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2"/>
  </p:notesMasterIdLst>
  <p:sldIdLst>
    <p:sldId id="257" r:id="rId2"/>
    <p:sldId id="258" r:id="rId3"/>
    <p:sldId id="261" r:id="rId4"/>
    <p:sldId id="263" r:id="rId5"/>
    <p:sldId id="268" r:id="rId6"/>
    <p:sldId id="269" r:id="rId7"/>
    <p:sldId id="270" r:id="rId8"/>
    <p:sldId id="271" r:id="rId9"/>
    <p:sldId id="272" r:id="rId10"/>
    <p:sldId id="275" r:id="rId11"/>
    <p:sldId id="277" r:id="rId12"/>
    <p:sldId id="278" r:id="rId13"/>
    <p:sldId id="279" r:id="rId14"/>
    <p:sldId id="280" r:id="rId15"/>
    <p:sldId id="281" r:id="rId16"/>
    <p:sldId id="282" r:id="rId17"/>
    <p:sldId id="284" r:id="rId18"/>
    <p:sldId id="291" r:id="rId19"/>
    <p:sldId id="292" r:id="rId20"/>
    <p:sldId id="293" r:id="rId21"/>
    <p:sldId id="294" r:id="rId22"/>
    <p:sldId id="295" r:id="rId23"/>
    <p:sldId id="296" r:id="rId24"/>
    <p:sldId id="297" r:id="rId25"/>
    <p:sldId id="298" r:id="rId26"/>
    <p:sldId id="299" r:id="rId27"/>
    <p:sldId id="300" r:id="rId28"/>
    <p:sldId id="302" r:id="rId29"/>
    <p:sldId id="303" r:id="rId30"/>
    <p:sldId id="304" r:id="rId31"/>
    <p:sldId id="305" r:id="rId32"/>
    <p:sldId id="307" r:id="rId33"/>
    <p:sldId id="308" r:id="rId34"/>
    <p:sldId id="309" r:id="rId35"/>
    <p:sldId id="311" r:id="rId36"/>
    <p:sldId id="312" r:id="rId37"/>
    <p:sldId id="313" r:id="rId38"/>
    <p:sldId id="314" r:id="rId39"/>
    <p:sldId id="315" r:id="rId40"/>
    <p:sldId id="316" r:id="rId41"/>
    <p:sldId id="321" r:id="rId42"/>
    <p:sldId id="322" r:id="rId43"/>
    <p:sldId id="323" r:id="rId44"/>
    <p:sldId id="326" r:id="rId45"/>
    <p:sldId id="327" r:id="rId46"/>
    <p:sldId id="328" r:id="rId47"/>
    <p:sldId id="329" r:id="rId48"/>
    <p:sldId id="330" r:id="rId49"/>
    <p:sldId id="334" r:id="rId50"/>
    <p:sldId id="335" r:id="rId51"/>
    <p:sldId id="336" r:id="rId52"/>
    <p:sldId id="337" r:id="rId53"/>
    <p:sldId id="338" r:id="rId54"/>
    <p:sldId id="339" r:id="rId55"/>
    <p:sldId id="340" r:id="rId56"/>
    <p:sldId id="341" r:id="rId57"/>
    <p:sldId id="346" r:id="rId58"/>
    <p:sldId id="350" r:id="rId59"/>
    <p:sldId id="351" r:id="rId60"/>
    <p:sldId id="352" r:id="rId61"/>
    <p:sldId id="353" r:id="rId62"/>
    <p:sldId id="565" r:id="rId63"/>
    <p:sldId id="354" r:id="rId64"/>
    <p:sldId id="355" r:id="rId65"/>
    <p:sldId id="358" r:id="rId66"/>
    <p:sldId id="359" r:id="rId67"/>
    <p:sldId id="824" r:id="rId68"/>
    <p:sldId id="567" r:id="rId69"/>
    <p:sldId id="568" r:id="rId70"/>
    <p:sldId id="569" r:id="rId71"/>
    <p:sldId id="570" r:id="rId72"/>
    <p:sldId id="571" r:id="rId73"/>
    <p:sldId id="821" r:id="rId74"/>
    <p:sldId id="822" r:id="rId75"/>
    <p:sldId id="360" r:id="rId76"/>
    <p:sldId id="566" r:id="rId77"/>
    <p:sldId id="361" r:id="rId78"/>
    <p:sldId id="362" r:id="rId79"/>
    <p:sldId id="363" r:id="rId80"/>
    <p:sldId id="364" r:id="rId81"/>
    <p:sldId id="365" r:id="rId82"/>
    <p:sldId id="366" r:id="rId83"/>
    <p:sldId id="367" r:id="rId84"/>
    <p:sldId id="823"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386" r:id="rId104"/>
    <p:sldId id="387" r:id="rId105"/>
    <p:sldId id="388" r:id="rId106"/>
    <p:sldId id="389"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19" r:id="rId137"/>
    <p:sldId id="420" r:id="rId138"/>
    <p:sldId id="421" r:id="rId139"/>
    <p:sldId id="422" r:id="rId140"/>
    <p:sldId id="423" r:id="rId141"/>
    <p:sldId id="424" r:id="rId142"/>
    <p:sldId id="425" r:id="rId143"/>
    <p:sldId id="426" r:id="rId144"/>
    <p:sldId id="427" r:id="rId145"/>
    <p:sldId id="428" r:id="rId146"/>
    <p:sldId id="429" r:id="rId147"/>
    <p:sldId id="430" r:id="rId148"/>
    <p:sldId id="431" r:id="rId149"/>
    <p:sldId id="432" r:id="rId150"/>
    <p:sldId id="433" r:id="rId151"/>
    <p:sldId id="434" r:id="rId152"/>
    <p:sldId id="435" r:id="rId153"/>
    <p:sldId id="436" r:id="rId154"/>
    <p:sldId id="437" r:id="rId155"/>
    <p:sldId id="438" r:id="rId156"/>
    <p:sldId id="439" r:id="rId157"/>
    <p:sldId id="440" r:id="rId158"/>
    <p:sldId id="441" r:id="rId159"/>
    <p:sldId id="442" r:id="rId160"/>
    <p:sldId id="443" r:id="rId161"/>
    <p:sldId id="444" r:id="rId162"/>
    <p:sldId id="445" r:id="rId163"/>
    <p:sldId id="446" r:id="rId164"/>
    <p:sldId id="447" r:id="rId165"/>
    <p:sldId id="448" r:id="rId166"/>
    <p:sldId id="449" r:id="rId167"/>
    <p:sldId id="450" r:id="rId168"/>
    <p:sldId id="451" r:id="rId169"/>
    <p:sldId id="452" r:id="rId170"/>
    <p:sldId id="453" r:id="rId171"/>
    <p:sldId id="454" r:id="rId172"/>
    <p:sldId id="455" r:id="rId173"/>
    <p:sldId id="456" r:id="rId174"/>
    <p:sldId id="457" r:id="rId175"/>
    <p:sldId id="458" r:id="rId176"/>
    <p:sldId id="459" r:id="rId177"/>
    <p:sldId id="460" r:id="rId178"/>
    <p:sldId id="461" r:id="rId179"/>
    <p:sldId id="462" r:id="rId180"/>
    <p:sldId id="463" r:id="rId181"/>
    <p:sldId id="464" r:id="rId182"/>
    <p:sldId id="465" r:id="rId183"/>
    <p:sldId id="466" r:id="rId184"/>
    <p:sldId id="467" r:id="rId185"/>
    <p:sldId id="468" r:id="rId186"/>
    <p:sldId id="469" r:id="rId187"/>
    <p:sldId id="470" r:id="rId188"/>
    <p:sldId id="471" r:id="rId189"/>
    <p:sldId id="472"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17" r:id="rId235"/>
    <p:sldId id="518" r:id="rId236"/>
    <p:sldId id="519" r:id="rId237"/>
    <p:sldId id="520" r:id="rId238"/>
    <p:sldId id="521" r:id="rId239"/>
    <p:sldId id="522" r:id="rId240"/>
    <p:sldId id="523" r:id="rId241"/>
    <p:sldId id="524" r:id="rId242"/>
    <p:sldId id="525" r:id="rId243"/>
    <p:sldId id="526" r:id="rId244"/>
    <p:sldId id="527" r:id="rId245"/>
    <p:sldId id="528" r:id="rId246"/>
    <p:sldId id="529" r:id="rId247"/>
    <p:sldId id="530" r:id="rId248"/>
    <p:sldId id="531" r:id="rId249"/>
    <p:sldId id="532" r:id="rId250"/>
    <p:sldId id="533" r:id="rId251"/>
    <p:sldId id="534" r:id="rId252"/>
    <p:sldId id="535" r:id="rId253"/>
    <p:sldId id="536" r:id="rId254"/>
    <p:sldId id="537" r:id="rId255"/>
    <p:sldId id="538" r:id="rId256"/>
    <p:sldId id="539" r:id="rId257"/>
    <p:sldId id="540" r:id="rId258"/>
    <p:sldId id="541" r:id="rId259"/>
    <p:sldId id="542" r:id="rId260"/>
    <p:sldId id="543" r:id="rId261"/>
    <p:sldId id="544" r:id="rId262"/>
    <p:sldId id="545" r:id="rId263"/>
    <p:sldId id="546" r:id="rId264"/>
    <p:sldId id="547" r:id="rId265"/>
    <p:sldId id="548" r:id="rId266"/>
    <p:sldId id="549" r:id="rId267"/>
    <p:sldId id="550" r:id="rId268"/>
    <p:sldId id="551" r:id="rId269"/>
    <p:sldId id="552" r:id="rId270"/>
    <p:sldId id="553" r:id="rId271"/>
    <p:sldId id="554" r:id="rId272"/>
    <p:sldId id="555" r:id="rId273"/>
    <p:sldId id="556" r:id="rId274"/>
    <p:sldId id="557" r:id="rId275"/>
    <p:sldId id="558" r:id="rId276"/>
    <p:sldId id="559" r:id="rId277"/>
    <p:sldId id="560" r:id="rId278"/>
    <p:sldId id="561" r:id="rId279"/>
    <p:sldId id="562" r:id="rId280"/>
    <p:sldId id="563" r:id="rId281"/>
    <p:sldId id="564" r:id="rId282"/>
    <p:sldId id="572" r:id="rId283"/>
    <p:sldId id="573" r:id="rId284"/>
    <p:sldId id="574" r:id="rId285"/>
    <p:sldId id="575" r:id="rId286"/>
    <p:sldId id="576" r:id="rId287"/>
    <p:sldId id="577" r:id="rId288"/>
    <p:sldId id="578" r:id="rId289"/>
    <p:sldId id="579" r:id="rId290"/>
    <p:sldId id="580" r:id="rId291"/>
    <p:sldId id="581" r:id="rId292"/>
    <p:sldId id="582" r:id="rId293"/>
    <p:sldId id="583" r:id="rId294"/>
    <p:sldId id="584" r:id="rId295"/>
    <p:sldId id="585" r:id="rId296"/>
    <p:sldId id="586" r:id="rId297"/>
    <p:sldId id="587" r:id="rId298"/>
    <p:sldId id="588" r:id="rId299"/>
    <p:sldId id="589" r:id="rId300"/>
    <p:sldId id="590" r:id="rId301"/>
    <p:sldId id="591" r:id="rId302"/>
    <p:sldId id="592" r:id="rId303"/>
    <p:sldId id="593" r:id="rId304"/>
    <p:sldId id="594" r:id="rId305"/>
    <p:sldId id="595" r:id="rId306"/>
    <p:sldId id="596" r:id="rId307"/>
    <p:sldId id="597" r:id="rId308"/>
    <p:sldId id="598" r:id="rId309"/>
    <p:sldId id="599" r:id="rId310"/>
    <p:sldId id="600" r:id="rId311"/>
    <p:sldId id="601" r:id="rId312"/>
    <p:sldId id="602" r:id="rId313"/>
    <p:sldId id="603" r:id="rId314"/>
    <p:sldId id="604" r:id="rId315"/>
    <p:sldId id="605" r:id="rId316"/>
    <p:sldId id="606" r:id="rId317"/>
    <p:sldId id="607" r:id="rId318"/>
    <p:sldId id="608" r:id="rId319"/>
    <p:sldId id="609" r:id="rId320"/>
    <p:sldId id="610" r:id="rId321"/>
    <p:sldId id="611" r:id="rId322"/>
    <p:sldId id="612" r:id="rId323"/>
    <p:sldId id="613" r:id="rId324"/>
    <p:sldId id="614" r:id="rId325"/>
    <p:sldId id="615" r:id="rId326"/>
    <p:sldId id="616" r:id="rId327"/>
    <p:sldId id="617" r:id="rId328"/>
    <p:sldId id="618" r:id="rId329"/>
    <p:sldId id="619" r:id="rId330"/>
    <p:sldId id="620" r:id="rId331"/>
    <p:sldId id="621" r:id="rId332"/>
    <p:sldId id="622" r:id="rId333"/>
    <p:sldId id="623" r:id="rId334"/>
    <p:sldId id="624" r:id="rId335"/>
    <p:sldId id="625" r:id="rId336"/>
    <p:sldId id="626" r:id="rId337"/>
    <p:sldId id="627" r:id="rId338"/>
    <p:sldId id="628" r:id="rId339"/>
    <p:sldId id="629" r:id="rId340"/>
    <p:sldId id="630" r:id="rId341"/>
    <p:sldId id="631" r:id="rId342"/>
    <p:sldId id="632" r:id="rId343"/>
    <p:sldId id="633" r:id="rId344"/>
    <p:sldId id="634" r:id="rId345"/>
    <p:sldId id="635" r:id="rId346"/>
    <p:sldId id="636" r:id="rId347"/>
    <p:sldId id="637" r:id="rId348"/>
    <p:sldId id="638" r:id="rId349"/>
    <p:sldId id="639" r:id="rId350"/>
    <p:sldId id="640" r:id="rId351"/>
    <p:sldId id="641" r:id="rId352"/>
    <p:sldId id="642" r:id="rId353"/>
    <p:sldId id="643" r:id="rId354"/>
    <p:sldId id="644" r:id="rId355"/>
    <p:sldId id="645" r:id="rId356"/>
    <p:sldId id="646" r:id="rId357"/>
    <p:sldId id="647" r:id="rId358"/>
    <p:sldId id="648" r:id="rId359"/>
    <p:sldId id="649" r:id="rId360"/>
    <p:sldId id="650" r:id="rId361"/>
    <p:sldId id="651" r:id="rId362"/>
    <p:sldId id="652" r:id="rId363"/>
    <p:sldId id="653" r:id="rId364"/>
    <p:sldId id="654" r:id="rId365"/>
    <p:sldId id="655" r:id="rId366"/>
    <p:sldId id="656" r:id="rId367"/>
    <p:sldId id="657" r:id="rId368"/>
    <p:sldId id="658" r:id="rId369"/>
    <p:sldId id="659" r:id="rId370"/>
    <p:sldId id="660" r:id="rId371"/>
    <p:sldId id="661" r:id="rId372"/>
    <p:sldId id="662" r:id="rId373"/>
    <p:sldId id="663" r:id="rId374"/>
    <p:sldId id="664" r:id="rId375"/>
    <p:sldId id="665" r:id="rId376"/>
    <p:sldId id="666" r:id="rId377"/>
    <p:sldId id="667" r:id="rId378"/>
    <p:sldId id="668" r:id="rId379"/>
    <p:sldId id="669" r:id="rId380"/>
    <p:sldId id="670" r:id="rId381"/>
    <p:sldId id="671" r:id="rId382"/>
    <p:sldId id="672" r:id="rId383"/>
    <p:sldId id="673" r:id="rId384"/>
    <p:sldId id="674" r:id="rId385"/>
    <p:sldId id="675" r:id="rId386"/>
    <p:sldId id="676" r:id="rId387"/>
    <p:sldId id="677" r:id="rId388"/>
    <p:sldId id="678" r:id="rId389"/>
    <p:sldId id="679" r:id="rId390"/>
    <p:sldId id="680" r:id="rId391"/>
    <p:sldId id="681" r:id="rId392"/>
    <p:sldId id="682" r:id="rId393"/>
    <p:sldId id="683" r:id="rId394"/>
    <p:sldId id="684" r:id="rId395"/>
    <p:sldId id="685" r:id="rId396"/>
    <p:sldId id="686" r:id="rId397"/>
    <p:sldId id="687" r:id="rId398"/>
    <p:sldId id="688" r:id="rId399"/>
    <p:sldId id="689" r:id="rId400"/>
    <p:sldId id="690" r:id="rId401"/>
    <p:sldId id="691" r:id="rId402"/>
    <p:sldId id="692" r:id="rId403"/>
    <p:sldId id="693" r:id="rId404"/>
    <p:sldId id="694" r:id="rId405"/>
    <p:sldId id="695" r:id="rId406"/>
    <p:sldId id="696" r:id="rId407"/>
    <p:sldId id="697" r:id="rId408"/>
    <p:sldId id="698" r:id="rId409"/>
    <p:sldId id="699" r:id="rId410"/>
    <p:sldId id="700" r:id="rId411"/>
    <p:sldId id="701" r:id="rId412"/>
    <p:sldId id="702" r:id="rId413"/>
    <p:sldId id="703" r:id="rId414"/>
    <p:sldId id="704" r:id="rId415"/>
    <p:sldId id="705" r:id="rId416"/>
    <p:sldId id="706" r:id="rId417"/>
    <p:sldId id="707" r:id="rId418"/>
    <p:sldId id="708" r:id="rId419"/>
    <p:sldId id="709" r:id="rId420"/>
    <p:sldId id="710" r:id="rId421"/>
    <p:sldId id="711" r:id="rId422"/>
    <p:sldId id="712" r:id="rId423"/>
    <p:sldId id="713" r:id="rId424"/>
    <p:sldId id="714" r:id="rId425"/>
    <p:sldId id="715" r:id="rId426"/>
    <p:sldId id="716" r:id="rId427"/>
    <p:sldId id="717" r:id="rId428"/>
    <p:sldId id="718" r:id="rId429"/>
    <p:sldId id="719" r:id="rId430"/>
    <p:sldId id="720" r:id="rId431"/>
    <p:sldId id="721" r:id="rId432"/>
    <p:sldId id="722" r:id="rId433"/>
    <p:sldId id="723" r:id="rId434"/>
    <p:sldId id="724" r:id="rId435"/>
    <p:sldId id="725" r:id="rId436"/>
    <p:sldId id="726" r:id="rId437"/>
    <p:sldId id="727" r:id="rId438"/>
    <p:sldId id="728" r:id="rId439"/>
    <p:sldId id="729" r:id="rId440"/>
    <p:sldId id="730" r:id="rId441"/>
    <p:sldId id="731" r:id="rId442"/>
    <p:sldId id="732" r:id="rId443"/>
    <p:sldId id="733" r:id="rId444"/>
    <p:sldId id="734" r:id="rId445"/>
    <p:sldId id="735" r:id="rId446"/>
    <p:sldId id="736" r:id="rId447"/>
    <p:sldId id="737" r:id="rId448"/>
    <p:sldId id="738" r:id="rId449"/>
    <p:sldId id="739" r:id="rId450"/>
    <p:sldId id="740" r:id="rId451"/>
    <p:sldId id="741" r:id="rId452"/>
    <p:sldId id="742" r:id="rId453"/>
    <p:sldId id="743" r:id="rId454"/>
    <p:sldId id="744" r:id="rId455"/>
    <p:sldId id="745" r:id="rId456"/>
    <p:sldId id="746" r:id="rId457"/>
    <p:sldId id="747" r:id="rId458"/>
    <p:sldId id="748" r:id="rId459"/>
    <p:sldId id="749" r:id="rId460"/>
    <p:sldId id="750" r:id="rId461"/>
    <p:sldId id="751" r:id="rId462"/>
    <p:sldId id="752" r:id="rId463"/>
    <p:sldId id="753" r:id="rId464"/>
    <p:sldId id="754" r:id="rId465"/>
    <p:sldId id="755" r:id="rId466"/>
    <p:sldId id="756" r:id="rId467"/>
    <p:sldId id="757" r:id="rId468"/>
    <p:sldId id="758" r:id="rId469"/>
    <p:sldId id="759" r:id="rId470"/>
    <p:sldId id="760" r:id="rId471"/>
    <p:sldId id="761" r:id="rId472"/>
    <p:sldId id="762" r:id="rId473"/>
    <p:sldId id="763" r:id="rId474"/>
    <p:sldId id="764" r:id="rId475"/>
    <p:sldId id="765" r:id="rId476"/>
    <p:sldId id="766" r:id="rId477"/>
    <p:sldId id="767" r:id="rId478"/>
    <p:sldId id="768" r:id="rId479"/>
    <p:sldId id="769" r:id="rId480"/>
    <p:sldId id="770" r:id="rId481"/>
    <p:sldId id="771" r:id="rId482"/>
    <p:sldId id="772" r:id="rId483"/>
    <p:sldId id="773" r:id="rId484"/>
    <p:sldId id="774" r:id="rId485"/>
    <p:sldId id="775" r:id="rId486"/>
    <p:sldId id="776" r:id="rId487"/>
    <p:sldId id="777" r:id="rId488"/>
    <p:sldId id="778" r:id="rId489"/>
    <p:sldId id="779" r:id="rId490"/>
    <p:sldId id="780" r:id="rId491"/>
    <p:sldId id="781" r:id="rId492"/>
    <p:sldId id="782" r:id="rId493"/>
    <p:sldId id="783" r:id="rId494"/>
    <p:sldId id="784" r:id="rId495"/>
    <p:sldId id="785" r:id="rId496"/>
    <p:sldId id="786" r:id="rId497"/>
    <p:sldId id="787" r:id="rId498"/>
    <p:sldId id="788" r:id="rId499"/>
    <p:sldId id="789" r:id="rId500"/>
    <p:sldId id="790" r:id="rId501"/>
    <p:sldId id="791" r:id="rId502"/>
    <p:sldId id="792" r:id="rId503"/>
    <p:sldId id="793" r:id="rId504"/>
    <p:sldId id="794" r:id="rId505"/>
    <p:sldId id="795" r:id="rId506"/>
    <p:sldId id="796" r:id="rId507"/>
    <p:sldId id="797" r:id="rId508"/>
    <p:sldId id="798" r:id="rId509"/>
    <p:sldId id="799" r:id="rId510"/>
    <p:sldId id="800" r:id="rId511"/>
    <p:sldId id="801" r:id="rId512"/>
    <p:sldId id="802" r:id="rId513"/>
    <p:sldId id="803" r:id="rId514"/>
    <p:sldId id="804" r:id="rId515"/>
    <p:sldId id="805" r:id="rId516"/>
    <p:sldId id="806" r:id="rId517"/>
    <p:sldId id="807" r:id="rId518"/>
    <p:sldId id="808" r:id="rId519"/>
    <p:sldId id="809" r:id="rId520"/>
    <p:sldId id="810" r:id="rId521"/>
    <p:sldId id="811" r:id="rId522"/>
    <p:sldId id="812" r:id="rId523"/>
    <p:sldId id="813" r:id="rId524"/>
    <p:sldId id="814" r:id="rId525"/>
    <p:sldId id="815" r:id="rId526"/>
    <p:sldId id="816" r:id="rId527"/>
    <p:sldId id="817" r:id="rId528"/>
    <p:sldId id="818" r:id="rId529"/>
    <p:sldId id="819" r:id="rId530"/>
    <p:sldId id="820" r:id="rId53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autoAdjust="0"/>
    <p:restoredTop sz="94576" autoAdjust="0"/>
  </p:normalViewPr>
  <p:slideViewPr>
    <p:cSldViewPr>
      <p:cViewPr varScale="1">
        <p:scale>
          <a:sx n="76" d="100"/>
          <a:sy n="76" d="100"/>
        </p:scale>
        <p:origin x="1014" y="84"/>
      </p:cViewPr>
      <p:guideLst>
        <p:guide orient="horz" pos="2160"/>
        <p:guide pos="2880"/>
      </p:guideLst>
    </p:cSldViewPr>
  </p:slideViewPr>
  <p:outlineViewPr>
    <p:cViewPr>
      <p:scale>
        <a:sx n="33" d="100"/>
        <a:sy n="33" d="100"/>
      </p:scale>
      <p:origin x="0" y="16445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presProps" Target="presProps.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theme" Target="theme/theme1.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notesMaster" Target="notesMasters/notesMaster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viewProps" Target="viewProps.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tableStyles" Target="tableStyles.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237" Type="http://schemas.openxmlformats.org/officeDocument/2006/relationships/slide" Target="slides/slide2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4" Type="http://schemas.openxmlformats.org/officeDocument/2006/relationships/image" Target="../media/image16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image" Target="../media/image17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12.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8.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25.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2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9.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32.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34.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35.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37.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38.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43.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48.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49.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52.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62.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63.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67.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70.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72.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7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image" Target="../media/image15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image" Target="../media/image1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C1BBE3A-CBED-410C-AC1B-A2B1A57A9308}" type="datetimeFigureOut">
              <a:rPr lang="fa-IR" smtClean="0"/>
              <a:pPr/>
              <a:t>02/07/1436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7E86AA3-B0D1-464F-B11B-9333515F3786}" type="slidenum">
              <a:rPr lang="fa-IR" smtClean="0"/>
              <a:pPr/>
              <a:t>‹#›</a:t>
            </a:fld>
            <a:endParaRPr lang="fa-IR"/>
          </a:p>
        </p:txBody>
      </p:sp>
    </p:spTree>
    <p:extLst>
      <p:ext uri="{BB962C8B-B14F-4D97-AF65-F5344CB8AC3E}">
        <p14:creationId xmlns:p14="http://schemas.microsoft.com/office/powerpoint/2010/main" val="14331381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pPr>
              <a:defRPr/>
            </a:pPr>
            <a:fld id="{0CFC08B3-9BC3-4325-921E-31653A87D214}" type="slidenum">
              <a:rPr lang="en-US" smtClean="0"/>
              <a:pPr>
                <a:defRPr/>
              </a:pPr>
              <a:t>1</a:t>
            </a:fld>
            <a:endParaRPr lang="en-US"/>
          </a:p>
        </p:txBody>
      </p:sp>
    </p:spTree>
    <p:extLst>
      <p:ext uri="{BB962C8B-B14F-4D97-AF65-F5344CB8AC3E}">
        <p14:creationId xmlns:p14="http://schemas.microsoft.com/office/powerpoint/2010/main" val="401653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fld id="{A14CF91E-1C7F-41B9-8557-F86375F1F05C}" type="slidenum">
              <a:rPr lang="en-US" altLang="en-US" sz="1200">
                <a:latin typeface="Times New Roman" panose="02020503050405090304" pitchFamily="18" charset="0"/>
              </a:rPr>
              <a:pPr/>
              <a:t>67</a:t>
            </a:fld>
            <a:endParaRPr lang="en-US" altLang="en-US" sz="1200">
              <a:latin typeface="Times New Roman" panose="02020503050405090304" pitchFamily="18" charset="0"/>
            </a:endParaRPr>
          </a:p>
        </p:txBody>
      </p:sp>
      <p:sp>
        <p:nvSpPr>
          <p:cNvPr id="34819"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0"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algn="r"/>
            <a:r>
              <a:rPr lang="en-US" altLang="en-US" sz="1000" i="1">
                <a:latin typeface="Times New Roman" panose="02020503050405090304" pitchFamily="18" charset="0"/>
              </a:rPr>
              <a:t>18</a:t>
            </a:r>
          </a:p>
        </p:txBody>
      </p:sp>
      <p:sp>
        <p:nvSpPr>
          <p:cNvPr id="34821"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2"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3" name="Rectangle 6"/>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4" name="Rectangle 7"/>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algn="r"/>
            <a:r>
              <a:rPr lang="en-US" altLang="en-US" sz="1000" i="1">
                <a:latin typeface="Times New Roman" panose="02020503050405090304" pitchFamily="18" charset="0"/>
              </a:rPr>
              <a:t>18</a:t>
            </a:r>
          </a:p>
        </p:txBody>
      </p:sp>
      <p:sp>
        <p:nvSpPr>
          <p:cNvPr id="34825" name="Rectangle 8"/>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6" name="Rectangle 9"/>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4827" name="Rectangle 10"/>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en-US" altLang="en-US" smtClean="0"/>
          </a:p>
        </p:txBody>
      </p:sp>
      <p:sp>
        <p:nvSpPr>
          <p:cNvPr id="34828" name="Rectangle 11"/>
          <p:cNvSpPr>
            <a:spLocks noGrp="1" noRot="1" noChangeAspect="1" noChangeArrowheads="1" noTextEdit="1"/>
          </p:cNvSpPr>
          <p:nvPr>
            <p:ph type="sldImg"/>
          </p:nvPr>
        </p:nvSpPr>
        <p:spPr>
          <a:xfrm>
            <a:off x="1150938" y="692150"/>
            <a:ext cx="4556125" cy="3416300"/>
          </a:xfrm>
          <a:solidFill>
            <a:srgbClr val="FFFFFF"/>
          </a:solidFill>
          <a:ln w="12700" cap="flat"/>
        </p:spPr>
      </p:sp>
    </p:spTree>
    <p:extLst>
      <p:ext uri="{BB962C8B-B14F-4D97-AF65-F5344CB8AC3E}">
        <p14:creationId xmlns:p14="http://schemas.microsoft.com/office/powerpoint/2010/main" val="45002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8FCD207-5556-4F08-B385-7D888051B881}" type="slidenum">
              <a:rPr lang="en-US"/>
              <a:pPr/>
              <a:t>164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a-IR" smtClean="0"/>
          </a:p>
        </p:txBody>
      </p:sp>
    </p:spTree>
    <p:extLst>
      <p:ext uri="{BB962C8B-B14F-4D97-AF65-F5344CB8AC3E}">
        <p14:creationId xmlns:p14="http://schemas.microsoft.com/office/powerpoint/2010/main" val="280343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blackWhite">
          <a:xfrm>
            <a:off x="0" y="5105400"/>
            <a:ext cx="9144000" cy="1763713"/>
          </a:xfrm>
          <a:prstGeom prst="rect">
            <a:avLst/>
          </a:prstGeom>
          <a:solidFill>
            <a:srgbClr val="CC3300"/>
          </a:solidFill>
          <a:ln w="9525">
            <a:noFill/>
            <a:miter lim="800000"/>
            <a:headEnd/>
            <a:tailEnd/>
          </a:ln>
          <a:effectLst/>
        </p:spPr>
        <p:txBody>
          <a:bodyPr tIns="137160"/>
          <a:lstStyle/>
          <a:p>
            <a:pPr algn="ctr">
              <a:defRPr/>
            </a:pPr>
            <a:r>
              <a:rPr lang="en-US" sz="3600" b="0">
                <a:solidFill>
                  <a:schemeClr val="bg1"/>
                </a:solidFill>
                <a:effectLst>
                  <a:outerShdw blurRad="38100" dist="38100" dir="2700000" algn="tl">
                    <a:srgbClr val="000000"/>
                  </a:outerShdw>
                </a:effectLst>
              </a:rPr>
              <a:t>ORGANIZATIONAL BEHAVIOR</a:t>
            </a:r>
            <a:endParaRPr lang="en-US" sz="2000">
              <a:solidFill>
                <a:schemeClr val="bg1"/>
              </a:solidFill>
              <a:effectLst>
                <a:outerShdw blurRad="38100" dist="38100" dir="2700000" algn="tl">
                  <a:srgbClr val="000000"/>
                </a:outerShdw>
              </a:effectLst>
            </a:endParaRPr>
          </a:p>
          <a:p>
            <a:pPr algn="ctr">
              <a:defRPr/>
            </a:pPr>
            <a:r>
              <a:rPr lang="en-US" sz="2000">
                <a:solidFill>
                  <a:srgbClr val="FFFFCC"/>
                </a:solidFill>
                <a:effectLst>
                  <a:outerShdw blurRad="38100" dist="38100" dir="2700000" algn="tl">
                    <a:srgbClr val="000000"/>
                  </a:outerShdw>
                </a:effectLst>
              </a:rPr>
              <a:t>S T E P H E N   P.   R O B B I N S</a:t>
            </a:r>
          </a:p>
          <a:p>
            <a:pPr algn="ctr">
              <a:spcBef>
                <a:spcPct val="50000"/>
              </a:spcBef>
              <a:defRPr/>
            </a:pPr>
            <a:r>
              <a:rPr lang="en-US">
                <a:solidFill>
                  <a:srgbClr val="EAEAEA"/>
                </a:solidFill>
                <a:effectLst>
                  <a:outerShdw blurRad="38100" dist="38100" dir="2700000" algn="tl">
                    <a:srgbClr val="000000"/>
                  </a:outerShdw>
                </a:effectLst>
              </a:rPr>
              <a:t>E   L   E   V   E   N   T   H     E   D   I   T   I   O   N</a:t>
            </a:r>
          </a:p>
          <a:p>
            <a:pPr algn="ctr">
              <a:spcBef>
                <a:spcPct val="50000"/>
              </a:spcBef>
              <a:defRPr/>
            </a:pPr>
            <a:r>
              <a:rPr lang="en-US">
                <a:solidFill>
                  <a:schemeClr val="bg1"/>
                </a:solidFill>
                <a:effectLst>
                  <a:outerShdw blurRad="38100" dist="38100" dir="2700000" algn="tl">
                    <a:srgbClr val="000000"/>
                  </a:outerShdw>
                </a:effectLst>
              </a:rPr>
              <a:t>W W W . P R E N H A L L . C O M / R O B B I N S</a:t>
            </a:r>
          </a:p>
          <a:p>
            <a:pPr algn="ctr">
              <a:defRPr/>
            </a:pPr>
            <a:endParaRPr lang="en-US" sz="2000">
              <a:solidFill>
                <a:srgbClr val="EAEAEA"/>
              </a:solidFill>
              <a:effectLst>
                <a:outerShdw blurRad="38100" dist="38100" dir="2700000" algn="tl">
                  <a:srgbClr val="000000"/>
                </a:outerShdw>
              </a:effectLst>
            </a:endParaRPr>
          </a:p>
        </p:txBody>
      </p:sp>
      <p:sp>
        <p:nvSpPr>
          <p:cNvPr id="3" name="Text Box 5"/>
          <p:cNvSpPr txBox="1">
            <a:spLocks noChangeArrowheads="1"/>
          </p:cNvSpPr>
          <p:nvPr/>
        </p:nvSpPr>
        <p:spPr bwMode="blackWhite">
          <a:xfrm>
            <a:off x="485775" y="6324600"/>
            <a:ext cx="1495425" cy="396875"/>
          </a:xfrm>
          <a:prstGeom prst="rect">
            <a:avLst/>
          </a:prstGeom>
          <a:noFill/>
          <a:ln w="9525" algn="ctr">
            <a:noFill/>
            <a:miter lim="800000"/>
            <a:headEnd/>
            <a:tailEnd/>
          </a:ln>
          <a:effectLst>
            <a:outerShdw dist="17961" dir="2700000" algn="ctr" rotWithShape="0">
              <a:schemeClr val="tx1">
                <a:alpha val="50000"/>
              </a:schemeClr>
            </a:outerShdw>
          </a:effectLst>
        </p:spPr>
        <p:txBody>
          <a:bodyPr wrap="none" lIns="0" rIns="0">
            <a:spAutoFit/>
          </a:bodyPr>
          <a:lstStyle/>
          <a:p>
            <a:pPr>
              <a:defRPr/>
            </a:pPr>
            <a:r>
              <a:rPr lang="en-US">
                <a:solidFill>
                  <a:srgbClr val="FFFFFF"/>
                </a:solidFill>
              </a:rPr>
              <a:t>© 2005 Prentice Hall Inc. </a:t>
            </a:r>
            <a:br>
              <a:rPr lang="en-US">
                <a:solidFill>
                  <a:srgbClr val="FFFFFF"/>
                </a:solidFill>
              </a:rPr>
            </a:br>
            <a:r>
              <a:rPr lang="en-US">
                <a:solidFill>
                  <a:srgbClr val="FFFFFF"/>
                </a:solidFill>
              </a:rPr>
              <a:t>All rights reserved.</a:t>
            </a:r>
          </a:p>
        </p:txBody>
      </p:sp>
      <p:sp>
        <p:nvSpPr>
          <p:cNvPr id="4" name="Text Box 6"/>
          <p:cNvSpPr txBox="1">
            <a:spLocks noChangeArrowheads="1"/>
          </p:cNvSpPr>
          <p:nvPr/>
        </p:nvSpPr>
        <p:spPr bwMode="blackWhite">
          <a:xfrm>
            <a:off x="7239000" y="6324600"/>
            <a:ext cx="1498600" cy="396875"/>
          </a:xfrm>
          <a:prstGeom prst="rect">
            <a:avLst/>
          </a:prstGeom>
          <a:noFill/>
          <a:ln w="9525">
            <a:noFill/>
            <a:miter lim="800000"/>
            <a:headEnd/>
            <a:tailEnd/>
          </a:ln>
          <a:effectLst>
            <a:outerShdw dist="17961" dir="2700000" algn="ctr" rotWithShape="0">
              <a:schemeClr val="tx1">
                <a:alpha val="50000"/>
              </a:schemeClr>
            </a:outerShdw>
          </a:effectLst>
        </p:spPr>
        <p:txBody>
          <a:bodyPr wrap="none" lIns="0" rIns="0">
            <a:spAutoFit/>
          </a:bodyPr>
          <a:lstStyle/>
          <a:p>
            <a:pPr algn="r">
              <a:defRPr/>
            </a:pPr>
            <a:r>
              <a:rPr lang="en-US">
                <a:solidFill>
                  <a:srgbClr val="FFFFFF"/>
                </a:solidFill>
              </a:rPr>
              <a:t>PowerPoint Presentation</a:t>
            </a:r>
            <a:br>
              <a:rPr lang="en-US">
                <a:solidFill>
                  <a:srgbClr val="FFFFFF"/>
                </a:solidFill>
              </a:rPr>
            </a:br>
            <a:r>
              <a:rPr lang="en-US">
                <a:solidFill>
                  <a:srgbClr val="FFFFFF"/>
                </a:solidFill>
              </a:rPr>
              <a:t> by Charlie Cook</a:t>
            </a:r>
          </a:p>
        </p:txBody>
      </p:sp>
    </p:spTree>
  </p:cSld>
  <p:clrMapOvr>
    <a:masterClrMapping/>
  </p:clrMapOvr>
  <p:transition spd="med">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3787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09625" y="2138363"/>
            <a:ext cx="7958138" cy="3881437"/>
          </a:xfrm>
        </p:spPr>
        <p:txBody>
          <a:bodyPr/>
          <a:lstStyle/>
          <a:p>
            <a:pPr lvl="0"/>
            <a:endParaRPr lang="en-US" noProof="0" smtClean="0"/>
          </a:p>
        </p:txBody>
      </p:sp>
      <p:sp>
        <p:nvSpPr>
          <p:cNvPr id="4" name="Rectangle 10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0"/>
          <p:cNvSpPr>
            <a:spLocks noGrp="1" noChangeArrowheads="1"/>
          </p:cNvSpPr>
          <p:nvPr>
            <p:ph type="sldNum" sz="quarter" idx="12"/>
          </p:nvPr>
        </p:nvSpPr>
        <p:spPr>
          <a:ln/>
        </p:spPr>
        <p:txBody>
          <a:bodyPr/>
          <a:lstStyle>
            <a:lvl1pPr>
              <a:defRPr/>
            </a:lvl1pPr>
          </a:lstStyle>
          <a:p>
            <a:pPr>
              <a:defRPr/>
            </a:pPr>
            <a:fld id="{01D9F97A-18A6-4FCC-8371-9EB0137E7CE5}" type="slidenum">
              <a:rPr lang="en-US" altLang="en-US"/>
              <a:pPr>
                <a:defRPr/>
              </a:pPr>
              <a:t>‹#›</a:t>
            </a:fld>
            <a:endParaRPr lang="en-US" altLang="en-US"/>
          </a:p>
        </p:txBody>
      </p:sp>
    </p:spTree>
    <p:extLst>
      <p:ext uri="{BB962C8B-B14F-4D97-AF65-F5344CB8AC3E}">
        <p14:creationId xmlns:p14="http://schemas.microsoft.com/office/powerpoint/2010/main" val="223749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8C4E1D-D3F8-4CA0-8581-E9DBAFED9114}" type="datetimeFigureOut">
              <a:rPr lang="fa-IR" smtClean="0"/>
              <a:pPr/>
              <a:t>02/07/1436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CE11A8-DC6A-4549-B96C-C4F321E1D81B}"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F8C4E1D-D3F8-4CA0-8581-E9DBAFED9114}" type="datetimeFigureOut">
              <a:rPr lang="fa-IR" smtClean="0"/>
              <a:pPr/>
              <a:t>02/07/1436</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3CE11A8-DC6A-4549-B96C-C4F321E1D81B}"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30.png"/></Relationships>
</file>

<file path=ppt/slides/_rels/slide1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3.wmf"/><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5.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8.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42.png"/><Relationship Id="rId4" Type="http://schemas.openxmlformats.org/officeDocument/2006/relationships/oleObject" Target="../embeddings/oleObject2.bin"/></Relationships>
</file>

<file path=ppt/slides/_rels/slide216.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44.png"/><Relationship Id="rId4" Type="http://schemas.openxmlformats.org/officeDocument/2006/relationships/oleObject" Target="../embeddings/oleObject3.bin"/></Relationships>
</file>

<file path=ppt/slides/_rels/slide2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51.png"/><Relationship Id="rId4" Type="http://schemas.openxmlformats.org/officeDocument/2006/relationships/oleObject" Target="../embeddings/oleObject4.bin"/></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53.png"/><Relationship Id="rId5" Type="http://schemas.openxmlformats.org/officeDocument/2006/relationships/oleObject" Target="../embeddings/oleObject6.bin"/><Relationship Id="rId4" Type="http://schemas.openxmlformats.org/officeDocument/2006/relationships/image" Target="../media/image152.png"/></Relationships>
</file>

<file path=ppt/slides/_rels/slide2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154.png"/></Relationships>
</file>

<file path=ppt/slides/_rels/slide2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155.png"/><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7.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156.png"/><Relationship Id="rId4" Type="http://schemas.openxmlformats.org/officeDocument/2006/relationships/oleObject" Target="../embeddings/oleObject9.bin"/></Relationships>
</file>

<file path=ppt/slides/_rels/slide2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6.jpeg"/><Relationship Id="rId4" Type="http://schemas.openxmlformats.org/officeDocument/2006/relationships/image" Target="../media/image160.png"/></Relationships>
</file>

<file path=ppt/slides/_rels/slide24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6.jpeg"/><Relationship Id="rId7" Type="http://schemas.openxmlformats.org/officeDocument/2006/relationships/image" Target="../media/image164.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13.bin"/><Relationship Id="rId11" Type="http://schemas.openxmlformats.org/officeDocument/2006/relationships/image" Target="../media/image166.png"/><Relationship Id="rId5" Type="http://schemas.openxmlformats.org/officeDocument/2006/relationships/image" Target="../media/image163.png"/><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65.png"/></Relationships>
</file>

<file path=ppt/slides/_rels/slide247.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50.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170.png"/><Relationship Id="rId4" Type="http://schemas.openxmlformats.org/officeDocument/2006/relationships/oleObject" Target="../embeddings/oleObject16.bin"/></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6.jpeg"/><Relationship Id="rId7" Type="http://schemas.openxmlformats.org/officeDocument/2006/relationships/image" Target="../media/image172.png"/><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openxmlformats.org/officeDocument/2006/relationships/image" Target="../media/image171.png"/><Relationship Id="rId4" Type="http://schemas.openxmlformats.org/officeDocument/2006/relationships/oleObject" Target="../embeddings/oleObject17.bin"/><Relationship Id="rId9" Type="http://schemas.openxmlformats.org/officeDocument/2006/relationships/image" Target="../media/image173.png"/></Relationships>
</file>

<file path=ppt/slides/_rels/slide2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186.png"/><Relationship Id="rId5" Type="http://schemas.openxmlformats.org/officeDocument/2006/relationships/oleObject" Target="../embeddings/oleObject20.bin"/><Relationship Id="rId4" Type="http://schemas.openxmlformats.org/officeDocument/2006/relationships/image" Target="../media/image6.jpeg"/></Relationships>
</file>

<file path=ppt/slides/_rels/slide29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image" Target="../media/image6.jpeg"/><Relationship Id="rId4" Type="http://schemas.openxmlformats.org/officeDocument/2006/relationships/image" Target="../media/image190.png"/></Relationships>
</file>

<file path=ppt/slides/_rels/slide2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image" Target="../media/image192.png"/><Relationship Id="rId4" Type="http://schemas.openxmlformats.org/officeDocument/2006/relationships/oleObject" Target="../embeddings/oleObject22.bin"/></Relationships>
</file>

<file path=ppt/slides/_rels/slide302.x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image" Target="../media/image194.png"/><Relationship Id="rId4" Type="http://schemas.openxmlformats.org/officeDocument/2006/relationships/oleObject" Target="../embeddings/oleObject23.bin"/></Relationships>
</file>

<file path=ppt/slides/_rels/slide304.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18.vml"/><Relationship Id="rId5" Type="http://schemas.openxmlformats.org/officeDocument/2006/relationships/image" Target="../media/image197.png"/><Relationship Id="rId4" Type="http://schemas.openxmlformats.org/officeDocument/2006/relationships/oleObject" Target="../embeddings/oleObject24.bin"/></Relationships>
</file>

<file path=ppt/slides/_rels/slide311.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19.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202.png"/><Relationship Id="rId4" Type="http://schemas.openxmlformats.org/officeDocument/2006/relationships/oleObject" Target="../embeddings/oleObject25.bin"/></Relationships>
</file>

<file path=ppt/slides/_rels/slide3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8.emf"/><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9.wmf"/><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image" Target="../media/image6.jpeg"/><Relationship Id="rId4" Type="http://schemas.openxmlformats.org/officeDocument/2006/relationships/image" Target="../media/image211.png"/></Relationships>
</file>

<file path=ppt/slides/_rels/slide35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6.jpeg"/><Relationship Id="rId4" Type="http://schemas.openxmlformats.org/officeDocument/2006/relationships/image" Target="../media/image212.png"/></Relationships>
</file>

<file path=ppt/slides/_rels/slide3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image" Target="../media/image217.png"/><Relationship Id="rId4" Type="http://schemas.openxmlformats.org/officeDocument/2006/relationships/oleObject" Target="../embeddings/oleObject28.bin"/></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image" Target="../media/image218.png"/><Relationship Id="rId4" Type="http://schemas.openxmlformats.org/officeDocument/2006/relationships/oleObject" Target="../embeddings/oleObject29.bin"/></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6.xml"/></Relationships>
</file>

<file path=ppt/slides/_rels/slide372.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4.vml"/><Relationship Id="rId5" Type="http://schemas.openxmlformats.org/officeDocument/2006/relationships/image" Target="../media/image221.png"/><Relationship Id="rId4" Type="http://schemas.openxmlformats.org/officeDocument/2006/relationships/oleObject" Target="../embeddings/oleObject30.bin"/></Relationships>
</file>

<file path=ppt/slides/_rels/slide3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5.vml"/><Relationship Id="rId5" Type="http://schemas.openxmlformats.org/officeDocument/2006/relationships/image" Target="../media/image225.png"/><Relationship Id="rId4" Type="http://schemas.openxmlformats.org/officeDocument/2006/relationships/oleObject" Target="../embeddings/oleObject31.bin"/></Relationships>
</file>

<file path=ppt/slides/_rels/slide3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6.vml"/><Relationship Id="rId5" Type="http://schemas.openxmlformats.org/officeDocument/2006/relationships/image" Target="../media/image226.png"/><Relationship Id="rId4" Type="http://schemas.openxmlformats.org/officeDocument/2006/relationships/oleObject" Target="../embeddings/oleObject32.bin"/></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image" Target="../media/image6.jpeg"/><Relationship Id="rId4" Type="http://schemas.openxmlformats.org/officeDocument/2006/relationships/image" Target="../media/image229.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4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image" Target="../media/image232.png"/><Relationship Id="rId4" Type="http://schemas.openxmlformats.org/officeDocument/2006/relationships/oleObject" Target="../embeddings/oleObject34.bin"/></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vmlDrawing" Target="../drawings/vmlDrawing29.vml"/><Relationship Id="rId5" Type="http://schemas.openxmlformats.org/officeDocument/2006/relationships/image" Target="../media/image6.jpeg"/><Relationship Id="rId4" Type="http://schemas.openxmlformats.org/officeDocument/2006/relationships/image" Target="../media/image233.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30.vml"/><Relationship Id="rId5" Type="http://schemas.openxmlformats.org/officeDocument/2006/relationships/image" Target="../media/image234.png"/><Relationship Id="rId4" Type="http://schemas.openxmlformats.org/officeDocument/2006/relationships/oleObject" Target="../embeddings/oleObject36.bin"/></Relationships>
</file>

<file path=ppt/slides/_rels/slide40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6.xml"/><Relationship Id="rId1" Type="http://schemas.openxmlformats.org/officeDocument/2006/relationships/vmlDrawing" Target="../drawings/vmlDrawing31.vml"/><Relationship Id="rId5" Type="http://schemas.openxmlformats.org/officeDocument/2006/relationships/image" Target="../media/image6.jpeg"/><Relationship Id="rId4" Type="http://schemas.openxmlformats.org/officeDocument/2006/relationships/image" Target="../media/image235.png"/></Relationships>
</file>

<file path=ppt/slides/_rels/slide408.xml.rels><?xml version="1.0" encoding="UTF-8" standalone="yes"?>
<Relationships xmlns="http://schemas.openxmlformats.org/package/2006/relationships"><Relationship Id="rId2" Type="http://schemas.openxmlformats.org/officeDocument/2006/relationships/image" Target="../media/image236.wmf"/><Relationship Id="rId1" Type="http://schemas.openxmlformats.org/officeDocument/2006/relationships/slideLayout" Target="../slideLayouts/slideLayout6.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32.vml"/><Relationship Id="rId5" Type="http://schemas.openxmlformats.org/officeDocument/2006/relationships/image" Target="../media/image6.jpeg"/><Relationship Id="rId4" Type="http://schemas.openxmlformats.org/officeDocument/2006/relationships/image" Target="../media/image237.png"/></Relationships>
</file>

<file path=ppt/slides/_rels/slide4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3.vml"/><Relationship Id="rId5" Type="http://schemas.openxmlformats.org/officeDocument/2006/relationships/image" Target="../media/image238.png"/><Relationship Id="rId4" Type="http://schemas.openxmlformats.org/officeDocument/2006/relationships/oleObject" Target="../embeddings/oleObject39.bin"/></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6.x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slideLayout" Target="../slideLayouts/slideLayout6.xml"/></Relationships>
</file>

<file path=ppt/slides/_rels/slide4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4.vml"/><Relationship Id="rId5" Type="http://schemas.openxmlformats.org/officeDocument/2006/relationships/image" Target="../media/image241.png"/><Relationship Id="rId4" Type="http://schemas.openxmlformats.org/officeDocument/2006/relationships/oleObject" Target="../embeddings/oleObject40.bin"/></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35.vml"/><Relationship Id="rId5" Type="http://schemas.openxmlformats.org/officeDocument/2006/relationships/image" Target="../media/image6.jpeg"/><Relationship Id="rId4" Type="http://schemas.openxmlformats.org/officeDocument/2006/relationships/image" Target="../media/image243.png"/></Relationships>
</file>

<file path=ppt/slides/_rels/slide4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slideLayout" Target="../slideLayouts/slideLayout6.xml"/></Relationships>
</file>

<file path=ppt/slides/_rels/slide4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36.x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slideLayout" Target="../slideLayouts/slideLayout6.xml"/></Relationships>
</file>

<file path=ppt/slides/_rels/slide437.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6.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6.vml"/><Relationship Id="rId5" Type="http://schemas.openxmlformats.org/officeDocument/2006/relationships/image" Target="../media/image248.png"/><Relationship Id="rId4" Type="http://schemas.openxmlformats.org/officeDocument/2006/relationships/oleObject" Target="../embeddings/oleObject42.bin"/></Relationships>
</file>

<file path=ppt/slides/_rels/slide4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7.vml"/><Relationship Id="rId5" Type="http://schemas.openxmlformats.org/officeDocument/2006/relationships/image" Target="../media/image249.png"/><Relationship Id="rId4" Type="http://schemas.openxmlformats.org/officeDocument/2006/relationships/oleObject" Target="../embeddings/oleObject43.bin"/></Relationships>
</file>

<file path=ppt/slides/_rels/slide447.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251.wmf"/><Relationship Id="rId4" Type="http://schemas.openxmlformats.org/officeDocument/2006/relationships/image" Target="../media/image195.wmf"/></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38.vml"/><Relationship Id="rId5" Type="http://schemas.openxmlformats.org/officeDocument/2006/relationships/image" Target="../media/image252.png"/><Relationship Id="rId4" Type="http://schemas.openxmlformats.org/officeDocument/2006/relationships/oleObject" Target="../embeddings/oleObject44.bin"/></Relationships>
</file>

<file path=ppt/slides/_rels/slide4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6.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3.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4.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0.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xml"/><Relationship Id="rId1" Type="http://schemas.openxmlformats.org/officeDocument/2006/relationships/vmlDrawing" Target="../drawings/vmlDrawing39.vml"/><Relationship Id="rId5" Type="http://schemas.openxmlformats.org/officeDocument/2006/relationships/image" Target="../media/image6.jpeg"/><Relationship Id="rId4" Type="http://schemas.openxmlformats.org/officeDocument/2006/relationships/image" Target="../media/image254.pn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3.xml.rels><?xml version="1.0" encoding="UTF-8" standalone="yes"?>
<Relationships xmlns="http://schemas.openxmlformats.org/package/2006/relationships"><Relationship Id="rId2" Type="http://schemas.openxmlformats.org/officeDocument/2006/relationships/image" Target="../media/image255.wmf"/><Relationship Id="rId1" Type="http://schemas.openxmlformats.org/officeDocument/2006/relationships/slideLayout" Target="../slideLayouts/slideLayout6.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0.x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84.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4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2.x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4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4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40.vml"/><Relationship Id="rId5" Type="http://schemas.openxmlformats.org/officeDocument/2006/relationships/image" Target="../media/image262.png"/><Relationship Id="rId4" Type="http://schemas.openxmlformats.org/officeDocument/2006/relationships/oleObject" Target="../embeddings/oleObject46.bin"/></Relationships>
</file>

<file path=ppt/slides/_rels/slide49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41.vml"/><Relationship Id="rId5" Type="http://schemas.openxmlformats.org/officeDocument/2006/relationships/image" Target="../media/image6.jpeg"/><Relationship Id="rId4" Type="http://schemas.openxmlformats.org/officeDocument/2006/relationships/image" Target="../media/image26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5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3.x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slideLayout" Target="../slideLayouts/slideLayout6.xml"/></Relationships>
</file>

<file path=ppt/slides/_rels/slide504.xml.rels><?xml version="1.0" encoding="UTF-8" standalone="yes"?>
<Relationships xmlns="http://schemas.openxmlformats.org/package/2006/relationships"><Relationship Id="rId2" Type="http://schemas.openxmlformats.org/officeDocument/2006/relationships/image" Target="../media/image264.wmf"/><Relationship Id="rId1" Type="http://schemas.openxmlformats.org/officeDocument/2006/relationships/slideLayout" Target="../slideLayouts/slideLayout6.xml"/></Relationships>
</file>

<file path=ppt/slides/_rels/slide505.xml.rels><?xml version="1.0" encoding="UTF-8" standalone="yes"?>
<Relationships xmlns="http://schemas.openxmlformats.org/package/2006/relationships"><Relationship Id="rId2" Type="http://schemas.openxmlformats.org/officeDocument/2006/relationships/image" Target="../media/image265.wmf"/><Relationship Id="rId1" Type="http://schemas.openxmlformats.org/officeDocument/2006/relationships/slideLayout" Target="../slideLayouts/slideLayout6.xml"/></Relationships>
</file>

<file path=ppt/slides/_rels/slide5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3.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6.xml"/></Relationships>
</file>

<file path=ppt/slides/_rels/slide5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15.xml.rels><?xml version="1.0" encoding="UTF-8" standalone="yes"?>
<Relationships xmlns="http://schemas.openxmlformats.org/package/2006/relationships"><Relationship Id="rId2" Type="http://schemas.openxmlformats.org/officeDocument/2006/relationships/image" Target="../media/image266.wmf"/><Relationship Id="rId1" Type="http://schemas.openxmlformats.org/officeDocument/2006/relationships/slideLayout" Target="../slideLayouts/slideLayout6.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42.vml"/><Relationship Id="rId4" Type="http://schemas.openxmlformats.org/officeDocument/2006/relationships/image" Target="../media/image267.wmf"/></Relationships>
</file>

<file path=ppt/slides/_rels/slide5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6.xml"/></Relationships>
</file>

<file path=ppt/slides/_rels/slide520.x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slideLayout" Target="../slideLayouts/slideLayout6.xml"/></Relationships>
</file>

<file path=ppt/slides/_rels/slide521.x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slideLayout" Target="../slideLayouts/slideLayout6.xml"/></Relationships>
</file>

<file path=ppt/slides/_rels/slide52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image" Target="../media/image6.jpeg"/><Relationship Id="rId4" Type="http://schemas.openxmlformats.org/officeDocument/2006/relationships/image" Target="../media/image270.png"/></Relationships>
</file>

<file path=ppt/slides/_rels/slide523.x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44.vml"/><Relationship Id="rId5" Type="http://schemas.openxmlformats.org/officeDocument/2006/relationships/image" Target="../media/image272.png"/><Relationship Id="rId4" Type="http://schemas.openxmlformats.org/officeDocument/2006/relationships/oleObject" Target="../embeddings/oleObject50.bin"/></Relationships>
</file>

<file path=ppt/slides/_rels/slide52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6.xml"/><Relationship Id="rId1" Type="http://schemas.openxmlformats.org/officeDocument/2006/relationships/vmlDrawing" Target="../drawings/vmlDrawing45.vml"/><Relationship Id="rId5" Type="http://schemas.openxmlformats.org/officeDocument/2006/relationships/image" Target="../media/image6.jpeg"/><Relationship Id="rId4" Type="http://schemas.openxmlformats.org/officeDocument/2006/relationships/image" Target="../media/image273.png"/></Relationships>
</file>

<file path=ppt/slides/_rels/slide52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6.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Microsoft_Word_97_-_2003_Document1.doc"/></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60101"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3"/>
          <a:srcRect/>
          <a:stretch>
            <a:fillRect/>
          </a:stretch>
        </p:blipFill>
        <p:spPr bwMode="auto">
          <a:xfrm>
            <a:off x="4572000" y="4876800"/>
            <a:ext cx="3365500" cy="409575"/>
          </a:xfrm>
          <a:prstGeom prst="rect">
            <a:avLst/>
          </a:prstGeom>
          <a:noFill/>
          <a:ln w="9525">
            <a:noFill/>
            <a:miter lim="800000"/>
            <a:headEnd/>
            <a:tailEnd/>
          </a:ln>
        </p:spPr>
      </p:pic>
      <p:sp>
        <p:nvSpPr>
          <p:cNvPr id="260103"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4"/>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smtClean="0"/>
              <a:t>© 2005 Prentice Hall Inc. All rights reserved.</a:t>
            </a:r>
          </a:p>
        </p:txBody>
      </p:sp>
      <p:sp>
        <p:nvSpPr>
          <p:cNvPr id="21507" name="Slide Number Placeholder 3"/>
          <p:cNvSpPr>
            <a:spLocks noGrp="1"/>
          </p:cNvSpPr>
          <p:nvPr>
            <p:ph type="sldNum" sz="quarter" idx="11"/>
          </p:nvPr>
        </p:nvSpPr>
        <p:spPr>
          <a:noFill/>
        </p:spPr>
        <p:txBody>
          <a:bodyPr/>
          <a:lstStyle/>
          <a:p>
            <a:r>
              <a:rPr lang="en-US" smtClean="0"/>
              <a:t>1–</a:t>
            </a:r>
            <a:fld id="{EA2DD5D4-AF68-4A00-912F-137F49072692}" type="slidenum">
              <a:rPr lang="en-US" smtClean="0"/>
              <a:pPr/>
              <a:t>10</a:t>
            </a:fld>
            <a:endParaRPr lang="en-US" smtClean="0"/>
          </a:p>
        </p:txBody>
      </p:sp>
      <p:sp>
        <p:nvSpPr>
          <p:cNvPr id="221186" name="Rectangle 2"/>
          <p:cNvSpPr>
            <a:spLocks noGrp="1" noChangeArrowheads="1"/>
          </p:cNvSpPr>
          <p:nvPr>
            <p:ph type="title"/>
          </p:nvPr>
        </p:nvSpPr>
        <p:spPr/>
        <p:txBody>
          <a:bodyPr>
            <a:normAutofit fontScale="90000"/>
          </a:bodyPr>
          <a:lstStyle/>
          <a:p>
            <a:pPr algn="just" rtl="0" eaLnBrk="1" hangingPunct="1">
              <a:defRPr/>
            </a:pPr>
            <a:r>
              <a:rPr lang="en-US" dirty="0" smtClean="0"/>
              <a:t>Replacing Intuition with Systematic Study</a:t>
            </a:r>
          </a:p>
        </p:txBody>
      </p:sp>
      <p:sp>
        <p:nvSpPr>
          <p:cNvPr id="221187" name="Text Box 3"/>
          <p:cNvSpPr txBox="1">
            <a:spLocks noChangeArrowheads="1"/>
          </p:cNvSpPr>
          <p:nvPr/>
        </p:nvSpPr>
        <p:spPr bwMode="auto">
          <a:xfrm>
            <a:off x="925513" y="3962400"/>
            <a:ext cx="7391400" cy="2369880"/>
          </a:xfrm>
          <a:prstGeom prst="rect">
            <a:avLst/>
          </a:prstGeom>
          <a:noFill/>
          <a:ln w="9525">
            <a:noFill/>
            <a:miter lim="800000"/>
            <a:headEnd/>
            <a:tailEnd/>
          </a:ln>
        </p:spPr>
        <p:txBody>
          <a:bodyPr>
            <a:spAutoFit/>
          </a:bodyPr>
          <a:lstStyle/>
          <a:p>
            <a:pPr algn="l" rtl="0">
              <a:spcBef>
                <a:spcPct val="50000"/>
              </a:spcBef>
            </a:pPr>
            <a:r>
              <a:rPr lang="en-US" sz="2800" dirty="0"/>
              <a:t>Systematic study</a:t>
            </a:r>
          </a:p>
          <a:p>
            <a:pPr algn="l" rtl="0">
              <a:spcBef>
                <a:spcPct val="50000"/>
              </a:spcBef>
            </a:pPr>
            <a:r>
              <a:rPr lang="en-US" sz="2400" b="0" dirty="0">
                <a:latin typeface="Tahoma" pitchFamily="34" charset="0"/>
              </a:rPr>
              <a:t>Looking at relationships, attempting to attribute causes and effects, and drawing conclusions based on scientific evidence.</a:t>
            </a:r>
          </a:p>
          <a:p>
            <a:pPr algn="l" rtl="0">
              <a:spcBef>
                <a:spcPct val="50000"/>
              </a:spcBef>
            </a:pPr>
            <a:r>
              <a:rPr lang="en-US" sz="2400" b="0" dirty="0">
                <a:latin typeface="Tahoma" pitchFamily="34" charset="0"/>
              </a:rPr>
              <a:t>Provides a means to predict behaviors.</a:t>
            </a:r>
          </a:p>
        </p:txBody>
      </p:sp>
      <p:sp>
        <p:nvSpPr>
          <p:cNvPr id="221188" name="Text Box 4"/>
          <p:cNvSpPr txBox="1">
            <a:spLocks noChangeArrowheads="1"/>
          </p:cNvSpPr>
          <p:nvPr/>
        </p:nvSpPr>
        <p:spPr bwMode="auto">
          <a:xfrm>
            <a:off x="947738" y="1311275"/>
            <a:ext cx="7620000" cy="1431925"/>
          </a:xfrm>
          <a:prstGeom prst="rect">
            <a:avLst/>
          </a:prstGeom>
          <a:noFill/>
          <a:ln w="9525" algn="ctr">
            <a:noFill/>
            <a:miter lim="800000"/>
            <a:headEnd/>
            <a:tailEnd/>
          </a:ln>
        </p:spPr>
        <p:txBody>
          <a:bodyPr/>
          <a:lstStyle/>
          <a:p>
            <a:pPr algn="l" rtl="0">
              <a:spcBef>
                <a:spcPct val="50000"/>
              </a:spcBef>
            </a:pPr>
            <a:r>
              <a:rPr lang="en-US" sz="2800" dirty="0"/>
              <a:t>Intuition</a:t>
            </a:r>
          </a:p>
          <a:p>
            <a:pPr algn="l" rtl="0">
              <a:spcBef>
                <a:spcPct val="50000"/>
              </a:spcBef>
            </a:pPr>
            <a:r>
              <a:rPr lang="en-US" sz="2400" b="0" dirty="0">
                <a:latin typeface="Tahoma" pitchFamily="34" charset="0"/>
              </a:rPr>
              <a:t>A feeling not necessarily supported by research.</a:t>
            </a:r>
          </a:p>
        </p:txBody>
      </p:sp>
      <p:grpSp>
        <p:nvGrpSpPr>
          <p:cNvPr id="2" name="Group 5"/>
          <p:cNvGrpSpPr>
            <a:grpSpLocks/>
          </p:cNvGrpSpPr>
          <p:nvPr/>
        </p:nvGrpSpPr>
        <p:grpSpPr bwMode="auto">
          <a:xfrm>
            <a:off x="914400" y="2713038"/>
            <a:ext cx="7543800" cy="1096962"/>
            <a:chOff x="576" y="2093"/>
            <a:chExt cx="4752" cy="691"/>
          </a:xfrm>
        </p:grpSpPr>
        <p:sp>
          <p:nvSpPr>
            <p:cNvPr id="21512" name="Line 6"/>
            <p:cNvSpPr>
              <a:spLocks noChangeShapeType="1"/>
            </p:cNvSpPr>
            <p:nvPr/>
          </p:nvSpPr>
          <p:spPr bwMode="auto">
            <a:xfrm>
              <a:off x="576" y="2439"/>
              <a:ext cx="4752" cy="0"/>
            </a:xfrm>
            <a:prstGeom prst="line">
              <a:avLst/>
            </a:prstGeom>
            <a:noFill/>
            <a:ln w="38100">
              <a:solidFill>
                <a:srgbClr val="CC3300"/>
              </a:solidFill>
              <a:round/>
              <a:headEnd/>
              <a:tailEnd/>
            </a:ln>
          </p:spPr>
          <p:txBody>
            <a:bodyPr/>
            <a:lstStyle/>
            <a:p>
              <a:endParaRPr lang="fa-IR"/>
            </a:p>
          </p:txBody>
        </p:sp>
        <p:pic>
          <p:nvPicPr>
            <p:cNvPr id="21513" name="Picture 7" descr="j0199601"/>
            <p:cNvPicPr>
              <a:picLocks noChangeAspect="1" noChangeArrowheads="1"/>
            </p:cNvPicPr>
            <p:nvPr/>
          </p:nvPicPr>
          <p:blipFill>
            <a:blip r:embed="rId2"/>
            <a:srcRect/>
            <a:stretch>
              <a:fillRect/>
            </a:stretch>
          </p:blipFill>
          <p:spPr bwMode="auto">
            <a:xfrm>
              <a:off x="2304" y="2093"/>
              <a:ext cx="1151" cy="691"/>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1188"/>
                                        </p:tgtEl>
                                        <p:attrNameLst>
                                          <p:attrName>style.visibility</p:attrName>
                                        </p:attrNameLst>
                                      </p:cBhvr>
                                      <p:to>
                                        <p:strVal val="visible"/>
                                      </p:to>
                                    </p:set>
                                    <p:animEffect transition="in" filter="wipe(left)">
                                      <p:cBhvr>
                                        <p:cTn id="7" dur="500"/>
                                        <p:tgtEl>
                                          <p:spTgt spid="2211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1187"/>
                                        </p:tgtEl>
                                        <p:attrNameLst>
                                          <p:attrName>style.visibility</p:attrName>
                                        </p:attrNameLst>
                                      </p:cBhvr>
                                      <p:to>
                                        <p:strVal val="visible"/>
                                      </p:to>
                                    </p:set>
                                    <p:animEffect transition="in" filter="wipe(left)">
                                      <p:cBhvr>
                                        <p:cTn id="16" dur="5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p:bldP spid="221188"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4–</a:t>
            </a:r>
            <a:fld id="{0A7BE8A4-0690-4C63-B5B6-E5D97E65725D}" type="slidenum">
              <a:rPr lang="en-US"/>
              <a:pPr/>
              <a:t>100</a:t>
            </a:fld>
            <a:endParaRPr lang="en-US"/>
          </a:p>
        </p:txBody>
      </p:sp>
      <p:sp>
        <p:nvSpPr>
          <p:cNvPr id="285698" name="Rectangle 2"/>
          <p:cNvSpPr>
            <a:spLocks noGrp="1" noChangeArrowheads="1"/>
          </p:cNvSpPr>
          <p:nvPr>
            <p:ph type="title"/>
          </p:nvPr>
        </p:nvSpPr>
        <p:spPr/>
        <p:txBody>
          <a:bodyPr/>
          <a:lstStyle/>
          <a:p>
            <a:pPr algn="just" rtl="0" eaLnBrk="1" hangingPunct="1">
              <a:defRPr/>
            </a:pPr>
            <a:r>
              <a:rPr lang="en-US" smtClean="0"/>
              <a:t>OB Applications… (cont’d)</a:t>
            </a:r>
          </a:p>
        </p:txBody>
      </p:sp>
      <p:sp>
        <p:nvSpPr>
          <p:cNvPr id="285699" name="Rectangle 3"/>
          <p:cNvSpPr>
            <a:spLocks noGrp="1" noChangeArrowheads="1"/>
          </p:cNvSpPr>
          <p:nvPr>
            <p:ph type="body" idx="1"/>
          </p:nvPr>
        </p:nvSpPr>
        <p:spPr/>
        <p:txBody>
          <a:bodyPr>
            <a:normAutofit fontScale="85000" lnSpcReduction="20000"/>
          </a:bodyPr>
          <a:lstStyle/>
          <a:p>
            <a:pPr algn="just" rtl="0" eaLnBrk="1" hangingPunct="1"/>
            <a:r>
              <a:rPr lang="en-US" smtClean="0"/>
              <a:t>Interpersonal Conflict</a:t>
            </a:r>
          </a:p>
          <a:p>
            <a:pPr lvl="1" algn="just" rtl="0" eaLnBrk="1" hangingPunct="1"/>
            <a:r>
              <a:rPr lang="en-US" smtClean="0"/>
              <a:t>Conflict in the workplace and individual emotions are strongly intertwined.</a:t>
            </a:r>
          </a:p>
          <a:p>
            <a:pPr algn="just" rtl="0" eaLnBrk="1" hangingPunct="1"/>
            <a:r>
              <a:rPr lang="en-US" smtClean="0"/>
              <a:t>Customer Services</a:t>
            </a:r>
          </a:p>
          <a:p>
            <a:pPr lvl="1" algn="just" rtl="0" eaLnBrk="1" hangingPunct="1"/>
            <a:r>
              <a:rPr lang="en-US" smtClean="0"/>
              <a:t>Emotions affect service quality delivered to customers which, in turn, affects customer relationships.</a:t>
            </a:r>
          </a:p>
          <a:p>
            <a:pPr algn="just" rtl="0" eaLnBrk="1" hangingPunct="1"/>
            <a:r>
              <a:rPr lang="en-US" smtClean="0"/>
              <a:t>Deviant Workplace Behaviors</a:t>
            </a:r>
          </a:p>
          <a:p>
            <a:pPr lvl="1" algn="just" rtl="0" eaLnBrk="1" hangingPunct="1"/>
            <a:r>
              <a:rPr lang="en-US" smtClean="0"/>
              <a:t>Negative emotions lead to </a:t>
            </a:r>
            <a:r>
              <a:rPr lang="en-US" i="1" smtClean="0"/>
              <a:t>employee deviance</a:t>
            </a:r>
            <a:r>
              <a:rPr lang="en-US" smtClean="0"/>
              <a:t>  (actions that violate norms and threaten the organization).</a:t>
            </a:r>
          </a:p>
          <a:p>
            <a:pPr lvl="2" algn="just" rtl="0" eaLnBrk="1" hangingPunct="1"/>
            <a:r>
              <a:rPr lang="en-US" smtClean="0"/>
              <a:t>Productivity failures</a:t>
            </a:r>
          </a:p>
          <a:p>
            <a:pPr lvl="2" algn="just" rtl="0" eaLnBrk="1" hangingPunct="1"/>
            <a:r>
              <a:rPr lang="en-US" smtClean="0"/>
              <a:t>Property theft and destruction</a:t>
            </a:r>
          </a:p>
          <a:p>
            <a:pPr lvl="2" algn="just" rtl="0" eaLnBrk="1" hangingPunct="1"/>
            <a:r>
              <a:rPr lang="en-US" smtClean="0"/>
              <a:t>Political actions</a:t>
            </a:r>
          </a:p>
          <a:p>
            <a:pPr lvl="2" algn="just" rtl="0" eaLnBrk="1" hangingPunct="1"/>
            <a:r>
              <a:rPr lang="en-US" smtClean="0"/>
              <a:t>Personal aggression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Effect transition="in" filter="wipe(left)">
                                      <p:cBhvr>
                                        <p:cTn id="7" dur="500"/>
                                        <p:tgtEl>
                                          <p:spTgt spid="28569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5699">
                                            <p:txEl>
                                              <p:pRg st="1" end="1"/>
                                            </p:txEl>
                                          </p:spTgt>
                                        </p:tgtEl>
                                        <p:attrNameLst>
                                          <p:attrName>style.visibility</p:attrName>
                                        </p:attrNameLst>
                                      </p:cBhvr>
                                      <p:to>
                                        <p:strVal val="visible"/>
                                      </p:to>
                                    </p:set>
                                    <p:animEffect transition="in" filter="wipe(left)">
                                      <p:cBhvr>
                                        <p:cTn id="10" dur="500"/>
                                        <p:tgtEl>
                                          <p:spTgt spid="2856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5699">
                                            <p:txEl>
                                              <p:pRg st="2" end="2"/>
                                            </p:txEl>
                                          </p:spTgt>
                                        </p:tgtEl>
                                        <p:attrNameLst>
                                          <p:attrName>style.visibility</p:attrName>
                                        </p:attrNameLst>
                                      </p:cBhvr>
                                      <p:to>
                                        <p:strVal val="visible"/>
                                      </p:to>
                                    </p:set>
                                    <p:animEffect transition="in" filter="wipe(left)">
                                      <p:cBhvr>
                                        <p:cTn id="15" dur="500"/>
                                        <p:tgtEl>
                                          <p:spTgt spid="28569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5699">
                                            <p:txEl>
                                              <p:pRg st="3" end="3"/>
                                            </p:txEl>
                                          </p:spTgt>
                                        </p:tgtEl>
                                        <p:attrNameLst>
                                          <p:attrName>style.visibility</p:attrName>
                                        </p:attrNameLst>
                                      </p:cBhvr>
                                      <p:to>
                                        <p:strVal val="visible"/>
                                      </p:to>
                                    </p:set>
                                    <p:animEffect transition="in" filter="wipe(left)">
                                      <p:cBhvr>
                                        <p:cTn id="18" dur="500"/>
                                        <p:tgtEl>
                                          <p:spTgt spid="28569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5699">
                                            <p:txEl>
                                              <p:pRg st="4" end="4"/>
                                            </p:txEl>
                                          </p:spTgt>
                                        </p:tgtEl>
                                        <p:attrNameLst>
                                          <p:attrName>style.visibility</p:attrName>
                                        </p:attrNameLst>
                                      </p:cBhvr>
                                      <p:to>
                                        <p:strVal val="visible"/>
                                      </p:to>
                                    </p:set>
                                    <p:animEffect transition="in" filter="wipe(left)">
                                      <p:cBhvr>
                                        <p:cTn id="23" dur="500"/>
                                        <p:tgtEl>
                                          <p:spTgt spid="285699">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5699">
                                            <p:txEl>
                                              <p:pRg st="5" end="5"/>
                                            </p:txEl>
                                          </p:spTgt>
                                        </p:tgtEl>
                                        <p:attrNameLst>
                                          <p:attrName>style.visibility</p:attrName>
                                        </p:attrNameLst>
                                      </p:cBhvr>
                                      <p:to>
                                        <p:strVal val="visible"/>
                                      </p:to>
                                    </p:set>
                                    <p:animEffect transition="in" filter="wipe(left)">
                                      <p:cBhvr>
                                        <p:cTn id="26" dur="500"/>
                                        <p:tgtEl>
                                          <p:spTgt spid="285699">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85699">
                                            <p:txEl>
                                              <p:pRg st="6" end="6"/>
                                            </p:txEl>
                                          </p:spTgt>
                                        </p:tgtEl>
                                        <p:attrNameLst>
                                          <p:attrName>style.visibility</p:attrName>
                                        </p:attrNameLst>
                                      </p:cBhvr>
                                      <p:to>
                                        <p:strVal val="visible"/>
                                      </p:to>
                                    </p:set>
                                    <p:animEffect transition="in" filter="wipe(left)">
                                      <p:cBhvr>
                                        <p:cTn id="29" dur="500"/>
                                        <p:tgtEl>
                                          <p:spTgt spid="28569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85699">
                                            <p:txEl>
                                              <p:pRg st="7" end="7"/>
                                            </p:txEl>
                                          </p:spTgt>
                                        </p:tgtEl>
                                        <p:attrNameLst>
                                          <p:attrName>style.visibility</p:attrName>
                                        </p:attrNameLst>
                                      </p:cBhvr>
                                      <p:to>
                                        <p:strVal val="visible"/>
                                      </p:to>
                                    </p:set>
                                    <p:animEffect transition="in" filter="wipe(left)">
                                      <p:cBhvr>
                                        <p:cTn id="32" dur="500"/>
                                        <p:tgtEl>
                                          <p:spTgt spid="285699">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85699">
                                            <p:txEl>
                                              <p:pRg st="8" end="8"/>
                                            </p:txEl>
                                          </p:spTgt>
                                        </p:tgtEl>
                                        <p:attrNameLst>
                                          <p:attrName>style.visibility</p:attrName>
                                        </p:attrNameLst>
                                      </p:cBhvr>
                                      <p:to>
                                        <p:strVal val="visible"/>
                                      </p:to>
                                    </p:set>
                                    <p:animEffect transition="in" filter="wipe(left)">
                                      <p:cBhvr>
                                        <p:cTn id="35" dur="500"/>
                                        <p:tgtEl>
                                          <p:spTgt spid="285699">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85699">
                                            <p:txEl>
                                              <p:pRg st="9" end="9"/>
                                            </p:txEl>
                                          </p:spTgt>
                                        </p:tgtEl>
                                        <p:attrNameLst>
                                          <p:attrName>style.visibility</p:attrName>
                                        </p:attrNameLst>
                                      </p:cBhvr>
                                      <p:to>
                                        <p:strVal val="visible"/>
                                      </p:to>
                                    </p:set>
                                    <p:animEffect transition="in" filter="wipe(left)">
                                      <p:cBhvr>
                                        <p:cTn id="38" dur="500"/>
                                        <p:tgtEl>
                                          <p:spTgt spid="2856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p:spPr>
        <p:txBody>
          <a:bodyPr/>
          <a:lstStyle/>
          <a:p>
            <a:r>
              <a:rPr lang="en-US"/>
              <a:t>© 2005 Prentice Hall Inc. All rights reserved.</a:t>
            </a:r>
          </a:p>
        </p:txBody>
      </p:sp>
      <p:sp>
        <p:nvSpPr>
          <p:cNvPr id="33795" name="Slide Number Placeholder 4"/>
          <p:cNvSpPr>
            <a:spLocks noGrp="1"/>
          </p:cNvSpPr>
          <p:nvPr>
            <p:ph type="sldNum" sz="quarter" idx="11"/>
          </p:nvPr>
        </p:nvSpPr>
        <p:spPr>
          <a:noFill/>
        </p:spPr>
        <p:txBody>
          <a:bodyPr/>
          <a:lstStyle/>
          <a:p>
            <a:r>
              <a:rPr lang="en-US"/>
              <a:t>4–</a:t>
            </a:r>
            <a:fld id="{AC9FACA2-D385-4907-A24A-F9F8B294B393}" type="slidenum">
              <a:rPr lang="en-US"/>
              <a:pPr/>
              <a:t>101</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Ability and Selection</a:t>
            </a:r>
          </a:p>
        </p:txBody>
      </p:sp>
      <p:sp>
        <p:nvSpPr>
          <p:cNvPr id="286723" name="Rectangle 3"/>
          <p:cNvSpPr>
            <a:spLocks noGrp="1" noChangeArrowheads="1"/>
          </p:cNvSpPr>
          <p:nvPr>
            <p:ph type="body" idx="1"/>
          </p:nvPr>
        </p:nvSpPr>
        <p:spPr>
          <a:xfrm>
            <a:off x="4343400" y="1981200"/>
            <a:ext cx="4038600" cy="3886200"/>
          </a:xfrm>
          <a:solidFill>
            <a:schemeClr val="bg1"/>
          </a:solidFill>
          <a:ln>
            <a:solidFill>
              <a:schemeClr val="tx1"/>
            </a:solidFill>
          </a:ln>
          <a:effectLst>
            <a:outerShdw dist="107763" dir="2700000" algn="ctr" rotWithShape="0">
              <a:schemeClr val="bg2"/>
            </a:outerShdw>
          </a:effectLst>
        </p:spPr>
        <p:txBody>
          <a:bodyPr rIns="182880" anchor="ctr" anchorCtr="1"/>
          <a:lstStyle/>
          <a:p>
            <a:pPr algn="just" rtl="0" eaLnBrk="1" hangingPunct="1">
              <a:defRPr/>
            </a:pPr>
            <a:r>
              <a:rPr lang="en-US" sz="2000" smtClean="0"/>
              <a:t>Emotional Intelligence (EI)</a:t>
            </a:r>
          </a:p>
          <a:p>
            <a:pPr lvl="1" algn="just" rtl="0" eaLnBrk="1" hangingPunct="1">
              <a:defRPr/>
            </a:pPr>
            <a:r>
              <a:rPr lang="en-US" sz="2000" smtClean="0"/>
              <a:t>Self-awareness</a:t>
            </a:r>
          </a:p>
          <a:p>
            <a:pPr lvl="1" algn="just" rtl="0" eaLnBrk="1" hangingPunct="1">
              <a:defRPr/>
            </a:pPr>
            <a:r>
              <a:rPr lang="en-US" sz="2000" smtClean="0"/>
              <a:t>Self-management</a:t>
            </a:r>
          </a:p>
          <a:p>
            <a:pPr lvl="1" algn="just" rtl="0" eaLnBrk="1" hangingPunct="1">
              <a:defRPr/>
            </a:pPr>
            <a:r>
              <a:rPr lang="en-US" sz="2000" smtClean="0"/>
              <a:t>Self-motivation</a:t>
            </a:r>
          </a:p>
          <a:p>
            <a:pPr lvl="1" algn="just" rtl="0" eaLnBrk="1" hangingPunct="1">
              <a:defRPr/>
            </a:pPr>
            <a:r>
              <a:rPr lang="en-US" sz="2000" smtClean="0"/>
              <a:t>Empathy</a:t>
            </a:r>
          </a:p>
          <a:p>
            <a:pPr lvl="1" algn="just" rtl="0" eaLnBrk="1" hangingPunct="1">
              <a:defRPr/>
            </a:pPr>
            <a:r>
              <a:rPr lang="en-US" sz="2000" smtClean="0"/>
              <a:t>Social skills</a:t>
            </a:r>
          </a:p>
          <a:p>
            <a:pPr algn="just" rtl="0" eaLnBrk="1" hangingPunct="1">
              <a:defRPr/>
            </a:pPr>
            <a:r>
              <a:rPr lang="en-US" sz="2000" smtClean="0"/>
              <a:t>Research Findings</a:t>
            </a:r>
          </a:p>
          <a:p>
            <a:pPr lvl="1" algn="just" rtl="0" eaLnBrk="1" hangingPunct="1">
              <a:defRPr/>
            </a:pPr>
            <a:r>
              <a:rPr lang="en-US" sz="2000" smtClean="0"/>
              <a:t>High EI scores, not high IQ scores, characterize high performers.</a:t>
            </a:r>
          </a:p>
        </p:txBody>
      </p:sp>
      <p:sp>
        <p:nvSpPr>
          <p:cNvPr id="286724" name="Text Box 4"/>
          <p:cNvSpPr txBox="1">
            <a:spLocks noChangeArrowheads="1"/>
          </p:cNvSpPr>
          <p:nvPr/>
        </p:nvSpPr>
        <p:spPr bwMode="auto">
          <a:xfrm>
            <a:off x="936625" y="1295400"/>
            <a:ext cx="3352800" cy="4339650"/>
          </a:xfrm>
          <a:prstGeom prst="rect">
            <a:avLst/>
          </a:prstGeom>
          <a:noFill/>
          <a:ln w="9525">
            <a:noFill/>
            <a:miter lim="800000"/>
            <a:headEnd/>
            <a:tailEnd/>
          </a:ln>
        </p:spPr>
        <p:txBody>
          <a:bodyPr>
            <a:spAutoFit/>
          </a:bodyPr>
          <a:lstStyle/>
          <a:p>
            <a:pPr algn="l" rtl="0">
              <a:spcBef>
                <a:spcPct val="50000"/>
              </a:spcBef>
            </a:pPr>
            <a:r>
              <a:rPr lang="en-US" sz="2400" dirty="0"/>
              <a:t>Emotional Intelligence</a:t>
            </a:r>
          </a:p>
          <a:p>
            <a:pPr algn="l" rtl="0">
              <a:spcBef>
                <a:spcPct val="50000"/>
              </a:spcBef>
            </a:pPr>
            <a:r>
              <a:rPr lang="en-US" sz="2400" b="0" dirty="0">
                <a:latin typeface="Tahoma" pitchFamily="34" charset="0"/>
              </a:rPr>
              <a:t>An assortment of </a:t>
            </a:r>
            <a:r>
              <a:rPr lang="en-US" sz="2400" b="0" dirty="0" err="1">
                <a:latin typeface="Tahoma" pitchFamily="34" charset="0"/>
              </a:rPr>
              <a:t>noncognitive</a:t>
            </a:r>
            <a:r>
              <a:rPr lang="en-US" sz="2400" b="0" dirty="0">
                <a:latin typeface="Tahoma" pitchFamily="34" charset="0"/>
              </a:rPr>
              <a:t> skills, capabilities, and competencies that influence a person’s ability to succeed in coping with environmental demands and pressures.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animEffect transition="in" filter="wipe(up)">
                                      <p:cBhvr>
                                        <p:cTn id="7" dur="500"/>
                                        <p:tgtEl>
                                          <p:spTgt spid="28672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86723">
                                            <p:bg/>
                                          </p:spTgt>
                                        </p:tgtEl>
                                        <p:attrNameLst>
                                          <p:attrName>style.visibility</p:attrName>
                                        </p:attrNameLst>
                                      </p:cBhvr>
                                      <p:to>
                                        <p:strVal val="visible"/>
                                      </p:to>
                                    </p:set>
                                    <p:animEffect transition="in" filter="box(in)">
                                      <p:cBhvr>
                                        <p:cTn id="11" dur="500"/>
                                        <p:tgtEl>
                                          <p:spTgt spid="286723">
                                            <p:bg/>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6723">
                                            <p:txEl>
                                              <p:pRg st="0" end="0"/>
                                            </p:txEl>
                                          </p:spTgt>
                                        </p:tgtEl>
                                        <p:attrNameLst>
                                          <p:attrName>style.visibility</p:attrName>
                                        </p:attrNameLst>
                                      </p:cBhvr>
                                      <p:to>
                                        <p:strVal val="visible"/>
                                      </p:to>
                                    </p:set>
                                    <p:animEffect transition="in" filter="wipe(up)">
                                      <p:cBhvr>
                                        <p:cTn id="15" dur="500"/>
                                        <p:tgtEl>
                                          <p:spTgt spid="286723">
                                            <p:txEl>
                                              <p:pRg st="0" end="0"/>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6723">
                                            <p:txEl>
                                              <p:pRg st="1" end="1"/>
                                            </p:txEl>
                                          </p:spTgt>
                                        </p:tgtEl>
                                        <p:attrNameLst>
                                          <p:attrName>style.visibility</p:attrName>
                                        </p:attrNameLst>
                                      </p:cBhvr>
                                      <p:to>
                                        <p:strVal val="visible"/>
                                      </p:to>
                                    </p:set>
                                    <p:animEffect transition="in" filter="wipe(up)">
                                      <p:cBhvr>
                                        <p:cTn id="18" dur="500"/>
                                        <p:tgtEl>
                                          <p:spTgt spid="286723">
                                            <p:txEl>
                                              <p:pRg st="1" end="1"/>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86723">
                                            <p:txEl>
                                              <p:pRg st="2" end="2"/>
                                            </p:txEl>
                                          </p:spTgt>
                                        </p:tgtEl>
                                        <p:attrNameLst>
                                          <p:attrName>style.visibility</p:attrName>
                                        </p:attrNameLst>
                                      </p:cBhvr>
                                      <p:to>
                                        <p:strVal val="visible"/>
                                      </p:to>
                                    </p:set>
                                    <p:animEffect transition="in" filter="wipe(up)">
                                      <p:cBhvr>
                                        <p:cTn id="21" dur="500"/>
                                        <p:tgtEl>
                                          <p:spTgt spid="286723">
                                            <p:txEl>
                                              <p:pRg st="2" end="2"/>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6723">
                                            <p:txEl>
                                              <p:pRg st="3" end="3"/>
                                            </p:txEl>
                                          </p:spTgt>
                                        </p:tgtEl>
                                        <p:attrNameLst>
                                          <p:attrName>style.visibility</p:attrName>
                                        </p:attrNameLst>
                                      </p:cBhvr>
                                      <p:to>
                                        <p:strVal val="visible"/>
                                      </p:to>
                                    </p:set>
                                    <p:animEffect transition="in" filter="wipe(up)">
                                      <p:cBhvr>
                                        <p:cTn id="24" dur="500"/>
                                        <p:tgtEl>
                                          <p:spTgt spid="286723">
                                            <p:txEl>
                                              <p:pRg st="3" end="3"/>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86723">
                                            <p:txEl>
                                              <p:pRg st="4" end="4"/>
                                            </p:txEl>
                                          </p:spTgt>
                                        </p:tgtEl>
                                        <p:attrNameLst>
                                          <p:attrName>style.visibility</p:attrName>
                                        </p:attrNameLst>
                                      </p:cBhvr>
                                      <p:to>
                                        <p:strVal val="visible"/>
                                      </p:to>
                                    </p:set>
                                    <p:animEffect transition="in" filter="wipe(up)">
                                      <p:cBhvr>
                                        <p:cTn id="27" dur="500"/>
                                        <p:tgtEl>
                                          <p:spTgt spid="286723">
                                            <p:txEl>
                                              <p:pRg st="4" end="4"/>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86723">
                                            <p:txEl>
                                              <p:pRg st="5" end="5"/>
                                            </p:txEl>
                                          </p:spTgt>
                                        </p:tgtEl>
                                        <p:attrNameLst>
                                          <p:attrName>style.visibility</p:attrName>
                                        </p:attrNameLst>
                                      </p:cBhvr>
                                      <p:to>
                                        <p:strVal val="visible"/>
                                      </p:to>
                                    </p:set>
                                    <p:animEffect transition="in" filter="wipe(up)">
                                      <p:cBhvr>
                                        <p:cTn id="30" dur="500"/>
                                        <p:tgtEl>
                                          <p:spTgt spid="286723">
                                            <p:txEl>
                                              <p:pRg st="5" end="5"/>
                                            </p:txEl>
                                          </p:spTgt>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286723">
                                            <p:txEl>
                                              <p:pRg st="6" end="6"/>
                                            </p:txEl>
                                          </p:spTgt>
                                        </p:tgtEl>
                                        <p:attrNameLst>
                                          <p:attrName>style.visibility</p:attrName>
                                        </p:attrNameLst>
                                      </p:cBhvr>
                                      <p:to>
                                        <p:strVal val="visible"/>
                                      </p:to>
                                    </p:set>
                                    <p:animEffect transition="in" filter="wipe(up)">
                                      <p:cBhvr>
                                        <p:cTn id="34" dur="500"/>
                                        <p:tgtEl>
                                          <p:spTgt spid="286723">
                                            <p:txEl>
                                              <p:pRg st="6" end="6"/>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86723">
                                            <p:txEl>
                                              <p:pRg st="7" end="7"/>
                                            </p:txEl>
                                          </p:spTgt>
                                        </p:tgtEl>
                                        <p:attrNameLst>
                                          <p:attrName>style.visibility</p:attrName>
                                        </p:attrNameLst>
                                      </p:cBhvr>
                                      <p:to>
                                        <p:strVal val="visible"/>
                                      </p:to>
                                    </p:set>
                                    <p:animEffect transition="in" filter="wipe(up)">
                                      <p:cBhvr>
                                        <p:cTn id="37" dur="500"/>
                                        <p:tgtEl>
                                          <p:spTgt spid="2867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animBg="1" autoUpdateAnimBg="0" advAuto="0"/>
      <p:bldP spid="28672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1"/>
          <p:cNvSpPr>
            <a:spLocks noGrp="1"/>
          </p:cNvSpPr>
          <p:nvPr>
            <p:ph type="ftr" sz="quarter" idx="10"/>
          </p:nvPr>
        </p:nvSpPr>
        <p:spPr>
          <a:noFill/>
        </p:spPr>
        <p:txBody>
          <a:bodyPr/>
          <a:lstStyle/>
          <a:p>
            <a:r>
              <a:rPr lang="en-US"/>
              <a:t>© 2005 Prentice Hall Inc. All rights reserved.</a:t>
            </a:r>
          </a:p>
        </p:txBody>
      </p:sp>
      <p:sp>
        <p:nvSpPr>
          <p:cNvPr id="3075"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2869"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7"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2871"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9"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ctrTitle"/>
          </p:nvPr>
        </p:nvSpPr>
        <p:spPr>
          <a:xfrm>
            <a:off x="990600" y="1338263"/>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5</a:t>
            </a:r>
          </a:p>
        </p:txBody>
      </p:sp>
      <p:sp>
        <p:nvSpPr>
          <p:cNvPr id="4099" name="Rectangle 8"/>
          <p:cNvSpPr>
            <a:spLocks noGrp="1" noChangeArrowheads="1"/>
          </p:cNvSpPr>
          <p:nvPr>
            <p:ph type="subTitle" idx="1"/>
          </p:nvPr>
        </p:nvSpPr>
        <p:spPr>
          <a:xfrm>
            <a:off x="1643063" y="2362200"/>
            <a:ext cx="5867400" cy="2286000"/>
          </a:xfrm>
        </p:spPr>
        <p:txBody>
          <a:bodyPr/>
          <a:lstStyle/>
          <a:p>
            <a:pPr algn="just" rtl="0" eaLnBrk="1" hangingPunct="1"/>
            <a:r>
              <a:rPr lang="en-US" sz="4800" smtClean="0">
                <a:solidFill>
                  <a:srgbClr val="006699"/>
                </a:solidFill>
              </a:rPr>
              <a:t>Perception and </a:t>
            </a:r>
            <a:br>
              <a:rPr lang="en-US" sz="4800" smtClean="0">
                <a:solidFill>
                  <a:srgbClr val="006699"/>
                </a:solidFill>
              </a:rPr>
            </a:br>
            <a:r>
              <a:rPr lang="en-US" sz="4800" smtClean="0">
                <a:solidFill>
                  <a:srgbClr val="006699"/>
                </a:solidFill>
              </a:rPr>
              <a:t>Individual Decision Making</a:t>
            </a:r>
          </a:p>
        </p:txBody>
      </p:sp>
      <p:pic>
        <p:nvPicPr>
          <p:cNvPr id="4100" name="Picture 10"/>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4101" name="Picture 13"/>
          <p:cNvPicPr>
            <a:picLocks noChangeAspect="1" noChangeArrowheads="1"/>
          </p:cNvPicPr>
          <p:nvPr/>
        </p:nvPicPr>
        <p:blipFill>
          <a:blip r:embed="rId3"/>
          <a:srcRect/>
          <a:stretch>
            <a:fillRect/>
          </a:stretch>
        </p:blipFill>
        <p:spPr bwMode="auto">
          <a:xfrm>
            <a:off x="914400" y="1600200"/>
            <a:ext cx="4191000" cy="577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Footer Placeholder 3"/>
          <p:cNvSpPr>
            <a:spLocks noGrp="1"/>
          </p:cNvSpPr>
          <p:nvPr>
            <p:ph type="ftr" sz="quarter" idx="10"/>
          </p:nvPr>
        </p:nvSpPr>
        <p:spPr>
          <a:noFill/>
        </p:spPr>
        <p:txBody>
          <a:bodyPr/>
          <a:lstStyle/>
          <a:p>
            <a:r>
              <a:rPr lang="en-US"/>
              <a:t>© 2005 Prentice Hall Inc. All rights reserved.</a:t>
            </a:r>
          </a:p>
        </p:txBody>
      </p:sp>
      <p:sp>
        <p:nvSpPr>
          <p:cNvPr id="5123" name="Slide Number Placeholder 4"/>
          <p:cNvSpPr>
            <a:spLocks noGrp="1"/>
          </p:cNvSpPr>
          <p:nvPr>
            <p:ph type="sldNum" sz="quarter" idx="11"/>
          </p:nvPr>
        </p:nvSpPr>
        <p:spPr>
          <a:noFill/>
        </p:spPr>
        <p:txBody>
          <a:bodyPr/>
          <a:lstStyle/>
          <a:p>
            <a:r>
              <a:rPr lang="en-US"/>
              <a:t>5–</a:t>
            </a:r>
            <a:fld id="{701855C7-613F-45D7-9858-066AF6B6827D}" type="slidenum">
              <a:rPr lang="en-US"/>
              <a:pPr/>
              <a:t>104</a:t>
            </a:fld>
            <a:endParaRPr lang="en-US"/>
          </a:p>
        </p:txBody>
      </p:sp>
      <p:sp>
        <p:nvSpPr>
          <p:cNvPr id="5124"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dirty="0" smtClean="0"/>
              <a:t>Explain how two people can see the same thing and interpret it differently.</a:t>
            </a:r>
          </a:p>
          <a:p>
            <a:pPr marL="457200" indent="-457200" algn="just" rtl="0" eaLnBrk="1" hangingPunct="1">
              <a:lnSpc>
                <a:spcPct val="110000"/>
              </a:lnSpc>
              <a:buClr>
                <a:srgbClr val="CC6600"/>
              </a:buClr>
              <a:buFont typeface="Wingdings" pitchFamily="2" charset="2"/>
              <a:buAutoNum type="arabicPeriod"/>
            </a:pPr>
            <a:r>
              <a:rPr lang="en-US" dirty="0" smtClean="0"/>
              <a:t>List three determinants of attribution.</a:t>
            </a:r>
          </a:p>
          <a:p>
            <a:pPr marL="457200" indent="-457200" algn="just" rtl="0" eaLnBrk="1" hangingPunct="1">
              <a:lnSpc>
                <a:spcPct val="110000"/>
              </a:lnSpc>
              <a:buClr>
                <a:srgbClr val="CC6600"/>
              </a:buClr>
              <a:buFont typeface="Wingdings" pitchFamily="2" charset="2"/>
              <a:buAutoNum type="arabicPeriod"/>
            </a:pPr>
            <a:r>
              <a:rPr lang="en-US" dirty="0" smtClean="0"/>
              <a:t>Describe how shortcuts can assist in or distort our judgment of others.</a:t>
            </a:r>
          </a:p>
          <a:p>
            <a:pPr marL="457200" indent="-457200" algn="just" rtl="0" eaLnBrk="1" hangingPunct="1">
              <a:lnSpc>
                <a:spcPct val="110000"/>
              </a:lnSpc>
              <a:buClr>
                <a:srgbClr val="CC6600"/>
              </a:buClr>
              <a:buFont typeface="Wingdings" pitchFamily="2" charset="2"/>
              <a:buAutoNum type="arabicPeriod"/>
            </a:pPr>
            <a:r>
              <a:rPr lang="en-US" dirty="0" smtClean="0"/>
              <a:t>Explain how perception affects the decision-making process.</a:t>
            </a:r>
          </a:p>
          <a:p>
            <a:pPr marL="457200" indent="-457200" algn="just" rtl="0" eaLnBrk="1" hangingPunct="1">
              <a:lnSpc>
                <a:spcPct val="110000"/>
              </a:lnSpc>
              <a:buClr>
                <a:srgbClr val="CC6600"/>
              </a:buClr>
              <a:buFont typeface="Wingdings" pitchFamily="2" charset="2"/>
              <a:buAutoNum type="arabicPeriod"/>
            </a:pPr>
            <a:r>
              <a:rPr lang="en-US" dirty="0" smtClean="0"/>
              <a:t>Outline the six steps in the rational decision-making model.</a:t>
            </a:r>
          </a:p>
        </p:txBody>
      </p:sp>
      <p:sp>
        <p:nvSpPr>
          <p:cNvPr id="5126"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 2005 Prentice Hall Inc. All rights reserved.</a:t>
            </a:r>
          </a:p>
        </p:txBody>
      </p:sp>
      <p:sp>
        <p:nvSpPr>
          <p:cNvPr id="6147" name="Slide Number Placeholder 4"/>
          <p:cNvSpPr>
            <a:spLocks noGrp="1"/>
          </p:cNvSpPr>
          <p:nvPr>
            <p:ph type="sldNum" sz="quarter" idx="11"/>
          </p:nvPr>
        </p:nvSpPr>
        <p:spPr>
          <a:noFill/>
        </p:spPr>
        <p:txBody>
          <a:bodyPr/>
          <a:lstStyle/>
          <a:p>
            <a:r>
              <a:rPr lang="en-US"/>
              <a:t>5–</a:t>
            </a:r>
            <a:fld id="{054A5671-0569-41A3-A74D-D288DABE9CA2}" type="slidenum">
              <a:rPr lang="en-US"/>
              <a:pPr/>
              <a:t>105</a:t>
            </a:fld>
            <a:endParaRPr lang="en-US"/>
          </a:p>
        </p:txBody>
      </p:sp>
      <p:sp>
        <p:nvSpPr>
          <p:cNvPr id="614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startAt="6"/>
            </a:pPr>
            <a:r>
              <a:rPr lang="en-US" dirty="0" smtClean="0"/>
              <a:t>Describe the actions of a </a:t>
            </a:r>
            <a:r>
              <a:rPr lang="en-US" dirty="0" err="1" smtClean="0"/>
              <a:t>boundedly</a:t>
            </a:r>
            <a:r>
              <a:rPr lang="en-US" dirty="0" smtClean="0"/>
              <a:t> rational decision maker.</a:t>
            </a:r>
          </a:p>
          <a:p>
            <a:pPr marL="457200" indent="-457200" algn="just" rtl="0" eaLnBrk="1" hangingPunct="1">
              <a:lnSpc>
                <a:spcPct val="110000"/>
              </a:lnSpc>
              <a:buClr>
                <a:srgbClr val="CC6600"/>
              </a:buClr>
              <a:buFont typeface="Wingdings" pitchFamily="2" charset="2"/>
              <a:buAutoNum type="arabicPeriod" startAt="6"/>
            </a:pPr>
            <a:r>
              <a:rPr lang="en-US" dirty="0" smtClean="0"/>
              <a:t>Identify the conditions in which individuals are most likely to use intuition in decision making.</a:t>
            </a:r>
          </a:p>
          <a:p>
            <a:pPr marL="457200" indent="-457200" algn="just" rtl="0" eaLnBrk="1" hangingPunct="1">
              <a:lnSpc>
                <a:spcPct val="110000"/>
              </a:lnSpc>
              <a:buClr>
                <a:srgbClr val="CC6600"/>
              </a:buClr>
              <a:buFont typeface="Wingdings" pitchFamily="2" charset="2"/>
              <a:buAutoNum type="arabicPeriod" startAt="6"/>
            </a:pPr>
            <a:r>
              <a:rPr lang="en-US" dirty="0" smtClean="0"/>
              <a:t>Describe four styles of decision making.</a:t>
            </a:r>
          </a:p>
          <a:p>
            <a:pPr marL="457200" indent="-457200" algn="just" rtl="0" eaLnBrk="1" hangingPunct="1">
              <a:lnSpc>
                <a:spcPct val="110000"/>
              </a:lnSpc>
              <a:buClr>
                <a:srgbClr val="CC6600"/>
              </a:buClr>
              <a:buFont typeface="Wingdings" pitchFamily="2" charset="2"/>
              <a:buAutoNum type="arabicPeriod" startAt="6"/>
            </a:pPr>
            <a:r>
              <a:rPr lang="en-US" dirty="0" smtClean="0"/>
              <a:t>Define heuristics and explain how they bias decisions.</a:t>
            </a:r>
          </a:p>
          <a:p>
            <a:pPr marL="457200" indent="-457200" algn="just" rtl="0" eaLnBrk="1" hangingPunct="1">
              <a:lnSpc>
                <a:spcPct val="110000"/>
              </a:lnSpc>
              <a:buClr>
                <a:srgbClr val="CC6600"/>
              </a:buClr>
              <a:buFont typeface="Wingdings" pitchFamily="2" charset="2"/>
              <a:buAutoNum type="arabicPeriod" startAt="6"/>
            </a:pPr>
            <a:r>
              <a:rPr lang="en-US" dirty="0" smtClean="0"/>
              <a:t>Contrast the three ethical decision criteria.</a:t>
            </a:r>
          </a:p>
        </p:txBody>
      </p:sp>
      <p:sp>
        <p:nvSpPr>
          <p:cNvPr id="6150"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left)">
                                      <p:cBhvr>
                                        <p:cTn id="22" dur="500"/>
                                        <p:tgtEl>
                                          <p:spTgt spid="200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wipe(left)">
                                      <p:cBhvr>
                                        <p:cTn id="27" dur="500"/>
                                        <p:tgtEl>
                                          <p:spTgt spid="20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5–</a:t>
            </a:r>
            <a:fld id="{3E61B97E-EFED-4F5E-A237-C63C3185732B}" type="slidenum">
              <a:rPr lang="en-US"/>
              <a:pPr/>
              <a:t>106</a:t>
            </a:fld>
            <a:endParaRPr lang="en-US"/>
          </a:p>
        </p:txBody>
      </p:sp>
      <p:sp>
        <p:nvSpPr>
          <p:cNvPr id="260098" name="Rectangle 2"/>
          <p:cNvSpPr>
            <a:spLocks noGrp="1" noChangeArrowheads="1"/>
          </p:cNvSpPr>
          <p:nvPr>
            <p:ph type="title"/>
          </p:nvPr>
        </p:nvSpPr>
        <p:spPr/>
        <p:txBody>
          <a:bodyPr>
            <a:normAutofit fontScale="90000"/>
          </a:bodyPr>
          <a:lstStyle/>
          <a:p>
            <a:pPr algn="just" rtl="0" eaLnBrk="1" hangingPunct="1">
              <a:defRPr/>
            </a:pPr>
            <a:r>
              <a:rPr lang="en-US" smtClean="0"/>
              <a:t>What Is Perception, and Why Is It Important?</a:t>
            </a:r>
          </a:p>
        </p:txBody>
      </p:sp>
      <p:sp>
        <p:nvSpPr>
          <p:cNvPr id="260099" name="Text Box 3"/>
          <p:cNvSpPr txBox="1">
            <a:spLocks noChangeArrowheads="1"/>
          </p:cNvSpPr>
          <p:nvPr/>
        </p:nvSpPr>
        <p:spPr bwMode="auto">
          <a:xfrm>
            <a:off x="4572000" y="1524000"/>
            <a:ext cx="3657600" cy="4572000"/>
          </a:xfrm>
          <a:prstGeom prst="rect">
            <a:avLst/>
          </a:prstGeom>
          <a:solidFill>
            <a:schemeClr val="bg1"/>
          </a:solidFill>
          <a:ln w="19050">
            <a:solidFill>
              <a:schemeClr val="tx1"/>
            </a:solidFill>
            <a:miter lim="800000"/>
            <a:headEnd/>
            <a:tailEnd/>
          </a:ln>
          <a:effectLst>
            <a:outerShdw dist="107763" dir="2700000" algn="ctr" rotWithShape="0">
              <a:schemeClr val="bg2"/>
            </a:outerShdw>
          </a:effectLst>
        </p:spPr>
        <p:txBody>
          <a:bodyPr anchor="ctr" anchorCtr="1"/>
          <a:lstStyle/>
          <a:p>
            <a:pPr marL="173038" indent="-173038" algn="l">
              <a:spcBef>
                <a:spcPct val="50000"/>
              </a:spcBef>
              <a:buFontTx/>
              <a:buChar char="•"/>
              <a:defRPr/>
            </a:pPr>
            <a:r>
              <a:rPr lang="en-US" sz="2800" i="1" dirty="0">
                <a:solidFill>
                  <a:srgbClr val="CC3300"/>
                </a:solidFill>
                <a:effectLst>
                  <a:outerShdw blurRad="38100" dist="38100" dir="2700000" algn="tl">
                    <a:srgbClr val="C0C0C0"/>
                  </a:outerShdw>
                </a:effectLst>
                <a:latin typeface="Times New Roman" pitchFamily="18" charset="0"/>
              </a:rPr>
              <a:t>People’s behavior is based on their perception of what reality is, not on reality itself.</a:t>
            </a:r>
          </a:p>
          <a:p>
            <a:pPr marL="173038" indent="-173038" algn="l">
              <a:spcBef>
                <a:spcPct val="50000"/>
              </a:spcBef>
              <a:buFontTx/>
              <a:buChar char="•"/>
              <a:defRPr/>
            </a:pPr>
            <a:r>
              <a:rPr lang="en-US" sz="2800" i="1" dirty="0">
                <a:solidFill>
                  <a:srgbClr val="CC3300"/>
                </a:solidFill>
                <a:effectLst>
                  <a:outerShdw blurRad="38100" dist="38100" dir="2700000" algn="tl">
                    <a:srgbClr val="C0C0C0"/>
                  </a:outerShdw>
                </a:effectLst>
                <a:latin typeface="Times New Roman" pitchFamily="18" charset="0"/>
              </a:rPr>
              <a:t>The world as it is perceived is the world that is behaviorally important.</a:t>
            </a:r>
          </a:p>
        </p:txBody>
      </p:sp>
      <p:sp>
        <p:nvSpPr>
          <p:cNvPr id="7174" name="Text Box 4"/>
          <p:cNvSpPr txBox="1">
            <a:spLocks noChangeArrowheads="1"/>
          </p:cNvSpPr>
          <p:nvPr/>
        </p:nvSpPr>
        <p:spPr bwMode="auto">
          <a:xfrm>
            <a:off x="838200" y="1360488"/>
            <a:ext cx="3505200" cy="2862322"/>
          </a:xfrm>
          <a:prstGeom prst="rect">
            <a:avLst/>
          </a:prstGeom>
          <a:noFill/>
          <a:ln w="9525">
            <a:noFill/>
            <a:miter lim="800000"/>
            <a:headEnd/>
            <a:tailEnd/>
          </a:ln>
        </p:spPr>
        <p:txBody>
          <a:bodyPr>
            <a:spAutoFit/>
          </a:bodyPr>
          <a:lstStyle/>
          <a:p>
            <a:pPr algn="l">
              <a:spcBef>
                <a:spcPct val="50000"/>
              </a:spcBef>
            </a:pPr>
            <a:r>
              <a:rPr lang="en-US" sz="2400" dirty="0"/>
              <a:t>Perception</a:t>
            </a:r>
          </a:p>
          <a:p>
            <a:pPr algn="l">
              <a:spcBef>
                <a:spcPct val="50000"/>
              </a:spcBef>
            </a:pPr>
            <a:r>
              <a:rPr lang="en-US" sz="2400" b="0" dirty="0">
                <a:latin typeface="Tahoma" pitchFamily="34" charset="0"/>
              </a:rPr>
              <a:t>A process by which individuals organize and interpret their sensory impressions in order to give meaning to their environment.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ox(in)">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0"/>
          </p:nvPr>
        </p:nvSpPr>
        <p:spPr>
          <a:noFill/>
        </p:spPr>
        <p:txBody>
          <a:bodyPr/>
          <a:lstStyle/>
          <a:p>
            <a:r>
              <a:rPr lang="en-US"/>
              <a:t>© 2005 Prentice Hall Inc. All rights reserved.</a:t>
            </a:r>
          </a:p>
        </p:txBody>
      </p:sp>
      <p:sp>
        <p:nvSpPr>
          <p:cNvPr id="8195" name="Slide Number Placeholder 3"/>
          <p:cNvSpPr>
            <a:spLocks noGrp="1"/>
          </p:cNvSpPr>
          <p:nvPr>
            <p:ph type="sldNum" sz="quarter" idx="11"/>
          </p:nvPr>
        </p:nvSpPr>
        <p:spPr>
          <a:noFill/>
        </p:spPr>
        <p:txBody>
          <a:bodyPr/>
          <a:lstStyle/>
          <a:p>
            <a:r>
              <a:rPr lang="en-US"/>
              <a:t>5–</a:t>
            </a:r>
            <a:fld id="{EB8A585F-9ECB-422E-B2E2-21962F5F0880}" type="slidenum">
              <a:rPr lang="en-US"/>
              <a:pPr/>
              <a:t>107</a:t>
            </a:fld>
            <a:endParaRPr lang="en-US"/>
          </a:p>
        </p:txBody>
      </p:sp>
      <p:pic>
        <p:nvPicPr>
          <p:cNvPr id="8196" name="Picture 7"/>
          <p:cNvPicPr>
            <a:picLocks noChangeAspect="1" noChangeArrowheads="1"/>
          </p:cNvPicPr>
          <p:nvPr/>
        </p:nvPicPr>
        <p:blipFill>
          <a:blip r:embed="rId2"/>
          <a:srcRect/>
          <a:stretch>
            <a:fillRect/>
          </a:stretch>
        </p:blipFill>
        <p:spPr bwMode="auto">
          <a:xfrm>
            <a:off x="2371725" y="457200"/>
            <a:ext cx="5553075" cy="6019800"/>
          </a:xfrm>
          <a:prstGeom prst="rect">
            <a:avLst/>
          </a:prstGeom>
          <a:noFill/>
          <a:ln w="9525">
            <a:noFill/>
            <a:miter lim="800000"/>
            <a:headEnd/>
            <a:tailEnd/>
          </a:ln>
        </p:spPr>
      </p:pic>
      <p:sp>
        <p:nvSpPr>
          <p:cNvPr id="261123" name="Rectangle 3"/>
          <p:cNvSpPr>
            <a:spLocks noGrp="1" noChangeArrowheads="1"/>
          </p:cNvSpPr>
          <p:nvPr>
            <p:ph type="title"/>
          </p:nvPr>
        </p:nvSpPr>
        <p:spPr>
          <a:xfrm>
            <a:off x="685800" y="381000"/>
            <a:ext cx="2209800" cy="1371600"/>
          </a:xfrm>
        </p:spPr>
        <p:txBody>
          <a:bodyPr/>
          <a:lstStyle/>
          <a:p>
            <a:pPr algn="just" rtl="0" eaLnBrk="1" hangingPunct="1">
              <a:defRPr/>
            </a:pPr>
            <a:r>
              <a:rPr lang="en-US" sz="2400" smtClean="0"/>
              <a:t>Factors That</a:t>
            </a:r>
            <a:br>
              <a:rPr lang="en-US" sz="2400" smtClean="0"/>
            </a:br>
            <a:r>
              <a:rPr lang="en-US" sz="2400" smtClean="0"/>
              <a:t>Influence Perception</a:t>
            </a:r>
          </a:p>
        </p:txBody>
      </p:sp>
      <p:sp>
        <p:nvSpPr>
          <p:cNvPr id="261124" name="Text Box 4" descr="BKGD02"/>
          <p:cNvSpPr txBox="1">
            <a:spLocks noChangeArrowheads="1"/>
          </p:cNvSpPr>
          <p:nvPr/>
        </p:nvSpPr>
        <p:spPr bwMode="blackWhite">
          <a:xfrm>
            <a:off x="7620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–1</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5–</a:t>
            </a:r>
            <a:fld id="{211F40B5-339E-4778-AA8C-1F72C94F54AB}" type="slidenum">
              <a:rPr lang="en-US"/>
              <a:pPr/>
              <a:t>108</a:t>
            </a:fld>
            <a:endParaRPr lang="en-US"/>
          </a:p>
        </p:txBody>
      </p:sp>
      <p:sp>
        <p:nvSpPr>
          <p:cNvPr id="262146"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Person Perception: Making Judgments About Others</a:t>
            </a:r>
          </a:p>
        </p:txBody>
      </p:sp>
      <p:pic>
        <p:nvPicPr>
          <p:cNvPr id="9221" name="Picture 3" descr="bd05587_"/>
          <p:cNvPicPr>
            <a:picLocks noChangeAspect="1" noChangeArrowheads="1"/>
          </p:cNvPicPr>
          <p:nvPr/>
        </p:nvPicPr>
        <p:blipFill>
          <a:blip r:embed="rId2"/>
          <a:srcRect/>
          <a:stretch>
            <a:fillRect/>
          </a:stretch>
        </p:blipFill>
        <p:spPr bwMode="auto">
          <a:xfrm>
            <a:off x="4876800" y="2041525"/>
            <a:ext cx="3276600" cy="2149475"/>
          </a:xfrm>
          <a:prstGeom prst="rect">
            <a:avLst/>
          </a:prstGeom>
          <a:noFill/>
          <a:ln w="9525">
            <a:noFill/>
            <a:miter lim="800000"/>
            <a:headEnd/>
            <a:tailEnd/>
          </a:ln>
        </p:spPr>
      </p:pic>
      <p:sp>
        <p:nvSpPr>
          <p:cNvPr id="262148" name="Text Box 4" descr="Chap01Bkgd03"/>
          <p:cNvSpPr txBox="1">
            <a:spLocks noChangeArrowheads="1"/>
          </p:cNvSpPr>
          <p:nvPr/>
        </p:nvSpPr>
        <p:spPr bwMode="blackWhite">
          <a:xfrm>
            <a:off x="762000" y="4648200"/>
            <a:ext cx="7620000" cy="1600200"/>
          </a:xfrm>
          <a:prstGeom prst="rect">
            <a:avLst/>
          </a:prstGeom>
          <a:blipFill dpi="0" rotWithShape="0">
            <a:blip r:embed="rId3"/>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algn="l">
              <a:lnSpc>
                <a:spcPct val="90000"/>
              </a:lnSpc>
              <a:spcBef>
                <a:spcPct val="50000"/>
              </a:spcBef>
              <a:defRPr/>
            </a:pPr>
            <a:r>
              <a:rPr lang="en-US" sz="2000" b="0" dirty="0">
                <a:solidFill>
                  <a:srgbClr val="FFFFCC"/>
                </a:solidFill>
              </a:rPr>
              <a:t>Distinctiveness: shows different behaviors in different situations.</a:t>
            </a:r>
          </a:p>
          <a:p>
            <a:pPr algn="l">
              <a:lnSpc>
                <a:spcPct val="90000"/>
              </a:lnSpc>
              <a:spcBef>
                <a:spcPct val="50000"/>
              </a:spcBef>
              <a:defRPr/>
            </a:pPr>
            <a:r>
              <a:rPr lang="en-US" sz="2000" b="0" dirty="0">
                <a:solidFill>
                  <a:srgbClr val="FFFFCC"/>
                </a:solidFill>
              </a:rPr>
              <a:t>Consensus: response is the same as others to same situation.</a:t>
            </a:r>
          </a:p>
          <a:p>
            <a:pPr algn="l">
              <a:lnSpc>
                <a:spcPct val="90000"/>
              </a:lnSpc>
              <a:spcBef>
                <a:spcPct val="50000"/>
              </a:spcBef>
              <a:defRPr/>
            </a:pPr>
            <a:r>
              <a:rPr lang="en-US" sz="2000" b="0" dirty="0">
                <a:solidFill>
                  <a:srgbClr val="FFFFCC"/>
                </a:solidFill>
              </a:rPr>
              <a:t>Consistency: responds in the same way over time.</a:t>
            </a:r>
          </a:p>
        </p:txBody>
      </p:sp>
      <p:sp>
        <p:nvSpPr>
          <p:cNvPr id="9223" name="Text Box 5"/>
          <p:cNvSpPr txBox="1">
            <a:spLocks noChangeArrowheads="1"/>
          </p:cNvSpPr>
          <p:nvPr/>
        </p:nvSpPr>
        <p:spPr bwMode="auto">
          <a:xfrm>
            <a:off x="936625" y="1676400"/>
            <a:ext cx="3787775" cy="2492990"/>
          </a:xfrm>
          <a:prstGeom prst="rect">
            <a:avLst/>
          </a:prstGeom>
          <a:noFill/>
          <a:ln w="9525">
            <a:noFill/>
            <a:miter lim="800000"/>
            <a:headEnd/>
            <a:tailEnd/>
          </a:ln>
        </p:spPr>
        <p:txBody>
          <a:bodyPr>
            <a:spAutoFit/>
          </a:bodyPr>
          <a:lstStyle/>
          <a:p>
            <a:pPr algn="l" rtl="0">
              <a:spcBef>
                <a:spcPct val="50000"/>
              </a:spcBef>
            </a:pPr>
            <a:r>
              <a:rPr lang="en-US" sz="2400" dirty="0"/>
              <a:t>Attribution Theory</a:t>
            </a:r>
          </a:p>
          <a:p>
            <a:pPr algn="l" rtl="0">
              <a:spcBef>
                <a:spcPct val="50000"/>
              </a:spcBef>
            </a:pPr>
            <a:r>
              <a:rPr lang="en-US" sz="2400" b="0" dirty="0">
                <a:latin typeface="Tahoma" pitchFamily="34" charset="0"/>
              </a:rPr>
              <a:t>When individuals observe behavior, they attempt to determine whether it is internally or externally caused.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box(in)">
                                      <p:cBhvr>
                                        <p:cTn id="7" dur="500"/>
                                        <p:tgtEl>
                                          <p:spTgt spid="26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5–</a:t>
            </a:r>
            <a:fld id="{3655CE0A-536D-43D6-94DF-BE5C1D36F2A3}" type="slidenum">
              <a:rPr lang="en-US"/>
              <a:pPr/>
              <a:t>109</a:t>
            </a:fld>
            <a:endParaRPr lang="en-US"/>
          </a:p>
        </p:txBody>
      </p:sp>
      <p:pic>
        <p:nvPicPr>
          <p:cNvPr id="263170" name="Picture 2"/>
          <p:cNvPicPr>
            <a:picLocks noChangeAspect="1" noChangeArrowheads="1"/>
          </p:cNvPicPr>
          <p:nvPr/>
        </p:nvPicPr>
        <p:blipFill>
          <a:blip r:embed="rId2"/>
          <a:srcRect/>
          <a:stretch>
            <a:fillRect/>
          </a:stretch>
        </p:blipFill>
        <p:spPr bwMode="auto">
          <a:xfrm>
            <a:off x="762000" y="552450"/>
            <a:ext cx="7620000" cy="5086350"/>
          </a:xfrm>
          <a:prstGeom prst="rect">
            <a:avLst/>
          </a:prstGeom>
          <a:noFill/>
          <a:ln w="9525">
            <a:noFill/>
            <a:miter lim="800000"/>
            <a:headEnd/>
            <a:tailEnd/>
          </a:ln>
        </p:spPr>
      </p:pic>
      <p:sp>
        <p:nvSpPr>
          <p:cNvPr id="263171" name="Rectangle 3"/>
          <p:cNvSpPr>
            <a:spLocks noGrp="1" noChangeArrowheads="1"/>
          </p:cNvSpPr>
          <p:nvPr>
            <p:ph type="title"/>
          </p:nvPr>
        </p:nvSpPr>
        <p:spPr>
          <a:xfrm>
            <a:off x="685800" y="5715000"/>
            <a:ext cx="3124200" cy="533400"/>
          </a:xfrm>
        </p:spPr>
        <p:txBody>
          <a:bodyPr lIns="91440"/>
          <a:lstStyle/>
          <a:p>
            <a:pPr algn="just" rtl="0" eaLnBrk="1" hangingPunct="1">
              <a:defRPr/>
            </a:pPr>
            <a:r>
              <a:rPr lang="en-US" sz="2400" smtClean="0"/>
              <a:t>Attribution Theory</a:t>
            </a:r>
          </a:p>
        </p:txBody>
      </p:sp>
      <p:sp>
        <p:nvSpPr>
          <p:cNvPr id="263172"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–2</a:t>
            </a:r>
            <a:endParaRPr lang="en-US">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3170"/>
                                        </p:tgtEl>
                                        <p:attrNameLst>
                                          <p:attrName>style.visibility</p:attrName>
                                        </p:attrNameLst>
                                      </p:cBhvr>
                                      <p:to>
                                        <p:strVal val="visible"/>
                                      </p:to>
                                    </p:set>
                                    <p:animEffect transition="in" filter="wipe(left)">
                                      <p:cBhvr>
                                        <p:cTn id="7" dur="500"/>
                                        <p:tgtEl>
                                          <p:spTgt spid="263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smtClean="0"/>
              <a:t>© 2005 Prentice Hall Inc. All rights reserved.</a:t>
            </a:r>
          </a:p>
        </p:txBody>
      </p:sp>
      <p:sp>
        <p:nvSpPr>
          <p:cNvPr id="23555" name="Slide Number Placeholder 3"/>
          <p:cNvSpPr>
            <a:spLocks noGrp="1"/>
          </p:cNvSpPr>
          <p:nvPr>
            <p:ph type="sldNum" sz="quarter" idx="11"/>
          </p:nvPr>
        </p:nvSpPr>
        <p:spPr>
          <a:noFill/>
        </p:spPr>
        <p:txBody>
          <a:bodyPr/>
          <a:lstStyle/>
          <a:p>
            <a:r>
              <a:rPr lang="en-US" smtClean="0"/>
              <a:t>1–</a:t>
            </a:r>
            <a:fld id="{580A4462-C415-497E-A777-82B206624E89}" type="slidenum">
              <a:rPr lang="en-US" smtClean="0"/>
              <a:pPr/>
              <a:t>11</a:t>
            </a:fld>
            <a:endParaRPr lang="en-US" smtClean="0"/>
          </a:p>
        </p:txBody>
      </p:sp>
      <p:pic>
        <p:nvPicPr>
          <p:cNvPr id="23556" name="Picture 2"/>
          <p:cNvPicPr>
            <a:picLocks noChangeAspect="1" noChangeArrowheads="1"/>
          </p:cNvPicPr>
          <p:nvPr/>
        </p:nvPicPr>
        <p:blipFill>
          <a:blip r:embed="rId2"/>
          <a:srcRect/>
          <a:stretch>
            <a:fillRect/>
          </a:stretch>
        </p:blipFill>
        <p:spPr bwMode="auto">
          <a:xfrm>
            <a:off x="457200" y="457200"/>
            <a:ext cx="6781800" cy="5330825"/>
          </a:xfrm>
          <a:prstGeom prst="rect">
            <a:avLst/>
          </a:prstGeom>
          <a:noFill/>
          <a:ln w="9525">
            <a:noFill/>
            <a:miter lim="800000"/>
            <a:headEnd/>
            <a:tailEnd/>
          </a:ln>
        </p:spPr>
      </p:pic>
      <p:sp>
        <p:nvSpPr>
          <p:cNvPr id="23557" name="Line 3"/>
          <p:cNvSpPr>
            <a:spLocks noChangeShapeType="1"/>
          </p:cNvSpPr>
          <p:nvPr/>
        </p:nvSpPr>
        <p:spPr bwMode="auto">
          <a:xfrm>
            <a:off x="6597650" y="2405063"/>
            <a:ext cx="0" cy="1176337"/>
          </a:xfrm>
          <a:prstGeom prst="line">
            <a:avLst/>
          </a:prstGeom>
          <a:noFill/>
          <a:ln w="28575">
            <a:solidFill>
              <a:srgbClr val="336699"/>
            </a:solidFill>
            <a:round/>
            <a:headEnd type="triangle" w="lg" len="lg"/>
            <a:tailEnd/>
          </a:ln>
        </p:spPr>
        <p:txBody>
          <a:bodyPr/>
          <a:lstStyle/>
          <a:p>
            <a:endParaRPr lang="fa-IR"/>
          </a:p>
        </p:txBody>
      </p:sp>
      <p:pic>
        <p:nvPicPr>
          <p:cNvPr id="23558" name="Picture 4"/>
          <p:cNvPicPr>
            <a:picLocks noChangeAspect="1" noChangeArrowheads="1"/>
          </p:cNvPicPr>
          <p:nvPr/>
        </p:nvPicPr>
        <p:blipFill>
          <a:blip r:embed="rId3"/>
          <a:srcRect t="8423"/>
          <a:stretch>
            <a:fillRect/>
          </a:stretch>
        </p:blipFill>
        <p:spPr bwMode="auto">
          <a:xfrm>
            <a:off x="6124575" y="3584575"/>
            <a:ext cx="1038225" cy="496888"/>
          </a:xfrm>
          <a:prstGeom prst="rect">
            <a:avLst/>
          </a:prstGeom>
          <a:noFill/>
          <a:ln w="9525">
            <a:noFill/>
            <a:miter lim="800000"/>
            <a:headEnd/>
            <a:tailEnd/>
          </a:ln>
        </p:spPr>
      </p:pic>
      <p:sp>
        <p:nvSpPr>
          <p:cNvPr id="23559" name="Line 5"/>
          <p:cNvSpPr>
            <a:spLocks noChangeShapeType="1"/>
          </p:cNvSpPr>
          <p:nvPr/>
        </p:nvSpPr>
        <p:spPr bwMode="auto">
          <a:xfrm>
            <a:off x="6608763" y="3995738"/>
            <a:ext cx="0" cy="304800"/>
          </a:xfrm>
          <a:prstGeom prst="line">
            <a:avLst/>
          </a:prstGeom>
          <a:noFill/>
          <a:ln w="28575">
            <a:solidFill>
              <a:srgbClr val="336699"/>
            </a:solidFill>
            <a:round/>
            <a:headEnd type="triangle" w="lg" len="lg"/>
            <a:tailEnd/>
          </a:ln>
        </p:spPr>
        <p:txBody>
          <a:bodyPr/>
          <a:lstStyle/>
          <a:p>
            <a:endParaRPr lang="fa-IR"/>
          </a:p>
        </p:txBody>
      </p:sp>
      <p:pic>
        <p:nvPicPr>
          <p:cNvPr id="23560" name="Picture 6"/>
          <p:cNvPicPr>
            <a:picLocks noChangeAspect="1" noChangeArrowheads="1"/>
          </p:cNvPicPr>
          <p:nvPr/>
        </p:nvPicPr>
        <p:blipFill>
          <a:blip r:embed="rId4"/>
          <a:srcRect/>
          <a:stretch>
            <a:fillRect/>
          </a:stretch>
        </p:blipFill>
        <p:spPr bwMode="auto">
          <a:xfrm>
            <a:off x="4572000" y="4191000"/>
            <a:ext cx="3467100" cy="2371725"/>
          </a:xfrm>
          <a:prstGeom prst="rect">
            <a:avLst/>
          </a:prstGeom>
          <a:noFill/>
          <a:ln w="9525">
            <a:noFill/>
            <a:miter lim="800000"/>
            <a:headEnd/>
            <a:tailEnd/>
          </a:ln>
        </p:spPr>
      </p:pic>
      <p:sp>
        <p:nvSpPr>
          <p:cNvPr id="251912" name="Rectangle 8"/>
          <p:cNvSpPr>
            <a:spLocks noGrp="1" noChangeArrowheads="1"/>
          </p:cNvSpPr>
          <p:nvPr>
            <p:ph type="title"/>
          </p:nvPr>
        </p:nvSpPr>
        <p:spPr>
          <a:xfrm>
            <a:off x="4572000" y="609600"/>
            <a:ext cx="3886200" cy="685800"/>
          </a:xfrm>
        </p:spPr>
        <p:txBody>
          <a:bodyPr anchorCtr="1"/>
          <a:lstStyle/>
          <a:p>
            <a:pPr algn="just" rtl="0" eaLnBrk="1" hangingPunct="1">
              <a:defRPr/>
            </a:pPr>
            <a:r>
              <a:rPr lang="en-US" sz="2400" smtClean="0">
                <a:effectLst>
                  <a:outerShdw blurRad="38100" dist="38100" dir="2700000" algn="tl">
                    <a:srgbClr val="C0C0C0"/>
                  </a:outerShdw>
                </a:effectLst>
              </a:rPr>
              <a:t>Toward an OB Discipline</a:t>
            </a:r>
          </a:p>
        </p:txBody>
      </p:sp>
      <p:sp>
        <p:nvSpPr>
          <p:cNvPr id="251913" name="Text Box 9" descr="BKGD02"/>
          <p:cNvSpPr txBox="1">
            <a:spLocks noChangeArrowheads="1"/>
          </p:cNvSpPr>
          <p:nvPr/>
        </p:nvSpPr>
        <p:spPr bwMode="blackWhite">
          <a:xfrm>
            <a:off x="533400" y="6035675"/>
            <a:ext cx="15240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–3</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5–</a:t>
            </a:r>
            <a:fld id="{391E1CD4-047A-4ABB-B3A9-60762C3B0DCE}" type="slidenum">
              <a:rPr lang="en-US"/>
              <a:pPr/>
              <a:t>110</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Errors and Biases in Attributions</a:t>
            </a:r>
          </a:p>
        </p:txBody>
      </p:sp>
      <p:pic>
        <p:nvPicPr>
          <p:cNvPr id="11269" name="Picture 3" descr="j0197800"/>
          <p:cNvPicPr>
            <a:picLocks noChangeAspect="1" noChangeArrowheads="1"/>
          </p:cNvPicPr>
          <p:nvPr/>
        </p:nvPicPr>
        <p:blipFill>
          <a:blip r:embed="rId2"/>
          <a:srcRect/>
          <a:stretch>
            <a:fillRect/>
          </a:stretch>
        </p:blipFill>
        <p:spPr bwMode="auto">
          <a:xfrm>
            <a:off x="4495800" y="2292350"/>
            <a:ext cx="4343400" cy="4337050"/>
          </a:xfrm>
          <a:prstGeom prst="rect">
            <a:avLst/>
          </a:prstGeom>
          <a:noFill/>
          <a:ln w="9525">
            <a:noFill/>
            <a:miter lim="800000"/>
            <a:headEnd/>
            <a:tailEnd/>
          </a:ln>
        </p:spPr>
      </p:pic>
      <p:sp>
        <p:nvSpPr>
          <p:cNvPr id="11270" name="Text Box 4"/>
          <p:cNvSpPr txBox="1">
            <a:spLocks noChangeArrowheads="1"/>
          </p:cNvSpPr>
          <p:nvPr/>
        </p:nvSpPr>
        <p:spPr bwMode="auto">
          <a:xfrm>
            <a:off x="914400" y="1295400"/>
            <a:ext cx="4572000" cy="2862322"/>
          </a:xfrm>
          <a:prstGeom prst="rect">
            <a:avLst/>
          </a:prstGeom>
          <a:noFill/>
          <a:ln w="9525">
            <a:noFill/>
            <a:miter lim="800000"/>
            <a:headEnd/>
            <a:tailEnd/>
          </a:ln>
        </p:spPr>
        <p:txBody>
          <a:bodyPr>
            <a:spAutoFit/>
          </a:bodyPr>
          <a:lstStyle/>
          <a:p>
            <a:pPr algn="just" rtl="0">
              <a:spcBef>
                <a:spcPct val="50000"/>
              </a:spcBef>
            </a:pPr>
            <a:r>
              <a:rPr lang="en-US" sz="2400" dirty="0"/>
              <a:t>Fundamental Attribution Error</a:t>
            </a:r>
          </a:p>
          <a:p>
            <a:pPr algn="just" rtl="0">
              <a:spcBef>
                <a:spcPct val="50000"/>
              </a:spcBef>
            </a:pPr>
            <a:r>
              <a:rPr lang="en-US" sz="2400" b="0" dirty="0">
                <a:latin typeface="Tahoma" pitchFamily="34" charset="0"/>
              </a:rPr>
              <a:t>The tendency to underestimate the influence of external factors and overestimate the influence of internal factors when making judgments about the behavior of others.</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5–</a:t>
            </a:r>
            <a:fld id="{D508D44A-4EDD-42AD-ABD3-B6F62839CCEF}" type="slidenum">
              <a:rPr lang="en-US"/>
              <a:pPr/>
              <a:t>111</a:t>
            </a:fld>
            <a:endParaRPr lang="en-US"/>
          </a:p>
        </p:txBody>
      </p:sp>
      <p:sp>
        <p:nvSpPr>
          <p:cNvPr id="265218" name="Rectangle 2"/>
          <p:cNvSpPr>
            <a:spLocks noGrp="1" noChangeArrowheads="1"/>
          </p:cNvSpPr>
          <p:nvPr>
            <p:ph type="title"/>
          </p:nvPr>
        </p:nvSpPr>
        <p:spPr/>
        <p:txBody>
          <a:bodyPr>
            <a:normAutofit fontScale="90000"/>
          </a:bodyPr>
          <a:lstStyle/>
          <a:p>
            <a:pPr algn="just" rtl="0" eaLnBrk="1" hangingPunct="1">
              <a:defRPr/>
            </a:pPr>
            <a:r>
              <a:rPr lang="en-US" smtClean="0"/>
              <a:t>Errors and Biases in Attributions (cont’d)</a:t>
            </a:r>
          </a:p>
        </p:txBody>
      </p:sp>
      <p:pic>
        <p:nvPicPr>
          <p:cNvPr id="12293" name="Picture 3" descr="j0151839"/>
          <p:cNvPicPr>
            <a:picLocks noChangeAspect="1" noChangeArrowheads="1"/>
          </p:cNvPicPr>
          <p:nvPr/>
        </p:nvPicPr>
        <p:blipFill>
          <a:blip r:embed="rId2">
            <a:lum bright="20000"/>
          </a:blip>
          <a:srcRect/>
          <a:stretch>
            <a:fillRect/>
          </a:stretch>
        </p:blipFill>
        <p:spPr bwMode="auto">
          <a:xfrm>
            <a:off x="4703763" y="2279650"/>
            <a:ext cx="3543300" cy="3892550"/>
          </a:xfrm>
          <a:prstGeom prst="rect">
            <a:avLst/>
          </a:prstGeom>
          <a:noFill/>
          <a:ln w="9525">
            <a:noFill/>
            <a:miter lim="800000"/>
            <a:headEnd/>
            <a:tailEnd/>
          </a:ln>
        </p:spPr>
      </p:pic>
      <p:sp>
        <p:nvSpPr>
          <p:cNvPr id="12294" name="Text Box 4"/>
          <p:cNvSpPr txBox="1">
            <a:spLocks noChangeArrowheads="1"/>
          </p:cNvSpPr>
          <p:nvPr/>
        </p:nvSpPr>
        <p:spPr bwMode="auto">
          <a:xfrm>
            <a:off x="914400" y="1371600"/>
            <a:ext cx="4343400" cy="2492990"/>
          </a:xfrm>
          <a:prstGeom prst="rect">
            <a:avLst/>
          </a:prstGeom>
          <a:noFill/>
          <a:ln w="9525">
            <a:noFill/>
            <a:miter lim="800000"/>
            <a:headEnd/>
            <a:tailEnd/>
          </a:ln>
        </p:spPr>
        <p:txBody>
          <a:bodyPr>
            <a:spAutoFit/>
          </a:bodyPr>
          <a:lstStyle/>
          <a:p>
            <a:pPr algn="l" rtl="0">
              <a:spcBef>
                <a:spcPct val="50000"/>
              </a:spcBef>
            </a:pPr>
            <a:r>
              <a:rPr lang="en-US" sz="2400" dirty="0"/>
              <a:t>Self-Serving Bias</a:t>
            </a:r>
          </a:p>
          <a:p>
            <a:pPr algn="l" rtl="0">
              <a:spcBef>
                <a:spcPct val="50000"/>
              </a:spcBef>
            </a:pPr>
            <a:r>
              <a:rPr lang="en-US" sz="2400" b="0" dirty="0">
                <a:latin typeface="Tahoma" pitchFamily="34" charset="0"/>
              </a:rPr>
              <a:t>The tendency for individuals to attribute their own successes to internal factors while putting the blame for failures on external factors.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5–</a:t>
            </a:r>
            <a:fld id="{327A08E6-B3C2-4D67-953D-D9E2C0BF6F2D}" type="slidenum">
              <a:rPr lang="en-US"/>
              <a:pPr/>
              <a:t>112</a:t>
            </a:fld>
            <a:endParaRPr lang="en-US"/>
          </a:p>
        </p:txBody>
      </p:sp>
      <p:sp>
        <p:nvSpPr>
          <p:cNvPr id="266242" name="Rectangle 2"/>
          <p:cNvSpPr>
            <a:spLocks noGrp="1" noChangeArrowheads="1"/>
          </p:cNvSpPr>
          <p:nvPr>
            <p:ph type="title"/>
          </p:nvPr>
        </p:nvSpPr>
        <p:spPr/>
        <p:txBody>
          <a:bodyPr>
            <a:normAutofit fontScale="90000"/>
          </a:bodyPr>
          <a:lstStyle/>
          <a:p>
            <a:pPr algn="just" rtl="0" eaLnBrk="1" hangingPunct="1">
              <a:defRPr/>
            </a:pPr>
            <a:r>
              <a:rPr lang="en-US" smtClean="0"/>
              <a:t>Frequently Used Shortcuts in Judging Others</a:t>
            </a:r>
          </a:p>
        </p:txBody>
      </p:sp>
      <p:sp>
        <p:nvSpPr>
          <p:cNvPr id="266243" name="AutoShape 3" descr="Solid diamond"/>
          <p:cNvSpPr>
            <a:spLocks noChangeArrowheads="1"/>
          </p:cNvSpPr>
          <p:nvPr/>
        </p:nvSpPr>
        <p:spPr bwMode="auto">
          <a:xfrm>
            <a:off x="4628728" y="3429000"/>
            <a:ext cx="2895600" cy="2438400"/>
          </a:xfrm>
          <a:prstGeom prst="triangle">
            <a:avLst>
              <a:gd name="adj" fmla="val 50000"/>
            </a:avLst>
          </a:prstGeom>
          <a:pattFill prst="solidDmnd">
            <a:fgClr>
              <a:srgbClr val="FF0000"/>
            </a:fgClr>
            <a:bgClr>
              <a:schemeClr val="bg1"/>
            </a:bgClr>
          </a:pattFill>
          <a:ln w="9525">
            <a:solidFill>
              <a:schemeClr val="tx1"/>
            </a:solidFill>
            <a:miter lim="800000"/>
            <a:headEnd/>
            <a:tailEnd/>
          </a:ln>
        </p:spPr>
        <p:txBody>
          <a:bodyPr wrap="none" anchor="ctr"/>
          <a:lstStyle/>
          <a:p>
            <a:endParaRPr lang="fa-IR"/>
          </a:p>
        </p:txBody>
      </p:sp>
      <p:sp>
        <p:nvSpPr>
          <p:cNvPr id="266244" name="AutoShape 4"/>
          <p:cNvSpPr>
            <a:spLocks noChangeArrowheads="1"/>
          </p:cNvSpPr>
          <p:nvPr/>
        </p:nvSpPr>
        <p:spPr bwMode="blackWhite">
          <a:xfrm>
            <a:off x="1676400" y="3429000"/>
            <a:ext cx="2895600" cy="2438400"/>
          </a:xfrm>
          <a:prstGeom prst="triangle">
            <a:avLst>
              <a:gd name="adj" fmla="val 50000"/>
            </a:avLst>
          </a:prstGeom>
          <a:solidFill>
            <a:srgbClr val="CC3300"/>
          </a:solidFill>
          <a:ln w="9525">
            <a:solidFill>
              <a:schemeClr val="tx1"/>
            </a:solidFill>
            <a:miter lim="800000"/>
            <a:headEnd/>
            <a:tailEnd/>
          </a:ln>
        </p:spPr>
        <p:txBody>
          <a:bodyPr wrap="none" anchor="ctr"/>
          <a:lstStyle/>
          <a:p>
            <a:endParaRPr lang="fa-IR"/>
          </a:p>
        </p:txBody>
      </p:sp>
      <p:sp>
        <p:nvSpPr>
          <p:cNvPr id="13319" name="Text Box 5"/>
          <p:cNvSpPr txBox="1">
            <a:spLocks noChangeArrowheads="1"/>
          </p:cNvSpPr>
          <p:nvPr/>
        </p:nvSpPr>
        <p:spPr bwMode="auto">
          <a:xfrm>
            <a:off x="936625" y="1447800"/>
            <a:ext cx="7064375" cy="1754326"/>
          </a:xfrm>
          <a:prstGeom prst="rect">
            <a:avLst/>
          </a:prstGeom>
          <a:noFill/>
          <a:ln w="9525">
            <a:noFill/>
            <a:miter lim="800000"/>
            <a:headEnd/>
            <a:tailEnd/>
          </a:ln>
        </p:spPr>
        <p:txBody>
          <a:bodyPr>
            <a:spAutoFit/>
          </a:bodyPr>
          <a:lstStyle/>
          <a:p>
            <a:pPr algn="l" rtl="0">
              <a:spcBef>
                <a:spcPct val="50000"/>
              </a:spcBef>
            </a:pPr>
            <a:r>
              <a:rPr lang="en-US" sz="2400" dirty="0"/>
              <a:t>Selective Perception</a:t>
            </a:r>
          </a:p>
          <a:p>
            <a:pPr algn="l" rtl="0">
              <a:spcBef>
                <a:spcPct val="50000"/>
              </a:spcBef>
            </a:pPr>
            <a:r>
              <a:rPr lang="en-US" sz="2400" b="0" dirty="0">
                <a:latin typeface="Tahoma" pitchFamily="34" charset="0"/>
              </a:rPr>
              <a:t>People selectively interpret what they see on the basis of their interests, background, experience, and attitudes.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wipe(down)">
                                      <p:cBhvr>
                                        <p:cTn id="7" dur="500"/>
                                        <p:tgtEl>
                                          <p:spTgt spid="266243"/>
                                        </p:tgtEl>
                                      </p:cBhvr>
                                    </p:animEffect>
                                  </p:childTnLst>
                                </p:cTn>
                              </p:par>
                            </p:childTnLst>
                          </p:cTn>
                        </p:par>
                        <p:par>
                          <p:cTn id="8" fill="hold">
                            <p:stCondLst>
                              <p:cond delay="500"/>
                            </p:stCondLst>
                            <p:childTnLst>
                              <p:par>
                                <p:cTn id="9" presetID="4" presetClass="entr" presetSubtype="32" fill="hold" grpId="0" nodeType="afterEffect">
                                  <p:stCondLst>
                                    <p:cond delay="3000"/>
                                  </p:stCondLst>
                                  <p:childTnLst>
                                    <p:set>
                                      <p:cBhvr>
                                        <p:cTn id="10" dur="1" fill="hold">
                                          <p:stCondLst>
                                            <p:cond delay="0"/>
                                          </p:stCondLst>
                                        </p:cTn>
                                        <p:tgtEl>
                                          <p:spTgt spid="266244"/>
                                        </p:tgtEl>
                                        <p:attrNameLst>
                                          <p:attrName>style.visibility</p:attrName>
                                        </p:attrNameLst>
                                      </p:cBhvr>
                                      <p:to>
                                        <p:strVal val="visible"/>
                                      </p:to>
                                    </p:set>
                                    <p:animEffect transition="in" filter="box(out)">
                                      <p:cBhvr>
                                        <p:cTn id="11"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p:bldP spid="26624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5–</a:t>
            </a:r>
            <a:fld id="{7328214C-C465-4342-8C2A-AD7FC5B45BDA}" type="slidenum">
              <a:rPr lang="en-US"/>
              <a:pPr/>
              <a:t>113</a:t>
            </a:fld>
            <a:endParaRPr lang="en-US"/>
          </a:p>
        </p:txBody>
      </p:sp>
      <p:sp>
        <p:nvSpPr>
          <p:cNvPr id="267266" name="Rectangle 2"/>
          <p:cNvSpPr>
            <a:spLocks noGrp="1" noChangeArrowheads="1"/>
          </p:cNvSpPr>
          <p:nvPr>
            <p:ph type="title"/>
          </p:nvPr>
        </p:nvSpPr>
        <p:spPr/>
        <p:txBody>
          <a:bodyPr>
            <a:normAutofit fontScale="90000"/>
          </a:bodyPr>
          <a:lstStyle/>
          <a:p>
            <a:pPr algn="just" rtl="0" eaLnBrk="1" hangingPunct="1">
              <a:defRPr/>
            </a:pPr>
            <a:r>
              <a:rPr lang="en-US" smtClean="0"/>
              <a:t>Frequently Used Shortcuts in Judging Others</a:t>
            </a:r>
          </a:p>
        </p:txBody>
      </p:sp>
      <p:sp>
        <p:nvSpPr>
          <p:cNvPr id="267267" name="Line 3"/>
          <p:cNvSpPr>
            <a:spLocks noChangeShapeType="1"/>
          </p:cNvSpPr>
          <p:nvPr/>
        </p:nvSpPr>
        <p:spPr bwMode="auto">
          <a:xfrm>
            <a:off x="914400" y="3276600"/>
            <a:ext cx="4114800" cy="0"/>
          </a:xfrm>
          <a:prstGeom prst="line">
            <a:avLst/>
          </a:prstGeom>
          <a:noFill/>
          <a:ln w="38100">
            <a:solidFill>
              <a:srgbClr val="CC3300"/>
            </a:solidFill>
            <a:round/>
            <a:headEnd/>
            <a:tailEnd/>
          </a:ln>
        </p:spPr>
        <p:txBody>
          <a:bodyPr/>
          <a:lstStyle/>
          <a:p>
            <a:endParaRPr lang="fa-IR"/>
          </a:p>
        </p:txBody>
      </p:sp>
      <p:pic>
        <p:nvPicPr>
          <p:cNvPr id="14342" name="Picture 4" descr="j0090652"/>
          <p:cNvPicPr>
            <a:picLocks noChangeAspect="1" noChangeArrowheads="1"/>
          </p:cNvPicPr>
          <p:nvPr/>
        </p:nvPicPr>
        <p:blipFill>
          <a:blip r:embed="rId2"/>
          <a:srcRect/>
          <a:stretch>
            <a:fillRect/>
          </a:stretch>
        </p:blipFill>
        <p:spPr bwMode="auto">
          <a:xfrm>
            <a:off x="5334000" y="1876425"/>
            <a:ext cx="3144838" cy="2162175"/>
          </a:xfrm>
          <a:prstGeom prst="rect">
            <a:avLst/>
          </a:prstGeom>
          <a:noFill/>
          <a:ln w="9525">
            <a:noFill/>
            <a:miter lim="800000"/>
            <a:headEnd/>
            <a:tailEnd/>
          </a:ln>
        </p:spPr>
      </p:pic>
      <p:sp>
        <p:nvSpPr>
          <p:cNvPr id="14343" name="Text Box 5"/>
          <p:cNvSpPr txBox="1">
            <a:spLocks noChangeArrowheads="1"/>
          </p:cNvSpPr>
          <p:nvPr/>
        </p:nvSpPr>
        <p:spPr bwMode="auto">
          <a:xfrm>
            <a:off x="914400" y="1295400"/>
            <a:ext cx="4267200" cy="1754326"/>
          </a:xfrm>
          <a:prstGeom prst="rect">
            <a:avLst/>
          </a:prstGeom>
          <a:noFill/>
          <a:ln w="9525">
            <a:noFill/>
            <a:miter lim="800000"/>
            <a:headEnd/>
            <a:tailEnd/>
          </a:ln>
        </p:spPr>
        <p:txBody>
          <a:bodyPr>
            <a:spAutoFit/>
          </a:bodyPr>
          <a:lstStyle/>
          <a:p>
            <a:pPr algn="just" rtl="0">
              <a:spcBef>
                <a:spcPct val="50000"/>
              </a:spcBef>
            </a:pPr>
            <a:r>
              <a:rPr lang="en-US" sz="2400" dirty="0"/>
              <a:t>Halo Effect</a:t>
            </a:r>
          </a:p>
          <a:p>
            <a:pPr algn="just" rtl="0">
              <a:spcBef>
                <a:spcPct val="50000"/>
              </a:spcBef>
            </a:pPr>
            <a:r>
              <a:rPr lang="en-US" sz="2400" b="0" dirty="0">
                <a:latin typeface="Tahoma" pitchFamily="34" charset="0"/>
              </a:rPr>
              <a:t>Drawing a general impression about an individual on the basis of a single characteristic</a:t>
            </a:r>
          </a:p>
        </p:txBody>
      </p:sp>
      <p:sp>
        <p:nvSpPr>
          <p:cNvPr id="14344" name="Text Box 6"/>
          <p:cNvSpPr txBox="1">
            <a:spLocks noChangeArrowheads="1"/>
          </p:cNvSpPr>
          <p:nvPr/>
        </p:nvSpPr>
        <p:spPr bwMode="auto">
          <a:xfrm>
            <a:off x="914400" y="3657600"/>
            <a:ext cx="6400800" cy="2123658"/>
          </a:xfrm>
          <a:prstGeom prst="rect">
            <a:avLst/>
          </a:prstGeom>
          <a:noFill/>
          <a:ln w="9525">
            <a:noFill/>
            <a:miter lim="800000"/>
            <a:headEnd/>
            <a:tailEnd/>
          </a:ln>
        </p:spPr>
        <p:txBody>
          <a:bodyPr>
            <a:spAutoFit/>
          </a:bodyPr>
          <a:lstStyle/>
          <a:p>
            <a:pPr algn="l" rtl="0">
              <a:spcBef>
                <a:spcPct val="50000"/>
              </a:spcBef>
            </a:pPr>
            <a:r>
              <a:rPr lang="en-US" sz="2400" dirty="0"/>
              <a:t>Contrast Effects</a:t>
            </a:r>
          </a:p>
          <a:p>
            <a:pPr algn="l" rtl="0">
              <a:spcBef>
                <a:spcPct val="50000"/>
              </a:spcBef>
            </a:pPr>
            <a:r>
              <a:rPr lang="en-US" sz="2400" b="0" dirty="0">
                <a:latin typeface="Tahoma" pitchFamily="34" charset="0"/>
              </a:rPr>
              <a:t>Evaluation of a person’s characteristics that are affected by comparisons with other people recently encountered who rank higher or lower on the same characteristics.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7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5–</a:t>
            </a:r>
            <a:fld id="{2FC0843B-C2ED-4E01-A79E-B2615F5FFEAA}" type="slidenum">
              <a:rPr lang="en-US"/>
              <a:pPr/>
              <a:t>114</a:t>
            </a:fld>
            <a:endParaRPr lang="en-US"/>
          </a:p>
        </p:txBody>
      </p:sp>
      <p:sp>
        <p:nvSpPr>
          <p:cNvPr id="268290" name="Rectangle 2"/>
          <p:cNvSpPr>
            <a:spLocks noGrp="1" noChangeArrowheads="1"/>
          </p:cNvSpPr>
          <p:nvPr>
            <p:ph type="title"/>
          </p:nvPr>
        </p:nvSpPr>
        <p:spPr/>
        <p:txBody>
          <a:bodyPr>
            <a:normAutofit fontScale="90000"/>
          </a:bodyPr>
          <a:lstStyle/>
          <a:p>
            <a:pPr algn="just" rtl="0" eaLnBrk="1" hangingPunct="1">
              <a:defRPr/>
            </a:pPr>
            <a:r>
              <a:rPr lang="en-US" smtClean="0"/>
              <a:t>Frequently Used Shortcuts in Judging Others</a:t>
            </a:r>
          </a:p>
        </p:txBody>
      </p:sp>
      <p:sp>
        <p:nvSpPr>
          <p:cNvPr id="268291" name="Line 3"/>
          <p:cNvSpPr>
            <a:spLocks noChangeShapeType="1"/>
          </p:cNvSpPr>
          <p:nvPr/>
        </p:nvSpPr>
        <p:spPr bwMode="auto">
          <a:xfrm>
            <a:off x="762000" y="3733800"/>
            <a:ext cx="7696200" cy="0"/>
          </a:xfrm>
          <a:prstGeom prst="line">
            <a:avLst/>
          </a:prstGeom>
          <a:noFill/>
          <a:ln w="38100">
            <a:solidFill>
              <a:srgbClr val="CC3300"/>
            </a:solidFill>
            <a:round/>
            <a:headEnd/>
            <a:tailEnd/>
          </a:ln>
        </p:spPr>
        <p:txBody>
          <a:bodyPr/>
          <a:lstStyle/>
          <a:p>
            <a:endParaRPr lang="fa-IR"/>
          </a:p>
        </p:txBody>
      </p:sp>
      <p:pic>
        <p:nvPicPr>
          <p:cNvPr id="15366" name="Picture 4" descr="pe07267_"/>
          <p:cNvPicPr>
            <a:picLocks noChangeAspect="1" noChangeArrowheads="1"/>
          </p:cNvPicPr>
          <p:nvPr/>
        </p:nvPicPr>
        <p:blipFill>
          <a:blip r:embed="rId2"/>
          <a:srcRect/>
          <a:stretch>
            <a:fillRect/>
          </a:stretch>
        </p:blipFill>
        <p:spPr bwMode="auto">
          <a:xfrm>
            <a:off x="1687513" y="4359275"/>
            <a:ext cx="5718175" cy="1736725"/>
          </a:xfrm>
          <a:prstGeom prst="rect">
            <a:avLst/>
          </a:prstGeom>
          <a:noFill/>
          <a:ln w="9525">
            <a:noFill/>
            <a:miter lim="800000"/>
            <a:headEnd/>
            <a:tailEnd/>
          </a:ln>
        </p:spPr>
      </p:pic>
      <p:sp>
        <p:nvSpPr>
          <p:cNvPr id="15367" name="Text Box 5"/>
          <p:cNvSpPr txBox="1">
            <a:spLocks noChangeArrowheads="1"/>
          </p:cNvSpPr>
          <p:nvPr/>
        </p:nvSpPr>
        <p:spPr bwMode="auto">
          <a:xfrm>
            <a:off x="914400" y="1328738"/>
            <a:ext cx="3429000" cy="1754326"/>
          </a:xfrm>
          <a:prstGeom prst="rect">
            <a:avLst/>
          </a:prstGeom>
          <a:noFill/>
          <a:ln w="9525">
            <a:noFill/>
            <a:miter lim="800000"/>
            <a:headEnd/>
            <a:tailEnd/>
          </a:ln>
        </p:spPr>
        <p:txBody>
          <a:bodyPr>
            <a:spAutoFit/>
          </a:bodyPr>
          <a:lstStyle/>
          <a:p>
            <a:pPr algn="l" rtl="0">
              <a:spcBef>
                <a:spcPct val="50000"/>
              </a:spcBef>
            </a:pPr>
            <a:r>
              <a:rPr lang="en-US" sz="2400" dirty="0"/>
              <a:t>Projection</a:t>
            </a:r>
          </a:p>
          <a:p>
            <a:pPr algn="l" rtl="0">
              <a:spcBef>
                <a:spcPct val="50000"/>
              </a:spcBef>
            </a:pPr>
            <a:r>
              <a:rPr lang="en-US" sz="2400" b="0" dirty="0">
                <a:latin typeface="Tahoma" pitchFamily="34" charset="0"/>
              </a:rPr>
              <a:t>Attributing one’s own characteristics to other people.</a:t>
            </a:r>
          </a:p>
        </p:txBody>
      </p:sp>
      <p:sp>
        <p:nvSpPr>
          <p:cNvPr id="15368" name="Text Box 6"/>
          <p:cNvSpPr txBox="1">
            <a:spLocks noChangeArrowheads="1"/>
          </p:cNvSpPr>
          <p:nvPr/>
        </p:nvSpPr>
        <p:spPr bwMode="auto">
          <a:xfrm>
            <a:off x="4572000" y="1328738"/>
            <a:ext cx="3962400" cy="2123658"/>
          </a:xfrm>
          <a:prstGeom prst="rect">
            <a:avLst/>
          </a:prstGeom>
          <a:noFill/>
          <a:ln w="9525">
            <a:noFill/>
            <a:miter lim="800000"/>
            <a:headEnd/>
            <a:tailEnd/>
          </a:ln>
        </p:spPr>
        <p:txBody>
          <a:bodyPr>
            <a:spAutoFit/>
          </a:bodyPr>
          <a:lstStyle/>
          <a:p>
            <a:pPr algn="just" rtl="0">
              <a:spcBef>
                <a:spcPct val="50000"/>
              </a:spcBef>
            </a:pPr>
            <a:r>
              <a:rPr lang="en-US" sz="2400" dirty="0"/>
              <a:t>Stereotyping</a:t>
            </a:r>
          </a:p>
          <a:p>
            <a:pPr algn="just" rtl="0">
              <a:spcBef>
                <a:spcPct val="50000"/>
              </a:spcBef>
            </a:pPr>
            <a:r>
              <a:rPr lang="en-US" sz="2400" b="0" dirty="0">
                <a:latin typeface="Tahoma" pitchFamily="34" charset="0"/>
              </a:rPr>
              <a:t>Judging someone on the basis of one’s perception of the group to which that person belongs.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8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 2005 Prentice Hall Inc. All rights reserved.</a:t>
            </a:r>
          </a:p>
        </p:txBody>
      </p:sp>
      <p:sp>
        <p:nvSpPr>
          <p:cNvPr id="16387" name="Slide Number Placeholder 4"/>
          <p:cNvSpPr>
            <a:spLocks noGrp="1"/>
          </p:cNvSpPr>
          <p:nvPr>
            <p:ph type="sldNum" sz="quarter" idx="11"/>
          </p:nvPr>
        </p:nvSpPr>
        <p:spPr>
          <a:noFill/>
        </p:spPr>
        <p:txBody>
          <a:bodyPr/>
          <a:lstStyle/>
          <a:p>
            <a:r>
              <a:rPr lang="en-US"/>
              <a:t>5–</a:t>
            </a:r>
            <a:fld id="{60436B7C-EC8F-4D51-AE32-93BE70ADA4F7}" type="slidenum">
              <a:rPr lang="en-US"/>
              <a:pPr/>
              <a:t>115</a:t>
            </a:fld>
            <a:endParaRPr lang="en-US"/>
          </a:p>
        </p:txBody>
      </p:sp>
      <p:sp>
        <p:nvSpPr>
          <p:cNvPr id="269314" name="Rectangle 2"/>
          <p:cNvSpPr>
            <a:spLocks noGrp="1" noChangeArrowheads="1"/>
          </p:cNvSpPr>
          <p:nvPr>
            <p:ph type="title"/>
          </p:nvPr>
        </p:nvSpPr>
        <p:spPr/>
        <p:txBody>
          <a:bodyPr>
            <a:normAutofit fontScale="90000"/>
          </a:bodyPr>
          <a:lstStyle/>
          <a:p>
            <a:pPr algn="just" rtl="0" eaLnBrk="1" hangingPunct="1">
              <a:defRPr/>
            </a:pPr>
            <a:r>
              <a:rPr lang="en-US" smtClean="0"/>
              <a:t>Specific Applications in Organizations</a:t>
            </a:r>
          </a:p>
        </p:txBody>
      </p:sp>
      <p:sp>
        <p:nvSpPr>
          <p:cNvPr id="16389" name="Rectangle 3"/>
          <p:cNvSpPr>
            <a:spLocks noGrp="1" noChangeArrowheads="1"/>
          </p:cNvSpPr>
          <p:nvPr>
            <p:ph type="body" idx="1"/>
          </p:nvPr>
        </p:nvSpPr>
        <p:spPr/>
        <p:txBody>
          <a:bodyPr>
            <a:normAutofit fontScale="85000" lnSpcReduction="10000"/>
          </a:bodyPr>
          <a:lstStyle/>
          <a:p>
            <a:pPr algn="just" rtl="0" eaLnBrk="1" hangingPunct="1"/>
            <a:r>
              <a:rPr lang="en-US" dirty="0" smtClean="0"/>
              <a:t>Employment Interview</a:t>
            </a:r>
          </a:p>
          <a:p>
            <a:pPr lvl="1" algn="just" rtl="0" eaLnBrk="1" hangingPunct="1"/>
            <a:r>
              <a:rPr lang="en-US" dirty="0" smtClean="0"/>
              <a:t>Perceptual biases of raters affect the accuracy of interviewers’ judgments of applicants.</a:t>
            </a:r>
          </a:p>
          <a:p>
            <a:pPr algn="just" rtl="0" eaLnBrk="1" hangingPunct="1"/>
            <a:r>
              <a:rPr lang="en-US" dirty="0" smtClean="0"/>
              <a:t>Performance Expectations</a:t>
            </a:r>
          </a:p>
          <a:p>
            <a:pPr lvl="1" algn="just" rtl="0" eaLnBrk="1" hangingPunct="1"/>
            <a:r>
              <a:rPr lang="en-US" dirty="0" smtClean="0"/>
              <a:t>Self-fulfilling prophecy (</a:t>
            </a:r>
            <a:r>
              <a:rPr lang="en-US" i="1" dirty="0" err="1" smtClean="0"/>
              <a:t>pygmalion</a:t>
            </a:r>
            <a:r>
              <a:rPr lang="en-US" i="1" dirty="0" smtClean="0"/>
              <a:t> effect</a:t>
            </a:r>
            <a:r>
              <a:rPr lang="en-US" dirty="0" smtClean="0"/>
              <a:t>): The lower or higher performance of employees reflects preconceived leader expectations about employee capabilities.</a:t>
            </a:r>
          </a:p>
          <a:p>
            <a:pPr algn="just" rtl="0" eaLnBrk="1" hangingPunct="1"/>
            <a:r>
              <a:rPr lang="en-US" dirty="0" smtClean="0"/>
              <a:t>Ethnic Profiling</a:t>
            </a:r>
          </a:p>
          <a:p>
            <a:pPr lvl="1" algn="just" rtl="0" eaLnBrk="1" hangingPunct="1"/>
            <a:r>
              <a:rPr lang="en-US" dirty="0" smtClean="0"/>
              <a:t>A form of stereotyping in which a group of individuals is singled out—typically on the basis of race or ethnicity—for intensive inquiry, scrutinizing, or investigation.</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 2005 Prentice Hall Inc. All rights reserved.</a:t>
            </a:r>
          </a:p>
        </p:txBody>
      </p:sp>
      <p:sp>
        <p:nvSpPr>
          <p:cNvPr id="17411" name="Slide Number Placeholder 4"/>
          <p:cNvSpPr>
            <a:spLocks noGrp="1"/>
          </p:cNvSpPr>
          <p:nvPr>
            <p:ph type="sldNum" sz="quarter" idx="11"/>
          </p:nvPr>
        </p:nvSpPr>
        <p:spPr>
          <a:noFill/>
        </p:spPr>
        <p:txBody>
          <a:bodyPr/>
          <a:lstStyle/>
          <a:p>
            <a:r>
              <a:rPr lang="en-US"/>
              <a:t>5–</a:t>
            </a:r>
            <a:fld id="{D9FF2DCC-CD46-4A3F-B1B4-49CAFEAEDE2A}" type="slidenum">
              <a:rPr lang="en-US"/>
              <a:pPr/>
              <a:t>116</a:t>
            </a:fld>
            <a:endParaRPr lang="en-US"/>
          </a:p>
        </p:txBody>
      </p:sp>
      <p:sp>
        <p:nvSpPr>
          <p:cNvPr id="270338" name="Rectangle 2"/>
          <p:cNvSpPr>
            <a:spLocks noGrp="1" noChangeArrowheads="1"/>
          </p:cNvSpPr>
          <p:nvPr>
            <p:ph type="title"/>
          </p:nvPr>
        </p:nvSpPr>
        <p:spPr/>
        <p:txBody>
          <a:bodyPr>
            <a:normAutofit fontScale="90000"/>
          </a:bodyPr>
          <a:lstStyle/>
          <a:p>
            <a:pPr algn="just" rtl="0" eaLnBrk="1" hangingPunct="1">
              <a:defRPr/>
            </a:pPr>
            <a:r>
              <a:rPr lang="en-US" smtClean="0"/>
              <a:t>Specific Applications in Organizations (cont’d)</a:t>
            </a:r>
          </a:p>
        </p:txBody>
      </p:sp>
      <p:sp>
        <p:nvSpPr>
          <p:cNvPr id="17413" name="Rectangle 3"/>
          <p:cNvSpPr>
            <a:spLocks noGrp="1" noChangeArrowheads="1"/>
          </p:cNvSpPr>
          <p:nvPr>
            <p:ph type="body" idx="1"/>
          </p:nvPr>
        </p:nvSpPr>
        <p:spPr/>
        <p:txBody>
          <a:bodyPr/>
          <a:lstStyle/>
          <a:p>
            <a:pPr algn="just" rtl="0" eaLnBrk="1" hangingPunct="1"/>
            <a:r>
              <a:rPr lang="en-US" dirty="0" smtClean="0"/>
              <a:t>Performance Evaluations</a:t>
            </a:r>
          </a:p>
          <a:p>
            <a:pPr lvl="1" algn="just" rtl="0" eaLnBrk="1" hangingPunct="1"/>
            <a:r>
              <a:rPr lang="en-US" dirty="0" smtClean="0"/>
              <a:t>Appraisals are often the subjective (judgmental) perceptions of appraisers of another employee’s job performance.</a:t>
            </a:r>
          </a:p>
          <a:p>
            <a:pPr algn="just" rtl="0" eaLnBrk="1" hangingPunct="1"/>
            <a:r>
              <a:rPr lang="en-US" dirty="0" smtClean="0"/>
              <a:t>Employee Effort</a:t>
            </a:r>
          </a:p>
          <a:p>
            <a:pPr lvl="1" algn="just" rtl="0" eaLnBrk="1" hangingPunct="1"/>
            <a:r>
              <a:rPr lang="en-US" dirty="0" smtClean="0"/>
              <a:t>Assessment of individual effort is a subjective judgment subject to perceptual distortion and bias.</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5–</a:t>
            </a:r>
            <a:fld id="{B4E1C213-B149-488B-93F7-F9736A8E1CD7}" type="slidenum">
              <a:rPr lang="en-US"/>
              <a:pPr/>
              <a:t>117</a:t>
            </a:fld>
            <a:endParaRPr lang="en-US"/>
          </a:p>
        </p:txBody>
      </p:sp>
      <p:sp>
        <p:nvSpPr>
          <p:cNvPr id="271362"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The Link Between Perceptions and Individual Decision Making</a:t>
            </a:r>
          </a:p>
        </p:txBody>
      </p:sp>
      <p:sp>
        <p:nvSpPr>
          <p:cNvPr id="18437" name="Line 3"/>
          <p:cNvSpPr>
            <a:spLocks noChangeShapeType="1"/>
          </p:cNvSpPr>
          <p:nvPr/>
        </p:nvSpPr>
        <p:spPr bwMode="auto">
          <a:xfrm>
            <a:off x="990600" y="3541713"/>
            <a:ext cx="4038600" cy="0"/>
          </a:xfrm>
          <a:prstGeom prst="line">
            <a:avLst/>
          </a:prstGeom>
          <a:noFill/>
          <a:ln w="38100">
            <a:solidFill>
              <a:srgbClr val="CC3300"/>
            </a:solidFill>
            <a:round/>
            <a:headEnd/>
            <a:tailEnd/>
          </a:ln>
        </p:spPr>
        <p:txBody>
          <a:bodyPr/>
          <a:lstStyle/>
          <a:p>
            <a:endParaRPr lang="fa-IR"/>
          </a:p>
        </p:txBody>
      </p:sp>
      <p:sp>
        <p:nvSpPr>
          <p:cNvPr id="18438" name="AutoShape 4"/>
          <p:cNvSpPr>
            <a:spLocks/>
          </p:cNvSpPr>
          <p:nvPr/>
        </p:nvSpPr>
        <p:spPr bwMode="auto">
          <a:xfrm>
            <a:off x="4914900" y="1741488"/>
            <a:ext cx="609600" cy="3581400"/>
          </a:xfrm>
          <a:prstGeom prst="rightBrace">
            <a:avLst>
              <a:gd name="adj1" fmla="val 34896"/>
              <a:gd name="adj2" fmla="val 50000"/>
            </a:avLst>
          </a:prstGeom>
          <a:noFill/>
          <a:ln w="38100">
            <a:solidFill>
              <a:schemeClr val="tx1"/>
            </a:solidFill>
            <a:round/>
            <a:headEnd/>
            <a:tailEnd/>
          </a:ln>
        </p:spPr>
        <p:txBody>
          <a:bodyPr wrap="none" anchor="ctr"/>
          <a:lstStyle/>
          <a:p>
            <a:endParaRPr lang="fa-IR"/>
          </a:p>
        </p:txBody>
      </p:sp>
      <p:sp>
        <p:nvSpPr>
          <p:cNvPr id="271365" name="Text Box 5" descr="Chap01Bkgd03"/>
          <p:cNvSpPr txBox="1">
            <a:spLocks noChangeArrowheads="1"/>
          </p:cNvSpPr>
          <p:nvPr/>
        </p:nvSpPr>
        <p:spPr bwMode="blackWhite">
          <a:xfrm>
            <a:off x="5753100" y="2528888"/>
            <a:ext cx="2057400" cy="1981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algn="ctr">
              <a:lnSpc>
                <a:spcPct val="90000"/>
              </a:lnSpc>
              <a:spcBef>
                <a:spcPct val="50000"/>
              </a:spcBef>
              <a:defRPr/>
            </a:pPr>
            <a:r>
              <a:rPr lang="en-US" sz="2400">
                <a:solidFill>
                  <a:schemeClr val="bg1"/>
                </a:solidFill>
              </a:rPr>
              <a:t>Perception of the decision maker</a:t>
            </a:r>
          </a:p>
        </p:txBody>
      </p:sp>
      <p:sp>
        <p:nvSpPr>
          <p:cNvPr id="18440" name="Text Box 6"/>
          <p:cNvSpPr txBox="1">
            <a:spLocks noChangeArrowheads="1"/>
          </p:cNvSpPr>
          <p:nvPr/>
        </p:nvSpPr>
        <p:spPr bwMode="auto">
          <a:xfrm>
            <a:off x="5715000" y="5500688"/>
            <a:ext cx="2209800" cy="519112"/>
          </a:xfrm>
          <a:prstGeom prst="rect">
            <a:avLst/>
          </a:prstGeom>
          <a:noFill/>
          <a:ln w="9525">
            <a:noFill/>
            <a:miter lim="800000"/>
            <a:headEnd/>
            <a:tailEnd/>
          </a:ln>
        </p:spPr>
        <p:txBody>
          <a:bodyPr>
            <a:spAutoFit/>
          </a:bodyPr>
          <a:lstStyle/>
          <a:p>
            <a:pPr algn="ctr">
              <a:spcBef>
                <a:spcPct val="50000"/>
              </a:spcBef>
            </a:pPr>
            <a:r>
              <a:rPr lang="en-US" sz="2800">
                <a:latin typeface="Times New Roman" pitchFamily="18" charset="0"/>
              </a:rPr>
              <a:t>Outcomes</a:t>
            </a:r>
          </a:p>
        </p:txBody>
      </p:sp>
      <p:sp>
        <p:nvSpPr>
          <p:cNvPr id="18441" name="AutoShape 7"/>
          <p:cNvSpPr>
            <a:spLocks noChangeArrowheads="1"/>
          </p:cNvSpPr>
          <p:nvPr/>
        </p:nvSpPr>
        <p:spPr bwMode="auto">
          <a:xfrm>
            <a:off x="6654800" y="4510088"/>
            <a:ext cx="304800" cy="914400"/>
          </a:xfrm>
          <a:prstGeom prst="downArrow">
            <a:avLst>
              <a:gd name="adj1" fmla="val 50000"/>
              <a:gd name="adj2" fmla="val 75000"/>
            </a:avLst>
          </a:prstGeom>
          <a:solidFill>
            <a:srgbClr val="006600"/>
          </a:solidFill>
          <a:ln w="9525">
            <a:solidFill>
              <a:schemeClr val="tx1"/>
            </a:solidFill>
            <a:miter lim="800000"/>
            <a:headEnd/>
            <a:tailEnd/>
          </a:ln>
        </p:spPr>
        <p:txBody>
          <a:bodyPr wrap="none" anchor="ctr"/>
          <a:lstStyle/>
          <a:p>
            <a:endParaRPr lang="fa-IR"/>
          </a:p>
        </p:txBody>
      </p:sp>
      <p:sp>
        <p:nvSpPr>
          <p:cNvPr id="18442" name="Text Box 8"/>
          <p:cNvSpPr txBox="1">
            <a:spLocks noChangeArrowheads="1"/>
          </p:cNvSpPr>
          <p:nvPr/>
        </p:nvSpPr>
        <p:spPr bwMode="auto">
          <a:xfrm>
            <a:off x="946150" y="1792288"/>
            <a:ext cx="4191000" cy="1569660"/>
          </a:xfrm>
          <a:prstGeom prst="rect">
            <a:avLst/>
          </a:prstGeom>
          <a:noFill/>
          <a:ln w="9525">
            <a:noFill/>
            <a:miter lim="800000"/>
            <a:headEnd/>
            <a:tailEnd/>
          </a:ln>
        </p:spPr>
        <p:txBody>
          <a:bodyPr>
            <a:spAutoFit/>
          </a:bodyPr>
          <a:lstStyle/>
          <a:p>
            <a:pPr algn="l" rtl="0">
              <a:spcBef>
                <a:spcPct val="50000"/>
              </a:spcBef>
            </a:pPr>
            <a:r>
              <a:rPr lang="en-US" sz="2400" dirty="0"/>
              <a:t>Problem</a:t>
            </a:r>
            <a:br>
              <a:rPr lang="en-US" sz="2400" dirty="0"/>
            </a:br>
            <a:r>
              <a:rPr lang="en-US" sz="2400" b="0" dirty="0">
                <a:latin typeface="Tahoma" pitchFamily="34" charset="0"/>
              </a:rPr>
              <a:t>A </a:t>
            </a:r>
            <a:r>
              <a:rPr lang="en-US" sz="2400" b="0" i="1" dirty="0">
                <a:latin typeface="Tahoma" pitchFamily="34" charset="0"/>
              </a:rPr>
              <a:t>perceived</a:t>
            </a:r>
            <a:r>
              <a:rPr lang="en-US" sz="2400" b="0" dirty="0">
                <a:latin typeface="Tahoma" pitchFamily="34" charset="0"/>
              </a:rPr>
              <a:t> discrepancy between the current state of affairs and a desired state.</a:t>
            </a:r>
          </a:p>
        </p:txBody>
      </p:sp>
      <p:sp>
        <p:nvSpPr>
          <p:cNvPr id="18443" name="Text Box 9"/>
          <p:cNvSpPr txBox="1">
            <a:spLocks noChangeArrowheads="1"/>
          </p:cNvSpPr>
          <p:nvPr/>
        </p:nvSpPr>
        <p:spPr bwMode="auto">
          <a:xfrm>
            <a:off x="914400" y="3748088"/>
            <a:ext cx="4191000" cy="1569660"/>
          </a:xfrm>
          <a:prstGeom prst="rect">
            <a:avLst/>
          </a:prstGeom>
          <a:noFill/>
          <a:ln w="9525">
            <a:noFill/>
            <a:miter lim="800000"/>
            <a:headEnd/>
            <a:tailEnd/>
          </a:ln>
        </p:spPr>
        <p:txBody>
          <a:bodyPr>
            <a:spAutoFit/>
          </a:bodyPr>
          <a:lstStyle/>
          <a:p>
            <a:pPr algn="l" rtl="0">
              <a:spcBef>
                <a:spcPct val="50000"/>
              </a:spcBef>
            </a:pPr>
            <a:r>
              <a:rPr lang="en-US" sz="2400" dirty="0"/>
              <a:t>Decisions</a:t>
            </a:r>
            <a:br>
              <a:rPr lang="en-US" sz="2400" dirty="0"/>
            </a:br>
            <a:r>
              <a:rPr lang="en-US" sz="2400" b="0" dirty="0">
                <a:latin typeface="Tahoma" pitchFamily="34" charset="0"/>
              </a:rPr>
              <a:t>Choices made from among alternatives developed from data </a:t>
            </a:r>
            <a:r>
              <a:rPr lang="en-US" sz="2400" b="0" i="1" dirty="0">
                <a:latin typeface="Tahoma" pitchFamily="34" charset="0"/>
              </a:rPr>
              <a:t>perceived</a:t>
            </a:r>
            <a:r>
              <a:rPr lang="en-US" sz="2400" b="0" dirty="0">
                <a:latin typeface="Tahoma" pitchFamily="34" charset="0"/>
              </a:rPr>
              <a:t> as relevant.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ox(in)">
                                      <p:cBhvr>
                                        <p:cTn id="7" dur="500"/>
                                        <p:tgtEl>
                                          <p:spTgt spid="27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5–</a:t>
            </a:r>
            <a:fld id="{FC414E93-CE9D-4A3B-B0B0-C81B6C7A12D0}" type="slidenum">
              <a:rPr lang="en-US"/>
              <a:pPr/>
              <a:t>118</a:t>
            </a:fld>
            <a:endParaRPr lang="en-US"/>
          </a:p>
        </p:txBody>
      </p:sp>
      <p:sp>
        <p:nvSpPr>
          <p:cNvPr id="272386"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dirty="0" smtClean="0"/>
              <a:t>Assumptions of the Rational Decision-Making Model</a:t>
            </a:r>
          </a:p>
        </p:txBody>
      </p:sp>
      <p:sp>
        <p:nvSpPr>
          <p:cNvPr id="272387" name="Text Box 3" descr="Chap01Bkgd03"/>
          <p:cNvSpPr txBox="1">
            <a:spLocks noChangeArrowheads="1"/>
          </p:cNvSpPr>
          <p:nvPr/>
        </p:nvSpPr>
        <p:spPr bwMode="blackWhite">
          <a:xfrm>
            <a:off x="4648200" y="1752600"/>
            <a:ext cx="3657600" cy="4419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marL="344488" indent="-344488" algn="l" rtl="0">
              <a:lnSpc>
                <a:spcPct val="90000"/>
              </a:lnSpc>
              <a:spcBef>
                <a:spcPct val="50000"/>
              </a:spcBef>
              <a:defRPr/>
            </a:pPr>
            <a:r>
              <a:rPr lang="en-US" sz="2400" dirty="0">
                <a:solidFill>
                  <a:srgbClr val="FFFFCC"/>
                </a:solidFill>
              </a:rPr>
              <a:t>Model Assumptions</a:t>
            </a:r>
          </a:p>
          <a:p>
            <a:pPr marL="344488" indent="-344488" algn="l" rtl="0">
              <a:lnSpc>
                <a:spcPct val="90000"/>
              </a:lnSpc>
              <a:spcBef>
                <a:spcPct val="50000"/>
              </a:spcBef>
              <a:buFontTx/>
              <a:buChar char="•"/>
              <a:defRPr/>
            </a:pPr>
            <a:r>
              <a:rPr lang="en-US" sz="2400" dirty="0">
                <a:solidFill>
                  <a:schemeClr val="bg1"/>
                </a:solidFill>
              </a:rPr>
              <a:t>Problem clarity</a:t>
            </a:r>
          </a:p>
          <a:p>
            <a:pPr marL="344488" indent="-344488" algn="l" rtl="0">
              <a:lnSpc>
                <a:spcPct val="90000"/>
              </a:lnSpc>
              <a:spcBef>
                <a:spcPct val="50000"/>
              </a:spcBef>
              <a:buFontTx/>
              <a:buChar char="•"/>
              <a:defRPr/>
            </a:pPr>
            <a:r>
              <a:rPr lang="en-US" sz="2400" dirty="0">
                <a:solidFill>
                  <a:schemeClr val="bg1"/>
                </a:solidFill>
              </a:rPr>
              <a:t>Known options</a:t>
            </a:r>
          </a:p>
          <a:p>
            <a:pPr marL="344488" indent="-344488" algn="l" rtl="0">
              <a:lnSpc>
                <a:spcPct val="90000"/>
              </a:lnSpc>
              <a:spcBef>
                <a:spcPct val="50000"/>
              </a:spcBef>
              <a:buFontTx/>
              <a:buChar char="•"/>
              <a:defRPr/>
            </a:pPr>
            <a:r>
              <a:rPr lang="en-US" sz="2400" dirty="0">
                <a:solidFill>
                  <a:schemeClr val="bg1"/>
                </a:solidFill>
              </a:rPr>
              <a:t>Clear preferences</a:t>
            </a:r>
          </a:p>
          <a:p>
            <a:pPr marL="344488" indent="-344488" algn="l" rtl="0">
              <a:lnSpc>
                <a:spcPct val="90000"/>
              </a:lnSpc>
              <a:spcBef>
                <a:spcPct val="50000"/>
              </a:spcBef>
              <a:buFontTx/>
              <a:buChar char="•"/>
              <a:defRPr/>
            </a:pPr>
            <a:r>
              <a:rPr lang="en-US" sz="2400" dirty="0">
                <a:solidFill>
                  <a:schemeClr val="bg1"/>
                </a:solidFill>
              </a:rPr>
              <a:t>Constant preferences</a:t>
            </a:r>
          </a:p>
          <a:p>
            <a:pPr marL="344488" indent="-344488" algn="l" rtl="0">
              <a:lnSpc>
                <a:spcPct val="90000"/>
              </a:lnSpc>
              <a:spcBef>
                <a:spcPct val="50000"/>
              </a:spcBef>
              <a:buFontTx/>
              <a:buChar char="•"/>
              <a:defRPr/>
            </a:pPr>
            <a:r>
              <a:rPr lang="en-US" sz="2400" dirty="0">
                <a:solidFill>
                  <a:schemeClr val="bg1"/>
                </a:solidFill>
              </a:rPr>
              <a:t>No time or cost constraints</a:t>
            </a:r>
          </a:p>
          <a:p>
            <a:pPr marL="344488" indent="-344488" algn="l" rtl="0">
              <a:lnSpc>
                <a:spcPct val="90000"/>
              </a:lnSpc>
              <a:spcBef>
                <a:spcPct val="50000"/>
              </a:spcBef>
              <a:buFontTx/>
              <a:buChar char="•"/>
              <a:defRPr/>
            </a:pPr>
            <a:r>
              <a:rPr lang="en-US" sz="2400" dirty="0">
                <a:solidFill>
                  <a:schemeClr val="bg1"/>
                </a:solidFill>
              </a:rPr>
              <a:t>Maximum payoff</a:t>
            </a:r>
          </a:p>
        </p:txBody>
      </p:sp>
      <p:sp>
        <p:nvSpPr>
          <p:cNvPr id="19462" name="Text Box 4"/>
          <p:cNvSpPr txBox="1">
            <a:spLocks noChangeArrowheads="1"/>
          </p:cNvSpPr>
          <p:nvPr/>
        </p:nvSpPr>
        <p:spPr bwMode="auto">
          <a:xfrm>
            <a:off x="914400" y="1752600"/>
            <a:ext cx="3581400" cy="2862322"/>
          </a:xfrm>
          <a:prstGeom prst="rect">
            <a:avLst/>
          </a:prstGeom>
          <a:noFill/>
          <a:ln w="9525">
            <a:noFill/>
            <a:miter lim="800000"/>
            <a:headEnd/>
            <a:tailEnd/>
          </a:ln>
        </p:spPr>
        <p:txBody>
          <a:bodyPr>
            <a:spAutoFit/>
          </a:bodyPr>
          <a:lstStyle/>
          <a:p>
            <a:pPr algn="l" rtl="0">
              <a:spcBef>
                <a:spcPct val="50000"/>
              </a:spcBef>
            </a:pPr>
            <a:r>
              <a:rPr lang="en-US" sz="2400" dirty="0"/>
              <a:t>Rational Decision-</a:t>
            </a:r>
            <a:br>
              <a:rPr lang="en-US" sz="2400" dirty="0"/>
            </a:br>
            <a:r>
              <a:rPr lang="en-US" sz="2400" dirty="0"/>
              <a:t>Making Model</a:t>
            </a:r>
          </a:p>
          <a:p>
            <a:pPr algn="l" rtl="0">
              <a:spcBef>
                <a:spcPct val="50000"/>
              </a:spcBef>
            </a:pPr>
            <a:r>
              <a:rPr lang="en-US" sz="2400" b="0" dirty="0">
                <a:latin typeface="Tahoma" pitchFamily="34" charset="0"/>
              </a:rPr>
              <a:t>Describes how individuals should behave in order to maximize some outcome.</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2387">
                                            <p:bg/>
                                          </p:spTgt>
                                        </p:tgtEl>
                                        <p:attrNameLst>
                                          <p:attrName>style.visibility</p:attrName>
                                        </p:attrNameLst>
                                      </p:cBhvr>
                                      <p:to>
                                        <p:strVal val="visible"/>
                                      </p:to>
                                    </p:set>
                                    <p:animEffect transition="in" filter="box(in)">
                                      <p:cBhvr>
                                        <p:cTn id="7" dur="500"/>
                                        <p:tgtEl>
                                          <p:spTgt spid="272387">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2387">
                                            <p:txEl>
                                              <p:pRg st="0" end="0"/>
                                            </p:txEl>
                                          </p:spTgt>
                                        </p:tgtEl>
                                        <p:attrNameLst>
                                          <p:attrName>style.visibility</p:attrName>
                                        </p:attrNameLst>
                                      </p:cBhvr>
                                      <p:to>
                                        <p:strVal val="visible"/>
                                      </p:to>
                                    </p:set>
                                    <p:animEffect transition="in" filter="box(in)">
                                      <p:cBhvr>
                                        <p:cTn id="12" dur="500"/>
                                        <p:tgtEl>
                                          <p:spTgt spid="272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2387">
                                            <p:txEl>
                                              <p:pRg st="1" end="1"/>
                                            </p:txEl>
                                          </p:spTgt>
                                        </p:tgtEl>
                                        <p:attrNameLst>
                                          <p:attrName>style.visibility</p:attrName>
                                        </p:attrNameLst>
                                      </p:cBhvr>
                                      <p:to>
                                        <p:strVal val="visible"/>
                                      </p:to>
                                    </p:set>
                                    <p:animEffect transition="in" filter="box(in)">
                                      <p:cBhvr>
                                        <p:cTn id="17" dur="500"/>
                                        <p:tgtEl>
                                          <p:spTgt spid="272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2387">
                                            <p:txEl>
                                              <p:pRg st="2" end="2"/>
                                            </p:txEl>
                                          </p:spTgt>
                                        </p:tgtEl>
                                        <p:attrNameLst>
                                          <p:attrName>style.visibility</p:attrName>
                                        </p:attrNameLst>
                                      </p:cBhvr>
                                      <p:to>
                                        <p:strVal val="visible"/>
                                      </p:to>
                                    </p:set>
                                    <p:animEffect transition="in" filter="box(in)">
                                      <p:cBhvr>
                                        <p:cTn id="22" dur="500"/>
                                        <p:tgtEl>
                                          <p:spTgt spid="272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2387">
                                            <p:txEl>
                                              <p:pRg st="3" end="3"/>
                                            </p:txEl>
                                          </p:spTgt>
                                        </p:tgtEl>
                                        <p:attrNameLst>
                                          <p:attrName>style.visibility</p:attrName>
                                        </p:attrNameLst>
                                      </p:cBhvr>
                                      <p:to>
                                        <p:strVal val="visible"/>
                                      </p:to>
                                    </p:set>
                                    <p:animEffect transition="in" filter="box(in)">
                                      <p:cBhvr>
                                        <p:cTn id="27" dur="500"/>
                                        <p:tgtEl>
                                          <p:spTgt spid="2723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2387">
                                            <p:txEl>
                                              <p:pRg st="4" end="4"/>
                                            </p:txEl>
                                          </p:spTgt>
                                        </p:tgtEl>
                                        <p:attrNameLst>
                                          <p:attrName>style.visibility</p:attrName>
                                        </p:attrNameLst>
                                      </p:cBhvr>
                                      <p:to>
                                        <p:strVal val="visible"/>
                                      </p:to>
                                    </p:set>
                                    <p:animEffect transition="in" filter="box(in)">
                                      <p:cBhvr>
                                        <p:cTn id="32" dur="500"/>
                                        <p:tgtEl>
                                          <p:spTgt spid="2723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72387">
                                            <p:txEl>
                                              <p:pRg st="5" end="5"/>
                                            </p:txEl>
                                          </p:spTgt>
                                        </p:tgtEl>
                                        <p:attrNameLst>
                                          <p:attrName>style.visibility</p:attrName>
                                        </p:attrNameLst>
                                      </p:cBhvr>
                                      <p:to>
                                        <p:strVal val="visible"/>
                                      </p:to>
                                    </p:set>
                                    <p:animEffect transition="in" filter="box(in)">
                                      <p:cBhvr>
                                        <p:cTn id="37" dur="500"/>
                                        <p:tgtEl>
                                          <p:spTgt spid="2723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2387">
                                            <p:txEl>
                                              <p:pRg st="6" end="6"/>
                                            </p:txEl>
                                          </p:spTgt>
                                        </p:tgtEl>
                                        <p:attrNameLst>
                                          <p:attrName>style.visibility</p:attrName>
                                        </p:attrNameLst>
                                      </p:cBhvr>
                                      <p:to>
                                        <p:strVal val="visible"/>
                                      </p:to>
                                    </p:set>
                                    <p:animEffect transition="in" filter="box(in)">
                                      <p:cBhvr>
                                        <p:cTn id="42" dur="500"/>
                                        <p:tgtEl>
                                          <p:spTgt spid="272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5–</a:t>
            </a:r>
            <a:fld id="{EFCBC8DC-8839-481E-9847-30EF7E392BFB}" type="slidenum">
              <a:rPr lang="en-US"/>
              <a:pPr/>
              <a:t>119</a:t>
            </a:fld>
            <a:endParaRPr lang="en-US"/>
          </a:p>
        </p:txBody>
      </p:sp>
      <p:sp>
        <p:nvSpPr>
          <p:cNvPr id="273410" name="Rectangle 2"/>
          <p:cNvSpPr>
            <a:spLocks noGrp="1" noChangeArrowheads="1"/>
          </p:cNvSpPr>
          <p:nvPr>
            <p:ph type="title"/>
          </p:nvPr>
        </p:nvSpPr>
        <p:spPr/>
        <p:txBody>
          <a:bodyPr>
            <a:normAutofit fontScale="90000"/>
          </a:bodyPr>
          <a:lstStyle/>
          <a:p>
            <a:pPr algn="just" rtl="0" eaLnBrk="1" hangingPunct="1">
              <a:defRPr/>
            </a:pPr>
            <a:r>
              <a:rPr lang="en-US" smtClean="0"/>
              <a:t>Steps in the Rational Decision-Making Model</a:t>
            </a:r>
          </a:p>
        </p:txBody>
      </p:sp>
      <p:sp>
        <p:nvSpPr>
          <p:cNvPr id="273414" name="Rectangle 6"/>
          <p:cNvSpPr>
            <a:spLocks noGrp="1" noChangeArrowheads="1"/>
          </p:cNvSpPr>
          <p:nvPr>
            <p:ph type="body" idx="1"/>
          </p:nvPr>
        </p:nvSpPr>
        <p:spPr>
          <a:xfrm>
            <a:off x="1676400" y="1447800"/>
            <a:ext cx="5791200" cy="3581400"/>
          </a:xfrm>
        </p:spPr>
        <p:txBody>
          <a:bodyPr>
            <a:normAutofit fontScale="92500" lnSpcReduction="20000"/>
          </a:bodyPr>
          <a:lstStyle/>
          <a:p>
            <a:pPr marL="457200" indent="-457200" algn="just" rtl="0" eaLnBrk="1" hangingPunct="1">
              <a:spcBef>
                <a:spcPct val="50000"/>
              </a:spcBef>
              <a:buClrTx/>
              <a:buFontTx/>
              <a:buAutoNum type="arabicPeriod"/>
            </a:pPr>
            <a:r>
              <a:rPr lang="en-US" dirty="0" smtClean="0"/>
              <a:t>Define the problem.</a:t>
            </a:r>
          </a:p>
          <a:p>
            <a:pPr marL="457200" indent="-457200" algn="just" rtl="0" eaLnBrk="1" hangingPunct="1">
              <a:spcBef>
                <a:spcPct val="50000"/>
              </a:spcBef>
              <a:buClrTx/>
              <a:buFontTx/>
              <a:buAutoNum type="arabicPeriod"/>
            </a:pPr>
            <a:r>
              <a:rPr lang="en-US" dirty="0" smtClean="0"/>
              <a:t>Identify the decision criteria.</a:t>
            </a:r>
          </a:p>
          <a:p>
            <a:pPr marL="457200" indent="-457200" algn="just" rtl="0" eaLnBrk="1" hangingPunct="1">
              <a:spcBef>
                <a:spcPct val="50000"/>
              </a:spcBef>
              <a:buClrTx/>
              <a:buFontTx/>
              <a:buAutoNum type="arabicPeriod"/>
            </a:pPr>
            <a:r>
              <a:rPr lang="en-US" dirty="0" smtClean="0"/>
              <a:t>Allocate weights to the criteria.</a:t>
            </a:r>
          </a:p>
          <a:p>
            <a:pPr marL="457200" indent="-457200" algn="just" rtl="0" eaLnBrk="1" hangingPunct="1">
              <a:spcBef>
                <a:spcPct val="50000"/>
              </a:spcBef>
              <a:buClrTx/>
              <a:buFontTx/>
              <a:buAutoNum type="arabicPeriod"/>
            </a:pPr>
            <a:r>
              <a:rPr lang="en-US" dirty="0" smtClean="0"/>
              <a:t>Develop the alternatives.</a:t>
            </a:r>
          </a:p>
          <a:p>
            <a:pPr marL="457200" indent="-457200" algn="just" rtl="0" eaLnBrk="1" hangingPunct="1">
              <a:spcBef>
                <a:spcPct val="50000"/>
              </a:spcBef>
              <a:buClrTx/>
              <a:buFontTx/>
              <a:buAutoNum type="arabicPeriod"/>
            </a:pPr>
            <a:r>
              <a:rPr lang="en-US" dirty="0" smtClean="0"/>
              <a:t>Evaluate the alternatives.</a:t>
            </a:r>
          </a:p>
          <a:p>
            <a:pPr marL="457200" indent="-457200" algn="just" rtl="0" eaLnBrk="1" hangingPunct="1">
              <a:spcBef>
                <a:spcPct val="50000"/>
              </a:spcBef>
              <a:buClrTx/>
              <a:buFontTx/>
              <a:buAutoNum type="arabicPeriod"/>
            </a:pPr>
            <a:r>
              <a:rPr lang="en-US" dirty="0" smtClean="0"/>
              <a:t>Select the best alternative.</a:t>
            </a:r>
          </a:p>
        </p:txBody>
      </p:sp>
      <p:sp>
        <p:nvSpPr>
          <p:cNvPr id="273412"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–3</a:t>
            </a:r>
            <a:endParaRPr lang="en-US">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3414">
                                            <p:txEl>
                                              <p:pRg st="0" end="0"/>
                                            </p:txEl>
                                          </p:spTgt>
                                        </p:tgtEl>
                                        <p:attrNameLst>
                                          <p:attrName>style.visibility</p:attrName>
                                        </p:attrNameLst>
                                      </p:cBhvr>
                                      <p:to>
                                        <p:strVal val="visible"/>
                                      </p:to>
                                    </p:set>
                                    <p:animEffect transition="in" filter="wipe(left)">
                                      <p:cBhvr>
                                        <p:cTn id="7" dur="500"/>
                                        <p:tgtEl>
                                          <p:spTgt spid="273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3414">
                                            <p:txEl>
                                              <p:pRg st="1" end="1"/>
                                            </p:txEl>
                                          </p:spTgt>
                                        </p:tgtEl>
                                        <p:attrNameLst>
                                          <p:attrName>style.visibility</p:attrName>
                                        </p:attrNameLst>
                                      </p:cBhvr>
                                      <p:to>
                                        <p:strVal val="visible"/>
                                      </p:to>
                                    </p:set>
                                    <p:animEffect transition="in" filter="wipe(left)">
                                      <p:cBhvr>
                                        <p:cTn id="12" dur="500"/>
                                        <p:tgtEl>
                                          <p:spTgt spid="2734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3414">
                                            <p:txEl>
                                              <p:pRg st="2" end="2"/>
                                            </p:txEl>
                                          </p:spTgt>
                                        </p:tgtEl>
                                        <p:attrNameLst>
                                          <p:attrName>style.visibility</p:attrName>
                                        </p:attrNameLst>
                                      </p:cBhvr>
                                      <p:to>
                                        <p:strVal val="visible"/>
                                      </p:to>
                                    </p:set>
                                    <p:animEffect transition="in" filter="wipe(left)">
                                      <p:cBhvr>
                                        <p:cTn id="17" dur="500"/>
                                        <p:tgtEl>
                                          <p:spTgt spid="2734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3414">
                                            <p:txEl>
                                              <p:pRg st="3" end="3"/>
                                            </p:txEl>
                                          </p:spTgt>
                                        </p:tgtEl>
                                        <p:attrNameLst>
                                          <p:attrName>style.visibility</p:attrName>
                                        </p:attrNameLst>
                                      </p:cBhvr>
                                      <p:to>
                                        <p:strVal val="visible"/>
                                      </p:to>
                                    </p:set>
                                    <p:animEffect transition="in" filter="wipe(left)">
                                      <p:cBhvr>
                                        <p:cTn id="22" dur="500"/>
                                        <p:tgtEl>
                                          <p:spTgt spid="2734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3414">
                                            <p:txEl>
                                              <p:pRg st="4" end="4"/>
                                            </p:txEl>
                                          </p:spTgt>
                                        </p:tgtEl>
                                        <p:attrNameLst>
                                          <p:attrName>style.visibility</p:attrName>
                                        </p:attrNameLst>
                                      </p:cBhvr>
                                      <p:to>
                                        <p:strVal val="visible"/>
                                      </p:to>
                                    </p:set>
                                    <p:animEffect transition="in" filter="wipe(left)">
                                      <p:cBhvr>
                                        <p:cTn id="27" dur="500"/>
                                        <p:tgtEl>
                                          <p:spTgt spid="2734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3414">
                                            <p:txEl>
                                              <p:pRg st="5" end="5"/>
                                            </p:txEl>
                                          </p:spTgt>
                                        </p:tgtEl>
                                        <p:attrNameLst>
                                          <p:attrName>style.visibility</p:attrName>
                                        </p:attrNameLst>
                                      </p:cBhvr>
                                      <p:to>
                                        <p:strVal val="visible"/>
                                      </p:to>
                                    </p:set>
                                    <p:animEffect transition="in" filter="wipe(left)">
                                      <p:cBhvr>
                                        <p:cTn id="32" dur="500"/>
                                        <p:tgtEl>
                                          <p:spTgt spid="2734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smtClean="0"/>
              <a:t>© 2005 Prentice Hall Inc. All rights reserved.</a:t>
            </a:r>
          </a:p>
        </p:txBody>
      </p:sp>
      <p:sp>
        <p:nvSpPr>
          <p:cNvPr id="24579" name="Slide Number Placeholder 3"/>
          <p:cNvSpPr>
            <a:spLocks noGrp="1"/>
          </p:cNvSpPr>
          <p:nvPr>
            <p:ph type="sldNum" sz="quarter" idx="11"/>
          </p:nvPr>
        </p:nvSpPr>
        <p:spPr>
          <a:noFill/>
        </p:spPr>
        <p:txBody>
          <a:bodyPr/>
          <a:lstStyle/>
          <a:p>
            <a:r>
              <a:rPr lang="en-US" smtClean="0"/>
              <a:t>1–</a:t>
            </a:r>
            <a:fld id="{C95F5F5D-9CA3-40AE-9E4D-9B6F229E474B}" type="slidenum">
              <a:rPr lang="en-US" smtClean="0"/>
              <a:pPr/>
              <a:t>12</a:t>
            </a:fld>
            <a:endParaRPr lang="en-US" smtClean="0"/>
          </a:p>
        </p:txBody>
      </p:sp>
      <p:sp>
        <p:nvSpPr>
          <p:cNvPr id="223234" name="Rectangle 2"/>
          <p:cNvSpPr>
            <a:spLocks noGrp="1" noChangeArrowheads="1"/>
          </p:cNvSpPr>
          <p:nvPr>
            <p:ph type="title"/>
          </p:nvPr>
        </p:nvSpPr>
        <p:spPr/>
        <p:txBody>
          <a:bodyPr>
            <a:normAutofit fontScale="90000"/>
          </a:bodyPr>
          <a:lstStyle/>
          <a:p>
            <a:pPr algn="just" rtl="0" eaLnBrk="1" hangingPunct="1">
              <a:defRPr/>
            </a:pPr>
            <a:r>
              <a:rPr lang="en-US" smtClean="0"/>
              <a:t>Contributing Disciplines to the OB Field</a:t>
            </a:r>
          </a:p>
        </p:txBody>
      </p:sp>
      <p:sp>
        <p:nvSpPr>
          <p:cNvPr id="223235" name="Text Box 3" descr="BKGD02"/>
          <p:cNvSpPr txBox="1">
            <a:spLocks noChangeArrowheads="1"/>
          </p:cNvSpPr>
          <p:nvPr/>
        </p:nvSpPr>
        <p:spPr bwMode="blackWhite">
          <a:xfrm>
            <a:off x="6781800" y="6035675"/>
            <a:ext cx="1828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–3 (cont’d)</a:t>
            </a:r>
          </a:p>
        </p:txBody>
      </p:sp>
      <p:grpSp>
        <p:nvGrpSpPr>
          <p:cNvPr id="2" name="Group 4"/>
          <p:cNvGrpSpPr>
            <a:grpSpLocks/>
          </p:cNvGrpSpPr>
          <p:nvPr/>
        </p:nvGrpSpPr>
        <p:grpSpPr bwMode="auto">
          <a:xfrm>
            <a:off x="838200" y="2590800"/>
            <a:ext cx="7543800" cy="3657600"/>
            <a:chOff x="168" y="1476"/>
            <a:chExt cx="4992" cy="2508"/>
          </a:xfrm>
        </p:grpSpPr>
        <p:pic>
          <p:nvPicPr>
            <p:cNvPr id="24584" name="Picture 5"/>
            <p:cNvPicPr>
              <a:picLocks noChangeAspect="1" noChangeArrowheads="1"/>
            </p:cNvPicPr>
            <p:nvPr/>
          </p:nvPicPr>
          <p:blipFill>
            <a:blip r:embed="rId3"/>
            <a:srcRect/>
            <a:stretch>
              <a:fillRect/>
            </a:stretch>
          </p:blipFill>
          <p:spPr bwMode="auto">
            <a:xfrm>
              <a:off x="168" y="1476"/>
              <a:ext cx="3768" cy="2508"/>
            </a:xfrm>
            <a:prstGeom prst="rect">
              <a:avLst/>
            </a:prstGeom>
            <a:noFill/>
            <a:ln w="9525">
              <a:noFill/>
              <a:miter lim="800000"/>
              <a:headEnd/>
              <a:tailEnd/>
            </a:ln>
          </p:spPr>
        </p:pic>
        <p:pic>
          <p:nvPicPr>
            <p:cNvPr id="24585" name="Picture 6"/>
            <p:cNvPicPr>
              <a:picLocks noChangeAspect="1" noChangeArrowheads="1"/>
            </p:cNvPicPr>
            <p:nvPr/>
          </p:nvPicPr>
          <p:blipFill>
            <a:blip r:embed="rId4"/>
            <a:srcRect/>
            <a:stretch>
              <a:fillRect/>
            </a:stretch>
          </p:blipFill>
          <p:spPr bwMode="auto">
            <a:xfrm>
              <a:off x="3776" y="2520"/>
              <a:ext cx="180" cy="174"/>
            </a:xfrm>
            <a:prstGeom prst="rect">
              <a:avLst/>
            </a:prstGeom>
            <a:noFill/>
            <a:ln w="9525">
              <a:noFill/>
              <a:miter lim="800000"/>
              <a:headEnd/>
              <a:tailEnd/>
            </a:ln>
          </p:spPr>
        </p:pic>
        <p:pic>
          <p:nvPicPr>
            <p:cNvPr id="24586" name="Picture 7"/>
            <p:cNvPicPr>
              <a:picLocks noChangeAspect="1" noChangeArrowheads="1"/>
            </p:cNvPicPr>
            <p:nvPr/>
          </p:nvPicPr>
          <p:blipFill>
            <a:blip r:embed="rId5"/>
            <a:srcRect/>
            <a:stretch>
              <a:fillRect/>
            </a:stretch>
          </p:blipFill>
          <p:spPr bwMode="auto">
            <a:xfrm>
              <a:off x="3768" y="3782"/>
              <a:ext cx="180" cy="66"/>
            </a:xfrm>
            <a:prstGeom prst="rect">
              <a:avLst/>
            </a:prstGeom>
            <a:noFill/>
            <a:ln w="9525">
              <a:noFill/>
              <a:miter lim="800000"/>
              <a:headEnd/>
              <a:tailEnd/>
            </a:ln>
          </p:spPr>
        </p:pic>
        <p:grpSp>
          <p:nvGrpSpPr>
            <p:cNvPr id="3" name="Group 8"/>
            <p:cNvGrpSpPr>
              <a:grpSpLocks/>
            </p:cNvGrpSpPr>
            <p:nvPr/>
          </p:nvGrpSpPr>
          <p:grpSpPr bwMode="auto">
            <a:xfrm>
              <a:off x="3936" y="2346"/>
              <a:ext cx="1224" cy="636"/>
              <a:chOff x="4152" y="2346"/>
              <a:chExt cx="1224" cy="636"/>
            </a:xfrm>
          </p:grpSpPr>
          <p:pic>
            <p:nvPicPr>
              <p:cNvPr id="24588" name="Picture 9"/>
              <p:cNvPicPr>
                <a:picLocks noChangeAspect="1" noChangeArrowheads="1"/>
              </p:cNvPicPr>
              <p:nvPr/>
            </p:nvPicPr>
            <p:blipFill>
              <a:blip r:embed="rId6"/>
              <a:srcRect l="15866"/>
              <a:stretch>
                <a:fillRect/>
              </a:stretch>
            </p:blipFill>
            <p:spPr bwMode="auto">
              <a:xfrm>
                <a:off x="4152" y="2346"/>
                <a:ext cx="1220" cy="636"/>
              </a:xfrm>
              <a:prstGeom prst="rect">
                <a:avLst/>
              </a:prstGeom>
              <a:noFill/>
              <a:ln w="9525">
                <a:noFill/>
                <a:miter lim="800000"/>
                <a:headEnd/>
                <a:tailEnd/>
              </a:ln>
            </p:spPr>
          </p:pic>
          <p:pic>
            <p:nvPicPr>
              <p:cNvPr id="24589" name="Picture 10"/>
              <p:cNvPicPr>
                <a:picLocks noChangeAspect="1" noChangeArrowheads="1"/>
              </p:cNvPicPr>
              <p:nvPr/>
            </p:nvPicPr>
            <p:blipFill>
              <a:blip r:embed="rId7"/>
              <a:srcRect r="27411"/>
              <a:stretch>
                <a:fillRect/>
              </a:stretch>
            </p:blipFill>
            <p:spPr bwMode="auto">
              <a:xfrm>
                <a:off x="5284" y="2592"/>
                <a:ext cx="92" cy="54"/>
              </a:xfrm>
              <a:prstGeom prst="rect">
                <a:avLst/>
              </a:prstGeom>
              <a:noFill/>
              <a:ln w="9525">
                <a:noFill/>
                <a:miter lim="800000"/>
                <a:headEnd/>
                <a:tailEnd/>
              </a:ln>
            </p:spPr>
          </p:pic>
        </p:grpSp>
      </p:grpSp>
      <p:sp>
        <p:nvSpPr>
          <p:cNvPr id="24583" name="Text Box 12"/>
          <p:cNvSpPr txBox="1">
            <a:spLocks noChangeArrowheads="1"/>
          </p:cNvSpPr>
          <p:nvPr/>
        </p:nvSpPr>
        <p:spPr bwMode="auto">
          <a:xfrm>
            <a:off x="914400" y="1371600"/>
            <a:ext cx="7086600" cy="1066800"/>
          </a:xfrm>
          <a:prstGeom prst="rect">
            <a:avLst/>
          </a:prstGeom>
          <a:noFill/>
          <a:ln w="9525">
            <a:noFill/>
            <a:miter lim="800000"/>
            <a:headEnd/>
            <a:tailEnd/>
          </a:ln>
        </p:spPr>
        <p:txBody>
          <a:bodyPr>
            <a:spAutoFit/>
          </a:bodyPr>
          <a:lstStyle/>
          <a:p>
            <a:pPr algn="l" rtl="0">
              <a:spcBef>
                <a:spcPct val="50000"/>
              </a:spcBef>
            </a:pPr>
            <a:r>
              <a:rPr lang="en-US" sz="2400" dirty="0"/>
              <a:t>Psychology</a:t>
            </a:r>
            <a:br>
              <a:rPr lang="en-US" sz="2400" dirty="0"/>
            </a:br>
            <a:r>
              <a:rPr lang="en-US" sz="2000" b="0" dirty="0"/>
              <a:t>The science that seeks to measure, explain, and sometimes change the behavior of humans and other animals.</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5–</a:t>
            </a:r>
            <a:fld id="{24D00EDD-E588-4A2C-ADA1-AF4E15DC405F}" type="slidenum">
              <a:rPr lang="en-US"/>
              <a:pPr/>
              <a:t>120</a:t>
            </a:fld>
            <a:endParaRPr lang="en-US"/>
          </a:p>
        </p:txBody>
      </p:sp>
      <p:pic>
        <p:nvPicPr>
          <p:cNvPr id="274434" name="Picture 2"/>
          <p:cNvPicPr>
            <a:picLocks noChangeAspect="1" noChangeArrowheads="1"/>
          </p:cNvPicPr>
          <p:nvPr/>
        </p:nvPicPr>
        <p:blipFill>
          <a:blip r:embed="rId2"/>
          <a:srcRect/>
          <a:stretch>
            <a:fillRect/>
          </a:stretch>
        </p:blipFill>
        <p:spPr bwMode="auto">
          <a:xfrm>
            <a:off x="4191000" y="1570038"/>
            <a:ext cx="4495800" cy="4297362"/>
          </a:xfrm>
          <a:prstGeom prst="rect">
            <a:avLst/>
          </a:prstGeom>
          <a:noFill/>
          <a:ln w="9525">
            <a:noFill/>
            <a:miter lim="800000"/>
            <a:headEnd/>
            <a:tailEnd/>
          </a:ln>
        </p:spPr>
      </p:pic>
      <p:sp>
        <p:nvSpPr>
          <p:cNvPr id="274435" name="Rectangle 3"/>
          <p:cNvSpPr>
            <a:spLocks noGrp="1" noChangeArrowheads="1"/>
          </p:cNvSpPr>
          <p:nvPr>
            <p:ph type="title"/>
          </p:nvPr>
        </p:nvSpPr>
        <p:spPr/>
        <p:txBody>
          <a:bodyPr>
            <a:normAutofit fontScale="90000"/>
          </a:bodyPr>
          <a:lstStyle/>
          <a:p>
            <a:pPr algn="just" rtl="0" eaLnBrk="1" hangingPunct="1">
              <a:defRPr/>
            </a:pPr>
            <a:r>
              <a:rPr lang="en-US" smtClean="0"/>
              <a:t>The Three Components of Creativity</a:t>
            </a:r>
          </a:p>
        </p:txBody>
      </p:sp>
      <p:sp>
        <p:nvSpPr>
          <p:cNvPr id="274437" name="Line 5"/>
          <p:cNvSpPr>
            <a:spLocks noChangeShapeType="1"/>
          </p:cNvSpPr>
          <p:nvPr/>
        </p:nvSpPr>
        <p:spPr bwMode="auto">
          <a:xfrm>
            <a:off x="957263" y="2743200"/>
            <a:ext cx="3157537" cy="0"/>
          </a:xfrm>
          <a:prstGeom prst="line">
            <a:avLst/>
          </a:prstGeom>
          <a:noFill/>
          <a:ln w="38100">
            <a:solidFill>
              <a:srgbClr val="CC3300"/>
            </a:solidFill>
            <a:round/>
            <a:headEnd/>
            <a:tailEnd/>
          </a:ln>
        </p:spPr>
        <p:txBody>
          <a:bodyPr/>
          <a:lstStyle/>
          <a:p>
            <a:endParaRPr lang="fa-IR"/>
          </a:p>
        </p:txBody>
      </p:sp>
      <p:sp>
        <p:nvSpPr>
          <p:cNvPr id="21511" name="Text Box 6"/>
          <p:cNvSpPr txBox="1">
            <a:spLocks noChangeArrowheads="1"/>
          </p:cNvSpPr>
          <p:nvPr/>
        </p:nvSpPr>
        <p:spPr bwMode="auto">
          <a:xfrm>
            <a:off x="838200" y="1295400"/>
            <a:ext cx="3624263" cy="1384995"/>
          </a:xfrm>
          <a:prstGeom prst="rect">
            <a:avLst/>
          </a:prstGeom>
          <a:noFill/>
          <a:ln w="9525">
            <a:noFill/>
            <a:miter lim="800000"/>
            <a:headEnd/>
            <a:tailEnd/>
          </a:ln>
        </p:spPr>
        <p:txBody>
          <a:bodyPr>
            <a:spAutoFit/>
          </a:bodyPr>
          <a:lstStyle/>
          <a:p>
            <a:pPr algn="l" rtl="0">
              <a:spcBef>
                <a:spcPct val="50000"/>
              </a:spcBef>
            </a:pPr>
            <a:r>
              <a:rPr lang="en-US" sz="2400" dirty="0"/>
              <a:t>Creativity</a:t>
            </a:r>
          </a:p>
          <a:p>
            <a:pPr algn="l" rtl="0">
              <a:spcBef>
                <a:spcPct val="50000"/>
              </a:spcBef>
            </a:pPr>
            <a:r>
              <a:rPr lang="en-US" sz="2400" b="0" dirty="0">
                <a:latin typeface="Tahoma" pitchFamily="34" charset="0"/>
              </a:rPr>
              <a:t>The ability to produce novel and useful ideas.</a:t>
            </a:r>
          </a:p>
        </p:txBody>
      </p:sp>
      <p:sp>
        <p:nvSpPr>
          <p:cNvPr id="21512" name="Text Box 7"/>
          <p:cNvSpPr txBox="1">
            <a:spLocks noChangeArrowheads="1"/>
          </p:cNvSpPr>
          <p:nvPr/>
        </p:nvSpPr>
        <p:spPr bwMode="auto">
          <a:xfrm>
            <a:off x="838200" y="3048000"/>
            <a:ext cx="4071938" cy="2492990"/>
          </a:xfrm>
          <a:prstGeom prst="rect">
            <a:avLst/>
          </a:prstGeom>
          <a:noFill/>
          <a:ln w="9525">
            <a:noFill/>
            <a:miter lim="800000"/>
            <a:headEnd/>
            <a:tailEnd/>
          </a:ln>
        </p:spPr>
        <p:txBody>
          <a:bodyPr>
            <a:spAutoFit/>
          </a:bodyPr>
          <a:lstStyle/>
          <a:p>
            <a:pPr algn="l" rtl="0">
              <a:spcBef>
                <a:spcPct val="50000"/>
              </a:spcBef>
            </a:pPr>
            <a:r>
              <a:rPr lang="en-US" sz="2400" dirty="0"/>
              <a:t>Three-Component </a:t>
            </a:r>
            <a:br>
              <a:rPr lang="en-US" sz="2400" dirty="0"/>
            </a:br>
            <a:r>
              <a:rPr lang="en-US" sz="2400" dirty="0"/>
              <a:t>Model of Creativity</a:t>
            </a:r>
          </a:p>
          <a:p>
            <a:pPr algn="l" rtl="0">
              <a:spcBef>
                <a:spcPct val="50000"/>
              </a:spcBef>
            </a:pPr>
            <a:r>
              <a:rPr lang="en-US" sz="2400" b="0" dirty="0">
                <a:latin typeface="Tahoma" pitchFamily="34" charset="0"/>
              </a:rPr>
              <a:t>Proposition that individual creativity requires expertise, creative-thinking skills, and intrinsic task motivation.</a:t>
            </a:r>
          </a:p>
        </p:txBody>
      </p:sp>
      <p:sp>
        <p:nvSpPr>
          <p:cNvPr id="274440" name="Text Box 8"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–4</a:t>
            </a:r>
            <a:endParaRPr lang="en-US">
              <a:solidFill>
                <a:schemeClr val="bg1"/>
              </a:solidFill>
            </a:endParaRPr>
          </a:p>
        </p:txBody>
      </p:sp>
      <p:sp>
        <p:nvSpPr>
          <p:cNvPr id="21514" name="Rectangle 9"/>
          <p:cNvSpPr>
            <a:spLocks noChangeArrowheads="1"/>
          </p:cNvSpPr>
          <p:nvPr/>
        </p:nvSpPr>
        <p:spPr bwMode="auto">
          <a:xfrm>
            <a:off x="685800" y="6248400"/>
            <a:ext cx="5842000" cy="228600"/>
          </a:xfrm>
          <a:prstGeom prst="rect">
            <a:avLst/>
          </a:prstGeom>
          <a:noFill/>
          <a:ln w="9525">
            <a:noFill/>
            <a:miter lim="800000"/>
            <a:headEnd/>
            <a:tailEnd/>
          </a:ln>
        </p:spPr>
        <p:txBody>
          <a:bodyPr wrap="none">
            <a:spAutoFit/>
          </a:bodyPr>
          <a:lstStyle/>
          <a:p>
            <a:r>
              <a:rPr lang="en-US" sz="900" b="0" i="1"/>
              <a:t>Source: </a:t>
            </a:r>
            <a:r>
              <a:rPr lang="en-US" sz="900" b="0"/>
              <a:t>T.M. Amabile, “Motivating Creativity in Organizations,” </a:t>
            </a:r>
            <a:r>
              <a:rPr lang="en-US" sz="900" b="0" i="1"/>
              <a:t>California Management Review</a:t>
            </a:r>
            <a:r>
              <a:rPr lang="en-US" sz="900" b="0"/>
              <a:t>, Fall 1997, p. 43.</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4437"/>
                                        </p:tgtEl>
                                        <p:attrNameLst>
                                          <p:attrName>style.visibility</p:attrName>
                                        </p:attrNameLst>
                                      </p:cBhvr>
                                      <p:to>
                                        <p:strVal val="visible"/>
                                      </p:to>
                                    </p:set>
                                  </p:childTnLst>
                                </p:cTn>
                              </p:par>
                            </p:childTnLst>
                          </p:cTn>
                        </p:par>
                        <p:par>
                          <p:cTn id="7" fill="hold">
                            <p:stCondLst>
                              <p:cond delay="500"/>
                            </p:stCondLst>
                            <p:childTnLst>
                              <p:par>
                                <p:cTn id="8" presetID="4" presetClass="entr" presetSubtype="16" fill="hold" nodeType="afterEffect">
                                  <p:stCondLst>
                                    <p:cond delay="0"/>
                                  </p:stCondLst>
                                  <p:childTnLst>
                                    <p:set>
                                      <p:cBhvr>
                                        <p:cTn id="9" dur="1" fill="hold">
                                          <p:stCondLst>
                                            <p:cond delay="0"/>
                                          </p:stCondLst>
                                        </p:cTn>
                                        <p:tgtEl>
                                          <p:spTgt spid="274434"/>
                                        </p:tgtEl>
                                        <p:attrNameLst>
                                          <p:attrName>style.visibility</p:attrName>
                                        </p:attrNameLst>
                                      </p:cBhvr>
                                      <p:to>
                                        <p:strVal val="visible"/>
                                      </p:to>
                                    </p:set>
                                    <p:animEffect transition="in" filter="box(in)">
                                      <p:cBhvr>
                                        <p:cTn id="10" dur="500"/>
                                        <p:tgtEl>
                                          <p:spTgt spid="274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5–</a:t>
            </a:r>
            <a:fld id="{BB453ED5-87CF-4933-9A48-E6ACFC687B32}" type="slidenum">
              <a:rPr lang="en-US"/>
              <a:pPr/>
              <a:t>121</a:t>
            </a:fld>
            <a:endParaRPr lang="en-US"/>
          </a:p>
        </p:txBody>
      </p:sp>
      <p:sp>
        <p:nvSpPr>
          <p:cNvPr id="275458"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How Are Decisions Actually Made in Organizations</a:t>
            </a:r>
          </a:p>
        </p:txBody>
      </p:sp>
      <p:pic>
        <p:nvPicPr>
          <p:cNvPr id="22533" name="Picture 3" descr="pe01511_"/>
          <p:cNvPicPr>
            <a:picLocks noChangeAspect="1" noChangeArrowheads="1"/>
          </p:cNvPicPr>
          <p:nvPr/>
        </p:nvPicPr>
        <p:blipFill>
          <a:blip r:embed="rId2"/>
          <a:srcRect/>
          <a:stretch>
            <a:fillRect/>
          </a:stretch>
        </p:blipFill>
        <p:spPr bwMode="auto">
          <a:xfrm>
            <a:off x="6477000" y="2895600"/>
            <a:ext cx="1752600" cy="3048000"/>
          </a:xfrm>
          <a:prstGeom prst="rect">
            <a:avLst/>
          </a:prstGeom>
          <a:noFill/>
          <a:ln w="9525">
            <a:noFill/>
            <a:miter lim="800000"/>
            <a:headEnd/>
            <a:tailEnd/>
          </a:ln>
        </p:spPr>
      </p:pic>
      <p:sp>
        <p:nvSpPr>
          <p:cNvPr id="275460" name="Line 4"/>
          <p:cNvSpPr>
            <a:spLocks noChangeShapeType="1"/>
          </p:cNvSpPr>
          <p:nvPr/>
        </p:nvSpPr>
        <p:spPr bwMode="auto">
          <a:xfrm>
            <a:off x="990600" y="4116388"/>
            <a:ext cx="2743200" cy="0"/>
          </a:xfrm>
          <a:prstGeom prst="line">
            <a:avLst/>
          </a:prstGeom>
          <a:noFill/>
          <a:ln w="38100">
            <a:solidFill>
              <a:srgbClr val="800000"/>
            </a:solidFill>
            <a:round/>
            <a:headEnd/>
            <a:tailEnd/>
          </a:ln>
        </p:spPr>
        <p:txBody>
          <a:bodyPr/>
          <a:lstStyle/>
          <a:p>
            <a:endParaRPr lang="fa-IR"/>
          </a:p>
        </p:txBody>
      </p:sp>
      <p:sp>
        <p:nvSpPr>
          <p:cNvPr id="22535" name="Text Box 5"/>
          <p:cNvSpPr txBox="1">
            <a:spLocks noChangeArrowheads="1"/>
          </p:cNvSpPr>
          <p:nvPr/>
        </p:nvSpPr>
        <p:spPr bwMode="auto">
          <a:xfrm>
            <a:off x="914400" y="1709738"/>
            <a:ext cx="6096000" cy="2123658"/>
          </a:xfrm>
          <a:prstGeom prst="rect">
            <a:avLst/>
          </a:prstGeom>
          <a:noFill/>
          <a:ln w="9525">
            <a:noFill/>
            <a:miter lim="800000"/>
            <a:headEnd/>
            <a:tailEnd/>
          </a:ln>
        </p:spPr>
        <p:txBody>
          <a:bodyPr>
            <a:spAutoFit/>
          </a:bodyPr>
          <a:lstStyle/>
          <a:p>
            <a:pPr algn="l" rtl="0">
              <a:spcBef>
                <a:spcPct val="50000"/>
              </a:spcBef>
            </a:pPr>
            <a:r>
              <a:rPr lang="en-US" sz="2400" dirty="0"/>
              <a:t>Bounded Rationality</a:t>
            </a:r>
          </a:p>
          <a:p>
            <a:pPr algn="l" rtl="0">
              <a:spcBef>
                <a:spcPct val="50000"/>
              </a:spcBef>
            </a:pPr>
            <a:r>
              <a:rPr lang="en-US" sz="2400" b="0" dirty="0">
                <a:latin typeface="Tahoma" pitchFamily="34" charset="0"/>
              </a:rPr>
              <a:t>Individuals make decisions by constructing simplified models that extract the essential features from problems without capturing all their complexity.</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5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p>
            <a:r>
              <a:rPr lang="en-US"/>
              <a:t>© 2005 Prentice Hall Inc. All rights reserved.</a:t>
            </a:r>
          </a:p>
        </p:txBody>
      </p:sp>
      <p:sp>
        <p:nvSpPr>
          <p:cNvPr id="23555" name="Slide Number Placeholder 4"/>
          <p:cNvSpPr>
            <a:spLocks noGrp="1"/>
          </p:cNvSpPr>
          <p:nvPr>
            <p:ph type="sldNum" sz="quarter" idx="11"/>
          </p:nvPr>
        </p:nvSpPr>
        <p:spPr>
          <a:noFill/>
        </p:spPr>
        <p:txBody>
          <a:bodyPr/>
          <a:lstStyle/>
          <a:p>
            <a:r>
              <a:rPr lang="en-US"/>
              <a:t>5–</a:t>
            </a:r>
            <a:fld id="{7A9C272A-A998-43AF-B875-45437E71027B}" type="slidenum">
              <a:rPr lang="en-US"/>
              <a:pPr/>
              <a:t>122</a:t>
            </a:fld>
            <a:endParaRPr lang="en-US"/>
          </a:p>
        </p:txBody>
      </p:sp>
      <p:sp>
        <p:nvSpPr>
          <p:cNvPr id="276482"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How Are Decisions Actually Made in Organizations (cont’d)</a:t>
            </a:r>
          </a:p>
        </p:txBody>
      </p:sp>
      <p:sp>
        <p:nvSpPr>
          <p:cNvPr id="23557" name="Rectangle 3"/>
          <p:cNvSpPr>
            <a:spLocks noGrp="1" noChangeArrowheads="1"/>
          </p:cNvSpPr>
          <p:nvPr>
            <p:ph type="body" idx="1"/>
          </p:nvPr>
        </p:nvSpPr>
        <p:spPr>
          <a:xfrm>
            <a:off x="685800" y="1676400"/>
            <a:ext cx="7772400" cy="4648200"/>
          </a:xfrm>
        </p:spPr>
        <p:txBody>
          <a:bodyPr>
            <a:normAutofit fontScale="92500" lnSpcReduction="20000"/>
          </a:bodyPr>
          <a:lstStyle/>
          <a:p>
            <a:pPr algn="just" rtl="0" eaLnBrk="1" hangingPunct="1"/>
            <a:r>
              <a:rPr lang="en-US" smtClean="0"/>
              <a:t>How/Why problems are identified</a:t>
            </a:r>
          </a:p>
          <a:p>
            <a:pPr lvl="1" algn="just" rtl="0" eaLnBrk="1" hangingPunct="1"/>
            <a:r>
              <a:rPr lang="en-US" smtClean="0"/>
              <a:t>Visibility over importance of problem</a:t>
            </a:r>
          </a:p>
          <a:p>
            <a:pPr lvl="2" algn="just" rtl="0" eaLnBrk="1" hangingPunct="1"/>
            <a:r>
              <a:rPr lang="en-US" smtClean="0"/>
              <a:t>Attention-catching, high profile problems</a:t>
            </a:r>
          </a:p>
          <a:p>
            <a:pPr lvl="2" algn="just" rtl="0" eaLnBrk="1" hangingPunct="1"/>
            <a:r>
              <a:rPr lang="en-US" smtClean="0"/>
              <a:t>Desire to “solve problems”</a:t>
            </a:r>
          </a:p>
          <a:p>
            <a:pPr lvl="1" algn="just" rtl="0" eaLnBrk="1" hangingPunct="1"/>
            <a:r>
              <a:rPr lang="en-US" smtClean="0"/>
              <a:t>Self-interest (if problem concerns decision maker)</a:t>
            </a:r>
          </a:p>
          <a:p>
            <a:pPr algn="just" rtl="0" eaLnBrk="1" hangingPunct="1"/>
            <a:r>
              <a:rPr lang="en-US" smtClean="0"/>
              <a:t>Alternative Development</a:t>
            </a:r>
          </a:p>
          <a:p>
            <a:pPr lvl="1" algn="just" rtl="0" eaLnBrk="1" hangingPunct="1"/>
            <a:r>
              <a:rPr lang="en-US" smtClean="0"/>
              <a:t>Satisficing: seeking the first alternative that solves problem.</a:t>
            </a:r>
          </a:p>
          <a:p>
            <a:pPr lvl="1" algn="just" rtl="0" eaLnBrk="1" hangingPunct="1"/>
            <a:r>
              <a:rPr lang="en-US" smtClean="0"/>
              <a:t>Engaging in incremental rather than unique problem solving through successive limited comparison of alternatives to the current alternative in effect.</a:t>
            </a:r>
          </a:p>
        </p:txBody>
      </p:sp>
    </p:spTree>
  </p:cSld>
  <p:clrMapOvr>
    <a:masterClrMapping/>
  </p:clrMapOvr>
  <p:transition>
    <p:cut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t>© 2005 Prentice Hall Inc. All rights reserved.</a:t>
            </a:r>
          </a:p>
        </p:txBody>
      </p:sp>
      <p:sp>
        <p:nvSpPr>
          <p:cNvPr id="24579" name="Slide Number Placeholder 4"/>
          <p:cNvSpPr>
            <a:spLocks noGrp="1"/>
          </p:cNvSpPr>
          <p:nvPr>
            <p:ph type="sldNum" sz="quarter" idx="11"/>
          </p:nvPr>
        </p:nvSpPr>
        <p:spPr>
          <a:noFill/>
        </p:spPr>
        <p:txBody>
          <a:bodyPr/>
          <a:lstStyle/>
          <a:p>
            <a:r>
              <a:rPr lang="en-US"/>
              <a:t>5–</a:t>
            </a:r>
            <a:fld id="{EAC0D715-80FA-4EF2-BB3A-09B4F1FFF84F}" type="slidenum">
              <a:rPr lang="en-US"/>
              <a:pPr/>
              <a:t>123</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Common Biases and Errors</a:t>
            </a:r>
          </a:p>
        </p:txBody>
      </p:sp>
      <p:sp>
        <p:nvSpPr>
          <p:cNvPr id="24581" name="Rectangle 3"/>
          <p:cNvSpPr>
            <a:spLocks noGrp="1" noChangeArrowheads="1"/>
          </p:cNvSpPr>
          <p:nvPr>
            <p:ph type="body" idx="1"/>
          </p:nvPr>
        </p:nvSpPr>
        <p:spPr/>
        <p:txBody>
          <a:bodyPr>
            <a:normAutofit fontScale="85000" lnSpcReduction="20000"/>
          </a:bodyPr>
          <a:lstStyle/>
          <a:p>
            <a:pPr algn="just" rtl="0" eaLnBrk="1" hangingPunct="1"/>
            <a:r>
              <a:rPr lang="en-US" smtClean="0"/>
              <a:t>Overconfidence Bias</a:t>
            </a:r>
          </a:p>
          <a:p>
            <a:pPr lvl="1" algn="just" rtl="0" eaLnBrk="1" hangingPunct="1"/>
            <a:r>
              <a:rPr lang="en-US" smtClean="0"/>
              <a:t>Believing too much in our own decision competencies.</a:t>
            </a:r>
          </a:p>
          <a:p>
            <a:pPr algn="just" rtl="0" eaLnBrk="1" hangingPunct="1"/>
            <a:r>
              <a:rPr lang="en-US" smtClean="0"/>
              <a:t>Anchoring Bias</a:t>
            </a:r>
          </a:p>
          <a:p>
            <a:pPr lvl="1" algn="just" rtl="0" eaLnBrk="1" hangingPunct="1"/>
            <a:r>
              <a:rPr lang="en-US" smtClean="0"/>
              <a:t>Fixating on early, first received information.</a:t>
            </a:r>
          </a:p>
          <a:p>
            <a:pPr algn="just" rtl="0" eaLnBrk="1" hangingPunct="1"/>
            <a:r>
              <a:rPr lang="en-US" smtClean="0"/>
              <a:t>Confirmation Bias</a:t>
            </a:r>
          </a:p>
          <a:p>
            <a:pPr lvl="1" algn="just" rtl="0" eaLnBrk="1" hangingPunct="1"/>
            <a:r>
              <a:rPr lang="en-US" smtClean="0"/>
              <a:t>Using only the facts that support our decision.</a:t>
            </a:r>
          </a:p>
          <a:p>
            <a:pPr algn="just" rtl="0" eaLnBrk="1" hangingPunct="1"/>
            <a:r>
              <a:rPr lang="en-US" smtClean="0"/>
              <a:t>Availability Bias</a:t>
            </a:r>
          </a:p>
          <a:p>
            <a:pPr lvl="1" algn="just" rtl="0" eaLnBrk="1" hangingPunct="1"/>
            <a:r>
              <a:rPr lang="en-US" smtClean="0"/>
              <a:t>Using information that is most readily at hand.</a:t>
            </a:r>
          </a:p>
          <a:p>
            <a:pPr algn="just" rtl="0" eaLnBrk="1" hangingPunct="1"/>
            <a:r>
              <a:rPr lang="en-US" smtClean="0"/>
              <a:t>Representative Bias</a:t>
            </a:r>
          </a:p>
          <a:p>
            <a:pPr lvl="1" algn="just" rtl="0" eaLnBrk="1" hangingPunct="1"/>
            <a:r>
              <a:rPr lang="en-US" smtClean="0"/>
              <a:t>Assessing the likelihood of an occurrence by trying to match it with a preexisting category.</a:t>
            </a:r>
          </a:p>
          <a:p>
            <a:pPr lvl="1" algn="just" rtl="0" eaLnBrk="1" hangingPunct="1"/>
            <a:endParaRPr lang="en-US" smtClean="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 2005 Prentice Hall Inc. All rights reserved.</a:t>
            </a:r>
          </a:p>
        </p:txBody>
      </p:sp>
      <p:sp>
        <p:nvSpPr>
          <p:cNvPr id="25603" name="Slide Number Placeholder 4"/>
          <p:cNvSpPr>
            <a:spLocks noGrp="1"/>
          </p:cNvSpPr>
          <p:nvPr>
            <p:ph type="sldNum" sz="quarter" idx="11"/>
          </p:nvPr>
        </p:nvSpPr>
        <p:spPr>
          <a:noFill/>
        </p:spPr>
        <p:txBody>
          <a:bodyPr/>
          <a:lstStyle/>
          <a:p>
            <a:r>
              <a:rPr lang="en-US"/>
              <a:t>5–</a:t>
            </a:r>
            <a:fld id="{A5A8B4E1-B36B-442C-AFF0-A5B987595F39}" type="slidenum">
              <a:rPr lang="en-US"/>
              <a:pPr/>
              <a:t>124</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Common Biases and Errors</a:t>
            </a:r>
          </a:p>
        </p:txBody>
      </p:sp>
      <p:sp>
        <p:nvSpPr>
          <p:cNvPr id="25605" name="Rectangle 3"/>
          <p:cNvSpPr>
            <a:spLocks noGrp="1" noChangeArrowheads="1"/>
          </p:cNvSpPr>
          <p:nvPr>
            <p:ph type="body" idx="1"/>
          </p:nvPr>
        </p:nvSpPr>
        <p:spPr/>
        <p:txBody>
          <a:bodyPr>
            <a:normAutofit fontScale="92500" lnSpcReduction="10000"/>
          </a:bodyPr>
          <a:lstStyle/>
          <a:p>
            <a:pPr algn="just" rtl="0" eaLnBrk="1" hangingPunct="1"/>
            <a:r>
              <a:rPr lang="en-US" smtClean="0"/>
              <a:t>Escalation of Commitment</a:t>
            </a:r>
          </a:p>
          <a:p>
            <a:pPr lvl="1" algn="just" rtl="0" eaLnBrk="1" hangingPunct="1"/>
            <a:r>
              <a:rPr lang="en-US" smtClean="0"/>
              <a:t>Increasing commitment to a previous decision in spite of negative information.</a:t>
            </a:r>
          </a:p>
          <a:p>
            <a:pPr algn="just" rtl="0" eaLnBrk="1" hangingPunct="1"/>
            <a:r>
              <a:rPr lang="en-US" smtClean="0"/>
              <a:t>Randomness Error</a:t>
            </a:r>
          </a:p>
          <a:p>
            <a:pPr lvl="1" algn="just" rtl="0" eaLnBrk="1" hangingPunct="1"/>
            <a:r>
              <a:rPr lang="en-US" smtClean="0"/>
              <a:t>Trying to create meaning out of random events by falling prey to a false sense of control or superstitions.</a:t>
            </a:r>
          </a:p>
          <a:p>
            <a:pPr algn="just" rtl="0" eaLnBrk="1" hangingPunct="1"/>
            <a:r>
              <a:rPr lang="en-US" smtClean="0"/>
              <a:t>Hindsight Bias</a:t>
            </a:r>
          </a:p>
          <a:p>
            <a:pPr lvl="1" algn="just" rtl="0" eaLnBrk="1" hangingPunct="1"/>
            <a:r>
              <a:rPr lang="en-US" smtClean="0"/>
              <a:t>Falsely believing to have accurately predicted the outcome of an event, after that outcome is actually known.</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 2005 Prentice Hall Inc. All rights reserved.</a:t>
            </a:r>
          </a:p>
        </p:txBody>
      </p:sp>
      <p:sp>
        <p:nvSpPr>
          <p:cNvPr id="26627" name="Slide Number Placeholder 4"/>
          <p:cNvSpPr>
            <a:spLocks noGrp="1"/>
          </p:cNvSpPr>
          <p:nvPr>
            <p:ph type="sldNum" sz="quarter" idx="11"/>
          </p:nvPr>
        </p:nvSpPr>
        <p:spPr>
          <a:noFill/>
        </p:spPr>
        <p:txBody>
          <a:bodyPr/>
          <a:lstStyle/>
          <a:p>
            <a:r>
              <a:rPr lang="en-US"/>
              <a:t>5–</a:t>
            </a:r>
            <a:fld id="{FD48C595-4DB9-440C-85C3-B35DBDD036F2}" type="slidenum">
              <a:rPr lang="en-US"/>
              <a:pPr/>
              <a:t>125</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Intuition</a:t>
            </a:r>
          </a:p>
        </p:txBody>
      </p:sp>
      <p:sp>
        <p:nvSpPr>
          <p:cNvPr id="26629" name="Rectangle 3"/>
          <p:cNvSpPr>
            <a:spLocks noGrp="1" noChangeArrowheads="1"/>
          </p:cNvSpPr>
          <p:nvPr>
            <p:ph type="body" idx="1"/>
          </p:nvPr>
        </p:nvSpPr>
        <p:spPr/>
        <p:txBody>
          <a:bodyPr>
            <a:normAutofit fontScale="85000" lnSpcReduction="20000"/>
          </a:bodyPr>
          <a:lstStyle/>
          <a:p>
            <a:pPr algn="just" rtl="0" eaLnBrk="1" hangingPunct="1"/>
            <a:r>
              <a:rPr lang="en-US" smtClean="0"/>
              <a:t>Intuitive Decision Making</a:t>
            </a:r>
          </a:p>
          <a:p>
            <a:pPr lvl="1" algn="just" rtl="0" eaLnBrk="1" hangingPunct="1"/>
            <a:r>
              <a:rPr lang="en-US" smtClean="0"/>
              <a:t>An unconscious process created out of distilled experience.</a:t>
            </a:r>
          </a:p>
          <a:p>
            <a:pPr algn="just" rtl="0" eaLnBrk="1" hangingPunct="1"/>
            <a:r>
              <a:rPr lang="en-US" smtClean="0"/>
              <a:t>Conditions Favoring Intuitive Decision Making</a:t>
            </a:r>
          </a:p>
          <a:p>
            <a:pPr lvl="1" algn="just" rtl="0" eaLnBrk="1" hangingPunct="1"/>
            <a:r>
              <a:rPr lang="en-US" smtClean="0"/>
              <a:t>A high level of uncertainty exists</a:t>
            </a:r>
          </a:p>
          <a:p>
            <a:pPr lvl="1" algn="just" rtl="0" eaLnBrk="1" hangingPunct="1"/>
            <a:r>
              <a:rPr lang="en-US" smtClean="0"/>
              <a:t>There is little precedent to draw on</a:t>
            </a:r>
          </a:p>
          <a:p>
            <a:pPr lvl="1" algn="just" rtl="0" eaLnBrk="1" hangingPunct="1"/>
            <a:r>
              <a:rPr lang="en-US" smtClean="0"/>
              <a:t>Variables are less scientifically predictable</a:t>
            </a:r>
          </a:p>
          <a:p>
            <a:pPr lvl="1" algn="just" rtl="0" eaLnBrk="1" hangingPunct="1"/>
            <a:r>
              <a:rPr lang="en-US" smtClean="0"/>
              <a:t>“Facts” are limited</a:t>
            </a:r>
          </a:p>
          <a:p>
            <a:pPr lvl="1" algn="just" rtl="0" eaLnBrk="1" hangingPunct="1"/>
            <a:r>
              <a:rPr lang="en-US" smtClean="0"/>
              <a:t>Facts don’t clearly point the way</a:t>
            </a:r>
          </a:p>
          <a:p>
            <a:pPr lvl="1" algn="just" rtl="0" eaLnBrk="1" hangingPunct="1"/>
            <a:r>
              <a:rPr lang="en-US" smtClean="0"/>
              <a:t>Analytical data are of little use</a:t>
            </a:r>
          </a:p>
          <a:p>
            <a:pPr lvl="1" algn="just" rtl="0" eaLnBrk="1" hangingPunct="1"/>
            <a:r>
              <a:rPr lang="en-US" smtClean="0"/>
              <a:t>Several plausible alternative solutions exist</a:t>
            </a:r>
          </a:p>
          <a:p>
            <a:pPr lvl="1" algn="just" rtl="0" eaLnBrk="1" hangingPunct="1"/>
            <a:r>
              <a:rPr lang="en-US" smtClean="0"/>
              <a:t>Time is limited and pressing for the right decision</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5–</a:t>
            </a:r>
            <a:fld id="{F62ACEB7-7ED7-4F9C-A930-33F310CB2DA6}" type="slidenum">
              <a:rPr lang="en-US"/>
              <a:pPr/>
              <a:t>126</a:t>
            </a:fld>
            <a:endParaRPr lang="en-US"/>
          </a:p>
        </p:txBody>
      </p:sp>
      <p:sp>
        <p:nvSpPr>
          <p:cNvPr id="280578" name="Rectangle 2"/>
          <p:cNvSpPr>
            <a:spLocks noGrp="1" noChangeArrowheads="1"/>
          </p:cNvSpPr>
          <p:nvPr>
            <p:ph type="title"/>
          </p:nvPr>
        </p:nvSpPr>
        <p:spPr/>
        <p:txBody>
          <a:bodyPr/>
          <a:lstStyle/>
          <a:p>
            <a:pPr algn="just" rtl="0" eaLnBrk="1" hangingPunct="1">
              <a:defRPr/>
            </a:pPr>
            <a:r>
              <a:rPr lang="en-US" smtClean="0"/>
              <a:t>Decision-Style Model</a:t>
            </a:r>
          </a:p>
        </p:txBody>
      </p:sp>
      <p:pic>
        <p:nvPicPr>
          <p:cNvPr id="27653" name="Picture 3"/>
          <p:cNvPicPr>
            <a:picLocks noChangeAspect="1" noChangeArrowheads="1"/>
          </p:cNvPicPr>
          <p:nvPr/>
        </p:nvPicPr>
        <p:blipFill>
          <a:blip r:embed="rId2"/>
          <a:srcRect/>
          <a:stretch>
            <a:fillRect/>
          </a:stretch>
        </p:blipFill>
        <p:spPr bwMode="auto">
          <a:xfrm>
            <a:off x="1962150" y="1371600"/>
            <a:ext cx="5276850" cy="4143375"/>
          </a:xfrm>
          <a:prstGeom prst="rect">
            <a:avLst/>
          </a:prstGeom>
          <a:noFill/>
          <a:ln w="9525">
            <a:noFill/>
            <a:miter lim="800000"/>
            <a:headEnd/>
            <a:tailEnd/>
          </a:ln>
        </p:spPr>
      </p:pic>
      <p:sp>
        <p:nvSpPr>
          <p:cNvPr id="280581"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–5</a:t>
            </a:r>
            <a:endParaRPr lang="en-US">
              <a:solidFill>
                <a:schemeClr val="bg1"/>
              </a:solidFill>
            </a:endParaRPr>
          </a:p>
        </p:txBody>
      </p:sp>
      <p:sp>
        <p:nvSpPr>
          <p:cNvPr id="27655" name="Rectangle 6"/>
          <p:cNvSpPr>
            <a:spLocks noChangeArrowheads="1"/>
          </p:cNvSpPr>
          <p:nvPr/>
        </p:nvSpPr>
        <p:spPr bwMode="auto">
          <a:xfrm>
            <a:off x="676275" y="6111875"/>
            <a:ext cx="3733800" cy="365125"/>
          </a:xfrm>
          <a:prstGeom prst="rect">
            <a:avLst/>
          </a:prstGeom>
          <a:noFill/>
          <a:ln w="9525">
            <a:noFill/>
            <a:miter lim="800000"/>
            <a:headEnd/>
            <a:tailEnd/>
          </a:ln>
        </p:spPr>
        <p:txBody>
          <a:bodyPr>
            <a:spAutoFit/>
          </a:bodyPr>
          <a:lstStyle/>
          <a:p>
            <a:r>
              <a:rPr lang="en-US" sz="900" b="0" i="1"/>
              <a:t>Source: </a:t>
            </a:r>
            <a:r>
              <a:rPr lang="en-US" sz="900" b="0"/>
              <a:t>A.J. Rowe and J.D. Boulgarides, </a:t>
            </a:r>
            <a:r>
              <a:rPr lang="en-US" sz="900" b="0" i="1"/>
              <a:t>Managerial Decision Making</a:t>
            </a:r>
            <a:r>
              <a:rPr lang="en-US" sz="900" b="0"/>
              <a:t>, (Upper Saddle River, NJ: Prentice Hall, 1992), p. 29.</a:t>
            </a:r>
          </a:p>
        </p:txBody>
      </p:sp>
    </p:spTree>
  </p:cSld>
  <p:clrMapOvr>
    <a:masterClrMapping/>
  </p:clrMapOvr>
  <p:transition>
    <p:cut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p>
            <a:r>
              <a:rPr lang="en-US"/>
              <a:t>© 2005 Prentice Hall Inc. All rights reserved.</a:t>
            </a:r>
          </a:p>
        </p:txBody>
      </p:sp>
      <p:sp>
        <p:nvSpPr>
          <p:cNvPr id="28675" name="Slide Number Placeholder 4"/>
          <p:cNvSpPr>
            <a:spLocks noGrp="1"/>
          </p:cNvSpPr>
          <p:nvPr>
            <p:ph type="sldNum" sz="quarter" idx="11"/>
          </p:nvPr>
        </p:nvSpPr>
        <p:spPr>
          <a:noFill/>
        </p:spPr>
        <p:txBody>
          <a:bodyPr/>
          <a:lstStyle/>
          <a:p>
            <a:r>
              <a:rPr lang="en-US"/>
              <a:t>5–</a:t>
            </a:r>
            <a:fld id="{C3064534-13C0-49AE-AB06-DE502E94E884}" type="slidenum">
              <a:rPr lang="en-US"/>
              <a:pPr/>
              <a:t>127</a:t>
            </a:fld>
            <a:endParaRPr lang="en-US"/>
          </a:p>
        </p:txBody>
      </p:sp>
      <p:sp>
        <p:nvSpPr>
          <p:cNvPr id="281602" name="Rectangle 2"/>
          <p:cNvSpPr>
            <a:spLocks noGrp="1" noChangeArrowheads="1"/>
          </p:cNvSpPr>
          <p:nvPr>
            <p:ph type="title"/>
          </p:nvPr>
        </p:nvSpPr>
        <p:spPr/>
        <p:txBody>
          <a:bodyPr>
            <a:normAutofit fontScale="90000"/>
          </a:bodyPr>
          <a:lstStyle/>
          <a:p>
            <a:pPr algn="just" rtl="0" eaLnBrk="1" hangingPunct="1">
              <a:defRPr/>
            </a:pPr>
            <a:r>
              <a:rPr lang="en-US" smtClean="0"/>
              <a:t>Organizational Constraints on Decision Makers</a:t>
            </a:r>
          </a:p>
        </p:txBody>
      </p:sp>
      <p:sp>
        <p:nvSpPr>
          <p:cNvPr id="28677" name="Rectangle 3"/>
          <p:cNvSpPr>
            <a:spLocks noGrp="1" noChangeArrowheads="1"/>
          </p:cNvSpPr>
          <p:nvPr>
            <p:ph type="body" idx="1"/>
          </p:nvPr>
        </p:nvSpPr>
        <p:spPr/>
        <p:txBody>
          <a:bodyPr>
            <a:normAutofit fontScale="85000" lnSpcReduction="20000"/>
          </a:bodyPr>
          <a:lstStyle/>
          <a:p>
            <a:pPr algn="just" rtl="0" eaLnBrk="1" hangingPunct="1"/>
            <a:r>
              <a:rPr lang="en-US" smtClean="0"/>
              <a:t>Performance Evaluation</a:t>
            </a:r>
          </a:p>
          <a:p>
            <a:pPr lvl="1" algn="just" rtl="0" eaLnBrk="1" hangingPunct="1"/>
            <a:r>
              <a:rPr lang="en-US" smtClean="0"/>
              <a:t>Evaluation criteria influence the choice of actions.</a:t>
            </a:r>
          </a:p>
          <a:p>
            <a:pPr algn="just" rtl="0" eaLnBrk="1" hangingPunct="1"/>
            <a:r>
              <a:rPr lang="en-US" smtClean="0"/>
              <a:t>Reward Systems</a:t>
            </a:r>
          </a:p>
          <a:p>
            <a:pPr lvl="1" algn="just" rtl="0" eaLnBrk="1" hangingPunct="1"/>
            <a:r>
              <a:rPr lang="en-US" smtClean="0"/>
              <a:t>Decision makers make action choices that are favored by the organization.</a:t>
            </a:r>
          </a:p>
          <a:p>
            <a:pPr algn="just" rtl="0" eaLnBrk="1" hangingPunct="1"/>
            <a:r>
              <a:rPr lang="en-US" smtClean="0"/>
              <a:t>Formal Regulations</a:t>
            </a:r>
          </a:p>
          <a:p>
            <a:pPr lvl="1" algn="just" rtl="0" eaLnBrk="1" hangingPunct="1"/>
            <a:r>
              <a:rPr lang="en-US" smtClean="0"/>
              <a:t>Organizational rules and policies limit the alternative choices of decision makers.</a:t>
            </a:r>
          </a:p>
          <a:p>
            <a:pPr algn="just" rtl="0" eaLnBrk="1" hangingPunct="1"/>
            <a:r>
              <a:rPr lang="en-US" smtClean="0"/>
              <a:t>System-imposed Time Constraints</a:t>
            </a:r>
          </a:p>
          <a:p>
            <a:pPr lvl="1" algn="just" rtl="0" eaLnBrk="1" hangingPunct="1"/>
            <a:r>
              <a:rPr lang="en-US" smtClean="0"/>
              <a:t>Organizations require decisions by specific deadlines.</a:t>
            </a:r>
          </a:p>
          <a:p>
            <a:pPr algn="just" rtl="0" eaLnBrk="1" hangingPunct="1"/>
            <a:r>
              <a:rPr lang="en-US" smtClean="0"/>
              <a:t>Historical Precedents</a:t>
            </a:r>
          </a:p>
          <a:p>
            <a:pPr lvl="1" algn="just" rtl="0" eaLnBrk="1" hangingPunct="1"/>
            <a:r>
              <a:rPr lang="en-US" smtClean="0"/>
              <a:t>Past decisions influence current decisions.</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5–</a:t>
            </a:r>
            <a:fld id="{A901B188-DAEF-4739-A328-D23D9C40F209}" type="slidenum">
              <a:rPr lang="en-US"/>
              <a:pPr/>
              <a:t>128</a:t>
            </a:fld>
            <a:endParaRPr lang="en-US"/>
          </a:p>
        </p:txBody>
      </p:sp>
      <p:sp>
        <p:nvSpPr>
          <p:cNvPr id="282626" name="Rectangle 2"/>
          <p:cNvSpPr>
            <a:spLocks noGrp="1" noChangeArrowheads="1"/>
          </p:cNvSpPr>
          <p:nvPr>
            <p:ph type="title"/>
          </p:nvPr>
        </p:nvSpPr>
        <p:spPr/>
        <p:txBody>
          <a:bodyPr>
            <a:normAutofit fontScale="90000"/>
          </a:bodyPr>
          <a:lstStyle/>
          <a:p>
            <a:pPr algn="just" rtl="0" eaLnBrk="1" hangingPunct="1">
              <a:defRPr/>
            </a:pPr>
            <a:r>
              <a:rPr lang="en-US" smtClean="0"/>
              <a:t>Cultural Differences in Decision Making</a:t>
            </a:r>
          </a:p>
        </p:txBody>
      </p:sp>
      <p:sp>
        <p:nvSpPr>
          <p:cNvPr id="29701" name="Rectangle 3"/>
          <p:cNvSpPr>
            <a:spLocks noGrp="1" noChangeArrowheads="1"/>
          </p:cNvSpPr>
          <p:nvPr>
            <p:ph type="body" idx="1"/>
          </p:nvPr>
        </p:nvSpPr>
        <p:spPr/>
        <p:txBody>
          <a:bodyPr/>
          <a:lstStyle/>
          <a:p>
            <a:pPr algn="just" rtl="0" eaLnBrk="1" hangingPunct="1"/>
            <a:r>
              <a:rPr lang="en-US" smtClean="0"/>
              <a:t>Problems selected</a:t>
            </a:r>
          </a:p>
          <a:p>
            <a:pPr algn="just" rtl="0" eaLnBrk="1" hangingPunct="1"/>
            <a:r>
              <a:rPr lang="en-US" smtClean="0"/>
              <a:t>Time orientation</a:t>
            </a:r>
          </a:p>
          <a:p>
            <a:pPr algn="just" rtl="0" eaLnBrk="1" hangingPunct="1"/>
            <a:r>
              <a:rPr lang="en-US" smtClean="0"/>
              <a:t>Importance of logic and rationality</a:t>
            </a:r>
          </a:p>
          <a:p>
            <a:pPr algn="just" rtl="0" eaLnBrk="1" hangingPunct="1"/>
            <a:r>
              <a:rPr lang="en-US" smtClean="0"/>
              <a:t>Belief in the ability of people to solve problems</a:t>
            </a:r>
          </a:p>
          <a:p>
            <a:pPr algn="just" rtl="0" eaLnBrk="1" hangingPunct="1"/>
            <a:r>
              <a:rPr lang="en-US" smtClean="0"/>
              <a:t>Preference for collect decision making</a:t>
            </a:r>
          </a:p>
        </p:txBody>
      </p:sp>
      <p:pic>
        <p:nvPicPr>
          <p:cNvPr id="29702" name="Picture 4" descr="j0196354"/>
          <p:cNvPicPr>
            <a:picLocks noChangeAspect="1" noChangeArrowheads="1"/>
          </p:cNvPicPr>
          <p:nvPr/>
        </p:nvPicPr>
        <p:blipFill>
          <a:blip r:embed="rId2"/>
          <a:srcRect/>
          <a:stretch>
            <a:fillRect/>
          </a:stretch>
        </p:blipFill>
        <p:spPr bwMode="auto">
          <a:xfrm>
            <a:off x="5791200" y="3657600"/>
            <a:ext cx="1814513"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a:t>© 2005 Prentice Hall Inc. All rights reserved.</a:t>
            </a:r>
          </a:p>
        </p:txBody>
      </p:sp>
      <p:sp>
        <p:nvSpPr>
          <p:cNvPr id="30723" name="Slide Number Placeholder 4"/>
          <p:cNvSpPr>
            <a:spLocks noGrp="1"/>
          </p:cNvSpPr>
          <p:nvPr>
            <p:ph type="sldNum" sz="quarter" idx="11"/>
          </p:nvPr>
        </p:nvSpPr>
        <p:spPr>
          <a:noFill/>
        </p:spPr>
        <p:txBody>
          <a:bodyPr/>
          <a:lstStyle/>
          <a:p>
            <a:r>
              <a:rPr lang="en-US"/>
              <a:t>5–</a:t>
            </a:r>
            <a:fld id="{8A6B1F83-66B2-4A07-82DE-D800884025FD}" type="slidenum">
              <a:rPr lang="en-US"/>
              <a:pPr/>
              <a:t>129</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Ethics in Decision Making</a:t>
            </a:r>
          </a:p>
        </p:txBody>
      </p:sp>
      <p:sp>
        <p:nvSpPr>
          <p:cNvPr id="30725" name="Rectangle 3"/>
          <p:cNvSpPr>
            <a:spLocks noGrp="1" noChangeArrowheads="1"/>
          </p:cNvSpPr>
          <p:nvPr>
            <p:ph type="body" idx="1"/>
          </p:nvPr>
        </p:nvSpPr>
        <p:spPr/>
        <p:txBody>
          <a:bodyPr/>
          <a:lstStyle/>
          <a:p>
            <a:pPr algn="just" rtl="0" eaLnBrk="1" hangingPunct="1"/>
            <a:r>
              <a:rPr lang="en-US" smtClean="0"/>
              <a:t>Ethical Decision Criteria</a:t>
            </a:r>
          </a:p>
          <a:p>
            <a:pPr lvl="1" algn="just" rtl="0" eaLnBrk="1" hangingPunct="1"/>
            <a:r>
              <a:rPr lang="en-US" smtClean="0"/>
              <a:t>Utilitarianism</a:t>
            </a:r>
          </a:p>
          <a:p>
            <a:pPr lvl="2" algn="just" rtl="0" eaLnBrk="1" hangingPunct="1"/>
            <a:r>
              <a:rPr lang="en-US" smtClean="0"/>
              <a:t>Seeking the greatest good for the greatest number.</a:t>
            </a:r>
          </a:p>
          <a:p>
            <a:pPr lvl="1" algn="just" rtl="0" eaLnBrk="1" hangingPunct="1"/>
            <a:r>
              <a:rPr lang="en-US" smtClean="0"/>
              <a:t>Rights</a:t>
            </a:r>
          </a:p>
          <a:p>
            <a:pPr lvl="2" algn="just" rtl="0" eaLnBrk="1" hangingPunct="1"/>
            <a:r>
              <a:rPr lang="en-US" smtClean="0"/>
              <a:t>Respecting and protecting basic rights of individuals such as whistleblowers.</a:t>
            </a:r>
          </a:p>
          <a:p>
            <a:pPr lvl="1" algn="just" rtl="0" eaLnBrk="1" hangingPunct="1"/>
            <a:r>
              <a:rPr lang="en-US" smtClean="0"/>
              <a:t>Justice</a:t>
            </a:r>
          </a:p>
          <a:p>
            <a:pPr lvl="2" algn="just" rtl="0" eaLnBrk="1" hangingPunct="1"/>
            <a:r>
              <a:rPr lang="en-US" smtClean="0"/>
              <a:t>Imposing and enforcing rules fairly and impartially.</a:t>
            </a:r>
          </a:p>
        </p:txBody>
      </p:sp>
      <p:pic>
        <p:nvPicPr>
          <p:cNvPr id="30726" name="Picture 4" descr="so00071_"/>
          <p:cNvPicPr>
            <a:picLocks noChangeAspect="1" noChangeArrowheads="1"/>
          </p:cNvPicPr>
          <p:nvPr/>
        </p:nvPicPr>
        <p:blipFill>
          <a:blip r:embed="rId2"/>
          <a:srcRect/>
          <a:stretch>
            <a:fillRect/>
          </a:stretch>
        </p:blipFill>
        <p:spPr bwMode="auto">
          <a:xfrm>
            <a:off x="5867400" y="4572000"/>
            <a:ext cx="1879600" cy="1603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smtClean="0"/>
              <a:t>© 2005 Prentice Hall Inc. All rights reserved.</a:t>
            </a:r>
          </a:p>
        </p:txBody>
      </p:sp>
      <p:sp>
        <p:nvSpPr>
          <p:cNvPr id="25603" name="Slide Number Placeholder 3"/>
          <p:cNvSpPr>
            <a:spLocks noGrp="1"/>
          </p:cNvSpPr>
          <p:nvPr>
            <p:ph type="sldNum" sz="quarter" idx="11"/>
          </p:nvPr>
        </p:nvSpPr>
        <p:spPr>
          <a:noFill/>
        </p:spPr>
        <p:txBody>
          <a:bodyPr/>
          <a:lstStyle/>
          <a:p>
            <a:r>
              <a:rPr lang="en-US" smtClean="0"/>
              <a:t>1–</a:t>
            </a:r>
            <a:fld id="{379510FD-35A2-4A34-A117-56D733D45839}" type="slidenum">
              <a:rPr lang="en-US" smtClean="0"/>
              <a:pPr/>
              <a:t>13</a:t>
            </a:fld>
            <a:endParaRPr lang="en-US" smtClean="0"/>
          </a:p>
        </p:txBody>
      </p:sp>
      <p:sp>
        <p:nvSpPr>
          <p:cNvPr id="25604" name="Line 2"/>
          <p:cNvSpPr>
            <a:spLocks noChangeShapeType="1"/>
          </p:cNvSpPr>
          <p:nvPr/>
        </p:nvSpPr>
        <p:spPr bwMode="auto">
          <a:xfrm>
            <a:off x="5943600" y="3433763"/>
            <a:ext cx="685800" cy="0"/>
          </a:xfrm>
          <a:prstGeom prst="line">
            <a:avLst/>
          </a:prstGeom>
          <a:noFill/>
          <a:ln w="28575">
            <a:solidFill>
              <a:schemeClr val="tx1"/>
            </a:solidFill>
            <a:round/>
            <a:headEnd type="none" w="med" len="lg"/>
            <a:tailEnd type="triangle" w="med" len="lg"/>
          </a:ln>
        </p:spPr>
        <p:txBody>
          <a:bodyPr wrap="none" anchor="ctr"/>
          <a:lstStyle/>
          <a:p>
            <a:endParaRPr lang="fa-IR"/>
          </a:p>
        </p:txBody>
      </p:sp>
      <p:sp>
        <p:nvSpPr>
          <p:cNvPr id="25605" name="Line 3"/>
          <p:cNvSpPr>
            <a:spLocks noChangeShapeType="1"/>
          </p:cNvSpPr>
          <p:nvPr/>
        </p:nvSpPr>
        <p:spPr bwMode="auto">
          <a:xfrm>
            <a:off x="5943600" y="5257800"/>
            <a:ext cx="685800"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5606" name="Picture 4" descr="Ex1-3k"/>
          <p:cNvPicPr>
            <a:picLocks noChangeAspect="1" noChangeArrowheads="1"/>
          </p:cNvPicPr>
          <p:nvPr/>
        </p:nvPicPr>
        <p:blipFill>
          <a:blip r:embed="rId2"/>
          <a:srcRect/>
          <a:stretch>
            <a:fillRect/>
          </a:stretch>
        </p:blipFill>
        <p:spPr bwMode="auto">
          <a:xfrm>
            <a:off x="736600" y="4038600"/>
            <a:ext cx="1714500" cy="708025"/>
          </a:xfrm>
          <a:prstGeom prst="rect">
            <a:avLst/>
          </a:prstGeom>
          <a:noFill/>
          <a:ln w="9525">
            <a:noFill/>
            <a:miter lim="800000"/>
            <a:headEnd/>
            <a:tailEnd/>
          </a:ln>
        </p:spPr>
      </p:pic>
      <p:sp>
        <p:nvSpPr>
          <p:cNvPr id="224261" name="Rectangle 5"/>
          <p:cNvSpPr>
            <a:spLocks noGrp="1" noChangeArrowheads="1"/>
          </p:cNvSpPr>
          <p:nvPr>
            <p:ph type="title"/>
          </p:nvPr>
        </p:nvSpPr>
        <p:spPr/>
        <p:txBody>
          <a:bodyPr>
            <a:normAutofit fontScale="90000"/>
          </a:bodyPr>
          <a:lstStyle/>
          <a:p>
            <a:pPr algn="just" rtl="0" eaLnBrk="1" hangingPunct="1">
              <a:defRPr/>
            </a:pPr>
            <a:r>
              <a:rPr lang="en-US" dirty="0" smtClean="0"/>
              <a:t>Contributing Disciplines to the OB Field (cont’d)</a:t>
            </a:r>
          </a:p>
        </p:txBody>
      </p:sp>
      <p:pic>
        <p:nvPicPr>
          <p:cNvPr id="25608" name="Picture 7" descr="Ex1-3a"/>
          <p:cNvPicPr>
            <a:picLocks noChangeAspect="1" noChangeArrowheads="1"/>
          </p:cNvPicPr>
          <p:nvPr/>
        </p:nvPicPr>
        <p:blipFill>
          <a:blip r:embed="rId3"/>
          <a:srcRect/>
          <a:stretch>
            <a:fillRect/>
          </a:stretch>
        </p:blipFill>
        <p:spPr bwMode="auto">
          <a:xfrm>
            <a:off x="2814638" y="2443163"/>
            <a:ext cx="3421062" cy="1976437"/>
          </a:xfrm>
          <a:prstGeom prst="rect">
            <a:avLst/>
          </a:prstGeom>
          <a:noFill/>
          <a:ln w="9525">
            <a:noFill/>
            <a:miter lim="800000"/>
            <a:headEnd/>
            <a:tailEnd/>
          </a:ln>
        </p:spPr>
      </p:pic>
      <p:pic>
        <p:nvPicPr>
          <p:cNvPr id="25609" name="Picture 8" descr="Ex1-3b"/>
          <p:cNvPicPr>
            <a:picLocks noChangeAspect="1" noChangeArrowheads="1"/>
          </p:cNvPicPr>
          <p:nvPr/>
        </p:nvPicPr>
        <p:blipFill>
          <a:blip r:embed="rId4"/>
          <a:srcRect/>
          <a:stretch>
            <a:fillRect/>
          </a:stretch>
        </p:blipFill>
        <p:spPr bwMode="auto">
          <a:xfrm>
            <a:off x="2832100" y="4537075"/>
            <a:ext cx="3402013" cy="1406525"/>
          </a:xfrm>
          <a:prstGeom prst="rect">
            <a:avLst/>
          </a:prstGeom>
          <a:noFill/>
          <a:ln w="9525">
            <a:noFill/>
            <a:miter lim="800000"/>
            <a:headEnd/>
            <a:tailEnd/>
          </a:ln>
        </p:spPr>
      </p:pic>
      <p:pic>
        <p:nvPicPr>
          <p:cNvPr id="25610" name="Picture 9" descr="Ex1-3f"/>
          <p:cNvPicPr>
            <a:picLocks noChangeAspect="1" noChangeArrowheads="1"/>
          </p:cNvPicPr>
          <p:nvPr/>
        </p:nvPicPr>
        <p:blipFill>
          <a:blip r:embed="rId5"/>
          <a:srcRect/>
          <a:stretch>
            <a:fillRect/>
          </a:stretch>
        </p:blipFill>
        <p:spPr bwMode="auto">
          <a:xfrm>
            <a:off x="6553200" y="2900363"/>
            <a:ext cx="1981200" cy="1030287"/>
          </a:xfrm>
          <a:prstGeom prst="rect">
            <a:avLst/>
          </a:prstGeom>
          <a:noFill/>
          <a:ln w="9525">
            <a:noFill/>
            <a:miter lim="800000"/>
            <a:headEnd/>
            <a:tailEnd/>
          </a:ln>
        </p:spPr>
      </p:pic>
      <p:sp>
        <p:nvSpPr>
          <p:cNvPr id="25611" name="AutoShape 10"/>
          <p:cNvSpPr>
            <a:spLocks/>
          </p:cNvSpPr>
          <p:nvPr/>
        </p:nvSpPr>
        <p:spPr bwMode="auto">
          <a:xfrm>
            <a:off x="2552700" y="3429000"/>
            <a:ext cx="304800" cy="1828800"/>
          </a:xfrm>
          <a:prstGeom prst="leftBracket">
            <a:avLst>
              <a:gd name="adj" fmla="val 0"/>
            </a:avLst>
          </a:prstGeom>
          <a:noFill/>
          <a:ln w="28575">
            <a:solidFill>
              <a:schemeClr val="tx1"/>
            </a:solidFill>
            <a:round/>
            <a:headEnd type="triangle" w="med" len="lg"/>
            <a:tailEnd type="triangle" w="med" len="lg"/>
          </a:ln>
        </p:spPr>
        <p:txBody>
          <a:bodyPr wrap="none" anchor="ctr"/>
          <a:lstStyle/>
          <a:p>
            <a:endParaRPr lang="fa-IR"/>
          </a:p>
        </p:txBody>
      </p:sp>
      <p:sp>
        <p:nvSpPr>
          <p:cNvPr id="25612" name="Line 11"/>
          <p:cNvSpPr>
            <a:spLocks noChangeShapeType="1"/>
          </p:cNvSpPr>
          <p:nvPr/>
        </p:nvSpPr>
        <p:spPr bwMode="auto">
          <a:xfrm>
            <a:off x="2324100" y="4349750"/>
            <a:ext cx="228600" cy="0"/>
          </a:xfrm>
          <a:prstGeom prst="line">
            <a:avLst/>
          </a:prstGeom>
          <a:noFill/>
          <a:ln w="28575">
            <a:solidFill>
              <a:schemeClr val="tx1"/>
            </a:solidFill>
            <a:round/>
            <a:headEnd/>
            <a:tailEnd/>
          </a:ln>
        </p:spPr>
        <p:txBody>
          <a:bodyPr/>
          <a:lstStyle/>
          <a:p>
            <a:endParaRPr lang="fa-IR"/>
          </a:p>
        </p:txBody>
      </p:sp>
      <p:pic>
        <p:nvPicPr>
          <p:cNvPr id="25613" name="Picture 12" descr="Ex1-3i"/>
          <p:cNvPicPr>
            <a:picLocks noChangeAspect="1" noChangeArrowheads="1"/>
          </p:cNvPicPr>
          <p:nvPr/>
        </p:nvPicPr>
        <p:blipFill>
          <a:blip r:embed="rId6"/>
          <a:srcRect/>
          <a:stretch>
            <a:fillRect/>
          </a:stretch>
        </p:blipFill>
        <p:spPr bwMode="auto">
          <a:xfrm>
            <a:off x="6553200" y="4729163"/>
            <a:ext cx="1349375" cy="1028700"/>
          </a:xfrm>
          <a:prstGeom prst="rect">
            <a:avLst/>
          </a:prstGeom>
          <a:noFill/>
          <a:ln w="9525">
            <a:noFill/>
            <a:miter lim="800000"/>
            <a:headEnd/>
            <a:tailEnd/>
          </a:ln>
        </p:spPr>
      </p:pic>
      <p:sp>
        <p:nvSpPr>
          <p:cNvPr id="224269" name="Text Box 13" descr="BKGD02"/>
          <p:cNvSpPr txBox="1">
            <a:spLocks noChangeArrowheads="1"/>
          </p:cNvSpPr>
          <p:nvPr/>
        </p:nvSpPr>
        <p:spPr bwMode="blackWhite">
          <a:xfrm>
            <a:off x="6858000" y="6035675"/>
            <a:ext cx="1752600" cy="247650"/>
          </a:xfrm>
          <a:prstGeom prst="rect">
            <a:avLst/>
          </a:prstGeom>
          <a:blipFill dpi="0" rotWithShape="1">
            <a:blip r:embed="rId7"/>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r">
              <a:spcBef>
                <a:spcPct val="50000"/>
              </a:spcBef>
              <a:defRPr/>
            </a:pPr>
            <a:r>
              <a:rPr lang="en-US">
                <a:solidFill>
                  <a:schemeClr val="bg1"/>
                </a:solidFill>
              </a:rPr>
              <a:t>E X H I B I T  1</a:t>
            </a:r>
            <a:r>
              <a:rPr lang="en-US">
                <a:solidFill>
                  <a:schemeClr val="bg1"/>
                </a:solidFill>
                <a:cs typeface="Arial" pitchFamily="34" charset="0"/>
              </a:rPr>
              <a:t>–3 (cont’d)</a:t>
            </a:r>
          </a:p>
        </p:txBody>
      </p:sp>
      <p:sp>
        <p:nvSpPr>
          <p:cNvPr id="25615" name="Text Box 14"/>
          <p:cNvSpPr txBox="1">
            <a:spLocks noChangeArrowheads="1"/>
          </p:cNvSpPr>
          <p:nvPr/>
        </p:nvSpPr>
        <p:spPr bwMode="auto">
          <a:xfrm>
            <a:off x="957263" y="1371600"/>
            <a:ext cx="7162800" cy="762000"/>
          </a:xfrm>
          <a:prstGeom prst="rect">
            <a:avLst/>
          </a:prstGeom>
          <a:noFill/>
          <a:ln w="9525">
            <a:noFill/>
            <a:miter lim="800000"/>
            <a:headEnd/>
            <a:tailEnd/>
          </a:ln>
        </p:spPr>
        <p:txBody>
          <a:bodyPr>
            <a:spAutoFit/>
          </a:bodyPr>
          <a:lstStyle/>
          <a:p>
            <a:pPr algn="l" rtl="0">
              <a:spcBef>
                <a:spcPct val="50000"/>
              </a:spcBef>
            </a:pPr>
            <a:r>
              <a:rPr lang="en-US" sz="2400" dirty="0"/>
              <a:t>Sociology</a:t>
            </a:r>
            <a:br>
              <a:rPr lang="en-US" sz="2400" dirty="0"/>
            </a:br>
            <a:r>
              <a:rPr lang="en-US" sz="2000" b="0" dirty="0"/>
              <a:t>The study of people in relation to their fellow human beings.</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t>© 2005 Prentice Hall Inc. All rights reserved.</a:t>
            </a:r>
          </a:p>
        </p:txBody>
      </p:sp>
      <p:sp>
        <p:nvSpPr>
          <p:cNvPr id="31747" name="Slide Number Placeholder 4"/>
          <p:cNvSpPr>
            <a:spLocks noGrp="1"/>
          </p:cNvSpPr>
          <p:nvPr>
            <p:ph type="sldNum" sz="quarter" idx="11"/>
          </p:nvPr>
        </p:nvSpPr>
        <p:spPr>
          <a:noFill/>
        </p:spPr>
        <p:txBody>
          <a:bodyPr/>
          <a:lstStyle/>
          <a:p>
            <a:r>
              <a:rPr lang="en-US"/>
              <a:t>5–</a:t>
            </a:r>
            <a:fld id="{35E13A79-1B54-4366-A00F-FC4D75BFAEB6}" type="slidenum">
              <a:rPr lang="en-US"/>
              <a:pPr/>
              <a:t>130</a:t>
            </a:fld>
            <a:endParaRPr lang="en-US"/>
          </a:p>
        </p:txBody>
      </p:sp>
      <p:sp>
        <p:nvSpPr>
          <p:cNvPr id="284674" name="Rectangle 2"/>
          <p:cNvSpPr>
            <a:spLocks noGrp="1" noChangeArrowheads="1"/>
          </p:cNvSpPr>
          <p:nvPr>
            <p:ph type="title"/>
          </p:nvPr>
        </p:nvSpPr>
        <p:spPr/>
        <p:txBody>
          <a:bodyPr/>
          <a:lstStyle/>
          <a:p>
            <a:pPr algn="just" rtl="0" eaLnBrk="1" hangingPunct="1">
              <a:defRPr/>
            </a:pPr>
            <a:r>
              <a:rPr lang="en-US" smtClean="0"/>
              <a:t>Ethics in Decision Making</a:t>
            </a:r>
          </a:p>
        </p:txBody>
      </p:sp>
      <p:sp>
        <p:nvSpPr>
          <p:cNvPr id="31749" name="Rectangle 3"/>
          <p:cNvSpPr>
            <a:spLocks noGrp="1" noChangeArrowheads="1"/>
          </p:cNvSpPr>
          <p:nvPr>
            <p:ph type="body" idx="1"/>
          </p:nvPr>
        </p:nvSpPr>
        <p:spPr/>
        <p:txBody>
          <a:bodyPr/>
          <a:lstStyle/>
          <a:p>
            <a:pPr algn="just" rtl="0" eaLnBrk="1" hangingPunct="1"/>
            <a:r>
              <a:rPr lang="en-US" smtClean="0"/>
              <a:t>Ethics and National Culture</a:t>
            </a:r>
          </a:p>
          <a:p>
            <a:pPr lvl="1" algn="just" rtl="0" eaLnBrk="1" hangingPunct="1"/>
            <a:r>
              <a:rPr lang="en-US" smtClean="0"/>
              <a:t>There are no global ethical standards.</a:t>
            </a:r>
          </a:p>
          <a:p>
            <a:pPr lvl="1" algn="just" rtl="0" eaLnBrk="1" hangingPunct="1"/>
            <a:r>
              <a:rPr lang="en-US" smtClean="0"/>
              <a:t>The ethical principles of global organizations that reflect and respect local cultural norms are necessary for high standards and consistent practices.</a:t>
            </a:r>
          </a:p>
        </p:txBody>
      </p:sp>
      <p:pic>
        <p:nvPicPr>
          <p:cNvPr id="31750" name="Picture 4" descr="j0297265"/>
          <p:cNvPicPr>
            <a:picLocks noChangeAspect="1" noChangeArrowheads="1"/>
          </p:cNvPicPr>
          <p:nvPr/>
        </p:nvPicPr>
        <p:blipFill>
          <a:blip r:embed="rId2"/>
          <a:srcRect/>
          <a:stretch>
            <a:fillRect/>
          </a:stretch>
        </p:blipFill>
        <p:spPr bwMode="auto">
          <a:xfrm>
            <a:off x="5029200" y="3505200"/>
            <a:ext cx="24384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5–</a:t>
            </a:r>
            <a:fld id="{448616D5-1358-4D16-BC73-D73CBE8246A8}" type="slidenum">
              <a:rPr lang="en-US"/>
              <a:pPr/>
              <a:t>131</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Ways to Improve Decision Making</a:t>
            </a:r>
          </a:p>
        </p:txBody>
      </p:sp>
      <p:sp>
        <p:nvSpPr>
          <p:cNvPr id="286723" name="Rectangle 3"/>
          <p:cNvSpPr>
            <a:spLocks noGrp="1" noChangeArrowheads="1"/>
          </p:cNvSpPr>
          <p:nvPr>
            <p:ph type="body" idx="1"/>
          </p:nvPr>
        </p:nvSpPr>
        <p:spPr/>
        <p:txBody>
          <a:bodyPr>
            <a:normAutofit fontScale="85000" lnSpcReduction="20000"/>
          </a:bodyPr>
          <a:lstStyle/>
          <a:p>
            <a:pPr marL="457200" indent="-457200" algn="just" rtl="0" eaLnBrk="1" hangingPunct="1">
              <a:spcBef>
                <a:spcPct val="50000"/>
              </a:spcBef>
              <a:buFont typeface="Wingdings" pitchFamily="2" charset="2"/>
              <a:buAutoNum type="arabicPeriod"/>
            </a:pPr>
            <a:r>
              <a:rPr lang="en-US" smtClean="0"/>
              <a:t>Analyze the situation and adjust your decision making style to fit the situation.</a:t>
            </a:r>
          </a:p>
          <a:p>
            <a:pPr marL="457200" indent="-457200" algn="just" rtl="0" eaLnBrk="1" hangingPunct="1">
              <a:spcBef>
                <a:spcPct val="50000"/>
              </a:spcBef>
              <a:buFont typeface="Wingdings" pitchFamily="2" charset="2"/>
              <a:buAutoNum type="arabicPeriod"/>
            </a:pPr>
            <a:r>
              <a:rPr lang="en-US" smtClean="0"/>
              <a:t>Be aware of biases and try to limit their impact.</a:t>
            </a:r>
          </a:p>
          <a:p>
            <a:pPr marL="457200" indent="-457200" algn="just" rtl="0" eaLnBrk="1" hangingPunct="1">
              <a:spcBef>
                <a:spcPct val="50000"/>
              </a:spcBef>
              <a:buFont typeface="Wingdings" pitchFamily="2" charset="2"/>
              <a:buAutoNum type="arabicPeriod"/>
            </a:pPr>
            <a:r>
              <a:rPr lang="en-US" smtClean="0"/>
              <a:t>Combine rational analysis with intuition to increase decision-making effectiveness.</a:t>
            </a:r>
          </a:p>
          <a:p>
            <a:pPr marL="457200" indent="-457200" algn="just" rtl="0" eaLnBrk="1" hangingPunct="1">
              <a:spcBef>
                <a:spcPct val="50000"/>
              </a:spcBef>
              <a:buFont typeface="Wingdings" pitchFamily="2" charset="2"/>
              <a:buAutoNum type="arabicPeriod"/>
            </a:pPr>
            <a:r>
              <a:rPr lang="en-US" smtClean="0"/>
              <a:t>Don’t assume that your specific decision style is appropriate to every situation.</a:t>
            </a:r>
          </a:p>
          <a:p>
            <a:pPr marL="457200" indent="-457200" algn="just" rtl="0" eaLnBrk="1" hangingPunct="1">
              <a:spcBef>
                <a:spcPct val="50000"/>
              </a:spcBef>
              <a:buFont typeface="Wingdings" pitchFamily="2" charset="2"/>
              <a:buAutoNum type="arabicPeriod"/>
            </a:pPr>
            <a:r>
              <a:rPr lang="en-US" smtClean="0"/>
              <a:t>Enhance personal creativity by looking for novel solutions or seeing problems in new ways, and using analogies.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animEffect transition="in" filter="wipe(left)">
                                      <p:cBhvr>
                                        <p:cTn id="7" dur="500"/>
                                        <p:tgtEl>
                                          <p:spTgt spid="286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6723">
                                            <p:txEl>
                                              <p:pRg st="1" end="1"/>
                                            </p:txEl>
                                          </p:spTgt>
                                        </p:tgtEl>
                                        <p:attrNameLst>
                                          <p:attrName>style.visibility</p:attrName>
                                        </p:attrNameLst>
                                      </p:cBhvr>
                                      <p:to>
                                        <p:strVal val="visible"/>
                                      </p:to>
                                    </p:set>
                                    <p:animEffect transition="in" filter="wipe(left)">
                                      <p:cBhvr>
                                        <p:cTn id="12" dur="500"/>
                                        <p:tgtEl>
                                          <p:spTgt spid="286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6723">
                                            <p:txEl>
                                              <p:pRg st="2" end="2"/>
                                            </p:txEl>
                                          </p:spTgt>
                                        </p:tgtEl>
                                        <p:attrNameLst>
                                          <p:attrName>style.visibility</p:attrName>
                                        </p:attrNameLst>
                                      </p:cBhvr>
                                      <p:to>
                                        <p:strVal val="visible"/>
                                      </p:to>
                                    </p:set>
                                    <p:animEffect transition="in" filter="wipe(left)">
                                      <p:cBhvr>
                                        <p:cTn id="17" dur="500"/>
                                        <p:tgtEl>
                                          <p:spTgt spid="286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6723">
                                            <p:txEl>
                                              <p:pRg st="3" end="3"/>
                                            </p:txEl>
                                          </p:spTgt>
                                        </p:tgtEl>
                                        <p:attrNameLst>
                                          <p:attrName>style.visibility</p:attrName>
                                        </p:attrNameLst>
                                      </p:cBhvr>
                                      <p:to>
                                        <p:strVal val="visible"/>
                                      </p:to>
                                    </p:set>
                                    <p:animEffect transition="in" filter="wipe(left)">
                                      <p:cBhvr>
                                        <p:cTn id="22" dur="500"/>
                                        <p:tgtEl>
                                          <p:spTgt spid="286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6723">
                                            <p:txEl>
                                              <p:pRg st="4" end="4"/>
                                            </p:txEl>
                                          </p:spTgt>
                                        </p:tgtEl>
                                        <p:attrNameLst>
                                          <p:attrName>style.visibility</p:attrName>
                                        </p:attrNameLst>
                                      </p:cBhvr>
                                      <p:to>
                                        <p:strVal val="visible"/>
                                      </p:to>
                                    </p:set>
                                    <p:animEffect transition="in" filter="wipe(left)">
                                      <p:cBhvr>
                                        <p:cTn id="27" dur="500"/>
                                        <p:tgtEl>
                                          <p:spTgt spid="286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autoUpdateAnimBg="0"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p:spPr>
        <p:txBody>
          <a:bodyPr/>
          <a:lstStyle/>
          <a:p>
            <a:r>
              <a:rPr lang="en-US"/>
              <a:t>© 2005 Prentice Hall Inc. All rights reserved.</a:t>
            </a:r>
          </a:p>
        </p:txBody>
      </p:sp>
      <p:sp>
        <p:nvSpPr>
          <p:cNvPr id="33795" name="Slide Number Placeholder 4"/>
          <p:cNvSpPr>
            <a:spLocks noGrp="1"/>
          </p:cNvSpPr>
          <p:nvPr>
            <p:ph type="sldNum" sz="quarter" idx="11"/>
          </p:nvPr>
        </p:nvSpPr>
        <p:spPr>
          <a:noFill/>
        </p:spPr>
        <p:txBody>
          <a:bodyPr/>
          <a:lstStyle/>
          <a:p>
            <a:r>
              <a:rPr lang="en-US"/>
              <a:t>5–</a:t>
            </a:r>
            <a:fld id="{F8EC1DB2-0F42-4F15-B9AE-7E6DF9D301DC}" type="slidenum">
              <a:rPr lang="en-US"/>
              <a:pPr/>
              <a:t>132</a:t>
            </a:fld>
            <a:endParaRPr lang="en-US"/>
          </a:p>
        </p:txBody>
      </p:sp>
      <p:sp>
        <p:nvSpPr>
          <p:cNvPr id="287746" name="Rectangle 2"/>
          <p:cNvSpPr>
            <a:spLocks noGrp="1" noChangeArrowheads="1"/>
          </p:cNvSpPr>
          <p:nvPr>
            <p:ph type="title"/>
          </p:nvPr>
        </p:nvSpPr>
        <p:spPr/>
        <p:txBody>
          <a:bodyPr/>
          <a:lstStyle/>
          <a:p>
            <a:pPr algn="just" rtl="0" eaLnBrk="1" hangingPunct="1">
              <a:defRPr/>
            </a:pPr>
            <a:r>
              <a:rPr lang="en-US" smtClean="0"/>
              <a:t>Toward Reducing Bias and Errors</a:t>
            </a:r>
          </a:p>
        </p:txBody>
      </p:sp>
      <p:sp>
        <p:nvSpPr>
          <p:cNvPr id="33797" name="Rectangle 3"/>
          <p:cNvSpPr>
            <a:spLocks noGrp="1" noChangeArrowheads="1"/>
          </p:cNvSpPr>
          <p:nvPr>
            <p:ph type="body" idx="1"/>
          </p:nvPr>
        </p:nvSpPr>
        <p:spPr/>
        <p:txBody>
          <a:bodyPr>
            <a:normAutofit fontScale="85000" lnSpcReduction="20000"/>
          </a:bodyPr>
          <a:lstStyle/>
          <a:p>
            <a:pPr algn="just" rtl="0" eaLnBrk="1" hangingPunct="1"/>
            <a:r>
              <a:rPr lang="en-US" smtClean="0"/>
              <a:t>Focus on goals.</a:t>
            </a:r>
          </a:p>
          <a:p>
            <a:pPr lvl="1" algn="just" rtl="0" eaLnBrk="1" hangingPunct="1"/>
            <a:r>
              <a:rPr lang="en-US" smtClean="0"/>
              <a:t>Clear goals make decision making easier and help to eliminate options inconsistent with your interests.</a:t>
            </a:r>
          </a:p>
          <a:p>
            <a:pPr algn="just" rtl="0" eaLnBrk="1" hangingPunct="1"/>
            <a:r>
              <a:rPr lang="en-US" smtClean="0"/>
              <a:t>Look for information that disconfirms beliefs.</a:t>
            </a:r>
          </a:p>
          <a:p>
            <a:pPr lvl="1" algn="just" rtl="0" eaLnBrk="1" hangingPunct="1"/>
            <a:r>
              <a:rPr lang="en-US" smtClean="0"/>
              <a:t>Overtly considering ways we could be wrong challenges our tendencies to think we’re smarter than we actually are.</a:t>
            </a:r>
          </a:p>
          <a:p>
            <a:pPr algn="just" rtl="0" eaLnBrk="1" hangingPunct="1"/>
            <a:r>
              <a:rPr lang="en-US" smtClean="0"/>
              <a:t>Don’t try to create meaning out of random events.</a:t>
            </a:r>
          </a:p>
          <a:p>
            <a:pPr lvl="1" algn="just" rtl="0" eaLnBrk="1" hangingPunct="1"/>
            <a:r>
              <a:rPr lang="en-US" smtClean="0"/>
              <a:t>Don’t attempt to create meaning out of coincidence.</a:t>
            </a:r>
          </a:p>
          <a:p>
            <a:pPr algn="just" rtl="0" eaLnBrk="1" hangingPunct="1"/>
            <a:r>
              <a:rPr lang="en-US" smtClean="0"/>
              <a:t>Increase your options.</a:t>
            </a:r>
          </a:p>
          <a:p>
            <a:pPr lvl="1" algn="just" rtl="0" eaLnBrk="1" hangingPunct="1"/>
            <a:r>
              <a:rPr lang="en-US" smtClean="0"/>
              <a:t>The number and diversity of alternatives generated increases the chance of finding an outstanding one.</a:t>
            </a:r>
          </a:p>
        </p:txBody>
      </p:sp>
      <p:sp>
        <p:nvSpPr>
          <p:cNvPr id="287748"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5</a:t>
            </a:r>
            <a:r>
              <a:rPr lang="en-US">
                <a:solidFill>
                  <a:schemeClr val="bg1"/>
                </a:solidFill>
                <a:cs typeface="Arial" pitchFamily="34" charset="0"/>
              </a:rPr>
              <a:t>–6</a:t>
            </a:r>
            <a:endParaRPr lang="en-US">
              <a:solidFill>
                <a:schemeClr val="bg1"/>
              </a:solidFill>
            </a:endParaRPr>
          </a:p>
        </p:txBody>
      </p:sp>
      <p:sp>
        <p:nvSpPr>
          <p:cNvPr id="33799" name="Rectangle 5"/>
          <p:cNvSpPr>
            <a:spLocks noChangeArrowheads="1"/>
          </p:cNvSpPr>
          <p:nvPr/>
        </p:nvSpPr>
        <p:spPr bwMode="auto">
          <a:xfrm>
            <a:off x="685800" y="6111875"/>
            <a:ext cx="4724400" cy="365125"/>
          </a:xfrm>
          <a:prstGeom prst="rect">
            <a:avLst/>
          </a:prstGeom>
          <a:noFill/>
          <a:ln w="9525">
            <a:noFill/>
            <a:miter lim="800000"/>
            <a:headEnd/>
            <a:tailEnd/>
          </a:ln>
        </p:spPr>
        <p:txBody>
          <a:bodyPr>
            <a:spAutoFit/>
          </a:bodyPr>
          <a:lstStyle/>
          <a:p>
            <a:r>
              <a:rPr lang="en-US" sz="900" b="0" i="1"/>
              <a:t>Source: </a:t>
            </a:r>
            <a:r>
              <a:rPr lang="en-US" sz="900" b="0"/>
              <a:t>S.P. Robbins, </a:t>
            </a:r>
            <a:r>
              <a:rPr lang="en-US" sz="900" b="0" i="1"/>
              <a:t>Decide &amp; Conquer: Making Winning Decisions and Taking Control of Your Life </a:t>
            </a:r>
            <a:r>
              <a:rPr lang="en-US" sz="900" b="0"/>
              <a:t>(Upper Saddle River, NJ: Financial Times/Prentice Hall, 2004), pp. 164–68.</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300037"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300039"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ctrTitle"/>
          </p:nvPr>
        </p:nvSpPr>
        <p:spPr>
          <a:noFill/>
          <a:ln w="3175"/>
          <a:effectLst>
            <a:outerShdw dist="107763" dir="2700000" algn="ctr" rotWithShape="0">
              <a:srgbClr val="B2B2B2">
                <a:alpha val="50000"/>
              </a:srgbClr>
            </a:outerShdw>
          </a:effectLst>
        </p:spPr>
        <p:txBody>
          <a:bodyPr/>
          <a:lstStyle/>
          <a:p>
            <a:pPr algn="just" rtl="0" eaLnBrk="1" hangingPunct="1"/>
            <a:r>
              <a:rPr lang="en-US" smtClean="0"/>
              <a:t>Chapter 6</a:t>
            </a:r>
          </a:p>
        </p:txBody>
      </p:sp>
      <p:sp>
        <p:nvSpPr>
          <p:cNvPr id="4099" name="Rectangle 8"/>
          <p:cNvSpPr>
            <a:spLocks noGrp="1" noChangeArrowheads="1"/>
          </p:cNvSpPr>
          <p:nvPr>
            <p:ph type="subTitle" idx="1"/>
          </p:nvPr>
        </p:nvSpPr>
        <p:spPr>
          <a:xfrm>
            <a:off x="1905000" y="2765425"/>
            <a:ext cx="5257800" cy="1752600"/>
          </a:xfrm>
        </p:spPr>
        <p:txBody>
          <a:bodyPr/>
          <a:lstStyle/>
          <a:p>
            <a:pPr algn="just" rtl="0" eaLnBrk="1" hangingPunct="1"/>
            <a:r>
              <a:rPr lang="en-US" sz="4800" smtClean="0">
                <a:solidFill>
                  <a:srgbClr val="006699"/>
                </a:solidFill>
              </a:rPr>
              <a:t>Basic Motivation Concepts</a:t>
            </a:r>
          </a:p>
        </p:txBody>
      </p:sp>
      <p:pic>
        <p:nvPicPr>
          <p:cNvPr id="4100"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4101" name="Picture 11"/>
          <p:cNvPicPr>
            <a:picLocks noChangeAspect="1" noChangeArrowheads="1"/>
          </p:cNvPicPr>
          <p:nvPr/>
        </p:nvPicPr>
        <p:blipFill>
          <a:blip r:embed="rId3"/>
          <a:srcRect/>
          <a:stretch>
            <a:fillRect/>
          </a:stretch>
        </p:blipFill>
        <p:spPr bwMode="auto">
          <a:xfrm>
            <a:off x="914400" y="1609725"/>
            <a:ext cx="3657600" cy="54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Footer Placeholder 3"/>
          <p:cNvSpPr>
            <a:spLocks noGrp="1"/>
          </p:cNvSpPr>
          <p:nvPr>
            <p:ph type="ftr" sz="quarter" idx="10"/>
          </p:nvPr>
        </p:nvSpPr>
        <p:spPr>
          <a:noFill/>
        </p:spPr>
        <p:txBody>
          <a:bodyPr/>
          <a:lstStyle/>
          <a:p>
            <a:r>
              <a:rPr lang="en-US"/>
              <a:t>© 2005 Prentice Hall Inc. All rights reserved.</a:t>
            </a:r>
          </a:p>
        </p:txBody>
      </p:sp>
      <p:sp>
        <p:nvSpPr>
          <p:cNvPr id="5123" name="Slide Number Placeholder 4"/>
          <p:cNvSpPr>
            <a:spLocks noGrp="1"/>
          </p:cNvSpPr>
          <p:nvPr>
            <p:ph type="sldNum" sz="quarter" idx="11"/>
          </p:nvPr>
        </p:nvSpPr>
        <p:spPr>
          <a:noFill/>
        </p:spPr>
        <p:txBody>
          <a:bodyPr/>
          <a:lstStyle/>
          <a:p>
            <a:r>
              <a:rPr lang="en-US"/>
              <a:t>6–</a:t>
            </a:r>
            <a:fld id="{AE06F4FC-8863-4DB7-BBE4-814892ECEF92}" type="slidenum">
              <a:rPr lang="en-US"/>
              <a:pPr/>
              <a:t>135</a:t>
            </a:fld>
            <a:endParaRPr lang="en-US"/>
          </a:p>
        </p:txBody>
      </p:sp>
      <p:sp>
        <p:nvSpPr>
          <p:cNvPr id="5124"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Outline the motivation process.</a:t>
            </a:r>
          </a:p>
          <a:p>
            <a:pPr marL="457200" indent="-457200" algn="just" rtl="0" eaLnBrk="1" hangingPunct="1">
              <a:lnSpc>
                <a:spcPct val="110000"/>
              </a:lnSpc>
              <a:buClr>
                <a:srgbClr val="CC6600"/>
              </a:buClr>
              <a:buFont typeface="Wingdings" pitchFamily="2" charset="2"/>
              <a:buAutoNum type="arabicPeriod"/>
            </a:pPr>
            <a:r>
              <a:rPr lang="en-US" smtClean="0"/>
              <a:t>Describe Maslow’s need hierarchy.</a:t>
            </a:r>
          </a:p>
          <a:p>
            <a:pPr marL="457200" indent="-457200" algn="just" rtl="0" eaLnBrk="1" hangingPunct="1">
              <a:lnSpc>
                <a:spcPct val="110000"/>
              </a:lnSpc>
              <a:buClr>
                <a:srgbClr val="CC6600"/>
              </a:buClr>
              <a:buFont typeface="Wingdings" pitchFamily="2" charset="2"/>
              <a:buAutoNum type="arabicPeriod"/>
            </a:pPr>
            <a:r>
              <a:rPr lang="en-US" smtClean="0"/>
              <a:t>Contrast Theory X and Theory Y.</a:t>
            </a:r>
          </a:p>
          <a:p>
            <a:pPr marL="457200" indent="-457200" algn="just" rtl="0" eaLnBrk="1" hangingPunct="1">
              <a:lnSpc>
                <a:spcPct val="110000"/>
              </a:lnSpc>
              <a:buClr>
                <a:srgbClr val="CC6600"/>
              </a:buClr>
              <a:buFont typeface="Wingdings" pitchFamily="2" charset="2"/>
              <a:buAutoNum type="arabicPeriod"/>
            </a:pPr>
            <a:r>
              <a:rPr lang="en-US" smtClean="0"/>
              <a:t>Differentiate motivators from hygiene factors.</a:t>
            </a:r>
          </a:p>
          <a:p>
            <a:pPr marL="457200" indent="-457200" algn="just" rtl="0" eaLnBrk="1" hangingPunct="1">
              <a:lnSpc>
                <a:spcPct val="110000"/>
              </a:lnSpc>
              <a:buClr>
                <a:srgbClr val="CC6600"/>
              </a:buClr>
              <a:buFont typeface="Wingdings" pitchFamily="2" charset="2"/>
              <a:buAutoNum type="arabicPeriod"/>
            </a:pPr>
            <a:r>
              <a:rPr lang="en-US" smtClean="0"/>
              <a:t>List the characteristics that high achievers prefer in a job.</a:t>
            </a:r>
          </a:p>
          <a:p>
            <a:pPr marL="457200" indent="-457200" algn="just" rtl="0" eaLnBrk="1" hangingPunct="1">
              <a:lnSpc>
                <a:spcPct val="110000"/>
              </a:lnSpc>
              <a:buClr>
                <a:srgbClr val="CC6600"/>
              </a:buClr>
              <a:buFont typeface="Wingdings" pitchFamily="2" charset="2"/>
              <a:buAutoNum type="arabicPeriod"/>
            </a:pPr>
            <a:r>
              <a:rPr lang="en-US" smtClean="0"/>
              <a:t>Summarize the types of goals that increase performance.</a:t>
            </a:r>
          </a:p>
        </p:txBody>
      </p:sp>
      <p:sp>
        <p:nvSpPr>
          <p:cNvPr id="5126"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 2005 Prentice Hall Inc. All rights reserved.</a:t>
            </a:r>
          </a:p>
        </p:txBody>
      </p:sp>
      <p:sp>
        <p:nvSpPr>
          <p:cNvPr id="6147" name="Slide Number Placeholder 4"/>
          <p:cNvSpPr>
            <a:spLocks noGrp="1"/>
          </p:cNvSpPr>
          <p:nvPr>
            <p:ph type="sldNum" sz="quarter" idx="11"/>
          </p:nvPr>
        </p:nvSpPr>
        <p:spPr>
          <a:noFill/>
        </p:spPr>
        <p:txBody>
          <a:bodyPr/>
          <a:lstStyle/>
          <a:p>
            <a:r>
              <a:rPr lang="en-US"/>
              <a:t>6–</a:t>
            </a:r>
            <a:fld id="{EED47116-2ECE-463F-A713-F0B6F97102E2}" type="slidenum">
              <a:rPr lang="en-US"/>
              <a:pPr/>
              <a:t>136</a:t>
            </a:fld>
            <a:endParaRPr lang="en-US"/>
          </a:p>
        </p:txBody>
      </p:sp>
      <p:sp>
        <p:nvSpPr>
          <p:cNvPr id="614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576263" indent="-576263" algn="just" rtl="0" eaLnBrk="1" hangingPunct="1">
              <a:lnSpc>
                <a:spcPct val="110000"/>
              </a:lnSpc>
              <a:buClr>
                <a:srgbClr val="CC6600"/>
              </a:buClr>
              <a:buFont typeface="Wingdings" pitchFamily="2" charset="2"/>
              <a:buAutoNum type="arabicPeriod" startAt="7"/>
            </a:pPr>
            <a:r>
              <a:rPr lang="en-US" smtClean="0"/>
              <a:t>Explain the job characteristics model.</a:t>
            </a:r>
          </a:p>
          <a:p>
            <a:pPr marL="576263" indent="-576263" algn="just" rtl="0" eaLnBrk="1" hangingPunct="1">
              <a:lnSpc>
                <a:spcPct val="110000"/>
              </a:lnSpc>
              <a:buClr>
                <a:srgbClr val="CC6600"/>
              </a:buClr>
              <a:buFont typeface="Wingdings" pitchFamily="2" charset="2"/>
              <a:buAutoNum type="arabicPeriod" startAt="7"/>
            </a:pPr>
            <a:r>
              <a:rPr lang="en-US" smtClean="0"/>
              <a:t>State the impact of underrewarding employees.</a:t>
            </a:r>
          </a:p>
          <a:p>
            <a:pPr marL="576263" indent="-576263" algn="just" rtl="0" eaLnBrk="1" hangingPunct="1">
              <a:lnSpc>
                <a:spcPct val="110000"/>
              </a:lnSpc>
              <a:buClr>
                <a:srgbClr val="CC6600"/>
              </a:buClr>
              <a:buFont typeface="Wingdings" pitchFamily="2" charset="2"/>
              <a:buAutoNum type="arabicPeriod" startAt="7"/>
            </a:pPr>
            <a:r>
              <a:rPr lang="en-US" smtClean="0"/>
              <a:t>Clarify key relationships in expectancy theory.</a:t>
            </a:r>
          </a:p>
          <a:p>
            <a:pPr marL="576263" indent="-576263" algn="just" rtl="0" eaLnBrk="1" hangingPunct="1">
              <a:lnSpc>
                <a:spcPct val="110000"/>
              </a:lnSpc>
              <a:buClr>
                <a:srgbClr val="CC6600"/>
              </a:buClr>
              <a:buFont typeface="Wingdings" pitchFamily="2" charset="2"/>
              <a:buAutoNum type="arabicPeriod" startAt="7"/>
            </a:pPr>
            <a:r>
              <a:rPr lang="en-US" smtClean="0"/>
              <a:t>Explain how the contemporary theories of motivation complement each other.</a:t>
            </a:r>
          </a:p>
        </p:txBody>
      </p:sp>
      <p:sp>
        <p:nvSpPr>
          <p:cNvPr id="6150"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left)">
                                      <p:cBhvr>
                                        <p:cTn id="22" dur="500"/>
                                        <p:tgtEl>
                                          <p:spTgt spid="200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6–</a:t>
            </a:r>
            <a:fld id="{56F47D94-8602-4280-BAD4-005564B35149}" type="slidenum">
              <a:rPr lang="en-US"/>
              <a:pPr/>
              <a:t>137</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Defining Motivation</a:t>
            </a:r>
          </a:p>
        </p:txBody>
      </p:sp>
      <p:sp>
        <p:nvSpPr>
          <p:cNvPr id="260099" name="Text Box 3" descr="Chap01Bkgd03"/>
          <p:cNvSpPr txBox="1">
            <a:spLocks noChangeArrowheads="1"/>
          </p:cNvSpPr>
          <p:nvPr/>
        </p:nvSpPr>
        <p:spPr bwMode="blackWhite">
          <a:xfrm>
            <a:off x="2057400" y="3429000"/>
            <a:ext cx="6324600" cy="2438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lIns="182880" anchor="ctr"/>
          <a:lstStyle/>
          <a:p>
            <a:pPr marL="457200" indent="-457200">
              <a:lnSpc>
                <a:spcPct val="90000"/>
              </a:lnSpc>
              <a:spcBef>
                <a:spcPct val="50000"/>
              </a:spcBef>
              <a:defRPr/>
            </a:pPr>
            <a:r>
              <a:rPr lang="en-US" sz="2400">
                <a:solidFill>
                  <a:srgbClr val="FFFFCC"/>
                </a:solidFill>
              </a:rPr>
              <a:t>Key Elements</a:t>
            </a:r>
          </a:p>
          <a:p>
            <a:pPr marL="457200" indent="-457200">
              <a:lnSpc>
                <a:spcPct val="90000"/>
              </a:lnSpc>
              <a:spcBef>
                <a:spcPct val="50000"/>
              </a:spcBef>
              <a:buFontTx/>
              <a:buAutoNum type="arabicPeriod"/>
              <a:defRPr/>
            </a:pPr>
            <a:r>
              <a:rPr lang="en-US" sz="2400">
                <a:solidFill>
                  <a:schemeClr val="bg1"/>
                </a:solidFill>
              </a:rPr>
              <a:t>Intensity: how hard a person tries</a:t>
            </a:r>
          </a:p>
          <a:p>
            <a:pPr marL="457200" indent="-457200">
              <a:lnSpc>
                <a:spcPct val="90000"/>
              </a:lnSpc>
              <a:spcBef>
                <a:spcPct val="50000"/>
              </a:spcBef>
              <a:buFontTx/>
              <a:buAutoNum type="arabicPeriod"/>
              <a:defRPr/>
            </a:pPr>
            <a:r>
              <a:rPr lang="en-US" sz="2400">
                <a:solidFill>
                  <a:schemeClr val="bg1"/>
                </a:solidFill>
              </a:rPr>
              <a:t>Direction: toward beneficial goal</a:t>
            </a:r>
          </a:p>
          <a:p>
            <a:pPr marL="457200" indent="-457200">
              <a:lnSpc>
                <a:spcPct val="90000"/>
              </a:lnSpc>
              <a:spcBef>
                <a:spcPct val="50000"/>
              </a:spcBef>
              <a:buFontTx/>
              <a:buAutoNum type="arabicPeriod"/>
              <a:defRPr/>
            </a:pPr>
            <a:r>
              <a:rPr lang="en-US" sz="2400">
                <a:solidFill>
                  <a:schemeClr val="bg1"/>
                </a:solidFill>
              </a:rPr>
              <a:t>Persistence: how long a person tries</a:t>
            </a:r>
          </a:p>
        </p:txBody>
      </p:sp>
      <p:sp>
        <p:nvSpPr>
          <p:cNvPr id="7174" name="Text Box 4"/>
          <p:cNvSpPr txBox="1">
            <a:spLocks noChangeArrowheads="1"/>
          </p:cNvSpPr>
          <p:nvPr/>
        </p:nvSpPr>
        <p:spPr bwMode="auto">
          <a:xfrm>
            <a:off x="838200" y="1312863"/>
            <a:ext cx="7162800" cy="1735137"/>
          </a:xfrm>
          <a:prstGeom prst="rect">
            <a:avLst/>
          </a:prstGeom>
          <a:noFill/>
          <a:ln w="9525">
            <a:noFill/>
            <a:miter lim="800000"/>
            <a:headEnd/>
            <a:tailEnd/>
          </a:ln>
        </p:spPr>
        <p:txBody>
          <a:bodyPr>
            <a:spAutoFit/>
          </a:bodyPr>
          <a:lstStyle/>
          <a:p>
            <a:pPr>
              <a:spcBef>
                <a:spcPct val="50000"/>
              </a:spcBef>
            </a:pPr>
            <a:r>
              <a:rPr lang="en-US" sz="2400"/>
              <a:t>Motivation</a:t>
            </a:r>
          </a:p>
          <a:p>
            <a:pPr>
              <a:spcBef>
                <a:spcPct val="50000"/>
              </a:spcBef>
            </a:pPr>
            <a:r>
              <a:rPr lang="en-US" sz="2400" b="0">
                <a:latin typeface="Tahoma" pitchFamily="34" charset="0"/>
              </a:rPr>
              <a:t>The processes that account for an individual’s intensity, direction, and persistence of effort toward attaining a goal.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ox(in)">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0"/>
          </p:nvPr>
        </p:nvSpPr>
        <p:spPr>
          <a:noFill/>
        </p:spPr>
        <p:txBody>
          <a:bodyPr/>
          <a:lstStyle/>
          <a:p>
            <a:r>
              <a:rPr lang="en-US"/>
              <a:t>© 2005 Prentice Hall Inc. All rights reserved.</a:t>
            </a:r>
          </a:p>
        </p:txBody>
      </p:sp>
      <p:sp>
        <p:nvSpPr>
          <p:cNvPr id="8195" name="Slide Number Placeholder 3"/>
          <p:cNvSpPr>
            <a:spLocks noGrp="1"/>
          </p:cNvSpPr>
          <p:nvPr>
            <p:ph type="sldNum" sz="quarter" idx="11"/>
          </p:nvPr>
        </p:nvSpPr>
        <p:spPr>
          <a:noFill/>
        </p:spPr>
        <p:txBody>
          <a:bodyPr/>
          <a:lstStyle/>
          <a:p>
            <a:r>
              <a:rPr lang="en-US"/>
              <a:t>6–</a:t>
            </a:r>
            <a:fld id="{0CBBBA29-6386-4C30-AB4B-71C7F04D1E5B}" type="slidenum">
              <a:rPr lang="en-US"/>
              <a:pPr/>
              <a:t>138</a:t>
            </a:fld>
            <a:endParaRPr lang="en-US"/>
          </a:p>
        </p:txBody>
      </p:sp>
      <p:sp>
        <p:nvSpPr>
          <p:cNvPr id="261122" name="Rectangle 2"/>
          <p:cNvSpPr>
            <a:spLocks noGrp="1" noChangeArrowheads="1"/>
          </p:cNvSpPr>
          <p:nvPr>
            <p:ph type="title"/>
          </p:nvPr>
        </p:nvSpPr>
        <p:spPr/>
        <p:txBody>
          <a:bodyPr>
            <a:normAutofit fontScale="90000"/>
          </a:bodyPr>
          <a:lstStyle/>
          <a:p>
            <a:pPr algn="just" rtl="0" eaLnBrk="1" hangingPunct="1">
              <a:defRPr/>
            </a:pPr>
            <a:r>
              <a:rPr lang="en-US" smtClean="0"/>
              <a:t>Hierarchy of Needs Theory (Maslow)</a:t>
            </a:r>
          </a:p>
        </p:txBody>
      </p:sp>
      <p:pic>
        <p:nvPicPr>
          <p:cNvPr id="8197" name="Picture 3" descr="bs02031_"/>
          <p:cNvPicPr>
            <a:picLocks noChangeAspect="1" noChangeArrowheads="1"/>
          </p:cNvPicPr>
          <p:nvPr/>
        </p:nvPicPr>
        <p:blipFill>
          <a:blip r:embed="rId2"/>
          <a:srcRect/>
          <a:stretch>
            <a:fillRect/>
          </a:stretch>
        </p:blipFill>
        <p:spPr bwMode="auto">
          <a:xfrm>
            <a:off x="5791200" y="1752600"/>
            <a:ext cx="2590800" cy="2566988"/>
          </a:xfrm>
          <a:prstGeom prst="rect">
            <a:avLst/>
          </a:prstGeom>
          <a:noFill/>
          <a:ln w="9525">
            <a:noFill/>
            <a:miter lim="800000"/>
            <a:headEnd/>
            <a:tailEnd/>
          </a:ln>
        </p:spPr>
      </p:pic>
      <p:sp>
        <p:nvSpPr>
          <p:cNvPr id="261124" name="Line 4"/>
          <p:cNvSpPr>
            <a:spLocks noChangeShapeType="1"/>
          </p:cNvSpPr>
          <p:nvPr/>
        </p:nvSpPr>
        <p:spPr bwMode="auto">
          <a:xfrm>
            <a:off x="914400" y="4495800"/>
            <a:ext cx="3505200" cy="0"/>
          </a:xfrm>
          <a:prstGeom prst="line">
            <a:avLst/>
          </a:prstGeom>
          <a:noFill/>
          <a:ln w="38100">
            <a:solidFill>
              <a:srgbClr val="CC3300"/>
            </a:solidFill>
            <a:round/>
            <a:headEnd/>
            <a:tailEnd/>
          </a:ln>
        </p:spPr>
        <p:txBody>
          <a:bodyPr/>
          <a:lstStyle/>
          <a:p>
            <a:endParaRPr lang="fa-IR"/>
          </a:p>
        </p:txBody>
      </p:sp>
      <p:sp>
        <p:nvSpPr>
          <p:cNvPr id="8199" name="Text Box 5"/>
          <p:cNvSpPr txBox="1">
            <a:spLocks noChangeArrowheads="1"/>
          </p:cNvSpPr>
          <p:nvPr/>
        </p:nvSpPr>
        <p:spPr bwMode="auto">
          <a:xfrm>
            <a:off x="914400" y="1344613"/>
            <a:ext cx="4800600" cy="2830512"/>
          </a:xfrm>
          <a:prstGeom prst="rect">
            <a:avLst/>
          </a:prstGeom>
          <a:noFill/>
          <a:ln w="9525">
            <a:noFill/>
            <a:miter lim="800000"/>
            <a:headEnd/>
            <a:tailEnd/>
          </a:ln>
        </p:spPr>
        <p:txBody>
          <a:bodyPr>
            <a:spAutoFit/>
          </a:bodyPr>
          <a:lstStyle/>
          <a:p>
            <a:pPr>
              <a:spcBef>
                <a:spcPct val="50000"/>
              </a:spcBef>
            </a:pPr>
            <a:r>
              <a:rPr lang="en-US" sz="2400"/>
              <a:t>Hierarchy of Needs Theory</a:t>
            </a:r>
          </a:p>
          <a:p>
            <a:pPr>
              <a:spcBef>
                <a:spcPct val="50000"/>
              </a:spcBef>
            </a:pPr>
            <a:r>
              <a:rPr lang="en-US" sz="2400" b="0">
                <a:latin typeface="Tahoma" pitchFamily="34" charset="0"/>
              </a:rPr>
              <a:t>There is a hierarchy of five needs</a:t>
            </a:r>
            <a:r>
              <a:rPr lang="en-US" sz="2400" b="0">
                <a:latin typeface="Tahoma" pitchFamily="34" charset="0"/>
                <a:cs typeface="Arial" pitchFamily="34" charset="0"/>
              </a:rPr>
              <a:t>—physiological, safety, social, esteem, and self-actualization; as each need is substantially satisfied, the next need becomes dominant.</a:t>
            </a:r>
          </a:p>
        </p:txBody>
      </p:sp>
      <p:sp>
        <p:nvSpPr>
          <p:cNvPr id="8200" name="Text Box 6"/>
          <p:cNvSpPr txBox="1">
            <a:spLocks noChangeArrowheads="1"/>
          </p:cNvSpPr>
          <p:nvPr/>
        </p:nvSpPr>
        <p:spPr bwMode="auto">
          <a:xfrm>
            <a:off x="914400" y="4800600"/>
            <a:ext cx="7696200" cy="1004888"/>
          </a:xfrm>
          <a:prstGeom prst="rect">
            <a:avLst/>
          </a:prstGeom>
          <a:noFill/>
          <a:ln w="9525">
            <a:noFill/>
            <a:miter lim="800000"/>
            <a:headEnd/>
            <a:tailEnd/>
          </a:ln>
        </p:spPr>
        <p:txBody>
          <a:bodyPr>
            <a:spAutoFit/>
          </a:bodyPr>
          <a:lstStyle/>
          <a:p>
            <a:pPr>
              <a:spcBef>
                <a:spcPct val="50000"/>
              </a:spcBef>
            </a:pPr>
            <a:r>
              <a:rPr lang="en-US" sz="2400"/>
              <a:t>Self-Actualization</a:t>
            </a:r>
          </a:p>
          <a:p>
            <a:pPr>
              <a:spcBef>
                <a:spcPct val="50000"/>
              </a:spcBef>
            </a:pPr>
            <a:r>
              <a:rPr lang="en-US" sz="2400" b="0">
                <a:latin typeface="Tahoma" pitchFamily="34" charset="0"/>
              </a:rPr>
              <a:t>The drive to become what one is capable of becoming.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1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6–</a:t>
            </a:r>
            <a:fld id="{EDADEBD1-7E8D-4A45-A352-B6FABDF46277}" type="slidenum">
              <a:rPr lang="en-US"/>
              <a:pPr/>
              <a:t>139</a:t>
            </a:fld>
            <a:endParaRPr lang="en-US"/>
          </a:p>
        </p:txBody>
      </p:sp>
      <p:pic>
        <p:nvPicPr>
          <p:cNvPr id="9220" name="Picture 8"/>
          <p:cNvPicPr>
            <a:picLocks noChangeAspect="1" noChangeArrowheads="1"/>
          </p:cNvPicPr>
          <p:nvPr/>
        </p:nvPicPr>
        <p:blipFill>
          <a:blip r:embed="rId2"/>
          <a:srcRect/>
          <a:stretch>
            <a:fillRect/>
          </a:stretch>
        </p:blipFill>
        <p:spPr bwMode="auto">
          <a:xfrm>
            <a:off x="1262063" y="2208213"/>
            <a:ext cx="6686550" cy="3581400"/>
          </a:xfrm>
          <a:prstGeom prst="rect">
            <a:avLst/>
          </a:prstGeom>
          <a:noFill/>
          <a:ln w="9525">
            <a:noFill/>
            <a:miter lim="800000"/>
            <a:headEnd/>
            <a:tailEnd/>
          </a:ln>
        </p:spPr>
      </p:pic>
      <p:sp>
        <p:nvSpPr>
          <p:cNvPr id="262147" name="Rectangle 3"/>
          <p:cNvSpPr>
            <a:spLocks noGrp="1" noChangeArrowheads="1"/>
          </p:cNvSpPr>
          <p:nvPr>
            <p:ph type="title"/>
          </p:nvPr>
        </p:nvSpPr>
        <p:spPr/>
        <p:txBody>
          <a:bodyPr/>
          <a:lstStyle/>
          <a:p>
            <a:pPr algn="just" rtl="0" eaLnBrk="1" hangingPunct="1">
              <a:defRPr/>
            </a:pPr>
            <a:r>
              <a:rPr lang="en-US" smtClean="0"/>
              <a:t>Maslow’s Hierarchy of Needs</a:t>
            </a:r>
          </a:p>
        </p:txBody>
      </p:sp>
      <p:sp>
        <p:nvSpPr>
          <p:cNvPr id="9222" name="Text Box 5"/>
          <p:cNvSpPr txBox="1">
            <a:spLocks noChangeArrowheads="1"/>
          </p:cNvSpPr>
          <p:nvPr/>
        </p:nvSpPr>
        <p:spPr bwMode="auto">
          <a:xfrm>
            <a:off x="914400" y="1371600"/>
            <a:ext cx="3581400" cy="1371600"/>
          </a:xfrm>
          <a:prstGeom prst="rect">
            <a:avLst/>
          </a:prstGeom>
          <a:noFill/>
          <a:ln w="9525">
            <a:noFill/>
            <a:miter lim="800000"/>
            <a:headEnd/>
            <a:tailEnd/>
          </a:ln>
        </p:spPr>
        <p:txBody>
          <a:bodyPr>
            <a:spAutoFit/>
          </a:bodyPr>
          <a:lstStyle/>
          <a:p>
            <a:pPr>
              <a:spcBef>
                <a:spcPct val="50000"/>
              </a:spcBef>
            </a:pPr>
            <a:r>
              <a:rPr lang="en-US" sz="2400"/>
              <a:t>Lower-Order Needs</a:t>
            </a:r>
            <a:br>
              <a:rPr lang="en-US" sz="2400"/>
            </a:br>
            <a:r>
              <a:rPr lang="en-US" sz="2000" b="0">
                <a:latin typeface="Tahoma" pitchFamily="34" charset="0"/>
              </a:rPr>
              <a:t>Needs that are satisfied externally; physiological </a:t>
            </a:r>
            <a:br>
              <a:rPr lang="en-US" sz="2000" b="0">
                <a:latin typeface="Tahoma" pitchFamily="34" charset="0"/>
              </a:rPr>
            </a:br>
            <a:r>
              <a:rPr lang="en-US" sz="2000" b="0">
                <a:latin typeface="Tahoma" pitchFamily="34" charset="0"/>
              </a:rPr>
              <a:t>and safety needs.</a:t>
            </a:r>
          </a:p>
        </p:txBody>
      </p:sp>
      <p:sp>
        <p:nvSpPr>
          <p:cNvPr id="9223" name="Text Box 6"/>
          <p:cNvSpPr txBox="1">
            <a:spLocks noChangeArrowheads="1"/>
          </p:cNvSpPr>
          <p:nvPr/>
        </p:nvSpPr>
        <p:spPr bwMode="auto">
          <a:xfrm>
            <a:off x="4648200" y="1371600"/>
            <a:ext cx="3733800" cy="1676400"/>
          </a:xfrm>
          <a:prstGeom prst="rect">
            <a:avLst/>
          </a:prstGeom>
          <a:noFill/>
          <a:ln w="9525">
            <a:noFill/>
            <a:miter lim="800000"/>
            <a:headEnd/>
            <a:tailEnd/>
          </a:ln>
        </p:spPr>
        <p:txBody>
          <a:bodyPr>
            <a:spAutoFit/>
          </a:bodyPr>
          <a:lstStyle/>
          <a:p>
            <a:pPr algn="r">
              <a:spcBef>
                <a:spcPct val="50000"/>
              </a:spcBef>
            </a:pPr>
            <a:r>
              <a:rPr lang="en-US" sz="2400"/>
              <a:t>Higher-Order Needs</a:t>
            </a:r>
            <a:br>
              <a:rPr lang="en-US" sz="2400"/>
            </a:br>
            <a:r>
              <a:rPr lang="en-US" sz="2000" b="0">
                <a:latin typeface="Tahoma" pitchFamily="34" charset="0"/>
              </a:rPr>
              <a:t>Needs that are satisfied </a:t>
            </a:r>
            <a:br>
              <a:rPr lang="en-US" sz="2000" b="0">
                <a:latin typeface="Tahoma" pitchFamily="34" charset="0"/>
              </a:rPr>
            </a:br>
            <a:r>
              <a:rPr lang="en-US" sz="2000" b="0">
                <a:latin typeface="Tahoma" pitchFamily="34" charset="0"/>
              </a:rPr>
              <a:t>internally; social, esteem, </a:t>
            </a:r>
            <a:br>
              <a:rPr lang="en-US" sz="2000" b="0">
                <a:latin typeface="Tahoma" pitchFamily="34" charset="0"/>
              </a:rPr>
            </a:br>
            <a:r>
              <a:rPr lang="en-US" sz="2000" b="0">
                <a:latin typeface="Tahoma" pitchFamily="34" charset="0"/>
              </a:rPr>
              <a:t>and self-actualization</a:t>
            </a:r>
            <a:br>
              <a:rPr lang="en-US" sz="2000" b="0">
                <a:latin typeface="Tahoma" pitchFamily="34" charset="0"/>
              </a:rPr>
            </a:br>
            <a:r>
              <a:rPr lang="en-US" sz="2000" b="0">
                <a:latin typeface="Tahoma" pitchFamily="34" charset="0"/>
              </a:rPr>
              <a:t> needs.</a:t>
            </a:r>
          </a:p>
        </p:txBody>
      </p:sp>
      <p:sp>
        <p:nvSpPr>
          <p:cNvPr id="262151"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–1</a:t>
            </a:r>
            <a:endParaRPr lang="en-US">
              <a:solidFill>
                <a:schemeClr val="bg1"/>
              </a:solidFill>
            </a:endParaRPr>
          </a:p>
        </p:txBody>
      </p:sp>
      <p:sp>
        <p:nvSpPr>
          <p:cNvPr id="9225" name="Rectangle 9"/>
          <p:cNvSpPr>
            <a:spLocks noChangeArrowheads="1"/>
          </p:cNvSpPr>
          <p:nvPr/>
        </p:nvSpPr>
        <p:spPr bwMode="auto">
          <a:xfrm>
            <a:off x="685800" y="6111875"/>
            <a:ext cx="4038600" cy="365125"/>
          </a:xfrm>
          <a:prstGeom prst="rect">
            <a:avLst/>
          </a:prstGeom>
          <a:noFill/>
          <a:ln w="9525">
            <a:noFill/>
            <a:miter lim="800000"/>
            <a:headEnd/>
            <a:tailEnd/>
          </a:ln>
        </p:spPr>
        <p:txBody>
          <a:bodyPr>
            <a:spAutoFit/>
          </a:bodyPr>
          <a:lstStyle/>
          <a:p>
            <a:r>
              <a:rPr lang="en-US" sz="900" b="0" i="1"/>
              <a:t>Source: </a:t>
            </a:r>
            <a:r>
              <a:rPr lang="en-US" sz="900" b="0"/>
              <a:t>Motivation and </a:t>
            </a:r>
            <a:r>
              <a:rPr lang="en-US" sz="900" b="0" i="1"/>
              <a:t>Personality </a:t>
            </a:r>
            <a:r>
              <a:rPr lang="en-US" sz="900" b="0"/>
              <a:t>, 2nd ed,, by A.H. Maslow, 1970. Reprinted by permission of Prentice Hall, Inc., Upper Saddle River, NJ.</a:t>
            </a:r>
          </a:p>
        </p:txBody>
      </p:sp>
    </p:spTree>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smtClean="0"/>
              <a:t>© 2005 Prentice Hall Inc. All rights reserved.</a:t>
            </a:r>
          </a:p>
        </p:txBody>
      </p:sp>
      <p:sp>
        <p:nvSpPr>
          <p:cNvPr id="26627" name="Slide Number Placeholder 3"/>
          <p:cNvSpPr>
            <a:spLocks noGrp="1"/>
          </p:cNvSpPr>
          <p:nvPr>
            <p:ph type="sldNum" sz="quarter" idx="11"/>
          </p:nvPr>
        </p:nvSpPr>
        <p:spPr>
          <a:noFill/>
        </p:spPr>
        <p:txBody>
          <a:bodyPr/>
          <a:lstStyle/>
          <a:p>
            <a:r>
              <a:rPr lang="en-US" smtClean="0"/>
              <a:t>1–</a:t>
            </a:r>
            <a:fld id="{F4CD6EFD-603C-4E8D-954F-81C8B1F185DC}" type="slidenum">
              <a:rPr lang="en-US" smtClean="0"/>
              <a:pPr/>
              <a:t>14</a:t>
            </a:fld>
            <a:endParaRPr lang="en-US" smtClean="0"/>
          </a:p>
        </p:txBody>
      </p:sp>
      <p:sp>
        <p:nvSpPr>
          <p:cNvPr id="225282" name="Rectangle 2"/>
          <p:cNvSpPr>
            <a:spLocks noGrp="1" noChangeArrowheads="1"/>
          </p:cNvSpPr>
          <p:nvPr>
            <p:ph type="title"/>
          </p:nvPr>
        </p:nvSpPr>
        <p:spPr/>
        <p:txBody>
          <a:bodyPr>
            <a:normAutofit fontScale="90000"/>
          </a:bodyPr>
          <a:lstStyle/>
          <a:p>
            <a:pPr algn="just" rtl="0" eaLnBrk="1" hangingPunct="1">
              <a:defRPr/>
            </a:pPr>
            <a:r>
              <a:rPr lang="en-US" smtClean="0"/>
              <a:t>Contributing Disciplines to the OB Field (cont’d)</a:t>
            </a:r>
          </a:p>
        </p:txBody>
      </p:sp>
      <p:pic>
        <p:nvPicPr>
          <p:cNvPr id="26629" name="Picture 3" descr="Ex1-3c"/>
          <p:cNvPicPr>
            <a:picLocks noChangeAspect="1" noChangeArrowheads="1"/>
          </p:cNvPicPr>
          <p:nvPr/>
        </p:nvPicPr>
        <p:blipFill>
          <a:blip r:embed="rId2"/>
          <a:srcRect/>
          <a:stretch>
            <a:fillRect/>
          </a:stretch>
        </p:blipFill>
        <p:spPr bwMode="auto">
          <a:xfrm>
            <a:off x="685800" y="4035425"/>
            <a:ext cx="2560638" cy="731838"/>
          </a:xfrm>
          <a:prstGeom prst="rect">
            <a:avLst/>
          </a:prstGeom>
          <a:noFill/>
          <a:ln w="9525">
            <a:noFill/>
            <a:miter lim="800000"/>
            <a:headEnd/>
            <a:tailEnd/>
          </a:ln>
        </p:spPr>
      </p:pic>
      <p:sp>
        <p:nvSpPr>
          <p:cNvPr id="26630" name="Line 4"/>
          <p:cNvSpPr>
            <a:spLocks noChangeShapeType="1"/>
          </p:cNvSpPr>
          <p:nvPr/>
        </p:nvSpPr>
        <p:spPr bwMode="auto">
          <a:xfrm>
            <a:off x="6651625" y="4400550"/>
            <a:ext cx="431800"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6631" name="Picture 5" descr="Ex1-3h"/>
          <p:cNvPicPr>
            <a:picLocks noChangeAspect="1" noChangeArrowheads="1"/>
          </p:cNvPicPr>
          <p:nvPr/>
        </p:nvPicPr>
        <p:blipFill>
          <a:blip r:embed="rId3"/>
          <a:srcRect/>
          <a:stretch>
            <a:fillRect/>
          </a:stretch>
        </p:blipFill>
        <p:spPr bwMode="auto">
          <a:xfrm>
            <a:off x="3478213" y="3429000"/>
            <a:ext cx="3325812" cy="1943100"/>
          </a:xfrm>
          <a:prstGeom prst="rect">
            <a:avLst/>
          </a:prstGeom>
          <a:noFill/>
          <a:ln w="9525">
            <a:noFill/>
            <a:miter lim="800000"/>
            <a:headEnd/>
            <a:tailEnd/>
          </a:ln>
        </p:spPr>
      </p:pic>
      <p:sp>
        <p:nvSpPr>
          <p:cNvPr id="26632" name="Line 6"/>
          <p:cNvSpPr>
            <a:spLocks noChangeShapeType="1"/>
          </p:cNvSpPr>
          <p:nvPr/>
        </p:nvSpPr>
        <p:spPr bwMode="auto">
          <a:xfrm>
            <a:off x="3111500" y="4394200"/>
            <a:ext cx="431800"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6633" name="Picture 7" descr="Ex1-3i"/>
          <p:cNvPicPr>
            <a:picLocks noChangeAspect="1" noChangeArrowheads="1"/>
          </p:cNvPicPr>
          <p:nvPr/>
        </p:nvPicPr>
        <p:blipFill>
          <a:blip r:embed="rId4"/>
          <a:srcRect/>
          <a:stretch>
            <a:fillRect/>
          </a:stretch>
        </p:blipFill>
        <p:spPr bwMode="auto">
          <a:xfrm>
            <a:off x="7032625" y="3886200"/>
            <a:ext cx="1349375" cy="1028700"/>
          </a:xfrm>
          <a:prstGeom prst="rect">
            <a:avLst/>
          </a:prstGeom>
          <a:noFill/>
          <a:ln w="9525">
            <a:noFill/>
            <a:miter lim="800000"/>
            <a:headEnd/>
            <a:tailEnd/>
          </a:ln>
        </p:spPr>
      </p:pic>
      <p:sp>
        <p:nvSpPr>
          <p:cNvPr id="225289" name="Text Box 9" descr="BKGD02"/>
          <p:cNvSpPr txBox="1">
            <a:spLocks noChangeArrowheads="1"/>
          </p:cNvSpPr>
          <p:nvPr/>
        </p:nvSpPr>
        <p:spPr bwMode="blackWhite">
          <a:xfrm>
            <a:off x="6858000" y="6035675"/>
            <a:ext cx="17526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–3 (cont’d)</a:t>
            </a:r>
          </a:p>
        </p:txBody>
      </p:sp>
      <p:sp>
        <p:nvSpPr>
          <p:cNvPr id="26635" name="Text Box 10"/>
          <p:cNvSpPr txBox="1">
            <a:spLocks noChangeArrowheads="1"/>
          </p:cNvSpPr>
          <p:nvPr/>
        </p:nvSpPr>
        <p:spPr bwMode="auto">
          <a:xfrm>
            <a:off x="947738" y="1371600"/>
            <a:ext cx="7586662" cy="1371600"/>
          </a:xfrm>
          <a:prstGeom prst="rect">
            <a:avLst/>
          </a:prstGeom>
          <a:noFill/>
          <a:ln w="9525">
            <a:noFill/>
            <a:miter lim="800000"/>
            <a:headEnd/>
            <a:tailEnd/>
          </a:ln>
        </p:spPr>
        <p:txBody>
          <a:bodyPr>
            <a:spAutoFit/>
          </a:bodyPr>
          <a:lstStyle/>
          <a:p>
            <a:pPr algn="l" rtl="0">
              <a:spcBef>
                <a:spcPct val="50000"/>
              </a:spcBef>
            </a:pPr>
            <a:r>
              <a:rPr lang="en-US" sz="2400" dirty="0"/>
              <a:t>Social Psychology</a:t>
            </a:r>
            <a:br>
              <a:rPr lang="en-US" sz="2400" dirty="0"/>
            </a:br>
            <a:r>
              <a:rPr lang="en-US" sz="2000" b="0" dirty="0">
                <a:latin typeface="Tahoma" pitchFamily="34" charset="0"/>
              </a:rPr>
              <a:t>An area within psychology that blends concepts from psychology and sociology and that focuses on the influence of people on one another.</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6–</a:t>
            </a:r>
            <a:fld id="{5F819102-3B09-41F4-871F-F6E03CF5A1CA}" type="slidenum">
              <a:rPr lang="en-US"/>
              <a:pPr/>
              <a:t>140</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Theory X and Theory Y (Douglas McGregor)</a:t>
            </a:r>
          </a:p>
        </p:txBody>
      </p:sp>
      <p:sp>
        <p:nvSpPr>
          <p:cNvPr id="263171" name="Line 3"/>
          <p:cNvSpPr>
            <a:spLocks noChangeShapeType="1"/>
          </p:cNvSpPr>
          <p:nvPr/>
        </p:nvSpPr>
        <p:spPr bwMode="auto">
          <a:xfrm>
            <a:off x="914400" y="3429000"/>
            <a:ext cx="3810000" cy="0"/>
          </a:xfrm>
          <a:prstGeom prst="line">
            <a:avLst/>
          </a:prstGeom>
          <a:noFill/>
          <a:ln w="38100">
            <a:solidFill>
              <a:srgbClr val="CC3300"/>
            </a:solidFill>
            <a:round/>
            <a:headEnd/>
            <a:tailEnd/>
          </a:ln>
        </p:spPr>
        <p:txBody>
          <a:bodyPr/>
          <a:lstStyle/>
          <a:p>
            <a:endParaRPr lang="fa-IR"/>
          </a:p>
        </p:txBody>
      </p:sp>
      <p:pic>
        <p:nvPicPr>
          <p:cNvPr id="10246" name="Picture 4" descr="pe01540_"/>
          <p:cNvPicPr>
            <a:picLocks noChangeAspect="1" noChangeArrowheads="1"/>
          </p:cNvPicPr>
          <p:nvPr/>
        </p:nvPicPr>
        <p:blipFill>
          <a:blip r:embed="rId2"/>
          <a:srcRect/>
          <a:stretch>
            <a:fillRect/>
          </a:stretch>
        </p:blipFill>
        <p:spPr bwMode="auto">
          <a:xfrm>
            <a:off x="5029200" y="1471613"/>
            <a:ext cx="2895600" cy="1728787"/>
          </a:xfrm>
          <a:prstGeom prst="rect">
            <a:avLst/>
          </a:prstGeom>
          <a:noFill/>
          <a:ln w="9525">
            <a:noFill/>
            <a:miter lim="800000"/>
            <a:headEnd/>
            <a:tailEnd/>
          </a:ln>
        </p:spPr>
      </p:pic>
      <p:pic>
        <p:nvPicPr>
          <p:cNvPr id="10247" name="Picture 5" descr="pe01535_"/>
          <p:cNvPicPr>
            <a:picLocks noChangeAspect="1" noChangeArrowheads="1"/>
          </p:cNvPicPr>
          <p:nvPr/>
        </p:nvPicPr>
        <p:blipFill>
          <a:blip r:embed="rId3"/>
          <a:srcRect/>
          <a:stretch>
            <a:fillRect/>
          </a:stretch>
        </p:blipFill>
        <p:spPr bwMode="auto">
          <a:xfrm>
            <a:off x="5549900" y="3886200"/>
            <a:ext cx="2374900" cy="2438400"/>
          </a:xfrm>
          <a:prstGeom prst="rect">
            <a:avLst/>
          </a:prstGeom>
          <a:noFill/>
          <a:ln w="9525">
            <a:noFill/>
            <a:miter lim="800000"/>
            <a:headEnd/>
            <a:tailEnd/>
          </a:ln>
        </p:spPr>
      </p:pic>
      <p:sp>
        <p:nvSpPr>
          <p:cNvPr id="10248" name="Text Box 6"/>
          <p:cNvSpPr txBox="1">
            <a:spLocks noChangeArrowheads="1"/>
          </p:cNvSpPr>
          <p:nvPr/>
        </p:nvSpPr>
        <p:spPr bwMode="auto">
          <a:xfrm>
            <a:off x="914400" y="1447800"/>
            <a:ext cx="4038600" cy="1828800"/>
          </a:xfrm>
          <a:prstGeom prst="rect">
            <a:avLst/>
          </a:prstGeom>
          <a:noFill/>
          <a:ln w="9525">
            <a:noFill/>
            <a:miter lim="800000"/>
            <a:headEnd/>
            <a:tailEnd/>
          </a:ln>
        </p:spPr>
        <p:txBody>
          <a:bodyPr>
            <a:spAutoFit/>
          </a:bodyPr>
          <a:lstStyle/>
          <a:p>
            <a:pPr>
              <a:spcBef>
                <a:spcPct val="50000"/>
              </a:spcBef>
            </a:pPr>
            <a:r>
              <a:rPr lang="en-US" sz="2400"/>
              <a:t>Theory X</a:t>
            </a:r>
          </a:p>
          <a:p>
            <a:pPr>
              <a:spcBef>
                <a:spcPct val="50000"/>
              </a:spcBef>
            </a:pPr>
            <a:r>
              <a:rPr lang="en-US" sz="2000" b="0">
                <a:latin typeface="Tahoma" pitchFamily="34" charset="0"/>
              </a:rPr>
              <a:t>Assumes that employees dislike work, lack ambition, avoid responsibility, and must be directed and coerced to perform.</a:t>
            </a:r>
          </a:p>
        </p:txBody>
      </p:sp>
      <p:sp>
        <p:nvSpPr>
          <p:cNvPr id="10249" name="Text Box 7"/>
          <p:cNvSpPr txBox="1">
            <a:spLocks noChangeArrowheads="1"/>
          </p:cNvSpPr>
          <p:nvPr/>
        </p:nvSpPr>
        <p:spPr bwMode="auto">
          <a:xfrm>
            <a:off x="914400" y="3581400"/>
            <a:ext cx="3886200" cy="2438400"/>
          </a:xfrm>
          <a:prstGeom prst="rect">
            <a:avLst/>
          </a:prstGeom>
          <a:noFill/>
          <a:ln w="9525">
            <a:noFill/>
            <a:miter lim="800000"/>
            <a:headEnd/>
            <a:tailEnd/>
          </a:ln>
        </p:spPr>
        <p:txBody>
          <a:bodyPr>
            <a:spAutoFit/>
          </a:bodyPr>
          <a:lstStyle/>
          <a:p>
            <a:pPr>
              <a:spcBef>
                <a:spcPct val="50000"/>
              </a:spcBef>
            </a:pPr>
            <a:r>
              <a:rPr lang="en-US" sz="2400"/>
              <a:t>Theory Y</a:t>
            </a:r>
          </a:p>
          <a:p>
            <a:pPr>
              <a:spcBef>
                <a:spcPct val="50000"/>
              </a:spcBef>
            </a:pPr>
            <a:r>
              <a:rPr lang="en-US" sz="2000" b="0">
                <a:latin typeface="Tahoma" pitchFamily="34" charset="0"/>
              </a:rPr>
              <a:t>Assumes that employees like work, seek responsibility, are capable of making decisions, and exercise self-direction and self-control when committed to a goal.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6–</a:t>
            </a:r>
            <a:fld id="{CE197A35-B7B4-4618-84FE-158D804C4E4F}" type="slidenum">
              <a:rPr lang="en-US"/>
              <a:pPr/>
              <a:t>141</a:t>
            </a:fld>
            <a:endParaRPr lang="en-US"/>
          </a:p>
        </p:txBody>
      </p:sp>
      <p:sp>
        <p:nvSpPr>
          <p:cNvPr id="264194" name="Rectangle 2"/>
          <p:cNvSpPr>
            <a:spLocks noGrp="1" noChangeArrowheads="1"/>
          </p:cNvSpPr>
          <p:nvPr>
            <p:ph type="title"/>
          </p:nvPr>
        </p:nvSpPr>
        <p:spPr/>
        <p:txBody>
          <a:bodyPr>
            <a:normAutofit fontScale="90000"/>
          </a:bodyPr>
          <a:lstStyle/>
          <a:p>
            <a:pPr algn="just" rtl="0" eaLnBrk="1" hangingPunct="1">
              <a:defRPr/>
            </a:pPr>
            <a:r>
              <a:rPr lang="en-US" smtClean="0"/>
              <a:t>Two-Factor Theory (Frederick Herzberg)</a:t>
            </a:r>
          </a:p>
        </p:txBody>
      </p:sp>
      <p:sp>
        <p:nvSpPr>
          <p:cNvPr id="264195" name="Line 3"/>
          <p:cNvSpPr>
            <a:spLocks noChangeShapeType="1"/>
          </p:cNvSpPr>
          <p:nvPr/>
        </p:nvSpPr>
        <p:spPr bwMode="auto">
          <a:xfrm>
            <a:off x="914400" y="3276600"/>
            <a:ext cx="4800600" cy="0"/>
          </a:xfrm>
          <a:prstGeom prst="line">
            <a:avLst/>
          </a:prstGeom>
          <a:noFill/>
          <a:ln w="38100">
            <a:solidFill>
              <a:srgbClr val="CC3300"/>
            </a:solidFill>
            <a:round/>
            <a:headEnd/>
            <a:tailEnd/>
          </a:ln>
        </p:spPr>
        <p:txBody>
          <a:bodyPr/>
          <a:lstStyle/>
          <a:p>
            <a:endParaRPr lang="fa-IR"/>
          </a:p>
        </p:txBody>
      </p:sp>
      <p:pic>
        <p:nvPicPr>
          <p:cNvPr id="11270" name="Picture 4" descr="pe01550_"/>
          <p:cNvPicPr>
            <a:picLocks noChangeAspect="1" noChangeArrowheads="1"/>
          </p:cNvPicPr>
          <p:nvPr/>
        </p:nvPicPr>
        <p:blipFill>
          <a:blip r:embed="rId2"/>
          <a:srcRect/>
          <a:stretch>
            <a:fillRect/>
          </a:stretch>
        </p:blipFill>
        <p:spPr bwMode="auto">
          <a:xfrm>
            <a:off x="5897563" y="2819400"/>
            <a:ext cx="2636837" cy="3429000"/>
          </a:xfrm>
          <a:prstGeom prst="rect">
            <a:avLst/>
          </a:prstGeom>
          <a:noFill/>
          <a:ln w="9525">
            <a:noFill/>
            <a:miter lim="800000"/>
            <a:headEnd/>
            <a:tailEnd/>
          </a:ln>
        </p:spPr>
      </p:pic>
      <p:sp>
        <p:nvSpPr>
          <p:cNvPr id="11271" name="Text Box 5"/>
          <p:cNvSpPr txBox="1">
            <a:spLocks noChangeArrowheads="1"/>
          </p:cNvSpPr>
          <p:nvPr/>
        </p:nvSpPr>
        <p:spPr bwMode="auto">
          <a:xfrm>
            <a:off x="914400" y="1371600"/>
            <a:ext cx="6781800" cy="1735138"/>
          </a:xfrm>
          <a:prstGeom prst="rect">
            <a:avLst/>
          </a:prstGeom>
          <a:noFill/>
          <a:ln w="9525">
            <a:noFill/>
            <a:miter lim="800000"/>
            <a:headEnd/>
            <a:tailEnd/>
          </a:ln>
        </p:spPr>
        <p:txBody>
          <a:bodyPr>
            <a:spAutoFit/>
          </a:bodyPr>
          <a:lstStyle/>
          <a:p>
            <a:pPr>
              <a:spcBef>
                <a:spcPct val="50000"/>
              </a:spcBef>
            </a:pPr>
            <a:r>
              <a:rPr lang="en-US" sz="2400"/>
              <a:t>Two-Factor (Motivation-Hygiene) Theory</a:t>
            </a:r>
          </a:p>
          <a:p>
            <a:pPr>
              <a:spcBef>
                <a:spcPct val="50000"/>
              </a:spcBef>
            </a:pPr>
            <a:r>
              <a:rPr lang="en-US" sz="2400" b="0">
                <a:latin typeface="Tahoma" pitchFamily="34" charset="0"/>
              </a:rPr>
              <a:t>Intrinsic factors are related to job satisfaction, while extrinsic factors are associated with dissatisfaction.</a:t>
            </a:r>
          </a:p>
        </p:txBody>
      </p:sp>
      <p:sp>
        <p:nvSpPr>
          <p:cNvPr id="11272" name="Text Box 6"/>
          <p:cNvSpPr txBox="1">
            <a:spLocks noChangeArrowheads="1"/>
          </p:cNvSpPr>
          <p:nvPr/>
        </p:nvSpPr>
        <p:spPr bwMode="auto">
          <a:xfrm>
            <a:off x="914400" y="3429000"/>
            <a:ext cx="4953000" cy="2830513"/>
          </a:xfrm>
          <a:prstGeom prst="rect">
            <a:avLst/>
          </a:prstGeom>
          <a:noFill/>
          <a:ln w="9525">
            <a:noFill/>
            <a:miter lim="800000"/>
            <a:headEnd/>
            <a:tailEnd/>
          </a:ln>
        </p:spPr>
        <p:txBody>
          <a:bodyPr>
            <a:spAutoFit/>
          </a:bodyPr>
          <a:lstStyle/>
          <a:p>
            <a:pPr>
              <a:spcBef>
                <a:spcPct val="50000"/>
              </a:spcBef>
            </a:pPr>
            <a:r>
              <a:rPr lang="en-US" sz="2400"/>
              <a:t>Hygiene Factors</a:t>
            </a:r>
          </a:p>
          <a:p>
            <a:pPr>
              <a:spcBef>
                <a:spcPct val="50000"/>
              </a:spcBef>
            </a:pPr>
            <a:r>
              <a:rPr lang="en-US" sz="2400" b="0">
                <a:latin typeface="Tahoma" pitchFamily="34" charset="0"/>
              </a:rPr>
              <a:t>Factors</a:t>
            </a:r>
            <a:r>
              <a:rPr lang="en-US" sz="2400" b="0">
                <a:latin typeface="Tahoma" pitchFamily="34" charset="0"/>
                <a:cs typeface="Arial" pitchFamily="34" charset="0"/>
              </a:rPr>
              <a:t>—such as company policy and administration, supervision, and salary—that, when adequate in a job, placate workers. When factors are adequate, people will not be dissatisfied.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6–</a:t>
            </a:r>
            <a:fld id="{3456D394-18DC-42A3-942E-052C5224144E}" type="slidenum">
              <a:rPr lang="en-US"/>
              <a:pPr/>
              <a:t>142</a:t>
            </a:fld>
            <a:endParaRPr lang="en-US"/>
          </a:p>
        </p:txBody>
      </p:sp>
      <p:pic>
        <p:nvPicPr>
          <p:cNvPr id="12292" name="Picture 9"/>
          <p:cNvPicPr>
            <a:picLocks noChangeAspect="1" noChangeArrowheads="1"/>
          </p:cNvPicPr>
          <p:nvPr/>
        </p:nvPicPr>
        <p:blipFill>
          <a:blip r:embed="rId2"/>
          <a:srcRect/>
          <a:stretch>
            <a:fillRect/>
          </a:stretch>
        </p:blipFill>
        <p:spPr bwMode="auto">
          <a:xfrm>
            <a:off x="857250" y="533400"/>
            <a:ext cx="7372350" cy="5400675"/>
          </a:xfrm>
          <a:prstGeom prst="rect">
            <a:avLst/>
          </a:prstGeom>
          <a:noFill/>
          <a:ln w="9525">
            <a:noFill/>
            <a:miter lim="800000"/>
            <a:headEnd/>
            <a:tailEnd/>
          </a:ln>
        </p:spPr>
      </p:pic>
      <p:sp>
        <p:nvSpPr>
          <p:cNvPr id="292867" name="Rectangle 3"/>
          <p:cNvSpPr>
            <a:spLocks noGrp="1" noChangeArrowheads="1"/>
          </p:cNvSpPr>
          <p:nvPr>
            <p:ph type="title"/>
          </p:nvPr>
        </p:nvSpPr>
        <p:spPr>
          <a:xfrm>
            <a:off x="609600" y="457200"/>
            <a:ext cx="2895600" cy="685800"/>
          </a:xfrm>
        </p:spPr>
        <p:txBody>
          <a:bodyPr lIns="91440"/>
          <a:lstStyle/>
          <a:p>
            <a:pPr algn="just" rtl="0" eaLnBrk="1" hangingPunct="1">
              <a:defRPr/>
            </a:pPr>
            <a:r>
              <a:rPr lang="en-US" sz="1800" smtClean="0"/>
              <a:t>Comparison of Satisfiers and Dissatisfiers</a:t>
            </a:r>
          </a:p>
        </p:txBody>
      </p:sp>
      <p:sp>
        <p:nvSpPr>
          <p:cNvPr id="12294" name="Text Box 4"/>
          <p:cNvSpPr txBox="1">
            <a:spLocks noChangeArrowheads="1"/>
          </p:cNvSpPr>
          <p:nvPr/>
        </p:nvSpPr>
        <p:spPr bwMode="auto">
          <a:xfrm>
            <a:off x="533400" y="1327150"/>
            <a:ext cx="2667000" cy="730250"/>
          </a:xfrm>
          <a:prstGeom prst="rect">
            <a:avLst/>
          </a:prstGeom>
          <a:noFill/>
          <a:ln w="9525">
            <a:noFill/>
            <a:miter lim="800000"/>
            <a:headEnd/>
            <a:tailEnd/>
          </a:ln>
        </p:spPr>
        <p:txBody>
          <a:bodyPr>
            <a:spAutoFit/>
          </a:bodyPr>
          <a:lstStyle/>
          <a:p>
            <a:pPr>
              <a:spcBef>
                <a:spcPct val="50000"/>
              </a:spcBef>
            </a:pPr>
            <a:r>
              <a:rPr lang="en-US" sz="1400"/>
              <a:t>Factors characterizing events on </a:t>
            </a:r>
            <a:r>
              <a:rPr lang="en-US" sz="1200"/>
              <a:t>the</a:t>
            </a:r>
            <a:r>
              <a:rPr lang="en-US" sz="1400"/>
              <a:t> job that led to extreme job dissatisfaction</a:t>
            </a:r>
          </a:p>
        </p:txBody>
      </p:sp>
      <p:sp>
        <p:nvSpPr>
          <p:cNvPr id="12295" name="Text Box 5"/>
          <p:cNvSpPr txBox="1">
            <a:spLocks noChangeArrowheads="1"/>
          </p:cNvSpPr>
          <p:nvPr/>
        </p:nvSpPr>
        <p:spPr bwMode="auto">
          <a:xfrm>
            <a:off x="6477000" y="1876425"/>
            <a:ext cx="2209800" cy="942975"/>
          </a:xfrm>
          <a:prstGeom prst="rect">
            <a:avLst/>
          </a:prstGeom>
          <a:noFill/>
          <a:ln w="9525">
            <a:noFill/>
            <a:miter lim="800000"/>
            <a:headEnd/>
            <a:tailEnd/>
          </a:ln>
        </p:spPr>
        <p:txBody>
          <a:bodyPr>
            <a:spAutoFit/>
          </a:bodyPr>
          <a:lstStyle/>
          <a:p>
            <a:pPr algn="r">
              <a:spcBef>
                <a:spcPct val="50000"/>
              </a:spcBef>
            </a:pPr>
            <a:r>
              <a:rPr lang="en-US" sz="1400"/>
              <a:t>Factors characterizing events on the job that led to extreme job satisfaction</a:t>
            </a:r>
          </a:p>
        </p:txBody>
      </p:sp>
      <p:sp>
        <p:nvSpPr>
          <p:cNvPr id="292871"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–2</a:t>
            </a:r>
            <a:endParaRPr lang="en-US">
              <a:solidFill>
                <a:schemeClr val="bg1"/>
              </a:solidFill>
            </a:endParaRPr>
          </a:p>
        </p:txBody>
      </p:sp>
      <p:sp>
        <p:nvSpPr>
          <p:cNvPr id="12297" name="Rectangle 10"/>
          <p:cNvSpPr>
            <a:spLocks noChangeArrowheads="1"/>
          </p:cNvSpPr>
          <p:nvPr/>
        </p:nvSpPr>
        <p:spPr bwMode="auto">
          <a:xfrm>
            <a:off x="685800" y="6029325"/>
            <a:ext cx="5105400" cy="501650"/>
          </a:xfrm>
          <a:prstGeom prst="rect">
            <a:avLst/>
          </a:prstGeom>
          <a:noFill/>
          <a:ln w="9525">
            <a:noFill/>
            <a:miter lim="800000"/>
            <a:headEnd/>
            <a:tailEnd/>
          </a:ln>
        </p:spPr>
        <p:txBody>
          <a:bodyPr>
            <a:spAutoFit/>
          </a:bodyPr>
          <a:lstStyle/>
          <a:p>
            <a:r>
              <a:rPr lang="en-US" sz="900" b="0" i="1"/>
              <a:t>Source: </a:t>
            </a:r>
            <a:r>
              <a:rPr lang="en-US" sz="900" b="0"/>
              <a:t>Reprinted by permission of </a:t>
            </a:r>
            <a:r>
              <a:rPr lang="en-US" sz="900" b="0" i="1"/>
              <a:t>Harvard Business Review</a:t>
            </a:r>
            <a:r>
              <a:rPr lang="en-US" sz="900" b="0"/>
              <a:t>. An exhibit from </a:t>
            </a:r>
            <a:r>
              <a:rPr lang="en-US" sz="900" b="0" i="1"/>
              <a:t>One More Time: How Do You Motivate Employees? </a:t>
            </a:r>
            <a:r>
              <a:rPr lang="en-US" sz="900" b="0"/>
              <a:t>by Frederick Herzberg, September–October 1987. Copyright © 1987 by the President and Fellows of Harvard College: All rights reserved.</a:t>
            </a:r>
          </a:p>
        </p:txBody>
      </p:sp>
    </p:spTree>
  </p:cSld>
  <p:clrMapOvr>
    <a:masterClrMapping/>
  </p:clrMapOvr>
  <p:transition>
    <p:cut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6–</a:t>
            </a:r>
            <a:fld id="{F475CB1A-8181-4E9C-861D-869C9B39041E}" type="slidenum">
              <a:rPr lang="en-US"/>
              <a:pPr/>
              <a:t>143</a:t>
            </a:fld>
            <a:endParaRPr lang="en-US"/>
          </a:p>
        </p:txBody>
      </p:sp>
      <p:sp>
        <p:nvSpPr>
          <p:cNvPr id="293892" name="Rectangle 4"/>
          <p:cNvSpPr>
            <a:spLocks noGrp="1" noChangeArrowheads="1"/>
          </p:cNvSpPr>
          <p:nvPr>
            <p:ph type="title"/>
          </p:nvPr>
        </p:nvSpPr>
        <p:spPr/>
        <p:txBody>
          <a:bodyPr/>
          <a:lstStyle/>
          <a:p>
            <a:pPr algn="just" rtl="0" eaLnBrk="1" hangingPunct="1">
              <a:defRPr/>
            </a:pPr>
            <a:r>
              <a:rPr lang="en-US" sz="2400" smtClean="0"/>
              <a:t>Contrasting Views of Satisfaction and Dissatisfaction</a:t>
            </a:r>
          </a:p>
        </p:txBody>
      </p:sp>
      <p:pic>
        <p:nvPicPr>
          <p:cNvPr id="13317" name="Picture 7"/>
          <p:cNvPicPr>
            <a:picLocks noChangeAspect="1" noChangeArrowheads="1"/>
          </p:cNvPicPr>
          <p:nvPr/>
        </p:nvPicPr>
        <p:blipFill>
          <a:blip r:embed="rId2"/>
          <a:srcRect/>
          <a:stretch>
            <a:fillRect/>
          </a:stretch>
        </p:blipFill>
        <p:spPr bwMode="auto">
          <a:xfrm>
            <a:off x="1428750" y="1447800"/>
            <a:ext cx="6286500" cy="4572000"/>
          </a:xfrm>
          <a:prstGeom prst="rect">
            <a:avLst/>
          </a:prstGeom>
          <a:noFill/>
          <a:ln w="9525">
            <a:noFill/>
            <a:miter lim="800000"/>
            <a:headEnd/>
            <a:tailEnd/>
          </a:ln>
        </p:spPr>
      </p:pic>
      <p:sp>
        <p:nvSpPr>
          <p:cNvPr id="293896" name="Text Box 8"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–3</a:t>
            </a:r>
            <a:endParaRPr lang="en-US">
              <a:solidFill>
                <a:schemeClr val="bg1"/>
              </a:solidFill>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6–</a:t>
            </a:r>
            <a:fld id="{ED5E267E-5929-44D0-95AC-8164A99A6367}" type="slidenum">
              <a:rPr lang="en-US"/>
              <a:pPr/>
              <a:t>144</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ERG Theory (Clayton Alderfer)</a:t>
            </a:r>
          </a:p>
        </p:txBody>
      </p:sp>
      <p:sp>
        <p:nvSpPr>
          <p:cNvPr id="266243" name="Text Box 3" descr="Chap01Bkgd03"/>
          <p:cNvSpPr txBox="1">
            <a:spLocks noChangeArrowheads="1"/>
          </p:cNvSpPr>
          <p:nvPr/>
        </p:nvSpPr>
        <p:spPr bwMode="blackWhite">
          <a:xfrm>
            <a:off x="914400" y="3200400"/>
            <a:ext cx="3505200" cy="2971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a:lnSpc>
                <a:spcPct val="90000"/>
              </a:lnSpc>
              <a:spcBef>
                <a:spcPct val="50000"/>
              </a:spcBef>
              <a:defRPr/>
            </a:pPr>
            <a:r>
              <a:rPr lang="en-US" sz="2000">
                <a:solidFill>
                  <a:srgbClr val="FFFFCC"/>
                </a:solidFill>
              </a:rPr>
              <a:t>Core Needs</a:t>
            </a:r>
          </a:p>
          <a:p>
            <a:pPr>
              <a:lnSpc>
                <a:spcPct val="90000"/>
              </a:lnSpc>
              <a:spcBef>
                <a:spcPct val="50000"/>
              </a:spcBef>
              <a:defRPr/>
            </a:pPr>
            <a:r>
              <a:rPr lang="en-US" sz="2000">
                <a:solidFill>
                  <a:schemeClr val="bg1"/>
                </a:solidFill>
              </a:rPr>
              <a:t>Existence: provision of basic material requirements. </a:t>
            </a:r>
          </a:p>
          <a:p>
            <a:pPr>
              <a:lnSpc>
                <a:spcPct val="90000"/>
              </a:lnSpc>
              <a:spcBef>
                <a:spcPct val="50000"/>
              </a:spcBef>
              <a:defRPr/>
            </a:pPr>
            <a:r>
              <a:rPr lang="en-US" sz="2000">
                <a:solidFill>
                  <a:schemeClr val="bg1"/>
                </a:solidFill>
              </a:rPr>
              <a:t>Relatedness: desire for relationships.</a:t>
            </a:r>
          </a:p>
          <a:p>
            <a:pPr>
              <a:lnSpc>
                <a:spcPct val="90000"/>
              </a:lnSpc>
              <a:spcBef>
                <a:spcPct val="50000"/>
              </a:spcBef>
              <a:defRPr/>
            </a:pPr>
            <a:r>
              <a:rPr lang="en-US" sz="2000">
                <a:solidFill>
                  <a:schemeClr val="bg1"/>
                </a:solidFill>
              </a:rPr>
              <a:t>Growth: desire for personal development.</a:t>
            </a:r>
          </a:p>
        </p:txBody>
      </p:sp>
      <p:sp>
        <p:nvSpPr>
          <p:cNvPr id="266244" name="Text Box 4"/>
          <p:cNvSpPr txBox="1">
            <a:spLocks noChangeArrowheads="1"/>
          </p:cNvSpPr>
          <p:nvPr/>
        </p:nvSpPr>
        <p:spPr bwMode="blackWhite">
          <a:xfrm>
            <a:off x="4876800" y="3200400"/>
            <a:ext cx="3505200" cy="29718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182880" anchor="ctr"/>
          <a:lstStyle/>
          <a:p>
            <a:pPr>
              <a:lnSpc>
                <a:spcPct val="90000"/>
              </a:lnSpc>
              <a:spcBef>
                <a:spcPct val="50000"/>
              </a:spcBef>
              <a:defRPr/>
            </a:pPr>
            <a:r>
              <a:rPr lang="en-US" sz="2000">
                <a:solidFill>
                  <a:srgbClr val="FFFFCC"/>
                </a:solidFill>
              </a:rPr>
              <a:t>Concepts:</a:t>
            </a:r>
          </a:p>
          <a:p>
            <a:pPr>
              <a:lnSpc>
                <a:spcPct val="90000"/>
              </a:lnSpc>
              <a:spcBef>
                <a:spcPct val="50000"/>
              </a:spcBef>
              <a:defRPr/>
            </a:pPr>
            <a:r>
              <a:rPr lang="en-US" sz="2000">
                <a:solidFill>
                  <a:schemeClr val="bg1"/>
                </a:solidFill>
              </a:rPr>
              <a:t>More than one need can be operative at the same time.</a:t>
            </a:r>
          </a:p>
          <a:p>
            <a:pPr>
              <a:lnSpc>
                <a:spcPct val="90000"/>
              </a:lnSpc>
              <a:spcBef>
                <a:spcPct val="50000"/>
              </a:spcBef>
              <a:defRPr/>
            </a:pPr>
            <a:r>
              <a:rPr lang="en-US" sz="2000">
                <a:solidFill>
                  <a:schemeClr val="bg1"/>
                </a:solidFill>
              </a:rPr>
              <a:t>If a higher-level need cannot be fulfilled, the desire to satisfy a lower-level need increases.</a:t>
            </a:r>
          </a:p>
        </p:txBody>
      </p:sp>
      <p:sp>
        <p:nvSpPr>
          <p:cNvPr id="14343" name="Text Box 5"/>
          <p:cNvSpPr txBox="1">
            <a:spLocks noChangeArrowheads="1"/>
          </p:cNvSpPr>
          <p:nvPr/>
        </p:nvSpPr>
        <p:spPr bwMode="auto">
          <a:xfrm>
            <a:off x="914400" y="1295400"/>
            <a:ext cx="7315200" cy="1370013"/>
          </a:xfrm>
          <a:prstGeom prst="rect">
            <a:avLst/>
          </a:prstGeom>
          <a:noFill/>
          <a:ln w="9525">
            <a:noFill/>
            <a:miter lim="800000"/>
            <a:headEnd/>
            <a:tailEnd/>
          </a:ln>
        </p:spPr>
        <p:txBody>
          <a:bodyPr>
            <a:spAutoFit/>
          </a:bodyPr>
          <a:lstStyle/>
          <a:p>
            <a:pPr>
              <a:spcBef>
                <a:spcPct val="50000"/>
              </a:spcBef>
            </a:pPr>
            <a:r>
              <a:rPr lang="en-US" sz="2400"/>
              <a:t>ERG Theory</a:t>
            </a:r>
          </a:p>
          <a:p>
            <a:pPr>
              <a:spcBef>
                <a:spcPct val="50000"/>
              </a:spcBef>
            </a:pPr>
            <a:r>
              <a:rPr lang="en-US" sz="2400" b="0">
                <a:latin typeface="Tahoma" pitchFamily="34" charset="0"/>
              </a:rPr>
              <a:t>There are three groups of core needs: existence, relatedness, and growth.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ox(in)">
                                      <p:cBhvr>
                                        <p:cTn id="7" dur="500"/>
                                        <p:tgtEl>
                                          <p:spTgt spid="26624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66244"/>
                                        </p:tgtEl>
                                        <p:attrNameLst>
                                          <p:attrName>style.visibility</p:attrName>
                                        </p:attrNameLst>
                                      </p:cBhvr>
                                      <p:to>
                                        <p:strVal val="visible"/>
                                      </p:to>
                                    </p:set>
                                    <p:animEffect transition="in" filter="box(in)">
                                      <p:cBhvr>
                                        <p:cTn id="11"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P spid="266244"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6–</a:t>
            </a:r>
            <a:fld id="{B716BA2B-E46E-43BF-B69C-B6088B36EFB1}" type="slidenum">
              <a:rPr lang="en-US"/>
              <a:pPr/>
              <a:t>145</a:t>
            </a:fld>
            <a:endParaRPr lang="en-US"/>
          </a:p>
        </p:txBody>
      </p:sp>
      <p:sp>
        <p:nvSpPr>
          <p:cNvPr id="267266" name="Rectangle 2"/>
          <p:cNvSpPr>
            <a:spLocks noGrp="1" noChangeArrowheads="1"/>
          </p:cNvSpPr>
          <p:nvPr>
            <p:ph type="title"/>
          </p:nvPr>
        </p:nvSpPr>
        <p:spPr/>
        <p:txBody>
          <a:bodyPr>
            <a:normAutofit fontScale="90000"/>
          </a:bodyPr>
          <a:lstStyle/>
          <a:p>
            <a:pPr algn="just" rtl="0" eaLnBrk="1" hangingPunct="1">
              <a:defRPr/>
            </a:pPr>
            <a:r>
              <a:rPr lang="en-US" smtClean="0"/>
              <a:t>David McClelland’s Theory of Needs</a:t>
            </a:r>
          </a:p>
        </p:txBody>
      </p:sp>
      <p:sp>
        <p:nvSpPr>
          <p:cNvPr id="15365" name="Line 3"/>
          <p:cNvSpPr>
            <a:spLocks noChangeShapeType="1"/>
          </p:cNvSpPr>
          <p:nvPr/>
        </p:nvSpPr>
        <p:spPr bwMode="auto">
          <a:xfrm>
            <a:off x="914400" y="3429000"/>
            <a:ext cx="3505200" cy="0"/>
          </a:xfrm>
          <a:prstGeom prst="line">
            <a:avLst/>
          </a:prstGeom>
          <a:noFill/>
          <a:ln w="38100">
            <a:solidFill>
              <a:srgbClr val="CC3300"/>
            </a:solidFill>
            <a:round/>
            <a:headEnd/>
            <a:tailEnd/>
          </a:ln>
        </p:spPr>
        <p:txBody>
          <a:bodyPr/>
          <a:lstStyle/>
          <a:p>
            <a:endParaRPr lang="fa-IR"/>
          </a:p>
        </p:txBody>
      </p:sp>
      <p:sp>
        <p:nvSpPr>
          <p:cNvPr id="15366" name="Line 4"/>
          <p:cNvSpPr>
            <a:spLocks noChangeShapeType="1"/>
          </p:cNvSpPr>
          <p:nvPr/>
        </p:nvSpPr>
        <p:spPr bwMode="auto">
          <a:xfrm>
            <a:off x="4800600" y="3429000"/>
            <a:ext cx="3505200" cy="0"/>
          </a:xfrm>
          <a:prstGeom prst="line">
            <a:avLst/>
          </a:prstGeom>
          <a:noFill/>
          <a:ln w="38100">
            <a:solidFill>
              <a:srgbClr val="CC3300"/>
            </a:solidFill>
            <a:round/>
            <a:headEnd/>
            <a:tailEnd/>
          </a:ln>
        </p:spPr>
        <p:txBody>
          <a:bodyPr/>
          <a:lstStyle/>
          <a:p>
            <a:endParaRPr lang="fa-IR"/>
          </a:p>
        </p:txBody>
      </p:sp>
      <p:grpSp>
        <p:nvGrpSpPr>
          <p:cNvPr id="2" name="Group 5"/>
          <p:cNvGrpSpPr>
            <a:grpSpLocks/>
          </p:cNvGrpSpPr>
          <p:nvPr/>
        </p:nvGrpSpPr>
        <p:grpSpPr bwMode="auto">
          <a:xfrm>
            <a:off x="4495800" y="3810000"/>
            <a:ext cx="4038600" cy="1981200"/>
            <a:chOff x="2832" y="816"/>
            <a:chExt cx="2544" cy="1248"/>
          </a:xfrm>
        </p:grpSpPr>
        <p:sp>
          <p:nvSpPr>
            <p:cNvPr id="15371" name="AutoShape 6"/>
            <p:cNvSpPr>
              <a:spLocks noChangeArrowheads="1"/>
            </p:cNvSpPr>
            <p:nvPr/>
          </p:nvSpPr>
          <p:spPr bwMode="auto">
            <a:xfrm>
              <a:off x="3408" y="1072"/>
              <a:ext cx="1392" cy="912"/>
            </a:xfrm>
            <a:prstGeom prst="triangle">
              <a:avLst>
                <a:gd name="adj" fmla="val 50000"/>
              </a:avLst>
            </a:prstGeom>
            <a:noFill/>
            <a:ln w="28575">
              <a:solidFill>
                <a:schemeClr val="tx1"/>
              </a:solidFill>
              <a:miter lim="800000"/>
              <a:headEnd/>
              <a:tailEnd/>
            </a:ln>
          </p:spPr>
          <p:txBody>
            <a:bodyPr wrap="none" anchor="ctr"/>
            <a:lstStyle/>
            <a:p>
              <a:pPr algn="ctr"/>
              <a:endParaRPr lang="fa-IR" sz="2400">
                <a:solidFill>
                  <a:srgbClr val="FFFFCC"/>
                </a:solidFill>
                <a:latin typeface="Times New Roman" pitchFamily="18" charset="0"/>
              </a:endParaRPr>
            </a:p>
          </p:txBody>
        </p:sp>
        <p:sp>
          <p:nvSpPr>
            <p:cNvPr id="15372" name="Text Box 7"/>
            <p:cNvSpPr txBox="1">
              <a:spLocks noChangeArrowheads="1"/>
            </p:cNvSpPr>
            <p:nvPr/>
          </p:nvSpPr>
          <p:spPr bwMode="auto">
            <a:xfrm>
              <a:off x="2832" y="1776"/>
              <a:ext cx="624" cy="288"/>
            </a:xfrm>
            <a:prstGeom prst="rect">
              <a:avLst/>
            </a:prstGeom>
            <a:noFill/>
            <a:ln w="9525">
              <a:noFill/>
              <a:miter lim="800000"/>
              <a:headEnd/>
              <a:tailEnd/>
            </a:ln>
          </p:spPr>
          <p:txBody>
            <a:bodyPr>
              <a:spAutoFit/>
            </a:bodyPr>
            <a:lstStyle/>
            <a:p>
              <a:pPr algn="ctr">
                <a:spcBef>
                  <a:spcPct val="50000"/>
                </a:spcBef>
              </a:pPr>
              <a:r>
                <a:rPr lang="en-US" sz="2400" i="1">
                  <a:latin typeface="Times New Roman" pitchFamily="18" charset="0"/>
                </a:rPr>
                <a:t>nAch</a:t>
              </a:r>
            </a:p>
          </p:txBody>
        </p:sp>
        <p:sp>
          <p:nvSpPr>
            <p:cNvPr id="15373" name="Text Box 8"/>
            <p:cNvSpPr txBox="1">
              <a:spLocks noChangeArrowheads="1"/>
            </p:cNvSpPr>
            <p:nvPr/>
          </p:nvSpPr>
          <p:spPr bwMode="auto">
            <a:xfrm>
              <a:off x="3792" y="816"/>
              <a:ext cx="624" cy="288"/>
            </a:xfrm>
            <a:prstGeom prst="rect">
              <a:avLst/>
            </a:prstGeom>
            <a:noFill/>
            <a:ln w="9525">
              <a:noFill/>
              <a:miter lim="800000"/>
              <a:headEnd/>
              <a:tailEnd/>
            </a:ln>
          </p:spPr>
          <p:txBody>
            <a:bodyPr>
              <a:spAutoFit/>
            </a:bodyPr>
            <a:lstStyle/>
            <a:p>
              <a:pPr algn="ctr">
                <a:spcBef>
                  <a:spcPct val="50000"/>
                </a:spcBef>
              </a:pPr>
              <a:r>
                <a:rPr lang="en-US" sz="2400" i="1">
                  <a:latin typeface="Times New Roman" pitchFamily="18" charset="0"/>
                </a:rPr>
                <a:t>nPow</a:t>
              </a:r>
            </a:p>
          </p:txBody>
        </p:sp>
        <p:sp>
          <p:nvSpPr>
            <p:cNvPr id="15374" name="Text Box 9"/>
            <p:cNvSpPr txBox="1">
              <a:spLocks noChangeArrowheads="1"/>
            </p:cNvSpPr>
            <p:nvPr/>
          </p:nvSpPr>
          <p:spPr bwMode="auto">
            <a:xfrm>
              <a:off x="4752" y="1776"/>
              <a:ext cx="624" cy="288"/>
            </a:xfrm>
            <a:prstGeom prst="rect">
              <a:avLst/>
            </a:prstGeom>
            <a:noFill/>
            <a:ln w="9525">
              <a:noFill/>
              <a:miter lim="800000"/>
              <a:headEnd/>
              <a:tailEnd/>
            </a:ln>
          </p:spPr>
          <p:txBody>
            <a:bodyPr>
              <a:spAutoFit/>
            </a:bodyPr>
            <a:lstStyle/>
            <a:p>
              <a:pPr algn="ctr">
                <a:spcBef>
                  <a:spcPct val="50000"/>
                </a:spcBef>
              </a:pPr>
              <a:r>
                <a:rPr lang="en-US" sz="2400" i="1">
                  <a:latin typeface="Times New Roman" pitchFamily="18" charset="0"/>
                </a:rPr>
                <a:t>nAff</a:t>
              </a:r>
            </a:p>
          </p:txBody>
        </p:sp>
      </p:grpSp>
      <p:sp>
        <p:nvSpPr>
          <p:cNvPr id="15368" name="Text Box 10"/>
          <p:cNvSpPr txBox="1">
            <a:spLocks noChangeArrowheads="1"/>
          </p:cNvSpPr>
          <p:nvPr/>
        </p:nvSpPr>
        <p:spPr bwMode="auto">
          <a:xfrm>
            <a:off x="914400" y="1371600"/>
            <a:ext cx="3657600" cy="1828800"/>
          </a:xfrm>
          <a:prstGeom prst="rect">
            <a:avLst/>
          </a:prstGeom>
          <a:noFill/>
          <a:ln w="9525">
            <a:noFill/>
            <a:miter lim="800000"/>
            <a:headEnd/>
            <a:tailEnd/>
          </a:ln>
        </p:spPr>
        <p:txBody>
          <a:bodyPr>
            <a:spAutoFit/>
          </a:bodyPr>
          <a:lstStyle/>
          <a:p>
            <a:pPr>
              <a:spcBef>
                <a:spcPct val="50000"/>
              </a:spcBef>
            </a:pPr>
            <a:r>
              <a:rPr lang="en-US" sz="2400"/>
              <a:t>Need for Achievement</a:t>
            </a:r>
          </a:p>
          <a:p>
            <a:pPr>
              <a:spcBef>
                <a:spcPct val="50000"/>
              </a:spcBef>
            </a:pPr>
            <a:r>
              <a:rPr lang="en-US" sz="2000" b="0">
                <a:latin typeface="Tahoma" pitchFamily="34" charset="0"/>
              </a:rPr>
              <a:t>The drive to excel, to achieve in relation to a set of standards, to strive to succeed.</a:t>
            </a:r>
          </a:p>
        </p:txBody>
      </p:sp>
      <p:sp>
        <p:nvSpPr>
          <p:cNvPr id="15369" name="Text Box 11"/>
          <p:cNvSpPr txBox="1">
            <a:spLocks noChangeArrowheads="1"/>
          </p:cNvSpPr>
          <p:nvPr/>
        </p:nvSpPr>
        <p:spPr bwMode="auto">
          <a:xfrm>
            <a:off x="4800600" y="1371600"/>
            <a:ext cx="2971800" cy="1524000"/>
          </a:xfrm>
          <a:prstGeom prst="rect">
            <a:avLst/>
          </a:prstGeom>
          <a:noFill/>
          <a:ln w="9525">
            <a:noFill/>
            <a:miter lim="800000"/>
            <a:headEnd/>
            <a:tailEnd/>
          </a:ln>
        </p:spPr>
        <p:txBody>
          <a:bodyPr>
            <a:spAutoFit/>
          </a:bodyPr>
          <a:lstStyle/>
          <a:p>
            <a:pPr>
              <a:spcBef>
                <a:spcPct val="50000"/>
              </a:spcBef>
            </a:pPr>
            <a:r>
              <a:rPr lang="en-US" sz="2400"/>
              <a:t>Need for Affiliation</a:t>
            </a:r>
          </a:p>
          <a:p>
            <a:pPr>
              <a:spcBef>
                <a:spcPct val="50000"/>
              </a:spcBef>
            </a:pPr>
            <a:r>
              <a:rPr lang="en-US" sz="2000" b="0">
                <a:latin typeface="Tahoma" pitchFamily="34" charset="0"/>
              </a:rPr>
              <a:t>The desire for friendly and close personal relationships.</a:t>
            </a:r>
          </a:p>
        </p:txBody>
      </p:sp>
      <p:sp>
        <p:nvSpPr>
          <p:cNvPr id="15370" name="Text Box 12"/>
          <p:cNvSpPr txBox="1">
            <a:spLocks noChangeArrowheads="1"/>
          </p:cNvSpPr>
          <p:nvPr/>
        </p:nvSpPr>
        <p:spPr bwMode="auto">
          <a:xfrm>
            <a:off x="914400" y="3733800"/>
            <a:ext cx="3505200" cy="1828800"/>
          </a:xfrm>
          <a:prstGeom prst="rect">
            <a:avLst/>
          </a:prstGeom>
          <a:noFill/>
          <a:ln w="9525">
            <a:noFill/>
            <a:miter lim="800000"/>
            <a:headEnd/>
            <a:tailEnd/>
          </a:ln>
        </p:spPr>
        <p:txBody>
          <a:bodyPr>
            <a:spAutoFit/>
          </a:bodyPr>
          <a:lstStyle/>
          <a:p>
            <a:pPr>
              <a:spcBef>
                <a:spcPct val="50000"/>
              </a:spcBef>
            </a:pPr>
            <a:r>
              <a:rPr lang="en-US" sz="2400"/>
              <a:t>Need for Power</a:t>
            </a:r>
          </a:p>
          <a:p>
            <a:pPr>
              <a:spcBef>
                <a:spcPct val="50000"/>
              </a:spcBef>
            </a:pPr>
            <a:r>
              <a:rPr lang="en-US" sz="2000" b="0">
                <a:latin typeface="Tahoma" pitchFamily="34" charset="0"/>
              </a:rPr>
              <a:t>The need to make others behave in a way that they would not have behaved otherwise.</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6–</a:t>
            </a:r>
            <a:fld id="{A334D8C8-4359-4177-A6E6-156F98BFBAF0}" type="slidenum">
              <a:rPr lang="en-US"/>
              <a:pPr/>
              <a:t>146</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Matching High Achievers and Jobs</a:t>
            </a:r>
          </a:p>
        </p:txBody>
      </p:sp>
      <p:sp>
        <p:nvSpPr>
          <p:cNvPr id="268292"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–4</a:t>
            </a:r>
            <a:endParaRPr lang="en-US">
              <a:solidFill>
                <a:schemeClr val="bg1"/>
              </a:solidFill>
            </a:endParaRPr>
          </a:p>
        </p:txBody>
      </p:sp>
      <p:pic>
        <p:nvPicPr>
          <p:cNvPr id="16390" name="Picture 6"/>
          <p:cNvPicPr>
            <a:picLocks noChangeAspect="1" noChangeArrowheads="1"/>
          </p:cNvPicPr>
          <p:nvPr/>
        </p:nvPicPr>
        <p:blipFill>
          <a:blip r:embed="rId3"/>
          <a:srcRect/>
          <a:stretch>
            <a:fillRect/>
          </a:stretch>
        </p:blipFill>
        <p:spPr bwMode="auto">
          <a:xfrm>
            <a:off x="828675" y="2170113"/>
            <a:ext cx="7629525" cy="2625725"/>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6–</a:t>
            </a:r>
            <a:fld id="{35E17ADA-13F4-4271-9DDE-0ADDD16E40DD}" type="slidenum">
              <a:rPr lang="en-US"/>
              <a:pPr/>
              <a:t>147</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Cognitive Evaluation Theory</a:t>
            </a:r>
          </a:p>
        </p:txBody>
      </p:sp>
      <p:pic>
        <p:nvPicPr>
          <p:cNvPr id="17413" name="Picture 3" descr="bd06621_"/>
          <p:cNvPicPr>
            <a:picLocks noChangeAspect="1" noChangeArrowheads="1"/>
          </p:cNvPicPr>
          <p:nvPr/>
        </p:nvPicPr>
        <p:blipFill>
          <a:blip r:embed="rId2"/>
          <a:srcRect/>
          <a:stretch>
            <a:fillRect/>
          </a:stretch>
        </p:blipFill>
        <p:spPr bwMode="auto">
          <a:xfrm>
            <a:off x="5249863" y="3352800"/>
            <a:ext cx="3055937" cy="3124200"/>
          </a:xfrm>
          <a:prstGeom prst="rect">
            <a:avLst/>
          </a:prstGeom>
          <a:noFill/>
          <a:ln w="9525">
            <a:noFill/>
            <a:miter lim="800000"/>
            <a:headEnd/>
            <a:tailEnd/>
          </a:ln>
        </p:spPr>
      </p:pic>
      <p:sp>
        <p:nvSpPr>
          <p:cNvPr id="17414" name="Text Box 4"/>
          <p:cNvSpPr txBox="1">
            <a:spLocks noChangeArrowheads="1"/>
          </p:cNvSpPr>
          <p:nvPr/>
        </p:nvSpPr>
        <p:spPr bwMode="auto">
          <a:xfrm>
            <a:off x="914400" y="1328738"/>
            <a:ext cx="6858000" cy="3560762"/>
          </a:xfrm>
          <a:prstGeom prst="rect">
            <a:avLst/>
          </a:prstGeom>
          <a:noFill/>
          <a:ln w="9525">
            <a:noFill/>
            <a:miter lim="800000"/>
            <a:headEnd/>
            <a:tailEnd/>
          </a:ln>
        </p:spPr>
        <p:txBody>
          <a:bodyPr>
            <a:spAutoFit/>
          </a:bodyPr>
          <a:lstStyle/>
          <a:p>
            <a:pPr>
              <a:spcBef>
                <a:spcPct val="50000"/>
              </a:spcBef>
            </a:pPr>
            <a:r>
              <a:rPr lang="en-US" sz="2400"/>
              <a:t>Cognitive Evaluation Theory</a:t>
            </a:r>
          </a:p>
          <a:p>
            <a:pPr>
              <a:spcBef>
                <a:spcPct val="50000"/>
              </a:spcBef>
            </a:pPr>
            <a:r>
              <a:rPr lang="en-US" sz="2400" b="0">
                <a:latin typeface="Tahoma" pitchFamily="34" charset="0"/>
              </a:rPr>
              <a:t>Providing an extrinsic reward for behavior that had been previously only intrinsically rewarding tends to decrease the overall level of motivation.</a:t>
            </a:r>
          </a:p>
          <a:p>
            <a:pPr>
              <a:spcBef>
                <a:spcPct val="50000"/>
              </a:spcBef>
            </a:pPr>
            <a:r>
              <a:rPr lang="en-US" sz="2400" b="0">
                <a:latin typeface="NewBaskerville-Roman" charset="0"/>
              </a:rPr>
              <a:t>The theory may only be relevant to </a:t>
            </a:r>
            <a:br>
              <a:rPr lang="en-US" sz="2400" b="0">
                <a:latin typeface="NewBaskerville-Roman" charset="0"/>
              </a:rPr>
            </a:br>
            <a:r>
              <a:rPr lang="en-US" sz="2400" b="0">
                <a:latin typeface="NewBaskerville-Roman" charset="0"/>
              </a:rPr>
              <a:t>jobs that are neither extremely </a:t>
            </a:r>
            <a:br>
              <a:rPr lang="en-US" sz="2400" b="0">
                <a:latin typeface="NewBaskerville-Roman" charset="0"/>
              </a:rPr>
            </a:br>
            <a:r>
              <a:rPr lang="en-US" sz="2400" b="0">
                <a:latin typeface="NewBaskerville-Roman" charset="0"/>
              </a:rPr>
              <a:t>dull nor extremely interesting.</a:t>
            </a:r>
          </a:p>
          <a:p>
            <a:pPr>
              <a:spcBef>
                <a:spcPct val="50000"/>
              </a:spcBef>
            </a:pPr>
            <a:endParaRPr lang="en-US" sz="2400" b="0">
              <a:latin typeface="Tahoma" pitchFamily="34" charset="0"/>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1"/>
          <p:cNvSpPr>
            <a:spLocks noGrp="1"/>
          </p:cNvSpPr>
          <p:nvPr>
            <p:ph type="ftr" sz="quarter" idx="10"/>
          </p:nvPr>
        </p:nvSpPr>
        <p:spPr>
          <a:noFill/>
        </p:spPr>
        <p:txBody>
          <a:bodyPr/>
          <a:lstStyle/>
          <a:p>
            <a:r>
              <a:rPr lang="en-US"/>
              <a:t>© 2005 Prentice Hall Inc. All rights reserved.</a:t>
            </a:r>
          </a:p>
        </p:txBody>
      </p:sp>
      <p:sp>
        <p:nvSpPr>
          <p:cNvPr id="18435" name="Slide Number Placeholder 2"/>
          <p:cNvSpPr>
            <a:spLocks noGrp="1"/>
          </p:cNvSpPr>
          <p:nvPr>
            <p:ph type="sldNum" sz="quarter" idx="11"/>
          </p:nvPr>
        </p:nvSpPr>
        <p:spPr>
          <a:noFill/>
        </p:spPr>
        <p:txBody>
          <a:bodyPr/>
          <a:lstStyle/>
          <a:p>
            <a:r>
              <a:rPr lang="en-US"/>
              <a:t>6–</a:t>
            </a:r>
            <a:fld id="{FE5D1069-C421-469B-A50B-2BE31AFB5D34}" type="slidenum">
              <a:rPr lang="en-US"/>
              <a:pPr/>
              <a:t>148</a:t>
            </a:fld>
            <a:endParaRPr lang="en-US"/>
          </a:p>
        </p:txBody>
      </p:sp>
      <p:sp>
        <p:nvSpPr>
          <p:cNvPr id="270339" name="Text Box 3"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–5</a:t>
            </a:r>
            <a:endParaRPr lang="en-US">
              <a:solidFill>
                <a:schemeClr val="bg1"/>
              </a:solidFill>
            </a:endParaRPr>
          </a:p>
        </p:txBody>
      </p:sp>
      <p:pic>
        <p:nvPicPr>
          <p:cNvPr id="18437" name="Picture 5"/>
          <p:cNvPicPr>
            <a:picLocks noChangeAspect="1" noChangeArrowheads="1"/>
          </p:cNvPicPr>
          <p:nvPr/>
        </p:nvPicPr>
        <p:blipFill>
          <a:blip r:embed="rId3"/>
          <a:srcRect/>
          <a:stretch>
            <a:fillRect/>
          </a:stretch>
        </p:blipFill>
        <p:spPr bwMode="auto">
          <a:xfrm>
            <a:off x="2224088" y="457200"/>
            <a:ext cx="4710112" cy="5562600"/>
          </a:xfrm>
          <a:prstGeom prst="rect">
            <a:avLst/>
          </a:prstGeom>
          <a:noFill/>
          <a:ln w="9525">
            <a:noFill/>
            <a:miter lim="800000"/>
            <a:headEnd/>
            <a:tailEnd/>
          </a:ln>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6–</a:t>
            </a:r>
            <a:fld id="{9775A48D-54FC-4CE2-955D-4D0F2D167360}" type="slidenum">
              <a:rPr lang="en-US"/>
              <a:pPr/>
              <a:t>149</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Goal-Setting Theory (Edwin Locke)</a:t>
            </a:r>
          </a:p>
        </p:txBody>
      </p:sp>
      <p:sp>
        <p:nvSpPr>
          <p:cNvPr id="271363" name="Line 3"/>
          <p:cNvSpPr>
            <a:spLocks noChangeShapeType="1"/>
          </p:cNvSpPr>
          <p:nvPr/>
        </p:nvSpPr>
        <p:spPr bwMode="auto">
          <a:xfrm>
            <a:off x="914400" y="2757488"/>
            <a:ext cx="4648200" cy="0"/>
          </a:xfrm>
          <a:prstGeom prst="line">
            <a:avLst/>
          </a:prstGeom>
          <a:noFill/>
          <a:ln w="38100">
            <a:solidFill>
              <a:srgbClr val="CC3300"/>
            </a:solidFill>
            <a:round/>
            <a:headEnd/>
            <a:tailEnd/>
          </a:ln>
        </p:spPr>
        <p:txBody>
          <a:bodyPr/>
          <a:lstStyle/>
          <a:p>
            <a:endParaRPr lang="fa-IR"/>
          </a:p>
        </p:txBody>
      </p:sp>
      <p:pic>
        <p:nvPicPr>
          <p:cNvPr id="19462" name="Picture 4" descr="j0149480"/>
          <p:cNvPicPr>
            <a:picLocks noChangeAspect="1" noChangeArrowheads="1"/>
          </p:cNvPicPr>
          <p:nvPr/>
        </p:nvPicPr>
        <p:blipFill>
          <a:blip r:embed="rId2"/>
          <a:srcRect/>
          <a:stretch>
            <a:fillRect/>
          </a:stretch>
        </p:blipFill>
        <p:spPr bwMode="auto">
          <a:xfrm>
            <a:off x="5867400" y="2667000"/>
            <a:ext cx="2681288" cy="3251200"/>
          </a:xfrm>
          <a:prstGeom prst="rect">
            <a:avLst/>
          </a:prstGeom>
          <a:noFill/>
          <a:ln w="9525">
            <a:noFill/>
            <a:miter lim="800000"/>
            <a:headEnd/>
            <a:tailEnd/>
          </a:ln>
        </p:spPr>
      </p:pic>
      <p:sp>
        <p:nvSpPr>
          <p:cNvPr id="19463" name="Text Box 5"/>
          <p:cNvSpPr txBox="1">
            <a:spLocks noChangeArrowheads="1"/>
          </p:cNvSpPr>
          <p:nvPr/>
        </p:nvSpPr>
        <p:spPr bwMode="auto">
          <a:xfrm>
            <a:off x="914400" y="1295400"/>
            <a:ext cx="7315200" cy="1370013"/>
          </a:xfrm>
          <a:prstGeom prst="rect">
            <a:avLst/>
          </a:prstGeom>
          <a:noFill/>
          <a:ln w="9525">
            <a:noFill/>
            <a:miter lim="800000"/>
            <a:headEnd/>
            <a:tailEnd/>
          </a:ln>
        </p:spPr>
        <p:txBody>
          <a:bodyPr>
            <a:spAutoFit/>
          </a:bodyPr>
          <a:lstStyle/>
          <a:p>
            <a:pPr>
              <a:spcBef>
                <a:spcPct val="50000"/>
              </a:spcBef>
            </a:pPr>
            <a:r>
              <a:rPr lang="en-US" sz="2400"/>
              <a:t>Goal-Setting Theory</a:t>
            </a:r>
          </a:p>
          <a:p>
            <a:pPr>
              <a:spcBef>
                <a:spcPct val="50000"/>
              </a:spcBef>
            </a:pPr>
            <a:r>
              <a:rPr lang="en-US" sz="2400" b="0">
                <a:latin typeface="Tahoma" pitchFamily="34" charset="0"/>
              </a:rPr>
              <a:t>The theory that specific and difficult goals, with feedback, lead to higher performance.</a:t>
            </a:r>
          </a:p>
        </p:txBody>
      </p:sp>
      <p:sp>
        <p:nvSpPr>
          <p:cNvPr id="19464" name="Text Box 6"/>
          <p:cNvSpPr txBox="1">
            <a:spLocks noChangeArrowheads="1"/>
          </p:cNvSpPr>
          <p:nvPr/>
        </p:nvSpPr>
        <p:spPr bwMode="auto">
          <a:xfrm>
            <a:off x="914400" y="5137150"/>
            <a:ext cx="5029200" cy="1187450"/>
          </a:xfrm>
          <a:prstGeom prst="rect">
            <a:avLst/>
          </a:prstGeom>
          <a:noFill/>
          <a:ln w="9525">
            <a:noFill/>
            <a:miter lim="800000"/>
            <a:headEnd/>
            <a:tailEnd/>
          </a:ln>
        </p:spPr>
        <p:txBody>
          <a:bodyPr>
            <a:spAutoFit/>
          </a:bodyPr>
          <a:lstStyle/>
          <a:p>
            <a:pPr>
              <a:spcBef>
                <a:spcPct val="50000"/>
              </a:spcBef>
            </a:pPr>
            <a:r>
              <a:rPr lang="en-US" sz="2400"/>
              <a:t>Self-Efficacy</a:t>
            </a:r>
            <a:br>
              <a:rPr lang="en-US" sz="2400"/>
            </a:br>
            <a:r>
              <a:rPr lang="en-US" sz="2400" b="0">
                <a:latin typeface="Tahoma" pitchFamily="34" charset="0"/>
              </a:rPr>
              <a:t>The individual’s belief that he or she is capable of performing a task.</a:t>
            </a:r>
          </a:p>
        </p:txBody>
      </p:sp>
      <p:sp>
        <p:nvSpPr>
          <p:cNvPr id="19465" name="Text Box 7"/>
          <p:cNvSpPr txBox="1">
            <a:spLocks noChangeArrowheads="1"/>
          </p:cNvSpPr>
          <p:nvPr/>
        </p:nvSpPr>
        <p:spPr bwMode="auto">
          <a:xfrm>
            <a:off x="914400" y="2851150"/>
            <a:ext cx="5105400" cy="2100263"/>
          </a:xfrm>
          <a:prstGeom prst="rect">
            <a:avLst/>
          </a:prstGeom>
          <a:noFill/>
          <a:ln w="9525">
            <a:noFill/>
            <a:miter lim="800000"/>
            <a:headEnd/>
            <a:tailEnd/>
          </a:ln>
        </p:spPr>
        <p:txBody>
          <a:bodyPr>
            <a:spAutoFit/>
          </a:bodyPr>
          <a:lstStyle/>
          <a:p>
            <a:pPr>
              <a:spcBef>
                <a:spcPct val="50000"/>
              </a:spcBef>
            </a:pPr>
            <a:r>
              <a:rPr lang="en-US" sz="2400"/>
              <a:t>Factors influencing the goals–performance relationship:</a:t>
            </a:r>
          </a:p>
          <a:p>
            <a:pPr>
              <a:spcBef>
                <a:spcPct val="50000"/>
              </a:spcBef>
            </a:pPr>
            <a:r>
              <a:rPr lang="en-US" sz="2400" b="0">
                <a:latin typeface="Tahoma" pitchFamily="34" charset="0"/>
              </a:rPr>
              <a:t>Goal commitment, adequate self-efficacy, task characteristics, and national culture.</a:t>
            </a:r>
          </a:p>
        </p:txBody>
      </p:sp>
      <p:sp>
        <p:nvSpPr>
          <p:cNvPr id="271368" name="Line 8"/>
          <p:cNvSpPr>
            <a:spLocks noChangeShapeType="1"/>
          </p:cNvSpPr>
          <p:nvPr/>
        </p:nvSpPr>
        <p:spPr bwMode="auto">
          <a:xfrm>
            <a:off x="914400" y="5043488"/>
            <a:ext cx="46482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136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1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p:bldP spid="2713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smtClean="0"/>
              <a:t>© 2005 Prentice Hall Inc. All rights reserved.</a:t>
            </a:r>
          </a:p>
        </p:txBody>
      </p:sp>
      <p:sp>
        <p:nvSpPr>
          <p:cNvPr id="27651" name="Slide Number Placeholder 3"/>
          <p:cNvSpPr>
            <a:spLocks noGrp="1"/>
          </p:cNvSpPr>
          <p:nvPr>
            <p:ph type="sldNum" sz="quarter" idx="11"/>
          </p:nvPr>
        </p:nvSpPr>
        <p:spPr>
          <a:noFill/>
        </p:spPr>
        <p:txBody>
          <a:bodyPr/>
          <a:lstStyle/>
          <a:p>
            <a:r>
              <a:rPr lang="en-US" smtClean="0"/>
              <a:t>1–</a:t>
            </a:r>
            <a:fld id="{586C7C8E-EDCA-40ED-A5DE-711C71366C21}" type="slidenum">
              <a:rPr lang="en-US" smtClean="0"/>
              <a:pPr/>
              <a:t>15</a:t>
            </a:fld>
            <a:endParaRPr lang="en-US" smtClean="0"/>
          </a:p>
        </p:txBody>
      </p:sp>
      <p:pic>
        <p:nvPicPr>
          <p:cNvPr id="27652" name="Picture 2" descr="Ex1-3i"/>
          <p:cNvPicPr>
            <a:picLocks noChangeAspect="1" noChangeArrowheads="1"/>
          </p:cNvPicPr>
          <p:nvPr/>
        </p:nvPicPr>
        <p:blipFill>
          <a:blip r:embed="rId2"/>
          <a:srcRect/>
          <a:stretch>
            <a:fillRect/>
          </a:stretch>
        </p:blipFill>
        <p:spPr bwMode="auto">
          <a:xfrm>
            <a:off x="6689725" y="3157538"/>
            <a:ext cx="1371600" cy="1046162"/>
          </a:xfrm>
          <a:prstGeom prst="rect">
            <a:avLst/>
          </a:prstGeom>
          <a:noFill/>
          <a:ln w="9525">
            <a:noFill/>
            <a:miter lim="800000"/>
            <a:headEnd/>
            <a:tailEnd/>
          </a:ln>
        </p:spPr>
      </p:pic>
      <p:sp>
        <p:nvSpPr>
          <p:cNvPr id="27653" name="Line 3"/>
          <p:cNvSpPr>
            <a:spLocks noChangeShapeType="1"/>
          </p:cNvSpPr>
          <p:nvPr/>
        </p:nvSpPr>
        <p:spPr bwMode="auto">
          <a:xfrm>
            <a:off x="6130925" y="3654425"/>
            <a:ext cx="635000" cy="0"/>
          </a:xfrm>
          <a:prstGeom prst="line">
            <a:avLst/>
          </a:prstGeom>
          <a:noFill/>
          <a:ln w="28575">
            <a:solidFill>
              <a:schemeClr val="tx1"/>
            </a:solidFill>
            <a:round/>
            <a:headEnd type="none" w="med" len="lg"/>
            <a:tailEnd type="triangle" w="med" len="lg"/>
          </a:ln>
        </p:spPr>
        <p:txBody>
          <a:bodyPr wrap="none" anchor="ctr"/>
          <a:lstStyle/>
          <a:p>
            <a:endParaRPr lang="fa-IR"/>
          </a:p>
        </p:txBody>
      </p:sp>
      <p:sp>
        <p:nvSpPr>
          <p:cNvPr id="226308" name="Rectangle 4"/>
          <p:cNvSpPr>
            <a:spLocks noGrp="1" noChangeArrowheads="1"/>
          </p:cNvSpPr>
          <p:nvPr>
            <p:ph type="title"/>
          </p:nvPr>
        </p:nvSpPr>
        <p:spPr/>
        <p:txBody>
          <a:bodyPr>
            <a:normAutofit fontScale="90000"/>
          </a:bodyPr>
          <a:lstStyle/>
          <a:p>
            <a:pPr algn="just" rtl="0" eaLnBrk="1" hangingPunct="1">
              <a:defRPr/>
            </a:pPr>
            <a:r>
              <a:rPr lang="en-US" smtClean="0"/>
              <a:t>Contributing Disciplines to the OB Field (cont’d)</a:t>
            </a:r>
          </a:p>
        </p:txBody>
      </p:sp>
      <p:sp>
        <p:nvSpPr>
          <p:cNvPr id="27655" name="Line 5"/>
          <p:cNvSpPr>
            <a:spLocks noChangeShapeType="1"/>
          </p:cNvSpPr>
          <p:nvPr/>
        </p:nvSpPr>
        <p:spPr bwMode="auto">
          <a:xfrm>
            <a:off x="6283325" y="4876800"/>
            <a:ext cx="431800"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7656" name="Picture 6" descr="Ex1-3k"/>
          <p:cNvPicPr>
            <a:picLocks noChangeAspect="1" noChangeArrowheads="1"/>
          </p:cNvPicPr>
          <p:nvPr/>
        </p:nvPicPr>
        <p:blipFill>
          <a:blip r:embed="rId3"/>
          <a:srcRect/>
          <a:stretch>
            <a:fillRect/>
          </a:stretch>
        </p:blipFill>
        <p:spPr bwMode="auto">
          <a:xfrm>
            <a:off x="3016250" y="3048000"/>
            <a:ext cx="3495675" cy="1214438"/>
          </a:xfrm>
          <a:prstGeom prst="rect">
            <a:avLst/>
          </a:prstGeom>
          <a:noFill/>
          <a:ln w="9525">
            <a:noFill/>
            <a:miter lim="800000"/>
            <a:headEnd/>
            <a:tailEnd/>
          </a:ln>
        </p:spPr>
      </p:pic>
      <p:pic>
        <p:nvPicPr>
          <p:cNvPr id="27657" name="Picture 7" descr="Ex1-3f"/>
          <p:cNvPicPr>
            <a:picLocks noChangeAspect="1" noChangeArrowheads="1"/>
          </p:cNvPicPr>
          <p:nvPr/>
        </p:nvPicPr>
        <p:blipFill>
          <a:blip r:embed="rId4"/>
          <a:srcRect/>
          <a:stretch>
            <a:fillRect/>
          </a:stretch>
        </p:blipFill>
        <p:spPr bwMode="auto">
          <a:xfrm>
            <a:off x="6659563" y="4454525"/>
            <a:ext cx="1757362" cy="1031875"/>
          </a:xfrm>
          <a:prstGeom prst="rect">
            <a:avLst/>
          </a:prstGeom>
          <a:noFill/>
          <a:ln w="9525">
            <a:noFill/>
            <a:miter lim="800000"/>
            <a:headEnd/>
            <a:tailEnd/>
          </a:ln>
        </p:spPr>
      </p:pic>
      <p:pic>
        <p:nvPicPr>
          <p:cNvPr id="27658" name="Picture 8" descr="Ex1-3l"/>
          <p:cNvPicPr>
            <a:picLocks noChangeAspect="1" noChangeArrowheads="1"/>
          </p:cNvPicPr>
          <p:nvPr/>
        </p:nvPicPr>
        <p:blipFill>
          <a:blip r:embed="rId5"/>
          <a:srcRect/>
          <a:stretch>
            <a:fillRect/>
          </a:stretch>
        </p:blipFill>
        <p:spPr bwMode="auto">
          <a:xfrm>
            <a:off x="3006725" y="4446588"/>
            <a:ext cx="3505200" cy="1039812"/>
          </a:xfrm>
          <a:prstGeom prst="rect">
            <a:avLst/>
          </a:prstGeom>
          <a:noFill/>
          <a:ln w="9525">
            <a:noFill/>
            <a:miter lim="800000"/>
            <a:headEnd/>
            <a:tailEnd/>
          </a:ln>
        </p:spPr>
      </p:pic>
      <p:sp>
        <p:nvSpPr>
          <p:cNvPr id="27659" name="AutoShape 9"/>
          <p:cNvSpPr>
            <a:spLocks/>
          </p:cNvSpPr>
          <p:nvPr/>
        </p:nvSpPr>
        <p:spPr bwMode="auto">
          <a:xfrm>
            <a:off x="2778125" y="3581400"/>
            <a:ext cx="304800" cy="1231900"/>
          </a:xfrm>
          <a:prstGeom prst="leftBracket">
            <a:avLst>
              <a:gd name="adj" fmla="val 0"/>
            </a:avLst>
          </a:prstGeom>
          <a:noFill/>
          <a:ln w="28575">
            <a:solidFill>
              <a:schemeClr val="tx1"/>
            </a:solidFill>
            <a:round/>
            <a:headEnd type="triangle" w="med" len="lg"/>
            <a:tailEnd type="triangle" w="med" len="lg"/>
          </a:ln>
        </p:spPr>
        <p:txBody>
          <a:bodyPr wrap="none" anchor="ctr"/>
          <a:lstStyle/>
          <a:p>
            <a:endParaRPr lang="fa-IR"/>
          </a:p>
        </p:txBody>
      </p:sp>
      <p:sp>
        <p:nvSpPr>
          <p:cNvPr id="27660" name="Line 10"/>
          <p:cNvSpPr>
            <a:spLocks noChangeShapeType="1"/>
          </p:cNvSpPr>
          <p:nvPr/>
        </p:nvSpPr>
        <p:spPr bwMode="auto">
          <a:xfrm>
            <a:off x="2549525" y="4121150"/>
            <a:ext cx="228600" cy="0"/>
          </a:xfrm>
          <a:prstGeom prst="line">
            <a:avLst/>
          </a:prstGeom>
          <a:noFill/>
          <a:ln w="28575">
            <a:solidFill>
              <a:schemeClr val="tx1"/>
            </a:solidFill>
            <a:round/>
            <a:headEnd/>
            <a:tailEnd/>
          </a:ln>
        </p:spPr>
        <p:txBody>
          <a:bodyPr/>
          <a:lstStyle/>
          <a:p>
            <a:endParaRPr lang="fa-IR"/>
          </a:p>
        </p:txBody>
      </p:sp>
      <p:pic>
        <p:nvPicPr>
          <p:cNvPr id="27661" name="Picture 11" descr="Ex1-3m"/>
          <p:cNvPicPr>
            <a:picLocks noChangeAspect="1" noChangeArrowheads="1"/>
          </p:cNvPicPr>
          <p:nvPr/>
        </p:nvPicPr>
        <p:blipFill>
          <a:blip r:embed="rId6"/>
          <a:srcRect/>
          <a:stretch>
            <a:fillRect/>
          </a:stretch>
        </p:blipFill>
        <p:spPr bwMode="auto">
          <a:xfrm>
            <a:off x="609600" y="3787775"/>
            <a:ext cx="2092325" cy="708025"/>
          </a:xfrm>
          <a:prstGeom prst="rect">
            <a:avLst/>
          </a:prstGeom>
          <a:noFill/>
          <a:ln w="9525">
            <a:noFill/>
            <a:miter lim="800000"/>
            <a:headEnd/>
            <a:tailEnd/>
          </a:ln>
        </p:spPr>
      </p:pic>
      <p:sp>
        <p:nvSpPr>
          <p:cNvPr id="226317" name="Text Box 13" descr="BKGD02"/>
          <p:cNvSpPr txBox="1">
            <a:spLocks noChangeArrowheads="1"/>
          </p:cNvSpPr>
          <p:nvPr/>
        </p:nvSpPr>
        <p:spPr bwMode="blackWhite">
          <a:xfrm>
            <a:off x="6858000" y="6035675"/>
            <a:ext cx="1752600" cy="247650"/>
          </a:xfrm>
          <a:prstGeom prst="rect">
            <a:avLst/>
          </a:prstGeom>
          <a:blipFill dpi="0" rotWithShape="1">
            <a:blip r:embed="rId7"/>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–3 (cont’d)</a:t>
            </a:r>
          </a:p>
        </p:txBody>
      </p:sp>
      <p:sp>
        <p:nvSpPr>
          <p:cNvPr id="27663" name="Text Box 14"/>
          <p:cNvSpPr txBox="1">
            <a:spLocks noChangeArrowheads="1"/>
          </p:cNvSpPr>
          <p:nvPr/>
        </p:nvSpPr>
        <p:spPr bwMode="auto">
          <a:xfrm>
            <a:off x="947738" y="1371600"/>
            <a:ext cx="7281862" cy="1066800"/>
          </a:xfrm>
          <a:prstGeom prst="rect">
            <a:avLst/>
          </a:prstGeom>
          <a:noFill/>
          <a:ln w="9525">
            <a:noFill/>
            <a:miter lim="800000"/>
            <a:headEnd/>
            <a:tailEnd/>
          </a:ln>
        </p:spPr>
        <p:txBody>
          <a:bodyPr>
            <a:spAutoFit/>
          </a:bodyPr>
          <a:lstStyle/>
          <a:p>
            <a:pPr algn="l" rtl="0">
              <a:spcBef>
                <a:spcPct val="50000"/>
              </a:spcBef>
            </a:pPr>
            <a:r>
              <a:rPr lang="en-US" sz="2400" dirty="0"/>
              <a:t>Anthropology</a:t>
            </a:r>
            <a:br>
              <a:rPr lang="en-US" sz="2400" dirty="0"/>
            </a:br>
            <a:r>
              <a:rPr lang="en-US" sz="2000" b="0" dirty="0">
                <a:latin typeface="Tahoma" pitchFamily="34" charset="0"/>
              </a:rPr>
              <a:t>The study of societies to learn about human beings and their activities.</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6–</a:t>
            </a:r>
            <a:fld id="{E6F260BC-4884-47D2-A6DE-95F401BFEDAB}" type="slidenum">
              <a:rPr lang="en-US"/>
              <a:pPr/>
              <a:t>150</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Reinforcement Theory</a:t>
            </a:r>
          </a:p>
        </p:txBody>
      </p:sp>
      <p:sp>
        <p:nvSpPr>
          <p:cNvPr id="272387" name="Text Box 3"/>
          <p:cNvSpPr txBox="1">
            <a:spLocks noChangeArrowheads="1"/>
          </p:cNvSpPr>
          <p:nvPr/>
        </p:nvSpPr>
        <p:spPr bwMode="blackWhite">
          <a:xfrm>
            <a:off x="1066800" y="2667000"/>
            <a:ext cx="6934200" cy="28194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182880" anchor="ctr"/>
          <a:lstStyle/>
          <a:p>
            <a:pPr>
              <a:lnSpc>
                <a:spcPct val="90000"/>
              </a:lnSpc>
              <a:spcBef>
                <a:spcPct val="50000"/>
              </a:spcBef>
              <a:defRPr/>
            </a:pPr>
            <a:r>
              <a:rPr lang="en-US" sz="2400">
                <a:solidFill>
                  <a:srgbClr val="FFFFCC"/>
                </a:solidFill>
              </a:rPr>
              <a:t>Concepts:</a:t>
            </a:r>
          </a:p>
          <a:p>
            <a:pPr>
              <a:lnSpc>
                <a:spcPct val="90000"/>
              </a:lnSpc>
              <a:spcBef>
                <a:spcPct val="50000"/>
              </a:spcBef>
              <a:defRPr/>
            </a:pPr>
            <a:r>
              <a:rPr lang="en-US" sz="2400">
                <a:solidFill>
                  <a:schemeClr val="bg1"/>
                </a:solidFill>
              </a:rPr>
              <a:t>Behavior is environmentally caused.</a:t>
            </a:r>
          </a:p>
          <a:p>
            <a:pPr>
              <a:lnSpc>
                <a:spcPct val="90000"/>
              </a:lnSpc>
              <a:spcBef>
                <a:spcPct val="50000"/>
              </a:spcBef>
              <a:defRPr/>
            </a:pPr>
            <a:r>
              <a:rPr lang="en-US" sz="2400">
                <a:solidFill>
                  <a:schemeClr val="bg1"/>
                </a:solidFill>
              </a:rPr>
              <a:t>Behavior can be modified (reinforced) by providing (controlling) consequences.</a:t>
            </a:r>
          </a:p>
          <a:p>
            <a:pPr>
              <a:lnSpc>
                <a:spcPct val="90000"/>
              </a:lnSpc>
              <a:spcBef>
                <a:spcPct val="50000"/>
              </a:spcBef>
              <a:defRPr/>
            </a:pPr>
            <a:r>
              <a:rPr lang="en-US" sz="2400">
                <a:solidFill>
                  <a:schemeClr val="bg1"/>
                </a:solidFill>
              </a:rPr>
              <a:t>Reinforced behavior tends to be repeated.</a:t>
            </a:r>
          </a:p>
        </p:txBody>
      </p:sp>
      <p:sp>
        <p:nvSpPr>
          <p:cNvPr id="20486" name="Text Box 4"/>
          <p:cNvSpPr txBox="1">
            <a:spLocks noChangeArrowheads="1"/>
          </p:cNvSpPr>
          <p:nvPr/>
        </p:nvSpPr>
        <p:spPr bwMode="auto">
          <a:xfrm>
            <a:off x="914400" y="1371600"/>
            <a:ext cx="7239000" cy="822325"/>
          </a:xfrm>
          <a:prstGeom prst="rect">
            <a:avLst/>
          </a:prstGeom>
          <a:noFill/>
          <a:ln w="9525">
            <a:noFill/>
            <a:miter lim="800000"/>
            <a:headEnd/>
            <a:tailEnd/>
          </a:ln>
        </p:spPr>
        <p:txBody>
          <a:bodyPr>
            <a:spAutoFit/>
          </a:bodyPr>
          <a:lstStyle/>
          <a:p>
            <a:pPr>
              <a:spcBef>
                <a:spcPct val="50000"/>
              </a:spcBef>
            </a:pPr>
            <a:r>
              <a:rPr lang="en-US" sz="2400"/>
              <a:t>The assumption that behavior is a function of its consequences.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box(in)">
                                      <p:cBhvr>
                                        <p:cTn id="7" dur="5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6–</a:t>
            </a:r>
            <a:fld id="{4C6E0CA5-FED0-4595-9A0F-E95FC863A274}" type="slidenum">
              <a:rPr lang="en-US"/>
              <a:pPr/>
              <a:t>151</a:t>
            </a:fld>
            <a:endParaRPr lang="en-US"/>
          </a:p>
        </p:txBody>
      </p:sp>
      <p:sp>
        <p:nvSpPr>
          <p:cNvPr id="273410" name="Rectangle 2"/>
          <p:cNvSpPr>
            <a:spLocks noGrp="1" noChangeArrowheads="1"/>
          </p:cNvSpPr>
          <p:nvPr>
            <p:ph type="title"/>
          </p:nvPr>
        </p:nvSpPr>
        <p:spPr/>
        <p:txBody>
          <a:bodyPr/>
          <a:lstStyle/>
          <a:p>
            <a:pPr algn="just" rtl="0" eaLnBrk="1" hangingPunct="1">
              <a:defRPr/>
            </a:pPr>
            <a:r>
              <a:rPr lang="en-US" smtClean="0"/>
              <a:t>Job Design Theory</a:t>
            </a:r>
          </a:p>
        </p:txBody>
      </p:sp>
      <p:sp>
        <p:nvSpPr>
          <p:cNvPr id="273411" name="Text Box 3" descr="Chap01Bkgd03"/>
          <p:cNvSpPr txBox="1">
            <a:spLocks noChangeArrowheads="1"/>
          </p:cNvSpPr>
          <p:nvPr/>
        </p:nvSpPr>
        <p:spPr bwMode="blackWhite">
          <a:xfrm>
            <a:off x="4953000" y="1828800"/>
            <a:ext cx="3505200" cy="3429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457200" indent="-457200">
              <a:lnSpc>
                <a:spcPct val="80000"/>
              </a:lnSpc>
              <a:spcBef>
                <a:spcPct val="50000"/>
              </a:spcBef>
              <a:defRPr/>
            </a:pPr>
            <a:r>
              <a:rPr lang="en-US" sz="2400">
                <a:solidFill>
                  <a:srgbClr val="FFFFCC"/>
                </a:solidFill>
              </a:rPr>
              <a:t>Characteristics:</a:t>
            </a:r>
          </a:p>
          <a:p>
            <a:pPr marL="457200" indent="-457200">
              <a:lnSpc>
                <a:spcPct val="80000"/>
              </a:lnSpc>
              <a:spcBef>
                <a:spcPct val="50000"/>
              </a:spcBef>
              <a:buFontTx/>
              <a:buAutoNum type="arabicPeriod"/>
              <a:defRPr/>
            </a:pPr>
            <a:r>
              <a:rPr lang="en-US" sz="2400">
                <a:solidFill>
                  <a:schemeClr val="bg1"/>
                </a:solidFill>
              </a:rPr>
              <a:t>Skill variety</a:t>
            </a:r>
          </a:p>
          <a:p>
            <a:pPr marL="457200" indent="-457200">
              <a:lnSpc>
                <a:spcPct val="80000"/>
              </a:lnSpc>
              <a:spcBef>
                <a:spcPct val="50000"/>
              </a:spcBef>
              <a:buFontTx/>
              <a:buAutoNum type="arabicPeriod"/>
              <a:defRPr/>
            </a:pPr>
            <a:r>
              <a:rPr lang="en-US" sz="2400">
                <a:solidFill>
                  <a:schemeClr val="bg1"/>
                </a:solidFill>
              </a:rPr>
              <a:t>Task identity</a:t>
            </a:r>
          </a:p>
          <a:p>
            <a:pPr marL="457200" indent="-457200">
              <a:lnSpc>
                <a:spcPct val="80000"/>
              </a:lnSpc>
              <a:spcBef>
                <a:spcPct val="50000"/>
              </a:spcBef>
              <a:buFontTx/>
              <a:buAutoNum type="arabicPeriod"/>
              <a:defRPr/>
            </a:pPr>
            <a:r>
              <a:rPr lang="en-US" sz="2400">
                <a:solidFill>
                  <a:schemeClr val="bg1"/>
                </a:solidFill>
              </a:rPr>
              <a:t>Task significance</a:t>
            </a:r>
          </a:p>
          <a:p>
            <a:pPr marL="457200" indent="-457200">
              <a:lnSpc>
                <a:spcPct val="80000"/>
              </a:lnSpc>
              <a:spcBef>
                <a:spcPct val="50000"/>
              </a:spcBef>
              <a:buFontTx/>
              <a:buAutoNum type="arabicPeriod"/>
              <a:defRPr/>
            </a:pPr>
            <a:r>
              <a:rPr lang="en-US" sz="2400">
                <a:solidFill>
                  <a:schemeClr val="bg1"/>
                </a:solidFill>
              </a:rPr>
              <a:t>Autonomy</a:t>
            </a:r>
          </a:p>
          <a:p>
            <a:pPr marL="457200" indent="-457200">
              <a:lnSpc>
                <a:spcPct val="80000"/>
              </a:lnSpc>
              <a:spcBef>
                <a:spcPct val="50000"/>
              </a:spcBef>
              <a:buFontTx/>
              <a:buAutoNum type="arabicPeriod"/>
              <a:defRPr/>
            </a:pPr>
            <a:r>
              <a:rPr lang="en-US" sz="2400">
                <a:solidFill>
                  <a:schemeClr val="bg1"/>
                </a:solidFill>
              </a:rPr>
              <a:t>Feedback</a:t>
            </a:r>
          </a:p>
        </p:txBody>
      </p:sp>
      <p:sp>
        <p:nvSpPr>
          <p:cNvPr id="21510" name="Text Box 4"/>
          <p:cNvSpPr txBox="1">
            <a:spLocks noChangeArrowheads="1"/>
          </p:cNvSpPr>
          <p:nvPr/>
        </p:nvSpPr>
        <p:spPr bwMode="auto">
          <a:xfrm>
            <a:off x="914400" y="1600200"/>
            <a:ext cx="3657600" cy="2465388"/>
          </a:xfrm>
          <a:prstGeom prst="rect">
            <a:avLst/>
          </a:prstGeom>
          <a:noFill/>
          <a:ln w="9525">
            <a:noFill/>
            <a:miter lim="800000"/>
            <a:headEnd/>
            <a:tailEnd/>
          </a:ln>
        </p:spPr>
        <p:txBody>
          <a:bodyPr>
            <a:spAutoFit/>
          </a:bodyPr>
          <a:lstStyle/>
          <a:p>
            <a:pPr>
              <a:spcBef>
                <a:spcPct val="50000"/>
              </a:spcBef>
            </a:pPr>
            <a:r>
              <a:rPr lang="en-US" sz="2400"/>
              <a:t>Job Characteristics Model</a:t>
            </a:r>
          </a:p>
          <a:p>
            <a:pPr>
              <a:spcBef>
                <a:spcPct val="50000"/>
              </a:spcBef>
            </a:pPr>
            <a:r>
              <a:rPr lang="en-US" sz="2400" b="0">
                <a:latin typeface="Tahoma" pitchFamily="34" charset="0"/>
              </a:rPr>
              <a:t>Identifies five job characteristics and their relationship to personal and work outcomes.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p:spPr>
        <p:txBody>
          <a:bodyPr/>
          <a:lstStyle/>
          <a:p>
            <a:r>
              <a:rPr lang="en-US"/>
              <a:t>© 2005 Prentice Hall Inc. All rights reserved.</a:t>
            </a:r>
          </a:p>
        </p:txBody>
      </p:sp>
      <p:sp>
        <p:nvSpPr>
          <p:cNvPr id="22531" name="Slide Number Placeholder 4"/>
          <p:cNvSpPr>
            <a:spLocks noGrp="1"/>
          </p:cNvSpPr>
          <p:nvPr>
            <p:ph type="sldNum" sz="quarter" idx="11"/>
          </p:nvPr>
        </p:nvSpPr>
        <p:spPr>
          <a:noFill/>
        </p:spPr>
        <p:txBody>
          <a:bodyPr/>
          <a:lstStyle/>
          <a:p>
            <a:r>
              <a:rPr lang="en-US"/>
              <a:t>6–</a:t>
            </a:r>
            <a:fld id="{B7D82D3E-DFEA-4CF8-80A3-CC4C0292F5CB}" type="slidenum">
              <a:rPr lang="en-US"/>
              <a:pPr/>
              <a:t>152</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Job Design Theory (cont’d)</a:t>
            </a:r>
          </a:p>
        </p:txBody>
      </p:sp>
      <p:sp>
        <p:nvSpPr>
          <p:cNvPr id="22533" name="Rectangle 3"/>
          <p:cNvSpPr>
            <a:spLocks noGrp="1" noChangeArrowheads="1"/>
          </p:cNvSpPr>
          <p:nvPr>
            <p:ph type="body" idx="1"/>
          </p:nvPr>
        </p:nvSpPr>
        <p:spPr>
          <a:xfrm>
            <a:off x="685800" y="1219200"/>
            <a:ext cx="7772400" cy="4343400"/>
          </a:xfrm>
        </p:spPr>
        <p:txBody>
          <a:bodyPr>
            <a:normAutofit fontScale="85000" lnSpcReduction="10000"/>
          </a:bodyPr>
          <a:lstStyle/>
          <a:p>
            <a:pPr algn="just" rtl="0" eaLnBrk="1" hangingPunct="1">
              <a:spcBef>
                <a:spcPct val="50000"/>
              </a:spcBef>
            </a:pPr>
            <a:r>
              <a:rPr lang="en-US" smtClean="0"/>
              <a:t>Job Characteristics Model</a:t>
            </a:r>
          </a:p>
          <a:p>
            <a:pPr lvl="1" algn="just" rtl="0" eaLnBrk="1" hangingPunct="1">
              <a:spcBef>
                <a:spcPct val="50000"/>
              </a:spcBef>
            </a:pPr>
            <a:r>
              <a:rPr lang="en-US" smtClean="0"/>
              <a:t>Jobs with skill variety, task identity, task significance, autonomy, and for which feedback of results is given, directly affect three psychological states of employees:</a:t>
            </a:r>
          </a:p>
          <a:p>
            <a:pPr lvl="2" algn="just" rtl="0" eaLnBrk="1" hangingPunct="1">
              <a:spcBef>
                <a:spcPct val="50000"/>
              </a:spcBef>
            </a:pPr>
            <a:r>
              <a:rPr lang="en-US" smtClean="0"/>
              <a:t>Knowledge of results</a:t>
            </a:r>
          </a:p>
          <a:p>
            <a:pPr lvl="2" algn="just" rtl="0" eaLnBrk="1" hangingPunct="1">
              <a:spcBef>
                <a:spcPct val="50000"/>
              </a:spcBef>
            </a:pPr>
            <a:r>
              <a:rPr lang="en-US" smtClean="0"/>
              <a:t>Meaningfulness of work</a:t>
            </a:r>
          </a:p>
          <a:p>
            <a:pPr lvl="2" algn="just" rtl="0" eaLnBrk="1" hangingPunct="1">
              <a:spcBef>
                <a:spcPct val="50000"/>
              </a:spcBef>
            </a:pPr>
            <a:r>
              <a:rPr lang="en-US" smtClean="0"/>
              <a:t>Personal feelings of responsibility for results</a:t>
            </a:r>
          </a:p>
          <a:p>
            <a:pPr lvl="1" algn="just" rtl="0" eaLnBrk="1" hangingPunct="1">
              <a:spcBef>
                <a:spcPct val="50000"/>
              </a:spcBef>
            </a:pPr>
            <a:r>
              <a:rPr lang="en-US" smtClean="0"/>
              <a:t>Increases in these psychological states result in increased motivation, performance, and job satisfaction.</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6–</a:t>
            </a:r>
            <a:fld id="{585E88CC-D24B-47AB-94D1-A98FFE74397C}" type="slidenum">
              <a:rPr lang="en-US"/>
              <a:pPr/>
              <a:t>153</a:t>
            </a:fld>
            <a:endParaRPr lang="en-US"/>
          </a:p>
        </p:txBody>
      </p:sp>
      <p:sp>
        <p:nvSpPr>
          <p:cNvPr id="275459" name="Rectangle 3"/>
          <p:cNvSpPr>
            <a:spLocks noGrp="1" noChangeArrowheads="1"/>
          </p:cNvSpPr>
          <p:nvPr>
            <p:ph type="title"/>
          </p:nvPr>
        </p:nvSpPr>
        <p:spPr/>
        <p:txBody>
          <a:bodyPr/>
          <a:lstStyle/>
          <a:p>
            <a:pPr algn="just" rtl="0" eaLnBrk="1" hangingPunct="1">
              <a:defRPr/>
            </a:pPr>
            <a:r>
              <a:rPr lang="en-US" smtClean="0"/>
              <a:t>The Job Characteristics Model</a:t>
            </a:r>
          </a:p>
        </p:txBody>
      </p:sp>
      <p:sp>
        <p:nvSpPr>
          <p:cNvPr id="27546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–6</a:t>
            </a:r>
            <a:endParaRPr lang="en-US">
              <a:solidFill>
                <a:schemeClr val="bg1"/>
              </a:solidFill>
            </a:endParaRPr>
          </a:p>
        </p:txBody>
      </p:sp>
      <p:sp>
        <p:nvSpPr>
          <p:cNvPr id="23558" name="Rectangle 6"/>
          <p:cNvSpPr>
            <a:spLocks noChangeArrowheads="1"/>
          </p:cNvSpPr>
          <p:nvPr/>
        </p:nvSpPr>
        <p:spPr bwMode="auto">
          <a:xfrm>
            <a:off x="676275" y="6154738"/>
            <a:ext cx="5257800" cy="365125"/>
          </a:xfrm>
          <a:prstGeom prst="rect">
            <a:avLst/>
          </a:prstGeom>
          <a:noFill/>
          <a:ln w="9525">
            <a:noFill/>
            <a:miter lim="800000"/>
            <a:headEnd/>
            <a:tailEnd/>
          </a:ln>
        </p:spPr>
        <p:txBody>
          <a:bodyPr>
            <a:spAutoFit/>
          </a:bodyPr>
          <a:lstStyle/>
          <a:p>
            <a:r>
              <a:rPr lang="en-US" sz="900" b="0" i="1"/>
              <a:t>Source: </a:t>
            </a:r>
            <a:r>
              <a:rPr lang="en-US" sz="900" b="0"/>
              <a:t>J.R. Hackman and G.R. Oldham, </a:t>
            </a:r>
            <a:r>
              <a:rPr lang="en-US" sz="900" b="0" i="1"/>
              <a:t>Work Design </a:t>
            </a:r>
            <a:r>
              <a:rPr lang="en-US" sz="900" b="0"/>
              <a:t>(excerpted from pp. 78–80). © 1980 by Addison-Wesley Publishing Co., Inc. Reprinted by permission of Addison-Wesley Longman, Inc.</a:t>
            </a:r>
          </a:p>
        </p:txBody>
      </p:sp>
      <p:pic>
        <p:nvPicPr>
          <p:cNvPr id="23559" name="Picture 7"/>
          <p:cNvPicPr>
            <a:picLocks noChangeAspect="1" noChangeArrowheads="1"/>
          </p:cNvPicPr>
          <p:nvPr/>
        </p:nvPicPr>
        <p:blipFill>
          <a:blip r:embed="rId3"/>
          <a:srcRect/>
          <a:stretch>
            <a:fillRect/>
          </a:stretch>
        </p:blipFill>
        <p:spPr bwMode="auto">
          <a:xfrm>
            <a:off x="652463" y="1266825"/>
            <a:ext cx="7839075" cy="4752975"/>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6–</a:t>
            </a:r>
            <a:fld id="{48E2E177-2BCD-471F-9B8D-360616102C4A}" type="slidenum">
              <a:rPr lang="en-US"/>
              <a:pPr/>
              <a:t>154</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Job Design Theory (cont’d)</a:t>
            </a:r>
          </a:p>
        </p:txBody>
      </p:sp>
      <p:sp>
        <p:nvSpPr>
          <p:cNvPr id="276483" name="Line 3"/>
          <p:cNvSpPr>
            <a:spLocks noChangeShapeType="1"/>
          </p:cNvSpPr>
          <p:nvPr/>
        </p:nvSpPr>
        <p:spPr bwMode="auto">
          <a:xfrm>
            <a:off x="914400" y="2901950"/>
            <a:ext cx="4191000" cy="0"/>
          </a:xfrm>
          <a:prstGeom prst="line">
            <a:avLst/>
          </a:prstGeom>
          <a:noFill/>
          <a:ln w="38100">
            <a:solidFill>
              <a:srgbClr val="CC3300"/>
            </a:solidFill>
            <a:round/>
            <a:headEnd/>
            <a:tailEnd/>
          </a:ln>
        </p:spPr>
        <p:txBody>
          <a:bodyPr/>
          <a:lstStyle/>
          <a:p>
            <a:endParaRPr lang="fa-IR"/>
          </a:p>
        </p:txBody>
      </p:sp>
      <p:pic>
        <p:nvPicPr>
          <p:cNvPr id="24582" name="Picture 4" descr="pe01218_"/>
          <p:cNvPicPr>
            <a:picLocks noChangeAspect="1" noChangeArrowheads="1"/>
          </p:cNvPicPr>
          <p:nvPr/>
        </p:nvPicPr>
        <p:blipFill>
          <a:blip r:embed="rId2"/>
          <a:srcRect/>
          <a:stretch>
            <a:fillRect/>
          </a:stretch>
        </p:blipFill>
        <p:spPr bwMode="auto">
          <a:xfrm>
            <a:off x="5562600" y="1676400"/>
            <a:ext cx="2743200" cy="1822450"/>
          </a:xfrm>
          <a:prstGeom prst="rect">
            <a:avLst/>
          </a:prstGeom>
          <a:noFill/>
          <a:ln w="9525">
            <a:noFill/>
            <a:miter lim="800000"/>
            <a:headEnd/>
            <a:tailEnd/>
          </a:ln>
        </p:spPr>
      </p:pic>
      <p:sp>
        <p:nvSpPr>
          <p:cNvPr id="24583" name="Text Box 5"/>
          <p:cNvSpPr txBox="1">
            <a:spLocks noChangeArrowheads="1"/>
          </p:cNvSpPr>
          <p:nvPr/>
        </p:nvSpPr>
        <p:spPr bwMode="auto">
          <a:xfrm>
            <a:off x="914400" y="1330325"/>
            <a:ext cx="4953000" cy="1370013"/>
          </a:xfrm>
          <a:prstGeom prst="rect">
            <a:avLst/>
          </a:prstGeom>
          <a:noFill/>
          <a:ln w="9525">
            <a:noFill/>
            <a:miter lim="800000"/>
            <a:headEnd/>
            <a:tailEnd/>
          </a:ln>
        </p:spPr>
        <p:txBody>
          <a:bodyPr>
            <a:spAutoFit/>
          </a:bodyPr>
          <a:lstStyle/>
          <a:p>
            <a:pPr>
              <a:spcBef>
                <a:spcPct val="50000"/>
              </a:spcBef>
            </a:pPr>
            <a:r>
              <a:rPr lang="en-US" sz="2400"/>
              <a:t>Skill Variety</a:t>
            </a:r>
          </a:p>
          <a:p>
            <a:pPr>
              <a:spcBef>
                <a:spcPct val="50000"/>
              </a:spcBef>
            </a:pPr>
            <a:r>
              <a:rPr lang="en-US" sz="2400" b="0">
                <a:latin typeface="Tahoma" pitchFamily="34" charset="0"/>
              </a:rPr>
              <a:t>The degree to which a job requires a variety of different activities.</a:t>
            </a:r>
          </a:p>
        </p:txBody>
      </p:sp>
      <p:sp>
        <p:nvSpPr>
          <p:cNvPr id="24584" name="Text Box 6"/>
          <p:cNvSpPr txBox="1">
            <a:spLocks noChangeArrowheads="1"/>
          </p:cNvSpPr>
          <p:nvPr/>
        </p:nvSpPr>
        <p:spPr bwMode="auto">
          <a:xfrm>
            <a:off x="914400" y="3103563"/>
            <a:ext cx="7315200" cy="1370012"/>
          </a:xfrm>
          <a:prstGeom prst="rect">
            <a:avLst/>
          </a:prstGeom>
          <a:noFill/>
          <a:ln w="9525">
            <a:noFill/>
            <a:miter lim="800000"/>
            <a:headEnd/>
            <a:tailEnd/>
          </a:ln>
        </p:spPr>
        <p:txBody>
          <a:bodyPr>
            <a:spAutoFit/>
          </a:bodyPr>
          <a:lstStyle/>
          <a:p>
            <a:pPr>
              <a:spcBef>
                <a:spcPct val="50000"/>
              </a:spcBef>
            </a:pPr>
            <a:r>
              <a:rPr lang="en-US" sz="2400"/>
              <a:t>Task Identity</a:t>
            </a:r>
          </a:p>
          <a:p>
            <a:pPr>
              <a:spcBef>
                <a:spcPct val="50000"/>
              </a:spcBef>
            </a:pPr>
            <a:r>
              <a:rPr lang="en-US" sz="2400" b="0">
                <a:latin typeface="Tahoma" pitchFamily="34" charset="0"/>
              </a:rPr>
              <a:t>The degree to which the job requires completion of a whole and identifiable piece of work.</a:t>
            </a:r>
          </a:p>
        </p:txBody>
      </p:sp>
      <p:sp>
        <p:nvSpPr>
          <p:cNvPr id="24585" name="Text Box 7"/>
          <p:cNvSpPr txBox="1">
            <a:spLocks noChangeArrowheads="1"/>
          </p:cNvSpPr>
          <p:nvPr/>
        </p:nvSpPr>
        <p:spPr bwMode="auto">
          <a:xfrm>
            <a:off x="914400" y="4876800"/>
            <a:ext cx="7315200" cy="1370013"/>
          </a:xfrm>
          <a:prstGeom prst="rect">
            <a:avLst/>
          </a:prstGeom>
          <a:noFill/>
          <a:ln w="9525">
            <a:noFill/>
            <a:miter lim="800000"/>
            <a:headEnd/>
            <a:tailEnd/>
          </a:ln>
        </p:spPr>
        <p:txBody>
          <a:bodyPr>
            <a:spAutoFit/>
          </a:bodyPr>
          <a:lstStyle/>
          <a:p>
            <a:pPr>
              <a:spcBef>
                <a:spcPct val="50000"/>
              </a:spcBef>
            </a:pPr>
            <a:r>
              <a:rPr lang="en-US" sz="2400"/>
              <a:t>Task Significance</a:t>
            </a:r>
          </a:p>
          <a:p>
            <a:pPr>
              <a:spcBef>
                <a:spcPct val="50000"/>
              </a:spcBef>
            </a:pPr>
            <a:r>
              <a:rPr lang="en-US" sz="2400" b="0">
                <a:latin typeface="Tahoma" pitchFamily="34" charset="0"/>
              </a:rPr>
              <a:t>The degree to which the job has a substantial impact on the lives or work of other people.</a:t>
            </a:r>
          </a:p>
        </p:txBody>
      </p:sp>
      <p:sp>
        <p:nvSpPr>
          <p:cNvPr id="276488" name="Line 8"/>
          <p:cNvSpPr>
            <a:spLocks noChangeShapeType="1"/>
          </p:cNvSpPr>
          <p:nvPr/>
        </p:nvSpPr>
        <p:spPr bwMode="auto">
          <a:xfrm>
            <a:off x="914400" y="4675188"/>
            <a:ext cx="52578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648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6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p:bldP spid="27648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6–</a:t>
            </a:r>
            <a:fld id="{0BCE35EE-C221-4558-A763-25F17528E808}" type="slidenum">
              <a:rPr lang="en-US"/>
              <a:pPr/>
              <a:t>155</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Job Design Theory (cont’d)</a:t>
            </a:r>
          </a:p>
        </p:txBody>
      </p:sp>
      <p:sp>
        <p:nvSpPr>
          <p:cNvPr id="277507" name="Line 3"/>
          <p:cNvSpPr>
            <a:spLocks noChangeShapeType="1"/>
          </p:cNvSpPr>
          <p:nvPr/>
        </p:nvSpPr>
        <p:spPr bwMode="auto">
          <a:xfrm>
            <a:off x="914400" y="3581400"/>
            <a:ext cx="7315200" cy="0"/>
          </a:xfrm>
          <a:prstGeom prst="line">
            <a:avLst/>
          </a:prstGeom>
          <a:noFill/>
          <a:ln w="38100">
            <a:solidFill>
              <a:srgbClr val="CC3300"/>
            </a:solidFill>
            <a:round/>
            <a:headEnd/>
            <a:tailEnd/>
          </a:ln>
        </p:spPr>
        <p:txBody>
          <a:bodyPr/>
          <a:lstStyle/>
          <a:p>
            <a:endParaRPr lang="fa-IR"/>
          </a:p>
        </p:txBody>
      </p:sp>
      <p:sp>
        <p:nvSpPr>
          <p:cNvPr id="25606" name="Text Box 4"/>
          <p:cNvSpPr txBox="1">
            <a:spLocks noChangeArrowheads="1"/>
          </p:cNvSpPr>
          <p:nvPr/>
        </p:nvSpPr>
        <p:spPr bwMode="auto">
          <a:xfrm>
            <a:off x="914400" y="1328738"/>
            <a:ext cx="7315200" cy="2100262"/>
          </a:xfrm>
          <a:prstGeom prst="rect">
            <a:avLst/>
          </a:prstGeom>
          <a:noFill/>
          <a:ln w="9525">
            <a:noFill/>
            <a:miter lim="800000"/>
            <a:headEnd/>
            <a:tailEnd/>
          </a:ln>
        </p:spPr>
        <p:txBody>
          <a:bodyPr>
            <a:spAutoFit/>
          </a:bodyPr>
          <a:lstStyle/>
          <a:p>
            <a:pPr>
              <a:spcBef>
                <a:spcPct val="50000"/>
              </a:spcBef>
            </a:pPr>
            <a:r>
              <a:rPr lang="en-US" sz="2400"/>
              <a:t>Autonomy</a:t>
            </a:r>
          </a:p>
          <a:p>
            <a:pPr>
              <a:spcBef>
                <a:spcPct val="50000"/>
              </a:spcBef>
            </a:pPr>
            <a:r>
              <a:rPr lang="en-US" sz="2400" b="0">
                <a:latin typeface="Tahoma" pitchFamily="34" charset="0"/>
              </a:rPr>
              <a:t>The degree to which the job provides substantial freedom and discretion to the individual in scheduling the work and in determining the procedures to be used in carrying it out.</a:t>
            </a:r>
          </a:p>
        </p:txBody>
      </p:sp>
      <p:pic>
        <p:nvPicPr>
          <p:cNvPr id="25607" name="Picture 5" descr="BD20208_"/>
          <p:cNvPicPr>
            <a:picLocks noChangeAspect="1" noChangeArrowheads="1"/>
          </p:cNvPicPr>
          <p:nvPr/>
        </p:nvPicPr>
        <p:blipFill>
          <a:blip r:embed="rId2"/>
          <a:srcRect/>
          <a:stretch>
            <a:fillRect/>
          </a:stretch>
        </p:blipFill>
        <p:spPr bwMode="auto">
          <a:xfrm>
            <a:off x="4572000" y="3802063"/>
            <a:ext cx="3881438" cy="24463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7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6–</a:t>
            </a:r>
            <a:fld id="{B817B7CC-2B86-4A94-93F6-2A96B728EBF2}" type="slidenum">
              <a:rPr lang="en-US"/>
              <a:pPr/>
              <a:t>156</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Job Design Theory (cont’d)</a:t>
            </a:r>
          </a:p>
        </p:txBody>
      </p:sp>
      <p:sp>
        <p:nvSpPr>
          <p:cNvPr id="26629" name="Text Box 3"/>
          <p:cNvSpPr txBox="1">
            <a:spLocks noChangeArrowheads="1"/>
          </p:cNvSpPr>
          <p:nvPr/>
        </p:nvSpPr>
        <p:spPr bwMode="auto">
          <a:xfrm>
            <a:off x="914400" y="1328738"/>
            <a:ext cx="7391400" cy="2100262"/>
          </a:xfrm>
          <a:prstGeom prst="rect">
            <a:avLst/>
          </a:prstGeom>
          <a:noFill/>
          <a:ln w="9525">
            <a:noFill/>
            <a:miter lim="800000"/>
            <a:headEnd/>
            <a:tailEnd/>
          </a:ln>
        </p:spPr>
        <p:txBody>
          <a:bodyPr>
            <a:spAutoFit/>
          </a:bodyPr>
          <a:lstStyle/>
          <a:p>
            <a:pPr>
              <a:spcBef>
                <a:spcPct val="50000"/>
              </a:spcBef>
            </a:pPr>
            <a:r>
              <a:rPr lang="en-US" sz="2400"/>
              <a:t>Feedback</a:t>
            </a:r>
          </a:p>
          <a:p>
            <a:pPr>
              <a:spcBef>
                <a:spcPct val="50000"/>
              </a:spcBef>
            </a:pPr>
            <a:r>
              <a:rPr lang="en-US" sz="2400" b="0">
                <a:latin typeface="Tahoma" pitchFamily="34" charset="0"/>
              </a:rPr>
              <a:t>The degree to which carrying out the work activities required by a job results in the individual obtaining direct and clear information about the effectiveness of his or her performance.</a:t>
            </a:r>
          </a:p>
        </p:txBody>
      </p:sp>
      <p:pic>
        <p:nvPicPr>
          <p:cNvPr id="26630" name="Picture 4" descr="j0198149"/>
          <p:cNvPicPr>
            <a:picLocks noChangeAspect="1" noChangeArrowheads="1"/>
          </p:cNvPicPr>
          <p:nvPr/>
        </p:nvPicPr>
        <p:blipFill>
          <a:blip r:embed="rId2"/>
          <a:srcRect/>
          <a:stretch>
            <a:fillRect/>
          </a:stretch>
        </p:blipFill>
        <p:spPr bwMode="auto">
          <a:xfrm>
            <a:off x="4953000" y="3376613"/>
            <a:ext cx="3157538" cy="2795587"/>
          </a:xfrm>
          <a:prstGeom prst="rect">
            <a:avLst/>
          </a:prstGeom>
          <a:noFill/>
          <a:ln w="9525">
            <a:noFill/>
            <a:miter lim="800000"/>
            <a:headEnd/>
            <a:tailEnd/>
          </a:ln>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6–</a:t>
            </a:r>
            <a:fld id="{88EE3B5D-1C9E-48CE-B6F7-E3691A0B1EB3}" type="slidenum">
              <a:rPr lang="en-US"/>
              <a:pPr/>
              <a:t>157</a:t>
            </a:fld>
            <a:endParaRPr lang="en-US"/>
          </a:p>
        </p:txBody>
      </p:sp>
      <p:sp>
        <p:nvSpPr>
          <p:cNvPr id="279554" name="Rectangle 2"/>
          <p:cNvSpPr>
            <a:spLocks noGrp="1" noChangeArrowheads="1"/>
          </p:cNvSpPr>
          <p:nvPr>
            <p:ph type="title"/>
          </p:nvPr>
        </p:nvSpPr>
        <p:spPr/>
        <p:txBody>
          <a:bodyPr>
            <a:normAutofit fontScale="90000"/>
          </a:bodyPr>
          <a:lstStyle/>
          <a:p>
            <a:pPr algn="just" rtl="0" eaLnBrk="1" hangingPunct="1">
              <a:defRPr/>
            </a:pPr>
            <a:r>
              <a:rPr lang="en-US" smtClean="0"/>
              <a:t>Computing a Motivating Potential Score</a:t>
            </a:r>
          </a:p>
        </p:txBody>
      </p:sp>
      <p:sp>
        <p:nvSpPr>
          <p:cNvPr id="279555" name="Text Box 3"/>
          <p:cNvSpPr txBox="1">
            <a:spLocks noChangeArrowheads="1"/>
          </p:cNvSpPr>
          <p:nvPr/>
        </p:nvSpPr>
        <p:spPr bwMode="blackWhite">
          <a:xfrm>
            <a:off x="723900" y="3429000"/>
            <a:ext cx="7658100" cy="22098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a:lnSpc>
                <a:spcPct val="110000"/>
              </a:lnSpc>
              <a:spcBef>
                <a:spcPct val="50000"/>
              </a:spcBef>
              <a:defRPr/>
            </a:pPr>
            <a:r>
              <a:rPr lang="en-US" sz="2000">
                <a:solidFill>
                  <a:schemeClr val="bg1"/>
                </a:solidFill>
              </a:rPr>
              <a:t>People who work on jobs with high core dimensions are generally more motivated, satisfied, and productive.</a:t>
            </a:r>
          </a:p>
          <a:p>
            <a:pPr>
              <a:lnSpc>
                <a:spcPct val="110000"/>
              </a:lnSpc>
              <a:spcBef>
                <a:spcPct val="50000"/>
              </a:spcBef>
              <a:defRPr/>
            </a:pPr>
            <a:r>
              <a:rPr lang="en-US" sz="2000">
                <a:solidFill>
                  <a:schemeClr val="bg1"/>
                </a:solidFill>
              </a:rPr>
              <a:t>Job dimensions operate through the psychological states in influencing personal and work outcome variables rather than influencing them directly.</a:t>
            </a:r>
          </a:p>
        </p:txBody>
      </p:sp>
      <p:pic>
        <p:nvPicPr>
          <p:cNvPr id="279556" name="Picture 4" descr="Chap01Bkgd03"/>
          <p:cNvPicPr>
            <a:picLocks noChangeAspect="1" noChangeArrowheads="1"/>
          </p:cNvPicPr>
          <p:nvPr/>
        </p:nvPicPr>
        <p:blipFill>
          <a:blip r:embed="rId2"/>
          <a:srcRect/>
          <a:stretch>
            <a:fillRect/>
          </a:stretch>
        </p:blipFill>
        <p:spPr bwMode="auto">
          <a:xfrm>
            <a:off x="711200" y="1524000"/>
            <a:ext cx="7696200" cy="160020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box(in)">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6–</a:t>
            </a:r>
            <a:fld id="{2DFE65E6-E9E0-4050-8199-7DC53417E127}" type="slidenum">
              <a:rPr lang="en-US"/>
              <a:pPr/>
              <a:t>158</a:t>
            </a:fld>
            <a:endParaRPr lang="en-US"/>
          </a:p>
        </p:txBody>
      </p:sp>
      <p:sp>
        <p:nvSpPr>
          <p:cNvPr id="280578" name="Rectangle 2"/>
          <p:cNvSpPr>
            <a:spLocks noGrp="1" noChangeArrowheads="1"/>
          </p:cNvSpPr>
          <p:nvPr>
            <p:ph type="title"/>
          </p:nvPr>
        </p:nvSpPr>
        <p:spPr/>
        <p:txBody>
          <a:bodyPr/>
          <a:lstStyle/>
          <a:p>
            <a:pPr algn="just" rtl="0" eaLnBrk="1" hangingPunct="1">
              <a:defRPr/>
            </a:pPr>
            <a:r>
              <a:rPr lang="en-US" smtClean="0"/>
              <a:t>Job Design Theory (cont’d)</a:t>
            </a:r>
          </a:p>
        </p:txBody>
      </p:sp>
      <p:sp>
        <p:nvSpPr>
          <p:cNvPr id="280579" name="Text Box 3"/>
          <p:cNvSpPr txBox="1">
            <a:spLocks noChangeArrowheads="1"/>
          </p:cNvSpPr>
          <p:nvPr/>
        </p:nvSpPr>
        <p:spPr bwMode="blackWhite">
          <a:xfrm>
            <a:off x="1371600" y="3429000"/>
            <a:ext cx="6400800" cy="1752600"/>
          </a:xfrm>
          <a:prstGeom prst="rect">
            <a:avLst/>
          </a:prstGeom>
          <a:solidFill>
            <a:srgbClr val="336600"/>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a:lnSpc>
                <a:spcPct val="110000"/>
              </a:lnSpc>
              <a:spcBef>
                <a:spcPct val="50000"/>
              </a:spcBef>
              <a:defRPr/>
            </a:pPr>
            <a:r>
              <a:rPr lang="en-US" sz="2400">
                <a:solidFill>
                  <a:srgbClr val="FFFFCC"/>
                </a:solidFill>
              </a:rPr>
              <a:t>Concept:</a:t>
            </a:r>
            <a:br>
              <a:rPr lang="en-US" sz="2400">
                <a:solidFill>
                  <a:srgbClr val="FFFFCC"/>
                </a:solidFill>
              </a:rPr>
            </a:br>
            <a:r>
              <a:rPr lang="en-US" sz="2400">
                <a:solidFill>
                  <a:schemeClr val="bg1"/>
                </a:solidFill>
              </a:rPr>
              <a:t>Employee attitudes and behaviors are responses to social cues by others.</a:t>
            </a:r>
          </a:p>
        </p:txBody>
      </p:sp>
      <p:sp>
        <p:nvSpPr>
          <p:cNvPr id="28678" name="Text Box 4"/>
          <p:cNvSpPr txBox="1">
            <a:spLocks noChangeArrowheads="1"/>
          </p:cNvSpPr>
          <p:nvPr/>
        </p:nvSpPr>
        <p:spPr bwMode="auto">
          <a:xfrm>
            <a:off x="914400" y="1389063"/>
            <a:ext cx="7315200" cy="1735137"/>
          </a:xfrm>
          <a:prstGeom prst="rect">
            <a:avLst/>
          </a:prstGeom>
          <a:noFill/>
          <a:ln w="9525">
            <a:noFill/>
            <a:miter lim="800000"/>
            <a:headEnd/>
            <a:tailEnd/>
          </a:ln>
        </p:spPr>
        <p:txBody>
          <a:bodyPr>
            <a:spAutoFit/>
          </a:bodyPr>
          <a:lstStyle/>
          <a:p>
            <a:pPr>
              <a:spcBef>
                <a:spcPct val="50000"/>
              </a:spcBef>
            </a:pPr>
            <a:r>
              <a:rPr lang="en-US" sz="2400"/>
              <a:t>Social Information Processing (SIP) Model</a:t>
            </a:r>
          </a:p>
          <a:p>
            <a:pPr>
              <a:spcBef>
                <a:spcPct val="50000"/>
              </a:spcBef>
            </a:pPr>
            <a:r>
              <a:rPr lang="en-US" sz="2400" b="0">
                <a:latin typeface="Tahoma" pitchFamily="34" charset="0"/>
              </a:rPr>
              <a:t>The fact that people respond to their jobs as they perceive them rather than to the objective jobs themselves.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box(in)">
                                      <p:cBhvr>
                                        <p:cTn id="7" dur="500"/>
                                        <p:tgtEl>
                                          <p:spTgt spid="280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6–</a:t>
            </a:r>
            <a:fld id="{15897166-94F3-44E0-BCA8-E2CA350B4F20}" type="slidenum">
              <a:rPr lang="en-US"/>
              <a:pPr/>
              <a:t>159</a:t>
            </a:fld>
            <a:endParaRPr lang="en-US"/>
          </a:p>
        </p:txBody>
      </p:sp>
      <p:sp>
        <p:nvSpPr>
          <p:cNvPr id="281602" name="Rectangle 2"/>
          <p:cNvSpPr>
            <a:spLocks noGrp="1" noChangeArrowheads="1"/>
          </p:cNvSpPr>
          <p:nvPr>
            <p:ph type="title"/>
          </p:nvPr>
        </p:nvSpPr>
        <p:spPr/>
        <p:txBody>
          <a:bodyPr>
            <a:normAutofit fontScale="90000"/>
          </a:bodyPr>
          <a:lstStyle/>
          <a:p>
            <a:pPr algn="just" rtl="0" eaLnBrk="1" hangingPunct="1">
              <a:defRPr/>
            </a:pPr>
            <a:r>
              <a:rPr lang="en-US" smtClean="0"/>
              <a:t>Social Information Processing Model (SIP)</a:t>
            </a:r>
          </a:p>
        </p:txBody>
      </p:sp>
      <p:sp>
        <p:nvSpPr>
          <p:cNvPr id="281603" name="Rectangle 3"/>
          <p:cNvSpPr>
            <a:spLocks noGrp="1" noChangeArrowheads="1"/>
          </p:cNvSpPr>
          <p:nvPr>
            <p:ph type="body" idx="1"/>
          </p:nvPr>
        </p:nvSpPr>
        <p:spPr>
          <a:xfrm>
            <a:off x="685800" y="1447800"/>
            <a:ext cx="7772400" cy="4876800"/>
          </a:xfrm>
        </p:spPr>
        <p:txBody>
          <a:bodyPr/>
          <a:lstStyle/>
          <a:p>
            <a:pPr algn="just" rtl="0" eaLnBrk="1" hangingPunct="1"/>
            <a:r>
              <a:rPr lang="en-US" smtClean="0"/>
              <a:t>Concepts of the SIP Model</a:t>
            </a:r>
          </a:p>
          <a:p>
            <a:pPr lvl="1" algn="just" rtl="0" eaLnBrk="1" hangingPunct="1"/>
            <a:r>
              <a:rPr lang="en-US" smtClean="0"/>
              <a:t>Employees adopt attitudes and behaviors in response to the social cues provided by others (e.g., coworkers) with whom they have contact.</a:t>
            </a:r>
          </a:p>
          <a:p>
            <a:pPr lvl="1" algn="just" rtl="0" eaLnBrk="1" hangingPunct="1"/>
            <a:r>
              <a:rPr lang="en-US" smtClean="0"/>
              <a:t>Employees’ perception of the characteristics of their jobs is as important as the actual characteristics of their jobs.</a:t>
            </a:r>
          </a:p>
        </p:txBody>
      </p:sp>
      <p:pic>
        <p:nvPicPr>
          <p:cNvPr id="29702" name="Picture 4" descr="BD20167_"/>
          <p:cNvPicPr>
            <a:picLocks noChangeAspect="1" noChangeArrowheads="1"/>
          </p:cNvPicPr>
          <p:nvPr/>
        </p:nvPicPr>
        <p:blipFill>
          <a:blip r:embed="rId2"/>
          <a:srcRect/>
          <a:stretch>
            <a:fillRect/>
          </a:stretch>
        </p:blipFill>
        <p:spPr bwMode="auto">
          <a:xfrm>
            <a:off x="5486400" y="4191000"/>
            <a:ext cx="2855913" cy="2005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Effect transition="in" filter="wipe(left)">
                                      <p:cBhvr>
                                        <p:cTn id="7" dur="500"/>
                                        <p:tgtEl>
                                          <p:spTgt spid="281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1603">
                                            <p:txEl>
                                              <p:pRg st="1" end="1"/>
                                            </p:txEl>
                                          </p:spTgt>
                                        </p:tgtEl>
                                        <p:attrNameLst>
                                          <p:attrName>style.visibility</p:attrName>
                                        </p:attrNameLst>
                                      </p:cBhvr>
                                      <p:to>
                                        <p:strVal val="visible"/>
                                      </p:to>
                                    </p:set>
                                    <p:animEffect transition="in" filter="wipe(left)">
                                      <p:cBhvr>
                                        <p:cTn id="12" dur="500"/>
                                        <p:tgtEl>
                                          <p:spTgt spid="281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1603">
                                            <p:txEl>
                                              <p:pRg st="2" end="2"/>
                                            </p:txEl>
                                          </p:spTgt>
                                        </p:tgtEl>
                                        <p:attrNameLst>
                                          <p:attrName>style.visibility</p:attrName>
                                        </p:attrNameLst>
                                      </p:cBhvr>
                                      <p:to>
                                        <p:strVal val="visible"/>
                                      </p:to>
                                    </p:set>
                                    <p:animEffect transition="in" filter="wipe(left)">
                                      <p:cBhvr>
                                        <p:cTn id="17" dur="500"/>
                                        <p:tgtEl>
                                          <p:spTgt spid="281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smtClean="0"/>
              <a:t>© 2005 Prentice Hall Inc. All rights reserved.</a:t>
            </a:r>
          </a:p>
        </p:txBody>
      </p:sp>
      <p:sp>
        <p:nvSpPr>
          <p:cNvPr id="28675" name="Slide Number Placeholder 3"/>
          <p:cNvSpPr>
            <a:spLocks noGrp="1"/>
          </p:cNvSpPr>
          <p:nvPr>
            <p:ph type="sldNum" sz="quarter" idx="11"/>
          </p:nvPr>
        </p:nvSpPr>
        <p:spPr>
          <a:noFill/>
        </p:spPr>
        <p:txBody>
          <a:bodyPr/>
          <a:lstStyle/>
          <a:p>
            <a:r>
              <a:rPr lang="en-US" smtClean="0"/>
              <a:t>1–</a:t>
            </a:r>
            <a:fld id="{9C109C96-214A-4A51-AF0F-AD27356279B9}" type="slidenum">
              <a:rPr lang="en-US" smtClean="0"/>
              <a:pPr/>
              <a:t>16</a:t>
            </a:fld>
            <a:endParaRPr lang="en-US" smtClean="0"/>
          </a:p>
        </p:txBody>
      </p:sp>
      <p:sp>
        <p:nvSpPr>
          <p:cNvPr id="227330" name="Rectangle 2"/>
          <p:cNvSpPr>
            <a:spLocks noGrp="1" noChangeArrowheads="1"/>
          </p:cNvSpPr>
          <p:nvPr>
            <p:ph type="title"/>
          </p:nvPr>
        </p:nvSpPr>
        <p:spPr/>
        <p:txBody>
          <a:bodyPr>
            <a:normAutofit fontScale="90000"/>
          </a:bodyPr>
          <a:lstStyle/>
          <a:p>
            <a:pPr algn="just" rtl="0" eaLnBrk="1" hangingPunct="1">
              <a:defRPr/>
            </a:pPr>
            <a:r>
              <a:rPr lang="en-US" smtClean="0"/>
              <a:t>Contributing Disciplines to the OB Field (cont’d)</a:t>
            </a:r>
          </a:p>
        </p:txBody>
      </p:sp>
      <p:grpSp>
        <p:nvGrpSpPr>
          <p:cNvPr id="2" name="Group 3"/>
          <p:cNvGrpSpPr>
            <a:grpSpLocks/>
          </p:cNvGrpSpPr>
          <p:nvPr/>
        </p:nvGrpSpPr>
        <p:grpSpPr bwMode="auto">
          <a:xfrm>
            <a:off x="558800" y="3605213"/>
            <a:ext cx="7975600" cy="1271587"/>
            <a:chOff x="352" y="2271"/>
            <a:chExt cx="5024" cy="801"/>
          </a:xfrm>
        </p:grpSpPr>
        <p:sp>
          <p:nvSpPr>
            <p:cNvPr id="28680" name="Line 4"/>
            <p:cNvSpPr>
              <a:spLocks noChangeShapeType="1"/>
            </p:cNvSpPr>
            <p:nvPr/>
          </p:nvSpPr>
          <p:spPr bwMode="auto">
            <a:xfrm>
              <a:off x="4032" y="2655"/>
              <a:ext cx="272"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8681" name="Picture 5" descr="Ex1-3f"/>
            <p:cNvPicPr>
              <a:picLocks noChangeAspect="1" noChangeArrowheads="1"/>
            </p:cNvPicPr>
            <p:nvPr/>
          </p:nvPicPr>
          <p:blipFill>
            <a:blip r:embed="rId2"/>
            <a:srcRect/>
            <a:stretch>
              <a:fillRect/>
            </a:stretch>
          </p:blipFill>
          <p:spPr bwMode="auto">
            <a:xfrm>
              <a:off x="4269" y="2389"/>
              <a:ext cx="1107" cy="602"/>
            </a:xfrm>
            <a:prstGeom prst="rect">
              <a:avLst/>
            </a:prstGeom>
            <a:noFill/>
            <a:ln w="9525">
              <a:noFill/>
              <a:miter lim="800000"/>
              <a:headEnd/>
              <a:tailEnd/>
            </a:ln>
          </p:spPr>
        </p:pic>
        <p:pic>
          <p:nvPicPr>
            <p:cNvPr id="28682" name="Picture 6" descr="Ex1-3m"/>
            <p:cNvPicPr>
              <a:picLocks noChangeAspect="1" noChangeArrowheads="1"/>
            </p:cNvPicPr>
            <p:nvPr/>
          </p:nvPicPr>
          <p:blipFill>
            <a:blip r:embed="rId3"/>
            <a:srcRect/>
            <a:stretch>
              <a:fillRect/>
            </a:stretch>
          </p:blipFill>
          <p:spPr bwMode="auto">
            <a:xfrm>
              <a:off x="1926" y="2271"/>
              <a:ext cx="2226" cy="801"/>
            </a:xfrm>
            <a:prstGeom prst="rect">
              <a:avLst/>
            </a:prstGeom>
            <a:noFill/>
            <a:ln w="9525">
              <a:noFill/>
              <a:miter lim="800000"/>
              <a:headEnd/>
              <a:tailEnd/>
            </a:ln>
          </p:spPr>
        </p:pic>
        <p:sp>
          <p:nvSpPr>
            <p:cNvPr id="28683" name="Line 7"/>
            <p:cNvSpPr>
              <a:spLocks noChangeShapeType="1"/>
            </p:cNvSpPr>
            <p:nvPr/>
          </p:nvSpPr>
          <p:spPr bwMode="auto">
            <a:xfrm>
              <a:off x="1696" y="2655"/>
              <a:ext cx="272" cy="0"/>
            </a:xfrm>
            <a:prstGeom prst="line">
              <a:avLst/>
            </a:prstGeom>
            <a:noFill/>
            <a:ln w="28575">
              <a:solidFill>
                <a:schemeClr val="tx1"/>
              </a:solidFill>
              <a:round/>
              <a:headEnd type="none" w="med" len="lg"/>
              <a:tailEnd type="triangle" w="med" len="lg"/>
            </a:ln>
          </p:spPr>
          <p:txBody>
            <a:bodyPr wrap="none" anchor="ctr"/>
            <a:lstStyle/>
            <a:p>
              <a:endParaRPr lang="fa-IR"/>
            </a:p>
          </p:txBody>
        </p:sp>
        <p:pic>
          <p:nvPicPr>
            <p:cNvPr id="28684" name="Picture 8" descr="Ex1-3k"/>
            <p:cNvPicPr>
              <a:picLocks noChangeAspect="1" noChangeArrowheads="1"/>
            </p:cNvPicPr>
            <p:nvPr/>
          </p:nvPicPr>
          <p:blipFill>
            <a:blip r:embed="rId4"/>
            <a:srcRect/>
            <a:stretch>
              <a:fillRect/>
            </a:stretch>
          </p:blipFill>
          <p:spPr bwMode="auto">
            <a:xfrm>
              <a:off x="352" y="2463"/>
              <a:ext cx="1462" cy="446"/>
            </a:xfrm>
            <a:prstGeom prst="rect">
              <a:avLst/>
            </a:prstGeom>
            <a:noFill/>
            <a:ln w="9525">
              <a:noFill/>
              <a:miter lim="800000"/>
              <a:headEnd/>
              <a:tailEnd/>
            </a:ln>
          </p:spPr>
        </p:pic>
      </p:grpSp>
      <p:sp>
        <p:nvSpPr>
          <p:cNvPr id="227338" name="Text Box 10" descr="BKGD02"/>
          <p:cNvSpPr txBox="1">
            <a:spLocks noChangeArrowheads="1"/>
          </p:cNvSpPr>
          <p:nvPr/>
        </p:nvSpPr>
        <p:spPr bwMode="blackWhite">
          <a:xfrm>
            <a:off x="6858000" y="6035675"/>
            <a:ext cx="17526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–3 (cont’d)</a:t>
            </a:r>
          </a:p>
        </p:txBody>
      </p:sp>
      <p:sp>
        <p:nvSpPr>
          <p:cNvPr id="28679" name="Text Box 11"/>
          <p:cNvSpPr txBox="1">
            <a:spLocks noChangeArrowheads="1"/>
          </p:cNvSpPr>
          <p:nvPr/>
        </p:nvSpPr>
        <p:spPr bwMode="auto">
          <a:xfrm>
            <a:off x="957263" y="1373188"/>
            <a:ext cx="7272337" cy="1200329"/>
          </a:xfrm>
          <a:prstGeom prst="rect">
            <a:avLst/>
          </a:prstGeom>
          <a:noFill/>
          <a:ln w="9525">
            <a:noFill/>
            <a:miter lim="800000"/>
            <a:headEnd/>
            <a:tailEnd/>
          </a:ln>
        </p:spPr>
        <p:txBody>
          <a:bodyPr>
            <a:spAutoFit/>
          </a:bodyPr>
          <a:lstStyle/>
          <a:p>
            <a:pPr algn="l" rtl="0">
              <a:spcBef>
                <a:spcPct val="50000"/>
              </a:spcBef>
            </a:pPr>
            <a:r>
              <a:rPr lang="en-US" sz="2400" dirty="0"/>
              <a:t>Political Science</a:t>
            </a:r>
            <a:br>
              <a:rPr lang="en-US" sz="2400" dirty="0"/>
            </a:br>
            <a:r>
              <a:rPr lang="en-US" sz="2400" b="0" dirty="0">
                <a:latin typeface="Tahoma" pitchFamily="34" charset="0"/>
              </a:rPr>
              <a:t>The study of the behavior of individuals and groups within a political environment.</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6–</a:t>
            </a:r>
            <a:fld id="{ADCF228C-6817-452A-ACD3-F5B502505CF4}" type="slidenum">
              <a:rPr lang="en-US"/>
              <a:pPr/>
              <a:t>160</a:t>
            </a:fld>
            <a:endParaRPr lang="en-US"/>
          </a:p>
        </p:txBody>
      </p:sp>
      <p:sp>
        <p:nvSpPr>
          <p:cNvPr id="282626" name="Rectangle 2"/>
          <p:cNvSpPr>
            <a:spLocks noGrp="1" noChangeArrowheads="1"/>
          </p:cNvSpPr>
          <p:nvPr>
            <p:ph type="title"/>
          </p:nvPr>
        </p:nvSpPr>
        <p:spPr/>
        <p:txBody>
          <a:bodyPr/>
          <a:lstStyle/>
          <a:p>
            <a:pPr algn="just" rtl="0" eaLnBrk="1" hangingPunct="1">
              <a:defRPr/>
            </a:pPr>
            <a:r>
              <a:rPr lang="en-US" smtClean="0"/>
              <a:t>Equity Theory</a:t>
            </a:r>
          </a:p>
        </p:txBody>
      </p:sp>
      <p:sp>
        <p:nvSpPr>
          <p:cNvPr id="282627" name="Text Box 3" descr="Chap01Bkgd03"/>
          <p:cNvSpPr txBox="1">
            <a:spLocks noChangeArrowheads="1"/>
          </p:cNvSpPr>
          <p:nvPr/>
        </p:nvSpPr>
        <p:spPr bwMode="blackWhite">
          <a:xfrm>
            <a:off x="3581400" y="3048000"/>
            <a:ext cx="2667000" cy="3352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a:lnSpc>
                <a:spcPct val="90000"/>
              </a:lnSpc>
              <a:spcBef>
                <a:spcPct val="50000"/>
              </a:spcBef>
              <a:defRPr/>
            </a:pPr>
            <a:r>
              <a:rPr lang="en-US" sz="2400">
                <a:solidFill>
                  <a:srgbClr val="FFFFCC"/>
                </a:solidFill>
              </a:rPr>
              <a:t>Referent Comparisons:</a:t>
            </a:r>
          </a:p>
          <a:p>
            <a:pPr>
              <a:lnSpc>
                <a:spcPct val="90000"/>
              </a:lnSpc>
              <a:spcBef>
                <a:spcPct val="50000"/>
              </a:spcBef>
              <a:defRPr/>
            </a:pPr>
            <a:r>
              <a:rPr lang="en-US" sz="2400">
                <a:solidFill>
                  <a:schemeClr val="bg1"/>
                </a:solidFill>
              </a:rPr>
              <a:t>Self-inside</a:t>
            </a:r>
          </a:p>
          <a:p>
            <a:pPr>
              <a:lnSpc>
                <a:spcPct val="90000"/>
              </a:lnSpc>
              <a:spcBef>
                <a:spcPct val="50000"/>
              </a:spcBef>
              <a:defRPr/>
            </a:pPr>
            <a:r>
              <a:rPr lang="en-US" sz="2400">
                <a:solidFill>
                  <a:schemeClr val="bg1"/>
                </a:solidFill>
              </a:rPr>
              <a:t>Self-outside</a:t>
            </a:r>
          </a:p>
          <a:p>
            <a:pPr>
              <a:lnSpc>
                <a:spcPct val="90000"/>
              </a:lnSpc>
              <a:spcBef>
                <a:spcPct val="50000"/>
              </a:spcBef>
              <a:defRPr/>
            </a:pPr>
            <a:r>
              <a:rPr lang="en-US" sz="2400">
                <a:solidFill>
                  <a:schemeClr val="bg1"/>
                </a:solidFill>
              </a:rPr>
              <a:t>Other-inside</a:t>
            </a:r>
          </a:p>
          <a:p>
            <a:pPr>
              <a:lnSpc>
                <a:spcPct val="90000"/>
              </a:lnSpc>
              <a:spcBef>
                <a:spcPct val="50000"/>
              </a:spcBef>
              <a:defRPr/>
            </a:pPr>
            <a:r>
              <a:rPr lang="en-US" sz="2400">
                <a:solidFill>
                  <a:schemeClr val="bg1"/>
                </a:solidFill>
              </a:rPr>
              <a:t>Other-outside</a:t>
            </a:r>
          </a:p>
        </p:txBody>
      </p:sp>
      <p:sp>
        <p:nvSpPr>
          <p:cNvPr id="30726" name="Text Box 4"/>
          <p:cNvSpPr txBox="1">
            <a:spLocks noChangeArrowheads="1"/>
          </p:cNvSpPr>
          <p:nvPr/>
        </p:nvSpPr>
        <p:spPr bwMode="auto">
          <a:xfrm>
            <a:off x="914400" y="1371600"/>
            <a:ext cx="7315200" cy="1735138"/>
          </a:xfrm>
          <a:prstGeom prst="rect">
            <a:avLst/>
          </a:prstGeom>
          <a:noFill/>
          <a:ln w="9525">
            <a:noFill/>
            <a:miter lim="800000"/>
            <a:headEnd/>
            <a:tailEnd/>
          </a:ln>
        </p:spPr>
        <p:txBody>
          <a:bodyPr>
            <a:spAutoFit/>
          </a:bodyPr>
          <a:lstStyle/>
          <a:p>
            <a:pPr>
              <a:spcBef>
                <a:spcPct val="50000"/>
              </a:spcBef>
            </a:pPr>
            <a:r>
              <a:rPr lang="en-US" sz="2400"/>
              <a:t>Equity Theory</a:t>
            </a:r>
          </a:p>
          <a:p>
            <a:pPr>
              <a:spcBef>
                <a:spcPct val="50000"/>
              </a:spcBef>
            </a:pPr>
            <a:r>
              <a:rPr lang="en-US" sz="2400" b="0">
                <a:latin typeface="Tahoma" pitchFamily="34" charset="0"/>
              </a:rPr>
              <a:t>Individuals compare their job inputs and outcomes with those of others and then respond to eliminate any inequities.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2627"/>
                                        </p:tgtEl>
                                        <p:attrNameLst>
                                          <p:attrName>style.visibility</p:attrName>
                                        </p:attrNameLst>
                                      </p:cBhvr>
                                      <p:to>
                                        <p:strVal val="visible"/>
                                      </p:to>
                                    </p:set>
                                    <p:animEffect transition="in" filter="box(in)">
                                      <p:cBhvr>
                                        <p:cTn id="7" dur="500"/>
                                        <p:tgtEl>
                                          <p:spTgt spid="282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6–</a:t>
            </a:r>
            <a:fld id="{3D126EC0-1759-448D-A68E-075C04095685}" type="slidenum">
              <a:rPr lang="en-US"/>
              <a:pPr/>
              <a:t>161</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Equity Theory (cont’d)</a:t>
            </a:r>
          </a:p>
        </p:txBody>
      </p:sp>
      <p:pic>
        <p:nvPicPr>
          <p:cNvPr id="283651" name="Picture 3" descr="Chap01Bkgd03"/>
          <p:cNvPicPr>
            <a:picLocks noChangeAspect="1" noChangeArrowheads="1"/>
          </p:cNvPicPr>
          <p:nvPr/>
        </p:nvPicPr>
        <p:blipFill>
          <a:blip r:embed="rId2"/>
          <a:srcRect/>
          <a:stretch>
            <a:fillRect/>
          </a:stretch>
        </p:blipFill>
        <p:spPr bwMode="auto">
          <a:xfrm>
            <a:off x="762000" y="1695450"/>
            <a:ext cx="7620000" cy="280035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83652"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–7</a:t>
            </a:r>
            <a:endParaRPr lang="en-US">
              <a:solidFill>
                <a:schemeClr val="bg1"/>
              </a:solidFill>
            </a:endParaRPr>
          </a:p>
        </p:txBody>
      </p:sp>
    </p:spTree>
  </p:cSld>
  <p:clrMapOvr>
    <a:masterClrMapping/>
  </p:clrMapOvr>
  <p:transition>
    <p:cut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 2005 Prentice Hall Inc. All rights reserved.</a:t>
            </a:r>
          </a:p>
        </p:txBody>
      </p:sp>
      <p:sp>
        <p:nvSpPr>
          <p:cNvPr id="32771" name="Slide Number Placeholder 3"/>
          <p:cNvSpPr>
            <a:spLocks noGrp="1"/>
          </p:cNvSpPr>
          <p:nvPr>
            <p:ph type="sldNum" sz="quarter" idx="11"/>
          </p:nvPr>
        </p:nvSpPr>
        <p:spPr>
          <a:noFill/>
        </p:spPr>
        <p:txBody>
          <a:bodyPr/>
          <a:lstStyle/>
          <a:p>
            <a:r>
              <a:rPr lang="en-US"/>
              <a:t>6–</a:t>
            </a:r>
            <a:fld id="{086CA64E-CED6-4478-8122-BD1E9592EB5F}" type="slidenum">
              <a:rPr lang="en-US"/>
              <a:pPr/>
              <a:t>162</a:t>
            </a:fld>
            <a:endParaRPr lang="en-US"/>
          </a:p>
        </p:txBody>
      </p:sp>
      <p:sp>
        <p:nvSpPr>
          <p:cNvPr id="284674" name="Rectangle 2"/>
          <p:cNvSpPr>
            <a:spLocks noGrp="1" noChangeArrowheads="1"/>
          </p:cNvSpPr>
          <p:nvPr>
            <p:ph type="title"/>
          </p:nvPr>
        </p:nvSpPr>
        <p:spPr/>
        <p:txBody>
          <a:bodyPr/>
          <a:lstStyle/>
          <a:p>
            <a:pPr algn="just" rtl="0" eaLnBrk="1" hangingPunct="1">
              <a:defRPr/>
            </a:pPr>
            <a:r>
              <a:rPr lang="en-US" smtClean="0"/>
              <a:t>Equity Theory (cont’d)</a:t>
            </a:r>
          </a:p>
        </p:txBody>
      </p:sp>
      <p:sp>
        <p:nvSpPr>
          <p:cNvPr id="284675" name="Text Box 3"/>
          <p:cNvSpPr txBox="1">
            <a:spLocks noChangeArrowheads="1"/>
          </p:cNvSpPr>
          <p:nvPr/>
        </p:nvSpPr>
        <p:spPr bwMode="blackWhite">
          <a:xfrm>
            <a:off x="1130300" y="1676400"/>
            <a:ext cx="6934200" cy="40386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274320" anchor="ctr"/>
          <a:lstStyle/>
          <a:p>
            <a:pPr marL="457200" indent="-457200">
              <a:lnSpc>
                <a:spcPct val="90000"/>
              </a:lnSpc>
              <a:spcBef>
                <a:spcPct val="50000"/>
              </a:spcBef>
              <a:defRPr/>
            </a:pPr>
            <a:r>
              <a:rPr lang="en-US" sz="2400">
                <a:solidFill>
                  <a:srgbClr val="FFFFCC"/>
                </a:solidFill>
              </a:rPr>
              <a:t>Choices for dealing with inequity:</a:t>
            </a:r>
          </a:p>
          <a:p>
            <a:pPr marL="457200" indent="-457200">
              <a:lnSpc>
                <a:spcPct val="90000"/>
              </a:lnSpc>
              <a:spcBef>
                <a:spcPct val="50000"/>
              </a:spcBef>
              <a:buFontTx/>
              <a:buAutoNum type="arabicPeriod"/>
              <a:defRPr/>
            </a:pPr>
            <a:r>
              <a:rPr lang="en-US" sz="2400">
                <a:solidFill>
                  <a:schemeClr val="bg1"/>
                </a:solidFill>
              </a:rPr>
              <a:t>Change inputs (slack off)</a:t>
            </a:r>
          </a:p>
          <a:p>
            <a:pPr marL="457200" indent="-457200">
              <a:lnSpc>
                <a:spcPct val="90000"/>
              </a:lnSpc>
              <a:spcBef>
                <a:spcPct val="50000"/>
              </a:spcBef>
              <a:buFontTx/>
              <a:buAutoNum type="arabicPeriod"/>
              <a:defRPr/>
            </a:pPr>
            <a:r>
              <a:rPr lang="en-US" sz="2400">
                <a:solidFill>
                  <a:schemeClr val="bg1"/>
                </a:solidFill>
              </a:rPr>
              <a:t>Change outcomes (increase output)</a:t>
            </a:r>
          </a:p>
          <a:p>
            <a:pPr marL="457200" indent="-457200">
              <a:lnSpc>
                <a:spcPct val="90000"/>
              </a:lnSpc>
              <a:spcBef>
                <a:spcPct val="50000"/>
              </a:spcBef>
              <a:buFontTx/>
              <a:buAutoNum type="arabicPeriod"/>
              <a:defRPr/>
            </a:pPr>
            <a:r>
              <a:rPr lang="en-US" sz="2400">
                <a:solidFill>
                  <a:schemeClr val="bg1"/>
                </a:solidFill>
              </a:rPr>
              <a:t>Distort/change perceptions of self</a:t>
            </a:r>
          </a:p>
          <a:p>
            <a:pPr marL="457200" indent="-457200">
              <a:lnSpc>
                <a:spcPct val="90000"/>
              </a:lnSpc>
              <a:spcBef>
                <a:spcPct val="50000"/>
              </a:spcBef>
              <a:buFontTx/>
              <a:buAutoNum type="arabicPeriod"/>
              <a:defRPr/>
            </a:pPr>
            <a:r>
              <a:rPr lang="en-US" sz="2400">
                <a:solidFill>
                  <a:schemeClr val="bg1"/>
                </a:solidFill>
              </a:rPr>
              <a:t>Distort/change perceptions of others</a:t>
            </a:r>
          </a:p>
          <a:p>
            <a:pPr marL="457200" indent="-457200">
              <a:lnSpc>
                <a:spcPct val="90000"/>
              </a:lnSpc>
              <a:spcBef>
                <a:spcPct val="50000"/>
              </a:spcBef>
              <a:buFontTx/>
              <a:buAutoNum type="arabicPeriod"/>
              <a:defRPr/>
            </a:pPr>
            <a:r>
              <a:rPr lang="en-US" sz="2400">
                <a:solidFill>
                  <a:schemeClr val="bg1"/>
                </a:solidFill>
              </a:rPr>
              <a:t>Choose a different referent person</a:t>
            </a:r>
          </a:p>
          <a:p>
            <a:pPr marL="457200" indent="-457200">
              <a:lnSpc>
                <a:spcPct val="90000"/>
              </a:lnSpc>
              <a:spcBef>
                <a:spcPct val="50000"/>
              </a:spcBef>
              <a:buFontTx/>
              <a:buAutoNum type="arabicPeriod"/>
              <a:defRPr/>
            </a:pPr>
            <a:r>
              <a:rPr lang="en-US" sz="2400">
                <a:solidFill>
                  <a:schemeClr val="bg1"/>
                </a:solidFill>
              </a:rPr>
              <a:t>Leave the field (quit the job)</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4675"/>
                                        </p:tgtEl>
                                        <p:attrNameLst>
                                          <p:attrName>style.visibility</p:attrName>
                                        </p:attrNameLst>
                                      </p:cBhvr>
                                      <p:to>
                                        <p:strVal val="visible"/>
                                      </p:to>
                                    </p:set>
                                    <p:animEffect transition="in" filter="box(in)">
                                      <p:cBhvr>
                                        <p:cTn id="7" dur="5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p:spPr>
        <p:txBody>
          <a:bodyPr/>
          <a:lstStyle/>
          <a:p>
            <a:r>
              <a:rPr lang="en-US"/>
              <a:t>© 2005 Prentice Hall Inc. All rights reserved.</a:t>
            </a:r>
          </a:p>
        </p:txBody>
      </p:sp>
      <p:sp>
        <p:nvSpPr>
          <p:cNvPr id="33795" name="Slide Number Placeholder 3"/>
          <p:cNvSpPr>
            <a:spLocks noGrp="1"/>
          </p:cNvSpPr>
          <p:nvPr>
            <p:ph type="sldNum" sz="quarter" idx="11"/>
          </p:nvPr>
        </p:nvSpPr>
        <p:spPr>
          <a:noFill/>
        </p:spPr>
        <p:txBody>
          <a:bodyPr/>
          <a:lstStyle/>
          <a:p>
            <a:r>
              <a:rPr lang="en-US"/>
              <a:t>6–</a:t>
            </a:r>
            <a:fld id="{90C82528-F686-4FEB-A847-7533AEA6F28F}" type="slidenum">
              <a:rPr lang="en-US"/>
              <a:pPr/>
              <a:t>163</a:t>
            </a:fld>
            <a:endParaRPr lang="en-US"/>
          </a:p>
        </p:txBody>
      </p:sp>
      <p:sp>
        <p:nvSpPr>
          <p:cNvPr id="285698" name="Rectangle 2"/>
          <p:cNvSpPr>
            <a:spLocks noGrp="1" noChangeArrowheads="1"/>
          </p:cNvSpPr>
          <p:nvPr>
            <p:ph type="title"/>
          </p:nvPr>
        </p:nvSpPr>
        <p:spPr/>
        <p:txBody>
          <a:bodyPr/>
          <a:lstStyle/>
          <a:p>
            <a:pPr algn="just" rtl="0" eaLnBrk="1" hangingPunct="1">
              <a:defRPr/>
            </a:pPr>
            <a:r>
              <a:rPr lang="en-US" smtClean="0"/>
              <a:t>Equity Theory (cont’d)</a:t>
            </a:r>
          </a:p>
        </p:txBody>
      </p:sp>
      <p:sp>
        <p:nvSpPr>
          <p:cNvPr id="285699" name="Text Box 3"/>
          <p:cNvSpPr txBox="1">
            <a:spLocks noChangeArrowheads="1"/>
          </p:cNvSpPr>
          <p:nvPr/>
        </p:nvSpPr>
        <p:spPr bwMode="blackWhite">
          <a:xfrm>
            <a:off x="762000" y="1371600"/>
            <a:ext cx="7620000" cy="4800600"/>
          </a:xfrm>
          <a:prstGeom prst="rect">
            <a:avLst/>
          </a:prstGeom>
          <a:solidFill>
            <a:srgbClr val="666633"/>
          </a:solidFill>
          <a:ln w="12700">
            <a:solidFill>
              <a:schemeClr val="tx1"/>
            </a:solidFill>
            <a:miter lim="800000"/>
            <a:headEnd/>
            <a:tailEnd/>
          </a:ln>
          <a:effectLst>
            <a:outerShdw dist="135003" dir="2471156" algn="ctr" rotWithShape="0">
              <a:srgbClr val="DDDDDD"/>
            </a:outerShdw>
          </a:effectLst>
        </p:spPr>
        <p:txBody>
          <a:bodyPr lIns="274320" rIns="274320" anchor="ctr"/>
          <a:lstStyle/>
          <a:p>
            <a:pPr marL="457200" indent="-457200">
              <a:lnSpc>
                <a:spcPct val="90000"/>
              </a:lnSpc>
              <a:spcBef>
                <a:spcPct val="50000"/>
              </a:spcBef>
              <a:defRPr/>
            </a:pPr>
            <a:r>
              <a:rPr lang="en-US" sz="2400">
                <a:solidFill>
                  <a:srgbClr val="FFFFCC"/>
                </a:solidFill>
              </a:rPr>
              <a:t>Propositions relating to inequitable pay:</a:t>
            </a:r>
          </a:p>
          <a:p>
            <a:pPr marL="457200" indent="-457200">
              <a:lnSpc>
                <a:spcPct val="90000"/>
              </a:lnSpc>
              <a:spcBef>
                <a:spcPct val="50000"/>
              </a:spcBef>
              <a:buFontTx/>
              <a:buAutoNum type="arabicPeriod"/>
              <a:defRPr/>
            </a:pPr>
            <a:r>
              <a:rPr lang="en-US" sz="2400">
                <a:solidFill>
                  <a:schemeClr val="bg1"/>
                </a:solidFill>
              </a:rPr>
              <a:t>Overrewarded hourly employees produce more than equitably rewarded employees.</a:t>
            </a:r>
          </a:p>
          <a:p>
            <a:pPr marL="457200" indent="-457200">
              <a:lnSpc>
                <a:spcPct val="90000"/>
              </a:lnSpc>
              <a:spcBef>
                <a:spcPct val="50000"/>
              </a:spcBef>
              <a:buFontTx/>
              <a:buAutoNum type="arabicPeriod"/>
              <a:defRPr/>
            </a:pPr>
            <a:r>
              <a:rPr lang="en-US" sz="2400">
                <a:solidFill>
                  <a:schemeClr val="bg1"/>
                </a:solidFill>
              </a:rPr>
              <a:t>Overrewarded piece-work employees produce less, but do higher quality piece work.</a:t>
            </a:r>
          </a:p>
          <a:p>
            <a:pPr marL="457200" indent="-457200">
              <a:lnSpc>
                <a:spcPct val="90000"/>
              </a:lnSpc>
              <a:spcBef>
                <a:spcPct val="50000"/>
              </a:spcBef>
              <a:buFontTx/>
              <a:buAutoNum type="arabicPeriod"/>
              <a:defRPr/>
            </a:pPr>
            <a:r>
              <a:rPr lang="en-US" sz="2400">
                <a:solidFill>
                  <a:schemeClr val="bg1"/>
                </a:solidFill>
              </a:rPr>
              <a:t>Underrewarded hourly employees produce lower quality work.</a:t>
            </a:r>
          </a:p>
          <a:p>
            <a:pPr marL="457200" indent="-457200">
              <a:lnSpc>
                <a:spcPct val="90000"/>
              </a:lnSpc>
              <a:spcBef>
                <a:spcPct val="50000"/>
              </a:spcBef>
              <a:buFontTx/>
              <a:buAutoNum type="arabicPeriod"/>
              <a:defRPr/>
            </a:pPr>
            <a:r>
              <a:rPr lang="en-US" sz="2400">
                <a:solidFill>
                  <a:schemeClr val="bg1"/>
                </a:solidFill>
              </a:rPr>
              <a:t>Underrewarded employees produce larger quantities of lower-quality piece work than equitably rewarded employees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5699"/>
                                        </p:tgtEl>
                                        <p:attrNameLst>
                                          <p:attrName>style.visibility</p:attrName>
                                        </p:attrNameLst>
                                      </p:cBhvr>
                                      <p:to>
                                        <p:strVal val="visible"/>
                                      </p:to>
                                    </p:set>
                                    <p:animEffect transition="in" filter="box(in)">
                                      <p:cBhvr>
                                        <p:cTn id="7" dur="500"/>
                                        <p:tgtEl>
                                          <p:spTgt spid="28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0"/>
          </p:nvPr>
        </p:nvSpPr>
        <p:spPr>
          <a:noFill/>
        </p:spPr>
        <p:txBody>
          <a:bodyPr/>
          <a:lstStyle/>
          <a:p>
            <a:r>
              <a:rPr lang="en-US"/>
              <a:t>© 2005 Prentice Hall Inc. All rights reserved.</a:t>
            </a:r>
          </a:p>
        </p:txBody>
      </p:sp>
      <p:sp>
        <p:nvSpPr>
          <p:cNvPr id="34819" name="Slide Number Placeholder 3"/>
          <p:cNvSpPr>
            <a:spLocks noGrp="1"/>
          </p:cNvSpPr>
          <p:nvPr>
            <p:ph type="sldNum" sz="quarter" idx="11"/>
          </p:nvPr>
        </p:nvSpPr>
        <p:spPr>
          <a:noFill/>
        </p:spPr>
        <p:txBody>
          <a:bodyPr/>
          <a:lstStyle/>
          <a:p>
            <a:r>
              <a:rPr lang="en-US"/>
              <a:t>6–</a:t>
            </a:r>
            <a:fld id="{57494DFD-3136-462B-A519-EFBB516FBAD4}" type="slidenum">
              <a:rPr lang="en-US"/>
              <a:pPr/>
              <a:t>164</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Equity Theory (cont’d)</a:t>
            </a:r>
          </a:p>
        </p:txBody>
      </p:sp>
      <p:sp>
        <p:nvSpPr>
          <p:cNvPr id="34821" name="Line 3"/>
          <p:cNvSpPr>
            <a:spLocks noChangeShapeType="1"/>
          </p:cNvSpPr>
          <p:nvPr/>
        </p:nvSpPr>
        <p:spPr bwMode="auto">
          <a:xfrm>
            <a:off x="914400" y="3429000"/>
            <a:ext cx="3505200" cy="0"/>
          </a:xfrm>
          <a:prstGeom prst="line">
            <a:avLst/>
          </a:prstGeom>
          <a:noFill/>
          <a:ln w="38100">
            <a:solidFill>
              <a:srgbClr val="CC3300"/>
            </a:solidFill>
            <a:round/>
            <a:headEnd/>
            <a:tailEnd/>
          </a:ln>
        </p:spPr>
        <p:txBody>
          <a:bodyPr/>
          <a:lstStyle/>
          <a:p>
            <a:endParaRPr lang="fa-IR"/>
          </a:p>
        </p:txBody>
      </p:sp>
      <p:pic>
        <p:nvPicPr>
          <p:cNvPr id="34822" name="Picture 4" descr="bd05528_"/>
          <p:cNvPicPr>
            <a:picLocks noChangeAspect="1" noChangeArrowheads="1"/>
          </p:cNvPicPr>
          <p:nvPr/>
        </p:nvPicPr>
        <p:blipFill>
          <a:blip r:embed="rId3"/>
          <a:srcRect/>
          <a:stretch>
            <a:fillRect/>
          </a:stretch>
        </p:blipFill>
        <p:spPr bwMode="auto">
          <a:xfrm>
            <a:off x="5105400" y="1566863"/>
            <a:ext cx="2800350" cy="4605337"/>
          </a:xfrm>
          <a:prstGeom prst="rect">
            <a:avLst/>
          </a:prstGeom>
          <a:noFill/>
          <a:ln w="9525">
            <a:noFill/>
            <a:miter lim="800000"/>
            <a:headEnd/>
            <a:tailEnd/>
          </a:ln>
        </p:spPr>
      </p:pic>
      <p:sp>
        <p:nvSpPr>
          <p:cNvPr id="34823" name="Text Box 5"/>
          <p:cNvSpPr txBox="1">
            <a:spLocks noChangeArrowheads="1"/>
          </p:cNvSpPr>
          <p:nvPr/>
        </p:nvSpPr>
        <p:spPr bwMode="auto">
          <a:xfrm>
            <a:off x="838200" y="1371600"/>
            <a:ext cx="4343400" cy="1735138"/>
          </a:xfrm>
          <a:prstGeom prst="rect">
            <a:avLst/>
          </a:prstGeom>
          <a:noFill/>
          <a:ln w="9525">
            <a:noFill/>
            <a:miter lim="800000"/>
            <a:headEnd/>
            <a:tailEnd/>
          </a:ln>
        </p:spPr>
        <p:txBody>
          <a:bodyPr>
            <a:spAutoFit/>
          </a:bodyPr>
          <a:lstStyle/>
          <a:p>
            <a:pPr>
              <a:spcBef>
                <a:spcPct val="50000"/>
              </a:spcBef>
            </a:pPr>
            <a:r>
              <a:rPr lang="en-US" sz="2400"/>
              <a:t>Distributive Justice</a:t>
            </a:r>
          </a:p>
          <a:p>
            <a:pPr>
              <a:spcBef>
                <a:spcPct val="50000"/>
              </a:spcBef>
            </a:pPr>
            <a:r>
              <a:rPr lang="en-US" sz="2400" b="0">
                <a:latin typeface="Tahoma" pitchFamily="34" charset="0"/>
              </a:rPr>
              <a:t>Perceived fairness of the amount and allocation of rewards among individuals.</a:t>
            </a:r>
          </a:p>
        </p:txBody>
      </p:sp>
      <p:sp>
        <p:nvSpPr>
          <p:cNvPr id="34824" name="Text Box 6"/>
          <p:cNvSpPr txBox="1">
            <a:spLocks noChangeArrowheads="1"/>
          </p:cNvSpPr>
          <p:nvPr/>
        </p:nvSpPr>
        <p:spPr bwMode="auto">
          <a:xfrm>
            <a:off x="914400" y="3657600"/>
            <a:ext cx="3657600" cy="2100263"/>
          </a:xfrm>
          <a:prstGeom prst="rect">
            <a:avLst/>
          </a:prstGeom>
          <a:noFill/>
          <a:ln w="9525">
            <a:noFill/>
            <a:miter lim="800000"/>
            <a:headEnd/>
            <a:tailEnd/>
          </a:ln>
        </p:spPr>
        <p:txBody>
          <a:bodyPr>
            <a:spAutoFit/>
          </a:bodyPr>
          <a:lstStyle/>
          <a:p>
            <a:pPr>
              <a:spcBef>
                <a:spcPct val="50000"/>
              </a:spcBef>
            </a:pPr>
            <a:r>
              <a:rPr lang="en-US" sz="2400"/>
              <a:t>Procedural Justice</a:t>
            </a:r>
          </a:p>
          <a:p>
            <a:pPr>
              <a:spcBef>
                <a:spcPct val="50000"/>
              </a:spcBef>
            </a:pPr>
            <a:r>
              <a:rPr lang="en-US" sz="2400" b="0">
                <a:latin typeface="Tahoma" pitchFamily="34" charset="0"/>
              </a:rPr>
              <a:t>The perceived fairness of the process to determine the distribution of rewards.</a:t>
            </a:r>
          </a:p>
        </p:txBody>
      </p:sp>
    </p:spTree>
  </p:cSld>
  <p:clrMapOvr>
    <a:masterClrMapping/>
  </p:clrMapOvr>
  <p:transition>
    <p:cut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2"/>
          <p:cNvSpPr>
            <a:spLocks noGrp="1"/>
          </p:cNvSpPr>
          <p:nvPr>
            <p:ph type="ftr" sz="quarter" idx="10"/>
          </p:nvPr>
        </p:nvSpPr>
        <p:spPr>
          <a:noFill/>
        </p:spPr>
        <p:txBody>
          <a:bodyPr/>
          <a:lstStyle/>
          <a:p>
            <a:r>
              <a:rPr lang="en-US"/>
              <a:t>© 2005 Prentice Hall Inc. All rights reserved.</a:t>
            </a:r>
          </a:p>
        </p:txBody>
      </p:sp>
      <p:sp>
        <p:nvSpPr>
          <p:cNvPr id="35843" name="Slide Number Placeholder 3"/>
          <p:cNvSpPr>
            <a:spLocks noGrp="1"/>
          </p:cNvSpPr>
          <p:nvPr>
            <p:ph type="sldNum" sz="quarter" idx="11"/>
          </p:nvPr>
        </p:nvSpPr>
        <p:spPr>
          <a:noFill/>
        </p:spPr>
        <p:txBody>
          <a:bodyPr/>
          <a:lstStyle/>
          <a:p>
            <a:r>
              <a:rPr lang="en-US"/>
              <a:t>6–</a:t>
            </a:r>
            <a:fld id="{1A2C7B3E-CC2C-43F1-9F10-14C842380967}" type="slidenum">
              <a:rPr lang="en-US"/>
              <a:pPr/>
              <a:t>165</a:t>
            </a:fld>
            <a:endParaRPr lang="en-US"/>
          </a:p>
        </p:txBody>
      </p:sp>
      <p:sp>
        <p:nvSpPr>
          <p:cNvPr id="288771" name="Rectangle 3"/>
          <p:cNvSpPr>
            <a:spLocks noGrp="1" noChangeArrowheads="1"/>
          </p:cNvSpPr>
          <p:nvPr>
            <p:ph type="title"/>
          </p:nvPr>
        </p:nvSpPr>
        <p:spPr/>
        <p:txBody>
          <a:bodyPr/>
          <a:lstStyle/>
          <a:p>
            <a:pPr algn="just" rtl="0" eaLnBrk="1" hangingPunct="1">
              <a:defRPr/>
            </a:pPr>
            <a:r>
              <a:rPr lang="en-US" smtClean="0"/>
              <a:t>Expectancy Theory</a:t>
            </a:r>
          </a:p>
        </p:txBody>
      </p:sp>
      <p:sp>
        <p:nvSpPr>
          <p:cNvPr id="35845" name="Text Box 4"/>
          <p:cNvSpPr txBox="1">
            <a:spLocks noChangeArrowheads="1"/>
          </p:cNvSpPr>
          <p:nvPr/>
        </p:nvSpPr>
        <p:spPr bwMode="auto">
          <a:xfrm>
            <a:off x="914400" y="1371600"/>
            <a:ext cx="7467600" cy="2100263"/>
          </a:xfrm>
          <a:prstGeom prst="rect">
            <a:avLst/>
          </a:prstGeom>
          <a:noFill/>
          <a:ln w="9525">
            <a:noFill/>
            <a:miter lim="800000"/>
            <a:headEnd/>
            <a:tailEnd/>
          </a:ln>
        </p:spPr>
        <p:txBody>
          <a:bodyPr>
            <a:spAutoFit/>
          </a:bodyPr>
          <a:lstStyle/>
          <a:p>
            <a:pPr>
              <a:spcBef>
                <a:spcPct val="50000"/>
              </a:spcBef>
            </a:pPr>
            <a:r>
              <a:rPr lang="en-US" sz="2400"/>
              <a:t>Expectancy Theory (Victor Vroom)</a:t>
            </a:r>
          </a:p>
          <a:p>
            <a:pPr>
              <a:spcBef>
                <a:spcPct val="50000"/>
              </a:spcBef>
            </a:pPr>
            <a:r>
              <a:rPr lang="en-US" sz="2400" b="0">
                <a:latin typeface="Tahoma" pitchFamily="34" charset="0"/>
              </a:rPr>
              <a:t>The strength of a tendency to act in a certain way depends on the strength of an expectation that the act will be followed by a given outcome and on the attractiveness of that outcome to the individual.</a:t>
            </a:r>
          </a:p>
        </p:txBody>
      </p:sp>
      <p:sp>
        <p:nvSpPr>
          <p:cNvPr id="288773"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–8</a:t>
            </a:r>
            <a:endParaRPr lang="en-US">
              <a:solidFill>
                <a:schemeClr val="bg1"/>
              </a:solidFill>
            </a:endParaRPr>
          </a:p>
        </p:txBody>
      </p:sp>
      <p:pic>
        <p:nvPicPr>
          <p:cNvPr id="35847" name="Picture 6"/>
          <p:cNvPicPr>
            <a:picLocks noChangeAspect="1" noChangeArrowheads="1"/>
          </p:cNvPicPr>
          <p:nvPr/>
        </p:nvPicPr>
        <p:blipFill>
          <a:blip r:embed="rId3"/>
          <a:srcRect/>
          <a:stretch>
            <a:fillRect/>
          </a:stretch>
        </p:blipFill>
        <p:spPr bwMode="auto">
          <a:xfrm>
            <a:off x="414338" y="3867150"/>
            <a:ext cx="8315325" cy="184785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p:spPr>
        <p:txBody>
          <a:bodyPr/>
          <a:lstStyle/>
          <a:p>
            <a:r>
              <a:rPr lang="en-US"/>
              <a:t>© 2005 Prentice Hall Inc. All rights reserved.</a:t>
            </a:r>
          </a:p>
        </p:txBody>
      </p:sp>
      <p:sp>
        <p:nvSpPr>
          <p:cNvPr id="36867" name="Slide Number Placeholder 4"/>
          <p:cNvSpPr>
            <a:spLocks noGrp="1"/>
          </p:cNvSpPr>
          <p:nvPr>
            <p:ph type="sldNum" sz="quarter" idx="11"/>
          </p:nvPr>
        </p:nvSpPr>
        <p:spPr>
          <a:noFill/>
        </p:spPr>
        <p:txBody>
          <a:bodyPr/>
          <a:lstStyle/>
          <a:p>
            <a:r>
              <a:rPr lang="en-US"/>
              <a:t>6–</a:t>
            </a:r>
            <a:fld id="{DE971AC3-6A88-47BF-97F7-49E0BE12F4CD}" type="slidenum">
              <a:rPr lang="en-US"/>
              <a:pPr/>
              <a:t>166</a:t>
            </a:fld>
            <a:endParaRPr lang="en-US"/>
          </a:p>
        </p:txBody>
      </p:sp>
      <p:sp>
        <p:nvSpPr>
          <p:cNvPr id="289794" name="Rectangle 2"/>
          <p:cNvSpPr>
            <a:spLocks noGrp="1" noChangeArrowheads="1"/>
          </p:cNvSpPr>
          <p:nvPr>
            <p:ph type="title"/>
          </p:nvPr>
        </p:nvSpPr>
        <p:spPr/>
        <p:txBody>
          <a:bodyPr/>
          <a:lstStyle/>
          <a:p>
            <a:pPr algn="just" rtl="0" eaLnBrk="1" hangingPunct="1">
              <a:defRPr/>
            </a:pPr>
            <a:r>
              <a:rPr lang="en-US" smtClean="0"/>
              <a:t>Expectancy Theory Relationships</a:t>
            </a:r>
          </a:p>
        </p:txBody>
      </p:sp>
      <p:sp>
        <p:nvSpPr>
          <p:cNvPr id="36869" name="Rectangle 3"/>
          <p:cNvSpPr>
            <a:spLocks noGrp="1" noChangeArrowheads="1"/>
          </p:cNvSpPr>
          <p:nvPr>
            <p:ph type="body" idx="1"/>
          </p:nvPr>
        </p:nvSpPr>
        <p:spPr>
          <a:xfrm>
            <a:off x="685800" y="1371600"/>
            <a:ext cx="7772400" cy="4038600"/>
          </a:xfrm>
        </p:spPr>
        <p:txBody>
          <a:bodyPr>
            <a:normAutofit fontScale="85000" lnSpcReduction="10000"/>
          </a:bodyPr>
          <a:lstStyle/>
          <a:p>
            <a:pPr algn="just" rtl="0" eaLnBrk="1" hangingPunct="1"/>
            <a:r>
              <a:rPr lang="en-US" smtClean="0"/>
              <a:t>Effort–Performance Relationship</a:t>
            </a:r>
          </a:p>
          <a:p>
            <a:pPr lvl="1" algn="just" rtl="0" eaLnBrk="1" hangingPunct="1"/>
            <a:r>
              <a:rPr lang="en-US" smtClean="0"/>
              <a:t>The probability that exerting a given amount of effort will lead to performance.</a:t>
            </a:r>
          </a:p>
          <a:p>
            <a:pPr algn="just" rtl="0" eaLnBrk="1" hangingPunct="1"/>
            <a:r>
              <a:rPr lang="en-US" smtClean="0"/>
              <a:t>Performance–Reward Relationship</a:t>
            </a:r>
          </a:p>
          <a:p>
            <a:pPr lvl="1" algn="just" rtl="0" eaLnBrk="1" hangingPunct="1"/>
            <a:r>
              <a:rPr lang="en-US" smtClean="0"/>
              <a:t>The belief that performing at a particular level will lead to the attainment of a desired outcome.</a:t>
            </a:r>
          </a:p>
          <a:p>
            <a:pPr algn="just" rtl="0" eaLnBrk="1" hangingPunct="1"/>
            <a:r>
              <a:rPr lang="en-US" smtClean="0"/>
              <a:t>Rewards–Personal Goals Relationship</a:t>
            </a:r>
          </a:p>
          <a:p>
            <a:pPr lvl="1" algn="just" rtl="0" eaLnBrk="1" hangingPunct="1"/>
            <a:r>
              <a:rPr lang="en-US" smtClean="0"/>
              <a:t>The degree to which organizational rewards satisfy an individual’s goals or needs and the attractiveness of potential rewards for the individual.</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0"/>
          </p:nvPr>
        </p:nvSpPr>
        <p:spPr>
          <a:noFill/>
        </p:spPr>
        <p:txBody>
          <a:bodyPr/>
          <a:lstStyle/>
          <a:p>
            <a:r>
              <a:rPr lang="en-US"/>
              <a:t>© 2005 Prentice Hall Inc. All rights reserved.</a:t>
            </a:r>
          </a:p>
        </p:txBody>
      </p:sp>
      <p:sp>
        <p:nvSpPr>
          <p:cNvPr id="37891" name="Slide Number Placeholder 3"/>
          <p:cNvSpPr>
            <a:spLocks noGrp="1"/>
          </p:cNvSpPr>
          <p:nvPr>
            <p:ph type="sldNum" sz="quarter" idx="11"/>
          </p:nvPr>
        </p:nvSpPr>
        <p:spPr>
          <a:noFill/>
        </p:spPr>
        <p:txBody>
          <a:bodyPr/>
          <a:lstStyle/>
          <a:p>
            <a:r>
              <a:rPr lang="en-US"/>
              <a:t>6–</a:t>
            </a:r>
            <a:fld id="{9361331B-D46E-4A26-938C-B065F369C905}" type="slidenum">
              <a:rPr lang="en-US"/>
              <a:pPr/>
              <a:t>167</a:t>
            </a:fld>
            <a:endParaRPr lang="en-US"/>
          </a:p>
        </p:txBody>
      </p:sp>
      <p:sp>
        <p:nvSpPr>
          <p:cNvPr id="290819" name="Rectangle 3"/>
          <p:cNvSpPr>
            <a:spLocks noGrp="1" noChangeArrowheads="1"/>
          </p:cNvSpPr>
          <p:nvPr>
            <p:ph type="title"/>
          </p:nvPr>
        </p:nvSpPr>
        <p:spPr/>
        <p:txBody>
          <a:bodyPr/>
          <a:lstStyle/>
          <a:p>
            <a:pPr algn="just" rtl="0" eaLnBrk="1" hangingPunct="1">
              <a:defRPr/>
            </a:pPr>
            <a:r>
              <a:rPr lang="en-US" smtClean="0"/>
              <a:t>Performance Dimensions</a:t>
            </a:r>
          </a:p>
        </p:txBody>
      </p:sp>
      <p:sp>
        <p:nvSpPr>
          <p:cNvPr id="29082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–9</a:t>
            </a:r>
            <a:endParaRPr lang="en-US">
              <a:solidFill>
                <a:schemeClr val="bg1"/>
              </a:solidFill>
            </a:endParaRPr>
          </a:p>
        </p:txBody>
      </p:sp>
      <p:pic>
        <p:nvPicPr>
          <p:cNvPr id="37894" name="Picture 7"/>
          <p:cNvPicPr>
            <a:picLocks noChangeAspect="1" noChangeArrowheads="1"/>
          </p:cNvPicPr>
          <p:nvPr/>
        </p:nvPicPr>
        <p:blipFill>
          <a:blip r:embed="rId3"/>
          <a:srcRect/>
          <a:stretch>
            <a:fillRect/>
          </a:stretch>
        </p:blipFill>
        <p:spPr bwMode="auto">
          <a:xfrm>
            <a:off x="1495425" y="1290638"/>
            <a:ext cx="6153150" cy="4276725"/>
          </a:xfrm>
          <a:prstGeom prst="rect">
            <a:avLst/>
          </a:prstGeom>
          <a:noFill/>
          <a:ln w="9525">
            <a:noFill/>
            <a:miter lim="800000"/>
            <a:headEnd/>
            <a:tailEnd/>
          </a:ln>
        </p:spPr>
      </p:pic>
      <p:sp>
        <p:nvSpPr>
          <p:cNvPr id="37895" name="Rectangle 8"/>
          <p:cNvSpPr>
            <a:spLocks noChangeArrowheads="1"/>
          </p:cNvSpPr>
          <p:nvPr/>
        </p:nvSpPr>
        <p:spPr bwMode="auto">
          <a:xfrm>
            <a:off x="685800" y="5997575"/>
            <a:ext cx="4724400" cy="501650"/>
          </a:xfrm>
          <a:prstGeom prst="rect">
            <a:avLst/>
          </a:prstGeom>
          <a:noFill/>
          <a:ln w="9525">
            <a:noFill/>
            <a:miter lim="800000"/>
            <a:headEnd/>
            <a:tailEnd/>
          </a:ln>
        </p:spPr>
        <p:txBody>
          <a:bodyPr>
            <a:spAutoFit/>
          </a:bodyPr>
          <a:lstStyle/>
          <a:p>
            <a:r>
              <a:rPr lang="en-US" sz="900" b="0" i="1"/>
              <a:t>Source: </a:t>
            </a:r>
            <a:r>
              <a:rPr lang="en-US" sz="900" b="0"/>
              <a:t>Adapted from M. Blumberg and C.D. Pringle, “The Missing Opportunity in Organizational Research: Some Implications for a Theory of Work Performance,” </a:t>
            </a:r>
            <a:r>
              <a:rPr lang="en-US" sz="900" b="0" i="1"/>
              <a:t>Academy of Management Review</a:t>
            </a:r>
            <a:r>
              <a:rPr lang="en-US" sz="900" b="0"/>
              <a:t>, October 1982, p. 565.</a:t>
            </a:r>
          </a:p>
        </p:txBody>
      </p:sp>
    </p:spTree>
  </p:cSld>
  <p:clrMapOvr>
    <a:masterClrMapping/>
  </p:clrMapOvr>
  <p:transition>
    <p:cut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2"/>
          <p:cNvSpPr>
            <a:spLocks noGrp="1"/>
          </p:cNvSpPr>
          <p:nvPr>
            <p:ph type="ftr" sz="quarter" idx="10"/>
          </p:nvPr>
        </p:nvSpPr>
        <p:spPr>
          <a:noFill/>
        </p:spPr>
        <p:txBody>
          <a:bodyPr/>
          <a:lstStyle/>
          <a:p>
            <a:r>
              <a:rPr lang="en-US"/>
              <a:t>© 2005 Prentice Hall Inc. All rights reserved.</a:t>
            </a:r>
          </a:p>
        </p:txBody>
      </p:sp>
      <p:sp>
        <p:nvSpPr>
          <p:cNvPr id="38915" name="Slide Number Placeholder 3"/>
          <p:cNvSpPr>
            <a:spLocks noGrp="1"/>
          </p:cNvSpPr>
          <p:nvPr>
            <p:ph type="sldNum" sz="quarter" idx="11"/>
          </p:nvPr>
        </p:nvSpPr>
        <p:spPr>
          <a:noFill/>
        </p:spPr>
        <p:txBody>
          <a:bodyPr/>
          <a:lstStyle/>
          <a:p>
            <a:r>
              <a:rPr lang="en-US"/>
              <a:t>6–</a:t>
            </a:r>
            <a:fld id="{73FE07B3-5DDB-45EB-9950-84D070E94D18}" type="slidenum">
              <a:rPr lang="en-US"/>
              <a:pPr/>
              <a:t>168</a:t>
            </a:fld>
            <a:endParaRPr lang="en-US"/>
          </a:p>
        </p:txBody>
      </p:sp>
      <p:pic>
        <p:nvPicPr>
          <p:cNvPr id="38916" name="Picture 5"/>
          <p:cNvPicPr>
            <a:picLocks noChangeAspect="1" noChangeArrowheads="1"/>
          </p:cNvPicPr>
          <p:nvPr/>
        </p:nvPicPr>
        <p:blipFill>
          <a:blip r:embed="rId2"/>
          <a:srcRect/>
          <a:stretch>
            <a:fillRect/>
          </a:stretch>
        </p:blipFill>
        <p:spPr bwMode="auto">
          <a:xfrm>
            <a:off x="1838325" y="436563"/>
            <a:ext cx="6543675" cy="5783262"/>
          </a:xfrm>
          <a:prstGeom prst="rect">
            <a:avLst/>
          </a:prstGeom>
          <a:noFill/>
          <a:ln w="9525">
            <a:noFill/>
            <a:miter lim="800000"/>
            <a:headEnd/>
            <a:tailEnd/>
          </a:ln>
        </p:spPr>
      </p:pic>
      <p:sp>
        <p:nvSpPr>
          <p:cNvPr id="291843" name="Rectangle 3"/>
          <p:cNvSpPr>
            <a:spLocks noGrp="1" noChangeArrowheads="1"/>
          </p:cNvSpPr>
          <p:nvPr>
            <p:ph type="title"/>
          </p:nvPr>
        </p:nvSpPr>
        <p:spPr>
          <a:xfrm>
            <a:off x="533400" y="381000"/>
            <a:ext cx="1905000" cy="1524000"/>
          </a:xfrm>
        </p:spPr>
        <p:txBody>
          <a:bodyPr/>
          <a:lstStyle/>
          <a:p>
            <a:pPr algn="just" rtl="0" eaLnBrk="1" hangingPunct="1">
              <a:defRPr/>
            </a:pPr>
            <a:r>
              <a:rPr lang="en-US" sz="1800" smtClean="0"/>
              <a:t>Integrating Contemporary Theories of Motivation</a:t>
            </a:r>
          </a:p>
        </p:txBody>
      </p:sp>
      <p:sp>
        <p:nvSpPr>
          <p:cNvPr id="291844" name="Text Box 4" descr="BKGD02"/>
          <p:cNvSpPr txBox="1">
            <a:spLocks noChangeArrowheads="1"/>
          </p:cNvSpPr>
          <p:nvPr/>
        </p:nvSpPr>
        <p:spPr bwMode="blackWhite">
          <a:xfrm>
            <a:off x="7620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6</a:t>
            </a:r>
            <a:r>
              <a:rPr lang="en-US">
                <a:solidFill>
                  <a:schemeClr val="bg1"/>
                </a:solidFill>
                <a:cs typeface="Arial" pitchFamily="34" charset="0"/>
              </a:rPr>
              <a:t>–10</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0821"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0823"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smtClean="0"/>
              <a:t>© 2005 Prentice Hall Inc. All rights reserved.</a:t>
            </a:r>
          </a:p>
        </p:txBody>
      </p:sp>
      <p:sp>
        <p:nvSpPr>
          <p:cNvPr id="30723" name="Slide Number Placeholder 3"/>
          <p:cNvSpPr>
            <a:spLocks noGrp="1"/>
          </p:cNvSpPr>
          <p:nvPr>
            <p:ph type="sldNum" sz="quarter" idx="11"/>
          </p:nvPr>
        </p:nvSpPr>
        <p:spPr>
          <a:noFill/>
        </p:spPr>
        <p:txBody>
          <a:bodyPr/>
          <a:lstStyle/>
          <a:p>
            <a:r>
              <a:rPr lang="en-US" smtClean="0"/>
              <a:t>1–</a:t>
            </a:r>
            <a:fld id="{9C97EBBD-019A-4D5B-A20D-751427A6C65F}" type="slidenum">
              <a:rPr lang="en-US" smtClean="0"/>
              <a:pPr/>
              <a:t>17</a:t>
            </a:fld>
            <a:endParaRPr lang="en-US" smtClean="0"/>
          </a:p>
        </p:txBody>
      </p:sp>
      <p:sp>
        <p:nvSpPr>
          <p:cNvPr id="30724" name="AutoShape 2"/>
          <p:cNvSpPr>
            <a:spLocks noChangeArrowheads="1"/>
          </p:cNvSpPr>
          <p:nvPr/>
        </p:nvSpPr>
        <p:spPr bwMode="auto">
          <a:xfrm>
            <a:off x="3276600" y="4191000"/>
            <a:ext cx="3810000" cy="1371600"/>
          </a:xfrm>
          <a:prstGeom prst="rightArrow">
            <a:avLst>
              <a:gd name="adj1" fmla="val 53704"/>
              <a:gd name="adj2" fmla="val 36111"/>
            </a:avLst>
          </a:prstGeom>
          <a:solidFill>
            <a:srgbClr val="993300">
              <a:alpha val="50195"/>
            </a:srgbClr>
          </a:solidFill>
          <a:ln w="9525">
            <a:solidFill>
              <a:schemeClr val="tx1"/>
            </a:solidFill>
            <a:miter lim="800000"/>
            <a:headEnd/>
            <a:tailEnd/>
          </a:ln>
        </p:spPr>
        <p:txBody>
          <a:bodyPr wrap="none" anchor="ctr"/>
          <a:lstStyle/>
          <a:p>
            <a:endParaRPr lang="fa-IR"/>
          </a:p>
        </p:txBody>
      </p:sp>
      <p:sp>
        <p:nvSpPr>
          <p:cNvPr id="228355" name="Rectangle 3"/>
          <p:cNvSpPr>
            <a:spLocks noGrp="1" noChangeArrowheads="1"/>
          </p:cNvSpPr>
          <p:nvPr>
            <p:ph type="title"/>
          </p:nvPr>
        </p:nvSpPr>
        <p:spPr/>
        <p:txBody>
          <a:bodyPr/>
          <a:lstStyle/>
          <a:p>
            <a:pPr algn="just" rtl="0" eaLnBrk="1" hangingPunct="1">
              <a:defRPr/>
            </a:pPr>
            <a:r>
              <a:rPr lang="en-US" smtClean="0"/>
              <a:t>There Are Few Absolutes in OB</a:t>
            </a:r>
          </a:p>
        </p:txBody>
      </p:sp>
      <p:sp>
        <p:nvSpPr>
          <p:cNvPr id="228356" name="Oval 4"/>
          <p:cNvSpPr>
            <a:spLocks noChangeArrowheads="1"/>
          </p:cNvSpPr>
          <p:nvPr/>
        </p:nvSpPr>
        <p:spPr bwMode="blackWhite">
          <a:xfrm>
            <a:off x="3962400" y="3810000"/>
            <a:ext cx="2209800" cy="2133600"/>
          </a:xfrm>
          <a:prstGeom prst="ellipse">
            <a:avLst/>
          </a:prstGeom>
          <a:solidFill>
            <a:srgbClr val="993300"/>
          </a:solidFill>
          <a:ln w="9525">
            <a:solidFill>
              <a:schemeClr val="tx1"/>
            </a:solidFill>
            <a:round/>
            <a:headEnd/>
            <a:tailEnd/>
          </a:ln>
          <a:effectLst/>
        </p:spPr>
        <p:txBody>
          <a:bodyPr wrap="none" anchor="ctr"/>
          <a:lstStyle/>
          <a:p>
            <a:pPr algn="ctr">
              <a:defRPr/>
            </a:pPr>
            <a:r>
              <a:rPr lang="en-US" sz="2400">
                <a:solidFill>
                  <a:schemeClr val="bg1"/>
                </a:solidFill>
                <a:effectLst>
                  <a:outerShdw blurRad="38100" dist="38100" dir="2700000" algn="tl">
                    <a:srgbClr val="000000"/>
                  </a:outerShdw>
                </a:effectLst>
                <a:latin typeface="Times New Roman" pitchFamily="18" charset="0"/>
              </a:rPr>
              <a:t>Contingency</a:t>
            </a:r>
            <a:br>
              <a:rPr lang="en-US" sz="2400">
                <a:solidFill>
                  <a:schemeClr val="bg1"/>
                </a:solidFill>
                <a:effectLst>
                  <a:outerShdw blurRad="38100" dist="38100" dir="2700000" algn="tl">
                    <a:srgbClr val="000000"/>
                  </a:outerShdw>
                </a:effectLst>
                <a:latin typeface="Times New Roman" pitchFamily="18" charset="0"/>
              </a:rPr>
            </a:br>
            <a:r>
              <a:rPr lang="en-US" sz="2400">
                <a:solidFill>
                  <a:schemeClr val="bg1"/>
                </a:solidFill>
                <a:effectLst>
                  <a:outerShdw blurRad="38100" dist="38100" dir="2700000" algn="tl">
                    <a:srgbClr val="000000"/>
                  </a:outerShdw>
                </a:effectLst>
                <a:latin typeface="Times New Roman" pitchFamily="18" charset="0"/>
              </a:rPr>
              <a:t>Variables</a:t>
            </a:r>
          </a:p>
        </p:txBody>
      </p:sp>
      <p:sp>
        <p:nvSpPr>
          <p:cNvPr id="30727" name="Text Box 5"/>
          <p:cNvSpPr txBox="1">
            <a:spLocks noChangeArrowheads="1"/>
          </p:cNvSpPr>
          <p:nvPr/>
        </p:nvSpPr>
        <p:spPr bwMode="auto">
          <a:xfrm>
            <a:off x="2362200" y="4343400"/>
            <a:ext cx="838200" cy="1006475"/>
          </a:xfrm>
          <a:prstGeom prst="rect">
            <a:avLst/>
          </a:prstGeom>
          <a:noFill/>
          <a:ln w="9525">
            <a:noFill/>
            <a:miter lim="800000"/>
            <a:headEnd/>
            <a:tailEnd/>
          </a:ln>
        </p:spPr>
        <p:txBody>
          <a:bodyPr>
            <a:spAutoFit/>
          </a:bodyPr>
          <a:lstStyle/>
          <a:p>
            <a:pPr algn="ctr">
              <a:spcBef>
                <a:spcPct val="50000"/>
              </a:spcBef>
            </a:pPr>
            <a:r>
              <a:rPr lang="en-US" sz="6000" i="1">
                <a:latin typeface="Times New Roman" pitchFamily="18" charset="0"/>
              </a:rPr>
              <a:t>x</a:t>
            </a:r>
          </a:p>
        </p:txBody>
      </p:sp>
      <p:sp>
        <p:nvSpPr>
          <p:cNvPr id="30728" name="Text Box 6"/>
          <p:cNvSpPr txBox="1">
            <a:spLocks noChangeArrowheads="1"/>
          </p:cNvSpPr>
          <p:nvPr/>
        </p:nvSpPr>
        <p:spPr bwMode="auto">
          <a:xfrm>
            <a:off x="7086600" y="4343400"/>
            <a:ext cx="838200" cy="1006475"/>
          </a:xfrm>
          <a:prstGeom prst="rect">
            <a:avLst/>
          </a:prstGeom>
          <a:noFill/>
          <a:ln w="9525">
            <a:noFill/>
            <a:miter lim="800000"/>
            <a:headEnd/>
            <a:tailEnd/>
          </a:ln>
        </p:spPr>
        <p:txBody>
          <a:bodyPr>
            <a:spAutoFit/>
          </a:bodyPr>
          <a:lstStyle/>
          <a:p>
            <a:pPr algn="ctr">
              <a:spcBef>
                <a:spcPct val="50000"/>
              </a:spcBef>
            </a:pPr>
            <a:r>
              <a:rPr lang="en-US" sz="6000" i="1">
                <a:latin typeface="Times New Roman" pitchFamily="18" charset="0"/>
              </a:rPr>
              <a:t>y</a:t>
            </a:r>
          </a:p>
        </p:txBody>
      </p:sp>
      <p:sp>
        <p:nvSpPr>
          <p:cNvPr id="30729" name="Text Box 7"/>
          <p:cNvSpPr txBox="1">
            <a:spLocks noChangeArrowheads="1"/>
          </p:cNvSpPr>
          <p:nvPr/>
        </p:nvSpPr>
        <p:spPr bwMode="auto">
          <a:xfrm>
            <a:off x="762000" y="1344613"/>
            <a:ext cx="6477000" cy="1815882"/>
          </a:xfrm>
          <a:prstGeom prst="rect">
            <a:avLst/>
          </a:prstGeom>
          <a:noFill/>
          <a:ln w="9525">
            <a:noFill/>
            <a:miter lim="800000"/>
            <a:headEnd/>
            <a:tailEnd/>
          </a:ln>
        </p:spPr>
        <p:txBody>
          <a:bodyPr>
            <a:spAutoFit/>
          </a:bodyPr>
          <a:lstStyle/>
          <a:p>
            <a:pPr algn="l" rtl="0">
              <a:spcBef>
                <a:spcPct val="50000"/>
              </a:spcBef>
            </a:pPr>
            <a:r>
              <a:rPr lang="en-US" sz="2800" dirty="0"/>
              <a:t>Contingency variables</a:t>
            </a:r>
          </a:p>
          <a:p>
            <a:pPr algn="l" rtl="0">
              <a:spcBef>
                <a:spcPct val="50000"/>
              </a:spcBef>
            </a:pPr>
            <a:r>
              <a:rPr lang="en-US" sz="2400" b="0" dirty="0">
                <a:latin typeface="Tahoma" pitchFamily="34" charset="0"/>
              </a:rPr>
              <a:t>Situational factors: variables that moderate the relationship between two or more other variables and improve the correlation.</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ctrTitle"/>
          </p:nvPr>
        </p:nvSpPr>
        <p:spPr>
          <a:xfrm>
            <a:off x="1066800" y="1447800"/>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7</a:t>
            </a:r>
          </a:p>
        </p:txBody>
      </p:sp>
      <p:sp>
        <p:nvSpPr>
          <p:cNvPr id="4099" name="Rectangle 8"/>
          <p:cNvSpPr>
            <a:spLocks noGrp="1" noChangeArrowheads="1"/>
          </p:cNvSpPr>
          <p:nvPr>
            <p:ph type="subTitle" idx="1"/>
          </p:nvPr>
        </p:nvSpPr>
        <p:spPr>
          <a:xfrm>
            <a:off x="1981200" y="2362200"/>
            <a:ext cx="5257800" cy="2438400"/>
          </a:xfrm>
        </p:spPr>
        <p:txBody>
          <a:bodyPr/>
          <a:lstStyle/>
          <a:p>
            <a:pPr algn="just" rtl="0" eaLnBrk="1" hangingPunct="1"/>
            <a:r>
              <a:rPr lang="en-US" sz="4800" smtClean="0">
                <a:solidFill>
                  <a:srgbClr val="006699"/>
                </a:solidFill>
              </a:rPr>
              <a:t>Motivation:</a:t>
            </a:r>
            <a:br>
              <a:rPr lang="en-US" sz="4800" smtClean="0">
                <a:solidFill>
                  <a:srgbClr val="006699"/>
                </a:solidFill>
              </a:rPr>
            </a:br>
            <a:r>
              <a:rPr lang="en-US" sz="4800" smtClean="0">
                <a:solidFill>
                  <a:srgbClr val="006699"/>
                </a:solidFill>
              </a:rPr>
              <a:t>From Concept to </a:t>
            </a:r>
            <a:br>
              <a:rPr lang="en-US" sz="4800" smtClean="0">
                <a:solidFill>
                  <a:srgbClr val="006699"/>
                </a:solidFill>
              </a:rPr>
            </a:br>
            <a:r>
              <a:rPr lang="en-US" sz="4800" smtClean="0">
                <a:solidFill>
                  <a:srgbClr val="006699"/>
                </a:solidFill>
              </a:rPr>
              <a:t>Applications</a:t>
            </a:r>
          </a:p>
        </p:txBody>
      </p:sp>
      <p:pic>
        <p:nvPicPr>
          <p:cNvPr id="4100"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4101" name="Picture 11"/>
          <p:cNvPicPr>
            <a:picLocks noChangeAspect="1" noChangeArrowheads="1"/>
          </p:cNvPicPr>
          <p:nvPr/>
        </p:nvPicPr>
        <p:blipFill>
          <a:blip r:embed="rId3"/>
          <a:srcRect/>
          <a:stretch>
            <a:fillRect/>
          </a:stretch>
        </p:blipFill>
        <p:spPr bwMode="auto">
          <a:xfrm>
            <a:off x="914400" y="1565275"/>
            <a:ext cx="4762500" cy="571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Footer Placeholder 3"/>
          <p:cNvSpPr>
            <a:spLocks noGrp="1"/>
          </p:cNvSpPr>
          <p:nvPr>
            <p:ph type="ftr" sz="quarter" idx="10"/>
          </p:nvPr>
        </p:nvSpPr>
        <p:spPr>
          <a:noFill/>
        </p:spPr>
        <p:txBody>
          <a:bodyPr/>
          <a:lstStyle/>
          <a:p>
            <a:r>
              <a:rPr lang="en-US"/>
              <a:t>© 2005 Prentice Hall Inc. All rights reserved.</a:t>
            </a:r>
          </a:p>
        </p:txBody>
      </p:sp>
      <p:sp>
        <p:nvSpPr>
          <p:cNvPr id="5123" name="Slide Number Placeholder 4"/>
          <p:cNvSpPr>
            <a:spLocks noGrp="1"/>
          </p:cNvSpPr>
          <p:nvPr>
            <p:ph type="sldNum" sz="quarter" idx="11"/>
          </p:nvPr>
        </p:nvSpPr>
        <p:spPr>
          <a:noFill/>
        </p:spPr>
        <p:txBody>
          <a:bodyPr/>
          <a:lstStyle/>
          <a:p>
            <a:r>
              <a:rPr lang="en-US"/>
              <a:t>7–</a:t>
            </a:r>
            <a:fld id="{293C449D-153D-4A9F-97FE-6B0A03487C5C}" type="slidenum">
              <a:rPr lang="en-US"/>
              <a:pPr/>
              <a:t>171</a:t>
            </a:fld>
            <a:endParaRPr lang="en-US"/>
          </a:p>
        </p:txBody>
      </p:sp>
      <p:sp>
        <p:nvSpPr>
          <p:cNvPr id="5124"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Identify the four ingredients common to MBO programs.</a:t>
            </a:r>
          </a:p>
          <a:p>
            <a:pPr marL="457200" indent="-457200" algn="just" rtl="0" eaLnBrk="1" hangingPunct="1">
              <a:lnSpc>
                <a:spcPct val="110000"/>
              </a:lnSpc>
              <a:buClr>
                <a:srgbClr val="CC6600"/>
              </a:buClr>
              <a:buFont typeface="Wingdings" pitchFamily="2" charset="2"/>
              <a:buAutoNum type="arabicPeriod"/>
            </a:pPr>
            <a:r>
              <a:rPr lang="en-US" smtClean="0"/>
              <a:t>Explain why managers might want to use employee involvement programs.</a:t>
            </a:r>
          </a:p>
          <a:p>
            <a:pPr marL="457200" indent="-457200" algn="just" rtl="0" eaLnBrk="1" hangingPunct="1">
              <a:lnSpc>
                <a:spcPct val="110000"/>
              </a:lnSpc>
              <a:buClr>
                <a:srgbClr val="CC6600"/>
              </a:buClr>
              <a:buFont typeface="Wingdings" pitchFamily="2" charset="2"/>
              <a:buAutoNum type="arabicPeriod"/>
            </a:pPr>
            <a:r>
              <a:rPr lang="en-US" smtClean="0"/>
              <a:t>Contrast participative management with employee involvement.</a:t>
            </a:r>
          </a:p>
          <a:p>
            <a:pPr marL="457200" indent="-457200" algn="just" rtl="0" eaLnBrk="1" hangingPunct="1">
              <a:lnSpc>
                <a:spcPct val="110000"/>
              </a:lnSpc>
              <a:buClr>
                <a:srgbClr val="CC6600"/>
              </a:buClr>
              <a:buFont typeface="Wingdings" pitchFamily="2" charset="2"/>
              <a:buAutoNum type="arabicPeriod"/>
            </a:pPr>
            <a:r>
              <a:rPr lang="en-US" smtClean="0"/>
              <a:t>Explain how ESOPs can increase employee motivation.</a:t>
            </a:r>
          </a:p>
          <a:p>
            <a:pPr marL="457200" indent="-457200" algn="just" rtl="0" eaLnBrk="1" hangingPunct="1">
              <a:lnSpc>
                <a:spcPct val="110000"/>
              </a:lnSpc>
              <a:buClr>
                <a:srgbClr val="CC6600"/>
              </a:buClr>
              <a:buFont typeface="Wingdings" pitchFamily="2" charset="2"/>
              <a:buAutoNum type="arabicPeriod"/>
            </a:pPr>
            <a:r>
              <a:rPr lang="en-US" smtClean="0"/>
              <a:t>Describe how a job can be enriched.</a:t>
            </a:r>
          </a:p>
        </p:txBody>
      </p:sp>
      <p:sp>
        <p:nvSpPr>
          <p:cNvPr id="5126"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 2005 Prentice Hall Inc. All rights reserved.</a:t>
            </a:r>
          </a:p>
        </p:txBody>
      </p:sp>
      <p:sp>
        <p:nvSpPr>
          <p:cNvPr id="6147" name="Slide Number Placeholder 4"/>
          <p:cNvSpPr>
            <a:spLocks noGrp="1"/>
          </p:cNvSpPr>
          <p:nvPr>
            <p:ph type="sldNum" sz="quarter" idx="11"/>
          </p:nvPr>
        </p:nvSpPr>
        <p:spPr>
          <a:noFill/>
        </p:spPr>
        <p:txBody>
          <a:bodyPr/>
          <a:lstStyle/>
          <a:p>
            <a:r>
              <a:rPr lang="en-US"/>
              <a:t>7–</a:t>
            </a:r>
            <a:fld id="{DBF48EFB-566C-4DAD-B166-94817EEAF0F9}" type="slidenum">
              <a:rPr lang="en-US"/>
              <a:pPr/>
              <a:t>172</a:t>
            </a:fld>
            <a:endParaRPr lang="en-US"/>
          </a:p>
        </p:txBody>
      </p:sp>
      <p:sp>
        <p:nvSpPr>
          <p:cNvPr id="614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normAutofit lnSpcReduction="10000"/>
          </a:bodyPr>
          <a:lstStyle/>
          <a:p>
            <a:pPr marL="457200" indent="-457200" algn="just" rtl="0" eaLnBrk="1" hangingPunct="1">
              <a:lnSpc>
                <a:spcPct val="110000"/>
              </a:lnSpc>
              <a:buClr>
                <a:srgbClr val="CC6600"/>
              </a:buClr>
              <a:buFont typeface="Wingdings" pitchFamily="2" charset="2"/>
              <a:buAutoNum type="arabicPeriod" startAt="6"/>
            </a:pPr>
            <a:r>
              <a:rPr lang="en-US" smtClean="0"/>
              <a:t>Compare the benefits and drawbacks to telecommuting from the employee’s point of view.</a:t>
            </a:r>
          </a:p>
          <a:p>
            <a:pPr marL="457200" indent="-457200" algn="just" rtl="0" eaLnBrk="1" hangingPunct="1">
              <a:lnSpc>
                <a:spcPct val="110000"/>
              </a:lnSpc>
              <a:buClr>
                <a:srgbClr val="CC6600"/>
              </a:buClr>
              <a:buFont typeface="Wingdings" pitchFamily="2" charset="2"/>
              <a:buAutoNum type="arabicPeriod" startAt="6"/>
            </a:pPr>
            <a:r>
              <a:rPr lang="en-US" smtClean="0"/>
              <a:t>Contrast gainsharing and profit sharing.</a:t>
            </a:r>
          </a:p>
          <a:p>
            <a:pPr marL="457200" indent="-457200" algn="just" rtl="0" eaLnBrk="1" hangingPunct="1">
              <a:lnSpc>
                <a:spcPct val="110000"/>
              </a:lnSpc>
              <a:buClr>
                <a:srgbClr val="CC6600"/>
              </a:buClr>
              <a:buFont typeface="Wingdings" pitchFamily="2" charset="2"/>
              <a:buAutoNum type="arabicPeriod" startAt="6"/>
            </a:pPr>
            <a:r>
              <a:rPr lang="en-US" smtClean="0"/>
              <a:t>Describe the link between skill-based pay plans and motivation theories.</a:t>
            </a:r>
          </a:p>
          <a:p>
            <a:pPr marL="457200" indent="-457200" algn="just" rtl="0" eaLnBrk="1" hangingPunct="1">
              <a:lnSpc>
                <a:spcPct val="110000"/>
              </a:lnSpc>
              <a:buClr>
                <a:srgbClr val="CC6600"/>
              </a:buClr>
              <a:buFont typeface="Wingdings" pitchFamily="2" charset="2"/>
              <a:buAutoNum type="arabicPeriod" startAt="6"/>
            </a:pPr>
            <a:r>
              <a:rPr lang="en-US" smtClean="0"/>
              <a:t>Explain how flexible benefits turn benefits into motivators.</a:t>
            </a:r>
          </a:p>
        </p:txBody>
      </p:sp>
      <p:sp>
        <p:nvSpPr>
          <p:cNvPr id="6150"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left)">
                                      <p:cBhvr>
                                        <p:cTn id="22" dur="500"/>
                                        <p:tgtEl>
                                          <p:spTgt spid="200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7–</a:t>
            </a:r>
            <a:fld id="{D1EBD4A2-B21D-4AB7-B718-6B6E04F4D8BC}" type="slidenum">
              <a:rPr lang="en-US"/>
              <a:pPr/>
              <a:t>173</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What is MBO?</a:t>
            </a:r>
          </a:p>
        </p:txBody>
      </p:sp>
      <p:sp>
        <p:nvSpPr>
          <p:cNvPr id="260099" name="Text Box 3" descr="Chap01Bkgd03"/>
          <p:cNvSpPr txBox="1">
            <a:spLocks noChangeArrowheads="1"/>
          </p:cNvSpPr>
          <p:nvPr/>
        </p:nvSpPr>
        <p:spPr bwMode="blackWhite">
          <a:xfrm>
            <a:off x="2133600" y="3429000"/>
            <a:ext cx="5334000" cy="2590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marL="457200" indent="-457200">
              <a:lnSpc>
                <a:spcPct val="80000"/>
              </a:lnSpc>
              <a:spcBef>
                <a:spcPct val="50000"/>
              </a:spcBef>
              <a:defRPr/>
            </a:pPr>
            <a:r>
              <a:rPr lang="en-US" sz="2400">
                <a:solidFill>
                  <a:srgbClr val="FFFFCC"/>
                </a:solidFill>
              </a:rPr>
              <a:t>Key Elements</a:t>
            </a:r>
          </a:p>
          <a:p>
            <a:pPr marL="457200" indent="-457200">
              <a:lnSpc>
                <a:spcPct val="80000"/>
              </a:lnSpc>
              <a:spcBef>
                <a:spcPct val="50000"/>
              </a:spcBef>
              <a:buFontTx/>
              <a:buAutoNum type="arabicPeriod"/>
              <a:defRPr/>
            </a:pPr>
            <a:r>
              <a:rPr lang="en-US" sz="2400">
                <a:solidFill>
                  <a:schemeClr val="bg1"/>
                </a:solidFill>
              </a:rPr>
              <a:t>Goal specificity</a:t>
            </a:r>
          </a:p>
          <a:p>
            <a:pPr marL="457200" indent="-457200">
              <a:lnSpc>
                <a:spcPct val="80000"/>
              </a:lnSpc>
              <a:spcBef>
                <a:spcPct val="50000"/>
              </a:spcBef>
              <a:buFontTx/>
              <a:buAutoNum type="arabicPeriod"/>
              <a:defRPr/>
            </a:pPr>
            <a:r>
              <a:rPr lang="en-US" sz="2400">
                <a:solidFill>
                  <a:schemeClr val="bg1"/>
                </a:solidFill>
              </a:rPr>
              <a:t>Participative decision making</a:t>
            </a:r>
          </a:p>
          <a:p>
            <a:pPr marL="457200" indent="-457200">
              <a:lnSpc>
                <a:spcPct val="80000"/>
              </a:lnSpc>
              <a:spcBef>
                <a:spcPct val="50000"/>
              </a:spcBef>
              <a:buFontTx/>
              <a:buAutoNum type="arabicPeriod"/>
              <a:defRPr/>
            </a:pPr>
            <a:r>
              <a:rPr lang="en-US" sz="2400">
                <a:solidFill>
                  <a:schemeClr val="bg1"/>
                </a:solidFill>
              </a:rPr>
              <a:t>An explicit time period</a:t>
            </a:r>
          </a:p>
          <a:p>
            <a:pPr marL="457200" indent="-457200">
              <a:lnSpc>
                <a:spcPct val="80000"/>
              </a:lnSpc>
              <a:spcBef>
                <a:spcPct val="50000"/>
              </a:spcBef>
              <a:buFontTx/>
              <a:buAutoNum type="arabicPeriod"/>
              <a:defRPr/>
            </a:pPr>
            <a:r>
              <a:rPr lang="en-US" sz="2400">
                <a:solidFill>
                  <a:schemeClr val="bg1"/>
                </a:solidFill>
              </a:rPr>
              <a:t>Performance feedback</a:t>
            </a:r>
          </a:p>
        </p:txBody>
      </p:sp>
      <p:sp>
        <p:nvSpPr>
          <p:cNvPr id="7174" name="Text Box 4"/>
          <p:cNvSpPr txBox="1">
            <a:spLocks noChangeArrowheads="1"/>
          </p:cNvSpPr>
          <p:nvPr/>
        </p:nvSpPr>
        <p:spPr bwMode="auto">
          <a:xfrm>
            <a:off x="914400" y="1371600"/>
            <a:ext cx="6324600" cy="1735138"/>
          </a:xfrm>
          <a:prstGeom prst="rect">
            <a:avLst/>
          </a:prstGeom>
          <a:noFill/>
          <a:ln w="9525">
            <a:noFill/>
            <a:miter lim="800000"/>
            <a:headEnd/>
            <a:tailEnd/>
          </a:ln>
        </p:spPr>
        <p:txBody>
          <a:bodyPr>
            <a:spAutoFit/>
          </a:bodyPr>
          <a:lstStyle/>
          <a:p>
            <a:pPr>
              <a:spcBef>
                <a:spcPct val="50000"/>
              </a:spcBef>
            </a:pPr>
            <a:r>
              <a:rPr lang="en-US" sz="2400"/>
              <a:t>Management by Objectives (MBO)</a:t>
            </a:r>
          </a:p>
          <a:p>
            <a:pPr>
              <a:spcBef>
                <a:spcPct val="50000"/>
              </a:spcBef>
            </a:pPr>
            <a:r>
              <a:rPr lang="en-US" sz="2400" b="0">
                <a:latin typeface="Tahoma" pitchFamily="34" charset="0"/>
              </a:rPr>
              <a:t>A program that encompasses specific goals, participatively set, for an explicit time period, with feedback on goal progress.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ox(in)">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0"/>
          </p:nvPr>
        </p:nvSpPr>
        <p:spPr>
          <a:noFill/>
        </p:spPr>
        <p:txBody>
          <a:bodyPr/>
          <a:lstStyle/>
          <a:p>
            <a:r>
              <a:rPr lang="en-US"/>
              <a:t>© 2005 Prentice Hall Inc. All rights reserved.</a:t>
            </a:r>
          </a:p>
        </p:txBody>
      </p:sp>
      <p:sp>
        <p:nvSpPr>
          <p:cNvPr id="8195" name="Slide Number Placeholder 3"/>
          <p:cNvSpPr>
            <a:spLocks noGrp="1"/>
          </p:cNvSpPr>
          <p:nvPr>
            <p:ph type="sldNum" sz="quarter" idx="11"/>
          </p:nvPr>
        </p:nvSpPr>
        <p:spPr>
          <a:noFill/>
        </p:spPr>
        <p:txBody>
          <a:bodyPr/>
          <a:lstStyle/>
          <a:p>
            <a:r>
              <a:rPr lang="en-US"/>
              <a:t>7–</a:t>
            </a:r>
            <a:fld id="{EB459FF8-A93D-428F-8547-274B1B5C3069}" type="slidenum">
              <a:rPr lang="en-US"/>
              <a:pPr/>
              <a:t>174</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Cascading of Objectives</a:t>
            </a:r>
          </a:p>
        </p:txBody>
      </p:sp>
      <p:sp>
        <p:nvSpPr>
          <p:cNvPr id="261124" name="Text Box 4" descr="BKGD02"/>
          <p:cNvSpPr txBox="1">
            <a:spLocks noChangeArrowheads="1"/>
          </p:cNvSpPr>
          <p:nvPr/>
        </p:nvSpPr>
        <p:spPr bwMode="blackWhite">
          <a:xfrm>
            <a:off x="70104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7</a:t>
            </a:r>
            <a:r>
              <a:rPr lang="en-US">
                <a:solidFill>
                  <a:schemeClr val="bg1"/>
                </a:solidFill>
                <a:cs typeface="Arial" pitchFamily="34" charset="0"/>
              </a:rPr>
              <a:t>–1</a:t>
            </a:r>
            <a:endParaRPr lang="en-US">
              <a:solidFill>
                <a:schemeClr val="bg1"/>
              </a:solidFill>
            </a:endParaRPr>
          </a:p>
        </p:txBody>
      </p:sp>
      <p:pic>
        <p:nvPicPr>
          <p:cNvPr id="8198" name="Picture 5"/>
          <p:cNvPicPr>
            <a:picLocks noChangeAspect="1" noChangeArrowheads="1"/>
          </p:cNvPicPr>
          <p:nvPr/>
        </p:nvPicPr>
        <p:blipFill>
          <a:blip r:embed="rId3"/>
          <a:srcRect/>
          <a:stretch>
            <a:fillRect/>
          </a:stretch>
        </p:blipFill>
        <p:spPr bwMode="auto">
          <a:xfrm>
            <a:off x="685800" y="1384300"/>
            <a:ext cx="7924800" cy="4089400"/>
          </a:xfrm>
          <a:prstGeom prst="rect">
            <a:avLst/>
          </a:prstGeom>
          <a:noFill/>
          <a:ln w="9525">
            <a:noFill/>
            <a:miter lim="800000"/>
            <a:headEnd/>
            <a:tailEnd/>
          </a:ln>
        </p:spPr>
      </p:pic>
    </p:spTree>
  </p:cSld>
  <p:clrMapOvr>
    <a:masterClrMapping/>
  </p:clrMapOvr>
  <p:transition>
    <p:cut thruBlk="1"/>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7–</a:t>
            </a:r>
            <a:fld id="{F3FDFB7F-24A0-4347-A831-F108A4F453D4}" type="slidenum">
              <a:rPr lang="en-US"/>
              <a:pPr/>
              <a:t>175</a:t>
            </a:fld>
            <a:endParaRPr lang="en-US"/>
          </a:p>
        </p:txBody>
      </p:sp>
      <p:sp>
        <p:nvSpPr>
          <p:cNvPr id="262146" name="Rectangle 2"/>
          <p:cNvSpPr>
            <a:spLocks noGrp="1" noChangeArrowheads="1"/>
          </p:cNvSpPr>
          <p:nvPr>
            <p:ph type="title"/>
          </p:nvPr>
        </p:nvSpPr>
        <p:spPr/>
        <p:txBody>
          <a:bodyPr>
            <a:normAutofit fontScale="90000"/>
          </a:bodyPr>
          <a:lstStyle/>
          <a:p>
            <a:pPr algn="just" rtl="0" eaLnBrk="1" hangingPunct="1">
              <a:defRPr/>
            </a:pPr>
            <a:r>
              <a:rPr lang="en-US" smtClean="0"/>
              <a:t>Linking MBO and Goal-Setting Theory</a:t>
            </a:r>
          </a:p>
        </p:txBody>
      </p:sp>
      <p:sp>
        <p:nvSpPr>
          <p:cNvPr id="9221" name="Text Box 3"/>
          <p:cNvSpPr txBox="1">
            <a:spLocks noChangeArrowheads="1"/>
          </p:cNvSpPr>
          <p:nvPr/>
        </p:nvSpPr>
        <p:spPr bwMode="auto">
          <a:xfrm>
            <a:off x="685800" y="1600200"/>
            <a:ext cx="7848600" cy="3013075"/>
          </a:xfrm>
          <a:prstGeom prst="rect">
            <a:avLst/>
          </a:prstGeom>
          <a:noFill/>
          <a:ln w="9525">
            <a:noFill/>
            <a:miter lim="800000"/>
            <a:headEnd/>
            <a:tailEnd/>
          </a:ln>
        </p:spPr>
        <p:txBody>
          <a:bodyPr>
            <a:spAutoFit/>
          </a:bodyPr>
          <a:lstStyle/>
          <a:p>
            <a:pPr>
              <a:spcBef>
                <a:spcPct val="50000"/>
              </a:spcBef>
              <a:tabLst>
                <a:tab pos="3206750" algn="ctr"/>
                <a:tab pos="5711825" algn="ctr"/>
              </a:tabLst>
            </a:pPr>
            <a:r>
              <a:rPr lang="en-US" sz="2400"/>
              <a:t>	</a:t>
            </a:r>
            <a:r>
              <a:rPr lang="en-US" sz="2400">
                <a:solidFill>
                  <a:srgbClr val="006699"/>
                </a:solidFill>
              </a:rPr>
              <a:t>MBO</a:t>
            </a:r>
            <a:r>
              <a:rPr lang="en-US" sz="2400"/>
              <a:t> 	</a:t>
            </a:r>
            <a:r>
              <a:rPr lang="en-US" sz="2400">
                <a:solidFill>
                  <a:srgbClr val="336600"/>
                </a:solidFill>
              </a:rPr>
              <a:t>Goal-Setting Theory</a:t>
            </a:r>
          </a:p>
          <a:p>
            <a:pPr>
              <a:spcBef>
                <a:spcPct val="50000"/>
              </a:spcBef>
              <a:tabLst>
                <a:tab pos="3206750" algn="ctr"/>
                <a:tab pos="5711825" algn="ctr"/>
              </a:tabLst>
            </a:pPr>
            <a:r>
              <a:rPr lang="en-US" sz="2400"/>
              <a:t>Goal Specificity	</a:t>
            </a:r>
            <a:r>
              <a:rPr lang="en-US" sz="2400">
                <a:solidFill>
                  <a:srgbClr val="006699"/>
                </a:solidFill>
              </a:rPr>
              <a:t>Yes</a:t>
            </a:r>
            <a:r>
              <a:rPr lang="en-US" sz="2400"/>
              <a:t>	</a:t>
            </a:r>
            <a:r>
              <a:rPr lang="en-US" sz="2400">
                <a:solidFill>
                  <a:srgbClr val="336600"/>
                </a:solidFill>
              </a:rPr>
              <a:t>Yes</a:t>
            </a:r>
          </a:p>
          <a:p>
            <a:pPr>
              <a:spcBef>
                <a:spcPct val="50000"/>
              </a:spcBef>
              <a:tabLst>
                <a:tab pos="3206750" algn="ctr"/>
                <a:tab pos="5711825" algn="ctr"/>
              </a:tabLst>
            </a:pPr>
            <a:r>
              <a:rPr lang="en-US" sz="2400"/>
              <a:t>Goal Difficulty	</a:t>
            </a:r>
            <a:r>
              <a:rPr lang="en-US" sz="2400">
                <a:solidFill>
                  <a:srgbClr val="006699"/>
                </a:solidFill>
              </a:rPr>
              <a:t>Yes</a:t>
            </a:r>
            <a:r>
              <a:rPr lang="en-US" sz="2400"/>
              <a:t>	</a:t>
            </a:r>
            <a:r>
              <a:rPr lang="en-US" sz="2400">
                <a:solidFill>
                  <a:srgbClr val="336600"/>
                </a:solidFill>
              </a:rPr>
              <a:t>Yes</a:t>
            </a:r>
          </a:p>
          <a:p>
            <a:pPr>
              <a:spcBef>
                <a:spcPct val="50000"/>
              </a:spcBef>
              <a:tabLst>
                <a:tab pos="3206750" algn="ctr"/>
                <a:tab pos="5711825" algn="ctr"/>
              </a:tabLst>
            </a:pPr>
            <a:r>
              <a:rPr lang="en-US" sz="2400"/>
              <a:t>Feedback	</a:t>
            </a:r>
            <a:r>
              <a:rPr lang="en-US" sz="2400">
                <a:solidFill>
                  <a:srgbClr val="006699"/>
                </a:solidFill>
              </a:rPr>
              <a:t>Yes</a:t>
            </a:r>
            <a:r>
              <a:rPr lang="en-US" sz="2400"/>
              <a:t>	</a:t>
            </a:r>
            <a:r>
              <a:rPr lang="en-US" sz="2400">
                <a:solidFill>
                  <a:srgbClr val="336600"/>
                </a:solidFill>
              </a:rPr>
              <a:t>Yes</a:t>
            </a:r>
          </a:p>
          <a:p>
            <a:pPr>
              <a:spcBef>
                <a:spcPct val="50000"/>
              </a:spcBef>
              <a:tabLst>
                <a:tab pos="3206750" algn="ctr"/>
                <a:tab pos="5711825" algn="ctr"/>
              </a:tabLst>
            </a:pPr>
            <a:r>
              <a:rPr lang="en-US" sz="2400"/>
              <a:t>Participation	</a:t>
            </a:r>
            <a:r>
              <a:rPr lang="en-US" sz="2400">
                <a:solidFill>
                  <a:srgbClr val="006699"/>
                </a:solidFill>
              </a:rPr>
              <a:t>Yes</a:t>
            </a:r>
            <a:r>
              <a:rPr lang="en-US" sz="2400"/>
              <a:t>	</a:t>
            </a:r>
            <a:r>
              <a:rPr lang="en-US" sz="2400">
                <a:solidFill>
                  <a:srgbClr val="336600"/>
                </a:solidFill>
              </a:rPr>
              <a:t>No</a:t>
            </a:r>
            <a:r>
              <a:rPr lang="en-US" sz="2400"/>
              <a:t/>
            </a:r>
            <a:br>
              <a:rPr lang="en-US" sz="2400"/>
            </a:br>
            <a:r>
              <a:rPr lang="en-US" sz="2400"/>
              <a:t>		</a:t>
            </a:r>
            <a:r>
              <a:rPr lang="en-US" sz="2400">
                <a:solidFill>
                  <a:srgbClr val="336600"/>
                </a:solidFill>
              </a:rPr>
              <a:t>(qualified)</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 2005 Prentice Hall Inc. All rights reserved.</a:t>
            </a:r>
          </a:p>
        </p:txBody>
      </p:sp>
      <p:sp>
        <p:nvSpPr>
          <p:cNvPr id="10243" name="Slide Number Placeholder 4"/>
          <p:cNvSpPr>
            <a:spLocks noGrp="1"/>
          </p:cNvSpPr>
          <p:nvPr>
            <p:ph type="sldNum" sz="quarter" idx="11"/>
          </p:nvPr>
        </p:nvSpPr>
        <p:spPr>
          <a:noFill/>
        </p:spPr>
        <p:txBody>
          <a:bodyPr/>
          <a:lstStyle/>
          <a:p>
            <a:r>
              <a:rPr lang="en-US"/>
              <a:t>7–</a:t>
            </a:r>
            <a:fld id="{62CFDCC5-A043-4952-AA09-F8E9CFB69CBA}" type="slidenum">
              <a:rPr lang="en-US"/>
              <a:pPr/>
              <a:t>176</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Why MBO’s Fail</a:t>
            </a:r>
          </a:p>
        </p:txBody>
      </p:sp>
      <p:sp>
        <p:nvSpPr>
          <p:cNvPr id="10245" name="Rectangle 3"/>
          <p:cNvSpPr>
            <a:spLocks noGrp="1" noChangeArrowheads="1"/>
          </p:cNvSpPr>
          <p:nvPr>
            <p:ph type="body" idx="1"/>
          </p:nvPr>
        </p:nvSpPr>
        <p:spPr/>
        <p:txBody>
          <a:bodyPr/>
          <a:lstStyle/>
          <a:p>
            <a:pPr algn="just" rtl="0" eaLnBrk="1" hangingPunct="1">
              <a:lnSpc>
                <a:spcPct val="120000"/>
              </a:lnSpc>
            </a:pPr>
            <a:r>
              <a:rPr lang="en-US" smtClean="0"/>
              <a:t>Unrealistic expectations about MBO results</a:t>
            </a:r>
          </a:p>
          <a:p>
            <a:pPr algn="just" rtl="0" eaLnBrk="1" hangingPunct="1">
              <a:lnSpc>
                <a:spcPct val="120000"/>
              </a:lnSpc>
            </a:pPr>
            <a:r>
              <a:rPr lang="en-US" smtClean="0"/>
              <a:t>Lack of commitment by top management</a:t>
            </a:r>
          </a:p>
          <a:p>
            <a:pPr algn="just" rtl="0" eaLnBrk="1" hangingPunct="1">
              <a:lnSpc>
                <a:spcPct val="120000"/>
              </a:lnSpc>
            </a:pPr>
            <a:r>
              <a:rPr lang="en-US" smtClean="0"/>
              <a:t>Failure to allocate reward properly</a:t>
            </a:r>
          </a:p>
          <a:p>
            <a:pPr algn="just" rtl="0" eaLnBrk="1" hangingPunct="1">
              <a:lnSpc>
                <a:spcPct val="120000"/>
              </a:lnSpc>
            </a:pPr>
            <a:r>
              <a:rPr lang="en-US" smtClean="0"/>
              <a:t>Cultural incompatibilities</a:t>
            </a:r>
          </a:p>
        </p:txBody>
      </p:sp>
      <p:pic>
        <p:nvPicPr>
          <p:cNvPr id="10246" name="Picture 4" descr="PE01508_"/>
          <p:cNvPicPr>
            <a:picLocks noChangeAspect="1" noChangeArrowheads="1"/>
          </p:cNvPicPr>
          <p:nvPr/>
        </p:nvPicPr>
        <p:blipFill>
          <a:blip r:embed="rId2"/>
          <a:srcRect/>
          <a:stretch>
            <a:fillRect/>
          </a:stretch>
        </p:blipFill>
        <p:spPr bwMode="auto">
          <a:xfrm>
            <a:off x="4911725" y="2971800"/>
            <a:ext cx="3165475" cy="3240088"/>
          </a:xfrm>
          <a:prstGeom prst="rect">
            <a:avLst/>
          </a:prstGeom>
          <a:noFill/>
          <a:ln w="9525">
            <a:noFill/>
            <a:miter lim="800000"/>
            <a:headEnd/>
            <a:tailEnd/>
          </a:ln>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 2005 Prentice Hall Inc. All rights reserved.</a:t>
            </a:r>
          </a:p>
        </p:txBody>
      </p:sp>
      <p:sp>
        <p:nvSpPr>
          <p:cNvPr id="11267" name="Slide Number Placeholder 4"/>
          <p:cNvSpPr>
            <a:spLocks noGrp="1"/>
          </p:cNvSpPr>
          <p:nvPr>
            <p:ph type="sldNum" sz="quarter" idx="11"/>
          </p:nvPr>
        </p:nvSpPr>
        <p:spPr>
          <a:noFill/>
        </p:spPr>
        <p:txBody>
          <a:bodyPr/>
          <a:lstStyle/>
          <a:p>
            <a:r>
              <a:rPr lang="en-US"/>
              <a:t>7–</a:t>
            </a:r>
            <a:fld id="{2C4A4FFF-18C1-4AF0-8F97-B94B5C18EB90}" type="slidenum">
              <a:rPr lang="en-US"/>
              <a:pPr/>
              <a:t>177</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Employee Recognition Programs</a:t>
            </a:r>
          </a:p>
        </p:txBody>
      </p:sp>
      <p:sp>
        <p:nvSpPr>
          <p:cNvPr id="11269" name="Rectangle 3"/>
          <p:cNvSpPr>
            <a:spLocks noGrp="1" noChangeArrowheads="1"/>
          </p:cNvSpPr>
          <p:nvPr>
            <p:ph type="body" idx="1"/>
          </p:nvPr>
        </p:nvSpPr>
        <p:spPr/>
        <p:txBody>
          <a:bodyPr>
            <a:normAutofit fontScale="77500" lnSpcReduction="20000"/>
          </a:bodyPr>
          <a:lstStyle/>
          <a:p>
            <a:pPr algn="just" rtl="0" eaLnBrk="1" hangingPunct="1">
              <a:spcBef>
                <a:spcPct val="35000"/>
              </a:spcBef>
            </a:pPr>
            <a:r>
              <a:rPr lang="en-US" smtClean="0"/>
              <a:t>Types of programs</a:t>
            </a:r>
          </a:p>
          <a:p>
            <a:pPr lvl="1" algn="just" rtl="0" eaLnBrk="1" hangingPunct="1">
              <a:spcBef>
                <a:spcPct val="35000"/>
              </a:spcBef>
            </a:pPr>
            <a:r>
              <a:rPr lang="en-US" smtClean="0"/>
              <a:t>Personal attention</a:t>
            </a:r>
          </a:p>
          <a:p>
            <a:pPr lvl="1" algn="just" rtl="0" eaLnBrk="1" hangingPunct="1">
              <a:spcBef>
                <a:spcPct val="35000"/>
              </a:spcBef>
            </a:pPr>
            <a:r>
              <a:rPr lang="en-US" smtClean="0"/>
              <a:t>Expressing interest</a:t>
            </a:r>
          </a:p>
          <a:p>
            <a:pPr lvl="1" algn="just" rtl="0" eaLnBrk="1" hangingPunct="1">
              <a:spcBef>
                <a:spcPct val="35000"/>
              </a:spcBef>
            </a:pPr>
            <a:r>
              <a:rPr lang="en-US" smtClean="0"/>
              <a:t>Approval</a:t>
            </a:r>
          </a:p>
          <a:p>
            <a:pPr lvl="1" algn="just" rtl="0" eaLnBrk="1" hangingPunct="1">
              <a:spcBef>
                <a:spcPct val="35000"/>
              </a:spcBef>
            </a:pPr>
            <a:r>
              <a:rPr lang="en-US" smtClean="0"/>
              <a:t>Appreciation for a job well done</a:t>
            </a:r>
          </a:p>
          <a:p>
            <a:pPr algn="just" rtl="0" eaLnBrk="1" hangingPunct="1">
              <a:spcBef>
                <a:spcPct val="35000"/>
              </a:spcBef>
            </a:pPr>
            <a:r>
              <a:rPr lang="en-US" smtClean="0"/>
              <a:t>Benefits of programs</a:t>
            </a:r>
          </a:p>
          <a:p>
            <a:pPr lvl="1" algn="just" rtl="0" eaLnBrk="1" hangingPunct="1">
              <a:spcBef>
                <a:spcPct val="35000"/>
              </a:spcBef>
            </a:pPr>
            <a:r>
              <a:rPr lang="en-US" smtClean="0"/>
              <a:t>Fulfill employees’ desire for recognition.</a:t>
            </a:r>
          </a:p>
          <a:p>
            <a:pPr lvl="1" algn="just" rtl="0" eaLnBrk="1" hangingPunct="1">
              <a:spcBef>
                <a:spcPct val="35000"/>
              </a:spcBef>
            </a:pPr>
            <a:r>
              <a:rPr lang="en-US" smtClean="0"/>
              <a:t>Encourages repetition of desired behaviors.</a:t>
            </a:r>
          </a:p>
          <a:p>
            <a:pPr lvl="1" algn="just" rtl="0" eaLnBrk="1" hangingPunct="1">
              <a:spcBef>
                <a:spcPct val="35000"/>
              </a:spcBef>
            </a:pPr>
            <a:r>
              <a:rPr lang="en-US" smtClean="0"/>
              <a:t>Enhance group/team cohesiveness and motivation.</a:t>
            </a:r>
          </a:p>
          <a:p>
            <a:pPr lvl="1" algn="just" rtl="0" eaLnBrk="1" hangingPunct="1">
              <a:spcBef>
                <a:spcPct val="35000"/>
              </a:spcBef>
            </a:pPr>
            <a:r>
              <a:rPr lang="en-US" smtClean="0"/>
              <a:t>Encourages employee suggestions for improving processes and cutting costs.</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1"/>
          <p:cNvSpPr>
            <a:spLocks noGrp="1"/>
          </p:cNvSpPr>
          <p:nvPr>
            <p:ph type="ftr" sz="quarter" idx="10"/>
          </p:nvPr>
        </p:nvSpPr>
        <p:spPr>
          <a:noFill/>
        </p:spPr>
        <p:txBody>
          <a:bodyPr/>
          <a:lstStyle/>
          <a:p>
            <a:r>
              <a:rPr lang="en-US"/>
              <a:t>© 2005 Prentice Hall Inc. All rights reserved.</a:t>
            </a:r>
          </a:p>
        </p:txBody>
      </p:sp>
      <p:sp>
        <p:nvSpPr>
          <p:cNvPr id="12291" name="Slide Number Placeholder 2"/>
          <p:cNvSpPr>
            <a:spLocks noGrp="1"/>
          </p:cNvSpPr>
          <p:nvPr>
            <p:ph type="sldNum" sz="quarter" idx="11"/>
          </p:nvPr>
        </p:nvSpPr>
        <p:spPr>
          <a:noFill/>
        </p:spPr>
        <p:txBody>
          <a:bodyPr/>
          <a:lstStyle/>
          <a:p>
            <a:r>
              <a:rPr lang="en-US"/>
              <a:t>7–</a:t>
            </a:r>
            <a:fld id="{375A0A48-FD66-4D2A-8799-2C34C3861A04}" type="slidenum">
              <a:rPr lang="en-US"/>
              <a:pPr/>
              <a:t>178</a:t>
            </a:fld>
            <a:endParaRPr lang="en-US"/>
          </a:p>
        </p:txBody>
      </p:sp>
      <p:sp>
        <p:nvSpPr>
          <p:cNvPr id="265219" name="Text Box 3" descr="BKGD02"/>
          <p:cNvSpPr txBox="1">
            <a:spLocks noChangeArrowheads="1"/>
          </p:cNvSpPr>
          <p:nvPr/>
        </p:nvSpPr>
        <p:spPr bwMode="blackWhite">
          <a:xfrm>
            <a:off x="70104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7</a:t>
            </a:r>
            <a:r>
              <a:rPr lang="en-US">
                <a:solidFill>
                  <a:schemeClr val="bg1"/>
                </a:solidFill>
                <a:cs typeface="Arial" pitchFamily="34" charset="0"/>
              </a:rPr>
              <a:t>–2</a:t>
            </a:r>
            <a:endParaRPr lang="en-US">
              <a:solidFill>
                <a:schemeClr val="bg1"/>
              </a:solidFill>
            </a:endParaRPr>
          </a:p>
        </p:txBody>
      </p:sp>
      <p:pic>
        <p:nvPicPr>
          <p:cNvPr id="12293" name="Picture 5"/>
          <p:cNvPicPr>
            <a:picLocks noChangeAspect="1" noChangeArrowheads="1"/>
          </p:cNvPicPr>
          <p:nvPr/>
        </p:nvPicPr>
        <p:blipFill>
          <a:blip r:embed="rId3"/>
          <a:srcRect/>
          <a:stretch>
            <a:fillRect/>
          </a:stretch>
        </p:blipFill>
        <p:spPr bwMode="auto">
          <a:xfrm>
            <a:off x="1457325" y="685800"/>
            <a:ext cx="6229350" cy="5276850"/>
          </a:xfrm>
          <a:prstGeom prst="rect">
            <a:avLst/>
          </a:prstGeom>
          <a:noFill/>
          <a:ln w="9525">
            <a:noFill/>
            <a:miter lim="800000"/>
            <a:headEnd/>
            <a:tailEnd/>
          </a:ln>
        </p:spPr>
      </p:pic>
      <p:sp>
        <p:nvSpPr>
          <p:cNvPr id="12294" name="Rectangle 6"/>
          <p:cNvSpPr>
            <a:spLocks noChangeArrowheads="1"/>
          </p:cNvSpPr>
          <p:nvPr/>
        </p:nvSpPr>
        <p:spPr bwMode="auto">
          <a:xfrm>
            <a:off x="685800" y="6261100"/>
            <a:ext cx="5492750" cy="228600"/>
          </a:xfrm>
          <a:prstGeom prst="rect">
            <a:avLst/>
          </a:prstGeom>
          <a:noFill/>
          <a:ln w="9525">
            <a:noFill/>
            <a:miter lim="800000"/>
            <a:headEnd/>
            <a:tailEnd/>
          </a:ln>
        </p:spPr>
        <p:txBody>
          <a:bodyPr wrap="none">
            <a:spAutoFit/>
          </a:bodyPr>
          <a:lstStyle/>
          <a:p>
            <a:r>
              <a:rPr lang="en-US" sz="900" b="0"/>
              <a:t>From the Wall Street Journal, October 21, 1997. Reprinted by permission of Cartoon Features Syndicate.</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7–</a:t>
            </a:r>
            <a:fld id="{9EF5D21C-0FC5-44B0-80CA-40035B4B5E07}" type="slidenum">
              <a:rPr lang="en-US"/>
              <a:pPr/>
              <a:t>179</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What is Employee Involvement?</a:t>
            </a:r>
          </a:p>
        </p:txBody>
      </p:sp>
      <p:pic>
        <p:nvPicPr>
          <p:cNvPr id="13317" name="Picture 3" descr="pe05779_"/>
          <p:cNvPicPr>
            <a:picLocks noChangeAspect="1" noChangeArrowheads="1"/>
          </p:cNvPicPr>
          <p:nvPr/>
        </p:nvPicPr>
        <p:blipFill>
          <a:blip r:embed="rId2"/>
          <a:srcRect/>
          <a:stretch>
            <a:fillRect/>
          </a:stretch>
        </p:blipFill>
        <p:spPr bwMode="auto">
          <a:xfrm>
            <a:off x="4608513" y="3224213"/>
            <a:ext cx="3621087" cy="3024187"/>
          </a:xfrm>
          <a:prstGeom prst="rect">
            <a:avLst/>
          </a:prstGeom>
          <a:noFill/>
          <a:ln w="9525">
            <a:noFill/>
            <a:miter lim="800000"/>
            <a:headEnd/>
            <a:tailEnd/>
          </a:ln>
        </p:spPr>
      </p:pic>
      <p:sp>
        <p:nvSpPr>
          <p:cNvPr id="13318" name="Text Box 4"/>
          <p:cNvSpPr txBox="1">
            <a:spLocks noChangeArrowheads="1"/>
          </p:cNvSpPr>
          <p:nvPr/>
        </p:nvSpPr>
        <p:spPr bwMode="auto">
          <a:xfrm>
            <a:off x="990600" y="1295400"/>
            <a:ext cx="7467600" cy="1735138"/>
          </a:xfrm>
          <a:prstGeom prst="rect">
            <a:avLst/>
          </a:prstGeom>
          <a:noFill/>
          <a:ln w="9525">
            <a:noFill/>
            <a:miter lim="800000"/>
            <a:headEnd/>
            <a:tailEnd/>
          </a:ln>
        </p:spPr>
        <p:txBody>
          <a:bodyPr>
            <a:spAutoFit/>
          </a:bodyPr>
          <a:lstStyle/>
          <a:p>
            <a:pPr>
              <a:spcBef>
                <a:spcPct val="50000"/>
              </a:spcBef>
            </a:pPr>
            <a:r>
              <a:rPr lang="en-US" sz="2400"/>
              <a:t>Employee Involvement Program</a:t>
            </a:r>
          </a:p>
          <a:p>
            <a:pPr>
              <a:spcBef>
                <a:spcPct val="50000"/>
              </a:spcBef>
            </a:pPr>
            <a:r>
              <a:rPr lang="en-US" sz="2400" b="0">
                <a:latin typeface="Tahoma" pitchFamily="34" charset="0"/>
              </a:rPr>
              <a:t>A participative process that uses the entire capacity of employees and is designed to encourage increased commitment to the organization’s success.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0"/>
          </p:nvPr>
        </p:nvSpPr>
        <p:spPr>
          <a:noFill/>
        </p:spPr>
        <p:txBody>
          <a:bodyPr/>
          <a:lstStyle/>
          <a:p>
            <a:r>
              <a:rPr lang="en-US" smtClean="0"/>
              <a:t>© 2005 Prentice Hall Inc. All rights reserved.</a:t>
            </a:r>
          </a:p>
        </p:txBody>
      </p:sp>
      <p:sp>
        <p:nvSpPr>
          <p:cNvPr id="37891" name="Slide Number Placeholder 3"/>
          <p:cNvSpPr>
            <a:spLocks noGrp="1"/>
          </p:cNvSpPr>
          <p:nvPr>
            <p:ph type="sldNum" sz="quarter" idx="11"/>
          </p:nvPr>
        </p:nvSpPr>
        <p:spPr>
          <a:noFill/>
        </p:spPr>
        <p:txBody>
          <a:bodyPr/>
          <a:lstStyle/>
          <a:p>
            <a:r>
              <a:rPr lang="en-US" smtClean="0"/>
              <a:t>1–</a:t>
            </a:r>
            <a:fld id="{F06EC60F-7C95-4356-8DB5-A0B4B4552732}" type="slidenum">
              <a:rPr lang="en-US" smtClean="0"/>
              <a:pPr/>
              <a:t>18</a:t>
            </a:fld>
            <a:endParaRPr lang="en-US" smtClean="0"/>
          </a:p>
        </p:txBody>
      </p:sp>
      <p:pic>
        <p:nvPicPr>
          <p:cNvPr id="37892" name="Picture 2"/>
          <p:cNvPicPr>
            <a:picLocks noChangeAspect="1" noChangeArrowheads="1"/>
          </p:cNvPicPr>
          <p:nvPr/>
        </p:nvPicPr>
        <p:blipFill>
          <a:blip r:embed="rId2"/>
          <a:srcRect/>
          <a:stretch>
            <a:fillRect/>
          </a:stretch>
        </p:blipFill>
        <p:spPr bwMode="auto">
          <a:xfrm>
            <a:off x="3276600" y="2867025"/>
            <a:ext cx="5295900" cy="3305175"/>
          </a:xfrm>
          <a:prstGeom prst="rect">
            <a:avLst/>
          </a:prstGeom>
          <a:noFill/>
          <a:ln w="9525">
            <a:noFill/>
            <a:miter lim="800000"/>
            <a:headEnd/>
            <a:tailEnd/>
          </a:ln>
        </p:spPr>
      </p:pic>
      <p:sp>
        <p:nvSpPr>
          <p:cNvPr id="234500" name="Rectangle 4"/>
          <p:cNvSpPr>
            <a:spLocks noGrp="1" noChangeArrowheads="1"/>
          </p:cNvSpPr>
          <p:nvPr>
            <p:ph type="title"/>
          </p:nvPr>
        </p:nvSpPr>
        <p:spPr/>
        <p:txBody>
          <a:bodyPr/>
          <a:lstStyle/>
          <a:p>
            <a:pPr algn="just" rtl="0" eaLnBrk="1" hangingPunct="1">
              <a:defRPr/>
            </a:pPr>
            <a:r>
              <a:rPr lang="en-US" smtClean="0"/>
              <a:t>Basic OB Model, Stage I</a:t>
            </a:r>
          </a:p>
        </p:txBody>
      </p:sp>
      <p:sp>
        <p:nvSpPr>
          <p:cNvPr id="234501" name="Text Box 5" descr="BKGD02"/>
          <p:cNvSpPr txBox="1">
            <a:spLocks noChangeArrowheads="1"/>
          </p:cNvSpPr>
          <p:nvPr/>
        </p:nvSpPr>
        <p:spPr bwMode="blackWhite">
          <a:xfrm>
            <a:off x="7315200" y="6035675"/>
            <a:ext cx="12954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–7</a:t>
            </a:r>
          </a:p>
        </p:txBody>
      </p:sp>
      <p:sp>
        <p:nvSpPr>
          <p:cNvPr id="37895" name="Text Box 6"/>
          <p:cNvSpPr txBox="1">
            <a:spLocks noChangeArrowheads="1"/>
          </p:cNvSpPr>
          <p:nvPr/>
        </p:nvSpPr>
        <p:spPr bwMode="auto">
          <a:xfrm>
            <a:off x="946150" y="1371600"/>
            <a:ext cx="4038600" cy="2185214"/>
          </a:xfrm>
          <a:prstGeom prst="rect">
            <a:avLst/>
          </a:prstGeom>
          <a:noFill/>
          <a:ln w="9525">
            <a:noFill/>
            <a:miter lim="800000"/>
            <a:headEnd/>
            <a:tailEnd/>
          </a:ln>
        </p:spPr>
        <p:txBody>
          <a:bodyPr>
            <a:spAutoFit/>
          </a:bodyPr>
          <a:lstStyle/>
          <a:p>
            <a:pPr algn="l" rtl="0">
              <a:spcBef>
                <a:spcPct val="50000"/>
              </a:spcBef>
            </a:pPr>
            <a:r>
              <a:rPr lang="en-US" sz="2800" dirty="0"/>
              <a:t>Model</a:t>
            </a:r>
          </a:p>
          <a:p>
            <a:pPr algn="l" rtl="0">
              <a:spcBef>
                <a:spcPct val="50000"/>
              </a:spcBef>
            </a:pPr>
            <a:r>
              <a:rPr lang="en-US" sz="2400" b="0" dirty="0">
                <a:latin typeface="Tahoma" pitchFamily="34" charset="0"/>
              </a:rPr>
              <a:t>An abstraction of reality.</a:t>
            </a:r>
            <a:br>
              <a:rPr lang="en-US" sz="2400" b="0" dirty="0">
                <a:latin typeface="Tahoma" pitchFamily="34" charset="0"/>
              </a:rPr>
            </a:br>
            <a:r>
              <a:rPr lang="en-US" sz="2400" b="0" dirty="0">
                <a:latin typeface="Tahoma" pitchFamily="34" charset="0"/>
              </a:rPr>
              <a:t>A simplified representation of some real-world phenomenon.</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10"/>
          </p:nvPr>
        </p:nvSpPr>
        <p:spPr>
          <a:noFill/>
        </p:spPr>
        <p:txBody>
          <a:bodyPr/>
          <a:lstStyle/>
          <a:p>
            <a:r>
              <a:rPr lang="en-US"/>
              <a:t>© 2005 Prentice Hall Inc. All rights reserved.</a:t>
            </a:r>
          </a:p>
        </p:txBody>
      </p:sp>
      <p:sp>
        <p:nvSpPr>
          <p:cNvPr id="14339" name="Slide Number Placeholder 2"/>
          <p:cNvSpPr>
            <a:spLocks noGrp="1"/>
          </p:cNvSpPr>
          <p:nvPr>
            <p:ph type="sldNum" sz="quarter" idx="11"/>
          </p:nvPr>
        </p:nvSpPr>
        <p:spPr>
          <a:noFill/>
        </p:spPr>
        <p:txBody>
          <a:bodyPr/>
          <a:lstStyle/>
          <a:p>
            <a:r>
              <a:rPr lang="en-US"/>
              <a:t>7–</a:t>
            </a:r>
            <a:fld id="{D5A40CE0-E293-45D0-A636-EDA50171F79B}" type="slidenum">
              <a:rPr lang="en-US"/>
              <a:pPr/>
              <a:t>180</a:t>
            </a:fld>
            <a:endParaRPr lang="en-US"/>
          </a:p>
        </p:txBody>
      </p:sp>
      <p:sp>
        <p:nvSpPr>
          <p:cNvPr id="266243" name="Text Box 3" descr="BKGD02"/>
          <p:cNvSpPr txBox="1">
            <a:spLocks noChangeArrowheads="1"/>
          </p:cNvSpPr>
          <p:nvPr/>
        </p:nvSpPr>
        <p:spPr bwMode="blackWhite">
          <a:xfrm>
            <a:off x="70104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7</a:t>
            </a:r>
            <a:r>
              <a:rPr lang="en-US">
                <a:solidFill>
                  <a:schemeClr val="bg1"/>
                </a:solidFill>
                <a:cs typeface="Arial" pitchFamily="34" charset="0"/>
              </a:rPr>
              <a:t>–3</a:t>
            </a:r>
            <a:endParaRPr lang="en-US">
              <a:solidFill>
                <a:schemeClr val="bg1"/>
              </a:solidFill>
            </a:endParaRPr>
          </a:p>
        </p:txBody>
      </p:sp>
      <p:pic>
        <p:nvPicPr>
          <p:cNvPr id="14341" name="Picture 4"/>
          <p:cNvPicPr>
            <a:picLocks noChangeAspect="1" noChangeArrowheads="1"/>
          </p:cNvPicPr>
          <p:nvPr/>
        </p:nvPicPr>
        <p:blipFill>
          <a:blip r:embed="rId3"/>
          <a:srcRect/>
          <a:stretch>
            <a:fillRect/>
          </a:stretch>
        </p:blipFill>
        <p:spPr bwMode="auto">
          <a:xfrm>
            <a:off x="1481138" y="914400"/>
            <a:ext cx="6181725" cy="4638675"/>
          </a:xfrm>
          <a:prstGeom prst="rect">
            <a:avLst/>
          </a:prstGeom>
          <a:noFill/>
          <a:ln w="3175">
            <a:solidFill>
              <a:schemeClr val="tx1"/>
            </a:solidFill>
            <a:miter lim="800000"/>
            <a:headEnd/>
            <a:tailEnd/>
          </a:ln>
        </p:spPr>
      </p:pic>
      <p:sp>
        <p:nvSpPr>
          <p:cNvPr id="14342" name="Rectangle 5"/>
          <p:cNvSpPr>
            <a:spLocks noChangeArrowheads="1"/>
          </p:cNvSpPr>
          <p:nvPr/>
        </p:nvSpPr>
        <p:spPr bwMode="auto">
          <a:xfrm>
            <a:off x="685800" y="6248400"/>
            <a:ext cx="2209800" cy="228600"/>
          </a:xfrm>
          <a:prstGeom prst="rect">
            <a:avLst/>
          </a:prstGeom>
          <a:noFill/>
          <a:ln w="9525">
            <a:noFill/>
            <a:miter lim="800000"/>
            <a:headEnd/>
            <a:tailEnd/>
          </a:ln>
        </p:spPr>
        <p:txBody>
          <a:bodyPr wrap="none">
            <a:spAutoFit/>
          </a:bodyPr>
          <a:lstStyle/>
          <a:p>
            <a:r>
              <a:rPr lang="en-US" sz="900" b="0" i="1"/>
              <a:t>Source: </a:t>
            </a:r>
            <a:r>
              <a:rPr lang="en-US" sz="900" b="0"/>
              <a:t>Courtesy of Phoenix Inn Suites.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7–</a:t>
            </a:r>
            <a:fld id="{72CFCA3B-A192-4CE3-B340-BE5B62E66614}" type="slidenum">
              <a:rPr lang="en-US"/>
              <a:pPr/>
              <a:t>181</a:t>
            </a:fld>
            <a:endParaRPr lang="en-US"/>
          </a:p>
        </p:txBody>
      </p:sp>
      <p:sp>
        <p:nvSpPr>
          <p:cNvPr id="268290" name="Rectangle 2"/>
          <p:cNvSpPr>
            <a:spLocks noGrp="1" noChangeArrowheads="1"/>
          </p:cNvSpPr>
          <p:nvPr>
            <p:ph type="title"/>
          </p:nvPr>
        </p:nvSpPr>
        <p:spPr/>
        <p:txBody>
          <a:bodyPr>
            <a:normAutofit fontScale="90000"/>
          </a:bodyPr>
          <a:lstStyle/>
          <a:p>
            <a:pPr algn="just" rtl="0" eaLnBrk="1" hangingPunct="1">
              <a:defRPr/>
            </a:pPr>
            <a:r>
              <a:rPr lang="en-US" smtClean="0"/>
              <a:t>Examples of Employee Involvement Programs</a:t>
            </a:r>
          </a:p>
        </p:txBody>
      </p:sp>
      <p:pic>
        <p:nvPicPr>
          <p:cNvPr id="15365" name="Picture 3" descr="pe00640_"/>
          <p:cNvPicPr>
            <a:picLocks noChangeAspect="1" noChangeArrowheads="1"/>
          </p:cNvPicPr>
          <p:nvPr/>
        </p:nvPicPr>
        <p:blipFill>
          <a:blip r:embed="rId2"/>
          <a:srcRect/>
          <a:stretch>
            <a:fillRect/>
          </a:stretch>
        </p:blipFill>
        <p:spPr bwMode="auto">
          <a:xfrm>
            <a:off x="4267200" y="2946400"/>
            <a:ext cx="4038600" cy="3302000"/>
          </a:xfrm>
          <a:prstGeom prst="rect">
            <a:avLst/>
          </a:prstGeom>
          <a:noFill/>
          <a:ln w="9525">
            <a:noFill/>
            <a:miter lim="800000"/>
            <a:headEnd/>
            <a:tailEnd/>
          </a:ln>
        </p:spPr>
      </p:pic>
      <p:sp>
        <p:nvSpPr>
          <p:cNvPr id="15366" name="Text Box 4"/>
          <p:cNvSpPr txBox="1">
            <a:spLocks noChangeArrowheads="1"/>
          </p:cNvSpPr>
          <p:nvPr/>
        </p:nvSpPr>
        <p:spPr bwMode="auto">
          <a:xfrm>
            <a:off x="914400" y="1371600"/>
            <a:ext cx="7239000" cy="1735138"/>
          </a:xfrm>
          <a:prstGeom prst="rect">
            <a:avLst/>
          </a:prstGeom>
          <a:noFill/>
          <a:ln w="9525">
            <a:noFill/>
            <a:miter lim="800000"/>
            <a:headEnd/>
            <a:tailEnd/>
          </a:ln>
        </p:spPr>
        <p:txBody>
          <a:bodyPr>
            <a:spAutoFit/>
          </a:bodyPr>
          <a:lstStyle/>
          <a:p>
            <a:pPr>
              <a:spcBef>
                <a:spcPct val="50000"/>
              </a:spcBef>
            </a:pPr>
            <a:r>
              <a:rPr lang="en-US" sz="2400"/>
              <a:t>Participative Management</a:t>
            </a:r>
          </a:p>
          <a:p>
            <a:pPr>
              <a:spcBef>
                <a:spcPct val="50000"/>
              </a:spcBef>
            </a:pPr>
            <a:r>
              <a:rPr lang="en-US" sz="2400" b="0">
                <a:latin typeface="Tahoma" pitchFamily="34" charset="0"/>
              </a:rPr>
              <a:t>A process in which subordinates share a significant degree of decision-making power with their immediate superiors.</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7–</a:t>
            </a:r>
            <a:fld id="{8E6F22A6-FF05-4944-BB0E-44B4B38930FB}" type="slidenum">
              <a:rPr lang="en-US"/>
              <a:pPr/>
              <a:t>182</a:t>
            </a:fld>
            <a:endParaRPr lang="en-US"/>
          </a:p>
        </p:txBody>
      </p:sp>
      <p:sp>
        <p:nvSpPr>
          <p:cNvPr id="269314"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Examples of Employee Involvement Programs (cont’d)</a:t>
            </a:r>
          </a:p>
        </p:txBody>
      </p:sp>
      <p:sp>
        <p:nvSpPr>
          <p:cNvPr id="269315" name="Line 3"/>
          <p:cNvSpPr>
            <a:spLocks noChangeShapeType="1"/>
          </p:cNvSpPr>
          <p:nvPr/>
        </p:nvSpPr>
        <p:spPr bwMode="auto">
          <a:xfrm>
            <a:off x="4648200" y="4359275"/>
            <a:ext cx="3886200" cy="0"/>
          </a:xfrm>
          <a:prstGeom prst="line">
            <a:avLst/>
          </a:prstGeom>
          <a:noFill/>
          <a:ln w="38100">
            <a:solidFill>
              <a:srgbClr val="CC3300"/>
            </a:solidFill>
            <a:round/>
            <a:headEnd/>
            <a:tailEnd/>
          </a:ln>
        </p:spPr>
        <p:txBody>
          <a:bodyPr/>
          <a:lstStyle/>
          <a:p>
            <a:endParaRPr lang="fa-IR"/>
          </a:p>
        </p:txBody>
      </p:sp>
      <p:pic>
        <p:nvPicPr>
          <p:cNvPr id="16390" name="Picture 4" descr="j0103084"/>
          <p:cNvPicPr>
            <a:picLocks noChangeAspect="1" noChangeArrowheads="1"/>
          </p:cNvPicPr>
          <p:nvPr/>
        </p:nvPicPr>
        <p:blipFill>
          <a:blip r:embed="rId2"/>
          <a:srcRect/>
          <a:stretch>
            <a:fillRect/>
          </a:stretch>
        </p:blipFill>
        <p:spPr bwMode="auto">
          <a:xfrm>
            <a:off x="693738" y="4648200"/>
            <a:ext cx="3421062" cy="1689100"/>
          </a:xfrm>
          <a:prstGeom prst="rect">
            <a:avLst/>
          </a:prstGeom>
          <a:noFill/>
          <a:ln w="9525">
            <a:noFill/>
            <a:miter lim="800000"/>
            <a:headEnd/>
            <a:tailEnd/>
          </a:ln>
        </p:spPr>
      </p:pic>
      <p:sp>
        <p:nvSpPr>
          <p:cNvPr id="16391" name="Text Box 5"/>
          <p:cNvSpPr txBox="1">
            <a:spLocks noChangeArrowheads="1"/>
          </p:cNvSpPr>
          <p:nvPr/>
        </p:nvSpPr>
        <p:spPr bwMode="auto">
          <a:xfrm>
            <a:off x="838200" y="1617663"/>
            <a:ext cx="3657600" cy="2830512"/>
          </a:xfrm>
          <a:prstGeom prst="rect">
            <a:avLst/>
          </a:prstGeom>
          <a:noFill/>
          <a:ln w="9525">
            <a:noFill/>
            <a:miter lim="800000"/>
            <a:headEnd/>
            <a:tailEnd/>
          </a:ln>
        </p:spPr>
        <p:txBody>
          <a:bodyPr>
            <a:spAutoFit/>
          </a:bodyPr>
          <a:lstStyle/>
          <a:p>
            <a:pPr>
              <a:spcBef>
                <a:spcPct val="50000"/>
              </a:spcBef>
            </a:pPr>
            <a:r>
              <a:rPr lang="en-US" sz="2400"/>
              <a:t>Representative Participation</a:t>
            </a:r>
          </a:p>
          <a:p>
            <a:pPr>
              <a:spcBef>
                <a:spcPct val="50000"/>
              </a:spcBef>
            </a:pPr>
            <a:r>
              <a:rPr lang="en-US" sz="2400" b="0">
                <a:latin typeface="Tahoma" pitchFamily="34" charset="0"/>
              </a:rPr>
              <a:t>Workers participate in organizational decision making through a small group of representative employees.</a:t>
            </a:r>
          </a:p>
        </p:txBody>
      </p:sp>
      <p:sp>
        <p:nvSpPr>
          <p:cNvPr id="16392" name="Text Box 6"/>
          <p:cNvSpPr txBox="1">
            <a:spLocks noChangeArrowheads="1"/>
          </p:cNvSpPr>
          <p:nvPr/>
        </p:nvSpPr>
        <p:spPr bwMode="auto">
          <a:xfrm>
            <a:off x="4648200" y="2209800"/>
            <a:ext cx="3886200" cy="1920875"/>
          </a:xfrm>
          <a:prstGeom prst="rect">
            <a:avLst/>
          </a:prstGeom>
          <a:noFill/>
          <a:ln w="9525">
            <a:noFill/>
            <a:miter lim="800000"/>
            <a:headEnd/>
            <a:tailEnd/>
          </a:ln>
        </p:spPr>
        <p:txBody>
          <a:bodyPr>
            <a:spAutoFit/>
          </a:bodyPr>
          <a:lstStyle/>
          <a:p>
            <a:pPr>
              <a:spcBef>
                <a:spcPct val="50000"/>
              </a:spcBef>
            </a:pPr>
            <a:r>
              <a:rPr lang="en-US" sz="2000"/>
              <a:t>Works Councils</a:t>
            </a:r>
            <a:br>
              <a:rPr lang="en-US" sz="2000"/>
            </a:br>
            <a:r>
              <a:rPr lang="en-US" sz="2000" b="0">
                <a:latin typeface="Tahoma" pitchFamily="34" charset="0"/>
              </a:rPr>
              <a:t>Groups of nominated or elected employees who must be consulted when management makes decisions involving personnel.</a:t>
            </a:r>
          </a:p>
        </p:txBody>
      </p:sp>
      <p:sp>
        <p:nvSpPr>
          <p:cNvPr id="16393" name="Text Box 7"/>
          <p:cNvSpPr txBox="1">
            <a:spLocks noChangeArrowheads="1"/>
          </p:cNvSpPr>
          <p:nvPr/>
        </p:nvSpPr>
        <p:spPr bwMode="auto">
          <a:xfrm>
            <a:off x="4648200" y="4495800"/>
            <a:ext cx="3733800" cy="1920875"/>
          </a:xfrm>
          <a:prstGeom prst="rect">
            <a:avLst/>
          </a:prstGeom>
          <a:noFill/>
          <a:ln w="9525">
            <a:noFill/>
            <a:miter lim="800000"/>
            <a:headEnd/>
            <a:tailEnd/>
          </a:ln>
        </p:spPr>
        <p:txBody>
          <a:bodyPr>
            <a:spAutoFit/>
          </a:bodyPr>
          <a:lstStyle/>
          <a:p>
            <a:pPr>
              <a:spcBef>
                <a:spcPct val="50000"/>
              </a:spcBef>
            </a:pPr>
            <a:r>
              <a:rPr lang="en-US" sz="2000"/>
              <a:t>Board Representative</a:t>
            </a:r>
            <a:br>
              <a:rPr lang="en-US" sz="2000"/>
            </a:br>
            <a:r>
              <a:rPr lang="en-US" sz="2000" b="0">
                <a:latin typeface="Tahoma" pitchFamily="34" charset="0"/>
              </a:rPr>
              <a:t>A form of representative participation; employees sit on a company’s board of directors and represent the interests of the firm’s employees.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7–</a:t>
            </a:r>
            <a:fld id="{99F52F52-01B0-4BD4-8D41-C425088C3327}" type="slidenum">
              <a:rPr lang="en-US"/>
              <a:pPr/>
              <a:t>183</a:t>
            </a:fld>
            <a:endParaRPr lang="en-US"/>
          </a:p>
        </p:txBody>
      </p:sp>
      <p:sp>
        <p:nvSpPr>
          <p:cNvPr id="270338"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Examples of Employee Involvement Programs (cont’d)</a:t>
            </a:r>
          </a:p>
        </p:txBody>
      </p:sp>
      <p:pic>
        <p:nvPicPr>
          <p:cNvPr id="17413" name="Picture 3" descr="bd20208_"/>
          <p:cNvPicPr>
            <a:picLocks noChangeAspect="1" noChangeArrowheads="1"/>
          </p:cNvPicPr>
          <p:nvPr/>
        </p:nvPicPr>
        <p:blipFill>
          <a:blip r:embed="rId2"/>
          <a:srcRect/>
          <a:stretch>
            <a:fillRect/>
          </a:stretch>
        </p:blipFill>
        <p:spPr bwMode="auto">
          <a:xfrm>
            <a:off x="4038600" y="3538538"/>
            <a:ext cx="4419600" cy="2786062"/>
          </a:xfrm>
          <a:prstGeom prst="rect">
            <a:avLst/>
          </a:prstGeom>
          <a:noFill/>
          <a:ln w="9525">
            <a:noFill/>
            <a:miter lim="800000"/>
            <a:headEnd/>
            <a:tailEnd/>
          </a:ln>
        </p:spPr>
      </p:pic>
      <p:sp>
        <p:nvSpPr>
          <p:cNvPr id="17414" name="Text Box 4"/>
          <p:cNvSpPr txBox="1">
            <a:spLocks noChangeArrowheads="1"/>
          </p:cNvSpPr>
          <p:nvPr/>
        </p:nvSpPr>
        <p:spPr bwMode="auto">
          <a:xfrm>
            <a:off x="990600" y="1633538"/>
            <a:ext cx="6629400" cy="2100262"/>
          </a:xfrm>
          <a:prstGeom prst="rect">
            <a:avLst/>
          </a:prstGeom>
          <a:noFill/>
          <a:ln w="9525">
            <a:noFill/>
            <a:miter lim="800000"/>
            <a:headEnd/>
            <a:tailEnd/>
          </a:ln>
        </p:spPr>
        <p:txBody>
          <a:bodyPr>
            <a:spAutoFit/>
          </a:bodyPr>
          <a:lstStyle/>
          <a:p>
            <a:pPr>
              <a:spcBef>
                <a:spcPct val="50000"/>
              </a:spcBef>
            </a:pPr>
            <a:r>
              <a:rPr lang="en-US" sz="2400"/>
              <a:t>Quality Circle</a:t>
            </a:r>
          </a:p>
          <a:p>
            <a:pPr>
              <a:spcBef>
                <a:spcPct val="50000"/>
              </a:spcBef>
            </a:pPr>
            <a:r>
              <a:rPr lang="en-US" sz="2400" b="0">
                <a:latin typeface="Tahoma" pitchFamily="34" charset="0"/>
              </a:rPr>
              <a:t>A work group of employees who meet regularly to discuss their quality problems, investigate causes, recommend solutions, and take corrective actions.</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7–</a:t>
            </a:r>
            <a:fld id="{89934CE9-7458-4BCC-8F0C-6CECE07A3321}" type="slidenum">
              <a:rPr lang="en-US"/>
              <a:pPr/>
              <a:t>184</a:t>
            </a:fld>
            <a:endParaRPr lang="en-US"/>
          </a:p>
        </p:txBody>
      </p:sp>
      <p:sp>
        <p:nvSpPr>
          <p:cNvPr id="271362"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Examples of Employee Involvement Programs (cont’d)</a:t>
            </a:r>
          </a:p>
        </p:txBody>
      </p:sp>
      <p:pic>
        <p:nvPicPr>
          <p:cNvPr id="18437" name="Picture 3" descr="bd19889_"/>
          <p:cNvPicPr>
            <a:picLocks noChangeAspect="1" noChangeArrowheads="1"/>
          </p:cNvPicPr>
          <p:nvPr/>
        </p:nvPicPr>
        <p:blipFill>
          <a:blip r:embed="rId2"/>
          <a:srcRect/>
          <a:stretch>
            <a:fillRect/>
          </a:stretch>
        </p:blipFill>
        <p:spPr bwMode="auto">
          <a:xfrm>
            <a:off x="3429000" y="3276600"/>
            <a:ext cx="3810000" cy="3032125"/>
          </a:xfrm>
          <a:prstGeom prst="rect">
            <a:avLst/>
          </a:prstGeom>
          <a:noFill/>
          <a:ln w="9525">
            <a:noFill/>
            <a:miter lim="800000"/>
            <a:headEnd/>
            <a:tailEnd/>
          </a:ln>
        </p:spPr>
      </p:pic>
      <p:sp>
        <p:nvSpPr>
          <p:cNvPr id="18438" name="Text Box 4"/>
          <p:cNvSpPr txBox="1">
            <a:spLocks noChangeArrowheads="1"/>
          </p:cNvSpPr>
          <p:nvPr/>
        </p:nvSpPr>
        <p:spPr bwMode="auto">
          <a:xfrm>
            <a:off x="914400" y="1676400"/>
            <a:ext cx="7162800" cy="1370013"/>
          </a:xfrm>
          <a:prstGeom prst="rect">
            <a:avLst/>
          </a:prstGeom>
          <a:noFill/>
          <a:ln w="9525">
            <a:noFill/>
            <a:miter lim="800000"/>
            <a:headEnd/>
            <a:tailEnd/>
          </a:ln>
        </p:spPr>
        <p:txBody>
          <a:bodyPr>
            <a:spAutoFit/>
          </a:bodyPr>
          <a:lstStyle/>
          <a:p>
            <a:pPr>
              <a:spcBef>
                <a:spcPct val="50000"/>
              </a:spcBef>
            </a:pPr>
            <a:r>
              <a:rPr lang="en-US" sz="2400"/>
              <a:t>Employee Stock Ownership Plans (ESOPs)</a:t>
            </a:r>
          </a:p>
          <a:p>
            <a:pPr>
              <a:spcBef>
                <a:spcPct val="50000"/>
              </a:spcBef>
            </a:pPr>
            <a:r>
              <a:rPr lang="en-US" sz="2400" b="0">
                <a:latin typeface="Tahoma" pitchFamily="34" charset="0"/>
              </a:rPr>
              <a:t>Company-established benefit plans in which employees acquire stock as part of their benefits.</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7–</a:t>
            </a:r>
            <a:fld id="{FF4CD024-FD8B-4C82-991B-D49A14A96747}" type="slidenum">
              <a:rPr lang="en-US"/>
              <a:pPr/>
              <a:t>185</a:t>
            </a:fld>
            <a:endParaRPr lang="en-US"/>
          </a:p>
        </p:txBody>
      </p:sp>
      <p:sp>
        <p:nvSpPr>
          <p:cNvPr id="272386" name="Rectangle 2"/>
          <p:cNvSpPr>
            <a:spLocks noGrp="1" noChangeArrowheads="1"/>
          </p:cNvSpPr>
          <p:nvPr>
            <p:ph type="title"/>
          </p:nvPr>
        </p:nvSpPr>
        <p:spPr/>
        <p:txBody>
          <a:bodyPr>
            <a:normAutofit fontScale="90000"/>
          </a:bodyPr>
          <a:lstStyle/>
          <a:p>
            <a:pPr algn="just" rtl="0" eaLnBrk="1" hangingPunct="1">
              <a:defRPr/>
            </a:pPr>
            <a:r>
              <a:rPr lang="en-US" smtClean="0"/>
              <a:t>Linking EI Programs and Motivation Theories</a:t>
            </a:r>
          </a:p>
        </p:txBody>
      </p:sp>
      <p:sp>
        <p:nvSpPr>
          <p:cNvPr id="272387" name="Text Box 3"/>
          <p:cNvSpPr txBox="1">
            <a:spLocks noChangeArrowheads="1"/>
          </p:cNvSpPr>
          <p:nvPr/>
        </p:nvSpPr>
        <p:spPr bwMode="blackWhite">
          <a:xfrm>
            <a:off x="3581400" y="1905000"/>
            <a:ext cx="1981200" cy="1530350"/>
          </a:xfrm>
          <a:prstGeom prst="rect">
            <a:avLst/>
          </a:prstGeom>
          <a:solidFill>
            <a:srgbClr val="CC99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a:spcBef>
                <a:spcPct val="50000"/>
              </a:spcBef>
              <a:defRPr/>
            </a:pPr>
            <a:r>
              <a:rPr lang="en-US" sz="2000">
                <a:solidFill>
                  <a:schemeClr val="bg1"/>
                </a:solidFill>
                <a:effectLst>
                  <a:outerShdw blurRad="38100" dist="38100" dir="2700000" algn="tl">
                    <a:srgbClr val="000000"/>
                  </a:outerShdw>
                </a:effectLst>
              </a:rPr>
              <a:t>Employee Involvement Programs</a:t>
            </a:r>
          </a:p>
        </p:txBody>
      </p:sp>
      <p:sp>
        <p:nvSpPr>
          <p:cNvPr id="19462" name="Line 4"/>
          <p:cNvSpPr>
            <a:spLocks noChangeShapeType="1"/>
          </p:cNvSpPr>
          <p:nvPr/>
        </p:nvSpPr>
        <p:spPr bwMode="blackWhite">
          <a:xfrm>
            <a:off x="3124200" y="2670175"/>
            <a:ext cx="457200" cy="0"/>
          </a:xfrm>
          <a:prstGeom prst="line">
            <a:avLst/>
          </a:prstGeom>
          <a:noFill/>
          <a:ln w="57150">
            <a:solidFill>
              <a:schemeClr val="tx1"/>
            </a:solidFill>
            <a:round/>
            <a:headEnd/>
            <a:tailEnd type="triangle" w="med" len="med"/>
          </a:ln>
        </p:spPr>
        <p:txBody>
          <a:bodyPr/>
          <a:lstStyle/>
          <a:p>
            <a:endParaRPr lang="fa-IR"/>
          </a:p>
        </p:txBody>
      </p:sp>
      <p:sp>
        <p:nvSpPr>
          <p:cNvPr id="272389" name="Text Box 5"/>
          <p:cNvSpPr txBox="1">
            <a:spLocks noChangeArrowheads="1"/>
          </p:cNvSpPr>
          <p:nvPr/>
        </p:nvSpPr>
        <p:spPr bwMode="blackWhite">
          <a:xfrm>
            <a:off x="1143000" y="1905000"/>
            <a:ext cx="1981200" cy="1530350"/>
          </a:xfrm>
          <a:prstGeom prst="rect">
            <a:avLst/>
          </a:prstGeom>
          <a:solidFill>
            <a:srgbClr val="006699"/>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a:spcBef>
                <a:spcPct val="50000"/>
              </a:spcBef>
              <a:defRPr/>
            </a:pPr>
            <a:r>
              <a:rPr lang="en-US" sz="2000">
                <a:solidFill>
                  <a:schemeClr val="bg1"/>
                </a:solidFill>
                <a:effectLst>
                  <a:outerShdw blurRad="38100" dist="38100" dir="2700000" algn="tl">
                    <a:srgbClr val="000000"/>
                  </a:outerShdw>
                </a:effectLst>
              </a:rPr>
              <a:t>Theory Y</a:t>
            </a:r>
            <a:br>
              <a:rPr lang="en-US" sz="2000">
                <a:solidFill>
                  <a:schemeClr val="bg1"/>
                </a:solidFill>
                <a:effectLst>
                  <a:outerShdw blurRad="38100" dist="38100" dir="2700000" algn="tl">
                    <a:srgbClr val="000000"/>
                  </a:outerShdw>
                </a:effectLst>
              </a:rPr>
            </a:br>
            <a:r>
              <a:rPr lang="en-US" sz="1800">
                <a:solidFill>
                  <a:srgbClr val="FFFFCC"/>
                </a:solidFill>
                <a:effectLst>
                  <a:outerShdw blurRad="38100" dist="38100" dir="2700000" algn="tl">
                    <a:srgbClr val="000000"/>
                  </a:outerShdw>
                </a:effectLst>
              </a:rPr>
              <a:t>Participative Management</a:t>
            </a:r>
          </a:p>
        </p:txBody>
      </p:sp>
      <p:sp>
        <p:nvSpPr>
          <p:cNvPr id="272390" name="Text Box 6"/>
          <p:cNvSpPr txBox="1">
            <a:spLocks noChangeArrowheads="1"/>
          </p:cNvSpPr>
          <p:nvPr/>
        </p:nvSpPr>
        <p:spPr bwMode="blackWhite">
          <a:xfrm>
            <a:off x="6019800" y="1905000"/>
            <a:ext cx="1981200" cy="1530350"/>
          </a:xfrm>
          <a:prstGeom prst="rect">
            <a:avLst/>
          </a:prstGeom>
          <a:solidFill>
            <a:srgbClr val="0080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a:spcBef>
                <a:spcPct val="50000"/>
              </a:spcBef>
              <a:defRPr/>
            </a:pPr>
            <a:r>
              <a:rPr lang="en-US" sz="2000">
                <a:solidFill>
                  <a:schemeClr val="bg1"/>
                </a:solidFill>
                <a:effectLst>
                  <a:outerShdw blurRad="38100" dist="38100" dir="2700000" algn="tl">
                    <a:srgbClr val="000000"/>
                  </a:outerShdw>
                </a:effectLst>
              </a:rPr>
              <a:t>Two-Factor Theory</a:t>
            </a:r>
            <a:r>
              <a:rPr lang="en-US" sz="2400">
                <a:solidFill>
                  <a:schemeClr val="bg1"/>
                </a:solidFill>
                <a:effectLst>
                  <a:outerShdw blurRad="38100" dist="38100" dir="2700000" algn="tl">
                    <a:srgbClr val="000000"/>
                  </a:outerShdw>
                </a:effectLst>
              </a:rPr>
              <a:t/>
            </a:r>
            <a:br>
              <a:rPr lang="en-US" sz="2400">
                <a:solidFill>
                  <a:schemeClr val="bg1"/>
                </a:solidFill>
                <a:effectLst>
                  <a:outerShdw blurRad="38100" dist="38100" dir="2700000" algn="tl">
                    <a:srgbClr val="000000"/>
                  </a:outerShdw>
                </a:effectLst>
              </a:rPr>
            </a:br>
            <a:r>
              <a:rPr lang="en-US" sz="1800">
                <a:solidFill>
                  <a:srgbClr val="FFFFCC"/>
                </a:solidFill>
                <a:effectLst>
                  <a:outerShdw blurRad="38100" dist="38100" dir="2700000" algn="tl">
                    <a:srgbClr val="000000"/>
                  </a:outerShdw>
                </a:effectLst>
              </a:rPr>
              <a:t>Intrinsic Motivation</a:t>
            </a:r>
          </a:p>
        </p:txBody>
      </p:sp>
      <p:sp>
        <p:nvSpPr>
          <p:cNvPr id="19465" name="Line 7"/>
          <p:cNvSpPr>
            <a:spLocks noChangeShapeType="1"/>
          </p:cNvSpPr>
          <p:nvPr/>
        </p:nvSpPr>
        <p:spPr bwMode="blackWhite">
          <a:xfrm flipH="1">
            <a:off x="5562600" y="2670175"/>
            <a:ext cx="457200" cy="0"/>
          </a:xfrm>
          <a:prstGeom prst="line">
            <a:avLst/>
          </a:prstGeom>
          <a:noFill/>
          <a:ln w="57150">
            <a:solidFill>
              <a:schemeClr val="tx1"/>
            </a:solidFill>
            <a:round/>
            <a:headEnd/>
            <a:tailEnd type="triangle" w="med" len="med"/>
          </a:ln>
        </p:spPr>
        <p:txBody>
          <a:bodyPr/>
          <a:lstStyle/>
          <a:p>
            <a:endParaRPr lang="fa-IR"/>
          </a:p>
        </p:txBody>
      </p:sp>
      <p:sp>
        <p:nvSpPr>
          <p:cNvPr id="19466" name="Line 8"/>
          <p:cNvSpPr>
            <a:spLocks noChangeShapeType="1"/>
          </p:cNvSpPr>
          <p:nvPr/>
        </p:nvSpPr>
        <p:spPr bwMode="blackWhite">
          <a:xfrm rot="5400000" flipH="1" flipV="1">
            <a:off x="4343400" y="3657600"/>
            <a:ext cx="457200" cy="0"/>
          </a:xfrm>
          <a:prstGeom prst="line">
            <a:avLst/>
          </a:prstGeom>
          <a:noFill/>
          <a:ln w="57150">
            <a:solidFill>
              <a:schemeClr val="tx1"/>
            </a:solidFill>
            <a:round/>
            <a:headEnd/>
            <a:tailEnd type="triangle" w="med" len="med"/>
          </a:ln>
        </p:spPr>
        <p:txBody>
          <a:bodyPr/>
          <a:lstStyle/>
          <a:p>
            <a:endParaRPr lang="fa-IR"/>
          </a:p>
        </p:txBody>
      </p:sp>
      <p:sp>
        <p:nvSpPr>
          <p:cNvPr id="272393" name="Text Box 9"/>
          <p:cNvSpPr txBox="1">
            <a:spLocks noChangeArrowheads="1"/>
          </p:cNvSpPr>
          <p:nvPr/>
        </p:nvSpPr>
        <p:spPr bwMode="blackWhite">
          <a:xfrm>
            <a:off x="3581400" y="3921125"/>
            <a:ext cx="1981200" cy="1412875"/>
          </a:xfrm>
          <a:prstGeom prst="rect">
            <a:avLst/>
          </a:prstGeom>
          <a:solidFill>
            <a:srgbClr val="A50021"/>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a:spcBef>
                <a:spcPct val="50000"/>
              </a:spcBef>
              <a:defRPr/>
            </a:pPr>
            <a:r>
              <a:rPr lang="en-US" sz="2000">
                <a:solidFill>
                  <a:schemeClr val="bg1"/>
                </a:solidFill>
                <a:effectLst>
                  <a:outerShdw blurRad="38100" dist="38100" dir="2700000" algn="tl">
                    <a:srgbClr val="000000"/>
                  </a:outerShdw>
                </a:effectLst>
              </a:rPr>
              <a:t>ERG Theory</a:t>
            </a:r>
            <a:br>
              <a:rPr lang="en-US" sz="2000">
                <a:solidFill>
                  <a:schemeClr val="bg1"/>
                </a:solidFill>
                <a:effectLst>
                  <a:outerShdw blurRad="38100" dist="38100" dir="2700000" algn="tl">
                    <a:srgbClr val="000000"/>
                  </a:outerShdw>
                </a:effectLst>
              </a:rPr>
            </a:br>
            <a:r>
              <a:rPr lang="en-US" sz="1800">
                <a:solidFill>
                  <a:srgbClr val="FFFFCC"/>
                </a:solidFill>
                <a:effectLst>
                  <a:outerShdw blurRad="38100" dist="38100" dir="2700000" algn="tl">
                    <a:srgbClr val="000000"/>
                  </a:outerShdw>
                </a:effectLst>
              </a:rPr>
              <a:t>Employee</a:t>
            </a:r>
            <a:br>
              <a:rPr lang="en-US" sz="1800">
                <a:solidFill>
                  <a:srgbClr val="FFFFCC"/>
                </a:solidFill>
                <a:effectLst>
                  <a:outerShdw blurRad="38100" dist="38100" dir="2700000" algn="tl">
                    <a:srgbClr val="000000"/>
                  </a:outerShdw>
                </a:effectLst>
              </a:rPr>
            </a:br>
            <a:r>
              <a:rPr lang="en-US" sz="1800">
                <a:solidFill>
                  <a:srgbClr val="FFFFCC"/>
                </a:solidFill>
                <a:effectLst>
                  <a:outerShdw blurRad="38100" dist="38100" dir="2700000" algn="tl">
                    <a:srgbClr val="000000"/>
                  </a:outerShdw>
                </a:effectLst>
              </a:rPr>
              <a:t>Needs</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7–</a:t>
            </a:r>
            <a:fld id="{EA598C0B-0A80-4A33-9D4B-79B8B48EBC26}" type="slidenum">
              <a:rPr lang="en-US"/>
              <a:pPr/>
              <a:t>186</a:t>
            </a:fld>
            <a:endParaRPr lang="en-US"/>
          </a:p>
        </p:txBody>
      </p:sp>
      <p:sp>
        <p:nvSpPr>
          <p:cNvPr id="273410" name="Rectangle 2"/>
          <p:cNvSpPr>
            <a:spLocks noGrp="1" noChangeArrowheads="1"/>
          </p:cNvSpPr>
          <p:nvPr>
            <p:ph type="title"/>
          </p:nvPr>
        </p:nvSpPr>
        <p:spPr/>
        <p:txBody>
          <a:bodyPr/>
          <a:lstStyle/>
          <a:p>
            <a:pPr algn="just" rtl="0" eaLnBrk="1" hangingPunct="1">
              <a:defRPr/>
            </a:pPr>
            <a:r>
              <a:rPr lang="en-US" smtClean="0"/>
              <a:t>Job Design and Scheduling</a:t>
            </a:r>
          </a:p>
        </p:txBody>
      </p:sp>
      <p:sp>
        <p:nvSpPr>
          <p:cNvPr id="273411" name="Line 3"/>
          <p:cNvSpPr>
            <a:spLocks noChangeShapeType="1"/>
          </p:cNvSpPr>
          <p:nvPr/>
        </p:nvSpPr>
        <p:spPr bwMode="auto">
          <a:xfrm>
            <a:off x="914400" y="2971800"/>
            <a:ext cx="3657600" cy="0"/>
          </a:xfrm>
          <a:prstGeom prst="line">
            <a:avLst/>
          </a:prstGeom>
          <a:noFill/>
          <a:ln w="38100">
            <a:solidFill>
              <a:srgbClr val="CC3300"/>
            </a:solidFill>
            <a:round/>
            <a:headEnd/>
            <a:tailEnd/>
          </a:ln>
        </p:spPr>
        <p:txBody>
          <a:bodyPr/>
          <a:lstStyle/>
          <a:p>
            <a:endParaRPr lang="fa-IR"/>
          </a:p>
        </p:txBody>
      </p:sp>
      <p:sp>
        <p:nvSpPr>
          <p:cNvPr id="273412" name="Line 4"/>
          <p:cNvSpPr>
            <a:spLocks noChangeShapeType="1"/>
          </p:cNvSpPr>
          <p:nvPr/>
        </p:nvSpPr>
        <p:spPr bwMode="auto">
          <a:xfrm>
            <a:off x="914400" y="4800600"/>
            <a:ext cx="3657600" cy="0"/>
          </a:xfrm>
          <a:prstGeom prst="line">
            <a:avLst/>
          </a:prstGeom>
          <a:noFill/>
          <a:ln w="38100">
            <a:solidFill>
              <a:srgbClr val="CC3300"/>
            </a:solidFill>
            <a:round/>
            <a:headEnd/>
            <a:tailEnd/>
          </a:ln>
        </p:spPr>
        <p:txBody>
          <a:bodyPr/>
          <a:lstStyle/>
          <a:p>
            <a:endParaRPr lang="fa-IR"/>
          </a:p>
        </p:txBody>
      </p:sp>
      <p:pic>
        <p:nvPicPr>
          <p:cNvPr id="20487" name="Picture 5" descr="bd05161_"/>
          <p:cNvPicPr>
            <a:picLocks noChangeAspect="1" noChangeArrowheads="1"/>
          </p:cNvPicPr>
          <p:nvPr/>
        </p:nvPicPr>
        <p:blipFill>
          <a:blip r:embed="rId2"/>
          <a:srcRect/>
          <a:stretch>
            <a:fillRect/>
          </a:stretch>
        </p:blipFill>
        <p:spPr bwMode="auto">
          <a:xfrm>
            <a:off x="5386388" y="2667000"/>
            <a:ext cx="2843212" cy="2751138"/>
          </a:xfrm>
          <a:prstGeom prst="rect">
            <a:avLst/>
          </a:prstGeom>
          <a:noFill/>
          <a:ln w="9525">
            <a:noFill/>
            <a:miter lim="800000"/>
            <a:headEnd/>
            <a:tailEnd/>
          </a:ln>
        </p:spPr>
      </p:pic>
      <p:sp>
        <p:nvSpPr>
          <p:cNvPr id="20488" name="Text Box 6"/>
          <p:cNvSpPr txBox="1">
            <a:spLocks noChangeArrowheads="1"/>
          </p:cNvSpPr>
          <p:nvPr/>
        </p:nvSpPr>
        <p:spPr bwMode="auto">
          <a:xfrm>
            <a:off x="914400" y="1373188"/>
            <a:ext cx="5181600" cy="1370012"/>
          </a:xfrm>
          <a:prstGeom prst="rect">
            <a:avLst/>
          </a:prstGeom>
          <a:noFill/>
          <a:ln w="9525">
            <a:noFill/>
            <a:miter lim="800000"/>
            <a:headEnd/>
            <a:tailEnd/>
          </a:ln>
        </p:spPr>
        <p:txBody>
          <a:bodyPr>
            <a:spAutoFit/>
          </a:bodyPr>
          <a:lstStyle/>
          <a:p>
            <a:pPr>
              <a:spcBef>
                <a:spcPct val="50000"/>
              </a:spcBef>
            </a:pPr>
            <a:r>
              <a:rPr lang="en-US" sz="2400"/>
              <a:t>Job Rotation</a:t>
            </a:r>
          </a:p>
          <a:p>
            <a:pPr>
              <a:spcBef>
                <a:spcPct val="50000"/>
              </a:spcBef>
            </a:pPr>
            <a:r>
              <a:rPr lang="en-US" sz="2400" b="0">
                <a:latin typeface="Tahoma" pitchFamily="34" charset="0"/>
              </a:rPr>
              <a:t>The periodic shifting of a worker from one task to another.</a:t>
            </a:r>
          </a:p>
        </p:txBody>
      </p:sp>
      <p:sp>
        <p:nvSpPr>
          <p:cNvPr id="20489" name="Text Box 7"/>
          <p:cNvSpPr txBox="1">
            <a:spLocks noChangeArrowheads="1"/>
          </p:cNvSpPr>
          <p:nvPr/>
        </p:nvSpPr>
        <p:spPr bwMode="auto">
          <a:xfrm>
            <a:off x="914400" y="3201988"/>
            <a:ext cx="3657600" cy="1370012"/>
          </a:xfrm>
          <a:prstGeom prst="rect">
            <a:avLst/>
          </a:prstGeom>
          <a:noFill/>
          <a:ln w="9525">
            <a:noFill/>
            <a:miter lim="800000"/>
            <a:headEnd/>
            <a:tailEnd/>
          </a:ln>
        </p:spPr>
        <p:txBody>
          <a:bodyPr>
            <a:spAutoFit/>
          </a:bodyPr>
          <a:lstStyle/>
          <a:p>
            <a:pPr>
              <a:spcBef>
                <a:spcPct val="50000"/>
              </a:spcBef>
            </a:pPr>
            <a:r>
              <a:rPr lang="en-US" sz="2400"/>
              <a:t>Job Enlargement</a:t>
            </a:r>
          </a:p>
          <a:p>
            <a:pPr>
              <a:spcBef>
                <a:spcPct val="50000"/>
              </a:spcBef>
            </a:pPr>
            <a:r>
              <a:rPr lang="en-US" sz="2400" b="0">
                <a:latin typeface="Tahoma" pitchFamily="34" charset="0"/>
              </a:rPr>
              <a:t>The horizontal expansion of jobs.</a:t>
            </a:r>
          </a:p>
        </p:txBody>
      </p:sp>
      <p:sp>
        <p:nvSpPr>
          <p:cNvPr id="20490" name="Text Box 8"/>
          <p:cNvSpPr txBox="1">
            <a:spLocks noChangeArrowheads="1"/>
          </p:cNvSpPr>
          <p:nvPr/>
        </p:nvSpPr>
        <p:spPr bwMode="auto">
          <a:xfrm>
            <a:off x="914400" y="5030788"/>
            <a:ext cx="4343400" cy="1004887"/>
          </a:xfrm>
          <a:prstGeom prst="rect">
            <a:avLst/>
          </a:prstGeom>
          <a:noFill/>
          <a:ln w="9525">
            <a:noFill/>
            <a:miter lim="800000"/>
            <a:headEnd/>
            <a:tailEnd/>
          </a:ln>
        </p:spPr>
        <p:txBody>
          <a:bodyPr>
            <a:spAutoFit/>
          </a:bodyPr>
          <a:lstStyle/>
          <a:p>
            <a:pPr>
              <a:spcBef>
                <a:spcPct val="50000"/>
              </a:spcBef>
            </a:pPr>
            <a:r>
              <a:rPr lang="en-US" sz="2400"/>
              <a:t>Job Enrichment</a:t>
            </a:r>
          </a:p>
          <a:p>
            <a:pPr>
              <a:spcBef>
                <a:spcPct val="50000"/>
              </a:spcBef>
            </a:pPr>
            <a:r>
              <a:rPr lang="en-US" sz="2400" b="0">
                <a:latin typeface="Tahoma" pitchFamily="34" charset="0"/>
              </a:rPr>
              <a:t>The vertical expansion of jobs.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P spid="27341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7–</a:t>
            </a:r>
            <a:fld id="{3A389D34-B6AC-4ECB-AB9B-3B95B5A54275}" type="slidenum">
              <a:rPr lang="en-US"/>
              <a:pPr/>
              <a:t>187</a:t>
            </a:fld>
            <a:endParaRPr lang="en-US"/>
          </a:p>
        </p:txBody>
      </p:sp>
      <p:sp>
        <p:nvSpPr>
          <p:cNvPr id="274435" name="Rectangle 3"/>
          <p:cNvSpPr>
            <a:spLocks noGrp="1" noChangeArrowheads="1"/>
          </p:cNvSpPr>
          <p:nvPr>
            <p:ph type="title"/>
          </p:nvPr>
        </p:nvSpPr>
        <p:spPr/>
        <p:txBody>
          <a:bodyPr/>
          <a:lstStyle/>
          <a:p>
            <a:pPr algn="just" rtl="0" eaLnBrk="1" hangingPunct="1">
              <a:defRPr/>
            </a:pPr>
            <a:r>
              <a:rPr lang="en-US" smtClean="0"/>
              <a:t>Guidelines for Enriching a Job</a:t>
            </a:r>
          </a:p>
        </p:txBody>
      </p:sp>
      <p:pic>
        <p:nvPicPr>
          <p:cNvPr id="21509" name="Picture 4"/>
          <p:cNvPicPr>
            <a:picLocks noChangeAspect="1" noChangeArrowheads="1"/>
          </p:cNvPicPr>
          <p:nvPr/>
        </p:nvPicPr>
        <p:blipFill>
          <a:blip r:embed="rId2"/>
          <a:srcRect/>
          <a:stretch>
            <a:fillRect/>
          </a:stretch>
        </p:blipFill>
        <p:spPr bwMode="auto">
          <a:xfrm>
            <a:off x="695325" y="1600200"/>
            <a:ext cx="7753350" cy="3676650"/>
          </a:xfrm>
          <a:prstGeom prst="rect">
            <a:avLst/>
          </a:prstGeom>
          <a:noFill/>
          <a:ln w="9525">
            <a:noFill/>
            <a:miter lim="800000"/>
            <a:headEnd/>
            <a:tailEnd/>
          </a:ln>
        </p:spPr>
      </p:pic>
      <p:sp>
        <p:nvSpPr>
          <p:cNvPr id="274437"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7</a:t>
            </a:r>
            <a:r>
              <a:rPr lang="en-US">
                <a:solidFill>
                  <a:schemeClr val="bg1"/>
                </a:solidFill>
                <a:cs typeface="Arial" pitchFamily="34" charset="0"/>
              </a:rPr>
              <a:t>–4</a:t>
            </a:r>
            <a:endParaRPr lang="en-US">
              <a:solidFill>
                <a:schemeClr val="bg1"/>
              </a:solidFill>
            </a:endParaRPr>
          </a:p>
        </p:txBody>
      </p:sp>
      <p:sp>
        <p:nvSpPr>
          <p:cNvPr id="21511" name="Rectangle 7"/>
          <p:cNvSpPr>
            <a:spLocks noChangeArrowheads="1"/>
          </p:cNvSpPr>
          <p:nvPr/>
        </p:nvSpPr>
        <p:spPr bwMode="auto">
          <a:xfrm>
            <a:off x="684213" y="6259513"/>
            <a:ext cx="5911850" cy="228600"/>
          </a:xfrm>
          <a:prstGeom prst="rect">
            <a:avLst/>
          </a:prstGeom>
          <a:noFill/>
          <a:ln w="9525">
            <a:noFill/>
            <a:miter lim="800000"/>
            <a:headEnd/>
            <a:tailEnd/>
          </a:ln>
        </p:spPr>
        <p:txBody>
          <a:bodyPr wrap="none">
            <a:spAutoFit/>
          </a:bodyPr>
          <a:lstStyle/>
          <a:p>
            <a:r>
              <a:rPr lang="en-US" sz="900" b="0" i="1"/>
              <a:t>Source: </a:t>
            </a:r>
            <a:r>
              <a:rPr lang="en-US" sz="900" b="0"/>
              <a:t>J.R. Hackman and J.L. Suttle, eds., </a:t>
            </a:r>
            <a:r>
              <a:rPr lang="en-US" sz="900" b="0" i="1"/>
              <a:t>Improving Life at Work </a:t>
            </a:r>
            <a:r>
              <a:rPr lang="en-US" sz="900" b="0"/>
              <a:t>(Glenview, IL: Scott Foresman, 1977), p. 138.</a:t>
            </a:r>
          </a:p>
        </p:txBody>
      </p:sp>
    </p:spTree>
  </p:cSld>
  <p:clrMapOvr>
    <a:masterClrMapping/>
  </p:clrMapOvr>
  <p:transition>
    <p:cut thruBlk="1"/>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7–</a:t>
            </a:r>
            <a:fld id="{4EDC1586-B148-42C0-9695-E904BF528D20}" type="slidenum">
              <a:rPr lang="en-US"/>
              <a:pPr/>
              <a:t>188</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Work Schedule Options</a:t>
            </a:r>
          </a:p>
        </p:txBody>
      </p:sp>
      <p:sp>
        <p:nvSpPr>
          <p:cNvPr id="275459" name="Line 3"/>
          <p:cNvSpPr>
            <a:spLocks noChangeShapeType="1"/>
          </p:cNvSpPr>
          <p:nvPr/>
        </p:nvSpPr>
        <p:spPr bwMode="auto">
          <a:xfrm>
            <a:off x="914400" y="3211513"/>
            <a:ext cx="7315200" cy="0"/>
          </a:xfrm>
          <a:prstGeom prst="line">
            <a:avLst/>
          </a:prstGeom>
          <a:noFill/>
          <a:ln w="38100">
            <a:solidFill>
              <a:srgbClr val="CC3300"/>
            </a:solidFill>
            <a:round/>
            <a:headEnd/>
            <a:tailEnd/>
          </a:ln>
        </p:spPr>
        <p:txBody>
          <a:bodyPr/>
          <a:lstStyle/>
          <a:p>
            <a:endParaRPr lang="fa-IR"/>
          </a:p>
        </p:txBody>
      </p:sp>
      <p:sp>
        <p:nvSpPr>
          <p:cNvPr id="22534" name="Text Box 4"/>
          <p:cNvSpPr txBox="1">
            <a:spLocks noChangeArrowheads="1"/>
          </p:cNvSpPr>
          <p:nvPr/>
        </p:nvSpPr>
        <p:spPr bwMode="auto">
          <a:xfrm>
            <a:off x="914400" y="1328738"/>
            <a:ext cx="7543800" cy="1735137"/>
          </a:xfrm>
          <a:prstGeom prst="rect">
            <a:avLst/>
          </a:prstGeom>
          <a:noFill/>
          <a:ln w="9525">
            <a:noFill/>
            <a:miter lim="800000"/>
            <a:headEnd/>
            <a:tailEnd/>
          </a:ln>
        </p:spPr>
        <p:txBody>
          <a:bodyPr>
            <a:spAutoFit/>
          </a:bodyPr>
          <a:lstStyle/>
          <a:p>
            <a:pPr>
              <a:spcBef>
                <a:spcPct val="50000"/>
              </a:spcBef>
            </a:pPr>
            <a:r>
              <a:rPr lang="en-US" sz="2400"/>
              <a:t>Flextime</a:t>
            </a:r>
          </a:p>
          <a:p>
            <a:pPr>
              <a:spcBef>
                <a:spcPct val="50000"/>
              </a:spcBef>
            </a:pPr>
            <a:r>
              <a:rPr lang="en-US" sz="2400" b="0">
                <a:latin typeface="Tahoma" pitchFamily="34" charset="0"/>
              </a:rPr>
              <a:t>Employees work during a common core time period each day but have discretion in forming their total workday from a flexible set of hours outside the core.</a:t>
            </a:r>
          </a:p>
        </p:txBody>
      </p:sp>
      <p:sp>
        <p:nvSpPr>
          <p:cNvPr id="22535" name="Text Box 5"/>
          <p:cNvSpPr txBox="1">
            <a:spLocks noChangeArrowheads="1"/>
          </p:cNvSpPr>
          <p:nvPr/>
        </p:nvSpPr>
        <p:spPr bwMode="auto">
          <a:xfrm>
            <a:off x="914400" y="3505200"/>
            <a:ext cx="7315200" cy="1370013"/>
          </a:xfrm>
          <a:prstGeom prst="rect">
            <a:avLst/>
          </a:prstGeom>
          <a:noFill/>
          <a:ln w="9525">
            <a:noFill/>
            <a:miter lim="800000"/>
            <a:headEnd/>
            <a:tailEnd/>
          </a:ln>
        </p:spPr>
        <p:txBody>
          <a:bodyPr>
            <a:spAutoFit/>
          </a:bodyPr>
          <a:lstStyle/>
          <a:p>
            <a:pPr>
              <a:spcBef>
                <a:spcPct val="50000"/>
              </a:spcBef>
            </a:pPr>
            <a:r>
              <a:rPr lang="en-US" sz="2400"/>
              <a:t>Job Sharing</a:t>
            </a:r>
          </a:p>
          <a:p>
            <a:pPr>
              <a:spcBef>
                <a:spcPct val="50000"/>
              </a:spcBef>
            </a:pPr>
            <a:r>
              <a:rPr lang="en-US" sz="2400" b="0">
                <a:latin typeface="Tahoma" pitchFamily="34" charset="0"/>
              </a:rPr>
              <a:t>The practice of having two or more people split a 40-hour-a-week job</a:t>
            </a:r>
            <a:r>
              <a:rPr lang="en-US" sz="240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5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7–</a:t>
            </a:r>
            <a:fld id="{54F1C218-F6C9-4173-A0D8-942B3CA69076}" type="slidenum">
              <a:rPr lang="en-US"/>
              <a:pPr/>
              <a:t>189</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Example of a Flextime Schedule</a:t>
            </a:r>
          </a:p>
        </p:txBody>
      </p:sp>
      <p:sp>
        <p:nvSpPr>
          <p:cNvPr id="276484"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7</a:t>
            </a:r>
            <a:r>
              <a:rPr lang="en-US">
                <a:solidFill>
                  <a:schemeClr val="bg1"/>
                </a:solidFill>
                <a:cs typeface="Arial" pitchFamily="34" charset="0"/>
              </a:rPr>
              <a:t>–5</a:t>
            </a:r>
            <a:endParaRPr lang="en-US">
              <a:solidFill>
                <a:schemeClr val="bg1"/>
              </a:solidFill>
            </a:endParaRPr>
          </a:p>
        </p:txBody>
      </p:sp>
      <p:pic>
        <p:nvPicPr>
          <p:cNvPr id="23558" name="Picture 5"/>
          <p:cNvPicPr>
            <a:picLocks noChangeAspect="1" noChangeArrowheads="1"/>
          </p:cNvPicPr>
          <p:nvPr/>
        </p:nvPicPr>
        <p:blipFill>
          <a:blip r:embed="rId3"/>
          <a:srcRect/>
          <a:stretch>
            <a:fillRect/>
          </a:stretch>
        </p:blipFill>
        <p:spPr bwMode="auto">
          <a:xfrm>
            <a:off x="342900" y="1828800"/>
            <a:ext cx="8458200" cy="165735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2"/>
          <p:cNvSpPr>
            <a:spLocks noGrp="1"/>
          </p:cNvSpPr>
          <p:nvPr>
            <p:ph type="ftr" sz="quarter" idx="10"/>
          </p:nvPr>
        </p:nvSpPr>
        <p:spPr>
          <a:noFill/>
        </p:spPr>
        <p:txBody>
          <a:bodyPr/>
          <a:lstStyle/>
          <a:p>
            <a:r>
              <a:rPr lang="en-US" smtClean="0"/>
              <a:t>© 2005 Prentice Hall Inc. All rights reserved.</a:t>
            </a:r>
          </a:p>
        </p:txBody>
      </p:sp>
      <p:sp>
        <p:nvSpPr>
          <p:cNvPr id="38915" name="Slide Number Placeholder 3"/>
          <p:cNvSpPr>
            <a:spLocks noGrp="1"/>
          </p:cNvSpPr>
          <p:nvPr>
            <p:ph type="sldNum" sz="quarter" idx="11"/>
          </p:nvPr>
        </p:nvSpPr>
        <p:spPr>
          <a:noFill/>
        </p:spPr>
        <p:txBody>
          <a:bodyPr/>
          <a:lstStyle/>
          <a:p>
            <a:r>
              <a:rPr lang="en-US" smtClean="0"/>
              <a:t>1–</a:t>
            </a:r>
            <a:fld id="{9A0D7BC1-3349-4F7A-8600-D708C9C9F17C}" type="slidenum">
              <a:rPr lang="en-US" smtClean="0"/>
              <a:pPr/>
              <a:t>19</a:t>
            </a:fld>
            <a:endParaRPr lang="en-US" smtClean="0"/>
          </a:p>
        </p:txBody>
      </p:sp>
      <p:sp>
        <p:nvSpPr>
          <p:cNvPr id="235522" name="Rectangle 2"/>
          <p:cNvSpPr>
            <a:spLocks noGrp="1" noChangeArrowheads="1"/>
          </p:cNvSpPr>
          <p:nvPr>
            <p:ph type="title"/>
          </p:nvPr>
        </p:nvSpPr>
        <p:spPr/>
        <p:txBody>
          <a:bodyPr/>
          <a:lstStyle/>
          <a:p>
            <a:pPr algn="just" rtl="0" eaLnBrk="1" hangingPunct="1">
              <a:defRPr/>
            </a:pPr>
            <a:r>
              <a:rPr lang="en-US" smtClean="0"/>
              <a:t>The Dependent Variables</a:t>
            </a:r>
          </a:p>
        </p:txBody>
      </p:sp>
      <p:sp>
        <p:nvSpPr>
          <p:cNvPr id="235523" name="Freeform 3"/>
          <p:cNvSpPr>
            <a:spLocks/>
          </p:cNvSpPr>
          <p:nvPr/>
        </p:nvSpPr>
        <p:spPr bwMode="auto">
          <a:xfrm>
            <a:off x="3962400" y="3048000"/>
            <a:ext cx="2971800" cy="2895600"/>
          </a:xfrm>
          <a:custGeom>
            <a:avLst/>
            <a:gdLst>
              <a:gd name="T0" fmla="*/ 0 w 1872"/>
              <a:gd name="T1" fmla="*/ 0 h 1536"/>
              <a:gd name="T2" fmla="*/ 0 w 1872"/>
              <a:gd name="T3" fmla="*/ 2895600 h 1536"/>
              <a:gd name="T4" fmla="*/ 2971800 w 1872"/>
              <a:gd name="T5" fmla="*/ 2895600 h 1536"/>
              <a:gd name="T6" fmla="*/ 0 60000 65536"/>
              <a:gd name="T7" fmla="*/ 0 60000 65536"/>
              <a:gd name="T8" fmla="*/ 0 60000 65536"/>
              <a:gd name="T9" fmla="*/ 0 w 1872"/>
              <a:gd name="T10" fmla="*/ 0 h 1536"/>
              <a:gd name="T11" fmla="*/ 1872 w 1872"/>
              <a:gd name="T12" fmla="*/ 1536 h 1536"/>
            </a:gdLst>
            <a:ahLst/>
            <a:cxnLst>
              <a:cxn ang="T6">
                <a:pos x="T0" y="T1"/>
              </a:cxn>
              <a:cxn ang="T7">
                <a:pos x="T2" y="T3"/>
              </a:cxn>
              <a:cxn ang="T8">
                <a:pos x="T4" y="T5"/>
              </a:cxn>
            </a:cxnLst>
            <a:rect l="T9" t="T10" r="T11" b="T12"/>
            <a:pathLst>
              <a:path w="1872" h="1536">
                <a:moveTo>
                  <a:pt x="0" y="0"/>
                </a:moveTo>
                <a:lnTo>
                  <a:pt x="0" y="1536"/>
                </a:lnTo>
                <a:lnTo>
                  <a:pt x="1872" y="1536"/>
                </a:lnTo>
              </a:path>
            </a:pathLst>
          </a:custGeom>
          <a:noFill/>
          <a:ln w="38100">
            <a:solidFill>
              <a:schemeClr val="tx1"/>
            </a:solidFill>
            <a:round/>
            <a:headEnd/>
            <a:tailEnd/>
          </a:ln>
        </p:spPr>
        <p:txBody>
          <a:bodyPr/>
          <a:lstStyle/>
          <a:p>
            <a:endParaRPr lang="fa-IR"/>
          </a:p>
        </p:txBody>
      </p:sp>
      <p:grpSp>
        <p:nvGrpSpPr>
          <p:cNvPr id="2" name="Group 4"/>
          <p:cNvGrpSpPr>
            <a:grpSpLocks/>
          </p:cNvGrpSpPr>
          <p:nvPr/>
        </p:nvGrpSpPr>
        <p:grpSpPr bwMode="auto">
          <a:xfrm>
            <a:off x="3048000" y="2514600"/>
            <a:ext cx="4724400" cy="3886200"/>
            <a:chOff x="1920" y="1584"/>
            <a:chExt cx="2976" cy="2448"/>
          </a:xfrm>
        </p:grpSpPr>
        <p:sp>
          <p:nvSpPr>
            <p:cNvPr id="38922" name="Text Box 5"/>
            <p:cNvSpPr txBox="1">
              <a:spLocks noChangeArrowheads="1"/>
            </p:cNvSpPr>
            <p:nvPr/>
          </p:nvSpPr>
          <p:spPr bwMode="auto">
            <a:xfrm>
              <a:off x="4368" y="3398"/>
              <a:ext cx="528" cy="634"/>
            </a:xfrm>
            <a:prstGeom prst="rect">
              <a:avLst/>
            </a:prstGeom>
            <a:noFill/>
            <a:ln w="9525">
              <a:noFill/>
              <a:miter lim="800000"/>
              <a:headEnd/>
              <a:tailEnd/>
            </a:ln>
          </p:spPr>
          <p:txBody>
            <a:bodyPr>
              <a:spAutoFit/>
            </a:bodyPr>
            <a:lstStyle/>
            <a:p>
              <a:pPr algn="ctr">
                <a:spcBef>
                  <a:spcPct val="50000"/>
                </a:spcBef>
              </a:pPr>
              <a:r>
                <a:rPr lang="en-US" sz="6000" i="1">
                  <a:solidFill>
                    <a:srgbClr val="0066CC"/>
                  </a:solidFill>
                  <a:latin typeface="Times New Roman" pitchFamily="18" charset="0"/>
                </a:rPr>
                <a:t>x</a:t>
              </a:r>
            </a:p>
          </p:txBody>
        </p:sp>
        <p:sp>
          <p:nvSpPr>
            <p:cNvPr id="38923" name="Text Box 6"/>
            <p:cNvSpPr txBox="1">
              <a:spLocks noChangeArrowheads="1"/>
            </p:cNvSpPr>
            <p:nvPr/>
          </p:nvSpPr>
          <p:spPr bwMode="auto">
            <a:xfrm>
              <a:off x="1920" y="1584"/>
              <a:ext cx="528" cy="634"/>
            </a:xfrm>
            <a:prstGeom prst="rect">
              <a:avLst/>
            </a:prstGeom>
            <a:noFill/>
            <a:ln w="9525">
              <a:noFill/>
              <a:miter lim="800000"/>
              <a:headEnd/>
              <a:tailEnd/>
            </a:ln>
          </p:spPr>
          <p:txBody>
            <a:bodyPr>
              <a:spAutoFit/>
            </a:bodyPr>
            <a:lstStyle/>
            <a:p>
              <a:pPr algn="ctr">
                <a:spcBef>
                  <a:spcPct val="50000"/>
                </a:spcBef>
              </a:pPr>
              <a:r>
                <a:rPr lang="en-US" sz="6000" i="1">
                  <a:solidFill>
                    <a:srgbClr val="CC3300"/>
                  </a:solidFill>
                  <a:latin typeface="Times New Roman" pitchFamily="18" charset="0"/>
                </a:rPr>
                <a:t>y</a:t>
              </a:r>
            </a:p>
          </p:txBody>
        </p:sp>
      </p:grpSp>
      <p:sp>
        <p:nvSpPr>
          <p:cNvPr id="235527" name="Freeform 7"/>
          <p:cNvSpPr>
            <a:spLocks/>
          </p:cNvSpPr>
          <p:nvPr/>
        </p:nvSpPr>
        <p:spPr bwMode="auto">
          <a:xfrm rot="10800000">
            <a:off x="3975100" y="4724400"/>
            <a:ext cx="1676400" cy="1219200"/>
          </a:xfrm>
          <a:custGeom>
            <a:avLst/>
            <a:gdLst>
              <a:gd name="T0" fmla="*/ 0 w 1872"/>
              <a:gd name="T1" fmla="*/ 0 h 1536"/>
              <a:gd name="T2" fmla="*/ 0 w 1872"/>
              <a:gd name="T3" fmla="*/ 1219200 h 1536"/>
              <a:gd name="T4" fmla="*/ 1676400 w 1872"/>
              <a:gd name="T5" fmla="*/ 1219200 h 1536"/>
              <a:gd name="T6" fmla="*/ 0 60000 65536"/>
              <a:gd name="T7" fmla="*/ 0 60000 65536"/>
              <a:gd name="T8" fmla="*/ 0 60000 65536"/>
              <a:gd name="T9" fmla="*/ 0 w 1872"/>
              <a:gd name="T10" fmla="*/ 0 h 1536"/>
              <a:gd name="T11" fmla="*/ 1872 w 1872"/>
              <a:gd name="T12" fmla="*/ 1536 h 1536"/>
            </a:gdLst>
            <a:ahLst/>
            <a:cxnLst>
              <a:cxn ang="T6">
                <a:pos x="T0" y="T1"/>
              </a:cxn>
              <a:cxn ang="T7">
                <a:pos x="T2" y="T3"/>
              </a:cxn>
              <a:cxn ang="T8">
                <a:pos x="T4" y="T5"/>
              </a:cxn>
            </a:cxnLst>
            <a:rect l="T9" t="T10" r="T11" b="T12"/>
            <a:pathLst>
              <a:path w="1872" h="1536">
                <a:moveTo>
                  <a:pt x="0" y="0"/>
                </a:moveTo>
                <a:lnTo>
                  <a:pt x="0" y="1536"/>
                </a:lnTo>
                <a:lnTo>
                  <a:pt x="1872" y="1536"/>
                </a:lnTo>
              </a:path>
            </a:pathLst>
          </a:custGeom>
          <a:noFill/>
          <a:ln w="38100">
            <a:solidFill>
              <a:srgbClr val="993300"/>
            </a:solidFill>
            <a:prstDash val="dash"/>
            <a:round/>
            <a:headEnd/>
            <a:tailEnd/>
          </a:ln>
        </p:spPr>
        <p:txBody>
          <a:bodyPr/>
          <a:lstStyle/>
          <a:p>
            <a:endParaRPr lang="fa-IR"/>
          </a:p>
        </p:txBody>
      </p:sp>
      <p:sp>
        <p:nvSpPr>
          <p:cNvPr id="235528" name="Line 8"/>
          <p:cNvSpPr>
            <a:spLocks noChangeShapeType="1"/>
          </p:cNvSpPr>
          <p:nvPr/>
        </p:nvSpPr>
        <p:spPr bwMode="auto">
          <a:xfrm flipV="1">
            <a:off x="3962400" y="3797300"/>
            <a:ext cx="2895600" cy="2133600"/>
          </a:xfrm>
          <a:prstGeom prst="line">
            <a:avLst/>
          </a:prstGeom>
          <a:noFill/>
          <a:ln w="38100">
            <a:solidFill>
              <a:schemeClr val="accent2"/>
            </a:solidFill>
            <a:round/>
            <a:headEnd/>
            <a:tailEnd/>
          </a:ln>
        </p:spPr>
        <p:txBody>
          <a:bodyPr/>
          <a:lstStyle/>
          <a:p>
            <a:endParaRPr lang="fa-IR"/>
          </a:p>
        </p:txBody>
      </p:sp>
      <p:sp>
        <p:nvSpPr>
          <p:cNvPr id="235529" name="Text Box 9"/>
          <p:cNvSpPr txBox="1">
            <a:spLocks noChangeArrowheads="1"/>
          </p:cNvSpPr>
          <p:nvPr/>
        </p:nvSpPr>
        <p:spPr bwMode="auto">
          <a:xfrm>
            <a:off x="947738" y="1373188"/>
            <a:ext cx="7848600" cy="1066800"/>
          </a:xfrm>
          <a:prstGeom prst="rect">
            <a:avLst/>
          </a:prstGeom>
          <a:noFill/>
          <a:ln w="9525">
            <a:noFill/>
            <a:miter lim="800000"/>
            <a:headEnd/>
            <a:tailEnd/>
          </a:ln>
        </p:spPr>
        <p:txBody>
          <a:bodyPr>
            <a:spAutoFit/>
          </a:bodyPr>
          <a:lstStyle/>
          <a:p>
            <a:pPr algn="l" rtl="0">
              <a:spcBef>
                <a:spcPct val="50000"/>
              </a:spcBef>
            </a:pPr>
            <a:r>
              <a:rPr lang="en-US" sz="2800" dirty="0"/>
              <a:t>Dependent variable</a:t>
            </a:r>
          </a:p>
          <a:p>
            <a:pPr algn="l" rtl="0">
              <a:spcBef>
                <a:spcPct val="50000"/>
              </a:spcBef>
            </a:pPr>
            <a:r>
              <a:rPr lang="en-US" sz="2400" b="0" dirty="0">
                <a:latin typeface="Tahoma" pitchFamily="34" charset="0"/>
              </a:rPr>
              <a:t>A response that is affected by an independent variable.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29"/>
                                        </p:tgtEl>
                                        <p:attrNameLst>
                                          <p:attrName>style.visibility</p:attrName>
                                        </p:attrNameLst>
                                      </p:cBhvr>
                                      <p:to>
                                        <p:strVal val="visible"/>
                                      </p:to>
                                    </p:set>
                                    <p:animEffect transition="in" filter="wipe(left)">
                                      <p:cBhvr>
                                        <p:cTn id="7" dur="500"/>
                                        <p:tgtEl>
                                          <p:spTgt spid="235529"/>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235523"/>
                                        </p:tgtEl>
                                        <p:attrNameLst>
                                          <p:attrName>style.visibility</p:attrName>
                                        </p:attrNameLst>
                                      </p:cBhvr>
                                      <p:to>
                                        <p:strVal val="visible"/>
                                      </p:to>
                                    </p:set>
                                    <p:animEffect transition="in" filter="strips(upRight)">
                                      <p:cBhvr>
                                        <p:cTn id="11" dur="500"/>
                                        <p:tgtEl>
                                          <p:spTgt spid="23552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35528"/>
                                        </p:tgtEl>
                                        <p:attrNameLst>
                                          <p:attrName>style.visibility</p:attrName>
                                        </p:attrNameLst>
                                      </p:cBhvr>
                                      <p:to>
                                        <p:strVal val="visible"/>
                                      </p:to>
                                    </p:set>
                                    <p:animEffect transition="in" filter="wipe(down)">
                                      <p:cBhvr>
                                        <p:cTn id="19" dur="500"/>
                                        <p:tgtEl>
                                          <p:spTgt spid="235528"/>
                                        </p:tgtEl>
                                      </p:cBhvr>
                                    </p:animEffect>
                                  </p:childTnLst>
                                </p:cTn>
                              </p:par>
                            </p:childTnLst>
                          </p:cTn>
                        </p:par>
                        <p:par>
                          <p:cTn id="20" fill="hold">
                            <p:stCondLst>
                              <p:cond delay="2000"/>
                            </p:stCondLst>
                            <p:childTnLst>
                              <p:par>
                                <p:cTn id="21" presetID="18" presetClass="entr" presetSubtype="9" fill="hold" grpId="0" nodeType="afterEffect">
                                  <p:stCondLst>
                                    <p:cond delay="0"/>
                                  </p:stCondLst>
                                  <p:childTnLst>
                                    <p:set>
                                      <p:cBhvr>
                                        <p:cTn id="22" dur="1" fill="hold">
                                          <p:stCondLst>
                                            <p:cond delay="0"/>
                                          </p:stCondLst>
                                        </p:cTn>
                                        <p:tgtEl>
                                          <p:spTgt spid="235527"/>
                                        </p:tgtEl>
                                        <p:attrNameLst>
                                          <p:attrName>style.visibility</p:attrName>
                                        </p:attrNameLst>
                                      </p:cBhvr>
                                      <p:to>
                                        <p:strVal val="visible"/>
                                      </p:to>
                                    </p:set>
                                    <p:animEffect transition="in" filter="strips(upLeft)">
                                      <p:cBhvr>
                                        <p:cTn id="23" dur="500"/>
                                        <p:tgtEl>
                                          <p:spTgt spid="235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animBg="1"/>
      <p:bldP spid="235527" grpId="0" animBg="1"/>
      <p:bldP spid="235528" grpId="0" animBg="1"/>
      <p:bldP spid="23552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7–</a:t>
            </a:r>
            <a:fld id="{7E9D5F19-C915-494A-A560-EEC9E9D7164C}" type="slidenum">
              <a:rPr lang="en-US"/>
              <a:pPr/>
              <a:t>190</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Work Schedule Options</a:t>
            </a:r>
          </a:p>
        </p:txBody>
      </p:sp>
      <p:sp>
        <p:nvSpPr>
          <p:cNvPr id="277507" name="Text Box 3" descr="Chap01Bkgd03"/>
          <p:cNvSpPr txBox="1">
            <a:spLocks noChangeArrowheads="1"/>
          </p:cNvSpPr>
          <p:nvPr/>
        </p:nvSpPr>
        <p:spPr bwMode="blackWhite">
          <a:xfrm>
            <a:off x="1371600" y="3505200"/>
            <a:ext cx="6400800" cy="1981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22250" indent="-222250">
              <a:lnSpc>
                <a:spcPct val="80000"/>
              </a:lnSpc>
              <a:spcBef>
                <a:spcPct val="50000"/>
              </a:spcBef>
              <a:defRPr/>
            </a:pPr>
            <a:r>
              <a:rPr lang="en-US" sz="2400">
                <a:solidFill>
                  <a:srgbClr val="FFFFCC"/>
                </a:solidFill>
              </a:rPr>
              <a:t>Categories of telecommuting jobs:</a:t>
            </a:r>
          </a:p>
          <a:p>
            <a:pPr marL="222250" indent="-222250">
              <a:lnSpc>
                <a:spcPct val="80000"/>
              </a:lnSpc>
              <a:spcBef>
                <a:spcPct val="50000"/>
              </a:spcBef>
              <a:buFontTx/>
              <a:buChar char="•"/>
              <a:defRPr/>
            </a:pPr>
            <a:r>
              <a:rPr lang="en-US" sz="2000">
                <a:solidFill>
                  <a:schemeClr val="bg1"/>
                </a:solidFill>
              </a:rPr>
              <a:t>Routine information handling tasks</a:t>
            </a:r>
          </a:p>
          <a:p>
            <a:pPr marL="222250" indent="-222250">
              <a:lnSpc>
                <a:spcPct val="80000"/>
              </a:lnSpc>
              <a:spcBef>
                <a:spcPct val="50000"/>
              </a:spcBef>
              <a:buFontTx/>
              <a:buChar char="•"/>
              <a:defRPr/>
            </a:pPr>
            <a:r>
              <a:rPr lang="en-US" sz="2000">
                <a:solidFill>
                  <a:schemeClr val="bg1"/>
                </a:solidFill>
              </a:rPr>
              <a:t>Mobile activities</a:t>
            </a:r>
          </a:p>
          <a:p>
            <a:pPr marL="222250" indent="-222250">
              <a:lnSpc>
                <a:spcPct val="80000"/>
              </a:lnSpc>
              <a:spcBef>
                <a:spcPct val="50000"/>
              </a:spcBef>
              <a:buFontTx/>
              <a:buChar char="•"/>
              <a:defRPr/>
            </a:pPr>
            <a:r>
              <a:rPr lang="en-US" sz="2000">
                <a:solidFill>
                  <a:schemeClr val="bg1"/>
                </a:solidFill>
              </a:rPr>
              <a:t>Professional and other knowledge-related tasks</a:t>
            </a:r>
          </a:p>
        </p:txBody>
      </p:sp>
      <p:sp>
        <p:nvSpPr>
          <p:cNvPr id="24582" name="Text Box 4"/>
          <p:cNvSpPr txBox="1">
            <a:spLocks noChangeArrowheads="1"/>
          </p:cNvSpPr>
          <p:nvPr/>
        </p:nvSpPr>
        <p:spPr bwMode="auto">
          <a:xfrm>
            <a:off x="914400" y="1373188"/>
            <a:ext cx="7315200" cy="1370012"/>
          </a:xfrm>
          <a:prstGeom prst="rect">
            <a:avLst/>
          </a:prstGeom>
          <a:noFill/>
          <a:ln w="9525">
            <a:noFill/>
            <a:miter lim="800000"/>
            <a:headEnd/>
            <a:tailEnd/>
          </a:ln>
        </p:spPr>
        <p:txBody>
          <a:bodyPr>
            <a:spAutoFit/>
          </a:bodyPr>
          <a:lstStyle/>
          <a:p>
            <a:pPr>
              <a:spcBef>
                <a:spcPct val="50000"/>
              </a:spcBef>
            </a:pPr>
            <a:r>
              <a:rPr lang="en-US" sz="2400"/>
              <a:t>Telecommuting</a:t>
            </a:r>
          </a:p>
          <a:p>
            <a:pPr>
              <a:spcBef>
                <a:spcPct val="50000"/>
              </a:spcBef>
            </a:pPr>
            <a:r>
              <a:rPr lang="en-US" sz="2400" b="0">
                <a:latin typeface="Tahoma" pitchFamily="34" charset="0"/>
              </a:rPr>
              <a:t>Employees do their work at home on a computer that is linked to their office.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box(in)">
                                      <p:cBhvr>
                                        <p:cTn id="7" dur="500"/>
                                        <p:tgtEl>
                                          <p:spTgt spid="27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0"/>
          </p:nvPr>
        </p:nvSpPr>
        <p:spPr>
          <a:noFill/>
        </p:spPr>
        <p:txBody>
          <a:bodyPr/>
          <a:lstStyle/>
          <a:p>
            <a:r>
              <a:rPr lang="en-US"/>
              <a:t>© 2005 Prentice Hall Inc. All rights reserved.</a:t>
            </a:r>
          </a:p>
        </p:txBody>
      </p:sp>
      <p:sp>
        <p:nvSpPr>
          <p:cNvPr id="25603" name="Slide Number Placeholder 5"/>
          <p:cNvSpPr>
            <a:spLocks noGrp="1"/>
          </p:cNvSpPr>
          <p:nvPr>
            <p:ph type="sldNum" sz="quarter" idx="11"/>
          </p:nvPr>
        </p:nvSpPr>
        <p:spPr>
          <a:noFill/>
        </p:spPr>
        <p:txBody>
          <a:bodyPr/>
          <a:lstStyle/>
          <a:p>
            <a:r>
              <a:rPr lang="en-US"/>
              <a:t>7–</a:t>
            </a:r>
            <a:fld id="{84C24A14-494D-4A28-A93B-DDDDABC89631}" type="slidenum">
              <a:rPr lang="en-US"/>
              <a:pPr/>
              <a:t>191</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Telecommuting</a:t>
            </a:r>
          </a:p>
        </p:txBody>
      </p:sp>
      <p:sp>
        <p:nvSpPr>
          <p:cNvPr id="25605" name="Rectangle 3"/>
          <p:cNvSpPr>
            <a:spLocks noGrp="1" noChangeArrowheads="1"/>
          </p:cNvSpPr>
          <p:nvPr>
            <p:ph type="body" sz="half" idx="1"/>
          </p:nvPr>
        </p:nvSpPr>
        <p:spPr/>
        <p:txBody>
          <a:bodyPr/>
          <a:lstStyle/>
          <a:p>
            <a:pPr algn="just" rtl="0" eaLnBrk="1" hangingPunct="1">
              <a:spcBef>
                <a:spcPct val="50000"/>
              </a:spcBef>
            </a:pPr>
            <a:r>
              <a:rPr lang="en-US" sz="2400" smtClean="0"/>
              <a:t>Advantages </a:t>
            </a:r>
          </a:p>
          <a:p>
            <a:pPr lvl="1" algn="just" rtl="0" eaLnBrk="1" hangingPunct="1">
              <a:spcBef>
                <a:spcPct val="50000"/>
              </a:spcBef>
            </a:pPr>
            <a:r>
              <a:rPr lang="en-US" smtClean="0"/>
              <a:t>Larger labor pool</a:t>
            </a:r>
          </a:p>
          <a:p>
            <a:pPr lvl="1" algn="just" rtl="0" eaLnBrk="1" hangingPunct="1">
              <a:spcBef>
                <a:spcPct val="50000"/>
              </a:spcBef>
            </a:pPr>
            <a:r>
              <a:rPr lang="en-US" smtClean="0"/>
              <a:t>Higher productivity</a:t>
            </a:r>
          </a:p>
          <a:p>
            <a:pPr lvl="1" algn="just" rtl="0" eaLnBrk="1" hangingPunct="1">
              <a:spcBef>
                <a:spcPct val="50000"/>
              </a:spcBef>
            </a:pPr>
            <a:r>
              <a:rPr lang="en-US" smtClean="0"/>
              <a:t>Less turnover</a:t>
            </a:r>
          </a:p>
          <a:p>
            <a:pPr lvl="1" algn="just" rtl="0" eaLnBrk="1" hangingPunct="1">
              <a:spcBef>
                <a:spcPct val="50000"/>
              </a:spcBef>
            </a:pPr>
            <a:r>
              <a:rPr lang="en-US" smtClean="0"/>
              <a:t>Improved morale</a:t>
            </a:r>
          </a:p>
          <a:p>
            <a:pPr lvl="1" algn="just" rtl="0" eaLnBrk="1" hangingPunct="1">
              <a:spcBef>
                <a:spcPct val="50000"/>
              </a:spcBef>
            </a:pPr>
            <a:r>
              <a:rPr lang="en-US" smtClean="0"/>
              <a:t>Reduced office-space costs</a:t>
            </a:r>
          </a:p>
        </p:txBody>
      </p:sp>
      <p:sp>
        <p:nvSpPr>
          <p:cNvPr id="25606" name="Rectangle 4"/>
          <p:cNvSpPr>
            <a:spLocks noGrp="1" noChangeArrowheads="1"/>
          </p:cNvSpPr>
          <p:nvPr>
            <p:ph type="body" sz="half" idx="2"/>
          </p:nvPr>
        </p:nvSpPr>
        <p:spPr/>
        <p:txBody>
          <a:bodyPr/>
          <a:lstStyle/>
          <a:p>
            <a:pPr algn="just" rtl="0" eaLnBrk="1" hangingPunct="1">
              <a:spcBef>
                <a:spcPct val="50000"/>
              </a:spcBef>
            </a:pPr>
            <a:r>
              <a:rPr lang="en-US" sz="2400" smtClean="0"/>
              <a:t>Disadvantages (Employer)</a:t>
            </a:r>
          </a:p>
          <a:p>
            <a:pPr lvl="1" algn="just" rtl="0" eaLnBrk="1" hangingPunct="1">
              <a:spcBef>
                <a:spcPct val="50000"/>
              </a:spcBef>
            </a:pPr>
            <a:r>
              <a:rPr lang="en-US" smtClean="0"/>
              <a:t>Less direct supervision of employees</a:t>
            </a:r>
          </a:p>
          <a:p>
            <a:pPr lvl="1" algn="just" rtl="0" eaLnBrk="1" hangingPunct="1">
              <a:spcBef>
                <a:spcPct val="50000"/>
              </a:spcBef>
            </a:pPr>
            <a:r>
              <a:rPr lang="en-US" smtClean="0"/>
              <a:t>Difficult to coordinate teamwork</a:t>
            </a:r>
          </a:p>
          <a:p>
            <a:pPr lvl="1" algn="just" rtl="0" eaLnBrk="1" hangingPunct="1">
              <a:spcBef>
                <a:spcPct val="50000"/>
              </a:spcBef>
            </a:pPr>
            <a:r>
              <a:rPr lang="en-US" smtClean="0"/>
              <a:t>Difficult to evaluate non-quantitative performance</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7–</a:t>
            </a:r>
            <a:fld id="{7DEA34F5-2C18-4215-9E4E-1E206A0E0E12}" type="slidenum">
              <a:rPr lang="en-US"/>
              <a:pPr/>
              <a:t>192</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Variable Pay Programs</a:t>
            </a:r>
          </a:p>
        </p:txBody>
      </p:sp>
      <p:pic>
        <p:nvPicPr>
          <p:cNvPr id="26629" name="Picture 3" descr="bd20041_"/>
          <p:cNvPicPr>
            <a:picLocks noChangeAspect="1" noChangeArrowheads="1"/>
          </p:cNvPicPr>
          <p:nvPr/>
        </p:nvPicPr>
        <p:blipFill>
          <a:blip r:embed="rId2"/>
          <a:srcRect/>
          <a:stretch>
            <a:fillRect/>
          </a:stretch>
        </p:blipFill>
        <p:spPr bwMode="auto">
          <a:xfrm>
            <a:off x="4648200" y="3694113"/>
            <a:ext cx="3505200" cy="2478087"/>
          </a:xfrm>
          <a:prstGeom prst="rect">
            <a:avLst/>
          </a:prstGeom>
          <a:noFill/>
          <a:ln w="9525">
            <a:noFill/>
            <a:miter lim="800000"/>
            <a:headEnd/>
            <a:tailEnd/>
          </a:ln>
        </p:spPr>
      </p:pic>
      <p:sp>
        <p:nvSpPr>
          <p:cNvPr id="26630" name="Text Box 4"/>
          <p:cNvSpPr txBox="1">
            <a:spLocks noChangeArrowheads="1"/>
          </p:cNvSpPr>
          <p:nvPr/>
        </p:nvSpPr>
        <p:spPr bwMode="auto">
          <a:xfrm>
            <a:off x="936625" y="1371600"/>
            <a:ext cx="7292975" cy="3378200"/>
          </a:xfrm>
          <a:prstGeom prst="rect">
            <a:avLst/>
          </a:prstGeom>
          <a:noFill/>
          <a:ln w="9525">
            <a:noFill/>
            <a:miter lim="800000"/>
            <a:headEnd/>
            <a:tailEnd/>
          </a:ln>
        </p:spPr>
        <p:txBody>
          <a:bodyPr>
            <a:spAutoFit/>
          </a:bodyPr>
          <a:lstStyle/>
          <a:p>
            <a:pPr>
              <a:spcBef>
                <a:spcPct val="50000"/>
              </a:spcBef>
            </a:pPr>
            <a:r>
              <a:rPr lang="en-US" sz="2400"/>
              <a:t>Variable Pay Programs</a:t>
            </a:r>
          </a:p>
          <a:p>
            <a:pPr>
              <a:spcBef>
                <a:spcPct val="50000"/>
              </a:spcBef>
            </a:pPr>
            <a:r>
              <a:rPr lang="en-US" sz="2400" b="0">
                <a:latin typeface="Tahoma" pitchFamily="34" charset="0"/>
              </a:rPr>
              <a:t>A portion of an employee’s pay is based on some individual and/or organization measure of performance.</a:t>
            </a:r>
          </a:p>
          <a:p>
            <a:pPr lvl="1">
              <a:spcBef>
                <a:spcPct val="50000"/>
              </a:spcBef>
              <a:buFontTx/>
              <a:buChar char="•"/>
            </a:pPr>
            <a:r>
              <a:rPr lang="en-US" sz="2400" b="0">
                <a:latin typeface="Tahoma" pitchFamily="34" charset="0"/>
              </a:rPr>
              <a:t> Piece rate pay plans</a:t>
            </a:r>
          </a:p>
          <a:p>
            <a:pPr lvl="1">
              <a:spcBef>
                <a:spcPct val="50000"/>
              </a:spcBef>
              <a:buFontTx/>
              <a:buChar char="•"/>
            </a:pPr>
            <a:r>
              <a:rPr lang="en-US" sz="2400" b="0">
                <a:latin typeface="Tahoma" pitchFamily="34" charset="0"/>
              </a:rPr>
              <a:t> Profit sharing plans</a:t>
            </a:r>
          </a:p>
          <a:p>
            <a:pPr lvl="1">
              <a:spcBef>
                <a:spcPct val="50000"/>
              </a:spcBef>
              <a:buFontTx/>
              <a:buChar char="•"/>
            </a:pPr>
            <a:r>
              <a:rPr lang="en-US" sz="2400" b="0">
                <a:latin typeface="Tahoma" pitchFamily="34" charset="0"/>
              </a:rPr>
              <a:t> Gain sharing plans	</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7–</a:t>
            </a:r>
            <a:fld id="{18151A26-9BC2-4BB2-86B2-C581F7F55D5A}" type="slidenum">
              <a:rPr lang="en-US"/>
              <a:pPr/>
              <a:t>193</a:t>
            </a:fld>
            <a:endParaRPr lang="en-US"/>
          </a:p>
        </p:txBody>
      </p:sp>
      <p:sp>
        <p:nvSpPr>
          <p:cNvPr id="280578" name="Rectangle 2"/>
          <p:cNvSpPr>
            <a:spLocks noGrp="1" noChangeArrowheads="1"/>
          </p:cNvSpPr>
          <p:nvPr>
            <p:ph type="title"/>
          </p:nvPr>
        </p:nvSpPr>
        <p:spPr/>
        <p:txBody>
          <a:bodyPr/>
          <a:lstStyle/>
          <a:p>
            <a:pPr algn="just" rtl="0" eaLnBrk="1" hangingPunct="1">
              <a:defRPr/>
            </a:pPr>
            <a:r>
              <a:rPr lang="en-US" smtClean="0"/>
              <a:t>Variable Pay Programs (cont’d)</a:t>
            </a:r>
          </a:p>
        </p:txBody>
      </p:sp>
      <p:sp>
        <p:nvSpPr>
          <p:cNvPr id="280579" name="Line 3"/>
          <p:cNvSpPr>
            <a:spLocks noChangeShapeType="1"/>
          </p:cNvSpPr>
          <p:nvPr/>
        </p:nvSpPr>
        <p:spPr bwMode="auto">
          <a:xfrm>
            <a:off x="914400" y="4648200"/>
            <a:ext cx="6858000" cy="0"/>
          </a:xfrm>
          <a:prstGeom prst="line">
            <a:avLst/>
          </a:prstGeom>
          <a:noFill/>
          <a:ln w="38100">
            <a:solidFill>
              <a:srgbClr val="CC3300"/>
            </a:solidFill>
            <a:round/>
            <a:headEnd/>
            <a:tailEnd/>
          </a:ln>
        </p:spPr>
        <p:txBody>
          <a:bodyPr/>
          <a:lstStyle/>
          <a:p>
            <a:endParaRPr lang="fa-IR"/>
          </a:p>
        </p:txBody>
      </p:sp>
      <p:pic>
        <p:nvPicPr>
          <p:cNvPr id="27654" name="Picture 4" descr="bd09949_"/>
          <p:cNvPicPr>
            <a:picLocks noChangeAspect="1" noChangeArrowheads="1"/>
          </p:cNvPicPr>
          <p:nvPr/>
        </p:nvPicPr>
        <p:blipFill>
          <a:blip r:embed="rId2"/>
          <a:srcRect/>
          <a:stretch>
            <a:fillRect/>
          </a:stretch>
        </p:blipFill>
        <p:spPr bwMode="auto">
          <a:xfrm>
            <a:off x="6400800" y="1219200"/>
            <a:ext cx="2292350" cy="2316163"/>
          </a:xfrm>
          <a:prstGeom prst="rect">
            <a:avLst/>
          </a:prstGeom>
          <a:noFill/>
          <a:ln w="9525">
            <a:noFill/>
            <a:miter lim="800000"/>
            <a:headEnd/>
            <a:tailEnd/>
          </a:ln>
        </p:spPr>
      </p:pic>
      <p:sp>
        <p:nvSpPr>
          <p:cNvPr id="27655" name="Text Box 5"/>
          <p:cNvSpPr txBox="1">
            <a:spLocks noChangeArrowheads="1"/>
          </p:cNvSpPr>
          <p:nvPr/>
        </p:nvSpPr>
        <p:spPr bwMode="auto">
          <a:xfrm>
            <a:off x="914400" y="2833688"/>
            <a:ext cx="7620000" cy="1625600"/>
          </a:xfrm>
          <a:prstGeom prst="rect">
            <a:avLst/>
          </a:prstGeom>
          <a:noFill/>
          <a:ln w="9525">
            <a:noFill/>
            <a:miter lim="800000"/>
            <a:headEnd/>
            <a:tailEnd/>
          </a:ln>
        </p:spPr>
        <p:txBody>
          <a:bodyPr>
            <a:spAutoFit/>
          </a:bodyPr>
          <a:lstStyle/>
          <a:p>
            <a:pPr>
              <a:spcBef>
                <a:spcPct val="20000"/>
              </a:spcBef>
            </a:pPr>
            <a:r>
              <a:rPr lang="en-US" sz="2400"/>
              <a:t>Profit-Sharing Plans</a:t>
            </a:r>
          </a:p>
          <a:p>
            <a:pPr>
              <a:spcBef>
                <a:spcPct val="20000"/>
              </a:spcBef>
            </a:pPr>
            <a:r>
              <a:rPr lang="en-US" sz="2400" b="0">
                <a:latin typeface="Tahoma" pitchFamily="34" charset="0"/>
              </a:rPr>
              <a:t>Organizationwide programs that distribute compensation based on some established formula designed around a company’s profitability.</a:t>
            </a:r>
          </a:p>
        </p:txBody>
      </p:sp>
      <p:sp>
        <p:nvSpPr>
          <p:cNvPr id="27656" name="Text Box 6"/>
          <p:cNvSpPr txBox="1">
            <a:spLocks noChangeArrowheads="1"/>
          </p:cNvSpPr>
          <p:nvPr/>
        </p:nvSpPr>
        <p:spPr bwMode="auto">
          <a:xfrm>
            <a:off x="914400" y="4738688"/>
            <a:ext cx="7391400" cy="1625600"/>
          </a:xfrm>
          <a:prstGeom prst="rect">
            <a:avLst/>
          </a:prstGeom>
          <a:noFill/>
          <a:ln w="9525">
            <a:noFill/>
            <a:miter lim="800000"/>
            <a:headEnd/>
            <a:tailEnd/>
          </a:ln>
        </p:spPr>
        <p:txBody>
          <a:bodyPr>
            <a:spAutoFit/>
          </a:bodyPr>
          <a:lstStyle/>
          <a:p>
            <a:pPr>
              <a:spcBef>
                <a:spcPct val="20000"/>
              </a:spcBef>
            </a:pPr>
            <a:r>
              <a:rPr lang="en-US" sz="2400"/>
              <a:t>Gain Sharing</a:t>
            </a:r>
          </a:p>
          <a:p>
            <a:pPr>
              <a:spcBef>
                <a:spcPct val="20000"/>
              </a:spcBef>
            </a:pPr>
            <a:r>
              <a:rPr lang="en-US" sz="2400" b="0">
                <a:latin typeface="Tahoma" pitchFamily="34" charset="0"/>
              </a:rPr>
              <a:t>An incentive plan in which improvements in group productivity determine the total amount of money that is allocated.</a:t>
            </a:r>
          </a:p>
        </p:txBody>
      </p:sp>
      <p:sp>
        <p:nvSpPr>
          <p:cNvPr id="280583" name="Line 7"/>
          <p:cNvSpPr>
            <a:spLocks noChangeShapeType="1"/>
          </p:cNvSpPr>
          <p:nvPr/>
        </p:nvSpPr>
        <p:spPr bwMode="auto">
          <a:xfrm>
            <a:off x="914400" y="2724150"/>
            <a:ext cx="4800600" cy="1588"/>
          </a:xfrm>
          <a:prstGeom prst="line">
            <a:avLst/>
          </a:prstGeom>
          <a:noFill/>
          <a:ln w="38100">
            <a:solidFill>
              <a:srgbClr val="CC3300"/>
            </a:solidFill>
            <a:round/>
            <a:headEnd/>
            <a:tailEnd/>
          </a:ln>
        </p:spPr>
        <p:txBody>
          <a:bodyPr/>
          <a:lstStyle/>
          <a:p>
            <a:endParaRPr lang="fa-IR"/>
          </a:p>
        </p:txBody>
      </p:sp>
      <p:sp>
        <p:nvSpPr>
          <p:cNvPr id="27658" name="Text Box 8"/>
          <p:cNvSpPr txBox="1">
            <a:spLocks noChangeArrowheads="1"/>
          </p:cNvSpPr>
          <p:nvPr/>
        </p:nvSpPr>
        <p:spPr bwMode="auto">
          <a:xfrm>
            <a:off x="936625" y="1295400"/>
            <a:ext cx="5235575" cy="1260475"/>
          </a:xfrm>
          <a:prstGeom prst="rect">
            <a:avLst/>
          </a:prstGeom>
          <a:noFill/>
          <a:ln w="9525">
            <a:noFill/>
            <a:miter lim="800000"/>
            <a:headEnd/>
            <a:tailEnd/>
          </a:ln>
        </p:spPr>
        <p:txBody>
          <a:bodyPr>
            <a:spAutoFit/>
          </a:bodyPr>
          <a:lstStyle/>
          <a:p>
            <a:pPr>
              <a:spcBef>
                <a:spcPct val="20000"/>
              </a:spcBef>
            </a:pPr>
            <a:r>
              <a:rPr lang="en-US" sz="2400"/>
              <a:t>Piece-rate Pay Plans</a:t>
            </a:r>
          </a:p>
          <a:p>
            <a:pPr>
              <a:spcBef>
                <a:spcPct val="20000"/>
              </a:spcBef>
            </a:pPr>
            <a:r>
              <a:rPr lang="en-US" sz="2400" b="0">
                <a:latin typeface="Tahoma" pitchFamily="34" charset="0"/>
              </a:rPr>
              <a:t>Workers are paid a fixed sum for each unit of production completed.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057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8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7–</a:t>
            </a:r>
            <a:fld id="{CDAFE60E-1AEF-4A84-A0F9-7B0ECFFCAF34}" type="slidenum">
              <a:rPr lang="en-US"/>
              <a:pPr/>
              <a:t>194</a:t>
            </a:fld>
            <a:endParaRPr lang="en-US"/>
          </a:p>
        </p:txBody>
      </p:sp>
      <p:sp>
        <p:nvSpPr>
          <p:cNvPr id="281602" name="Rectangle 2"/>
          <p:cNvSpPr>
            <a:spLocks noGrp="1" noChangeArrowheads="1"/>
          </p:cNvSpPr>
          <p:nvPr>
            <p:ph type="title"/>
          </p:nvPr>
        </p:nvSpPr>
        <p:spPr/>
        <p:txBody>
          <a:bodyPr/>
          <a:lstStyle/>
          <a:p>
            <a:pPr algn="just" rtl="0" eaLnBrk="1" hangingPunct="1">
              <a:defRPr/>
            </a:pPr>
            <a:r>
              <a:rPr lang="en-US" smtClean="0"/>
              <a:t>Skill-Based Pay Plans</a:t>
            </a:r>
          </a:p>
        </p:txBody>
      </p:sp>
      <p:sp>
        <p:nvSpPr>
          <p:cNvPr id="281603" name="Text Box 3"/>
          <p:cNvSpPr txBox="1">
            <a:spLocks noChangeArrowheads="1"/>
          </p:cNvSpPr>
          <p:nvPr/>
        </p:nvSpPr>
        <p:spPr bwMode="blackWhite">
          <a:xfrm>
            <a:off x="838200" y="2667000"/>
            <a:ext cx="7467600" cy="34290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274320" anchor="ctr"/>
          <a:lstStyle/>
          <a:p>
            <a:pPr marL="457200" indent="-457200">
              <a:spcBef>
                <a:spcPct val="50000"/>
              </a:spcBef>
              <a:defRPr/>
            </a:pPr>
            <a:r>
              <a:rPr lang="en-US" sz="2400">
                <a:solidFill>
                  <a:srgbClr val="FFFFCC"/>
                </a:solidFill>
              </a:rPr>
              <a:t>Benefits of Skill-based Pay Plans:</a:t>
            </a:r>
          </a:p>
          <a:p>
            <a:pPr marL="457200" indent="-457200">
              <a:spcBef>
                <a:spcPct val="50000"/>
              </a:spcBef>
              <a:buFontTx/>
              <a:buAutoNum type="arabicPeriod"/>
              <a:defRPr/>
            </a:pPr>
            <a:r>
              <a:rPr lang="en-US" sz="2000">
                <a:solidFill>
                  <a:schemeClr val="bg1"/>
                </a:solidFill>
              </a:rPr>
              <a:t>Provides staffing flexibility.</a:t>
            </a:r>
          </a:p>
          <a:p>
            <a:pPr marL="457200" indent="-457200">
              <a:spcBef>
                <a:spcPct val="50000"/>
              </a:spcBef>
              <a:buFontTx/>
              <a:buAutoNum type="arabicPeriod"/>
              <a:defRPr/>
            </a:pPr>
            <a:r>
              <a:rPr lang="en-US" sz="2000">
                <a:solidFill>
                  <a:schemeClr val="bg1"/>
                </a:solidFill>
              </a:rPr>
              <a:t>Facilitates communication across the organization.</a:t>
            </a:r>
          </a:p>
          <a:p>
            <a:pPr marL="457200" indent="-457200">
              <a:spcBef>
                <a:spcPct val="50000"/>
              </a:spcBef>
              <a:buFontTx/>
              <a:buAutoNum type="arabicPeriod"/>
              <a:defRPr/>
            </a:pPr>
            <a:r>
              <a:rPr lang="en-US" sz="2000">
                <a:solidFill>
                  <a:schemeClr val="bg1"/>
                </a:solidFill>
              </a:rPr>
              <a:t>Lessens “protection of territory” behaviors.</a:t>
            </a:r>
          </a:p>
          <a:p>
            <a:pPr marL="457200" indent="-457200">
              <a:spcBef>
                <a:spcPct val="50000"/>
              </a:spcBef>
              <a:buFontTx/>
              <a:buAutoNum type="arabicPeriod"/>
              <a:defRPr/>
            </a:pPr>
            <a:r>
              <a:rPr lang="en-US" sz="2000">
                <a:solidFill>
                  <a:schemeClr val="bg1"/>
                </a:solidFill>
              </a:rPr>
              <a:t>Meets the needs of employees for advancement (without promotion).</a:t>
            </a:r>
          </a:p>
          <a:p>
            <a:pPr marL="457200" indent="-457200">
              <a:spcBef>
                <a:spcPct val="50000"/>
              </a:spcBef>
              <a:buFontTx/>
              <a:buAutoNum type="arabicPeriod"/>
              <a:defRPr/>
            </a:pPr>
            <a:r>
              <a:rPr lang="en-US" sz="2000">
                <a:solidFill>
                  <a:schemeClr val="bg1"/>
                </a:solidFill>
              </a:rPr>
              <a:t>Leads to performance improvements.</a:t>
            </a:r>
          </a:p>
        </p:txBody>
      </p:sp>
      <p:sp>
        <p:nvSpPr>
          <p:cNvPr id="28678" name="Text Box 4"/>
          <p:cNvSpPr txBox="1">
            <a:spLocks noChangeArrowheads="1"/>
          </p:cNvSpPr>
          <p:nvPr/>
        </p:nvSpPr>
        <p:spPr bwMode="auto">
          <a:xfrm>
            <a:off x="914400" y="1371600"/>
            <a:ext cx="7543800" cy="822325"/>
          </a:xfrm>
          <a:prstGeom prst="rect">
            <a:avLst/>
          </a:prstGeom>
          <a:noFill/>
          <a:ln w="9525">
            <a:noFill/>
            <a:miter lim="800000"/>
            <a:headEnd/>
            <a:tailEnd/>
          </a:ln>
        </p:spPr>
        <p:txBody>
          <a:bodyPr>
            <a:spAutoFit/>
          </a:bodyPr>
          <a:lstStyle/>
          <a:p>
            <a:pPr>
              <a:spcBef>
                <a:spcPct val="50000"/>
              </a:spcBef>
            </a:pPr>
            <a:r>
              <a:rPr lang="en-US" sz="2400" b="0">
                <a:latin typeface="Tahoma" pitchFamily="34" charset="0"/>
              </a:rPr>
              <a:t>Pay levels are based on how many skills employees have or how many jobs they can 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1603"/>
                                        </p:tgtEl>
                                        <p:attrNameLst>
                                          <p:attrName>style.visibility</p:attrName>
                                        </p:attrNameLst>
                                      </p:cBhvr>
                                      <p:to>
                                        <p:strVal val="visible"/>
                                      </p:to>
                                    </p:set>
                                    <p:animEffect transition="in" filter="box(in)">
                                      <p:cBhvr>
                                        <p:cTn id="7" dur="500"/>
                                        <p:tgtEl>
                                          <p:spTgt spid="28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p>
            <a:r>
              <a:rPr lang="en-US"/>
              <a:t>© 2005 Prentice Hall Inc. All rights reserved.</a:t>
            </a:r>
          </a:p>
        </p:txBody>
      </p:sp>
      <p:sp>
        <p:nvSpPr>
          <p:cNvPr id="29699" name="Slide Number Placeholder 3"/>
          <p:cNvSpPr>
            <a:spLocks noGrp="1"/>
          </p:cNvSpPr>
          <p:nvPr>
            <p:ph type="sldNum" sz="quarter" idx="11"/>
          </p:nvPr>
        </p:nvSpPr>
        <p:spPr>
          <a:noFill/>
        </p:spPr>
        <p:txBody>
          <a:bodyPr/>
          <a:lstStyle/>
          <a:p>
            <a:r>
              <a:rPr lang="en-US"/>
              <a:t>7–</a:t>
            </a:r>
            <a:fld id="{B495AF4F-A09B-48C5-9315-2B43DD5FCFAF}" type="slidenum">
              <a:rPr lang="en-US"/>
              <a:pPr/>
              <a:t>195</a:t>
            </a:fld>
            <a:endParaRPr lang="en-US"/>
          </a:p>
        </p:txBody>
      </p:sp>
      <p:sp>
        <p:nvSpPr>
          <p:cNvPr id="282626" name="Rectangle 2"/>
          <p:cNvSpPr>
            <a:spLocks noGrp="1" noChangeArrowheads="1"/>
          </p:cNvSpPr>
          <p:nvPr>
            <p:ph type="title"/>
          </p:nvPr>
        </p:nvSpPr>
        <p:spPr/>
        <p:txBody>
          <a:bodyPr/>
          <a:lstStyle/>
          <a:p>
            <a:pPr algn="just" rtl="0" eaLnBrk="1" hangingPunct="1">
              <a:defRPr/>
            </a:pPr>
            <a:r>
              <a:rPr lang="en-US" smtClean="0"/>
              <a:t>Skill-Based Pay Plans (cont’d)</a:t>
            </a:r>
          </a:p>
        </p:txBody>
      </p:sp>
      <p:sp>
        <p:nvSpPr>
          <p:cNvPr id="282627" name="Text Box 3" descr="Chap01Bkgd03"/>
          <p:cNvSpPr txBox="1">
            <a:spLocks noChangeArrowheads="1"/>
          </p:cNvSpPr>
          <p:nvPr/>
        </p:nvSpPr>
        <p:spPr bwMode="blackWhite">
          <a:xfrm>
            <a:off x="1066800" y="1600200"/>
            <a:ext cx="7010400" cy="4191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rIns="274320" anchor="ctr"/>
          <a:lstStyle/>
          <a:p>
            <a:pPr marL="457200" indent="-457200">
              <a:spcBef>
                <a:spcPct val="50000"/>
              </a:spcBef>
              <a:defRPr/>
            </a:pPr>
            <a:r>
              <a:rPr lang="en-US" sz="2400">
                <a:solidFill>
                  <a:srgbClr val="FFFFCC"/>
                </a:solidFill>
              </a:rPr>
              <a:t>Drawbacks of Skill-based Pay Plans:</a:t>
            </a:r>
          </a:p>
          <a:p>
            <a:pPr marL="457200" indent="-457200">
              <a:spcBef>
                <a:spcPct val="50000"/>
              </a:spcBef>
              <a:buFontTx/>
              <a:buAutoNum type="arabicPeriod"/>
              <a:defRPr/>
            </a:pPr>
            <a:r>
              <a:rPr lang="en-US" sz="2000">
                <a:solidFill>
                  <a:schemeClr val="bg1"/>
                </a:solidFill>
              </a:rPr>
              <a:t>Lack of additional learning opportunities that will increase employee pay.</a:t>
            </a:r>
          </a:p>
          <a:p>
            <a:pPr marL="457200" indent="-457200">
              <a:spcBef>
                <a:spcPct val="50000"/>
              </a:spcBef>
              <a:buFontTx/>
              <a:buAutoNum type="arabicPeriod"/>
              <a:defRPr/>
            </a:pPr>
            <a:r>
              <a:rPr lang="en-US" sz="2000">
                <a:solidFill>
                  <a:schemeClr val="bg1"/>
                </a:solidFill>
              </a:rPr>
              <a:t>Continuing to pay employees for skills that have become obsolete.</a:t>
            </a:r>
          </a:p>
          <a:p>
            <a:pPr marL="457200" indent="-457200">
              <a:spcBef>
                <a:spcPct val="50000"/>
              </a:spcBef>
              <a:buFontTx/>
              <a:buAutoNum type="arabicPeriod"/>
              <a:defRPr/>
            </a:pPr>
            <a:r>
              <a:rPr lang="en-US" sz="2000">
                <a:solidFill>
                  <a:schemeClr val="bg1"/>
                </a:solidFill>
              </a:rPr>
              <a:t>Paying for skills which are of no immediate use to the organization.</a:t>
            </a:r>
          </a:p>
          <a:p>
            <a:pPr marL="457200" indent="-457200">
              <a:spcBef>
                <a:spcPct val="50000"/>
              </a:spcBef>
              <a:buFontTx/>
              <a:buAutoNum type="arabicPeriod"/>
              <a:defRPr/>
            </a:pPr>
            <a:r>
              <a:rPr lang="en-US" sz="2000">
                <a:solidFill>
                  <a:schemeClr val="bg1"/>
                </a:solidFill>
              </a:rPr>
              <a:t>Paying for a skill, not for the level of employee performance for the particular skill.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2627"/>
                                        </p:tgtEl>
                                        <p:attrNameLst>
                                          <p:attrName>style.visibility</p:attrName>
                                        </p:attrNameLst>
                                      </p:cBhvr>
                                      <p:to>
                                        <p:strVal val="visible"/>
                                      </p:to>
                                    </p:set>
                                    <p:animEffect transition="in" filter="box(in)">
                                      <p:cBhvr>
                                        <p:cTn id="7" dur="500"/>
                                        <p:tgtEl>
                                          <p:spTgt spid="282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7–</a:t>
            </a:r>
            <a:fld id="{B1D06561-FDA8-430D-A86D-EDF5EF14F012}" type="slidenum">
              <a:rPr lang="en-US"/>
              <a:pPr/>
              <a:t>196</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Flexible Benefits</a:t>
            </a:r>
          </a:p>
        </p:txBody>
      </p:sp>
      <p:sp>
        <p:nvSpPr>
          <p:cNvPr id="283651" name="Text Box 3" descr="Chap01Bkgd03"/>
          <p:cNvSpPr txBox="1">
            <a:spLocks noChangeArrowheads="1"/>
          </p:cNvSpPr>
          <p:nvPr/>
        </p:nvSpPr>
        <p:spPr bwMode="blackWhite">
          <a:xfrm>
            <a:off x="4572000" y="4038600"/>
            <a:ext cx="3810000" cy="2057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rIns="274320" anchor="ctr"/>
          <a:lstStyle/>
          <a:p>
            <a:pPr>
              <a:spcBef>
                <a:spcPct val="50000"/>
              </a:spcBef>
              <a:defRPr/>
            </a:pPr>
            <a:r>
              <a:rPr lang="en-US" sz="2000">
                <a:solidFill>
                  <a:srgbClr val="FFFFCC"/>
                </a:solidFill>
              </a:rPr>
              <a:t>Flexible Spending Plans: </a:t>
            </a:r>
            <a:r>
              <a:rPr lang="en-US" sz="2000">
                <a:solidFill>
                  <a:schemeClr val="bg1"/>
                </a:solidFill>
              </a:rPr>
              <a:t>allow employees to use their tax-free benefit dollars purchase benefits and pay service premiums.</a:t>
            </a:r>
          </a:p>
        </p:txBody>
      </p:sp>
      <p:sp>
        <p:nvSpPr>
          <p:cNvPr id="283652" name="Text Box 4" descr="Chap01Bkgd03"/>
          <p:cNvSpPr txBox="1">
            <a:spLocks noChangeArrowheads="1"/>
          </p:cNvSpPr>
          <p:nvPr/>
        </p:nvSpPr>
        <p:spPr bwMode="blackWhite">
          <a:xfrm>
            <a:off x="762000" y="4038600"/>
            <a:ext cx="3429000" cy="2057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tIns="228600" rIns="274320"/>
          <a:lstStyle/>
          <a:p>
            <a:pPr>
              <a:spcBef>
                <a:spcPct val="50000"/>
              </a:spcBef>
              <a:defRPr/>
            </a:pPr>
            <a:r>
              <a:rPr lang="en-US" sz="2000">
                <a:solidFill>
                  <a:srgbClr val="FFFFCC"/>
                </a:solidFill>
              </a:rPr>
              <a:t>Modular Plans: </a:t>
            </a:r>
            <a:r>
              <a:rPr lang="en-US" sz="2000">
                <a:solidFill>
                  <a:schemeClr val="bg1"/>
                </a:solidFill>
              </a:rPr>
              <a:t>predesigned benefits packages for specific groups of employees.</a:t>
            </a:r>
          </a:p>
        </p:txBody>
      </p:sp>
      <p:sp>
        <p:nvSpPr>
          <p:cNvPr id="283653" name="Text Box 5" descr="Chap01Bkgd03"/>
          <p:cNvSpPr txBox="1">
            <a:spLocks noChangeArrowheads="1"/>
          </p:cNvSpPr>
          <p:nvPr/>
        </p:nvSpPr>
        <p:spPr bwMode="blackWhite">
          <a:xfrm>
            <a:off x="4572000" y="1676400"/>
            <a:ext cx="3810000" cy="2057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rIns="274320" anchor="ctr"/>
          <a:lstStyle/>
          <a:p>
            <a:pPr>
              <a:spcBef>
                <a:spcPct val="50000"/>
              </a:spcBef>
              <a:defRPr/>
            </a:pPr>
            <a:r>
              <a:rPr lang="en-US" sz="2000">
                <a:solidFill>
                  <a:srgbClr val="FFFFCC"/>
                </a:solidFill>
              </a:rPr>
              <a:t>Core-Plus Plans:</a:t>
            </a:r>
            <a:br>
              <a:rPr lang="en-US" sz="2000">
                <a:solidFill>
                  <a:srgbClr val="FFFFCC"/>
                </a:solidFill>
              </a:rPr>
            </a:br>
            <a:r>
              <a:rPr lang="en-US" sz="2000">
                <a:solidFill>
                  <a:schemeClr val="bg1"/>
                </a:solidFill>
              </a:rPr>
              <a:t>a core of essential benefits and a menu-like selection of other benefit options.</a:t>
            </a:r>
          </a:p>
        </p:txBody>
      </p:sp>
      <p:sp>
        <p:nvSpPr>
          <p:cNvPr id="30728" name="Text Box 6"/>
          <p:cNvSpPr txBox="1">
            <a:spLocks noChangeArrowheads="1"/>
          </p:cNvSpPr>
          <p:nvPr/>
        </p:nvSpPr>
        <p:spPr bwMode="auto">
          <a:xfrm>
            <a:off x="914400" y="1447800"/>
            <a:ext cx="3352800" cy="2282825"/>
          </a:xfrm>
          <a:prstGeom prst="rect">
            <a:avLst/>
          </a:prstGeom>
          <a:noFill/>
          <a:ln w="9525">
            <a:noFill/>
            <a:miter lim="800000"/>
            <a:headEnd/>
            <a:tailEnd/>
          </a:ln>
        </p:spPr>
        <p:txBody>
          <a:bodyPr>
            <a:spAutoFit/>
          </a:bodyPr>
          <a:lstStyle/>
          <a:p>
            <a:pPr>
              <a:spcBef>
                <a:spcPct val="50000"/>
              </a:spcBef>
            </a:pPr>
            <a:r>
              <a:rPr lang="en-US" sz="2400" b="0">
                <a:latin typeface="Tahoma" pitchFamily="34" charset="0"/>
              </a:rPr>
              <a:t>Employees tailor their benefit program to meet their personal need by picking and choosing from a menu of benefit options.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3652"/>
                                        </p:tgtEl>
                                        <p:attrNameLst>
                                          <p:attrName>style.visibility</p:attrName>
                                        </p:attrNameLst>
                                      </p:cBhvr>
                                      <p:to>
                                        <p:strVal val="visible"/>
                                      </p:to>
                                    </p:set>
                                    <p:animEffect transition="in" filter="box(in)">
                                      <p:cBhvr>
                                        <p:cTn id="7" dur="500"/>
                                        <p:tgtEl>
                                          <p:spTgt spid="2836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3653"/>
                                        </p:tgtEl>
                                        <p:attrNameLst>
                                          <p:attrName>style.visibility</p:attrName>
                                        </p:attrNameLst>
                                      </p:cBhvr>
                                      <p:to>
                                        <p:strVal val="visible"/>
                                      </p:to>
                                    </p:set>
                                    <p:animEffect transition="in" filter="box(in)">
                                      <p:cBhvr>
                                        <p:cTn id="12" dur="500"/>
                                        <p:tgtEl>
                                          <p:spTgt spid="2836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3651"/>
                                        </p:tgtEl>
                                        <p:attrNameLst>
                                          <p:attrName>style.visibility</p:attrName>
                                        </p:attrNameLst>
                                      </p:cBhvr>
                                      <p:to>
                                        <p:strVal val="visible"/>
                                      </p:to>
                                    </p:set>
                                    <p:animEffect transition="in" filter="box(in)">
                                      <p:cBhvr>
                                        <p:cTn id="17" dur="500"/>
                                        <p:tgtEl>
                                          <p:spTgt spid="28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animBg="1" autoUpdateAnimBg="0"/>
      <p:bldP spid="283652" grpId="0" animBg="1" autoUpdateAnimBg="0"/>
      <p:bldP spid="283653"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t>© 2005 Prentice Hall Inc. All rights reserved.</a:t>
            </a:r>
          </a:p>
        </p:txBody>
      </p:sp>
      <p:sp>
        <p:nvSpPr>
          <p:cNvPr id="31747" name="Slide Number Placeholder 4"/>
          <p:cNvSpPr>
            <a:spLocks noGrp="1"/>
          </p:cNvSpPr>
          <p:nvPr>
            <p:ph type="sldNum" sz="quarter" idx="11"/>
          </p:nvPr>
        </p:nvSpPr>
        <p:spPr>
          <a:noFill/>
        </p:spPr>
        <p:txBody>
          <a:bodyPr/>
          <a:lstStyle/>
          <a:p>
            <a:r>
              <a:rPr lang="en-US"/>
              <a:t>7–</a:t>
            </a:r>
            <a:fld id="{6834708F-B069-4A26-8F03-74BD2D87AB76}" type="slidenum">
              <a:rPr lang="en-US"/>
              <a:pPr/>
              <a:t>197</a:t>
            </a:fld>
            <a:endParaRPr lang="en-US"/>
          </a:p>
        </p:txBody>
      </p:sp>
      <p:sp>
        <p:nvSpPr>
          <p:cNvPr id="284674" name="Rectangle 2"/>
          <p:cNvSpPr>
            <a:spLocks noGrp="1" noChangeArrowheads="1"/>
          </p:cNvSpPr>
          <p:nvPr>
            <p:ph type="title"/>
          </p:nvPr>
        </p:nvSpPr>
        <p:spPr/>
        <p:txBody>
          <a:bodyPr/>
          <a:lstStyle/>
          <a:p>
            <a:pPr algn="just" rtl="0" eaLnBrk="1" hangingPunct="1">
              <a:defRPr/>
            </a:pPr>
            <a:r>
              <a:rPr lang="en-US" smtClean="0"/>
              <a:t>Implications for Managers</a:t>
            </a:r>
          </a:p>
        </p:txBody>
      </p:sp>
      <p:sp>
        <p:nvSpPr>
          <p:cNvPr id="31749" name="Rectangle 3"/>
          <p:cNvSpPr>
            <a:spLocks noGrp="1" noChangeArrowheads="1"/>
          </p:cNvSpPr>
          <p:nvPr>
            <p:ph type="body" idx="1"/>
          </p:nvPr>
        </p:nvSpPr>
        <p:spPr/>
        <p:txBody>
          <a:bodyPr/>
          <a:lstStyle/>
          <a:p>
            <a:pPr algn="just" rtl="0" eaLnBrk="1" hangingPunct="1">
              <a:spcBef>
                <a:spcPct val="50000"/>
              </a:spcBef>
            </a:pPr>
            <a:r>
              <a:rPr lang="en-US" smtClean="0"/>
              <a:t>Motivating Employees in Organizations</a:t>
            </a:r>
          </a:p>
          <a:p>
            <a:pPr lvl="1" algn="just" rtl="0" eaLnBrk="1" hangingPunct="1">
              <a:spcBef>
                <a:spcPct val="50000"/>
              </a:spcBef>
            </a:pPr>
            <a:r>
              <a:rPr lang="en-US" smtClean="0"/>
              <a:t>Recognize individual differences.</a:t>
            </a:r>
          </a:p>
          <a:p>
            <a:pPr lvl="1" algn="just" rtl="0" eaLnBrk="1" hangingPunct="1">
              <a:spcBef>
                <a:spcPct val="50000"/>
              </a:spcBef>
            </a:pPr>
            <a:r>
              <a:rPr lang="en-US" smtClean="0"/>
              <a:t>Use goals and feedback.</a:t>
            </a:r>
          </a:p>
          <a:p>
            <a:pPr lvl="1" algn="just" rtl="0" eaLnBrk="1" hangingPunct="1">
              <a:spcBef>
                <a:spcPct val="50000"/>
              </a:spcBef>
            </a:pPr>
            <a:r>
              <a:rPr lang="en-US" smtClean="0"/>
              <a:t>Allow employees to participate in decisions that affect them.</a:t>
            </a:r>
          </a:p>
          <a:p>
            <a:pPr lvl="1" algn="just" rtl="0" eaLnBrk="1" hangingPunct="1">
              <a:spcBef>
                <a:spcPct val="50000"/>
              </a:spcBef>
            </a:pPr>
            <a:r>
              <a:rPr lang="en-US" smtClean="0"/>
              <a:t>Link rewards to performance.</a:t>
            </a:r>
          </a:p>
          <a:p>
            <a:pPr lvl="1" algn="just" rtl="0" eaLnBrk="1" hangingPunct="1">
              <a:spcBef>
                <a:spcPct val="50000"/>
              </a:spcBef>
            </a:pPr>
            <a:r>
              <a:rPr lang="en-US" smtClean="0"/>
              <a:t>Check the system for equity.</a:t>
            </a:r>
          </a:p>
          <a:p>
            <a:pPr lvl="1" algn="just" rtl="0" eaLnBrk="1" hangingPunct="1">
              <a:spcBef>
                <a:spcPct val="50000"/>
              </a:spcBef>
            </a:pPr>
            <a:endParaRPr lang="en-US" smtClean="0"/>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5941"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6148"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5943"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6150"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ctrTitle"/>
          </p:nvPr>
        </p:nvSpPr>
        <p:spPr>
          <a:xfrm>
            <a:off x="1022350" y="16732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8</a:t>
            </a:r>
          </a:p>
        </p:txBody>
      </p:sp>
      <p:sp>
        <p:nvSpPr>
          <p:cNvPr id="7171" name="Rectangle 8"/>
          <p:cNvSpPr>
            <a:spLocks noGrp="1" noChangeArrowheads="1"/>
          </p:cNvSpPr>
          <p:nvPr>
            <p:ph type="subTitle" idx="1"/>
          </p:nvPr>
        </p:nvSpPr>
        <p:spPr>
          <a:xfrm>
            <a:off x="1981200" y="2590800"/>
            <a:ext cx="5105400" cy="1752600"/>
          </a:xfrm>
        </p:spPr>
        <p:txBody>
          <a:bodyPr/>
          <a:lstStyle/>
          <a:p>
            <a:pPr algn="just" rtl="0" eaLnBrk="1" hangingPunct="1"/>
            <a:r>
              <a:rPr lang="en-US" sz="4800" smtClean="0">
                <a:solidFill>
                  <a:srgbClr val="006699"/>
                </a:solidFill>
              </a:rPr>
              <a:t>Foundations of Group Behavior</a:t>
            </a:r>
          </a:p>
        </p:txBody>
      </p:sp>
      <p:pic>
        <p:nvPicPr>
          <p:cNvPr id="7172" name="Picture 13"/>
          <p:cNvPicPr>
            <a:picLocks noChangeAspect="1" noChangeArrowheads="1"/>
          </p:cNvPicPr>
          <p:nvPr/>
        </p:nvPicPr>
        <p:blipFill>
          <a:blip r:embed="rId2"/>
          <a:srcRect/>
          <a:stretch>
            <a:fillRect/>
          </a:stretch>
        </p:blipFill>
        <p:spPr bwMode="auto">
          <a:xfrm>
            <a:off x="0" y="304800"/>
            <a:ext cx="9144000" cy="817563"/>
          </a:xfrm>
          <a:prstGeom prst="rect">
            <a:avLst/>
          </a:prstGeom>
          <a:noFill/>
          <a:ln w="9525">
            <a:noFill/>
            <a:miter lim="800000"/>
            <a:headEnd/>
            <a:tailEnd/>
          </a:ln>
        </p:spPr>
      </p:pic>
      <p:pic>
        <p:nvPicPr>
          <p:cNvPr id="7173" name="Picture 15"/>
          <p:cNvPicPr>
            <a:picLocks noChangeAspect="1" noChangeArrowheads="1"/>
          </p:cNvPicPr>
          <p:nvPr/>
        </p:nvPicPr>
        <p:blipFill>
          <a:blip r:embed="rId3"/>
          <a:srcRect/>
          <a:stretch>
            <a:fillRect/>
          </a:stretch>
        </p:blipFill>
        <p:spPr bwMode="auto">
          <a:xfrm>
            <a:off x="914400" y="1600200"/>
            <a:ext cx="4419600" cy="76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ubTitle" idx="4294967295"/>
          </p:nvPr>
        </p:nvSpPr>
        <p:spPr>
          <a:xfrm>
            <a:off x="1133475" y="2590800"/>
            <a:ext cx="6858000" cy="1219200"/>
          </a:xfrm>
          <a:noFill/>
        </p:spPr>
        <p:txBody>
          <a:bodyPr>
            <a:normAutofit fontScale="92500" lnSpcReduction="20000"/>
          </a:bodyPr>
          <a:lstStyle/>
          <a:p>
            <a:pPr marL="0" indent="0" algn="just" rtl="0" eaLnBrk="1" hangingPunct="1">
              <a:buFont typeface="Wingdings" pitchFamily="2" charset="2"/>
              <a:buNone/>
            </a:pPr>
            <a:r>
              <a:rPr lang="en-US" sz="4800" smtClean="0">
                <a:solidFill>
                  <a:srgbClr val="006699"/>
                </a:solidFill>
              </a:rPr>
              <a:t>What Is Organizational Behavior</a:t>
            </a:r>
          </a:p>
        </p:txBody>
      </p:sp>
      <p:sp>
        <p:nvSpPr>
          <p:cNvPr id="4099" name="Rectangle 5"/>
          <p:cNvSpPr>
            <a:spLocks noGrp="1" noChangeArrowheads="1"/>
          </p:cNvSpPr>
          <p:nvPr>
            <p:ph type="ctrTitle" idx="4294967295"/>
          </p:nvPr>
        </p:nvSpPr>
        <p:spPr bwMode="auto">
          <a:xfrm>
            <a:off x="809625" y="1482725"/>
            <a:ext cx="3124200" cy="631825"/>
          </a:xfrm>
          <a:noFill/>
          <a:ln w="9525">
            <a:noFill/>
          </a:ln>
        </p:spPr>
        <p:txBody>
          <a:bodyPr>
            <a:normAutofit fontScale="90000"/>
          </a:bodyPr>
          <a:lstStyle/>
          <a:p>
            <a:pPr algn="just" rtl="0" eaLnBrk="1" hangingPunct="1">
              <a:defRPr/>
            </a:pPr>
            <a:r>
              <a:rPr lang="en-US" sz="3600" b="1" smtClean="0">
                <a:solidFill>
                  <a:schemeClr val="tx1"/>
                </a:solidFill>
              </a:rPr>
              <a:t>Chapter One</a:t>
            </a:r>
          </a:p>
        </p:txBody>
      </p:sp>
      <p:pic>
        <p:nvPicPr>
          <p:cNvPr id="4100" name="Picture 3"/>
          <p:cNvPicPr>
            <a:picLocks noChangeAspect="1" noChangeArrowheads="1"/>
          </p:cNvPicPr>
          <p:nvPr/>
        </p:nvPicPr>
        <p:blipFill>
          <a:blip r:embed="rId2"/>
          <a:srcRect/>
          <a:stretch>
            <a:fillRect/>
          </a:stretch>
        </p:blipFill>
        <p:spPr bwMode="auto">
          <a:xfrm>
            <a:off x="0" y="180975"/>
            <a:ext cx="9144000" cy="885825"/>
          </a:xfrm>
          <a:prstGeom prst="rect">
            <a:avLst/>
          </a:prstGeom>
          <a:noFill/>
          <a:ln w="9525">
            <a:noFill/>
            <a:miter lim="800000"/>
            <a:headEnd/>
            <a:tailEnd/>
          </a:ln>
        </p:spPr>
      </p:pic>
      <p:pic>
        <p:nvPicPr>
          <p:cNvPr id="4101" name="Picture 4"/>
          <p:cNvPicPr>
            <a:picLocks noChangeAspect="1" noChangeArrowheads="1"/>
          </p:cNvPicPr>
          <p:nvPr/>
        </p:nvPicPr>
        <p:blipFill>
          <a:blip r:embed="rId3"/>
          <a:srcRect/>
          <a:stretch>
            <a:fillRect/>
          </a:stretch>
        </p:blipFill>
        <p:spPr bwMode="auto">
          <a:xfrm>
            <a:off x="914400" y="1546225"/>
            <a:ext cx="4543425" cy="6635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2"/>
          <p:cNvSpPr>
            <a:spLocks noGrp="1"/>
          </p:cNvSpPr>
          <p:nvPr>
            <p:ph type="ftr" sz="quarter" idx="10"/>
          </p:nvPr>
        </p:nvSpPr>
        <p:spPr>
          <a:noFill/>
        </p:spPr>
        <p:txBody>
          <a:bodyPr/>
          <a:lstStyle/>
          <a:p>
            <a:r>
              <a:rPr lang="en-US" smtClean="0"/>
              <a:t>© 2005 Prentice Hall Inc. All rights reserved.</a:t>
            </a:r>
          </a:p>
        </p:txBody>
      </p:sp>
      <p:sp>
        <p:nvSpPr>
          <p:cNvPr id="39939" name="Slide Number Placeholder 3"/>
          <p:cNvSpPr>
            <a:spLocks noGrp="1"/>
          </p:cNvSpPr>
          <p:nvPr>
            <p:ph type="sldNum" sz="quarter" idx="11"/>
          </p:nvPr>
        </p:nvSpPr>
        <p:spPr>
          <a:noFill/>
        </p:spPr>
        <p:txBody>
          <a:bodyPr/>
          <a:lstStyle/>
          <a:p>
            <a:r>
              <a:rPr lang="en-US" smtClean="0"/>
              <a:t>1–</a:t>
            </a:r>
            <a:fld id="{94073A26-A864-4853-B01C-9DE7394A0DD0}" type="slidenum">
              <a:rPr lang="en-US" smtClean="0"/>
              <a:pPr/>
              <a:t>20</a:t>
            </a:fld>
            <a:endParaRPr lang="en-US" smtClean="0"/>
          </a:p>
        </p:txBody>
      </p:sp>
      <p:sp>
        <p:nvSpPr>
          <p:cNvPr id="236546" name="Rectangle 2"/>
          <p:cNvSpPr>
            <a:spLocks noGrp="1" noChangeArrowheads="1"/>
          </p:cNvSpPr>
          <p:nvPr>
            <p:ph type="title"/>
          </p:nvPr>
        </p:nvSpPr>
        <p:spPr/>
        <p:txBody>
          <a:bodyPr/>
          <a:lstStyle/>
          <a:p>
            <a:pPr algn="just" rtl="0" eaLnBrk="1" hangingPunct="1">
              <a:defRPr/>
            </a:pPr>
            <a:r>
              <a:rPr lang="en-US" smtClean="0"/>
              <a:t>The Dependent Variables (cont’d)</a:t>
            </a:r>
          </a:p>
        </p:txBody>
      </p:sp>
      <p:sp>
        <p:nvSpPr>
          <p:cNvPr id="236547" name="Line 3"/>
          <p:cNvSpPr>
            <a:spLocks noChangeShapeType="1"/>
          </p:cNvSpPr>
          <p:nvPr/>
        </p:nvSpPr>
        <p:spPr bwMode="auto">
          <a:xfrm>
            <a:off x="762000" y="2667000"/>
            <a:ext cx="5029200" cy="0"/>
          </a:xfrm>
          <a:prstGeom prst="line">
            <a:avLst/>
          </a:prstGeom>
          <a:noFill/>
          <a:ln w="38100">
            <a:solidFill>
              <a:srgbClr val="CC3300"/>
            </a:solidFill>
            <a:round/>
            <a:headEnd/>
            <a:tailEnd/>
          </a:ln>
        </p:spPr>
        <p:txBody>
          <a:bodyPr/>
          <a:lstStyle/>
          <a:p>
            <a:endParaRPr lang="fa-IR"/>
          </a:p>
        </p:txBody>
      </p:sp>
      <p:sp>
        <p:nvSpPr>
          <p:cNvPr id="236548" name="Line 4"/>
          <p:cNvSpPr>
            <a:spLocks noChangeShapeType="1"/>
          </p:cNvSpPr>
          <p:nvPr/>
        </p:nvSpPr>
        <p:spPr bwMode="auto">
          <a:xfrm>
            <a:off x="5029200" y="4191000"/>
            <a:ext cx="3124200" cy="0"/>
          </a:xfrm>
          <a:prstGeom prst="line">
            <a:avLst/>
          </a:prstGeom>
          <a:noFill/>
          <a:ln w="38100">
            <a:solidFill>
              <a:srgbClr val="CC3300"/>
            </a:solidFill>
            <a:round/>
            <a:headEnd/>
            <a:tailEnd/>
          </a:ln>
        </p:spPr>
        <p:txBody>
          <a:bodyPr/>
          <a:lstStyle/>
          <a:p>
            <a:endParaRPr lang="fa-IR"/>
          </a:p>
        </p:txBody>
      </p:sp>
      <p:sp>
        <p:nvSpPr>
          <p:cNvPr id="236549" name="Text Box 5"/>
          <p:cNvSpPr txBox="1">
            <a:spLocks noChangeArrowheads="1"/>
          </p:cNvSpPr>
          <p:nvPr/>
        </p:nvSpPr>
        <p:spPr bwMode="auto">
          <a:xfrm>
            <a:off x="685800" y="1371600"/>
            <a:ext cx="5334000" cy="1200329"/>
          </a:xfrm>
          <a:prstGeom prst="rect">
            <a:avLst/>
          </a:prstGeom>
          <a:noFill/>
          <a:ln w="9525">
            <a:noFill/>
            <a:miter lim="800000"/>
            <a:headEnd/>
            <a:tailEnd/>
          </a:ln>
        </p:spPr>
        <p:txBody>
          <a:bodyPr>
            <a:spAutoFit/>
          </a:bodyPr>
          <a:lstStyle/>
          <a:p>
            <a:pPr algn="l" rtl="0">
              <a:spcBef>
                <a:spcPct val="50000"/>
              </a:spcBef>
            </a:pPr>
            <a:r>
              <a:rPr lang="en-US" sz="2400" dirty="0"/>
              <a:t>Productivity</a:t>
            </a:r>
            <a:br>
              <a:rPr lang="en-US" sz="2400" dirty="0"/>
            </a:br>
            <a:r>
              <a:rPr lang="en-US" sz="2400" b="0" dirty="0">
                <a:latin typeface="Tahoma" pitchFamily="34" charset="0"/>
              </a:rPr>
              <a:t>A performance measure that includes effectiveness and efficiency.</a:t>
            </a:r>
          </a:p>
        </p:txBody>
      </p:sp>
      <p:sp>
        <p:nvSpPr>
          <p:cNvPr id="236550" name="Text Box 6"/>
          <p:cNvSpPr txBox="1">
            <a:spLocks noChangeArrowheads="1"/>
          </p:cNvSpPr>
          <p:nvPr/>
        </p:nvSpPr>
        <p:spPr bwMode="auto">
          <a:xfrm>
            <a:off x="4953000" y="3263900"/>
            <a:ext cx="3581400" cy="830997"/>
          </a:xfrm>
          <a:prstGeom prst="rect">
            <a:avLst/>
          </a:prstGeom>
          <a:noFill/>
          <a:ln w="9525">
            <a:noFill/>
            <a:miter lim="800000"/>
            <a:headEnd/>
            <a:tailEnd/>
          </a:ln>
        </p:spPr>
        <p:txBody>
          <a:bodyPr>
            <a:spAutoFit/>
          </a:bodyPr>
          <a:lstStyle/>
          <a:p>
            <a:pPr algn="l" rtl="0">
              <a:spcBef>
                <a:spcPct val="50000"/>
              </a:spcBef>
            </a:pPr>
            <a:r>
              <a:rPr lang="en-US" sz="2400" dirty="0"/>
              <a:t>Effectiveness</a:t>
            </a:r>
            <a:br>
              <a:rPr lang="en-US" sz="2400" dirty="0"/>
            </a:br>
            <a:r>
              <a:rPr lang="en-US" sz="2400" b="0" dirty="0">
                <a:latin typeface="Tahoma" pitchFamily="34" charset="0"/>
              </a:rPr>
              <a:t>Achievement of goals.</a:t>
            </a:r>
          </a:p>
        </p:txBody>
      </p:sp>
      <p:sp>
        <p:nvSpPr>
          <p:cNvPr id="236551" name="Text Box 7"/>
          <p:cNvSpPr txBox="1">
            <a:spLocks noChangeArrowheads="1"/>
          </p:cNvSpPr>
          <p:nvPr/>
        </p:nvSpPr>
        <p:spPr bwMode="auto">
          <a:xfrm>
            <a:off x="4953000" y="4343400"/>
            <a:ext cx="3581400" cy="1569660"/>
          </a:xfrm>
          <a:prstGeom prst="rect">
            <a:avLst/>
          </a:prstGeom>
          <a:noFill/>
          <a:ln w="9525">
            <a:noFill/>
            <a:miter lim="800000"/>
            <a:headEnd/>
            <a:tailEnd/>
          </a:ln>
        </p:spPr>
        <p:txBody>
          <a:bodyPr>
            <a:spAutoFit/>
          </a:bodyPr>
          <a:lstStyle/>
          <a:p>
            <a:pPr algn="l" rtl="0">
              <a:spcBef>
                <a:spcPct val="50000"/>
              </a:spcBef>
            </a:pPr>
            <a:r>
              <a:rPr lang="en-US" sz="2400" dirty="0"/>
              <a:t>Efficiency</a:t>
            </a:r>
            <a:br>
              <a:rPr lang="en-US" sz="2400" dirty="0"/>
            </a:br>
            <a:r>
              <a:rPr lang="en-US" sz="2400" b="0" dirty="0">
                <a:latin typeface="Tahoma" pitchFamily="34" charset="0"/>
              </a:rPr>
              <a:t>The ratio of effective output to the input required to achieve it.</a:t>
            </a:r>
          </a:p>
        </p:txBody>
      </p:sp>
      <p:pic>
        <p:nvPicPr>
          <p:cNvPr id="39946" name="Picture 8" descr="pe02407_"/>
          <p:cNvPicPr>
            <a:picLocks noChangeAspect="1" noChangeArrowheads="1"/>
          </p:cNvPicPr>
          <p:nvPr/>
        </p:nvPicPr>
        <p:blipFill>
          <a:blip r:embed="rId2"/>
          <a:srcRect/>
          <a:stretch>
            <a:fillRect/>
          </a:stretch>
        </p:blipFill>
        <p:spPr bwMode="auto">
          <a:xfrm>
            <a:off x="1295400" y="3048000"/>
            <a:ext cx="2992438" cy="28654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Effect transition="in" filter="wipe(left)">
                                      <p:cBhvr>
                                        <p:cTn id="7" dur="500"/>
                                        <p:tgtEl>
                                          <p:spTgt spid="2365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6547"/>
                                        </p:tgtEl>
                                        <p:attrNameLst>
                                          <p:attrName>style.visibility</p:attrName>
                                        </p:attrNameLst>
                                      </p:cBhvr>
                                      <p:to>
                                        <p:strVal val="visible"/>
                                      </p:to>
                                    </p:set>
                                    <p:animEffect transition="in" filter="wipe(left)">
                                      <p:cBhvr>
                                        <p:cTn id="11" dur="500"/>
                                        <p:tgtEl>
                                          <p:spTgt spid="2365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6550"/>
                                        </p:tgtEl>
                                        <p:attrNameLst>
                                          <p:attrName>style.visibility</p:attrName>
                                        </p:attrNameLst>
                                      </p:cBhvr>
                                      <p:to>
                                        <p:strVal val="visible"/>
                                      </p:to>
                                    </p:set>
                                    <p:animEffect transition="in" filter="wipe(up)">
                                      <p:cBhvr>
                                        <p:cTn id="16" dur="500"/>
                                        <p:tgtEl>
                                          <p:spTgt spid="236550"/>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236548"/>
                                        </p:tgtEl>
                                        <p:attrNameLst>
                                          <p:attrName>style.visibility</p:attrName>
                                        </p:attrNameLst>
                                      </p:cBhvr>
                                      <p:to>
                                        <p:strVal val="visible"/>
                                      </p:to>
                                    </p:set>
                                    <p:animEffect transition="in" filter="box(out)">
                                      <p:cBhvr>
                                        <p:cTn id="19" dur="500"/>
                                        <p:tgtEl>
                                          <p:spTgt spid="23654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6551"/>
                                        </p:tgtEl>
                                        <p:attrNameLst>
                                          <p:attrName>style.visibility</p:attrName>
                                        </p:attrNameLst>
                                      </p:cBhvr>
                                      <p:to>
                                        <p:strVal val="visible"/>
                                      </p:to>
                                    </p:set>
                                    <p:animEffect transition="in" filter="wipe(up)">
                                      <p:cBhvr>
                                        <p:cTn id="22" dur="5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8" grpId="0" animBg="1"/>
      <p:bldP spid="236549" grpId="0"/>
      <p:bldP spid="236550" grpId="0"/>
      <p:bldP spid="236551" grpId="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8–</a:t>
            </a:r>
            <a:fld id="{577BF994-A3E2-4949-8433-3B8975D0B224}" type="slidenum">
              <a:rPr lang="en-US"/>
              <a:pPr/>
              <a:t>200</a:t>
            </a:fld>
            <a:endParaRPr lang="en-US"/>
          </a:p>
        </p:txBody>
      </p:sp>
      <p:sp>
        <p:nvSpPr>
          <p:cNvPr id="819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85000" lnSpcReduction="10000"/>
          </a:bodyPr>
          <a:lstStyle/>
          <a:p>
            <a:pPr marL="457200" indent="-457200" algn="just" rtl="0" eaLnBrk="1" hangingPunct="1">
              <a:buClr>
                <a:srgbClr val="CC6600"/>
              </a:buClr>
              <a:buFont typeface="Wingdings" pitchFamily="2" charset="2"/>
              <a:buAutoNum type="arabicPeriod"/>
            </a:pPr>
            <a:r>
              <a:rPr lang="en-US" smtClean="0"/>
              <a:t>Differentiate between formal and informal groups.</a:t>
            </a:r>
          </a:p>
          <a:p>
            <a:pPr marL="457200" indent="-457200" algn="just" rtl="0" eaLnBrk="1" hangingPunct="1">
              <a:buClr>
                <a:srgbClr val="CC6600"/>
              </a:buClr>
              <a:buFont typeface="Wingdings" pitchFamily="2" charset="2"/>
              <a:buAutoNum type="arabicPeriod"/>
            </a:pPr>
            <a:r>
              <a:rPr lang="en-US" smtClean="0"/>
              <a:t>Compare two models of group development.</a:t>
            </a:r>
          </a:p>
          <a:p>
            <a:pPr marL="457200" indent="-457200" algn="just" rtl="0" eaLnBrk="1" hangingPunct="1">
              <a:buClr>
                <a:srgbClr val="CC6600"/>
              </a:buClr>
              <a:buFont typeface="Wingdings" pitchFamily="2" charset="2"/>
              <a:buAutoNum type="arabicPeriod"/>
            </a:pPr>
            <a:r>
              <a:rPr lang="en-US" smtClean="0"/>
              <a:t>Explain how role requirements change in different situations.</a:t>
            </a:r>
          </a:p>
          <a:p>
            <a:pPr marL="457200" indent="-457200" algn="just" rtl="0" eaLnBrk="1" hangingPunct="1">
              <a:buClr>
                <a:srgbClr val="CC6600"/>
              </a:buClr>
              <a:buFont typeface="Wingdings" pitchFamily="2" charset="2"/>
              <a:buAutoNum type="arabicPeriod"/>
            </a:pPr>
            <a:r>
              <a:rPr lang="en-US" smtClean="0"/>
              <a:t>Describe how norms exert influence on an individual’s behavior.</a:t>
            </a:r>
          </a:p>
          <a:p>
            <a:pPr marL="457200" indent="-457200" algn="just" rtl="0" eaLnBrk="1" hangingPunct="1">
              <a:buClr>
                <a:srgbClr val="CC6600"/>
              </a:buClr>
              <a:buFont typeface="Wingdings" pitchFamily="2" charset="2"/>
              <a:buAutoNum type="arabicPeriod"/>
            </a:pPr>
            <a:r>
              <a:rPr lang="en-US" smtClean="0"/>
              <a:t>Explain what determines status</a:t>
            </a:r>
          </a:p>
          <a:p>
            <a:pPr marL="457200" indent="-457200" algn="just" rtl="0" eaLnBrk="1" hangingPunct="1">
              <a:buClr>
                <a:srgbClr val="CC6600"/>
              </a:buClr>
              <a:buFont typeface="Wingdings" pitchFamily="2" charset="2"/>
              <a:buAutoNum type="arabicPeriod"/>
            </a:pPr>
            <a:r>
              <a:rPr lang="en-US" smtClean="0"/>
              <a:t>Define social loafing and its effect on group performance.</a:t>
            </a:r>
          </a:p>
        </p:txBody>
      </p:sp>
      <p:sp>
        <p:nvSpPr>
          <p:cNvPr id="8198"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 2005 Prentice Hall Inc. All rights reserved.</a:t>
            </a:r>
          </a:p>
        </p:txBody>
      </p:sp>
      <p:sp>
        <p:nvSpPr>
          <p:cNvPr id="9219" name="Slide Number Placeholder 4"/>
          <p:cNvSpPr>
            <a:spLocks noGrp="1"/>
          </p:cNvSpPr>
          <p:nvPr>
            <p:ph type="sldNum" sz="quarter" idx="11"/>
          </p:nvPr>
        </p:nvSpPr>
        <p:spPr>
          <a:noFill/>
        </p:spPr>
        <p:txBody>
          <a:bodyPr/>
          <a:lstStyle/>
          <a:p>
            <a:r>
              <a:rPr lang="en-US"/>
              <a:t>8–</a:t>
            </a:r>
            <a:fld id="{5ED7176F-8D2F-4848-AED1-DF2FC6F61093}" type="slidenum">
              <a:rPr lang="en-US"/>
              <a:pPr/>
              <a:t>201</a:t>
            </a:fld>
            <a:endParaRPr lang="en-US"/>
          </a:p>
        </p:txBody>
      </p:sp>
      <p:sp>
        <p:nvSpPr>
          <p:cNvPr id="9220"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buClr>
                <a:srgbClr val="CC6600"/>
              </a:buClr>
              <a:buFont typeface="Wingdings" pitchFamily="2" charset="2"/>
              <a:buAutoNum type="arabicPeriod" startAt="7"/>
            </a:pPr>
            <a:r>
              <a:rPr lang="en-US" smtClean="0"/>
              <a:t>Identify the benefits and disadvantages of cohesive groups.</a:t>
            </a:r>
          </a:p>
          <a:p>
            <a:pPr marL="457200" indent="-457200" algn="just" rtl="0" eaLnBrk="1" hangingPunct="1">
              <a:buClr>
                <a:srgbClr val="CC6600"/>
              </a:buClr>
              <a:buFont typeface="Wingdings" pitchFamily="2" charset="2"/>
              <a:buAutoNum type="arabicPeriod" startAt="7"/>
            </a:pPr>
            <a:r>
              <a:rPr lang="en-US" smtClean="0"/>
              <a:t>List the strengths and weaknesses of group decision making.</a:t>
            </a:r>
          </a:p>
          <a:p>
            <a:pPr marL="457200" indent="-457200" algn="just" rtl="0" eaLnBrk="1" hangingPunct="1">
              <a:buClr>
                <a:srgbClr val="CC6600"/>
              </a:buClr>
              <a:buFont typeface="Wingdings" pitchFamily="2" charset="2"/>
              <a:buAutoNum type="arabicPeriod" startAt="7"/>
            </a:pPr>
            <a:r>
              <a:rPr lang="en-US" smtClean="0"/>
              <a:t>Contrast the effectiveness of interacting, brainstorming, nominal and electronic meeting groups.</a:t>
            </a:r>
          </a:p>
        </p:txBody>
      </p:sp>
      <p:sp>
        <p:nvSpPr>
          <p:cNvPr id="9222"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8–</a:t>
            </a:r>
            <a:fld id="{02493985-32FF-4870-9588-BAFB2E8FC909}" type="slidenum">
              <a:rPr lang="en-US"/>
              <a:pPr/>
              <a:t>202</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Defining and Classifying Groups</a:t>
            </a:r>
          </a:p>
        </p:txBody>
      </p:sp>
      <p:sp>
        <p:nvSpPr>
          <p:cNvPr id="260099" name="Line 3"/>
          <p:cNvSpPr>
            <a:spLocks noChangeShapeType="1"/>
          </p:cNvSpPr>
          <p:nvPr/>
        </p:nvSpPr>
        <p:spPr bwMode="auto">
          <a:xfrm>
            <a:off x="914400" y="3276600"/>
            <a:ext cx="7391400" cy="0"/>
          </a:xfrm>
          <a:prstGeom prst="line">
            <a:avLst/>
          </a:prstGeom>
          <a:noFill/>
          <a:ln w="38100">
            <a:solidFill>
              <a:srgbClr val="CC3300"/>
            </a:solidFill>
            <a:round/>
            <a:headEnd/>
            <a:tailEnd/>
          </a:ln>
        </p:spPr>
        <p:txBody>
          <a:bodyPr/>
          <a:lstStyle/>
          <a:p>
            <a:endParaRPr lang="fa-IR"/>
          </a:p>
        </p:txBody>
      </p:sp>
      <p:sp>
        <p:nvSpPr>
          <p:cNvPr id="10246" name="Text Box 4"/>
          <p:cNvSpPr txBox="1">
            <a:spLocks noChangeArrowheads="1"/>
          </p:cNvSpPr>
          <p:nvPr/>
        </p:nvSpPr>
        <p:spPr bwMode="auto">
          <a:xfrm>
            <a:off x="838200" y="1295400"/>
            <a:ext cx="5943600" cy="1735138"/>
          </a:xfrm>
          <a:prstGeom prst="rect">
            <a:avLst/>
          </a:prstGeom>
          <a:noFill/>
          <a:ln w="9525">
            <a:noFill/>
            <a:miter lim="800000"/>
            <a:headEnd/>
            <a:tailEnd/>
          </a:ln>
        </p:spPr>
        <p:txBody>
          <a:bodyPr>
            <a:spAutoFit/>
          </a:bodyPr>
          <a:lstStyle/>
          <a:p>
            <a:pPr>
              <a:spcBef>
                <a:spcPct val="50000"/>
              </a:spcBef>
            </a:pPr>
            <a:r>
              <a:rPr lang="en-US" sz="2400"/>
              <a:t>Group(s)</a:t>
            </a:r>
          </a:p>
          <a:p>
            <a:pPr>
              <a:spcBef>
                <a:spcPct val="50000"/>
              </a:spcBef>
            </a:pPr>
            <a:r>
              <a:rPr lang="en-US" sz="2400" b="0">
                <a:latin typeface="Tahoma" pitchFamily="34" charset="0"/>
              </a:rPr>
              <a:t>Two or more individuals interacting and interdependent, who have come together to achieve particular objectives.</a:t>
            </a:r>
          </a:p>
        </p:txBody>
      </p:sp>
      <p:sp>
        <p:nvSpPr>
          <p:cNvPr id="10247" name="Text Box 5"/>
          <p:cNvSpPr txBox="1">
            <a:spLocks noChangeArrowheads="1"/>
          </p:cNvSpPr>
          <p:nvPr/>
        </p:nvSpPr>
        <p:spPr bwMode="auto">
          <a:xfrm>
            <a:off x="914400" y="3581400"/>
            <a:ext cx="3505200" cy="1735138"/>
          </a:xfrm>
          <a:prstGeom prst="rect">
            <a:avLst/>
          </a:prstGeom>
          <a:noFill/>
          <a:ln w="9525">
            <a:noFill/>
            <a:miter lim="800000"/>
            <a:headEnd/>
            <a:tailEnd/>
          </a:ln>
        </p:spPr>
        <p:txBody>
          <a:bodyPr>
            <a:spAutoFit/>
          </a:bodyPr>
          <a:lstStyle/>
          <a:p>
            <a:pPr>
              <a:spcBef>
                <a:spcPct val="50000"/>
              </a:spcBef>
            </a:pPr>
            <a:r>
              <a:rPr lang="en-US" sz="2400"/>
              <a:t>Formal Group</a:t>
            </a:r>
          </a:p>
          <a:p>
            <a:pPr>
              <a:spcBef>
                <a:spcPct val="50000"/>
              </a:spcBef>
            </a:pPr>
            <a:r>
              <a:rPr lang="en-US" sz="2400" b="0">
                <a:latin typeface="Tahoma" pitchFamily="34" charset="0"/>
              </a:rPr>
              <a:t>A designated work group defined by the organization’s structure.</a:t>
            </a:r>
          </a:p>
        </p:txBody>
      </p:sp>
      <p:sp>
        <p:nvSpPr>
          <p:cNvPr id="10248" name="Text Box 6"/>
          <p:cNvSpPr txBox="1">
            <a:spLocks noChangeArrowheads="1"/>
          </p:cNvSpPr>
          <p:nvPr/>
        </p:nvSpPr>
        <p:spPr bwMode="auto">
          <a:xfrm>
            <a:off x="4648200" y="3581400"/>
            <a:ext cx="4267200" cy="2465388"/>
          </a:xfrm>
          <a:prstGeom prst="rect">
            <a:avLst/>
          </a:prstGeom>
          <a:noFill/>
          <a:ln w="9525">
            <a:noFill/>
            <a:miter lim="800000"/>
            <a:headEnd/>
            <a:tailEnd/>
          </a:ln>
        </p:spPr>
        <p:txBody>
          <a:bodyPr>
            <a:spAutoFit/>
          </a:bodyPr>
          <a:lstStyle/>
          <a:p>
            <a:pPr>
              <a:spcBef>
                <a:spcPct val="50000"/>
              </a:spcBef>
            </a:pPr>
            <a:r>
              <a:rPr lang="en-US" sz="2400"/>
              <a:t>Informal Group</a:t>
            </a:r>
          </a:p>
          <a:p>
            <a:pPr>
              <a:spcBef>
                <a:spcPct val="50000"/>
              </a:spcBef>
            </a:pPr>
            <a:r>
              <a:rPr lang="en-US" sz="2400" b="0">
                <a:latin typeface="Tahoma" pitchFamily="34" charset="0"/>
              </a:rPr>
              <a:t>A group that is neither formally structured now organizationally determined; appears in response to the need for social contact.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wipe(up)">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8–</a:t>
            </a:r>
            <a:fld id="{55285323-0F43-432B-8943-65AA066B6A2D}" type="slidenum">
              <a:rPr lang="en-US"/>
              <a:pPr/>
              <a:t>203</a:t>
            </a:fld>
            <a:endParaRPr lang="en-US"/>
          </a:p>
        </p:txBody>
      </p:sp>
      <p:sp>
        <p:nvSpPr>
          <p:cNvPr id="261122" name="Rectangle 2"/>
          <p:cNvSpPr>
            <a:spLocks noGrp="1" noChangeArrowheads="1"/>
          </p:cNvSpPr>
          <p:nvPr>
            <p:ph type="title"/>
          </p:nvPr>
        </p:nvSpPr>
        <p:spPr/>
        <p:txBody>
          <a:bodyPr>
            <a:normAutofit fontScale="90000"/>
          </a:bodyPr>
          <a:lstStyle/>
          <a:p>
            <a:pPr algn="just" rtl="0" eaLnBrk="1" hangingPunct="1">
              <a:defRPr/>
            </a:pPr>
            <a:r>
              <a:rPr lang="en-US" smtClean="0"/>
              <a:t>Defining and Classifying Groups (cont’d)</a:t>
            </a:r>
          </a:p>
        </p:txBody>
      </p:sp>
      <p:sp>
        <p:nvSpPr>
          <p:cNvPr id="261123" name="Line 3"/>
          <p:cNvSpPr>
            <a:spLocks noChangeShapeType="1"/>
          </p:cNvSpPr>
          <p:nvPr/>
        </p:nvSpPr>
        <p:spPr bwMode="auto">
          <a:xfrm>
            <a:off x="838200" y="3810000"/>
            <a:ext cx="3276600" cy="0"/>
          </a:xfrm>
          <a:prstGeom prst="line">
            <a:avLst/>
          </a:prstGeom>
          <a:noFill/>
          <a:ln w="38100">
            <a:solidFill>
              <a:srgbClr val="CC3300"/>
            </a:solidFill>
            <a:round/>
            <a:headEnd/>
            <a:tailEnd/>
          </a:ln>
        </p:spPr>
        <p:txBody>
          <a:bodyPr/>
          <a:lstStyle/>
          <a:p>
            <a:endParaRPr lang="fa-IR"/>
          </a:p>
        </p:txBody>
      </p:sp>
      <p:sp>
        <p:nvSpPr>
          <p:cNvPr id="261124" name="Line 4"/>
          <p:cNvSpPr>
            <a:spLocks noChangeShapeType="1"/>
          </p:cNvSpPr>
          <p:nvPr/>
        </p:nvSpPr>
        <p:spPr bwMode="auto">
          <a:xfrm>
            <a:off x="4800600" y="3810000"/>
            <a:ext cx="3581400" cy="0"/>
          </a:xfrm>
          <a:prstGeom prst="line">
            <a:avLst/>
          </a:prstGeom>
          <a:noFill/>
          <a:ln w="38100">
            <a:solidFill>
              <a:srgbClr val="CC3300"/>
            </a:solidFill>
            <a:round/>
            <a:headEnd/>
            <a:tailEnd/>
          </a:ln>
        </p:spPr>
        <p:txBody>
          <a:bodyPr/>
          <a:lstStyle/>
          <a:p>
            <a:endParaRPr lang="fa-IR"/>
          </a:p>
        </p:txBody>
      </p:sp>
      <p:sp>
        <p:nvSpPr>
          <p:cNvPr id="11271" name="Text Box 5"/>
          <p:cNvSpPr txBox="1">
            <a:spLocks noChangeArrowheads="1"/>
          </p:cNvSpPr>
          <p:nvPr/>
        </p:nvSpPr>
        <p:spPr bwMode="auto">
          <a:xfrm>
            <a:off x="914400" y="1371600"/>
            <a:ext cx="3429000" cy="2100263"/>
          </a:xfrm>
          <a:prstGeom prst="rect">
            <a:avLst/>
          </a:prstGeom>
          <a:noFill/>
          <a:ln w="9525">
            <a:noFill/>
            <a:miter lim="800000"/>
            <a:headEnd/>
            <a:tailEnd/>
          </a:ln>
        </p:spPr>
        <p:txBody>
          <a:bodyPr>
            <a:spAutoFit/>
          </a:bodyPr>
          <a:lstStyle/>
          <a:p>
            <a:pPr>
              <a:spcBef>
                <a:spcPct val="50000"/>
              </a:spcBef>
            </a:pPr>
            <a:r>
              <a:rPr lang="en-US" sz="2400"/>
              <a:t>Command Group</a:t>
            </a:r>
          </a:p>
          <a:p>
            <a:pPr>
              <a:spcBef>
                <a:spcPct val="50000"/>
              </a:spcBef>
            </a:pPr>
            <a:r>
              <a:rPr lang="en-US" sz="2400" b="0">
                <a:latin typeface="Tahoma" pitchFamily="34" charset="0"/>
              </a:rPr>
              <a:t>A group composed of the individuals who report directly to a given manager.</a:t>
            </a:r>
          </a:p>
        </p:txBody>
      </p:sp>
      <p:sp>
        <p:nvSpPr>
          <p:cNvPr id="11272" name="Text Box 6"/>
          <p:cNvSpPr txBox="1">
            <a:spLocks noChangeArrowheads="1"/>
          </p:cNvSpPr>
          <p:nvPr/>
        </p:nvSpPr>
        <p:spPr bwMode="auto">
          <a:xfrm>
            <a:off x="4648200" y="1387475"/>
            <a:ext cx="3657600" cy="1370013"/>
          </a:xfrm>
          <a:prstGeom prst="rect">
            <a:avLst/>
          </a:prstGeom>
          <a:noFill/>
          <a:ln w="9525">
            <a:noFill/>
            <a:miter lim="800000"/>
            <a:headEnd/>
            <a:tailEnd/>
          </a:ln>
        </p:spPr>
        <p:txBody>
          <a:bodyPr>
            <a:spAutoFit/>
          </a:bodyPr>
          <a:lstStyle/>
          <a:p>
            <a:pPr>
              <a:spcBef>
                <a:spcPct val="50000"/>
              </a:spcBef>
            </a:pPr>
            <a:r>
              <a:rPr lang="en-US" sz="2400"/>
              <a:t>Task Group</a:t>
            </a:r>
          </a:p>
          <a:p>
            <a:pPr>
              <a:spcBef>
                <a:spcPct val="50000"/>
              </a:spcBef>
            </a:pPr>
            <a:r>
              <a:rPr lang="en-US" sz="2400" b="0">
                <a:latin typeface="Tahoma" pitchFamily="34" charset="0"/>
              </a:rPr>
              <a:t>Those working together to complete a job or task.</a:t>
            </a:r>
          </a:p>
        </p:txBody>
      </p:sp>
      <p:sp>
        <p:nvSpPr>
          <p:cNvPr id="11273" name="Text Box 7"/>
          <p:cNvSpPr txBox="1">
            <a:spLocks noChangeArrowheads="1"/>
          </p:cNvSpPr>
          <p:nvPr/>
        </p:nvSpPr>
        <p:spPr bwMode="auto">
          <a:xfrm>
            <a:off x="914400" y="4114800"/>
            <a:ext cx="3429000" cy="2100263"/>
          </a:xfrm>
          <a:prstGeom prst="rect">
            <a:avLst/>
          </a:prstGeom>
          <a:noFill/>
          <a:ln w="9525">
            <a:noFill/>
            <a:miter lim="800000"/>
            <a:headEnd/>
            <a:tailEnd/>
          </a:ln>
        </p:spPr>
        <p:txBody>
          <a:bodyPr>
            <a:spAutoFit/>
          </a:bodyPr>
          <a:lstStyle/>
          <a:p>
            <a:pPr>
              <a:spcBef>
                <a:spcPct val="50000"/>
              </a:spcBef>
            </a:pPr>
            <a:r>
              <a:rPr lang="en-US" sz="2400"/>
              <a:t>Interest Group</a:t>
            </a:r>
          </a:p>
          <a:p>
            <a:pPr>
              <a:spcBef>
                <a:spcPct val="50000"/>
              </a:spcBef>
            </a:pPr>
            <a:r>
              <a:rPr lang="en-US" sz="2400" b="0">
                <a:latin typeface="Tahoma" pitchFamily="34" charset="0"/>
              </a:rPr>
              <a:t>Those working together to attain a specific objective with which each is concerned.</a:t>
            </a:r>
          </a:p>
        </p:txBody>
      </p:sp>
      <p:sp>
        <p:nvSpPr>
          <p:cNvPr id="11274" name="Text Box 8"/>
          <p:cNvSpPr txBox="1">
            <a:spLocks noChangeArrowheads="1"/>
          </p:cNvSpPr>
          <p:nvPr/>
        </p:nvSpPr>
        <p:spPr bwMode="auto">
          <a:xfrm>
            <a:off x="4876800" y="4114800"/>
            <a:ext cx="3657600" cy="2100263"/>
          </a:xfrm>
          <a:prstGeom prst="rect">
            <a:avLst/>
          </a:prstGeom>
          <a:noFill/>
          <a:ln w="9525">
            <a:noFill/>
            <a:miter lim="800000"/>
            <a:headEnd/>
            <a:tailEnd/>
          </a:ln>
        </p:spPr>
        <p:txBody>
          <a:bodyPr>
            <a:spAutoFit/>
          </a:bodyPr>
          <a:lstStyle/>
          <a:p>
            <a:pPr>
              <a:spcBef>
                <a:spcPct val="50000"/>
              </a:spcBef>
            </a:pPr>
            <a:r>
              <a:rPr lang="en-US" sz="2400"/>
              <a:t>Friendship Group</a:t>
            </a:r>
          </a:p>
          <a:p>
            <a:pPr>
              <a:spcBef>
                <a:spcPct val="50000"/>
              </a:spcBef>
            </a:pPr>
            <a:r>
              <a:rPr lang="en-US" sz="2400" b="0">
                <a:latin typeface="Tahoma" pitchFamily="34" charset="0"/>
              </a:rPr>
              <a:t>Those brought together because they share one or more common characteristics.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wipe(up)">
                                      <p:cBhvr>
                                        <p:cTn id="7" dur="500"/>
                                        <p:tgtEl>
                                          <p:spTgt spid="2611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1124"/>
                                        </p:tgtEl>
                                        <p:attrNameLst>
                                          <p:attrName>style.visibility</p:attrName>
                                        </p:attrNameLst>
                                      </p:cBhvr>
                                      <p:to>
                                        <p:strVal val="visible"/>
                                      </p:to>
                                    </p:set>
                                    <p:animEffect transition="in" filter="wipe(up)">
                                      <p:cBhvr>
                                        <p:cTn id="11" dur="500"/>
                                        <p:tgtEl>
                                          <p:spTgt spid="26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8–</a:t>
            </a:r>
            <a:fld id="{4D297183-AEE8-48B4-A9B8-0EBA9D5E892A}" type="slidenum">
              <a:rPr lang="en-US"/>
              <a:pPr/>
              <a:t>204</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Why People Join Groups</a:t>
            </a:r>
          </a:p>
        </p:txBody>
      </p:sp>
      <p:pic>
        <p:nvPicPr>
          <p:cNvPr id="262147" name="Picture 3" descr="PE03616_"/>
          <p:cNvPicPr>
            <a:picLocks noChangeAspect="1" noChangeArrowheads="1"/>
          </p:cNvPicPr>
          <p:nvPr/>
        </p:nvPicPr>
        <p:blipFill>
          <a:blip r:embed="rId2"/>
          <a:srcRect l="2640" t="2635" r="2640" b="2635"/>
          <a:stretch>
            <a:fillRect/>
          </a:stretch>
        </p:blipFill>
        <p:spPr bwMode="auto">
          <a:xfrm>
            <a:off x="4419600" y="2151063"/>
            <a:ext cx="3587750" cy="3487737"/>
          </a:xfrm>
          <a:prstGeom prst="rect">
            <a:avLst/>
          </a:prstGeom>
          <a:blipFill dpi="0" rotWithShape="0">
            <a:blip r:embed="rId3"/>
            <a:srcRect l="2640" t="2635" r="2640" b="2635"/>
            <a:stretch>
              <a:fillRect/>
            </a:stretch>
          </a:blipFill>
          <a:ln w="28575">
            <a:solidFill>
              <a:schemeClr val="tx1"/>
            </a:solidFill>
            <a:miter lim="800000"/>
            <a:headEnd/>
            <a:tailEnd/>
          </a:ln>
          <a:effectLst>
            <a:outerShdw dist="135003" dir="2471156" algn="ctr" rotWithShape="0">
              <a:srgbClr val="DDDDDD"/>
            </a:outerShdw>
          </a:effectLst>
        </p:spPr>
      </p:pic>
      <p:sp>
        <p:nvSpPr>
          <p:cNvPr id="262148" name="Text Box 4" descr="Chap01Bkgd03"/>
          <p:cNvSpPr txBox="1">
            <a:spLocks noChangeArrowheads="1"/>
          </p:cNvSpPr>
          <p:nvPr/>
        </p:nvSpPr>
        <p:spPr bwMode="blackWhite">
          <a:xfrm>
            <a:off x="1066800" y="1371600"/>
            <a:ext cx="3429000" cy="3352800"/>
          </a:xfrm>
          <a:prstGeom prst="rect">
            <a:avLst/>
          </a:prstGeom>
          <a:blipFill dpi="0" rotWithShape="0">
            <a:blip r:embed="rId3"/>
            <a:srcRect/>
            <a:stretch>
              <a:fillRect/>
            </a:stretch>
          </a:blipFill>
          <a:ln w="19050">
            <a:solidFill>
              <a:schemeClr val="tx1"/>
            </a:solidFill>
            <a:miter lim="800000"/>
            <a:headEnd/>
            <a:tailEnd/>
          </a:ln>
        </p:spPr>
        <p:txBody>
          <a:bodyPr wrap="none" lIns="182880" anchor="ctr"/>
          <a:lstStyle/>
          <a:p>
            <a:pPr marL="173038" indent="-173038">
              <a:lnSpc>
                <a:spcPct val="90000"/>
              </a:lnSpc>
              <a:spcBef>
                <a:spcPct val="50000"/>
              </a:spcBef>
              <a:buFontTx/>
              <a:buChar char="•"/>
            </a:pPr>
            <a:r>
              <a:rPr lang="en-US" sz="2400">
                <a:solidFill>
                  <a:schemeClr val="bg1"/>
                </a:solidFill>
              </a:rPr>
              <a:t>Security</a:t>
            </a:r>
          </a:p>
          <a:p>
            <a:pPr marL="173038" indent="-173038">
              <a:lnSpc>
                <a:spcPct val="90000"/>
              </a:lnSpc>
              <a:spcBef>
                <a:spcPct val="50000"/>
              </a:spcBef>
              <a:buFontTx/>
              <a:buChar char="•"/>
            </a:pPr>
            <a:r>
              <a:rPr lang="en-US" sz="2400">
                <a:solidFill>
                  <a:schemeClr val="bg1"/>
                </a:solidFill>
              </a:rPr>
              <a:t>Status</a:t>
            </a:r>
          </a:p>
          <a:p>
            <a:pPr marL="173038" indent="-173038">
              <a:lnSpc>
                <a:spcPct val="90000"/>
              </a:lnSpc>
              <a:spcBef>
                <a:spcPct val="50000"/>
              </a:spcBef>
              <a:buFontTx/>
              <a:buChar char="•"/>
            </a:pPr>
            <a:r>
              <a:rPr lang="en-US" sz="2400">
                <a:solidFill>
                  <a:schemeClr val="bg1"/>
                </a:solidFill>
              </a:rPr>
              <a:t>Self-esteem</a:t>
            </a:r>
          </a:p>
          <a:p>
            <a:pPr marL="173038" indent="-173038">
              <a:lnSpc>
                <a:spcPct val="90000"/>
              </a:lnSpc>
              <a:spcBef>
                <a:spcPct val="50000"/>
              </a:spcBef>
              <a:buFontTx/>
              <a:buChar char="•"/>
            </a:pPr>
            <a:r>
              <a:rPr lang="en-US" sz="2400">
                <a:solidFill>
                  <a:schemeClr val="bg1"/>
                </a:solidFill>
              </a:rPr>
              <a:t>Affiliation</a:t>
            </a:r>
          </a:p>
          <a:p>
            <a:pPr marL="173038" indent="-173038">
              <a:lnSpc>
                <a:spcPct val="90000"/>
              </a:lnSpc>
              <a:spcBef>
                <a:spcPct val="50000"/>
              </a:spcBef>
              <a:buFontTx/>
              <a:buChar char="•"/>
            </a:pPr>
            <a:r>
              <a:rPr lang="en-US" sz="2400">
                <a:solidFill>
                  <a:schemeClr val="bg1"/>
                </a:solidFill>
              </a:rPr>
              <a:t>Power</a:t>
            </a:r>
          </a:p>
          <a:p>
            <a:pPr marL="173038" indent="-173038">
              <a:lnSpc>
                <a:spcPct val="90000"/>
              </a:lnSpc>
              <a:spcBef>
                <a:spcPct val="50000"/>
              </a:spcBef>
              <a:buFontTx/>
              <a:buChar char="•"/>
            </a:pPr>
            <a:r>
              <a:rPr lang="en-US" sz="2400">
                <a:solidFill>
                  <a:schemeClr val="bg1"/>
                </a:solidFill>
              </a:rPr>
              <a:t>Goal Achievement</a:t>
            </a:r>
          </a:p>
        </p:txBody>
      </p:sp>
      <p:sp>
        <p:nvSpPr>
          <p:cNvPr id="262149" name="Text Box 5" descr="BKGD02"/>
          <p:cNvSpPr txBox="1">
            <a:spLocks noChangeArrowheads="1"/>
          </p:cNvSpPr>
          <p:nvPr/>
        </p:nvSpPr>
        <p:spPr bwMode="blackWhite">
          <a:xfrm>
            <a:off x="7162800" y="6096000"/>
            <a:ext cx="1447800" cy="247650"/>
          </a:xfrm>
          <a:prstGeom prst="rect">
            <a:avLst/>
          </a:prstGeom>
          <a:blipFill dpi="0" rotWithShape="1">
            <a:blip r:embed="rId4"/>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–1</a:t>
            </a:r>
            <a:endParaRPr lang="en-US">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box(in)">
                                      <p:cBhvr>
                                        <p:cTn id="7" dur="500"/>
                                        <p:tgtEl>
                                          <p:spTgt spid="26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8–</a:t>
            </a:r>
            <a:fld id="{E5644E43-3EFE-427D-8F89-429A9BFE940C}" type="slidenum">
              <a:rPr lang="en-US"/>
              <a:pPr/>
              <a:t>205</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The Five-Stage Model of Group Development</a:t>
            </a:r>
          </a:p>
        </p:txBody>
      </p:sp>
      <p:pic>
        <p:nvPicPr>
          <p:cNvPr id="13317" name="Picture 3" descr="bd20205_"/>
          <p:cNvPicPr>
            <a:picLocks noChangeAspect="1" noChangeArrowheads="1"/>
          </p:cNvPicPr>
          <p:nvPr/>
        </p:nvPicPr>
        <p:blipFill>
          <a:blip r:embed="rId2"/>
          <a:srcRect/>
          <a:stretch>
            <a:fillRect/>
          </a:stretch>
        </p:blipFill>
        <p:spPr bwMode="auto">
          <a:xfrm>
            <a:off x="5029200" y="4038600"/>
            <a:ext cx="3505200" cy="2133600"/>
          </a:xfrm>
          <a:prstGeom prst="rect">
            <a:avLst/>
          </a:prstGeom>
          <a:noFill/>
          <a:ln w="9525">
            <a:noFill/>
            <a:miter lim="800000"/>
            <a:headEnd/>
            <a:tailEnd/>
          </a:ln>
        </p:spPr>
      </p:pic>
      <p:sp>
        <p:nvSpPr>
          <p:cNvPr id="263172" name="Line 4"/>
          <p:cNvSpPr>
            <a:spLocks noChangeShapeType="1"/>
          </p:cNvSpPr>
          <p:nvPr/>
        </p:nvSpPr>
        <p:spPr bwMode="auto">
          <a:xfrm>
            <a:off x="914400" y="2667000"/>
            <a:ext cx="7010400" cy="0"/>
          </a:xfrm>
          <a:prstGeom prst="line">
            <a:avLst/>
          </a:prstGeom>
          <a:noFill/>
          <a:ln w="38100">
            <a:solidFill>
              <a:srgbClr val="CC3300"/>
            </a:solidFill>
            <a:round/>
            <a:headEnd/>
            <a:tailEnd/>
          </a:ln>
        </p:spPr>
        <p:txBody>
          <a:bodyPr/>
          <a:lstStyle/>
          <a:p>
            <a:endParaRPr lang="fa-IR"/>
          </a:p>
        </p:txBody>
      </p:sp>
      <p:sp>
        <p:nvSpPr>
          <p:cNvPr id="263173" name="Line 5"/>
          <p:cNvSpPr>
            <a:spLocks noChangeShapeType="1"/>
          </p:cNvSpPr>
          <p:nvPr/>
        </p:nvSpPr>
        <p:spPr bwMode="auto">
          <a:xfrm>
            <a:off x="914400" y="4114800"/>
            <a:ext cx="4953000" cy="0"/>
          </a:xfrm>
          <a:prstGeom prst="line">
            <a:avLst/>
          </a:prstGeom>
          <a:noFill/>
          <a:ln w="38100">
            <a:solidFill>
              <a:srgbClr val="CC3300"/>
            </a:solidFill>
            <a:round/>
            <a:headEnd/>
            <a:tailEnd/>
          </a:ln>
        </p:spPr>
        <p:txBody>
          <a:bodyPr/>
          <a:lstStyle/>
          <a:p>
            <a:endParaRPr lang="fa-IR"/>
          </a:p>
        </p:txBody>
      </p:sp>
      <p:sp>
        <p:nvSpPr>
          <p:cNvPr id="13320" name="Text Box 6"/>
          <p:cNvSpPr txBox="1">
            <a:spLocks noChangeArrowheads="1"/>
          </p:cNvSpPr>
          <p:nvPr/>
        </p:nvSpPr>
        <p:spPr bwMode="auto">
          <a:xfrm>
            <a:off x="914400" y="1295400"/>
            <a:ext cx="7315200" cy="1187450"/>
          </a:xfrm>
          <a:prstGeom prst="rect">
            <a:avLst/>
          </a:prstGeom>
          <a:noFill/>
          <a:ln w="9525">
            <a:noFill/>
            <a:miter lim="800000"/>
            <a:headEnd/>
            <a:tailEnd/>
          </a:ln>
        </p:spPr>
        <p:txBody>
          <a:bodyPr>
            <a:spAutoFit/>
          </a:bodyPr>
          <a:lstStyle/>
          <a:p>
            <a:pPr>
              <a:spcBef>
                <a:spcPct val="50000"/>
              </a:spcBef>
            </a:pPr>
            <a:r>
              <a:rPr lang="en-US" sz="2400"/>
              <a:t>Forming Stage</a:t>
            </a:r>
            <a:br>
              <a:rPr lang="en-US" sz="2400"/>
            </a:br>
            <a:r>
              <a:rPr lang="en-US" sz="2400" b="0">
                <a:latin typeface="Tahoma" pitchFamily="34" charset="0"/>
              </a:rPr>
              <a:t>The first stage in group development, characterized by much uncertainty.</a:t>
            </a:r>
          </a:p>
        </p:txBody>
      </p:sp>
      <p:sp>
        <p:nvSpPr>
          <p:cNvPr id="13321" name="Text Box 7"/>
          <p:cNvSpPr txBox="1">
            <a:spLocks noChangeArrowheads="1"/>
          </p:cNvSpPr>
          <p:nvPr/>
        </p:nvSpPr>
        <p:spPr bwMode="auto">
          <a:xfrm>
            <a:off x="914400" y="2774950"/>
            <a:ext cx="7315200" cy="1187450"/>
          </a:xfrm>
          <a:prstGeom prst="rect">
            <a:avLst/>
          </a:prstGeom>
          <a:noFill/>
          <a:ln w="9525">
            <a:noFill/>
            <a:miter lim="800000"/>
            <a:headEnd/>
            <a:tailEnd/>
          </a:ln>
        </p:spPr>
        <p:txBody>
          <a:bodyPr>
            <a:spAutoFit/>
          </a:bodyPr>
          <a:lstStyle/>
          <a:p>
            <a:pPr>
              <a:spcBef>
                <a:spcPct val="50000"/>
              </a:spcBef>
            </a:pPr>
            <a:r>
              <a:rPr lang="en-US" sz="2400"/>
              <a:t>Storming Stage</a:t>
            </a:r>
            <a:br>
              <a:rPr lang="en-US" sz="2400"/>
            </a:br>
            <a:r>
              <a:rPr lang="en-US" sz="2400" b="0">
                <a:latin typeface="Tahoma" pitchFamily="34" charset="0"/>
              </a:rPr>
              <a:t>The second stage in group development, characterized by intragroup conflict.</a:t>
            </a:r>
          </a:p>
        </p:txBody>
      </p:sp>
      <p:sp>
        <p:nvSpPr>
          <p:cNvPr id="13322" name="Text Box 8"/>
          <p:cNvSpPr txBox="1">
            <a:spLocks noChangeArrowheads="1"/>
          </p:cNvSpPr>
          <p:nvPr/>
        </p:nvSpPr>
        <p:spPr bwMode="auto">
          <a:xfrm>
            <a:off x="914400" y="4191000"/>
            <a:ext cx="4191000" cy="1917700"/>
          </a:xfrm>
          <a:prstGeom prst="rect">
            <a:avLst/>
          </a:prstGeom>
          <a:noFill/>
          <a:ln w="9525">
            <a:noFill/>
            <a:miter lim="800000"/>
            <a:headEnd/>
            <a:tailEnd/>
          </a:ln>
        </p:spPr>
        <p:txBody>
          <a:bodyPr>
            <a:spAutoFit/>
          </a:bodyPr>
          <a:lstStyle/>
          <a:p>
            <a:pPr>
              <a:spcBef>
                <a:spcPct val="50000"/>
              </a:spcBef>
            </a:pPr>
            <a:r>
              <a:rPr lang="en-US" sz="2400"/>
              <a:t>Norming Stage</a:t>
            </a:r>
            <a:br>
              <a:rPr lang="en-US" sz="2400"/>
            </a:br>
            <a:r>
              <a:rPr lang="en-US" sz="2400" b="0">
                <a:latin typeface="Tahoma" pitchFamily="34" charset="0"/>
              </a:rPr>
              <a:t>The third stage in group development, characterized by close relationships and cohesiveness.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wipe(up)">
                                      <p:cBhvr>
                                        <p:cTn id="7" dur="500"/>
                                        <p:tgtEl>
                                          <p:spTgt spid="26317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3173"/>
                                        </p:tgtEl>
                                        <p:attrNameLst>
                                          <p:attrName>style.visibility</p:attrName>
                                        </p:attrNameLst>
                                      </p:cBhvr>
                                      <p:to>
                                        <p:strVal val="visible"/>
                                      </p:to>
                                    </p:set>
                                    <p:animEffect transition="in" filter="wipe(up)">
                                      <p:cBhvr>
                                        <p:cTn id="11" dur="500"/>
                                        <p:tgtEl>
                                          <p:spTgt spid="26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animBg="1"/>
      <p:bldP spid="26317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8–</a:t>
            </a:r>
            <a:fld id="{650DAE83-0D17-4BD6-8F89-87275912BA05}" type="slidenum">
              <a:rPr lang="en-US"/>
              <a:pPr/>
              <a:t>206</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…Group Development (cont’d)</a:t>
            </a:r>
          </a:p>
        </p:txBody>
      </p:sp>
      <p:sp>
        <p:nvSpPr>
          <p:cNvPr id="264195" name="Line 3"/>
          <p:cNvSpPr>
            <a:spLocks noChangeShapeType="1"/>
          </p:cNvSpPr>
          <p:nvPr/>
        </p:nvSpPr>
        <p:spPr bwMode="auto">
          <a:xfrm>
            <a:off x="914400" y="2895600"/>
            <a:ext cx="7239000" cy="0"/>
          </a:xfrm>
          <a:prstGeom prst="line">
            <a:avLst/>
          </a:prstGeom>
          <a:noFill/>
          <a:ln w="38100">
            <a:solidFill>
              <a:srgbClr val="CC3300"/>
            </a:solidFill>
            <a:round/>
            <a:headEnd/>
            <a:tailEnd/>
          </a:ln>
        </p:spPr>
        <p:txBody>
          <a:bodyPr/>
          <a:lstStyle/>
          <a:p>
            <a:endParaRPr lang="fa-IR"/>
          </a:p>
        </p:txBody>
      </p:sp>
      <p:pic>
        <p:nvPicPr>
          <p:cNvPr id="14342" name="Picture 4" descr="bd20185_"/>
          <p:cNvPicPr>
            <a:picLocks noChangeAspect="1" noChangeArrowheads="1"/>
          </p:cNvPicPr>
          <p:nvPr/>
        </p:nvPicPr>
        <p:blipFill>
          <a:blip r:embed="rId2"/>
          <a:srcRect/>
          <a:stretch>
            <a:fillRect/>
          </a:stretch>
        </p:blipFill>
        <p:spPr bwMode="auto">
          <a:xfrm>
            <a:off x="4973638" y="3657600"/>
            <a:ext cx="3484562" cy="2686050"/>
          </a:xfrm>
          <a:prstGeom prst="rect">
            <a:avLst/>
          </a:prstGeom>
          <a:noFill/>
          <a:ln w="9525">
            <a:noFill/>
            <a:miter lim="800000"/>
            <a:headEnd/>
            <a:tailEnd/>
          </a:ln>
        </p:spPr>
      </p:pic>
      <p:sp>
        <p:nvSpPr>
          <p:cNvPr id="14343" name="Text Box 5"/>
          <p:cNvSpPr txBox="1">
            <a:spLocks noChangeArrowheads="1"/>
          </p:cNvSpPr>
          <p:nvPr/>
        </p:nvSpPr>
        <p:spPr bwMode="auto">
          <a:xfrm>
            <a:off x="914400" y="1312863"/>
            <a:ext cx="7315200" cy="1370012"/>
          </a:xfrm>
          <a:prstGeom prst="rect">
            <a:avLst/>
          </a:prstGeom>
          <a:noFill/>
          <a:ln w="9525">
            <a:noFill/>
            <a:miter lim="800000"/>
            <a:headEnd/>
            <a:tailEnd/>
          </a:ln>
        </p:spPr>
        <p:txBody>
          <a:bodyPr>
            <a:spAutoFit/>
          </a:bodyPr>
          <a:lstStyle/>
          <a:p>
            <a:pPr>
              <a:spcBef>
                <a:spcPct val="50000"/>
              </a:spcBef>
            </a:pPr>
            <a:r>
              <a:rPr lang="en-US" sz="2400"/>
              <a:t>Performing Stage</a:t>
            </a:r>
          </a:p>
          <a:p>
            <a:pPr>
              <a:spcBef>
                <a:spcPct val="50000"/>
              </a:spcBef>
            </a:pPr>
            <a:r>
              <a:rPr lang="en-US" sz="2400" b="0">
                <a:latin typeface="Tahoma" pitchFamily="34" charset="0"/>
              </a:rPr>
              <a:t>The fourth stage in group development, when the group is fully functional.</a:t>
            </a:r>
          </a:p>
        </p:txBody>
      </p:sp>
      <p:sp>
        <p:nvSpPr>
          <p:cNvPr id="14344" name="Text Box 6"/>
          <p:cNvSpPr txBox="1">
            <a:spLocks noChangeArrowheads="1"/>
          </p:cNvSpPr>
          <p:nvPr/>
        </p:nvSpPr>
        <p:spPr bwMode="auto">
          <a:xfrm>
            <a:off x="914400" y="3048000"/>
            <a:ext cx="4267200" cy="2830513"/>
          </a:xfrm>
          <a:prstGeom prst="rect">
            <a:avLst/>
          </a:prstGeom>
          <a:noFill/>
          <a:ln w="9525">
            <a:noFill/>
            <a:miter lim="800000"/>
            <a:headEnd/>
            <a:tailEnd/>
          </a:ln>
        </p:spPr>
        <p:txBody>
          <a:bodyPr>
            <a:spAutoFit/>
          </a:bodyPr>
          <a:lstStyle/>
          <a:p>
            <a:pPr>
              <a:spcBef>
                <a:spcPct val="50000"/>
              </a:spcBef>
            </a:pPr>
            <a:r>
              <a:rPr lang="en-US" sz="2400"/>
              <a:t>Adjourning Stage</a:t>
            </a:r>
          </a:p>
          <a:p>
            <a:pPr>
              <a:spcBef>
                <a:spcPct val="50000"/>
              </a:spcBef>
            </a:pPr>
            <a:r>
              <a:rPr lang="en-US" sz="2400" b="0">
                <a:latin typeface="Tahoma" pitchFamily="34" charset="0"/>
              </a:rPr>
              <a:t>The final stage in group development for temporary groups, characterized by concern with wrapping up activities rather than performance.</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ipe(up)">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8–</a:t>
            </a:r>
            <a:fld id="{0F575334-6F27-4A9A-A0D0-2CF35B0C41E5}" type="slidenum">
              <a:rPr lang="en-US"/>
              <a:pPr/>
              <a:t>207</a:t>
            </a:fld>
            <a:endParaRPr lang="en-US"/>
          </a:p>
        </p:txBody>
      </p:sp>
      <p:pic>
        <p:nvPicPr>
          <p:cNvPr id="289801" name="Picture 9"/>
          <p:cNvPicPr>
            <a:picLocks noChangeAspect="1" noChangeArrowheads="1"/>
          </p:cNvPicPr>
          <p:nvPr/>
        </p:nvPicPr>
        <p:blipFill>
          <a:blip r:embed="rId2"/>
          <a:srcRect/>
          <a:stretch>
            <a:fillRect/>
          </a:stretch>
        </p:blipFill>
        <p:spPr bwMode="auto">
          <a:xfrm>
            <a:off x="2028825" y="4038600"/>
            <a:ext cx="5743575" cy="2333625"/>
          </a:xfrm>
          <a:prstGeom prst="rect">
            <a:avLst/>
          </a:prstGeom>
          <a:noFill/>
          <a:ln w="9525">
            <a:noFill/>
            <a:miter lim="800000"/>
            <a:headEnd/>
            <a:tailEnd/>
          </a:ln>
        </p:spPr>
      </p:pic>
      <p:pic>
        <p:nvPicPr>
          <p:cNvPr id="289800" name="Picture 8"/>
          <p:cNvPicPr>
            <a:picLocks noChangeAspect="1" noChangeArrowheads="1"/>
          </p:cNvPicPr>
          <p:nvPr/>
        </p:nvPicPr>
        <p:blipFill>
          <a:blip r:embed="rId3"/>
          <a:srcRect/>
          <a:stretch>
            <a:fillRect/>
          </a:stretch>
        </p:blipFill>
        <p:spPr bwMode="auto">
          <a:xfrm>
            <a:off x="2111375" y="1219200"/>
            <a:ext cx="5146675" cy="2397125"/>
          </a:xfrm>
          <a:prstGeom prst="rect">
            <a:avLst/>
          </a:prstGeom>
          <a:noFill/>
          <a:ln w="9525">
            <a:noFill/>
            <a:miter lim="800000"/>
            <a:headEnd/>
            <a:tailEnd/>
          </a:ln>
        </p:spPr>
      </p:pic>
      <p:sp>
        <p:nvSpPr>
          <p:cNvPr id="289795" name="Rectangle 3"/>
          <p:cNvSpPr>
            <a:spLocks noGrp="1" noChangeArrowheads="1"/>
          </p:cNvSpPr>
          <p:nvPr>
            <p:ph type="title"/>
          </p:nvPr>
        </p:nvSpPr>
        <p:spPr/>
        <p:txBody>
          <a:bodyPr/>
          <a:lstStyle/>
          <a:p>
            <a:pPr algn="just" rtl="0" eaLnBrk="1" hangingPunct="1">
              <a:defRPr/>
            </a:pPr>
            <a:r>
              <a:rPr lang="en-US" smtClean="0"/>
              <a:t>Stages of Group Development</a:t>
            </a:r>
          </a:p>
        </p:txBody>
      </p:sp>
      <p:sp>
        <p:nvSpPr>
          <p:cNvPr id="289797" name="Freeform 5"/>
          <p:cNvSpPr>
            <a:spLocks/>
          </p:cNvSpPr>
          <p:nvPr/>
        </p:nvSpPr>
        <p:spPr bwMode="auto">
          <a:xfrm>
            <a:off x="1524000" y="2066925"/>
            <a:ext cx="6629400" cy="2743200"/>
          </a:xfrm>
          <a:custGeom>
            <a:avLst/>
            <a:gdLst>
              <a:gd name="T0" fmla="*/ 3744 w 4368"/>
              <a:gd name="T1" fmla="*/ 0 h 1776"/>
              <a:gd name="T2" fmla="*/ 4368 w 4368"/>
              <a:gd name="T3" fmla="*/ 0 h 1776"/>
              <a:gd name="T4" fmla="*/ 4368 w 4368"/>
              <a:gd name="T5" fmla="*/ 1056 h 1776"/>
              <a:gd name="T6" fmla="*/ 0 w 4368"/>
              <a:gd name="T7" fmla="*/ 1056 h 1776"/>
              <a:gd name="T8" fmla="*/ 0 w 4368"/>
              <a:gd name="T9" fmla="*/ 1776 h 1776"/>
              <a:gd name="T10" fmla="*/ 336 w 4368"/>
              <a:gd name="T11" fmla="*/ 1776 h 1776"/>
              <a:gd name="T12" fmla="*/ 0 60000 65536"/>
              <a:gd name="T13" fmla="*/ 0 60000 65536"/>
              <a:gd name="T14" fmla="*/ 0 60000 65536"/>
              <a:gd name="T15" fmla="*/ 0 60000 65536"/>
              <a:gd name="T16" fmla="*/ 0 60000 65536"/>
              <a:gd name="T17" fmla="*/ 0 60000 65536"/>
              <a:gd name="T18" fmla="*/ 0 w 4368"/>
              <a:gd name="T19" fmla="*/ 0 h 1776"/>
              <a:gd name="T20" fmla="*/ 4368 w 4368"/>
              <a:gd name="T21" fmla="*/ 1776 h 1776"/>
            </a:gdLst>
            <a:ahLst/>
            <a:cxnLst>
              <a:cxn ang="T12">
                <a:pos x="T0" y="T1"/>
              </a:cxn>
              <a:cxn ang="T13">
                <a:pos x="T2" y="T3"/>
              </a:cxn>
              <a:cxn ang="T14">
                <a:pos x="T4" y="T5"/>
              </a:cxn>
              <a:cxn ang="T15">
                <a:pos x="T6" y="T7"/>
              </a:cxn>
              <a:cxn ang="T16">
                <a:pos x="T8" y="T9"/>
              </a:cxn>
              <a:cxn ang="T17">
                <a:pos x="T10" y="T11"/>
              </a:cxn>
            </a:cxnLst>
            <a:rect l="T18" t="T19" r="T20" b="T21"/>
            <a:pathLst>
              <a:path w="4368" h="1776">
                <a:moveTo>
                  <a:pt x="3744" y="0"/>
                </a:moveTo>
                <a:lnTo>
                  <a:pt x="4368" y="0"/>
                </a:lnTo>
                <a:lnTo>
                  <a:pt x="4368" y="1056"/>
                </a:lnTo>
                <a:lnTo>
                  <a:pt x="0" y="1056"/>
                </a:lnTo>
                <a:lnTo>
                  <a:pt x="0" y="1776"/>
                </a:lnTo>
                <a:lnTo>
                  <a:pt x="336" y="1776"/>
                </a:lnTo>
              </a:path>
            </a:pathLst>
          </a:custGeom>
          <a:noFill/>
          <a:ln w="38100">
            <a:solidFill>
              <a:srgbClr val="008080"/>
            </a:solidFill>
            <a:round/>
            <a:headEnd/>
            <a:tailEnd type="triangle" w="med" len="lg"/>
          </a:ln>
        </p:spPr>
        <p:txBody>
          <a:bodyPr/>
          <a:lstStyle/>
          <a:p>
            <a:endParaRPr lang="fa-IR"/>
          </a:p>
        </p:txBody>
      </p:sp>
      <p:sp>
        <p:nvSpPr>
          <p:cNvPr id="289798" name="Text Box 6" descr="BKGD02"/>
          <p:cNvSpPr txBox="1">
            <a:spLocks noChangeArrowheads="1"/>
          </p:cNvSpPr>
          <p:nvPr/>
        </p:nvSpPr>
        <p:spPr bwMode="blackWhite">
          <a:xfrm>
            <a:off x="685800" y="6096000"/>
            <a:ext cx="1295400" cy="247650"/>
          </a:xfrm>
          <a:prstGeom prst="rect">
            <a:avLst/>
          </a:prstGeom>
          <a:blipFill dpi="0" rotWithShape="1">
            <a:blip r:embed="rId4"/>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–2</a:t>
            </a:r>
            <a:endParaRPr lang="en-US">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9800"/>
                                        </p:tgtEl>
                                        <p:attrNameLst>
                                          <p:attrName>style.visibility</p:attrName>
                                        </p:attrNameLst>
                                      </p:cBhvr>
                                      <p:to>
                                        <p:strVal val="visible"/>
                                      </p:to>
                                    </p:set>
                                    <p:animEffect transition="in" filter="wipe(left)">
                                      <p:cBhvr>
                                        <p:cTn id="7" dur="500"/>
                                        <p:tgtEl>
                                          <p:spTgt spid="289800"/>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89797"/>
                                        </p:tgtEl>
                                        <p:attrNameLst>
                                          <p:attrName>style.visibility</p:attrName>
                                        </p:attrNameLst>
                                      </p:cBhvr>
                                      <p:to>
                                        <p:strVal val="visible"/>
                                      </p:to>
                                    </p:set>
                                    <p:animEffect transition="in" filter="strips(downLeft)">
                                      <p:cBhvr>
                                        <p:cTn id="11" dur="500"/>
                                        <p:tgtEl>
                                          <p:spTgt spid="28979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9801"/>
                                        </p:tgtEl>
                                        <p:attrNameLst>
                                          <p:attrName>style.visibility</p:attrName>
                                        </p:attrNameLst>
                                      </p:cBhvr>
                                      <p:to>
                                        <p:strVal val="visible"/>
                                      </p:to>
                                    </p:set>
                                    <p:animEffect transition="in" filter="wipe(left)">
                                      <p:cBhvr>
                                        <p:cTn id="15" dur="500"/>
                                        <p:tgtEl>
                                          <p:spTgt spid="289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8–</a:t>
            </a:r>
            <a:fld id="{A743AE4C-C473-4DF4-9BBA-937B23BD78EA}" type="slidenum">
              <a:rPr lang="en-US"/>
              <a:pPr/>
              <a:t>208</a:t>
            </a:fld>
            <a:endParaRPr lang="en-US"/>
          </a:p>
        </p:txBody>
      </p:sp>
      <p:sp>
        <p:nvSpPr>
          <p:cNvPr id="266242"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An Alternative Model: Temporary Groups with Deadlines</a:t>
            </a:r>
          </a:p>
        </p:txBody>
      </p:sp>
      <p:sp>
        <p:nvSpPr>
          <p:cNvPr id="266243" name="Text Box 3" descr="Chap01Bkgd03"/>
          <p:cNvSpPr txBox="1">
            <a:spLocks noChangeArrowheads="1"/>
          </p:cNvSpPr>
          <p:nvPr/>
        </p:nvSpPr>
        <p:spPr bwMode="blackWhite">
          <a:xfrm>
            <a:off x="4343400" y="2590800"/>
            <a:ext cx="3962400" cy="3429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457200" indent="-457200">
              <a:lnSpc>
                <a:spcPct val="80000"/>
              </a:lnSpc>
              <a:spcBef>
                <a:spcPct val="50000"/>
              </a:spcBef>
              <a:defRPr/>
            </a:pPr>
            <a:r>
              <a:rPr lang="en-US" sz="2400">
                <a:solidFill>
                  <a:srgbClr val="FFFFCC"/>
                </a:solidFill>
              </a:rPr>
              <a:t>Sequence of actions:</a:t>
            </a:r>
          </a:p>
          <a:p>
            <a:pPr marL="457200" indent="-457200">
              <a:lnSpc>
                <a:spcPct val="80000"/>
              </a:lnSpc>
              <a:spcBef>
                <a:spcPct val="50000"/>
              </a:spcBef>
              <a:buFontTx/>
              <a:buAutoNum type="arabicPeriod"/>
              <a:defRPr/>
            </a:pPr>
            <a:r>
              <a:rPr lang="en-US" sz="2000">
                <a:solidFill>
                  <a:schemeClr val="bg1"/>
                </a:solidFill>
              </a:rPr>
              <a:t>Setting group direction</a:t>
            </a:r>
          </a:p>
          <a:p>
            <a:pPr marL="457200" indent="-457200">
              <a:lnSpc>
                <a:spcPct val="80000"/>
              </a:lnSpc>
              <a:spcBef>
                <a:spcPct val="50000"/>
              </a:spcBef>
              <a:buFontTx/>
              <a:buAutoNum type="arabicPeriod"/>
              <a:defRPr/>
            </a:pPr>
            <a:r>
              <a:rPr lang="en-US" sz="2000">
                <a:solidFill>
                  <a:schemeClr val="bg1"/>
                </a:solidFill>
              </a:rPr>
              <a:t>First phase of inertia</a:t>
            </a:r>
          </a:p>
          <a:p>
            <a:pPr marL="457200" indent="-457200">
              <a:lnSpc>
                <a:spcPct val="80000"/>
              </a:lnSpc>
              <a:spcBef>
                <a:spcPct val="50000"/>
              </a:spcBef>
              <a:buFontTx/>
              <a:buAutoNum type="arabicPeriod"/>
              <a:defRPr/>
            </a:pPr>
            <a:r>
              <a:rPr lang="en-US" sz="2000">
                <a:solidFill>
                  <a:schemeClr val="bg1"/>
                </a:solidFill>
              </a:rPr>
              <a:t>Half-way point transition</a:t>
            </a:r>
          </a:p>
          <a:p>
            <a:pPr marL="457200" indent="-457200">
              <a:lnSpc>
                <a:spcPct val="80000"/>
              </a:lnSpc>
              <a:spcBef>
                <a:spcPct val="50000"/>
              </a:spcBef>
              <a:buFontTx/>
              <a:buAutoNum type="arabicPeriod"/>
              <a:defRPr/>
            </a:pPr>
            <a:r>
              <a:rPr lang="en-US" sz="2000">
                <a:solidFill>
                  <a:schemeClr val="bg1"/>
                </a:solidFill>
              </a:rPr>
              <a:t>Major changes</a:t>
            </a:r>
          </a:p>
          <a:p>
            <a:pPr marL="457200" indent="-457200">
              <a:lnSpc>
                <a:spcPct val="80000"/>
              </a:lnSpc>
              <a:spcBef>
                <a:spcPct val="50000"/>
              </a:spcBef>
              <a:buFontTx/>
              <a:buAutoNum type="arabicPeriod"/>
              <a:defRPr/>
            </a:pPr>
            <a:r>
              <a:rPr lang="en-US" sz="2000">
                <a:solidFill>
                  <a:schemeClr val="bg1"/>
                </a:solidFill>
              </a:rPr>
              <a:t>Second phase of inertia</a:t>
            </a:r>
          </a:p>
          <a:p>
            <a:pPr marL="457200" indent="-457200">
              <a:lnSpc>
                <a:spcPct val="80000"/>
              </a:lnSpc>
              <a:spcBef>
                <a:spcPct val="50000"/>
              </a:spcBef>
              <a:buFontTx/>
              <a:buAutoNum type="arabicPeriod"/>
              <a:defRPr/>
            </a:pPr>
            <a:r>
              <a:rPr lang="en-US" sz="2000">
                <a:solidFill>
                  <a:schemeClr val="bg1"/>
                </a:solidFill>
              </a:rPr>
              <a:t>Accelerated activity</a:t>
            </a:r>
          </a:p>
        </p:txBody>
      </p:sp>
      <p:sp>
        <p:nvSpPr>
          <p:cNvPr id="16390" name="Text Box 4"/>
          <p:cNvSpPr txBox="1">
            <a:spLocks noChangeArrowheads="1"/>
          </p:cNvSpPr>
          <p:nvPr/>
        </p:nvSpPr>
        <p:spPr bwMode="auto">
          <a:xfrm>
            <a:off x="914400" y="1725613"/>
            <a:ext cx="3352800" cy="2465387"/>
          </a:xfrm>
          <a:prstGeom prst="rect">
            <a:avLst/>
          </a:prstGeom>
          <a:noFill/>
          <a:ln w="9525">
            <a:noFill/>
            <a:miter lim="800000"/>
            <a:headEnd/>
            <a:tailEnd/>
          </a:ln>
        </p:spPr>
        <p:txBody>
          <a:bodyPr>
            <a:spAutoFit/>
          </a:bodyPr>
          <a:lstStyle/>
          <a:p>
            <a:pPr>
              <a:spcBef>
                <a:spcPct val="50000"/>
              </a:spcBef>
            </a:pPr>
            <a:r>
              <a:rPr lang="en-US" sz="2400"/>
              <a:t>Punctuated-Equilibrium Model</a:t>
            </a:r>
          </a:p>
          <a:p>
            <a:pPr>
              <a:spcBef>
                <a:spcPct val="50000"/>
              </a:spcBef>
            </a:pPr>
            <a:r>
              <a:rPr lang="en-US" sz="2400" b="0">
                <a:latin typeface="Tahoma" pitchFamily="34" charset="0"/>
              </a:rPr>
              <a:t>Temporary groups go through transitions between inertia and activity.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ox(in)">
                                      <p:cBhvr>
                                        <p:cTn id="7"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8–</a:t>
            </a:r>
            <a:fld id="{BC74D168-5FF3-4844-BFD8-D5AFD496158E}" type="slidenum">
              <a:rPr lang="en-US"/>
              <a:pPr/>
              <a:t>209</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The Punctuated-Equilibrium Model</a:t>
            </a:r>
          </a:p>
        </p:txBody>
      </p:sp>
      <p:sp>
        <p:nvSpPr>
          <p:cNvPr id="26726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–3</a:t>
            </a:r>
            <a:endParaRPr lang="en-US">
              <a:solidFill>
                <a:schemeClr val="bg1"/>
              </a:solidFill>
            </a:endParaRPr>
          </a:p>
        </p:txBody>
      </p:sp>
      <p:graphicFrame>
        <p:nvGraphicFramePr>
          <p:cNvPr id="1026" name="Object 5"/>
          <p:cNvGraphicFramePr>
            <a:graphicFrameLocks noChangeAspect="1"/>
          </p:cNvGraphicFramePr>
          <p:nvPr/>
        </p:nvGraphicFramePr>
        <p:xfrm>
          <a:off x="838200" y="1704975"/>
          <a:ext cx="7467600" cy="3511550"/>
        </p:xfrm>
        <a:graphic>
          <a:graphicData uri="http://schemas.openxmlformats.org/presentationml/2006/ole">
            <mc:AlternateContent xmlns:mc="http://schemas.openxmlformats.org/markup-compatibility/2006">
              <mc:Choice xmlns:v="urn:schemas-microsoft-com:vml" Requires="v">
                <p:oleObj spid="_x0000_s1031" name="Photo Editor Photo" r:id="rId4" imgW="7333333" imgH="3448531" progId="">
                  <p:embed/>
                </p:oleObj>
              </mc:Choice>
              <mc:Fallback>
                <p:oleObj name="Photo Editor Photo" r:id="rId4" imgW="7333333" imgH="3448531"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704975"/>
                        <a:ext cx="74676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2"/>
          <p:cNvSpPr>
            <a:spLocks noGrp="1"/>
          </p:cNvSpPr>
          <p:nvPr>
            <p:ph type="ftr" sz="quarter" idx="10"/>
          </p:nvPr>
        </p:nvSpPr>
        <p:spPr>
          <a:noFill/>
        </p:spPr>
        <p:txBody>
          <a:bodyPr/>
          <a:lstStyle/>
          <a:p>
            <a:r>
              <a:rPr lang="en-US" smtClean="0"/>
              <a:t>© 2005 Prentice Hall Inc. All rights reserved.</a:t>
            </a:r>
          </a:p>
        </p:txBody>
      </p:sp>
      <p:sp>
        <p:nvSpPr>
          <p:cNvPr id="40963" name="Slide Number Placeholder 3"/>
          <p:cNvSpPr>
            <a:spLocks noGrp="1"/>
          </p:cNvSpPr>
          <p:nvPr>
            <p:ph type="sldNum" sz="quarter" idx="11"/>
          </p:nvPr>
        </p:nvSpPr>
        <p:spPr>
          <a:noFill/>
        </p:spPr>
        <p:txBody>
          <a:bodyPr/>
          <a:lstStyle/>
          <a:p>
            <a:r>
              <a:rPr lang="en-US" smtClean="0"/>
              <a:t>1–</a:t>
            </a:r>
            <a:fld id="{FD71922E-966D-4FD5-B959-DE9ACFA3BBB7}" type="slidenum">
              <a:rPr lang="en-US" smtClean="0"/>
              <a:pPr/>
              <a:t>21</a:t>
            </a:fld>
            <a:endParaRPr lang="en-US" smtClean="0"/>
          </a:p>
        </p:txBody>
      </p:sp>
      <p:sp>
        <p:nvSpPr>
          <p:cNvPr id="237570" name="Rectangle 2"/>
          <p:cNvSpPr>
            <a:spLocks noChangeArrowheads="1"/>
          </p:cNvSpPr>
          <p:nvPr/>
        </p:nvSpPr>
        <p:spPr bwMode="auto">
          <a:xfrm>
            <a:off x="1589088" y="3810000"/>
            <a:ext cx="1447800" cy="2286000"/>
          </a:xfrm>
          <a:prstGeom prst="rect">
            <a:avLst/>
          </a:prstGeom>
          <a:noFill/>
          <a:ln w="38100">
            <a:solidFill>
              <a:schemeClr val="tx1"/>
            </a:solidFill>
            <a:miter lim="800000"/>
            <a:headEnd/>
            <a:tailEnd/>
          </a:ln>
        </p:spPr>
        <p:txBody>
          <a:bodyPr wrap="none" anchor="ctr"/>
          <a:lstStyle/>
          <a:p>
            <a:endParaRPr lang="fa-IR"/>
          </a:p>
        </p:txBody>
      </p:sp>
      <p:sp>
        <p:nvSpPr>
          <p:cNvPr id="237571" name="Rectangle 3"/>
          <p:cNvSpPr>
            <a:spLocks noGrp="1" noChangeArrowheads="1"/>
          </p:cNvSpPr>
          <p:nvPr>
            <p:ph type="title"/>
          </p:nvPr>
        </p:nvSpPr>
        <p:spPr/>
        <p:txBody>
          <a:bodyPr/>
          <a:lstStyle/>
          <a:p>
            <a:pPr algn="just" rtl="0" eaLnBrk="1" hangingPunct="1">
              <a:defRPr/>
            </a:pPr>
            <a:r>
              <a:rPr lang="en-US" smtClean="0"/>
              <a:t>The Dependent Variables (cont’d)</a:t>
            </a:r>
          </a:p>
        </p:txBody>
      </p:sp>
      <p:pic>
        <p:nvPicPr>
          <p:cNvPr id="237572" name="Picture 4" descr="bs01598_"/>
          <p:cNvPicPr>
            <a:picLocks noChangeAspect="1" noChangeArrowheads="1"/>
          </p:cNvPicPr>
          <p:nvPr/>
        </p:nvPicPr>
        <p:blipFill>
          <a:blip r:embed="rId2"/>
          <a:srcRect/>
          <a:stretch>
            <a:fillRect/>
          </a:stretch>
        </p:blipFill>
        <p:spPr bwMode="auto">
          <a:xfrm>
            <a:off x="5486400" y="1371600"/>
            <a:ext cx="2209800" cy="1833563"/>
          </a:xfrm>
          <a:prstGeom prst="rect">
            <a:avLst/>
          </a:prstGeom>
          <a:noFill/>
          <a:ln w="9525">
            <a:noFill/>
            <a:miter lim="800000"/>
            <a:headEnd/>
            <a:tailEnd/>
          </a:ln>
        </p:spPr>
      </p:pic>
      <p:pic>
        <p:nvPicPr>
          <p:cNvPr id="237573" name="Picture 5" descr="pe02382_"/>
          <p:cNvPicPr>
            <a:picLocks noChangeAspect="1" noChangeArrowheads="1"/>
          </p:cNvPicPr>
          <p:nvPr/>
        </p:nvPicPr>
        <p:blipFill>
          <a:blip r:embed="rId3"/>
          <a:srcRect/>
          <a:stretch>
            <a:fillRect/>
          </a:stretch>
        </p:blipFill>
        <p:spPr bwMode="auto">
          <a:xfrm>
            <a:off x="1752600" y="4025900"/>
            <a:ext cx="2743200" cy="2146300"/>
          </a:xfrm>
          <a:prstGeom prst="rect">
            <a:avLst/>
          </a:prstGeom>
          <a:noFill/>
          <a:ln w="9525">
            <a:noFill/>
            <a:miter lim="800000"/>
            <a:headEnd/>
            <a:tailEnd/>
          </a:ln>
        </p:spPr>
      </p:pic>
      <p:sp>
        <p:nvSpPr>
          <p:cNvPr id="237574" name="Line 6"/>
          <p:cNvSpPr>
            <a:spLocks noChangeShapeType="1"/>
          </p:cNvSpPr>
          <p:nvPr/>
        </p:nvSpPr>
        <p:spPr bwMode="auto">
          <a:xfrm>
            <a:off x="1033463" y="3048000"/>
            <a:ext cx="3962400" cy="0"/>
          </a:xfrm>
          <a:prstGeom prst="line">
            <a:avLst/>
          </a:prstGeom>
          <a:noFill/>
          <a:ln w="38100">
            <a:solidFill>
              <a:srgbClr val="CC3300"/>
            </a:solidFill>
            <a:round/>
            <a:headEnd/>
            <a:tailEnd/>
          </a:ln>
        </p:spPr>
        <p:txBody>
          <a:bodyPr/>
          <a:lstStyle/>
          <a:p>
            <a:endParaRPr lang="fa-IR"/>
          </a:p>
        </p:txBody>
      </p:sp>
      <p:sp>
        <p:nvSpPr>
          <p:cNvPr id="237575" name="Line 7"/>
          <p:cNvSpPr>
            <a:spLocks noChangeShapeType="1"/>
          </p:cNvSpPr>
          <p:nvPr/>
        </p:nvSpPr>
        <p:spPr bwMode="auto">
          <a:xfrm>
            <a:off x="4876800" y="6096000"/>
            <a:ext cx="3124200" cy="0"/>
          </a:xfrm>
          <a:prstGeom prst="line">
            <a:avLst/>
          </a:prstGeom>
          <a:noFill/>
          <a:ln w="38100">
            <a:solidFill>
              <a:srgbClr val="CC3300"/>
            </a:solidFill>
            <a:round/>
            <a:headEnd/>
            <a:tailEnd/>
          </a:ln>
        </p:spPr>
        <p:txBody>
          <a:bodyPr/>
          <a:lstStyle/>
          <a:p>
            <a:endParaRPr lang="fa-IR"/>
          </a:p>
        </p:txBody>
      </p:sp>
      <p:sp>
        <p:nvSpPr>
          <p:cNvPr id="237576" name="Text Box 8"/>
          <p:cNvSpPr txBox="1">
            <a:spLocks noChangeArrowheads="1"/>
          </p:cNvSpPr>
          <p:nvPr/>
        </p:nvSpPr>
        <p:spPr bwMode="auto">
          <a:xfrm>
            <a:off x="957263" y="1905000"/>
            <a:ext cx="4267200" cy="1066800"/>
          </a:xfrm>
          <a:prstGeom prst="rect">
            <a:avLst/>
          </a:prstGeom>
          <a:noFill/>
          <a:ln w="9525">
            <a:noFill/>
            <a:miter lim="800000"/>
            <a:headEnd/>
            <a:tailEnd/>
          </a:ln>
        </p:spPr>
        <p:txBody>
          <a:bodyPr>
            <a:spAutoFit/>
          </a:bodyPr>
          <a:lstStyle/>
          <a:p>
            <a:pPr algn="l" rtl="0">
              <a:spcBef>
                <a:spcPct val="50000"/>
              </a:spcBef>
            </a:pPr>
            <a:r>
              <a:rPr lang="en-US" sz="2800" dirty="0"/>
              <a:t>Absenteeism</a:t>
            </a:r>
          </a:p>
          <a:p>
            <a:pPr algn="l" rtl="0">
              <a:spcBef>
                <a:spcPct val="50000"/>
              </a:spcBef>
            </a:pPr>
            <a:r>
              <a:rPr lang="en-US" sz="2400" b="0" dirty="0">
                <a:latin typeface="Tahoma" pitchFamily="34" charset="0"/>
              </a:rPr>
              <a:t>The failure to report to work.</a:t>
            </a:r>
          </a:p>
        </p:txBody>
      </p:sp>
      <p:sp>
        <p:nvSpPr>
          <p:cNvPr id="237577" name="Text Box 9"/>
          <p:cNvSpPr txBox="1">
            <a:spLocks noChangeArrowheads="1"/>
          </p:cNvSpPr>
          <p:nvPr/>
        </p:nvSpPr>
        <p:spPr bwMode="auto">
          <a:xfrm>
            <a:off x="4800600" y="3857625"/>
            <a:ext cx="3810000" cy="2185214"/>
          </a:xfrm>
          <a:prstGeom prst="rect">
            <a:avLst/>
          </a:prstGeom>
          <a:noFill/>
          <a:ln w="9525">
            <a:noFill/>
            <a:miter lim="800000"/>
            <a:headEnd/>
            <a:tailEnd/>
          </a:ln>
        </p:spPr>
        <p:txBody>
          <a:bodyPr>
            <a:spAutoFit/>
          </a:bodyPr>
          <a:lstStyle/>
          <a:p>
            <a:pPr algn="l" rtl="0">
              <a:spcBef>
                <a:spcPct val="50000"/>
              </a:spcBef>
            </a:pPr>
            <a:r>
              <a:rPr lang="en-US" sz="2800" dirty="0"/>
              <a:t>Turnover</a:t>
            </a:r>
          </a:p>
          <a:p>
            <a:pPr algn="l" rtl="0">
              <a:spcBef>
                <a:spcPct val="50000"/>
              </a:spcBef>
            </a:pPr>
            <a:r>
              <a:rPr lang="en-US" sz="2400" b="0" dirty="0">
                <a:latin typeface="Tahoma" pitchFamily="34" charset="0"/>
              </a:rPr>
              <a:t>The voluntary and involuntary permanent withdrawal from an organization.</a:t>
            </a:r>
          </a:p>
        </p:txBody>
      </p:sp>
      <p:sp>
        <p:nvSpPr>
          <p:cNvPr id="237578" name="Oval 10"/>
          <p:cNvSpPr>
            <a:spLocks noChangeArrowheads="1"/>
          </p:cNvSpPr>
          <p:nvPr/>
        </p:nvSpPr>
        <p:spPr bwMode="auto">
          <a:xfrm>
            <a:off x="1665288" y="4876800"/>
            <a:ext cx="152400" cy="152400"/>
          </a:xfrm>
          <a:prstGeom prst="ellipse">
            <a:avLst/>
          </a:prstGeom>
          <a:solidFill>
            <a:schemeClr val="bg1"/>
          </a:solidFill>
          <a:ln w="28575">
            <a:solidFill>
              <a:schemeClr val="tx1"/>
            </a:solidFill>
            <a:round/>
            <a:headEnd/>
            <a:tailEnd/>
          </a:ln>
        </p:spPr>
        <p:txBody>
          <a:bodyPr wrap="none" anchor="ct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37572"/>
                                        </p:tgtEl>
                                        <p:attrNameLst>
                                          <p:attrName>style.visibility</p:attrName>
                                        </p:attrNameLst>
                                      </p:cBhvr>
                                      <p:to>
                                        <p:strVal val="visible"/>
                                      </p:to>
                                    </p:set>
                                    <p:animEffect transition="in" filter="box(in)">
                                      <p:cBhvr>
                                        <p:cTn id="7" dur="500"/>
                                        <p:tgtEl>
                                          <p:spTgt spid="2375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7576"/>
                                        </p:tgtEl>
                                        <p:attrNameLst>
                                          <p:attrName>style.visibility</p:attrName>
                                        </p:attrNameLst>
                                      </p:cBhvr>
                                      <p:to>
                                        <p:strVal val="visible"/>
                                      </p:to>
                                    </p:set>
                                    <p:animEffect transition="in" filter="wipe(left)">
                                      <p:cBhvr>
                                        <p:cTn id="11" dur="500"/>
                                        <p:tgtEl>
                                          <p:spTgt spid="2375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37574"/>
                                        </p:tgtEl>
                                        <p:attrNameLst>
                                          <p:attrName>style.visibility</p:attrName>
                                        </p:attrNameLst>
                                      </p:cBhvr>
                                      <p:to>
                                        <p:strVal val="visible"/>
                                      </p:to>
                                    </p:set>
                                    <p:animEffect transition="in" filter="box(out)">
                                      <p:cBhvr>
                                        <p:cTn id="15" dur="500"/>
                                        <p:tgtEl>
                                          <p:spTgt spid="2375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7577"/>
                                        </p:tgtEl>
                                        <p:attrNameLst>
                                          <p:attrName>style.visibility</p:attrName>
                                        </p:attrNameLst>
                                      </p:cBhvr>
                                      <p:to>
                                        <p:strVal val="visible"/>
                                      </p:to>
                                    </p:set>
                                    <p:animEffect transition="in" filter="wipe(up)">
                                      <p:cBhvr>
                                        <p:cTn id="20" dur="500"/>
                                        <p:tgtEl>
                                          <p:spTgt spid="237577"/>
                                        </p:tgtEl>
                                      </p:cBhvr>
                                    </p:animEffect>
                                  </p:childTnLst>
                                </p:cTn>
                              </p:par>
                            </p:childTnLst>
                          </p:cTn>
                        </p:par>
                        <p:par>
                          <p:cTn id="21" fill="hold">
                            <p:stCondLst>
                              <p:cond delay="500"/>
                            </p:stCondLst>
                            <p:childTnLst>
                              <p:par>
                                <p:cTn id="22" presetID="4" presetClass="entr" presetSubtype="32" fill="hold" grpId="0" nodeType="afterEffect">
                                  <p:stCondLst>
                                    <p:cond delay="0"/>
                                  </p:stCondLst>
                                  <p:childTnLst>
                                    <p:set>
                                      <p:cBhvr>
                                        <p:cTn id="23" dur="1" fill="hold">
                                          <p:stCondLst>
                                            <p:cond delay="0"/>
                                          </p:stCondLst>
                                        </p:cTn>
                                        <p:tgtEl>
                                          <p:spTgt spid="237575"/>
                                        </p:tgtEl>
                                        <p:attrNameLst>
                                          <p:attrName>style.visibility</p:attrName>
                                        </p:attrNameLst>
                                      </p:cBhvr>
                                      <p:to>
                                        <p:strVal val="visible"/>
                                      </p:to>
                                    </p:set>
                                    <p:animEffect transition="in" filter="box(out)">
                                      <p:cBhvr>
                                        <p:cTn id="24" dur="500"/>
                                        <p:tgtEl>
                                          <p:spTgt spid="237575"/>
                                        </p:tgtEl>
                                      </p:cBhvr>
                                    </p:animEffect>
                                  </p:childTnLst>
                                </p:cTn>
                              </p:par>
                            </p:childTnLst>
                          </p:cTn>
                        </p:par>
                        <p:par>
                          <p:cTn id="25" fill="hold">
                            <p:stCondLst>
                              <p:cond delay="1000"/>
                            </p:stCondLst>
                            <p:childTnLst>
                              <p:par>
                                <p:cTn id="26" presetID="17" presetClass="entr" presetSubtype="10" fill="hold" grpId="0" nodeType="afterEffect">
                                  <p:stCondLst>
                                    <p:cond delay="0"/>
                                  </p:stCondLst>
                                  <p:childTnLst>
                                    <p:set>
                                      <p:cBhvr>
                                        <p:cTn id="27" dur="1" fill="hold">
                                          <p:stCondLst>
                                            <p:cond delay="0"/>
                                          </p:stCondLst>
                                        </p:cTn>
                                        <p:tgtEl>
                                          <p:spTgt spid="237570"/>
                                        </p:tgtEl>
                                        <p:attrNameLst>
                                          <p:attrName>style.visibility</p:attrName>
                                        </p:attrNameLst>
                                      </p:cBhvr>
                                      <p:to>
                                        <p:strVal val="visible"/>
                                      </p:to>
                                    </p:set>
                                    <p:anim calcmode="lin" valueType="num">
                                      <p:cBhvr>
                                        <p:cTn id="28" dur="500" fill="hold"/>
                                        <p:tgtEl>
                                          <p:spTgt spid="237570"/>
                                        </p:tgtEl>
                                        <p:attrNameLst>
                                          <p:attrName>ppt_w</p:attrName>
                                        </p:attrNameLst>
                                      </p:cBhvr>
                                      <p:tavLst>
                                        <p:tav tm="0">
                                          <p:val>
                                            <p:fltVal val="0"/>
                                          </p:val>
                                        </p:tav>
                                        <p:tav tm="100000">
                                          <p:val>
                                            <p:strVal val="#ppt_w"/>
                                          </p:val>
                                        </p:tav>
                                      </p:tavLst>
                                    </p:anim>
                                    <p:anim calcmode="lin" valueType="num">
                                      <p:cBhvr>
                                        <p:cTn id="29" dur="500" fill="hold"/>
                                        <p:tgtEl>
                                          <p:spTgt spid="237570"/>
                                        </p:tgtEl>
                                        <p:attrNameLst>
                                          <p:attrName>ppt_h</p:attrName>
                                        </p:attrNameLst>
                                      </p:cBhvr>
                                      <p:tavLst>
                                        <p:tav tm="0">
                                          <p:val>
                                            <p:strVal val="#ppt_h"/>
                                          </p:val>
                                        </p:tav>
                                        <p:tav tm="100000">
                                          <p:val>
                                            <p:strVal val="#ppt_h"/>
                                          </p:val>
                                        </p:tav>
                                      </p:tavLst>
                                    </p:anim>
                                  </p:childTnLst>
                                </p:cTn>
                              </p:par>
                            </p:childTnLst>
                          </p:cTn>
                        </p:par>
                        <p:par>
                          <p:cTn id="30" fill="hold">
                            <p:stCondLst>
                              <p:cond delay="1500"/>
                            </p:stCondLst>
                            <p:childTnLst>
                              <p:par>
                                <p:cTn id="31" presetID="1" presetClass="entr" presetSubtype="0" fill="hold" grpId="0" nodeType="afterEffect">
                                  <p:stCondLst>
                                    <p:cond delay="0"/>
                                  </p:stCondLst>
                                  <p:childTnLst>
                                    <p:set>
                                      <p:cBhvr>
                                        <p:cTn id="32" dur="1" fill="hold">
                                          <p:stCondLst>
                                            <p:cond delay="0"/>
                                          </p:stCondLst>
                                        </p:cTn>
                                        <p:tgtEl>
                                          <p:spTgt spid="237578"/>
                                        </p:tgtEl>
                                        <p:attrNameLst>
                                          <p:attrName>style.visibility</p:attrName>
                                        </p:attrNameLst>
                                      </p:cBhvr>
                                      <p:to>
                                        <p:strVal val="visible"/>
                                      </p:to>
                                    </p:set>
                                  </p:childTnLst>
                                </p:cTn>
                              </p:par>
                            </p:childTnLst>
                          </p:cTn>
                        </p:par>
                        <p:par>
                          <p:cTn id="33" fill="hold">
                            <p:stCondLst>
                              <p:cond delay="1500"/>
                            </p:stCondLst>
                            <p:childTnLst>
                              <p:par>
                                <p:cTn id="34" presetID="12" presetClass="entr" presetSubtype="2" fill="hold" nodeType="afterEffect">
                                  <p:stCondLst>
                                    <p:cond delay="0"/>
                                  </p:stCondLst>
                                  <p:childTnLst>
                                    <p:set>
                                      <p:cBhvr>
                                        <p:cTn id="35" dur="1" fill="hold">
                                          <p:stCondLst>
                                            <p:cond delay="0"/>
                                          </p:stCondLst>
                                        </p:cTn>
                                        <p:tgtEl>
                                          <p:spTgt spid="237573"/>
                                        </p:tgtEl>
                                        <p:attrNameLst>
                                          <p:attrName>style.visibility</p:attrName>
                                        </p:attrNameLst>
                                      </p:cBhvr>
                                      <p:to>
                                        <p:strVal val="visible"/>
                                      </p:to>
                                    </p:set>
                                    <p:animEffect transition="in" filter="slide(fromRight)">
                                      <p:cBhvr>
                                        <p:cTn id="36" dur="500"/>
                                        <p:tgtEl>
                                          <p:spTgt spid="237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nimBg="1"/>
      <p:bldP spid="237574" grpId="0" animBg="1"/>
      <p:bldP spid="237575" grpId="0" animBg="1"/>
      <p:bldP spid="237576" grpId="0"/>
      <p:bldP spid="237577" grpId="0"/>
      <p:bldP spid="23757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8–</a:t>
            </a:r>
            <a:fld id="{0812579E-F74E-4C53-A1A5-012A966CD866}" type="slidenum">
              <a:rPr lang="en-US"/>
              <a:pPr/>
              <a:t>210</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Group Structure - Roles (cont’d)</a:t>
            </a:r>
          </a:p>
        </p:txBody>
      </p:sp>
      <p:sp>
        <p:nvSpPr>
          <p:cNvPr id="268291" name="Line 3"/>
          <p:cNvSpPr>
            <a:spLocks noChangeShapeType="1"/>
          </p:cNvSpPr>
          <p:nvPr/>
        </p:nvSpPr>
        <p:spPr bwMode="auto">
          <a:xfrm>
            <a:off x="914400" y="2895600"/>
            <a:ext cx="7315200" cy="0"/>
          </a:xfrm>
          <a:prstGeom prst="line">
            <a:avLst/>
          </a:prstGeom>
          <a:noFill/>
          <a:ln w="38100">
            <a:solidFill>
              <a:srgbClr val="CC3300"/>
            </a:solidFill>
            <a:round/>
            <a:headEnd/>
            <a:tailEnd/>
          </a:ln>
        </p:spPr>
        <p:txBody>
          <a:bodyPr/>
          <a:lstStyle/>
          <a:p>
            <a:endParaRPr lang="fa-IR"/>
          </a:p>
        </p:txBody>
      </p:sp>
      <p:sp>
        <p:nvSpPr>
          <p:cNvPr id="268292" name="Line 4"/>
          <p:cNvSpPr>
            <a:spLocks noChangeShapeType="1"/>
          </p:cNvSpPr>
          <p:nvPr/>
        </p:nvSpPr>
        <p:spPr bwMode="auto">
          <a:xfrm>
            <a:off x="914400" y="4724400"/>
            <a:ext cx="4572000" cy="0"/>
          </a:xfrm>
          <a:prstGeom prst="line">
            <a:avLst/>
          </a:prstGeom>
          <a:noFill/>
          <a:ln w="38100">
            <a:solidFill>
              <a:srgbClr val="CC3300"/>
            </a:solidFill>
            <a:round/>
            <a:headEnd/>
            <a:tailEnd/>
          </a:ln>
        </p:spPr>
        <p:txBody>
          <a:bodyPr/>
          <a:lstStyle/>
          <a:p>
            <a:endParaRPr lang="fa-IR"/>
          </a:p>
        </p:txBody>
      </p:sp>
      <p:pic>
        <p:nvPicPr>
          <p:cNvPr id="17415" name="Picture 5" descr="j0149481"/>
          <p:cNvPicPr>
            <a:picLocks noChangeAspect="1" noChangeArrowheads="1"/>
          </p:cNvPicPr>
          <p:nvPr/>
        </p:nvPicPr>
        <p:blipFill>
          <a:blip r:embed="rId2"/>
          <a:srcRect/>
          <a:stretch>
            <a:fillRect/>
          </a:stretch>
        </p:blipFill>
        <p:spPr bwMode="auto">
          <a:xfrm>
            <a:off x="5943600" y="3276600"/>
            <a:ext cx="2593975" cy="2636838"/>
          </a:xfrm>
          <a:prstGeom prst="rect">
            <a:avLst/>
          </a:prstGeom>
          <a:noFill/>
          <a:ln w="9525">
            <a:noFill/>
            <a:miter lim="800000"/>
            <a:headEnd/>
            <a:tailEnd/>
          </a:ln>
        </p:spPr>
      </p:pic>
      <p:sp>
        <p:nvSpPr>
          <p:cNvPr id="17416" name="Text Box 6"/>
          <p:cNvSpPr txBox="1">
            <a:spLocks noChangeArrowheads="1"/>
          </p:cNvSpPr>
          <p:nvPr/>
        </p:nvSpPr>
        <p:spPr bwMode="auto">
          <a:xfrm>
            <a:off x="914400" y="1373188"/>
            <a:ext cx="7239000" cy="1370012"/>
          </a:xfrm>
          <a:prstGeom prst="rect">
            <a:avLst/>
          </a:prstGeom>
          <a:noFill/>
          <a:ln w="9525">
            <a:noFill/>
            <a:miter lim="800000"/>
            <a:headEnd/>
            <a:tailEnd/>
          </a:ln>
        </p:spPr>
        <p:txBody>
          <a:bodyPr>
            <a:spAutoFit/>
          </a:bodyPr>
          <a:lstStyle/>
          <a:p>
            <a:pPr>
              <a:spcBef>
                <a:spcPct val="50000"/>
              </a:spcBef>
            </a:pPr>
            <a:r>
              <a:rPr lang="en-US" sz="2400"/>
              <a:t>Role(s)</a:t>
            </a:r>
          </a:p>
          <a:p>
            <a:pPr>
              <a:spcBef>
                <a:spcPct val="50000"/>
              </a:spcBef>
            </a:pPr>
            <a:r>
              <a:rPr lang="en-US" sz="2400" b="0">
                <a:latin typeface="Tahoma" pitchFamily="34" charset="0"/>
              </a:rPr>
              <a:t>A set of expected behavior patterns attributed to someone occupying a given position in a social unit.</a:t>
            </a:r>
          </a:p>
        </p:txBody>
      </p:sp>
      <p:sp>
        <p:nvSpPr>
          <p:cNvPr id="17417" name="Text Box 7"/>
          <p:cNvSpPr txBox="1">
            <a:spLocks noChangeArrowheads="1"/>
          </p:cNvSpPr>
          <p:nvPr/>
        </p:nvSpPr>
        <p:spPr bwMode="auto">
          <a:xfrm>
            <a:off x="914400" y="3148013"/>
            <a:ext cx="5562600" cy="1370012"/>
          </a:xfrm>
          <a:prstGeom prst="rect">
            <a:avLst/>
          </a:prstGeom>
          <a:noFill/>
          <a:ln w="9525">
            <a:noFill/>
            <a:miter lim="800000"/>
            <a:headEnd/>
            <a:tailEnd/>
          </a:ln>
        </p:spPr>
        <p:txBody>
          <a:bodyPr>
            <a:spAutoFit/>
          </a:bodyPr>
          <a:lstStyle/>
          <a:p>
            <a:pPr>
              <a:spcBef>
                <a:spcPct val="50000"/>
              </a:spcBef>
            </a:pPr>
            <a:r>
              <a:rPr lang="en-US" sz="2400"/>
              <a:t>Role Identity</a:t>
            </a:r>
          </a:p>
          <a:p>
            <a:pPr>
              <a:spcBef>
                <a:spcPct val="50000"/>
              </a:spcBef>
            </a:pPr>
            <a:r>
              <a:rPr lang="en-US" sz="2400" b="0">
                <a:latin typeface="Tahoma" pitchFamily="34" charset="0"/>
              </a:rPr>
              <a:t>Certain attitudes and behaviors consistent with a role.</a:t>
            </a:r>
          </a:p>
        </p:txBody>
      </p:sp>
      <p:sp>
        <p:nvSpPr>
          <p:cNvPr id="17418" name="Text Box 8"/>
          <p:cNvSpPr txBox="1">
            <a:spLocks noChangeArrowheads="1"/>
          </p:cNvSpPr>
          <p:nvPr/>
        </p:nvSpPr>
        <p:spPr bwMode="auto">
          <a:xfrm>
            <a:off x="914400" y="4800600"/>
            <a:ext cx="5410200" cy="1370013"/>
          </a:xfrm>
          <a:prstGeom prst="rect">
            <a:avLst/>
          </a:prstGeom>
          <a:noFill/>
          <a:ln w="9525">
            <a:noFill/>
            <a:miter lim="800000"/>
            <a:headEnd/>
            <a:tailEnd/>
          </a:ln>
        </p:spPr>
        <p:txBody>
          <a:bodyPr>
            <a:spAutoFit/>
          </a:bodyPr>
          <a:lstStyle/>
          <a:p>
            <a:pPr>
              <a:spcBef>
                <a:spcPct val="50000"/>
              </a:spcBef>
            </a:pPr>
            <a:r>
              <a:rPr lang="en-US" sz="2400"/>
              <a:t>Role Perception</a:t>
            </a:r>
          </a:p>
          <a:p>
            <a:pPr>
              <a:spcBef>
                <a:spcPct val="50000"/>
              </a:spcBef>
            </a:pPr>
            <a:r>
              <a:rPr lang="en-US" sz="2400" b="0">
                <a:latin typeface="Tahoma" pitchFamily="34" charset="0"/>
              </a:rPr>
              <a:t>An individual’s view of how he or she is supposed to act in a given situation.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8291"/>
                                        </p:tgtEl>
                                        <p:attrNameLst>
                                          <p:attrName>style.visibility</p:attrName>
                                        </p:attrNameLst>
                                      </p:cBhvr>
                                      <p:to>
                                        <p:strVal val="visible"/>
                                      </p:to>
                                    </p:set>
                                    <p:animEffect transition="in" filter="wipe(up)">
                                      <p:cBhvr>
                                        <p:cTn id="7" dur="500"/>
                                        <p:tgtEl>
                                          <p:spTgt spid="26829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8292"/>
                                        </p:tgtEl>
                                        <p:attrNameLst>
                                          <p:attrName>style.visibility</p:attrName>
                                        </p:attrNameLst>
                                      </p:cBhvr>
                                      <p:to>
                                        <p:strVal val="visible"/>
                                      </p:to>
                                    </p:set>
                                    <p:animEffect transition="in" filter="wipe(up)">
                                      <p:cBhvr>
                                        <p:cTn id="11" dur="5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8–</a:t>
            </a:r>
            <a:fld id="{35D3FDE8-F458-415B-9284-4F009B50E65A}" type="slidenum">
              <a:rPr lang="en-US"/>
              <a:pPr/>
              <a:t>211</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Group Structure - Roles (cont’d)</a:t>
            </a:r>
          </a:p>
        </p:txBody>
      </p:sp>
      <p:sp>
        <p:nvSpPr>
          <p:cNvPr id="269315" name="Line 3"/>
          <p:cNvSpPr>
            <a:spLocks noChangeShapeType="1"/>
          </p:cNvSpPr>
          <p:nvPr/>
        </p:nvSpPr>
        <p:spPr bwMode="auto">
          <a:xfrm>
            <a:off x="914400" y="2743200"/>
            <a:ext cx="4267200" cy="0"/>
          </a:xfrm>
          <a:prstGeom prst="line">
            <a:avLst/>
          </a:prstGeom>
          <a:noFill/>
          <a:ln w="38100">
            <a:solidFill>
              <a:srgbClr val="CC3300"/>
            </a:solidFill>
            <a:round/>
            <a:headEnd/>
            <a:tailEnd/>
          </a:ln>
        </p:spPr>
        <p:txBody>
          <a:bodyPr/>
          <a:lstStyle/>
          <a:p>
            <a:endParaRPr lang="fa-IR"/>
          </a:p>
        </p:txBody>
      </p:sp>
      <p:pic>
        <p:nvPicPr>
          <p:cNvPr id="18438" name="Picture 4" descr="j0149479"/>
          <p:cNvPicPr>
            <a:picLocks noChangeAspect="1" noChangeArrowheads="1"/>
          </p:cNvPicPr>
          <p:nvPr/>
        </p:nvPicPr>
        <p:blipFill>
          <a:blip r:embed="rId2"/>
          <a:srcRect/>
          <a:stretch>
            <a:fillRect/>
          </a:stretch>
        </p:blipFill>
        <p:spPr bwMode="auto">
          <a:xfrm>
            <a:off x="5410200" y="1319213"/>
            <a:ext cx="3163888" cy="2871787"/>
          </a:xfrm>
          <a:prstGeom prst="rect">
            <a:avLst/>
          </a:prstGeom>
          <a:noFill/>
          <a:ln w="9525">
            <a:noFill/>
            <a:miter lim="800000"/>
            <a:headEnd/>
            <a:tailEnd/>
          </a:ln>
        </p:spPr>
      </p:pic>
      <p:sp>
        <p:nvSpPr>
          <p:cNvPr id="18439" name="Text Box 5"/>
          <p:cNvSpPr txBox="1">
            <a:spLocks noChangeArrowheads="1"/>
          </p:cNvSpPr>
          <p:nvPr/>
        </p:nvSpPr>
        <p:spPr bwMode="auto">
          <a:xfrm>
            <a:off x="914400" y="1295400"/>
            <a:ext cx="4419600" cy="1370013"/>
          </a:xfrm>
          <a:prstGeom prst="rect">
            <a:avLst/>
          </a:prstGeom>
          <a:noFill/>
          <a:ln w="9525">
            <a:noFill/>
            <a:miter lim="800000"/>
            <a:headEnd/>
            <a:tailEnd/>
          </a:ln>
        </p:spPr>
        <p:txBody>
          <a:bodyPr>
            <a:spAutoFit/>
          </a:bodyPr>
          <a:lstStyle/>
          <a:p>
            <a:pPr>
              <a:spcBef>
                <a:spcPct val="50000"/>
              </a:spcBef>
            </a:pPr>
            <a:r>
              <a:rPr lang="en-US" sz="2400"/>
              <a:t>Role Expectations</a:t>
            </a:r>
          </a:p>
          <a:p>
            <a:pPr>
              <a:spcBef>
                <a:spcPct val="50000"/>
              </a:spcBef>
            </a:pPr>
            <a:r>
              <a:rPr lang="en-US" sz="2400" b="0">
                <a:latin typeface="Tahoma" pitchFamily="34" charset="0"/>
              </a:rPr>
              <a:t>How others believe a person should act in a given situation.</a:t>
            </a:r>
          </a:p>
        </p:txBody>
      </p:sp>
      <p:sp>
        <p:nvSpPr>
          <p:cNvPr id="18440" name="Text Box 6"/>
          <p:cNvSpPr txBox="1">
            <a:spLocks noChangeArrowheads="1"/>
          </p:cNvSpPr>
          <p:nvPr/>
        </p:nvSpPr>
        <p:spPr bwMode="auto">
          <a:xfrm>
            <a:off x="914400" y="4878388"/>
            <a:ext cx="7315200" cy="1370012"/>
          </a:xfrm>
          <a:prstGeom prst="rect">
            <a:avLst/>
          </a:prstGeom>
          <a:noFill/>
          <a:ln w="9525">
            <a:noFill/>
            <a:miter lim="800000"/>
            <a:headEnd/>
            <a:tailEnd/>
          </a:ln>
        </p:spPr>
        <p:txBody>
          <a:bodyPr>
            <a:spAutoFit/>
          </a:bodyPr>
          <a:lstStyle/>
          <a:p>
            <a:pPr>
              <a:spcBef>
                <a:spcPct val="50000"/>
              </a:spcBef>
            </a:pPr>
            <a:r>
              <a:rPr lang="en-US" sz="2400"/>
              <a:t>Role Conflict</a:t>
            </a:r>
          </a:p>
          <a:p>
            <a:pPr>
              <a:spcBef>
                <a:spcPct val="50000"/>
              </a:spcBef>
            </a:pPr>
            <a:r>
              <a:rPr lang="en-US" sz="2400" b="0">
                <a:latin typeface="Tahoma" pitchFamily="34" charset="0"/>
              </a:rPr>
              <a:t>A situation in which an individual is confronted by divergent role expectations.</a:t>
            </a:r>
          </a:p>
        </p:txBody>
      </p:sp>
      <p:sp>
        <p:nvSpPr>
          <p:cNvPr id="18441" name="Text Box 7"/>
          <p:cNvSpPr txBox="1">
            <a:spLocks noChangeArrowheads="1"/>
          </p:cNvSpPr>
          <p:nvPr/>
        </p:nvSpPr>
        <p:spPr bwMode="auto">
          <a:xfrm>
            <a:off x="914400" y="2913063"/>
            <a:ext cx="5105400" cy="1735137"/>
          </a:xfrm>
          <a:prstGeom prst="rect">
            <a:avLst/>
          </a:prstGeom>
          <a:noFill/>
          <a:ln w="9525">
            <a:noFill/>
            <a:miter lim="800000"/>
            <a:headEnd/>
            <a:tailEnd/>
          </a:ln>
        </p:spPr>
        <p:txBody>
          <a:bodyPr>
            <a:spAutoFit/>
          </a:bodyPr>
          <a:lstStyle/>
          <a:p>
            <a:pPr>
              <a:spcBef>
                <a:spcPct val="50000"/>
              </a:spcBef>
            </a:pPr>
            <a:r>
              <a:rPr lang="en-US" sz="2400"/>
              <a:t>Psychological Contract</a:t>
            </a:r>
          </a:p>
          <a:p>
            <a:pPr>
              <a:spcBef>
                <a:spcPct val="50000"/>
              </a:spcBef>
            </a:pPr>
            <a:r>
              <a:rPr lang="en-US" sz="2400" b="0">
                <a:latin typeface="Tahoma" pitchFamily="34" charset="0"/>
              </a:rPr>
              <a:t>An unwritten agreement that sets out what management expects from the employee and vice versa.</a:t>
            </a:r>
          </a:p>
        </p:txBody>
      </p:sp>
      <p:sp>
        <p:nvSpPr>
          <p:cNvPr id="269320" name="Line 8"/>
          <p:cNvSpPr>
            <a:spLocks noChangeShapeType="1"/>
          </p:cNvSpPr>
          <p:nvPr/>
        </p:nvSpPr>
        <p:spPr bwMode="auto">
          <a:xfrm>
            <a:off x="914400" y="4724400"/>
            <a:ext cx="51054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wipe(up)">
                                      <p:cBhvr>
                                        <p:cTn id="7" dur="500"/>
                                        <p:tgtEl>
                                          <p:spTgt spid="2693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9320"/>
                                        </p:tgtEl>
                                        <p:attrNameLst>
                                          <p:attrName>style.visibility</p:attrName>
                                        </p:attrNameLst>
                                      </p:cBhvr>
                                      <p:to>
                                        <p:strVal val="visible"/>
                                      </p:to>
                                    </p:set>
                                    <p:animEffect transition="in" filter="wipe(up)">
                                      <p:cBhvr>
                                        <p:cTn id="11" dur="500"/>
                                        <p:tgtEl>
                                          <p:spTgt spid="269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20"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8–</a:t>
            </a:r>
            <a:fld id="{DC9C2587-BD9D-40F8-8694-6C3EC7C56E59}" type="slidenum">
              <a:rPr lang="en-US"/>
              <a:pPr/>
              <a:t>212</a:t>
            </a:fld>
            <a:endParaRPr lang="en-US"/>
          </a:p>
        </p:txBody>
      </p:sp>
      <p:sp>
        <p:nvSpPr>
          <p:cNvPr id="270338" name="Rectangle 2"/>
          <p:cNvSpPr>
            <a:spLocks noGrp="1" noChangeArrowheads="1"/>
          </p:cNvSpPr>
          <p:nvPr>
            <p:ph type="title"/>
          </p:nvPr>
        </p:nvSpPr>
        <p:spPr/>
        <p:txBody>
          <a:bodyPr/>
          <a:lstStyle/>
          <a:p>
            <a:pPr algn="just" rtl="0" eaLnBrk="1" hangingPunct="1">
              <a:defRPr/>
            </a:pPr>
            <a:r>
              <a:rPr lang="en-US" smtClean="0"/>
              <a:t>Group Structure - Norms</a:t>
            </a:r>
          </a:p>
        </p:txBody>
      </p:sp>
      <p:sp>
        <p:nvSpPr>
          <p:cNvPr id="270339" name="Text Box 3" descr="Chap01Bkgd03"/>
          <p:cNvSpPr txBox="1">
            <a:spLocks noChangeArrowheads="1"/>
          </p:cNvSpPr>
          <p:nvPr/>
        </p:nvSpPr>
        <p:spPr bwMode="blackWhite">
          <a:xfrm>
            <a:off x="2667000" y="3200400"/>
            <a:ext cx="4800600" cy="2971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222250" indent="-222250">
              <a:lnSpc>
                <a:spcPct val="80000"/>
              </a:lnSpc>
              <a:spcBef>
                <a:spcPct val="50000"/>
              </a:spcBef>
              <a:defRPr/>
            </a:pPr>
            <a:r>
              <a:rPr lang="en-US" sz="2800">
                <a:solidFill>
                  <a:srgbClr val="FFFFCC"/>
                </a:solidFill>
              </a:rPr>
              <a:t>Classes of Norms:</a:t>
            </a:r>
          </a:p>
          <a:p>
            <a:pPr marL="222250" indent="-222250">
              <a:lnSpc>
                <a:spcPct val="80000"/>
              </a:lnSpc>
              <a:spcBef>
                <a:spcPct val="50000"/>
              </a:spcBef>
              <a:buFontTx/>
              <a:buChar char="•"/>
              <a:defRPr/>
            </a:pPr>
            <a:r>
              <a:rPr lang="en-US" sz="2400">
                <a:solidFill>
                  <a:schemeClr val="bg1"/>
                </a:solidFill>
              </a:rPr>
              <a:t>Performance norms</a:t>
            </a:r>
          </a:p>
          <a:p>
            <a:pPr marL="222250" indent="-222250">
              <a:lnSpc>
                <a:spcPct val="80000"/>
              </a:lnSpc>
              <a:spcBef>
                <a:spcPct val="50000"/>
              </a:spcBef>
              <a:buFontTx/>
              <a:buChar char="•"/>
              <a:defRPr/>
            </a:pPr>
            <a:r>
              <a:rPr lang="en-US" sz="2400">
                <a:solidFill>
                  <a:schemeClr val="bg1"/>
                </a:solidFill>
              </a:rPr>
              <a:t>Appearance norms</a:t>
            </a:r>
          </a:p>
          <a:p>
            <a:pPr marL="222250" indent="-222250">
              <a:lnSpc>
                <a:spcPct val="80000"/>
              </a:lnSpc>
              <a:spcBef>
                <a:spcPct val="50000"/>
              </a:spcBef>
              <a:buFontTx/>
              <a:buChar char="•"/>
              <a:defRPr/>
            </a:pPr>
            <a:r>
              <a:rPr lang="en-US" sz="2400">
                <a:solidFill>
                  <a:schemeClr val="bg1"/>
                </a:solidFill>
              </a:rPr>
              <a:t>Social arrangement norms</a:t>
            </a:r>
          </a:p>
          <a:p>
            <a:pPr marL="222250" indent="-222250">
              <a:lnSpc>
                <a:spcPct val="80000"/>
              </a:lnSpc>
              <a:spcBef>
                <a:spcPct val="50000"/>
              </a:spcBef>
              <a:buFontTx/>
              <a:buChar char="•"/>
              <a:defRPr/>
            </a:pPr>
            <a:r>
              <a:rPr lang="en-US" sz="2400">
                <a:solidFill>
                  <a:schemeClr val="bg1"/>
                </a:solidFill>
              </a:rPr>
              <a:t>Allocation of resources norms</a:t>
            </a:r>
          </a:p>
        </p:txBody>
      </p:sp>
      <p:sp>
        <p:nvSpPr>
          <p:cNvPr id="19462" name="Text Box 4"/>
          <p:cNvSpPr txBox="1">
            <a:spLocks noChangeArrowheads="1"/>
          </p:cNvSpPr>
          <p:nvPr/>
        </p:nvSpPr>
        <p:spPr bwMode="auto">
          <a:xfrm>
            <a:off x="914400" y="1295400"/>
            <a:ext cx="6705600" cy="1370013"/>
          </a:xfrm>
          <a:prstGeom prst="rect">
            <a:avLst/>
          </a:prstGeom>
          <a:noFill/>
          <a:ln w="9525">
            <a:noFill/>
            <a:miter lim="800000"/>
            <a:headEnd/>
            <a:tailEnd/>
          </a:ln>
        </p:spPr>
        <p:txBody>
          <a:bodyPr>
            <a:spAutoFit/>
          </a:bodyPr>
          <a:lstStyle/>
          <a:p>
            <a:pPr>
              <a:spcBef>
                <a:spcPct val="50000"/>
              </a:spcBef>
            </a:pPr>
            <a:r>
              <a:rPr lang="en-US" sz="2400"/>
              <a:t>Norms</a:t>
            </a:r>
          </a:p>
          <a:p>
            <a:pPr>
              <a:spcBef>
                <a:spcPct val="50000"/>
              </a:spcBef>
            </a:pPr>
            <a:r>
              <a:rPr lang="en-US" sz="2400" b="0">
                <a:latin typeface="Tahoma" pitchFamily="34" charset="0"/>
              </a:rPr>
              <a:t>Acceptable standards of behavior within a group that are shared by the group’s members.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box(in)">
                                      <p:cBhvr>
                                        <p:cTn id="7" dur="5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8–</a:t>
            </a:r>
            <a:fld id="{AD293CB3-C72E-4072-8D9F-F9E3217BB367}" type="slidenum">
              <a:rPr lang="en-US"/>
              <a:pPr/>
              <a:t>213</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The Hawthorne Studies</a:t>
            </a:r>
          </a:p>
        </p:txBody>
      </p:sp>
      <p:sp>
        <p:nvSpPr>
          <p:cNvPr id="20485" name="Rectangle 3"/>
          <p:cNvSpPr>
            <a:spLocks noGrp="1" noChangeArrowheads="1"/>
          </p:cNvSpPr>
          <p:nvPr>
            <p:ph type="body" idx="1"/>
          </p:nvPr>
        </p:nvSpPr>
        <p:spPr/>
        <p:txBody>
          <a:bodyPr>
            <a:normAutofit fontScale="85000" lnSpcReduction="20000"/>
          </a:bodyPr>
          <a:lstStyle/>
          <a:p>
            <a:pPr algn="just" rtl="0" eaLnBrk="1" hangingPunct="1">
              <a:spcBef>
                <a:spcPct val="40000"/>
              </a:spcBef>
            </a:pPr>
            <a:r>
              <a:rPr lang="en-US" smtClean="0"/>
              <a:t>A series of studies undertaken by Elton Mayo at Western Electric Company’s Hawthorne Works in Chicago between 1924 and 1932.</a:t>
            </a:r>
          </a:p>
          <a:p>
            <a:pPr algn="just" rtl="0" eaLnBrk="1" hangingPunct="1">
              <a:spcBef>
                <a:spcPct val="40000"/>
              </a:spcBef>
            </a:pPr>
            <a:r>
              <a:rPr lang="en-US" smtClean="0"/>
              <a:t>Research Conclusions:</a:t>
            </a:r>
          </a:p>
          <a:p>
            <a:pPr lvl="1" algn="just" rtl="0" eaLnBrk="1" hangingPunct="1">
              <a:spcBef>
                <a:spcPct val="40000"/>
              </a:spcBef>
            </a:pPr>
            <a:r>
              <a:rPr lang="en-US" smtClean="0"/>
              <a:t>Worker behavior and sentiments were closely related.</a:t>
            </a:r>
          </a:p>
          <a:p>
            <a:pPr lvl="1" algn="just" rtl="0" eaLnBrk="1" hangingPunct="1">
              <a:spcBef>
                <a:spcPct val="40000"/>
              </a:spcBef>
            </a:pPr>
            <a:r>
              <a:rPr lang="en-US" smtClean="0"/>
              <a:t>Group influences (norms) were significant in affecting individual behavior.</a:t>
            </a:r>
          </a:p>
          <a:p>
            <a:pPr lvl="1" algn="just" rtl="0" eaLnBrk="1" hangingPunct="1">
              <a:spcBef>
                <a:spcPct val="40000"/>
              </a:spcBef>
            </a:pPr>
            <a:r>
              <a:rPr lang="en-US" smtClean="0"/>
              <a:t>Group standards (norms) were highly effective in establishing individual worker output.</a:t>
            </a:r>
          </a:p>
          <a:p>
            <a:pPr lvl="1" algn="just" rtl="0" eaLnBrk="1" hangingPunct="1">
              <a:spcBef>
                <a:spcPct val="40000"/>
              </a:spcBef>
            </a:pPr>
            <a:r>
              <a:rPr lang="en-US" smtClean="0"/>
              <a:t>Money was less a factor in determining worker output than were group standards, sentiments, and security.</a:t>
            </a: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8–</a:t>
            </a:r>
            <a:fld id="{0204A4A6-EF34-4E72-B7AA-C0BF16A2602B}" type="slidenum">
              <a:rPr lang="en-US"/>
              <a:pPr/>
              <a:t>214</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Group Structure - Norms (cont’d)</a:t>
            </a:r>
          </a:p>
        </p:txBody>
      </p:sp>
      <p:sp>
        <p:nvSpPr>
          <p:cNvPr id="272387" name="Line 3"/>
          <p:cNvSpPr>
            <a:spLocks noChangeShapeType="1"/>
          </p:cNvSpPr>
          <p:nvPr/>
        </p:nvSpPr>
        <p:spPr bwMode="auto">
          <a:xfrm>
            <a:off x="914400" y="2819400"/>
            <a:ext cx="3962400" cy="0"/>
          </a:xfrm>
          <a:prstGeom prst="line">
            <a:avLst/>
          </a:prstGeom>
          <a:noFill/>
          <a:ln w="38100">
            <a:solidFill>
              <a:srgbClr val="CC3300"/>
            </a:solidFill>
            <a:round/>
            <a:headEnd/>
            <a:tailEnd/>
          </a:ln>
        </p:spPr>
        <p:txBody>
          <a:bodyPr/>
          <a:lstStyle/>
          <a:p>
            <a:endParaRPr lang="fa-IR"/>
          </a:p>
        </p:txBody>
      </p:sp>
      <p:pic>
        <p:nvPicPr>
          <p:cNvPr id="21510" name="Picture 4" descr="bd05336_"/>
          <p:cNvPicPr>
            <a:picLocks noChangeAspect="1" noChangeArrowheads="1"/>
          </p:cNvPicPr>
          <p:nvPr/>
        </p:nvPicPr>
        <p:blipFill>
          <a:blip r:embed="rId2"/>
          <a:srcRect/>
          <a:stretch>
            <a:fillRect/>
          </a:stretch>
        </p:blipFill>
        <p:spPr bwMode="auto">
          <a:xfrm>
            <a:off x="4953000" y="2570163"/>
            <a:ext cx="3962400" cy="2763837"/>
          </a:xfrm>
          <a:prstGeom prst="rect">
            <a:avLst/>
          </a:prstGeom>
          <a:noFill/>
          <a:ln w="9525">
            <a:noFill/>
            <a:miter lim="800000"/>
            <a:headEnd/>
            <a:tailEnd/>
          </a:ln>
        </p:spPr>
      </p:pic>
      <p:sp>
        <p:nvSpPr>
          <p:cNvPr id="21511" name="Text Box 5"/>
          <p:cNvSpPr txBox="1">
            <a:spLocks noChangeArrowheads="1"/>
          </p:cNvSpPr>
          <p:nvPr/>
        </p:nvSpPr>
        <p:spPr bwMode="auto">
          <a:xfrm>
            <a:off x="876300" y="1373188"/>
            <a:ext cx="5143500" cy="1370012"/>
          </a:xfrm>
          <a:prstGeom prst="rect">
            <a:avLst/>
          </a:prstGeom>
          <a:noFill/>
          <a:ln w="9525">
            <a:noFill/>
            <a:miter lim="800000"/>
            <a:headEnd/>
            <a:tailEnd/>
          </a:ln>
        </p:spPr>
        <p:txBody>
          <a:bodyPr>
            <a:spAutoFit/>
          </a:bodyPr>
          <a:lstStyle/>
          <a:p>
            <a:pPr>
              <a:spcBef>
                <a:spcPct val="50000"/>
              </a:spcBef>
            </a:pPr>
            <a:r>
              <a:rPr lang="en-US" sz="2400"/>
              <a:t>Conformity</a:t>
            </a:r>
          </a:p>
          <a:p>
            <a:pPr>
              <a:spcBef>
                <a:spcPct val="50000"/>
              </a:spcBef>
            </a:pPr>
            <a:r>
              <a:rPr lang="en-US" sz="2400" b="0">
                <a:latin typeface="Tahoma" pitchFamily="34" charset="0"/>
              </a:rPr>
              <a:t>Adjusting one’s behavior to align with the norms of the group.</a:t>
            </a:r>
          </a:p>
        </p:txBody>
      </p:sp>
      <p:sp>
        <p:nvSpPr>
          <p:cNvPr id="21512" name="Text Box 6"/>
          <p:cNvSpPr txBox="1">
            <a:spLocks noChangeArrowheads="1"/>
          </p:cNvSpPr>
          <p:nvPr/>
        </p:nvSpPr>
        <p:spPr bwMode="auto">
          <a:xfrm>
            <a:off x="914400" y="3065463"/>
            <a:ext cx="3962400" cy="2465387"/>
          </a:xfrm>
          <a:prstGeom prst="rect">
            <a:avLst/>
          </a:prstGeom>
          <a:noFill/>
          <a:ln w="9525">
            <a:noFill/>
            <a:miter lim="800000"/>
            <a:headEnd/>
            <a:tailEnd/>
          </a:ln>
        </p:spPr>
        <p:txBody>
          <a:bodyPr>
            <a:spAutoFit/>
          </a:bodyPr>
          <a:lstStyle/>
          <a:p>
            <a:pPr>
              <a:spcBef>
                <a:spcPct val="50000"/>
              </a:spcBef>
            </a:pPr>
            <a:r>
              <a:rPr lang="en-US" sz="2400"/>
              <a:t>Reference Groups</a:t>
            </a:r>
          </a:p>
          <a:p>
            <a:pPr>
              <a:spcBef>
                <a:spcPct val="50000"/>
              </a:spcBef>
            </a:pPr>
            <a:r>
              <a:rPr lang="en-US" sz="2400" b="0">
                <a:latin typeface="Tahoma" pitchFamily="34" charset="0"/>
              </a:rPr>
              <a:t>Important groups to which individuals belong or hope to belong and with whose norms individuals are likely to conform.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2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8–</a:t>
            </a:r>
            <a:fld id="{BEB72D8F-B92D-4453-AA44-1ADCC8995ABD}" type="slidenum">
              <a:rPr lang="en-US"/>
              <a:pPr/>
              <a:t>215</a:t>
            </a:fld>
            <a:endParaRPr lang="en-US"/>
          </a:p>
        </p:txBody>
      </p:sp>
      <p:sp>
        <p:nvSpPr>
          <p:cNvPr id="273410" name="Rectangle 2"/>
          <p:cNvSpPr>
            <a:spLocks noGrp="1" noChangeArrowheads="1"/>
          </p:cNvSpPr>
          <p:nvPr>
            <p:ph type="title"/>
          </p:nvPr>
        </p:nvSpPr>
        <p:spPr/>
        <p:txBody>
          <a:bodyPr>
            <a:normAutofit fontScale="90000"/>
          </a:bodyPr>
          <a:lstStyle/>
          <a:p>
            <a:pPr algn="just" rtl="0" eaLnBrk="1" hangingPunct="1">
              <a:defRPr/>
            </a:pPr>
            <a:r>
              <a:rPr lang="en-US" smtClean="0"/>
              <a:t>Examples of Cards Used in Asch’s Study</a:t>
            </a:r>
          </a:p>
        </p:txBody>
      </p:sp>
      <p:sp>
        <p:nvSpPr>
          <p:cNvPr id="273412"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–4</a:t>
            </a:r>
            <a:endParaRPr lang="en-US">
              <a:solidFill>
                <a:schemeClr val="bg1"/>
              </a:solidFill>
            </a:endParaRPr>
          </a:p>
        </p:txBody>
      </p:sp>
      <p:graphicFrame>
        <p:nvGraphicFramePr>
          <p:cNvPr id="2050" name="Object 5"/>
          <p:cNvGraphicFramePr>
            <a:graphicFrameLocks noChangeAspect="1"/>
          </p:cNvGraphicFramePr>
          <p:nvPr/>
        </p:nvGraphicFramePr>
        <p:xfrm>
          <a:off x="892175" y="1714500"/>
          <a:ext cx="7361238" cy="3429000"/>
        </p:xfrm>
        <a:graphic>
          <a:graphicData uri="http://schemas.openxmlformats.org/presentationml/2006/ole">
            <mc:AlternateContent xmlns:mc="http://schemas.openxmlformats.org/markup-compatibility/2006">
              <mc:Choice xmlns:v="urn:schemas-microsoft-com:vml" Requires="v">
                <p:oleObj spid="_x0000_s2055" name="Photo Editor Photo" r:id="rId4" imgW="7361905" imgH="3428571" progId="">
                  <p:embed/>
                </p:oleObj>
              </mc:Choice>
              <mc:Fallback>
                <p:oleObj name="Photo Editor Photo" r:id="rId4" imgW="7361905" imgH="3428571"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175" y="1714500"/>
                        <a:ext cx="73612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8–</a:t>
            </a:r>
            <a:fld id="{48FEEA15-7E44-429A-B4A7-CB04CC6AE92A}" type="slidenum">
              <a:rPr lang="en-US"/>
              <a:pPr/>
              <a:t>216</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Group Structure - Norms (cont’d)</a:t>
            </a:r>
          </a:p>
        </p:txBody>
      </p:sp>
      <p:pic>
        <p:nvPicPr>
          <p:cNvPr id="22533" name="Picture 3" descr="j0149673"/>
          <p:cNvPicPr>
            <a:picLocks noChangeAspect="1" noChangeArrowheads="1"/>
          </p:cNvPicPr>
          <p:nvPr/>
        </p:nvPicPr>
        <p:blipFill>
          <a:blip r:embed="rId2"/>
          <a:srcRect/>
          <a:stretch>
            <a:fillRect/>
          </a:stretch>
        </p:blipFill>
        <p:spPr bwMode="auto">
          <a:xfrm>
            <a:off x="5408613" y="2762250"/>
            <a:ext cx="2668587" cy="3562350"/>
          </a:xfrm>
          <a:prstGeom prst="rect">
            <a:avLst/>
          </a:prstGeom>
          <a:noFill/>
          <a:ln w="9525">
            <a:noFill/>
            <a:miter lim="800000"/>
            <a:headEnd/>
            <a:tailEnd/>
          </a:ln>
        </p:spPr>
      </p:pic>
      <p:sp>
        <p:nvSpPr>
          <p:cNvPr id="22534" name="Text Box 4"/>
          <p:cNvSpPr txBox="1">
            <a:spLocks noChangeArrowheads="1"/>
          </p:cNvSpPr>
          <p:nvPr/>
        </p:nvSpPr>
        <p:spPr bwMode="auto">
          <a:xfrm>
            <a:off x="914400" y="1312863"/>
            <a:ext cx="6553200" cy="2100262"/>
          </a:xfrm>
          <a:prstGeom prst="rect">
            <a:avLst/>
          </a:prstGeom>
          <a:noFill/>
          <a:ln w="9525">
            <a:noFill/>
            <a:miter lim="800000"/>
            <a:headEnd/>
            <a:tailEnd/>
          </a:ln>
        </p:spPr>
        <p:txBody>
          <a:bodyPr>
            <a:spAutoFit/>
          </a:bodyPr>
          <a:lstStyle/>
          <a:p>
            <a:pPr>
              <a:spcBef>
                <a:spcPct val="50000"/>
              </a:spcBef>
            </a:pPr>
            <a:r>
              <a:rPr lang="en-US" sz="2400"/>
              <a:t>Deviant Workplace Behavior</a:t>
            </a:r>
          </a:p>
          <a:p>
            <a:pPr>
              <a:spcBef>
                <a:spcPct val="50000"/>
              </a:spcBef>
            </a:pPr>
            <a:r>
              <a:rPr lang="en-US" sz="2400" b="0">
                <a:latin typeface="Tahoma" pitchFamily="34" charset="0"/>
              </a:rPr>
              <a:t>Antisocial actions by organizational members that intentionally violate established norms and result in negative consequences for the organization, its members, or both.</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8–</a:t>
            </a:r>
            <a:fld id="{39B37D69-2973-4457-9851-12589ACA378B}" type="slidenum">
              <a:rPr lang="en-US"/>
              <a:pPr/>
              <a:t>217</a:t>
            </a:fld>
            <a:endParaRPr lang="en-US"/>
          </a:p>
        </p:txBody>
      </p:sp>
      <p:sp>
        <p:nvSpPr>
          <p:cNvPr id="275458" name="Rectangle 2"/>
          <p:cNvSpPr>
            <a:spLocks noGrp="1" noChangeArrowheads="1"/>
          </p:cNvSpPr>
          <p:nvPr>
            <p:ph type="title"/>
          </p:nvPr>
        </p:nvSpPr>
        <p:spPr/>
        <p:txBody>
          <a:bodyPr>
            <a:normAutofit fontScale="90000"/>
          </a:bodyPr>
          <a:lstStyle/>
          <a:p>
            <a:pPr algn="just" rtl="0" eaLnBrk="1" hangingPunct="1">
              <a:defRPr/>
            </a:pPr>
            <a:r>
              <a:rPr lang="en-US" smtClean="0"/>
              <a:t>Typology of Deviant Workplace Behavior</a:t>
            </a:r>
          </a:p>
        </p:txBody>
      </p:sp>
      <p:sp>
        <p:nvSpPr>
          <p:cNvPr id="27546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–5</a:t>
            </a:r>
            <a:endParaRPr lang="en-US">
              <a:solidFill>
                <a:schemeClr val="bg1"/>
              </a:solidFill>
            </a:endParaRPr>
          </a:p>
        </p:txBody>
      </p:sp>
      <p:sp>
        <p:nvSpPr>
          <p:cNvPr id="23558" name="Rectangle 10"/>
          <p:cNvSpPr>
            <a:spLocks noChangeArrowheads="1"/>
          </p:cNvSpPr>
          <p:nvPr/>
        </p:nvSpPr>
        <p:spPr bwMode="auto">
          <a:xfrm>
            <a:off x="784225" y="1279525"/>
            <a:ext cx="7543800" cy="4816475"/>
          </a:xfrm>
          <a:prstGeom prst="rect">
            <a:avLst/>
          </a:prstGeom>
          <a:noFill/>
          <a:ln w="9525">
            <a:noFill/>
            <a:miter lim="800000"/>
            <a:headEnd/>
            <a:tailEnd/>
          </a:ln>
        </p:spPr>
        <p:txBody>
          <a:bodyPr>
            <a:spAutoFit/>
          </a:bodyPr>
          <a:lstStyle/>
          <a:p>
            <a:pPr>
              <a:spcBef>
                <a:spcPct val="50000"/>
              </a:spcBef>
              <a:tabLst>
                <a:tab pos="2968625" algn="l"/>
              </a:tabLst>
            </a:pPr>
            <a:r>
              <a:rPr lang="en-US" sz="2000">
                <a:solidFill>
                  <a:srgbClr val="000000"/>
                </a:solidFill>
                <a:latin typeface="Frutiger" charset="0"/>
              </a:rPr>
              <a:t>Category </a:t>
            </a:r>
            <a:r>
              <a:rPr lang="en-US" sz="2000" b="0">
                <a:solidFill>
                  <a:srgbClr val="000000"/>
                </a:solidFill>
                <a:latin typeface="Frutiger" charset="0"/>
              </a:rPr>
              <a:t>	</a:t>
            </a:r>
            <a:r>
              <a:rPr lang="en-US" sz="2000">
                <a:solidFill>
                  <a:srgbClr val="000000"/>
                </a:solidFill>
                <a:latin typeface="Frutiger" charset="0"/>
              </a:rPr>
              <a:t>Examples</a:t>
            </a:r>
            <a:br>
              <a:rPr lang="en-US" sz="2000">
                <a:solidFill>
                  <a:srgbClr val="000000"/>
                </a:solidFill>
                <a:latin typeface="Frutiger" charset="0"/>
              </a:rPr>
            </a:br>
            <a:r>
              <a:rPr lang="en-US" sz="2000" b="0">
                <a:solidFill>
                  <a:srgbClr val="000000"/>
                </a:solidFill>
                <a:latin typeface="Frutiger" charset="0"/>
              </a:rPr>
              <a:t/>
            </a:r>
            <a:br>
              <a:rPr lang="en-US" sz="2000" b="0">
                <a:solidFill>
                  <a:srgbClr val="000000"/>
                </a:solidFill>
                <a:latin typeface="Frutiger" charset="0"/>
              </a:rPr>
            </a:br>
            <a:r>
              <a:rPr lang="en-US" sz="2000" b="0">
                <a:solidFill>
                  <a:srgbClr val="000000"/>
                </a:solidFill>
                <a:latin typeface="Frutiger" charset="0"/>
              </a:rPr>
              <a:t>Production 	Leaving early</a:t>
            </a:r>
            <a:br>
              <a:rPr lang="en-US" sz="2000" b="0">
                <a:solidFill>
                  <a:srgbClr val="000000"/>
                </a:solidFill>
                <a:latin typeface="Frutiger" charset="0"/>
              </a:rPr>
            </a:br>
            <a:r>
              <a:rPr lang="en-US" sz="2000" b="0">
                <a:solidFill>
                  <a:srgbClr val="000000"/>
                </a:solidFill>
                <a:latin typeface="Frutiger" charset="0"/>
              </a:rPr>
              <a:t>	Intentionally working slowly</a:t>
            </a:r>
            <a:br>
              <a:rPr lang="en-US" sz="2000" b="0">
                <a:solidFill>
                  <a:srgbClr val="000000"/>
                </a:solidFill>
                <a:latin typeface="Frutiger" charset="0"/>
              </a:rPr>
            </a:br>
            <a:r>
              <a:rPr lang="en-US" sz="2000" b="0">
                <a:solidFill>
                  <a:srgbClr val="000000"/>
                </a:solidFill>
                <a:latin typeface="Frutiger" charset="0"/>
              </a:rPr>
              <a:t>	Wasting resources</a:t>
            </a:r>
          </a:p>
          <a:p>
            <a:pPr>
              <a:spcBef>
                <a:spcPct val="50000"/>
              </a:spcBef>
              <a:tabLst>
                <a:tab pos="2968625" algn="l"/>
              </a:tabLst>
            </a:pPr>
            <a:r>
              <a:rPr lang="en-US" sz="2000" b="0">
                <a:solidFill>
                  <a:srgbClr val="000000"/>
                </a:solidFill>
                <a:latin typeface="Frutiger" charset="0"/>
              </a:rPr>
              <a:t>Property 	Sabotage </a:t>
            </a:r>
            <a:br>
              <a:rPr lang="en-US" sz="2000" b="0">
                <a:solidFill>
                  <a:srgbClr val="000000"/>
                </a:solidFill>
                <a:latin typeface="Frutiger" charset="0"/>
              </a:rPr>
            </a:br>
            <a:r>
              <a:rPr lang="en-US" sz="2000" b="0">
                <a:solidFill>
                  <a:srgbClr val="000000"/>
                </a:solidFill>
                <a:latin typeface="Frutiger" charset="0"/>
              </a:rPr>
              <a:t>	Lying about hours worked </a:t>
            </a:r>
            <a:br>
              <a:rPr lang="en-US" sz="2000" b="0">
                <a:solidFill>
                  <a:srgbClr val="000000"/>
                </a:solidFill>
                <a:latin typeface="Frutiger" charset="0"/>
              </a:rPr>
            </a:br>
            <a:r>
              <a:rPr lang="en-US" sz="2000" b="0">
                <a:solidFill>
                  <a:srgbClr val="000000"/>
                </a:solidFill>
                <a:latin typeface="Frutiger" charset="0"/>
              </a:rPr>
              <a:t>	Stealing from the organization 	</a:t>
            </a:r>
          </a:p>
          <a:p>
            <a:pPr>
              <a:spcBef>
                <a:spcPct val="50000"/>
              </a:spcBef>
              <a:tabLst>
                <a:tab pos="2968625" algn="l"/>
              </a:tabLst>
            </a:pPr>
            <a:r>
              <a:rPr lang="en-US" sz="2000" b="0">
                <a:solidFill>
                  <a:srgbClr val="000000"/>
                </a:solidFill>
                <a:latin typeface="Frutiger" charset="0"/>
              </a:rPr>
              <a:t>Political 	Showing favoritism</a:t>
            </a:r>
            <a:br>
              <a:rPr lang="en-US" sz="2000" b="0">
                <a:solidFill>
                  <a:srgbClr val="000000"/>
                </a:solidFill>
                <a:latin typeface="Frutiger" charset="0"/>
              </a:rPr>
            </a:br>
            <a:r>
              <a:rPr lang="en-US" sz="2000" b="0">
                <a:solidFill>
                  <a:srgbClr val="000000"/>
                </a:solidFill>
                <a:latin typeface="Frutiger" charset="0"/>
              </a:rPr>
              <a:t>	Gossiping and spreading rumors</a:t>
            </a:r>
            <a:br>
              <a:rPr lang="en-US" sz="2000" b="0">
                <a:solidFill>
                  <a:srgbClr val="000000"/>
                </a:solidFill>
                <a:latin typeface="Frutiger" charset="0"/>
              </a:rPr>
            </a:br>
            <a:r>
              <a:rPr lang="en-US" sz="2000" b="0">
                <a:solidFill>
                  <a:srgbClr val="000000"/>
                </a:solidFill>
                <a:latin typeface="Frutiger" charset="0"/>
              </a:rPr>
              <a:t>	Blaming coworkers 	</a:t>
            </a:r>
          </a:p>
          <a:p>
            <a:pPr>
              <a:spcBef>
                <a:spcPct val="50000"/>
              </a:spcBef>
              <a:tabLst>
                <a:tab pos="2968625" algn="l"/>
              </a:tabLst>
            </a:pPr>
            <a:r>
              <a:rPr lang="en-US" sz="2000" b="0">
                <a:solidFill>
                  <a:srgbClr val="000000"/>
                </a:solidFill>
                <a:latin typeface="Frutiger" charset="0"/>
              </a:rPr>
              <a:t>Personal Aggression 	Sexual harassment</a:t>
            </a:r>
            <a:br>
              <a:rPr lang="en-US" sz="2000" b="0">
                <a:solidFill>
                  <a:srgbClr val="000000"/>
                </a:solidFill>
                <a:latin typeface="Frutiger" charset="0"/>
              </a:rPr>
            </a:br>
            <a:r>
              <a:rPr lang="en-US" sz="2000" b="0">
                <a:solidFill>
                  <a:srgbClr val="000000"/>
                </a:solidFill>
                <a:latin typeface="Frutiger" charset="0"/>
              </a:rPr>
              <a:t>	Verbal abuse</a:t>
            </a:r>
            <a:br>
              <a:rPr lang="en-US" sz="2000" b="0">
                <a:solidFill>
                  <a:srgbClr val="000000"/>
                </a:solidFill>
                <a:latin typeface="Frutiger" charset="0"/>
              </a:rPr>
            </a:br>
            <a:r>
              <a:rPr lang="en-US" sz="2000" b="0">
                <a:solidFill>
                  <a:srgbClr val="000000"/>
                </a:solidFill>
                <a:latin typeface="Frutiger" charset="0"/>
              </a:rPr>
              <a:t>	Stealing from coworkers</a:t>
            </a:r>
            <a:endParaRPr lang="en-US" sz="2000" b="0">
              <a:latin typeface="Frutiger" charset="0"/>
            </a:endParaRPr>
          </a:p>
        </p:txBody>
      </p:sp>
      <p:sp>
        <p:nvSpPr>
          <p:cNvPr id="23559" name="Line 11"/>
          <p:cNvSpPr>
            <a:spLocks noChangeShapeType="1"/>
          </p:cNvSpPr>
          <p:nvPr/>
        </p:nvSpPr>
        <p:spPr bwMode="auto">
          <a:xfrm>
            <a:off x="838200" y="1828800"/>
            <a:ext cx="7315200" cy="0"/>
          </a:xfrm>
          <a:prstGeom prst="line">
            <a:avLst/>
          </a:prstGeom>
          <a:noFill/>
          <a:ln w="38100">
            <a:solidFill>
              <a:schemeClr val="tx1"/>
            </a:solidFill>
            <a:round/>
            <a:headEnd/>
            <a:tailEnd/>
          </a:ln>
        </p:spPr>
        <p:txBody>
          <a:bodyPr/>
          <a:lstStyle/>
          <a:p>
            <a:endParaRPr lang="fa-IR"/>
          </a:p>
        </p:txBody>
      </p:sp>
      <p:sp>
        <p:nvSpPr>
          <p:cNvPr id="23560" name="Rectangle 12"/>
          <p:cNvSpPr>
            <a:spLocks noChangeArrowheads="1"/>
          </p:cNvSpPr>
          <p:nvPr/>
        </p:nvSpPr>
        <p:spPr bwMode="auto">
          <a:xfrm>
            <a:off x="685800" y="6156325"/>
            <a:ext cx="5334000" cy="365125"/>
          </a:xfrm>
          <a:prstGeom prst="rect">
            <a:avLst/>
          </a:prstGeom>
          <a:noFill/>
          <a:ln w="9525">
            <a:noFill/>
            <a:miter lim="800000"/>
            <a:headEnd/>
            <a:tailEnd/>
          </a:ln>
        </p:spPr>
        <p:txBody>
          <a:bodyPr>
            <a:spAutoFit/>
          </a:bodyPr>
          <a:lstStyle/>
          <a:p>
            <a:r>
              <a:rPr lang="en-US" sz="900" b="0" i="1"/>
              <a:t>Source: </a:t>
            </a:r>
            <a:r>
              <a:rPr lang="en-US" sz="900" b="0"/>
              <a:t>Adapted from S.L. Robinson, and R.J. Bennett. “A Typology of Deviant Workplace Behaviors: A Multidimensional Scaling Study,” </a:t>
            </a:r>
            <a:r>
              <a:rPr lang="en-US" sz="900" b="0" i="1"/>
              <a:t>Academy of Management Journal</a:t>
            </a:r>
            <a:r>
              <a:rPr lang="en-US" sz="900" b="0"/>
              <a:t>, April 1995, p. 565.</a:t>
            </a:r>
          </a:p>
        </p:txBody>
      </p:sp>
    </p:spTree>
  </p:cSld>
  <p:clrMapOvr>
    <a:masterClrMapping/>
  </p:clrMapOvr>
  <p:transition>
    <p:cut thruBlk="1"/>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8–</a:t>
            </a:r>
            <a:fld id="{6300235C-105B-4EA0-84B8-A645FCD9FAC9}" type="slidenum">
              <a:rPr lang="en-US"/>
              <a:pPr/>
              <a:t>218</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Group Structure - Status</a:t>
            </a:r>
          </a:p>
        </p:txBody>
      </p:sp>
      <p:grpSp>
        <p:nvGrpSpPr>
          <p:cNvPr id="2" name="Group 3"/>
          <p:cNvGrpSpPr>
            <a:grpSpLocks/>
          </p:cNvGrpSpPr>
          <p:nvPr/>
        </p:nvGrpSpPr>
        <p:grpSpPr bwMode="auto">
          <a:xfrm>
            <a:off x="3505200" y="3352800"/>
            <a:ext cx="1066800" cy="2438400"/>
            <a:chOff x="2544" y="1728"/>
            <a:chExt cx="672" cy="1536"/>
          </a:xfrm>
        </p:grpSpPr>
        <p:sp>
          <p:nvSpPr>
            <p:cNvPr id="276484" name="Freeform 4"/>
            <p:cNvSpPr>
              <a:spLocks/>
            </p:cNvSpPr>
            <p:nvPr/>
          </p:nvSpPr>
          <p:spPr bwMode="blackWhite">
            <a:xfrm flipH="1">
              <a:off x="2544" y="2496"/>
              <a:ext cx="672" cy="768"/>
            </a:xfrm>
            <a:custGeom>
              <a:avLst/>
              <a:gdLst/>
              <a:ahLst/>
              <a:cxnLst>
                <a:cxn ang="0">
                  <a:pos x="0" y="0"/>
                </a:cxn>
                <a:cxn ang="0">
                  <a:pos x="0" y="768"/>
                </a:cxn>
                <a:cxn ang="0">
                  <a:pos x="672" y="768"/>
                </a:cxn>
              </a:cxnLst>
              <a:rect l="0" t="0" r="r" b="b"/>
              <a:pathLst>
                <a:path w="672" h="768">
                  <a:moveTo>
                    <a:pt x="0" y="0"/>
                  </a:moveTo>
                  <a:lnTo>
                    <a:pt x="0" y="768"/>
                  </a:lnTo>
                  <a:lnTo>
                    <a:pt x="672" y="768"/>
                  </a:lnTo>
                </a:path>
              </a:pathLst>
            </a:custGeom>
            <a:noFill/>
            <a:ln w="76200">
              <a:solidFill>
                <a:schemeClr val="tx1"/>
              </a:solidFill>
              <a:round/>
              <a:headEnd/>
              <a:tailEnd/>
            </a:ln>
            <a:effectLst>
              <a:outerShdw dist="35921" dir="2700000" algn="ctr" rotWithShape="0">
                <a:schemeClr val="bg2">
                  <a:alpha val="50000"/>
                </a:schemeClr>
              </a:outerShdw>
            </a:effectLst>
          </p:spPr>
          <p:txBody>
            <a:bodyPr wrap="none" anchor="ctr"/>
            <a:lstStyle/>
            <a:p>
              <a:pPr>
                <a:defRPr/>
              </a:pPr>
              <a:endParaRPr lang="fa-IR"/>
            </a:p>
          </p:txBody>
        </p:sp>
        <p:sp>
          <p:nvSpPr>
            <p:cNvPr id="276485" name="Freeform 5"/>
            <p:cNvSpPr>
              <a:spLocks/>
            </p:cNvSpPr>
            <p:nvPr/>
          </p:nvSpPr>
          <p:spPr bwMode="blackWhite">
            <a:xfrm flipH="1" flipV="1">
              <a:off x="2544" y="1728"/>
              <a:ext cx="672" cy="768"/>
            </a:xfrm>
            <a:custGeom>
              <a:avLst/>
              <a:gdLst/>
              <a:ahLst/>
              <a:cxnLst>
                <a:cxn ang="0">
                  <a:pos x="0" y="0"/>
                </a:cxn>
                <a:cxn ang="0">
                  <a:pos x="0" y="768"/>
                </a:cxn>
                <a:cxn ang="0">
                  <a:pos x="672" y="768"/>
                </a:cxn>
              </a:cxnLst>
              <a:rect l="0" t="0" r="r" b="b"/>
              <a:pathLst>
                <a:path w="672" h="768">
                  <a:moveTo>
                    <a:pt x="0" y="0"/>
                  </a:moveTo>
                  <a:lnTo>
                    <a:pt x="0" y="768"/>
                  </a:lnTo>
                  <a:lnTo>
                    <a:pt x="672" y="768"/>
                  </a:lnTo>
                </a:path>
              </a:pathLst>
            </a:custGeom>
            <a:noFill/>
            <a:ln w="76200">
              <a:solidFill>
                <a:schemeClr val="tx1"/>
              </a:solidFill>
              <a:round/>
              <a:headEnd/>
              <a:tailEnd/>
            </a:ln>
            <a:effectLst>
              <a:outerShdw dist="35921" dir="2700000" algn="ctr" rotWithShape="0">
                <a:schemeClr val="bg2">
                  <a:alpha val="50000"/>
                </a:schemeClr>
              </a:outerShdw>
            </a:effectLst>
          </p:spPr>
          <p:txBody>
            <a:bodyPr wrap="none" anchor="ctr"/>
            <a:lstStyle/>
            <a:p>
              <a:pPr>
                <a:defRPr/>
              </a:pPr>
              <a:endParaRPr lang="fa-IR"/>
            </a:p>
          </p:txBody>
        </p:sp>
        <p:sp>
          <p:nvSpPr>
            <p:cNvPr id="276486" name="Line 6"/>
            <p:cNvSpPr>
              <a:spLocks noChangeShapeType="1"/>
            </p:cNvSpPr>
            <p:nvPr/>
          </p:nvSpPr>
          <p:spPr bwMode="blackWhite">
            <a:xfrm>
              <a:off x="2544" y="2496"/>
              <a:ext cx="672" cy="0"/>
            </a:xfrm>
            <a:prstGeom prst="line">
              <a:avLst/>
            </a:prstGeom>
            <a:noFill/>
            <a:ln w="76200">
              <a:solidFill>
                <a:schemeClr val="tx1"/>
              </a:solidFill>
              <a:round/>
              <a:headEnd/>
              <a:tailEnd/>
            </a:ln>
            <a:effectLst>
              <a:outerShdw dist="35921" dir="2700000" algn="ctr" rotWithShape="0">
                <a:schemeClr val="bg2">
                  <a:alpha val="50000"/>
                </a:schemeClr>
              </a:outerShdw>
            </a:effectLst>
          </p:spPr>
          <p:txBody>
            <a:bodyPr wrap="none" anchor="ctr"/>
            <a:lstStyle/>
            <a:p>
              <a:pPr>
                <a:defRPr/>
              </a:pPr>
              <a:endParaRPr lang="fa-IR"/>
            </a:p>
          </p:txBody>
        </p:sp>
      </p:grpSp>
      <p:sp>
        <p:nvSpPr>
          <p:cNvPr id="276487" name="Line 7"/>
          <p:cNvSpPr>
            <a:spLocks noChangeShapeType="1"/>
          </p:cNvSpPr>
          <p:nvPr/>
        </p:nvSpPr>
        <p:spPr bwMode="blackWhite">
          <a:xfrm rot="-5400000">
            <a:off x="5067300" y="4076700"/>
            <a:ext cx="0" cy="990600"/>
          </a:xfrm>
          <a:prstGeom prst="line">
            <a:avLst/>
          </a:prstGeom>
          <a:noFill/>
          <a:ln w="76200">
            <a:solidFill>
              <a:schemeClr val="tx1"/>
            </a:solidFill>
            <a:round/>
            <a:headEnd/>
            <a:tailEnd type="triangle" w="med" len="med"/>
          </a:ln>
          <a:effectLst>
            <a:outerShdw dist="35921" dir="2700000" algn="ctr" rotWithShape="0">
              <a:schemeClr val="tx1">
                <a:alpha val="50000"/>
              </a:schemeClr>
            </a:outerShdw>
          </a:effectLst>
        </p:spPr>
        <p:txBody>
          <a:bodyPr wrap="none" anchor="ctr"/>
          <a:lstStyle/>
          <a:p>
            <a:pPr>
              <a:defRPr/>
            </a:pPr>
            <a:endParaRPr lang="fa-IR"/>
          </a:p>
        </p:txBody>
      </p:sp>
      <p:grpSp>
        <p:nvGrpSpPr>
          <p:cNvPr id="3" name="Group 8"/>
          <p:cNvGrpSpPr>
            <a:grpSpLocks/>
          </p:cNvGrpSpPr>
          <p:nvPr/>
        </p:nvGrpSpPr>
        <p:grpSpPr bwMode="auto">
          <a:xfrm>
            <a:off x="1371600" y="2971800"/>
            <a:ext cx="2133600" cy="3200400"/>
            <a:chOff x="864" y="1152"/>
            <a:chExt cx="1344" cy="2016"/>
          </a:xfrm>
        </p:grpSpPr>
        <p:sp>
          <p:nvSpPr>
            <p:cNvPr id="276489" name="Text Box 9"/>
            <p:cNvSpPr txBox="1">
              <a:spLocks noChangeArrowheads="1"/>
            </p:cNvSpPr>
            <p:nvPr/>
          </p:nvSpPr>
          <p:spPr bwMode="blackWhite">
            <a:xfrm>
              <a:off x="864" y="1152"/>
              <a:ext cx="1344" cy="576"/>
            </a:xfrm>
            <a:prstGeom prst="rect">
              <a:avLst/>
            </a:prstGeom>
            <a:solidFill>
              <a:srgbClr val="006600"/>
            </a:solidFill>
            <a:ln w="9525">
              <a:solidFill>
                <a:schemeClr val="tx1"/>
              </a:solidFill>
              <a:miter lim="800000"/>
              <a:headEnd/>
              <a:tailEnd/>
            </a:ln>
            <a:effectLst>
              <a:outerShdw dist="107763" dir="2700000" algn="ctr" rotWithShape="0">
                <a:srgbClr val="B2B2B2">
                  <a:alpha val="50000"/>
                </a:srgb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Group Norms</a:t>
              </a:r>
            </a:p>
          </p:txBody>
        </p:sp>
        <p:sp>
          <p:nvSpPr>
            <p:cNvPr id="276490" name="Text Box 10"/>
            <p:cNvSpPr txBox="1">
              <a:spLocks noChangeArrowheads="1"/>
            </p:cNvSpPr>
            <p:nvPr/>
          </p:nvSpPr>
          <p:spPr bwMode="blackWhite">
            <a:xfrm>
              <a:off x="864" y="1872"/>
              <a:ext cx="1344" cy="576"/>
            </a:xfrm>
            <a:prstGeom prst="rect">
              <a:avLst/>
            </a:prstGeom>
            <a:solidFill>
              <a:srgbClr val="CC0000"/>
            </a:solidFill>
            <a:ln w="9525">
              <a:solidFill>
                <a:schemeClr val="tx1"/>
              </a:solidFill>
              <a:miter lim="800000"/>
              <a:headEnd/>
              <a:tailEnd/>
            </a:ln>
            <a:effectLst>
              <a:outerShdw dist="107763" dir="2700000" algn="ctr" rotWithShape="0">
                <a:srgbClr val="B2B2B2">
                  <a:alpha val="50000"/>
                </a:srgb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Status Equity </a:t>
              </a:r>
            </a:p>
          </p:txBody>
        </p:sp>
        <p:sp>
          <p:nvSpPr>
            <p:cNvPr id="276491" name="Text Box 11"/>
            <p:cNvSpPr txBox="1">
              <a:spLocks noChangeArrowheads="1"/>
            </p:cNvSpPr>
            <p:nvPr/>
          </p:nvSpPr>
          <p:spPr bwMode="blackWhite">
            <a:xfrm>
              <a:off x="864" y="2592"/>
              <a:ext cx="1344" cy="576"/>
            </a:xfrm>
            <a:prstGeom prst="rect">
              <a:avLst/>
            </a:prstGeom>
            <a:solidFill>
              <a:srgbClr val="008080"/>
            </a:solidFill>
            <a:ln w="9525">
              <a:solidFill>
                <a:schemeClr val="tx1"/>
              </a:solidFill>
              <a:miter lim="800000"/>
              <a:headEnd/>
              <a:tailEnd/>
            </a:ln>
            <a:effectLst>
              <a:outerShdw dist="107763" dir="2700000" algn="ctr" rotWithShape="0">
                <a:srgbClr val="B2B2B2">
                  <a:alpha val="50000"/>
                </a:srgb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Culture</a:t>
              </a:r>
            </a:p>
          </p:txBody>
        </p:sp>
      </p:grpSp>
      <p:sp>
        <p:nvSpPr>
          <p:cNvPr id="276492" name="Text Box 12"/>
          <p:cNvSpPr txBox="1">
            <a:spLocks noChangeArrowheads="1"/>
          </p:cNvSpPr>
          <p:nvPr/>
        </p:nvSpPr>
        <p:spPr bwMode="blackWhite">
          <a:xfrm>
            <a:off x="5562600" y="4114800"/>
            <a:ext cx="2133600" cy="914400"/>
          </a:xfrm>
          <a:prstGeom prst="rect">
            <a:avLst/>
          </a:prstGeom>
          <a:solidFill>
            <a:srgbClr val="336699"/>
          </a:solidFill>
          <a:ln w="9525">
            <a:solidFill>
              <a:schemeClr val="tx1"/>
            </a:solidFill>
            <a:miter lim="800000"/>
            <a:headEnd/>
            <a:tailEnd/>
          </a:ln>
          <a:effectLst>
            <a:outerShdw dist="107763" dir="2700000" algn="ctr" rotWithShape="0">
              <a:srgbClr val="B2B2B2">
                <a:alpha val="50000"/>
              </a:srgb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Group Member</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Status</a:t>
            </a:r>
          </a:p>
        </p:txBody>
      </p:sp>
      <p:sp>
        <p:nvSpPr>
          <p:cNvPr id="24585" name="Text Box 13"/>
          <p:cNvSpPr txBox="1">
            <a:spLocks noChangeArrowheads="1"/>
          </p:cNvSpPr>
          <p:nvPr/>
        </p:nvSpPr>
        <p:spPr bwMode="auto">
          <a:xfrm>
            <a:off x="914400" y="1373188"/>
            <a:ext cx="8077200" cy="1370012"/>
          </a:xfrm>
          <a:prstGeom prst="rect">
            <a:avLst/>
          </a:prstGeom>
          <a:noFill/>
          <a:ln w="9525">
            <a:noFill/>
            <a:miter lim="800000"/>
            <a:headEnd/>
            <a:tailEnd/>
          </a:ln>
        </p:spPr>
        <p:txBody>
          <a:bodyPr>
            <a:spAutoFit/>
          </a:bodyPr>
          <a:lstStyle/>
          <a:p>
            <a:pPr>
              <a:spcBef>
                <a:spcPct val="50000"/>
              </a:spcBef>
            </a:pPr>
            <a:r>
              <a:rPr lang="en-US" sz="2400"/>
              <a:t>Status</a:t>
            </a:r>
          </a:p>
          <a:p>
            <a:pPr>
              <a:spcBef>
                <a:spcPct val="50000"/>
              </a:spcBef>
            </a:pPr>
            <a:r>
              <a:rPr lang="en-US" sz="2400" b="0">
                <a:latin typeface="Tahoma" pitchFamily="34" charset="0"/>
              </a:rPr>
              <a:t>A socially defined position or rank given to groups or group members by others.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Horizontal)">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6487"/>
                                        </p:tgtEl>
                                        <p:attrNameLst>
                                          <p:attrName>style.visibility</p:attrName>
                                        </p:attrNameLst>
                                      </p:cBhvr>
                                      <p:to>
                                        <p:strVal val="visible"/>
                                      </p:to>
                                    </p:set>
                                    <p:animEffect transition="in" filter="wipe(left)">
                                      <p:cBhvr>
                                        <p:cTn id="15" dur="500"/>
                                        <p:tgtEl>
                                          <p:spTgt spid="27648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6492"/>
                                        </p:tgtEl>
                                        <p:attrNameLst>
                                          <p:attrName>style.visibility</p:attrName>
                                        </p:attrNameLst>
                                      </p:cBhvr>
                                      <p:to>
                                        <p:strVal val="visible"/>
                                      </p:to>
                                    </p:set>
                                    <p:animEffect transition="in" filter="wipe(left)">
                                      <p:cBhvr>
                                        <p:cTn id="19" dur="500"/>
                                        <p:tgtEl>
                                          <p:spTgt spid="276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2" grpId="0" animBg="1"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8–</a:t>
            </a:r>
            <a:fld id="{29879B3D-17CC-4C98-88F1-A17488277928}" type="slidenum">
              <a:rPr lang="en-US"/>
              <a:pPr/>
              <a:t>219</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Group Structure - Size</a:t>
            </a:r>
          </a:p>
        </p:txBody>
      </p:sp>
      <p:grpSp>
        <p:nvGrpSpPr>
          <p:cNvPr id="2" name="Group 3"/>
          <p:cNvGrpSpPr>
            <a:grpSpLocks/>
          </p:cNvGrpSpPr>
          <p:nvPr/>
        </p:nvGrpSpPr>
        <p:grpSpPr bwMode="auto">
          <a:xfrm>
            <a:off x="762000" y="2590800"/>
            <a:ext cx="3810000" cy="3887788"/>
            <a:chOff x="490" y="988"/>
            <a:chExt cx="2400" cy="2449"/>
          </a:xfrm>
        </p:grpSpPr>
        <p:sp>
          <p:nvSpPr>
            <p:cNvPr id="25608" name="Freeform 4"/>
            <p:cNvSpPr>
              <a:spLocks/>
            </p:cNvSpPr>
            <p:nvPr/>
          </p:nvSpPr>
          <p:spPr bwMode="auto">
            <a:xfrm>
              <a:off x="586" y="1238"/>
              <a:ext cx="2016" cy="1920"/>
            </a:xfrm>
            <a:custGeom>
              <a:avLst/>
              <a:gdLst>
                <a:gd name="T0" fmla="*/ 0 w 2016"/>
                <a:gd name="T1" fmla="*/ 0 h 1344"/>
                <a:gd name="T2" fmla="*/ 0 w 2016"/>
                <a:gd name="T3" fmla="*/ 1344 h 1344"/>
                <a:gd name="T4" fmla="*/ 2016 w 2016"/>
                <a:gd name="T5" fmla="*/ 1344 h 1344"/>
                <a:gd name="T6" fmla="*/ 0 60000 65536"/>
                <a:gd name="T7" fmla="*/ 0 60000 65536"/>
                <a:gd name="T8" fmla="*/ 0 60000 65536"/>
                <a:gd name="T9" fmla="*/ 0 w 2016"/>
                <a:gd name="T10" fmla="*/ 0 h 1344"/>
                <a:gd name="T11" fmla="*/ 2016 w 2016"/>
                <a:gd name="T12" fmla="*/ 1344 h 1344"/>
              </a:gdLst>
              <a:ahLst/>
              <a:cxnLst>
                <a:cxn ang="T6">
                  <a:pos x="T0" y="T1"/>
                </a:cxn>
                <a:cxn ang="T7">
                  <a:pos x="T2" y="T3"/>
                </a:cxn>
                <a:cxn ang="T8">
                  <a:pos x="T4" y="T5"/>
                </a:cxn>
              </a:cxnLst>
              <a:rect l="T9" t="T10" r="T11" b="T12"/>
              <a:pathLst>
                <a:path w="2016" h="1344">
                  <a:moveTo>
                    <a:pt x="0" y="0"/>
                  </a:moveTo>
                  <a:lnTo>
                    <a:pt x="0" y="1344"/>
                  </a:lnTo>
                  <a:lnTo>
                    <a:pt x="2016" y="1344"/>
                  </a:lnTo>
                </a:path>
              </a:pathLst>
            </a:custGeom>
            <a:noFill/>
            <a:ln w="28575">
              <a:solidFill>
                <a:schemeClr val="tx1"/>
              </a:solidFill>
              <a:round/>
              <a:headEnd type="triangle" w="med" len="lg"/>
              <a:tailEnd type="triangle" w="med" len="lg"/>
            </a:ln>
          </p:spPr>
          <p:txBody>
            <a:bodyPr/>
            <a:lstStyle/>
            <a:p>
              <a:endParaRPr lang="fa-IR"/>
            </a:p>
          </p:txBody>
        </p:sp>
        <p:sp>
          <p:nvSpPr>
            <p:cNvPr id="25609" name="Line 5"/>
            <p:cNvSpPr>
              <a:spLocks noChangeShapeType="1"/>
            </p:cNvSpPr>
            <p:nvPr/>
          </p:nvSpPr>
          <p:spPr bwMode="auto">
            <a:xfrm flipV="1">
              <a:off x="586" y="1382"/>
              <a:ext cx="1776" cy="1776"/>
            </a:xfrm>
            <a:prstGeom prst="line">
              <a:avLst/>
            </a:prstGeom>
            <a:noFill/>
            <a:ln w="38100">
              <a:solidFill>
                <a:srgbClr val="008000"/>
              </a:solidFill>
              <a:round/>
              <a:headEnd/>
              <a:tailEnd type="triangle" w="med" len="lg"/>
            </a:ln>
          </p:spPr>
          <p:txBody>
            <a:bodyPr/>
            <a:lstStyle/>
            <a:p>
              <a:endParaRPr lang="fa-IR"/>
            </a:p>
          </p:txBody>
        </p:sp>
        <p:sp>
          <p:nvSpPr>
            <p:cNvPr id="25610" name="Text Box 6"/>
            <p:cNvSpPr txBox="1">
              <a:spLocks noChangeArrowheads="1"/>
            </p:cNvSpPr>
            <p:nvPr/>
          </p:nvSpPr>
          <p:spPr bwMode="auto">
            <a:xfrm>
              <a:off x="1450" y="3206"/>
              <a:ext cx="1200" cy="231"/>
            </a:xfrm>
            <a:prstGeom prst="rect">
              <a:avLst/>
            </a:prstGeom>
            <a:noFill/>
            <a:ln w="9525">
              <a:noFill/>
              <a:miter lim="800000"/>
              <a:headEnd/>
              <a:tailEnd/>
            </a:ln>
          </p:spPr>
          <p:txBody>
            <a:bodyPr>
              <a:spAutoFit/>
            </a:bodyPr>
            <a:lstStyle/>
            <a:p>
              <a:pPr algn="r">
                <a:spcBef>
                  <a:spcPct val="50000"/>
                </a:spcBef>
              </a:pPr>
              <a:r>
                <a:rPr lang="en-US" sz="1800" b="0"/>
                <a:t>Group Size</a:t>
              </a:r>
            </a:p>
          </p:txBody>
        </p:sp>
        <p:sp>
          <p:nvSpPr>
            <p:cNvPr id="25611" name="Text Box 7"/>
            <p:cNvSpPr txBox="1">
              <a:spLocks noChangeArrowheads="1"/>
            </p:cNvSpPr>
            <p:nvPr/>
          </p:nvSpPr>
          <p:spPr bwMode="auto">
            <a:xfrm>
              <a:off x="490" y="988"/>
              <a:ext cx="1200" cy="231"/>
            </a:xfrm>
            <a:prstGeom prst="rect">
              <a:avLst/>
            </a:prstGeom>
            <a:noFill/>
            <a:ln w="9525">
              <a:noFill/>
              <a:miter lim="800000"/>
              <a:headEnd/>
              <a:tailEnd/>
            </a:ln>
          </p:spPr>
          <p:txBody>
            <a:bodyPr>
              <a:spAutoFit/>
            </a:bodyPr>
            <a:lstStyle/>
            <a:p>
              <a:pPr>
                <a:spcBef>
                  <a:spcPct val="50000"/>
                </a:spcBef>
              </a:pPr>
              <a:r>
                <a:rPr lang="en-US" sz="1800" b="0"/>
                <a:t>Performance</a:t>
              </a:r>
            </a:p>
          </p:txBody>
        </p:sp>
        <p:sp>
          <p:nvSpPr>
            <p:cNvPr id="25612" name="Text Box 8"/>
            <p:cNvSpPr txBox="1">
              <a:spLocks noChangeArrowheads="1"/>
            </p:cNvSpPr>
            <p:nvPr/>
          </p:nvSpPr>
          <p:spPr bwMode="auto">
            <a:xfrm rot="-2713542">
              <a:off x="893" y="2025"/>
              <a:ext cx="960" cy="250"/>
            </a:xfrm>
            <a:prstGeom prst="rect">
              <a:avLst/>
            </a:prstGeom>
            <a:noFill/>
            <a:ln w="9525">
              <a:noFill/>
              <a:miter lim="800000"/>
              <a:headEnd/>
              <a:tailEnd/>
            </a:ln>
          </p:spPr>
          <p:txBody>
            <a:bodyPr>
              <a:spAutoFit/>
            </a:bodyPr>
            <a:lstStyle/>
            <a:p>
              <a:pPr>
                <a:spcBef>
                  <a:spcPct val="50000"/>
                </a:spcBef>
              </a:pPr>
              <a:r>
                <a:rPr lang="en-US" sz="2000" i="1">
                  <a:solidFill>
                    <a:srgbClr val="009900"/>
                  </a:solidFill>
                </a:rPr>
                <a:t>Expected</a:t>
              </a:r>
            </a:p>
          </p:txBody>
        </p:sp>
        <p:sp>
          <p:nvSpPr>
            <p:cNvPr id="25613" name="Line 9"/>
            <p:cNvSpPr>
              <a:spLocks noChangeShapeType="1"/>
            </p:cNvSpPr>
            <p:nvPr/>
          </p:nvSpPr>
          <p:spPr bwMode="auto">
            <a:xfrm rot="617078" flipV="1">
              <a:off x="746" y="1542"/>
              <a:ext cx="1776" cy="1776"/>
            </a:xfrm>
            <a:prstGeom prst="line">
              <a:avLst/>
            </a:prstGeom>
            <a:noFill/>
            <a:ln w="38100">
              <a:solidFill>
                <a:srgbClr val="993300"/>
              </a:solidFill>
              <a:round/>
              <a:headEnd/>
              <a:tailEnd type="triangle" w="med" len="lg"/>
            </a:ln>
          </p:spPr>
          <p:txBody>
            <a:bodyPr/>
            <a:lstStyle/>
            <a:p>
              <a:endParaRPr lang="fa-IR"/>
            </a:p>
          </p:txBody>
        </p:sp>
        <p:sp>
          <p:nvSpPr>
            <p:cNvPr id="25614" name="Text Box 10"/>
            <p:cNvSpPr txBox="1">
              <a:spLocks noChangeArrowheads="1"/>
            </p:cNvSpPr>
            <p:nvPr/>
          </p:nvSpPr>
          <p:spPr bwMode="auto">
            <a:xfrm rot="-2147364">
              <a:off x="912" y="2284"/>
              <a:ext cx="1978" cy="250"/>
            </a:xfrm>
            <a:prstGeom prst="rect">
              <a:avLst/>
            </a:prstGeom>
            <a:noFill/>
            <a:ln w="9525">
              <a:noFill/>
              <a:miter lim="800000"/>
              <a:headEnd/>
              <a:tailEnd/>
            </a:ln>
          </p:spPr>
          <p:txBody>
            <a:bodyPr>
              <a:spAutoFit/>
            </a:bodyPr>
            <a:lstStyle/>
            <a:p>
              <a:pPr>
                <a:spcBef>
                  <a:spcPct val="50000"/>
                </a:spcBef>
              </a:pPr>
              <a:r>
                <a:rPr lang="en-US" sz="2000" i="1">
                  <a:solidFill>
                    <a:srgbClr val="993300"/>
                  </a:solidFill>
                </a:rPr>
                <a:t>Actual (due to loafing)</a:t>
              </a:r>
            </a:p>
          </p:txBody>
        </p:sp>
      </p:grpSp>
      <p:sp>
        <p:nvSpPr>
          <p:cNvPr id="277515" name="Text Box 11" descr="Chap01Bkgd03"/>
          <p:cNvSpPr txBox="1">
            <a:spLocks noChangeArrowheads="1"/>
          </p:cNvSpPr>
          <p:nvPr/>
        </p:nvSpPr>
        <p:spPr bwMode="blackWhite">
          <a:xfrm>
            <a:off x="4800600" y="3429000"/>
            <a:ext cx="3581400" cy="2438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marL="222250" indent="-222250">
              <a:lnSpc>
                <a:spcPct val="80000"/>
              </a:lnSpc>
              <a:spcBef>
                <a:spcPct val="50000"/>
              </a:spcBef>
              <a:defRPr/>
            </a:pPr>
            <a:r>
              <a:rPr lang="en-US" sz="2400">
                <a:solidFill>
                  <a:srgbClr val="FFFFCC"/>
                </a:solidFill>
              </a:rPr>
              <a:t>Other conclusions:</a:t>
            </a:r>
          </a:p>
          <a:p>
            <a:pPr marL="222250" indent="-222250">
              <a:lnSpc>
                <a:spcPct val="80000"/>
              </a:lnSpc>
              <a:spcBef>
                <a:spcPct val="50000"/>
              </a:spcBef>
              <a:buFontTx/>
              <a:buChar char="•"/>
              <a:defRPr/>
            </a:pPr>
            <a:r>
              <a:rPr lang="en-US" sz="2000">
                <a:solidFill>
                  <a:schemeClr val="bg1"/>
                </a:solidFill>
              </a:rPr>
              <a:t>Odd number groups do better than even.</a:t>
            </a:r>
          </a:p>
          <a:p>
            <a:pPr marL="222250" indent="-222250">
              <a:lnSpc>
                <a:spcPct val="80000"/>
              </a:lnSpc>
              <a:spcBef>
                <a:spcPct val="50000"/>
              </a:spcBef>
              <a:buFontTx/>
              <a:buChar char="•"/>
              <a:defRPr/>
            </a:pPr>
            <a:r>
              <a:rPr lang="en-US" sz="2000">
                <a:solidFill>
                  <a:schemeClr val="bg1"/>
                </a:solidFill>
              </a:rPr>
              <a:t>Groups of 7 or 9 perform better overall than larger or smaller groups.</a:t>
            </a:r>
          </a:p>
        </p:txBody>
      </p:sp>
      <p:sp>
        <p:nvSpPr>
          <p:cNvPr id="25607" name="Text Box 12"/>
          <p:cNvSpPr txBox="1">
            <a:spLocks noChangeArrowheads="1"/>
          </p:cNvSpPr>
          <p:nvPr/>
        </p:nvSpPr>
        <p:spPr bwMode="auto">
          <a:xfrm>
            <a:off x="914400" y="1219200"/>
            <a:ext cx="7696200" cy="1187450"/>
          </a:xfrm>
          <a:prstGeom prst="rect">
            <a:avLst/>
          </a:prstGeom>
          <a:noFill/>
          <a:ln w="9525">
            <a:noFill/>
            <a:miter lim="800000"/>
            <a:headEnd/>
            <a:tailEnd/>
          </a:ln>
        </p:spPr>
        <p:txBody>
          <a:bodyPr>
            <a:spAutoFit/>
          </a:bodyPr>
          <a:lstStyle/>
          <a:p>
            <a:pPr>
              <a:spcBef>
                <a:spcPct val="50000"/>
              </a:spcBef>
            </a:pPr>
            <a:r>
              <a:rPr lang="en-US" sz="2400"/>
              <a:t>Social Loafing</a:t>
            </a:r>
            <a:br>
              <a:rPr lang="en-US" sz="2400"/>
            </a:br>
            <a:r>
              <a:rPr lang="en-US" sz="2400" b="0">
                <a:latin typeface="Tahoma" pitchFamily="34" charset="0"/>
              </a:rPr>
              <a:t>The tendency for individuals to expend less effort when working collectively than when working individually.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7515"/>
                                        </p:tgtEl>
                                        <p:attrNameLst>
                                          <p:attrName>style.visibility</p:attrName>
                                        </p:attrNameLst>
                                      </p:cBhvr>
                                      <p:to>
                                        <p:strVal val="visible"/>
                                      </p:to>
                                    </p:set>
                                    <p:animEffect transition="in" filter="box(in)">
                                      <p:cBhvr>
                                        <p:cTn id="7" dur="500"/>
                                        <p:tgtEl>
                                          <p:spTgt spid="277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2"/>
          <p:cNvSpPr>
            <a:spLocks noGrp="1"/>
          </p:cNvSpPr>
          <p:nvPr>
            <p:ph type="ftr" sz="quarter" idx="10"/>
          </p:nvPr>
        </p:nvSpPr>
        <p:spPr>
          <a:noFill/>
        </p:spPr>
        <p:txBody>
          <a:bodyPr/>
          <a:lstStyle/>
          <a:p>
            <a:r>
              <a:rPr lang="en-US" smtClean="0"/>
              <a:t>© 2005 Prentice Hall Inc. All rights reserved.</a:t>
            </a:r>
          </a:p>
        </p:txBody>
      </p:sp>
      <p:sp>
        <p:nvSpPr>
          <p:cNvPr id="41987" name="Slide Number Placeholder 3"/>
          <p:cNvSpPr>
            <a:spLocks noGrp="1"/>
          </p:cNvSpPr>
          <p:nvPr>
            <p:ph type="sldNum" sz="quarter" idx="11"/>
          </p:nvPr>
        </p:nvSpPr>
        <p:spPr>
          <a:noFill/>
        </p:spPr>
        <p:txBody>
          <a:bodyPr/>
          <a:lstStyle/>
          <a:p>
            <a:r>
              <a:rPr lang="en-US" smtClean="0"/>
              <a:t>1–</a:t>
            </a:r>
            <a:fld id="{D299A4BD-E4C5-4A43-A76D-5079893D3C74}" type="slidenum">
              <a:rPr lang="en-US" smtClean="0"/>
              <a:pPr/>
              <a:t>22</a:t>
            </a:fld>
            <a:endParaRPr lang="en-US" smtClean="0"/>
          </a:p>
        </p:txBody>
      </p:sp>
      <p:sp>
        <p:nvSpPr>
          <p:cNvPr id="238594" name="Rectangle 2"/>
          <p:cNvSpPr>
            <a:spLocks noGrp="1" noChangeArrowheads="1"/>
          </p:cNvSpPr>
          <p:nvPr>
            <p:ph type="title"/>
          </p:nvPr>
        </p:nvSpPr>
        <p:spPr/>
        <p:txBody>
          <a:bodyPr/>
          <a:lstStyle/>
          <a:p>
            <a:pPr algn="just" rtl="0" eaLnBrk="1" hangingPunct="1">
              <a:defRPr/>
            </a:pPr>
            <a:r>
              <a:rPr lang="en-US" smtClean="0"/>
              <a:t>The Dependent Variables (cont’d)</a:t>
            </a:r>
          </a:p>
        </p:txBody>
      </p:sp>
      <p:pic>
        <p:nvPicPr>
          <p:cNvPr id="41989" name="Picture 3" descr="bs01586_"/>
          <p:cNvPicPr>
            <a:picLocks noChangeAspect="1" noChangeArrowheads="1"/>
          </p:cNvPicPr>
          <p:nvPr/>
        </p:nvPicPr>
        <p:blipFill>
          <a:blip r:embed="rId2"/>
          <a:srcRect/>
          <a:stretch>
            <a:fillRect/>
          </a:stretch>
        </p:blipFill>
        <p:spPr bwMode="auto">
          <a:xfrm>
            <a:off x="5595938" y="2735263"/>
            <a:ext cx="2633662" cy="3589337"/>
          </a:xfrm>
          <a:prstGeom prst="rect">
            <a:avLst/>
          </a:prstGeom>
          <a:noFill/>
          <a:ln w="9525">
            <a:noFill/>
            <a:miter lim="800000"/>
            <a:headEnd/>
            <a:tailEnd/>
          </a:ln>
        </p:spPr>
      </p:pic>
      <p:sp>
        <p:nvSpPr>
          <p:cNvPr id="238596" name="Text Box 4"/>
          <p:cNvSpPr txBox="1">
            <a:spLocks noChangeArrowheads="1"/>
          </p:cNvSpPr>
          <p:nvPr/>
        </p:nvSpPr>
        <p:spPr bwMode="auto">
          <a:xfrm>
            <a:off x="685800" y="1389063"/>
            <a:ext cx="5105400" cy="2985433"/>
          </a:xfrm>
          <a:prstGeom prst="rect">
            <a:avLst/>
          </a:prstGeom>
          <a:noFill/>
          <a:ln w="9525">
            <a:noFill/>
            <a:miter lim="800000"/>
            <a:headEnd/>
            <a:tailEnd/>
          </a:ln>
        </p:spPr>
        <p:txBody>
          <a:bodyPr>
            <a:spAutoFit/>
          </a:bodyPr>
          <a:lstStyle/>
          <a:p>
            <a:pPr algn="l" rtl="0">
              <a:spcBef>
                <a:spcPct val="50000"/>
              </a:spcBef>
            </a:pPr>
            <a:r>
              <a:rPr lang="en-US" sz="2800" dirty="0"/>
              <a:t>Organizational citizenship behavior (OCB)</a:t>
            </a:r>
          </a:p>
          <a:p>
            <a:pPr algn="l" rtl="0">
              <a:spcBef>
                <a:spcPct val="50000"/>
              </a:spcBef>
            </a:pPr>
            <a:r>
              <a:rPr lang="en-US" sz="2400" b="0" dirty="0">
                <a:latin typeface="Tahoma" pitchFamily="34" charset="0"/>
              </a:rPr>
              <a:t>Discretionary behavior that is not part of an employee’s formal job requirements, but that nevertheless promotes the effective functioning of the organization.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wipe(up)">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8–</a:t>
            </a:r>
            <a:fld id="{B4F1BC42-9A37-4FE5-A1B7-8B50FC52FB1C}" type="slidenum">
              <a:rPr lang="en-US"/>
              <a:pPr/>
              <a:t>220</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Group Structure - Composition</a:t>
            </a:r>
          </a:p>
        </p:txBody>
      </p:sp>
      <p:sp>
        <p:nvSpPr>
          <p:cNvPr id="278531" name="Line 3"/>
          <p:cNvSpPr>
            <a:spLocks noChangeShapeType="1"/>
          </p:cNvSpPr>
          <p:nvPr/>
        </p:nvSpPr>
        <p:spPr bwMode="auto">
          <a:xfrm>
            <a:off x="863600" y="3886200"/>
            <a:ext cx="6985000" cy="0"/>
          </a:xfrm>
          <a:prstGeom prst="line">
            <a:avLst/>
          </a:prstGeom>
          <a:noFill/>
          <a:ln w="38100">
            <a:solidFill>
              <a:srgbClr val="CC3300"/>
            </a:solidFill>
            <a:round/>
            <a:headEnd/>
            <a:tailEnd/>
          </a:ln>
        </p:spPr>
        <p:txBody>
          <a:bodyPr/>
          <a:lstStyle/>
          <a:p>
            <a:endParaRPr lang="fa-IR"/>
          </a:p>
        </p:txBody>
      </p:sp>
      <p:pic>
        <p:nvPicPr>
          <p:cNvPr id="26630" name="Picture 4" descr="j0260652"/>
          <p:cNvPicPr>
            <a:picLocks noChangeAspect="1" noChangeArrowheads="1"/>
          </p:cNvPicPr>
          <p:nvPr/>
        </p:nvPicPr>
        <p:blipFill>
          <a:blip r:embed="rId2"/>
          <a:srcRect/>
          <a:stretch>
            <a:fillRect/>
          </a:stretch>
        </p:blipFill>
        <p:spPr bwMode="auto">
          <a:xfrm>
            <a:off x="4876800" y="4267200"/>
            <a:ext cx="3581400" cy="1905000"/>
          </a:xfrm>
          <a:prstGeom prst="rect">
            <a:avLst/>
          </a:prstGeom>
          <a:noFill/>
          <a:ln w="9525">
            <a:noFill/>
            <a:miter lim="800000"/>
            <a:headEnd/>
            <a:tailEnd/>
          </a:ln>
        </p:spPr>
      </p:pic>
      <p:sp>
        <p:nvSpPr>
          <p:cNvPr id="26631" name="Text Box 5"/>
          <p:cNvSpPr txBox="1">
            <a:spLocks noChangeArrowheads="1"/>
          </p:cNvSpPr>
          <p:nvPr/>
        </p:nvSpPr>
        <p:spPr bwMode="auto">
          <a:xfrm>
            <a:off x="914400" y="1328738"/>
            <a:ext cx="7315200" cy="2465387"/>
          </a:xfrm>
          <a:prstGeom prst="rect">
            <a:avLst/>
          </a:prstGeom>
          <a:noFill/>
          <a:ln w="9525">
            <a:noFill/>
            <a:miter lim="800000"/>
            <a:headEnd/>
            <a:tailEnd/>
          </a:ln>
        </p:spPr>
        <p:txBody>
          <a:bodyPr>
            <a:spAutoFit/>
          </a:bodyPr>
          <a:lstStyle/>
          <a:p>
            <a:pPr>
              <a:spcBef>
                <a:spcPct val="50000"/>
              </a:spcBef>
            </a:pPr>
            <a:r>
              <a:rPr lang="en-US" sz="2400"/>
              <a:t>Group Demography</a:t>
            </a:r>
          </a:p>
          <a:p>
            <a:pPr>
              <a:spcBef>
                <a:spcPct val="50000"/>
              </a:spcBef>
            </a:pPr>
            <a:r>
              <a:rPr lang="en-US" sz="2400" b="0">
                <a:latin typeface="Tahoma" pitchFamily="34" charset="0"/>
              </a:rPr>
              <a:t>The degree to which members of a group share a common demographic attribute, such as age, sex, race, educational level, or length of service in the organization, and the impact of this attribute on turnover.</a:t>
            </a:r>
          </a:p>
        </p:txBody>
      </p:sp>
      <p:sp>
        <p:nvSpPr>
          <p:cNvPr id="26632" name="Text Box 6"/>
          <p:cNvSpPr txBox="1">
            <a:spLocks noChangeArrowheads="1"/>
          </p:cNvSpPr>
          <p:nvPr/>
        </p:nvSpPr>
        <p:spPr bwMode="auto">
          <a:xfrm>
            <a:off x="914400" y="4114800"/>
            <a:ext cx="3962400" cy="1735138"/>
          </a:xfrm>
          <a:prstGeom prst="rect">
            <a:avLst/>
          </a:prstGeom>
          <a:noFill/>
          <a:ln w="9525">
            <a:noFill/>
            <a:miter lim="800000"/>
            <a:headEnd/>
            <a:tailEnd/>
          </a:ln>
        </p:spPr>
        <p:txBody>
          <a:bodyPr>
            <a:spAutoFit/>
          </a:bodyPr>
          <a:lstStyle/>
          <a:p>
            <a:pPr>
              <a:spcBef>
                <a:spcPct val="50000"/>
              </a:spcBef>
            </a:pPr>
            <a:r>
              <a:rPr lang="en-US" sz="2400"/>
              <a:t>Cohorts</a:t>
            </a:r>
          </a:p>
          <a:p>
            <a:pPr>
              <a:spcBef>
                <a:spcPct val="50000"/>
              </a:spcBef>
            </a:pPr>
            <a:r>
              <a:rPr lang="en-US" sz="2400" b="0">
                <a:latin typeface="Tahoma" pitchFamily="34" charset="0"/>
              </a:rPr>
              <a:t>Individuals who, as part of a group, hold a common attribute.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8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8–</a:t>
            </a:r>
            <a:fld id="{C48666C0-1C5B-4E53-8FCA-C4C41E9546CD}" type="slidenum">
              <a:rPr lang="en-US"/>
              <a:pPr/>
              <a:t>221</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Group Structure - Cohesiveness</a:t>
            </a:r>
          </a:p>
        </p:txBody>
      </p:sp>
      <p:sp>
        <p:nvSpPr>
          <p:cNvPr id="279555" name="Text Box 3" descr="Chap01Bkgd03"/>
          <p:cNvSpPr txBox="1">
            <a:spLocks noChangeArrowheads="1"/>
          </p:cNvSpPr>
          <p:nvPr/>
        </p:nvSpPr>
        <p:spPr bwMode="blackWhite">
          <a:xfrm>
            <a:off x="1447800" y="3200400"/>
            <a:ext cx="6172200" cy="3048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457200" indent="-457200">
              <a:lnSpc>
                <a:spcPct val="70000"/>
              </a:lnSpc>
              <a:spcBef>
                <a:spcPct val="50000"/>
              </a:spcBef>
              <a:defRPr/>
            </a:pPr>
            <a:r>
              <a:rPr lang="en-US" sz="2000">
                <a:solidFill>
                  <a:srgbClr val="FFFFCC"/>
                </a:solidFill>
              </a:rPr>
              <a:t>Increasing group cohesiveness:</a:t>
            </a:r>
          </a:p>
          <a:p>
            <a:pPr marL="457200" indent="-457200">
              <a:lnSpc>
                <a:spcPct val="70000"/>
              </a:lnSpc>
              <a:spcBef>
                <a:spcPct val="50000"/>
              </a:spcBef>
              <a:buFontTx/>
              <a:buAutoNum type="arabicPeriod"/>
              <a:defRPr/>
            </a:pPr>
            <a:r>
              <a:rPr lang="en-US" sz="1800">
                <a:solidFill>
                  <a:schemeClr val="bg1"/>
                </a:solidFill>
              </a:rPr>
              <a:t>Make the group smaller.</a:t>
            </a:r>
          </a:p>
          <a:p>
            <a:pPr marL="457200" indent="-457200">
              <a:lnSpc>
                <a:spcPct val="70000"/>
              </a:lnSpc>
              <a:spcBef>
                <a:spcPct val="50000"/>
              </a:spcBef>
              <a:buFontTx/>
              <a:buAutoNum type="arabicPeriod"/>
              <a:defRPr/>
            </a:pPr>
            <a:r>
              <a:rPr lang="en-US" sz="1800">
                <a:solidFill>
                  <a:schemeClr val="bg1"/>
                </a:solidFill>
              </a:rPr>
              <a:t>Encourage agreement with group goals.</a:t>
            </a:r>
          </a:p>
          <a:p>
            <a:pPr marL="457200" indent="-457200">
              <a:lnSpc>
                <a:spcPct val="70000"/>
              </a:lnSpc>
              <a:spcBef>
                <a:spcPct val="50000"/>
              </a:spcBef>
              <a:buFontTx/>
              <a:buAutoNum type="arabicPeriod"/>
              <a:defRPr/>
            </a:pPr>
            <a:r>
              <a:rPr lang="en-US" sz="1800">
                <a:solidFill>
                  <a:schemeClr val="bg1"/>
                </a:solidFill>
              </a:rPr>
              <a:t>Increase time members spend together.</a:t>
            </a:r>
          </a:p>
          <a:p>
            <a:pPr marL="457200" indent="-457200">
              <a:lnSpc>
                <a:spcPct val="70000"/>
              </a:lnSpc>
              <a:spcBef>
                <a:spcPct val="50000"/>
              </a:spcBef>
              <a:buFontTx/>
              <a:buAutoNum type="arabicPeriod"/>
              <a:defRPr/>
            </a:pPr>
            <a:r>
              <a:rPr lang="en-US" sz="1800">
                <a:solidFill>
                  <a:schemeClr val="bg1"/>
                </a:solidFill>
              </a:rPr>
              <a:t>Increase group status and admission difficultly.</a:t>
            </a:r>
          </a:p>
          <a:p>
            <a:pPr marL="457200" indent="-457200">
              <a:lnSpc>
                <a:spcPct val="70000"/>
              </a:lnSpc>
              <a:spcBef>
                <a:spcPct val="50000"/>
              </a:spcBef>
              <a:buFontTx/>
              <a:buAutoNum type="arabicPeriod"/>
              <a:defRPr/>
            </a:pPr>
            <a:r>
              <a:rPr lang="en-US" sz="1800">
                <a:solidFill>
                  <a:schemeClr val="bg1"/>
                </a:solidFill>
              </a:rPr>
              <a:t>Stimulate competition with other groups.</a:t>
            </a:r>
          </a:p>
          <a:p>
            <a:pPr marL="457200" indent="-457200">
              <a:lnSpc>
                <a:spcPct val="70000"/>
              </a:lnSpc>
              <a:spcBef>
                <a:spcPct val="50000"/>
              </a:spcBef>
              <a:buFontTx/>
              <a:buAutoNum type="arabicPeriod"/>
              <a:defRPr/>
            </a:pPr>
            <a:r>
              <a:rPr lang="en-US" sz="1800">
                <a:solidFill>
                  <a:schemeClr val="bg1"/>
                </a:solidFill>
              </a:rPr>
              <a:t>Give rewards to the group, not individuals.</a:t>
            </a:r>
          </a:p>
          <a:p>
            <a:pPr marL="457200" indent="-457200">
              <a:lnSpc>
                <a:spcPct val="70000"/>
              </a:lnSpc>
              <a:spcBef>
                <a:spcPct val="50000"/>
              </a:spcBef>
              <a:buFontTx/>
              <a:buAutoNum type="arabicPeriod"/>
              <a:defRPr/>
            </a:pPr>
            <a:r>
              <a:rPr lang="en-US" sz="1800">
                <a:solidFill>
                  <a:schemeClr val="bg1"/>
                </a:solidFill>
              </a:rPr>
              <a:t>Physically isolate the group.</a:t>
            </a:r>
          </a:p>
        </p:txBody>
      </p:sp>
      <p:sp>
        <p:nvSpPr>
          <p:cNvPr id="27654" name="Text Box 4"/>
          <p:cNvSpPr txBox="1">
            <a:spLocks noChangeArrowheads="1"/>
          </p:cNvSpPr>
          <p:nvPr/>
        </p:nvSpPr>
        <p:spPr bwMode="auto">
          <a:xfrm>
            <a:off x="914400" y="1373188"/>
            <a:ext cx="7315200" cy="1370012"/>
          </a:xfrm>
          <a:prstGeom prst="rect">
            <a:avLst/>
          </a:prstGeom>
          <a:noFill/>
          <a:ln w="9525">
            <a:noFill/>
            <a:miter lim="800000"/>
            <a:headEnd/>
            <a:tailEnd/>
          </a:ln>
        </p:spPr>
        <p:txBody>
          <a:bodyPr>
            <a:spAutoFit/>
          </a:bodyPr>
          <a:lstStyle/>
          <a:p>
            <a:pPr>
              <a:spcBef>
                <a:spcPct val="50000"/>
              </a:spcBef>
            </a:pPr>
            <a:r>
              <a:rPr lang="en-US" sz="2400"/>
              <a:t>Cohesiveness</a:t>
            </a:r>
          </a:p>
          <a:p>
            <a:pPr>
              <a:spcBef>
                <a:spcPct val="50000"/>
              </a:spcBef>
            </a:pPr>
            <a:r>
              <a:rPr lang="en-US" sz="2400" b="0">
                <a:latin typeface="Tahoma" pitchFamily="34" charset="0"/>
              </a:rPr>
              <a:t>Degree to which group members are attracted to each other and are motivated to stay in the group.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box(in)">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8–</a:t>
            </a:r>
            <a:fld id="{AC24165C-B799-40B1-B361-F4C46B0F4F45}" type="slidenum">
              <a:rPr lang="en-US"/>
              <a:pPr/>
              <a:t>222</a:t>
            </a:fld>
            <a:endParaRPr lang="en-US"/>
          </a:p>
        </p:txBody>
      </p:sp>
      <p:sp>
        <p:nvSpPr>
          <p:cNvPr id="280579" name="Rectangle 3"/>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Relationship Between Group Cohesiveness, Performance Norms, and Productivity</a:t>
            </a:r>
          </a:p>
        </p:txBody>
      </p:sp>
      <p:sp>
        <p:nvSpPr>
          <p:cNvPr id="280580"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–6</a:t>
            </a:r>
            <a:endParaRPr lang="en-US">
              <a:solidFill>
                <a:schemeClr val="bg1"/>
              </a:solidFill>
            </a:endParaRPr>
          </a:p>
        </p:txBody>
      </p:sp>
      <p:graphicFrame>
        <p:nvGraphicFramePr>
          <p:cNvPr id="3074" name="Object 5"/>
          <p:cNvGraphicFramePr>
            <a:graphicFrameLocks noChangeAspect="1"/>
          </p:cNvGraphicFramePr>
          <p:nvPr/>
        </p:nvGraphicFramePr>
        <p:xfrm>
          <a:off x="1084263" y="1828800"/>
          <a:ext cx="6973887" cy="3971925"/>
        </p:xfrm>
        <a:graphic>
          <a:graphicData uri="http://schemas.openxmlformats.org/presentationml/2006/ole">
            <mc:AlternateContent xmlns:mc="http://schemas.openxmlformats.org/markup-compatibility/2006">
              <mc:Choice xmlns:v="urn:schemas-microsoft-com:vml" Requires="v">
                <p:oleObj spid="_x0000_s3079" name="Photo Editor Photo" r:id="rId4" imgW="6973273" imgH="3971429" progId="">
                  <p:embed/>
                </p:oleObj>
              </mc:Choice>
              <mc:Fallback>
                <p:oleObj name="Photo Editor Photo" r:id="rId4" imgW="6973273" imgH="397142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1828800"/>
                        <a:ext cx="6973887"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p:spPr>
        <p:txBody>
          <a:bodyPr/>
          <a:lstStyle/>
          <a:p>
            <a:r>
              <a:rPr lang="en-US"/>
              <a:t>© 2005 Prentice Hall Inc. All rights reserved.</a:t>
            </a:r>
          </a:p>
        </p:txBody>
      </p:sp>
      <p:sp>
        <p:nvSpPr>
          <p:cNvPr id="28675" name="Slide Number Placeholder 2"/>
          <p:cNvSpPr>
            <a:spLocks noGrp="1"/>
          </p:cNvSpPr>
          <p:nvPr>
            <p:ph type="sldNum" sz="quarter" idx="11"/>
          </p:nvPr>
        </p:nvSpPr>
        <p:spPr>
          <a:noFill/>
        </p:spPr>
        <p:txBody>
          <a:bodyPr/>
          <a:lstStyle/>
          <a:p>
            <a:r>
              <a:rPr lang="en-US"/>
              <a:t>8–</a:t>
            </a:r>
            <a:fld id="{0533F4DE-F403-4A03-AFB8-2D54D289344A}" type="slidenum">
              <a:rPr lang="en-US"/>
              <a:pPr/>
              <a:t>223</a:t>
            </a:fld>
            <a:endParaRPr lang="en-US"/>
          </a:p>
        </p:txBody>
      </p:sp>
      <p:sp>
        <p:nvSpPr>
          <p:cNvPr id="281610" name="Text Box 10" descr="BKGD02"/>
          <p:cNvSpPr txBox="1">
            <a:spLocks noChangeArrowheads="1"/>
          </p:cNvSpPr>
          <p:nvPr/>
        </p:nvSpPr>
        <p:spPr bwMode="blackWhite">
          <a:xfrm>
            <a:off x="7010400" y="615315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–7</a:t>
            </a:r>
            <a:endParaRPr lang="en-US">
              <a:solidFill>
                <a:schemeClr val="bg1"/>
              </a:solidFill>
            </a:endParaRPr>
          </a:p>
        </p:txBody>
      </p:sp>
      <p:pic>
        <p:nvPicPr>
          <p:cNvPr id="28677" name="Picture 12"/>
          <p:cNvPicPr>
            <a:picLocks noChangeAspect="1" noChangeArrowheads="1"/>
          </p:cNvPicPr>
          <p:nvPr/>
        </p:nvPicPr>
        <p:blipFill>
          <a:blip r:embed="rId3"/>
          <a:srcRect/>
          <a:stretch>
            <a:fillRect/>
          </a:stretch>
        </p:blipFill>
        <p:spPr bwMode="auto">
          <a:xfrm>
            <a:off x="2020888" y="685800"/>
            <a:ext cx="5065712" cy="5257800"/>
          </a:xfrm>
          <a:prstGeom prst="rect">
            <a:avLst/>
          </a:prstGeom>
          <a:noFill/>
          <a:ln w="9525">
            <a:noFill/>
            <a:miter lim="800000"/>
            <a:headEnd/>
            <a:tailEnd/>
          </a:ln>
        </p:spPr>
      </p:pic>
      <p:sp>
        <p:nvSpPr>
          <p:cNvPr id="28678" name="Rectangle 14"/>
          <p:cNvSpPr>
            <a:spLocks noChangeArrowheads="1"/>
          </p:cNvSpPr>
          <p:nvPr/>
        </p:nvSpPr>
        <p:spPr bwMode="auto">
          <a:xfrm>
            <a:off x="685800" y="6161088"/>
            <a:ext cx="4953000" cy="365125"/>
          </a:xfrm>
          <a:prstGeom prst="rect">
            <a:avLst/>
          </a:prstGeom>
          <a:noFill/>
          <a:ln w="9525">
            <a:noFill/>
            <a:miter lim="800000"/>
            <a:headEnd/>
            <a:tailEnd/>
          </a:ln>
        </p:spPr>
        <p:txBody>
          <a:bodyPr>
            <a:spAutoFit/>
          </a:bodyPr>
          <a:lstStyle/>
          <a:p>
            <a:r>
              <a:rPr lang="en-US" sz="900" b="0"/>
              <a:t>S. Adams, </a:t>
            </a:r>
            <a:r>
              <a:rPr lang="en-US" sz="900" b="0" i="1"/>
              <a:t>Build a Better Life by Stealing Office Supplies </a:t>
            </a:r>
            <a:r>
              <a:rPr lang="en-US" sz="900" b="0"/>
              <a:t>(Kansas City MO: Andrews &amp; McMeal, 1991), p. 31. Dilbert reprinted with permission of United Features Syndicate, Inc.</a:t>
            </a:r>
          </a:p>
        </p:txBody>
      </p:sp>
    </p:spTree>
  </p:cSld>
  <p:clrMapOvr>
    <a:masterClrMapping/>
  </p:clrMapOvr>
  <p:transition>
    <p:cut thruBlk="1"/>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8–</a:t>
            </a:r>
            <a:fld id="{CAA6B619-4DB9-4DB4-BC89-8A1A23B9ED21}" type="slidenum">
              <a:rPr lang="en-US"/>
              <a:pPr/>
              <a:t>224</a:t>
            </a:fld>
            <a:endParaRPr lang="en-US"/>
          </a:p>
        </p:txBody>
      </p:sp>
      <p:sp>
        <p:nvSpPr>
          <p:cNvPr id="282626" name="Rectangle 2"/>
          <p:cNvSpPr>
            <a:spLocks noGrp="1" noChangeArrowheads="1"/>
          </p:cNvSpPr>
          <p:nvPr>
            <p:ph type="title"/>
          </p:nvPr>
        </p:nvSpPr>
        <p:spPr/>
        <p:txBody>
          <a:bodyPr/>
          <a:lstStyle/>
          <a:p>
            <a:pPr algn="just" rtl="0" eaLnBrk="1" hangingPunct="1">
              <a:defRPr/>
            </a:pPr>
            <a:r>
              <a:rPr lang="en-US" smtClean="0"/>
              <a:t>Group Tasks</a:t>
            </a:r>
          </a:p>
        </p:txBody>
      </p:sp>
      <p:sp>
        <p:nvSpPr>
          <p:cNvPr id="29701" name="Rectangle 3"/>
          <p:cNvSpPr>
            <a:spLocks noGrp="1" noChangeArrowheads="1"/>
          </p:cNvSpPr>
          <p:nvPr>
            <p:ph type="body" idx="1"/>
          </p:nvPr>
        </p:nvSpPr>
        <p:spPr/>
        <p:txBody>
          <a:bodyPr>
            <a:normAutofit lnSpcReduction="10000"/>
          </a:bodyPr>
          <a:lstStyle/>
          <a:p>
            <a:pPr algn="just" rtl="0" eaLnBrk="1" hangingPunct="1">
              <a:spcBef>
                <a:spcPct val="50000"/>
              </a:spcBef>
            </a:pPr>
            <a:r>
              <a:rPr lang="en-US" smtClean="0"/>
              <a:t>Decision-making</a:t>
            </a:r>
          </a:p>
          <a:p>
            <a:pPr lvl="1" algn="just" rtl="0" eaLnBrk="1" hangingPunct="1">
              <a:spcBef>
                <a:spcPct val="50000"/>
              </a:spcBef>
            </a:pPr>
            <a:r>
              <a:rPr lang="en-US" smtClean="0"/>
              <a:t>Large groups facilitate the pooling of information about complex tasks.</a:t>
            </a:r>
          </a:p>
          <a:p>
            <a:pPr lvl="1" algn="just" rtl="0" eaLnBrk="1" hangingPunct="1">
              <a:spcBef>
                <a:spcPct val="50000"/>
              </a:spcBef>
            </a:pPr>
            <a:r>
              <a:rPr lang="en-US" smtClean="0"/>
              <a:t>Smaller groups are better suited to coordinating and facilitating the implementation of complex tasks.</a:t>
            </a:r>
          </a:p>
          <a:p>
            <a:pPr lvl="1" algn="just" rtl="0" eaLnBrk="1" hangingPunct="1">
              <a:spcBef>
                <a:spcPct val="50000"/>
              </a:spcBef>
            </a:pPr>
            <a:r>
              <a:rPr lang="en-US" smtClean="0"/>
              <a:t>Simple, routine standardized tasks reduce the requirement that group processes be effective in order for the group to perform well.</a:t>
            </a: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0"/>
          </p:nvPr>
        </p:nvSpPr>
        <p:spPr>
          <a:noFill/>
        </p:spPr>
        <p:txBody>
          <a:bodyPr/>
          <a:lstStyle/>
          <a:p>
            <a:r>
              <a:rPr lang="en-US"/>
              <a:t>© 2005 Prentice Hall Inc. All rights reserved.</a:t>
            </a:r>
          </a:p>
        </p:txBody>
      </p:sp>
      <p:sp>
        <p:nvSpPr>
          <p:cNvPr id="30723" name="Slide Number Placeholder 5"/>
          <p:cNvSpPr>
            <a:spLocks noGrp="1"/>
          </p:cNvSpPr>
          <p:nvPr>
            <p:ph type="sldNum" sz="quarter" idx="11"/>
          </p:nvPr>
        </p:nvSpPr>
        <p:spPr>
          <a:noFill/>
        </p:spPr>
        <p:txBody>
          <a:bodyPr/>
          <a:lstStyle/>
          <a:p>
            <a:r>
              <a:rPr lang="en-US"/>
              <a:t>8–</a:t>
            </a:r>
            <a:fld id="{60F275DF-A0C5-4149-AE10-DF234C297D05}" type="slidenum">
              <a:rPr lang="en-US"/>
              <a:pPr/>
              <a:t>225</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Group Decision Making</a:t>
            </a:r>
          </a:p>
        </p:txBody>
      </p:sp>
      <p:sp>
        <p:nvSpPr>
          <p:cNvPr id="30725" name="Rectangle 3"/>
          <p:cNvSpPr>
            <a:spLocks noGrp="1" noChangeArrowheads="1"/>
          </p:cNvSpPr>
          <p:nvPr>
            <p:ph type="body" sz="half" idx="1"/>
          </p:nvPr>
        </p:nvSpPr>
        <p:spPr/>
        <p:txBody>
          <a:bodyPr/>
          <a:lstStyle/>
          <a:p>
            <a:pPr algn="just" rtl="0" eaLnBrk="1" hangingPunct="1"/>
            <a:r>
              <a:rPr lang="en-US" sz="2400" smtClean="0"/>
              <a:t>Strengths</a:t>
            </a:r>
          </a:p>
          <a:p>
            <a:pPr lvl="1" algn="just" rtl="0" eaLnBrk="1" hangingPunct="1"/>
            <a:r>
              <a:rPr lang="en-US" smtClean="0"/>
              <a:t>More complete information</a:t>
            </a:r>
          </a:p>
          <a:p>
            <a:pPr lvl="1" algn="just" rtl="0" eaLnBrk="1" hangingPunct="1"/>
            <a:r>
              <a:rPr lang="en-US" smtClean="0"/>
              <a:t>Increased diversity of views</a:t>
            </a:r>
          </a:p>
          <a:p>
            <a:pPr lvl="1" algn="just" rtl="0" eaLnBrk="1" hangingPunct="1"/>
            <a:r>
              <a:rPr lang="en-US" smtClean="0"/>
              <a:t>Higher quality of decisions (more accuracy)</a:t>
            </a:r>
          </a:p>
          <a:p>
            <a:pPr lvl="1" algn="just" rtl="0" eaLnBrk="1" hangingPunct="1"/>
            <a:r>
              <a:rPr lang="en-US" smtClean="0"/>
              <a:t>Increased acceptance of solutions</a:t>
            </a:r>
          </a:p>
        </p:txBody>
      </p:sp>
      <p:sp>
        <p:nvSpPr>
          <p:cNvPr id="30726" name="Rectangle 4"/>
          <p:cNvSpPr>
            <a:spLocks noGrp="1" noChangeArrowheads="1"/>
          </p:cNvSpPr>
          <p:nvPr>
            <p:ph type="body" sz="half" idx="2"/>
          </p:nvPr>
        </p:nvSpPr>
        <p:spPr/>
        <p:txBody>
          <a:bodyPr/>
          <a:lstStyle/>
          <a:p>
            <a:pPr algn="just" rtl="0" eaLnBrk="1" hangingPunct="1"/>
            <a:r>
              <a:rPr lang="en-US" sz="2400" smtClean="0"/>
              <a:t>Weaknesses</a:t>
            </a:r>
          </a:p>
          <a:p>
            <a:pPr lvl="1" algn="just" rtl="0" eaLnBrk="1" hangingPunct="1"/>
            <a:r>
              <a:rPr lang="en-US" smtClean="0"/>
              <a:t>More time consuming (slower)</a:t>
            </a:r>
          </a:p>
          <a:p>
            <a:pPr lvl="1" algn="just" rtl="0" eaLnBrk="1" hangingPunct="1"/>
            <a:r>
              <a:rPr lang="en-US" smtClean="0"/>
              <a:t>Increased pressure to conform</a:t>
            </a:r>
          </a:p>
          <a:p>
            <a:pPr lvl="1" algn="just" rtl="0" eaLnBrk="1" hangingPunct="1"/>
            <a:r>
              <a:rPr lang="en-US" smtClean="0"/>
              <a:t>Domination by one or a few members</a:t>
            </a:r>
          </a:p>
          <a:p>
            <a:pPr lvl="1" algn="just" rtl="0" eaLnBrk="1" hangingPunct="1"/>
            <a:r>
              <a:rPr lang="en-US" smtClean="0"/>
              <a:t>Ambiguous responsibility</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8–</a:t>
            </a:r>
            <a:fld id="{439F4C79-5AF8-45BB-BD57-6F0F7AA9820D}" type="slidenum">
              <a:rPr lang="en-US"/>
              <a:pPr/>
              <a:t>226</a:t>
            </a:fld>
            <a:endParaRPr lang="en-US"/>
          </a:p>
        </p:txBody>
      </p:sp>
      <p:sp>
        <p:nvSpPr>
          <p:cNvPr id="284674" name="Rectangle 2"/>
          <p:cNvSpPr>
            <a:spLocks noGrp="1" noChangeArrowheads="1"/>
          </p:cNvSpPr>
          <p:nvPr>
            <p:ph type="title"/>
          </p:nvPr>
        </p:nvSpPr>
        <p:spPr/>
        <p:txBody>
          <a:bodyPr/>
          <a:lstStyle/>
          <a:p>
            <a:pPr algn="just" rtl="0" eaLnBrk="1" hangingPunct="1">
              <a:defRPr/>
            </a:pPr>
            <a:r>
              <a:rPr lang="en-US" smtClean="0"/>
              <a:t>Group Decision Making (cont’d)</a:t>
            </a:r>
          </a:p>
        </p:txBody>
      </p:sp>
      <p:sp>
        <p:nvSpPr>
          <p:cNvPr id="284675" name="Line 3"/>
          <p:cNvSpPr>
            <a:spLocks noChangeShapeType="1"/>
          </p:cNvSpPr>
          <p:nvPr/>
        </p:nvSpPr>
        <p:spPr bwMode="auto">
          <a:xfrm>
            <a:off x="939800" y="3200400"/>
            <a:ext cx="7137400" cy="0"/>
          </a:xfrm>
          <a:prstGeom prst="line">
            <a:avLst/>
          </a:prstGeom>
          <a:noFill/>
          <a:ln w="38100">
            <a:solidFill>
              <a:srgbClr val="CC3300"/>
            </a:solidFill>
            <a:round/>
            <a:headEnd/>
            <a:tailEnd/>
          </a:ln>
        </p:spPr>
        <p:txBody>
          <a:bodyPr/>
          <a:lstStyle/>
          <a:p>
            <a:endParaRPr lang="fa-IR"/>
          </a:p>
        </p:txBody>
      </p:sp>
      <p:sp>
        <p:nvSpPr>
          <p:cNvPr id="31750" name="Text Box 4"/>
          <p:cNvSpPr txBox="1">
            <a:spLocks noChangeArrowheads="1"/>
          </p:cNvSpPr>
          <p:nvPr/>
        </p:nvSpPr>
        <p:spPr bwMode="auto">
          <a:xfrm>
            <a:off x="914400" y="1328738"/>
            <a:ext cx="7315200" cy="1735137"/>
          </a:xfrm>
          <a:prstGeom prst="rect">
            <a:avLst/>
          </a:prstGeom>
          <a:noFill/>
          <a:ln w="9525">
            <a:noFill/>
            <a:miter lim="800000"/>
            <a:headEnd/>
            <a:tailEnd/>
          </a:ln>
        </p:spPr>
        <p:txBody>
          <a:bodyPr>
            <a:spAutoFit/>
          </a:bodyPr>
          <a:lstStyle/>
          <a:p>
            <a:pPr>
              <a:spcBef>
                <a:spcPct val="50000"/>
              </a:spcBef>
            </a:pPr>
            <a:r>
              <a:rPr lang="en-US" sz="2400"/>
              <a:t>Groupthink</a:t>
            </a:r>
          </a:p>
          <a:p>
            <a:pPr>
              <a:spcBef>
                <a:spcPct val="50000"/>
              </a:spcBef>
            </a:pPr>
            <a:r>
              <a:rPr lang="en-US" sz="2400" b="0">
                <a:latin typeface="Tahoma" pitchFamily="34" charset="0"/>
              </a:rPr>
              <a:t>Phenomenon in which the norm for consensus overrides the realistic appraisal of alternative course of action.</a:t>
            </a:r>
          </a:p>
        </p:txBody>
      </p:sp>
      <p:sp>
        <p:nvSpPr>
          <p:cNvPr id="31751" name="Text Box 5"/>
          <p:cNvSpPr txBox="1">
            <a:spLocks noChangeArrowheads="1"/>
          </p:cNvSpPr>
          <p:nvPr/>
        </p:nvSpPr>
        <p:spPr bwMode="auto">
          <a:xfrm>
            <a:off x="914400" y="3386138"/>
            <a:ext cx="7391400" cy="2100262"/>
          </a:xfrm>
          <a:prstGeom prst="rect">
            <a:avLst/>
          </a:prstGeom>
          <a:noFill/>
          <a:ln w="9525">
            <a:noFill/>
            <a:miter lim="800000"/>
            <a:headEnd/>
            <a:tailEnd/>
          </a:ln>
        </p:spPr>
        <p:txBody>
          <a:bodyPr>
            <a:spAutoFit/>
          </a:bodyPr>
          <a:lstStyle/>
          <a:p>
            <a:pPr>
              <a:spcBef>
                <a:spcPct val="50000"/>
              </a:spcBef>
            </a:pPr>
            <a:r>
              <a:rPr lang="en-US" sz="2400"/>
              <a:t>Groupshift</a:t>
            </a:r>
          </a:p>
          <a:p>
            <a:pPr>
              <a:spcBef>
                <a:spcPct val="50000"/>
              </a:spcBef>
            </a:pPr>
            <a:r>
              <a:rPr lang="en-US" sz="2400" b="0">
                <a:latin typeface="Tahoma" pitchFamily="34" charset="0"/>
              </a:rPr>
              <a:t>A change in decision risk between the group’s decision and the individual decision that member within the group would make; can be either toward conservatism or greater risk.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4675"/>
                                        </p:tgtEl>
                                        <p:attrNameLst>
                                          <p:attrName>style.visibility</p:attrName>
                                        </p:attrNameLst>
                                      </p:cBhvr>
                                      <p:to>
                                        <p:strVal val="visible"/>
                                      </p:to>
                                    </p:set>
                                    <p:animEffect transition="in" filter="wipe(up)">
                                      <p:cBhvr>
                                        <p:cTn id="7" dur="5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8–</a:t>
            </a:r>
            <a:fld id="{6292C99F-EC31-4E34-887A-4C01C3352D1E}" type="slidenum">
              <a:rPr lang="en-US"/>
              <a:pPr/>
              <a:t>227</a:t>
            </a:fld>
            <a:endParaRPr lang="en-US"/>
          </a:p>
        </p:txBody>
      </p:sp>
      <p:sp>
        <p:nvSpPr>
          <p:cNvPr id="285698" name="Rectangle 2"/>
          <p:cNvSpPr>
            <a:spLocks noGrp="1" noChangeArrowheads="1"/>
          </p:cNvSpPr>
          <p:nvPr>
            <p:ph type="title"/>
          </p:nvPr>
        </p:nvSpPr>
        <p:spPr/>
        <p:txBody>
          <a:bodyPr>
            <a:normAutofit fontScale="90000"/>
          </a:bodyPr>
          <a:lstStyle/>
          <a:p>
            <a:pPr algn="just" rtl="0" eaLnBrk="1" hangingPunct="1">
              <a:defRPr/>
            </a:pPr>
            <a:r>
              <a:rPr lang="en-US" smtClean="0"/>
              <a:t>Symptoms Of The Groupthink Phenomenon </a:t>
            </a:r>
          </a:p>
        </p:txBody>
      </p:sp>
      <p:sp>
        <p:nvSpPr>
          <p:cNvPr id="32773" name="Rectangle 3"/>
          <p:cNvSpPr>
            <a:spLocks noGrp="1" noChangeArrowheads="1"/>
          </p:cNvSpPr>
          <p:nvPr>
            <p:ph type="body" idx="1"/>
          </p:nvPr>
        </p:nvSpPr>
        <p:spPr/>
        <p:txBody>
          <a:bodyPr>
            <a:normAutofit fontScale="92500"/>
          </a:bodyPr>
          <a:lstStyle/>
          <a:p>
            <a:pPr algn="just" rtl="0" eaLnBrk="1" hangingPunct="1">
              <a:spcBef>
                <a:spcPct val="50000"/>
              </a:spcBef>
            </a:pPr>
            <a:r>
              <a:rPr lang="en-US" smtClean="0"/>
              <a:t>Group members rationalize any resistance to the assumptions they have made.</a:t>
            </a:r>
          </a:p>
          <a:p>
            <a:pPr algn="just" rtl="0" eaLnBrk="1" hangingPunct="1">
              <a:spcBef>
                <a:spcPct val="50000"/>
              </a:spcBef>
            </a:pPr>
            <a:r>
              <a:rPr lang="en-US" smtClean="0"/>
              <a:t>Members apply direct pressures on those who  express doubts about shared views or who question the alternative favored by the majority.</a:t>
            </a:r>
          </a:p>
          <a:p>
            <a:pPr algn="just" rtl="0" eaLnBrk="1" hangingPunct="1">
              <a:spcBef>
                <a:spcPct val="50000"/>
              </a:spcBef>
            </a:pPr>
            <a:r>
              <a:rPr lang="en-US" smtClean="0"/>
              <a:t>Members who have doubts or differing points of view keep silent about misgivings.</a:t>
            </a:r>
          </a:p>
          <a:p>
            <a:pPr algn="just" rtl="0" eaLnBrk="1" hangingPunct="1">
              <a:spcBef>
                <a:spcPct val="50000"/>
              </a:spcBef>
            </a:pPr>
            <a:r>
              <a:rPr lang="en-US" smtClean="0"/>
              <a:t>There appears to be an illusion of unanimity.</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p:spPr>
        <p:txBody>
          <a:bodyPr/>
          <a:lstStyle/>
          <a:p>
            <a:r>
              <a:rPr lang="en-US"/>
              <a:t>© 2005 Prentice Hall Inc. All rights reserved.</a:t>
            </a:r>
          </a:p>
        </p:txBody>
      </p:sp>
      <p:sp>
        <p:nvSpPr>
          <p:cNvPr id="33795" name="Slide Number Placeholder 3"/>
          <p:cNvSpPr>
            <a:spLocks noGrp="1"/>
          </p:cNvSpPr>
          <p:nvPr>
            <p:ph type="sldNum" sz="quarter" idx="11"/>
          </p:nvPr>
        </p:nvSpPr>
        <p:spPr>
          <a:noFill/>
        </p:spPr>
        <p:txBody>
          <a:bodyPr/>
          <a:lstStyle/>
          <a:p>
            <a:r>
              <a:rPr lang="en-US"/>
              <a:t>8–</a:t>
            </a:r>
            <a:fld id="{2C84365D-A55B-4EF7-A91E-52287740892A}" type="slidenum">
              <a:rPr lang="en-US"/>
              <a:pPr/>
              <a:t>228</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Group Decision-Making Techniques</a:t>
            </a:r>
          </a:p>
        </p:txBody>
      </p:sp>
      <p:sp>
        <p:nvSpPr>
          <p:cNvPr id="286723" name="Line 3"/>
          <p:cNvSpPr>
            <a:spLocks noChangeShapeType="1"/>
          </p:cNvSpPr>
          <p:nvPr/>
        </p:nvSpPr>
        <p:spPr bwMode="auto">
          <a:xfrm>
            <a:off x="914400" y="2667000"/>
            <a:ext cx="7391400" cy="0"/>
          </a:xfrm>
          <a:prstGeom prst="line">
            <a:avLst/>
          </a:prstGeom>
          <a:noFill/>
          <a:ln w="38100">
            <a:solidFill>
              <a:srgbClr val="CC3300"/>
            </a:solidFill>
            <a:round/>
            <a:headEnd/>
            <a:tailEnd/>
          </a:ln>
        </p:spPr>
        <p:txBody>
          <a:bodyPr/>
          <a:lstStyle/>
          <a:p>
            <a:endParaRPr lang="fa-IR"/>
          </a:p>
        </p:txBody>
      </p:sp>
      <p:sp>
        <p:nvSpPr>
          <p:cNvPr id="33798" name="Text Box 4"/>
          <p:cNvSpPr txBox="1">
            <a:spLocks noChangeArrowheads="1"/>
          </p:cNvSpPr>
          <p:nvPr/>
        </p:nvSpPr>
        <p:spPr bwMode="auto">
          <a:xfrm>
            <a:off x="914400" y="1219200"/>
            <a:ext cx="7315200" cy="1316038"/>
          </a:xfrm>
          <a:prstGeom prst="rect">
            <a:avLst/>
          </a:prstGeom>
          <a:noFill/>
          <a:ln w="9525">
            <a:noFill/>
            <a:miter lim="800000"/>
            <a:headEnd/>
            <a:tailEnd/>
          </a:ln>
        </p:spPr>
        <p:txBody>
          <a:bodyPr>
            <a:spAutoFit/>
          </a:bodyPr>
          <a:lstStyle/>
          <a:p>
            <a:pPr>
              <a:spcBef>
                <a:spcPct val="35000"/>
              </a:spcBef>
            </a:pPr>
            <a:r>
              <a:rPr lang="en-US" sz="2400"/>
              <a:t>Interacting Groups</a:t>
            </a:r>
          </a:p>
          <a:p>
            <a:pPr>
              <a:spcBef>
                <a:spcPct val="35000"/>
              </a:spcBef>
            </a:pPr>
            <a:r>
              <a:rPr lang="en-US" sz="2400" b="0">
                <a:latin typeface="Tahoma" pitchFamily="34" charset="0"/>
              </a:rPr>
              <a:t>Typical groups, in which the members interact with each other face-to-face.</a:t>
            </a:r>
          </a:p>
        </p:txBody>
      </p:sp>
      <p:sp>
        <p:nvSpPr>
          <p:cNvPr id="33799" name="Text Box 5"/>
          <p:cNvSpPr txBox="1">
            <a:spLocks noChangeArrowheads="1"/>
          </p:cNvSpPr>
          <p:nvPr/>
        </p:nvSpPr>
        <p:spPr bwMode="auto">
          <a:xfrm>
            <a:off x="914400" y="2836863"/>
            <a:ext cx="7239000" cy="1681162"/>
          </a:xfrm>
          <a:prstGeom prst="rect">
            <a:avLst/>
          </a:prstGeom>
          <a:noFill/>
          <a:ln w="9525">
            <a:noFill/>
            <a:miter lim="800000"/>
            <a:headEnd/>
            <a:tailEnd/>
          </a:ln>
        </p:spPr>
        <p:txBody>
          <a:bodyPr>
            <a:spAutoFit/>
          </a:bodyPr>
          <a:lstStyle/>
          <a:p>
            <a:pPr>
              <a:spcBef>
                <a:spcPct val="35000"/>
              </a:spcBef>
            </a:pPr>
            <a:r>
              <a:rPr lang="en-US" sz="2400"/>
              <a:t>Nominal Group Technique</a:t>
            </a:r>
          </a:p>
          <a:p>
            <a:pPr>
              <a:spcBef>
                <a:spcPct val="35000"/>
              </a:spcBef>
            </a:pPr>
            <a:r>
              <a:rPr lang="en-US" sz="2400" b="0">
                <a:latin typeface="Tahoma" pitchFamily="34" charset="0"/>
              </a:rPr>
              <a:t>A group decision-making method in which individual members meet face-to-face to pool their judgments in a systematic but independent fashion.</a:t>
            </a:r>
          </a:p>
        </p:txBody>
      </p:sp>
      <p:sp>
        <p:nvSpPr>
          <p:cNvPr id="286726" name="Line 6"/>
          <p:cNvSpPr>
            <a:spLocks noChangeShapeType="1"/>
          </p:cNvSpPr>
          <p:nvPr/>
        </p:nvSpPr>
        <p:spPr bwMode="auto">
          <a:xfrm>
            <a:off x="914400" y="4648200"/>
            <a:ext cx="7391400" cy="0"/>
          </a:xfrm>
          <a:prstGeom prst="line">
            <a:avLst/>
          </a:prstGeom>
          <a:noFill/>
          <a:ln w="38100">
            <a:solidFill>
              <a:srgbClr val="CC3300"/>
            </a:solidFill>
            <a:round/>
            <a:headEnd/>
            <a:tailEnd/>
          </a:ln>
        </p:spPr>
        <p:txBody>
          <a:bodyPr/>
          <a:lstStyle/>
          <a:p>
            <a:endParaRPr lang="fa-IR"/>
          </a:p>
        </p:txBody>
      </p:sp>
      <p:pic>
        <p:nvPicPr>
          <p:cNvPr id="33801" name="Picture 7" descr="BD20203_"/>
          <p:cNvPicPr>
            <a:picLocks noChangeAspect="1" noChangeArrowheads="1"/>
          </p:cNvPicPr>
          <p:nvPr/>
        </p:nvPicPr>
        <p:blipFill>
          <a:blip r:embed="rId2"/>
          <a:srcRect/>
          <a:stretch>
            <a:fillRect/>
          </a:stretch>
        </p:blipFill>
        <p:spPr bwMode="auto">
          <a:xfrm>
            <a:off x="4589463" y="4775200"/>
            <a:ext cx="3640137" cy="1625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wipe(up)">
                                      <p:cBhvr>
                                        <p:cTn id="7" dur="500"/>
                                        <p:tgtEl>
                                          <p:spTgt spid="2867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6726"/>
                                        </p:tgtEl>
                                        <p:attrNameLst>
                                          <p:attrName>style.visibility</p:attrName>
                                        </p:attrNameLst>
                                      </p:cBhvr>
                                      <p:to>
                                        <p:strVal val="visible"/>
                                      </p:to>
                                    </p:set>
                                    <p:animEffect transition="in" filter="wipe(up)">
                                      <p:cBhvr>
                                        <p:cTn id="11" dur="500"/>
                                        <p:tgtEl>
                                          <p:spTgt spid="28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28672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0"/>
          </p:nvPr>
        </p:nvSpPr>
        <p:spPr>
          <a:noFill/>
        </p:spPr>
        <p:txBody>
          <a:bodyPr/>
          <a:lstStyle/>
          <a:p>
            <a:r>
              <a:rPr lang="en-US"/>
              <a:t>© 2005 Prentice Hall Inc. All rights reserved.</a:t>
            </a:r>
          </a:p>
        </p:txBody>
      </p:sp>
      <p:sp>
        <p:nvSpPr>
          <p:cNvPr id="34819" name="Slide Number Placeholder 3"/>
          <p:cNvSpPr>
            <a:spLocks noGrp="1"/>
          </p:cNvSpPr>
          <p:nvPr>
            <p:ph type="sldNum" sz="quarter" idx="11"/>
          </p:nvPr>
        </p:nvSpPr>
        <p:spPr>
          <a:noFill/>
        </p:spPr>
        <p:txBody>
          <a:bodyPr/>
          <a:lstStyle/>
          <a:p>
            <a:r>
              <a:rPr lang="en-US"/>
              <a:t>8–</a:t>
            </a:r>
            <a:fld id="{576794E6-E029-4B27-93DA-6603D3922833}" type="slidenum">
              <a:rPr lang="en-US"/>
              <a:pPr/>
              <a:t>229</a:t>
            </a:fld>
            <a:endParaRPr lang="en-US"/>
          </a:p>
        </p:txBody>
      </p:sp>
      <p:sp>
        <p:nvSpPr>
          <p:cNvPr id="287746" name="Rectangle 2"/>
          <p:cNvSpPr>
            <a:spLocks noGrp="1" noChangeArrowheads="1"/>
          </p:cNvSpPr>
          <p:nvPr>
            <p:ph type="title"/>
          </p:nvPr>
        </p:nvSpPr>
        <p:spPr/>
        <p:txBody>
          <a:bodyPr/>
          <a:lstStyle/>
          <a:p>
            <a:pPr algn="just" rtl="0" eaLnBrk="1" hangingPunct="1">
              <a:defRPr/>
            </a:pPr>
            <a:r>
              <a:rPr lang="en-US" smtClean="0"/>
              <a:t>Group Decision-Making Techniques</a:t>
            </a:r>
          </a:p>
        </p:txBody>
      </p:sp>
      <p:sp>
        <p:nvSpPr>
          <p:cNvPr id="287747" name="Line 3"/>
          <p:cNvSpPr>
            <a:spLocks noChangeShapeType="1"/>
          </p:cNvSpPr>
          <p:nvPr/>
        </p:nvSpPr>
        <p:spPr bwMode="auto">
          <a:xfrm>
            <a:off x="914400" y="3200400"/>
            <a:ext cx="6477000" cy="0"/>
          </a:xfrm>
          <a:prstGeom prst="line">
            <a:avLst/>
          </a:prstGeom>
          <a:noFill/>
          <a:ln w="38100">
            <a:solidFill>
              <a:srgbClr val="CC3300"/>
            </a:solidFill>
            <a:round/>
            <a:headEnd/>
            <a:tailEnd/>
          </a:ln>
        </p:spPr>
        <p:txBody>
          <a:bodyPr/>
          <a:lstStyle/>
          <a:p>
            <a:endParaRPr lang="fa-IR"/>
          </a:p>
        </p:txBody>
      </p:sp>
      <p:sp>
        <p:nvSpPr>
          <p:cNvPr id="34822" name="Text Box 4"/>
          <p:cNvSpPr txBox="1">
            <a:spLocks noChangeArrowheads="1"/>
          </p:cNvSpPr>
          <p:nvPr/>
        </p:nvSpPr>
        <p:spPr bwMode="auto">
          <a:xfrm>
            <a:off x="914400" y="3505200"/>
            <a:ext cx="4648200" cy="2100263"/>
          </a:xfrm>
          <a:prstGeom prst="rect">
            <a:avLst/>
          </a:prstGeom>
          <a:noFill/>
          <a:ln w="9525">
            <a:noFill/>
            <a:miter lim="800000"/>
            <a:headEnd/>
            <a:tailEnd/>
          </a:ln>
        </p:spPr>
        <p:txBody>
          <a:bodyPr>
            <a:spAutoFit/>
          </a:bodyPr>
          <a:lstStyle/>
          <a:p>
            <a:pPr>
              <a:spcBef>
                <a:spcPct val="50000"/>
              </a:spcBef>
            </a:pPr>
            <a:r>
              <a:rPr lang="en-US" sz="2400"/>
              <a:t>Electronic Meeting</a:t>
            </a:r>
          </a:p>
          <a:p>
            <a:pPr>
              <a:spcBef>
                <a:spcPct val="50000"/>
              </a:spcBef>
            </a:pPr>
            <a:r>
              <a:rPr lang="en-US" sz="2400" b="0">
                <a:latin typeface="Tahoma" pitchFamily="34" charset="0"/>
              </a:rPr>
              <a:t>A meeting in which members interact on computers, allowing for anonymity of comments and aggregation of votes.</a:t>
            </a:r>
          </a:p>
        </p:txBody>
      </p:sp>
      <p:pic>
        <p:nvPicPr>
          <p:cNvPr id="34823" name="Picture 5" descr="BD20182_"/>
          <p:cNvPicPr>
            <a:picLocks noChangeAspect="1" noChangeArrowheads="1"/>
          </p:cNvPicPr>
          <p:nvPr/>
        </p:nvPicPr>
        <p:blipFill>
          <a:blip r:embed="rId2"/>
          <a:srcRect/>
          <a:stretch>
            <a:fillRect/>
          </a:stretch>
        </p:blipFill>
        <p:spPr bwMode="auto">
          <a:xfrm>
            <a:off x="5486400" y="3429000"/>
            <a:ext cx="2819400" cy="2743200"/>
          </a:xfrm>
          <a:prstGeom prst="rect">
            <a:avLst/>
          </a:prstGeom>
          <a:noFill/>
          <a:ln w="9525">
            <a:noFill/>
            <a:miter lim="800000"/>
            <a:headEnd/>
            <a:tailEnd/>
          </a:ln>
        </p:spPr>
      </p:pic>
      <p:sp>
        <p:nvSpPr>
          <p:cNvPr id="34824" name="Text Box 6"/>
          <p:cNvSpPr txBox="1">
            <a:spLocks noChangeArrowheads="1"/>
          </p:cNvSpPr>
          <p:nvPr/>
        </p:nvSpPr>
        <p:spPr bwMode="auto">
          <a:xfrm>
            <a:off x="914400" y="1371600"/>
            <a:ext cx="7315200" cy="1681163"/>
          </a:xfrm>
          <a:prstGeom prst="rect">
            <a:avLst/>
          </a:prstGeom>
          <a:noFill/>
          <a:ln w="9525">
            <a:noFill/>
            <a:miter lim="800000"/>
            <a:headEnd/>
            <a:tailEnd/>
          </a:ln>
        </p:spPr>
        <p:txBody>
          <a:bodyPr>
            <a:spAutoFit/>
          </a:bodyPr>
          <a:lstStyle/>
          <a:p>
            <a:pPr>
              <a:spcBef>
                <a:spcPct val="35000"/>
              </a:spcBef>
            </a:pPr>
            <a:r>
              <a:rPr lang="en-US" sz="2400"/>
              <a:t>Brainstorming</a:t>
            </a:r>
          </a:p>
          <a:p>
            <a:pPr>
              <a:spcBef>
                <a:spcPct val="35000"/>
              </a:spcBef>
            </a:pPr>
            <a:r>
              <a:rPr lang="en-US" sz="2400" b="0">
                <a:latin typeface="Tahoma" pitchFamily="34" charset="0"/>
              </a:rPr>
              <a:t>An idea-generation process that specifically encourages any and all alternatives, while withholding any criticism of those alternatives.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wipe(up)">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2"/>
          <p:cNvSpPr>
            <a:spLocks noGrp="1"/>
          </p:cNvSpPr>
          <p:nvPr>
            <p:ph type="ftr" sz="quarter" idx="10"/>
          </p:nvPr>
        </p:nvSpPr>
        <p:spPr>
          <a:noFill/>
        </p:spPr>
        <p:txBody>
          <a:bodyPr/>
          <a:lstStyle/>
          <a:p>
            <a:r>
              <a:rPr lang="en-US" smtClean="0"/>
              <a:t>© 2005 Prentice Hall Inc. All rights reserved.</a:t>
            </a:r>
          </a:p>
        </p:txBody>
      </p:sp>
      <p:sp>
        <p:nvSpPr>
          <p:cNvPr id="43011" name="Slide Number Placeholder 3"/>
          <p:cNvSpPr>
            <a:spLocks noGrp="1"/>
          </p:cNvSpPr>
          <p:nvPr>
            <p:ph type="sldNum" sz="quarter" idx="11"/>
          </p:nvPr>
        </p:nvSpPr>
        <p:spPr>
          <a:noFill/>
        </p:spPr>
        <p:txBody>
          <a:bodyPr/>
          <a:lstStyle/>
          <a:p>
            <a:r>
              <a:rPr lang="en-US" smtClean="0"/>
              <a:t>1–</a:t>
            </a:r>
            <a:fld id="{3BFE53C1-1D50-4A96-949B-8E71AA3BDAFB}" type="slidenum">
              <a:rPr lang="en-US" smtClean="0"/>
              <a:pPr/>
              <a:t>23</a:t>
            </a:fld>
            <a:endParaRPr lang="en-US" smtClean="0"/>
          </a:p>
        </p:txBody>
      </p:sp>
      <p:sp>
        <p:nvSpPr>
          <p:cNvPr id="239618" name="Rectangle 2"/>
          <p:cNvSpPr>
            <a:spLocks noGrp="1" noChangeArrowheads="1"/>
          </p:cNvSpPr>
          <p:nvPr>
            <p:ph type="title"/>
          </p:nvPr>
        </p:nvSpPr>
        <p:spPr/>
        <p:txBody>
          <a:bodyPr/>
          <a:lstStyle/>
          <a:p>
            <a:pPr algn="just" rtl="0" eaLnBrk="1" hangingPunct="1">
              <a:defRPr/>
            </a:pPr>
            <a:r>
              <a:rPr lang="en-US" smtClean="0"/>
              <a:t>The Dependent Variables (cont’d)</a:t>
            </a:r>
          </a:p>
        </p:txBody>
      </p:sp>
      <p:pic>
        <p:nvPicPr>
          <p:cNvPr id="43013" name="Picture 3" descr="bs01579_"/>
          <p:cNvPicPr>
            <a:picLocks noChangeAspect="1" noChangeArrowheads="1"/>
          </p:cNvPicPr>
          <p:nvPr/>
        </p:nvPicPr>
        <p:blipFill>
          <a:blip r:embed="rId2"/>
          <a:srcRect/>
          <a:stretch>
            <a:fillRect/>
          </a:stretch>
        </p:blipFill>
        <p:spPr bwMode="auto">
          <a:xfrm>
            <a:off x="4800600" y="3390900"/>
            <a:ext cx="3055938" cy="2857500"/>
          </a:xfrm>
          <a:prstGeom prst="rect">
            <a:avLst/>
          </a:prstGeom>
          <a:noFill/>
          <a:ln w="9525">
            <a:noFill/>
            <a:miter lim="800000"/>
            <a:headEnd/>
            <a:tailEnd/>
          </a:ln>
        </p:spPr>
      </p:pic>
      <p:sp>
        <p:nvSpPr>
          <p:cNvPr id="239620" name="Text Box 4"/>
          <p:cNvSpPr txBox="1">
            <a:spLocks noChangeArrowheads="1"/>
          </p:cNvSpPr>
          <p:nvPr/>
        </p:nvSpPr>
        <p:spPr bwMode="auto">
          <a:xfrm>
            <a:off x="609600" y="1358900"/>
            <a:ext cx="7620000" cy="1815882"/>
          </a:xfrm>
          <a:prstGeom prst="rect">
            <a:avLst/>
          </a:prstGeom>
          <a:noFill/>
          <a:ln w="9525">
            <a:noFill/>
            <a:miter lim="800000"/>
            <a:headEnd/>
            <a:tailEnd/>
          </a:ln>
        </p:spPr>
        <p:txBody>
          <a:bodyPr>
            <a:spAutoFit/>
          </a:bodyPr>
          <a:lstStyle/>
          <a:p>
            <a:pPr algn="l" rtl="0">
              <a:spcBef>
                <a:spcPct val="50000"/>
              </a:spcBef>
            </a:pPr>
            <a:r>
              <a:rPr lang="en-US" sz="2800" dirty="0"/>
              <a:t>Job satisfaction</a:t>
            </a:r>
          </a:p>
          <a:p>
            <a:pPr algn="l" rtl="0">
              <a:spcBef>
                <a:spcPct val="50000"/>
              </a:spcBef>
            </a:pPr>
            <a:r>
              <a:rPr lang="en-US" sz="2400" b="0" dirty="0">
                <a:latin typeface="Tahoma" pitchFamily="34" charset="0"/>
              </a:rPr>
              <a:t>A general attitude toward one’s job, the difference between the amount of reward workers receive and the amount they believe they should receive.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9620"/>
                                        </p:tgtEl>
                                        <p:attrNameLst>
                                          <p:attrName>style.visibility</p:attrName>
                                        </p:attrNameLst>
                                      </p:cBhvr>
                                      <p:to>
                                        <p:strVal val="visible"/>
                                      </p:to>
                                    </p:set>
                                    <p:animEffect transition="in" filter="wipe(up)">
                                      <p:cBhvr>
                                        <p:cTn id="7" dur="5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2"/>
          <p:cNvSpPr>
            <a:spLocks noGrp="1"/>
          </p:cNvSpPr>
          <p:nvPr>
            <p:ph type="ftr" sz="quarter" idx="10"/>
          </p:nvPr>
        </p:nvSpPr>
        <p:spPr>
          <a:noFill/>
        </p:spPr>
        <p:txBody>
          <a:bodyPr/>
          <a:lstStyle/>
          <a:p>
            <a:r>
              <a:rPr lang="en-US"/>
              <a:t>© 2005 Prentice Hall Inc. All rights reserved.</a:t>
            </a:r>
          </a:p>
        </p:txBody>
      </p:sp>
      <p:sp>
        <p:nvSpPr>
          <p:cNvPr id="35843" name="Slide Number Placeholder 3"/>
          <p:cNvSpPr>
            <a:spLocks noGrp="1"/>
          </p:cNvSpPr>
          <p:nvPr>
            <p:ph type="sldNum" sz="quarter" idx="11"/>
          </p:nvPr>
        </p:nvSpPr>
        <p:spPr>
          <a:noFill/>
        </p:spPr>
        <p:txBody>
          <a:bodyPr/>
          <a:lstStyle/>
          <a:p>
            <a:r>
              <a:rPr lang="en-US"/>
              <a:t>8–</a:t>
            </a:r>
            <a:fld id="{A92F496B-E8A0-49E5-AE1C-B7303F93D20F}" type="slidenum">
              <a:rPr lang="en-US"/>
              <a:pPr/>
              <a:t>230</a:t>
            </a:fld>
            <a:endParaRPr lang="en-US"/>
          </a:p>
        </p:txBody>
      </p:sp>
      <p:sp>
        <p:nvSpPr>
          <p:cNvPr id="290818" name="Rectangle 2"/>
          <p:cNvSpPr>
            <a:spLocks noGrp="1" noChangeArrowheads="1"/>
          </p:cNvSpPr>
          <p:nvPr>
            <p:ph type="title"/>
          </p:nvPr>
        </p:nvSpPr>
        <p:spPr/>
        <p:txBody>
          <a:bodyPr/>
          <a:lstStyle/>
          <a:p>
            <a:pPr algn="just" rtl="0" eaLnBrk="1" hangingPunct="1">
              <a:defRPr/>
            </a:pPr>
            <a:r>
              <a:rPr lang="en-US" smtClean="0"/>
              <a:t>Evaluating Group Effectiveness</a:t>
            </a:r>
          </a:p>
        </p:txBody>
      </p:sp>
      <p:sp>
        <p:nvSpPr>
          <p:cNvPr id="29082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8</a:t>
            </a:r>
            <a:r>
              <a:rPr lang="en-US">
                <a:solidFill>
                  <a:schemeClr val="bg1"/>
                </a:solidFill>
                <a:cs typeface="Arial" pitchFamily="34" charset="0"/>
              </a:rPr>
              <a:t>–8</a:t>
            </a:r>
            <a:endParaRPr lang="en-US">
              <a:solidFill>
                <a:schemeClr val="bg1"/>
              </a:solidFill>
            </a:endParaRPr>
          </a:p>
        </p:txBody>
      </p:sp>
      <p:sp>
        <p:nvSpPr>
          <p:cNvPr id="35846" name="Rectangle 6"/>
          <p:cNvSpPr>
            <a:spLocks noChangeArrowheads="1"/>
          </p:cNvSpPr>
          <p:nvPr/>
        </p:nvSpPr>
        <p:spPr bwMode="auto">
          <a:xfrm>
            <a:off x="762000" y="1287463"/>
            <a:ext cx="7848600" cy="3814762"/>
          </a:xfrm>
          <a:prstGeom prst="rect">
            <a:avLst/>
          </a:prstGeom>
          <a:noFill/>
          <a:ln w="9525">
            <a:noFill/>
            <a:miter lim="800000"/>
            <a:headEnd/>
            <a:tailEnd/>
          </a:ln>
        </p:spPr>
        <p:txBody>
          <a:bodyPr>
            <a:spAutoFit/>
          </a:bodyPr>
          <a:lstStyle/>
          <a:p>
            <a:pPr>
              <a:spcBef>
                <a:spcPct val="50000"/>
              </a:spcBef>
              <a:tabLst>
                <a:tab pos="2862263" algn="l"/>
                <a:tab pos="4002088" algn="l"/>
                <a:tab pos="5486400" algn="l"/>
                <a:tab pos="6519863" algn="l"/>
              </a:tabLst>
            </a:pPr>
            <a:r>
              <a:rPr lang="en-US" sz="1400" b="0">
                <a:latin typeface="Frutiger" charset="0"/>
              </a:rPr>
              <a:t>		   </a:t>
            </a:r>
            <a:r>
              <a:rPr lang="en-US" sz="1400">
                <a:solidFill>
                  <a:srgbClr val="000000"/>
                </a:solidFill>
                <a:latin typeface="Frutiger" charset="0"/>
              </a:rPr>
              <a:t>TYPE OF GROUP </a:t>
            </a:r>
            <a:r>
              <a:rPr lang="en-US" sz="1400" b="0">
                <a:solidFill>
                  <a:srgbClr val="000000"/>
                </a:solidFill>
                <a:latin typeface="Frutiger" charset="0"/>
              </a:rPr>
              <a:t>	</a:t>
            </a:r>
            <a:r>
              <a:rPr lang="en-US" sz="1400" b="0">
                <a:latin typeface="Frutiger" charset="0"/>
              </a:rPr>
              <a:t>		</a:t>
            </a:r>
          </a:p>
          <a:p>
            <a:pPr>
              <a:spcBef>
                <a:spcPct val="50000"/>
              </a:spcBef>
              <a:tabLst>
                <a:tab pos="2862263" algn="l"/>
                <a:tab pos="4002088" algn="l"/>
                <a:tab pos="5486400" algn="l"/>
                <a:tab pos="6519863" algn="l"/>
              </a:tabLst>
            </a:pPr>
            <a:r>
              <a:rPr lang="en-US" sz="1400">
                <a:solidFill>
                  <a:srgbClr val="000000"/>
                </a:solidFill>
                <a:latin typeface="Frutiger" charset="0"/>
              </a:rPr>
              <a:t>Effectiveness Criteria </a:t>
            </a:r>
            <a:r>
              <a:rPr lang="en-US" sz="1400" b="0">
                <a:solidFill>
                  <a:srgbClr val="000000"/>
                </a:solidFill>
                <a:latin typeface="Frutiger" charset="0"/>
              </a:rPr>
              <a:t>	</a:t>
            </a:r>
            <a:r>
              <a:rPr lang="en-US" sz="1400">
                <a:solidFill>
                  <a:srgbClr val="000000"/>
                </a:solidFill>
                <a:latin typeface="Frutiger" charset="0"/>
              </a:rPr>
              <a:t>Interacting </a:t>
            </a:r>
            <a:r>
              <a:rPr lang="en-US" sz="1400" b="0">
                <a:solidFill>
                  <a:srgbClr val="000000"/>
                </a:solidFill>
                <a:latin typeface="Frutiger" charset="0"/>
              </a:rPr>
              <a:t>	</a:t>
            </a:r>
            <a:r>
              <a:rPr lang="en-US" sz="1400">
                <a:solidFill>
                  <a:srgbClr val="000000"/>
                </a:solidFill>
                <a:latin typeface="Frutiger" charset="0"/>
              </a:rPr>
              <a:t>Brainstorming </a:t>
            </a:r>
            <a:r>
              <a:rPr lang="en-US" sz="1400" b="0">
                <a:solidFill>
                  <a:srgbClr val="000000"/>
                </a:solidFill>
                <a:latin typeface="Frutiger" charset="0"/>
              </a:rPr>
              <a:t>	</a:t>
            </a:r>
            <a:r>
              <a:rPr lang="en-US" sz="1400">
                <a:solidFill>
                  <a:srgbClr val="000000"/>
                </a:solidFill>
                <a:latin typeface="Frutiger" charset="0"/>
              </a:rPr>
              <a:t>Nominal </a:t>
            </a:r>
            <a:r>
              <a:rPr lang="en-US" sz="1400" b="0">
                <a:solidFill>
                  <a:srgbClr val="000000"/>
                </a:solidFill>
                <a:latin typeface="Frutiger" charset="0"/>
              </a:rPr>
              <a:t>	</a:t>
            </a:r>
            <a:r>
              <a:rPr lang="en-US" sz="1400">
                <a:solidFill>
                  <a:srgbClr val="000000"/>
                </a:solidFill>
                <a:latin typeface="Frutiger" charset="0"/>
              </a:rPr>
              <a:t>Electronic </a:t>
            </a:r>
            <a:r>
              <a:rPr lang="en-US" sz="1400" b="0">
                <a:solidFill>
                  <a:srgbClr val="000000"/>
                </a:solidFill>
                <a:latin typeface="Frutiger" charset="0"/>
              </a:rPr>
              <a:t>	</a:t>
            </a:r>
          </a:p>
          <a:p>
            <a:pPr>
              <a:spcBef>
                <a:spcPct val="50000"/>
              </a:spcBef>
              <a:tabLst>
                <a:tab pos="2862263" algn="l"/>
                <a:tab pos="4002088" algn="l"/>
                <a:tab pos="5486400" algn="l"/>
                <a:tab pos="6519863" algn="l"/>
              </a:tabLst>
            </a:pPr>
            <a:r>
              <a:rPr lang="en-US" sz="1400" b="0">
                <a:solidFill>
                  <a:srgbClr val="000000"/>
                </a:solidFill>
                <a:latin typeface="Frutiger" charset="0"/>
              </a:rPr>
              <a:t>Number and quality of ideas 	Low 	Moderate 	High 	High</a:t>
            </a:r>
          </a:p>
          <a:p>
            <a:pPr>
              <a:spcBef>
                <a:spcPct val="50000"/>
              </a:spcBef>
              <a:tabLst>
                <a:tab pos="2862263" algn="l"/>
                <a:tab pos="4002088" algn="l"/>
                <a:tab pos="5486400" algn="l"/>
                <a:tab pos="6519863" algn="l"/>
              </a:tabLst>
            </a:pPr>
            <a:r>
              <a:rPr lang="en-US" sz="1400" b="0">
                <a:solidFill>
                  <a:srgbClr val="000000"/>
                </a:solidFill>
                <a:latin typeface="Frutiger" charset="0"/>
              </a:rPr>
              <a:t>Social pressure 	High 	Low 	Moderate 	Low</a:t>
            </a:r>
          </a:p>
          <a:p>
            <a:pPr>
              <a:spcBef>
                <a:spcPct val="50000"/>
              </a:spcBef>
              <a:tabLst>
                <a:tab pos="2862263" algn="l"/>
                <a:tab pos="4002088" algn="l"/>
                <a:tab pos="5486400" algn="l"/>
                <a:tab pos="6519863" algn="l"/>
              </a:tabLst>
            </a:pPr>
            <a:r>
              <a:rPr lang="en-US" sz="1400" b="0">
                <a:solidFill>
                  <a:srgbClr val="000000"/>
                </a:solidFill>
                <a:latin typeface="Frutiger" charset="0"/>
              </a:rPr>
              <a:t>Money costs 	Low 	Low 	Low 	High</a:t>
            </a:r>
          </a:p>
          <a:p>
            <a:pPr>
              <a:spcBef>
                <a:spcPct val="50000"/>
              </a:spcBef>
              <a:tabLst>
                <a:tab pos="2862263" algn="l"/>
                <a:tab pos="4002088" algn="l"/>
                <a:tab pos="5486400" algn="l"/>
                <a:tab pos="6519863" algn="l"/>
              </a:tabLst>
            </a:pPr>
            <a:r>
              <a:rPr lang="en-US" sz="1400" b="0">
                <a:solidFill>
                  <a:srgbClr val="000000"/>
                </a:solidFill>
                <a:latin typeface="Frutiger" charset="0"/>
              </a:rPr>
              <a:t>Speed 	Moderate 	Moderate 	Moderate 	Moderate</a:t>
            </a:r>
          </a:p>
          <a:p>
            <a:pPr>
              <a:spcBef>
                <a:spcPct val="50000"/>
              </a:spcBef>
              <a:tabLst>
                <a:tab pos="2862263" algn="l"/>
                <a:tab pos="4002088" algn="l"/>
                <a:tab pos="5486400" algn="l"/>
                <a:tab pos="6519863" algn="l"/>
              </a:tabLst>
            </a:pPr>
            <a:r>
              <a:rPr lang="en-US" sz="1400" b="0">
                <a:solidFill>
                  <a:srgbClr val="000000"/>
                </a:solidFill>
                <a:latin typeface="Frutiger" charset="0"/>
              </a:rPr>
              <a:t>Task orientation 	Low 	High 	High 	High</a:t>
            </a:r>
          </a:p>
          <a:p>
            <a:pPr>
              <a:spcBef>
                <a:spcPct val="50000"/>
              </a:spcBef>
              <a:tabLst>
                <a:tab pos="2862263" algn="l"/>
                <a:tab pos="4002088" algn="l"/>
                <a:tab pos="5486400" algn="l"/>
                <a:tab pos="6519863" algn="l"/>
              </a:tabLst>
            </a:pPr>
            <a:r>
              <a:rPr lang="en-US" sz="1400" b="0">
                <a:solidFill>
                  <a:srgbClr val="000000"/>
                </a:solidFill>
                <a:latin typeface="Frutiger" charset="0"/>
              </a:rPr>
              <a:t>Potential for interpersonal conflict	High 	Low 	Moderate 	Low</a:t>
            </a:r>
          </a:p>
          <a:p>
            <a:pPr>
              <a:spcBef>
                <a:spcPct val="50000"/>
              </a:spcBef>
              <a:tabLst>
                <a:tab pos="2862263" algn="l"/>
                <a:tab pos="4002088" algn="l"/>
                <a:tab pos="5486400" algn="l"/>
                <a:tab pos="6519863" algn="l"/>
              </a:tabLst>
            </a:pPr>
            <a:r>
              <a:rPr lang="en-US" sz="1400" b="0">
                <a:solidFill>
                  <a:srgbClr val="000000"/>
                </a:solidFill>
                <a:latin typeface="Frutiger" charset="0"/>
              </a:rPr>
              <a:t>Commitment to solution 	High 	Not applicable 	Moderate 	Moderate</a:t>
            </a:r>
          </a:p>
          <a:p>
            <a:pPr>
              <a:spcBef>
                <a:spcPct val="50000"/>
              </a:spcBef>
              <a:tabLst>
                <a:tab pos="2862263" algn="l"/>
                <a:tab pos="4002088" algn="l"/>
                <a:tab pos="5486400" algn="l"/>
                <a:tab pos="6519863" algn="l"/>
              </a:tabLst>
            </a:pPr>
            <a:r>
              <a:rPr lang="en-US" sz="1400" b="0">
                <a:solidFill>
                  <a:srgbClr val="000000"/>
                </a:solidFill>
                <a:latin typeface="Frutiger" charset="0"/>
              </a:rPr>
              <a:t>Development of 	High 	High 	Moderate 	Low</a:t>
            </a:r>
            <a:br>
              <a:rPr lang="en-US" sz="1400" b="0">
                <a:solidFill>
                  <a:srgbClr val="000000"/>
                </a:solidFill>
                <a:latin typeface="Frutiger" charset="0"/>
              </a:rPr>
            </a:br>
            <a:r>
              <a:rPr lang="en-US" sz="1400" b="0">
                <a:solidFill>
                  <a:srgbClr val="000000"/>
                </a:solidFill>
                <a:latin typeface="Frutiger" charset="0"/>
              </a:rPr>
              <a:t>group cohesiveness</a:t>
            </a:r>
          </a:p>
        </p:txBody>
      </p:sp>
      <p:sp>
        <p:nvSpPr>
          <p:cNvPr id="35847" name="Line 7"/>
          <p:cNvSpPr>
            <a:spLocks noChangeShapeType="1"/>
          </p:cNvSpPr>
          <p:nvPr/>
        </p:nvSpPr>
        <p:spPr bwMode="auto">
          <a:xfrm>
            <a:off x="838200" y="2209800"/>
            <a:ext cx="7467600" cy="0"/>
          </a:xfrm>
          <a:prstGeom prst="line">
            <a:avLst/>
          </a:prstGeom>
          <a:noFill/>
          <a:ln w="38100">
            <a:solidFill>
              <a:schemeClr val="bg2"/>
            </a:solidFill>
            <a:round/>
            <a:headEnd/>
            <a:tailEnd/>
          </a:ln>
        </p:spPr>
        <p:txBody>
          <a:bodyPr/>
          <a:lstStyle/>
          <a:p>
            <a:endParaRPr lang="fa-IR"/>
          </a:p>
        </p:txBody>
      </p:sp>
      <p:sp>
        <p:nvSpPr>
          <p:cNvPr id="35848" name="Line 8"/>
          <p:cNvSpPr>
            <a:spLocks noChangeShapeType="1"/>
          </p:cNvSpPr>
          <p:nvPr/>
        </p:nvSpPr>
        <p:spPr bwMode="auto">
          <a:xfrm>
            <a:off x="3657600" y="1676400"/>
            <a:ext cx="4648200" cy="0"/>
          </a:xfrm>
          <a:prstGeom prst="line">
            <a:avLst/>
          </a:prstGeom>
          <a:noFill/>
          <a:ln w="38100">
            <a:solidFill>
              <a:schemeClr val="bg2"/>
            </a:solidFill>
            <a:round/>
            <a:headEnd/>
            <a:tailEnd/>
          </a:ln>
        </p:spPr>
        <p:txBody>
          <a:bodyPr/>
          <a:lstStyle/>
          <a:p>
            <a:endParaRPr lang="fa-IR"/>
          </a:p>
        </p:txBody>
      </p:sp>
      <p:pic>
        <p:nvPicPr>
          <p:cNvPr id="35849" name="Picture 9"/>
          <p:cNvPicPr>
            <a:picLocks noChangeAspect="1" noChangeArrowheads="1"/>
          </p:cNvPicPr>
          <p:nvPr/>
        </p:nvPicPr>
        <p:blipFill>
          <a:blip r:embed="rId3"/>
          <a:srcRect/>
          <a:stretch>
            <a:fillRect/>
          </a:stretch>
        </p:blipFill>
        <p:spPr bwMode="auto">
          <a:xfrm>
            <a:off x="762000" y="5715000"/>
            <a:ext cx="6915150" cy="200025"/>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82629"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10244"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82631"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10246"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ctrTitle"/>
          </p:nvPr>
        </p:nvSpPr>
        <p:spPr>
          <a:xfrm>
            <a:off x="925513" y="15970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9</a:t>
            </a:r>
          </a:p>
        </p:txBody>
      </p:sp>
      <p:sp>
        <p:nvSpPr>
          <p:cNvPr id="11267" name="Rectangle 8"/>
          <p:cNvSpPr>
            <a:spLocks noGrp="1" noChangeArrowheads="1"/>
          </p:cNvSpPr>
          <p:nvPr>
            <p:ph type="subTitle" idx="1"/>
          </p:nvPr>
        </p:nvSpPr>
        <p:spPr>
          <a:xfrm>
            <a:off x="2133600" y="2765425"/>
            <a:ext cx="4876800" cy="1577975"/>
          </a:xfrm>
        </p:spPr>
        <p:txBody>
          <a:bodyPr/>
          <a:lstStyle/>
          <a:p>
            <a:pPr algn="just" rtl="0" eaLnBrk="1" hangingPunct="1"/>
            <a:r>
              <a:rPr lang="en-US" sz="4800" smtClean="0">
                <a:solidFill>
                  <a:srgbClr val="006699"/>
                </a:solidFill>
              </a:rPr>
              <a:t>Understanding Work Teams</a:t>
            </a:r>
          </a:p>
        </p:txBody>
      </p:sp>
      <p:pic>
        <p:nvPicPr>
          <p:cNvPr id="11268"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11269" name="Picture 11"/>
          <p:cNvPicPr>
            <a:picLocks noChangeAspect="1" noChangeArrowheads="1"/>
          </p:cNvPicPr>
          <p:nvPr/>
        </p:nvPicPr>
        <p:blipFill>
          <a:blip r:embed="rId3"/>
          <a:srcRect/>
          <a:stretch>
            <a:fillRect/>
          </a:stretch>
        </p:blipFill>
        <p:spPr bwMode="auto">
          <a:xfrm>
            <a:off x="895350" y="1654175"/>
            <a:ext cx="5048250" cy="65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 2005 Prentice Hall Inc. All rights reserved.</a:t>
            </a:r>
          </a:p>
        </p:txBody>
      </p:sp>
      <p:sp>
        <p:nvSpPr>
          <p:cNvPr id="12291" name="Slide Number Placeholder 4"/>
          <p:cNvSpPr>
            <a:spLocks noGrp="1"/>
          </p:cNvSpPr>
          <p:nvPr>
            <p:ph type="sldNum" sz="quarter" idx="11"/>
          </p:nvPr>
        </p:nvSpPr>
        <p:spPr>
          <a:noFill/>
        </p:spPr>
        <p:txBody>
          <a:bodyPr/>
          <a:lstStyle/>
          <a:p>
            <a:r>
              <a:rPr lang="en-US"/>
              <a:t>9–</a:t>
            </a:r>
            <a:fld id="{0584D227-F8E3-4B29-A918-D051292990DC}" type="slidenum">
              <a:rPr lang="en-US"/>
              <a:pPr/>
              <a:t>233</a:t>
            </a:fld>
            <a:endParaRPr lang="en-US"/>
          </a:p>
        </p:txBody>
      </p:sp>
      <p:sp>
        <p:nvSpPr>
          <p:cNvPr id="1229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85000" lnSpcReduction="10000"/>
          </a:bodyPr>
          <a:lstStyle/>
          <a:p>
            <a:pPr marL="457200" indent="-457200" algn="just" rtl="0" eaLnBrk="1" hangingPunct="1">
              <a:lnSpc>
                <a:spcPct val="110000"/>
              </a:lnSpc>
              <a:buClr>
                <a:srgbClr val="CC6600"/>
              </a:buClr>
              <a:buFont typeface="Wingdings" pitchFamily="2" charset="2"/>
              <a:buAutoNum type="arabicPeriod"/>
            </a:pPr>
            <a:r>
              <a:rPr lang="en-US" smtClean="0"/>
              <a:t>Explain the growing popularity of teams in organizations.</a:t>
            </a:r>
          </a:p>
          <a:p>
            <a:pPr marL="457200" indent="-457200" algn="just" rtl="0" eaLnBrk="1" hangingPunct="1">
              <a:lnSpc>
                <a:spcPct val="110000"/>
              </a:lnSpc>
              <a:buClr>
                <a:srgbClr val="CC6600"/>
              </a:buClr>
              <a:buFont typeface="Wingdings" pitchFamily="2" charset="2"/>
              <a:buAutoNum type="arabicPeriod"/>
            </a:pPr>
            <a:r>
              <a:rPr lang="en-US" smtClean="0"/>
              <a:t>Contrast teams with groups.</a:t>
            </a:r>
          </a:p>
          <a:p>
            <a:pPr marL="457200" indent="-457200" algn="just" rtl="0" eaLnBrk="1" hangingPunct="1">
              <a:lnSpc>
                <a:spcPct val="110000"/>
              </a:lnSpc>
              <a:buClr>
                <a:srgbClr val="CC6600"/>
              </a:buClr>
              <a:buFont typeface="Wingdings" pitchFamily="2" charset="2"/>
              <a:buAutoNum type="arabicPeriod"/>
            </a:pPr>
            <a:r>
              <a:rPr lang="en-US" smtClean="0"/>
              <a:t>Identify four types of teams.</a:t>
            </a:r>
          </a:p>
          <a:p>
            <a:pPr marL="457200" indent="-457200" algn="just" rtl="0" eaLnBrk="1" hangingPunct="1">
              <a:lnSpc>
                <a:spcPct val="110000"/>
              </a:lnSpc>
              <a:buClr>
                <a:srgbClr val="CC6600"/>
              </a:buClr>
              <a:buFont typeface="Wingdings" pitchFamily="2" charset="2"/>
              <a:buAutoNum type="arabicPeriod"/>
            </a:pPr>
            <a:r>
              <a:rPr lang="en-US" smtClean="0"/>
              <a:t>Specify the characteristics of effective teams.</a:t>
            </a:r>
          </a:p>
          <a:p>
            <a:pPr marL="457200" indent="-457200" algn="just" rtl="0" eaLnBrk="1" hangingPunct="1">
              <a:lnSpc>
                <a:spcPct val="110000"/>
              </a:lnSpc>
              <a:buClr>
                <a:srgbClr val="CC6600"/>
              </a:buClr>
              <a:buFont typeface="Wingdings" pitchFamily="2" charset="2"/>
              <a:buAutoNum type="arabicPeriod"/>
            </a:pPr>
            <a:r>
              <a:rPr lang="en-US" smtClean="0"/>
              <a:t>Explain how organizations can create team players.</a:t>
            </a:r>
          </a:p>
          <a:p>
            <a:pPr marL="457200" indent="-457200" algn="just" rtl="0" eaLnBrk="1" hangingPunct="1">
              <a:lnSpc>
                <a:spcPct val="110000"/>
              </a:lnSpc>
              <a:buClr>
                <a:srgbClr val="CC6600"/>
              </a:buClr>
              <a:buFont typeface="Wingdings" pitchFamily="2" charset="2"/>
              <a:buAutoNum type="arabicPeriod"/>
            </a:pPr>
            <a:r>
              <a:rPr lang="en-US" smtClean="0"/>
              <a:t>Describe conditions under which teams are preferred over individuals.</a:t>
            </a:r>
          </a:p>
        </p:txBody>
      </p:sp>
      <p:sp>
        <p:nvSpPr>
          <p:cNvPr id="12294"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 2005 Prentice Hall Inc. All rights reserved.</a:t>
            </a:r>
          </a:p>
        </p:txBody>
      </p:sp>
      <p:sp>
        <p:nvSpPr>
          <p:cNvPr id="13315" name="Slide Number Placeholder 4"/>
          <p:cNvSpPr>
            <a:spLocks noGrp="1"/>
          </p:cNvSpPr>
          <p:nvPr>
            <p:ph type="sldNum" sz="quarter" idx="11"/>
          </p:nvPr>
        </p:nvSpPr>
        <p:spPr>
          <a:noFill/>
        </p:spPr>
        <p:txBody>
          <a:bodyPr/>
          <a:lstStyle/>
          <a:p>
            <a:r>
              <a:rPr lang="en-US"/>
              <a:t>9–</a:t>
            </a:r>
            <a:fld id="{78015C98-9E35-442C-BFD4-032F7DB41343}" type="slidenum">
              <a:rPr lang="en-US"/>
              <a:pPr/>
              <a:t>234</a:t>
            </a:fld>
            <a:endParaRPr lang="en-US"/>
          </a:p>
        </p:txBody>
      </p:sp>
      <p:sp>
        <p:nvSpPr>
          <p:cNvPr id="259074" name="Rectangle 2"/>
          <p:cNvSpPr>
            <a:spLocks noGrp="1" noChangeArrowheads="1"/>
          </p:cNvSpPr>
          <p:nvPr>
            <p:ph type="title"/>
          </p:nvPr>
        </p:nvSpPr>
        <p:spPr/>
        <p:txBody>
          <a:bodyPr>
            <a:normAutofit fontScale="90000"/>
          </a:bodyPr>
          <a:lstStyle/>
          <a:p>
            <a:pPr algn="just" rtl="0" eaLnBrk="1" hangingPunct="1">
              <a:defRPr/>
            </a:pPr>
            <a:r>
              <a:rPr lang="en-US" smtClean="0"/>
              <a:t>Why Have Teams Become So Popular</a:t>
            </a:r>
          </a:p>
        </p:txBody>
      </p:sp>
      <p:sp>
        <p:nvSpPr>
          <p:cNvPr id="13317" name="Rectangle 3"/>
          <p:cNvSpPr>
            <a:spLocks noGrp="1" noChangeArrowheads="1"/>
          </p:cNvSpPr>
          <p:nvPr>
            <p:ph type="body" idx="1"/>
          </p:nvPr>
        </p:nvSpPr>
        <p:spPr>
          <a:xfrm>
            <a:off x="685800" y="1524000"/>
            <a:ext cx="7772400" cy="4800600"/>
          </a:xfrm>
        </p:spPr>
        <p:txBody>
          <a:bodyPr/>
          <a:lstStyle/>
          <a:p>
            <a:pPr algn="just" rtl="0" eaLnBrk="1" hangingPunct="1">
              <a:spcBef>
                <a:spcPct val="50000"/>
              </a:spcBef>
            </a:pPr>
            <a:r>
              <a:rPr lang="en-US" smtClean="0"/>
              <a:t>Teams typically outperform individuals.</a:t>
            </a:r>
          </a:p>
          <a:p>
            <a:pPr algn="just" rtl="0" eaLnBrk="1" hangingPunct="1">
              <a:spcBef>
                <a:spcPct val="50000"/>
              </a:spcBef>
            </a:pPr>
            <a:r>
              <a:rPr lang="en-US" smtClean="0"/>
              <a:t>Teams use employee talents better.</a:t>
            </a:r>
          </a:p>
          <a:p>
            <a:pPr algn="just" rtl="0" eaLnBrk="1" hangingPunct="1">
              <a:spcBef>
                <a:spcPct val="50000"/>
              </a:spcBef>
            </a:pPr>
            <a:r>
              <a:rPr lang="en-US" smtClean="0"/>
              <a:t>Teams are more flexible and responsive to changes in the environment.</a:t>
            </a:r>
          </a:p>
          <a:p>
            <a:pPr algn="just" rtl="0" eaLnBrk="1" hangingPunct="1">
              <a:spcBef>
                <a:spcPct val="50000"/>
              </a:spcBef>
            </a:pPr>
            <a:r>
              <a:rPr lang="en-US" smtClean="0"/>
              <a:t>Teams facilitate employee involvement.</a:t>
            </a:r>
          </a:p>
          <a:p>
            <a:pPr algn="just" rtl="0" eaLnBrk="1" hangingPunct="1">
              <a:spcBef>
                <a:spcPct val="50000"/>
              </a:spcBef>
            </a:pPr>
            <a:r>
              <a:rPr lang="en-US" smtClean="0"/>
              <a:t>Teams are an effective way to democratize and organization and increase motivation.</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9–</a:t>
            </a:r>
            <a:fld id="{CE976B3A-91D5-4106-B30F-5BC476FDCD24}" type="slidenum">
              <a:rPr lang="en-US"/>
              <a:pPr/>
              <a:t>235</a:t>
            </a:fld>
            <a:endParaRPr lang="en-US"/>
          </a:p>
        </p:txBody>
      </p:sp>
      <p:sp>
        <p:nvSpPr>
          <p:cNvPr id="260098" name="Rectangle 2"/>
          <p:cNvSpPr>
            <a:spLocks noGrp="1" noChangeArrowheads="1"/>
          </p:cNvSpPr>
          <p:nvPr>
            <p:ph type="title"/>
          </p:nvPr>
        </p:nvSpPr>
        <p:spPr/>
        <p:txBody>
          <a:bodyPr>
            <a:normAutofit fontScale="90000"/>
          </a:bodyPr>
          <a:lstStyle/>
          <a:p>
            <a:pPr algn="just" rtl="0" eaLnBrk="1" hangingPunct="1">
              <a:defRPr/>
            </a:pPr>
            <a:r>
              <a:rPr lang="en-US" smtClean="0"/>
              <a:t>Team Versus Group: What’s the Difference</a:t>
            </a:r>
          </a:p>
        </p:txBody>
      </p:sp>
      <p:sp useBgFill="1">
        <p:nvSpPr>
          <p:cNvPr id="14341" name="Rectangle 3"/>
          <p:cNvSpPr>
            <a:spLocks noChangeArrowheads="1"/>
          </p:cNvSpPr>
          <p:nvPr/>
        </p:nvSpPr>
        <p:spPr bwMode="auto">
          <a:xfrm>
            <a:off x="2197100" y="3200400"/>
            <a:ext cx="1066800" cy="457200"/>
          </a:xfrm>
          <a:prstGeom prst="rect">
            <a:avLst/>
          </a:prstGeom>
          <a:ln w="9525">
            <a:noFill/>
            <a:miter lim="800000"/>
            <a:headEnd/>
            <a:tailEnd/>
          </a:ln>
        </p:spPr>
        <p:txBody>
          <a:bodyPr wrap="none" anchor="ctr"/>
          <a:lstStyle/>
          <a:p>
            <a:endParaRPr lang="fa-IR"/>
          </a:p>
        </p:txBody>
      </p:sp>
      <p:sp>
        <p:nvSpPr>
          <p:cNvPr id="260100" name="Line 4"/>
          <p:cNvSpPr>
            <a:spLocks noChangeShapeType="1"/>
          </p:cNvSpPr>
          <p:nvPr/>
        </p:nvSpPr>
        <p:spPr bwMode="auto">
          <a:xfrm>
            <a:off x="914400" y="3886200"/>
            <a:ext cx="4343400" cy="0"/>
          </a:xfrm>
          <a:prstGeom prst="line">
            <a:avLst/>
          </a:prstGeom>
          <a:noFill/>
          <a:ln w="38100">
            <a:solidFill>
              <a:srgbClr val="CC3300"/>
            </a:solidFill>
            <a:round/>
            <a:headEnd/>
            <a:tailEnd/>
          </a:ln>
        </p:spPr>
        <p:txBody>
          <a:bodyPr/>
          <a:lstStyle/>
          <a:p>
            <a:endParaRPr lang="fa-IR"/>
          </a:p>
        </p:txBody>
      </p:sp>
      <p:pic>
        <p:nvPicPr>
          <p:cNvPr id="14343" name="Picture 5" descr="pe01449_"/>
          <p:cNvPicPr>
            <a:picLocks noChangeAspect="1" noChangeArrowheads="1"/>
          </p:cNvPicPr>
          <p:nvPr/>
        </p:nvPicPr>
        <p:blipFill>
          <a:blip r:embed="rId2"/>
          <a:srcRect/>
          <a:stretch>
            <a:fillRect/>
          </a:stretch>
        </p:blipFill>
        <p:spPr bwMode="auto">
          <a:xfrm>
            <a:off x="5486400" y="1600200"/>
            <a:ext cx="2903538" cy="4038600"/>
          </a:xfrm>
          <a:prstGeom prst="rect">
            <a:avLst/>
          </a:prstGeom>
          <a:noFill/>
          <a:ln w="9525">
            <a:noFill/>
            <a:miter lim="800000"/>
            <a:headEnd/>
            <a:tailEnd/>
          </a:ln>
        </p:spPr>
      </p:pic>
      <p:sp>
        <p:nvSpPr>
          <p:cNvPr id="14344" name="Text Box 6"/>
          <p:cNvSpPr txBox="1">
            <a:spLocks noChangeArrowheads="1"/>
          </p:cNvSpPr>
          <p:nvPr/>
        </p:nvSpPr>
        <p:spPr bwMode="auto">
          <a:xfrm>
            <a:off x="914400" y="1295400"/>
            <a:ext cx="4572000" cy="2465388"/>
          </a:xfrm>
          <a:prstGeom prst="rect">
            <a:avLst/>
          </a:prstGeom>
          <a:noFill/>
          <a:ln w="9525">
            <a:noFill/>
            <a:miter lim="800000"/>
            <a:headEnd/>
            <a:tailEnd/>
          </a:ln>
        </p:spPr>
        <p:txBody>
          <a:bodyPr>
            <a:spAutoFit/>
          </a:bodyPr>
          <a:lstStyle/>
          <a:p>
            <a:pPr>
              <a:spcBef>
                <a:spcPct val="50000"/>
              </a:spcBef>
            </a:pPr>
            <a:r>
              <a:rPr lang="en-US" sz="2400"/>
              <a:t>Work Group</a:t>
            </a:r>
          </a:p>
          <a:p>
            <a:pPr>
              <a:spcBef>
                <a:spcPct val="50000"/>
              </a:spcBef>
            </a:pPr>
            <a:r>
              <a:rPr lang="en-US" sz="2400" b="0">
                <a:latin typeface="Tahoma" pitchFamily="34" charset="0"/>
              </a:rPr>
              <a:t>A group that interacts primarily to share information and to make decisions to help each group member perform within his or her area of responsibility.</a:t>
            </a:r>
          </a:p>
        </p:txBody>
      </p:sp>
      <p:sp>
        <p:nvSpPr>
          <p:cNvPr id="14345" name="Text Box 7"/>
          <p:cNvSpPr txBox="1">
            <a:spLocks noChangeArrowheads="1"/>
          </p:cNvSpPr>
          <p:nvPr/>
        </p:nvSpPr>
        <p:spPr bwMode="auto">
          <a:xfrm>
            <a:off x="914400" y="4056063"/>
            <a:ext cx="4876800" cy="2100262"/>
          </a:xfrm>
          <a:prstGeom prst="rect">
            <a:avLst/>
          </a:prstGeom>
          <a:noFill/>
          <a:ln w="9525">
            <a:noFill/>
            <a:miter lim="800000"/>
            <a:headEnd/>
            <a:tailEnd/>
          </a:ln>
        </p:spPr>
        <p:txBody>
          <a:bodyPr>
            <a:spAutoFit/>
          </a:bodyPr>
          <a:lstStyle/>
          <a:p>
            <a:pPr>
              <a:spcBef>
                <a:spcPct val="50000"/>
              </a:spcBef>
            </a:pPr>
            <a:r>
              <a:rPr lang="en-US" sz="2400"/>
              <a:t>Work Team</a:t>
            </a:r>
          </a:p>
          <a:p>
            <a:pPr>
              <a:spcBef>
                <a:spcPct val="50000"/>
              </a:spcBef>
            </a:pPr>
            <a:r>
              <a:rPr lang="en-US" sz="2400" b="0">
                <a:latin typeface="Tahoma" pitchFamily="34" charset="0"/>
              </a:rPr>
              <a:t>A group whose individual efforts result in a performance that is greater than the sum of the individual inputs.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wipe(up)">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9–</a:t>
            </a:r>
            <a:fld id="{17E28CFE-953C-46CB-A947-BB7368E8AA01}" type="slidenum">
              <a:rPr lang="en-US"/>
              <a:pPr/>
              <a:t>236</a:t>
            </a:fld>
            <a:endParaRPr lang="en-US"/>
          </a:p>
        </p:txBody>
      </p:sp>
      <p:sp>
        <p:nvSpPr>
          <p:cNvPr id="261122" name="Rectangle 2"/>
          <p:cNvSpPr>
            <a:spLocks noGrp="1" noChangeArrowheads="1"/>
          </p:cNvSpPr>
          <p:nvPr>
            <p:ph type="title"/>
          </p:nvPr>
        </p:nvSpPr>
        <p:spPr/>
        <p:txBody>
          <a:bodyPr>
            <a:normAutofit fontScale="90000"/>
          </a:bodyPr>
          <a:lstStyle/>
          <a:p>
            <a:pPr algn="just" rtl="0" eaLnBrk="1" hangingPunct="1">
              <a:defRPr/>
            </a:pPr>
            <a:r>
              <a:rPr lang="en-US" smtClean="0"/>
              <a:t>Comparing Work Groups and Work Teams</a:t>
            </a:r>
          </a:p>
        </p:txBody>
      </p:sp>
      <p:sp>
        <p:nvSpPr>
          <p:cNvPr id="261124"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9</a:t>
            </a:r>
            <a:r>
              <a:rPr lang="en-US">
                <a:solidFill>
                  <a:schemeClr val="bg1"/>
                </a:solidFill>
                <a:cs typeface="Arial" pitchFamily="34" charset="0"/>
              </a:rPr>
              <a:t>–1</a:t>
            </a:r>
            <a:endParaRPr lang="en-US">
              <a:solidFill>
                <a:schemeClr val="bg1"/>
              </a:solidFill>
            </a:endParaRPr>
          </a:p>
        </p:txBody>
      </p:sp>
      <p:graphicFrame>
        <p:nvGraphicFramePr>
          <p:cNvPr id="1026" name="Object 5"/>
          <p:cNvGraphicFramePr>
            <a:graphicFrameLocks noChangeAspect="1"/>
          </p:cNvGraphicFramePr>
          <p:nvPr/>
        </p:nvGraphicFramePr>
        <p:xfrm>
          <a:off x="530225" y="1638300"/>
          <a:ext cx="8085138" cy="3581400"/>
        </p:xfrm>
        <a:graphic>
          <a:graphicData uri="http://schemas.openxmlformats.org/presentationml/2006/ole">
            <mc:AlternateContent xmlns:mc="http://schemas.openxmlformats.org/markup-compatibility/2006">
              <mc:Choice xmlns:v="urn:schemas-microsoft-com:vml" Requires="v">
                <p:oleObj spid="_x0000_s4103" name="Photo Editor Photo" r:id="rId4" imgW="8085714" imgH="3580952" progId="">
                  <p:embed/>
                </p:oleObj>
              </mc:Choice>
              <mc:Fallback>
                <p:oleObj name="Photo Editor Photo" r:id="rId4" imgW="8085714" imgH="3580952"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 y="1638300"/>
                        <a:ext cx="80851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Footer Placeholder 2"/>
          <p:cNvSpPr>
            <a:spLocks noGrp="1"/>
          </p:cNvSpPr>
          <p:nvPr>
            <p:ph type="ftr" sz="quarter" idx="10"/>
          </p:nvPr>
        </p:nvSpPr>
        <p:spPr>
          <a:noFill/>
        </p:spPr>
        <p:txBody>
          <a:bodyPr/>
          <a:lstStyle/>
          <a:p>
            <a:r>
              <a:rPr lang="en-US"/>
              <a:t>© 2005 Prentice Hall Inc. All rights reserved.</a:t>
            </a:r>
          </a:p>
        </p:txBody>
      </p:sp>
      <p:sp>
        <p:nvSpPr>
          <p:cNvPr id="2053" name="Slide Number Placeholder 3"/>
          <p:cNvSpPr>
            <a:spLocks noGrp="1"/>
          </p:cNvSpPr>
          <p:nvPr>
            <p:ph type="sldNum" sz="quarter" idx="11"/>
          </p:nvPr>
        </p:nvSpPr>
        <p:spPr>
          <a:noFill/>
        </p:spPr>
        <p:txBody>
          <a:bodyPr/>
          <a:lstStyle/>
          <a:p>
            <a:r>
              <a:rPr lang="en-US"/>
              <a:t>9–</a:t>
            </a:r>
            <a:fld id="{4F12E61C-D243-4745-9791-451A5256AE85}" type="slidenum">
              <a:rPr lang="en-US"/>
              <a:pPr/>
              <a:t>237</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Types of Teams</a:t>
            </a:r>
          </a:p>
        </p:txBody>
      </p:sp>
      <p:sp>
        <p:nvSpPr>
          <p:cNvPr id="262149" name="Line 5"/>
          <p:cNvSpPr>
            <a:spLocks noChangeShapeType="1"/>
          </p:cNvSpPr>
          <p:nvPr/>
        </p:nvSpPr>
        <p:spPr bwMode="auto">
          <a:xfrm>
            <a:off x="914400" y="3886200"/>
            <a:ext cx="5105400" cy="0"/>
          </a:xfrm>
          <a:prstGeom prst="line">
            <a:avLst/>
          </a:prstGeom>
          <a:noFill/>
          <a:ln w="38100">
            <a:solidFill>
              <a:srgbClr val="CC3300"/>
            </a:solidFill>
            <a:round/>
            <a:headEnd/>
            <a:tailEnd/>
          </a:ln>
        </p:spPr>
        <p:txBody>
          <a:bodyPr/>
          <a:lstStyle/>
          <a:p>
            <a:endParaRPr lang="fa-IR"/>
          </a:p>
        </p:txBody>
      </p:sp>
      <p:sp>
        <p:nvSpPr>
          <p:cNvPr id="2056" name="Text Box 6"/>
          <p:cNvSpPr txBox="1">
            <a:spLocks noChangeArrowheads="1"/>
          </p:cNvSpPr>
          <p:nvPr/>
        </p:nvSpPr>
        <p:spPr bwMode="auto">
          <a:xfrm>
            <a:off x="914400" y="1312863"/>
            <a:ext cx="5486400" cy="2465387"/>
          </a:xfrm>
          <a:prstGeom prst="rect">
            <a:avLst/>
          </a:prstGeom>
          <a:noFill/>
          <a:ln w="9525">
            <a:noFill/>
            <a:miter lim="800000"/>
            <a:headEnd/>
            <a:tailEnd/>
          </a:ln>
        </p:spPr>
        <p:txBody>
          <a:bodyPr>
            <a:spAutoFit/>
          </a:bodyPr>
          <a:lstStyle/>
          <a:p>
            <a:pPr>
              <a:spcBef>
                <a:spcPct val="50000"/>
              </a:spcBef>
            </a:pPr>
            <a:r>
              <a:rPr lang="en-US" sz="2400"/>
              <a:t>Problem-Solving Teams</a:t>
            </a:r>
          </a:p>
          <a:p>
            <a:pPr>
              <a:spcBef>
                <a:spcPct val="50000"/>
              </a:spcBef>
            </a:pPr>
            <a:r>
              <a:rPr lang="en-US" sz="2400" b="0">
                <a:latin typeface="Tahoma" pitchFamily="34" charset="0"/>
              </a:rPr>
              <a:t>Groups of 5 to 12 employees from the same department who meet for a few hours each week to discuss ways of improving quality, efficiency, and the work environment.</a:t>
            </a:r>
          </a:p>
        </p:txBody>
      </p:sp>
      <p:sp>
        <p:nvSpPr>
          <p:cNvPr id="2057" name="Text Box 7"/>
          <p:cNvSpPr txBox="1">
            <a:spLocks noChangeArrowheads="1"/>
          </p:cNvSpPr>
          <p:nvPr/>
        </p:nvSpPr>
        <p:spPr bwMode="auto">
          <a:xfrm>
            <a:off x="914400" y="4132263"/>
            <a:ext cx="5181600" cy="1735137"/>
          </a:xfrm>
          <a:prstGeom prst="rect">
            <a:avLst/>
          </a:prstGeom>
          <a:noFill/>
          <a:ln w="9525">
            <a:noFill/>
            <a:miter lim="800000"/>
            <a:headEnd/>
            <a:tailEnd/>
          </a:ln>
        </p:spPr>
        <p:txBody>
          <a:bodyPr>
            <a:spAutoFit/>
          </a:bodyPr>
          <a:lstStyle/>
          <a:p>
            <a:pPr>
              <a:spcBef>
                <a:spcPct val="50000"/>
              </a:spcBef>
            </a:pPr>
            <a:r>
              <a:rPr lang="en-US" sz="2400"/>
              <a:t>Self-Managed Work Teams</a:t>
            </a:r>
          </a:p>
          <a:p>
            <a:pPr>
              <a:spcBef>
                <a:spcPct val="50000"/>
              </a:spcBef>
            </a:pPr>
            <a:r>
              <a:rPr lang="en-US" sz="2400" b="0">
                <a:latin typeface="Tahoma" pitchFamily="34" charset="0"/>
              </a:rPr>
              <a:t>Groups of 10 to 15 people who take on the responsibilities of their former supervisors.</a:t>
            </a:r>
          </a:p>
        </p:txBody>
      </p:sp>
      <p:graphicFrame>
        <p:nvGraphicFramePr>
          <p:cNvPr id="2050" name="Object 9"/>
          <p:cNvGraphicFramePr>
            <a:graphicFrameLocks noChangeAspect="1"/>
          </p:cNvGraphicFramePr>
          <p:nvPr/>
        </p:nvGraphicFramePr>
        <p:xfrm>
          <a:off x="6400800" y="1466850"/>
          <a:ext cx="2119313" cy="2266950"/>
        </p:xfrm>
        <a:graphic>
          <a:graphicData uri="http://schemas.openxmlformats.org/presentationml/2006/ole">
            <mc:AlternateContent xmlns:mc="http://schemas.openxmlformats.org/markup-compatibility/2006">
              <mc:Choice xmlns:v="urn:schemas-microsoft-com:vml" Requires="v">
                <p:oleObj spid="_x0000_s5132" name="Photo Editor Photo" r:id="rId3" imgW="2333333" imgH="2495238" progId="">
                  <p:embed/>
                </p:oleObj>
              </mc:Choice>
              <mc:Fallback>
                <p:oleObj name="Photo Editor Photo" r:id="rId3" imgW="2333333" imgH="2495238"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66850"/>
                        <a:ext cx="2119313"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0"/>
          <p:cNvGraphicFramePr>
            <a:graphicFrameLocks noChangeAspect="1"/>
          </p:cNvGraphicFramePr>
          <p:nvPr/>
        </p:nvGraphicFramePr>
        <p:xfrm>
          <a:off x="6477000" y="4114800"/>
          <a:ext cx="1998663" cy="2209800"/>
        </p:xfrm>
        <a:graphic>
          <a:graphicData uri="http://schemas.openxmlformats.org/presentationml/2006/ole">
            <mc:AlternateContent xmlns:mc="http://schemas.openxmlformats.org/markup-compatibility/2006">
              <mc:Choice xmlns:v="urn:schemas-microsoft-com:vml" Requires="v">
                <p:oleObj spid="_x0000_s5133" name="Photo Editor Photo" r:id="rId5" imgW="2247619" imgH="2486372" progId="">
                  <p:embed/>
                </p:oleObj>
              </mc:Choice>
              <mc:Fallback>
                <p:oleObj name="Photo Editor Photo" r:id="rId5" imgW="2247619" imgH="2486372"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114800"/>
                        <a:ext cx="199866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2149"/>
                                        </p:tgtEl>
                                        <p:attrNameLst>
                                          <p:attrName>style.visibility</p:attrName>
                                        </p:attrNameLst>
                                      </p:cBhvr>
                                      <p:to>
                                        <p:strVal val="visible"/>
                                      </p:to>
                                    </p:set>
                                    <p:animEffect transition="in" filter="wipe(up)">
                                      <p:cBhvr>
                                        <p:cTn id="7" dur="500"/>
                                        <p:tgtEl>
                                          <p:spTgt spid="26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9–</a:t>
            </a:r>
            <a:fld id="{8C430AED-650A-454C-87A4-09DD91F75106}" type="slidenum">
              <a:rPr lang="en-US"/>
              <a:pPr/>
              <a:t>238</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Types of Teams (cont’d)</a:t>
            </a:r>
          </a:p>
        </p:txBody>
      </p:sp>
      <p:sp>
        <p:nvSpPr>
          <p:cNvPr id="3078" name="Text Box 3"/>
          <p:cNvSpPr txBox="1">
            <a:spLocks noChangeArrowheads="1"/>
          </p:cNvSpPr>
          <p:nvPr/>
        </p:nvSpPr>
        <p:spPr bwMode="auto">
          <a:xfrm>
            <a:off x="914400" y="4343400"/>
            <a:ext cx="2133600" cy="1004888"/>
          </a:xfrm>
          <a:prstGeom prst="rect">
            <a:avLst/>
          </a:prstGeom>
          <a:noFill/>
          <a:ln w="9525">
            <a:noFill/>
            <a:miter lim="800000"/>
            <a:headEnd/>
            <a:tailEnd/>
          </a:ln>
        </p:spPr>
        <p:txBody>
          <a:bodyPr>
            <a:spAutoFit/>
          </a:bodyPr>
          <a:lstStyle/>
          <a:p>
            <a:pPr marL="173038" indent="-173038">
              <a:spcBef>
                <a:spcPct val="50000"/>
              </a:spcBef>
              <a:buSzPct val="85000"/>
              <a:buFontTx/>
              <a:buChar char="•"/>
            </a:pPr>
            <a:r>
              <a:rPr lang="en-US" sz="2400" b="0">
                <a:latin typeface="Tahoma" pitchFamily="34" charset="0"/>
              </a:rPr>
              <a:t>Task forces</a:t>
            </a:r>
          </a:p>
          <a:p>
            <a:pPr marL="173038" indent="-173038">
              <a:spcBef>
                <a:spcPct val="50000"/>
              </a:spcBef>
              <a:buSzPct val="85000"/>
              <a:buFontTx/>
              <a:buChar char="•"/>
            </a:pPr>
            <a:r>
              <a:rPr lang="en-US" sz="2400" b="0">
                <a:latin typeface="Tahoma" pitchFamily="34" charset="0"/>
              </a:rPr>
              <a:t>Committees</a:t>
            </a:r>
          </a:p>
        </p:txBody>
      </p:sp>
      <p:sp>
        <p:nvSpPr>
          <p:cNvPr id="3079" name="Text Box 5"/>
          <p:cNvSpPr txBox="1">
            <a:spLocks noChangeArrowheads="1"/>
          </p:cNvSpPr>
          <p:nvPr/>
        </p:nvSpPr>
        <p:spPr bwMode="auto">
          <a:xfrm>
            <a:off x="914400" y="1296988"/>
            <a:ext cx="7315200" cy="1735137"/>
          </a:xfrm>
          <a:prstGeom prst="rect">
            <a:avLst/>
          </a:prstGeom>
          <a:noFill/>
          <a:ln w="9525">
            <a:noFill/>
            <a:miter lim="800000"/>
            <a:headEnd/>
            <a:tailEnd/>
          </a:ln>
        </p:spPr>
        <p:txBody>
          <a:bodyPr>
            <a:spAutoFit/>
          </a:bodyPr>
          <a:lstStyle/>
          <a:p>
            <a:pPr>
              <a:spcBef>
                <a:spcPct val="50000"/>
              </a:spcBef>
            </a:pPr>
            <a:r>
              <a:rPr lang="en-US" sz="2400"/>
              <a:t>Cross-Functional Teams</a:t>
            </a:r>
          </a:p>
          <a:p>
            <a:pPr>
              <a:spcBef>
                <a:spcPct val="50000"/>
              </a:spcBef>
            </a:pPr>
            <a:r>
              <a:rPr lang="en-US" sz="2400" b="0">
                <a:latin typeface="Tahoma" pitchFamily="34" charset="0"/>
              </a:rPr>
              <a:t>Employees from about the same hierarchical level, but from different work areas, who come together to accomplish a task.</a:t>
            </a:r>
          </a:p>
        </p:txBody>
      </p:sp>
      <p:graphicFrame>
        <p:nvGraphicFramePr>
          <p:cNvPr id="3074" name="Object 6"/>
          <p:cNvGraphicFramePr>
            <a:graphicFrameLocks noChangeAspect="1"/>
          </p:cNvGraphicFramePr>
          <p:nvPr/>
        </p:nvGraphicFramePr>
        <p:xfrm>
          <a:off x="3733800" y="3657600"/>
          <a:ext cx="4419600" cy="2438400"/>
        </p:xfrm>
        <a:graphic>
          <a:graphicData uri="http://schemas.openxmlformats.org/presentationml/2006/ole">
            <mc:AlternateContent xmlns:mc="http://schemas.openxmlformats.org/markup-compatibility/2006">
              <mc:Choice xmlns:v="urn:schemas-microsoft-com:vml" Requires="v">
                <p:oleObj spid="_x0000_s6151" name="Photo Editor Photo" r:id="rId3" imgW="4420217" imgH="2438095" progId="">
                  <p:embed/>
                </p:oleObj>
              </mc:Choice>
              <mc:Fallback>
                <p:oleObj name="Photo Editor Photo" r:id="rId3" imgW="4420217" imgH="2438095"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657600"/>
                        <a:ext cx="441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2"/>
          <p:cNvSpPr>
            <a:spLocks noGrp="1"/>
          </p:cNvSpPr>
          <p:nvPr>
            <p:ph type="ftr" sz="quarter" idx="10"/>
          </p:nvPr>
        </p:nvSpPr>
        <p:spPr>
          <a:noFill/>
        </p:spPr>
        <p:txBody>
          <a:bodyPr/>
          <a:lstStyle/>
          <a:p>
            <a:r>
              <a:rPr lang="en-US"/>
              <a:t>© 2005 Prentice Hall Inc. All rights reserved.</a:t>
            </a:r>
          </a:p>
        </p:txBody>
      </p:sp>
      <p:sp>
        <p:nvSpPr>
          <p:cNvPr id="4100" name="Slide Number Placeholder 3"/>
          <p:cNvSpPr>
            <a:spLocks noGrp="1"/>
          </p:cNvSpPr>
          <p:nvPr>
            <p:ph type="sldNum" sz="quarter" idx="11"/>
          </p:nvPr>
        </p:nvSpPr>
        <p:spPr>
          <a:noFill/>
        </p:spPr>
        <p:txBody>
          <a:bodyPr/>
          <a:lstStyle/>
          <a:p>
            <a:r>
              <a:rPr lang="en-US"/>
              <a:t>9–</a:t>
            </a:r>
            <a:fld id="{9E8CAAED-768E-4384-820C-E97EEF566D85}" type="slidenum">
              <a:rPr lang="en-US"/>
              <a:pPr/>
              <a:t>239</a:t>
            </a:fld>
            <a:endParaRPr lang="en-US"/>
          </a:p>
        </p:txBody>
      </p:sp>
      <p:sp>
        <p:nvSpPr>
          <p:cNvPr id="264195" name="Rectangle 3"/>
          <p:cNvSpPr>
            <a:spLocks noGrp="1" noChangeArrowheads="1"/>
          </p:cNvSpPr>
          <p:nvPr>
            <p:ph type="title"/>
          </p:nvPr>
        </p:nvSpPr>
        <p:spPr/>
        <p:txBody>
          <a:bodyPr/>
          <a:lstStyle/>
          <a:p>
            <a:pPr algn="just" rtl="0" eaLnBrk="1" hangingPunct="1">
              <a:defRPr/>
            </a:pPr>
            <a:r>
              <a:rPr lang="en-US" smtClean="0"/>
              <a:t>Types of Teams (cont’d)</a:t>
            </a:r>
          </a:p>
        </p:txBody>
      </p:sp>
      <p:sp>
        <p:nvSpPr>
          <p:cNvPr id="264196" name="Text Box 4" descr="Chap01Bkgd03"/>
          <p:cNvSpPr txBox="1">
            <a:spLocks noChangeArrowheads="1"/>
          </p:cNvSpPr>
          <p:nvPr/>
        </p:nvSpPr>
        <p:spPr bwMode="blackWhite">
          <a:xfrm>
            <a:off x="914400" y="4267200"/>
            <a:ext cx="7340600" cy="1828800"/>
          </a:xfrm>
          <a:prstGeom prst="rect">
            <a:avLst/>
          </a:prstGeom>
          <a:blipFill dpi="0" rotWithShape="0">
            <a:blip r:embed="rId3"/>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346075" indent="-346075">
              <a:lnSpc>
                <a:spcPct val="80000"/>
              </a:lnSpc>
              <a:spcBef>
                <a:spcPct val="50000"/>
              </a:spcBef>
              <a:defRPr/>
            </a:pPr>
            <a:r>
              <a:rPr lang="en-US" sz="2000">
                <a:solidFill>
                  <a:srgbClr val="FFFFCC"/>
                </a:solidFill>
              </a:rPr>
              <a:t>Team Characteristics</a:t>
            </a:r>
          </a:p>
          <a:p>
            <a:pPr marL="346075" indent="-346075">
              <a:lnSpc>
                <a:spcPct val="80000"/>
              </a:lnSpc>
              <a:spcBef>
                <a:spcPct val="50000"/>
              </a:spcBef>
              <a:buFontTx/>
              <a:buAutoNum type="arabicPeriod"/>
              <a:defRPr/>
            </a:pPr>
            <a:r>
              <a:rPr lang="en-US" sz="2000">
                <a:solidFill>
                  <a:schemeClr val="bg1"/>
                </a:solidFill>
              </a:rPr>
              <a:t>The absence of paraverbal and nonverbal cues</a:t>
            </a:r>
          </a:p>
          <a:p>
            <a:pPr marL="346075" indent="-346075">
              <a:lnSpc>
                <a:spcPct val="80000"/>
              </a:lnSpc>
              <a:spcBef>
                <a:spcPct val="50000"/>
              </a:spcBef>
              <a:buFontTx/>
              <a:buAutoNum type="arabicPeriod"/>
              <a:defRPr/>
            </a:pPr>
            <a:r>
              <a:rPr lang="en-US" sz="2000">
                <a:solidFill>
                  <a:schemeClr val="bg1"/>
                </a:solidFill>
              </a:rPr>
              <a:t>A limited social context</a:t>
            </a:r>
          </a:p>
          <a:p>
            <a:pPr marL="346075" indent="-346075">
              <a:lnSpc>
                <a:spcPct val="80000"/>
              </a:lnSpc>
              <a:spcBef>
                <a:spcPct val="50000"/>
              </a:spcBef>
              <a:buFontTx/>
              <a:buAutoNum type="arabicPeriod"/>
              <a:defRPr/>
            </a:pPr>
            <a:r>
              <a:rPr lang="en-US" sz="2000">
                <a:solidFill>
                  <a:schemeClr val="bg1"/>
                </a:solidFill>
              </a:rPr>
              <a:t>The ability to overcome time and space constraints</a:t>
            </a:r>
          </a:p>
        </p:txBody>
      </p:sp>
      <p:sp>
        <p:nvSpPr>
          <p:cNvPr id="4103" name="Text Box 5"/>
          <p:cNvSpPr txBox="1">
            <a:spLocks noChangeArrowheads="1"/>
          </p:cNvSpPr>
          <p:nvPr/>
        </p:nvSpPr>
        <p:spPr bwMode="auto">
          <a:xfrm>
            <a:off x="914400" y="1449388"/>
            <a:ext cx="4038600" cy="2465387"/>
          </a:xfrm>
          <a:prstGeom prst="rect">
            <a:avLst/>
          </a:prstGeom>
          <a:noFill/>
          <a:ln w="9525">
            <a:noFill/>
            <a:miter lim="800000"/>
            <a:headEnd/>
            <a:tailEnd/>
          </a:ln>
        </p:spPr>
        <p:txBody>
          <a:bodyPr>
            <a:spAutoFit/>
          </a:bodyPr>
          <a:lstStyle/>
          <a:p>
            <a:pPr>
              <a:spcBef>
                <a:spcPct val="50000"/>
              </a:spcBef>
            </a:pPr>
            <a:r>
              <a:rPr lang="en-US" sz="2400"/>
              <a:t>Virtual Teams</a:t>
            </a:r>
          </a:p>
          <a:p>
            <a:pPr>
              <a:spcBef>
                <a:spcPct val="50000"/>
              </a:spcBef>
            </a:pPr>
            <a:r>
              <a:rPr lang="en-US" sz="2400" b="0">
                <a:latin typeface="Tahoma" pitchFamily="34" charset="0"/>
              </a:rPr>
              <a:t>Teams that use computer technology to tie together physically dispersed members in order to achieve a common goal.</a:t>
            </a:r>
          </a:p>
        </p:txBody>
      </p:sp>
      <p:graphicFrame>
        <p:nvGraphicFramePr>
          <p:cNvPr id="4098" name="Object 6"/>
          <p:cNvGraphicFramePr>
            <a:graphicFrameLocks noChangeAspect="1"/>
          </p:cNvGraphicFramePr>
          <p:nvPr/>
        </p:nvGraphicFramePr>
        <p:xfrm>
          <a:off x="4876800" y="1408113"/>
          <a:ext cx="3505200" cy="2782887"/>
        </p:xfrm>
        <a:graphic>
          <a:graphicData uri="http://schemas.openxmlformats.org/presentationml/2006/ole">
            <mc:AlternateContent xmlns:mc="http://schemas.openxmlformats.org/markup-compatibility/2006">
              <mc:Choice xmlns:v="urn:schemas-microsoft-com:vml" Requires="v">
                <p:oleObj spid="_x0000_s7175" name="Photo Editor Photo" r:id="rId4" imgW="3742857" imgH="2971429" progId="">
                  <p:embed/>
                </p:oleObj>
              </mc:Choice>
              <mc:Fallback>
                <p:oleObj name="Photo Editor Photo" r:id="rId4" imgW="3742857" imgH="2971429"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08113"/>
                        <a:ext cx="3505200" cy="278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4196"/>
                                        </p:tgtEl>
                                        <p:attrNameLst>
                                          <p:attrName>style.visibility</p:attrName>
                                        </p:attrNameLst>
                                      </p:cBhvr>
                                      <p:to>
                                        <p:strVal val="visible"/>
                                      </p:to>
                                    </p:set>
                                    <p:animEffect transition="in" filter="box(in)">
                                      <p:cBhvr>
                                        <p:cTn id="7" dur="500"/>
                                        <p:tgtEl>
                                          <p:spTgt spid="26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0"/>
          </p:nvPr>
        </p:nvSpPr>
        <p:spPr>
          <a:noFill/>
        </p:spPr>
        <p:txBody>
          <a:bodyPr/>
          <a:lstStyle/>
          <a:p>
            <a:r>
              <a:rPr lang="en-US" smtClean="0"/>
              <a:t>© 2005 Prentice Hall Inc. All rights reserved.</a:t>
            </a:r>
          </a:p>
        </p:txBody>
      </p:sp>
      <p:sp>
        <p:nvSpPr>
          <p:cNvPr id="44035" name="Slide Number Placeholder 3"/>
          <p:cNvSpPr>
            <a:spLocks noGrp="1"/>
          </p:cNvSpPr>
          <p:nvPr>
            <p:ph type="sldNum" sz="quarter" idx="11"/>
          </p:nvPr>
        </p:nvSpPr>
        <p:spPr>
          <a:noFill/>
        </p:spPr>
        <p:txBody>
          <a:bodyPr/>
          <a:lstStyle/>
          <a:p>
            <a:r>
              <a:rPr lang="en-US" smtClean="0"/>
              <a:t>1–</a:t>
            </a:r>
            <a:fld id="{F5202D8C-DF9C-45DB-AF13-1AD091B8BA0F}" type="slidenum">
              <a:rPr lang="en-US" smtClean="0"/>
              <a:pPr/>
              <a:t>24</a:t>
            </a:fld>
            <a:endParaRPr lang="en-US" smtClean="0"/>
          </a:p>
        </p:txBody>
      </p:sp>
      <p:sp>
        <p:nvSpPr>
          <p:cNvPr id="240642" name="Rectangle 2"/>
          <p:cNvSpPr>
            <a:spLocks noGrp="1" noChangeArrowheads="1"/>
          </p:cNvSpPr>
          <p:nvPr>
            <p:ph type="title"/>
          </p:nvPr>
        </p:nvSpPr>
        <p:spPr/>
        <p:txBody>
          <a:bodyPr/>
          <a:lstStyle/>
          <a:p>
            <a:pPr algn="just" rtl="0" eaLnBrk="1" hangingPunct="1">
              <a:defRPr/>
            </a:pPr>
            <a:r>
              <a:rPr lang="en-US" smtClean="0"/>
              <a:t>The Independent Variables</a:t>
            </a:r>
          </a:p>
        </p:txBody>
      </p:sp>
      <p:sp>
        <p:nvSpPr>
          <p:cNvPr id="240643" name="Line 3"/>
          <p:cNvSpPr>
            <a:spLocks noChangeShapeType="1"/>
          </p:cNvSpPr>
          <p:nvPr/>
        </p:nvSpPr>
        <p:spPr bwMode="blackWhite">
          <a:xfrm rot="5400000">
            <a:off x="4152900" y="3738563"/>
            <a:ext cx="838200" cy="0"/>
          </a:xfrm>
          <a:prstGeom prst="line">
            <a:avLst/>
          </a:prstGeom>
          <a:noFill/>
          <a:ln w="28575">
            <a:solidFill>
              <a:schemeClr val="tx1"/>
            </a:solidFill>
            <a:round/>
            <a:headEnd/>
            <a:tailEnd type="none" w="sm" len="med"/>
          </a:ln>
          <a:effectLst>
            <a:outerShdw dist="35921" dir="2700000" algn="ctr" rotWithShape="0">
              <a:schemeClr val="bg2">
                <a:alpha val="50000"/>
              </a:schemeClr>
            </a:outerShdw>
          </a:effectLst>
        </p:spPr>
        <p:txBody>
          <a:bodyPr wrap="none" anchor="ctr"/>
          <a:lstStyle/>
          <a:p>
            <a:pPr>
              <a:defRPr/>
            </a:pPr>
            <a:endParaRPr lang="fa-IR"/>
          </a:p>
        </p:txBody>
      </p:sp>
      <p:sp>
        <p:nvSpPr>
          <p:cNvPr id="240644" name="Text Box 4"/>
          <p:cNvSpPr txBox="1">
            <a:spLocks noChangeArrowheads="1"/>
          </p:cNvSpPr>
          <p:nvPr/>
        </p:nvSpPr>
        <p:spPr bwMode="blackWhite">
          <a:xfrm>
            <a:off x="3124200" y="2954338"/>
            <a:ext cx="2895600" cy="831850"/>
          </a:xfrm>
          <a:prstGeom prst="rect">
            <a:avLst/>
          </a:prstGeom>
          <a:solidFill>
            <a:srgbClr val="9933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spAutoFit/>
          </a:bodyPr>
          <a:lstStyle/>
          <a:p>
            <a:pPr algn="ctr" eaLnBrk="0" hangingPunct="0">
              <a:spcBef>
                <a:spcPct val="50000"/>
              </a:spcBef>
              <a:defRPr/>
            </a:pPr>
            <a:r>
              <a:rPr lang="en-US" sz="2400">
                <a:solidFill>
                  <a:srgbClr val="FFFFCC"/>
                </a:solidFill>
                <a:effectLst>
                  <a:outerShdw blurRad="38100" dist="38100" dir="2700000" algn="tl">
                    <a:srgbClr val="000000"/>
                  </a:outerShdw>
                </a:effectLst>
              </a:rPr>
              <a:t>Independent</a:t>
            </a:r>
            <a:br>
              <a:rPr lang="en-US" sz="2400">
                <a:solidFill>
                  <a:srgbClr val="FFFFCC"/>
                </a:solidFill>
                <a:effectLst>
                  <a:outerShdw blurRad="38100" dist="38100" dir="2700000" algn="tl">
                    <a:srgbClr val="000000"/>
                  </a:outerShdw>
                </a:effectLst>
              </a:rPr>
            </a:br>
            <a:r>
              <a:rPr lang="en-US" sz="2400">
                <a:solidFill>
                  <a:srgbClr val="FFFFCC"/>
                </a:solidFill>
                <a:effectLst>
                  <a:outerShdw blurRad="38100" dist="38100" dir="2700000" algn="tl">
                    <a:srgbClr val="000000"/>
                  </a:outerShdw>
                </a:effectLst>
              </a:rPr>
              <a:t>Variables</a:t>
            </a:r>
          </a:p>
        </p:txBody>
      </p:sp>
      <p:grpSp>
        <p:nvGrpSpPr>
          <p:cNvPr id="2" name="Group 5"/>
          <p:cNvGrpSpPr>
            <a:grpSpLocks/>
          </p:cNvGrpSpPr>
          <p:nvPr/>
        </p:nvGrpSpPr>
        <p:grpSpPr bwMode="auto">
          <a:xfrm>
            <a:off x="677863" y="4754563"/>
            <a:ext cx="7826375" cy="1265237"/>
            <a:chOff x="427" y="2515"/>
            <a:chExt cx="4930" cy="893"/>
          </a:xfrm>
        </p:grpSpPr>
        <p:sp>
          <p:nvSpPr>
            <p:cNvPr id="240646" name="Text Box 6"/>
            <p:cNvSpPr txBox="1">
              <a:spLocks noChangeArrowheads="1"/>
            </p:cNvSpPr>
            <p:nvPr/>
          </p:nvSpPr>
          <p:spPr bwMode="blackWhite">
            <a:xfrm>
              <a:off x="427" y="2515"/>
              <a:ext cx="1469" cy="866"/>
            </a:xfrm>
            <a:prstGeom prst="rect">
              <a:avLst/>
            </a:prstGeom>
            <a:solidFill>
              <a:srgbClr val="CC66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Individual-Level Variables</a:t>
              </a:r>
            </a:p>
          </p:txBody>
        </p:sp>
        <p:sp>
          <p:nvSpPr>
            <p:cNvPr id="240647" name="Text Box 7"/>
            <p:cNvSpPr txBox="1">
              <a:spLocks noChangeArrowheads="1"/>
            </p:cNvSpPr>
            <p:nvPr/>
          </p:nvSpPr>
          <p:spPr bwMode="blackWhite">
            <a:xfrm>
              <a:off x="3888" y="2542"/>
              <a:ext cx="1469" cy="866"/>
            </a:xfrm>
            <a:prstGeom prst="rect">
              <a:avLst/>
            </a:prstGeom>
            <a:solidFill>
              <a:srgbClr val="336699"/>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Organization</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System-Level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Variables</a:t>
              </a:r>
            </a:p>
          </p:txBody>
        </p:sp>
        <p:sp>
          <p:nvSpPr>
            <p:cNvPr id="240648" name="Text Box 8"/>
            <p:cNvSpPr txBox="1">
              <a:spLocks noChangeArrowheads="1"/>
            </p:cNvSpPr>
            <p:nvPr/>
          </p:nvSpPr>
          <p:spPr bwMode="blackWhite">
            <a:xfrm>
              <a:off x="2155" y="2518"/>
              <a:ext cx="1469" cy="866"/>
            </a:xfrm>
            <a:prstGeom prst="rect">
              <a:avLst/>
            </a:prstGeom>
            <a:solidFill>
              <a:srgbClr val="339966"/>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Group-Level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Variables</a:t>
              </a:r>
            </a:p>
          </p:txBody>
        </p:sp>
      </p:grpSp>
      <p:grpSp>
        <p:nvGrpSpPr>
          <p:cNvPr id="3" name="Group 9"/>
          <p:cNvGrpSpPr>
            <a:grpSpLocks/>
          </p:cNvGrpSpPr>
          <p:nvPr/>
        </p:nvGrpSpPr>
        <p:grpSpPr bwMode="auto">
          <a:xfrm>
            <a:off x="1828800" y="4154488"/>
            <a:ext cx="5486400" cy="625475"/>
            <a:chOff x="1200" y="2168"/>
            <a:chExt cx="3360" cy="456"/>
          </a:xfrm>
        </p:grpSpPr>
        <p:grpSp>
          <p:nvGrpSpPr>
            <p:cNvPr id="4" name="Group 10"/>
            <p:cNvGrpSpPr>
              <a:grpSpLocks/>
            </p:cNvGrpSpPr>
            <p:nvPr/>
          </p:nvGrpSpPr>
          <p:grpSpPr bwMode="auto">
            <a:xfrm rot="5400000">
              <a:off x="2664" y="728"/>
              <a:ext cx="432" cy="3360"/>
              <a:chOff x="4560" y="768"/>
              <a:chExt cx="384" cy="1728"/>
            </a:xfrm>
          </p:grpSpPr>
          <p:sp>
            <p:nvSpPr>
              <p:cNvPr id="240651" name="Freeform 11"/>
              <p:cNvSpPr>
                <a:spLocks/>
              </p:cNvSpPr>
              <p:nvPr/>
            </p:nvSpPr>
            <p:spPr bwMode="blackWhite">
              <a:xfrm>
                <a:off x="4560" y="1632"/>
                <a:ext cx="384"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38100" cmpd="sng">
                <a:solidFill>
                  <a:schemeClr val="tx1"/>
                </a:solidFill>
                <a:round/>
                <a:headEnd/>
                <a:tailEnd type="triangle" w="lg" len="lg"/>
              </a:ln>
              <a:effectLst>
                <a:outerShdw dist="35921" dir="2700000" algn="ctr" rotWithShape="0">
                  <a:schemeClr val="bg2">
                    <a:alpha val="50000"/>
                  </a:schemeClr>
                </a:outerShdw>
              </a:effectLst>
            </p:spPr>
            <p:txBody>
              <a:bodyPr wrap="none" anchor="ctr"/>
              <a:lstStyle/>
              <a:p>
                <a:pPr>
                  <a:defRPr/>
                </a:pPr>
                <a:endParaRPr lang="fa-IR"/>
              </a:p>
            </p:txBody>
          </p:sp>
          <p:sp>
            <p:nvSpPr>
              <p:cNvPr id="240652" name="Freeform 12"/>
              <p:cNvSpPr>
                <a:spLocks/>
              </p:cNvSpPr>
              <p:nvPr/>
            </p:nvSpPr>
            <p:spPr bwMode="blackWhite">
              <a:xfrm flipV="1">
                <a:off x="4560" y="768"/>
                <a:ext cx="384"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38100" cmpd="sng">
                <a:solidFill>
                  <a:schemeClr val="tx1"/>
                </a:solidFill>
                <a:round/>
                <a:headEnd/>
                <a:tailEnd type="triangle" w="lg" len="lg"/>
              </a:ln>
              <a:effectLst>
                <a:outerShdw dist="35921" dir="2700000" algn="ctr" rotWithShape="0">
                  <a:schemeClr val="bg2">
                    <a:alpha val="50000"/>
                  </a:schemeClr>
                </a:outerShdw>
              </a:effectLst>
            </p:spPr>
            <p:txBody>
              <a:bodyPr wrap="none" anchor="ctr"/>
              <a:lstStyle/>
              <a:p>
                <a:pPr>
                  <a:defRPr/>
                </a:pPr>
                <a:endParaRPr lang="fa-IR"/>
              </a:p>
            </p:txBody>
          </p:sp>
        </p:grpSp>
        <p:sp>
          <p:nvSpPr>
            <p:cNvPr id="240653" name="Line 13"/>
            <p:cNvSpPr>
              <a:spLocks noChangeShapeType="1"/>
            </p:cNvSpPr>
            <p:nvPr/>
          </p:nvSpPr>
          <p:spPr bwMode="blackWhite">
            <a:xfrm rot="5400000">
              <a:off x="2664" y="2384"/>
              <a:ext cx="432" cy="0"/>
            </a:xfrm>
            <a:prstGeom prst="line">
              <a:avLst/>
            </a:prstGeom>
            <a:noFill/>
            <a:ln w="38100">
              <a:solidFill>
                <a:schemeClr val="tx1"/>
              </a:solidFill>
              <a:round/>
              <a:headEnd/>
              <a:tailEnd type="triangle" w="lg" len="lg"/>
            </a:ln>
            <a:effectLst>
              <a:outerShdw dist="35921" dir="2700000" algn="ctr" rotWithShape="0">
                <a:schemeClr val="bg2">
                  <a:alpha val="50000"/>
                </a:schemeClr>
              </a:outerShdw>
            </a:effectLst>
          </p:spPr>
          <p:txBody>
            <a:bodyPr wrap="none" anchor="ctr"/>
            <a:lstStyle/>
            <a:p>
              <a:pPr>
                <a:defRPr/>
              </a:pPr>
              <a:endParaRPr lang="fa-IR"/>
            </a:p>
          </p:txBody>
        </p:sp>
      </p:grpSp>
      <p:sp>
        <p:nvSpPr>
          <p:cNvPr id="44041" name="Text Box 14"/>
          <p:cNvSpPr txBox="1">
            <a:spLocks noChangeArrowheads="1"/>
          </p:cNvSpPr>
          <p:nvPr/>
        </p:nvSpPr>
        <p:spPr bwMode="auto">
          <a:xfrm>
            <a:off x="685800" y="1311275"/>
            <a:ext cx="7696200" cy="1446550"/>
          </a:xfrm>
          <a:prstGeom prst="rect">
            <a:avLst/>
          </a:prstGeom>
          <a:noFill/>
          <a:ln w="9525">
            <a:noFill/>
            <a:miter lim="800000"/>
            <a:headEnd/>
            <a:tailEnd/>
          </a:ln>
        </p:spPr>
        <p:txBody>
          <a:bodyPr>
            <a:spAutoFit/>
          </a:bodyPr>
          <a:lstStyle/>
          <a:p>
            <a:pPr algn="l" rtl="0">
              <a:spcBef>
                <a:spcPct val="50000"/>
              </a:spcBef>
            </a:pPr>
            <a:r>
              <a:rPr lang="en-US" sz="2800" dirty="0"/>
              <a:t>Independent variable</a:t>
            </a:r>
          </a:p>
          <a:p>
            <a:pPr algn="l" rtl="0">
              <a:spcBef>
                <a:spcPct val="50000"/>
              </a:spcBef>
            </a:pPr>
            <a:r>
              <a:rPr lang="en-US" sz="2400" b="0" dirty="0">
                <a:latin typeface="Tahoma" pitchFamily="34" charset="0"/>
              </a:rPr>
              <a:t>The presumed cause of some change in the dependent variable.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Effect transition="in" filter="wipe(up)">
                                      <p:cBhvr>
                                        <p:cTn id="7" dur="500"/>
                                        <p:tgtEl>
                                          <p:spTgt spid="24064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0643"/>
                                        </p:tgtEl>
                                        <p:attrNameLst>
                                          <p:attrName>style.visibility</p:attrName>
                                        </p:attrNameLst>
                                      </p:cBhvr>
                                      <p:to>
                                        <p:strVal val="visible"/>
                                      </p:to>
                                    </p:set>
                                    <p:animEffect transition="in" filter="wipe(up)">
                                      <p:cBhvr>
                                        <p:cTn id="11" dur="500"/>
                                        <p:tgtEl>
                                          <p:spTgt spid="240643"/>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animBg="1"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Footer Placeholder 2"/>
          <p:cNvSpPr>
            <a:spLocks noGrp="1"/>
          </p:cNvSpPr>
          <p:nvPr>
            <p:ph type="ftr" sz="quarter" idx="10"/>
          </p:nvPr>
        </p:nvSpPr>
        <p:spPr>
          <a:noFill/>
        </p:spPr>
        <p:txBody>
          <a:bodyPr/>
          <a:lstStyle/>
          <a:p>
            <a:r>
              <a:rPr lang="en-US"/>
              <a:t>© 2005 Prentice Hall Inc. All rights reserved.</a:t>
            </a:r>
          </a:p>
        </p:txBody>
      </p:sp>
      <p:sp>
        <p:nvSpPr>
          <p:cNvPr id="5125" name="Slide Number Placeholder 3"/>
          <p:cNvSpPr>
            <a:spLocks noGrp="1"/>
          </p:cNvSpPr>
          <p:nvPr>
            <p:ph type="sldNum" sz="quarter" idx="11"/>
          </p:nvPr>
        </p:nvSpPr>
        <p:spPr>
          <a:noFill/>
        </p:spPr>
        <p:txBody>
          <a:bodyPr/>
          <a:lstStyle/>
          <a:p>
            <a:r>
              <a:rPr lang="en-US"/>
              <a:t>9–</a:t>
            </a:r>
            <a:fld id="{AA070F56-7DD1-44FB-9606-2911D53AED03}" type="slidenum">
              <a:rPr lang="en-US"/>
              <a:pPr/>
              <a:t>240</a:t>
            </a:fld>
            <a:endParaRPr lang="en-US"/>
          </a:p>
        </p:txBody>
      </p:sp>
      <p:sp>
        <p:nvSpPr>
          <p:cNvPr id="270338" name="Rectangle 2"/>
          <p:cNvSpPr>
            <a:spLocks noGrp="1" noChangeArrowheads="1"/>
          </p:cNvSpPr>
          <p:nvPr>
            <p:ph type="title"/>
          </p:nvPr>
        </p:nvSpPr>
        <p:spPr>
          <a:xfrm>
            <a:off x="5867400" y="457200"/>
            <a:ext cx="2362200" cy="1295400"/>
          </a:xfrm>
        </p:spPr>
        <p:txBody>
          <a:bodyPr lIns="91440"/>
          <a:lstStyle/>
          <a:p>
            <a:pPr algn="just" rtl="0" eaLnBrk="1" hangingPunct="1">
              <a:defRPr/>
            </a:pPr>
            <a:r>
              <a:rPr lang="en-US" sz="2400" smtClean="0"/>
              <a:t>A Team-Effectiveness Model</a:t>
            </a:r>
          </a:p>
        </p:txBody>
      </p:sp>
      <p:sp>
        <p:nvSpPr>
          <p:cNvPr id="270341"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9</a:t>
            </a:r>
            <a:r>
              <a:rPr lang="en-US">
                <a:solidFill>
                  <a:schemeClr val="bg1"/>
                </a:solidFill>
                <a:cs typeface="Arial" pitchFamily="34" charset="0"/>
              </a:rPr>
              <a:t>–3</a:t>
            </a:r>
            <a:endParaRPr lang="en-US">
              <a:solidFill>
                <a:schemeClr val="bg1"/>
              </a:solidFill>
            </a:endParaRPr>
          </a:p>
        </p:txBody>
      </p:sp>
      <p:graphicFrame>
        <p:nvGraphicFramePr>
          <p:cNvPr id="270344" name="Object 8"/>
          <p:cNvGraphicFramePr>
            <a:graphicFrameLocks noChangeAspect="1"/>
          </p:cNvGraphicFramePr>
          <p:nvPr/>
        </p:nvGraphicFramePr>
        <p:xfrm>
          <a:off x="1171575" y="357188"/>
          <a:ext cx="3400425" cy="6043612"/>
        </p:xfrm>
        <a:graphic>
          <a:graphicData uri="http://schemas.openxmlformats.org/presentationml/2006/ole">
            <mc:AlternateContent xmlns:mc="http://schemas.openxmlformats.org/markup-compatibility/2006">
              <mc:Choice xmlns:v="urn:schemas-microsoft-com:vml" Requires="v">
                <p:oleObj spid="_x0000_s8204" name="Photo Editor Photo" r:id="rId4" imgW="3457143" imgH="6144483" progId="">
                  <p:embed/>
                </p:oleObj>
              </mc:Choice>
              <mc:Fallback>
                <p:oleObj name="Photo Editor Photo" r:id="rId4" imgW="3457143" imgH="6144483"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75" y="357188"/>
                        <a:ext cx="3400425" cy="604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0345" name="Object 9"/>
          <p:cNvGraphicFramePr>
            <a:graphicFrameLocks noChangeAspect="1"/>
          </p:cNvGraphicFramePr>
          <p:nvPr/>
        </p:nvGraphicFramePr>
        <p:xfrm>
          <a:off x="4572000" y="3005138"/>
          <a:ext cx="2381250" cy="723900"/>
        </p:xfrm>
        <a:graphic>
          <a:graphicData uri="http://schemas.openxmlformats.org/presentationml/2006/ole">
            <mc:AlternateContent xmlns:mc="http://schemas.openxmlformats.org/markup-compatibility/2006">
              <mc:Choice xmlns:v="urn:schemas-microsoft-com:vml" Requires="v">
                <p:oleObj spid="_x0000_s8205" name="Photo Editor Photo" r:id="rId6" imgW="2381582" imgH="724001" progId="">
                  <p:embed/>
                </p:oleObj>
              </mc:Choice>
              <mc:Fallback>
                <p:oleObj name="Photo Editor Photo" r:id="rId6" imgW="2381582" imgH="724001" progId="">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005138"/>
                        <a:ext cx="23812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0344"/>
                                        </p:tgtEl>
                                        <p:attrNameLst>
                                          <p:attrName>style.visibility</p:attrName>
                                        </p:attrNameLst>
                                      </p:cBhvr>
                                      <p:to>
                                        <p:strVal val="visible"/>
                                      </p:to>
                                    </p:set>
                                    <p:animEffect transition="in" filter="wipe(left)">
                                      <p:cBhvr>
                                        <p:cTn id="7" dur="500"/>
                                        <p:tgtEl>
                                          <p:spTgt spid="2703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0345"/>
                                        </p:tgtEl>
                                        <p:attrNameLst>
                                          <p:attrName>style.visibility</p:attrName>
                                        </p:attrNameLst>
                                      </p:cBhvr>
                                      <p:to>
                                        <p:strVal val="visible"/>
                                      </p:to>
                                    </p:set>
                                    <p:animEffect transition="in" filter="wipe(left)">
                                      <p:cBhvr>
                                        <p:cTn id="11" dur="500"/>
                                        <p:tgtEl>
                                          <p:spTgt spid="270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9–</a:t>
            </a:r>
            <a:fld id="{5383E8A3-EFA2-47C7-893D-67BF2C97AFCC}" type="slidenum">
              <a:rPr lang="en-US"/>
              <a:pPr/>
              <a:t>241</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Creating Effective Teams</a:t>
            </a:r>
          </a:p>
        </p:txBody>
      </p:sp>
      <p:pic>
        <p:nvPicPr>
          <p:cNvPr id="267267" name="Picture 3" descr="Chap01Bkgd03"/>
          <p:cNvPicPr>
            <a:picLocks noChangeAspect="1" noChangeArrowheads="1"/>
          </p:cNvPicPr>
          <p:nvPr/>
        </p:nvPicPr>
        <p:blipFill>
          <a:blip r:embed="rId2"/>
          <a:srcRect/>
          <a:stretch>
            <a:fillRect/>
          </a:stretch>
        </p:blipFill>
        <p:spPr bwMode="auto">
          <a:xfrm>
            <a:off x="1609725" y="1562100"/>
            <a:ext cx="5924550" cy="375285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box(in)">
                                      <p:cBhvr>
                                        <p:cTn id="7" dur="5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9–</a:t>
            </a:r>
            <a:fld id="{244472F6-EFA9-409D-917F-A4C402692B0E}" type="slidenum">
              <a:rPr lang="en-US"/>
              <a:pPr/>
              <a:t>242</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Creating Effective Teams (cont’d)</a:t>
            </a:r>
          </a:p>
        </p:txBody>
      </p:sp>
      <p:pic>
        <p:nvPicPr>
          <p:cNvPr id="266243" name="Picture 3" descr="Chap01Bkgd03"/>
          <p:cNvPicPr>
            <a:picLocks noChangeAspect="1" noChangeArrowheads="1"/>
          </p:cNvPicPr>
          <p:nvPr/>
        </p:nvPicPr>
        <p:blipFill>
          <a:blip r:embed="rId2"/>
          <a:srcRect/>
          <a:stretch>
            <a:fillRect/>
          </a:stretch>
        </p:blipFill>
        <p:spPr bwMode="auto">
          <a:xfrm>
            <a:off x="1595438" y="1581150"/>
            <a:ext cx="5953125" cy="436245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ox(in)">
                                      <p:cBhvr>
                                        <p:cTn id="7"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2"/>
          <p:cNvSpPr>
            <a:spLocks noGrp="1"/>
          </p:cNvSpPr>
          <p:nvPr>
            <p:ph type="ftr" sz="quarter" idx="10"/>
          </p:nvPr>
        </p:nvSpPr>
        <p:spPr>
          <a:noFill/>
        </p:spPr>
        <p:txBody>
          <a:bodyPr/>
          <a:lstStyle/>
          <a:p>
            <a:r>
              <a:rPr lang="en-US"/>
              <a:t>© 2005 Prentice Hall Inc. All rights reserved.</a:t>
            </a:r>
          </a:p>
        </p:txBody>
      </p:sp>
      <p:sp>
        <p:nvSpPr>
          <p:cNvPr id="6148" name="Slide Number Placeholder 3"/>
          <p:cNvSpPr>
            <a:spLocks noGrp="1"/>
          </p:cNvSpPr>
          <p:nvPr>
            <p:ph type="sldNum" sz="quarter" idx="11"/>
          </p:nvPr>
        </p:nvSpPr>
        <p:spPr>
          <a:noFill/>
        </p:spPr>
        <p:txBody>
          <a:bodyPr/>
          <a:lstStyle/>
          <a:p>
            <a:r>
              <a:rPr lang="en-US"/>
              <a:t>9–</a:t>
            </a:r>
            <a:fld id="{1DDA73C1-AB9A-4C7B-9DA8-83BADCD5DC62}" type="slidenum">
              <a:rPr lang="en-US"/>
              <a:pPr/>
              <a:t>243</a:t>
            </a:fld>
            <a:endParaRPr lang="en-US"/>
          </a:p>
        </p:txBody>
      </p:sp>
      <p:graphicFrame>
        <p:nvGraphicFramePr>
          <p:cNvPr id="274437" name="Object 5"/>
          <p:cNvGraphicFramePr>
            <a:graphicFrameLocks noChangeAspect="1"/>
          </p:cNvGraphicFramePr>
          <p:nvPr/>
        </p:nvGraphicFramePr>
        <p:xfrm>
          <a:off x="1066800" y="809625"/>
          <a:ext cx="7467600" cy="5629275"/>
        </p:xfrm>
        <a:graphic>
          <a:graphicData uri="http://schemas.openxmlformats.org/presentationml/2006/ole">
            <mc:AlternateContent xmlns:mc="http://schemas.openxmlformats.org/markup-compatibility/2006">
              <mc:Choice xmlns:v="urn:schemas-microsoft-com:vml" Requires="v">
                <p:oleObj spid="_x0000_s9223" name="Photo Editor Photo" r:id="rId3" imgW="8266667" imgH="6230220" progId="">
                  <p:embed/>
                </p:oleObj>
              </mc:Choice>
              <mc:Fallback>
                <p:oleObj name="Photo Editor Photo" r:id="rId3" imgW="8266667" imgH="623022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09625"/>
                        <a:ext cx="7467600"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4436" name="Rectangle 4"/>
          <p:cNvSpPr>
            <a:spLocks noGrp="1" noChangeArrowheads="1"/>
          </p:cNvSpPr>
          <p:nvPr>
            <p:ph type="title"/>
          </p:nvPr>
        </p:nvSpPr>
        <p:spPr>
          <a:xfrm>
            <a:off x="685800" y="457200"/>
            <a:ext cx="1828800" cy="1066800"/>
          </a:xfrm>
        </p:spPr>
        <p:txBody>
          <a:bodyPr/>
          <a:lstStyle/>
          <a:p>
            <a:pPr algn="just" rtl="0" eaLnBrk="1" hangingPunct="1">
              <a:defRPr/>
            </a:pPr>
            <a:r>
              <a:rPr lang="en-US" sz="2400" smtClean="0"/>
              <a:t>Key Roles of Teams</a:t>
            </a:r>
          </a:p>
        </p:txBody>
      </p:sp>
      <p:sp>
        <p:nvSpPr>
          <p:cNvPr id="274438" name="Text Box 6"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9</a:t>
            </a:r>
            <a:r>
              <a:rPr lang="en-US">
                <a:solidFill>
                  <a:schemeClr val="bg1"/>
                </a:solidFill>
                <a:cs typeface="Arial" pitchFamily="34" charset="0"/>
              </a:rPr>
              <a:t>–4</a:t>
            </a: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box(in)">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9–</a:t>
            </a:r>
            <a:fld id="{9FBA123A-EABE-4883-A81D-B73A00FE5964}" type="slidenum">
              <a:rPr lang="en-US"/>
              <a:pPr/>
              <a:t>244</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Creating Effective Teams (cont’d)</a:t>
            </a:r>
          </a:p>
        </p:txBody>
      </p:sp>
      <p:pic>
        <p:nvPicPr>
          <p:cNvPr id="265219" name="Picture 3" descr="Chap01Bkgd03"/>
          <p:cNvPicPr>
            <a:picLocks noChangeAspect="1" noChangeArrowheads="1"/>
          </p:cNvPicPr>
          <p:nvPr/>
        </p:nvPicPr>
        <p:blipFill>
          <a:blip r:embed="rId2"/>
          <a:srcRect/>
          <a:stretch>
            <a:fillRect/>
          </a:stretch>
        </p:blipFill>
        <p:spPr bwMode="auto">
          <a:xfrm>
            <a:off x="1143000" y="1676400"/>
            <a:ext cx="6838950" cy="365760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5219"/>
                                        </p:tgtEl>
                                        <p:attrNameLst>
                                          <p:attrName>style.visibility</p:attrName>
                                        </p:attrNameLst>
                                      </p:cBhvr>
                                      <p:to>
                                        <p:strVal val="visible"/>
                                      </p:to>
                                    </p:set>
                                    <p:animEffect transition="in" filter="box(in)">
                                      <p:cBhvr>
                                        <p:cTn id="7"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9–</a:t>
            </a:r>
            <a:fld id="{CC706F6C-BE0D-41FA-AF34-6D06C429C6AC}" type="slidenum">
              <a:rPr lang="en-US"/>
              <a:pPr/>
              <a:t>245</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Creating Effective Teams (cont’d)</a:t>
            </a:r>
          </a:p>
        </p:txBody>
      </p:sp>
      <p:pic>
        <p:nvPicPr>
          <p:cNvPr id="268291" name="Picture 3" descr="Chap01Bkgd03"/>
          <p:cNvPicPr>
            <a:picLocks noChangeAspect="1" noChangeArrowheads="1"/>
          </p:cNvPicPr>
          <p:nvPr/>
        </p:nvPicPr>
        <p:blipFill>
          <a:blip r:embed="rId2"/>
          <a:srcRect/>
          <a:stretch>
            <a:fillRect/>
          </a:stretch>
        </p:blipFill>
        <p:spPr bwMode="auto">
          <a:xfrm>
            <a:off x="1609725" y="1557338"/>
            <a:ext cx="5924550" cy="3743325"/>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8291"/>
                                        </p:tgtEl>
                                        <p:attrNameLst>
                                          <p:attrName>style.visibility</p:attrName>
                                        </p:attrNameLst>
                                      </p:cBhvr>
                                      <p:to>
                                        <p:strVal val="visible"/>
                                      </p:to>
                                    </p:set>
                                    <p:animEffect transition="in" filter="box(in)">
                                      <p:cBhvr>
                                        <p:cTn id="7" dur="500"/>
                                        <p:tgtEl>
                                          <p:spTgt spid="268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Footer Placeholder 2"/>
          <p:cNvSpPr>
            <a:spLocks noGrp="1"/>
          </p:cNvSpPr>
          <p:nvPr>
            <p:ph type="ftr" sz="quarter" idx="10"/>
          </p:nvPr>
        </p:nvSpPr>
        <p:spPr>
          <a:noFill/>
        </p:spPr>
        <p:txBody>
          <a:bodyPr/>
          <a:lstStyle/>
          <a:p>
            <a:r>
              <a:rPr lang="en-US"/>
              <a:t>© 2005 Prentice Hall Inc. All rights reserved.</a:t>
            </a:r>
          </a:p>
        </p:txBody>
      </p:sp>
      <p:sp>
        <p:nvSpPr>
          <p:cNvPr id="7175" name="Slide Number Placeholder 3"/>
          <p:cNvSpPr>
            <a:spLocks noGrp="1"/>
          </p:cNvSpPr>
          <p:nvPr>
            <p:ph type="sldNum" sz="quarter" idx="11"/>
          </p:nvPr>
        </p:nvSpPr>
        <p:spPr>
          <a:noFill/>
        </p:spPr>
        <p:txBody>
          <a:bodyPr/>
          <a:lstStyle/>
          <a:p>
            <a:r>
              <a:rPr lang="en-US"/>
              <a:t>9–</a:t>
            </a:r>
            <a:fld id="{E6090AA4-C614-4FB9-B757-CD716E47F979}" type="slidenum">
              <a:rPr lang="en-US"/>
              <a:pPr/>
              <a:t>246</a:t>
            </a:fld>
            <a:endParaRPr lang="en-US"/>
          </a:p>
        </p:txBody>
      </p:sp>
      <p:sp>
        <p:nvSpPr>
          <p:cNvPr id="276484" name="Rectangle 4"/>
          <p:cNvSpPr>
            <a:spLocks noGrp="1" noChangeArrowheads="1"/>
          </p:cNvSpPr>
          <p:nvPr>
            <p:ph type="title"/>
          </p:nvPr>
        </p:nvSpPr>
        <p:spPr/>
        <p:txBody>
          <a:bodyPr/>
          <a:lstStyle/>
          <a:p>
            <a:pPr algn="just" rtl="0" eaLnBrk="1" hangingPunct="1">
              <a:defRPr/>
            </a:pPr>
            <a:r>
              <a:rPr lang="en-US" smtClean="0"/>
              <a:t>Effects of Group Processes</a:t>
            </a:r>
          </a:p>
        </p:txBody>
      </p:sp>
      <p:sp>
        <p:nvSpPr>
          <p:cNvPr id="276491" name="Text Box 11"/>
          <p:cNvSpPr txBox="1">
            <a:spLocks noChangeArrowheads="1"/>
          </p:cNvSpPr>
          <p:nvPr/>
        </p:nvSpPr>
        <p:spPr bwMode="auto">
          <a:xfrm>
            <a:off x="2428875" y="2819400"/>
            <a:ext cx="533400" cy="579438"/>
          </a:xfrm>
          <a:prstGeom prst="rect">
            <a:avLst/>
          </a:prstGeom>
          <a:noFill/>
          <a:ln w="9525">
            <a:noFill/>
            <a:miter lim="800000"/>
            <a:headEnd/>
            <a:tailEnd/>
          </a:ln>
        </p:spPr>
        <p:txBody>
          <a:bodyPr>
            <a:spAutoFit/>
          </a:bodyPr>
          <a:lstStyle/>
          <a:p>
            <a:pPr algn="ctr">
              <a:spcBef>
                <a:spcPct val="50000"/>
              </a:spcBef>
            </a:pPr>
            <a:r>
              <a:rPr lang="en-US" sz="3200">
                <a:latin typeface="Tahoma" pitchFamily="34" charset="0"/>
              </a:rPr>
              <a:t>+</a:t>
            </a:r>
          </a:p>
        </p:txBody>
      </p:sp>
      <p:sp>
        <p:nvSpPr>
          <p:cNvPr id="276492" name="Text Box 12"/>
          <p:cNvSpPr txBox="1">
            <a:spLocks noChangeArrowheads="1"/>
          </p:cNvSpPr>
          <p:nvPr/>
        </p:nvSpPr>
        <p:spPr bwMode="auto">
          <a:xfrm>
            <a:off x="3724275" y="4114800"/>
            <a:ext cx="533400" cy="579438"/>
          </a:xfrm>
          <a:prstGeom prst="rect">
            <a:avLst/>
          </a:prstGeom>
          <a:noFill/>
          <a:ln w="9525">
            <a:noFill/>
            <a:miter lim="800000"/>
            <a:headEnd/>
            <a:tailEnd/>
          </a:ln>
        </p:spPr>
        <p:txBody>
          <a:bodyPr>
            <a:spAutoFit/>
          </a:bodyPr>
          <a:lstStyle/>
          <a:p>
            <a:pPr algn="ctr">
              <a:spcBef>
                <a:spcPct val="50000"/>
              </a:spcBef>
            </a:pPr>
            <a:r>
              <a:rPr lang="en-US" sz="3200">
                <a:latin typeface="Tahoma" pitchFamily="34" charset="0"/>
                <a:cs typeface="Times New Roman" pitchFamily="18" charset="0"/>
              </a:rPr>
              <a:t>–</a:t>
            </a:r>
            <a:endParaRPr lang="en-US" sz="3200">
              <a:latin typeface="Tahoma" pitchFamily="34" charset="0"/>
            </a:endParaRPr>
          </a:p>
        </p:txBody>
      </p:sp>
      <p:sp>
        <p:nvSpPr>
          <p:cNvPr id="276493" name="Text Box 13"/>
          <p:cNvSpPr txBox="1">
            <a:spLocks noChangeArrowheads="1"/>
          </p:cNvSpPr>
          <p:nvPr/>
        </p:nvSpPr>
        <p:spPr bwMode="auto">
          <a:xfrm>
            <a:off x="5095875" y="5486400"/>
            <a:ext cx="533400" cy="579438"/>
          </a:xfrm>
          <a:prstGeom prst="rect">
            <a:avLst/>
          </a:prstGeom>
          <a:noFill/>
          <a:ln w="9525">
            <a:noFill/>
            <a:miter lim="800000"/>
            <a:headEnd/>
            <a:tailEnd/>
          </a:ln>
        </p:spPr>
        <p:txBody>
          <a:bodyPr>
            <a:spAutoFit/>
          </a:bodyPr>
          <a:lstStyle/>
          <a:p>
            <a:pPr algn="ctr">
              <a:spcBef>
                <a:spcPct val="50000"/>
              </a:spcBef>
            </a:pPr>
            <a:r>
              <a:rPr lang="en-US" sz="3200">
                <a:latin typeface="Tahoma" pitchFamily="34" charset="0"/>
              </a:rPr>
              <a:t>=</a:t>
            </a:r>
          </a:p>
        </p:txBody>
      </p:sp>
      <p:sp>
        <p:nvSpPr>
          <p:cNvPr id="276494" name="Text Box 14" descr="BKGD02"/>
          <p:cNvSpPr txBox="1">
            <a:spLocks noChangeArrowheads="1"/>
          </p:cNvSpPr>
          <p:nvPr/>
        </p:nvSpPr>
        <p:spPr bwMode="blackWhite">
          <a:xfrm>
            <a:off x="7620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9</a:t>
            </a:r>
            <a:r>
              <a:rPr lang="en-US">
                <a:solidFill>
                  <a:schemeClr val="bg1"/>
                </a:solidFill>
                <a:cs typeface="Arial" pitchFamily="34" charset="0"/>
              </a:rPr>
              <a:t>–4</a:t>
            </a:r>
            <a:endParaRPr lang="en-US">
              <a:solidFill>
                <a:schemeClr val="bg1"/>
              </a:solidFill>
            </a:endParaRPr>
          </a:p>
        </p:txBody>
      </p:sp>
      <p:graphicFrame>
        <p:nvGraphicFramePr>
          <p:cNvPr id="276496" name="Object 16"/>
          <p:cNvGraphicFramePr>
            <a:graphicFrameLocks noChangeAspect="1"/>
          </p:cNvGraphicFramePr>
          <p:nvPr/>
        </p:nvGraphicFramePr>
        <p:xfrm>
          <a:off x="762000" y="1371600"/>
          <a:ext cx="2657475" cy="1295400"/>
        </p:xfrm>
        <a:graphic>
          <a:graphicData uri="http://schemas.openxmlformats.org/presentationml/2006/ole">
            <mc:AlternateContent xmlns:mc="http://schemas.openxmlformats.org/markup-compatibility/2006">
              <mc:Choice xmlns:v="urn:schemas-microsoft-com:vml" Requires="v">
                <p:oleObj spid="_x0000_s10262" name="Photo Editor Photo" r:id="rId4" imgW="2657846" imgH="1295238" progId="">
                  <p:embed/>
                </p:oleObj>
              </mc:Choice>
              <mc:Fallback>
                <p:oleObj name="Photo Editor Photo" r:id="rId4" imgW="2657846" imgH="1295238" progId="">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371600"/>
                        <a:ext cx="26574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497" name="Object 17"/>
          <p:cNvGraphicFramePr>
            <a:graphicFrameLocks noChangeAspect="1"/>
          </p:cNvGraphicFramePr>
          <p:nvPr/>
        </p:nvGraphicFramePr>
        <p:xfrm>
          <a:off x="2971800" y="2590800"/>
          <a:ext cx="2686050" cy="1266825"/>
        </p:xfrm>
        <a:graphic>
          <a:graphicData uri="http://schemas.openxmlformats.org/presentationml/2006/ole">
            <mc:AlternateContent xmlns:mc="http://schemas.openxmlformats.org/markup-compatibility/2006">
              <mc:Choice xmlns:v="urn:schemas-microsoft-com:vml" Requires="v">
                <p:oleObj spid="_x0000_s10263" name="Photo Editor Photo" r:id="rId6" imgW="2685714" imgH="1267002" progId="">
                  <p:embed/>
                </p:oleObj>
              </mc:Choice>
              <mc:Fallback>
                <p:oleObj name="Photo Editor Photo" r:id="rId6" imgW="2685714" imgH="1267002" progId="">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590800"/>
                        <a:ext cx="26860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498" name="Object 18"/>
          <p:cNvGraphicFramePr>
            <a:graphicFrameLocks noChangeAspect="1"/>
          </p:cNvGraphicFramePr>
          <p:nvPr/>
        </p:nvGraphicFramePr>
        <p:xfrm>
          <a:off x="4572000" y="3914775"/>
          <a:ext cx="2562225" cy="1266825"/>
        </p:xfrm>
        <a:graphic>
          <a:graphicData uri="http://schemas.openxmlformats.org/presentationml/2006/ole">
            <mc:AlternateContent xmlns:mc="http://schemas.openxmlformats.org/markup-compatibility/2006">
              <mc:Choice xmlns:v="urn:schemas-microsoft-com:vml" Requires="v">
                <p:oleObj spid="_x0000_s10264" name="Photo Editor Photo" r:id="rId8" imgW="2561905" imgH="1267002" progId="">
                  <p:embed/>
                </p:oleObj>
              </mc:Choice>
              <mc:Fallback>
                <p:oleObj name="Photo Editor Photo" r:id="rId8" imgW="2561905" imgH="1267002" progId="">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914775"/>
                        <a:ext cx="25622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499" name="Object 19"/>
          <p:cNvGraphicFramePr>
            <a:graphicFrameLocks noChangeAspect="1"/>
          </p:cNvGraphicFramePr>
          <p:nvPr/>
        </p:nvGraphicFramePr>
        <p:xfrm>
          <a:off x="5791200" y="5257800"/>
          <a:ext cx="2533650" cy="1257300"/>
        </p:xfrm>
        <a:graphic>
          <a:graphicData uri="http://schemas.openxmlformats.org/presentationml/2006/ole">
            <mc:AlternateContent xmlns:mc="http://schemas.openxmlformats.org/markup-compatibility/2006">
              <mc:Choice xmlns:v="urn:schemas-microsoft-com:vml" Requires="v">
                <p:oleObj spid="_x0000_s10265" name="Photo Editor Photo" r:id="rId10" imgW="2534004" imgH="1257476" progId="">
                  <p:embed/>
                </p:oleObj>
              </mc:Choice>
              <mc:Fallback>
                <p:oleObj name="Photo Editor Photo" r:id="rId10" imgW="2534004" imgH="1257476" progId="">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5257800"/>
                        <a:ext cx="25336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496"/>
                                        </p:tgtEl>
                                        <p:attrNameLst>
                                          <p:attrName>style.visibility</p:attrName>
                                        </p:attrNameLst>
                                      </p:cBhvr>
                                      <p:to>
                                        <p:strVal val="visible"/>
                                      </p:to>
                                    </p:set>
                                    <p:animEffect transition="in" filter="box(in)">
                                      <p:cBhvr>
                                        <p:cTn id="7" dur="500"/>
                                        <p:tgtEl>
                                          <p:spTgt spid="2764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491"/>
                                        </p:tgtEl>
                                        <p:attrNameLst>
                                          <p:attrName>style.visibility</p:attrName>
                                        </p:attrNameLst>
                                      </p:cBhvr>
                                      <p:to>
                                        <p:strVal val="visible"/>
                                      </p:to>
                                    </p:set>
                                    <p:animEffect transition="in" filter="wipe(left)">
                                      <p:cBhvr>
                                        <p:cTn id="12" dur="500"/>
                                        <p:tgtEl>
                                          <p:spTgt spid="276491"/>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276497"/>
                                        </p:tgtEl>
                                        <p:attrNameLst>
                                          <p:attrName>style.visibility</p:attrName>
                                        </p:attrNameLst>
                                      </p:cBhvr>
                                      <p:to>
                                        <p:strVal val="visible"/>
                                      </p:to>
                                    </p:set>
                                    <p:animEffect transition="in" filter="box(in)">
                                      <p:cBhvr>
                                        <p:cTn id="16" dur="500"/>
                                        <p:tgtEl>
                                          <p:spTgt spid="27649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76492"/>
                                        </p:tgtEl>
                                        <p:attrNameLst>
                                          <p:attrName>style.visibility</p:attrName>
                                        </p:attrNameLst>
                                      </p:cBhvr>
                                      <p:to>
                                        <p:strVal val="visible"/>
                                      </p:to>
                                    </p:set>
                                    <p:animEffect transition="in" filter="wipe(left)">
                                      <p:cBhvr>
                                        <p:cTn id="21" dur="500"/>
                                        <p:tgtEl>
                                          <p:spTgt spid="276492"/>
                                        </p:tgtEl>
                                      </p:cBhvr>
                                    </p:animEffect>
                                  </p:childTnLst>
                                </p:cTn>
                              </p:par>
                            </p:childTnLst>
                          </p:cTn>
                        </p:par>
                        <p:par>
                          <p:cTn id="22" fill="hold">
                            <p:stCondLst>
                              <p:cond delay="500"/>
                            </p:stCondLst>
                            <p:childTnLst>
                              <p:par>
                                <p:cTn id="23" presetID="4" presetClass="entr" presetSubtype="16" fill="hold" nodeType="afterEffect">
                                  <p:stCondLst>
                                    <p:cond delay="0"/>
                                  </p:stCondLst>
                                  <p:childTnLst>
                                    <p:set>
                                      <p:cBhvr>
                                        <p:cTn id="24" dur="1" fill="hold">
                                          <p:stCondLst>
                                            <p:cond delay="0"/>
                                          </p:stCondLst>
                                        </p:cTn>
                                        <p:tgtEl>
                                          <p:spTgt spid="276498"/>
                                        </p:tgtEl>
                                        <p:attrNameLst>
                                          <p:attrName>style.visibility</p:attrName>
                                        </p:attrNameLst>
                                      </p:cBhvr>
                                      <p:to>
                                        <p:strVal val="visible"/>
                                      </p:to>
                                    </p:set>
                                    <p:animEffect transition="in" filter="box(in)">
                                      <p:cBhvr>
                                        <p:cTn id="25" dur="500"/>
                                        <p:tgtEl>
                                          <p:spTgt spid="27649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6493"/>
                                        </p:tgtEl>
                                        <p:attrNameLst>
                                          <p:attrName>style.visibility</p:attrName>
                                        </p:attrNameLst>
                                      </p:cBhvr>
                                      <p:to>
                                        <p:strVal val="visible"/>
                                      </p:to>
                                    </p:set>
                                    <p:animEffect transition="in" filter="wipe(left)">
                                      <p:cBhvr>
                                        <p:cTn id="30" dur="500"/>
                                        <p:tgtEl>
                                          <p:spTgt spid="276493"/>
                                        </p:tgtEl>
                                      </p:cBhvr>
                                    </p:animEffect>
                                  </p:childTnLst>
                                </p:cTn>
                              </p:par>
                              <p:par>
                                <p:cTn id="31" presetID="4" presetClass="entr" presetSubtype="16" fill="hold" nodeType="withEffect">
                                  <p:stCondLst>
                                    <p:cond delay="0"/>
                                  </p:stCondLst>
                                  <p:childTnLst>
                                    <p:set>
                                      <p:cBhvr>
                                        <p:cTn id="32" dur="1" fill="hold">
                                          <p:stCondLst>
                                            <p:cond delay="0"/>
                                          </p:stCondLst>
                                        </p:cTn>
                                        <p:tgtEl>
                                          <p:spTgt spid="276499"/>
                                        </p:tgtEl>
                                        <p:attrNameLst>
                                          <p:attrName>style.visibility</p:attrName>
                                        </p:attrNameLst>
                                      </p:cBhvr>
                                      <p:to>
                                        <p:strVal val="visible"/>
                                      </p:to>
                                    </p:set>
                                    <p:animEffect transition="in" filter="box(in)">
                                      <p:cBhvr>
                                        <p:cTn id="33" dur="500"/>
                                        <p:tgtEl>
                                          <p:spTgt spid="27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1" grpId="0" autoUpdateAnimBg="0"/>
      <p:bldP spid="276492" grpId="0" autoUpdateAnimBg="0"/>
      <p:bldP spid="276493"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9–</a:t>
            </a:r>
            <a:fld id="{D2DD908A-7784-4807-B1AA-F7A0E65FAA53}" type="slidenum">
              <a:rPr lang="en-US"/>
              <a:pPr/>
              <a:t>247</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Creating Effective Teams: Diversity</a:t>
            </a:r>
          </a:p>
        </p:txBody>
      </p:sp>
      <p:sp>
        <p:nvSpPr>
          <p:cNvPr id="269315" name="Line 3"/>
          <p:cNvSpPr>
            <a:spLocks noChangeShapeType="1"/>
          </p:cNvSpPr>
          <p:nvPr/>
        </p:nvSpPr>
        <p:spPr bwMode="auto">
          <a:xfrm>
            <a:off x="863600" y="3886200"/>
            <a:ext cx="6985000" cy="0"/>
          </a:xfrm>
          <a:prstGeom prst="line">
            <a:avLst/>
          </a:prstGeom>
          <a:noFill/>
          <a:ln w="38100">
            <a:solidFill>
              <a:srgbClr val="CC3300"/>
            </a:solidFill>
            <a:round/>
            <a:headEnd/>
            <a:tailEnd/>
          </a:ln>
        </p:spPr>
        <p:txBody>
          <a:bodyPr/>
          <a:lstStyle/>
          <a:p>
            <a:endParaRPr lang="fa-IR"/>
          </a:p>
        </p:txBody>
      </p:sp>
      <p:pic>
        <p:nvPicPr>
          <p:cNvPr id="19462" name="Picture 4" descr="j0260652"/>
          <p:cNvPicPr>
            <a:picLocks noChangeAspect="1" noChangeArrowheads="1"/>
          </p:cNvPicPr>
          <p:nvPr/>
        </p:nvPicPr>
        <p:blipFill>
          <a:blip r:embed="rId2"/>
          <a:srcRect/>
          <a:stretch>
            <a:fillRect/>
          </a:stretch>
        </p:blipFill>
        <p:spPr bwMode="auto">
          <a:xfrm>
            <a:off x="4876800" y="4267200"/>
            <a:ext cx="3581400" cy="1905000"/>
          </a:xfrm>
          <a:prstGeom prst="rect">
            <a:avLst/>
          </a:prstGeom>
          <a:noFill/>
          <a:ln w="9525">
            <a:noFill/>
            <a:miter lim="800000"/>
            <a:headEnd/>
            <a:tailEnd/>
          </a:ln>
        </p:spPr>
      </p:pic>
      <p:sp>
        <p:nvSpPr>
          <p:cNvPr id="19463" name="Text Box 5"/>
          <p:cNvSpPr txBox="1">
            <a:spLocks noChangeArrowheads="1"/>
          </p:cNvSpPr>
          <p:nvPr/>
        </p:nvSpPr>
        <p:spPr bwMode="auto">
          <a:xfrm>
            <a:off x="914400" y="1328738"/>
            <a:ext cx="7315200" cy="2465387"/>
          </a:xfrm>
          <a:prstGeom prst="rect">
            <a:avLst/>
          </a:prstGeom>
          <a:noFill/>
          <a:ln w="9525">
            <a:noFill/>
            <a:miter lim="800000"/>
            <a:headEnd/>
            <a:tailEnd/>
          </a:ln>
        </p:spPr>
        <p:txBody>
          <a:bodyPr>
            <a:spAutoFit/>
          </a:bodyPr>
          <a:lstStyle/>
          <a:p>
            <a:pPr>
              <a:spcBef>
                <a:spcPct val="50000"/>
              </a:spcBef>
            </a:pPr>
            <a:r>
              <a:rPr lang="en-US" sz="2400"/>
              <a:t>Group Demography</a:t>
            </a:r>
          </a:p>
          <a:p>
            <a:pPr>
              <a:spcBef>
                <a:spcPct val="50000"/>
              </a:spcBef>
            </a:pPr>
            <a:r>
              <a:rPr lang="en-US" sz="2400" b="0">
                <a:latin typeface="Tahoma" pitchFamily="34" charset="0"/>
              </a:rPr>
              <a:t>The degree to which members of a group share a common demographic attribute, such as age, sex, race, educational level, or length of service in the organization, and the impact of this attribute on turnover.</a:t>
            </a:r>
          </a:p>
        </p:txBody>
      </p:sp>
      <p:sp>
        <p:nvSpPr>
          <p:cNvPr id="19464" name="Text Box 6"/>
          <p:cNvSpPr txBox="1">
            <a:spLocks noChangeArrowheads="1"/>
          </p:cNvSpPr>
          <p:nvPr/>
        </p:nvSpPr>
        <p:spPr bwMode="auto">
          <a:xfrm>
            <a:off x="914400" y="4114800"/>
            <a:ext cx="3962400" cy="1735138"/>
          </a:xfrm>
          <a:prstGeom prst="rect">
            <a:avLst/>
          </a:prstGeom>
          <a:noFill/>
          <a:ln w="9525">
            <a:noFill/>
            <a:miter lim="800000"/>
            <a:headEnd/>
            <a:tailEnd/>
          </a:ln>
        </p:spPr>
        <p:txBody>
          <a:bodyPr>
            <a:spAutoFit/>
          </a:bodyPr>
          <a:lstStyle/>
          <a:p>
            <a:pPr>
              <a:spcBef>
                <a:spcPct val="50000"/>
              </a:spcBef>
            </a:pPr>
            <a:r>
              <a:rPr lang="en-US" sz="2400"/>
              <a:t>Cohorts</a:t>
            </a:r>
          </a:p>
          <a:p>
            <a:pPr>
              <a:spcBef>
                <a:spcPct val="50000"/>
              </a:spcBef>
            </a:pPr>
            <a:r>
              <a:rPr lang="en-US" sz="2400" b="0">
                <a:latin typeface="Tahoma" pitchFamily="34" charset="0"/>
              </a:rPr>
              <a:t>Individuals who, as part of a group, hold a common attribute.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9–</a:t>
            </a:r>
            <a:fld id="{F94B9790-6F79-4106-8EC5-C8873D98A82E}" type="slidenum">
              <a:rPr lang="en-US"/>
              <a:pPr/>
              <a:t>248</a:t>
            </a:fld>
            <a:endParaRPr lang="en-US"/>
          </a:p>
        </p:txBody>
      </p:sp>
      <p:sp>
        <p:nvSpPr>
          <p:cNvPr id="271362" name="Rectangle 2"/>
          <p:cNvSpPr>
            <a:spLocks noGrp="1" noChangeArrowheads="1"/>
          </p:cNvSpPr>
          <p:nvPr>
            <p:ph type="title"/>
          </p:nvPr>
        </p:nvSpPr>
        <p:spPr/>
        <p:txBody>
          <a:bodyPr>
            <a:normAutofit fontScale="90000"/>
          </a:bodyPr>
          <a:lstStyle/>
          <a:p>
            <a:pPr algn="just" rtl="0" eaLnBrk="1" hangingPunct="1">
              <a:defRPr/>
            </a:pPr>
            <a:r>
              <a:rPr lang="en-US" smtClean="0"/>
              <a:t>Turning Individuals Into Team Players</a:t>
            </a:r>
          </a:p>
        </p:txBody>
      </p:sp>
      <p:sp>
        <p:nvSpPr>
          <p:cNvPr id="20485" name="Rectangle 3"/>
          <p:cNvSpPr>
            <a:spLocks noGrp="1" noChangeArrowheads="1"/>
          </p:cNvSpPr>
          <p:nvPr>
            <p:ph type="body" idx="1"/>
          </p:nvPr>
        </p:nvSpPr>
        <p:spPr/>
        <p:txBody>
          <a:bodyPr>
            <a:normAutofit fontScale="77500" lnSpcReduction="20000"/>
          </a:bodyPr>
          <a:lstStyle/>
          <a:p>
            <a:pPr algn="just" rtl="0" eaLnBrk="1" hangingPunct="1">
              <a:spcBef>
                <a:spcPct val="50000"/>
              </a:spcBef>
            </a:pPr>
            <a:r>
              <a:rPr lang="en-US" smtClean="0"/>
              <a:t>The Challenges</a:t>
            </a:r>
          </a:p>
          <a:p>
            <a:pPr lvl="1" algn="just" rtl="0" eaLnBrk="1" hangingPunct="1">
              <a:spcBef>
                <a:spcPct val="50000"/>
              </a:spcBef>
            </a:pPr>
            <a:r>
              <a:rPr lang="en-US" smtClean="0"/>
              <a:t>Overcoming individual resistance to team membership.</a:t>
            </a:r>
          </a:p>
          <a:p>
            <a:pPr lvl="1" algn="just" rtl="0" eaLnBrk="1" hangingPunct="1">
              <a:spcBef>
                <a:spcPct val="50000"/>
              </a:spcBef>
            </a:pPr>
            <a:r>
              <a:rPr lang="en-US" smtClean="0"/>
              <a:t>Countering the influence of individualistic cultures.</a:t>
            </a:r>
          </a:p>
          <a:p>
            <a:pPr lvl="1" algn="just" rtl="0" eaLnBrk="1" hangingPunct="1">
              <a:spcBef>
                <a:spcPct val="50000"/>
              </a:spcBef>
            </a:pPr>
            <a:r>
              <a:rPr lang="en-US" smtClean="0"/>
              <a:t>Introducing teams in an organization that has historically valued individual achievement.</a:t>
            </a:r>
          </a:p>
          <a:p>
            <a:pPr algn="just" rtl="0" eaLnBrk="1" hangingPunct="1">
              <a:spcBef>
                <a:spcPct val="50000"/>
              </a:spcBef>
            </a:pPr>
            <a:r>
              <a:rPr lang="en-US" smtClean="0"/>
              <a:t>Shaping Team Players</a:t>
            </a:r>
          </a:p>
          <a:p>
            <a:pPr lvl="1" algn="just" rtl="0" eaLnBrk="1" hangingPunct="1">
              <a:spcBef>
                <a:spcPct val="50000"/>
              </a:spcBef>
            </a:pPr>
            <a:r>
              <a:rPr lang="en-US" smtClean="0"/>
              <a:t>Selecting employees who can fulfill their team roles.</a:t>
            </a:r>
          </a:p>
          <a:p>
            <a:pPr lvl="1" algn="just" rtl="0" eaLnBrk="1" hangingPunct="1">
              <a:spcBef>
                <a:spcPct val="50000"/>
              </a:spcBef>
            </a:pPr>
            <a:r>
              <a:rPr lang="en-US" smtClean="0"/>
              <a:t>Training employees to become team players.</a:t>
            </a:r>
          </a:p>
          <a:p>
            <a:pPr lvl="1" algn="just" rtl="0" eaLnBrk="1" hangingPunct="1">
              <a:spcBef>
                <a:spcPct val="50000"/>
              </a:spcBef>
            </a:pPr>
            <a:r>
              <a:rPr lang="en-US" smtClean="0"/>
              <a:t>Reworking the reward system to encourage cooperative efforts while continuing to recognize individual contributions.</a:t>
            </a: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p:spPr>
        <p:txBody>
          <a:bodyPr/>
          <a:lstStyle/>
          <a:p>
            <a:r>
              <a:rPr lang="en-US"/>
              <a:t>© 2005 Prentice Hall Inc. All rights reserved.</a:t>
            </a:r>
          </a:p>
        </p:txBody>
      </p:sp>
      <p:sp>
        <p:nvSpPr>
          <p:cNvPr id="21507" name="Slide Number Placeholder 4"/>
          <p:cNvSpPr>
            <a:spLocks noGrp="1"/>
          </p:cNvSpPr>
          <p:nvPr>
            <p:ph type="sldNum" sz="quarter" idx="11"/>
          </p:nvPr>
        </p:nvSpPr>
        <p:spPr>
          <a:noFill/>
        </p:spPr>
        <p:txBody>
          <a:bodyPr/>
          <a:lstStyle/>
          <a:p>
            <a:r>
              <a:rPr lang="en-US"/>
              <a:t>9–</a:t>
            </a:r>
            <a:fld id="{114BDE4B-304A-40AD-AADC-619F93B07D99}" type="slidenum">
              <a:rPr lang="en-US"/>
              <a:pPr/>
              <a:t>249</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Teams and Quality Management</a:t>
            </a:r>
          </a:p>
        </p:txBody>
      </p:sp>
      <p:sp>
        <p:nvSpPr>
          <p:cNvPr id="21509" name="Rectangle 3"/>
          <p:cNvSpPr>
            <a:spLocks noGrp="1" noChangeArrowheads="1"/>
          </p:cNvSpPr>
          <p:nvPr>
            <p:ph type="body" idx="1"/>
          </p:nvPr>
        </p:nvSpPr>
        <p:spPr/>
        <p:txBody>
          <a:bodyPr>
            <a:normAutofit fontScale="92500" lnSpcReduction="10000"/>
          </a:bodyPr>
          <a:lstStyle/>
          <a:p>
            <a:pPr marL="457200" indent="-457200" algn="just" rtl="0" eaLnBrk="1" hangingPunct="1">
              <a:spcBef>
                <a:spcPct val="50000"/>
              </a:spcBef>
            </a:pPr>
            <a:r>
              <a:rPr lang="en-US" smtClean="0"/>
              <a:t>Team Effectiveness and Quality Management Requires That Teams:</a:t>
            </a:r>
          </a:p>
          <a:p>
            <a:pPr marL="876300" lvl="1" indent="-419100" algn="just" rtl="0" eaLnBrk="1" hangingPunct="1">
              <a:spcBef>
                <a:spcPct val="50000"/>
              </a:spcBef>
              <a:buFontTx/>
              <a:buAutoNum type="arabicPeriod"/>
            </a:pPr>
            <a:r>
              <a:rPr lang="en-US" smtClean="0"/>
              <a:t>Are small enough to be efficient and effective.</a:t>
            </a:r>
          </a:p>
          <a:p>
            <a:pPr marL="876300" lvl="1" indent="-419100" algn="just" rtl="0" eaLnBrk="1" hangingPunct="1">
              <a:spcBef>
                <a:spcPct val="50000"/>
              </a:spcBef>
              <a:buFontTx/>
              <a:buAutoNum type="arabicPeriod"/>
            </a:pPr>
            <a:r>
              <a:rPr lang="en-US" smtClean="0"/>
              <a:t>Are properly trained in required skills.</a:t>
            </a:r>
          </a:p>
          <a:p>
            <a:pPr marL="876300" lvl="1" indent="-419100" algn="just" rtl="0" eaLnBrk="1" hangingPunct="1">
              <a:spcBef>
                <a:spcPct val="50000"/>
              </a:spcBef>
              <a:buFontTx/>
              <a:buAutoNum type="arabicPeriod"/>
            </a:pPr>
            <a:r>
              <a:rPr lang="en-US" smtClean="0"/>
              <a:t>Allocated enough time to work on problems.</a:t>
            </a:r>
          </a:p>
          <a:p>
            <a:pPr marL="876300" lvl="1" indent="-419100" algn="just" rtl="0" eaLnBrk="1" hangingPunct="1">
              <a:spcBef>
                <a:spcPct val="50000"/>
              </a:spcBef>
              <a:buFontTx/>
              <a:buAutoNum type="arabicPeriod"/>
            </a:pPr>
            <a:r>
              <a:rPr lang="en-US" smtClean="0"/>
              <a:t>Are given authority to resolve problems and take corrective action.</a:t>
            </a:r>
          </a:p>
          <a:p>
            <a:pPr marL="876300" lvl="1" indent="-419100" algn="just" rtl="0" eaLnBrk="1" hangingPunct="1">
              <a:spcBef>
                <a:spcPct val="50000"/>
              </a:spcBef>
              <a:buFontTx/>
              <a:buAutoNum type="arabicPeriod"/>
            </a:pPr>
            <a:r>
              <a:rPr lang="en-US" smtClean="0"/>
              <a:t>Have a designated “champion” to call on when needed.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2"/>
          <p:cNvSpPr>
            <a:spLocks noGrp="1"/>
          </p:cNvSpPr>
          <p:nvPr>
            <p:ph type="ftr" sz="quarter" idx="10"/>
          </p:nvPr>
        </p:nvSpPr>
        <p:spPr>
          <a:noFill/>
        </p:spPr>
        <p:txBody>
          <a:bodyPr/>
          <a:lstStyle/>
          <a:p>
            <a:r>
              <a:rPr lang="en-US" smtClean="0"/>
              <a:t>© 2005 Prentice Hall Inc. All rights reserved.</a:t>
            </a:r>
          </a:p>
        </p:txBody>
      </p:sp>
      <p:sp>
        <p:nvSpPr>
          <p:cNvPr id="45059" name="Slide Number Placeholder 3"/>
          <p:cNvSpPr>
            <a:spLocks noGrp="1"/>
          </p:cNvSpPr>
          <p:nvPr>
            <p:ph type="sldNum" sz="quarter" idx="11"/>
          </p:nvPr>
        </p:nvSpPr>
        <p:spPr>
          <a:noFill/>
        </p:spPr>
        <p:txBody>
          <a:bodyPr/>
          <a:lstStyle/>
          <a:p>
            <a:r>
              <a:rPr lang="en-US" smtClean="0"/>
              <a:t>1–</a:t>
            </a:r>
            <a:fld id="{B78FA7C4-2B9F-46D4-ADD8-85D0ECB7B0E7}" type="slidenum">
              <a:rPr lang="en-US" smtClean="0"/>
              <a:pPr/>
              <a:t>25</a:t>
            </a:fld>
            <a:endParaRPr lang="en-US" smtClean="0"/>
          </a:p>
        </p:txBody>
      </p:sp>
      <p:sp>
        <p:nvSpPr>
          <p:cNvPr id="249858" name="Rectangle 2"/>
          <p:cNvSpPr>
            <a:spLocks noGrp="1" noChangeArrowheads="1"/>
          </p:cNvSpPr>
          <p:nvPr>
            <p:ph type="title"/>
          </p:nvPr>
        </p:nvSpPr>
        <p:spPr>
          <a:xfrm>
            <a:off x="7086600" y="3962400"/>
            <a:ext cx="1447800" cy="1219200"/>
          </a:xfrm>
        </p:spPr>
        <p:txBody>
          <a:bodyPr/>
          <a:lstStyle/>
          <a:p>
            <a:pPr algn="just" rtl="0" eaLnBrk="1" hangingPunct="1">
              <a:defRPr/>
            </a:pPr>
            <a:r>
              <a:rPr lang="en-US" sz="2000" smtClean="0"/>
              <a:t>Basic OB Model, Stage II</a:t>
            </a:r>
          </a:p>
        </p:txBody>
      </p:sp>
      <p:sp>
        <p:nvSpPr>
          <p:cNvPr id="249859" name="Text Box 3" descr="BKGD02"/>
          <p:cNvSpPr txBox="1">
            <a:spLocks noChangeArrowheads="1"/>
          </p:cNvSpPr>
          <p:nvPr/>
        </p:nvSpPr>
        <p:spPr bwMode="blackWhite">
          <a:xfrm>
            <a:off x="7239000" y="6035675"/>
            <a:ext cx="12954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–8</a:t>
            </a:r>
          </a:p>
        </p:txBody>
      </p:sp>
      <p:grpSp>
        <p:nvGrpSpPr>
          <p:cNvPr id="2" name="Group 9"/>
          <p:cNvGrpSpPr>
            <a:grpSpLocks/>
          </p:cNvGrpSpPr>
          <p:nvPr/>
        </p:nvGrpSpPr>
        <p:grpSpPr bwMode="auto">
          <a:xfrm>
            <a:off x="914400" y="352425"/>
            <a:ext cx="7281863" cy="6029325"/>
            <a:chOff x="576" y="222"/>
            <a:chExt cx="4587" cy="3798"/>
          </a:xfrm>
        </p:grpSpPr>
        <p:pic>
          <p:nvPicPr>
            <p:cNvPr id="45063" name="Picture 5"/>
            <p:cNvPicPr>
              <a:picLocks noChangeAspect="1" noChangeArrowheads="1"/>
            </p:cNvPicPr>
            <p:nvPr/>
          </p:nvPicPr>
          <p:blipFill>
            <a:blip r:embed="rId3"/>
            <a:srcRect/>
            <a:stretch>
              <a:fillRect/>
            </a:stretch>
          </p:blipFill>
          <p:spPr bwMode="auto">
            <a:xfrm>
              <a:off x="576" y="240"/>
              <a:ext cx="3306" cy="3780"/>
            </a:xfrm>
            <a:prstGeom prst="rect">
              <a:avLst/>
            </a:prstGeom>
            <a:noFill/>
            <a:ln w="9525">
              <a:noFill/>
              <a:miter lim="800000"/>
              <a:headEnd/>
              <a:tailEnd/>
            </a:ln>
          </p:spPr>
        </p:pic>
        <p:pic>
          <p:nvPicPr>
            <p:cNvPr id="45064" name="Picture 6"/>
            <p:cNvPicPr>
              <a:picLocks noChangeAspect="1" noChangeArrowheads="1"/>
            </p:cNvPicPr>
            <p:nvPr/>
          </p:nvPicPr>
          <p:blipFill>
            <a:blip r:embed="rId4"/>
            <a:srcRect/>
            <a:stretch>
              <a:fillRect/>
            </a:stretch>
          </p:blipFill>
          <p:spPr bwMode="auto">
            <a:xfrm>
              <a:off x="4101" y="222"/>
              <a:ext cx="1062" cy="930"/>
            </a:xfrm>
            <a:prstGeom prst="rect">
              <a:avLst/>
            </a:prstGeom>
            <a:noFill/>
            <a:ln w="9525">
              <a:noFill/>
              <a:miter lim="800000"/>
              <a:headEnd/>
              <a:tailEnd/>
            </a:ln>
          </p:spPr>
        </p:pic>
        <p:sp>
          <p:nvSpPr>
            <p:cNvPr id="45065" name="Freeform 8"/>
            <p:cNvSpPr>
              <a:spLocks/>
            </p:cNvSpPr>
            <p:nvPr/>
          </p:nvSpPr>
          <p:spPr bwMode="auto">
            <a:xfrm>
              <a:off x="3881" y="384"/>
              <a:ext cx="240" cy="288"/>
            </a:xfrm>
            <a:custGeom>
              <a:avLst/>
              <a:gdLst>
                <a:gd name="T0" fmla="*/ 0 w 384"/>
                <a:gd name="T1" fmla="*/ 0 h 576"/>
                <a:gd name="T2" fmla="*/ 90 w 384"/>
                <a:gd name="T3" fmla="*/ 0 h 576"/>
                <a:gd name="T4" fmla="*/ 90 w 384"/>
                <a:gd name="T5" fmla="*/ 288 h 576"/>
                <a:gd name="T6" fmla="*/ 240 w 384"/>
                <a:gd name="T7" fmla="*/ 288 h 576"/>
                <a:gd name="T8" fmla="*/ 0 60000 65536"/>
                <a:gd name="T9" fmla="*/ 0 60000 65536"/>
                <a:gd name="T10" fmla="*/ 0 60000 65536"/>
                <a:gd name="T11" fmla="*/ 0 60000 65536"/>
                <a:gd name="T12" fmla="*/ 0 w 384"/>
                <a:gd name="T13" fmla="*/ 0 h 576"/>
                <a:gd name="T14" fmla="*/ 384 w 384"/>
                <a:gd name="T15" fmla="*/ 576 h 576"/>
              </a:gdLst>
              <a:ahLst/>
              <a:cxnLst>
                <a:cxn ang="T8">
                  <a:pos x="T0" y="T1"/>
                </a:cxn>
                <a:cxn ang="T9">
                  <a:pos x="T2" y="T3"/>
                </a:cxn>
                <a:cxn ang="T10">
                  <a:pos x="T4" y="T5"/>
                </a:cxn>
                <a:cxn ang="T11">
                  <a:pos x="T6" y="T7"/>
                </a:cxn>
              </a:cxnLst>
              <a:rect l="T12" t="T13" r="T14" b="T15"/>
              <a:pathLst>
                <a:path w="384" h="576">
                  <a:moveTo>
                    <a:pt x="0" y="0"/>
                  </a:moveTo>
                  <a:lnTo>
                    <a:pt x="144" y="0"/>
                  </a:lnTo>
                  <a:lnTo>
                    <a:pt x="144" y="576"/>
                  </a:lnTo>
                  <a:lnTo>
                    <a:pt x="384" y="576"/>
                  </a:lnTo>
                </a:path>
              </a:pathLst>
            </a:custGeom>
            <a:noFill/>
            <a:ln w="25400">
              <a:solidFill>
                <a:srgbClr val="336699"/>
              </a:solidFill>
              <a:round/>
              <a:headEnd/>
              <a:tailEnd type="triangle" w="med" len="lg"/>
            </a:ln>
          </p:spPr>
          <p:txBody>
            <a:bodyPr/>
            <a:lstStyle/>
            <a:p>
              <a:endParaRPr lang="fa-IR"/>
            </a:p>
          </p:txBody>
        </p:sp>
      </p:gr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p:spPr>
        <p:txBody>
          <a:bodyPr/>
          <a:lstStyle/>
          <a:p>
            <a:r>
              <a:rPr lang="en-US"/>
              <a:t>© 2005 Prentice Hall Inc. All rights reserved.</a:t>
            </a:r>
          </a:p>
        </p:txBody>
      </p:sp>
      <p:sp>
        <p:nvSpPr>
          <p:cNvPr id="22531" name="Slide Number Placeholder 4"/>
          <p:cNvSpPr>
            <a:spLocks noGrp="1"/>
          </p:cNvSpPr>
          <p:nvPr>
            <p:ph type="sldNum" sz="quarter" idx="11"/>
          </p:nvPr>
        </p:nvSpPr>
        <p:spPr>
          <a:noFill/>
        </p:spPr>
        <p:txBody>
          <a:bodyPr/>
          <a:lstStyle/>
          <a:p>
            <a:r>
              <a:rPr lang="en-US"/>
              <a:t>9–</a:t>
            </a:r>
            <a:fld id="{90D6773C-0FCF-4B27-A353-AAE1BAB585D1}" type="slidenum">
              <a:rPr lang="en-US"/>
              <a:pPr/>
              <a:t>250</a:t>
            </a:fld>
            <a:endParaRPr lang="en-US"/>
          </a:p>
        </p:txBody>
      </p:sp>
      <p:sp>
        <p:nvSpPr>
          <p:cNvPr id="273410" name="Rectangle 2"/>
          <p:cNvSpPr>
            <a:spLocks noGrp="1" noChangeArrowheads="1"/>
          </p:cNvSpPr>
          <p:nvPr>
            <p:ph type="title"/>
          </p:nvPr>
        </p:nvSpPr>
        <p:spPr/>
        <p:txBody>
          <a:bodyPr>
            <a:normAutofit fontScale="90000"/>
          </a:bodyPr>
          <a:lstStyle/>
          <a:p>
            <a:pPr algn="just" rtl="0" eaLnBrk="1" hangingPunct="1">
              <a:defRPr/>
            </a:pPr>
            <a:r>
              <a:rPr lang="en-US" smtClean="0"/>
              <a:t>Beware: Teams Aren’t Always the Answer</a:t>
            </a:r>
          </a:p>
        </p:txBody>
      </p:sp>
      <p:sp>
        <p:nvSpPr>
          <p:cNvPr id="22533" name="Rectangle 3"/>
          <p:cNvSpPr>
            <a:spLocks noGrp="1" noChangeArrowheads="1"/>
          </p:cNvSpPr>
          <p:nvPr>
            <p:ph type="body" idx="1"/>
          </p:nvPr>
        </p:nvSpPr>
        <p:spPr/>
        <p:txBody>
          <a:bodyPr/>
          <a:lstStyle/>
          <a:p>
            <a:pPr algn="just" rtl="0" eaLnBrk="1" hangingPunct="1">
              <a:spcBef>
                <a:spcPct val="50000"/>
              </a:spcBef>
            </a:pPr>
            <a:r>
              <a:rPr lang="en-US" smtClean="0"/>
              <a:t>Three tests to see if a team fits the situation:</a:t>
            </a:r>
          </a:p>
          <a:p>
            <a:pPr lvl="1" algn="just" rtl="0" eaLnBrk="1" hangingPunct="1">
              <a:spcBef>
                <a:spcPct val="50000"/>
              </a:spcBef>
            </a:pPr>
            <a:r>
              <a:rPr lang="en-US" smtClean="0"/>
              <a:t>Is the work complex and is there a need for different perspectives?</a:t>
            </a:r>
          </a:p>
          <a:p>
            <a:pPr lvl="1" algn="just" rtl="0" eaLnBrk="1" hangingPunct="1">
              <a:spcBef>
                <a:spcPct val="50000"/>
              </a:spcBef>
            </a:pPr>
            <a:r>
              <a:rPr lang="en-US" smtClean="0"/>
              <a:t>Does the work create a common purpose or set of goals for the group that is larger than the aggregate of the goals for individuals?</a:t>
            </a:r>
          </a:p>
          <a:p>
            <a:pPr lvl="1" algn="just" rtl="0" eaLnBrk="1" hangingPunct="1">
              <a:spcBef>
                <a:spcPct val="50000"/>
              </a:spcBef>
            </a:pPr>
            <a:r>
              <a:rPr lang="en-US" smtClean="0"/>
              <a:t>Are members of the group involved in interdependent tasks?</a:t>
            </a:r>
          </a:p>
        </p:txBody>
      </p:sp>
      <p:pic>
        <p:nvPicPr>
          <p:cNvPr id="22534" name="Picture 4" descr="bd07241_"/>
          <p:cNvPicPr>
            <a:picLocks noChangeAspect="1" noChangeArrowheads="1"/>
          </p:cNvPicPr>
          <p:nvPr/>
        </p:nvPicPr>
        <p:blipFill>
          <a:blip r:embed="rId2"/>
          <a:srcRect/>
          <a:stretch>
            <a:fillRect/>
          </a:stretch>
        </p:blipFill>
        <p:spPr bwMode="auto">
          <a:xfrm>
            <a:off x="4800600" y="4343400"/>
            <a:ext cx="2108200" cy="213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2869"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5124"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2871"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5126"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ctrTitle"/>
          </p:nvPr>
        </p:nvSpPr>
        <p:spPr>
          <a:xfrm>
            <a:off x="1828800" y="1600200"/>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10</a:t>
            </a:r>
          </a:p>
        </p:txBody>
      </p:sp>
      <p:sp>
        <p:nvSpPr>
          <p:cNvPr id="6147" name="Rectangle 8"/>
          <p:cNvSpPr>
            <a:spLocks noGrp="1" noChangeArrowheads="1"/>
          </p:cNvSpPr>
          <p:nvPr>
            <p:ph type="subTitle" idx="1"/>
          </p:nvPr>
        </p:nvSpPr>
        <p:spPr>
          <a:xfrm>
            <a:off x="2079625" y="2786063"/>
            <a:ext cx="4953000" cy="914400"/>
          </a:xfrm>
        </p:spPr>
        <p:txBody>
          <a:bodyPr/>
          <a:lstStyle/>
          <a:p>
            <a:pPr algn="just" rtl="0" eaLnBrk="1" hangingPunct="1"/>
            <a:r>
              <a:rPr lang="en-US" sz="4800" smtClean="0">
                <a:solidFill>
                  <a:srgbClr val="006699"/>
                </a:solidFill>
              </a:rPr>
              <a:t>Communication</a:t>
            </a:r>
          </a:p>
        </p:txBody>
      </p:sp>
      <p:pic>
        <p:nvPicPr>
          <p:cNvPr id="6148"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6149" name="Picture 11"/>
          <p:cNvPicPr>
            <a:picLocks noChangeAspect="1" noChangeArrowheads="1"/>
          </p:cNvPicPr>
          <p:nvPr/>
        </p:nvPicPr>
        <p:blipFill>
          <a:blip r:embed="rId3"/>
          <a:srcRect/>
          <a:stretch>
            <a:fillRect/>
          </a:stretch>
        </p:blipFill>
        <p:spPr bwMode="auto">
          <a:xfrm>
            <a:off x="1752600" y="1679575"/>
            <a:ext cx="4524375" cy="638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 2005 Prentice Hall Inc. All rights reserved.</a:t>
            </a:r>
          </a:p>
        </p:txBody>
      </p:sp>
      <p:sp>
        <p:nvSpPr>
          <p:cNvPr id="7171" name="Slide Number Placeholder 4"/>
          <p:cNvSpPr>
            <a:spLocks noGrp="1"/>
          </p:cNvSpPr>
          <p:nvPr>
            <p:ph type="sldNum" sz="quarter" idx="11"/>
          </p:nvPr>
        </p:nvSpPr>
        <p:spPr>
          <a:noFill/>
        </p:spPr>
        <p:txBody>
          <a:bodyPr/>
          <a:lstStyle/>
          <a:p>
            <a:r>
              <a:rPr lang="en-US"/>
              <a:t>10–</a:t>
            </a:r>
            <a:fld id="{C83E8140-4A95-45F0-B050-EE229DDB9F06}" type="slidenum">
              <a:rPr lang="en-US"/>
              <a:pPr/>
              <a:t>253</a:t>
            </a:fld>
            <a:endParaRPr lang="en-US"/>
          </a:p>
        </p:txBody>
      </p:sp>
      <p:sp>
        <p:nvSpPr>
          <p:cNvPr id="717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Describe the communication process.</a:t>
            </a:r>
          </a:p>
          <a:p>
            <a:pPr marL="457200" indent="-457200" algn="just" rtl="0" eaLnBrk="1" hangingPunct="1">
              <a:lnSpc>
                <a:spcPct val="110000"/>
              </a:lnSpc>
              <a:buClr>
                <a:srgbClr val="CC6600"/>
              </a:buClr>
              <a:buFont typeface="Wingdings" pitchFamily="2" charset="2"/>
              <a:buAutoNum type="arabicPeriod"/>
            </a:pPr>
            <a:r>
              <a:rPr lang="en-US" smtClean="0"/>
              <a:t>Contrast the advantages and disadvantages of oral versus written communication.</a:t>
            </a:r>
          </a:p>
          <a:p>
            <a:pPr marL="457200" indent="-457200" algn="just" rtl="0" eaLnBrk="1" hangingPunct="1">
              <a:lnSpc>
                <a:spcPct val="110000"/>
              </a:lnSpc>
              <a:buClr>
                <a:srgbClr val="CC6600"/>
              </a:buClr>
              <a:buFont typeface="Wingdings" pitchFamily="2" charset="2"/>
              <a:buAutoNum type="arabicPeriod"/>
            </a:pPr>
            <a:r>
              <a:rPr lang="en-US" smtClean="0"/>
              <a:t>Compare the effectiveness of the chain, wheel, and all-channel networks.</a:t>
            </a:r>
          </a:p>
          <a:p>
            <a:pPr marL="457200" indent="-457200" algn="just" rtl="0" eaLnBrk="1" hangingPunct="1">
              <a:lnSpc>
                <a:spcPct val="110000"/>
              </a:lnSpc>
              <a:buClr>
                <a:srgbClr val="CC6600"/>
              </a:buClr>
              <a:buFont typeface="Wingdings" pitchFamily="2" charset="2"/>
              <a:buAutoNum type="arabicPeriod"/>
            </a:pPr>
            <a:r>
              <a:rPr lang="en-US" smtClean="0"/>
              <a:t>Identify the factors affecting the use of the grapevine.</a:t>
            </a:r>
          </a:p>
          <a:p>
            <a:pPr marL="457200" indent="-457200" algn="just" rtl="0" eaLnBrk="1" hangingPunct="1">
              <a:lnSpc>
                <a:spcPct val="110000"/>
              </a:lnSpc>
              <a:buClr>
                <a:srgbClr val="CC6600"/>
              </a:buClr>
              <a:buFont typeface="Wingdings" pitchFamily="2" charset="2"/>
              <a:buAutoNum type="arabicPeriod"/>
            </a:pPr>
            <a:r>
              <a:rPr lang="en-US" smtClean="0"/>
              <a:t>Discuss how computer-aided technology is changing organizational communication.</a:t>
            </a:r>
          </a:p>
        </p:txBody>
      </p:sp>
      <p:sp>
        <p:nvSpPr>
          <p:cNvPr id="7174"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10–</a:t>
            </a:r>
            <a:fld id="{79D80C0E-4896-46E1-B6C7-9778F1973735}" type="slidenum">
              <a:rPr lang="en-US"/>
              <a:pPr/>
              <a:t>254</a:t>
            </a:fld>
            <a:endParaRPr lang="en-US"/>
          </a:p>
        </p:txBody>
      </p:sp>
      <p:sp>
        <p:nvSpPr>
          <p:cNvPr id="819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6"/>
            </a:pPr>
            <a:r>
              <a:rPr lang="en-US" smtClean="0"/>
              <a:t>Explain the importance of channel richness to improving communication effectiveness.</a:t>
            </a:r>
          </a:p>
          <a:p>
            <a:pPr marL="457200" indent="-457200" algn="just" rtl="0" eaLnBrk="1" hangingPunct="1">
              <a:lnSpc>
                <a:spcPct val="110000"/>
              </a:lnSpc>
              <a:buClr>
                <a:srgbClr val="CC6600"/>
              </a:buClr>
              <a:buFont typeface="Wingdings" pitchFamily="2" charset="2"/>
              <a:buAutoNum type="arabicPeriod" startAt="6"/>
            </a:pPr>
            <a:r>
              <a:rPr lang="en-US" smtClean="0"/>
              <a:t>Identify common barriers to effective communication.</a:t>
            </a:r>
          </a:p>
          <a:p>
            <a:pPr marL="457200" indent="-457200" algn="just" rtl="0" eaLnBrk="1" hangingPunct="1">
              <a:lnSpc>
                <a:spcPct val="110000"/>
              </a:lnSpc>
              <a:buClr>
                <a:srgbClr val="CC6600"/>
              </a:buClr>
              <a:buFont typeface="Wingdings" pitchFamily="2" charset="2"/>
              <a:buAutoNum type="arabicPeriod" startAt="6"/>
            </a:pPr>
            <a:r>
              <a:rPr lang="en-US" smtClean="0"/>
              <a:t>Describe the potential problems in cross-cultural communication.</a:t>
            </a:r>
          </a:p>
        </p:txBody>
      </p:sp>
      <p:sp>
        <p:nvSpPr>
          <p:cNvPr id="8198"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10–</a:t>
            </a:r>
            <a:fld id="{7A44DA44-9994-4EC8-8D76-9669434B6233}" type="slidenum">
              <a:rPr lang="en-US"/>
              <a:pPr/>
              <a:t>255</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Functions of Communication</a:t>
            </a:r>
          </a:p>
        </p:txBody>
      </p:sp>
      <p:sp>
        <p:nvSpPr>
          <p:cNvPr id="260099" name="Text Box 3" descr="Chap01Bkgd03"/>
          <p:cNvSpPr txBox="1">
            <a:spLocks noChangeArrowheads="1"/>
          </p:cNvSpPr>
          <p:nvPr/>
        </p:nvSpPr>
        <p:spPr bwMode="blackWhite">
          <a:xfrm>
            <a:off x="838200" y="2819400"/>
            <a:ext cx="7620000" cy="3124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679450" indent="-457200">
              <a:spcBef>
                <a:spcPct val="35000"/>
              </a:spcBef>
              <a:defRPr/>
            </a:pPr>
            <a:r>
              <a:rPr lang="en-US" sz="2400">
                <a:solidFill>
                  <a:srgbClr val="FFFFCC"/>
                </a:solidFill>
              </a:rPr>
              <a:t>Communication Functions</a:t>
            </a:r>
          </a:p>
          <a:p>
            <a:pPr marL="679450" indent="-457200">
              <a:spcBef>
                <a:spcPct val="35000"/>
              </a:spcBef>
              <a:buFontTx/>
              <a:buAutoNum type="arabicPeriod"/>
              <a:defRPr/>
            </a:pPr>
            <a:r>
              <a:rPr lang="en-US" sz="2400">
                <a:solidFill>
                  <a:schemeClr val="bg1"/>
                </a:solidFill>
              </a:rPr>
              <a:t>Control member behavior.</a:t>
            </a:r>
          </a:p>
          <a:p>
            <a:pPr marL="679450" indent="-457200">
              <a:spcBef>
                <a:spcPct val="35000"/>
              </a:spcBef>
              <a:buFontTx/>
              <a:buAutoNum type="arabicPeriod"/>
              <a:defRPr/>
            </a:pPr>
            <a:r>
              <a:rPr lang="en-US" sz="2400">
                <a:solidFill>
                  <a:schemeClr val="bg1"/>
                </a:solidFill>
              </a:rPr>
              <a:t>Foster motivation for what is to be done.</a:t>
            </a:r>
          </a:p>
          <a:p>
            <a:pPr marL="679450" indent="-457200">
              <a:spcBef>
                <a:spcPct val="35000"/>
              </a:spcBef>
              <a:buFontTx/>
              <a:buAutoNum type="arabicPeriod"/>
              <a:defRPr/>
            </a:pPr>
            <a:r>
              <a:rPr lang="en-US" sz="2400">
                <a:solidFill>
                  <a:schemeClr val="bg1"/>
                </a:solidFill>
              </a:rPr>
              <a:t>Provide a release for emotional expression.</a:t>
            </a:r>
          </a:p>
          <a:p>
            <a:pPr marL="679450" indent="-457200">
              <a:spcBef>
                <a:spcPct val="35000"/>
              </a:spcBef>
              <a:buFontTx/>
              <a:buAutoNum type="arabicPeriod"/>
              <a:defRPr/>
            </a:pPr>
            <a:r>
              <a:rPr lang="en-US" sz="2400">
                <a:solidFill>
                  <a:schemeClr val="bg1"/>
                </a:solidFill>
              </a:rPr>
              <a:t>Provide information needed to make decisions.</a:t>
            </a:r>
          </a:p>
        </p:txBody>
      </p:sp>
      <p:sp>
        <p:nvSpPr>
          <p:cNvPr id="9222" name="Text Box 4"/>
          <p:cNvSpPr txBox="1">
            <a:spLocks noChangeArrowheads="1"/>
          </p:cNvSpPr>
          <p:nvPr/>
        </p:nvSpPr>
        <p:spPr bwMode="auto">
          <a:xfrm>
            <a:off x="914400" y="1373188"/>
            <a:ext cx="7315200" cy="1004887"/>
          </a:xfrm>
          <a:prstGeom prst="rect">
            <a:avLst/>
          </a:prstGeom>
          <a:noFill/>
          <a:ln w="9525">
            <a:noFill/>
            <a:miter lim="800000"/>
            <a:headEnd/>
            <a:tailEnd/>
          </a:ln>
        </p:spPr>
        <p:txBody>
          <a:bodyPr>
            <a:spAutoFit/>
          </a:bodyPr>
          <a:lstStyle/>
          <a:p>
            <a:pPr>
              <a:spcBef>
                <a:spcPct val="50000"/>
              </a:spcBef>
            </a:pPr>
            <a:r>
              <a:rPr lang="en-US" sz="2400"/>
              <a:t>Communication</a:t>
            </a:r>
          </a:p>
          <a:p>
            <a:pPr>
              <a:spcBef>
                <a:spcPct val="50000"/>
              </a:spcBef>
            </a:pPr>
            <a:r>
              <a:rPr lang="en-US" sz="2400" b="0">
                <a:latin typeface="Tahoma" pitchFamily="34" charset="0"/>
              </a:rPr>
              <a:t>The transference and the understanding of meaning.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ox(in)">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 2005 Prentice Hall Inc. All rights reserved.</a:t>
            </a:r>
          </a:p>
        </p:txBody>
      </p:sp>
      <p:sp>
        <p:nvSpPr>
          <p:cNvPr id="10243" name="Slide Number Placeholder 4"/>
          <p:cNvSpPr>
            <a:spLocks noGrp="1"/>
          </p:cNvSpPr>
          <p:nvPr>
            <p:ph type="sldNum" sz="quarter" idx="11"/>
          </p:nvPr>
        </p:nvSpPr>
        <p:spPr>
          <a:noFill/>
        </p:spPr>
        <p:txBody>
          <a:bodyPr/>
          <a:lstStyle/>
          <a:p>
            <a:r>
              <a:rPr lang="en-US"/>
              <a:t>10–</a:t>
            </a:r>
            <a:fld id="{E2204204-5F64-4409-9A0B-47F2261A4D65}" type="slidenum">
              <a:rPr lang="en-US"/>
              <a:pPr/>
              <a:t>256</a:t>
            </a:fld>
            <a:endParaRPr lang="en-US"/>
          </a:p>
        </p:txBody>
      </p:sp>
      <p:sp>
        <p:nvSpPr>
          <p:cNvPr id="261122" name="Rectangle 2"/>
          <p:cNvSpPr>
            <a:spLocks noGrp="1" noChangeArrowheads="1"/>
          </p:cNvSpPr>
          <p:nvPr>
            <p:ph type="title"/>
          </p:nvPr>
        </p:nvSpPr>
        <p:spPr/>
        <p:txBody>
          <a:bodyPr>
            <a:normAutofit fontScale="90000"/>
          </a:bodyPr>
          <a:lstStyle/>
          <a:p>
            <a:pPr algn="just" rtl="0" eaLnBrk="1" hangingPunct="1">
              <a:defRPr/>
            </a:pPr>
            <a:r>
              <a:rPr lang="en-US" smtClean="0"/>
              <a:t>Elements of the Communication Process</a:t>
            </a:r>
          </a:p>
        </p:txBody>
      </p:sp>
      <p:sp>
        <p:nvSpPr>
          <p:cNvPr id="10245" name="Rectangle 3"/>
          <p:cNvSpPr>
            <a:spLocks noGrp="1" noChangeArrowheads="1"/>
          </p:cNvSpPr>
          <p:nvPr>
            <p:ph type="body" idx="1"/>
          </p:nvPr>
        </p:nvSpPr>
        <p:spPr/>
        <p:txBody>
          <a:bodyPr>
            <a:normAutofit fontScale="85000" lnSpcReduction="10000"/>
          </a:bodyPr>
          <a:lstStyle/>
          <a:p>
            <a:pPr algn="just" rtl="0" eaLnBrk="1" hangingPunct="1">
              <a:spcBef>
                <a:spcPct val="50000"/>
              </a:spcBef>
            </a:pPr>
            <a:r>
              <a:rPr lang="en-US" smtClean="0"/>
              <a:t>The sender</a:t>
            </a:r>
          </a:p>
          <a:p>
            <a:pPr algn="just" rtl="0" eaLnBrk="1" hangingPunct="1">
              <a:spcBef>
                <a:spcPct val="50000"/>
              </a:spcBef>
            </a:pPr>
            <a:r>
              <a:rPr lang="en-US" smtClean="0"/>
              <a:t>Encoding</a:t>
            </a:r>
          </a:p>
          <a:p>
            <a:pPr algn="just" rtl="0" eaLnBrk="1" hangingPunct="1">
              <a:spcBef>
                <a:spcPct val="50000"/>
              </a:spcBef>
            </a:pPr>
            <a:r>
              <a:rPr lang="en-US" smtClean="0"/>
              <a:t>The message</a:t>
            </a:r>
          </a:p>
          <a:p>
            <a:pPr algn="just" rtl="0" eaLnBrk="1" hangingPunct="1">
              <a:spcBef>
                <a:spcPct val="50000"/>
              </a:spcBef>
            </a:pPr>
            <a:r>
              <a:rPr lang="en-US" smtClean="0"/>
              <a:t>The channel</a:t>
            </a:r>
          </a:p>
          <a:p>
            <a:pPr algn="just" rtl="0" eaLnBrk="1" hangingPunct="1">
              <a:spcBef>
                <a:spcPct val="50000"/>
              </a:spcBef>
            </a:pPr>
            <a:r>
              <a:rPr lang="en-US" smtClean="0"/>
              <a:t>Decoding</a:t>
            </a:r>
          </a:p>
          <a:p>
            <a:pPr algn="just" rtl="0" eaLnBrk="1" hangingPunct="1">
              <a:spcBef>
                <a:spcPct val="50000"/>
              </a:spcBef>
            </a:pPr>
            <a:r>
              <a:rPr lang="en-US" smtClean="0"/>
              <a:t>The receiver</a:t>
            </a:r>
          </a:p>
          <a:p>
            <a:pPr algn="just" rtl="0" eaLnBrk="1" hangingPunct="1">
              <a:spcBef>
                <a:spcPct val="50000"/>
              </a:spcBef>
            </a:pPr>
            <a:r>
              <a:rPr lang="en-US" smtClean="0"/>
              <a:t>Noise</a:t>
            </a:r>
          </a:p>
          <a:p>
            <a:pPr algn="just" rtl="0" eaLnBrk="1" hangingPunct="1">
              <a:spcBef>
                <a:spcPct val="50000"/>
              </a:spcBef>
            </a:pPr>
            <a:r>
              <a:rPr lang="en-US" smtClean="0"/>
              <a:t>Feedback</a:t>
            </a:r>
          </a:p>
        </p:txBody>
      </p:sp>
      <p:pic>
        <p:nvPicPr>
          <p:cNvPr id="10246" name="Picture 4" descr="j0280858"/>
          <p:cNvPicPr>
            <a:picLocks noChangeAspect="1" noChangeArrowheads="1"/>
          </p:cNvPicPr>
          <p:nvPr/>
        </p:nvPicPr>
        <p:blipFill>
          <a:blip r:embed="rId2"/>
          <a:srcRect/>
          <a:stretch>
            <a:fillRect/>
          </a:stretch>
        </p:blipFill>
        <p:spPr bwMode="auto">
          <a:xfrm>
            <a:off x="4922838" y="1676400"/>
            <a:ext cx="2392362" cy="464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10–</a:t>
            </a:r>
            <a:fld id="{BFD0629B-3BC6-40FF-9D29-540D9ED78DFC}" type="slidenum">
              <a:rPr lang="en-US"/>
              <a:pPr/>
              <a:t>257</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The Communication Process Model</a:t>
            </a:r>
          </a:p>
        </p:txBody>
      </p:sp>
      <p:sp>
        <p:nvSpPr>
          <p:cNvPr id="1030" name="Text Box 19"/>
          <p:cNvSpPr txBox="1">
            <a:spLocks noChangeArrowheads="1"/>
          </p:cNvSpPr>
          <p:nvPr/>
        </p:nvSpPr>
        <p:spPr bwMode="auto">
          <a:xfrm>
            <a:off x="914400" y="4038600"/>
            <a:ext cx="5715000" cy="1735138"/>
          </a:xfrm>
          <a:prstGeom prst="rect">
            <a:avLst/>
          </a:prstGeom>
          <a:noFill/>
          <a:ln w="9525">
            <a:noFill/>
            <a:miter lim="800000"/>
            <a:headEnd/>
            <a:tailEnd/>
          </a:ln>
        </p:spPr>
        <p:txBody>
          <a:bodyPr>
            <a:spAutoFit/>
          </a:bodyPr>
          <a:lstStyle/>
          <a:p>
            <a:pPr>
              <a:spcBef>
                <a:spcPct val="50000"/>
              </a:spcBef>
            </a:pPr>
            <a:r>
              <a:rPr lang="en-US" sz="2400"/>
              <a:t>Communication Process</a:t>
            </a:r>
          </a:p>
          <a:p>
            <a:pPr>
              <a:spcBef>
                <a:spcPct val="50000"/>
              </a:spcBef>
            </a:pPr>
            <a:r>
              <a:rPr lang="en-US" sz="2400" b="0">
                <a:latin typeface="Tahoma" pitchFamily="34" charset="0"/>
              </a:rPr>
              <a:t>The steps between a source and a receiver that result in the transference and understanding of meaning.</a:t>
            </a:r>
          </a:p>
        </p:txBody>
      </p:sp>
      <p:sp>
        <p:nvSpPr>
          <p:cNvPr id="262164" name="Text Box 20"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–1</a:t>
            </a:r>
            <a:endParaRPr lang="en-US">
              <a:solidFill>
                <a:schemeClr val="bg1"/>
              </a:solidFill>
            </a:endParaRPr>
          </a:p>
        </p:txBody>
      </p:sp>
      <p:graphicFrame>
        <p:nvGraphicFramePr>
          <p:cNvPr id="1026" name="Object 21"/>
          <p:cNvGraphicFramePr>
            <a:graphicFrameLocks noChangeAspect="1"/>
          </p:cNvGraphicFramePr>
          <p:nvPr/>
        </p:nvGraphicFramePr>
        <p:xfrm>
          <a:off x="762000" y="1676400"/>
          <a:ext cx="7561263" cy="2057400"/>
        </p:xfrm>
        <a:graphic>
          <a:graphicData uri="http://schemas.openxmlformats.org/presentationml/2006/ole">
            <mc:AlternateContent xmlns:mc="http://schemas.openxmlformats.org/markup-compatibility/2006">
              <mc:Choice xmlns:v="urn:schemas-microsoft-com:vml" Requires="v">
                <p:oleObj spid="_x0000_s11271" name="Photo Editor Photo" r:id="rId4" imgW="7561905" imgH="1980952" progId="">
                  <p:embed/>
                </p:oleObj>
              </mc:Choice>
              <mc:Fallback>
                <p:oleObj name="Photo Editor Photo" r:id="rId4" imgW="7561905" imgH="1980952" progId="">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76400"/>
                        <a:ext cx="75612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 2005 Prentice Hall Inc. All rights reserved.</a:t>
            </a:r>
          </a:p>
        </p:txBody>
      </p:sp>
      <p:sp>
        <p:nvSpPr>
          <p:cNvPr id="11267" name="Slide Number Placeholder 4"/>
          <p:cNvSpPr>
            <a:spLocks noGrp="1"/>
          </p:cNvSpPr>
          <p:nvPr>
            <p:ph type="sldNum" sz="quarter" idx="11"/>
          </p:nvPr>
        </p:nvSpPr>
        <p:spPr>
          <a:noFill/>
        </p:spPr>
        <p:txBody>
          <a:bodyPr/>
          <a:lstStyle/>
          <a:p>
            <a:r>
              <a:rPr lang="en-US"/>
              <a:t>10–</a:t>
            </a:r>
            <a:fld id="{8280DDFC-CF3B-41AB-B7FB-3D0CAA854BEA}" type="slidenum">
              <a:rPr lang="en-US"/>
              <a:pPr/>
              <a:t>258</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The Communication Process</a:t>
            </a:r>
          </a:p>
        </p:txBody>
      </p:sp>
      <p:sp>
        <p:nvSpPr>
          <p:cNvPr id="11269" name="Rectangle 3"/>
          <p:cNvSpPr>
            <a:spLocks noGrp="1" noChangeArrowheads="1"/>
          </p:cNvSpPr>
          <p:nvPr>
            <p:ph type="body" idx="1"/>
          </p:nvPr>
        </p:nvSpPr>
        <p:spPr/>
        <p:txBody>
          <a:bodyPr>
            <a:normAutofit fontScale="92500" lnSpcReduction="10000"/>
          </a:bodyPr>
          <a:lstStyle/>
          <a:p>
            <a:pPr algn="just" rtl="0" eaLnBrk="1" hangingPunct="1"/>
            <a:r>
              <a:rPr lang="en-US" smtClean="0"/>
              <a:t>Channel</a:t>
            </a:r>
          </a:p>
          <a:p>
            <a:pPr lvl="1" algn="just" rtl="0" eaLnBrk="1" hangingPunct="1"/>
            <a:r>
              <a:rPr lang="en-US" smtClean="0"/>
              <a:t>The medium selected by the sender through which the message travels to the receiver.</a:t>
            </a:r>
          </a:p>
          <a:p>
            <a:pPr algn="just" rtl="0" eaLnBrk="1" hangingPunct="1"/>
            <a:r>
              <a:rPr lang="en-US" smtClean="0"/>
              <a:t>Types of Channels</a:t>
            </a:r>
          </a:p>
          <a:p>
            <a:pPr lvl="1" algn="just" rtl="0" eaLnBrk="1" hangingPunct="1"/>
            <a:r>
              <a:rPr lang="en-US" smtClean="0"/>
              <a:t>Formal Channels</a:t>
            </a:r>
          </a:p>
          <a:p>
            <a:pPr lvl="2" algn="just" rtl="0" eaLnBrk="1" hangingPunct="1"/>
            <a:r>
              <a:rPr lang="en-US" smtClean="0"/>
              <a:t>Are established by the organization and transmit messages that are related to the professional activities of members.</a:t>
            </a:r>
          </a:p>
          <a:p>
            <a:pPr lvl="1" algn="just" rtl="0" eaLnBrk="1" hangingPunct="1"/>
            <a:r>
              <a:rPr lang="en-US" smtClean="0"/>
              <a:t>Informal Channels</a:t>
            </a:r>
          </a:p>
          <a:p>
            <a:pPr lvl="2" algn="just" rtl="0" eaLnBrk="1" hangingPunct="1"/>
            <a:r>
              <a:rPr lang="en-US" smtClean="0"/>
              <a:t>Used to transmit personal or social messages in the organization. These informal channels are spontaneous and emerge as a response to individual choices.</a:t>
            </a:r>
          </a:p>
        </p:txBody>
      </p:sp>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10–</a:t>
            </a:r>
            <a:fld id="{D3BEEBF5-DF0B-4C59-8787-466CEAD72523}" type="slidenum">
              <a:rPr lang="en-US"/>
              <a:pPr/>
              <a:t>259</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Direction of Communication</a:t>
            </a:r>
          </a:p>
        </p:txBody>
      </p:sp>
      <p:sp>
        <p:nvSpPr>
          <p:cNvPr id="12293" name="Line 3"/>
          <p:cNvSpPr>
            <a:spLocks noChangeShapeType="1"/>
          </p:cNvSpPr>
          <p:nvPr/>
        </p:nvSpPr>
        <p:spPr bwMode="blackWhite">
          <a:xfrm>
            <a:off x="5688013" y="3805238"/>
            <a:ext cx="1587" cy="1587"/>
          </a:xfrm>
          <a:prstGeom prst="line">
            <a:avLst/>
          </a:prstGeom>
          <a:noFill/>
          <a:ln w="9525">
            <a:noFill/>
            <a:round/>
            <a:headEnd/>
            <a:tailEnd/>
          </a:ln>
        </p:spPr>
        <p:txBody>
          <a:bodyPr/>
          <a:lstStyle/>
          <a:p>
            <a:endParaRPr lang="fa-IR"/>
          </a:p>
        </p:txBody>
      </p:sp>
      <p:sp>
        <p:nvSpPr>
          <p:cNvPr id="12294" name="Line 4"/>
          <p:cNvSpPr>
            <a:spLocks noChangeShapeType="1"/>
          </p:cNvSpPr>
          <p:nvPr/>
        </p:nvSpPr>
        <p:spPr bwMode="blackWhite">
          <a:xfrm>
            <a:off x="5688013" y="3805238"/>
            <a:ext cx="1587" cy="1587"/>
          </a:xfrm>
          <a:prstGeom prst="line">
            <a:avLst/>
          </a:prstGeom>
          <a:noFill/>
          <a:ln w="9525">
            <a:noFill/>
            <a:round/>
            <a:headEnd/>
            <a:tailEnd/>
          </a:ln>
        </p:spPr>
        <p:txBody>
          <a:bodyPr/>
          <a:lstStyle/>
          <a:p>
            <a:endParaRPr lang="fa-IR"/>
          </a:p>
        </p:txBody>
      </p:sp>
      <p:grpSp>
        <p:nvGrpSpPr>
          <p:cNvPr id="2" name="Group 5"/>
          <p:cNvGrpSpPr>
            <a:grpSpLocks/>
          </p:cNvGrpSpPr>
          <p:nvPr/>
        </p:nvGrpSpPr>
        <p:grpSpPr bwMode="auto">
          <a:xfrm>
            <a:off x="2286000" y="1524000"/>
            <a:ext cx="4741863" cy="4178300"/>
            <a:chOff x="1440" y="960"/>
            <a:chExt cx="2987" cy="2632"/>
          </a:xfrm>
        </p:grpSpPr>
        <p:sp>
          <p:nvSpPr>
            <p:cNvPr id="12296" name="Freeform 6"/>
            <p:cNvSpPr>
              <a:spLocks/>
            </p:cNvSpPr>
            <p:nvPr/>
          </p:nvSpPr>
          <p:spPr bwMode="blackWhite">
            <a:xfrm>
              <a:off x="1440" y="2768"/>
              <a:ext cx="2900" cy="762"/>
            </a:xfrm>
            <a:custGeom>
              <a:avLst/>
              <a:gdLst>
                <a:gd name="T0" fmla="*/ 2384 w 2802"/>
                <a:gd name="T1" fmla="*/ 0 h 718"/>
                <a:gd name="T2" fmla="*/ 418 w 2802"/>
                <a:gd name="T3" fmla="*/ 0 h 718"/>
                <a:gd name="T4" fmla="*/ 0 w 2802"/>
                <a:gd name="T5" fmla="*/ 718 h 718"/>
                <a:gd name="T6" fmla="*/ 2802 w 2802"/>
                <a:gd name="T7" fmla="*/ 718 h 718"/>
                <a:gd name="T8" fmla="*/ 2384 w 2802"/>
                <a:gd name="T9" fmla="*/ 0 h 718"/>
                <a:gd name="T10" fmla="*/ 0 60000 65536"/>
                <a:gd name="T11" fmla="*/ 0 60000 65536"/>
                <a:gd name="T12" fmla="*/ 0 60000 65536"/>
                <a:gd name="T13" fmla="*/ 0 60000 65536"/>
                <a:gd name="T14" fmla="*/ 0 60000 65536"/>
                <a:gd name="T15" fmla="*/ 0 w 2802"/>
                <a:gd name="T16" fmla="*/ 0 h 718"/>
                <a:gd name="T17" fmla="*/ 2802 w 2802"/>
                <a:gd name="T18" fmla="*/ 718 h 718"/>
              </a:gdLst>
              <a:ahLst/>
              <a:cxnLst>
                <a:cxn ang="T10">
                  <a:pos x="T0" y="T1"/>
                </a:cxn>
                <a:cxn ang="T11">
                  <a:pos x="T2" y="T3"/>
                </a:cxn>
                <a:cxn ang="T12">
                  <a:pos x="T4" y="T5"/>
                </a:cxn>
                <a:cxn ang="T13">
                  <a:pos x="T6" y="T7"/>
                </a:cxn>
                <a:cxn ang="T14">
                  <a:pos x="T8" y="T9"/>
                </a:cxn>
              </a:cxnLst>
              <a:rect l="T15" t="T16" r="T17" b="T18"/>
              <a:pathLst>
                <a:path w="2802" h="718">
                  <a:moveTo>
                    <a:pt x="2384" y="0"/>
                  </a:moveTo>
                  <a:lnTo>
                    <a:pt x="418" y="0"/>
                  </a:lnTo>
                  <a:lnTo>
                    <a:pt x="0" y="718"/>
                  </a:lnTo>
                  <a:lnTo>
                    <a:pt x="2802" y="718"/>
                  </a:lnTo>
                  <a:lnTo>
                    <a:pt x="2384" y="0"/>
                  </a:lnTo>
                  <a:close/>
                </a:path>
              </a:pathLst>
            </a:custGeom>
            <a:solidFill>
              <a:srgbClr val="B3E2CD"/>
            </a:solidFill>
            <a:ln w="6350">
              <a:solidFill>
                <a:srgbClr val="B3E2CD"/>
              </a:solidFill>
              <a:round/>
              <a:headEnd/>
              <a:tailEnd/>
            </a:ln>
          </p:spPr>
          <p:txBody>
            <a:bodyPr/>
            <a:lstStyle/>
            <a:p>
              <a:endParaRPr lang="fa-IR"/>
            </a:p>
          </p:txBody>
        </p:sp>
        <p:sp>
          <p:nvSpPr>
            <p:cNvPr id="12297" name="Freeform 7"/>
            <p:cNvSpPr>
              <a:spLocks/>
            </p:cNvSpPr>
            <p:nvPr/>
          </p:nvSpPr>
          <p:spPr bwMode="blackWhite">
            <a:xfrm>
              <a:off x="1873" y="2003"/>
              <a:ext cx="2034" cy="765"/>
            </a:xfrm>
            <a:custGeom>
              <a:avLst/>
              <a:gdLst>
                <a:gd name="T0" fmla="*/ 1966 w 1966"/>
                <a:gd name="T1" fmla="*/ 721 h 721"/>
                <a:gd name="T2" fmla="*/ 0 w 1966"/>
                <a:gd name="T3" fmla="*/ 721 h 721"/>
                <a:gd name="T4" fmla="*/ 414 w 1966"/>
                <a:gd name="T5" fmla="*/ 0 h 721"/>
                <a:gd name="T6" fmla="*/ 1552 w 1966"/>
                <a:gd name="T7" fmla="*/ 0 h 721"/>
                <a:gd name="T8" fmla="*/ 1966 w 1966"/>
                <a:gd name="T9" fmla="*/ 721 h 721"/>
                <a:gd name="T10" fmla="*/ 0 60000 65536"/>
                <a:gd name="T11" fmla="*/ 0 60000 65536"/>
                <a:gd name="T12" fmla="*/ 0 60000 65536"/>
                <a:gd name="T13" fmla="*/ 0 60000 65536"/>
                <a:gd name="T14" fmla="*/ 0 60000 65536"/>
                <a:gd name="T15" fmla="*/ 0 w 1966"/>
                <a:gd name="T16" fmla="*/ 0 h 721"/>
                <a:gd name="T17" fmla="*/ 1966 w 1966"/>
                <a:gd name="T18" fmla="*/ 721 h 721"/>
              </a:gdLst>
              <a:ahLst/>
              <a:cxnLst>
                <a:cxn ang="T10">
                  <a:pos x="T0" y="T1"/>
                </a:cxn>
                <a:cxn ang="T11">
                  <a:pos x="T2" y="T3"/>
                </a:cxn>
                <a:cxn ang="T12">
                  <a:pos x="T4" y="T5"/>
                </a:cxn>
                <a:cxn ang="T13">
                  <a:pos x="T6" y="T7"/>
                </a:cxn>
                <a:cxn ang="T14">
                  <a:pos x="T8" y="T9"/>
                </a:cxn>
              </a:cxnLst>
              <a:rect l="T15" t="T16" r="T17" b="T18"/>
              <a:pathLst>
                <a:path w="1966" h="721">
                  <a:moveTo>
                    <a:pt x="1966" y="721"/>
                  </a:moveTo>
                  <a:lnTo>
                    <a:pt x="0" y="721"/>
                  </a:lnTo>
                  <a:lnTo>
                    <a:pt x="414" y="0"/>
                  </a:lnTo>
                  <a:lnTo>
                    <a:pt x="1552" y="0"/>
                  </a:lnTo>
                  <a:lnTo>
                    <a:pt x="1966" y="721"/>
                  </a:lnTo>
                  <a:close/>
                </a:path>
              </a:pathLst>
            </a:custGeom>
            <a:solidFill>
              <a:srgbClr val="B3E2CD"/>
            </a:solidFill>
            <a:ln w="6350">
              <a:solidFill>
                <a:srgbClr val="B3E2CD"/>
              </a:solidFill>
              <a:round/>
              <a:headEnd/>
              <a:tailEnd/>
            </a:ln>
          </p:spPr>
          <p:txBody>
            <a:bodyPr/>
            <a:lstStyle/>
            <a:p>
              <a:endParaRPr lang="fa-IR"/>
            </a:p>
          </p:txBody>
        </p:sp>
        <p:sp>
          <p:nvSpPr>
            <p:cNvPr id="12298" name="Freeform 8"/>
            <p:cNvSpPr>
              <a:spLocks/>
            </p:cNvSpPr>
            <p:nvPr/>
          </p:nvSpPr>
          <p:spPr bwMode="blackWhite">
            <a:xfrm>
              <a:off x="2301" y="960"/>
              <a:ext cx="1178" cy="1043"/>
            </a:xfrm>
            <a:custGeom>
              <a:avLst/>
              <a:gdLst>
                <a:gd name="T0" fmla="*/ 0 w 1138"/>
                <a:gd name="T1" fmla="*/ 982 h 982"/>
                <a:gd name="T2" fmla="*/ 567 w 1138"/>
                <a:gd name="T3" fmla="*/ 0 h 982"/>
                <a:gd name="T4" fmla="*/ 1138 w 1138"/>
                <a:gd name="T5" fmla="*/ 982 h 982"/>
                <a:gd name="T6" fmla="*/ 0 w 1138"/>
                <a:gd name="T7" fmla="*/ 982 h 982"/>
                <a:gd name="T8" fmla="*/ 0 60000 65536"/>
                <a:gd name="T9" fmla="*/ 0 60000 65536"/>
                <a:gd name="T10" fmla="*/ 0 60000 65536"/>
                <a:gd name="T11" fmla="*/ 0 60000 65536"/>
                <a:gd name="T12" fmla="*/ 0 w 1138"/>
                <a:gd name="T13" fmla="*/ 0 h 982"/>
                <a:gd name="T14" fmla="*/ 1138 w 1138"/>
                <a:gd name="T15" fmla="*/ 982 h 982"/>
              </a:gdLst>
              <a:ahLst/>
              <a:cxnLst>
                <a:cxn ang="T8">
                  <a:pos x="T0" y="T1"/>
                </a:cxn>
                <a:cxn ang="T9">
                  <a:pos x="T2" y="T3"/>
                </a:cxn>
                <a:cxn ang="T10">
                  <a:pos x="T4" y="T5"/>
                </a:cxn>
                <a:cxn ang="T11">
                  <a:pos x="T6" y="T7"/>
                </a:cxn>
              </a:cxnLst>
              <a:rect l="T12" t="T13" r="T14" b="T15"/>
              <a:pathLst>
                <a:path w="1138" h="982">
                  <a:moveTo>
                    <a:pt x="0" y="982"/>
                  </a:moveTo>
                  <a:lnTo>
                    <a:pt x="567" y="0"/>
                  </a:lnTo>
                  <a:lnTo>
                    <a:pt x="1138" y="982"/>
                  </a:lnTo>
                  <a:lnTo>
                    <a:pt x="0" y="982"/>
                  </a:lnTo>
                  <a:close/>
                </a:path>
              </a:pathLst>
            </a:custGeom>
            <a:solidFill>
              <a:srgbClr val="B3E2CD"/>
            </a:solidFill>
            <a:ln w="6350">
              <a:solidFill>
                <a:srgbClr val="B3E2CD"/>
              </a:solidFill>
              <a:round/>
              <a:headEnd/>
              <a:tailEnd/>
            </a:ln>
          </p:spPr>
          <p:txBody>
            <a:bodyPr/>
            <a:lstStyle/>
            <a:p>
              <a:endParaRPr lang="fa-IR"/>
            </a:p>
          </p:txBody>
        </p:sp>
        <p:sp>
          <p:nvSpPr>
            <p:cNvPr id="12299" name="Freeform 9"/>
            <p:cNvSpPr>
              <a:spLocks/>
            </p:cNvSpPr>
            <p:nvPr/>
          </p:nvSpPr>
          <p:spPr bwMode="blackWhite">
            <a:xfrm>
              <a:off x="2888" y="960"/>
              <a:ext cx="677" cy="1104"/>
            </a:xfrm>
            <a:custGeom>
              <a:avLst/>
              <a:gdLst>
                <a:gd name="T0" fmla="*/ 571 w 654"/>
                <a:gd name="T1" fmla="*/ 982 h 1040"/>
                <a:gd name="T2" fmla="*/ 654 w 654"/>
                <a:gd name="T3" fmla="*/ 1040 h 1040"/>
                <a:gd name="T4" fmla="*/ 87 w 654"/>
                <a:gd name="T5" fmla="*/ 58 h 1040"/>
                <a:gd name="T6" fmla="*/ 0 w 654"/>
                <a:gd name="T7" fmla="*/ 0 h 1040"/>
                <a:gd name="T8" fmla="*/ 571 w 654"/>
                <a:gd name="T9" fmla="*/ 982 h 1040"/>
                <a:gd name="T10" fmla="*/ 0 60000 65536"/>
                <a:gd name="T11" fmla="*/ 0 60000 65536"/>
                <a:gd name="T12" fmla="*/ 0 60000 65536"/>
                <a:gd name="T13" fmla="*/ 0 60000 65536"/>
                <a:gd name="T14" fmla="*/ 0 60000 65536"/>
                <a:gd name="T15" fmla="*/ 0 w 654"/>
                <a:gd name="T16" fmla="*/ 0 h 1040"/>
                <a:gd name="T17" fmla="*/ 654 w 654"/>
                <a:gd name="T18" fmla="*/ 1040 h 1040"/>
              </a:gdLst>
              <a:ahLst/>
              <a:cxnLst>
                <a:cxn ang="T10">
                  <a:pos x="T0" y="T1"/>
                </a:cxn>
                <a:cxn ang="T11">
                  <a:pos x="T2" y="T3"/>
                </a:cxn>
                <a:cxn ang="T12">
                  <a:pos x="T4" y="T5"/>
                </a:cxn>
                <a:cxn ang="T13">
                  <a:pos x="T6" y="T7"/>
                </a:cxn>
                <a:cxn ang="T14">
                  <a:pos x="T8" y="T9"/>
                </a:cxn>
              </a:cxnLst>
              <a:rect l="T15" t="T16" r="T17" b="T18"/>
              <a:pathLst>
                <a:path w="654" h="1040">
                  <a:moveTo>
                    <a:pt x="571" y="982"/>
                  </a:moveTo>
                  <a:lnTo>
                    <a:pt x="654" y="1040"/>
                  </a:lnTo>
                  <a:lnTo>
                    <a:pt x="87" y="58"/>
                  </a:lnTo>
                  <a:lnTo>
                    <a:pt x="0" y="0"/>
                  </a:lnTo>
                  <a:lnTo>
                    <a:pt x="571" y="982"/>
                  </a:lnTo>
                  <a:close/>
                </a:path>
              </a:pathLst>
            </a:custGeom>
            <a:solidFill>
              <a:srgbClr val="99C0AE"/>
            </a:solidFill>
            <a:ln w="9525">
              <a:noFill/>
              <a:round/>
              <a:headEnd/>
              <a:tailEnd/>
            </a:ln>
          </p:spPr>
          <p:txBody>
            <a:bodyPr/>
            <a:lstStyle/>
            <a:p>
              <a:endParaRPr lang="fa-IR"/>
            </a:p>
          </p:txBody>
        </p:sp>
        <p:sp>
          <p:nvSpPr>
            <p:cNvPr id="12300" name="Freeform 10"/>
            <p:cNvSpPr>
              <a:spLocks/>
            </p:cNvSpPr>
            <p:nvPr/>
          </p:nvSpPr>
          <p:spPr bwMode="blackWhite">
            <a:xfrm>
              <a:off x="3479" y="2003"/>
              <a:ext cx="518" cy="824"/>
            </a:xfrm>
            <a:custGeom>
              <a:avLst/>
              <a:gdLst>
                <a:gd name="T0" fmla="*/ 414 w 501"/>
                <a:gd name="T1" fmla="*/ 721 h 776"/>
                <a:gd name="T2" fmla="*/ 501 w 501"/>
                <a:gd name="T3" fmla="*/ 776 h 776"/>
                <a:gd name="T4" fmla="*/ 83 w 501"/>
                <a:gd name="T5" fmla="*/ 58 h 776"/>
                <a:gd name="T6" fmla="*/ 0 w 501"/>
                <a:gd name="T7" fmla="*/ 0 h 776"/>
                <a:gd name="T8" fmla="*/ 414 w 501"/>
                <a:gd name="T9" fmla="*/ 721 h 776"/>
                <a:gd name="T10" fmla="*/ 0 60000 65536"/>
                <a:gd name="T11" fmla="*/ 0 60000 65536"/>
                <a:gd name="T12" fmla="*/ 0 60000 65536"/>
                <a:gd name="T13" fmla="*/ 0 60000 65536"/>
                <a:gd name="T14" fmla="*/ 0 60000 65536"/>
                <a:gd name="T15" fmla="*/ 0 w 501"/>
                <a:gd name="T16" fmla="*/ 0 h 776"/>
                <a:gd name="T17" fmla="*/ 501 w 501"/>
                <a:gd name="T18" fmla="*/ 776 h 776"/>
              </a:gdLst>
              <a:ahLst/>
              <a:cxnLst>
                <a:cxn ang="T10">
                  <a:pos x="T0" y="T1"/>
                </a:cxn>
                <a:cxn ang="T11">
                  <a:pos x="T2" y="T3"/>
                </a:cxn>
                <a:cxn ang="T12">
                  <a:pos x="T4" y="T5"/>
                </a:cxn>
                <a:cxn ang="T13">
                  <a:pos x="T6" y="T7"/>
                </a:cxn>
                <a:cxn ang="T14">
                  <a:pos x="T8" y="T9"/>
                </a:cxn>
              </a:cxnLst>
              <a:rect l="T15" t="T16" r="T17" b="T18"/>
              <a:pathLst>
                <a:path w="501" h="776">
                  <a:moveTo>
                    <a:pt x="414" y="721"/>
                  </a:moveTo>
                  <a:lnTo>
                    <a:pt x="501" y="776"/>
                  </a:lnTo>
                  <a:lnTo>
                    <a:pt x="83" y="58"/>
                  </a:lnTo>
                  <a:lnTo>
                    <a:pt x="0" y="0"/>
                  </a:lnTo>
                  <a:lnTo>
                    <a:pt x="414" y="721"/>
                  </a:lnTo>
                  <a:close/>
                </a:path>
              </a:pathLst>
            </a:custGeom>
            <a:solidFill>
              <a:srgbClr val="99C0AE"/>
            </a:solidFill>
            <a:ln w="9525">
              <a:noFill/>
              <a:round/>
              <a:headEnd/>
              <a:tailEnd/>
            </a:ln>
          </p:spPr>
          <p:txBody>
            <a:bodyPr/>
            <a:lstStyle/>
            <a:p>
              <a:endParaRPr lang="fa-IR"/>
            </a:p>
          </p:txBody>
        </p:sp>
        <p:sp>
          <p:nvSpPr>
            <p:cNvPr id="12301" name="Freeform 11"/>
            <p:cNvSpPr>
              <a:spLocks/>
            </p:cNvSpPr>
            <p:nvPr/>
          </p:nvSpPr>
          <p:spPr bwMode="blackWhite">
            <a:xfrm>
              <a:off x="3907" y="2768"/>
              <a:ext cx="520" cy="824"/>
            </a:xfrm>
            <a:custGeom>
              <a:avLst/>
              <a:gdLst>
                <a:gd name="T0" fmla="*/ 418 w 502"/>
                <a:gd name="T1" fmla="*/ 718 h 776"/>
                <a:gd name="T2" fmla="*/ 502 w 502"/>
                <a:gd name="T3" fmla="*/ 776 h 776"/>
                <a:gd name="T4" fmla="*/ 87 w 502"/>
                <a:gd name="T5" fmla="*/ 55 h 776"/>
                <a:gd name="T6" fmla="*/ 0 w 502"/>
                <a:gd name="T7" fmla="*/ 0 h 776"/>
                <a:gd name="T8" fmla="*/ 418 w 502"/>
                <a:gd name="T9" fmla="*/ 718 h 776"/>
                <a:gd name="T10" fmla="*/ 0 60000 65536"/>
                <a:gd name="T11" fmla="*/ 0 60000 65536"/>
                <a:gd name="T12" fmla="*/ 0 60000 65536"/>
                <a:gd name="T13" fmla="*/ 0 60000 65536"/>
                <a:gd name="T14" fmla="*/ 0 60000 65536"/>
                <a:gd name="T15" fmla="*/ 0 w 502"/>
                <a:gd name="T16" fmla="*/ 0 h 776"/>
                <a:gd name="T17" fmla="*/ 502 w 502"/>
                <a:gd name="T18" fmla="*/ 776 h 776"/>
              </a:gdLst>
              <a:ahLst/>
              <a:cxnLst>
                <a:cxn ang="T10">
                  <a:pos x="T0" y="T1"/>
                </a:cxn>
                <a:cxn ang="T11">
                  <a:pos x="T2" y="T3"/>
                </a:cxn>
                <a:cxn ang="T12">
                  <a:pos x="T4" y="T5"/>
                </a:cxn>
                <a:cxn ang="T13">
                  <a:pos x="T6" y="T7"/>
                </a:cxn>
                <a:cxn ang="T14">
                  <a:pos x="T8" y="T9"/>
                </a:cxn>
              </a:cxnLst>
              <a:rect l="T15" t="T16" r="T17" b="T18"/>
              <a:pathLst>
                <a:path w="502" h="776">
                  <a:moveTo>
                    <a:pt x="418" y="718"/>
                  </a:moveTo>
                  <a:lnTo>
                    <a:pt x="502" y="776"/>
                  </a:lnTo>
                  <a:lnTo>
                    <a:pt x="87" y="55"/>
                  </a:lnTo>
                  <a:lnTo>
                    <a:pt x="0" y="0"/>
                  </a:lnTo>
                  <a:lnTo>
                    <a:pt x="418" y="718"/>
                  </a:lnTo>
                  <a:close/>
                </a:path>
              </a:pathLst>
            </a:custGeom>
            <a:solidFill>
              <a:srgbClr val="99C0AE"/>
            </a:solidFill>
            <a:ln w="9525">
              <a:noFill/>
              <a:round/>
              <a:headEnd/>
              <a:tailEnd/>
            </a:ln>
          </p:spPr>
          <p:txBody>
            <a:bodyPr/>
            <a:lstStyle/>
            <a:p>
              <a:endParaRPr lang="fa-IR"/>
            </a:p>
          </p:txBody>
        </p:sp>
        <p:sp>
          <p:nvSpPr>
            <p:cNvPr id="12302" name="Freeform 12"/>
            <p:cNvSpPr>
              <a:spLocks/>
            </p:cNvSpPr>
            <p:nvPr/>
          </p:nvSpPr>
          <p:spPr bwMode="blackWhite">
            <a:xfrm>
              <a:off x="1440" y="3530"/>
              <a:ext cx="2987" cy="62"/>
            </a:xfrm>
            <a:custGeom>
              <a:avLst/>
              <a:gdLst>
                <a:gd name="T0" fmla="*/ 0 w 2886"/>
                <a:gd name="T1" fmla="*/ 0 h 58"/>
                <a:gd name="T2" fmla="*/ 84 w 2886"/>
                <a:gd name="T3" fmla="*/ 58 h 58"/>
                <a:gd name="T4" fmla="*/ 2886 w 2886"/>
                <a:gd name="T5" fmla="*/ 58 h 58"/>
                <a:gd name="T6" fmla="*/ 2802 w 2886"/>
                <a:gd name="T7" fmla="*/ 0 h 58"/>
                <a:gd name="T8" fmla="*/ 0 w 2886"/>
                <a:gd name="T9" fmla="*/ 0 h 58"/>
                <a:gd name="T10" fmla="*/ 0 60000 65536"/>
                <a:gd name="T11" fmla="*/ 0 60000 65536"/>
                <a:gd name="T12" fmla="*/ 0 60000 65536"/>
                <a:gd name="T13" fmla="*/ 0 60000 65536"/>
                <a:gd name="T14" fmla="*/ 0 60000 65536"/>
                <a:gd name="T15" fmla="*/ 0 w 2886"/>
                <a:gd name="T16" fmla="*/ 0 h 58"/>
                <a:gd name="T17" fmla="*/ 2886 w 2886"/>
                <a:gd name="T18" fmla="*/ 58 h 58"/>
              </a:gdLst>
              <a:ahLst/>
              <a:cxnLst>
                <a:cxn ang="T10">
                  <a:pos x="T0" y="T1"/>
                </a:cxn>
                <a:cxn ang="T11">
                  <a:pos x="T2" y="T3"/>
                </a:cxn>
                <a:cxn ang="T12">
                  <a:pos x="T4" y="T5"/>
                </a:cxn>
                <a:cxn ang="T13">
                  <a:pos x="T6" y="T7"/>
                </a:cxn>
                <a:cxn ang="T14">
                  <a:pos x="T8" y="T9"/>
                </a:cxn>
              </a:cxnLst>
              <a:rect l="T15" t="T16" r="T17" b="T18"/>
              <a:pathLst>
                <a:path w="2886" h="58">
                  <a:moveTo>
                    <a:pt x="0" y="0"/>
                  </a:moveTo>
                  <a:lnTo>
                    <a:pt x="84" y="58"/>
                  </a:lnTo>
                  <a:lnTo>
                    <a:pt x="2886" y="58"/>
                  </a:lnTo>
                  <a:lnTo>
                    <a:pt x="2802" y="0"/>
                  </a:lnTo>
                  <a:lnTo>
                    <a:pt x="0" y="0"/>
                  </a:lnTo>
                  <a:close/>
                </a:path>
              </a:pathLst>
            </a:custGeom>
            <a:solidFill>
              <a:srgbClr val="7E9E90"/>
            </a:solidFill>
            <a:ln w="9525">
              <a:noFill/>
              <a:round/>
              <a:headEnd/>
              <a:tailEnd/>
            </a:ln>
          </p:spPr>
          <p:txBody>
            <a:bodyPr/>
            <a:lstStyle/>
            <a:p>
              <a:endParaRPr lang="fa-IR"/>
            </a:p>
          </p:txBody>
        </p:sp>
        <p:sp>
          <p:nvSpPr>
            <p:cNvPr id="12303" name="Rectangle 13"/>
            <p:cNvSpPr>
              <a:spLocks noChangeArrowheads="1"/>
            </p:cNvSpPr>
            <p:nvPr/>
          </p:nvSpPr>
          <p:spPr bwMode="blackWhite">
            <a:xfrm>
              <a:off x="3139" y="3296"/>
              <a:ext cx="469" cy="154"/>
            </a:xfrm>
            <a:prstGeom prst="rect">
              <a:avLst/>
            </a:prstGeom>
            <a:noFill/>
            <a:ln w="9525">
              <a:noFill/>
              <a:miter lim="800000"/>
              <a:headEnd/>
              <a:tailEnd/>
            </a:ln>
          </p:spPr>
          <p:txBody>
            <a:bodyPr wrap="none" lIns="0" tIns="0" rIns="0" bIns="0">
              <a:spAutoFit/>
            </a:bodyPr>
            <a:lstStyle/>
            <a:p>
              <a:r>
                <a:rPr lang="en-US" sz="1600">
                  <a:solidFill>
                    <a:srgbClr val="000000"/>
                  </a:solidFill>
                </a:rPr>
                <a:t>Upward</a:t>
              </a:r>
              <a:endParaRPr lang="en-US" sz="2400"/>
            </a:p>
          </p:txBody>
        </p:sp>
        <p:sp>
          <p:nvSpPr>
            <p:cNvPr id="12304" name="Rectangle 14"/>
            <p:cNvSpPr>
              <a:spLocks noChangeArrowheads="1"/>
            </p:cNvSpPr>
            <p:nvPr/>
          </p:nvSpPr>
          <p:spPr bwMode="blackWhite">
            <a:xfrm>
              <a:off x="2505" y="1798"/>
              <a:ext cx="647" cy="154"/>
            </a:xfrm>
            <a:prstGeom prst="rect">
              <a:avLst/>
            </a:prstGeom>
            <a:noFill/>
            <a:ln w="9525">
              <a:noFill/>
              <a:miter lim="800000"/>
              <a:headEnd/>
              <a:tailEnd/>
            </a:ln>
          </p:spPr>
          <p:txBody>
            <a:bodyPr wrap="none" lIns="0" tIns="0" rIns="0" bIns="0">
              <a:spAutoFit/>
            </a:bodyPr>
            <a:lstStyle/>
            <a:p>
              <a:r>
                <a:rPr lang="en-US" sz="1600">
                  <a:solidFill>
                    <a:srgbClr val="000000"/>
                  </a:solidFill>
                </a:rPr>
                <a:t>Downward</a:t>
              </a:r>
              <a:endParaRPr lang="en-US" sz="2400"/>
            </a:p>
          </p:txBody>
        </p:sp>
        <p:sp>
          <p:nvSpPr>
            <p:cNvPr id="12305" name="Rectangle 15"/>
            <p:cNvSpPr>
              <a:spLocks noChangeArrowheads="1"/>
            </p:cNvSpPr>
            <p:nvPr/>
          </p:nvSpPr>
          <p:spPr bwMode="blackWhite">
            <a:xfrm>
              <a:off x="2748" y="2496"/>
              <a:ext cx="420" cy="154"/>
            </a:xfrm>
            <a:prstGeom prst="rect">
              <a:avLst/>
            </a:prstGeom>
            <a:noFill/>
            <a:ln w="9525">
              <a:noFill/>
              <a:miter lim="800000"/>
              <a:headEnd/>
              <a:tailEnd/>
            </a:ln>
          </p:spPr>
          <p:txBody>
            <a:bodyPr wrap="none" lIns="0" tIns="0" rIns="0" bIns="0">
              <a:spAutoFit/>
            </a:bodyPr>
            <a:lstStyle/>
            <a:p>
              <a:r>
                <a:rPr lang="en-US" sz="1600">
                  <a:solidFill>
                    <a:srgbClr val="000000"/>
                  </a:solidFill>
                </a:rPr>
                <a:t>Lateral</a:t>
              </a:r>
              <a:endParaRPr lang="en-US" sz="2400"/>
            </a:p>
          </p:txBody>
        </p:sp>
        <p:sp>
          <p:nvSpPr>
            <p:cNvPr id="12306" name="Line 16"/>
            <p:cNvSpPr>
              <a:spLocks noChangeShapeType="1"/>
            </p:cNvSpPr>
            <p:nvPr/>
          </p:nvSpPr>
          <p:spPr bwMode="blackWhite">
            <a:xfrm flipV="1">
              <a:off x="3262" y="1904"/>
              <a:ext cx="2" cy="1392"/>
            </a:xfrm>
            <a:prstGeom prst="line">
              <a:avLst/>
            </a:prstGeom>
            <a:noFill/>
            <a:ln w="38100">
              <a:solidFill>
                <a:srgbClr val="CC3300"/>
              </a:solidFill>
              <a:round/>
              <a:headEnd/>
              <a:tailEnd type="triangle" w="med" len="lg"/>
            </a:ln>
          </p:spPr>
          <p:txBody>
            <a:bodyPr/>
            <a:lstStyle/>
            <a:p>
              <a:endParaRPr lang="fa-IR"/>
            </a:p>
          </p:txBody>
        </p:sp>
        <p:sp>
          <p:nvSpPr>
            <p:cNvPr id="12307" name="Line 17"/>
            <p:cNvSpPr>
              <a:spLocks noChangeShapeType="1"/>
            </p:cNvSpPr>
            <p:nvPr/>
          </p:nvSpPr>
          <p:spPr bwMode="blackWhite">
            <a:xfrm>
              <a:off x="2638" y="1952"/>
              <a:ext cx="2" cy="1488"/>
            </a:xfrm>
            <a:prstGeom prst="line">
              <a:avLst/>
            </a:prstGeom>
            <a:noFill/>
            <a:ln w="38100">
              <a:solidFill>
                <a:srgbClr val="CC3300"/>
              </a:solidFill>
              <a:round/>
              <a:headEnd/>
              <a:tailEnd type="triangle" w="med" len="lg"/>
            </a:ln>
          </p:spPr>
          <p:txBody>
            <a:bodyPr/>
            <a:lstStyle/>
            <a:p>
              <a:endParaRPr lang="fa-IR"/>
            </a:p>
          </p:txBody>
        </p:sp>
        <p:sp>
          <p:nvSpPr>
            <p:cNvPr id="12308" name="Line 18"/>
            <p:cNvSpPr>
              <a:spLocks noChangeShapeType="1"/>
            </p:cNvSpPr>
            <p:nvPr/>
          </p:nvSpPr>
          <p:spPr bwMode="blackWhite">
            <a:xfrm rot="5400000" flipV="1">
              <a:off x="2856" y="1832"/>
              <a:ext cx="2" cy="1681"/>
            </a:xfrm>
            <a:prstGeom prst="line">
              <a:avLst/>
            </a:prstGeom>
            <a:noFill/>
            <a:ln w="38100">
              <a:solidFill>
                <a:srgbClr val="CC3300"/>
              </a:solidFill>
              <a:round/>
              <a:headEnd type="triangle" w="med" len="lg"/>
              <a:tailEnd type="triangle" w="med" len="lg"/>
            </a:ln>
          </p:spPr>
          <p:txBody>
            <a:bodyPr/>
            <a:lstStyle/>
            <a:p>
              <a:endParaRPr lang="fa-I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07877"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07879"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 2005 Prentice Hall Inc. All rights reserved.</a:t>
            </a:r>
          </a:p>
        </p:txBody>
      </p:sp>
      <p:sp>
        <p:nvSpPr>
          <p:cNvPr id="13315" name="Slide Number Placeholder 4"/>
          <p:cNvSpPr>
            <a:spLocks noGrp="1"/>
          </p:cNvSpPr>
          <p:nvPr>
            <p:ph type="sldNum" sz="quarter" idx="11"/>
          </p:nvPr>
        </p:nvSpPr>
        <p:spPr>
          <a:noFill/>
        </p:spPr>
        <p:txBody>
          <a:bodyPr/>
          <a:lstStyle/>
          <a:p>
            <a:r>
              <a:rPr lang="en-US"/>
              <a:t>10–</a:t>
            </a:r>
            <a:fld id="{D02DCF5B-9C15-40EB-8CCB-1FD49BCAD34E}" type="slidenum">
              <a:rPr lang="en-US"/>
              <a:pPr/>
              <a:t>260</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Interpersonal Communication</a:t>
            </a:r>
          </a:p>
        </p:txBody>
      </p:sp>
      <p:sp>
        <p:nvSpPr>
          <p:cNvPr id="13317" name="Rectangle 3"/>
          <p:cNvSpPr>
            <a:spLocks noGrp="1" noChangeArrowheads="1"/>
          </p:cNvSpPr>
          <p:nvPr>
            <p:ph type="body" idx="1"/>
          </p:nvPr>
        </p:nvSpPr>
        <p:spPr/>
        <p:txBody>
          <a:bodyPr>
            <a:normAutofit fontScale="85000" lnSpcReduction="10000"/>
          </a:bodyPr>
          <a:lstStyle/>
          <a:p>
            <a:pPr algn="just" rtl="0" eaLnBrk="1" hangingPunct="1"/>
            <a:r>
              <a:rPr lang="en-US" smtClean="0"/>
              <a:t>Oral Communication</a:t>
            </a:r>
          </a:p>
          <a:p>
            <a:pPr lvl="1" algn="just" rtl="0" eaLnBrk="1" hangingPunct="1"/>
            <a:r>
              <a:rPr lang="en-US" smtClean="0"/>
              <a:t>Advantages: Speed and feedback.</a:t>
            </a:r>
          </a:p>
          <a:p>
            <a:pPr lvl="1" algn="just" rtl="0" eaLnBrk="1" hangingPunct="1"/>
            <a:r>
              <a:rPr lang="en-US" smtClean="0"/>
              <a:t>Disadvantage: Distortion of the message.</a:t>
            </a:r>
          </a:p>
          <a:p>
            <a:pPr algn="just" rtl="0" eaLnBrk="1" hangingPunct="1"/>
            <a:r>
              <a:rPr lang="en-US" smtClean="0"/>
              <a:t>Written Communication</a:t>
            </a:r>
          </a:p>
          <a:p>
            <a:pPr lvl="1" algn="just" rtl="0" eaLnBrk="1" hangingPunct="1"/>
            <a:r>
              <a:rPr lang="en-US" smtClean="0"/>
              <a:t>Advantages: Tangible and verifiable.</a:t>
            </a:r>
          </a:p>
          <a:p>
            <a:pPr lvl="1" algn="just" rtl="0" eaLnBrk="1" hangingPunct="1"/>
            <a:r>
              <a:rPr lang="en-US" smtClean="0"/>
              <a:t>Disadvantages: Time consuming and lacks feedback.</a:t>
            </a:r>
          </a:p>
          <a:p>
            <a:pPr algn="just" rtl="0" eaLnBrk="1" hangingPunct="1"/>
            <a:r>
              <a:rPr lang="en-US" smtClean="0"/>
              <a:t>Nonverbal Communication</a:t>
            </a:r>
          </a:p>
          <a:p>
            <a:pPr lvl="1" algn="just" rtl="0" eaLnBrk="1" hangingPunct="1"/>
            <a:r>
              <a:rPr lang="en-US" smtClean="0"/>
              <a:t>Advantages: Supports other communications and provides observable expression of emotions and feelings.</a:t>
            </a:r>
          </a:p>
          <a:p>
            <a:pPr lvl="1" algn="just" rtl="0" eaLnBrk="1" hangingPunct="1"/>
            <a:r>
              <a:rPr lang="en-US" smtClean="0"/>
              <a:t>Disadvantage: Misperception of body language or gestures can influence receiver’s interpretation of message.</a:t>
            </a:r>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10–</a:t>
            </a:r>
            <a:fld id="{4991B6A3-3E88-4618-AD4E-C1C241877C4A}" type="slidenum">
              <a:rPr lang="en-US"/>
              <a:pPr/>
              <a:t>261</a:t>
            </a:fld>
            <a:endParaRPr lang="en-US"/>
          </a:p>
        </p:txBody>
      </p:sp>
      <p:sp>
        <p:nvSpPr>
          <p:cNvPr id="266243" name="Rectangle 3"/>
          <p:cNvSpPr>
            <a:spLocks noGrp="1" noChangeArrowheads="1"/>
          </p:cNvSpPr>
          <p:nvPr>
            <p:ph type="title"/>
          </p:nvPr>
        </p:nvSpPr>
        <p:spPr/>
        <p:txBody>
          <a:bodyPr/>
          <a:lstStyle/>
          <a:p>
            <a:pPr algn="just" rtl="0" eaLnBrk="1" hangingPunct="1">
              <a:defRPr/>
            </a:pPr>
            <a:r>
              <a:rPr lang="en-US" smtClean="0"/>
              <a:t>Intonations: It’s the Way You Say It!</a:t>
            </a:r>
          </a:p>
        </p:txBody>
      </p:sp>
      <p:sp>
        <p:nvSpPr>
          <p:cNvPr id="266245"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–2</a:t>
            </a:r>
            <a:endParaRPr lang="en-US">
              <a:solidFill>
                <a:schemeClr val="bg1"/>
              </a:solidFill>
            </a:endParaRPr>
          </a:p>
        </p:txBody>
      </p:sp>
      <p:sp>
        <p:nvSpPr>
          <p:cNvPr id="14342" name="Rectangle 6"/>
          <p:cNvSpPr>
            <a:spLocks noChangeArrowheads="1"/>
          </p:cNvSpPr>
          <p:nvPr/>
        </p:nvSpPr>
        <p:spPr bwMode="auto">
          <a:xfrm>
            <a:off x="719138" y="1447800"/>
            <a:ext cx="7891462" cy="3735388"/>
          </a:xfrm>
          <a:prstGeom prst="rect">
            <a:avLst/>
          </a:prstGeom>
          <a:noFill/>
          <a:ln w="9525">
            <a:noFill/>
            <a:miter lim="800000"/>
            <a:headEnd/>
            <a:tailEnd/>
          </a:ln>
        </p:spPr>
        <p:txBody>
          <a:bodyPr>
            <a:spAutoFit/>
          </a:bodyPr>
          <a:lstStyle/>
          <a:p>
            <a:pPr>
              <a:spcBef>
                <a:spcPct val="60000"/>
              </a:spcBef>
              <a:tabLst>
                <a:tab pos="3883025" algn="l"/>
              </a:tabLst>
            </a:pPr>
            <a:r>
              <a:rPr lang="en-US" sz="1800"/>
              <a:t>Change your tone and you change your meaning:</a:t>
            </a:r>
          </a:p>
          <a:p>
            <a:pPr>
              <a:spcBef>
                <a:spcPct val="60000"/>
              </a:spcBef>
              <a:tabLst>
                <a:tab pos="3883025" algn="l"/>
              </a:tabLst>
            </a:pPr>
            <a:r>
              <a:rPr lang="en-US" sz="1600"/>
              <a:t>Placement of the emphasis 	What it means</a:t>
            </a:r>
          </a:p>
          <a:p>
            <a:pPr>
              <a:spcBef>
                <a:spcPct val="60000"/>
              </a:spcBef>
              <a:tabLst>
                <a:tab pos="3883025" algn="l"/>
              </a:tabLst>
            </a:pPr>
            <a:r>
              <a:rPr lang="en-US" sz="1600" b="0"/>
              <a:t>Why don’t I take </a:t>
            </a:r>
            <a:r>
              <a:rPr lang="en-US" sz="1600"/>
              <a:t>you </a:t>
            </a:r>
            <a:r>
              <a:rPr lang="en-US" sz="1600" b="0"/>
              <a:t>to dinner tonight?	I was going to take someone else.</a:t>
            </a:r>
          </a:p>
          <a:p>
            <a:pPr>
              <a:spcBef>
                <a:spcPct val="60000"/>
              </a:spcBef>
              <a:tabLst>
                <a:tab pos="3883025" algn="l"/>
              </a:tabLst>
            </a:pPr>
            <a:r>
              <a:rPr lang="en-US" sz="1600" b="0"/>
              <a:t>Why don’t </a:t>
            </a:r>
            <a:r>
              <a:rPr lang="en-US" sz="1600"/>
              <a:t>I </a:t>
            </a:r>
            <a:r>
              <a:rPr lang="en-US" sz="1600" b="0"/>
              <a:t>take you to dinner tonight? 	Instead of the guy you were going with.</a:t>
            </a:r>
          </a:p>
          <a:p>
            <a:pPr>
              <a:spcBef>
                <a:spcPct val="60000"/>
              </a:spcBef>
              <a:tabLst>
                <a:tab pos="3883025" algn="l"/>
              </a:tabLst>
            </a:pPr>
            <a:r>
              <a:rPr lang="en-US" sz="1600" b="0"/>
              <a:t>Why </a:t>
            </a:r>
            <a:r>
              <a:rPr lang="en-US" sz="1600"/>
              <a:t>don’t </a:t>
            </a:r>
            <a:r>
              <a:rPr lang="en-US" sz="1600" b="0"/>
              <a:t>I take you to dinner tonight? 	I’m trying to find a reason why I </a:t>
            </a:r>
            <a:br>
              <a:rPr lang="en-US" sz="1600" b="0"/>
            </a:br>
            <a:r>
              <a:rPr lang="en-US" sz="1600" b="0"/>
              <a:t>	shouldn’t take you.</a:t>
            </a:r>
          </a:p>
          <a:p>
            <a:pPr>
              <a:spcBef>
                <a:spcPct val="60000"/>
              </a:spcBef>
              <a:tabLst>
                <a:tab pos="3883025" algn="l"/>
              </a:tabLst>
            </a:pPr>
            <a:r>
              <a:rPr lang="en-US" sz="1600"/>
              <a:t>Why </a:t>
            </a:r>
            <a:r>
              <a:rPr lang="en-US" sz="1600" b="0"/>
              <a:t>don’t I take you to dinner tonight? 	Do you have a problem with me?</a:t>
            </a:r>
          </a:p>
          <a:p>
            <a:pPr>
              <a:spcBef>
                <a:spcPct val="60000"/>
              </a:spcBef>
              <a:tabLst>
                <a:tab pos="3883025" algn="l"/>
              </a:tabLst>
            </a:pPr>
            <a:r>
              <a:rPr lang="en-US" sz="1600" b="0"/>
              <a:t>Why don’t I </a:t>
            </a:r>
            <a:r>
              <a:rPr lang="en-US" sz="1600"/>
              <a:t>take </a:t>
            </a:r>
            <a:r>
              <a:rPr lang="en-US" sz="1600" b="0"/>
              <a:t>you to dinner tonight? 	Instead of going on your own.</a:t>
            </a:r>
          </a:p>
          <a:p>
            <a:pPr>
              <a:spcBef>
                <a:spcPct val="60000"/>
              </a:spcBef>
              <a:tabLst>
                <a:tab pos="3883025" algn="l"/>
              </a:tabLst>
            </a:pPr>
            <a:r>
              <a:rPr lang="en-US" sz="1600" b="0"/>
              <a:t>Why don’t I take you to </a:t>
            </a:r>
            <a:r>
              <a:rPr lang="en-US" sz="1600"/>
              <a:t>dinner </a:t>
            </a:r>
            <a:r>
              <a:rPr lang="en-US" sz="1600" b="0"/>
              <a:t>tonight? 	Instead of lunch tomorrow.</a:t>
            </a:r>
          </a:p>
          <a:p>
            <a:pPr>
              <a:spcBef>
                <a:spcPct val="60000"/>
              </a:spcBef>
              <a:tabLst>
                <a:tab pos="3883025" algn="l"/>
              </a:tabLst>
            </a:pPr>
            <a:r>
              <a:rPr lang="en-US" sz="1600" b="0"/>
              <a:t>Why don’t I take you to dinner </a:t>
            </a:r>
            <a:r>
              <a:rPr lang="en-US" sz="1600"/>
              <a:t>tonight</a:t>
            </a:r>
            <a:r>
              <a:rPr lang="en-US" sz="1600" b="0"/>
              <a:t>? 	Not tomorrow night.</a:t>
            </a:r>
          </a:p>
        </p:txBody>
      </p:sp>
      <p:sp>
        <p:nvSpPr>
          <p:cNvPr id="14343" name="Rectangle 7"/>
          <p:cNvSpPr>
            <a:spLocks noChangeArrowheads="1"/>
          </p:cNvSpPr>
          <p:nvPr/>
        </p:nvSpPr>
        <p:spPr bwMode="auto">
          <a:xfrm>
            <a:off x="685800" y="6111875"/>
            <a:ext cx="6248400" cy="365125"/>
          </a:xfrm>
          <a:prstGeom prst="rect">
            <a:avLst/>
          </a:prstGeom>
          <a:noFill/>
          <a:ln w="9525">
            <a:noFill/>
            <a:miter lim="800000"/>
            <a:headEnd/>
            <a:tailEnd/>
          </a:ln>
        </p:spPr>
        <p:txBody>
          <a:bodyPr>
            <a:spAutoFit/>
          </a:bodyPr>
          <a:lstStyle/>
          <a:p>
            <a:r>
              <a:rPr lang="en-US" sz="900" b="0"/>
              <a:t>Source: Based on M. Kiely, “When ‘No’ Means ‘Yes,’ ” </a:t>
            </a:r>
            <a:r>
              <a:rPr lang="en-US" sz="900" b="0" i="1"/>
              <a:t>Marketing</a:t>
            </a:r>
            <a:r>
              <a:rPr lang="en-US" sz="900" b="0"/>
              <a:t>, October 1993, pp. 7–9. Reproduced in A. Huczynski and D. Buchanan, </a:t>
            </a:r>
            <a:r>
              <a:rPr lang="en-US" sz="900" b="0" i="1"/>
              <a:t>Organizational Behaviour</a:t>
            </a:r>
            <a:r>
              <a:rPr lang="en-US" sz="900" b="0"/>
              <a:t>, 4th ed. (Essex, England: Pearson Education, 2001), p. 194.</a:t>
            </a:r>
          </a:p>
        </p:txBody>
      </p:sp>
    </p:spTree>
  </p:cSld>
  <p:clrMapOvr>
    <a:masterClrMapping/>
  </p:clrMapOvr>
  <p:transition>
    <p:cut thruBlk="1"/>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ooter Placeholder 2"/>
          <p:cNvSpPr>
            <a:spLocks noGrp="1"/>
          </p:cNvSpPr>
          <p:nvPr>
            <p:ph type="ftr" sz="quarter" idx="10"/>
          </p:nvPr>
        </p:nvSpPr>
        <p:spPr>
          <a:noFill/>
        </p:spPr>
        <p:txBody>
          <a:bodyPr/>
          <a:lstStyle/>
          <a:p>
            <a:r>
              <a:rPr lang="en-US"/>
              <a:t>© 2005 Prentice Hall Inc. All rights reserved.</a:t>
            </a:r>
          </a:p>
        </p:txBody>
      </p:sp>
      <p:sp>
        <p:nvSpPr>
          <p:cNvPr id="2054" name="Slide Number Placeholder 3"/>
          <p:cNvSpPr>
            <a:spLocks noGrp="1"/>
          </p:cNvSpPr>
          <p:nvPr>
            <p:ph type="sldNum" sz="quarter" idx="11"/>
          </p:nvPr>
        </p:nvSpPr>
        <p:spPr>
          <a:noFill/>
        </p:spPr>
        <p:txBody>
          <a:bodyPr/>
          <a:lstStyle/>
          <a:p>
            <a:r>
              <a:rPr lang="en-US"/>
              <a:t>10–</a:t>
            </a:r>
            <a:fld id="{82AE5D45-7FB9-4390-9BBB-CD36A498A854}" type="slidenum">
              <a:rPr lang="en-US"/>
              <a:pPr/>
              <a:t>262</a:t>
            </a:fld>
            <a:endParaRPr lang="en-US"/>
          </a:p>
        </p:txBody>
      </p:sp>
      <p:sp>
        <p:nvSpPr>
          <p:cNvPr id="267267" name="Rectangle 3"/>
          <p:cNvSpPr>
            <a:spLocks noGrp="1" noChangeArrowheads="1"/>
          </p:cNvSpPr>
          <p:nvPr>
            <p:ph type="title"/>
          </p:nvPr>
        </p:nvSpPr>
        <p:spPr/>
        <p:txBody>
          <a:bodyPr>
            <a:normAutofit fontScale="90000"/>
          </a:bodyPr>
          <a:lstStyle/>
          <a:p>
            <a:pPr algn="just" rtl="0" eaLnBrk="1" hangingPunct="1">
              <a:defRPr/>
            </a:pPr>
            <a:r>
              <a:rPr lang="en-US" smtClean="0"/>
              <a:t>Three Common Formal Small-Group Networks</a:t>
            </a:r>
          </a:p>
        </p:txBody>
      </p:sp>
      <p:sp>
        <p:nvSpPr>
          <p:cNvPr id="267270" name="Text Box 6"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–3</a:t>
            </a:r>
            <a:endParaRPr lang="en-US">
              <a:solidFill>
                <a:schemeClr val="bg1"/>
              </a:solidFill>
            </a:endParaRPr>
          </a:p>
        </p:txBody>
      </p:sp>
      <p:graphicFrame>
        <p:nvGraphicFramePr>
          <p:cNvPr id="2050" name="Object 7"/>
          <p:cNvGraphicFramePr>
            <a:graphicFrameLocks noChangeAspect="1"/>
          </p:cNvGraphicFramePr>
          <p:nvPr/>
        </p:nvGraphicFramePr>
        <p:xfrm>
          <a:off x="838200" y="1428750"/>
          <a:ext cx="2695575" cy="2914650"/>
        </p:xfrm>
        <a:graphic>
          <a:graphicData uri="http://schemas.openxmlformats.org/presentationml/2006/ole">
            <mc:AlternateContent xmlns:mc="http://schemas.openxmlformats.org/markup-compatibility/2006">
              <mc:Choice xmlns:v="urn:schemas-microsoft-com:vml" Requires="v">
                <p:oleObj spid="_x0000_s12305" name="Photo Editor Photo" r:id="rId4" imgW="2695951" imgH="2914286" progId="">
                  <p:embed/>
                </p:oleObj>
              </mc:Choice>
              <mc:Fallback>
                <p:oleObj name="Photo Editor Photo" r:id="rId4" imgW="2695951" imgH="2914286"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28750"/>
                        <a:ext cx="269557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8"/>
          <p:cNvGraphicFramePr>
            <a:graphicFrameLocks noChangeAspect="1"/>
          </p:cNvGraphicFramePr>
          <p:nvPr/>
        </p:nvGraphicFramePr>
        <p:xfrm>
          <a:off x="5791200" y="1447800"/>
          <a:ext cx="2714625" cy="2962275"/>
        </p:xfrm>
        <a:graphic>
          <a:graphicData uri="http://schemas.openxmlformats.org/presentationml/2006/ole">
            <mc:AlternateContent xmlns:mc="http://schemas.openxmlformats.org/markup-compatibility/2006">
              <mc:Choice xmlns:v="urn:schemas-microsoft-com:vml" Requires="v">
                <p:oleObj spid="_x0000_s12306" name="Photo Editor Photo" r:id="rId6" imgW="2715004" imgH="2962689" progId="">
                  <p:embed/>
                </p:oleObj>
              </mc:Choice>
              <mc:Fallback>
                <p:oleObj name="Photo Editor Photo" r:id="rId6" imgW="2715004" imgH="296268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1447800"/>
                        <a:ext cx="271462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9"/>
          <p:cNvGraphicFramePr>
            <a:graphicFrameLocks noChangeAspect="1"/>
          </p:cNvGraphicFramePr>
          <p:nvPr/>
        </p:nvGraphicFramePr>
        <p:xfrm>
          <a:off x="3262313" y="3343275"/>
          <a:ext cx="2619375" cy="2981325"/>
        </p:xfrm>
        <a:graphic>
          <a:graphicData uri="http://schemas.openxmlformats.org/presentationml/2006/ole">
            <mc:AlternateContent xmlns:mc="http://schemas.openxmlformats.org/markup-compatibility/2006">
              <mc:Choice xmlns:v="urn:schemas-microsoft-com:vml" Requires="v">
                <p:oleObj spid="_x0000_s12307" name="Photo Editor Photo" r:id="rId8" imgW="2619048" imgH="2980952" progId="">
                  <p:embed/>
                </p:oleObj>
              </mc:Choice>
              <mc:Fallback>
                <p:oleObj name="Photo Editor Photo" r:id="rId8" imgW="2619048" imgH="2980952"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2313" y="3343275"/>
                        <a:ext cx="26193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10–</a:t>
            </a:r>
            <a:fld id="{A5455944-AA5C-4CA6-9C0E-3B0FE74B8A54}" type="slidenum">
              <a:rPr lang="en-US"/>
              <a:pPr/>
              <a:t>263</a:t>
            </a:fld>
            <a:endParaRPr lang="en-US"/>
          </a:p>
        </p:txBody>
      </p:sp>
      <p:sp>
        <p:nvSpPr>
          <p:cNvPr id="268290"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Small-Group Networks and Effectiveness Criteria</a:t>
            </a:r>
          </a:p>
        </p:txBody>
      </p:sp>
      <p:sp>
        <p:nvSpPr>
          <p:cNvPr id="268292"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–4</a:t>
            </a:r>
            <a:endParaRPr lang="en-US">
              <a:solidFill>
                <a:schemeClr val="bg1"/>
              </a:solidFill>
            </a:endParaRPr>
          </a:p>
        </p:txBody>
      </p:sp>
      <p:sp>
        <p:nvSpPr>
          <p:cNvPr id="15366" name="Rectangle 5"/>
          <p:cNvSpPr>
            <a:spLocks noChangeArrowheads="1"/>
          </p:cNvSpPr>
          <p:nvPr/>
        </p:nvSpPr>
        <p:spPr bwMode="auto">
          <a:xfrm>
            <a:off x="838200" y="1828800"/>
            <a:ext cx="7467600" cy="2414588"/>
          </a:xfrm>
          <a:prstGeom prst="rect">
            <a:avLst/>
          </a:prstGeom>
          <a:noFill/>
          <a:ln w="9525">
            <a:noFill/>
            <a:miter lim="800000"/>
            <a:headEnd/>
            <a:tailEnd/>
          </a:ln>
        </p:spPr>
        <p:txBody>
          <a:bodyPr>
            <a:spAutoFit/>
          </a:bodyPr>
          <a:lstStyle/>
          <a:p>
            <a:pPr>
              <a:spcBef>
                <a:spcPct val="50000"/>
              </a:spcBef>
              <a:tabLst>
                <a:tab pos="2398713" algn="l"/>
                <a:tab pos="4227513" algn="l"/>
                <a:tab pos="5948363" algn="l"/>
              </a:tabLst>
            </a:pPr>
            <a:r>
              <a:rPr lang="en-US" sz="1600" b="0"/>
              <a:t>		</a:t>
            </a:r>
            <a:r>
              <a:rPr lang="en-US" sz="1600"/>
              <a:t>NETWORKS</a:t>
            </a:r>
            <a:r>
              <a:rPr lang="en-US" sz="1600" b="0"/>
              <a:t>	</a:t>
            </a:r>
          </a:p>
          <a:p>
            <a:pPr>
              <a:spcBef>
                <a:spcPct val="50000"/>
              </a:spcBef>
              <a:tabLst>
                <a:tab pos="2398713" algn="l"/>
                <a:tab pos="4227513" algn="l"/>
                <a:tab pos="5948363" algn="l"/>
              </a:tabLst>
            </a:pPr>
            <a:r>
              <a:rPr lang="en-US" sz="1600"/>
              <a:t>Criteria </a:t>
            </a:r>
            <a:r>
              <a:rPr lang="en-US" sz="1600" b="0"/>
              <a:t>	</a:t>
            </a:r>
            <a:r>
              <a:rPr lang="en-US" sz="1600"/>
              <a:t>Chain </a:t>
            </a:r>
            <a:r>
              <a:rPr lang="en-US" sz="1600" b="0"/>
              <a:t>	</a:t>
            </a:r>
            <a:r>
              <a:rPr lang="en-US" sz="1600"/>
              <a:t>Wheel </a:t>
            </a:r>
            <a:r>
              <a:rPr lang="en-US" sz="1600" b="0"/>
              <a:t>	</a:t>
            </a:r>
            <a:r>
              <a:rPr lang="en-US" sz="1600"/>
              <a:t>All Channel </a:t>
            </a:r>
            <a:r>
              <a:rPr lang="en-US" sz="1600" b="0"/>
              <a:t>	</a:t>
            </a:r>
          </a:p>
          <a:p>
            <a:pPr>
              <a:spcBef>
                <a:spcPct val="50000"/>
              </a:spcBef>
              <a:tabLst>
                <a:tab pos="2398713" algn="l"/>
                <a:tab pos="4227513" algn="l"/>
                <a:tab pos="5948363" algn="l"/>
              </a:tabLst>
            </a:pPr>
            <a:r>
              <a:rPr lang="en-US" sz="1600" b="0"/>
              <a:t>Speed 	Moderate 	Fast 	Fast</a:t>
            </a:r>
          </a:p>
          <a:p>
            <a:pPr>
              <a:spcBef>
                <a:spcPct val="50000"/>
              </a:spcBef>
              <a:tabLst>
                <a:tab pos="2398713" algn="l"/>
                <a:tab pos="4227513" algn="l"/>
                <a:tab pos="5948363" algn="l"/>
              </a:tabLst>
            </a:pPr>
            <a:r>
              <a:rPr lang="en-US" sz="1600" b="0"/>
              <a:t>Accuracy 	High 	High 	Moderate</a:t>
            </a:r>
          </a:p>
          <a:p>
            <a:pPr>
              <a:spcBef>
                <a:spcPct val="50000"/>
              </a:spcBef>
              <a:tabLst>
                <a:tab pos="2398713" algn="l"/>
                <a:tab pos="4227513" algn="l"/>
                <a:tab pos="5948363" algn="l"/>
              </a:tabLst>
            </a:pPr>
            <a:r>
              <a:rPr lang="en-US" sz="1600" b="0"/>
              <a:t>Emergence of a leader 	Moderate 	High 	None</a:t>
            </a:r>
          </a:p>
          <a:p>
            <a:pPr>
              <a:spcBef>
                <a:spcPct val="50000"/>
              </a:spcBef>
              <a:tabLst>
                <a:tab pos="2398713" algn="l"/>
                <a:tab pos="4227513" algn="l"/>
                <a:tab pos="5948363" algn="l"/>
              </a:tabLst>
            </a:pPr>
            <a:r>
              <a:rPr lang="en-US" sz="1600" b="0"/>
              <a:t>Member satisfaction 	Moderate 	Low 	High</a:t>
            </a:r>
          </a:p>
        </p:txBody>
      </p:sp>
      <p:sp>
        <p:nvSpPr>
          <p:cNvPr id="15367" name="Line 6"/>
          <p:cNvSpPr>
            <a:spLocks noChangeShapeType="1"/>
          </p:cNvSpPr>
          <p:nvPr/>
        </p:nvSpPr>
        <p:spPr bwMode="auto">
          <a:xfrm>
            <a:off x="914400" y="2678113"/>
            <a:ext cx="7315200" cy="0"/>
          </a:xfrm>
          <a:prstGeom prst="line">
            <a:avLst/>
          </a:prstGeom>
          <a:noFill/>
          <a:ln w="38100">
            <a:solidFill>
              <a:schemeClr val="tx1"/>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 2005 Prentice Hall Inc. All rights reserved.</a:t>
            </a:r>
          </a:p>
        </p:txBody>
      </p:sp>
      <p:sp>
        <p:nvSpPr>
          <p:cNvPr id="16387" name="Slide Number Placeholder 4"/>
          <p:cNvSpPr>
            <a:spLocks noGrp="1"/>
          </p:cNvSpPr>
          <p:nvPr>
            <p:ph type="sldNum" sz="quarter" idx="11"/>
          </p:nvPr>
        </p:nvSpPr>
        <p:spPr>
          <a:noFill/>
        </p:spPr>
        <p:txBody>
          <a:bodyPr/>
          <a:lstStyle/>
          <a:p>
            <a:r>
              <a:rPr lang="en-US"/>
              <a:t>10–</a:t>
            </a:r>
            <a:fld id="{16D12638-FECD-473D-9574-5A4C6944FF8C}" type="slidenum">
              <a:rPr lang="en-US"/>
              <a:pPr/>
              <a:t>264</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Grapevine</a:t>
            </a:r>
          </a:p>
        </p:txBody>
      </p:sp>
      <p:sp>
        <p:nvSpPr>
          <p:cNvPr id="16389" name="Rectangle 3"/>
          <p:cNvSpPr>
            <a:spLocks noGrp="1" noChangeArrowheads="1"/>
          </p:cNvSpPr>
          <p:nvPr>
            <p:ph type="body" idx="1"/>
          </p:nvPr>
        </p:nvSpPr>
        <p:spPr>
          <a:xfrm>
            <a:off x="685800" y="1219200"/>
            <a:ext cx="7467600" cy="5105400"/>
          </a:xfrm>
        </p:spPr>
        <p:txBody>
          <a:bodyPr>
            <a:normAutofit fontScale="92500" lnSpcReduction="10000"/>
          </a:bodyPr>
          <a:lstStyle/>
          <a:p>
            <a:pPr algn="just" rtl="0" eaLnBrk="1" hangingPunct="1">
              <a:spcBef>
                <a:spcPct val="35000"/>
              </a:spcBef>
            </a:pPr>
            <a:r>
              <a:rPr lang="en-US" smtClean="0"/>
              <a:t>Grapevine Characteristics</a:t>
            </a:r>
          </a:p>
          <a:p>
            <a:pPr lvl="1" algn="just" rtl="0" eaLnBrk="1" hangingPunct="1">
              <a:spcBef>
                <a:spcPct val="35000"/>
              </a:spcBef>
            </a:pPr>
            <a:r>
              <a:rPr lang="en-US" smtClean="0"/>
              <a:t>Informal, not controlled by management.</a:t>
            </a:r>
          </a:p>
          <a:p>
            <a:pPr lvl="1" algn="just" rtl="0" eaLnBrk="1" hangingPunct="1">
              <a:spcBef>
                <a:spcPct val="35000"/>
              </a:spcBef>
            </a:pPr>
            <a:r>
              <a:rPr lang="en-US" smtClean="0"/>
              <a:t>Perceived by most employees as being more believable and reliable than formal communications.</a:t>
            </a:r>
          </a:p>
          <a:p>
            <a:pPr lvl="1" algn="just" rtl="0" eaLnBrk="1" hangingPunct="1">
              <a:spcBef>
                <a:spcPct val="35000"/>
              </a:spcBef>
            </a:pPr>
            <a:r>
              <a:rPr lang="en-US" smtClean="0"/>
              <a:t>Largely used to serve the self-interests of those who use it.</a:t>
            </a:r>
          </a:p>
          <a:p>
            <a:pPr lvl="1" algn="just" rtl="0" eaLnBrk="1" hangingPunct="1">
              <a:spcBef>
                <a:spcPct val="35000"/>
              </a:spcBef>
            </a:pPr>
            <a:r>
              <a:rPr lang="en-US" smtClean="0"/>
              <a:t>Results from:</a:t>
            </a:r>
          </a:p>
          <a:p>
            <a:pPr lvl="2" algn="just" rtl="0" eaLnBrk="1" hangingPunct="1">
              <a:spcBef>
                <a:spcPct val="35000"/>
              </a:spcBef>
            </a:pPr>
            <a:r>
              <a:rPr lang="en-US" smtClean="0"/>
              <a:t>Desire for information about important situations</a:t>
            </a:r>
          </a:p>
          <a:p>
            <a:pPr lvl="2" algn="just" rtl="0" eaLnBrk="1" hangingPunct="1">
              <a:spcBef>
                <a:spcPct val="35000"/>
              </a:spcBef>
            </a:pPr>
            <a:r>
              <a:rPr lang="en-US" smtClean="0"/>
              <a:t>Ambiguous conditions</a:t>
            </a:r>
          </a:p>
          <a:p>
            <a:pPr lvl="2" algn="just" rtl="0" eaLnBrk="1" hangingPunct="1">
              <a:spcBef>
                <a:spcPct val="35000"/>
              </a:spcBef>
            </a:pPr>
            <a:r>
              <a:rPr lang="en-US" smtClean="0"/>
              <a:t>Conditions that cause anxiety</a:t>
            </a:r>
          </a:p>
        </p:txBody>
      </p:sp>
      <p:grpSp>
        <p:nvGrpSpPr>
          <p:cNvPr id="2" name="Group 4"/>
          <p:cNvGrpSpPr>
            <a:grpSpLocks/>
          </p:cNvGrpSpPr>
          <p:nvPr/>
        </p:nvGrpSpPr>
        <p:grpSpPr bwMode="auto">
          <a:xfrm>
            <a:off x="381000" y="3352800"/>
            <a:ext cx="7162800" cy="2895600"/>
            <a:chOff x="407" y="909"/>
            <a:chExt cx="4612" cy="2868"/>
          </a:xfrm>
        </p:grpSpPr>
        <p:grpSp>
          <p:nvGrpSpPr>
            <p:cNvPr id="3" name="Group 5"/>
            <p:cNvGrpSpPr>
              <a:grpSpLocks/>
            </p:cNvGrpSpPr>
            <p:nvPr/>
          </p:nvGrpSpPr>
          <p:grpSpPr bwMode="auto">
            <a:xfrm>
              <a:off x="407" y="909"/>
              <a:ext cx="4612" cy="2868"/>
              <a:chOff x="407" y="909"/>
              <a:chExt cx="4612" cy="2868"/>
            </a:xfrm>
          </p:grpSpPr>
          <p:sp>
            <p:nvSpPr>
              <p:cNvPr id="16422" name="Freeform 6"/>
              <p:cNvSpPr>
                <a:spLocks/>
              </p:cNvSpPr>
              <p:nvPr/>
            </p:nvSpPr>
            <p:spPr bwMode="auto">
              <a:xfrm>
                <a:off x="4584" y="3472"/>
                <a:ext cx="388" cy="235"/>
              </a:xfrm>
              <a:custGeom>
                <a:avLst/>
                <a:gdLst>
                  <a:gd name="T0" fmla="*/ 712 w 777"/>
                  <a:gd name="T1" fmla="*/ 409 h 471"/>
                  <a:gd name="T2" fmla="*/ 674 w 777"/>
                  <a:gd name="T3" fmla="*/ 382 h 471"/>
                  <a:gd name="T4" fmla="*/ 635 w 777"/>
                  <a:gd name="T5" fmla="*/ 354 h 471"/>
                  <a:gd name="T6" fmla="*/ 593 w 777"/>
                  <a:gd name="T7" fmla="*/ 325 h 471"/>
                  <a:gd name="T8" fmla="*/ 552 w 777"/>
                  <a:gd name="T9" fmla="*/ 295 h 471"/>
                  <a:gd name="T10" fmla="*/ 511 w 777"/>
                  <a:gd name="T11" fmla="*/ 262 h 471"/>
                  <a:gd name="T12" fmla="*/ 469 w 777"/>
                  <a:gd name="T13" fmla="*/ 224 h 471"/>
                  <a:gd name="T14" fmla="*/ 430 w 777"/>
                  <a:gd name="T15" fmla="*/ 181 h 471"/>
                  <a:gd name="T16" fmla="*/ 391 w 777"/>
                  <a:gd name="T17" fmla="*/ 133 h 471"/>
                  <a:gd name="T18" fmla="*/ 352 w 777"/>
                  <a:gd name="T19" fmla="*/ 90 h 471"/>
                  <a:gd name="T20" fmla="*/ 311 w 777"/>
                  <a:gd name="T21" fmla="*/ 55 h 471"/>
                  <a:gd name="T22" fmla="*/ 270 w 777"/>
                  <a:gd name="T23" fmla="*/ 28 h 471"/>
                  <a:gd name="T24" fmla="*/ 229 w 777"/>
                  <a:gd name="T25" fmla="*/ 10 h 471"/>
                  <a:gd name="T26" fmla="*/ 191 w 777"/>
                  <a:gd name="T27" fmla="*/ 0 h 471"/>
                  <a:gd name="T28" fmla="*/ 155 w 777"/>
                  <a:gd name="T29" fmla="*/ 2 h 471"/>
                  <a:gd name="T30" fmla="*/ 121 w 777"/>
                  <a:gd name="T31" fmla="*/ 14 h 471"/>
                  <a:gd name="T32" fmla="*/ 76 w 777"/>
                  <a:gd name="T33" fmla="*/ 45 h 471"/>
                  <a:gd name="T34" fmla="*/ 27 w 777"/>
                  <a:gd name="T35" fmla="*/ 73 h 471"/>
                  <a:gd name="T36" fmla="*/ 0 w 777"/>
                  <a:gd name="T37" fmla="*/ 103 h 471"/>
                  <a:gd name="T38" fmla="*/ 11 w 777"/>
                  <a:gd name="T39" fmla="*/ 157 h 471"/>
                  <a:gd name="T40" fmla="*/ 47 w 777"/>
                  <a:gd name="T41" fmla="*/ 226 h 471"/>
                  <a:gd name="T42" fmla="*/ 74 w 777"/>
                  <a:gd name="T43" fmla="*/ 271 h 471"/>
                  <a:gd name="T44" fmla="*/ 98 w 777"/>
                  <a:gd name="T45" fmla="*/ 312 h 471"/>
                  <a:gd name="T46" fmla="*/ 122 w 777"/>
                  <a:gd name="T47" fmla="*/ 346 h 471"/>
                  <a:gd name="T48" fmla="*/ 147 w 777"/>
                  <a:gd name="T49" fmla="*/ 375 h 471"/>
                  <a:gd name="T50" fmla="*/ 175 w 777"/>
                  <a:gd name="T51" fmla="*/ 399 h 471"/>
                  <a:gd name="T52" fmla="*/ 208 w 777"/>
                  <a:gd name="T53" fmla="*/ 418 h 471"/>
                  <a:gd name="T54" fmla="*/ 247 w 777"/>
                  <a:gd name="T55" fmla="*/ 431 h 471"/>
                  <a:gd name="T56" fmla="*/ 293 w 777"/>
                  <a:gd name="T57" fmla="*/ 441 h 471"/>
                  <a:gd name="T58" fmla="*/ 332 w 777"/>
                  <a:gd name="T59" fmla="*/ 450 h 471"/>
                  <a:gd name="T60" fmla="*/ 365 w 777"/>
                  <a:gd name="T61" fmla="*/ 457 h 471"/>
                  <a:gd name="T62" fmla="*/ 397 w 777"/>
                  <a:gd name="T63" fmla="*/ 464 h 471"/>
                  <a:gd name="T64" fmla="*/ 426 w 777"/>
                  <a:gd name="T65" fmla="*/ 468 h 471"/>
                  <a:gd name="T66" fmla="*/ 458 w 777"/>
                  <a:gd name="T67" fmla="*/ 471 h 471"/>
                  <a:gd name="T68" fmla="*/ 491 w 777"/>
                  <a:gd name="T69" fmla="*/ 471 h 471"/>
                  <a:gd name="T70" fmla="*/ 530 w 777"/>
                  <a:gd name="T71" fmla="*/ 466 h 471"/>
                  <a:gd name="T72" fmla="*/ 576 w 777"/>
                  <a:gd name="T73" fmla="*/ 459 h 471"/>
                  <a:gd name="T74" fmla="*/ 618 w 777"/>
                  <a:gd name="T75" fmla="*/ 452 h 471"/>
                  <a:gd name="T76" fmla="*/ 655 w 777"/>
                  <a:gd name="T77" fmla="*/ 447 h 471"/>
                  <a:gd name="T78" fmla="*/ 685 w 777"/>
                  <a:gd name="T79" fmla="*/ 444 h 471"/>
                  <a:gd name="T80" fmla="*/ 710 w 777"/>
                  <a:gd name="T81" fmla="*/ 443 h 471"/>
                  <a:gd name="T82" fmla="*/ 729 w 777"/>
                  <a:gd name="T83" fmla="*/ 442 h 471"/>
                  <a:gd name="T84" fmla="*/ 742 w 777"/>
                  <a:gd name="T85" fmla="*/ 441 h 471"/>
                  <a:gd name="T86" fmla="*/ 748 w 777"/>
                  <a:gd name="T87" fmla="*/ 441 h 471"/>
                  <a:gd name="T88" fmla="*/ 749 w 777"/>
                  <a:gd name="T89" fmla="*/ 441 h 471"/>
                  <a:gd name="T90" fmla="*/ 759 w 777"/>
                  <a:gd name="T91" fmla="*/ 449 h 471"/>
                  <a:gd name="T92" fmla="*/ 774 w 777"/>
                  <a:gd name="T93" fmla="*/ 461 h 471"/>
                  <a:gd name="T94" fmla="*/ 772 w 777"/>
                  <a:gd name="T95" fmla="*/ 459 h 471"/>
                  <a:gd name="T96" fmla="*/ 729 w 777"/>
                  <a:gd name="T97" fmla="*/ 423 h 4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7"/>
                  <a:gd name="T148" fmla="*/ 0 h 471"/>
                  <a:gd name="T149" fmla="*/ 777 w 777"/>
                  <a:gd name="T150" fmla="*/ 471 h 4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7" h="471">
                    <a:moveTo>
                      <a:pt x="729" y="423"/>
                    </a:moveTo>
                    <a:lnTo>
                      <a:pt x="712" y="409"/>
                    </a:lnTo>
                    <a:lnTo>
                      <a:pt x="693" y="396"/>
                    </a:lnTo>
                    <a:lnTo>
                      <a:pt x="674" y="382"/>
                    </a:lnTo>
                    <a:lnTo>
                      <a:pt x="655" y="368"/>
                    </a:lnTo>
                    <a:lnTo>
                      <a:pt x="635" y="354"/>
                    </a:lnTo>
                    <a:lnTo>
                      <a:pt x="614" y="340"/>
                    </a:lnTo>
                    <a:lnTo>
                      <a:pt x="593" y="325"/>
                    </a:lnTo>
                    <a:lnTo>
                      <a:pt x="573" y="310"/>
                    </a:lnTo>
                    <a:lnTo>
                      <a:pt x="552" y="295"/>
                    </a:lnTo>
                    <a:lnTo>
                      <a:pt x="531" y="279"/>
                    </a:lnTo>
                    <a:lnTo>
                      <a:pt x="511" y="262"/>
                    </a:lnTo>
                    <a:lnTo>
                      <a:pt x="490" y="244"/>
                    </a:lnTo>
                    <a:lnTo>
                      <a:pt x="469" y="224"/>
                    </a:lnTo>
                    <a:lnTo>
                      <a:pt x="449" y="203"/>
                    </a:lnTo>
                    <a:lnTo>
                      <a:pt x="430" y="181"/>
                    </a:lnTo>
                    <a:lnTo>
                      <a:pt x="410" y="157"/>
                    </a:lnTo>
                    <a:lnTo>
                      <a:pt x="391" y="133"/>
                    </a:lnTo>
                    <a:lnTo>
                      <a:pt x="371" y="111"/>
                    </a:lnTo>
                    <a:lnTo>
                      <a:pt x="352" y="90"/>
                    </a:lnTo>
                    <a:lnTo>
                      <a:pt x="331" y="72"/>
                    </a:lnTo>
                    <a:lnTo>
                      <a:pt x="311" y="55"/>
                    </a:lnTo>
                    <a:lnTo>
                      <a:pt x="291" y="41"/>
                    </a:lnTo>
                    <a:lnTo>
                      <a:pt x="270" y="28"/>
                    </a:lnTo>
                    <a:lnTo>
                      <a:pt x="250" y="18"/>
                    </a:lnTo>
                    <a:lnTo>
                      <a:pt x="229" y="10"/>
                    </a:lnTo>
                    <a:lnTo>
                      <a:pt x="210" y="4"/>
                    </a:lnTo>
                    <a:lnTo>
                      <a:pt x="191" y="0"/>
                    </a:lnTo>
                    <a:lnTo>
                      <a:pt x="173" y="0"/>
                    </a:lnTo>
                    <a:lnTo>
                      <a:pt x="155" y="2"/>
                    </a:lnTo>
                    <a:lnTo>
                      <a:pt x="137" y="6"/>
                    </a:lnTo>
                    <a:lnTo>
                      <a:pt x="121" y="14"/>
                    </a:lnTo>
                    <a:lnTo>
                      <a:pt x="105" y="25"/>
                    </a:lnTo>
                    <a:lnTo>
                      <a:pt x="76" y="45"/>
                    </a:lnTo>
                    <a:lnTo>
                      <a:pt x="50" y="60"/>
                    </a:lnTo>
                    <a:lnTo>
                      <a:pt x="27" y="73"/>
                    </a:lnTo>
                    <a:lnTo>
                      <a:pt x="9" y="87"/>
                    </a:lnTo>
                    <a:lnTo>
                      <a:pt x="0" y="103"/>
                    </a:lnTo>
                    <a:lnTo>
                      <a:pt x="0" y="126"/>
                    </a:lnTo>
                    <a:lnTo>
                      <a:pt x="11" y="157"/>
                    </a:lnTo>
                    <a:lnTo>
                      <a:pt x="34" y="201"/>
                    </a:lnTo>
                    <a:lnTo>
                      <a:pt x="47" y="226"/>
                    </a:lnTo>
                    <a:lnTo>
                      <a:pt x="61" y="249"/>
                    </a:lnTo>
                    <a:lnTo>
                      <a:pt x="74" y="271"/>
                    </a:lnTo>
                    <a:lnTo>
                      <a:pt x="87" y="292"/>
                    </a:lnTo>
                    <a:lnTo>
                      <a:pt x="98" y="312"/>
                    </a:lnTo>
                    <a:lnTo>
                      <a:pt x="110" y="329"/>
                    </a:lnTo>
                    <a:lnTo>
                      <a:pt x="122" y="346"/>
                    </a:lnTo>
                    <a:lnTo>
                      <a:pt x="134" y="361"/>
                    </a:lnTo>
                    <a:lnTo>
                      <a:pt x="147" y="375"/>
                    </a:lnTo>
                    <a:lnTo>
                      <a:pt x="160" y="388"/>
                    </a:lnTo>
                    <a:lnTo>
                      <a:pt x="175" y="399"/>
                    </a:lnTo>
                    <a:lnTo>
                      <a:pt x="190" y="408"/>
                    </a:lnTo>
                    <a:lnTo>
                      <a:pt x="208" y="418"/>
                    </a:lnTo>
                    <a:lnTo>
                      <a:pt x="226" y="424"/>
                    </a:lnTo>
                    <a:lnTo>
                      <a:pt x="247" y="431"/>
                    </a:lnTo>
                    <a:lnTo>
                      <a:pt x="270" y="436"/>
                    </a:lnTo>
                    <a:lnTo>
                      <a:pt x="293" y="441"/>
                    </a:lnTo>
                    <a:lnTo>
                      <a:pt x="312" y="445"/>
                    </a:lnTo>
                    <a:lnTo>
                      <a:pt x="332" y="450"/>
                    </a:lnTo>
                    <a:lnTo>
                      <a:pt x="349" y="453"/>
                    </a:lnTo>
                    <a:lnTo>
                      <a:pt x="365" y="457"/>
                    </a:lnTo>
                    <a:lnTo>
                      <a:pt x="382" y="461"/>
                    </a:lnTo>
                    <a:lnTo>
                      <a:pt x="397" y="464"/>
                    </a:lnTo>
                    <a:lnTo>
                      <a:pt x="411" y="466"/>
                    </a:lnTo>
                    <a:lnTo>
                      <a:pt x="426" y="468"/>
                    </a:lnTo>
                    <a:lnTo>
                      <a:pt x="441" y="471"/>
                    </a:lnTo>
                    <a:lnTo>
                      <a:pt x="458" y="471"/>
                    </a:lnTo>
                    <a:lnTo>
                      <a:pt x="474" y="471"/>
                    </a:lnTo>
                    <a:lnTo>
                      <a:pt x="491" y="471"/>
                    </a:lnTo>
                    <a:lnTo>
                      <a:pt x="511" y="468"/>
                    </a:lnTo>
                    <a:lnTo>
                      <a:pt x="530" y="466"/>
                    </a:lnTo>
                    <a:lnTo>
                      <a:pt x="553" y="462"/>
                    </a:lnTo>
                    <a:lnTo>
                      <a:pt x="576" y="459"/>
                    </a:lnTo>
                    <a:lnTo>
                      <a:pt x="598" y="456"/>
                    </a:lnTo>
                    <a:lnTo>
                      <a:pt x="618" y="452"/>
                    </a:lnTo>
                    <a:lnTo>
                      <a:pt x="637" y="450"/>
                    </a:lnTo>
                    <a:lnTo>
                      <a:pt x="655" y="447"/>
                    </a:lnTo>
                    <a:lnTo>
                      <a:pt x="671" y="446"/>
                    </a:lnTo>
                    <a:lnTo>
                      <a:pt x="685" y="444"/>
                    </a:lnTo>
                    <a:lnTo>
                      <a:pt x="698" y="443"/>
                    </a:lnTo>
                    <a:lnTo>
                      <a:pt x="710" y="443"/>
                    </a:lnTo>
                    <a:lnTo>
                      <a:pt x="720" y="442"/>
                    </a:lnTo>
                    <a:lnTo>
                      <a:pt x="729" y="442"/>
                    </a:lnTo>
                    <a:lnTo>
                      <a:pt x="736" y="441"/>
                    </a:lnTo>
                    <a:lnTo>
                      <a:pt x="742" y="441"/>
                    </a:lnTo>
                    <a:lnTo>
                      <a:pt x="746" y="441"/>
                    </a:lnTo>
                    <a:lnTo>
                      <a:pt x="748" y="441"/>
                    </a:lnTo>
                    <a:lnTo>
                      <a:pt x="749" y="441"/>
                    </a:lnTo>
                    <a:lnTo>
                      <a:pt x="752" y="443"/>
                    </a:lnTo>
                    <a:lnTo>
                      <a:pt x="759" y="449"/>
                    </a:lnTo>
                    <a:lnTo>
                      <a:pt x="767" y="456"/>
                    </a:lnTo>
                    <a:lnTo>
                      <a:pt x="774" y="461"/>
                    </a:lnTo>
                    <a:lnTo>
                      <a:pt x="777" y="462"/>
                    </a:lnTo>
                    <a:lnTo>
                      <a:pt x="772" y="459"/>
                    </a:lnTo>
                    <a:lnTo>
                      <a:pt x="757" y="446"/>
                    </a:lnTo>
                    <a:lnTo>
                      <a:pt x="729" y="423"/>
                    </a:lnTo>
                    <a:close/>
                  </a:path>
                </a:pathLst>
              </a:custGeom>
              <a:solidFill>
                <a:srgbClr val="ADAD70"/>
              </a:solidFill>
              <a:ln w="9525">
                <a:noFill/>
                <a:round/>
                <a:headEnd/>
                <a:tailEnd/>
              </a:ln>
            </p:spPr>
            <p:txBody>
              <a:bodyPr/>
              <a:lstStyle/>
              <a:p>
                <a:endParaRPr lang="fa-IR"/>
              </a:p>
            </p:txBody>
          </p:sp>
          <p:sp>
            <p:nvSpPr>
              <p:cNvPr id="16423" name="Freeform 7"/>
              <p:cNvSpPr>
                <a:spLocks/>
              </p:cNvSpPr>
              <p:nvPr/>
            </p:nvSpPr>
            <p:spPr bwMode="auto">
              <a:xfrm>
                <a:off x="4201" y="3219"/>
                <a:ext cx="205" cy="282"/>
              </a:xfrm>
              <a:custGeom>
                <a:avLst/>
                <a:gdLst>
                  <a:gd name="T0" fmla="*/ 262 w 410"/>
                  <a:gd name="T1" fmla="*/ 528 h 562"/>
                  <a:gd name="T2" fmla="*/ 303 w 410"/>
                  <a:gd name="T3" fmla="*/ 516 h 562"/>
                  <a:gd name="T4" fmla="*/ 339 w 410"/>
                  <a:gd name="T5" fmla="*/ 508 h 562"/>
                  <a:gd name="T6" fmla="*/ 369 w 410"/>
                  <a:gd name="T7" fmla="*/ 500 h 562"/>
                  <a:gd name="T8" fmla="*/ 391 w 410"/>
                  <a:gd name="T9" fmla="*/ 492 h 562"/>
                  <a:gd name="T10" fmla="*/ 406 w 410"/>
                  <a:gd name="T11" fmla="*/ 480 h 562"/>
                  <a:gd name="T12" fmla="*/ 410 w 410"/>
                  <a:gd name="T13" fmla="*/ 465 h 562"/>
                  <a:gd name="T14" fmla="*/ 406 w 410"/>
                  <a:gd name="T15" fmla="*/ 445 h 562"/>
                  <a:gd name="T16" fmla="*/ 391 w 410"/>
                  <a:gd name="T17" fmla="*/ 417 h 562"/>
                  <a:gd name="T18" fmla="*/ 367 w 410"/>
                  <a:gd name="T19" fmla="*/ 394 h 562"/>
                  <a:gd name="T20" fmla="*/ 339 w 410"/>
                  <a:gd name="T21" fmla="*/ 374 h 562"/>
                  <a:gd name="T22" fmla="*/ 308 w 410"/>
                  <a:gd name="T23" fmla="*/ 355 h 562"/>
                  <a:gd name="T24" fmla="*/ 278 w 410"/>
                  <a:gd name="T25" fmla="*/ 334 h 562"/>
                  <a:gd name="T26" fmla="*/ 250 w 410"/>
                  <a:gd name="T27" fmla="*/ 309 h 562"/>
                  <a:gd name="T28" fmla="*/ 228 w 410"/>
                  <a:gd name="T29" fmla="*/ 278 h 562"/>
                  <a:gd name="T30" fmla="*/ 214 w 410"/>
                  <a:gd name="T31" fmla="*/ 236 h 562"/>
                  <a:gd name="T32" fmla="*/ 215 w 410"/>
                  <a:gd name="T33" fmla="*/ 161 h 562"/>
                  <a:gd name="T34" fmla="*/ 241 w 410"/>
                  <a:gd name="T35" fmla="*/ 77 h 562"/>
                  <a:gd name="T36" fmla="*/ 266 w 410"/>
                  <a:gd name="T37" fmla="*/ 19 h 562"/>
                  <a:gd name="T38" fmla="*/ 263 w 410"/>
                  <a:gd name="T39" fmla="*/ 0 h 562"/>
                  <a:gd name="T40" fmla="*/ 225 w 410"/>
                  <a:gd name="T41" fmla="*/ 11 h 562"/>
                  <a:gd name="T42" fmla="*/ 188 w 410"/>
                  <a:gd name="T43" fmla="*/ 25 h 562"/>
                  <a:gd name="T44" fmla="*/ 147 w 410"/>
                  <a:gd name="T45" fmla="*/ 41 h 562"/>
                  <a:gd name="T46" fmla="*/ 107 w 410"/>
                  <a:gd name="T47" fmla="*/ 58 h 562"/>
                  <a:gd name="T48" fmla="*/ 69 w 410"/>
                  <a:gd name="T49" fmla="*/ 76 h 562"/>
                  <a:gd name="T50" fmla="*/ 37 w 410"/>
                  <a:gd name="T51" fmla="*/ 96 h 562"/>
                  <a:gd name="T52" fmla="*/ 13 w 410"/>
                  <a:gd name="T53" fmla="*/ 115 h 562"/>
                  <a:gd name="T54" fmla="*/ 1 w 410"/>
                  <a:gd name="T55" fmla="*/ 135 h 562"/>
                  <a:gd name="T56" fmla="*/ 5 w 410"/>
                  <a:gd name="T57" fmla="*/ 167 h 562"/>
                  <a:gd name="T58" fmla="*/ 24 w 410"/>
                  <a:gd name="T59" fmla="*/ 213 h 562"/>
                  <a:gd name="T60" fmla="*/ 51 w 410"/>
                  <a:gd name="T61" fmla="*/ 258 h 562"/>
                  <a:gd name="T62" fmla="*/ 74 w 410"/>
                  <a:gd name="T63" fmla="*/ 294 h 562"/>
                  <a:gd name="T64" fmla="*/ 93 w 410"/>
                  <a:gd name="T65" fmla="*/ 322 h 562"/>
                  <a:gd name="T66" fmla="*/ 139 w 410"/>
                  <a:gd name="T67" fmla="*/ 396 h 562"/>
                  <a:gd name="T68" fmla="*/ 195 w 410"/>
                  <a:gd name="T69" fmla="*/ 485 h 562"/>
                  <a:gd name="T70" fmla="*/ 235 w 410"/>
                  <a:gd name="T71" fmla="*/ 548 h 562"/>
                  <a:gd name="T72" fmla="*/ 241 w 410"/>
                  <a:gd name="T73" fmla="*/ 559 h 562"/>
                  <a:gd name="T74" fmla="*/ 223 w 410"/>
                  <a:gd name="T75" fmla="*/ 561 h 562"/>
                  <a:gd name="T76" fmla="*/ 194 w 410"/>
                  <a:gd name="T77" fmla="*/ 562 h 562"/>
                  <a:gd name="T78" fmla="*/ 187 w 410"/>
                  <a:gd name="T79" fmla="*/ 555 h 562"/>
                  <a:gd name="T80" fmla="*/ 238 w 410"/>
                  <a:gd name="T81" fmla="*/ 534 h 5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562"/>
                  <a:gd name="T125" fmla="*/ 410 w 410"/>
                  <a:gd name="T126" fmla="*/ 562 h 5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562">
                    <a:moveTo>
                      <a:pt x="238" y="534"/>
                    </a:moveTo>
                    <a:lnTo>
                      <a:pt x="262" y="528"/>
                    </a:lnTo>
                    <a:lnTo>
                      <a:pt x="282" y="522"/>
                    </a:lnTo>
                    <a:lnTo>
                      <a:pt x="303" y="516"/>
                    </a:lnTo>
                    <a:lnTo>
                      <a:pt x="321" y="511"/>
                    </a:lnTo>
                    <a:lnTo>
                      <a:pt x="339" y="508"/>
                    </a:lnTo>
                    <a:lnTo>
                      <a:pt x="355" y="504"/>
                    </a:lnTo>
                    <a:lnTo>
                      <a:pt x="369" y="500"/>
                    </a:lnTo>
                    <a:lnTo>
                      <a:pt x="381" y="496"/>
                    </a:lnTo>
                    <a:lnTo>
                      <a:pt x="391" y="492"/>
                    </a:lnTo>
                    <a:lnTo>
                      <a:pt x="400" y="486"/>
                    </a:lnTo>
                    <a:lnTo>
                      <a:pt x="406" y="480"/>
                    </a:lnTo>
                    <a:lnTo>
                      <a:pt x="409" y="473"/>
                    </a:lnTo>
                    <a:lnTo>
                      <a:pt x="410" y="465"/>
                    </a:lnTo>
                    <a:lnTo>
                      <a:pt x="409" y="455"/>
                    </a:lnTo>
                    <a:lnTo>
                      <a:pt x="406" y="445"/>
                    </a:lnTo>
                    <a:lnTo>
                      <a:pt x="400" y="431"/>
                    </a:lnTo>
                    <a:lnTo>
                      <a:pt x="391" y="417"/>
                    </a:lnTo>
                    <a:lnTo>
                      <a:pt x="380" y="405"/>
                    </a:lnTo>
                    <a:lnTo>
                      <a:pt x="367" y="394"/>
                    </a:lnTo>
                    <a:lnTo>
                      <a:pt x="354" y="384"/>
                    </a:lnTo>
                    <a:lnTo>
                      <a:pt x="339" y="374"/>
                    </a:lnTo>
                    <a:lnTo>
                      <a:pt x="324" y="365"/>
                    </a:lnTo>
                    <a:lnTo>
                      <a:pt x="308" y="355"/>
                    </a:lnTo>
                    <a:lnTo>
                      <a:pt x="293" y="346"/>
                    </a:lnTo>
                    <a:lnTo>
                      <a:pt x="278" y="334"/>
                    </a:lnTo>
                    <a:lnTo>
                      <a:pt x="263" y="322"/>
                    </a:lnTo>
                    <a:lnTo>
                      <a:pt x="250" y="309"/>
                    </a:lnTo>
                    <a:lnTo>
                      <a:pt x="237" y="294"/>
                    </a:lnTo>
                    <a:lnTo>
                      <a:pt x="228" y="278"/>
                    </a:lnTo>
                    <a:lnTo>
                      <a:pt x="220" y="258"/>
                    </a:lnTo>
                    <a:lnTo>
                      <a:pt x="214" y="236"/>
                    </a:lnTo>
                    <a:lnTo>
                      <a:pt x="212" y="212"/>
                    </a:lnTo>
                    <a:lnTo>
                      <a:pt x="215" y="161"/>
                    </a:lnTo>
                    <a:lnTo>
                      <a:pt x="226" y="116"/>
                    </a:lnTo>
                    <a:lnTo>
                      <a:pt x="241" y="77"/>
                    </a:lnTo>
                    <a:lnTo>
                      <a:pt x="255" y="45"/>
                    </a:lnTo>
                    <a:lnTo>
                      <a:pt x="266" y="19"/>
                    </a:lnTo>
                    <a:lnTo>
                      <a:pt x="270" y="5"/>
                    </a:lnTo>
                    <a:lnTo>
                      <a:pt x="263" y="0"/>
                    </a:lnTo>
                    <a:lnTo>
                      <a:pt x="241" y="6"/>
                    </a:lnTo>
                    <a:lnTo>
                      <a:pt x="225" y="11"/>
                    </a:lnTo>
                    <a:lnTo>
                      <a:pt x="206" y="18"/>
                    </a:lnTo>
                    <a:lnTo>
                      <a:pt x="188" y="25"/>
                    </a:lnTo>
                    <a:lnTo>
                      <a:pt x="168" y="33"/>
                    </a:lnTo>
                    <a:lnTo>
                      <a:pt x="147" y="41"/>
                    </a:lnTo>
                    <a:lnTo>
                      <a:pt x="127" y="49"/>
                    </a:lnTo>
                    <a:lnTo>
                      <a:pt x="107" y="58"/>
                    </a:lnTo>
                    <a:lnTo>
                      <a:pt x="88" y="67"/>
                    </a:lnTo>
                    <a:lnTo>
                      <a:pt x="69" y="76"/>
                    </a:lnTo>
                    <a:lnTo>
                      <a:pt x="52" y="85"/>
                    </a:lnTo>
                    <a:lnTo>
                      <a:pt x="37" y="96"/>
                    </a:lnTo>
                    <a:lnTo>
                      <a:pt x="24" y="105"/>
                    </a:lnTo>
                    <a:lnTo>
                      <a:pt x="13" y="115"/>
                    </a:lnTo>
                    <a:lnTo>
                      <a:pt x="6" y="124"/>
                    </a:lnTo>
                    <a:lnTo>
                      <a:pt x="1" y="135"/>
                    </a:lnTo>
                    <a:lnTo>
                      <a:pt x="0" y="145"/>
                    </a:lnTo>
                    <a:lnTo>
                      <a:pt x="5" y="167"/>
                    </a:lnTo>
                    <a:lnTo>
                      <a:pt x="14" y="190"/>
                    </a:lnTo>
                    <a:lnTo>
                      <a:pt x="24" y="213"/>
                    </a:lnTo>
                    <a:lnTo>
                      <a:pt x="37" y="236"/>
                    </a:lnTo>
                    <a:lnTo>
                      <a:pt x="51" y="258"/>
                    </a:lnTo>
                    <a:lnTo>
                      <a:pt x="62" y="278"/>
                    </a:lnTo>
                    <a:lnTo>
                      <a:pt x="74" y="294"/>
                    </a:lnTo>
                    <a:lnTo>
                      <a:pt x="82" y="305"/>
                    </a:lnTo>
                    <a:lnTo>
                      <a:pt x="93" y="322"/>
                    </a:lnTo>
                    <a:lnTo>
                      <a:pt x="114" y="355"/>
                    </a:lnTo>
                    <a:lnTo>
                      <a:pt x="139" y="396"/>
                    </a:lnTo>
                    <a:lnTo>
                      <a:pt x="168" y="441"/>
                    </a:lnTo>
                    <a:lnTo>
                      <a:pt x="195" y="485"/>
                    </a:lnTo>
                    <a:lnTo>
                      <a:pt x="219" y="523"/>
                    </a:lnTo>
                    <a:lnTo>
                      <a:pt x="235" y="548"/>
                    </a:lnTo>
                    <a:lnTo>
                      <a:pt x="241" y="559"/>
                    </a:lnTo>
                    <a:lnTo>
                      <a:pt x="235" y="560"/>
                    </a:lnTo>
                    <a:lnTo>
                      <a:pt x="223" y="561"/>
                    </a:lnTo>
                    <a:lnTo>
                      <a:pt x="207" y="562"/>
                    </a:lnTo>
                    <a:lnTo>
                      <a:pt x="194" y="562"/>
                    </a:lnTo>
                    <a:lnTo>
                      <a:pt x="184" y="560"/>
                    </a:lnTo>
                    <a:lnTo>
                      <a:pt x="187" y="555"/>
                    </a:lnTo>
                    <a:lnTo>
                      <a:pt x="203" y="547"/>
                    </a:lnTo>
                    <a:lnTo>
                      <a:pt x="238" y="534"/>
                    </a:lnTo>
                    <a:close/>
                  </a:path>
                </a:pathLst>
              </a:custGeom>
              <a:solidFill>
                <a:srgbClr val="ADAD70"/>
              </a:solidFill>
              <a:ln w="9525">
                <a:noFill/>
                <a:round/>
                <a:headEnd/>
                <a:tailEnd/>
              </a:ln>
            </p:spPr>
            <p:txBody>
              <a:bodyPr/>
              <a:lstStyle/>
              <a:p>
                <a:endParaRPr lang="fa-IR"/>
              </a:p>
            </p:txBody>
          </p:sp>
          <p:sp>
            <p:nvSpPr>
              <p:cNvPr id="16424" name="Freeform 8"/>
              <p:cNvSpPr>
                <a:spLocks/>
              </p:cNvSpPr>
              <p:nvPr/>
            </p:nvSpPr>
            <p:spPr bwMode="auto">
              <a:xfrm>
                <a:off x="4080" y="3468"/>
                <a:ext cx="247" cy="209"/>
              </a:xfrm>
              <a:custGeom>
                <a:avLst/>
                <a:gdLst>
                  <a:gd name="T0" fmla="*/ 76 w 493"/>
                  <a:gd name="T1" fmla="*/ 35 h 418"/>
                  <a:gd name="T2" fmla="*/ 109 w 493"/>
                  <a:gd name="T3" fmla="*/ 62 h 418"/>
                  <a:gd name="T4" fmla="*/ 136 w 493"/>
                  <a:gd name="T5" fmla="*/ 85 h 418"/>
                  <a:gd name="T6" fmla="*/ 159 w 493"/>
                  <a:gd name="T7" fmla="*/ 104 h 418"/>
                  <a:gd name="T8" fmla="*/ 180 w 493"/>
                  <a:gd name="T9" fmla="*/ 123 h 418"/>
                  <a:gd name="T10" fmla="*/ 197 w 493"/>
                  <a:gd name="T11" fmla="*/ 140 h 418"/>
                  <a:gd name="T12" fmla="*/ 213 w 493"/>
                  <a:gd name="T13" fmla="*/ 157 h 418"/>
                  <a:gd name="T14" fmla="*/ 229 w 493"/>
                  <a:gd name="T15" fmla="*/ 177 h 418"/>
                  <a:gd name="T16" fmla="*/ 246 w 493"/>
                  <a:gd name="T17" fmla="*/ 199 h 418"/>
                  <a:gd name="T18" fmla="*/ 257 w 493"/>
                  <a:gd name="T19" fmla="*/ 212 h 418"/>
                  <a:gd name="T20" fmla="*/ 272 w 493"/>
                  <a:gd name="T21" fmla="*/ 228 h 418"/>
                  <a:gd name="T22" fmla="*/ 292 w 493"/>
                  <a:gd name="T23" fmla="*/ 244 h 418"/>
                  <a:gd name="T24" fmla="*/ 315 w 493"/>
                  <a:gd name="T25" fmla="*/ 263 h 418"/>
                  <a:gd name="T26" fmla="*/ 340 w 493"/>
                  <a:gd name="T27" fmla="*/ 282 h 418"/>
                  <a:gd name="T28" fmla="*/ 365 w 493"/>
                  <a:gd name="T29" fmla="*/ 301 h 418"/>
                  <a:gd name="T30" fmla="*/ 391 w 493"/>
                  <a:gd name="T31" fmla="*/ 322 h 418"/>
                  <a:gd name="T32" fmla="*/ 416 w 493"/>
                  <a:gd name="T33" fmla="*/ 341 h 418"/>
                  <a:gd name="T34" fmla="*/ 439 w 493"/>
                  <a:gd name="T35" fmla="*/ 359 h 418"/>
                  <a:gd name="T36" fmla="*/ 459 w 493"/>
                  <a:gd name="T37" fmla="*/ 375 h 418"/>
                  <a:gd name="T38" fmla="*/ 476 w 493"/>
                  <a:gd name="T39" fmla="*/ 390 h 418"/>
                  <a:gd name="T40" fmla="*/ 488 w 493"/>
                  <a:gd name="T41" fmla="*/ 402 h 418"/>
                  <a:gd name="T42" fmla="*/ 493 w 493"/>
                  <a:gd name="T43" fmla="*/ 411 h 418"/>
                  <a:gd name="T44" fmla="*/ 493 w 493"/>
                  <a:gd name="T45" fmla="*/ 415 h 418"/>
                  <a:gd name="T46" fmla="*/ 485 w 493"/>
                  <a:gd name="T47" fmla="*/ 418 h 418"/>
                  <a:gd name="T48" fmla="*/ 468 w 493"/>
                  <a:gd name="T49" fmla="*/ 414 h 418"/>
                  <a:gd name="T50" fmla="*/ 446 w 493"/>
                  <a:gd name="T51" fmla="*/ 410 h 418"/>
                  <a:gd name="T52" fmla="*/ 425 w 493"/>
                  <a:gd name="T53" fmla="*/ 405 h 418"/>
                  <a:gd name="T54" fmla="*/ 406 w 493"/>
                  <a:gd name="T55" fmla="*/ 402 h 418"/>
                  <a:gd name="T56" fmla="*/ 386 w 493"/>
                  <a:gd name="T57" fmla="*/ 398 h 418"/>
                  <a:gd name="T58" fmla="*/ 367 w 493"/>
                  <a:gd name="T59" fmla="*/ 395 h 418"/>
                  <a:gd name="T60" fmla="*/ 348 w 493"/>
                  <a:gd name="T61" fmla="*/ 392 h 418"/>
                  <a:gd name="T62" fmla="*/ 331 w 493"/>
                  <a:gd name="T63" fmla="*/ 390 h 418"/>
                  <a:gd name="T64" fmla="*/ 314 w 493"/>
                  <a:gd name="T65" fmla="*/ 387 h 418"/>
                  <a:gd name="T66" fmla="*/ 296 w 493"/>
                  <a:gd name="T67" fmla="*/ 384 h 418"/>
                  <a:gd name="T68" fmla="*/ 280 w 493"/>
                  <a:gd name="T69" fmla="*/ 381 h 418"/>
                  <a:gd name="T70" fmla="*/ 265 w 493"/>
                  <a:gd name="T71" fmla="*/ 377 h 418"/>
                  <a:gd name="T72" fmla="*/ 249 w 493"/>
                  <a:gd name="T73" fmla="*/ 374 h 418"/>
                  <a:gd name="T74" fmla="*/ 235 w 493"/>
                  <a:gd name="T75" fmla="*/ 369 h 418"/>
                  <a:gd name="T76" fmla="*/ 221 w 493"/>
                  <a:gd name="T77" fmla="*/ 364 h 418"/>
                  <a:gd name="T78" fmla="*/ 208 w 493"/>
                  <a:gd name="T79" fmla="*/ 358 h 418"/>
                  <a:gd name="T80" fmla="*/ 195 w 493"/>
                  <a:gd name="T81" fmla="*/ 351 h 418"/>
                  <a:gd name="T82" fmla="*/ 168 w 493"/>
                  <a:gd name="T83" fmla="*/ 333 h 418"/>
                  <a:gd name="T84" fmla="*/ 141 w 493"/>
                  <a:gd name="T85" fmla="*/ 308 h 418"/>
                  <a:gd name="T86" fmla="*/ 113 w 493"/>
                  <a:gd name="T87" fmla="*/ 280 h 418"/>
                  <a:gd name="T88" fmla="*/ 87 w 493"/>
                  <a:gd name="T89" fmla="*/ 248 h 418"/>
                  <a:gd name="T90" fmla="*/ 62 w 493"/>
                  <a:gd name="T91" fmla="*/ 217 h 418"/>
                  <a:gd name="T92" fmla="*/ 42 w 493"/>
                  <a:gd name="T93" fmla="*/ 187 h 418"/>
                  <a:gd name="T94" fmla="*/ 26 w 493"/>
                  <a:gd name="T95" fmla="*/ 162 h 418"/>
                  <a:gd name="T96" fmla="*/ 18 w 493"/>
                  <a:gd name="T97" fmla="*/ 142 h 418"/>
                  <a:gd name="T98" fmla="*/ 9 w 493"/>
                  <a:gd name="T99" fmla="*/ 108 h 418"/>
                  <a:gd name="T100" fmla="*/ 5 w 493"/>
                  <a:gd name="T101" fmla="*/ 71 h 418"/>
                  <a:gd name="T102" fmla="*/ 3 w 493"/>
                  <a:gd name="T103" fmla="*/ 42 h 418"/>
                  <a:gd name="T104" fmla="*/ 3 w 493"/>
                  <a:gd name="T105" fmla="*/ 31 h 418"/>
                  <a:gd name="T106" fmla="*/ 1 w 493"/>
                  <a:gd name="T107" fmla="*/ 27 h 418"/>
                  <a:gd name="T108" fmla="*/ 0 w 493"/>
                  <a:gd name="T109" fmla="*/ 20 h 418"/>
                  <a:gd name="T110" fmla="*/ 0 w 493"/>
                  <a:gd name="T111" fmla="*/ 11 h 418"/>
                  <a:gd name="T112" fmla="*/ 4 w 493"/>
                  <a:gd name="T113" fmla="*/ 3 h 418"/>
                  <a:gd name="T114" fmla="*/ 11 w 493"/>
                  <a:gd name="T115" fmla="*/ 0 h 418"/>
                  <a:gd name="T116" fmla="*/ 24 w 493"/>
                  <a:gd name="T117" fmla="*/ 2 h 418"/>
                  <a:gd name="T118" fmla="*/ 45 w 493"/>
                  <a:gd name="T119" fmla="*/ 12 h 418"/>
                  <a:gd name="T120" fmla="*/ 76 w 493"/>
                  <a:gd name="T121" fmla="*/ 35 h 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3"/>
                  <a:gd name="T184" fmla="*/ 0 h 418"/>
                  <a:gd name="T185" fmla="*/ 493 w 493"/>
                  <a:gd name="T186" fmla="*/ 418 h 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3" h="418">
                    <a:moveTo>
                      <a:pt x="76" y="35"/>
                    </a:moveTo>
                    <a:lnTo>
                      <a:pt x="109" y="62"/>
                    </a:lnTo>
                    <a:lnTo>
                      <a:pt x="136" y="85"/>
                    </a:lnTo>
                    <a:lnTo>
                      <a:pt x="159" y="104"/>
                    </a:lnTo>
                    <a:lnTo>
                      <a:pt x="180" y="123"/>
                    </a:lnTo>
                    <a:lnTo>
                      <a:pt x="197" y="140"/>
                    </a:lnTo>
                    <a:lnTo>
                      <a:pt x="213" y="157"/>
                    </a:lnTo>
                    <a:lnTo>
                      <a:pt x="229" y="177"/>
                    </a:lnTo>
                    <a:lnTo>
                      <a:pt x="246" y="199"/>
                    </a:lnTo>
                    <a:lnTo>
                      <a:pt x="257" y="212"/>
                    </a:lnTo>
                    <a:lnTo>
                      <a:pt x="272" y="228"/>
                    </a:lnTo>
                    <a:lnTo>
                      <a:pt x="292" y="244"/>
                    </a:lnTo>
                    <a:lnTo>
                      <a:pt x="315" y="263"/>
                    </a:lnTo>
                    <a:lnTo>
                      <a:pt x="340" y="282"/>
                    </a:lnTo>
                    <a:lnTo>
                      <a:pt x="365" y="301"/>
                    </a:lnTo>
                    <a:lnTo>
                      <a:pt x="391" y="322"/>
                    </a:lnTo>
                    <a:lnTo>
                      <a:pt x="416" y="341"/>
                    </a:lnTo>
                    <a:lnTo>
                      <a:pt x="439" y="359"/>
                    </a:lnTo>
                    <a:lnTo>
                      <a:pt x="459" y="375"/>
                    </a:lnTo>
                    <a:lnTo>
                      <a:pt x="476" y="390"/>
                    </a:lnTo>
                    <a:lnTo>
                      <a:pt x="488" y="402"/>
                    </a:lnTo>
                    <a:lnTo>
                      <a:pt x="493" y="411"/>
                    </a:lnTo>
                    <a:lnTo>
                      <a:pt x="493" y="415"/>
                    </a:lnTo>
                    <a:lnTo>
                      <a:pt x="485" y="418"/>
                    </a:lnTo>
                    <a:lnTo>
                      <a:pt x="468" y="414"/>
                    </a:lnTo>
                    <a:lnTo>
                      <a:pt x="446" y="410"/>
                    </a:lnTo>
                    <a:lnTo>
                      <a:pt x="425" y="405"/>
                    </a:lnTo>
                    <a:lnTo>
                      <a:pt x="406" y="402"/>
                    </a:lnTo>
                    <a:lnTo>
                      <a:pt x="386" y="398"/>
                    </a:lnTo>
                    <a:lnTo>
                      <a:pt x="367" y="395"/>
                    </a:lnTo>
                    <a:lnTo>
                      <a:pt x="348" y="392"/>
                    </a:lnTo>
                    <a:lnTo>
                      <a:pt x="331" y="390"/>
                    </a:lnTo>
                    <a:lnTo>
                      <a:pt x="314" y="387"/>
                    </a:lnTo>
                    <a:lnTo>
                      <a:pt x="296" y="384"/>
                    </a:lnTo>
                    <a:lnTo>
                      <a:pt x="280" y="381"/>
                    </a:lnTo>
                    <a:lnTo>
                      <a:pt x="265" y="377"/>
                    </a:lnTo>
                    <a:lnTo>
                      <a:pt x="249" y="374"/>
                    </a:lnTo>
                    <a:lnTo>
                      <a:pt x="235" y="369"/>
                    </a:lnTo>
                    <a:lnTo>
                      <a:pt x="221" y="364"/>
                    </a:lnTo>
                    <a:lnTo>
                      <a:pt x="208" y="358"/>
                    </a:lnTo>
                    <a:lnTo>
                      <a:pt x="195" y="351"/>
                    </a:lnTo>
                    <a:lnTo>
                      <a:pt x="168" y="333"/>
                    </a:lnTo>
                    <a:lnTo>
                      <a:pt x="141" y="308"/>
                    </a:lnTo>
                    <a:lnTo>
                      <a:pt x="113" y="280"/>
                    </a:lnTo>
                    <a:lnTo>
                      <a:pt x="87" y="248"/>
                    </a:lnTo>
                    <a:lnTo>
                      <a:pt x="62" y="217"/>
                    </a:lnTo>
                    <a:lnTo>
                      <a:pt x="42" y="187"/>
                    </a:lnTo>
                    <a:lnTo>
                      <a:pt x="26" y="162"/>
                    </a:lnTo>
                    <a:lnTo>
                      <a:pt x="18" y="142"/>
                    </a:lnTo>
                    <a:lnTo>
                      <a:pt x="9" y="108"/>
                    </a:lnTo>
                    <a:lnTo>
                      <a:pt x="5" y="71"/>
                    </a:lnTo>
                    <a:lnTo>
                      <a:pt x="3" y="42"/>
                    </a:lnTo>
                    <a:lnTo>
                      <a:pt x="3" y="31"/>
                    </a:lnTo>
                    <a:lnTo>
                      <a:pt x="1" y="27"/>
                    </a:lnTo>
                    <a:lnTo>
                      <a:pt x="0" y="20"/>
                    </a:lnTo>
                    <a:lnTo>
                      <a:pt x="0" y="11"/>
                    </a:lnTo>
                    <a:lnTo>
                      <a:pt x="4" y="3"/>
                    </a:lnTo>
                    <a:lnTo>
                      <a:pt x="11" y="0"/>
                    </a:lnTo>
                    <a:lnTo>
                      <a:pt x="24" y="2"/>
                    </a:lnTo>
                    <a:lnTo>
                      <a:pt x="45" y="12"/>
                    </a:lnTo>
                    <a:lnTo>
                      <a:pt x="76" y="35"/>
                    </a:lnTo>
                    <a:close/>
                  </a:path>
                </a:pathLst>
              </a:custGeom>
              <a:solidFill>
                <a:srgbClr val="666628"/>
              </a:solidFill>
              <a:ln w="9525">
                <a:noFill/>
                <a:round/>
                <a:headEnd/>
                <a:tailEnd/>
              </a:ln>
            </p:spPr>
            <p:txBody>
              <a:bodyPr/>
              <a:lstStyle/>
              <a:p>
                <a:endParaRPr lang="fa-IR"/>
              </a:p>
            </p:txBody>
          </p:sp>
          <p:sp>
            <p:nvSpPr>
              <p:cNvPr id="16425" name="Freeform 9"/>
              <p:cNvSpPr>
                <a:spLocks/>
              </p:cNvSpPr>
              <p:nvPr/>
            </p:nvSpPr>
            <p:spPr bwMode="auto">
              <a:xfrm>
                <a:off x="3728" y="3179"/>
                <a:ext cx="210" cy="303"/>
              </a:xfrm>
              <a:custGeom>
                <a:avLst/>
                <a:gdLst>
                  <a:gd name="T0" fmla="*/ 317 w 421"/>
                  <a:gd name="T1" fmla="*/ 555 h 607"/>
                  <a:gd name="T2" fmla="*/ 349 w 421"/>
                  <a:gd name="T3" fmla="*/ 519 h 607"/>
                  <a:gd name="T4" fmla="*/ 363 w 421"/>
                  <a:gd name="T5" fmla="*/ 487 h 607"/>
                  <a:gd name="T6" fmla="*/ 339 w 421"/>
                  <a:gd name="T7" fmla="*/ 454 h 607"/>
                  <a:gd name="T8" fmla="*/ 267 w 421"/>
                  <a:gd name="T9" fmla="*/ 415 h 607"/>
                  <a:gd name="T10" fmla="*/ 215 w 421"/>
                  <a:gd name="T11" fmla="*/ 380 h 607"/>
                  <a:gd name="T12" fmla="*/ 191 w 421"/>
                  <a:gd name="T13" fmla="*/ 346 h 607"/>
                  <a:gd name="T14" fmla="*/ 203 w 421"/>
                  <a:gd name="T15" fmla="*/ 303 h 607"/>
                  <a:gd name="T16" fmla="*/ 235 w 421"/>
                  <a:gd name="T17" fmla="*/ 258 h 607"/>
                  <a:gd name="T18" fmla="*/ 271 w 421"/>
                  <a:gd name="T19" fmla="*/ 216 h 607"/>
                  <a:gd name="T20" fmla="*/ 314 w 421"/>
                  <a:gd name="T21" fmla="*/ 165 h 607"/>
                  <a:gd name="T22" fmla="*/ 356 w 421"/>
                  <a:gd name="T23" fmla="*/ 113 h 607"/>
                  <a:gd name="T24" fmla="*/ 393 w 421"/>
                  <a:gd name="T25" fmla="*/ 66 h 607"/>
                  <a:gd name="T26" fmla="*/ 416 w 421"/>
                  <a:gd name="T27" fmla="*/ 27 h 607"/>
                  <a:gd name="T28" fmla="*/ 420 w 421"/>
                  <a:gd name="T29" fmla="*/ 4 h 607"/>
                  <a:gd name="T30" fmla="*/ 397 w 421"/>
                  <a:gd name="T31" fmla="*/ 2 h 607"/>
                  <a:gd name="T32" fmla="*/ 344 w 421"/>
                  <a:gd name="T33" fmla="*/ 23 h 607"/>
                  <a:gd name="T34" fmla="*/ 288 w 421"/>
                  <a:gd name="T35" fmla="*/ 52 h 607"/>
                  <a:gd name="T36" fmla="*/ 234 w 421"/>
                  <a:gd name="T37" fmla="*/ 84 h 607"/>
                  <a:gd name="T38" fmla="*/ 183 w 421"/>
                  <a:gd name="T39" fmla="*/ 120 h 607"/>
                  <a:gd name="T40" fmla="*/ 137 w 421"/>
                  <a:gd name="T41" fmla="*/ 156 h 607"/>
                  <a:gd name="T42" fmla="*/ 97 w 421"/>
                  <a:gd name="T43" fmla="*/ 193 h 607"/>
                  <a:gd name="T44" fmla="*/ 64 w 421"/>
                  <a:gd name="T45" fmla="*/ 229 h 607"/>
                  <a:gd name="T46" fmla="*/ 38 w 421"/>
                  <a:gd name="T47" fmla="*/ 264 h 607"/>
                  <a:gd name="T48" fmla="*/ 14 w 421"/>
                  <a:gd name="T49" fmla="*/ 310 h 607"/>
                  <a:gd name="T50" fmla="*/ 0 w 421"/>
                  <a:gd name="T51" fmla="*/ 357 h 607"/>
                  <a:gd name="T52" fmla="*/ 11 w 421"/>
                  <a:gd name="T53" fmla="*/ 395 h 607"/>
                  <a:gd name="T54" fmla="*/ 52 w 421"/>
                  <a:gd name="T55" fmla="*/ 426 h 607"/>
                  <a:gd name="T56" fmla="*/ 123 w 421"/>
                  <a:gd name="T57" fmla="*/ 459 h 607"/>
                  <a:gd name="T58" fmla="*/ 181 w 421"/>
                  <a:gd name="T59" fmla="*/ 502 h 607"/>
                  <a:gd name="T60" fmla="*/ 218 w 421"/>
                  <a:gd name="T61" fmla="*/ 545 h 607"/>
                  <a:gd name="T62" fmla="*/ 235 w 421"/>
                  <a:gd name="T63" fmla="*/ 573 h 607"/>
                  <a:gd name="T64" fmla="*/ 239 w 421"/>
                  <a:gd name="T65" fmla="*/ 580 h 607"/>
                  <a:gd name="T66" fmla="*/ 247 w 421"/>
                  <a:gd name="T67" fmla="*/ 596 h 607"/>
                  <a:gd name="T68" fmla="*/ 263 w 421"/>
                  <a:gd name="T69" fmla="*/ 607 h 607"/>
                  <a:gd name="T70" fmla="*/ 287 w 421"/>
                  <a:gd name="T71" fmla="*/ 598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1"/>
                  <a:gd name="T109" fmla="*/ 0 h 607"/>
                  <a:gd name="T110" fmla="*/ 421 w 421"/>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1" h="607">
                    <a:moveTo>
                      <a:pt x="301" y="578"/>
                    </a:moveTo>
                    <a:lnTo>
                      <a:pt x="317" y="555"/>
                    </a:lnTo>
                    <a:lnTo>
                      <a:pt x="334" y="536"/>
                    </a:lnTo>
                    <a:lnTo>
                      <a:pt x="349" y="519"/>
                    </a:lnTo>
                    <a:lnTo>
                      <a:pt x="360" y="502"/>
                    </a:lnTo>
                    <a:lnTo>
                      <a:pt x="363" y="487"/>
                    </a:lnTo>
                    <a:lnTo>
                      <a:pt x="357" y="471"/>
                    </a:lnTo>
                    <a:lnTo>
                      <a:pt x="339" y="454"/>
                    </a:lnTo>
                    <a:lnTo>
                      <a:pt x="306" y="434"/>
                    </a:lnTo>
                    <a:lnTo>
                      <a:pt x="267" y="415"/>
                    </a:lnTo>
                    <a:lnTo>
                      <a:pt x="238" y="396"/>
                    </a:lnTo>
                    <a:lnTo>
                      <a:pt x="215" y="380"/>
                    </a:lnTo>
                    <a:lnTo>
                      <a:pt x="200" y="363"/>
                    </a:lnTo>
                    <a:lnTo>
                      <a:pt x="191" y="346"/>
                    </a:lnTo>
                    <a:lnTo>
                      <a:pt x="194" y="326"/>
                    </a:lnTo>
                    <a:lnTo>
                      <a:pt x="203" y="303"/>
                    </a:lnTo>
                    <a:lnTo>
                      <a:pt x="221" y="275"/>
                    </a:lnTo>
                    <a:lnTo>
                      <a:pt x="235" y="258"/>
                    </a:lnTo>
                    <a:lnTo>
                      <a:pt x="251" y="239"/>
                    </a:lnTo>
                    <a:lnTo>
                      <a:pt x="271" y="216"/>
                    </a:lnTo>
                    <a:lnTo>
                      <a:pt x="292" y="191"/>
                    </a:lnTo>
                    <a:lnTo>
                      <a:pt x="314" y="165"/>
                    </a:lnTo>
                    <a:lnTo>
                      <a:pt x="335" y="140"/>
                    </a:lnTo>
                    <a:lnTo>
                      <a:pt x="356" y="113"/>
                    </a:lnTo>
                    <a:lnTo>
                      <a:pt x="376" y="89"/>
                    </a:lnTo>
                    <a:lnTo>
                      <a:pt x="393" y="66"/>
                    </a:lnTo>
                    <a:lnTo>
                      <a:pt x="407" y="45"/>
                    </a:lnTo>
                    <a:lnTo>
                      <a:pt x="416" y="27"/>
                    </a:lnTo>
                    <a:lnTo>
                      <a:pt x="421" y="13"/>
                    </a:lnTo>
                    <a:lnTo>
                      <a:pt x="420" y="4"/>
                    </a:lnTo>
                    <a:lnTo>
                      <a:pt x="411" y="0"/>
                    </a:lnTo>
                    <a:lnTo>
                      <a:pt x="397" y="2"/>
                    </a:lnTo>
                    <a:lnTo>
                      <a:pt x="372" y="10"/>
                    </a:lnTo>
                    <a:lnTo>
                      <a:pt x="344" y="23"/>
                    </a:lnTo>
                    <a:lnTo>
                      <a:pt x="316" y="37"/>
                    </a:lnTo>
                    <a:lnTo>
                      <a:pt x="288" y="52"/>
                    </a:lnTo>
                    <a:lnTo>
                      <a:pt x="261" y="68"/>
                    </a:lnTo>
                    <a:lnTo>
                      <a:pt x="234" y="84"/>
                    </a:lnTo>
                    <a:lnTo>
                      <a:pt x="209" y="101"/>
                    </a:lnTo>
                    <a:lnTo>
                      <a:pt x="183" y="120"/>
                    </a:lnTo>
                    <a:lnTo>
                      <a:pt x="160" y="137"/>
                    </a:lnTo>
                    <a:lnTo>
                      <a:pt x="137" y="156"/>
                    </a:lnTo>
                    <a:lnTo>
                      <a:pt x="117" y="174"/>
                    </a:lnTo>
                    <a:lnTo>
                      <a:pt x="97" y="193"/>
                    </a:lnTo>
                    <a:lnTo>
                      <a:pt x="80" y="211"/>
                    </a:lnTo>
                    <a:lnTo>
                      <a:pt x="64" y="229"/>
                    </a:lnTo>
                    <a:lnTo>
                      <a:pt x="50" y="247"/>
                    </a:lnTo>
                    <a:lnTo>
                      <a:pt x="38" y="264"/>
                    </a:lnTo>
                    <a:lnTo>
                      <a:pt x="29" y="280"/>
                    </a:lnTo>
                    <a:lnTo>
                      <a:pt x="14" y="310"/>
                    </a:lnTo>
                    <a:lnTo>
                      <a:pt x="5" y="335"/>
                    </a:lnTo>
                    <a:lnTo>
                      <a:pt x="0" y="357"/>
                    </a:lnTo>
                    <a:lnTo>
                      <a:pt x="1" y="377"/>
                    </a:lnTo>
                    <a:lnTo>
                      <a:pt x="11" y="395"/>
                    </a:lnTo>
                    <a:lnTo>
                      <a:pt x="27" y="411"/>
                    </a:lnTo>
                    <a:lnTo>
                      <a:pt x="52" y="426"/>
                    </a:lnTo>
                    <a:lnTo>
                      <a:pt x="87" y="441"/>
                    </a:lnTo>
                    <a:lnTo>
                      <a:pt x="123" y="459"/>
                    </a:lnTo>
                    <a:lnTo>
                      <a:pt x="156" y="479"/>
                    </a:lnTo>
                    <a:lnTo>
                      <a:pt x="181" y="502"/>
                    </a:lnTo>
                    <a:lnTo>
                      <a:pt x="202" y="524"/>
                    </a:lnTo>
                    <a:lnTo>
                      <a:pt x="218" y="545"/>
                    </a:lnTo>
                    <a:lnTo>
                      <a:pt x="229" y="561"/>
                    </a:lnTo>
                    <a:lnTo>
                      <a:pt x="235" y="573"/>
                    </a:lnTo>
                    <a:lnTo>
                      <a:pt x="238" y="577"/>
                    </a:lnTo>
                    <a:lnTo>
                      <a:pt x="239" y="580"/>
                    </a:lnTo>
                    <a:lnTo>
                      <a:pt x="242" y="586"/>
                    </a:lnTo>
                    <a:lnTo>
                      <a:pt x="247" y="596"/>
                    </a:lnTo>
                    <a:lnTo>
                      <a:pt x="254" y="603"/>
                    </a:lnTo>
                    <a:lnTo>
                      <a:pt x="263" y="607"/>
                    </a:lnTo>
                    <a:lnTo>
                      <a:pt x="274" y="606"/>
                    </a:lnTo>
                    <a:lnTo>
                      <a:pt x="287" y="598"/>
                    </a:lnTo>
                    <a:lnTo>
                      <a:pt x="301" y="578"/>
                    </a:lnTo>
                    <a:close/>
                  </a:path>
                </a:pathLst>
              </a:custGeom>
              <a:solidFill>
                <a:srgbClr val="666628"/>
              </a:solidFill>
              <a:ln w="9525">
                <a:noFill/>
                <a:round/>
                <a:headEnd/>
                <a:tailEnd/>
              </a:ln>
            </p:spPr>
            <p:txBody>
              <a:bodyPr/>
              <a:lstStyle/>
              <a:p>
                <a:endParaRPr lang="fa-IR"/>
              </a:p>
            </p:txBody>
          </p:sp>
          <p:sp>
            <p:nvSpPr>
              <p:cNvPr id="16426" name="Freeform 10"/>
              <p:cNvSpPr>
                <a:spLocks/>
              </p:cNvSpPr>
              <p:nvPr/>
            </p:nvSpPr>
            <p:spPr bwMode="auto">
              <a:xfrm>
                <a:off x="3487" y="3246"/>
                <a:ext cx="188" cy="347"/>
              </a:xfrm>
              <a:custGeom>
                <a:avLst/>
                <a:gdLst>
                  <a:gd name="T0" fmla="*/ 294 w 374"/>
                  <a:gd name="T1" fmla="*/ 630 h 693"/>
                  <a:gd name="T2" fmla="*/ 319 w 374"/>
                  <a:gd name="T3" fmla="*/ 579 h 693"/>
                  <a:gd name="T4" fmla="*/ 337 w 374"/>
                  <a:gd name="T5" fmla="*/ 538 h 693"/>
                  <a:gd name="T6" fmla="*/ 349 w 374"/>
                  <a:gd name="T7" fmla="*/ 507 h 693"/>
                  <a:gd name="T8" fmla="*/ 356 w 374"/>
                  <a:gd name="T9" fmla="*/ 480 h 693"/>
                  <a:gd name="T10" fmla="*/ 358 w 374"/>
                  <a:gd name="T11" fmla="*/ 458 h 693"/>
                  <a:gd name="T12" fmla="*/ 359 w 374"/>
                  <a:gd name="T13" fmla="*/ 437 h 693"/>
                  <a:gd name="T14" fmla="*/ 358 w 374"/>
                  <a:gd name="T15" fmla="*/ 413 h 693"/>
                  <a:gd name="T16" fmla="*/ 358 w 374"/>
                  <a:gd name="T17" fmla="*/ 387 h 693"/>
                  <a:gd name="T18" fmla="*/ 360 w 374"/>
                  <a:gd name="T19" fmla="*/ 358 h 693"/>
                  <a:gd name="T20" fmla="*/ 366 w 374"/>
                  <a:gd name="T21" fmla="*/ 329 h 693"/>
                  <a:gd name="T22" fmla="*/ 372 w 374"/>
                  <a:gd name="T23" fmla="*/ 302 h 693"/>
                  <a:gd name="T24" fmla="*/ 374 w 374"/>
                  <a:gd name="T25" fmla="*/ 275 h 693"/>
                  <a:gd name="T26" fmla="*/ 371 w 374"/>
                  <a:gd name="T27" fmla="*/ 251 h 693"/>
                  <a:gd name="T28" fmla="*/ 358 w 374"/>
                  <a:gd name="T29" fmla="*/ 229 h 693"/>
                  <a:gd name="T30" fmla="*/ 333 w 374"/>
                  <a:gd name="T31" fmla="*/ 210 h 693"/>
                  <a:gd name="T32" fmla="*/ 292 w 374"/>
                  <a:gd name="T33" fmla="*/ 192 h 693"/>
                  <a:gd name="T34" fmla="*/ 267 w 374"/>
                  <a:gd name="T35" fmla="*/ 183 h 693"/>
                  <a:gd name="T36" fmla="*/ 241 w 374"/>
                  <a:gd name="T37" fmla="*/ 169 h 693"/>
                  <a:gd name="T38" fmla="*/ 213 w 374"/>
                  <a:gd name="T39" fmla="*/ 153 h 693"/>
                  <a:gd name="T40" fmla="*/ 185 w 374"/>
                  <a:gd name="T41" fmla="*/ 134 h 693"/>
                  <a:gd name="T42" fmla="*/ 158 w 374"/>
                  <a:gd name="T43" fmla="*/ 114 h 693"/>
                  <a:gd name="T44" fmla="*/ 131 w 374"/>
                  <a:gd name="T45" fmla="*/ 93 h 693"/>
                  <a:gd name="T46" fmla="*/ 106 w 374"/>
                  <a:gd name="T47" fmla="*/ 72 h 693"/>
                  <a:gd name="T48" fmla="*/ 82 w 374"/>
                  <a:gd name="T49" fmla="*/ 53 h 693"/>
                  <a:gd name="T50" fmla="*/ 60 w 374"/>
                  <a:gd name="T51" fmla="*/ 36 h 693"/>
                  <a:gd name="T52" fmla="*/ 40 w 374"/>
                  <a:gd name="T53" fmla="*/ 21 h 693"/>
                  <a:gd name="T54" fmla="*/ 24 w 374"/>
                  <a:gd name="T55" fmla="*/ 9 h 693"/>
                  <a:gd name="T56" fmla="*/ 13 w 374"/>
                  <a:gd name="T57" fmla="*/ 2 h 693"/>
                  <a:gd name="T58" fmla="*/ 3 w 374"/>
                  <a:gd name="T59" fmla="*/ 0 h 693"/>
                  <a:gd name="T60" fmla="*/ 0 w 374"/>
                  <a:gd name="T61" fmla="*/ 5 h 693"/>
                  <a:gd name="T62" fmla="*/ 1 w 374"/>
                  <a:gd name="T63" fmla="*/ 15 h 693"/>
                  <a:gd name="T64" fmla="*/ 8 w 374"/>
                  <a:gd name="T65" fmla="*/ 32 h 693"/>
                  <a:gd name="T66" fmla="*/ 26 w 374"/>
                  <a:gd name="T67" fmla="*/ 75 h 693"/>
                  <a:gd name="T68" fmla="*/ 41 w 374"/>
                  <a:gd name="T69" fmla="*/ 115 h 693"/>
                  <a:gd name="T70" fmla="*/ 55 w 374"/>
                  <a:gd name="T71" fmla="*/ 153 h 693"/>
                  <a:gd name="T72" fmla="*/ 64 w 374"/>
                  <a:gd name="T73" fmla="*/ 190 h 693"/>
                  <a:gd name="T74" fmla="*/ 70 w 374"/>
                  <a:gd name="T75" fmla="*/ 227 h 693"/>
                  <a:gd name="T76" fmla="*/ 72 w 374"/>
                  <a:gd name="T77" fmla="*/ 263 h 693"/>
                  <a:gd name="T78" fmla="*/ 70 w 374"/>
                  <a:gd name="T79" fmla="*/ 298 h 693"/>
                  <a:gd name="T80" fmla="*/ 62 w 374"/>
                  <a:gd name="T81" fmla="*/ 334 h 693"/>
                  <a:gd name="T82" fmla="*/ 55 w 374"/>
                  <a:gd name="T83" fmla="*/ 369 h 693"/>
                  <a:gd name="T84" fmla="*/ 54 w 374"/>
                  <a:gd name="T85" fmla="*/ 403 h 693"/>
                  <a:gd name="T86" fmla="*/ 56 w 374"/>
                  <a:gd name="T87" fmla="*/ 434 h 693"/>
                  <a:gd name="T88" fmla="*/ 63 w 374"/>
                  <a:gd name="T89" fmla="*/ 464 h 693"/>
                  <a:gd name="T90" fmla="*/ 74 w 374"/>
                  <a:gd name="T91" fmla="*/ 493 h 693"/>
                  <a:gd name="T92" fmla="*/ 86 w 374"/>
                  <a:gd name="T93" fmla="*/ 519 h 693"/>
                  <a:gd name="T94" fmla="*/ 100 w 374"/>
                  <a:gd name="T95" fmla="*/ 544 h 693"/>
                  <a:gd name="T96" fmla="*/ 115 w 374"/>
                  <a:gd name="T97" fmla="*/ 567 h 693"/>
                  <a:gd name="T98" fmla="*/ 131 w 374"/>
                  <a:gd name="T99" fmla="*/ 592 h 693"/>
                  <a:gd name="T100" fmla="*/ 148 w 374"/>
                  <a:gd name="T101" fmla="*/ 622 h 693"/>
                  <a:gd name="T102" fmla="*/ 168 w 374"/>
                  <a:gd name="T103" fmla="*/ 652 h 693"/>
                  <a:gd name="T104" fmla="*/ 190 w 374"/>
                  <a:gd name="T105" fmla="*/ 677 h 693"/>
                  <a:gd name="T106" fmla="*/ 213 w 374"/>
                  <a:gd name="T107" fmla="*/ 692 h 693"/>
                  <a:gd name="T108" fmla="*/ 238 w 374"/>
                  <a:gd name="T109" fmla="*/ 693 h 693"/>
                  <a:gd name="T110" fmla="*/ 265 w 374"/>
                  <a:gd name="T111" fmla="*/ 674 h 693"/>
                  <a:gd name="T112" fmla="*/ 294 w 374"/>
                  <a:gd name="T113" fmla="*/ 630 h 6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4"/>
                  <a:gd name="T172" fmla="*/ 0 h 693"/>
                  <a:gd name="T173" fmla="*/ 374 w 374"/>
                  <a:gd name="T174" fmla="*/ 693 h 6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4" h="693">
                    <a:moveTo>
                      <a:pt x="294" y="630"/>
                    </a:moveTo>
                    <a:lnTo>
                      <a:pt x="319" y="579"/>
                    </a:lnTo>
                    <a:lnTo>
                      <a:pt x="337" y="538"/>
                    </a:lnTo>
                    <a:lnTo>
                      <a:pt x="349" y="507"/>
                    </a:lnTo>
                    <a:lnTo>
                      <a:pt x="356" y="480"/>
                    </a:lnTo>
                    <a:lnTo>
                      <a:pt x="358" y="458"/>
                    </a:lnTo>
                    <a:lnTo>
                      <a:pt x="359" y="437"/>
                    </a:lnTo>
                    <a:lnTo>
                      <a:pt x="358" y="413"/>
                    </a:lnTo>
                    <a:lnTo>
                      <a:pt x="358" y="387"/>
                    </a:lnTo>
                    <a:lnTo>
                      <a:pt x="360" y="358"/>
                    </a:lnTo>
                    <a:lnTo>
                      <a:pt x="366" y="329"/>
                    </a:lnTo>
                    <a:lnTo>
                      <a:pt x="372" y="302"/>
                    </a:lnTo>
                    <a:lnTo>
                      <a:pt x="374" y="275"/>
                    </a:lnTo>
                    <a:lnTo>
                      <a:pt x="371" y="251"/>
                    </a:lnTo>
                    <a:lnTo>
                      <a:pt x="358" y="229"/>
                    </a:lnTo>
                    <a:lnTo>
                      <a:pt x="333" y="210"/>
                    </a:lnTo>
                    <a:lnTo>
                      <a:pt x="292" y="192"/>
                    </a:lnTo>
                    <a:lnTo>
                      <a:pt x="267" y="183"/>
                    </a:lnTo>
                    <a:lnTo>
                      <a:pt x="241" y="169"/>
                    </a:lnTo>
                    <a:lnTo>
                      <a:pt x="213" y="153"/>
                    </a:lnTo>
                    <a:lnTo>
                      <a:pt x="185" y="134"/>
                    </a:lnTo>
                    <a:lnTo>
                      <a:pt x="158" y="114"/>
                    </a:lnTo>
                    <a:lnTo>
                      <a:pt x="131" y="93"/>
                    </a:lnTo>
                    <a:lnTo>
                      <a:pt x="106" y="72"/>
                    </a:lnTo>
                    <a:lnTo>
                      <a:pt x="82" y="53"/>
                    </a:lnTo>
                    <a:lnTo>
                      <a:pt x="60" y="36"/>
                    </a:lnTo>
                    <a:lnTo>
                      <a:pt x="40" y="21"/>
                    </a:lnTo>
                    <a:lnTo>
                      <a:pt x="24" y="9"/>
                    </a:lnTo>
                    <a:lnTo>
                      <a:pt x="13" y="2"/>
                    </a:lnTo>
                    <a:lnTo>
                      <a:pt x="3" y="0"/>
                    </a:lnTo>
                    <a:lnTo>
                      <a:pt x="0" y="5"/>
                    </a:lnTo>
                    <a:lnTo>
                      <a:pt x="1" y="15"/>
                    </a:lnTo>
                    <a:lnTo>
                      <a:pt x="8" y="32"/>
                    </a:lnTo>
                    <a:lnTo>
                      <a:pt x="26" y="75"/>
                    </a:lnTo>
                    <a:lnTo>
                      <a:pt x="41" y="115"/>
                    </a:lnTo>
                    <a:lnTo>
                      <a:pt x="55" y="153"/>
                    </a:lnTo>
                    <a:lnTo>
                      <a:pt x="64" y="190"/>
                    </a:lnTo>
                    <a:lnTo>
                      <a:pt x="70" y="227"/>
                    </a:lnTo>
                    <a:lnTo>
                      <a:pt x="72" y="263"/>
                    </a:lnTo>
                    <a:lnTo>
                      <a:pt x="70" y="298"/>
                    </a:lnTo>
                    <a:lnTo>
                      <a:pt x="62" y="334"/>
                    </a:lnTo>
                    <a:lnTo>
                      <a:pt x="55" y="369"/>
                    </a:lnTo>
                    <a:lnTo>
                      <a:pt x="54" y="403"/>
                    </a:lnTo>
                    <a:lnTo>
                      <a:pt x="56" y="434"/>
                    </a:lnTo>
                    <a:lnTo>
                      <a:pt x="63" y="464"/>
                    </a:lnTo>
                    <a:lnTo>
                      <a:pt x="74" y="493"/>
                    </a:lnTo>
                    <a:lnTo>
                      <a:pt x="86" y="519"/>
                    </a:lnTo>
                    <a:lnTo>
                      <a:pt x="100" y="544"/>
                    </a:lnTo>
                    <a:lnTo>
                      <a:pt x="115" y="567"/>
                    </a:lnTo>
                    <a:lnTo>
                      <a:pt x="131" y="592"/>
                    </a:lnTo>
                    <a:lnTo>
                      <a:pt x="148" y="622"/>
                    </a:lnTo>
                    <a:lnTo>
                      <a:pt x="168" y="652"/>
                    </a:lnTo>
                    <a:lnTo>
                      <a:pt x="190" y="677"/>
                    </a:lnTo>
                    <a:lnTo>
                      <a:pt x="213" y="692"/>
                    </a:lnTo>
                    <a:lnTo>
                      <a:pt x="238" y="693"/>
                    </a:lnTo>
                    <a:lnTo>
                      <a:pt x="265" y="674"/>
                    </a:lnTo>
                    <a:lnTo>
                      <a:pt x="294" y="630"/>
                    </a:lnTo>
                    <a:close/>
                  </a:path>
                </a:pathLst>
              </a:custGeom>
              <a:solidFill>
                <a:srgbClr val="ADAD70"/>
              </a:solidFill>
              <a:ln w="9525">
                <a:noFill/>
                <a:round/>
                <a:headEnd/>
                <a:tailEnd/>
              </a:ln>
            </p:spPr>
            <p:txBody>
              <a:bodyPr/>
              <a:lstStyle/>
              <a:p>
                <a:endParaRPr lang="fa-IR"/>
              </a:p>
            </p:txBody>
          </p:sp>
          <p:sp>
            <p:nvSpPr>
              <p:cNvPr id="16427" name="Freeform 11"/>
              <p:cNvSpPr>
                <a:spLocks/>
              </p:cNvSpPr>
              <p:nvPr/>
            </p:nvSpPr>
            <p:spPr bwMode="auto">
              <a:xfrm>
                <a:off x="3244" y="3200"/>
                <a:ext cx="166" cy="318"/>
              </a:xfrm>
              <a:custGeom>
                <a:avLst/>
                <a:gdLst>
                  <a:gd name="T0" fmla="*/ 175 w 331"/>
                  <a:gd name="T1" fmla="*/ 578 h 635"/>
                  <a:gd name="T2" fmla="*/ 206 w 331"/>
                  <a:gd name="T3" fmla="*/ 545 h 635"/>
                  <a:gd name="T4" fmla="*/ 238 w 331"/>
                  <a:gd name="T5" fmla="*/ 516 h 635"/>
                  <a:gd name="T6" fmla="*/ 268 w 331"/>
                  <a:gd name="T7" fmla="*/ 489 h 635"/>
                  <a:gd name="T8" fmla="*/ 295 w 331"/>
                  <a:gd name="T9" fmla="*/ 465 h 635"/>
                  <a:gd name="T10" fmla="*/ 315 w 331"/>
                  <a:gd name="T11" fmla="*/ 442 h 635"/>
                  <a:gd name="T12" fmla="*/ 328 w 331"/>
                  <a:gd name="T13" fmla="*/ 419 h 635"/>
                  <a:gd name="T14" fmla="*/ 331 w 331"/>
                  <a:gd name="T15" fmla="*/ 394 h 635"/>
                  <a:gd name="T16" fmla="*/ 323 w 331"/>
                  <a:gd name="T17" fmla="*/ 351 h 635"/>
                  <a:gd name="T18" fmla="*/ 318 w 331"/>
                  <a:gd name="T19" fmla="*/ 280 h 635"/>
                  <a:gd name="T20" fmla="*/ 305 w 331"/>
                  <a:gd name="T21" fmla="*/ 206 h 635"/>
                  <a:gd name="T22" fmla="*/ 272 w 331"/>
                  <a:gd name="T23" fmla="*/ 150 h 635"/>
                  <a:gd name="T24" fmla="*/ 223 w 331"/>
                  <a:gd name="T25" fmla="*/ 125 h 635"/>
                  <a:gd name="T26" fmla="*/ 186 w 331"/>
                  <a:gd name="T27" fmla="*/ 106 h 635"/>
                  <a:gd name="T28" fmla="*/ 148 w 331"/>
                  <a:gd name="T29" fmla="*/ 82 h 635"/>
                  <a:gd name="T30" fmla="*/ 111 w 331"/>
                  <a:gd name="T31" fmla="*/ 55 h 635"/>
                  <a:gd name="T32" fmla="*/ 79 w 331"/>
                  <a:gd name="T33" fmla="*/ 32 h 635"/>
                  <a:gd name="T34" fmla="*/ 52 w 331"/>
                  <a:gd name="T35" fmla="*/ 13 h 635"/>
                  <a:gd name="T36" fmla="*/ 31 w 331"/>
                  <a:gd name="T37" fmla="*/ 1 h 635"/>
                  <a:gd name="T38" fmla="*/ 20 w 331"/>
                  <a:gd name="T39" fmla="*/ 1 h 635"/>
                  <a:gd name="T40" fmla="*/ 24 w 331"/>
                  <a:gd name="T41" fmla="*/ 25 h 635"/>
                  <a:gd name="T42" fmla="*/ 45 w 331"/>
                  <a:gd name="T43" fmla="*/ 87 h 635"/>
                  <a:gd name="T44" fmla="*/ 68 w 331"/>
                  <a:gd name="T45" fmla="*/ 169 h 635"/>
                  <a:gd name="T46" fmla="*/ 77 w 331"/>
                  <a:gd name="T47" fmla="*/ 253 h 635"/>
                  <a:gd name="T48" fmla="*/ 60 w 331"/>
                  <a:gd name="T49" fmla="*/ 327 h 635"/>
                  <a:gd name="T50" fmla="*/ 29 w 331"/>
                  <a:gd name="T51" fmla="*/ 394 h 635"/>
                  <a:gd name="T52" fmla="*/ 4 w 331"/>
                  <a:gd name="T53" fmla="*/ 455 h 635"/>
                  <a:gd name="T54" fmla="*/ 3 w 331"/>
                  <a:gd name="T55" fmla="*/ 504 h 635"/>
                  <a:gd name="T56" fmla="*/ 33 w 331"/>
                  <a:gd name="T57" fmla="*/ 545 h 635"/>
                  <a:gd name="T58" fmla="*/ 62 w 331"/>
                  <a:gd name="T59" fmla="*/ 594 h 635"/>
                  <a:gd name="T60" fmla="*/ 93 w 331"/>
                  <a:gd name="T61" fmla="*/ 630 h 635"/>
                  <a:gd name="T62" fmla="*/ 133 w 331"/>
                  <a:gd name="T63" fmla="*/ 624 h 6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1"/>
                  <a:gd name="T97" fmla="*/ 0 h 635"/>
                  <a:gd name="T98" fmla="*/ 331 w 331"/>
                  <a:gd name="T99" fmla="*/ 635 h 6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1" h="635">
                    <a:moveTo>
                      <a:pt x="160" y="597"/>
                    </a:moveTo>
                    <a:lnTo>
                      <a:pt x="175" y="578"/>
                    </a:lnTo>
                    <a:lnTo>
                      <a:pt x="191" y="561"/>
                    </a:lnTo>
                    <a:lnTo>
                      <a:pt x="206" y="545"/>
                    </a:lnTo>
                    <a:lnTo>
                      <a:pt x="222" y="530"/>
                    </a:lnTo>
                    <a:lnTo>
                      <a:pt x="238" y="516"/>
                    </a:lnTo>
                    <a:lnTo>
                      <a:pt x="253" y="503"/>
                    </a:lnTo>
                    <a:lnTo>
                      <a:pt x="268" y="489"/>
                    </a:lnTo>
                    <a:lnTo>
                      <a:pt x="282" y="478"/>
                    </a:lnTo>
                    <a:lnTo>
                      <a:pt x="295" y="465"/>
                    </a:lnTo>
                    <a:lnTo>
                      <a:pt x="305" y="454"/>
                    </a:lnTo>
                    <a:lnTo>
                      <a:pt x="315" y="442"/>
                    </a:lnTo>
                    <a:lnTo>
                      <a:pt x="322" y="431"/>
                    </a:lnTo>
                    <a:lnTo>
                      <a:pt x="328" y="419"/>
                    </a:lnTo>
                    <a:lnTo>
                      <a:pt x="331" y="407"/>
                    </a:lnTo>
                    <a:lnTo>
                      <a:pt x="331" y="394"/>
                    </a:lnTo>
                    <a:lnTo>
                      <a:pt x="329" y="381"/>
                    </a:lnTo>
                    <a:lnTo>
                      <a:pt x="323" y="351"/>
                    </a:lnTo>
                    <a:lnTo>
                      <a:pt x="320" y="317"/>
                    </a:lnTo>
                    <a:lnTo>
                      <a:pt x="318" y="280"/>
                    </a:lnTo>
                    <a:lnTo>
                      <a:pt x="313" y="242"/>
                    </a:lnTo>
                    <a:lnTo>
                      <a:pt x="305" y="206"/>
                    </a:lnTo>
                    <a:lnTo>
                      <a:pt x="291" y="175"/>
                    </a:lnTo>
                    <a:lnTo>
                      <a:pt x="272" y="150"/>
                    </a:lnTo>
                    <a:lnTo>
                      <a:pt x="242" y="132"/>
                    </a:lnTo>
                    <a:lnTo>
                      <a:pt x="223" y="125"/>
                    </a:lnTo>
                    <a:lnTo>
                      <a:pt x="205" y="116"/>
                    </a:lnTo>
                    <a:lnTo>
                      <a:pt x="186" y="106"/>
                    </a:lnTo>
                    <a:lnTo>
                      <a:pt x="167" y="94"/>
                    </a:lnTo>
                    <a:lnTo>
                      <a:pt x="148" y="82"/>
                    </a:lnTo>
                    <a:lnTo>
                      <a:pt x="130" y="69"/>
                    </a:lnTo>
                    <a:lnTo>
                      <a:pt x="111" y="55"/>
                    </a:lnTo>
                    <a:lnTo>
                      <a:pt x="94" y="44"/>
                    </a:lnTo>
                    <a:lnTo>
                      <a:pt x="79" y="32"/>
                    </a:lnTo>
                    <a:lnTo>
                      <a:pt x="64" y="22"/>
                    </a:lnTo>
                    <a:lnTo>
                      <a:pt x="52" y="13"/>
                    </a:lnTo>
                    <a:lnTo>
                      <a:pt x="40" y="6"/>
                    </a:lnTo>
                    <a:lnTo>
                      <a:pt x="31" y="1"/>
                    </a:lnTo>
                    <a:lnTo>
                      <a:pt x="24" y="0"/>
                    </a:lnTo>
                    <a:lnTo>
                      <a:pt x="20" y="1"/>
                    </a:lnTo>
                    <a:lnTo>
                      <a:pt x="19" y="7"/>
                    </a:lnTo>
                    <a:lnTo>
                      <a:pt x="24" y="25"/>
                    </a:lnTo>
                    <a:lnTo>
                      <a:pt x="33" y="53"/>
                    </a:lnTo>
                    <a:lnTo>
                      <a:pt x="45" y="87"/>
                    </a:lnTo>
                    <a:lnTo>
                      <a:pt x="56" y="127"/>
                    </a:lnTo>
                    <a:lnTo>
                      <a:pt x="68" y="169"/>
                    </a:lnTo>
                    <a:lnTo>
                      <a:pt x="75" y="212"/>
                    </a:lnTo>
                    <a:lnTo>
                      <a:pt x="77" y="253"/>
                    </a:lnTo>
                    <a:lnTo>
                      <a:pt x="71" y="291"/>
                    </a:lnTo>
                    <a:lnTo>
                      <a:pt x="60" y="327"/>
                    </a:lnTo>
                    <a:lnTo>
                      <a:pt x="45" y="362"/>
                    </a:lnTo>
                    <a:lnTo>
                      <a:pt x="29" y="394"/>
                    </a:lnTo>
                    <a:lnTo>
                      <a:pt x="15" y="425"/>
                    </a:lnTo>
                    <a:lnTo>
                      <a:pt x="4" y="455"/>
                    </a:lnTo>
                    <a:lnTo>
                      <a:pt x="0" y="480"/>
                    </a:lnTo>
                    <a:lnTo>
                      <a:pt x="3" y="504"/>
                    </a:lnTo>
                    <a:lnTo>
                      <a:pt x="16" y="524"/>
                    </a:lnTo>
                    <a:lnTo>
                      <a:pt x="33" y="545"/>
                    </a:lnTo>
                    <a:lnTo>
                      <a:pt x="48" y="569"/>
                    </a:lnTo>
                    <a:lnTo>
                      <a:pt x="62" y="594"/>
                    </a:lnTo>
                    <a:lnTo>
                      <a:pt x="77" y="615"/>
                    </a:lnTo>
                    <a:lnTo>
                      <a:pt x="93" y="630"/>
                    </a:lnTo>
                    <a:lnTo>
                      <a:pt x="111" y="635"/>
                    </a:lnTo>
                    <a:lnTo>
                      <a:pt x="133" y="624"/>
                    </a:lnTo>
                    <a:lnTo>
                      <a:pt x="160" y="597"/>
                    </a:lnTo>
                    <a:close/>
                  </a:path>
                </a:pathLst>
              </a:custGeom>
              <a:solidFill>
                <a:srgbClr val="666628"/>
              </a:solidFill>
              <a:ln w="9525">
                <a:noFill/>
                <a:round/>
                <a:headEnd/>
                <a:tailEnd/>
              </a:ln>
            </p:spPr>
            <p:txBody>
              <a:bodyPr/>
              <a:lstStyle/>
              <a:p>
                <a:endParaRPr lang="fa-IR"/>
              </a:p>
            </p:txBody>
          </p:sp>
          <p:sp>
            <p:nvSpPr>
              <p:cNvPr id="16428" name="Freeform 12"/>
              <p:cNvSpPr>
                <a:spLocks/>
              </p:cNvSpPr>
              <p:nvPr/>
            </p:nvSpPr>
            <p:spPr bwMode="auto">
              <a:xfrm>
                <a:off x="4662" y="3292"/>
                <a:ext cx="78" cy="133"/>
              </a:xfrm>
              <a:custGeom>
                <a:avLst/>
                <a:gdLst>
                  <a:gd name="T0" fmla="*/ 97 w 154"/>
                  <a:gd name="T1" fmla="*/ 249 h 266"/>
                  <a:gd name="T2" fmla="*/ 117 w 154"/>
                  <a:gd name="T3" fmla="*/ 227 h 266"/>
                  <a:gd name="T4" fmla="*/ 132 w 154"/>
                  <a:gd name="T5" fmla="*/ 205 h 266"/>
                  <a:gd name="T6" fmla="*/ 144 w 154"/>
                  <a:gd name="T7" fmla="*/ 186 h 266"/>
                  <a:gd name="T8" fmla="*/ 151 w 154"/>
                  <a:gd name="T9" fmla="*/ 166 h 266"/>
                  <a:gd name="T10" fmla="*/ 154 w 154"/>
                  <a:gd name="T11" fmla="*/ 148 h 266"/>
                  <a:gd name="T12" fmla="*/ 153 w 154"/>
                  <a:gd name="T13" fmla="*/ 130 h 266"/>
                  <a:gd name="T14" fmla="*/ 149 w 154"/>
                  <a:gd name="T15" fmla="*/ 114 h 266"/>
                  <a:gd name="T16" fmla="*/ 140 w 154"/>
                  <a:gd name="T17" fmla="*/ 99 h 266"/>
                  <a:gd name="T18" fmla="*/ 127 w 154"/>
                  <a:gd name="T19" fmla="*/ 84 h 266"/>
                  <a:gd name="T20" fmla="*/ 107 w 154"/>
                  <a:gd name="T21" fmla="*/ 68 h 266"/>
                  <a:gd name="T22" fmla="*/ 84 w 154"/>
                  <a:gd name="T23" fmla="*/ 51 h 266"/>
                  <a:gd name="T24" fmla="*/ 60 w 154"/>
                  <a:gd name="T25" fmla="*/ 36 h 266"/>
                  <a:gd name="T26" fmla="*/ 38 w 154"/>
                  <a:gd name="T27" fmla="*/ 22 h 266"/>
                  <a:gd name="T28" fmla="*/ 18 w 154"/>
                  <a:gd name="T29" fmla="*/ 10 h 266"/>
                  <a:gd name="T30" fmla="*/ 5 w 154"/>
                  <a:gd name="T31" fmla="*/ 2 h 266"/>
                  <a:gd name="T32" fmla="*/ 0 w 154"/>
                  <a:gd name="T33" fmla="*/ 0 h 266"/>
                  <a:gd name="T34" fmla="*/ 0 w 154"/>
                  <a:gd name="T35" fmla="*/ 17 h 266"/>
                  <a:gd name="T36" fmla="*/ 2 w 154"/>
                  <a:gd name="T37" fmla="*/ 60 h 266"/>
                  <a:gd name="T38" fmla="*/ 9 w 154"/>
                  <a:gd name="T39" fmla="*/ 112 h 266"/>
                  <a:gd name="T40" fmla="*/ 23 w 154"/>
                  <a:gd name="T41" fmla="*/ 156 h 266"/>
                  <a:gd name="T42" fmla="*/ 31 w 154"/>
                  <a:gd name="T43" fmla="*/ 175 h 266"/>
                  <a:gd name="T44" fmla="*/ 37 w 154"/>
                  <a:gd name="T45" fmla="*/ 198 h 266"/>
                  <a:gd name="T46" fmla="*/ 41 w 154"/>
                  <a:gd name="T47" fmla="*/ 221 h 266"/>
                  <a:gd name="T48" fmla="*/ 46 w 154"/>
                  <a:gd name="T49" fmla="*/ 242 h 266"/>
                  <a:gd name="T50" fmla="*/ 53 w 154"/>
                  <a:gd name="T51" fmla="*/ 258 h 266"/>
                  <a:gd name="T52" fmla="*/ 63 w 154"/>
                  <a:gd name="T53" fmla="*/ 266 h 266"/>
                  <a:gd name="T54" fmla="*/ 77 w 154"/>
                  <a:gd name="T55" fmla="*/ 264 h 266"/>
                  <a:gd name="T56" fmla="*/ 97 w 154"/>
                  <a:gd name="T57" fmla="*/ 249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4"/>
                  <a:gd name="T88" fmla="*/ 0 h 266"/>
                  <a:gd name="T89" fmla="*/ 154 w 154"/>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4" h="266">
                    <a:moveTo>
                      <a:pt x="97" y="249"/>
                    </a:moveTo>
                    <a:lnTo>
                      <a:pt x="117" y="227"/>
                    </a:lnTo>
                    <a:lnTo>
                      <a:pt x="132" y="205"/>
                    </a:lnTo>
                    <a:lnTo>
                      <a:pt x="144" y="186"/>
                    </a:lnTo>
                    <a:lnTo>
                      <a:pt x="151" y="166"/>
                    </a:lnTo>
                    <a:lnTo>
                      <a:pt x="154" y="148"/>
                    </a:lnTo>
                    <a:lnTo>
                      <a:pt x="153" y="130"/>
                    </a:lnTo>
                    <a:lnTo>
                      <a:pt x="149" y="114"/>
                    </a:lnTo>
                    <a:lnTo>
                      <a:pt x="140" y="99"/>
                    </a:lnTo>
                    <a:lnTo>
                      <a:pt x="127" y="84"/>
                    </a:lnTo>
                    <a:lnTo>
                      <a:pt x="107" y="68"/>
                    </a:lnTo>
                    <a:lnTo>
                      <a:pt x="84" y="51"/>
                    </a:lnTo>
                    <a:lnTo>
                      <a:pt x="60" y="36"/>
                    </a:lnTo>
                    <a:lnTo>
                      <a:pt x="38" y="22"/>
                    </a:lnTo>
                    <a:lnTo>
                      <a:pt x="18" y="10"/>
                    </a:lnTo>
                    <a:lnTo>
                      <a:pt x="5" y="2"/>
                    </a:lnTo>
                    <a:lnTo>
                      <a:pt x="0" y="0"/>
                    </a:lnTo>
                    <a:lnTo>
                      <a:pt x="0" y="17"/>
                    </a:lnTo>
                    <a:lnTo>
                      <a:pt x="2" y="60"/>
                    </a:lnTo>
                    <a:lnTo>
                      <a:pt x="9" y="112"/>
                    </a:lnTo>
                    <a:lnTo>
                      <a:pt x="23" y="156"/>
                    </a:lnTo>
                    <a:lnTo>
                      <a:pt x="31" y="175"/>
                    </a:lnTo>
                    <a:lnTo>
                      <a:pt x="37" y="198"/>
                    </a:lnTo>
                    <a:lnTo>
                      <a:pt x="41" y="221"/>
                    </a:lnTo>
                    <a:lnTo>
                      <a:pt x="46" y="242"/>
                    </a:lnTo>
                    <a:lnTo>
                      <a:pt x="53" y="258"/>
                    </a:lnTo>
                    <a:lnTo>
                      <a:pt x="63" y="266"/>
                    </a:lnTo>
                    <a:lnTo>
                      <a:pt x="77" y="264"/>
                    </a:lnTo>
                    <a:lnTo>
                      <a:pt x="97" y="249"/>
                    </a:lnTo>
                    <a:close/>
                  </a:path>
                </a:pathLst>
              </a:custGeom>
              <a:solidFill>
                <a:srgbClr val="666628"/>
              </a:solidFill>
              <a:ln w="9525">
                <a:noFill/>
                <a:round/>
                <a:headEnd/>
                <a:tailEnd/>
              </a:ln>
            </p:spPr>
            <p:txBody>
              <a:bodyPr/>
              <a:lstStyle/>
              <a:p>
                <a:endParaRPr lang="fa-IR"/>
              </a:p>
            </p:txBody>
          </p:sp>
          <p:sp>
            <p:nvSpPr>
              <p:cNvPr id="16429" name="Freeform 13"/>
              <p:cNvSpPr>
                <a:spLocks/>
              </p:cNvSpPr>
              <p:nvPr/>
            </p:nvSpPr>
            <p:spPr bwMode="auto">
              <a:xfrm>
                <a:off x="4102" y="3477"/>
                <a:ext cx="234" cy="48"/>
              </a:xfrm>
              <a:custGeom>
                <a:avLst/>
                <a:gdLst>
                  <a:gd name="T0" fmla="*/ 438 w 468"/>
                  <a:gd name="T1" fmla="*/ 44 h 95"/>
                  <a:gd name="T2" fmla="*/ 412 w 468"/>
                  <a:gd name="T3" fmla="*/ 44 h 95"/>
                  <a:gd name="T4" fmla="*/ 387 w 468"/>
                  <a:gd name="T5" fmla="*/ 42 h 95"/>
                  <a:gd name="T6" fmla="*/ 362 w 468"/>
                  <a:gd name="T7" fmla="*/ 41 h 95"/>
                  <a:gd name="T8" fmla="*/ 338 w 468"/>
                  <a:gd name="T9" fmla="*/ 39 h 95"/>
                  <a:gd name="T10" fmla="*/ 313 w 468"/>
                  <a:gd name="T11" fmla="*/ 37 h 95"/>
                  <a:gd name="T12" fmla="*/ 289 w 468"/>
                  <a:gd name="T13" fmla="*/ 33 h 95"/>
                  <a:gd name="T14" fmla="*/ 266 w 468"/>
                  <a:gd name="T15" fmla="*/ 30 h 95"/>
                  <a:gd name="T16" fmla="*/ 242 w 468"/>
                  <a:gd name="T17" fmla="*/ 26 h 95"/>
                  <a:gd name="T18" fmla="*/ 219 w 468"/>
                  <a:gd name="T19" fmla="*/ 23 h 95"/>
                  <a:gd name="T20" fmla="*/ 196 w 468"/>
                  <a:gd name="T21" fmla="*/ 18 h 95"/>
                  <a:gd name="T22" fmla="*/ 173 w 468"/>
                  <a:gd name="T23" fmla="*/ 15 h 95"/>
                  <a:gd name="T24" fmla="*/ 150 w 468"/>
                  <a:gd name="T25" fmla="*/ 13 h 95"/>
                  <a:gd name="T26" fmla="*/ 128 w 468"/>
                  <a:gd name="T27" fmla="*/ 9 h 95"/>
                  <a:gd name="T28" fmla="*/ 105 w 468"/>
                  <a:gd name="T29" fmla="*/ 7 h 95"/>
                  <a:gd name="T30" fmla="*/ 83 w 468"/>
                  <a:gd name="T31" fmla="*/ 6 h 95"/>
                  <a:gd name="T32" fmla="*/ 61 w 468"/>
                  <a:gd name="T33" fmla="*/ 4 h 95"/>
                  <a:gd name="T34" fmla="*/ 25 w 468"/>
                  <a:gd name="T35" fmla="*/ 3 h 95"/>
                  <a:gd name="T36" fmla="*/ 6 w 468"/>
                  <a:gd name="T37" fmla="*/ 1 h 95"/>
                  <a:gd name="T38" fmla="*/ 0 w 468"/>
                  <a:gd name="T39" fmla="*/ 0 h 95"/>
                  <a:gd name="T40" fmla="*/ 6 w 468"/>
                  <a:gd name="T41" fmla="*/ 0 h 95"/>
                  <a:gd name="T42" fmla="*/ 22 w 468"/>
                  <a:gd name="T43" fmla="*/ 3 h 95"/>
                  <a:gd name="T44" fmla="*/ 45 w 468"/>
                  <a:gd name="T45" fmla="*/ 9 h 95"/>
                  <a:gd name="T46" fmla="*/ 74 w 468"/>
                  <a:gd name="T47" fmla="*/ 19 h 95"/>
                  <a:gd name="T48" fmla="*/ 106 w 468"/>
                  <a:gd name="T49" fmla="*/ 34 h 95"/>
                  <a:gd name="T50" fmla="*/ 136 w 468"/>
                  <a:gd name="T51" fmla="*/ 51 h 95"/>
                  <a:gd name="T52" fmla="*/ 160 w 468"/>
                  <a:gd name="T53" fmla="*/ 64 h 95"/>
                  <a:gd name="T54" fmla="*/ 180 w 468"/>
                  <a:gd name="T55" fmla="*/ 75 h 95"/>
                  <a:gd name="T56" fmla="*/ 196 w 468"/>
                  <a:gd name="T57" fmla="*/ 83 h 95"/>
                  <a:gd name="T58" fmla="*/ 206 w 468"/>
                  <a:gd name="T59" fmla="*/ 89 h 95"/>
                  <a:gd name="T60" fmla="*/ 213 w 468"/>
                  <a:gd name="T61" fmla="*/ 92 h 95"/>
                  <a:gd name="T62" fmla="*/ 218 w 468"/>
                  <a:gd name="T63" fmla="*/ 94 h 95"/>
                  <a:gd name="T64" fmla="*/ 219 w 468"/>
                  <a:gd name="T65" fmla="*/ 95 h 95"/>
                  <a:gd name="T66" fmla="*/ 222 w 468"/>
                  <a:gd name="T67" fmla="*/ 94 h 95"/>
                  <a:gd name="T68" fmla="*/ 234 w 468"/>
                  <a:gd name="T69" fmla="*/ 93 h 95"/>
                  <a:gd name="T70" fmla="*/ 251 w 468"/>
                  <a:gd name="T71" fmla="*/ 91 h 95"/>
                  <a:gd name="T72" fmla="*/ 272 w 468"/>
                  <a:gd name="T73" fmla="*/ 87 h 95"/>
                  <a:gd name="T74" fmla="*/ 297 w 468"/>
                  <a:gd name="T75" fmla="*/ 83 h 95"/>
                  <a:gd name="T76" fmla="*/ 324 w 468"/>
                  <a:gd name="T77" fmla="*/ 78 h 95"/>
                  <a:gd name="T78" fmla="*/ 351 w 468"/>
                  <a:gd name="T79" fmla="*/ 74 h 95"/>
                  <a:gd name="T80" fmla="*/ 379 w 468"/>
                  <a:gd name="T81" fmla="*/ 68 h 95"/>
                  <a:gd name="T82" fmla="*/ 406 w 468"/>
                  <a:gd name="T83" fmla="*/ 63 h 95"/>
                  <a:gd name="T84" fmla="*/ 429 w 468"/>
                  <a:gd name="T85" fmla="*/ 59 h 95"/>
                  <a:gd name="T86" fmla="*/ 447 w 468"/>
                  <a:gd name="T87" fmla="*/ 54 h 95"/>
                  <a:gd name="T88" fmla="*/ 461 w 468"/>
                  <a:gd name="T89" fmla="*/ 51 h 95"/>
                  <a:gd name="T90" fmla="*/ 468 w 468"/>
                  <a:gd name="T91" fmla="*/ 47 h 95"/>
                  <a:gd name="T92" fmla="*/ 468 w 468"/>
                  <a:gd name="T93" fmla="*/ 45 h 95"/>
                  <a:gd name="T94" fmla="*/ 457 w 468"/>
                  <a:gd name="T95" fmla="*/ 44 h 95"/>
                  <a:gd name="T96" fmla="*/ 438 w 468"/>
                  <a:gd name="T97" fmla="*/ 44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8"/>
                  <a:gd name="T148" fmla="*/ 0 h 95"/>
                  <a:gd name="T149" fmla="*/ 468 w 468"/>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8" h="95">
                    <a:moveTo>
                      <a:pt x="438" y="44"/>
                    </a:moveTo>
                    <a:lnTo>
                      <a:pt x="412" y="44"/>
                    </a:lnTo>
                    <a:lnTo>
                      <a:pt x="387" y="42"/>
                    </a:lnTo>
                    <a:lnTo>
                      <a:pt x="362" y="41"/>
                    </a:lnTo>
                    <a:lnTo>
                      <a:pt x="338" y="39"/>
                    </a:lnTo>
                    <a:lnTo>
                      <a:pt x="313" y="37"/>
                    </a:lnTo>
                    <a:lnTo>
                      <a:pt x="289" y="33"/>
                    </a:lnTo>
                    <a:lnTo>
                      <a:pt x="266" y="30"/>
                    </a:lnTo>
                    <a:lnTo>
                      <a:pt x="242" y="26"/>
                    </a:lnTo>
                    <a:lnTo>
                      <a:pt x="219" y="23"/>
                    </a:lnTo>
                    <a:lnTo>
                      <a:pt x="196" y="18"/>
                    </a:lnTo>
                    <a:lnTo>
                      <a:pt x="173" y="15"/>
                    </a:lnTo>
                    <a:lnTo>
                      <a:pt x="150" y="13"/>
                    </a:lnTo>
                    <a:lnTo>
                      <a:pt x="128" y="9"/>
                    </a:lnTo>
                    <a:lnTo>
                      <a:pt x="105" y="7"/>
                    </a:lnTo>
                    <a:lnTo>
                      <a:pt x="83" y="6"/>
                    </a:lnTo>
                    <a:lnTo>
                      <a:pt x="61" y="4"/>
                    </a:lnTo>
                    <a:lnTo>
                      <a:pt x="25" y="3"/>
                    </a:lnTo>
                    <a:lnTo>
                      <a:pt x="6" y="1"/>
                    </a:lnTo>
                    <a:lnTo>
                      <a:pt x="0" y="0"/>
                    </a:lnTo>
                    <a:lnTo>
                      <a:pt x="6" y="0"/>
                    </a:lnTo>
                    <a:lnTo>
                      <a:pt x="22" y="3"/>
                    </a:lnTo>
                    <a:lnTo>
                      <a:pt x="45" y="9"/>
                    </a:lnTo>
                    <a:lnTo>
                      <a:pt x="74" y="19"/>
                    </a:lnTo>
                    <a:lnTo>
                      <a:pt x="106" y="34"/>
                    </a:lnTo>
                    <a:lnTo>
                      <a:pt x="136" y="51"/>
                    </a:lnTo>
                    <a:lnTo>
                      <a:pt x="160" y="64"/>
                    </a:lnTo>
                    <a:lnTo>
                      <a:pt x="180" y="75"/>
                    </a:lnTo>
                    <a:lnTo>
                      <a:pt x="196" y="83"/>
                    </a:lnTo>
                    <a:lnTo>
                      <a:pt x="206" y="89"/>
                    </a:lnTo>
                    <a:lnTo>
                      <a:pt x="213" y="92"/>
                    </a:lnTo>
                    <a:lnTo>
                      <a:pt x="218" y="94"/>
                    </a:lnTo>
                    <a:lnTo>
                      <a:pt x="219" y="95"/>
                    </a:lnTo>
                    <a:lnTo>
                      <a:pt x="222" y="94"/>
                    </a:lnTo>
                    <a:lnTo>
                      <a:pt x="234" y="93"/>
                    </a:lnTo>
                    <a:lnTo>
                      <a:pt x="251" y="91"/>
                    </a:lnTo>
                    <a:lnTo>
                      <a:pt x="272" y="87"/>
                    </a:lnTo>
                    <a:lnTo>
                      <a:pt x="297" y="83"/>
                    </a:lnTo>
                    <a:lnTo>
                      <a:pt x="324" y="78"/>
                    </a:lnTo>
                    <a:lnTo>
                      <a:pt x="351" y="74"/>
                    </a:lnTo>
                    <a:lnTo>
                      <a:pt x="379" y="68"/>
                    </a:lnTo>
                    <a:lnTo>
                      <a:pt x="406" y="63"/>
                    </a:lnTo>
                    <a:lnTo>
                      <a:pt x="429" y="59"/>
                    </a:lnTo>
                    <a:lnTo>
                      <a:pt x="447" y="54"/>
                    </a:lnTo>
                    <a:lnTo>
                      <a:pt x="461" y="51"/>
                    </a:lnTo>
                    <a:lnTo>
                      <a:pt x="468" y="47"/>
                    </a:lnTo>
                    <a:lnTo>
                      <a:pt x="468" y="45"/>
                    </a:lnTo>
                    <a:lnTo>
                      <a:pt x="457" y="44"/>
                    </a:lnTo>
                    <a:lnTo>
                      <a:pt x="438" y="44"/>
                    </a:lnTo>
                    <a:close/>
                  </a:path>
                </a:pathLst>
              </a:custGeom>
              <a:solidFill>
                <a:srgbClr val="AD997A"/>
              </a:solidFill>
              <a:ln w="9525">
                <a:noFill/>
                <a:round/>
                <a:headEnd/>
                <a:tailEnd/>
              </a:ln>
            </p:spPr>
            <p:txBody>
              <a:bodyPr/>
              <a:lstStyle/>
              <a:p>
                <a:endParaRPr lang="fa-IR"/>
              </a:p>
            </p:txBody>
          </p:sp>
          <p:sp>
            <p:nvSpPr>
              <p:cNvPr id="16430" name="Freeform 14"/>
              <p:cNvSpPr>
                <a:spLocks/>
              </p:cNvSpPr>
              <p:nvPr/>
            </p:nvSpPr>
            <p:spPr bwMode="auto">
              <a:xfrm>
                <a:off x="3834" y="3470"/>
                <a:ext cx="259" cy="66"/>
              </a:xfrm>
              <a:custGeom>
                <a:avLst/>
                <a:gdLst>
                  <a:gd name="T0" fmla="*/ 486 w 518"/>
                  <a:gd name="T1" fmla="*/ 123 h 131"/>
                  <a:gd name="T2" fmla="*/ 511 w 518"/>
                  <a:gd name="T3" fmla="*/ 100 h 131"/>
                  <a:gd name="T4" fmla="*/ 516 w 518"/>
                  <a:gd name="T5" fmla="*/ 73 h 131"/>
                  <a:gd name="T6" fmla="*/ 486 w 518"/>
                  <a:gd name="T7" fmla="*/ 45 h 131"/>
                  <a:gd name="T8" fmla="*/ 431 w 518"/>
                  <a:gd name="T9" fmla="*/ 30 h 131"/>
                  <a:gd name="T10" fmla="*/ 394 w 518"/>
                  <a:gd name="T11" fmla="*/ 22 h 131"/>
                  <a:gd name="T12" fmla="*/ 360 w 518"/>
                  <a:gd name="T13" fmla="*/ 15 h 131"/>
                  <a:gd name="T14" fmla="*/ 329 w 518"/>
                  <a:gd name="T15" fmla="*/ 9 h 131"/>
                  <a:gd name="T16" fmla="*/ 299 w 518"/>
                  <a:gd name="T17" fmla="*/ 5 h 131"/>
                  <a:gd name="T18" fmla="*/ 270 w 518"/>
                  <a:gd name="T19" fmla="*/ 1 h 131"/>
                  <a:gd name="T20" fmla="*/ 242 w 518"/>
                  <a:gd name="T21" fmla="*/ 0 h 131"/>
                  <a:gd name="T22" fmla="*/ 215 w 518"/>
                  <a:gd name="T23" fmla="*/ 0 h 131"/>
                  <a:gd name="T24" fmla="*/ 186 w 518"/>
                  <a:gd name="T25" fmla="*/ 1 h 131"/>
                  <a:gd name="T26" fmla="*/ 157 w 518"/>
                  <a:gd name="T27" fmla="*/ 8 h 131"/>
                  <a:gd name="T28" fmla="*/ 126 w 518"/>
                  <a:gd name="T29" fmla="*/ 20 h 131"/>
                  <a:gd name="T30" fmla="*/ 97 w 518"/>
                  <a:gd name="T31" fmla="*/ 33 h 131"/>
                  <a:gd name="T32" fmla="*/ 69 w 518"/>
                  <a:gd name="T33" fmla="*/ 48 h 131"/>
                  <a:gd name="T34" fmla="*/ 45 w 518"/>
                  <a:gd name="T35" fmla="*/ 62 h 131"/>
                  <a:gd name="T36" fmla="*/ 25 w 518"/>
                  <a:gd name="T37" fmla="*/ 75 h 131"/>
                  <a:gd name="T38" fmla="*/ 10 w 518"/>
                  <a:gd name="T39" fmla="*/ 84 h 131"/>
                  <a:gd name="T40" fmla="*/ 0 w 518"/>
                  <a:gd name="T41" fmla="*/ 88 h 131"/>
                  <a:gd name="T42" fmla="*/ 3 w 518"/>
                  <a:gd name="T43" fmla="*/ 88 h 131"/>
                  <a:gd name="T44" fmla="*/ 13 w 518"/>
                  <a:gd name="T45" fmla="*/ 83 h 131"/>
                  <a:gd name="T46" fmla="*/ 34 w 518"/>
                  <a:gd name="T47" fmla="*/ 77 h 131"/>
                  <a:gd name="T48" fmla="*/ 61 w 518"/>
                  <a:gd name="T49" fmla="*/ 71 h 131"/>
                  <a:gd name="T50" fmla="*/ 97 w 518"/>
                  <a:gd name="T51" fmla="*/ 67 h 131"/>
                  <a:gd name="T52" fmla="*/ 140 w 518"/>
                  <a:gd name="T53" fmla="*/ 66 h 131"/>
                  <a:gd name="T54" fmla="*/ 187 w 518"/>
                  <a:gd name="T55" fmla="*/ 69 h 131"/>
                  <a:gd name="T56" fmla="*/ 238 w 518"/>
                  <a:gd name="T57" fmla="*/ 77 h 131"/>
                  <a:gd name="T58" fmla="*/ 284 w 518"/>
                  <a:gd name="T59" fmla="*/ 88 h 131"/>
                  <a:gd name="T60" fmla="*/ 326 w 518"/>
                  <a:gd name="T61" fmla="*/ 98 h 131"/>
                  <a:gd name="T62" fmla="*/ 363 w 518"/>
                  <a:gd name="T63" fmla="*/ 108 h 131"/>
                  <a:gd name="T64" fmla="*/ 395 w 518"/>
                  <a:gd name="T65" fmla="*/ 119 h 131"/>
                  <a:gd name="T66" fmla="*/ 422 w 518"/>
                  <a:gd name="T67" fmla="*/ 126 h 131"/>
                  <a:gd name="T68" fmla="*/ 445 w 518"/>
                  <a:gd name="T69" fmla="*/ 130 h 131"/>
                  <a:gd name="T70" fmla="*/ 463 w 518"/>
                  <a:gd name="T71" fmla="*/ 130 h 1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131"/>
                  <a:gd name="T110" fmla="*/ 518 w 518"/>
                  <a:gd name="T111" fmla="*/ 131 h 1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131">
                    <a:moveTo>
                      <a:pt x="472" y="129"/>
                    </a:moveTo>
                    <a:lnTo>
                      <a:pt x="486" y="123"/>
                    </a:lnTo>
                    <a:lnTo>
                      <a:pt x="500" y="113"/>
                    </a:lnTo>
                    <a:lnTo>
                      <a:pt x="511" y="100"/>
                    </a:lnTo>
                    <a:lnTo>
                      <a:pt x="518" y="86"/>
                    </a:lnTo>
                    <a:lnTo>
                      <a:pt x="516" y="73"/>
                    </a:lnTo>
                    <a:lnTo>
                      <a:pt x="507" y="59"/>
                    </a:lnTo>
                    <a:lnTo>
                      <a:pt x="486" y="45"/>
                    </a:lnTo>
                    <a:lnTo>
                      <a:pt x="452" y="35"/>
                    </a:lnTo>
                    <a:lnTo>
                      <a:pt x="431" y="30"/>
                    </a:lnTo>
                    <a:lnTo>
                      <a:pt x="413" y="27"/>
                    </a:lnTo>
                    <a:lnTo>
                      <a:pt x="394" y="22"/>
                    </a:lnTo>
                    <a:lnTo>
                      <a:pt x="377" y="18"/>
                    </a:lnTo>
                    <a:lnTo>
                      <a:pt x="360" y="15"/>
                    </a:lnTo>
                    <a:lnTo>
                      <a:pt x="344" y="12"/>
                    </a:lnTo>
                    <a:lnTo>
                      <a:pt x="329" y="9"/>
                    </a:lnTo>
                    <a:lnTo>
                      <a:pt x="314" y="7"/>
                    </a:lnTo>
                    <a:lnTo>
                      <a:pt x="299" y="5"/>
                    </a:lnTo>
                    <a:lnTo>
                      <a:pt x="285" y="3"/>
                    </a:lnTo>
                    <a:lnTo>
                      <a:pt x="270" y="1"/>
                    </a:lnTo>
                    <a:lnTo>
                      <a:pt x="256" y="0"/>
                    </a:lnTo>
                    <a:lnTo>
                      <a:pt x="242" y="0"/>
                    </a:lnTo>
                    <a:lnTo>
                      <a:pt x="228" y="0"/>
                    </a:lnTo>
                    <a:lnTo>
                      <a:pt x="215" y="0"/>
                    </a:lnTo>
                    <a:lnTo>
                      <a:pt x="201" y="0"/>
                    </a:lnTo>
                    <a:lnTo>
                      <a:pt x="186" y="1"/>
                    </a:lnTo>
                    <a:lnTo>
                      <a:pt x="172" y="5"/>
                    </a:lnTo>
                    <a:lnTo>
                      <a:pt x="157" y="8"/>
                    </a:lnTo>
                    <a:lnTo>
                      <a:pt x="141" y="14"/>
                    </a:lnTo>
                    <a:lnTo>
                      <a:pt x="126" y="20"/>
                    </a:lnTo>
                    <a:lnTo>
                      <a:pt x="111" y="27"/>
                    </a:lnTo>
                    <a:lnTo>
                      <a:pt x="97" y="33"/>
                    </a:lnTo>
                    <a:lnTo>
                      <a:pt x="83" y="40"/>
                    </a:lnTo>
                    <a:lnTo>
                      <a:pt x="69" y="48"/>
                    </a:lnTo>
                    <a:lnTo>
                      <a:pt x="57" y="55"/>
                    </a:lnTo>
                    <a:lnTo>
                      <a:pt x="45" y="62"/>
                    </a:lnTo>
                    <a:lnTo>
                      <a:pt x="34" y="69"/>
                    </a:lnTo>
                    <a:lnTo>
                      <a:pt x="25" y="75"/>
                    </a:lnTo>
                    <a:lnTo>
                      <a:pt x="16" y="80"/>
                    </a:lnTo>
                    <a:lnTo>
                      <a:pt x="10" y="84"/>
                    </a:lnTo>
                    <a:lnTo>
                      <a:pt x="4" y="86"/>
                    </a:lnTo>
                    <a:lnTo>
                      <a:pt x="0" y="88"/>
                    </a:lnTo>
                    <a:lnTo>
                      <a:pt x="3" y="88"/>
                    </a:lnTo>
                    <a:lnTo>
                      <a:pt x="6" y="85"/>
                    </a:lnTo>
                    <a:lnTo>
                      <a:pt x="13" y="83"/>
                    </a:lnTo>
                    <a:lnTo>
                      <a:pt x="22" y="81"/>
                    </a:lnTo>
                    <a:lnTo>
                      <a:pt x="34" y="77"/>
                    </a:lnTo>
                    <a:lnTo>
                      <a:pt x="46" y="75"/>
                    </a:lnTo>
                    <a:lnTo>
                      <a:pt x="61" y="71"/>
                    </a:lnTo>
                    <a:lnTo>
                      <a:pt x="79" y="69"/>
                    </a:lnTo>
                    <a:lnTo>
                      <a:pt x="97" y="67"/>
                    </a:lnTo>
                    <a:lnTo>
                      <a:pt x="118" y="66"/>
                    </a:lnTo>
                    <a:lnTo>
                      <a:pt x="140" y="66"/>
                    </a:lnTo>
                    <a:lnTo>
                      <a:pt x="163" y="67"/>
                    </a:lnTo>
                    <a:lnTo>
                      <a:pt x="187" y="69"/>
                    </a:lnTo>
                    <a:lnTo>
                      <a:pt x="212" y="73"/>
                    </a:lnTo>
                    <a:lnTo>
                      <a:pt x="238" y="77"/>
                    </a:lnTo>
                    <a:lnTo>
                      <a:pt x="262" y="82"/>
                    </a:lnTo>
                    <a:lnTo>
                      <a:pt x="284" y="88"/>
                    </a:lnTo>
                    <a:lnTo>
                      <a:pt x="306" y="92"/>
                    </a:lnTo>
                    <a:lnTo>
                      <a:pt x="326" y="98"/>
                    </a:lnTo>
                    <a:lnTo>
                      <a:pt x="345" y="104"/>
                    </a:lnTo>
                    <a:lnTo>
                      <a:pt x="363" y="108"/>
                    </a:lnTo>
                    <a:lnTo>
                      <a:pt x="379" y="114"/>
                    </a:lnTo>
                    <a:lnTo>
                      <a:pt x="395" y="119"/>
                    </a:lnTo>
                    <a:lnTo>
                      <a:pt x="409" y="122"/>
                    </a:lnTo>
                    <a:lnTo>
                      <a:pt x="422" y="126"/>
                    </a:lnTo>
                    <a:lnTo>
                      <a:pt x="435" y="128"/>
                    </a:lnTo>
                    <a:lnTo>
                      <a:pt x="445" y="130"/>
                    </a:lnTo>
                    <a:lnTo>
                      <a:pt x="455" y="131"/>
                    </a:lnTo>
                    <a:lnTo>
                      <a:pt x="463" y="130"/>
                    </a:lnTo>
                    <a:lnTo>
                      <a:pt x="472" y="129"/>
                    </a:lnTo>
                    <a:close/>
                  </a:path>
                </a:pathLst>
              </a:custGeom>
              <a:solidFill>
                <a:srgbClr val="AD997A"/>
              </a:solidFill>
              <a:ln w="9525">
                <a:noFill/>
                <a:round/>
                <a:headEnd/>
                <a:tailEnd/>
              </a:ln>
            </p:spPr>
            <p:txBody>
              <a:bodyPr/>
              <a:lstStyle/>
              <a:p>
                <a:endParaRPr lang="fa-IR"/>
              </a:p>
            </p:txBody>
          </p:sp>
          <p:sp>
            <p:nvSpPr>
              <p:cNvPr id="16431" name="Freeform 15"/>
              <p:cNvSpPr>
                <a:spLocks/>
              </p:cNvSpPr>
              <p:nvPr/>
            </p:nvSpPr>
            <p:spPr bwMode="auto">
              <a:xfrm>
                <a:off x="4570" y="3458"/>
                <a:ext cx="444" cy="269"/>
              </a:xfrm>
              <a:custGeom>
                <a:avLst/>
                <a:gdLst>
                  <a:gd name="T0" fmla="*/ 846 w 890"/>
                  <a:gd name="T1" fmla="*/ 479 h 538"/>
                  <a:gd name="T2" fmla="*/ 793 w 890"/>
                  <a:gd name="T3" fmla="*/ 430 h 538"/>
                  <a:gd name="T4" fmla="*/ 719 w 890"/>
                  <a:gd name="T5" fmla="*/ 387 h 538"/>
                  <a:gd name="T6" fmla="*/ 637 w 890"/>
                  <a:gd name="T7" fmla="*/ 345 h 538"/>
                  <a:gd name="T8" fmla="*/ 564 w 890"/>
                  <a:gd name="T9" fmla="*/ 296 h 538"/>
                  <a:gd name="T10" fmla="*/ 510 w 890"/>
                  <a:gd name="T11" fmla="*/ 231 h 538"/>
                  <a:gd name="T12" fmla="*/ 465 w 890"/>
                  <a:gd name="T13" fmla="*/ 161 h 538"/>
                  <a:gd name="T14" fmla="*/ 421 w 890"/>
                  <a:gd name="T15" fmla="*/ 95 h 538"/>
                  <a:gd name="T16" fmla="*/ 375 w 890"/>
                  <a:gd name="T17" fmla="*/ 42 h 538"/>
                  <a:gd name="T18" fmla="*/ 324 w 890"/>
                  <a:gd name="T19" fmla="*/ 9 h 538"/>
                  <a:gd name="T20" fmla="*/ 265 w 890"/>
                  <a:gd name="T21" fmla="*/ 3 h 538"/>
                  <a:gd name="T22" fmla="*/ 202 w 890"/>
                  <a:gd name="T23" fmla="*/ 7 h 538"/>
                  <a:gd name="T24" fmla="*/ 142 w 890"/>
                  <a:gd name="T25" fmla="*/ 2 h 538"/>
                  <a:gd name="T26" fmla="*/ 89 w 890"/>
                  <a:gd name="T27" fmla="*/ 0 h 538"/>
                  <a:gd name="T28" fmla="*/ 45 w 890"/>
                  <a:gd name="T29" fmla="*/ 15 h 538"/>
                  <a:gd name="T30" fmla="*/ 13 w 890"/>
                  <a:gd name="T31" fmla="*/ 57 h 538"/>
                  <a:gd name="T32" fmla="*/ 5 w 890"/>
                  <a:gd name="T33" fmla="*/ 180 h 538"/>
                  <a:gd name="T34" fmla="*/ 65 w 890"/>
                  <a:gd name="T35" fmla="*/ 309 h 538"/>
                  <a:gd name="T36" fmla="*/ 139 w 890"/>
                  <a:gd name="T37" fmla="*/ 393 h 538"/>
                  <a:gd name="T38" fmla="*/ 162 w 890"/>
                  <a:gd name="T39" fmla="*/ 420 h 538"/>
                  <a:gd name="T40" fmla="*/ 181 w 890"/>
                  <a:gd name="T41" fmla="*/ 449 h 538"/>
                  <a:gd name="T42" fmla="*/ 207 w 890"/>
                  <a:gd name="T43" fmla="*/ 474 h 538"/>
                  <a:gd name="T44" fmla="*/ 248 w 890"/>
                  <a:gd name="T45" fmla="*/ 494 h 538"/>
                  <a:gd name="T46" fmla="*/ 316 w 890"/>
                  <a:gd name="T47" fmla="*/ 504 h 538"/>
                  <a:gd name="T48" fmla="*/ 417 w 890"/>
                  <a:gd name="T49" fmla="*/ 506 h 538"/>
                  <a:gd name="T50" fmla="*/ 540 w 890"/>
                  <a:gd name="T51" fmla="*/ 504 h 538"/>
                  <a:gd name="T52" fmla="*/ 656 w 890"/>
                  <a:gd name="T53" fmla="*/ 500 h 538"/>
                  <a:gd name="T54" fmla="*/ 740 w 890"/>
                  <a:gd name="T55" fmla="*/ 493 h 538"/>
                  <a:gd name="T56" fmla="*/ 765 w 890"/>
                  <a:gd name="T57" fmla="*/ 483 h 538"/>
                  <a:gd name="T58" fmla="*/ 710 w 890"/>
                  <a:gd name="T59" fmla="*/ 468 h 538"/>
                  <a:gd name="T60" fmla="*/ 628 w 890"/>
                  <a:gd name="T61" fmla="*/ 462 h 538"/>
                  <a:gd name="T62" fmla="*/ 543 w 890"/>
                  <a:gd name="T63" fmla="*/ 464 h 538"/>
                  <a:gd name="T64" fmla="*/ 460 w 890"/>
                  <a:gd name="T65" fmla="*/ 468 h 538"/>
                  <a:gd name="T66" fmla="*/ 384 w 890"/>
                  <a:gd name="T67" fmla="*/ 464 h 538"/>
                  <a:gd name="T68" fmla="*/ 320 w 890"/>
                  <a:gd name="T69" fmla="*/ 447 h 538"/>
                  <a:gd name="T70" fmla="*/ 254 w 890"/>
                  <a:gd name="T71" fmla="*/ 409 h 538"/>
                  <a:gd name="T72" fmla="*/ 182 w 890"/>
                  <a:gd name="T73" fmla="*/ 352 h 538"/>
                  <a:gd name="T74" fmla="*/ 118 w 890"/>
                  <a:gd name="T75" fmla="*/ 287 h 538"/>
                  <a:gd name="T76" fmla="*/ 73 w 890"/>
                  <a:gd name="T77" fmla="*/ 221 h 538"/>
                  <a:gd name="T78" fmla="*/ 60 w 890"/>
                  <a:gd name="T79" fmla="*/ 162 h 538"/>
                  <a:gd name="T80" fmla="*/ 81 w 890"/>
                  <a:gd name="T81" fmla="*/ 106 h 538"/>
                  <a:gd name="T82" fmla="*/ 96 w 890"/>
                  <a:gd name="T83" fmla="*/ 91 h 538"/>
                  <a:gd name="T84" fmla="*/ 209 w 890"/>
                  <a:gd name="T85" fmla="*/ 67 h 538"/>
                  <a:gd name="T86" fmla="*/ 290 w 890"/>
                  <a:gd name="T87" fmla="*/ 72 h 538"/>
                  <a:gd name="T88" fmla="*/ 358 w 890"/>
                  <a:gd name="T89" fmla="*/ 115 h 538"/>
                  <a:gd name="T90" fmla="*/ 412 w 890"/>
                  <a:gd name="T91" fmla="*/ 176 h 538"/>
                  <a:gd name="T92" fmla="*/ 449 w 890"/>
                  <a:gd name="T93" fmla="*/ 235 h 538"/>
                  <a:gd name="T94" fmla="*/ 466 w 890"/>
                  <a:gd name="T95" fmla="*/ 269 h 538"/>
                  <a:gd name="T96" fmla="*/ 504 w 890"/>
                  <a:gd name="T97" fmla="*/ 298 h 538"/>
                  <a:gd name="T98" fmla="*/ 564 w 890"/>
                  <a:gd name="T99" fmla="*/ 335 h 538"/>
                  <a:gd name="T100" fmla="*/ 621 w 890"/>
                  <a:gd name="T101" fmla="*/ 367 h 538"/>
                  <a:gd name="T102" fmla="*/ 669 w 890"/>
                  <a:gd name="T103" fmla="*/ 390 h 538"/>
                  <a:gd name="T104" fmla="*/ 699 w 890"/>
                  <a:gd name="T105" fmla="*/ 405 h 538"/>
                  <a:gd name="T106" fmla="*/ 709 w 890"/>
                  <a:gd name="T107" fmla="*/ 410 h 538"/>
                  <a:gd name="T108" fmla="*/ 746 w 890"/>
                  <a:gd name="T109" fmla="*/ 436 h 538"/>
                  <a:gd name="T110" fmla="*/ 806 w 890"/>
                  <a:gd name="T111" fmla="*/ 478 h 538"/>
                  <a:gd name="T112" fmla="*/ 862 w 890"/>
                  <a:gd name="T113" fmla="*/ 518 h 538"/>
                  <a:gd name="T114" fmla="*/ 890 w 890"/>
                  <a:gd name="T115" fmla="*/ 538 h 538"/>
                  <a:gd name="T116" fmla="*/ 863 w 890"/>
                  <a:gd name="T117" fmla="*/ 521 h 5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0"/>
                  <a:gd name="T178" fmla="*/ 0 h 538"/>
                  <a:gd name="T179" fmla="*/ 890 w 890"/>
                  <a:gd name="T180" fmla="*/ 538 h 5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0" h="538">
                    <a:moveTo>
                      <a:pt x="863" y="521"/>
                    </a:moveTo>
                    <a:lnTo>
                      <a:pt x="857" y="499"/>
                    </a:lnTo>
                    <a:lnTo>
                      <a:pt x="846" y="479"/>
                    </a:lnTo>
                    <a:lnTo>
                      <a:pt x="832" y="461"/>
                    </a:lnTo>
                    <a:lnTo>
                      <a:pt x="814" y="445"/>
                    </a:lnTo>
                    <a:lnTo>
                      <a:pt x="793" y="430"/>
                    </a:lnTo>
                    <a:lnTo>
                      <a:pt x="770" y="415"/>
                    </a:lnTo>
                    <a:lnTo>
                      <a:pt x="745" y="401"/>
                    </a:lnTo>
                    <a:lnTo>
                      <a:pt x="719" y="387"/>
                    </a:lnTo>
                    <a:lnTo>
                      <a:pt x="692" y="374"/>
                    </a:lnTo>
                    <a:lnTo>
                      <a:pt x="664" y="360"/>
                    </a:lnTo>
                    <a:lnTo>
                      <a:pt x="637" y="345"/>
                    </a:lnTo>
                    <a:lnTo>
                      <a:pt x="611" y="330"/>
                    </a:lnTo>
                    <a:lnTo>
                      <a:pt x="587" y="314"/>
                    </a:lnTo>
                    <a:lnTo>
                      <a:pt x="564" y="296"/>
                    </a:lnTo>
                    <a:lnTo>
                      <a:pt x="543" y="276"/>
                    </a:lnTo>
                    <a:lnTo>
                      <a:pt x="526" y="254"/>
                    </a:lnTo>
                    <a:lnTo>
                      <a:pt x="510" y="231"/>
                    </a:lnTo>
                    <a:lnTo>
                      <a:pt x="495" y="208"/>
                    </a:lnTo>
                    <a:lnTo>
                      <a:pt x="480" y="184"/>
                    </a:lnTo>
                    <a:lnTo>
                      <a:pt x="465" y="161"/>
                    </a:lnTo>
                    <a:lnTo>
                      <a:pt x="450" y="138"/>
                    </a:lnTo>
                    <a:lnTo>
                      <a:pt x="436" y="116"/>
                    </a:lnTo>
                    <a:lnTo>
                      <a:pt x="421" y="95"/>
                    </a:lnTo>
                    <a:lnTo>
                      <a:pt x="406" y="76"/>
                    </a:lnTo>
                    <a:lnTo>
                      <a:pt x="391" y="57"/>
                    </a:lnTo>
                    <a:lnTo>
                      <a:pt x="375" y="42"/>
                    </a:lnTo>
                    <a:lnTo>
                      <a:pt x="359" y="29"/>
                    </a:lnTo>
                    <a:lnTo>
                      <a:pt x="343" y="17"/>
                    </a:lnTo>
                    <a:lnTo>
                      <a:pt x="324" y="9"/>
                    </a:lnTo>
                    <a:lnTo>
                      <a:pt x="306" y="3"/>
                    </a:lnTo>
                    <a:lnTo>
                      <a:pt x="286" y="1"/>
                    </a:lnTo>
                    <a:lnTo>
                      <a:pt x="265" y="3"/>
                    </a:lnTo>
                    <a:lnTo>
                      <a:pt x="243" y="6"/>
                    </a:lnTo>
                    <a:lnTo>
                      <a:pt x="223" y="7"/>
                    </a:lnTo>
                    <a:lnTo>
                      <a:pt x="202" y="7"/>
                    </a:lnTo>
                    <a:lnTo>
                      <a:pt x="181" y="6"/>
                    </a:lnTo>
                    <a:lnTo>
                      <a:pt x="162" y="3"/>
                    </a:lnTo>
                    <a:lnTo>
                      <a:pt x="142" y="2"/>
                    </a:lnTo>
                    <a:lnTo>
                      <a:pt x="124" y="0"/>
                    </a:lnTo>
                    <a:lnTo>
                      <a:pt x="105" y="0"/>
                    </a:lnTo>
                    <a:lnTo>
                      <a:pt x="89" y="0"/>
                    </a:lnTo>
                    <a:lnTo>
                      <a:pt x="73" y="3"/>
                    </a:lnTo>
                    <a:lnTo>
                      <a:pt x="58" y="8"/>
                    </a:lnTo>
                    <a:lnTo>
                      <a:pt x="45" y="15"/>
                    </a:lnTo>
                    <a:lnTo>
                      <a:pt x="33" y="25"/>
                    </a:lnTo>
                    <a:lnTo>
                      <a:pt x="22" y="40"/>
                    </a:lnTo>
                    <a:lnTo>
                      <a:pt x="13" y="57"/>
                    </a:lnTo>
                    <a:lnTo>
                      <a:pt x="6" y="80"/>
                    </a:lnTo>
                    <a:lnTo>
                      <a:pt x="0" y="130"/>
                    </a:lnTo>
                    <a:lnTo>
                      <a:pt x="5" y="180"/>
                    </a:lnTo>
                    <a:lnTo>
                      <a:pt x="20" y="226"/>
                    </a:lnTo>
                    <a:lnTo>
                      <a:pt x="41" y="269"/>
                    </a:lnTo>
                    <a:lnTo>
                      <a:pt x="65" y="309"/>
                    </a:lnTo>
                    <a:lnTo>
                      <a:pt x="91" y="343"/>
                    </a:lnTo>
                    <a:lnTo>
                      <a:pt x="117" y="371"/>
                    </a:lnTo>
                    <a:lnTo>
                      <a:pt x="139" y="393"/>
                    </a:lnTo>
                    <a:lnTo>
                      <a:pt x="147" y="402"/>
                    </a:lnTo>
                    <a:lnTo>
                      <a:pt x="155" y="411"/>
                    </a:lnTo>
                    <a:lnTo>
                      <a:pt x="162" y="420"/>
                    </a:lnTo>
                    <a:lnTo>
                      <a:pt x="167" y="431"/>
                    </a:lnTo>
                    <a:lnTo>
                      <a:pt x="174" y="440"/>
                    </a:lnTo>
                    <a:lnTo>
                      <a:pt x="181" y="449"/>
                    </a:lnTo>
                    <a:lnTo>
                      <a:pt x="188" y="458"/>
                    </a:lnTo>
                    <a:lnTo>
                      <a:pt x="197" y="466"/>
                    </a:lnTo>
                    <a:lnTo>
                      <a:pt x="207" y="474"/>
                    </a:lnTo>
                    <a:lnTo>
                      <a:pt x="218" y="483"/>
                    </a:lnTo>
                    <a:lnTo>
                      <a:pt x="232" y="489"/>
                    </a:lnTo>
                    <a:lnTo>
                      <a:pt x="248" y="494"/>
                    </a:lnTo>
                    <a:lnTo>
                      <a:pt x="268" y="499"/>
                    </a:lnTo>
                    <a:lnTo>
                      <a:pt x="291" y="502"/>
                    </a:lnTo>
                    <a:lnTo>
                      <a:pt x="316" y="504"/>
                    </a:lnTo>
                    <a:lnTo>
                      <a:pt x="346" y="506"/>
                    </a:lnTo>
                    <a:lnTo>
                      <a:pt x="379" y="506"/>
                    </a:lnTo>
                    <a:lnTo>
                      <a:pt x="417" y="506"/>
                    </a:lnTo>
                    <a:lnTo>
                      <a:pt x="457" y="506"/>
                    </a:lnTo>
                    <a:lnTo>
                      <a:pt x="498" y="504"/>
                    </a:lnTo>
                    <a:lnTo>
                      <a:pt x="540" y="504"/>
                    </a:lnTo>
                    <a:lnTo>
                      <a:pt x="580" y="503"/>
                    </a:lnTo>
                    <a:lnTo>
                      <a:pt x="619" y="502"/>
                    </a:lnTo>
                    <a:lnTo>
                      <a:pt x="656" y="500"/>
                    </a:lnTo>
                    <a:lnTo>
                      <a:pt x="689" y="499"/>
                    </a:lnTo>
                    <a:lnTo>
                      <a:pt x="717" y="496"/>
                    </a:lnTo>
                    <a:lnTo>
                      <a:pt x="740" y="493"/>
                    </a:lnTo>
                    <a:lnTo>
                      <a:pt x="756" y="489"/>
                    </a:lnTo>
                    <a:lnTo>
                      <a:pt x="765" y="486"/>
                    </a:lnTo>
                    <a:lnTo>
                      <a:pt x="765" y="483"/>
                    </a:lnTo>
                    <a:lnTo>
                      <a:pt x="756" y="478"/>
                    </a:lnTo>
                    <a:lnTo>
                      <a:pt x="737" y="472"/>
                    </a:lnTo>
                    <a:lnTo>
                      <a:pt x="710" y="468"/>
                    </a:lnTo>
                    <a:lnTo>
                      <a:pt x="684" y="464"/>
                    </a:lnTo>
                    <a:lnTo>
                      <a:pt x="656" y="463"/>
                    </a:lnTo>
                    <a:lnTo>
                      <a:pt x="628" y="462"/>
                    </a:lnTo>
                    <a:lnTo>
                      <a:pt x="599" y="462"/>
                    </a:lnTo>
                    <a:lnTo>
                      <a:pt x="572" y="463"/>
                    </a:lnTo>
                    <a:lnTo>
                      <a:pt x="543" y="464"/>
                    </a:lnTo>
                    <a:lnTo>
                      <a:pt x="515" y="465"/>
                    </a:lnTo>
                    <a:lnTo>
                      <a:pt x="488" y="466"/>
                    </a:lnTo>
                    <a:lnTo>
                      <a:pt x="460" y="468"/>
                    </a:lnTo>
                    <a:lnTo>
                      <a:pt x="434" y="468"/>
                    </a:lnTo>
                    <a:lnTo>
                      <a:pt x="408" y="466"/>
                    </a:lnTo>
                    <a:lnTo>
                      <a:pt x="384" y="464"/>
                    </a:lnTo>
                    <a:lnTo>
                      <a:pt x="361" y="459"/>
                    </a:lnTo>
                    <a:lnTo>
                      <a:pt x="339" y="455"/>
                    </a:lnTo>
                    <a:lnTo>
                      <a:pt x="320" y="447"/>
                    </a:lnTo>
                    <a:lnTo>
                      <a:pt x="299" y="436"/>
                    </a:lnTo>
                    <a:lnTo>
                      <a:pt x="277" y="424"/>
                    </a:lnTo>
                    <a:lnTo>
                      <a:pt x="254" y="409"/>
                    </a:lnTo>
                    <a:lnTo>
                      <a:pt x="231" y="392"/>
                    </a:lnTo>
                    <a:lnTo>
                      <a:pt x="207" y="373"/>
                    </a:lnTo>
                    <a:lnTo>
                      <a:pt x="182" y="352"/>
                    </a:lnTo>
                    <a:lnTo>
                      <a:pt x="159" y="332"/>
                    </a:lnTo>
                    <a:lnTo>
                      <a:pt x="138" y="310"/>
                    </a:lnTo>
                    <a:lnTo>
                      <a:pt x="118" y="287"/>
                    </a:lnTo>
                    <a:lnTo>
                      <a:pt x="99" y="265"/>
                    </a:lnTo>
                    <a:lnTo>
                      <a:pt x="85" y="242"/>
                    </a:lnTo>
                    <a:lnTo>
                      <a:pt x="73" y="221"/>
                    </a:lnTo>
                    <a:lnTo>
                      <a:pt x="65" y="200"/>
                    </a:lnTo>
                    <a:lnTo>
                      <a:pt x="60" y="181"/>
                    </a:lnTo>
                    <a:lnTo>
                      <a:pt x="60" y="162"/>
                    </a:lnTo>
                    <a:lnTo>
                      <a:pt x="66" y="146"/>
                    </a:lnTo>
                    <a:lnTo>
                      <a:pt x="78" y="122"/>
                    </a:lnTo>
                    <a:lnTo>
                      <a:pt x="81" y="106"/>
                    </a:lnTo>
                    <a:lnTo>
                      <a:pt x="83" y="98"/>
                    </a:lnTo>
                    <a:lnTo>
                      <a:pt x="87" y="93"/>
                    </a:lnTo>
                    <a:lnTo>
                      <a:pt x="96" y="91"/>
                    </a:lnTo>
                    <a:lnTo>
                      <a:pt x="117" y="86"/>
                    </a:lnTo>
                    <a:lnTo>
                      <a:pt x="152" y="79"/>
                    </a:lnTo>
                    <a:lnTo>
                      <a:pt x="209" y="67"/>
                    </a:lnTo>
                    <a:lnTo>
                      <a:pt x="237" y="63"/>
                    </a:lnTo>
                    <a:lnTo>
                      <a:pt x="264" y="64"/>
                    </a:lnTo>
                    <a:lnTo>
                      <a:pt x="290" y="72"/>
                    </a:lnTo>
                    <a:lnTo>
                      <a:pt x="314" y="83"/>
                    </a:lnTo>
                    <a:lnTo>
                      <a:pt x="336" y="98"/>
                    </a:lnTo>
                    <a:lnTo>
                      <a:pt x="358" y="115"/>
                    </a:lnTo>
                    <a:lnTo>
                      <a:pt x="377" y="135"/>
                    </a:lnTo>
                    <a:lnTo>
                      <a:pt x="396" y="155"/>
                    </a:lnTo>
                    <a:lnTo>
                      <a:pt x="412" y="176"/>
                    </a:lnTo>
                    <a:lnTo>
                      <a:pt x="426" y="197"/>
                    </a:lnTo>
                    <a:lnTo>
                      <a:pt x="438" y="216"/>
                    </a:lnTo>
                    <a:lnTo>
                      <a:pt x="449" y="235"/>
                    </a:lnTo>
                    <a:lnTo>
                      <a:pt x="457" y="250"/>
                    </a:lnTo>
                    <a:lnTo>
                      <a:pt x="462" y="261"/>
                    </a:lnTo>
                    <a:lnTo>
                      <a:pt x="466" y="269"/>
                    </a:lnTo>
                    <a:lnTo>
                      <a:pt x="467" y="272"/>
                    </a:lnTo>
                    <a:lnTo>
                      <a:pt x="485" y="286"/>
                    </a:lnTo>
                    <a:lnTo>
                      <a:pt x="504" y="298"/>
                    </a:lnTo>
                    <a:lnTo>
                      <a:pt x="523" y="311"/>
                    </a:lnTo>
                    <a:lnTo>
                      <a:pt x="544" y="324"/>
                    </a:lnTo>
                    <a:lnTo>
                      <a:pt x="564" y="335"/>
                    </a:lnTo>
                    <a:lnTo>
                      <a:pt x="583" y="347"/>
                    </a:lnTo>
                    <a:lnTo>
                      <a:pt x="603" y="357"/>
                    </a:lnTo>
                    <a:lnTo>
                      <a:pt x="621" y="367"/>
                    </a:lnTo>
                    <a:lnTo>
                      <a:pt x="639" y="375"/>
                    </a:lnTo>
                    <a:lnTo>
                      <a:pt x="655" y="383"/>
                    </a:lnTo>
                    <a:lnTo>
                      <a:pt x="669" y="390"/>
                    </a:lnTo>
                    <a:lnTo>
                      <a:pt x="681" y="396"/>
                    </a:lnTo>
                    <a:lnTo>
                      <a:pt x="692" y="402"/>
                    </a:lnTo>
                    <a:lnTo>
                      <a:pt x="699" y="405"/>
                    </a:lnTo>
                    <a:lnTo>
                      <a:pt x="704" y="406"/>
                    </a:lnTo>
                    <a:lnTo>
                      <a:pt x="705" y="408"/>
                    </a:lnTo>
                    <a:lnTo>
                      <a:pt x="709" y="410"/>
                    </a:lnTo>
                    <a:lnTo>
                      <a:pt x="717" y="416"/>
                    </a:lnTo>
                    <a:lnTo>
                      <a:pt x="730" y="425"/>
                    </a:lnTo>
                    <a:lnTo>
                      <a:pt x="746" y="436"/>
                    </a:lnTo>
                    <a:lnTo>
                      <a:pt x="764" y="449"/>
                    </a:lnTo>
                    <a:lnTo>
                      <a:pt x="785" y="463"/>
                    </a:lnTo>
                    <a:lnTo>
                      <a:pt x="806" y="478"/>
                    </a:lnTo>
                    <a:lnTo>
                      <a:pt x="826" y="493"/>
                    </a:lnTo>
                    <a:lnTo>
                      <a:pt x="846" y="507"/>
                    </a:lnTo>
                    <a:lnTo>
                      <a:pt x="862" y="518"/>
                    </a:lnTo>
                    <a:lnTo>
                      <a:pt x="876" y="529"/>
                    </a:lnTo>
                    <a:lnTo>
                      <a:pt x="886" y="536"/>
                    </a:lnTo>
                    <a:lnTo>
                      <a:pt x="890" y="538"/>
                    </a:lnTo>
                    <a:lnTo>
                      <a:pt x="889" y="538"/>
                    </a:lnTo>
                    <a:lnTo>
                      <a:pt x="879" y="532"/>
                    </a:lnTo>
                    <a:lnTo>
                      <a:pt x="863" y="521"/>
                    </a:lnTo>
                    <a:close/>
                  </a:path>
                </a:pathLst>
              </a:custGeom>
              <a:solidFill>
                <a:srgbClr val="000000"/>
              </a:solidFill>
              <a:ln w="9525">
                <a:noFill/>
                <a:round/>
                <a:headEnd/>
                <a:tailEnd/>
              </a:ln>
            </p:spPr>
            <p:txBody>
              <a:bodyPr/>
              <a:lstStyle/>
              <a:p>
                <a:endParaRPr lang="fa-IR"/>
              </a:p>
            </p:txBody>
          </p:sp>
          <p:sp>
            <p:nvSpPr>
              <p:cNvPr id="16432" name="Freeform 16"/>
              <p:cNvSpPr>
                <a:spLocks/>
              </p:cNvSpPr>
              <p:nvPr/>
            </p:nvSpPr>
            <p:spPr bwMode="auto">
              <a:xfrm>
                <a:off x="4260" y="3255"/>
                <a:ext cx="461" cy="277"/>
              </a:xfrm>
              <a:custGeom>
                <a:avLst/>
                <a:gdLst>
                  <a:gd name="T0" fmla="*/ 922 w 922"/>
                  <a:gd name="T1" fmla="*/ 340 h 554"/>
                  <a:gd name="T2" fmla="*/ 906 w 922"/>
                  <a:gd name="T3" fmla="*/ 271 h 554"/>
                  <a:gd name="T4" fmla="*/ 866 w 922"/>
                  <a:gd name="T5" fmla="*/ 210 h 554"/>
                  <a:gd name="T6" fmla="*/ 877 w 922"/>
                  <a:gd name="T7" fmla="*/ 145 h 554"/>
                  <a:gd name="T8" fmla="*/ 901 w 922"/>
                  <a:gd name="T9" fmla="*/ 84 h 554"/>
                  <a:gd name="T10" fmla="*/ 842 w 922"/>
                  <a:gd name="T11" fmla="*/ 50 h 554"/>
                  <a:gd name="T12" fmla="*/ 777 w 922"/>
                  <a:gd name="T13" fmla="*/ 34 h 554"/>
                  <a:gd name="T14" fmla="*/ 715 w 922"/>
                  <a:gd name="T15" fmla="*/ 18 h 554"/>
                  <a:gd name="T16" fmla="*/ 663 w 922"/>
                  <a:gd name="T17" fmla="*/ 6 h 554"/>
                  <a:gd name="T18" fmla="*/ 634 w 922"/>
                  <a:gd name="T19" fmla="*/ 1 h 554"/>
                  <a:gd name="T20" fmla="*/ 639 w 922"/>
                  <a:gd name="T21" fmla="*/ 4 h 554"/>
                  <a:gd name="T22" fmla="*/ 701 w 922"/>
                  <a:gd name="T23" fmla="*/ 28 h 554"/>
                  <a:gd name="T24" fmla="*/ 766 w 922"/>
                  <a:gd name="T25" fmla="*/ 75 h 554"/>
                  <a:gd name="T26" fmla="*/ 800 w 922"/>
                  <a:gd name="T27" fmla="*/ 149 h 554"/>
                  <a:gd name="T28" fmla="*/ 821 w 922"/>
                  <a:gd name="T29" fmla="*/ 236 h 554"/>
                  <a:gd name="T30" fmla="*/ 810 w 922"/>
                  <a:gd name="T31" fmla="*/ 315 h 554"/>
                  <a:gd name="T32" fmla="*/ 759 w 922"/>
                  <a:gd name="T33" fmla="*/ 370 h 554"/>
                  <a:gd name="T34" fmla="*/ 712 w 922"/>
                  <a:gd name="T35" fmla="*/ 413 h 554"/>
                  <a:gd name="T36" fmla="*/ 611 w 922"/>
                  <a:gd name="T37" fmla="*/ 451 h 554"/>
                  <a:gd name="T38" fmla="*/ 542 w 922"/>
                  <a:gd name="T39" fmla="*/ 467 h 554"/>
                  <a:gd name="T40" fmla="*/ 482 w 922"/>
                  <a:gd name="T41" fmla="*/ 478 h 554"/>
                  <a:gd name="T42" fmla="*/ 429 w 922"/>
                  <a:gd name="T43" fmla="*/ 485 h 554"/>
                  <a:gd name="T44" fmla="*/ 380 w 922"/>
                  <a:gd name="T45" fmla="*/ 488 h 554"/>
                  <a:gd name="T46" fmla="*/ 333 w 922"/>
                  <a:gd name="T47" fmla="*/ 486 h 554"/>
                  <a:gd name="T48" fmla="*/ 272 w 922"/>
                  <a:gd name="T49" fmla="*/ 488 h 554"/>
                  <a:gd name="T50" fmla="*/ 172 w 922"/>
                  <a:gd name="T51" fmla="*/ 501 h 554"/>
                  <a:gd name="T52" fmla="*/ 71 w 922"/>
                  <a:gd name="T53" fmla="*/ 522 h 554"/>
                  <a:gd name="T54" fmla="*/ 5 w 922"/>
                  <a:gd name="T55" fmla="*/ 538 h 554"/>
                  <a:gd name="T56" fmla="*/ 17 w 922"/>
                  <a:gd name="T57" fmla="*/ 539 h 554"/>
                  <a:gd name="T58" fmla="*/ 133 w 922"/>
                  <a:gd name="T59" fmla="*/ 521 h 554"/>
                  <a:gd name="T60" fmla="*/ 251 w 922"/>
                  <a:gd name="T61" fmla="*/ 515 h 554"/>
                  <a:gd name="T62" fmla="*/ 342 w 922"/>
                  <a:gd name="T63" fmla="*/ 524 h 554"/>
                  <a:gd name="T64" fmla="*/ 416 w 922"/>
                  <a:gd name="T65" fmla="*/ 541 h 554"/>
                  <a:gd name="T66" fmla="*/ 482 w 922"/>
                  <a:gd name="T67" fmla="*/ 553 h 554"/>
                  <a:gd name="T68" fmla="*/ 553 w 922"/>
                  <a:gd name="T69" fmla="*/ 550 h 554"/>
                  <a:gd name="T70" fmla="*/ 618 w 922"/>
                  <a:gd name="T71" fmla="*/ 539 h 554"/>
                  <a:gd name="T72" fmla="*/ 667 w 922"/>
                  <a:gd name="T73" fmla="*/ 533 h 554"/>
                  <a:gd name="T74" fmla="*/ 702 w 922"/>
                  <a:gd name="T75" fmla="*/ 528 h 554"/>
                  <a:gd name="T76" fmla="*/ 731 w 922"/>
                  <a:gd name="T77" fmla="*/ 521 h 554"/>
                  <a:gd name="T78" fmla="*/ 755 w 922"/>
                  <a:gd name="T79" fmla="*/ 508 h 554"/>
                  <a:gd name="T80" fmla="*/ 793 w 922"/>
                  <a:gd name="T81" fmla="*/ 481 h 554"/>
                  <a:gd name="T82" fmla="*/ 837 w 922"/>
                  <a:gd name="T83" fmla="*/ 450 h 554"/>
                  <a:gd name="T84" fmla="*/ 895 w 922"/>
                  <a:gd name="T85" fmla="*/ 392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22"/>
                  <a:gd name="T130" fmla="*/ 0 h 554"/>
                  <a:gd name="T131" fmla="*/ 922 w 922"/>
                  <a:gd name="T132" fmla="*/ 554 h 5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22" h="554">
                    <a:moveTo>
                      <a:pt x="895" y="392"/>
                    </a:moveTo>
                    <a:lnTo>
                      <a:pt x="913" y="366"/>
                    </a:lnTo>
                    <a:lnTo>
                      <a:pt x="922" y="340"/>
                    </a:lnTo>
                    <a:lnTo>
                      <a:pt x="922" y="316"/>
                    </a:lnTo>
                    <a:lnTo>
                      <a:pt x="917" y="293"/>
                    </a:lnTo>
                    <a:lnTo>
                      <a:pt x="906" y="271"/>
                    </a:lnTo>
                    <a:lnTo>
                      <a:pt x="892" y="250"/>
                    </a:lnTo>
                    <a:lnTo>
                      <a:pt x="879" y="230"/>
                    </a:lnTo>
                    <a:lnTo>
                      <a:pt x="866" y="210"/>
                    </a:lnTo>
                    <a:lnTo>
                      <a:pt x="861" y="189"/>
                    </a:lnTo>
                    <a:lnTo>
                      <a:pt x="866" y="169"/>
                    </a:lnTo>
                    <a:lnTo>
                      <a:pt x="877" y="145"/>
                    </a:lnTo>
                    <a:lnTo>
                      <a:pt x="890" y="124"/>
                    </a:lnTo>
                    <a:lnTo>
                      <a:pt x="898" y="104"/>
                    </a:lnTo>
                    <a:lnTo>
                      <a:pt x="901" y="84"/>
                    </a:lnTo>
                    <a:lnTo>
                      <a:pt x="889" y="68"/>
                    </a:lnTo>
                    <a:lnTo>
                      <a:pt x="861" y="56"/>
                    </a:lnTo>
                    <a:lnTo>
                      <a:pt x="842" y="50"/>
                    </a:lnTo>
                    <a:lnTo>
                      <a:pt x="821" y="44"/>
                    </a:lnTo>
                    <a:lnTo>
                      <a:pt x="799" y="40"/>
                    </a:lnTo>
                    <a:lnTo>
                      <a:pt x="777" y="34"/>
                    </a:lnTo>
                    <a:lnTo>
                      <a:pt x="757" y="28"/>
                    </a:lnTo>
                    <a:lnTo>
                      <a:pt x="735" y="23"/>
                    </a:lnTo>
                    <a:lnTo>
                      <a:pt x="715" y="18"/>
                    </a:lnTo>
                    <a:lnTo>
                      <a:pt x="695" y="14"/>
                    </a:lnTo>
                    <a:lnTo>
                      <a:pt x="678" y="10"/>
                    </a:lnTo>
                    <a:lnTo>
                      <a:pt x="663" y="6"/>
                    </a:lnTo>
                    <a:lnTo>
                      <a:pt x="651" y="4"/>
                    </a:lnTo>
                    <a:lnTo>
                      <a:pt x="641" y="1"/>
                    </a:lnTo>
                    <a:lnTo>
                      <a:pt x="634" y="1"/>
                    </a:lnTo>
                    <a:lnTo>
                      <a:pt x="632" y="0"/>
                    </a:lnTo>
                    <a:lnTo>
                      <a:pt x="633" y="1"/>
                    </a:lnTo>
                    <a:lnTo>
                      <a:pt x="639" y="4"/>
                    </a:lnTo>
                    <a:lnTo>
                      <a:pt x="657" y="10"/>
                    </a:lnTo>
                    <a:lnTo>
                      <a:pt x="678" y="18"/>
                    </a:lnTo>
                    <a:lnTo>
                      <a:pt x="701" y="28"/>
                    </a:lnTo>
                    <a:lnTo>
                      <a:pt x="724" y="41"/>
                    </a:lnTo>
                    <a:lnTo>
                      <a:pt x="746" y="57"/>
                    </a:lnTo>
                    <a:lnTo>
                      <a:pt x="766" y="75"/>
                    </a:lnTo>
                    <a:lnTo>
                      <a:pt x="782" y="97"/>
                    </a:lnTo>
                    <a:lnTo>
                      <a:pt x="792" y="121"/>
                    </a:lnTo>
                    <a:lnTo>
                      <a:pt x="800" y="149"/>
                    </a:lnTo>
                    <a:lnTo>
                      <a:pt x="808" y="178"/>
                    </a:lnTo>
                    <a:lnTo>
                      <a:pt x="816" y="207"/>
                    </a:lnTo>
                    <a:lnTo>
                      <a:pt x="821" y="236"/>
                    </a:lnTo>
                    <a:lnTo>
                      <a:pt x="822" y="264"/>
                    </a:lnTo>
                    <a:lnTo>
                      <a:pt x="819" y="291"/>
                    </a:lnTo>
                    <a:lnTo>
                      <a:pt x="810" y="315"/>
                    </a:lnTo>
                    <a:lnTo>
                      <a:pt x="792" y="336"/>
                    </a:lnTo>
                    <a:lnTo>
                      <a:pt x="774" y="354"/>
                    </a:lnTo>
                    <a:lnTo>
                      <a:pt x="759" y="370"/>
                    </a:lnTo>
                    <a:lnTo>
                      <a:pt x="745" y="386"/>
                    </a:lnTo>
                    <a:lnTo>
                      <a:pt x="730" y="400"/>
                    </a:lnTo>
                    <a:lnTo>
                      <a:pt x="712" y="413"/>
                    </a:lnTo>
                    <a:lnTo>
                      <a:pt x="687" y="425"/>
                    </a:lnTo>
                    <a:lnTo>
                      <a:pt x="655" y="438"/>
                    </a:lnTo>
                    <a:lnTo>
                      <a:pt x="611" y="451"/>
                    </a:lnTo>
                    <a:lnTo>
                      <a:pt x="587" y="457"/>
                    </a:lnTo>
                    <a:lnTo>
                      <a:pt x="564" y="462"/>
                    </a:lnTo>
                    <a:lnTo>
                      <a:pt x="542" y="467"/>
                    </a:lnTo>
                    <a:lnTo>
                      <a:pt x="522" y="472"/>
                    </a:lnTo>
                    <a:lnTo>
                      <a:pt x="502" y="475"/>
                    </a:lnTo>
                    <a:lnTo>
                      <a:pt x="482" y="478"/>
                    </a:lnTo>
                    <a:lnTo>
                      <a:pt x="464" y="481"/>
                    </a:lnTo>
                    <a:lnTo>
                      <a:pt x="447" y="483"/>
                    </a:lnTo>
                    <a:lnTo>
                      <a:pt x="429" y="485"/>
                    </a:lnTo>
                    <a:lnTo>
                      <a:pt x="413" y="486"/>
                    </a:lnTo>
                    <a:lnTo>
                      <a:pt x="396" y="488"/>
                    </a:lnTo>
                    <a:lnTo>
                      <a:pt x="380" y="488"/>
                    </a:lnTo>
                    <a:lnTo>
                      <a:pt x="365" y="488"/>
                    </a:lnTo>
                    <a:lnTo>
                      <a:pt x="349" y="488"/>
                    </a:lnTo>
                    <a:lnTo>
                      <a:pt x="333" y="486"/>
                    </a:lnTo>
                    <a:lnTo>
                      <a:pt x="316" y="485"/>
                    </a:lnTo>
                    <a:lnTo>
                      <a:pt x="297" y="485"/>
                    </a:lnTo>
                    <a:lnTo>
                      <a:pt x="272" y="488"/>
                    </a:lnTo>
                    <a:lnTo>
                      <a:pt x="242" y="491"/>
                    </a:lnTo>
                    <a:lnTo>
                      <a:pt x="207" y="496"/>
                    </a:lnTo>
                    <a:lnTo>
                      <a:pt x="172" y="501"/>
                    </a:lnTo>
                    <a:lnTo>
                      <a:pt x="137" y="508"/>
                    </a:lnTo>
                    <a:lnTo>
                      <a:pt x="102" y="515"/>
                    </a:lnTo>
                    <a:lnTo>
                      <a:pt x="71" y="522"/>
                    </a:lnTo>
                    <a:lnTo>
                      <a:pt x="43" y="528"/>
                    </a:lnTo>
                    <a:lnTo>
                      <a:pt x="22" y="534"/>
                    </a:lnTo>
                    <a:lnTo>
                      <a:pt x="5" y="538"/>
                    </a:lnTo>
                    <a:lnTo>
                      <a:pt x="0" y="541"/>
                    </a:lnTo>
                    <a:lnTo>
                      <a:pt x="2" y="542"/>
                    </a:lnTo>
                    <a:lnTo>
                      <a:pt x="17" y="539"/>
                    </a:lnTo>
                    <a:lnTo>
                      <a:pt x="45" y="535"/>
                    </a:lnTo>
                    <a:lnTo>
                      <a:pt x="86" y="528"/>
                    </a:lnTo>
                    <a:lnTo>
                      <a:pt x="133" y="521"/>
                    </a:lnTo>
                    <a:lnTo>
                      <a:pt x="176" y="516"/>
                    </a:lnTo>
                    <a:lnTo>
                      <a:pt x="215" y="514"/>
                    </a:lnTo>
                    <a:lnTo>
                      <a:pt x="251" y="515"/>
                    </a:lnTo>
                    <a:lnTo>
                      <a:pt x="283" y="516"/>
                    </a:lnTo>
                    <a:lnTo>
                      <a:pt x="314" y="521"/>
                    </a:lnTo>
                    <a:lnTo>
                      <a:pt x="342" y="524"/>
                    </a:lnTo>
                    <a:lnTo>
                      <a:pt x="368" y="530"/>
                    </a:lnTo>
                    <a:lnTo>
                      <a:pt x="392" y="536"/>
                    </a:lnTo>
                    <a:lnTo>
                      <a:pt x="416" y="541"/>
                    </a:lnTo>
                    <a:lnTo>
                      <a:pt x="439" y="546"/>
                    </a:lnTo>
                    <a:lnTo>
                      <a:pt x="460" y="550"/>
                    </a:lnTo>
                    <a:lnTo>
                      <a:pt x="482" y="553"/>
                    </a:lnTo>
                    <a:lnTo>
                      <a:pt x="505" y="554"/>
                    </a:lnTo>
                    <a:lnTo>
                      <a:pt x="528" y="553"/>
                    </a:lnTo>
                    <a:lnTo>
                      <a:pt x="553" y="550"/>
                    </a:lnTo>
                    <a:lnTo>
                      <a:pt x="577" y="545"/>
                    </a:lnTo>
                    <a:lnTo>
                      <a:pt x="599" y="542"/>
                    </a:lnTo>
                    <a:lnTo>
                      <a:pt x="618" y="539"/>
                    </a:lnTo>
                    <a:lnTo>
                      <a:pt x="636" y="537"/>
                    </a:lnTo>
                    <a:lnTo>
                      <a:pt x="652" y="535"/>
                    </a:lnTo>
                    <a:lnTo>
                      <a:pt x="667" y="533"/>
                    </a:lnTo>
                    <a:lnTo>
                      <a:pt x="679" y="531"/>
                    </a:lnTo>
                    <a:lnTo>
                      <a:pt x="692" y="529"/>
                    </a:lnTo>
                    <a:lnTo>
                      <a:pt x="702" y="528"/>
                    </a:lnTo>
                    <a:lnTo>
                      <a:pt x="713" y="526"/>
                    </a:lnTo>
                    <a:lnTo>
                      <a:pt x="722" y="523"/>
                    </a:lnTo>
                    <a:lnTo>
                      <a:pt x="731" y="521"/>
                    </a:lnTo>
                    <a:lnTo>
                      <a:pt x="739" y="518"/>
                    </a:lnTo>
                    <a:lnTo>
                      <a:pt x="747" y="513"/>
                    </a:lnTo>
                    <a:lnTo>
                      <a:pt x="755" y="508"/>
                    </a:lnTo>
                    <a:lnTo>
                      <a:pt x="763" y="503"/>
                    </a:lnTo>
                    <a:lnTo>
                      <a:pt x="780" y="491"/>
                    </a:lnTo>
                    <a:lnTo>
                      <a:pt x="793" y="481"/>
                    </a:lnTo>
                    <a:lnTo>
                      <a:pt x="807" y="472"/>
                    </a:lnTo>
                    <a:lnTo>
                      <a:pt x="822" y="461"/>
                    </a:lnTo>
                    <a:lnTo>
                      <a:pt x="837" y="450"/>
                    </a:lnTo>
                    <a:lnTo>
                      <a:pt x="853" y="436"/>
                    </a:lnTo>
                    <a:lnTo>
                      <a:pt x="873" y="416"/>
                    </a:lnTo>
                    <a:lnTo>
                      <a:pt x="895" y="392"/>
                    </a:lnTo>
                    <a:close/>
                  </a:path>
                </a:pathLst>
              </a:custGeom>
              <a:solidFill>
                <a:srgbClr val="000000"/>
              </a:solidFill>
              <a:ln w="9525">
                <a:noFill/>
                <a:round/>
                <a:headEnd/>
                <a:tailEnd/>
              </a:ln>
            </p:spPr>
            <p:txBody>
              <a:bodyPr/>
              <a:lstStyle/>
              <a:p>
                <a:endParaRPr lang="fa-IR"/>
              </a:p>
            </p:txBody>
          </p:sp>
          <p:sp>
            <p:nvSpPr>
              <p:cNvPr id="16433" name="Freeform 17"/>
              <p:cNvSpPr>
                <a:spLocks/>
              </p:cNvSpPr>
              <p:nvPr/>
            </p:nvSpPr>
            <p:spPr bwMode="auto">
              <a:xfrm>
                <a:off x="4698" y="3286"/>
                <a:ext cx="52" cy="147"/>
              </a:xfrm>
              <a:custGeom>
                <a:avLst/>
                <a:gdLst>
                  <a:gd name="T0" fmla="*/ 54 w 105"/>
                  <a:gd name="T1" fmla="*/ 34 h 294"/>
                  <a:gd name="T2" fmla="*/ 66 w 105"/>
                  <a:gd name="T3" fmla="*/ 49 h 294"/>
                  <a:gd name="T4" fmla="*/ 75 w 105"/>
                  <a:gd name="T5" fmla="*/ 59 h 294"/>
                  <a:gd name="T6" fmla="*/ 82 w 105"/>
                  <a:gd name="T7" fmla="*/ 67 h 294"/>
                  <a:gd name="T8" fmla="*/ 87 w 105"/>
                  <a:gd name="T9" fmla="*/ 74 h 294"/>
                  <a:gd name="T10" fmla="*/ 90 w 105"/>
                  <a:gd name="T11" fmla="*/ 82 h 294"/>
                  <a:gd name="T12" fmla="*/ 91 w 105"/>
                  <a:gd name="T13" fmla="*/ 93 h 294"/>
                  <a:gd name="T14" fmla="*/ 91 w 105"/>
                  <a:gd name="T15" fmla="*/ 106 h 294"/>
                  <a:gd name="T16" fmla="*/ 90 w 105"/>
                  <a:gd name="T17" fmla="*/ 126 h 294"/>
                  <a:gd name="T18" fmla="*/ 90 w 105"/>
                  <a:gd name="T19" fmla="*/ 147 h 294"/>
                  <a:gd name="T20" fmla="*/ 93 w 105"/>
                  <a:gd name="T21" fmla="*/ 166 h 294"/>
                  <a:gd name="T22" fmla="*/ 98 w 105"/>
                  <a:gd name="T23" fmla="*/ 182 h 294"/>
                  <a:gd name="T24" fmla="*/ 103 w 105"/>
                  <a:gd name="T25" fmla="*/ 199 h 294"/>
                  <a:gd name="T26" fmla="*/ 105 w 105"/>
                  <a:gd name="T27" fmla="*/ 212 h 294"/>
                  <a:gd name="T28" fmla="*/ 103 w 105"/>
                  <a:gd name="T29" fmla="*/ 225 h 294"/>
                  <a:gd name="T30" fmla="*/ 95 w 105"/>
                  <a:gd name="T31" fmla="*/ 238 h 294"/>
                  <a:gd name="T32" fmla="*/ 80 w 105"/>
                  <a:gd name="T33" fmla="*/ 250 h 294"/>
                  <a:gd name="T34" fmla="*/ 61 w 105"/>
                  <a:gd name="T35" fmla="*/ 262 h 294"/>
                  <a:gd name="T36" fmla="*/ 46 w 105"/>
                  <a:gd name="T37" fmla="*/ 272 h 294"/>
                  <a:gd name="T38" fmla="*/ 34 w 105"/>
                  <a:gd name="T39" fmla="*/ 281 h 294"/>
                  <a:gd name="T40" fmla="*/ 26 w 105"/>
                  <a:gd name="T41" fmla="*/ 287 h 294"/>
                  <a:gd name="T42" fmla="*/ 20 w 105"/>
                  <a:gd name="T43" fmla="*/ 292 h 294"/>
                  <a:gd name="T44" fmla="*/ 17 w 105"/>
                  <a:gd name="T45" fmla="*/ 294 h 294"/>
                  <a:gd name="T46" fmla="*/ 20 w 105"/>
                  <a:gd name="T47" fmla="*/ 293 h 294"/>
                  <a:gd name="T48" fmla="*/ 26 w 105"/>
                  <a:gd name="T49" fmla="*/ 291 h 294"/>
                  <a:gd name="T50" fmla="*/ 39 w 105"/>
                  <a:gd name="T51" fmla="*/ 267 h 294"/>
                  <a:gd name="T52" fmla="*/ 49 w 105"/>
                  <a:gd name="T53" fmla="*/ 223 h 294"/>
                  <a:gd name="T54" fmla="*/ 50 w 105"/>
                  <a:gd name="T55" fmla="*/ 175 h 294"/>
                  <a:gd name="T56" fmla="*/ 44 w 105"/>
                  <a:gd name="T57" fmla="*/ 143 h 294"/>
                  <a:gd name="T58" fmla="*/ 39 w 105"/>
                  <a:gd name="T59" fmla="*/ 132 h 294"/>
                  <a:gd name="T60" fmla="*/ 36 w 105"/>
                  <a:gd name="T61" fmla="*/ 117 h 294"/>
                  <a:gd name="T62" fmla="*/ 31 w 105"/>
                  <a:gd name="T63" fmla="*/ 101 h 294"/>
                  <a:gd name="T64" fmla="*/ 28 w 105"/>
                  <a:gd name="T65" fmla="*/ 83 h 294"/>
                  <a:gd name="T66" fmla="*/ 23 w 105"/>
                  <a:gd name="T67" fmla="*/ 66 h 294"/>
                  <a:gd name="T68" fmla="*/ 19 w 105"/>
                  <a:gd name="T69" fmla="*/ 50 h 294"/>
                  <a:gd name="T70" fmla="*/ 13 w 105"/>
                  <a:gd name="T71" fmla="*/ 35 h 294"/>
                  <a:gd name="T72" fmla="*/ 6 w 105"/>
                  <a:gd name="T73" fmla="*/ 23 h 294"/>
                  <a:gd name="T74" fmla="*/ 1 w 105"/>
                  <a:gd name="T75" fmla="*/ 14 h 294"/>
                  <a:gd name="T76" fmla="*/ 0 w 105"/>
                  <a:gd name="T77" fmla="*/ 6 h 294"/>
                  <a:gd name="T78" fmla="*/ 4 w 105"/>
                  <a:gd name="T79" fmla="*/ 2 h 294"/>
                  <a:gd name="T80" fmla="*/ 11 w 105"/>
                  <a:gd name="T81" fmla="*/ 0 h 294"/>
                  <a:gd name="T82" fmla="*/ 20 w 105"/>
                  <a:gd name="T83" fmla="*/ 3 h 294"/>
                  <a:gd name="T84" fmla="*/ 30 w 105"/>
                  <a:gd name="T85" fmla="*/ 8 h 294"/>
                  <a:gd name="T86" fmla="*/ 42 w 105"/>
                  <a:gd name="T87" fmla="*/ 19 h 294"/>
                  <a:gd name="T88" fmla="*/ 54 w 105"/>
                  <a:gd name="T89" fmla="*/ 34 h 2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
                  <a:gd name="T136" fmla="*/ 0 h 294"/>
                  <a:gd name="T137" fmla="*/ 105 w 105"/>
                  <a:gd name="T138" fmla="*/ 294 h 2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 h="294">
                    <a:moveTo>
                      <a:pt x="54" y="34"/>
                    </a:moveTo>
                    <a:lnTo>
                      <a:pt x="66" y="49"/>
                    </a:lnTo>
                    <a:lnTo>
                      <a:pt x="75" y="59"/>
                    </a:lnTo>
                    <a:lnTo>
                      <a:pt x="82" y="67"/>
                    </a:lnTo>
                    <a:lnTo>
                      <a:pt x="87" y="74"/>
                    </a:lnTo>
                    <a:lnTo>
                      <a:pt x="90" y="82"/>
                    </a:lnTo>
                    <a:lnTo>
                      <a:pt x="91" y="93"/>
                    </a:lnTo>
                    <a:lnTo>
                      <a:pt x="91" y="106"/>
                    </a:lnTo>
                    <a:lnTo>
                      <a:pt x="90" y="126"/>
                    </a:lnTo>
                    <a:lnTo>
                      <a:pt x="90" y="147"/>
                    </a:lnTo>
                    <a:lnTo>
                      <a:pt x="93" y="166"/>
                    </a:lnTo>
                    <a:lnTo>
                      <a:pt x="98" y="182"/>
                    </a:lnTo>
                    <a:lnTo>
                      <a:pt x="103" y="199"/>
                    </a:lnTo>
                    <a:lnTo>
                      <a:pt x="105" y="212"/>
                    </a:lnTo>
                    <a:lnTo>
                      <a:pt x="103" y="225"/>
                    </a:lnTo>
                    <a:lnTo>
                      <a:pt x="95" y="238"/>
                    </a:lnTo>
                    <a:lnTo>
                      <a:pt x="80" y="250"/>
                    </a:lnTo>
                    <a:lnTo>
                      <a:pt x="61" y="262"/>
                    </a:lnTo>
                    <a:lnTo>
                      <a:pt x="46" y="272"/>
                    </a:lnTo>
                    <a:lnTo>
                      <a:pt x="34" y="281"/>
                    </a:lnTo>
                    <a:lnTo>
                      <a:pt x="26" y="287"/>
                    </a:lnTo>
                    <a:lnTo>
                      <a:pt x="20" y="292"/>
                    </a:lnTo>
                    <a:lnTo>
                      <a:pt x="17" y="294"/>
                    </a:lnTo>
                    <a:lnTo>
                      <a:pt x="20" y="293"/>
                    </a:lnTo>
                    <a:lnTo>
                      <a:pt x="26" y="291"/>
                    </a:lnTo>
                    <a:lnTo>
                      <a:pt x="39" y="267"/>
                    </a:lnTo>
                    <a:lnTo>
                      <a:pt x="49" y="223"/>
                    </a:lnTo>
                    <a:lnTo>
                      <a:pt x="50" y="175"/>
                    </a:lnTo>
                    <a:lnTo>
                      <a:pt x="44" y="143"/>
                    </a:lnTo>
                    <a:lnTo>
                      <a:pt x="39" y="132"/>
                    </a:lnTo>
                    <a:lnTo>
                      <a:pt x="36" y="117"/>
                    </a:lnTo>
                    <a:lnTo>
                      <a:pt x="31" y="101"/>
                    </a:lnTo>
                    <a:lnTo>
                      <a:pt x="28" y="83"/>
                    </a:lnTo>
                    <a:lnTo>
                      <a:pt x="23" y="66"/>
                    </a:lnTo>
                    <a:lnTo>
                      <a:pt x="19" y="50"/>
                    </a:lnTo>
                    <a:lnTo>
                      <a:pt x="13" y="35"/>
                    </a:lnTo>
                    <a:lnTo>
                      <a:pt x="6" y="23"/>
                    </a:lnTo>
                    <a:lnTo>
                      <a:pt x="1" y="14"/>
                    </a:lnTo>
                    <a:lnTo>
                      <a:pt x="0" y="6"/>
                    </a:lnTo>
                    <a:lnTo>
                      <a:pt x="4" y="2"/>
                    </a:lnTo>
                    <a:lnTo>
                      <a:pt x="11" y="0"/>
                    </a:lnTo>
                    <a:lnTo>
                      <a:pt x="20" y="3"/>
                    </a:lnTo>
                    <a:lnTo>
                      <a:pt x="30" y="8"/>
                    </a:lnTo>
                    <a:lnTo>
                      <a:pt x="42" y="19"/>
                    </a:lnTo>
                    <a:lnTo>
                      <a:pt x="54" y="34"/>
                    </a:lnTo>
                    <a:close/>
                  </a:path>
                </a:pathLst>
              </a:custGeom>
              <a:solidFill>
                <a:srgbClr val="000000"/>
              </a:solidFill>
              <a:ln w="9525">
                <a:noFill/>
                <a:round/>
                <a:headEnd/>
                <a:tailEnd/>
              </a:ln>
            </p:spPr>
            <p:txBody>
              <a:bodyPr/>
              <a:lstStyle/>
              <a:p>
                <a:endParaRPr lang="fa-IR"/>
              </a:p>
            </p:txBody>
          </p:sp>
          <p:sp>
            <p:nvSpPr>
              <p:cNvPr id="16434" name="Freeform 18"/>
              <p:cNvSpPr>
                <a:spLocks/>
              </p:cNvSpPr>
              <p:nvPr/>
            </p:nvSpPr>
            <p:spPr bwMode="auto">
              <a:xfrm>
                <a:off x="4626" y="3507"/>
                <a:ext cx="146" cy="97"/>
              </a:xfrm>
              <a:custGeom>
                <a:avLst/>
                <a:gdLst>
                  <a:gd name="T0" fmla="*/ 278 w 294"/>
                  <a:gd name="T1" fmla="*/ 181 h 192"/>
                  <a:gd name="T2" fmla="*/ 254 w 294"/>
                  <a:gd name="T3" fmla="*/ 168 h 192"/>
                  <a:gd name="T4" fmla="*/ 231 w 294"/>
                  <a:gd name="T5" fmla="*/ 158 h 192"/>
                  <a:gd name="T6" fmla="*/ 209 w 294"/>
                  <a:gd name="T7" fmla="*/ 147 h 192"/>
                  <a:gd name="T8" fmla="*/ 189 w 294"/>
                  <a:gd name="T9" fmla="*/ 138 h 192"/>
                  <a:gd name="T10" fmla="*/ 170 w 294"/>
                  <a:gd name="T11" fmla="*/ 128 h 192"/>
                  <a:gd name="T12" fmla="*/ 153 w 294"/>
                  <a:gd name="T13" fmla="*/ 116 h 192"/>
                  <a:gd name="T14" fmla="*/ 137 w 294"/>
                  <a:gd name="T15" fmla="*/ 104 h 192"/>
                  <a:gd name="T16" fmla="*/ 125 w 294"/>
                  <a:gd name="T17" fmla="*/ 87 h 192"/>
                  <a:gd name="T18" fmla="*/ 111 w 294"/>
                  <a:gd name="T19" fmla="*/ 70 h 192"/>
                  <a:gd name="T20" fmla="*/ 96 w 294"/>
                  <a:gd name="T21" fmla="*/ 54 h 192"/>
                  <a:gd name="T22" fmla="*/ 80 w 294"/>
                  <a:gd name="T23" fmla="*/ 38 h 192"/>
                  <a:gd name="T24" fmla="*/ 64 w 294"/>
                  <a:gd name="T25" fmla="*/ 25 h 192"/>
                  <a:gd name="T26" fmla="*/ 46 w 294"/>
                  <a:gd name="T27" fmla="*/ 14 h 192"/>
                  <a:gd name="T28" fmla="*/ 31 w 294"/>
                  <a:gd name="T29" fmla="*/ 6 h 192"/>
                  <a:gd name="T30" fmla="*/ 17 w 294"/>
                  <a:gd name="T31" fmla="*/ 1 h 192"/>
                  <a:gd name="T32" fmla="*/ 6 w 294"/>
                  <a:gd name="T33" fmla="*/ 0 h 192"/>
                  <a:gd name="T34" fmla="*/ 0 w 294"/>
                  <a:gd name="T35" fmla="*/ 3 h 192"/>
                  <a:gd name="T36" fmla="*/ 2 w 294"/>
                  <a:gd name="T37" fmla="*/ 11 h 192"/>
                  <a:gd name="T38" fmla="*/ 12 w 294"/>
                  <a:gd name="T39" fmla="*/ 22 h 192"/>
                  <a:gd name="T40" fmla="*/ 26 w 294"/>
                  <a:gd name="T41" fmla="*/ 34 h 192"/>
                  <a:gd name="T42" fmla="*/ 43 w 294"/>
                  <a:gd name="T43" fmla="*/ 51 h 192"/>
                  <a:gd name="T44" fmla="*/ 60 w 294"/>
                  <a:gd name="T45" fmla="*/ 66 h 192"/>
                  <a:gd name="T46" fmla="*/ 77 w 294"/>
                  <a:gd name="T47" fmla="*/ 82 h 192"/>
                  <a:gd name="T48" fmla="*/ 91 w 294"/>
                  <a:gd name="T49" fmla="*/ 98 h 192"/>
                  <a:gd name="T50" fmla="*/ 105 w 294"/>
                  <a:gd name="T51" fmla="*/ 112 h 192"/>
                  <a:gd name="T52" fmla="*/ 119 w 294"/>
                  <a:gd name="T53" fmla="*/ 122 h 192"/>
                  <a:gd name="T54" fmla="*/ 133 w 294"/>
                  <a:gd name="T55" fmla="*/ 131 h 192"/>
                  <a:gd name="T56" fmla="*/ 146 w 294"/>
                  <a:gd name="T57" fmla="*/ 137 h 192"/>
                  <a:gd name="T58" fmla="*/ 159 w 294"/>
                  <a:gd name="T59" fmla="*/ 143 h 192"/>
                  <a:gd name="T60" fmla="*/ 171 w 294"/>
                  <a:gd name="T61" fmla="*/ 146 h 192"/>
                  <a:gd name="T62" fmla="*/ 180 w 294"/>
                  <a:gd name="T63" fmla="*/ 150 h 192"/>
                  <a:gd name="T64" fmla="*/ 188 w 294"/>
                  <a:gd name="T65" fmla="*/ 152 h 192"/>
                  <a:gd name="T66" fmla="*/ 199 w 294"/>
                  <a:gd name="T67" fmla="*/ 157 h 192"/>
                  <a:gd name="T68" fmla="*/ 218 w 294"/>
                  <a:gd name="T69" fmla="*/ 165 h 192"/>
                  <a:gd name="T70" fmla="*/ 241 w 294"/>
                  <a:gd name="T71" fmla="*/ 174 h 192"/>
                  <a:gd name="T72" fmla="*/ 264 w 294"/>
                  <a:gd name="T73" fmla="*/ 182 h 192"/>
                  <a:gd name="T74" fmla="*/ 282 w 294"/>
                  <a:gd name="T75" fmla="*/ 189 h 192"/>
                  <a:gd name="T76" fmla="*/ 294 w 294"/>
                  <a:gd name="T77" fmla="*/ 192 h 192"/>
                  <a:gd name="T78" fmla="*/ 294 w 294"/>
                  <a:gd name="T79" fmla="*/ 190 h 192"/>
                  <a:gd name="T80" fmla="*/ 278 w 294"/>
                  <a:gd name="T81" fmla="*/ 181 h 1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4"/>
                  <a:gd name="T124" fmla="*/ 0 h 192"/>
                  <a:gd name="T125" fmla="*/ 294 w 294"/>
                  <a:gd name="T126" fmla="*/ 192 h 1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4" h="192">
                    <a:moveTo>
                      <a:pt x="278" y="181"/>
                    </a:moveTo>
                    <a:lnTo>
                      <a:pt x="254" y="168"/>
                    </a:lnTo>
                    <a:lnTo>
                      <a:pt x="231" y="158"/>
                    </a:lnTo>
                    <a:lnTo>
                      <a:pt x="209" y="147"/>
                    </a:lnTo>
                    <a:lnTo>
                      <a:pt x="189" y="138"/>
                    </a:lnTo>
                    <a:lnTo>
                      <a:pt x="170" y="128"/>
                    </a:lnTo>
                    <a:lnTo>
                      <a:pt x="153" y="116"/>
                    </a:lnTo>
                    <a:lnTo>
                      <a:pt x="137" y="104"/>
                    </a:lnTo>
                    <a:lnTo>
                      <a:pt x="125" y="87"/>
                    </a:lnTo>
                    <a:lnTo>
                      <a:pt x="111" y="70"/>
                    </a:lnTo>
                    <a:lnTo>
                      <a:pt x="96" y="54"/>
                    </a:lnTo>
                    <a:lnTo>
                      <a:pt x="80" y="38"/>
                    </a:lnTo>
                    <a:lnTo>
                      <a:pt x="64" y="25"/>
                    </a:lnTo>
                    <a:lnTo>
                      <a:pt x="46" y="14"/>
                    </a:lnTo>
                    <a:lnTo>
                      <a:pt x="31" y="6"/>
                    </a:lnTo>
                    <a:lnTo>
                      <a:pt x="17" y="1"/>
                    </a:lnTo>
                    <a:lnTo>
                      <a:pt x="6" y="0"/>
                    </a:lnTo>
                    <a:lnTo>
                      <a:pt x="0" y="3"/>
                    </a:lnTo>
                    <a:lnTo>
                      <a:pt x="2" y="11"/>
                    </a:lnTo>
                    <a:lnTo>
                      <a:pt x="12" y="22"/>
                    </a:lnTo>
                    <a:lnTo>
                      <a:pt x="26" y="34"/>
                    </a:lnTo>
                    <a:lnTo>
                      <a:pt x="43" y="51"/>
                    </a:lnTo>
                    <a:lnTo>
                      <a:pt x="60" y="66"/>
                    </a:lnTo>
                    <a:lnTo>
                      <a:pt x="77" y="82"/>
                    </a:lnTo>
                    <a:lnTo>
                      <a:pt x="91" y="98"/>
                    </a:lnTo>
                    <a:lnTo>
                      <a:pt x="105" y="112"/>
                    </a:lnTo>
                    <a:lnTo>
                      <a:pt x="119" y="122"/>
                    </a:lnTo>
                    <a:lnTo>
                      <a:pt x="133" y="131"/>
                    </a:lnTo>
                    <a:lnTo>
                      <a:pt x="146" y="137"/>
                    </a:lnTo>
                    <a:lnTo>
                      <a:pt x="159" y="143"/>
                    </a:lnTo>
                    <a:lnTo>
                      <a:pt x="171" y="146"/>
                    </a:lnTo>
                    <a:lnTo>
                      <a:pt x="180" y="150"/>
                    </a:lnTo>
                    <a:lnTo>
                      <a:pt x="188" y="152"/>
                    </a:lnTo>
                    <a:lnTo>
                      <a:pt x="199" y="157"/>
                    </a:lnTo>
                    <a:lnTo>
                      <a:pt x="218" y="165"/>
                    </a:lnTo>
                    <a:lnTo>
                      <a:pt x="241" y="174"/>
                    </a:lnTo>
                    <a:lnTo>
                      <a:pt x="264" y="182"/>
                    </a:lnTo>
                    <a:lnTo>
                      <a:pt x="282" y="189"/>
                    </a:lnTo>
                    <a:lnTo>
                      <a:pt x="294" y="192"/>
                    </a:lnTo>
                    <a:lnTo>
                      <a:pt x="294" y="190"/>
                    </a:lnTo>
                    <a:lnTo>
                      <a:pt x="278" y="181"/>
                    </a:lnTo>
                    <a:close/>
                  </a:path>
                </a:pathLst>
              </a:custGeom>
              <a:solidFill>
                <a:srgbClr val="000000"/>
              </a:solidFill>
              <a:ln w="9525">
                <a:noFill/>
                <a:round/>
                <a:headEnd/>
                <a:tailEnd/>
              </a:ln>
            </p:spPr>
            <p:txBody>
              <a:bodyPr/>
              <a:lstStyle/>
              <a:p>
                <a:endParaRPr lang="fa-IR"/>
              </a:p>
            </p:txBody>
          </p:sp>
          <p:sp>
            <p:nvSpPr>
              <p:cNvPr id="16435" name="Freeform 19"/>
              <p:cNvSpPr>
                <a:spLocks/>
              </p:cNvSpPr>
              <p:nvPr/>
            </p:nvSpPr>
            <p:spPr bwMode="auto">
              <a:xfrm>
                <a:off x="4290" y="3138"/>
                <a:ext cx="110" cy="365"/>
              </a:xfrm>
              <a:custGeom>
                <a:avLst/>
                <a:gdLst>
                  <a:gd name="T0" fmla="*/ 100 w 221"/>
                  <a:gd name="T1" fmla="*/ 717 h 731"/>
                  <a:gd name="T2" fmla="*/ 148 w 221"/>
                  <a:gd name="T3" fmla="*/ 693 h 731"/>
                  <a:gd name="T4" fmla="*/ 193 w 221"/>
                  <a:gd name="T5" fmla="*/ 660 h 731"/>
                  <a:gd name="T6" fmla="*/ 220 w 221"/>
                  <a:gd name="T7" fmla="*/ 620 h 731"/>
                  <a:gd name="T8" fmla="*/ 215 w 221"/>
                  <a:gd name="T9" fmla="*/ 569 h 731"/>
                  <a:gd name="T10" fmla="*/ 188 w 221"/>
                  <a:gd name="T11" fmla="*/ 529 h 731"/>
                  <a:gd name="T12" fmla="*/ 153 w 221"/>
                  <a:gd name="T13" fmla="*/ 496 h 731"/>
                  <a:gd name="T14" fmla="*/ 112 w 221"/>
                  <a:gd name="T15" fmla="*/ 460 h 731"/>
                  <a:gd name="T16" fmla="*/ 78 w 221"/>
                  <a:gd name="T17" fmla="*/ 416 h 731"/>
                  <a:gd name="T18" fmla="*/ 51 w 221"/>
                  <a:gd name="T19" fmla="*/ 366 h 731"/>
                  <a:gd name="T20" fmla="*/ 41 w 221"/>
                  <a:gd name="T21" fmla="*/ 311 h 731"/>
                  <a:gd name="T22" fmla="*/ 51 w 221"/>
                  <a:gd name="T23" fmla="*/ 256 h 731"/>
                  <a:gd name="T24" fmla="*/ 85 w 221"/>
                  <a:gd name="T25" fmla="*/ 201 h 731"/>
                  <a:gd name="T26" fmla="*/ 104 w 221"/>
                  <a:gd name="T27" fmla="*/ 144 h 731"/>
                  <a:gd name="T28" fmla="*/ 119 w 221"/>
                  <a:gd name="T29" fmla="*/ 88 h 731"/>
                  <a:gd name="T30" fmla="*/ 144 w 221"/>
                  <a:gd name="T31" fmla="*/ 34 h 731"/>
                  <a:gd name="T32" fmla="*/ 164 w 221"/>
                  <a:gd name="T33" fmla="*/ 6 h 731"/>
                  <a:gd name="T34" fmla="*/ 154 w 221"/>
                  <a:gd name="T35" fmla="*/ 0 h 731"/>
                  <a:gd name="T36" fmla="*/ 130 w 221"/>
                  <a:gd name="T37" fmla="*/ 7 h 731"/>
                  <a:gd name="T38" fmla="*/ 97 w 221"/>
                  <a:gd name="T39" fmla="*/ 41 h 731"/>
                  <a:gd name="T40" fmla="*/ 62 w 221"/>
                  <a:gd name="T41" fmla="*/ 103 h 731"/>
                  <a:gd name="T42" fmla="*/ 33 w 221"/>
                  <a:gd name="T43" fmla="*/ 155 h 731"/>
                  <a:gd name="T44" fmla="*/ 12 w 221"/>
                  <a:gd name="T45" fmla="*/ 195 h 731"/>
                  <a:gd name="T46" fmla="*/ 2 w 221"/>
                  <a:gd name="T47" fmla="*/ 234 h 731"/>
                  <a:gd name="T48" fmla="*/ 1 w 221"/>
                  <a:gd name="T49" fmla="*/ 281 h 731"/>
                  <a:gd name="T50" fmla="*/ 12 w 221"/>
                  <a:gd name="T51" fmla="*/ 337 h 731"/>
                  <a:gd name="T52" fmla="*/ 34 w 221"/>
                  <a:gd name="T53" fmla="*/ 393 h 731"/>
                  <a:gd name="T54" fmla="*/ 61 w 221"/>
                  <a:gd name="T55" fmla="*/ 443 h 731"/>
                  <a:gd name="T56" fmla="*/ 93 w 221"/>
                  <a:gd name="T57" fmla="*/ 481 h 731"/>
                  <a:gd name="T58" fmla="*/ 130 w 221"/>
                  <a:gd name="T59" fmla="*/ 518 h 731"/>
                  <a:gd name="T60" fmla="*/ 159 w 221"/>
                  <a:gd name="T61" fmla="*/ 553 h 731"/>
                  <a:gd name="T62" fmla="*/ 162 w 221"/>
                  <a:gd name="T63" fmla="*/ 586 h 731"/>
                  <a:gd name="T64" fmla="*/ 137 w 221"/>
                  <a:gd name="T65" fmla="*/ 611 h 731"/>
                  <a:gd name="T66" fmla="*/ 108 w 221"/>
                  <a:gd name="T67" fmla="*/ 641 h 731"/>
                  <a:gd name="T68" fmla="*/ 80 w 221"/>
                  <a:gd name="T69" fmla="*/ 673 h 731"/>
                  <a:gd name="T70" fmla="*/ 62 w 221"/>
                  <a:gd name="T71" fmla="*/ 695 h 731"/>
                  <a:gd name="T72" fmla="*/ 25 w 221"/>
                  <a:gd name="T73" fmla="*/ 705 h 731"/>
                  <a:gd name="T74" fmla="*/ 8 w 221"/>
                  <a:gd name="T75" fmla="*/ 718 h 731"/>
                  <a:gd name="T76" fmla="*/ 32 w 221"/>
                  <a:gd name="T77" fmla="*/ 728 h 731"/>
                  <a:gd name="T78" fmla="*/ 68 w 221"/>
                  <a:gd name="T79" fmla="*/ 731 h 7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1"/>
                  <a:gd name="T121" fmla="*/ 0 h 731"/>
                  <a:gd name="T122" fmla="*/ 221 w 221"/>
                  <a:gd name="T123" fmla="*/ 731 h 7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1" h="731">
                    <a:moveTo>
                      <a:pt x="79" y="728"/>
                    </a:moveTo>
                    <a:lnTo>
                      <a:pt x="100" y="717"/>
                    </a:lnTo>
                    <a:lnTo>
                      <a:pt x="123" y="705"/>
                    </a:lnTo>
                    <a:lnTo>
                      <a:pt x="148" y="693"/>
                    </a:lnTo>
                    <a:lnTo>
                      <a:pt x="172" y="678"/>
                    </a:lnTo>
                    <a:lnTo>
                      <a:pt x="193" y="660"/>
                    </a:lnTo>
                    <a:lnTo>
                      <a:pt x="209" y="642"/>
                    </a:lnTo>
                    <a:lnTo>
                      <a:pt x="220" y="620"/>
                    </a:lnTo>
                    <a:lnTo>
                      <a:pt x="221" y="595"/>
                    </a:lnTo>
                    <a:lnTo>
                      <a:pt x="215" y="569"/>
                    </a:lnTo>
                    <a:lnTo>
                      <a:pt x="203" y="549"/>
                    </a:lnTo>
                    <a:lnTo>
                      <a:pt x="188" y="529"/>
                    </a:lnTo>
                    <a:lnTo>
                      <a:pt x="171" y="512"/>
                    </a:lnTo>
                    <a:lnTo>
                      <a:pt x="153" y="496"/>
                    </a:lnTo>
                    <a:lnTo>
                      <a:pt x="132" y="478"/>
                    </a:lnTo>
                    <a:lnTo>
                      <a:pt x="112" y="460"/>
                    </a:lnTo>
                    <a:lnTo>
                      <a:pt x="94" y="439"/>
                    </a:lnTo>
                    <a:lnTo>
                      <a:pt x="78" y="416"/>
                    </a:lnTo>
                    <a:lnTo>
                      <a:pt x="63" y="392"/>
                    </a:lnTo>
                    <a:lnTo>
                      <a:pt x="51" y="366"/>
                    </a:lnTo>
                    <a:lnTo>
                      <a:pt x="43" y="339"/>
                    </a:lnTo>
                    <a:lnTo>
                      <a:pt x="41" y="311"/>
                    </a:lnTo>
                    <a:lnTo>
                      <a:pt x="43" y="284"/>
                    </a:lnTo>
                    <a:lnTo>
                      <a:pt x="51" y="256"/>
                    </a:lnTo>
                    <a:lnTo>
                      <a:pt x="68" y="228"/>
                    </a:lnTo>
                    <a:lnTo>
                      <a:pt x="85" y="201"/>
                    </a:lnTo>
                    <a:lnTo>
                      <a:pt x="96" y="172"/>
                    </a:lnTo>
                    <a:lnTo>
                      <a:pt x="104" y="144"/>
                    </a:lnTo>
                    <a:lnTo>
                      <a:pt x="112" y="116"/>
                    </a:lnTo>
                    <a:lnTo>
                      <a:pt x="119" y="88"/>
                    </a:lnTo>
                    <a:lnTo>
                      <a:pt x="130" y="60"/>
                    </a:lnTo>
                    <a:lnTo>
                      <a:pt x="144" y="34"/>
                    </a:lnTo>
                    <a:lnTo>
                      <a:pt x="164" y="10"/>
                    </a:lnTo>
                    <a:lnTo>
                      <a:pt x="164" y="6"/>
                    </a:lnTo>
                    <a:lnTo>
                      <a:pt x="161" y="3"/>
                    </a:lnTo>
                    <a:lnTo>
                      <a:pt x="154" y="0"/>
                    </a:lnTo>
                    <a:lnTo>
                      <a:pt x="142" y="1"/>
                    </a:lnTo>
                    <a:lnTo>
                      <a:pt x="130" y="7"/>
                    </a:lnTo>
                    <a:lnTo>
                      <a:pt x="115" y="20"/>
                    </a:lnTo>
                    <a:lnTo>
                      <a:pt x="97" y="41"/>
                    </a:lnTo>
                    <a:lnTo>
                      <a:pt x="79" y="71"/>
                    </a:lnTo>
                    <a:lnTo>
                      <a:pt x="62" y="103"/>
                    </a:lnTo>
                    <a:lnTo>
                      <a:pt x="46" y="131"/>
                    </a:lnTo>
                    <a:lnTo>
                      <a:pt x="33" y="155"/>
                    </a:lnTo>
                    <a:lnTo>
                      <a:pt x="21" y="175"/>
                    </a:lnTo>
                    <a:lnTo>
                      <a:pt x="12" y="195"/>
                    </a:lnTo>
                    <a:lnTo>
                      <a:pt x="6" y="213"/>
                    </a:lnTo>
                    <a:lnTo>
                      <a:pt x="2" y="234"/>
                    </a:lnTo>
                    <a:lnTo>
                      <a:pt x="0" y="256"/>
                    </a:lnTo>
                    <a:lnTo>
                      <a:pt x="1" y="281"/>
                    </a:lnTo>
                    <a:lnTo>
                      <a:pt x="5" y="308"/>
                    </a:lnTo>
                    <a:lnTo>
                      <a:pt x="12" y="337"/>
                    </a:lnTo>
                    <a:lnTo>
                      <a:pt x="23" y="366"/>
                    </a:lnTo>
                    <a:lnTo>
                      <a:pt x="34" y="393"/>
                    </a:lnTo>
                    <a:lnTo>
                      <a:pt x="47" y="419"/>
                    </a:lnTo>
                    <a:lnTo>
                      <a:pt x="61" y="443"/>
                    </a:lnTo>
                    <a:lnTo>
                      <a:pt x="76" y="462"/>
                    </a:lnTo>
                    <a:lnTo>
                      <a:pt x="93" y="481"/>
                    </a:lnTo>
                    <a:lnTo>
                      <a:pt x="111" y="499"/>
                    </a:lnTo>
                    <a:lnTo>
                      <a:pt x="130" y="518"/>
                    </a:lnTo>
                    <a:lnTo>
                      <a:pt x="146" y="535"/>
                    </a:lnTo>
                    <a:lnTo>
                      <a:pt x="159" y="553"/>
                    </a:lnTo>
                    <a:lnTo>
                      <a:pt x="164" y="569"/>
                    </a:lnTo>
                    <a:lnTo>
                      <a:pt x="162" y="586"/>
                    </a:lnTo>
                    <a:lnTo>
                      <a:pt x="149" y="601"/>
                    </a:lnTo>
                    <a:lnTo>
                      <a:pt x="137" y="611"/>
                    </a:lnTo>
                    <a:lnTo>
                      <a:pt x="123" y="625"/>
                    </a:lnTo>
                    <a:lnTo>
                      <a:pt x="108" y="641"/>
                    </a:lnTo>
                    <a:lnTo>
                      <a:pt x="94" y="657"/>
                    </a:lnTo>
                    <a:lnTo>
                      <a:pt x="80" y="673"/>
                    </a:lnTo>
                    <a:lnTo>
                      <a:pt x="70" y="686"/>
                    </a:lnTo>
                    <a:lnTo>
                      <a:pt x="62" y="695"/>
                    </a:lnTo>
                    <a:lnTo>
                      <a:pt x="59" y="698"/>
                    </a:lnTo>
                    <a:lnTo>
                      <a:pt x="25" y="705"/>
                    </a:lnTo>
                    <a:lnTo>
                      <a:pt x="9" y="712"/>
                    </a:lnTo>
                    <a:lnTo>
                      <a:pt x="8" y="718"/>
                    </a:lnTo>
                    <a:lnTo>
                      <a:pt x="17" y="724"/>
                    </a:lnTo>
                    <a:lnTo>
                      <a:pt x="32" y="728"/>
                    </a:lnTo>
                    <a:lnTo>
                      <a:pt x="50" y="731"/>
                    </a:lnTo>
                    <a:lnTo>
                      <a:pt x="68" y="731"/>
                    </a:lnTo>
                    <a:lnTo>
                      <a:pt x="79" y="728"/>
                    </a:lnTo>
                    <a:close/>
                  </a:path>
                </a:pathLst>
              </a:custGeom>
              <a:solidFill>
                <a:srgbClr val="000000"/>
              </a:solidFill>
              <a:ln w="9525">
                <a:noFill/>
                <a:round/>
                <a:headEnd/>
                <a:tailEnd/>
              </a:ln>
            </p:spPr>
            <p:txBody>
              <a:bodyPr/>
              <a:lstStyle/>
              <a:p>
                <a:endParaRPr lang="fa-IR"/>
              </a:p>
            </p:txBody>
          </p:sp>
          <p:sp>
            <p:nvSpPr>
              <p:cNvPr id="16436" name="Freeform 20"/>
              <p:cNvSpPr>
                <a:spLocks/>
              </p:cNvSpPr>
              <p:nvPr/>
            </p:nvSpPr>
            <p:spPr bwMode="auto">
              <a:xfrm>
                <a:off x="4186" y="3169"/>
                <a:ext cx="149" cy="307"/>
              </a:xfrm>
              <a:custGeom>
                <a:avLst/>
                <a:gdLst>
                  <a:gd name="T0" fmla="*/ 139 w 298"/>
                  <a:gd name="T1" fmla="*/ 399 h 615"/>
                  <a:gd name="T2" fmla="*/ 97 w 298"/>
                  <a:gd name="T3" fmla="*/ 337 h 615"/>
                  <a:gd name="T4" fmla="*/ 62 w 298"/>
                  <a:gd name="T5" fmla="*/ 270 h 615"/>
                  <a:gd name="T6" fmla="*/ 57 w 298"/>
                  <a:gd name="T7" fmla="*/ 215 h 615"/>
                  <a:gd name="T8" fmla="*/ 83 w 298"/>
                  <a:gd name="T9" fmla="*/ 188 h 615"/>
                  <a:gd name="T10" fmla="*/ 112 w 298"/>
                  <a:gd name="T11" fmla="*/ 173 h 615"/>
                  <a:gd name="T12" fmla="*/ 145 w 298"/>
                  <a:gd name="T13" fmla="*/ 160 h 615"/>
                  <a:gd name="T14" fmla="*/ 181 w 298"/>
                  <a:gd name="T15" fmla="*/ 145 h 615"/>
                  <a:gd name="T16" fmla="*/ 215 w 298"/>
                  <a:gd name="T17" fmla="*/ 125 h 615"/>
                  <a:gd name="T18" fmla="*/ 248 w 298"/>
                  <a:gd name="T19" fmla="*/ 102 h 615"/>
                  <a:gd name="T20" fmla="*/ 274 w 298"/>
                  <a:gd name="T21" fmla="*/ 71 h 615"/>
                  <a:gd name="T22" fmla="*/ 293 w 298"/>
                  <a:gd name="T23" fmla="*/ 31 h 615"/>
                  <a:gd name="T24" fmla="*/ 298 w 298"/>
                  <a:gd name="T25" fmla="*/ 0 h 615"/>
                  <a:gd name="T26" fmla="*/ 290 w 298"/>
                  <a:gd name="T27" fmla="*/ 8 h 615"/>
                  <a:gd name="T28" fmla="*/ 265 w 298"/>
                  <a:gd name="T29" fmla="*/ 41 h 615"/>
                  <a:gd name="T30" fmla="*/ 211 w 298"/>
                  <a:gd name="T31" fmla="*/ 91 h 615"/>
                  <a:gd name="T32" fmla="*/ 138 w 298"/>
                  <a:gd name="T33" fmla="*/ 134 h 615"/>
                  <a:gd name="T34" fmla="*/ 75 w 298"/>
                  <a:gd name="T35" fmla="*/ 150 h 615"/>
                  <a:gd name="T36" fmla="*/ 25 w 298"/>
                  <a:gd name="T37" fmla="*/ 161 h 615"/>
                  <a:gd name="T38" fmla="*/ 1 w 298"/>
                  <a:gd name="T39" fmla="*/ 185 h 615"/>
                  <a:gd name="T40" fmla="*/ 5 w 298"/>
                  <a:gd name="T41" fmla="*/ 244 h 615"/>
                  <a:gd name="T42" fmla="*/ 18 w 298"/>
                  <a:gd name="T43" fmla="*/ 321 h 615"/>
                  <a:gd name="T44" fmla="*/ 42 w 298"/>
                  <a:gd name="T45" fmla="*/ 399 h 615"/>
                  <a:gd name="T46" fmla="*/ 74 w 298"/>
                  <a:gd name="T47" fmla="*/ 464 h 615"/>
                  <a:gd name="T48" fmla="*/ 120 w 298"/>
                  <a:gd name="T49" fmla="*/ 504 h 615"/>
                  <a:gd name="T50" fmla="*/ 168 w 298"/>
                  <a:gd name="T51" fmla="*/ 547 h 615"/>
                  <a:gd name="T52" fmla="*/ 209 w 298"/>
                  <a:gd name="T53" fmla="*/ 586 h 615"/>
                  <a:gd name="T54" fmla="*/ 234 w 298"/>
                  <a:gd name="T55" fmla="*/ 611 h 615"/>
                  <a:gd name="T56" fmla="*/ 235 w 298"/>
                  <a:gd name="T57" fmla="*/ 609 h 615"/>
                  <a:gd name="T58" fmla="*/ 222 w 298"/>
                  <a:gd name="T59" fmla="*/ 569 h 615"/>
                  <a:gd name="T60" fmla="*/ 201 w 298"/>
                  <a:gd name="T61" fmla="*/ 509 h 615"/>
                  <a:gd name="T62" fmla="*/ 172 w 298"/>
                  <a:gd name="T63" fmla="*/ 448 h 6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8"/>
                  <a:gd name="T97" fmla="*/ 0 h 615"/>
                  <a:gd name="T98" fmla="*/ 298 w 298"/>
                  <a:gd name="T99" fmla="*/ 615 h 6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8" h="615">
                    <a:moveTo>
                      <a:pt x="157" y="423"/>
                    </a:moveTo>
                    <a:lnTo>
                      <a:pt x="139" y="399"/>
                    </a:lnTo>
                    <a:lnTo>
                      <a:pt x="119" y="369"/>
                    </a:lnTo>
                    <a:lnTo>
                      <a:pt x="97" y="337"/>
                    </a:lnTo>
                    <a:lnTo>
                      <a:pt x="77" y="304"/>
                    </a:lnTo>
                    <a:lnTo>
                      <a:pt x="62" y="270"/>
                    </a:lnTo>
                    <a:lnTo>
                      <a:pt x="55" y="240"/>
                    </a:lnTo>
                    <a:lnTo>
                      <a:pt x="57" y="215"/>
                    </a:lnTo>
                    <a:lnTo>
                      <a:pt x="71" y="195"/>
                    </a:lnTo>
                    <a:lnTo>
                      <a:pt x="83" y="188"/>
                    </a:lnTo>
                    <a:lnTo>
                      <a:pt x="97" y="180"/>
                    </a:lnTo>
                    <a:lnTo>
                      <a:pt x="112" y="173"/>
                    </a:lnTo>
                    <a:lnTo>
                      <a:pt x="128" y="168"/>
                    </a:lnTo>
                    <a:lnTo>
                      <a:pt x="145" y="160"/>
                    </a:lnTo>
                    <a:lnTo>
                      <a:pt x="164" y="153"/>
                    </a:lnTo>
                    <a:lnTo>
                      <a:pt x="181" y="145"/>
                    </a:lnTo>
                    <a:lnTo>
                      <a:pt x="198" y="135"/>
                    </a:lnTo>
                    <a:lnTo>
                      <a:pt x="215" y="125"/>
                    </a:lnTo>
                    <a:lnTo>
                      <a:pt x="233" y="115"/>
                    </a:lnTo>
                    <a:lnTo>
                      <a:pt x="248" y="102"/>
                    </a:lnTo>
                    <a:lnTo>
                      <a:pt x="262" y="87"/>
                    </a:lnTo>
                    <a:lnTo>
                      <a:pt x="274" y="71"/>
                    </a:lnTo>
                    <a:lnTo>
                      <a:pt x="285" y="53"/>
                    </a:lnTo>
                    <a:lnTo>
                      <a:pt x="293" y="31"/>
                    </a:lnTo>
                    <a:lnTo>
                      <a:pt x="297" y="8"/>
                    </a:lnTo>
                    <a:lnTo>
                      <a:pt x="298" y="0"/>
                    </a:lnTo>
                    <a:lnTo>
                      <a:pt x="296" y="0"/>
                    </a:lnTo>
                    <a:lnTo>
                      <a:pt x="290" y="8"/>
                    </a:lnTo>
                    <a:lnTo>
                      <a:pt x="281" y="21"/>
                    </a:lnTo>
                    <a:lnTo>
                      <a:pt x="265" y="41"/>
                    </a:lnTo>
                    <a:lnTo>
                      <a:pt x="242" y="64"/>
                    </a:lnTo>
                    <a:lnTo>
                      <a:pt x="211" y="91"/>
                    </a:lnTo>
                    <a:lnTo>
                      <a:pt x="172" y="117"/>
                    </a:lnTo>
                    <a:lnTo>
                      <a:pt x="138" y="134"/>
                    </a:lnTo>
                    <a:lnTo>
                      <a:pt x="105" y="145"/>
                    </a:lnTo>
                    <a:lnTo>
                      <a:pt x="75" y="150"/>
                    </a:lnTo>
                    <a:lnTo>
                      <a:pt x="48" y="155"/>
                    </a:lnTo>
                    <a:lnTo>
                      <a:pt x="25" y="161"/>
                    </a:lnTo>
                    <a:lnTo>
                      <a:pt x="9" y="170"/>
                    </a:lnTo>
                    <a:lnTo>
                      <a:pt x="1" y="185"/>
                    </a:lnTo>
                    <a:lnTo>
                      <a:pt x="0" y="210"/>
                    </a:lnTo>
                    <a:lnTo>
                      <a:pt x="5" y="244"/>
                    </a:lnTo>
                    <a:lnTo>
                      <a:pt x="12" y="281"/>
                    </a:lnTo>
                    <a:lnTo>
                      <a:pt x="18" y="321"/>
                    </a:lnTo>
                    <a:lnTo>
                      <a:pt x="29" y="360"/>
                    </a:lnTo>
                    <a:lnTo>
                      <a:pt x="42" y="399"/>
                    </a:lnTo>
                    <a:lnTo>
                      <a:pt x="57" y="434"/>
                    </a:lnTo>
                    <a:lnTo>
                      <a:pt x="74" y="464"/>
                    </a:lnTo>
                    <a:lnTo>
                      <a:pt x="96" y="486"/>
                    </a:lnTo>
                    <a:lnTo>
                      <a:pt x="120" y="504"/>
                    </a:lnTo>
                    <a:lnTo>
                      <a:pt x="144" y="525"/>
                    </a:lnTo>
                    <a:lnTo>
                      <a:pt x="168" y="547"/>
                    </a:lnTo>
                    <a:lnTo>
                      <a:pt x="190" y="567"/>
                    </a:lnTo>
                    <a:lnTo>
                      <a:pt x="209" y="586"/>
                    </a:lnTo>
                    <a:lnTo>
                      <a:pt x="224" y="601"/>
                    </a:lnTo>
                    <a:lnTo>
                      <a:pt x="234" y="611"/>
                    </a:lnTo>
                    <a:lnTo>
                      <a:pt x="237" y="615"/>
                    </a:lnTo>
                    <a:lnTo>
                      <a:pt x="235" y="609"/>
                    </a:lnTo>
                    <a:lnTo>
                      <a:pt x="230" y="593"/>
                    </a:lnTo>
                    <a:lnTo>
                      <a:pt x="222" y="569"/>
                    </a:lnTo>
                    <a:lnTo>
                      <a:pt x="212" y="540"/>
                    </a:lnTo>
                    <a:lnTo>
                      <a:pt x="201" y="509"/>
                    </a:lnTo>
                    <a:lnTo>
                      <a:pt x="187" y="478"/>
                    </a:lnTo>
                    <a:lnTo>
                      <a:pt x="172" y="448"/>
                    </a:lnTo>
                    <a:lnTo>
                      <a:pt x="157" y="423"/>
                    </a:lnTo>
                    <a:close/>
                  </a:path>
                </a:pathLst>
              </a:custGeom>
              <a:solidFill>
                <a:srgbClr val="000000"/>
              </a:solidFill>
              <a:ln w="9525">
                <a:noFill/>
                <a:round/>
                <a:headEnd/>
                <a:tailEnd/>
              </a:ln>
            </p:spPr>
            <p:txBody>
              <a:bodyPr/>
              <a:lstStyle/>
              <a:p>
                <a:endParaRPr lang="fa-IR"/>
              </a:p>
            </p:txBody>
          </p:sp>
          <p:sp>
            <p:nvSpPr>
              <p:cNvPr id="16437" name="Freeform 21"/>
              <p:cNvSpPr>
                <a:spLocks/>
              </p:cNvSpPr>
              <p:nvPr/>
            </p:nvSpPr>
            <p:spPr bwMode="auto">
              <a:xfrm>
                <a:off x="3716" y="3163"/>
                <a:ext cx="639" cy="386"/>
              </a:xfrm>
              <a:custGeom>
                <a:avLst/>
                <a:gdLst>
                  <a:gd name="T0" fmla="*/ 1152 w 1278"/>
                  <a:gd name="T1" fmla="*/ 662 h 772"/>
                  <a:gd name="T2" fmla="*/ 1075 w 1278"/>
                  <a:gd name="T3" fmla="*/ 637 h 772"/>
                  <a:gd name="T4" fmla="*/ 997 w 1278"/>
                  <a:gd name="T5" fmla="*/ 627 h 772"/>
                  <a:gd name="T6" fmla="*/ 932 w 1278"/>
                  <a:gd name="T7" fmla="*/ 619 h 772"/>
                  <a:gd name="T8" fmla="*/ 869 w 1278"/>
                  <a:gd name="T9" fmla="*/ 609 h 772"/>
                  <a:gd name="T10" fmla="*/ 775 w 1278"/>
                  <a:gd name="T11" fmla="*/ 606 h 772"/>
                  <a:gd name="T12" fmla="*/ 704 w 1278"/>
                  <a:gd name="T13" fmla="*/ 605 h 772"/>
                  <a:gd name="T14" fmla="*/ 615 w 1278"/>
                  <a:gd name="T15" fmla="*/ 606 h 772"/>
                  <a:gd name="T16" fmla="*/ 514 w 1278"/>
                  <a:gd name="T17" fmla="*/ 600 h 772"/>
                  <a:gd name="T18" fmla="*/ 452 w 1278"/>
                  <a:gd name="T19" fmla="*/ 590 h 772"/>
                  <a:gd name="T20" fmla="*/ 368 w 1278"/>
                  <a:gd name="T21" fmla="*/ 605 h 772"/>
                  <a:gd name="T22" fmla="*/ 364 w 1278"/>
                  <a:gd name="T23" fmla="*/ 562 h 772"/>
                  <a:gd name="T24" fmla="*/ 368 w 1278"/>
                  <a:gd name="T25" fmla="*/ 485 h 772"/>
                  <a:gd name="T26" fmla="*/ 269 w 1278"/>
                  <a:gd name="T27" fmla="*/ 432 h 772"/>
                  <a:gd name="T28" fmla="*/ 287 w 1278"/>
                  <a:gd name="T29" fmla="*/ 290 h 772"/>
                  <a:gd name="T30" fmla="*/ 361 w 1278"/>
                  <a:gd name="T31" fmla="*/ 164 h 772"/>
                  <a:gd name="T32" fmla="*/ 437 w 1278"/>
                  <a:gd name="T33" fmla="*/ 50 h 772"/>
                  <a:gd name="T34" fmla="*/ 470 w 1278"/>
                  <a:gd name="T35" fmla="*/ 0 h 772"/>
                  <a:gd name="T36" fmla="*/ 364 w 1278"/>
                  <a:gd name="T37" fmla="*/ 38 h 772"/>
                  <a:gd name="T38" fmla="*/ 214 w 1278"/>
                  <a:gd name="T39" fmla="*/ 120 h 772"/>
                  <a:gd name="T40" fmla="*/ 69 w 1278"/>
                  <a:gd name="T41" fmla="*/ 236 h 772"/>
                  <a:gd name="T42" fmla="*/ 2 w 1278"/>
                  <a:gd name="T43" fmla="*/ 418 h 772"/>
                  <a:gd name="T44" fmla="*/ 77 w 1278"/>
                  <a:gd name="T45" fmla="*/ 503 h 772"/>
                  <a:gd name="T46" fmla="*/ 216 w 1278"/>
                  <a:gd name="T47" fmla="*/ 561 h 772"/>
                  <a:gd name="T48" fmla="*/ 193 w 1278"/>
                  <a:gd name="T49" fmla="*/ 654 h 772"/>
                  <a:gd name="T50" fmla="*/ 102 w 1278"/>
                  <a:gd name="T51" fmla="*/ 745 h 772"/>
                  <a:gd name="T52" fmla="*/ 186 w 1278"/>
                  <a:gd name="T53" fmla="*/ 703 h 772"/>
                  <a:gd name="T54" fmla="*/ 262 w 1278"/>
                  <a:gd name="T55" fmla="*/ 599 h 772"/>
                  <a:gd name="T56" fmla="*/ 180 w 1278"/>
                  <a:gd name="T57" fmla="*/ 469 h 772"/>
                  <a:gd name="T58" fmla="*/ 70 w 1278"/>
                  <a:gd name="T59" fmla="*/ 409 h 772"/>
                  <a:gd name="T60" fmla="*/ 60 w 1278"/>
                  <a:gd name="T61" fmla="*/ 301 h 772"/>
                  <a:gd name="T62" fmla="*/ 132 w 1278"/>
                  <a:gd name="T63" fmla="*/ 222 h 772"/>
                  <a:gd name="T64" fmla="*/ 224 w 1278"/>
                  <a:gd name="T65" fmla="*/ 144 h 772"/>
                  <a:gd name="T66" fmla="*/ 356 w 1278"/>
                  <a:gd name="T67" fmla="*/ 70 h 772"/>
                  <a:gd name="T68" fmla="*/ 371 w 1278"/>
                  <a:gd name="T69" fmla="*/ 83 h 772"/>
                  <a:gd name="T70" fmla="*/ 285 w 1278"/>
                  <a:gd name="T71" fmla="*/ 209 h 772"/>
                  <a:gd name="T72" fmla="*/ 220 w 1278"/>
                  <a:gd name="T73" fmla="*/ 350 h 772"/>
                  <a:gd name="T74" fmla="*/ 255 w 1278"/>
                  <a:gd name="T75" fmla="*/ 454 h 772"/>
                  <a:gd name="T76" fmla="*/ 331 w 1278"/>
                  <a:gd name="T77" fmla="*/ 554 h 772"/>
                  <a:gd name="T78" fmla="*/ 270 w 1278"/>
                  <a:gd name="T79" fmla="*/ 654 h 772"/>
                  <a:gd name="T80" fmla="*/ 299 w 1278"/>
                  <a:gd name="T81" fmla="*/ 650 h 772"/>
                  <a:gd name="T82" fmla="*/ 392 w 1278"/>
                  <a:gd name="T83" fmla="*/ 632 h 772"/>
                  <a:gd name="T84" fmla="*/ 500 w 1278"/>
                  <a:gd name="T85" fmla="*/ 632 h 772"/>
                  <a:gd name="T86" fmla="*/ 576 w 1278"/>
                  <a:gd name="T87" fmla="*/ 651 h 772"/>
                  <a:gd name="T88" fmla="*/ 644 w 1278"/>
                  <a:gd name="T89" fmla="*/ 670 h 772"/>
                  <a:gd name="T90" fmla="*/ 739 w 1278"/>
                  <a:gd name="T91" fmla="*/ 674 h 772"/>
                  <a:gd name="T92" fmla="*/ 813 w 1278"/>
                  <a:gd name="T93" fmla="*/ 664 h 772"/>
                  <a:gd name="T94" fmla="*/ 870 w 1278"/>
                  <a:gd name="T95" fmla="*/ 660 h 772"/>
                  <a:gd name="T96" fmla="*/ 936 w 1278"/>
                  <a:gd name="T97" fmla="*/ 670 h 772"/>
                  <a:gd name="T98" fmla="*/ 1022 w 1278"/>
                  <a:gd name="T99" fmla="*/ 673 h 772"/>
                  <a:gd name="T100" fmla="*/ 1081 w 1278"/>
                  <a:gd name="T101" fmla="*/ 676 h 772"/>
                  <a:gd name="T102" fmla="*/ 1196 w 1278"/>
                  <a:gd name="T103" fmla="*/ 685 h 772"/>
                  <a:gd name="T104" fmla="*/ 1278 w 1278"/>
                  <a:gd name="T105" fmla="*/ 689 h 7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8"/>
                  <a:gd name="T160" fmla="*/ 0 h 772"/>
                  <a:gd name="T161" fmla="*/ 1278 w 1278"/>
                  <a:gd name="T162" fmla="*/ 772 h 7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8" h="772">
                    <a:moveTo>
                      <a:pt x="1245" y="683"/>
                    </a:moveTo>
                    <a:lnTo>
                      <a:pt x="1224" y="680"/>
                    </a:lnTo>
                    <a:lnTo>
                      <a:pt x="1204" y="675"/>
                    </a:lnTo>
                    <a:lnTo>
                      <a:pt x="1186" y="672"/>
                    </a:lnTo>
                    <a:lnTo>
                      <a:pt x="1168" y="667"/>
                    </a:lnTo>
                    <a:lnTo>
                      <a:pt x="1152" y="662"/>
                    </a:lnTo>
                    <a:lnTo>
                      <a:pt x="1138" y="658"/>
                    </a:lnTo>
                    <a:lnTo>
                      <a:pt x="1125" y="653"/>
                    </a:lnTo>
                    <a:lnTo>
                      <a:pt x="1111" y="649"/>
                    </a:lnTo>
                    <a:lnTo>
                      <a:pt x="1099" y="645"/>
                    </a:lnTo>
                    <a:lnTo>
                      <a:pt x="1087" y="641"/>
                    </a:lnTo>
                    <a:lnTo>
                      <a:pt x="1075" y="637"/>
                    </a:lnTo>
                    <a:lnTo>
                      <a:pt x="1062" y="635"/>
                    </a:lnTo>
                    <a:lnTo>
                      <a:pt x="1051" y="631"/>
                    </a:lnTo>
                    <a:lnTo>
                      <a:pt x="1038" y="630"/>
                    </a:lnTo>
                    <a:lnTo>
                      <a:pt x="1024" y="629"/>
                    </a:lnTo>
                    <a:lnTo>
                      <a:pt x="1010" y="628"/>
                    </a:lnTo>
                    <a:lnTo>
                      <a:pt x="997" y="627"/>
                    </a:lnTo>
                    <a:lnTo>
                      <a:pt x="984" y="627"/>
                    </a:lnTo>
                    <a:lnTo>
                      <a:pt x="972" y="626"/>
                    </a:lnTo>
                    <a:lnTo>
                      <a:pt x="962" y="624"/>
                    </a:lnTo>
                    <a:lnTo>
                      <a:pt x="952" y="622"/>
                    </a:lnTo>
                    <a:lnTo>
                      <a:pt x="943" y="621"/>
                    </a:lnTo>
                    <a:lnTo>
                      <a:pt x="932" y="619"/>
                    </a:lnTo>
                    <a:lnTo>
                      <a:pt x="923" y="617"/>
                    </a:lnTo>
                    <a:lnTo>
                      <a:pt x="914" y="616"/>
                    </a:lnTo>
                    <a:lnTo>
                      <a:pt x="903" y="614"/>
                    </a:lnTo>
                    <a:lnTo>
                      <a:pt x="893" y="613"/>
                    </a:lnTo>
                    <a:lnTo>
                      <a:pt x="881" y="611"/>
                    </a:lnTo>
                    <a:lnTo>
                      <a:pt x="869" y="609"/>
                    </a:lnTo>
                    <a:lnTo>
                      <a:pt x="855" y="608"/>
                    </a:lnTo>
                    <a:lnTo>
                      <a:pt x="840" y="608"/>
                    </a:lnTo>
                    <a:lnTo>
                      <a:pt x="823" y="607"/>
                    </a:lnTo>
                    <a:lnTo>
                      <a:pt x="805" y="607"/>
                    </a:lnTo>
                    <a:lnTo>
                      <a:pt x="790" y="606"/>
                    </a:lnTo>
                    <a:lnTo>
                      <a:pt x="775" y="606"/>
                    </a:lnTo>
                    <a:lnTo>
                      <a:pt x="763" y="606"/>
                    </a:lnTo>
                    <a:lnTo>
                      <a:pt x="750" y="605"/>
                    </a:lnTo>
                    <a:lnTo>
                      <a:pt x="739" y="605"/>
                    </a:lnTo>
                    <a:lnTo>
                      <a:pt x="727" y="605"/>
                    </a:lnTo>
                    <a:lnTo>
                      <a:pt x="716" y="605"/>
                    </a:lnTo>
                    <a:lnTo>
                      <a:pt x="704" y="605"/>
                    </a:lnTo>
                    <a:lnTo>
                      <a:pt x="693" y="605"/>
                    </a:lnTo>
                    <a:lnTo>
                      <a:pt x="680" y="605"/>
                    </a:lnTo>
                    <a:lnTo>
                      <a:pt x="665" y="605"/>
                    </a:lnTo>
                    <a:lnTo>
                      <a:pt x="650" y="605"/>
                    </a:lnTo>
                    <a:lnTo>
                      <a:pt x="634" y="605"/>
                    </a:lnTo>
                    <a:lnTo>
                      <a:pt x="615" y="606"/>
                    </a:lnTo>
                    <a:lnTo>
                      <a:pt x="595" y="606"/>
                    </a:lnTo>
                    <a:lnTo>
                      <a:pt x="574" y="606"/>
                    </a:lnTo>
                    <a:lnTo>
                      <a:pt x="557" y="605"/>
                    </a:lnTo>
                    <a:lnTo>
                      <a:pt x="540" y="604"/>
                    </a:lnTo>
                    <a:lnTo>
                      <a:pt x="527" y="603"/>
                    </a:lnTo>
                    <a:lnTo>
                      <a:pt x="514" y="600"/>
                    </a:lnTo>
                    <a:lnTo>
                      <a:pt x="502" y="598"/>
                    </a:lnTo>
                    <a:lnTo>
                      <a:pt x="491" y="596"/>
                    </a:lnTo>
                    <a:lnTo>
                      <a:pt x="482" y="593"/>
                    </a:lnTo>
                    <a:lnTo>
                      <a:pt x="471" y="592"/>
                    </a:lnTo>
                    <a:lnTo>
                      <a:pt x="462" y="591"/>
                    </a:lnTo>
                    <a:lnTo>
                      <a:pt x="452" y="590"/>
                    </a:lnTo>
                    <a:lnTo>
                      <a:pt x="443" y="590"/>
                    </a:lnTo>
                    <a:lnTo>
                      <a:pt x="431" y="590"/>
                    </a:lnTo>
                    <a:lnTo>
                      <a:pt x="420" y="591"/>
                    </a:lnTo>
                    <a:lnTo>
                      <a:pt x="407" y="594"/>
                    </a:lnTo>
                    <a:lnTo>
                      <a:pt x="392" y="598"/>
                    </a:lnTo>
                    <a:lnTo>
                      <a:pt x="368" y="605"/>
                    </a:lnTo>
                    <a:lnTo>
                      <a:pt x="354" y="607"/>
                    </a:lnTo>
                    <a:lnTo>
                      <a:pt x="349" y="605"/>
                    </a:lnTo>
                    <a:lnTo>
                      <a:pt x="349" y="599"/>
                    </a:lnTo>
                    <a:lnTo>
                      <a:pt x="354" y="591"/>
                    </a:lnTo>
                    <a:lnTo>
                      <a:pt x="360" y="578"/>
                    </a:lnTo>
                    <a:lnTo>
                      <a:pt x="364" y="562"/>
                    </a:lnTo>
                    <a:lnTo>
                      <a:pt x="365" y="543"/>
                    </a:lnTo>
                    <a:lnTo>
                      <a:pt x="365" y="524"/>
                    </a:lnTo>
                    <a:lnTo>
                      <a:pt x="368" y="510"/>
                    </a:lnTo>
                    <a:lnTo>
                      <a:pt x="370" y="500"/>
                    </a:lnTo>
                    <a:lnTo>
                      <a:pt x="370" y="492"/>
                    </a:lnTo>
                    <a:lnTo>
                      <a:pt x="368" y="485"/>
                    </a:lnTo>
                    <a:lnTo>
                      <a:pt x="362" y="478"/>
                    </a:lnTo>
                    <a:lnTo>
                      <a:pt x="349" y="472"/>
                    </a:lnTo>
                    <a:lnTo>
                      <a:pt x="329" y="465"/>
                    </a:lnTo>
                    <a:lnTo>
                      <a:pt x="304" y="456"/>
                    </a:lnTo>
                    <a:lnTo>
                      <a:pt x="285" y="446"/>
                    </a:lnTo>
                    <a:lnTo>
                      <a:pt x="269" y="432"/>
                    </a:lnTo>
                    <a:lnTo>
                      <a:pt x="257" y="416"/>
                    </a:lnTo>
                    <a:lnTo>
                      <a:pt x="251" y="396"/>
                    </a:lnTo>
                    <a:lnTo>
                      <a:pt x="252" y="372"/>
                    </a:lnTo>
                    <a:lnTo>
                      <a:pt x="261" y="343"/>
                    </a:lnTo>
                    <a:lnTo>
                      <a:pt x="277" y="309"/>
                    </a:lnTo>
                    <a:lnTo>
                      <a:pt x="287" y="290"/>
                    </a:lnTo>
                    <a:lnTo>
                      <a:pt x="299" y="271"/>
                    </a:lnTo>
                    <a:lnTo>
                      <a:pt x="310" y="250"/>
                    </a:lnTo>
                    <a:lnTo>
                      <a:pt x="322" y="228"/>
                    </a:lnTo>
                    <a:lnTo>
                      <a:pt x="334" y="206"/>
                    </a:lnTo>
                    <a:lnTo>
                      <a:pt x="348" y="185"/>
                    </a:lnTo>
                    <a:lnTo>
                      <a:pt x="361" y="164"/>
                    </a:lnTo>
                    <a:lnTo>
                      <a:pt x="375" y="142"/>
                    </a:lnTo>
                    <a:lnTo>
                      <a:pt x="387" y="121"/>
                    </a:lnTo>
                    <a:lnTo>
                      <a:pt x="400" y="101"/>
                    </a:lnTo>
                    <a:lnTo>
                      <a:pt x="413" y="83"/>
                    </a:lnTo>
                    <a:lnTo>
                      <a:pt x="425" y="66"/>
                    </a:lnTo>
                    <a:lnTo>
                      <a:pt x="437" y="50"/>
                    </a:lnTo>
                    <a:lnTo>
                      <a:pt x="448" y="35"/>
                    </a:lnTo>
                    <a:lnTo>
                      <a:pt x="459" y="23"/>
                    </a:lnTo>
                    <a:lnTo>
                      <a:pt x="468" y="13"/>
                    </a:lnTo>
                    <a:lnTo>
                      <a:pt x="474" y="6"/>
                    </a:lnTo>
                    <a:lnTo>
                      <a:pt x="475" y="1"/>
                    </a:lnTo>
                    <a:lnTo>
                      <a:pt x="470" y="0"/>
                    </a:lnTo>
                    <a:lnTo>
                      <a:pt x="461" y="1"/>
                    </a:lnTo>
                    <a:lnTo>
                      <a:pt x="447" y="5"/>
                    </a:lnTo>
                    <a:lnTo>
                      <a:pt x="431" y="10"/>
                    </a:lnTo>
                    <a:lnTo>
                      <a:pt x="410" y="18"/>
                    </a:lnTo>
                    <a:lnTo>
                      <a:pt x="388" y="28"/>
                    </a:lnTo>
                    <a:lnTo>
                      <a:pt x="364" y="38"/>
                    </a:lnTo>
                    <a:lnTo>
                      <a:pt x="340" y="51"/>
                    </a:lnTo>
                    <a:lnTo>
                      <a:pt x="314" y="63"/>
                    </a:lnTo>
                    <a:lnTo>
                      <a:pt x="288" y="77"/>
                    </a:lnTo>
                    <a:lnTo>
                      <a:pt x="262" y="91"/>
                    </a:lnTo>
                    <a:lnTo>
                      <a:pt x="238" y="105"/>
                    </a:lnTo>
                    <a:lnTo>
                      <a:pt x="214" y="120"/>
                    </a:lnTo>
                    <a:lnTo>
                      <a:pt x="194" y="134"/>
                    </a:lnTo>
                    <a:lnTo>
                      <a:pt x="158" y="159"/>
                    </a:lnTo>
                    <a:lnTo>
                      <a:pt x="129" y="180"/>
                    </a:lnTo>
                    <a:lnTo>
                      <a:pt x="105" y="198"/>
                    </a:lnTo>
                    <a:lnTo>
                      <a:pt x="85" y="217"/>
                    </a:lnTo>
                    <a:lnTo>
                      <a:pt x="69" y="236"/>
                    </a:lnTo>
                    <a:lnTo>
                      <a:pt x="55" y="259"/>
                    </a:lnTo>
                    <a:lnTo>
                      <a:pt x="43" y="287"/>
                    </a:lnTo>
                    <a:lnTo>
                      <a:pt x="30" y="321"/>
                    </a:lnTo>
                    <a:lnTo>
                      <a:pt x="19" y="357"/>
                    </a:lnTo>
                    <a:lnTo>
                      <a:pt x="8" y="389"/>
                    </a:lnTo>
                    <a:lnTo>
                      <a:pt x="2" y="418"/>
                    </a:lnTo>
                    <a:lnTo>
                      <a:pt x="0" y="442"/>
                    </a:lnTo>
                    <a:lnTo>
                      <a:pt x="2" y="463"/>
                    </a:lnTo>
                    <a:lnTo>
                      <a:pt x="11" y="479"/>
                    </a:lnTo>
                    <a:lnTo>
                      <a:pt x="27" y="491"/>
                    </a:lnTo>
                    <a:lnTo>
                      <a:pt x="50" y="498"/>
                    </a:lnTo>
                    <a:lnTo>
                      <a:pt x="77" y="503"/>
                    </a:lnTo>
                    <a:lnTo>
                      <a:pt x="107" y="509"/>
                    </a:lnTo>
                    <a:lnTo>
                      <a:pt x="136" y="517"/>
                    </a:lnTo>
                    <a:lnTo>
                      <a:pt x="163" y="526"/>
                    </a:lnTo>
                    <a:lnTo>
                      <a:pt x="186" y="537"/>
                    </a:lnTo>
                    <a:lnTo>
                      <a:pt x="204" y="548"/>
                    </a:lnTo>
                    <a:lnTo>
                      <a:pt x="216" y="561"/>
                    </a:lnTo>
                    <a:lnTo>
                      <a:pt x="219" y="575"/>
                    </a:lnTo>
                    <a:lnTo>
                      <a:pt x="218" y="590"/>
                    </a:lnTo>
                    <a:lnTo>
                      <a:pt x="214" y="606"/>
                    </a:lnTo>
                    <a:lnTo>
                      <a:pt x="209" y="622"/>
                    </a:lnTo>
                    <a:lnTo>
                      <a:pt x="202" y="638"/>
                    </a:lnTo>
                    <a:lnTo>
                      <a:pt x="193" y="654"/>
                    </a:lnTo>
                    <a:lnTo>
                      <a:pt x="181" y="669"/>
                    </a:lnTo>
                    <a:lnTo>
                      <a:pt x="168" y="683"/>
                    </a:lnTo>
                    <a:lnTo>
                      <a:pt x="153" y="696"/>
                    </a:lnTo>
                    <a:lnTo>
                      <a:pt x="136" y="710"/>
                    </a:lnTo>
                    <a:lnTo>
                      <a:pt x="118" y="728"/>
                    </a:lnTo>
                    <a:lnTo>
                      <a:pt x="102" y="745"/>
                    </a:lnTo>
                    <a:lnTo>
                      <a:pt x="89" y="761"/>
                    </a:lnTo>
                    <a:lnTo>
                      <a:pt x="84" y="771"/>
                    </a:lnTo>
                    <a:lnTo>
                      <a:pt x="91" y="772"/>
                    </a:lnTo>
                    <a:lnTo>
                      <a:pt x="110" y="760"/>
                    </a:lnTo>
                    <a:lnTo>
                      <a:pt x="145" y="734"/>
                    </a:lnTo>
                    <a:lnTo>
                      <a:pt x="186" y="703"/>
                    </a:lnTo>
                    <a:lnTo>
                      <a:pt x="219" y="680"/>
                    </a:lnTo>
                    <a:lnTo>
                      <a:pt x="243" y="662"/>
                    </a:lnTo>
                    <a:lnTo>
                      <a:pt x="261" y="649"/>
                    </a:lnTo>
                    <a:lnTo>
                      <a:pt x="269" y="635"/>
                    </a:lnTo>
                    <a:lnTo>
                      <a:pt x="270" y="619"/>
                    </a:lnTo>
                    <a:lnTo>
                      <a:pt x="262" y="599"/>
                    </a:lnTo>
                    <a:lnTo>
                      <a:pt x="246" y="571"/>
                    </a:lnTo>
                    <a:lnTo>
                      <a:pt x="228" y="543"/>
                    </a:lnTo>
                    <a:lnTo>
                      <a:pt x="213" y="518"/>
                    </a:lnTo>
                    <a:lnTo>
                      <a:pt x="202" y="498"/>
                    </a:lnTo>
                    <a:lnTo>
                      <a:pt x="191" y="482"/>
                    </a:lnTo>
                    <a:lnTo>
                      <a:pt x="180" y="469"/>
                    </a:lnTo>
                    <a:lnTo>
                      <a:pt x="167" y="459"/>
                    </a:lnTo>
                    <a:lnTo>
                      <a:pt x="152" y="450"/>
                    </a:lnTo>
                    <a:lnTo>
                      <a:pt x="133" y="444"/>
                    </a:lnTo>
                    <a:lnTo>
                      <a:pt x="111" y="435"/>
                    </a:lnTo>
                    <a:lnTo>
                      <a:pt x="90" y="424"/>
                    </a:lnTo>
                    <a:lnTo>
                      <a:pt x="70" y="409"/>
                    </a:lnTo>
                    <a:lnTo>
                      <a:pt x="54" y="391"/>
                    </a:lnTo>
                    <a:lnTo>
                      <a:pt x="44" y="372"/>
                    </a:lnTo>
                    <a:lnTo>
                      <a:pt x="38" y="351"/>
                    </a:lnTo>
                    <a:lnTo>
                      <a:pt x="41" y="332"/>
                    </a:lnTo>
                    <a:lnTo>
                      <a:pt x="52" y="311"/>
                    </a:lnTo>
                    <a:lnTo>
                      <a:pt x="60" y="301"/>
                    </a:lnTo>
                    <a:lnTo>
                      <a:pt x="70" y="289"/>
                    </a:lnTo>
                    <a:lnTo>
                      <a:pt x="81" y="276"/>
                    </a:lnTo>
                    <a:lnTo>
                      <a:pt x="92" y="264"/>
                    </a:lnTo>
                    <a:lnTo>
                      <a:pt x="105" y="250"/>
                    </a:lnTo>
                    <a:lnTo>
                      <a:pt x="118" y="236"/>
                    </a:lnTo>
                    <a:lnTo>
                      <a:pt x="132" y="222"/>
                    </a:lnTo>
                    <a:lnTo>
                      <a:pt x="145" y="207"/>
                    </a:lnTo>
                    <a:lnTo>
                      <a:pt x="160" y="194"/>
                    </a:lnTo>
                    <a:lnTo>
                      <a:pt x="176" y="181"/>
                    </a:lnTo>
                    <a:lnTo>
                      <a:pt x="191" y="167"/>
                    </a:lnTo>
                    <a:lnTo>
                      <a:pt x="208" y="156"/>
                    </a:lnTo>
                    <a:lnTo>
                      <a:pt x="224" y="144"/>
                    </a:lnTo>
                    <a:lnTo>
                      <a:pt x="240" y="132"/>
                    </a:lnTo>
                    <a:lnTo>
                      <a:pt x="257" y="123"/>
                    </a:lnTo>
                    <a:lnTo>
                      <a:pt x="273" y="115"/>
                    </a:lnTo>
                    <a:lnTo>
                      <a:pt x="304" y="99"/>
                    </a:lnTo>
                    <a:lnTo>
                      <a:pt x="332" y="84"/>
                    </a:lnTo>
                    <a:lnTo>
                      <a:pt x="356" y="70"/>
                    </a:lnTo>
                    <a:lnTo>
                      <a:pt x="375" y="60"/>
                    </a:lnTo>
                    <a:lnTo>
                      <a:pt x="388" y="53"/>
                    </a:lnTo>
                    <a:lnTo>
                      <a:pt x="394" y="51"/>
                    </a:lnTo>
                    <a:lnTo>
                      <a:pt x="394" y="55"/>
                    </a:lnTo>
                    <a:lnTo>
                      <a:pt x="385" y="67"/>
                    </a:lnTo>
                    <a:lnTo>
                      <a:pt x="371" y="83"/>
                    </a:lnTo>
                    <a:lnTo>
                      <a:pt x="356" y="101"/>
                    </a:lnTo>
                    <a:lnTo>
                      <a:pt x="341" y="122"/>
                    </a:lnTo>
                    <a:lnTo>
                      <a:pt x="326" y="144"/>
                    </a:lnTo>
                    <a:lnTo>
                      <a:pt x="311" y="166"/>
                    </a:lnTo>
                    <a:lnTo>
                      <a:pt x="297" y="188"/>
                    </a:lnTo>
                    <a:lnTo>
                      <a:pt x="285" y="209"/>
                    </a:lnTo>
                    <a:lnTo>
                      <a:pt x="273" y="229"/>
                    </a:lnTo>
                    <a:lnTo>
                      <a:pt x="262" y="250"/>
                    </a:lnTo>
                    <a:lnTo>
                      <a:pt x="250" y="274"/>
                    </a:lnTo>
                    <a:lnTo>
                      <a:pt x="239" y="300"/>
                    </a:lnTo>
                    <a:lnTo>
                      <a:pt x="228" y="325"/>
                    </a:lnTo>
                    <a:lnTo>
                      <a:pt x="220" y="350"/>
                    </a:lnTo>
                    <a:lnTo>
                      <a:pt x="214" y="372"/>
                    </a:lnTo>
                    <a:lnTo>
                      <a:pt x="213" y="393"/>
                    </a:lnTo>
                    <a:lnTo>
                      <a:pt x="218" y="408"/>
                    </a:lnTo>
                    <a:lnTo>
                      <a:pt x="227" y="422"/>
                    </a:lnTo>
                    <a:lnTo>
                      <a:pt x="240" y="438"/>
                    </a:lnTo>
                    <a:lnTo>
                      <a:pt x="255" y="454"/>
                    </a:lnTo>
                    <a:lnTo>
                      <a:pt x="272" y="471"/>
                    </a:lnTo>
                    <a:lnTo>
                      <a:pt x="288" y="490"/>
                    </a:lnTo>
                    <a:lnTo>
                      <a:pt x="304" y="507"/>
                    </a:lnTo>
                    <a:lnTo>
                      <a:pt x="317" y="523"/>
                    </a:lnTo>
                    <a:lnTo>
                      <a:pt x="327" y="538"/>
                    </a:lnTo>
                    <a:lnTo>
                      <a:pt x="331" y="554"/>
                    </a:lnTo>
                    <a:lnTo>
                      <a:pt x="326" y="573"/>
                    </a:lnTo>
                    <a:lnTo>
                      <a:pt x="317" y="592"/>
                    </a:lnTo>
                    <a:lnTo>
                      <a:pt x="304" y="612"/>
                    </a:lnTo>
                    <a:lnTo>
                      <a:pt x="292" y="630"/>
                    </a:lnTo>
                    <a:lnTo>
                      <a:pt x="279" y="644"/>
                    </a:lnTo>
                    <a:lnTo>
                      <a:pt x="270" y="654"/>
                    </a:lnTo>
                    <a:lnTo>
                      <a:pt x="266" y="658"/>
                    </a:lnTo>
                    <a:lnTo>
                      <a:pt x="267" y="658"/>
                    </a:lnTo>
                    <a:lnTo>
                      <a:pt x="272" y="657"/>
                    </a:lnTo>
                    <a:lnTo>
                      <a:pt x="279" y="654"/>
                    </a:lnTo>
                    <a:lnTo>
                      <a:pt x="287" y="652"/>
                    </a:lnTo>
                    <a:lnTo>
                      <a:pt x="299" y="650"/>
                    </a:lnTo>
                    <a:lnTo>
                      <a:pt x="310" y="646"/>
                    </a:lnTo>
                    <a:lnTo>
                      <a:pt x="325" y="644"/>
                    </a:lnTo>
                    <a:lnTo>
                      <a:pt x="340" y="641"/>
                    </a:lnTo>
                    <a:lnTo>
                      <a:pt x="356" y="637"/>
                    </a:lnTo>
                    <a:lnTo>
                      <a:pt x="375" y="635"/>
                    </a:lnTo>
                    <a:lnTo>
                      <a:pt x="392" y="632"/>
                    </a:lnTo>
                    <a:lnTo>
                      <a:pt x="410" y="630"/>
                    </a:lnTo>
                    <a:lnTo>
                      <a:pt x="429" y="629"/>
                    </a:lnTo>
                    <a:lnTo>
                      <a:pt x="448" y="629"/>
                    </a:lnTo>
                    <a:lnTo>
                      <a:pt x="467" y="629"/>
                    </a:lnTo>
                    <a:lnTo>
                      <a:pt x="484" y="630"/>
                    </a:lnTo>
                    <a:lnTo>
                      <a:pt x="500" y="632"/>
                    </a:lnTo>
                    <a:lnTo>
                      <a:pt x="516" y="635"/>
                    </a:lnTo>
                    <a:lnTo>
                      <a:pt x="529" y="637"/>
                    </a:lnTo>
                    <a:lnTo>
                      <a:pt x="542" y="641"/>
                    </a:lnTo>
                    <a:lnTo>
                      <a:pt x="554" y="644"/>
                    </a:lnTo>
                    <a:lnTo>
                      <a:pt x="565" y="647"/>
                    </a:lnTo>
                    <a:lnTo>
                      <a:pt x="576" y="651"/>
                    </a:lnTo>
                    <a:lnTo>
                      <a:pt x="587" y="654"/>
                    </a:lnTo>
                    <a:lnTo>
                      <a:pt x="597" y="658"/>
                    </a:lnTo>
                    <a:lnTo>
                      <a:pt x="607" y="661"/>
                    </a:lnTo>
                    <a:lnTo>
                      <a:pt x="619" y="665"/>
                    </a:lnTo>
                    <a:lnTo>
                      <a:pt x="630" y="668"/>
                    </a:lnTo>
                    <a:lnTo>
                      <a:pt x="644" y="670"/>
                    </a:lnTo>
                    <a:lnTo>
                      <a:pt x="658" y="673"/>
                    </a:lnTo>
                    <a:lnTo>
                      <a:pt x="673" y="674"/>
                    </a:lnTo>
                    <a:lnTo>
                      <a:pt x="690" y="675"/>
                    </a:lnTo>
                    <a:lnTo>
                      <a:pt x="708" y="675"/>
                    </a:lnTo>
                    <a:lnTo>
                      <a:pt x="724" y="675"/>
                    </a:lnTo>
                    <a:lnTo>
                      <a:pt x="739" y="674"/>
                    </a:lnTo>
                    <a:lnTo>
                      <a:pt x="754" y="673"/>
                    </a:lnTo>
                    <a:lnTo>
                      <a:pt x="766" y="670"/>
                    </a:lnTo>
                    <a:lnTo>
                      <a:pt x="780" y="668"/>
                    </a:lnTo>
                    <a:lnTo>
                      <a:pt x="792" y="667"/>
                    </a:lnTo>
                    <a:lnTo>
                      <a:pt x="803" y="665"/>
                    </a:lnTo>
                    <a:lnTo>
                      <a:pt x="813" y="664"/>
                    </a:lnTo>
                    <a:lnTo>
                      <a:pt x="824" y="661"/>
                    </a:lnTo>
                    <a:lnTo>
                      <a:pt x="834" y="660"/>
                    </a:lnTo>
                    <a:lnTo>
                      <a:pt x="843" y="659"/>
                    </a:lnTo>
                    <a:lnTo>
                      <a:pt x="853" y="659"/>
                    </a:lnTo>
                    <a:lnTo>
                      <a:pt x="861" y="659"/>
                    </a:lnTo>
                    <a:lnTo>
                      <a:pt x="870" y="660"/>
                    </a:lnTo>
                    <a:lnTo>
                      <a:pt x="878" y="662"/>
                    </a:lnTo>
                    <a:lnTo>
                      <a:pt x="887" y="665"/>
                    </a:lnTo>
                    <a:lnTo>
                      <a:pt x="898" y="666"/>
                    </a:lnTo>
                    <a:lnTo>
                      <a:pt x="909" y="668"/>
                    </a:lnTo>
                    <a:lnTo>
                      <a:pt x="923" y="669"/>
                    </a:lnTo>
                    <a:lnTo>
                      <a:pt x="936" y="670"/>
                    </a:lnTo>
                    <a:lnTo>
                      <a:pt x="951" y="670"/>
                    </a:lnTo>
                    <a:lnTo>
                      <a:pt x="964" y="672"/>
                    </a:lnTo>
                    <a:lnTo>
                      <a:pt x="979" y="672"/>
                    </a:lnTo>
                    <a:lnTo>
                      <a:pt x="994" y="672"/>
                    </a:lnTo>
                    <a:lnTo>
                      <a:pt x="1008" y="673"/>
                    </a:lnTo>
                    <a:lnTo>
                      <a:pt x="1022" y="673"/>
                    </a:lnTo>
                    <a:lnTo>
                      <a:pt x="1035" y="673"/>
                    </a:lnTo>
                    <a:lnTo>
                      <a:pt x="1046" y="673"/>
                    </a:lnTo>
                    <a:lnTo>
                      <a:pt x="1057" y="674"/>
                    </a:lnTo>
                    <a:lnTo>
                      <a:pt x="1066" y="674"/>
                    </a:lnTo>
                    <a:lnTo>
                      <a:pt x="1073" y="675"/>
                    </a:lnTo>
                    <a:lnTo>
                      <a:pt x="1081" y="676"/>
                    </a:lnTo>
                    <a:lnTo>
                      <a:pt x="1095" y="677"/>
                    </a:lnTo>
                    <a:lnTo>
                      <a:pt x="1111" y="679"/>
                    </a:lnTo>
                    <a:lnTo>
                      <a:pt x="1130" y="680"/>
                    </a:lnTo>
                    <a:lnTo>
                      <a:pt x="1151" y="682"/>
                    </a:lnTo>
                    <a:lnTo>
                      <a:pt x="1174" y="683"/>
                    </a:lnTo>
                    <a:lnTo>
                      <a:pt x="1196" y="685"/>
                    </a:lnTo>
                    <a:lnTo>
                      <a:pt x="1217" y="687"/>
                    </a:lnTo>
                    <a:lnTo>
                      <a:pt x="1236" y="688"/>
                    </a:lnTo>
                    <a:lnTo>
                      <a:pt x="1254" y="689"/>
                    </a:lnTo>
                    <a:lnTo>
                      <a:pt x="1266" y="690"/>
                    </a:lnTo>
                    <a:lnTo>
                      <a:pt x="1275" y="690"/>
                    </a:lnTo>
                    <a:lnTo>
                      <a:pt x="1278" y="689"/>
                    </a:lnTo>
                    <a:lnTo>
                      <a:pt x="1274" y="688"/>
                    </a:lnTo>
                    <a:lnTo>
                      <a:pt x="1264" y="685"/>
                    </a:lnTo>
                    <a:lnTo>
                      <a:pt x="1245" y="683"/>
                    </a:lnTo>
                    <a:close/>
                  </a:path>
                </a:pathLst>
              </a:custGeom>
              <a:solidFill>
                <a:srgbClr val="000000"/>
              </a:solidFill>
              <a:ln w="9525">
                <a:noFill/>
                <a:round/>
                <a:headEnd/>
                <a:tailEnd/>
              </a:ln>
            </p:spPr>
            <p:txBody>
              <a:bodyPr/>
              <a:lstStyle/>
              <a:p>
                <a:endParaRPr lang="fa-IR"/>
              </a:p>
            </p:txBody>
          </p:sp>
          <p:sp>
            <p:nvSpPr>
              <p:cNvPr id="16438" name="Freeform 22"/>
              <p:cNvSpPr>
                <a:spLocks/>
              </p:cNvSpPr>
              <p:nvPr/>
            </p:nvSpPr>
            <p:spPr bwMode="auto">
              <a:xfrm>
                <a:off x="3769" y="3279"/>
                <a:ext cx="52" cy="111"/>
              </a:xfrm>
              <a:custGeom>
                <a:avLst/>
                <a:gdLst>
                  <a:gd name="T0" fmla="*/ 97 w 105"/>
                  <a:gd name="T1" fmla="*/ 211 h 221"/>
                  <a:gd name="T2" fmla="*/ 83 w 105"/>
                  <a:gd name="T3" fmla="*/ 198 h 221"/>
                  <a:gd name="T4" fmla="*/ 73 w 105"/>
                  <a:gd name="T5" fmla="*/ 187 h 221"/>
                  <a:gd name="T6" fmla="*/ 63 w 105"/>
                  <a:gd name="T7" fmla="*/ 179 h 221"/>
                  <a:gd name="T8" fmla="*/ 56 w 105"/>
                  <a:gd name="T9" fmla="*/ 173 h 221"/>
                  <a:gd name="T10" fmla="*/ 50 w 105"/>
                  <a:gd name="T11" fmla="*/ 166 h 221"/>
                  <a:gd name="T12" fmla="*/ 45 w 105"/>
                  <a:gd name="T13" fmla="*/ 158 h 221"/>
                  <a:gd name="T14" fmla="*/ 39 w 105"/>
                  <a:gd name="T15" fmla="*/ 147 h 221"/>
                  <a:gd name="T16" fmla="*/ 35 w 105"/>
                  <a:gd name="T17" fmla="*/ 135 h 221"/>
                  <a:gd name="T18" fmla="*/ 32 w 105"/>
                  <a:gd name="T19" fmla="*/ 117 h 221"/>
                  <a:gd name="T20" fmla="*/ 35 w 105"/>
                  <a:gd name="T21" fmla="*/ 101 h 221"/>
                  <a:gd name="T22" fmla="*/ 41 w 105"/>
                  <a:gd name="T23" fmla="*/ 85 h 221"/>
                  <a:gd name="T24" fmla="*/ 51 w 105"/>
                  <a:gd name="T25" fmla="*/ 68 h 221"/>
                  <a:gd name="T26" fmla="*/ 61 w 105"/>
                  <a:gd name="T27" fmla="*/ 52 h 221"/>
                  <a:gd name="T28" fmla="*/ 71 w 105"/>
                  <a:gd name="T29" fmla="*/ 34 h 221"/>
                  <a:gd name="T30" fmla="*/ 81 w 105"/>
                  <a:gd name="T31" fmla="*/ 17 h 221"/>
                  <a:gd name="T32" fmla="*/ 88 w 105"/>
                  <a:gd name="T33" fmla="*/ 0 h 221"/>
                  <a:gd name="T34" fmla="*/ 84 w 105"/>
                  <a:gd name="T35" fmla="*/ 1 h 221"/>
                  <a:gd name="T36" fmla="*/ 73 w 105"/>
                  <a:gd name="T37" fmla="*/ 11 h 221"/>
                  <a:gd name="T38" fmla="*/ 55 w 105"/>
                  <a:gd name="T39" fmla="*/ 29 h 221"/>
                  <a:gd name="T40" fmla="*/ 37 w 105"/>
                  <a:gd name="T41" fmla="*/ 50 h 221"/>
                  <a:gd name="T42" fmla="*/ 20 w 105"/>
                  <a:gd name="T43" fmla="*/ 75 h 221"/>
                  <a:gd name="T44" fmla="*/ 7 w 105"/>
                  <a:gd name="T45" fmla="*/ 98 h 221"/>
                  <a:gd name="T46" fmla="*/ 0 w 105"/>
                  <a:gd name="T47" fmla="*/ 120 h 221"/>
                  <a:gd name="T48" fmla="*/ 3 w 105"/>
                  <a:gd name="T49" fmla="*/ 136 h 221"/>
                  <a:gd name="T50" fmla="*/ 16 w 105"/>
                  <a:gd name="T51" fmla="*/ 151 h 221"/>
                  <a:gd name="T52" fmla="*/ 35 w 105"/>
                  <a:gd name="T53" fmla="*/ 168 h 221"/>
                  <a:gd name="T54" fmla="*/ 54 w 105"/>
                  <a:gd name="T55" fmla="*/ 185 h 221"/>
                  <a:gd name="T56" fmla="*/ 75 w 105"/>
                  <a:gd name="T57" fmla="*/ 201 h 221"/>
                  <a:gd name="T58" fmla="*/ 91 w 105"/>
                  <a:gd name="T59" fmla="*/ 214 h 221"/>
                  <a:gd name="T60" fmla="*/ 103 w 105"/>
                  <a:gd name="T61" fmla="*/ 221 h 221"/>
                  <a:gd name="T62" fmla="*/ 105 w 105"/>
                  <a:gd name="T63" fmla="*/ 220 h 221"/>
                  <a:gd name="T64" fmla="*/ 97 w 105"/>
                  <a:gd name="T65" fmla="*/ 211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221"/>
                  <a:gd name="T101" fmla="*/ 105 w 105"/>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221">
                    <a:moveTo>
                      <a:pt x="97" y="211"/>
                    </a:moveTo>
                    <a:lnTo>
                      <a:pt x="83" y="198"/>
                    </a:lnTo>
                    <a:lnTo>
                      <a:pt x="73" y="187"/>
                    </a:lnTo>
                    <a:lnTo>
                      <a:pt x="63" y="179"/>
                    </a:lnTo>
                    <a:lnTo>
                      <a:pt x="56" y="173"/>
                    </a:lnTo>
                    <a:lnTo>
                      <a:pt x="50" y="166"/>
                    </a:lnTo>
                    <a:lnTo>
                      <a:pt x="45" y="158"/>
                    </a:lnTo>
                    <a:lnTo>
                      <a:pt x="39" y="147"/>
                    </a:lnTo>
                    <a:lnTo>
                      <a:pt x="35" y="135"/>
                    </a:lnTo>
                    <a:lnTo>
                      <a:pt x="32" y="117"/>
                    </a:lnTo>
                    <a:lnTo>
                      <a:pt x="35" y="101"/>
                    </a:lnTo>
                    <a:lnTo>
                      <a:pt x="41" y="85"/>
                    </a:lnTo>
                    <a:lnTo>
                      <a:pt x="51" y="68"/>
                    </a:lnTo>
                    <a:lnTo>
                      <a:pt x="61" y="52"/>
                    </a:lnTo>
                    <a:lnTo>
                      <a:pt x="71" y="34"/>
                    </a:lnTo>
                    <a:lnTo>
                      <a:pt x="81" y="17"/>
                    </a:lnTo>
                    <a:lnTo>
                      <a:pt x="88" y="0"/>
                    </a:lnTo>
                    <a:lnTo>
                      <a:pt x="84" y="1"/>
                    </a:lnTo>
                    <a:lnTo>
                      <a:pt x="73" y="11"/>
                    </a:lnTo>
                    <a:lnTo>
                      <a:pt x="55" y="29"/>
                    </a:lnTo>
                    <a:lnTo>
                      <a:pt x="37" y="50"/>
                    </a:lnTo>
                    <a:lnTo>
                      <a:pt x="20" y="75"/>
                    </a:lnTo>
                    <a:lnTo>
                      <a:pt x="7" y="98"/>
                    </a:lnTo>
                    <a:lnTo>
                      <a:pt x="0" y="120"/>
                    </a:lnTo>
                    <a:lnTo>
                      <a:pt x="3" y="136"/>
                    </a:lnTo>
                    <a:lnTo>
                      <a:pt x="16" y="151"/>
                    </a:lnTo>
                    <a:lnTo>
                      <a:pt x="35" y="168"/>
                    </a:lnTo>
                    <a:lnTo>
                      <a:pt x="54" y="185"/>
                    </a:lnTo>
                    <a:lnTo>
                      <a:pt x="75" y="201"/>
                    </a:lnTo>
                    <a:lnTo>
                      <a:pt x="91" y="214"/>
                    </a:lnTo>
                    <a:lnTo>
                      <a:pt x="103" y="221"/>
                    </a:lnTo>
                    <a:lnTo>
                      <a:pt x="105" y="220"/>
                    </a:lnTo>
                    <a:lnTo>
                      <a:pt x="97" y="211"/>
                    </a:lnTo>
                    <a:close/>
                  </a:path>
                </a:pathLst>
              </a:custGeom>
              <a:solidFill>
                <a:srgbClr val="000000"/>
              </a:solidFill>
              <a:ln w="9525">
                <a:noFill/>
                <a:round/>
                <a:headEnd/>
                <a:tailEnd/>
              </a:ln>
            </p:spPr>
            <p:txBody>
              <a:bodyPr/>
              <a:lstStyle/>
              <a:p>
                <a:endParaRPr lang="fa-IR"/>
              </a:p>
            </p:txBody>
          </p:sp>
          <p:sp>
            <p:nvSpPr>
              <p:cNvPr id="16439" name="Freeform 23"/>
              <p:cNvSpPr>
                <a:spLocks/>
              </p:cNvSpPr>
              <p:nvPr/>
            </p:nvSpPr>
            <p:spPr bwMode="auto">
              <a:xfrm>
                <a:off x="4181" y="3494"/>
                <a:ext cx="267" cy="49"/>
              </a:xfrm>
              <a:custGeom>
                <a:avLst/>
                <a:gdLst>
                  <a:gd name="T0" fmla="*/ 269 w 534"/>
                  <a:gd name="T1" fmla="*/ 19 h 97"/>
                  <a:gd name="T2" fmla="*/ 250 w 534"/>
                  <a:gd name="T3" fmla="*/ 25 h 97"/>
                  <a:gd name="T4" fmla="*/ 231 w 534"/>
                  <a:gd name="T5" fmla="*/ 29 h 97"/>
                  <a:gd name="T6" fmla="*/ 216 w 534"/>
                  <a:gd name="T7" fmla="*/ 34 h 97"/>
                  <a:gd name="T8" fmla="*/ 204 w 534"/>
                  <a:gd name="T9" fmla="*/ 36 h 97"/>
                  <a:gd name="T10" fmla="*/ 192 w 534"/>
                  <a:gd name="T11" fmla="*/ 38 h 97"/>
                  <a:gd name="T12" fmla="*/ 182 w 534"/>
                  <a:gd name="T13" fmla="*/ 40 h 97"/>
                  <a:gd name="T14" fmla="*/ 173 w 534"/>
                  <a:gd name="T15" fmla="*/ 41 h 97"/>
                  <a:gd name="T16" fmla="*/ 165 w 534"/>
                  <a:gd name="T17" fmla="*/ 42 h 97"/>
                  <a:gd name="T18" fmla="*/ 157 w 534"/>
                  <a:gd name="T19" fmla="*/ 42 h 97"/>
                  <a:gd name="T20" fmla="*/ 148 w 534"/>
                  <a:gd name="T21" fmla="*/ 42 h 97"/>
                  <a:gd name="T22" fmla="*/ 139 w 534"/>
                  <a:gd name="T23" fmla="*/ 42 h 97"/>
                  <a:gd name="T24" fmla="*/ 130 w 534"/>
                  <a:gd name="T25" fmla="*/ 42 h 97"/>
                  <a:gd name="T26" fmla="*/ 120 w 534"/>
                  <a:gd name="T27" fmla="*/ 43 h 97"/>
                  <a:gd name="T28" fmla="*/ 108 w 534"/>
                  <a:gd name="T29" fmla="*/ 44 h 97"/>
                  <a:gd name="T30" fmla="*/ 94 w 534"/>
                  <a:gd name="T31" fmla="*/ 45 h 97"/>
                  <a:gd name="T32" fmla="*/ 79 w 534"/>
                  <a:gd name="T33" fmla="*/ 48 h 97"/>
                  <a:gd name="T34" fmla="*/ 48 w 534"/>
                  <a:gd name="T35" fmla="*/ 55 h 97"/>
                  <a:gd name="T36" fmla="*/ 24 w 534"/>
                  <a:gd name="T37" fmla="*/ 64 h 97"/>
                  <a:gd name="T38" fmla="*/ 8 w 534"/>
                  <a:gd name="T39" fmla="*/ 74 h 97"/>
                  <a:gd name="T40" fmla="*/ 0 w 534"/>
                  <a:gd name="T41" fmla="*/ 83 h 97"/>
                  <a:gd name="T42" fmla="*/ 3 w 534"/>
                  <a:gd name="T43" fmla="*/ 91 h 97"/>
                  <a:gd name="T44" fmla="*/ 18 w 534"/>
                  <a:gd name="T45" fmla="*/ 96 h 97"/>
                  <a:gd name="T46" fmla="*/ 48 w 534"/>
                  <a:gd name="T47" fmla="*/ 97 h 97"/>
                  <a:gd name="T48" fmla="*/ 92 w 534"/>
                  <a:gd name="T49" fmla="*/ 91 h 97"/>
                  <a:gd name="T50" fmla="*/ 117 w 534"/>
                  <a:gd name="T51" fmla="*/ 87 h 97"/>
                  <a:gd name="T52" fmla="*/ 139 w 534"/>
                  <a:gd name="T53" fmla="*/ 85 h 97"/>
                  <a:gd name="T54" fmla="*/ 160 w 534"/>
                  <a:gd name="T55" fmla="*/ 82 h 97"/>
                  <a:gd name="T56" fmla="*/ 178 w 534"/>
                  <a:gd name="T57" fmla="*/ 80 h 97"/>
                  <a:gd name="T58" fmla="*/ 196 w 534"/>
                  <a:gd name="T59" fmla="*/ 79 h 97"/>
                  <a:gd name="T60" fmla="*/ 212 w 534"/>
                  <a:gd name="T61" fmla="*/ 78 h 97"/>
                  <a:gd name="T62" fmla="*/ 226 w 534"/>
                  <a:gd name="T63" fmla="*/ 78 h 97"/>
                  <a:gd name="T64" fmla="*/ 241 w 534"/>
                  <a:gd name="T65" fmla="*/ 76 h 97"/>
                  <a:gd name="T66" fmla="*/ 253 w 534"/>
                  <a:gd name="T67" fmla="*/ 76 h 97"/>
                  <a:gd name="T68" fmla="*/ 267 w 534"/>
                  <a:gd name="T69" fmla="*/ 76 h 97"/>
                  <a:gd name="T70" fmla="*/ 280 w 534"/>
                  <a:gd name="T71" fmla="*/ 75 h 97"/>
                  <a:gd name="T72" fmla="*/ 294 w 534"/>
                  <a:gd name="T73" fmla="*/ 74 h 97"/>
                  <a:gd name="T74" fmla="*/ 307 w 534"/>
                  <a:gd name="T75" fmla="*/ 72 h 97"/>
                  <a:gd name="T76" fmla="*/ 322 w 534"/>
                  <a:gd name="T77" fmla="*/ 70 h 97"/>
                  <a:gd name="T78" fmla="*/ 340 w 534"/>
                  <a:gd name="T79" fmla="*/ 67 h 97"/>
                  <a:gd name="T80" fmla="*/ 357 w 534"/>
                  <a:gd name="T81" fmla="*/ 63 h 97"/>
                  <a:gd name="T82" fmla="*/ 394 w 534"/>
                  <a:gd name="T83" fmla="*/ 56 h 97"/>
                  <a:gd name="T84" fmla="*/ 427 w 534"/>
                  <a:gd name="T85" fmla="*/ 51 h 97"/>
                  <a:gd name="T86" fmla="*/ 457 w 534"/>
                  <a:gd name="T87" fmla="*/ 49 h 97"/>
                  <a:gd name="T88" fmla="*/ 484 w 534"/>
                  <a:gd name="T89" fmla="*/ 48 h 97"/>
                  <a:gd name="T90" fmla="*/ 504 w 534"/>
                  <a:gd name="T91" fmla="*/ 49 h 97"/>
                  <a:gd name="T92" fmla="*/ 521 w 534"/>
                  <a:gd name="T93" fmla="*/ 50 h 97"/>
                  <a:gd name="T94" fmla="*/ 531 w 534"/>
                  <a:gd name="T95" fmla="*/ 51 h 97"/>
                  <a:gd name="T96" fmla="*/ 534 w 534"/>
                  <a:gd name="T97" fmla="*/ 51 h 97"/>
                  <a:gd name="T98" fmla="*/ 395 w 534"/>
                  <a:gd name="T99" fmla="*/ 17 h 97"/>
                  <a:gd name="T100" fmla="*/ 280 w 534"/>
                  <a:gd name="T101" fmla="*/ 10 h 97"/>
                  <a:gd name="T102" fmla="*/ 284 w 534"/>
                  <a:gd name="T103" fmla="*/ 8 h 97"/>
                  <a:gd name="T104" fmla="*/ 295 w 534"/>
                  <a:gd name="T105" fmla="*/ 6 h 97"/>
                  <a:gd name="T106" fmla="*/ 306 w 534"/>
                  <a:gd name="T107" fmla="*/ 4 h 97"/>
                  <a:gd name="T108" fmla="*/ 318 w 534"/>
                  <a:gd name="T109" fmla="*/ 2 h 97"/>
                  <a:gd name="T110" fmla="*/ 322 w 534"/>
                  <a:gd name="T111" fmla="*/ 0 h 97"/>
                  <a:gd name="T112" fmla="*/ 319 w 534"/>
                  <a:gd name="T113" fmla="*/ 3 h 97"/>
                  <a:gd name="T114" fmla="*/ 303 w 534"/>
                  <a:gd name="T115" fmla="*/ 8 h 97"/>
                  <a:gd name="T116" fmla="*/ 269 w 534"/>
                  <a:gd name="T117" fmla="*/ 19 h 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4"/>
                  <a:gd name="T178" fmla="*/ 0 h 97"/>
                  <a:gd name="T179" fmla="*/ 534 w 534"/>
                  <a:gd name="T180" fmla="*/ 97 h 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4" h="97">
                    <a:moveTo>
                      <a:pt x="269" y="19"/>
                    </a:moveTo>
                    <a:lnTo>
                      <a:pt x="250" y="25"/>
                    </a:lnTo>
                    <a:lnTo>
                      <a:pt x="231" y="29"/>
                    </a:lnTo>
                    <a:lnTo>
                      <a:pt x="216" y="34"/>
                    </a:lnTo>
                    <a:lnTo>
                      <a:pt x="204" y="36"/>
                    </a:lnTo>
                    <a:lnTo>
                      <a:pt x="192" y="38"/>
                    </a:lnTo>
                    <a:lnTo>
                      <a:pt x="182" y="40"/>
                    </a:lnTo>
                    <a:lnTo>
                      <a:pt x="173" y="41"/>
                    </a:lnTo>
                    <a:lnTo>
                      <a:pt x="165" y="42"/>
                    </a:lnTo>
                    <a:lnTo>
                      <a:pt x="157" y="42"/>
                    </a:lnTo>
                    <a:lnTo>
                      <a:pt x="148" y="42"/>
                    </a:lnTo>
                    <a:lnTo>
                      <a:pt x="139" y="42"/>
                    </a:lnTo>
                    <a:lnTo>
                      <a:pt x="130" y="42"/>
                    </a:lnTo>
                    <a:lnTo>
                      <a:pt x="120" y="43"/>
                    </a:lnTo>
                    <a:lnTo>
                      <a:pt x="108" y="44"/>
                    </a:lnTo>
                    <a:lnTo>
                      <a:pt x="94" y="45"/>
                    </a:lnTo>
                    <a:lnTo>
                      <a:pt x="79" y="48"/>
                    </a:lnTo>
                    <a:lnTo>
                      <a:pt x="48" y="55"/>
                    </a:lnTo>
                    <a:lnTo>
                      <a:pt x="24" y="64"/>
                    </a:lnTo>
                    <a:lnTo>
                      <a:pt x="8" y="74"/>
                    </a:lnTo>
                    <a:lnTo>
                      <a:pt x="0" y="83"/>
                    </a:lnTo>
                    <a:lnTo>
                      <a:pt x="3" y="91"/>
                    </a:lnTo>
                    <a:lnTo>
                      <a:pt x="18" y="96"/>
                    </a:lnTo>
                    <a:lnTo>
                      <a:pt x="48" y="97"/>
                    </a:lnTo>
                    <a:lnTo>
                      <a:pt x="92" y="91"/>
                    </a:lnTo>
                    <a:lnTo>
                      <a:pt x="117" y="87"/>
                    </a:lnTo>
                    <a:lnTo>
                      <a:pt x="139" y="85"/>
                    </a:lnTo>
                    <a:lnTo>
                      <a:pt x="160" y="82"/>
                    </a:lnTo>
                    <a:lnTo>
                      <a:pt x="178" y="80"/>
                    </a:lnTo>
                    <a:lnTo>
                      <a:pt x="196" y="79"/>
                    </a:lnTo>
                    <a:lnTo>
                      <a:pt x="212" y="78"/>
                    </a:lnTo>
                    <a:lnTo>
                      <a:pt x="226" y="78"/>
                    </a:lnTo>
                    <a:lnTo>
                      <a:pt x="241" y="76"/>
                    </a:lnTo>
                    <a:lnTo>
                      <a:pt x="253" y="76"/>
                    </a:lnTo>
                    <a:lnTo>
                      <a:pt x="267" y="76"/>
                    </a:lnTo>
                    <a:lnTo>
                      <a:pt x="280" y="75"/>
                    </a:lnTo>
                    <a:lnTo>
                      <a:pt x="294" y="74"/>
                    </a:lnTo>
                    <a:lnTo>
                      <a:pt x="307" y="72"/>
                    </a:lnTo>
                    <a:lnTo>
                      <a:pt x="322" y="70"/>
                    </a:lnTo>
                    <a:lnTo>
                      <a:pt x="340" y="67"/>
                    </a:lnTo>
                    <a:lnTo>
                      <a:pt x="357" y="63"/>
                    </a:lnTo>
                    <a:lnTo>
                      <a:pt x="394" y="56"/>
                    </a:lnTo>
                    <a:lnTo>
                      <a:pt x="427" y="51"/>
                    </a:lnTo>
                    <a:lnTo>
                      <a:pt x="457" y="49"/>
                    </a:lnTo>
                    <a:lnTo>
                      <a:pt x="484" y="48"/>
                    </a:lnTo>
                    <a:lnTo>
                      <a:pt x="504" y="49"/>
                    </a:lnTo>
                    <a:lnTo>
                      <a:pt x="521" y="50"/>
                    </a:lnTo>
                    <a:lnTo>
                      <a:pt x="531" y="51"/>
                    </a:lnTo>
                    <a:lnTo>
                      <a:pt x="534" y="51"/>
                    </a:lnTo>
                    <a:lnTo>
                      <a:pt x="395" y="17"/>
                    </a:lnTo>
                    <a:lnTo>
                      <a:pt x="280" y="10"/>
                    </a:lnTo>
                    <a:lnTo>
                      <a:pt x="284" y="8"/>
                    </a:lnTo>
                    <a:lnTo>
                      <a:pt x="295" y="6"/>
                    </a:lnTo>
                    <a:lnTo>
                      <a:pt x="306" y="4"/>
                    </a:lnTo>
                    <a:lnTo>
                      <a:pt x="318" y="2"/>
                    </a:lnTo>
                    <a:lnTo>
                      <a:pt x="322" y="0"/>
                    </a:lnTo>
                    <a:lnTo>
                      <a:pt x="319" y="3"/>
                    </a:lnTo>
                    <a:lnTo>
                      <a:pt x="303" y="8"/>
                    </a:lnTo>
                    <a:lnTo>
                      <a:pt x="269" y="19"/>
                    </a:lnTo>
                    <a:close/>
                  </a:path>
                </a:pathLst>
              </a:custGeom>
              <a:solidFill>
                <a:srgbClr val="000000"/>
              </a:solidFill>
              <a:ln w="9525">
                <a:noFill/>
                <a:round/>
                <a:headEnd/>
                <a:tailEnd/>
              </a:ln>
            </p:spPr>
            <p:txBody>
              <a:bodyPr/>
              <a:lstStyle/>
              <a:p>
                <a:endParaRPr lang="fa-IR"/>
              </a:p>
            </p:txBody>
          </p:sp>
          <p:sp>
            <p:nvSpPr>
              <p:cNvPr id="16440" name="Freeform 24"/>
              <p:cNvSpPr>
                <a:spLocks/>
              </p:cNvSpPr>
              <p:nvPr/>
            </p:nvSpPr>
            <p:spPr bwMode="auto">
              <a:xfrm>
                <a:off x="4079" y="3482"/>
                <a:ext cx="276" cy="198"/>
              </a:xfrm>
              <a:custGeom>
                <a:avLst/>
                <a:gdLst>
                  <a:gd name="T0" fmla="*/ 180 w 553"/>
                  <a:gd name="T1" fmla="*/ 38 h 397"/>
                  <a:gd name="T2" fmla="*/ 231 w 553"/>
                  <a:gd name="T3" fmla="*/ 67 h 397"/>
                  <a:gd name="T4" fmla="*/ 265 w 553"/>
                  <a:gd name="T5" fmla="*/ 119 h 397"/>
                  <a:gd name="T6" fmla="*/ 281 w 553"/>
                  <a:gd name="T7" fmla="*/ 182 h 397"/>
                  <a:gd name="T8" fmla="*/ 304 w 553"/>
                  <a:gd name="T9" fmla="*/ 238 h 397"/>
                  <a:gd name="T10" fmla="*/ 372 w 553"/>
                  <a:gd name="T11" fmla="*/ 292 h 397"/>
                  <a:gd name="T12" fmla="*/ 422 w 553"/>
                  <a:gd name="T13" fmla="*/ 322 h 397"/>
                  <a:gd name="T14" fmla="*/ 465 w 553"/>
                  <a:gd name="T15" fmla="*/ 347 h 397"/>
                  <a:gd name="T16" fmla="*/ 501 w 553"/>
                  <a:gd name="T17" fmla="*/ 364 h 397"/>
                  <a:gd name="T18" fmla="*/ 530 w 553"/>
                  <a:gd name="T19" fmla="*/ 377 h 397"/>
                  <a:gd name="T20" fmla="*/ 549 w 553"/>
                  <a:gd name="T21" fmla="*/ 384 h 397"/>
                  <a:gd name="T22" fmla="*/ 549 w 553"/>
                  <a:gd name="T23" fmla="*/ 388 h 397"/>
                  <a:gd name="T24" fmla="*/ 523 w 553"/>
                  <a:gd name="T25" fmla="*/ 393 h 397"/>
                  <a:gd name="T26" fmla="*/ 475 w 553"/>
                  <a:gd name="T27" fmla="*/ 397 h 397"/>
                  <a:gd name="T28" fmla="*/ 412 w 553"/>
                  <a:gd name="T29" fmla="*/ 397 h 397"/>
                  <a:gd name="T30" fmla="*/ 341 w 553"/>
                  <a:gd name="T31" fmla="*/ 392 h 397"/>
                  <a:gd name="T32" fmla="*/ 271 w 553"/>
                  <a:gd name="T33" fmla="*/ 384 h 397"/>
                  <a:gd name="T34" fmla="*/ 221 w 553"/>
                  <a:gd name="T35" fmla="*/ 378 h 397"/>
                  <a:gd name="T36" fmla="*/ 184 w 553"/>
                  <a:gd name="T37" fmla="*/ 372 h 397"/>
                  <a:gd name="T38" fmla="*/ 152 w 553"/>
                  <a:gd name="T39" fmla="*/ 362 h 397"/>
                  <a:gd name="T40" fmla="*/ 116 w 553"/>
                  <a:gd name="T41" fmla="*/ 345 h 397"/>
                  <a:gd name="T42" fmla="*/ 69 w 553"/>
                  <a:gd name="T43" fmla="*/ 311 h 397"/>
                  <a:gd name="T44" fmla="*/ 29 w 553"/>
                  <a:gd name="T45" fmla="*/ 234 h 397"/>
                  <a:gd name="T46" fmla="*/ 6 w 553"/>
                  <a:gd name="T47" fmla="*/ 167 h 397"/>
                  <a:gd name="T48" fmla="*/ 2 w 553"/>
                  <a:gd name="T49" fmla="*/ 122 h 397"/>
                  <a:gd name="T50" fmla="*/ 25 w 553"/>
                  <a:gd name="T51" fmla="*/ 31 h 397"/>
                  <a:gd name="T52" fmla="*/ 45 w 553"/>
                  <a:gd name="T53" fmla="*/ 37 h 397"/>
                  <a:gd name="T54" fmla="*/ 48 w 553"/>
                  <a:gd name="T55" fmla="*/ 138 h 397"/>
                  <a:gd name="T56" fmla="*/ 66 w 553"/>
                  <a:gd name="T57" fmla="*/ 221 h 397"/>
                  <a:gd name="T58" fmla="*/ 123 w 553"/>
                  <a:gd name="T59" fmla="*/ 270 h 397"/>
                  <a:gd name="T60" fmla="*/ 169 w 553"/>
                  <a:gd name="T61" fmla="*/ 306 h 397"/>
                  <a:gd name="T62" fmla="*/ 226 w 553"/>
                  <a:gd name="T63" fmla="*/ 332 h 397"/>
                  <a:gd name="T64" fmla="*/ 290 w 553"/>
                  <a:gd name="T65" fmla="*/ 345 h 397"/>
                  <a:gd name="T66" fmla="*/ 337 w 553"/>
                  <a:gd name="T67" fmla="*/ 357 h 397"/>
                  <a:gd name="T68" fmla="*/ 375 w 553"/>
                  <a:gd name="T69" fmla="*/ 370 h 397"/>
                  <a:gd name="T70" fmla="*/ 396 w 553"/>
                  <a:gd name="T71" fmla="*/ 375 h 397"/>
                  <a:gd name="T72" fmla="*/ 394 w 553"/>
                  <a:gd name="T73" fmla="*/ 367 h 397"/>
                  <a:gd name="T74" fmla="*/ 351 w 553"/>
                  <a:gd name="T75" fmla="*/ 332 h 397"/>
                  <a:gd name="T76" fmla="*/ 286 w 553"/>
                  <a:gd name="T77" fmla="*/ 280 h 397"/>
                  <a:gd name="T78" fmla="*/ 243 w 553"/>
                  <a:gd name="T79" fmla="*/ 229 h 397"/>
                  <a:gd name="T80" fmla="*/ 229 w 553"/>
                  <a:gd name="T81" fmla="*/ 180 h 397"/>
                  <a:gd name="T82" fmla="*/ 208 w 553"/>
                  <a:gd name="T83" fmla="*/ 136 h 397"/>
                  <a:gd name="T84" fmla="*/ 173 w 553"/>
                  <a:gd name="T85" fmla="*/ 85 h 397"/>
                  <a:gd name="T86" fmla="*/ 114 w 553"/>
                  <a:gd name="T87" fmla="*/ 30 h 397"/>
                  <a:gd name="T88" fmla="*/ 85 w 553"/>
                  <a:gd name="T89" fmla="*/ 0 h 3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3"/>
                  <a:gd name="T136" fmla="*/ 0 h 397"/>
                  <a:gd name="T137" fmla="*/ 553 w 553"/>
                  <a:gd name="T138" fmla="*/ 397 h 3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3" h="397">
                    <a:moveTo>
                      <a:pt x="122" y="14"/>
                    </a:moveTo>
                    <a:lnTo>
                      <a:pt x="154" y="28"/>
                    </a:lnTo>
                    <a:lnTo>
                      <a:pt x="180" y="38"/>
                    </a:lnTo>
                    <a:lnTo>
                      <a:pt x="200" y="47"/>
                    </a:lnTo>
                    <a:lnTo>
                      <a:pt x="218" y="57"/>
                    </a:lnTo>
                    <a:lnTo>
                      <a:pt x="231" y="67"/>
                    </a:lnTo>
                    <a:lnTo>
                      <a:pt x="243" y="80"/>
                    </a:lnTo>
                    <a:lnTo>
                      <a:pt x="255" y="97"/>
                    </a:lnTo>
                    <a:lnTo>
                      <a:pt x="265" y="119"/>
                    </a:lnTo>
                    <a:lnTo>
                      <a:pt x="273" y="142"/>
                    </a:lnTo>
                    <a:lnTo>
                      <a:pt x="278" y="164"/>
                    </a:lnTo>
                    <a:lnTo>
                      <a:pt x="281" y="182"/>
                    </a:lnTo>
                    <a:lnTo>
                      <a:pt x="286" y="201"/>
                    </a:lnTo>
                    <a:lnTo>
                      <a:pt x="293" y="219"/>
                    </a:lnTo>
                    <a:lnTo>
                      <a:pt x="304" y="238"/>
                    </a:lnTo>
                    <a:lnTo>
                      <a:pt x="325" y="258"/>
                    </a:lnTo>
                    <a:lnTo>
                      <a:pt x="355" y="280"/>
                    </a:lnTo>
                    <a:lnTo>
                      <a:pt x="372" y="292"/>
                    </a:lnTo>
                    <a:lnTo>
                      <a:pt x="389" y="302"/>
                    </a:lnTo>
                    <a:lnTo>
                      <a:pt x="407" y="312"/>
                    </a:lnTo>
                    <a:lnTo>
                      <a:pt x="422" y="322"/>
                    </a:lnTo>
                    <a:lnTo>
                      <a:pt x="438" y="331"/>
                    </a:lnTo>
                    <a:lnTo>
                      <a:pt x="452" y="339"/>
                    </a:lnTo>
                    <a:lnTo>
                      <a:pt x="465" y="347"/>
                    </a:lnTo>
                    <a:lnTo>
                      <a:pt x="478" y="353"/>
                    </a:lnTo>
                    <a:lnTo>
                      <a:pt x="490" y="360"/>
                    </a:lnTo>
                    <a:lnTo>
                      <a:pt x="501" y="364"/>
                    </a:lnTo>
                    <a:lnTo>
                      <a:pt x="511" y="370"/>
                    </a:lnTo>
                    <a:lnTo>
                      <a:pt x="521" y="373"/>
                    </a:lnTo>
                    <a:lnTo>
                      <a:pt x="530" y="377"/>
                    </a:lnTo>
                    <a:lnTo>
                      <a:pt x="537" y="380"/>
                    </a:lnTo>
                    <a:lnTo>
                      <a:pt x="544" y="383"/>
                    </a:lnTo>
                    <a:lnTo>
                      <a:pt x="549" y="384"/>
                    </a:lnTo>
                    <a:lnTo>
                      <a:pt x="553" y="385"/>
                    </a:lnTo>
                    <a:lnTo>
                      <a:pt x="553" y="386"/>
                    </a:lnTo>
                    <a:lnTo>
                      <a:pt x="549" y="388"/>
                    </a:lnTo>
                    <a:lnTo>
                      <a:pt x="544" y="390"/>
                    </a:lnTo>
                    <a:lnTo>
                      <a:pt x="534" y="391"/>
                    </a:lnTo>
                    <a:lnTo>
                      <a:pt x="523" y="393"/>
                    </a:lnTo>
                    <a:lnTo>
                      <a:pt x="509" y="394"/>
                    </a:lnTo>
                    <a:lnTo>
                      <a:pt x="493" y="395"/>
                    </a:lnTo>
                    <a:lnTo>
                      <a:pt x="475" y="397"/>
                    </a:lnTo>
                    <a:lnTo>
                      <a:pt x="456" y="397"/>
                    </a:lnTo>
                    <a:lnTo>
                      <a:pt x="434" y="397"/>
                    </a:lnTo>
                    <a:lnTo>
                      <a:pt x="412" y="397"/>
                    </a:lnTo>
                    <a:lnTo>
                      <a:pt x="389" y="397"/>
                    </a:lnTo>
                    <a:lnTo>
                      <a:pt x="365" y="394"/>
                    </a:lnTo>
                    <a:lnTo>
                      <a:pt x="341" y="392"/>
                    </a:lnTo>
                    <a:lnTo>
                      <a:pt x="316" y="390"/>
                    </a:lnTo>
                    <a:lnTo>
                      <a:pt x="293" y="386"/>
                    </a:lnTo>
                    <a:lnTo>
                      <a:pt x="271" y="384"/>
                    </a:lnTo>
                    <a:lnTo>
                      <a:pt x="252" y="382"/>
                    </a:lnTo>
                    <a:lnTo>
                      <a:pt x="236" y="380"/>
                    </a:lnTo>
                    <a:lnTo>
                      <a:pt x="221" y="378"/>
                    </a:lnTo>
                    <a:lnTo>
                      <a:pt x="208" y="376"/>
                    </a:lnTo>
                    <a:lnTo>
                      <a:pt x="196" y="375"/>
                    </a:lnTo>
                    <a:lnTo>
                      <a:pt x="184" y="372"/>
                    </a:lnTo>
                    <a:lnTo>
                      <a:pt x="174" y="369"/>
                    </a:lnTo>
                    <a:lnTo>
                      <a:pt x="164" y="365"/>
                    </a:lnTo>
                    <a:lnTo>
                      <a:pt x="152" y="362"/>
                    </a:lnTo>
                    <a:lnTo>
                      <a:pt x="142" y="357"/>
                    </a:lnTo>
                    <a:lnTo>
                      <a:pt x="129" y="352"/>
                    </a:lnTo>
                    <a:lnTo>
                      <a:pt x="116" y="345"/>
                    </a:lnTo>
                    <a:lnTo>
                      <a:pt x="102" y="337"/>
                    </a:lnTo>
                    <a:lnTo>
                      <a:pt x="86" y="327"/>
                    </a:lnTo>
                    <a:lnTo>
                      <a:pt x="69" y="311"/>
                    </a:lnTo>
                    <a:lnTo>
                      <a:pt x="53" y="289"/>
                    </a:lnTo>
                    <a:lnTo>
                      <a:pt x="40" y="263"/>
                    </a:lnTo>
                    <a:lnTo>
                      <a:pt x="29" y="234"/>
                    </a:lnTo>
                    <a:lnTo>
                      <a:pt x="18" y="208"/>
                    </a:lnTo>
                    <a:lnTo>
                      <a:pt x="11" y="183"/>
                    </a:lnTo>
                    <a:lnTo>
                      <a:pt x="6" y="167"/>
                    </a:lnTo>
                    <a:lnTo>
                      <a:pt x="2" y="159"/>
                    </a:lnTo>
                    <a:lnTo>
                      <a:pt x="0" y="147"/>
                    </a:lnTo>
                    <a:lnTo>
                      <a:pt x="2" y="122"/>
                    </a:lnTo>
                    <a:lnTo>
                      <a:pt x="8" y="91"/>
                    </a:lnTo>
                    <a:lnTo>
                      <a:pt x="16" y="59"/>
                    </a:lnTo>
                    <a:lnTo>
                      <a:pt x="25" y="31"/>
                    </a:lnTo>
                    <a:lnTo>
                      <a:pt x="33" y="15"/>
                    </a:lnTo>
                    <a:lnTo>
                      <a:pt x="40" y="15"/>
                    </a:lnTo>
                    <a:lnTo>
                      <a:pt x="45" y="37"/>
                    </a:lnTo>
                    <a:lnTo>
                      <a:pt x="46" y="72"/>
                    </a:lnTo>
                    <a:lnTo>
                      <a:pt x="47" y="105"/>
                    </a:lnTo>
                    <a:lnTo>
                      <a:pt x="48" y="138"/>
                    </a:lnTo>
                    <a:lnTo>
                      <a:pt x="51" y="168"/>
                    </a:lnTo>
                    <a:lnTo>
                      <a:pt x="56" y="196"/>
                    </a:lnTo>
                    <a:lnTo>
                      <a:pt x="66" y="221"/>
                    </a:lnTo>
                    <a:lnTo>
                      <a:pt x="81" y="241"/>
                    </a:lnTo>
                    <a:lnTo>
                      <a:pt x="101" y="257"/>
                    </a:lnTo>
                    <a:lnTo>
                      <a:pt x="123" y="270"/>
                    </a:lnTo>
                    <a:lnTo>
                      <a:pt x="140" y="282"/>
                    </a:lnTo>
                    <a:lnTo>
                      <a:pt x="155" y="294"/>
                    </a:lnTo>
                    <a:lnTo>
                      <a:pt x="169" y="306"/>
                    </a:lnTo>
                    <a:lnTo>
                      <a:pt x="184" y="315"/>
                    </a:lnTo>
                    <a:lnTo>
                      <a:pt x="203" y="324"/>
                    </a:lnTo>
                    <a:lnTo>
                      <a:pt x="226" y="332"/>
                    </a:lnTo>
                    <a:lnTo>
                      <a:pt x="256" y="338"/>
                    </a:lnTo>
                    <a:lnTo>
                      <a:pt x="273" y="341"/>
                    </a:lnTo>
                    <a:lnTo>
                      <a:pt x="290" y="345"/>
                    </a:lnTo>
                    <a:lnTo>
                      <a:pt x="306" y="349"/>
                    </a:lnTo>
                    <a:lnTo>
                      <a:pt x="322" y="353"/>
                    </a:lnTo>
                    <a:lnTo>
                      <a:pt x="337" y="357"/>
                    </a:lnTo>
                    <a:lnTo>
                      <a:pt x="351" y="362"/>
                    </a:lnTo>
                    <a:lnTo>
                      <a:pt x="364" y="367"/>
                    </a:lnTo>
                    <a:lnTo>
                      <a:pt x="375" y="370"/>
                    </a:lnTo>
                    <a:lnTo>
                      <a:pt x="385" y="372"/>
                    </a:lnTo>
                    <a:lnTo>
                      <a:pt x="392" y="375"/>
                    </a:lnTo>
                    <a:lnTo>
                      <a:pt x="396" y="375"/>
                    </a:lnTo>
                    <a:lnTo>
                      <a:pt x="399" y="373"/>
                    </a:lnTo>
                    <a:lnTo>
                      <a:pt x="399" y="371"/>
                    </a:lnTo>
                    <a:lnTo>
                      <a:pt x="394" y="367"/>
                    </a:lnTo>
                    <a:lnTo>
                      <a:pt x="387" y="361"/>
                    </a:lnTo>
                    <a:lnTo>
                      <a:pt x="377" y="352"/>
                    </a:lnTo>
                    <a:lnTo>
                      <a:pt x="351" y="332"/>
                    </a:lnTo>
                    <a:lnTo>
                      <a:pt x="327" y="314"/>
                    </a:lnTo>
                    <a:lnTo>
                      <a:pt x="305" y="296"/>
                    </a:lnTo>
                    <a:lnTo>
                      <a:pt x="286" y="280"/>
                    </a:lnTo>
                    <a:lnTo>
                      <a:pt x="268" y="263"/>
                    </a:lnTo>
                    <a:lnTo>
                      <a:pt x="253" y="247"/>
                    </a:lnTo>
                    <a:lnTo>
                      <a:pt x="243" y="229"/>
                    </a:lnTo>
                    <a:lnTo>
                      <a:pt x="237" y="212"/>
                    </a:lnTo>
                    <a:lnTo>
                      <a:pt x="234" y="195"/>
                    </a:lnTo>
                    <a:lnTo>
                      <a:pt x="229" y="180"/>
                    </a:lnTo>
                    <a:lnTo>
                      <a:pt x="223" y="165"/>
                    </a:lnTo>
                    <a:lnTo>
                      <a:pt x="218" y="150"/>
                    </a:lnTo>
                    <a:lnTo>
                      <a:pt x="208" y="136"/>
                    </a:lnTo>
                    <a:lnTo>
                      <a:pt x="199" y="120"/>
                    </a:lnTo>
                    <a:lnTo>
                      <a:pt x="187" y="104"/>
                    </a:lnTo>
                    <a:lnTo>
                      <a:pt x="173" y="85"/>
                    </a:lnTo>
                    <a:lnTo>
                      <a:pt x="154" y="66"/>
                    </a:lnTo>
                    <a:lnTo>
                      <a:pt x="134" y="47"/>
                    </a:lnTo>
                    <a:lnTo>
                      <a:pt x="114" y="30"/>
                    </a:lnTo>
                    <a:lnTo>
                      <a:pt x="97" y="15"/>
                    </a:lnTo>
                    <a:lnTo>
                      <a:pt x="86" y="5"/>
                    </a:lnTo>
                    <a:lnTo>
                      <a:pt x="85" y="0"/>
                    </a:lnTo>
                    <a:lnTo>
                      <a:pt x="96" y="4"/>
                    </a:lnTo>
                    <a:lnTo>
                      <a:pt x="122" y="14"/>
                    </a:lnTo>
                    <a:close/>
                  </a:path>
                </a:pathLst>
              </a:custGeom>
              <a:solidFill>
                <a:srgbClr val="000000"/>
              </a:solidFill>
              <a:ln w="9525">
                <a:noFill/>
                <a:round/>
                <a:headEnd/>
                <a:tailEnd/>
              </a:ln>
            </p:spPr>
            <p:txBody>
              <a:bodyPr/>
              <a:lstStyle/>
              <a:p>
                <a:endParaRPr lang="fa-IR"/>
              </a:p>
            </p:txBody>
          </p:sp>
          <p:sp>
            <p:nvSpPr>
              <p:cNvPr id="16441" name="Freeform 25"/>
              <p:cNvSpPr>
                <a:spLocks/>
              </p:cNvSpPr>
              <p:nvPr/>
            </p:nvSpPr>
            <p:spPr bwMode="auto">
              <a:xfrm>
                <a:off x="3235" y="3492"/>
                <a:ext cx="870" cy="200"/>
              </a:xfrm>
              <a:custGeom>
                <a:avLst/>
                <a:gdLst>
                  <a:gd name="T0" fmla="*/ 1645 w 1741"/>
                  <a:gd name="T1" fmla="*/ 129 h 400"/>
                  <a:gd name="T2" fmla="*/ 1600 w 1741"/>
                  <a:gd name="T3" fmla="*/ 117 h 400"/>
                  <a:gd name="T4" fmla="*/ 1561 w 1741"/>
                  <a:gd name="T5" fmla="*/ 103 h 400"/>
                  <a:gd name="T6" fmla="*/ 1513 w 1741"/>
                  <a:gd name="T7" fmla="*/ 90 h 400"/>
                  <a:gd name="T8" fmla="*/ 1455 w 1741"/>
                  <a:gd name="T9" fmla="*/ 75 h 400"/>
                  <a:gd name="T10" fmla="*/ 1408 w 1741"/>
                  <a:gd name="T11" fmla="*/ 57 h 400"/>
                  <a:gd name="T12" fmla="*/ 1361 w 1741"/>
                  <a:gd name="T13" fmla="*/ 47 h 400"/>
                  <a:gd name="T14" fmla="*/ 1301 w 1741"/>
                  <a:gd name="T15" fmla="*/ 54 h 400"/>
                  <a:gd name="T16" fmla="*/ 1228 w 1741"/>
                  <a:gd name="T17" fmla="*/ 78 h 400"/>
                  <a:gd name="T18" fmla="*/ 1164 w 1741"/>
                  <a:gd name="T19" fmla="*/ 102 h 400"/>
                  <a:gd name="T20" fmla="*/ 1108 w 1741"/>
                  <a:gd name="T21" fmla="*/ 123 h 400"/>
                  <a:gd name="T22" fmla="*/ 1060 w 1741"/>
                  <a:gd name="T23" fmla="*/ 143 h 400"/>
                  <a:gd name="T24" fmla="*/ 1015 w 1741"/>
                  <a:gd name="T25" fmla="*/ 159 h 400"/>
                  <a:gd name="T26" fmla="*/ 970 w 1741"/>
                  <a:gd name="T27" fmla="*/ 169 h 400"/>
                  <a:gd name="T28" fmla="*/ 922 w 1741"/>
                  <a:gd name="T29" fmla="*/ 180 h 400"/>
                  <a:gd name="T30" fmla="*/ 868 w 1741"/>
                  <a:gd name="T31" fmla="*/ 192 h 400"/>
                  <a:gd name="T32" fmla="*/ 803 w 1741"/>
                  <a:gd name="T33" fmla="*/ 207 h 400"/>
                  <a:gd name="T34" fmla="*/ 728 w 1741"/>
                  <a:gd name="T35" fmla="*/ 215 h 400"/>
                  <a:gd name="T36" fmla="*/ 652 w 1741"/>
                  <a:gd name="T37" fmla="*/ 222 h 400"/>
                  <a:gd name="T38" fmla="*/ 584 w 1741"/>
                  <a:gd name="T39" fmla="*/ 235 h 400"/>
                  <a:gd name="T40" fmla="*/ 507 w 1741"/>
                  <a:gd name="T41" fmla="*/ 246 h 400"/>
                  <a:gd name="T42" fmla="*/ 429 w 1741"/>
                  <a:gd name="T43" fmla="*/ 239 h 400"/>
                  <a:gd name="T44" fmla="*/ 346 w 1741"/>
                  <a:gd name="T45" fmla="*/ 272 h 400"/>
                  <a:gd name="T46" fmla="*/ 289 w 1741"/>
                  <a:gd name="T47" fmla="*/ 294 h 400"/>
                  <a:gd name="T48" fmla="*/ 237 w 1741"/>
                  <a:gd name="T49" fmla="*/ 312 h 400"/>
                  <a:gd name="T50" fmla="*/ 182 w 1741"/>
                  <a:gd name="T51" fmla="*/ 330 h 400"/>
                  <a:gd name="T52" fmla="*/ 114 w 1741"/>
                  <a:gd name="T53" fmla="*/ 357 h 400"/>
                  <a:gd name="T54" fmla="*/ 42 w 1741"/>
                  <a:gd name="T55" fmla="*/ 386 h 400"/>
                  <a:gd name="T56" fmla="*/ 1 w 1741"/>
                  <a:gd name="T57" fmla="*/ 400 h 400"/>
                  <a:gd name="T58" fmla="*/ 29 w 1741"/>
                  <a:gd name="T59" fmla="*/ 380 h 400"/>
                  <a:gd name="T60" fmla="*/ 104 w 1741"/>
                  <a:gd name="T61" fmla="*/ 335 h 400"/>
                  <a:gd name="T62" fmla="*/ 133 w 1741"/>
                  <a:gd name="T63" fmla="*/ 310 h 400"/>
                  <a:gd name="T64" fmla="*/ 155 w 1741"/>
                  <a:gd name="T65" fmla="*/ 291 h 400"/>
                  <a:gd name="T66" fmla="*/ 220 w 1741"/>
                  <a:gd name="T67" fmla="*/ 264 h 400"/>
                  <a:gd name="T68" fmla="*/ 322 w 1741"/>
                  <a:gd name="T69" fmla="*/ 226 h 400"/>
                  <a:gd name="T70" fmla="*/ 371 w 1741"/>
                  <a:gd name="T71" fmla="*/ 198 h 400"/>
                  <a:gd name="T72" fmla="*/ 402 w 1741"/>
                  <a:gd name="T73" fmla="*/ 184 h 400"/>
                  <a:gd name="T74" fmla="*/ 454 w 1741"/>
                  <a:gd name="T75" fmla="*/ 186 h 400"/>
                  <a:gd name="T76" fmla="*/ 565 w 1741"/>
                  <a:gd name="T77" fmla="*/ 208 h 400"/>
                  <a:gd name="T78" fmla="*/ 623 w 1741"/>
                  <a:gd name="T79" fmla="*/ 199 h 400"/>
                  <a:gd name="T80" fmla="*/ 719 w 1741"/>
                  <a:gd name="T81" fmla="*/ 185 h 400"/>
                  <a:gd name="T82" fmla="*/ 800 w 1741"/>
                  <a:gd name="T83" fmla="*/ 171 h 400"/>
                  <a:gd name="T84" fmla="*/ 873 w 1741"/>
                  <a:gd name="T85" fmla="*/ 112 h 400"/>
                  <a:gd name="T86" fmla="*/ 919 w 1741"/>
                  <a:gd name="T87" fmla="*/ 138 h 400"/>
                  <a:gd name="T88" fmla="*/ 997 w 1741"/>
                  <a:gd name="T89" fmla="*/ 108 h 400"/>
                  <a:gd name="T90" fmla="*/ 1036 w 1741"/>
                  <a:gd name="T91" fmla="*/ 95 h 400"/>
                  <a:gd name="T92" fmla="*/ 1071 w 1741"/>
                  <a:gd name="T93" fmla="*/ 87 h 400"/>
                  <a:gd name="T94" fmla="*/ 1129 w 1741"/>
                  <a:gd name="T95" fmla="*/ 69 h 400"/>
                  <a:gd name="T96" fmla="*/ 1205 w 1741"/>
                  <a:gd name="T97" fmla="*/ 37 h 400"/>
                  <a:gd name="T98" fmla="*/ 1251 w 1741"/>
                  <a:gd name="T99" fmla="*/ 14 h 400"/>
                  <a:gd name="T100" fmla="*/ 1283 w 1741"/>
                  <a:gd name="T101" fmla="*/ 1 h 400"/>
                  <a:gd name="T102" fmla="*/ 1324 w 1741"/>
                  <a:gd name="T103" fmla="*/ 2 h 400"/>
                  <a:gd name="T104" fmla="*/ 1381 w 1741"/>
                  <a:gd name="T105" fmla="*/ 14 h 400"/>
                  <a:gd name="T106" fmla="*/ 1442 w 1741"/>
                  <a:gd name="T107" fmla="*/ 26 h 400"/>
                  <a:gd name="T108" fmla="*/ 1498 w 1741"/>
                  <a:gd name="T109" fmla="*/ 38 h 400"/>
                  <a:gd name="T110" fmla="*/ 1541 w 1741"/>
                  <a:gd name="T111" fmla="*/ 49 h 400"/>
                  <a:gd name="T112" fmla="*/ 1618 w 1741"/>
                  <a:gd name="T113" fmla="*/ 72 h 400"/>
                  <a:gd name="T114" fmla="*/ 1703 w 1741"/>
                  <a:gd name="T115" fmla="*/ 94 h 400"/>
                  <a:gd name="T116" fmla="*/ 1729 w 1741"/>
                  <a:gd name="T117" fmla="*/ 107 h 400"/>
                  <a:gd name="T118" fmla="*/ 1721 w 1741"/>
                  <a:gd name="T119" fmla="*/ 130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1"/>
                  <a:gd name="T181" fmla="*/ 0 h 400"/>
                  <a:gd name="T182" fmla="*/ 1741 w 1741"/>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1" h="400">
                    <a:moveTo>
                      <a:pt x="1692" y="131"/>
                    </a:moveTo>
                    <a:lnTo>
                      <a:pt x="1675" y="131"/>
                    </a:lnTo>
                    <a:lnTo>
                      <a:pt x="1659" y="130"/>
                    </a:lnTo>
                    <a:lnTo>
                      <a:pt x="1645" y="129"/>
                    </a:lnTo>
                    <a:lnTo>
                      <a:pt x="1632" y="127"/>
                    </a:lnTo>
                    <a:lnTo>
                      <a:pt x="1621" y="124"/>
                    </a:lnTo>
                    <a:lnTo>
                      <a:pt x="1611" y="121"/>
                    </a:lnTo>
                    <a:lnTo>
                      <a:pt x="1600" y="117"/>
                    </a:lnTo>
                    <a:lnTo>
                      <a:pt x="1591" y="114"/>
                    </a:lnTo>
                    <a:lnTo>
                      <a:pt x="1581" y="110"/>
                    </a:lnTo>
                    <a:lnTo>
                      <a:pt x="1571" y="107"/>
                    </a:lnTo>
                    <a:lnTo>
                      <a:pt x="1561" y="103"/>
                    </a:lnTo>
                    <a:lnTo>
                      <a:pt x="1551" y="100"/>
                    </a:lnTo>
                    <a:lnTo>
                      <a:pt x="1539" y="95"/>
                    </a:lnTo>
                    <a:lnTo>
                      <a:pt x="1527" y="92"/>
                    </a:lnTo>
                    <a:lnTo>
                      <a:pt x="1513" y="90"/>
                    </a:lnTo>
                    <a:lnTo>
                      <a:pt x="1498" y="86"/>
                    </a:lnTo>
                    <a:lnTo>
                      <a:pt x="1483" y="83"/>
                    </a:lnTo>
                    <a:lnTo>
                      <a:pt x="1468" y="79"/>
                    </a:lnTo>
                    <a:lnTo>
                      <a:pt x="1455" y="75"/>
                    </a:lnTo>
                    <a:lnTo>
                      <a:pt x="1442" y="70"/>
                    </a:lnTo>
                    <a:lnTo>
                      <a:pt x="1431" y="65"/>
                    </a:lnTo>
                    <a:lnTo>
                      <a:pt x="1419" y="61"/>
                    </a:lnTo>
                    <a:lnTo>
                      <a:pt x="1408" y="57"/>
                    </a:lnTo>
                    <a:lnTo>
                      <a:pt x="1396" y="54"/>
                    </a:lnTo>
                    <a:lnTo>
                      <a:pt x="1385" y="50"/>
                    </a:lnTo>
                    <a:lnTo>
                      <a:pt x="1373" y="48"/>
                    </a:lnTo>
                    <a:lnTo>
                      <a:pt x="1361" y="47"/>
                    </a:lnTo>
                    <a:lnTo>
                      <a:pt x="1348" y="47"/>
                    </a:lnTo>
                    <a:lnTo>
                      <a:pt x="1333" y="47"/>
                    </a:lnTo>
                    <a:lnTo>
                      <a:pt x="1318" y="50"/>
                    </a:lnTo>
                    <a:lnTo>
                      <a:pt x="1301" y="54"/>
                    </a:lnTo>
                    <a:lnTo>
                      <a:pt x="1282" y="60"/>
                    </a:lnTo>
                    <a:lnTo>
                      <a:pt x="1264" y="67"/>
                    </a:lnTo>
                    <a:lnTo>
                      <a:pt x="1245" y="72"/>
                    </a:lnTo>
                    <a:lnTo>
                      <a:pt x="1228" y="78"/>
                    </a:lnTo>
                    <a:lnTo>
                      <a:pt x="1211" y="85"/>
                    </a:lnTo>
                    <a:lnTo>
                      <a:pt x="1195" y="91"/>
                    </a:lnTo>
                    <a:lnTo>
                      <a:pt x="1179" y="97"/>
                    </a:lnTo>
                    <a:lnTo>
                      <a:pt x="1164" y="102"/>
                    </a:lnTo>
                    <a:lnTo>
                      <a:pt x="1149" y="107"/>
                    </a:lnTo>
                    <a:lnTo>
                      <a:pt x="1135" y="113"/>
                    </a:lnTo>
                    <a:lnTo>
                      <a:pt x="1121" y="118"/>
                    </a:lnTo>
                    <a:lnTo>
                      <a:pt x="1108" y="123"/>
                    </a:lnTo>
                    <a:lnTo>
                      <a:pt x="1096" y="128"/>
                    </a:lnTo>
                    <a:lnTo>
                      <a:pt x="1083" y="133"/>
                    </a:lnTo>
                    <a:lnTo>
                      <a:pt x="1071" y="138"/>
                    </a:lnTo>
                    <a:lnTo>
                      <a:pt x="1060" y="143"/>
                    </a:lnTo>
                    <a:lnTo>
                      <a:pt x="1048" y="147"/>
                    </a:lnTo>
                    <a:lnTo>
                      <a:pt x="1037" y="152"/>
                    </a:lnTo>
                    <a:lnTo>
                      <a:pt x="1027" y="155"/>
                    </a:lnTo>
                    <a:lnTo>
                      <a:pt x="1015" y="159"/>
                    </a:lnTo>
                    <a:lnTo>
                      <a:pt x="1005" y="161"/>
                    </a:lnTo>
                    <a:lnTo>
                      <a:pt x="993" y="165"/>
                    </a:lnTo>
                    <a:lnTo>
                      <a:pt x="982" y="167"/>
                    </a:lnTo>
                    <a:lnTo>
                      <a:pt x="970" y="169"/>
                    </a:lnTo>
                    <a:lnTo>
                      <a:pt x="959" y="171"/>
                    </a:lnTo>
                    <a:lnTo>
                      <a:pt x="947" y="174"/>
                    </a:lnTo>
                    <a:lnTo>
                      <a:pt x="934" y="176"/>
                    </a:lnTo>
                    <a:lnTo>
                      <a:pt x="922" y="180"/>
                    </a:lnTo>
                    <a:lnTo>
                      <a:pt x="909" y="182"/>
                    </a:lnTo>
                    <a:lnTo>
                      <a:pt x="895" y="185"/>
                    </a:lnTo>
                    <a:lnTo>
                      <a:pt x="881" y="189"/>
                    </a:lnTo>
                    <a:lnTo>
                      <a:pt x="868" y="192"/>
                    </a:lnTo>
                    <a:lnTo>
                      <a:pt x="853" y="197"/>
                    </a:lnTo>
                    <a:lnTo>
                      <a:pt x="836" y="201"/>
                    </a:lnTo>
                    <a:lnTo>
                      <a:pt x="820" y="205"/>
                    </a:lnTo>
                    <a:lnTo>
                      <a:pt x="803" y="207"/>
                    </a:lnTo>
                    <a:lnTo>
                      <a:pt x="785" y="209"/>
                    </a:lnTo>
                    <a:lnTo>
                      <a:pt x="766" y="212"/>
                    </a:lnTo>
                    <a:lnTo>
                      <a:pt x="748" y="214"/>
                    </a:lnTo>
                    <a:lnTo>
                      <a:pt x="728" y="215"/>
                    </a:lnTo>
                    <a:lnTo>
                      <a:pt x="710" y="216"/>
                    </a:lnTo>
                    <a:lnTo>
                      <a:pt x="690" y="218"/>
                    </a:lnTo>
                    <a:lnTo>
                      <a:pt x="672" y="220"/>
                    </a:lnTo>
                    <a:lnTo>
                      <a:pt x="652" y="222"/>
                    </a:lnTo>
                    <a:lnTo>
                      <a:pt x="635" y="224"/>
                    </a:lnTo>
                    <a:lnTo>
                      <a:pt x="616" y="227"/>
                    </a:lnTo>
                    <a:lnTo>
                      <a:pt x="600" y="231"/>
                    </a:lnTo>
                    <a:lnTo>
                      <a:pt x="584" y="235"/>
                    </a:lnTo>
                    <a:lnTo>
                      <a:pt x="569" y="241"/>
                    </a:lnTo>
                    <a:lnTo>
                      <a:pt x="544" y="249"/>
                    </a:lnTo>
                    <a:lnTo>
                      <a:pt x="524" y="250"/>
                    </a:lnTo>
                    <a:lnTo>
                      <a:pt x="507" y="246"/>
                    </a:lnTo>
                    <a:lnTo>
                      <a:pt x="491" y="242"/>
                    </a:lnTo>
                    <a:lnTo>
                      <a:pt x="474" y="237"/>
                    </a:lnTo>
                    <a:lnTo>
                      <a:pt x="454" y="236"/>
                    </a:lnTo>
                    <a:lnTo>
                      <a:pt x="429" y="239"/>
                    </a:lnTo>
                    <a:lnTo>
                      <a:pt x="396" y="251"/>
                    </a:lnTo>
                    <a:lnTo>
                      <a:pt x="379" y="258"/>
                    </a:lnTo>
                    <a:lnTo>
                      <a:pt x="362" y="265"/>
                    </a:lnTo>
                    <a:lnTo>
                      <a:pt x="346" y="272"/>
                    </a:lnTo>
                    <a:lnTo>
                      <a:pt x="331" y="277"/>
                    </a:lnTo>
                    <a:lnTo>
                      <a:pt x="317" y="283"/>
                    </a:lnTo>
                    <a:lnTo>
                      <a:pt x="303" y="288"/>
                    </a:lnTo>
                    <a:lnTo>
                      <a:pt x="289" y="294"/>
                    </a:lnTo>
                    <a:lnTo>
                      <a:pt x="277" y="298"/>
                    </a:lnTo>
                    <a:lnTo>
                      <a:pt x="263" y="303"/>
                    </a:lnTo>
                    <a:lnTo>
                      <a:pt x="250" y="307"/>
                    </a:lnTo>
                    <a:lnTo>
                      <a:pt x="237" y="312"/>
                    </a:lnTo>
                    <a:lnTo>
                      <a:pt x="225" y="317"/>
                    </a:lnTo>
                    <a:lnTo>
                      <a:pt x="211" y="321"/>
                    </a:lnTo>
                    <a:lnTo>
                      <a:pt x="197" y="326"/>
                    </a:lnTo>
                    <a:lnTo>
                      <a:pt x="182" y="330"/>
                    </a:lnTo>
                    <a:lnTo>
                      <a:pt x="167" y="336"/>
                    </a:lnTo>
                    <a:lnTo>
                      <a:pt x="151" y="342"/>
                    </a:lnTo>
                    <a:lnTo>
                      <a:pt x="133" y="349"/>
                    </a:lnTo>
                    <a:lnTo>
                      <a:pt x="114" y="357"/>
                    </a:lnTo>
                    <a:lnTo>
                      <a:pt x="95" y="364"/>
                    </a:lnTo>
                    <a:lnTo>
                      <a:pt x="76" y="372"/>
                    </a:lnTo>
                    <a:lnTo>
                      <a:pt x="59" y="379"/>
                    </a:lnTo>
                    <a:lnTo>
                      <a:pt x="42" y="386"/>
                    </a:lnTo>
                    <a:lnTo>
                      <a:pt x="28" y="390"/>
                    </a:lnTo>
                    <a:lnTo>
                      <a:pt x="15" y="395"/>
                    </a:lnTo>
                    <a:lnTo>
                      <a:pt x="7" y="398"/>
                    </a:lnTo>
                    <a:lnTo>
                      <a:pt x="1" y="400"/>
                    </a:lnTo>
                    <a:lnTo>
                      <a:pt x="0" y="398"/>
                    </a:lnTo>
                    <a:lnTo>
                      <a:pt x="5" y="395"/>
                    </a:lnTo>
                    <a:lnTo>
                      <a:pt x="14" y="389"/>
                    </a:lnTo>
                    <a:lnTo>
                      <a:pt x="29" y="380"/>
                    </a:lnTo>
                    <a:lnTo>
                      <a:pt x="51" y="368"/>
                    </a:lnTo>
                    <a:lnTo>
                      <a:pt x="73" y="356"/>
                    </a:lnTo>
                    <a:lnTo>
                      <a:pt x="91" y="344"/>
                    </a:lnTo>
                    <a:lnTo>
                      <a:pt x="104" y="335"/>
                    </a:lnTo>
                    <a:lnTo>
                      <a:pt x="114" y="327"/>
                    </a:lnTo>
                    <a:lnTo>
                      <a:pt x="122" y="321"/>
                    </a:lnTo>
                    <a:lnTo>
                      <a:pt x="128" y="314"/>
                    </a:lnTo>
                    <a:lnTo>
                      <a:pt x="133" y="310"/>
                    </a:lnTo>
                    <a:lnTo>
                      <a:pt x="136" y="305"/>
                    </a:lnTo>
                    <a:lnTo>
                      <a:pt x="141" y="300"/>
                    </a:lnTo>
                    <a:lnTo>
                      <a:pt x="148" y="296"/>
                    </a:lnTo>
                    <a:lnTo>
                      <a:pt x="155" y="291"/>
                    </a:lnTo>
                    <a:lnTo>
                      <a:pt x="165" y="286"/>
                    </a:lnTo>
                    <a:lnTo>
                      <a:pt x="179" y="280"/>
                    </a:lnTo>
                    <a:lnTo>
                      <a:pt x="197" y="273"/>
                    </a:lnTo>
                    <a:lnTo>
                      <a:pt x="220" y="264"/>
                    </a:lnTo>
                    <a:lnTo>
                      <a:pt x="249" y="254"/>
                    </a:lnTo>
                    <a:lnTo>
                      <a:pt x="278" y="244"/>
                    </a:lnTo>
                    <a:lnTo>
                      <a:pt x="302" y="235"/>
                    </a:lnTo>
                    <a:lnTo>
                      <a:pt x="322" y="226"/>
                    </a:lnTo>
                    <a:lnTo>
                      <a:pt x="338" y="218"/>
                    </a:lnTo>
                    <a:lnTo>
                      <a:pt x="351" y="209"/>
                    </a:lnTo>
                    <a:lnTo>
                      <a:pt x="362" y="204"/>
                    </a:lnTo>
                    <a:lnTo>
                      <a:pt x="371" y="198"/>
                    </a:lnTo>
                    <a:lnTo>
                      <a:pt x="379" y="192"/>
                    </a:lnTo>
                    <a:lnTo>
                      <a:pt x="386" y="189"/>
                    </a:lnTo>
                    <a:lnTo>
                      <a:pt x="394" y="185"/>
                    </a:lnTo>
                    <a:lnTo>
                      <a:pt x="402" y="184"/>
                    </a:lnTo>
                    <a:lnTo>
                      <a:pt x="411" y="183"/>
                    </a:lnTo>
                    <a:lnTo>
                      <a:pt x="423" y="183"/>
                    </a:lnTo>
                    <a:lnTo>
                      <a:pt x="437" y="184"/>
                    </a:lnTo>
                    <a:lnTo>
                      <a:pt x="454" y="186"/>
                    </a:lnTo>
                    <a:lnTo>
                      <a:pt x="476" y="190"/>
                    </a:lnTo>
                    <a:lnTo>
                      <a:pt x="516" y="198"/>
                    </a:lnTo>
                    <a:lnTo>
                      <a:pt x="545" y="204"/>
                    </a:lnTo>
                    <a:lnTo>
                      <a:pt x="565" y="208"/>
                    </a:lnTo>
                    <a:lnTo>
                      <a:pt x="580" y="209"/>
                    </a:lnTo>
                    <a:lnTo>
                      <a:pt x="592" y="209"/>
                    </a:lnTo>
                    <a:lnTo>
                      <a:pt x="605" y="206"/>
                    </a:lnTo>
                    <a:lnTo>
                      <a:pt x="623" y="199"/>
                    </a:lnTo>
                    <a:lnTo>
                      <a:pt x="649" y="189"/>
                    </a:lnTo>
                    <a:lnTo>
                      <a:pt x="675" y="182"/>
                    </a:lnTo>
                    <a:lnTo>
                      <a:pt x="698" y="181"/>
                    </a:lnTo>
                    <a:lnTo>
                      <a:pt x="719" y="185"/>
                    </a:lnTo>
                    <a:lnTo>
                      <a:pt x="737" y="189"/>
                    </a:lnTo>
                    <a:lnTo>
                      <a:pt x="757" y="190"/>
                    </a:lnTo>
                    <a:lnTo>
                      <a:pt x="778" y="185"/>
                    </a:lnTo>
                    <a:lnTo>
                      <a:pt x="800" y="171"/>
                    </a:lnTo>
                    <a:lnTo>
                      <a:pt x="826" y="145"/>
                    </a:lnTo>
                    <a:lnTo>
                      <a:pt x="849" y="120"/>
                    </a:lnTo>
                    <a:lnTo>
                      <a:pt x="864" y="110"/>
                    </a:lnTo>
                    <a:lnTo>
                      <a:pt x="873" y="112"/>
                    </a:lnTo>
                    <a:lnTo>
                      <a:pt x="880" y="120"/>
                    </a:lnTo>
                    <a:lnTo>
                      <a:pt x="887" y="130"/>
                    </a:lnTo>
                    <a:lnTo>
                      <a:pt x="900" y="138"/>
                    </a:lnTo>
                    <a:lnTo>
                      <a:pt x="919" y="138"/>
                    </a:lnTo>
                    <a:lnTo>
                      <a:pt x="951" y="128"/>
                    </a:lnTo>
                    <a:lnTo>
                      <a:pt x="968" y="120"/>
                    </a:lnTo>
                    <a:lnTo>
                      <a:pt x="983" y="113"/>
                    </a:lnTo>
                    <a:lnTo>
                      <a:pt x="997" y="108"/>
                    </a:lnTo>
                    <a:lnTo>
                      <a:pt x="1007" y="103"/>
                    </a:lnTo>
                    <a:lnTo>
                      <a:pt x="1017" y="100"/>
                    </a:lnTo>
                    <a:lnTo>
                      <a:pt x="1027" y="98"/>
                    </a:lnTo>
                    <a:lnTo>
                      <a:pt x="1036" y="95"/>
                    </a:lnTo>
                    <a:lnTo>
                      <a:pt x="1044" y="94"/>
                    </a:lnTo>
                    <a:lnTo>
                      <a:pt x="1052" y="92"/>
                    </a:lnTo>
                    <a:lnTo>
                      <a:pt x="1061" y="90"/>
                    </a:lnTo>
                    <a:lnTo>
                      <a:pt x="1071" y="87"/>
                    </a:lnTo>
                    <a:lnTo>
                      <a:pt x="1083" y="84"/>
                    </a:lnTo>
                    <a:lnTo>
                      <a:pt x="1097" y="80"/>
                    </a:lnTo>
                    <a:lnTo>
                      <a:pt x="1112" y="75"/>
                    </a:lnTo>
                    <a:lnTo>
                      <a:pt x="1129" y="69"/>
                    </a:lnTo>
                    <a:lnTo>
                      <a:pt x="1150" y="61"/>
                    </a:lnTo>
                    <a:lnTo>
                      <a:pt x="1171" y="53"/>
                    </a:lnTo>
                    <a:lnTo>
                      <a:pt x="1189" y="45"/>
                    </a:lnTo>
                    <a:lnTo>
                      <a:pt x="1205" y="37"/>
                    </a:lnTo>
                    <a:lnTo>
                      <a:pt x="1219" y="30"/>
                    </a:lnTo>
                    <a:lnTo>
                      <a:pt x="1230" y="24"/>
                    </a:lnTo>
                    <a:lnTo>
                      <a:pt x="1241" y="18"/>
                    </a:lnTo>
                    <a:lnTo>
                      <a:pt x="1251" y="14"/>
                    </a:lnTo>
                    <a:lnTo>
                      <a:pt x="1259" y="9"/>
                    </a:lnTo>
                    <a:lnTo>
                      <a:pt x="1267" y="6"/>
                    </a:lnTo>
                    <a:lnTo>
                      <a:pt x="1275" y="3"/>
                    </a:lnTo>
                    <a:lnTo>
                      <a:pt x="1283" y="1"/>
                    </a:lnTo>
                    <a:lnTo>
                      <a:pt x="1293" y="0"/>
                    </a:lnTo>
                    <a:lnTo>
                      <a:pt x="1302" y="0"/>
                    </a:lnTo>
                    <a:lnTo>
                      <a:pt x="1312" y="0"/>
                    </a:lnTo>
                    <a:lnTo>
                      <a:pt x="1324" y="2"/>
                    </a:lnTo>
                    <a:lnTo>
                      <a:pt x="1336" y="4"/>
                    </a:lnTo>
                    <a:lnTo>
                      <a:pt x="1351" y="8"/>
                    </a:lnTo>
                    <a:lnTo>
                      <a:pt x="1366" y="11"/>
                    </a:lnTo>
                    <a:lnTo>
                      <a:pt x="1381" y="14"/>
                    </a:lnTo>
                    <a:lnTo>
                      <a:pt x="1396" y="17"/>
                    </a:lnTo>
                    <a:lnTo>
                      <a:pt x="1411" y="21"/>
                    </a:lnTo>
                    <a:lnTo>
                      <a:pt x="1427" y="23"/>
                    </a:lnTo>
                    <a:lnTo>
                      <a:pt x="1442" y="26"/>
                    </a:lnTo>
                    <a:lnTo>
                      <a:pt x="1457" y="29"/>
                    </a:lnTo>
                    <a:lnTo>
                      <a:pt x="1471" y="32"/>
                    </a:lnTo>
                    <a:lnTo>
                      <a:pt x="1485" y="34"/>
                    </a:lnTo>
                    <a:lnTo>
                      <a:pt x="1498" y="38"/>
                    </a:lnTo>
                    <a:lnTo>
                      <a:pt x="1510" y="40"/>
                    </a:lnTo>
                    <a:lnTo>
                      <a:pt x="1522" y="44"/>
                    </a:lnTo>
                    <a:lnTo>
                      <a:pt x="1532" y="46"/>
                    </a:lnTo>
                    <a:lnTo>
                      <a:pt x="1541" y="49"/>
                    </a:lnTo>
                    <a:lnTo>
                      <a:pt x="1550" y="52"/>
                    </a:lnTo>
                    <a:lnTo>
                      <a:pt x="1568" y="57"/>
                    </a:lnTo>
                    <a:lnTo>
                      <a:pt x="1591" y="64"/>
                    </a:lnTo>
                    <a:lnTo>
                      <a:pt x="1618" y="72"/>
                    </a:lnTo>
                    <a:lnTo>
                      <a:pt x="1644" y="79"/>
                    </a:lnTo>
                    <a:lnTo>
                      <a:pt x="1668" y="85"/>
                    </a:lnTo>
                    <a:lnTo>
                      <a:pt x="1689" y="91"/>
                    </a:lnTo>
                    <a:lnTo>
                      <a:pt x="1703" y="94"/>
                    </a:lnTo>
                    <a:lnTo>
                      <a:pt x="1709" y="95"/>
                    </a:lnTo>
                    <a:lnTo>
                      <a:pt x="1712" y="97"/>
                    </a:lnTo>
                    <a:lnTo>
                      <a:pt x="1720" y="101"/>
                    </a:lnTo>
                    <a:lnTo>
                      <a:pt x="1729" y="107"/>
                    </a:lnTo>
                    <a:lnTo>
                      <a:pt x="1737" y="114"/>
                    </a:lnTo>
                    <a:lnTo>
                      <a:pt x="1741" y="121"/>
                    </a:lnTo>
                    <a:lnTo>
                      <a:pt x="1736" y="127"/>
                    </a:lnTo>
                    <a:lnTo>
                      <a:pt x="1721" y="130"/>
                    </a:lnTo>
                    <a:lnTo>
                      <a:pt x="1692" y="131"/>
                    </a:lnTo>
                    <a:close/>
                  </a:path>
                </a:pathLst>
              </a:custGeom>
              <a:solidFill>
                <a:srgbClr val="000000"/>
              </a:solidFill>
              <a:ln w="9525">
                <a:noFill/>
                <a:round/>
                <a:headEnd/>
                <a:tailEnd/>
              </a:ln>
            </p:spPr>
            <p:txBody>
              <a:bodyPr/>
              <a:lstStyle/>
              <a:p>
                <a:endParaRPr lang="fa-IR"/>
              </a:p>
            </p:txBody>
          </p:sp>
          <p:sp>
            <p:nvSpPr>
              <p:cNvPr id="16442" name="Freeform 26"/>
              <p:cNvSpPr>
                <a:spLocks/>
              </p:cNvSpPr>
              <p:nvPr/>
            </p:nvSpPr>
            <p:spPr bwMode="auto">
              <a:xfrm>
                <a:off x="3471" y="3203"/>
                <a:ext cx="231" cy="387"/>
              </a:xfrm>
              <a:custGeom>
                <a:avLst/>
                <a:gdLst>
                  <a:gd name="T0" fmla="*/ 379 w 462"/>
                  <a:gd name="T1" fmla="*/ 659 h 773"/>
                  <a:gd name="T2" fmla="*/ 426 w 462"/>
                  <a:gd name="T3" fmla="*/ 600 h 773"/>
                  <a:gd name="T4" fmla="*/ 457 w 462"/>
                  <a:gd name="T5" fmla="*/ 508 h 773"/>
                  <a:gd name="T6" fmla="*/ 459 w 462"/>
                  <a:gd name="T7" fmla="*/ 395 h 773"/>
                  <a:gd name="T8" fmla="*/ 429 w 462"/>
                  <a:gd name="T9" fmla="*/ 318 h 773"/>
                  <a:gd name="T10" fmla="*/ 371 w 462"/>
                  <a:gd name="T11" fmla="*/ 272 h 773"/>
                  <a:gd name="T12" fmla="*/ 324 w 462"/>
                  <a:gd name="T13" fmla="*/ 253 h 773"/>
                  <a:gd name="T14" fmla="*/ 275 w 462"/>
                  <a:gd name="T15" fmla="*/ 239 h 773"/>
                  <a:gd name="T16" fmla="*/ 227 w 462"/>
                  <a:gd name="T17" fmla="*/ 225 h 773"/>
                  <a:gd name="T18" fmla="*/ 182 w 462"/>
                  <a:gd name="T19" fmla="*/ 206 h 773"/>
                  <a:gd name="T20" fmla="*/ 144 w 462"/>
                  <a:gd name="T21" fmla="*/ 175 h 773"/>
                  <a:gd name="T22" fmla="*/ 74 w 462"/>
                  <a:gd name="T23" fmla="*/ 111 h 773"/>
                  <a:gd name="T24" fmla="*/ 32 w 462"/>
                  <a:gd name="T25" fmla="*/ 58 h 773"/>
                  <a:gd name="T26" fmla="*/ 54 w 462"/>
                  <a:gd name="T27" fmla="*/ 3 h 773"/>
                  <a:gd name="T28" fmla="*/ 33 w 462"/>
                  <a:gd name="T29" fmla="*/ 24 h 773"/>
                  <a:gd name="T30" fmla="*/ 0 w 462"/>
                  <a:gd name="T31" fmla="*/ 95 h 773"/>
                  <a:gd name="T32" fmla="*/ 19 w 462"/>
                  <a:gd name="T33" fmla="*/ 170 h 773"/>
                  <a:gd name="T34" fmla="*/ 60 w 462"/>
                  <a:gd name="T35" fmla="*/ 259 h 773"/>
                  <a:gd name="T36" fmla="*/ 77 w 462"/>
                  <a:gd name="T37" fmla="*/ 354 h 773"/>
                  <a:gd name="T38" fmla="*/ 56 w 462"/>
                  <a:gd name="T39" fmla="*/ 445 h 773"/>
                  <a:gd name="T40" fmla="*/ 38 w 462"/>
                  <a:gd name="T41" fmla="*/ 524 h 773"/>
                  <a:gd name="T42" fmla="*/ 51 w 462"/>
                  <a:gd name="T43" fmla="*/ 588 h 773"/>
                  <a:gd name="T44" fmla="*/ 110 w 462"/>
                  <a:gd name="T45" fmla="*/ 663 h 773"/>
                  <a:gd name="T46" fmla="*/ 174 w 462"/>
                  <a:gd name="T47" fmla="*/ 724 h 773"/>
                  <a:gd name="T48" fmla="*/ 217 w 462"/>
                  <a:gd name="T49" fmla="*/ 753 h 773"/>
                  <a:gd name="T50" fmla="*/ 260 w 462"/>
                  <a:gd name="T51" fmla="*/ 770 h 773"/>
                  <a:gd name="T52" fmla="*/ 278 w 462"/>
                  <a:gd name="T53" fmla="*/ 765 h 773"/>
                  <a:gd name="T54" fmla="*/ 251 w 462"/>
                  <a:gd name="T55" fmla="*/ 733 h 773"/>
                  <a:gd name="T56" fmla="*/ 195 w 462"/>
                  <a:gd name="T57" fmla="*/ 679 h 773"/>
                  <a:gd name="T58" fmla="*/ 140 w 462"/>
                  <a:gd name="T59" fmla="*/ 589 h 773"/>
                  <a:gd name="T60" fmla="*/ 129 w 462"/>
                  <a:gd name="T61" fmla="*/ 501 h 773"/>
                  <a:gd name="T62" fmla="*/ 141 w 462"/>
                  <a:gd name="T63" fmla="*/ 419 h 773"/>
                  <a:gd name="T64" fmla="*/ 134 w 462"/>
                  <a:gd name="T65" fmla="*/ 328 h 773"/>
                  <a:gd name="T66" fmla="*/ 100 w 462"/>
                  <a:gd name="T67" fmla="*/ 244 h 773"/>
                  <a:gd name="T68" fmla="*/ 78 w 462"/>
                  <a:gd name="T69" fmla="*/ 206 h 773"/>
                  <a:gd name="T70" fmla="*/ 111 w 462"/>
                  <a:gd name="T71" fmla="*/ 215 h 773"/>
                  <a:gd name="T72" fmla="*/ 187 w 462"/>
                  <a:gd name="T73" fmla="*/ 243 h 773"/>
                  <a:gd name="T74" fmla="*/ 253 w 462"/>
                  <a:gd name="T75" fmla="*/ 281 h 773"/>
                  <a:gd name="T76" fmla="*/ 297 w 462"/>
                  <a:gd name="T77" fmla="*/ 295 h 773"/>
                  <a:gd name="T78" fmla="*/ 341 w 462"/>
                  <a:gd name="T79" fmla="*/ 305 h 773"/>
                  <a:gd name="T80" fmla="*/ 374 w 462"/>
                  <a:gd name="T81" fmla="*/ 322 h 773"/>
                  <a:gd name="T82" fmla="*/ 389 w 462"/>
                  <a:gd name="T83" fmla="*/ 356 h 773"/>
                  <a:gd name="T84" fmla="*/ 376 w 462"/>
                  <a:gd name="T85" fmla="*/ 418 h 773"/>
                  <a:gd name="T86" fmla="*/ 344 w 462"/>
                  <a:gd name="T87" fmla="*/ 535 h 773"/>
                  <a:gd name="T88" fmla="*/ 331 w 462"/>
                  <a:gd name="T89" fmla="*/ 600 h 773"/>
                  <a:gd name="T90" fmla="*/ 298 w 462"/>
                  <a:gd name="T91" fmla="*/ 651 h 773"/>
                  <a:gd name="T92" fmla="*/ 295 w 462"/>
                  <a:gd name="T93" fmla="*/ 738 h 773"/>
                  <a:gd name="T94" fmla="*/ 333 w 462"/>
                  <a:gd name="T95" fmla="*/ 755 h 7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2"/>
                  <a:gd name="T145" fmla="*/ 0 h 773"/>
                  <a:gd name="T146" fmla="*/ 462 w 462"/>
                  <a:gd name="T147" fmla="*/ 773 h 7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2" h="773">
                    <a:moveTo>
                      <a:pt x="352" y="722"/>
                    </a:moveTo>
                    <a:lnTo>
                      <a:pt x="365" y="686"/>
                    </a:lnTo>
                    <a:lnTo>
                      <a:pt x="379" y="659"/>
                    </a:lnTo>
                    <a:lnTo>
                      <a:pt x="395" y="638"/>
                    </a:lnTo>
                    <a:lnTo>
                      <a:pt x="410" y="618"/>
                    </a:lnTo>
                    <a:lnTo>
                      <a:pt x="426" y="600"/>
                    </a:lnTo>
                    <a:lnTo>
                      <a:pt x="439" y="577"/>
                    </a:lnTo>
                    <a:lnTo>
                      <a:pt x="450" y="547"/>
                    </a:lnTo>
                    <a:lnTo>
                      <a:pt x="457" y="508"/>
                    </a:lnTo>
                    <a:lnTo>
                      <a:pt x="460" y="465"/>
                    </a:lnTo>
                    <a:lnTo>
                      <a:pt x="462" y="428"/>
                    </a:lnTo>
                    <a:lnTo>
                      <a:pt x="459" y="395"/>
                    </a:lnTo>
                    <a:lnTo>
                      <a:pt x="453" y="366"/>
                    </a:lnTo>
                    <a:lnTo>
                      <a:pt x="443" y="341"/>
                    </a:lnTo>
                    <a:lnTo>
                      <a:pt x="429" y="318"/>
                    </a:lnTo>
                    <a:lnTo>
                      <a:pt x="410" y="298"/>
                    </a:lnTo>
                    <a:lnTo>
                      <a:pt x="384" y="280"/>
                    </a:lnTo>
                    <a:lnTo>
                      <a:pt x="371" y="272"/>
                    </a:lnTo>
                    <a:lnTo>
                      <a:pt x="356" y="265"/>
                    </a:lnTo>
                    <a:lnTo>
                      <a:pt x="341" y="259"/>
                    </a:lnTo>
                    <a:lnTo>
                      <a:pt x="324" y="253"/>
                    </a:lnTo>
                    <a:lnTo>
                      <a:pt x="308" y="248"/>
                    </a:lnTo>
                    <a:lnTo>
                      <a:pt x="292" y="244"/>
                    </a:lnTo>
                    <a:lnTo>
                      <a:pt x="275" y="239"/>
                    </a:lnTo>
                    <a:lnTo>
                      <a:pt x="259" y="236"/>
                    </a:lnTo>
                    <a:lnTo>
                      <a:pt x="243" y="231"/>
                    </a:lnTo>
                    <a:lnTo>
                      <a:pt x="227" y="225"/>
                    </a:lnTo>
                    <a:lnTo>
                      <a:pt x="210" y="220"/>
                    </a:lnTo>
                    <a:lnTo>
                      <a:pt x="195" y="213"/>
                    </a:lnTo>
                    <a:lnTo>
                      <a:pt x="182" y="206"/>
                    </a:lnTo>
                    <a:lnTo>
                      <a:pt x="168" y="197"/>
                    </a:lnTo>
                    <a:lnTo>
                      <a:pt x="155" y="186"/>
                    </a:lnTo>
                    <a:lnTo>
                      <a:pt x="144" y="175"/>
                    </a:lnTo>
                    <a:lnTo>
                      <a:pt x="121" y="152"/>
                    </a:lnTo>
                    <a:lnTo>
                      <a:pt x="96" y="130"/>
                    </a:lnTo>
                    <a:lnTo>
                      <a:pt x="74" y="111"/>
                    </a:lnTo>
                    <a:lnTo>
                      <a:pt x="55" y="93"/>
                    </a:lnTo>
                    <a:lnTo>
                      <a:pt x="40" y="76"/>
                    </a:lnTo>
                    <a:lnTo>
                      <a:pt x="32" y="58"/>
                    </a:lnTo>
                    <a:lnTo>
                      <a:pt x="33" y="39"/>
                    </a:lnTo>
                    <a:lnTo>
                      <a:pt x="43" y="18"/>
                    </a:lnTo>
                    <a:lnTo>
                      <a:pt x="54" y="3"/>
                    </a:lnTo>
                    <a:lnTo>
                      <a:pt x="54" y="0"/>
                    </a:lnTo>
                    <a:lnTo>
                      <a:pt x="46" y="8"/>
                    </a:lnTo>
                    <a:lnTo>
                      <a:pt x="33" y="24"/>
                    </a:lnTo>
                    <a:lnTo>
                      <a:pt x="19" y="45"/>
                    </a:lnTo>
                    <a:lnTo>
                      <a:pt x="7" y="70"/>
                    </a:lnTo>
                    <a:lnTo>
                      <a:pt x="0" y="95"/>
                    </a:lnTo>
                    <a:lnTo>
                      <a:pt x="0" y="119"/>
                    </a:lnTo>
                    <a:lnTo>
                      <a:pt x="8" y="144"/>
                    </a:lnTo>
                    <a:lnTo>
                      <a:pt x="19" y="170"/>
                    </a:lnTo>
                    <a:lnTo>
                      <a:pt x="33" y="198"/>
                    </a:lnTo>
                    <a:lnTo>
                      <a:pt x="47" y="228"/>
                    </a:lnTo>
                    <a:lnTo>
                      <a:pt x="60" y="259"/>
                    </a:lnTo>
                    <a:lnTo>
                      <a:pt x="71" y="290"/>
                    </a:lnTo>
                    <a:lnTo>
                      <a:pt x="77" y="322"/>
                    </a:lnTo>
                    <a:lnTo>
                      <a:pt x="77" y="354"/>
                    </a:lnTo>
                    <a:lnTo>
                      <a:pt x="72" y="386"/>
                    </a:lnTo>
                    <a:lnTo>
                      <a:pt x="64" y="417"/>
                    </a:lnTo>
                    <a:lnTo>
                      <a:pt x="56" y="445"/>
                    </a:lnTo>
                    <a:lnTo>
                      <a:pt x="48" y="473"/>
                    </a:lnTo>
                    <a:lnTo>
                      <a:pt x="41" y="500"/>
                    </a:lnTo>
                    <a:lnTo>
                      <a:pt x="38" y="524"/>
                    </a:lnTo>
                    <a:lnTo>
                      <a:pt x="36" y="547"/>
                    </a:lnTo>
                    <a:lnTo>
                      <a:pt x="41" y="568"/>
                    </a:lnTo>
                    <a:lnTo>
                      <a:pt x="51" y="588"/>
                    </a:lnTo>
                    <a:lnTo>
                      <a:pt x="68" y="613"/>
                    </a:lnTo>
                    <a:lnTo>
                      <a:pt x="87" y="638"/>
                    </a:lnTo>
                    <a:lnTo>
                      <a:pt x="110" y="663"/>
                    </a:lnTo>
                    <a:lnTo>
                      <a:pt x="132" y="686"/>
                    </a:lnTo>
                    <a:lnTo>
                      <a:pt x="154" y="707"/>
                    </a:lnTo>
                    <a:lnTo>
                      <a:pt x="174" y="724"/>
                    </a:lnTo>
                    <a:lnTo>
                      <a:pt x="189" y="736"/>
                    </a:lnTo>
                    <a:lnTo>
                      <a:pt x="202" y="744"/>
                    </a:lnTo>
                    <a:lnTo>
                      <a:pt x="217" y="753"/>
                    </a:lnTo>
                    <a:lnTo>
                      <a:pt x="232" y="760"/>
                    </a:lnTo>
                    <a:lnTo>
                      <a:pt x="247" y="767"/>
                    </a:lnTo>
                    <a:lnTo>
                      <a:pt x="260" y="770"/>
                    </a:lnTo>
                    <a:lnTo>
                      <a:pt x="270" y="773"/>
                    </a:lnTo>
                    <a:lnTo>
                      <a:pt x="277" y="770"/>
                    </a:lnTo>
                    <a:lnTo>
                      <a:pt x="278" y="765"/>
                    </a:lnTo>
                    <a:lnTo>
                      <a:pt x="274" y="755"/>
                    </a:lnTo>
                    <a:lnTo>
                      <a:pt x="265" y="746"/>
                    </a:lnTo>
                    <a:lnTo>
                      <a:pt x="251" y="733"/>
                    </a:lnTo>
                    <a:lnTo>
                      <a:pt x="235" y="720"/>
                    </a:lnTo>
                    <a:lnTo>
                      <a:pt x="216" y="701"/>
                    </a:lnTo>
                    <a:lnTo>
                      <a:pt x="195" y="679"/>
                    </a:lnTo>
                    <a:lnTo>
                      <a:pt x="175" y="654"/>
                    </a:lnTo>
                    <a:lnTo>
                      <a:pt x="155" y="623"/>
                    </a:lnTo>
                    <a:lnTo>
                      <a:pt x="140" y="589"/>
                    </a:lnTo>
                    <a:lnTo>
                      <a:pt x="131" y="560"/>
                    </a:lnTo>
                    <a:lnTo>
                      <a:pt x="129" y="530"/>
                    </a:lnTo>
                    <a:lnTo>
                      <a:pt x="129" y="501"/>
                    </a:lnTo>
                    <a:lnTo>
                      <a:pt x="132" y="474"/>
                    </a:lnTo>
                    <a:lnTo>
                      <a:pt x="137" y="447"/>
                    </a:lnTo>
                    <a:lnTo>
                      <a:pt x="141" y="419"/>
                    </a:lnTo>
                    <a:lnTo>
                      <a:pt x="144" y="390"/>
                    </a:lnTo>
                    <a:lnTo>
                      <a:pt x="141" y="360"/>
                    </a:lnTo>
                    <a:lnTo>
                      <a:pt x="134" y="328"/>
                    </a:lnTo>
                    <a:lnTo>
                      <a:pt x="124" y="297"/>
                    </a:lnTo>
                    <a:lnTo>
                      <a:pt x="111" y="268"/>
                    </a:lnTo>
                    <a:lnTo>
                      <a:pt x="100" y="244"/>
                    </a:lnTo>
                    <a:lnTo>
                      <a:pt x="88" y="223"/>
                    </a:lnTo>
                    <a:lnTo>
                      <a:pt x="81" y="210"/>
                    </a:lnTo>
                    <a:lnTo>
                      <a:pt x="78" y="206"/>
                    </a:lnTo>
                    <a:lnTo>
                      <a:pt x="83" y="207"/>
                    </a:lnTo>
                    <a:lnTo>
                      <a:pt x="94" y="209"/>
                    </a:lnTo>
                    <a:lnTo>
                      <a:pt x="111" y="215"/>
                    </a:lnTo>
                    <a:lnTo>
                      <a:pt x="134" y="222"/>
                    </a:lnTo>
                    <a:lnTo>
                      <a:pt x="160" y="231"/>
                    </a:lnTo>
                    <a:lnTo>
                      <a:pt x="187" y="243"/>
                    </a:lnTo>
                    <a:lnTo>
                      <a:pt x="214" y="257"/>
                    </a:lnTo>
                    <a:lnTo>
                      <a:pt x="240" y="273"/>
                    </a:lnTo>
                    <a:lnTo>
                      <a:pt x="253" y="281"/>
                    </a:lnTo>
                    <a:lnTo>
                      <a:pt x="267" y="287"/>
                    </a:lnTo>
                    <a:lnTo>
                      <a:pt x="282" y="291"/>
                    </a:lnTo>
                    <a:lnTo>
                      <a:pt x="297" y="295"/>
                    </a:lnTo>
                    <a:lnTo>
                      <a:pt x="312" y="298"/>
                    </a:lnTo>
                    <a:lnTo>
                      <a:pt x="327" y="301"/>
                    </a:lnTo>
                    <a:lnTo>
                      <a:pt x="341" y="305"/>
                    </a:lnTo>
                    <a:lnTo>
                      <a:pt x="353" y="310"/>
                    </a:lnTo>
                    <a:lnTo>
                      <a:pt x="365" y="315"/>
                    </a:lnTo>
                    <a:lnTo>
                      <a:pt x="374" y="322"/>
                    </a:lnTo>
                    <a:lnTo>
                      <a:pt x="381" y="331"/>
                    </a:lnTo>
                    <a:lnTo>
                      <a:pt x="387" y="342"/>
                    </a:lnTo>
                    <a:lnTo>
                      <a:pt x="389" y="356"/>
                    </a:lnTo>
                    <a:lnTo>
                      <a:pt x="388" y="373"/>
                    </a:lnTo>
                    <a:lnTo>
                      <a:pt x="384" y="394"/>
                    </a:lnTo>
                    <a:lnTo>
                      <a:pt x="376" y="418"/>
                    </a:lnTo>
                    <a:lnTo>
                      <a:pt x="360" y="465"/>
                    </a:lnTo>
                    <a:lnTo>
                      <a:pt x="350" y="504"/>
                    </a:lnTo>
                    <a:lnTo>
                      <a:pt x="344" y="535"/>
                    </a:lnTo>
                    <a:lnTo>
                      <a:pt x="339" y="562"/>
                    </a:lnTo>
                    <a:lnTo>
                      <a:pt x="336" y="583"/>
                    </a:lnTo>
                    <a:lnTo>
                      <a:pt x="331" y="600"/>
                    </a:lnTo>
                    <a:lnTo>
                      <a:pt x="323" y="615"/>
                    </a:lnTo>
                    <a:lnTo>
                      <a:pt x="311" y="630"/>
                    </a:lnTo>
                    <a:lnTo>
                      <a:pt x="298" y="651"/>
                    </a:lnTo>
                    <a:lnTo>
                      <a:pt x="292" y="678"/>
                    </a:lnTo>
                    <a:lnTo>
                      <a:pt x="291" y="709"/>
                    </a:lnTo>
                    <a:lnTo>
                      <a:pt x="295" y="738"/>
                    </a:lnTo>
                    <a:lnTo>
                      <a:pt x="304" y="759"/>
                    </a:lnTo>
                    <a:lnTo>
                      <a:pt x="316" y="766"/>
                    </a:lnTo>
                    <a:lnTo>
                      <a:pt x="333" y="755"/>
                    </a:lnTo>
                    <a:lnTo>
                      <a:pt x="352" y="722"/>
                    </a:lnTo>
                    <a:close/>
                  </a:path>
                </a:pathLst>
              </a:custGeom>
              <a:solidFill>
                <a:srgbClr val="000000"/>
              </a:solidFill>
              <a:ln w="9525">
                <a:noFill/>
                <a:round/>
                <a:headEnd/>
                <a:tailEnd/>
              </a:ln>
            </p:spPr>
            <p:txBody>
              <a:bodyPr/>
              <a:lstStyle/>
              <a:p>
                <a:endParaRPr lang="fa-IR"/>
              </a:p>
            </p:txBody>
          </p:sp>
          <p:sp>
            <p:nvSpPr>
              <p:cNvPr id="16443" name="Freeform 27"/>
              <p:cNvSpPr>
                <a:spLocks/>
              </p:cNvSpPr>
              <p:nvPr/>
            </p:nvSpPr>
            <p:spPr bwMode="auto">
              <a:xfrm>
                <a:off x="3574" y="3378"/>
                <a:ext cx="37" cy="146"/>
              </a:xfrm>
              <a:custGeom>
                <a:avLst/>
                <a:gdLst>
                  <a:gd name="T0" fmla="*/ 31 w 74"/>
                  <a:gd name="T1" fmla="*/ 249 h 291"/>
                  <a:gd name="T2" fmla="*/ 50 w 74"/>
                  <a:gd name="T3" fmla="*/ 199 h 291"/>
                  <a:gd name="T4" fmla="*/ 64 w 74"/>
                  <a:gd name="T5" fmla="*/ 157 h 291"/>
                  <a:gd name="T6" fmla="*/ 71 w 74"/>
                  <a:gd name="T7" fmla="*/ 121 h 291"/>
                  <a:gd name="T8" fmla="*/ 74 w 74"/>
                  <a:gd name="T9" fmla="*/ 91 h 291"/>
                  <a:gd name="T10" fmla="*/ 71 w 74"/>
                  <a:gd name="T11" fmla="*/ 67 h 291"/>
                  <a:gd name="T12" fmla="*/ 64 w 74"/>
                  <a:gd name="T13" fmla="*/ 45 h 291"/>
                  <a:gd name="T14" fmla="*/ 53 w 74"/>
                  <a:gd name="T15" fmla="*/ 26 h 291"/>
                  <a:gd name="T16" fmla="*/ 39 w 74"/>
                  <a:gd name="T17" fmla="*/ 10 h 291"/>
                  <a:gd name="T18" fmla="*/ 26 w 74"/>
                  <a:gd name="T19" fmla="*/ 0 h 291"/>
                  <a:gd name="T20" fmla="*/ 19 w 74"/>
                  <a:gd name="T21" fmla="*/ 1 h 291"/>
                  <a:gd name="T22" fmla="*/ 17 w 74"/>
                  <a:gd name="T23" fmla="*/ 9 h 291"/>
                  <a:gd name="T24" fmla="*/ 18 w 74"/>
                  <a:gd name="T25" fmla="*/ 23 h 291"/>
                  <a:gd name="T26" fmla="*/ 21 w 74"/>
                  <a:gd name="T27" fmla="*/ 41 h 291"/>
                  <a:gd name="T28" fmla="*/ 23 w 74"/>
                  <a:gd name="T29" fmla="*/ 62 h 291"/>
                  <a:gd name="T30" fmla="*/ 25 w 74"/>
                  <a:gd name="T31" fmla="*/ 82 h 291"/>
                  <a:gd name="T32" fmla="*/ 24 w 74"/>
                  <a:gd name="T33" fmla="*/ 99 h 291"/>
                  <a:gd name="T34" fmla="*/ 21 w 74"/>
                  <a:gd name="T35" fmla="*/ 123 h 291"/>
                  <a:gd name="T36" fmla="*/ 14 w 74"/>
                  <a:gd name="T37" fmla="*/ 160 h 291"/>
                  <a:gd name="T38" fmla="*/ 7 w 74"/>
                  <a:gd name="T39" fmla="*/ 201 h 291"/>
                  <a:gd name="T40" fmla="*/ 2 w 74"/>
                  <a:gd name="T41" fmla="*/ 243 h 291"/>
                  <a:gd name="T42" fmla="*/ 0 w 74"/>
                  <a:gd name="T43" fmla="*/ 275 h 291"/>
                  <a:gd name="T44" fmla="*/ 3 w 74"/>
                  <a:gd name="T45" fmla="*/ 291 h 291"/>
                  <a:gd name="T46" fmla="*/ 12 w 74"/>
                  <a:gd name="T47" fmla="*/ 284 h 291"/>
                  <a:gd name="T48" fmla="*/ 31 w 74"/>
                  <a:gd name="T49" fmla="*/ 249 h 2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291"/>
                  <a:gd name="T77" fmla="*/ 74 w 74"/>
                  <a:gd name="T78" fmla="*/ 291 h 2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291">
                    <a:moveTo>
                      <a:pt x="31" y="249"/>
                    </a:moveTo>
                    <a:lnTo>
                      <a:pt x="50" y="199"/>
                    </a:lnTo>
                    <a:lnTo>
                      <a:pt x="64" y="157"/>
                    </a:lnTo>
                    <a:lnTo>
                      <a:pt x="71" y="121"/>
                    </a:lnTo>
                    <a:lnTo>
                      <a:pt x="74" y="91"/>
                    </a:lnTo>
                    <a:lnTo>
                      <a:pt x="71" y="67"/>
                    </a:lnTo>
                    <a:lnTo>
                      <a:pt x="64" y="45"/>
                    </a:lnTo>
                    <a:lnTo>
                      <a:pt x="53" y="26"/>
                    </a:lnTo>
                    <a:lnTo>
                      <a:pt x="39" y="10"/>
                    </a:lnTo>
                    <a:lnTo>
                      <a:pt x="26" y="0"/>
                    </a:lnTo>
                    <a:lnTo>
                      <a:pt x="19" y="1"/>
                    </a:lnTo>
                    <a:lnTo>
                      <a:pt x="17" y="9"/>
                    </a:lnTo>
                    <a:lnTo>
                      <a:pt x="18" y="23"/>
                    </a:lnTo>
                    <a:lnTo>
                      <a:pt x="21" y="41"/>
                    </a:lnTo>
                    <a:lnTo>
                      <a:pt x="23" y="62"/>
                    </a:lnTo>
                    <a:lnTo>
                      <a:pt x="25" y="82"/>
                    </a:lnTo>
                    <a:lnTo>
                      <a:pt x="24" y="99"/>
                    </a:lnTo>
                    <a:lnTo>
                      <a:pt x="21" y="123"/>
                    </a:lnTo>
                    <a:lnTo>
                      <a:pt x="14" y="160"/>
                    </a:lnTo>
                    <a:lnTo>
                      <a:pt x="7" y="201"/>
                    </a:lnTo>
                    <a:lnTo>
                      <a:pt x="2" y="243"/>
                    </a:lnTo>
                    <a:lnTo>
                      <a:pt x="0" y="275"/>
                    </a:lnTo>
                    <a:lnTo>
                      <a:pt x="3" y="291"/>
                    </a:lnTo>
                    <a:lnTo>
                      <a:pt x="12" y="284"/>
                    </a:lnTo>
                    <a:lnTo>
                      <a:pt x="31" y="249"/>
                    </a:lnTo>
                    <a:close/>
                  </a:path>
                </a:pathLst>
              </a:custGeom>
              <a:solidFill>
                <a:srgbClr val="000000"/>
              </a:solidFill>
              <a:ln w="9525">
                <a:noFill/>
                <a:round/>
                <a:headEnd/>
                <a:tailEnd/>
              </a:ln>
            </p:spPr>
            <p:txBody>
              <a:bodyPr/>
              <a:lstStyle/>
              <a:p>
                <a:endParaRPr lang="fa-IR"/>
              </a:p>
            </p:txBody>
          </p:sp>
          <p:sp>
            <p:nvSpPr>
              <p:cNvPr id="16444" name="Freeform 28"/>
              <p:cNvSpPr>
                <a:spLocks/>
              </p:cNvSpPr>
              <p:nvPr/>
            </p:nvSpPr>
            <p:spPr bwMode="auto">
              <a:xfrm>
                <a:off x="3241" y="3153"/>
                <a:ext cx="212" cy="452"/>
              </a:xfrm>
              <a:custGeom>
                <a:avLst/>
                <a:gdLst>
                  <a:gd name="T0" fmla="*/ 361 w 423"/>
                  <a:gd name="T1" fmla="*/ 824 h 906"/>
                  <a:gd name="T2" fmla="*/ 309 w 423"/>
                  <a:gd name="T3" fmla="*/ 792 h 906"/>
                  <a:gd name="T4" fmla="*/ 256 w 423"/>
                  <a:gd name="T5" fmla="*/ 757 h 906"/>
                  <a:gd name="T6" fmla="*/ 200 w 423"/>
                  <a:gd name="T7" fmla="*/ 724 h 906"/>
                  <a:gd name="T8" fmla="*/ 192 w 423"/>
                  <a:gd name="T9" fmla="*/ 689 h 906"/>
                  <a:gd name="T10" fmla="*/ 265 w 423"/>
                  <a:gd name="T11" fmla="*/ 615 h 906"/>
                  <a:gd name="T12" fmla="*/ 320 w 423"/>
                  <a:gd name="T13" fmla="*/ 567 h 906"/>
                  <a:gd name="T14" fmla="*/ 365 w 423"/>
                  <a:gd name="T15" fmla="*/ 524 h 906"/>
                  <a:gd name="T16" fmla="*/ 396 w 423"/>
                  <a:gd name="T17" fmla="*/ 486 h 906"/>
                  <a:gd name="T18" fmla="*/ 408 w 423"/>
                  <a:gd name="T19" fmla="*/ 448 h 906"/>
                  <a:gd name="T20" fmla="*/ 399 w 423"/>
                  <a:gd name="T21" fmla="*/ 410 h 906"/>
                  <a:gd name="T22" fmla="*/ 356 w 423"/>
                  <a:gd name="T23" fmla="*/ 340 h 906"/>
                  <a:gd name="T24" fmla="*/ 312 w 423"/>
                  <a:gd name="T25" fmla="*/ 283 h 906"/>
                  <a:gd name="T26" fmla="*/ 263 w 423"/>
                  <a:gd name="T27" fmla="*/ 228 h 906"/>
                  <a:gd name="T28" fmla="*/ 221 w 423"/>
                  <a:gd name="T29" fmla="*/ 190 h 906"/>
                  <a:gd name="T30" fmla="*/ 166 w 423"/>
                  <a:gd name="T31" fmla="*/ 157 h 906"/>
                  <a:gd name="T32" fmla="*/ 84 w 423"/>
                  <a:gd name="T33" fmla="*/ 107 h 906"/>
                  <a:gd name="T34" fmla="*/ 25 w 423"/>
                  <a:gd name="T35" fmla="*/ 44 h 906"/>
                  <a:gd name="T36" fmla="*/ 2 w 423"/>
                  <a:gd name="T37" fmla="*/ 0 h 906"/>
                  <a:gd name="T38" fmla="*/ 0 w 423"/>
                  <a:gd name="T39" fmla="*/ 35 h 906"/>
                  <a:gd name="T40" fmla="*/ 10 w 423"/>
                  <a:gd name="T41" fmla="*/ 135 h 906"/>
                  <a:gd name="T42" fmla="*/ 51 w 423"/>
                  <a:gd name="T43" fmla="*/ 231 h 906"/>
                  <a:gd name="T44" fmla="*/ 77 w 423"/>
                  <a:gd name="T45" fmla="*/ 276 h 906"/>
                  <a:gd name="T46" fmla="*/ 75 w 423"/>
                  <a:gd name="T47" fmla="*/ 315 h 906"/>
                  <a:gd name="T48" fmla="*/ 56 w 423"/>
                  <a:gd name="T49" fmla="*/ 386 h 906"/>
                  <a:gd name="T50" fmla="*/ 47 w 423"/>
                  <a:gd name="T51" fmla="*/ 456 h 906"/>
                  <a:gd name="T52" fmla="*/ 32 w 423"/>
                  <a:gd name="T53" fmla="*/ 520 h 906"/>
                  <a:gd name="T54" fmla="*/ 18 w 423"/>
                  <a:gd name="T55" fmla="*/ 577 h 906"/>
                  <a:gd name="T56" fmla="*/ 28 w 423"/>
                  <a:gd name="T57" fmla="*/ 632 h 906"/>
                  <a:gd name="T58" fmla="*/ 66 w 423"/>
                  <a:gd name="T59" fmla="*/ 685 h 906"/>
                  <a:gd name="T60" fmla="*/ 101 w 423"/>
                  <a:gd name="T61" fmla="*/ 723 h 906"/>
                  <a:gd name="T62" fmla="*/ 105 w 423"/>
                  <a:gd name="T63" fmla="*/ 715 h 906"/>
                  <a:gd name="T64" fmla="*/ 73 w 423"/>
                  <a:gd name="T65" fmla="*/ 645 h 906"/>
                  <a:gd name="T66" fmla="*/ 54 w 423"/>
                  <a:gd name="T67" fmla="*/ 564 h 906"/>
                  <a:gd name="T68" fmla="*/ 75 w 423"/>
                  <a:gd name="T69" fmla="*/ 467 h 906"/>
                  <a:gd name="T70" fmla="*/ 116 w 423"/>
                  <a:gd name="T71" fmla="*/ 377 h 906"/>
                  <a:gd name="T72" fmla="*/ 136 w 423"/>
                  <a:gd name="T73" fmla="*/ 311 h 906"/>
                  <a:gd name="T74" fmla="*/ 122 w 423"/>
                  <a:gd name="T75" fmla="*/ 253 h 906"/>
                  <a:gd name="T76" fmla="*/ 96 w 423"/>
                  <a:gd name="T77" fmla="*/ 196 h 906"/>
                  <a:gd name="T78" fmla="*/ 82 w 423"/>
                  <a:gd name="T79" fmla="*/ 166 h 906"/>
                  <a:gd name="T80" fmla="*/ 104 w 423"/>
                  <a:gd name="T81" fmla="*/ 174 h 906"/>
                  <a:gd name="T82" fmla="*/ 157 w 423"/>
                  <a:gd name="T83" fmla="*/ 197 h 906"/>
                  <a:gd name="T84" fmla="*/ 219 w 423"/>
                  <a:gd name="T85" fmla="*/ 250 h 906"/>
                  <a:gd name="T86" fmla="*/ 280 w 423"/>
                  <a:gd name="T87" fmla="*/ 326 h 906"/>
                  <a:gd name="T88" fmla="*/ 323 w 423"/>
                  <a:gd name="T89" fmla="*/ 400 h 906"/>
                  <a:gd name="T90" fmla="*/ 312 w 423"/>
                  <a:gd name="T91" fmla="*/ 462 h 906"/>
                  <a:gd name="T92" fmla="*/ 287 w 423"/>
                  <a:gd name="T93" fmla="*/ 499 h 906"/>
                  <a:gd name="T94" fmla="*/ 252 w 423"/>
                  <a:gd name="T95" fmla="*/ 531 h 906"/>
                  <a:gd name="T96" fmla="*/ 205 w 423"/>
                  <a:gd name="T97" fmla="*/ 582 h 906"/>
                  <a:gd name="T98" fmla="*/ 175 w 423"/>
                  <a:gd name="T99" fmla="*/ 627 h 906"/>
                  <a:gd name="T100" fmla="*/ 166 w 423"/>
                  <a:gd name="T101" fmla="*/ 647 h 906"/>
                  <a:gd name="T102" fmla="*/ 363 w 423"/>
                  <a:gd name="T103" fmla="*/ 877 h 906"/>
                  <a:gd name="T104" fmla="*/ 392 w 423"/>
                  <a:gd name="T105" fmla="*/ 895 h 906"/>
                  <a:gd name="T106" fmla="*/ 423 w 423"/>
                  <a:gd name="T107" fmla="*/ 903 h 9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3"/>
                  <a:gd name="T163" fmla="*/ 0 h 906"/>
                  <a:gd name="T164" fmla="*/ 423 w 423"/>
                  <a:gd name="T165" fmla="*/ 906 h 9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3" h="906">
                    <a:moveTo>
                      <a:pt x="403" y="868"/>
                    </a:moveTo>
                    <a:lnTo>
                      <a:pt x="381" y="842"/>
                    </a:lnTo>
                    <a:lnTo>
                      <a:pt x="361" y="824"/>
                    </a:lnTo>
                    <a:lnTo>
                      <a:pt x="342" y="810"/>
                    </a:lnTo>
                    <a:lnTo>
                      <a:pt x="325" y="800"/>
                    </a:lnTo>
                    <a:lnTo>
                      <a:pt x="309" y="792"/>
                    </a:lnTo>
                    <a:lnTo>
                      <a:pt x="291" y="784"/>
                    </a:lnTo>
                    <a:lnTo>
                      <a:pt x="274" y="772"/>
                    </a:lnTo>
                    <a:lnTo>
                      <a:pt x="256" y="757"/>
                    </a:lnTo>
                    <a:lnTo>
                      <a:pt x="236" y="742"/>
                    </a:lnTo>
                    <a:lnTo>
                      <a:pt x="218" y="732"/>
                    </a:lnTo>
                    <a:lnTo>
                      <a:pt x="200" y="724"/>
                    </a:lnTo>
                    <a:lnTo>
                      <a:pt x="190" y="716"/>
                    </a:lnTo>
                    <a:lnTo>
                      <a:pt x="187" y="704"/>
                    </a:lnTo>
                    <a:lnTo>
                      <a:pt x="192" y="689"/>
                    </a:lnTo>
                    <a:lnTo>
                      <a:pt x="211" y="666"/>
                    </a:lnTo>
                    <a:lnTo>
                      <a:pt x="244" y="634"/>
                    </a:lnTo>
                    <a:lnTo>
                      <a:pt x="265" y="615"/>
                    </a:lnTo>
                    <a:lnTo>
                      <a:pt x="283" y="598"/>
                    </a:lnTo>
                    <a:lnTo>
                      <a:pt x="303" y="582"/>
                    </a:lnTo>
                    <a:lnTo>
                      <a:pt x="320" y="567"/>
                    </a:lnTo>
                    <a:lnTo>
                      <a:pt x="336" y="552"/>
                    </a:lnTo>
                    <a:lnTo>
                      <a:pt x="351" y="538"/>
                    </a:lnTo>
                    <a:lnTo>
                      <a:pt x="365" y="524"/>
                    </a:lnTo>
                    <a:lnTo>
                      <a:pt x="377" y="512"/>
                    </a:lnTo>
                    <a:lnTo>
                      <a:pt x="387" y="499"/>
                    </a:lnTo>
                    <a:lnTo>
                      <a:pt x="396" y="486"/>
                    </a:lnTo>
                    <a:lnTo>
                      <a:pt x="402" y="474"/>
                    </a:lnTo>
                    <a:lnTo>
                      <a:pt x="407" y="461"/>
                    </a:lnTo>
                    <a:lnTo>
                      <a:pt x="408" y="448"/>
                    </a:lnTo>
                    <a:lnTo>
                      <a:pt x="408" y="437"/>
                    </a:lnTo>
                    <a:lnTo>
                      <a:pt x="404" y="423"/>
                    </a:lnTo>
                    <a:lnTo>
                      <a:pt x="399" y="410"/>
                    </a:lnTo>
                    <a:lnTo>
                      <a:pt x="384" y="385"/>
                    </a:lnTo>
                    <a:lnTo>
                      <a:pt x="370" y="361"/>
                    </a:lnTo>
                    <a:lnTo>
                      <a:pt x="356" y="340"/>
                    </a:lnTo>
                    <a:lnTo>
                      <a:pt x="342" y="319"/>
                    </a:lnTo>
                    <a:lnTo>
                      <a:pt x="327" y="301"/>
                    </a:lnTo>
                    <a:lnTo>
                      <a:pt x="312" y="283"/>
                    </a:lnTo>
                    <a:lnTo>
                      <a:pt x="296" y="264"/>
                    </a:lnTo>
                    <a:lnTo>
                      <a:pt x="279" y="246"/>
                    </a:lnTo>
                    <a:lnTo>
                      <a:pt x="263" y="228"/>
                    </a:lnTo>
                    <a:lnTo>
                      <a:pt x="249" y="215"/>
                    </a:lnTo>
                    <a:lnTo>
                      <a:pt x="235" y="202"/>
                    </a:lnTo>
                    <a:lnTo>
                      <a:pt x="221" y="190"/>
                    </a:lnTo>
                    <a:lnTo>
                      <a:pt x="206" y="180"/>
                    </a:lnTo>
                    <a:lnTo>
                      <a:pt x="188" y="168"/>
                    </a:lnTo>
                    <a:lnTo>
                      <a:pt x="166" y="157"/>
                    </a:lnTo>
                    <a:lnTo>
                      <a:pt x="139" y="143"/>
                    </a:lnTo>
                    <a:lnTo>
                      <a:pt x="111" y="127"/>
                    </a:lnTo>
                    <a:lnTo>
                      <a:pt x="84" y="107"/>
                    </a:lnTo>
                    <a:lnTo>
                      <a:pt x="61" y="86"/>
                    </a:lnTo>
                    <a:lnTo>
                      <a:pt x="41" y="65"/>
                    </a:lnTo>
                    <a:lnTo>
                      <a:pt x="25" y="44"/>
                    </a:lnTo>
                    <a:lnTo>
                      <a:pt x="13" y="24"/>
                    </a:lnTo>
                    <a:lnTo>
                      <a:pt x="6" y="11"/>
                    </a:lnTo>
                    <a:lnTo>
                      <a:pt x="2" y="0"/>
                    </a:lnTo>
                    <a:lnTo>
                      <a:pt x="1" y="0"/>
                    </a:lnTo>
                    <a:lnTo>
                      <a:pt x="0" y="13"/>
                    </a:lnTo>
                    <a:lnTo>
                      <a:pt x="0" y="35"/>
                    </a:lnTo>
                    <a:lnTo>
                      <a:pt x="1" y="64"/>
                    </a:lnTo>
                    <a:lnTo>
                      <a:pt x="5" y="98"/>
                    </a:lnTo>
                    <a:lnTo>
                      <a:pt x="10" y="135"/>
                    </a:lnTo>
                    <a:lnTo>
                      <a:pt x="21" y="171"/>
                    </a:lnTo>
                    <a:lnTo>
                      <a:pt x="36" y="204"/>
                    </a:lnTo>
                    <a:lnTo>
                      <a:pt x="51" y="231"/>
                    </a:lnTo>
                    <a:lnTo>
                      <a:pt x="63" y="250"/>
                    </a:lnTo>
                    <a:lnTo>
                      <a:pt x="71" y="264"/>
                    </a:lnTo>
                    <a:lnTo>
                      <a:pt x="77" y="276"/>
                    </a:lnTo>
                    <a:lnTo>
                      <a:pt x="79" y="287"/>
                    </a:lnTo>
                    <a:lnTo>
                      <a:pt x="78" y="299"/>
                    </a:lnTo>
                    <a:lnTo>
                      <a:pt x="75" y="315"/>
                    </a:lnTo>
                    <a:lnTo>
                      <a:pt x="68" y="337"/>
                    </a:lnTo>
                    <a:lnTo>
                      <a:pt x="61" y="362"/>
                    </a:lnTo>
                    <a:lnTo>
                      <a:pt x="56" y="386"/>
                    </a:lnTo>
                    <a:lnTo>
                      <a:pt x="53" y="410"/>
                    </a:lnTo>
                    <a:lnTo>
                      <a:pt x="51" y="433"/>
                    </a:lnTo>
                    <a:lnTo>
                      <a:pt x="47" y="456"/>
                    </a:lnTo>
                    <a:lnTo>
                      <a:pt x="44" y="478"/>
                    </a:lnTo>
                    <a:lnTo>
                      <a:pt x="39" y="499"/>
                    </a:lnTo>
                    <a:lnTo>
                      <a:pt x="32" y="520"/>
                    </a:lnTo>
                    <a:lnTo>
                      <a:pt x="25" y="539"/>
                    </a:lnTo>
                    <a:lnTo>
                      <a:pt x="21" y="558"/>
                    </a:lnTo>
                    <a:lnTo>
                      <a:pt x="18" y="577"/>
                    </a:lnTo>
                    <a:lnTo>
                      <a:pt x="18" y="595"/>
                    </a:lnTo>
                    <a:lnTo>
                      <a:pt x="22" y="613"/>
                    </a:lnTo>
                    <a:lnTo>
                      <a:pt x="28" y="632"/>
                    </a:lnTo>
                    <a:lnTo>
                      <a:pt x="38" y="649"/>
                    </a:lnTo>
                    <a:lnTo>
                      <a:pt x="51" y="667"/>
                    </a:lnTo>
                    <a:lnTo>
                      <a:pt x="66" y="685"/>
                    </a:lnTo>
                    <a:lnTo>
                      <a:pt x="79" y="701"/>
                    </a:lnTo>
                    <a:lnTo>
                      <a:pt x="91" y="713"/>
                    </a:lnTo>
                    <a:lnTo>
                      <a:pt x="101" y="723"/>
                    </a:lnTo>
                    <a:lnTo>
                      <a:pt x="107" y="727"/>
                    </a:lnTo>
                    <a:lnTo>
                      <a:pt x="108" y="725"/>
                    </a:lnTo>
                    <a:lnTo>
                      <a:pt x="105" y="715"/>
                    </a:lnTo>
                    <a:lnTo>
                      <a:pt x="96" y="695"/>
                    </a:lnTo>
                    <a:lnTo>
                      <a:pt x="83" y="671"/>
                    </a:lnTo>
                    <a:lnTo>
                      <a:pt x="73" y="645"/>
                    </a:lnTo>
                    <a:lnTo>
                      <a:pt x="63" y="619"/>
                    </a:lnTo>
                    <a:lnTo>
                      <a:pt x="56" y="592"/>
                    </a:lnTo>
                    <a:lnTo>
                      <a:pt x="54" y="564"/>
                    </a:lnTo>
                    <a:lnTo>
                      <a:pt x="55" y="534"/>
                    </a:lnTo>
                    <a:lnTo>
                      <a:pt x="62" y="501"/>
                    </a:lnTo>
                    <a:lnTo>
                      <a:pt x="75" y="467"/>
                    </a:lnTo>
                    <a:lnTo>
                      <a:pt x="90" y="433"/>
                    </a:lnTo>
                    <a:lnTo>
                      <a:pt x="105" y="403"/>
                    </a:lnTo>
                    <a:lnTo>
                      <a:pt x="116" y="377"/>
                    </a:lnTo>
                    <a:lnTo>
                      <a:pt x="126" y="353"/>
                    </a:lnTo>
                    <a:lnTo>
                      <a:pt x="132" y="332"/>
                    </a:lnTo>
                    <a:lnTo>
                      <a:pt x="136" y="311"/>
                    </a:lnTo>
                    <a:lnTo>
                      <a:pt x="135" y="292"/>
                    </a:lnTo>
                    <a:lnTo>
                      <a:pt x="130" y="272"/>
                    </a:lnTo>
                    <a:lnTo>
                      <a:pt x="122" y="253"/>
                    </a:lnTo>
                    <a:lnTo>
                      <a:pt x="113" y="233"/>
                    </a:lnTo>
                    <a:lnTo>
                      <a:pt x="104" y="213"/>
                    </a:lnTo>
                    <a:lnTo>
                      <a:pt x="96" y="196"/>
                    </a:lnTo>
                    <a:lnTo>
                      <a:pt x="89" y="182"/>
                    </a:lnTo>
                    <a:lnTo>
                      <a:pt x="84" y="172"/>
                    </a:lnTo>
                    <a:lnTo>
                      <a:pt x="82" y="166"/>
                    </a:lnTo>
                    <a:lnTo>
                      <a:pt x="84" y="166"/>
                    </a:lnTo>
                    <a:lnTo>
                      <a:pt x="91" y="170"/>
                    </a:lnTo>
                    <a:lnTo>
                      <a:pt x="104" y="174"/>
                    </a:lnTo>
                    <a:lnTo>
                      <a:pt x="119" y="180"/>
                    </a:lnTo>
                    <a:lnTo>
                      <a:pt x="137" y="187"/>
                    </a:lnTo>
                    <a:lnTo>
                      <a:pt x="157" y="197"/>
                    </a:lnTo>
                    <a:lnTo>
                      <a:pt x="177" y="211"/>
                    </a:lnTo>
                    <a:lnTo>
                      <a:pt x="199" y="228"/>
                    </a:lnTo>
                    <a:lnTo>
                      <a:pt x="219" y="250"/>
                    </a:lnTo>
                    <a:lnTo>
                      <a:pt x="240" y="276"/>
                    </a:lnTo>
                    <a:lnTo>
                      <a:pt x="260" y="301"/>
                    </a:lnTo>
                    <a:lnTo>
                      <a:pt x="280" y="326"/>
                    </a:lnTo>
                    <a:lnTo>
                      <a:pt x="298" y="352"/>
                    </a:lnTo>
                    <a:lnTo>
                      <a:pt x="313" y="376"/>
                    </a:lnTo>
                    <a:lnTo>
                      <a:pt x="323" y="400"/>
                    </a:lnTo>
                    <a:lnTo>
                      <a:pt x="326" y="423"/>
                    </a:lnTo>
                    <a:lnTo>
                      <a:pt x="321" y="444"/>
                    </a:lnTo>
                    <a:lnTo>
                      <a:pt x="312" y="462"/>
                    </a:lnTo>
                    <a:lnTo>
                      <a:pt x="304" y="477"/>
                    </a:lnTo>
                    <a:lnTo>
                      <a:pt x="296" y="489"/>
                    </a:lnTo>
                    <a:lnTo>
                      <a:pt x="287" y="499"/>
                    </a:lnTo>
                    <a:lnTo>
                      <a:pt x="278" y="508"/>
                    </a:lnTo>
                    <a:lnTo>
                      <a:pt x="266" y="519"/>
                    </a:lnTo>
                    <a:lnTo>
                      <a:pt x="252" y="531"/>
                    </a:lnTo>
                    <a:lnTo>
                      <a:pt x="236" y="547"/>
                    </a:lnTo>
                    <a:lnTo>
                      <a:pt x="219" y="565"/>
                    </a:lnTo>
                    <a:lnTo>
                      <a:pt x="205" y="582"/>
                    </a:lnTo>
                    <a:lnTo>
                      <a:pt x="192" y="599"/>
                    </a:lnTo>
                    <a:lnTo>
                      <a:pt x="183" y="614"/>
                    </a:lnTo>
                    <a:lnTo>
                      <a:pt x="175" y="627"/>
                    </a:lnTo>
                    <a:lnTo>
                      <a:pt x="170" y="637"/>
                    </a:lnTo>
                    <a:lnTo>
                      <a:pt x="167" y="644"/>
                    </a:lnTo>
                    <a:lnTo>
                      <a:pt x="166" y="647"/>
                    </a:lnTo>
                    <a:lnTo>
                      <a:pt x="176" y="751"/>
                    </a:lnTo>
                    <a:lnTo>
                      <a:pt x="298" y="818"/>
                    </a:lnTo>
                    <a:lnTo>
                      <a:pt x="363" y="877"/>
                    </a:lnTo>
                    <a:lnTo>
                      <a:pt x="367" y="880"/>
                    </a:lnTo>
                    <a:lnTo>
                      <a:pt x="378" y="887"/>
                    </a:lnTo>
                    <a:lnTo>
                      <a:pt x="392" y="895"/>
                    </a:lnTo>
                    <a:lnTo>
                      <a:pt x="407" y="902"/>
                    </a:lnTo>
                    <a:lnTo>
                      <a:pt x="418" y="906"/>
                    </a:lnTo>
                    <a:lnTo>
                      <a:pt x="423" y="903"/>
                    </a:lnTo>
                    <a:lnTo>
                      <a:pt x="419" y="891"/>
                    </a:lnTo>
                    <a:lnTo>
                      <a:pt x="403" y="868"/>
                    </a:lnTo>
                    <a:close/>
                  </a:path>
                </a:pathLst>
              </a:custGeom>
              <a:solidFill>
                <a:srgbClr val="000000"/>
              </a:solidFill>
              <a:ln w="9525">
                <a:noFill/>
                <a:round/>
                <a:headEnd/>
                <a:tailEnd/>
              </a:ln>
            </p:spPr>
            <p:txBody>
              <a:bodyPr/>
              <a:lstStyle/>
              <a:p>
                <a:endParaRPr lang="fa-IR"/>
              </a:p>
            </p:txBody>
          </p:sp>
          <p:sp>
            <p:nvSpPr>
              <p:cNvPr id="16445" name="Freeform 29"/>
              <p:cNvSpPr>
                <a:spLocks/>
              </p:cNvSpPr>
              <p:nvPr/>
            </p:nvSpPr>
            <p:spPr bwMode="auto">
              <a:xfrm>
                <a:off x="3046" y="3551"/>
                <a:ext cx="140" cy="76"/>
              </a:xfrm>
              <a:custGeom>
                <a:avLst/>
                <a:gdLst>
                  <a:gd name="T0" fmla="*/ 23 w 280"/>
                  <a:gd name="T1" fmla="*/ 13 h 151"/>
                  <a:gd name="T2" fmla="*/ 41 w 280"/>
                  <a:gd name="T3" fmla="*/ 25 h 151"/>
                  <a:gd name="T4" fmla="*/ 53 w 280"/>
                  <a:gd name="T5" fmla="*/ 35 h 151"/>
                  <a:gd name="T6" fmla="*/ 63 w 280"/>
                  <a:gd name="T7" fmla="*/ 45 h 151"/>
                  <a:gd name="T8" fmla="*/ 71 w 280"/>
                  <a:gd name="T9" fmla="*/ 55 h 151"/>
                  <a:gd name="T10" fmla="*/ 80 w 280"/>
                  <a:gd name="T11" fmla="*/ 65 h 151"/>
                  <a:gd name="T12" fmla="*/ 91 w 280"/>
                  <a:gd name="T13" fmla="*/ 75 h 151"/>
                  <a:gd name="T14" fmla="*/ 106 w 280"/>
                  <a:gd name="T15" fmla="*/ 86 h 151"/>
                  <a:gd name="T16" fmla="*/ 128 w 280"/>
                  <a:gd name="T17" fmla="*/ 97 h 151"/>
                  <a:gd name="T18" fmla="*/ 154 w 280"/>
                  <a:gd name="T19" fmla="*/ 108 h 151"/>
                  <a:gd name="T20" fmla="*/ 177 w 280"/>
                  <a:gd name="T21" fmla="*/ 119 h 151"/>
                  <a:gd name="T22" fmla="*/ 200 w 280"/>
                  <a:gd name="T23" fmla="*/ 128 h 151"/>
                  <a:gd name="T24" fmla="*/ 220 w 280"/>
                  <a:gd name="T25" fmla="*/ 138 h 151"/>
                  <a:gd name="T26" fmla="*/ 239 w 280"/>
                  <a:gd name="T27" fmla="*/ 144 h 151"/>
                  <a:gd name="T28" fmla="*/ 255 w 280"/>
                  <a:gd name="T29" fmla="*/ 149 h 151"/>
                  <a:gd name="T30" fmla="*/ 268 w 280"/>
                  <a:gd name="T31" fmla="*/ 151 h 151"/>
                  <a:gd name="T32" fmla="*/ 276 w 280"/>
                  <a:gd name="T33" fmla="*/ 150 h 151"/>
                  <a:gd name="T34" fmla="*/ 280 w 280"/>
                  <a:gd name="T35" fmla="*/ 149 h 151"/>
                  <a:gd name="T36" fmla="*/ 280 w 280"/>
                  <a:gd name="T37" fmla="*/ 149 h 151"/>
                  <a:gd name="T38" fmla="*/ 277 w 280"/>
                  <a:gd name="T39" fmla="*/ 150 h 151"/>
                  <a:gd name="T40" fmla="*/ 270 w 280"/>
                  <a:gd name="T41" fmla="*/ 150 h 151"/>
                  <a:gd name="T42" fmla="*/ 260 w 280"/>
                  <a:gd name="T43" fmla="*/ 149 h 151"/>
                  <a:gd name="T44" fmla="*/ 246 w 280"/>
                  <a:gd name="T45" fmla="*/ 144 h 151"/>
                  <a:gd name="T46" fmla="*/ 229 w 280"/>
                  <a:gd name="T47" fmla="*/ 135 h 151"/>
                  <a:gd name="T48" fmla="*/ 209 w 280"/>
                  <a:gd name="T49" fmla="*/ 120 h 151"/>
                  <a:gd name="T50" fmla="*/ 192 w 280"/>
                  <a:gd name="T51" fmla="*/ 104 h 151"/>
                  <a:gd name="T52" fmla="*/ 179 w 280"/>
                  <a:gd name="T53" fmla="*/ 90 h 151"/>
                  <a:gd name="T54" fmla="*/ 171 w 280"/>
                  <a:gd name="T55" fmla="*/ 79 h 151"/>
                  <a:gd name="T56" fmla="*/ 165 w 280"/>
                  <a:gd name="T57" fmla="*/ 70 h 151"/>
                  <a:gd name="T58" fmla="*/ 157 w 280"/>
                  <a:gd name="T59" fmla="*/ 60 h 151"/>
                  <a:gd name="T60" fmla="*/ 146 w 280"/>
                  <a:gd name="T61" fmla="*/ 52 h 151"/>
                  <a:gd name="T62" fmla="*/ 128 w 280"/>
                  <a:gd name="T63" fmla="*/ 44 h 151"/>
                  <a:gd name="T64" fmla="*/ 103 w 280"/>
                  <a:gd name="T65" fmla="*/ 36 h 151"/>
                  <a:gd name="T66" fmla="*/ 74 w 280"/>
                  <a:gd name="T67" fmla="*/ 27 h 151"/>
                  <a:gd name="T68" fmla="*/ 49 w 280"/>
                  <a:gd name="T69" fmla="*/ 19 h 151"/>
                  <a:gd name="T70" fmla="*/ 28 w 280"/>
                  <a:gd name="T71" fmla="*/ 11 h 151"/>
                  <a:gd name="T72" fmla="*/ 12 w 280"/>
                  <a:gd name="T73" fmla="*/ 4 h 151"/>
                  <a:gd name="T74" fmla="*/ 3 w 280"/>
                  <a:gd name="T75" fmla="*/ 0 h 151"/>
                  <a:gd name="T76" fmla="*/ 0 w 280"/>
                  <a:gd name="T77" fmla="*/ 0 h 151"/>
                  <a:gd name="T78" fmla="*/ 7 w 280"/>
                  <a:gd name="T79" fmla="*/ 4 h 151"/>
                  <a:gd name="T80" fmla="*/ 23 w 280"/>
                  <a:gd name="T81" fmla="*/ 13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0"/>
                  <a:gd name="T124" fmla="*/ 0 h 151"/>
                  <a:gd name="T125" fmla="*/ 280 w 280"/>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0" h="151">
                    <a:moveTo>
                      <a:pt x="23" y="13"/>
                    </a:moveTo>
                    <a:lnTo>
                      <a:pt x="41" y="25"/>
                    </a:lnTo>
                    <a:lnTo>
                      <a:pt x="53" y="35"/>
                    </a:lnTo>
                    <a:lnTo>
                      <a:pt x="63" y="45"/>
                    </a:lnTo>
                    <a:lnTo>
                      <a:pt x="71" y="55"/>
                    </a:lnTo>
                    <a:lnTo>
                      <a:pt x="80" y="65"/>
                    </a:lnTo>
                    <a:lnTo>
                      <a:pt x="91" y="75"/>
                    </a:lnTo>
                    <a:lnTo>
                      <a:pt x="106" y="86"/>
                    </a:lnTo>
                    <a:lnTo>
                      <a:pt x="128" y="97"/>
                    </a:lnTo>
                    <a:lnTo>
                      <a:pt x="154" y="108"/>
                    </a:lnTo>
                    <a:lnTo>
                      <a:pt x="177" y="119"/>
                    </a:lnTo>
                    <a:lnTo>
                      <a:pt x="200" y="128"/>
                    </a:lnTo>
                    <a:lnTo>
                      <a:pt x="220" y="138"/>
                    </a:lnTo>
                    <a:lnTo>
                      <a:pt x="239" y="144"/>
                    </a:lnTo>
                    <a:lnTo>
                      <a:pt x="255" y="149"/>
                    </a:lnTo>
                    <a:lnTo>
                      <a:pt x="268" y="151"/>
                    </a:lnTo>
                    <a:lnTo>
                      <a:pt x="276" y="150"/>
                    </a:lnTo>
                    <a:lnTo>
                      <a:pt x="280" y="149"/>
                    </a:lnTo>
                    <a:lnTo>
                      <a:pt x="277" y="150"/>
                    </a:lnTo>
                    <a:lnTo>
                      <a:pt x="270" y="150"/>
                    </a:lnTo>
                    <a:lnTo>
                      <a:pt x="260" y="149"/>
                    </a:lnTo>
                    <a:lnTo>
                      <a:pt x="246" y="144"/>
                    </a:lnTo>
                    <a:lnTo>
                      <a:pt x="229" y="135"/>
                    </a:lnTo>
                    <a:lnTo>
                      <a:pt x="209" y="120"/>
                    </a:lnTo>
                    <a:lnTo>
                      <a:pt x="192" y="104"/>
                    </a:lnTo>
                    <a:lnTo>
                      <a:pt x="179" y="90"/>
                    </a:lnTo>
                    <a:lnTo>
                      <a:pt x="171" y="79"/>
                    </a:lnTo>
                    <a:lnTo>
                      <a:pt x="165" y="70"/>
                    </a:lnTo>
                    <a:lnTo>
                      <a:pt x="157" y="60"/>
                    </a:lnTo>
                    <a:lnTo>
                      <a:pt x="146" y="52"/>
                    </a:lnTo>
                    <a:lnTo>
                      <a:pt x="128" y="44"/>
                    </a:lnTo>
                    <a:lnTo>
                      <a:pt x="103" y="36"/>
                    </a:lnTo>
                    <a:lnTo>
                      <a:pt x="74" y="27"/>
                    </a:lnTo>
                    <a:lnTo>
                      <a:pt x="49" y="19"/>
                    </a:lnTo>
                    <a:lnTo>
                      <a:pt x="28" y="11"/>
                    </a:lnTo>
                    <a:lnTo>
                      <a:pt x="12" y="4"/>
                    </a:lnTo>
                    <a:lnTo>
                      <a:pt x="3" y="0"/>
                    </a:lnTo>
                    <a:lnTo>
                      <a:pt x="0" y="0"/>
                    </a:lnTo>
                    <a:lnTo>
                      <a:pt x="7" y="4"/>
                    </a:lnTo>
                    <a:lnTo>
                      <a:pt x="23" y="13"/>
                    </a:lnTo>
                    <a:close/>
                  </a:path>
                </a:pathLst>
              </a:custGeom>
              <a:solidFill>
                <a:srgbClr val="000000"/>
              </a:solidFill>
              <a:ln w="9525">
                <a:noFill/>
                <a:round/>
                <a:headEnd/>
                <a:tailEnd/>
              </a:ln>
            </p:spPr>
            <p:txBody>
              <a:bodyPr/>
              <a:lstStyle/>
              <a:p>
                <a:endParaRPr lang="fa-IR"/>
              </a:p>
            </p:txBody>
          </p:sp>
          <p:sp>
            <p:nvSpPr>
              <p:cNvPr id="16446" name="Freeform 30"/>
              <p:cNvSpPr>
                <a:spLocks/>
              </p:cNvSpPr>
              <p:nvPr/>
            </p:nvSpPr>
            <p:spPr bwMode="auto">
              <a:xfrm>
                <a:off x="3293" y="3319"/>
                <a:ext cx="58" cy="140"/>
              </a:xfrm>
              <a:custGeom>
                <a:avLst/>
                <a:gdLst>
                  <a:gd name="T0" fmla="*/ 47 w 117"/>
                  <a:gd name="T1" fmla="*/ 248 h 281"/>
                  <a:gd name="T2" fmla="*/ 62 w 117"/>
                  <a:gd name="T3" fmla="*/ 219 h 281"/>
                  <a:gd name="T4" fmla="*/ 74 w 117"/>
                  <a:gd name="T5" fmla="*/ 197 h 281"/>
                  <a:gd name="T6" fmla="*/ 86 w 117"/>
                  <a:gd name="T7" fmla="*/ 182 h 281"/>
                  <a:gd name="T8" fmla="*/ 96 w 117"/>
                  <a:gd name="T9" fmla="*/ 169 h 281"/>
                  <a:gd name="T10" fmla="*/ 104 w 117"/>
                  <a:gd name="T11" fmla="*/ 158 h 281"/>
                  <a:gd name="T12" fmla="*/ 110 w 117"/>
                  <a:gd name="T13" fmla="*/ 146 h 281"/>
                  <a:gd name="T14" fmla="*/ 115 w 117"/>
                  <a:gd name="T15" fmla="*/ 130 h 281"/>
                  <a:gd name="T16" fmla="*/ 117 w 117"/>
                  <a:gd name="T17" fmla="*/ 108 h 281"/>
                  <a:gd name="T18" fmla="*/ 117 w 117"/>
                  <a:gd name="T19" fmla="*/ 62 h 281"/>
                  <a:gd name="T20" fmla="*/ 112 w 117"/>
                  <a:gd name="T21" fmla="*/ 29 h 281"/>
                  <a:gd name="T22" fmla="*/ 106 w 117"/>
                  <a:gd name="T23" fmla="*/ 7 h 281"/>
                  <a:gd name="T24" fmla="*/ 104 w 117"/>
                  <a:gd name="T25" fmla="*/ 0 h 281"/>
                  <a:gd name="T26" fmla="*/ 103 w 117"/>
                  <a:gd name="T27" fmla="*/ 4 h 281"/>
                  <a:gd name="T28" fmla="*/ 100 w 117"/>
                  <a:gd name="T29" fmla="*/ 16 h 281"/>
                  <a:gd name="T30" fmla="*/ 89 w 117"/>
                  <a:gd name="T31" fmla="*/ 37 h 281"/>
                  <a:gd name="T32" fmla="*/ 71 w 117"/>
                  <a:gd name="T33" fmla="*/ 68 h 281"/>
                  <a:gd name="T34" fmla="*/ 59 w 117"/>
                  <a:gd name="T35" fmla="*/ 85 h 281"/>
                  <a:gd name="T36" fmla="*/ 47 w 117"/>
                  <a:gd name="T37" fmla="*/ 101 h 281"/>
                  <a:gd name="T38" fmla="*/ 35 w 117"/>
                  <a:gd name="T39" fmla="*/ 116 h 281"/>
                  <a:gd name="T40" fmla="*/ 24 w 117"/>
                  <a:gd name="T41" fmla="*/ 130 h 281"/>
                  <a:gd name="T42" fmla="*/ 14 w 117"/>
                  <a:gd name="T43" fmla="*/ 143 h 281"/>
                  <a:gd name="T44" fmla="*/ 6 w 117"/>
                  <a:gd name="T45" fmla="*/ 157 h 281"/>
                  <a:gd name="T46" fmla="*/ 2 w 117"/>
                  <a:gd name="T47" fmla="*/ 169 h 281"/>
                  <a:gd name="T48" fmla="*/ 0 w 117"/>
                  <a:gd name="T49" fmla="*/ 183 h 281"/>
                  <a:gd name="T50" fmla="*/ 2 w 117"/>
                  <a:gd name="T51" fmla="*/ 201 h 281"/>
                  <a:gd name="T52" fmla="*/ 3 w 117"/>
                  <a:gd name="T53" fmla="*/ 221 h 281"/>
                  <a:gd name="T54" fmla="*/ 5 w 117"/>
                  <a:gd name="T55" fmla="*/ 243 h 281"/>
                  <a:gd name="T56" fmla="*/ 10 w 117"/>
                  <a:gd name="T57" fmla="*/ 263 h 281"/>
                  <a:gd name="T58" fmla="*/ 14 w 117"/>
                  <a:gd name="T59" fmla="*/ 277 h 281"/>
                  <a:gd name="T60" fmla="*/ 22 w 117"/>
                  <a:gd name="T61" fmla="*/ 281 h 281"/>
                  <a:gd name="T62" fmla="*/ 33 w 117"/>
                  <a:gd name="T63" fmla="*/ 273 h 281"/>
                  <a:gd name="T64" fmla="*/ 47 w 117"/>
                  <a:gd name="T65" fmla="*/ 248 h 2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281"/>
                  <a:gd name="T101" fmla="*/ 117 w 117"/>
                  <a:gd name="T102" fmla="*/ 281 h 2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281">
                    <a:moveTo>
                      <a:pt x="47" y="248"/>
                    </a:moveTo>
                    <a:lnTo>
                      <a:pt x="62" y="219"/>
                    </a:lnTo>
                    <a:lnTo>
                      <a:pt x="74" y="197"/>
                    </a:lnTo>
                    <a:lnTo>
                      <a:pt x="86" y="182"/>
                    </a:lnTo>
                    <a:lnTo>
                      <a:pt x="96" y="169"/>
                    </a:lnTo>
                    <a:lnTo>
                      <a:pt x="104" y="158"/>
                    </a:lnTo>
                    <a:lnTo>
                      <a:pt x="110" y="146"/>
                    </a:lnTo>
                    <a:lnTo>
                      <a:pt x="115" y="130"/>
                    </a:lnTo>
                    <a:lnTo>
                      <a:pt x="117" y="108"/>
                    </a:lnTo>
                    <a:lnTo>
                      <a:pt x="117" y="62"/>
                    </a:lnTo>
                    <a:lnTo>
                      <a:pt x="112" y="29"/>
                    </a:lnTo>
                    <a:lnTo>
                      <a:pt x="106" y="7"/>
                    </a:lnTo>
                    <a:lnTo>
                      <a:pt x="104" y="0"/>
                    </a:lnTo>
                    <a:lnTo>
                      <a:pt x="103" y="4"/>
                    </a:lnTo>
                    <a:lnTo>
                      <a:pt x="100" y="16"/>
                    </a:lnTo>
                    <a:lnTo>
                      <a:pt x="89" y="37"/>
                    </a:lnTo>
                    <a:lnTo>
                      <a:pt x="71" y="68"/>
                    </a:lnTo>
                    <a:lnTo>
                      <a:pt x="59" y="85"/>
                    </a:lnTo>
                    <a:lnTo>
                      <a:pt x="47" y="101"/>
                    </a:lnTo>
                    <a:lnTo>
                      <a:pt x="35" y="116"/>
                    </a:lnTo>
                    <a:lnTo>
                      <a:pt x="24" y="130"/>
                    </a:lnTo>
                    <a:lnTo>
                      <a:pt x="14" y="143"/>
                    </a:lnTo>
                    <a:lnTo>
                      <a:pt x="6" y="157"/>
                    </a:lnTo>
                    <a:lnTo>
                      <a:pt x="2" y="169"/>
                    </a:lnTo>
                    <a:lnTo>
                      <a:pt x="0" y="183"/>
                    </a:lnTo>
                    <a:lnTo>
                      <a:pt x="2" y="201"/>
                    </a:lnTo>
                    <a:lnTo>
                      <a:pt x="3" y="221"/>
                    </a:lnTo>
                    <a:lnTo>
                      <a:pt x="5" y="243"/>
                    </a:lnTo>
                    <a:lnTo>
                      <a:pt x="10" y="263"/>
                    </a:lnTo>
                    <a:lnTo>
                      <a:pt x="14" y="277"/>
                    </a:lnTo>
                    <a:lnTo>
                      <a:pt x="22" y="281"/>
                    </a:lnTo>
                    <a:lnTo>
                      <a:pt x="33" y="273"/>
                    </a:lnTo>
                    <a:lnTo>
                      <a:pt x="47" y="248"/>
                    </a:lnTo>
                    <a:close/>
                  </a:path>
                </a:pathLst>
              </a:custGeom>
              <a:solidFill>
                <a:srgbClr val="000000"/>
              </a:solidFill>
              <a:ln w="9525">
                <a:noFill/>
                <a:round/>
                <a:headEnd/>
                <a:tailEnd/>
              </a:ln>
            </p:spPr>
            <p:txBody>
              <a:bodyPr/>
              <a:lstStyle/>
              <a:p>
                <a:endParaRPr lang="fa-IR"/>
              </a:p>
            </p:txBody>
          </p:sp>
          <p:sp>
            <p:nvSpPr>
              <p:cNvPr id="16447" name="Freeform 31"/>
              <p:cNvSpPr>
                <a:spLocks/>
              </p:cNvSpPr>
              <p:nvPr/>
            </p:nvSpPr>
            <p:spPr bwMode="auto">
              <a:xfrm>
                <a:off x="4133" y="3529"/>
                <a:ext cx="45" cy="78"/>
              </a:xfrm>
              <a:custGeom>
                <a:avLst/>
                <a:gdLst>
                  <a:gd name="T0" fmla="*/ 85 w 90"/>
                  <a:gd name="T1" fmla="*/ 134 h 154"/>
                  <a:gd name="T2" fmla="*/ 75 w 90"/>
                  <a:gd name="T3" fmla="*/ 118 h 154"/>
                  <a:gd name="T4" fmla="*/ 62 w 90"/>
                  <a:gd name="T5" fmla="*/ 96 h 154"/>
                  <a:gd name="T6" fmla="*/ 49 w 90"/>
                  <a:gd name="T7" fmla="*/ 72 h 154"/>
                  <a:gd name="T8" fmla="*/ 35 w 90"/>
                  <a:gd name="T9" fmla="*/ 48 h 154"/>
                  <a:gd name="T10" fmla="*/ 22 w 90"/>
                  <a:gd name="T11" fmla="*/ 26 h 154"/>
                  <a:gd name="T12" fmla="*/ 11 w 90"/>
                  <a:gd name="T13" fmla="*/ 9 h 154"/>
                  <a:gd name="T14" fmla="*/ 4 w 90"/>
                  <a:gd name="T15" fmla="*/ 0 h 154"/>
                  <a:gd name="T16" fmla="*/ 0 w 90"/>
                  <a:gd name="T17" fmla="*/ 1 h 154"/>
                  <a:gd name="T18" fmla="*/ 1 w 90"/>
                  <a:gd name="T19" fmla="*/ 26 h 154"/>
                  <a:gd name="T20" fmla="*/ 5 w 90"/>
                  <a:gd name="T21" fmla="*/ 62 h 154"/>
                  <a:gd name="T22" fmla="*/ 11 w 90"/>
                  <a:gd name="T23" fmla="*/ 100 h 154"/>
                  <a:gd name="T24" fmla="*/ 19 w 90"/>
                  <a:gd name="T25" fmla="*/ 128 h 154"/>
                  <a:gd name="T26" fmla="*/ 26 w 90"/>
                  <a:gd name="T27" fmla="*/ 137 h 154"/>
                  <a:gd name="T28" fmla="*/ 37 w 90"/>
                  <a:gd name="T29" fmla="*/ 145 h 154"/>
                  <a:gd name="T30" fmla="*/ 51 w 90"/>
                  <a:gd name="T31" fmla="*/ 151 h 154"/>
                  <a:gd name="T32" fmla="*/ 65 w 90"/>
                  <a:gd name="T33" fmla="*/ 153 h 154"/>
                  <a:gd name="T34" fmla="*/ 77 w 90"/>
                  <a:gd name="T35" fmla="*/ 154 h 154"/>
                  <a:gd name="T36" fmla="*/ 87 w 90"/>
                  <a:gd name="T37" fmla="*/ 152 h 154"/>
                  <a:gd name="T38" fmla="*/ 90 w 90"/>
                  <a:gd name="T39" fmla="*/ 145 h 154"/>
                  <a:gd name="T40" fmla="*/ 85 w 90"/>
                  <a:gd name="T41" fmla="*/ 134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54"/>
                  <a:gd name="T65" fmla="*/ 90 w 90"/>
                  <a:gd name="T66" fmla="*/ 154 h 1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54">
                    <a:moveTo>
                      <a:pt x="85" y="134"/>
                    </a:moveTo>
                    <a:lnTo>
                      <a:pt x="75" y="118"/>
                    </a:lnTo>
                    <a:lnTo>
                      <a:pt x="62" y="96"/>
                    </a:lnTo>
                    <a:lnTo>
                      <a:pt x="49" y="72"/>
                    </a:lnTo>
                    <a:lnTo>
                      <a:pt x="35" y="48"/>
                    </a:lnTo>
                    <a:lnTo>
                      <a:pt x="22" y="26"/>
                    </a:lnTo>
                    <a:lnTo>
                      <a:pt x="11" y="9"/>
                    </a:lnTo>
                    <a:lnTo>
                      <a:pt x="4" y="0"/>
                    </a:lnTo>
                    <a:lnTo>
                      <a:pt x="0" y="1"/>
                    </a:lnTo>
                    <a:lnTo>
                      <a:pt x="1" y="26"/>
                    </a:lnTo>
                    <a:lnTo>
                      <a:pt x="5" y="62"/>
                    </a:lnTo>
                    <a:lnTo>
                      <a:pt x="11" y="100"/>
                    </a:lnTo>
                    <a:lnTo>
                      <a:pt x="19" y="128"/>
                    </a:lnTo>
                    <a:lnTo>
                      <a:pt x="26" y="137"/>
                    </a:lnTo>
                    <a:lnTo>
                      <a:pt x="37" y="145"/>
                    </a:lnTo>
                    <a:lnTo>
                      <a:pt x="51" y="151"/>
                    </a:lnTo>
                    <a:lnTo>
                      <a:pt x="65" y="153"/>
                    </a:lnTo>
                    <a:lnTo>
                      <a:pt x="77" y="154"/>
                    </a:lnTo>
                    <a:lnTo>
                      <a:pt x="87" y="152"/>
                    </a:lnTo>
                    <a:lnTo>
                      <a:pt x="90" y="145"/>
                    </a:lnTo>
                    <a:lnTo>
                      <a:pt x="85" y="134"/>
                    </a:lnTo>
                    <a:close/>
                  </a:path>
                </a:pathLst>
              </a:custGeom>
              <a:solidFill>
                <a:srgbClr val="000000"/>
              </a:solidFill>
              <a:ln w="9525">
                <a:noFill/>
                <a:round/>
                <a:headEnd/>
                <a:tailEnd/>
              </a:ln>
            </p:spPr>
            <p:txBody>
              <a:bodyPr/>
              <a:lstStyle/>
              <a:p>
                <a:endParaRPr lang="fa-IR"/>
              </a:p>
            </p:txBody>
          </p:sp>
          <p:sp>
            <p:nvSpPr>
              <p:cNvPr id="16448" name="Freeform 32"/>
              <p:cNvSpPr>
                <a:spLocks/>
              </p:cNvSpPr>
              <p:nvPr/>
            </p:nvSpPr>
            <p:spPr bwMode="auto">
              <a:xfrm>
                <a:off x="4259" y="3298"/>
                <a:ext cx="64" cy="154"/>
              </a:xfrm>
              <a:custGeom>
                <a:avLst/>
                <a:gdLst>
                  <a:gd name="T0" fmla="*/ 129 w 129"/>
                  <a:gd name="T1" fmla="*/ 306 h 307"/>
                  <a:gd name="T2" fmla="*/ 127 w 129"/>
                  <a:gd name="T3" fmla="*/ 293 h 307"/>
                  <a:gd name="T4" fmla="*/ 121 w 129"/>
                  <a:gd name="T5" fmla="*/ 274 h 307"/>
                  <a:gd name="T6" fmla="*/ 113 w 129"/>
                  <a:gd name="T7" fmla="*/ 251 h 307"/>
                  <a:gd name="T8" fmla="*/ 105 w 129"/>
                  <a:gd name="T9" fmla="*/ 225 h 307"/>
                  <a:gd name="T10" fmla="*/ 96 w 129"/>
                  <a:gd name="T11" fmla="*/ 200 h 307"/>
                  <a:gd name="T12" fmla="*/ 87 w 129"/>
                  <a:gd name="T13" fmla="*/ 176 h 307"/>
                  <a:gd name="T14" fmla="*/ 79 w 129"/>
                  <a:gd name="T15" fmla="*/ 155 h 307"/>
                  <a:gd name="T16" fmla="*/ 72 w 129"/>
                  <a:gd name="T17" fmla="*/ 140 h 307"/>
                  <a:gd name="T18" fmla="*/ 65 w 129"/>
                  <a:gd name="T19" fmla="*/ 125 h 307"/>
                  <a:gd name="T20" fmla="*/ 55 w 129"/>
                  <a:gd name="T21" fmla="*/ 106 h 307"/>
                  <a:gd name="T22" fmla="*/ 43 w 129"/>
                  <a:gd name="T23" fmla="*/ 83 h 307"/>
                  <a:gd name="T24" fmla="*/ 30 w 129"/>
                  <a:gd name="T25" fmla="*/ 58 h 307"/>
                  <a:gd name="T26" fmla="*/ 19 w 129"/>
                  <a:gd name="T27" fmla="*/ 35 h 307"/>
                  <a:gd name="T28" fmla="*/ 10 w 129"/>
                  <a:gd name="T29" fmla="*/ 17 h 307"/>
                  <a:gd name="T30" fmla="*/ 3 w 129"/>
                  <a:gd name="T31" fmla="*/ 4 h 307"/>
                  <a:gd name="T32" fmla="*/ 0 w 129"/>
                  <a:gd name="T33" fmla="*/ 0 h 307"/>
                  <a:gd name="T34" fmla="*/ 5 w 129"/>
                  <a:gd name="T35" fmla="*/ 23 h 307"/>
                  <a:gd name="T36" fmla="*/ 10 w 129"/>
                  <a:gd name="T37" fmla="*/ 47 h 307"/>
                  <a:gd name="T38" fmla="*/ 14 w 129"/>
                  <a:gd name="T39" fmla="*/ 71 h 307"/>
                  <a:gd name="T40" fmla="*/ 20 w 129"/>
                  <a:gd name="T41" fmla="*/ 94 h 307"/>
                  <a:gd name="T42" fmla="*/ 25 w 129"/>
                  <a:gd name="T43" fmla="*/ 116 h 307"/>
                  <a:gd name="T44" fmla="*/ 29 w 129"/>
                  <a:gd name="T45" fmla="*/ 133 h 307"/>
                  <a:gd name="T46" fmla="*/ 34 w 129"/>
                  <a:gd name="T47" fmla="*/ 147 h 307"/>
                  <a:gd name="T48" fmla="*/ 38 w 129"/>
                  <a:gd name="T49" fmla="*/ 155 h 307"/>
                  <a:gd name="T50" fmla="*/ 45 w 129"/>
                  <a:gd name="T51" fmla="*/ 167 h 307"/>
                  <a:gd name="T52" fmla="*/ 57 w 129"/>
                  <a:gd name="T53" fmla="*/ 189 h 307"/>
                  <a:gd name="T54" fmla="*/ 72 w 129"/>
                  <a:gd name="T55" fmla="*/ 216 h 307"/>
                  <a:gd name="T56" fmla="*/ 88 w 129"/>
                  <a:gd name="T57" fmla="*/ 246 h 307"/>
                  <a:gd name="T58" fmla="*/ 104 w 129"/>
                  <a:gd name="T59" fmla="*/ 274 h 307"/>
                  <a:gd name="T60" fmla="*/ 117 w 129"/>
                  <a:gd name="T61" fmla="*/ 296 h 307"/>
                  <a:gd name="T62" fmla="*/ 126 w 129"/>
                  <a:gd name="T63" fmla="*/ 307 h 307"/>
                  <a:gd name="T64" fmla="*/ 129 w 129"/>
                  <a:gd name="T65" fmla="*/ 306 h 3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07"/>
                  <a:gd name="T101" fmla="*/ 129 w 129"/>
                  <a:gd name="T102" fmla="*/ 307 h 3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07">
                    <a:moveTo>
                      <a:pt x="129" y="306"/>
                    </a:moveTo>
                    <a:lnTo>
                      <a:pt x="127" y="293"/>
                    </a:lnTo>
                    <a:lnTo>
                      <a:pt x="121" y="274"/>
                    </a:lnTo>
                    <a:lnTo>
                      <a:pt x="113" y="251"/>
                    </a:lnTo>
                    <a:lnTo>
                      <a:pt x="105" y="225"/>
                    </a:lnTo>
                    <a:lnTo>
                      <a:pt x="96" y="200"/>
                    </a:lnTo>
                    <a:lnTo>
                      <a:pt x="87" y="176"/>
                    </a:lnTo>
                    <a:lnTo>
                      <a:pt x="79" y="155"/>
                    </a:lnTo>
                    <a:lnTo>
                      <a:pt x="72" y="140"/>
                    </a:lnTo>
                    <a:lnTo>
                      <a:pt x="65" y="125"/>
                    </a:lnTo>
                    <a:lnTo>
                      <a:pt x="55" y="106"/>
                    </a:lnTo>
                    <a:lnTo>
                      <a:pt x="43" y="83"/>
                    </a:lnTo>
                    <a:lnTo>
                      <a:pt x="30" y="58"/>
                    </a:lnTo>
                    <a:lnTo>
                      <a:pt x="19" y="35"/>
                    </a:lnTo>
                    <a:lnTo>
                      <a:pt x="10" y="17"/>
                    </a:lnTo>
                    <a:lnTo>
                      <a:pt x="3" y="4"/>
                    </a:lnTo>
                    <a:lnTo>
                      <a:pt x="0" y="0"/>
                    </a:lnTo>
                    <a:lnTo>
                      <a:pt x="5" y="23"/>
                    </a:lnTo>
                    <a:lnTo>
                      <a:pt x="10" y="47"/>
                    </a:lnTo>
                    <a:lnTo>
                      <a:pt x="14" y="71"/>
                    </a:lnTo>
                    <a:lnTo>
                      <a:pt x="20" y="94"/>
                    </a:lnTo>
                    <a:lnTo>
                      <a:pt x="25" y="116"/>
                    </a:lnTo>
                    <a:lnTo>
                      <a:pt x="29" y="133"/>
                    </a:lnTo>
                    <a:lnTo>
                      <a:pt x="34" y="147"/>
                    </a:lnTo>
                    <a:lnTo>
                      <a:pt x="38" y="155"/>
                    </a:lnTo>
                    <a:lnTo>
                      <a:pt x="45" y="167"/>
                    </a:lnTo>
                    <a:lnTo>
                      <a:pt x="57" y="189"/>
                    </a:lnTo>
                    <a:lnTo>
                      <a:pt x="72" y="216"/>
                    </a:lnTo>
                    <a:lnTo>
                      <a:pt x="88" y="246"/>
                    </a:lnTo>
                    <a:lnTo>
                      <a:pt x="104" y="274"/>
                    </a:lnTo>
                    <a:lnTo>
                      <a:pt x="117" y="296"/>
                    </a:lnTo>
                    <a:lnTo>
                      <a:pt x="126" y="307"/>
                    </a:lnTo>
                    <a:lnTo>
                      <a:pt x="129" y="306"/>
                    </a:lnTo>
                    <a:close/>
                  </a:path>
                </a:pathLst>
              </a:custGeom>
              <a:solidFill>
                <a:srgbClr val="000000"/>
              </a:solidFill>
              <a:ln w="9525">
                <a:noFill/>
                <a:round/>
                <a:headEnd/>
                <a:tailEnd/>
              </a:ln>
            </p:spPr>
            <p:txBody>
              <a:bodyPr/>
              <a:lstStyle/>
              <a:p>
                <a:endParaRPr lang="fa-IR"/>
              </a:p>
            </p:txBody>
          </p:sp>
          <p:sp>
            <p:nvSpPr>
              <p:cNvPr id="16449" name="Freeform 33"/>
              <p:cNvSpPr>
                <a:spLocks/>
              </p:cNvSpPr>
              <p:nvPr/>
            </p:nvSpPr>
            <p:spPr bwMode="auto">
              <a:xfrm>
                <a:off x="4906" y="3688"/>
                <a:ext cx="113" cy="81"/>
              </a:xfrm>
              <a:custGeom>
                <a:avLst/>
                <a:gdLst>
                  <a:gd name="T0" fmla="*/ 39 w 227"/>
                  <a:gd name="T1" fmla="*/ 14 h 163"/>
                  <a:gd name="T2" fmla="*/ 67 w 227"/>
                  <a:gd name="T3" fmla="*/ 6 h 163"/>
                  <a:gd name="T4" fmla="*/ 92 w 227"/>
                  <a:gd name="T5" fmla="*/ 3 h 163"/>
                  <a:gd name="T6" fmla="*/ 115 w 227"/>
                  <a:gd name="T7" fmla="*/ 0 h 163"/>
                  <a:gd name="T8" fmla="*/ 136 w 227"/>
                  <a:gd name="T9" fmla="*/ 3 h 163"/>
                  <a:gd name="T10" fmla="*/ 154 w 227"/>
                  <a:gd name="T11" fmla="*/ 7 h 163"/>
                  <a:gd name="T12" fmla="*/ 172 w 227"/>
                  <a:gd name="T13" fmla="*/ 15 h 163"/>
                  <a:gd name="T14" fmla="*/ 185 w 227"/>
                  <a:gd name="T15" fmla="*/ 27 h 163"/>
                  <a:gd name="T16" fmla="*/ 198 w 227"/>
                  <a:gd name="T17" fmla="*/ 41 h 163"/>
                  <a:gd name="T18" fmla="*/ 209 w 227"/>
                  <a:gd name="T19" fmla="*/ 60 h 163"/>
                  <a:gd name="T20" fmla="*/ 218 w 227"/>
                  <a:gd name="T21" fmla="*/ 83 h 163"/>
                  <a:gd name="T22" fmla="*/ 224 w 227"/>
                  <a:gd name="T23" fmla="*/ 109 h 163"/>
                  <a:gd name="T24" fmla="*/ 227 w 227"/>
                  <a:gd name="T25" fmla="*/ 132 h 163"/>
                  <a:gd name="T26" fmla="*/ 227 w 227"/>
                  <a:gd name="T27" fmla="*/ 151 h 163"/>
                  <a:gd name="T28" fmla="*/ 226 w 227"/>
                  <a:gd name="T29" fmla="*/ 162 h 163"/>
                  <a:gd name="T30" fmla="*/ 221 w 227"/>
                  <a:gd name="T31" fmla="*/ 163 h 163"/>
                  <a:gd name="T32" fmla="*/ 214 w 227"/>
                  <a:gd name="T33" fmla="*/ 150 h 163"/>
                  <a:gd name="T34" fmla="*/ 205 w 227"/>
                  <a:gd name="T35" fmla="*/ 131 h 163"/>
                  <a:gd name="T36" fmla="*/ 196 w 227"/>
                  <a:gd name="T37" fmla="*/ 111 h 163"/>
                  <a:gd name="T38" fmla="*/ 185 w 227"/>
                  <a:gd name="T39" fmla="*/ 94 h 163"/>
                  <a:gd name="T40" fmla="*/ 174 w 227"/>
                  <a:gd name="T41" fmla="*/ 79 h 163"/>
                  <a:gd name="T42" fmla="*/ 164 w 227"/>
                  <a:gd name="T43" fmla="*/ 66 h 163"/>
                  <a:gd name="T44" fmla="*/ 153 w 227"/>
                  <a:gd name="T45" fmla="*/ 56 h 163"/>
                  <a:gd name="T46" fmla="*/ 143 w 227"/>
                  <a:gd name="T47" fmla="*/ 49 h 163"/>
                  <a:gd name="T48" fmla="*/ 134 w 227"/>
                  <a:gd name="T49" fmla="*/ 47 h 163"/>
                  <a:gd name="T50" fmla="*/ 122 w 227"/>
                  <a:gd name="T51" fmla="*/ 45 h 163"/>
                  <a:gd name="T52" fmla="*/ 106 w 227"/>
                  <a:gd name="T53" fmla="*/ 42 h 163"/>
                  <a:gd name="T54" fmla="*/ 88 w 227"/>
                  <a:gd name="T55" fmla="*/ 39 h 163"/>
                  <a:gd name="T56" fmla="*/ 69 w 227"/>
                  <a:gd name="T57" fmla="*/ 34 h 163"/>
                  <a:gd name="T58" fmla="*/ 51 w 227"/>
                  <a:gd name="T59" fmla="*/ 29 h 163"/>
                  <a:gd name="T60" fmla="*/ 36 w 227"/>
                  <a:gd name="T61" fmla="*/ 26 h 163"/>
                  <a:gd name="T62" fmla="*/ 25 w 227"/>
                  <a:gd name="T63" fmla="*/ 24 h 163"/>
                  <a:gd name="T64" fmla="*/ 22 w 227"/>
                  <a:gd name="T65" fmla="*/ 22 h 163"/>
                  <a:gd name="T66" fmla="*/ 20 w 227"/>
                  <a:gd name="T67" fmla="*/ 24 h 163"/>
                  <a:gd name="T68" fmla="*/ 14 w 227"/>
                  <a:gd name="T69" fmla="*/ 25 h 163"/>
                  <a:gd name="T70" fmla="*/ 7 w 227"/>
                  <a:gd name="T71" fmla="*/ 26 h 163"/>
                  <a:gd name="T72" fmla="*/ 1 w 227"/>
                  <a:gd name="T73" fmla="*/ 27 h 163"/>
                  <a:gd name="T74" fmla="*/ 0 w 227"/>
                  <a:gd name="T75" fmla="*/ 27 h 163"/>
                  <a:gd name="T76" fmla="*/ 3 w 227"/>
                  <a:gd name="T77" fmla="*/ 26 h 163"/>
                  <a:gd name="T78" fmla="*/ 16 w 227"/>
                  <a:gd name="T79" fmla="*/ 21 h 163"/>
                  <a:gd name="T80" fmla="*/ 39 w 227"/>
                  <a:gd name="T81" fmla="*/ 14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7"/>
                  <a:gd name="T124" fmla="*/ 0 h 163"/>
                  <a:gd name="T125" fmla="*/ 227 w 227"/>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7" h="163">
                    <a:moveTo>
                      <a:pt x="39" y="14"/>
                    </a:moveTo>
                    <a:lnTo>
                      <a:pt x="67" y="6"/>
                    </a:lnTo>
                    <a:lnTo>
                      <a:pt x="92" y="3"/>
                    </a:lnTo>
                    <a:lnTo>
                      <a:pt x="115" y="0"/>
                    </a:lnTo>
                    <a:lnTo>
                      <a:pt x="136" y="3"/>
                    </a:lnTo>
                    <a:lnTo>
                      <a:pt x="154" y="7"/>
                    </a:lnTo>
                    <a:lnTo>
                      <a:pt x="172" y="15"/>
                    </a:lnTo>
                    <a:lnTo>
                      <a:pt x="185" y="27"/>
                    </a:lnTo>
                    <a:lnTo>
                      <a:pt x="198" y="41"/>
                    </a:lnTo>
                    <a:lnTo>
                      <a:pt x="209" y="60"/>
                    </a:lnTo>
                    <a:lnTo>
                      <a:pt x="218" y="83"/>
                    </a:lnTo>
                    <a:lnTo>
                      <a:pt x="224" y="109"/>
                    </a:lnTo>
                    <a:lnTo>
                      <a:pt x="227" y="132"/>
                    </a:lnTo>
                    <a:lnTo>
                      <a:pt x="227" y="151"/>
                    </a:lnTo>
                    <a:lnTo>
                      <a:pt x="226" y="162"/>
                    </a:lnTo>
                    <a:lnTo>
                      <a:pt x="221" y="163"/>
                    </a:lnTo>
                    <a:lnTo>
                      <a:pt x="214" y="150"/>
                    </a:lnTo>
                    <a:lnTo>
                      <a:pt x="205" y="131"/>
                    </a:lnTo>
                    <a:lnTo>
                      <a:pt x="196" y="111"/>
                    </a:lnTo>
                    <a:lnTo>
                      <a:pt x="185" y="94"/>
                    </a:lnTo>
                    <a:lnTo>
                      <a:pt x="174" y="79"/>
                    </a:lnTo>
                    <a:lnTo>
                      <a:pt x="164" y="66"/>
                    </a:lnTo>
                    <a:lnTo>
                      <a:pt x="153" y="56"/>
                    </a:lnTo>
                    <a:lnTo>
                      <a:pt x="143" y="49"/>
                    </a:lnTo>
                    <a:lnTo>
                      <a:pt x="134" y="47"/>
                    </a:lnTo>
                    <a:lnTo>
                      <a:pt x="122" y="45"/>
                    </a:lnTo>
                    <a:lnTo>
                      <a:pt x="106" y="42"/>
                    </a:lnTo>
                    <a:lnTo>
                      <a:pt x="88" y="39"/>
                    </a:lnTo>
                    <a:lnTo>
                      <a:pt x="69" y="34"/>
                    </a:lnTo>
                    <a:lnTo>
                      <a:pt x="51" y="29"/>
                    </a:lnTo>
                    <a:lnTo>
                      <a:pt x="36" y="26"/>
                    </a:lnTo>
                    <a:lnTo>
                      <a:pt x="25" y="24"/>
                    </a:lnTo>
                    <a:lnTo>
                      <a:pt x="22" y="22"/>
                    </a:lnTo>
                    <a:lnTo>
                      <a:pt x="20" y="24"/>
                    </a:lnTo>
                    <a:lnTo>
                      <a:pt x="14" y="25"/>
                    </a:lnTo>
                    <a:lnTo>
                      <a:pt x="7" y="26"/>
                    </a:lnTo>
                    <a:lnTo>
                      <a:pt x="1" y="27"/>
                    </a:lnTo>
                    <a:lnTo>
                      <a:pt x="0" y="27"/>
                    </a:lnTo>
                    <a:lnTo>
                      <a:pt x="3" y="26"/>
                    </a:lnTo>
                    <a:lnTo>
                      <a:pt x="16" y="21"/>
                    </a:lnTo>
                    <a:lnTo>
                      <a:pt x="39" y="14"/>
                    </a:lnTo>
                    <a:close/>
                  </a:path>
                </a:pathLst>
              </a:custGeom>
              <a:solidFill>
                <a:srgbClr val="000000"/>
              </a:solidFill>
              <a:ln w="9525">
                <a:noFill/>
                <a:round/>
                <a:headEnd/>
                <a:tailEnd/>
              </a:ln>
            </p:spPr>
            <p:txBody>
              <a:bodyPr/>
              <a:lstStyle/>
              <a:p>
                <a:endParaRPr lang="fa-IR"/>
              </a:p>
            </p:txBody>
          </p:sp>
          <p:sp>
            <p:nvSpPr>
              <p:cNvPr id="16450" name="Freeform 34"/>
              <p:cNvSpPr>
                <a:spLocks/>
              </p:cNvSpPr>
              <p:nvPr/>
            </p:nvSpPr>
            <p:spPr bwMode="auto">
              <a:xfrm>
                <a:off x="3482" y="3620"/>
                <a:ext cx="100" cy="40"/>
              </a:xfrm>
              <a:custGeom>
                <a:avLst/>
                <a:gdLst>
                  <a:gd name="T0" fmla="*/ 15 w 202"/>
                  <a:gd name="T1" fmla="*/ 9 h 80"/>
                  <a:gd name="T2" fmla="*/ 22 w 202"/>
                  <a:gd name="T3" fmla="*/ 5 h 80"/>
                  <a:gd name="T4" fmla="*/ 29 w 202"/>
                  <a:gd name="T5" fmla="*/ 3 h 80"/>
                  <a:gd name="T6" fmla="*/ 36 w 202"/>
                  <a:gd name="T7" fmla="*/ 1 h 80"/>
                  <a:gd name="T8" fmla="*/ 43 w 202"/>
                  <a:gd name="T9" fmla="*/ 0 h 80"/>
                  <a:gd name="T10" fmla="*/ 50 w 202"/>
                  <a:gd name="T11" fmla="*/ 0 h 80"/>
                  <a:gd name="T12" fmla="*/ 57 w 202"/>
                  <a:gd name="T13" fmla="*/ 0 h 80"/>
                  <a:gd name="T14" fmla="*/ 64 w 202"/>
                  <a:gd name="T15" fmla="*/ 0 h 80"/>
                  <a:gd name="T16" fmla="*/ 71 w 202"/>
                  <a:gd name="T17" fmla="*/ 1 h 80"/>
                  <a:gd name="T18" fmla="*/ 78 w 202"/>
                  <a:gd name="T19" fmla="*/ 3 h 80"/>
                  <a:gd name="T20" fmla="*/ 84 w 202"/>
                  <a:gd name="T21" fmla="*/ 5 h 80"/>
                  <a:gd name="T22" fmla="*/ 91 w 202"/>
                  <a:gd name="T23" fmla="*/ 8 h 80"/>
                  <a:gd name="T24" fmla="*/ 98 w 202"/>
                  <a:gd name="T25" fmla="*/ 11 h 80"/>
                  <a:gd name="T26" fmla="*/ 104 w 202"/>
                  <a:gd name="T27" fmla="*/ 13 h 80"/>
                  <a:gd name="T28" fmla="*/ 111 w 202"/>
                  <a:gd name="T29" fmla="*/ 16 h 80"/>
                  <a:gd name="T30" fmla="*/ 118 w 202"/>
                  <a:gd name="T31" fmla="*/ 18 h 80"/>
                  <a:gd name="T32" fmla="*/ 125 w 202"/>
                  <a:gd name="T33" fmla="*/ 19 h 80"/>
                  <a:gd name="T34" fmla="*/ 134 w 202"/>
                  <a:gd name="T35" fmla="*/ 19 h 80"/>
                  <a:gd name="T36" fmla="*/ 145 w 202"/>
                  <a:gd name="T37" fmla="*/ 17 h 80"/>
                  <a:gd name="T38" fmla="*/ 158 w 202"/>
                  <a:gd name="T39" fmla="*/ 15 h 80"/>
                  <a:gd name="T40" fmla="*/ 171 w 202"/>
                  <a:gd name="T41" fmla="*/ 12 h 80"/>
                  <a:gd name="T42" fmla="*/ 184 w 202"/>
                  <a:gd name="T43" fmla="*/ 9 h 80"/>
                  <a:gd name="T44" fmla="*/ 193 w 202"/>
                  <a:gd name="T45" fmla="*/ 6 h 80"/>
                  <a:gd name="T46" fmla="*/ 200 w 202"/>
                  <a:gd name="T47" fmla="*/ 5 h 80"/>
                  <a:gd name="T48" fmla="*/ 202 w 202"/>
                  <a:gd name="T49" fmla="*/ 4 h 80"/>
                  <a:gd name="T50" fmla="*/ 202 w 202"/>
                  <a:gd name="T51" fmla="*/ 10 h 80"/>
                  <a:gd name="T52" fmla="*/ 198 w 202"/>
                  <a:gd name="T53" fmla="*/ 23 h 80"/>
                  <a:gd name="T54" fmla="*/ 193 w 202"/>
                  <a:gd name="T55" fmla="*/ 39 h 80"/>
                  <a:gd name="T56" fmla="*/ 181 w 202"/>
                  <a:gd name="T57" fmla="*/ 55 h 80"/>
                  <a:gd name="T58" fmla="*/ 173 w 202"/>
                  <a:gd name="T59" fmla="*/ 62 h 80"/>
                  <a:gd name="T60" fmla="*/ 165 w 202"/>
                  <a:gd name="T61" fmla="*/ 68 h 80"/>
                  <a:gd name="T62" fmla="*/ 156 w 202"/>
                  <a:gd name="T63" fmla="*/ 72 h 80"/>
                  <a:gd name="T64" fmla="*/ 145 w 202"/>
                  <a:gd name="T65" fmla="*/ 76 h 80"/>
                  <a:gd name="T66" fmla="*/ 135 w 202"/>
                  <a:gd name="T67" fmla="*/ 78 h 80"/>
                  <a:gd name="T68" fmla="*/ 125 w 202"/>
                  <a:gd name="T69" fmla="*/ 80 h 80"/>
                  <a:gd name="T70" fmla="*/ 114 w 202"/>
                  <a:gd name="T71" fmla="*/ 80 h 80"/>
                  <a:gd name="T72" fmla="*/ 105 w 202"/>
                  <a:gd name="T73" fmla="*/ 79 h 80"/>
                  <a:gd name="T74" fmla="*/ 96 w 202"/>
                  <a:gd name="T75" fmla="*/ 78 h 80"/>
                  <a:gd name="T76" fmla="*/ 88 w 202"/>
                  <a:gd name="T77" fmla="*/ 76 h 80"/>
                  <a:gd name="T78" fmla="*/ 79 w 202"/>
                  <a:gd name="T79" fmla="*/ 73 h 80"/>
                  <a:gd name="T80" fmla="*/ 71 w 202"/>
                  <a:gd name="T81" fmla="*/ 70 h 80"/>
                  <a:gd name="T82" fmla="*/ 64 w 202"/>
                  <a:gd name="T83" fmla="*/ 68 h 80"/>
                  <a:gd name="T84" fmla="*/ 56 w 202"/>
                  <a:gd name="T85" fmla="*/ 64 h 80"/>
                  <a:gd name="T86" fmla="*/ 49 w 202"/>
                  <a:gd name="T87" fmla="*/ 61 h 80"/>
                  <a:gd name="T88" fmla="*/ 43 w 202"/>
                  <a:gd name="T89" fmla="*/ 57 h 80"/>
                  <a:gd name="T90" fmla="*/ 36 w 202"/>
                  <a:gd name="T91" fmla="*/ 54 h 80"/>
                  <a:gd name="T92" fmla="*/ 29 w 202"/>
                  <a:gd name="T93" fmla="*/ 49 h 80"/>
                  <a:gd name="T94" fmla="*/ 22 w 202"/>
                  <a:gd name="T95" fmla="*/ 44 h 80"/>
                  <a:gd name="T96" fmla="*/ 15 w 202"/>
                  <a:gd name="T97" fmla="*/ 40 h 80"/>
                  <a:gd name="T98" fmla="*/ 10 w 202"/>
                  <a:gd name="T99" fmla="*/ 36 h 80"/>
                  <a:gd name="T100" fmla="*/ 5 w 202"/>
                  <a:gd name="T101" fmla="*/ 33 h 80"/>
                  <a:gd name="T102" fmla="*/ 1 w 202"/>
                  <a:gd name="T103" fmla="*/ 31 h 80"/>
                  <a:gd name="T104" fmla="*/ 0 w 202"/>
                  <a:gd name="T105" fmla="*/ 30 h 80"/>
                  <a:gd name="T106" fmla="*/ 0 w 202"/>
                  <a:gd name="T107" fmla="*/ 27 h 80"/>
                  <a:gd name="T108" fmla="*/ 0 w 202"/>
                  <a:gd name="T109" fmla="*/ 23 h 80"/>
                  <a:gd name="T110" fmla="*/ 5 w 202"/>
                  <a:gd name="T111" fmla="*/ 16 h 80"/>
                  <a:gd name="T112" fmla="*/ 15 w 202"/>
                  <a:gd name="T113" fmla="*/ 9 h 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2"/>
                  <a:gd name="T172" fmla="*/ 0 h 80"/>
                  <a:gd name="T173" fmla="*/ 202 w 202"/>
                  <a:gd name="T174" fmla="*/ 80 h 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2" h="80">
                    <a:moveTo>
                      <a:pt x="15" y="9"/>
                    </a:moveTo>
                    <a:lnTo>
                      <a:pt x="22" y="5"/>
                    </a:lnTo>
                    <a:lnTo>
                      <a:pt x="29" y="3"/>
                    </a:lnTo>
                    <a:lnTo>
                      <a:pt x="36" y="1"/>
                    </a:lnTo>
                    <a:lnTo>
                      <a:pt x="43" y="0"/>
                    </a:lnTo>
                    <a:lnTo>
                      <a:pt x="50" y="0"/>
                    </a:lnTo>
                    <a:lnTo>
                      <a:pt x="57" y="0"/>
                    </a:lnTo>
                    <a:lnTo>
                      <a:pt x="64" y="0"/>
                    </a:lnTo>
                    <a:lnTo>
                      <a:pt x="71" y="1"/>
                    </a:lnTo>
                    <a:lnTo>
                      <a:pt x="78" y="3"/>
                    </a:lnTo>
                    <a:lnTo>
                      <a:pt x="84" y="5"/>
                    </a:lnTo>
                    <a:lnTo>
                      <a:pt x="91" y="8"/>
                    </a:lnTo>
                    <a:lnTo>
                      <a:pt x="98" y="11"/>
                    </a:lnTo>
                    <a:lnTo>
                      <a:pt x="104" y="13"/>
                    </a:lnTo>
                    <a:lnTo>
                      <a:pt x="111" y="16"/>
                    </a:lnTo>
                    <a:lnTo>
                      <a:pt x="118" y="18"/>
                    </a:lnTo>
                    <a:lnTo>
                      <a:pt x="125" y="19"/>
                    </a:lnTo>
                    <a:lnTo>
                      <a:pt x="134" y="19"/>
                    </a:lnTo>
                    <a:lnTo>
                      <a:pt x="145" y="17"/>
                    </a:lnTo>
                    <a:lnTo>
                      <a:pt x="158" y="15"/>
                    </a:lnTo>
                    <a:lnTo>
                      <a:pt x="171" y="12"/>
                    </a:lnTo>
                    <a:lnTo>
                      <a:pt x="184" y="9"/>
                    </a:lnTo>
                    <a:lnTo>
                      <a:pt x="193" y="6"/>
                    </a:lnTo>
                    <a:lnTo>
                      <a:pt x="200" y="5"/>
                    </a:lnTo>
                    <a:lnTo>
                      <a:pt x="202" y="4"/>
                    </a:lnTo>
                    <a:lnTo>
                      <a:pt x="202" y="10"/>
                    </a:lnTo>
                    <a:lnTo>
                      <a:pt x="198" y="23"/>
                    </a:lnTo>
                    <a:lnTo>
                      <a:pt x="193" y="39"/>
                    </a:lnTo>
                    <a:lnTo>
                      <a:pt x="181" y="55"/>
                    </a:lnTo>
                    <a:lnTo>
                      <a:pt x="173" y="62"/>
                    </a:lnTo>
                    <a:lnTo>
                      <a:pt x="165" y="68"/>
                    </a:lnTo>
                    <a:lnTo>
                      <a:pt x="156" y="72"/>
                    </a:lnTo>
                    <a:lnTo>
                      <a:pt x="145" y="76"/>
                    </a:lnTo>
                    <a:lnTo>
                      <a:pt x="135" y="78"/>
                    </a:lnTo>
                    <a:lnTo>
                      <a:pt x="125" y="80"/>
                    </a:lnTo>
                    <a:lnTo>
                      <a:pt x="114" y="80"/>
                    </a:lnTo>
                    <a:lnTo>
                      <a:pt x="105" y="79"/>
                    </a:lnTo>
                    <a:lnTo>
                      <a:pt x="96" y="78"/>
                    </a:lnTo>
                    <a:lnTo>
                      <a:pt x="88" y="76"/>
                    </a:lnTo>
                    <a:lnTo>
                      <a:pt x="79" y="73"/>
                    </a:lnTo>
                    <a:lnTo>
                      <a:pt x="71" y="70"/>
                    </a:lnTo>
                    <a:lnTo>
                      <a:pt x="64" y="68"/>
                    </a:lnTo>
                    <a:lnTo>
                      <a:pt x="56" y="64"/>
                    </a:lnTo>
                    <a:lnTo>
                      <a:pt x="49" y="61"/>
                    </a:lnTo>
                    <a:lnTo>
                      <a:pt x="43" y="57"/>
                    </a:lnTo>
                    <a:lnTo>
                      <a:pt x="36" y="54"/>
                    </a:lnTo>
                    <a:lnTo>
                      <a:pt x="29" y="49"/>
                    </a:lnTo>
                    <a:lnTo>
                      <a:pt x="22" y="44"/>
                    </a:lnTo>
                    <a:lnTo>
                      <a:pt x="15" y="40"/>
                    </a:lnTo>
                    <a:lnTo>
                      <a:pt x="10" y="36"/>
                    </a:lnTo>
                    <a:lnTo>
                      <a:pt x="5" y="33"/>
                    </a:lnTo>
                    <a:lnTo>
                      <a:pt x="1" y="31"/>
                    </a:lnTo>
                    <a:lnTo>
                      <a:pt x="0" y="30"/>
                    </a:lnTo>
                    <a:lnTo>
                      <a:pt x="0" y="27"/>
                    </a:lnTo>
                    <a:lnTo>
                      <a:pt x="0" y="23"/>
                    </a:lnTo>
                    <a:lnTo>
                      <a:pt x="5" y="16"/>
                    </a:lnTo>
                    <a:lnTo>
                      <a:pt x="15" y="9"/>
                    </a:lnTo>
                    <a:close/>
                  </a:path>
                </a:pathLst>
              </a:custGeom>
              <a:solidFill>
                <a:srgbClr val="B27599"/>
              </a:solidFill>
              <a:ln w="9525">
                <a:noFill/>
                <a:round/>
                <a:headEnd/>
                <a:tailEnd/>
              </a:ln>
            </p:spPr>
            <p:txBody>
              <a:bodyPr/>
              <a:lstStyle/>
              <a:p>
                <a:endParaRPr lang="fa-IR"/>
              </a:p>
            </p:txBody>
          </p:sp>
          <p:sp>
            <p:nvSpPr>
              <p:cNvPr id="16451" name="Freeform 35"/>
              <p:cNvSpPr>
                <a:spLocks/>
              </p:cNvSpPr>
              <p:nvPr/>
            </p:nvSpPr>
            <p:spPr bwMode="auto">
              <a:xfrm>
                <a:off x="3447" y="3638"/>
                <a:ext cx="92" cy="77"/>
              </a:xfrm>
              <a:custGeom>
                <a:avLst/>
                <a:gdLst>
                  <a:gd name="T0" fmla="*/ 43 w 185"/>
                  <a:gd name="T1" fmla="*/ 14 h 154"/>
                  <a:gd name="T2" fmla="*/ 53 w 185"/>
                  <a:gd name="T3" fmla="*/ 19 h 154"/>
                  <a:gd name="T4" fmla="*/ 61 w 185"/>
                  <a:gd name="T5" fmla="*/ 20 h 154"/>
                  <a:gd name="T6" fmla="*/ 67 w 185"/>
                  <a:gd name="T7" fmla="*/ 21 h 154"/>
                  <a:gd name="T8" fmla="*/ 72 w 185"/>
                  <a:gd name="T9" fmla="*/ 21 h 154"/>
                  <a:gd name="T10" fmla="*/ 75 w 185"/>
                  <a:gd name="T11" fmla="*/ 22 h 154"/>
                  <a:gd name="T12" fmla="*/ 77 w 185"/>
                  <a:gd name="T13" fmla="*/ 26 h 154"/>
                  <a:gd name="T14" fmla="*/ 80 w 185"/>
                  <a:gd name="T15" fmla="*/ 33 h 154"/>
                  <a:gd name="T16" fmla="*/ 83 w 185"/>
                  <a:gd name="T17" fmla="*/ 44 h 154"/>
                  <a:gd name="T18" fmla="*/ 87 w 185"/>
                  <a:gd name="T19" fmla="*/ 58 h 154"/>
                  <a:gd name="T20" fmla="*/ 90 w 185"/>
                  <a:gd name="T21" fmla="*/ 68 h 154"/>
                  <a:gd name="T22" fmla="*/ 95 w 185"/>
                  <a:gd name="T23" fmla="*/ 79 h 154"/>
                  <a:gd name="T24" fmla="*/ 98 w 185"/>
                  <a:gd name="T25" fmla="*/ 87 h 154"/>
                  <a:gd name="T26" fmla="*/ 103 w 185"/>
                  <a:gd name="T27" fmla="*/ 94 h 154"/>
                  <a:gd name="T28" fmla="*/ 109 w 185"/>
                  <a:gd name="T29" fmla="*/ 101 h 154"/>
                  <a:gd name="T30" fmla="*/ 114 w 185"/>
                  <a:gd name="T31" fmla="*/ 108 h 154"/>
                  <a:gd name="T32" fmla="*/ 121 w 185"/>
                  <a:gd name="T33" fmla="*/ 114 h 154"/>
                  <a:gd name="T34" fmla="*/ 132 w 185"/>
                  <a:gd name="T35" fmla="*/ 121 h 154"/>
                  <a:gd name="T36" fmla="*/ 144 w 185"/>
                  <a:gd name="T37" fmla="*/ 126 h 154"/>
                  <a:gd name="T38" fmla="*/ 158 w 185"/>
                  <a:gd name="T39" fmla="*/ 131 h 154"/>
                  <a:gd name="T40" fmla="*/ 171 w 185"/>
                  <a:gd name="T41" fmla="*/ 134 h 154"/>
                  <a:gd name="T42" fmla="*/ 180 w 185"/>
                  <a:gd name="T43" fmla="*/ 138 h 154"/>
                  <a:gd name="T44" fmla="*/ 185 w 185"/>
                  <a:gd name="T45" fmla="*/ 140 h 154"/>
                  <a:gd name="T46" fmla="*/ 181 w 185"/>
                  <a:gd name="T47" fmla="*/ 143 h 154"/>
                  <a:gd name="T48" fmla="*/ 170 w 185"/>
                  <a:gd name="T49" fmla="*/ 146 h 154"/>
                  <a:gd name="T50" fmla="*/ 153 w 185"/>
                  <a:gd name="T51" fmla="*/ 148 h 154"/>
                  <a:gd name="T52" fmla="*/ 137 w 185"/>
                  <a:gd name="T53" fmla="*/ 150 h 154"/>
                  <a:gd name="T54" fmla="*/ 123 w 185"/>
                  <a:gd name="T55" fmla="*/ 152 h 154"/>
                  <a:gd name="T56" fmla="*/ 110 w 185"/>
                  <a:gd name="T57" fmla="*/ 154 h 154"/>
                  <a:gd name="T58" fmla="*/ 98 w 185"/>
                  <a:gd name="T59" fmla="*/ 154 h 154"/>
                  <a:gd name="T60" fmla="*/ 85 w 185"/>
                  <a:gd name="T61" fmla="*/ 150 h 154"/>
                  <a:gd name="T62" fmla="*/ 74 w 185"/>
                  <a:gd name="T63" fmla="*/ 144 h 154"/>
                  <a:gd name="T64" fmla="*/ 64 w 185"/>
                  <a:gd name="T65" fmla="*/ 135 h 154"/>
                  <a:gd name="T66" fmla="*/ 52 w 185"/>
                  <a:gd name="T67" fmla="*/ 124 h 154"/>
                  <a:gd name="T68" fmla="*/ 42 w 185"/>
                  <a:gd name="T69" fmla="*/ 112 h 154"/>
                  <a:gd name="T70" fmla="*/ 32 w 185"/>
                  <a:gd name="T71" fmla="*/ 102 h 154"/>
                  <a:gd name="T72" fmla="*/ 23 w 185"/>
                  <a:gd name="T73" fmla="*/ 90 h 154"/>
                  <a:gd name="T74" fmla="*/ 16 w 185"/>
                  <a:gd name="T75" fmla="*/ 80 h 154"/>
                  <a:gd name="T76" fmla="*/ 9 w 185"/>
                  <a:gd name="T77" fmla="*/ 70 h 154"/>
                  <a:gd name="T78" fmla="*/ 4 w 185"/>
                  <a:gd name="T79" fmla="*/ 60 h 154"/>
                  <a:gd name="T80" fmla="*/ 0 w 185"/>
                  <a:gd name="T81" fmla="*/ 51 h 154"/>
                  <a:gd name="T82" fmla="*/ 0 w 185"/>
                  <a:gd name="T83" fmla="*/ 33 h 154"/>
                  <a:gd name="T84" fmla="*/ 6 w 185"/>
                  <a:gd name="T85" fmla="*/ 17 h 154"/>
                  <a:gd name="T86" fmla="*/ 14 w 185"/>
                  <a:gd name="T87" fmla="*/ 5 h 154"/>
                  <a:gd name="T88" fmla="*/ 18 w 185"/>
                  <a:gd name="T89" fmla="*/ 0 h 154"/>
                  <a:gd name="T90" fmla="*/ 18 w 185"/>
                  <a:gd name="T91" fmla="*/ 0 h 154"/>
                  <a:gd name="T92" fmla="*/ 19 w 185"/>
                  <a:gd name="T93" fmla="*/ 2 h 154"/>
                  <a:gd name="T94" fmla="*/ 26 w 185"/>
                  <a:gd name="T95" fmla="*/ 5 h 154"/>
                  <a:gd name="T96" fmla="*/ 43 w 185"/>
                  <a:gd name="T97" fmla="*/ 14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54"/>
                  <a:gd name="T149" fmla="*/ 185 w 185"/>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54">
                    <a:moveTo>
                      <a:pt x="43" y="14"/>
                    </a:moveTo>
                    <a:lnTo>
                      <a:pt x="53" y="19"/>
                    </a:lnTo>
                    <a:lnTo>
                      <a:pt x="61" y="20"/>
                    </a:lnTo>
                    <a:lnTo>
                      <a:pt x="67" y="21"/>
                    </a:lnTo>
                    <a:lnTo>
                      <a:pt x="72" y="21"/>
                    </a:lnTo>
                    <a:lnTo>
                      <a:pt x="75" y="22"/>
                    </a:lnTo>
                    <a:lnTo>
                      <a:pt x="77" y="26"/>
                    </a:lnTo>
                    <a:lnTo>
                      <a:pt x="80" y="33"/>
                    </a:lnTo>
                    <a:lnTo>
                      <a:pt x="83" y="44"/>
                    </a:lnTo>
                    <a:lnTo>
                      <a:pt x="87" y="58"/>
                    </a:lnTo>
                    <a:lnTo>
                      <a:pt x="90" y="68"/>
                    </a:lnTo>
                    <a:lnTo>
                      <a:pt x="95" y="79"/>
                    </a:lnTo>
                    <a:lnTo>
                      <a:pt x="98" y="87"/>
                    </a:lnTo>
                    <a:lnTo>
                      <a:pt x="103" y="94"/>
                    </a:lnTo>
                    <a:lnTo>
                      <a:pt x="109" y="101"/>
                    </a:lnTo>
                    <a:lnTo>
                      <a:pt x="114" y="108"/>
                    </a:lnTo>
                    <a:lnTo>
                      <a:pt x="121" y="114"/>
                    </a:lnTo>
                    <a:lnTo>
                      <a:pt x="132" y="121"/>
                    </a:lnTo>
                    <a:lnTo>
                      <a:pt x="144" y="126"/>
                    </a:lnTo>
                    <a:lnTo>
                      <a:pt x="158" y="131"/>
                    </a:lnTo>
                    <a:lnTo>
                      <a:pt x="171" y="134"/>
                    </a:lnTo>
                    <a:lnTo>
                      <a:pt x="180" y="138"/>
                    </a:lnTo>
                    <a:lnTo>
                      <a:pt x="185" y="140"/>
                    </a:lnTo>
                    <a:lnTo>
                      <a:pt x="181" y="143"/>
                    </a:lnTo>
                    <a:lnTo>
                      <a:pt x="170" y="146"/>
                    </a:lnTo>
                    <a:lnTo>
                      <a:pt x="153" y="148"/>
                    </a:lnTo>
                    <a:lnTo>
                      <a:pt x="137" y="150"/>
                    </a:lnTo>
                    <a:lnTo>
                      <a:pt x="123" y="152"/>
                    </a:lnTo>
                    <a:lnTo>
                      <a:pt x="110" y="154"/>
                    </a:lnTo>
                    <a:lnTo>
                      <a:pt x="98" y="154"/>
                    </a:lnTo>
                    <a:lnTo>
                      <a:pt x="85" y="150"/>
                    </a:lnTo>
                    <a:lnTo>
                      <a:pt x="74" y="144"/>
                    </a:lnTo>
                    <a:lnTo>
                      <a:pt x="64" y="135"/>
                    </a:lnTo>
                    <a:lnTo>
                      <a:pt x="52" y="124"/>
                    </a:lnTo>
                    <a:lnTo>
                      <a:pt x="42" y="112"/>
                    </a:lnTo>
                    <a:lnTo>
                      <a:pt x="32" y="102"/>
                    </a:lnTo>
                    <a:lnTo>
                      <a:pt x="23" y="90"/>
                    </a:lnTo>
                    <a:lnTo>
                      <a:pt x="16" y="80"/>
                    </a:lnTo>
                    <a:lnTo>
                      <a:pt x="9" y="70"/>
                    </a:lnTo>
                    <a:lnTo>
                      <a:pt x="4" y="60"/>
                    </a:lnTo>
                    <a:lnTo>
                      <a:pt x="0" y="51"/>
                    </a:lnTo>
                    <a:lnTo>
                      <a:pt x="0" y="33"/>
                    </a:lnTo>
                    <a:lnTo>
                      <a:pt x="6" y="17"/>
                    </a:lnTo>
                    <a:lnTo>
                      <a:pt x="14" y="5"/>
                    </a:lnTo>
                    <a:lnTo>
                      <a:pt x="18" y="0"/>
                    </a:lnTo>
                    <a:lnTo>
                      <a:pt x="19" y="2"/>
                    </a:lnTo>
                    <a:lnTo>
                      <a:pt x="26" y="5"/>
                    </a:lnTo>
                    <a:lnTo>
                      <a:pt x="43" y="14"/>
                    </a:lnTo>
                    <a:close/>
                  </a:path>
                </a:pathLst>
              </a:custGeom>
              <a:solidFill>
                <a:srgbClr val="B27599"/>
              </a:solidFill>
              <a:ln w="9525">
                <a:noFill/>
                <a:round/>
                <a:headEnd/>
                <a:tailEnd/>
              </a:ln>
            </p:spPr>
            <p:txBody>
              <a:bodyPr/>
              <a:lstStyle/>
              <a:p>
                <a:endParaRPr lang="fa-IR"/>
              </a:p>
            </p:txBody>
          </p:sp>
          <p:sp>
            <p:nvSpPr>
              <p:cNvPr id="16452" name="Freeform 36"/>
              <p:cNvSpPr>
                <a:spLocks/>
              </p:cNvSpPr>
              <p:nvPr/>
            </p:nvSpPr>
            <p:spPr bwMode="auto">
              <a:xfrm>
                <a:off x="3380" y="3631"/>
                <a:ext cx="75" cy="92"/>
              </a:xfrm>
              <a:custGeom>
                <a:avLst/>
                <a:gdLst>
                  <a:gd name="T0" fmla="*/ 138 w 148"/>
                  <a:gd name="T1" fmla="*/ 11 h 185"/>
                  <a:gd name="T2" fmla="*/ 125 w 148"/>
                  <a:gd name="T3" fmla="*/ 19 h 185"/>
                  <a:gd name="T4" fmla="*/ 118 w 148"/>
                  <a:gd name="T5" fmla="*/ 23 h 185"/>
                  <a:gd name="T6" fmla="*/ 114 w 148"/>
                  <a:gd name="T7" fmla="*/ 28 h 185"/>
                  <a:gd name="T8" fmla="*/ 109 w 148"/>
                  <a:gd name="T9" fmla="*/ 35 h 185"/>
                  <a:gd name="T10" fmla="*/ 102 w 148"/>
                  <a:gd name="T11" fmla="*/ 57 h 185"/>
                  <a:gd name="T12" fmla="*/ 100 w 148"/>
                  <a:gd name="T13" fmla="*/ 83 h 185"/>
                  <a:gd name="T14" fmla="*/ 99 w 148"/>
                  <a:gd name="T15" fmla="*/ 110 h 185"/>
                  <a:gd name="T16" fmla="*/ 94 w 148"/>
                  <a:gd name="T17" fmla="*/ 128 h 185"/>
                  <a:gd name="T18" fmla="*/ 89 w 148"/>
                  <a:gd name="T19" fmla="*/ 136 h 185"/>
                  <a:gd name="T20" fmla="*/ 86 w 148"/>
                  <a:gd name="T21" fmla="*/ 143 h 185"/>
                  <a:gd name="T22" fmla="*/ 83 w 148"/>
                  <a:gd name="T23" fmla="*/ 151 h 185"/>
                  <a:gd name="T24" fmla="*/ 79 w 148"/>
                  <a:gd name="T25" fmla="*/ 158 h 185"/>
                  <a:gd name="T26" fmla="*/ 74 w 148"/>
                  <a:gd name="T27" fmla="*/ 165 h 185"/>
                  <a:gd name="T28" fmla="*/ 70 w 148"/>
                  <a:gd name="T29" fmla="*/ 171 h 185"/>
                  <a:gd name="T30" fmla="*/ 65 w 148"/>
                  <a:gd name="T31" fmla="*/ 176 h 185"/>
                  <a:gd name="T32" fmla="*/ 58 w 148"/>
                  <a:gd name="T33" fmla="*/ 178 h 185"/>
                  <a:gd name="T34" fmla="*/ 50 w 148"/>
                  <a:gd name="T35" fmla="*/ 179 h 185"/>
                  <a:gd name="T36" fmla="*/ 41 w 148"/>
                  <a:gd name="T37" fmla="*/ 181 h 185"/>
                  <a:gd name="T38" fmla="*/ 32 w 148"/>
                  <a:gd name="T39" fmla="*/ 182 h 185"/>
                  <a:gd name="T40" fmla="*/ 23 w 148"/>
                  <a:gd name="T41" fmla="*/ 182 h 185"/>
                  <a:gd name="T42" fmla="*/ 13 w 148"/>
                  <a:gd name="T43" fmla="*/ 184 h 185"/>
                  <a:gd name="T44" fmla="*/ 7 w 148"/>
                  <a:gd name="T45" fmla="*/ 185 h 185"/>
                  <a:gd name="T46" fmla="*/ 2 w 148"/>
                  <a:gd name="T47" fmla="*/ 185 h 185"/>
                  <a:gd name="T48" fmla="*/ 0 w 148"/>
                  <a:gd name="T49" fmla="*/ 185 h 185"/>
                  <a:gd name="T50" fmla="*/ 2 w 148"/>
                  <a:gd name="T51" fmla="*/ 184 h 185"/>
                  <a:gd name="T52" fmla="*/ 8 w 148"/>
                  <a:gd name="T53" fmla="*/ 181 h 185"/>
                  <a:gd name="T54" fmla="*/ 16 w 148"/>
                  <a:gd name="T55" fmla="*/ 174 h 185"/>
                  <a:gd name="T56" fmla="*/ 25 w 148"/>
                  <a:gd name="T57" fmla="*/ 162 h 185"/>
                  <a:gd name="T58" fmla="*/ 32 w 148"/>
                  <a:gd name="T59" fmla="*/ 147 h 185"/>
                  <a:gd name="T60" fmla="*/ 38 w 148"/>
                  <a:gd name="T61" fmla="*/ 134 h 185"/>
                  <a:gd name="T62" fmla="*/ 41 w 148"/>
                  <a:gd name="T63" fmla="*/ 125 h 185"/>
                  <a:gd name="T64" fmla="*/ 40 w 148"/>
                  <a:gd name="T65" fmla="*/ 117 h 185"/>
                  <a:gd name="T66" fmla="*/ 34 w 148"/>
                  <a:gd name="T67" fmla="*/ 106 h 185"/>
                  <a:gd name="T68" fmla="*/ 26 w 148"/>
                  <a:gd name="T69" fmla="*/ 91 h 185"/>
                  <a:gd name="T70" fmla="*/ 23 w 148"/>
                  <a:gd name="T71" fmla="*/ 74 h 185"/>
                  <a:gd name="T72" fmla="*/ 27 w 148"/>
                  <a:gd name="T73" fmla="*/ 60 h 185"/>
                  <a:gd name="T74" fmla="*/ 33 w 148"/>
                  <a:gd name="T75" fmla="*/ 55 h 185"/>
                  <a:gd name="T76" fmla="*/ 41 w 148"/>
                  <a:gd name="T77" fmla="*/ 50 h 185"/>
                  <a:gd name="T78" fmla="*/ 49 w 148"/>
                  <a:gd name="T79" fmla="*/ 45 h 185"/>
                  <a:gd name="T80" fmla="*/ 56 w 148"/>
                  <a:gd name="T81" fmla="*/ 42 h 185"/>
                  <a:gd name="T82" fmla="*/ 63 w 148"/>
                  <a:gd name="T83" fmla="*/ 38 h 185"/>
                  <a:gd name="T84" fmla="*/ 69 w 148"/>
                  <a:gd name="T85" fmla="*/ 36 h 185"/>
                  <a:gd name="T86" fmla="*/ 73 w 148"/>
                  <a:gd name="T87" fmla="*/ 34 h 185"/>
                  <a:gd name="T88" fmla="*/ 74 w 148"/>
                  <a:gd name="T89" fmla="*/ 34 h 185"/>
                  <a:gd name="T90" fmla="*/ 144 w 148"/>
                  <a:gd name="T91" fmla="*/ 0 h 185"/>
                  <a:gd name="T92" fmla="*/ 146 w 148"/>
                  <a:gd name="T93" fmla="*/ 0 h 185"/>
                  <a:gd name="T94" fmla="*/ 148 w 148"/>
                  <a:gd name="T95" fmla="*/ 0 h 185"/>
                  <a:gd name="T96" fmla="*/ 147 w 148"/>
                  <a:gd name="T97" fmla="*/ 3 h 185"/>
                  <a:gd name="T98" fmla="*/ 138 w 148"/>
                  <a:gd name="T99" fmla="*/ 11 h 1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8"/>
                  <a:gd name="T151" fmla="*/ 0 h 185"/>
                  <a:gd name="T152" fmla="*/ 148 w 148"/>
                  <a:gd name="T153" fmla="*/ 185 h 1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8" h="185">
                    <a:moveTo>
                      <a:pt x="138" y="11"/>
                    </a:moveTo>
                    <a:lnTo>
                      <a:pt x="125" y="19"/>
                    </a:lnTo>
                    <a:lnTo>
                      <a:pt x="118" y="23"/>
                    </a:lnTo>
                    <a:lnTo>
                      <a:pt x="114" y="28"/>
                    </a:lnTo>
                    <a:lnTo>
                      <a:pt x="109" y="35"/>
                    </a:lnTo>
                    <a:lnTo>
                      <a:pt x="102" y="57"/>
                    </a:lnTo>
                    <a:lnTo>
                      <a:pt x="100" y="83"/>
                    </a:lnTo>
                    <a:lnTo>
                      <a:pt x="99" y="110"/>
                    </a:lnTo>
                    <a:lnTo>
                      <a:pt x="94" y="128"/>
                    </a:lnTo>
                    <a:lnTo>
                      <a:pt x="89" y="136"/>
                    </a:lnTo>
                    <a:lnTo>
                      <a:pt x="86" y="143"/>
                    </a:lnTo>
                    <a:lnTo>
                      <a:pt x="83" y="151"/>
                    </a:lnTo>
                    <a:lnTo>
                      <a:pt x="79" y="158"/>
                    </a:lnTo>
                    <a:lnTo>
                      <a:pt x="74" y="165"/>
                    </a:lnTo>
                    <a:lnTo>
                      <a:pt x="70" y="171"/>
                    </a:lnTo>
                    <a:lnTo>
                      <a:pt x="65" y="176"/>
                    </a:lnTo>
                    <a:lnTo>
                      <a:pt x="58" y="178"/>
                    </a:lnTo>
                    <a:lnTo>
                      <a:pt x="50" y="179"/>
                    </a:lnTo>
                    <a:lnTo>
                      <a:pt x="41" y="181"/>
                    </a:lnTo>
                    <a:lnTo>
                      <a:pt x="32" y="182"/>
                    </a:lnTo>
                    <a:lnTo>
                      <a:pt x="23" y="182"/>
                    </a:lnTo>
                    <a:lnTo>
                      <a:pt x="13" y="184"/>
                    </a:lnTo>
                    <a:lnTo>
                      <a:pt x="7" y="185"/>
                    </a:lnTo>
                    <a:lnTo>
                      <a:pt x="2" y="185"/>
                    </a:lnTo>
                    <a:lnTo>
                      <a:pt x="0" y="185"/>
                    </a:lnTo>
                    <a:lnTo>
                      <a:pt x="2" y="184"/>
                    </a:lnTo>
                    <a:lnTo>
                      <a:pt x="8" y="181"/>
                    </a:lnTo>
                    <a:lnTo>
                      <a:pt x="16" y="174"/>
                    </a:lnTo>
                    <a:lnTo>
                      <a:pt x="25" y="162"/>
                    </a:lnTo>
                    <a:lnTo>
                      <a:pt x="32" y="147"/>
                    </a:lnTo>
                    <a:lnTo>
                      <a:pt x="38" y="134"/>
                    </a:lnTo>
                    <a:lnTo>
                      <a:pt x="41" y="125"/>
                    </a:lnTo>
                    <a:lnTo>
                      <a:pt x="40" y="117"/>
                    </a:lnTo>
                    <a:lnTo>
                      <a:pt x="34" y="106"/>
                    </a:lnTo>
                    <a:lnTo>
                      <a:pt x="26" y="91"/>
                    </a:lnTo>
                    <a:lnTo>
                      <a:pt x="23" y="74"/>
                    </a:lnTo>
                    <a:lnTo>
                      <a:pt x="27" y="60"/>
                    </a:lnTo>
                    <a:lnTo>
                      <a:pt x="33" y="55"/>
                    </a:lnTo>
                    <a:lnTo>
                      <a:pt x="41" y="50"/>
                    </a:lnTo>
                    <a:lnTo>
                      <a:pt x="49" y="45"/>
                    </a:lnTo>
                    <a:lnTo>
                      <a:pt x="56" y="42"/>
                    </a:lnTo>
                    <a:lnTo>
                      <a:pt x="63" y="38"/>
                    </a:lnTo>
                    <a:lnTo>
                      <a:pt x="69" y="36"/>
                    </a:lnTo>
                    <a:lnTo>
                      <a:pt x="73" y="34"/>
                    </a:lnTo>
                    <a:lnTo>
                      <a:pt x="74" y="34"/>
                    </a:lnTo>
                    <a:lnTo>
                      <a:pt x="144" y="0"/>
                    </a:lnTo>
                    <a:lnTo>
                      <a:pt x="146" y="0"/>
                    </a:lnTo>
                    <a:lnTo>
                      <a:pt x="148" y="0"/>
                    </a:lnTo>
                    <a:lnTo>
                      <a:pt x="147" y="3"/>
                    </a:lnTo>
                    <a:lnTo>
                      <a:pt x="138" y="11"/>
                    </a:lnTo>
                    <a:close/>
                  </a:path>
                </a:pathLst>
              </a:custGeom>
              <a:solidFill>
                <a:srgbClr val="B27599"/>
              </a:solidFill>
              <a:ln w="9525">
                <a:noFill/>
                <a:round/>
                <a:headEnd/>
                <a:tailEnd/>
              </a:ln>
            </p:spPr>
            <p:txBody>
              <a:bodyPr/>
              <a:lstStyle/>
              <a:p>
                <a:endParaRPr lang="fa-IR"/>
              </a:p>
            </p:txBody>
          </p:sp>
          <p:sp>
            <p:nvSpPr>
              <p:cNvPr id="16453" name="Freeform 37"/>
              <p:cNvSpPr>
                <a:spLocks/>
              </p:cNvSpPr>
              <p:nvPr/>
            </p:nvSpPr>
            <p:spPr bwMode="auto">
              <a:xfrm>
                <a:off x="3352" y="3593"/>
                <a:ext cx="108" cy="50"/>
              </a:xfrm>
              <a:custGeom>
                <a:avLst/>
                <a:gdLst>
                  <a:gd name="T0" fmla="*/ 180 w 216"/>
                  <a:gd name="T1" fmla="*/ 76 h 101"/>
                  <a:gd name="T2" fmla="*/ 167 w 216"/>
                  <a:gd name="T3" fmla="*/ 78 h 101"/>
                  <a:gd name="T4" fmla="*/ 159 w 216"/>
                  <a:gd name="T5" fmla="*/ 78 h 101"/>
                  <a:gd name="T6" fmla="*/ 153 w 216"/>
                  <a:gd name="T7" fmla="*/ 78 h 101"/>
                  <a:gd name="T8" fmla="*/ 149 w 216"/>
                  <a:gd name="T9" fmla="*/ 78 h 101"/>
                  <a:gd name="T10" fmla="*/ 144 w 216"/>
                  <a:gd name="T11" fmla="*/ 78 h 101"/>
                  <a:gd name="T12" fmla="*/ 138 w 216"/>
                  <a:gd name="T13" fmla="*/ 78 h 101"/>
                  <a:gd name="T14" fmla="*/ 129 w 216"/>
                  <a:gd name="T15" fmla="*/ 80 h 101"/>
                  <a:gd name="T16" fmla="*/ 115 w 216"/>
                  <a:gd name="T17" fmla="*/ 83 h 101"/>
                  <a:gd name="T18" fmla="*/ 100 w 216"/>
                  <a:gd name="T19" fmla="*/ 88 h 101"/>
                  <a:gd name="T20" fmla="*/ 89 w 216"/>
                  <a:gd name="T21" fmla="*/ 93 h 101"/>
                  <a:gd name="T22" fmla="*/ 78 w 216"/>
                  <a:gd name="T23" fmla="*/ 96 h 101"/>
                  <a:gd name="T24" fmla="*/ 69 w 216"/>
                  <a:gd name="T25" fmla="*/ 98 h 101"/>
                  <a:gd name="T26" fmla="*/ 61 w 216"/>
                  <a:gd name="T27" fmla="*/ 101 h 101"/>
                  <a:gd name="T28" fmla="*/ 53 w 216"/>
                  <a:gd name="T29" fmla="*/ 101 h 101"/>
                  <a:gd name="T30" fmla="*/ 44 w 216"/>
                  <a:gd name="T31" fmla="*/ 98 h 101"/>
                  <a:gd name="T32" fmla="*/ 34 w 216"/>
                  <a:gd name="T33" fmla="*/ 94 h 101"/>
                  <a:gd name="T34" fmla="*/ 16 w 216"/>
                  <a:gd name="T35" fmla="*/ 88 h 101"/>
                  <a:gd name="T36" fmla="*/ 8 w 216"/>
                  <a:gd name="T37" fmla="*/ 85 h 101"/>
                  <a:gd name="T38" fmla="*/ 4 w 216"/>
                  <a:gd name="T39" fmla="*/ 74 h 101"/>
                  <a:gd name="T40" fmla="*/ 1 w 216"/>
                  <a:gd name="T41" fmla="*/ 45 h 101"/>
                  <a:gd name="T42" fmla="*/ 0 w 216"/>
                  <a:gd name="T43" fmla="*/ 27 h 101"/>
                  <a:gd name="T44" fmla="*/ 1 w 216"/>
                  <a:gd name="T45" fmla="*/ 12 h 101"/>
                  <a:gd name="T46" fmla="*/ 4 w 216"/>
                  <a:gd name="T47" fmla="*/ 3 h 101"/>
                  <a:gd name="T48" fmla="*/ 7 w 216"/>
                  <a:gd name="T49" fmla="*/ 0 h 101"/>
                  <a:gd name="T50" fmla="*/ 9 w 216"/>
                  <a:gd name="T51" fmla="*/ 2 h 101"/>
                  <a:gd name="T52" fmla="*/ 14 w 216"/>
                  <a:gd name="T53" fmla="*/ 5 h 101"/>
                  <a:gd name="T54" fmla="*/ 20 w 216"/>
                  <a:gd name="T55" fmla="*/ 7 h 101"/>
                  <a:gd name="T56" fmla="*/ 25 w 216"/>
                  <a:gd name="T57" fmla="*/ 11 h 101"/>
                  <a:gd name="T58" fmla="*/ 34 w 216"/>
                  <a:gd name="T59" fmla="*/ 14 h 101"/>
                  <a:gd name="T60" fmla="*/ 43 w 216"/>
                  <a:gd name="T61" fmla="*/ 15 h 101"/>
                  <a:gd name="T62" fmla="*/ 52 w 216"/>
                  <a:gd name="T63" fmla="*/ 15 h 101"/>
                  <a:gd name="T64" fmla="*/ 64 w 216"/>
                  <a:gd name="T65" fmla="*/ 13 h 101"/>
                  <a:gd name="T66" fmla="*/ 74 w 216"/>
                  <a:gd name="T67" fmla="*/ 10 h 101"/>
                  <a:gd name="T68" fmla="*/ 83 w 216"/>
                  <a:gd name="T69" fmla="*/ 6 h 101"/>
                  <a:gd name="T70" fmla="*/ 90 w 216"/>
                  <a:gd name="T71" fmla="*/ 4 h 101"/>
                  <a:gd name="T72" fmla="*/ 96 w 216"/>
                  <a:gd name="T73" fmla="*/ 2 h 101"/>
                  <a:gd name="T74" fmla="*/ 102 w 216"/>
                  <a:gd name="T75" fmla="*/ 0 h 101"/>
                  <a:gd name="T76" fmla="*/ 108 w 216"/>
                  <a:gd name="T77" fmla="*/ 2 h 101"/>
                  <a:gd name="T78" fmla="*/ 118 w 216"/>
                  <a:gd name="T79" fmla="*/ 5 h 101"/>
                  <a:gd name="T80" fmla="*/ 128 w 216"/>
                  <a:gd name="T81" fmla="*/ 11 h 101"/>
                  <a:gd name="T82" fmla="*/ 140 w 216"/>
                  <a:gd name="T83" fmla="*/ 18 h 101"/>
                  <a:gd name="T84" fmla="*/ 150 w 216"/>
                  <a:gd name="T85" fmla="*/ 23 h 101"/>
                  <a:gd name="T86" fmla="*/ 158 w 216"/>
                  <a:gd name="T87" fmla="*/ 29 h 101"/>
                  <a:gd name="T88" fmla="*/ 166 w 216"/>
                  <a:gd name="T89" fmla="*/ 35 h 101"/>
                  <a:gd name="T90" fmla="*/ 173 w 216"/>
                  <a:gd name="T91" fmla="*/ 40 h 101"/>
                  <a:gd name="T92" fmla="*/ 180 w 216"/>
                  <a:gd name="T93" fmla="*/ 45 h 101"/>
                  <a:gd name="T94" fmla="*/ 186 w 216"/>
                  <a:gd name="T95" fmla="*/ 49 h 101"/>
                  <a:gd name="T96" fmla="*/ 191 w 216"/>
                  <a:gd name="T97" fmla="*/ 52 h 101"/>
                  <a:gd name="T98" fmla="*/ 201 w 216"/>
                  <a:gd name="T99" fmla="*/ 57 h 101"/>
                  <a:gd name="T100" fmla="*/ 208 w 216"/>
                  <a:gd name="T101" fmla="*/ 61 h 101"/>
                  <a:gd name="T102" fmla="*/ 213 w 216"/>
                  <a:gd name="T103" fmla="*/ 64 h 101"/>
                  <a:gd name="T104" fmla="*/ 216 w 216"/>
                  <a:gd name="T105" fmla="*/ 65 h 101"/>
                  <a:gd name="T106" fmla="*/ 204 w 216"/>
                  <a:gd name="T107" fmla="*/ 81 h 101"/>
                  <a:gd name="T108" fmla="*/ 205 w 216"/>
                  <a:gd name="T109" fmla="*/ 81 h 101"/>
                  <a:gd name="T110" fmla="*/ 206 w 216"/>
                  <a:gd name="T111" fmla="*/ 80 h 101"/>
                  <a:gd name="T112" fmla="*/ 208 w 216"/>
                  <a:gd name="T113" fmla="*/ 79 h 101"/>
                  <a:gd name="T114" fmla="*/ 208 w 216"/>
                  <a:gd name="T115" fmla="*/ 76 h 101"/>
                  <a:gd name="T116" fmla="*/ 205 w 216"/>
                  <a:gd name="T117" fmla="*/ 76 h 101"/>
                  <a:gd name="T118" fmla="*/ 201 w 216"/>
                  <a:gd name="T119" fmla="*/ 75 h 101"/>
                  <a:gd name="T120" fmla="*/ 193 w 216"/>
                  <a:gd name="T121" fmla="*/ 75 h 101"/>
                  <a:gd name="T122" fmla="*/ 180 w 216"/>
                  <a:gd name="T123" fmla="*/ 76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6"/>
                  <a:gd name="T187" fmla="*/ 0 h 101"/>
                  <a:gd name="T188" fmla="*/ 216 w 216"/>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6" h="101">
                    <a:moveTo>
                      <a:pt x="180" y="76"/>
                    </a:moveTo>
                    <a:lnTo>
                      <a:pt x="167" y="78"/>
                    </a:lnTo>
                    <a:lnTo>
                      <a:pt x="159" y="78"/>
                    </a:lnTo>
                    <a:lnTo>
                      <a:pt x="153" y="78"/>
                    </a:lnTo>
                    <a:lnTo>
                      <a:pt x="149" y="78"/>
                    </a:lnTo>
                    <a:lnTo>
                      <a:pt x="144" y="78"/>
                    </a:lnTo>
                    <a:lnTo>
                      <a:pt x="138" y="78"/>
                    </a:lnTo>
                    <a:lnTo>
                      <a:pt x="129" y="80"/>
                    </a:lnTo>
                    <a:lnTo>
                      <a:pt x="115" y="83"/>
                    </a:lnTo>
                    <a:lnTo>
                      <a:pt x="100" y="88"/>
                    </a:lnTo>
                    <a:lnTo>
                      <a:pt x="89" y="93"/>
                    </a:lnTo>
                    <a:lnTo>
                      <a:pt x="78" y="96"/>
                    </a:lnTo>
                    <a:lnTo>
                      <a:pt x="69" y="98"/>
                    </a:lnTo>
                    <a:lnTo>
                      <a:pt x="61" y="101"/>
                    </a:lnTo>
                    <a:lnTo>
                      <a:pt x="53" y="101"/>
                    </a:lnTo>
                    <a:lnTo>
                      <a:pt x="44" y="98"/>
                    </a:lnTo>
                    <a:lnTo>
                      <a:pt x="34" y="94"/>
                    </a:lnTo>
                    <a:lnTo>
                      <a:pt x="16" y="88"/>
                    </a:lnTo>
                    <a:lnTo>
                      <a:pt x="8" y="85"/>
                    </a:lnTo>
                    <a:lnTo>
                      <a:pt x="4" y="74"/>
                    </a:lnTo>
                    <a:lnTo>
                      <a:pt x="1" y="45"/>
                    </a:lnTo>
                    <a:lnTo>
                      <a:pt x="0" y="27"/>
                    </a:lnTo>
                    <a:lnTo>
                      <a:pt x="1" y="12"/>
                    </a:lnTo>
                    <a:lnTo>
                      <a:pt x="4" y="3"/>
                    </a:lnTo>
                    <a:lnTo>
                      <a:pt x="7" y="0"/>
                    </a:lnTo>
                    <a:lnTo>
                      <a:pt x="9" y="2"/>
                    </a:lnTo>
                    <a:lnTo>
                      <a:pt x="14" y="5"/>
                    </a:lnTo>
                    <a:lnTo>
                      <a:pt x="20" y="7"/>
                    </a:lnTo>
                    <a:lnTo>
                      <a:pt x="25" y="11"/>
                    </a:lnTo>
                    <a:lnTo>
                      <a:pt x="34" y="14"/>
                    </a:lnTo>
                    <a:lnTo>
                      <a:pt x="43" y="15"/>
                    </a:lnTo>
                    <a:lnTo>
                      <a:pt x="52" y="15"/>
                    </a:lnTo>
                    <a:lnTo>
                      <a:pt x="64" y="13"/>
                    </a:lnTo>
                    <a:lnTo>
                      <a:pt x="74" y="10"/>
                    </a:lnTo>
                    <a:lnTo>
                      <a:pt x="83" y="6"/>
                    </a:lnTo>
                    <a:lnTo>
                      <a:pt x="90" y="4"/>
                    </a:lnTo>
                    <a:lnTo>
                      <a:pt x="96" y="2"/>
                    </a:lnTo>
                    <a:lnTo>
                      <a:pt x="102" y="0"/>
                    </a:lnTo>
                    <a:lnTo>
                      <a:pt x="108" y="2"/>
                    </a:lnTo>
                    <a:lnTo>
                      <a:pt x="118" y="5"/>
                    </a:lnTo>
                    <a:lnTo>
                      <a:pt x="128" y="11"/>
                    </a:lnTo>
                    <a:lnTo>
                      <a:pt x="140" y="18"/>
                    </a:lnTo>
                    <a:lnTo>
                      <a:pt x="150" y="23"/>
                    </a:lnTo>
                    <a:lnTo>
                      <a:pt x="158" y="29"/>
                    </a:lnTo>
                    <a:lnTo>
                      <a:pt x="166" y="35"/>
                    </a:lnTo>
                    <a:lnTo>
                      <a:pt x="173" y="40"/>
                    </a:lnTo>
                    <a:lnTo>
                      <a:pt x="180" y="45"/>
                    </a:lnTo>
                    <a:lnTo>
                      <a:pt x="186" y="49"/>
                    </a:lnTo>
                    <a:lnTo>
                      <a:pt x="191" y="52"/>
                    </a:lnTo>
                    <a:lnTo>
                      <a:pt x="201" y="57"/>
                    </a:lnTo>
                    <a:lnTo>
                      <a:pt x="208" y="61"/>
                    </a:lnTo>
                    <a:lnTo>
                      <a:pt x="213" y="64"/>
                    </a:lnTo>
                    <a:lnTo>
                      <a:pt x="216" y="65"/>
                    </a:lnTo>
                    <a:lnTo>
                      <a:pt x="204" y="81"/>
                    </a:lnTo>
                    <a:lnTo>
                      <a:pt x="205" y="81"/>
                    </a:lnTo>
                    <a:lnTo>
                      <a:pt x="206" y="80"/>
                    </a:lnTo>
                    <a:lnTo>
                      <a:pt x="208" y="79"/>
                    </a:lnTo>
                    <a:lnTo>
                      <a:pt x="208" y="76"/>
                    </a:lnTo>
                    <a:lnTo>
                      <a:pt x="205" y="76"/>
                    </a:lnTo>
                    <a:lnTo>
                      <a:pt x="201" y="75"/>
                    </a:lnTo>
                    <a:lnTo>
                      <a:pt x="193" y="75"/>
                    </a:lnTo>
                    <a:lnTo>
                      <a:pt x="180" y="76"/>
                    </a:lnTo>
                    <a:close/>
                  </a:path>
                </a:pathLst>
              </a:custGeom>
              <a:solidFill>
                <a:srgbClr val="B27599"/>
              </a:solidFill>
              <a:ln w="9525">
                <a:noFill/>
                <a:round/>
                <a:headEnd/>
                <a:tailEnd/>
              </a:ln>
            </p:spPr>
            <p:txBody>
              <a:bodyPr/>
              <a:lstStyle/>
              <a:p>
                <a:endParaRPr lang="fa-IR"/>
              </a:p>
            </p:txBody>
          </p:sp>
          <p:sp>
            <p:nvSpPr>
              <p:cNvPr id="16454" name="Freeform 38"/>
              <p:cNvSpPr>
                <a:spLocks/>
              </p:cNvSpPr>
              <p:nvPr/>
            </p:nvSpPr>
            <p:spPr bwMode="auto">
              <a:xfrm>
                <a:off x="3449" y="3549"/>
                <a:ext cx="63" cy="71"/>
              </a:xfrm>
              <a:custGeom>
                <a:avLst/>
                <a:gdLst>
                  <a:gd name="T0" fmla="*/ 15 w 126"/>
                  <a:gd name="T1" fmla="*/ 127 h 143"/>
                  <a:gd name="T2" fmla="*/ 4 w 126"/>
                  <a:gd name="T3" fmla="*/ 110 h 143"/>
                  <a:gd name="T4" fmla="*/ 0 w 126"/>
                  <a:gd name="T5" fmla="*/ 98 h 143"/>
                  <a:gd name="T6" fmla="*/ 0 w 126"/>
                  <a:gd name="T7" fmla="*/ 89 h 143"/>
                  <a:gd name="T8" fmla="*/ 3 w 126"/>
                  <a:gd name="T9" fmla="*/ 79 h 143"/>
                  <a:gd name="T10" fmla="*/ 11 w 126"/>
                  <a:gd name="T11" fmla="*/ 68 h 143"/>
                  <a:gd name="T12" fmla="*/ 18 w 126"/>
                  <a:gd name="T13" fmla="*/ 60 h 143"/>
                  <a:gd name="T14" fmla="*/ 26 w 126"/>
                  <a:gd name="T15" fmla="*/ 55 h 143"/>
                  <a:gd name="T16" fmla="*/ 33 w 126"/>
                  <a:gd name="T17" fmla="*/ 52 h 143"/>
                  <a:gd name="T18" fmla="*/ 40 w 126"/>
                  <a:gd name="T19" fmla="*/ 49 h 143"/>
                  <a:gd name="T20" fmla="*/ 47 w 126"/>
                  <a:gd name="T21" fmla="*/ 48 h 143"/>
                  <a:gd name="T22" fmla="*/ 54 w 126"/>
                  <a:gd name="T23" fmla="*/ 48 h 143"/>
                  <a:gd name="T24" fmla="*/ 60 w 126"/>
                  <a:gd name="T25" fmla="*/ 47 h 143"/>
                  <a:gd name="T26" fmla="*/ 66 w 126"/>
                  <a:gd name="T27" fmla="*/ 45 h 143"/>
                  <a:gd name="T28" fmla="*/ 73 w 126"/>
                  <a:gd name="T29" fmla="*/ 40 h 143"/>
                  <a:gd name="T30" fmla="*/ 81 w 126"/>
                  <a:gd name="T31" fmla="*/ 34 h 143"/>
                  <a:gd name="T32" fmla="*/ 90 w 126"/>
                  <a:gd name="T33" fmla="*/ 28 h 143"/>
                  <a:gd name="T34" fmla="*/ 96 w 126"/>
                  <a:gd name="T35" fmla="*/ 22 h 143"/>
                  <a:gd name="T36" fmla="*/ 102 w 126"/>
                  <a:gd name="T37" fmla="*/ 16 h 143"/>
                  <a:gd name="T38" fmla="*/ 107 w 126"/>
                  <a:gd name="T39" fmla="*/ 13 h 143"/>
                  <a:gd name="T40" fmla="*/ 108 w 126"/>
                  <a:gd name="T41" fmla="*/ 11 h 143"/>
                  <a:gd name="T42" fmla="*/ 109 w 126"/>
                  <a:gd name="T43" fmla="*/ 8 h 143"/>
                  <a:gd name="T44" fmla="*/ 111 w 126"/>
                  <a:gd name="T45" fmla="*/ 2 h 143"/>
                  <a:gd name="T46" fmla="*/ 115 w 126"/>
                  <a:gd name="T47" fmla="*/ 0 h 143"/>
                  <a:gd name="T48" fmla="*/ 119 w 126"/>
                  <a:gd name="T49" fmla="*/ 10 h 143"/>
                  <a:gd name="T50" fmla="*/ 124 w 126"/>
                  <a:gd name="T51" fmla="*/ 29 h 143"/>
                  <a:gd name="T52" fmla="*/ 126 w 126"/>
                  <a:gd name="T53" fmla="*/ 46 h 143"/>
                  <a:gd name="T54" fmla="*/ 126 w 126"/>
                  <a:gd name="T55" fmla="*/ 62 h 143"/>
                  <a:gd name="T56" fmla="*/ 125 w 126"/>
                  <a:gd name="T57" fmla="*/ 76 h 143"/>
                  <a:gd name="T58" fmla="*/ 122 w 126"/>
                  <a:gd name="T59" fmla="*/ 86 h 143"/>
                  <a:gd name="T60" fmla="*/ 118 w 126"/>
                  <a:gd name="T61" fmla="*/ 95 h 143"/>
                  <a:gd name="T62" fmla="*/ 114 w 126"/>
                  <a:gd name="T63" fmla="*/ 104 h 143"/>
                  <a:gd name="T64" fmla="*/ 108 w 126"/>
                  <a:gd name="T65" fmla="*/ 110 h 143"/>
                  <a:gd name="T66" fmla="*/ 103 w 126"/>
                  <a:gd name="T67" fmla="*/ 114 h 143"/>
                  <a:gd name="T68" fmla="*/ 99 w 126"/>
                  <a:gd name="T69" fmla="*/ 117 h 143"/>
                  <a:gd name="T70" fmla="*/ 93 w 126"/>
                  <a:gd name="T71" fmla="*/ 120 h 143"/>
                  <a:gd name="T72" fmla="*/ 87 w 126"/>
                  <a:gd name="T73" fmla="*/ 122 h 143"/>
                  <a:gd name="T74" fmla="*/ 81 w 126"/>
                  <a:gd name="T75" fmla="*/ 124 h 143"/>
                  <a:gd name="T76" fmla="*/ 77 w 126"/>
                  <a:gd name="T77" fmla="*/ 127 h 143"/>
                  <a:gd name="T78" fmla="*/ 72 w 126"/>
                  <a:gd name="T79" fmla="*/ 129 h 143"/>
                  <a:gd name="T80" fmla="*/ 70 w 126"/>
                  <a:gd name="T81" fmla="*/ 130 h 143"/>
                  <a:gd name="T82" fmla="*/ 64 w 126"/>
                  <a:gd name="T83" fmla="*/ 133 h 143"/>
                  <a:gd name="T84" fmla="*/ 56 w 126"/>
                  <a:gd name="T85" fmla="*/ 137 h 143"/>
                  <a:gd name="T86" fmla="*/ 48 w 126"/>
                  <a:gd name="T87" fmla="*/ 139 h 143"/>
                  <a:gd name="T88" fmla="*/ 45 w 126"/>
                  <a:gd name="T89" fmla="*/ 140 h 143"/>
                  <a:gd name="T90" fmla="*/ 42 w 126"/>
                  <a:gd name="T91" fmla="*/ 142 h 143"/>
                  <a:gd name="T92" fmla="*/ 35 w 126"/>
                  <a:gd name="T93" fmla="*/ 143 h 143"/>
                  <a:gd name="T94" fmla="*/ 26 w 126"/>
                  <a:gd name="T95" fmla="*/ 139 h 143"/>
                  <a:gd name="T96" fmla="*/ 15 w 126"/>
                  <a:gd name="T97" fmla="*/ 127 h 1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
                  <a:gd name="T148" fmla="*/ 0 h 143"/>
                  <a:gd name="T149" fmla="*/ 126 w 126"/>
                  <a:gd name="T150" fmla="*/ 143 h 1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 h="143">
                    <a:moveTo>
                      <a:pt x="15" y="127"/>
                    </a:moveTo>
                    <a:lnTo>
                      <a:pt x="4" y="110"/>
                    </a:lnTo>
                    <a:lnTo>
                      <a:pt x="0" y="98"/>
                    </a:lnTo>
                    <a:lnTo>
                      <a:pt x="0" y="89"/>
                    </a:lnTo>
                    <a:lnTo>
                      <a:pt x="3" y="79"/>
                    </a:lnTo>
                    <a:lnTo>
                      <a:pt x="11" y="68"/>
                    </a:lnTo>
                    <a:lnTo>
                      <a:pt x="18" y="60"/>
                    </a:lnTo>
                    <a:lnTo>
                      <a:pt x="26" y="55"/>
                    </a:lnTo>
                    <a:lnTo>
                      <a:pt x="33" y="52"/>
                    </a:lnTo>
                    <a:lnTo>
                      <a:pt x="40" y="49"/>
                    </a:lnTo>
                    <a:lnTo>
                      <a:pt x="47" y="48"/>
                    </a:lnTo>
                    <a:lnTo>
                      <a:pt x="54" y="48"/>
                    </a:lnTo>
                    <a:lnTo>
                      <a:pt x="60" y="47"/>
                    </a:lnTo>
                    <a:lnTo>
                      <a:pt x="66" y="45"/>
                    </a:lnTo>
                    <a:lnTo>
                      <a:pt x="73" y="40"/>
                    </a:lnTo>
                    <a:lnTo>
                      <a:pt x="81" y="34"/>
                    </a:lnTo>
                    <a:lnTo>
                      <a:pt x="90" y="28"/>
                    </a:lnTo>
                    <a:lnTo>
                      <a:pt x="96" y="22"/>
                    </a:lnTo>
                    <a:lnTo>
                      <a:pt x="102" y="16"/>
                    </a:lnTo>
                    <a:lnTo>
                      <a:pt x="107" y="13"/>
                    </a:lnTo>
                    <a:lnTo>
                      <a:pt x="108" y="11"/>
                    </a:lnTo>
                    <a:lnTo>
                      <a:pt x="109" y="8"/>
                    </a:lnTo>
                    <a:lnTo>
                      <a:pt x="111" y="2"/>
                    </a:lnTo>
                    <a:lnTo>
                      <a:pt x="115" y="0"/>
                    </a:lnTo>
                    <a:lnTo>
                      <a:pt x="119" y="10"/>
                    </a:lnTo>
                    <a:lnTo>
                      <a:pt x="124" y="29"/>
                    </a:lnTo>
                    <a:lnTo>
                      <a:pt x="126" y="46"/>
                    </a:lnTo>
                    <a:lnTo>
                      <a:pt x="126" y="62"/>
                    </a:lnTo>
                    <a:lnTo>
                      <a:pt x="125" y="76"/>
                    </a:lnTo>
                    <a:lnTo>
                      <a:pt x="122" y="86"/>
                    </a:lnTo>
                    <a:lnTo>
                      <a:pt x="118" y="95"/>
                    </a:lnTo>
                    <a:lnTo>
                      <a:pt x="114" y="104"/>
                    </a:lnTo>
                    <a:lnTo>
                      <a:pt x="108" y="110"/>
                    </a:lnTo>
                    <a:lnTo>
                      <a:pt x="103" y="114"/>
                    </a:lnTo>
                    <a:lnTo>
                      <a:pt x="99" y="117"/>
                    </a:lnTo>
                    <a:lnTo>
                      <a:pt x="93" y="120"/>
                    </a:lnTo>
                    <a:lnTo>
                      <a:pt x="87" y="122"/>
                    </a:lnTo>
                    <a:lnTo>
                      <a:pt x="81" y="124"/>
                    </a:lnTo>
                    <a:lnTo>
                      <a:pt x="77" y="127"/>
                    </a:lnTo>
                    <a:lnTo>
                      <a:pt x="72" y="129"/>
                    </a:lnTo>
                    <a:lnTo>
                      <a:pt x="70" y="130"/>
                    </a:lnTo>
                    <a:lnTo>
                      <a:pt x="64" y="133"/>
                    </a:lnTo>
                    <a:lnTo>
                      <a:pt x="56" y="137"/>
                    </a:lnTo>
                    <a:lnTo>
                      <a:pt x="48" y="139"/>
                    </a:lnTo>
                    <a:lnTo>
                      <a:pt x="45" y="140"/>
                    </a:lnTo>
                    <a:lnTo>
                      <a:pt x="42" y="142"/>
                    </a:lnTo>
                    <a:lnTo>
                      <a:pt x="35" y="143"/>
                    </a:lnTo>
                    <a:lnTo>
                      <a:pt x="26" y="139"/>
                    </a:lnTo>
                    <a:lnTo>
                      <a:pt x="15" y="127"/>
                    </a:lnTo>
                    <a:close/>
                  </a:path>
                </a:pathLst>
              </a:custGeom>
              <a:solidFill>
                <a:srgbClr val="B27599"/>
              </a:solidFill>
              <a:ln w="9525">
                <a:noFill/>
                <a:round/>
                <a:headEnd/>
                <a:tailEnd/>
              </a:ln>
            </p:spPr>
            <p:txBody>
              <a:bodyPr/>
              <a:lstStyle/>
              <a:p>
                <a:endParaRPr lang="fa-IR"/>
              </a:p>
            </p:txBody>
          </p:sp>
          <p:sp>
            <p:nvSpPr>
              <p:cNvPr id="16455" name="Freeform 39"/>
              <p:cNvSpPr>
                <a:spLocks/>
              </p:cNvSpPr>
              <p:nvPr/>
            </p:nvSpPr>
            <p:spPr bwMode="auto">
              <a:xfrm>
                <a:off x="3452" y="3617"/>
                <a:ext cx="33" cy="27"/>
              </a:xfrm>
              <a:custGeom>
                <a:avLst/>
                <a:gdLst>
                  <a:gd name="T0" fmla="*/ 20 w 64"/>
                  <a:gd name="T1" fmla="*/ 5 h 53"/>
                  <a:gd name="T2" fmla="*/ 25 w 64"/>
                  <a:gd name="T3" fmla="*/ 2 h 53"/>
                  <a:gd name="T4" fmla="*/ 31 w 64"/>
                  <a:gd name="T5" fmla="*/ 1 h 53"/>
                  <a:gd name="T6" fmla="*/ 36 w 64"/>
                  <a:gd name="T7" fmla="*/ 0 h 53"/>
                  <a:gd name="T8" fmla="*/ 41 w 64"/>
                  <a:gd name="T9" fmla="*/ 0 h 53"/>
                  <a:gd name="T10" fmla="*/ 47 w 64"/>
                  <a:gd name="T11" fmla="*/ 2 h 53"/>
                  <a:gd name="T12" fmla="*/ 51 w 64"/>
                  <a:gd name="T13" fmla="*/ 3 h 53"/>
                  <a:gd name="T14" fmla="*/ 55 w 64"/>
                  <a:gd name="T15" fmla="*/ 7 h 53"/>
                  <a:gd name="T16" fmla="*/ 58 w 64"/>
                  <a:gd name="T17" fmla="*/ 10 h 53"/>
                  <a:gd name="T18" fmla="*/ 63 w 64"/>
                  <a:gd name="T19" fmla="*/ 18 h 53"/>
                  <a:gd name="T20" fmla="*/ 64 w 64"/>
                  <a:gd name="T21" fmla="*/ 25 h 53"/>
                  <a:gd name="T22" fmla="*/ 59 w 64"/>
                  <a:gd name="T23" fmla="*/ 33 h 53"/>
                  <a:gd name="T24" fmla="*/ 49 w 64"/>
                  <a:gd name="T25" fmla="*/ 41 h 53"/>
                  <a:gd name="T26" fmla="*/ 39 w 64"/>
                  <a:gd name="T27" fmla="*/ 48 h 53"/>
                  <a:gd name="T28" fmla="*/ 33 w 64"/>
                  <a:gd name="T29" fmla="*/ 52 h 53"/>
                  <a:gd name="T30" fmla="*/ 28 w 64"/>
                  <a:gd name="T31" fmla="*/ 53 h 53"/>
                  <a:gd name="T32" fmla="*/ 23 w 64"/>
                  <a:gd name="T33" fmla="*/ 49 h 53"/>
                  <a:gd name="T34" fmla="*/ 13 w 64"/>
                  <a:gd name="T35" fmla="*/ 45 h 53"/>
                  <a:gd name="T36" fmla="*/ 7 w 64"/>
                  <a:gd name="T37" fmla="*/ 41 h 53"/>
                  <a:gd name="T38" fmla="*/ 1 w 64"/>
                  <a:gd name="T39" fmla="*/ 38 h 53"/>
                  <a:gd name="T40" fmla="*/ 0 w 64"/>
                  <a:gd name="T41" fmla="*/ 33 h 53"/>
                  <a:gd name="T42" fmla="*/ 2 w 64"/>
                  <a:gd name="T43" fmla="*/ 28 h 53"/>
                  <a:gd name="T44" fmla="*/ 5 w 64"/>
                  <a:gd name="T45" fmla="*/ 20 h 53"/>
                  <a:gd name="T46" fmla="*/ 11 w 64"/>
                  <a:gd name="T47" fmla="*/ 11 h 53"/>
                  <a:gd name="T48" fmla="*/ 20 w 64"/>
                  <a:gd name="T49" fmla="*/ 5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3"/>
                  <a:gd name="T77" fmla="*/ 64 w 64"/>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3">
                    <a:moveTo>
                      <a:pt x="20" y="5"/>
                    </a:moveTo>
                    <a:lnTo>
                      <a:pt x="25" y="2"/>
                    </a:lnTo>
                    <a:lnTo>
                      <a:pt x="31" y="1"/>
                    </a:lnTo>
                    <a:lnTo>
                      <a:pt x="36" y="0"/>
                    </a:lnTo>
                    <a:lnTo>
                      <a:pt x="41" y="0"/>
                    </a:lnTo>
                    <a:lnTo>
                      <a:pt x="47" y="2"/>
                    </a:lnTo>
                    <a:lnTo>
                      <a:pt x="51" y="3"/>
                    </a:lnTo>
                    <a:lnTo>
                      <a:pt x="55" y="7"/>
                    </a:lnTo>
                    <a:lnTo>
                      <a:pt x="58" y="10"/>
                    </a:lnTo>
                    <a:lnTo>
                      <a:pt x="63" y="18"/>
                    </a:lnTo>
                    <a:lnTo>
                      <a:pt x="64" y="25"/>
                    </a:lnTo>
                    <a:lnTo>
                      <a:pt x="59" y="33"/>
                    </a:lnTo>
                    <a:lnTo>
                      <a:pt x="49" y="41"/>
                    </a:lnTo>
                    <a:lnTo>
                      <a:pt x="39" y="48"/>
                    </a:lnTo>
                    <a:lnTo>
                      <a:pt x="33" y="52"/>
                    </a:lnTo>
                    <a:lnTo>
                      <a:pt x="28" y="53"/>
                    </a:lnTo>
                    <a:lnTo>
                      <a:pt x="23" y="49"/>
                    </a:lnTo>
                    <a:lnTo>
                      <a:pt x="13" y="45"/>
                    </a:lnTo>
                    <a:lnTo>
                      <a:pt x="7" y="41"/>
                    </a:lnTo>
                    <a:lnTo>
                      <a:pt x="1" y="38"/>
                    </a:lnTo>
                    <a:lnTo>
                      <a:pt x="0" y="33"/>
                    </a:lnTo>
                    <a:lnTo>
                      <a:pt x="2" y="28"/>
                    </a:lnTo>
                    <a:lnTo>
                      <a:pt x="5" y="20"/>
                    </a:lnTo>
                    <a:lnTo>
                      <a:pt x="11" y="11"/>
                    </a:lnTo>
                    <a:lnTo>
                      <a:pt x="20" y="5"/>
                    </a:lnTo>
                    <a:close/>
                  </a:path>
                </a:pathLst>
              </a:custGeom>
              <a:solidFill>
                <a:srgbClr val="EFCCE5"/>
              </a:solidFill>
              <a:ln w="9525">
                <a:noFill/>
                <a:round/>
                <a:headEnd/>
                <a:tailEnd/>
              </a:ln>
            </p:spPr>
            <p:txBody>
              <a:bodyPr/>
              <a:lstStyle/>
              <a:p>
                <a:endParaRPr lang="fa-IR"/>
              </a:p>
            </p:txBody>
          </p:sp>
          <p:sp>
            <p:nvSpPr>
              <p:cNvPr id="16456" name="Freeform 40"/>
              <p:cNvSpPr>
                <a:spLocks/>
              </p:cNvSpPr>
              <p:nvPr/>
            </p:nvSpPr>
            <p:spPr bwMode="auto">
              <a:xfrm>
                <a:off x="3347" y="3571"/>
                <a:ext cx="110" cy="72"/>
              </a:xfrm>
              <a:custGeom>
                <a:avLst/>
                <a:gdLst>
                  <a:gd name="T0" fmla="*/ 11 w 220"/>
                  <a:gd name="T1" fmla="*/ 17 h 143"/>
                  <a:gd name="T2" fmla="*/ 19 w 220"/>
                  <a:gd name="T3" fmla="*/ 31 h 143"/>
                  <a:gd name="T4" fmla="*/ 27 w 220"/>
                  <a:gd name="T5" fmla="*/ 40 h 143"/>
                  <a:gd name="T6" fmla="*/ 37 w 220"/>
                  <a:gd name="T7" fmla="*/ 47 h 143"/>
                  <a:gd name="T8" fmla="*/ 49 w 220"/>
                  <a:gd name="T9" fmla="*/ 53 h 143"/>
                  <a:gd name="T10" fmla="*/ 62 w 220"/>
                  <a:gd name="T11" fmla="*/ 48 h 143"/>
                  <a:gd name="T12" fmla="*/ 76 w 220"/>
                  <a:gd name="T13" fmla="*/ 39 h 143"/>
                  <a:gd name="T14" fmla="*/ 94 w 220"/>
                  <a:gd name="T15" fmla="*/ 33 h 143"/>
                  <a:gd name="T16" fmla="*/ 114 w 220"/>
                  <a:gd name="T17" fmla="*/ 37 h 143"/>
                  <a:gd name="T18" fmla="*/ 126 w 220"/>
                  <a:gd name="T19" fmla="*/ 40 h 143"/>
                  <a:gd name="T20" fmla="*/ 135 w 220"/>
                  <a:gd name="T21" fmla="*/ 44 h 143"/>
                  <a:gd name="T22" fmla="*/ 147 w 220"/>
                  <a:gd name="T23" fmla="*/ 49 h 143"/>
                  <a:gd name="T24" fmla="*/ 168 w 220"/>
                  <a:gd name="T25" fmla="*/ 60 h 143"/>
                  <a:gd name="T26" fmla="*/ 190 w 220"/>
                  <a:gd name="T27" fmla="*/ 77 h 143"/>
                  <a:gd name="T28" fmla="*/ 207 w 220"/>
                  <a:gd name="T29" fmla="*/ 94 h 143"/>
                  <a:gd name="T30" fmla="*/ 219 w 220"/>
                  <a:gd name="T31" fmla="*/ 106 h 143"/>
                  <a:gd name="T32" fmla="*/ 219 w 220"/>
                  <a:gd name="T33" fmla="*/ 107 h 143"/>
                  <a:gd name="T34" fmla="*/ 208 w 220"/>
                  <a:gd name="T35" fmla="*/ 100 h 143"/>
                  <a:gd name="T36" fmla="*/ 191 w 220"/>
                  <a:gd name="T37" fmla="*/ 90 h 143"/>
                  <a:gd name="T38" fmla="*/ 169 w 220"/>
                  <a:gd name="T39" fmla="*/ 78 h 143"/>
                  <a:gd name="T40" fmla="*/ 146 w 220"/>
                  <a:gd name="T41" fmla="*/ 67 h 143"/>
                  <a:gd name="T42" fmla="*/ 131 w 220"/>
                  <a:gd name="T43" fmla="*/ 59 h 143"/>
                  <a:gd name="T44" fmla="*/ 115 w 220"/>
                  <a:gd name="T45" fmla="*/ 54 h 143"/>
                  <a:gd name="T46" fmla="*/ 88 w 220"/>
                  <a:gd name="T47" fmla="*/ 57 h 143"/>
                  <a:gd name="T48" fmla="*/ 56 w 220"/>
                  <a:gd name="T49" fmla="*/ 64 h 143"/>
                  <a:gd name="T50" fmla="*/ 39 w 220"/>
                  <a:gd name="T51" fmla="*/ 62 h 143"/>
                  <a:gd name="T52" fmla="*/ 26 w 220"/>
                  <a:gd name="T53" fmla="*/ 55 h 143"/>
                  <a:gd name="T54" fmla="*/ 19 w 220"/>
                  <a:gd name="T55" fmla="*/ 50 h 143"/>
                  <a:gd name="T56" fmla="*/ 17 w 220"/>
                  <a:gd name="T57" fmla="*/ 52 h 143"/>
                  <a:gd name="T58" fmla="*/ 14 w 220"/>
                  <a:gd name="T59" fmla="*/ 67 h 143"/>
                  <a:gd name="T60" fmla="*/ 16 w 220"/>
                  <a:gd name="T61" fmla="*/ 86 h 143"/>
                  <a:gd name="T62" fmla="*/ 22 w 220"/>
                  <a:gd name="T63" fmla="*/ 105 h 143"/>
                  <a:gd name="T64" fmla="*/ 31 w 220"/>
                  <a:gd name="T65" fmla="*/ 123 h 143"/>
                  <a:gd name="T66" fmla="*/ 44 w 220"/>
                  <a:gd name="T67" fmla="*/ 132 h 143"/>
                  <a:gd name="T68" fmla="*/ 85 w 220"/>
                  <a:gd name="T69" fmla="*/ 125 h 143"/>
                  <a:gd name="T70" fmla="*/ 143 w 220"/>
                  <a:gd name="T71" fmla="*/ 117 h 143"/>
                  <a:gd name="T72" fmla="*/ 186 w 220"/>
                  <a:gd name="T73" fmla="*/ 117 h 143"/>
                  <a:gd name="T74" fmla="*/ 209 w 220"/>
                  <a:gd name="T75" fmla="*/ 118 h 143"/>
                  <a:gd name="T76" fmla="*/ 212 w 220"/>
                  <a:gd name="T77" fmla="*/ 118 h 143"/>
                  <a:gd name="T78" fmla="*/ 206 w 220"/>
                  <a:gd name="T79" fmla="*/ 118 h 143"/>
                  <a:gd name="T80" fmla="*/ 196 w 220"/>
                  <a:gd name="T81" fmla="*/ 118 h 143"/>
                  <a:gd name="T82" fmla="*/ 183 w 220"/>
                  <a:gd name="T83" fmla="*/ 120 h 143"/>
                  <a:gd name="T84" fmla="*/ 167 w 220"/>
                  <a:gd name="T85" fmla="*/ 124 h 143"/>
                  <a:gd name="T86" fmla="*/ 154 w 220"/>
                  <a:gd name="T87" fmla="*/ 129 h 143"/>
                  <a:gd name="T88" fmla="*/ 144 w 220"/>
                  <a:gd name="T89" fmla="*/ 131 h 143"/>
                  <a:gd name="T90" fmla="*/ 129 w 220"/>
                  <a:gd name="T91" fmla="*/ 133 h 143"/>
                  <a:gd name="T92" fmla="*/ 106 w 220"/>
                  <a:gd name="T93" fmla="*/ 137 h 143"/>
                  <a:gd name="T94" fmla="*/ 75 w 220"/>
                  <a:gd name="T95" fmla="*/ 143 h 143"/>
                  <a:gd name="T96" fmla="*/ 44 w 220"/>
                  <a:gd name="T97" fmla="*/ 141 h 143"/>
                  <a:gd name="T98" fmla="*/ 16 w 220"/>
                  <a:gd name="T99" fmla="*/ 129 h 143"/>
                  <a:gd name="T100" fmla="*/ 2 w 220"/>
                  <a:gd name="T101" fmla="*/ 103 h 143"/>
                  <a:gd name="T102" fmla="*/ 0 w 220"/>
                  <a:gd name="T103" fmla="*/ 79 h 143"/>
                  <a:gd name="T104" fmla="*/ 1 w 220"/>
                  <a:gd name="T105" fmla="*/ 54 h 143"/>
                  <a:gd name="T106" fmla="*/ 4 w 220"/>
                  <a:gd name="T107" fmla="*/ 30 h 143"/>
                  <a:gd name="T108" fmla="*/ 4 w 220"/>
                  <a:gd name="T109" fmla="*/ 18 h 143"/>
                  <a:gd name="T110" fmla="*/ 1 w 220"/>
                  <a:gd name="T111" fmla="*/ 0 h 1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0"/>
                  <a:gd name="T169" fmla="*/ 0 h 143"/>
                  <a:gd name="T170" fmla="*/ 220 w 220"/>
                  <a:gd name="T171" fmla="*/ 143 h 1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0" h="143">
                    <a:moveTo>
                      <a:pt x="7" y="8"/>
                    </a:moveTo>
                    <a:lnTo>
                      <a:pt x="11" y="17"/>
                    </a:lnTo>
                    <a:lnTo>
                      <a:pt x="15" y="25"/>
                    </a:lnTo>
                    <a:lnTo>
                      <a:pt x="19" y="31"/>
                    </a:lnTo>
                    <a:lnTo>
                      <a:pt x="23" y="35"/>
                    </a:lnTo>
                    <a:lnTo>
                      <a:pt x="27" y="40"/>
                    </a:lnTo>
                    <a:lnTo>
                      <a:pt x="31" y="44"/>
                    </a:lnTo>
                    <a:lnTo>
                      <a:pt x="37" y="47"/>
                    </a:lnTo>
                    <a:lnTo>
                      <a:pt x="42" y="50"/>
                    </a:lnTo>
                    <a:lnTo>
                      <a:pt x="49" y="53"/>
                    </a:lnTo>
                    <a:lnTo>
                      <a:pt x="55" y="52"/>
                    </a:lnTo>
                    <a:lnTo>
                      <a:pt x="62" y="48"/>
                    </a:lnTo>
                    <a:lnTo>
                      <a:pt x="69" y="44"/>
                    </a:lnTo>
                    <a:lnTo>
                      <a:pt x="76" y="39"/>
                    </a:lnTo>
                    <a:lnTo>
                      <a:pt x="85" y="34"/>
                    </a:lnTo>
                    <a:lnTo>
                      <a:pt x="94" y="33"/>
                    </a:lnTo>
                    <a:lnTo>
                      <a:pt x="105" y="34"/>
                    </a:lnTo>
                    <a:lnTo>
                      <a:pt x="114" y="37"/>
                    </a:lnTo>
                    <a:lnTo>
                      <a:pt x="121" y="39"/>
                    </a:lnTo>
                    <a:lnTo>
                      <a:pt x="126" y="40"/>
                    </a:lnTo>
                    <a:lnTo>
                      <a:pt x="131" y="41"/>
                    </a:lnTo>
                    <a:lnTo>
                      <a:pt x="135" y="44"/>
                    </a:lnTo>
                    <a:lnTo>
                      <a:pt x="140" y="46"/>
                    </a:lnTo>
                    <a:lnTo>
                      <a:pt x="147" y="49"/>
                    </a:lnTo>
                    <a:lnTo>
                      <a:pt x="156" y="54"/>
                    </a:lnTo>
                    <a:lnTo>
                      <a:pt x="168" y="60"/>
                    </a:lnTo>
                    <a:lnTo>
                      <a:pt x="179" y="68"/>
                    </a:lnTo>
                    <a:lnTo>
                      <a:pt x="190" y="77"/>
                    </a:lnTo>
                    <a:lnTo>
                      <a:pt x="199" y="86"/>
                    </a:lnTo>
                    <a:lnTo>
                      <a:pt x="207" y="94"/>
                    </a:lnTo>
                    <a:lnTo>
                      <a:pt x="214" y="101"/>
                    </a:lnTo>
                    <a:lnTo>
                      <a:pt x="219" y="106"/>
                    </a:lnTo>
                    <a:lnTo>
                      <a:pt x="220" y="108"/>
                    </a:lnTo>
                    <a:lnTo>
                      <a:pt x="219" y="107"/>
                    </a:lnTo>
                    <a:lnTo>
                      <a:pt x="214" y="105"/>
                    </a:lnTo>
                    <a:lnTo>
                      <a:pt x="208" y="100"/>
                    </a:lnTo>
                    <a:lnTo>
                      <a:pt x="200" y="95"/>
                    </a:lnTo>
                    <a:lnTo>
                      <a:pt x="191" y="90"/>
                    </a:lnTo>
                    <a:lnTo>
                      <a:pt x="181" y="84"/>
                    </a:lnTo>
                    <a:lnTo>
                      <a:pt x="169" y="78"/>
                    </a:lnTo>
                    <a:lnTo>
                      <a:pt x="156" y="72"/>
                    </a:lnTo>
                    <a:lnTo>
                      <a:pt x="146" y="67"/>
                    </a:lnTo>
                    <a:lnTo>
                      <a:pt x="138" y="62"/>
                    </a:lnTo>
                    <a:lnTo>
                      <a:pt x="131" y="59"/>
                    </a:lnTo>
                    <a:lnTo>
                      <a:pt x="124" y="55"/>
                    </a:lnTo>
                    <a:lnTo>
                      <a:pt x="115" y="54"/>
                    </a:lnTo>
                    <a:lnTo>
                      <a:pt x="103" y="55"/>
                    </a:lnTo>
                    <a:lnTo>
                      <a:pt x="88" y="57"/>
                    </a:lnTo>
                    <a:lnTo>
                      <a:pt x="67" y="63"/>
                    </a:lnTo>
                    <a:lnTo>
                      <a:pt x="56" y="64"/>
                    </a:lnTo>
                    <a:lnTo>
                      <a:pt x="47" y="64"/>
                    </a:lnTo>
                    <a:lnTo>
                      <a:pt x="39" y="62"/>
                    </a:lnTo>
                    <a:lnTo>
                      <a:pt x="32" y="59"/>
                    </a:lnTo>
                    <a:lnTo>
                      <a:pt x="26" y="55"/>
                    </a:lnTo>
                    <a:lnTo>
                      <a:pt x="22" y="53"/>
                    </a:lnTo>
                    <a:lnTo>
                      <a:pt x="19" y="50"/>
                    </a:lnTo>
                    <a:lnTo>
                      <a:pt x="18" y="49"/>
                    </a:lnTo>
                    <a:lnTo>
                      <a:pt x="17" y="52"/>
                    </a:lnTo>
                    <a:lnTo>
                      <a:pt x="15" y="57"/>
                    </a:lnTo>
                    <a:lnTo>
                      <a:pt x="14" y="67"/>
                    </a:lnTo>
                    <a:lnTo>
                      <a:pt x="15" y="78"/>
                    </a:lnTo>
                    <a:lnTo>
                      <a:pt x="16" y="86"/>
                    </a:lnTo>
                    <a:lnTo>
                      <a:pt x="18" y="95"/>
                    </a:lnTo>
                    <a:lnTo>
                      <a:pt x="22" y="105"/>
                    </a:lnTo>
                    <a:lnTo>
                      <a:pt x="26" y="114"/>
                    </a:lnTo>
                    <a:lnTo>
                      <a:pt x="31" y="123"/>
                    </a:lnTo>
                    <a:lnTo>
                      <a:pt x="37" y="129"/>
                    </a:lnTo>
                    <a:lnTo>
                      <a:pt x="44" y="132"/>
                    </a:lnTo>
                    <a:lnTo>
                      <a:pt x="52" y="132"/>
                    </a:lnTo>
                    <a:lnTo>
                      <a:pt x="85" y="125"/>
                    </a:lnTo>
                    <a:lnTo>
                      <a:pt x="115" y="121"/>
                    </a:lnTo>
                    <a:lnTo>
                      <a:pt x="143" y="117"/>
                    </a:lnTo>
                    <a:lnTo>
                      <a:pt x="167" y="116"/>
                    </a:lnTo>
                    <a:lnTo>
                      <a:pt x="186" y="117"/>
                    </a:lnTo>
                    <a:lnTo>
                      <a:pt x="200" y="117"/>
                    </a:lnTo>
                    <a:lnTo>
                      <a:pt x="209" y="118"/>
                    </a:lnTo>
                    <a:lnTo>
                      <a:pt x="213" y="118"/>
                    </a:lnTo>
                    <a:lnTo>
                      <a:pt x="212" y="118"/>
                    </a:lnTo>
                    <a:lnTo>
                      <a:pt x="209" y="118"/>
                    </a:lnTo>
                    <a:lnTo>
                      <a:pt x="206" y="118"/>
                    </a:lnTo>
                    <a:lnTo>
                      <a:pt x="201" y="118"/>
                    </a:lnTo>
                    <a:lnTo>
                      <a:pt x="196" y="118"/>
                    </a:lnTo>
                    <a:lnTo>
                      <a:pt x="190" y="118"/>
                    </a:lnTo>
                    <a:lnTo>
                      <a:pt x="183" y="120"/>
                    </a:lnTo>
                    <a:lnTo>
                      <a:pt x="176" y="122"/>
                    </a:lnTo>
                    <a:lnTo>
                      <a:pt x="167" y="124"/>
                    </a:lnTo>
                    <a:lnTo>
                      <a:pt x="160" y="127"/>
                    </a:lnTo>
                    <a:lnTo>
                      <a:pt x="154" y="129"/>
                    </a:lnTo>
                    <a:lnTo>
                      <a:pt x="148" y="130"/>
                    </a:lnTo>
                    <a:lnTo>
                      <a:pt x="144" y="131"/>
                    </a:lnTo>
                    <a:lnTo>
                      <a:pt x="137" y="132"/>
                    </a:lnTo>
                    <a:lnTo>
                      <a:pt x="129" y="133"/>
                    </a:lnTo>
                    <a:lnTo>
                      <a:pt x="118" y="135"/>
                    </a:lnTo>
                    <a:lnTo>
                      <a:pt x="106" y="137"/>
                    </a:lnTo>
                    <a:lnTo>
                      <a:pt x="91" y="140"/>
                    </a:lnTo>
                    <a:lnTo>
                      <a:pt x="75" y="143"/>
                    </a:lnTo>
                    <a:lnTo>
                      <a:pt x="59" y="143"/>
                    </a:lnTo>
                    <a:lnTo>
                      <a:pt x="44" y="141"/>
                    </a:lnTo>
                    <a:lnTo>
                      <a:pt x="29" y="137"/>
                    </a:lnTo>
                    <a:lnTo>
                      <a:pt x="16" y="129"/>
                    </a:lnTo>
                    <a:lnTo>
                      <a:pt x="7" y="116"/>
                    </a:lnTo>
                    <a:lnTo>
                      <a:pt x="2" y="103"/>
                    </a:lnTo>
                    <a:lnTo>
                      <a:pt x="0" y="92"/>
                    </a:lnTo>
                    <a:lnTo>
                      <a:pt x="0" y="79"/>
                    </a:lnTo>
                    <a:lnTo>
                      <a:pt x="0" y="68"/>
                    </a:lnTo>
                    <a:lnTo>
                      <a:pt x="1" y="54"/>
                    </a:lnTo>
                    <a:lnTo>
                      <a:pt x="3" y="40"/>
                    </a:lnTo>
                    <a:lnTo>
                      <a:pt x="4" y="30"/>
                    </a:lnTo>
                    <a:lnTo>
                      <a:pt x="6" y="25"/>
                    </a:lnTo>
                    <a:lnTo>
                      <a:pt x="4" y="18"/>
                    </a:lnTo>
                    <a:lnTo>
                      <a:pt x="1" y="7"/>
                    </a:lnTo>
                    <a:lnTo>
                      <a:pt x="1" y="0"/>
                    </a:lnTo>
                    <a:lnTo>
                      <a:pt x="7" y="8"/>
                    </a:lnTo>
                    <a:close/>
                  </a:path>
                </a:pathLst>
              </a:custGeom>
              <a:solidFill>
                <a:srgbClr val="000000"/>
              </a:solidFill>
              <a:ln w="9525">
                <a:noFill/>
                <a:round/>
                <a:headEnd/>
                <a:tailEnd/>
              </a:ln>
            </p:spPr>
            <p:txBody>
              <a:bodyPr/>
              <a:lstStyle/>
              <a:p>
                <a:endParaRPr lang="fa-IR"/>
              </a:p>
            </p:txBody>
          </p:sp>
          <p:sp>
            <p:nvSpPr>
              <p:cNvPr id="16457" name="Freeform 41"/>
              <p:cNvSpPr>
                <a:spLocks/>
              </p:cNvSpPr>
              <p:nvPr/>
            </p:nvSpPr>
            <p:spPr bwMode="auto">
              <a:xfrm>
                <a:off x="3359" y="3631"/>
                <a:ext cx="93" cy="98"/>
              </a:xfrm>
              <a:custGeom>
                <a:avLst/>
                <a:gdLst>
                  <a:gd name="T0" fmla="*/ 158 w 185"/>
                  <a:gd name="T1" fmla="*/ 9 h 195"/>
                  <a:gd name="T2" fmla="*/ 116 w 185"/>
                  <a:gd name="T3" fmla="*/ 20 h 195"/>
                  <a:gd name="T4" fmla="*/ 75 w 185"/>
                  <a:gd name="T5" fmla="*/ 34 h 195"/>
                  <a:gd name="T6" fmla="*/ 48 w 185"/>
                  <a:gd name="T7" fmla="*/ 55 h 195"/>
                  <a:gd name="T8" fmla="*/ 47 w 185"/>
                  <a:gd name="T9" fmla="*/ 80 h 195"/>
                  <a:gd name="T10" fmla="*/ 58 w 185"/>
                  <a:gd name="T11" fmla="*/ 98 h 195"/>
                  <a:gd name="T12" fmla="*/ 70 w 185"/>
                  <a:gd name="T13" fmla="*/ 110 h 195"/>
                  <a:gd name="T14" fmla="*/ 77 w 185"/>
                  <a:gd name="T15" fmla="*/ 123 h 195"/>
                  <a:gd name="T16" fmla="*/ 73 w 185"/>
                  <a:gd name="T17" fmla="*/ 138 h 195"/>
                  <a:gd name="T18" fmla="*/ 66 w 185"/>
                  <a:gd name="T19" fmla="*/ 152 h 195"/>
                  <a:gd name="T20" fmla="*/ 56 w 185"/>
                  <a:gd name="T21" fmla="*/ 164 h 195"/>
                  <a:gd name="T22" fmla="*/ 45 w 185"/>
                  <a:gd name="T23" fmla="*/ 172 h 195"/>
                  <a:gd name="T24" fmla="*/ 32 w 185"/>
                  <a:gd name="T25" fmla="*/ 178 h 195"/>
                  <a:gd name="T26" fmla="*/ 18 w 185"/>
                  <a:gd name="T27" fmla="*/ 183 h 195"/>
                  <a:gd name="T28" fmla="*/ 8 w 185"/>
                  <a:gd name="T29" fmla="*/ 187 h 195"/>
                  <a:gd name="T30" fmla="*/ 1 w 185"/>
                  <a:gd name="T31" fmla="*/ 190 h 195"/>
                  <a:gd name="T32" fmla="*/ 5 w 185"/>
                  <a:gd name="T33" fmla="*/ 191 h 195"/>
                  <a:gd name="T34" fmla="*/ 37 w 185"/>
                  <a:gd name="T35" fmla="*/ 194 h 195"/>
                  <a:gd name="T36" fmla="*/ 83 w 185"/>
                  <a:gd name="T37" fmla="*/ 195 h 195"/>
                  <a:gd name="T38" fmla="*/ 123 w 185"/>
                  <a:gd name="T39" fmla="*/ 185 h 195"/>
                  <a:gd name="T40" fmla="*/ 146 w 185"/>
                  <a:gd name="T41" fmla="*/ 142 h 195"/>
                  <a:gd name="T42" fmla="*/ 153 w 185"/>
                  <a:gd name="T43" fmla="*/ 74 h 195"/>
                  <a:gd name="T44" fmla="*/ 155 w 185"/>
                  <a:gd name="T45" fmla="*/ 40 h 195"/>
                  <a:gd name="T46" fmla="*/ 176 w 185"/>
                  <a:gd name="T47" fmla="*/ 13 h 195"/>
                  <a:gd name="T48" fmla="*/ 180 w 185"/>
                  <a:gd name="T49" fmla="*/ 10 h 195"/>
                  <a:gd name="T50" fmla="*/ 170 w 185"/>
                  <a:gd name="T51" fmla="*/ 15 h 195"/>
                  <a:gd name="T52" fmla="*/ 157 w 185"/>
                  <a:gd name="T53" fmla="*/ 23 h 195"/>
                  <a:gd name="T54" fmla="*/ 145 w 185"/>
                  <a:gd name="T55" fmla="*/ 32 h 195"/>
                  <a:gd name="T56" fmla="*/ 139 w 185"/>
                  <a:gd name="T57" fmla="*/ 53 h 195"/>
                  <a:gd name="T58" fmla="*/ 132 w 185"/>
                  <a:gd name="T59" fmla="*/ 123 h 195"/>
                  <a:gd name="T60" fmla="*/ 105 w 185"/>
                  <a:gd name="T61" fmla="*/ 161 h 195"/>
                  <a:gd name="T62" fmla="*/ 83 w 185"/>
                  <a:gd name="T63" fmla="*/ 172 h 195"/>
                  <a:gd name="T64" fmla="*/ 63 w 185"/>
                  <a:gd name="T65" fmla="*/ 178 h 195"/>
                  <a:gd name="T66" fmla="*/ 51 w 185"/>
                  <a:gd name="T67" fmla="*/ 179 h 195"/>
                  <a:gd name="T68" fmla="*/ 53 w 185"/>
                  <a:gd name="T69" fmla="*/ 178 h 195"/>
                  <a:gd name="T70" fmla="*/ 71 w 185"/>
                  <a:gd name="T71" fmla="*/ 164 h 195"/>
                  <a:gd name="T72" fmla="*/ 91 w 185"/>
                  <a:gd name="T73" fmla="*/ 139 h 195"/>
                  <a:gd name="T74" fmla="*/ 93 w 185"/>
                  <a:gd name="T75" fmla="*/ 103 h 195"/>
                  <a:gd name="T76" fmla="*/ 78 w 185"/>
                  <a:gd name="T77" fmla="*/ 73 h 195"/>
                  <a:gd name="T78" fmla="*/ 91 w 185"/>
                  <a:gd name="T79" fmla="*/ 56 h 195"/>
                  <a:gd name="T80" fmla="*/ 114 w 185"/>
                  <a:gd name="T81" fmla="*/ 40 h 195"/>
                  <a:gd name="T82" fmla="*/ 131 w 185"/>
                  <a:gd name="T83" fmla="*/ 30 h 195"/>
                  <a:gd name="T84" fmla="*/ 138 w 185"/>
                  <a:gd name="T85" fmla="*/ 26 h 195"/>
                  <a:gd name="T86" fmla="*/ 158 w 185"/>
                  <a:gd name="T87" fmla="*/ 16 h 195"/>
                  <a:gd name="T88" fmla="*/ 180 w 185"/>
                  <a:gd name="T89" fmla="*/ 4 h 195"/>
                  <a:gd name="T90" fmla="*/ 184 w 185"/>
                  <a:gd name="T91" fmla="*/ 0 h 1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195"/>
                  <a:gd name="T140" fmla="*/ 185 w 185"/>
                  <a:gd name="T141" fmla="*/ 195 h 1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195">
                    <a:moveTo>
                      <a:pt x="175" y="3"/>
                    </a:moveTo>
                    <a:lnTo>
                      <a:pt x="158" y="9"/>
                    </a:lnTo>
                    <a:lnTo>
                      <a:pt x="138" y="15"/>
                    </a:lnTo>
                    <a:lnTo>
                      <a:pt x="116" y="20"/>
                    </a:lnTo>
                    <a:lnTo>
                      <a:pt x="94" y="26"/>
                    </a:lnTo>
                    <a:lnTo>
                      <a:pt x="75" y="34"/>
                    </a:lnTo>
                    <a:lnTo>
                      <a:pt x="59" y="43"/>
                    </a:lnTo>
                    <a:lnTo>
                      <a:pt x="48" y="55"/>
                    </a:lnTo>
                    <a:lnTo>
                      <a:pt x="45" y="68"/>
                    </a:lnTo>
                    <a:lnTo>
                      <a:pt x="47" y="80"/>
                    </a:lnTo>
                    <a:lnTo>
                      <a:pt x="52" y="89"/>
                    </a:lnTo>
                    <a:lnTo>
                      <a:pt x="58" y="98"/>
                    </a:lnTo>
                    <a:lnTo>
                      <a:pt x="64" y="104"/>
                    </a:lnTo>
                    <a:lnTo>
                      <a:pt x="70" y="110"/>
                    </a:lnTo>
                    <a:lnTo>
                      <a:pt x="75" y="116"/>
                    </a:lnTo>
                    <a:lnTo>
                      <a:pt x="77" y="123"/>
                    </a:lnTo>
                    <a:lnTo>
                      <a:pt x="76" y="130"/>
                    </a:lnTo>
                    <a:lnTo>
                      <a:pt x="73" y="138"/>
                    </a:lnTo>
                    <a:lnTo>
                      <a:pt x="69" y="145"/>
                    </a:lnTo>
                    <a:lnTo>
                      <a:pt x="66" y="152"/>
                    </a:lnTo>
                    <a:lnTo>
                      <a:pt x="61" y="159"/>
                    </a:lnTo>
                    <a:lnTo>
                      <a:pt x="56" y="164"/>
                    </a:lnTo>
                    <a:lnTo>
                      <a:pt x="51" y="169"/>
                    </a:lnTo>
                    <a:lnTo>
                      <a:pt x="45" y="172"/>
                    </a:lnTo>
                    <a:lnTo>
                      <a:pt x="39" y="176"/>
                    </a:lnTo>
                    <a:lnTo>
                      <a:pt x="32" y="178"/>
                    </a:lnTo>
                    <a:lnTo>
                      <a:pt x="25" y="180"/>
                    </a:lnTo>
                    <a:lnTo>
                      <a:pt x="18" y="183"/>
                    </a:lnTo>
                    <a:lnTo>
                      <a:pt x="13" y="185"/>
                    </a:lnTo>
                    <a:lnTo>
                      <a:pt x="8" y="187"/>
                    </a:lnTo>
                    <a:lnTo>
                      <a:pt x="3" y="189"/>
                    </a:lnTo>
                    <a:lnTo>
                      <a:pt x="1" y="190"/>
                    </a:lnTo>
                    <a:lnTo>
                      <a:pt x="0" y="190"/>
                    </a:lnTo>
                    <a:lnTo>
                      <a:pt x="5" y="191"/>
                    </a:lnTo>
                    <a:lnTo>
                      <a:pt x="18" y="192"/>
                    </a:lnTo>
                    <a:lnTo>
                      <a:pt x="37" y="194"/>
                    </a:lnTo>
                    <a:lnTo>
                      <a:pt x="60" y="195"/>
                    </a:lnTo>
                    <a:lnTo>
                      <a:pt x="83" y="195"/>
                    </a:lnTo>
                    <a:lnTo>
                      <a:pt x="105" y="192"/>
                    </a:lnTo>
                    <a:lnTo>
                      <a:pt x="123" y="185"/>
                    </a:lnTo>
                    <a:lnTo>
                      <a:pt x="135" y="175"/>
                    </a:lnTo>
                    <a:lnTo>
                      <a:pt x="146" y="142"/>
                    </a:lnTo>
                    <a:lnTo>
                      <a:pt x="152" y="107"/>
                    </a:lnTo>
                    <a:lnTo>
                      <a:pt x="153" y="74"/>
                    </a:lnTo>
                    <a:lnTo>
                      <a:pt x="152" y="54"/>
                    </a:lnTo>
                    <a:lnTo>
                      <a:pt x="155" y="40"/>
                    </a:lnTo>
                    <a:lnTo>
                      <a:pt x="166" y="25"/>
                    </a:lnTo>
                    <a:lnTo>
                      <a:pt x="176" y="13"/>
                    </a:lnTo>
                    <a:lnTo>
                      <a:pt x="181" y="9"/>
                    </a:lnTo>
                    <a:lnTo>
                      <a:pt x="180" y="10"/>
                    </a:lnTo>
                    <a:lnTo>
                      <a:pt x="175" y="11"/>
                    </a:lnTo>
                    <a:lnTo>
                      <a:pt x="170" y="15"/>
                    </a:lnTo>
                    <a:lnTo>
                      <a:pt x="164" y="18"/>
                    </a:lnTo>
                    <a:lnTo>
                      <a:pt x="157" y="23"/>
                    </a:lnTo>
                    <a:lnTo>
                      <a:pt x="150" y="27"/>
                    </a:lnTo>
                    <a:lnTo>
                      <a:pt x="145" y="32"/>
                    </a:lnTo>
                    <a:lnTo>
                      <a:pt x="142" y="35"/>
                    </a:lnTo>
                    <a:lnTo>
                      <a:pt x="139" y="53"/>
                    </a:lnTo>
                    <a:lnTo>
                      <a:pt x="138" y="86"/>
                    </a:lnTo>
                    <a:lnTo>
                      <a:pt x="132" y="123"/>
                    </a:lnTo>
                    <a:lnTo>
                      <a:pt x="116" y="152"/>
                    </a:lnTo>
                    <a:lnTo>
                      <a:pt x="105" y="161"/>
                    </a:lnTo>
                    <a:lnTo>
                      <a:pt x="93" y="168"/>
                    </a:lnTo>
                    <a:lnTo>
                      <a:pt x="83" y="172"/>
                    </a:lnTo>
                    <a:lnTo>
                      <a:pt x="73" y="176"/>
                    </a:lnTo>
                    <a:lnTo>
                      <a:pt x="63" y="178"/>
                    </a:lnTo>
                    <a:lnTo>
                      <a:pt x="56" y="179"/>
                    </a:lnTo>
                    <a:lnTo>
                      <a:pt x="51" y="179"/>
                    </a:lnTo>
                    <a:lnTo>
                      <a:pt x="50" y="179"/>
                    </a:lnTo>
                    <a:lnTo>
                      <a:pt x="53" y="178"/>
                    </a:lnTo>
                    <a:lnTo>
                      <a:pt x="61" y="172"/>
                    </a:lnTo>
                    <a:lnTo>
                      <a:pt x="71" y="164"/>
                    </a:lnTo>
                    <a:lnTo>
                      <a:pt x="83" y="153"/>
                    </a:lnTo>
                    <a:lnTo>
                      <a:pt x="91" y="139"/>
                    </a:lnTo>
                    <a:lnTo>
                      <a:pt x="96" y="123"/>
                    </a:lnTo>
                    <a:lnTo>
                      <a:pt x="93" y="103"/>
                    </a:lnTo>
                    <a:lnTo>
                      <a:pt x="81" y="81"/>
                    </a:lnTo>
                    <a:lnTo>
                      <a:pt x="78" y="73"/>
                    </a:lnTo>
                    <a:lnTo>
                      <a:pt x="83" y="65"/>
                    </a:lnTo>
                    <a:lnTo>
                      <a:pt x="91" y="56"/>
                    </a:lnTo>
                    <a:lnTo>
                      <a:pt x="102" y="48"/>
                    </a:lnTo>
                    <a:lnTo>
                      <a:pt x="114" y="40"/>
                    </a:lnTo>
                    <a:lnTo>
                      <a:pt x="124" y="34"/>
                    </a:lnTo>
                    <a:lnTo>
                      <a:pt x="131" y="30"/>
                    </a:lnTo>
                    <a:lnTo>
                      <a:pt x="135" y="28"/>
                    </a:lnTo>
                    <a:lnTo>
                      <a:pt x="138" y="26"/>
                    </a:lnTo>
                    <a:lnTo>
                      <a:pt x="146" y="23"/>
                    </a:lnTo>
                    <a:lnTo>
                      <a:pt x="158" y="16"/>
                    </a:lnTo>
                    <a:lnTo>
                      <a:pt x="169" y="10"/>
                    </a:lnTo>
                    <a:lnTo>
                      <a:pt x="180" y="4"/>
                    </a:lnTo>
                    <a:lnTo>
                      <a:pt x="185" y="1"/>
                    </a:lnTo>
                    <a:lnTo>
                      <a:pt x="184" y="0"/>
                    </a:lnTo>
                    <a:lnTo>
                      <a:pt x="175" y="3"/>
                    </a:lnTo>
                    <a:close/>
                  </a:path>
                </a:pathLst>
              </a:custGeom>
              <a:solidFill>
                <a:srgbClr val="000000"/>
              </a:solidFill>
              <a:ln w="9525">
                <a:noFill/>
                <a:round/>
                <a:headEnd/>
                <a:tailEnd/>
              </a:ln>
            </p:spPr>
            <p:txBody>
              <a:bodyPr/>
              <a:lstStyle/>
              <a:p>
                <a:endParaRPr lang="fa-IR"/>
              </a:p>
            </p:txBody>
          </p:sp>
          <p:sp>
            <p:nvSpPr>
              <p:cNvPr id="16458" name="Freeform 42"/>
              <p:cNvSpPr>
                <a:spLocks/>
              </p:cNvSpPr>
              <p:nvPr/>
            </p:nvSpPr>
            <p:spPr bwMode="auto">
              <a:xfrm>
                <a:off x="3445" y="3642"/>
                <a:ext cx="109" cy="78"/>
              </a:xfrm>
              <a:custGeom>
                <a:avLst/>
                <a:gdLst>
                  <a:gd name="T0" fmla="*/ 55 w 218"/>
                  <a:gd name="T1" fmla="*/ 7 h 156"/>
                  <a:gd name="T2" fmla="*/ 71 w 218"/>
                  <a:gd name="T3" fmla="*/ 11 h 156"/>
                  <a:gd name="T4" fmla="*/ 87 w 218"/>
                  <a:gd name="T5" fmla="*/ 19 h 156"/>
                  <a:gd name="T6" fmla="*/ 103 w 218"/>
                  <a:gd name="T7" fmla="*/ 40 h 156"/>
                  <a:gd name="T8" fmla="*/ 119 w 218"/>
                  <a:gd name="T9" fmla="*/ 78 h 156"/>
                  <a:gd name="T10" fmla="*/ 149 w 218"/>
                  <a:gd name="T11" fmla="*/ 109 h 156"/>
                  <a:gd name="T12" fmla="*/ 184 w 218"/>
                  <a:gd name="T13" fmla="*/ 131 h 156"/>
                  <a:gd name="T14" fmla="*/ 212 w 218"/>
                  <a:gd name="T15" fmla="*/ 144 h 156"/>
                  <a:gd name="T16" fmla="*/ 215 w 218"/>
                  <a:gd name="T17" fmla="*/ 150 h 156"/>
                  <a:gd name="T18" fmla="*/ 179 w 218"/>
                  <a:gd name="T19" fmla="*/ 155 h 156"/>
                  <a:gd name="T20" fmla="*/ 122 w 218"/>
                  <a:gd name="T21" fmla="*/ 156 h 156"/>
                  <a:gd name="T22" fmla="*/ 69 w 218"/>
                  <a:gd name="T23" fmla="*/ 150 h 156"/>
                  <a:gd name="T24" fmla="*/ 40 w 218"/>
                  <a:gd name="T25" fmla="*/ 138 h 156"/>
                  <a:gd name="T26" fmla="*/ 22 w 218"/>
                  <a:gd name="T27" fmla="*/ 115 h 156"/>
                  <a:gd name="T28" fmla="*/ 10 w 218"/>
                  <a:gd name="T29" fmla="*/ 86 h 156"/>
                  <a:gd name="T30" fmla="*/ 2 w 218"/>
                  <a:gd name="T31" fmla="*/ 58 h 156"/>
                  <a:gd name="T32" fmla="*/ 1 w 218"/>
                  <a:gd name="T33" fmla="*/ 26 h 156"/>
                  <a:gd name="T34" fmla="*/ 13 w 218"/>
                  <a:gd name="T35" fmla="*/ 3 h 156"/>
                  <a:gd name="T36" fmla="*/ 15 w 218"/>
                  <a:gd name="T37" fmla="*/ 5 h 156"/>
                  <a:gd name="T38" fmla="*/ 8 w 218"/>
                  <a:gd name="T39" fmla="*/ 36 h 156"/>
                  <a:gd name="T40" fmla="*/ 19 w 218"/>
                  <a:gd name="T41" fmla="*/ 68 h 156"/>
                  <a:gd name="T42" fmla="*/ 42 w 218"/>
                  <a:gd name="T43" fmla="*/ 95 h 156"/>
                  <a:gd name="T44" fmla="*/ 77 w 218"/>
                  <a:gd name="T45" fmla="*/ 120 h 156"/>
                  <a:gd name="T46" fmla="*/ 118 w 218"/>
                  <a:gd name="T47" fmla="*/ 135 h 156"/>
                  <a:gd name="T48" fmla="*/ 142 w 218"/>
                  <a:gd name="T49" fmla="*/ 136 h 156"/>
                  <a:gd name="T50" fmla="*/ 134 w 218"/>
                  <a:gd name="T51" fmla="*/ 133 h 156"/>
                  <a:gd name="T52" fmla="*/ 119 w 218"/>
                  <a:gd name="T53" fmla="*/ 123 h 156"/>
                  <a:gd name="T54" fmla="*/ 103 w 218"/>
                  <a:gd name="T55" fmla="*/ 103 h 156"/>
                  <a:gd name="T56" fmla="*/ 89 w 218"/>
                  <a:gd name="T57" fmla="*/ 62 h 156"/>
                  <a:gd name="T58" fmla="*/ 79 w 218"/>
                  <a:gd name="T59" fmla="*/ 38 h 156"/>
                  <a:gd name="T60" fmla="*/ 72 w 218"/>
                  <a:gd name="T61" fmla="*/ 34 h 156"/>
                  <a:gd name="T62" fmla="*/ 60 w 218"/>
                  <a:gd name="T63" fmla="*/ 25 h 156"/>
                  <a:gd name="T64" fmla="*/ 43 w 218"/>
                  <a:gd name="T65" fmla="*/ 13 h 156"/>
                  <a:gd name="T66" fmla="*/ 32 w 218"/>
                  <a:gd name="T67" fmla="*/ 5 h 156"/>
                  <a:gd name="T68" fmla="*/ 30 w 218"/>
                  <a:gd name="T69" fmla="*/ 4 h 156"/>
                  <a:gd name="T70" fmla="*/ 35 w 218"/>
                  <a:gd name="T71" fmla="*/ 4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8"/>
                  <a:gd name="T109" fmla="*/ 0 h 156"/>
                  <a:gd name="T110" fmla="*/ 218 w 21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8" h="156">
                    <a:moveTo>
                      <a:pt x="47" y="6"/>
                    </a:moveTo>
                    <a:lnTo>
                      <a:pt x="55" y="7"/>
                    </a:lnTo>
                    <a:lnTo>
                      <a:pt x="63" y="9"/>
                    </a:lnTo>
                    <a:lnTo>
                      <a:pt x="71" y="11"/>
                    </a:lnTo>
                    <a:lnTo>
                      <a:pt x="79" y="13"/>
                    </a:lnTo>
                    <a:lnTo>
                      <a:pt x="87" y="19"/>
                    </a:lnTo>
                    <a:lnTo>
                      <a:pt x="95" y="27"/>
                    </a:lnTo>
                    <a:lnTo>
                      <a:pt x="103" y="40"/>
                    </a:lnTo>
                    <a:lnTo>
                      <a:pt x="110" y="58"/>
                    </a:lnTo>
                    <a:lnTo>
                      <a:pt x="119" y="78"/>
                    </a:lnTo>
                    <a:lnTo>
                      <a:pt x="132" y="95"/>
                    </a:lnTo>
                    <a:lnTo>
                      <a:pt x="149" y="109"/>
                    </a:lnTo>
                    <a:lnTo>
                      <a:pt x="167" y="121"/>
                    </a:lnTo>
                    <a:lnTo>
                      <a:pt x="184" y="131"/>
                    </a:lnTo>
                    <a:lnTo>
                      <a:pt x="200" y="139"/>
                    </a:lnTo>
                    <a:lnTo>
                      <a:pt x="212" y="144"/>
                    </a:lnTo>
                    <a:lnTo>
                      <a:pt x="218" y="148"/>
                    </a:lnTo>
                    <a:lnTo>
                      <a:pt x="215" y="150"/>
                    </a:lnTo>
                    <a:lnTo>
                      <a:pt x="201" y="154"/>
                    </a:lnTo>
                    <a:lnTo>
                      <a:pt x="179" y="155"/>
                    </a:lnTo>
                    <a:lnTo>
                      <a:pt x="152" y="156"/>
                    </a:lnTo>
                    <a:lnTo>
                      <a:pt x="122" y="156"/>
                    </a:lnTo>
                    <a:lnTo>
                      <a:pt x="93" y="154"/>
                    </a:lnTo>
                    <a:lnTo>
                      <a:pt x="69" y="150"/>
                    </a:lnTo>
                    <a:lnTo>
                      <a:pt x="51" y="146"/>
                    </a:lnTo>
                    <a:lnTo>
                      <a:pt x="40" y="138"/>
                    </a:lnTo>
                    <a:lnTo>
                      <a:pt x="30" y="127"/>
                    </a:lnTo>
                    <a:lnTo>
                      <a:pt x="22" y="115"/>
                    </a:lnTo>
                    <a:lnTo>
                      <a:pt x="15" y="101"/>
                    </a:lnTo>
                    <a:lnTo>
                      <a:pt x="10" y="86"/>
                    </a:lnTo>
                    <a:lnTo>
                      <a:pt x="5" y="72"/>
                    </a:lnTo>
                    <a:lnTo>
                      <a:pt x="2" y="58"/>
                    </a:lnTo>
                    <a:lnTo>
                      <a:pt x="0" y="45"/>
                    </a:lnTo>
                    <a:lnTo>
                      <a:pt x="1" y="26"/>
                    </a:lnTo>
                    <a:lnTo>
                      <a:pt x="7" y="11"/>
                    </a:lnTo>
                    <a:lnTo>
                      <a:pt x="13" y="3"/>
                    </a:lnTo>
                    <a:lnTo>
                      <a:pt x="17" y="0"/>
                    </a:lnTo>
                    <a:lnTo>
                      <a:pt x="15" y="5"/>
                    </a:lnTo>
                    <a:lnTo>
                      <a:pt x="10" y="18"/>
                    </a:lnTo>
                    <a:lnTo>
                      <a:pt x="8" y="36"/>
                    </a:lnTo>
                    <a:lnTo>
                      <a:pt x="12" y="57"/>
                    </a:lnTo>
                    <a:lnTo>
                      <a:pt x="19" y="68"/>
                    </a:lnTo>
                    <a:lnTo>
                      <a:pt x="28" y="81"/>
                    </a:lnTo>
                    <a:lnTo>
                      <a:pt x="42" y="95"/>
                    </a:lnTo>
                    <a:lnTo>
                      <a:pt x="58" y="109"/>
                    </a:lnTo>
                    <a:lnTo>
                      <a:pt x="77" y="120"/>
                    </a:lnTo>
                    <a:lnTo>
                      <a:pt x="98" y="130"/>
                    </a:lnTo>
                    <a:lnTo>
                      <a:pt x="118" y="135"/>
                    </a:lnTo>
                    <a:lnTo>
                      <a:pt x="141" y="136"/>
                    </a:lnTo>
                    <a:lnTo>
                      <a:pt x="142" y="136"/>
                    </a:lnTo>
                    <a:lnTo>
                      <a:pt x="140" y="135"/>
                    </a:lnTo>
                    <a:lnTo>
                      <a:pt x="134" y="133"/>
                    </a:lnTo>
                    <a:lnTo>
                      <a:pt x="127" y="130"/>
                    </a:lnTo>
                    <a:lnTo>
                      <a:pt x="119" y="123"/>
                    </a:lnTo>
                    <a:lnTo>
                      <a:pt x="111" y="115"/>
                    </a:lnTo>
                    <a:lnTo>
                      <a:pt x="103" y="103"/>
                    </a:lnTo>
                    <a:lnTo>
                      <a:pt x="98" y="88"/>
                    </a:lnTo>
                    <a:lnTo>
                      <a:pt x="89" y="62"/>
                    </a:lnTo>
                    <a:lnTo>
                      <a:pt x="84" y="45"/>
                    </a:lnTo>
                    <a:lnTo>
                      <a:pt x="79" y="38"/>
                    </a:lnTo>
                    <a:lnTo>
                      <a:pt x="76" y="35"/>
                    </a:lnTo>
                    <a:lnTo>
                      <a:pt x="72" y="34"/>
                    </a:lnTo>
                    <a:lnTo>
                      <a:pt x="66" y="29"/>
                    </a:lnTo>
                    <a:lnTo>
                      <a:pt x="60" y="25"/>
                    </a:lnTo>
                    <a:lnTo>
                      <a:pt x="51" y="19"/>
                    </a:lnTo>
                    <a:lnTo>
                      <a:pt x="43" y="13"/>
                    </a:lnTo>
                    <a:lnTo>
                      <a:pt x="36" y="9"/>
                    </a:lnTo>
                    <a:lnTo>
                      <a:pt x="32" y="5"/>
                    </a:lnTo>
                    <a:lnTo>
                      <a:pt x="30" y="4"/>
                    </a:lnTo>
                    <a:lnTo>
                      <a:pt x="31" y="3"/>
                    </a:lnTo>
                    <a:lnTo>
                      <a:pt x="35" y="4"/>
                    </a:lnTo>
                    <a:lnTo>
                      <a:pt x="47" y="6"/>
                    </a:lnTo>
                    <a:close/>
                  </a:path>
                </a:pathLst>
              </a:custGeom>
              <a:solidFill>
                <a:srgbClr val="000000"/>
              </a:solidFill>
              <a:ln w="9525">
                <a:noFill/>
                <a:round/>
                <a:headEnd/>
                <a:tailEnd/>
              </a:ln>
            </p:spPr>
            <p:txBody>
              <a:bodyPr/>
              <a:lstStyle/>
              <a:p>
                <a:endParaRPr lang="fa-IR"/>
              </a:p>
            </p:txBody>
          </p:sp>
          <p:sp>
            <p:nvSpPr>
              <p:cNvPr id="16459" name="Freeform 43"/>
              <p:cNvSpPr>
                <a:spLocks/>
              </p:cNvSpPr>
              <p:nvPr/>
            </p:nvSpPr>
            <p:spPr bwMode="auto">
              <a:xfrm>
                <a:off x="3482" y="3596"/>
                <a:ext cx="115" cy="70"/>
              </a:xfrm>
              <a:custGeom>
                <a:avLst/>
                <a:gdLst>
                  <a:gd name="T0" fmla="*/ 12 w 230"/>
                  <a:gd name="T1" fmla="*/ 53 h 140"/>
                  <a:gd name="T2" fmla="*/ 33 w 230"/>
                  <a:gd name="T3" fmla="*/ 39 h 140"/>
                  <a:gd name="T4" fmla="*/ 53 w 230"/>
                  <a:gd name="T5" fmla="*/ 39 h 140"/>
                  <a:gd name="T6" fmla="*/ 73 w 230"/>
                  <a:gd name="T7" fmla="*/ 46 h 140"/>
                  <a:gd name="T8" fmla="*/ 90 w 230"/>
                  <a:gd name="T9" fmla="*/ 53 h 140"/>
                  <a:gd name="T10" fmla="*/ 117 w 230"/>
                  <a:gd name="T11" fmla="*/ 58 h 140"/>
                  <a:gd name="T12" fmla="*/ 148 w 230"/>
                  <a:gd name="T13" fmla="*/ 59 h 140"/>
                  <a:gd name="T14" fmla="*/ 176 w 230"/>
                  <a:gd name="T15" fmla="*/ 53 h 140"/>
                  <a:gd name="T16" fmla="*/ 194 w 230"/>
                  <a:gd name="T17" fmla="*/ 42 h 140"/>
                  <a:gd name="T18" fmla="*/ 210 w 230"/>
                  <a:gd name="T19" fmla="*/ 27 h 140"/>
                  <a:gd name="T20" fmla="*/ 222 w 230"/>
                  <a:gd name="T21" fmla="*/ 12 h 140"/>
                  <a:gd name="T22" fmla="*/ 229 w 230"/>
                  <a:gd name="T23" fmla="*/ 1 h 140"/>
                  <a:gd name="T24" fmla="*/ 230 w 230"/>
                  <a:gd name="T25" fmla="*/ 10 h 140"/>
                  <a:gd name="T26" fmla="*/ 221 w 230"/>
                  <a:gd name="T27" fmla="*/ 61 h 140"/>
                  <a:gd name="T28" fmla="*/ 197 w 230"/>
                  <a:gd name="T29" fmla="*/ 103 h 140"/>
                  <a:gd name="T30" fmla="*/ 186 w 230"/>
                  <a:gd name="T31" fmla="*/ 120 h 140"/>
                  <a:gd name="T32" fmla="*/ 177 w 230"/>
                  <a:gd name="T33" fmla="*/ 130 h 140"/>
                  <a:gd name="T34" fmla="*/ 162 w 230"/>
                  <a:gd name="T35" fmla="*/ 135 h 140"/>
                  <a:gd name="T36" fmla="*/ 136 w 230"/>
                  <a:gd name="T37" fmla="*/ 137 h 140"/>
                  <a:gd name="T38" fmla="*/ 111 w 230"/>
                  <a:gd name="T39" fmla="*/ 139 h 140"/>
                  <a:gd name="T40" fmla="*/ 89 w 230"/>
                  <a:gd name="T41" fmla="*/ 140 h 140"/>
                  <a:gd name="T42" fmla="*/ 72 w 230"/>
                  <a:gd name="T43" fmla="*/ 137 h 140"/>
                  <a:gd name="T44" fmla="*/ 56 w 230"/>
                  <a:gd name="T45" fmla="*/ 128 h 140"/>
                  <a:gd name="T46" fmla="*/ 36 w 230"/>
                  <a:gd name="T47" fmla="*/ 112 h 140"/>
                  <a:gd name="T48" fmla="*/ 18 w 230"/>
                  <a:gd name="T49" fmla="*/ 94 h 140"/>
                  <a:gd name="T50" fmla="*/ 6 w 230"/>
                  <a:gd name="T51" fmla="*/ 82 h 140"/>
                  <a:gd name="T52" fmla="*/ 6 w 230"/>
                  <a:gd name="T53" fmla="*/ 80 h 140"/>
                  <a:gd name="T54" fmla="*/ 19 w 230"/>
                  <a:gd name="T55" fmla="*/ 80 h 140"/>
                  <a:gd name="T56" fmla="*/ 32 w 230"/>
                  <a:gd name="T57" fmla="*/ 88 h 140"/>
                  <a:gd name="T58" fmla="*/ 41 w 230"/>
                  <a:gd name="T59" fmla="*/ 95 h 140"/>
                  <a:gd name="T60" fmla="*/ 53 w 230"/>
                  <a:gd name="T61" fmla="*/ 101 h 140"/>
                  <a:gd name="T62" fmla="*/ 71 w 230"/>
                  <a:gd name="T63" fmla="*/ 106 h 140"/>
                  <a:gd name="T64" fmla="*/ 89 w 230"/>
                  <a:gd name="T65" fmla="*/ 111 h 140"/>
                  <a:gd name="T66" fmla="*/ 105 w 230"/>
                  <a:gd name="T67" fmla="*/ 116 h 140"/>
                  <a:gd name="T68" fmla="*/ 120 w 230"/>
                  <a:gd name="T69" fmla="*/ 118 h 140"/>
                  <a:gd name="T70" fmla="*/ 136 w 230"/>
                  <a:gd name="T71" fmla="*/ 116 h 140"/>
                  <a:gd name="T72" fmla="*/ 155 w 230"/>
                  <a:gd name="T73" fmla="*/ 106 h 140"/>
                  <a:gd name="T74" fmla="*/ 172 w 230"/>
                  <a:gd name="T75" fmla="*/ 91 h 140"/>
                  <a:gd name="T76" fmla="*/ 185 w 230"/>
                  <a:gd name="T77" fmla="*/ 76 h 140"/>
                  <a:gd name="T78" fmla="*/ 192 w 230"/>
                  <a:gd name="T79" fmla="*/ 65 h 140"/>
                  <a:gd name="T80" fmla="*/ 191 w 230"/>
                  <a:gd name="T81" fmla="*/ 65 h 140"/>
                  <a:gd name="T82" fmla="*/ 173 w 230"/>
                  <a:gd name="T83" fmla="*/ 73 h 140"/>
                  <a:gd name="T84" fmla="*/ 149 w 230"/>
                  <a:gd name="T85" fmla="*/ 83 h 140"/>
                  <a:gd name="T86" fmla="*/ 126 w 230"/>
                  <a:gd name="T87" fmla="*/ 86 h 140"/>
                  <a:gd name="T88" fmla="*/ 97 w 230"/>
                  <a:gd name="T89" fmla="*/ 68 h 140"/>
                  <a:gd name="T90" fmla="*/ 63 w 230"/>
                  <a:gd name="T91" fmla="*/ 56 h 140"/>
                  <a:gd name="T92" fmla="*/ 39 w 230"/>
                  <a:gd name="T93" fmla="*/ 56 h 140"/>
                  <a:gd name="T94" fmla="*/ 25 w 230"/>
                  <a:gd name="T95" fmla="*/ 59 h 140"/>
                  <a:gd name="T96" fmla="*/ 19 w 230"/>
                  <a:gd name="T97" fmla="*/ 64 h 140"/>
                  <a:gd name="T98" fmla="*/ 0 w 230"/>
                  <a:gd name="T99" fmla="*/ 73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0"/>
                  <a:gd name="T151" fmla="*/ 0 h 140"/>
                  <a:gd name="T152" fmla="*/ 230 w 230"/>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0" h="140">
                    <a:moveTo>
                      <a:pt x="2" y="68"/>
                    </a:moveTo>
                    <a:lnTo>
                      <a:pt x="12" y="53"/>
                    </a:lnTo>
                    <a:lnTo>
                      <a:pt x="22" y="44"/>
                    </a:lnTo>
                    <a:lnTo>
                      <a:pt x="33" y="39"/>
                    </a:lnTo>
                    <a:lnTo>
                      <a:pt x="43" y="38"/>
                    </a:lnTo>
                    <a:lnTo>
                      <a:pt x="53" y="39"/>
                    </a:lnTo>
                    <a:lnTo>
                      <a:pt x="64" y="42"/>
                    </a:lnTo>
                    <a:lnTo>
                      <a:pt x="73" y="46"/>
                    </a:lnTo>
                    <a:lnTo>
                      <a:pt x="81" y="50"/>
                    </a:lnTo>
                    <a:lnTo>
                      <a:pt x="90" y="53"/>
                    </a:lnTo>
                    <a:lnTo>
                      <a:pt x="103" y="57"/>
                    </a:lnTo>
                    <a:lnTo>
                      <a:pt x="117" y="58"/>
                    </a:lnTo>
                    <a:lnTo>
                      <a:pt x="132" y="59"/>
                    </a:lnTo>
                    <a:lnTo>
                      <a:pt x="148" y="59"/>
                    </a:lnTo>
                    <a:lnTo>
                      <a:pt x="163" y="57"/>
                    </a:lnTo>
                    <a:lnTo>
                      <a:pt x="176" y="53"/>
                    </a:lnTo>
                    <a:lnTo>
                      <a:pt x="186" y="49"/>
                    </a:lnTo>
                    <a:lnTo>
                      <a:pt x="194" y="42"/>
                    </a:lnTo>
                    <a:lnTo>
                      <a:pt x="202" y="35"/>
                    </a:lnTo>
                    <a:lnTo>
                      <a:pt x="210" y="27"/>
                    </a:lnTo>
                    <a:lnTo>
                      <a:pt x="217" y="19"/>
                    </a:lnTo>
                    <a:lnTo>
                      <a:pt x="222" y="12"/>
                    </a:lnTo>
                    <a:lnTo>
                      <a:pt x="226" y="6"/>
                    </a:lnTo>
                    <a:lnTo>
                      <a:pt x="229" y="1"/>
                    </a:lnTo>
                    <a:lnTo>
                      <a:pt x="230" y="0"/>
                    </a:lnTo>
                    <a:lnTo>
                      <a:pt x="230" y="10"/>
                    </a:lnTo>
                    <a:lnTo>
                      <a:pt x="229" y="31"/>
                    </a:lnTo>
                    <a:lnTo>
                      <a:pt x="221" y="61"/>
                    </a:lnTo>
                    <a:lnTo>
                      <a:pt x="206" y="90"/>
                    </a:lnTo>
                    <a:lnTo>
                      <a:pt x="197" y="103"/>
                    </a:lnTo>
                    <a:lnTo>
                      <a:pt x="191" y="112"/>
                    </a:lnTo>
                    <a:lnTo>
                      <a:pt x="186" y="120"/>
                    </a:lnTo>
                    <a:lnTo>
                      <a:pt x="181" y="126"/>
                    </a:lnTo>
                    <a:lnTo>
                      <a:pt x="177" y="130"/>
                    </a:lnTo>
                    <a:lnTo>
                      <a:pt x="171" y="133"/>
                    </a:lnTo>
                    <a:lnTo>
                      <a:pt x="162" y="135"/>
                    </a:lnTo>
                    <a:lnTo>
                      <a:pt x="150" y="136"/>
                    </a:lnTo>
                    <a:lnTo>
                      <a:pt x="136" y="137"/>
                    </a:lnTo>
                    <a:lnTo>
                      <a:pt x="124" y="139"/>
                    </a:lnTo>
                    <a:lnTo>
                      <a:pt x="111" y="139"/>
                    </a:lnTo>
                    <a:lnTo>
                      <a:pt x="101" y="140"/>
                    </a:lnTo>
                    <a:lnTo>
                      <a:pt x="89" y="140"/>
                    </a:lnTo>
                    <a:lnTo>
                      <a:pt x="80" y="140"/>
                    </a:lnTo>
                    <a:lnTo>
                      <a:pt x="72" y="137"/>
                    </a:lnTo>
                    <a:lnTo>
                      <a:pt x="64" y="134"/>
                    </a:lnTo>
                    <a:lnTo>
                      <a:pt x="56" y="128"/>
                    </a:lnTo>
                    <a:lnTo>
                      <a:pt x="47" y="120"/>
                    </a:lnTo>
                    <a:lnTo>
                      <a:pt x="36" y="112"/>
                    </a:lnTo>
                    <a:lnTo>
                      <a:pt x="27" y="103"/>
                    </a:lnTo>
                    <a:lnTo>
                      <a:pt x="18" y="94"/>
                    </a:lnTo>
                    <a:lnTo>
                      <a:pt x="11" y="87"/>
                    </a:lnTo>
                    <a:lnTo>
                      <a:pt x="6" y="82"/>
                    </a:lnTo>
                    <a:lnTo>
                      <a:pt x="4" y="80"/>
                    </a:lnTo>
                    <a:lnTo>
                      <a:pt x="6" y="80"/>
                    </a:lnTo>
                    <a:lnTo>
                      <a:pt x="12" y="79"/>
                    </a:lnTo>
                    <a:lnTo>
                      <a:pt x="19" y="80"/>
                    </a:lnTo>
                    <a:lnTo>
                      <a:pt x="27" y="84"/>
                    </a:lnTo>
                    <a:lnTo>
                      <a:pt x="32" y="88"/>
                    </a:lnTo>
                    <a:lnTo>
                      <a:pt x="36" y="91"/>
                    </a:lnTo>
                    <a:lnTo>
                      <a:pt x="41" y="95"/>
                    </a:lnTo>
                    <a:lnTo>
                      <a:pt x="47" y="98"/>
                    </a:lnTo>
                    <a:lnTo>
                      <a:pt x="53" y="101"/>
                    </a:lnTo>
                    <a:lnTo>
                      <a:pt x="62" y="104"/>
                    </a:lnTo>
                    <a:lnTo>
                      <a:pt x="71" y="106"/>
                    </a:lnTo>
                    <a:lnTo>
                      <a:pt x="80" y="109"/>
                    </a:lnTo>
                    <a:lnTo>
                      <a:pt x="89" y="111"/>
                    </a:lnTo>
                    <a:lnTo>
                      <a:pt x="98" y="113"/>
                    </a:lnTo>
                    <a:lnTo>
                      <a:pt x="105" y="116"/>
                    </a:lnTo>
                    <a:lnTo>
                      <a:pt x="113" y="117"/>
                    </a:lnTo>
                    <a:lnTo>
                      <a:pt x="120" y="118"/>
                    </a:lnTo>
                    <a:lnTo>
                      <a:pt x="128" y="117"/>
                    </a:lnTo>
                    <a:lnTo>
                      <a:pt x="136" y="116"/>
                    </a:lnTo>
                    <a:lnTo>
                      <a:pt x="146" y="112"/>
                    </a:lnTo>
                    <a:lnTo>
                      <a:pt x="155" y="106"/>
                    </a:lnTo>
                    <a:lnTo>
                      <a:pt x="164" y="99"/>
                    </a:lnTo>
                    <a:lnTo>
                      <a:pt x="172" y="91"/>
                    </a:lnTo>
                    <a:lnTo>
                      <a:pt x="179" y="83"/>
                    </a:lnTo>
                    <a:lnTo>
                      <a:pt x="185" y="76"/>
                    </a:lnTo>
                    <a:lnTo>
                      <a:pt x="189" y="69"/>
                    </a:lnTo>
                    <a:lnTo>
                      <a:pt x="192" y="65"/>
                    </a:lnTo>
                    <a:lnTo>
                      <a:pt x="193" y="64"/>
                    </a:lnTo>
                    <a:lnTo>
                      <a:pt x="191" y="65"/>
                    </a:lnTo>
                    <a:lnTo>
                      <a:pt x="184" y="68"/>
                    </a:lnTo>
                    <a:lnTo>
                      <a:pt x="173" y="73"/>
                    </a:lnTo>
                    <a:lnTo>
                      <a:pt x="162" y="79"/>
                    </a:lnTo>
                    <a:lnTo>
                      <a:pt x="149" y="83"/>
                    </a:lnTo>
                    <a:lnTo>
                      <a:pt x="136" y="86"/>
                    </a:lnTo>
                    <a:lnTo>
                      <a:pt x="126" y="86"/>
                    </a:lnTo>
                    <a:lnTo>
                      <a:pt x="118" y="82"/>
                    </a:lnTo>
                    <a:lnTo>
                      <a:pt x="97" y="68"/>
                    </a:lnTo>
                    <a:lnTo>
                      <a:pt x="79" y="60"/>
                    </a:lnTo>
                    <a:lnTo>
                      <a:pt x="63" y="56"/>
                    </a:lnTo>
                    <a:lnTo>
                      <a:pt x="49" y="54"/>
                    </a:lnTo>
                    <a:lnTo>
                      <a:pt x="39" y="56"/>
                    </a:lnTo>
                    <a:lnTo>
                      <a:pt x="30" y="57"/>
                    </a:lnTo>
                    <a:lnTo>
                      <a:pt x="25" y="59"/>
                    </a:lnTo>
                    <a:lnTo>
                      <a:pt x="24" y="60"/>
                    </a:lnTo>
                    <a:lnTo>
                      <a:pt x="19" y="64"/>
                    </a:lnTo>
                    <a:lnTo>
                      <a:pt x="9" y="69"/>
                    </a:lnTo>
                    <a:lnTo>
                      <a:pt x="0" y="73"/>
                    </a:lnTo>
                    <a:lnTo>
                      <a:pt x="2" y="68"/>
                    </a:lnTo>
                    <a:close/>
                  </a:path>
                </a:pathLst>
              </a:custGeom>
              <a:solidFill>
                <a:srgbClr val="000000"/>
              </a:solidFill>
              <a:ln w="9525">
                <a:noFill/>
                <a:round/>
                <a:headEnd/>
                <a:tailEnd/>
              </a:ln>
            </p:spPr>
            <p:txBody>
              <a:bodyPr/>
              <a:lstStyle/>
              <a:p>
                <a:endParaRPr lang="fa-IR"/>
              </a:p>
            </p:txBody>
          </p:sp>
          <p:sp>
            <p:nvSpPr>
              <p:cNvPr id="16460" name="Freeform 44"/>
              <p:cNvSpPr>
                <a:spLocks/>
              </p:cNvSpPr>
              <p:nvPr/>
            </p:nvSpPr>
            <p:spPr bwMode="auto">
              <a:xfrm>
                <a:off x="3446" y="3526"/>
                <a:ext cx="75" cy="98"/>
              </a:xfrm>
              <a:custGeom>
                <a:avLst/>
                <a:gdLst>
                  <a:gd name="T0" fmla="*/ 55 w 151"/>
                  <a:gd name="T1" fmla="*/ 185 h 197"/>
                  <a:gd name="T2" fmla="*/ 70 w 151"/>
                  <a:gd name="T3" fmla="*/ 181 h 197"/>
                  <a:gd name="T4" fmla="*/ 84 w 151"/>
                  <a:gd name="T5" fmla="*/ 179 h 197"/>
                  <a:gd name="T6" fmla="*/ 99 w 151"/>
                  <a:gd name="T7" fmla="*/ 176 h 197"/>
                  <a:gd name="T8" fmla="*/ 119 w 151"/>
                  <a:gd name="T9" fmla="*/ 163 h 197"/>
                  <a:gd name="T10" fmla="*/ 135 w 151"/>
                  <a:gd name="T11" fmla="*/ 150 h 197"/>
                  <a:gd name="T12" fmla="*/ 146 w 151"/>
                  <a:gd name="T13" fmla="*/ 135 h 197"/>
                  <a:gd name="T14" fmla="*/ 151 w 151"/>
                  <a:gd name="T15" fmla="*/ 117 h 197"/>
                  <a:gd name="T16" fmla="*/ 150 w 151"/>
                  <a:gd name="T17" fmla="*/ 90 h 197"/>
                  <a:gd name="T18" fmla="*/ 146 w 151"/>
                  <a:gd name="T19" fmla="*/ 60 h 197"/>
                  <a:gd name="T20" fmla="*/ 132 w 151"/>
                  <a:gd name="T21" fmla="*/ 33 h 197"/>
                  <a:gd name="T22" fmla="*/ 117 w 151"/>
                  <a:gd name="T23" fmla="*/ 6 h 197"/>
                  <a:gd name="T24" fmla="*/ 116 w 151"/>
                  <a:gd name="T25" fmla="*/ 3 h 197"/>
                  <a:gd name="T26" fmla="*/ 115 w 151"/>
                  <a:gd name="T27" fmla="*/ 25 h 197"/>
                  <a:gd name="T28" fmla="*/ 106 w 151"/>
                  <a:gd name="T29" fmla="*/ 47 h 197"/>
                  <a:gd name="T30" fmla="*/ 97 w 151"/>
                  <a:gd name="T31" fmla="*/ 71 h 197"/>
                  <a:gd name="T32" fmla="*/ 77 w 151"/>
                  <a:gd name="T33" fmla="*/ 85 h 197"/>
                  <a:gd name="T34" fmla="*/ 58 w 151"/>
                  <a:gd name="T35" fmla="*/ 88 h 197"/>
                  <a:gd name="T36" fmla="*/ 39 w 151"/>
                  <a:gd name="T37" fmla="*/ 91 h 197"/>
                  <a:gd name="T38" fmla="*/ 25 w 151"/>
                  <a:gd name="T39" fmla="*/ 93 h 197"/>
                  <a:gd name="T40" fmla="*/ 14 w 151"/>
                  <a:gd name="T41" fmla="*/ 106 h 197"/>
                  <a:gd name="T42" fmla="*/ 2 w 151"/>
                  <a:gd name="T43" fmla="*/ 128 h 197"/>
                  <a:gd name="T44" fmla="*/ 1 w 151"/>
                  <a:gd name="T45" fmla="*/ 165 h 197"/>
                  <a:gd name="T46" fmla="*/ 23 w 151"/>
                  <a:gd name="T47" fmla="*/ 197 h 197"/>
                  <a:gd name="T48" fmla="*/ 31 w 151"/>
                  <a:gd name="T49" fmla="*/ 190 h 197"/>
                  <a:gd name="T50" fmla="*/ 31 w 151"/>
                  <a:gd name="T51" fmla="*/ 171 h 197"/>
                  <a:gd name="T52" fmla="*/ 18 w 151"/>
                  <a:gd name="T53" fmla="*/ 144 h 197"/>
                  <a:gd name="T54" fmla="*/ 23 w 151"/>
                  <a:gd name="T55" fmla="*/ 122 h 197"/>
                  <a:gd name="T56" fmla="*/ 33 w 151"/>
                  <a:gd name="T57" fmla="*/ 107 h 197"/>
                  <a:gd name="T58" fmla="*/ 43 w 151"/>
                  <a:gd name="T59" fmla="*/ 102 h 197"/>
                  <a:gd name="T60" fmla="*/ 86 w 151"/>
                  <a:gd name="T61" fmla="*/ 97 h 197"/>
                  <a:gd name="T62" fmla="*/ 108 w 151"/>
                  <a:gd name="T63" fmla="*/ 79 h 197"/>
                  <a:gd name="T64" fmla="*/ 117 w 151"/>
                  <a:gd name="T65" fmla="*/ 61 h 197"/>
                  <a:gd name="T66" fmla="*/ 119 w 151"/>
                  <a:gd name="T67" fmla="*/ 52 h 197"/>
                  <a:gd name="T68" fmla="*/ 121 w 151"/>
                  <a:gd name="T69" fmla="*/ 63 h 197"/>
                  <a:gd name="T70" fmla="*/ 123 w 151"/>
                  <a:gd name="T71" fmla="*/ 85 h 197"/>
                  <a:gd name="T72" fmla="*/ 125 w 151"/>
                  <a:gd name="T73" fmla="*/ 103 h 197"/>
                  <a:gd name="T74" fmla="*/ 123 w 151"/>
                  <a:gd name="T75" fmla="*/ 126 h 197"/>
                  <a:gd name="T76" fmla="*/ 116 w 151"/>
                  <a:gd name="T77" fmla="*/ 147 h 197"/>
                  <a:gd name="T78" fmla="*/ 94 w 151"/>
                  <a:gd name="T79" fmla="*/ 161 h 197"/>
                  <a:gd name="T80" fmla="*/ 71 w 151"/>
                  <a:gd name="T81" fmla="*/ 171 h 197"/>
                  <a:gd name="T82" fmla="*/ 49 w 151"/>
                  <a:gd name="T83" fmla="*/ 185 h 197"/>
                  <a:gd name="T84" fmla="*/ 38 w 151"/>
                  <a:gd name="T85" fmla="*/ 194 h 197"/>
                  <a:gd name="T86" fmla="*/ 46 w 151"/>
                  <a:gd name="T87" fmla="*/ 190 h 1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
                  <a:gd name="T133" fmla="*/ 0 h 197"/>
                  <a:gd name="T134" fmla="*/ 151 w 151"/>
                  <a:gd name="T135" fmla="*/ 197 h 1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 h="197">
                    <a:moveTo>
                      <a:pt x="46" y="190"/>
                    </a:moveTo>
                    <a:lnTo>
                      <a:pt x="55" y="185"/>
                    </a:lnTo>
                    <a:lnTo>
                      <a:pt x="63" y="182"/>
                    </a:lnTo>
                    <a:lnTo>
                      <a:pt x="70" y="181"/>
                    </a:lnTo>
                    <a:lnTo>
                      <a:pt x="77" y="181"/>
                    </a:lnTo>
                    <a:lnTo>
                      <a:pt x="84" y="179"/>
                    </a:lnTo>
                    <a:lnTo>
                      <a:pt x="91" y="178"/>
                    </a:lnTo>
                    <a:lnTo>
                      <a:pt x="99" y="176"/>
                    </a:lnTo>
                    <a:lnTo>
                      <a:pt x="108" y="170"/>
                    </a:lnTo>
                    <a:lnTo>
                      <a:pt x="119" y="163"/>
                    </a:lnTo>
                    <a:lnTo>
                      <a:pt x="127" y="156"/>
                    </a:lnTo>
                    <a:lnTo>
                      <a:pt x="135" y="150"/>
                    </a:lnTo>
                    <a:lnTo>
                      <a:pt x="142" y="141"/>
                    </a:lnTo>
                    <a:lnTo>
                      <a:pt x="146" y="135"/>
                    </a:lnTo>
                    <a:lnTo>
                      <a:pt x="150" y="125"/>
                    </a:lnTo>
                    <a:lnTo>
                      <a:pt x="151" y="117"/>
                    </a:lnTo>
                    <a:lnTo>
                      <a:pt x="151" y="108"/>
                    </a:lnTo>
                    <a:lnTo>
                      <a:pt x="150" y="90"/>
                    </a:lnTo>
                    <a:lnTo>
                      <a:pt x="149" y="74"/>
                    </a:lnTo>
                    <a:lnTo>
                      <a:pt x="146" y="60"/>
                    </a:lnTo>
                    <a:lnTo>
                      <a:pt x="140" y="47"/>
                    </a:lnTo>
                    <a:lnTo>
                      <a:pt x="132" y="33"/>
                    </a:lnTo>
                    <a:lnTo>
                      <a:pt x="124" y="18"/>
                    </a:lnTo>
                    <a:lnTo>
                      <a:pt x="117" y="6"/>
                    </a:lnTo>
                    <a:lnTo>
                      <a:pt x="115" y="0"/>
                    </a:lnTo>
                    <a:lnTo>
                      <a:pt x="116" y="3"/>
                    </a:lnTo>
                    <a:lnTo>
                      <a:pt x="116" y="12"/>
                    </a:lnTo>
                    <a:lnTo>
                      <a:pt x="115" y="25"/>
                    </a:lnTo>
                    <a:lnTo>
                      <a:pt x="111" y="35"/>
                    </a:lnTo>
                    <a:lnTo>
                      <a:pt x="106" y="47"/>
                    </a:lnTo>
                    <a:lnTo>
                      <a:pt x="102" y="59"/>
                    </a:lnTo>
                    <a:lnTo>
                      <a:pt x="97" y="71"/>
                    </a:lnTo>
                    <a:lnTo>
                      <a:pt x="85" y="82"/>
                    </a:lnTo>
                    <a:lnTo>
                      <a:pt x="77" y="85"/>
                    </a:lnTo>
                    <a:lnTo>
                      <a:pt x="68" y="87"/>
                    </a:lnTo>
                    <a:lnTo>
                      <a:pt x="58" y="88"/>
                    </a:lnTo>
                    <a:lnTo>
                      <a:pt x="48" y="90"/>
                    </a:lnTo>
                    <a:lnTo>
                      <a:pt x="39" y="91"/>
                    </a:lnTo>
                    <a:lnTo>
                      <a:pt x="31" y="92"/>
                    </a:lnTo>
                    <a:lnTo>
                      <a:pt x="25" y="93"/>
                    </a:lnTo>
                    <a:lnTo>
                      <a:pt x="21" y="97"/>
                    </a:lnTo>
                    <a:lnTo>
                      <a:pt x="14" y="106"/>
                    </a:lnTo>
                    <a:lnTo>
                      <a:pt x="7" y="117"/>
                    </a:lnTo>
                    <a:lnTo>
                      <a:pt x="2" y="128"/>
                    </a:lnTo>
                    <a:lnTo>
                      <a:pt x="0" y="131"/>
                    </a:lnTo>
                    <a:lnTo>
                      <a:pt x="1" y="165"/>
                    </a:lnTo>
                    <a:lnTo>
                      <a:pt x="16" y="184"/>
                    </a:lnTo>
                    <a:lnTo>
                      <a:pt x="23" y="197"/>
                    </a:lnTo>
                    <a:lnTo>
                      <a:pt x="26" y="194"/>
                    </a:lnTo>
                    <a:lnTo>
                      <a:pt x="31" y="190"/>
                    </a:lnTo>
                    <a:lnTo>
                      <a:pt x="34" y="182"/>
                    </a:lnTo>
                    <a:lnTo>
                      <a:pt x="31" y="171"/>
                    </a:lnTo>
                    <a:lnTo>
                      <a:pt x="22" y="156"/>
                    </a:lnTo>
                    <a:lnTo>
                      <a:pt x="18" y="144"/>
                    </a:lnTo>
                    <a:lnTo>
                      <a:pt x="20" y="132"/>
                    </a:lnTo>
                    <a:lnTo>
                      <a:pt x="23" y="122"/>
                    </a:lnTo>
                    <a:lnTo>
                      <a:pt x="28" y="114"/>
                    </a:lnTo>
                    <a:lnTo>
                      <a:pt x="33" y="107"/>
                    </a:lnTo>
                    <a:lnTo>
                      <a:pt x="39" y="103"/>
                    </a:lnTo>
                    <a:lnTo>
                      <a:pt x="43" y="102"/>
                    </a:lnTo>
                    <a:lnTo>
                      <a:pt x="67" y="102"/>
                    </a:lnTo>
                    <a:lnTo>
                      <a:pt x="86" y="97"/>
                    </a:lnTo>
                    <a:lnTo>
                      <a:pt x="99" y="88"/>
                    </a:lnTo>
                    <a:lnTo>
                      <a:pt x="108" y="79"/>
                    </a:lnTo>
                    <a:lnTo>
                      <a:pt x="114" y="69"/>
                    </a:lnTo>
                    <a:lnTo>
                      <a:pt x="117" y="61"/>
                    </a:lnTo>
                    <a:lnTo>
                      <a:pt x="119" y="54"/>
                    </a:lnTo>
                    <a:lnTo>
                      <a:pt x="119" y="52"/>
                    </a:lnTo>
                    <a:lnTo>
                      <a:pt x="120" y="55"/>
                    </a:lnTo>
                    <a:lnTo>
                      <a:pt x="121" y="63"/>
                    </a:lnTo>
                    <a:lnTo>
                      <a:pt x="122" y="75"/>
                    </a:lnTo>
                    <a:lnTo>
                      <a:pt x="123" y="85"/>
                    </a:lnTo>
                    <a:lnTo>
                      <a:pt x="124" y="94"/>
                    </a:lnTo>
                    <a:lnTo>
                      <a:pt x="125" y="103"/>
                    </a:lnTo>
                    <a:lnTo>
                      <a:pt x="127" y="114"/>
                    </a:lnTo>
                    <a:lnTo>
                      <a:pt x="123" y="126"/>
                    </a:lnTo>
                    <a:lnTo>
                      <a:pt x="120" y="138"/>
                    </a:lnTo>
                    <a:lnTo>
                      <a:pt x="116" y="147"/>
                    </a:lnTo>
                    <a:lnTo>
                      <a:pt x="109" y="154"/>
                    </a:lnTo>
                    <a:lnTo>
                      <a:pt x="94" y="161"/>
                    </a:lnTo>
                    <a:lnTo>
                      <a:pt x="83" y="166"/>
                    </a:lnTo>
                    <a:lnTo>
                      <a:pt x="71" y="171"/>
                    </a:lnTo>
                    <a:lnTo>
                      <a:pt x="59" y="178"/>
                    </a:lnTo>
                    <a:lnTo>
                      <a:pt x="49" y="185"/>
                    </a:lnTo>
                    <a:lnTo>
                      <a:pt x="41" y="191"/>
                    </a:lnTo>
                    <a:lnTo>
                      <a:pt x="38" y="194"/>
                    </a:lnTo>
                    <a:lnTo>
                      <a:pt x="39" y="194"/>
                    </a:lnTo>
                    <a:lnTo>
                      <a:pt x="46" y="190"/>
                    </a:lnTo>
                    <a:close/>
                  </a:path>
                </a:pathLst>
              </a:custGeom>
              <a:solidFill>
                <a:srgbClr val="000000"/>
              </a:solidFill>
              <a:ln w="9525">
                <a:noFill/>
                <a:round/>
                <a:headEnd/>
                <a:tailEnd/>
              </a:ln>
            </p:spPr>
            <p:txBody>
              <a:bodyPr/>
              <a:lstStyle/>
              <a:p>
                <a:endParaRPr lang="fa-IR"/>
              </a:p>
            </p:txBody>
          </p:sp>
          <p:sp>
            <p:nvSpPr>
              <p:cNvPr id="16461" name="Freeform 45"/>
              <p:cNvSpPr>
                <a:spLocks/>
              </p:cNvSpPr>
              <p:nvPr/>
            </p:nvSpPr>
            <p:spPr bwMode="auto">
              <a:xfrm>
                <a:off x="3447" y="3615"/>
                <a:ext cx="40" cy="30"/>
              </a:xfrm>
              <a:custGeom>
                <a:avLst/>
                <a:gdLst>
                  <a:gd name="T0" fmla="*/ 19 w 82"/>
                  <a:gd name="T1" fmla="*/ 15 h 60"/>
                  <a:gd name="T2" fmla="*/ 25 w 82"/>
                  <a:gd name="T3" fmla="*/ 11 h 60"/>
                  <a:gd name="T4" fmla="*/ 31 w 82"/>
                  <a:gd name="T5" fmla="*/ 6 h 60"/>
                  <a:gd name="T6" fmla="*/ 36 w 82"/>
                  <a:gd name="T7" fmla="*/ 4 h 60"/>
                  <a:gd name="T8" fmla="*/ 40 w 82"/>
                  <a:gd name="T9" fmla="*/ 1 h 60"/>
                  <a:gd name="T10" fmla="*/ 44 w 82"/>
                  <a:gd name="T11" fmla="*/ 0 h 60"/>
                  <a:gd name="T12" fmla="*/ 48 w 82"/>
                  <a:gd name="T13" fmla="*/ 1 h 60"/>
                  <a:gd name="T14" fmla="*/ 53 w 82"/>
                  <a:gd name="T15" fmla="*/ 2 h 60"/>
                  <a:gd name="T16" fmla="*/ 59 w 82"/>
                  <a:gd name="T17" fmla="*/ 5 h 60"/>
                  <a:gd name="T18" fmla="*/ 70 w 82"/>
                  <a:gd name="T19" fmla="*/ 12 h 60"/>
                  <a:gd name="T20" fmla="*/ 78 w 82"/>
                  <a:gd name="T21" fmla="*/ 17 h 60"/>
                  <a:gd name="T22" fmla="*/ 82 w 82"/>
                  <a:gd name="T23" fmla="*/ 26 h 60"/>
                  <a:gd name="T24" fmla="*/ 76 w 82"/>
                  <a:gd name="T25" fmla="*/ 36 h 60"/>
                  <a:gd name="T26" fmla="*/ 69 w 82"/>
                  <a:gd name="T27" fmla="*/ 46 h 60"/>
                  <a:gd name="T28" fmla="*/ 67 w 82"/>
                  <a:gd name="T29" fmla="*/ 54 h 60"/>
                  <a:gd name="T30" fmla="*/ 62 w 82"/>
                  <a:gd name="T31" fmla="*/ 58 h 60"/>
                  <a:gd name="T32" fmla="*/ 50 w 82"/>
                  <a:gd name="T33" fmla="*/ 60 h 60"/>
                  <a:gd name="T34" fmla="*/ 40 w 82"/>
                  <a:gd name="T35" fmla="*/ 60 h 60"/>
                  <a:gd name="T36" fmla="*/ 32 w 82"/>
                  <a:gd name="T37" fmla="*/ 58 h 60"/>
                  <a:gd name="T38" fmla="*/ 24 w 82"/>
                  <a:gd name="T39" fmla="*/ 54 h 60"/>
                  <a:gd name="T40" fmla="*/ 16 w 82"/>
                  <a:gd name="T41" fmla="*/ 50 h 60"/>
                  <a:gd name="T42" fmla="*/ 9 w 82"/>
                  <a:gd name="T43" fmla="*/ 45 h 60"/>
                  <a:gd name="T44" fmla="*/ 5 w 82"/>
                  <a:gd name="T45" fmla="*/ 41 h 60"/>
                  <a:gd name="T46" fmla="*/ 1 w 82"/>
                  <a:gd name="T47" fmla="*/ 38 h 60"/>
                  <a:gd name="T48" fmla="*/ 0 w 82"/>
                  <a:gd name="T49" fmla="*/ 37 h 60"/>
                  <a:gd name="T50" fmla="*/ 19 w 82"/>
                  <a:gd name="T51" fmla="*/ 35 h 60"/>
                  <a:gd name="T52" fmla="*/ 19 w 82"/>
                  <a:gd name="T53" fmla="*/ 36 h 60"/>
                  <a:gd name="T54" fmla="*/ 21 w 82"/>
                  <a:gd name="T55" fmla="*/ 39 h 60"/>
                  <a:gd name="T56" fmla="*/ 25 w 82"/>
                  <a:gd name="T57" fmla="*/ 44 h 60"/>
                  <a:gd name="T58" fmla="*/ 35 w 82"/>
                  <a:gd name="T59" fmla="*/ 47 h 60"/>
                  <a:gd name="T60" fmla="*/ 46 w 82"/>
                  <a:gd name="T61" fmla="*/ 49 h 60"/>
                  <a:gd name="T62" fmla="*/ 57 w 82"/>
                  <a:gd name="T63" fmla="*/ 47 h 60"/>
                  <a:gd name="T64" fmla="*/ 63 w 82"/>
                  <a:gd name="T65" fmla="*/ 43 h 60"/>
                  <a:gd name="T66" fmla="*/ 67 w 82"/>
                  <a:gd name="T67" fmla="*/ 32 h 60"/>
                  <a:gd name="T68" fmla="*/ 66 w 82"/>
                  <a:gd name="T69" fmla="*/ 23 h 60"/>
                  <a:gd name="T70" fmla="*/ 62 w 82"/>
                  <a:gd name="T71" fmla="*/ 21 h 60"/>
                  <a:gd name="T72" fmla="*/ 58 w 82"/>
                  <a:gd name="T73" fmla="*/ 21 h 60"/>
                  <a:gd name="T74" fmla="*/ 52 w 82"/>
                  <a:gd name="T75" fmla="*/ 22 h 60"/>
                  <a:gd name="T76" fmla="*/ 43 w 82"/>
                  <a:gd name="T77" fmla="*/ 21 h 60"/>
                  <a:gd name="T78" fmla="*/ 37 w 82"/>
                  <a:gd name="T79" fmla="*/ 20 h 60"/>
                  <a:gd name="T80" fmla="*/ 33 w 82"/>
                  <a:gd name="T81" fmla="*/ 19 h 60"/>
                  <a:gd name="T82" fmla="*/ 32 w 82"/>
                  <a:gd name="T83" fmla="*/ 17 h 60"/>
                  <a:gd name="T84" fmla="*/ 28 w 82"/>
                  <a:gd name="T85" fmla="*/ 20 h 60"/>
                  <a:gd name="T86" fmla="*/ 19 w 82"/>
                  <a:gd name="T87" fmla="*/ 22 h 60"/>
                  <a:gd name="T88" fmla="*/ 13 w 82"/>
                  <a:gd name="T89" fmla="*/ 22 h 60"/>
                  <a:gd name="T90" fmla="*/ 19 w 82"/>
                  <a:gd name="T91" fmla="*/ 15 h 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60"/>
                  <a:gd name="T140" fmla="*/ 82 w 82"/>
                  <a:gd name="T141" fmla="*/ 60 h 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60">
                    <a:moveTo>
                      <a:pt x="19" y="15"/>
                    </a:moveTo>
                    <a:lnTo>
                      <a:pt x="25" y="11"/>
                    </a:lnTo>
                    <a:lnTo>
                      <a:pt x="31" y="6"/>
                    </a:lnTo>
                    <a:lnTo>
                      <a:pt x="36" y="4"/>
                    </a:lnTo>
                    <a:lnTo>
                      <a:pt x="40" y="1"/>
                    </a:lnTo>
                    <a:lnTo>
                      <a:pt x="44" y="0"/>
                    </a:lnTo>
                    <a:lnTo>
                      <a:pt x="48" y="1"/>
                    </a:lnTo>
                    <a:lnTo>
                      <a:pt x="53" y="2"/>
                    </a:lnTo>
                    <a:lnTo>
                      <a:pt x="59" y="5"/>
                    </a:lnTo>
                    <a:lnTo>
                      <a:pt x="70" y="12"/>
                    </a:lnTo>
                    <a:lnTo>
                      <a:pt x="78" y="17"/>
                    </a:lnTo>
                    <a:lnTo>
                      <a:pt x="82" y="26"/>
                    </a:lnTo>
                    <a:lnTo>
                      <a:pt x="76" y="36"/>
                    </a:lnTo>
                    <a:lnTo>
                      <a:pt x="69" y="46"/>
                    </a:lnTo>
                    <a:lnTo>
                      <a:pt x="67" y="54"/>
                    </a:lnTo>
                    <a:lnTo>
                      <a:pt x="62" y="58"/>
                    </a:lnTo>
                    <a:lnTo>
                      <a:pt x="50" y="60"/>
                    </a:lnTo>
                    <a:lnTo>
                      <a:pt x="40" y="60"/>
                    </a:lnTo>
                    <a:lnTo>
                      <a:pt x="32" y="58"/>
                    </a:lnTo>
                    <a:lnTo>
                      <a:pt x="24" y="54"/>
                    </a:lnTo>
                    <a:lnTo>
                      <a:pt x="16" y="50"/>
                    </a:lnTo>
                    <a:lnTo>
                      <a:pt x="9" y="45"/>
                    </a:lnTo>
                    <a:lnTo>
                      <a:pt x="5" y="41"/>
                    </a:lnTo>
                    <a:lnTo>
                      <a:pt x="1" y="38"/>
                    </a:lnTo>
                    <a:lnTo>
                      <a:pt x="0" y="37"/>
                    </a:lnTo>
                    <a:lnTo>
                      <a:pt x="19" y="35"/>
                    </a:lnTo>
                    <a:lnTo>
                      <a:pt x="19" y="36"/>
                    </a:lnTo>
                    <a:lnTo>
                      <a:pt x="21" y="39"/>
                    </a:lnTo>
                    <a:lnTo>
                      <a:pt x="25" y="44"/>
                    </a:lnTo>
                    <a:lnTo>
                      <a:pt x="35" y="47"/>
                    </a:lnTo>
                    <a:lnTo>
                      <a:pt x="46" y="49"/>
                    </a:lnTo>
                    <a:lnTo>
                      <a:pt x="57" y="47"/>
                    </a:lnTo>
                    <a:lnTo>
                      <a:pt x="63" y="43"/>
                    </a:lnTo>
                    <a:lnTo>
                      <a:pt x="67" y="32"/>
                    </a:lnTo>
                    <a:lnTo>
                      <a:pt x="66" y="23"/>
                    </a:lnTo>
                    <a:lnTo>
                      <a:pt x="62" y="21"/>
                    </a:lnTo>
                    <a:lnTo>
                      <a:pt x="58" y="21"/>
                    </a:lnTo>
                    <a:lnTo>
                      <a:pt x="52" y="22"/>
                    </a:lnTo>
                    <a:lnTo>
                      <a:pt x="43" y="21"/>
                    </a:lnTo>
                    <a:lnTo>
                      <a:pt x="37" y="20"/>
                    </a:lnTo>
                    <a:lnTo>
                      <a:pt x="33" y="19"/>
                    </a:lnTo>
                    <a:lnTo>
                      <a:pt x="32" y="17"/>
                    </a:lnTo>
                    <a:lnTo>
                      <a:pt x="28" y="20"/>
                    </a:lnTo>
                    <a:lnTo>
                      <a:pt x="19" y="22"/>
                    </a:lnTo>
                    <a:lnTo>
                      <a:pt x="13" y="22"/>
                    </a:lnTo>
                    <a:lnTo>
                      <a:pt x="19" y="15"/>
                    </a:lnTo>
                    <a:close/>
                  </a:path>
                </a:pathLst>
              </a:custGeom>
              <a:solidFill>
                <a:srgbClr val="000000"/>
              </a:solidFill>
              <a:ln w="9525">
                <a:noFill/>
                <a:round/>
                <a:headEnd/>
                <a:tailEnd/>
              </a:ln>
            </p:spPr>
            <p:txBody>
              <a:bodyPr/>
              <a:lstStyle/>
              <a:p>
                <a:endParaRPr lang="fa-IR"/>
              </a:p>
            </p:txBody>
          </p:sp>
          <p:sp>
            <p:nvSpPr>
              <p:cNvPr id="16462" name="Freeform 46"/>
              <p:cNvSpPr>
                <a:spLocks/>
              </p:cNvSpPr>
              <p:nvPr/>
            </p:nvSpPr>
            <p:spPr bwMode="auto">
              <a:xfrm>
                <a:off x="3448" y="3624"/>
                <a:ext cx="11" cy="11"/>
              </a:xfrm>
              <a:custGeom>
                <a:avLst/>
                <a:gdLst>
                  <a:gd name="T0" fmla="*/ 21 w 21"/>
                  <a:gd name="T1" fmla="*/ 0 h 22"/>
                  <a:gd name="T2" fmla="*/ 15 w 21"/>
                  <a:gd name="T3" fmla="*/ 16 h 22"/>
                  <a:gd name="T4" fmla="*/ 0 w 21"/>
                  <a:gd name="T5" fmla="*/ 22 h 22"/>
                  <a:gd name="T6" fmla="*/ 12 w 21"/>
                  <a:gd name="T7" fmla="*/ 5 h 22"/>
                  <a:gd name="T8" fmla="*/ 21 w 21"/>
                  <a:gd name="T9" fmla="*/ 0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21" y="0"/>
                    </a:moveTo>
                    <a:lnTo>
                      <a:pt x="15" y="16"/>
                    </a:lnTo>
                    <a:lnTo>
                      <a:pt x="0" y="22"/>
                    </a:lnTo>
                    <a:lnTo>
                      <a:pt x="12" y="5"/>
                    </a:lnTo>
                    <a:lnTo>
                      <a:pt x="21" y="0"/>
                    </a:lnTo>
                    <a:close/>
                  </a:path>
                </a:pathLst>
              </a:custGeom>
              <a:solidFill>
                <a:srgbClr val="000000"/>
              </a:solidFill>
              <a:ln w="9525">
                <a:noFill/>
                <a:round/>
                <a:headEnd/>
                <a:tailEnd/>
              </a:ln>
            </p:spPr>
            <p:txBody>
              <a:bodyPr/>
              <a:lstStyle/>
              <a:p>
                <a:endParaRPr lang="fa-IR"/>
              </a:p>
            </p:txBody>
          </p:sp>
          <p:sp>
            <p:nvSpPr>
              <p:cNvPr id="16463" name="Freeform 47"/>
              <p:cNvSpPr>
                <a:spLocks/>
              </p:cNvSpPr>
              <p:nvPr/>
            </p:nvSpPr>
            <p:spPr bwMode="auto">
              <a:xfrm>
                <a:off x="4468" y="3479"/>
                <a:ext cx="88" cy="56"/>
              </a:xfrm>
              <a:custGeom>
                <a:avLst/>
                <a:gdLst>
                  <a:gd name="T0" fmla="*/ 4 w 176"/>
                  <a:gd name="T1" fmla="*/ 81 h 112"/>
                  <a:gd name="T2" fmla="*/ 9 w 176"/>
                  <a:gd name="T3" fmla="*/ 75 h 112"/>
                  <a:gd name="T4" fmla="*/ 12 w 176"/>
                  <a:gd name="T5" fmla="*/ 71 h 112"/>
                  <a:gd name="T6" fmla="*/ 17 w 176"/>
                  <a:gd name="T7" fmla="*/ 66 h 112"/>
                  <a:gd name="T8" fmla="*/ 23 w 176"/>
                  <a:gd name="T9" fmla="*/ 63 h 112"/>
                  <a:gd name="T10" fmla="*/ 28 w 176"/>
                  <a:gd name="T11" fmla="*/ 59 h 112"/>
                  <a:gd name="T12" fmla="*/ 34 w 176"/>
                  <a:gd name="T13" fmla="*/ 56 h 112"/>
                  <a:gd name="T14" fmla="*/ 41 w 176"/>
                  <a:gd name="T15" fmla="*/ 53 h 112"/>
                  <a:gd name="T16" fmla="*/ 48 w 176"/>
                  <a:gd name="T17" fmla="*/ 51 h 112"/>
                  <a:gd name="T18" fmla="*/ 55 w 176"/>
                  <a:gd name="T19" fmla="*/ 50 h 112"/>
                  <a:gd name="T20" fmla="*/ 62 w 176"/>
                  <a:gd name="T21" fmla="*/ 49 h 112"/>
                  <a:gd name="T22" fmla="*/ 70 w 176"/>
                  <a:gd name="T23" fmla="*/ 49 h 112"/>
                  <a:gd name="T24" fmla="*/ 77 w 176"/>
                  <a:gd name="T25" fmla="*/ 49 h 112"/>
                  <a:gd name="T26" fmla="*/ 84 w 176"/>
                  <a:gd name="T27" fmla="*/ 49 h 112"/>
                  <a:gd name="T28" fmla="*/ 92 w 176"/>
                  <a:gd name="T29" fmla="*/ 49 h 112"/>
                  <a:gd name="T30" fmla="*/ 99 w 176"/>
                  <a:gd name="T31" fmla="*/ 48 h 112"/>
                  <a:gd name="T32" fmla="*/ 106 w 176"/>
                  <a:gd name="T33" fmla="*/ 45 h 112"/>
                  <a:gd name="T34" fmla="*/ 114 w 176"/>
                  <a:gd name="T35" fmla="*/ 42 h 112"/>
                  <a:gd name="T36" fmla="*/ 123 w 176"/>
                  <a:gd name="T37" fmla="*/ 35 h 112"/>
                  <a:gd name="T38" fmla="*/ 132 w 176"/>
                  <a:gd name="T39" fmla="*/ 28 h 112"/>
                  <a:gd name="T40" fmla="*/ 141 w 176"/>
                  <a:gd name="T41" fmla="*/ 20 h 112"/>
                  <a:gd name="T42" fmla="*/ 149 w 176"/>
                  <a:gd name="T43" fmla="*/ 13 h 112"/>
                  <a:gd name="T44" fmla="*/ 156 w 176"/>
                  <a:gd name="T45" fmla="*/ 6 h 112"/>
                  <a:gd name="T46" fmla="*/ 162 w 176"/>
                  <a:gd name="T47" fmla="*/ 2 h 112"/>
                  <a:gd name="T48" fmla="*/ 163 w 176"/>
                  <a:gd name="T49" fmla="*/ 0 h 112"/>
                  <a:gd name="T50" fmla="*/ 165 w 176"/>
                  <a:gd name="T51" fmla="*/ 5 h 112"/>
                  <a:gd name="T52" fmla="*/ 171 w 176"/>
                  <a:gd name="T53" fmla="*/ 18 h 112"/>
                  <a:gd name="T54" fmla="*/ 176 w 176"/>
                  <a:gd name="T55" fmla="*/ 35 h 112"/>
                  <a:gd name="T56" fmla="*/ 176 w 176"/>
                  <a:gd name="T57" fmla="*/ 52 h 112"/>
                  <a:gd name="T58" fmla="*/ 173 w 176"/>
                  <a:gd name="T59" fmla="*/ 62 h 112"/>
                  <a:gd name="T60" fmla="*/ 169 w 176"/>
                  <a:gd name="T61" fmla="*/ 70 h 112"/>
                  <a:gd name="T62" fmla="*/ 164 w 176"/>
                  <a:gd name="T63" fmla="*/ 78 h 112"/>
                  <a:gd name="T64" fmla="*/ 157 w 176"/>
                  <a:gd name="T65" fmla="*/ 86 h 112"/>
                  <a:gd name="T66" fmla="*/ 150 w 176"/>
                  <a:gd name="T67" fmla="*/ 93 h 112"/>
                  <a:gd name="T68" fmla="*/ 142 w 176"/>
                  <a:gd name="T69" fmla="*/ 98 h 112"/>
                  <a:gd name="T70" fmla="*/ 133 w 176"/>
                  <a:gd name="T71" fmla="*/ 102 h 112"/>
                  <a:gd name="T72" fmla="*/ 125 w 176"/>
                  <a:gd name="T73" fmla="*/ 105 h 112"/>
                  <a:gd name="T74" fmla="*/ 116 w 176"/>
                  <a:gd name="T75" fmla="*/ 108 h 112"/>
                  <a:gd name="T76" fmla="*/ 108 w 176"/>
                  <a:gd name="T77" fmla="*/ 110 h 112"/>
                  <a:gd name="T78" fmla="*/ 99 w 176"/>
                  <a:gd name="T79" fmla="*/ 111 h 112"/>
                  <a:gd name="T80" fmla="*/ 91 w 176"/>
                  <a:gd name="T81" fmla="*/ 112 h 112"/>
                  <a:gd name="T82" fmla="*/ 81 w 176"/>
                  <a:gd name="T83" fmla="*/ 112 h 112"/>
                  <a:gd name="T84" fmla="*/ 73 w 176"/>
                  <a:gd name="T85" fmla="*/ 112 h 112"/>
                  <a:gd name="T86" fmla="*/ 65 w 176"/>
                  <a:gd name="T87" fmla="*/ 112 h 112"/>
                  <a:gd name="T88" fmla="*/ 58 w 176"/>
                  <a:gd name="T89" fmla="*/ 112 h 112"/>
                  <a:gd name="T90" fmla="*/ 50 w 176"/>
                  <a:gd name="T91" fmla="*/ 111 h 112"/>
                  <a:gd name="T92" fmla="*/ 41 w 176"/>
                  <a:gd name="T93" fmla="*/ 111 h 112"/>
                  <a:gd name="T94" fmla="*/ 33 w 176"/>
                  <a:gd name="T95" fmla="*/ 110 h 112"/>
                  <a:gd name="T96" fmla="*/ 24 w 176"/>
                  <a:gd name="T97" fmla="*/ 109 h 112"/>
                  <a:gd name="T98" fmla="*/ 16 w 176"/>
                  <a:gd name="T99" fmla="*/ 108 h 112"/>
                  <a:gd name="T100" fmla="*/ 10 w 176"/>
                  <a:gd name="T101" fmla="*/ 106 h 112"/>
                  <a:gd name="T102" fmla="*/ 5 w 176"/>
                  <a:gd name="T103" fmla="*/ 105 h 112"/>
                  <a:gd name="T104" fmla="*/ 4 w 176"/>
                  <a:gd name="T105" fmla="*/ 105 h 112"/>
                  <a:gd name="T106" fmla="*/ 3 w 176"/>
                  <a:gd name="T107" fmla="*/ 104 h 112"/>
                  <a:gd name="T108" fmla="*/ 1 w 176"/>
                  <a:gd name="T109" fmla="*/ 100 h 112"/>
                  <a:gd name="T110" fmla="*/ 0 w 176"/>
                  <a:gd name="T111" fmla="*/ 91 h 112"/>
                  <a:gd name="T112" fmla="*/ 4 w 176"/>
                  <a:gd name="T113" fmla="*/ 81 h 1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
                  <a:gd name="T172" fmla="*/ 0 h 112"/>
                  <a:gd name="T173" fmla="*/ 176 w 176"/>
                  <a:gd name="T174" fmla="*/ 112 h 1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 h="112">
                    <a:moveTo>
                      <a:pt x="4" y="81"/>
                    </a:moveTo>
                    <a:lnTo>
                      <a:pt x="9" y="75"/>
                    </a:lnTo>
                    <a:lnTo>
                      <a:pt x="12" y="71"/>
                    </a:lnTo>
                    <a:lnTo>
                      <a:pt x="17" y="66"/>
                    </a:lnTo>
                    <a:lnTo>
                      <a:pt x="23" y="63"/>
                    </a:lnTo>
                    <a:lnTo>
                      <a:pt x="28" y="59"/>
                    </a:lnTo>
                    <a:lnTo>
                      <a:pt x="34" y="56"/>
                    </a:lnTo>
                    <a:lnTo>
                      <a:pt x="41" y="53"/>
                    </a:lnTo>
                    <a:lnTo>
                      <a:pt x="48" y="51"/>
                    </a:lnTo>
                    <a:lnTo>
                      <a:pt x="55" y="50"/>
                    </a:lnTo>
                    <a:lnTo>
                      <a:pt x="62" y="49"/>
                    </a:lnTo>
                    <a:lnTo>
                      <a:pt x="70" y="49"/>
                    </a:lnTo>
                    <a:lnTo>
                      <a:pt x="77" y="49"/>
                    </a:lnTo>
                    <a:lnTo>
                      <a:pt x="84" y="49"/>
                    </a:lnTo>
                    <a:lnTo>
                      <a:pt x="92" y="49"/>
                    </a:lnTo>
                    <a:lnTo>
                      <a:pt x="99" y="48"/>
                    </a:lnTo>
                    <a:lnTo>
                      <a:pt x="106" y="45"/>
                    </a:lnTo>
                    <a:lnTo>
                      <a:pt x="114" y="42"/>
                    </a:lnTo>
                    <a:lnTo>
                      <a:pt x="123" y="35"/>
                    </a:lnTo>
                    <a:lnTo>
                      <a:pt x="132" y="28"/>
                    </a:lnTo>
                    <a:lnTo>
                      <a:pt x="141" y="20"/>
                    </a:lnTo>
                    <a:lnTo>
                      <a:pt x="149" y="13"/>
                    </a:lnTo>
                    <a:lnTo>
                      <a:pt x="156" y="6"/>
                    </a:lnTo>
                    <a:lnTo>
                      <a:pt x="162" y="2"/>
                    </a:lnTo>
                    <a:lnTo>
                      <a:pt x="163" y="0"/>
                    </a:lnTo>
                    <a:lnTo>
                      <a:pt x="165" y="5"/>
                    </a:lnTo>
                    <a:lnTo>
                      <a:pt x="171" y="18"/>
                    </a:lnTo>
                    <a:lnTo>
                      <a:pt x="176" y="35"/>
                    </a:lnTo>
                    <a:lnTo>
                      <a:pt x="176" y="52"/>
                    </a:lnTo>
                    <a:lnTo>
                      <a:pt x="173" y="62"/>
                    </a:lnTo>
                    <a:lnTo>
                      <a:pt x="169" y="70"/>
                    </a:lnTo>
                    <a:lnTo>
                      <a:pt x="164" y="78"/>
                    </a:lnTo>
                    <a:lnTo>
                      <a:pt x="157" y="86"/>
                    </a:lnTo>
                    <a:lnTo>
                      <a:pt x="150" y="93"/>
                    </a:lnTo>
                    <a:lnTo>
                      <a:pt x="142" y="98"/>
                    </a:lnTo>
                    <a:lnTo>
                      <a:pt x="133" y="102"/>
                    </a:lnTo>
                    <a:lnTo>
                      <a:pt x="125" y="105"/>
                    </a:lnTo>
                    <a:lnTo>
                      <a:pt x="116" y="108"/>
                    </a:lnTo>
                    <a:lnTo>
                      <a:pt x="108" y="110"/>
                    </a:lnTo>
                    <a:lnTo>
                      <a:pt x="99" y="111"/>
                    </a:lnTo>
                    <a:lnTo>
                      <a:pt x="91" y="112"/>
                    </a:lnTo>
                    <a:lnTo>
                      <a:pt x="81" y="112"/>
                    </a:lnTo>
                    <a:lnTo>
                      <a:pt x="73" y="112"/>
                    </a:lnTo>
                    <a:lnTo>
                      <a:pt x="65" y="112"/>
                    </a:lnTo>
                    <a:lnTo>
                      <a:pt x="58" y="112"/>
                    </a:lnTo>
                    <a:lnTo>
                      <a:pt x="50" y="111"/>
                    </a:lnTo>
                    <a:lnTo>
                      <a:pt x="41" y="111"/>
                    </a:lnTo>
                    <a:lnTo>
                      <a:pt x="33" y="110"/>
                    </a:lnTo>
                    <a:lnTo>
                      <a:pt x="24" y="109"/>
                    </a:lnTo>
                    <a:lnTo>
                      <a:pt x="16" y="108"/>
                    </a:lnTo>
                    <a:lnTo>
                      <a:pt x="10" y="106"/>
                    </a:lnTo>
                    <a:lnTo>
                      <a:pt x="5" y="105"/>
                    </a:lnTo>
                    <a:lnTo>
                      <a:pt x="4" y="105"/>
                    </a:lnTo>
                    <a:lnTo>
                      <a:pt x="3" y="104"/>
                    </a:lnTo>
                    <a:lnTo>
                      <a:pt x="1" y="100"/>
                    </a:lnTo>
                    <a:lnTo>
                      <a:pt x="0" y="91"/>
                    </a:lnTo>
                    <a:lnTo>
                      <a:pt x="4" y="81"/>
                    </a:lnTo>
                    <a:close/>
                  </a:path>
                </a:pathLst>
              </a:custGeom>
              <a:solidFill>
                <a:srgbClr val="B27599"/>
              </a:solidFill>
              <a:ln w="9525">
                <a:noFill/>
                <a:round/>
                <a:headEnd/>
                <a:tailEnd/>
              </a:ln>
            </p:spPr>
            <p:txBody>
              <a:bodyPr/>
              <a:lstStyle/>
              <a:p>
                <a:endParaRPr lang="fa-IR"/>
              </a:p>
            </p:txBody>
          </p:sp>
          <p:sp>
            <p:nvSpPr>
              <p:cNvPr id="16464" name="Freeform 48"/>
              <p:cNvSpPr>
                <a:spLocks/>
              </p:cNvSpPr>
              <p:nvPr/>
            </p:nvSpPr>
            <p:spPr bwMode="auto">
              <a:xfrm>
                <a:off x="4449" y="3543"/>
                <a:ext cx="115" cy="53"/>
              </a:xfrm>
              <a:custGeom>
                <a:avLst/>
                <a:gdLst>
                  <a:gd name="T0" fmla="*/ 31 w 229"/>
                  <a:gd name="T1" fmla="*/ 6 h 106"/>
                  <a:gd name="T2" fmla="*/ 42 w 229"/>
                  <a:gd name="T3" fmla="*/ 6 h 106"/>
                  <a:gd name="T4" fmla="*/ 50 w 229"/>
                  <a:gd name="T5" fmla="*/ 4 h 106"/>
                  <a:gd name="T6" fmla="*/ 56 w 229"/>
                  <a:gd name="T7" fmla="*/ 1 h 106"/>
                  <a:gd name="T8" fmla="*/ 60 w 229"/>
                  <a:gd name="T9" fmla="*/ 0 h 106"/>
                  <a:gd name="T10" fmla="*/ 63 w 229"/>
                  <a:gd name="T11" fmla="*/ 0 h 106"/>
                  <a:gd name="T12" fmla="*/ 68 w 229"/>
                  <a:gd name="T13" fmla="*/ 3 h 106"/>
                  <a:gd name="T14" fmla="*/ 75 w 229"/>
                  <a:gd name="T15" fmla="*/ 7 h 106"/>
                  <a:gd name="T16" fmla="*/ 85 w 229"/>
                  <a:gd name="T17" fmla="*/ 16 h 106"/>
                  <a:gd name="T18" fmla="*/ 96 w 229"/>
                  <a:gd name="T19" fmla="*/ 27 h 106"/>
                  <a:gd name="T20" fmla="*/ 106 w 229"/>
                  <a:gd name="T21" fmla="*/ 35 h 106"/>
                  <a:gd name="T22" fmla="*/ 115 w 229"/>
                  <a:gd name="T23" fmla="*/ 41 h 106"/>
                  <a:gd name="T24" fmla="*/ 123 w 229"/>
                  <a:gd name="T25" fmla="*/ 46 h 106"/>
                  <a:gd name="T26" fmla="*/ 131 w 229"/>
                  <a:gd name="T27" fmla="*/ 51 h 106"/>
                  <a:gd name="T28" fmla="*/ 139 w 229"/>
                  <a:gd name="T29" fmla="*/ 54 h 106"/>
                  <a:gd name="T30" fmla="*/ 148 w 229"/>
                  <a:gd name="T31" fmla="*/ 58 h 106"/>
                  <a:gd name="T32" fmla="*/ 159 w 229"/>
                  <a:gd name="T33" fmla="*/ 60 h 106"/>
                  <a:gd name="T34" fmla="*/ 171 w 229"/>
                  <a:gd name="T35" fmla="*/ 61 h 106"/>
                  <a:gd name="T36" fmla="*/ 186 w 229"/>
                  <a:gd name="T37" fmla="*/ 61 h 106"/>
                  <a:gd name="T38" fmla="*/ 200 w 229"/>
                  <a:gd name="T39" fmla="*/ 59 h 106"/>
                  <a:gd name="T40" fmla="*/ 214 w 229"/>
                  <a:gd name="T41" fmla="*/ 58 h 106"/>
                  <a:gd name="T42" fmla="*/ 224 w 229"/>
                  <a:gd name="T43" fmla="*/ 57 h 106"/>
                  <a:gd name="T44" fmla="*/ 229 w 229"/>
                  <a:gd name="T45" fmla="*/ 58 h 106"/>
                  <a:gd name="T46" fmla="*/ 229 w 229"/>
                  <a:gd name="T47" fmla="*/ 61 h 106"/>
                  <a:gd name="T48" fmla="*/ 220 w 229"/>
                  <a:gd name="T49" fmla="*/ 68 h 106"/>
                  <a:gd name="T50" fmla="*/ 207 w 229"/>
                  <a:gd name="T51" fmla="*/ 78 h 106"/>
                  <a:gd name="T52" fmla="*/ 195 w 229"/>
                  <a:gd name="T53" fmla="*/ 86 h 106"/>
                  <a:gd name="T54" fmla="*/ 185 w 229"/>
                  <a:gd name="T55" fmla="*/ 94 h 106"/>
                  <a:gd name="T56" fmla="*/ 174 w 229"/>
                  <a:gd name="T57" fmla="*/ 99 h 106"/>
                  <a:gd name="T58" fmla="*/ 162 w 229"/>
                  <a:gd name="T59" fmla="*/ 104 h 106"/>
                  <a:gd name="T60" fmla="*/ 151 w 229"/>
                  <a:gd name="T61" fmla="*/ 106 h 106"/>
                  <a:gd name="T62" fmla="*/ 137 w 229"/>
                  <a:gd name="T63" fmla="*/ 106 h 106"/>
                  <a:gd name="T64" fmla="*/ 122 w 229"/>
                  <a:gd name="T65" fmla="*/ 103 h 106"/>
                  <a:gd name="T66" fmla="*/ 106 w 229"/>
                  <a:gd name="T67" fmla="*/ 97 h 106"/>
                  <a:gd name="T68" fmla="*/ 90 w 229"/>
                  <a:gd name="T69" fmla="*/ 91 h 106"/>
                  <a:gd name="T70" fmla="*/ 75 w 229"/>
                  <a:gd name="T71" fmla="*/ 86 h 106"/>
                  <a:gd name="T72" fmla="*/ 61 w 229"/>
                  <a:gd name="T73" fmla="*/ 80 h 106"/>
                  <a:gd name="T74" fmla="*/ 47 w 229"/>
                  <a:gd name="T75" fmla="*/ 74 h 106"/>
                  <a:gd name="T76" fmla="*/ 35 w 229"/>
                  <a:gd name="T77" fmla="*/ 68 h 106"/>
                  <a:gd name="T78" fmla="*/ 25 w 229"/>
                  <a:gd name="T79" fmla="*/ 61 h 106"/>
                  <a:gd name="T80" fmla="*/ 16 w 229"/>
                  <a:gd name="T81" fmla="*/ 56 h 106"/>
                  <a:gd name="T82" fmla="*/ 4 w 229"/>
                  <a:gd name="T83" fmla="*/ 41 h 106"/>
                  <a:gd name="T84" fmla="*/ 1 w 229"/>
                  <a:gd name="T85" fmla="*/ 23 h 106"/>
                  <a:gd name="T86" fmla="*/ 1 w 229"/>
                  <a:gd name="T87" fmla="*/ 11 h 106"/>
                  <a:gd name="T88" fmla="*/ 1 w 229"/>
                  <a:gd name="T89" fmla="*/ 5 h 106"/>
                  <a:gd name="T90" fmla="*/ 1 w 229"/>
                  <a:gd name="T91" fmla="*/ 5 h 106"/>
                  <a:gd name="T92" fmla="*/ 0 w 229"/>
                  <a:gd name="T93" fmla="*/ 5 h 106"/>
                  <a:gd name="T94" fmla="*/ 1 w 229"/>
                  <a:gd name="T95" fmla="*/ 5 h 106"/>
                  <a:gd name="T96" fmla="*/ 2 w 229"/>
                  <a:gd name="T97" fmla="*/ 5 h 106"/>
                  <a:gd name="T98" fmla="*/ 4 w 229"/>
                  <a:gd name="T99" fmla="*/ 5 h 106"/>
                  <a:gd name="T100" fmla="*/ 10 w 229"/>
                  <a:gd name="T101" fmla="*/ 5 h 106"/>
                  <a:gd name="T102" fmla="*/ 18 w 229"/>
                  <a:gd name="T103" fmla="*/ 6 h 106"/>
                  <a:gd name="T104" fmla="*/ 31 w 229"/>
                  <a:gd name="T105" fmla="*/ 6 h 1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9"/>
                  <a:gd name="T160" fmla="*/ 0 h 106"/>
                  <a:gd name="T161" fmla="*/ 229 w 229"/>
                  <a:gd name="T162" fmla="*/ 106 h 1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9" h="106">
                    <a:moveTo>
                      <a:pt x="31" y="6"/>
                    </a:moveTo>
                    <a:lnTo>
                      <a:pt x="42" y="6"/>
                    </a:lnTo>
                    <a:lnTo>
                      <a:pt x="50" y="4"/>
                    </a:lnTo>
                    <a:lnTo>
                      <a:pt x="56" y="1"/>
                    </a:lnTo>
                    <a:lnTo>
                      <a:pt x="60" y="0"/>
                    </a:lnTo>
                    <a:lnTo>
                      <a:pt x="63" y="0"/>
                    </a:lnTo>
                    <a:lnTo>
                      <a:pt x="68" y="3"/>
                    </a:lnTo>
                    <a:lnTo>
                      <a:pt x="75" y="7"/>
                    </a:lnTo>
                    <a:lnTo>
                      <a:pt x="85" y="16"/>
                    </a:lnTo>
                    <a:lnTo>
                      <a:pt x="96" y="27"/>
                    </a:lnTo>
                    <a:lnTo>
                      <a:pt x="106" y="35"/>
                    </a:lnTo>
                    <a:lnTo>
                      <a:pt x="115" y="41"/>
                    </a:lnTo>
                    <a:lnTo>
                      <a:pt x="123" y="46"/>
                    </a:lnTo>
                    <a:lnTo>
                      <a:pt x="131" y="51"/>
                    </a:lnTo>
                    <a:lnTo>
                      <a:pt x="139" y="54"/>
                    </a:lnTo>
                    <a:lnTo>
                      <a:pt x="148" y="58"/>
                    </a:lnTo>
                    <a:lnTo>
                      <a:pt x="159" y="60"/>
                    </a:lnTo>
                    <a:lnTo>
                      <a:pt x="171" y="61"/>
                    </a:lnTo>
                    <a:lnTo>
                      <a:pt x="186" y="61"/>
                    </a:lnTo>
                    <a:lnTo>
                      <a:pt x="200" y="59"/>
                    </a:lnTo>
                    <a:lnTo>
                      <a:pt x="214" y="58"/>
                    </a:lnTo>
                    <a:lnTo>
                      <a:pt x="224" y="57"/>
                    </a:lnTo>
                    <a:lnTo>
                      <a:pt x="229" y="58"/>
                    </a:lnTo>
                    <a:lnTo>
                      <a:pt x="229" y="61"/>
                    </a:lnTo>
                    <a:lnTo>
                      <a:pt x="220" y="68"/>
                    </a:lnTo>
                    <a:lnTo>
                      <a:pt x="207" y="78"/>
                    </a:lnTo>
                    <a:lnTo>
                      <a:pt x="195" y="86"/>
                    </a:lnTo>
                    <a:lnTo>
                      <a:pt x="185" y="94"/>
                    </a:lnTo>
                    <a:lnTo>
                      <a:pt x="174" y="99"/>
                    </a:lnTo>
                    <a:lnTo>
                      <a:pt x="162" y="104"/>
                    </a:lnTo>
                    <a:lnTo>
                      <a:pt x="151" y="106"/>
                    </a:lnTo>
                    <a:lnTo>
                      <a:pt x="137" y="106"/>
                    </a:lnTo>
                    <a:lnTo>
                      <a:pt x="122" y="103"/>
                    </a:lnTo>
                    <a:lnTo>
                      <a:pt x="106" y="97"/>
                    </a:lnTo>
                    <a:lnTo>
                      <a:pt x="90" y="91"/>
                    </a:lnTo>
                    <a:lnTo>
                      <a:pt x="75" y="86"/>
                    </a:lnTo>
                    <a:lnTo>
                      <a:pt x="61" y="80"/>
                    </a:lnTo>
                    <a:lnTo>
                      <a:pt x="47" y="74"/>
                    </a:lnTo>
                    <a:lnTo>
                      <a:pt x="35" y="68"/>
                    </a:lnTo>
                    <a:lnTo>
                      <a:pt x="25" y="61"/>
                    </a:lnTo>
                    <a:lnTo>
                      <a:pt x="16" y="56"/>
                    </a:lnTo>
                    <a:lnTo>
                      <a:pt x="4" y="41"/>
                    </a:lnTo>
                    <a:lnTo>
                      <a:pt x="1" y="23"/>
                    </a:lnTo>
                    <a:lnTo>
                      <a:pt x="1" y="11"/>
                    </a:lnTo>
                    <a:lnTo>
                      <a:pt x="1" y="5"/>
                    </a:lnTo>
                    <a:lnTo>
                      <a:pt x="0" y="5"/>
                    </a:lnTo>
                    <a:lnTo>
                      <a:pt x="1" y="5"/>
                    </a:lnTo>
                    <a:lnTo>
                      <a:pt x="2" y="5"/>
                    </a:lnTo>
                    <a:lnTo>
                      <a:pt x="4" y="5"/>
                    </a:lnTo>
                    <a:lnTo>
                      <a:pt x="10" y="5"/>
                    </a:lnTo>
                    <a:lnTo>
                      <a:pt x="18" y="6"/>
                    </a:lnTo>
                    <a:lnTo>
                      <a:pt x="31" y="6"/>
                    </a:lnTo>
                    <a:close/>
                  </a:path>
                </a:pathLst>
              </a:custGeom>
              <a:solidFill>
                <a:srgbClr val="B27599"/>
              </a:solidFill>
              <a:ln w="9525">
                <a:noFill/>
                <a:round/>
                <a:headEnd/>
                <a:tailEnd/>
              </a:ln>
            </p:spPr>
            <p:txBody>
              <a:bodyPr/>
              <a:lstStyle/>
              <a:p>
                <a:endParaRPr lang="fa-IR"/>
              </a:p>
            </p:txBody>
          </p:sp>
          <p:sp>
            <p:nvSpPr>
              <p:cNvPr id="16465" name="Freeform 49"/>
              <p:cNvSpPr>
                <a:spLocks/>
              </p:cNvSpPr>
              <p:nvPr/>
            </p:nvSpPr>
            <p:spPr bwMode="auto">
              <a:xfrm>
                <a:off x="4410" y="3539"/>
                <a:ext cx="52" cy="111"/>
              </a:xfrm>
              <a:custGeom>
                <a:avLst/>
                <a:gdLst>
                  <a:gd name="T0" fmla="*/ 66 w 104"/>
                  <a:gd name="T1" fmla="*/ 13 h 221"/>
                  <a:gd name="T2" fmla="*/ 60 w 104"/>
                  <a:gd name="T3" fmla="*/ 26 h 221"/>
                  <a:gd name="T4" fmla="*/ 57 w 104"/>
                  <a:gd name="T5" fmla="*/ 33 h 221"/>
                  <a:gd name="T6" fmla="*/ 56 w 104"/>
                  <a:gd name="T7" fmla="*/ 38 h 221"/>
                  <a:gd name="T8" fmla="*/ 56 w 104"/>
                  <a:gd name="T9" fmla="*/ 46 h 221"/>
                  <a:gd name="T10" fmla="*/ 58 w 104"/>
                  <a:gd name="T11" fmla="*/ 57 h 221"/>
                  <a:gd name="T12" fmla="*/ 63 w 104"/>
                  <a:gd name="T13" fmla="*/ 68 h 221"/>
                  <a:gd name="T14" fmla="*/ 69 w 104"/>
                  <a:gd name="T15" fmla="*/ 81 h 221"/>
                  <a:gd name="T16" fmla="*/ 78 w 104"/>
                  <a:gd name="T17" fmla="*/ 92 h 221"/>
                  <a:gd name="T18" fmla="*/ 86 w 104"/>
                  <a:gd name="T19" fmla="*/ 104 h 221"/>
                  <a:gd name="T20" fmla="*/ 92 w 104"/>
                  <a:gd name="T21" fmla="*/ 115 h 221"/>
                  <a:gd name="T22" fmla="*/ 97 w 104"/>
                  <a:gd name="T23" fmla="*/ 126 h 221"/>
                  <a:gd name="T24" fmla="*/ 99 w 104"/>
                  <a:gd name="T25" fmla="*/ 134 h 221"/>
                  <a:gd name="T26" fmla="*/ 102 w 104"/>
                  <a:gd name="T27" fmla="*/ 150 h 221"/>
                  <a:gd name="T28" fmla="*/ 104 w 104"/>
                  <a:gd name="T29" fmla="*/ 166 h 221"/>
                  <a:gd name="T30" fmla="*/ 104 w 104"/>
                  <a:gd name="T31" fmla="*/ 181 h 221"/>
                  <a:gd name="T32" fmla="*/ 98 w 104"/>
                  <a:gd name="T33" fmla="*/ 192 h 221"/>
                  <a:gd name="T34" fmla="*/ 92 w 104"/>
                  <a:gd name="T35" fmla="*/ 196 h 221"/>
                  <a:gd name="T36" fmla="*/ 86 w 104"/>
                  <a:gd name="T37" fmla="*/ 201 h 221"/>
                  <a:gd name="T38" fmla="*/ 78 w 104"/>
                  <a:gd name="T39" fmla="*/ 206 h 221"/>
                  <a:gd name="T40" fmla="*/ 69 w 104"/>
                  <a:gd name="T41" fmla="*/ 211 h 221"/>
                  <a:gd name="T42" fmla="*/ 63 w 104"/>
                  <a:gd name="T43" fmla="*/ 215 h 221"/>
                  <a:gd name="T44" fmla="*/ 57 w 104"/>
                  <a:gd name="T45" fmla="*/ 218 h 221"/>
                  <a:gd name="T46" fmla="*/ 52 w 104"/>
                  <a:gd name="T47" fmla="*/ 220 h 221"/>
                  <a:gd name="T48" fmla="*/ 51 w 104"/>
                  <a:gd name="T49" fmla="*/ 221 h 221"/>
                  <a:gd name="T50" fmla="*/ 52 w 104"/>
                  <a:gd name="T51" fmla="*/ 220 h 221"/>
                  <a:gd name="T52" fmla="*/ 56 w 104"/>
                  <a:gd name="T53" fmla="*/ 215 h 221"/>
                  <a:gd name="T54" fmla="*/ 59 w 104"/>
                  <a:gd name="T55" fmla="*/ 205 h 221"/>
                  <a:gd name="T56" fmla="*/ 59 w 104"/>
                  <a:gd name="T57" fmla="*/ 192 h 221"/>
                  <a:gd name="T58" fmla="*/ 57 w 104"/>
                  <a:gd name="T59" fmla="*/ 175 h 221"/>
                  <a:gd name="T60" fmla="*/ 54 w 104"/>
                  <a:gd name="T61" fmla="*/ 162 h 221"/>
                  <a:gd name="T62" fmla="*/ 51 w 104"/>
                  <a:gd name="T63" fmla="*/ 152 h 221"/>
                  <a:gd name="T64" fmla="*/ 45 w 104"/>
                  <a:gd name="T65" fmla="*/ 145 h 221"/>
                  <a:gd name="T66" fmla="*/ 41 w 104"/>
                  <a:gd name="T67" fmla="*/ 143 h 221"/>
                  <a:gd name="T68" fmla="*/ 34 w 104"/>
                  <a:gd name="T69" fmla="*/ 140 h 221"/>
                  <a:gd name="T70" fmla="*/ 26 w 104"/>
                  <a:gd name="T71" fmla="*/ 135 h 221"/>
                  <a:gd name="T72" fmla="*/ 18 w 104"/>
                  <a:gd name="T73" fmla="*/ 129 h 221"/>
                  <a:gd name="T74" fmla="*/ 10 w 104"/>
                  <a:gd name="T75" fmla="*/ 124 h 221"/>
                  <a:gd name="T76" fmla="*/ 4 w 104"/>
                  <a:gd name="T77" fmla="*/ 117 h 221"/>
                  <a:gd name="T78" fmla="*/ 0 w 104"/>
                  <a:gd name="T79" fmla="*/ 110 h 221"/>
                  <a:gd name="T80" fmla="*/ 0 w 104"/>
                  <a:gd name="T81" fmla="*/ 103 h 221"/>
                  <a:gd name="T82" fmla="*/ 6 w 104"/>
                  <a:gd name="T83" fmla="*/ 88 h 221"/>
                  <a:gd name="T84" fmla="*/ 14 w 104"/>
                  <a:gd name="T85" fmla="*/ 74 h 221"/>
                  <a:gd name="T86" fmla="*/ 21 w 104"/>
                  <a:gd name="T87" fmla="*/ 64 h 221"/>
                  <a:gd name="T88" fmla="*/ 25 w 104"/>
                  <a:gd name="T89" fmla="*/ 60 h 221"/>
                  <a:gd name="T90" fmla="*/ 64 w 104"/>
                  <a:gd name="T91" fmla="*/ 3 h 221"/>
                  <a:gd name="T92" fmla="*/ 65 w 104"/>
                  <a:gd name="T93" fmla="*/ 1 h 221"/>
                  <a:gd name="T94" fmla="*/ 68 w 104"/>
                  <a:gd name="T95" fmla="*/ 0 h 221"/>
                  <a:gd name="T96" fmla="*/ 69 w 104"/>
                  <a:gd name="T97" fmla="*/ 3 h 221"/>
                  <a:gd name="T98" fmla="*/ 66 w 104"/>
                  <a:gd name="T99" fmla="*/ 13 h 2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221"/>
                  <a:gd name="T152" fmla="*/ 104 w 104"/>
                  <a:gd name="T153" fmla="*/ 221 h 2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221">
                    <a:moveTo>
                      <a:pt x="66" y="13"/>
                    </a:moveTo>
                    <a:lnTo>
                      <a:pt x="60" y="26"/>
                    </a:lnTo>
                    <a:lnTo>
                      <a:pt x="57" y="33"/>
                    </a:lnTo>
                    <a:lnTo>
                      <a:pt x="56" y="38"/>
                    </a:lnTo>
                    <a:lnTo>
                      <a:pt x="56" y="46"/>
                    </a:lnTo>
                    <a:lnTo>
                      <a:pt x="58" y="57"/>
                    </a:lnTo>
                    <a:lnTo>
                      <a:pt x="63" y="68"/>
                    </a:lnTo>
                    <a:lnTo>
                      <a:pt x="69" y="81"/>
                    </a:lnTo>
                    <a:lnTo>
                      <a:pt x="78" y="92"/>
                    </a:lnTo>
                    <a:lnTo>
                      <a:pt x="86" y="104"/>
                    </a:lnTo>
                    <a:lnTo>
                      <a:pt x="92" y="115"/>
                    </a:lnTo>
                    <a:lnTo>
                      <a:pt x="97" y="126"/>
                    </a:lnTo>
                    <a:lnTo>
                      <a:pt x="99" y="134"/>
                    </a:lnTo>
                    <a:lnTo>
                      <a:pt x="102" y="150"/>
                    </a:lnTo>
                    <a:lnTo>
                      <a:pt x="104" y="166"/>
                    </a:lnTo>
                    <a:lnTo>
                      <a:pt x="104" y="181"/>
                    </a:lnTo>
                    <a:lnTo>
                      <a:pt x="98" y="192"/>
                    </a:lnTo>
                    <a:lnTo>
                      <a:pt x="92" y="196"/>
                    </a:lnTo>
                    <a:lnTo>
                      <a:pt x="86" y="201"/>
                    </a:lnTo>
                    <a:lnTo>
                      <a:pt x="78" y="206"/>
                    </a:lnTo>
                    <a:lnTo>
                      <a:pt x="69" y="211"/>
                    </a:lnTo>
                    <a:lnTo>
                      <a:pt x="63" y="215"/>
                    </a:lnTo>
                    <a:lnTo>
                      <a:pt x="57" y="218"/>
                    </a:lnTo>
                    <a:lnTo>
                      <a:pt x="52" y="220"/>
                    </a:lnTo>
                    <a:lnTo>
                      <a:pt x="51" y="221"/>
                    </a:lnTo>
                    <a:lnTo>
                      <a:pt x="52" y="220"/>
                    </a:lnTo>
                    <a:lnTo>
                      <a:pt x="56" y="215"/>
                    </a:lnTo>
                    <a:lnTo>
                      <a:pt x="59" y="205"/>
                    </a:lnTo>
                    <a:lnTo>
                      <a:pt x="59" y="192"/>
                    </a:lnTo>
                    <a:lnTo>
                      <a:pt x="57" y="175"/>
                    </a:lnTo>
                    <a:lnTo>
                      <a:pt x="54" y="162"/>
                    </a:lnTo>
                    <a:lnTo>
                      <a:pt x="51" y="152"/>
                    </a:lnTo>
                    <a:lnTo>
                      <a:pt x="45" y="145"/>
                    </a:lnTo>
                    <a:lnTo>
                      <a:pt x="41" y="143"/>
                    </a:lnTo>
                    <a:lnTo>
                      <a:pt x="34" y="140"/>
                    </a:lnTo>
                    <a:lnTo>
                      <a:pt x="26" y="135"/>
                    </a:lnTo>
                    <a:lnTo>
                      <a:pt x="18" y="129"/>
                    </a:lnTo>
                    <a:lnTo>
                      <a:pt x="10" y="124"/>
                    </a:lnTo>
                    <a:lnTo>
                      <a:pt x="4" y="117"/>
                    </a:lnTo>
                    <a:lnTo>
                      <a:pt x="0" y="110"/>
                    </a:lnTo>
                    <a:lnTo>
                      <a:pt x="0" y="103"/>
                    </a:lnTo>
                    <a:lnTo>
                      <a:pt x="6" y="88"/>
                    </a:lnTo>
                    <a:lnTo>
                      <a:pt x="14" y="74"/>
                    </a:lnTo>
                    <a:lnTo>
                      <a:pt x="21" y="64"/>
                    </a:lnTo>
                    <a:lnTo>
                      <a:pt x="25" y="60"/>
                    </a:lnTo>
                    <a:lnTo>
                      <a:pt x="64" y="3"/>
                    </a:lnTo>
                    <a:lnTo>
                      <a:pt x="65" y="1"/>
                    </a:lnTo>
                    <a:lnTo>
                      <a:pt x="68" y="0"/>
                    </a:lnTo>
                    <a:lnTo>
                      <a:pt x="69" y="3"/>
                    </a:lnTo>
                    <a:lnTo>
                      <a:pt x="66" y="13"/>
                    </a:lnTo>
                    <a:close/>
                  </a:path>
                </a:pathLst>
              </a:custGeom>
              <a:solidFill>
                <a:srgbClr val="B27599"/>
              </a:solidFill>
              <a:ln w="9525">
                <a:noFill/>
                <a:round/>
                <a:headEnd/>
                <a:tailEnd/>
              </a:ln>
            </p:spPr>
            <p:txBody>
              <a:bodyPr/>
              <a:lstStyle/>
              <a:p>
                <a:endParaRPr lang="fa-IR"/>
              </a:p>
            </p:txBody>
          </p:sp>
          <p:sp>
            <p:nvSpPr>
              <p:cNvPr id="16466" name="Freeform 50"/>
              <p:cNvSpPr>
                <a:spLocks/>
              </p:cNvSpPr>
              <p:nvPr/>
            </p:nvSpPr>
            <p:spPr bwMode="auto">
              <a:xfrm>
                <a:off x="4334" y="3526"/>
                <a:ext cx="111" cy="57"/>
              </a:xfrm>
              <a:custGeom>
                <a:avLst/>
                <a:gdLst>
                  <a:gd name="T0" fmla="*/ 198 w 223"/>
                  <a:gd name="T1" fmla="*/ 36 h 114"/>
                  <a:gd name="T2" fmla="*/ 188 w 223"/>
                  <a:gd name="T3" fmla="*/ 41 h 114"/>
                  <a:gd name="T4" fmla="*/ 181 w 223"/>
                  <a:gd name="T5" fmla="*/ 46 h 114"/>
                  <a:gd name="T6" fmla="*/ 177 w 223"/>
                  <a:gd name="T7" fmla="*/ 47 h 114"/>
                  <a:gd name="T8" fmla="*/ 172 w 223"/>
                  <a:gd name="T9" fmla="*/ 49 h 114"/>
                  <a:gd name="T10" fmla="*/ 168 w 223"/>
                  <a:gd name="T11" fmla="*/ 52 h 114"/>
                  <a:gd name="T12" fmla="*/ 163 w 223"/>
                  <a:gd name="T13" fmla="*/ 54 h 114"/>
                  <a:gd name="T14" fmla="*/ 157 w 223"/>
                  <a:gd name="T15" fmla="*/ 60 h 114"/>
                  <a:gd name="T16" fmla="*/ 147 w 223"/>
                  <a:gd name="T17" fmla="*/ 69 h 114"/>
                  <a:gd name="T18" fmla="*/ 136 w 223"/>
                  <a:gd name="T19" fmla="*/ 79 h 114"/>
                  <a:gd name="T20" fmla="*/ 128 w 223"/>
                  <a:gd name="T21" fmla="*/ 87 h 114"/>
                  <a:gd name="T22" fmla="*/ 121 w 223"/>
                  <a:gd name="T23" fmla="*/ 96 h 114"/>
                  <a:gd name="T24" fmla="*/ 115 w 223"/>
                  <a:gd name="T25" fmla="*/ 101 h 114"/>
                  <a:gd name="T26" fmla="*/ 110 w 223"/>
                  <a:gd name="T27" fmla="*/ 106 h 114"/>
                  <a:gd name="T28" fmla="*/ 103 w 223"/>
                  <a:gd name="T29" fmla="*/ 109 h 114"/>
                  <a:gd name="T30" fmla="*/ 94 w 223"/>
                  <a:gd name="T31" fmla="*/ 111 h 114"/>
                  <a:gd name="T32" fmla="*/ 82 w 223"/>
                  <a:gd name="T33" fmla="*/ 112 h 114"/>
                  <a:gd name="T34" fmla="*/ 72 w 223"/>
                  <a:gd name="T35" fmla="*/ 113 h 114"/>
                  <a:gd name="T36" fmla="*/ 64 w 223"/>
                  <a:gd name="T37" fmla="*/ 114 h 114"/>
                  <a:gd name="T38" fmla="*/ 58 w 223"/>
                  <a:gd name="T39" fmla="*/ 114 h 114"/>
                  <a:gd name="T40" fmla="*/ 54 w 223"/>
                  <a:gd name="T41" fmla="*/ 114 h 114"/>
                  <a:gd name="T42" fmla="*/ 50 w 223"/>
                  <a:gd name="T43" fmla="*/ 112 h 114"/>
                  <a:gd name="T44" fmla="*/ 44 w 223"/>
                  <a:gd name="T45" fmla="*/ 106 h 114"/>
                  <a:gd name="T46" fmla="*/ 36 w 223"/>
                  <a:gd name="T47" fmla="*/ 97 h 114"/>
                  <a:gd name="T48" fmla="*/ 24 w 223"/>
                  <a:gd name="T49" fmla="*/ 83 h 114"/>
                  <a:gd name="T50" fmla="*/ 12 w 223"/>
                  <a:gd name="T51" fmla="*/ 67 h 114"/>
                  <a:gd name="T52" fmla="*/ 4 w 223"/>
                  <a:gd name="T53" fmla="*/ 54 h 114"/>
                  <a:gd name="T54" fmla="*/ 0 w 223"/>
                  <a:gd name="T55" fmla="*/ 45 h 114"/>
                  <a:gd name="T56" fmla="*/ 3 w 223"/>
                  <a:gd name="T57" fmla="*/ 41 h 114"/>
                  <a:gd name="T58" fmla="*/ 6 w 223"/>
                  <a:gd name="T59" fmla="*/ 41 h 114"/>
                  <a:gd name="T60" fmla="*/ 11 w 223"/>
                  <a:gd name="T61" fmla="*/ 43 h 114"/>
                  <a:gd name="T62" fmla="*/ 18 w 223"/>
                  <a:gd name="T63" fmla="*/ 43 h 114"/>
                  <a:gd name="T64" fmla="*/ 24 w 223"/>
                  <a:gd name="T65" fmla="*/ 43 h 114"/>
                  <a:gd name="T66" fmla="*/ 33 w 223"/>
                  <a:gd name="T67" fmla="*/ 41 h 114"/>
                  <a:gd name="T68" fmla="*/ 42 w 223"/>
                  <a:gd name="T69" fmla="*/ 39 h 114"/>
                  <a:gd name="T70" fmla="*/ 51 w 223"/>
                  <a:gd name="T71" fmla="*/ 36 h 114"/>
                  <a:gd name="T72" fmla="*/ 59 w 223"/>
                  <a:gd name="T73" fmla="*/ 29 h 114"/>
                  <a:gd name="T74" fmla="*/ 66 w 223"/>
                  <a:gd name="T75" fmla="*/ 22 h 114"/>
                  <a:gd name="T76" fmla="*/ 72 w 223"/>
                  <a:gd name="T77" fmla="*/ 15 h 114"/>
                  <a:gd name="T78" fmla="*/ 75 w 223"/>
                  <a:gd name="T79" fmla="*/ 10 h 114"/>
                  <a:gd name="T80" fmla="*/ 80 w 223"/>
                  <a:gd name="T81" fmla="*/ 6 h 114"/>
                  <a:gd name="T82" fmla="*/ 84 w 223"/>
                  <a:gd name="T83" fmla="*/ 2 h 114"/>
                  <a:gd name="T84" fmla="*/ 91 w 223"/>
                  <a:gd name="T85" fmla="*/ 1 h 114"/>
                  <a:gd name="T86" fmla="*/ 100 w 223"/>
                  <a:gd name="T87" fmla="*/ 0 h 114"/>
                  <a:gd name="T88" fmla="*/ 113 w 223"/>
                  <a:gd name="T89" fmla="*/ 0 h 114"/>
                  <a:gd name="T90" fmla="*/ 127 w 223"/>
                  <a:gd name="T91" fmla="*/ 1 h 114"/>
                  <a:gd name="T92" fmla="*/ 140 w 223"/>
                  <a:gd name="T93" fmla="*/ 2 h 114"/>
                  <a:gd name="T94" fmla="*/ 151 w 223"/>
                  <a:gd name="T95" fmla="*/ 3 h 114"/>
                  <a:gd name="T96" fmla="*/ 162 w 223"/>
                  <a:gd name="T97" fmla="*/ 6 h 114"/>
                  <a:gd name="T98" fmla="*/ 171 w 223"/>
                  <a:gd name="T99" fmla="*/ 7 h 114"/>
                  <a:gd name="T100" fmla="*/ 179 w 223"/>
                  <a:gd name="T101" fmla="*/ 8 h 114"/>
                  <a:gd name="T102" fmla="*/ 186 w 223"/>
                  <a:gd name="T103" fmla="*/ 9 h 114"/>
                  <a:gd name="T104" fmla="*/ 193 w 223"/>
                  <a:gd name="T105" fmla="*/ 10 h 114"/>
                  <a:gd name="T106" fmla="*/ 203 w 223"/>
                  <a:gd name="T107" fmla="*/ 11 h 114"/>
                  <a:gd name="T108" fmla="*/ 212 w 223"/>
                  <a:gd name="T109" fmla="*/ 11 h 114"/>
                  <a:gd name="T110" fmla="*/ 219 w 223"/>
                  <a:gd name="T111" fmla="*/ 11 h 114"/>
                  <a:gd name="T112" fmla="*/ 221 w 223"/>
                  <a:gd name="T113" fmla="*/ 11 h 114"/>
                  <a:gd name="T114" fmla="*/ 221 w 223"/>
                  <a:gd name="T115" fmla="*/ 30 h 114"/>
                  <a:gd name="T116" fmla="*/ 223 w 223"/>
                  <a:gd name="T117" fmla="*/ 28 h 114"/>
                  <a:gd name="T118" fmla="*/ 223 w 223"/>
                  <a:gd name="T119" fmla="*/ 25 h 114"/>
                  <a:gd name="T120" fmla="*/ 216 w 223"/>
                  <a:gd name="T121" fmla="*/ 26 h 114"/>
                  <a:gd name="T122" fmla="*/ 198 w 223"/>
                  <a:gd name="T123" fmla="*/ 36 h 1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3"/>
                  <a:gd name="T187" fmla="*/ 0 h 114"/>
                  <a:gd name="T188" fmla="*/ 223 w 223"/>
                  <a:gd name="T189" fmla="*/ 114 h 1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3" h="114">
                    <a:moveTo>
                      <a:pt x="198" y="36"/>
                    </a:moveTo>
                    <a:lnTo>
                      <a:pt x="188" y="41"/>
                    </a:lnTo>
                    <a:lnTo>
                      <a:pt x="181" y="46"/>
                    </a:lnTo>
                    <a:lnTo>
                      <a:pt x="177" y="47"/>
                    </a:lnTo>
                    <a:lnTo>
                      <a:pt x="172" y="49"/>
                    </a:lnTo>
                    <a:lnTo>
                      <a:pt x="168" y="52"/>
                    </a:lnTo>
                    <a:lnTo>
                      <a:pt x="163" y="54"/>
                    </a:lnTo>
                    <a:lnTo>
                      <a:pt x="157" y="60"/>
                    </a:lnTo>
                    <a:lnTo>
                      <a:pt x="147" y="69"/>
                    </a:lnTo>
                    <a:lnTo>
                      <a:pt x="136" y="79"/>
                    </a:lnTo>
                    <a:lnTo>
                      <a:pt x="128" y="87"/>
                    </a:lnTo>
                    <a:lnTo>
                      <a:pt x="121" y="96"/>
                    </a:lnTo>
                    <a:lnTo>
                      <a:pt x="115" y="101"/>
                    </a:lnTo>
                    <a:lnTo>
                      <a:pt x="110" y="106"/>
                    </a:lnTo>
                    <a:lnTo>
                      <a:pt x="103" y="109"/>
                    </a:lnTo>
                    <a:lnTo>
                      <a:pt x="94" y="111"/>
                    </a:lnTo>
                    <a:lnTo>
                      <a:pt x="82" y="112"/>
                    </a:lnTo>
                    <a:lnTo>
                      <a:pt x="72" y="113"/>
                    </a:lnTo>
                    <a:lnTo>
                      <a:pt x="64" y="114"/>
                    </a:lnTo>
                    <a:lnTo>
                      <a:pt x="58" y="114"/>
                    </a:lnTo>
                    <a:lnTo>
                      <a:pt x="54" y="114"/>
                    </a:lnTo>
                    <a:lnTo>
                      <a:pt x="50" y="112"/>
                    </a:lnTo>
                    <a:lnTo>
                      <a:pt x="44" y="106"/>
                    </a:lnTo>
                    <a:lnTo>
                      <a:pt x="36" y="97"/>
                    </a:lnTo>
                    <a:lnTo>
                      <a:pt x="24" y="83"/>
                    </a:lnTo>
                    <a:lnTo>
                      <a:pt x="12" y="67"/>
                    </a:lnTo>
                    <a:lnTo>
                      <a:pt x="4" y="54"/>
                    </a:lnTo>
                    <a:lnTo>
                      <a:pt x="0" y="45"/>
                    </a:lnTo>
                    <a:lnTo>
                      <a:pt x="3" y="41"/>
                    </a:lnTo>
                    <a:lnTo>
                      <a:pt x="6" y="41"/>
                    </a:lnTo>
                    <a:lnTo>
                      <a:pt x="11" y="43"/>
                    </a:lnTo>
                    <a:lnTo>
                      <a:pt x="18" y="43"/>
                    </a:lnTo>
                    <a:lnTo>
                      <a:pt x="24" y="43"/>
                    </a:lnTo>
                    <a:lnTo>
                      <a:pt x="33" y="41"/>
                    </a:lnTo>
                    <a:lnTo>
                      <a:pt x="42" y="39"/>
                    </a:lnTo>
                    <a:lnTo>
                      <a:pt x="51" y="36"/>
                    </a:lnTo>
                    <a:lnTo>
                      <a:pt x="59" y="29"/>
                    </a:lnTo>
                    <a:lnTo>
                      <a:pt x="66" y="22"/>
                    </a:lnTo>
                    <a:lnTo>
                      <a:pt x="72" y="15"/>
                    </a:lnTo>
                    <a:lnTo>
                      <a:pt x="75" y="10"/>
                    </a:lnTo>
                    <a:lnTo>
                      <a:pt x="80" y="6"/>
                    </a:lnTo>
                    <a:lnTo>
                      <a:pt x="84" y="2"/>
                    </a:lnTo>
                    <a:lnTo>
                      <a:pt x="91" y="1"/>
                    </a:lnTo>
                    <a:lnTo>
                      <a:pt x="100" y="0"/>
                    </a:lnTo>
                    <a:lnTo>
                      <a:pt x="113" y="0"/>
                    </a:lnTo>
                    <a:lnTo>
                      <a:pt x="127" y="1"/>
                    </a:lnTo>
                    <a:lnTo>
                      <a:pt x="140" y="2"/>
                    </a:lnTo>
                    <a:lnTo>
                      <a:pt x="151" y="3"/>
                    </a:lnTo>
                    <a:lnTo>
                      <a:pt x="162" y="6"/>
                    </a:lnTo>
                    <a:lnTo>
                      <a:pt x="171" y="7"/>
                    </a:lnTo>
                    <a:lnTo>
                      <a:pt x="179" y="8"/>
                    </a:lnTo>
                    <a:lnTo>
                      <a:pt x="186" y="9"/>
                    </a:lnTo>
                    <a:lnTo>
                      <a:pt x="193" y="10"/>
                    </a:lnTo>
                    <a:lnTo>
                      <a:pt x="203" y="11"/>
                    </a:lnTo>
                    <a:lnTo>
                      <a:pt x="212" y="11"/>
                    </a:lnTo>
                    <a:lnTo>
                      <a:pt x="219" y="11"/>
                    </a:lnTo>
                    <a:lnTo>
                      <a:pt x="221" y="11"/>
                    </a:lnTo>
                    <a:lnTo>
                      <a:pt x="221" y="30"/>
                    </a:lnTo>
                    <a:lnTo>
                      <a:pt x="223" y="28"/>
                    </a:lnTo>
                    <a:lnTo>
                      <a:pt x="223" y="25"/>
                    </a:lnTo>
                    <a:lnTo>
                      <a:pt x="216" y="26"/>
                    </a:lnTo>
                    <a:lnTo>
                      <a:pt x="198" y="36"/>
                    </a:lnTo>
                    <a:close/>
                  </a:path>
                </a:pathLst>
              </a:custGeom>
              <a:solidFill>
                <a:srgbClr val="B27599"/>
              </a:solidFill>
              <a:ln w="9525">
                <a:noFill/>
                <a:round/>
                <a:headEnd/>
                <a:tailEnd/>
              </a:ln>
            </p:spPr>
            <p:txBody>
              <a:bodyPr/>
              <a:lstStyle/>
              <a:p>
                <a:endParaRPr lang="fa-IR"/>
              </a:p>
            </p:txBody>
          </p:sp>
          <p:sp>
            <p:nvSpPr>
              <p:cNvPr id="16467" name="Freeform 51"/>
              <p:cNvSpPr>
                <a:spLocks/>
              </p:cNvSpPr>
              <p:nvPr/>
            </p:nvSpPr>
            <p:spPr bwMode="auto">
              <a:xfrm>
                <a:off x="4415" y="3448"/>
                <a:ext cx="56" cy="78"/>
              </a:xfrm>
              <a:custGeom>
                <a:avLst/>
                <a:gdLst>
                  <a:gd name="T0" fmla="*/ 38 w 110"/>
                  <a:gd name="T1" fmla="*/ 151 h 157"/>
                  <a:gd name="T2" fmla="*/ 27 w 110"/>
                  <a:gd name="T3" fmla="*/ 145 h 157"/>
                  <a:gd name="T4" fmla="*/ 19 w 110"/>
                  <a:gd name="T5" fmla="*/ 141 h 157"/>
                  <a:gd name="T6" fmla="*/ 12 w 110"/>
                  <a:gd name="T7" fmla="*/ 136 h 157"/>
                  <a:gd name="T8" fmla="*/ 8 w 110"/>
                  <a:gd name="T9" fmla="*/ 133 h 157"/>
                  <a:gd name="T10" fmla="*/ 4 w 110"/>
                  <a:gd name="T11" fmla="*/ 128 h 157"/>
                  <a:gd name="T12" fmla="*/ 2 w 110"/>
                  <a:gd name="T13" fmla="*/ 123 h 157"/>
                  <a:gd name="T14" fmla="*/ 1 w 110"/>
                  <a:gd name="T15" fmla="*/ 119 h 157"/>
                  <a:gd name="T16" fmla="*/ 0 w 110"/>
                  <a:gd name="T17" fmla="*/ 114 h 157"/>
                  <a:gd name="T18" fmla="*/ 1 w 110"/>
                  <a:gd name="T19" fmla="*/ 91 h 157"/>
                  <a:gd name="T20" fmla="*/ 8 w 110"/>
                  <a:gd name="T21" fmla="*/ 77 h 157"/>
                  <a:gd name="T22" fmla="*/ 17 w 110"/>
                  <a:gd name="T23" fmla="*/ 69 h 157"/>
                  <a:gd name="T24" fmla="*/ 27 w 110"/>
                  <a:gd name="T25" fmla="*/ 62 h 157"/>
                  <a:gd name="T26" fmla="*/ 35 w 110"/>
                  <a:gd name="T27" fmla="*/ 51 h 157"/>
                  <a:gd name="T28" fmla="*/ 42 w 110"/>
                  <a:gd name="T29" fmla="*/ 34 h 157"/>
                  <a:gd name="T30" fmla="*/ 47 w 110"/>
                  <a:gd name="T31" fmla="*/ 19 h 157"/>
                  <a:gd name="T32" fmla="*/ 48 w 110"/>
                  <a:gd name="T33" fmla="*/ 12 h 157"/>
                  <a:gd name="T34" fmla="*/ 47 w 110"/>
                  <a:gd name="T35" fmla="*/ 8 h 157"/>
                  <a:gd name="T36" fmla="*/ 46 w 110"/>
                  <a:gd name="T37" fmla="*/ 2 h 157"/>
                  <a:gd name="T38" fmla="*/ 48 w 110"/>
                  <a:gd name="T39" fmla="*/ 0 h 157"/>
                  <a:gd name="T40" fmla="*/ 58 w 110"/>
                  <a:gd name="T41" fmla="*/ 7 h 157"/>
                  <a:gd name="T42" fmla="*/ 67 w 110"/>
                  <a:gd name="T43" fmla="*/ 14 h 157"/>
                  <a:gd name="T44" fmla="*/ 73 w 110"/>
                  <a:gd name="T45" fmla="*/ 21 h 157"/>
                  <a:gd name="T46" fmla="*/ 79 w 110"/>
                  <a:gd name="T47" fmla="*/ 28 h 157"/>
                  <a:gd name="T48" fmla="*/ 86 w 110"/>
                  <a:gd name="T49" fmla="*/ 35 h 157"/>
                  <a:gd name="T50" fmla="*/ 91 w 110"/>
                  <a:gd name="T51" fmla="*/ 42 h 157"/>
                  <a:gd name="T52" fmla="*/ 95 w 110"/>
                  <a:gd name="T53" fmla="*/ 48 h 157"/>
                  <a:gd name="T54" fmla="*/ 99 w 110"/>
                  <a:gd name="T55" fmla="*/ 55 h 157"/>
                  <a:gd name="T56" fmla="*/ 102 w 110"/>
                  <a:gd name="T57" fmla="*/ 61 h 157"/>
                  <a:gd name="T58" fmla="*/ 107 w 110"/>
                  <a:gd name="T59" fmla="*/ 72 h 157"/>
                  <a:gd name="T60" fmla="*/ 109 w 110"/>
                  <a:gd name="T61" fmla="*/ 81 h 157"/>
                  <a:gd name="T62" fmla="*/ 110 w 110"/>
                  <a:gd name="T63" fmla="*/ 90 h 157"/>
                  <a:gd name="T64" fmla="*/ 109 w 110"/>
                  <a:gd name="T65" fmla="*/ 98 h 157"/>
                  <a:gd name="T66" fmla="*/ 105 w 110"/>
                  <a:gd name="T67" fmla="*/ 107 h 157"/>
                  <a:gd name="T68" fmla="*/ 98 w 110"/>
                  <a:gd name="T69" fmla="*/ 118 h 157"/>
                  <a:gd name="T70" fmla="*/ 92 w 110"/>
                  <a:gd name="T71" fmla="*/ 126 h 157"/>
                  <a:gd name="T72" fmla="*/ 88 w 110"/>
                  <a:gd name="T73" fmla="*/ 130 h 157"/>
                  <a:gd name="T74" fmla="*/ 85 w 110"/>
                  <a:gd name="T75" fmla="*/ 135 h 157"/>
                  <a:gd name="T76" fmla="*/ 79 w 110"/>
                  <a:gd name="T77" fmla="*/ 142 h 157"/>
                  <a:gd name="T78" fmla="*/ 73 w 110"/>
                  <a:gd name="T79" fmla="*/ 148 h 157"/>
                  <a:gd name="T80" fmla="*/ 71 w 110"/>
                  <a:gd name="T81" fmla="*/ 150 h 157"/>
                  <a:gd name="T82" fmla="*/ 70 w 110"/>
                  <a:gd name="T83" fmla="*/ 152 h 157"/>
                  <a:gd name="T84" fmla="*/ 65 w 110"/>
                  <a:gd name="T85" fmla="*/ 156 h 157"/>
                  <a:gd name="T86" fmla="*/ 56 w 110"/>
                  <a:gd name="T87" fmla="*/ 157 h 157"/>
                  <a:gd name="T88" fmla="*/ 38 w 110"/>
                  <a:gd name="T89" fmla="*/ 151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
                  <a:gd name="T136" fmla="*/ 0 h 157"/>
                  <a:gd name="T137" fmla="*/ 110 w 110"/>
                  <a:gd name="T138" fmla="*/ 157 h 1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 h="157">
                    <a:moveTo>
                      <a:pt x="38" y="151"/>
                    </a:moveTo>
                    <a:lnTo>
                      <a:pt x="27" y="145"/>
                    </a:lnTo>
                    <a:lnTo>
                      <a:pt x="19" y="141"/>
                    </a:lnTo>
                    <a:lnTo>
                      <a:pt x="12" y="136"/>
                    </a:lnTo>
                    <a:lnTo>
                      <a:pt x="8" y="133"/>
                    </a:lnTo>
                    <a:lnTo>
                      <a:pt x="4" y="128"/>
                    </a:lnTo>
                    <a:lnTo>
                      <a:pt x="2" y="123"/>
                    </a:lnTo>
                    <a:lnTo>
                      <a:pt x="1" y="119"/>
                    </a:lnTo>
                    <a:lnTo>
                      <a:pt x="0" y="114"/>
                    </a:lnTo>
                    <a:lnTo>
                      <a:pt x="1" y="91"/>
                    </a:lnTo>
                    <a:lnTo>
                      <a:pt x="8" y="77"/>
                    </a:lnTo>
                    <a:lnTo>
                      <a:pt x="17" y="69"/>
                    </a:lnTo>
                    <a:lnTo>
                      <a:pt x="27" y="62"/>
                    </a:lnTo>
                    <a:lnTo>
                      <a:pt x="35" y="51"/>
                    </a:lnTo>
                    <a:lnTo>
                      <a:pt x="42" y="34"/>
                    </a:lnTo>
                    <a:lnTo>
                      <a:pt x="47" y="19"/>
                    </a:lnTo>
                    <a:lnTo>
                      <a:pt x="48" y="12"/>
                    </a:lnTo>
                    <a:lnTo>
                      <a:pt x="47" y="8"/>
                    </a:lnTo>
                    <a:lnTo>
                      <a:pt x="46" y="2"/>
                    </a:lnTo>
                    <a:lnTo>
                      <a:pt x="48" y="0"/>
                    </a:lnTo>
                    <a:lnTo>
                      <a:pt x="58" y="7"/>
                    </a:lnTo>
                    <a:lnTo>
                      <a:pt x="67" y="14"/>
                    </a:lnTo>
                    <a:lnTo>
                      <a:pt x="73" y="21"/>
                    </a:lnTo>
                    <a:lnTo>
                      <a:pt x="79" y="28"/>
                    </a:lnTo>
                    <a:lnTo>
                      <a:pt x="86" y="35"/>
                    </a:lnTo>
                    <a:lnTo>
                      <a:pt x="91" y="42"/>
                    </a:lnTo>
                    <a:lnTo>
                      <a:pt x="95" y="48"/>
                    </a:lnTo>
                    <a:lnTo>
                      <a:pt x="99" y="55"/>
                    </a:lnTo>
                    <a:lnTo>
                      <a:pt x="102" y="61"/>
                    </a:lnTo>
                    <a:lnTo>
                      <a:pt x="107" y="72"/>
                    </a:lnTo>
                    <a:lnTo>
                      <a:pt x="109" y="81"/>
                    </a:lnTo>
                    <a:lnTo>
                      <a:pt x="110" y="90"/>
                    </a:lnTo>
                    <a:lnTo>
                      <a:pt x="109" y="98"/>
                    </a:lnTo>
                    <a:lnTo>
                      <a:pt x="105" y="107"/>
                    </a:lnTo>
                    <a:lnTo>
                      <a:pt x="98" y="118"/>
                    </a:lnTo>
                    <a:lnTo>
                      <a:pt x="92" y="126"/>
                    </a:lnTo>
                    <a:lnTo>
                      <a:pt x="88" y="130"/>
                    </a:lnTo>
                    <a:lnTo>
                      <a:pt x="85" y="135"/>
                    </a:lnTo>
                    <a:lnTo>
                      <a:pt x="79" y="142"/>
                    </a:lnTo>
                    <a:lnTo>
                      <a:pt x="73" y="148"/>
                    </a:lnTo>
                    <a:lnTo>
                      <a:pt x="71" y="150"/>
                    </a:lnTo>
                    <a:lnTo>
                      <a:pt x="70" y="152"/>
                    </a:lnTo>
                    <a:lnTo>
                      <a:pt x="65" y="156"/>
                    </a:lnTo>
                    <a:lnTo>
                      <a:pt x="56" y="157"/>
                    </a:lnTo>
                    <a:lnTo>
                      <a:pt x="38" y="151"/>
                    </a:lnTo>
                    <a:close/>
                  </a:path>
                </a:pathLst>
              </a:custGeom>
              <a:solidFill>
                <a:srgbClr val="B27599"/>
              </a:solidFill>
              <a:ln w="9525">
                <a:noFill/>
                <a:round/>
                <a:headEnd/>
                <a:tailEnd/>
              </a:ln>
            </p:spPr>
            <p:txBody>
              <a:bodyPr/>
              <a:lstStyle/>
              <a:p>
                <a:endParaRPr lang="fa-IR"/>
              </a:p>
            </p:txBody>
          </p:sp>
          <p:sp>
            <p:nvSpPr>
              <p:cNvPr id="16468" name="Freeform 52"/>
              <p:cNvSpPr>
                <a:spLocks/>
              </p:cNvSpPr>
              <p:nvPr/>
            </p:nvSpPr>
            <p:spPr bwMode="auto">
              <a:xfrm>
                <a:off x="4442" y="3520"/>
                <a:ext cx="28" cy="25"/>
              </a:xfrm>
              <a:custGeom>
                <a:avLst/>
                <a:gdLst>
                  <a:gd name="T0" fmla="*/ 3 w 55"/>
                  <a:gd name="T1" fmla="*/ 14 h 52"/>
                  <a:gd name="T2" fmla="*/ 6 w 55"/>
                  <a:gd name="T3" fmla="*/ 9 h 52"/>
                  <a:gd name="T4" fmla="*/ 10 w 55"/>
                  <a:gd name="T5" fmla="*/ 6 h 52"/>
                  <a:gd name="T6" fmla="*/ 14 w 55"/>
                  <a:gd name="T7" fmla="*/ 4 h 52"/>
                  <a:gd name="T8" fmla="*/ 19 w 55"/>
                  <a:gd name="T9" fmla="*/ 1 h 52"/>
                  <a:gd name="T10" fmla="*/ 24 w 55"/>
                  <a:gd name="T11" fmla="*/ 0 h 52"/>
                  <a:gd name="T12" fmla="*/ 30 w 55"/>
                  <a:gd name="T13" fmla="*/ 0 h 52"/>
                  <a:gd name="T14" fmla="*/ 36 w 55"/>
                  <a:gd name="T15" fmla="*/ 1 h 52"/>
                  <a:gd name="T16" fmla="*/ 40 w 55"/>
                  <a:gd name="T17" fmla="*/ 4 h 52"/>
                  <a:gd name="T18" fmla="*/ 48 w 55"/>
                  <a:gd name="T19" fmla="*/ 8 h 52"/>
                  <a:gd name="T20" fmla="*/ 54 w 55"/>
                  <a:gd name="T21" fmla="*/ 15 h 52"/>
                  <a:gd name="T22" fmla="*/ 55 w 55"/>
                  <a:gd name="T23" fmla="*/ 22 h 52"/>
                  <a:gd name="T24" fmla="*/ 51 w 55"/>
                  <a:gd name="T25" fmla="*/ 34 h 52"/>
                  <a:gd name="T26" fmla="*/ 46 w 55"/>
                  <a:gd name="T27" fmla="*/ 44 h 52"/>
                  <a:gd name="T28" fmla="*/ 44 w 55"/>
                  <a:gd name="T29" fmla="*/ 50 h 52"/>
                  <a:gd name="T30" fmla="*/ 40 w 55"/>
                  <a:gd name="T31" fmla="*/ 52 h 52"/>
                  <a:gd name="T32" fmla="*/ 33 w 55"/>
                  <a:gd name="T33" fmla="*/ 52 h 52"/>
                  <a:gd name="T34" fmla="*/ 23 w 55"/>
                  <a:gd name="T35" fmla="*/ 52 h 52"/>
                  <a:gd name="T36" fmla="*/ 14 w 55"/>
                  <a:gd name="T37" fmla="*/ 52 h 52"/>
                  <a:gd name="T38" fmla="*/ 7 w 55"/>
                  <a:gd name="T39" fmla="*/ 52 h 52"/>
                  <a:gd name="T40" fmla="*/ 3 w 55"/>
                  <a:gd name="T41" fmla="*/ 48 h 52"/>
                  <a:gd name="T42" fmla="*/ 1 w 55"/>
                  <a:gd name="T43" fmla="*/ 42 h 52"/>
                  <a:gd name="T44" fmla="*/ 0 w 55"/>
                  <a:gd name="T45" fmla="*/ 32 h 52"/>
                  <a:gd name="T46" fmla="*/ 0 w 55"/>
                  <a:gd name="T47" fmla="*/ 23 h 52"/>
                  <a:gd name="T48" fmla="*/ 3 w 55"/>
                  <a:gd name="T49" fmla="*/ 14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52"/>
                  <a:gd name="T77" fmla="*/ 55 w 55"/>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52">
                    <a:moveTo>
                      <a:pt x="3" y="14"/>
                    </a:moveTo>
                    <a:lnTo>
                      <a:pt x="6" y="9"/>
                    </a:lnTo>
                    <a:lnTo>
                      <a:pt x="10" y="6"/>
                    </a:lnTo>
                    <a:lnTo>
                      <a:pt x="14" y="4"/>
                    </a:lnTo>
                    <a:lnTo>
                      <a:pt x="19" y="1"/>
                    </a:lnTo>
                    <a:lnTo>
                      <a:pt x="24" y="0"/>
                    </a:lnTo>
                    <a:lnTo>
                      <a:pt x="30" y="0"/>
                    </a:lnTo>
                    <a:lnTo>
                      <a:pt x="36" y="1"/>
                    </a:lnTo>
                    <a:lnTo>
                      <a:pt x="40" y="4"/>
                    </a:lnTo>
                    <a:lnTo>
                      <a:pt x="48" y="8"/>
                    </a:lnTo>
                    <a:lnTo>
                      <a:pt x="54" y="15"/>
                    </a:lnTo>
                    <a:lnTo>
                      <a:pt x="55" y="22"/>
                    </a:lnTo>
                    <a:lnTo>
                      <a:pt x="51" y="34"/>
                    </a:lnTo>
                    <a:lnTo>
                      <a:pt x="46" y="44"/>
                    </a:lnTo>
                    <a:lnTo>
                      <a:pt x="44" y="50"/>
                    </a:lnTo>
                    <a:lnTo>
                      <a:pt x="40" y="52"/>
                    </a:lnTo>
                    <a:lnTo>
                      <a:pt x="33" y="52"/>
                    </a:lnTo>
                    <a:lnTo>
                      <a:pt x="23" y="52"/>
                    </a:lnTo>
                    <a:lnTo>
                      <a:pt x="14" y="52"/>
                    </a:lnTo>
                    <a:lnTo>
                      <a:pt x="7" y="52"/>
                    </a:lnTo>
                    <a:lnTo>
                      <a:pt x="3" y="48"/>
                    </a:lnTo>
                    <a:lnTo>
                      <a:pt x="1" y="42"/>
                    </a:lnTo>
                    <a:lnTo>
                      <a:pt x="0" y="32"/>
                    </a:lnTo>
                    <a:lnTo>
                      <a:pt x="0" y="23"/>
                    </a:lnTo>
                    <a:lnTo>
                      <a:pt x="3" y="14"/>
                    </a:lnTo>
                    <a:close/>
                  </a:path>
                </a:pathLst>
              </a:custGeom>
              <a:solidFill>
                <a:srgbClr val="EFCCE5"/>
              </a:solidFill>
              <a:ln w="9525">
                <a:noFill/>
                <a:round/>
                <a:headEnd/>
                <a:tailEnd/>
              </a:ln>
            </p:spPr>
            <p:txBody>
              <a:bodyPr/>
              <a:lstStyle/>
              <a:p>
                <a:endParaRPr lang="fa-IR"/>
              </a:p>
            </p:txBody>
          </p:sp>
          <p:sp>
            <p:nvSpPr>
              <p:cNvPr id="16469" name="Freeform 53"/>
              <p:cNvSpPr>
                <a:spLocks/>
              </p:cNvSpPr>
              <p:nvPr/>
            </p:nvSpPr>
            <p:spPr bwMode="auto">
              <a:xfrm>
                <a:off x="4316" y="3524"/>
                <a:ext cx="127" cy="62"/>
              </a:xfrm>
              <a:custGeom>
                <a:avLst/>
                <a:gdLst>
                  <a:gd name="T0" fmla="*/ 19 w 255"/>
                  <a:gd name="T1" fmla="*/ 28 h 125"/>
                  <a:gd name="T2" fmla="*/ 34 w 255"/>
                  <a:gd name="T3" fmla="*/ 37 h 125"/>
                  <a:gd name="T4" fmla="*/ 46 w 255"/>
                  <a:gd name="T5" fmla="*/ 42 h 125"/>
                  <a:gd name="T6" fmla="*/ 59 w 255"/>
                  <a:gd name="T7" fmla="*/ 44 h 125"/>
                  <a:gd name="T8" fmla="*/ 73 w 255"/>
                  <a:gd name="T9" fmla="*/ 43 h 125"/>
                  <a:gd name="T10" fmla="*/ 81 w 255"/>
                  <a:gd name="T11" fmla="*/ 34 h 125"/>
                  <a:gd name="T12" fmla="*/ 88 w 255"/>
                  <a:gd name="T13" fmla="*/ 20 h 125"/>
                  <a:gd name="T14" fmla="*/ 101 w 255"/>
                  <a:gd name="T15" fmla="*/ 7 h 125"/>
                  <a:gd name="T16" fmla="*/ 120 w 255"/>
                  <a:gd name="T17" fmla="*/ 2 h 125"/>
                  <a:gd name="T18" fmla="*/ 133 w 255"/>
                  <a:gd name="T19" fmla="*/ 0 h 125"/>
                  <a:gd name="T20" fmla="*/ 142 w 255"/>
                  <a:gd name="T21" fmla="*/ 0 h 125"/>
                  <a:gd name="T22" fmla="*/ 156 w 255"/>
                  <a:gd name="T23" fmla="*/ 0 h 125"/>
                  <a:gd name="T24" fmla="*/ 181 w 255"/>
                  <a:gd name="T25" fmla="*/ 1 h 125"/>
                  <a:gd name="T26" fmla="*/ 210 w 255"/>
                  <a:gd name="T27" fmla="*/ 7 h 125"/>
                  <a:gd name="T28" fmla="*/ 237 w 255"/>
                  <a:gd name="T29" fmla="*/ 14 h 125"/>
                  <a:gd name="T30" fmla="*/ 253 w 255"/>
                  <a:gd name="T31" fmla="*/ 20 h 125"/>
                  <a:gd name="T32" fmla="*/ 253 w 255"/>
                  <a:gd name="T33" fmla="*/ 21 h 125"/>
                  <a:gd name="T34" fmla="*/ 241 w 255"/>
                  <a:gd name="T35" fmla="*/ 19 h 125"/>
                  <a:gd name="T36" fmla="*/ 219 w 255"/>
                  <a:gd name="T37" fmla="*/ 17 h 125"/>
                  <a:gd name="T38" fmla="*/ 193 w 255"/>
                  <a:gd name="T39" fmla="*/ 15 h 125"/>
                  <a:gd name="T40" fmla="*/ 166 w 255"/>
                  <a:gd name="T41" fmla="*/ 15 h 125"/>
                  <a:gd name="T42" fmla="*/ 148 w 255"/>
                  <a:gd name="T43" fmla="*/ 14 h 125"/>
                  <a:gd name="T44" fmla="*/ 132 w 255"/>
                  <a:gd name="T45" fmla="*/ 17 h 125"/>
                  <a:gd name="T46" fmla="*/ 110 w 255"/>
                  <a:gd name="T47" fmla="*/ 31 h 125"/>
                  <a:gd name="T48" fmla="*/ 87 w 255"/>
                  <a:gd name="T49" fmla="*/ 50 h 125"/>
                  <a:gd name="T50" fmla="*/ 71 w 255"/>
                  <a:gd name="T51" fmla="*/ 55 h 125"/>
                  <a:gd name="T52" fmla="*/ 55 w 255"/>
                  <a:gd name="T53" fmla="*/ 55 h 125"/>
                  <a:gd name="T54" fmla="*/ 45 w 255"/>
                  <a:gd name="T55" fmla="*/ 53 h 125"/>
                  <a:gd name="T56" fmla="*/ 44 w 255"/>
                  <a:gd name="T57" fmla="*/ 55 h 125"/>
                  <a:gd name="T58" fmla="*/ 50 w 255"/>
                  <a:gd name="T59" fmla="*/ 69 h 125"/>
                  <a:gd name="T60" fmla="*/ 65 w 255"/>
                  <a:gd name="T61" fmla="*/ 85 h 125"/>
                  <a:gd name="T62" fmla="*/ 81 w 255"/>
                  <a:gd name="T63" fmla="*/ 99 h 125"/>
                  <a:gd name="T64" fmla="*/ 101 w 255"/>
                  <a:gd name="T65" fmla="*/ 111 h 125"/>
                  <a:gd name="T66" fmla="*/ 118 w 255"/>
                  <a:gd name="T67" fmla="*/ 114 h 125"/>
                  <a:gd name="T68" fmla="*/ 149 w 255"/>
                  <a:gd name="T69" fmla="*/ 91 h 125"/>
                  <a:gd name="T70" fmla="*/ 194 w 255"/>
                  <a:gd name="T71" fmla="*/ 61 h 125"/>
                  <a:gd name="T72" fmla="*/ 231 w 255"/>
                  <a:gd name="T73" fmla="*/ 43 h 125"/>
                  <a:gd name="T74" fmla="*/ 252 w 255"/>
                  <a:gd name="T75" fmla="*/ 34 h 125"/>
                  <a:gd name="T76" fmla="*/ 252 w 255"/>
                  <a:gd name="T77" fmla="*/ 34 h 125"/>
                  <a:gd name="T78" fmla="*/ 235 w 255"/>
                  <a:gd name="T79" fmla="*/ 43 h 125"/>
                  <a:gd name="T80" fmla="*/ 218 w 255"/>
                  <a:gd name="T81" fmla="*/ 57 h 125"/>
                  <a:gd name="T82" fmla="*/ 210 w 255"/>
                  <a:gd name="T83" fmla="*/ 66 h 125"/>
                  <a:gd name="T84" fmla="*/ 202 w 255"/>
                  <a:gd name="T85" fmla="*/ 72 h 125"/>
                  <a:gd name="T86" fmla="*/ 192 w 255"/>
                  <a:gd name="T87" fmla="*/ 80 h 125"/>
                  <a:gd name="T88" fmla="*/ 173 w 255"/>
                  <a:gd name="T89" fmla="*/ 93 h 125"/>
                  <a:gd name="T90" fmla="*/ 150 w 255"/>
                  <a:gd name="T91" fmla="*/ 110 h 125"/>
                  <a:gd name="T92" fmla="*/ 123 w 255"/>
                  <a:gd name="T93" fmla="*/ 122 h 125"/>
                  <a:gd name="T94" fmla="*/ 91 w 255"/>
                  <a:gd name="T95" fmla="*/ 122 h 125"/>
                  <a:gd name="T96" fmla="*/ 68 w 255"/>
                  <a:gd name="T97" fmla="*/ 111 h 125"/>
                  <a:gd name="T98" fmla="*/ 59 w 255"/>
                  <a:gd name="T99" fmla="*/ 102 h 125"/>
                  <a:gd name="T100" fmla="*/ 51 w 255"/>
                  <a:gd name="T101" fmla="*/ 91 h 125"/>
                  <a:gd name="T102" fmla="*/ 43 w 255"/>
                  <a:gd name="T103" fmla="*/ 81 h 125"/>
                  <a:gd name="T104" fmla="*/ 32 w 255"/>
                  <a:gd name="T105" fmla="*/ 65 h 125"/>
                  <a:gd name="T106" fmla="*/ 21 w 255"/>
                  <a:gd name="T107" fmla="*/ 42 h 125"/>
                  <a:gd name="T108" fmla="*/ 18 w 255"/>
                  <a:gd name="T109" fmla="*/ 36 h 125"/>
                  <a:gd name="T110" fmla="*/ 8 w 255"/>
                  <a:gd name="T111" fmla="*/ 28 h 125"/>
                  <a:gd name="T112" fmla="*/ 0 w 255"/>
                  <a:gd name="T113" fmla="*/ 19 h 125"/>
                  <a:gd name="T114" fmla="*/ 3 w 255"/>
                  <a:gd name="T115" fmla="*/ 17 h 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5"/>
                  <a:gd name="T175" fmla="*/ 0 h 125"/>
                  <a:gd name="T176" fmla="*/ 255 w 255"/>
                  <a:gd name="T177" fmla="*/ 125 h 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5" h="125">
                    <a:moveTo>
                      <a:pt x="10" y="22"/>
                    </a:moveTo>
                    <a:lnTo>
                      <a:pt x="19" y="28"/>
                    </a:lnTo>
                    <a:lnTo>
                      <a:pt x="27" y="34"/>
                    </a:lnTo>
                    <a:lnTo>
                      <a:pt x="34" y="37"/>
                    </a:lnTo>
                    <a:lnTo>
                      <a:pt x="41" y="39"/>
                    </a:lnTo>
                    <a:lnTo>
                      <a:pt x="46" y="42"/>
                    </a:lnTo>
                    <a:lnTo>
                      <a:pt x="52" y="43"/>
                    </a:lnTo>
                    <a:lnTo>
                      <a:pt x="59" y="44"/>
                    </a:lnTo>
                    <a:lnTo>
                      <a:pt x="66" y="44"/>
                    </a:lnTo>
                    <a:lnTo>
                      <a:pt x="73" y="43"/>
                    </a:lnTo>
                    <a:lnTo>
                      <a:pt x="78" y="39"/>
                    </a:lnTo>
                    <a:lnTo>
                      <a:pt x="81" y="34"/>
                    </a:lnTo>
                    <a:lnTo>
                      <a:pt x="84" y="27"/>
                    </a:lnTo>
                    <a:lnTo>
                      <a:pt x="88" y="20"/>
                    </a:lnTo>
                    <a:lnTo>
                      <a:pt x="94" y="13"/>
                    </a:lnTo>
                    <a:lnTo>
                      <a:pt x="101" y="7"/>
                    </a:lnTo>
                    <a:lnTo>
                      <a:pt x="110" y="4"/>
                    </a:lnTo>
                    <a:lnTo>
                      <a:pt x="120" y="2"/>
                    </a:lnTo>
                    <a:lnTo>
                      <a:pt x="127" y="1"/>
                    </a:lnTo>
                    <a:lnTo>
                      <a:pt x="133" y="0"/>
                    </a:lnTo>
                    <a:lnTo>
                      <a:pt x="137" y="0"/>
                    </a:lnTo>
                    <a:lnTo>
                      <a:pt x="142" y="0"/>
                    </a:lnTo>
                    <a:lnTo>
                      <a:pt x="148" y="0"/>
                    </a:lnTo>
                    <a:lnTo>
                      <a:pt x="156" y="0"/>
                    </a:lnTo>
                    <a:lnTo>
                      <a:pt x="167" y="0"/>
                    </a:lnTo>
                    <a:lnTo>
                      <a:pt x="181" y="1"/>
                    </a:lnTo>
                    <a:lnTo>
                      <a:pt x="196" y="4"/>
                    </a:lnTo>
                    <a:lnTo>
                      <a:pt x="210" y="7"/>
                    </a:lnTo>
                    <a:lnTo>
                      <a:pt x="224" y="11"/>
                    </a:lnTo>
                    <a:lnTo>
                      <a:pt x="237" y="14"/>
                    </a:lnTo>
                    <a:lnTo>
                      <a:pt x="246" y="17"/>
                    </a:lnTo>
                    <a:lnTo>
                      <a:pt x="253" y="20"/>
                    </a:lnTo>
                    <a:lnTo>
                      <a:pt x="255" y="21"/>
                    </a:lnTo>
                    <a:lnTo>
                      <a:pt x="253" y="21"/>
                    </a:lnTo>
                    <a:lnTo>
                      <a:pt x="248" y="20"/>
                    </a:lnTo>
                    <a:lnTo>
                      <a:pt x="241" y="19"/>
                    </a:lnTo>
                    <a:lnTo>
                      <a:pt x="231" y="17"/>
                    </a:lnTo>
                    <a:lnTo>
                      <a:pt x="219" y="17"/>
                    </a:lnTo>
                    <a:lnTo>
                      <a:pt x="207" y="16"/>
                    </a:lnTo>
                    <a:lnTo>
                      <a:pt x="193" y="15"/>
                    </a:lnTo>
                    <a:lnTo>
                      <a:pt x="179" y="15"/>
                    </a:lnTo>
                    <a:lnTo>
                      <a:pt x="166" y="15"/>
                    </a:lnTo>
                    <a:lnTo>
                      <a:pt x="156" y="14"/>
                    </a:lnTo>
                    <a:lnTo>
                      <a:pt x="148" y="14"/>
                    </a:lnTo>
                    <a:lnTo>
                      <a:pt x="140" y="14"/>
                    </a:lnTo>
                    <a:lnTo>
                      <a:pt x="132" y="17"/>
                    </a:lnTo>
                    <a:lnTo>
                      <a:pt x="121" y="22"/>
                    </a:lnTo>
                    <a:lnTo>
                      <a:pt x="110" y="31"/>
                    </a:lnTo>
                    <a:lnTo>
                      <a:pt x="95" y="44"/>
                    </a:lnTo>
                    <a:lnTo>
                      <a:pt x="87" y="50"/>
                    </a:lnTo>
                    <a:lnTo>
                      <a:pt x="79" y="53"/>
                    </a:lnTo>
                    <a:lnTo>
                      <a:pt x="71" y="55"/>
                    </a:lnTo>
                    <a:lnTo>
                      <a:pt x="63" y="55"/>
                    </a:lnTo>
                    <a:lnTo>
                      <a:pt x="55" y="55"/>
                    </a:lnTo>
                    <a:lnTo>
                      <a:pt x="49" y="54"/>
                    </a:lnTo>
                    <a:lnTo>
                      <a:pt x="45" y="53"/>
                    </a:lnTo>
                    <a:lnTo>
                      <a:pt x="44" y="53"/>
                    </a:lnTo>
                    <a:lnTo>
                      <a:pt x="44" y="55"/>
                    </a:lnTo>
                    <a:lnTo>
                      <a:pt x="46" y="61"/>
                    </a:lnTo>
                    <a:lnTo>
                      <a:pt x="50" y="69"/>
                    </a:lnTo>
                    <a:lnTo>
                      <a:pt x="59" y="80"/>
                    </a:lnTo>
                    <a:lnTo>
                      <a:pt x="65" y="85"/>
                    </a:lnTo>
                    <a:lnTo>
                      <a:pt x="73" y="92"/>
                    </a:lnTo>
                    <a:lnTo>
                      <a:pt x="81" y="99"/>
                    </a:lnTo>
                    <a:lnTo>
                      <a:pt x="90" y="106"/>
                    </a:lnTo>
                    <a:lnTo>
                      <a:pt x="101" y="111"/>
                    </a:lnTo>
                    <a:lnTo>
                      <a:pt x="109" y="114"/>
                    </a:lnTo>
                    <a:lnTo>
                      <a:pt x="118" y="114"/>
                    </a:lnTo>
                    <a:lnTo>
                      <a:pt x="125" y="111"/>
                    </a:lnTo>
                    <a:lnTo>
                      <a:pt x="149" y="91"/>
                    </a:lnTo>
                    <a:lnTo>
                      <a:pt x="172" y="75"/>
                    </a:lnTo>
                    <a:lnTo>
                      <a:pt x="194" y="61"/>
                    </a:lnTo>
                    <a:lnTo>
                      <a:pt x="215" y="51"/>
                    </a:lnTo>
                    <a:lnTo>
                      <a:pt x="231" y="43"/>
                    </a:lnTo>
                    <a:lnTo>
                      <a:pt x="243" y="37"/>
                    </a:lnTo>
                    <a:lnTo>
                      <a:pt x="252" y="34"/>
                    </a:lnTo>
                    <a:lnTo>
                      <a:pt x="255" y="32"/>
                    </a:lnTo>
                    <a:lnTo>
                      <a:pt x="252" y="34"/>
                    </a:lnTo>
                    <a:lnTo>
                      <a:pt x="245" y="37"/>
                    </a:lnTo>
                    <a:lnTo>
                      <a:pt x="235" y="43"/>
                    </a:lnTo>
                    <a:lnTo>
                      <a:pt x="225" y="51"/>
                    </a:lnTo>
                    <a:lnTo>
                      <a:pt x="218" y="57"/>
                    </a:lnTo>
                    <a:lnTo>
                      <a:pt x="214" y="61"/>
                    </a:lnTo>
                    <a:lnTo>
                      <a:pt x="210" y="66"/>
                    </a:lnTo>
                    <a:lnTo>
                      <a:pt x="207" y="68"/>
                    </a:lnTo>
                    <a:lnTo>
                      <a:pt x="202" y="72"/>
                    </a:lnTo>
                    <a:lnTo>
                      <a:pt x="197" y="75"/>
                    </a:lnTo>
                    <a:lnTo>
                      <a:pt x="192" y="80"/>
                    </a:lnTo>
                    <a:lnTo>
                      <a:pt x="184" y="85"/>
                    </a:lnTo>
                    <a:lnTo>
                      <a:pt x="173" y="93"/>
                    </a:lnTo>
                    <a:lnTo>
                      <a:pt x="163" y="102"/>
                    </a:lnTo>
                    <a:lnTo>
                      <a:pt x="150" y="110"/>
                    </a:lnTo>
                    <a:lnTo>
                      <a:pt x="136" y="118"/>
                    </a:lnTo>
                    <a:lnTo>
                      <a:pt x="123" y="122"/>
                    </a:lnTo>
                    <a:lnTo>
                      <a:pt x="108" y="125"/>
                    </a:lnTo>
                    <a:lnTo>
                      <a:pt x="91" y="122"/>
                    </a:lnTo>
                    <a:lnTo>
                      <a:pt x="75" y="115"/>
                    </a:lnTo>
                    <a:lnTo>
                      <a:pt x="68" y="111"/>
                    </a:lnTo>
                    <a:lnTo>
                      <a:pt x="64" y="106"/>
                    </a:lnTo>
                    <a:lnTo>
                      <a:pt x="59" y="102"/>
                    </a:lnTo>
                    <a:lnTo>
                      <a:pt x="55" y="97"/>
                    </a:lnTo>
                    <a:lnTo>
                      <a:pt x="51" y="91"/>
                    </a:lnTo>
                    <a:lnTo>
                      <a:pt x="46" y="87"/>
                    </a:lnTo>
                    <a:lnTo>
                      <a:pt x="43" y="81"/>
                    </a:lnTo>
                    <a:lnTo>
                      <a:pt x="40" y="76"/>
                    </a:lnTo>
                    <a:lnTo>
                      <a:pt x="32" y="65"/>
                    </a:lnTo>
                    <a:lnTo>
                      <a:pt x="26" y="51"/>
                    </a:lnTo>
                    <a:lnTo>
                      <a:pt x="21" y="42"/>
                    </a:lnTo>
                    <a:lnTo>
                      <a:pt x="19" y="37"/>
                    </a:lnTo>
                    <a:lnTo>
                      <a:pt x="18" y="36"/>
                    </a:lnTo>
                    <a:lnTo>
                      <a:pt x="14" y="32"/>
                    </a:lnTo>
                    <a:lnTo>
                      <a:pt x="8" y="28"/>
                    </a:lnTo>
                    <a:lnTo>
                      <a:pt x="4" y="22"/>
                    </a:lnTo>
                    <a:lnTo>
                      <a:pt x="0" y="19"/>
                    </a:lnTo>
                    <a:lnTo>
                      <a:pt x="0" y="16"/>
                    </a:lnTo>
                    <a:lnTo>
                      <a:pt x="3" y="17"/>
                    </a:lnTo>
                    <a:lnTo>
                      <a:pt x="10" y="22"/>
                    </a:lnTo>
                    <a:close/>
                  </a:path>
                </a:pathLst>
              </a:custGeom>
              <a:solidFill>
                <a:srgbClr val="000000"/>
              </a:solidFill>
              <a:ln w="9525">
                <a:noFill/>
                <a:round/>
                <a:headEnd/>
                <a:tailEnd/>
              </a:ln>
            </p:spPr>
            <p:txBody>
              <a:bodyPr/>
              <a:lstStyle/>
              <a:p>
                <a:endParaRPr lang="fa-IR"/>
              </a:p>
            </p:txBody>
          </p:sp>
          <p:sp>
            <p:nvSpPr>
              <p:cNvPr id="16470" name="Freeform 54"/>
              <p:cNvSpPr>
                <a:spLocks/>
              </p:cNvSpPr>
              <p:nvPr/>
            </p:nvSpPr>
            <p:spPr bwMode="auto">
              <a:xfrm>
                <a:off x="4399" y="3541"/>
                <a:ext cx="74" cy="121"/>
              </a:xfrm>
              <a:custGeom>
                <a:avLst/>
                <a:gdLst>
                  <a:gd name="T0" fmla="*/ 67 w 148"/>
                  <a:gd name="T1" fmla="*/ 18 h 242"/>
                  <a:gd name="T2" fmla="*/ 38 w 148"/>
                  <a:gd name="T3" fmla="*/ 46 h 242"/>
                  <a:gd name="T4" fmla="*/ 11 w 148"/>
                  <a:gd name="T5" fmla="*/ 76 h 242"/>
                  <a:gd name="T6" fmla="*/ 0 w 148"/>
                  <a:gd name="T7" fmla="*/ 103 h 242"/>
                  <a:gd name="T8" fmla="*/ 14 w 148"/>
                  <a:gd name="T9" fmla="*/ 126 h 242"/>
                  <a:gd name="T10" fmla="*/ 34 w 148"/>
                  <a:gd name="T11" fmla="*/ 138 h 242"/>
                  <a:gd name="T12" fmla="*/ 52 w 148"/>
                  <a:gd name="T13" fmla="*/ 144 h 242"/>
                  <a:gd name="T14" fmla="*/ 66 w 148"/>
                  <a:gd name="T15" fmla="*/ 151 h 242"/>
                  <a:gd name="T16" fmla="*/ 73 w 148"/>
                  <a:gd name="T17" fmla="*/ 174 h 242"/>
                  <a:gd name="T18" fmla="*/ 73 w 148"/>
                  <a:gd name="T19" fmla="*/ 202 h 242"/>
                  <a:gd name="T20" fmla="*/ 57 w 148"/>
                  <a:gd name="T21" fmla="*/ 223 h 242"/>
                  <a:gd name="T22" fmla="*/ 43 w 148"/>
                  <a:gd name="T23" fmla="*/ 239 h 242"/>
                  <a:gd name="T24" fmla="*/ 45 w 148"/>
                  <a:gd name="T25" fmla="*/ 240 h 242"/>
                  <a:gd name="T26" fmla="*/ 75 w 148"/>
                  <a:gd name="T27" fmla="*/ 230 h 242"/>
                  <a:gd name="T28" fmla="*/ 116 w 148"/>
                  <a:gd name="T29" fmla="*/ 212 h 242"/>
                  <a:gd name="T30" fmla="*/ 144 w 148"/>
                  <a:gd name="T31" fmla="*/ 188 h 242"/>
                  <a:gd name="T32" fmla="*/ 144 w 148"/>
                  <a:gd name="T33" fmla="*/ 156 h 242"/>
                  <a:gd name="T34" fmla="*/ 132 w 148"/>
                  <a:gd name="T35" fmla="*/ 123 h 242"/>
                  <a:gd name="T36" fmla="*/ 113 w 148"/>
                  <a:gd name="T37" fmla="*/ 92 h 242"/>
                  <a:gd name="T38" fmla="*/ 96 w 148"/>
                  <a:gd name="T39" fmla="*/ 68 h 242"/>
                  <a:gd name="T40" fmla="*/ 85 w 148"/>
                  <a:gd name="T41" fmla="*/ 47 h 242"/>
                  <a:gd name="T42" fmla="*/ 87 w 148"/>
                  <a:gd name="T43" fmla="*/ 15 h 242"/>
                  <a:gd name="T44" fmla="*/ 86 w 148"/>
                  <a:gd name="T45" fmla="*/ 14 h 242"/>
                  <a:gd name="T46" fmla="*/ 73 w 148"/>
                  <a:gd name="T47" fmla="*/ 38 h 242"/>
                  <a:gd name="T48" fmla="*/ 72 w 148"/>
                  <a:gd name="T49" fmla="*/ 54 h 242"/>
                  <a:gd name="T50" fmla="*/ 87 w 148"/>
                  <a:gd name="T51" fmla="*/ 78 h 242"/>
                  <a:gd name="T52" fmla="*/ 106 w 148"/>
                  <a:gd name="T53" fmla="*/ 111 h 242"/>
                  <a:gd name="T54" fmla="*/ 118 w 148"/>
                  <a:gd name="T55" fmla="*/ 145 h 242"/>
                  <a:gd name="T56" fmla="*/ 113 w 148"/>
                  <a:gd name="T57" fmla="*/ 173 h 242"/>
                  <a:gd name="T58" fmla="*/ 102 w 148"/>
                  <a:gd name="T59" fmla="*/ 192 h 242"/>
                  <a:gd name="T60" fmla="*/ 88 w 148"/>
                  <a:gd name="T61" fmla="*/ 205 h 242"/>
                  <a:gd name="T62" fmla="*/ 79 w 148"/>
                  <a:gd name="T63" fmla="*/ 211 h 242"/>
                  <a:gd name="T64" fmla="*/ 80 w 148"/>
                  <a:gd name="T65" fmla="*/ 209 h 242"/>
                  <a:gd name="T66" fmla="*/ 88 w 148"/>
                  <a:gd name="T67" fmla="*/ 190 h 242"/>
                  <a:gd name="T68" fmla="*/ 89 w 148"/>
                  <a:gd name="T69" fmla="*/ 160 h 242"/>
                  <a:gd name="T70" fmla="*/ 68 w 148"/>
                  <a:gd name="T71" fmla="*/ 128 h 242"/>
                  <a:gd name="T72" fmla="*/ 38 w 148"/>
                  <a:gd name="T73" fmla="*/ 108 h 242"/>
                  <a:gd name="T74" fmla="*/ 38 w 148"/>
                  <a:gd name="T75" fmla="*/ 88 h 242"/>
                  <a:gd name="T76" fmla="*/ 48 w 148"/>
                  <a:gd name="T77" fmla="*/ 65 h 242"/>
                  <a:gd name="T78" fmla="*/ 58 w 148"/>
                  <a:gd name="T79" fmla="*/ 49 h 242"/>
                  <a:gd name="T80" fmla="*/ 61 w 148"/>
                  <a:gd name="T81" fmla="*/ 44 h 242"/>
                  <a:gd name="T82" fmla="*/ 72 w 148"/>
                  <a:gd name="T83" fmla="*/ 26 h 242"/>
                  <a:gd name="T84" fmla="*/ 83 w 148"/>
                  <a:gd name="T85" fmla="*/ 7 h 242"/>
                  <a:gd name="T86" fmla="*/ 85 w 148"/>
                  <a:gd name="T87" fmla="*/ 0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8"/>
                  <a:gd name="T133" fmla="*/ 0 h 242"/>
                  <a:gd name="T134" fmla="*/ 148 w 148"/>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8" h="242">
                    <a:moveTo>
                      <a:pt x="79" y="7"/>
                    </a:moveTo>
                    <a:lnTo>
                      <a:pt x="67" y="18"/>
                    </a:lnTo>
                    <a:lnTo>
                      <a:pt x="53" y="32"/>
                    </a:lnTo>
                    <a:lnTo>
                      <a:pt x="38" y="46"/>
                    </a:lnTo>
                    <a:lnTo>
                      <a:pt x="23" y="61"/>
                    </a:lnTo>
                    <a:lnTo>
                      <a:pt x="11" y="76"/>
                    </a:lnTo>
                    <a:lnTo>
                      <a:pt x="3" y="90"/>
                    </a:lnTo>
                    <a:lnTo>
                      <a:pt x="0" y="103"/>
                    </a:lnTo>
                    <a:lnTo>
                      <a:pt x="5" y="116"/>
                    </a:lnTo>
                    <a:lnTo>
                      <a:pt x="14" y="126"/>
                    </a:lnTo>
                    <a:lnTo>
                      <a:pt x="25" y="133"/>
                    </a:lnTo>
                    <a:lnTo>
                      <a:pt x="34" y="138"/>
                    </a:lnTo>
                    <a:lnTo>
                      <a:pt x="44" y="140"/>
                    </a:lnTo>
                    <a:lnTo>
                      <a:pt x="52" y="144"/>
                    </a:lnTo>
                    <a:lnTo>
                      <a:pt x="60" y="146"/>
                    </a:lnTo>
                    <a:lnTo>
                      <a:pt x="66" y="151"/>
                    </a:lnTo>
                    <a:lnTo>
                      <a:pt x="70" y="158"/>
                    </a:lnTo>
                    <a:lnTo>
                      <a:pt x="73" y="174"/>
                    </a:lnTo>
                    <a:lnTo>
                      <a:pt x="75" y="189"/>
                    </a:lnTo>
                    <a:lnTo>
                      <a:pt x="73" y="202"/>
                    </a:lnTo>
                    <a:lnTo>
                      <a:pt x="66" y="213"/>
                    </a:lnTo>
                    <a:lnTo>
                      <a:pt x="57" y="223"/>
                    </a:lnTo>
                    <a:lnTo>
                      <a:pt x="49" y="232"/>
                    </a:lnTo>
                    <a:lnTo>
                      <a:pt x="43" y="239"/>
                    </a:lnTo>
                    <a:lnTo>
                      <a:pt x="41" y="242"/>
                    </a:lnTo>
                    <a:lnTo>
                      <a:pt x="45" y="240"/>
                    </a:lnTo>
                    <a:lnTo>
                      <a:pt x="58" y="237"/>
                    </a:lnTo>
                    <a:lnTo>
                      <a:pt x="75" y="230"/>
                    </a:lnTo>
                    <a:lnTo>
                      <a:pt x="96" y="222"/>
                    </a:lnTo>
                    <a:lnTo>
                      <a:pt x="116" y="212"/>
                    </a:lnTo>
                    <a:lnTo>
                      <a:pt x="133" y="200"/>
                    </a:lnTo>
                    <a:lnTo>
                      <a:pt x="144" y="188"/>
                    </a:lnTo>
                    <a:lnTo>
                      <a:pt x="148" y="173"/>
                    </a:lnTo>
                    <a:lnTo>
                      <a:pt x="144" y="156"/>
                    </a:lnTo>
                    <a:lnTo>
                      <a:pt x="139" y="140"/>
                    </a:lnTo>
                    <a:lnTo>
                      <a:pt x="132" y="123"/>
                    </a:lnTo>
                    <a:lnTo>
                      <a:pt x="123" y="107"/>
                    </a:lnTo>
                    <a:lnTo>
                      <a:pt x="113" y="92"/>
                    </a:lnTo>
                    <a:lnTo>
                      <a:pt x="104" y="78"/>
                    </a:lnTo>
                    <a:lnTo>
                      <a:pt x="96" y="68"/>
                    </a:lnTo>
                    <a:lnTo>
                      <a:pt x="90" y="61"/>
                    </a:lnTo>
                    <a:lnTo>
                      <a:pt x="85" y="47"/>
                    </a:lnTo>
                    <a:lnTo>
                      <a:pt x="85" y="30"/>
                    </a:lnTo>
                    <a:lnTo>
                      <a:pt x="87" y="15"/>
                    </a:lnTo>
                    <a:lnTo>
                      <a:pt x="88" y="9"/>
                    </a:lnTo>
                    <a:lnTo>
                      <a:pt x="86" y="14"/>
                    </a:lnTo>
                    <a:lnTo>
                      <a:pt x="79" y="25"/>
                    </a:lnTo>
                    <a:lnTo>
                      <a:pt x="73" y="38"/>
                    </a:lnTo>
                    <a:lnTo>
                      <a:pt x="70" y="48"/>
                    </a:lnTo>
                    <a:lnTo>
                      <a:pt x="72" y="54"/>
                    </a:lnTo>
                    <a:lnTo>
                      <a:pt x="79" y="65"/>
                    </a:lnTo>
                    <a:lnTo>
                      <a:pt x="87" y="78"/>
                    </a:lnTo>
                    <a:lnTo>
                      <a:pt x="97" y="94"/>
                    </a:lnTo>
                    <a:lnTo>
                      <a:pt x="106" y="111"/>
                    </a:lnTo>
                    <a:lnTo>
                      <a:pt x="114" y="129"/>
                    </a:lnTo>
                    <a:lnTo>
                      <a:pt x="118" y="145"/>
                    </a:lnTo>
                    <a:lnTo>
                      <a:pt x="118" y="160"/>
                    </a:lnTo>
                    <a:lnTo>
                      <a:pt x="113" y="173"/>
                    </a:lnTo>
                    <a:lnTo>
                      <a:pt x="109" y="183"/>
                    </a:lnTo>
                    <a:lnTo>
                      <a:pt x="102" y="192"/>
                    </a:lnTo>
                    <a:lnTo>
                      <a:pt x="95" y="199"/>
                    </a:lnTo>
                    <a:lnTo>
                      <a:pt x="88" y="205"/>
                    </a:lnTo>
                    <a:lnTo>
                      <a:pt x="82" y="208"/>
                    </a:lnTo>
                    <a:lnTo>
                      <a:pt x="79" y="211"/>
                    </a:lnTo>
                    <a:lnTo>
                      <a:pt x="78" y="212"/>
                    </a:lnTo>
                    <a:lnTo>
                      <a:pt x="80" y="209"/>
                    </a:lnTo>
                    <a:lnTo>
                      <a:pt x="83" y="201"/>
                    </a:lnTo>
                    <a:lnTo>
                      <a:pt x="88" y="190"/>
                    </a:lnTo>
                    <a:lnTo>
                      <a:pt x="90" y="175"/>
                    </a:lnTo>
                    <a:lnTo>
                      <a:pt x="89" y="160"/>
                    </a:lnTo>
                    <a:lnTo>
                      <a:pt x="82" y="144"/>
                    </a:lnTo>
                    <a:lnTo>
                      <a:pt x="68" y="128"/>
                    </a:lnTo>
                    <a:lnTo>
                      <a:pt x="44" y="114"/>
                    </a:lnTo>
                    <a:lnTo>
                      <a:pt x="38" y="108"/>
                    </a:lnTo>
                    <a:lnTo>
                      <a:pt x="36" y="99"/>
                    </a:lnTo>
                    <a:lnTo>
                      <a:pt x="38" y="88"/>
                    </a:lnTo>
                    <a:lnTo>
                      <a:pt x="43" y="77"/>
                    </a:lnTo>
                    <a:lnTo>
                      <a:pt x="48" y="65"/>
                    </a:lnTo>
                    <a:lnTo>
                      <a:pt x="53" y="56"/>
                    </a:lnTo>
                    <a:lnTo>
                      <a:pt x="58" y="49"/>
                    </a:lnTo>
                    <a:lnTo>
                      <a:pt x="59" y="47"/>
                    </a:lnTo>
                    <a:lnTo>
                      <a:pt x="61" y="44"/>
                    </a:lnTo>
                    <a:lnTo>
                      <a:pt x="66" y="37"/>
                    </a:lnTo>
                    <a:lnTo>
                      <a:pt x="72" y="26"/>
                    </a:lnTo>
                    <a:lnTo>
                      <a:pt x="78" y="16"/>
                    </a:lnTo>
                    <a:lnTo>
                      <a:pt x="83" y="7"/>
                    </a:lnTo>
                    <a:lnTo>
                      <a:pt x="86" y="1"/>
                    </a:lnTo>
                    <a:lnTo>
                      <a:pt x="85" y="0"/>
                    </a:lnTo>
                    <a:lnTo>
                      <a:pt x="79" y="7"/>
                    </a:lnTo>
                    <a:close/>
                  </a:path>
                </a:pathLst>
              </a:custGeom>
              <a:solidFill>
                <a:srgbClr val="000000"/>
              </a:solidFill>
              <a:ln w="9525">
                <a:noFill/>
                <a:round/>
                <a:headEnd/>
                <a:tailEnd/>
              </a:ln>
            </p:spPr>
            <p:txBody>
              <a:bodyPr/>
              <a:lstStyle/>
              <a:p>
                <a:endParaRPr lang="fa-IR"/>
              </a:p>
            </p:txBody>
          </p:sp>
          <p:sp>
            <p:nvSpPr>
              <p:cNvPr id="16471" name="Freeform 55"/>
              <p:cNvSpPr>
                <a:spLocks/>
              </p:cNvSpPr>
              <p:nvPr/>
            </p:nvSpPr>
            <p:spPr bwMode="auto">
              <a:xfrm>
                <a:off x="4449" y="3542"/>
                <a:ext cx="133" cy="63"/>
              </a:xfrm>
              <a:custGeom>
                <a:avLst/>
                <a:gdLst>
                  <a:gd name="T0" fmla="*/ 40 w 266"/>
                  <a:gd name="T1" fmla="*/ 6 h 127"/>
                  <a:gd name="T2" fmla="*/ 55 w 266"/>
                  <a:gd name="T3" fmla="*/ 1 h 127"/>
                  <a:gd name="T4" fmla="*/ 74 w 266"/>
                  <a:gd name="T5" fmla="*/ 2 h 127"/>
                  <a:gd name="T6" fmla="*/ 101 w 266"/>
                  <a:gd name="T7" fmla="*/ 15 h 127"/>
                  <a:gd name="T8" fmla="*/ 138 w 266"/>
                  <a:gd name="T9" fmla="*/ 42 h 127"/>
                  <a:gd name="T10" fmla="*/ 183 w 266"/>
                  <a:gd name="T11" fmla="*/ 56 h 127"/>
                  <a:gd name="T12" fmla="*/ 226 w 266"/>
                  <a:gd name="T13" fmla="*/ 60 h 127"/>
                  <a:gd name="T14" fmla="*/ 258 w 266"/>
                  <a:gd name="T15" fmla="*/ 60 h 127"/>
                  <a:gd name="T16" fmla="*/ 264 w 266"/>
                  <a:gd name="T17" fmla="*/ 63 h 127"/>
                  <a:gd name="T18" fmla="*/ 236 w 266"/>
                  <a:gd name="T19" fmla="*/ 83 h 127"/>
                  <a:gd name="T20" fmla="*/ 187 w 266"/>
                  <a:gd name="T21" fmla="*/ 106 h 127"/>
                  <a:gd name="T22" fmla="*/ 139 w 266"/>
                  <a:gd name="T23" fmla="*/ 124 h 127"/>
                  <a:gd name="T24" fmla="*/ 105 w 266"/>
                  <a:gd name="T25" fmla="*/ 124 h 127"/>
                  <a:gd name="T26" fmla="*/ 76 w 266"/>
                  <a:gd name="T27" fmla="*/ 113 h 127"/>
                  <a:gd name="T28" fmla="*/ 48 w 266"/>
                  <a:gd name="T29" fmla="*/ 92 h 127"/>
                  <a:gd name="T30" fmla="*/ 24 w 266"/>
                  <a:gd name="T31" fmla="*/ 70 h 127"/>
                  <a:gd name="T32" fmla="*/ 3 w 266"/>
                  <a:gd name="T33" fmla="*/ 44 h 127"/>
                  <a:gd name="T34" fmla="*/ 1 w 266"/>
                  <a:gd name="T35" fmla="*/ 20 h 127"/>
                  <a:gd name="T36" fmla="*/ 3 w 266"/>
                  <a:gd name="T37" fmla="*/ 21 h 127"/>
                  <a:gd name="T38" fmla="*/ 17 w 266"/>
                  <a:gd name="T39" fmla="*/ 51 h 127"/>
                  <a:gd name="T40" fmla="*/ 46 w 266"/>
                  <a:gd name="T41" fmla="*/ 74 h 127"/>
                  <a:gd name="T42" fmla="*/ 81 w 266"/>
                  <a:gd name="T43" fmla="*/ 88 h 127"/>
                  <a:gd name="T44" fmla="*/ 127 w 266"/>
                  <a:gd name="T45" fmla="*/ 94 h 127"/>
                  <a:gd name="T46" fmla="*/ 172 w 266"/>
                  <a:gd name="T47" fmla="*/ 91 h 127"/>
                  <a:gd name="T48" fmla="*/ 193 w 266"/>
                  <a:gd name="T49" fmla="*/ 82 h 127"/>
                  <a:gd name="T50" fmla="*/ 184 w 266"/>
                  <a:gd name="T51" fmla="*/ 82 h 127"/>
                  <a:gd name="T52" fmla="*/ 165 w 266"/>
                  <a:gd name="T53" fmla="*/ 80 h 127"/>
                  <a:gd name="T54" fmla="*/ 140 w 266"/>
                  <a:gd name="T55" fmla="*/ 68 h 127"/>
                  <a:gd name="T56" fmla="*/ 112 w 266"/>
                  <a:gd name="T57" fmla="*/ 46 h 127"/>
                  <a:gd name="T58" fmla="*/ 94 w 266"/>
                  <a:gd name="T59" fmla="*/ 31 h 127"/>
                  <a:gd name="T60" fmla="*/ 82 w 266"/>
                  <a:gd name="T61" fmla="*/ 24 h 127"/>
                  <a:gd name="T62" fmla="*/ 77 w 266"/>
                  <a:gd name="T63" fmla="*/ 22 h 127"/>
                  <a:gd name="T64" fmla="*/ 70 w 266"/>
                  <a:gd name="T65" fmla="*/ 22 h 127"/>
                  <a:gd name="T66" fmla="*/ 54 w 266"/>
                  <a:gd name="T67" fmla="*/ 20 h 127"/>
                  <a:gd name="T68" fmla="*/ 33 w 266"/>
                  <a:gd name="T69" fmla="*/ 16 h 127"/>
                  <a:gd name="T70" fmla="*/ 18 w 266"/>
                  <a:gd name="T71" fmla="*/ 14 h 127"/>
                  <a:gd name="T72" fmla="*/ 16 w 266"/>
                  <a:gd name="T73" fmla="*/ 14 h 127"/>
                  <a:gd name="T74" fmla="*/ 20 w 266"/>
                  <a:gd name="T75" fmla="*/ 10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6"/>
                  <a:gd name="T115" fmla="*/ 0 h 127"/>
                  <a:gd name="T116" fmla="*/ 266 w 266"/>
                  <a:gd name="T117" fmla="*/ 127 h 1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6" h="127">
                    <a:moveTo>
                      <a:pt x="32" y="8"/>
                    </a:moveTo>
                    <a:lnTo>
                      <a:pt x="40" y="6"/>
                    </a:lnTo>
                    <a:lnTo>
                      <a:pt x="47" y="3"/>
                    </a:lnTo>
                    <a:lnTo>
                      <a:pt x="55" y="1"/>
                    </a:lnTo>
                    <a:lnTo>
                      <a:pt x="64" y="0"/>
                    </a:lnTo>
                    <a:lnTo>
                      <a:pt x="74" y="2"/>
                    </a:lnTo>
                    <a:lnTo>
                      <a:pt x="87" y="6"/>
                    </a:lnTo>
                    <a:lnTo>
                      <a:pt x="101" y="15"/>
                    </a:lnTo>
                    <a:lnTo>
                      <a:pt x="118" y="28"/>
                    </a:lnTo>
                    <a:lnTo>
                      <a:pt x="138" y="42"/>
                    </a:lnTo>
                    <a:lnTo>
                      <a:pt x="160" y="51"/>
                    </a:lnTo>
                    <a:lnTo>
                      <a:pt x="183" y="56"/>
                    </a:lnTo>
                    <a:lnTo>
                      <a:pt x="206" y="59"/>
                    </a:lnTo>
                    <a:lnTo>
                      <a:pt x="226" y="60"/>
                    </a:lnTo>
                    <a:lnTo>
                      <a:pt x="244" y="60"/>
                    </a:lnTo>
                    <a:lnTo>
                      <a:pt x="258" y="60"/>
                    </a:lnTo>
                    <a:lnTo>
                      <a:pt x="266" y="60"/>
                    </a:lnTo>
                    <a:lnTo>
                      <a:pt x="264" y="63"/>
                    </a:lnTo>
                    <a:lnTo>
                      <a:pt x="254" y="71"/>
                    </a:lnTo>
                    <a:lnTo>
                      <a:pt x="236" y="83"/>
                    </a:lnTo>
                    <a:lnTo>
                      <a:pt x="213" y="94"/>
                    </a:lnTo>
                    <a:lnTo>
                      <a:pt x="187" y="106"/>
                    </a:lnTo>
                    <a:lnTo>
                      <a:pt x="162" y="116"/>
                    </a:lnTo>
                    <a:lnTo>
                      <a:pt x="139" y="124"/>
                    </a:lnTo>
                    <a:lnTo>
                      <a:pt x="120" y="127"/>
                    </a:lnTo>
                    <a:lnTo>
                      <a:pt x="105" y="124"/>
                    </a:lnTo>
                    <a:lnTo>
                      <a:pt x="91" y="120"/>
                    </a:lnTo>
                    <a:lnTo>
                      <a:pt x="76" y="113"/>
                    </a:lnTo>
                    <a:lnTo>
                      <a:pt x="61" y="103"/>
                    </a:lnTo>
                    <a:lnTo>
                      <a:pt x="48" y="92"/>
                    </a:lnTo>
                    <a:lnTo>
                      <a:pt x="35" y="82"/>
                    </a:lnTo>
                    <a:lnTo>
                      <a:pt x="24" y="70"/>
                    </a:lnTo>
                    <a:lnTo>
                      <a:pt x="14" y="61"/>
                    </a:lnTo>
                    <a:lnTo>
                      <a:pt x="3" y="44"/>
                    </a:lnTo>
                    <a:lnTo>
                      <a:pt x="0" y="30"/>
                    </a:lnTo>
                    <a:lnTo>
                      <a:pt x="1" y="20"/>
                    </a:lnTo>
                    <a:lnTo>
                      <a:pt x="2" y="16"/>
                    </a:lnTo>
                    <a:lnTo>
                      <a:pt x="3" y="21"/>
                    </a:lnTo>
                    <a:lnTo>
                      <a:pt x="8" y="35"/>
                    </a:lnTo>
                    <a:lnTo>
                      <a:pt x="17" y="51"/>
                    </a:lnTo>
                    <a:lnTo>
                      <a:pt x="33" y="67"/>
                    </a:lnTo>
                    <a:lnTo>
                      <a:pt x="46" y="74"/>
                    </a:lnTo>
                    <a:lnTo>
                      <a:pt x="62" y="81"/>
                    </a:lnTo>
                    <a:lnTo>
                      <a:pt x="81" y="88"/>
                    </a:lnTo>
                    <a:lnTo>
                      <a:pt x="104" y="92"/>
                    </a:lnTo>
                    <a:lnTo>
                      <a:pt x="127" y="94"/>
                    </a:lnTo>
                    <a:lnTo>
                      <a:pt x="150" y="94"/>
                    </a:lnTo>
                    <a:lnTo>
                      <a:pt x="172" y="91"/>
                    </a:lnTo>
                    <a:lnTo>
                      <a:pt x="192" y="83"/>
                    </a:lnTo>
                    <a:lnTo>
                      <a:pt x="193" y="82"/>
                    </a:lnTo>
                    <a:lnTo>
                      <a:pt x="190" y="82"/>
                    </a:lnTo>
                    <a:lnTo>
                      <a:pt x="184" y="82"/>
                    </a:lnTo>
                    <a:lnTo>
                      <a:pt x="176" y="82"/>
                    </a:lnTo>
                    <a:lnTo>
                      <a:pt x="165" y="80"/>
                    </a:lnTo>
                    <a:lnTo>
                      <a:pt x="153" y="76"/>
                    </a:lnTo>
                    <a:lnTo>
                      <a:pt x="140" y="68"/>
                    </a:lnTo>
                    <a:lnTo>
                      <a:pt x="125" y="58"/>
                    </a:lnTo>
                    <a:lnTo>
                      <a:pt x="112" y="46"/>
                    </a:lnTo>
                    <a:lnTo>
                      <a:pt x="102" y="38"/>
                    </a:lnTo>
                    <a:lnTo>
                      <a:pt x="94" y="31"/>
                    </a:lnTo>
                    <a:lnTo>
                      <a:pt x="87" y="28"/>
                    </a:lnTo>
                    <a:lnTo>
                      <a:pt x="82" y="24"/>
                    </a:lnTo>
                    <a:lnTo>
                      <a:pt x="79" y="23"/>
                    </a:lnTo>
                    <a:lnTo>
                      <a:pt x="77" y="22"/>
                    </a:lnTo>
                    <a:lnTo>
                      <a:pt x="74" y="22"/>
                    </a:lnTo>
                    <a:lnTo>
                      <a:pt x="70" y="22"/>
                    </a:lnTo>
                    <a:lnTo>
                      <a:pt x="63" y="21"/>
                    </a:lnTo>
                    <a:lnTo>
                      <a:pt x="54" y="20"/>
                    </a:lnTo>
                    <a:lnTo>
                      <a:pt x="43" y="17"/>
                    </a:lnTo>
                    <a:lnTo>
                      <a:pt x="33" y="16"/>
                    </a:lnTo>
                    <a:lnTo>
                      <a:pt x="24" y="15"/>
                    </a:lnTo>
                    <a:lnTo>
                      <a:pt x="18" y="14"/>
                    </a:lnTo>
                    <a:lnTo>
                      <a:pt x="16" y="14"/>
                    </a:lnTo>
                    <a:lnTo>
                      <a:pt x="16" y="13"/>
                    </a:lnTo>
                    <a:lnTo>
                      <a:pt x="20" y="10"/>
                    </a:lnTo>
                    <a:lnTo>
                      <a:pt x="32" y="8"/>
                    </a:lnTo>
                    <a:close/>
                  </a:path>
                </a:pathLst>
              </a:custGeom>
              <a:solidFill>
                <a:srgbClr val="000000"/>
              </a:solidFill>
              <a:ln w="9525">
                <a:noFill/>
                <a:round/>
                <a:headEnd/>
                <a:tailEnd/>
              </a:ln>
            </p:spPr>
            <p:txBody>
              <a:bodyPr/>
              <a:lstStyle/>
              <a:p>
                <a:endParaRPr lang="fa-IR"/>
              </a:p>
            </p:txBody>
          </p:sp>
          <p:sp>
            <p:nvSpPr>
              <p:cNvPr id="16472" name="Freeform 56"/>
              <p:cNvSpPr>
                <a:spLocks/>
              </p:cNvSpPr>
              <p:nvPr/>
            </p:nvSpPr>
            <p:spPr bwMode="auto">
              <a:xfrm>
                <a:off x="4468" y="3451"/>
                <a:ext cx="96" cy="92"/>
              </a:xfrm>
              <a:custGeom>
                <a:avLst/>
                <a:gdLst>
                  <a:gd name="T0" fmla="*/ 0 w 192"/>
                  <a:gd name="T1" fmla="*/ 136 h 184"/>
                  <a:gd name="T2" fmla="*/ 10 w 192"/>
                  <a:gd name="T3" fmla="*/ 115 h 184"/>
                  <a:gd name="T4" fmla="*/ 28 w 192"/>
                  <a:gd name="T5" fmla="*/ 106 h 184"/>
                  <a:gd name="T6" fmla="*/ 49 w 192"/>
                  <a:gd name="T7" fmla="*/ 105 h 184"/>
                  <a:gd name="T8" fmla="*/ 69 w 192"/>
                  <a:gd name="T9" fmla="*/ 104 h 184"/>
                  <a:gd name="T10" fmla="*/ 94 w 192"/>
                  <a:gd name="T11" fmla="*/ 97 h 184"/>
                  <a:gd name="T12" fmla="*/ 122 w 192"/>
                  <a:gd name="T13" fmla="*/ 84 h 184"/>
                  <a:gd name="T14" fmla="*/ 142 w 192"/>
                  <a:gd name="T15" fmla="*/ 68 h 184"/>
                  <a:gd name="T16" fmla="*/ 154 w 192"/>
                  <a:gd name="T17" fmla="*/ 40 h 184"/>
                  <a:gd name="T18" fmla="*/ 156 w 192"/>
                  <a:gd name="T19" fmla="*/ 6 h 184"/>
                  <a:gd name="T20" fmla="*/ 157 w 192"/>
                  <a:gd name="T21" fmla="*/ 2 h 184"/>
                  <a:gd name="T22" fmla="*/ 168 w 192"/>
                  <a:gd name="T23" fmla="*/ 16 h 184"/>
                  <a:gd name="T24" fmla="*/ 180 w 192"/>
                  <a:gd name="T25" fmla="*/ 41 h 184"/>
                  <a:gd name="T26" fmla="*/ 190 w 192"/>
                  <a:gd name="T27" fmla="*/ 71 h 184"/>
                  <a:gd name="T28" fmla="*/ 192 w 192"/>
                  <a:gd name="T29" fmla="*/ 113 h 184"/>
                  <a:gd name="T30" fmla="*/ 186 w 192"/>
                  <a:gd name="T31" fmla="*/ 139 h 184"/>
                  <a:gd name="T32" fmla="*/ 158 w 192"/>
                  <a:gd name="T33" fmla="*/ 157 h 184"/>
                  <a:gd name="T34" fmla="*/ 139 w 192"/>
                  <a:gd name="T35" fmla="*/ 169 h 184"/>
                  <a:gd name="T36" fmla="*/ 120 w 192"/>
                  <a:gd name="T37" fmla="*/ 179 h 184"/>
                  <a:gd name="T38" fmla="*/ 102 w 192"/>
                  <a:gd name="T39" fmla="*/ 184 h 184"/>
                  <a:gd name="T40" fmla="*/ 84 w 192"/>
                  <a:gd name="T41" fmla="*/ 183 h 184"/>
                  <a:gd name="T42" fmla="*/ 57 w 192"/>
                  <a:gd name="T43" fmla="*/ 176 h 184"/>
                  <a:gd name="T44" fmla="*/ 29 w 192"/>
                  <a:gd name="T45" fmla="*/ 168 h 184"/>
                  <a:gd name="T46" fmla="*/ 11 w 192"/>
                  <a:gd name="T47" fmla="*/ 162 h 184"/>
                  <a:gd name="T48" fmla="*/ 10 w 192"/>
                  <a:gd name="T49" fmla="*/ 160 h 184"/>
                  <a:gd name="T50" fmla="*/ 23 w 192"/>
                  <a:gd name="T51" fmla="*/ 156 h 184"/>
                  <a:gd name="T52" fmla="*/ 38 w 192"/>
                  <a:gd name="T53" fmla="*/ 158 h 184"/>
                  <a:gd name="T54" fmla="*/ 50 w 192"/>
                  <a:gd name="T55" fmla="*/ 159 h 184"/>
                  <a:gd name="T56" fmla="*/ 65 w 192"/>
                  <a:gd name="T57" fmla="*/ 159 h 184"/>
                  <a:gd name="T58" fmla="*/ 84 w 192"/>
                  <a:gd name="T59" fmla="*/ 158 h 184"/>
                  <a:gd name="T60" fmla="*/ 102 w 192"/>
                  <a:gd name="T61" fmla="*/ 153 h 184"/>
                  <a:gd name="T62" fmla="*/ 119 w 192"/>
                  <a:gd name="T63" fmla="*/ 150 h 184"/>
                  <a:gd name="T64" fmla="*/ 133 w 192"/>
                  <a:gd name="T65" fmla="*/ 146 h 184"/>
                  <a:gd name="T66" fmla="*/ 146 w 192"/>
                  <a:gd name="T67" fmla="*/ 138 h 184"/>
                  <a:gd name="T68" fmla="*/ 160 w 192"/>
                  <a:gd name="T69" fmla="*/ 113 h 184"/>
                  <a:gd name="T70" fmla="*/ 163 w 192"/>
                  <a:gd name="T71" fmla="*/ 76 h 184"/>
                  <a:gd name="T72" fmla="*/ 162 w 192"/>
                  <a:gd name="T73" fmla="*/ 71 h 184"/>
                  <a:gd name="T74" fmla="*/ 153 w 192"/>
                  <a:gd name="T75" fmla="*/ 85 h 184"/>
                  <a:gd name="T76" fmla="*/ 137 w 192"/>
                  <a:gd name="T77" fmla="*/ 104 h 184"/>
                  <a:gd name="T78" fmla="*/ 118 w 192"/>
                  <a:gd name="T79" fmla="*/ 116 h 184"/>
                  <a:gd name="T80" fmla="*/ 82 w 192"/>
                  <a:gd name="T81" fmla="*/ 114 h 184"/>
                  <a:gd name="T82" fmla="*/ 46 w 192"/>
                  <a:gd name="T83" fmla="*/ 116 h 184"/>
                  <a:gd name="T84" fmla="*/ 24 w 192"/>
                  <a:gd name="T85" fmla="*/ 126 h 184"/>
                  <a:gd name="T86" fmla="*/ 16 w 192"/>
                  <a:gd name="T87" fmla="*/ 135 h 184"/>
                  <a:gd name="T88" fmla="*/ 12 w 192"/>
                  <a:gd name="T89" fmla="*/ 141 h 184"/>
                  <a:gd name="T90" fmla="*/ 2 w 192"/>
                  <a:gd name="T91" fmla="*/ 158 h 1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2"/>
                  <a:gd name="T139" fmla="*/ 0 h 184"/>
                  <a:gd name="T140" fmla="*/ 192 w 192"/>
                  <a:gd name="T141" fmla="*/ 184 h 1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2" h="184">
                    <a:moveTo>
                      <a:pt x="0" y="152"/>
                    </a:moveTo>
                    <a:lnTo>
                      <a:pt x="0" y="136"/>
                    </a:lnTo>
                    <a:lnTo>
                      <a:pt x="3" y="123"/>
                    </a:lnTo>
                    <a:lnTo>
                      <a:pt x="10" y="115"/>
                    </a:lnTo>
                    <a:lnTo>
                      <a:pt x="18" y="109"/>
                    </a:lnTo>
                    <a:lnTo>
                      <a:pt x="28" y="106"/>
                    </a:lnTo>
                    <a:lnTo>
                      <a:pt x="39" y="105"/>
                    </a:lnTo>
                    <a:lnTo>
                      <a:pt x="49" y="105"/>
                    </a:lnTo>
                    <a:lnTo>
                      <a:pt x="58" y="105"/>
                    </a:lnTo>
                    <a:lnTo>
                      <a:pt x="69" y="104"/>
                    </a:lnTo>
                    <a:lnTo>
                      <a:pt x="80" y="101"/>
                    </a:lnTo>
                    <a:lnTo>
                      <a:pt x="94" y="97"/>
                    </a:lnTo>
                    <a:lnTo>
                      <a:pt x="108" y="91"/>
                    </a:lnTo>
                    <a:lnTo>
                      <a:pt x="122" y="84"/>
                    </a:lnTo>
                    <a:lnTo>
                      <a:pt x="133" y="77"/>
                    </a:lnTo>
                    <a:lnTo>
                      <a:pt x="142" y="68"/>
                    </a:lnTo>
                    <a:lnTo>
                      <a:pt x="148" y="60"/>
                    </a:lnTo>
                    <a:lnTo>
                      <a:pt x="154" y="40"/>
                    </a:lnTo>
                    <a:lnTo>
                      <a:pt x="156" y="21"/>
                    </a:lnTo>
                    <a:lnTo>
                      <a:pt x="156" y="6"/>
                    </a:lnTo>
                    <a:lnTo>
                      <a:pt x="156" y="0"/>
                    </a:lnTo>
                    <a:lnTo>
                      <a:pt x="157" y="2"/>
                    </a:lnTo>
                    <a:lnTo>
                      <a:pt x="162" y="8"/>
                    </a:lnTo>
                    <a:lnTo>
                      <a:pt x="168" y="16"/>
                    </a:lnTo>
                    <a:lnTo>
                      <a:pt x="173" y="28"/>
                    </a:lnTo>
                    <a:lnTo>
                      <a:pt x="180" y="41"/>
                    </a:lnTo>
                    <a:lnTo>
                      <a:pt x="186" y="56"/>
                    </a:lnTo>
                    <a:lnTo>
                      <a:pt x="190" y="71"/>
                    </a:lnTo>
                    <a:lnTo>
                      <a:pt x="191" y="88"/>
                    </a:lnTo>
                    <a:lnTo>
                      <a:pt x="192" y="113"/>
                    </a:lnTo>
                    <a:lnTo>
                      <a:pt x="192" y="129"/>
                    </a:lnTo>
                    <a:lnTo>
                      <a:pt x="186" y="139"/>
                    </a:lnTo>
                    <a:lnTo>
                      <a:pt x="170" y="150"/>
                    </a:lnTo>
                    <a:lnTo>
                      <a:pt x="158" y="157"/>
                    </a:lnTo>
                    <a:lnTo>
                      <a:pt x="148" y="162"/>
                    </a:lnTo>
                    <a:lnTo>
                      <a:pt x="139" y="169"/>
                    </a:lnTo>
                    <a:lnTo>
                      <a:pt x="129" y="174"/>
                    </a:lnTo>
                    <a:lnTo>
                      <a:pt x="120" y="179"/>
                    </a:lnTo>
                    <a:lnTo>
                      <a:pt x="111" y="182"/>
                    </a:lnTo>
                    <a:lnTo>
                      <a:pt x="102" y="184"/>
                    </a:lnTo>
                    <a:lnTo>
                      <a:pt x="94" y="184"/>
                    </a:lnTo>
                    <a:lnTo>
                      <a:pt x="84" y="183"/>
                    </a:lnTo>
                    <a:lnTo>
                      <a:pt x="71" y="180"/>
                    </a:lnTo>
                    <a:lnTo>
                      <a:pt x="57" y="176"/>
                    </a:lnTo>
                    <a:lnTo>
                      <a:pt x="43" y="172"/>
                    </a:lnTo>
                    <a:lnTo>
                      <a:pt x="29" y="168"/>
                    </a:lnTo>
                    <a:lnTo>
                      <a:pt x="19" y="165"/>
                    </a:lnTo>
                    <a:lnTo>
                      <a:pt x="11" y="162"/>
                    </a:lnTo>
                    <a:lnTo>
                      <a:pt x="9" y="161"/>
                    </a:lnTo>
                    <a:lnTo>
                      <a:pt x="10" y="160"/>
                    </a:lnTo>
                    <a:lnTo>
                      <a:pt x="16" y="158"/>
                    </a:lnTo>
                    <a:lnTo>
                      <a:pt x="23" y="156"/>
                    </a:lnTo>
                    <a:lnTo>
                      <a:pt x="32" y="157"/>
                    </a:lnTo>
                    <a:lnTo>
                      <a:pt x="38" y="158"/>
                    </a:lnTo>
                    <a:lnTo>
                      <a:pt x="43" y="159"/>
                    </a:lnTo>
                    <a:lnTo>
                      <a:pt x="50" y="159"/>
                    </a:lnTo>
                    <a:lnTo>
                      <a:pt x="57" y="159"/>
                    </a:lnTo>
                    <a:lnTo>
                      <a:pt x="65" y="159"/>
                    </a:lnTo>
                    <a:lnTo>
                      <a:pt x="74" y="159"/>
                    </a:lnTo>
                    <a:lnTo>
                      <a:pt x="84" y="158"/>
                    </a:lnTo>
                    <a:lnTo>
                      <a:pt x="93" y="156"/>
                    </a:lnTo>
                    <a:lnTo>
                      <a:pt x="102" y="153"/>
                    </a:lnTo>
                    <a:lnTo>
                      <a:pt x="111" y="152"/>
                    </a:lnTo>
                    <a:lnTo>
                      <a:pt x="119" y="150"/>
                    </a:lnTo>
                    <a:lnTo>
                      <a:pt x="126" y="149"/>
                    </a:lnTo>
                    <a:lnTo>
                      <a:pt x="133" y="146"/>
                    </a:lnTo>
                    <a:lnTo>
                      <a:pt x="140" y="143"/>
                    </a:lnTo>
                    <a:lnTo>
                      <a:pt x="146" y="138"/>
                    </a:lnTo>
                    <a:lnTo>
                      <a:pt x="152" y="131"/>
                    </a:lnTo>
                    <a:lnTo>
                      <a:pt x="160" y="113"/>
                    </a:lnTo>
                    <a:lnTo>
                      <a:pt x="163" y="92"/>
                    </a:lnTo>
                    <a:lnTo>
                      <a:pt x="163" y="76"/>
                    </a:lnTo>
                    <a:lnTo>
                      <a:pt x="163" y="69"/>
                    </a:lnTo>
                    <a:lnTo>
                      <a:pt x="162" y="71"/>
                    </a:lnTo>
                    <a:lnTo>
                      <a:pt x="158" y="77"/>
                    </a:lnTo>
                    <a:lnTo>
                      <a:pt x="153" y="85"/>
                    </a:lnTo>
                    <a:lnTo>
                      <a:pt x="145" y="94"/>
                    </a:lnTo>
                    <a:lnTo>
                      <a:pt x="137" y="104"/>
                    </a:lnTo>
                    <a:lnTo>
                      <a:pt x="127" y="112"/>
                    </a:lnTo>
                    <a:lnTo>
                      <a:pt x="118" y="116"/>
                    </a:lnTo>
                    <a:lnTo>
                      <a:pt x="109" y="118"/>
                    </a:lnTo>
                    <a:lnTo>
                      <a:pt x="82" y="114"/>
                    </a:lnTo>
                    <a:lnTo>
                      <a:pt x="62" y="114"/>
                    </a:lnTo>
                    <a:lnTo>
                      <a:pt x="46" y="116"/>
                    </a:lnTo>
                    <a:lnTo>
                      <a:pt x="33" y="121"/>
                    </a:lnTo>
                    <a:lnTo>
                      <a:pt x="24" y="126"/>
                    </a:lnTo>
                    <a:lnTo>
                      <a:pt x="18" y="131"/>
                    </a:lnTo>
                    <a:lnTo>
                      <a:pt x="16" y="135"/>
                    </a:lnTo>
                    <a:lnTo>
                      <a:pt x="15" y="136"/>
                    </a:lnTo>
                    <a:lnTo>
                      <a:pt x="12" y="141"/>
                    </a:lnTo>
                    <a:lnTo>
                      <a:pt x="8" y="151"/>
                    </a:lnTo>
                    <a:lnTo>
                      <a:pt x="2" y="158"/>
                    </a:lnTo>
                    <a:lnTo>
                      <a:pt x="0" y="152"/>
                    </a:lnTo>
                    <a:close/>
                  </a:path>
                </a:pathLst>
              </a:custGeom>
              <a:solidFill>
                <a:srgbClr val="000000"/>
              </a:solidFill>
              <a:ln w="9525">
                <a:noFill/>
                <a:round/>
                <a:headEnd/>
                <a:tailEnd/>
              </a:ln>
            </p:spPr>
            <p:txBody>
              <a:bodyPr/>
              <a:lstStyle/>
              <a:p>
                <a:endParaRPr lang="fa-IR"/>
              </a:p>
            </p:txBody>
          </p:sp>
          <p:sp>
            <p:nvSpPr>
              <p:cNvPr id="16473" name="Freeform 57"/>
              <p:cNvSpPr>
                <a:spLocks/>
              </p:cNvSpPr>
              <p:nvPr/>
            </p:nvSpPr>
            <p:spPr bwMode="auto">
              <a:xfrm>
                <a:off x="4411" y="3429"/>
                <a:ext cx="66" cy="104"/>
              </a:xfrm>
              <a:custGeom>
                <a:avLst/>
                <a:gdLst>
                  <a:gd name="T0" fmla="*/ 83 w 131"/>
                  <a:gd name="T1" fmla="*/ 184 h 209"/>
                  <a:gd name="T2" fmla="*/ 94 w 131"/>
                  <a:gd name="T3" fmla="*/ 175 h 209"/>
                  <a:gd name="T4" fmla="*/ 104 w 131"/>
                  <a:gd name="T5" fmla="*/ 168 h 209"/>
                  <a:gd name="T6" fmla="*/ 116 w 131"/>
                  <a:gd name="T7" fmla="*/ 159 h 209"/>
                  <a:gd name="T8" fmla="*/ 129 w 131"/>
                  <a:gd name="T9" fmla="*/ 131 h 209"/>
                  <a:gd name="T10" fmla="*/ 129 w 131"/>
                  <a:gd name="T11" fmla="*/ 95 h 209"/>
                  <a:gd name="T12" fmla="*/ 113 w 131"/>
                  <a:gd name="T13" fmla="*/ 70 h 209"/>
                  <a:gd name="T14" fmla="*/ 101 w 131"/>
                  <a:gd name="T15" fmla="*/ 57 h 209"/>
                  <a:gd name="T16" fmla="*/ 91 w 131"/>
                  <a:gd name="T17" fmla="*/ 44 h 209"/>
                  <a:gd name="T18" fmla="*/ 79 w 131"/>
                  <a:gd name="T19" fmla="*/ 35 h 209"/>
                  <a:gd name="T20" fmla="*/ 66 w 131"/>
                  <a:gd name="T21" fmla="*/ 28 h 209"/>
                  <a:gd name="T22" fmla="*/ 49 w 131"/>
                  <a:gd name="T23" fmla="*/ 17 h 209"/>
                  <a:gd name="T24" fmla="*/ 34 w 131"/>
                  <a:gd name="T25" fmla="*/ 7 h 209"/>
                  <a:gd name="T26" fmla="*/ 24 w 131"/>
                  <a:gd name="T27" fmla="*/ 1 h 209"/>
                  <a:gd name="T28" fmla="*/ 26 w 131"/>
                  <a:gd name="T29" fmla="*/ 4 h 209"/>
                  <a:gd name="T30" fmla="*/ 39 w 131"/>
                  <a:gd name="T31" fmla="*/ 22 h 209"/>
                  <a:gd name="T32" fmla="*/ 43 w 131"/>
                  <a:gd name="T33" fmla="*/ 44 h 209"/>
                  <a:gd name="T34" fmla="*/ 49 w 131"/>
                  <a:gd name="T35" fmla="*/ 69 h 209"/>
                  <a:gd name="T36" fmla="*/ 41 w 131"/>
                  <a:gd name="T37" fmla="*/ 90 h 209"/>
                  <a:gd name="T38" fmla="*/ 27 w 131"/>
                  <a:gd name="T39" fmla="*/ 100 h 209"/>
                  <a:gd name="T40" fmla="*/ 12 w 131"/>
                  <a:gd name="T41" fmla="*/ 110 h 209"/>
                  <a:gd name="T42" fmla="*/ 2 w 131"/>
                  <a:gd name="T43" fmla="*/ 119 h 209"/>
                  <a:gd name="T44" fmla="*/ 0 w 131"/>
                  <a:gd name="T45" fmla="*/ 135 h 209"/>
                  <a:gd name="T46" fmla="*/ 2 w 131"/>
                  <a:gd name="T47" fmla="*/ 157 h 209"/>
                  <a:gd name="T48" fmla="*/ 24 w 131"/>
                  <a:gd name="T49" fmla="*/ 190 h 209"/>
                  <a:gd name="T50" fmla="*/ 63 w 131"/>
                  <a:gd name="T51" fmla="*/ 209 h 209"/>
                  <a:gd name="T52" fmla="*/ 65 w 131"/>
                  <a:gd name="T53" fmla="*/ 199 h 209"/>
                  <a:gd name="T54" fmla="*/ 54 w 131"/>
                  <a:gd name="T55" fmla="*/ 183 h 209"/>
                  <a:gd name="T56" fmla="*/ 26 w 131"/>
                  <a:gd name="T57" fmla="*/ 165 h 209"/>
                  <a:gd name="T58" fmla="*/ 16 w 131"/>
                  <a:gd name="T59" fmla="*/ 144 h 209"/>
                  <a:gd name="T60" fmla="*/ 17 w 131"/>
                  <a:gd name="T61" fmla="*/ 127 h 209"/>
                  <a:gd name="T62" fmla="*/ 23 w 131"/>
                  <a:gd name="T63" fmla="*/ 119 h 209"/>
                  <a:gd name="T64" fmla="*/ 56 w 131"/>
                  <a:gd name="T65" fmla="*/ 96 h 209"/>
                  <a:gd name="T66" fmla="*/ 65 w 131"/>
                  <a:gd name="T67" fmla="*/ 72 h 209"/>
                  <a:gd name="T68" fmla="*/ 61 w 131"/>
                  <a:gd name="T69" fmla="*/ 52 h 209"/>
                  <a:gd name="T70" fmla="*/ 57 w 131"/>
                  <a:gd name="T71" fmla="*/ 44 h 209"/>
                  <a:gd name="T72" fmla="*/ 66 w 131"/>
                  <a:gd name="T73" fmla="*/ 53 h 209"/>
                  <a:gd name="T74" fmla="*/ 80 w 131"/>
                  <a:gd name="T75" fmla="*/ 70 h 209"/>
                  <a:gd name="T76" fmla="*/ 94 w 131"/>
                  <a:gd name="T77" fmla="*/ 85 h 209"/>
                  <a:gd name="T78" fmla="*/ 107 w 131"/>
                  <a:gd name="T79" fmla="*/ 106 h 209"/>
                  <a:gd name="T80" fmla="*/ 114 w 131"/>
                  <a:gd name="T81" fmla="*/ 127 h 209"/>
                  <a:gd name="T82" fmla="*/ 102 w 131"/>
                  <a:gd name="T83" fmla="*/ 149 h 209"/>
                  <a:gd name="T84" fmla="*/ 88 w 131"/>
                  <a:gd name="T85" fmla="*/ 167 h 209"/>
                  <a:gd name="T86" fmla="*/ 78 w 131"/>
                  <a:gd name="T87" fmla="*/ 188 h 209"/>
                  <a:gd name="T88" fmla="*/ 73 w 131"/>
                  <a:gd name="T89" fmla="*/ 199 h 209"/>
                  <a:gd name="T90" fmla="*/ 78 w 131"/>
                  <a:gd name="T91" fmla="*/ 192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1"/>
                  <a:gd name="T139" fmla="*/ 0 h 209"/>
                  <a:gd name="T140" fmla="*/ 131 w 131"/>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1" h="209">
                    <a:moveTo>
                      <a:pt x="78" y="192"/>
                    </a:moveTo>
                    <a:lnTo>
                      <a:pt x="83" y="184"/>
                    </a:lnTo>
                    <a:lnTo>
                      <a:pt x="88" y="179"/>
                    </a:lnTo>
                    <a:lnTo>
                      <a:pt x="94" y="175"/>
                    </a:lnTo>
                    <a:lnTo>
                      <a:pt x="100" y="172"/>
                    </a:lnTo>
                    <a:lnTo>
                      <a:pt x="104" y="168"/>
                    </a:lnTo>
                    <a:lnTo>
                      <a:pt x="110" y="165"/>
                    </a:lnTo>
                    <a:lnTo>
                      <a:pt x="116" y="159"/>
                    </a:lnTo>
                    <a:lnTo>
                      <a:pt x="121" y="151"/>
                    </a:lnTo>
                    <a:lnTo>
                      <a:pt x="129" y="131"/>
                    </a:lnTo>
                    <a:lnTo>
                      <a:pt x="131" y="112"/>
                    </a:lnTo>
                    <a:lnTo>
                      <a:pt x="129" y="95"/>
                    </a:lnTo>
                    <a:lnTo>
                      <a:pt x="119" y="78"/>
                    </a:lnTo>
                    <a:lnTo>
                      <a:pt x="113" y="70"/>
                    </a:lnTo>
                    <a:lnTo>
                      <a:pt x="107" y="63"/>
                    </a:lnTo>
                    <a:lnTo>
                      <a:pt x="101" y="57"/>
                    </a:lnTo>
                    <a:lnTo>
                      <a:pt x="96" y="50"/>
                    </a:lnTo>
                    <a:lnTo>
                      <a:pt x="91" y="44"/>
                    </a:lnTo>
                    <a:lnTo>
                      <a:pt x="85" y="39"/>
                    </a:lnTo>
                    <a:lnTo>
                      <a:pt x="79" y="35"/>
                    </a:lnTo>
                    <a:lnTo>
                      <a:pt x="73" y="31"/>
                    </a:lnTo>
                    <a:lnTo>
                      <a:pt x="66" y="28"/>
                    </a:lnTo>
                    <a:lnTo>
                      <a:pt x="57" y="22"/>
                    </a:lnTo>
                    <a:lnTo>
                      <a:pt x="49" y="17"/>
                    </a:lnTo>
                    <a:lnTo>
                      <a:pt x="41" y="12"/>
                    </a:lnTo>
                    <a:lnTo>
                      <a:pt x="34" y="7"/>
                    </a:lnTo>
                    <a:lnTo>
                      <a:pt x="28" y="4"/>
                    </a:lnTo>
                    <a:lnTo>
                      <a:pt x="24" y="1"/>
                    </a:lnTo>
                    <a:lnTo>
                      <a:pt x="23" y="0"/>
                    </a:lnTo>
                    <a:lnTo>
                      <a:pt x="26" y="4"/>
                    </a:lnTo>
                    <a:lnTo>
                      <a:pt x="32" y="12"/>
                    </a:lnTo>
                    <a:lnTo>
                      <a:pt x="39" y="22"/>
                    </a:lnTo>
                    <a:lnTo>
                      <a:pt x="41" y="33"/>
                    </a:lnTo>
                    <a:lnTo>
                      <a:pt x="43" y="44"/>
                    </a:lnTo>
                    <a:lnTo>
                      <a:pt x="47" y="57"/>
                    </a:lnTo>
                    <a:lnTo>
                      <a:pt x="49" y="69"/>
                    </a:lnTo>
                    <a:lnTo>
                      <a:pt x="46" y="83"/>
                    </a:lnTo>
                    <a:lnTo>
                      <a:pt x="41" y="90"/>
                    </a:lnTo>
                    <a:lnTo>
                      <a:pt x="34" y="96"/>
                    </a:lnTo>
                    <a:lnTo>
                      <a:pt x="27" y="100"/>
                    </a:lnTo>
                    <a:lnTo>
                      <a:pt x="19" y="105"/>
                    </a:lnTo>
                    <a:lnTo>
                      <a:pt x="12" y="110"/>
                    </a:lnTo>
                    <a:lnTo>
                      <a:pt x="5" y="114"/>
                    </a:lnTo>
                    <a:lnTo>
                      <a:pt x="2" y="119"/>
                    </a:lnTo>
                    <a:lnTo>
                      <a:pt x="0" y="123"/>
                    </a:lnTo>
                    <a:lnTo>
                      <a:pt x="0" y="135"/>
                    </a:lnTo>
                    <a:lnTo>
                      <a:pt x="1" y="148"/>
                    </a:lnTo>
                    <a:lnTo>
                      <a:pt x="2" y="157"/>
                    </a:lnTo>
                    <a:lnTo>
                      <a:pt x="2" y="161"/>
                    </a:lnTo>
                    <a:lnTo>
                      <a:pt x="24" y="190"/>
                    </a:lnTo>
                    <a:lnTo>
                      <a:pt x="48" y="201"/>
                    </a:lnTo>
                    <a:lnTo>
                      <a:pt x="63" y="209"/>
                    </a:lnTo>
                    <a:lnTo>
                      <a:pt x="64" y="206"/>
                    </a:lnTo>
                    <a:lnTo>
                      <a:pt x="65" y="199"/>
                    </a:lnTo>
                    <a:lnTo>
                      <a:pt x="63" y="190"/>
                    </a:lnTo>
                    <a:lnTo>
                      <a:pt x="54" y="183"/>
                    </a:lnTo>
                    <a:lnTo>
                      <a:pt x="38" y="174"/>
                    </a:lnTo>
                    <a:lnTo>
                      <a:pt x="26" y="165"/>
                    </a:lnTo>
                    <a:lnTo>
                      <a:pt x="19" y="153"/>
                    </a:lnTo>
                    <a:lnTo>
                      <a:pt x="16" y="144"/>
                    </a:lnTo>
                    <a:lnTo>
                      <a:pt x="16" y="135"/>
                    </a:lnTo>
                    <a:lnTo>
                      <a:pt x="17" y="127"/>
                    </a:lnTo>
                    <a:lnTo>
                      <a:pt x="20" y="121"/>
                    </a:lnTo>
                    <a:lnTo>
                      <a:pt x="23" y="119"/>
                    </a:lnTo>
                    <a:lnTo>
                      <a:pt x="43" y="108"/>
                    </a:lnTo>
                    <a:lnTo>
                      <a:pt x="56" y="96"/>
                    </a:lnTo>
                    <a:lnTo>
                      <a:pt x="63" y="83"/>
                    </a:lnTo>
                    <a:lnTo>
                      <a:pt x="65" y="72"/>
                    </a:lnTo>
                    <a:lnTo>
                      <a:pt x="64" y="61"/>
                    </a:lnTo>
                    <a:lnTo>
                      <a:pt x="61" y="52"/>
                    </a:lnTo>
                    <a:lnTo>
                      <a:pt x="58" y="46"/>
                    </a:lnTo>
                    <a:lnTo>
                      <a:pt x="57" y="44"/>
                    </a:lnTo>
                    <a:lnTo>
                      <a:pt x="60" y="46"/>
                    </a:lnTo>
                    <a:lnTo>
                      <a:pt x="66" y="53"/>
                    </a:lnTo>
                    <a:lnTo>
                      <a:pt x="73" y="62"/>
                    </a:lnTo>
                    <a:lnTo>
                      <a:pt x="80" y="70"/>
                    </a:lnTo>
                    <a:lnTo>
                      <a:pt x="87" y="77"/>
                    </a:lnTo>
                    <a:lnTo>
                      <a:pt x="94" y="85"/>
                    </a:lnTo>
                    <a:lnTo>
                      <a:pt x="101" y="95"/>
                    </a:lnTo>
                    <a:lnTo>
                      <a:pt x="107" y="106"/>
                    </a:lnTo>
                    <a:lnTo>
                      <a:pt x="110" y="118"/>
                    </a:lnTo>
                    <a:lnTo>
                      <a:pt x="114" y="127"/>
                    </a:lnTo>
                    <a:lnTo>
                      <a:pt x="111" y="136"/>
                    </a:lnTo>
                    <a:lnTo>
                      <a:pt x="102" y="149"/>
                    </a:lnTo>
                    <a:lnTo>
                      <a:pt x="95" y="157"/>
                    </a:lnTo>
                    <a:lnTo>
                      <a:pt x="88" y="167"/>
                    </a:lnTo>
                    <a:lnTo>
                      <a:pt x="83" y="177"/>
                    </a:lnTo>
                    <a:lnTo>
                      <a:pt x="78" y="188"/>
                    </a:lnTo>
                    <a:lnTo>
                      <a:pt x="75" y="195"/>
                    </a:lnTo>
                    <a:lnTo>
                      <a:pt x="73" y="199"/>
                    </a:lnTo>
                    <a:lnTo>
                      <a:pt x="75" y="199"/>
                    </a:lnTo>
                    <a:lnTo>
                      <a:pt x="78" y="192"/>
                    </a:lnTo>
                    <a:close/>
                  </a:path>
                </a:pathLst>
              </a:custGeom>
              <a:solidFill>
                <a:srgbClr val="000000"/>
              </a:solidFill>
              <a:ln w="9525">
                <a:noFill/>
                <a:round/>
                <a:headEnd/>
                <a:tailEnd/>
              </a:ln>
            </p:spPr>
            <p:txBody>
              <a:bodyPr/>
              <a:lstStyle/>
              <a:p>
                <a:endParaRPr lang="fa-IR"/>
              </a:p>
            </p:txBody>
          </p:sp>
          <p:sp>
            <p:nvSpPr>
              <p:cNvPr id="16474" name="Freeform 58"/>
              <p:cNvSpPr>
                <a:spLocks/>
              </p:cNvSpPr>
              <p:nvPr/>
            </p:nvSpPr>
            <p:spPr bwMode="auto">
              <a:xfrm>
                <a:off x="4438" y="3518"/>
                <a:ext cx="35" cy="29"/>
              </a:xfrm>
              <a:custGeom>
                <a:avLst/>
                <a:gdLst>
                  <a:gd name="T0" fmla="*/ 2 w 69"/>
                  <a:gd name="T1" fmla="*/ 25 h 56"/>
                  <a:gd name="T2" fmla="*/ 8 w 69"/>
                  <a:gd name="T3" fmla="*/ 12 h 56"/>
                  <a:gd name="T4" fmla="*/ 12 w 69"/>
                  <a:gd name="T5" fmla="*/ 4 h 56"/>
                  <a:gd name="T6" fmla="*/ 21 w 69"/>
                  <a:gd name="T7" fmla="*/ 0 h 56"/>
                  <a:gd name="T8" fmla="*/ 32 w 69"/>
                  <a:gd name="T9" fmla="*/ 0 h 56"/>
                  <a:gd name="T10" fmla="*/ 39 w 69"/>
                  <a:gd name="T11" fmla="*/ 0 h 56"/>
                  <a:gd name="T12" fmla="*/ 46 w 69"/>
                  <a:gd name="T13" fmla="*/ 1 h 56"/>
                  <a:gd name="T14" fmla="*/ 52 w 69"/>
                  <a:gd name="T15" fmla="*/ 1 h 56"/>
                  <a:gd name="T16" fmla="*/ 56 w 69"/>
                  <a:gd name="T17" fmla="*/ 3 h 56"/>
                  <a:gd name="T18" fmla="*/ 61 w 69"/>
                  <a:gd name="T19" fmla="*/ 6 h 56"/>
                  <a:gd name="T20" fmla="*/ 63 w 69"/>
                  <a:gd name="T21" fmla="*/ 9 h 56"/>
                  <a:gd name="T22" fmla="*/ 65 w 69"/>
                  <a:gd name="T23" fmla="*/ 14 h 56"/>
                  <a:gd name="T24" fmla="*/ 65 w 69"/>
                  <a:gd name="T25" fmla="*/ 21 h 56"/>
                  <a:gd name="T26" fmla="*/ 67 w 69"/>
                  <a:gd name="T27" fmla="*/ 32 h 56"/>
                  <a:gd name="T28" fmla="*/ 69 w 69"/>
                  <a:gd name="T29" fmla="*/ 39 h 56"/>
                  <a:gd name="T30" fmla="*/ 67 w 69"/>
                  <a:gd name="T31" fmla="*/ 45 h 56"/>
                  <a:gd name="T32" fmla="*/ 57 w 69"/>
                  <a:gd name="T33" fmla="*/ 52 h 56"/>
                  <a:gd name="T34" fmla="*/ 49 w 69"/>
                  <a:gd name="T35" fmla="*/ 55 h 56"/>
                  <a:gd name="T36" fmla="*/ 40 w 69"/>
                  <a:gd name="T37" fmla="*/ 56 h 56"/>
                  <a:gd name="T38" fmla="*/ 31 w 69"/>
                  <a:gd name="T39" fmla="*/ 56 h 56"/>
                  <a:gd name="T40" fmla="*/ 22 w 69"/>
                  <a:gd name="T41" fmla="*/ 56 h 56"/>
                  <a:gd name="T42" fmla="*/ 12 w 69"/>
                  <a:gd name="T43" fmla="*/ 55 h 56"/>
                  <a:gd name="T44" fmla="*/ 6 w 69"/>
                  <a:gd name="T45" fmla="*/ 53 h 56"/>
                  <a:gd name="T46" fmla="*/ 1 w 69"/>
                  <a:gd name="T47" fmla="*/ 52 h 56"/>
                  <a:gd name="T48" fmla="*/ 0 w 69"/>
                  <a:gd name="T49" fmla="*/ 52 h 56"/>
                  <a:gd name="T50" fmla="*/ 15 w 69"/>
                  <a:gd name="T51" fmla="*/ 42 h 56"/>
                  <a:gd name="T52" fmla="*/ 16 w 69"/>
                  <a:gd name="T53" fmla="*/ 44 h 56"/>
                  <a:gd name="T54" fmla="*/ 19 w 69"/>
                  <a:gd name="T55" fmla="*/ 46 h 56"/>
                  <a:gd name="T56" fmla="*/ 26 w 69"/>
                  <a:gd name="T57" fmla="*/ 48 h 56"/>
                  <a:gd name="T58" fmla="*/ 35 w 69"/>
                  <a:gd name="T59" fmla="*/ 47 h 56"/>
                  <a:gd name="T60" fmla="*/ 47 w 69"/>
                  <a:gd name="T61" fmla="*/ 44 h 56"/>
                  <a:gd name="T62" fmla="*/ 55 w 69"/>
                  <a:gd name="T63" fmla="*/ 39 h 56"/>
                  <a:gd name="T64" fmla="*/ 59 w 69"/>
                  <a:gd name="T65" fmla="*/ 32 h 56"/>
                  <a:gd name="T66" fmla="*/ 55 w 69"/>
                  <a:gd name="T67" fmla="*/ 22 h 56"/>
                  <a:gd name="T68" fmla="*/ 48 w 69"/>
                  <a:gd name="T69" fmla="*/ 14 h 56"/>
                  <a:gd name="T70" fmla="*/ 44 w 69"/>
                  <a:gd name="T71" fmla="*/ 12 h 56"/>
                  <a:gd name="T72" fmla="*/ 40 w 69"/>
                  <a:gd name="T73" fmla="*/ 15 h 56"/>
                  <a:gd name="T74" fmla="*/ 35 w 69"/>
                  <a:gd name="T75" fmla="*/ 18 h 56"/>
                  <a:gd name="T76" fmla="*/ 27 w 69"/>
                  <a:gd name="T77" fmla="*/ 22 h 56"/>
                  <a:gd name="T78" fmla="*/ 21 w 69"/>
                  <a:gd name="T79" fmla="*/ 23 h 56"/>
                  <a:gd name="T80" fmla="*/ 17 w 69"/>
                  <a:gd name="T81" fmla="*/ 23 h 56"/>
                  <a:gd name="T82" fmla="*/ 16 w 69"/>
                  <a:gd name="T83" fmla="*/ 23 h 56"/>
                  <a:gd name="T84" fmla="*/ 12 w 69"/>
                  <a:gd name="T85" fmla="*/ 26 h 56"/>
                  <a:gd name="T86" fmla="*/ 6 w 69"/>
                  <a:gd name="T87" fmla="*/ 32 h 56"/>
                  <a:gd name="T88" fmla="*/ 1 w 69"/>
                  <a:gd name="T89" fmla="*/ 34 h 56"/>
                  <a:gd name="T90" fmla="*/ 2 w 69"/>
                  <a:gd name="T91" fmla="*/ 25 h 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56"/>
                  <a:gd name="T140" fmla="*/ 69 w 69"/>
                  <a:gd name="T141" fmla="*/ 56 h 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56">
                    <a:moveTo>
                      <a:pt x="2" y="25"/>
                    </a:moveTo>
                    <a:lnTo>
                      <a:pt x="8" y="12"/>
                    </a:lnTo>
                    <a:lnTo>
                      <a:pt x="12" y="4"/>
                    </a:lnTo>
                    <a:lnTo>
                      <a:pt x="21" y="0"/>
                    </a:lnTo>
                    <a:lnTo>
                      <a:pt x="32" y="0"/>
                    </a:lnTo>
                    <a:lnTo>
                      <a:pt x="39" y="0"/>
                    </a:lnTo>
                    <a:lnTo>
                      <a:pt x="46" y="1"/>
                    </a:lnTo>
                    <a:lnTo>
                      <a:pt x="52" y="1"/>
                    </a:lnTo>
                    <a:lnTo>
                      <a:pt x="56" y="3"/>
                    </a:lnTo>
                    <a:lnTo>
                      <a:pt x="61" y="6"/>
                    </a:lnTo>
                    <a:lnTo>
                      <a:pt x="63" y="9"/>
                    </a:lnTo>
                    <a:lnTo>
                      <a:pt x="65" y="14"/>
                    </a:lnTo>
                    <a:lnTo>
                      <a:pt x="65" y="21"/>
                    </a:lnTo>
                    <a:lnTo>
                      <a:pt x="67" y="32"/>
                    </a:lnTo>
                    <a:lnTo>
                      <a:pt x="69" y="39"/>
                    </a:lnTo>
                    <a:lnTo>
                      <a:pt x="67" y="45"/>
                    </a:lnTo>
                    <a:lnTo>
                      <a:pt x="57" y="52"/>
                    </a:lnTo>
                    <a:lnTo>
                      <a:pt x="49" y="55"/>
                    </a:lnTo>
                    <a:lnTo>
                      <a:pt x="40" y="56"/>
                    </a:lnTo>
                    <a:lnTo>
                      <a:pt x="31" y="56"/>
                    </a:lnTo>
                    <a:lnTo>
                      <a:pt x="22" y="56"/>
                    </a:lnTo>
                    <a:lnTo>
                      <a:pt x="12" y="55"/>
                    </a:lnTo>
                    <a:lnTo>
                      <a:pt x="6" y="53"/>
                    </a:lnTo>
                    <a:lnTo>
                      <a:pt x="1" y="52"/>
                    </a:lnTo>
                    <a:lnTo>
                      <a:pt x="0" y="52"/>
                    </a:lnTo>
                    <a:lnTo>
                      <a:pt x="15" y="42"/>
                    </a:lnTo>
                    <a:lnTo>
                      <a:pt x="16" y="44"/>
                    </a:lnTo>
                    <a:lnTo>
                      <a:pt x="19" y="46"/>
                    </a:lnTo>
                    <a:lnTo>
                      <a:pt x="26" y="48"/>
                    </a:lnTo>
                    <a:lnTo>
                      <a:pt x="35" y="47"/>
                    </a:lnTo>
                    <a:lnTo>
                      <a:pt x="47" y="44"/>
                    </a:lnTo>
                    <a:lnTo>
                      <a:pt x="55" y="39"/>
                    </a:lnTo>
                    <a:lnTo>
                      <a:pt x="59" y="32"/>
                    </a:lnTo>
                    <a:lnTo>
                      <a:pt x="55" y="22"/>
                    </a:lnTo>
                    <a:lnTo>
                      <a:pt x="48" y="14"/>
                    </a:lnTo>
                    <a:lnTo>
                      <a:pt x="44" y="12"/>
                    </a:lnTo>
                    <a:lnTo>
                      <a:pt x="40" y="15"/>
                    </a:lnTo>
                    <a:lnTo>
                      <a:pt x="35" y="18"/>
                    </a:lnTo>
                    <a:lnTo>
                      <a:pt x="27" y="22"/>
                    </a:lnTo>
                    <a:lnTo>
                      <a:pt x="21" y="23"/>
                    </a:lnTo>
                    <a:lnTo>
                      <a:pt x="17" y="23"/>
                    </a:lnTo>
                    <a:lnTo>
                      <a:pt x="16" y="23"/>
                    </a:lnTo>
                    <a:lnTo>
                      <a:pt x="12" y="26"/>
                    </a:lnTo>
                    <a:lnTo>
                      <a:pt x="6" y="32"/>
                    </a:lnTo>
                    <a:lnTo>
                      <a:pt x="1" y="34"/>
                    </a:lnTo>
                    <a:lnTo>
                      <a:pt x="2" y="25"/>
                    </a:lnTo>
                    <a:close/>
                  </a:path>
                </a:pathLst>
              </a:custGeom>
              <a:solidFill>
                <a:srgbClr val="000000"/>
              </a:solidFill>
              <a:ln w="9525">
                <a:noFill/>
                <a:round/>
                <a:headEnd/>
                <a:tailEnd/>
              </a:ln>
            </p:spPr>
            <p:txBody>
              <a:bodyPr/>
              <a:lstStyle/>
              <a:p>
                <a:endParaRPr lang="fa-IR"/>
              </a:p>
            </p:txBody>
          </p:sp>
          <p:sp>
            <p:nvSpPr>
              <p:cNvPr id="16475" name="Freeform 59"/>
              <p:cNvSpPr>
                <a:spLocks/>
              </p:cNvSpPr>
              <p:nvPr/>
            </p:nvSpPr>
            <p:spPr bwMode="auto">
              <a:xfrm>
                <a:off x="4441" y="3531"/>
                <a:ext cx="5" cy="14"/>
              </a:xfrm>
              <a:custGeom>
                <a:avLst/>
                <a:gdLst>
                  <a:gd name="T0" fmla="*/ 6 w 11"/>
                  <a:gd name="T1" fmla="*/ 0 h 29"/>
                  <a:gd name="T2" fmla="*/ 11 w 11"/>
                  <a:gd name="T3" fmla="*/ 17 h 29"/>
                  <a:gd name="T4" fmla="*/ 0 w 11"/>
                  <a:gd name="T5" fmla="*/ 29 h 29"/>
                  <a:gd name="T6" fmla="*/ 2 w 11"/>
                  <a:gd name="T7" fmla="*/ 9 h 29"/>
                  <a:gd name="T8" fmla="*/ 6 w 11"/>
                  <a:gd name="T9" fmla="*/ 0 h 29"/>
                  <a:gd name="T10" fmla="*/ 0 60000 65536"/>
                  <a:gd name="T11" fmla="*/ 0 60000 65536"/>
                  <a:gd name="T12" fmla="*/ 0 60000 65536"/>
                  <a:gd name="T13" fmla="*/ 0 60000 65536"/>
                  <a:gd name="T14" fmla="*/ 0 60000 65536"/>
                  <a:gd name="T15" fmla="*/ 0 w 11"/>
                  <a:gd name="T16" fmla="*/ 0 h 29"/>
                  <a:gd name="T17" fmla="*/ 11 w 11"/>
                  <a:gd name="T18" fmla="*/ 29 h 29"/>
                </a:gdLst>
                <a:ahLst/>
                <a:cxnLst>
                  <a:cxn ang="T10">
                    <a:pos x="T0" y="T1"/>
                  </a:cxn>
                  <a:cxn ang="T11">
                    <a:pos x="T2" y="T3"/>
                  </a:cxn>
                  <a:cxn ang="T12">
                    <a:pos x="T4" y="T5"/>
                  </a:cxn>
                  <a:cxn ang="T13">
                    <a:pos x="T6" y="T7"/>
                  </a:cxn>
                  <a:cxn ang="T14">
                    <a:pos x="T8" y="T9"/>
                  </a:cxn>
                </a:cxnLst>
                <a:rect l="T15" t="T16" r="T17" b="T18"/>
                <a:pathLst>
                  <a:path w="11" h="29">
                    <a:moveTo>
                      <a:pt x="6" y="0"/>
                    </a:moveTo>
                    <a:lnTo>
                      <a:pt x="11" y="17"/>
                    </a:lnTo>
                    <a:lnTo>
                      <a:pt x="0" y="29"/>
                    </a:lnTo>
                    <a:lnTo>
                      <a:pt x="2" y="9"/>
                    </a:lnTo>
                    <a:lnTo>
                      <a:pt x="6" y="0"/>
                    </a:lnTo>
                    <a:close/>
                  </a:path>
                </a:pathLst>
              </a:custGeom>
              <a:solidFill>
                <a:srgbClr val="000000"/>
              </a:solidFill>
              <a:ln w="9525">
                <a:noFill/>
                <a:round/>
                <a:headEnd/>
                <a:tailEnd/>
              </a:ln>
            </p:spPr>
            <p:txBody>
              <a:bodyPr/>
              <a:lstStyle/>
              <a:p>
                <a:endParaRPr lang="fa-IR"/>
              </a:p>
            </p:txBody>
          </p:sp>
          <p:sp>
            <p:nvSpPr>
              <p:cNvPr id="16476" name="Freeform 60"/>
              <p:cNvSpPr>
                <a:spLocks/>
              </p:cNvSpPr>
              <p:nvPr/>
            </p:nvSpPr>
            <p:spPr bwMode="auto">
              <a:xfrm>
                <a:off x="2854" y="3495"/>
                <a:ext cx="148" cy="74"/>
              </a:xfrm>
              <a:custGeom>
                <a:avLst/>
                <a:gdLst>
                  <a:gd name="T0" fmla="*/ 0 w 297"/>
                  <a:gd name="T1" fmla="*/ 146 h 146"/>
                  <a:gd name="T2" fmla="*/ 63 w 297"/>
                  <a:gd name="T3" fmla="*/ 95 h 146"/>
                  <a:gd name="T4" fmla="*/ 193 w 297"/>
                  <a:gd name="T5" fmla="*/ 25 h 146"/>
                  <a:gd name="T6" fmla="*/ 297 w 297"/>
                  <a:gd name="T7" fmla="*/ 0 h 146"/>
                  <a:gd name="T8" fmla="*/ 260 w 297"/>
                  <a:gd name="T9" fmla="*/ 42 h 146"/>
                  <a:gd name="T10" fmla="*/ 109 w 297"/>
                  <a:gd name="T11" fmla="*/ 110 h 146"/>
                  <a:gd name="T12" fmla="*/ 0 w 297"/>
                  <a:gd name="T13" fmla="*/ 146 h 146"/>
                  <a:gd name="T14" fmla="*/ 0 60000 65536"/>
                  <a:gd name="T15" fmla="*/ 0 60000 65536"/>
                  <a:gd name="T16" fmla="*/ 0 60000 65536"/>
                  <a:gd name="T17" fmla="*/ 0 60000 65536"/>
                  <a:gd name="T18" fmla="*/ 0 60000 65536"/>
                  <a:gd name="T19" fmla="*/ 0 60000 65536"/>
                  <a:gd name="T20" fmla="*/ 0 60000 65536"/>
                  <a:gd name="T21" fmla="*/ 0 w 297"/>
                  <a:gd name="T22" fmla="*/ 0 h 146"/>
                  <a:gd name="T23" fmla="*/ 297 w 297"/>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7" h="146">
                    <a:moveTo>
                      <a:pt x="0" y="146"/>
                    </a:moveTo>
                    <a:lnTo>
                      <a:pt x="63" y="95"/>
                    </a:lnTo>
                    <a:lnTo>
                      <a:pt x="193" y="25"/>
                    </a:lnTo>
                    <a:lnTo>
                      <a:pt x="297" y="0"/>
                    </a:lnTo>
                    <a:lnTo>
                      <a:pt x="260" y="42"/>
                    </a:lnTo>
                    <a:lnTo>
                      <a:pt x="109" y="110"/>
                    </a:lnTo>
                    <a:lnTo>
                      <a:pt x="0" y="146"/>
                    </a:lnTo>
                    <a:close/>
                  </a:path>
                </a:pathLst>
              </a:custGeom>
              <a:solidFill>
                <a:srgbClr val="AD997A"/>
              </a:solidFill>
              <a:ln w="9525">
                <a:noFill/>
                <a:round/>
                <a:headEnd/>
                <a:tailEnd/>
              </a:ln>
            </p:spPr>
            <p:txBody>
              <a:bodyPr/>
              <a:lstStyle/>
              <a:p>
                <a:endParaRPr lang="fa-IR"/>
              </a:p>
            </p:txBody>
          </p:sp>
          <p:sp>
            <p:nvSpPr>
              <p:cNvPr id="16477" name="Freeform 61"/>
              <p:cNvSpPr>
                <a:spLocks/>
              </p:cNvSpPr>
              <p:nvPr/>
            </p:nvSpPr>
            <p:spPr bwMode="auto">
              <a:xfrm>
                <a:off x="2599" y="3163"/>
                <a:ext cx="361" cy="253"/>
              </a:xfrm>
              <a:custGeom>
                <a:avLst/>
                <a:gdLst>
                  <a:gd name="T0" fmla="*/ 664 w 722"/>
                  <a:gd name="T1" fmla="*/ 59 h 506"/>
                  <a:gd name="T2" fmla="*/ 631 w 722"/>
                  <a:gd name="T3" fmla="*/ 89 h 506"/>
                  <a:gd name="T4" fmla="*/ 596 w 722"/>
                  <a:gd name="T5" fmla="*/ 120 h 506"/>
                  <a:gd name="T6" fmla="*/ 559 w 722"/>
                  <a:gd name="T7" fmla="*/ 151 h 506"/>
                  <a:gd name="T8" fmla="*/ 523 w 722"/>
                  <a:gd name="T9" fmla="*/ 184 h 506"/>
                  <a:gd name="T10" fmla="*/ 486 w 722"/>
                  <a:gd name="T11" fmla="*/ 220 h 506"/>
                  <a:gd name="T12" fmla="*/ 450 w 722"/>
                  <a:gd name="T13" fmla="*/ 260 h 506"/>
                  <a:gd name="T14" fmla="*/ 417 w 722"/>
                  <a:gd name="T15" fmla="*/ 306 h 506"/>
                  <a:gd name="T16" fmla="*/ 385 w 722"/>
                  <a:gd name="T17" fmla="*/ 357 h 506"/>
                  <a:gd name="T18" fmla="*/ 353 w 722"/>
                  <a:gd name="T19" fmla="*/ 403 h 506"/>
                  <a:gd name="T20" fmla="*/ 317 w 722"/>
                  <a:gd name="T21" fmla="*/ 441 h 506"/>
                  <a:gd name="T22" fmla="*/ 281 w 722"/>
                  <a:gd name="T23" fmla="*/ 471 h 506"/>
                  <a:gd name="T24" fmla="*/ 244 w 722"/>
                  <a:gd name="T25" fmla="*/ 492 h 506"/>
                  <a:gd name="T26" fmla="*/ 207 w 722"/>
                  <a:gd name="T27" fmla="*/ 503 h 506"/>
                  <a:gd name="T28" fmla="*/ 171 w 722"/>
                  <a:gd name="T29" fmla="*/ 506 h 506"/>
                  <a:gd name="T30" fmla="*/ 135 w 722"/>
                  <a:gd name="T31" fmla="*/ 495 h 506"/>
                  <a:gd name="T32" fmla="*/ 87 w 722"/>
                  <a:gd name="T33" fmla="*/ 468 h 506"/>
                  <a:gd name="T34" fmla="*/ 34 w 722"/>
                  <a:gd name="T35" fmla="*/ 445 h 506"/>
                  <a:gd name="T36" fmla="*/ 3 w 722"/>
                  <a:gd name="T37" fmla="*/ 417 h 506"/>
                  <a:gd name="T38" fmla="*/ 6 w 722"/>
                  <a:gd name="T39" fmla="*/ 362 h 506"/>
                  <a:gd name="T40" fmla="*/ 33 w 722"/>
                  <a:gd name="T41" fmla="*/ 290 h 506"/>
                  <a:gd name="T42" fmla="*/ 52 w 722"/>
                  <a:gd name="T43" fmla="*/ 243 h 506"/>
                  <a:gd name="T44" fmla="*/ 71 w 722"/>
                  <a:gd name="T45" fmla="*/ 202 h 506"/>
                  <a:gd name="T46" fmla="*/ 89 w 722"/>
                  <a:gd name="T47" fmla="*/ 166 h 506"/>
                  <a:gd name="T48" fmla="*/ 110 w 722"/>
                  <a:gd name="T49" fmla="*/ 135 h 506"/>
                  <a:gd name="T50" fmla="*/ 134 w 722"/>
                  <a:gd name="T51" fmla="*/ 108 h 506"/>
                  <a:gd name="T52" fmla="*/ 163 w 722"/>
                  <a:gd name="T53" fmla="*/ 88 h 506"/>
                  <a:gd name="T54" fmla="*/ 200 w 722"/>
                  <a:gd name="T55" fmla="*/ 71 h 506"/>
                  <a:gd name="T56" fmla="*/ 244 w 722"/>
                  <a:gd name="T57" fmla="*/ 59 h 506"/>
                  <a:gd name="T58" fmla="*/ 282 w 722"/>
                  <a:gd name="T59" fmla="*/ 47 h 506"/>
                  <a:gd name="T60" fmla="*/ 314 w 722"/>
                  <a:gd name="T61" fmla="*/ 36 h 506"/>
                  <a:gd name="T62" fmla="*/ 344 w 722"/>
                  <a:gd name="T63" fmla="*/ 28 h 506"/>
                  <a:gd name="T64" fmla="*/ 373 w 722"/>
                  <a:gd name="T65" fmla="*/ 21 h 506"/>
                  <a:gd name="T66" fmla="*/ 404 w 722"/>
                  <a:gd name="T67" fmla="*/ 16 h 506"/>
                  <a:gd name="T68" fmla="*/ 437 w 722"/>
                  <a:gd name="T69" fmla="*/ 14 h 506"/>
                  <a:gd name="T70" fmla="*/ 478 w 722"/>
                  <a:gd name="T71" fmla="*/ 15 h 506"/>
                  <a:gd name="T72" fmla="*/ 524 w 722"/>
                  <a:gd name="T73" fmla="*/ 20 h 506"/>
                  <a:gd name="T74" fmla="*/ 566 w 722"/>
                  <a:gd name="T75" fmla="*/ 22 h 506"/>
                  <a:gd name="T76" fmla="*/ 602 w 722"/>
                  <a:gd name="T77" fmla="*/ 24 h 506"/>
                  <a:gd name="T78" fmla="*/ 633 w 722"/>
                  <a:gd name="T79" fmla="*/ 25 h 506"/>
                  <a:gd name="T80" fmla="*/ 658 w 722"/>
                  <a:gd name="T81" fmla="*/ 25 h 506"/>
                  <a:gd name="T82" fmla="*/ 677 w 722"/>
                  <a:gd name="T83" fmla="*/ 25 h 506"/>
                  <a:gd name="T84" fmla="*/ 691 w 722"/>
                  <a:gd name="T85" fmla="*/ 25 h 506"/>
                  <a:gd name="T86" fmla="*/ 696 w 722"/>
                  <a:gd name="T87" fmla="*/ 25 h 506"/>
                  <a:gd name="T88" fmla="*/ 698 w 722"/>
                  <a:gd name="T89" fmla="*/ 25 h 506"/>
                  <a:gd name="T90" fmla="*/ 707 w 722"/>
                  <a:gd name="T91" fmla="*/ 16 h 506"/>
                  <a:gd name="T92" fmla="*/ 721 w 722"/>
                  <a:gd name="T93" fmla="*/ 2 h 506"/>
                  <a:gd name="T94" fmla="*/ 718 w 722"/>
                  <a:gd name="T95" fmla="*/ 5 h 506"/>
                  <a:gd name="T96" fmla="*/ 680 w 722"/>
                  <a:gd name="T97" fmla="*/ 43 h 5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2"/>
                  <a:gd name="T148" fmla="*/ 0 h 506"/>
                  <a:gd name="T149" fmla="*/ 722 w 722"/>
                  <a:gd name="T150" fmla="*/ 506 h 5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2" h="506">
                    <a:moveTo>
                      <a:pt x="680" y="43"/>
                    </a:moveTo>
                    <a:lnTo>
                      <a:pt x="664" y="59"/>
                    </a:lnTo>
                    <a:lnTo>
                      <a:pt x="648" y="74"/>
                    </a:lnTo>
                    <a:lnTo>
                      <a:pt x="631" y="89"/>
                    </a:lnTo>
                    <a:lnTo>
                      <a:pt x="614" y="104"/>
                    </a:lnTo>
                    <a:lnTo>
                      <a:pt x="596" y="120"/>
                    </a:lnTo>
                    <a:lnTo>
                      <a:pt x="578" y="135"/>
                    </a:lnTo>
                    <a:lnTo>
                      <a:pt x="559" y="151"/>
                    </a:lnTo>
                    <a:lnTo>
                      <a:pt x="541" y="167"/>
                    </a:lnTo>
                    <a:lnTo>
                      <a:pt x="523" y="184"/>
                    </a:lnTo>
                    <a:lnTo>
                      <a:pt x="504" y="202"/>
                    </a:lnTo>
                    <a:lnTo>
                      <a:pt x="486" y="220"/>
                    </a:lnTo>
                    <a:lnTo>
                      <a:pt x="467" y="240"/>
                    </a:lnTo>
                    <a:lnTo>
                      <a:pt x="450" y="260"/>
                    </a:lnTo>
                    <a:lnTo>
                      <a:pt x="434" y="283"/>
                    </a:lnTo>
                    <a:lnTo>
                      <a:pt x="417" y="306"/>
                    </a:lnTo>
                    <a:lnTo>
                      <a:pt x="402" y="332"/>
                    </a:lnTo>
                    <a:lnTo>
                      <a:pt x="385" y="357"/>
                    </a:lnTo>
                    <a:lnTo>
                      <a:pt x="369" y="381"/>
                    </a:lnTo>
                    <a:lnTo>
                      <a:pt x="353" y="403"/>
                    </a:lnTo>
                    <a:lnTo>
                      <a:pt x="335" y="423"/>
                    </a:lnTo>
                    <a:lnTo>
                      <a:pt x="317" y="441"/>
                    </a:lnTo>
                    <a:lnTo>
                      <a:pt x="299" y="457"/>
                    </a:lnTo>
                    <a:lnTo>
                      <a:pt x="281" y="471"/>
                    </a:lnTo>
                    <a:lnTo>
                      <a:pt x="262" y="483"/>
                    </a:lnTo>
                    <a:lnTo>
                      <a:pt x="244" y="492"/>
                    </a:lnTo>
                    <a:lnTo>
                      <a:pt x="225" y="499"/>
                    </a:lnTo>
                    <a:lnTo>
                      <a:pt x="207" y="503"/>
                    </a:lnTo>
                    <a:lnTo>
                      <a:pt x="188" y="506"/>
                    </a:lnTo>
                    <a:lnTo>
                      <a:pt x="171" y="506"/>
                    </a:lnTo>
                    <a:lnTo>
                      <a:pt x="153" y="502"/>
                    </a:lnTo>
                    <a:lnTo>
                      <a:pt x="135" y="495"/>
                    </a:lnTo>
                    <a:lnTo>
                      <a:pt x="119" y="486"/>
                    </a:lnTo>
                    <a:lnTo>
                      <a:pt x="87" y="468"/>
                    </a:lnTo>
                    <a:lnTo>
                      <a:pt x="58" y="455"/>
                    </a:lnTo>
                    <a:lnTo>
                      <a:pt x="34" y="445"/>
                    </a:lnTo>
                    <a:lnTo>
                      <a:pt x="16" y="432"/>
                    </a:lnTo>
                    <a:lnTo>
                      <a:pt x="3" y="417"/>
                    </a:lnTo>
                    <a:lnTo>
                      <a:pt x="0" y="394"/>
                    </a:lnTo>
                    <a:lnTo>
                      <a:pt x="6" y="362"/>
                    </a:lnTo>
                    <a:lnTo>
                      <a:pt x="23" y="316"/>
                    </a:lnTo>
                    <a:lnTo>
                      <a:pt x="33" y="290"/>
                    </a:lnTo>
                    <a:lnTo>
                      <a:pt x="43" y="266"/>
                    </a:lnTo>
                    <a:lnTo>
                      <a:pt x="52" y="243"/>
                    </a:lnTo>
                    <a:lnTo>
                      <a:pt x="62" y="221"/>
                    </a:lnTo>
                    <a:lnTo>
                      <a:pt x="71" y="202"/>
                    </a:lnTo>
                    <a:lnTo>
                      <a:pt x="79" y="183"/>
                    </a:lnTo>
                    <a:lnTo>
                      <a:pt x="89" y="166"/>
                    </a:lnTo>
                    <a:lnTo>
                      <a:pt x="99" y="150"/>
                    </a:lnTo>
                    <a:lnTo>
                      <a:pt x="110" y="135"/>
                    </a:lnTo>
                    <a:lnTo>
                      <a:pt x="122" y="121"/>
                    </a:lnTo>
                    <a:lnTo>
                      <a:pt x="134" y="108"/>
                    </a:lnTo>
                    <a:lnTo>
                      <a:pt x="148" y="98"/>
                    </a:lnTo>
                    <a:lnTo>
                      <a:pt x="163" y="88"/>
                    </a:lnTo>
                    <a:lnTo>
                      <a:pt x="182" y="78"/>
                    </a:lnTo>
                    <a:lnTo>
                      <a:pt x="200" y="71"/>
                    </a:lnTo>
                    <a:lnTo>
                      <a:pt x="222" y="65"/>
                    </a:lnTo>
                    <a:lnTo>
                      <a:pt x="244" y="59"/>
                    </a:lnTo>
                    <a:lnTo>
                      <a:pt x="263" y="52"/>
                    </a:lnTo>
                    <a:lnTo>
                      <a:pt x="282" y="47"/>
                    </a:lnTo>
                    <a:lnTo>
                      <a:pt x="299" y="41"/>
                    </a:lnTo>
                    <a:lnTo>
                      <a:pt x="314" y="36"/>
                    </a:lnTo>
                    <a:lnTo>
                      <a:pt x="329" y="31"/>
                    </a:lnTo>
                    <a:lnTo>
                      <a:pt x="344" y="28"/>
                    </a:lnTo>
                    <a:lnTo>
                      <a:pt x="359" y="23"/>
                    </a:lnTo>
                    <a:lnTo>
                      <a:pt x="373" y="21"/>
                    </a:lnTo>
                    <a:lnTo>
                      <a:pt x="388" y="17"/>
                    </a:lnTo>
                    <a:lnTo>
                      <a:pt x="404" y="16"/>
                    </a:lnTo>
                    <a:lnTo>
                      <a:pt x="420" y="15"/>
                    </a:lnTo>
                    <a:lnTo>
                      <a:pt x="437" y="14"/>
                    </a:lnTo>
                    <a:lnTo>
                      <a:pt x="457" y="14"/>
                    </a:lnTo>
                    <a:lnTo>
                      <a:pt x="478" y="15"/>
                    </a:lnTo>
                    <a:lnTo>
                      <a:pt x="501" y="17"/>
                    </a:lnTo>
                    <a:lnTo>
                      <a:pt x="524" y="20"/>
                    </a:lnTo>
                    <a:lnTo>
                      <a:pt x="546" y="21"/>
                    </a:lnTo>
                    <a:lnTo>
                      <a:pt x="566" y="22"/>
                    </a:lnTo>
                    <a:lnTo>
                      <a:pt x="585" y="23"/>
                    </a:lnTo>
                    <a:lnTo>
                      <a:pt x="602" y="24"/>
                    </a:lnTo>
                    <a:lnTo>
                      <a:pt x="618" y="25"/>
                    </a:lnTo>
                    <a:lnTo>
                      <a:pt x="633" y="25"/>
                    </a:lnTo>
                    <a:lnTo>
                      <a:pt x="647" y="25"/>
                    </a:lnTo>
                    <a:lnTo>
                      <a:pt x="658" y="25"/>
                    </a:lnTo>
                    <a:lnTo>
                      <a:pt x="669" y="25"/>
                    </a:lnTo>
                    <a:lnTo>
                      <a:pt x="677" y="25"/>
                    </a:lnTo>
                    <a:lnTo>
                      <a:pt x="685" y="25"/>
                    </a:lnTo>
                    <a:lnTo>
                      <a:pt x="691" y="25"/>
                    </a:lnTo>
                    <a:lnTo>
                      <a:pt x="694" y="25"/>
                    </a:lnTo>
                    <a:lnTo>
                      <a:pt x="696" y="25"/>
                    </a:lnTo>
                    <a:lnTo>
                      <a:pt x="698" y="25"/>
                    </a:lnTo>
                    <a:lnTo>
                      <a:pt x="700" y="23"/>
                    </a:lnTo>
                    <a:lnTo>
                      <a:pt x="707" y="16"/>
                    </a:lnTo>
                    <a:lnTo>
                      <a:pt x="714" y="8"/>
                    </a:lnTo>
                    <a:lnTo>
                      <a:pt x="721" y="2"/>
                    </a:lnTo>
                    <a:lnTo>
                      <a:pt x="722" y="0"/>
                    </a:lnTo>
                    <a:lnTo>
                      <a:pt x="718" y="5"/>
                    </a:lnTo>
                    <a:lnTo>
                      <a:pt x="705" y="17"/>
                    </a:lnTo>
                    <a:lnTo>
                      <a:pt x="680" y="43"/>
                    </a:lnTo>
                    <a:close/>
                  </a:path>
                </a:pathLst>
              </a:custGeom>
              <a:solidFill>
                <a:srgbClr val="ADAD70"/>
              </a:solidFill>
              <a:ln w="9525">
                <a:noFill/>
                <a:round/>
                <a:headEnd/>
                <a:tailEnd/>
              </a:ln>
            </p:spPr>
            <p:txBody>
              <a:bodyPr/>
              <a:lstStyle/>
              <a:p>
                <a:endParaRPr lang="fa-IR"/>
              </a:p>
            </p:txBody>
          </p:sp>
          <p:sp>
            <p:nvSpPr>
              <p:cNvPr id="16478" name="Freeform 62"/>
              <p:cNvSpPr>
                <a:spLocks/>
              </p:cNvSpPr>
              <p:nvPr/>
            </p:nvSpPr>
            <p:spPr bwMode="auto">
              <a:xfrm>
                <a:off x="2254" y="3414"/>
                <a:ext cx="181" cy="288"/>
              </a:xfrm>
              <a:custGeom>
                <a:avLst/>
                <a:gdLst>
                  <a:gd name="T0" fmla="*/ 204 w 362"/>
                  <a:gd name="T1" fmla="*/ 31 h 575"/>
                  <a:gd name="T2" fmla="*/ 248 w 362"/>
                  <a:gd name="T3" fmla="*/ 38 h 575"/>
                  <a:gd name="T4" fmla="*/ 285 w 362"/>
                  <a:gd name="T5" fmla="*/ 45 h 575"/>
                  <a:gd name="T6" fmla="*/ 315 w 362"/>
                  <a:gd name="T7" fmla="*/ 50 h 575"/>
                  <a:gd name="T8" fmla="*/ 339 w 362"/>
                  <a:gd name="T9" fmla="*/ 58 h 575"/>
                  <a:gd name="T10" fmla="*/ 354 w 362"/>
                  <a:gd name="T11" fmla="*/ 67 h 575"/>
                  <a:gd name="T12" fmla="*/ 361 w 362"/>
                  <a:gd name="T13" fmla="*/ 82 h 575"/>
                  <a:gd name="T14" fmla="*/ 360 w 362"/>
                  <a:gd name="T15" fmla="*/ 104 h 575"/>
                  <a:gd name="T16" fmla="*/ 339 w 362"/>
                  <a:gd name="T17" fmla="*/ 144 h 575"/>
                  <a:gd name="T18" fmla="*/ 289 w 362"/>
                  <a:gd name="T19" fmla="*/ 189 h 575"/>
                  <a:gd name="T20" fmla="*/ 235 w 362"/>
                  <a:gd name="T21" fmla="*/ 235 h 575"/>
                  <a:gd name="T22" fmla="*/ 202 w 362"/>
                  <a:gd name="T23" fmla="*/ 302 h 575"/>
                  <a:gd name="T24" fmla="*/ 209 w 362"/>
                  <a:gd name="T25" fmla="*/ 400 h 575"/>
                  <a:gd name="T26" fmla="*/ 236 w 362"/>
                  <a:gd name="T27" fmla="*/ 488 h 575"/>
                  <a:gd name="T28" fmla="*/ 256 w 362"/>
                  <a:gd name="T29" fmla="*/ 550 h 575"/>
                  <a:gd name="T30" fmla="*/ 245 w 362"/>
                  <a:gd name="T31" fmla="*/ 575 h 575"/>
                  <a:gd name="T32" fmla="*/ 204 w 362"/>
                  <a:gd name="T33" fmla="*/ 567 h 575"/>
                  <a:gd name="T34" fmla="*/ 169 w 362"/>
                  <a:gd name="T35" fmla="*/ 554 h 575"/>
                  <a:gd name="T36" fmla="*/ 132 w 362"/>
                  <a:gd name="T37" fmla="*/ 539 h 575"/>
                  <a:gd name="T38" fmla="*/ 96 w 362"/>
                  <a:gd name="T39" fmla="*/ 522 h 575"/>
                  <a:gd name="T40" fmla="*/ 63 w 362"/>
                  <a:gd name="T41" fmla="*/ 503 h 575"/>
                  <a:gd name="T42" fmla="*/ 35 w 362"/>
                  <a:gd name="T43" fmla="*/ 483 h 575"/>
                  <a:gd name="T44" fmla="*/ 14 w 362"/>
                  <a:gd name="T45" fmla="*/ 462 h 575"/>
                  <a:gd name="T46" fmla="*/ 1 w 362"/>
                  <a:gd name="T47" fmla="*/ 442 h 575"/>
                  <a:gd name="T48" fmla="*/ 1 w 362"/>
                  <a:gd name="T49" fmla="*/ 409 h 575"/>
                  <a:gd name="T50" fmla="*/ 14 w 362"/>
                  <a:gd name="T51" fmla="*/ 362 h 575"/>
                  <a:gd name="T52" fmla="*/ 34 w 362"/>
                  <a:gd name="T53" fmla="*/ 315 h 575"/>
                  <a:gd name="T54" fmla="*/ 51 w 362"/>
                  <a:gd name="T55" fmla="*/ 278 h 575"/>
                  <a:gd name="T56" fmla="*/ 67 w 362"/>
                  <a:gd name="T57" fmla="*/ 247 h 575"/>
                  <a:gd name="T58" fmla="*/ 102 w 362"/>
                  <a:gd name="T59" fmla="*/ 171 h 575"/>
                  <a:gd name="T60" fmla="*/ 144 w 362"/>
                  <a:gd name="T61" fmla="*/ 79 h 575"/>
                  <a:gd name="T62" fmla="*/ 174 w 362"/>
                  <a:gd name="T63" fmla="*/ 12 h 575"/>
                  <a:gd name="T64" fmla="*/ 179 w 362"/>
                  <a:gd name="T65" fmla="*/ 1 h 575"/>
                  <a:gd name="T66" fmla="*/ 162 w 362"/>
                  <a:gd name="T67" fmla="*/ 0 h 575"/>
                  <a:gd name="T68" fmla="*/ 132 w 362"/>
                  <a:gd name="T69" fmla="*/ 1 h 575"/>
                  <a:gd name="T70" fmla="*/ 126 w 362"/>
                  <a:gd name="T71" fmla="*/ 8 h 575"/>
                  <a:gd name="T72" fmla="*/ 181 w 362"/>
                  <a:gd name="T73" fmla="*/ 26 h 5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2"/>
                  <a:gd name="T112" fmla="*/ 0 h 575"/>
                  <a:gd name="T113" fmla="*/ 362 w 362"/>
                  <a:gd name="T114" fmla="*/ 575 h 5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2" h="575">
                    <a:moveTo>
                      <a:pt x="181" y="26"/>
                    </a:moveTo>
                    <a:lnTo>
                      <a:pt x="204" y="31"/>
                    </a:lnTo>
                    <a:lnTo>
                      <a:pt x="227" y="35"/>
                    </a:lnTo>
                    <a:lnTo>
                      <a:pt x="248" y="38"/>
                    </a:lnTo>
                    <a:lnTo>
                      <a:pt x="268" y="42"/>
                    </a:lnTo>
                    <a:lnTo>
                      <a:pt x="285" y="45"/>
                    </a:lnTo>
                    <a:lnTo>
                      <a:pt x="301" y="48"/>
                    </a:lnTo>
                    <a:lnTo>
                      <a:pt x="315" y="50"/>
                    </a:lnTo>
                    <a:lnTo>
                      <a:pt x="327" y="53"/>
                    </a:lnTo>
                    <a:lnTo>
                      <a:pt x="339" y="58"/>
                    </a:lnTo>
                    <a:lnTo>
                      <a:pt x="347" y="61"/>
                    </a:lnTo>
                    <a:lnTo>
                      <a:pt x="354" y="67"/>
                    </a:lnTo>
                    <a:lnTo>
                      <a:pt x="359" y="74"/>
                    </a:lnTo>
                    <a:lnTo>
                      <a:pt x="361" y="82"/>
                    </a:lnTo>
                    <a:lnTo>
                      <a:pt x="362" y="92"/>
                    </a:lnTo>
                    <a:lnTo>
                      <a:pt x="360" y="104"/>
                    </a:lnTo>
                    <a:lnTo>
                      <a:pt x="355" y="118"/>
                    </a:lnTo>
                    <a:lnTo>
                      <a:pt x="339" y="144"/>
                    </a:lnTo>
                    <a:lnTo>
                      <a:pt x="317" y="167"/>
                    </a:lnTo>
                    <a:lnTo>
                      <a:pt x="289" y="189"/>
                    </a:lnTo>
                    <a:lnTo>
                      <a:pt x="261" y="211"/>
                    </a:lnTo>
                    <a:lnTo>
                      <a:pt x="235" y="235"/>
                    </a:lnTo>
                    <a:lnTo>
                      <a:pt x="215" y="265"/>
                    </a:lnTo>
                    <a:lnTo>
                      <a:pt x="202" y="302"/>
                    </a:lnTo>
                    <a:lnTo>
                      <a:pt x="201" y="349"/>
                    </a:lnTo>
                    <a:lnTo>
                      <a:pt x="209" y="400"/>
                    </a:lnTo>
                    <a:lnTo>
                      <a:pt x="223" y="446"/>
                    </a:lnTo>
                    <a:lnTo>
                      <a:pt x="236" y="488"/>
                    </a:lnTo>
                    <a:lnTo>
                      <a:pt x="248" y="522"/>
                    </a:lnTo>
                    <a:lnTo>
                      <a:pt x="256" y="550"/>
                    </a:lnTo>
                    <a:lnTo>
                      <a:pt x="255" y="567"/>
                    </a:lnTo>
                    <a:lnTo>
                      <a:pt x="245" y="575"/>
                    </a:lnTo>
                    <a:lnTo>
                      <a:pt x="220" y="572"/>
                    </a:lnTo>
                    <a:lnTo>
                      <a:pt x="204" y="567"/>
                    </a:lnTo>
                    <a:lnTo>
                      <a:pt x="187" y="560"/>
                    </a:lnTo>
                    <a:lnTo>
                      <a:pt x="169" y="554"/>
                    </a:lnTo>
                    <a:lnTo>
                      <a:pt x="150" y="546"/>
                    </a:lnTo>
                    <a:lnTo>
                      <a:pt x="132" y="539"/>
                    </a:lnTo>
                    <a:lnTo>
                      <a:pt x="113" y="530"/>
                    </a:lnTo>
                    <a:lnTo>
                      <a:pt x="96" y="522"/>
                    </a:lnTo>
                    <a:lnTo>
                      <a:pt x="79" y="513"/>
                    </a:lnTo>
                    <a:lnTo>
                      <a:pt x="63" y="503"/>
                    </a:lnTo>
                    <a:lnTo>
                      <a:pt x="48" y="493"/>
                    </a:lnTo>
                    <a:lnTo>
                      <a:pt x="35" y="483"/>
                    </a:lnTo>
                    <a:lnTo>
                      <a:pt x="23" y="473"/>
                    </a:lnTo>
                    <a:lnTo>
                      <a:pt x="14" y="462"/>
                    </a:lnTo>
                    <a:lnTo>
                      <a:pt x="6" y="452"/>
                    </a:lnTo>
                    <a:lnTo>
                      <a:pt x="1" y="442"/>
                    </a:lnTo>
                    <a:lnTo>
                      <a:pt x="0" y="431"/>
                    </a:lnTo>
                    <a:lnTo>
                      <a:pt x="1" y="409"/>
                    </a:lnTo>
                    <a:lnTo>
                      <a:pt x="7" y="386"/>
                    </a:lnTo>
                    <a:lnTo>
                      <a:pt x="14" y="362"/>
                    </a:lnTo>
                    <a:lnTo>
                      <a:pt x="23" y="338"/>
                    </a:lnTo>
                    <a:lnTo>
                      <a:pt x="34" y="315"/>
                    </a:lnTo>
                    <a:lnTo>
                      <a:pt x="43" y="294"/>
                    </a:lnTo>
                    <a:lnTo>
                      <a:pt x="51" y="278"/>
                    </a:lnTo>
                    <a:lnTo>
                      <a:pt x="58" y="265"/>
                    </a:lnTo>
                    <a:lnTo>
                      <a:pt x="67" y="247"/>
                    </a:lnTo>
                    <a:lnTo>
                      <a:pt x="82" y="213"/>
                    </a:lnTo>
                    <a:lnTo>
                      <a:pt x="102" y="171"/>
                    </a:lnTo>
                    <a:lnTo>
                      <a:pt x="124" y="124"/>
                    </a:lnTo>
                    <a:lnTo>
                      <a:pt x="144" y="79"/>
                    </a:lnTo>
                    <a:lnTo>
                      <a:pt x="162" y="39"/>
                    </a:lnTo>
                    <a:lnTo>
                      <a:pt x="174" y="12"/>
                    </a:lnTo>
                    <a:lnTo>
                      <a:pt x="179" y="1"/>
                    </a:lnTo>
                    <a:lnTo>
                      <a:pt x="173" y="1"/>
                    </a:lnTo>
                    <a:lnTo>
                      <a:pt x="162" y="0"/>
                    </a:lnTo>
                    <a:lnTo>
                      <a:pt x="145" y="1"/>
                    </a:lnTo>
                    <a:lnTo>
                      <a:pt x="132" y="1"/>
                    </a:lnTo>
                    <a:lnTo>
                      <a:pt x="124" y="4"/>
                    </a:lnTo>
                    <a:lnTo>
                      <a:pt x="126" y="8"/>
                    </a:lnTo>
                    <a:lnTo>
                      <a:pt x="144" y="15"/>
                    </a:lnTo>
                    <a:lnTo>
                      <a:pt x="181" y="26"/>
                    </a:lnTo>
                    <a:close/>
                  </a:path>
                </a:pathLst>
              </a:custGeom>
              <a:solidFill>
                <a:srgbClr val="ADAD70"/>
              </a:solidFill>
              <a:ln w="9525">
                <a:noFill/>
                <a:round/>
                <a:headEnd/>
                <a:tailEnd/>
              </a:ln>
            </p:spPr>
            <p:txBody>
              <a:bodyPr/>
              <a:lstStyle/>
              <a:p>
                <a:endParaRPr lang="fa-IR"/>
              </a:p>
            </p:txBody>
          </p:sp>
          <p:sp>
            <p:nvSpPr>
              <p:cNvPr id="16479" name="Freeform 63"/>
              <p:cNvSpPr>
                <a:spLocks/>
              </p:cNvSpPr>
              <p:nvPr/>
            </p:nvSpPr>
            <p:spPr bwMode="auto">
              <a:xfrm>
                <a:off x="2106" y="3236"/>
                <a:ext cx="219" cy="227"/>
              </a:xfrm>
              <a:custGeom>
                <a:avLst/>
                <a:gdLst>
                  <a:gd name="T0" fmla="*/ 76 w 438"/>
                  <a:gd name="T1" fmla="*/ 413 h 453"/>
                  <a:gd name="T2" fmla="*/ 105 w 438"/>
                  <a:gd name="T3" fmla="*/ 384 h 453"/>
                  <a:gd name="T4" fmla="*/ 129 w 438"/>
                  <a:gd name="T5" fmla="*/ 359 h 453"/>
                  <a:gd name="T6" fmla="*/ 150 w 438"/>
                  <a:gd name="T7" fmla="*/ 338 h 453"/>
                  <a:gd name="T8" fmla="*/ 167 w 438"/>
                  <a:gd name="T9" fmla="*/ 317 h 453"/>
                  <a:gd name="T10" fmla="*/ 182 w 438"/>
                  <a:gd name="T11" fmla="*/ 299 h 453"/>
                  <a:gd name="T12" fmla="*/ 196 w 438"/>
                  <a:gd name="T13" fmla="*/ 280 h 453"/>
                  <a:gd name="T14" fmla="*/ 209 w 438"/>
                  <a:gd name="T15" fmla="*/ 260 h 453"/>
                  <a:gd name="T16" fmla="*/ 221 w 438"/>
                  <a:gd name="T17" fmla="*/ 236 h 453"/>
                  <a:gd name="T18" fmla="*/ 231 w 438"/>
                  <a:gd name="T19" fmla="*/ 223 h 453"/>
                  <a:gd name="T20" fmla="*/ 244 w 438"/>
                  <a:gd name="T21" fmla="*/ 207 h 453"/>
                  <a:gd name="T22" fmla="*/ 262 w 438"/>
                  <a:gd name="T23" fmla="*/ 188 h 453"/>
                  <a:gd name="T24" fmla="*/ 281 w 438"/>
                  <a:gd name="T25" fmla="*/ 167 h 453"/>
                  <a:gd name="T26" fmla="*/ 303 w 438"/>
                  <a:gd name="T27" fmla="*/ 147 h 453"/>
                  <a:gd name="T28" fmla="*/ 325 w 438"/>
                  <a:gd name="T29" fmla="*/ 125 h 453"/>
                  <a:gd name="T30" fmla="*/ 348 w 438"/>
                  <a:gd name="T31" fmla="*/ 103 h 453"/>
                  <a:gd name="T32" fmla="*/ 370 w 438"/>
                  <a:gd name="T33" fmla="*/ 82 h 453"/>
                  <a:gd name="T34" fmla="*/ 391 w 438"/>
                  <a:gd name="T35" fmla="*/ 63 h 453"/>
                  <a:gd name="T36" fmla="*/ 408 w 438"/>
                  <a:gd name="T37" fmla="*/ 45 h 453"/>
                  <a:gd name="T38" fmla="*/ 423 w 438"/>
                  <a:gd name="T39" fmla="*/ 29 h 453"/>
                  <a:gd name="T40" fmla="*/ 433 w 438"/>
                  <a:gd name="T41" fmla="*/ 16 h 453"/>
                  <a:gd name="T42" fmla="*/ 438 w 438"/>
                  <a:gd name="T43" fmla="*/ 7 h 453"/>
                  <a:gd name="T44" fmla="*/ 436 w 438"/>
                  <a:gd name="T45" fmla="*/ 1 h 453"/>
                  <a:gd name="T46" fmla="*/ 428 w 438"/>
                  <a:gd name="T47" fmla="*/ 0 h 453"/>
                  <a:gd name="T48" fmla="*/ 412 w 438"/>
                  <a:gd name="T49" fmla="*/ 5 h 453"/>
                  <a:gd name="T50" fmla="*/ 391 w 438"/>
                  <a:gd name="T51" fmla="*/ 12 h 453"/>
                  <a:gd name="T52" fmla="*/ 371 w 438"/>
                  <a:gd name="T53" fmla="*/ 18 h 453"/>
                  <a:gd name="T54" fmla="*/ 352 w 438"/>
                  <a:gd name="T55" fmla="*/ 23 h 453"/>
                  <a:gd name="T56" fmla="*/ 332 w 438"/>
                  <a:gd name="T57" fmla="*/ 28 h 453"/>
                  <a:gd name="T58" fmla="*/ 314 w 438"/>
                  <a:gd name="T59" fmla="*/ 33 h 453"/>
                  <a:gd name="T60" fmla="*/ 296 w 438"/>
                  <a:gd name="T61" fmla="*/ 36 h 453"/>
                  <a:gd name="T62" fmla="*/ 279 w 438"/>
                  <a:gd name="T63" fmla="*/ 41 h 453"/>
                  <a:gd name="T64" fmla="*/ 262 w 438"/>
                  <a:gd name="T65" fmla="*/ 44 h 453"/>
                  <a:gd name="T66" fmla="*/ 246 w 438"/>
                  <a:gd name="T67" fmla="*/ 49 h 453"/>
                  <a:gd name="T68" fmla="*/ 230 w 438"/>
                  <a:gd name="T69" fmla="*/ 52 h 453"/>
                  <a:gd name="T70" fmla="*/ 215 w 438"/>
                  <a:gd name="T71" fmla="*/ 57 h 453"/>
                  <a:gd name="T72" fmla="*/ 201 w 438"/>
                  <a:gd name="T73" fmla="*/ 63 h 453"/>
                  <a:gd name="T74" fmla="*/ 187 w 438"/>
                  <a:gd name="T75" fmla="*/ 68 h 453"/>
                  <a:gd name="T76" fmla="*/ 174 w 438"/>
                  <a:gd name="T77" fmla="*/ 74 h 453"/>
                  <a:gd name="T78" fmla="*/ 162 w 438"/>
                  <a:gd name="T79" fmla="*/ 81 h 453"/>
                  <a:gd name="T80" fmla="*/ 150 w 438"/>
                  <a:gd name="T81" fmla="*/ 89 h 453"/>
                  <a:gd name="T82" fmla="*/ 127 w 438"/>
                  <a:gd name="T83" fmla="*/ 110 h 453"/>
                  <a:gd name="T84" fmla="*/ 103 w 438"/>
                  <a:gd name="T85" fmla="*/ 136 h 453"/>
                  <a:gd name="T86" fmla="*/ 79 w 438"/>
                  <a:gd name="T87" fmla="*/ 166 h 453"/>
                  <a:gd name="T88" fmla="*/ 57 w 438"/>
                  <a:gd name="T89" fmla="*/ 200 h 453"/>
                  <a:gd name="T90" fmla="*/ 36 w 438"/>
                  <a:gd name="T91" fmla="*/ 233 h 453"/>
                  <a:gd name="T92" fmla="*/ 20 w 438"/>
                  <a:gd name="T93" fmla="*/ 263 h 453"/>
                  <a:gd name="T94" fmla="*/ 8 w 438"/>
                  <a:gd name="T95" fmla="*/ 289 h 453"/>
                  <a:gd name="T96" fmla="*/ 3 w 438"/>
                  <a:gd name="T97" fmla="*/ 310 h 453"/>
                  <a:gd name="T98" fmla="*/ 0 w 438"/>
                  <a:gd name="T99" fmla="*/ 346 h 453"/>
                  <a:gd name="T100" fmla="*/ 0 w 438"/>
                  <a:gd name="T101" fmla="*/ 382 h 453"/>
                  <a:gd name="T102" fmla="*/ 3 w 438"/>
                  <a:gd name="T103" fmla="*/ 410 h 453"/>
                  <a:gd name="T104" fmla="*/ 4 w 438"/>
                  <a:gd name="T105" fmla="*/ 422 h 453"/>
                  <a:gd name="T106" fmla="*/ 4 w 438"/>
                  <a:gd name="T107" fmla="*/ 425 h 453"/>
                  <a:gd name="T108" fmla="*/ 4 w 438"/>
                  <a:gd name="T109" fmla="*/ 432 h 453"/>
                  <a:gd name="T110" fmla="*/ 5 w 438"/>
                  <a:gd name="T111" fmla="*/ 442 h 453"/>
                  <a:gd name="T112" fmla="*/ 9 w 438"/>
                  <a:gd name="T113" fmla="*/ 448 h 453"/>
                  <a:gd name="T114" fmla="*/ 16 w 438"/>
                  <a:gd name="T115" fmla="*/ 453 h 453"/>
                  <a:gd name="T116" fmla="*/ 30 w 438"/>
                  <a:gd name="T117" fmla="*/ 450 h 453"/>
                  <a:gd name="T118" fmla="*/ 50 w 438"/>
                  <a:gd name="T119" fmla="*/ 437 h 453"/>
                  <a:gd name="T120" fmla="*/ 76 w 438"/>
                  <a:gd name="T121" fmla="*/ 413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8"/>
                  <a:gd name="T184" fmla="*/ 0 h 453"/>
                  <a:gd name="T185" fmla="*/ 438 w 438"/>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8" h="453">
                    <a:moveTo>
                      <a:pt x="76" y="413"/>
                    </a:moveTo>
                    <a:lnTo>
                      <a:pt x="105" y="384"/>
                    </a:lnTo>
                    <a:lnTo>
                      <a:pt x="129" y="359"/>
                    </a:lnTo>
                    <a:lnTo>
                      <a:pt x="150" y="338"/>
                    </a:lnTo>
                    <a:lnTo>
                      <a:pt x="167" y="317"/>
                    </a:lnTo>
                    <a:lnTo>
                      <a:pt x="182" y="299"/>
                    </a:lnTo>
                    <a:lnTo>
                      <a:pt x="196" y="280"/>
                    </a:lnTo>
                    <a:lnTo>
                      <a:pt x="209" y="260"/>
                    </a:lnTo>
                    <a:lnTo>
                      <a:pt x="221" y="236"/>
                    </a:lnTo>
                    <a:lnTo>
                      <a:pt x="231" y="223"/>
                    </a:lnTo>
                    <a:lnTo>
                      <a:pt x="244" y="207"/>
                    </a:lnTo>
                    <a:lnTo>
                      <a:pt x="262" y="188"/>
                    </a:lnTo>
                    <a:lnTo>
                      <a:pt x="281" y="167"/>
                    </a:lnTo>
                    <a:lnTo>
                      <a:pt x="303" y="147"/>
                    </a:lnTo>
                    <a:lnTo>
                      <a:pt x="325" y="125"/>
                    </a:lnTo>
                    <a:lnTo>
                      <a:pt x="348" y="103"/>
                    </a:lnTo>
                    <a:lnTo>
                      <a:pt x="370" y="82"/>
                    </a:lnTo>
                    <a:lnTo>
                      <a:pt x="391" y="63"/>
                    </a:lnTo>
                    <a:lnTo>
                      <a:pt x="408" y="45"/>
                    </a:lnTo>
                    <a:lnTo>
                      <a:pt x="423" y="29"/>
                    </a:lnTo>
                    <a:lnTo>
                      <a:pt x="433" y="16"/>
                    </a:lnTo>
                    <a:lnTo>
                      <a:pt x="438" y="7"/>
                    </a:lnTo>
                    <a:lnTo>
                      <a:pt x="436" y="1"/>
                    </a:lnTo>
                    <a:lnTo>
                      <a:pt x="428" y="0"/>
                    </a:lnTo>
                    <a:lnTo>
                      <a:pt x="412" y="5"/>
                    </a:lnTo>
                    <a:lnTo>
                      <a:pt x="391" y="12"/>
                    </a:lnTo>
                    <a:lnTo>
                      <a:pt x="371" y="18"/>
                    </a:lnTo>
                    <a:lnTo>
                      <a:pt x="352" y="23"/>
                    </a:lnTo>
                    <a:lnTo>
                      <a:pt x="332" y="28"/>
                    </a:lnTo>
                    <a:lnTo>
                      <a:pt x="314" y="33"/>
                    </a:lnTo>
                    <a:lnTo>
                      <a:pt x="296" y="36"/>
                    </a:lnTo>
                    <a:lnTo>
                      <a:pt x="279" y="41"/>
                    </a:lnTo>
                    <a:lnTo>
                      <a:pt x="262" y="44"/>
                    </a:lnTo>
                    <a:lnTo>
                      <a:pt x="246" y="49"/>
                    </a:lnTo>
                    <a:lnTo>
                      <a:pt x="230" y="52"/>
                    </a:lnTo>
                    <a:lnTo>
                      <a:pt x="215" y="57"/>
                    </a:lnTo>
                    <a:lnTo>
                      <a:pt x="201" y="63"/>
                    </a:lnTo>
                    <a:lnTo>
                      <a:pt x="187" y="68"/>
                    </a:lnTo>
                    <a:lnTo>
                      <a:pt x="174" y="74"/>
                    </a:lnTo>
                    <a:lnTo>
                      <a:pt x="162" y="81"/>
                    </a:lnTo>
                    <a:lnTo>
                      <a:pt x="150" y="89"/>
                    </a:lnTo>
                    <a:lnTo>
                      <a:pt x="127" y="110"/>
                    </a:lnTo>
                    <a:lnTo>
                      <a:pt x="103" y="136"/>
                    </a:lnTo>
                    <a:lnTo>
                      <a:pt x="79" y="166"/>
                    </a:lnTo>
                    <a:lnTo>
                      <a:pt x="57" y="200"/>
                    </a:lnTo>
                    <a:lnTo>
                      <a:pt x="36" y="233"/>
                    </a:lnTo>
                    <a:lnTo>
                      <a:pt x="20" y="263"/>
                    </a:lnTo>
                    <a:lnTo>
                      <a:pt x="8" y="289"/>
                    </a:lnTo>
                    <a:lnTo>
                      <a:pt x="3" y="310"/>
                    </a:lnTo>
                    <a:lnTo>
                      <a:pt x="0" y="346"/>
                    </a:lnTo>
                    <a:lnTo>
                      <a:pt x="0" y="382"/>
                    </a:lnTo>
                    <a:lnTo>
                      <a:pt x="3" y="410"/>
                    </a:lnTo>
                    <a:lnTo>
                      <a:pt x="4" y="422"/>
                    </a:lnTo>
                    <a:lnTo>
                      <a:pt x="4" y="425"/>
                    </a:lnTo>
                    <a:lnTo>
                      <a:pt x="4" y="432"/>
                    </a:lnTo>
                    <a:lnTo>
                      <a:pt x="5" y="442"/>
                    </a:lnTo>
                    <a:lnTo>
                      <a:pt x="9" y="448"/>
                    </a:lnTo>
                    <a:lnTo>
                      <a:pt x="16" y="453"/>
                    </a:lnTo>
                    <a:lnTo>
                      <a:pt x="30" y="450"/>
                    </a:lnTo>
                    <a:lnTo>
                      <a:pt x="50" y="437"/>
                    </a:lnTo>
                    <a:lnTo>
                      <a:pt x="76" y="413"/>
                    </a:lnTo>
                    <a:close/>
                  </a:path>
                </a:pathLst>
              </a:custGeom>
              <a:solidFill>
                <a:srgbClr val="666628"/>
              </a:solidFill>
              <a:ln w="9525">
                <a:noFill/>
                <a:round/>
                <a:headEnd/>
                <a:tailEnd/>
              </a:ln>
            </p:spPr>
            <p:txBody>
              <a:bodyPr/>
              <a:lstStyle/>
              <a:p>
                <a:endParaRPr lang="fa-IR"/>
              </a:p>
            </p:txBody>
          </p:sp>
          <p:sp>
            <p:nvSpPr>
              <p:cNvPr id="16480" name="Freeform 64"/>
              <p:cNvSpPr>
                <a:spLocks/>
              </p:cNvSpPr>
              <p:nvPr/>
            </p:nvSpPr>
            <p:spPr bwMode="auto">
              <a:xfrm>
                <a:off x="1784" y="3465"/>
                <a:ext cx="224" cy="298"/>
              </a:xfrm>
              <a:custGeom>
                <a:avLst/>
                <a:gdLst>
                  <a:gd name="T0" fmla="*/ 269 w 447"/>
                  <a:gd name="T1" fmla="*/ 47 h 594"/>
                  <a:gd name="T2" fmla="*/ 305 w 447"/>
                  <a:gd name="T3" fmla="*/ 82 h 594"/>
                  <a:gd name="T4" fmla="*/ 323 w 447"/>
                  <a:gd name="T5" fmla="*/ 112 h 594"/>
                  <a:gd name="T6" fmla="*/ 303 w 447"/>
                  <a:gd name="T7" fmla="*/ 147 h 594"/>
                  <a:gd name="T8" fmla="*/ 239 w 447"/>
                  <a:gd name="T9" fmla="*/ 192 h 594"/>
                  <a:gd name="T10" fmla="*/ 191 w 447"/>
                  <a:gd name="T11" fmla="*/ 230 h 594"/>
                  <a:gd name="T12" fmla="*/ 173 w 447"/>
                  <a:gd name="T13" fmla="*/ 266 h 594"/>
                  <a:gd name="T14" fmla="*/ 191 w 447"/>
                  <a:gd name="T15" fmla="*/ 309 h 594"/>
                  <a:gd name="T16" fmla="*/ 229 w 447"/>
                  <a:gd name="T17" fmla="*/ 350 h 594"/>
                  <a:gd name="T18" fmla="*/ 270 w 447"/>
                  <a:gd name="T19" fmla="*/ 389 h 594"/>
                  <a:gd name="T20" fmla="*/ 320 w 447"/>
                  <a:gd name="T21" fmla="*/ 436 h 594"/>
                  <a:gd name="T22" fmla="*/ 369 w 447"/>
                  <a:gd name="T23" fmla="*/ 485 h 594"/>
                  <a:gd name="T24" fmla="*/ 413 w 447"/>
                  <a:gd name="T25" fmla="*/ 530 h 594"/>
                  <a:gd name="T26" fmla="*/ 441 w 447"/>
                  <a:gd name="T27" fmla="*/ 567 h 594"/>
                  <a:gd name="T28" fmla="*/ 447 w 447"/>
                  <a:gd name="T29" fmla="*/ 590 h 594"/>
                  <a:gd name="T30" fmla="*/ 424 w 447"/>
                  <a:gd name="T31" fmla="*/ 593 h 594"/>
                  <a:gd name="T32" fmla="*/ 371 w 447"/>
                  <a:gd name="T33" fmla="*/ 576 h 594"/>
                  <a:gd name="T34" fmla="*/ 315 w 447"/>
                  <a:gd name="T35" fmla="*/ 552 h 594"/>
                  <a:gd name="T36" fmla="*/ 263 w 447"/>
                  <a:gd name="T37" fmla="*/ 523 h 594"/>
                  <a:gd name="T38" fmla="*/ 216 w 447"/>
                  <a:gd name="T39" fmla="*/ 492 h 594"/>
                  <a:gd name="T40" fmla="*/ 173 w 447"/>
                  <a:gd name="T41" fmla="*/ 459 h 594"/>
                  <a:gd name="T42" fmla="*/ 135 w 447"/>
                  <a:gd name="T43" fmla="*/ 426 h 594"/>
                  <a:gd name="T44" fmla="*/ 103 w 447"/>
                  <a:gd name="T45" fmla="*/ 393 h 594"/>
                  <a:gd name="T46" fmla="*/ 76 w 447"/>
                  <a:gd name="T47" fmla="*/ 360 h 594"/>
                  <a:gd name="T48" fmla="*/ 44 w 447"/>
                  <a:gd name="T49" fmla="*/ 317 h 594"/>
                  <a:gd name="T50" fmla="*/ 11 w 447"/>
                  <a:gd name="T51" fmla="*/ 269 h 594"/>
                  <a:gd name="T52" fmla="*/ 0 w 447"/>
                  <a:gd name="T53" fmla="*/ 230 h 594"/>
                  <a:gd name="T54" fmla="*/ 25 w 447"/>
                  <a:gd name="T55" fmla="*/ 196 h 594"/>
                  <a:gd name="T56" fmla="*/ 90 w 447"/>
                  <a:gd name="T57" fmla="*/ 158 h 594"/>
                  <a:gd name="T58" fmla="*/ 141 w 447"/>
                  <a:gd name="T59" fmla="*/ 110 h 594"/>
                  <a:gd name="T60" fmla="*/ 171 w 447"/>
                  <a:gd name="T61" fmla="*/ 65 h 594"/>
                  <a:gd name="T62" fmla="*/ 184 w 447"/>
                  <a:gd name="T63" fmla="*/ 37 h 594"/>
                  <a:gd name="T64" fmla="*/ 186 w 447"/>
                  <a:gd name="T65" fmla="*/ 29 h 594"/>
                  <a:gd name="T66" fmla="*/ 192 w 447"/>
                  <a:gd name="T67" fmla="*/ 14 h 594"/>
                  <a:gd name="T68" fmla="*/ 207 w 447"/>
                  <a:gd name="T69" fmla="*/ 0 h 594"/>
                  <a:gd name="T70" fmla="*/ 232 w 447"/>
                  <a:gd name="T71" fmla="*/ 7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7"/>
                  <a:gd name="T109" fmla="*/ 0 h 594"/>
                  <a:gd name="T110" fmla="*/ 447 w 447"/>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7" h="594">
                    <a:moveTo>
                      <a:pt x="249" y="25"/>
                    </a:moveTo>
                    <a:lnTo>
                      <a:pt x="269" y="47"/>
                    </a:lnTo>
                    <a:lnTo>
                      <a:pt x="288" y="65"/>
                    </a:lnTo>
                    <a:lnTo>
                      <a:pt x="305" y="82"/>
                    </a:lnTo>
                    <a:lnTo>
                      <a:pt x="317" y="97"/>
                    </a:lnTo>
                    <a:lnTo>
                      <a:pt x="323" y="112"/>
                    </a:lnTo>
                    <a:lnTo>
                      <a:pt x="318" y="128"/>
                    </a:lnTo>
                    <a:lnTo>
                      <a:pt x="303" y="147"/>
                    </a:lnTo>
                    <a:lnTo>
                      <a:pt x="273" y="169"/>
                    </a:lnTo>
                    <a:lnTo>
                      <a:pt x="239" y="192"/>
                    </a:lnTo>
                    <a:lnTo>
                      <a:pt x="211" y="212"/>
                    </a:lnTo>
                    <a:lnTo>
                      <a:pt x="191" y="230"/>
                    </a:lnTo>
                    <a:lnTo>
                      <a:pt x="178" y="247"/>
                    </a:lnTo>
                    <a:lnTo>
                      <a:pt x="173" y="266"/>
                    </a:lnTo>
                    <a:lnTo>
                      <a:pt x="178" y="286"/>
                    </a:lnTo>
                    <a:lnTo>
                      <a:pt x="191" y="309"/>
                    </a:lnTo>
                    <a:lnTo>
                      <a:pt x="212" y="334"/>
                    </a:lnTo>
                    <a:lnTo>
                      <a:pt x="229" y="350"/>
                    </a:lnTo>
                    <a:lnTo>
                      <a:pt x="247" y="368"/>
                    </a:lnTo>
                    <a:lnTo>
                      <a:pt x="270" y="389"/>
                    </a:lnTo>
                    <a:lnTo>
                      <a:pt x="294" y="412"/>
                    </a:lnTo>
                    <a:lnTo>
                      <a:pt x="320" y="436"/>
                    </a:lnTo>
                    <a:lnTo>
                      <a:pt x="345" y="461"/>
                    </a:lnTo>
                    <a:lnTo>
                      <a:pt x="369" y="485"/>
                    </a:lnTo>
                    <a:lnTo>
                      <a:pt x="392" y="508"/>
                    </a:lnTo>
                    <a:lnTo>
                      <a:pt x="413" y="530"/>
                    </a:lnTo>
                    <a:lnTo>
                      <a:pt x="429" y="549"/>
                    </a:lnTo>
                    <a:lnTo>
                      <a:pt x="441" y="567"/>
                    </a:lnTo>
                    <a:lnTo>
                      <a:pt x="447" y="580"/>
                    </a:lnTo>
                    <a:lnTo>
                      <a:pt x="447" y="590"/>
                    </a:lnTo>
                    <a:lnTo>
                      <a:pt x="441" y="594"/>
                    </a:lnTo>
                    <a:lnTo>
                      <a:pt x="424" y="593"/>
                    </a:lnTo>
                    <a:lnTo>
                      <a:pt x="400" y="586"/>
                    </a:lnTo>
                    <a:lnTo>
                      <a:pt x="371" y="576"/>
                    </a:lnTo>
                    <a:lnTo>
                      <a:pt x="343" y="564"/>
                    </a:lnTo>
                    <a:lnTo>
                      <a:pt x="315" y="552"/>
                    </a:lnTo>
                    <a:lnTo>
                      <a:pt x="288" y="538"/>
                    </a:lnTo>
                    <a:lnTo>
                      <a:pt x="263" y="523"/>
                    </a:lnTo>
                    <a:lnTo>
                      <a:pt x="239" y="508"/>
                    </a:lnTo>
                    <a:lnTo>
                      <a:pt x="216" y="492"/>
                    </a:lnTo>
                    <a:lnTo>
                      <a:pt x="194" y="476"/>
                    </a:lnTo>
                    <a:lnTo>
                      <a:pt x="173" y="459"/>
                    </a:lnTo>
                    <a:lnTo>
                      <a:pt x="154" y="443"/>
                    </a:lnTo>
                    <a:lnTo>
                      <a:pt x="135" y="426"/>
                    </a:lnTo>
                    <a:lnTo>
                      <a:pt x="118" y="410"/>
                    </a:lnTo>
                    <a:lnTo>
                      <a:pt x="103" y="393"/>
                    </a:lnTo>
                    <a:lnTo>
                      <a:pt x="89" y="377"/>
                    </a:lnTo>
                    <a:lnTo>
                      <a:pt x="76" y="360"/>
                    </a:lnTo>
                    <a:lnTo>
                      <a:pt x="65" y="345"/>
                    </a:lnTo>
                    <a:lnTo>
                      <a:pt x="44" y="317"/>
                    </a:lnTo>
                    <a:lnTo>
                      <a:pt x="26" y="291"/>
                    </a:lnTo>
                    <a:lnTo>
                      <a:pt x="11" y="269"/>
                    </a:lnTo>
                    <a:lnTo>
                      <a:pt x="2" y="249"/>
                    </a:lnTo>
                    <a:lnTo>
                      <a:pt x="0" y="230"/>
                    </a:lnTo>
                    <a:lnTo>
                      <a:pt x="7" y="213"/>
                    </a:lnTo>
                    <a:lnTo>
                      <a:pt x="25" y="196"/>
                    </a:lnTo>
                    <a:lnTo>
                      <a:pt x="56" y="178"/>
                    </a:lnTo>
                    <a:lnTo>
                      <a:pt x="90" y="158"/>
                    </a:lnTo>
                    <a:lnTo>
                      <a:pt x="118" y="135"/>
                    </a:lnTo>
                    <a:lnTo>
                      <a:pt x="141" y="110"/>
                    </a:lnTo>
                    <a:lnTo>
                      <a:pt x="158" y="87"/>
                    </a:lnTo>
                    <a:lnTo>
                      <a:pt x="171" y="65"/>
                    </a:lnTo>
                    <a:lnTo>
                      <a:pt x="179" y="48"/>
                    </a:lnTo>
                    <a:lnTo>
                      <a:pt x="184" y="37"/>
                    </a:lnTo>
                    <a:lnTo>
                      <a:pt x="185" y="32"/>
                    </a:lnTo>
                    <a:lnTo>
                      <a:pt x="186" y="29"/>
                    </a:lnTo>
                    <a:lnTo>
                      <a:pt x="188" y="22"/>
                    </a:lnTo>
                    <a:lnTo>
                      <a:pt x="192" y="14"/>
                    </a:lnTo>
                    <a:lnTo>
                      <a:pt x="199" y="4"/>
                    </a:lnTo>
                    <a:lnTo>
                      <a:pt x="207" y="0"/>
                    </a:lnTo>
                    <a:lnTo>
                      <a:pt x="218" y="0"/>
                    </a:lnTo>
                    <a:lnTo>
                      <a:pt x="232" y="7"/>
                    </a:lnTo>
                    <a:lnTo>
                      <a:pt x="249" y="25"/>
                    </a:lnTo>
                    <a:close/>
                  </a:path>
                </a:pathLst>
              </a:custGeom>
              <a:solidFill>
                <a:srgbClr val="666628"/>
              </a:solidFill>
              <a:ln w="9525">
                <a:noFill/>
                <a:round/>
                <a:headEnd/>
                <a:tailEnd/>
              </a:ln>
            </p:spPr>
            <p:txBody>
              <a:bodyPr/>
              <a:lstStyle/>
              <a:p>
                <a:endParaRPr lang="fa-IR"/>
              </a:p>
            </p:txBody>
          </p:sp>
          <p:sp>
            <p:nvSpPr>
              <p:cNvPr id="16481" name="Freeform 65"/>
              <p:cNvSpPr>
                <a:spLocks/>
              </p:cNvSpPr>
              <p:nvPr/>
            </p:nvSpPr>
            <p:spPr bwMode="auto">
              <a:xfrm>
                <a:off x="1550" y="3374"/>
                <a:ext cx="169" cy="353"/>
              </a:xfrm>
              <a:custGeom>
                <a:avLst/>
                <a:gdLst>
                  <a:gd name="T0" fmla="*/ 207 w 337"/>
                  <a:gd name="T1" fmla="*/ 58 h 707"/>
                  <a:gd name="T2" fmla="*/ 239 w 337"/>
                  <a:gd name="T3" fmla="*/ 108 h 707"/>
                  <a:gd name="T4" fmla="*/ 263 w 337"/>
                  <a:gd name="T5" fmla="*/ 147 h 707"/>
                  <a:gd name="T6" fmla="*/ 278 w 337"/>
                  <a:gd name="T7" fmla="*/ 178 h 707"/>
                  <a:gd name="T8" fmla="*/ 289 w 337"/>
                  <a:gd name="T9" fmla="*/ 204 h 707"/>
                  <a:gd name="T10" fmla="*/ 296 w 337"/>
                  <a:gd name="T11" fmla="*/ 225 h 707"/>
                  <a:gd name="T12" fmla="*/ 299 w 337"/>
                  <a:gd name="T13" fmla="*/ 247 h 707"/>
                  <a:gd name="T14" fmla="*/ 301 w 337"/>
                  <a:gd name="T15" fmla="*/ 269 h 707"/>
                  <a:gd name="T16" fmla="*/ 305 w 337"/>
                  <a:gd name="T17" fmla="*/ 296 h 707"/>
                  <a:gd name="T18" fmla="*/ 312 w 337"/>
                  <a:gd name="T19" fmla="*/ 325 h 707"/>
                  <a:gd name="T20" fmla="*/ 321 w 337"/>
                  <a:gd name="T21" fmla="*/ 353 h 707"/>
                  <a:gd name="T22" fmla="*/ 330 w 337"/>
                  <a:gd name="T23" fmla="*/ 380 h 707"/>
                  <a:gd name="T24" fmla="*/ 337 w 337"/>
                  <a:gd name="T25" fmla="*/ 405 h 707"/>
                  <a:gd name="T26" fmla="*/ 337 w 337"/>
                  <a:gd name="T27" fmla="*/ 430 h 707"/>
                  <a:gd name="T28" fmla="*/ 327 w 337"/>
                  <a:gd name="T29" fmla="*/ 454 h 707"/>
                  <a:gd name="T30" fmla="*/ 305 w 337"/>
                  <a:gd name="T31" fmla="*/ 475 h 707"/>
                  <a:gd name="T32" fmla="*/ 267 w 337"/>
                  <a:gd name="T33" fmla="*/ 495 h 707"/>
                  <a:gd name="T34" fmla="*/ 243 w 337"/>
                  <a:gd name="T35" fmla="*/ 507 h 707"/>
                  <a:gd name="T36" fmla="*/ 218 w 337"/>
                  <a:gd name="T37" fmla="*/ 522 h 707"/>
                  <a:gd name="T38" fmla="*/ 193 w 337"/>
                  <a:gd name="T39" fmla="*/ 540 h 707"/>
                  <a:gd name="T40" fmla="*/ 169 w 337"/>
                  <a:gd name="T41" fmla="*/ 561 h 707"/>
                  <a:gd name="T42" fmla="*/ 145 w 337"/>
                  <a:gd name="T43" fmla="*/ 583 h 707"/>
                  <a:gd name="T44" fmla="*/ 121 w 337"/>
                  <a:gd name="T45" fmla="*/ 606 h 707"/>
                  <a:gd name="T46" fmla="*/ 99 w 337"/>
                  <a:gd name="T47" fmla="*/ 627 h 707"/>
                  <a:gd name="T48" fmla="*/ 77 w 337"/>
                  <a:gd name="T49" fmla="*/ 648 h 707"/>
                  <a:gd name="T50" fmla="*/ 58 w 337"/>
                  <a:gd name="T51" fmla="*/ 668 h 707"/>
                  <a:gd name="T52" fmla="*/ 41 w 337"/>
                  <a:gd name="T53" fmla="*/ 684 h 707"/>
                  <a:gd name="T54" fmla="*/ 26 w 337"/>
                  <a:gd name="T55" fmla="*/ 697 h 707"/>
                  <a:gd name="T56" fmla="*/ 15 w 337"/>
                  <a:gd name="T57" fmla="*/ 705 h 707"/>
                  <a:gd name="T58" fmla="*/ 7 w 337"/>
                  <a:gd name="T59" fmla="*/ 707 h 707"/>
                  <a:gd name="T60" fmla="*/ 3 w 337"/>
                  <a:gd name="T61" fmla="*/ 705 h 707"/>
                  <a:gd name="T62" fmla="*/ 2 w 337"/>
                  <a:gd name="T63" fmla="*/ 694 h 707"/>
                  <a:gd name="T64" fmla="*/ 7 w 337"/>
                  <a:gd name="T65" fmla="*/ 676 h 707"/>
                  <a:gd name="T66" fmla="*/ 19 w 337"/>
                  <a:gd name="T67" fmla="*/ 632 h 707"/>
                  <a:gd name="T68" fmla="*/ 30 w 337"/>
                  <a:gd name="T69" fmla="*/ 591 h 707"/>
                  <a:gd name="T70" fmla="*/ 36 w 337"/>
                  <a:gd name="T71" fmla="*/ 551 h 707"/>
                  <a:gd name="T72" fmla="*/ 41 w 337"/>
                  <a:gd name="T73" fmla="*/ 513 h 707"/>
                  <a:gd name="T74" fmla="*/ 42 w 337"/>
                  <a:gd name="T75" fmla="*/ 477 h 707"/>
                  <a:gd name="T76" fmla="*/ 39 w 337"/>
                  <a:gd name="T77" fmla="*/ 441 h 707"/>
                  <a:gd name="T78" fmla="*/ 32 w 337"/>
                  <a:gd name="T79" fmla="*/ 406 h 707"/>
                  <a:gd name="T80" fmla="*/ 19 w 337"/>
                  <a:gd name="T81" fmla="*/ 371 h 707"/>
                  <a:gd name="T82" fmla="*/ 8 w 337"/>
                  <a:gd name="T83" fmla="*/ 336 h 707"/>
                  <a:gd name="T84" fmla="*/ 1 w 337"/>
                  <a:gd name="T85" fmla="*/ 303 h 707"/>
                  <a:gd name="T86" fmla="*/ 0 w 337"/>
                  <a:gd name="T87" fmla="*/ 272 h 707"/>
                  <a:gd name="T88" fmla="*/ 2 w 337"/>
                  <a:gd name="T89" fmla="*/ 240 h 707"/>
                  <a:gd name="T90" fmla="*/ 8 w 337"/>
                  <a:gd name="T91" fmla="*/ 212 h 707"/>
                  <a:gd name="T92" fmla="*/ 17 w 337"/>
                  <a:gd name="T93" fmla="*/ 184 h 707"/>
                  <a:gd name="T94" fmla="*/ 27 w 337"/>
                  <a:gd name="T95" fmla="*/ 159 h 707"/>
                  <a:gd name="T96" fmla="*/ 39 w 337"/>
                  <a:gd name="T97" fmla="*/ 136 h 707"/>
                  <a:gd name="T98" fmla="*/ 51 w 337"/>
                  <a:gd name="T99" fmla="*/ 109 h 707"/>
                  <a:gd name="T100" fmla="*/ 64 w 337"/>
                  <a:gd name="T101" fmla="*/ 77 h 707"/>
                  <a:gd name="T102" fmla="*/ 80 w 337"/>
                  <a:gd name="T103" fmla="*/ 46 h 707"/>
                  <a:gd name="T104" fmla="*/ 98 w 337"/>
                  <a:gd name="T105" fmla="*/ 19 h 707"/>
                  <a:gd name="T106" fmla="*/ 118 w 337"/>
                  <a:gd name="T107" fmla="*/ 2 h 707"/>
                  <a:gd name="T108" fmla="*/ 142 w 337"/>
                  <a:gd name="T109" fmla="*/ 0 h 707"/>
                  <a:gd name="T110" fmla="*/ 172 w 337"/>
                  <a:gd name="T111" fmla="*/ 17 h 707"/>
                  <a:gd name="T112" fmla="*/ 207 w 337"/>
                  <a:gd name="T113" fmla="*/ 58 h 7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7"/>
                  <a:gd name="T172" fmla="*/ 0 h 707"/>
                  <a:gd name="T173" fmla="*/ 337 w 337"/>
                  <a:gd name="T174" fmla="*/ 707 h 7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7" h="707">
                    <a:moveTo>
                      <a:pt x="207" y="58"/>
                    </a:moveTo>
                    <a:lnTo>
                      <a:pt x="239" y="108"/>
                    </a:lnTo>
                    <a:lnTo>
                      <a:pt x="263" y="147"/>
                    </a:lnTo>
                    <a:lnTo>
                      <a:pt x="278" y="178"/>
                    </a:lnTo>
                    <a:lnTo>
                      <a:pt x="289" y="204"/>
                    </a:lnTo>
                    <a:lnTo>
                      <a:pt x="296" y="225"/>
                    </a:lnTo>
                    <a:lnTo>
                      <a:pt x="299" y="247"/>
                    </a:lnTo>
                    <a:lnTo>
                      <a:pt x="301" y="269"/>
                    </a:lnTo>
                    <a:lnTo>
                      <a:pt x="305" y="296"/>
                    </a:lnTo>
                    <a:lnTo>
                      <a:pt x="312" y="325"/>
                    </a:lnTo>
                    <a:lnTo>
                      <a:pt x="321" y="353"/>
                    </a:lnTo>
                    <a:lnTo>
                      <a:pt x="330" y="380"/>
                    </a:lnTo>
                    <a:lnTo>
                      <a:pt x="337" y="405"/>
                    </a:lnTo>
                    <a:lnTo>
                      <a:pt x="337" y="430"/>
                    </a:lnTo>
                    <a:lnTo>
                      <a:pt x="327" y="454"/>
                    </a:lnTo>
                    <a:lnTo>
                      <a:pt x="305" y="475"/>
                    </a:lnTo>
                    <a:lnTo>
                      <a:pt x="267" y="495"/>
                    </a:lnTo>
                    <a:lnTo>
                      <a:pt x="243" y="507"/>
                    </a:lnTo>
                    <a:lnTo>
                      <a:pt x="218" y="522"/>
                    </a:lnTo>
                    <a:lnTo>
                      <a:pt x="193" y="540"/>
                    </a:lnTo>
                    <a:lnTo>
                      <a:pt x="169" y="561"/>
                    </a:lnTo>
                    <a:lnTo>
                      <a:pt x="145" y="583"/>
                    </a:lnTo>
                    <a:lnTo>
                      <a:pt x="121" y="606"/>
                    </a:lnTo>
                    <a:lnTo>
                      <a:pt x="99" y="627"/>
                    </a:lnTo>
                    <a:lnTo>
                      <a:pt x="77" y="648"/>
                    </a:lnTo>
                    <a:lnTo>
                      <a:pt x="58" y="668"/>
                    </a:lnTo>
                    <a:lnTo>
                      <a:pt x="41" y="684"/>
                    </a:lnTo>
                    <a:lnTo>
                      <a:pt x="26" y="697"/>
                    </a:lnTo>
                    <a:lnTo>
                      <a:pt x="15" y="705"/>
                    </a:lnTo>
                    <a:lnTo>
                      <a:pt x="7" y="707"/>
                    </a:lnTo>
                    <a:lnTo>
                      <a:pt x="3" y="705"/>
                    </a:lnTo>
                    <a:lnTo>
                      <a:pt x="2" y="694"/>
                    </a:lnTo>
                    <a:lnTo>
                      <a:pt x="7" y="676"/>
                    </a:lnTo>
                    <a:lnTo>
                      <a:pt x="19" y="632"/>
                    </a:lnTo>
                    <a:lnTo>
                      <a:pt x="30" y="591"/>
                    </a:lnTo>
                    <a:lnTo>
                      <a:pt x="36" y="551"/>
                    </a:lnTo>
                    <a:lnTo>
                      <a:pt x="41" y="513"/>
                    </a:lnTo>
                    <a:lnTo>
                      <a:pt x="42" y="477"/>
                    </a:lnTo>
                    <a:lnTo>
                      <a:pt x="39" y="441"/>
                    </a:lnTo>
                    <a:lnTo>
                      <a:pt x="32" y="406"/>
                    </a:lnTo>
                    <a:lnTo>
                      <a:pt x="19" y="371"/>
                    </a:lnTo>
                    <a:lnTo>
                      <a:pt x="8" y="336"/>
                    </a:lnTo>
                    <a:lnTo>
                      <a:pt x="1" y="303"/>
                    </a:lnTo>
                    <a:lnTo>
                      <a:pt x="0" y="272"/>
                    </a:lnTo>
                    <a:lnTo>
                      <a:pt x="2" y="240"/>
                    </a:lnTo>
                    <a:lnTo>
                      <a:pt x="8" y="212"/>
                    </a:lnTo>
                    <a:lnTo>
                      <a:pt x="17" y="184"/>
                    </a:lnTo>
                    <a:lnTo>
                      <a:pt x="27" y="159"/>
                    </a:lnTo>
                    <a:lnTo>
                      <a:pt x="39" y="136"/>
                    </a:lnTo>
                    <a:lnTo>
                      <a:pt x="51" y="109"/>
                    </a:lnTo>
                    <a:lnTo>
                      <a:pt x="64" y="77"/>
                    </a:lnTo>
                    <a:lnTo>
                      <a:pt x="80" y="46"/>
                    </a:lnTo>
                    <a:lnTo>
                      <a:pt x="98" y="19"/>
                    </a:lnTo>
                    <a:lnTo>
                      <a:pt x="118" y="2"/>
                    </a:lnTo>
                    <a:lnTo>
                      <a:pt x="142" y="0"/>
                    </a:lnTo>
                    <a:lnTo>
                      <a:pt x="172" y="17"/>
                    </a:lnTo>
                    <a:lnTo>
                      <a:pt x="207" y="58"/>
                    </a:lnTo>
                    <a:close/>
                  </a:path>
                </a:pathLst>
              </a:custGeom>
              <a:solidFill>
                <a:srgbClr val="ADAD70"/>
              </a:solidFill>
              <a:ln w="9525">
                <a:noFill/>
                <a:round/>
                <a:headEnd/>
                <a:tailEnd/>
              </a:ln>
            </p:spPr>
            <p:txBody>
              <a:bodyPr/>
              <a:lstStyle/>
              <a:p>
                <a:endParaRPr lang="fa-IR"/>
              </a:p>
            </p:txBody>
          </p:sp>
          <p:sp>
            <p:nvSpPr>
              <p:cNvPr id="16482" name="Freeform 66"/>
              <p:cNvSpPr>
                <a:spLocks/>
              </p:cNvSpPr>
              <p:nvPr/>
            </p:nvSpPr>
            <p:spPr bwMode="auto">
              <a:xfrm>
                <a:off x="876" y="3214"/>
                <a:ext cx="134" cy="312"/>
              </a:xfrm>
              <a:custGeom>
                <a:avLst/>
                <a:gdLst>
                  <a:gd name="T0" fmla="*/ 199 w 266"/>
                  <a:gd name="T1" fmla="*/ 574 h 623"/>
                  <a:gd name="T2" fmla="*/ 207 w 266"/>
                  <a:gd name="T3" fmla="*/ 531 h 623"/>
                  <a:gd name="T4" fmla="*/ 219 w 266"/>
                  <a:gd name="T5" fmla="*/ 488 h 623"/>
                  <a:gd name="T6" fmla="*/ 231 w 266"/>
                  <a:gd name="T7" fmla="*/ 448 h 623"/>
                  <a:gd name="T8" fmla="*/ 245 w 266"/>
                  <a:gd name="T9" fmla="*/ 410 h 623"/>
                  <a:gd name="T10" fmla="*/ 256 w 266"/>
                  <a:gd name="T11" fmla="*/ 374 h 623"/>
                  <a:gd name="T12" fmla="*/ 264 w 266"/>
                  <a:gd name="T13" fmla="*/ 341 h 623"/>
                  <a:gd name="T14" fmla="*/ 266 w 266"/>
                  <a:gd name="T15" fmla="*/ 312 h 623"/>
                  <a:gd name="T16" fmla="*/ 260 w 266"/>
                  <a:gd name="T17" fmla="*/ 285 h 623"/>
                  <a:gd name="T18" fmla="*/ 251 w 266"/>
                  <a:gd name="T19" fmla="*/ 261 h 623"/>
                  <a:gd name="T20" fmla="*/ 241 w 266"/>
                  <a:gd name="T21" fmla="*/ 238 h 623"/>
                  <a:gd name="T22" fmla="*/ 230 w 266"/>
                  <a:gd name="T23" fmla="*/ 215 h 623"/>
                  <a:gd name="T24" fmla="*/ 218 w 266"/>
                  <a:gd name="T25" fmla="*/ 193 h 623"/>
                  <a:gd name="T26" fmla="*/ 202 w 266"/>
                  <a:gd name="T27" fmla="*/ 170 h 623"/>
                  <a:gd name="T28" fmla="*/ 182 w 266"/>
                  <a:gd name="T29" fmla="*/ 148 h 623"/>
                  <a:gd name="T30" fmla="*/ 157 w 266"/>
                  <a:gd name="T31" fmla="*/ 125 h 623"/>
                  <a:gd name="T32" fmla="*/ 126 w 266"/>
                  <a:gd name="T33" fmla="*/ 101 h 623"/>
                  <a:gd name="T34" fmla="*/ 94 w 266"/>
                  <a:gd name="T35" fmla="*/ 74 h 623"/>
                  <a:gd name="T36" fmla="*/ 70 w 266"/>
                  <a:gd name="T37" fmla="*/ 47 h 623"/>
                  <a:gd name="T38" fmla="*/ 53 w 266"/>
                  <a:gd name="T39" fmla="*/ 23 h 623"/>
                  <a:gd name="T40" fmla="*/ 40 w 266"/>
                  <a:gd name="T41" fmla="*/ 5 h 623"/>
                  <a:gd name="T42" fmla="*/ 32 w 266"/>
                  <a:gd name="T43" fmla="*/ 0 h 623"/>
                  <a:gd name="T44" fmla="*/ 28 w 266"/>
                  <a:gd name="T45" fmla="*/ 9 h 623"/>
                  <a:gd name="T46" fmla="*/ 26 w 266"/>
                  <a:gd name="T47" fmla="*/ 36 h 623"/>
                  <a:gd name="T48" fmla="*/ 28 w 266"/>
                  <a:gd name="T49" fmla="*/ 88 h 623"/>
                  <a:gd name="T50" fmla="*/ 30 w 266"/>
                  <a:gd name="T51" fmla="*/ 141 h 623"/>
                  <a:gd name="T52" fmla="*/ 33 w 266"/>
                  <a:gd name="T53" fmla="*/ 176 h 623"/>
                  <a:gd name="T54" fmla="*/ 35 w 266"/>
                  <a:gd name="T55" fmla="*/ 199 h 623"/>
                  <a:gd name="T56" fmla="*/ 36 w 266"/>
                  <a:gd name="T57" fmla="*/ 214 h 623"/>
                  <a:gd name="T58" fmla="*/ 35 w 266"/>
                  <a:gd name="T59" fmla="*/ 229 h 623"/>
                  <a:gd name="T60" fmla="*/ 30 w 266"/>
                  <a:gd name="T61" fmla="*/ 247 h 623"/>
                  <a:gd name="T62" fmla="*/ 21 w 266"/>
                  <a:gd name="T63" fmla="*/ 277 h 623"/>
                  <a:gd name="T64" fmla="*/ 8 w 266"/>
                  <a:gd name="T65" fmla="*/ 323 h 623"/>
                  <a:gd name="T66" fmla="*/ 0 w 266"/>
                  <a:gd name="T67" fmla="*/ 376 h 623"/>
                  <a:gd name="T68" fmla="*/ 6 w 266"/>
                  <a:gd name="T69" fmla="*/ 423 h 623"/>
                  <a:gd name="T70" fmla="*/ 21 w 266"/>
                  <a:gd name="T71" fmla="*/ 464 h 623"/>
                  <a:gd name="T72" fmla="*/ 41 w 266"/>
                  <a:gd name="T73" fmla="*/ 498 h 623"/>
                  <a:gd name="T74" fmla="*/ 63 w 266"/>
                  <a:gd name="T75" fmla="*/ 525 h 623"/>
                  <a:gd name="T76" fmla="*/ 85 w 266"/>
                  <a:gd name="T77" fmla="*/ 544 h 623"/>
                  <a:gd name="T78" fmla="*/ 100 w 266"/>
                  <a:gd name="T79" fmla="*/ 556 h 623"/>
                  <a:gd name="T80" fmla="*/ 106 w 266"/>
                  <a:gd name="T81" fmla="*/ 561 h 623"/>
                  <a:gd name="T82" fmla="*/ 109 w 266"/>
                  <a:gd name="T83" fmla="*/ 566 h 623"/>
                  <a:gd name="T84" fmla="*/ 119 w 266"/>
                  <a:gd name="T85" fmla="*/ 579 h 623"/>
                  <a:gd name="T86" fmla="*/ 131 w 266"/>
                  <a:gd name="T87" fmla="*/ 596 h 623"/>
                  <a:gd name="T88" fmla="*/ 147 w 266"/>
                  <a:gd name="T89" fmla="*/ 612 h 623"/>
                  <a:gd name="T90" fmla="*/ 164 w 266"/>
                  <a:gd name="T91" fmla="*/ 623 h 623"/>
                  <a:gd name="T92" fmla="*/ 178 w 266"/>
                  <a:gd name="T93" fmla="*/ 623 h 623"/>
                  <a:gd name="T94" fmla="*/ 191 w 266"/>
                  <a:gd name="T95" fmla="*/ 608 h 623"/>
                  <a:gd name="T96" fmla="*/ 199 w 266"/>
                  <a:gd name="T97" fmla="*/ 574 h 6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6"/>
                  <a:gd name="T148" fmla="*/ 0 h 623"/>
                  <a:gd name="T149" fmla="*/ 266 w 266"/>
                  <a:gd name="T150" fmla="*/ 623 h 6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6" h="623">
                    <a:moveTo>
                      <a:pt x="199" y="574"/>
                    </a:moveTo>
                    <a:lnTo>
                      <a:pt x="207" y="531"/>
                    </a:lnTo>
                    <a:lnTo>
                      <a:pt x="219" y="488"/>
                    </a:lnTo>
                    <a:lnTo>
                      <a:pt x="231" y="448"/>
                    </a:lnTo>
                    <a:lnTo>
                      <a:pt x="245" y="410"/>
                    </a:lnTo>
                    <a:lnTo>
                      <a:pt x="256" y="374"/>
                    </a:lnTo>
                    <a:lnTo>
                      <a:pt x="264" y="341"/>
                    </a:lnTo>
                    <a:lnTo>
                      <a:pt x="266" y="312"/>
                    </a:lnTo>
                    <a:lnTo>
                      <a:pt x="260" y="285"/>
                    </a:lnTo>
                    <a:lnTo>
                      <a:pt x="251" y="261"/>
                    </a:lnTo>
                    <a:lnTo>
                      <a:pt x="241" y="238"/>
                    </a:lnTo>
                    <a:lnTo>
                      <a:pt x="230" y="215"/>
                    </a:lnTo>
                    <a:lnTo>
                      <a:pt x="218" y="193"/>
                    </a:lnTo>
                    <a:lnTo>
                      <a:pt x="202" y="170"/>
                    </a:lnTo>
                    <a:lnTo>
                      <a:pt x="182" y="148"/>
                    </a:lnTo>
                    <a:lnTo>
                      <a:pt x="157" y="125"/>
                    </a:lnTo>
                    <a:lnTo>
                      <a:pt x="126" y="101"/>
                    </a:lnTo>
                    <a:lnTo>
                      <a:pt x="94" y="74"/>
                    </a:lnTo>
                    <a:lnTo>
                      <a:pt x="70" y="47"/>
                    </a:lnTo>
                    <a:lnTo>
                      <a:pt x="53" y="23"/>
                    </a:lnTo>
                    <a:lnTo>
                      <a:pt x="40" y="5"/>
                    </a:lnTo>
                    <a:lnTo>
                      <a:pt x="32" y="0"/>
                    </a:lnTo>
                    <a:lnTo>
                      <a:pt x="28" y="9"/>
                    </a:lnTo>
                    <a:lnTo>
                      <a:pt x="26" y="36"/>
                    </a:lnTo>
                    <a:lnTo>
                      <a:pt x="28" y="88"/>
                    </a:lnTo>
                    <a:lnTo>
                      <a:pt x="30" y="141"/>
                    </a:lnTo>
                    <a:lnTo>
                      <a:pt x="33" y="176"/>
                    </a:lnTo>
                    <a:lnTo>
                      <a:pt x="35" y="199"/>
                    </a:lnTo>
                    <a:lnTo>
                      <a:pt x="36" y="214"/>
                    </a:lnTo>
                    <a:lnTo>
                      <a:pt x="35" y="229"/>
                    </a:lnTo>
                    <a:lnTo>
                      <a:pt x="30" y="247"/>
                    </a:lnTo>
                    <a:lnTo>
                      <a:pt x="21" y="277"/>
                    </a:lnTo>
                    <a:lnTo>
                      <a:pt x="8" y="323"/>
                    </a:lnTo>
                    <a:lnTo>
                      <a:pt x="0" y="376"/>
                    </a:lnTo>
                    <a:lnTo>
                      <a:pt x="6" y="423"/>
                    </a:lnTo>
                    <a:lnTo>
                      <a:pt x="21" y="464"/>
                    </a:lnTo>
                    <a:lnTo>
                      <a:pt x="41" y="498"/>
                    </a:lnTo>
                    <a:lnTo>
                      <a:pt x="63" y="525"/>
                    </a:lnTo>
                    <a:lnTo>
                      <a:pt x="85" y="544"/>
                    </a:lnTo>
                    <a:lnTo>
                      <a:pt x="100" y="556"/>
                    </a:lnTo>
                    <a:lnTo>
                      <a:pt x="106" y="561"/>
                    </a:lnTo>
                    <a:lnTo>
                      <a:pt x="109" y="566"/>
                    </a:lnTo>
                    <a:lnTo>
                      <a:pt x="119" y="579"/>
                    </a:lnTo>
                    <a:lnTo>
                      <a:pt x="131" y="596"/>
                    </a:lnTo>
                    <a:lnTo>
                      <a:pt x="147" y="612"/>
                    </a:lnTo>
                    <a:lnTo>
                      <a:pt x="164" y="623"/>
                    </a:lnTo>
                    <a:lnTo>
                      <a:pt x="178" y="623"/>
                    </a:lnTo>
                    <a:lnTo>
                      <a:pt x="191" y="608"/>
                    </a:lnTo>
                    <a:lnTo>
                      <a:pt x="199" y="574"/>
                    </a:lnTo>
                    <a:close/>
                  </a:path>
                </a:pathLst>
              </a:custGeom>
              <a:solidFill>
                <a:srgbClr val="ADAD70"/>
              </a:solidFill>
              <a:ln w="9525">
                <a:noFill/>
                <a:round/>
                <a:headEnd/>
                <a:tailEnd/>
              </a:ln>
            </p:spPr>
            <p:txBody>
              <a:bodyPr/>
              <a:lstStyle/>
              <a:p>
                <a:endParaRPr lang="fa-IR"/>
              </a:p>
            </p:txBody>
          </p:sp>
          <p:sp>
            <p:nvSpPr>
              <p:cNvPr id="16483" name="Freeform 67"/>
              <p:cNvSpPr>
                <a:spLocks/>
              </p:cNvSpPr>
              <p:nvPr/>
            </p:nvSpPr>
            <p:spPr bwMode="auto">
              <a:xfrm>
                <a:off x="480" y="3425"/>
                <a:ext cx="382" cy="281"/>
              </a:xfrm>
              <a:custGeom>
                <a:avLst/>
                <a:gdLst>
                  <a:gd name="T0" fmla="*/ 685 w 765"/>
                  <a:gd name="T1" fmla="*/ 43 h 562"/>
                  <a:gd name="T2" fmla="*/ 641 w 765"/>
                  <a:gd name="T3" fmla="*/ 47 h 562"/>
                  <a:gd name="T4" fmla="*/ 606 w 765"/>
                  <a:gd name="T5" fmla="*/ 45 h 562"/>
                  <a:gd name="T6" fmla="*/ 577 w 765"/>
                  <a:gd name="T7" fmla="*/ 39 h 562"/>
                  <a:gd name="T8" fmla="*/ 552 w 765"/>
                  <a:gd name="T9" fmla="*/ 32 h 562"/>
                  <a:gd name="T10" fmla="*/ 528 w 765"/>
                  <a:gd name="T11" fmla="*/ 27 h 562"/>
                  <a:gd name="T12" fmla="*/ 501 w 765"/>
                  <a:gd name="T13" fmla="*/ 27 h 562"/>
                  <a:gd name="T14" fmla="*/ 470 w 765"/>
                  <a:gd name="T15" fmla="*/ 34 h 562"/>
                  <a:gd name="T16" fmla="*/ 432 w 765"/>
                  <a:gd name="T17" fmla="*/ 50 h 562"/>
                  <a:gd name="T18" fmla="*/ 394 w 765"/>
                  <a:gd name="T19" fmla="*/ 70 h 562"/>
                  <a:gd name="T20" fmla="*/ 357 w 765"/>
                  <a:gd name="T21" fmla="*/ 93 h 562"/>
                  <a:gd name="T22" fmla="*/ 322 w 765"/>
                  <a:gd name="T23" fmla="*/ 119 h 562"/>
                  <a:gd name="T24" fmla="*/ 288 w 765"/>
                  <a:gd name="T25" fmla="*/ 146 h 562"/>
                  <a:gd name="T26" fmla="*/ 259 w 765"/>
                  <a:gd name="T27" fmla="*/ 175 h 562"/>
                  <a:gd name="T28" fmla="*/ 234 w 765"/>
                  <a:gd name="T29" fmla="*/ 205 h 562"/>
                  <a:gd name="T30" fmla="*/ 216 w 765"/>
                  <a:gd name="T31" fmla="*/ 235 h 562"/>
                  <a:gd name="T32" fmla="*/ 200 w 765"/>
                  <a:gd name="T33" fmla="*/ 265 h 562"/>
                  <a:gd name="T34" fmla="*/ 179 w 765"/>
                  <a:gd name="T35" fmla="*/ 300 h 562"/>
                  <a:gd name="T36" fmla="*/ 151 w 765"/>
                  <a:gd name="T37" fmla="*/ 335 h 562"/>
                  <a:gd name="T38" fmla="*/ 120 w 765"/>
                  <a:gd name="T39" fmla="*/ 371 h 562"/>
                  <a:gd name="T40" fmla="*/ 88 w 765"/>
                  <a:gd name="T41" fmla="*/ 405 h 562"/>
                  <a:gd name="T42" fmla="*/ 58 w 765"/>
                  <a:gd name="T43" fmla="*/ 436 h 562"/>
                  <a:gd name="T44" fmla="*/ 31 w 765"/>
                  <a:gd name="T45" fmla="*/ 461 h 562"/>
                  <a:gd name="T46" fmla="*/ 9 w 765"/>
                  <a:gd name="T47" fmla="*/ 478 h 562"/>
                  <a:gd name="T48" fmla="*/ 0 w 765"/>
                  <a:gd name="T49" fmla="*/ 490 h 562"/>
                  <a:gd name="T50" fmla="*/ 16 w 765"/>
                  <a:gd name="T51" fmla="*/ 506 h 562"/>
                  <a:gd name="T52" fmla="*/ 53 w 765"/>
                  <a:gd name="T53" fmla="*/ 525 h 562"/>
                  <a:gd name="T54" fmla="*/ 106 w 765"/>
                  <a:gd name="T55" fmla="*/ 545 h 562"/>
                  <a:gd name="T56" fmla="*/ 171 w 765"/>
                  <a:gd name="T57" fmla="*/ 558 h 562"/>
                  <a:gd name="T58" fmla="*/ 238 w 765"/>
                  <a:gd name="T59" fmla="*/ 562 h 562"/>
                  <a:gd name="T60" fmla="*/ 303 w 765"/>
                  <a:gd name="T61" fmla="*/ 552 h 562"/>
                  <a:gd name="T62" fmla="*/ 361 w 765"/>
                  <a:gd name="T63" fmla="*/ 523 h 562"/>
                  <a:gd name="T64" fmla="*/ 407 w 765"/>
                  <a:gd name="T65" fmla="*/ 476 h 562"/>
                  <a:gd name="T66" fmla="*/ 451 w 765"/>
                  <a:gd name="T67" fmla="*/ 422 h 562"/>
                  <a:gd name="T68" fmla="*/ 492 w 765"/>
                  <a:gd name="T69" fmla="*/ 369 h 562"/>
                  <a:gd name="T70" fmla="*/ 530 w 765"/>
                  <a:gd name="T71" fmla="*/ 318 h 562"/>
                  <a:gd name="T72" fmla="*/ 564 w 765"/>
                  <a:gd name="T73" fmla="*/ 273 h 562"/>
                  <a:gd name="T74" fmla="*/ 591 w 765"/>
                  <a:gd name="T75" fmla="*/ 235 h 562"/>
                  <a:gd name="T76" fmla="*/ 612 w 765"/>
                  <a:gd name="T77" fmla="*/ 208 h 562"/>
                  <a:gd name="T78" fmla="*/ 622 w 765"/>
                  <a:gd name="T79" fmla="*/ 193 h 562"/>
                  <a:gd name="T80" fmla="*/ 687 w 765"/>
                  <a:gd name="T81" fmla="*/ 40 h 562"/>
                  <a:gd name="T82" fmla="*/ 714 w 765"/>
                  <a:gd name="T83" fmla="*/ 0 h 562"/>
                  <a:gd name="T84" fmla="*/ 668 w 765"/>
                  <a:gd name="T85" fmla="*/ 57 h 562"/>
                  <a:gd name="T86" fmla="*/ 682 w 765"/>
                  <a:gd name="T87" fmla="*/ 53 h 562"/>
                  <a:gd name="T88" fmla="*/ 706 w 765"/>
                  <a:gd name="T89" fmla="*/ 45 h 562"/>
                  <a:gd name="T90" fmla="*/ 732 w 765"/>
                  <a:gd name="T91" fmla="*/ 37 h 562"/>
                  <a:gd name="T92" fmla="*/ 754 w 765"/>
                  <a:gd name="T93" fmla="*/ 30 h 562"/>
                  <a:gd name="T94" fmla="*/ 765 w 765"/>
                  <a:gd name="T95" fmla="*/ 26 h 562"/>
                  <a:gd name="T96" fmla="*/ 762 w 765"/>
                  <a:gd name="T97" fmla="*/ 26 h 562"/>
                  <a:gd name="T98" fmla="*/ 734 w 765"/>
                  <a:gd name="T99" fmla="*/ 31 h 5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5"/>
                  <a:gd name="T151" fmla="*/ 0 h 562"/>
                  <a:gd name="T152" fmla="*/ 765 w 765"/>
                  <a:gd name="T153" fmla="*/ 562 h 5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5" h="562">
                    <a:moveTo>
                      <a:pt x="711" y="37"/>
                    </a:moveTo>
                    <a:lnTo>
                      <a:pt x="685" y="43"/>
                    </a:lnTo>
                    <a:lnTo>
                      <a:pt x="661" y="46"/>
                    </a:lnTo>
                    <a:lnTo>
                      <a:pt x="641" y="47"/>
                    </a:lnTo>
                    <a:lnTo>
                      <a:pt x="622" y="46"/>
                    </a:lnTo>
                    <a:lnTo>
                      <a:pt x="606" y="45"/>
                    </a:lnTo>
                    <a:lnTo>
                      <a:pt x="591" y="42"/>
                    </a:lnTo>
                    <a:lnTo>
                      <a:pt x="577" y="39"/>
                    </a:lnTo>
                    <a:lnTo>
                      <a:pt x="565" y="35"/>
                    </a:lnTo>
                    <a:lnTo>
                      <a:pt x="552" y="32"/>
                    </a:lnTo>
                    <a:lnTo>
                      <a:pt x="541" y="29"/>
                    </a:lnTo>
                    <a:lnTo>
                      <a:pt x="528" y="27"/>
                    </a:lnTo>
                    <a:lnTo>
                      <a:pt x="515" y="26"/>
                    </a:lnTo>
                    <a:lnTo>
                      <a:pt x="501" y="27"/>
                    </a:lnTo>
                    <a:lnTo>
                      <a:pt x="486" y="29"/>
                    </a:lnTo>
                    <a:lnTo>
                      <a:pt x="470" y="34"/>
                    </a:lnTo>
                    <a:lnTo>
                      <a:pt x="452" y="40"/>
                    </a:lnTo>
                    <a:lnTo>
                      <a:pt x="432" y="50"/>
                    </a:lnTo>
                    <a:lnTo>
                      <a:pt x="414" y="59"/>
                    </a:lnTo>
                    <a:lnTo>
                      <a:pt x="394" y="70"/>
                    </a:lnTo>
                    <a:lnTo>
                      <a:pt x="376" y="81"/>
                    </a:lnTo>
                    <a:lnTo>
                      <a:pt x="357" y="93"/>
                    </a:lnTo>
                    <a:lnTo>
                      <a:pt x="339" y="106"/>
                    </a:lnTo>
                    <a:lnTo>
                      <a:pt x="322" y="119"/>
                    </a:lnTo>
                    <a:lnTo>
                      <a:pt x="304" y="133"/>
                    </a:lnTo>
                    <a:lnTo>
                      <a:pt x="288" y="146"/>
                    </a:lnTo>
                    <a:lnTo>
                      <a:pt x="273" y="160"/>
                    </a:lnTo>
                    <a:lnTo>
                      <a:pt x="259" y="175"/>
                    </a:lnTo>
                    <a:lnTo>
                      <a:pt x="247" y="190"/>
                    </a:lnTo>
                    <a:lnTo>
                      <a:pt x="234" y="205"/>
                    </a:lnTo>
                    <a:lnTo>
                      <a:pt x="224" y="220"/>
                    </a:lnTo>
                    <a:lnTo>
                      <a:pt x="216" y="235"/>
                    </a:lnTo>
                    <a:lnTo>
                      <a:pt x="208" y="250"/>
                    </a:lnTo>
                    <a:lnTo>
                      <a:pt x="200" y="265"/>
                    </a:lnTo>
                    <a:lnTo>
                      <a:pt x="190" y="282"/>
                    </a:lnTo>
                    <a:lnTo>
                      <a:pt x="179" y="300"/>
                    </a:lnTo>
                    <a:lnTo>
                      <a:pt x="165" y="317"/>
                    </a:lnTo>
                    <a:lnTo>
                      <a:pt x="151" y="335"/>
                    </a:lnTo>
                    <a:lnTo>
                      <a:pt x="136" y="353"/>
                    </a:lnTo>
                    <a:lnTo>
                      <a:pt x="120" y="371"/>
                    </a:lnTo>
                    <a:lnTo>
                      <a:pt x="104" y="388"/>
                    </a:lnTo>
                    <a:lnTo>
                      <a:pt x="88" y="405"/>
                    </a:lnTo>
                    <a:lnTo>
                      <a:pt x="73" y="421"/>
                    </a:lnTo>
                    <a:lnTo>
                      <a:pt x="58" y="436"/>
                    </a:lnTo>
                    <a:lnTo>
                      <a:pt x="44" y="449"/>
                    </a:lnTo>
                    <a:lnTo>
                      <a:pt x="31" y="461"/>
                    </a:lnTo>
                    <a:lnTo>
                      <a:pt x="20" y="470"/>
                    </a:lnTo>
                    <a:lnTo>
                      <a:pt x="9" y="478"/>
                    </a:lnTo>
                    <a:lnTo>
                      <a:pt x="3" y="484"/>
                    </a:lnTo>
                    <a:lnTo>
                      <a:pt x="0" y="490"/>
                    </a:lnTo>
                    <a:lnTo>
                      <a:pt x="5" y="497"/>
                    </a:lnTo>
                    <a:lnTo>
                      <a:pt x="16" y="506"/>
                    </a:lnTo>
                    <a:lnTo>
                      <a:pt x="32" y="516"/>
                    </a:lnTo>
                    <a:lnTo>
                      <a:pt x="53" y="525"/>
                    </a:lnTo>
                    <a:lnTo>
                      <a:pt x="79" y="536"/>
                    </a:lnTo>
                    <a:lnTo>
                      <a:pt x="106" y="545"/>
                    </a:lnTo>
                    <a:lnTo>
                      <a:pt x="137" y="552"/>
                    </a:lnTo>
                    <a:lnTo>
                      <a:pt x="171" y="558"/>
                    </a:lnTo>
                    <a:lnTo>
                      <a:pt x="204" y="561"/>
                    </a:lnTo>
                    <a:lnTo>
                      <a:pt x="238" y="562"/>
                    </a:lnTo>
                    <a:lnTo>
                      <a:pt x="271" y="559"/>
                    </a:lnTo>
                    <a:lnTo>
                      <a:pt x="303" y="552"/>
                    </a:lnTo>
                    <a:lnTo>
                      <a:pt x="333" y="540"/>
                    </a:lnTo>
                    <a:lnTo>
                      <a:pt x="361" y="523"/>
                    </a:lnTo>
                    <a:lnTo>
                      <a:pt x="385" y="501"/>
                    </a:lnTo>
                    <a:lnTo>
                      <a:pt x="407" y="476"/>
                    </a:lnTo>
                    <a:lnTo>
                      <a:pt x="429" y="449"/>
                    </a:lnTo>
                    <a:lnTo>
                      <a:pt x="451" y="422"/>
                    </a:lnTo>
                    <a:lnTo>
                      <a:pt x="471" y="395"/>
                    </a:lnTo>
                    <a:lnTo>
                      <a:pt x="492" y="369"/>
                    </a:lnTo>
                    <a:lnTo>
                      <a:pt x="512" y="343"/>
                    </a:lnTo>
                    <a:lnTo>
                      <a:pt x="530" y="318"/>
                    </a:lnTo>
                    <a:lnTo>
                      <a:pt x="547" y="295"/>
                    </a:lnTo>
                    <a:lnTo>
                      <a:pt x="564" y="273"/>
                    </a:lnTo>
                    <a:lnTo>
                      <a:pt x="579" y="252"/>
                    </a:lnTo>
                    <a:lnTo>
                      <a:pt x="591" y="235"/>
                    </a:lnTo>
                    <a:lnTo>
                      <a:pt x="603" y="220"/>
                    </a:lnTo>
                    <a:lnTo>
                      <a:pt x="612" y="208"/>
                    </a:lnTo>
                    <a:lnTo>
                      <a:pt x="618" y="198"/>
                    </a:lnTo>
                    <a:lnTo>
                      <a:pt x="622" y="193"/>
                    </a:lnTo>
                    <a:lnTo>
                      <a:pt x="623" y="190"/>
                    </a:lnTo>
                    <a:lnTo>
                      <a:pt x="687" y="40"/>
                    </a:lnTo>
                    <a:lnTo>
                      <a:pt x="746" y="43"/>
                    </a:lnTo>
                    <a:lnTo>
                      <a:pt x="714" y="0"/>
                    </a:lnTo>
                    <a:lnTo>
                      <a:pt x="666" y="58"/>
                    </a:lnTo>
                    <a:lnTo>
                      <a:pt x="668" y="57"/>
                    </a:lnTo>
                    <a:lnTo>
                      <a:pt x="674" y="55"/>
                    </a:lnTo>
                    <a:lnTo>
                      <a:pt x="682" y="53"/>
                    </a:lnTo>
                    <a:lnTo>
                      <a:pt x="694" y="50"/>
                    </a:lnTo>
                    <a:lnTo>
                      <a:pt x="706" y="45"/>
                    </a:lnTo>
                    <a:lnTo>
                      <a:pt x="719" y="42"/>
                    </a:lnTo>
                    <a:lnTo>
                      <a:pt x="732" y="37"/>
                    </a:lnTo>
                    <a:lnTo>
                      <a:pt x="743" y="34"/>
                    </a:lnTo>
                    <a:lnTo>
                      <a:pt x="754" y="30"/>
                    </a:lnTo>
                    <a:lnTo>
                      <a:pt x="761" y="28"/>
                    </a:lnTo>
                    <a:lnTo>
                      <a:pt x="765" y="26"/>
                    </a:lnTo>
                    <a:lnTo>
                      <a:pt x="765" y="24"/>
                    </a:lnTo>
                    <a:lnTo>
                      <a:pt x="762" y="26"/>
                    </a:lnTo>
                    <a:lnTo>
                      <a:pt x="751" y="28"/>
                    </a:lnTo>
                    <a:lnTo>
                      <a:pt x="734" y="31"/>
                    </a:lnTo>
                    <a:lnTo>
                      <a:pt x="711" y="37"/>
                    </a:lnTo>
                    <a:close/>
                  </a:path>
                </a:pathLst>
              </a:custGeom>
              <a:solidFill>
                <a:srgbClr val="666628"/>
              </a:solidFill>
              <a:ln w="9525">
                <a:noFill/>
                <a:round/>
                <a:headEnd/>
                <a:tailEnd/>
              </a:ln>
            </p:spPr>
            <p:txBody>
              <a:bodyPr/>
              <a:lstStyle/>
              <a:p>
                <a:endParaRPr lang="fa-IR"/>
              </a:p>
            </p:txBody>
          </p:sp>
          <p:sp>
            <p:nvSpPr>
              <p:cNvPr id="16484" name="Freeform 68"/>
              <p:cNvSpPr>
                <a:spLocks/>
              </p:cNvSpPr>
              <p:nvPr/>
            </p:nvSpPr>
            <p:spPr bwMode="auto">
              <a:xfrm>
                <a:off x="2727" y="3443"/>
                <a:ext cx="199" cy="98"/>
              </a:xfrm>
              <a:custGeom>
                <a:avLst/>
                <a:gdLst>
                  <a:gd name="T0" fmla="*/ 95 w 399"/>
                  <a:gd name="T1" fmla="*/ 31 h 196"/>
                  <a:gd name="T2" fmla="*/ 110 w 399"/>
                  <a:gd name="T3" fmla="*/ 40 h 196"/>
                  <a:gd name="T4" fmla="*/ 128 w 399"/>
                  <a:gd name="T5" fmla="*/ 48 h 196"/>
                  <a:gd name="T6" fmla="*/ 149 w 399"/>
                  <a:gd name="T7" fmla="*/ 55 h 196"/>
                  <a:gd name="T8" fmla="*/ 172 w 399"/>
                  <a:gd name="T9" fmla="*/ 61 h 196"/>
                  <a:gd name="T10" fmla="*/ 196 w 399"/>
                  <a:gd name="T11" fmla="*/ 66 h 196"/>
                  <a:gd name="T12" fmla="*/ 221 w 399"/>
                  <a:gd name="T13" fmla="*/ 69 h 196"/>
                  <a:gd name="T14" fmla="*/ 248 w 399"/>
                  <a:gd name="T15" fmla="*/ 72 h 196"/>
                  <a:gd name="T16" fmla="*/ 273 w 399"/>
                  <a:gd name="T17" fmla="*/ 76 h 196"/>
                  <a:gd name="T18" fmla="*/ 297 w 399"/>
                  <a:gd name="T19" fmla="*/ 78 h 196"/>
                  <a:gd name="T20" fmla="*/ 321 w 399"/>
                  <a:gd name="T21" fmla="*/ 82 h 196"/>
                  <a:gd name="T22" fmla="*/ 342 w 399"/>
                  <a:gd name="T23" fmla="*/ 84 h 196"/>
                  <a:gd name="T24" fmla="*/ 362 w 399"/>
                  <a:gd name="T25" fmla="*/ 87 h 196"/>
                  <a:gd name="T26" fmla="*/ 377 w 399"/>
                  <a:gd name="T27" fmla="*/ 92 h 196"/>
                  <a:gd name="T28" fmla="*/ 388 w 399"/>
                  <a:gd name="T29" fmla="*/ 98 h 196"/>
                  <a:gd name="T30" fmla="*/ 396 w 399"/>
                  <a:gd name="T31" fmla="*/ 104 h 196"/>
                  <a:gd name="T32" fmla="*/ 399 w 399"/>
                  <a:gd name="T33" fmla="*/ 112 h 196"/>
                  <a:gd name="T34" fmla="*/ 391 w 399"/>
                  <a:gd name="T35" fmla="*/ 147 h 196"/>
                  <a:gd name="T36" fmla="*/ 372 w 399"/>
                  <a:gd name="T37" fmla="*/ 170 h 196"/>
                  <a:gd name="T38" fmla="*/ 347 w 399"/>
                  <a:gd name="T39" fmla="*/ 185 h 196"/>
                  <a:gd name="T40" fmla="*/ 317 w 399"/>
                  <a:gd name="T41" fmla="*/ 193 h 196"/>
                  <a:gd name="T42" fmla="*/ 288 w 399"/>
                  <a:gd name="T43" fmla="*/ 196 h 196"/>
                  <a:gd name="T44" fmla="*/ 263 w 399"/>
                  <a:gd name="T45" fmla="*/ 196 h 196"/>
                  <a:gd name="T46" fmla="*/ 244 w 399"/>
                  <a:gd name="T47" fmla="*/ 193 h 196"/>
                  <a:gd name="T48" fmla="*/ 237 w 399"/>
                  <a:gd name="T49" fmla="*/ 192 h 196"/>
                  <a:gd name="T50" fmla="*/ 235 w 399"/>
                  <a:gd name="T51" fmla="*/ 191 h 196"/>
                  <a:gd name="T52" fmla="*/ 227 w 399"/>
                  <a:gd name="T53" fmla="*/ 188 h 196"/>
                  <a:gd name="T54" fmla="*/ 214 w 399"/>
                  <a:gd name="T55" fmla="*/ 181 h 196"/>
                  <a:gd name="T56" fmla="*/ 198 w 399"/>
                  <a:gd name="T57" fmla="*/ 173 h 196"/>
                  <a:gd name="T58" fmla="*/ 179 w 399"/>
                  <a:gd name="T59" fmla="*/ 163 h 196"/>
                  <a:gd name="T60" fmla="*/ 158 w 399"/>
                  <a:gd name="T61" fmla="*/ 153 h 196"/>
                  <a:gd name="T62" fmla="*/ 135 w 399"/>
                  <a:gd name="T63" fmla="*/ 140 h 196"/>
                  <a:gd name="T64" fmla="*/ 112 w 399"/>
                  <a:gd name="T65" fmla="*/ 128 h 196"/>
                  <a:gd name="T66" fmla="*/ 90 w 399"/>
                  <a:gd name="T67" fmla="*/ 114 h 196"/>
                  <a:gd name="T68" fmla="*/ 68 w 399"/>
                  <a:gd name="T69" fmla="*/ 100 h 196"/>
                  <a:gd name="T70" fmla="*/ 47 w 399"/>
                  <a:gd name="T71" fmla="*/ 86 h 196"/>
                  <a:gd name="T72" fmla="*/ 30 w 399"/>
                  <a:gd name="T73" fmla="*/ 72 h 196"/>
                  <a:gd name="T74" fmla="*/ 15 w 399"/>
                  <a:gd name="T75" fmla="*/ 60 h 196"/>
                  <a:gd name="T76" fmla="*/ 6 w 399"/>
                  <a:gd name="T77" fmla="*/ 47 h 196"/>
                  <a:gd name="T78" fmla="*/ 0 w 399"/>
                  <a:gd name="T79" fmla="*/ 37 h 196"/>
                  <a:gd name="T80" fmla="*/ 0 w 399"/>
                  <a:gd name="T81" fmla="*/ 26 h 196"/>
                  <a:gd name="T82" fmla="*/ 5 w 399"/>
                  <a:gd name="T83" fmla="*/ 11 h 196"/>
                  <a:gd name="T84" fmla="*/ 7 w 399"/>
                  <a:gd name="T85" fmla="*/ 3 h 196"/>
                  <a:gd name="T86" fmla="*/ 9 w 399"/>
                  <a:gd name="T87" fmla="*/ 0 h 196"/>
                  <a:gd name="T88" fmla="*/ 14 w 399"/>
                  <a:gd name="T89" fmla="*/ 1 h 196"/>
                  <a:gd name="T90" fmla="*/ 22 w 399"/>
                  <a:gd name="T91" fmla="*/ 6 h 196"/>
                  <a:gd name="T92" fmla="*/ 37 w 399"/>
                  <a:gd name="T93" fmla="*/ 13 h 196"/>
                  <a:gd name="T94" fmla="*/ 60 w 399"/>
                  <a:gd name="T95" fmla="*/ 22 h 196"/>
                  <a:gd name="T96" fmla="*/ 95 w 399"/>
                  <a:gd name="T97" fmla="*/ 31 h 1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9"/>
                  <a:gd name="T148" fmla="*/ 0 h 196"/>
                  <a:gd name="T149" fmla="*/ 399 w 399"/>
                  <a:gd name="T150" fmla="*/ 196 h 1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9" h="196">
                    <a:moveTo>
                      <a:pt x="95" y="31"/>
                    </a:moveTo>
                    <a:lnTo>
                      <a:pt x="110" y="40"/>
                    </a:lnTo>
                    <a:lnTo>
                      <a:pt x="128" y="48"/>
                    </a:lnTo>
                    <a:lnTo>
                      <a:pt x="149" y="55"/>
                    </a:lnTo>
                    <a:lnTo>
                      <a:pt x="172" y="61"/>
                    </a:lnTo>
                    <a:lnTo>
                      <a:pt x="196" y="66"/>
                    </a:lnTo>
                    <a:lnTo>
                      <a:pt x="221" y="69"/>
                    </a:lnTo>
                    <a:lnTo>
                      <a:pt x="248" y="72"/>
                    </a:lnTo>
                    <a:lnTo>
                      <a:pt x="273" y="76"/>
                    </a:lnTo>
                    <a:lnTo>
                      <a:pt x="297" y="78"/>
                    </a:lnTo>
                    <a:lnTo>
                      <a:pt x="321" y="82"/>
                    </a:lnTo>
                    <a:lnTo>
                      <a:pt x="342" y="84"/>
                    </a:lnTo>
                    <a:lnTo>
                      <a:pt x="362" y="87"/>
                    </a:lnTo>
                    <a:lnTo>
                      <a:pt x="377" y="92"/>
                    </a:lnTo>
                    <a:lnTo>
                      <a:pt x="388" y="98"/>
                    </a:lnTo>
                    <a:lnTo>
                      <a:pt x="396" y="104"/>
                    </a:lnTo>
                    <a:lnTo>
                      <a:pt x="399" y="112"/>
                    </a:lnTo>
                    <a:lnTo>
                      <a:pt x="391" y="147"/>
                    </a:lnTo>
                    <a:lnTo>
                      <a:pt x="372" y="170"/>
                    </a:lnTo>
                    <a:lnTo>
                      <a:pt x="347" y="185"/>
                    </a:lnTo>
                    <a:lnTo>
                      <a:pt x="317" y="193"/>
                    </a:lnTo>
                    <a:lnTo>
                      <a:pt x="288" y="196"/>
                    </a:lnTo>
                    <a:lnTo>
                      <a:pt x="263" y="196"/>
                    </a:lnTo>
                    <a:lnTo>
                      <a:pt x="244" y="193"/>
                    </a:lnTo>
                    <a:lnTo>
                      <a:pt x="237" y="192"/>
                    </a:lnTo>
                    <a:lnTo>
                      <a:pt x="235" y="191"/>
                    </a:lnTo>
                    <a:lnTo>
                      <a:pt x="227" y="188"/>
                    </a:lnTo>
                    <a:lnTo>
                      <a:pt x="214" y="181"/>
                    </a:lnTo>
                    <a:lnTo>
                      <a:pt x="198" y="173"/>
                    </a:lnTo>
                    <a:lnTo>
                      <a:pt x="179" y="163"/>
                    </a:lnTo>
                    <a:lnTo>
                      <a:pt x="158" y="153"/>
                    </a:lnTo>
                    <a:lnTo>
                      <a:pt x="135" y="140"/>
                    </a:lnTo>
                    <a:lnTo>
                      <a:pt x="112" y="128"/>
                    </a:lnTo>
                    <a:lnTo>
                      <a:pt x="90" y="114"/>
                    </a:lnTo>
                    <a:lnTo>
                      <a:pt x="68" y="100"/>
                    </a:lnTo>
                    <a:lnTo>
                      <a:pt x="47" y="86"/>
                    </a:lnTo>
                    <a:lnTo>
                      <a:pt x="30" y="72"/>
                    </a:lnTo>
                    <a:lnTo>
                      <a:pt x="15" y="60"/>
                    </a:lnTo>
                    <a:lnTo>
                      <a:pt x="6" y="47"/>
                    </a:lnTo>
                    <a:lnTo>
                      <a:pt x="0" y="37"/>
                    </a:lnTo>
                    <a:lnTo>
                      <a:pt x="0" y="26"/>
                    </a:lnTo>
                    <a:lnTo>
                      <a:pt x="5" y="11"/>
                    </a:lnTo>
                    <a:lnTo>
                      <a:pt x="7" y="3"/>
                    </a:lnTo>
                    <a:lnTo>
                      <a:pt x="9" y="0"/>
                    </a:lnTo>
                    <a:lnTo>
                      <a:pt x="14" y="1"/>
                    </a:lnTo>
                    <a:lnTo>
                      <a:pt x="22" y="6"/>
                    </a:lnTo>
                    <a:lnTo>
                      <a:pt x="37" y="13"/>
                    </a:lnTo>
                    <a:lnTo>
                      <a:pt x="60" y="22"/>
                    </a:lnTo>
                    <a:lnTo>
                      <a:pt x="95" y="31"/>
                    </a:lnTo>
                    <a:close/>
                  </a:path>
                </a:pathLst>
              </a:custGeom>
              <a:solidFill>
                <a:srgbClr val="AD997A"/>
              </a:solidFill>
              <a:ln w="9525">
                <a:noFill/>
                <a:round/>
                <a:headEnd/>
                <a:tailEnd/>
              </a:ln>
            </p:spPr>
            <p:txBody>
              <a:bodyPr/>
              <a:lstStyle/>
              <a:p>
                <a:endParaRPr lang="fa-IR"/>
              </a:p>
            </p:txBody>
          </p:sp>
          <p:sp>
            <p:nvSpPr>
              <p:cNvPr id="16485" name="Freeform 69"/>
              <p:cNvSpPr>
                <a:spLocks/>
              </p:cNvSpPr>
              <p:nvPr/>
            </p:nvSpPr>
            <p:spPr bwMode="auto">
              <a:xfrm>
                <a:off x="2129" y="3397"/>
                <a:ext cx="229" cy="55"/>
              </a:xfrm>
              <a:custGeom>
                <a:avLst/>
                <a:gdLst>
                  <a:gd name="T0" fmla="*/ 428 w 458"/>
                  <a:gd name="T1" fmla="*/ 35 h 110"/>
                  <a:gd name="T2" fmla="*/ 403 w 458"/>
                  <a:gd name="T3" fmla="*/ 38 h 110"/>
                  <a:gd name="T4" fmla="*/ 378 w 458"/>
                  <a:gd name="T5" fmla="*/ 40 h 110"/>
                  <a:gd name="T6" fmla="*/ 353 w 458"/>
                  <a:gd name="T7" fmla="*/ 44 h 110"/>
                  <a:gd name="T8" fmla="*/ 330 w 458"/>
                  <a:gd name="T9" fmla="*/ 47 h 110"/>
                  <a:gd name="T10" fmla="*/ 306 w 458"/>
                  <a:gd name="T11" fmla="*/ 52 h 110"/>
                  <a:gd name="T12" fmla="*/ 283 w 458"/>
                  <a:gd name="T13" fmla="*/ 57 h 110"/>
                  <a:gd name="T14" fmla="*/ 260 w 458"/>
                  <a:gd name="T15" fmla="*/ 62 h 110"/>
                  <a:gd name="T16" fmla="*/ 237 w 458"/>
                  <a:gd name="T17" fmla="*/ 68 h 110"/>
                  <a:gd name="T18" fmla="*/ 215 w 458"/>
                  <a:gd name="T19" fmla="*/ 73 h 110"/>
                  <a:gd name="T20" fmla="*/ 192 w 458"/>
                  <a:gd name="T21" fmla="*/ 78 h 110"/>
                  <a:gd name="T22" fmla="*/ 170 w 458"/>
                  <a:gd name="T23" fmla="*/ 84 h 110"/>
                  <a:gd name="T24" fmla="*/ 148 w 458"/>
                  <a:gd name="T25" fmla="*/ 88 h 110"/>
                  <a:gd name="T26" fmla="*/ 126 w 458"/>
                  <a:gd name="T27" fmla="*/ 93 h 110"/>
                  <a:gd name="T28" fmla="*/ 104 w 458"/>
                  <a:gd name="T29" fmla="*/ 96 h 110"/>
                  <a:gd name="T30" fmla="*/ 82 w 458"/>
                  <a:gd name="T31" fmla="*/ 100 h 110"/>
                  <a:gd name="T32" fmla="*/ 60 w 458"/>
                  <a:gd name="T33" fmla="*/ 102 h 110"/>
                  <a:gd name="T34" fmla="*/ 25 w 458"/>
                  <a:gd name="T35" fmla="*/ 106 h 110"/>
                  <a:gd name="T36" fmla="*/ 6 w 458"/>
                  <a:gd name="T37" fmla="*/ 109 h 110"/>
                  <a:gd name="T38" fmla="*/ 0 w 458"/>
                  <a:gd name="T39" fmla="*/ 110 h 110"/>
                  <a:gd name="T40" fmla="*/ 6 w 458"/>
                  <a:gd name="T41" fmla="*/ 109 h 110"/>
                  <a:gd name="T42" fmla="*/ 22 w 458"/>
                  <a:gd name="T43" fmla="*/ 106 h 110"/>
                  <a:gd name="T44" fmla="*/ 44 w 458"/>
                  <a:gd name="T45" fmla="*/ 99 h 110"/>
                  <a:gd name="T46" fmla="*/ 72 w 458"/>
                  <a:gd name="T47" fmla="*/ 86 h 110"/>
                  <a:gd name="T48" fmla="*/ 101 w 458"/>
                  <a:gd name="T49" fmla="*/ 69 h 110"/>
                  <a:gd name="T50" fmla="*/ 128 w 458"/>
                  <a:gd name="T51" fmla="*/ 50 h 110"/>
                  <a:gd name="T52" fmla="*/ 151 w 458"/>
                  <a:gd name="T53" fmla="*/ 35 h 110"/>
                  <a:gd name="T54" fmla="*/ 169 w 458"/>
                  <a:gd name="T55" fmla="*/ 23 h 110"/>
                  <a:gd name="T56" fmla="*/ 183 w 458"/>
                  <a:gd name="T57" fmla="*/ 14 h 110"/>
                  <a:gd name="T58" fmla="*/ 193 w 458"/>
                  <a:gd name="T59" fmla="*/ 8 h 110"/>
                  <a:gd name="T60" fmla="*/ 200 w 458"/>
                  <a:gd name="T61" fmla="*/ 3 h 110"/>
                  <a:gd name="T62" fmla="*/ 203 w 458"/>
                  <a:gd name="T63" fmla="*/ 1 h 110"/>
                  <a:gd name="T64" fmla="*/ 204 w 458"/>
                  <a:gd name="T65" fmla="*/ 0 h 110"/>
                  <a:gd name="T66" fmla="*/ 208 w 458"/>
                  <a:gd name="T67" fmla="*/ 0 h 110"/>
                  <a:gd name="T68" fmla="*/ 219 w 458"/>
                  <a:gd name="T69" fmla="*/ 1 h 110"/>
                  <a:gd name="T70" fmla="*/ 237 w 458"/>
                  <a:gd name="T71" fmla="*/ 2 h 110"/>
                  <a:gd name="T72" fmla="*/ 259 w 458"/>
                  <a:gd name="T73" fmla="*/ 4 h 110"/>
                  <a:gd name="T74" fmla="*/ 284 w 458"/>
                  <a:gd name="T75" fmla="*/ 7 h 110"/>
                  <a:gd name="T76" fmla="*/ 312 w 458"/>
                  <a:gd name="T77" fmla="*/ 9 h 110"/>
                  <a:gd name="T78" fmla="*/ 339 w 458"/>
                  <a:gd name="T79" fmla="*/ 12 h 110"/>
                  <a:gd name="T80" fmla="*/ 368 w 458"/>
                  <a:gd name="T81" fmla="*/ 15 h 110"/>
                  <a:gd name="T82" fmla="*/ 394 w 458"/>
                  <a:gd name="T83" fmla="*/ 18 h 110"/>
                  <a:gd name="T84" fmla="*/ 418 w 458"/>
                  <a:gd name="T85" fmla="*/ 22 h 110"/>
                  <a:gd name="T86" fmla="*/ 437 w 458"/>
                  <a:gd name="T87" fmla="*/ 24 h 110"/>
                  <a:gd name="T88" fmla="*/ 451 w 458"/>
                  <a:gd name="T89" fmla="*/ 27 h 110"/>
                  <a:gd name="T90" fmla="*/ 458 w 458"/>
                  <a:gd name="T91" fmla="*/ 30 h 110"/>
                  <a:gd name="T92" fmla="*/ 458 w 458"/>
                  <a:gd name="T93" fmla="*/ 32 h 110"/>
                  <a:gd name="T94" fmla="*/ 447 w 458"/>
                  <a:gd name="T95" fmla="*/ 34 h 110"/>
                  <a:gd name="T96" fmla="*/ 428 w 458"/>
                  <a:gd name="T97" fmla="*/ 35 h 1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8"/>
                  <a:gd name="T148" fmla="*/ 0 h 110"/>
                  <a:gd name="T149" fmla="*/ 458 w 458"/>
                  <a:gd name="T150" fmla="*/ 110 h 1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8" h="110">
                    <a:moveTo>
                      <a:pt x="428" y="35"/>
                    </a:moveTo>
                    <a:lnTo>
                      <a:pt x="403" y="38"/>
                    </a:lnTo>
                    <a:lnTo>
                      <a:pt x="378" y="40"/>
                    </a:lnTo>
                    <a:lnTo>
                      <a:pt x="353" y="44"/>
                    </a:lnTo>
                    <a:lnTo>
                      <a:pt x="330" y="47"/>
                    </a:lnTo>
                    <a:lnTo>
                      <a:pt x="306" y="52"/>
                    </a:lnTo>
                    <a:lnTo>
                      <a:pt x="283" y="57"/>
                    </a:lnTo>
                    <a:lnTo>
                      <a:pt x="260" y="62"/>
                    </a:lnTo>
                    <a:lnTo>
                      <a:pt x="237" y="68"/>
                    </a:lnTo>
                    <a:lnTo>
                      <a:pt x="215" y="73"/>
                    </a:lnTo>
                    <a:lnTo>
                      <a:pt x="192" y="78"/>
                    </a:lnTo>
                    <a:lnTo>
                      <a:pt x="170" y="84"/>
                    </a:lnTo>
                    <a:lnTo>
                      <a:pt x="148" y="88"/>
                    </a:lnTo>
                    <a:lnTo>
                      <a:pt x="126" y="93"/>
                    </a:lnTo>
                    <a:lnTo>
                      <a:pt x="104" y="96"/>
                    </a:lnTo>
                    <a:lnTo>
                      <a:pt x="82" y="100"/>
                    </a:lnTo>
                    <a:lnTo>
                      <a:pt x="60" y="102"/>
                    </a:lnTo>
                    <a:lnTo>
                      <a:pt x="25" y="106"/>
                    </a:lnTo>
                    <a:lnTo>
                      <a:pt x="6" y="109"/>
                    </a:lnTo>
                    <a:lnTo>
                      <a:pt x="0" y="110"/>
                    </a:lnTo>
                    <a:lnTo>
                      <a:pt x="6" y="109"/>
                    </a:lnTo>
                    <a:lnTo>
                      <a:pt x="22" y="106"/>
                    </a:lnTo>
                    <a:lnTo>
                      <a:pt x="44" y="99"/>
                    </a:lnTo>
                    <a:lnTo>
                      <a:pt x="72" y="86"/>
                    </a:lnTo>
                    <a:lnTo>
                      <a:pt x="101" y="69"/>
                    </a:lnTo>
                    <a:lnTo>
                      <a:pt x="128" y="50"/>
                    </a:lnTo>
                    <a:lnTo>
                      <a:pt x="151" y="35"/>
                    </a:lnTo>
                    <a:lnTo>
                      <a:pt x="169" y="23"/>
                    </a:lnTo>
                    <a:lnTo>
                      <a:pt x="183" y="14"/>
                    </a:lnTo>
                    <a:lnTo>
                      <a:pt x="193" y="8"/>
                    </a:lnTo>
                    <a:lnTo>
                      <a:pt x="200" y="3"/>
                    </a:lnTo>
                    <a:lnTo>
                      <a:pt x="203" y="1"/>
                    </a:lnTo>
                    <a:lnTo>
                      <a:pt x="204" y="0"/>
                    </a:lnTo>
                    <a:lnTo>
                      <a:pt x="208" y="0"/>
                    </a:lnTo>
                    <a:lnTo>
                      <a:pt x="219" y="1"/>
                    </a:lnTo>
                    <a:lnTo>
                      <a:pt x="237" y="2"/>
                    </a:lnTo>
                    <a:lnTo>
                      <a:pt x="259" y="4"/>
                    </a:lnTo>
                    <a:lnTo>
                      <a:pt x="284" y="7"/>
                    </a:lnTo>
                    <a:lnTo>
                      <a:pt x="312" y="9"/>
                    </a:lnTo>
                    <a:lnTo>
                      <a:pt x="339" y="12"/>
                    </a:lnTo>
                    <a:lnTo>
                      <a:pt x="368" y="15"/>
                    </a:lnTo>
                    <a:lnTo>
                      <a:pt x="394" y="18"/>
                    </a:lnTo>
                    <a:lnTo>
                      <a:pt x="418" y="22"/>
                    </a:lnTo>
                    <a:lnTo>
                      <a:pt x="437" y="24"/>
                    </a:lnTo>
                    <a:lnTo>
                      <a:pt x="451" y="27"/>
                    </a:lnTo>
                    <a:lnTo>
                      <a:pt x="458" y="30"/>
                    </a:lnTo>
                    <a:lnTo>
                      <a:pt x="458" y="32"/>
                    </a:lnTo>
                    <a:lnTo>
                      <a:pt x="447" y="34"/>
                    </a:lnTo>
                    <a:lnTo>
                      <a:pt x="428" y="35"/>
                    </a:lnTo>
                    <a:close/>
                  </a:path>
                </a:pathLst>
              </a:custGeom>
              <a:solidFill>
                <a:srgbClr val="AD997A"/>
              </a:solidFill>
              <a:ln w="9525">
                <a:noFill/>
                <a:round/>
                <a:headEnd/>
                <a:tailEnd/>
              </a:ln>
            </p:spPr>
            <p:txBody>
              <a:bodyPr/>
              <a:lstStyle/>
              <a:p>
                <a:endParaRPr lang="fa-IR"/>
              </a:p>
            </p:txBody>
          </p:sp>
          <p:sp>
            <p:nvSpPr>
              <p:cNvPr id="16486" name="Freeform 70"/>
              <p:cNvSpPr>
                <a:spLocks/>
              </p:cNvSpPr>
              <p:nvPr/>
            </p:nvSpPr>
            <p:spPr bwMode="auto">
              <a:xfrm>
                <a:off x="1858" y="3397"/>
                <a:ext cx="257" cy="75"/>
              </a:xfrm>
              <a:custGeom>
                <a:avLst/>
                <a:gdLst>
                  <a:gd name="T0" fmla="*/ 477 w 515"/>
                  <a:gd name="T1" fmla="*/ 6 h 148"/>
                  <a:gd name="T2" fmla="*/ 506 w 515"/>
                  <a:gd name="T3" fmla="*/ 26 h 148"/>
                  <a:gd name="T4" fmla="*/ 515 w 515"/>
                  <a:gd name="T5" fmla="*/ 54 h 148"/>
                  <a:gd name="T6" fmla="*/ 488 w 515"/>
                  <a:gd name="T7" fmla="*/ 83 h 148"/>
                  <a:gd name="T8" fmla="*/ 437 w 515"/>
                  <a:gd name="T9" fmla="*/ 101 h 148"/>
                  <a:gd name="T10" fmla="*/ 401 w 515"/>
                  <a:gd name="T11" fmla="*/ 113 h 148"/>
                  <a:gd name="T12" fmla="*/ 367 w 515"/>
                  <a:gd name="T13" fmla="*/ 122 h 148"/>
                  <a:gd name="T14" fmla="*/ 337 w 515"/>
                  <a:gd name="T15" fmla="*/ 130 h 148"/>
                  <a:gd name="T16" fmla="*/ 309 w 515"/>
                  <a:gd name="T17" fmla="*/ 137 h 148"/>
                  <a:gd name="T18" fmla="*/ 281 w 515"/>
                  <a:gd name="T19" fmla="*/ 143 h 148"/>
                  <a:gd name="T20" fmla="*/ 253 w 515"/>
                  <a:gd name="T21" fmla="*/ 146 h 148"/>
                  <a:gd name="T22" fmla="*/ 226 w 515"/>
                  <a:gd name="T23" fmla="*/ 148 h 148"/>
                  <a:gd name="T24" fmla="*/ 197 w 515"/>
                  <a:gd name="T25" fmla="*/ 148 h 148"/>
                  <a:gd name="T26" fmla="*/ 167 w 515"/>
                  <a:gd name="T27" fmla="*/ 144 h 148"/>
                  <a:gd name="T28" fmla="*/ 135 w 515"/>
                  <a:gd name="T29" fmla="*/ 135 h 148"/>
                  <a:gd name="T30" fmla="*/ 104 w 515"/>
                  <a:gd name="T31" fmla="*/ 123 h 148"/>
                  <a:gd name="T32" fmla="*/ 74 w 515"/>
                  <a:gd name="T33" fmla="*/ 110 h 148"/>
                  <a:gd name="T34" fmla="*/ 47 w 515"/>
                  <a:gd name="T35" fmla="*/ 98 h 148"/>
                  <a:gd name="T36" fmla="*/ 25 w 515"/>
                  <a:gd name="T37" fmla="*/ 87 h 148"/>
                  <a:gd name="T38" fmla="*/ 9 w 515"/>
                  <a:gd name="T39" fmla="*/ 79 h 148"/>
                  <a:gd name="T40" fmla="*/ 0 w 515"/>
                  <a:gd name="T41" fmla="*/ 76 h 148"/>
                  <a:gd name="T42" fmla="*/ 2 w 515"/>
                  <a:gd name="T43" fmla="*/ 76 h 148"/>
                  <a:gd name="T44" fmla="*/ 14 w 515"/>
                  <a:gd name="T45" fmla="*/ 79 h 148"/>
                  <a:gd name="T46" fmla="*/ 36 w 515"/>
                  <a:gd name="T47" fmla="*/ 84 h 148"/>
                  <a:gd name="T48" fmla="*/ 64 w 515"/>
                  <a:gd name="T49" fmla="*/ 87 h 148"/>
                  <a:gd name="T50" fmla="*/ 100 w 515"/>
                  <a:gd name="T51" fmla="*/ 89 h 148"/>
                  <a:gd name="T52" fmla="*/ 142 w 515"/>
                  <a:gd name="T53" fmla="*/ 87 h 148"/>
                  <a:gd name="T54" fmla="*/ 188 w 515"/>
                  <a:gd name="T55" fmla="*/ 82 h 148"/>
                  <a:gd name="T56" fmla="*/ 237 w 515"/>
                  <a:gd name="T57" fmla="*/ 69 h 148"/>
                  <a:gd name="T58" fmla="*/ 282 w 515"/>
                  <a:gd name="T59" fmla="*/ 56 h 148"/>
                  <a:gd name="T60" fmla="*/ 322 w 515"/>
                  <a:gd name="T61" fmla="*/ 41 h 148"/>
                  <a:gd name="T62" fmla="*/ 357 w 515"/>
                  <a:gd name="T63" fmla="*/ 29 h 148"/>
                  <a:gd name="T64" fmla="*/ 387 w 515"/>
                  <a:gd name="T65" fmla="*/ 17 h 148"/>
                  <a:gd name="T66" fmla="*/ 413 w 515"/>
                  <a:gd name="T67" fmla="*/ 8 h 148"/>
                  <a:gd name="T68" fmla="*/ 435 w 515"/>
                  <a:gd name="T69" fmla="*/ 2 h 148"/>
                  <a:gd name="T70" fmla="*/ 454 w 515"/>
                  <a:gd name="T71" fmla="*/ 0 h 1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148"/>
                  <a:gd name="T110" fmla="*/ 515 w 515"/>
                  <a:gd name="T111" fmla="*/ 148 h 1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148">
                    <a:moveTo>
                      <a:pt x="462" y="1"/>
                    </a:moveTo>
                    <a:lnTo>
                      <a:pt x="477" y="6"/>
                    </a:lnTo>
                    <a:lnTo>
                      <a:pt x="493" y="15"/>
                    </a:lnTo>
                    <a:lnTo>
                      <a:pt x="506" y="26"/>
                    </a:lnTo>
                    <a:lnTo>
                      <a:pt x="514" y="39"/>
                    </a:lnTo>
                    <a:lnTo>
                      <a:pt x="515" y="54"/>
                    </a:lnTo>
                    <a:lnTo>
                      <a:pt x="507" y="68"/>
                    </a:lnTo>
                    <a:lnTo>
                      <a:pt x="488" y="83"/>
                    </a:lnTo>
                    <a:lnTo>
                      <a:pt x="456" y="95"/>
                    </a:lnTo>
                    <a:lnTo>
                      <a:pt x="437" y="101"/>
                    </a:lnTo>
                    <a:lnTo>
                      <a:pt x="418" y="107"/>
                    </a:lnTo>
                    <a:lnTo>
                      <a:pt x="401" y="113"/>
                    </a:lnTo>
                    <a:lnTo>
                      <a:pt x="384" y="117"/>
                    </a:lnTo>
                    <a:lnTo>
                      <a:pt x="367" y="122"/>
                    </a:lnTo>
                    <a:lnTo>
                      <a:pt x="352" y="127"/>
                    </a:lnTo>
                    <a:lnTo>
                      <a:pt x="337" y="130"/>
                    </a:lnTo>
                    <a:lnTo>
                      <a:pt x="322" y="134"/>
                    </a:lnTo>
                    <a:lnTo>
                      <a:pt x="309" y="137"/>
                    </a:lnTo>
                    <a:lnTo>
                      <a:pt x="295" y="139"/>
                    </a:lnTo>
                    <a:lnTo>
                      <a:pt x="281" y="143"/>
                    </a:lnTo>
                    <a:lnTo>
                      <a:pt x="267" y="144"/>
                    </a:lnTo>
                    <a:lnTo>
                      <a:pt x="253" y="146"/>
                    </a:lnTo>
                    <a:lnTo>
                      <a:pt x="240" y="147"/>
                    </a:lnTo>
                    <a:lnTo>
                      <a:pt x="226" y="148"/>
                    </a:lnTo>
                    <a:lnTo>
                      <a:pt x="212" y="148"/>
                    </a:lnTo>
                    <a:lnTo>
                      <a:pt x="197" y="148"/>
                    </a:lnTo>
                    <a:lnTo>
                      <a:pt x="182" y="146"/>
                    </a:lnTo>
                    <a:lnTo>
                      <a:pt x="167" y="144"/>
                    </a:lnTo>
                    <a:lnTo>
                      <a:pt x="151" y="139"/>
                    </a:lnTo>
                    <a:lnTo>
                      <a:pt x="135" y="135"/>
                    </a:lnTo>
                    <a:lnTo>
                      <a:pt x="120" y="129"/>
                    </a:lnTo>
                    <a:lnTo>
                      <a:pt x="104" y="123"/>
                    </a:lnTo>
                    <a:lnTo>
                      <a:pt x="89" y="117"/>
                    </a:lnTo>
                    <a:lnTo>
                      <a:pt x="74" y="110"/>
                    </a:lnTo>
                    <a:lnTo>
                      <a:pt x="61" y="105"/>
                    </a:lnTo>
                    <a:lnTo>
                      <a:pt x="47" y="98"/>
                    </a:lnTo>
                    <a:lnTo>
                      <a:pt x="36" y="92"/>
                    </a:lnTo>
                    <a:lnTo>
                      <a:pt x="25" y="87"/>
                    </a:lnTo>
                    <a:lnTo>
                      <a:pt x="16" y="83"/>
                    </a:lnTo>
                    <a:lnTo>
                      <a:pt x="9" y="79"/>
                    </a:lnTo>
                    <a:lnTo>
                      <a:pt x="3" y="77"/>
                    </a:lnTo>
                    <a:lnTo>
                      <a:pt x="0" y="76"/>
                    </a:lnTo>
                    <a:lnTo>
                      <a:pt x="2" y="76"/>
                    </a:lnTo>
                    <a:lnTo>
                      <a:pt x="7" y="78"/>
                    </a:lnTo>
                    <a:lnTo>
                      <a:pt x="14" y="79"/>
                    </a:lnTo>
                    <a:lnTo>
                      <a:pt x="24" y="82"/>
                    </a:lnTo>
                    <a:lnTo>
                      <a:pt x="36" y="84"/>
                    </a:lnTo>
                    <a:lnTo>
                      <a:pt x="48" y="85"/>
                    </a:lnTo>
                    <a:lnTo>
                      <a:pt x="64" y="87"/>
                    </a:lnTo>
                    <a:lnTo>
                      <a:pt x="81" y="89"/>
                    </a:lnTo>
                    <a:lnTo>
                      <a:pt x="100" y="89"/>
                    </a:lnTo>
                    <a:lnTo>
                      <a:pt x="120" y="89"/>
                    </a:lnTo>
                    <a:lnTo>
                      <a:pt x="142" y="87"/>
                    </a:lnTo>
                    <a:lnTo>
                      <a:pt x="165" y="85"/>
                    </a:lnTo>
                    <a:lnTo>
                      <a:pt x="188" y="82"/>
                    </a:lnTo>
                    <a:lnTo>
                      <a:pt x="213" y="76"/>
                    </a:lnTo>
                    <a:lnTo>
                      <a:pt x="237" y="69"/>
                    </a:lnTo>
                    <a:lnTo>
                      <a:pt x="260" y="63"/>
                    </a:lnTo>
                    <a:lnTo>
                      <a:pt x="282" y="56"/>
                    </a:lnTo>
                    <a:lnTo>
                      <a:pt x="303" y="48"/>
                    </a:lnTo>
                    <a:lnTo>
                      <a:pt x="322" y="41"/>
                    </a:lnTo>
                    <a:lnTo>
                      <a:pt x="340" y="36"/>
                    </a:lnTo>
                    <a:lnTo>
                      <a:pt x="357" y="29"/>
                    </a:lnTo>
                    <a:lnTo>
                      <a:pt x="373" y="23"/>
                    </a:lnTo>
                    <a:lnTo>
                      <a:pt x="387" y="17"/>
                    </a:lnTo>
                    <a:lnTo>
                      <a:pt x="401" y="11"/>
                    </a:lnTo>
                    <a:lnTo>
                      <a:pt x="413" y="8"/>
                    </a:lnTo>
                    <a:lnTo>
                      <a:pt x="425" y="4"/>
                    </a:lnTo>
                    <a:lnTo>
                      <a:pt x="435" y="2"/>
                    </a:lnTo>
                    <a:lnTo>
                      <a:pt x="446" y="0"/>
                    </a:lnTo>
                    <a:lnTo>
                      <a:pt x="454" y="0"/>
                    </a:lnTo>
                    <a:lnTo>
                      <a:pt x="462" y="1"/>
                    </a:lnTo>
                    <a:close/>
                  </a:path>
                </a:pathLst>
              </a:custGeom>
              <a:solidFill>
                <a:srgbClr val="AD997A"/>
              </a:solidFill>
              <a:ln w="9525">
                <a:noFill/>
                <a:round/>
                <a:headEnd/>
                <a:tailEnd/>
              </a:ln>
            </p:spPr>
            <p:txBody>
              <a:bodyPr/>
              <a:lstStyle/>
              <a:p>
                <a:endParaRPr lang="fa-IR"/>
              </a:p>
            </p:txBody>
          </p:sp>
          <p:sp>
            <p:nvSpPr>
              <p:cNvPr id="16487" name="Freeform 71"/>
              <p:cNvSpPr>
                <a:spLocks/>
              </p:cNvSpPr>
              <p:nvPr/>
            </p:nvSpPr>
            <p:spPr bwMode="auto">
              <a:xfrm>
                <a:off x="1030" y="3480"/>
                <a:ext cx="276" cy="60"/>
              </a:xfrm>
              <a:custGeom>
                <a:avLst/>
                <a:gdLst>
                  <a:gd name="T0" fmla="*/ 460 w 551"/>
                  <a:gd name="T1" fmla="*/ 57 h 118"/>
                  <a:gd name="T2" fmla="*/ 428 w 551"/>
                  <a:gd name="T3" fmla="*/ 71 h 118"/>
                  <a:gd name="T4" fmla="*/ 391 w 551"/>
                  <a:gd name="T5" fmla="*/ 88 h 118"/>
                  <a:gd name="T6" fmla="*/ 353 w 551"/>
                  <a:gd name="T7" fmla="*/ 101 h 118"/>
                  <a:gd name="T8" fmla="*/ 312 w 551"/>
                  <a:gd name="T9" fmla="*/ 107 h 118"/>
                  <a:gd name="T10" fmla="*/ 270 w 551"/>
                  <a:gd name="T11" fmla="*/ 113 h 118"/>
                  <a:gd name="T12" fmla="*/ 230 w 551"/>
                  <a:gd name="T13" fmla="*/ 117 h 118"/>
                  <a:gd name="T14" fmla="*/ 194 w 551"/>
                  <a:gd name="T15" fmla="*/ 118 h 118"/>
                  <a:gd name="T16" fmla="*/ 163 w 551"/>
                  <a:gd name="T17" fmla="*/ 115 h 118"/>
                  <a:gd name="T18" fmla="*/ 120 w 551"/>
                  <a:gd name="T19" fmla="*/ 105 h 118"/>
                  <a:gd name="T20" fmla="*/ 74 w 551"/>
                  <a:gd name="T21" fmla="*/ 92 h 118"/>
                  <a:gd name="T22" fmla="*/ 38 w 551"/>
                  <a:gd name="T23" fmla="*/ 79 h 118"/>
                  <a:gd name="T24" fmla="*/ 17 w 551"/>
                  <a:gd name="T25" fmla="*/ 69 h 118"/>
                  <a:gd name="T26" fmla="*/ 3 w 551"/>
                  <a:gd name="T27" fmla="*/ 57 h 118"/>
                  <a:gd name="T28" fmla="*/ 0 w 551"/>
                  <a:gd name="T29" fmla="*/ 48 h 118"/>
                  <a:gd name="T30" fmla="*/ 10 w 551"/>
                  <a:gd name="T31" fmla="*/ 46 h 118"/>
                  <a:gd name="T32" fmla="*/ 31 w 551"/>
                  <a:gd name="T33" fmla="*/ 48 h 118"/>
                  <a:gd name="T34" fmla="*/ 57 w 551"/>
                  <a:gd name="T35" fmla="*/ 52 h 118"/>
                  <a:gd name="T36" fmla="*/ 93 w 551"/>
                  <a:gd name="T37" fmla="*/ 55 h 118"/>
                  <a:gd name="T38" fmla="*/ 133 w 551"/>
                  <a:gd name="T39" fmla="*/ 59 h 118"/>
                  <a:gd name="T40" fmla="*/ 176 w 551"/>
                  <a:gd name="T41" fmla="*/ 62 h 118"/>
                  <a:gd name="T42" fmla="*/ 216 w 551"/>
                  <a:gd name="T43" fmla="*/ 64 h 118"/>
                  <a:gd name="T44" fmla="*/ 249 w 551"/>
                  <a:gd name="T45" fmla="*/ 67 h 118"/>
                  <a:gd name="T46" fmla="*/ 273 w 551"/>
                  <a:gd name="T47" fmla="*/ 68 h 118"/>
                  <a:gd name="T48" fmla="*/ 292 w 551"/>
                  <a:gd name="T49" fmla="*/ 67 h 118"/>
                  <a:gd name="T50" fmla="*/ 335 w 551"/>
                  <a:gd name="T51" fmla="*/ 57 h 118"/>
                  <a:gd name="T52" fmla="*/ 385 w 551"/>
                  <a:gd name="T53" fmla="*/ 45 h 118"/>
                  <a:gd name="T54" fmla="*/ 429 w 551"/>
                  <a:gd name="T55" fmla="*/ 32 h 118"/>
                  <a:gd name="T56" fmla="*/ 458 w 551"/>
                  <a:gd name="T57" fmla="*/ 23 h 118"/>
                  <a:gd name="T58" fmla="*/ 491 w 551"/>
                  <a:gd name="T59" fmla="*/ 14 h 118"/>
                  <a:gd name="T60" fmla="*/ 526 w 551"/>
                  <a:gd name="T61" fmla="*/ 6 h 118"/>
                  <a:gd name="T62" fmla="*/ 548 w 551"/>
                  <a:gd name="T63" fmla="*/ 1 h 118"/>
                  <a:gd name="T64" fmla="*/ 549 w 551"/>
                  <a:gd name="T65" fmla="*/ 2 h 118"/>
                  <a:gd name="T66" fmla="*/ 536 w 551"/>
                  <a:gd name="T67" fmla="*/ 15 h 118"/>
                  <a:gd name="T68" fmla="*/ 516 w 551"/>
                  <a:gd name="T69" fmla="*/ 32 h 118"/>
                  <a:gd name="T70" fmla="*/ 489 w 551"/>
                  <a:gd name="T71" fmla="*/ 48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1"/>
                  <a:gd name="T109" fmla="*/ 0 h 118"/>
                  <a:gd name="T110" fmla="*/ 551 w 551"/>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1" h="118">
                    <a:moveTo>
                      <a:pt x="475" y="53"/>
                    </a:moveTo>
                    <a:lnTo>
                      <a:pt x="460" y="57"/>
                    </a:lnTo>
                    <a:lnTo>
                      <a:pt x="445" y="63"/>
                    </a:lnTo>
                    <a:lnTo>
                      <a:pt x="428" y="71"/>
                    </a:lnTo>
                    <a:lnTo>
                      <a:pt x="411" y="80"/>
                    </a:lnTo>
                    <a:lnTo>
                      <a:pt x="391" y="88"/>
                    </a:lnTo>
                    <a:lnTo>
                      <a:pt x="373" y="95"/>
                    </a:lnTo>
                    <a:lnTo>
                      <a:pt x="353" y="101"/>
                    </a:lnTo>
                    <a:lnTo>
                      <a:pt x="332" y="105"/>
                    </a:lnTo>
                    <a:lnTo>
                      <a:pt x="312" y="107"/>
                    </a:lnTo>
                    <a:lnTo>
                      <a:pt x="291" y="109"/>
                    </a:lnTo>
                    <a:lnTo>
                      <a:pt x="270" y="113"/>
                    </a:lnTo>
                    <a:lnTo>
                      <a:pt x="249" y="115"/>
                    </a:lnTo>
                    <a:lnTo>
                      <a:pt x="230" y="117"/>
                    </a:lnTo>
                    <a:lnTo>
                      <a:pt x="211" y="118"/>
                    </a:lnTo>
                    <a:lnTo>
                      <a:pt x="194" y="118"/>
                    </a:lnTo>
                    <a:lnTo>
                      <a:pt x="179" y="117"/>
                    </a:lnTo>
                    <a:lnTo>
                      <a:pt x="163" y="115"/>
                    </a:lnTo>
                    <a:lnTo>
                      <a:pt x="142" y="110"/>
                    </a:lnTo>
                    <a:lnTo>
                      <a:pt x="120" y="105"/>
                    </a:lnTo>
                    <a:lnTo>
                      <a:pt x="97" y="99"/>
                    </a:lnTo>
                    <a:lnTo>
                      <a:pt x="74" y="92"/>
                    </a:lnTo>
                    <a:lnTo>
                      <a:pt x="55" y="85"/>
                    </a:lnTo>
                    <a:lnTo>
                      <a:pt x="38" y="79"/>
                    </a:lnTo>
                    <a:lnTo>
                      <a:pt x="25" y="73"/>
                    </a:lnTo>
                    <a:lnTo>
                      <a:pt x="17" y="69"/>
                    </a:lnTo>
                    <a:lnTo>
                      <a:pt x="9" y="63"/>
                    </a:lnTo>
                    <a:lnTo>
                      <a:pt x="3" y="57"/>
                    </a:lnTo>
                    <a:lnTo>
                      <a:pt x="1" y="53"/>
                    </a:lnTo>
                    <a:lnTo>
                      <a:pt x="0" y="48"/>
                    </a:lnTo>
                    <a:lnTo>
                      <a:pt x="3" y="46"/>
                    </a:lnTo>
                    <a:lnTo>
                      <a:pt x="10" y="46"/>
                    </a:lnTo>
                    <a:lnTo>
                      <a:pt x="21" y="47"/>
                    </a:lnTo>
                    <a:lnTo>
                      <a:pt x="31" y="48"/>
                    </a:lnTo>
                    <a:lnTo>
                      <a:pt x="42" y="50"/>
                    </a:lnTo>
                    <a:lnTo>
                      <a:pt x="57" y="52"/>
                    </a:lnTo>
                    <a:lnTo>
                      <a:pt x="73" y="54"/>
                    </a:lnTo>
                    <a:lnTo>
                      <a:pt x="93" y="55"/>
                    </a:lnTo>
                    <a:lnTo>
                      <a:pt x="112" y="57"/>
                    </a:lnTo>
                    <a:lnTo>
                      <a:pt x="133" y="59"/>
                    </a:lnTo>
                    <a:lnTo>
                      <a:pt x="155" y="60"/>
                    </a:lnTo>
                    <a:lnTo>
                      <a:pt x="176" y="62"/>
                    </a:lnTo>
                    <a:lnTo>
                      <a:pt x="197" y="63"/>
                    </a:lnTo>
                    <a:lnTo>
                      <a:pt x="216" y="64"/>
                    </a:lnTo>
                    <a:lnTo>
                      <a:pt x="233" y="65"/>
                    </a:lnTo>
                    <a:lnTo>
                      <a:pt x="249" y="67"/>
                    </a:lnTo>
                    <a:lnTo>
                      <a:pt x="262" y="67"/>
                    </a:lnTo>
                    <a:lnTo>
                      <a:pt x="273" y="68"/>
                    </a:lnTo>
                    <a:lnTo>
                      <a:pt x="279" y="68"/>
                    </a:lnTo>
                    <a:lnTo>
                      <a:pt x="292" y="67"/>
                    </a:lnTo>
                    <a:lnTo>
                      <a:pt x="312" y="63"/>
                    </a:lnTo>
                    <a:lnTo>
                      <a:pt x="335" y="57"/>
                    </a:lnTo>
                    <a:lnTo>
                      <a:pt x="360" y="50"/>
                    </a:lnTo>
                    <a:lnTo>
                      <a:pt x="385" y="45"/>
                    </a:lnTo>
                    <a:lnTo>
                      <a:pt x="410" y="38"/>
                    </a:lnTo>
                    <a:lnTo>
                      <a:pt x="429" y="32"/>
                    </a:lnTo>
                    <a:lnTo>
                      <a:pt x="444" y="27"/>
                    </a:lnTo>
                    <a:lnTo>
                      <a:pt x="458" y="23"/>
                    </a:lnTo>
                    <a:lnTo>
                      <a:pt x="474" y="18"/>
                    </a:lnTo>
                    <a:lnTo>
                      <a:pt x="491" y="14"/>
                    </a:lnTo>
                    <a:lnTo>
                      <a:pt x="510" y="10"/>
                    </a:lnTo>
                    <a:lnTo>
                      <a:pt x="526" y="6"/>
                    </a:lnTo>
                    <a:lnTo>
                      <a:pt x="539" y="2"/>
                    </a:lnTo>
                    <a:lnTo>
                      <a:pt x="548" y="1"/>
                    </a:lnTo>
                    <a:lnTo>
                      <a:pt x="551" y="0"/>
                    </a:lnTo>
                    <a:lnTo>
                      <a:pt x="549" y="2"/>
                    </a:lnTo>
                    <a:lnTo>
                      <a:pt x="544" y="7"/>
                    </a:lnTo>
                    <a:lnTo>
                      <a:pt x="536" y="15"/>
                    </a:lnTo>
                    <a:lnTo>
                      <a:pt x="527" y="23"/>
                    </a:lnTo>
                    <a:lnTo>
                      <a:pt x="516" y="32"/>
                    </a:lnTo>
                    <a:lnTo>
                      <a:pt x="502" y="41"/>
                    </a:lnTo>
                    <a:lnTo>
                      <a:pt x="489" y="48"/>
                    </a:lnTo>
                    <a:lnTo>
                      <a:pt x="475" y="53"/>
                    </a:lnTo>
                    <a:close/>
                  </a:path>
                </a:pathLst>
              </a:custGeom>
              <a:solidFill>
                <a:srgbClr val="AD997A"/>
              </a:solidFill>
              <a:ln w="9525">
                <a:noFill/>
                <a:round/>
                <a:headEnd/>
                <a:tailEnd/>
              </a:ln>
            </p:spPr>
            <p:txBody>
              <a:bodyPr/>
              <a:lstStyle/>
              <a:p>
                <a:endParaRPr lang="fa-IR"/>
              </a:p>
            </p:txBody>
          </p:sp>
          <p:sp>
            <p:nvSpPr>
              <p:cNvPr id="16488" name="Freeform 72"/>
              <p:cNvSpPr>
                <a:spLocks/>
              </p:cNvSpPr>
              <p:nvPr/>
            </p:nvSpPr>
            <p:spPr bwMode="auto">
              <a:xfrm>
                <a:off x="1022" y="3461"/>
                <a:ext cx="335" cy="57"/>
              </a:xfrm>
              <a:custGeom>
                <a:avLst/>
                <a:gdLst>
                  <a:gd name="T0" fmla="*/ 612 w 671"/>
                  <a:gd name="T1" fmla="*/ 32 h 114"/>
                  <a:gd name="T2" fmla="*/ 596 w 671"/>
                  <a:gd name="T3" fmla="*/ 39 h 114"/>
                  <a:gd name="T4" fmla="*/ 578 w 671"/>
                  <a:gd name="T5" fmla="*/ 45 h 114"/>
                  <a:gd name="T6" fmla="*/ 553 w 671"/>
                  <a:gd name="T7" fmla="*/ 52 h 114"/>
                  <a:gd name="T8" fmla="*/ 520 w 671"/>
                  <a:gd name="T9" fmla="*/ 60 h 114"/>
                  <a:gd name="T10" fmla="*/ 502 w 671"/>
                  <a:gd name="T11" fmla="*/ 64 h 114"/>
                  <a:gd name="T12" fmla="*/ 473 w 671"/>
                  <a:gd name="T13" fmla="*/ 72 h 114"/>
                  <a:gd name="T14" fmla="*/ 449 w 671"/>
                  <a:gd name="T15" fmla="*/ 80 h 114"/>
                  <a:gd name="T16" fmla="*/ 424 w 671"/>
                  <a:gd name="T17" fmla="*/ 87 h 114"/>
                  <a:gd name="T18" fmla="*/ 397 w 671"/>
                  <a:gd name="T19" fmla="*/ 94 h 114"/>
                  <a:gd name="T20" fmla="*/ 371 w 671"/>
                  <a:gd name="T21" fmla="*/ 100 h 114"/>
                  <a:gd name="T22" fmla="*/ 345 w 671"/>
                  <a:gd name="T23" fmla="*/ 106 h 114"/>
                  <a:gd name="T24" fmla="*/ 315 w 671"/>
                  <a:gd name="T25" fmla="*/ 109 h 114"/>
                  <a:gd name="T26" fmla="*/ 277 w 671"/>
                  <a:gd name="T27" fmla="*/ 113 h 114"/>
                  <a:gd name="T28" fmla="*/ 239 w 671"/>
                  <a:gd name="T29" fmla="*/ 113 h 114"/>
                  <a:gd name="T30" fmla="*/ 203 w 671"/>
                  <a:gd name="T31" fmla="*/ 113 h 114"/>
                  <a:gd name="T32" fmla="*/ 170 w 671"/>
                  <a:gd name="T33" fmla="*/ 113 h 114"/>
                  <a:gd name="T34" fmla="*/ 135 w 671"/>
                  <a:gd name="T35" fmla="*/ 113 h 114"/>
                  <a:gd name="T36" fmla="*/ 88 w 671"/>
                  <a:gd name="T37" fmla="*/ 103 h 114"/>
                  <a:gd name="T38" fmla="*/ 41 w 671"/>
                  <a:gd name="T39" fmla="*/ 90 h 114"/>
                  <a:gd name="T40" fmla="*/ 7 w 671"/>
                  <a:gd name="T41" fmla="*/ 79 h 114"/>
                  <a:gd name="T42" fmla="*/ 3 w 671"/>
                  <a:gd name="T43" fmla="*/ 75 h 114"/>
                  <a:gd name="T44" fmla="*/ 31 w 671"/>
                  <a:gd name="T45" fmla="*/ 76 h 114"/>
                  <a:gd name="T46" fmla="*/ 80 w 671"/>
                  <a:gd name="T47" fmla="*/ 79 h 114"/>
                  <a:gd name="T48" fmla="*/ 131 w 671"/>
                  <a:gd name="T49" fmla="*/ 85 h 114"/>
                  <a:gd name="T50" fmla="*/ 163 w 671"/>
                  <a:gd name="T51" fmla="*/ 90 h 114"/>
                  <a:gd name="T52" fmla="*/ 190 w 671"/>
                  <a:gd name="T53" fmla="*/ 93 h 114"/>
                  <a:gd name="T54" fmla="*/ 224 w 671"/>
                  <a:gd name="T55" fmla="*/ 94 h 114"/>
                  <a:gd name="T56" fmla="*/ 260 w 671"/>
                  <a:gd name="T57" fmla="*/ 94 h 114"/>
                  <a:gd name="T58" fmla="*/ 296 w 671"/>
                  <a:gd name="T59" fmla="*/ 93 h 114"/>
                  <a:gd name="T60" fmla="*/ 331 w 671"/>
                  <a:gd name="T61" fmla="*/ 90 h 114"/>
                  <a:gd name="T62" fmla="*/ 361 w 671"/>
                  <a:gd name="T63" fmla="*/ 85 h 114"/>
                  <a:gd name="T64" fmla="*/ 385 w 671"/>
                  <a:gd name="T65" fmla="*/ 78 h 114"/>
                  <a:gd name="T66" fmla="*/ 409 w 671"/>
                  <a:gd name="T67" fmla="*/ 64 h 114"/>
                  <a:gd name="T68" fmla="*/ 454 w 671"/>
                  <a:gd name="T69" fmla="*/ 44 h 114"/>
                  <a:gd name="T70" fmla="*/ 505 w 671"/>
                  <a:gd name="T71" fmla="*/ 24 h 114"/>
                  <a:gd name="T72" fmla="*/ 550 w 671"/>
                  <a:gd name="T73" fmla="*/ 9 h 114"/>
                  <a:gd name="T74" fmla="*/ 581 w 671"/>
                  <a:gd name="T75" fmla="*/ 2 h 114"/>
                  <a:gd name="T76" fmla="*/ 616 w 671"/>
                  <a:gd name="T77" fmla="*/ 0 h 114"/>
                  <a:gd name="T78" fmla="*/ 648 w 671"/>
                  <a:gd name="T79" fmla="*/ 1 h 114"/>
                  <a:gd name="T80" fmla="*/ 667 w 671"/>
                  <a:gd name="T81" fmla="*/ 2 h 114"/>
                  <a:gd name="T82" fmla="*/ 670 w 671"/>
                  <a:gd name="T83" fmla="*/ 3 h 114"/>
                  <a:gd name="T84" fmla="*/ 658 w 671"/>
                  <a:gd name="T85" fmla="*/ 9 h 114"/>
                  <a:gd name="T86" fmla="*/ 640 w 671"/>
                  <a:gd name="T87" fmla="*/ 18 h 114"/>
                  <a:gd name="T88" fmla="*/ 620 w 671"/>
                  <a:gd name="T89" fmla="*/ 29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1"/>
                  <a:gd name="T136" fmla="*/ 0 h 114"/>
                  <a:gd name="T137" fmla="*/ 671 w 671"/>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1" h="114">
                    <a:moveTo>
                      <a:pt x="612" y="32"/>
                    </a:moveTo>
                    <a:lnTo>
                      <a:pt x="612" y="32"/>
                    </a:lnTo>
                    <a:lnTo>
                      <a:pt x="604" y="35"/>
                    </a:lnTo>
                    <a:lnTo>
                      <a:pt x="596" y="39"/>
                    </a:lnTo>
                    <a:lnTo>
                      <a:pt x="587" y="41"/>
                    </a:lnTo>
                    <a:lnTo>
                      <a:pt x="578" y="45"/>
                    </a:lnTo>
                    <a:lnTo>
                      <a:pt x="566" y="48"/>
                    </a:lnTo>
                    <a:lnTo>
                      <a:pt x="553" y="52"/>
                    </a:lnTo>
                    <a:lnTo>
                      <a:pt x="537" y="55"/>
                    </a:lnTo>
                    <a:lnTo>
                      <a:pt x="520" y="60"/>
                    </a:lnTo>
                    <a:lnTo>
                      <a:pt x="502" y="64"/>
                    </a:lnTo>
                    <a:lnTo>
                      <a:pt x="487" y="69"/>
                    </a:lnTo>
                    <a:lnTo>
                      <a:pt x="473" y="72"/>
                    </a:lnTo>
                    <a:lnTo>
                      <a:pt x="460" y="77"/>
                    </a:lnTo>
                    <a:lnTo>
                      <a:pt x="449" y="80"/>
                    </a:lnTo>
                    <a:lnTo>
                      <a:pt x="437" y="84"/>
                    </a:lnTo>
                    <a:lnTo>
                      <a:pt x="424" y="87"/>
                    </a:lnTo>
                    <a:lnTo>
                      <a:pt x="410" y="91"/>
                    </a:lnTo>
                    <a:lnTo>
                      <a:pt x="397" y="94"/>
                    </a:lnTo>
                    <a:lnTo>
                      <a:pt x="384" y="98"/>
                    </a:lnTo>
                    <a:lnTo>
                      <a:pt x="371" y="100"/>
                    </a:lnTo>
                    <a:lnTo>
                      <a:pt x="359" y="102"/>
                    </a:lnTo>
                    <a:lnTo>
                      <a:pt x="345" y="106"/>
                    </a:lnTo>
                    <a:lnTo>
                      <a:pt x="331" y="108"/>
                    </a:lnTo>
                    <a:lnTo>
                      <a:pt x="315" y="109"/>
                    </a:lnTo>
                    <a:lnTo>
                      <a:pt x="296" y="111"/>
                    </a:lnTo>
                    <a:lnTo>
                      <a:pt x="277" y="113"/>
                    </a:lnTo>
                    <a:lnTo>
                      <a:pt x="258" y="113"/>
                    </a:lnTo>
                    <a:lnTo>
                      <a:pt x="239" y="113"/>
                    </a:lnTo>
                    <a:lnTo>
                      <a:pt x="222" y="113"/>
                    </a:lnTo>
                    <a:lnTo>
                      <a:pt x="203" y="113"/>
                    </a:lnTo>
                    <a:lnTo>
                      <a:pt x="186" y="113"/>
                    </a:lnTo>
                    <a:lnTo>
                      <a:pt x="170" y="113"/>
                    </a:lnTo>
                    <a:lnTo>
                      <a:pt x="154" y="114"/>
                    </a:lnTo>
                    <a:lnTo>
                      <a:pt x="135" y="113"/>
                    </a:lnTo>
                    <a:lnTo>
                      <a:pt x="112" y="109"/>
                    </a:lnTo>
                    <a:lnTo>
                      <a:pt x="88" y="103"/>
                    </a:lnTo>
                    <a:lnTo>
                      <a:pt x="64" y="97"/>
                    </a:lnTo>
                    <a:lnTo>
                      <a:pt x="41" y="90"/>
                    </a:lnTo>
                    <a:lnTo>
                      <a:pt x="21" y="84"/>
                    </a:lnTo>
                    <a:lnTo>
                      <a:pt x="7" y="79"/>
                    </a:lnTo>
                    <a:lnTo>
                      <a:pt x="0" y="76"/>
                    </a:lnTo>
                    <a:lnTo>
                      <a:pt x="3" y="75"/>
                    </a:lnTo>
                    <a:lnTo>
                      <a:pt x="14" y="75"/>
                    </a:lnTo>
                    <a:lnTo>
                      <a:pt x="31" y="76"/>
                    </a:lnTo>
                    <a:lnTo>
                      <a:pt x="55" y="77"/>
                    </a:lnTo>
                    <a:lnTo>
                      <a:pt x="80" y="79"/>
                    </a:lnTo>
                    <a:lnTo>
                      <a:pt x="106" y="82"/>
                    </a:lnTo>
                    <a:lnTo>
                      <a:pt x="131" y="85"/>
                    </a:lnTo>
                    <a:lnTo>
                      <a:pt x="152" y="88"/>
                    </a:lnTo>
                    <a:lnTo>
                      <a:pt x="163" y="90"/>
                    </a:lnTo>
                    <a:lnTo>
                      <a:pt x="177" y="92"/>
                    </a:lnTo>
                    <a:lnTo>
                      <a:pt x="190" y="93"/>
                    </a:lnTo>
                    <a:lnTo>
                      <a:pt x="207" y="93"/>
                    </a:lnTo>
                    <a:lnTo>
                      <a:pt x="224" y="94"/>
                    </a:lnTo>
                    <a:lnTo>
                      <a:pt x="241" y="94"/>
                    </a:lnTo>
                    <a:lnTo>
                      <a:pt x="260" y="94"/>
                    </a:lnTo>
                    <a:lnTo>
                      <a:pt x="278" y="93"/>
                    </a:lnTo>
                    <a:lnTo>
                      <a:pt x="296" y="93"/>
                    </a:lnTo>
                    <a:lnTo>
                      <a:pt x="314" y="91"/>
                    </a:lnTo>
                    <a:lnTo>
                      <a:pt x="331" y="90"/>
                    </a:lnTo>
                    <a:lnTo>
                      <a:pt x="347" y="87"/>
                    </a:lnTo>
                    <a:lnTo>
                      <a:pt x="361" y="85"/>
                    </a:lnTo>
                    <a:lnTo>
                      <a:pt x="374" y="82"/>
                    </a:lnTo>
                    <a:lnTo>
                      <a:pt x="385" y="78"/>
                    </a:lnTo>
                    <a:lnTo>
                      <a:pt x="393" y="73"/>
                    </a:lnTo>
                    <a:lnTo>
                      <a:pt x="409" y="64"/>
                    </a:lnTo>
                    <a:lnTo>
                      <a:pt x="430" y="54"/>
                    </a:lnTo>
                    <a:lnTo>
                      <a:pt x="454" y="44"/>
                    </a:lnTo>
                    <a:lnTo>
                      <a:pt x="480" y="33"/>
                    </a:lnTo>
                    <a:lnTo>
                      <a:pt x="505" y="24"/>
                    </a:lnTo>
                    <a:lnTo>
                      <a:pt x="529" y="16"/>
                    </a:lnTo>
                    <a:lnTo>
                      <a:pt x="550" y="9"/>
                    </a:lnTo>
                    <a:lnTo>
                      <a:pt x="566" y="4"/>
                    </a:lnTo>
                    <a:lnTo>
                      <a:pt x="581" y="2"/>
                    </a:lnTo>
                    <a:lnTo>
                      <a:pt x="598" y="0"/>
                    </a:lnTo>
                    <a:lnTo>
                      <a:pt x="616" y="0"/>
                    </a:lnTo>
                    <a:lnTo>
                      <a:pt x="633" y="0"/>
                    </a:lnTo>
                    <a:lnTo>
                      <a:pt x="648" y="1"/>
                    </a:lnTo>
                    <a:lnTo>
                      <a:pt x="659" y="1"/>
                    </a:lnTo>
                    <a:lnTo>
                      <a:pt x="667" y="2"/>
                    </a:lnTo>
                    <a:lnTo>
                      <a:pt x="671" y="2"/>
                    </a:lnTo>
                    <a:lnTo>
                      <a:pt x="670" y="3"/>
                    </a:lnTo>
                    <a:lnTo>
                      <a:pt x="665" y="6"/>
                    </a:lnTo>
                    <a:lnTo>
                      <a:pt x="658" y="9"/>
                    </a:lnTo>
                    <a:lnTo>
                      <a:pt x="649" y="14"/>
                    </a:lnTo>
                    <a:lnTo>
                      <a:pt x="640" y="18"/>
                    </a:lnTo>
                    <a:lnTo>
                      <a:pt x="631" y="24"/>
                    </a:lnTo>
                    <a:lnTo>
                      <a:pt x="620" y="29"/>
                    </a:lnTo>
                    <a:lnTo>
                      <a:pt x="612" y="32"/>
                    </a:lnTo>
                    <a:close/>
                  </a:path>
                </a:pathLst>
              </a:custGeom>
              <a:solidFill>
                <a:srgbClr val="000000"/>
              </a:solidFill>
              <a:ln w="9525">
                <a:noFill/>
                <a:round/>
                <a:headEnd/>
                <a:tailEnd/>
              </a:ln>
            </p:spPr>
            <p:txBody>
              <a:bodyPr/>
              <a:lstStyle/>
              <a:p>
                <a:endParaRPr lang="fa-IR"/>
              </a:p>
            </p:txBody>
          </p:sp>
          <p:sp>
            <p:nvSpPr>
              <p:cNvPr id="16489" name="Freeform 73"/>
              <p:cNvSpPr>
                <a:spLocks/>
              </p:cNvSpPr>
              <p:nvPr/>
            </p:nvSpPr>
            <p:spPr bwMode="auto">
              <a:xfrm>
                <a:off x="2585" y="3145"/>
                <a:ext cx="417" cy="289"/>
              </a:xfrm>
              <a:custGeom>
                <a:avLst/>
                <a:gdLst>
                  <a:gd name="T0" fmla="*/ 773 w 833"/>
                  <a:gd name="T1" fmla="*/ 52 h 578"/>
                  <a:gd name="T2" fmla="*/ 711 w 833"/>
                  <a:gd name="T3" fmla="*/ 96 h 578"/>
                  <a:gd name="T4" fmla="*/ 646 w 833"/>
                  <a:gd name="T5" fmla="*/ 141 h 578"/>
                  <a:gd name="T6" fmla="*/ 586 w 833"/>
                  <a:gd name="T7" fmla="*/ 189 h 578"/>
                  <a:gd name="T8" fmla="*/ 533 w 833"/>
                  <a:gd name="T9" fmla="*/ 247 h 578"/>
                  <a:gd name="T10" fmla="*/ 492 w 833"/>
                  <a:gd name="T11" fmla="*/ 316 h 578"/>
                  <a:gd name="T12" fmla="*/ 457 w 833"/>
                  <a:gd name="T13" fmla="*/ 390 h 578"/>
                  <a:gd name="T14" fmla="*/ 424 w 833"/>
                  <a:gd name="T15" fmla="*/ 459 h 578"/>
                  <a:gd name="T16" fmla="*/ 386 w 833"/>
                  <a:gd name="T17" fmla="*/ 515 h 578"/>
                  <a:gd name="T18" fmla="*/ 340 w 833"/>
                  <a:gd name="T19" fmla="*/ 552 h 578"/>
                  <a:gd name="T20" fmla="*/ 282 w 833"/>
                  <a:gd name="T21" fmla="*/ 561 h 578"/>
                  <a:gd name="T22" fmla="*/ 219 w 833"/>
                  <a:gd name="T23" fmla="*/ 563 h 578"/>
                  <a:gd name="T24" fmla="*/ 161 w 833"/>
                  <a:gd name="T25" fmla="*/ 573 h 578"/>
                  <a:gd name="T26" fmla="*/ 109 w 833"/>
                  <a:gd name="T27" fmla="*/ 578 h 578"/>
                  <a:gd name="T28" fmla="*/ 63 w 833"/>
                  <a:gd name="T29" fmla="*/ 567 h 578"/>
                  <a:gd name="T30" fmla="*/ 25 w 833"/>
                  <a:gd name="T31" fmla="*/ 525 h 578"/>
                  <a:gd name="T32" fmla="*/ 0 w 833"/>
                  <a:gd name="T33" fmla="*/ 406 h 578"/>
                  <a:gd name="T34" fmla="*/ 42 w 833"/>
                  <a:gd name="T35" fmla="*/ 273 h 578"/>
                  <a:gd name="T36" fmla="*/ 102 w 833"/>
                  <a:gd name="T37" fmla="*/ 183 h 578"/>
                  <a:gd name="T38" fmla="*/ 121 w 833"/>
                  <a:gd name="T39" fmla="*/ 153 h 578"/>
                  <a:gd name="T40" fmla="*/ 137 w 833"/>
                  <a:gd name="T41" fmla="*/ 123 h 578"/>
                  <a:gd name="T42" fmla="*/ 159 w 833"/>
                  <a:gd name="T43" fmla="*/ 97 h 578"/>
                  <a:gd name="T44" fmla="*/ 197 w 833"/>
                  <a:gd name="T45" fmla="*/ 74 h 578"/>
                  <a:gd name="T46" fmla="*/ 263 w 833"/>
                  <a:gd name="T47" fmla="*/ 59 h 578"/>
                  <a:gd name="T48" fmla="*/ 362 w 833"/>
                  <a:gd name="T49" fmla="*/ 51 h 578"/>
                  <a:gd name="T50" fmla="*/ 484 w 833"/>
                  <a:gd name="T51" fmla="*/ 43 h 578"/>
                  <a:gd name="T52" fmla="*/ 600 w 833"/>
                  <a:gd name="T53" fmla="*/ 38 h 578"/>
                  <a:gd name="T54" fmla="*/ 684 w 833"/>
                  <a:gd name="T55" fmla="*/ 39 h 578"/>
                  <a:gd name="T56" fmla="*/ 711 w 833"/>
                  <a:gd name="T57" fmla="*/ 49 h 578"/>
                  <a:gd name="T58" fmla="*/ 658 w 833"/>
                  <a:gd name="T59" fmla="*/ 67 h 578"/>
                  <a:gd name="T60" fmla="*/ 577 w 833"/>
                  <a:gd name="T61" fmla="*/ 78 h 578"/>
                  <a:gd name="T62" fmla="*/ 493 w 833"/>
                  <a:gd name="T63" fmla="*/ 82 h 578"/>
                  <a:gd name="T64" fmla="*/ 410 w 833"/>
                  <a:gd name="T65" fmla="*/ 85 h 578"/>
                  <a:gd name="T66" fmla="*/ 335 w 833"/>
                  <a:gd name="T67" fmla="*/ 93 h 578"/>
                  <a:gd name="T68" fmla="*/ 273 w 833"/>
                  <a:gd name="T69" fmla="*/ 115 h 578"/>
                  <a:gd name="T70" fmla="*/ 214 w 833"/>
                  <a:gd name="T71" fmla="*/ 158 h 578"/>
                  <a:gd name="T72" fmla="*/ 152 w 833"/>
                  <a:gd name="T73" fmla="*/ 220 h 578"/>
                  <a:gd name="T74" fmla="*/ 97 w 833"/>
                  <a:gd name="T75" fmla="*/ 290 h 578"/>
                  <a:gd name="T76" fmla="*/ 61 w 833"/>
                  <a:gd name="T77" fmla="*/ 360 h 578"/>
                  <a:gd name="T78" fmla="*/ 57 w 833"/>
                  <a:gd name="T79" fmla="*/ 418 h 578"/>
                  <a:gd name="T80" fmla="*/ 93 w 833"/>
                  <a:gd name="T81" fmla="*/ 492 h 578"/>
                  <a:gd name="T82" fmla="*/ 124 w 833"/>
                  <a:gd name="T83" fmla="*/ 546 h 578"/>
                  <a:gd name="T84" fmla="*/ 219 w 833"/>
                  <a:gd name="T85" fmla="*/ 502 h 578"/>
                  <a:gd name="T86" fmla="*/ 290 w 833"/>
                  <a:gd name="T87" fmla="*/ 444 h 578"/>
                  <a:gd name="T88" fmla="*/ 350 w 833"/>
                  <a:gd name="T89" fmla="*/ 387 h 578"/>
                  <a:gd name="T90" fmla="*/ 396 w 833"/>
                  <a:gd name="T91" fmla="*/ 338 h 578"/>
                  <a:gd name="T92" fmla="*/ 428 w 833"/>
                  <a:gd name="T93" fmla="*/ 301 h 578"/>
                  <a:gd name="T94" fmla="*/ 443 w 833"/>
                  <a:gd name="T95" fmla="*/ 281 h 578"/>
                  <a:gd name="T96" fmla="*/ 507 w 833"/>
                  <a:gd name="T97" fmla="*/ 222 h 578"/>
                  <a:gd name="T98" fmla="*/ 587 w 833"/>
                  <a:gd name="T99" fmla="*/ 153 h 578"/>
                  <a:gd name="T100" fmla="*/ 622 w 833"/>
                  <a:gd name="T101" fmla="*/ 126 h 578"/>
                  <a:gd name="T102" fmla="*/ 648 w 833"/>
                  <a:gd name="T103" fmla="*/ 108 h 578"/>
                  <a:gd name="T104" fmla="*/ 708 w 833"/>
                  <a:gd name="T105" fmla="*/ 70 h 578"/>
                  <a:gd name="T106" fmla="*/ 776 w 833"/>
                  <a:gd name="T107" fmla="*/ 29 h 578"/>
                  <a:gd name="T108" fmla="*/ 825 w 833"/>
                  <a:gd name="T109" fmla="*/ 2 h 578"/>
                  <a:gd name="T110" fmla="*/ 826 w 833"/>
                  <a:gd name="T111" fmla="*/ 9 h 5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3"/>
                  <a:gd name="T169" fmla="*/ 0 h 578"/>
                  <a:gd name="T170" fmla="*/ 833 w 833"/>
                  <a:gd name="T171" fmla="*/ 578 h 5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3" h="578">
                    <a:moveTo>
                      <a:pt x="812" y="22"/>
                    </a:moveTo>
                    <a:lnTo>
                      <a:pt x="792" y="37"/>
                    </a:lnTo>
                    <a:lnTo>
                      <a:pt x="773" y="52"/>
                    </a:lnTo>
                    <a:lnTo>
                      <a:pt x="752" y="67"/>
                    </a:lnTo>
                    <a:lnTo>
                      <a:pt x="731" y="82"/>
                    </a:lnTo>
                    <a:lnTo>
                      <a:pt x="711" y="96"/>
                    </a:lnTo>
                    <a:lnTo>
                      <a:pt x="689" y="111"/>
                    </a:lnTo>
                    <a:lnTo>
                      <a:pt x="668" y="126"/>
                    </a:lnTo>
                    <a:lnTo>
                      <a:pt x="646" y="141"/>
                    </a:lnTo>
                    <a:lnTo>
                      <a:pt x="625" y="156"/>
                    </a:lnTo>
                    <a:lnTo>
                      <a:pt x="606" y="172"/>
                    </a:lnTo>
                    <a:lnTo>
                      <a:pt x="586" y="189"/>
                    </a:lnTo>
                    <a:lnTo>
                      <a:pt x="568" y="208"/>
                    </a:lnTo>
                    <a:lnTo>
                      <a:pt x="549" y="226"/>
                    </a:lnTo>
                    <a:lnTo>
                      <a:pt x="533" y="247"/>
                    </a:lnTo>
                    <a:lnTo>
                      <a:pt x="518" y="269"/>
                    </a:lnTo>
                    <a:lnTo>
                      <a:pt x="504" y="292"/>
                    </a:lnTo>
                    <a:lnTo>
                      <a:pt x="492" y="316"/>
                    </a:lnTo>
                    <a:lnTo>
                      <a:pt x="480" y="341"/>
                    </a:lnTo>
                    <a:lnTo>
                      <a:pt x="469" y="365"/>
                    </a:lnTo>
                    <a:lnTo>
                      <a:pt x="457" y="390"/>
                    </a:lnTo>
                    <a:lnTo>
                      <a:pt x="446" y="414"/>
                    </a:lnTo>
                    <a:lnTo>
                      <a:pt x="435" y="437"/>
                    </a:lnTo>
                    <a:lnTo>
                      <a:pt x="424" y="459"/>
                    </a:lnTo>
                    <a:lnTo>
                      <a:pt x="411" y="479"/>
                    </a:lnTo>
                    <a:lnTo>
                      <a:pt x="398" y="498"/>
                    </a:lnTo>
                    <a:lnTo>
                      <a:pt x="386" y="515"/>
                    </a:lnTo>
                    <a:lnTo>
                      <a:pt x="372" y="530"/>
                    </a:lnTo>
                    <a:lnTo>
                      <a:pt x="356" y="542"/>
                    </a:lnTo>
                    <a:lnTo>
                      <a:pt x="340" y="552"/>
                    </a:lnTo>
                    <a:lnTo>
                      <a:pt x="322" y="558"/>
                    </a:lnTo>
                    <a:lnTo>
                      <a:pt x="303" y="561"/>
                    </a:lnTo>
                    <a:lnTo>
                      <a:pt x="282" y="561"/>
                    </a:lnTo>
                    <a:lnTo>
                      <a:pt x="260" y="560"/>
                    </a:lnTo>
                    <a:lnTo>
                      <a:pt x="239" y="561"/>
                    </a:lnTo>
                    <a:lnTo>
                      <a:pt x="219" y="563"/>
                    </a:lnTo>
                    <a:lnTo>
                      <a:pt x="199" y="566"/>
                    </a:lnTo>
                    <a:lnTo>
                      <a:pt x="180" y="569"/>
                    </a:lnTo>
                    <a:lnTo>
                      <a:pt x="161" y="573"/>
                    </a:lnTo>
                    <a:lnTo>
                      <a:pt x="143" y="576"/>
                    </a:lnTo>
                    <a:lnTo>
                      <a:pt x="125" y="577"/>
                    </a:lnTo>
                    <a:lnTo>
                      <a:pt x="109" y="578"/>
                    </a:lnTo>
                    <a:lnTo>
                      <a:pt x="93" y="577"/>
                    </a:lnTo>
                    <a:lnTo>
                      <a:pt x="77" y="573"/>
                    </a:lnTo>
                    <a:lnTo>
                      <a:pt x="63" y="567"/>
                    </a:lnTo>
                    <a:lnTo>
                      <a:pt x="49" y="557"/>
                    </a:lnTo>
                    <a:lnTo>
                      <a:pt x="37" y="544"/>
                    </a:lnTo>
                    <a:lnTo>
                      <a:pt x="25" y="525"/>
                    </a:lnTo>
                    <a:lnTo>
                      <a:pt x="15" y="504"/>
                    </a:lnTo>
                    <a:lnTo>
                      <a:pt x="2" y="454"/>
                    </a:lnTo>
                    <a:lnTo>
                      <a:pt x="0" y="406"/>
                    </a:lnTo>
                    <a:lnTo>
                      <a:pt x="8" y="358"/>
                    </a:lnTo>
                    <a:lnTo>
                      <a:pt x="23" y="313"/>
                    </a:lnTo>
                    <a:lnTo>
                      <a:pt x="42" y="273"/>
                    </a:lnTo>
                    <a:lnTo>
                      <a:pt x="63" y="236"/>
                    </a:lnTo>
                    <a:lnTo>
                      <a:pt x="84" y="206"/>
                    </a:lnTo>
                    <a:lnTo>
                      <a:pt x="102" y="183"/>
                    </a:lnTo>
                    <a:lnTo>
                      <a:pt x="109" y="174"/>
                    </a:lnTo>
                    <a:lnTo>
                      <a:pt x="116" y="164"/>
                    </a:lnTo>
                    <a:lnTo>
                      <a:pt x="121" y="153"/>
                    </a:lnTo>
                    <a:lnTo>
                      <a:pt x="127" y="144"/>
                    </a:lnTo>
                    <a:lnTo>
                      <a:pt x="131" y="134"/>
                    </a:lnTo>
                    <a:lnTo>
                      <a:pt x="137" y="123"/>
                    </a:lnTo>
                    <a:lnTo>
                      <a:pt x="143" y="114"/>
                    </a:lnTo>
                    <a:lnTo>
                      <a:pt x="150" y="105"/>
                    </a:lnTo>
                    <a:lnTo>
                      <a:pt x="159" y="97"/>
                    </a:lnTo>
                    <a:lnTo>
                      <a:pt x="169" y="88"/>
                    </a:lnTo>
                    <a:lnTo>
                      <a:pt x="182" y="81"/>
                    </a:lnTo>
                    <a:lnTo>
                      <a:pt x="197" y="74"/>
                    </a:lnTo>
                    <a:lnTo>
                      <a:pt x="215" y="68"/>
                    </a:lnTo>
                    <a:lnTo>
                      <a:pt x="237" y="62"/>
                    </a:lnTo>
                    <a:lnTo>
                      <a:pt x="263" y="59"/>
                    </a:lnTo>
                    <a:lnTo>
                      <a:pt x="291" y="55"/>
                    </a:lnTo>
                    <a:lnTo>
                      <a:pt x="325" y="53"/>
                    </a:lnTo>
                    <a:lnTo>
                      <a:pt x="362" y="51"/>
                    </a:lnTo>
                    <a:lnTo>
                      <a:pt x="402" y="47"/>
                    </a:lnTo>
                    <a:lnTo>
                      <a:pt x="442" y="45"/>
                    </a:lnTo>
                    <a:lnTo>
                      <a:pt x="484" y="43"/>
                    </a:lnTo>
                    <a:lnTo>
                      <a:pt x="524" y="40"/>
                    </a:lnTo>
                    <a:lnTo>
                      <a:pt x="563" y="39"/>
                    </a:lnTo>
                    <a:lnTo>
                      <a:pt x="600" y="38"/>
                    </a:lnTo>
                    <a:lnTo>
                      <a:pt x="632" y="38"/>
                    </a:lnTo>
                    <a:lnTo>
                      <a:pt x="661" y="38"/>
                    </a:lnTo>
                    <a:lnTo>
                      <a:pt x="684" y="39"/>
                    </a:lnTo>
                    <a:lnTo>
                      <a:pt x="700" y="40"/>
                    </a:lnTo>
                    <a:lnTo>
                      <a:pt x="709" y="44"/>
                    </a:lnTo>
                    <a:lnTo>
                      <a:pt x="711" y="49"/>
                    </a:lnTo>
                    <a:lnTo>
                      <a:pt x="701" y="53"/>
                    </a:lnTo>
                    <a:lnTo>
                      <a:pt x="683" y="60"/>
                    </a:lnTo>
                    <a:lnTo>
                      <a:pt x="658" y="67"/>
                    </a:lnTo>
                    <a:lnTo>
                      <a:pt x="632" y="72"/>
                    </a:lnTo>
                    <a:lnTo>
                      <a:pt x="605" y="75"/>
                    </a:lnTo>
                    <a:lnTo>
                      <a:pt x="577" y="78"/>
                    </a:lnTo>
                    <a:lnTo>
                      <a:pt x="549" y="80"/>
                    </a:lnTo>
                    <a:lnTo>
                      <a:pt x="521" y="81"/>
                    </a:lnTo>
                    <a:lnTo>
                      <a:pt x="493" y="82"/>
                    </a:lnTo>
                    <a:lnTo>
                      <a:pt x="464" y="83"/>
                    </a:lnTo>
                    <a:lnTo>
                      <a:pt x="436" y="84"/>
                    </a:lnTo>
                    <a:lnTo>
                      <a:pt x="410" y="85"/>
                    </a:lnTo>
                    <a:lnTo>
                      <a:pt x="383" y="88"/>
                    </a:lnTo>
                    <a:lnTo>
                      <a:pt x="358" y="90"/>
                    </a:lnTo>
                    <a:lnTo>
                      <a:pt x="335" y="93"/>
                    </a:lnTo>
                    <a:lnTo>
                      <a:pt x="312" y="99"/>
                    </a:lnTo>
                    <a:lnTo>
                      <a:pt x="291" y="106"/>
                    </a:lnTo>
                    <a:lnTo>
                      <a:pt x="273" y="115"/>
                    </a:lnTo>
                    <a:lnTo>
                      <a:pt x="254" y="127"/>
                    </a:lnTo>
                    <a:lnTo>
                      <a:pt x="235" y="142"/>
                    </a:lnTo>
                    <a:lnTo>
                      <a:pt x="214" y="158"/>
                    </a:lnTo>
                    <a:lnTo>
                      <a:pt x="193" y="178"/>
                    </a:lnTo>
                    <a:lnTo>
                      <a:pt x="173" y="198"/>
                    </a:lnTo>
                    <a:lnTo>
                      <a:pt x="152" y="220"/>
                    </a:lnTo>
                    <a:lnTo>
                      <a:pt x="132" y="243"/>
                    </a:lnTo>
                    <a:lnTo>
                      <a:pt x="114" y="266"/>
                    </a:lnTo>
                    <a:lnTo>
                      <a:pt x="97" y="290"/>
                    </a:lnTo>
                    <a:lnTo>
                      <a:pt x="83" y="313"/>
                    </a:lnTo>
                    <a:lnTo>
                      <a:pt x="70" y="338"/>
                    </a:lnTo>
                    <a:lnTo>
                      <a:pt x="61" y="360"/>
                    </a:lnTo>
                    <a:lnTo>
                      <a:pt x="56" y="381"/>
                    </a:lnTo>
                    <a:lnTo>
                      <a:pt x="55" y="401"/>
                    </a:lnTo>
                    <a:lnTo>
                      <a:pt x="57" y="418"/>
                    </a:lnTo>
                    <a:lnTo>
                      <a:pt x="66" y="434"/>
                    </a:lnTo>
                    <a:lnTo>
                      <a:pt x="83" y="463"/>
                    </a:lnTo>
                    <a:lnTo>
                      <a:pt x="93" y="492"/>
                    </a:lnTo>
                    <a:lnTo>
                      <a:pt x="102" y="517"/>
                    </a:lnTo>
                    <a:lnTo>
                      <a:pt x="112" y="536"/>
                    </a:lnTo>
                    <a:lnTo>
                      <a:pt x="124" y="546"/>
                    </a:lnTo>
                    <a:lnTo>
                      <a:pt x="145" y="546"/>
                    </a:lnTo>
                    <a:lnTo>
                      <a:pt x="175" y="532"/>
                    </a:lnTo>
                    <a:lnTo>
                      <a:pt x="219" y="502"/>
                    </a:lnTo>
                    <a:lnTo>
                      <a:pt x="244" y="483"/>
                    </a:lnTo>
                    <a:lnTo>
                      <a:pt x="267" y="463"/>
                    </a:lnTo>
                    <a:lnTo>
                      <a:pt x="290" y="444"/>
                    </a:lnTo>
                    <a:lnTo>
                      <a:pt x="311" y="424"/>
                    </a:lnTo>
                    <a:lnTo>
                      <a:pt x="332" y="406"/>
                    </a:lnTo>
                    <a:lnTo>
                      <a:pt x="350" y="387"/>
                    </a:lnTo>
                    <a:lnTo>
                      <a:pt x="367" y="370"/>
                    </a:lnTo>
                    <a:lnTo>
                      <a:pt x="382" y="353"/>
                    </a:lnTo>
                    <a:lnTo>
                      <a:pt x="396" y="338"/>
                    </a:lnTo>
                    <a:lnTo>
                      <a:pt x="409" y="324"/>
                    </a:lnTo>
                    <a:lnTo>
                      <a:pt x="419" y="311"/>
                    </a:lnTo>
                    <a:lnTo>
                      <a:pt x="428" y="301"/>
                    </a:lnTo>
                    <a:lnTo>
                      <a:pt x="435" y="292"/>
                    </a:lnTo>
                    <a:lnTo>
                      <a:pt x="440" y="286"/>
                    </a:lnTo>
                    <a:lnTo>
                      <a:pt x="443" y="281"/>
                    </a:lnTo>
                    <a:lnTo>
                      <a:pt x="445" y="280"/>
                    </a:lnTo>
                    <a:lnTo>
                      <a:pt x="476" y="250"/>
                    </a:lnTo>
                    <a:lnTo>
                      <a:pt x="507" y="222"/>
                    </a:lnTo>
                    <a:lnTo>
                      <a:pt x="537" y="196"/>
                    </a:lnTo>
                    <a:lnTo>
                      <a:pt x="564" y="173"/>
                    </a:lnTo>
                    <a:lnTo>
                      <a:pt x="587" y="153"/>
                    </a:lnTo>
                    <a:lnTo>
                      <a:pt x="606" y="138"/>
                    </a:lnTo>
                    <a:lnTo>
                      <a:pt x="617" y="129"/>
                    </a:lnTo>
                    <a:lnTo>
                      <a:pt x="622" y="126"/>
                    </a:lnTo>
                    <a:lnTo>
                      <a:pt x="625" y="123"/>
                    </a:lnTo>
                    <a:lnTo>
                      <a:pt x="635" y="118"/>
                    </a:lnTo>
                    <a:lnTo>
                      <a:pt x="648" y="108"/>
                    </a:lnTo>
                    <a:lnTo>
                      <a:pt x="666" y="98"/>
                    </a:lnTo>
                    <a:lnTo>
                      <a:pt x="686" y="84"/>
                    </a:lnTo>
                    <a:lnTo>
                      <a:pt x="708" y="70"/>
                    </a:lnTo>
                    <a:lnTo>
                      <a:pt x="731" y="57"/>
                    </a:lnTo>
                    <a:lnTo>
                      <a:pt x="754" y="43"/>
                    </a:lnTo>
                    <a:lnTo>
                      <a:pt x="776" y="29"/>
                    </a:lnTo>
                    <a:lnTo>
                      <a:pt x="796" y="17"/>
                    </a:lnTo>
                    <a:lnTo>
                      <a:pt x="812" y="9"/>
                    </a:lnTo>
                    <a:lnTo>
                      <a:pt x="825" y="2"/>
                    </a:lnTo>
                    <a:lnTo>
                      <a:pt x="832" y="0"/>
                    </a:lnTo>
                    <a:lnTo>
                      <a:pt x="833" y="2"/>
                    </a:lnTo>
                    <a:lnTo>
                      <a:pt x="826" y="9"/>
                    </a:lnTo>
                    <a:lnTo>
                      <a:pt x="812" y="22"/>
                    </a:lnTo>
                    <a:close/>
                  </a:path>
                </a:pathLst>
              </a:custGeom>
              <a:solidFill>
                <a:srgbClr val="000000"/>
              </a:solidFill>
              <a:ln w="9525">
                <a:noFill/>
                <a:round/>
                <a:headEnd/>
                <a:tailEnd/>
              </a:ln>
            </p:spPr>
            <p:txBody>
              <a:bodyPr/>
              <a:lstStyle/>
              <a:p>
                <a:endParaRPr lang="fa-IR"/>
              </a:p>
            </p:txBody>
          </p:sp>
          <p:sp>
            <p:nvSpPr>
              <p:cNvPr id="16490" name="Freeform 74"/>
              <p:cNvSpPr>
                <a:spLocks/>
              </p:cNvSpPr>
              <p:nvPr/>
            </p:nvSpPr>
            <p:spPr bwMode="auto">
              <a:xfrm>
                <a:off x="2279" y="3367"/>
                <a:ext cx="637" cy="184"/>
              </a:xfrm>
              <a:custGeom>
                <a:avLst/>
                <a:gdLst>
                  <a:gd name="T0" fmla="*/ 940 w 1274"/>
                  <a:gd name="T1" fmla="*/ 173 h 367"/>
                  <a:gd name="T2" fmla="*/ 940 w 1274"/>
                  <a:gd name="T3" fmla="*/ 208 h 367"/>
                  <a:gd name="T4" fmla="*/ 963 w 1274"/>
                  <a:gd name="T5" fmla="*/ 240 h 367"/>
                  <a:gd name="T6" fmla="*/ 1016 w 1274"/>
                  <a:gd name="T7" fmla="*/ 266 h 367"/>
                  <a:gd name="T8" fmla="*/ 1041 w 1274"/>
                  <a:gd name="T9" fmla="*/ 274 h 367"/>
                  <a:gd name="T10" fmla="*/ 1093 w 1274"/>
                  <a:gd name="T11" fmla="*/ 312 h 367"/>
                  <a:gd name="T12" fmla="*/ 1134 w 1274"/>
                  <a:gd name="T13" fmla="*/ 332 h 367"/>
                  <a:gd name="T14" fmla="*/ 1172 w 1274"/>
                  <a:gd name="T15" fmla="*/ 341 h 367"/>
                  <a:gd name="T16" fmla="*/ 1207 w 1274"/>
                  <a:gd name="T17" fmla="*/ 342 h 367"/>
                  <a:gd name="T18" fmla="*/ 1240 w 1274"/>
                  <a:gd name="T19" fmla="*/ 338 h 367"/>
                  <a:gd name="T20" fmla="*/ 1266 w 1274"/>
                  <a:gd name="T21" fmla="*/ 329 h 367"/>
                  <a:gd name="T22" fmla="*/ 1273 w 1274"/>
                  <a:gd name="T23" fmla="*/ 331 h 367"/>
                  <a:gd name="T24" fmla="*/ 1251 w 1274"/>
                  <a:gd name="T25" fmla="*/ 344 h 367"/>
                  <a:gd name="T26" fmla="*/ 1211 w 1274"/>
                  <a:gd name="T27" fmla="*/ 361 h 367"/>
                  <a:gd name="T28" fmla="*/ 1161 w 1274"/>
                  <a:gd name="T29" fmla="*/ 367 h 367"/>
                  <a:gd name="T30" fmla="*/ 1111 w 1274"/>
                  <a:gd name="T31" fmla="*/ 356 h 367"/>
                  <a:gd name="T32" fmla="*/ 1067 w 1274"/>
                  <a:gd name="T33" fmla="*/ 326 h 367"/>
                  <a:gd name="T34" fmla="*/ 1014 w 1274"/>
                  <a:gd name="T35" fmla="*/ 297 h 367"/>
                  <a:gd name="T36" fmla="*/ 954 w 1274"/>
                  <a:gd name="T37" fmla="*/ 268 h 367"/>
                  <a:gd name="T38" fmla="*/ 895 w 1274"/>
                  <a:gd name="T39" fmla="*/ 241 h 367"/>
                  <a:gd name="T40" fmla="*/ 843 w 1274"/>
                  <a:gd name="T41" fmla="*/ 214 h 367"/>
                  <a:gd name="T42" fmla="*/ 804 w 1274"/>
                  <a:gd name="T43" fmla="*/ 188 h 367"/>
                  <a:gd name="T44" fmla="*/ 776 w 1274"/>
                  <a:gd name="T45" fmla="*/ 164 h 367"/>
                  <a:gd name="T46" fmla="*/ 753 w 1274"/>
                  <a:gd name="T47" fmla="*/ 144 h 367"/>
                  <a:gd name="T48" fmla="*/ 725 w 1274"/>
                  <a:gd name="T49" fmla="*/ 126 h 367"/>
                  <a:gd name="T50" fmla="*/ 683 w 1274"/>
                  <a:gd name="T51" fmla="*/ 109 h 367"/>
                  <a:gd name="T52" fmla="*/ 620 w 1274"/>
                  <a:gd name="T53" fmla="*/ 96 h 367"/>
                  <a:gd name="T54" fmla="*/ 548 w 1274"/>
                  <a:gd name="T55" fmla="*/ 84 h 367"/>
                  <a:gd name="T56" fmla="*/ 487 w 1274"/>
                  <a:gd name="T57" fmla="*/ 77 h 367"/>
                  <a:gd name="T58" fmla="*/ 434 w 1274"/>
                  <a:gd name="T59" fmla="*/ 75 h 367"/>
                  <a:gd name="T60" fmla="*/ 385 w 1274"/>
                  <a:gd name="T61" fmla="*/ 75 h 367"/>
                  <a:gd name="T62" fmla="*/ 339 w 1274"/>
                  <a:gd name="T63" fmla="*/ 79 h 367"/>
                  <a:gd name="T64" fmla="*/ 278 w 1274"/>
                  <a:gd name="T65" fmla="*/ 83 h 367"/>
                  <a:gd name="T66" fmla="*/ 177 w 1274"/>
                  <a:gd name="T67" fmla="*/ 76 h 367"/>
                  <a:gd name="T68" fmla="*/ 74 w 1274"/>
                  <a:gd name="T69" fmla="*/ 63 h 367"/>
                  <a:gd name="T70" fmla="*/ 7 w 1274"/>
                  <a:gd name="T71" fmla="*/ 52 h 367"/>
                  <a:gd name="T72" fmla="*/ 17 w 1274"/>
                  <a:gd name="T73" fmla="*/ 50 h 367"/>
                  <a:gd name="T74" fmla="*/ 135 w 1274"/>
                  <a:gd name="T75" fmla="*/ 60 h 367"/>
                  <a:gd name="T76" fmla="*/ 252 w 1274"/>
                  <a:gd name="T77" fmla="*/ 58 h 367"/>
                  <a:gd name="T78" fmla="*/ 342 w 1274"/>
                  <a:gd name="T79" fmla="*/ 41 h 367"/>
                  <a:gd name="T80" fmla="*/ 412 w 1274"/>
                  <a:gd name="T81" fmla="*/ 20 h 367"/>
                  <a:gd name="T82" fmla="*/ 478 w 1274"/>
                  <a:gd name="T83" fmla="*/ 3 h 367"/>
                  <a:gd name="T84" fmla="*/ 548 w 1274"/>
                  <a:gd name="T85" fmla="*/ 1 h 367"/>
                  <a:gd name="T86" fmla="*/ 614 w 1274"/>
                  <a:gd name="T87" fmla="*/ 7 h 367"/>
                  <a:gd name="T88" fmla="*/ 662 w 1274"/>
                  <a:gd name="T89" fmla="*/ 9 h 367"/>
                  <a:gd name="T90" fmla="*/ 699 w 1274"/>
                  <a:gd name="T91" fmla="*/ 11 h 367"/>
                  <a:gd name="T92" fmla="*/ 728 w 1274"/>
                  <a:gd name="T93" fmla="*/ 16 h 367"/>
                  <a:gd name="T94" fmla="*/ 755 w 1274"/>
                  <a:gd name="T95" fmla="*/ 26 h 367"/>
                  <a:gd name="T96" fmla="*/ 796 w 1274"/>
                  <a:gd name="T97" fmla="*/ 52 h 367"/>
                  <a:gd name="T98" fmla="*/ 843 w 1274"/>
                  <a:gd name="T99" fmla="*/ 79 h 367"/>
                  <a:gd name="T100" fmla="*/ 908 w 1274"/>
                  <a:gd name="T101" fmla="*/ 132 h 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74"/>
                  <a:gd name="T154" fmla="*/ 0 h 367"/>
                  <a:gd name="T155" fmla="*/ 1274 w 1274"/>
                  <a:gd name="T156" fmla="*/ 367 h 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74" h="367">
                    <a:moveTo>
                      <a:pt x="908" y="132"/>
                    </a:moveTo>
                    <a:lnTo>
                      <a:pt x="930" y="155"/>
                    </a:lnTo>
                    <a:lnTo>
                      <a:pt x="940" y="173"/>
                    </a:lnTo>
                    <a:lnTo>
                      <a:pt x="943" y="188"/>
                    </a:lnTo>
                    <a:lnTo>
                      <a:pt x="942" y="198"/>
                    </a:lnTo>
                    <a:lnTo>
                      <a:pt x="940" y="208"/>
                    </a:lnTo>
                    <a:lnTo>
                      <a:pt x="941" y="218"/>
                    </a:lnTo>
                    <a:lnTo>
                      <a:pt x="948" y="228"/>
                    </a:lnTo>
                    <a:lnTo>
                      <a:pt x="963" y="240"/>
                    </a:lnTo>
                    <a:lnTo>
                      <a:pt x="990" y="255"/>
                    </a:lnTo>
                    <a:lnTo>
                      <a:pt x="1006" y="263"/>
                    </a:lnTo>
                    <a:lnTo>
                      <a:pt x="1016" y="266"/>
                    </a:lnTo>
                    <a:lnTo>
                      <a:pt x="1024" y="267"/>
                    </a:lnTo>
                    <a:lnTo>
                      <a:pt x="1031" y="270"/>
                    </a:lnTo>
                    <a:lnTo>
                      <a:pt x="1041" y="274"/>
                    </a:lnTo>
                    <a:lnTo>
                      <a:pt x="1056" y="285"/>
                    </a:lnTo>
                    <a:lnTo>
                      <a:pt x="1081" y="303"/>
                    </a:lnTo>
                    <a:lnTo>
                      <a:pt x="1093" y="312"/>
                    </a:lnTo>
                    <a:lnTo>
                      <a:pt x="1107" y="320"/>
                    </a:lnTo>
                    <a:lnTo>
                      <a:pt x="1120" y="327"/>
                    </a:lnTo>
                    <a:lnTo>
                      <a:pt x="1134" y="332"/>
                    </a:lnTo>
                    <a:lnTo>
                      <a:pt x="1146" y="336"/>
                    </a:lnTo>
                    <a:lnTo>
                      <a:pt x="1159" y="340"/>
                    </a:lnTo>
                    <a:lnTo>
                      <a:pt x="1172" y="341"/>
                    </a:lnTo>
                    <a:lnTo>
                      <a:pt x="1184" y="342"/>
                    </a:lnTo>
                    <a:lnTo>
                      <a:pt x="1196" y="343"/>
                    </a:lnTo>
                    <a:lnTo>
                      <a:pt x="1207" y="342"/>
                    </a:lnTo>
                    <a:lnTo>
                      <a:pt x="1219" y="341"/>
                    </a:lnTo>
                    <a:lnTo>
                      <a:pt x="1229" y="340"/>
                    </a:lnTo>
                    <a:lnTo>
                      <a:pt x="1240" y="338"/>
                    </a:lnTo>
                    <a:lnTo>
                      <a:pt x="1249" y="335"/>
                    </a:lnTo>
                    <a:lnTo>
                      <a:pt x="1258" y="333"/>
                    </a:lnTo>
                    <a:lnTo>
                      <a:pt x="1266" y="329"/>
                    </a:lnTo>
                    <a:lnTo>
                      <a:pt x="1272" y="327"/>
                    </a:lnTo>
                    <a:lnTo>
                      <a:pt x="1274" y="328"/>
                    </a:lnTo>
                    <a:lnTo>
                      <a:pt x="1273" y="331"/>
                    </a:lnTo>
                    <a:lnTo>
                      <a:pt x="1268" y="334"/>
                    </a:lnTo>
                    <a:lnTo>
                      <a:pt x="1260" y="339"/>
                    </a:lnTo>
                    <a:lnTo>
                      <a:pt x="1251" y="344"/>
                    </a:lnTo>
                    <a:lnTo>
                      <a:pt x="1240" y="350"/>
                    </a:lnTo>
                    <a:lnTo>
                      <a:pt x="1226" y="356"/>
                    </a:lnTo>
                    <a:lnTo>
                      <a:pt x="1211" y="361"/>
                    </a:lnTo>
                    <a:lnTo>
                      <a:pt x="1195" y="364"/>
                    </a:lnTo>
                    <a:lnTo>
                      <a:pt x="1178" y="367"/>
                    </a:lnTo>
                    <a:lnTo>
                      <a:pt x="1161" y="367"/>
                    </a:lnTo>
                    <a:lnTo>
                      <a:pt x="1144" y="366"/>
                    </a:lnTo>
                    <a:lnTo>
                      <a:pt x="1127" y="363"/>
                    </a:lnTo>
                    <a:lnTo>
                      <a:pt x="1111" y="356"/>
                    </a:lnTo>
                    <a:lnTo>
                      <a:pt x="1094" y="346"/>
                    </a:lnTo>
                    <a:lnTo>
                      <a:pt x="1082" y="336"/>
                    </a:lnTo>
                    <a:lnTo>
                      <a:pt x="1067" y="326"/>
                    </a:lnTo>
                    <a:lnTo>
                      <a:pt x="1049" y="317"/>
                    </a:lnTo>
                    <a:lnTo>
                      <a:pt x="1032" y="306"/>
                    </a:lnTo>
                    <a:lnTo>
                      <a:pt x="1014" y="297"/>
                    </a:lnTo>
                    <a:lnTo>
                      <a:pt x="994" y="288"/>
                    </a:lnTo>
                    <a:lnTo>
                      <a:pt x="975" y="279"/>
                    </a:lnTo>
                    <a:lnTo>
                      <a:pt x="954" y="268"/>
                    </a:lnTo>
                    <a:lnTo>
                      <a:pt x="934" y="259"/>
                    </a:lnTo>
                    <a:lnTo>
                      <a:pt x="915" y="250"/>
                    </a:lnTo>
                    <a:lnTo>
                      <a:pt x="895" y="241"/>
                    </a:lnTo>
                    <a:lnTo>
                      <a:pt x="877" y="232"/>
                    </a:lnTo>
                    <a:lnTo>
                      <a:pt x="859" y="222"/>
                    </a:lnTo>
                    <a:lnTo>
                      <a:pt x="843" y="214"/>
                    </a:lnTo>
                    <a:lnTo>
                      <a:pt x="828" y="205"/>
                    </a:lnTo>
                    <a:lnTo>
                      <a:pt x="816" y="196"/>
                    </a:lnTo>
                    <a:lnTo>
                      <a:pt x="804" y="188"/>
                    </a:lnTo>
                    <a:lnTo>
                      <a:pt x="794" y="180"/>
                    </a:lnTo>
                    <a:lnTo>
                      <a:pt x="786" y="172"/>
                    </a:lnTo>
                    <a:lnTo>
                      <a:pt x="776" y="164"/>
                    </a:lnTo>
                    <a:lnTo>
                      <a:pt x="770" y="157"/>
                    </a:lnTo>
                    <a:lnTo>
                      <a:pt x="761" y="150"/>
                    </a:lnTo>
                    <a:lnTo>
                      <a:pt x="753" y="144"/>
                    </a:lnTo>
                    <a:lnTo>
                      <a:pt x="744" y="137"/>
                    </a:lnTo>
                    <a:lnTo>
                      <a:pt x="735" y="131"/>
                    </a:lnTo>
                    <a:lnTo>
                      <a:pt x="725" y="126"/>
                    </a:lnTo>
                    <a:lnTo>
                      <a:pt x="712" y="120"/>
                    </a:lnTo>
                    <a:lnTo>
                      <a:pt x="698" y="115"/>
                    </a:lnTo>
                    <a:lnTo>
                      <a:pt x="683" y="109"/>
                    </a:lnTo>
                    <a:lnTo>
                      <a:pt x="665" y="105"/>
                    </a:lnTo>
                    <a:lnTo>
                      <a:pt x="644" y="100"/>
                    </a:lnTo>
                    <a:lnTo>
                      <a:pt x="620" y="96"/>
                    </a:lnTo>
                    <a:lnTo>
                      <a:pt x="594" y="91"/>
                    </a:lnTo>
                    <a:lnTo>
                      <a:pt x="571" y="88"/>
                    </a:lnTo>
                    <a:lnTo>
                      <a:pt x="548" y="84"/>
                    </a:lnTo>
                    <a:lnTo>
                      <a:pt x="528" y="82"/>
                    </a:lnTo>
                    <a:lnTo>
                      <a:pt x="507" y="79"/>
                    </a:lnTo>
                    <a:lnTo>
                      <a:pt x="487" y="77"/>
                    </a:lnTo>
                    <a:lnTo>
                      <a:pt x="469" y="76"/>
                    </a:lnTo>
                    <a:lnTo>
                      <a:pt x="452" y="75"/>
                    </a:lnTo>
                    <a:lnTo>
                      <a:pt x="434" y="75"/>
                    </a:lnTo>
                    <a:lnTo>
                      <a:pt x="417" y="74"/>
                    </a:lnTo>
                    <a:lnTo>
                      <a:pt x="401" y="75"/>
                    </a:lnTo>
                    <a:lnTo>
                      <a:pt x="385" y="75"/>
                    </a:lnTo>
                    <a:lnTo>
                      <a:pt x="370" y="76"/>
                    </a:lnTo>
                    <a:lnTo>
                      <a:pt x="354" y="77"/>
                    </a:lnTo>
                    <a:lnTo>
                      <a:pt x="339" y="79"/>
                    </a:lnTo>
                    <a:lnTo>
                      <a:pt x="323" y="82"/>
                    </a:lnTo>
                    <a:lnTo>
                      <a:pt x="303" y="83"/>
                    </a:lnTo>
                    <a:lnTo>
                      <a:pt x="278" y="83"/>
                    </a:lnTo>
                    <a:lnTo>
                      <a:pt x="247" y="82"/>
                    </a:lnTo>
                    <a:lnTo>
                      <a:pt x="213" y="79"/>
                    </a:lnTo>
                    <a:lnTo>
                      <a:pt x="177" y="76"/>
                    </a:lnTo>
                    <a:lnTo>
                      <a:pt x="141" y="73"/>
                    </a:lnTo>
                    <a:lnTo>
                      <a:pt x="106" y="68"/>
                    </a:lnTo>
                    <a:lnTo>
                      <a:pt x="74" y="63"/>
                    </a:lnTo>
                    <a:lnTo>
                      <a:pt x="45" y="59"/>
                    </a:lnTo>
                    <a:lnTo>
                      <a:pt x="22" y="55"/>
                    </a:lnTo>
                    <a:lnTo>
                      <a:pt x="7" y="52"/>
                    </a:lnTo>
                    <a:lnTo>
                      <a:pt x="0" y="51"/>
                    </a:lnTo>
                    <a:lnTo>
                      <a:pt x="2" y="50"/>
                    </a:lnTo>
                    <a:lnTo>
                      <a:pt x="17" y="50"/>
                    </a:lnTo>
                    <a:lnTo>
                      <a:pt x="45" y="52"/>
                    </a:lnTo>
                    <a:lnTo>
                      <a:pt x="88" y="56"/>
                    </a:lnTo>
                    <a:lnTo>
                      <a:pt x="135" y="60"/>
                    </a:lnTo>
                    <a:lnTo>
                      <a:pt x="179" y="62"/>
                    </a:lnTo>
                    <a:lnTo>
                      <a:pt x="218" y="61"/>
                    </a:lnTo>
                    <a:lnTo>
                      <a:pt x="252" y="58"/>
                    </a:lnTo>
                    <a:lnTo>
                      <a:pt x="285" y="53"/>
                    </a:lnTo>
                    <a:lnTo>
                      <a:pt x="314" y="47"/>
                    </a:lnTo>
                    <a:lnTo>
                      <a:pt x="342" y="41"/>
                    </a:lnTo>
                    <a:lnTo>
                      <a:pt x="366" y="33"/>
                    </a:lnTo>
                    <a:lnTo>
                      <a:pt x="391" y="26"/>
                    </a:lnTo>
                    <a:lnTo>
                      <a:pt x="412" y="20"/>
                    </a:lnTo>
                    <a:lnTo>
                      <a:pt x="434" y="13"/>
                    </a:lnTo>
                    <a:lnTo>
                      <a:pt x="456" y="8"/>
                    </a:lnTo>
                    <a:lnTo>
                      <a:pt x="478" y="3"/>
                    </a:lnTo>
                    <a:lnTo>
                      <a:pt x="500" y="0"/>
                    </a:lnTo>
                    <a:lnTo>
                      <a:pt x="524" y="0"/>
                    </a:lnTo>
                    <a:lnTo>
                      <a:pt x="548" y="1"/>
                    </a:lnTo>
                    <a:lnTo>
                      <a:pt x="573" y="3"/>
                    </a:lnTo>
                    <a:lnTo>
                      <a:pt x="594" y="6"/>
                    </a:lnTo>
                    <a:lnTo>
                      <a:pt x="614" y="7"/>
                    </a:lnTo>
                    <a:lnTo>
                      <a:pt x="632" y="8"/>
                    </a:lnTo>
                    <a:lnTo>
                      <a:pt x="649" y="8"/>
                    </a:lnTo>
                    <a:lnTo>
                      <a:pt x="662" y="9"/>
                    </a:lnTo>
                    <a:lnTo>
                      <a:pt x="676" y="9"/>
                    </a:lnTo>
                    <a:lnTo>
                      <a:pt x="688" y="10"/>
                    </a:lnTo>
                    <a:lnTo>
                      <a:pt x="699" y="11"/>
                    </a:lnTo>
                    <a:lnTo>
                      <a:pt x="710" y="13"/>
                    </a:lnTo>
                    <a:lnTo>
                      <a:pt x="719" y="14"/>
                    </a:lnTo>
                    <a:lnTo>
                      <a:pt x="728" y="16"/>
                    </a:lnTo>
                    <a:lnTo>
                      <a:pt x="737" y="18"/>
                    </a:lnTo>
                    <a:lnTo>
                      <a:pt x="745" y="22"/>
                    </a:lnTo>
                    <a:lnTo>
                      <a:pt x="755" y="26"/>
                    </a:lnTo>
                    <a:lnTo>
                      <a:pt x="764" y="32"/>
                    </a:lnTo>
                    <a:lnTo>
                      <a:pt x="781" y="43"/>
                    </a:lnTo>
                    <a:lnTo>
                      <a:pt x="796" y="52"/>
                    </a:lnTo>
                    <a:lnTo>
                      <a:pt x="811" y="60"/>
                    </a:lnTo>
                    <a:lnTo>
                      <a:pt x="827" y="69"/>
                    </a:lnTo>
                    <a:lnTo>
                      <a:pt x="843" y="79"/>
                    </a:lnTo>
                    <a:lnTo>
                      <a:pt x="862" y="92"/>
                    </a:lnTo>
                    <a:lnTo>
                      <a:pt x="882" y="109"/>
                    </a:lnTo>
                    <a:lnTo>
                      <a:pt x="908" y="132"/>
                    </a:lnTo>
                    <a:close/>
                  </a:path>
                </a:pathLst>
              </a:custGeom>
              <a:solidFill>
                <a:srgbClr val="000000"/>
              </a:solidFill>
              <a:ln w="9525">
                <a:noFill/>
                <a:round/>
                <a:headEnd/>
                <a:tailEnd/>
              </a:ln>
            </p:spPr>
            <p:txBody>
              <a:bodyPr/>
              <a:lstStyle/>
              <a:p>
                <a:endParaRPr lang="fa-IR"/>
              </a:p>
            </p:txBody>
          </p:sp>
          <p:sp>
            <p:nvSpPr>
              <p:cNvPr id="16491" name="Freeform 75"/>
              <p:cNvSpPr>
                <a:spLocks/>
              </p:cNvSpPr>
              <p:nvPr/>
            </p:nvSpPr>
            <p:spPr bwMode="auto">
              <a:xfrm>
                <a:off x="2737" y="3452"/>
                <a:ext cx="194" cy="76"/>
              </a:xfrm>
              <a:custGeom>
                <a:avLst/>
                <a:gdLst>
                  <a:gd name="T0" fmla="*/ 367 w 387"/>
                  <a:gd name="T1" fmla="*/ 140 h 153"/>
                  <a:gd name="T2" fmla="*/ 382 w 387"/>
                  <a:gd name="T3" fmla="*/ 120 h 153"/>
                  <a:gd name="T4" fmla="*/ 387 w 387"/>
                  <a:gd name="T5" fmla="*/ 121 h 153"/>
                  <a:gd name="T6" fmla="*/ 385 w 387"/>
                  <a:gd name="T7" fmla="*/ 120 h 153"/>
                  <a:gd name="T8" fmla="*/ 377 w 387"/>
                  <a:gd name="T9" fmla="*/ 95 h 153"/>
                  <a:gd name="T10" fmla="*/ 373 w 387"/>
                  <a:gd name="T11" fmla="*/ 84 h 153"/>
                  <a:gd name="T12" fmla="*/ 367 w 387"/>
                  <a:gd name="T13" fmla="*/ 76 h 153"/>
                  <a:gd name="T14" fmla="*/ 359 w 387"/>
                  <a:gd name="T15" fmla="*/ 69 h 153"/>
                  <a:gd name="T16" fmla="*/ 349 w 387"/>
                  <a:gd name="T17" fmla="*/ 64 h 153"/>
                  <a:gd name="T18" fmla="*/ 339 w 387"/>
                  <a:gd name="T19" fmla="*/ 59 h 153"/>
                  <a:gd name="T20" fmla="*/ 326 w 387"/>
                  <a:gd name="T21" fmla="*/ 55 h 153"/>
                  <a:gd name="T22" fmla="*/ 312 w 387"/>
                  <a:gd name="T23" fmla="*/ 53 h 153"/>
                  <a:gd name="T24" fmla="*/ 298 w 387"/>
                  <a:gd name="T25" fmla="*/ 50 h 153"/>
                  <a:gd name="T26" fmla="*/ 283 w 387"/>
                  <a:gd name="T27" fmla="*/ 49 h 153"/>
                  <a:gd name="T28" fmla="*/ 268 w 387"/>
                  <a:gd name="T29" fmla="*/ 46 h 153"/>
                  <a:gd name="T30" fmla="*/ 253 w 387"/>
                  <a:gd name="T31" fmla="*/ 44 h 153"/>
                  <a:gd name="T32" fmla="*/ 240 w 387"/>
                  <a:gd name="T33" fmla="*/ 42 h 153"/>
                  <a:gd name="T34" fmla="*/ 225 w 387"/>
                  <a:gd name="T35" fmla="*/ 39 h 153"/>
                  <a:gd name="T36" fmla="*/ 212 w 387"/>
                  <a:gd name="T37" fmla="*/ 36 h 153"/>
                  <a:gd name="T38" fmla="*/ 199 w 387"/>
                  <a:gd name="T39" fmla="*/ 32 h 153"/>
                  <a:gd name="T40" fmla="*/ 188 w 387"/>
                  <a:gd name="T41" fmla="*/ 27 h 153"/>
                  <a:gd name="T42" fmla="*/ 176 w 387"/>
                  <a:gd name="T43" fmla="*/ 21 h 153"/>
                  <a:gd name="T44" fmla="*/ 162 w 387"/>
                  <a:gd name="T45" fmla="*/ 16 h 153"/>
                  <a:gd name="T46" fmla="*/ 149 w 387"/>
                  <a:gd name="T47" fmla="*/ 13 h 153"/>
                  <a:gd name="T48" fmla="*/ 132 w 387"/>
                  <a:gd name="T49" fmla="*/ 9 h 153"/>
                  <a:gd name="T50" fmla="*/ 115 w 387"/>
                  <a:gd name="T51" fmla="*/ 7 h 153"/>
                  <a:gd name="T52" fmla="*/ 99 w 387"/>
                  <a:gd name="T53" fmla="*/ 5 h 153"/>
                  <a:gd name="T54" fmla="*/ 82 w 387"/>
                  <a:gd name="T55" fmla="*/ 2 h 153"/>
                  <a:gd name="T56" fmla="*/ 66 w 387"/>
                  <a:gd name="T57" fmla="*/ 1 h 153"/>
                  <a:gd name="T58" fmla="*/ 51 w 387"/>
                  <a:gd name="T59" fmla="*/ 0 h 153"/>
                  <a:gd name="T60" fmla="*/ 36 w 387"/>
                  <a:gd name="T61" fmla="*/ 0 h 153"/>
                  <a:gd name="T62" fmla="*/ 24 w 387"/>
                  <a:gd name="T63" fmla="*/ 0 h 153"/>
                  <a:gd name="T64" fmla="*/ 14 w 387"/>
                  <a:gd name="T65" fmla="*/ 0 h 153"/>
                  <a:gd name="T66" fmla="*/ 6 w 387"/>
                  <a:gd name="T67" fmla="*/ 1 h 153"/>
                  <a:gd name="T68" fmla="*/ 1 w 387"/>
                  <a:gd name="T69" fmla="*/ 2 h 153"/>
                  <a:gd name="T70" fmla="*/ 0 w 387"/>
                  <a:gd name="T71" fmla="*/ 4 h 153"/>
                  <a:gd name="T72" fmla="*/ 2 w 387"/>
                  <a:gd name="T73" fmla="*/ 5 h 153"/>
                  <a:gd name="T74" fmla="*/ 16 w 387"/>
                  <a:gd name="T75" fmla="*/ 8 h 153"/>
                  <a:gd name="T76" fmla="*/ 38 w 387"/>
                  <a:gd name="T77" fmla="*/ 14 h 153"/>
                  <a:gd name="T78" fmla="*/ 64 w 387"/>
                  <a:gd name="T79" fmla="*/ 20 h 153"/>
                  <a:gd name="T80" fmla="*/ 92 w 387"/>
                  <a:gd name="T81" fmla="*/ 27 h 153"/>
                  <a:gd name="T82" fmla="*/ 119 w 387"/>
                  <a:gd name="T83" fmla="*/ 35 h 153"/>
                  <a:gd name="T84" fmla="*/ 141 w 387"/>
                  <a:gd name="T85" fmla="*/ 43 h 153"/>
                  <a:gd name="T86" fmla="*/ 154 w 387"/>
                  <a:gd name="T87" fmla="*/ 52 h 153"/>
                  <a:gd name="T88" fmla="*/ 158 w 387"/>
                  <a:gd name="T89" fmla="*/ 62 h 153"/>
                  <a:gd name="T90" fmla="*/ 158 w 387"/>
                  <a:gd name="T91" fmla="*/ 68 h 153"/>
                  <a:gd name="T92" fmla="*/ 164 w 387"/>
                  <a:gd name="T93" fmla="*/ 76 h 153"/>
                  <a:gd name="T94" fmla="*/ 172 w 387"/>
                  <a:gd name="T95" fmla="*/ 84 h 153"/>
                  <a:gd name="T96" fmla="*/ 183 w 387"/>
                  <a:gd name="T97" fmla="*/ 93 h 153"/>
                  <a:gd name="T98" fmla="*/ 197 w 387"/>
                  <a:gd name="T99" fmla="*/ 103 h 153"/>
                  <a:gd name="T100" fmla="*/ 213 w 387"/>
                  <a:gd name="T101" fmla="*/ 112 h 153"/>
                  <a:gd name="T102" fmla="*/ 232 w 387"/>
                  <a:gd name="T103" fmla="*/ 121 h 153"/>
                  <a:gd name="T104" fmla="*/ 250 w 387"/>
                  <a:gd name="T105" fmla="*/ 130 h 153"/>
                  <a:gd name="T106" fmla="*/ 268 w 387"/>
                  <a:gd name="T107" fmla="*/ 137 h 153"/>
                  <a:gd name="T108" fmla="*/ 288 w 387"/>
                  <a:gd name="T109" fmla="*/ 144 h 153"/>
                  <a:gd name="T110" fmla="*/ 305 w 387"/>
                  <a:gd name="T111" fmla="*/ 149 h 153"/>
                  <a:gd name="T112" fmla="*/ 323 w 387"/>
                  <a:gd name="T113" fmla="*/ 152 h 153"/>
                  <a:gd name="T114" fmla="*/ 338 w 387"/>
                  <a:gd name="T115" fmla="*/ 153 h 153"/>
                  <a:gd name="T116" fmla="*/ 351 w 387"/>
                  <a:gd name="T117" fmla="*/ 151 h 153"/>
                  <a:gd name="T118" fmla="*/ 361 w 387"/>
                  <a:gd name="T119" fmla="*/ 148 h 153"/>
                  <a:gd name="T120" fmla="*/ 367 w 387"/>
                  <a:gd name="T121" fmla="*/ 140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7"/>
                  <a:gd name="T184" fmla="*/ 0 h 153"/>
                  <a:gd name="T185" fmla="*/ 387 w 387"/>
                  <a:gd name="T186" fmla="*/ 153 h 1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7" h="153">
                    <a:moveTo>
                      <a:pt x="367" y="140"/>
                    </a:moveTo>
                    <a:lnTo>
                      <a:pt x="382" y="120"/>
                    </a:lnTo>
                    <a:lnTo>
                      <a:pt x="387" y="121"/>
                    </a:lnTo>
                    <a:lnTo>
                      <a:pt x="385" y="120"/>
                    </a:lnTo>
                    <a:lnTo>
                      <a:pt x="377" y="95"/>
                    </a:lnTo>
                    <a:lnTo>
                      <a:pt x="373" y="84"/>
                    </a:lnTo>
                    <a:lnTo>
                      <a:pt x="367" y="76"/>
                    </a:lnTo>
                    <a:lnTo>
                      <a:pt x="359" y="69"/>
                    </a:lnTo>
                    <a:lnTo>
                      <a:pt x="349" y="64"/>
                    </a:lnTo>
                    <a:lnTo>
                      <a:pt x="339" y="59"/>
                    </a:lnTo>
                    <a:lnTo>
                      <a:pt x="326" y="55"/>
                    </a:lnTo>
                    <a:lnTo>
                      <a:pt x="312" y="53"/>
                    </a:lnTo>
                    <a:lnTo>
                      <a:pt x="298" y="50"/>
                    </a:lnTo>
                    <a:lnTo>
                      <a:pt x="283" y="49"/>
                    </a:lnTo>
                    <a:lnTo>
                      <a:pt x="268" y="46"/>
                    </a:lnTo>
                    <a:lnTo>
                      <a:pt x="253" y="44"/>
                    </a:lnTo>
                    <a:lnTo>
                      <a:pt x="240" y="42"/>
                    </a:lnTo>
                    <a:lnTo>
                      <a:pt x="225" y="39"/>
                    </a:lnTo>
                    <a:lnTo>
                      <a:pt x="212" y="36"/>
                    </a:lnTo>
                    <a:lnTo>
                      <a:pt x="199" y="32"/>
                    </a:lnTo>
                    <a:lnTo>
                      <a:pt x="188" y="27"/>
                    </a:lnTo>
                    <a:lnTo>
                      <a:pt x="176" y="21"/>
                    </a:lnTo>
                    <a:lnTo>
                      <a:pt x="162" y="16"/>
                    </a:lnTo>
                    <a:lnTo>
                      <a:pt x="149" y="13"/>
                    </a:lnTo>
                    <a:lnTo>
                      <a:pt x="132" y="9"/>
                    </a:lnTo>
                    <a:lnTo>
                      <a:pt x="115" y="7"/>
                    </a:lnTo>
                    <a:lnTo>
                      <a:pt x="99" y="5"/>
                    </a:lnTo>
                    <a:lnTo>
                      <a:pt x="82" y="2"/>
                    </a:lnTo>
                    <a:lnTo>
                      <a:pt x="66" y="1"/>
                    </a:lnTo>
                    <a:lnTo>
                      <a:pt x="51" y="0"/>
                    </a:lnTo>
                    <a:lnTo>
                      <a:pt x="36" y="0"/>
                    </a:lnTo>
                    <a:lnTo>
                      <a:pt x="24" y="0"/>
                    </a:lnTo>
                    <a:lnTo>
                      <a:pt x="14" y="0"/>
                    </a:lnTo>
                    <a:lnTo>
                      <a:pt x="6" y="1"/>
                    </a:lnTo>
                    <a:lnTo>
                      <a:pt x="1" y="2"/>
                    </a:lnTo>
                    <a:lnTo>
                      <a:pt x="0" y="4"/>
                    </a:lnTo>
                    <a:lnTo>
                      <a:pt x="2" y="5"/>
                    </a:lnTo>
                    <a:lnTo>
                      <a:pt x="16" y="8"/>
                    </a:lnTo>
                    <a:lnTo>
                      <a:pt x="38" y="14"/>
                    </a:lnTo>
                    <a:lnTo>
                      <a:pt x="64" y="20"/>
                    </a:lnTo>
                    <a:lnTo>
                      <a:pt x="92" y="27"/>
                    </a:lnTo>
                    <a:lnTo>
                      <a:pt x="119" y="35"/>
                    </a:lnTo>
                    <a:lnTo>
                      <a:pt x="141" y="43"/>
                    </a:lnTo>
                    <a:lnTo>
                      <a:pt x="154" y="52"/>
                    </a:lnTo>
                    <a:lnTo>
                      <a:pt x="158" y="62"/>
                    </a:lnTo>
                    <a:lnTo>
                      <a:pt x="158" y="68"/>
                    </a:lnTo>
                    <a:lnTo>
                      <a:pt x="164" y="76"/>
                    </a:lnTo>
                    <a:lnTo>
                      <a:pt x="172" y="84"/>
                    </a:lnTo>
                    <a:lnTo>
                      <a:pt x="183" y="93"/>
                    </a:lnTo>
                    <a:lnTo>
                      <a:pt x="197" y="103"/>
                    </a:lnTo>
                    <a:lnTo>
                      <a:pt x="213" y="112"/>
                    </a:lnTo>
                    <a:lnTo>
                      <a:pt x="232" y="121"/>
                    </a:lnTo>
                    <a:lnTo>
                      <a:pt x="250" y="130"/>
                    </a:lnTo>
                    <a:lnTo>
                      <a:pt x="268" y="137"/>
                    </a:lnTo>
                    <a:lnTo>
                      <a:pt x="288" y="144"/>
                    </a:lnTo>
                    <a:lnTo>
                      <a:pt x="305" y="149"/>
                    </a:lnTo>
                    <a:lnTo>
                      <a:pt x="323" y="152"/>
                    </a:lnTo>
                    <a:lnTo>
                      <a:pt x="338" y="153"/>
                    </a:lnTo>
                    <a:lnTo>
                      <a:pt x="351" y="151"/>
                    </a:lnTo>
                    <a:lnTo>
                      <a:pt x="361" y="148"/>
                    </a:lnTo>
                    <a:lnTo>
                      <a:pt x="367" y="140"/>
                    </a:lnTo>
                    <a:close/>
                  </a:path>
                </a:pathLst>
              </a:custGeom>
              <a:solidFill>
                <a:srgbClr val="000000"/>
              </a:solidFill>
              <a:ln w="9525">
                <a:noFill/>
                <a:round/>
                <a:headEnd/>
                <a:tailEnd/>
              </a:ln>
            </p:spPr>
            <p:txBody>
              <a:bodyPr/>
              <a:lstStyle/>
              <a:p>
                <a:endParaRPr lang="fa-IR"/>
              </a:p>
            </p:txBody>
          </p:sp>
          <p:sp>
            <p:nvSpPr>
              <p:cNvPr id="16492" name="Freeform 76"/>
              <p:cNvSpPr>
                <a:spLocks/>
              </p:cNvSpPr>
              <p:nvPr/>
            </p:nvSpPr>
            <p:spPr bwMode="auto">
              <a:xfrm>
                <a:off x="2644" y="3276"/>
                <a:ext cx="132" cy="107"/>
              </a:xfrm>
              <a:custGeom>
                <a:avLst/>
                <a:gdLst>
                  <a:gd name="T0" fmla="*/ 249 w 264"/>
                  <a:gd name="T1" fmla="*/ 13 h 213"/>
                  <a:gd name="T2" fmla="*/ 227 w 264"/>
                  <a:gd name="T3" fmla="*/ 26 h 213"/>
                  <a:gd name="T4" fmla="*/ 205 w 264"/>
                  <a:gd name="T5" fmla="*/ 39 h 213"/>
                  <a:gd name="T6" fmla="*/ 186 w 264"/>
                  <a:gd name="T7" fmla="*/ 51 h 213"/>
                  <a:gd name="T8" fmla="*/ 167 w 264"/>
                  <a:gd name="T9" fmla="*/ 62 h 213"/>
                  <a:gd name="T10" fmla="*/ 150 w 264"/>
                  <a:gd name="T11" fmla="*/ 74 h 213"/>
                  <a:gd name="T12" fmla="*/ 135 w 264"/>
                  <a:gd name="T13" fmla="*/ 86 h 213"/>
                  <a:gd name="T14" fmla="*/ 122 w 264"/>
                  <a:gd name="T15" fmla="*/ 101 h 213"/>
                  <a:gd name="T16" fmla="*/ 112 w 264"/>
                  <a:gd name="T17" fmla="*/ 119 h 213"/>
                  <a:gd name="T18" fmla="*/ 101 w 264"/>
                  <a:gd name="T19" fmla="*/ 137 h 213"/>
                  <a:gd name="T20" fmla="*/ 88 w 264"/>
                  <a:gd name="T21" fmla="*/ 154 h 213"/>
                  <a:gd name="T22" fmla="*/ 74 w 264"/>
                  <a:gd name="T23" fmla="*/ 170 h 213"/>
                  <a:gd name="T24" fmla="*/ 59 w 264"/>
                  <a:gd name="T25" fmla="*/ 184 h 213"/>
                  <a:gd name="T26" fmla="*/ 45 w 264"/>
                  <a:gd name="T27" fmla="*/ 197 h 213"/>
                  <a:gd name="T28" fmla="*/ 30 w 264"/>
                  <a:gd name="T29" fmla="*/ 206 h 213"/>
                  <a:gd name="T30" fmla="*/ 18 w 264"/>
                  <a:gd name="T31" fmla="*/ 211 h 213"/>
                  <a:gd name="T32" fmla="*/ 6 w 264"/>
                  <a:gd name="T33" fmla="*/ 213 h 213"/>
                  <a:gd name="T34" fmla="*/ 0 w 264"/>
                  <a:gd name="T35" fmla="*/ 210 h 213"/>
                  <a:gd name="T36" fmla="*/ 2 w 264"/>
                  <a:gd name="T37" fmla="*/ 203 h 213"/>
                  <a:gd name="T38" fmla="*/ 10 w 264"/>
                  <a:gd name="T39" fmla="*/ 191 h 213"/>
                  <a:gd name="T40" fmla="*/ 21 w 264"/>
                  <a:gd name="T41" fmla="*/ 177 h 213"/>
                  <a:gd name="T42" fmla="*/ 36 w 264"/>
                  <a:gd name="T43" fmla="*/ 161 h 213"/>
                  <a:gd name="T44" fmla="*/ 51 w 264"/>
                  <a:gd name="T45" fmla="*/ 144 h 213"/>
                  <a:gd name="T46" fmla="*/ 65 w 264"/>
                  <a:gd name="T47" fmla="*/ 127 h 213"/>
                  <a:gd name="T48" fmla="*/ 78 w 264"/>
                  <a:gd name="T49" fmla="*/ 109 h 213"/>
                  <a:gd name="T50" fmla="*/ 89 w 264"/>
                  <a:gd name="T51" fmla="*/ 94 h 213"/>
                  <a:gd name="T52" fmla="*/ 101 w 264"/>
                  <a:gd name="T53" fmla="*/ 83 h 213"/>
                  <a:gd name="T54" fmla="*/ 113 w 264"/>
                  <a:gd name="T55" fmla="*/ 74 h 213"/>
                  <a:gd name="T56" fmla="*/ 126 w 264"/>
                  <a:gd name="T57" fmla="*/ 66 h 213"/>
                  <a:gd name="T58" fmla="*/ 137 w 264"/>
                  <a:gd name="T59" fmla="*/ 60 h 213"/>
                  <a:gd name="T60" fmla="*/ 148 w 264"/>
                  <a:gd name="T61" fmla="*/ 55 h 213"/>
                  <a:gd name="T62" fmla="*/ 157 w 264"/>
                  <a:gd name="T63" fmla="*/ 52 h 213"/>
                  <a:gd name="T64" fmla="*/ 164 w 264"/>
                  <a:gd name="T65" fmla="*/ 48 h 213"/>
                  <a:gd name="T66" fmla="*/ 174 w 264"/>
                  <a:gd name="T67" fmla="*/ 43 h 213"/>
                  <a:gd name="T68" fmla="*/ 193 w 264"/>
                  <a:gd name="T69" fmla="*/ 33 h 213"/>
                  <a:gd name="T70" fmla="*/ 213 w 264"/>
                  <a:gd name="T71" fmla="*/ 23 h 213"/>
                  <a:gd name="T72" fmla="*/ 235 w 264"/>
                  <a:gd name="T73" fmla="*/ 13 h 213"/>
                  <a:gd name="T74" fmla="*/ 253 w 264"/>
                  <a:gd name="T75" fmla="*/ 5 h 213"/>
                  <a:gd name="T76" fmla="*/ 264 w 264"/>
                  <a:gd name="T77" fmla="*/ 0 h 213"/>
                  <a:gd name="T78" fmla="*/ 264 w 264"/>
                  <a:gd name="T79" fmla="*/ 2 h 213"/>
                  <a:gd name="T80" fmla="*/ 249 w 264"/>
                  <a:gd name="T81" fmla="*/ 13 h 2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3"/>
                  <a:gd name="T125" fmla="*/ 264 w 264"/>
                  <a:gd name="T126" fmla="*/ 213 h 2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3">
                    <a:moveTo>
                      <a:pt x="249" y="13"/>
                    </a:moveTo>
                    <a:lnTo>
                      <a:pt x="227" y="26"/>
                    </a:lnTo>
                    <a:lnTo>
                      <a:pt x="205" y="39"/>
                    </a:lnTo>
                    <a:lnTo>
                      <a:pt x="186" y="51"/>
                    </a:lnTo>
                    <a:lnTo>
                      <a:pt x="167" y="62"/>
                    </a:lnTo>
                    <a:lnTo>
                      <a:pt x="150" y="74"/>
                    </a:lnTo>
                    <a:lnTo>
                      <a:pt x="135" y="86"/>
                    </a:lnTo>
                    <a:lnTo>
                      <a:pt x="122" y="101"/>
                    </a:lnTo>
                    <a:lnTo>
                      <a:pt x="112" y="119"/>
                    </a:lnTo>
                    <a:lnTo>
                      <a:pt x="101" y="137"/>
                    </a:lnTo>
                    <a:lnTo>
                      <a:pt x="88" y="154"/>
                    </a:lnTo>
                    <a:lnTo>
                      <a:pt x="74" y="170"/>
                    </a:lnTo>
                    <a:lnTo>
                      <a:pt x="59" y="184"/>
                    </a:lnTo>
                    <a:lnTo>
                      <a:pt x="45" y="197"/>
                    </a:lnTo>
                    <a:lnTo>
                      <a:pt x="30" y="206"/>
                    </a:lnTo>
                    <a:lnTo>
                      <a:pt x="18" y="211"/>
                    </a:lnTo>
                    <a:lnTo>
                      <a:pt x="6" y="213"/>
                    </a:lnTo>
                    <a:lnTo>
                      <a:pt x="0" y="210"/>
                    </a:lnTo>
                    <a:lnTo>
                      <a:pt x="2" y="203"/>
                    </a:lnTo>
                    <a:lnTo>
                      <a:pt x="10" y="191"/>
                    </a:lnTo>
                    <a:lnTo>
                      <a:pt x="21" y="177"/>
                    </a:lnTo>
                    <a:lnTo>
                      <a:pt x="36" y="161"/>
                    </a:lnTo>
                    <a:lnTo>
                      <a:pt x="51" y="144"/>
                    </a:lnTo>
                    <a:lnTo>
                      <a:pt x="65" y="127"/>
                    </a:lnTo>
                    <a:lnTo>
                      <a:pt x="78" y="109"/>
                    </a:lnTo>
                    <a:lnTo>
                      <a:pt x="89" y="94"/>
                    </a:lnTo>
                    <a:lnTo>
                      <a:pt x="101" y="83"/>
                    </a:lnTo>
                    <a:lnTo>
                      <a:pt x="113" y="74"/>
                    </a:lnTo>
                    <a:lnTo>
                      <a:pt x="126" y="66"/>
                    </a:lnTo>
                    <a:lnTo>
                      <a:pt x="137" y="60"/>
                    </a:lnTo>
                    <a:lnTo>
                      <a:pt x="148" y="55"/>
                    </a:lnTo>
                    <a:lnTo>
                      <a:pt x="157" y="52"/>
                    </a:lnTo>
                    <a:lnTo>
                      <a:pt x="164" y="48"/>
                    </a:lnTo>
                    <a:lnTo>
                      <a:pt x="174" y="43"/>
                    </a:lnTo>
                    <a:lnTo>
                      <a:pt x="193" y="33"/>
                    </a:lnTo>
                    <a:lnTo>
                      <a:pt x="213" y="23"/>
                    </a:lnTo>
                    <a:lnTo>
                      <a:pt x="235" y="13"/>
                    </a:lnTo>
                    <a:lnTo>
                      <a:pt x="253" y="5"/>
                    </a:lnTo>
                    <a:lnTo>
                      <a:pt x="264" y="0"/>
                    </a:lnTo>
                    <a:lnTo>
                      <a:pt x="264" y="2"/>
                    </a:lnTo>
                    <a:lnTo>
                      <a:pt x="249" y="13"/>
                    </a:lnTo>
                    <a:close/>
                  </a:path>
                </a:pathLst>
              </a:custGeom>
              <a:solidFill>
                <a:srgbClr val="000000"/>
              </a:solidFill>
              <a:ln w="9525">
                <a:noFill/>
                <a:round/>
                <a:headEnd/>
                <a:tailEnd/>
              </a:ln>
            </p:spPr>
            <p:txBody>
              <a:bodyPr/>
              <a:lstStyle/>
              <a:p>
                <a:endParaRPr lang="fa-IR"/>
              </a:p>
            </p:txBody>
          </p:sp>
          <p:sp>
            <p:nvSpPr>
              <p:cNvPr id="16493" name="Freeform 77"/>
              <p:cNvSpPr>
                <a:spLocks/>
              </p:cNvSpPr>
              <p:nvPr/>
            </p:nvSpPr>
            <p:spPr bwMode="auto">
              <a:xfrm>
                <a:off x="2317" y="3415"/>
                <a:ext cx="114" cy="349"/>
              </a:xfrm>
              <a:custGeom>
                <a:avLst/>
                <a:gdLst>
                  <a:gd name="T0" fmla="*/ 75 w 228"/>
                  <a:gd name="T1" fmla="*/ 10 h 700"/>
                  <a:gd name="T2" fmla="*/ 131 w 228"/>
                  <a:gd name="T3" fmla="*/ 29 h 700"/>
                  <a:gd name="T4" fmla="*/ 187 w 228"/>
                  <a:gd name="T5" fmla="*/ 55 h 700"/>
                  <a:gd name="T6" fmla="*/ 222 w 228"/>
                  <a:gd name="T7" fmla="*/ 91 h 700"/>
                  <a:gd name="T8" fmla="*/ 226 w 228"/>
                  <a:gd name="T9" fmla="*/ 142 h 700"/>
                  <a:gd name="T10" fmla="*/ 206 w 228"/>
                  <a:gd name="T11" fmla="*/ 184 h 700"/>
                  <a:gd name="T12" fmla="*/ 175 w 228"/>
                  <a:gd name="T13" fmla="*/ 220 h 700"/>
                  <a:gd name="T14" fmla="*/ 141 w 228"/>
                  <a:gd name="T15" fmla="*/ 258 h 700"/>
                  <a:gd name="T16" fmla="*/ 113 w 228"/>
                  <a:gd name="T17" fmla="*/ 306 h 700"/>
                  <a:gd name="T18" fmla="*/ 98 w 228"/>
                  <a:gd name="T19" fmla="*/ 370 h 700"/>
                  <a:gd name="T20" fmla="*/ 100 w 228"/>
                  <a:gd name="T21" fmla="*/ 445 h 700"/>
                  <a:gd name="T22" fmla="*/ 118 w 228"/>
                  <a:gd name="T23" fmla="*/ 523 h 700"/>
                  <a:gd name="T24" fmla="*/ 143 w 228"/>
                  <a:gd name="T25" fmla="*/ 588 h 700"/>
                  <a:gd name="T26" fmla="*/ 150 w 228"/>
                  <a:gd name="T27" fmla="*/ 623 h 700"/>
                  <a:gd name="T28" fmla="*/ 151 w 228"/>
                  <a:gd name="T29" fmla="*/ 648 h 700"/>
                  <a:gd name="T30" fmla="*/ 164 w 228"/>
                  <a:gd name="T31" fmla="*/ 678 h 700"/>
                  <a:gd name="T32" fmla="*/ 174 w 228"/>
                  <a:gd name="T33" fmla="*/ 697 h 700"/>
                  <a:gd name="T34" fmla="*/ 143 w 228"/>
                  <a:gd name="T35" fmla="*/ 678 h 700"/>
                  <a:gd name="T36" fmla="*/ 93 w 228"/>
                  <a:gd name="T37" fmla="*/ 640 h 700"/>
                  <a:gd name="T38" fmla="*/ 39 w 228"/>
                  <a:gd name="T39" fmla="*/ 586 h 700"/>
                  <a:gd name="T40" fmla="*/ 0 w 228"/>
                  <a:gd name="T41" fmla="*/ 532 h 700"/>
                  <a:gd name="T42" fmla="*/ 16 w 228"/>
                  <a:gd name="T43" fmla="*/ 540 h 700"/>
                  <a:gd name="T44" fmla="*/ 61 w 228"/>
                  <a:gd name="T45" fmla="*/ 579 h 700"/>
                  <a:gd name="T46" fmla="*/ 97 w 228"/>
                  <a:gd name="T47" fmla="*/ 597 h 700"/>
                  <a:gd name="T48" fmla="*/ 92 w 228"/>
                  <a:gd name="T49" fmla="*/ 557 h 700"/>
                  <a:gd name="T50" fmla="*/ 66 w 228"/>
                  <a:gd name="T51" fmla="*/ 479 h 700"/>
                  <a:gd name="T52" fmla="*/ 47 w 228"/>
                  <a:gd name="T53" fmla="*/ 386 h 700"/>
                  <a:gd name="T54" fmla="*/ 69 w 228"/>
                  <a:gd name="T55" fmla="*/ 297 h 700"/>
                  <a:gd name="T56" fmla="*/ 123 w 228"/>
                  <a:gd name="T57" fmla="*/ 242 h 700"/>
                  <a:gd name="T58" fmla="*/ 157 w 228"/>
                  <a:gd name="T59" fmla="*/ 204 h 700"/>
                  <a:gd name="T60" fmla="*/ 177 w 228"/>
                  <a:gd name="T61" fmla="*/ 165 h 700"/>
                  <a:gd name="T62" fmla="*/ 172 w 228"/>
                  <a:gd name="T63" fmla="*/ 131 h 700"/>
                  <a:gd name="T64" fmla="*/ 144 w 228"/>
                  <a:gd name="T65" fmla="*/ 104 h 700"/>
                  <a:gd name="T66" fmla="*/ 113 w 228"/>
                  <a:gd name="T67" fmla="*/ 61 h 700"/>
                  <a:gd name="T68" fmla="*/ 83 w 228"/>
                  <a:gd name="T69" fmla="*/ 21 h 700"/>
                  <a:gd name="T70" fmla="*/ 60 w 228"/>
                  <a:gd name="T71" fmla="*/ 10 h 700"/>
                  <a:gd name="T72" fmla="*/ 47 w 228"/>
                  <a:gd name="T73" fmla="*/ 47 h 700"/>
                  <a:gd name="T74" fmla="*/ 42 w 228"/>
                  <a:gd name="T75" fmla="*/ 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
                  <a:gd name="T115" fmla="*/ 0 h 700"/>
                  <a:gd name="T116" fmla="*/ 228 w 228"/>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 h="700">
                    <a:moveTo>
                      <a:pt x="52" y="0"/>
                    </a:moveTo>
                    <a:lnTo>
                      <a:pt x="75" y="10"/>
                    </a:lnTo>
                    <a:lnTo>
                      <a:pt x="101" y="19"/>
                    </a:lnTo>
                    <a:lnTo>
                      <a:pt x="131" y="29"/>
                    </a:lnTo>
                    <a:lnTo>
                      <a:pt x="160" y="41"/>
                    </a:lnTo>
                    <a:lnTo>
                      <a:pt x="187" y="55"/>
                    </a:lnTo>
                    <a:lnTo>
                      <a:pt x="209" y="72"/>
                    </a:lnTo>
                    <a:lnTo>
                      <a:pt x="222" y="91"/>
                    </a:lnTo>
                    <a:lnTo>
                      <a:pt x="228" y="117"/>
                    </a:lnTo>
                    <a:lnTo>
                      <a:pt x="226" y="142"/>
                    </a:lnTo>
                    <a:lnTo>
                      <a:pt x="218" y="164"/>
                    </a:lnTo>
                    <a:lnTo>
                      <a:pt x="206" y="184"/>
                    </a:lnTo>
                    <a:lnTo>
                      <a:pt x="191" y="202"/>
                    </a:lnTo>
                    <a:lnTo>
                      <a:pt x="175" y="220"/>
                    </a:lnTo>
                    <a:lnTo>
                      <a:pt x="158" y="239"/>
                    </a:lnTo>
                    <a:lnTo>
                      <a:pt x="141" y="258"/>
                    </a:lnTo>
                    <a:lnTo>
                      <a:pt x="126" y="280"/>
                    </a:lnTo>
                    <a:lnTo>
                      <a:pt x="113" y="306"/>
                    </a:lnTo>
                    <a:lnTo>
                      <a:pt x="104" y="337"/>
                    </a:lnTo>
                    <a:lnTo>
                      <a:pt x="98" y="370"/>
                    </a:lnTo>
                    <a:lnTo>
                      <a:pt x="97" y="407"/>
                    </a:lnTo>
                    <a:lnTo>
                      <a:pt x="100" y="445"/>
                    </a:lnTo>
                    <a:lnTo>
                      <a:pt x="106" y="484"/>
                    </a:lnTo>
                    <a:lnTo>
                      <a:pt x="118" y="523"/>
                    </a:lnTo>
                    <a:lnTo>
                      <a:pt x="133" y="561"/>
                    </a:lnTo>
                    <a:lnTo>
                      <a:pt x="143" y="588"/>
                    </a:lnTo>
                    <a:lnTo>
                      <a:pt x="147" y="608"/>
                    </a:lnTo>
                    <a:lnTo>
                      <a:pt x="150" y="623"/>
                    </a:lnTo>
                    <a:lnTo>
                      <a:pt x="150" y="635"/>
                    </a:lnTo>
                    <a:lnTo>
                      <a:pt x="151" y="648"/>
                    </a:lnTo>
                    <a:lnTo>
                      <a:pt x="154" y="662"/>
                    </a:lnTo>
                    <a:lnTo>
                      <a:pt x="164" y="678"/>
                    </a:lnTo>
                    <a:lnTo>
                      <a:pt x="179" y="700"/>
                    </a:lnTo>
                    <a:lnTo>
                      <a:pt x="174" y="697"/>
                    </a:lnTo>
                    <a:lnTo>
                      <a:pt x="161" y="689"/>
                    </a:lnTo>
                    <a:lnTo>
                      <a:pt x="143" y="678"/>
                    </a:lnTo>
                    <a:lnTo>
                      <a:pt x="120" y="661"/>
                    </a:lnTo>
                    <a:lnTo>
                      <a:pt x="93" y="640"/>
                    </a:lnTo>
                    <a:lnTo>
                      <a:pt x="66" y="614"/>
                    </a:lnTo>
                    <a:lnTo>
                      <a:pt x="39" y="586"/>
                    </a:lnTo>
                    <a:lnTo>
                      <a:pt x="14" y="553"/>
                    </a:lnTo>
                    <a:lnTo>
                      <a:pt x="0" y="532"/>
                    </a:lnTo>
                    <a:lnTo>
                      <a:pt x="2" y="529"/>
                    </a:lnTo>
                    <a:lnTo>
                      <a:pt x="16" y="540"/>
                    </a:lnTo>
                    <a:lnTo>
                      <a:pt x="38" y="558"/>
                    </a:lnTo>
                    <a:lnTo>
                      <a:pt x="61" y="579"/>
                    </a:lnTo>
                    <a:lnTo>
                      <a:pt x="83" y="594"/>
                    </a:lnTo>
                    <a:lnTo>
                      <a:pt x="97" y="597"/>
                    </a:lnTo>
                    <a:lnTo>
                      <a:pt x="100" y="585"/>
                    </a:lnTo>
                    <a:lnTo>
                      <a:pt x="92" y="557"/>
                    </a:lnTo>
                    <a:lnTo>
                      <a:pt x="80" y="521"/>
                    </a:lnTo>
                    <a:lnTo>
                      <a:pt x="66" y="479"/>
                    </a:lnTo>
                    <a:lnTo>
                      <a:pt x="53" y="434"/>
                    </a:lnTo>
                    <a:lnTo>
                      <a:pt x="47" y="386"/>
                    </a:lnTo>
                    <a:lnTo>
                      <a:pt x="51" y="340"/>
                    </a:lnTo>
                    <a:lnTo>
                      <a:pt x="69" y="297"/>
                    </a:lnTo>
                    <a:lnTo>
                      <a:pt x="104" y="258"/>
                    </a:lnTo>
                    <a:lnTo>
                      <a:pt x="123" y="242"/>
                    </a:lnTo>
                    <a:lnTo>
                      <a:pt x="141" y="224"/>
                    </a:lnTo>
                    <a:lnTo>
                      <a:pt x="157" y="204"/>
                    </a:lnTo>
                    <a:lnTo>
                      <a:pt x="169" y="185"/>
                    </a:lnTo>
                    <a:lnTo>
                      <a:pt x="177" y="165"/>
                    </a:lnTo>
                    <a:lnTo>
                      <a:pt x="179" y="147"/>
                    </a:lnTo>
                    <a:lnTo>
                      <a:pt x="172" y="131"/>
                    </a:lnTo>
                    <a:lnTo>
                      <a:pt x="157" y="116"/>
                    </a:lnTo>
                    <a:lnTo>
                      <a:pt x="144" y="104"/>
                    </a:lnTo>
                    <a:lnTo>
                      <a:pt x="129" y="85"/>
                    </a:lnTo>
                    <a:lnTo>
                      <a:pt x="113" y="61"/>
                    </a:lnTo>
                    <a:lnTo>
                      <a:pt x="97" y="40"/>
                    </a:lnTo>
                    <a:lnTo>
                      <a:pt x="83" y="21"/>
                    </a:lnTo>
                    <a:lnTo>
                      <a:pt x="69" y="10"/>
                    </a:lnTo>
                    <a:lnTo>
                      <a:pt x="60" y="10"/>
                    </a:lnTo>
                    <a:lnTo>
                      <a:pt x="54" y="25"/>
                    </a:lnTo>
                    <a:lnTo>
                      <a:pt x="47" y="47"/>
                    </a:lnTo>
                    <a:lnTo>
                      <a:pt x="42" y="33"/>
                    </a:lnTo>
                    <a:lnTo>
                      <a:pt x="42" y="9"/>
                    </a:lnTo>
                    <a:lnTo>
                      <a:pt x="52" y="0"/>
                    </a:lnTo>
                    <a:close/>
                  </a:path>
                </a:pathLst>
              </a:custGeom>
              <a:solidFill>
                <a:srgbClr val="000000"/>
              </a:solidFill>
              <a:ln w="9525">
                <a:noFill/>
                <a:round/>
                <a:headEnd/>
                <a:tailEnd/>
              </a:ln>
            </p:spPr>
            <p:txBody>
              <a:bodyPr/>
              <a:lstStyle/>
              <a:p>
                <a:endParaRPr lang="fa-IR"/>
              </a:p>
            </p:txBody>
          </p:sp>
          <p:sp>
            <p:nvSpPr>
              <p:cNvPr id="16494" name="Freeform 78"/>
              <p:cNvSpPr>
                <a:spLocks/>
              </p:cNvSpPr>
              <p:nvPr/>
            </p:nvSpPr>
            <p:spPr bwMode="auto">
              <a:xfrm>
                <a:off x="2243" y="3452"/>
                <a:ext cx="130" cy="267"/>
              </a:xfrm>
              <a:custGeom>
                <a:avLst/>
                <a:gdLst>
                  <a:gd name="T0" fmla="*/ 119 w 260"/>
                  <a:gd name="T1" fmla="*/ 171 h 536"/>
                  <a:gd name="T2" fmla="*/ 107 w 260"/>
                  <a:gd name="T3" fmla="*/ 195 h 536"/>
                  <a:gd name="T4" fmla="*/ 93 w 260"/>
                  <a:gd name="T5" fmla="*/ 223 h 536"/>
                  <a:gd name="T6" fmla="*/ 79 w 260"/>
                  <a:gd name="T7" fmla="*/ 251 h 536"/>
                  <a:gd name="T8" fmla="*/ 69 w 260"/>
                  <a:gd name="T9" fmla="*/ 281 h 536"/>
                  <a:gd name="T10" fmla="*/ 63 w 260"/>
                  <a:gd name="T11" fmla="*/ 310 h 536"/>
                  <a:gd name="T12" fmla="*/ 63 w 260"/>
                  <a:gd name="T13" fmla="*/ 337 h 536"/>
                  <a:gd name="T14" fmla="*/ 71 w 260"/>
                  <a:gd name="T15" fmla="*/ 358 h 536"/>
                  <a:gd name="T16" fmla="*/ 89 w 260"/>
                  <a:gd name="T17" fmla="*/ 376 h 536"/>
                  <a:gd name="T18" fmla="*/ 114 w 260"/>
                  <a:gd name="T19" fmla="*/ 392 h 536"/>
                  <a:gd name="T20" fmla="*/ 138 w 260"/>
                  <a:gd name="T21" fmla="*/ 410 h 536"/>
                  <a:gd name="T22" fmla="*/ 163 w 260"/>
                  <a:gd name="T23" fmla="*/ 430 h 536"/>
                  <a:gd name="T24" fmla="*/ 187 w 260"/>
                  <a:gd name="T25" fmla="*/ 452 h 536"/>
                  <a:gd name="T26" fmla="*/ 209 w 260"/>
                  <a:gd name="T27" fmla="*/ 472 h 536"/>
                  <a:gd name="T28" fmla="*/ 229 w 260"/>
                  <a:gd name="T29" fmla="*/ 492 h 536"/>
                  <a:gd name="T30" fmla="*/ 244 w 260"/>
                  <a:gd name="T31" fmla="*/ 509 h 536"/>
                  <a:gd name="T32" fmla="*/ 255 w 260"/>
                  <a:gd name="T33" fmla="*/ 523 h 536"/>
                  <a:gd name="T34" fmla="*/ 260 w 260"/>
                  <a:gd name="T35" fmla="*/ 532 h 536"/>
                  <a:gd name="T36" fmla="*/ 259 w 260"/>
                  <a:gd name="T37" fmla="*/ 536 h 536"/>
                  <a:gd name="T38" fmla="*/ 252 w 260"/>
                  <a:gd name="T39" fmla="*/ 536 h 536"/>
                  <a:gd name="T40" fmla="*/ 242 w 260"/>
                  <a:gd name="T41" fmla="*/ 534 h 536"/>
                  <a:gd name="T42" fmla="*/ 230 w 260"/>
                  <a:gd name="T43" fmla="*/ 529 h 536"/>
                  <a:gd name="T44" fmla="*/ 218 w 260"/>
                  <a:gd name="T45" fmla="*/ 522 h 536"/>
                  <a:gd name="T46" fmla="*/ 208 w 260"/>
                  <a:gd name="T47" fmla="*/ 515 h 536"/>
                  <a:gd name="T48" fmla="*/ 201 w 260"/>
                  <a:gd name="T49" fmla="*/ 508 h 536"/>
                  <a:gd name="T50" fmla="*/ 197 w 260"/>
                  <a:gd name="T51" fmla="*/ 504 h 536"/>
                  <a:gd name="T52" fmla="*/ 189 w 260"/>
                  <a:gd name="T53" fmla="*/ 498 h 536"/>
                  <a:gd name="T54" fmla="*/ 178 w 260"/>
                  <a:gd name="T55" fmla="*/ 491 h 536"/>
                  <a:gd name="T56" fmla="*/ 164 w 260"/>
                  <a:gd name="T57" fmla="*/ 482 h 536"/>
                  <a:gd name="T58" fmla="*/ 149 w 260"/>
                  <a:gd name="T59" fmla="*/ 471 h 536"/>
                  <a:gd name="T60" fmla="*/ 132 w 260"/>
                  <a:gd name="T61" fmla="*/ 461 h 536"/>
                  <a:gd name="T62" fmla="*/ 115 w 260"/>
                  <a:gd name="T63" fmla="*/ 448 h 536"/>
                  <a:gd name="T64" fmla="*/ 96 w 260"/>
                  <a:gd name="T65" fmla="*/ 436 h 536"/>
                  <a:gd name="T66" fmla="*/ 78 w 260"/>
                  <a:gd name="T67" fmla="*/ 422 h 536"/>
                  <a:gd name="T68" fmla="*/ 61 w 260"/>
                  <a:gd name="T69" fmla="*/ 407 h 536"/>
                  <a:gd name="T70" fmla="*/ 45 w 260"/>
                  <a:gd name="T71" fmla="*/ 392 h 536"/>
                  <a:gd name="T72" fmla="*/ 30 w 260"/>
                  <a:gd name="T73" fmla="*/ 377 h 536"/>
                  <a:gd name="T74" fmla="*/ 18 w 260"/>
                  <a:gd name="T75" fmla="*/ 361 h 536"/>
                  <a:gd name="T76" fmla="*/ 8 w 260"/>
                  <a:gd name="T77" fmla="*/ 346 h 536"/>
                  <a:gd name="T78" fmla="*/ 2 w 260"/>
                  <a:gd name="T79" fmla="*/ 330 h 536"/>
                  <a:gd name="T80" fmla="*/ 0 w 260"/>
                  <a:gd name="T81" fmla="*/ 315 h 536"/>
                  <a:gd name="T82" fmla="*/ 0 w 260"/>
                  <a:gd name="T83" fmla="*/ 285 h 536"/>
                  <a:gd name="T84" fmla="*/ 0 w 260"/>
                  <a:gd name="T85" fmla="*/ 256 h 536"/>
                  <a:gd name="T86" fmla="*/ 1 w 260"/>
                  <a:gd name="T87" fmla="*/ 228 h 536"/>
                  <a:gd name="T88" fmla="*/ 4 w 260"/>
                  <a:gd name="T89" fmla="*/ 203 h 536"/>
                  <a:gd name="T90" fmla="*/ 10 w 260"/>
                  <a:gd name="T91" fmla="*/ 178 h 536"/>
                  <a:gd name="T92" fmla="*/ 19 w 260"/>
                  <a:gd name="T93" fmla="*/ 155 h 536"/>
                  <a:gd name="T94" fmla="*/ 32 w 260"/>
                  <a:gd name="T95" fmla="*/ 134 h 536"/>
                  <a:gd name="T96" fmla="*/ 50 w 260"/>
                  <a:gd name="T97" fmla="*/ 113 h 536"/>
                  <a:gd name="T98" fmla="*/ 70 w 260"/>
                  <a:gd name="T99" fmla="*/ 93 h 536"/>
                  <a:gd name="T100" fmla="*/ 88 w 260"/>
                  <a:gd name="T101" fmla="*/ 74 h 536"/>
                  <a:gd name="T102" fmla="*/ 104 w 260"/>
                  <a:gd name="T103" fmla="*/ 55 h 536"/>
                  <a:gd name="T104" fmla="*/ 118 w 260"/>
                  <a:gd name="T105" fmla="*/ 37 h 536"/>
                  <a:gd name="T106" fmla="*/ 129 w 260"/>
                  <a:gd name="T107" fmla="*/ 22 h 536"/>
                  <a:gd name="T108" fmla="*/ 137 w 260"/>
                  <a:gd name="T109" fmla="*/ 11 h 536"/>
                  <a:gd name="T110" fmla="*/ 141 w 260"/>
                  <a:gd name="T111" fmla="*/ 2 h 536"/>
                  <a:gd name="T112" fmla="*/ 144 w 260"/>
                  <a:gd name="T113" fmla="*/ 0 h 536"/>
                  <a:gd name="T114" fmla="*/ 145 w 260"/>
                  <a:gd name="T115" fmla="*/ 19 h 536"/>
                  <a:gd name="T116" fmla="*/ 144 w 260"/>
                  <a:gd name="T117" fmla="*/ 62 h 536"/>
                  <a:gd name="T118" fmla="*/ 137 w 260"/>
                  <a:gd name="T119" fmla="*/ 119 h 536"/>
                  <a:gd name="T120" fmla="*/ 119 w 260"/>
                  <a:gd name="T121" fmla="*/ 171 h 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0"/>
                  <a:gd name="T184" fmla="*/ 0 h 536"/>
                  <a:gd name="T185" fmla="*/ 260 w 260"/>
                  <a:gd name="T186" fmla="*/ 536 h 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0" h="536">
                    <a:moveTo>
                      <a:pt x="119" y="171"/>
                    </a:moveTo>
                    <a:lnTo>
                      <a:pt x="107" y="195"/>
                    </a:lnTo>
                    <a:lnTo>
                      <a:pt x="93" y="223"/>
                    </a:lnTo>
                    <a:lnTo>
                      <a:pt x="79" y="251"/>
                    </a:lnTo>
                    <a:lnTo>
                      <a:pt x="69" y="281"/>
                    </a:lnTo>
                    <a:lnTo>
                      <a:pt x="63" y="310"/>
                    </a:lnTo>
                    <a:lnTo>
                      <a:pt x="63" y="337"/>
                    </a:lnTo>
                    <a:lnTo>
                      <a:pt x="71" y="358"/>
                    </a:lnTo>
                    <a:lnTo>
                      <a:pt x="89" y="376"/>
                    </a:lnTo>
                    <a:lnTo>
                      <a:pt x="114" y="392"/>
                    </a:lnTo>
                    <a:lnTo>
                      <a:pt x="138" y="410"/>
                    </a:lnTo>
                    <a:lnTo>
                      <a:pt x="163" y="430"/>
                    </a:lnTo>
                    <a:lnTo>
                      <a:pt x="187" y="452"/>
                    </a:lnTo>
                    <a:lnTo>
                      <a:pt x="209" y="472"/>
                    </a:lnTo>
                    <a:lnTo>
                      <a:pt x="229" y="492"/>
                    </a:lnTo>
                    <a:lnTo>
                      <a:pt x="244" y="509"/>
                    </a:lnTo>
                    <a:lnTo>
                      <a:pt x="255" y="523"/>
                    </a:lnTo>
                    <a:lnTo>
                      <a:pt x="260" y="532"/>
                    </a:lnTo>
                    <a:lnTo>
                      <a:pt x="259" y="536"/>
                    </a:lnTo>
                    <a:lnTo>
                      <a:pt x="252" y="536"/>
                    </a:lnTo>
                    <a:lnTo>
                      <a:pt x="242" y="534"/>
                    </a:lnTo>
                    <a:lnTo>
                      <a:pt x="230" y="529"/>
                    </a:lnTo>
                    <a:lnTo>
                      <a:pt x="218" y="522"/>
                    </a:lnTo>
                    <a:lnTo>
                      <a:pt x="208" y="515"/>
                    </a:lnTo>
                    <a:lnTo>
                      <a:pt x="201" y="508"/>
                    </a:lnTo>
                    <a:lnTo>
                      <a:pt x="197" y="504"/>
                    </a:lnTo>
                    <a:lnTo>
                      <a:pt x="189" y="498"/>
                    </a:lnTo>
                    <a:lnTo>
                      <a:pt x="178" y="491"/>
                    </a:lnTo>
                    <a:lnTo>
                      <a:pt x="164" y="482"/>
                    </a:lnTo>
                    <a:lnTo>
                      <a:pt x="149" y="471"/>
                    </a:lnTo>
                    <a:lnTo>
                      <a:pt x="132" y="461"/>
                    </a:lnTo>
                    <a:lnTo>
                      <a:pt x="115" y="448"/>
                    </a:lnTo>
                    <a:lnTo>
                      <a:pt x="96" y="436"/>
                    </a:lnTo>
                    <a:lnTo>
                      <a:pt x="78" y="422"/>
                    </a:lnTo>
                    <a:lnTo>
                      <a:pt x="61" y="407"/>
                    </a:lnTo>
                    <a:lnTo>
                      <a:pt x="45" y="392"/>
                    </a:lnTo>
                    <a:lnTo>
                      <a:pt x="30" y="377"/>
                    </a:lnTo>
                    <a:lnTo>
                      <a:pt x="18" y="361"/>
                    </a:lnTo>
                    <a:lnTo>
                      <a:pt x="8" y="346"/>
                    </a:lnTo>
                    <a:lnTo>
                      <a:pt x="2" y="330"/>
                    </a:lnTo>
                    <a:lnTo>
                      <a:pt x="0" y="315"/>
                    </a:lnTo>
                    <a:lnTo>
                      <a:pt x="0" y="285"/>
                    </a:lnTo>
                    <a:lnTo>
                      <a:pt x="0" y="256"/>
                    </a:lnTo>
                    <a:lnTo>
                      <a:pt x="1" y="228"/>
                    </a:lnTo>
                    <a:lnTo>
                      <a:pt x="4" y="203"/>
                    </a:lnTo>
                    <a:lnTo>
                      <a:pt x="10" y="178"/>
                    </a:lnTo>
                    <a:lnTo>
                      <a:pt x="19" y="155"/>
                    </a:lnTo>
                    <a:lnTo>
                      <a:pt x="32" y="134"/>
                    </a:lnTo>
                    <a:lnTo>
                      <a:pt x="50" y="113"/>
                    </a:lnTo>
                    <a:lnTo>
                      <a:pt x="70" y="93"/>
                    </a:lnTo>
                    <a:lnTo>
                      <a:pt x="88" y="74"/>
                    </a:lnTo>
                    <a:lnTo>
                      <a:pt x="104" y="55"/>
                    </a:lnTo>
                    <a:lnTo>
                      <a:pt x="118" y="37"/>
                    </a:lnTo>
                    <a:lnTo>
                      <a:pt x="129" y="22"/>
                    </a:lnTo>
                    <a:lnTo>
                      <a:pt x="137" y="11"/>
                    </a:lnTo>
                    <a:lnTo>
                      <a:pt x="141" y="2"/>
                    </a:lnTo>
                    <a:lnTo>
                      <a:pt x="144" y="0"/>
                    </a:lnTo>
                    <a:lnTo>
                      <a:pt x="145" y="19"/>
                    </a:lnTo>
                    <a:lnTo>
                      <a:pt x="144" y="62"/>
                    </a:lnTo>
                    <a:lnTo>
                      <a:pt x="137" y="119"/>
                    </a:lnTo>
                    <a:lnTo>
                      <a:pt x="119" y="171"/>
                    </a:lnTo>
                    <a:close/>
                  </a:path>
                </a:pathLst>
              </a:custGeom>
              <a:solidFill>
                <a:srgbClr val="000000"/>
              </a:solidFill>
              <a:ln w="9525">
                <a:noFill/>
                <a:round/>
                <a:headEnd/>
                <a:tailEnd/>
              </a:ln>
            </p:spPr>
            <p:txBody>
              <a:bodyPr/>
              <a:lstStyle/>
              <a:p>
                <a:endParaRPr lang="fa-IR"/>
              </a:p>
            </p:txBody>
          </p:sp>
          <p:sp>
            <p:nvSpPr>
              <p:cNvPr id="16495" name="Freeform 79"/>
              <p:cNvSpPr>
                <a:spLocks/>
              </p:cNvSpPr>
              <p:nvPr/>
            </p:nvSpPr>
            <p:spPr bwMode="auto">
              <a:xfrm>
                <a:off x="1759" y="3403"/>
                <a:ext cx="617" cy="374"/>
              </a:xfrm>
              <a:custGeom>
                <a:avLst/>
                <a:gdLst>
                  <a:gd name="T0" fmla="*/ 1114 w 1235"/>
                  <a:gd name="T1" fmla="*/ 36 h 748"/>
                  <a:gd name="T2" fmla="*/ 1039 w 1235"/>
                  <a:gd name="T3" fmla="*/ 67 h 748"/>
                  <a:gd name="T4" fmla="*/ 951 w 1235"/>
                  <a:gd name="T5" fmla="*/ 86 h 748"/>
                  <a:gd name="T6" fmla="*/ 825 w 1235"/>
                  <a:gd name="T7" fmla="*/ 112 h 748"/>
                  <a:gd name="T8" fmla="*/ 723 w 1235"/>
                  <a:gd name="T9" fmla="*/ 124 h 748"/>
                  <a:gd name="T10" fmla="*/ 652 w 1235"/>
                  <a:gd name="T11" fmla="*/ 129 h 748"/>
                  <a:gd name="T12" fmla="*/ 548 w 1235"/>
                  <a:gd name="T13" fmla="*/ 135 h 748"/>
                  <a:gd name="T14" fmla="*/ 466 w 1235"/>
                  <a:gd name="T15" fmla="*/ 152 h 748"/>
                  <a:gd name="T16" fmla="*/ 408 w 1235"/>
                  <a:gd name="T17" fmla="*/ 163 h 748"/>
                  <a:gd name="T18" fmla="*/ 323 w 1235"/>
                  <a:gd name="T19" fmla="*/ 152 h 748"/>
                  <a:gd name="T20" fmla="*/ 351 w 1235"/>
                  <a:gd name="T21" fmla="*/ 232 h 748"/>
                  <a:gd name="T22" fmla="*/ 343 w 1235"/>
                  <a:gd name="T23" fmla="*/ 286 h 748"/>
                  <a:gd name="T24" fmla="*/ 257 w 1235"/>
                  <a:gd name="T25" fmla="*/ 369 h 748"/>
                  <a:gd name="T26" fmla="*/ 335 w 1235"/>
                  <a:gd name="T27" fmla="*/ 511 h 748"/>
                  <a:gd name="T28" fmla="*/ 431 w 1235"/>
                  <a:gd name="T29" fmla="*/ 633 h 748"/>
                  <a:gd name="T30" fmla="*/ 516 w 1235"/>
                  <a:gd name="T31" fmla="*/ 726 h 748"/>
                  <a:gd name="T32" fmla="*/ 507 w 1235"/>
                  <a:gd name="T33" fmla="*/ 745 h 748"/>
                  <a:gd name="T34" fmla="*/ 366 w 1235"/>
                  <a:gd name="T35" fmla="*/ 696 h 748"/>
                  <a:gd name="T36" fmla="*/ 216 w 1235"/>
                  <a:gd name="T37" fmla="*/ 624 h 748"/>
                  <a:gd name="T38" fmla="*/ 128 w 1235"/>
                  <a:gd name="T39" fmla="*/ 568 h 748"/>
                  <a:gd name="T40" fmla="*/ 72 w 1235"/>
                  <a:gd name="T41" fmla="*/ 507 h 748"/>
                  <a:gd name="T42" fmla="*/ 6 w 1235"/>
                  <a:gd name="T43" fmla="*/ 364 h 748"/>
                  <a:gd name="T44" fmla="*/ 70 w 1235"/>
                  <a:gd name="T45" fmla="*/ 275 h 748"/>
                  <a:gd name="T46" fmla="*/ 198 w 1235"/>
                  <a:gd name="T47" fmla="*/ 207 h 748"/>
                  <a:gd name="T48" fmla="*/ 161 w 1235"/>
                  <a:gd name="T49" fmla="*/ 116 h 748"/>
                  <a:gd name="T50" fmla="*/ 59 w 1235"/>
                  <a:gd name="T51" fmla="*/ 32 h 748"/>
                  <a:gd name="T52" fmla="*/ 148 w 1235"/>
                  <a:gd name="T53" fmla="*/ 68 h 748"/>
                  <a:gd name="T54" fmla="*/ 238 w 1235"/>
                  <a:gd name="T55" fmla="*/ 165 h 748"/>
                  <a:gd name="T56" fmla="*/ 176 w 1235"/>
                  <a:gd name="T57" fmla="*/ 301 h 748"/>
                  <a:gd name="T58" fmla="*/ 76 w 1235"/>
                  <a:gd name="T59" fmla="*/ 370 h 748"/>
                  <a:gd name="T60" fmla="*/ 80 w 1235"/>
                  <a:gd name="T61" fmla="*/ 478 h 748"/>
                  <a:gd name="T62" fmla="*/ 162 w 1235"/>
                  <a:gd name="T63" fmla="*/ 551 h 748"/>
                  <a:gd name="T64" fmla="*/ 265 w 1235"/>
                  <a:gd name="T65" fmla="*/ 622 h 748"/>
                  <a:gd name="T66" fmla="*/ 406 w 1235"/>
                  <a:gd name="T67" fmla="*/ 686 h 748"/>
                  <a:gd name="T68" fmla="*/ 419 w 1235"/>
                  <a:gd name="T69" fmla="*/ 672 h 748"/>
                  <a:gd name="T70" fmla="*/ 315 w 1235"/>
                  <a:gd name="T71" fmla="*/ 553 h 748"/>
                  <a:gd name="T72" fmla="*/ 232 w 1235"/>
                  <a:gd name="T73" fmla="*/ 417 h 748"/>
                  <a:gd name="T74" fmla="*/ 252 w 1235"/>
                  <a:gd name="T75" fmla="*/ 310 h 748"/>
                  <a:gd name="T76" fmla="*/ 313 w 1235"/>
                  <a:gd name="T77" fmla="*/ 205 h 748"/>
                  <a:gd name="T78" fmla="*/ 237 w 1235"/>
                  <a:gd name="T79" fmla="*/ 111 h 748"/>
                  <a:gd name="T80" fmla="*/ 266 w 1235"/>
                  <a:gd name="T81" fmla="*/ 113 h 748"/>
                  <a:gd name="T82" fmla="*/ 363 w 1235"/>
                  <a:gd name="T83" fmla="*/ 123 h 748"/>
                  <a:gd name="T84" fmla="*/ 471 w 1235"/>
                  <a:gd name="T85" fmla="*/ 116 h 748"/>
                  <a:gd name="T86" fmla="*/ 542 w 1235"/>
                  <a:gd name="T87" fmla="*/ 91 h 748"/>
                  <a:gd name="T88" fmla="*/ 607 w 1235"/>
                  <a:gd name="T89" fmla="*/ 66 h 748"/>
                  <a:gd name="T90" fmla="*/ 700 w 1235"/>
                  <a:gd name="T91" fmla="*/ 56 h 748"/>
                  <a:gd name="T92" fmla="*/ 777 w 1235"/>
                  <a:gd name="T93" fmla="*/ 61 h 748"/>
                  <a:gd name="T94" fmla="*/ 833 w 1235"/>
                  <a:gd name="T95" fmla="*/ 59 h 748"/>
                  <a:gd name="T96" fmla="*/ 897 w 1235"/>
                  <a:gd name="T97" fmla="*/ 45 h 748"/>
                  <a:gd name="T98" fmla="*/ 982 w 1235"/>
                  <a:gd name="T99" fmla="*/ 36 h 748"/>
                  <a:gd name="T100" fmla="*/ 1040 w 1235"/>
                  <a:gd name="T101" fmla="*/ 29 h 748"/>
                  <a:gd name="T102" fmla="*/ 1153 w 1235"/>
                  <a:gd name="T103" fmla="*/ 11 h 748"/>
                  <a:gd name="T104" fmla="*/ 1235 w 1235"/>
                  <a:gd name="T105" fmla="*/ 2 h 7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5"/>
                  <a:gd name="T160" fmla="*/ 0 h 748"/>
                  <a:gd name="T161" fmla="*/ 1235 w 1235"/>
                  <a:gd name="T162" fmla="*/ 748 h 7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5" h="748">
                    <a:moveTo>
                      <a:pt x="1204" y="10"/>
                    </a:moveTo>
                    <a:lnTo>
                      <a:pt x="1182" y="14"/>
                    </a:lnTo>
                    <a:lnTo>
                      <a:pt x="1162" y="20"/>
                    </a:lnTo>
                    <a:lnTo>
                      <a:pt x="1145" y="26"/>
                    </a:lnTo>
                    <a:lnTo>
                      <a:pt x="1129" y="32"/>
                    </a:lnTo>
                    <a:lnTo>
                      <a:pt x="1114" y="36"/>
                    </a:lnTo>
                    <a:lnTo>
                      <a:pt x="1099" y="42"/>
                    </a:lnTo>
                    <a:lnTo>
                      <a:pt x="1086" y="48"/>
                    </a:lnTo>
                    <a:lnTo>
                      <a:pt x="1073" y="52"/>
                    </a:lnTo>
                    <a:lnTo>
                      <a:pt x="1062" y="58"/>
                    </a:lnTo>
                    <a:lnTo>
                      <a:pt x="1050" y="63"/>
                    </a:lnTo>
                    <a:lnTo>
                      <a:pt x="1039" y="67"/>
                    </a:lnTo>
                    <a:lnTo>
                      <a:pt x="1027" y="71"/>
                    </a:lnTo>
                    <a:lnTo>
                      <a:pt x="1016" y="75"/>
                    </a:lnTo>
                    <a:lnTo>
                      <a:pt x="1003" y="78"/>
                    </a:lnTo>
                    <a:lnTo>
                      <a:pt x="990" y="80"/>
                    </a:lnTo>
                    <a:lnTo>
                      <a:pt x="977" y="82"/>
                    </a:lnTo>
                    <a:lnTo>
                      <a:pt x="951" y="86"/>
                    </a:lnTo>
                    <a:lnTo>
                      <a:pt x="929" y="89"/>
                    </a:lnTo>
                    <a:lnTo>
                      <a:pt x="910" y="94"/>
                    </a:lnTo>
                    <a:lnTo>
                      <a:pt x="893" y="98"/>
                    </a:lnTo>
                    <a:lnTo>
                      <a:pt x="873" y="103"/>
                    </a:lnTo>
                    <a:lnTo>
                      <a:pt x="851" y="108"/>
                    </a:lnTo>
                    <a:lnTo>
                      <a:pt x="825" y="112"/>
                    </a:lnTo>
                    <a:lnTo>
                      <a:pt x="793" y="116"/>
                    </a:lnTo>
                    <a:lnTo>
                      <a:pt x="777" y="118"/>
                    </a:lnTo>
                    <a:lnTo>
                      <a:pt x="761" y="119"/>
                    </a:lnTo>
                    <a:lnTo>
                      <a:pt x="747" y="120"/>
                    </a:lnTo>
                    <a:lnTo>
                      <a:pt x="735" y="123"/>
                    </a:lnTo>
                    <a:lnTo>
                      <a:pt x="723" y="124"/>
                    </a:lnTo>
                    <a:lnTo>
                      <a:pt x="711" y="125"/>
                    </a:lnTo>
                    <a:lnTo>
                      <a:pt x="700" y="126"/>
                    </a:lnTo>
                    <a:lnTo>
                      <a:pt x="689" y="126"/>
                    </a:lnTo>
                    <a:lnTo>
                      <a:pt x="677" y="127"/>
                    </a:lnTo>
                    <a:lnTo>
                      <a:pt x="664" y="128"/>
                    </a:lnTo>
                    <a:lnTo>
                      <a:pt x="652" y="129"/>
                    </a:lnTo>
                    <a:lnTo>
                      <a:pt x="638" y="131"/>
                    </a:lnTo>
                    <a:lnTo>
                      <a:pt x="623" y="131"/>
                    </a:lnTo>
                    <a:lnTo>
                      <a:pt x="607" y="132"/>
                    </a:lnTo>
                    <a:lnTo>
                      <a:pt x="588" y="133"/>
                    </a:lnTo>
                    <a:lnTo>
                      <a:pt x="568" y="134"/>
                    </a:lnTo>
                    <a:lnTo>
                      <a:pt x="548" y="135"/>
                    </a:lnTo>
                    <a:lnTo>
                      <a:pt x="530" y="137"/>
                    </a:lnTo>
                    <a:lnTo>
                      <a:pt x="515" y="140"/>
                    </a:lnTo>
                    <a:lnTo>
                      <a:pt x="500" y="143"/>
                    </a:lnTo>
                    <a:lnTo>
                      <a:pt x="488" y="147"/>
                    </a:lnTo>
                    <a:lnTo>
                      <a:pt x="477" y="149"/>
                    </a:lnTo>
                    <a:lnTo>
                      <a:pt x="466" y="152"/>
                    </a:lnTo>
                    <a:lnTo>
                      <a:pt x="457" y="155"/>
                    </a:lnTo>
                    <a:lnTo>
                      <a:pt x="448" y="158"/>
                    </a:lnTo>
                    <a:lnTo>
                      <a:pt x="438" y="161"/>
                    </a:lnTo>
                    <a:lnTo>
                      <a:pt x="428" y="162"/>
                    </a:lnTo>
                    <a:lnTo>
                      <a:pt x="418" y="163"/>
                    </a:lnTo>
                    <a:lnTo>
                      <a:pt x="408" y="163"/>
                    </a:lnTo>
                    <a:lnTo>
                      <a:pt x="396" y="163"/>
                    </a:lnTo>
                    <a:lnTo>
                      <a:pt x="382" y="161"/>
                    </a:lnTo>
                    <a:lnTo>
                      <a:pt x="367" y="158"/>
                    </a:lnTo>
                    <a:lnTo>
                      <a:pt x="342" y="152"/>
                    </a:lnTo>
                    <a:lnTo>
                      <a:pt x="328" y="151"/>
                    </a:lnTo>
                    <a:lnTo>
                      <a:pt x="323" y="152"/>
                    </a:lnTo>
                    <a:lnTo>
                      <a:pt x="326" y="158"/>
                    </a:lnTo>
                    <a:lnTo>
                      <a:pt x="330" y="166"/>
                    </a:lnTo>
                    <a:lnTo>
                      <a:pt x="338" y="179"/>
                    </a:lnTo>
                    <a:lnTo>
                      <a:pt x="345" y="194"/>
                    </a:lnTo>
                    <a:lnTo>
                      <a:pt x="349" y="214"/>
                    </a:lnTo>
                    <a:lnTo>
                      <a:pt x="351" y="232"/>
                    </a:lnTo>
                    <a:lnTo>
                      <a:pt x="355" y="246"/>
                    </a:lnTo>
                    <a:lnTo>
                      <a:pt x="359" y="256"/>
                    </a:lnTo>
                    <a:lnTo>
                      <a:pt x="360" y="265"/>
                    </a:lnTo>
                    <a:lnTo>
                      <a:pt x="359" y="272"/>
                    </a:lnTo>
                    <a:lnTo>
                      <a:pt x="355" y="279"/>
                    </a:lnTo>
                    <a:lnTo>
                      <a:pt x="343" y="286"/>
                    </a:lnTo>
                    <a:lnTo>
                      <a:pt x="323" y="294"/>
                    </a:lnTo>
                    <a:lnTo>
                      <a:pt x="302" y="305"/>
                    </a:lnTo>
                    <a:lnTo>
                      <a:pt x="283" y="317"/>
                    </a:lnTo>
                    <a:lnTo>
                      <a:pt x="268" y="331"/>
                    </a:lnTo>
                    <a:lnTo>
                      <a:pt x="260" y="348"/>
                    </a:lnTo>
                    <a:lnTo>
                      <a:pt x="257" y="369"/>
                    </a:lnTo>
                    <a:lnTo>
                      <a:pt x="261" y="393"/>
                    </a:lnTo>
                    <a:lnTo>
                      <a:pt x="273" y="422"/>
                    </a:lnTo>
                    <a:lnTo>
                      <a:pt x="294" y="454"/>
                    </a:lnTo>
                    <a:lnTo>
                      <a:pt x="306" y="473"/>
                    </a:lnTo>
                    <a:lnTo>
                      <a:pt x="320" y="491"/>
                    </a:lnTo>
                    <a:lnTo>
                      <a:pt x="335" y="511"/>
                    </a:lnTo>
                    <a:lnTo>
                      <a:pt x="350" y="531"/>
                    </a:lnTo>
                    <a:lnTo>
                      <a:pt x="366" y="551"/>
                    </a:lnTo>
                    <a:lnTo>
                      <a:pt x="382" y="572"/>
                    </a:lnTo>
                    <a:lnTo>
                      <a:pt x="398" y="593"/>
                    </a:lnTo>
                    <a:lnTo>
                      <a:pt x="414" y="613"/>
                    </a:lnTo>
                    <a:lnTo>
                      <a:pt x="431" y="633"/>
                    </a:lnTo>
                    <a:lnTo>
                      <a:pt x="447" y="651"/>
                    </a:lnTo>
                    <a:lnTo>
                      <a:pt x="462" y="670"/>
                    </a:lnTo>
                    <a:lnTo>
                      <a:pt x="477" y="686"/>
                    </a:lnTo>
                    <a:lnTo>
                      <a:pt x="491" y="701"/>
                    </a:lnTo>
                    <a:lnTo>
                      <a:pt x="503" y="715"/>
                    </a:lnTo>
                    <a:lnTo>
                      <a:pt x="516" y="726"/>
                    </a:lnTo>
                    <a:lnTo>
                      <a:pt x="526" y="735"/>
                    </a:lnTo>
                    <a:lnTo>
                      <a:pt x="533" y="742"/>
                    </a:lnTo>
                    <a:lnTo>
                      <a:pt x="534" y="746"/>
                    </a:lnTo>
                    <a:lnTo>
                      <a:pt x="530" y="748"/>
                    </a:lnTo>
                    <a:lnTo>
                      <a:pt x="520" y="747"/>
                    </a:lnTo>
                    <a:lnTo>
                      <a:pt x="507" y="745"/>
                    </a:lnTo>
                    <a:lnTo>
                      <a:pt x="489" y="740"/>
                    </a:lnTo>
                    <a:lnTo>
                      <a:pt x="469" y="733"/>
                    </a:lnTo>
                    <a:lnTo>
                      <a:pt x="446" y="726"/>
                    </a:lnTo>
                    <a:lnTo>
                      <a:pt x="420" y="717"/>
                    </a:lnTo>
                    <a:lnTo>
                      <a:pt x="394" y="707"/>
                    </a:lnTo>
                    <a:lnTo>
                      <a:pt x="366" y="696"/>
                    </a:lnTo>
                    <a:lnTo>
                      <a:pt x="338" y="685"/>
                    </a:lnTo>
                    <a:lnTo>
                      <a:pt x="311" y="672"/>
                    </a:lnTo>
                    <a:lnTo>
                      <a:pt x="284" y="660"/>
                    </a:lnTo>
                    <a:lnTo>
                      <a:pt x="260" y="648"/>
                    </a:lnTo>
                    <a:lnTo>
                      <a:pt x="237" y="635"/>
                    </a:lnTo>
                    <a:lnTo>
                      <a:pt x="216" y="624"/>
                    </a:lnTo>
                    <a:lnTo>
                      <a:pt x="198" y="613"/>
                    </a:lnTo>
                    <a:lnTo>
                      <a:pt x="181" y="603"/>
                    </a:lnTo>
                    <a:lnTo>
                      <a:pt x="166" y="594"/>
                    </a:lnTo>
                    <a:lnTo>
                      <a:pt x="152" y="586"/>
                    </a:lnTo>
                    <a:lnTo>
                      <a:pt x="139" y="578"/>
                    </a:lnTo>
                    <a:lnTo>
                      <a:pt x="128" y="568"/>
                    </a:lnTo>
                    <a:lnTo>
                      <a:pt x="117" y="560"/>
                    </a:lnTo>
                    <a:lnTo>
                      <a:pt x="107" y="551"/>
                    </a:lnTo>
                    <a:lnTo>
                      <a:pt x="98" y="542"/>
                    </a:lnTo>
                    <a:lnTo>
                      <a:pt x="90" y="531"/>
                    </a:lnTo>
                    <a:lnTo>
                      <a:pt x="80" y="520"/>
                    </a:lnTo>
                    <a:lnTo>
                      <a:pt x="72" y="507"/>
                    </a:lnTo>
                    <a:lnTo>
                      <a:pt x="64" y="493"/>
                    </a:lnTo>
                    <a:lnTo>
                      <a:pt x="56" y="477"/>
                    </a:lnTo>
                    <a:lnTo>
                      <a:pt x="47" y="460"/>
                    </a:lnTo>
                    <a:lnTo>
                      <a:pt x="31" y="424"/>
                    </a:lnTo>
                    <a:lnTo>
                      <a:pt x="16" y="393"/>
                    </a:lnTo>
                    <a:lnTo>
                      <a:pt x="6" y="364"/>
                    </a:lnTo>
                    <a:lnTo>
                      <a:pt x="0" y="340"/>
                    </a:lnTo>
                    <a:lnTo>
                      <a:pt x="0" y="321"/>
                    </a:lnTo>
                    <a:lnTo>
                      <a:pt x="7" y="303"/>
                    </a:lnTo>
                    <a:lnTo>
                      <a:pt x="21" y="291"/>
                    </a:lnTo>
                    <a:lnTo>
                      <a:pt x="42" y="283"/>
                    </a:lnTo>
                    <a:lnTo>
                      <a:pt x="70" y="275"/>
                    </a:lnTo>
                    <a:lnTo>
                      <a:pt x="98" y="267"/>
                    </a:lnTo>
                    <a:lnTo>
                      <a:pt x="125" y="256"/>
                    </a:lnTo>
                    <a:lnTo>
                      <a:pt x="151" y="246"/>
                    </a:lnTo>
                    <a:lnTo>
                      <a:pt x="171" y="233"/>
                    </a:lnTo>
                    <a:lnTo>
                      <a:pt x="188" y="220"/>
                    </a:lnTo>
                    <a:lnTo>
                      <a:pt x="198" y="207"/>
                    </a:lnTo>
                    <a:lnTo>
                      <a:pt x="199" y="193"/>
                    </a:lnTo>
                    <a:lnTo>
                      <a:pt x="196" y="178"/>
                    </a:lnTo>
                    <a:lnTo>
                      <a:pt x="190" y="163"/>
                    </a:lnTo>
                    <a:lnTo>
                      <a:pt x="182" y="147"/>
                    </a:lnTo>
                    <a:lnTo>
                      <a:pt x="173" y="131"/>
                    </a:lnTo>
                    <a:lnTo>
                      <a:pt x="161" y="116"/>
                    </a:lnTo>
                    <a:lnTo>
                      <a:pt x="148" y="102"/>
                    </a:lnTo>
                    <a:lnTo>
                      <a:pt x="133" y="89"/>
                    </a:lnTo>
                    <a:lnTo>
                      <a:pt x="117" y="78"/>
                    </a:lnTo>
                    <a:lnTo>
                      <a:pt x="98" y="65"/>
                    </a:lnTo>
                    <a:lnTo>
                      <a:pt x="77" y="48"/>
                    </a:lnTo>
                    <a:lnTo>
                      <a:pt x="59" y="32"/>
                    </a:lnTo>
                    <a:lnTo>
                      <a:pt x="44" y="17"/>
                    </a:lnTo>
                    <a:lnTo>
                      <a:pt x="38" y="7"/>
                    </a:lnTo>
                    <a:lnTo>
                      <a:pt x="44" y="6"/>
                    </a:lnTo>
                    <a:lnTo>
                      <a:pt x="64" y="17"/>
                    </a:lnTo>
                    <a:lnTo>
                      <a:pt x="103" y="41"/>
                    </a:lnTo>
                    <a:lnTo>
                      <a:pt x="148" y="68"/>
                    </a:lnTo>
                    <a:lnTo>
                      <a:pt x="184" y="88"/>
                    </a:lnTo>
                    <a:lnTo>
                      <a:pt x="211" y="104"/>
                    </a:lnTo>
                    <a:lnTo>
                      <a:pt x="229" y="117"/>
                    </a:lnTo>
                    <a:lnTo>
                      <a:pt x="241" y="129"/>
                    </a:lnTo>
                    <a:lnTo>
                      <a:pt x="243" y="146"/>
                    </a:lnTo>
                    <a:lnTo>
                      <a:pt x="238" y="165"/>
                    </a:lnTo>
                    <a:lnTo>
                      <a:pt x="227" y="194"/>
                    </a:lnTo>
                    <a:lnTo>
                      <a:pt x="213" y="224"/>
                    </a:lnTo>
                    <a:lnTo>
                      <a:pt x="203" y="250"/>
                    </a:lnTo>
                    <a:lnTo>
                      <a:pt x="193" y="271"/>
                    </a:lnTo>
                    <a:lnTo>
                      <a:pt x="185" y="287"/>
                    </a:lnTo>
                    <a:lnTo>
                      <a:pt x="176" y="301"/>
                    </a:lnTo>
                    <a:lnTo>
                      <a:pt x="165" y="313"/>
                    </a:lnTo>
                    <a:lnTo>
                      <a:pt x="151" y="322"/>
                    </a:lnTo>
                    <a:lnTo>
                      <a:pt x="132" y="330"/>
                    </a:lnTo>
                    <a:lnTo>
                      <a:pt x="112" y="340"/>
                    </a:lnTo>
                    <a:lnTo>
                      <a:pt x="93" y="353"/>
                    </a:lnTo>
                    <a:lnTo>
                      <a:pt x="76" y="370"/>
                    </a:lnTo>
                    <a:lnTo>
                      <a:pt x="62" y="389"/>
                    </a:lnTo>
                    <a:lnTo>
                      <a:pt x="53" y="408"/>
                    </a:lnTo>
                    <a:lnTo>
                      <a:pt x="50" y="429"/>
                    </a:lnTo>
                    <a:lnTo>
                      <a:pt x="56" y="449"/>
                    </a:lnTo>
                    <a:lnTo>
                      <a:pt x="70" y="468"/>
                    </a:lnTo>
                    <a:lnTo>
                      <a:pt x="80" y="478"/>
                    </a:lnTo>
                    <a:lnTo>
                      <a:pt x="92" y="489"/>
                    </a:lnTo>
                    <a:lnTo>
                      <a:pt x="105" y="500"/>
                    </a:lnTo>
                    <a:lnTo>
                      <a:pt x="117" y="513"/>
                    </a:lnTo>
                    <a:lnTo>
                      <a:pt x="132" y="526"/>
                    </a:lnTo>
                    <a:lnTo>
                      <a:pt x="147" y="538"/>
                    </a:lnTo>
                    <a:lnTo>
                      <a:pt x="162" y="551"/>
                    </a:lnTo>
                    <a:lnTo>
                      <a:pt x="178" y="564"/>
                    </a:lnTo>
                    <a:lnTo>
                      <a:pt x="196" y="576"/>
                    </a:lnTo>
                    <a:lnTo>
                      <a:pt x="213" y="589"/>
                    </a:lnTo>
                    <a:lnTo>
                      <a:pt x="230" y="601"/>
                    </a:lnTo>
                    <a:lnTo>
                      <a:pt x="247" y="612"/>
                    </a:lnTo>
                    <a:lnTo>
                      <a:pt x="265" y="622"/>
                    </a:lnTo>
                    <a:lnTo>
                      <a:pt x="283" y="632"/>
                    </a:lnTo>
                    <a:lnTo>
                      <a:pt x="300" y="641"/>
                    </a:lnTo>
                    <a:lnTo>
                      <a:pt x="318" y="648"/>
                    </a:lnTo>
                    <a:lnTo>
                      <a:pt x="351" y="660"/>
                    </a:lnTo>
                    <a:lnTo>
                      <a:pt x="381" y="674"/>
                    </a:lnTo>
                    <a:lnTo>
                      <a:pt x="406" y="686"/>
                    </a:lnTo>
                    <a:lnTo>
                      <a:pt x="427" y="695"/>
                    </a:lnTo>
                    <a:lnTo>
                      <a:pt x="440" y="701"/>
                    </a:lnTo>
                    <a:lnTo>
                      <a:pt x="447" y="702"/>
                    </a:lnTo>
                    <a:lnTo>
                      <a:pt x="446" y="697"/>
                    </a:lnTo>
                    <a:lnTo>
                      <a:pt x="435" y="687"/>
                    </a:lnTo>
                    <a:lnTo>
                      <a:pt x="419" y="672"/>
                    </a:lnTo>
                    <a:lnTo>
                      <a:pt x="402" y="654"/>
                    </a:lnTo>
                    <a:lnTo>
                      <a:pt x="385" y="635"/>
                    </a:lnTo>
                    <a:lnTo>
                      <a:pt x="366" y="614"/>
                    </a:lnTo>
                    <a:lnTo>
                      <a:pt x="349" y="594"/>
                    </a:lnTo>
                    <a:lnTo>
                      <a:pt x="332" y="573"/>
                    </a:lnTo>
                    <a:lnTo>
                      <a:pt x="315" y="553"/>
                    </a:lnTo>
                    <a:lnTo>
                      <a:pt x="302" y="534"/>
                    </a:lnTo>
                    <a:lnTo>
                      <a:pt x="288" y="513"/>
                    </a:lnTo>
                    <a:lnTo>
                      <a:pt x="273" y="491"/>
                    </a:lnTo>
                    <a:lnTo>
                      <a:pt x="258" y="466"/>
                    </a:lnTo>
                    <a:lnTo>
                      <a:pt x="244" y="442"/>
                    </a:lnTo>
                    <a:lnTo>
                      <a:pt x="232" y="417"/>
                    </a:lnTo>
                    <a:lnTo>
                      <a:pt x="224" y="396"/>
                    </a:lnTo>
                    <a:lnTo>
                      <a:pt x="221" y="376"/>
                    </a:lnTo>
                    <a:lnTo>
                      <a:pt x="222" y="360"/>
                    </a:lnTo>
                    <a:lnTo>
                      <a:pt x="229" y="345"/>
                    </a:lnTo>
                    <a:lnTo>
                      <a:pt x="239" y="329"/>
                    </a:lnTo>
                    <a:lnTo>
                      <a:pt x="252" y="310"/>
                    </a:lnTo>
                    <a:lnTo>
                      <a:pt x="266" y="292"/>
                    </a:lnTo>
                    <a:lnTo>
                      <a:pt x="280" y="273"/>
                    </a:lnTo>
                    <a:lnTo>
                      <a:pt x="294" y="255"/>
                    </a:lnTo>
                    <a:lnTo>
                      <a:pt x="304" y="238"/>
                    </a:lnTo>
                    <a:lnTo>
                      <a:pt x="312" y="222"/>
                    </a:lnTo>
                    <a:lnTo>
                      <a:pt x="313" y="205"/>
                    </a:lnTo>
                    <a:lnTo>
                      <a:pt x="306" y="188"/>
                    </a:lnTo>
                    <a:lnTo>
                      <a:pt x="294" y="169"/>
                    </a:lnTo>
                    <a:lnTo>
                      <a:pt x="279" y="150"/>
                    </a:lnTo>
                    <a:lnTo>
                      <a:pt x="262" y="134"/>
                    </a:lnTo>
                    <a:lnTo>
                      <a:pt x="247" y="120"/>
                    </a:lnTo>
                    <a:lnTo>
                      <a:pt x="237" y="111"/>
                    </a:lnTo>
                    <a:lnTo>
                      <a:pt x="234" y="108"/>
                    </a:lnTo>
                    <a:lnTo>
                      <a:pt x="235" y="108"/>
                    </a:lnTo>
                    <a:lnTo>
                      <a:pt x="239" y="109"/>
                    </a:lnTo>
                    <a:lnTo>
                      <a:pt x="246" y="110"/>
                    </a:lnTo>
                    <a:lnTo>
                      <a:pt x="256" y="111"/>
                    </a:lnTo>
                    <a:lnTo>
                      <a:pt x="266" y="113"/>
                    </a:lnTo>
                    <a:lnTo>
                      <a:pt x="280" y="116"/>
                    </a:lnTo>
                    <a:lnTo>
                      <a:pt x="294" y="117"/>
                    </a:lnTo>
                    <a:lnTo>
                      <a:pt x="310" y="119"/>
                    </a:lnTo>
                    <a:lnTo>
                      <a:pt x="327" y="120"/>
                    </a:lnTo>
                    <a:lnTo>
                      <a:pt x="344" y="123"/>
                    </a:lnTo>
                    <a:lnTo>
                      <a:pt x="363" y="123"/>
                    </a:lnTo>
                    <a:lnTo>
                      <a:pt x="381" y="124"/>
                    </a:lnTo>
                    <a:lnTo>
                      <a:pt x="401" y="124"/>
                    </a:lnTo>
                    <a:lnTo>
                      <a:pt x="419" y="123"/>
                    </a:lnTo>
                    <a:lnTo>
                      <a:pt x="438" y="121"/>
                    </a:lnTo>
                    <a:lnTo>
                      <a:pt x="455" y="119"/>
                    </a:lnTo>
                    <a:lnTo>
                      <a:pt x="471" y="116"/>
                    </a:lnTo>
                    <a:lnTo>
                      <a:pt x="486" y="112"/>
                    </a:lnTo>
                    <a:lnTo>
                      <a:pt x="499" y="109"/>
                    </a:lnTo>
                    <a:lnTo>
                      <a:pt x="511" y="104"/>
                    </a:lnTo>
                    <a:lnTo>
                      <a:pt x="522" y="99"/>
                    </a:lnTo>
                    <a:lnTo>
                      <a:pt x="532" y="95"/>
                    </a:lnTo>
                    <a:lnTo>
                      <a:pt x="542" y="91"/>
                    </a:lnTo>
                    <a:lnTo>
                      <a:pt x="553" y="87"/>
                    </a:lnTo>
                    <a:lnTo>
                      <a:pt x="562" y="82"/>
                    </a:lnTo>
                    <a:lnTo>
                      <a:pt x="572" y="78"/>
                    </a:lnTo>
                    <a:lnTo>
                      <a:pt x="583" y="73"/>
                    </a:lnTo>
                    <a:lnTo>
                      <a:pt x="594" y="70"/>
                    </a:lnTo>
                    <a:lnTo>
                      <a:pt x="607" y="66"/>
                    </a:lnTo>
                    <a:lnTo>
                      <a:pt x="621" y="63"/>
                    </a:lnTo>
                    <a:lnTo>
                      <a:pt x="636" y="60"/>
                    </a:lnTo>
                    <a:lnTo>
                      <a:pt x="652" y="58"/>
                    </a:lnTo>
                    <a:lnTo>
                      <a:pt x="669" y="57"/>
                    </a:lnTo>
                    <a:lnTo>
                      <a:pt x="685" y="56"/>
                    </a:lnTo>
                    <a:lnTo>
                      <a:pt x="700" y="56"/>
                    </a:lnTo>
                    <a:lnTo>
                      <a:pt x="715" y="56"/>
                    </a:lnTo>
                    <a:lnTo>
                      <a:pt x="729" y="57"/>
                    </a:lnTo>
                    <a:lnTo>
                      <a:pt x="742" y="58"/>
                    </a:lnTo>
                    <a:lnTo>
                      <a:pt x="754" y="59"/>
                    </a:lnTo>
                    <a:lnTo>
                      <a:pt x="766" y="60"/>
                    </a:lnTo>
                    <a:lnTo>
                      <a:pt x="777" y="61"/>
                    </a:lnTo>
                    <a:lnTo>
                      <a:pt x="788" y="61"/>
                    </a:lnTo>
                    <a:lnTo>
                      <a:pt x="798" y="63"/>
                    </a:lnTo>
                    <a:lnTo>
                      <a:pt x="807" y="63"/>
                    </a:lnTo>
                    <a:lnTo>
                      <a:pt x="817" y="63"/>
                    </a:lnTo>
                    <a:lnTo>
                      <a:pt x="825" y="61"/>
                    </a:lnTo>
                    <a:lnTo>
                      <a:pt x="833" y="59"/>
                    </a:lnTo>
                    <a:lnTo>
                      <a:pt x="841" y="57"/>
                    </a:lnTo>
                    <a:lnTo>
                      <a:pt x="850" y="55"/>
                    </a:lnTo>
                    <a:lnTo>
                      <a:pt x="859" y="51"/>
                    </a:lnTo>
                    <a:lnTo>
                      <a:pt x="871" y="49"/>
                    </a:lnTo>
                    <a:lnTo>
                      <a:pt x="883" y="48"/>
                    </a:lnTo>
                    <a:lnTo>
                      <a:pt x="897" y="45"/>
                    </a:lnTo>
                    <a:lnTo>
                      <a:pt x="911" y="43"/>
                    </a:lnTo>
                    <a:lnTo>
                      <a:pt x="926" y="42"/>
                    </a:lnTo>
                    <a:lnTo>
                      <a:pt x="940" y="40"/>
                    </a:lnTo>
                    <a:lnTo>
                      <a:pt x="955" y="38"/>
                    </a:lnTo>
                    <a:lnTo>
                      <a:pt x="969" y="37"/>
                    </a:lnTo>
                    <a:lnTo>
                      <a:pt x="982" y="36"/>
                    </a:lnTo>
                    <a:lnTo>
                      <a:pt x="995" y="35"/>
                    </a:lnTo>
                    <a:lnTo>
                      <a:pt x="1007" y="34"/>
                    </a:lnTo>
                    <a:lnTo>
                      <a:pt x="1017" y="33"/>
                    </a:lnTo>
                    <a:lnTo>
                      <a:pt x="1025" y="32"/>
                    </a:lnTo>
                    <a:lnTo>
                      <a:pt x="1032" y="30"/>
                    </a:lnTo>
                    <a:lnTo>
                      <a:pt x="1040" y="29"/>
                    </a:lnTo>
                    <a:lnTo>
                      <a:pt x="1053" y="27"/>
                    </a:lnTo>
                    <a:lnTo>
                      <a:pt x="1070" y="25"/>
                    </a:lnTo>
                    <a:lnTo>
                      <a:pt x="1088" y="21"/>
                    </a:lnTo>
                    <a:lnTo>
                      <a:pt x="1109" y="18"/>
                    </a:lnTo>
                    <a:lnTo>
                      <a:pt x="1131" y="14"/>
                    </a:lnTo>
                    <a:lnTo>
                      <a:pt x="1153" y="11"/>
                    </a:lnTo>
                    <a:lnTo>
                      <a:pt x="1174" y="7"/>
                    </a:lnTo>
                    <a:lnTo>
                      <a:pt x="1193" y="5"/>
                    </a:lnTo>
                    <a:lnTo>
                      <a:pt x="1209" y="3"/>
                    </a:lnTo>
                    <a:lnTo>
                      <a:pt x="1223" y="2"/>
                    </a:lnTo>
                    <a:lnTo>
                      <a:pt x="1231" y="0"/>
                    </a:lnTo>
                    <a:lnTo>
                      <a:pt x="1235" y="2"/>
                    </a:lnTo>
                    <a:lnTo>
                      <a:pt x="1231" y="3"/>
                    </a:lnTo>
                    <a:lnTo>
                      <a:pt x="1222" y="5"/>
                    </a:lnTo>
                    <a:lnTo>
                      <a:pt x="1204" y="10"/>
                    </a:lnTo>
                    <a:close/>
                  </a:path>
                </a:pathLst>
              </a:custGeom>
              <a:solidFill>
                <a:srgbClr val="000000"/>
              </a:solidFill>
              <a:ln w="9525">
                <a:noFill/>
                <a:round/>
                <a:headEnd/>
                <a:tailEnd/>
              </a:ln>
            </p:spPr>
            <p:txBody>
              <a:bodyPr/>
              <a:lstStyle/>
              <a:p>
                <a:endParaRPr lang="fa-IR"/>
              </a:p>
            </p:txBody>
          </p:sp>
          <p:sp>
            <p:nvSpPr>
              <p:cNvPr id="16496" name="Freeform 80"/>
              <p:cNvSpPr>
                <a:spLocks/>
              </p:cNvSpPr>
              <p:nvPr/>
            </p:nvSpPr>
            <p:spPr bwMode="auto">
              <a:xfrm>
                <a:off x="1815" y="3559"/>
                <a:ext cx="62" cy="115"/>
              </a:xfrm>
              <a:custGeom>
                <a:avLst/>
                <a:gdLst>
                  <a:gd name="T0" fmla="*/ 85 w 124"/>
                  <a:gd name="T1" fmla="*/ 10 h 229"/>
                  <a:gd name="T2" fmla="*/ 71 w 124"/>
                  <a:gd name="T3" fmla="*/ 21 h 229"/>
                  <a:gd name="T4" fmla="*/ 54 w 124"/>
                  <a:gd name="T5" fmla="*/ 27 h 229"/>
                  <a:gd name="T6" fmla="*/ 36 w 124"/>
                  <a:gd name="T7" fmla="*/ 28 h 229"/>
                  <a:gd name="T8" fmla="*/ 21 w 124"/>
                  <a:gd name="T9" fmla="*/ 31 h 229"/>
                  <a:gd name="T10" fmla="*/ 12 w 124"/>
                  <a:gd name="T11" fmla="*/ 34 h 229"/>
                  <a:gd name="T12" fmla="*/ 9 w 124"/>
                  <a:gd name="T13" fmla="*/ 45 h 229"/>
                  <a:gd name="T14" fmla="*/ 17 w 124"/>
                  <a:gd name="T15" fmla="*/ 62 h 229"/>
                  <a:gd name="T16" fmla="*/ 36 w 124"/>
                  <a:gd name="T17" fmla="*/ 91 h 229"/>
                  <a:gd name="T18" fmla="*/ 62 w 124"/>
                  <a:gd name="T19" fmla="*/ 125 h 229"/>
                  <a:gd name="T20" fmla="*/ 84 w 124"/>
                  <a:gd name="T21" fmla="*/ 155 h 229"/>
                  <a:gd name="T22" fmla="*/ 102 w 124"/>
                  <a:gd name="T23" fmla="*/ 182 h 229"/>
                  <a:gd name="T24" fmla="*/ 115 w 124"/>
                  <a:gd name="T25" fmla="*/ 203 h 229"/>
                  <a:gd name="T26" fmla="*/ 123 w 124"/>
                  <a:gd name="T27" fmla="*/ 220 h 229"/>
                  <a:gd name="T28" fmla="*/ 124 w 124"/>
                  <a:gd name="T29" fmla="*/ 228 h 229"/>
                  <a:gd name="T30" fmla="*/ 119 w 124"/>
                  <a:gd name="T31" fmla="*/ 229 h 229"/>
                  <a:gd name="T32" fmla="*/ 107 w 124"/>
                  <a:gd name="T33" fmla="*/ 221 h 229"/>
                  <a:gd name="T34" fmla="*/ 89 w 124"/>
                  <a:gd name="T35" fmla="*/ 207 h 229"/>
                  <a:gd name="T36" fmla="*/ 70 w 124"/>
                  <a:gd name="T37" fmla="*/ 191 h 229"/>
                  <a:gd name="T38" fmla="*/ 50 w 124"/>
                  <a:gd name="T39" fmla="*/ 175 h 229"/>
                  <a:gd name="T40" fmla="*/ 32 w 124"/>
                  <a:gd name="T41" fmla="*/ 157 h 229"/>
                  <a:gd name="T42" fmla="*/ 16 w 124"/>
                  <a:gd name="T43" fmla="*/ 140 h 229"/>
                  <a:gd name="T44" fmla="*/ 5 w 124"/>
                  <a:gd name="T45" fmla="*/ 123 h 229"/>
                  <a:gd name="T46" fmla="*/ 0 w 124"/>
                  <a:gd name="T47" fmla="*/ 107 h 229"/>
                  <a:gd name="T48" fmla="*/ 3 w 124"/>
                  <a:gd name="T49" fmla="*/ 92 h 229"/>
                  <a:gd name="T50" fmla="*/ 13 w 124"/>
                  <a:gd name="T51" fmla="*/ 76 h 229"/>
                  <a:gd name="T52" fmla="*/ 29 w 124"/>
                  <a:gd name="T53" fmla="*/ 57 h 229"/>
                  <a:gd name="T54" fmla="*/ 47 w 124"/>
                  <a:gd name="T55" fmla="*/ 39 h 229"/>
                  <a:gd name="T56" fmla="*/ 64 w 124"/>
                  <a:gd name="T57" fmla="*/ 21 h 229"/>
                  <a:gd name="T58" fmla="*/ 79 w 124"/>
                  <a:gd name="T59" fmla="*/ 8 h 229"/>
                  <a:gd name="T60" fmla="*/ 89 w 124"/>
                  <a:gd name="T61" fmla="*/ 0 h 229"/>
                  <a:gd name="T62" fmla="*/ 92 w 124"/>
                  <a:gd name="T63" fmla="*/ 0 h 229"/>
                  <a:gd name="T64" fmla="*/ 85 w 124"/>
                  <a:gd name="T65" fmla="*/ 10 h 2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229"/>
                  <a:gd name="T101" fmla="*/ 124 w 124"/>
                  <a:gd name="T102" fmla="*/ 229 h 2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229">
                    <a:moveTo>
                      <a:pt x="85" y="10"/>
                    </a:moveTo>
                    <a:lnTo>
                      <a:pt x="71" y="21"/>
                    </a:lnTo>
                    <a:lnTo>
                      <a:pt x="54" y="27"/>
                    </a:lnTo>
                    <a:lnTo>
                      <a:pt x="36" y="28"/>
                    </a:lnTo>
                    <a:lnTo>
                      <a:pt x="21" y="31"/>
                    </a:lnTo>
                    <a:lnTo>
                      <a:pt x="12" y="34"/>
                    </a:lnTo>
                    <a:lnTo>
                      <a:pt x="9" y="45"/>
                    </a:lnTo>
                    <a:lnTo>
                      <a:pt x="17" y="62"/>
                    </a:lnTo>
                    <a:lnTo>
                      <a:pt x="36" y="91"/>
                    </a:lnTo>
                    <a:lnTo>
                      <a:pt x="62" y="125"/>
                    </a:lnTo>
                    <a:lnTo>
                      <a:pt x="84" y="155"/>
                    </a:lnTo>
                    <a:lnTo>
                      <a:pt x="102" y="182"/>
                    </a:lnTo>
                    <a:lnTo>
                      <a:pt x="115" y="203"/>
                    </a:lnTo>
                    <a:lnTo>
                      <a:pt x="123" y="220"/>
                    </a:lnTo>
                    <a:lnTo>
                      <a:pt x="124" y="228"/>
                    </a:lnTo>
                    <a:lnTo>
                      <a:pt x="119" y="229"/>
                    </a:lnTo>
                    <a:lnTo>
                      <a:pt x="107" y="221"/>
                    </a:lnTo>
                    <a:lnTo>
                      <a:pt x="89" y="207"/>
                    </a:lnTo>
                    <a:lnTo>
                      <a:pt x="70" y="191"/>
                    </a:lnTo>
                    <a:lnTo>
                      <a:pt x="50" y="175"/>
                    </a:lnTo>
                    <a:lnTo>
                      <a:pt x="32" y="157"/>
                    </a:lnTo>
                    <a:lnTo>
                      <a:pt x="16" y="140"/>
                    </a:lnTo>
                    <a:lnTo>
                      <a:pt x="5" y="123"/>
                    </a:lnTo>
                    <a:lnTo>
                      <a:pt x="0" y="107"/>
                    </a:lnTo>
                    <a:lnTo>
                      <a:pt x="3" y="92"/>
                    </a:lnTo>
                    <a:lnTo>
                      <a:pt x="13" y="76"/>
                    </a:lnTo>
                    <a:lnTo>
                      <a:pt x="29" y="57"/>
                    </a:lnTo>
                    <a:lnTo>
                      <a:pt x="47" y="39"/>
                    </a:lnTo>
                    <a:lnTo>
                      <a:pt x="64" y="21"/>
                    </a:lnTo>
                    <a:lnTo>
                      <a:pt x="79" y="8"/>
                    </a:lnTo>
                    <a:lnTo>
                      <a:pt x="89" y="0"/>
                    </a:lnTo>
                    <a:lnTo>
                      <a:pt x="92" y="0"/>
                    </a:lnTo>
                    <a:lnTo>
                      <a:pt x="85" y="10"/>
                    </a:lnTo>
                    <a:close/>
                  </a:path>
                </a:pathLst>
              </a:custGeom>
              <a:solidFill>
                <a:srgbClr val="000000"/>
              </a:solidFill>
              <a:ln w="9525">
                <a:noFill/>
                <a:round/>
                <a:headEnd/>
                <a:tailEnd/>
              </a:ln>
            </p:spPr>
            <p:txBody>
              <a:bodyPr/>
              <a:lstStyle/>
              <a:p>
                <a:endParaRPr lang="fa-IR"/>
              </a:p>
            </p:txBody>
          </p:sp>
          <p:sp>
            <p:nvSpPr>
              <p:cNvPr id="16497" name="Freeform 81"/>
              <p:cNvSpPr>
                <a:spLocks/>
              </p:cNvSpPr>
              <p:nvPr/>
            </p:nvSpPr>
            <p:spPr bwMode="auto">
              <a:xfrm>
                <a:off x="2189" y="3380"/>
                <a:ext cx="278" cy="38"/>
              </a:xfrm>
              <a:custGeom>
                <a:avLst/>
                <a:gdLst>
                  <a:gd name="T0" fmla="*/ 296 w 556"/>
                  <a:gd name="T1" fmla="*/ 61 h 76"/>
                  <a:gd name="T2" fmla="*/ 276 w 556"/>
                  <a:gd name="T3" fmla="*/ 57 h 76"/>
                  <a:gd name="T4" fmla="*/ 257 w 556"/>
                  <a:gd name="T5" fmla="*/ 53 h 76"/>
                  <a:gd name="T6" fmla="*/ 242 w 556"/>
                  <a:gd name="T7" fmla="*/ 51 h 76"/>
                  <a:gd name="T8" fmla="*/ 230 w 556"/>
                  <a:gd name="T9" fmla="*/ 49 h 76"/>
                  <a:gd name="T10" fmla="*/ 218 w 556"/>
                  <a:gd name="T11" fmla="*/ 47 h 76"/>
                  <a:gd name="T12" fmla="*/ 208 w 556"/>
                  <a:gd name="T13" fmla="*/ 47 h 76"/>
                  <a:gd name="T14" fmla="*/ 198 w 556"/>
                  <a:gd name="T15" fmla="*/ 47 h 76"/>
                  <a:gd name="T16" fmla="*/ 190 w 556"/>
                  <a:gd name="T17" fmla="*/ 47 h 76"/>
                  <a:gd name="T18" fmla="*/ 182 w 556"/>
                  <a:gd name="T19" fmla="*/ 47 h 76"/>
                  <a:gd name="T20" fmla="*/ 174 w 556"/>
                  <a:gd name="T21" fmla="*/ 47 h 76"/>
                  <a:gd name="T22" fmla="*/ 165 w 556"/>
                  <a:gd name="T23" fmla="*/ 49 h 76"/>
                  <a:gd name="T24" fmla="*/ 156 w 556"/>
                  <a:gd name="T25" fmla="*/ 49 h 76"/>
                  <a:gd name="T26" fmla="*/ 145 w 556"/>
                  <a:gd name="T27" fmla="*/ 49 h 76"/>
                  <a:gd name="T28" fmla="*/ 134 w 556"/>
                  <a:gd name="T29" fmla="*/ 49 h 76"/>
                  <a:gd name="T30" fmla="*/ 121 w 556"/>
                  <a:gd name="T31" fmla="*/ 49 h 76"/>
                  <a:gd name="T32" fmla="*/ 105 w 556"/>
                  <a:gd name="T33" fmla="*/ 47 h 76"/>
                  <a:gd name="T34" fmla="*/ 72 w 556"/>
                  <a:gd name="T35" fmla="*/ 43 h 76"/>
                  <a:gd name="T36" fmla="*/ 43 w 556"/>
                  <a:gd name="T37" fmla="*/ 36 h 76"/>
                  <a:gd name="T38" fmla="*/ 20 w 556"/>
                  <a:gd name="T39" fmla="*/ 27 h 76"/>
                  <a:gd name="T40" fmla="*/ 5 w 556"/>
                  <a:gd name="T41" fmla="*/ 17 h 76"/>
                  <a:gd name="T42" fmla="*/ 0 w 556"/>
                  <a:gd name="T43" fmla="*/ 8 h 76"/>
                  <a:gd name="T44" fmla="*/ 11 w 556"/>
                  <a:gd name="T45" fmla="*/ 2 h 76"/>
                  <a:gd name="T46" fmla="*/ 35 w 556"/>
                  <a:gd name="T47" fmla="*/ 0 h 76"/>
                  <a:gd name="T48" fmla="*/ 79 w 556"/>
                  <a:gd name="T49" fmla="*/ 2 h 76"/>
                  <a:gd name="T50" fmla="*/ 104 w 556"/>
                  <a:gd name="T51" fmla="*/ 5 h 76"/>
                  <a:gd name="T52" fmla="*/ 128 w 556"/>
                  <a:gd name="T53" fmla="*/ 6 h 76"/>
                  <a:gd name="T54" fmla="*/ 150 w 556"/>
                  <a:gd name="T55" fmla="*/ 7 h 76"/>
                  <a:gd name="T56" fmla="*/ 171 w 556"/>
                  <a:gd name="T57" fmla="*/ 7 h 76"/>
                  <a:gd name="T58" fmla="*/ 190 w 556"/>
                  <a:gd name="T59" fmla="*/ 7 h 76"/>
                  <a:gd name="T60" fmla="*/ 209 w 556"/>
                  <a:gd name="T61" fmla="*/ 7 h 76"/>
                  <a:gd name="T62" fmla="*/ 227 w 556"/>
                  <a:gd name="T63" fmla="*/ 6 h 76"/>
                  <a:gd name="T64" fmla="*/ 243 w 556"/>
                  <a:gd name="T65" fmla="*/ 6 h 76"/>
                  <a:gd name="T66" fmla="*/ 259 w 556"/>
                  <a:gd name="T67" fmla="*/ 5 h 76"/>
                  <a:gd name="T68" fmla="*/ 276 w 556"/>
                  <a:gd name="T69" fmla="*/ 5 h 76"/>
                  <a:gd name="T70" fmla="*/ 292 w 556"/>
                  <a:gd name="T71" fmla="*/ 5 h 76"/>
                  <a:gd name="T72" fmla="*/ 308 w 556"/>
                  <a:gd name="T73" fmla="*/ 5 h 76"/>
                  <a:gd name="T74" fmla="*/ 325 w 556"/>
                  <a:gd name="T75" fmla="*/ 6 h 76"/>
                  <a:gd name="T76" fmla="*/ 341 w 556"/>
                  <a:gd name="T77" fmla="*/ 7 h 76"/>
                  <a:gd name="T78" fmla="*/ 360 w 556"/>
                  <a:gd name="T79" fmla="*/ 9 h 76"/>
                  <a:gd name="T80" fmla="*/ 378 w 556"/>
                  <a:gd name="T81" fmla="*/ 12 h 76"/>
                  <a:gd name="T82" fmla="*/ 415 w 556"/>
                  <a:gd name="T83" fmla="*/ 16 h 76"/>
                  <a:gd name="T84" fmla="*/ 450 w 556"/>
                  <a:gd name="T85" fmla="*/ 19 h 76"/>
                  <a:gd name="T86" fmla="*/ 480 w 556"/>
                  <a:gd name="T87" fmla="*/ 19 h 76"/>
                  <a:gd name="T88" fmla="*/ 505 w 556"/>
                  <a:gd name="T89" fmla="*/ 17 h 76"/>
                  <a:gd name="T90" fmla="*/ 527 w 556"/>
                  <a:gd name="T91" fmla="*/ 15 h 76"/>
                  <a:gd name="T92" fmla="*/ 542 w 556"/>
                  <a:gd name="T93" fmla="*/ 13 h 76"/>
                  <a:gd name="T94" fmla="*/ 552 w 556"/>
                  <a:gd name="T95" fmla="*/ 12 h 76"/>
                  <a:gd name="T96" fmla="*/ 556 w 556"/>
                  <a:gd name="T97" fmla="*/ 11 h 76"/>
                  <a:gd name="T98" fmla="*/ 422 w 556"/>
                  <a:gd name="T99" fmla="*/ 54 h 76"/>
                  <a:gd name="T100" fmla="*/ 308 w 556"/>
                  <a:gd name="T101" fmla="*/ 70 h 76"/>
                  <a:gd name="T102" fmla="*/ 312 w 556"/>
                  <a:gd name="T103" fmla="*/ 72 h 76"/>
                  <a:gd name="T104" fmla="*/ 323 w 556"/>
                  <a:gd name="T105" fmla="*/ 73 h 76"/>
                  <a:gd name="T106" fmla="*/ 336 w 556"/>
                  <a:gd name="T107" fmla="*/ 75 h 76"/>
                  <a:gd name="T108" fmla="*/ 347 w 556"/>
                  <a:gd name="T109" fmla="*/ 76 h 76"/>
                  <a:gd name="T110" fmla="*/ 352 w 556"/>
                  <a:gd name="T111" fmla="*/ 76 h 76"/>
                  <a:gd name="T112" fmla="*/ 348 w 556"/>
                  <a:gd name="T113" fmla="*/ 74 h 76"/>
                  <a:gd name="T114" fmla="*/ 331 w 556"/>
                  <a:gd name="T115" fmla="*/ 69 h 76"/>
                  <a:gd name="T116" fmla="*/ 296 w 556"/>
                  <a:gd name="T117" fmla="*/ 61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76"/>
                  <a:gd name="T179" fmla="*/ 556 w 556"/>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76">
                    <a:moveTo>
                      <a:pt x="296" y="61"/>
                    </a:moveTo>
                    <a:lnTo>
                      <a:pt x="276" y="57"/>
                    </a:lnTo>
                    <a:lnTo>
                      <a:pt x="257" y="53"/>
                    </a:lnTo>
                    <a:lnTo>
                      <a:pt x="242" y="51"/>
                    </a:lnTo>
                    <a:lnTo>
                      <a:pt x="230" y="49"/>
                    </a:lnTo>
                    <a:lnTo>
                      <a:pt x="218" y="47"/>
                    </a:lnTo>
                    <a:lnTo>
                      <a:pt x="208" y="47"/>
                    </a:lnTo>
                    <a:lnTo>
                      <a:pt x="198" y="47"/>
                    </a:lnTo>
                    <a:lnTo>
                      <a:pt x="190" y="47"/>
                    </a:lnTo>
                    <a:lnTo>
                      <a:pt x="182" y="47"/>
                    </a:lnTo>
                    <a:lnTo>
                      <a:pt x="174" y="47"/>
                    </a:lnTo>
                    <a:lnTo>
                      <a:pt x="165" y="49"/>
                    </a:lnTo>
                    <a:lnTo>
                      <a:pt x="156" y="49"/>
                    </a:lnTo>
                    <a:lnTo>
                      <a:pt x="145" y="49"/>
                    </a:lnTo>
                    <a:lnTo>
                      <a:pt x="134" y="49"/>
                    </a:lnTo>
                    <a:lnTo>
                      <a:pt x="121" y="49"/>
                    </a:lnTo>
                    <a:lnTo>
                      <a:pt x="105" y="47"/>
                    </a:lnTo>
                    <a:lnTo>
                      <a:pt x="72" y="43"/>
                    </a:lnTo>
                    <a:lnTo>
                      <a:pt x="43" y="36"/>
                    </a:lnTo>
                    <a:lnTo>
                      <a:pt x="20" y="27"/>
                    </a:lnTo>
                    <a:lnTo>
                      <a:pt x="5" y="17"/>
                    </a:lnTo>
                    <a:lnTo>
                      <a:pt x="0" y="8"/>
                    </a:lnTo>
                    <a:lnTo>
                      <a:pt x="11" y="2"/>
                    </a:lnTo>
                    <a:lnTo>
                      <a:pt x="35" y="0"/>
                    </a:lnTo>
                    <a:lnTo>
                      <a:pt x="79" y="2"/>
                    </a:lnTo>
                    <a:lnTo>
                      <a:pt x="104" y="5"/>
                    </a:lnTo>
                    <a:lnTo>
                      <a:pt x="128" y="6"/>
                    </a:lnTo>
                    <a:lnTo>
                      <a:pt x="150" y="7"/>
                    </a:lnTo>
                    <a:lnTo>
                      <a:pt x="171" y="7"/>
                    </a:lnTo>
                    <a:lnTo>
                      <a:pt x="190" y="7"/>
                    </a:lnTo>
                    <a:lnTo>
                      <a:pt x="209" y="7"/>
                    </a:lnTo>
                    <a:lnTo>
                      <a:pt x="227" y="6"/>
                    </a:lnTo>
                    <a:lnTo>
                      <a:pt x="243" y="6"/>
                    </a:lnTo>
                    <a:lnTo>
                      <a:pt x="259" y="5"/>
                    </a:lnTo>
                    <a:lnTo>
                      <a:pt x="276" y="5"/>
                    </a:lnTo>
                    <a:lnTo>
                      <a:pt x="292" y="5"/>
                    </a:lnTo>
                    <a:lnTo>
                      <a:pt x="308" y="5"/>
                    </a:lnTo>
                    <a:lnTo>
                      <a:pt x="325" y="6"/>
                    </a:lnTo>
                    <a:lnTo>
                      <a:pt x="341" y="7"/>
                    </a:lnTo>
                    <a:lnTo>
                      <a:pt x="360" y="9"/>
                    </a:lnTo>
                    <a:lnTo>
                      <a:pt x="378" y="12"/>
                    </a:lnTo>
                    <a:lnTo>
                      <a:pt x="415" y="16"/>
                    </a:lnTo>
                    <a:lnTo>
                      <a:pt x="450" y="19"/>
                    </a:lnTo>
                    <a:lnTo>
                      <a:pt x="480" y="19"/>
                    </a:lnTo>
                    <a:lnTo>
                      <a:pt x="505" y="17"/>
                    </a:lnTo>
                    <a:lnTo>
                      <a:pt x="527" y="15"/>
                    </a:lnTo>
                    <a:lnTo>
                      <a:pt x="542" y="13"/>
                    </a:lnTo>
                    <a:lnTo>
                      <a:pt x="552" y="12"/>
                    </a:lnTo>
                    <a:lnTo>
                      <a:pt x="556" y="11"/>
                    </a:lnTo>
                    <a:lnTo>
                      <a:pt x="422" y="54"/>
                    </a:lnTo>
                    <a:lnTo>
                      <a:pt x="308" y="70"/>
                    </a:lnTo>
                    <a:lnTo>
                      <a:pt x="312" y="72"/>
                    </a:lnTo>
                    <a:lnTo>
                      <a:pt x="323" y="73"/>
                    </a:lnTo>
                    <a:lnTo>
                      <a:pt x="336" y="75"/>
                    </a:lnTo>
                    <a:lnTo>
                      <a:pt x="347" y="76"/>
                    </a:lnTo>
                    <a:lnTo>
                      <a:pt x="352" y="76"/>
                    </a:lnTo>
                    <a:lnTo>
                      <a:pt x="348" y="74"/>
                    </a:lnTo>
                    <a:lnTo>
                      <a:pt x="331" y="69"/>
                    </a:lnTo>
                    <a:lnTo>
                      <a:pt x="296" y="61"/>
                    </a:lnTo>
                    <a:close/>
                  </a:path>
                </a:pathLst>
              </a:custGeom>
              <a:solidFill>
                <a:srgbClr val="000000"/>
              </a:solidFill>
              <a:ln w="9525">
                <a:noFill/>
                <a:round/>
                <a:headEnd/>
                <a:tailEnd/>
              </a:ln>
            </p:spPr>
            <p:txBody>
              <a:bodyPr/>
              <a:lstStyle/>
              <a:p>
                <a:endParaRPr lang="fa-IR"/>
              </a:p>
            </p:txBody>
          </p:sp>
          <p:sp>
            <p:nvSpPr>
              <p:cNvPr id="16498" name="Freeform 82"/>
              <p:cNvSpPr>
                <a:spLocks/>
              </p:cNvSpPr>
              <p:nvPr/>
            </p:nvSpPr>
            <p:spPr bwMode="auto">
              <a:xfrm>
                <a:off x="2091" y="3234"/>
                <a:ext cx="262" cy="212"/>
              </a:xfrm>
              <a:custGeom>
                <a:avLst/>
                <a:gdLst>
                  <a:gd name="T0" fmla="*/ 178 w 523"/>
                  <a:gd name="T1" fmla="*/ 391 h 424"/>
                  <a:gd name="T2" fmla="*/ 222 w 523"/>
                  <a:gd name="T3" fmla="*/ 368 h 424"/>
                  <a:gd name="T4" fmla="*/ 249 w 523"/>
                  <a:gd name="T5" fmla="*/ 348 h 424"/>
                  <a:gd name="T6" fmla="*/ 267 w 523"/>
                  <a:gd name="T7" fmla="*/ 317 h 424"/>
                  <a:gd name="T8" fmla="*/ 280 w 523"/>
                  <a:gd name="T9" fmla="*/ 269 h 424"/>
                  <a:gd name="T10" fmla="*/ 283 w 523"/>
                  <a:gd name="T11" fmla="*/ 228 h 424"/>
                  <a:gd name="T12" fmla="*/ 288 w 523"/>
                  <a:gd name="T13" fmla="*/ 191 h 424"/>
                  <a:gd name="T14" fmla="*/ 315 w 523"/>
                  <a:gd name="T15" fmla="*/ 149 h 424"/>
                  <a:gd name="T16" fmla="*/ 374 w 523"/>
                  <a:gd name="T17" fmla="*/ 99 h 424"/>
                  <a:gd name="T18" fmla="*/ 430 w 523"/>
                  <a:gd name="T19" fmla="*/ 58 h 424"/>
                  <a:gd name="T20" fmla="*/ 475 w 523"/>
                  <a:gd name="T21" fmla="*/ 30 h 424"/>
                  <a:gd name="T22" fmla="*/ 508 w 523"/>
                  <a:gd name="T23" fmla="*/ 12 h 424"/>
                  <a:gd name="T24" fmla="*/ 523 w 523"/>
                  <a:gd name="T25" fmla="*/ 7 h 424"/>
                  <a:gd name="T26" fmla="*/ 520 w 523"/>
                  <a:gd name="T27" fmla="*/ 3 h 424"/>
                  <a:gd name="T28" fmla="*/ 504 w 523"/>
                  <a:gd name="T29" fmla="*/ 1 h 424"/>
                  <a:gd name="T30" fmla="*/ 479 w 523"/>
                  <a:gd name="T31" fmla="*/ 0 h 424"/>
                  <a:gd name="T32" fmla="*/ 445 w 523"/>
                  <a:gd name="T33" fmla="*/ 1 h 424"/>
                  <a:gd name="T34" fmla="*/ 405 w 523"/>
                  <a:gd name="T35" fmla="*/ 3 h 424"/>
                  <a:gd name="T36" fmla="*/ 360 w 523"/>
                  <a:gd name="T37" fmla="*/ 8 h 424"/>
                  <a:gd name="T38" fmla="*/ 311 w 523"/>
                  <a:gd name="T39" fmla="*/ 15 h 424"/>
                  <a:gd name="T40" fmla="*/ 264 w 523"/>
                  <a:gd name="T41" fmla="*/ 24 h 424"/>
                  <a:gd name="T42" fmla="*/ 226 w 523"/>
                  <a:gd name="T43" fmla="*/ 31 h 424"/>
                  <a:gd name="T44" fmla="*/ 195 w 523"/>
                  <a:gd name="T45" fmla="*/ 38 h 424"/>
                  <a:gd name="T46" fmla="*/ 171 w 523"/>
                  <a:gd name="T47" fmla="*/ 43 h 424"/>
                  <a:gd name="T48" fmla="*/ 149 w 523"/>
                  <a:gd name="T49" fmla="*/ 50 h 424"/>
                  <a:gd name="T50" fmla="*/ 129 w 523"/>
                  <a:gd name="T51" fmla="*/ 58 h 424"/>
                  <a:gd name="T52" fmla="*/ 108 w 523"/>
                  <a:gd name="T53" fmla="*/ 71 h 424"/>
                  <a:gd name="T54" fmla="*/ 83 w 523"/>
                  <a:gd name="T55" fmla="*/ 87 h 424"/>
                  <a:gd name="T56" fmla="*/ 52 w 523"/>
                  <a:gd name="T57" fmla="*/ 120 h 424"/>
                  <a:gd name="T58" fmla="*/ 29 w 523"/>
                  <a:gd name="T59" fmla="*/ 201 h 424"/>
                  <a:gd name="T60" fmla="*/ 13 w 523"/>
                  <a:gd name="T61" fmla="*/ 299 h 424"/>
                  <a:gd name="T62" fmla="*/ 3 w 523"/>
                  <a:gd name="T63" fmla="*/ 371 h 424"/>
                  <a:gd name="T64" fmla="*/ 0 w 523"/>
                  <a:gd name="T65" fmla="*/ 389 h 424"/>
                  <a:gd name="T66" fmla="*/ 18 w 523"/>
                  <a:gd name="T67" fmla="*/ 403 h 424"/>
                  <a:gd name="T68" fmla="*/ 47 w 523"/>
                  <a:gd name="T69" fmla="*/ 404 h 424"/>
                  <a:gd name="T70" fmla="*/ 67 w 523"/>
                  <a:gd name="T71" fmla="*/ 379 h 424"/>
                  <a:gd name="T72" fmla="*/ 65 w 523"/>
                  <a:gd name="T73" fmla="*/ 318 h 424"/>
                  <a:gd name="T74" fmla="*/ 57 w 523"/>
                  <a:gd name="T75" fmla="*/ 262 h 424"/>
                  <a:gd name="T76" fmla="*/ 57 w 523"/>
                  <a:gd name="T77" fmla="*/ 217 h 424"/>
                  <a:gd name="T78" fmla="*/ 75 w 523"/>
                  <a:gd name="T79" fmla="*/ 182 h 424"/>
                  <a:gd name="T80" fmla="*/ 113 w 523"/>
                  <a:gd name="T81" fmla="*/ 151 h 424"/>
                  <a:gd name="T82" fmla="*/ 142 w 523"/>
                  <a:gd name="T83" fmla="*/ 125 h 424"/>
                  <a:gd name="T84" fmla="*/ 168 w 523"/>
                  <a:gd name="T85" fmla="*/ 102 h 424"/>
                  <a:gd name="T86" fmla="*/ 207 w 523"/>
                  <a:gd name="T87" fmla="*/ 84 h 424"/>
                  <a:gd name="T88" fmla="*/ 268 w 523"/>
                  <a:gd name="T89" fmla="*/ 67 h 424"/>
                  <a:gd name="T90" fmla="*/ 326 w 523"/>
                  <a:gd name="T91" fmla="*/ 43 h 424"/>
                  <a:gd name="T92" fmla="*/ 364 w 523"/>
                  <a:gd name="T93" fmla="*/ 29 h 424"/>
                  <a:gd name="T94" fmla="*/ 368 w 523"/>
                  <a:gd name="T95" fmla="*/ 35 h 424"/>
                  <a:gd name="T96" fmla="*/ 331 w 523"/>
                  <a:gd name="T97" fmla="*/ 73 h 424"/>
                  <a:gd name="T98" fmla="*/ 291 w 523"/>
                  <a:gd name="T99" fmla="*/ 113 h 424"/>
                  <a:gd name="T100" fmla="*/ 259 w 523"/>
                  <a:gd name="T101" fmla="*/ 148 h 424"/>
                  <a:gd name="T102" fmla="*/ 239 w 523"/>
                  <a:gd name="T103" fmla="*/ 183 h 424"/>
                  <a:gd name="T104" fmla="*/ 234 w 523"/>
                  <a:gd name="T105" fmla="*/ 219 h 424"/>
                  <a:gd name="T106" fmla="*/ 229 w 523"/>
                  <a:gd name="T107" fmla="*/ 250 h 424"/>
                  <a:gd name="T108" fmla="*/ 217 w 523"/>
                  <a:gd name="T109" fmla="*/ 280 h 424"/>
                  <a:gd name="T110" fmla="*/ 200 w 523"/>
                  <a:gd name="T111" fmla="*/ 313 h 424"/>
                  <a:gd name="T112" fmla="*/ 173 w 523"/>
                  <a:gd name="T113" fmla="*/ 353 h 424"/>
                  <a:gd name="T114" fmla="*/ 138 w 523"/>
                  <a:gd name="T115" fmla="*/ 393 h 424"/>
                  <a:gd name="T116" fmla="*/ 115 w 523"/>
                  <a:gd name="T117" fmla="*/ 419 h 424"/>
                  <a:gd name="T118" fmla="*/ 125 w 523"/>
                  <a:gd name="T119" fmla="*/ 420 h 4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3"/>
                  <a:gd name="T181" fmla="*/ 0 h 424"/>
                  <a:gd name="T182" fmla="*/ 523 w 523"/>
                  <a:gd name="T183" fmla="*/ 424 h 4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3" h="424">
                    <a:moveTo>
                      <a:pt x="149" y="408"/>
                    </a:moveTo>
                    <a:lnTo>
                      <a:pt x="178" y="391"/>
                    </a:lnTo>
                    <a:lnTo>
                      <a:pt x="202" y="379"/>
                    </a:lnTo>
                    <a:lnTo>
                      <a:pt x="222" y="368"/>
                    </a:lnTo>
                    <a:lnTo>
                      <a:pt x="237" y="358"/>
                    </a:lnTo>
                    <a:lnTo>
                      <a:pt x="249" y="348"/>
                    </a:lnTo>
                    <a:lnTo>
                      <a:pt x="259" y="334"/>
                    </a:lnTo>
                    <a:lnTo>
                      <a:pt x="267" y="317"/>
                    </a:lnTo>
                    <a:lnTo>
                      <a:pt x="275" y="293"/>
                    </a:lnTo>
                    <a:lnTo>
                      <a:pt x="280" y="269"/>
                    </a:lnTo>
                    <a:lnTo>
                      <a:pt x="282" y="247"/>
                    </a:lnTo>
                    <a:lnTo>
                      <a:pt x="283" y="228"/>
                    </a:lnTo>
                    <a:lnTo>
                      <a:pt x="284" y="209"/>
                    </a:lnTo>
                    <a:lnTo>
                      <a:pt x="288" y="191"/>
                    </a:lnTo>
                    <a:lnTo>
                      <a:pt x="298" y="171"/>
                    </a:lnTo>
                    <a:lnTo>
                      <a:pt x="315" y="149"/>
                    </a:lnTo>
                    <a:lnTo>
                      <a:pt x="343" y="124"/>
                    </a:lnTo>
                    <a:lnTo>
                      <a:pt x="374" y="99"/>
                    </a:lnTo>
                    <a:lnTo>
                      <a:pt x="403" y="77"/>
                    </a:lnTo>
                    <a:lnTo>
                      <a:pt x="430" y="58"/>
                    </a:lnTo>
                    <a:lnTo>
                      <a:pt x="454" y="42"/>
                    </a:lnTo>
                    <a:lnTo>
                      <a:pt x="475" y="30"/>
                    </a:lnTo>
                    <a:lnTo>
                      <a:pt x="494" y="19"/>
                    </a:lnTo>
                    <a:lnTo>
                      <a:pt x="508" y="12"/>
                    </a:lnTo>
                    <a:lnTo>
                      <a:pt x="520" y="8"/>
                    </a:lnTo>
                    <a:lnTo>
                      <a:pt x="523" y="7"/>
                    </a:lnTo>
                    <a:lnTo>
                      <a:pt x="523" y="4"/>
                    </a:lnTo>
                    <a:lnTo>
                      <a:pt x="520" y="3"/>
                    </a:lnTo>
                    <a:lnTo>
                      <a:pt x="513" y="2"/>
                    </a:lnTo>
                    <a:lnTo>
                      <a:pt x="504" y="1"/>
                    </a:lnTo>
                    <a:lnTo>
                      <a:pt x="492" y="1"/>
                    </a:lnTo>
                    <a:lnTo>
                      <a:pt x="479" y="0"/>
                    </a:lnTo>
                    <a:lnTo>
                      <a:pt x="462" y="0"/>
                    </a:lnTo>
                    <a:lnTo>
                      <a:pt x="445" y="1"/>
                    </a:lnTo>
                    <a:lnTo>
                      <a:pt x="426" y="1"/>
                    </a:lnTo>
                    <a:lnTo>
                      <a:pt x="405" y="3"/>
                    </a:lnTo>
                    <a:lnTo>
                      <a:pt x="382" y="4"/>
                    </a:lnTo>
                    <a:lnTo>
                      <a:pt x="360" y="8"/>
                    </a:lnTo>
                    <a:lnTo>
                      <a:pt x="336" y="10"/>
                    </a:lnTo>
                    <a:lnTo>
                      <a:pt x="311" y="15"/>
                    </a:lnTo>
                    <a:lnTo>
                      <a:pt x="287" y="19"/>
                    </a:lnTo>
                    <a:lnTo>
                      <a:pt x="264" y="24"/>
                    </a:lnTo>
                    <a:lnTo>
                      <a:pt x="244" y="27"/>
                    </a:lnTo>
                    <a:lnTo>
                      <a:pt x="226" y="31"/>
                    </a:lnTo>
                    <a:lnTo>
                      <a:pt x="210" y="34"/>
                    </a:lnTo>
                    <a:lnTo>
                      <a:pt x="195" y="38"/>
                    </a:lnTo>
                    <a:lnTo>
                      <a:pt x="182" y="40"/>
                    </a:lnTo>
                    <a:lnTo>
                      <a:pt x="171" y="43"/>
                    </a:lnTo>
                    <a:lnTo>
                      <a:pt x="159" y="46"/>
                    </a:lnTo>
                    <a:lnTo>
                      <a:pt x="149" y="50"/>
                    </a:lnTo>
                    <a:lnTo>
                      <a:pt x="140" y="54"/>
                    </a:lnTo>
                    <a:lnTo>
                      <a:pt x="129" y="58"/>
                    </a:lnTo>
                    <a:lnTo>
                      <a:pt x="119" y="64"/>
                    </a:lnTo>
                    <a:lnTo>
                      <a:pt x="108" y="71"/>
                    </a:lnTo>
                    <a:lnTo>
                      <a:pt x="96" y="78"/>
                    </a:lnTo>
                    <a:lnTo>
                      <a:pt x="83" y="87"/>
                    </a:lnTo>
                    <a:lnTo>
                      <a:pt x="68" y="98"/>
                    </a:lnTo>
                    <a:lnTo>
                      <a:pt x="52" y="120"/>
                    </a:lnTo>
                    <a:lnTo>
                      <a:pt x="40" y="155"/>
                    </a:lnTo>
                    <a:lnTo>
                      <a:pt x="29" y="201"/>
                    </a:lnTo>
                    <a:lnTo>
                      <a:pt x="20" y="251"/>
                    </a:lnTo>
                    <a:lnTo>
                      <a:pt x="13" y="299"/>
                    </a:lnTo>
                    <a:lnTo>
                      <a:pt x="7" y="341"/>
                    </a:lnTo>
                    <a:lnTo>
                      <a:pt x="3" y="371"/>
                    </a:lnTo>
                    <a:lnTo>
                      <a:pt x="0" y="383"/>
                    </a:lnTo>
                    <a:lnTo>
                      <a:pt x="0" y="389"/>
                    </a:lnTo>
                    <a:lnTo>
                      <a:pt x="6" y="396"/>
                    </a:lnTo>
                    <a:lnTo>
                      <a:pt x="18" y="403"/>
                    </a:lnTo>
                    <a:lnTo>
                      <a:pt x="33" y="406"/>
                    </a:lnTo>
                    <a:lnTo>
                      <a:pt x="47" y="404"/>
                    </a:lnTo>
                    <a:lnTo>
                      <a:pt x="59" y="396"/>
                    </a:lnTo>
                    <a:lnTo>
                      <a:pt x="67" y="379"/>
                    </a:lnTo>
                    <a:lnTo>
                      <a:pt x="68" y="350"/>
                    </a:lnTo>
                    <a:lnTo>
                      <a:pt x="65" y="318"/>
                    </a:lnTo>
                    <a:lnTo>
                      <a:pt x="60" y="288"/>
                    </a:lnTo>
                    <a:lnTo>
                      <a:pt x="57" y="262"/>
                    </a:lnTo>
                    <a:lnTo>
                      <a:pt x="56" y="238"/>
                    </a:lnTo>
                    <a:lnTo>
                      <a:pt x="57" y="217"/>
                    </a:lnTo>
                    <a:lnTo>
                      <a:pt x="63" y="199"/>
                    </a:lnTo>
                    <a:lnTo>
                      <a:pt x="75" y="182"/>
                    </a:lnTo>
                    <a:lnTo>
                      <a:pt x="94" y="166"/>
                    </a:lnTo>
                    <a:lnTo>
                      <a:pt x="113" y="151"/>
                    </a:lnTo>
                    <a:lnTo>
                      <a:pt x="128" y="138"/>
                    </a:lnTo>
                    <a:lnTo>
                      <a:pt x="142" y="125"/>
                    </a:lnTo>
                    <a:lnTo>
                      <a:pt x="155" y="114"/>
                    </a:lnTo>
                    <a:lnTo>
                      <a:pt x="168" y="102"/>
                    </a:lnTo>
                    <a:lnTo>
                      <a:pt x="185" y="93"/>
                    </a:lnTo>
                    <a:lnTo>
                      <a:pt x="207" y="84"/>
                    </a:lnTo>
                    <a:lnTo>
                      <a:pt x="235" y="76"/>
                    </a:lnTo>
                    <a:lnTo>
                      <a:pt x="268" y="67"/>
                    </a:lnTo>
                    <a:lnTo>
                      <a:pt x="299" y="55"/>
                    </a:lnTo>
                    <a:lnTo>
                      <a:pt x="326" y="43"/>
                    </a:lnTo>
                    <a:lnTo>
                      <a:pt x="350" y="34"/>
                    </a:lnTo>
                    <a:lnTo>
                      <a:pt x="364" y="29"/>
                    </a:lnTo>
                    <a:lnTo>
                      <a:pt x="371" y="29"/>
                    </a:lnTo>
                    <a:lnTo>
                      <a:pt x="368" y="35"/>
                    </a:lnTo>
                    <a:lnTo>
                      <a:pt x="353" y="53"/>
                    </a:lnTo>
                    <a:lnTo>
                      <a:pt x="331" y="73"/>
                    </a:lnTo>
                    <a:lnTo>
                      <a:pt x="310" y="94"/>
                    </a:lnTo>
                    <a:lnTo>
                      <a:pt x="291" y="113"/>
                    </a:lnTo>
                    <a:lnTo>
                      <a:pt x="273" y="131"/>
                    </a:lnTo>
                    <a:lnTo>
                      <a:pt x="259" y="148"/>
                    </a:lnTo>
                    <a:lnTo>
                      <a:pt x="247" y="166"/>
                    </a:lnTo>
                    <a:lnTo>
                      <a:pt x="239" y="183"/>
                    </a:lnTo>
                    <a:lnTo>
                      <a:pt x="235" y="201"/>
                    </a:lnTo>
                    <a:lnTo>
                      <a:pt x="234" y="219"/>
                    </a:lnTo>
                    <a:lnTo>
                      <a:pt x="232" y="235"/>
                    </a:lnTo>
                    <a:lnTo>
                      <a:pt x="229" y="250"/>
                    </a:lnTo>
                    <a:lnTo>
                      <a:pt x="224" y="265"/>
                    </a:lnTo>
                    <a:lnTo>
                      <a:pt x="217" y="280"/>
                    </a:lnTo>
                    <a:lnTo>
                      <a:pt x="210" y="296"/>
                    </a:lnTo>
                    <a:lnTo>
                      <a:pt x="200" y="313"/>
                    </a:lnTo>
                    <a:lnTo>
                      <a:pt x="188" y="333"/>
                    </a:lnTo>
                    <a:lnTo>
                      <a:pt x="173" y="353"/>
                    </a:lnTo>
                    <a:lnTo>
                      <a:pt x="155" y="374"/>
                    </a:lnTo>
                    <a:lnTo>
                      <a:pt x="138" y="393"/>
                    </a:lnTo>
                    <a:lnTo>
                      <a:pt x="124" y="408"/>
                    </a:lnTo>
                    <a:lnTo>
                      <a:pt x="115" y="419"/>
                    </a:lnTo>
                    <a:lnTo>
                      <a:pt x="113" y="424"/>
                    </a:lnTo>
                    <a:lnTo>
                      <a:pt x="125" y="420"/>
                    </a:lnTo>
                    <a:lnTo>
                      <a:pt x="149" y="408"/>
                    </a:lnTo>
                    <a:close/>
                  </a:path>
                </a:pathLst>
              </a:custGeom>
              <a:solidFill>
                <a:srgbClr val="000000"/>
              </a:solidFill>
              <a:ln w="9525">
                <a:noFill/>
                <a:round/>
                <a:headEnd/>
                <a:tailEnd/>
              </a:ln>
            </p:spPr>
            <p:txBody>
              <a:bodyPr/>
              <a:lstStyle/>
              <a:p>
                <a:endParaRPr lang="fa-IR"/>
              </a:p>
            </p:txBody>
          </p:sp>
          <p:sp>
            <p:nvSpPr>
              <p:cNvPr id="16499" name="Freeform 83"/>
              <p:cNvSpPr>
                <a:spLocks/>
              </p:cNvSpPr>
              <p:nvPr/>
            </p:nvSpPr>
            <p:spPr bwMode="auto">
              <a:xfrm>
                <a:off x="1238" y="3302"/>
                <a:ext cx="883" cy="152"/>
              </a:xfrm>
              <a:custGeom>
                <a:avLst/>
                <a:gdLst>
                  <a:gd name="T0" fmla="*/ 1672 w 1766"/>
                  <a:gd name="T1" fmla="*/ 148 h 303"/>
                  <a:gd name="T2" fmla="*/ 1628 w 1766"/>
                  <a:gd name="T3" fmla="*/ 162 h 303"/>
                  <a:gd name="T4" fmla="*/ 1591 w 1766"/>
                  <a:gd name="T5" fmla="*/ 180 h 303"/>
                  <a:gd name="T6" fmla="*/ 1546 w 1766"/>
                  <a:gd name="T7" fmla="*/ 198 h 303"/>
                  <a:gd name="T8" fmla="*/ 1490 w 1766"/>
                  <a:gd name="T9" fmla="*/ 216 h 303"/>
                  <a:gd name="T10" fmla="*/ 1445 w 1766"/>
                  <a:gd name="T11" fmla="*/ 237 h 303"/>
                  <a:gd name="T12" fmla="*/ 1400 w 1766"/>
                  <a:gd name="T13" fmla="*/ 251 h 303"/>
                  <a:gd name="T14" fmla="*/ 1340 w 1766"/>
                  <a:gd name="T15" fmla="*/ 249 h 303"/>
                  <a:gd name="T16" fmla="*/ 1263 w 1766"/>
                  <a:gd name="T17" fmla="*/ 229 h 303"/>
                  <a:gd name="T18" fmla="*/ 1196 w 1766"/>
                  <a:gd name="T19" fmla="*/ 211 h 303"/>
                  <a:gd name="T20" fmla="*/ 1139 w 1766"/>
                  <a:gd name="T21" fmla="*/ 193 h 303"/>
                  <a:gd name="T22" fmla="*/ 1088 w 1766"/>
                  <a:gd name="T23" fmla="*/ 178 h 303"/>
                  <a:gd name="T24" fmla="*/ 1042 w 1766"/>
                  <a:gd name="T25" fmla="*/ 166 h 303"/>
                  <a:gd name="T26" fmla="*/ 996 w 1766"/>
                  <a:gd name="T27" fmla="*/ 158 h 303"/>
                  <a:gd name="T28" fmla="*/ 946 w 1766"/>
                  <a:gd name="T29" fmla="*/ 152 h 303"/>
                  <a:gd name="T30" fmla="*/ 890 w 1766"/>
                  <a:gd name="T31" fmla="*/ 143 h 303"/>
                  <a:gd name="T32" fmla="*/ 823 w 1766"/>
                  <a:gd name="T33" fmla="*/ 132 h 303"/>
                  <a:gd name="T34" fmla="*/ 748 w 1766"/>
                  <a:gd name="T35" fmla="*/ 131 h 303"/>
                  <a:gd name="T36" fmla="*/ 673 w 1766"/>
                  <a:gd name="T37" fmla="*/ 130 h 303"/>
                  <a:gd name="T38" fmla="*/ 604 w 1766"/>
                  <a:gd name="T39" fmla="*/ 121 h 303"/>
                  <a:gd name="T40" fmla="*/ 525 w 1766"/>
                  <a:gd name="T41" fmla="*/ 115 h 303"/>
                  <a:gd name="T42" fmla="*/ 447 w 1766"/>
                  <a:gd name="T43" fmla="*/ 128 h 303"/>
                  <a:gd name="T44" fmla="*/ 361 w 1766"/>
                  <a:gd name="T45" fmla="*/ 101 h 303"/>
                  <a:gd name="T46" fmla="*/ 302 w 1766"/>
                  <a:gd name="T47" fmla="*/ 84 h 303"/>
                  <a:gd name="T48" fmla="*/ 248 w 1766"/>
                  <a:gd name="T49" fmla="*/ 70 h 303"/>
                  <a:gd name="T50" fmla="*/ 190 w 1766"/>
                  <a:gd name="T51" fmla="*/ 55 h 303"/>
                  <a:gd name="T52" fmla="*/ 119 w 1766"/>
                  <a:gd name="T53" fmla="*/ 34 h 303"/>
                  <a:gd name="T54" fmla="*/ 43 w 1766"/>
                  <a:gd name="T55" fmla="*/ 10 h 303"/>
                  <a:gd name="T56" fmla="*/ 2 w 1766"/>
                  <a:gd name="T57" fmla="*/ 0 h 303"/>
                  <a:gd name="T58" fmla="*/ 31 w 1766"/>
                  <a:gd name="T59" fmla="*/ 17 h 303"/>
                  <a:gd name="T60" fmla="*/ 112 w 1766"/>
                  <a:gd name="T61" fmla="*/ 56 h 303"/>
                  <a:gd name="T62" fmla="*/ 143 w 1766"/>
                  <a:gd name="T63" fmla="*/ 79 h 303"/>
                  <a:gd name="T64" fmla="*/ 169 w 1766"/>
                  <a:gd name="T65" fmla="*/ 97 h 303"/>
                  <a:gd name="T66" fmla="*/ 237 w 1766"/>
                  <a:gd name="T67" fmla="*/ 117 h 303"/>
                  <a:gd name="T68" fmla="*/ 344 w 1766"/>
                  <a:gd name="T69" fmla="*/ 150 h 303"/>
                  <a:gd name="T70" fmla="*/ 396 w 1766"/>
                  <a:gd name="T71" fmla="*/ 174 h 303"/>
                  <a:gd name="T72" fmla="*/ 429 w 1766"/>
                  <a:gd name="T73" fmla="*/ 185 h 303"/>
                  <a:gd name="T74" fmla="*/ 481 w 1766"/>
                  <a:gd name="T75" fmla="*/ 178 h 303"/>
                  <a:gd name="T76" fmla="*/ 587 w 1766"/>
                  <a:gd name="T77" fmla="*/ 150 h 303"/>
                  <a:gd name="T78" fmla="*/ 647 w 1766"/>
                  <a:gd name="T79" fmla="*/ 153 h 303"/>
                  <a:gd name="T80" fmla="*/ 743 w 1766"/>
                  <a:gd name="T81" fmla="*/ 161 h 303"/>
                  <a:gd name="T82" fmla="*/ 826 w 1766"/>
                  <a:gd name="T83" fmla="*/ 168 h 303"/>
                  <a:gd name="T84" fmla="*/ 898 w 1766"/>
                  <a:gd name="T85" fmla="*/ 229 h 303"/>
                  <a:gd name="T86" fmla="*/ 870 w 1766"/>
                  <a:gd name="T87" fmla="*/ 194 h 303"/>
                  <a:gd name="T88" fmla="*/ 916 w 1766"/>
                  <a:gd name="T89" fmla="*/ 173 h 303"/>
                  <a:gd name="T90" fmla="*/ 967 w 1766"/>
                  <a:gd name="T91" fmla="*/ 170 h 303"/>
                  <a:gd name="T92" fmla="*/ 1046 w 1766"/>
                  <a:gd name="T93" fmla="*/ 200 h 303"/>
                  <a:gd name="T94" fmla="*/ 1081 w 1766"/>
                  <a:gd name="T95" fmla="*/ 215 h 303"/>
                  <a:gd name="T96" fmla="*/ 1112 w 1766"/>
                  <a:gd name="T97" fmla="*/ 228 h 303"/>
                  <a:gd name="T98" fmla="*/ 1167 w 1766"/>
                  <a:gd name="T99" fmla="*/ 246 h 303"/>
                  <a:gd name="T100" fmla="*/ 1247 w 1766"/>
                  <a:gd name="T101" fmla="*/ 273 h 303"/>
                  <a:gd name="T102" fmla="*/ 1295 w 1766"/>
                  <a:gd name="T103" fmla="*/ 292 h 303"/>
                  <a:gd name="T104" fmla="*/ 1331 w 1766"/>
                  <a:gd name="T105" fmla="*/ 303 h 303"/>
                  <a:gd name="T106" fmla="*/ 1370 w 1766"/>
                  <a:gd name="T107" fmla="*/ 298 h 303"/>
                  <a:gd name="T108" fmla="*/ 1425 w 1766"/>
                  <a:gd name="T109" fmla="*/ 282 h 303"/>
                  <a:gd name="T110" fmla="*/ 1484 w 1766"/>
                  <a:gd name="T111" fmla="*/ 266 h 303"/>
                  <a:gd name="T112" fmla="*/ 1537 w 1766"/>
                  <a:gd name="T113" fmla="*/ 250 h 303"/>
                  <a:gd name="T114" fmla="*/ 1579 w 1766"/>
                  <a:gd name="T115" fmla="*/ 236 h 303"/>
                  <a:gd name="T116" fmla="*/ 1651 w 1766"/>
                  <a:gd name="T117" fmla="*/ 207 h 303"/>
                  <a:gd name="T118" fmla="*/ 1733 w 1766"/>
                  <a:gd name="T119" fmla="*/ 178 h 303"/>
                  <a:gd name="T120" fmla="*/ 1757 w 1766"/>
                  <a:gd name="T121" fmla="*/ 165 h 303"/>
                  <a:gd name="T122" fmla="*/ 1747 w 1766"/>
                  <a:gd name="T123" fmla="*/ 141 h 3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6"/>
                  <a:gd name="T187" fmla="*/ 0 h 303"/>
                  <a:gd name="T188" fmla="*/ 1766 w 1766"/>
                  <a:gd name="T189" fmla="*/ 303 h 3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6" h="303">
                    <a:moveTo>
                      <a:pt x="1718" y="143"/>
                    </a:moveTo>
                    <a:lnTo>
                      <a:pt x="1701" y="144"/>
                    </a:lnTo>
                    <a:lnTo>
                      <a:pt x="1686" y="146"/>
                    </a:lnTo>
                    <a:lnTo>
                      <a:pt x="1672" y="148"/>
                    </a:lnTo>
                    <a:lnTo>
                      <a:pt x="1659" y="152"/>
                    </a:lnTo>
                    <a:lnTo>
                      <a:pt x="1648" y="155"/>
                    </a:lnTo>
                    <a:lnTo>
                      <a:pt x="1637" y="159"/>
                    </a:lnTo>
                    <a:lnTo>
                      <a:pt x="1628" y="162"/>
                    </a:lnTo>
                    <a:lnTo>
                      <a:pt x="1619" y="167"/>
                    </a:lnTo>
                    <a:lnTo>
                      <a:pt x="1610" y="170"/>
                    </a:lnTo>
                    <a:lnTo>
                      <a:pt x="1600" y="175"/>
                    </a:lnTo>
                    <a:lnTo>
                      <a:pt x="1591" y="180"/>
                    </a:lnTo>
                    <a:lnTo>
                      <a:pt x="1582" y="184"/>
                    </a:lnTo>
                    <a:lnTo>
                      <a:pt x="1571" y="189"/>
                    </a:lnTo>
                    <a:lnTo>
                      <a:pt x="1559" y="193"/>
                    </a:lnTo>
                    <a:lnTo>
                      <a:pt x="1546" y="198"/>
                    </a:lnTo>
                    <a:lnTo>
                      <a:pt x="1531" y="203"/>
                    </a:lnTo>
                    <a:lnTo>
                      <a:pt x="1516" y="207"/>
                    </a:lnTo>
                    <a:lnTo>
                      <a:pt x="1503" y="212"/>
                    </a:lnTo>
                    <a:lnTo>
                      <a:pt x="1490" y="216"/>
                    </a:lnTo>
                    <a:lnTo>
                      <a:pt x="1478" y="222"/>
                    </a:lnTo>
                    <a:lnTo>
                      <a:pt x="1467" y="228"/>
                    </a:lnTo>
                    <a:lnTo>
                      <a:pt x="1456" y="233"/>
                    </a:lnTo>
                    <a:lnTo>
                      <a:pt x="1445" y="237"/>
                    </a:lnTo>
                    <a:lnTo>
                      <a:pt x="1435" y="242"/>
                    </a:lnTo>
                    <a:lnTo>
                      <a:pt x="1423" y="245"/>
                    </a:lnTo>
                    <a:lnTo>
                      <a:pt x="1413" y="249"/>
                    </a:lnTo>
                    <a:lnTo>
                      <a:pt x="1400" y="251"/>
                    </a:lnTo>
                    <a:lnTo>
                      <a:pt x="1387" y="252"/>
                    </a:lnTo>
                    <a:lnTo>
                      <a:pt x="1372" y="252"/>
                    </a:lnTo>
                    <a:lnTo>
                      <a:pt x="1357" y="251"/>
                    </a:lnTo>
                    <a:lnTo>
                      <a:pt x="1340" y="249"/>
                    </a:lnTo>
                    <a:lnTo>
                      <a:pt x="1321" y="244"/>
                    </a:lnTo>
                    <a:lnTo>
                      <a:pt x="1301" y="239"/>
                    </a:lnTo>
                    <a:lnTo>
                      <a:pt x="1281" y="234"/>
                    </a:lnTo>
                    <a:lnTo>
                      <a:pt x="1263" y="229"/>
                    </a:lnTo>
                    <a:lnTo>
                      <a:pt x="1246" y="224"/>
                    </a:lnTo>
                    <a:lnTo>
                      <a:pt x="1228" y="220"/>
                    </a:lnTo>
                    <a:lnTo>
                      <a:pt x="1212" y="215"/>
                    </a:lnTo>
                    <a:lnTo>
                      <a:pt x="1196" y="211"/>
                    </a:lnTo>
                    <a:lnTo>
                      <a:pt x="1181" y="206"/>
                    </a:lnTo>
                    <a:lnTo>
                      <a:pt x="1166" y="203"/>
                    </a:lnTo>
                    <a:lnTo>
                      <a:pt x="1152" y="198"/>
                    </a:lnTo>
                    <a:lnTo>
                      <a:pt x="1139" y="193"/>
                    </a:lnTo>
                    <a:lnTo>
                      <a:pt x="1125" y="190"/>
                    </a:lnTo>
                    <a:lnTo>
                      <a:pt x="1112" y="186"/>
                    </a:lnTo>
                    <a:lnTo>
                      <a:pt x="1101" y="182"/>
                    </a:lnTo>
                    <a:lnTo>
                      <a:pt x="1088" y="178"/>
                    </a:lnTo>
                    <a:lnTo>
                      <a:pt x="1076" y="175"/>
                    </a:lnTo>
                    <a:lnTo>
                      <a:pt x="1065" y="171"/>
                    </a:lnTo>
                    <a:lnTo>
                      <a:pt x="1053" y="168"/>
                    </a:lnTo>
                    <a:lnTo>
                      <a:pt x="1042" y="166"/>
                    </a:lnTo>
                    <a:lnTo>
                      <a:pt x="1030" y="163"/>
                    </a:lnTo>
                    <a:lnTo>
                      <a:pt x="1019" y="161"/>
                    </a:lnTo>
                    <a:lnTo>
                      <a:pt x="1007" y="160"/>
                    </a:lnTo>
                    <a:lnTo>
                      <a:pt x="996" y="158"/>
                    </a:lnTo>
                    <a:lnTo>
                      <a:pt x="984" y="156"/>
                    </a:lnTo>
                    <a:lnTo>
                      <a:pt x="972" y="155"/>
                    </a:lnTo>
                    <a:lnTo>
                      <a:pt x="959" y="153"/>
                    </a:lnTo>
                    <a:lnTo>
                      <a:pt x="946" y="152"/>
                    </a:lnTo>
                    <a:lnTo>
                      <a:pt x="932" y="150"/>
                    </a:lnTo>
                    <a:lnTo>
                      <a:pt x="919" y="147"/>
                    </a:lnTo>
                    <a:lnTo>
                      <a:pt x="905" y="145"/>
                    </a:lnTo>
                    <a:lnTo>
                      <a:pt x="890" y="143"/>
                    </a:lnTo>
                    <a:lnTo>
                      <a:pt x="874" y="139"/>
                    </a:lnTo>
                    <a:lnTo>
                      <a:pt x="857" y="136"/>
                    </a:lnTo>
                    <a:lnTo>
                      <a:pt x="840" y="133"/>
                    </a:lnTo>
                    <a:lnTo>
                      <a:pt x="823" y="132"/>
                    </a:lnTo>
                    <a:lnTo>
                      <a:pt x="804" y="131"/>
                    </a:lnTo>
                    <a:lnTo>
                      <a:pt x="786" y="131"/>
                    </a:lnTo>
                    <a:lnTo>
                      <a:pt x="768" y="131"/>
                    </a:lnTo>
                    <a:lnTo>
                      <a:pt x="748" y="131"/>
                    </a:lnTo>
                    <a:lnTo>
                      <a:pt x="730" y="131"/>
                    </a:lnTo>
                    <a:lnTo>
                      <a:pt x="710" y="131"/>
                    </a:lnTo>
                    <a:lnTo>
                      <a:pt x="692" y="130"/>
                    </a:lnTo>
                    <a:lnTo>
                      <a:pt x="673" y="130"/>
                    </a:lnTo>
                    <a:lnTo>
                      <a:pt x="655" y="129"/>
                    </a:lnTo>
                    <a:lnTo>
                      <a:pt x="637" y="127"/>
                    </a:lnTo>
                    <a:lnTo>
                      <a:pt x="620" y="124"/>
                    </a:lnTo>
                    <a:lnTo>
                      <a:pt x="604" y="121"/>
                    </a:lnTo>
                    <a:lnTo>
                      <a:pt x="588" y="116"/>
                    </a:lnTo>
                    <a:lnTo>
                      <a:pt x="561" y="110"/>
                    </a:lnTo>
                    <a:lnTo>
                      <a:pt x="542" y="110"/>
                    </a:lnTo>
                    <a:lnTo>
                      <a:pt x="525" y="115"/>
                    </a:lnTo>
                    <a:lnTo>
                      <a:pt x="510" y="121"/>
                    </a:lnTo>
                    <a:lnTo>
                      <a:pt x="493" y="127"/>
                    </a:lnTo>
                    <a:lnTo>
                      <a:pt x="474" y="129"/>
                    </a:lnTo>
                    <a:lnTo>
                      <a:pt x="447" y="128"/>
                    </a:lnTo>
                    <a:lnTo>
                      <a:pt x="414" y="118"/>
                    </a:lnTo>
                    <a:lnTo>
                      <a:pt x="396" y="113"/>
                    </a:lnTo>
                    <a:lnTo>
                      <a:pt x="378" y="107"/>
                    </a:lnTo>
                    <a:lnTo>
                      <a:pt x="361" y="101"/>
                    </a:lnTo>
                    <a:lnTo>
                      <a:pt x="346" y="97"/>
                    </a:lnTo>
                    <a:lnTo>
                      <a:pt x="331" y="92"/>
                    </a:lnTo>
                    <a:lnTo>
                      <a:pt x="316" y="89"/>
                    </a:lnTo>
                    <a:lnTo>
                      <a:pt x="302" y="84"/>
                    </a:lnTo>
                    <a:lnTo>
                      <a:pt x="288" y="80"/>
                    </a:lnTo>
                    <a:lnTo>
                      <a:pt x="275" y="77"/>
                    </a:lnTo>
                    <a:lnTo>
                      <a:pt x="262" y="74"/>
                    </a:lnTo>
                    <a:lnTo>
                      <a:pt x="248" y="70"/>
                    </a:lnTo>
                    <a:lnTo>
                      <a:pt x="234" y="67"/>
                    </a:lnTo>
                    <a:lnTo>
                      <a:pt x="220" y="63"/>
                    </a:lnTo>
                    <a:lnTo>
                      <a:pt x="205" y="59"/>
                    </a:lnTo>
                    <a:lnTo>
                      <a:pt x="190" y="55"/>
                    </a:lnTo>
                    <a:lnTo>
                      <a:pt x="174" y="50"/>
                    </a:lnTo>
                    <a:lnTo>
                      <a:pt x="157" y="46"/>
                    </a:lnTo>
                    <a:lnTo>
                      <a:pt x="139" y="40"/>
                    </a:lnTo>
                    <a:lnTo>
                      <a:pt x="119" y="34"/>
                    </a:lnTo>
                    <a:lnTo>
                      <a:pt x="99" y="27"/>
                    </a:lnTo>
                    <a:lnTo>
                      <a:pt x="79" y="22"/>
                    </a:lnTo>
                    <a:lnTo>
                      <a:pt x="60" y="16"/>
                    </a:lnTo>
                    <a:lnTo>
                      <a:pt x="43" y="10"/>
                    </a:lnTo>
                    <a:lnTo>
                      <a:pt x="28" y="6"/>
                    </a:lnTo>
                    <a:lnTo>
                      <a:pt x="15" y="3"/>
                    </a:lnTo>
                    <a:lnTo>
                      <a:pt x="6" y="1"/>
                    </a:lnTo>
                    <a:lnTo>
                      <a:pt x="2" y="0"/>
                    </a:lnTo>
                    <a:lnTo>
                      <a:pt x="0" y="1"/>
                    </a:lnTo>
                    <a:lnTo>
                      <a:pt x="5" y="4"/>
                    </a:lnTo>
                    <a:lnTo>
                      <a:pt x="15" y="9"/>
                    </a:lnTo>
                    <a:lnTo>
                      <a:pt x="31" y="17"/>
                    </a:lnTo>
                    <a:lnTo>
                      <a:pt x="55" y="27"/>
                    </a:lnTo>
                    <a:lnTo>
                      <a:pt x="79" y="39"/>
                    </a:lnTo>
                    <a:lnTo>
                      <a:pt x="97" y="48"/>
                    </a:lnTo>
                    <a:lnTo>
                      <a:pt x="112" y="56"/>
                    </a:lnTo>
                    <a:lnTo>
                      <a:pt x="124" y="63"/>
                    </a:lnTo>
                    <a:lnTo>
                      <a:pt x="132" y="69"/>
                    </a:lnTo>
                    <a:lnTo>
                      <a:pt x="139" y="75"/>
                    </a:lnTo>
                    <a:lnTo>
                      <a:pt x="143" y="79"/>
                    </a:lnTo>
                    <a:lnTo>
                      <a:pt x="149" y="84"/>
                    </a:lnTo>
                    <a:lnTo>
                      <a:pt x="154" y="87"/>
                    </a:lnTo>
                    <a:lnTo>
                      <a:pt x="161" y="92"/>
                    </a:lnTo>
                    <a:lnTo>
                      <a:pt x="169" y="97"/>
                    </a:lnTo>
                    <a:lnTo>
                      <a:pt x="180" y="100"/>
                    </a:lnTo>
                    <a:lnTo>
                      <a:pt x="194" y="106"/>
                    </a:lnTo>
                    <a:lnTo>
                      <a:pt x="213" y="112"/>
                    </a:lnTo>
                    <a:lnTo>
                      <a:pt x="237" y="117"/>
                    </a:lnTo>
                    <a:lnTo>
                      <a:pt x="266" y="125"/>
                    </a:lnTo>
                    <a:lnTo>
                      <a:pt x="296" y="133"/>
                    </a:lnTo>
                    <a:lnTo>
                      <a:pt x="322" y="141"/>
                    </a:lnTo>
                    <a:lnTo>
                      <a:pt x="344" y="150"/>
                    </a:lnTo>
                    <a:lnTo>
                      <a:pt x="361" y="156"/>
                    </a:lnTo>
                    <a:lnTo>
                      <a:pt x="375" y="162"/>
                    </a:lnTo>
                    <a:lnTo>
                      <a:pt x="386" y="169"/>
                    </a:lnTo>
                    <a:lnTo>
                      <a:pt x="396" y="174"/>
                    </a:lnTo>
                    <a:lnTo>
                      <a:pt x="405" y="178"/>
                    </a:lnTo>
                    <a:lnTo>
                      <a:pt x="412" y="182"/>
                    </a:lnTo>
                    <a:lnTo>
                      <a:pt x="420" y="184"/>
                    </a:lnTo>
                    <a:lnTo>
                      <a:pt x="429" y="185"/>
                    </a:lnTo>
                    <a:lnTo>
                      <a:pt x="438" y="185"/>
                    </a:lnTo>
                    <a:lnTo>
                      <a:pt x="450" y="184"/>
                    </a:lnTo>
                    <a:lnTo>
                      <a:pt x="463" y="183"/>
                    </a:lnTo>
                    <a:lnTo>
                      <a:pt x="481" y="178"/>
                    </a:lnTo>
                    <a:lnTo>
                      <a:pt x="501" y="174"/>
                    </a:lnTo>
                    <a:lnTo>
                      <a:pt x="541" y="163"/>
                    </a:lnTo>
                    <a:lnTo>
                      <a:pt x="567" y="155"/>
                    </a:lnTo>
                    <a:lnTo>
                      <a:pt x="587" y="150"/>
                    </a:lnTo>
                    <a:lnTo>
                      <a:pt x="601" y="146"/>
                    </a:lnTo>
                    <a:lnTo>
                      <a:pt x="613" y="145"/>
                    </a:lnTo>
                    <a:lnTo>
                      <a:pt x="627" y="148"/>
                    </a:lnTo>
                    <a:lnTo>
                      <a:pt x="647" y="153"/>
                    </a:lnTo>
                    <a:lnTo>
                      <a:pt x="673" y="162"/>
                    </a:lnTo>
                    <a:lnTo>
                      <a:pt x="701" y="168"/>
                    </a:lnTo>
                    <a:lnTo>
                      <a:pt x="724" y="166"/>
                    </a:lnTo>
                    <a:lnTo>
                      <a:pt x="743" y="161"/>
                    </a:lnTo>
                    <a:lnTo>
                      <a:pt x="762" y="155"/>
                    </a:lnTo>
                    <a:lnTo>
                      <a:pt x="781" y="153"/>
                    </a:lnTo>
                    <a:lnTo>
                      <a:pt x="802" y="155"/>
                    </a:lnTo>
                    <a:lnTo>
                      <a:pt x="826" y="168"/>
                    </a:lnTo>
                    <a:lnTo>
                      <a:pt x="856" y="192"/>
                    </a:lnTo>
                    <a:lnTo>
                      <a:pt x="882" y="216"/>
                    </a:lnTo>
                    <a:lnTo>
                      <a:pt x="894" y="228"/>
                    </a:lnTo>
                    <a:lnTo>
                      <a:pt x="898" y="229"/>
                    </a:lnTo>
                    <a:lnTo>
                      <a:pt x="894" y="223"/>
                    </a:lnTo>
                    <a:lnTo>
                      <a:pt x="886" y="214"/>
                    </a:lnTo>
                    <a:lnTo>
                      <a:pt x="877" y="204"/>
                    </a:lnTo>
                    <a:lnTo>
                      <a:pt x="870" y="194"/>
                    </a:lnTo>
                    <a:lnTo>
                      <a:pt x="869" y="191"/>
                    </a:lnTo>
                    <a:lnTo>
                      <a:pt x="892" y="185"/>
                    </a:lnTo>
                    <a:lnTo>
                      <a:pt x="907" y="180"/>
                    </a:lnTo>
                    <a:lnTo>
                      <a:pt x="916" y="173"/>
                    </a:lnTo>
                    <a:lnTo>
                      <a:pt x="924" y="167"/>
                    </a:lnTo>
                    <a:lnTo>
                      <a:pt x="932" y="165"/>
                    </a:lnTo>
                    <a:lnTo>
                      <a:pt x="946" y="165"/>
                    </a:lnTo>
                    <a:lnTo>
                      <a:pt x="967" y="170"/>
                    </a:lnTo>
                    <a:lnTo>
                      <a:pt x="1000" y="182"/>
                    </a:lnTo>
                    <a:lnTo>
                      <a:pt x="1019" y="189"/>
                    </a:lnTo>
                    <a:lnTo>
                      <a:pt x="1034" y="194"/>
                    </a:lnTo>
                    <a:lnTo>
                      <a:pt x="1046" y="200"/>
                    </a:lnTo>
                    <a:lnTo>
                      <a:pt x="1057" y="205"/>
                    </a:lnTo>
                    <a:lnTo>
                      <a:pt x="1066" y="208"/>
                    </a:lnTo>
                    <a:lnTo>
                      <a:pt x="1074" y="212"/>
                    </a:lnTo>
                    <a:lnTo>
                      <a:pt x="1081" y="215"/>
                    </a:lnTo>
                    <a:lnTo>
                      <a:pt x="1088" y="219"/>
                    </a:lnTo>
                    <a:lnTo>
                      <a:pt x="1095" y="221"/>
                    </a:lnTo>
                    <a:lnTo>
                      <a:pt x="1103" y="224"/>
                    </a:lnTo>
                    <a:lnTo>
                      <a:pt x="1112" y="228"/>
                    </a:lnTo>
                    <a:lnTo>
                      <a:pt x="1122" y="231"/>
                    </a:lnTo>
                    <a:lnTo>
                      <a:pt x="1135" y="236"/>
                    </a:lnTo>
                    <a:lnTo>
                      <a:pt x="1150" y="241"/>
                    </a:lnTo>
                    <a:lnTo>
                      <a:pt x="1167" y="246"/>
                    </a:lnTo>
                    <a:lnTo>
                      <a:pt x="1189" y="253"/>
                    </a:lnTo>
                    <a:lnTo>
                      <a:pt x="1211" y="260"/>
                    </a:lnTo>
                    <a:lnTo>
                      <a:pt x="1230" y="267"/>
                    </a:lnTo>
                    <a:lnTo>
                      <a:pt x="1247" y="273"/>
                    </a:lnTo>
                    <a:lnTo>
                      <a:pt x="1262" y="279"/>
                    </a:lnTo>
                    <a:lnTo>
                      <a:pt x="1274" y="284"/>
                    </a:lnTo>
                    <a:lnTo>
                      <a:pt x="1286" y="289"/>
                    </a:lnTo>
                    <a:lnTo>
                      <a:pt x="1295" y="292"/>
                    </a:lnTo>
                    <a:lnTo>
                      <a:pt x="1306" y="296"/>
                    </a:lnTo>
                    <a:lnTo>
                      <a:pt x="1314" y="299"/>
                    </a:lnTo>
                    <a:lnTo>
                      <a:pt x="1322" y="302"/>
                    </a:lnTo>
                    <a:lnTo>
                      <a:pt x="1331" y="303"/>
                    </a:lnTo>
                    <a:lnTo>
                      <a:pt x="1339" y="303"/>
                    </a:lnTo>
                    <a:lnTo>
                      <a:pt x="1348" y="303"/>
                    </a:lnTo>
                    <a:lnTo>
                      <a:pt x="1359" y="300"/>
                    </a:lnTo>
                    <a:lnTo>
                      <a:pt x="1370" y="298"/>
                    </a:lnTo>
                    <a:lnTo>
                      <a:pt x="1383" y="295"/>
                    </a:lnTo>
                    <a:lnTo>
                      <a:pt x="1397" y="290"/>
                    </a:lnTo>
                    <a:lnTo>
                      <a:pt x="1410" y="287"/>
                    </a:lnTo>
                    <a:lnTo>
                      <a:pt x="1425" y="282"/>
                    </a:lnTo>
                    <a:lnTo>
                      <a:pt x="1440" y="279"/>
                    </a:lnTo>
                    <a:lnTo>
                      <a:pt x="1455" y="274"/>
                    </a:lnTo>
                    <a:lnTo>
                      <a:pt x="1469" y="271"/>
                    </a:lnTo>
                    <a:lnTo>
                      <a:pt x="1484" y="266"/>
                    </a:lnTo>
                    <a:lnTo>
                      <a:pt x="1498" y="261"/>
                    </a:lnTo>
                    <a:lnTo>
                      <a:pt x="1512" y="258"/>
                    </a:lnTo>
                    <a:lnTo>
                      <a:pt x="1526" y="254"/>
                    </a:lnTo>
                    <a:lnTo>
                      <a:pt x="1537" y="250"/>
                    </a:lnTo>
                    <a:lnTo>
                      <a:pt x="1550" y="246"/>
                    </a:lnTo>
                    <a:lnTo>
                      <a:pt x="1560" y="243"/>
                    </a:lnTo>
                    <a:lnTo>
                      <a:pt x="1571" y="239"/>
                    </a:lnTo>
                    <a:lnTo>
                      <a:pt x="1579" y="236"/>
                    </a:lnTo>
                    <a:lnTo>
                      <a:pt x="1587" y="233"/>
                    </a:lnTo>
                    <a:lnTo>
                      <a:pt x="1604" y="226"/>
                    </a:lnTo>
                    <a:lnTo>
                      <a:pt x="1626" y="216"/>
                    </a:lnTo>
                    <a:lnTo>
                      <a:pt x="1651" y="207"/>
                    </a:lnTo>
                    <a:lnTo>
                      <a:pt x="1677" y="198"/>
                    </a:lnTo>
                    <a:lnTo>
                      <a:pt x="1700" y="190"/>
                    </a:lnTo>
                    <a:lnTo>
                      <a:pt x="1719" y="183"/>
                    </a:lnTo>
                    <a:lnTo>
                      <a:pt x="1733" y="178"/>
                    </a:lnTo>
                    <a:lnTo>
                      <a:pt x="1738" y="177"/>
                    </a:lnTo>
                    <a:lnTo>
                      <a:pt x="1741" y="175"/>
                    </a:lnTo>
                    <a:lnTo>
                      <a:pt x="1748" y="170"/>
                    </a:lnTo>
                    <a:lnTo>
                      <a:pt x="1757" y="165"/>
                    </a:lnTo>
                    <a:lnTo>
                      <a:pt x="1764" y="156"/>
                    </a:lnTo>
                    <a:lnTo>
                      <a:pt x="1766" y="150"/>
                    </a:lnTo>
                    <a:lnTo>
                      <a:pt x="1762" y="145"/>
                    </a:lnTo>
                    <a:lnTo>
                      <a:pt x="1747" y="141"/>
                    </a:lnTo>
                    <a:lnTo>
                      <a:pt x="1718" y="143"/>
                    </a:lnTo>
                    <a:close/>
                  </a:path>
                </a:pathLst>
              </a:custGeom>
              <a:solidFill>
                <a:srgbClr val="000000"/>
              </a:solidFill>
              <a:ln w="9525">
                <a:noFill/>
                <a:round/>
                <a:headEnd/>
                <a:tailEnd/>
              </a:ln>
            </p:spPr>
            <p:txBody>
              <a:bodyPr/>
              <a:lstStyle/>
              <a:p>
                <a:endParaRPr lang="fa-IR"/>
              </a:p>
            </p:txBody>
          </p:sp>
          <p:sp>
            <p:nvSpPr>
              <p:cNvPr id="16500" name="Freeform 84"/>
              <p:cNvSpPr>
                <a:spLocks/>
              </p:cNvSpPr>
              <p:nvPr/>
            </p:nvSpPr>
            <p:spPr bwMode="auto">
              <a:xfrm>
                <a:off x="1522" y="3377"/>
                <a:ext cx="220" cy="393"/>
              </a:xfrm>
              <a:custGeom>
                <a:avLst/>
                <a:gdLst>
                  <a:gd name="T0" fmla="*/ 338 w 441"/>
                  <a:gd name="T1" fmla="*/ 111 h 787"/>
                  <a:gd name="T2" fmla="*/ 387 w 441"/>
                  <a:gd name="T3" fmla="*/ 164 h 787"/>
                  <a:gd name="T4" fmla="*/ 423 w 441"/>
                  <a:gd name="T5" fmla="*/ 250 h 787"/>
                  <a:gd name="T6" fmla="*/ 441 w 441"/>
                  <a:gd name="T7" fmla="*/ 363 h 787"/>
                  <a:gd name="T8" fmla="*/ 422 w 441"/>
                  <a:gd name="T9" fmla="*/ 442 h 787"/>
                  <a:gd name="T10" fmla="*/ 371 w 441"/>
                  <a:gd name="T11" fmla="*/ 492 h 787"/>
                  <a:gd name="T12" fmla="*/ 327 w 441"/>
                  <a:gd name="T13" fmla="*/ 514 h 787"/>
                  <a:gd name="T14" fmla="*/ 281 w 441"/>
                  <a:gd name="T15" fmla="*/ 531 h 787"/>
                  <a:gd name="T16" fmla="*/ 234 w 441"/>
                  <a:gd name="T17" fmla="*/ 549 h 787"/>
                  <a:gd name="T18" fmla="*/ 193 w 441"/>
                  <a:gd name="T19" fmla="*/ 572 h 787"/>
                  <a:gd name="T20" fmla="*/ 159 w 441"/>
                  <a:gd name="T21" fmla="*/ 605 h 787"/>
                  <a:gd name="T22" fmla="*/ 99 w 441"/>
                  <a:gd name="T23" fmla="*/ 674 h 787"/>
                  <a:gd name="T24" fmla="*/ 66 w 441"/>
                  <a:gd name="T25" fmla="*/ 731 h 787"/>
                  <a:gd name="T26" fmla="*/ 96 w 441"/>
                  <a:gd name="T27" fmla="*/ 785 h 787"/>
                  <a:gd name="T28" fmla="*/ 72 w 441"/>
                  <a:gd name="T29" fmla="*/ 765 h 787"/>
                  <a:gd name="T30" fmla="*/ 28 w 441"/>
                  <a:gd name="T31" fmla="*/ 696 h 787"/>
                  <a:gd name="T32" fmla="*/ 36 w 441"/>
                  <a:gd name="T33" fmla="*/ 620 h 787"/>
                  <a:gd name="T34" fmla="*/ 65 w 441"/>
                  <a:gd name="T35" fmla="*/ 528 h 787"/>
                  <a:gd name="T36" fmla="*/ 68 w 441"/>
                  <a:gd name="T37" fmla="*/ 431 h 787"/>
                  <a:gd name="T38" fmla="*/ 35 w 441"/>
                  <a:gd name="T39" fmla="*/ 343 h 787"/>
                  <a:gd name="T40" fmla="*/ 4 w 441"/>
                  <a:gd name="T41" fmla="*/ 265 h 787"/>
                  <a:gd name="T42" fmla="*/ 9 w 441"/>
                  <a:gd name="T43" fmla="*/ 200 h 787"/>
                  <a:gd name="T44" fmla="*/ 57 w 441"/>
                  <a:gd name="T45" fmla="*/ 121 h 787"/>
                  <a:gd name="T46" fmla="*/ 111 w 441"/>
                  <a:gd name="T47" fmla="*/ 56 h 787"/>
                  <a:gd name="T48" fmla="*/ 151 w 441"/>
                  <a:gd name="T49" fmla="*/ 25 h 787"/>
                  <a:gd name="T50" fmla="*/ 190 w 441"/>
                  <a:gd name="T51" fmla="*/ 3 h 787"/>
                  <a:gd name="T52" fmla="*/ 209 w 441"/>
                  <a:gd name="T53" fmla="*/ 8 h 787"/>
                  <a:gd name="T54" fmla="*/ 187 w 441"/>
                  <a:gd name="T55" fmla="*/ 41 h 787"/>
                  <a:gd name="T56" fmla="*/ 140 w 441"/>
                  <a:gd name="T57" fmla="*/ 98 h 787"/>
                  <a:gd name="T58" fmla="*/ 97 w 441"/>
                  <a:gd name="T59" fmla="*/ 192 h 787"/>
                  <a:gd name="T60" fmla="*/ 98 w 441"/>
                  <a:gd name="T61" fmla="*/ 280 h 787"/>
                  <a:gd name="T62" fmla="*/ 121 w 441"/>
                  <a:gd name="T63" fmla="*/ 362 h 787"/>
                  <a:gd name="T64" fmla="*/ 128 w 441"/>
                  <a:gd name="T65" fmla="*/ 453 h 787"/>
                  <a:gd name="T66" fmla="*/ 105 w 441"/>
                  <a:gd name="T67" fmla="*/ 540 h 787"/>
                  <a:gd name="T68" fmla="*/ 89 w 441"/>
                  <a:gd name="T69" fmla="*/ 579 h 787"/>
                  <a:gd name="T70" fmla="*/ 121 w 441"/>
                  <a:gd name="T71" fmla="*/ 567 h 787"/>
                  <a:gd name="T72" fmla="*/ 193 w 441"/>
                  <a:gd name="T73" fmla="*/ 535 h 787"/>
                  <a:gd name="T74" fmla="*/ 252 w 441"/>
                  <a:gd name="T75" fmla="*/ 493 h 787"/>
                  <a:gd name="T76" fmla="*/ 294 w 441"/>
                  <a:gd name="T77" fmla="*/ 475 h 787"/>
                  <a:gd name="T78" fmla="*/ 337 w 441"/>
                  <a:gd name="T79" fmla="*/ 461 h 787"/>
                  <a:gd name="T80" fmla="*/ 368 w 441"/>
                  <a:gd name="T81" fmla="*/ 442 h 787"/>
                  <a:gd name="T82" fmla="*/ 378 w 441"/>
                  <a:gd name="T83" fmla="*/ 407 h 787"/>
                  <a:gd name="T84" fmla="*/ 356 w 441"/>
                  <a:gd name="T85" fmla="*/ 347 h 787"/>
                  <a:gd name="T86" fmla="*/ 307 w 441"/>
                  <a:gd name="T87" fmla="*/ 231 h 787"/>
                  <a:gd name="T88" fmla="*/ 286 w 441"/>
                  <a:gd name="T89" fmla="*/ 169 h 787"/>
                  <a:gd name="T90" fmla="*/ 246 w 441"/>
                  <a:gd name="T91" fmla="*/ 120 h 787"/>
                  <a:gd name="T92" fmla="*/ 229 w 441"/>
                  <a:gd name="T93" fmla="*/ 33 h 787"/>
                  <a:gd name="T94" fmla="*/ 265 w 441"/>
                  <a:gd name="T95" fmla="*/ 12 h 7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1"/>
                  <a:gd name="T145" fmla="*/ 0 h 787"/>
                  <a:gd name="T146" fmla="*/ 441 w 441"/>
                  <a:gd name="T147" fmla="*/ 787 h 7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1" h="787">
                    <a:moveTo>
                      <a:pt x="289" y="44"/>
                    </a:moveTo>
                    <a:lnTo>
                      <a:pt x="316" y="83"/>
                    </a:lnTo>
                    <a:lnTo>
                      <a:pt x="338" y="111"/>
                    </a:lnTo>
                    <a:lnTo>
                      <a:pt x="356" y="131"/>
                    </a:lnTo>
                    <a:lnTo>
                      <a:pt x="373" y="148"/>
                    </a:lnTo>
                    <a:lnTo>
                      <a:pt x="387" y="164"/>
                    </a:lnTo>
                    <a:lnTo>
                      <a:pt x="400" y="185"/>
                    </a:lnTo>
                    <a:lnTo>
                      <a:pt x="411" y="212"/>
                    </a:lnTo>
                    <a:lnTo>
                      <a:pt x="423" y="250"/>
                    </a:lnTo>
                    <a:lnTo>
                      <a:pt x="433" y="293"/>
                    </a:lnTo>
                    <a:lnTo>
                      <a:pt x="439" y="330"/>
                    </a:lnTo>
                    <a:lnTo>
                      <a:pt x="441" y="363"/>
                    </a:lnTo>
                    <a:lnTo>
                      <a:pt x="440" y="392"/>
                    </a:lnTo>
                    <a:lnTo>
                      <a:pt x="433" y="419"/>
                    </a:lnTo>
                    <a:lnTo>
                      <a:pt x="422" y="442"/>
                    </a:lnTo>
                    <a:lnTo>
                      <a:pt x="406" y="464"/>
                    </a:lnTo>
                    <a:lnTo>
                      <a:pt x="384" y="483"/>
                    </a:lnTo>
                    <a:lnTo>
                      <a:pt x="371" y="492"/>
                    </a:lnTo>
                    <a:lnTo>
                      <a:pt x="357" y="500"/>
                    </a:lnTo>
                    <a:lnTo>
                      <a:pt x="342" y="507"/>
                    </a:lnTo>
                    <a:lnTo>
                      <a:pt x="327" y="514"/>
                    </a:lnTo>
                    <a:lnTo>
                      <a:pt x="312" y="520"/>
                    </a:lnTo>
                    <a:lnTo>
                      <a:pt x="296" y="526"/>
                    </a:lnTo>
                    <a:lnTo>
                      <a:pt x="281" y="531"/>
                    </a:lnTo>
                    <a:lnTo>
                      <a:pt x="265" y="537"/>
                    </a:lnTo>
                    <a:lnTo>
                      <a:pt x="249" y="543"/>
                    </a:lnTo>
                    <a:lnTo>
                      <a:pt x="234" y="549"/>
                    </a:lnTo>
                    <a:lnTo>
                      <a:pt x="219" y="556"/>
                    </a:lnTo>
                    <a:lnTo>
                      <a:pt x="205" y="564"/>
                    </a:lnTo>
                    <a:lnTo>
                      <a:pt x="193" y="572"/>
                    </a:lnTo>
                    <a:lnTo>
                      <a:pt x="180" y="581"/>
                    </a:lnTo>
                    <a:lnTo>
                      <a:pt x="168" y="593"/>
                    </a:lnTo>
                    <a:lnTo>
                      <a:pt x="159" y="605"/>
                    </a:lnTo>
                    <a:lnTo>
                      <a:pt x="140" y="631"/>
                    </a:lnTo>
                    <a:lnTo>
                      <a:pt x="119" y="654"/>
                    </a:lnTo>
                    <a:lnTo>
                      <a:pt x="99" y="674"/>
                    </a:lnTo>
                    <a:lnTo>
                      <a:pt x="83" y="693"/>
                    </a:lnTo>
                    <a:lnTo>
                      <a:pt x="70" y="712"/>
                    </a:lnTo>
                    <a:lnTo>
                      <a:pt x="66" y="731"/>
                    </a:lnTo>
                    <a:lnTo>
                      <a:pt x="69" y="749"/>
                    </a:lnTo>
                    <a:lnTo>
                      <a:pt x="83" y="770"/>
                    </a:lnTo>
                    <a:lnTo>
                      <a:pt x="96" y="785"/>
                    </a:lnTo>
                    <a:lnTo>
                      <a:pt x="96" y="787"/>
                    </a:lnTo>
                    <a:lnTo>
                      <a:pt x="87" y="780"/>
                    </a:lnTo>
                    <a:lnTo>
                      <a:pt x="72" y="765"/>
                    </a:lnTo>
                    <a:lnTo>
                      <a:pt x="54" y="745"/>
                    </a:lnTo>
                    <a:lnTo>
                      <a:pt x="38" y="722"/>
                    </a:lnTo>
                    <a:lnTo>
                      <a:pt x="28" y="696"/>
                    </a:lnTo>
                    <a:lnTo>
                      <a:pt x="24" y="672"/>
                    </a:lnTo>
                    <a:lnTo>
                      <a:pt x="29" y="648"/>
                    </a:lnTo>
                    <a:lnTo>
                      <a:pt x="36" y="620"/>
                    </a:lnTo>
                    <a:lnTo>
                      <a:pt x="46" y="591"/>
                    </a:lnTo>
                    <a:lnTo>
                      <a:pt x="55" y="560"/>
                    </a:lnTo>
                    <a:lnTo>
                      <a:pt x="65" y="528"/>
                    </a:lnTo>
                    <a:lnTo>
                      <a:pt x="70" y="496"/>
                    </a:lnTo>
                    <a:lnTo>
                      <a:pt x="73" y="464"/>
                    </a:lnTo>
                    <a:lnTo>
                      <a:pt x="68" y="431"/>
                    </a:lnTo>
                    <a:lnTo>
                      <a:pt x="59" y="400"/>
                    </a:lnTo>
                    <a:lnTo>
                      <a:pt x="47" y="370"/>
                    </a:lnTo>
                    <a:lnTo>
                      <a:pt x="35" y="343"/>
                    </a:lnTo>
                    <a:lnTo>
                      <a:pt x="22" y="315"/>
                    </a:lnTo>
                    <a:lnTo>
                      <a:pt x="12" y="290"/>
                    </a:lnTo>
                    <a:lnTo>
                      <a:pt x="4" y="265"/>
                    </a:lnTo>
                    <a:lnTo>
                      <a:pt x="0" y="242"/>
                    </a:lnTo>
                    <a:lnTo>
                      <a:pt x="1" y="222"/>
                    </a:lnTo>
                    <a:lnTo>
                      <a:pt x="9" y="200"/>
                    </a:lnTo>
                    <a:lnTo>
                      <a:pt x="22" y="174"/>
                    </a:lnTo>
                    <a:lnTo>
                      <a:pt x="38" y="148"/>
                    </a:lnTo>
                    <a:lnTo>
                      <a:pt x="57" y="121"/>
                    </a:lnTo>
                    <a:lnTo>
                      <a:pt x="75" y="96"/>
                    </a:lnTo>
                    <a:lnTo>
                      <a:pt x="93" y="74"/>
                    </a:lnTo>
                    <a:lnTo>
                      <a:pt x="111" y="56"/>
                    </a:lnTo>
                    <a:lnTo>
                      <a:pt x="125" y="43"/>
                    </a:lnTo>
                    <a:lnTo>
                      <a:pt x="137" y="34"/>
                    </a:lnTo>
                    <a:lnTo>
                      <a:pt x="151" y="25"/>
                    </a:lnTo>
                    <a:lnTo>
                      <a:pt x="165" y="15"/>
                    </a:lnTo>
                    <a:lnTo>
                      <a:pt x="179" y="8"/>
                    </a:lnTo>
                    <a:lnTo>
                      <a:pt x="190" y="3"/>
                    </a:lnTo>
                    <a:lnTo>
                      <a:pt x="201" y="0"/>
                    </a:lnTo>
                    <a:lnTo>
                      <a:pt x="206" y="3"/>
                    </a:lnTo>
                    <a:lnTo>
                      <a:pt x="209" y="8"/>
                    </a:lnTo>
                    <a:lnTo>
                      <a:pt x="206" y="18"/>
                    </a:lnTo>
                    <a:lnTo>
                      <a:pt x="198" y="28"/>
                    </a:lnTo>
                    <a:lnTo>
                      <a:pt x="187" y="41"/>
                    </a:lnTo>
                    <a:lnTo>
                      <a:pt x="173" y="57"/>
                    </a:lnTo>
                    <a:lnTo>
                      <a:pt x="157" y="75"/>
                    </a:lnTo>
                    <a:lnTo>
                      <a:pt x="140" y="98"/>
                    </a:lnTo>
                    <a:lnTo>
                      <a:pt x="123" y="126"/>
                    </a:lnTo>
                    <a:lnTo>
                      <a:pt x="107" y="158"/>
                    </a:lnTo>
                    <a:lnTo>
                      <a:pt x="97" y="192"/>
                    </a:lnTo>
                    <a:lnTo>
                      <a:pt x="92" y="223"/>
                    </a:lnTo>
                    <a:lnTo>
                      <a:pt x="93" y="253"/>
                    </a:lnTo>
                    <a:lnTo>
                      <a:pt x="98" y="280"/>
                    </a:lnTo>
                    <a:lnTo>
                      <a:pt x="105" y="308"/>
                    </a:lnTo>
                    <a:lnTo>
                      <a:pt x="113" y="336"/>
                    </a:lnTo>
                    <a:lnTo>
                      <a:pt x="121" y="362"/>
                    </a:lnTo>
                    <a:lnTo>
                      <a:pt x="128" y="391"/>
                    </a:lnTo>
                    <a:lnTo>
                      <a:pt x="130" y="421"/>
                    </a:lnTo>
                    <a:lnTo>
                      <a:pt x="128" y="453"/>
                    </a:lnTo>
                    <a:lnTo>
                      <a:pt x="122" y="484"/>
                    </a:lnTo>
                    <a:lnTo>
                      <a:pt x="114" y="514"/>
                    </a:lnTo>
                    <a:lnTo>
                      <a:pt x="105" y="540"/>
                    </a:lnTo>
                    <a:lnTo>
                      <a:pt x="97" y="560"/>
                    </a:lnTo>
                    <a:lnTo>
                      <a:pt x="91" y="574"/>
                    </a:lnTo>
                    <a:lnTo>
                      <a:pt x="89" y="579"/>
                    </a:lnTo>
                    <a:lnTo>
                      <a:pt x="93" y="578"/>
                    </a:lnTo>
                    <a:lnTo>
                      <a:pt x="104" y="574"/>
                    </a:lnTo>
                    <a:lnTo>
                      <a:pt x="121" y="567"/>
                    </a:lnTo>
                    <a:lnTo>
                      <a:pt x="143" y="559"/>
                    </a:lnTo>
                    <a:lnTo>
                      <a:pt x="167" y="548"/>
                    </a:lnTo>
                    <a:lnTo>
                      <a:pt x="193" y="535"/>
                    </a:lnTo>
                    <a:lnTo>
                      <a:pt x="218" y="519"/>
                    </a:lnTo>
                    <a:lnTo>
                      <a:pt x="241" y="502"/>
                    </a:lnTo>
                    <a:lnTo>
                      <a:pt x="252" y="493"/>
                    </a:lnTo>
                    <a:lnTo>
                      <a:pt x="266" y="487"/>
                    </a:lnTo>
                    <a:lnTo>
                      <a:pt x="280" y="481"/>
                    </a:lnTo>
                    <a:lnTo>
                      <a:pt x="294" y="475"/>
                    </a:lnTo>
                    <a:lnTo>
                      <a:pt x="309" y="470"/>
                    </a:lnTo>
                    <a:lnTo>
                      <a:pt x="323" y="467"/>
                    </a:lnTo>
                    <a:lnTo>
                      <a:pt x="337" y="461"/>
                    </a:lnTo>
                    <a:lnTo>
                      <a:pt x="348" y="457"/>
                    </a:lnTo>
                    <a:lnTo>
                      <a:pt x="358" y="450"/>
                    </a:lnTo>
                    <a:lnTo>
                      <a:pt x="368" y="442"/>
                    </a:lnTo>
                    <a:lnTo>
                      <a:pt x="373" y="432"/>
                    </a:lnTo>
                    <a:lnTo>
                      <a:pt x="377" y="421"/>
                    </a:lnTo>
                    <a:lnTo>
                      <a:pt x="378" y="407"/>
                    </a:lnTo>
                    <a:lnTo>
                      <a:pt x="375" y="391"/>
                    </a:lnTo>
                    <a:lnTo>
                      <a:pt x="368" y="370"/>
                    </a:lnTo>
                    <a:lnTo>
                      <a:pt x="356" y="347"/>
                    </a:lnTo>
                    <a:lnTo>
                      <a:pt x="333" y="301"/>
                    </a:lnTo>
                    <a:lnTo>
                      <a:pt x="317" y="262"/>
                    </a:lnTo>
                    <a:lnTo>
                      <a:pt x="307" y="231"/>
                    </a:lnTo>
                    <a:lnTo>
                      <a:pt x="300" y="205"/>
                    </a:lnTo>
                    <a:lnTo>
                      <a:pt x="293" y="185"/>
                    </a:lnTo>
                    <a:lnTo>
                      <a:pt x="286" y="169"/>
                    </a:lnTo>
                    <a:lnTo>
                      <a:pt x="275" y="154"/>
                    </a:lnTo>
                    <a:lnTo>
                      <a:pt x="261" y="140"/>
                    </a:lnTo>
                    <a:lnTo>
                      <a:pt x="246" y="120"/>
                    </a:lnTo>
                    <a:lnTo>
                      <a:pt x="234" y="93"/>
                    </a:lnTo>
                    <a:lnTo>
                      <a:pt x="229" y="61"/>
                    </a:lnTo>
                    <a:lnTo>
                      <a:pt x="229" y="33"/>
                    </a:lnTo>
                    <a:lnTo>
                      <a:pt x="235" y="12"/>
                    </a:lnTo>
                    <a:lnTo>
                      <a:pt x="247" y="3"/>
                    </a:lnTo>
                    <a:lnTo>
                      <a:pt x="265" y="12"/>
                    </a:lnTo>
                    <a:lnTo>
                      <a:pt x="289" y="44"/>
                    </a:lnTo>
                    <a:close/>
                  </a:path>
                </a:pathLst>
              </a:custGeom>
              <a:solidFill>
                <a:srgbClr val="000000"/>
              </a:solidFill>
              <a:ln w="9525">
                <a:noFill/>
                <a:round/>
                <a:headEnd/>
                <a:tailEnd/>
              </a:ln>
            </p:spPr>
            <p:txBody>
              <a:bodyPr/>
              <a:lstStyle/>
              <a:p>
                <a:endParaRPr lang="fa-IR"/>
              </a:p>
            </p:txBody>
          </p:sp>
          <p:sp>
            <p:nvSpPr>
              <p:cNvPr id="16501" name="Freeform 85"/>
              <p:cNvSpPr>
                <a:spLocks/>
              </p:cNvSpPr>
              <p:nvPr/>
            </p:nvSpPr>
            <p:spPr bwMode="auto">
              <a:xfrm>
                <a:off x="1600" y="3445"/>
                <a:ext cx="50" cy="144"/>
              </a:xfrm>
              <a:custGeom>
                <a:avLst/>
                <a:gdLst>
                  <a:gd name="T0" fmla="*/ 33 w 99"/>
                  <a:gd name="T1" fmla="*/ 41 h 288"/>
                  <a:gd name="T2" fmla="*/ 60 w 99"/>
                  <a:gd name="T3" fmla="*/ 89 h 288"/>
                  <a:gd name="T4" fmla="*/ 79 w 99"/>
                  <a:gd name="T5" fmla="*/ 129 h 288"/>
                  <a:gd name="T6" fmla="*/ 92 w 99"/>
                  <a:gd name="T7" fmla="*/ 164 h 288"/>
                  <a:gd name="T8" fmla="*/ 98 w 99"/>
                  <a:gd name="T9" fmla="*/ 194 h 288"/>
                  <a:gd name="T10" fmla="*/ 99 w 99"/>
                  <a:gd name="T11" fmla="*/ 219 h 288"/>
                  <a:gd name="T12" fmla="*/ 94 w 99"/>
                  <a:gd name="T13" fmla="*/ 240 h 288"/>
                  <a:gd name="T14" fmla="*/ 86 w 99"/>
                  <a:gd name="T15" fmla="*/ 260 h 288"/>
                  <a:gd name="T16" fmla="*/ 75 w 99"/>
                  <a:gd name="T17" fmla="*/ 277 h 288"/>
                  <a:gd name="T18" fmla="*/ 64 w 99"/>
                  <a:gd name="T19" fmla="*/ 287 h 288"/>
                  <a:gd name="T20" fmla="*/ 58 w 99"/>
                  <a:gd name="T21" fmla="*/ 288 h 288"/>
                  <a:gd name="T22" fmla="*/ 54 w 99"/>
                  <a:gd name="T23" fmla="*/ 280 h 288"/>
                  <a:gd name="T24" fmla="*/ 53 w 99"/>
                  <a:gd name="T25" fmla="*/ 265 h 288"/>
                  <a:gd name="T26" fmla="*/ 52 w 99"/>
                  <a:gd name="T27" fmla="*/ 247 h 288"/>
                  <a:gd name="T28" fmla="*/ 52 w 99"/>
                  <a:gd name="T29" fmla="*/ 227 h 288"/>
                  <a:gd name="T30" fmla="*/ 52 w 99"/>
                  <a:gd name="T31" fmla="*/ 208 h 288"/>
                  <a:gd name="T32" fmla="*/ 48 w 99"/>
                  <a:gd name="T33" fmla="*/ 190 h 288"/>
                  <a:gd name="T34" fmla="*/ 41 w 99"/>
                  <a:gd name="T35" fmla="*/ 166 h 288"/>
                  <a:gd name="T36" fmla="*/ 30 w 99"/>
                  <a:gd name="T37" fmla="*/ 131 h 288"/>
                  <a:gd name="T38" fmla="*/ 17 w 99"/>
                  <a:gd name="T39" fmla="*/ 89 h 288"/>
                  <a:gd name="T40" fmla="*/ 7 w 99"/>
                  <a:gd name="T41" fmla="*/ 49 h 288"/>
                  <a:gd name="T42" fmla="*/ 0 w 99"/>
                  <a:gd name="T43" fmla="*/ 16 h 288"/>
                  <a:gd name="T44" fmla="*/ 0 w 99"/>
                  <a:gd name="T45" fmla="*/ 0 h 288"/>
                  <a:gd name="T46" fmla="*/ 10 w 99"/>
                  <a:gd name="T47" fmla="*/ 6 h 288"/>
                  <a:gd name="T48" fmla="*/ 33 w 99"/>
                  <a:gd name="T49" fmla="*/ 41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
                  <a:gd name="T76" fmla="*/ 0 h 288"/>
                  <a:gd name="T77" fmla="*/ 99 w 99"/>
                  <a:gd name="T78" fmla="*/ 288 h 2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 h="288">
                    <a:moveTo>
                      <a:pt x="33" y="41"/>
                    </a:moveTo>
                    <a:lnTo>
                      <a:pt x="60" y="89"/>
                    </a:lnTo>
                    <a:lnTo>
                      <a:pt x="79" y="129"/>
                    </a:lnTo>
                    <a:lnTo>
                      <a:pt x="92" y="164"/>
                    </a:lnTo>
                    <a:lnTo>
                      <a:pt x="98" y="194"/>
                    </a:lnTo>
                    <a:lnTo>
                      <a:pt x="99" y="219"/>
                    </a:lnTo>
                    <a:lnTo>
                      <a:pt x="94" y="240"/>
                    </a:lnTo>
                    <a:lnTo>
                      <a:pt x="86" y="260"/>
                    </a:lnTo>
                    <a:lnTo>
                      <a:pt x="75" y="277"/>
                    </a:lnTo>
                    <a:lnTo>
                      <a:pt x="64" y="287"/>
                    </a:lnTo>
                    <a:lnTo>
                      <a:pt x="58" y="288"/>
                    </a:lnTo>
                    <a:lnTo>
                      <a:pt x="54" y="280"/>
                    </a:lnTo>
                    <a:lnTo>
                      <a:pt x="53" y="265"/>
                    </a:lnTo>
                    <a:lnTo>
                      <a:pt x="52" y="247"/>
                    </a:lnTo>
                    <a:lnTo>
                      <a:pt x="52" y="227"/>
                    </a:lnTo>
                    <a:lnTo>
                      <a:pt x="52" y="208"/>
                    </a:lnTo>
                    <a:lnTo>
                      <a:pt x="48" y="190"/>
                    </a:lnTo>
                    <a:lnTo>
                      <a:pt x="41" y="166"/>
                    </a:lnTo>
                    <a:lnTo>
                      <a:pt x="30" y="131"/>
                    </a:lnTo>
                    <a:lnTo>
                      <a:pt x="17" y="89"/>
                    </a:lnTo>
                    <a:lnTo>
                      <a:pt x="7" y="49"/>
                    </a:lnTo>
                    <a:lnTo>
                      <a:pt x="0" y="16"/>
                    </a:lnTo>
                    <a:lnTo>
                      <a:pt x="0" y="0"/>
                    </a:lnTo>
                    <a:lnTo>
                      <a:pt x="10" y="6"/>
                    </a:lnTo>
                    <a:lnTo>
                      <a:pt x="33" y="41"/>
                    </a:lnTo>
                    <a:close/>
                  </a:path>
                </a:pathLst>
              </a:custGeom>
              <a:solidFill>
                <a:srgbClr val="000000"/>
              </a:solidFill>
              <a:ln w="9525">
                <a:noFill/>
                <a:round/>
                <a:headEnd/>
                <a:tailEnd/>
              </a:ln>
            </p:spPr>
            <p:txBody>
              <a:bodyPr/>
              <a:lstStyle/>
              <a:p>
                <a:endParaRPr lang="fa-IR"/>
              </a:p>
            </p:txBody>
          </p:sp>
          <p:sp>
            <p:nvSpPr>
              <p:cNvPr id="16502" name="Freeform 86"/>
              <p:cNvSpPr>
                <a:spLocks/>
              </p:cNvSpPr>
              <p:nvPr/>
            </p:nvSpPr>
            <p:spPr bwMode="auto">
              <a:xfrm>
                <a:off x="841" y="3175"/>
                <a:ext cx="190" cy="345"/>
              </a:xfrm>
              <a:custGeom>
                <a:avLst/>
                <a:gdLst>
                  <a:gd name="T0" fmla="*/ 297 w 380"/>
                  <a:gd name="T1" fmla="*/ 614 h 691"/>
                  <a:gd name="T2" fmla="*/ 316 w 380"/>
                  <a:gd name="T3" fmla="*/ 551 h 691"/>
                  <a:gd name="T4" fmla="*/ 339 w 380"/>
                  <a:gd name="T5" fmla="*/ 492 h 691"/>
                  <a:gd name="T6" fmla="*/ 362 w 380"/>
                  <a:gd name="T7" fmla="*/ 436 h 691"/>
                  <a:gd name="T8" fmla="*/ 380 w 380"/>
                  <a:gd name="T9" fmla="*/ 377 h 691"/>
                  <a:gd name="T10" fmla="*/ 353 w 380"/>
                  <a:gd name="T11" fmla="*/ 316 h 691"/>
                  <a:gd name="T12" fmla="*/ 314 w 380"/>
                  <a:gd name="T13" fmla="*/ 252 h 691"/>
                  <a:gd name="T14" fmla="*/ 278 w 380"/>
                  <a:gd name="T15" fmla="*/ 202 h 691"/>
                  <a:gd name="T16" fmla="*/ 237 w 380"/>
                  <a:gd name="T17" fmla="*/ 171 h 691"/>
                  <a:gd name="T18" fmla="*/ 178 w 380"/>
                  <a:gd name="T19" fmla="*/ 136 h 691"/>
                  <a:gd name="T20" fmla="*/ 125 w 380"/>
                  <a:gd name="T21" fmla="*/ 92 h 691"/>
                  <a:gd name="T22" fmla="*/ 95 w 380"/>
                  <a:gd name="T23" fmla="*/ 52 h 691"/>
                  <a:gd name="T24" fmla="*/ 79 w 380"/>
                  <a:gd name="T25" fmla="*/ 22 h 691"/>
                  <a:gd name="T26" fmla="*/ 72 w 380"/>
                  <a:gd name="T27" fmla="*/ 0 h 691"/>
                  <a:gd name="T28" fmla="*/ 46 w 380"/>
                  <a:gd name="T29" fmla="*/ 138 h 691"/>
                  <a:gd name="T30" fmla="*/ 18 w 380"/>
                  <a:gd name="T31" fmla="*/ 316 h 691"/>
                  <a:gd name="T32" fmla="*/ 4 w 380"/>
                  <a:gd name="T33" fmla="*/ 410 h 691"/>
                  <a:gd name="T34" fmla="*/ 1 w 380"/>
                  <a:gd name="T35" fmla="*/ 468 h 691"/>
                  <a:gd name="T36" fmla="*/ 33 w 380"/>
                  <a:gd name="T37" fmla="*/ 529 h 691"/>
                  <a:gd name="T38" fmla="*/ 100 w 380"/>
                  <a:gd name="T39" fmla="*/ 599 h 691"/>
                  <a:gd name="T40" fmla="*/ 162 w 380"/>
                  <a:gd name="T41" fmla="*/ 656 h 691"/>
                  <a:gd name="T42" fmla="*/ 191 w 380"/>
                  <a:gd name="T43" fmla="*/ 674 h 691"/>
                  <a:gd name="T44" fmla="*/ 222 w 380"/>
                  <a:gd name="T45" fmla="*/ 675 h 691"/>
                  <a:gd name="T46" fmla="*/ 247 w 380"/>
                  <a:gd name="T47" fmla="*/ 674 h 691"/>
                  <a:gd name="T48" fmla="*/ 203 w 380"/>
                  <a:gd name="T49" fmla="*/ 603 h 691"/>
                  <a:gd name="T50" fmla="*/ 150 w 380"/>
                  <a:gd name="T51" fmla="*/ 573 h 691"/>
                  <a:gd name="T52" fmla="*/ 100 w 380"/>
                  <a:gd name="T53" fmla="*/ 509 h 691"/>
                  <a:gd name="T54" fmla="*/ 99 w 380"/>
                  <a:gd name="T55" fmla="*/ 376 h 691"/>
                  <a:gd name="T56" fmla="*/ 118 w 380"/>
                  <a:gd name="T57" fmla="*/ 281 h 691"/>
                  <a:gd name="T58" fmla="*/ 134 w 380"/>
                  <a:gd name="T59" fmla="*/ 229 h 691"/>
                  <a:gd name="T60" fmla="*/ 135 w 380"/>
                  <a:gd name="T61" fmla="*/ 181 h 691"/>
                  <a:gd name="T62" fmla="*/ 135 w 380"/>
                  <a:gd name="T63" fmla="*/ 151 h 691"/>
                  <a:gd name="T64" fmla="*/ 186 w 380"/>
                  <a:gd name="T65" fmla="*/ 173 h 691"/>
                  <a:gd name="T66" fmla="*/ 247 w 380"/>
                  <a:gd name="T67" fmla="*/ 237 h 691"/>
                  <a:gd name="T68" fmla="*/ 282 w 380"/>
                  <a:gd name="T69" fmla="*/ 302 h 691"/>
                  <a:gd name="T70" fmla="*/ 289 w 380"/>
                  <a:gd name="T71" fmla="*/ 355 h 691"/>
                  <a:gd name="T72" fmla="*/ 273 w 380"/>
                  <a:gd name="T73" fmla="*/ 423 h 691"/>
                  <a:gd name="T74" fmla="*/ 249 w 380"/>
                  <a:gd name="T75" fmla="*/ 497 h 691"/>
                  <a:gd name="T76" fmla="*/ 232 w 380"/>
                  <a:gd name="T77" fmla="*/ 553 h 691"/>
                  <a:gd name="T78" fmla="*/ 235 w 380"/>
                  <a:gd name="T79" fmla="*/ 586 h 691"/>
                  <a:gd name="T80" fmla="*/ 256 w 380"/>
                  <a:gd name="T81" fmla="*/ 631 h 691"/>
                  <a:gd name="T82" fmla="*/ 270 w 380"/>
                  <a:gd name="T83" fmla="*/ 654 h 691"/>
                  <a:gd name="T84" fmla="*/ 329 w 380"/>
                  <a:gd name="T85" fmla="*/ 689 h 691"/>
                  <a:gd name="T86" fmla="*/ 330 w 380"/>
                  <a:gd name="T87" fmla="*/ 689 h 691"/>
                  <a:gd name="T88" fmla="*/ 308 w 380"/>
                  <a:gd name="T89" fmla="*/ 656 h 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0"/>
                  <a:gd name="T136" fmla="*/ 0 h 691"/>
                  <a:gd name="T137" fmla="*/ 380 w 380"/>
                  <a:gd name="T138" fmla="*/ 691 h 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0" h="691">
                    <a:moveTo>
                      <a:pt x="308" y="656"/>
                    </a:moveTo>
                    <a:lnTo>
                      <a:pt x="299" y="635"/>
                    </a:lnTo>
                    <a:lnTo>
                      <a:pt x="297" y="614"/>
                    </a:lnTo>
                    <a:lnTo>
                      <a:pt x="299" y="593"/>
                    </a:lnTo>
                    <a:lnTo>
                      <a:pt x="307" y="571"/>
                    </a:lnTo>
                    <a:lnTo>
                      <a:pt x="316" y="551"/>
                    </a:lnTo>
                    <a:lnTo>
                      <a:pt x="326" y="531"/>
                    </a:lnTo>
                    <a:lnTo>
                      <a:pt x="334" y="512"/>
                    </a:lnTo>
                    <a:lnTo>
                      <a:pt x="339" y="492"/>
                    </a:lnTo>
                    <a:lnTo>
                      <a:pt x="345" y="474"/>
                    </a:lnTo>
                    <a:lnTo>
                      <a:pt x="353" y="454"/>
                    </a:lnTo>
                    <a:lnTo>
                      <a:pt x="362" y="436"/>
                    </a:lnTo>
                    <a:lnTo>
                      <a:pt x="372" y="416"/>
                    </a:lnTo>
                    <a:lnTo>
                      <a:pt x="377" y="396"/>
                    </a:lnTo>
                    <a:lnTo>
                      <a:pt x="380" y="377"/>
                    </a:lnTo>
                    <a:lnTo>
                      <a:pt x="377" y="357"/>
                    </a:lnTo>
                    <a:lnTo>
                      <a:pt x="367" y="336"/>
                    </a:lnTo>
                    <a:lnTo>
                      <a:pt x="353" y="316"/>
                    </a:lnTo>
                    <a:lnTo>
                      <a:pt x="339" y="294"/>
                    </a:lnTo>
                    <a:lnTo>
                      <a:pt x="327" y="273"/>
                    </a:lnTo>
                    <a:lnTo>
                      <a:pt x="314" y="252"/>
                    </a:lnTo>
                    <a:lnTo>
                      <a:pt x="302" y="233"/>
                    </a:lnTo>
                    <a:lnTo>
                      <a:pt x="290" y="215"/>
                    </a:lnTo>
                    <a:lnTo>
                      <a:pt x="278" y="202"/>
                    </a:lnTo>
                    <a:lnTo>
                      <a:pt x="267" y="190"/>
                    </a:lnTo>
                    <a:lnTo>
                      <a:pt x="253" y="181"/>
                    </a:lnTo>
                    <a:lnTo>
                      <a:pt x="237" y="171"/>
                    </a:lnTo>
                    <a:lnTo>
                      <a:pt x="218" y="160"/>
                    </a:lnTo>
                    <a:lnTo>
                      <a:pt x="198" y="149"/>
                    </a:lnTo>
                    <a:lnTo>
                      <a:pt x="178" y="136"/>
                    </a:lnTo>
                    <a:lnTo>
                      <a:pt x="158" y="123"/>
                    </a:lnTo>
                    <a:lnTo>
                      <a:pt x="140" y="108"/>
                    </a:lnTo>
                    <a:lnTo>
                      <a:pt x="125" y="92"/>
                    </a:lnTo>
                    <a:lnTo>
                      <a:pt x="112" y="76"/>
                    </a:lnTo>
                    <a:lnTo>
                      <a:pt x="103" y="63"/>
                    </a:lnTo>
                    <a:lnTo>
                      <a:pt x="95" y="52"/>
                    </a:lnTo>
                    <a:lnTo>
                      <a:pt x="88" y="42"/>
                    </a:lnTo>
                    <a:lnTo>
                      <a:pt x="84" y="32"/>
                    </a:lnTo>
                    <a:lnTo>
                      <a:pt x="79" y="22"/>
                    </a:lnTo>
                    <a:lnTo>
                      <a:pt x="77" y="12"/>
                    </a:lnTo>
                    <a:lnTo>
                      <a:pt x="74" y="0"/>
                    </a:lnTo>
                    <a:lnTo>
                      <a:pt x="72" y="0"/>
                    </a:lnTo>
                    <a:lnTo>
                      <a:pt x="67" y="36"/>
                    </a:lnTo>
                    <a:lnTo>
                      <a:pt x="61" y="88"/>
                    </a:lnTo>
                    <a:lnTo>
                      <a:pt x="46" y="138"/>
                    </a:lnTo>
                    <a:lnTo>
                      <a:pt x="31" y="190"/>
                    </a:lnTo>
                    <a:lnTo>
                      <a:pt x="23" y="253"/>
                    </a:lnTo>
                    <a:lnTo>
                      <a:pt x="18" y="316"/>
                    </a:lnTo>
                    <a:lnTo>
                      <a:pt x="12" y="369"/>
                    </a:lnTo>
                    <a:lnTo>
                      <a:pt x="9" y="391"/>
                    </a:lnTo>
                    <a:lnTo>
                      <a:pt x="4" y="410"/>
                    </a:lnTo>
                    <a:lnTo>
                      <a:pt x="1" y="430"/>
                    </a:lnTo>
                    <a:lnTo>
                      <a:pt x="0" y="448"/>
                    </a:lnTo>
                    <a:lnTo>
                      <a:pt x="1" y="468"/>
                    </a:lnTo>
                    <a:lnTo>
                      <a:pt x="6" y="487"/>
                    </a:lnTo>
                    <a:lnTo>
                      <a:pt x="17" y="507"/>
                    </a:lnTo>
                    <a:lnTo>
                      <a:pt x="33" y="529"/>
                    </a:lnTo>
                    <a:lnTo>
                      <a:pt x="54" y="552"/>
                    </a:lnTo>
                    <a:lnTo>
                      <a:pt x="76" y="576"/>
                    </a:lnTo>
                    <a:lnTo>
                      <a:pt x="100" y="599"/>
                    </a:lnTo>
                    <a:lnTo>
                      <a:pt x="123" y="621"/>
                    </a:lnTo>
                    <a:lnTo>
                      <a:pt x="144" y="641"/>
                    </a:lnTo>
                    <a:lnTo>
                      <a:pt x="162" y="656"/>
                    </a:lnTo>
                    <a:lnTo>
                      <a:pt x="176" y="667"/>
                    </a:lnTo>
                    <a:lnTo>
                      <a:pt x="184" y="672"/>
                    </a:lnTo>
                    <a:lnTo>
                      <a:pt x="191" y="674"/>
                    </a:lnTo>
                    <a:lnTo>
                      <a:pt x="200" y="674"/>
                    </a:lnTo>
                    <a:lnTo>
                      <a:pt x="210" y="675"/>
                    </a:lnTo>
                    <a:lnTo>
                      <a:pt x="222" y="675"/>
                    </a:lnTo>
                    <a:lnTo>
                      <a:pt x="232" y="675"/>
                    </a:lnTo>
                    <a:lnTo>
                      <a:pt x="241" y="674"/>
                    </a:lnTo>
                    <a:lnTo>
                      <a:pt x="247" y="674"/>
                    </a:lnTo>
                    <a:lnTo>
                      <a:pt x="249" y="674"/>
                    </a:lnTo>
                    <a:lnTo>
                      <a:pt x="208" y="605"/>
                    </a:lnTo>
                    <a:lnTo>
                      <a:pt x="203" y="603"/>
                    </a:lnTo>
                    <a:lnTo>
                      <a:pt x="190" y="597"/>
                    </a:lnTo>
                    <a:lnTo>
                      <a:pt x="172" y="586"/>
                    </a:lnTo>
                    <a:lnTo>
                      <a:pt x="150" y="573"/>
                    </a:lnTo>
                    <a:lnTo>
                      <a:pt x="130" y="555"/>
                    </a:lnTo>
                    <a:lnTo>
                      <a:pt x="112" y="535"/>
                    </a:lnTo>
                    <a:lnTo>
                      <a:pt x="100" y="509"/>
                    </a:lnTo>
                    <a:lnTo>
                      <a:pt x="96" y="482"/>
                    </a:lnTo>
                    <a:lnTo>
                      <a:pt x="97" y="425"/>
                    </a:lnTo>
                    <a:lnTo>
                      <a:pt x="99" y="376"/>
                    </a:lnTo>
                    <a:lnTo>
                      <a:pt x="102" y="333"/>
                    </a:lnTo>
                    <a:lnTo>
                      <a:pt x="111" y="297"/>
                    </a:lnTo>
                    <a:lnTo>
                      <a:pt x="118" y="281"/>
                    </a:lnTo>
                    <a:lnTo>
                      <a:pt x="124" y="264"/>
                    </a:lnTo>
                    <a:lnTo>
                      <a:pt x="130" y="247"/>
                    </a:lnTo>
                    <a:lnTo>
                      <a:pt x="134" y="229"/>
                    </a:lnTo>
                    <a:lnTo>
                      <a:pt x="138" y="213"/>
                    </a:lnTo>
                    <a:lnTo>
                      <a:pt x="138" y="197"/>
                    </a:lnTo>
                    <a:lnTo>
                      <a:pt x="135" y="181"/>
                    </a:lnTo>
                    <a:lnTo>
                      <a:pt x="131" y="166"/>
                    </a:lnTo>
                    <a:lnTo>
                      <a:pt x="129" y="156"/>
                    </a:lnTo>
                    <a:lnTo>
                      <a:pt x="135" y="151"/>
                    </a:lnTo>
                    <a:lnTo>
                      <a:pt x="148" y="153"/>
                    </a:lnTo>
                    <a:lnTo>
                      <a:pt x="165" y="160"/>
                    </a:lnTo>
                    <a:lnTo>
                      <a:pt x="186" y="173"/>
                    </a:lnTo>
                    <a:lnTo>
                      <a:pt x="208" y="191"/>
                    </a:lnTo>
                    <a:lnTo>
                      <a:pt x="229" y="212"/>
                    </a:lnTo>
                    <a:lnTo>
                      <a:pt x="247" y="237"/>
                    </a:lnTo>
                    <a:lnTo>
                      <a:pt x="262" y="262"/>
                    </a:lnTo>
                    <a:lnTo>
                      <a:pt x="274" y="283"/>
                    </a:lnTo>
                    <a:lnTo>
                      <a:pt x="282" y="302"/>
                    </a:lnTo>
                    <a:lnTo>
                      <a:pt x="288" y="319"/>
                    </a:lnTo>
                    <a:lnTo>
                      <a:pt x="289" y="336"/>
                    </a:lnTo>
                    <a:lnTo>
                      <a:pt x="289" y="355"/>
                    </a:lnTo>
                    <a:lnTo>
                      <a:pt x="285" y="374"/>
                    </a:lnTo>
                    <a:lnTo>
                      <a:pt x="279" y="397"/>
                    </a:lnTo>
                    <a:lnTo>
                      <a:pt x="273" y="423"/>
                    </a:lnTo>
                    <a:lnTo>
                      <a:pt x="264" y="448"/>
                    </a:lnTo>
                    <a:lnTo>
                      <a:pt x="256" y="472"/>
                    </a:lnTo>
                    <a:lnTo>
                      <a:pt x="249" y="497"/>
                    </a:lnTo>
                    <a:lnTo>
                      <a:pt x="243" y="518"/>
                    </a:lnTo>
                    <a:lnTo>
                      <a:pt x="237" y="538"/>
                    </a:lnTo>
                    <a:lnTo>
                      <a:pt x="232" y="553"/>
                    </a:lnTo>
                    <a:lnTo>
                      <a:pt x="230" y="563"/>
                    </a:lnTo>
                    <a:lnTo>
                      <a:pt x="230" y="574"/>
                    </a:lnTo>
                    <a:lnTo>
                      <a:pt x="235" y="586"/>
                    </a:lnTo>
                    <a:lnTo>
                      <a:pt x="240" y="601"/>
                    </a:lnTo>
                    <a:lnTo>
                      <a:pt x="248" y="616"/>
                    </a:lnTo>
                    <a:lnTo>
                      <a:pt x="256" y="631"/>
                    </a:lnTo>
                    <a:lnTo>
                      <a:pt x="263" y="643"/>
                    </a:lnTo>
                    <a:lnTo>
                      <a:pt x="268" y="651"/>
                    </a:lnTo>
                    <a:lnTo>
                      <a:pt x="270" y="654"/>
                    </a:lnTo>
                    <a:lnTo>
                      <a:pt x="327" y="685"/>
                    </a:lnTo>
                    <a:lnTo>
                      <a:pt x="328" y="687"/>
                    </a:lnTo>
                    <a:lnTo>
                      <a:pt x="329" y="689"/>
                    </a:lnTo>
                    <a:lnTo>
                      <a:pt x="330" y="690"/>
                    </a:lnTo>
                    <a:lnTo>
                      <a:pt x="331" y="691"/>
                    </a:lnTo>
                    <a:lnTo>
                      <a:pt x="330" y="689"/>
                    </a:lnTo>
                    <a:lnTo>
                      <a:pt x="327" y="683"/>
                    </a:lnTo>
                    <a:lnTo>
                      <a:pt x="320" y="673"/>
                    </a:lnTo>
                    <a:lnTo>
                      <a:pt x="308" y="656"/>
                    </a:lnTo>
                    <a:close/>
                  </a:path>
                </a:pathLst>
              </a:custGeom>
              <a:solidFill>
                <a:srgbClr val="000000"/>
              </a:solidFill>
              <a:ln w="9525">
                <a:noFill/>
                <a:round/>
                <a:headEnd/>
                <a:tailEnd/>
              </a:ln>
            </p:spPr>
            <p:txBody>
              <a:bodyPr/>
              <a:lstStyle/>
              <a:p>
                <a:endParaRPr lang="fa-IR"/>
              </a:p>
            </p:txBody>
          </p:sp>
          <p:sp>
            <p:nvSpPr>
              <p:cNvPr id="16503" name="Freeform 87"/>
              <p:cNvSpPr>
                <a:spLocks/>
              </p:cNvSpPr>
              <p:nvPr/>
            </p:nvSpPr>
            <p:spPr bwMode="auto">
              <a:xfrm>
                <a:off x="407" y="3356"/>
                <a:ext cx="452" cy="366"/>
              </a:xfrm>
              <a:custGeom>
                <a:avLst/>
                <a:gdLst>
                  <a:gd name="T0" fmla="*/ 856 w 903"/>
                  <a:gd name="T1" fmla="*/ 248 h 733"/>
                  <a:gd name="T2" fmla="*/ 830 w 903"/>
                  <a:gd name="T3" fmla="*/ 370 h 733"/>
                  <a:gd name="T4" fmla="*/ 753 w 903"/>
                  <a:gd name="T5" fmla="*/ 541 h 733"/>
                  <a:gd name="T6" fmla="*/ 692 w 903"/>
                  <a:gd name="T7" fmla="*/ 657 h 733"/>
                  <a:gd name="T8" fmla="*/ 616 w 903"/>
                  <a:gd name="T9" fmla="*/ 696 h 733"/>
                  <a:gd name="T10" fmla="*/ 555 w 903"/>
                  <a:gd name="T11" fmla="*/ 720 h 733"/>
                  <a:gd name="T12" fmla="*/ 498 w 903"/>
                  <a:gd name="T13" fmla="*/ 733 h 733"/>
                  <a:gd name="T14" fmla="*/ 444 w 903"/>
                  <a:gd name="T15" fmla="*/ 723 h 733"/>
                  <a:gd name="T16" fmla="*/ 376 w 903"/>
                  <a:gd name="T17" fmla="*/ 685 h 733"/>
                  <a:gd name="T18" fmla="*/ 295 w 903"/>
                  <a:gd name="T19" fmla="*/ 665 h 733"/>
                  <a:gd name="T20" fmla="*/ 192 w 903"/>
                  <a:gd name="T21" fmla="*/ 661 h 733"/>
                  <a:gd name="T22" fmla="*/ 97 w 903"/>
                  <a:gd name="T23" fmla="*/ 667 h 733"/>
                  <a:gd name="T24" fmla="*/ 22 w 903"/>
                  <a:gd name="T25" fmla="*/ 673 h 733"/>
                  <a:gd name="T26" fmla="*/ 1 w 903"/>
                  <a:gd name="T27" fmla="*/ 668 h 733"/>
                  <a:gd name="T28" fmla="*/ 43 w 903"/>
                  <a:gd name="T29" fmla="*/ 645 h 733"/>
                  <a:gd name="T30" fmla="*/ 106 w 903"/>
                  <a:gd name="T31" fmla="*/ 605 h 733"/>
                  <a:gd name="T32" fmla="*/ 169 w 903"/>
                  <a:gd name="T33" fmla="*/ 555 h 733"/>
                  <a:gd name="T34" fmla="*/ 214 w 903"/>
                  <a:gd name="T35" fmla="*/ 507 h 733"/>
                  <a:gd name="T36" fmla="*/ 242 w 903"/>
                  <a:gd name="T37" fmla="*/ 457 h 733"/>
                  <a:gd name="T38" fmla="*/ 290 w 903"/>
                  <a:gd name="T39" fmla="*/ 395 h 733"/>
                  <a:gd name="T40" fmla="*/ 346 w 903"/>
                  <a:gd name="T41" fmla="*/ 332 h 733"/>
                  <a:gd name="T42" fmla="*/ 396 w 903"/>
                  <a:gd name="T43" fmla="*/ 281 h 733"/>
                  <a:gd name="T44" fmla="*/ 482 w 903"/>
                  <a:gd name="T45" fmla="*/ 221 h 733"/>
                  <a:gd name="T46" fmla="*/ 539 w 903"/>
                  <a:gd name="T47" fmla="*/ 165 h 733"/>
                  <a:gd name="T48" fmla="*/ 456 w 903"/>
                  <a:gd name="T49" fmla="*/ 108 h 733"/>
                  <a:gd name="T50" fmla="*/ 400 w 903"/>
                  <a:gd name="T51" fmla="*/ 22 h 733"/>
                  <a:gd name="T52" fmla="*/ 440 w 903"/>
                  <a:gd name="T53" fmla="*/ 13 h 733"/>
                  <a:gd name="T54" fmla="*/ 543 w 903"/>
                  <a:gd name="T55" fmla="*/ 82 h 733"/>
                  <a:gd name="T56" fmla="*/ 600 w 903"/>
                  <a:gd name="T57" fmla="*/ 126 h 733"/>
                  <a:gd name="T58" fmla="*/ 669 w 903"/>
                  <a:gd name="T59" fmla="*/ 151 h 733"/>
                  <a:gd name="T60" fmla="*/ 782 w 903"/>
                  <a:gd name="T61" fmla="*/ 146 h 733"/>
                  <a:gd name="T62" fmla="*/ 856 w 903"/>
                  <a:gd name="T63" fmla="*/ 138 h 733"/>
                  <a:gd name="T64" fmla="*/ 830 w 903"/>
                  <a:gd name="T65" fmla="*/ 160 h 733"/>
                  <a:gd name="T66" fmla="*/ 734 w 903"/>
                  <a:gd name="T67" fmla="*/ 207 h 733"/>
                  <a:gd name="T68" fmla="*/ 671 w 903"/>
                  <a:gd name="T69" fmla="*/ 217 h 733"/>
                  <a:gd name="T70" fmla="*/ 615 w 903"/>
                  <a:gd name="T71" fmla="*/ 226 h 733"/>
                  <a:gd name="T72" fmla="*/ 562 w 903"/>
                  <a:gd name="T73" fmla="*/ 241 h 733"/>
                  <a:gd name="T74" fmla="*/ 514 w 903"/>
                  <a:gd name="T75" fmla="*/ 265 h 733"/>
                  <a:gd name="T76" fmla="*/ 469 w 903"/>
                  <a:gd name="T77" fmla="*/ 299 h 733"/>
                  <a:gd name="T78" fmla="*/ 417 w 903"/>
                  <a:gd name="T79" fmla="*/ 348 h 733"/>
                  <a:gd name="T80" fmla="*/ 365 w 903"/>
                  <a:gd name="T81" fmla="*/ 402 h 733"/>
                  <a:gd name="T82" fmla="*/ 324 w 903"/>
                  <a:gd name="T83" fmla="*/ 455 h 733"/>
                  <a:gd name="T84" fmla="*/ 248 w 903"/>
                  <a:gd name="T85" fmla="*/ 546 h 733"/>
                  <a:gd name="T86" fmla="*/ 153 w 903"/>
                  <a:gd name="T87" fmla="*/ 619 h 733"/>
                  <a:gd name="T88" fmla="*/ 159 w 903"/>
                  <a:gd name="T89" fmla="*/ 625 h 733"/>
                  <a:gd name="T90" fmla="*/ 206 w 903"/>
                  <a:gd name="T91" fmla="*/ 637 h 733"/>
                  <a:gd name="T92" fmla="*/ 274 w 903"/>
                  <a:gd name="T93" fmla="*/ 650 h 733"/>
                  <a:gd name="T94" fmla="*/ 351 w 903"/>
                  <a:gd name="T95" fmla="*/ 660 h 733"/>
                  <a:gd name="T96" fmla="*/ 426 w 903"/>
                  <a:gd name="T97" fmla="*/ 662 h 733"/>
                  <a:gd name="T98" fmla="*/ 494 w 903"/>
                  <a:gd name="T99" fmla="*/ 653 h 733"/>
                  <a:gd name="T100" fmla="*/ 561 w 903"/>
                  <a:gd name="T101" fmla="*/ 627 h 733"/>
                  <a:gd name="T102" fmla="*/ 626 w 903"/>
                  <a:gd name="T103" fmla="*/ 574 h 733"/>
                  <a:gd name="T104" fmla="*/ 724 w 903"/>
                  <a:gd name="T105" fmla="*/ 426 h 733"/>
                  <a:gd name="T106" fmla="*/ 780 w 903"/>
                  <a:gd name="T107" fmla="*/ 282 h 733"/>
                  <a:gd name="T108" fmla="*/ 833 w 903"/>
                  <a:gd name="T109" fmla="*/ 218 h 733"/>
                  <a:gd name="T110" fmla="*/ 903 w 903"/>
                  <a:gd name="T111" fmla="*/ 166 h 7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3"/>
                  <a:gd name="T169" fmla="*/ 0 h 733"/>
                  <a:gd name="T170" fmla="*/ 903 w 903"/>
                  <a:gd name="T171" fmla="*/ 733 h 7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3" h="733">
                    <a:moveTo>
                      <a:pt x="891" y="181"/>
                    </a:moveTo>
                    <a:lnTo>
                      <a:pt x="872" y="203"/>
                    </a:lnTo>
                    <a:lnTo>
                      <a:pt x="862" y="225"/>
                    </a:lnTo>
                    <a:lnTo>
                      <a:pt x="856" y="248"/>
                    </a:lnTo>
                    <a:lnTo>
                      <a:pt x="853" y="272"/>
                    </a:lnTo>
                    <a:lnTo>
                      <a:pt x="849" y="299"/>
                    </a:lnTo>
                    <a:lnTo>
                      <a:pt x="842" y="332"/>
                    </a:lnTo>
                    <a:lnTo>
                      <a:pt x="830" y="370"/>
                    </a:lnTo>
                    <a:lnTo>
                      <a:pt x="808" y="414"/>
                    </a:lnTo>
                    <a:lnTo>
                      <a:pt x="785" y="460"/>
                    </a:lnTo>
                    <a:lnTo>
                      <a:pt x="767" y="502"/>
                    </a:lnTo>
                    <a:lnTo>
                      <a:pt x="753" y="541"/>
                    </a:lnTo>
                    <a:lnTo>
                      <a:pt x="742" y="577"/>
                    </a:lnTo>
                    <a:lnTo>
                      <a:pt x="729" y="608"/>
                    </a:lnTo>
                    <a:lnTo>
                      <a:pt x="713" y="635"/>
                    </a:lnTo>
                    <a:lnTo>
                      <a:pt x="692" y="657"/>
                    </a:lnTo>
                    <a:lnTo>
                      <a:pt x="665" y="674"/>
                    </a:lnTo>
                    <a:lnTo>
                      <a:pt x="649" y="681"/>
                    </a:lnTo>
                    <a:lnTo>
                      <a:pt x="633" y="689"/>
                    </a:lnTo>
                    <a:lnTo>
                      <a:pt x="616" y="696"/>
                    </a:lnTo>
                    <a:lnTo>
                      <a:pt x="601" y="703"/>
                    </a:lnTo>
                    <a:lnTo>
                      <a:pt x="586" y="710"/>
                    </a:lnTo>
                    <a:lnTo>
                      <a:pt x="570" y="715"/>
                    </a:lnTo>
                    <a:lnTo>
                      <a:pt x="555" y="720"/>
                    </a:lnTo>
                    <a:lnTo>
                      <a:pt x="542" y="725"/>
                    </a:lnTo>
                    <a:lnTo>
                      <a:pt x="527" y="728"/>
                    </a:lnTo>
                    <a:lnTo>
                      <a:pt x="512" y="730"/>
                    </a:lnTo>
                    <a:lnTo>
                      <a:pt x="498" y="733"/>
                    </a:lnTo>
                    <a:lnTo>
                      <a:pt x="484" y="733"/>
                    </a:lnTo>
                    <a:lnTo>
                      <a:pt x="470" y="731"/>
                    </a:lnTo>
                    <a:lnTo>
                      <a:pt x="457" y="728"/>
                    </a:lnTo>
                    <a:lnTo>
                      <a:pt x="444" y="723"/>
                    </a:lnTo>
                    <a:lnTo>
                      <a:pt x="431" y="718"/>
                    </a:lnTo>
                    <a:lnTo>
                      <a:pt x="409" y="705"/>
                    </a:lnTo>
                    <a:lnTo>
                      <a:pt x="391" y="695"/>
                    </a:lnTo>
                    <a:lnTo>
                      <a:pt x="376" y="685"/>
                    </a:lnTo>
                    <a:lnTo>
                      <a:pt x="361" y="678"/>
                    </a:lnTo>
                    <a:lnTo>
                      <a:pt x="343" y="673"/>
                    </a:lnTo>
                    <a:lnTo>
                      <a:pt x="321" y="669"/>
                    </a:lnTo>
                    <a:lnTo>
                      <a:pt x="295" y="665"/>
                    </a:lnTo>
                    <a:lnTo>
                      <a:pt x="259" y="662"/>
                    </a:lnTo>
                    <a:lnTo>
                      <a:pt x="239" y="661"/>
                    </a:lnTo>
                    <a:lnTo>
                      <a:pt x="215" y="661"/>
                    </a:lnTo>
                    <a:lnTo>
                      <a:pt x="192" y="661"/>
                    </a:lnTo>
                    <a:lnTo>
                      <a:pt x="168" y="662"/>
                    </a:lnTo>
                    <a:lnTo>
                      <a:pt x="144" y="663"/>
                    </a:lnTo>
                    <a:lnTo>
                      <a:pt x="120" y="666"/>
                    </a:lnTo>
                    <a:lnTo>
                      <a:pt x="97" y="667"/>
                    </a:lnTo>
                    <a:lnTo>
                      <a:pt x="75" y="668"/>
                    </a:lnTo>
                    <a:lnTo>
                      <a:pt x="55" y="670"/>
                    </a:lnTo>
                    <a:lnTo>
                      <a:pt x="37" y="672"/>
                    </a:lnTo>
                    <a:lnTo>
                      <a:pt x="22" y="673"/>
                    </a:lnTo>
                    <a:lnTo>
                      <a:pt x="10" y="673"/>
                    </a:lnTo>
                    <a:lnTo>
                      <a:pt x="4" y="672"/>
                    </a:lnTo>
                    <a:lnTo>
                      <a:pt x="0" y="670"/>
                    </a:lnTo>
                    <a:lnTo>
                      <a:pt x="1" y="668"/>
                    </a:lnTo>
                    <a:lnTo>
                      <a:pt x="7" y="665"/>
                    </a:lnTo>
                    <a:lnTo>
                      <a:pt x="17" y="660"/>
                    </a:lnTo>
                    <a:lnTo>
                      <a:pt x="29" y="653"/>
                    </a:lnTo>
                    <a:lnTo>
                      <a:pt x="43" y="645"/>
                    </a:lnTo>
                    <a:lnTo>
                      <a:pt x="58" y="636"/>
                    </a:lnTo>
                    <a:lnTo>
                      <a:pt x="73" y="627"/>
                    </a:lnTo>
                    <a:lnTo>
                      <a:pt x="89" y="616"/>
                    </a:lnTo>
                    <a:lnTo>
                      <a:pt x="106" y="605"/>
                    </a:lnTo>
                    <a:lnTo>
                      <a:pt x="122" y="592"/>
                    </a:lnTo>
                    <a:lnTo>
                      <a:pt x="138" y="581"/>
                    </a:lnTo>
                    <a:lnTo>
                      <a:pt x="154" y="568"/>
                    </a:lnTo>
                    <a:lnTo>
                      <a:pt x="169" y="555"/>
                    </a:lnTo>
                    <a:lnTo>
                      <a:pt x="183" y="543"/>
                    </a:lnTo>
                    <a:lnTo>
                      <a:pt x="195" y="530"/>
                    </a:lnTo>
                    <a:lnTo>
                      <a:pt x="205" y="518"/>
                    </a:lnTo>
                    <a:lnTo>
                      <a:pt x="214" y="507"/>
                    </a:lnTo>
                    <a:lnTo>
                      <a:pt x="220" y="495"/>
                    </a:lnTo>
                    <a:lnTo>
                      <a:pt x="226" y="484"/>
                    </a:lnTo>
                    <a:lnTo>
                      <a:pt x="234" y="471"/>
                    </a:lnTo>
                    <a:lnTo>
                      <a:pt x="242" y="457"/>
                    </a:lnTo>
                    <a:lnTo>
                      <a:pt x="254" y="442"/>
                    </a:lnTo>
                    <a:lnTo>
                      <a:pt x="265" y="427"/>
                    </a:lnTo>
                    <a:lnTo>
                      <a:pt x="278" y="411"/>
                    </a:lnTo>
                    <a:lnTo>
                      <a:pt x="290" y="395"/>
                    </a:lnTo>
                    <a:lnTo>
                      <a:pt x="304" y="379"/>
                    </a:lnTo>
                    <a:lnTo>
                      <a:pt x="318" y="363"/>
                    </a:lnTo>
                    <a:lnTo>
                      <a:pt x="332" y="347"/>
                    </a:lnTo>
                    <a:lnTo>
                      <a:pt x="346" y="332"/>
                    </a:lnTo>
                    <a:lnTo>
                      <a:pt x="359" y="317"/>
                    </a:lnTo>
                    <a:lnTo>
                      <a:pt x="372" y="304"/>
                    </a:lnTo>
                    <a:lnTo>
                      <a:pt x="385" y="291"/>
                    </a:lnTo>
                    <a:lnTo>
                      <a:pt x="396" y="281"/>
                    </a:lnTo>
                    <a:lnTo>
                      <a:pt x="406" y="272"/>
                    </a:lnTo>
                    <a:lnTo>
                      <a:pt x="427" y="256"/>
                    </a:lnTo>
                    <a:lnTo>
                      <a:pt x="454" y="238"/>
                    </a:lnTo>
                    <a:lnTo>
                      <a:pt x="482" y="221"/>
                    </a:lnTo>
                    <a:lnTo>
                      <a:pt x="507" y="205"/>
                    </a:lnTo>
                    <a:lnTo>
                      <a:pt x="528" y="190"/>
                    </a:lnTo>
                    <a:lnTo>
                      <a:pt x="539" y="176"/>
                    </a:lnTo>
                    <a:lnTo>
                      <a:pt x="539" y="165"/>
                    </a:lnTo>
                    <a:lnTo>
                      <a:pt x="524" y="155"/>
                    </a:lnTo>
                    <a:lnTo>
                      <a:pt x="501" y="145"/>
                    </a:lnTo>
                    <a:lnTo>
                      <a:pt x="478" y="128"/>
                    </a:lnTo>
                    <a:lnTo>
                      <a:pt x="456" y="108"/>
                    </a:lnTo>
                    <a:lnTo>
                      <a:pt x="437" y="86"/>
                    </a:lnTo>
                    <a:lnTo>
                      <a:pt x="421" y="63"/>
                    </a:lnTo>
                    <a:lnTo>
                      <a:pt x="408" y="41"/>
                    </a:lnTo>
                    <a:lnTo>
                      <a:pt x="400" y="22"/>
                    </a:lnTo>
                    <a:lnTo>
                      <a:pt x="398" y="7"/>
                    </a:lnTo>
                    <a:lnTo>
                      <a:pt x="403" y="0"/>
                    </a:lnTo>
                    <a:lnTo>
                      <a:pt x="418" y="2"/>
                    </a:lnTo>
                    <a:lnTo>
                      <a:pt x="440" y="13"/>
                    </a:lnTo>
                    <a:lnTo>
                      <a:pt x="465" y="28"/>
                    </a:lnTo>
                    <a:lnTo>
                      <a:pt x="493" y="46"/>
                    </a:lnTo>
                    <a:lnTo>
                      <a:pt x="520" y="64"/>
                    </a:lnTo>
                    <a:lnTo>
                      <a:pt x="543" y="82"/>
                    </a:lnTo>
                    <a:lnTo>
                      <a:pt x="561" y="94"/>
                    </a:lnTo>
                    <a:lnTo>
                      <a:pt x="575" y="105"/>
                    </a:lnTo>
                    <a:lnTo>
                      <a:pt x="588" y="115"/>
                    </a:lnTo>
                    <a:lnTo>
                      <a:pt x="600" y="126"/>
                    </a:lnTo>
                    <a:lnTo>
                      <a:pt x="613" y="135"/>
                    </a:lnTo>
                    <a:lnTo>
                      <a:pt x="629" y="142"/>
                    </a:lnTo>
                    <a:lnTo>
                      <a:pt x="646" y="147"/>
                    </a:lnTo>
                    <a:lnTo>
                      <a:pt x="669" y="151"/>
                    </a:lnTo>
                    <a:lnTo>
                      <a:pt x="696" y="151"/>
                    </a:lnTo>
                    <a:lnTo>
                      <a:pt x="726" y="150"/>
                    </a:lnTo>
                    <a:lnTo>
                      <a:pt x="755" y="147"/>
                    </a:lnTo>
                    <a:lnTo>
                      <a:pt x="782" y="146"/>
                    </a:lnTo>
                    <a:lnTo>
                      <a:pt x="808" y="144"/>
                    </a:lnTo>
                    <a:lnTo>
                      <a:pt x="828" y="142"/>
                    </a:lnTo>
                    <a:lnTo>
                      <a:pt x="846" y="139"/>
                    </a:lnTo>
                    <a:lnTo>
                      <a:pt x="856" y="138"/>
                    </a:lnTo>
                    <a:lnTo>
                      <a:pt x="859" y="138"/>
                    </a:lnTo>
                    <a:lnTo>
                      <a:pt x="856" y="142"/>
                    </a:lnTo>
                    <a:lnTo>
                      <a:pt x="846" y="149"/>
                    </a:lnTo>
                    <a:lnTo>
                      <a:pt x="830" y="160"/>
                    </a:lnTo>
                    <a:lnTo>
                      <a:pt x="809" y="173"/>
                    </a:lnTo>
                    <a:lnTo>
                      <a:pt x="786" y="185"/>
                    </a:lnTo>
                    <a:lnTo>
                      <a:pt x="760" y="197"/>
                    </a:lnTo>
                    <a:lnTo>
                      <a:pt x="734" y="207"/>
                    </a:lnTo>
                    <a:lnTo>
                      <a:pt x="709" y="212"/>
                    </a:lnTo>
                    <a:lnTo>
                      <a:pt x="696" y="213"/>
                    </a:lnTo>
                    <a:lnTo>
                      <a:pt x="683" y="215"/>
                    </a:lnTo>
                    <a:lnTo>
                      <a:pt x="671" y="217"/>
                    </a:lnTo>
                    <a:lnTo>
                      <a:pt x="657" y="219"/>
                    </a:lnTo>
                    <a:lnTo>
                      <a:pt x="643" y="221"/>
                    </a:lnTo>
                    <a:lnTo>
                      <a:pt x="629" y="223"/>
                    </a:lnTo>
                    <a:lnTo>
                      <a:pt x="615" y="226"/>
                    </a:lnTo>
                    <a:lnTo>
                      <a:pt x="603" y="229"/>
                    </a:lnTo>
                    <a:lnTo>
                      <a:pt x="589" y="233"/>
                    </a:lnTo>
                    <a:lnTo>
                      <a:pt x="575" y="237"/>
                    </a:lnTo>
                    <a:lnTo>
                      <a:pt x="562" y="241"/>
                    </a:lnTo>
                    <a:lnTo>
                      <a:pt x="550" y="246"/>
                    </a:lnTo>
                    <a:lnTo>
                      <a:pt x="537" y="251"/>
                    </a:lnTo>
                    <a:lnTo>
                      <a:pt x="525" y="258"/>
                    </a:lnTo>
                    <a:lnTo>
                      <a:pt x="514" y="265"/>
                    </a:lnTo>
                    <a:lnTo>
                      <a:pt x="503" y="272"/>
                    </a:lnTo>
                    <a:lnTo>
                      <a:pt x="493" y="280"/>
                    </a:lnTo>
                    <a:lnTo>
                      <a:pt x="482" y="289"/>
                    </a:lnTo>
                    <a:lnTo>
                      <a:pt x="469" y="299"/>
                    </a:lnTo>
                    <a:lnTo>
                      <a:pt x="456" y="311"/>
                    </a:lnTo>
                    <a:lnTo>
                      <a:pt x="444" y="322"/>
                    </a:lnTo>
                    <a:lnTo>
                      <a:pt x="430" y="335"/>
                    </a:lnTo>
                    <a:lnTo>
                      <a:pt x="417" y="348"/>
                    </a:lnTo>
                    <a:lnTo>
                      <a:pt x="403" y="361"/>
                    </a:lnTo>
                    <a:lnTo>
                      <a:pt x="391" y="374"/>
                    </a:lnTo>
                    <a:lnTo>
                      <a:pt x="377" y="388"/>
                    </a:lnTo>
                    <a:lnTo>
                      <a:pt x="365" y="402"/>
                    </a:lnTo>
                    <a:lnTo>
                      <a:pt x="354" y="415"/>
                    </a:lnTo>
                    <a:lnTo>
                      <a:pt x="342" y="428"/>
                    </a:lnTo>
                    <a:lnTo>
                      <a:pt x="333" y="442"/>
                    </a:lnTo>
                    <a:lnTo>
                      <a:pt x="324" y="455"/>
                    </a:lnTo>
                    <a:lnTo>
                      <a:pt x="317" y="468"/>
                    </a:lnTo>
                    <a:lnTo>
                      <a:pt x="300" y="493"/>
                    </a:lnTo>
                    <a:lnTo>
                      <a:pt x="275" y="519"/>
                    </a:lnTo>
                    <a:lnTo>
                      <a:pt x="248" y="546"/>
                    </a:lnTo>
                    <a:lnTo>
                      <a:pt x="219" y="570"/>
                    </a:lnTo>
                    <a:lnTo>
                      <a:pt x="191" y="591"/>
                    </a:lnTo>
                    <a:lnTo>
                      <a:pt x="169" y="607"/>
                    </a:lnTo>
                    <a:lnTo>
                      <a:pt x="153" y="619"/>
                    </a:lnTo>
                    <a:lnTo>
                      <a:pt x="148" y="622"/>
                    </a:lnTo>
                    <a:lnTo>
                      <a:pt x="149" y="622"/>
                    </a:lnTo>
                    <a:lnTo>
                      <a:pt x="153" y="623"/>
                    </a:lnTo>
                    <a:lnTo>
                      <a:pt x="159" y="625"/>
                    </a:lnTo>
                    <a:lnTo>
                      <a:pt x="168" y="628"/>
                    </a:lnTo>
                    <a:lnTo>
                      <a:pt x="179" y="630"/>
                    </a:lnTo>
                    <a:lnTo>
                      <a:pt x="191" y="634"/>
                    </a:lnTo>
                    <a:lnTo>
                      <a:pt x="206" y="637"/>
                    </a:lnTo>
                    <a:lnTo>
                      <a:pt x="221" y="639"/>
                    </a:lnTo>
                    <a:lnTo>
                      <a:pt x="239" y="644"/>
                    </a:lnTo>
                    <a:lnTo>
                      <a:pt x="256" y="646"/>
                    </a:lnTo>
                    <a:lnTo>
                      <a:pt x="274" y="650"/>
                    </a:lnTo>
                    <a:lnTo>
                      <a:pt x="294" y="653"/>
                    </a:lnTo>
                    <a:lnTo>
                      <a:pt x="313" y="655"/>
                    </a:lnTo>
                    <a:lnTo>
                      <a:pt x="333" y="658"/>
                    </a:lnTo>
                    <a:lnTo>
                      <a:pt x="351" y="660"/>
                    </a:lnTo>
                    <a:lnTo>
                      <a:pt x="371" y="661"/>
                    </a:lnTo>
                    <a:lnTo>
                      <a:pt x="389" y="662"/>
                    </a:lnTo>
                    <a:lnTo>
                      <a:pt x="408" y="662"/>
                    </a:lnTo>
                    <a:lnTo>
                      <a:pt x="426" y="662"/>
                    </a:lnTo>
                    <a:lnTo>
                      <a:pt x="444" y="661"/>
                    </a:lnTo>
                    <a:lnTo>
                      <a:pt x="461" y="660"/>
                    </a:lnTo>
                    <a:lnTo>
                      <a:pt x="478" y="657"/>
                    </a:lnTo>
                    <a:lnTo>
                      <a:pt x="494" y="653"/>
                    </a:lnTo>
                    <a:lnTo>
                      <a:pt x="512" y="649"/>
                    </a:lnTo>
                    <a:lnTo>
                      <a:pt x="528" y="643"/>
                    </a:lnTo>
                    <a:lnTo>
                      <a:pt x="545" y="635"/>
                    </a:lnTo>
                    <a:lnTo>
                      <a:pt x="561" y="627"/>
                    </a:lnTo>
                    <a:lnTo>
                      <a:pt x="577" y="616"/>
                    </a:lnTo>
                    <a:lnTo>
                      <a:pt x="593" y="604"/>
                    </a:lnTo>
                    <a:lnTo>
                      <a:pt x="609" y="590"/>
                    </a:lnTo>
                    <a:lnTo>
                      <a:pt x="626" y="574"/>
                    </a:lnTo>
                    <a:lnTo>
                      <a:pt x="642" y="556"/>
                    </a:lnTo>
                    <a:lnTo>
                      <a:pt x="673" y="516"/>
                    </a:lnTo>
                    <a:lnTo>
                      <a:pt x="700" y="471"/>
                    </a:lnTo>
                    <a:lnTo>
                      <a:pt x="724" y="426"/>
                    </a:lnTo>
                    <a:lnTo>
                      <a:pt x="744" y="381"/>
                    </a:lnTo>
                    <a:lnTo>
                      <a:pt x="760" y="341"/>
                    </a:lnTo>
                    <a:lnTo>
                      <a:pt x="772" y="308"/>
                    </a:lnTo>
                    <a:lnTo>
                      <a:pt x="780" y="282"/>
                    </a:lnTo>
                    <a:lnTo>
                      <a:pt x="782" y="270"/>
                    </a:lnTo>
                    <a:lnTo>
                      <a:pt x="789" y="258"/>
                    </a:lnTo>
                    <a:lnTo>
                      <a:pt x="808" y="240"/>
                    </a:lnTo>
                    <a:lnTo>
                      <a:pt x="833" y="218"/>
                    </a:lnTo>
                    <a:lnTo>
                      <a:pt x="859" y="196"/>
                    </a:lnTo>
                    <a:lnTo>
                      <a:pt x="884" y="177"/>
                    </a:lnTo>
                    <a:lnTo>
                      <a:pt x="900" y="167"/>
                    </a:lnTo>
                    <a:lnTo>
                      <a:pt x="903" y="166"/>
                    </a:lnTo>
                    <a:lnTo>
                      <a:pt x="891" y="181"/>
                    </a:lnTo>
                    <a:close/>
                  </a:path>
                </a:pathLst>
              </a:custGeom>
              <a:solidFill>
                <a:srgbClr val="000000"/>
              </a:solidFill>
              <a:ln w="9525">
                <a:noFill/>
                <a:round/>
                <a:headEnd/>
                <a:tailEnd/>
              </a:ln>
            </p:spPr>
            <p:txBody>
              <a:bodyPr/>
              <a:lstStyle/>
              <a:p>
                <a:endParaRPr lang="fa-IR"/>
              </a:p>
            </p:txBody>
          </p:sp>
          <p:sp>
            <p:nvSpPr>
              <p:cNvPr id="16504" name="Freeform 88"/>
              <p:cNvSpPr>
                <a:spLocks/>
              </p:cNvSpPr>
              <p:nvPr/>
            </p:nvSpPr>
            <p:spPr bwMode="auto">
              <a:xfrm>
                <a:off x="527" y="3513"/>
                <a:ext cx="190" cy="142"/>
              </a:xfrm>
              <a:custGeom>
                <a:avLst/>
                <a:gdLst>
                  <a:gd name="T0" fmla="*/ 356 w 380"/>
                  <a:gd name="T1" fmla="*/ 34 h 284"/>
                  <a:gd name="T2" fmla="*/ 329 w 380"/>
                  <a:gd name="T3" fmla="*/ 65 h 284"/>
                  <a:gd name="T4" fmla="*/ 311 w 380"/>
                  <a:gd name="T5" fmla="*/ 91 h 284"/>
                  <a:gd name="T6" fmla="*/ 298 w 380"/>
                  <a:gd name="T7" fmla="*/ 114 h 284"/>
                  <a:gd name="T8" fmla="*/ 287 w 380"/>
                  <a:gd name="T9" fmla="*/ 136 h 284"/>
                  <a:gd name="T10" fmla="*/ 274 w 380"/>
                  <a:gd name="T11" fmla="*/ 156 h 284"/>
                  <a:gd name="T12" fmla="*/ 258 w 380"/>
                  <a:gd name="T13" fmla="*/ 174 h 284"/>
                  <a:gd name="T14" fmla="*/ 234 w 380"/>
                  <a:gd name="T15" fmla="*/ 192 h 284"/>
                  <a:gd name="T16" fmla="*/ 199 w 380"/>
                  <a:gd name="T17" fmla="*/ 210 h 284"/>
                  <a:gd name="T18" fmla="*/ 162 w 380"/>
                  <a:gd name="T19" fmla="*/ 227 h 284"/>
                  <a:gd name="T20" fmla="*/ 130 w 380"/>
                  <a:gd name="T21" fmla="*/ 242 h 284"/>
                  <a:gd name="T22" fmla="*/ 103 w 380"/>
                  <a:gd name="T23" fmla="*/ 255 h 284"/>
                  <a:gd name="T24" fmla="*/ 80 w 380"/>
                  <a:gd name="T25" fmla="*/ 265 h 284"/>
                  <a:gd name="T26" fmla="*/ 62 w 380"/>
                  <a:gd name="T27" fmla="*/ 273 h 284"/>
                  <a:gd name="T28" fmla="*/ 47 w 380"/>
                  <a:gd name="T29" fmla="*/ 279 h 284"/>
                  <a:gd name="T30" fmla="*/ 34 w 380"/>
                  <a:gd name="T31" fmla="*/ 283 h 284"/>
                  <a:gd name="T32" fmla="*/ 24 w 380"/>
                  <a:gd name="T33" fmla="*/ 284 h 284"/>
                  <a:gd name="T34" fmla="*/ 15 w 380"/>
                  <a:gd name="T35" fmla="*/ 284 h 284"/>
                  <a:gd name="T36" fmla="*/ 7 w 380"/>
                  <a:gd name="T37" fmla="*/ 284 h 284"/>
                  <a:gd name="T38" fmla="*/ 1 w 380"/>
                  <a:gd name="T39" fmla="*/ 282 h 284"/>
                  <a:gd name="T40" fmla="*/ 0 w 380"/>
                  <a:gd name="T41" fmla="*/ 278 h 284"/>
                  <a:gd name="T42" fmla="*/ 7 w 380"/>
                  <a:gd name="T43" fmla="*/ 271 h 284"/>
                  <a:gd name="T44" fmla="*/ 22 w 380"/>
                  <a:gd name="T45" fmla="*/ 260 h 284"/>
                  <a:gd name="T46" fmla="*/ 47 w 380"/>
                  <a:gd name="T47" fmla="*/ 245 h 284"/>
                  <a:gd name="T48" fmla="*/ 86 w 380"/>
                  <a:gd name="T49" fmla="*/ 223 h 284"/>
                  <a:gd name="T50" fmla="*/ 126 w 380"/>
                  <a:gd name="T51" fmla="*/ 200 h 284"/>
                  <a:gd name="T52" fmla="*/ 159 w 380"/>
                  <a:gd name="T53" fmla="*/ 181 h 284"/>
                  <a:gd name="T54" fmla="*/ 183 w 380"/>
                  <a:gd name="T55" fmla="*/ 165 h 284"/>
                  <a:gd name="T56" fmla="*/ 201 w 380"/>
                  <a:gd name="T57" fmla="*/ 151 h 284"/>
                  <a:gd name="T58" fmla="*/ 216 w 380"/>
                  <a:gd name="T59" fmla="*/ 139 h 284"/>
                  <a:gd name="T60" fmla="*/ 228 w 380"/>
                  <a:gd name="T61" fmla="*/ 126 h 284"/>
                  <a:gd name="T62" fmla="*/ 239 w 380"/>
                  <a:gd name="T63" fmla="*/ 112 h 284"/>
                  <a:gd name="T64" fmla="*/ 252 w 380"/>
                  <a:gd name="T65" fmla="*/ 97 h 284"/>
                  <a:gd name="T66" fmla="*/ 260 w 380"/>
                  <a:gd name="T67" fmla="*/ 88 h 284"/>
                  <a:gd name="T68" fmla="*/ 270 w 380"/>
                  <a:gd name="T69" fmla="*/ 79 h 284"/>
                  <a:gd name="T70" fmla="*/ 282 w 380"/>
                  <a:gd name="T71" fmla="*/ 67 h 284"/>
                  <a:gd name="T72" fmla="*/ 295 w 380"/>
                  <a:gd name="T73" fmla="*/ 57 h 284"/>
                  <a:gd name="T74" fmla="*/ 308 w 380"/>
                  <a:gd name="T75" fmla="*/ 45 h 284"/>
                  <a:gd name="T76" fmla="*/ 322 w 380"/>
                  <a:gd name="T77" fmla="*/ 35 h 284"/>
                  <a:gd name="T78" fmla="*/ 336 w 380"/>
                  <a:gd name="T79" fmla="*/ 25 h 284"/>
                  <a:gd name="T80" fmla="*/ 349 w 380"/>
                  <a:gd name="T81" fmla="*/ 15 h 284"/>
                  <a:gd name="T82" fmla="*/ 360 w 380"/>
                  <a:gd name="T83" fmla="*/ 8 h 284"/>
                  <a:gd name="T84" fmla="*/ 369 w 380"/>
                  <a:gd name="T85" fmla="*/ 4 h 284"/>
                  <a:gd name="T86" fmla="*/ 376 w 380"/>
                  <a:gd name="T87" fmla="*/ 0 h 284"/>
                  <a:gd name="T88" fmla="*/ 380 w 380"/>
                  <a:gd name="T89" fmla="*/ 0 h 284"/>
                  <a:gd name="T90" fmla="*/ 380 w 380"/>
                  <a:gd name="T91" fmla="*/ 3 h 284"/>
                  <a:gd name="T92" fmla="*/ 376 w 380"/>
                  <a:gd name="T93" fmla="*/ 10 h 284"/>
                  <a:gd name="T94" fmla="*/ 368 w 380"/>
                  <a:gd name="T95" fmla="*/ 20 h 284"/>
                  <a:gd name="T96" fmla="*/ 356 w 380"/>
                  <a:gd name="T97" fmla="*/ 34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0"/>
                  <a:gd name="T148" fmla="*/ 0 h 284"/>
                  <a:gd name="T149" fmla="*/ 380 w 380"/>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0" h="284">
                    <a:moveTo>
                      <a:pt x="356" y="34"/>
                    </a:moveTo>
                    <a:lnTo>
                      <a:pt x="329" y="65"/>
                    </a:lnTo>
                    <a:lnTo>
                      <a:pt x="311" y="91"/>
                    </a:lnTo>
                    <a:lnTo>
                      <a:pt x="298" y="114"/>
                    </a:lnTo>
                    <a:lnTo>
                      <a:pt x="287" y="136"/>
                    </a:lnTo>
                    <a:lnTo>
                      <a:pt x="274" y="156"/>
                    </a:lnTo>
                    <a:lnTo>
                      <a:pt x="258" y="174"/>
                    </a:lnTo>
                    <a:lnTo>
                      <a:pt x="234" y="192"/>
                    </a:lnTo>
                    <a:lnTo>
                      <a:pt x="199" y="210"/>
                    </a:lnTo>
                    <a:lnTo>
                      <a:pt x="162" y="227"/>
                    </a:lnTo>
                    <a:lnTo>
                      <a:pt x="130" y="242"/>
                    </a:lnTo>
                    <a:lnTo>
                      <a:pt x="103" y="255"/>
                    </a:lnTo>
                    <a:lnTo>
                      <a:pt x="80" y="265"/>
                    </a:lnTo>
                    <a:lnTo>
                      <a:pt x="62" y="273"/>
                    </a:lnTo>
                    <a:lnTo>
                      <a:pt x="47" y="279"/>
                    </a:lnTo>
                    <a:lnTo>
                      <a:pt x="34" y="283"/>
                    </a:lnTo>
                    <a:lnTo>
                      <a:pt x="24" y="284"/>
                    </a:lnTo>
                    <a:lnTo>
                      <a:pt x="15" y="284"/>
                    </a:lnTo>
                    <a:lnTo>
                      <a:pt x="7" y="284"/>
                    </a:lnTo>
                    <a:lnTo>
                      <a:pt x="1" y="282"/>
                    </a:lnTo>
                    <a:lnTo>
                      <a:pt x="0" y="278"/>
                    </a:lnTo>
                    <a:lnTo>
                      <a:pt x="7" y="271"/>
                    </a:lnTo>
                    <a:lnTo>
                      <a:pt x="22" y="260"/>
                    </a:lnTo>
                    <a:lnTo>
                      <a:pt x="47" y="245"/>
                    </a:lnTo>
                    <a:lnTo>
                      <a:pt x="86" y="223"/>
                    </a:lnTo>
                    <a:lnTo>
                      <a:pt x="126" y="200"/>
                    </a:lnTo>
                    <a:lnTo>
                      <a:pt x="159" y="181"/>
                    </a:lnTo>
                    <a:lnTo>
                      <a:pt x="183" y="165"/>
                    </a:lnTo>
                    <a:lnTo>
                      <a:pt x="201" y="151"/>
                    </a:lnTo>
                    <a:lnTo>
                      <a:pt x="216" y="139"/>
                    </a:lnTo>
                    <a:lnTo>
                      <a:pt x="228" y="126"/>
                    </a:lnTo>
                    <a:lnTo>
                      <a:pt x="239" y="112"/>
                    </a:lnTo>
                    <a:lnTo>
                      <a:pt x="252" y="97"/>
                    </a:lnTo>
                    <a:lnTo>
                      <a:pt x="260" y="88"/>
                    </a:lnTo>
                    <a:lnTo>
                      <a:pt x="270" y="79"/>
                    </a:lnTo>
                    <a:lnTo>
                      <a:pt x="282" y="67"/>
                    </a:lnTo>
                    <a:lnTo>
                      <a:pt x="295" y="57"/>
                    </a:lnTo>
                    <a:lnTo>
                      <a:pt x="308" y="45"/>
                    </a:lnTo>
                    <a:lnTo>
                      <a:pt x="322" y="35"/>
                    </a:lnTo>
                    <a:lnTo>
                      <a:pt x="336" y="25"/>
                    </a:lnTo>
                    <a:lnTo>
                      <a:pt x="349" y="15"/>
                    </a:lnTo>
                    <a:lnTo>
                      <a:pt x="360" y="8"/>
                    </a:lnTo>
                    <a:lnTo>
                      <a:pt x="369" y="4"/>
                    </a:lnTo>
                    <a:lnTo>
                      <a:pt x="376" y="0"/>
                    </a:lnTo>
                    <a:lnTo>
                      <a:pt x="380" y="0"/>
                    </a:lnTo>
                    <a:lnTo>
                      <a:pt x="380" y="3"/>
                    </a:lnTo>
                    <a:lnTo>
                      <a:pt x="376" y="10"/>
                    </a:lnTo>
                    <a:lnTo>
                      <a:pt x="368" y="20"/>
                    </a:lnTo>
                    <a:lnTo>
                      <a:pt x="356" y="34"/>
                    </a:lnTo>
                    <a:close/>
                  </a:path>
                </a:pathLst>
              </a:custGeom>
              <a:solidFill>
                <a:srgbClr val="000000"/>
              </a:solidFill>
              <a:ln w="9525">
                <a:noFill/>
                <a:round/>
                <a:headEnd/>
                <a:tailEnd/>
              </a:ln>
            </p:spPr>
            <p:txBody>
              <a:bodyPr/>
              <a:lstStyle/>
              <a:p>
                <a:endParaRPr lang="fa-IR"/>
              </a:p>
            </p:txBody>
          </p:sp>
          <p:sp>
            <p:nvSpPr>
              <p:cNvPr id="16505" name="Freeform 89"/>
              <p:cNvSpPr>
                <a:spLocks/>
              </p:cNvSpPr>
              <p:nvPr/>
            </p:nvSpPr>
            <p:spPr bwMode="auto">
              <a:xfrm>
                <a:off x="911" y="3293"/>
                <a:ext cx="32" cy="129"/>
              </a:xfrm>
              <a:custGeom>
                <a:avLst/>
                <a:gdLst>
                  <a:gd name="T0" fmla="*/ 4 w 65"/>
                  <a:gd name="T1" fmla="*/ 240 h 258"/>
                  <a:gd name="T2" fmla="*/ 14 w 65"/>
                  <a:gd name="T3" fmla="*/ 200 h 258"/>
                  <a:gd name="T4" fmla="*/ 20 w 65"/>
                  <a:gd name="T5" fmla="*/ 164 h 258"/>
                  <a:gd name="T6" fmla="*/ 23 w 65"/>
                  <a:gd name="T7" fmla="*/ 132 h 258"/>
                  <a:gd name="T8" fmla="*/ 30 w 65"/>
                  <a:gd name="T9" fmla="*/ 105 h 258"/>
                  <a:gd name="T10" fmla="*/ 36 w 65"/>
                  <a:gd name="T11" fmla="*/ 75 h 258"/>
                  <a:gd name="T12" fmla="*/ 37 w 65"/>
                  <a:gd name="T13" fmla="*/ 41 h 258"/>
                  <a:gd name="T14" fmla="*/ 37 w 65"/>
                  <a:gd name="T15" fmla="*/ 12 h 258"/>
                  <a:gd name="T16" fmla="*/ 36 w 65"/>
                  <a:gd name="T17" fmla="*/ 0 h 258"/>
                  <a:gd name="T18" fmla="*/ 37 w 65"/>
                  <a:gd name="T19" fmla="*/ 4 h 258"/>
                  <a:gd name="T20" fmla="*/ 42 w 65"/>
                  <a:gd name="T21" fmla="*/ 11 h 258"/>
                  <a:gd name="T22" fmla="*/ 47 w 65"/>
                  <a:gd name="T23" fmla="*/ 23 h 258"/>
                  <a:gd name="T24" fmla="*/ 53 w 65"/>
                  <a:gd name="T25" fmla="*/ 37 h 258"/>
                  <a:gd name="T26" fmla="*/ 59 w 65"/>
                  <a:gd name="T27" fmla="*/ 53 h 258"/>
                  <a:gd name="T28" fmla="*/ 63 w 65"/>
                  <a:gd name="T29" fmla="*/ 68 h 258"/>
                  <a:gd name="T30" fmla="*/ 65 w 65"/>
                  <a:gd name="T31" fmla="*/ 83 h 258"/>
                  <a:gd name="T32" fmla="*/ 63 w 65"/>
                  <a:gd name="T33" fmla="*/ 96 h 258"/>
                  <a:gd name="T34" fmla="*/ 58 w 65"/>
                  <a:gd name="T35" fmla="*/ 125 h 258"/>
                  <a:gd name="T36" fmla="*/ 53 w 65"/>
                  <a:gd name="T37" fmla="*/ 162 h 258"/>
                  <a:gd name="T38" fmla="*/ 50 w 65"/>
                  <a:gd name="T39" fmla="*/ 193 h 258"/>
                  <a:gd name="T40" fmla="*/ 48 w 65"/>
                  <a:gd name="T41" fmla="*/ 207 h 258"/>
                  <a:gd name="T42" fmla="*/ 46 w 65"/>
                  <a:gd name="T43" fmla="*/ 210 h 258"/>
                  <a:gd name="T44" fmla="*/ 39 w 65"/>
                  <a:gd name="T45" fmla="*/ 219 h 258"/>
                  <a:gd name="T46" fmla="*/ 29 w 65"/>
                  <a:gd name="T47" fmla="*/ 232 h 258"/>
                  <a:gd name="T48" fmla="*/ 20 w 65"/>
                  <a:gd name="T49" fmla="*/ 245 h 258"/>
                  <a:gd name="T50" fmla="*/ 9 w 65"/>
                  <a:gd name="T51" fmla="*/ 254 h 258"/>
                  <a:gd name="T52" fmla="*/ 2 w 65"/>
                  <a:gd name="T53" fmla="*/ 258 h 258"/>
                  <a:gd name="T54" fmla="*/ 0 w 65"/>
                  <a:gd name="T55" fmla="*/ 255 h 258"/>
                  <a:gd name="T56" fmla="*/ 4 w 65"/>
                  <a:gd name="T57" fmla="*/ 240 h 2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258"/>
                  <a:gd name="T89" fmla="*/ 65 w 65"/>
                  <a:gd name="T90" fmla="*/ 258 h 2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258">
                    <a:moveTo>
                      <a:pt x="4" y="240"/>
                    </a:moveTo>
                    <a:lnTo>
                      <a:pt x="14" y="200"/>
                    </a:lnTo>
                    <a:lnTo>
                      <a:pt x="20" y="164"/>
                    </a:lnTo>
                    <a:lnTo>
                      <a:pt x="23" y="132"/>
                    </a:lnTo>
                    <a:lnTo>
                      <a:pt x="30" y="105"/>
                    </a:lnTo>
                    <a:lnTo>
                      <a:pt x="36" y="75"/>
                    </a:lnTo>
                    <a:lnTo>
                      <a:pt x="37" y="41"/>
                    </a:lnTo>
                    <a:lnTo>
                      <a:pt x="37" y="12"/>
                    </a:lnTo>
                    <a:lnTo>
                      <a:pt x="36" y="0"/>
                    </a:lnTo>
                    <a:lnTo>
                      <a:pt x="37" y="4"/>
                    </a:lnTo>
                    <a:lnTo>
                      <a:pt x="42" y="11"/>
                    </a:lnTo>
                    <a:lnTo>
                      <a:pt x="47" y="23"/>
                    </a:lnTo>
                    <a:lnTo>
                      <a:pt x="53" y="37"/>
                    </a:lnTo>
                    <a:lnTo>
                      <a:pt x="59" y="53"/>
                    </a:lnTo>
                    <a:lnTo>
                      <a:pt x="63" y="68"/>
                    </a:lnTo>
                    <a:lnTo>
                      <a:pt x="65" y="83"/>
                    </a:lnTo>
                    <a:lnTo>
                      <a:pt x="63" y="96"/>
                    </a:lnTo>
                    <a:lnTo>
                      <a:pt x="58" y="125"/>
                    </a:lnTo>
                    <a:lnTo>
                      <a:pt x="53" y="162"/>
                    </a:lnTo>
                    <a:lnTo>
                      <a:pt x="50" y="193"/>
                    </a:lnTo>
                    <a:lnTo>
                      <a:pt x="48" y="207"/>
                    </a:lnTo>
                    <a:lnTo>
                      <a:pt x="46" y="210"/>
                    </a:lnTo>
                    <a:lnTo>
                      <a:pt x="39" y="219"/>
                    </a:lnTo>
                    <a:lnTo>
                      <a:pt x="29" y="232"/>
                    </a:lnTo>
                    <a:lnTo>
                      <a:pt x="20" y="245"/>
                    </a:lnTo>
                    <a:lnTo>
                      <a:pt x="9" y="254"/>
                    </a:lnTo>
                    <a:lnTo>
                      <a:pt x="2" y="258"/>
                    </a:lnTo>
                    <a:lnTo>
                      <a:pt x="0" y="255"/>
                    </a:lnTo>
                    <a:lnTo>
                      <a:pt x="4" y="240"/>
                    </a:lnTo>
                    <a:close/>
                  </a:path>
                </a:pathLst>
              </a:custGeom>
              <a:solidFill>
                <a:srgbClr val="000000"/>
              </a:solidFill>
              <a:ln w="9525">
                <a:noFill/>
                <a:round/>
                <a:headEnd/>
                <a:tailEnd/>
              </a:ln>
            </p:spPr>
            <p:txBody>
              <a:bodyPr/>
              <a:lstStyle/>
              <a:p>
                <a:endParaRPr lang="fa-IR"/>
              </a:p>
            </p:txBody>
          </p:sp>
          <p:sp>
            <p:nvSpPr>
              <p:cNvPr id="16506" name="Freeform 90"/>
              <p:cNvSpPr>
                <a:spLocks/>
              </p:cNvSpPr>
              <p:nvPr/>
            </p:nvSpPr>
            <p:spPr bwMode="auto">
              <a:xfrm>
                <a:off x="935" y="3452"/>
                <a:ext cx="435" cy="102"/>
              </a:xfrm>
              <a:custGeom>
                <a:avLst/>
                <a:gdLst>
                  <a:gd name="T0" fmla="*/ 844 w 870"/>
                  <a:gd name="T1" fmla="*/ 15 h 204"/>
                  <a:gd name="T2" fmla="*/ 823 w 870"/>
                  <a:gd name="T3" fmla="*/ 29 h 204"/>
                  <a:gd name="T4" fmla="*/ 799 w 870"/>
                  <a:gd name="T5" fmla="*/ 40 h 204"/>
                  <a:gd name="T6" fmla="*/ 762 w 870"/>
                  <a:gd name="T7" fmla="*/ 57 h 204"/>
                  <a:gd name="T8" fmla="*/ 722 w 870"/>
                  <a:gd name="T9" fmla="*/ 74 h 204"/>
                  <a:gd name="T10" fmla="*/ 695 w 870"/>
                  <a:gd name="T11" fmla="*/ 87 h 204"/>
                  <a:gd name="T12" fmla="*/ 672 w 870"/>
                  <a:gd name="T13" fmla="*/ 98 h 204"/>
                  <a:gd name="T14" fmla="*/ 651 w 870"/>
                  <a:gd name="T15" fmla="*/ 108 h 204"/>
                  <a:gd name="T16" fmla="*/ 629 w 870"/>
                  <a:gd name="T17" fmla="*/ 119 h 204"/>
                  <a:gd name="T18" fmla="*/ 608 w 870"/>
                  <a:gd name="T19" fmla="*/ 129 h 204"/>
                  <a:gd name="T20" fmla="*/ 584 w 870"/>
                  <a:gd name="T21" fmla="*/ 137 h 204"/>
                  <a:gd name="T22" fmla="*/ 558 w 870"/>
                  <a:gd name="T23" fmla="*/ 145 h 204"/>
                  <a:gd name="T24" fmla="*/ 527 w 870"/>
                  <a:gd name="T25" fmla="*/ 152 h 204"/>
                  <a:gd name="T26" fmla="*/ 493 w 870"/>
                  <a:gd name="T27" fmla="*/ 157 h 204"/>
                  <a:gd name="T28" fmla="*/ 458 w 870"/>
                  <a:gd name="T29" fmla="*/ 160 h 204"/>
                  <a:gd name="T30" fmla="*/ 423 w 870"/>
                  <a:gd name="T31" fmla="*/ 163 h 204"/>
                  <a:gd name="T32" fmla="*/ 389 w 870"/>
                  <a:gd name="T33" fmla="*/ 163 h 204"/>
                  <a:gd name="T34" fmla="*/ 356 w 870"/>
                  <a:gd name="T35" fmla="*/ 161 h 204"/>
                  <a:gd name="T36" fmla="*/ 328 w 870"/>
                  <a:gd name="T37" fmla="*/ 158 h 204"/>
                  <a:gd name="T38" fmla="*/ 303 w 870"/>
                  <a:gd name="T39" fmla="*/ 153 h 204"/>
                  <a:gd name="T40" fmla="*/ 278 w 870"/>
                  <a:gd name="T41" fmla="*/ 143 h 204"/>
                  <a:gd name="T42" fmla="*/ 247 w 870"/>
                  <a:gd name="T43" fmla="*/ 130 h 204"/>
                  <a:gd name="T44" fmla="*/ 216 w 870"/>
                  <a:gd name="T45" fmla="*/ 115 h 204"/>
                  <a:gd name="T46" fmla="*/ 182 w 870"/>
                  <a:gd name="T47" fmla="*/ 95 h 204"/>
                  <a:gd name="T48" fmla="*/ 144 w 870"/>
                  <a:gd name="T49" fmla="*/ 72 h 204"/>
                  <a:gd name="T50" fmla="*/ 106 w 870"/>
                  <a:gd name="T51" fmla="*/ 70 h 204"/>
                  <a:gd name="T52" fmla="*/ 70 w 870"/>
                  <a:gd name="T53" fmla="*/ 82 h 204"/>
                  <a:gd name="T54" fmla="*/ 35 w 870"/>
                  <a:gd name="T55" fmla="*/ 89 h 204"/>
                  <a:gd name="T56" fmla="*/ 6 w 870"/>
                  <a:gd name="T57" fmla="*/ 83 h 204"/>
                  <a:gd name="T58" fmla="*/ 0 w 870"/>
                  <a:gd name="T59" fmla="*/ 93 h 204"/>
                  <a:gd name="T60" fmla="*/ 18 w 870"/>
                  <a:gd name="T61" fmla="*/ 115 h 204"/>
                  <a:gd name="T62" fmla="*/ 53 w 870"/>
                  <a:gd name="T63" fmla="*/ 136 h 204"/>
                  <a:gd name="T64" fmla="*/ 89 w 870"/>
                  <a:gd name="T65" fmla="*/ 145 h 204"/>
                  <a:gd name="T66" fmla="*/ 114 w 870"/>
                  <a:gd name="T67" fmla="*/ 151 h 204"/>
                  <a:gd name="T68" fmla="*/ 140 w 870"/>
                  <a:gd name="T69" fmla="*/ 158 h 204"/>
                  <a:gd name="T70" fmla="*/ 169 w 870"/>
                  <a:gd name="T71" fmla="*/ 166 h 204"/>
                  <a:gd name="T72" fmla="*/ 199 w 870"/>
                  <a:gd name="T73" fmla="*/ 173 h 204"/>
                  <a:gd name="T74" fmla="*/ 233 w 870"/>
                  <a:gd name="T75" fmla="*/ 181 h 204"/>
                  <a:gd name="T76" fmla="*/ 270 w 870"/>
                  <a:gd name="T77" fmla="*/ 188 h 204"/>
                  <a:gd name="T78" fmla="*/ 313 w 870"/>
                  <a:gd name="T79" fmla="*/ 194 h 204"/>
                  <a:gd name="T80" fmla="*/ 358 w 870"/>
                  <a:gd name="T81" fmla="*/ 198 h 204"/>
                  <a:gd name="T82" fmla="*/ 393 w 870"/>
                  <a:gd name="T83" fmla="*/ 202 h 204"/>
                  <a:gd name="T84" fmla="*/ 421 w 870"/>
                  <a:gd name="T85" fmla="*/ 204 h 204"/>
                  <a:gd name="T86" fmla="*/ 442 w 870"/>
                  <a:gd name="T87" fmla="*/ 204 h 204"/>
                  <a:gd name="T88" fmla="*/ 459 w 870"/>
                  <a:gd name="T89" fmla="*/ 202 h 204"/>
                  <a:gd name="T90" fmla="*/ 476 w 870"/>
                  <a:gd name="T91" fmla="*/ 197 h 204"/>
                  <a:gd name="T92" fmla="*/ 497 w 870"/>
                  <a:gd name="T93" fmla="*/ 189 h 204"/>
                  <a:gd name="T94" fmla="*/ 522 w 870"/>
                  <a:gd name="T95" fmla="*/ 176 h 204"/>
                  <a:gd name="T96" fmla="*/ 566 w 870"/>
                  <a:gd name="T97" fmla="*/ 156 h 204"/>
                  <a:gd name="T98" fmla="*/ 606 w 870"/>
                  <a:gd name="T99" fmla="*/ 142 h 204"/>
                  <a:gd name="T100" fmla="*/ 634 w 870"/>
                  <a:gd name="T101" fmla="*/ 136 h 204"/>
                  <a:gd name="T102" fmla="*/ 669 w 870"/>
                  <a:gd name="T103" fmla="*/ 130 h 204"/>
                  <a:gd name="T104" fmla="*/ 723 w 870"/>
                  <a:gd name="T105" fmla="*/ 115 h 204"/>
                  <a:gd name="T106" fmla="*/ 777 w 870"/>
                  <a:gd name="T107" fmla="*/ 93 h 204"/>
                  <a:gd name="T108" fmla="*/ 819 w 870"/>
                  <a:gd name="T109" fmla="*/ 69 h 204"/>
                  <a:gd name="T110" fmla="*/ 845 w 870"/>
                  <a:gd name="T111" fmla="*/ 54 h 204"/>
                  <a:gd name="T112" fmla="*/ 851 w 870"/>
                  <a:gd name="T113" fmla="*/ 49 h 204"/>
                  <a:gd name="T114" fmla="*/ 860 w 870"/>
                  <a:gd name="T115" fmla="*/ 30 h 204"/>
                  <a:gd name="T116" fmla="*/ 869 w 870"/>
                  <a:gd name="T117" fmla="*/ 9 h 204"/>
                  <a:gd name="T118" fmla="*/ 867 w 870"/>
                  <a:gd name="T119" fmla="*/ 0 h 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0"/>
                  <a:gd name="T181" fmla="*/ 0 h 204"/>
                  <a:gd name="T182" fmla="*/ 870 w 870"/>
                  <a:gd name="T183" fmla="*/ 204 h 2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0" h="204">
                    <a:moveTo>
                      <a:pt x="856" y="6"/>
                    </a:moveTo>
                    <a:lnTo>
                      <a:pt x="844" y="15"/>
                    </a:lnTo>
                    <a:lnTo>
                      <a:pt x="833" y="22"/>
                    </a:lnTo>
                    <a:lnTo>
                      <a:pt x="823" y="29"/>
                    </a:lnTo>
                    <a:lnTo>
                      <a:pt x="811" y="35"/>
                    </a:lnTo>
                    <a:lnTo>
                      <a:pt x="799" y="40"/>
                    </a:lnTo>
                    <a:lnTo>
                      <a:pt x="783" y="49"/>
                    </a:lnTo>
                    <a:lnTo>
                      <a:pt x="762" y="57"/>
                    </a:lnTo>
                    <a:lnTo>
                      <a:pt x="735" y="68"/>
                    </a:lnTo>
                    <a:lnTo>
                      <a:pt x="722" y="74"/>
                    </a:lnTo>
                    <a:lnTo>
                      <a:pt x="708" y="81"/>
                    </a:lnTo>
                    <a:lnTo>
                      <a:pt x="695" y="87"/>
                    </a:lnTo>
                    <a:lnTo>
                      <a:pt x="684" y="92"/>
                    </a:lnTo>
                    <a:lnTo>
                      <a:pt x="672" y="98"/>
                    </a:lnTo>
                    <a:lnTo>
                      <a:pt x="662" y="104"/>
                    </a:lnTo>
                    <a:lnTo>
                      <a:pt x="651" y="108"/>
                    </a:lnTo>
                    <a:lnTo>
                      <a:pt x="641" y="114"/>
                    </a:lnTo>
                    <a:lnTo>
                      <a:pt x="629" y="119"/>
                    </a:lnTo>
                    <a:lnTo>
                      <a:pt x="619" y="123"/>
                    </a:lnTo>
                    <a:lnTo>
                      <a:pt x="608" y="129"/>
                    </a:lnTo>
                    <a:lnTo>
                      <a:pt x="596" y="133"/>
                    </a:lnTo>
                    <a:lnTo>
                      <a:pt x="584" y="137"/>
                    </a:lnTo>
                    <a:lnTo>
                      <a:pt x="572" y="142"/>
                    </a:lnTo>
                    <a:lnTo>
                      <a:pt x="558" y="145"/>
                    </a:lnTo>
                    <a:lnTo>
                      <a:pt x="543" y="149"/>
                    </a:lnTo>
                    <a:lnTo>
                      <a:pt x="527" y="152"/>
                    </a:lnTo>
                    <a:lnTo>
                      <a:pt x="511" y="155"/>
                    </a:lnTo>
                    <a:lnTo>
                      <a:pt x="493" y="157"/>
                    </a:lnTo>
                    <a:lnTo>
                      <a:pt x="476" y="159"/>
                    </a:lnTo>
                    <a:lnTo>
                      <a:pt x="458" y="160"/>
                    </a:lnTo>
                    <a:lnTo>
                      <a:pt x="440" y="161"/>
                    </a:lnTo>
                    <a:lnTo>
                      <a:pt x="423" y="163"/>
                    </a:lnTo>
                    <a:lnTo>
                      <a:pt x="405" y="163"/>
                    </a:lnTo>
                    <a:lnTo>
                      <a:pt x="389" y="163"/>
                    </a:lnTo>
                    <a:lnTo>
                      <a:pt x="371" y="161"/>
                    </a:lnTo>
                    <a:lnTo>
                      <a:pt x="356" y="161"/>
                    </a:lnTo>
                    <a:lnTo>
                      <a:pt x="341" y="159"/>
                    </a:lnTo>
                    <a:lnTo>
                      <a:pt x="328" y="158"/>
                    </a:lnTo>
                    <a:lnTo>
                      <a:pt x="315" y="156"/>
                    </a:lnTo>
                    <a:lnTo>
                      <a:pt x="303" y="153"/>
                    </a:lnTo>
                    <a:lnTo>
                      <a:pt x="294" y="150"/>
                    </a:lnTo>
                    <a:lnTo>
                      <a:pt x="278" y="143"/>
                    </a:lnTo>
                    <a:lnTo>
                      <a:pt x="262" y="137"/>
                    </a:lnTo>
                    <a:lnTo>
                      <a:pt x="247" y="130"/>
                    </a:lnTo>
                    <a:lnTo>
                      <a:pt x="231" y="123"/>
                    </a:lnTo>
                    <a:lnTo>
                      <a:pt x="216" y="115"/>
                    </a:lnTo>
                    <a:lnTo>
                      <a:pt x="200" y="106"/>
                    </a:lnTo>
                    <a:lnTo>
                      <a:pt x="182" y="95"/>
                    </a:lnTo>
                    <a:lnTo>
                      <a:pt x="164" y="82"/>
                    </a:lnTo>
                    <a:lnTo>
                      <a:pt x="144" y="72"/>
                    </a:lnTo>
                    <a:lnTo>
                      <a:pt x="125" y="69"/>
                    </a:lnTo>
                    <a:lnTo>
                      <a:pt x="106" y="70"/>
                    </a:lnTo>
                    <a:lnTo>
                      <a:pt x="88" y="75"/>
                    </a:lnTo>
                    <a:lnTo>
                      <a:pt x="70" y="82"/>
                    </a:lnTo>
                    <a:lnTo>
                      <a:pt x="52" y="87"/>
                    </a:lnTo>
                    <a:lnTo>
                      <a:pt x="35" y="89"/>
                    </a:lnTo>
                    <a:lnTo>
                      <a:pt x="19" y="85"/>
                    </a:lnTo>
                    <a:lnTo>
                      <a:pt x="6" y="83"/>
                    </a:lnTo>
                    <a:lnTo>
                      <a:pt x="0" y="87"/>
                    </a:lnTo>
                    <a:lnTo>
                      <a:pt x="0" y="93"/>
                    </a:lnTo>
                    <a:lnTo>
                      <a:pt x="6" y="104"/>
                    </a:lnTo>
                    <a:lnTo>
                      <a:pt x="18" y="115"/>
                    </a:lnTo>
                    <a:lnTo>
                      <a:pt x="34" y="127"/>
                    </a:lnTo>
                    <a:lnTo>
                      <a:pt x="53" y="136"/>
                    </a:lnTo>
                    <a:lnTo>
                      <a:pt x="76" y="143"/>
                    </a:lnTo>
                    <a:lnTo>
                      <a:pt x="89" y="145"/>
                    </a:lnTo>
                    <a:lnTo>
                      <a:pt x="102" y="148"/>
                    </a:lnTo>
                    <a:lnTo>
                      <a:pt x="114" y="151"/>
                    </a:lnTo>
                    <a:lnTo>
                      <a:pt x="127" y="155"/>
                    </a:lnTo>
                    <a:lnTo>
                      <a:pt x="140" y="158"/>
                    </a:lnTo>
                    <a:lnTo>
                      <a:pt x="154" y="161"/>
                    </a:lnTo>
                    <a:lnTo>
                      <a:pt x="169" y="166"/>
                    </a:lnTo>
                    <a:lnTo>
                      <a:pt x="184" y="170"/>
                    </a:lnTo>
                    <a:lnTo>
                      <a:pt x="199" y="173"/>
                    </a:lnTo>
                    <a:lnTo>
                      <a:pt x="215" y="178"/>
                    </a:lnTo>
                    <a:lnTo>
                      <a:pt x="233" y="181"/>
                    </a:lnTo>
                    <a:lnTo>
                      <a:pt x="250" y="184"/>
                    </a:lnTo>
                    <a:lnTo>
                      <a:pt x="270" y="188"/>
                    </a:lnTo>
                    <a:lnTo>
                      <a:pt x="291" y="191"/>
                    </a:lnTo>
                    <a:lnTo>
                      <a:pt x="313" y="194"/>
                    </a:lnTo>
                    <a:lnTo>
                      <a:pt x="336" y="196"/>
                    </a:lnTo>
                    <a:lnTo>
                      <a:pt x="358" y="198"/>
                    </a:lnTo>
                    <a:lnTo>
                      <a:pt x="377" y="199"/>
                    </a:lnTo>
                    <a:lnTo>
                      <a:pt x="393" y="202"/>
                    </a:lnTo>
                    <a:lnTo>
                      <a:pt x="408" y="203"/>
                    </a:lnTo>
                    <a:lnTo>
                      <a:pt x="421" y="204"/>
                    </a:lnTo>
                    <a:lnTo>
                      <a:pt x="431" y="204"/>
                    </a:lnTo>
                    <a:lnTo>
                      <a:pt x="442" y="204"/>
                    </a:lnTo>
                    <a:lnTo>
                      <a:pt x="451" y="203"/>
                    </a:lnTo>
                    <a:lnTo>
                      <a:pt x="459" y="202"/>
                    </a:lnTo>
                    <a:lnTo>
                      <a:pt x="468" y="199"/>
                    </a:lnTo>
                    <a:lnTo>
                      <a:pt x="476" y="197"/>
                    </a:lnTo>
                    <a:lnTo>
                      <a:pt x="487" y="194"/>
                    </a:lnTo>
                    <a:lnTo>
                      <a:pt x="497" y="189"/>
                    </a:lnTo>
                    <a:lnTo>
                      <a:pt x="508" y="183"/>
                    </a:lnTo>
                    <a:lnTo>
                      <a:pt x="522" y="176"/>
                    </a:lnTo>
                    <a:lnTo>
                      <a:pt x="537" y="170"/>
                    </a:lnTo>
                    <a:lnTo>
                      <a:pt x="566" y="156"/>
                    </a:lnTo>
                    <a:lnTo>
                      <a:pt x="589" y="146"/>
                    </a:lnTo>
                    <a:lnTo>
                      <a:pt x="606" y="142"/>
                    </a:lnTo>
                    <a:lnTo>
                      <a:pt x="620" y="138"/>
                    </a:lnTo>
                    <a:lnTo>
                      <a:pt x="634" y="136"/>
                    </a:lnTo>
                    <a:lnTo>
                      <a:pt x="649" y="134"/>
                    </a:lnTo>
                    <a:lnTo>
                      <a:pt x="669" y="130"/>
                    </a:lnTo>
                    <a:lnTo>
                      <a:pt x="694" y="125"/>
                    </a:lnTo>
                    <a:lnTo>
                      <a:pt x="723" y="115"/>
                    </a:lnTo>
                    <a:lnTo>
                      <a:pt x="750" y="105"/>
                    </a:lnTo>
                    <a:lnTo>
                      <a:pt x="777" y="93"/>
                    </a:lnTo>
                    <a:lnTo>
                      <a:pt x="800" y="81"/>
                    </a:lnTo>
                    <a:lnTo>
                      <a:pt x="819" y="69"/>
                    </a:lnTo>
                    <a:lnTo>
                      <a:pt x="834" y="60"/>
                    </a:lnTo>
                    <a:lnTo>
                      <a:pt x="845" y="54"/>
                    </a:lnTo>
                    <a:lnTo>
                      <a:pt x="848" y="52"/>
                    </a:lnTo>
                    <a:lnTo>
                      <a:pt x="851" y="49"/>
                    </a:lnTo>
                    <a:lnTo>
                      <a:pt x="854" y="42"/>
                    </a:lnTo>
                    <a:lnTo>
                      <a:pt x="860" y="30"/>
                    </a:lnTo>
                    <a:lnTo>
                      <a:pt x="866" y="19"/>
                    </a:lnTo>
                    <a:lnTo>
                      <a:pt x="869" y="9"/>
                    </a:lnTo>
                    <a:lnTo>
                      <a:pt x="870" y="2"/>
                    </a:lnTo>
                    <a:lnTo>
                      <a:pt x="867" y="0"/>
                    </a:lnTo>
                    <a:lnTo>
                      <a:pt x="856" y="6"/>
                    </a:lnTo>
                    <a:close/>
                  </a:path>
                </a:pathLst>
              </a:custGeom>
              <a:solidFill>
                <a:srgbClr val="000000"/>
              </a:solidFill>
              <a:ln w="9525">
                <a:noFill/>
                <a:round/>
                <a:headEnd/>
                <a:tailEnd/>
              </a:ln>
            </p:spPr>
            <p:txBody>
              <a:bodyPr/>
              <a:lstStyle/>
              <a:p>
                <a:endParaRPr lang="fa-IR"/>
              </a:p>
            </p:txBody>
          </p:sp>
          <p:sp>
            <p:nvSpPr>
              <p:cNvPr id="16507" name="Freeform 91"/>
              <p:cNvSpPr>
                <a:spLocks/>
              </p:cNvSpPr>
              <p:nvPr/>
            </p:nvSpPr>
            <p:spPr bwMode="auto">
              <a:xfrm>
                <a:off x="803" y="3406"/>
                <a:ext cx="66" cy="47"/>
              </a:xfrm>
              <a:custGeom>
                <a:avLst/>
                <a:gdLst>
                  <a:gd name="T0" fmla="*/ 111 w 131"/>
                  <a:gd name="T1" fmla="*/ 91 h 96"/>
                  <a:gd name="T2" fmla="*/ 101 w 131"/>
                  <a:gd name="T3" fmla="*/ 85 h 96"/>
                  <a:gd name="T4" fmla="*/ 88 w 131"/>
                  <a:gd name="T5" fmla="*/ 79 h 96"/>
                  <a:gd name="T6" fmla="*/ 72 w 131"/>
                  <a:gd name="T7" fmla="*/ 73 h 96"/>
                  <a:gd name="T8" fmla="*/ 56 w 131"/>
                  <a:gd name="T9" fmla="*/ 66 h 96"/>
                  <a:gd name="T10" fmla="*/ 41 w 131"/>
                  <a:gd name="T11" fmla="*/ 60 h 96"/>
                  <a:gd name="T12" fmla="*/ 28 w 131"/>
                  <a:gd name="T13" fmla="*/ 55 h 96"/>
                  <a:gd name="T14" fmla="*/ 20 w 131"/>
                  <a:gd name="T15" fmla="*/ 52 h 96"/>
                  <a:gd name="T16" fmla="*/ 17 w 131"/>
                  <a:gd name="T17" fmla="*/ 51 h 96"/>
                  <a:gd name="T18" fmla="*/ 15 w 131"/>
                  <a:gd name="T19" fmla="*/ 48 h 96"/>
                  <a:gd name="T20" fmla="*/ 11 w 131"/>
                  <a:gd name="T21" fmla="*/ 41 h 96"/>
                  <a:gd name="T22" fmla="*/ 5 w 131"/>
                  <a:gd name="T23" fmla="*/ 31 h 96"/>
                  <a:gd name="T24" fmla="*/ 1 w 131"/>
                  <a:gd name="T25" fmla="*/ 21 h 96"/>
                  <a:gd name="T26" fmla="*/ 0 w 131"/>
                  <a:gd name="T27" fmla="*/ 12 h 96"/>
                  <a:gd name="T28" fmla="*/ 2 w 131"/>
                  <a:gd name="T29" fmla="*/ 3 h 96"/>
                  <a:gd name="T30" fmla="*/ 10 w 131"/>
                  <a:gd name="T31" fmla="*/ 0 h 96"/>
                  <a:gd name="T32" fmla="*/ 26 w 131"/>
                  <a:gd name="T33" fmla="*/ 1 h 96"/>
                  <a:gd name="T34" fmla="*/ 46 w 131"/>
                  <a:gd name="T35" fmla="*/ 6 h 96"/>
                  <a:gd name="T36" fmla="*/ 63 w 131"/>
                  <a:gd name="T37" fmla="*/ 10 h 96"/>
                  <a:gd name="T38" fmla="*/ 79 w 131"/>
                  <a:gd name="T39" fmla="*/ 15 h 96"/>
                  <a:gd name="T40" fmla="*/ 92 w 131"/>
                  <a:gd name="T41" fmla="*/ 20 h 96"/>
                  <a:gd name="T42" fmla="*/ 102 w 131"/>
                  <a:gd name="T43" fmla="*/ 24 h 96"/>
                  <a:gd name="T44" fmla="*/ 110 w 131"/>
                  <a:gd name="T45" fmla="*/ 27 h 96"/>
                  <a:gd name="T46" fmla="*/ 115 w 131"/>
                  <a:gd name="T47" fmla="*/ 29 h 96"/>
                  <a:gd name="T48" fmla="*/ 116 w 131"/>
                  <a:gd name="T49" fmla="*/ 30 h 96"/>
                  <a:gd name="T50" fmla="*/ 131 w 131"/>
                  <a:gd name="T51" fmla="*/ 85 h 96"/>
                  <a:gd name="T52" fmla="*/ 131 w 131"/>
                  <a:gd name="T53" fmla="*/ 88 h 96"/>
                  <a:gd name="T54" fmla="*/ 129 w 131"/>
                  <a:gd name="T55" fmla="*/ 93 h 96"/>
                  <a:gd name="T56" fmla="*/ 123 w 131"/>
                  <a:gd name="T57" fmla="*/ 96 h 96"/>
                  <a:gd name="T58" fmla="*/ 111 w 131"/>
                  <a:gd name="T59" fmla="*/ 91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1"/>
                  <a:gd name="T91" fmla="*/ 0 h 96"/>
                  <a:gd name="T92" fmla="*/ 131 w 131"/>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1" h="96">
                    <a:moveTo>
                      <a:pt x="111" y="91"/>
                    </a:moveTo>
                    <a:lnTo>
                      <a:pt x="101" y="85"/>
                    </a:lnTo>
                    <a:lnTo>
                      <a:pt x="88" y="79"/>
                    </a:lnTo>
                    <a:lnTo>
                      <a:pt x="72" y="73"/>
                    </a:lnTo>
                    <a:lnTo>
                      <a:pt x="56" y="66"/>
                    </a:lnTo>
                    <a:lnTo>
                      <a:pt x="41" y="60"/>
                    </a:lnTo>
                    <a:lnTo>
                      <a:pt x="28" y="55"/>
                    </a:lnTo>
                    <a:lnTo>
                      <a:pt x="20" y="52"/>
                    </a:lnTo>
                    <a:lnTo>
                      <a:pt x="17" y="51"/>
                    </a:lnTo>
                    <a:lnTo>
                      <a:pt x="15" y="48"/>
                    </a:lnTo>
                    <a:lnTo>
                      <a:pt x="11" y="41"/>
                    </a:lnTo>
                    <a:lnTo>
                      <a:pt x="5" y="31"/>
                    </a:lnTo>
                    <a:lnTo>
                      <a:pt x="1" y="21"/>
                    </a:lnTo>
                    <a:lnTo>
                      <a:pt x="0" y="12"/>
                    </a:lnTo>
                    <a:lnTo>
                      <a:pt x="2" y="3"/>
                    </a:lnTo>
                    <a:lnTo>
                      <a:pt x="10" y="0"/>
                    </a:lnTo>
                    <a:lnTo>
                      <a:pt x="26" y="1"/>
                    </a:lnTo>
                    <a:lnTo>
                      <a:pt x="46" y="6"/>
                    </a:lnTo>
                    <a:lnTo>
                      <a:pt x="63" y="10"/>
                    </a:lnTo>
                    <a:lnTo>
                      <a:pt x="79" y="15"/>
                    </a:lnTo>
                    <a:lnTo>
                      <a:pt x="92" y="20"/>
                    </a:lnTo>
                    <a:lnTo>
                      <a:pt x="102" y="24"/>
                    </a:lnTo>
                    <a:lnTo>
                      <a:pt x="110" y="27"/>
                    </a:lnTo>
                    <a:lnTo>
                      <a:pt x="115" y="29"/>
                    </a:lnTo>
                    <a:lnTo>
                      <a:pt x="116" y="30"/>
                    </a:lnTo>
                    <a:lnTo>
                      <a:pt x="131" y="85"/>
                    </a:lnTo>
                    <a:lnTo>
                      <a:pt x="131" y="88"/>
                    </a:lnTo>
                    <a:lnTo>
                      <a:pt x="129" y="93"/>
                    </a:lnTo>
                    <a:lnTo>
                      <a:pt x="123" y="96"/>
                    </a:lnTo>
                    <a:lnTo>
                      <a:pt x="111" y="91"/>
                    </a:lnTo>
                    <a:close/>
                  </a:path>
                </a:pathLst>
              </a:custGeom>
              <a:solidFill>
                <a:srgbClr val="000000"/>
              </a:solidFill>
              <a:ln w="9525">
                <a:noFill/>
                <a:round/>
                <a:headEnd/>
                <a:tailEnd/>
              </a:ln>
            </p:spPr>
            <p:txBody>
              <a:bodyPr/>
              <a:lstStyle/>
              <a:p>
                <a:endParaRPr lang="fa-IR"/>
              </a:p>
            </p:txBody>
          </p:sp>
          <p:sp>
            <p:nvSpPr>
              <p:cNvPr id="16508" name="Freeform 92"/>
              <p:cNvSpPr>
                <a:spLocks/>
              </p:cNvSpPr>
              <p:nvPr/>
            </p:nvSpPr>
            <p:spPr bwMode="auto">
              <a:xfrm>
                <a:off x="984" y="3474"/>
                <a:ext cx="54" cy="31"/>
              </a:xfrm>
              <a:custGeom>
                <a:avLst/>
                <a:gdLst>
                  <a:gd name="T0" fmla="*/ 106 w 110"/>
                  <a:gd name="T1" fmla="*/ 16 h 61"/>
                  <a:gd name="T2" fmla="*/ 97 w 110"/>
                  <a:gd name="T3" fmla="*/ 23 h 61"/>
                  <a:gd name="T4" fmla="*/ 87 w 110"/>
                  <a:gd name="T5" fmla="*/ 31 h 61"/>
                  <a:gd name="T6" fmla="*/ 75 w 110"/>
                  <a:gd name="T7" fmla="*/ 40 h 61"/>
                  <a:gd name="T8" fmla="*/ 62 w 110"/>
                  <a:gd name="T9" fmla="*/ 48 h 61"/>
                  <a:gd name="T10" fmla="*/ 50 w 110"/>
                  <a:gd name="T11" fmla="*/ 55 h 61"/>
                  <a:gd name="T12" fmla="*/ 39 w 110"/>
                  <a:gd name="T13" fmla="*/ 60 h 61"/>
                  <a:gd name="T14" fmla="*/ 30 w 110"/>
                  <a:gd name="T15" fmla="*/ 61 h 61"/>
                  <a:gd name="T16" fmla="*/ 23 w 110"/>
                  <a:gd name="T17" fmla="*/ 57 h 61"/>
                  <a:gd name="T18" fmla="*/ 14 w 110"/>
                  <a:gd name="T19" fmla="*/ 42 h 61"/>
                  <a:gd name="T20" fmla="*/ 7 w 110"/>
                  <a:gd name="T21" fmla="*/ 24 h 61"/>
                  <a:gd name="T22" fmla="*/ 3 w 110"/>
                  <a:gd name="T23" fmla="*/ 12 h 61"/>
                  <a:gd name="T24" fmla="*/ 0 w 110"/>
                  <a:gd name="T25" fmla="*/ 7 h 61"/>
                  <a:gd name="T26" fmla="*/ 75 w 110"/>
                  <a:gd name="T27" fmla="*/ 0 h 61"/>
                  <a:gd name="T28" fmla="*/ 77 w 110"/>
                  <a:gd name="T29" fmla="*/ 0 h 61"/>
                  <a:gd name="T30" fmla="*/ 82 w 110"/>
                  <a:gd name="T31" fmla="*/ 0 h 61"/>
                  <a:gd name="T32" fmla="*/ 90 w 110"/>
                  <a:gd name="T33" fmla="*/ 1 h 61"/>
                  <a:gd name="T34" fmla="*/ 98 w 110"/>
                  <a:gd name="T35" fmla="*/ 2 h 61"/>
                  <a:gd name="T36" fmla="*/ 104 w 110"/>
                  <a:gd name="T37" fmla="*/ 4 h 61"/>
                  <a:gd name="T38" fmla="*/ 110 w 110"/>
                  <a:gd name="T39" fmla="*/ 7 h 61"/>
                  <a:gd name="T40" fmla="*/ 110 w 110"/>
                  <a:gd name="T41" fmla="*/ 10 h 61"/>
                  <a:gd name="T42" fmla="*/ 106 w 110"/>
                  <a:gd name="T43" fmla="*/ 16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61"/>
                  <a:gd name="T68" fmla="*/ 110 w 110"/>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61">
                    <a:moveTo>
                      <a:pt x="106" y="16"/>
                    </a:moveTo>
                    <a:lnTo>
                      <a:pt x="97" y="23"/>
                    </a:lnTo>
                    <a:lnTo>
                      <a:pt x="87" y="31"/>
                    </a:lnTo>
                    <a:lnTo>
                      <a:pt x="75" y="40"/>
                    </a:lnTo>
                    <a:lnTo>
                      <a:pt x="62" y="48"/>
                    </a:lnTo>
                    <a:lnTo>
                      <a:pt x="50" y="55"/>
                    </a:lnTo>
                    <a:lnTo>
                      <a:pt x="39" y="60"/>
                    </a:lnTo>
                    <a:lnTo>
                      <a:pt x="30" y="61"/>
                    </a:lnTo>
                    <a:lnTo>
                      <a:pt x="23" y="57"/>
                    </a:lnTo>
                    <a:lnTo>
                      <a:pt x="14" y="42"/>
                    </a:lnTo>
                    <a:lnTo>
                      <a:pt x="7" y="24"/>
                    </a:lnTo>
                    <a:lnTo>
                      <a:pt x="3" y="12"/>
                    </a:lnTo>
                    <a:lnTo>
                      <a:pt x="0" y="7"/>
                    </a:lnTo>
                    <a:lnTo>
                      <a:pt x="75" y="0"/>
                    </a:lnTo>
                    <a:lnTo>
                      <a:pt x="77" y="0"/>
                    </a:lnTo>
                    <a:lnTo>
                      <a:pt x="82" y="0"/>
                    </a:lnTo>
                    <a:lnTo>
                      <a:pt x="90" y="1"/>
                    </a:lnTo>
                    <a:lnTo>
                      <a:pt x="98" y="2"/>
                    </a:lnTo>
                    <a:lnTo>
                      <a:pt x="104" y="4"/>
                    </a:lnTo>
                    <a:lnTo>
                      <a:pt x="110" y="7"/>
                    </a:lnTo>
                    <a:lnTo>
                      <a:pt x="110" y="10"/>
                    </a:lnTo>
                    <a:lnTo>
                      <a:pt x="106" y="16"/>
                    </a:lnTo>
                    <a:close/>
                  </a:path>
                </a:pathLst>
              </a:custGeom>
              <a:solidFill>
                <a:srgbClr val="000000"/>
              </a:solidFill>
              <a:ln w="9525">
                <a:noFill/>
                <a:round/>
                <a:headEnd/>
                <a:tailEnd/>
              </a:ln>
            </p:spPr>
            <p:txBody>
              <a:bodyPr/>
              <a:lstStyle/>
              <a:p>
                <a:endParaRPr lang="fa-IR"/>
              </a:p>
            </p:txBody>
          </p:sp>
          <p:sp>
            <p:nvSpPr>
              <p:cNvPr id="16509" name="Freeform 93"/>
              <p:cNvSpPr>
                <a:spLocks/>
              </p:cNvSpPr>
              <p:nvPr/>
            </p:nvSpPr>
            <p:spPr bwMode="auto">
              <a:xfrm>
                <a:off x="2151" y="3319"/>
                <a:ext cx="36" cy="79"/>
              </a:xfrm>
              <a:custGeom>
                <a:avLst/>
                <a:gdLst>
                  <a:gd name="T0" fmla="*/ 70 w 73"/>
                  <a:gd name="T1" fmla="*/ 18 h 159"/>
                  <a:gd name="T2" fmla="*/ 62 w 73"/>
                  <a:gd name="T3" fmla="*/ 36 h 159"/>
                  <a:gd name="T4" fmla="*/ 53 w 73"/>
                  <a:gd name="T5" fmla="*/ 58 h 159"/>
                  <a:gd name="T6" fmla="*/ 43 w 73"/>
                  <a:gd name="T7" fmla="*/ 83 h 159"/>
                  <a:gd name="T8" fmla="*/ 32 w 73"/>
                  <a:gd name="T9" fmla="*/ 108 h 159"/>
                  <a:gd name="T10" fmla="*/ 22 w 73"/>
                  <a:gd name="T11" fmla="*/ 131 h 159"/>
                  <a:gd name="T12" fmla="*/ 14 w 73"/>
                  <a:gd name="T13" fmla="*/ 150 h 159"/>
                  <a:gd name="T14" fmla="*/ 7 w 73"/>
                  <a:gd name="T15" fmla="*/ 159 h 159"/>
                  <a:gd name="T16" fmla="*/ 4 w 73"/>
                  <a:gd name="T17" fmla="*/ 158 h 159"/>
                  <a:gd name="T18" fmla="*/ 1 w 73"/>
                  <a:gd name="T19" fmla="*/ 133 h 159"/>
                  <a:gd name="T20" fmla="*/ 0 w 73"/>
                  <a:gd name="T21" fmla="*/ 97 h 159"/>
                  <a:gd name="T22" fmla="*/ 0 w 73"/>
                  <a:gd name="T23" fmla="*/ 59 h 159"/>
                  <a:gd name="T24" fmla="*/ 4 w 73"/>
                  <a:gd name="T25" fmla="*/ 30 h 159"/>
                  <a:gd name="T26" fmla="*/ 9 w 73"/>
                  <a:gd name="T27" fmla="*/ 20 h 159"/>
                  <a:gd name="T28" fmla="*/ 20 w 73"/>
                  <a:gd name="T29" fmla="*/ 12 h 159"/>
                  <a:gd name="T30" fmla="*/ 32 w 73"/>
                  <a:gd name="T31" fmla="*/ 5 h 159"/>
                  <a:gd name="T32" fmla="*/ 46 w 73"/>
                  <a:gd name="T33" fmla="*/ 1 h 159"/>
                  <a:gd name="T34" fmla="*/ 59 w 73"/>
                  <a:gd name="T35" fmla="*/ 0 h 159"/>
                  <a:gd name="T36" fmla="*/ 69 w 73"/>
                  <a:gd name="T37" fmla="*/ 2 h 159"/>
                  <a:gd name="T38" fmla="*/ 73 w 73"/>
                  <a:gd name="T39" fmla="*/ 8 h 159"/>
                  <a:gd name="T40" fmla="*/ 70 w 73"/>
                  <a:gd name="T41" fmla="*/ 18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159"/>
                  <a:gd name="T65" fmla="*/ 73 w 73"/>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159">
                    <a:moveTo>
                      <a:pt x="70" y="18"/>
                    </a:moveTo>
                    <a:lnTo>
                      <a:pt x="62" y="36"/>
                    </a:lnTo>
                    <a:lnTo>
                      <a:pt x="53" y="58"/>
                    </a:lnTo>
                    <a:lnTo>
                      <a:pt x="43" y="83"/>
                    </a:lnTo>
                    <a:lnTo>
                      <a:pt x="32" y="108"/>
                    </a:lnTo>
                    <a:lnTo>
                      <a:pt x="22" y="131"/>
                    </a:lnTo>
                    <a:lnTo>
                      <a:pt x="14" y="150"/>
                    </a:lnTo>
                    <a:lnTo>
                      <a:pt x="7" y="159"/>
                    </a:lnTo>
                    <a:lnTo>
                      <a:pt x="4" y="158"/>
                    </a:lnTo>
                    <a:lnTo>
                      <a:pt x="1" y="133"/>
                    </a:lnTo>
                    <a:lnTo>
                      <a:pt x="0" y="97"/>
                    </a:lnTo>
                    <a:lnTo>
                      <a:pt x="0" y="59"/>
                    </a:lnTo>
                    <a:lnTo>
                      <a:pt x="4" y="30"/>
                    </a:lnTo>
                    <a:lnTo>
                      <a:pt x="9" y="20"/>
                    </a:lnTo>
                    <a:lnTo>
                      <a:pt x="20" y="12"/>
                    </a:lnTo>
                    <a:lnTo>
                      <a:pt x="32" y="5"/>
                    </a:lnTo>
                    <a:lnTo>
                      <a:pt x="46" y="1"/>
                    </a:lnTo>
                    <a:lnTo>
                      <a:pt x="59" y="0"/>
                    </a:lnTo>
                    <a:lnTo>
                      <a:pt x="69" y="2"/>
                    </a:lnTo>
                    <a:lnTo>
                      <a:pt x="73" y="8"/>
                    </a:lnTo>
                    <a:lnTo>
                      <a:pt x="70" y="18"/>
                    </a:lnTo>
                    <a:close/>
                  </a:path>
                </a:pathLst>
              </a:custGeom>
              <a:solidFill>
                <a:srgbClr val="000000"/>
              </a:solidFill>
              <a:ln w="9525">
                <a:noFill/>
                <a:round/>
                <a:headEnd/>
                <a:tailEnd/>
              </a:ln>
            </p:spPr>
            <p:txBody>
              <a:bodyPr/>
              <a:lstStyle/>
              <a:p>
                <a:endParaRPr lang="fa-IR"/>
              </a:p>
            </p:txBody>
          </p:sp>
          <p:sp>
            <p:nvSpPr>
              <p:cNvPr id="16510" name="Freeform 94"/>
              <p:cNvSpPr>
                <a:spLocks/>
              </p:cNvSpPr>
              <p:nvPr/>
            </p:nvSpPr>
            <p:spPr bwMode="auto">
              <a:xfrm>
                <a:off x="2316" y="3497"/>
                <a:ext cx="43" cy="114"/>
              </a:xfrm>
              <a:custGeom>
                <a:avLst/>
                <a:gdLst>
                  <a:gd name="T0" fmla="*/ 85 w 85"/>
                  <a:gd name="T1" fmla="*/ 7 h 229"/>
                  <a:gd name="T2" fmla="*/ 84 w 85"/>
                  <a:gd name="T3" fmla="*/ 15 h 229"/>
                  <a:gd name="T4" fmla="*/ 79 w 85"/>
                  <a:gd name="T5" fmla="*/ 22 h 229"/>
                  <a:gd name="T6" fmla="*/ 71 w 85"/>
                  <a:gd name="T7" fmla="*/ 29 h 229"/>
                  <a:gd name="T8" fmla="*/ 63 w 85"/>
                  <a:gd name="T9" fmla="*/ 35 h 229"/>
                  <a:gd name="T10" fmla="*/ 54 w 85"/>
                  <a:gd name="T11" fmla="*/ 40 h 229"/>
                  <a:gd name="T12" fmla="*/ 45 w 85"/>
                  <a:gd name="T13" fmla="*/ 48 h 229"/>
                  <a:gd name="T14" fmla="*/ 37 w 85"/>
                  <a:gd name="T15" fmla="*/ 58 h 229"/>
                  <a:gd name="T16" fmla="*/ 32 w 85"/>
                  <a:gd name="T17" fmla="*/ 68 h 229"/>
                  <a:gd name="T18" fmla="*/ 28 w 85"/>
                  <a:gd name="T19" fmla="*/ 101 h 229"/>
                  <a:gd name="T20" fmla="*/ 25 w 85"/>
                  <a:gd name="T21" fmla="*/ 146 h 229"/>
                  <a:gd name="T22" fmla="*/ 18 w 85"/>
                  <a:gd name="T23" fmla="*/ 191 h 229"/>
                  <a:gd name="T24" fmla="*/ 4 w 85"/>
                  <a:gd name="T25" fmla="*/ 225 h 229"/>
                  <a:gd name="T26" fmla="*/ 0 w 85"/>
                  <a:gd name="T27" fmla="*/ 229 h 229"/>
                  <a:gd name="T28" fmla="*/ 0 w 85"/>
                  <a:gd name="T29" fmla="*/ 225 h 229"/>
                  <a:gd name="T30" fmla="*/ 1 w 85"/>
                  <a:gd name="T31" fmla="*/ 214 h 229"/>
                  <a:gd name="T32" fmla="*/ 4 w 85"/>
                  <a:gd name="T33" fmla="*/ 195 h 229"/>
                  <a:gd name="T34" fmla="*/ 8 w 85"/>
                  <a:gd name="T35" fmla="*/ 168 h 229"/>
                  <a:gd name="T36" fmla="*/ 10 w 85"/>
                  <a:gd name="T37" fmla="*/ 134 h 229"/>
                  <a:gd name="T38" fmla="*/ 10 w 85"/>
                  <a:gd name="T39" fmla="*/ 92 h 229"/>
                  <a:gd name="T40" fmla="*/ 7 w 85"/>
                  <a:gd name="T41" fmla="*/ 44 h 229"/>
                  <a:gd name="T42" fmla="*/ 10 w 85"/>
                  <a:gd name="T43" fmla="*/ 36 h 229"/>
                  <a:gd name="T44" fmla="*/ 18 w 85"/>
                  <a:gd name="T45" fmla="*/ 28 h 229"/>
                  <a:gd name="T46" fmla="*/ 31 w 85"/>
                  <a:gd name="T47" fmla="*/ 17 h 229"/>
                  <a:gd name="T48" fmla="*/ 45 w 85"/>
                  <a:gd name="T49" fmla="*/ 9 h 229"/>
                  <a:gd name="T50" fmla="*/ 60 w 85"/>
                  <a:gd name="T51" fmla="*/ 3 h 229"/>
                  <a:gd name="T52" fmla="*/ 72 w 85"/>
                  <a:gd name="T53" fmla="*/ 0 h 229"/>
                  <a:gd name="T54" fmla="*/ 82 w 85"/>
                  <a:gd name="T55" fmla="*/ 0 h 229"/>
                  <a:gd name="T56" fmla="*/ 85 w 85"/>
                  <a:gd name="T57" fmla="*/ 7 h 2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229"/>
                  <a:gd name="T89" fmla="*/ 85 w 85"/>
                  <a:gd name="T90" fmla="*/ 229 h 2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229">
                    <a:moveTo>
                      <a:pt x="85" y="7"/>
                    </a:moveTo>
                    <a:lnTo>
                      <a:pt x="84" y="15"/>
                    </a:lnTo>
                    <a:lnTo>
                      <a:pt x="79" y="22"/>
                    </a:lnTo>
                    <a:lnTo>
                      <a:pt x="71" y="29"/>
                    </a:lnTo>
                    <a:lnTo>
                      <a:pt x="63" y="35"/>
                    </a:lnTo>
                    <a:lnTo>
                      <a:pt x="54" y="40"/>
                    </a:lnTo>
                    <a:lnTo>
                      <a:pt x="45" y="48"/>
                    </a:lnTo>
                    <a:lnTo>
                      <a:pt x="37" y="58"/>
                    </a:lnTo>
                    <a:lnTo>
                      <a:pt x="32" y="68"/>
                    </a:lnTo>
                    <a:lnTo>
                      <a:pt x="28" y="101"/>
                    </a:lnTo>
                    <a:lnTo>
                      <a:pt x="25" y="146"/>
                    </a:lnTo>
                    <a:lnTo>
                      <a:pt x="18" y="191"/>
                    </a:lnTo>
                    <a:lnTo>
                      <a:pt x="4" y="225"/>
                    </a:lnTo>
                    <a:lnTo>
                      <a:pt x="0" y="229"/>
                    </a:lnTo>
                    <a:lnTo>
                      <a:pt x="0" y="225"/>
                    </a:lnTo>
                    <a:lnTo>
                      <a:pt x="1" y="214"/>
                    </a:lnTo>
                    <a:lnTo>
                      <a:pt x="4" y="195"/>
                    </a:lnTo>
                    <a:lnTo>
                      <a:pt x="8" y="168"/>
                    </a:lnTo>
                    <a:lnTo>
                      <a:pt x="10" y="134"/>
                    </a:lnTo>
                    <a:lnTo>
                      <a:pt x="10" y="92"/>
                    </a:lnTo>
                    <a:lnTo>
                      <a:pt x="7" y="44"/>
                    </a:lnTo>
                    <a:lnTo>
                      <a:pt x="10" y="36"/>
                    </a:lnTo>
                    <a:lnTo>
                      <a:pt x="18" y="28"/>
                    </a:lnTo>
                    <a:lnTo>
                      <a:pt x="31" y="17"/>
                    </a:lnTo>
                    <a:lnTo>
                      <a:pt x="45" y="9"/>
                    </a:lnTo>
                    <a:lnTo>
                      <a:pt x="60" y="3"/>
                    </a:lnTo>
                    <a:lnTo>
                      <a:pt x="72" y="0"/>
                    </a:lnTo>
                    <a:lnTo>
                      <a:pt x="82" y="0"/>
                    </a:lnTo>
                    <a:lnTo>
                      <a:pt x="85" y="7"/>
                    </a:lnTo>
                    <a:close/>
                  </a:path>
                </a:pathLst>
              </a:custGeom>
              <a:solidFill>
                <a:srgbClr val="000000"/>
              </a:solidFill>
              <a:ln w="9525">
                <a:noFill/>
                <a:round/>
                <a:headEnd/>
                <a:tailEnd/>
              </a:ln>
            </p:spPr>
            <p:txBody>
              <a:bodyPr/>
              <a:lstStyle/>
              <a:p>
                <a:endParaRPr lang="fa-IR"/>
              </a:p>
            </p:txBody>
          </p:sp>
          <p:sp>
            <p:nvSpPr>
              <p:cNvPr id="16511" name="Freeform 95"/>
              <p:cNvSpPr>
                <a:spLocks/>
              </p:cNvSpPr>
              <p:nvPr/>
            </p:nvSpPr>
            <p:spPr bwMode="auto">
              <a:xfrm>
                <a:off x="2894" y="3094"/>
                <a:ext cx="105" cy="85"/>
              </a:xfrm>
              <a:custGeom>
                <a:avLst/>
                <a:gdLst>
                  <a:gd name="T0" fmla="*/ 42 w 210"/>
                  <a:gd name="T1" fmla="*/ 161 h 169"/>
                  <a:gd name="T2" fmla="*/ 71 w 210"/>
                  <a:gd name="T3" fmla="*/ 167 h 169"/>
                  <a:gd name="T4" fmla="*/ 96 w 210"/>
                  <a:gd name="T5" fmla="*/ 169 h 169"/>
                  <a:gd name="T6" fmla="*/ 119 w 210"/>
                  <a:gd name="T7" fmla="*/ 169 h 169"/>
                  <a:gd name="T8" fmla="*/ 140 w 210"/>
                  <a:gd name="T9" fmla="*/ 166 h 169"/>
                  <a:gd name="T10" fmla="*/ 157 w 210"/>
                  <a:gd name="T11" fmla="*/ 160 h 169"/>
                  <a:gd name="T12" fmla="*/ 172 w 210"/>
                  <a:gd name="T13" fmla="*/ 150 h 169"/>
                  <a:gd name="T14" fmla="*/ 185 w 210"/>
                  <a:gd name="T15" fmla="*/ 138 h 169"/>
                  <a:gd name="T16" fmla="*/ 195 w 210"/>
                  <a:gd name="T17" fmla="*/ 122 h 169"/>
                  <a:gd name="T18" fmla="*/ 208 w 210"/>
                  <a:gd name="T19" fmla="*/ 78 h 169"/>
                  <a:gd name="T20" fmla="*/ 210 w 210"/>
                  <a:gd name="T21" fmla="*/ 29 h 169"/>
                  <a:gd name="T22" fmla="*/ 205 w 210"/>
                  <a:gd name="T23" fmla="*/ 0 h 169"/>
                  <a:gd name="T24" fmla="*/ 195 w 210"/>
                  <a:gd name="T25" fmla="*/ 13 h 169"/>
                  <a:gd name="T26" fmla="*/ 189 w 210"/>
                  <a:gd name="T27" fmla="*/ 33 h 169"/>
                  <a:gd name="T28" fmla="*/ 182 w 210"/>
                  <a:gd name="T29" fmla="*/ 53 h 169"/>
                  <a:gd name="T30" fmla="*/ 175 w 210"/>
                  <a:gd name="T31" fmla="*/ 70 h 169"/>
                  <a:gd name="T32" fmla="*/ 166 w 210"/>
                  <a:gd name="T33" fmla="*/ 86 h 169"/>
                  <a:gd name="T34" fmla="*/ 158 w 210"/>
                  <a:gd name="T35" fmla="*/ 100 h 169"/>
                  <a:gd name="T36" fmla="*/ 149 w 210"/>
                  <a:gd name="T37" fmla="*/ 111 h 169"/>
                  <a:gd name="T38" fmla="*/ 140 w 210"/>
                  <a:gd name="T39" fmla="*/ 117 h 169"/>
                  <a:gd name="T40" fmla="*/ 130 w 210"/>
                  <a:gd name="T41" fmla="*/ 121 h 169"/>
                  <a:gd name="T42" fmla="*/ 119 w 210"/>
                  <a:gd name="T43" fmla="*/ 123 h 169"/>
                  <a:gd name="T44" fmla="*/ 103 w 210"/>
                  <a:gd name="T45" fmla="*/ 128 h 169"/>
                  <a:gd name="T46" fmla="*/ 86 w 210"/>
                  <a:gd name="T47" fmla="*/ 132 h 169"/>
                  <a:gd name="T48" fmla="*/ 67 w 210"/>
                  <a:gd name="T49" fmla="*/ 139 h 169"/>
                  <a:gd name="T50" fmla="*/ 50 w 210"/>
                  <a:gd name="T51" fmla="*/ 145 h 169"/>
                  <a:gd name="T52" fmla="*/ 36 w 210"/>
                  <a:gd name="T53" fmla="*/ 150 h 169"/>
                  <a:gd name="T54" fmla="*/ 26 w 210"/>
                  <a:gd name="T55" fmla="*/ 153 h 169"/>
                  <a:gd name="T56" fmla="*/ 22 w 210"/>
                  <a:gd name="T57" fmla="*/ 154 h 169"/>
                  <a:gd name="T58" fmla="*/ 20 w 210"/>
                  <a:gd name="T59" fmla="*/ 154 h 169"/>
                  <a:gd name="T60" fmla="*/ 14 w 210"/>
                  <a:gd name="T61" fmla="*/ 153 h 169"/>
                  <a:gd name="T62" fmla="*/ 7 w 210"/>
                  <a:gd name="T63" fmla="*/ 152 h 169"/>
                  <a:gd name="T64" fmla="*/ 1 w 210"/>
                  <a:gd name="T65" fmla="*/ 151 h 169"/>
                  <a:gd name="T66" fmla="*/ 0 w 210"/>
                  <a:gd name="T67" fmla="*/ 151 h 169"/>
                  <a:gd name="T68" fmla="*/ 5 w 210"/>
                  <a:gd name="T69" fmla="*/ 152 h 169"/>
                  <a:gd name="T70" fmla="*/ 18 w 210"/>
                  <a:gd name="T71" fmla="*/ 155 h 169"/>
                  <a:gd name="T72" fmla="*/ 42 w 210"/>
                  <a:gd name="T73" fmla="*/ 161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0"/>
                  <a:gd name="T112" fmla="*/ 0 h 169"/>
                  <a:gd name="T113" fmla="*/ 210 w 210"/>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0" h="169">
                    <a:moveTo>
                      <a:pt x="42" y="161"/>
                    </a:moveTo>
                    <a:lnTo>
                      <a:pt x="71" y="167"/>
                    </a:lnTo>
                    <a:lnTo>
                      <a:pt x="96" y="169"/>
                    </a:lnTo>
                    <a:lnTo>
                      <a:pt x="119" y="169"/>
                    </a:lnTo>
                    <a:lnTo>
                      <a:pt x="140" y="166"/>
                    </a:lnTo>
                    <a:lnTo>
                      <a:pt x="157" y="160"/>
                    </a:lnTo>
                    <a:lnTo>
                      <a:pt x="172" y="150"/>
                    </a:lnTo>
                    <a:lnTo>
                      <a:pt x="185" y="138"/>
                    </a:lnTo>
                    <a:lnTo>
                      <a:pt x="195" y="122"/>
                    </a:lnTo>
                    <a:lnTo>
                      <a:pt x="208" y="78"/>
                    </a:lnTo>
                    <a:lnTo>
                      <a:pt x="210" y="29"/>
                    </a:lnTo>
                    <a:lnTo>
                      <a:pt x="205" y="0"/>
                    </a:lnTo>
                    <a:lnTo>
                      <a:pt x="195" y="13"/>
                    </a:lnTo>
                    <a:lnTo>
                      <a:pt x="189" y="33"/>
                    </a:lnTo>
                    <a:lnTo>
                      <a:pt x="182" y="53"/>
                    </a:lnTo>
                    <a:lnTo>
                      <a:pt x="175" y="70"/>
                    </a:lnTo>
                    <a:lnTo>
                      <a:pt x="166" y="86"/>
                    </a:lnTo>
                    <a:lnTo>
                      <a:pt x="158" y="100"/>
                    </a:lnTo>
                    <a:lnTo>
                      <a:pt x="149" y="111"/>
                    </a:lnTo>
                    <a:lnTo>
                      <a:pt x="140" y="117"/>
                    </a:lnTo>
                    <a:lnTo>
                      <a:pt x="130" y="121"/>
                    </a:lnTo>
                    <a:lnTo>
                      <a:pt x="119" y="123"/>
                    </a:lnTo>
                    <a:lnTo>
                      <a:pt x="103" y="128"/>
                    </a:lnTo>
                    <a:lnTo>
                      <a:pt x="86" y="132"/>
                    </a:lnTo>
                    <a:lnTo>
                      <a:pt x="67" y="139"/>
                    </a:lnTo>
                    <a:lnTo>
                      <a:pt x="50" y="145"/>
                    </a:lnTo>
                    <a:lnTo>
                      <a:pt x="36" y="150"/>
                    </a:lnTo>
                    <a:lnTo>
                      <a:pt x="26" y="153"/>
                    </a:lnTo>
                    <a:lnTo>
                      <a:pt x="22" y="154"/>
                    </a:lnTo>
                    <a:lnTo>
                      <a:pt x="20" y="154"/>
                    </a:lnTo>
                    <a:lnTo>
                      <a:pt x="14" y="153"/>
                    </a:lnTo>
                    <a:lnTo>
                      <a:pt x="7" y="152"/>
                    </a:lnTo>
                    <a:lnTo>
                      <a:pt x="1" y="151"/>
                    </a:lnTo>
                    <a:lnTo>
                      <a:pt x="0" y="151"/>
                    </a:lnTo>
                    <a:lnTo>
                      <a:pt x="5" y="152"/>
                    </a:lnTo>
                    <a:lnTo>
                      <a:pt x="18" y="155"/>
                    </a:lnTo>
                    <a:lnTo>
                      <a:pt x="42" y="161"/>
                    </a:lnTo>
                    <a:close/>
                  </a:path>
                </a:pathLst>
              </a:custGeom>
              <a:solidFill>
                <a:srgbClr val="000000"/>
              </a:solidFill>
              <a:ln w="9525">
                <a:noFill/>
                <a:round/>
                <a:headEnd/>
                <a:tailEnd/>
              </a:ln>
            </p:spPr>
            <p:txBody>
              <a:bodyPr/>
              <a:lstStyle/>
              <a:p>
                <a:endParaRPr lang="fa-IR"/>
              </a:p>
            </p:txBody>
          </p:sp>
          <p:sp>
            <p:nvSpPr>
              <p:cNvPr id="16512" name="Freeform 96"/>
              <p:cNvSpPr>
                <a:spLocks/>
              </p:cNvSpPr>
              <p:nvPr/>
            </p:nvSpPr>
            <p:spPr bwMode="auto">
              <a:xfrm>
                <a:off x="3027" y="3508"/>
                <a:ext cx="280" cy="128"/>
              </a:xfrm>
              <a:custGeom>
                <a:avLst/>
                <a:gdLst>
                  <a:gd name="T0" fmla="*/ 535 w 560"/>
                  <a:gd name="T1" fmla="*/ 201 h 256"/>
                  <a:gd name="T2" fmla="*/ 509 w 560"/>
                  <a:gd name="T3" fmla="*/ 186 h 256"/>
                  <a:gd name="T4" fmla="*/ 483 w 560"/>
                  <a:gd name="T5" fmla="*/ 166 h 256"/>
                  <a:gd name="T6" fmla="*/ 458 w 560"/>
                  <a:gd name="T7" fmla="*/ 143 h 256"/>
                  <a:gd name="T8" fmla="*/ 430 w 560"/>
                  <a:gd name="T9" fmla="*/ 119 h 256"/>
                  <a:gd name="T10" fmla="*/ 402 w 560"/>
                  <a:gd name="T11" fmla="*/ 93 h 256"/>
                  <a:gd name="T12" fmla="*/ 371 w 560"/>
                  <a:gd name="T13" fmla="*/ 68 h 256"/>
                  <a:gd name="T14" fmla="*/ 339 w 560"/>
                  <a:gd name="T15" fmla="*/ 44 h 256"/>
                  <a:gd name="T16" fmla="*/ 303 w 560"/>
                  <a:gd name="T17" fmla="*/ 23 h 256"/>
                  <a:gd name="T18" fmla="*/ 257 w 560"/>
                  <a:gd name="T19" fmla="*/ 9 h 256"/>
                  <a:gd name="T20" fmla="*/ 205 w 560"/>
                  <a:gd name="T21" fmla="*/ 2 h 256"/>
                  <a:gd name="T22" fmla="*/ 152 w 560"/>
                  <a:gd name="T23" fmla="*/ 0 h 256"/>
                  <a:gd name="T24" fmla="*/ 100 w 560"/>
                  <a:gd name="T25" fmla="*/ 1 h 256"/>
                  <a:gd name="T26" fmla="*/ 56 w 560"/>
                  <a:gd name="T27" fmla="*/ 5 h 256"/>
                  <a:gd name="T28" fmla="*/ 22 w 560"/>
                  <a:gd name="T29" fmla="*/ 8 h 256"/>
                  <a:gd name="T30" fmla="*/ 3 w 560"/>
                  <a:gd name="T31" fmla="*/ 10 h 256"/>
                  <a:gd name="T32" fmla="*/ 3 w 560"/>
                  <a:gd name="T33" fmla="*/ 17 h 256"/>
                  <a:gd name="T34" fmla="*/ 22 w 560"/>
                  <a:gd name="T35" fmla="*/ 59 h 256"/>
                  <a:gd name="T36" fmla="*/ 51 w 560"/>
                  <a:gd name="T37" fmla="*/ 118 h 256"/>
                  <a:gd name="T38" fmla="*/ 80 w 560"/>
                  <a:gd name="T39" fmla="*/ 169 h 256"/>
                  <a:gd name="T40" fmla="*/ 98 w 560"/>
                  <a:gd name="T41" fmla="*/ 189 h 256"/>
                  <a:gd name="T42" fmla="*/ 114 w 560"/>
                  <a:gd name="T43" fmla="*/ 199 h 256"/>
                  <a:gd name="T44" fmla="*/ 134 w 560"/>
                  <a:gd name="T45" fmla="*/ 210 h 256"/>
                  <a:gd name="T46" fmla="*/ 157 w 560"/>
                  <a:gd name="T47" fmla="*/ 220 h 256"/>
                  <a:gd name="T48" fmla="*/ 183 w 560"/>
                  <a:gd name="T49" fmla="*/ 229 h 256"/>
                  <a:gd name="T50" fmla="*/ 213 w 560"/>
                  <a:gd name="T51" fmla="*/ 237 h 256"/>
                  <a:gd name="T52" fmla="*/ 246 w 560"/>
                  <a:gd name="T53" fmla="*/ 245 h 256"/>
                  <a:gd name="T54" fmla="*/ 280 w 560"/>
                  <a:gd name="T55" fmla="*/ 251 h 256"/>
                  <a:gd name="T56" fmla="*/ 318 w 560"/>
                  <a:gd name="T57" fmla="*/ 256 h 256"/>
                  <a:gd name="T58" fmla="*/ 364 w 560"/>
                  <a:gd name="T59" fmla="*/ 256 h 256"/>
                  <a:gd name="T60" fmla="*/ 414 w 560"/>
                  <a:gd name="T61" fmla="*/ 254 h 256"/>
                  <a:gd name="T62" fmla="*/ 463 w 560"/>
                  <a:gd name="T63" fmla="*/ 249 h 256"/>
                  <a:gd name="T64" fmla="*/ 507 w 560"/>
                  <a:gd name="T65" fmla="*/ 241 h 256"/>
                  <a:gd name="T66" fmla="*/ 541 w 560"/>
                  <a:gd name="T67" fmla="*/ 232 h 256"/>
                  <a:gd name="T68" fmla="*/ 559 w 560"/>
                  <a:gd name="T69" fmla="*/ 222 h 256"/>
                  <a:gd name="T70" fmla="*/ 557 w 560"/>
                  <a:gd name="T71" fmla="*/ 212 h 2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0"/>
                  <a:gd name="T109" fmla="*/ 0 h 256"/>
                  <a:gd name="T110" fmla="*/ 560 w 560"/>
                  <a:gd name="T111" fmla="*/ 256 h 2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0" h="256">
                    <a:moveTo>
                      <a:pt x="547" y="206"/>
                    </a:moveTo>
                    <a:lnTo>
                      <a:pt x="535" y="201"/>
                    </a:lnTo>
                    <a:lnTo>
                      <a:pt x="522" y="194"/>
                    </a:lnTo>
                    <a:lnTo>
                      <a:pt x="509" y="186"/>
                    </a:lnTo>
                    <a:lnTo>
                      <a:pt x="497" y="176"/>
                    </a:lnTo>
                    <a:lnTo>
                      <a:pt x="483" y="166"/>
                    </a:lnTo>
                    <a:lnTo>
                      <a:pt x="470" y="154"/>
                    </a:lnTo>
                    <a:lnTo>
                      <a:pt x="458" y="143"/>
                    </a:lnTo>
                    <a:lnTo>
                      <a:pt x="444" y="131"/>
                    </a:lnTo>
                    <a:lnTo>
                      <a:pt x="430" y="119"/>
                    </a:lnTo>
                    <a:lnTo>
                      <a:pt x="416" y="106"/>
                    </a:lnTo>
                    <a:lnTo>
                      <a:pt x="402" y="93"/>
                    </a:lnTo>
                    <a:lnTo>
                      <a:pt x="387" y="80"/>
                    </a:lnTo>
                    <a:lnTo>
                      <a:pt x="371" y="68"/>
                    </a:lnTo>
                    <a:lnTo>
                      <a:pt x="356" y="55"/>
                    </a:lnTo>
                    <a:lnTo>
                      <a:pt x="339" y="44"/>
                    </a:lnTo>
                    <a:lnTo>
                      <a:pt x="322" y="32"/>
                    </a:lnTo>
                    <a:lnTo>
                      <a:pt x="303" y="23"/>
                    </a:lnTo>
                    <a:lnTo>
                      <a:pt x="281" y="15"/>
                    </a:lnTo>
                    <a:lnTo>
                      <a:pt x="257" y="9"/>
                    </a:lnTo>
                    <a:lnTo>
                      <a:pt x="232" y="5"/>
                    </a:lnTo>
                    <a:lnTo>
                      <a:pt x="205" y="2"/>
                    </a:lnTo>
                    <a:lnTo>
                      <a:pt x="179" y="0"/>
                    </a:lnTo>
                    <a:lnTo>
                      <a:pt x="152" y="0"/>
                    </a:lnTo>
                    <a:lnTo>
                      <a:pt x="126" y="0"/>
                    </a:lnTo>
                    <a:lnTo>
                      <a:pt x="100" y="1"/>
                    </a:lnTo>
                    <a:lnTo>
                      <a:pt x="77" y="2"/>
                    </a:lnTo>
                    <a:lnTo>
                      <a:pt x="56" y="5"/>
                    </a:lnTo>
                    <a:lnTo>
                      <a:pt x="37" y="6"/>
                    </a:lnTo>
                    <a:lnTo>
                      <a:pt x="22" y="8"/>
                    </a:lnTo>
                    <a:lnTo>
                      <a:pt x="11" y="9"/>
                    </a:lnTo>
                    <a:lnTo>
                      <a:pt x="3" y="10"/>
                    </a:lnTo>
                    <a:lnTo>
                      <a:pt x="0" y="10"/>
                    </a:lnTo>
                    <a:lnTo>
                      <a:pt x="3" y="17"/>
                    </a:lnTo>
                    <a:lnTo>
                      <a:pt x="11" y="33"/>
                    </a:lnTo>
                    <a:lnTo>
                      <a:pt x="22" y="59"/>
                    </a:lnTo>
                    <a:lnTo>
                      <a:pt x="36" y="88"/>
                    </a:lnTo>
                    <a:lnTo>
                      <a:pt x="51" y="118"/>
                    </a:lnTo>
                    <a:lnTo>
                      <a:pt x="66" y="146"/>
                    </a:lnTo>
                    <a:lnTo>
                      <a:pt x="80" y="169"/>
                    </a:lnTo>
                    <a:lnTo>
                      <a:pt x="92" y="184"/>
                    </a:lnTo>
                    <a:lnTo>
                      <a:pt x="98" y="189"/>
                    </a:lnTo>
                    <a:lnTo>
                      <a:pt x="106" y="195"/>
                    </a:lnTo>
                    <a:lnTo>
                      <a:pt x="114" y="199"/>
                    </a:lnTo>
                    <a:lnTo>
                      <a:pt x="124" y="205"/>
                    </a:lnTo>
                    <a:lnTo>
                      <a:pt x="134" y="210"/>
                    </a:lnTo>
                    <a:lnTo>
                      <a:pt x="145" y="214"/>
                    </a:lnTo>
                    <a:lnTo>
                      <a:pt x="157" y="220"/>
                    </a:lnTo>
                    <a:lnTo>
                      <a:pt x="170" y="225"/>
                    </a:lnTo>
                    <a:lnTo>
                      <a:pt x="183" y="229"/>
                    </a:lnTo>
                    <a:lnTo>
                      <a:pt x="198" y="234"/>
                    </a:lnTo>
                    <a:lnTo>
                      <a:pt x="213" y="237"/>
                    </a:lnTo>
                    <a:lnTo>
                      <a:pt x="230" y="242"/>
                    </a:lnTo>
                    <a:lnTo>
                      <a:pt x="246" y="245"/>
                    </a:lnTo>
                    <a:lnTo>
                      <a:pt x="263" y="248"/>
                    </a:lnTo>
                    <a:lnTo>
                      <a:pt x="280" y="251"/>
                    </a:lnTo>
                    <a:lnTo>
                      <a:pt x="299" y="254"/>
                    </a:lnTo>
                    <a:lnTo>
                      <a:pt x="318" y="256"/>
                    </a:lnTo>
                    <a:lnTo>
                      <a:pt x="340" y="256"/>
                    </a:lnTo>
                    <a:lnTo>
                      <a:pt x="364" y="256"/>
                    </a:lnTo>
                    <a:lnTo>
                      <a:pt x="388" y="256"/>
                    </a:lnTo>
                    <a:lnTo>
                      <a:pt x="414" y="254"/>
                    </a:lnTo>
                    <a:lnTo>
                      <a:pt x="439" y="251"/>
                    </a:lnTo>
                    <a:lnTo>
                      <a:pt x="463" y="249"/>
                    </a:lnTo>
                    <a:lnTo>
                      <a:pt x="485" y="245"/>
                    </a:lnTo>
                    <a:lnTo>
                      <a:pt x="507" y="241"/>
                    </a:lnTo>
                    <a:lnTo>
                      <a:pt x="524" y="236"/>
                    </a:lnTo>
                    <a:lnTo>
                      <a:pt x="541" y="232"/>
                    </a:lnTo>
                    <a:lnTo>
                      <a:pt x="552" y="227"/>
                    </a:lnTo>
                    <a:lnTo>
                      <a:pt x="559" y="222"/>
                    </a:lnTo>
                    <a:lnTo>
                      <a:pt x="560" y="217"/>
                    </a:lnTo>
                    <a:lnTo>
                      <a:pt x="557" y="212"/>
                    </a:lnTo>
                    <a:lnTo>
                      <a:pt x="547" y="206"/>
                    </a:lnTo>
                    <a:close/>
                  </a:path>
                </a:pathLst>
              </a:custGeom>
              <a:solidFill>
                <a:srgbClr val="666628"/>
              </a:solidFill>
              <a:ln w="9525">
                <a:noFill/>
                <a:round/>
                <a:headEnd/>
                <a:tailEnd/>
              </a:ln>
            </p:spPr>
            <p:txBody>
              <a:bodyPr/>
              <a:lstStyle/>
              <a:p>
                <a:endParaRPr lang="fa-IR"/>
              </a:p>
            </p:txBody>
          </p:sp>
          <p:sp>
            <p:nvSpPr>
              <p:cNvPr id="16513" name="Freeform 97"/>
              <p:cNvSpPr>
                <a:spLocks/>
              </p:cNvSpPr>
              <p:nvPr/>
            </p:nvSpPr>
            <p:spPr bwMode="auto">
              <a:xfrm>
                <a:off x="2499" y="3524"/>
                <a:ext cx="354" cy="131"/>
              </a:xfrm>
              <a:custGeom>
                <a:avLst/>
                <a:gdLst>
                  <a:gd name="T0" fmla="*/ 637 w 707"/>
                  <a:gd name="T1" fmla="*/ 103 h 264"/>
                  <a:gd name="T2" fmla="*/ 601 w 707"/>
                  <a:gd name="T3" fmla="*/ 145 h 264"/>
                  <a:gd name="T4" fmla="*/ 583 w 707"/>
                  <a:gd name="T5" fmla="*/ 183 h 264"/>
                  <a:gd name="T6" fmla="*/ 554 w 707"/>
                  <a:gd name="T7" fmla="*/ 216 h 264"/>
                  <a:gd name="T8" fmla="*/ 512 w 707"/>
                  <a:gd name="T9" fmla="*/ 234 h 264"/>
                  <a:gd name="T10" fmla="*/ 478 w 707"/>
                  <a:gd name="T11" fmla="*/ 244 h 264"/>
                  <a:gd name="T12" fmla="*/ 442 w 707"/>
                  <a:gd name="T13" fmla="*/ 254 h 264"/>
                  <a:gd name="T14" fmla="*/ 408 w 707"/>
                  <a:gd name="T15" fmla="*/ 259 h 264"/>
                  <a:gd name="T16" fmla="*/ 373 w 707"/>
                  <a:gd name="T17" fmla="*/ 263 h 264"/>
                  <a:gd name="T18" fmla="*/ 340 w 707"/>
                  <a:gd name="T19" fmla="*/ 264 h 264"/>
                  <a:gd name="T20" fmla="*/ 308 w 707"/>
                  <a:gd name="T21" fmla="*/ 261 h 264"/>
                  <a:gd name="T22" fmla="*/ 279 w 707"/>
                  <a:gd name="T23" fmla="*/ 255 h 264"/>
                  <a:gd name="T24" fmla="*/ 251 w 707"/>
                  <a:gd name="T25" fmla="*/ 246 h 264"/>
                  <a:gd name="T26" fmla="*/ 218 w 707"/>
                  <a:gd name="T27" fmla="*/ 239 h 264"/>
                  <a:gd name="T28" fmla="*/ 181 w 707"/>
                  <a:gd name="T29" fmla="*/ 234 h 264"/>
                  <a:gd name="T30" fmla="*/ 142 w 707"/>
                  <a:gd name="T31" fmla="*/ 231 h 264"/>
                  <a:gd name="T32" fmla="*/ 103 w 707"/>
                  <a:gd name="T33" fmla="*/ 229 h 264"/>
                  <a:gd name="T34" fmla="*/ 67 w 707"/>
                  <a:gd name="T35" fmla="*/ 229 h 264"/>
                  <a:gd name="T36" fmla="*/ 37 w 707"/>
                  <a:gd name="T37" fmla="*/ 231 h 264"/>
                  <a:gd name="T38" fmla="*/ 14 w 707"/>
                  <a:gd name="T39" fmla="*/ 233 h 264"/>
                  <a:gd name="T40" fmla="*/ 2 w 707"/>
                  <a:gd name="T41" fmla="*/ 232 h 264"/>
                  <a:gd name="T42" fmla="*/ 0 w 707"/>
                  <a:gd name="T43" fmla="*/ 213 h 264"/>
                  <a:gd name="T44" fmla="*/ 8 w 707"/>
                  <a:gd name="T45" fmla="*/ 180 h 264"/>
                  <a:gd name="T46" fmla="*/ 25 w 707"/>
                  <a:gd name="T47" fmla="*/ 138 h 264"/>
                  <a:gd name="T48" fmla="*/ 52 w 707"/>
                  <a:gd name="T49" fmla="*/ 92 h 264"/>
                  <a:gd name="T50" fmla="*/ 86 w 707"/>
                  <a:gd name="T51" fmla="*/ 51 h 264"/>
                  <a:gd name="T52" fmla="*/ 128 w 707"/>
                  <a:gd name="T53" fmla="*/ 19 h 264"/>
                  <a:gd name="T54" fmla="*/ 177 w 707"/>
                  <a:gd name="T55" fmla="*/ 1 h 264"/>
                  <a:gd name="T56" fmla="*/ 232 w 707"/>
                  <a:gd name="T57" fmla="*/ 2 h 264"/>
                  <a:gd name="T58" fmla="*/ 288 w 707"/>
                  <a:gd name="T59" fmla="*/ 8 h 264"/>
                  <a:gd name="T60" fmla="*/ 345 w 707"/>
                  <a:gd name="T61" fmla="*/ 14 h 264"/>
                  <a:gd name="T62" fmla="*/ 396 w 707"/>
                  <a:gd name="T63" fmla="*/ 21 h 264"/>
                  <a:gd name="T64" fmla="*/ 442 w 707"/>
                  <a:gd name="T65" fmla="*/ 28 h 264"/>
                  <a:gd name="T66" fmla="*/ 482 w 707"/>
                  <a:gd name="T67" fmla="*/ 34 h 264"/>
                  <a:gd name="T68" fmla="*/ 509 w 707"/>
                  <a:gd name="T69" fmla="*/ 38 h 264"/>
                  <a:gd name="T70" fmla="*/ 524 w 707"/>
                  <a:gd name="T71" fmla="*/ 42 h 264"/>
                  <a:gd name="T72" fmla="*/ 654 w 707"/>
                  <a:gd name="T73" fmla="*/ 91 h 264"/>
                  <a:gd name="T74" fmla="*/ 695 w 707"/>
                  <a:gd name="T75" fmla="*/ 98 h 264"/>
                  <a:gd name="T76" fmla="*/ 638 w 707"/>
                  <a:gd name="T77" fmla="*/ 90 h 264"/>
                  <a:gd name="T78" fmla="*/ 672 w 707"/>
                  <a:gd name="T79" fmla="*/ 72 h 264"/>
                  <a:gd name="T80" fmla="*/ 703 w 707"/>
                  <a:gd name="T81" fmla="*/ 55 h 264"/>
                  <a:gd name="T82" fmla="*/ 697 w 707"/>
                  <a:gd name="T83" fmla="*/ 60 h 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07"/>
                  <a:gd name="T127" fmla="*/ 0 h 264"/>
                  <a:gd name="T128" fmla="*/ 707 w 707"/>
                  <a:gd name="T129" fmla="*/ 264 h 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07" h="264">
                    <a:moveTo>
                      <a:pt x="669" y="79"/>
                    </a:moveTo>
                    <a:lnTo>
                      <a:pt x="637" y="103"/>
                    </a:lnTo>
                    <a:lnTo>
                      <a:pt x="616" y="125"/>
                    </a:lnTo>
                    <a:lnTo>
                      <a:pt x="601" y="145"/>
                    </a:lnTo>
                    <a:lnTo>
                      <a:pt x="592" y="165"/>
                    </a:lnTo>
                    <a:lnTo>
                      <a:pt x="583" y="183"/>
                    </a:lnTo>
                    <a:lnTo>
                      <a:pt x="571" y="201"/>
                    </a:lnTo>
                    <a:lnTo>
                      <a:pt x="554" y="216"/>
                    </a:lnTo>
                    <a:lnTo>
                      <a:pt x="528" y="228"/>
                    </a:lnTo>
                    <a:lnTo>
                      <a:pt x="512" y="234"/>
                    </a:lnTo>
                    <a:lnTo>
                      <a:pt x="494" y="240"/>
                    </a:lnTo>
                    <a:lnTo>
                      <a:pt x="478" y="244"/>
                    </a:lnTo>
                    <a:lnTo>
                      <a:pt x="461" y="249"/>
                    </a:lnTo>
                    <a:lnTo>
                      <a:pt x="442" y="254"/>
                    </a:lnTo>
                    <a:lnTo>
                      <a:pt x="425" y="257"/>
                    </a:lnTo>
                    <a:lnTo>
                      <a:pt x="408" y="259"/>
                    </a:lnTo>
                    <a:lnTo>
                      <a:pt x="391" y="262"/>
                    </a:lnTo>
                    <a:lnTo>
                      <a:pt x="373" y="263"/>
                    </a:lnTo>
                    <a:lnTo>
                      <a:pt x="356" y="264"/>
                    </a:lnTo>
                    <a:lnTo>
                      <a:pt x="340" y="264"/>
                    </a:lnTo>
                    <a:lnTo>
                      <a:pt x="324" y="263"/>
                    </a:lnTo>
                    <a:lnTo>
                      <a:pt x="308" y="261"/>
                    </a:lnTo>
                    <a:lnTo>
                      <a:pt x="293" y="258"/>
                    </a:lnTo>
                    <a:lnTo>
                      <a:pt x="279" y="255"/>
                    </a:lnTo>
                    <a:lnTo>
                      <a:pt x="265" y="250"/>
                    </a:lnTo>
                    <a:lnTo>
                      <a:pt x="251" y="246"/>
                    </a:lnTo>
                    <a:lnTo>
                      <a:pt x="235" y="242"/>
                    </a:lnTo>
                    <a:lnTo>
                      <a:pt x="218" y="239"/>
                    </a:lnTo>
                    <a:lnTo>
                      <a:pt x="201" y="235"/>
                    </a:lnTo>
                    <a:lnTo>
                      <a:pt x="181" y="234"/>
                    </a:lnTo>
                    <a:lnTo>
                      <a:pt x="161" y="232"/>
                    </a:lnTo>
                    <a:lnTo>
                      <a:pt x="142" y="231"/>
                    </a:lnTo>
                    <a:lnTo>
                      <a:pt x="122" y="229"/>
                    </a:lnTo>
                    <a:lnTo>
                      <a:pt x="103" y="229"/>
                    </a:lnTo>
                    <a:lnTo>
                      <a:pt x="84" y="229"/>
                    </a:lnTo>
                    <a:lnTo>
                      <a:pt x="67" y="229"/>
                    </a:lnTo>
                    <a:lnTo>
                      <a:pt x="51" y="231"/>
                    </a:lnTo>
                    <a:lnTo>
                      <a:pt x="37" y="231"/>
                    </a:lnTo>
                    <a:lnTo>
                      <a:pt x="24" y="232"/>
                    </a:lnTo>
                    <a:lnTo>
                      <a:pt x="14" y="233"/>
                    </a:lnTo>
                    <a:lnTo>
                      <a:pt x="7" y="234"/>
                    </a:lnTo>
                    <a:lnTo>
                      <a:pt x="2" y="232"/>
                    </a:lnTo>
                    <a:lnTo>
                      <a:pt x="0" y="225"/>
                    </a:lnTo>
                    <a:lnTo>
                      <a:pt x="0" y="213"/>
                    </a:lnTo>
                    <a:lnTo>
                      <a:pt x="4" y="198"/>
                    </a:lnTo>
                    <a:lnTo>
                      <a:pt x="8" y="180"/>
                    </a:lnTo>
                    <a:lnTo>
                      <a:pt x="16" y="160"/>
                    </a:lnTo>
                    <a:lnTo>
                      <a:pt x="25" y="138"/>
                    </a:lnTo>
                    <a:lnTo>
                      <a:pt x="38" y="115"/>
                    </a:lnTo>
                    <a:lnTo>
                      <a:pt x="52" y="92"/>
                    </a:lnTo>
                    <a:lnTo>
                      <a:pt x="68" y="72"/>
                    </a:lnTo>
                    <a:lnTo>
                      <a:pt x="86" y="51"/>
                    </a:lnTo>
                    <a:lnTo>
                      <a:pt x="106" y="34"/>
                    </a:lnTo>
                    <a:lnTo>
                      <a:pt x="128" y="19"/>
                    </a:lnTo>
                    <a:lnTo>
                      <a:pt x="151" y="7"/>
                    </a:lnTo>
                    <a:lnTo>
                      <a:pt x="177" y="1"/>
                    </a:lnTo>
                    <a:lnTo>
                      <a:pt x="204" y="0"/>
                    </a:lnTo>
                    <a:lnTo>
                      <a:pt x="232" y="2"/>
                    </a:lnTo>
                    <a:lnTo>
                      <a:pt x="260" y="5"/>
                    </a:lnTo>
                    <a:lnTo>
                      <a:pt x="288" y="8"/>
                    </a:lnTo>
                    <a:lnTo>
                      <a:pt x="317" y="11"/>
                    </a:lnTo>
                    <a:lnTo>
                      <a:pt x="345" y="14"/>
                    </a:lnTo>
                    <a:lnTo>
                      <a:pt x="371" y="17"/>
                    </a:lnTo>
                    <a:lnTo>
                      <a:pt x="396" y="21"/>
                    </a:lnTo>
                    <a:lnTo>
                      <a:pt x="421" y="24"/>
                    </a:lnTo>
                    <a:lnTo>
                      <a:pt x="442" y="28"/>
                    </a:lnTo>
                    <a:lnTo>
                      <a:pt x="463" y="31"/>
                    </a:lnTo>
                    <a:lnTo>
                      <a:pt x="482" y="34"/>
                    </a:lnTo>
                    <a:lnTo>
                      <a:pt x="497" y="37"/>
                    </a:lnTo>
                    <a:lnTo>
                      <a:pt x="509" y="38"/>
                    </a:lnTo>
                    <a:lnTo>
                      <a:pt x="518" y="40"/>
                    </a:lnTo>
                    <a:lnTo>
                      <a:pt x="524" y="42"/>
                    </a:lnTo>
                    <a:lnTo>
                      <a:pt x="527" y="42"/>
                    </a:lnTo>
                    <a:lnTo>
                      <a:pt x="654" y="91"/>
                    </a:lnTo>
                    <a:lnTo>
                      <a:pt x="685" y="55"/>
                    </a:lnTo>
                    <a:lnTo>
                      <a:pt x="695" y="98"/>
                    </a:lnTo>
                    <a:lnTo>
                      <a:pt x="633" y="93"/>
                    </a:lnTo>
                    <a:lnTo>
                      <a:pt x="638" y="90"/>
                    </a:lnTo>
                    <a:lnTo>
                      <a:pt x="653" y="82"/>
                    </a:lnTo>
                    <a:lnTo>
                      <a:pt x="672" y="72"/>
                    </a:lnTo>
                    <a:lnTo>
                      <a:pt x="689" y="61"/>
                    </a:lnTo>
                    <a:lnTo>
                      <a:pt x="703" y="55"/>
                    </a:lnTo>
                    <a:lnTo>
                      <a:pt x="707" y="53"/>
                    </a:lnTo>
                    <a:lnTo>
                      <a:pt x="697" y="60"/>
                    </a:lnTo>
                    <a:lnTo>
                      <a:pt x="669" y="79"/>
                    </a:lnTo>
                    <a:close/>
                  </a:path>
                </a:pathLst>
              </a:custGeom>
              <a:solidFill>
                <a:srgbClr val="666628"/>
              </a:solidFill>
              <a:ln w="9525">
                <a:noFill/>
                <a:round/>
                <a:headEnd/>
                <a:tailEnd/>
              </a:ln>
            </p:spPr>
            <p:txBody>
              <a:bodyPr/>
              <a:lstStyle/>
              <a:p>
                <a:endParaRPr lang="fa-IR"/>
              </a:p>
            </p:txBody>
          </p:sp>
          <p:sp>
            <p:nvSpPr>
              <p:cNvPr id="16514" name="Freeform 98"/>
              <p:cNvSpPr>
                <a:spLocks/>
              </p:cNvSpPr>
              <p:nvPr/>
            </p:nvSpPr>
            <p:spPr bwMode="auto">
              <a:xfrm>
                <a:off x="3034" y="3447"/>
                <a:ext cx="277" cy="59"/>
              </a:xfrm>
              <a:custGeom>
                <a:avLst/>
                <a:gdLst>
                  <a:gd name="T0" fmla="*/ 460 w 555"/>
                  <a:gd name="T1" fmla="*/ 60 h 117"/>
                  <a:gd name="T2" fmla="*/ 426 w 555"/>
                  <a:gd name="T3" fmla="*/ 46 h 117"/>
                  <a:gd name="T4" fmla="*/ 388 w 555"/>
                  <a:gd name="T5" fmla="*/ 29 h 117"/>
                  <a:gd name="T6" fmla="*/ 349 w 555"/>
                  <a:gd name="T7" fmla="*/ 16 h 117"/>
                  <a:gd name="T8" fmla="*/ 308 w 555"/>
                  <a:gd name="T9" fmla="*/ 11 h 117"/>
                  <a:gd name="T10" fmla="*/ 266 w 555"/>
                  <a:gd name="T11" fmla="*/ 6 h 117"/>
                  <a:gd name="T12" fmla="*/ 226 w 555"/>
                  <a:gd name="T13" fmla="*/ 1 h 117"/>
                  <a:gd name="T14" fmla="*/ 190 w 555"/>
                  <a:gd name="T15" fmla="*/ 0 h 117"/>
                  <a:gd name="T16" fmla="*/ 159 w 555"/>
                  <a:gd name="T17" fmla="*/ 5 h 117"/>
                  <a:gd name="T18" fmla="*/ 116 w 555"/>
                  <a:gd name="T19" fmla="*/ 14 h 117"/>
                  <a:gd name="T20" fmla="*/ 72 w 555"/>
                  <a:gd name="T21" fmla="*/ 26 h 117"/>
                  <a:gd name="T22" fmla="*/ 35 w 555"/>
                  <a:gd name="T23" fmla="*/ 39 h 117"/>
                  <a:gd name="T24" fmla="*/ 15 w 555"/>
                  <a:gd name="T25" fmla="*/ 51 h 117"/>
                  <a:gd name="T26" fmla="*/ 4 w 555"/>
                  <a:gd name="T27" fmla="*/ 62 h 117"/>
                  <a:gd name="T28" fmla="*/ 0 w 555"/>
                  <a:gd name="T29" fmla="*/ 71 h 117"/>
                  <a:gd name="T30" fmla="*/ 10 w 555"/>
                  <a:gd name="T31" fmla="*/ 74 h 117"/>
                  <a:gd name="T32" fmla="*/ 30 w 555"/>
                  <a:gd name="T33" fmla="*/ 71 h 117"/>
                  <a:gd name="T34" fmla="*/ 57 w 555"/>
                  <a:gd name="T35" fmla="*/ 68 h 117"/>
                  <a:gd name="T36" fmla="*/ 92 w 555"/>
                  <a:gd name="T37" fmla="*/ 64 h 117"/>
                  <a:gd name="T38" fmla="*/ 133 w 555"/>
                  <a:gd name="T39" fmla="*/ 61 h 117"/>
                  <a:gd name="T40" fmla="*/ 175 w 555"/>
                  <a:gd name="T41" fmla="*/ 58 h 117"/>
                  <a:gd name="T42" fmla="*/ 214 w 555"/>
                  <a:gd name="T43" fmla="*/ 54 h 117"/>
                  <a:gd name="T44" fmla="*/ 248 w 555"/>
                  <a:gd name="T45" fmla="*/ 53 h 117"/>
                  <a:gd name="T46" fmla="*/ 271 w 555"/>
                  <a:gd name="T47" fmla="*/ 51 h 117"/>
                  <a:gd name="T48" fmla="*/ 290 w 555"/>
                  <a:gd name="T49" fmla="*/ 52 h 117"/>
                  <a:gd name="T50" fmla="*/ 333 w 555"/>
                  <a:gd name="T51" fmla="*/ 61 h 117"/>
                  <a:gd name="T52" fmla="*/ 385 w 555"/>
                  <a:gd name="T53" fmla="*/ 74 h 117"/>
                  <a:gd name="T54" fmla="*/ 431 w 555"/>
                  <a:gd name="T55" fmla="*/ 86 h 117"/>
                  <a:gd name="T56" fmla="*/ 460 w 555"/>
                  <a:gd name="T57" fmla="*/ 96 h 117"/>
                  <a:gd name="T58" fmla="*/ 494 w 555"/>
                  <a:gd name="T59" fmla="*/ 104 h 117"/>
                  <a:gd name="T60" fmla="*/ 529 w 555"/>
                  <a:gd name="T61" fmla="*/ 112 h 117"/>
                  <a:gd name="T62" fmla="*/ 552 w 555"/>
                  <a:gd name="T63" fmla="*/ 116 h 117"/>
                  <a:gd name="T64" fmla="*/ 553 w 555"/>
                  <a:gd name="T65" fmla="*/ 115 h 117"/>
                  <a:gd name="T66" fmla="*/ 539 w 555"/>
                  <a:gd name="T67" fmla="*/ 102 h 117"/>
                  <a:gd name="T68" fmla="*/ 516 w 555"/>
                  <a:gd name="T69" fmla="*/ 85 h 117"/>
                  <a:gd name="T70" fmla="*/ 489 w 555"/>
                  <a:gd name="T71" fmla="*/ 69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5"/>
                  <a:gd name="T109" fmla="*/ 0 h 117"/>
                  <a:gd name="T110" fmla="*/ 555 w 555"/>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5" h="117">
                    <a:moveTo>
                      <a:pt x="475" y="64"/>
                    </a:moveTo>
                    <a:lnTo>
                      <a:pt x="460" y="60"/>
                    </a:lnTo>
                    <a:lnTo>
                      <a:pt x="444" y="54"/>
                    </a:lnTo>
                    <a:lnTo>
                      <a:pt x="426" y="46"/>
                    </a:lnTo>
                    <a:lnTo>
                      <a:pt x="408" y="37"/>
                    </a:lnTo>
                    <a:lnTo>
                      <a:pt x="388" y="29"/>
                    </a:lnTo>
                    <a:lnTo>
                      <a:pt x="369" y="22"/>
                    </a:lnTo>
                    <a:lnTo>
                      <a:pt x="349" y="16"/>
                    </a:lnTo>
                    <a:lnTo>
                      <a:pt x="328" y="14"/>
                    </a:lnTo>
                    <a:lnTo>
                      <a:pt x="308" y="11"/>
                    </a:lnTo>
                    <a:lnTo>
                      <a:pt x="287" y="9"/>
                    </a:lnTo>
                    <a:lnTo>
                      <a:pt x="266" y="6"/>
                    </a:lnTo>
                    <a:lnTo>
                      <a:pt x="245" y="3"/>
                    </a:lnTo>
                    <a:lnTo>
                      <a:pt x="226" y="1"/>
                    </a:lnTo>
                    <a:lnTo>
                      <a:pt x="207" y="0"/>
                    </a:lnTo>
                    <a:lnTo>
                      <a:pt x="190" y="0"/>
                    </a:lnTo>
                    <a:lnTo>
                      <a:pt x="175" y="1"/>
                    </a:lnTo>
                    <a:lnTo>
                      <a:pt x="159" y="5"/>
                    </a:lnTo>
                    <a:lnTo>
                      <a:pt x="138" y="8"/>
                    </a:lnTo>
                    <a:lnTo>
                      <a:pt x="116" y="14"/>
                    </a:lnTo>
                    <a:lnTo>
                      <a:pt x="95" y="20"/>
                    </a:lnTo>
                    <a:lnTo>
                      <a:pt x="72" y="26"/>
                    </a:lnTo>
                    <a:lnTo>
                      <a:pt x="52" y="33"/>
                    </a:lnTo>
                    <a:lnTo>
                      <a:pt x="35" y="39"/>
                    </a:lnTo>
                    <a:lnTo>
                      <a:pt x="23" y="45"/>
                    </a:lnTo>
                    <a:lnTo>
                      <a:pt x="15" y="51"/>
                    </a:lnTo>
                    <a:lnTo>
                      <a:pt x="8" y="56"/>
                    </a:lnTo>
                    <a:lnTo>
                      <a:pt x="4" y="62"/>
                    </a:lnTo>
                    <a:lnTo>
                      <a:pt x="0" y="67"/>
                    </a:lnTo>
                    <a:lnTo>
                      <a:pt x="0" y="71"/>
                    </a:lnTo>
                    <a:lnTo>
                      <a:pt x="4" y="74"/>
                    </a:lnTo>
                    <a:lnTo>
                      <a:pt x="10" y="74"/>
                    </a:lnTo>
                    <a:lnTo>
                      <a:pt x="22" y="73"/>
                    </a:lnTo>
                    <a:lnTo>
                      <a:pt x="30" y="71"/>
                    </a:lnTo>
                    <a:lnTo>
                      <a:pt x="43" y="69"/>
                    </a:lnTo>
                    <a:lnTo>
                      <a:pt x="57" y="68"/>
                    </a:lnTo>
                    <a:lnTo>
                      <a:pt x="74" y="66"/>
                    </a:lnTo>
                    <a:lnTo>
                      <a:pt x="92" y="64"/>
                    </a:lnTo>
                    <a:lnTo>
                      <a:pt x="112" y="62"/>
                    </a:lnTo>
                    <a:lnTo>
                      <a:pt x="133" y="61"/>
                    </a:lnTo>
                    <a:lnTo>
                      <a:pt x="154" y="59"/>
                    </a:lnTo>
                    <a:lnTo>
                      <a:pt x="175" y="58"/>
                    </a:lnTo>
                    <a:lnTo>
                      <a:pt x="196" y="56"/>
                    </a:lnTo>
                    <a:lnTo>
                      <a:pt x="214" y="54"/>
                    </a:lnTo>
                    <a:lnTo>
                      <a:pt x="233" y="53"/>
                    </a:lnTo>
                    <a:lnTo>
                      <a:pt x="248" y="53"/>
                    </a:lnTo>
                    <a:lnTo>
                      <a:pt x="262" y="52"/>
                    </a:lnTo>
                    <a:lnTo>
                      <a:pt x="271" y="51"/>
                    </a:lnTo>
                    <a:lnTo>
                      <a:pt x="278" y="51"/>
                    </a:lnTo>
                    <a:lnTo>
                      <a:pt x="290" y="52"/>
                    </a:lnTo>
                    <a:lnTo>
                      <a:pt x="310" y="55"/>
                    </a:lnTo>
                    <a:lnTo>
                      <a:pt x="333" y="61"/>
                    </a:lnTo>
                    <a:lnTo>
                      <a:pt x="360" y="67"/>
                    </a:lnTo>
                    <a:lnTo>
                      <a:pt x="385" y="74"/>
                    </a:lnTo>
                    <a:lnTo>
                      <a:pt x="410" y="81"/>
                    </a:lnTo>
                    <a:lnTo>
                      <a:pt x="431" y="86"/>
                    </a:lnTo>
                    <a:lnTo>
                      <a:pt x="446" y="91"/>
                    </a:lnTo>
                    <a:lnTo>
                      <a:pt x="460" y="96"/>
                    </a:lnTo>
                    <a:lnTo>
                      <a:pt x="476" y="99"/>
                    </a:lnTo>
                    <a:lnTo>
                      <a:pt x="494" y="104"/>
                    </a:lnTo>
                    <a:lnTo>
                      <a:pt x="513" y="108"/>
                    </a:lnTo>
                    <a:lnTo>
                      <a:pt x="529" y="112"/>
                    </a:lnTo>
                    <a:lnTo>
                      <a:pt x="543" y="115"/>
                    </a:lnTo>
                    <a:lnTo>
                      <a:pt x="552" y="116"/>
                    </a:lnTo>
                    <a:lnTo>
                      <a:pt x="555" y="117"/>
                    </a:lnTo>
                    <a:lnTo>
                      <a:pt x="553" y="115"/>
                    </a:lnTo>
                    <a:lnTo>
                      <a:pt x="548" y="111"/>
                    </a:lnTo>
                    <a:lnTo>
                      <a:pt x="539" y="102"/>
                    </a:lnTo>
                    <a:lnTo>
                      <a:pt x="529" y="94"/>
                    </a:lnTo>
                    <a:lnTo>
                      <a:pt x="516" y="85"/>
                    </a:lnTo>
                    <a:lnTo>
                      <a:pt x="502" y="76"/>
                    </a:lnTo>
                    <a:lnTo>
                      <a:pt x="489" y="69"/>
                    </a:lnTo>
                    <a:lnTo>
                      <a:pt x="475" y="64"/>
                    </a:lnTo>
                    <a:close/>
                  </a:path>
                </a:pathLst>
              </a:custGeom>
              <a:solidFill>
                <a:srgbClr val="AD997A"/>
              </a:solidFill>
              <a:ln w="9525">
                <a:noFill/>
                <a:round/>
                <a:headEnd/>
                <a:tailEnd/>
              </a:ln>
            </p:spPr>
            <p:txBody>
              <a:bodyPr/>
              <a:lstStyle/>
              <a:p>
                <a:endParaRPr lang="fa-IR"/>
              </a:p>
            </p:txBody>
          </p:sp>
          <p:sp>
            <p:nvSpPr>
              <p:cNvPr id="16515" name="Freeform 99"/>
              <p:cNvSpPr>
                <a:spLocks/>
              </p:cNvSpPr>
              <p:nvPr/>
            </p:nvSpPr>
            <p:spPr bwMode="auto">
              <a:xfrm>
                <a:off x="3025" y="3469"/>
                <a:ext cx="339" cy="56"/>
              </a:xfrm>
              <a:custGeom>
                <a:avLst/>
                <a:gdLst>
                  <a:gd name="T0" fmla="*/ 615 w 676"/>
                  <a:gd name="T1" fmla="*/ 79 h 111"/>
                  <a:gd name="T2" fmla="*/ 599 w 676"/>
                  <a:gd name="T3" fmla="*/ 72 h 111"/>
                  <a:gd name="T4" fmla="*/ 579 w 676"/>
                  <a:gd name="T5" fmla="*/ 67 h 111"/>
                  <a:gd name="T6" fmla="*/ 554 w 676"/>
                  <a:gd name="T7" fmla="*/ 61 h 111"/>
                  <a:gd name="T8" fmla="*/ 521 w 676"/>
                  <a:gd name="T9" fmla="*/ 53 h 111"/>
                  <a:gd name="T10" fmla="*/ 502 w 676"/>
                  <a:gd name="T11" fmla="*/ 48 h 111"/>
                  <a:gd name="T12" fmla="*/ 472 w 676"/>
                  <a:gd name="T13" fmla="*/ 39 h 111"/>
                  <a:gd name="T14" fmla="*/ 448 w 676"/>
                  <a:gd name="T15" fmla="*/ 32 h 111"/>
                  <a:gd name="T16" fmla="*/ 423 w 676"/>
                  <a:gd name="T17" fmla="*/ 25 h 111"/>
                  <a:gd name="T18" fmla="*/ 395 w 676"/>
                  <a:gd name="T19" fmla="*/ 18 h 111"/>
                  <a:gd name="T20" fmla="*/ 370 w 676"/>
                  <a:gd name="T21" fmla="*/ 12 h 111"/>
                  <a:gd name="T22" fmla="*/ 343 w 676"/>
                  <a:gd name="T23" fmla="*/ 7 h 111"/>
                  <a:gd name="T24" fmla="*/ 312 w 676"/>
                  <a:gd name="T25" fmla="*/ 2 h 111"/>
                  <a:gd name="T26" fmla="*/ 274 w 676"/>
                  <a:gd name="T27" fmla="*/ 0 h 111"/>
                  <a:gd name="T28" fmla="*/ 236 w 676"/>
                  <a:gd name="T29" fmla="*/ 0 h 111"/>
                  <a:gd name="T30" fmla="*/ 200 w 676"/>
                  <a:gd name="T31" fmla="*/ 0 h 111"/>
                  <a:gd name="T32" fmla="*/ 166 w 676"/>
                  <a:gd name="T33" fmla="*/ 0 h 111"/>
                  <a:gd name="T34" fmla="*/ 131 w 676"/>
                  <a:gd name="T35" fmla="*/ 1 h 111"/>
                  <a:gd name="T36" fmla="*/ 86 w 676"/>
                  <a:gd name="T37" fmla="*/ 9 h 111"/>
                  <a:gd name="T38" fmla="*/ 39 w 676"/>
                  <a:gd name="T39" fmla="*/ 23 h 111"/>
                  <a:gd name="T40" fmla="*/ 7 w 676"/>
                  <a:gd name="T41" fmla="*/ 34 h 111"/>
                  <a:gd name="T42" fmla="*/ 2 w 676"/>
                  <a:gd name="T43" fmla="*/ 38 h 111"/>
                  <a:gd name="T44" fmla="*/ 32 w 676"/>
                  <a:gd name="T45" fmla="*/ 38 h 111"/>
                  <a:gd name="T46" fmla="*/ 79 w 676"/>
                  <a:gd name="T47" fmla="*/ 33 h 111"/>
                  <a:gd name="T48" fmla="*/ 130 w 676"/>
                  <a:gd name="T49" fmla="*/ 27 h 111"/>
                  <a:gd name="T50" fmla="*/ 161 w 676"/>
                  <a:gd name="T51" fmla="*/ 23 h 111"/>
                  <a:gd name="T52" fmla="*/ 189 w 676"/>
                  <a:gd name="T53" fmla="*/ 19 h 111"/>
                  <a:gd name="T54" fmla="*/ 222 w 676"/>
                  <a:gd name="T55" fmla="*/ 18 h 111"/>
                  <a:gd name="T56" fmla="*/ 258 w 676"/>
                  <a:gd name="T57" fmla="*/ 18 h 111"/>
                  <a:gd name="T58" fmla="*/ 295 w 676"/>
                  <a:gd name="T59" fmla="*/ 19 h 111"/>
                  <a:gd name="T60" fmla="*/ 329 w 676"/>
                  <a:gd name="T61" fmla="*/ 23 h 111"/>
                  <a:gd name="T62" fmla="*/ 361 w 676"/>
                  <a:gd name="T63" fmla="*/ 27 h 111"/>
                  <a:gd name="T64" fmla="*/ 385 w 676"/>
                  <a:gd name="T65" fmla="*/ 33 h 111"/>
                  <a:gd name="T66" fmla="*/ 410 w 676"/>
                  <a:gd name="T67" fmla="*/ 47 h 111"/>
                  <a:gd name="T68" fmla="*/ 456 w 676"/>
                  <a:gd name="T69" fmla="*/ 68 h 111"/>
                  <a:gd name="T70" fmla="*/ 508 w 676"/>
                  <a:gd name="T71" fmla="*/ 87 h 111"/>
                  <a:gd name="T72" fmla="*/ 554 w 676"/>
                  <a:gd name="T73" fmla="*/ 102 h 111"/>
                  <a:gd name="T74" fmla="*/ 586 w 676"/>
                  <a:gd name="T75" fmla="*/ 109 h 111"/>
                  <a:gd name="T76" fmla="*/ 621 w 676"/>
                  <a:gd name="T77" fmla="*/ 111 h 111"/>
                  <a:gd name="T78" fmla="*/ 653 w 676"/>
                  <a:gd name="T79" fmla="*/ 110 h 111"/>
                  <a:gd name="T80" fmla="*/ 673 w 676"/>
                  <a:gd name="T81" fmla="*/ 109 h 111"/>
                  <a:gd name="T82" fmla="*/ 675 w 676"/>
                  <a:gd name="T83" fmla="*/ 108 h 111"/>
                  <a:gd name="T84" fmla="*/ 662 w 676"/>
                  <a:gd name="T85" fmla="*/ 102 h 111"/>
                  <a:gd name="T86" fmla="*/ 644 w 676"/>
                  <a:gd name="T87" fmla="*/ 93 h 111"/>
                  <a:gd name="T88" fmla="*/ 624 w 676"/>
                  <a:gd name="T89" fmla="*/ 83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6"/>
                  <a:gd name="T136" fmla="*/ 0 h 111"/>
                  <a:gd name="T137" fmla="*/ 676 w 676"/>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6" h="111">
                    <a:moveTo>
                      <a:pt x="615" y="79"/>
                    </a:moveTo>
                    <a:lnTo>
                      <a:pt x="615" y="79"/>
                    </a:lnTo>
                    <a:lnTo>
                      <a:pt x="607" y="76"/>
                    </a:lnTo>
                    <a:lnTo>
                      <a:pt x="599" y="72"/>
                    </a:lnTo>
                    <a:lnTo>
                      <a:pt x="590" y="70"/>
                    </a:lnTo>
                    <a:lnTo>
                      <a:pt x="579" y="67"/>
                    </a:lnTo>
                    <a:lnTo>
                      <a:pt x="568" y="64"/>
                    </a:lnTo>
                    <a:lnTo>
                      <a:pt x="554" y="61"/>
                    </a:lnTo>
                    <a:lnTo>
                      <a:pt x="539" y="57"/>
                    </a:lnTo>
                    <a:lnTo>
                      <a:pt x="521" y="53"/>
                    </a:lnTo>
                    <a:lnTo>
                      <a:pt x="502" y="48"/>
                    </a:lnTo>
                    <a:lnTo>
                      <a:pt x="487" y="44"/>
                    </a:lnTo>
                    <a:lnTo>
                      <a:pt x="472" y="39"/>
                    </a:lnTo>
                    <a:lnTo>
                      <a:pt x="460" y="35"/>
                    </a:lnTo>
                    <a:lnTo>
                      <a:pt x="448" y="32"/>
                    </a:lnTo>
                    <a:lnTo>
                      <a:pt x="435" y="29"/>
                    </a:lnTo>
                    <a:lnTo>
                      <a:pt x="423" y="25"/>
                    </a:lnTo>
                    <a:lnTo>
                      <a:pt x="409" y="22"/>
                    </a:lnTo>
                    <a:lnTo>
                      <a:pt x="395" y="18"/>
                    </a:lnTo>
                    <a:lnTo>
                      <a:pt x="382" y="15"/>
                    </a:lnTo>
                    <a:lnTo>
                      <a:pt x="370" y="12"/>
                    </a:lnTo>
                    <a:lnTo>
                      <a:pt x="357" y="9"/>
                    </a:lnTo>
                    <a:lnTo>
                      <a:pt x="343" y="7"/>
                    </a:lnTo>
                    <a:lnTo>
                      <a:pt x="328" y="4"/>
                    </a:lnTo>
                    <a:lnTo>
                      <a:pt x="312" y="2"/>
                    </a:lnTo>
                    <a:lnTo>
                      <a:pt x="294" y="1"/>
                    </a:lnTo>
                    <a:lnTo>
                      <a:pt x="274" y="0"/>
                    </a:lnTo>
                    <a:lnTo>
                      <a:pt x="256" y="0"/>
                    </a:lnTo>
                    <a:lnTo>
                      <a:pt x="236" y="0"/>
                    </a:lnTo>
                    <a:lnTo>
                      <a:pt x="219" y="0"/>
                    </a:lnTo>
                    <a:lnTo>
                      <a:pt x="200" y="0"/>
                    </a:lnTo>
                    <a:lnTo>
                      <a:pt x="183" y="0"/>
                    </a:lnTo>
                    <a:lnTo>
                      <a:pt x="166" y="0"/>
                    </a:lnTo>
                    <a:lnTo>
                      <a:pt x="150" y="0"/>
                    </a:lnTo>
                    <a:lnTo>
                      <a:pt x="131" y="1"/>
                    </a:lnTo>
                    <a:lnTo>
                      <a:pt x="109" y="4"/>
                    </a:lnTo>
                    <a:lnTo>
                      <a:pt x="86" y="9"/>
                    </a:lnTo>
                    <a:lnTo>
                      <a:pt x="62" y="16"/>
                    </a:lnTo>
                    <a:lnTo>
                      <a:pt x="39" y="23"/>
                    </a:lnTo>
                    <a:lnTo>
                      <a:pt x="21" y="29"/>
                    </a:lnTo>
                    <a:lnTo>
                      <a:pt x="7" y="34"/>
                    </a:lnTo>
                    <a:lnTo>
                      <a:pt x="0" y="37"/>
                    </a:lnTo>
                    <a:lnTo>
                      <a:pt x="2" y="38"/>
                    </a:lnTo>
                    <a:lnTo>
                      <a:pt x="14" y="38"/>
                    </a:lnTo>
                    <a:lnTo>
                      <a:pt x="32" y="38"/>
                    </a:lnTo>
                    <a:lnTo>
                      <a:pt x="54" y="35"/>
                    </a:lnTo>
                    <a:lnTo>
                      <a:pt x="79" y="33"/>
                    </a:lnTo>
                    <a:lnTo>
                      <a:pt x="105" y="31"/>
                    </a:lnTo>
                    <a:lnTo>
                      <a:pt x="130" y="27"/>
                    </a:lnTo>
                    <a:lnTo>
                      <a:pt x="151" y="24"/>
                    </a:lnTo>
                    <a:lnTo>
                      <a:pt x="161" y="23"/>
                    </a:lnTo>
                    <a:lnTo>
                      <a:pt x="175" y="20"/>
                    </a:lnTo>
                    <a:lnTo>
                      <a:pt x="189" y="19"/>
                    </a:lnTo>
                    <a:lnTo>
                      <a:pt x="205" y="19"/>
                    </a:lnTo>
                    <a:lnTo>
                      <a:pt x="222" y="18"/>
                    </a:lnTo>
                    <a:lnTo>
                      <a:pt x="240" y="18"/>
                    </a:lnTo>
                    <a:lnTo>
                      <a:pt x="258" y="18"/>
                    </a:lnTo>
                    <a:lnTo>
                      <a:pt x="276" y="18"/>
                    </a:lnTo>
                    <a:lnTo>
                      <a:pt x="295" y="19"/>
                    </a:lnTo>
                    <a:lnTo>
                      <a:pt x="312" y="20"/>
                    </a:lnTo>
                    <a:lnTo>
                      <a:pt x="329" y="23"/>
                    </a:lnTo>
                    <a:lnTo>
                      <a:pt x="346" y="25"/>
                    </a:lnTo>
                    <a:lnTo>
                      <a:pt x="361" y="27"/>
                    </a:lnTo>
                    <a:lnTo>
                      <a:pt x="373" y="30"/>
                    </a:lnTo>
                    <a:lnTo>
                      <a:pt x="385" y="33"/>
                    </a:lnTo>
                    <a:lnTo>
                      <a:pt x="393" y="38"/>
                    </a:lnTo>
                    <a:lnTo>
                      <a:pt x="410" y="47"/>
                    </a:lnTo>
                    <a:lnTo>
                      <a:pt x="432" y="57"/>
                    </a:lnTo>
                    <a:lnTo>
                      <a:pt x="456" y="68"/>
                    </a:lnTo>
                    <a:lnTo>
                      <a:pt x="483" y="78"/>
                    </a:lnTo>
                    <a:lnTo>
                      <a:pt x="508" y="87"/>
                    </a:lnTo>
                    <a:lnTo>
                      <a:pt x="533" y="95"/>
                    </a:lnTo>
                    <a:lnTo>
                      <a:pt x="554" y="102"/>
                    </a:lnTo>
                    <a:lnTo>
                      <a:pt x="571" y="107"/>
                    </a:lnTo>
                    <a:lnTo>
                      <a:pt x="586" y="109"/>
                    </a:lnTo>
                    <a:lnTo>
                      <a:pt x="604" y="111"/>
                    </a:lnTo>
                    <a:lnTo>
                      <a:pt x="621" y="111"/>
                    </a:lnTo>
                    <a:lnTo>
                      <a:pt x="638" y="111"/>
                    </a:lnTo>
                    <a:lnTo>
                      <a:pt x="653" y="110"/>
                    </a:lnTo>
                    <a:lnTo>
                      <a:pt x="665" y="110"/>
                    </a:lnTo>
                    <a:lnTo>
                      <a:pt x="673" y="109"/>
                    </a:lnTo>
                    <a:lnTo>
                      <a:pt x="676" y="109"/>
                    </a:lnTo>
                    <a:lnTo>
                      <a:pt x="675" y="108"/>
                    </a:lnTo>
                    <a:lnTo>
                      <a:pt x="669" y="106"/>
                    </a:lnTo>
                    <a:lnTo>
                      <a:pt x="662" y="102"/>
                    </a:lnTo>
                    <a:lnTo>
                      <a:pt x="654" y="98"/>
                    </a:lnTo>
                    <a:lnTo>
                      <a:pt x="644" y="93"/>
                    </a:lnTo>
                    <a:lnTo>
                      <a:pt x="634" y="87"/>
                    </a:lnTo>
                    <a:lnTo>
                      <a:pt x="624" y="83"/>
                    </a:lnTo>
                    <a:lnTo>
                      <a:pt x="615" y="79"/>
                    </a:lnTo>
                    <a:close/>
                  </a:path>
                </a:pathLst>
              </a:custGeom>
              <a:solidFill>
                <a:srgbClr val="000000"/>
              </a:solidFill>
              <a:ln w="9525">
                <a:noFill/>
                <a:round/>
                <a:headEnd/>
                <a:tailEnd/>
              </a:ln>
            </p:spPr>
            <p:txBody>
              <a:bodyPr/>
              <a:lstStyle/>
              <a:p>
                <a:endParaRPr lang="fa-IR"/>
              </a:p>
            </p:txBody>
          </p:sp>
          <p:sp>
            <p:nvSpPr>
              <p:cNvPr id="16516" name="Freeform 100"/>
              <p:cNvSpPr>
                <a:spLocks/>
              </p:cNvSpPr>
              <p:nvPr/>
            </p:nvSpPr>
            <p:spPr bwMode="auto">
              <a:xfrm>
                <a:off x="3004" y="3487"/>
                <a:ext cx="338" cy="171"/>
              </a:xfrm>
              <a:custGeom>
                <a:avLst/>
                <a:gdLst>
                  <a:gd name="T0" fmla="*/ 114 w 675"/>
                  <a:gd name="T1" fmla="*/ 15 h 342"/>
                  <a:gd name="T2" fmla="*/ 165 w 675"/>
                  <a:gd name="T3" fmla="*/ 8 h 342"/>
                  <a:gd name="T4" fmla="*/ 219 w 675"/>
                  <a:gd name="T5" fmla="*/ 2 h 342"/>
                  <a:gd name="T6" fmla="*/ 271 w 675"/>
                  <a:gd name="T7" fmla="*/ 1 h 342"/>
                  <a:gd name="T8" fmla="*/ 315 w 675"/>
                  <a:gd name="T9" fmla="*/ 8 h 342"/>
                  <a:gd name="T10" fmla="*/ 354 w 675"/>
                  <a:gd name="T11" fmla="*/ 36 h 342"/>
                  <a:gd name="T12" fmla="*/ 397 w 675"/>
                  <a:gd name="T13" fmla="*/ 81 h 342"/>
                  <a:gd name="T14" fmla="*/ 425 w 675"/>
                  <a:gd name="T15" fmla="*/ 116 h 342"/>
                  <a:gd name="T16" fmla="*/ 446 w 675"/>
                  <a:gd name="T17" fmla="*/ 142 h 342"/>
                  <a:gd name="T18" fmla="*/ 481 w 675"/>
                  <a:gd name="T19" fmla="*/ 190 h 342"/>
                  <a:gd name="T20" fmla="*/ 523 w 675"/>
                  <a:gd name="T21" fmla="*/ 221 h 342"/>
                  <a:gd name="T22" fmla="*/ 596 w 675"/>
                  <a:gd name="T23" fmla="*/ 224 h 342"/>
                  <a:gd name="T24" fmla="*/ 667 w 675"/>
                  <a:gd name="T25" fmla="*/ 228 h 342"/>
                  <a:gd name="T26" fmla="*/ 663 w 675"/>
                  <a:gd name="T27" fmla="*/ 240 h 342"/>
                  <a:gd name="T28" fmla="*/ 626 w 675"/>
                  <a:gd name="T29" fmla="*/ 258 h 342"/>
                  <a:gd name="T30" fmla="*/ 575 w 675"/>
                  <a:gd name="T31" fmla="*/ 281 h 342"/>
                  <a:gd name="T32" fmla="*/ 521 w 675"/>
                  <a:gd name="T33" fmla="*/ 304 h 342"/>
                  <a:gd name="T34" fmla="*/ 475 w 675"/>
                  <a:gd name="T35" fmla="*/ 321 h 342"/>
                  <a:gd name="T36" fmla="*/ 445 w 675"/>
                  <a:gd name="T37" fmla="*/ 329 h 342"/>
                  <a:gd name="T38" fmla="*/ 414 w 675"/>
                  <a:gd name="T39" fmla="*/ 338 h 342"/>
                  <a:gd name="T40" fmla="*/ 362 w 675"/>
                  <a:gd name="T41" fmla="*/ 339 h 342"/>
                  <a:gd name="T42" fmla="*/ 256 w 675"/>
                  <a:gd name="T43" fmla="*/ 304 h 342"/>
                  <a:gd name="T44" fmla="*/ 177 w 675"/>
                  <a:gd name="T45" fmla="*/ 270 h 342"/>
                  <a:gd name="T46" fmla="*/ 132 w 675"/>
                  <a:gd name="T47" fmla="*/ 231 h 342"/>
                  <a:gd name="T48" fmla="*/ 102 w 675"/>
                  <a:gd name="T49" fmla="*/ 167 h 342"/>
                  <a:gd name="T50" fmla="*/ 88 w 675"/>
                  <a:gd name="T51" fmla="*/ 102 h 342"/>
                  <a:gd name="T52" fmla="*/ 65 w 675"/>
                  <a:gd name="T53" fmla="*/ 66 h 342"/>
                  <a:gd name="T54" fmla="*/ 30 w 675"/>
                  <a:gd name="T55" fmla="*/ 57 h 342"/>
                  <a:gd name="T56" fmla="*/ 6 w 675"/>
                  <a:gd name="T57" fmla="*/ 51 h 342"/>
                  <a:gd name="T58" fmla="*/ 74 w 675"/>
                  <a:gd name="T59" fmla="*/ 35 h 342"/>
                  <a:gd name="T60" fmla="*/ 98 w 675"/>
                  <a:gd name="T61" fmla="*/ 53 h 342"/>
                  <a:gd name="T62" fmla="*/ 141 w 675"/>
                  <a:gd name="T63" fmla="*/ 98 h 342"/>
                  <a:gd name="T64" fmla="*/ 157 w 675"/>
                  <a:gd name="T65" fmla="*/ 157 h 342"/>
                  <a:gd name="T66" fmla="*/ 151 w 675"/>
                  <a:gd name="T67" fmla="*/ 210 h 342"/>
                  <a:gd name="T68" fmla="*/ 180 w 675"/>
                  <a:gd name="T69" fmla="*/ 247 h 342"/>
                  <a:gd name="T70" fmla="*/ 238 w 675"/>
                  <a:gd name="T71" fmla="*/ 265 h 342"/>
                  <a:gd name="T72" fmla="*/ 272 w 675"/>
                  <a:gd name="T73" fmla="*/ 276 h 342"/>
                  <a:gd name="T74" fmla="*/ 302 w 675"/>
                  <a:gd name="T75" fmla="*/ 285 h 342"/>
                  <a:gd name="T76" fmla="*/ 333 w 675"/>
                  <a:gd name="T77" fmla="*/ 290 h 342"/>
                  <a:gd name="T78" fmla="*/ 374 w 675"/>
                  <a:gd name="T79" fmla="*/ 286 h 342"/>
                  <a:gd name="T80" fmla="*/ 446 w 675"/>
                  <a:gd name="T81" fmla="*/ 270 h 342"/>
                  <a:gd name="T82" fmla="*/ 520 w 675"/>
                  <a:gd name="T83" fmla="*/ 258 h 342"/>
                  <a:gd name="T84" fmla="*/ 531 w 675"/>
                  <a:gd name="T85" fmla="*/ 253 h 342"/>
                  <a:gd name="T86" fmla="*/ 477 w 675"/>
                  <a:gd name="T87" fmla="*/ 230 h 342"/>
                  <a:gd name="T88" fmla="*/ 405 w 675"/>
                  <a:gd name="T89" fmla="*/ 172 h 342"/>
                  <a:gd name="T90" fmla="*/ 356 w 675"/>
                  <a:gd name="T91" fmla="*/ 118 h 342"/>
                  <a:gd name="T92" fmla="*/ 334 w 675"/>
                  <a:gd name="T93" fmla="*/ 96 h 342"/>
                  <a:gd name="T94" fmla="*/ 295 w 675"/>
                  <a:gd name="T95" fmla="*/ 72 h 342"/>
                  <a:gd name="T96" fmla="*/ 248 w 675"/>
                  <a:gd name="T97" fmla="*/ 50 h 342"/>
                  <a:gd name="T98" fmla="*/ 201 w 675"/>
                  <a:gd name="T99" fmla="*/ 34 h 342"/>
                  <a:gd name="T100" fmla="*/ 162 w 675"/>
                  <a:gd name="T101" fmla="*/ 27 h 342"/>
                  <a:gd name="T102" fmla="*/ 113 w 675"/>
                  <a:gd name="T103" fmla="*/ 31 h 342"/>
                  <a:gd name="T104" fmla="*/ 65 w 675"/>
                  <a:gd name="T105" fmla="*/ 25 h 342"/>
                  <a:gd name="T106" fmla="*/ 86 w 675"/>
                  <a:gd name="T107" fmla="*/ 17 h 3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5"/>
                  <a:gd name="T163" fmla="*/ 0 h 342"/>
                  <a:gd name="T164" fmla="*/ 675 w 675"/>
                  <a:gd name="T165" fmla="*/ 342 h 3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5" h="342">
                    <a:moveTo>
                      <a:pt x="86" y="17"/>
                    </a:moveTo>
                    <a:lnTo>
                      <a:pt x="99" y="16"/>
                    </a:lnTo>
                    <a:lnTo>
                      <a:pt x="114" y="15"/>
                    </a:lnTo>
                    <a:lnTo>
                      <a:pt x="131" y="12"/>
                    </a:lnTo>
                    <a:lnTo>
                      <a:pt x="148" y="10"/>
                    </a:lnTo>
                    <a:lnTo>
                      <a:pt x="165" y="8"/>
                    </a:lnTo>
                    <a:lnTo>
                      <a:pt x="184" y="5"/>
                    </a:lnTo>
                    <a:lnTo>
                      <a:pt x="201" y="3"/>
                    </a:lnTo>
                    <a:lnTo>
                      <a:pt x="219" y="2"/>
                    </a:lnTo>
                    <a:lnTo>
                      <a:pt x="238" y="1"/>
                    </a:lnTo>
                    <a:lnTo>
                      <a:pt x="255" y="0"/>
                    </a:lnTo>
                    <a:lnTo>
                      <a:pt x="271" y="1"/>
                    </a:lnTo>
                    <a:lnTo>
                      <a:pt x="287" y="2"/>
                    </a:lnTo>
                    <a:lnTo>
                      <a:pt x="302" y="4"/>
                    </a:lnTo>
                    <a:lnTo>
                      <a:pt x="315" y="8"/>
                    </a:lnTo>
                    <a:lnTo>
                      <a:pt x="326" y="13"/>
                    </a:lnTo>
                    <a:lnTo>
                      <a:pt x="337" y="20"/>
                    </a:lnTo>
                    <a:lnTo>
                      <a:pt x="354" y="36"/>
                    </a:lnTo>
                    <a:lnTo>
                      <a:pt x="369" y="51"/>
                    </a:lnTo>
                    <a:lnTo>
                      <a:pt x="384" y="68"/>
                    </a:lnTo>
                    <a:lnTo>
                      <a:pt x="397" y="81"/>
                    </a:lnTo>
                    <a:lnTo>
                      <a:pt x="408" y="95"/>
                    </a:lnTo>
                    <a:lnTo>
                      <a:pt x="417" y="107"/>
                    </a:lnTo>
                    <a:lnTo>
                      <a:pt x="425" y="116"/>
                    </a:lnTo>
                    <a:lnTo>
                      <a:pt x="431" y="123"/>
                    </a:lnTo>
                    <a:lnTo>
                      <a:pt x="438" y="131"/>
                    </a:lnTo>
                    <a:lnTo>
                      <a:pt x="446" y="142"/>
                    </a:lnTo>
                    <a:lnTo>
                      <a:pt x="457" y="157"/>
                    </a:lnTo>
                    <a:lnTo>
                      <a:pt x="468" y="174"/>
                    </a:lnTo>
                    <a:lnTo>
                      <a:pt x="481" y="190"/>
                    </a:lnTo>
                    <a:lnTo>
                      <a:pt x="495" y="203"/>
                    </a:lnTo>
                    <a:lnTo>
                      <a:pt x="510" y="215"/>
                    </a:lnTo>
                    <a:lnTo>
                      <a:pt x="523" y="221"/>
                    </a:lnTo>
                    <a:lnTo>
                      <a:pt x="542" y="223"/>
                    </a:lnTo>
                    <a:lnTo>
                      <a:pt x="567" y="224"/>
                    </a:lnTo>
                    <a:lnTo>
                      <a:pt x="596" y="224"/>
                    </a:lnTo>
                    <a:lnTo>
                      <a:pt x="625" y="224"/>
                    </a:lnTo>
                    <a:lnTo>
                      <a:pt x="649" y="225"/>
                    </a:lnTo>
                    <a:lnTo>
                      <a:pt x="667" y="228"/>
                    </a:lnTo>
                    <a:lnTo>
                      <a:pt x="675" y="230"/>
                    </a:lnTo>
                    <a:lnTo>
                      <a:pt x="671" y="236"/>
                    </a:lnTo>
                    <a:lnTo>
                      <a:pt x="663" y="240"/>
                    </a:lnTo>
                    <a:lnTo>
                      <a:pt x="652" y="245"/>
                    </a:lnTo>
                    <a:lnTo>
                      <a:pt x="640" y="251"/>
                    </a:lnTo>
                    <a:lnTo>
                      <a:pt x="626" y="258"/>
                    </a:lnTo>
                    <a:lnTo>
                      <a:pt x="610" y="265"/>
                    </a:lnTo>
                    <a:lnTo>
                      <a:pt x="592" y="273"/>
                    </a:lnTo>
                    <a:lnTo>
                      <a:pt x="575" y="281"/>
                    </a:lnTo>
                    <a:lnTo>
                      <a:pt x="557" y="289"/>
                    </a:lnTo>
                    <a:lnTo>
                      <a:pt x="539" y="296"/>
                    </a:lnTo>
                    <a:lnTo>
                      <a:pt x="521" y="304"/>
                    </a:lnTo>
                    <a:lnTo>
                      <a:pt x="505" y="311"/>
                    </a:lnTo>
                    <a:lnTo>
                      <a:pt x="489" y="316"/>
                    </a:lnTo>
                    <a:lnTo>
                      <a:pt x="475" y="321"/>
                    </a:lnTo>
                    <a:lnTo>
                      <a:pt x="462" y="326"/>
                    </a:lnTo>
                    <a:lnTo>
                      <a:pt x="452" y="328"/>
                    </a:lnTo>
                    <a:lnTo>
                      <a:pt x="445" y="329"/>
                    </a:lnTo>
                    <a:lnTo>
                      <a:pt x="435" y="331"/>
                    </a:lnTo>
                    <a:lnTo>
                      <a:pt x="424" y="335"/>
                    </a:lnTo>
                    <a:lnTo>
                      <a:pt x="414" y="338"/>
                    </a:lnTo>
                    <a:lnTo>
                      <a:pt x="401" y="342"/>
                    </a:lnTo>
                    <a:lnTo>
                      <a:pt x="385" y="342"/>
                    </a:lnTo>
                    <a:lnTo>
                      <a:pt x="362" y="339"/>
                    </a:lnTo>
                    <a:lnTo>
                      <a:pt x="333" y="331"/>
                    </a:lnTo>
                    <a:lnTo>
                      <a:pt x="295" y="319"/>
                    </a:lnTo>
                    <a:lnTo>
                      <a:pt x="256" y="304"/>
                    </a:lnTo>
                    <a:lnTo>
                      <a:pt x="224" y="292"/>
                    </a:lnTo>
                    <a:lnTo>
                      <a:pt x="197" y="281"/>
                    </a:lnTo>
                    <a:lnTo>
                      <a:pt x="177" y="270"/>
                    </a:lnTo>
                    <a:lnTo>
                      <a:pt x="159" y="259"/>
                    </a:lnTo>
                    <a:lnTo>
                      <a:pt x="144" y="246"/>
                    </a:lnTo>
                    <a:lnTo>
                      <a:pt x="132" y="231"/>
                    </a:lnTo>
                    <a:lnTo>
                      <a:pt x="119" y="212"/>
                    </a:lnTo>
                    <a:lnTo>
                      <a:pt x="109" y="190"/>
                    </a:lnTo>
                    <a:lnTo>
                      <a:pt x="102" y="167"/>
                    </a:lnTo>
                    <a:lnTo>
                      <a:pt x="96" y="144"/>
                    </a:lnTo>
                    <a:lnTo>
                      <a:pt x="93" y="122"/>
                    </a:lnTo>
                    <a:lnTo>
                      <a:pt x="88" y="102"/>
                    </a:lnTo>
                    <a:lnTo>
                      <a:pt x="83" y="86"/>
                    </a:lnTo>
                    <a:lnTo>
                      <a:pt x="75" y="73"/>
                    </a:lnTo>
                    <a:lnTo>
                      <a:pt x="65" y="66"/>
                    </a:lnTo>
                    <a:lnTo>
                      <a:pt x="52" y="63"/>
                    </a:lnTo>
                    <a:lnTo>
                      <a:pt x="41" y="59"/>
                    </a:lnTo>
                    <a:lnTo>
                      <a:pt x="30" y="57"/>
                    </a:lnTo>
                    <a:lnTo>
                      <a:pt x="20" y="55"/>
                    </a:lnTo>
                    <a:lnTo>
                      <a:pt x="12" y="53"/>
                    </a:lnTo>
                    <a:lnTo>
                      <a:pt x="6" y="51"/>
                    </a:lnTo>
                    <a:lnTo>
                      <a:pt x="2" y="50"/>
                    </a:lnTo>
                    <a:lnTo>
                      <a:pt x="0" y="50"/>
                    </a:lnTo>
                    <a:lnTo>
                      <a:pt x="74" y="35"/>
                    </a:lnTo>
                    <a:lnTo>
                      <a:pt x="78" y="38"/>
                    </a:lnTo>
                    <a:lnTo>
                      <a:pt x="86" y="43"/>
                    </a:lnTo>
                    <a:lnTo>
                      <a:pt x="98" y="53"/>
                    </a:lnTo>
                    <a:lnTo>
                      <a:pt x="113" y="65"/>
                    </a:lnTo>
                    <a:lnTo>
                      <a:pt x="128" y="80"/>
                    </a:lnTo>
                    <a:lnTo>
                      <a:pt x="141" y="98"/>
                    </a:lnTo>
                    <a:lnTo>
                      <a:pt x="151" y="116"/>
                    </a:lnTo>
                    <a:lnTo>
                      <a:pt x="157" y="137"/>
                    </a:lnTo>
                    <a:lnTo>
                      <a:pt x="157" y="157"/>
                    </a:lnTo>
                    <a:lnTo>
                      <a:pt x="155" y="177"/>
                    </a:lnTo>
                    <a:lnTo>
                      <a:pt x="152" y="194"/>
                    </a:lnTo>
                    <a:lnTo>
                      <a:pt x="151" y="210"/>
                    </a:lnTo>
                    <a:lnTo>
                      <a:pt x="154" y="224"/>
                    </a:lnTo>
                    <a:lnTo>
                      <a:pt x="163" y="237"/>
                    </a:lnTo>
                    <a:lnTo>
                      <a:pt x="180" y="247"/>
                    </a:lnTo>
                    <a:lnTo>
                      <a:pt x="208" y="256"/>
                    </a:lnTo>
                    <a:lnTo>
                      <a:pt x="224" y="260"/>
                    </a:lnTo>
                    <a:lnTo>
                      <a:pt x="238" y="265"/>
                    </a:lnTo>
                    <a:lnTo>
                      <a:pt x="250" y="269"/>
                    </a:lnTo>
                    <a:lnTo>
                      <a:pt x="262" y="273"/>
                    </a:lnTo>
                    <a:lnTo>
                      <a:pt x="272" y="276"/>
                    </a:lnTo>
                    <a:lnTo>
                      <a:pt x="283" y="280"/>
                    </a:lnTo>
                    <a:lnTo>
                      <a:pt x="292" y="283"/>
                    </a:lnTo>
                    <a:lnTo>
                      <a:pt x="302" y="285"/>
                    </a:lnTo>
                    <a:lnTo>
                      <a:pt x="311" y="288"/>
                    </a:lnTo>
                    <a:lnTo>
                      <a:pt x="323" y="290"/>
                    </a:lnTo>
                    <a:lnTo>
                      <a:pt x="333" y="290"/>
                    </a:lnTo>
                    <a:lnTo>
                      <a:pt x="346" y="290"/>
                    </a:lnTo>
                    <a:lnTo>
                      <a:pt x="359" y="289"/>
                    </a:lnTo>
                    <a:lnTo>
                      <a:pt x="374" y="286"/>
                    </a:lnTo>
                    <a:lnTo>
                      <a:pt x="391" y="284"/>
                    </a:lnTo>
                    <a:lnTo>
                      <a:pt x="409" y="280"/>
                    </a:lnTo>
                    <a:lnTo>
                      <a:pt x="446" y="270"/>
                    </a:lnTo>
                    <a:lnTo>
                      <a:pt x="477" y="265"/>
                    </a:lnTo>
                    <a:lnTo>
                      <a:pt x="501" y="261"/>
                    </a:lnTo>
                    <a:lnTo>
                      <a:pt x="520" y="258"/>
                    </a:lnTo>
                    <a:lnTo>
                      <a:pt x="531" y="256"/>
                    </a:lnTo>
                    <a:lnTo>
                      <a:pt x="535" y="254"/>
                    </a:lnTo>
                    <a:lnTo>
                      <a:pt x="531" y="253"/>
                    </a:lnTo>
                    <a:lnTo>
                      <a:pt x="519" y="250"/>
                    </a:lnTo>
                    <a:lnTo>
                      <a:pt x="499" y="243"/>
                    </a:lnTo>
                    <a:lnTo>
                      <a:pt x="477" y="230"/>
                    </a:lnTo>
                    <a:lnTo>
                      <a:pt x="453" y="213"/>
                    </a:lnTo>
                    <a:lnTo>
                      <a:pt x="429" y="193"/>
                    </a:lnTo>
                    <a:lnTo>
                      <a:pt x="405" y="172"/>
                    </a:lnTo>
                    <a:lnTo>
                      <a:pt x="384" y="152"/>
                    </a:lnTo>
                    <a:lnTo>
                      <a:pt x="368" y="133"/>
                    </a:lnTo>
                    <a:lnTo>
                      <a:pt x="356" y="118"/>
                    </a:lnTo>
                    <a:lnTo>
                      <a:pt x="352" y="111"/>
                    </a:lnTo>
                    <a:lnTo>
                      <a:pt x="344" y="104"/>
                    </a:lnTo>
                    <a:lnTo>
                      <a:pt x="334" y="96"/>
                    </a:lnTo>
                    <a:lnTo>
                      <a:pt x="323" y="88"/>
                    </a:lnTo>
                    <a:lnTo>
                      <a:pt x="309" y="80"/>
                    </a:lnTo>
                    <a:lnTo>
                      <a:pt x="295" y="72"/>
                    </a:lnTo>
                    <a:lnTo>
                      <a:pt x="280" y="65"/>
                    </a:lnTo>
                    <a:lnTo>
                      <a:pt x="264" y="57"/>
                    </a:lnTo>
                    <a:lnTo>
                      <a:pt x="248" y="50"/>
                    </a:lnTo>
                    <a:lnTo>
                      <a:pt x="232" y="45"/>
                    </a:lnTo>
                    <a:lnTo>
                      <a:pt x="216" y="39"/>
                    </a:lnTo>
                    <a:lnTo>
                      <a:pt x="201" y="34"/>
                    </a:lnTo>
                    <a:lnTo>
                      <a:pt x="186" y="31"/>
                    </a:lnTo>
                    <a:lnTo>
                      <a:pt x="173" y="28"/>
                    </a:lnTo>
                    <a:lnTo>
                      <a:pt x="162" y="27"/>
                    </a:lnTo>
                    <a:lnTo>
                      <a:pt x="152" y="28"/>
                    </a:lnTo>
                    <a:lnTo>
                      <a:pt x="134" y="31"/>
                    </a:lnTo>
                    <a:lnTo>
                      <a:pt x="113" y="31"/>
                    </a:lnTo>
                    <a:lnTo>
                      <a:pt x="94" y="30"/>
                    </a:lnTo>
                    <a:lnTo>
                      <a:pt x="76" y="27"/>
                    </a:lnTo>
                    <a:lnTo>
                      <a:pt x="65" y="25"/>
                    </a:lnTo>
                    <a:lnTo>
                      <a:pt x="60" y="21"/>
                    </a:lnTo>
                    <a:lnTo>
                      <a:pt x="67" y="19"/>
                    </a:lnTo>
                    <a:lnTo>
                      <a:pt x="86" y="17"/>
                    </a:lnTo>
                    <a:close/>
                  </a:path>
                </a:pathLst>
              </a:custGeom>
              <a:solidFill>
                <a:srgbClr val="000000"/>
              </a:solidFill>
              <a:ln w="9525">
                <a:noFill/>
                <a:round/>
                <a:headEnd/>
                <a:tailEnd/>
              </a:ln>
            </p:spPr>
            <p:txBody>
              <a:bodyPr/>
              <a:lstStyle/>
              <a:p>
                <a:endParaRPr lang="fa-IR"/>
              </a:p>
            </p:txBody>
          </p:sp>
          <p:sp>
            <p:nvSpPr>
              <p:cNvPr id="16517" name="Freeform 101"/>
              <p:cNvSpPr>
                <a:spLocks/>
              </p:cNvSpPr>
              <p:nvPr/>
            </p:nvSpPr>
            <p:spPr bwMode="auto">
              <a:xfrm>
                <a:off x="2447" y="3470"/>
                <a:ext cx="403" cy="276"/>
              </a:xfrm>
              <a:custGeom>
                <a:avLst/>
                <a:gdLst>
                  <a:gd name="T0" fmla="*/ 755 w 807"/>
                  <a:gd name="T1" fmla="*/ 157 h 553"/>
                  <a:gd name="T2" fmla="*/ 720 w 807"/>
                  <a:gd name="T3" fmla="*/ 137 h 553"/>
                  <a:gd name="T4" fmla="*/ 680 w 807"/>
                  <a:gd name="T5" fmla="*/ 109 h 553"/>
                  <a:gd name="T6" fmla="*/ 619 w 807"/>
                  <a:gd name="T7" fmla="*/ 81 h 553"/>
                  <a:gd name="T8" fmla="*/ 538 w 807"/>
                  <a:gd name="T9" fmla="*/ 54 h 553"/>
                  <a:gd name="T10" fmla="*/ 475 w 807"/>
                  <a:gd name="T11" fmla="*/ 25 h 553"/>
                  <a:gd name="T12" fmla="*/ 422 w 807"/>
                  <a:gd name="T13" fmla="*/ 3 h 553"/>
                  <a:gd name="T14" fmla="*/ 371 w 807"/>
                  <a:gd name="T15" fmla="*/ 2 h 553"/>
                  <a:gd name="T16" fmla="*/ 281 w 807"/>
                  <a:gd name="T17" fmla="*/ 39 h 553"/>
                  <a:gd name="T18" fmla="*/ 211 w 807"/>
                  <a:gd name="T19" fmla="*/ 98 h 553"/>
                  <a:gd name="T20" fmla="*/ 195 w 807"/>
                  <a:gd name="T21" fmla="*/ 171 h 553"/>
                  <a:gd name="T22" fmla="*/ 164 w 807"/>
                  <a:gd name="T23" fmla="*/ 230 h 553"/>
                  <a:gd name="T24" fmla="*/ 68 w 807"/>
                  <a:gd name="T25" fmla="*/ 332 h 553"/>
                  <a:gd name="T26" fmla="*/ 0 w 807"/>
                  <a:gd name="T27" fmla="*/ 401 h 553"/>
                  <a:gd name="T28" fmla="*/ 40 w 807"/>
                  <a:gd name="T29" fmla="*/ 389 h 553"/>
                  <a:gd name="T30" fmla="*/ 99 w 807"/>
                  <a:gd name="T31" fmla="*/ 377 h 553"/>
                  <a:gd name="T32" fmla="*/ 164 w 807"/>
                  <a:gd name="T33" fmla="*/ 368 h 553"/>
                  <a:gd name="T34" fmla="*/ 219 w 807"/>
                  <a:gd name="T35" fmla="*/ 370 h 553"/>
                  <a:gd name="T36" fmla="*/ 265 w 807"/>
                  <a:gd name="T37" fmla="*/ 381 h 553"/>
                  <a:gd name="T38" fmla="*/ 331 w 807"/>
                  <a:gd name="T39" fmla="*/ 389 h 553"/>
                  <a:gd name="T40" fmla="*/ 400 w 807"/>
                  <a:gd name="T41" fmla="*/ 394 h 553"/>
                  <a:gd name="T42" fmla="*/ 459 w 807"/>
                  <a:gd name="T43" fmla="*/ 394 h 553"/>
                  <a:gd name="T44" fmla="*/ 542 w 807"/>
                  <a:gd name="T45" fmla="*/ 379 h 553"/>
                  <a:gd name="T46" fmla="*/ 609 w 807"/>
                  <a:gd name="T47" fmla="*/ 378 h 553"/>
                  <a:gd name="T48" fmla="*/ 599 w 807"/>
                  <a:gd name="T49" fmla="*/ 460 h 553"/>
                  <a:gd name="T50" fmla="*/ 622 w 807"/>
                  <a:gd name="T51" fmla="*/ 543 h 553"/>
                  <a:gd name="T52" fmla="*/ 660 w 807"/>
                  <a:gd name="T53" fmla="*/ 447 h 553"/>
                  <a:gd name="T54" fmla="*/ 666 w 807"/>
                  <a:gd name="T55" fmla="*/ 365 h 553"/>
                  <a:gd name="T56" fmla="*/ 688 w 807"/>
                  <a:gd name="T57" fmla="*/ 310 h 553"/>
                  <a:gd name="T58" fmla="*/ 753 w 807"/>
                  <a:gd name="T59" fmla="*/ 245 h 553"/>
                  <a:gd name="T60" fmla="*/ 796 w 807"/>
                  <a:gd name="T61" fmla="*/ 207 h 553"/>
                  <a:gd name="T62" fmla="*/ 769 w 807"/>
                  <a:gd name="T63" fmla="*/ 210 h 553"/>
                  <a:gd name="T64" fmla="*/ 688 w 807"/>
                  <a:gd name="T65" fmla="*/ 238 h 553"/>
                  <a:gd name="T66" fmla="*/ 621 w 807"/>
                  <a:gd name="T67" fmla="*/ 290 h 553"/>
                  <a:gd name="T68" fmla="*/ 544 w 807"/>
                  <a:gd name="T69" fmla="*/ 332 h 553"/>
                  <a:gd name="T70" fmla="*/ 488 w 807"/>
                  <a:gd name="T71" fmla="*/ 341 h 553"/>
                  <a:gd name="T72" fmla="*/ 429 w 807"/>
                  <a:gd name="T73" fmla="*/ 343 h 553"/>
                  <a:gd name="T74" fmla="*/ 367 w 807"/>
                  <a:gd name="T75" fmla="*/ 342 h 553"/>
                  <a:gd name="T76" fmla="*/ 311 w 807"/>
                  <a:gd name="T77" fmla="*/ 334 h 553"/>
                  <a:gd name="T78" fmla="*/ 260 w 807"/>
                  <a:gd name="T79" fmla="*/ 325 h 553"/>
                  <a:gd name="T80" fmla="*/ 197 w 807"/>
                  <a:gd name="T81" fmla="*/ 327 h 553"/>
                  <a:gd name="T82" fmla="*/ 142 w 807"/>
                  <a:gd name="T83" fmla="*/ 335 h 553"/>
                  <a:gd name="T84" fmla="*/ 112 w 807"/>
                  <a:gd name="T85" fmla="*/ 341 h 553"/>
                  <a:gd name="T86" fmla="*/ 128 w 807"/>
                  <a:gd name="T87" fmla="*/ 309 h 553"/>
                  <a:gd name="T88" fmla="*/ 188 w 807"/>
                  <a:gd name="T89" fmla="*/ 211 h 553"/>
                  <a:gd name="T90" fmla="*/ 237 w 807"/>
                  <a:gd name="T91" fmla="*/ 154 h 553"/>
                  <a:gd name="T92" fmla="*/ 279 w 807"/>
                  <a:gd name="T93" fmla="*/ 120 h 553"/>
                  <a:gd name="T94" fmla="*/ 332 w 807"/>
                  <a:gd name="T95" fmla="*/ 97 h 553"/>
                  <a:gd name="T96" fmla="*/ 400 w 807"/>
                  <a:gd name="T97" fmla="*/ 89 h 553"/>
                  <a:gd name="T98" fmla="*/ 483 w 807"/>
                  <a:gd name="T99" fmla="*/ 100 h 553"/>
                  <a:gd name="T100" fmla="*/ 565 w 807"/>
                  <a:gd name="T101" fmla="*/ 124 h 553"/>
                  <a:gd name="T102" fmla="*/ 633 w 807"/>
                  <a:gd name="T103" fmla="*/ 152 h 553"/>
                  <a:gd name="T104" fmla="*/ 671 w 807"/>
                  <a:gd name="T105" fmla="*/ 172 h 553"/>
                  <a:gd name="T106" fmla="*/ 695 w 807"/>
                  <a:gd name="T107" fmla="*/ 176 h 553"/>
                  <a:gd name="T108" fmla="*/ 749 w 807"/>
                  <a:gd name="T109" fmla="*/ 173 h 553"/>
                  <a:gd name="T110" fmla="*/ 796 w 807"/>
                  <a:gd name="T111" fmla="*/ 167 h 553"/>
                  <a:gd name="T112" fmla="*/ 800 w 807"/>
                  <a:gd name="T113" fmla="*/ 162 h 5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7"/>
                  <a:gd name="T172" fmla="*/ 0 h 553"/>
                  <a:gd name="T173" fmla="*/ 807 w 807"/>
                  <a:gd name="T174" fmla="*/ 553 h 5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7" h="553">
                    <a:moveTo>
                      <a:pt x="789" y="162"/>
                    </a:moveTo>
                    <a:lnTo>
                      <a:pt x="777" y="161"/>
                    </a:lnTo>
                    <a:lnTo>
                      <a:pt x="765" y="160"/>
                    </a:lnTo>
                    <a:lnTo>
                      <a:pt x="755" y="157"/>
                    </a:lnTo>
                    <a:lnTo>
                      <a:pt x="746" y="153"/>
                    </a:lnTo>
                    <a:lnTo>
                      <a:pt x="737" y="149"/>
                    </a:lnTo>
                    <a:lnTo>
                      <a:pt x="728" y="143"/>
                    </a:lnTo>
                    <a:lnTo>
                      <a:pt x="720" y="137"/>
                    </a:lnTo>
                    <a:lnTo>
                      <a:pt x="711" y="130"/>
                    </a:lnTo>
                    <a:lnTo>
                      <a:pt x="702" y="124"/>
                    </a:lnTo>
                    <a:lnTo>
                      <a:pt x="692" y="116"/>
                    </a:lnTo>
                    <a:lnTo>
                      <a:pt x="680" y="109"/>
                    </a:lnTo>
                    <a:lnTo>
                      <a:pt x="669" y="103"/>
                    </a:lnTo>
                    <a:lnTo>
                      <a:pt x="654" y="94"/>
                    </a:lnTo>
                    <a:lnTo>
                      <a:pt x="637" y="88"/>
                    </a:lnTo>
                    <a:lnTo>
                      <a:pt x="619" y="81"/>
                    </a:lnTo>
                    <a:lnTo>
                      <a:pt x="598" y="75"/>
                    </a:lnTo>
                    <a:lnTo>
                      <a:pt x="576" y="68"/>
                    </a:lnTo>
                    <a:lnTo>
                      <a:pt x="557" y="61"/>
                    </a:lnTo>
                    <a:lnTo>
                      <a:pt x="538" y="54"/>
                    </a:lnTo>
                    <a:lnTo>
                      <a:pt x="521" y="47"/>
                    </a:lnTo>
                    <a:lnTo>
                      <a:pt x="505" y="39"/>
                    </a:lnTo>
                    <a:lnTo>
                      <a:pt x="489" y="32"/>
                    </a:lnTo>
                    <a:lnTo>
                      <a:pt x="475" y="25"/>
                    </a:lnTo>
                    <a:lnTo>
                      <a:pt x="461" y="18"/>
                    </a:lnTo>
                    <a:lnTo>
                      <a:pt x="447" y="13"/>
                    </a:lnTo>
                    <a:lnTo>
                      <a:pt x="435" y="8"/>
                    </a:lnTo>
                    <a:lnTo>
                      <a:pt x="422" y="3"/>
                    </a:lnTo>
                    <a:lnTo>
                      <a:pt x="409" y="1"/>
                    </a:lnTo>
                    <a:lnTo>
                      <a:pt x="397" y="0"/>
                    </a:lnTo>
                    <a:lnTo>
                      <a:pt x="385" y="0"/>
                    </a:lnTo>
                    <a:lnTo>
                      <a:pt x="371" y="2"/>
                    </a:lnTo>
                    <a:lnTo>
                      <a:pt x="359" y="7"/>
                    </a:lnTo>
                    <a:lnTo>
                      <a:pt x="332" y="17"/>
                    </a:lnTo>
                    <a:lnTo>
                      <a:pt x="306" y="28"/>
                    </a:lnTo>
                    <a:lnTo>
                      <a:pt x="281" y="39"/>
                    </a:lnTo>
                    <a:lnTo>
                      <a:pt x="260" y="51"/>
                    </a:lnTo>
                    <a:lnTo>
                      <a:pt x="240" y="65"/>
                    </a:lnTo>
                    <a:lnTo>
                      <a:pt x="224" y="80"/>
                    </a:lnTo>
                    <a:lnTo>
                      <a:pt x="211" y="98"/>
                    </a:lnTo>
                    <a:lnTo>
                      <a:pt x="204" y="119"/>
                    </a:lnTo>
                    <a:lnTo>
                      <a:pt x="201" y="139"/>
                    </a:lnTo>
                    <a:lnTo>
                      <a:pt x="197" y="156"/>
                    </a:lnTo>
                    <a:lnTo>
                      <a:pt x="195" y="171"/>
                    </a:lnTo>
                    <a:lnTo>
                      <a:pt x="192" y="183"/>
                    </a:lnTo>
                    <a:lnTo>
                      <a:pt x="186" y="197"/>
                    </a:lnTo>
                    <a:lnTo>
                      <a:pt x="177" y="212"/>
                    </a:lnTo>
                    <a:lnTo>
                      <a:pt x="164" y="230"/>
                    </a:lnTo>
                    <a:lnTo>
                      <a:pt x="147" y="252"/>
                    </a:lnTo>
                    <a:lnTo>
                      <a:pt x="124" y="279"/>
                    </a:lnTo>
                    <a:lnTo>
                      <a:pt x="97" y="305"/>
                    </a:lnTo>
                    <a:lnTo>
                      <a:pt x="68" y="332"/>
                    </a:lnTo>
                    <a:lnTo>
                      <a:pt x="42" y="357"/>
                    </a:lnTo>
                    <a:lnTo>
                      <a:pt x="20" y="378"/>
                    </a:lnTo>
                    <a:lnTo>
                      <a:pt x="5" y="393"/>
                    </a:lnTo>
                    <a:lnTo>
                      <a:pt x="0" y="401"/>
                    </a:lnTo>
                    <a:lnTo>
                      <a:pt x="8" y="400"/>
                    </a:lnTo>
                    <a:lnTo>
                      <a:pt x="17" y="396"/>
                    </a:lnTo>
                    <a:lnTo>
                      <a:pt x="28" y="393"/>
                    </a:lnTo>
                    <a:lnTo>
                      <a:pt x="40" y="389"/>
                    </a:lnTo>
                    <a:lnTo>
                      <a:pt x="53" y="386"/>
                    </a:lnTo>
                    <a:lnTo>
                      <a:pt x="67" y="382"/>
                    </a:lnTo>
                    <a:lnTo>
                      <a:pt x="83" y="379"/>
                    </a:lnTo>
                    <a:lnTo>
                      <a:pt x="99" y="377"/>
                    </a:lnTo>
                    <a:lnTo>
                      <a:pt x="116" y="373"/>
                    </a:lnTo>
                    <a:lnTo>
                      <a:pt x="132" y="371"/>
                    </a:lnTo>
                    <a:lnTo>
                      <a:pt x="149" y="369"/>
                    </a:lnTo>
                    <a:lnTo>
                      <a:pt x="164" y="368"/>
                    </a:lnTo>
                    <a:lnTo>
                      <a:pt x="180" y="366"/>
                    </a:lnTo>
                    <a:lnTo>
                      <a:pt x="194" y="366"/>
                    </a:lnTo>
                    <a:lnTo>
                      <a:pt x="208" y="368"/>
                    </a:lnTo>
                    <a:lnTo>
                      <a:pt x="219" y="370"/>
                    </a:lnTo>
                    <a:lnTo>
                      <a:pt x="230" y="372"/>
                    </a:lnTo>
                    <a:lnTo>
                      <a:pt x="240" y="376"/>
                    </a:lnTo>
                    <a:lnTo>
                      <a:pt x="252" y="378"/>
                    </a:lnTo>
                    <a:lnTo>
                      <a:pt x="265" y="381"/>
                    </a:lnTo>
                    <a:lnTo>
                      <a:pt x="280" y="384"/>
                    </a:lnTo>
                    <a:lnTo>
                      <a:pt x="296" y="386"/>
                    </a:lnTo>
                    <a:lnTo>
                      <a:pt x="314" y="388"/>
                    </a:lnTo>
                    <a:lnTo>
                      <a:pt x="331" y="389"/>
                    </a:lnTo>
                    <a:lnTo>
                      <a:pt x="348" y="391"/>
                    </a:lnTo>
                    <a:lnTo>
                      <a:pt x="366" y="392"/>
                    </a:lnTo>
                    <a:lnTo>
                      <a:pt x="384" y="393"/>
                    </a:lnTo>
                    <a:lnTo>
                      <a:pt x="400" y="394"/>
                    </a:lnTo>
                    <a:lnTo>
                      <a:pt x="417" y="394"/>
                    </a:lnTo>
                    <a:lnTo>
                      <a:pt x="432" y="394"/>
                    </a:lnTo>
                    <a:lnTo>
                      <a:pt x="446" y="394"/>
                    </a:lnTo>
                    <a:lnTo>
                      <a:pt x="459" y="394"/>
                    </a:lnTo>
                    <a:lnTo>
                      <a:pt x="470" y="394"/>
                    </a:lnTo>
                    <a:lnTo>
                      <a:pt x="492" y="392"/>
                    </a:lnTo>
                    <a:lnTo>
                      <a:pt x="516" y="386"/>
                    </a:lnTo>
                    <a:lnTo>
                      <a:pt x="542" y="379"/>
                    </a:lnTo>
                    <a:lnTo>
                      <a:pt x="566" y="373"/>
                    </a:lnTo>
                    <a:lnTo>
                      <a:pt x="586" y="370"/>
                    </a:lnTo>
                    <a:lnTo>
                      <a:pt x="601" y="371"/>
                    </a:lnTo>
                    <a:lnTo>
                      <a:pt x="609" y="378"/>
                    </a:lnTo>
                    <a:lnTo>
                      <a:pt x="606" y="392"/>
                    </a:lnTo>
                    <a:lnTo>
                      <a:pt x="601" y="412"/>
                    </a:lnTo>
                    <a:lnTo>
                      <a:pt x="598" y="435"/>
                    </a:lnTo>
                    <a:lnTo>
                      <a:pt x="599" y="460"/>
                    </a:lnTo>
                    <a:lnTo>
                      <a:pt x="603" y="484"/>
                    </a:lnTo>
                    <a:lnTo>
                      <a:pt x="607" y="507"/>
                    </a:lnTo>
                    <a:lnTo>
                      <a:pt x="614" y="526"/>
                    </a:lnTo>
                    <a:lnTo>
                      <a:pt x="622" y="543"/>
                    </a:lnTo>
                    <a:lnTo>
                      <a:pt x="631" y="553"/>
                    </a:lnTo>
                    <a:lnTo>
                      <a:pt x="644" y="543"/>
                    </a:lnTo>
                    <a:lnTo>
                      <a:pt x="655" y="500"/>
                    </a:lnTo>
                    <a:lnTo>
                      <a:pt x="660" y="447"/>
                    </a:lnTo>
                    <a:lnTo>
                      <a:pt x="664" y="406"/>
                    </a:lnTo>
                    <a:lnTo>
                      <a:pt x="665" y="392"/>
                    </a:lnTo>
                    <a:lnTo>
                      <a:pt x="665" y="378"/>
                    </a:lnTo>
                    <a:lnTo>
                      <a:pt x="666" y="365"/>
                    </a:lnTo>
                    <a:lnTo>
                      <a:pt x="667" y="351"/>
                    </a:lnTo>
                    <a:lnTo>
                      <a:pt x="671" y="339"/>
                    </a:lnTo>
                    <a:lnTo>
                      <a:pt x="678" y="325"/>
                    </a:lnTo>
                    <a:lnTo>
                      <a:pt x="688" y="310"/>
                    </a:lnTo>
                    <a:lnTo>
                      <a:pt x="702" y="294"/>
                    </a:lnTo>
                    <a:lnTo>
                      <a:pt x="719" y="277"/>
                    </a:lnTo>
                    <a:lnTo>
                      <a:pt x="737" y="260"/>
                    </a:lnTo>
                    <a:lnTo>
                      <a:pt x="753" y="245"/>
                    </a:lnTo>
                    <a:lnTo>
                      <a:pt x="768" y="232"/>
                    </a:lnTo>
                    <a:lnTo>
                      <a:pt x="780" y="221"/>
                    </a:lnTo>
                    <a:lnTo>
                      <a:pt x="789" y="212"/>
                    </a:lnTo>
                    <a:lnTo>
                      <a:pt x="796" y="207"/>
                    </a:lnTo>
                    <a:lnTo>
                      <a:pt x="799" y="205"/>
                    </a:lnTo>
                    <a:lnTo>
                      <a:pt x="795" y="205"/>
                    </a:lnTo>
                    <a:lnTo>
                      <a:pt x="785" y="207"/>
                    </a:lnTo>
                    <a:lnTo>
                      <a:pt x="769" y="210"/>
                    </a:lnTo>
                    <a:lnTo>
                      <a:pt x="750" y="214"/>
                    </a:lnTo>
                    <a:lnTo>
                      <a:pt x="730" y="220"/>
                    </a:lnTo>
                    <a:lnTo>
                      <a:pt x="708" y="228"/>
                    </a:lnTo>
                    <a:lnTo>
                      <a:pt x="688" y="238"/>
                    </a:lnTo>
                    <a:lnTo>
                      <a:pt x="671" y="250"/>
                    </a:lnTo>
                    <a:lnTo>
                      <a:pt x="655" y="264"/>
                    </a:lnTo>
                    <a:lnTo>
                      <a:pt x="639" y="277"/>
                    </a:lnTo>
                    <a:lnTo>
                      <a:pt x="621" y="290"/>
                    </a:lnTo>
                    <a:lnTo>
                      <a:pt x="603" y="303"/>
                    </a:lnTo>
                    <a:lnTo>
                      <a:pt x="583" y="315"/>
                    </a:lnTo>
                    <a:lnTo>
                      <a:pt x="564" y="325"/>
                    </a:lnTo>
                    <a:lnTo>
                      <a:pt x="544" y="332"/>
                    </a:lnTo>
                    <a:lnTo>
                      <a:pt x="523" y="336"/>
                    </a:lnTo>
                    <a:lnTo>
                      <a:pt x="512" y="338"/>
                    </a:lnTo>
                    <a:lnTo>
                      <a:pt x="500" y="339"/>
                    </a:lnTo>
                    <a:lnTo>
                      <a:pt x="488" y="341"/>
                    </a:lnTo>
                    <a:lnTo>
                      <a:pt x="474" y="341"/>
                    </a:lnTo>
                    <a:lnTo>
                      <a:pt x="459" y="342"/>
                    </a:lnTo>
                    <a:lnTo>
                      <a:pt x="444" y="343"/>
                    </a:lnTo>
                    <a:lnTo>
                      <a:pt x="429" y="343"/>
                    </a:lnTo>
                    <a:lnTo>
                      <a:pt x="414" y="343"/>
                    </a:lnTo>
                    <a:lnTo>
                      <a:pt x="398" y="343"/>
                    </a:lnTo>
                    <a:lnTo>
                      <a:pt x="383" y="342"/>
                    </a:lnTo>
                    <a:lnTo>
                      <a:pt x="367" y="342"/>
                    </a:lnTo>
                    <a:lnTo>
                      <a:pt x="353" y="341"/>
                    </a:lnTo>
                    <a:lnTo>
                      <a:pt x="338" y="339"/>
                    </a:lnTo>
                    <a:lnTo>
                      <a:pt x="324" y="336"/>
                    </a:lnTo>
                    <a:lnTo>
                      <a:pt x="311" y="334"/>
                    </a:lnTo>
                    <a:lnTo>
                      <a:pt x="300" y="331"/>
                    </a:lnTo>
                    <a:lnTo>
                      <a:pt x="287" y="328"/>
                    </a:lnTo>
                    <a:lnTo>
                      <a:pt x="275" y="326"/>
                    </a:lnTo>
                    <a:lnTo>
                      <a:pt x="260" y="325"/>
                    </a:lnTo>
                    <a:lnTo>
                      <a:pt x="245" y="325"/>
                    </a:lnTo>
                    <a:lnTo>
                      <a:pt x="228" y="325"/>
                    </a:lnTo>
                    <a:lnTo>
                      <a:pt x="214" y="326"/>
                    </a:lnTo>
                    <a:lnTo>
                      <a:pt x="197" y="327"/>
                    </a:lnTo>
                    <a:lnTo>
                      <a:pt x="182" y="330"/>
                    </a:lnTo>
                    <a:lnTo>
                      <a:pt x="169" y="331"/>
                    </a:lnTo>
                    <a:lnTo>
                      <a:pt x="155" y="333"/>
                    </a:lnTo>
                    <a:lnTo>
                      <a:pt x="142" y="335"/>
                    </a:lnTo>
                    <a:lnTo>
                      <a:pt x="132" y="336"/>
                    </a:lnTo>
                    <a:lnTo>
                      <a:pt x="124" y="339"/>
                    </a:lnTo>
                    <a:lnTo>
                      <a:pt x="117" y="340"/>
                    </a:lnTo>
                    <a:lnTo>
                      <a:pt x="112" y="341"/>
                    </a:lnTo>
                    <a:lnTo>
                      <a:pt x="111" y="341"/>
                    </a:lnTo>
                    <a:lnTo>
                      <a:pt x="113" y="336"/>
                    </a:lnTo>
                    <a:lnTo>
                      <a:pt x="119" y="326"/>
                    </a:lnTo>
                    <a:lnTo>
                      <a:pt x="128" y="309"/>
                    </a:lnTo>
                    <a:lnTo>
                      <a:pt x="140" y="287"/>
                    </a:lnTo>
                    <a:lnTo>
                      <a:pt x="155" y="263"/>
                    </a:lnTo>
                    <a:lnTo>
                      <a:pt x="171" y="237"/>
                    </a:lnTo>
                    <a:lnTo>
                      <a:pt x="188" y="211"/>
                    </a:lnTo>
                    <a:lnTo>
                      <a:pt x="208" y="187"/>
                    </a:lnTo>
                    <a:lnTo>
                      <a:pt x="217" y="175"/>
                    </a:lnTo>
                    <a:lnTo>
                      <a:pt x="227" y="165"/>
                    </a:lnTo>
                    <a:lnTo>
                      <a:pt x="237" y="154"/>
                    </a:lnTo>
                    <a:lnTo>
                      <a:pt x="247" y="145"/>
                    </a:lnTo>
                    <a:lnTo>
                      <a:pt x="257" y="136"/>
                    </a:lnTo>
                    <a:lnTo>
                      <a:pt x="269" y="127"/>
                    </a:lnTo>
                    <a:lnTo>
                      <a:pt x="279" y="120"/>
                    </a:lnTo>
                    <a:lnTo>
                      <a:pt x="292" y="112"/>
                    </a:lnTo>
                    <a:lnTo>
                      <a:pt x="305" y="106"/>
                    </a:lnTo>
                    <a:lnTo>
                      <a:pt x="318" y="101"/>
                    </a:lnTo>
                    <a:lnTo>
                      <a:pt x="332" y="97"/>
                    </a:lnTo>
                    <a:lnTo>
                      <a:pt x="347" y="93"/>
                    </a:lnTo>
                    <a:lnTo>
                      <a:pt x="364" y="91"/>
                    </a:lnTo>
                    <a:lnTo>
                      <a:pt x="382" y="89"/>
                    </a:lnTo>
                    <a:lnTo>
                      <a:pt x="400" y="89"/>
                    </a:lnTo>
                    <a:lnTo>
                      <a:pt x="420" y="90"/>
                    </a:lnTo>
                    <a:lnTo>
                      <a:pt x="440" y="92"/>
                    </a:lnTo>
                    <a:lnTo>
                      <a:pt x="461" y="96"/>
                    </a:lnTo>
                    <a:lnTo>
                      <a:pt x="483" y="100"/>
                    </a:lnTo>
                    <a:lnTo>
                      <a:pt x="504" y="105"/>
                    </a:lnTo>
                    <a:lnTo>
                      <a:pt x="525" y="111"/>
                    </a:lnTo>
                    <a:lnTo>
                      <a:pt x="545" y="118"/>
                    </a:lnTo>
                    <a:lnTo>
                      <a:pt x="565" y="124"/>
                    </a:lnTo>
                    <a:lnTo>
                      <a:pt x="583" y="131"/>
                    </a:lnTo>
                    <a:lnTo>
                      <a:pt x="602" y="138"/>
                    </a:lnTo>
                    <a:lnTo>
                      <a:pt x="618" y="145"/>
                    </a:lnTo>
                    <a:lnTo>
                      <a:pt x="633" y="152"/>
                    </a:lnTo>
                    <a:lnTo>
                      <a:pt x="645" y="158"/>
                    </a:lnTo>
                    <a:lnTo>
                      <a:pt x="656" y="164"/>
                    </a:lnTo>
                    <a:lnTo>
                      <a:pt x="665" y="168"/>
                    </a:lnTo>
                    <a:lnTo>
                      <a:pt x="671" y="172"/>
                    </a:lnTo>
                    <a:lnTo>
                      <a:pt x="674" y="174"/>
                    </a:lnTo>
                    <a:lnTo>
                      <a:pt x="678" y="175"/>
                    </a:lnTo>
                    <a:lnTo>
                      <a:pt x="686" y="176"/>
                    </a:lnTo>
                    <a:lnTo>
                      <a:pt x="695" y="176"/>
                    </a:lnTo>
                    <a:lnTo>
                      <a:pt x="708" y="176"/>
                    </a:lnTo>
                    <a:lnTo>
                      <a:pt x="720" y="175"/>
                    </a:lnTo>
                    <a:lnTo>
                      <a:pt x="734" y="175"/>
                    </a:lnTo>
                    <a:lnTo>
                      <a:pt x="749" y="173"/>
                    </a:lnTo>
                    <a:lnTo>
                      <a:pt x="763" y="172"/>
                    </a:lnTo>
                    <a:lnTo>
                      <a:pt x="776" y="171"/>
                    </a:lnTo>
                    <a:lnTo>
                      <a:pt x="787" y="168"/>
                    </a:lnTo>
                    <a:lnTo>
                      <a:pt x="796" y="167"/>
                    </a:lnTo>
                    <a:lnTo>
                      <a:pt x="803" y="165"/>
                    </a:lnTo>
                    <a:lnTo>
                      <a:pt x="807" y="164"/>
                    </a:lnTo>
                    <a:lnTo>
                      <a:pt x="806" y="164"/>
                    </a:lnTo>
                    <a:lnTo>
                      <a:pt x="800" y="162"/>
                    </a:lnTo>
                    <a:lnTo>
                      <a:pt x="789" y="162"/>
                    </a:lnTo>
                    <a:close/>
                  </a:path>
                </a:pathLst>
              </a:custGeom>
              <a:solidFill>
                <a:srgbClr val="000000"/>
              </a:solidFill>
              <a:ln w="9525">
                <a:noFill/>
                <a:round/>
                <a:headEnd/>
                <a:tailEnd/>
              </a:ln>
            </p:spPr>
            <p:txBody>
              <a:bodyPr/>
              <a:lstStyle/>
              <a:p>
                <a:endParaRPr lang="fa-IR"/>
              </a:p>
            </p:txBody>
          </p:sp>
          <p:sp>
            <p:nvSpPr>
              <p:cNvPr id="16518" name="Freeform 102"/>
              <p:cNvSpPr>
                <a:spLocks/>
              </p:cNvSpPr>
              <p:nvPr/>
            </p:nvSpPr>
            <p:spPr bwMode="auto">
              <a:xfrm>
                <a:off x="2536" y="3577"/>
                <a:ext cx="191" cy="45"/>
              </a:xfrm>
              <a:custGeom>
                <a:avLst/>
                <a:gdLst>
                  <a:gd name="T0" fmla="*/ 347 w 381"/>
                  <a:gd name="T1" fmla="*/ 23 h 90"/>
                  <a:gd name="T2" fmla="*/ 329 w 381"/>
                  <a:gd name="T3" fmla="*/ 22 h 90"/>
                  <a:gd name="T4" fmla="*/ 313 w 381"/>
                  <a:gd name="T5" fmla="*/ 21 h 90"/>
                  <a:gd name="T6" fmla="*/ 299 w 381"/>
                  <a:gd name="T7" fmla="*/ 19 h 90"/>
                  <a:gd name="T8" fmla="*/ 287 w 381"/>
                  <a:gd name="T9" fmla="*/ 16 h 90"/>
                  <a:gd name="T10" fmla="*/ 275 w 381"/>
                  <a:gd name="T11" fmla="*/ 13 h 90"/>
                  <a:gd name="T12" fmla="*/ 265 w 381"/>
                  <a:gd name="T13" fmla="*/ 11 h 90"/>
                  <a:gd name="T14" fmla="*/ 254 w 381"/>
                  <a:gd name="T15" fmla="*/ 7 h 90"/>
                  <a:gd name="T16" fmla="*/ 245 w 381"/>
                  <a:gd name="T17" fmla="*/ 5 h 90"/>
                  <a:gd name="T18" fmla="*/ 236 w 381"/>
                  <a:gd name="T19" fmla="*/ 3 h 90"/>
                  <a:gd name="T20" fmla="*/ 227 w 381"/>
                  <a:gd name="T21" fmla="*/ 0 h 90"/>
                  <a:gd name="T22" fmla="*/ 218 w 381"/>
                  <a:gd name="T23" fmla="*/ 0 h 90"/>
                  <a:gd name="T24" fmla="*/ 207 w 381"/>
                  <a:gd name="T25" fmla="*/ 0 h 90"/>
                  <a:gd name="T26" fmla="*/ 196 w 381"/>
                  <a:gd name="T27" fmla="*/ 1 h 90"/>
                  <a:gd name="T28" fmla="*/ 183 w 381"/>
                  <a:gd name="T29" fmla="*/ 4 h 90"/>
                  <a:gd name="T30" fmla="*/ 169 w 381"/>
                  <a:gd name="T31" fmla="*/ 7 h 90"/>
                  <a:gd name="T32" fmla="*/ 153 w 381"/>
                  <a:gd name="T33" fmla="*/ 13 h 90"/>
                  <a:gd name="T34" fmla="*/ 122 w 381"/>
                  <a:gd name="T35" fmla="*/ 24 h 90"/>
                  <a:gd name="T36" fmla="*/ 95 w 381"/>
                  <a:gd name="T37" fmla="*/ 35 h 90"/>
                  <a:gd name="T38" fmla="*/ 72 w 381"/>
                  <a:gd name="T39" fmla="*/ 43 h 90"/>
                  <a:gd name="T40" fmla="*/ 54 w 381"/>
                  <a:gd name="T41" fmla="*/ 50 h 90"/>
                  <a:gd name="T42" fmla="*/ 39 w 381"/>
                  <a:gd name="T43" fmla="*/ 57 h 90"/>
                  <a:gd name="T44" fmla="*/ 26 w 381"/>
                  <a:gd name="T45" fmla="*/ 63 h 90"/>
                  <a:gd name="T46" fmla="*/ 18 w 381"/>
                  <a:gd name="T47" fmla="*/ 67 h 90"/>
                  <a:gd name="T48" fmla="*/ 11 w 381"/>
                  <a:gd name="T49" fmla="*/ 73 h 90"/>
                  <a:gd name="T50" fmla="*/ 6 w 381"/>
                  <a:gd name="T51" fmla="*/ 79 h 90"/>
                  <a:gd name="T52" fmla="*/ 2 w 381"/>
                  <a:gd name="T53" fmla="*/ 83 h 90"/>
                  <a:gd name="T54" fmla="*/ 0 w 381"/>
                  <a:gd name="T55" fmla="*/ 88 h 90"/>
                  <a:gd name="T56" fmla="*/ 2 w 381"/>
                  <a:gd name="T57" fmla="*/ 90 h 90"/>
                  <a:gd name="T58" fmla="*/ 10 w 381"/>
                  <a:gd name="T59" fmla="*/ 90 h 90"/>
                  <a:gd name="T60" fmla="*/ 25 w 381"/>
                  <a:gd name="T61" fmla="*/ 88 h 90"/>
                  <a:gd name="T62" fmla="*/ 49 w 381"/>
                  <a:gd name="T63" fmla="*/ 82 h 90"/>
                  <a:gd name="T64" fmla="*/ 84 w 381"/>
                  <a:gd name="T65" fmla="*/ 72 h 90"/>
                  <a:gd name="T66" fmla="*/ 120 w 381"/>
                  <a:gd name="T67" fmla="*/ 61 h 90"/>
                  <a:gd name="T68" fmla="*/ 148 w 381"/>
                  <a:gd name="T69" fmla="*/ 53 h 90"/>
                  <a:gd name="T70" fmla="*/ 171 w 381"/>
                  <a:gd name="T71" fmla="*/ 49 h 90"/>
                  <a:gd name="T72" fmla="*/ 190 w 381"/>
                  <a:gd name="T73" fmla="*/ 45 h 90"/>
                  <a:gd name="T74" fmla="*/ 206 w 381"/>
                  <a:gd name="T75" fmla="*/ 45 h 90"/>
                  <a:gd name="T76" fmla="*/ 221 w 381"/>
                  <a:gd name="T77" fmla="*/ 45 h 90"/>
                  <a:gd name="T78" fmla="*/ 235 w 381"/>
                  <a:gd name="T79" fmla="*/ 46 h 90"/>
                  <a:gd name="T80" fmla="*/ 251 w 381"/>
                  <a:gd name="T81" fmla="*/ 48 h 90"/>
                  <a:gd name="T82" fmla="*/ 261 w 381"/>
                  <a:gd name="T83" fmla="*/ 48 h 90"/>
                  <a:gd name="T84" fmla="*/ 273 w 381"/>
                  <a:gd name="T85" fmla="*/ 48 h 90"/>
                  <a:gd name="T86" fmla="*/ 285 w 381"/>
                  <a:gd name="T87" fmla="*/ 48 h 90"/>
                  <a:gd name="T88" fmla="*/ 300 w 381"/>
                  <a:gd name="T89" fmla="*/ 46 h 90"/>
                  <a:gd name="T90" fmla="*/ 314 w 381"/>
                  <a:gd name="T91" fmla="*/ 44 h 90"/>
                  <a:gd name="T92" fmla="*/ 328 w 381"/>
                  <a:gd name="T93" fmla="*/ 43 h 90"/>
                  <a:gd name="T94" fmla="*/ 342 w 381"/>
                  <a:gd name="T95" fmla="*/ 41 h 90"/>
                  <a:gd name="T96" fmla="*/ 355 w 381"/>
                  <a:gd name="T97" fmla="*/ 38 h 90"/>
                  <a:gd name="T98" fmla="*/ 365 w 381"/>
                  <a:gd name="T99" fmla="*/ 36 h 90"/>
                  <a:gd name="T100" fmla="*/ 373 w 381"/>
                  <a:gd name="T101" fmla="*/ 34 h 90"/>
                  <a:gd name="T102" fmla="*/ 379 w 381"/>
                  <a:gd name="T103" fmla="*/ 31 h 90"/>
                  <a:gd name="T104" fmla="*/ 381 w 381"/>
                  <a:gd name="T105" fmla="*/ 29 h 90"/>
                  <a:gd name="T106" fmla="*/ 380 w 381"/>
                  <a:gd name="T107" fmla="*/ 27 h 90"/>
                  <a:gd name="T108" fmla="*/ 373 w 381"/>
                  <a:gd name="T109" fmla="*/ 26 h 90"/>
                  <a:gd name="T110" fmla="*/ 363 w 381"/>
                  <a:gd name="T111" fmla="*/ 24 h 90"/>
                  <a:gd name="T112" fmla="*/ 347 w 381"/>
                  <a:gd name="T113" fmla="*/ 23 h 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1"/>
                  <a:gd name="T172" fmla="*/ 0 h 90"/>
                  <a:gd name="T173" fmla="*/ 381 w 381"/>
                  <a:gd name="T174" fmla="*/ 90 h 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1" h="90">
                    <a:moveTo>
                      <a:pt x="347" y="23"/>
                    </a:moveTo>
                    <a:lnTo>
                      <a:pt x="329" y="22"/>
                    </a:lnTo>
                    <a:lnTo>
                      <a:pt x="313" y="21"/>
                    </a:lnTo>
                    <a:lnTo>
                      <a:pt x="299" y="19"/>
                    </a:lnTo>
                    <a:lnTo>
                      <a:pt x="287" y="16"/>
                    </a:lnTo>
                    <a:lnTo>
                      <a:pt x="275" y="13"/>
                    </a:lnTo>
                    <a:lnTo>
                      <a:pt x="265" y="11"/>
                    </a:lnTo>
                    <a:lnTo>
                      <a:pt x="254" y="7"/>
                    </a:lnTo>
                    <a:lnTo>
                      <a:pt x="245" y="5"/>
                    </a:lnTo>
                    <a:lnTo>
                      <a:pt x="236" y="3"/>
                    </a:lnTo>
                    <a:lnTo>
                      <a:pt x="227" y="0"/>
                    </a:lnTo>
                    <a:lnTo>
                      <a:pt x="218" y="0"/>
                    </a:lnTo>
                    <a:lnTo>
                      <a:pt x="207" y="0"/>
                    </a:lnTo>
                    <a:lnTo>
                      <a:pt x="196" y="1"/>
                    </a:lnTo>
                    <a:lnTo>
                      <a:pt x="183" y="4"/>
                    </a:lnTo>
                    <a:lnTo>
                      <a:pt x="169" y="7"/>
                    </a:lnTo>
                    <a:lnTo>
                      <a:pt x="153" y="13"/>
                    </a:lnTo>
                    <a:lnTo>
                      <a:pt x="122" y="24"/>
                    </a:lnTo>
                    <a:lnTo>
                      <a:pt x="95" y="35"/>
                    </a:lnTo>
                    <a:lnTo>
                      <a:pt x="72" y="43"/>
                    </a:lnTo>
                    <a:lnTo>
                      <a:pt x="54" y="50"/>
                    </a:lnTo>
                    <a:lnTo>
                      <a:pt x="39" y="57"/>
                    </a:lnTo>
                    <a:lnTo>
                      <a:pt x="26" y="63"/>
                    </a:lnTo>
                    <a:lnTo>
                      <a:pt x="18" y="67"/>
                    </a:lnTo>
                    <a:lnTo>
                      <a:pt x="11" y="73"/>
                    </a:lnTo>
                    <a:lnTo>
                      <a:pt x="6" y="79"/>
                    </a:lnTo>
                    <a:lnTo>
                      <a:pt x="2" y="83"/>
                    </a:lnTo>
                    <a:lnTo>
                      <a:pt x="0" y="88"/>
                    </a:lnTo>
                    <a:lnTo>
                      <a:pt x="2" y="90"/>
                    </a:lnTo>
                    <a:lnTo>
                      <a:pt x="10" y="90"/>
                    </a:lnTo>
                    <a:lnTo>
                      <a:pt x="25" y="88"/>
                    </a:lnTo>
                    <a:lnTo>
                      <a:pt x="49" y="82"/>
                    </a:lnTo>
                    <a:lnTo>
                      <a:pt x="84" y="72"/>
                    </a:lnTo>
                    <a:lnTo>
                      <a:pt x="120" y="61"/>
                    </a:lnTo>
                    <a:lnTo>
                      <a:pt x="148" y="53"/>
                    </a:lnTo>
                    <a:lnTo>
                      <a:pt x="171" y="49"/>
                    </a:lnTo>
                    <a:lnTo>
                      <a:pt x="190" y="45"/>
                    </a:lnTo>
                    <a:lnTo>
                      <a:pt x="206" y="45"/>
                    </a:lnTo>
                    <a:lnTo>
                      <a:pt x="221" y="45"/>
                    </a:lnTo>
                    <a:lnTo>
                      <a:pt x="235" y="46"/>
                    </a:lnTo>
                    <a:lnTo>
                      <a:pt x="251" y="48"/>
                    </a:lnTo>
                    <a:lnTo>
                      <a:pt x="261" y="48"/>
                    </a:lnTo>
                    <a:lnTo>
                      <a:pt x="273" y="48"/>
                    </a:lnTo>
                    <a:lnTo>
                      <a:pt x="285" y="48"/>
                    </a:lnTo>
                    <a:lnTo>
                      <a:pt x="300" y="46"/>
                    </a:lnTo>
                    <a:lnTo>
                      <a:pt x="314" y="44"/>
                    </a:lnTo>
                    <a:lnTo>
                      <a:pt x="328" y="43"/>
                    </a:lnTo>
                    <a:lnTo>
                      <a:pt x="342" y="41"/>
                    </a:lnTo>
                    <a:lnTo>
                      <a:pt x="355" y="38"/>
                    </a:lnTo>
                    <a:lnTo>
                      <a:pt x="365" y="36"/>
                    </a:lnTo>
                    <a:lnTo>
                      <a:pt x="373" y="34"/>
                    </a:lnTo>
                    <a:lnTo>
                      <a:pt x="379" y="31"/>
                    </a:lnTo>
                    <a:lnTo>
                      <a:pt x="381" y="29"/>
                    </a:lnTo>
                    <a:lnTo>
                      <a:pt x="380" y="27"/>
                    </a:lnTo>
                    <a:lnTo>
                      <a:pt x="373" y="26"/>
                    </a:lnTo>
                    <a:lnTo>
                      <a:pt x="363" y="24"/>
                    </a:lnTo>
                    <a:lnTo>
                      <a:pt x="347" y="23"/>
                    </a:lnTo>
                    <a:close/>
                  </a:path>
                </a:pathLst>
              </a:custGeom>
              <a:solidFill>
                <a:srgbClr val="000000"/>
              </a:solidFill>
              <a:ln w="9525">
                <a:noFill/>
                <a:round/>
                <a:headEnd/>
                <a:tailEnd/>
              </a:ln>
            </p:spPr>
            <p:txBody>
              <a:bodyPr/>
              <a:lstStyle/>
              <a:p>
                <a:endParaRPr lang="fa-IR"/>
              </a:p>
            </p:txBody>
          </p:sp>
          <p:sp>
            <p:nvSpPr>
              <p:cNvPr id="16519" name="Freeform 103"/>
              <p:cNvSpPr>
                <a:spLocks/>
              </p:cNvSpPr>
              <p:nvPr/>
            </p:nvSpPr>
            <p:spPr bwMode="auto">
              <a:xfrm>
                <a:off x="2837" y="3501"/>
                <a:ext cx="179" cy="85"/>
              </a:xfrm>
              <a:custGeom>
                <a:avLst/>
                <a:gdLst>
                  <a:gd name="T0" fmla="*/ 14 w 360"/>
                  <a:gd name="T1" fmla="*/ 166 h 171"/>
                  <a:gd name="T2" fmla="*/ 27 w 360"/>
                  <a:gd name="T3" fmla="*/ 162 h 171"/>
                  <a:gd name="T4" fmla="*/ 39 w 360"/>
                  <a:gd name="T5" fmla="*/ 156 h 171"/>
                  <a:gd name="T6" fmla="*/ 54 w 360"/>
                  <a:gd name="T7" fmla="*/ 151 h 171"/>
                  <a:gd name="T8" fmla="*/ 69 w 360"/>
                  <a:gd name="T9" fmla="*/ 145 h 171"/>
                  <a:gd name="T10" fmla="*/ 85 w 360"/>
                  <a:gd name="T11" fmla="*/ 141 h 171"/>
                  <a:gd name="T12" fmla="*/ 101 w 360"/>
                  <a:gd name="T13" fmla="*/ 135 h 171"/>
                  <a:gd name="T14" fmla="*/ 118 w 360"/>
                  <a:gd name="T15" fmla="*/ 130 h 171"/>
                  <a:gd name="T16" fmla="*/ 134 w 360"/>
                  <a:gd name="T17" fmla="*/ 125 h 171"/>
                  <a:gd name="T18" fmla="*/ 150 w 360"/>
                  <a:gd name="T19" fmla="*/ 120 h 171"/>
                  <a:gd name="T20" fmla="*/ 165 w 360"/>
                  <a:gd name="T21" fmla="*/ 115 h 171"/>
                  <a:gd name="T22" fmla="*/ 180 w 360"/>
                  <a:gd name="T23" fmla="*/ 111 h 171"/>
                  <a:gd name="T24" fmla="*/ 194 w 360"/>
                  <a:gd name="T25" fmla="*/ 106 h 171"/>
                  <a:gd name="T26" fmla="*/ 205 w 360"/>
                  <a:gd name="T27" fmla="*/ 103 h 171"/>
                  <a:gd name="T28" fmla="*/ 217 w 360"/>
                  <a:gd name="T29" fmla="*/ 99 h 171"/>
                  <a:gd name="T30" fmla="*/ 226 w 360"/>
                  <a:gd name="T31" fmla="*/ 96 h 171"/>
                  <a:gd name="T32" fmla="*/ 234 w 360"/>
                  <a:gd name="T33" fmla="*/ 92 h 171"/>
                  <a:gd name="T34" fmla="*/ 249 w 360"/>
                  <a:gd name="T35" fmla="*/ 84 h 171"/>
                  <a:gd name="T36" fmla="*/ 269 w 360"/>
                  <a:gd name="T37" fmla="*/ 73 h 171"/>
                  <a:gd name="T38" fmla="*/ 289 w 360"/>
                  <a:gd name="T39" fmla="*/ 59 h 171"/>
                  <a:gd name="T40" fmla="*/ 310 w 360"/>
                  <a:gd name="T41" fmla="*/ 44 h 171"/>
                  <a:gd name="T42" fmla="*/ 328 w 360"/>
                  <a:gd name="T43" fmla="*/ 30 h 171"/>
                  <a:gd name="T44" fmla="*/ 345 w 360"/>
                  <a:gd name="T45" fmla="*/ 19 h 171"/>
                  <a:gd name="T46" fmla="*/ 356 w 360"/>
                  <a:gd name="T47" fmla="*/ 12 h 171"/>
                  <a:gd name="T48" fmla="*/ 360 w 360"/>
                  <a:gd name="T49" fmla="*/ 8 h 171"/>
                  <a:gd name="T50" fmla="*/ 358 w 360"/>
                  <a:gd name="T51" fmla="*/ 7 h 171"/>
                  <a:gd name="T52" fmla="*/ 353 w 360"/>
                  <a:gd name="T53" fmla="*/ 4 h 171"/>
                  <a:gd name="T54" fmla="*/ 343 w 360"/>
                  <a:gd name="T55" fmla="*/ 0 h 171"/>
                  <a:gd name="T56" fmla="*/ 331 w 360"/>
                  <a:gd name="T57" fmla="*/ 0 h 171"/>
                  <a:gd name="T58" fmla="*/ 315 w 360"/>
                  <a:gd name="T59" fmla="*/ 4 h 171"/>
                  <a:gd name="T60" fmla="*/ 294 w 360"/>
                  <a:gd name="T61" fmla="*/ 14 h 171"/>
                  <a:gd name="T62" fmla="*/ 269 w 360"/>
                  <a:gd name="T63" fmla="*/ 32 h 171"/>
                  <a:gd name="T64" fmla="*/ 239 w 360"/>
                  <a:gd name="T65" fmla="*/ 62 h 171"/>
                  <a:gd name="T66" fmla="*/ 227 w 360"/>
                  <a:gd name="T67" fmla="*/ 71 h 171"/>
                  <a:gd name="T68" fmla="*/ 210 w 360"/>
                  <a:gd name="T69" fmla="*/ 77 h 171"/>
                  <a:gd name="T70" fmla="*/ 189 w 360"/>
                  <a:gd name="T71" fmla="*/ 83 h 171"/>
                  <a:gd name="T72" fmla="*/ 167 w 360"/>
                  <a:gd name="T73" fmla="*/ 88 h 171"/>
                  <a:gd name="T74" fmla="*/ 145 w 360"/>
                  <a:gd name="T75" fmla="*/ 92 h 171"/>
                  <a:gd name="T76" fmla="*/ 128 w 360"/>
                  <a:gd name="T77" fmla="*/ 95 h 171"/>
                  <a:gd name="T78" fmla="*/ 115 w 360"/>
                  <a:gd name="T79" fmla="*/ 97 h 171"/>
                  <a:gd name="T80" fmla="*/ 111 w 360"/>
                  <a:gd name="T81" fmla="*/ 97 h 171"/>
                  <a:gd name="T82" fmla="*/ 104 w 360"/>
                  <a:gd name="T83" fmla="*/ 102 h 171"/>
                  <a:gd name="T84" fmla="*/ 87 w 360"/>
                  <a:gd name="T85" fmla="*/ 112 h 171"/>
                  <a:gd name="T86" fmla="*/ 63 w 360"/>
                  <a:gd name="T87" fmla="*/ 126 h 171"/>
                  <a:gd name="T88" fmla="*/ 38 w 360"/>
                  <a:gd name="T89" fmla="*/ 142 h 171"/>
                  <a:gd name="T90" fmla="*/ 16 w 360"/>
                  <a:gd name="T91" fmla="*/ 156 h 171"/>
                  <a:gd name="T92" fmla="*/ 2 w 360"/>
                  <a:gd name="T93" fmla="*/ 166 h 171"/>
                  <a:gd name="T94" fmla="*/ 0 w 360"/>
                  <a:gd name="T95" fmla="*/ 171 h 171"/>
                  <a:gd name="T96" fmla="*/ 14 w 360"/>
                  <a:gd name="T97" fmla="*/ 166 h 1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0"/>
                  <a:gd name="T148" fmla="*/ 0 h 171"/>
                  <a:gd name="T149" fmla="*/ 360 w 360"/>
                  <a:gd name="T150" fmla="*/ 171 h 1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0" h="171">
                    <a:moveTo>
                      <a:pt x="14" y="166"/>
                    </a:moveTo>
                    <a:lnTo>
                      <a:pt x="27" y="162"/>
                    </a:lnTo>
                    <a:lnTo>
                      <a:pt x="39" y="156"/>
                    </a:lnTo>
                    <a:lnTo>
                      <a:pt x="54" y="151"/>
                    </a:lnTo>
                    <a:lnTo>
                      <a:pt x="69" y="145"/>
                    </a:lnTo>
                    <a:lnTo>
                      <a:pt x="85" y="141"/>
                    </a:lnTo>
                    <a:lnTo>
                      <a:pt x="101" y="135"/>
                    </a:lnTo>
                    <a:lnTo>
                      <a:pt x="118" y="130"/>
                    </a:lnTo>
                    <a:lnTo>
                      <a:pt x="134" y="125"/>
                    </a:lnTo>
                    <a:lnTo>
                      <a:pt x="150" y="120"/>
                    </a:lnTo>
                    <a:lnTo>
                      <a:pt x="165" y="115"/>
                    </a:lnTo>
                    <a:lnTo>
                      <a:pt x="180" y="111"/>
                    </a:lnTo>
                    <a:lnTo>
                      <a:pt x="194" y="106"/>
                    </a:lnTo>
                    <a:lnTo>
                      <a:pt x="205" y="103"/>
                    </a:lnTo>
                    <a:lnTo>
                      <a:pt x="217" y="99"/>
                    </a:lnTo>
                    <a:lnTo>
                      <a:pt x="226" y="96"/>
                    </a:lnTo>
                    <a:lnTo>
                      <a:pt x="234" y="92"/>
                    </a:lnTo>
                    <a:lnTo>
                      <a:pt x="249" y="84"/>
                    </a:lnTo>
                    <a:lnTo>
                      <a:pt x="269" y="73"/>
                    </a:lnTo>
                    <a:lnTo>
                      <a:pt x="289" y="59"/>
                    </a:lnTo>
                    <a:lnTo>
                      <a:pt x="310" y="44"/>
                    </a:lnTo>
                    <a:lnTo>
                      <a:pt x="328" y="30"/>
                    </a:lnTo>
                    <a:lnTo>
                      <a:pt x="345" y="19"/>
                    </a:lnTo>
                    <a:lnTo>
                      <a:pt x="356" y="12"/>
                    </a:lnTo>
                    <a:lnTo>
                      <a:pt x="360" y="8"/>
                    </a:lnTo>
                    <a:lnTo>
                      <a:pt x="358" y="7"/>
                    </a:lnTo>
                    <a:lnTo>
                      <a:pt x="353" y="4"/>
                    </a:lnTo>
                    <a:lnTo>
                      <a:pt x="343" y="0"/>
                    </a:lnTo>
                    <a:lnTo>
                      <a:pt x="331" y="0"/>
                    </a:lnTo>
                    <a:lnTo>
                      <a:pt x="315" y="4"/>
                    </a:lnTo>
                    <a:lnTo>
                      <a:pt x="294" y="14"/>
                    </a:lnTo>
                    <a:lnTo>
                      <a:pt x="269" y="32"/>
                    </a:lnTo>
                    <a:lnTo>
                      <a:pt x="239" y="62"/>
                    </a:lnTo>
                    <a:lnTo>
                      <a:pt x="227" y="71"/>
                    </a:lnTo>
                    <a:lnTo>
                      <a:pt x="210" y="77"/>
                    </a:lnTo>
                    <a:lnTo>
                      <a:pt x="189" y="83"/>
                    </a:lnTo>
                    <a:lnTo>
                      <a:pt x="167" y="88"/>
                    </a:lnTo>
                    <a:lnTo>
                      <a:pt x="145" y="92"/>
                    </a:lnTo>
                    <a:lnTo>
                      <a:pt x="128" y="95"/>
                    </a:lnTo>
                    <a:lnTo>
                      <a:pt x="115" y="97"/>
                    </a:lnTo>
                    <a:lnTo>
                      <a:pt x="111" y="97"/>
                    </a:lnTo>
                    <a:lnTo>
                      <a:pt x="104" y="102"/>
                    </a:lnTo>
                    <a:lnTo>
                      <a:pt x="87" y="112"/>
                    </a:lnTo>
                    <a:lnTo>
                      <a:pt x="63" y="126"/>
                    </a:lnTo>
                    <a:lnTo>
                      <a:pt x="38" y="142"/>
                    </a:lnTo>
                    <a:lnTo>
                      <a:pt x="16" y="156"/>
                    </a:lnTo>
                    <a:lnTo>
                      <a:pt x="2" y="166"/>
                    </a:lnTo>
                    <a:lnTo>
                      <a:pt x="0" y="171"/>
                    </a:lnTo>
                    <a:lnTo>
                      <a:pt x="14" y="166"/>
                    </a:lnTo>
                    <a:close/>
                  </a:path>
                </a:pathLst>
              </a:custGeom>
              <a:solidFill>
                <a:srgbClr val="000000"/>
              </a:solidFill>
              <a:ln w="9525">
                <a:noFill/>
                <a:round/>
                <a:headEnd/>
                <a:tailEnd/>
              </a:ln>
            </p:spPr>
            <p:txBody>
              <a:bodyPr/>
              <a:lstStyle/>
              <a:p>
                <a:endParaRPr lang="fa-IR"/>
              </a:p>
            </p:txBody>
          </p:sp>
          <p:sp>
            <p:nvSpPr>
              <p:cNvPr id="16520" name="Freeform 104"/>
              <p:cNvSpPr>
                <a:spLocks/>
              </p:cNvSpPr>
              <p:nvPr/>
            </p:nvSpPr>
            <p:spPr bwMode="auto">
              <a:xfrm>
                <a:off x="2939" y="3433"/>
                <a:ext cx="438" cy="101"/>
              </a:xfrm>
              <a:custGeom>
                <a:avLst/>
                <a:gdLst>
                  <a:gd name="T0" fmla="*/ 850 w 877"/>
                  <a:gd name="T1" fmla="*/ 187 h 202"/>
                  <a:gd name="T2" fmla="*/ 827 w 877"/>
                  <a:gd name="T3" fmla="*/ 174 h 202"/>
                  <a:gd name="T4" fmla="*/ 802 w 877"/>
                  <a:gd name="T5" fmla="*/ 162 h 202"/>
                  <a:gd name="T6" fmla="*/ 764 w 877"/>
                  <a:gd name="T7" fmla="*/ 147 h 202"/>
                  <a:gd name="T8" fmla="*/ 721 w 877"/>
                  <a:gd name="T9" fmla="*/ 129 h 202"/>
                  <a:gd name="T10" fmla="*/ 695 w 877"/>
                  <a:gd name="T11" fmla="*/ 117 h 202"/>
                  <a:gd name="T12" fmla="*/ 672 w 877"/>
                  <a:gd name="T13" fmla="*/ 105 h 202"/>
                  <a:gd name="T14" fmla="*/ 650 w 877"/>
                  <a:gd name="T15" fmla="*/ 95 h 202"/>
                  <a:gd name="T16" fmla="*/ 628 w 877"/>
                  <a:gd name="T17" fmla="*/ 84 h 202"/>
                  <a:gd name="T18" fmla="*/ 605 w 877"/>
                  <a:gd name="T19" fmla="*/ 75 h 202"/>
                  <a:gd name="T20" fmla="*/ 582 w 877"/>
                  <a:gd name="T21" fmla="*/ 67 h 202"/>
                  <a:gd name="T22" fmla="*/ 554 w 877"/>
                  <a:gd name="T23" fmla="*/ 59 h 202"/>
                  <a:gd name="T24" fmla="*/ 523 w 877"/>
                  <a:gd name="T25" fmla="*/ 52 h 202"/>
                  <a:gd name="T26" fmla="*/ 490 w 877"/>
                  <a:gd name="T27" fmla="*/ 48 h 202"/>
                  <a:gd name="T28" fmla="*/ 454 w 877"/>
                  <a:gd name="T29" fmla="*/ 44 h 202"/>
                  <a:gd name="T30" fmla="*/ 418 w 877"/>
                  <a:gd name="T31" fmla="*/ 43 h 202"/>
                  <a:gd name="T32" fmla="*/ 384 w 877"/>
                  <a:gd name="T33" fmla="*/ 43 h 202"/>
                  <a:gd name="T34" fmla="*/ 351 w 877"/>
                  <a:gd name="T35" fmla="*/ 44 h 202"/>
                  <a:gd name="T36" fmla="*/ 323 w 877"/>
                  <a:gd name="T37" fmla="*/ 48 h 202"/>
                  <a:gd name="T38" fmla="*/ 300 w 877"/>
                  <a:gd name="T39" fmla="*/ 52 h 202"/>
                  <a:gd name="T40" fmla="*/ 274 w 877"/>
                  <a:gd name="T41" fmla="*/ 61 h 202"/>
                  <a:gd name="T42" fmla="*/ 244 w 877"/>
                  <a:gd name="T43" fmla="*/ 75 h 202"/>
                  <a:gd name="T44" fmla="*/ 214 w 877"/>
                  <a:gd name="T45" fmla="*/ 90 h 202"/>
                  <a:gd name="T46" fmla="*/ 182 w 877"/>
                  <a:gd name="T47" fmla="*/ 111 h 202"/>
                  <a:gd name="T48" fmla="*/ 146 w 877"/>
                  <a:gd name="T49" fmla="*/ 134 h 202"/>
                  <a:gd name="T50" fmla="*/ 107 w 877"/>
                  <a:gd name="T51" fmla="*/ 135 h 202"/>
                  <a:gd name="T52" fmla="*/ 70 w 877"/>
                  <a:gd name="T53" fmla="*/ 124 h 202"/>
                  <a:gd name="T54" fmla="*/ 35 w 877"/>
                  <a:gd name="T55" fmla="*/ 117 h 202"/>
                  <a:gd name="T56" fmla="*/ 7 w 877"/>
                  <a:gd name="T57" fmla="*/ 122 h 202"/>
                  <a:gd name="T58" fmla="*/ 0 w 877"/>
                  <a:gd name="T59" fmla="*/ 112 h 202"/>
                  <a:gd name="T60" fmla="*/ 16 w 877"/>
                  <a:gd name="T61" fmla="*/ 90 h 202"/>
                  <a:gd name="T62" fmla="*/ 50 w 877"/>
                  <a:gd name="T63" fmla="*/ 69 h 202"/>
                  <a:gd name="T64" fmla="*/ 85 w 877"/>
                  <a:gd name="T65" fmla="*/ 60 h 202"/>
                  <a:gd name="T66" fmla="*/ 109 w 877"/>
                  <a:gd name="T67" fmla="*/ 54 h 202"/>
                  <a:gd name="T68" fmla="*/ 135 w 877"/>
                  <a:gd name="T69" fmla="*/ 48 h 202"/>
                  <a:gd name="T70" fmla="*/ 162 w 877"/>
                  <a:gd name="T71" fmla="*/ 39 h 202"/>
                  <a:gd name="T72" fmla="*/ 192 w 877"/>
                  <a:gd name="T73" fmla="*/ 31 h 202"/>
                  <a:gd name="T74" fmla="*/ 226 w 877"/>
                  <a:gd name="T75" fmla="*/ 23 h 202"/>
                  <a:gd name="T76" fmla="*/ 263 w 877"/>
                  <a:gd name="T77" fmla="*/ 16 h 202"/>
                  <a:gd name="T78" fmla="*/ 305 w 877"/>
                  <a:gd name="T79" fmla="*/ 11 h 202"/>
                  <a:gd name="T80" fmla="*/ 350 w 877"/>
                  <a:gd name="T81" fmla="*/ 6 h 202"/>
                  <a:gd name="T82" fmla="*/ 386 w 877"/>
                  <a:gd name="T83" fmla="*/ 3 h 202"/>
                  <a:gd name="T84" fmla="*/ 412 w 877"/>
                  <a:gd name="T85" fmla="*/ 0 h 202"/>
                  <a:gd name="T86" fmla="*/ 433 w 877"/>
                  <a:gd name="T87" fmla="*/ 0 h 202"/>
                  <a:gd name="T88" fmla="*/ 452 w 877"/>
                  <a:gd name="T89" fmla="*/ 3 h 202"/>
                  <a:gd name="T90" fmla="*/ 469 w 877"/>
                  <a:gd name="T91" fmla="*/ 7 h 202"/>
                  <a:gd name="T92" fmla="*/ 490 w 877"/>
                  <a:gd name="T93" fmla="*/ 15 h 202"/>
                  <a:gd name="T94" fmla="*/ 516 w 877"/>
                  <a:gd name="T95" fmla="*/ 28 h 202"/>
                  <a:gd name="T96" fmla="*/ 562 w 877"/>
                  <a:gd name="T97" fmla="*/ 49 h 202"/>
                  <a:gd name="T98" fmla="*/ 603 w 877"/>
                  <a:gd name="T99" fmla="*/ 63 h 202"/>
                  <a:gd name="T100" fmla="*/ 631 w 877"/>
                  <a:gd name="T101" fmla="*/ 67 h 202"/>
                  <a:gd name="T102" fmla="*/ 666 w 877"/>
                  <a:gd name="T103" fmla="*/ 73 h 202"/>
                  <a:gd name="T104" fmla="*/ 721 w 877"/>
                  <a:gd name="T105" fmla="*/ 88 h 202"/>
                  <a:gd name="T106" fmla="*/ 776 w 877"/>
                  <a:gd name="T107" fmla="*/ 110 h 202"/>
                  <a:gd name="T108" fmla="*/ 821 w 877"/>
                  <a:gd name="T109" fmla="*/ 133 h 202"/>
                  <a:gd name="T110" fmla="*/ 848 w 877"/>
                  <a:gd name="T111" fmla="*/ 148 h 202"/>
                  <a:gd name="T112" fmla="*/ 854 w 877"/>
                  <a:gd name="T113" fmla="*/ 154 h 202"/>
                  <a:gd name="T114" fmla="*/ 865 w 877"/>
                  <a:gd name="T115" fmla="*/ 172 h 202"/>
                  <a:gd name="T116" fmla="*/ 876 w 877"/>
                  <a:gd name="T117" fmla="*/ 193 h 202"/>
                  <a:gd name="T118" fmla="*/ 873 w 877"/>
                  <a:gd name="T119" fmla="*/ 202 h 2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202"/>
                  <a:gd name="T182" fmla="*/ 877 w 877"/>
                  <a:gd name="T183" fmla="*/ 202 h 2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202">
                    <a:moveTo>
                      <a:pt x="863" y="196"/>
                    </a:moveTo>
                    <a:lnTo>
                      <a:pt x="850" y="187"/>
                    </a:lnTo>
                    <a:lnTo>
                      <a:pt x="839" y="180"/>
                    </a:lnTo>
                    <a:lnTo>
                      <a:pt x="827" y="174"/>
                    </a:lnTo>
                    <a:lnTo>
                      <a:pt x="816" y="168"/>
                    </a:lnTo>
                    <a:lnTo>
                      <a:pt x="802" y="162"/>
                    </a:lnTo>
                    <a:lnTo>
                      <a:pt x="786" y="155"/>
                    </a:lnTo>
                    <a:lnTo>
                      <a:pt x="764" y="147"/>
                    </a:lnTo>
                    <a:lnTo>
                      <a:pt x="736" y="135"/>
                    </a:lnTo>
                    <a:lnTo>
                      <a:pt x="721" y="129"/>
                    </a:lnTo>
                    <a:lnTo>
                      <a:pt x="708" y="122"/>
                    </a:lnTo>
                    <a:lnTo>
                      <a:pt x="695" y="117"/>
                    </a:lnTo>
                    <a:lnTo>
                      <a:pt x="683" y="111"/>
                    </a:lnTo>
                    <a:lnTo>
                      <a:pt x="672" y="105"/>
                    </a:lnTo>
                    <a:lnTo>
                      <a:pt x="660" y="101"/>
                    </a:lnTo>
                    <a:lnTo>
                      <a:pt x="650" y="95"/>
                    </a:lnTo>
                    <a:lnTo>
                      <a:pt x="638" y="90"/>
                    </a:lnTo>
                    <a:lnTo>
                      <a:pt x="628" y="84"/>
                    </a:lnTo>
                    <a:lnTo>
                      <a:pt x="616" y="80"/>
                    </a:lnTo>
                    <a:lnTo>
                      <a:pt x="605" y="75"/>
                    </a:lnTo>
                    <a:lnTo>
                      <a:pt x="593" y="71"/>
                    </a:lnTo>
                    <a:lnTo>
                      <a:pt x="582" y="67"/>
                    </a:lnTo>
                    <a:lnTo>
                      <a:pt x="568" y="63"/>
                    </a:lnTo>
                    <a:lnTo>
                      <a:pt x="554" y="59"/>
                    </a:lnTo>
                    <a:lnTo>
                      <a:pt x="539" y="56"/>
                    </a:lnTo>
                    <a:lnTo>
                      <a:pt x="523" y="52"/>
                    </a:lnTo>
                    <a:lnTo>
                      <a:pt x="507" y="50"/>
                    </a:lnTo>
                    <a:lnTo>
                      <a:pt x="490" y="48"/>
                    </a:lnTo>
                    <a:lnTo>
                      <a:pt x="471" y="45"/>
                    </a:lnTo>
                    <a:lnTo>
                      <a:pt x="454" y="44"/>
                    </a:lnTo>
                    <a:lnTo>
                      <a:pt x="435" y="43"/>
                    </a:lnTo>
                    <a:lnTo>
                      <a:pt x="418" y="43"/>
                    </a:lnTo>
                    <a:lnTo>
                      <a:pt x="401" y="42"/>
                    </a:lnTo>
                    <a:lnTo>
                      <a:pt x="384" y="43"/>
                    </a:lnTo>
                    <a:lnTo>
                      <a:pt x="366" y="43"/>
                    </a:lnTo>
                    <a:lnTo>
                      <a:pt x="351" y="44"/>
                    </a:lnTo>
                    <a:lnTo>
                      <a:pt x="336" y="45"/>
                    </a:lnTo>
                    <a:lnTo>
                      <a:pt x="323" y="48"/>
                    </a:lnTo>
                    <a:lnTo>
                      <a:pt x="311" y="50"/>
                    </a:lnTo>
                    <a:lnTo>
                      <a:pt x="300" y="52"/>
                    </a:lnTo>
                    <a:lnTo>
                      <a:pt x="290" y="56"/>
                    </a:lnTo>
                    <a:lnTo>
                      <a:pt x="274" y="61"/>
                    </a:lnTo>
                    <a:lnTo>
                      <a:pt x="259" y="68"/>
                    </a:lnTo>
                    <a:lnTo>
                      <a:pt x="244" y="75"/>
                    </a:lnTo>
                    <a:lnTo>
                      <a:pt x="229" y="82"/>
                    </a:lnTo>
                    <a:lnTo>
                      <a:pt x="214" y="90"/>
                    </a:lnTo>
                    <a:lnTo>
                      <a:pt x="199" y="99"/>
                    </a:lnTo>
                    <a:lnTo>
                      <a:pt x="182" y="111"/>
                    </a:lnTo>
                    <a:lnTo>
                      <a:pt x="165" y="124"/>
                    </a:lnTo>
                    <a:lnTo>
                      <a:pt x="146" y="134"/>
                    </a:lnTo>
                    <a:lnTo>
                      <a:pt x="127" y="136"/>
                    </a:lnTo>
                    <a:lnTo>
                      <a:pt x="107" y="135"/>
                    </a:lnTo>
                    <a:lnTo>
                      <a:pt x="89" y="130"/>
                    </a:lnTo>
                    <a:lnTo>
                      <a:pt x="70" y="124"/>
                    </a:lnTo>
                    <a:lnTo>
                      <a:pt x="52" y="119"/>
                    </a:lnTo>
                    <a:lnTo>
                      <a:pt x="35" y="117"/>
                    </a:lnTo>
                    <a:lnTo>
                      <a:pt x="18" y="120"/>
                    </a:lnTo>
                    <a:lnTo>
                      <a:pt x="7" y="122"/>
                    </a:lnTo>
                    <a:lnTo>
                      <a:pt x="1" y="119"/>
                    </a:lnTo>
                    <a:lnTo>
                      <a:pt x="0" y="112"/>
                    </a:lnTo>
                    <a:lnTo>
                      <a:pt x="6" y="102"/>
                    </a:lnTo>
                    <a:lnTo>
                      <a:pt x="16" y="90"/>
                    </a:lnTo>
                    <a:lnTo>
                      <a:pt x="31" y="79"/>
                    </a:lnTo>
                    <a:lnTo>
                      <a:pt x="50" y="69"/>
                    </a:lnTo>
                    <a:lnTo>
                      <a:pt x="73" y="63"/>
                    </a:lnTo>
                    <a:lnTo>
                      <a:pt x="85" y="60"/>
                    </a:lnTo>
                    <a:lnTo>
                      <a:pt x="97" y="58"/>
                    </a:lnTo>
                    <a:lnTo>
                      <a:pt x="109" y="54"/>
                    </a:lnTo>
                    <a:lnTo>
                      <a:pt x="122" y="51"/>
                    </a:lnTo>
                    <a:lnTo>
                      <a:pt x="135" y="48"/>
                    </a:lnTo>
                    <a:lnTo>
                      <a:pt x="149" y="43"/>
                    </a:lnTo>
                    <a:lnTo>
                      <a:pt x="162" y="39"/>
                    </a:lnTo>
                    <a:lnTo>
                      <a:pt x="177" y="35"/>
                    </a:lnTo>
                    <a:lnTo>
                      <a:pt x="192" y="31"/>
                    </a:lnTo>
                    <a:lnTo>
                      <a:pt x="209" y="28"/>
                    </a:lnTo>
                    <a:lnTo>
                      <a:pt x="226" y="23"/>
                    </a:lnTo>
                    <a:lnTo>
                      <a:pt x="244" y="20"/>
                    </a:lnTo>
                    <a:lnTo>
                      <a:pt x="263" y="16"/>
                    </a:lnTo>
                    <a:lnTo>
                      <a:pt x="283" y="13"/>
                    </a:lnTo>
                    <a:lnTo>
                      <a:pt x="305" y="11"/>
                    </a:lnTo>
                    <a:lnTo>
                      <a:pt x="328" y="8"/>
                    </a:lnTo>
                    <a:lnTo>
                      <a:pt x="350" y="6"/>
                    </a:lnTo>
                    <a:lnTo>
                      <a:pt x="370" y="5"/>
                    </a:lnTo>
                    <a:lnTo>
                      <a:pt x="386" y="3"/>
                    </a:lnTo>
                    <a:lnTo>
                      <a:pt x="400" y="1"/>
                    </a:lnTo>
                    <a:lnTo>
                      <a:pt x="412" y="0"/>
                    </a:lnTo>
                    <a:lnTo>
                      <a:pt x="424" y="0"/>
                    </a:lnTo>
                    <a:lnTo>
                      <a:pt x="433" y="0"/>
                    </a:lnTo>
                    <a:lnTo>
                      <a:pt x="442" y="1"/>
                    </a:lnTo>
                    <a:lnTo>
                      <a:pt x="452" y="3"/>
                    </a:lnTo>
                    <a:lnTo>
                      <a:pt x="461" y="5"/>
                    </a:lnTo>
                    <a:lnTo>
                      <a:pt x="469" y="7"/>
                    </a:lnTo>
                    <a:lnTo>
                      <a:pt x="479" y="11"/>
                    </a:lnTo>
                    <a:lnTo>
                      <a:pt x="490" y="15"/>
                    </a:lnTo>
                    <a:lnTo>
                      <a:pt x="502" y="21"/>
                    </a:lnTo>
                    <a:lnTo>
                      <a:pt x="516" y="28"/>
                    </a:lnTo>
                    <a:lnTo>
                      <a:pt x="532" y="35"/>
                    </a:lnTo>
                    <a:lnTo>
                      <a:pt x="562" y="49"/>
                    </a:lnTo>
                    <a:lnTo>
                      <a:pt x="585" y="57"/>
                    </a:lnTo>
                    <a:lnTo>
                      <a:pt x="603" y="63"/>
                    </a:lnTo>
                    <a:lnTo>
                      <a:pt x="617" y="65"/>
                    </a:lnTo>
                    <a:lnTo>
                      <a:pt x="631" y="67"/>
                    </a:lnTo>
                    <a:lnTo>
                      <a:pt x="646" y="69"/>
                    </a:lnTo>
                    <a:lnTo>
                      <a:pt x="666" y="73"/>
                    </a:lnTo>
                    <a:lnTo>
                      <a:pt x="691" y="79"/>
                    </a:lnTo>
                    <a:lnTo>
                      <a:pt x="721" y="88"/>
                    </a:lnTo>
                    <a:lnTo>
                      <a:pt x="750" y="98"/>
                    </a:lnTo>
                    <a:lnTo>
                      <a:pt x="776" y="110"/>
                    </a:lnTo>
                    <a:lnTo>
                      <a:pt x="801" y="121"/>
                    </a:lnTo>
                    <a:lnTo>
                      <a:pt x="821" y="133"/>
                    </a:lnTo>
                    <a:lnTo>
                      <a:pt x="838" y="142"/>
                    </a:lnTo>
                    <a:lnTo>
                      <a:pt x="848" y="148"/>
                    </a:lnTo>
                    <a:lnTo>
                      <a:pt x="851" y="150"/>
                    </a:lnTo>
                    <a:lnTo>
                      <a:pt x="854" y="154"/>
                    </a:lnTo>
                    <a:lnTo>
                      <a:pt x="858" y="160"/>
                    </a:lnTo>
                    <a:lnTo>
                      <a:pt x="865" y="172"/>
                    </a:lnTo>
                    <a:lnTo>
                      <a:pt x="871" y="183"/>
                    </a:lnTo>
                    <a:lnTo>
                      <a:pt x="876" y="193"/>
                    </a:lnTo>
                    <a:lnTo>
                      <a:pt x="877" y="200"/>
                    </a:lnTo>
                    <a:lnTo>
                      <a:pt x="873" y="202"/>
                    </a:lnTo>
                    <a:lnTo>
                      <a:pt x="863" y="196"/>
                    </a:lnTo>
                    <a:close/>
                  </a:path>
                </a:pathLst>
              </a:custGeom>
              <a:solidFill>
                <a:srgbClr val="000000"/>
              </a:solidFill>
              <a:ln w="9525">
                <a:noFill/>
                <a:round/>
                <a:headEnd/>
                <a:tailEnd/>
              </a:ln>
            </p:spPr>
            <p:txBody>
              <a:bodyPr/>
              <a:lstStyle/>
              <a:p>
                <a:endParaRPr lang="fa-IR"/>
              </a:p>
            </p:txBody>
          </p:sp>
          <p:sp>
            <p:nvSpPr>
              <p:cNvPr id="16521" name="Freeform 105"/>
              <p:cNvSpPr>
                <a:spLocks/>
              </p:cNvSpPr>
              <p:nvPr/>
            </p:nvSpPr>
            <p:spPr bwMode="auto">
              <a:xfrm>
                <a:off x="2806" y="3535"/>
                <a:ext cx="70" cy="58"/>
              </a:xfrm>
              <a:custGeom>
                <a:avLst/>
                <a:gdLst>
                  <a:gd name="T0" fmla="*/ 120 w 141"/>
                  <a:gd name="T1" fmla="*/ 5 h 118"/>
                  <a:gd name="T2" fmla="*/ 111 w 141"/>
                  <a:gd name="T3" fmla="*/ 10 h 118"/>
                  <a:gd name="T4" fmla="*/ 97 w 141"/>
                  <a:gd name="T5" fmla="*/ 16 h 118"/>
                  <a:gd name="T6" fmla="*/ 82 w 141"/>
                  <a:gd name="T7" fmla="*/ 23 h 118"/>
                  <a:gd name="T8" fmla="*/ 67 w 141"/>
                  <a:gd name="T9" fmla="*/ 30 h 118"/>
                  <a:gd name="T10" fmla="*/ 52 w 141"/>
                  <a:gd name="T11" fmla="*/ 36 h 118"/>
                  <a:gd name="T12" fmla="*/ 39 w 141"/>
                  <a:gd name="T13" fmla="*/ 40 h 118"/>
                  <a:gd name="T14" fmla="*/ 31 w 141"/>
                  <a:gd name="T15" fmla="*/ 44 h 118"/>
                  <a:gd name="T16" fmla="*/ 28 w 141"/>
                  <a:gd name="T17" fmla="*/ 45 h 118"/>
                  <a:gd name="T18" fmla="*/ 25 w 141"/>
                  <a:gd name="T19" fmla="*/ 48 h 118"/>
                  <a:gd name="T20" fmla="*/ 20 w 141"/>
                  <a:gd name="T21" fmla="*/ 58 h 118"/>
                  <a:gd name="T22" fmla="*/ 12 w 141"/>
                  <a:gd name="T23" fmla="*/ 71 h 118"/>
                  <a:gd name="T24" fmla="*/ 5 w 141"/>
                  <a:gd name="T25" fmla="*/ 85 h 118"/>
                  <a:gd name="T26" fmla="*/ 0 w 141"/>
                  <a:gd name="T27" fmla="*/ 99 h 118"/>
                  <a:gd name="T28" fmla="*/ 0 w 141"/>
                  <a:gd name="T29" fmla="*/ 111 h 118"/>
                  <a:gd name="T30" fmla="*/ 7 w 141"/>
                  <a:gd name="T31" fmla="*/ 118 h 118"/>
                  <a:gd name="T32" fmla="*/ 22 w 141"/>
                  <a:gd name="T33" fmla="*/ 118 h 118"/>
                  <a:gd name="T34" fmla="*/ 42 w 141"/>
                  <a:gd name="T35" fmla="*/ 112 h 118"/>
                  <a:gd name="T36" fmla="*/ 61 w 141"/>
                  <a:gd name="T37" fmla="*/ 104 h 118"/>
                  <a:gd name="T38" fmla="*/ 80 w 141"/>
                  <a:gd name="T39" fmla="*/ 96 h 118"/>
                  <a:gd name="T40" fmla="*/ 96 w 141"/>
                  <a:gd name="T41" fmla="*/ 86 h 118"/>
                  <a:gd name="T42" fmla="*/ 110 w 141"/>
                  <a:gd name="T43" fmla="*/ 78 h 118"/>
                  <a:gd name="T44" fmla="*/ 120 w 141"/>
                  <a:gd name="T45" fmla="*/ 71 h 118"/>
                  <a:gd name="T46" fmla="*/ 127 w 141"/>
                  <a:gd name="T47" fmla="*/ 67 h 118"/>
                  <a:gd name="T48" fmla="*/ 129 w 141"/>
                  <a:gd name="T49" fmla="*/ 66 h 118"/>
                  <a:gd name="T50" fmla="*/ 141 w 141"/>
                  <a:gd name="T51" fmla="*/ 10 h 118"/>
                  <a:gd name="T52" fmla="*/ 141 w 141"/>
                  <a:gd name="T53" fmla="*/ 8 h 118"/>
                  <a:gd name="T54" fmla="*/ 138 w 141"/>
                  <a:gd name="T55" fmla="*/ 2 h 118"/>
                  <a:gd name="T56" fmla="*/ 131 w 141"/>
                  <a:gd name="T57" fmla="*/ 0 h 118"/>
                  <a:gd name="T58" fmla="*/ 120 w 141"/>
                  <a:gd name="T59" fmla="*/ 5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1"/>
                  <a:gd name="T91" fmla="*/ 0 h 118"/>
                  <a:gd name="T92" fmla="*/ 141 w 141"/>
                  <a:gd name="T93" fmla="*/ 118 h 1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1" h="118">
                    <a:moveTo>
                      <a:pt x="120" y="5"/>
                    </a:moveTo>
                    <a:lnTo>
                      <a:pt x="111" y="10"/>
                    </a:lnTo>
                    <a:lnTo>
                      <a:pt x="97" y="16"/>
                    </a:lnTo>
                    <a:lnTo>
                      <a:pt x="82" y="23"/>
                    </a:lnTo>
                    <a:lnTo>
                      <a:pt x="67" y="30"/>
                    </a:lnTo>
                    <a:lnTo>
                      <a:pt x="52" y="36"/>
                    </a:lnTo>
                    <a:lnTo>
                      <a:pt x="39" y="40"/>
                    </a:lnTo>
                    <a:lnTo>
                      <a:pt x="31" y="44"/>
                    </a:lnTo>
                    <a:lnTo>
                      <a:pt x="28" y="45"/>
                    </a:lnTo>
                    <a:lnTo>
                      <a:pt x="25" y="48"/>
                    </a:lnTo>
                    <a:lnTo>
                      <a:pt x="20" y="58"/>
                    </a:lnTo>
                    <a:lnTo>
                      <a:pt x="12" y="71"/>
                    </a:lnTo>
                    <a:lnTo>
                      <a:pt x="5" y="85"/>
                    </a:lnTo>
                    <a:lnTo>
                      <a:pt x="0" y="99"/>
                    </a:lnTo>
                    <a:lnTo>
                      <a:pt x="0" y="111"/>
                    </a:lnTo>
                    <a:lnTo>
                      <a:pt x="7" y="118"/>
                    </a:lnTo>
                    <a:lnTo>
                      <a:pt x="22" y="118"/>
                    </a:lnTo>
                    <a:lnTo>
                      <a:pt x="42" y="112"/>
                    </a:lnTo>
                    <a:lnTo>
                      <a:pt x="61" y="104"/>
                    </a:lnTo>
                    <a:lnTo>
                      <a:pt x="80" y="96"/>
                    </a:lnTo>
                    <a:lnTo>
                      <a:pt x="96" y="86"/>
                    </a:lnTo>
                    <a:lnTo>
                      <a:pt x="110" y="78"/>
                    </a:lnTo>
                    <a:lnTo>
                      <a:pt x="120" y="71"/>
                    </a:lnTo>
                    <a:lnTo>
                      <a:pt x="127" y="67"/>
                    </a:lnTo>
                    <a:lnTo>
                      <a:pt x="129" y="66"/>
                    </a:lnTo>
                    <a:lnTo>
                      <a:pt x="141" y="10"/>
                    </a:lnTo>
                    <a:lnTo>
                      <a:pt x="141" y="8"/>
                    </a:lnTo>
                    <a:lnTo>
                      <a:pt x="138" y="2"/>
                    </a:lnTo>
                    <a:lnTo>
                      <a:pt x="131" y="0"/>
                    </a:lnTo>
                    <a:lnTo>
                      <a:pt x="120" y="5"/>
                    </a:lnTo>
                    <a:close/>
                  </a:path>
                </a:pathLst>
              </a:custGeom>
              <a:solidFill>
                <a:srgbClr val="000000"/>
              </a:solidFill>
              <a:ln w="9525">
                <a:noFill/>
                <a:round/>
                <a:headEnd/>
                <a:tailEnd/>
              </a:ln>
            </p:spPr>
            <p:txBody>
              <a:bodyPr/>
              <a:lstStyle/>
              <a:p>
                <a:endParaRPr lang="fa-IR"/>
              </a:p>
            </p:txBody>
          </p:sp>
          <p:sp>
            <p:nvSpPr>
              <p:cNvPr id="16522" name="Freeform 106"/>
              <p:cNvSpPr>
                <a:spLocks/>
              </p:cNvSpPr>
              <p:nvPr/>
            </p:nvSpPr>
            <p:spPr bwMode="auto">
              <a:xfrm>
                <a:off x="2989" y="3483"/>
                <a:ext cx="54" cy="30"/>
              </a:xfrm>
              <a:custGeom>
                <a:avLst/>
                <a:gdLst>
                  <a:gd name="T0" fmla="*/ 105 w 110"/>
                  <a:gd name="T1" fmla="*/ 45 h 61"/>
                  <a:gd name="T2" fmla="*/ 96 w 110"/>
                  <a:gd name="T3" fmla="*/ 38 h 61"/>
                  <a:gd name="T4" fmla="*/ 85 w 110"/>
                  <a:gd name="T5" fmla="*/ 30 h 61"/>
                  <a:gd name="T6" fmla="*/ 72 w 110"/>
                  <a:gd name="T7" fmla="*/ 21 h 61"/>
                  <a:gd name="T8" fmla="*/ 59 w 110"/>
                  <a:gd name="T9" fmla="*/ 13 h 61"/>
                  <a:gd name="T10" fmla="*/ 46 w 110"/>
                  <a:gd name="T11" fmla="*/ 6 h 61"/>
                  <a:gd name="T12" fmla="*/ 35 w 110"/>
                  <a:gd name="T13" fmla="*/ 2 h 61"/>
                  <a:gd name="T14" fmla="*/ 26 w 110"/>
                  <a:gd name="T15" fmla="*/ 0 h 61"/>
                  <a:gd name="T16" fmla="*/ 20 w 110"/>
                  <a:gd name="T17" fmla="*/ 5 h 61"/>
                  <a:gd name="T18" fmla="*/ 12 w 110"/>
                  <a:gd name="T19" fmla="*/ 20 h 61"/>
                  <a:gd name="T20" fmla="*/ 6 w 110"/>
                  <a:gd name="T21" fmla="*/ 36 h 61"/>
                  <a:gd name="T22" fmla="*/ 1 w 110"/>
                  <a:gd name="T23" fmla="*/ 50 h 61"/>
                  <a:gd name="T24" fmla="*/ 0 w 110"/>
                  <a:gd name="T25" fmla="*/ 55 h 61"/>
                  <a:gd name="T26" fmla="*/ 76 w 110"/>
                  <a:gd name="T27" fmla="*/ 61 h 61"/>
                  <a:gd name="T28" fmla="*/ 79 w 110"/>
                  <a:gd name="T29" fmla="*/ 61 h 61"/>
                  <a:gd name="T30" fmla="*/ 83 w 110"/>
                  <a:gd name="T31" fmla="*/ 61 h 61"/>
                  <a:gd name="T32" fmla="*/ 91 w 110"/>
                  <a:gd name="T33" fmla="*/ 60 h 61"/>
                  <a:gd name="T34" fmla="*/ 98 w 110"/>
                  <a:gd name="T35" fmla="*/ 59 h 61"/>
                  <a:gd name="T36" fmla="*/ 105 w 110"/>
                  <a:gd name="T37" fmla="*/ 57 h 61"/>
                  <a:gd name="T38" fmla="*/ 110 w 110"/>
                  <a:gd name="T39" fmla="*/ 55 h 61"/>
                  <a:gd name="T40" fmla="*/ 110 w 110"/>
                  <a:gd name="T41" fmla="*/ 50 h 61"/>
                  <a:gd name="T42" fmla="*/ 105 w 110"/>
                  <a:gd name="T43" fmla="*/ 45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61"/>
                  <a:gd name="T68" fmla="*/ 110 w 110"/>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61">
                    <a:moveTo>
                      <a:pt x="105" y="45"/>
                    </a:moveTo>
                    <a:lnTo>
                      <a:pt x="96" y="38"/>
                    </a:lnTo>
                    <a:lnTo>
                      <a:pt x="85" y="30"/>
                    </a:lnTo>
                    <a:lnTo>
                      <a:pt x="72" y="21"/>
                    </a:lnTo>
                    <a:lnTo>
                      <a:pt x="59" y="13"/>
                    </a:lnTo>
                    <a:lnTo>
                      <a:pt x="46" y="6"/>
                    </a:lnTo>
                    <a:lnTo>
                      <a:pt x="35" y="2"/>
                    </a:lnTo>
                    <a:lnTo>
                      <a:pt x="26" y="0"/>
                    </a:lnTo>
                    <a:lnTo>
                      <a:pt x="20" y="5"/>
                    </a:lnTo>
                    <a:lnTo>
                      <a:pt x="12" y="20"/>
                    </a:lnTo>
                    <a:lnTo>
                      <a:pt x="6" y="36"/>
                    </a:lnTo>
                    <a:lnTo>
                      <a:pt x="1" y="50"/>
                    </a:lnTo>
                    <a:lnTo>
                      <a:pt x="0" y="55"/>
                    </a:lnTo>
                    <a:lnTo>
                      <a:pt x="76" y="61"/>
                    </a:lnTo>
                    <a:lnTo>
                      <a:pt x="79" y="61"/>
                    </a:lnTo>
                    <a:lnTo>
                      <a:pt x="83" y="61"/>
                    </a:lnTo>
                    <a:lnTo>
                      <a:pt x="91" y="60"/>
                    </a:lnTo>
                    <a:lnTo>
                      <a:pt x="98" y="59"/>
                    </a:lnTo>
                    <a:lnTo>
                      <a:pt x="105" y="57"/>
                    </a:lnTo>
                    <a:lnTo>
                      <a:pt x="110" y="55"/>
                    </a:lnTo>
                    <a:lnTo>
                      <a:pt x="110" y="50"/>
                    </a:lnTo>
                    <a:lnTo>
                      <a:pt x="105" y="45"/>
                    </a:lnTo>
                    <a:close/>
                  </a:path>
                </a:pathLst>
              </a:custGeom>
              <a:solidFill>
                <a:srgbClr val="000000"/>
              </a:solidFill>
              <a:ln w="9525">
                <a:noFill/>
                <a:round/>
                <a:headEnd/>
                <a:tailEnd/>
              </a:ln>
            </p:spPr>
            <p:txBody>
              <a:bodyPr/>
              <a:lstStyle/>
              <a:p>
                <a:endParaRPr lang="fa-IR"/>
              </a:p>
            </p:txBody>
          </p:sp>
          <p:sp>
            <p:nvSpPr>
              <p:cNvPr id="16523" name="Freeform 107"/>
              <p:cNvSpPr>
                <a:spLocks/>
              </p:cNvSpPr>
              <p:nvPr/>
            </p:nvSpPr>
            <p:spPr bwMode="auto">
              <a:xfrm>
                <a:off x="2851" y="3473"/>
                <a:ext cx="130" cy="81"/>
              </a:xfrm>
              <a:custGeom>
                <a:avLst/>
                <a:gdLst>
                  <a:gd name="T0" fmla="*/ 22 w 259"/>
                  <a:gd name="T1" fmla="*/ 156 h 162"/>
                  <a:gd name="T2" fmla="*/ 45 w 259"/>
                  <a:gd name="T3" fmla="*/ 147 h 162"/>
                  <a:gd name="T4" fmla="*/ 67 w 259"/>
                  <a:gd name="T5" fmla="*/ 140 h 162"/>
                  <a:gd name="T6" fmla="*/ 89 w 259"/>
                  <a:gd name="T7" fmla="*/ 133 h 162"/>
                  <a:gd name="T8" fmla="*/ 108 w 259"/>
                  <a:gd name="T9" fmla="*/ 129 h 162"/>
                  <a:gd name="T10" fmla="*/ 128 w 259"/>
                  <a:gd name="T11" fmla="*/ 123 h 162"/>
                  <a:gd name="T12" fmla="*/ 145 w 259"/>
                  <a:gd name="T13" fmla="*/ 118 h 162"/>
                  <a:gd name="T14" fmla="*/ 161 w 259"/>
                  <a:gd name="T15" fmla="*/ 114 h 162"/>
                  <a:gd name="T16" fmla="*/ 175 w 259"/>
                  <a:gd name="T17" fmla="*/ 108 h 162"/>
                  <a:gd name="T18" fmla="*/ 189 w 259"/>
                  <a:gd name="T19" fmla="*/ 100 h 162"/>
                  <a:gd name="T20" fmla="*/ 203 w 259"/>
                  <a:gd name="T21" fmla="*/ 87 h 162"/>
                  <a:gd name="T22" fmla="*/ 218 w 259"/>
                  <a:gd name="T23" fmla="*/ 74 h 162"/>
                  <a:gd name="T24" fmla="*/ 230 w 259"/>
                  <a:gd name="T25" fmla="*/ 59 h 162"/>
                  <a:gd name="T26" fmla="*/ 242 w 259"/>
                  <a:gd name="T27" fmla="*/ 45 h 162"/>
                  <a:gd name="T28" fmla="*/ 251 w 259"/>
                  <a:gd name="T29" fmla="*/ 33 h 162"/>
                  <a:gd name="T30" fmla="*/ 257 w 259"/>
                  <a:gd name="T31" fmla="*/ 25 h 162"/>
                  <a:gd name="T32" fmla="*/ 259 w 259"/>
                  <a:gd name="T33" fmla="*/ 22 h 162"/>
                  <a:gd name="T34" fmla="*/ 258 w 259"/>
                  <a:gd name="T35" fmla="*/ 21 h 162"/>
                  <a:gd name="T36" fmla="*/ 256 w 259"/>
                  <a:gd name="T37" fmla="*/ 17 h 162"/>
                  <a:gd name="T38" fmla="*/ 252 w 259"/>
                  <a:gd name="T39" fmla="*/ 12 h 162"/>
                  <a:gd name="T40" fmla="*/ 246 w 259"/>
                  <a:gd name="T41" fmla="*/ 7 h 162"/>
                  <a:gd name="T42" fmla="*/ 238 w 259"/>
                  <a:gd name="T43" fmla="*/ 3 h 162"/>
                  <a:gd name="T44" fmla="*/ 230 w 259"/>
                  <a:gd name="T45" fmla="*/ 0 h 162"/>
                  <a:gd name="T46" fmla="*/ 221 w 259"/>
                  <a:gd name="T47" fmla="*/ 0 h 162"/>
                  <a:gd name="T48" fmla="*/ 210 w 259"/>
                  <a:gd name="T49" fmla="*/ 2 h 162"/>
                  <a:gd name="T50" fmla="*/ 193 w 259"/>
                  <a:gd name="T51" fmla="*/ 11 h 162"/>
                  <a:gd name="T52" fmla="*/ 172 w 259"/>
                  <a:gd name="T53" fmla="*/ 25 h 162"/>
                  <a:gd name="T54" fmla="*/ 145 w 259"/>
                  <a:gd name="T55" fmla="*/ 44 h 162"/>
                  <a:gd name="T56" fmla="*/ 119 w 259"/>
                  <a:gd name="T57" fmla="*/ 63 h 162"/>
                  <a:gd name="T58" fmla="*/ 93 w 259"/>
                  <a:gd name="T59" fmla="*/ 82 h 162"/>
                  <a:gd name="T60" fmla="*/ 71 w 259"/>
                  <a:gd name="T61" fmla="*/ 99 h 162"/>
                  <a:gd name="T62" fmla="*/ 58 w 259"/>
                  <a:gd name="T63" fmla="*/ 109 h 162"/>
                  <a:gd name="T64" fmla="*/ 52 w 259"/>
                  <a:gd name="T65" fmla="*/ 114 h 162"/>
                  <a:gd name="T66" fmla="*/ 48 w 259"/>
                  <a:gd name="T67" fmla="*/ 117 h 162"/>
                  <a:gd name="T68" fmla="*/ 38 w 259"/>
                  <a:gd name="T69" fmla="*/ 124 h 162"/>
                  <a:gd name="T70" fmla="*/ 26 w 259"/>
                  <a:gd name="T71" fmla="*/ 135 h 162"/>
                  <a:gd name="T72" fmla="*/ 14 w 259"/>
                  <a:gd name="T73" fmla="*/ 145 h 162"/>
                  <a:gd name="T74" fmla="*/ 3 w 259"/>
                  <a:gd name="T75" fmla="*/ 155 h 162"/>
                  <a:gd name="T76" fmla="*/ 0 w 259"/>
                  <a:gd name="T77" fmla="*/ 161 h 162"/>
                  <a:gd name="T78" fmla="*/ 6 w 259"/>
                  <a:gd name="T79" fmla="*/ 162 h 162"/>
                  <a:gd name="T80" fmla="*/ 22 w 259"/>
                  <a:gd name="T81" fmla="*/ 15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9"/>
                  <a:gd name="T124" fmla="*/ 0 h 162"/>
                  <a:gd name="T125" fmla="*/ 259 w 259"/>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9" h="162">
                    <a:moveTo>
                      <a:pt x="22" y="156"/>
                    </a:moveTo>
                    <a:lnTo>
                      <a:pt x="45" y="147"/>
                    </a:lnTo>
                    <a:lnTo>
                      <a:pt x="67" y="140"/>
                    </a:lnTo>
                    <a:lnTo>
                      <a:pt x="89" y="133"/>
                    </a:lnTo>
                    <a:lnTo>
                      <a:pt x="108" y="129"/>
                    </a:lnTo>
                    <a:lnTo>
                      <a:pt x="128" y="123"/>
                    </a:lnTo>
                    <a:lnTo>
                      <a:pt x="145" y="118"/>
                    </a:lnTo>
                    <a:lnTo>
                      <a:pt x="161" y="114"/>
                    </a:lnTo>
                    <a:lnTo>
                      <a:pt x="175" y="108"/>
                    </a:lnTo>
                    <a:lnTo>
                      <a:pt x="189" y="100"/>
                    </a:lnTo>
                    <a:lnTo>
                      <a:pt x="203" y="87"/>
                    </a:lnTo>
                    <a:lnTo>
                      <a:pt x="218" y="74"/>
                    </a:lnTo>
                    <a:lnTo>
                      <a:pt x="230" y="59"/>
                    </a:lnTo>
                    <a:lnTo>
                      <a:pt x="242" y="45"/>
                    </a:lnTo>
                    <a:lnTo>
                      <a:pt x="251" y="33"/>
                    </a:lnTo>
                    <a:lnTo>
                      <a:pt x="257" y="25"/>
                    </a:lnTo>
                    <a:lnTo>
                      <a:pt x="259" y="22"/>
                    </a:lnTo>
                    <a:lnTo>
                      <a:pt x="258" y="21"/>
                    </a:lnTo>
                    <a:lnTo>
                      <a:pt x="256" y="17"/>
                    </a:lnTo>
                    <a:lnTo>
                      <a:pt x="252" y="12"/>
                    </a:lnTo>
                    <a:lnTo>
                      <a:pt x="246" y="7"/>
                    </a:lnTo>
                    <a:lnTo>
                      <a:pt x="238" y="3"/>
                    </a:lnTo>
                    <a:lnTo>
                      <a:pt x="230" y="0"/>
                    </a:lnTo>
                    <a:lnTo>
                      <a:pt x="221" y="0"/>
                    </a:lnTo>
                    <a:lnTo>
                      <a:pt x="210" y="2"/>
                    </a:lnTo>
                    <a:lnTo>
                      <a:pt x="193" y="11"/>
                    </a:lnTo>
                    <a:lnTo>
                      <a:pt x="172" y="25"/>
                    </a:lnTo>
                    <a:lnTo>
                      <a:pt x="145" y="44"/>
                    </a:lnTo>
                    <a:lnTo>
                      <a:pt x="119" y="63"/>
                    </a:lnTo>
                    <a:lnTo>
                      <a:pt x="93" y="82"/>
                    </a:lnTo>
                    <a:lnTo>
                      <a:pt x="71" y="99"/>
                    </a:lnTo>
                    <a:lnTo>
                      <a:pt x="58" y="109"/>
                    </a:lnTo>
                    <a:lnTo>
                      <a:pt x="52" y="114"/>
                    </a:lnTo>
                    <a:lnTo>
                      <a:pt x="48" y="117"/>
                    </a:lnTo>
                    <a:lnTo>
                      <a:pt x="38" y="124"/>
                    </a:lnTo>
                    <a:lnTo>
                      <a:pt x="26" y="135"/>
                    </a:lnTo>
                    <a:lnTo>
                      <a:pt x="14" y="145"/>
                    </a:lnTo>
                    <a:lnTo>
                      <a:pt x="3" y="155"/>
                    </a:lnTo>
                    <a:lnTo>
                      <a:pt x="0" y="161"/>
                    </a:lnTo>
                    <a:lnTo>
                      <a:pt x="6" y="162"/>
                    </a:lnTo>
                    <a:lnTo>
                      <a:pt x="22" y="156"/>
                    </a:lnTo>
                    <a:close/>
                  </a:path>
                </a:pathLst>
              </a:custGeom>
              <a:solidFill>
                <a:srgbClr val="000000"/>
              </a:solidFill>
              <a:ln w="9525">
                <a:noFill/>
                <a:round/>
                <a:headEnd/>
                <a:tailEnd/>
              </a:ln>
            </p:spPr>
            <p:txBody>
              <a:bodyPr/>
              <a:lstStyle/>
              <a:p>
                <a:endParaRPr lang="fa-IR"/>
              </a:p>
            </p:txBody>
          </p:sp>
          <p:sp>
            <p:nvSpPr>
              <p:cNvPr id="16524" name="Freeform 108"/>
              <p:cNvSpPr>
                <a:spLocks/>
              </p:cNvSpPr>
              <p:nvPr/>
            </p:nvSpPr>
            <p:spPr bwMode="auto">
              <a:xfrm>
                <a:off x="824" y="3353"/>
                <a:ext cx="74" cy="72"/>
              </a:xfrm>
              <a:custGeom>
                <a:avLst/>
                <a:gdLst>
                  <a:gd name="T0" fmla="*/ 0 w 149"/>
                  <a:gd name="T1" fmla="*/ 121 h 144"/>
                  <a:gd name="T2" fmla="*/ 4 w 149"/>
                  <a:gd name="T3" fmla="*/ 108 h 144"/>
                  <a:gd name="T4" fmla="*/ 8 w 149"/>
                  <a:gd name="T5" fmla="*/ 98 h 144"/>
                  <a:gd name="T6" fmla="*/ 16 w 149"/>
                  <a:gd name="T7" fmla="*/ 89 h 144"/>
                  <a:gd name="T8" fmla="*/ 27 w 149"/>
                  <a:gd name="T9" fmla="*/ 81 h 144"/>
                  <a:gd name="T10" fmla="*/ 32 w 149"/>
                  <a:gd name="T11" fmla="*/ 77 h 144"/>
                  <a:gd name="T12" fmla="*/ 39 w 149"/>
                  <a:gd name="T13" fmla="*/ 75 h 144"/>
                  <a:gd name="T14" fmla="*/ 46 w 149"/>
                  <a:gd name="T15" fmla="*/ 73 h 144"/>
                  <a:gd name="T16" fmla="*/ 53 w 149"/>
                  <a:gd name="T17" fmla="*/ 70 h 144"/>
                  <a:gd name="T18" fmla="*/ 60 w 149"/>
                  <a:gd name="T19" fmla="*/ 68 h 144"/>
                  <a:gd name="T20" fmla="*/ 67 w 149"/>
                  <a:gd name="T21" fmla="*/ 66 h 144"/>
                  <a:gd name="T22" fmla="*/ 73 w 149"/>
                  <a:gd name="T23" fmla="*/ 62 h 144"/>
                  <a:gd name="T24" fmla="*/ 78 w 149"/>
                  <a:gd name="T25" fmla="*/ 59 h 144"/>
                  <a:gd name="T26" fmla="*/ 89 w 149"/>
                  <a:gd name="T27" fmla="*/ 44 h 144"/>
                  <a:gd name="T28" fmla="*/ 100 w 149"/>
                  <a:gd name="T29" fmla="*/ 24 h 144"/>
                  <a:gd name="T30" fmla="*/ 108 w 149"/>
                  <a:gd name="T31" fmla="*/ 7 h 144"/>
                  <a:gd name="T32" fmla="*/ 112 w 149"/>
                  <a:gd name="T33" fmla="*/ 0 h 144"/>
                  <a:gd name="T34" fmla="*/ 113 w 149"/>
                  <a:gd name="T35" fmla="*/ 1 h 144"/>
                  <a:gd name="T36" fmla="*/ 116 w 149"/>
                  <a:gd name="T37" fmla="*/ 3 h 144"/>
                  <a:gd name="T38" fmla="*/ 121 w 149"/>
                  <a:gd name="T39" fmla="*/ 8 h 144"/>
                  <a:gd name="T40" fmla="*/ 128 w 149"/>
                  <a:gd name="T41" fmla="*/ 14 h 144"/>
                  <a:gd name="T42" fmla="*/ 134 w 149"/>
                  <a:gd name="T43" fmla="*/ 21 h 144"/>
                  <a:gd name="T44" fmla="*/ 140 w 149"/>
                  <a:gd name="T45" fmla="*/ 29 h 144"/>
                  <a:gd name="T46" fmla="*/ 144 w 149"/>
                  <a:gd name="T47" fmla="*/ 37 h 144"/>
                  <a:gd name="T48" fmla="*/ 148 w 149"/>
                  <a:gd name="T49" fmla="*/ 46 h 144"/>
                  <a:gd name="T50" fmla="*/ 149 w 149"/>
                  <a:gd name="T51" fmla="*/ 65 h 144"/>
                  <a:gd name="T52" fmla="*/ 144 w 149"/>
                  <a:gd name="T53" fmla="*/ 82 h 144"/>
                  <a:gd name="T54" fmla="*/ 136 w 149"/>
                  <a:gd name="T55" fmla="*/ 98 h 144"/>
                  <a:gd name="T56" fmla="*/ 123 w 149"/>
                  <a:gd name="T57" fmla="*/ 109 h 144"/>
                  <a:gd name="T58" fmla="*/ 116 w 149"/>
                  <a:gd name="T59" fmla="*/ 114 h 144"/>
                  <a:gd name="T60" fmla="*/ 108 w 149"/>
                  <a:gd name="T61" fmla="*/ 119 h 144"/>
                  <a:gd name="T62" fmla="*/ 101 w 149"/>
                  <a:gd name="T63" fmla="*/ 122 h 144"/>
                  <a:gd name="T64" fmla="*/ 93 w 149"/>
                  <a:gd name="T65" fmla="*/ 126 h 144"/>
                  <a:gd name="T66" fmla="*/ 85 w 149"/>
                  <a:gd name="T67" fmla="*/ 128 h 144"/>
                  <a:gd name="T68" fmla="*/ 78 w 149"/>
                  <a:gd name="T69" fmla="*/ 130 h 144"/>
                  <a:gd name="T70" fmla="*/ 70 w 149"/>
                  <a:gd name="T71" fmla="*/ 133 h 144"/>
                  <a:gd name="T72" fmla="*/ 63 w 149"/>
                  <a:gd name="T73" fmla="*/ 135 h 144"/>
                  <a:gd name="T74" fmla="*/ 55 w 149"/>
                  <a:gd name="T75" fmla="*/ 136 h 144"/>
                  <a:gd name="T76" fmla="*/ 47 w 149"/>
                  <a:gd name="T77" fmla="*/ 138 h 144"/>
                  <a:gd name="T78" fmla="*/ 38 w 149"/>
                  <a:gd name="T79" fmla="*/ 139 h 144"/>
                  <a:gd name="T80" fmla="*/ 30 w 149"/>
                  <a:gd name="T81" fmla="*/ 141 h 144"/>
                  <a:gd name="T82" fmla="*/ 22 w 149"/>
                  <a:gd name="T83" fmla="*/ 143 h 144"/>
                  <a:gd name="T84" fmla="*/ 16 w 149"/>
                  <a:gd name="T85" fmla="*/ 143 h 144"/>
                  <a:gd name="T86" fmla="*/ 12 w 149"/>
                  <a:gd name="T87" fmla="*/ 144 h 144"/>
                  <a:gd name="T88" fmla="*/ 10 w 149"/>
                  <a:gd name="T89" fmla="*/ 144 h 144"/>
                  <a:gd name="T90" fmla="*/ 8 w 149"/>
                  <a:gd name="T91" fmla="*/ 143 h 144"/>
                  <a:gd name="T92" fmla="*/ 5 w 149"/>
                  <a:gd name="T93" fmla="*/ 139 h 144"/>
                  <a:gd name="T94" fmla="*/ 1 w 149"/>
                  <a:gd name="T95" fmla="*/ 133 h 144"/>
                  <a:gd name="T96" fmla="*/ 0 w 149"/>
                  <a:gd name="T97" fmla="*/ 121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44"/>
                  <a:gd name="T149" fmla="*/ 149 w 149"/>
                  <a:gd name="T150" fmla="*/ 144 h 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44">
                    <a:moveTo>
                      <a:pt x="0" y="121"/>
                    </a:moveTo>
                    <a:lnTo>
                      <a:pt x="4" y="108"/>
                    </a:lnTo>
                    <a:lnTo>
                      <a:pt x="8" y="98"/>
                    </a:lnTo>
                    <a:lnTo>
                      <a:pt x="16" y="89"/>
                    </a:lnTo>
                    <a:lnTo>
                      <a:pt x="27" y="81"/>
                    </a:lnTo>
                    <a:lnTo>
                      <a:pt x="32" y="77"/>
                    </a:lnTo>
                    <a:lnTo>
                      <a:pt x="39" y="75"/>
                    </a:lnTo>
                    <a:lnTo>
                      <a:pt x="46" y="73"/>
                    </a:lnTo>
                    <a:lnTo>
                      <a:pt x="53" y="70"/>
                    </a:lnTo>
                    <a:lnTo>
                      <a:pt x="60" y="68"/>
                    </a:lnTo>
                    <a:lnTo>
                      <a:pt x="67" y="66"/>
                    </a:lnTo>
                    <a:lnTo>
                      <a:pt x="73" y="62"/>
                    </a:lnTo>
                    <a:lnTo>
                      <a:pt x="78" y="59"/>
                    </a:lnTo>
                    <a:lnTo>
                      <a:pt x="89" y="44"/>
                    </a:lnTo>
                    <a:lnTo>
                      <a:pt x="100" y="24"/>
                    </a:lnTo>
                    <a:lnTo>
                      <a:pt x="108" y="7"/>
                    </a:lnTo>
                    <a:lnTo>
                      <a:pt x="112" y="0"/>
                    </a:lnTo>
                    <a:lnTo>
                      <a:pt x="113" y="1"/>
                    </a:lnTo>
                    <a:lnTo>
                      <a:pt x="116" y="3"/>
                    </a:lnTo>
                    <a:lnTo>
                      <a:pt x="121" y="8"/>
                    </a:lnTo>
                    <a:lnTo>
                      <a:pt x="128" y="14"/>
                    </a:lnTo>
                    <a:lnTo>
                      <a:pt x="134" y="21"/>
                    </a:lnTo>
                    <a:lnTo>
                      <a:pt x="140" y="29"/>
                    </a:lnTo>
                    <a:lnTo>
                      <a:pt x="144" y="37"/>
                    </a:lnTo>
                    <a:lnTo>
                      <a:pt x="148" y="46"/>
                    </a:lnTo>
                    <a:lnTo>
                      <a:pt x="149" y="65"/>
                    </a:lnTo>
                    <a:lnTo>
                      <a:pt x="144" y="82"/>
                    </a:lnTo>
                    <a:lnTo>
                      <a:pt x="136" y="98"/>
                    </a:lnTo>
                    <a:lnTo>
                      <a:pt x="123" y="109"/>
                    </a:lnTo>
                    <a:lnTo>
                      <a:pt x="116" y="114"/>
                    </a:lnTo>
                    <a:lnTo>
                      <a:pt x="108" y="119"/>
                    </a:lnTo>
                    <a:lnTo>
                      <a:pt x="101" y="122"/>
                    </a:lnTo>
                    <a:lnTo>
                      <a:pt x="93" y="126"/>
                    </a:lnTo>
                    <a:lnTo>
                      <a:pt x="85" y="128"/>
                    </a:lnTo>
                    <a:lnTo>
                      <a:pt x="78" y="130"/>
                    </a:lnTo>
                    <a:lnTo>
                      <a:pt x="70" y="133"/>
                    </a:lnTo>
                    <a:lnTo>
                      <a:pt x="63" y="135"/>
                    </a:lnTo>
                    <a:lnTo>
                      <a:pt x="55" y="136"/>
                    </a:lnTo>
                    <a:lnTo>
                      <a:pt x="47" y="138"/>
                    </a:lnTo>
                    <a:lnTo>
                      <a:pt x="38" y="139"/>
                    </a:lnTo>
                    <a:lnTo>
                      <a:pt x="30" y="141"/>
                    </a:lnTo>
                    <a:lnTo>
                      <a:pt x="22" y="143"/>
                    </a:lnTo>
                    <a:lnTo>
                      <a:pt x="16" y="143"/>
                    </a:lnTo>
                    <a:lnTo>
                      <a:pt x="12" y="144"/>
                    </a:lnTo>
                    <a:lnTo>
                      <a:pt x="10" y="144"/>
                    </a:lnTo>
                    <a:lnTo>
                      <a:pt x="8" y="143"/>
                    </a:lnTo>
                    <a:lnTo>
                      <a:pt x="5" y="139"/>
                    </a:lnTo>
                    <a:lnTo>
                      <a:pt x="1" y="133"/>
                    </a:lnTo>
                    <a:lnTo>
                      <a:pt x="0" y="121"/>
                    </a:lnTo>
                    <a:close/>
                  </a:path>
                </a:pathLst>
              </a:custGeom>
              <a:solidFill>
                <a:srgbClr val="B27599"/>
              </a:solidFill>
              <a:ln w="9525">
                <a:noFill/>
                <a:round/>
                <a:headEnd/>
                <a:tailEnd/>
              </a:ln>
            </p:spPr>
            <p:txBody>
              <a:bodyPr/>
              <a:lstStyle/>
              <a:p>
                <a:endParaRPr lang="fa-IR"/>
              </a:p>
            </p:txBody>
          </p:sp>
          <p:sp>
            <p:nvSpPr>
              <p:cNvPr id="16525" name="Freeform 109"/>
              <p:cNvSpPr>
                <a:spLocks/>
              </p:cNvSpPr>
              <p:nvPr/>
            </p:nvSpPr>
            <p:spPr bwMode="auto">
              <a:xfrm>
                <a:off x="817" y="3432"/>
                <a:ext cx="118" cy="40"/>
              </a:xfrm>
              <a:custGeom>
                <a:avLst/>
                <a:gdLst>
                  <a:gd name="T0" fmla="*/ 29 w 237"/>
                  <a:gd name="T1" fmla="*/ 15 h 79"/>
                  <a:gd name="T2" fmla="*/ 39 w 237"/>
                  <a:gd name="T3" fmla="*/ 12 h 79"/>
                  <a:gd name="T4" fmla="*/ 46 w 237"/>
                  <a:gd name="T5" fmla="*/ 7 h 79"/>
                  <a:gd name="T6" fmla="*/ 51 w 237"/>
                  <a:gd name="T7" fmla="*/ 3 h 79"/>
                  <a:gd name="T8" fmla="*/ 53 w 237"/>
                  <a:gd name="T9" fmla="*/ 1 h 79"/>
                  <a:gd name="T10" fmla="*/ 57 w 237"/>
                  <a:gd name="T11" fmla="*/ 0 h 79"/>
                  <a:gd name="T12" fmla="*/ 61 w 237"/>
                  <a:gd name="T13" fmla="*/ 0 h 79"/>
                  <a:gd name="T14" fmla="*/ 70 w 237"/>
                  <a:gd name="T15" fmla="*/ 3 h 79"/>
                  <a:gd name="T16" fmla="*/ 83 w 237"/>
                  <a:gd name="T17" fmla="*/ 9 h 79"/>
                  <a:gd name="T18" fmla="*/ 98 w 237"/>
                  <a:gd name="T19" fmla="*/ 15 h 79"/>
                  <a:gd name="T20" fmla="*/ 111 w 237"/>
                  <a:gd name="T21" fmla="*/ 21 h 79"/>
                  <a:gd name="T22" fmla="*/ 122 w 237"/>
                  <a:gd name="T23" fmla="*/ 24 h 79"/>
                  <a:gd name="T24" fmla="*/ 133 w 237"/>
                  <a:gd name="T25" fmla="*/ 26 h 79"/>
                  <a:gd name="T26" fmla="*/ 142 w 237"/>
                  <a:gd name="T27" fmla="*/ 29 h 79"/>
                  <a:gd name="T28" fmla="*/ 152 w 237"/>
                  <a:gd name="T29" fmla="*/ 29 h 79"/>
                  <a:gd name="T30" fmla="*/ 161 w 237"/>
                  <a:gd name="T31" fmla="*/ 29 h 79"/>
                  <a:gd name="T32" fmla="*/ 173 w 237"/>
                  <a:gd name="T33" fmla="*/ 29 h 79"/>
                  <a:gd name="T34" fmla="*/ 186 w 237"/>
                  <a:gd name="T35" fmla="*/ 26 h 79"/>
                  <a:gd name="T36" fmla="*/ 198 w 237"/>
                  <a:gd name="T37" fmla="*/ 22 h 79"/>
                  <a:gd name="T38" fmla="*/ 211 w 237"/>
                  <a:gd name="T39" fmla="*/ 16 h 79"/>
                  <a:gd name="T40" fmla="*/ 222 w 237"/>
                  <a:gd name="T41" fmla="*/ 12 h 79"/>
                  <a:gd name="T42" fmla="*/ 232 w 237"/>
                  <a:gd name="T43" fmla="*/ 8 h 79"/>
                  <a:gd name="T44" fmla="*/ 237 w 237"/>
                  <a:gd name="T45" fmla="*/ 7 h 79"/>
                  <a:gd name="T46" fmla="*/ 237 w 237"/>
                  <a:gd name="T47" fmla="*/ 10 h 79"/>
                  <a:gd name="T48" fmla="*/ 233 w 237"/>
                  <a:gd name="T49" fmla="*/ 20 h 79"/>
                  <a:gd name="T50" fmla="*/ 225 w 237"/>
                  <a:gd name="T51" fmla="*/ 31 h 79"/>
                  <a:gd name="T52" fmla="*/ 218 w 237"/>
                  <a:gd name="T53" fmla="*/ 43 h 79"/>
                  <a:gd name="T54" fmla="*/ 211 w 237"/>
                  <a:gd name="T55" fmla="*/ 53 h 79"/>
                  <a:gd name="T56" fmla="*/ 204 w 237"/>
                  <a:gd name="T57" fmla="*/ 62 h 79"/>
                  <a:gd name="T58" fmla="*/ 196 w 237"/>
                  <a:gd name="T59" fmla="*/ 69 h 79"/>
                  <a:gd name="T60" fmla="*/ 186 w 237"/>
                  <a:gd name="T61" fmla="*/ 75 h 79"/>
                  <a:gd name="T62" fmla="*/ 173 w 237"/>
                  <a:gd name="T63" fmla="*/ 78 h 79"/>
                  <a:gd name="T64" fmla="*/ 157 w 237"/>
                  <a:gd name="T65" fmla="*/ 79 h 79"/>
                  <a:gd name="T66" fmla="*/ 140 w 237"/>
                  <a:gd name="T67" fmla="*/ 79 h 79"/>
                  <a:gd name="T68" fmla="*/ 122 w 237"/>
                  <a:gd name="T69" fmla="*/ 78 h 79"/>
                  <a:gd name="T70" fmla="*/ 106 w 237"/>
                  <a:gd name="T71" fmla="*/ 77 h 79"/>
                  <a:gd name="T72" fmla="*/ 90 w 237"/>
                  <a:gd name="T73" fmla="*/ 76 h 79"/>
                  <a:gd name="T74" fmla="*/ 75 w 237"/>
                  <a:gd name="T75" fmla="*/ 74 h 79"/>
                  <a:gd name="T76" fmla="*/ 61 w 237"/>
                  <a:gd name="T77" fmla="*/ 71 h 79"/>
                  <a:gd name="T78" fmla="*/ 49 w 237"/>
                  <a:gd name="T79" fmla="*/ 68 h 79"/>
                  <a:gd name="T80" fmla="*/ 38 w 237"/>
                  <a:gd name="T81" fmla="*/ 65 h 79"/>
                  <a:gd name="T82" fmla="*/ 29 w 237"/>
                  <a:gd name="T83" fmla="*/ 60 h 79"/>
                  <a:gd name="T84" fmla="*/ 21 w 237"/>
                  <a:gd name="T85" fmla="*/ 54 h 79"/>
                  <a:gd name="T86" fmla="*/ 14 w 237"/>
                  <a:gd name="T87" fmla="*/ 47 h 79"/>
                  <a:gd name="T88" fmla="*/ 9 w 237"/>
                  <a:gd name="T89" fmla="*/ 39 h 79"/>
                  <a:gd name="T90" fmla="*/ 5 w 237"/>
                  <a:gd name="T91" fmla="*/ 33 h 79"/>
                  <a:gd name="T92" fmla="*/ 2 w 237"/>
                  <a:gd name="T93" fmla="*/ 28 h 79"/>
                  <a:gd name="T94" fmla="*/ 0 w 237"/>
                  <a:gd name="T95" fmla="*/ 23 h 79"/>
                  <a:gd name="T96" fmla="*/ 0 w 237"/>
                  <a:gd name="T97" fmla="*/ 22 h 79"/>
                  <a:gd name="T98" fmla="*/ 0 w 237"/>
                  <a:gd name="T99" fmla="*/ 22 h 79"/>
                  <a:gd name="T100" fmla="*/ 0 w 237"/>
                  <a:gd name="T101" fmla="*/ 22 h 79"/>
                  <a:gd name="T102" fmla="*/ 0 w 237"/>
                  <a:gd name="T103" fmla="*/ 22 h 79"/>
                  <a:gd name="T104" fmla="*/ 1 w 237"/>
                  <a:gd name="T105" fmla="*/ 22 h 79"/>
                  <a:gd name="T106" fmla="*/ 5 w 237"/>
                  <a:gd name="T107" fmla="*/ 21 h 79"/>
                  <a:gd name="T108" fmla="*/ 9 w 237"/>
                  <a:gd name="T109" fmla="*/ 20 h 79"/>
                  <a:gd name="T110" fmla="*/ 17 w 237"/>
                  <a:gd name="T111" fmla="*/ 18 h 79"/>
                  <a:gd name="T112" fmla="*/ 29 w 237"/>
                  <a:gd name="T113" fmla="*/ 15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7"/>
                  <a:gd name="T172" fmla="*/ 0 h 79"/>
                  <a:gd name="T173" fmla="*/ 237 w 237"/>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7" h="79">
                    <a:moveTo>
                      <a:pt x="29" y="15"/>
                    </a:moveTo>
                    <a:lnTo>
                      <a:pt x="39" y="12"/>
                    </a:lnTo>
                    <a:lnTo>
                      <a:pt x="46" y="7"/>
                    </a:lnTo>
                    <a:lnTo>
                      <a:pt x="51" y="3"/>
                    </a:lnTo>
                    <a:lnTo>
                      <a:pt x="53" y="1"/>
                    </a:lnTo>
                    <a:lnTo>
                      <a:pt x="57" y="0"/>
                    </a:lnTo>
                    <a:lnTo>
                      <a:pt x="61" y="0"/>
                    </a:lnTo>
                    <a:lnTo>
                      <a:pt x="70" y="3"/>
                    </a:lnTo>
                    <a:lnTo>
                      <a:pt x="83" y="9"/>
                    </a:lnTo>
                    <a:lnTo>
                      <a:pt x="98" y="15"/>
                    </a:lnTo>
                    <a:lnTo>
                      <a:pt x="111" y="21"/>
                    </a:lnTo>
                    <a:lnTo>
                      <a:pt x="122" y="24"/>
                    </a:lnTo>
                    <a:lnTo>
                      <a:pt x="133" y="26"/>
                    </a:lnTo>
                    <a:lnTo>
                      <a:pt x="142" y="29"/>
                    </a:lnTo>
                    <a:lnTo>
                      <a:pt x="152" y="29"/>
                    </a:lnTo>
                    <a:lnTo>
                      <a:pt x="161" y="29"/>
                    </a:lnTo>
                    <a:lnTo>
                      <a:pt x="173" y="29"/>
                    </a:lnTo>
                    <a:lnTo>
                      <a:pt x="186" y="26"/>
                    </a:lnTo>
                    <a:lnTo>
                      <a:pt x="198" y="22"/>
                    </a:lnTo>
                    <a:lnTo>
                      <a:pt x="211" y="16"/>
                    </a:lnTo>
                    <a:lnTo>
                      <a:pt x="222" y="12"/>
                    </a:lnTo>
                    <a:lnTo>
                      <a:pt x="232" y="8"/>
                    </a:lnTo>
                    <a:lnTo>
                      <a:pt x="237" y="7"/>
                    </a:lnTo>
                    <a:lnTo>
                      <a:pt x="237" y="10"/>
                    </a:lnTo>
                    <a:lnTo>
                      <a:pt x="233" y="20"/>
                    </a:lnTo>
                    <a:lnTo>
                      <a:pt x="225" y="31"/>
                    </a:lnTo>
                    <a:lnTo>
                      <a:pt x="218" y="43"/>
                    </a:lnTo>
                    <a:lnTo>
                      <a:pt x="211" y="53"/>
                    </a:lnTo>
                    <a:lnTo>
                      <a:pt x="204" y="62"/>
                    </a:lnTo>
                    <a:lnTo>
                      <a:pt x="196" y="69"/>
                    </a:lnTo>
                    <a:lnTo>
                      <a:pt x="186" y="75"/>
                    </a:lnTo>
                    <a:lnTo>
                      <a:pt x="173" y="78"/>
                    </a:lnTo>
                    <a:lnTo>
                      <a:pt x="157" y="79"/>
                    </a:lnTo>
                    <a:lnTo>
                      <a:pt x="140" y="79"/>
                    </a:lnTo>
                    <a:lnTo>
                      <a:pt x="122" y="78"/>
                    </a:lnTo>
                    <a:lnTo>
                      <a:pt x="106" y="77"/>
                    </a:lnTo>
                    <a:lnTo>
                      <a:pt x="90" y="76"/>
                    </a:lnTo>
                    <a:lnTo>
                      <a:pt x="75" y="74"/>
                    </a:lnTo>
                    <a:lnTo>
                      <a:pt x="61" y="71"/>
                    </a:lnTo>
                    <a:lnTo>
                      <a:pt x="49" y="68"/>
                    </a:lnTo>
                    <a:lnTo>
                      <a:pt x="38" y="65"/>
                    </a:lnTo>
                    <a:lnTo>
                      <a:pt x="29" y="60"/>
                    </a:lnTo>
                    <a:lnTo>
                      <a:pt x="21" y="54"/>
                    </a:lnTo>
                    <a:lnTo>
                      <a:pt x="14" y="47"/>
                    </a:lnTo>
                    <a:lnTo>
                      <a:pt x="9" y="39"/>
                    </a:lnTo>
                    <a:lnTo>
                      <a:pt x="5" y="33"/>
                    </a:lnTo>
                    <a:lnTo>
                      <a:pt x="2" y="28"/>
                    </a:lnTo>
                    <a:lnTo>
                      <a:pt x="0" y="23"/>
                    </a:lnTo>
                    <a:lnTo>
                      <a:pt x="0" y="22"/>
                    </a:lnTo>
                    <a:lnTo>
                      <a:pt x="1" y="22"/>
                    </a:lnTo>
                    <a:lnTo>
                      <a:pt x="5" y="21"/>
                    </a:lnTo>
                    <a:lnTo>
                      <a:pt x="9" y="20"/>
                    </a:lnTo>
                    <a:lnTo>
                      <a:pt x="17" y="18"/>
                    </a:lnTo>
                    <a:lnTo>
                      <a:pt x="29" y="15"/>
                    </a:lnTo>
                    <a:close/>
                  </a:path>
                </a:pathLst>
              </a:custGeom>
              <a:solidFill>
                <a:srgbClr val="B27599"/>
              </a:solidFill>
              <a:ln w="9525">
                <a:noFill/>
                <a:round/>
                <a:headEnd/>
                <a:tailEnd/>
              </a:ln>
            </p:spPr>
            <p:txBody>
              <a:bodyPr/>
              <a:lstStyle/>
              <a:p>
                <a:endParaRPr lang="fa-IR"/>
              </a:p>
            </p:txBody>
          </p:sp>
          <p:sp>
            <p:nvSpPr>
              <p:cNvPr id="16526" name="Freeform 110"/>
              <p:cNvSpPr>
                <a:spLocks/>
              </p:cNvSpPr>
              <p:nvPr/>
            </p:nvSpPr>
            <p:spPr bwMode="auto">
              <a:xfrm>
                <a:off x="799" y="3438"/>
                <a:ext cx="67" cy="107"/>
              </a:xfrm>
              <a:custGeom>
                <a:avLst/>
                <a:gdLst>
                  <a:gd name="T0" fmla="*/ 21 w 133"/>
                  <a:gd name="T1" fmla="*/ 13 h 213"/>
                  <a:gd name="T2" fmla="*/ 21 w 133"/>
                  <a:gd name="T3" fmla="*/ 27 h 213"/>
                  <a:gd name="T4" fmla="*/ 23 w 133"/>
                  <a:gd name="T5" fmla="*/ 35 h 213"/>
                  <a:gd name="T6" fmla="*/ 24 w 133"/>
                  <a:gd name="T7" fmla="*/ 40 h 213"/>
                  <a:gd name="T8" fmla="*/ 27 w 133"/>
                  <a:gd name="T9" fmla="*/ 47 h 213"/>
                  <a:gd name="T10" fmla="*/ 34 w 133"/>
                  <a:gd name="T11" fmla="*/ 56 h 213"/>
                  <a:gd name="T12" fmla="*/ 45 w 133"/>
                  <a:gd name="T13" fmla="*/ 65 h 213"/>
                  <a:gd name="T14" fmla="*/ 56 w 133"/>
                  <a:gd name="T15" fmla="*/ 75 h 213"/>
                  <a:gd name="T16" fmla="*/ 69 w 133"/>
                  <a:gd name="T17" fmla="*/ 84 h 213"/>
                  <a:gd name="T18" fmla="*/ 81 w 133"/>
                  <a:gd name="T19" fmla="*/ 93 h 213"/>
                  <a:gd name="T20" fmla="*/ 93 w 133"/>
                  <a:gd name="T21" fmla="*/ 101 h 213"/>
                  <a:gd name="T22" fmla="*/ 102 w 133"/>
                  <a:gd name="T23" fmla="*/ 109 h 213"/>
                  <a:gd name="T24" fmla="*/ 108 w 133"/>
                  <a:gd name="T25" fmla="*/ 117 h 213"/>
                  <a:gd name="T26" fmla="*/ 117 w 133"/>
                  <a:gd name="T27" fmla="*/ 132 h 213"/>
                  <a:gd name="T28" fmla="*/ 126 w 133"/>
                  <a:gd name="T29" fmla="*/ 146 h 213"/>
                  <a:gd name="T30" fmla="*/ 133 w 133"/>
                  <a:gd name="T31" fmla="*/ 160 h 213"/>
                  <a:gd name="T32" fmla="*/ 132 w 133"/>
                  <a:gd name="T33" fmla="*/ 171 h 213"/>
                  <a:gd name="T34" fmla="*/ 124 w 133"/>
                  <a:gd name="T35" fmla="*/ 184 h 213"/>
                  <a:gd name="T36" fmla="*/ 115 w 133"/>
                  <a:gd name="T37" fmla="*/ 198 h 213"/>
                  <a:gd name="T38" fmla="*/ 106 w 133"/>
                  <a:gd name="T39" fmla="*/ 208 h 213"/>
                  <a:gd name="T40" fmla="*/ 102 w 133"/>
                  <a:gd name="T41" fmla="*/ 213 h 213"/>
                  <a:gd name="T42" fmla="*/ 103 w 133"/>
                  <a:gd name="T43" fmla="*/ 210 h 213"/>
                  <a:gd name="T44" fmla="*/ 103 w 133"/>
                  <a:gd name="T45" fmla="*/ 205 h 213"/>
                  <a:gd name="T46" fmla="*/ 102 w 133"/>
                  <a:gd name="T47" fmla="*/ 196 h 213"/>
                  <a:gd name="T48" fmla="*/ 96 w 133"/>
                  <a:gd name="T49" fmla="*/ 183 h 213"/>
                  <a:gd name="T50" fmla="*/ 92 w 133"/>
                  <a:gd name="T51" fmla="*/ 175 h 213"/>
                  <a:gd name="T52" fmla="*/ 87 w 133"/>
                  <a:gd name="T53" fmla="*/ 168 h 213"/>
                  <a:gd name="T54" fmla="*/ 83 w 133"/>
                  <a:gd name="T55" fmla="*/ 162 h 213"/>
                  <a:gd name="T56" fmla="*/ 79 w 133"/>
                  <a:gd name="T57" fmla="*/ 156 h 213"/>
                  <a:gd name="T58" fmla="*/ 74 w 133"/>
                  <a:gd name="T59" fmla="*/ 152 h 213"/>
                  <a:gd name="T60" fmla="*/ 70 w 133"/>
                  <a:gd name="T61" fmla="*/ 148 h 213"/>
                  <a:gd name="T62" fmla="*/ 66 w 133"/>
                  <a:gd name="T63" fmla="*/ 145 h 213"/>
                  <a:gd name="T64" fmla="*/ 62 w 133"/>
                  <a:gd name="T65" fmla="*/ 144 h 213"/>
                  <a:gd name="T66" fmla="*/ 56 w 133"/>
                  <a:gd name="T67" fmla="*/ 143 h 213"/>
                  <a:gd name="T68" fmla="*/ 48 w 133"/>
                  <a:gd name="T69" fmla="*/ 141 h 213"/>
                  <a:gd name="T70" fmla="*/ 39 w 133"/>
                  <a:gd name="T71" fmla="*/ 139 h 213"/>
                  <a:gd name="T72" fmla="*/ 30 w 133"/>
                  <a:gd name="T73" fmla="*/ 136 h 213"/>
                  <a:gd name="T74" fmla="*/ 19 w 133"/>
                  <a:gd name="T75" fmla="*/ 132 h 213"/>
                  <a:gd name="T76" fmla="*/ 11 w 133"/>
                  <a:gd name="T77" fmla="*/ 128 h 213"/>
                  <a:gd name="T78" fmla="*/ 4 w 133"/>
                  <a:gd name="T79" fmla="*/ 123 h 213"/>
                  <a:gd name="T80" fmla="*/ 1 w 133"/>
                  <a:gd name="T81" fmla="*/ 116 h 213"/>
                  <a:gd name="T82" fmla="*/ 0 w 133"/>
                  <a:gd name="T83" fmla="*/ 100 h 213"/>
                  <a:gd name="T84" fmla="*/ 1 w 133"/>
                  <a:gd name="T85" fmla="*/ 85 h 213"/>
                  <a:gd name="T86" fmla="*/ 3 w 133"/>
                  <a:gd name="T87" fmla="*/ 73 h 213"/>
                  <a:gd name="T88" fmla="*/ 4 w 133"/>
                  <a:gd name="T89" fmla="*/ 69 h 213"/>
                  <a:gd name="T90" fmla="*/ 16 w 133"/>
                  <a:gd name="T91" fmla="*/ 4 h 213"/>
                  <a:gd name="T92" fmla="*/ 17 w 133"/>
                  <a:gd name="T93" fmla="*/ 2 h 213"/>
                  <a:gd name="T94" fmla="*/ 18 w 133"/>
                  <a:gd name="T95" fmla="*/ 0 h 213"/>
                  <a:gd name="T96" fmla="*/ 20 w 133"/>
                  <a:gd name="T97" fmla="*/ 2 h 213"/>
                  <a:gd name="T98" fmla="*/ 21 w 133"/>
                  <a:gd name="T99" fmla="*/ 13 h 2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3"/>
                  <a:gd name="T151" fmla="*/ 0 h 213"/>
                  <a:gd name="T152" fmla="*/ 133 w 133"/>
                  <a:gd name="T153" fmla="*/ 213 h 2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3" h="213">
                    <a:moveTo>
                      <a:pt x="21" y="13"/>
                    </a:moveTo>
                    <a:lnTo>
                      <a:pt x="21" y="27"/>
                    </a:lnTo>
                    <a:lnTo>
                      <a:pt x="23" y="35"/>
                    </a:lnTo>
                    <a:lnTo>
                      <a:pt x="24" y="40"/>
                    </a:lnTo>
                    <a:lnTo>
                      <a:pt x="27" y="47"/>
                    </a:lnTo>
                    <a:lnTo>
                      <a:pt x="34" y="56"/>
                    </a:lnTo>
                    <a:lnTo>
                      <a:pt x="45" y="65"/>
                    </a:lnTo>
                    <a:lnTo>
                      <a:pt x="56" y="75"/>
                    </a:lnTo>
                    <a:lnTo>
                      <a:pt x="69" y="84"/>
                    </a:lnTo>
                    <a:lnTo>
                      <a:pt x="81" y="93"/>
                    </a:lnTo>
                    <a:lnTo>
                      <a:pt x="93" y="101"/>
                    </a:lnTo>
                    <a:lnTo>
                      <a:pt x="102" y="109"/>
                    </a:lnTo>
                    <a:lnTo>
                      <a:pt x="108" y="117"/>
                    </a:lnTo>
                    <a:lnTo>
                      <a:pt x="117" y="132"/>
                    </a:lnTo>
                    <a:lnTo>
                      <a:pt x="126" y="146"/>
                    </a:lnTo>
                    <a:lnTo>
                      <a:pt x="133" y="160"/>
                    </a:lnTo>
                    <a:lnTo>
                      <a:pt x="132" y="171"/>
                    </a:lnTo>
                    <a:lnTo>
                      <a:pt x="124" y="184"/>
                    </a:lnTo>
                    <a:lnTo>
                      <a:pt x="115" y="198"/>
                    </a:lnTo>
                    <a:lnTo>
                      <a:pt x="106" y="208"/>
                    </a:lnTo>
                    <a:lnTo>
                      <a:pt x="102" y="213"/>
                    </a:lnTo>
                    <a:lnTo>
                      <a:pt x="103" y="210"/>
                    </a:lnTo>
                    <a:lnTo>
                      <a:pt x="103" y="205"/>
                    </a:lnTo>
                    <a:lnTo>
                      <a:pt x="102" y="196"/>
                    </a:lnTo>
                    <a:lnTo>
                      <a:pt x="96" y="183"/>
                    </a:lnTo>
                    <a:lnTo>
                      <a:pt x="92" y="175"/>
                    </a:lnTo>
                    <a:lnTo>
                      <a:pt x="87" y="168"/>
                    </a:lnTo>
                    <a:lnTo>
                      <a:pt x="83" y="162"/>
                    </a:lnTo>
                    <a:lnTo>
                      <a:pt x="79" y="156"/>
                    </a:lnTo>
                    <a:lnTo>
                      <a:pt x="74" y="152"/>
                    </a:lnTo>
                    <a:lnTo>
                      <a:pt x="70" y="148"/>
                    </a:lnTo>
                    <a:lnTo>
                      <a:pt x="66" y="145"/>
                    </a:lnTo>
                    <a:lnTo>
                      <a:pt x="62" y="144"/>
                    </a:lnTo>
                    <a:lnTo>
                      <a:pt x="56" y="143"/>
                    </a:lnTo>
                    <a:lnTo>
                      <a:pt x="48" y="141"/>
                    </a:lnTo>
                    <a:lnTo>
                      <a:pt x="39" y="139"/>
                    </a:lnTo>
                    <a:lnTo>
                      <a:pt x="30" y="136"/>
                    </a:lnTo>
                    <a:lnTo>
                      <a:pt x="19" y="132"/>
                    </a:lnTo>
                    <a:lnTo>
                      <a:pt x="11" y="128"/>
                    </a:lnTo>
                    <a:lnTo>
                      <a:pt x="4" y="123"/>
                    </a:lnTo>
                    <a:lnTo>
                      <a:pt x="1" y="116"/>
                    </a:lnTo>
                    <a:lnTo>
                      <a:pt x="0" y="100"/>
                    </a:lnTo>
                    <a:lnTo>
                      <a:pt x="1" y="85"/>
                    </a:lnTo>
                    <a:lnTo>
                      <a:pt x="3" y="73"/>
                    </a:lnTo>
                    <a:lnTo>
                      <a:pt x="4" y="69"/>
                    </a:lnTo>
                    <a:lnTo>
                      <a:pt x="16" y="4"/>
                    </a:lnTo>
                    <a:lnTo>
                      <a:pt x="17" y="2"/>
                    </a:lnTo>
                    <a:lnTo>
                      <a:pt x="18" y="0"/>
                    </a:lnTo>
                    <a:lnTo>
                      <a:pt x="20" y="2"/>
                    </a:lnTo>
                    <a:lnTo>
                      <a:pt x="21" y="13"/>
                    </a:lnTo>
                    <a:close/>
                  </a:path>
                </a:pathLst>
              </a:custGeom>
              <a:solidFill>
                <a:srgbClr val="B27599"/>
              </a:solidFill>
              <a:ln w="9525">
                <a:noFill/>
                <a:round/>
                <a:headEnd/>
                <a:tailEnd/>
              </a:ln>
            </p:spPr>
            <p:txBody>
              <a:bodyPr/>
              <a:lstStyle/>
              <a:p>
                <a:endParaRPr lang="fa-IR"/>
              </a:p>
            </p:txBody>
          </p:sp>
          <p:sp>
            <p:nvSpPr>
              <p:cNvPr id="16527" name="Freeform 111"/>
              <p:cNvSpPr>
                <a:spLocks/>
              </p:cNvSpPr>
              <p:nvPr/>
            </p:nvSpPr>
            <p:spPr bwMode="auto">
              <a:xfrm>
                <a:off x="711" y="3432"/>
                <a:ext cx="99" cy="72"/>
              </a:xfrm>
              <a:custGeom>
                <a:avLst/>
                <a:gdLst>
                  <a:gd name="T0" fmla="*/ 181 w 199"/>
                  <a:gd name="T1" fmla="*/ 30 h 144"/>
                  <a:gd name="T2" fmla="*/ 170 w 199"/>
                  <a:gd name="T3" fmla="*/ 44 h 144"/>
                  <a:gd name="T4" fmla="*/ 163 w 199"/>
                  <a:gd name="T5" fmla="*/ 50 h 144"/>
                  <a:gd name="T6" fmla="*/ 157 w 199"/>
                  <a:gd name="T7" fmla="*/ 58 h 144"/>
                  <a:gd name="T8" fmla="*/ 148 w 199"/>
                  <a:gd name="T9" fmla="*/ 76 h 144"/>
                  <a:gd name="T10" fmla="*/ 143 w 199"/>
                  <a:gd name="T11" fmla="*/ 88 h 144"/>
                  <a:gd name="T12" fmla="*/ 140 w 199"/>
                  <a:gd name="T13" fmla="*/ 98 h 144"/>
                  <a:gd name="T14" fmla="*/ 136 w 199"/>
                  <a:gd name="T15" fmla="*/ 107 h 144"/>
                  <a:gd name="T16" fmla="*/ 134 w 199"/>
                  <a:gd name="T17" fmla="*/ 114 h 144"/>
                  <a:gd name="T18" fmla="*/ 130 w 199"/>
                  <a:gd name="T19" fmla="*/ 120 h 144"/>
                  <a:gd name="T20" fmla="*/ 125 w 199"/>
                  <a:gd name="T21" fmla="*/ 126 h 144"/>
                  <a:gd name="T22" fmla="*/ 118 w 199"/>
                  <a:gd name="T23" fmla="*/ 129 h 144"/>
                  <a:gd name="T24" fmla="*/ 107 w 199"/>
                  <a:gd name="T25" fmla="*/ 134 h 144"/>
                  <a:gd name="T26" fmla="*/ 97 w 199"/>
                  <a:gd name="T27" fmla="*/ 137 h 144"/>
                  <a:gd name="T28" fmla="*/ 91 w 199"/>
                  <a:gd name="T29" fmla="*/ 141 h 144"/>
                  <a:gd name="T30" fmla="*/ 87 w 199"/>
                  <a:gd name="T31" fmla="*/ 143 h 144"/>
                  <a:gd name="T32" fmla="*/ 82 w 199"/>
                  <a:gd name="T33" fmla="*/ 144 h 144"/>
                  <a:gd name="T34" fmla="*/ 77 w 199"/>
                  <a:gd name="T35" fmla="*/ 143 h 144"/>
                  <a:gd name="T36" fmla="*/ 69 w 199"/>
                  <a:gd name="T37" fmla="*/ 139 h 144"/>
                  <a:gd name="T38" fmla="*/ 58 w 199"/>
                  <a:gd name="T39" fmla="*/ 134 h 144"/>
                  <a:gd name="T40" fmla="*/ 40 w 199"/>
                  <a:gd name="T41" fmla="*/ 123 h 144"/>
                  <a:gd name="T42" fmla="*/ 30 w 199"/>
                  <a:gd name="T43" fmla="*/ 118 h 144"/>
                  <a:gd name="T44" fmla="*/ 22 w 199"/>
                  <a:gd name="T45" fmla="*/ 112 h 144"/>
                  <a:gd name="T46" fmla="*/ 14 w 199"/>
                  <a:gd name="T47" fmla="*/ 106 h 144"/>
                  <a:gd name="T48" fmla="*/ 8 w 199"/>
                  <a:gd name="T49" fmla="*/ 101 h 144"/>
                  <a:gd name="T50" fmla="*/ 4 w 199"/>
                  <a:gd name="T51" fmla="*/ 98 h 144"/>
                  <a:gd name="T52" fmla="*/ 1 w 199"/>
                  <a:gd name="T53" fmla="*/ 94 h 144"/>
                  <a:gd name="T54" fmla="*/ 0 w 199"/>
                  <a:gd name="T55" fmla="*/ 92 h 144"/>
                  <a:gd name="T56" fmla="*/ 1 w 199"/>
                  <a:gd name="T57" fmla="*/ 91 h 144"/>
                  <a:gd name="T58" fmla="*/ 5 w 199"/>
                  <a:gd name="T59" fmla="*/ 90 h 144"/>
                  <a:gd name="T60" fmla="*/ 9 w 199"/>
                  <a:gd name="T61" fmla="*/ 89 h 144"/>
                  <a:gd name="T62" fmla="*/ 16 w 199"/>
                  <a:gd name="T63" fmla="*/ 88 h 144"/>
                  <a:gd name="T64" fmla="*/ 23 w 199"/>
                  <a:gd name="T65" fmla="*/ 85 h 144"/>
                  <a:gd name="T66" fmla="*/ 30 w 199"/>
                  <a:gd name="T67" fmla="*/ 82 h 144"/>
                  <a:gd name="T68" fmla="*/ 38 w 199"/>
                  <a:gd name="T69" fmla="*/ 77 h 144"/>
                  <a:gd name="T70" fmla="*/ 44 w 199"/>
                  <a:gd name="T71" fmla="*/ 71 h 144"/>
                  <a:gd name="T72" fmla="*/ 49 w 199"/>
                  <a:gd name="T73" fmla="*/ 62 h 144"/>
                  <a:gd name="T74" fmla="*/ 52 w 199"/>
                  <a:gd name="T75" fmla="*/ 53 h 144"/>
                  <a:gd name="T76" fmla="*/ 53 w 199"/>
                  <a:gd name="T77" fmla="*/ 46 h 144"/>
                  <a:gd name="T78" fmla="*/ 55 w 199"/>
                  <a:gd name="T79" fmla="*/ 40 h 144"/>
                  <a:gd name="T80" fmla="*/ 57 w 199"/>
                  <a:gd name="T81" fmla="*/ 35 h 144"/>
                  <a:gd name="T82" fmla="*/ 60 w 199"/>
                  <a:gd name="T83" fmla="*/ 31 h 144"/>
                  <a:gd name="T84" fmla="*/ 66 w 199"/>
                  <a:gd name="T85" fmla="*/ 26 h 144"/>
                  <a:gd name="T86" fmla="*/ 74 w 199"/>
                  <a:gd name="T87" fmla="*/ 24 h 144"/>
                  <a:gd name="T88" fmla="*/ 85 w 199"/>
                  <a:gd name="T89" fmla="*/ 21 h 144"/>
                  <a:gd name="T90" fmla="*/ 99 w 199"/>
                  <a:gd name="T91" fmla="*/ 17 h 144"/>
                  <a:gd name="T92" fmla="*/ 111 w 199"/>
                  <a:gd name="T93" fmla="*/ 15 h 144"/>
                  <a:gd name="T94" fmla="*/ 122 w 199"/>
                  <a:gd name="T95" fmla="*/ 14 h 144"/>
                  <a:gd name="T96" fmla="*/ 133 w 199"/>
                  <a:gd name="T97" fmla="*/ 13 h 144"/>
                  <a:gd name="T98" fmla="*/ 142 w 199"/>
                  <a:gd name="T99" fmla="*/ 12 h 144"/>
                  <a:gd name="T100" fmla="*/ 151 w 199"/>
                  <a:gd name="T101" fmla="*/ 10 h 144"/>
                  <a:gd name="T102" fmla="*/ 158 w 199"/>
                  <a:gd name="T103" fmla="*/ 9 h 144"/>
                  <a:gd name="T104" fmla="*/ 165 w 199"/>
                  <a:gd name="T105" fmla="*/ 8 h 144"/>
                  <a:gd name="T106" fmla="*/ 175 w 199"/>
                  <a:gd name="T107" fmla="*/ 6 h 144"/>
                  <a:gd name="T108" fmla="*/ 183 w 199"/>
                  <a:gd name="T109" fmla="*/ 2 h 144"/>
                  <a:gd name="T110" fmla="*/ 189 w 199"/>
                  <a:gd name="T111" fmla="*/ 1 h 144"/>
                  <a:gd name="T112" fmla="*/ 191 w 199"/>
                  <a:gd name="T113" fmla="*/ 0 h 144"/>
                  <a:gd name="T114" fmla="*/ 199 w 199"/>
                  <a:gd name="T115" fmla="*/ 17 h 144"/>
                  <a:gd name="T116" fmla="*/ 199 w 199"/>
                  <a:gd name="T117" fmla="*/ 15 h 144"/>
                  <a:gd name="T118" fmla="*/ 198 w 199"/>
                  <a:gd name="T119" fmla="*/ 13 h 144"/>
                  <a:gd name="T120" fmla="*/ 193 w 199"/>
                  <a:gd name="T121" fmla="*/ 16 h 144"/>
                  <a:gd name="T122" fmla="*/ 181 w 199"/>
                  <a:gd name="T123" fmla="*/ 30 h 1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
                  <a:gd name="T187" fmla="*/ 0 h 144"/>
                  <a:gd name="T188" fmla="*/ 199 w 199"/>
                  <a:gd name="T189" fmla="*/ 144 h 1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 h="144">
                    <a:moveTo>
                      <a:pt x="181" y="30"/>
                    </a:moveTo>
                    <a:lnTo>
                      <a:pt x="170" y="44"/>
                    </a:lnTo>
                    <a:lnTo>
                      <a:pt x="163" y="50"/>
                    </a:lnTo>
                    <a:lnTo>
                      <a:pt x="157" y="58"/>
                    </a:lnTo>
                    <a:lnTo>
                      <a:pt x="148" y="76"/>
                    </a:lnTo>
                    <a:lnTo>
                      <a:pt x="143" y="88"/>
                    </a:lnTo>
                    <a:lnTo>
                      <a:pt x="140" y="98"/>
                    </a:lnTo>
                    <a:lnTo>
                      <a:pt x="136" y="107"/>
                    </a:lnTo>
                    <a:lnTo>
                      <a:pt x="134" y="114"/>
                    </a:lnTo>
                    <a:lnTo>
                      <a:pt x="130" y="120"/>
                    </a:lnTo>
                    <a:lnTo>
                      <a:pt x="125" y="126"/>
                    </a:lnTo>
                    <a:lnTo>
                      <a:pt x="118" y="129"/>
                    </a:lnTo>
                    <a:lnTo>
                      <a:pt x="107" y="134"/>
                    </a:lnTo>
                    <a:lnTo>
                      <a:pt x="97" y="137"/>
                    </a:lnTo>
                    <a:lnTo>
                      <a:pt x="91" y="141"/>
                    </a:lnTo>
                    <a:lnTo>
                      <a:pt x="87" y="143"/>
                    </a:lnTo>
                    <a:lnTo>
                      <a:pt x="82" y="144"/>
                    </a:lnTo>
                    <a:lnTo>
                      <a:pt x="77" y="143"/>
                    </a:lnTo>
                    <a:lnTo>
                      <a:pt x="69" y="139"/>
                    </a:lnTo>
                    <a:lnTo>
                      <a:pt x="58" y="134"/>
                    </a:lnTo>
                    <a:lnTo>
                      <a:pt x="40" y="123"/>
                    </a:lnTo>
                    <a:lnTo>
                      <a:pt x="30" y="118"/>
                    </a:lnTo>
                    <a:lnTo>
                      <a:pt x="22" y="112"/>
                    </a:lnTo>
                    <a:lnTo>
                      <a:pt x="14" y="106"/>
                    </a:lnTo>
                    <a:lnTo>
                      <a:pt x="8" y="101"/>
                    </a:lnTo>
                    <a:lnTo>
                      <a:pt x="4" y="98"/>
                    </a:lnTo>
                    <a:lnTo>
                      <a:pt x="1" y="94"/>
                    </a:lnTo>
                    <a:lnTo>
                      <a:pt x="0" y="92"/>
                    </a:lnTo>
                    <a:lnTo>
                      <a:pt x="1" y="91"/>
                    </a:lnTo>
                    <a:lnTo>
                      <a:pt x="5" y="90"/>
                    </a:lnTo>
                    <a:lnTo>
                      <a:pt x="9" y="89"/>
                    </a:lnTo>
                    <a:lnTo>
                      <a:pt x="16" y="88"/>
                    </a:lnTo>
                    <a:lnTo>
                      <a:pt x="23" y="85"/>
                    </a:lnTo>
                    <a:lnTo>
                      <a:pt x="30" y="82"/>
                    </a:lnTo>
                    <a:lnTo>
                      <a:pt x="38" y="77"/>
                    </a:lnTo>
                    <a:lnTo>
                      <a:pt x="44" y="71"/>
                    </a:lnTo>
                    <a:lnTo>
                      <a:pt x="49" y="62"/>
                    </a:lnTo>
                    <a:lnTo>
                      <a:pt x="52" y="53"/>
                    </a:lnTo>
                    <a:lnTo>
                      <a:pt x="53" y="46"/>
                    </a:lnTo>
                    <a:lnTo>
                      <a:pt x="55" y="40"/>
                    </a:lnTo>
                    <a:lnTo>
                      <a:pt x="57" y="35"/>
                    </a:lnTo>
                    <a:lnTo>
                      <a:pt x="60" y="31"/>
                    </a:lnTo>
                    <a:lnTo>
                      <a:pt x="66" y="26"/>
                    </a:lnTo>
                    <a:lnTo>
                      <a:pt x="74" y="24"/>
                    </a:lnTo>
                    <a:lnTo>
                      <a:pt x="85" y="21"/>
                    </a:lnTo>
                    <a:lnTo>
                      <a:pt x="99" y="17"/>
                    </a:lnTo>
                    <a:lnTo>
                      <a:pt x="111" y="15"/>
                    </a:lnTo>
                    <a:lnTo>
                      <a:pt x="122" y="14"/>
                    </a:lnTo>
                    <a:lnTo>
                      <a:pt x="133" y="13"/>
                    </a:lnTo>
                    <a:lnTo>
                      <a:pt x="142" y="12"/>
                    </a:lnTo>
                    <a:lnTo>
                      <a:pt x="151" y="10"/>
                    </a:lnTo>
                    <a:lnTo>
                      <a:pt x="158" y="9"/>
                    </a:lnTo>
                    <a:lnTo>
                      <a:pt x="165" y="8"/>
                    </a:lnTo>
                    <a:lnTo>
                      <a:pt x="175" y="6"/>
                    </a:lnTo>
                    <a:lnTo>
                      <a:pt x="183" y="2"/>
                    </a:lnTo>
                    <a:lnTo>
                      <a:pt x="189" y="1"/>
                    </a:lnTo>
                    <a:lnTo>
                      <a:pt x="191" y="0"/>
                    </a:lnTo>
                    <a:lnTo>
                      <a:pt x="199" y="17"/>
                    </a:lnTo>
                    <a:lnTo>
                      <a:pt x="199" y="15"/>
                    </a:lnTo>
                    <a:lnTo>
                      <a:pt x="198" y="13"/>
                    </a:lnTo>
                    <a:lnTo>
                      <a:pt x="193" y="16"/>
                    </a:lnTo>
                    <a:lnTo>
                      <a:pt x="181" y="30"/>
                    </a:lnTo>
                    <a:close/>
                  </a:path>
                </a:pathLst>
              </a:custGeom>
              <a:solidFill>
                <a:srgbClr val="B27599"/>
              </a:solidFill>
              <a:ln w="9525">
                <a:noFill/>
                <a:round/>
                <a:headEnd/>
                <a:tailEnd/>
              </a:ln>
            </p:spPr>
            <p:txBody>
              <a:bodyPr/>
              <a:lstStyle/>
              <a:p>
                <a:endParaRPr lang="fa-IR"/>
              </a:p>
            </p:txBody>
          </p:sp>
          <p:sp>
            <p:nvSpPr>
              <p:cNvPr id="16528" name="Freeform 112"/>
              <p:cNvSpPr>
                <a:spLocks/>
              </p:cNvSpPr>
              <p:nvPr/>
            </p:nvSpPr>
            <p:spPr bwMode="auto">
              <a:xfrm>
                <a:off x="762" y="3354"/>
                <a:ext cx="52" cy="73"/>
              </a:xfrm>
              <a:custGeom>
                <a:avLst/>
                <a:gdLst>
                  <a:gd name="T0" fmla="*/ 61 w 103"/>
                  <a:gd name="T1" fmla="*/ 145 h 147"/>
                  <a:gd name="T2" fmla="*/ 49 w 103"/>
                  <a:gd name="T3" fmla="*/ 143 h 147"/>
                  <a:gd name="T4" fmla="*/ 39 w 103"/>
                  <a:gd name="T5" fmla="*/ 141 h 147"/>
                  <a:gd name="T6" fmla="*/ 31 w 103"/>
                  <a:gd name="T7" fmla="*/ 139 h 147"/>
                  <a:gd name="T8" fmla="*/ 25 w 103"/>
                  <a:gd name="T9" fmla="*/ 136 h 147"/>
                  <a:gd name="T10" fmla="*/ 19 w 103"/>
                  <a:gd name="T11" fmla="*/ 133 h 147"/>
                  <a:gd name="T12" fmla="*/ 15 w 103"/>
                  <a:gd name="T13" fmla="*/ 131 h 147"/>
                  <a:gd name="T14" fmla="*/ 11 w 103"/>
                  <a:gd name="T15" fmla="*/ 127 h 147"/>
                  <a:gd name="T16" fmla="*/ 9 w 103"/>
                  <a:gd name="T17" fmla="*/ 122 h 147"/>
                  <a:gd name="T18" fmla="*/ 0 w 103"/>
                  <a:gd name="T19" fmla="*/ 101 h 147"/>
                  <a:gd name="T20" fmla="*/ 0 w 103"/>
                  <a:gd name="T21" fmla="*/ 86 h 147"/>
                  <a:gd name="T22" fmla="*/ 5 w 103"/>
                  <a:gd name="T23" fmla="*/ 75 h 147"/>
                  <a:gd name="T24" fmla="*/ 12 w 103"/>
                  <a:gd name="T25" fmla="*/ 66 h 147"/>
                  <a:gd name="T26" fmla="*/ 14 w 103"/>
                  <a:gd name="T27" fmla="*/ 52 h 147"/>
                  <a:gd name="T28" fmla="*/ 12 w 103"/>
                  <a:gd name="T29" fmla="*/ 34 h 147"/>
                  <a:gd name="T30" fmla="*/ 9 w 103"/>
                  <a:gd name="T31" fmla="*/ 19 h 147"/>
                  <a:gd name="T32" fmla="*/ 8 w 103"/>
                  <a:gd name="T33" fmla="*/ 12 h 147"/>
                  <a:gd name="T34" fmla="*/ 5 w 103"/>
                  <a:gd name="T35" fmla="*/ 10 h 147"/>
                  <a:gd name="T36" fmla="*/ 1 w 103"/>
                  <a:gd name="T37" fmla="*/ 4 h 147"/>
                  <a:gd name="T38" fmla="*/ 2 w 103"/>
                  <a:gd name="T39" fmla="*/ 0 h 147"/>
                  <a:gd name="T40" fmla="*/ 15 w 103"/>
                  <a:gd name="T41" fmla="*/ 4 h 147"/>
                  <a:gd name="T42" fmla="*/ 25 w 103"/>
                  <a:gd name="T43" fmla="*/ 8 h 147"/>
                  <a:gd name="T44" fmla="*/ 34 w 103"/>
                  <a:gd name="T45" fmla="*/ 13 h 147"/>
                  <a:gd name="T46" fmla="*/ 45 w 103"/>
                  <a:gd name="T47" fmla="*/ 18 h 147"/>
                  <a:gd name="T48" fmla="*/ 53 w 103"/>
                  <a:gd name="T49" fmla="*/ 22 h 147"/>
                  <a:gd name="T50" fmla="*/ 61 w 103"/>
                  <a:gd name="T51" fmla="*/ 28 h 147"/>
                  <a:gd name="T52" fmla="*/ 69 w 103"/>
                  <a:gd name="T53" fmla="*/ 33 h 147"/>
                  <a:gd name="T54" fmla="*/ 75 w 103"/>
                  <a:gd name="T55" fmla="*/ 38 h 147"/>
                  <a:gd name="T56" fmla="*/ 80 w 103"/>
                  <a:gd name="T57" fmla="*/ 43 h 147"/>
                  <a:gd name="T58" fmla="*/ 88 w 103"/>
                  <a:gd name="T59" fmla="*/ 52 h 147"/>
                  <a:gd name="T60" fmla="*/ 95 w 103"/>
                  <a:gd name="T61" fmla="*/ 59 h 147"/>
                  <a:gd name="T62" fmla="*/ 100 w 103"/>
                  <a:gd name="T63" fmla="*/ 67 h 147"/>
                  <a:gd name="T64" fmla="*/ 103 w 103"/>
                  <a:gd name="T65" fmla="*/ 75 h 147"/>
                  <a:gd name="T66" fmla="*/ 103 w 103"/>
                  <a:gd name="T67" fmla="*/ 86 h 147"/>
                  <a:gd name="T68" fmla="*/ 101 w 103"/>
                  <a:gd name="T69" fmla="*/ 96 h 147"/>
                  <a:gd name="T70" fmla="*/ 99 w 103"/>
                  <a:gd name="T71" fmla="*/ 106 h 147"/>
                  <a:gd name="T72" fmla="*/ 99 w 103"/>
                  <a:gd name="T73" fmla="*/ 112 h 147"/>
                  <a:gd name="T74" fmla="*/ 98 w 103"/>
                  <a:gd name="T75" fmla="*/ 118 h 147"/>
                  <a:gd name="T76" fmla="*/ 95 w 103"/>
                  <a:gd name="T77" fmla="*/ 125 h 147"/>
                  <a:gd name="T78" fmla="*/ 93 w 103"/>
                  <a:gd name="T79" fmla="*/ 132 h 147"/>
                  <a:gd name="T80" fmla="*/ 92 w 103"/>
                  <a:gd name="T81" fmla="*/ 135 h 147"/>
                  <a:gd name="T82" fmla="*/ 92 w 103"/>
                  <a:gd name="T83" fmla="*/ 136 h 147"/>
                  <a:gd name="T84" fmla="*/ 92 w 103"/>
                  <a:gd name="T85" fmla="*/ 137 h 147"/>
                  <a:gd name="T86" fmla="*/ 91 w 103"/>
                  <a:gd name="T87" fmla="*/ 140 h 147"/>
                  <a:gd name="T88" fmla="*/ 90 w 103"/>
                  <a:gd name="T89" fmla="*/ 142 h 147"/>
                  <a:gd name="T90" fmla="*/ 86 w 103"/>
                  <a:gd name="T91" fmla="*/ 144 h 147"/>
                  <a:gd name="T92" fmla="*/ 80 w 103"/>
                  <a:gd name="T93" fmla="*/ 147 h 147"/>
                  <a:gd name="T94" fmla="*/ 72 w 103"/>
                  <a:gd name="T95" fmla="*/ 147 h 147"/>
                  <a:gd name="T96" fmla="*/ 61 w 103"/>
                  <a:gd name="T97" fmla="*/ 145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3"/>
                  <a:gd name="T148" fmla="*/ 0 h 147"/>
                  <a:gd name="T149" fmla="*/ 103 w 103"/>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3" h="147">
                    <a:moveTo>
                      <a:pt x="61" y="145"/>
                    </a:moveTo>
                    <a:lnTo>
                      <a:pt x="49" y="143"/>
                    </a:lnTo>
                    <a:lnTo>
                      <a:pt x="39" y="141"/>
                    </a:lnTo>
                    <a:lnTo>
                      <a:pt x="31" y="139"/>
                    </a:lnTo>
                    <a:lnTo>
                      <a:pt x="25" y="136"/>
                    </a:lnTo>
                    <a:lnTo>
                      <a:pt x="19" y="133"/>
                    </a:lnTo>
                    <a:lnTo>
                      <a:pt x="15" y="131"/>
                    </a:lnTo>
                    <a:lnTo>
                      <a:pt x="11" y="127"/>
                    </a:lnTo>
                    <a:lnTo>
                      <a:pt x="9" y="122"/>
                    </a:lnTo>
                    <a:lnTo>
                      <a:pt x="0" y="101"/>
                    </a:lnTo>
                    <a:lnTo>
                      <a:pt x="0" y="86"/>
                    </a:lnTo>
                    <a:lnTo>
                      <a:pt x="5" y="75"/>
                    </a:lnTo>
                    <a:lnTo>
                      <a:pt x="12" y="66"/>
                    </a:lnTo>
                    <a:lnTo>
                      <a:pt x="14" y="52"/>
                    </a:lnTo>
                    <a:lnTo>
                      <a:pt x="12" y="34"/>
                    </a:lnTo>
                    <a:lnTo>
                      <a:pt x="9" y="19"/>
                    </a:lnTo>
                    <a:lnTo>
                      <a:pt x="8" y="12"/>
                    </a:lnTo>
                    <a:lnTo>
                      <a:pt x="5" y="10"/>
                    </a:lnTo>
                    <a:lnTo>
                      <a:pt x="1" y="4"/>
                    </a:lnTo>
                    <a:lnTo>
                      <a:pt x="2" y="0"/>
                    </a:lnTo>
                    <a:lnTo>
                      <a:pt x="15" y="4"/>
                    </a:lnTo>
                    <a:lnTo>
                      <a:pt x="25" y="8"/>
                    </a:lnTo>
                    <a:lnTo>
                      <a:pt x="34" y="13"/>
                    </a:lnTo>
                    <a:lnTo>
                      <a:pt x="45" y="18"/>
                    </a:lnTo>
                    <a:lnTo>
                      <a:pt x="53" y="22"/>
                    </a:lnTo>
                    <a:lnTo>
                      <a:pt x="61" y="28"/>
                    </a:lnTo>
                    <a:lnTo>
                      <a:pt x="69" y="33"/>
                    </a:lnTo>
                    <a:lnTo>
                      <a:pt x="75" y="38"/>
                    </a:lnTo>
                    <a:lnTo>
                      <a:pt x="80" y="43"/>
                    </a:lnTo>
                    <a:lnTo>
                      <a:pt x="88" y="52"/>
                    </a:lnTo>
                    <a:lnTo>
                      <a:pt x="95" y="59"/>
                    </a:lnTo>
                    <a:lnTo>
                      <a:pt x="100" y="67"/>
                    </a:lnTo>
                    <a:lnTo>
                      <a:pt x="103" y="75"/>
                    </a:lnTo>
                    <a:lnTo>
                      <a:pt x="103" y="86"/>
                    </a:lnTo>
                    <a:lnTo>
                      <a:pt x="101" y="96"/>
                    </a:lnTo>
                    <a:lnTo>
                      <a:pt x="99" y="106"/>
                    </a:lnTo>
                    <a:lnTo>
                      <a:pt x="99" y="112"/>
                    </a:lnTo>
                    <a:lnTo>
                      <a:pt x="98" y="118"/>
                    </a:lnTo>
                    <a:lnTo>
                      <a:pt x="95" y="125"/>
                    </a:lnTo>
                    <a:lnTo>
                      <a:pt x="93" y="132"/>
                    </a:lnTo>
                    <a:lnTo>
                      <a:pt x="92" y="135"/>
                    </a:lnTo>
                    <a:lnTo>
                      <a:pt x="92" y="136"/>
                    </a:lnTo>
                    <a:lnTo>
                      <a:pt x="92" y="137"/>
                    </a:lnTo>
                    <a:lnTo>
                      <a:pt x="91" y="140"/>
                    </a:lnTo>
                    <a:lnTo>
                      <a:pt x="90" y="142"/>
                    </a:lnTo>
                    <a:lnTo>
                      <a:pt x="86" y="144"/>
                    </a:lnTo>
                    <a:lnTo>
                      <a:pt x="80" y="147"/>
                    </a:lnTo>
                    <a:lnTo>
                      <a:pt x="72" y="147"/>
                    </a:lnTo>
                    <a:lnTo>
                      <a:pt x="61" y="145"/>
                    </a:lnTo>
                    <a:close/>
                  </a:path>
                </a:pathLst>
              </a:custGeom>
              <a:solidFill>
                <a:srgbClr val="B27599"/>
              </a:solidFill>
              <a:ln w="9525">
                <a:noFill/>
                <a:round/>
                <a:headEnd/>
                <a:tailEnd/>
              </a:ln>
            </p:spPr>
            <p:txBody>
              <a:bodyPr/>
              <a:lstStyle/>
              <a:p>
                <a:endParaRPr lang="fa-IR"/>
              </a:p>
            </p:txBody>
          </p:sp>
          <p:sp>
            <p:nvSpPr>
              <p:cNvPr id="16529" name="Freeform 113"/>
              <p:cNvSpPr>
                <a:spLocks/>
              </p:cNvSpPr>
              <p:nvPr/>
            </p:nvSpPr>
            <p:spPr bwMode="auto">
              <a:xfrm>
                <a:off x="803" y="3416"/>
                <a:ext cx="27" cy="28"/>
              </a:xfrm>
              <a:custGeom>
                <a:avLst/>
                <a:gdLst>
                  <a:gd name="T0" fmla="*/ 0 w 53"/>
                  <a:gd name="T1" fmla="*/ 21 h 55"/>
                  <a:gd name="T2" fmla="*/ 2 w 53"/>
                  <a:gd name="T3" fmla="*/ 11 h 55"/>
                  <a:gd name="T4" fmla="*/ 9 w 53"/>
                  <a:gd name="T5" fmla="*/ 5 h 55"/>
                  <a:gd name="T6" fmla="*/ 18 w 53"/>
                  <a:gd name="T7" fmla="*/ 0 h 55"/>
                  <a:gd name="T8" fmla="*/ 30 w 53"/>
                  <a:gd name="T9" fmla="*/ 0 h 55"/>
                  <a:gd name="T10" fmla="*/ 39 w 53"/>
                  <a:gd name="T11" fmla="*/ 2 h 55"/>
                  <a:gd name="T12" fmla="*/ 47 w 53"/>
                  <a:gd name="T13" fmla="*/ 7 h 55"/>
                  <a:gd name="T14" fmla="*/ 51 w 53"/>
                  <a:gd name="T15" fmla="*/ 15 h 55"/>
                  <a:gd name="T16" fmla="*/ 53 w 53"/>
                  <a:gd name="T17" fmla="*/ 26 h 55"/>
                  <a:gd name="T18" fmla="*/ 53 w 53"/>
                  <a:gd name="T19" fmla="*/ 38 h 55"/>
                  <a:gd name="T20" fmla="*/ 53 w 53"/>
                  <a:gd name="T21" fmla="*/ 44 h 55"/>
                  <a:gd name="T22" fmla="*/ 50 w 53"/>
                  <a:gd name="T23" fmla="*/ 46 h 55"/>
                  <a:gd name="T24" fmla="*/ 43 w 53"/>
                  <a:gd name="T25" fmla="*/ 48 h 55"/>
                  <a:gd name="T26" fmla="*/ 34 w 53"/>
                  <a:gd name="T27" fmla="*/ 52 h 55"/>
                  <a:gd name="T28" fmla="*/ 26 w 53"/>
                  <a:gd name="T29" fmla="*/ 54 h 55"/>
                  <a:gd name="T30" fmla="*/ 19 w 53"/>
                  <a:gd name="T31" fmla="*/ 55 h 55"/>
                  <a:gd name="T32" fmla="*/ 15 w 53"/>
                  <a:gd name="T33" fmla="*/ 53 h 55"/>
                  <a:gd name="T34" fmla="*/ 10 w 53"/>
                  <a:gd name="T35" fmla="*/ 47 h 55"/>
                  <a:gd name="T36" fmla="*/ 4 w 53"/>
                  <a:gd name="T37" fmla="*/ 40 h 55"/>
                  <a:gd name="T38" fmla="*/ 1 w 53"/>
                  <a:gd name="T39" fmla="*/ 31 h 55"/>
                  <a:gd name="T40" fmla="*/ 0 w 53"/>
                  <a:gd name="T41" fmla="*/ 21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55"/>
                  <a:gd name="T65" fmla="*/ 53 w 53"/>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55">
                    <a:moveTo>
                      <a:pt x="0" y="21"/>
                    </a:moveTo>
                    <a:lnTo>
                      <a:pt x="2" y="11"/>
                    </a:lnTo>
                    <a:lnTo>
                      <a:pt x="9" y="5"/>
                    </a:lnTo>
                    <a:lnTo>
                      <a:pt x="18" y="0"/>
                    </a:lnTo>
                    <a:lnTo>
                      <a:pt x="30" y="0"/>
                    </a:lnTo>
                    <a:lnTo>
                      <a:pt x="39" y="2"/>
                    </a:lnTo>
                    <a:lnTo>
                      <a:pt x="47" y="7"/>
                    </a:lnTo>
                    <a:lnTo>
                      <a:pt x="51" y="15"/>
                    </a:lnTo>
                    <a:lnTo>
                      <a:pt x="53" y="26"/>
                    </a:lnTo>
                    <a:lnTo>
                      <a:pt x="53" y="38"/>
                    </a:lnTo>
                    <a:lnTo>
                      <a:pt x="53" y="44"/>
                    </a:lnTo>
                    <a:lnTo>
                      <a:pt x="50" y="46"/>
                    </a:lnTo>
                    <a:lnTo>
                      <a:pt x="43" y="48"/>
                    </a:lnTo>
                    <a:lnTo>
                      <a:pt x="34" y="52"/>
                    </a:lnTo>
                    <a:lnTo>
                      <a:pt x="26" y="54"/>
                    </a:lnTo>
                    <a:lnTo>
                      <a:pt x="19" y="55"/>
                    </a:lnTo>
                    <a:lnTo>
                      <a:pt x="15" y="53"/>
                    </a:lnTo>
                    <a:lnTo>
                      <a:pt x="10" y="47"/>
                    </a:lnTo>
                    <a:lnTo>
                      <a:pt x="4" y="40"/>
                    </a:lnTo>
                    <a:lnTo>
                      <a:pt x="1" y="31"/>
                    </a:lnTo>
                    <a:lnTo>
                      <a:pt x="0" y="21"/>
                    </a:lnTo>
                    <a:close/>
                  </a:path>
                </a:pathLst>
              </a:custGeom>
              <a:solidFill>
                <a:srgbClr val="EFCCE5"/>
              </a:solidFill>
              <a:ln w="9525">
                <a:noFill/>
                <a:round/>
                <a:headEnd/>
                <a:tailEnd/>
              </a:ln>
            </p:spPr>
            <p:txBody>
              <a:bodyPr/>
              <a:lstStyle/>
              <a:p>
                <a:endParaRPr lang="fa-IR"/>
              </a:p>
            </p:txBody>
          </p:sp>
          <p:sp>
            <p:nvSpPr>
              <p:cNvPr id="16530" name="Freeform 114"/>
              <p:cNvSpPr>
                <a:spLocks/>
              </p:cNvSpPr>
              <p:nvPr/>
            </p:nvSpPr>
            <p:spPr bwMode="auto">
              <a:xfrm>
                <a:off x="686" y="3434"/>
                <a:ext cx="122" cy="71"/>
              </a:xfrm>
              <a:custGeom>
                <a:avLst/>
                <a:gdLst>
                  <a:gd name="T0" fmla="*/ 23 w 244"/>
                  <a:gd name="T1" fmla="*/ 75 h 143"/>
                  <a:gd name="T2" fmla="*/ 41 w 244"/>
                  <a:gd name="T3" fmla="*/ 79 h 143"/>
                  <a:gd name="T4" fmla="*/ 55 w 244"/>
                  <a:gd name="T5" fmla="*/ 80 h 143"/>
                  <a:gd name="T6" fmla="*/ 68 w 244"/>
                  <a:gd name="T7" fmla="*/ 78 h 143"/>
                  <a:gd name="T8" fmla="*/ 83 w 244"/>
                  <a:gd name="T9" fmla="*/ 68 h 143"/>
                  <a:gd name="T10" fmla="*/ 85 w 244"/>
                  <a:gd name="T11" fmla="*/ 40 h 143"/>
                  <a:gd name="T12" fmla="*/ 104 w 244"/>
                  <a:gd name="T13" fmla="*/ 22 h 143"/>
                  <a:gd name="T14" fmla="*/ 116 w 244"/>
                  <a:gd name="T15" fmla="*/ 17 h 143"/>
                  <a:gd name="T16" fmla="*/ 124 w 244"/>
                  <a:gd name="T17" fmla="*/ 13 h 143"/>
                  <a:gd name="T18" fmla="*/ 137 w 244"/>
                  <a:gd name="T19" fmla="*/ 10 h 143"/>
                  <a:gd name="T20" fmla="*/ 160 w 244"/>
                  <a:gd name="T21" fmla="*/ 4 h 143"/>
                  <a:gd name="T22" fmla="*/ 190 w 244"/>
                  <a:gd name="T23" fmla="*/ 0 h 143"/>
                  <a:gd name="T24" fmla="*/ 217 w 244"/>
                  <a:gd name="T25" fmla="*/ 0 h 143"/>
                  <a:gd name="T26" fmla="*/ 236 w 244"/>
                  <a:gd name="T27" fmla="*/ 2 h 143"/>
                  <a:gd name="T28" fmla="*/ 237 w 244"/>
                  <a:gd name="T29" fmla="*/ 2 h 143"/>
                  <a:gd name="T30" fmla="*/ 224 w 244"/>
                  <a:gd name="T31" fmla="*/ 4 h 143"/>
                  <a:gd name="T32" fmla="*/ 204 w 244"/>
                  <a:gd name="T33" fmla="*/ 7 h 143"/>
                  <a:gd name="T34" fmla="*/ 178 w 244"/>
                  <a:gd name="T35" fmla="*/ 14 h 143"/>
                  <a:gd name="T36" fmla="*/ 154 w 244"/>
                  <a:gd name="T37" fmla="*/ 21 h 143"/>
                  <a:gd name="T38" fmla="*/ 136 w 244"/>
                  <a:gd name="T39" fmla="*/ 25 h 143"/>
                  <a:gd name="T40" fmla="*/ 122 w 244"/>
                  <a:gd name="T41" fmla="*/ 33 h 143"/>
                  <a:gd name="T42" fmla="*/ 109 w 244"/>
                  <a:gd name="T43" fmla="*/ 52 h 143"/>
                  <a:gd name="T44" fmla="*/ 96 w 244"/>
                  <a:gd name="T45" fmla="*/ 76 h 143"/>
                  <a:gd name="T46" fmla="*/ 83 w 244"/>
                  <a:gd name="T47" fmla="*/ 86 h 143"/>
                  <a:gd name="T48" fmla="*/ 69 w 244"/>
                  <a:gd name="T49" fmla="*/ 90 h 143"/>
                  <a:gd name="T50" fmla="*/ 58 w 244"/>
                  <a:gd name="T51" fmla="*/ 91 h 143"/>
                  <a:gd name="T52" fmla="*/ 58 w 244"/>
                  <a:gd name="T53" fmla="*/ 94 h 143"/>
                  <a:gd name="T54" fmla="*/ 70 w 244"/>
                  <a:gd name="T55" fmla="*/ 105 h 143"/>
                  <a:gd name="T56" fmla="*/ 91 w 244"/>
                  <a:gd name="T57" fmla="*/ 116 h 143"/>
                  <a:gd name="T58" fmla="*/ 113 w 244"/>
                  <a:gd name="T59" fmla="*/ 124 h 143"/>
                  <a:gd name="T60" fmla="*/ 136 w 244"/>
                  <a:gd name="T61" fmla="*/ 129 h 143"/>
                  <a:gd name="T62" fmla="*/ 154 w 244"/>
                  <a:gd name="T63" fmla="*/ 128 h 143"/>
                  <a:gd name="T64" fmla="*/ 172 w 244"/>
                  <a:gd name="T65" fmla="*/ 97 h 143"/>
                  <a:gd name="T66" fmla="*/ 200 w 244"/>
                  <a:gd name="T67" fmla="*/ 57 h 143"/>
                  <a:gd name="T68" fmla="*/ 225 w 244"/>
                  <a:gd name="T69" fmla="*/ 29 h 143"/>
                  <a:gd name="T70" fmla="*/ 242 w 244"/>
                  <a:gd name="T71" fmla="*/ 15 h 143"/>
                  <a:gd name="T72" fmla="*/ 242 w 244"/>
                  <a:gd name="T73" fmla="*/ 14 h 143"/>
                  <a:gd name="T74" fmla="*/ 230 w 244"/>
                  <a:gd name="T75" fmla="*/ 27 h 143"/>
                  <a:gd name="T76" fmla="*/ 219 w 244"/>
                  <a:gd name="T77" fmla="*/ 51 h 143"/>
                  <a:gd name="T78" fmla="*/ 209 w 244"/>
                  <a:gd name="T79" fmla="*/ 68 h 143"/>
                  <a:gd name="T80" fmla="*/ 195 w 244"/>
                  <a:gd name="T81" fmla="*/ 93 h 143"/>
                  <a:gd name="T82" fmla="*/ 182 w 244"/>
                  <a:gd name="T83" fmla="*/ 115 h 143"/>
                  <a:gd name="T84" fmla="*/ 161 w 244"/>
                  <a:gd name="T85" fmla="*/ 134 h 143"/>
                  <a:gd name="T86" fmla="*/ 133 w 244"/>
                  <a:gd name="T87" fmla="*/ 143 h 143"/>
                  <a:gd name="T88" fmla="*/ 107 w 244"/>
                  <a:gd name="T89" fmla="*/ 139 h 143"/>
                  <a:gd name="T90" fmla="*/ 93 w 244"/>
                  <a:gd name="T91" fmla="*/ 133 h 143"/>
                  <a:gd name="T92" fmla="*/ 80 w 244"/>
                  <a:gd name="T93" fmla="*/ 126 h 143"/>
                  <a:gd name="T94" fmla="*/ 69 w 244"/>
                  <a:gd name="T95" fmla="*/ 118 h 143"/>
                  <a:gd name="T96" fmla="*/ 57 w 244"/>
                  <a:gd name="T97" fmla="*/ 110 h 143"/>
                  <a:gd name="T98" fmla="*/ 45 w 244"/>
                  <a:gd name="T99" fmla="*/ 101 h 143"/>
                  <a:gd name="T100" fmla="*/ 34 w 244"/>
                  <a:gd name="T101" fmla="*/ 90 h 143"/>
                  <a:gd name="T102" fmla="*/ 28 w 244"/>
                  <a:gd name="T103" fmla="*/ 85 h 143"/>
                  <a:gd name="T104" fmla="*/ 25 w 244"/>
                  <a:gd name="T105" fmla="*/ 82 h 143"/>
                  <a:gd name="T106" fmla="*/ 13 w 244"/>
                  <a:gd name="T107" fmla="*/ 78 h 143"/>
                  <a:gd name="T108" fmla="*/ 2 w 244"/>
                  <a:gd name="T109" fmla="*/ 72 h 143"/>
                  <a:gd name="T110" fmla="*/ 3 w 244"/>
                  <a:gd name="T111" fmla="*/ 70 h 1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4"/>
                  <a:gd name="T169" fmla="*/ 0 h 143"/>
                  <a:gd name="T170" fmla="*/ 244 w 244"/>
                  <a:gd name="T171" fmla="*/ 143 h 1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4" h="143">
                    <a:moveTo>
                      <a:pt x="11" y="72"/>
                    </a:moveTo>
                    <a:lnTo>
                      <a:pt x="23" y="75"/>
                    </a:lnTo>
                    <a:lnTo>
                      <a:pt x="32" y="78"/>
                    </a:lnTo>
                    <a:lnTo>
                      <a:pt x="41" y="79"/>
                    </a:lnTo>
                    <a:lnTo>
                      <a:pt x="48" y="79"/>
                    </a:lnTo>
                    <a:lnTo>
                      <a:pt x="55" y="80"/>
                    </a:lnTo>
                    <a:lnTo>
                      <a:pt x="61" y="79"/>
                    </a:lnTo>
                    <a:lnTo>
                      <a:pt x="68" y="78"/>
                    </a:lnTo>
                    <a:lnTo>
                      <a:pt x="75" y="76"/>
                    </a:lnTo>
                    <a:lnTo>
                      <a:pt x="83" y="68"/>
                    </a:lnTo>
                    <a:lnTo>
                      <a:pt x="84" y="55"/>
                    </a:lnTo>
                    <a:lnTo>
                      <a:pt x="85" y="40"/>
                    </a:lnTo>
                    <a:lnTo>
                      <a:pt x="96" y="27"/>
                    </a:lnTo>
                    <a:lnTo>
                      <a:pt x="104" y="22"/>
                    </a:lnTo>
                    <a:lnTo>
                      <a:pt x="111" y="19"/>
                    </a:lnTo>
                    <a:lnTo>
                      <a:pt x="116" y="17"/>
                    </a:lnTo>
                    <a:lnTo>
                      <a:pt x="119" y="15"/>
                    </a:lnTo>
                    <a:lnTo>
                      <a:pt x="124" y="13"/>
                    </a:lnTo>
                    <a:lnTo>
                      <a:pt x="130" y="12"/>
                    </a:lnTo>
                    <a:lnTo>
                      <a:pt x="137" y="10"/>
                    </a:lnTo>
                    <a:lnTo>
                      <a:pt x="147" y="6"/>
                    </a:lnTo>
                    <a:lnTo>
                      <a:pt x="160" y="4"/>
                    </a:lnTo>
                    <a:lnTo>
                      <a:pt x="175" y="2"/>
                    </a:lnTo>
                    <a:lnTo>
                      <a:pt x="190" y="0"/>
                    </a:lnTo>
                    <a:lnTo>
                      <a:pt x="205" y="0"/>
                    </a:lnTo>
                    <a:lnTo>
                      <a:pt x="217" y="0"/>
                    </a:lnTo>
                    <a:lnTo>
                      <a:pt x="229" y="0"/>
                    </a:lnTo>
                    <a:lnTo>
                      <a:pt x="236" y="2"/>
                    </a:lnTo>
                    <a:lnTo>
                      <a:pt x="238" y="2"/>
                    </a:lnTo>
                    <a:lnTo>
                      <a:pt x="237" y="2"/>
                    </a:lnTo>
                    <a:lnTo>
                      <a:pt x="231" y="3"/>
                    </a:lnTo>
                    <a:lnTo>
                      <a:pt x="224" y="4"/>
                    </a:lnTo>
                    <a:lnTo>
                      <a:pt x="215" y="5"/>
                    </a:lnTo>
                    <a:lnTo>
                      <a:pt x="204" y="7"/>
                    </a:lnTo>
                    <a:lnTo>
                      <a:pt x="192" y="11"/>
                    </a:lnTo>
                    <a:lnTo>
                      <a:pt x="178" y="14"/>
                    </a:lnTo>
                    <a:lnTo>
                      <a:pt x="166" y="18"/>
                    </a:lnTo>
                    <a:lnTo>
                      <a:pt x="154" y="21"/>
                    </a:lnTo>
                    <a:lnTo>
                      <a:pt x="144" y="23"/>
                    </a:lnTo>
                    <a:lnTo>
                      <a:pt x="136" y="25"/>
                    </a:lnTo>
                    <a:lnTo>
                      <a:pt x="129" y="28"/>
                    </a:lnTo>
                    <a:lnTo>
                      <a:pt x="122" y="33"/>
                    </a:lnTo>
                    <a:lnTo>
                      <a:pt x="116" y="41"/>
                    </a:lnTo>
                    <a:lnTo>
                      <a:pt x="109" y="52"/>
                    </a:lnTo>
                    <a:lnTo>
                      <a:pt x="101" y="68"/>
                    </a:lnTo>
                    <a:lnTo>
                      <a:pt x="96" y="76"/>
                    </a:lnTo>
                    <a:lnTo>
                      <a:pt x="89" y="82"/>
                    </a:lnTo>
                    <a:lnTo>
                      <a:pt x="83" y="86"/>
                    </a:lnTo>
                    <a:lnTo>
                      <a:pt x="76" y="88"/>
                    </a:lnTo>
                    <a:lnTo>
                      <a:pt x="69" y="90"/>
                    </a:lnTo>
                    <a:lnTo>
                      <a:pt x="63" y="91"/>
                    </a:lnTo>
                    <a:lnTo>
                      <a:pt x="58" y="91"/>
                    </a:lnTo>
                    <a:lnTo>
                      <a:pt x="57" y="91"/>
                    </a:lnTo>
                    <a:lnTo>
                      <a:pt x="58" y="94"/>
                    </a:lnTo>
                    <a:lnTo>
                      <a:pt x="63" y="98"/>
                    </a:lnTo>
                    <a:lnTo>
                      <a:pt x="70" y="105"/>
                    </a:lnTo>
                    <a:lnTo>
                      <a:pt x="83" y="112"/>
                    </a:lnTo>
                    <a:lnTo>
                      <a:pt x="91" y="116"/>
                    </a:lnTo>
                    <a:lnTo>
                      <a:pt x="101" y="120"/>
                    </a:lnTo>
                    <a:lnTo>
                      <a:pt x="113" y="124"/>
                    </a:lnTo>
                    <a:lnTo>
                      <a:pt x="124" y="127"/>
                    </a:lnTo>
                    <a:lnTo>
                      <a:pt x="136" y="129"/>
                    </a:lnTo>
                    <a:lnTo>
                      <a:pt x="146" y="131"/>
                    </a:lnTo>
                    <a:lnTo>
                      <a:pt x="154" y="128"/>
                    </a:lnTo>
                    <a:lnTo>
                      <a:pt x="159" y="123"/>
                    </a:lnTo>
                    <a:lnTo>
                      <a:pt x="172" y="97"/>
                    </a:lnTo>
                    <a:lnTo>
                      <a:pt x="186" y="75"/>
                    </a:lnTo>
                    <a:lnTo>
                      <a:pt x="200" y="57"/>
                    </a:lnTo>
                    <a:lnTo>
                      <a:pt x="214" y="41"/>
                    </a:lnTo>
                    <a:lnTo>
                      <a:pt x="225" y="29"/>
                    </a:lnTo>
                    <a:lnTo>
                      <a:pt x="236" y="20"/>
                    </a:lnTo>
                    <a:lnTo>
                      <a:pt x="242" y="15"/>
                    </a:lnTo>
                    <a:lnTo>
                      <a:pt x="244" y="13"/>
                    </a:lnTo>
                    <a:lnTo>
                      <a:pt x="242" y="14"/>
                    </a:lnTo>
                    <a:lnTo>
                      <a:pt x="236" y="20"/>
                    </a:lnTo>
                    <a:lnTo>
                      <a:pt x="230" y="27"/>
                    </a:lnTo>
                    <a:lnTo>
                      <a:pt x="224" y="37"/>
                    </a:lnTo>
                    <a:lnTo>
                      <a:pt x="219" y="51"/>
                    </a:lnTo>
                    <a:lnTo>
                      <a:pt x="215" y="59"/>
                    </a:lnTo>
                    <a:lnTo>
                      <a:pt x="209" y="68"/>
                    </a:lnTo>
                    <a:lnTo>
                      <a:pt x="201" y="82"/>
                    </a:lnTo>
                    <a:lnTo>
                      <a:pt x="195" y="93"/>
                    </a:lnTo>
                    <a:lnTo>
                      <a:pt x="190" y="103"/>
                    </a:lnTo>
                    <a:lnTo>
                      <a:pt x="182" y="115"/>
                    </a:lnTo>
                    <a:lnTo>
                      <a:pt x="172" y="125"/>
                    </a:lnTo>
                    <a:lnTo>
                      <a:pt x="161" y="134"/>
                    </a:lnTo>
                    <a:lnTo>
                      <a:pt x="148" y="141"/>
                    </a:lnTo>
                    <a:lnTo>
                      <a:pt x="133" y="143"/>
                    </a:lnTo>
                    <a:lnTo>
                      <a:pt x="115" y="141"/>
                    </a:lnTo>
                    <a:lnTo>
                      <a:pt x="107" y="139"/>
                    </a:lnTo>
                    <a:lnTo>
                      <a:pt x="100" y="136"/>
                    </a:lnTo>
                    <a:lnTo>
                      <a:pt x="93" y="133"/>
                    </a:lnTo>
                    <a:lnTo>
                      <a:pt x="87" y="129"/>
                    </a:lnTo>
                    <a:lnTo>
                      <a:pt x="80" y="126"/>
                    </a:lnTo>
                    <a:lnTo>
                      <a:pt x="75" y="123"/>
                    </a:lnTo>
                    <a:lnTo>
                      <a:pt x="69" y="118"/>
                    </a:lnTo>
                    <a:lnTo>
                      <a:pt x="63" y="115"/>
                    </a:lnTo>
                    <a:lnTo>
                      <a:pt x="57" y="110"/>
                    </a:lnTo>
                    <a:lnTo>
                      <a:pt x="51" y="105"/>
                    </a:lnTo>
                    <a:lnTo>
                      <a:pt x="45" y="101"/>
                    </a:lnTo>
                    <a:lnTo>
                      <a:pt x="40" y="95"/>
                    </a:lnTo>
                    <a:lnTo>
                      <a:pt x="34" y="90"/>
                    </a:lnTo>
                    <a:lnTo>
                      <a:pt x="31" y="87"/>
                    </a:lnTo>
                    <a:lnTo>
                      <a:pt x="28" y="85"/>
                    </a:lnTo>
                    <a:lnTo>
                      <a:pt x="27" y="83"/>
                    </a:lnTo>
                    <a:lnTo>
                      <a:pt x="25" y="82"/>
                    </a:lnTo>
                    <a:lnTo>
                      <a:pt x="20" y="80"/>
                    </a:lnTo>
                    <a:lnTo>
                      <a:pt x="13" y="78"/>
                    </a:lnTo>
                    <a:lnTo>
                      <a:pt x="8" y="74"/>
                    </a:lnTo>
                    <a:lnTo>
                      <a:pt x="2" y="72"/>
                    </a:lnTo>
                    <a:lnTo>
                      <a:pt x="0" y="70"/>
                    </a:lnTo>
                    <a:lnTo>
                      <a:pt x="3" y="70"/>
                    </a:lnTo>
                    <a:lnTo>
                      <a:pt x="11" y="72"/>
                    </a:lnTo>
                    <a:close/>
                  </a:path>
                </a:pathLst>
              </a:custGeom>
              <a:solidFill>
                <a:srgbClr val="000000"/>
              </a:solidFill>
              <a:ln w="9525">
                <a:noFill/>
                <a:round/>
                <a:headEnd/>
                <a:tailEnd/>
              </a:ln>
            </p:spPr>
            <p:txBody>
              <a:bodyPr/>
              <a:lstStyle/>
              <a:p>
                <a:endParaRPr lang="fa-IR"/>
              </a:p>
            </p:txBody>
          </p:sp>
          <p:sp>
            <p:nvSpPr>
              <p:cNvPr id="16531" name="Freeform 115"/>
              <p:cNvSpPr>
                <a:spLocks/>
              </p:cNvSpPr>
              <p:nvPr/>
            </p:nvSpPr>
            <p:spPr bwMode="auto">
              <a:xfrm>
                <a:off x="789" y="3442"/>
                <a:ext cx="88" cy="119"/>
              </a:xfrm>
              <a:custGeom>
                <a:avLst/>
                <a:gdLst>
                  <a:gd name="T0" fmla="*/ 28 w 175"/>
                  <a:gd name="T1" fmla="*/ 21 h 238"/>
                  <a:gd name="T2" fmla="*/ 13 w 175"/>
                  <a:gd name="T3" fmla="*/ 56 h 238"/>
                  <a:gd name="T4" fmla="*/ 1 w 175"/>
                  <a:gd name="T5" fmla="*/ 91 h 238"/>
                  <a:gd name="T6" fmla="*/ 3 w 175"/>
                  <a:gd name="T7" fmla="*/ 121 h 238"/>
                  <a:gd name="T8" fmla="*/ 28 w 175"/>
                  <a:gd name="T9" fmla="*/ 138 h 238"/>
                  <a:gd name="T10" fmla="*/ 51 w 175"/>
                  <a:gd name="T11" fmla="*/ 142 h 238"/>
                  <a:gd name="T12" fmla="*/ 70 w 175"/>
                  <a:gd name="T13" fmla="*/ 142 h 238"/>
                  <a:gd name="T14" fmla="*/ 85 w 175"/>
                  <a:gd name="T15" fmla="*/ 145 h 238"/>
                  <a:gd name="T16" fmla="*/ 103 w 175"/>
                  <a:gd name="T17" fmla="*/ 165 h 238"/>
                  <a:gd name="T18" fmla="*/ 114 w 175"/>
                  <a:gd name="T19" fmla="*/ 192 h 238"/>
                  <a:gd name="T20" fmla="*/ 109 w 175"/>
                  <a:gd name="T21" fmla="*/ 216 h 238"/>
                  <a:gd name="T22" fmla="*/ 105 w 175"/>
                  <a:gd name="T23" fmla="*/ 235 h 238"/>
                  <a:gd name="T24" fmla="*/ 107 w 175"/>
                  <a:gd name="T25" fmla="*/ 236 h 238"/>
                  <a:gd name="T26" fmla="*/ 131 w 175"/>
                  <a:gd name="T27" fmla="*/ 217 h 238"/>
                  <a:gd name="T28" fmla="*/ 160 w 175"/>
                  <a:gd name="T29" fmla="*/ 189 h 238"/>
                  <a:gd name="T30" fmla="*/ 175 w 175"/>
                  <a:gd name="T31" fmla="*/ 157 h 238"/>
                  <a:gd name="T32" fmla="*/ 161 w 175"/>
                  <a:gd name="T33" fmla="*/ 129 h 238"/>
                  <a:gd name="T34" fmla="*/ 134 w 175"/>
                  <a:gd name="T35" fmla="*/ 101 h 238"/>
                  <a:gd name="T36" fmla="*/ 103 w 175"/>
                  <a:gd name="T37" fmla="*/ 77 h 238"/>
                  <a:gd name="T38" fmla="*/ 76 w 175"/>
                  <a:gd name="T39" fmla="*/ 59 h 238"/>
                  <a:gd name="T40" fmla="*/ 56 w 175"/>
                  <a:gd name="T41" fmla="*/ 43 h 238"/>
                  <a:gd name="T42" fmla="*/ 43 w 175"/>
                  <a:gd name="T43" fmla="*/ 12 h 238"/>
                  <a:gd name="T44" fmla="*/ 41 w 175"/>
                  <a:gd name="T45" fmla="*/ 12 h 238"/>
                  <a:gd name="T46" fmla="*/ 40 w 175"/>
                  <a:gd name="T47" fmla="*/ 38 h 238"/>
                  <a:gd name="T48" fmla="*/ 47 w 175"/>
                  <a:gd name="T49" fmla="*/ 53 h 238"/>
                  <a:gd name="T50" fmla="*/ 73 w 175"/>
                  <a:gd name="T51" fmla="*/ 71 h 238"/>
                  <a:gd name="T52" fmla="*/ 106 w 175"/>
                  <a:gd name="T53" fmla="*/ 96 h 238"/>
                  <a:gd name="T54" fmla="*/ 132 w 175"/>
                  <a:gd name="T55" fmla="*/ 125 h 238"/>
                  <a:gd name="T56" fmla="*/ 139 w 175"/>
                  <a:gd name="T57" fmla="*/ 164 h 238"/>
                  <a:gd name="T58" fmla="*/ 127 w 175"/>
                  <a:gd name="T59" fmla="*/ 195 h 238"/>
                  <a:gd name="T60" fmla="*/ 123 w 175"/>
                  <a:gd name="T61" fmla="*/ 197 h 238"/>
                  <a:gd name="T62" fmla="*/ 122 w 175"/>
                  <a:gd name="T63" fmla="*/ 176 h 238"/>
                  <a:gd name="T64" fmla="*/ 111 w 175"/>
                  <a:gd name="T65" fmla="*/ 147 h 238"/>
                  <a:gd name="T66" fmla="*/ 77 w 175"/>
                  <a:gd name="T67" fmla="*/ 123 h 238"/>
                  <a:gd name="T68" fmla="*/ 35 w 175"/>
                  <a:gd name="T69" fmla="*/ 106 h 238"/>
                  <a:gd name="T70" fmla="*/ 31 w 175"/>
                  <a:gd name="T71" fmla="*/ 59 h 238"/>
                  <a:gd name="T72" fmla="*/ 33 w 175"/>
                  <a:gd name="T73" fmla="*/ 38 h 238"/>
                  <a:gd name="T74" fmla="*/ 36 w 175"/>
                  <a:gd name="T75" fmla="*/ 0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5"/>
                  <a:gd name="T115" fmla="*/ 0 h 238"/>
                  <a:gd name="T116" fmla="*/ 175 w 175"/>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5" h="238">
                    <a:moveTo>
                      <a:pt x="32" y="8"/>
                    </a:moveTo>
                    <a:lnTo>
                      <a:pt x="28" y="21"/>
                    </a:lnTo>
                    <a:lnTo>
                      <a:pt x="21" y="39"/>
                    </a:lnTo>
                    <a:lnTo>
                      <a:pt x="13" y="56"/>
                    </a:lnTo>
                    <a:lnTo>
                      <a:pt x="6" y="73"/>
                    </a:lnTo>
                    <a:lnTo>
                      <a:pt x="1" y="91"/>
                    </a:lnTo>
                    <a:lnTo>
                      <a:pt x="0" y="107"/>
                    </a:lnTo>
                    <a:lnTo>
                      <a:pt x="3" y="121"/>
                    </a:lnTo>
                    <a:lnTo>
                      <a:pt x="14" y="131"/>
                    </a:lnTo>
                    <a:lnTo>
                      <a:pt x="28" y="138"/>
                    </a:lnTo>
                    <a:lnTo>
                      <a:pt x="39" y="141"/>
                    </a:lnTo>
                    <a:lnTo>
                      <a:pt x="51" y="142"/>
                    </a:lnTo>
                    <a:lnTo>
                      <a:pt x="61" y="142"/>
                    </a:lnTo>
                    <a:lnTo>
                      <a:pt x="70" y="142"/>
                    </a:lnTo>
                    <a:lnTo>
                      <a:pt x="78" y="142"/>
                    </a:lnTo>
                    <a:lnTo>
                      <a:pt x="85" y="145"/>
                    </a:lnTo>
                    <a:lnTo>
                      <a:pt x="92" y="150"/>
                    </a:lnTo>
                    <a:lnTo>
                      <a:pt x="103" y="165"/>
                    </a:lnTo>
                    <a:lnTo>
                      <a:pt x="111" y="178"/>
                    </a:lnTo>
                    <a:lnTo>
                      <a:pt x="114" y="192"/>
                    </a:lnTo>
                    <a:lnTo>
                      <a:pt x="113" y="203"/>
                    </a:lnTo>
                    <a:lnTo>
                      <a:pt x="109" y="216"/>
                    </a:lnTo>
                    <a:lnTo>
                      <a:pt x="107" y="227"/>
                    </a:lnTo>
                    <a:lnTo>
                      <a:pt x="105" y="235"/>
                    </a:lnTo>
                    <a:lnTo>
                      <a:pt x="104" y="238"/>
                    </a:lnTo>
                    <a:lnTo>
                      <a:pt x="107" y="236"/>
                    </a:lnTo>
                    <a:lnTo>
                      <a:pt x="117" y="229"/>
                    </a:lnTo>
                    <a:lnTo>
                      <a:pt x="131" y="217"/>
                    </a:lnTo>
                    <a:lnTo>
                      <a:pt x="146" y="203"/>
                    </a:lnTo>
                    <a:lnTo>
                      <a:pt x="160" y="189"/>
                    </a:lnTo>
                    <a:lnTo>
                      <a:pt x="170" y="172"/>
                    </a:lnTo>
                    <a:lnTo>
                      <a:pt x="175" y="157"/>
                    </a:lnTo>
                    <a:lnTo>
                      <a:pt x="172" y="142"/>
                    </a:lnTo>
                    <a:lnTo>
                      <a:pt x="161" y="129"/>
                    </a:lnTo>
                    <a:lnTo>
                      <a:pt x="149" y="115"/>
                    </a:lnTo>
                    <a:lnTo>
                      <a:pt x="134" y="101"/>
                    </a:lnTo>
                    <a:lnTo>
                      <a:pt x="119" y="88"/>
                    </a:lnTo>
                    <a:lnTo>
                      <a:pt x="103" y="77"/>
                    </a:lnTo>
                    <a:lnTo>
                      <a:pt x="89" y="68"/>
                    </a:lnTo>
                    <a:lnTo>
                      <a:pt x="76" y="59"/>
                    </a:lnTo>
                    <a:lnTo>
                      <a:pt x="68" y="55"/>
                    </a:lnTo>
                    <a:lnTo>
                      <a:pt x="56" y="43"/>
                    </a:lnTo>
                    <a:lnTo>
                      <a:pt x="48" y="27"/>
                    </a:lnTo>
                    <a:lnTo>
                      <a:pt x="43" y="12"/>
                    </a:lnTo>
                    <a:lnTo>
                      <a:pt x="41" y="6"/>
                    </a:lnTo>
                    <a:lnTo>
                      <a:pt x="41" y="12"/>
                    </a:lnTo>
                    <a:lnTo>
                      <a:pt x="40" y="24"/>
                    </a:lnTo>
                    <a:lnTo>
                      <a:pt x="40" y="38"/>
                    </a:lnTo>
                    <a:lnTo>
                      <a:pt x="43" y="48"/>
                    </a:lnTo>
                    <a:lnTo>
                      <a:pt x="47" y="53"/>
                    </a:lnTo>
                    <a:lnTo>
                      <a:pt x="59" y="61"/>
                    </a:lnTo>
                    <a:lnTo>
                      <a:pt x="73" y="71"/>
                    </a:lnTo>
                    <a:lnTo>
                      <a:pt x="89" y="84"/>
                    </a:lnTo>
                    <a:lnTo>
                      <a:pt x="106" y="96"/>
                    </a:lnTo>
                    <a:lnTo>
                      <a:pt x="121" y="111"/>
                    </a:lnTo>
                    <a:lnTo>
                      <a:pt x="132" y="125"/>
                    </a:lnTo>
                    <a:lnTo>
                      <a:pt x="138" y="139"/>
                    </a:lnTo>
                    <a:lnTo>
                      <a:pt x="139" y="164"/>
                    </a:lnTo>
                    <a:lnTo>
                      <a:pt x="134" y="183"/>
                    </a:lnTo>
                    <a:lnTo>
                      <a:pt x="127" y="195"/>
                    </a:lnTo>
                    <a:lnTo>
                      <a:pt x="123" y="200"/>
                    </a:lnTo>
                    <a:lnTo>
                      <a:pt x="123" y="197"/>
                    </a:lnTo>
                    <a:lnTo>
                      <a:pt x="124" y="189"/>
                    </a:lnTo>
                    <a:lnTo>
                      <a:pt x="122" y="176"/>
                    </a:lnTo>
                    <a:lnTo>
                      <a:pt x="119" y="162"/>
                    </a:lnTo>
                    <a:lnTo>
                      <a:pt x="111" y="147"/>
                    </a:lnTo>
                    <a:lnTo>
                      <a:pt x="97" y="134"/>
                    </a:lnTo>
                    <a:lnTo>
                      <a:pt x="77" y="123"/>
                    </a:lnTo>
                    <a:lnTo>
                      <a:pt x="48" y="117"/>
                    </a:lnTo>
                    <a:lnTo>
                      <a:pt x="35" y="106"/>
                    </a:lnTo>
                    <a:lnTo>
                      <a:pt x="30" y="81"/>
                    </a:lnTo>
                    <a:lnTo>
                      <a:pt x="31" y="59"/>
                    </a:lnTo>
                    <a:lnTo>
                      <a:pt x="32" y="49"/>
                    </a:lnTo>
                    <a:lnTo>
                      <a:pt x="33" y="38"/>
                    </a:lnTo>
                    <a:lnTo>
                      <a:pt x="36" y="15"/>
                    </a:lnTo>
                    <a:lnTo>
                      <a:pt x="36" y="0"/>
                    </a:lnTo>
                    <a:lnTo>
                      <a:pt x="32" y="8"/>
                    </a:lnTo>
                    <a:close/>
                  </a:path>
                </a:pathLst>
              </a:custGeom>
              <a:solidFill>
                <a:srgbClr val="000000"/>
              </a:solidFill>
              <a:ln w="9525">
                <a:noFill/>
                <a:round/>
                <a:headEnd/>
                <a:tailEnd/>
              </a:ln>
            </p:spPr>
            <p:txBody>
              <a:bodyPr/>
              <a:lstStyle/>
              <a:p>
                <a:endParaRPr lang="fa-IR"/>
              </a:p>
            </p:txBody>
          </p:sp>
          <p:sp>
            <p:nvSpPr>
              <p:cNvPr id="16532" name="Freeform 116"/>
              <p:cNvSpPr>
                <a:spLocks/>
              </p:cNvSpPr>
              <p:nvPr/>
            </p:nvSpPr>
            <p:spPr bwMode="auto">
              <a:xfrm>
                <a:off x="819" y="3430"/>
                <a:ext cx="133" cy="54"/>
              </a:xfrm>
              <a:custGeom>
                <a:avLst/>
                <a:gdLst>
                  <a:gd name="T0" fmla="*/ 30 w 266"/>
                  <a:gd name="T1" fmla="*/ 15 h 107"/>
                  <a:gd name="T2" fmla="*/ 42 w 266"/>
                  <a:gd name="T3" fmla="*/ 5 h 107"/>
                  <a:gd name="T4" fmla="*/ 61 w 266"/>
                  <a:gd name="T5" fmla="*/ 0 h 107"/>
                  <a:gd name="T6" fmla="*/ 91 w 266"/>
                  <a:gd name="T7" fmla="*/ 4 h 107"/>
                  <a:gd name="T8" fmla="*/ 137 w 266"/>
                  <a:gd name="T9" fmla="*/ 18 h 107"/>
                  <a:gd name="T10" fmla="*/ 185 w 266"/>
                  <a:gd name="T11" fmla="*/ 19 h 107"/>
                  <a:gd name="T12" fmla="*/ 228 w 266"/>
                  <a:gd name="T13" fmla="*/ 11 h 107"/>
                  <a:gd name="T14" fmla="*/ 257 w 266"/>
                  <a:gd name="T15" fmla="*/ 2 h 107"/>
                  <a:gd name="T16" fmla="*/ 266 w 266"/>
                  <a:gd name="T17" fmla="*/ 4 h 107"/>
                  <a:gd name="T18" fmla="*/ 247 w 266"/>
                  <a:gd name="T19" fmla="*/ 29 h 107"/>
                  <a:gd name="T20" fmla="*/ 213 w 266"/>
                  <a:gd name="T21" fmla="*/ 66 h 107"/>
                  <a:gd name="T22" fmla="*/ 176 w 266"/>
                  <a:gd name="T23" fmla="*/ 96 h 107"/>
                  <a:gd name="T24" fmla="*/ 145 w 266"/>
                  <a:gd name="T25" fmla="*/ 107 h 107"/>
                  <a:gd name="T26" fmla="*/ 111 w 266"/>
                  <a:gd name="T27" fmla="*/ 103 h 107"/>
                  <a:gd name="T28" fmla="*/ 77 w 266"/>
                  <a:gd name="T29" fmla="*/ 93 h 107"/>
                  <a:gd name="T30" fmla="*/ 45 w 266"/>
                  <a:gd name="T31" fmla="*/ 79 h 107"/>
                  <a:gd name="T32" fmla="*/ 14 w 266"/>
                  <a:gd name="T33" fmla="*/ 59 h 107"/>
                  <a:gd name="T34" fmla="*/ 0 w 266"/>
                  <a:gd name="T35" fmla="*/ 36 h 107"/>
                  <a:gd name="T36" fmla="*/ 1 w 266"/>
                  <a:gd name="T37" fmla="*/ 34 h 107"/>
                  <a:gd name="T38" fmla="*/ 8 w 266"/>
                  <a:gd name="T39" fmla="*/ 42 h 107"/>
                  <a:gd name="T40" fmla="*/ 20 w 266"/>
                  <a:gd name="T41" fmla="*/ 55 h 107"/>
                  <a:gd name="T42" fmla="*/ 40 w 266"/>
                  <a:gd name="T43" fmla="*/ 68 h 107"/>
                  <a:gd name="T44" fmla="*/ 67 w 266"/>
                  <a:gd name="T45" fmla="*/ 76 h 107"/>
                  <a:gd name="T46" fmla="*/ 107 w 266"/>
                  <a:gd name="T47" fmla="*/ 78 h 107"/>
                  <a:gd name="T48" fmla="*/ 152 w 266"/>
                  <a:gd name="T49" fmla="*/ 72 h 107"/>
                  <a:gd name="T50" fmla="*/ 192 w 266"/>
                  <a:gd name="T51" fmla="*/ 56 h 107"/>
                  <a:gd name="T52" fmla="*/ 207 w 266"/>
                  <a:gd name="T53" fmla="*/ 41 h 107"/>
                  <a:gd name="T54" fmla="*/ 199 w 266"/>
                  <a:gd name="T55" fmla="*/ 44 h 107"/>
                  <a:gd name="T56" fmla="*/ 181 w 266"/>
                  <a:gd name="T57" fmla="*/ 48 h 107"/>
                  <a:gd name="T58" fmla="*/ 152 w 266"/>
                  <a:gd name="T59" fmla="*/ 44 h 107"/>
                  <a:gd name="T60" fmla="*/ 116 w 266"/>
                  <a:gd name="T61" fmla="*/ 32 h 107"/>
                  <a:gd name="T62" fmla="*/ 92 w 266"/>
                  <a:gd name="T63" fmla="*/ 23 h 107"/>
                  <a:gd name="T64" fmla="*/ 79 w 266"/>
                  <a:gd name="T65" fmla="*/ 19 h 107"/>
                  <a:gd name="T66" fmla="*/ 72 w 266"/>
                  <a:gd name="T67" fmla="*/ 19 h 107"/>
                  <a:gd name="T68" fmla="*/ 67 w 266"/>
                  <a:gd name="T69" fmla="*/ 20 h 107"/>
                  <a:gd name="T70" fmla="*/ 49 w 266"/>
                  <a:gd name="T71" fmla="*/ 23 h 107"/>
                  <a:gd name="T72" fmla="*/ 30 w 266"/>
                  <a:gd name="T73" fmla="*/ 25 h 107"/>
                  <a:gd name="T74" fmla="*/ 15 w 266"/>
                  <a:gd name="T75" fmla="*/ 27 h 107"/>
                  <a:gd name="T76" fmla="*/ 11 w 266"/>
                  <a:gd name="T77" fmla="*/ 27 h 107"/>
                  <a:gd name="T78" fmla="*/ 15 w 266"/>
                  <a:gd name="T79" fmla="*/ 24 h 1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6"/>
                  <a:gd name="T121" fmla="*/ 0 h 107"/>
                  <a:gd name="T122" fmla="*/ 266 w 266"/>
                  <a:gd name="T123" fmla="*/ 107 h 1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6" h="107">
                    <a:moveTo>
                      <a:pt x="24" y="18"/>
                    </a:moveTo>
                    <a:lnTo>
                      <a:pt x="30" y="15"/>
                    </a:lnTo>
                    <a:lnTo>
                      <a:pt x="35" y="10"/>
                    </a:lnTo>
                    <a:lnTo>
                      <a:pt x="42" y="5"/>
                    </a:lnTo>
                    <a:lnTo>
                      <a:pt x="50" y="2"/>
                    </a:lnTo>
                    <a:lnTo>
                      <a:pt x="61" y="0"/>
                    </a:lnTo>
                    <a:lnTo>
                      <a:pt x="73" y="1"/>
                    </a:lnTo>
                    <a:lnTo>
                      <a:pt x="91" y="4"/>
                    </a:lnTo>
                    <a:lnTo>
                      <a:pt x="113" y="11"/>
                    </a:lnTo>
                    <a:lnTo>
                      <a:pt x="137" y="18"/>
                    </a:lnTo>
                    <a:lnTo>
                      <a:pt x="162" y="20"/>
                    </a:lnTo>
                    <a:lnTo>
                      <a:pt x="185" y="19"/>
                    </a:lnTo>
                    <a:lnTo>
                      <a:pt x="208" y="16"/>
                    </a:lnTo>
                    <a:lnTo>
                      <a:pt x="228" y="11"/>
                    </a:lnTo>
                    <a:lnTo>
                      <a:pt x="245" y="6"/>
                    </a:lnTo>
                    <a:lnTo>
                      <a:pt x="257" y="2"/>
                    </a:lnTo>
                    <a:lnTo>
                      <a:pt x="265" y="1"/>
                    </a:lnTo>
                    <a:lnTo>
                      <a:pt x="266" y="4"/>
                    </a:lnTo>
                    <a:lnTo>
                      <a:pt x="259" y="15"/>
                    </a:lnTo>
                    <a:lnTo>
                      <a:pt x="247" y="29"/>
                    </a:lnTo>
                    <a:lnTo>
                      <a:pt x="231" y="48"/>
                    </a:lnTo>
                    <a:lnTo>
                      <a:pt x="213" y="66"/>
                    </a:lnTo>
                    <a:lnTo>
                      <a:pt x="193" y="84"/>
                    </a:lnTo>
                    <a:lnTo>
                      <a:pt x="176" y="96"/>
                    </a:lnTo>
                    <a:lnTo>
                      <a:pt x="160" y="104"/>
                    </a:lnTo>
                    <a:lnTo>
                      <a:pt x="145" y="107"/>
                    </a:lnTo>
                    <a:lnTo>
                      <a:pt x="129" y="107"/>
                    </a:lnTo>
                    <a:lnTo>
                      <a:pt x="111" y="103"/>
                    </a:lnTo>
                    <a:lnTo>
                      <a:pt x="94" y="99"/>
                    </a:lnTo>
                    <a:lnTo>
                      <a:pt x="77" y="93"/>
                    </a:lnTo>
                    <a:lnTo>
                      <a:pt x="61" y="86"/>
                    </a:lnTo>
                    <a:lnTo>
                      <a:pt x="45" y="79"/>
                    </a:lnTo>
                    <a:lnTo>
                      <a:pt x="32" y="72"/>
                    </a:lnTo>
                    <a:lnTo>
                      <a:pt x="14" y="59"/>
                    </a:lnTo>
                    <a:lnTo>
                      <a:pt x="4" y="47"/>
                    </a:lnTo>
                    <a:lnTo>
                      <a:pt x="0" y="36"/>
                    </a:lnTo>
                    <a:lnTo>
                      <a:pt x="0" y="33"/>
                    </a:lnTo>
                    <a:lnTo>
                      <a:pt x="1" y="34"/>
                    </a:lnTo>
                    <a:lnTo>
                      <a:pt x="3" y="38"/>
                    </a:lnTo>
                    <a:lnTo>
                      <a:pt x="8" y="42"/>
                    </a:lnTo>
                    <a:lnTo>
                      <a:pt x="14" y="49"/>
                    </a:lnTo>
                    <a:lnTo>
                      <a:pt x="20" y="55"/>
                    </a:lnTo>
                    <a:lnTo>
                      <a:pt x="30" y="62"/>
                    </a:lnTo>
                    <a:lnTo>
                      <a:pt x="40" y="68"/>
                    </a:lnTo>
                    <a:lnTo>
                      <a:pt x="52" y="72"/>
                    </a:lnTo>
                    <a:lnTo>
                      <a:pt x="67" y="76"/>
                    </a:lnTo>
                    <a:lnTo>
                      <a:pt x="85" y="78"/>
                    </a:lnTo>
                    <a:lnTo>
                      <a:pt x="107" y="78"/>
                    </a:lnTo>
                    <a:lnTo>
                      <a:pt x="129" y="77"/>
                    </a:lnTo>
                    <a:lnTo>
                      <a:pt x="152" y="72"/>
                    </a:lnTo>
                    <a:lnTo>
                      <a:pt x="173" y="66"/>
                    </a:lnTo>
                    <a:lnTo>
                      <a:pt x="192" y="56"/>
                    </a:lnTo>
                    <a:lnTo>
                      <a:pt x="207" y="42"/>
                    </a:lnTo>
                    <a:lnTo>
                      <a:pt x="207" y="41"/>
                    </a:lnTo>
                    <a:lnTo>
                      <a:pt x="205" y="42"/>
                    </a:lnTo>
                    <a:lnTo>
                      <a:pt x="199" y="44"/>
                    </a:lnTo>
                    <a:lnTo>
                      <a:pt x="191" y="46"/>
                    </a:lnTo>
                    <a:lnTo>
                      <a:pt x="181" y="48"/>
                    </a:lnTo>
                    <a:lnTo>
                      <a:pt x="167" y="47"/>
                    </a:lnTo>
                    <a:lnTo>
                      <a:pt x="152" y="44"/>
                    </a:lnTo>
                    <a:lnTo>
                      <a:pt x="133" y="39"/>
                    </a:lnTo>
                    <a:lnTo>
                      <a:pt x="116" y="32"/>
                    </a:lnTo>
                    <a:lnTo>
                      <a:pt x="102" y="26"/>
                    </a:lnTo>
                    <a:lnTo>
                      <a:pt x="92" y="23"/>
                    </a:lnTo>
                    <a:lnTo>
                      <a:pt x="85" y="20"/>
                    </a:lnTo>
                    <a:lnTo>
                      <a:pt x="79" y="19"/>
                    </a:lnTo>
                    <a:lnTo>
                      <a:pt x="75" y="19"/>
                    </a:lnTo>
                    <a:lnTo>
                      <a:pt x="72" y="19"/>
                    </a:lnTo>
                    <a:lnTo>
                      <a:pt x="70" y="19"/>
                    </a:lnTo>
                    <a:lnTo>
                      <a:pt x="67" y="20"/>
                    </a:lnTo>
                    <a:lnTo>
                      <a:pt x="60" y="21"/>
                    </a:lnTo>
                    <a:lnTo>
                      <a:pt x="49" y="23"/>
                    </a:lnTo>
                    <a:lnTo>
                      <a:pt x="40" y="24"/>
                    </a:lnTo>
                    <a:lnTo>
                      <a:pt x="30" y="25"/>
                    </a:lnTo>
                    <a:lnTo>
                      <a:pt x="20" y="26"/>
                    </a:lnTo>
                    <a:lnTo>
                      <a:pt x="15" y="27"/>
                    </a:lnTo>
                    <a:lnTo>
                      <a:pt x="12" y="27"/>
                    </a:lnTo>
                    <a:lnTo>
                      <a:pt x="11" y="27"/>
                    </a:lnTo>
                    <a:lnTo>
                      <a:pt x="11" y="26"/>
                    </a:lnTo>
                    <a:lnTo>
                      <a:pt x="15" y="24"/>
                    </a:lnTo>
                    <a:lnTo>
                      <a:pt x="24" y="18"/>
                    </a:lnTo>
                    <a:close/>
                  </a:path>
                </a:pathLst>
              </a:custGeom>
              <a:solidFill>
                <a:srgbClr val="000000"/>
              </a:solidFill>
              <a:ln w="9525">
                <a:noFill/>
                <a:round/>
                <a:headEnd/>
                <a:tailEnd/>
              </a:ln>
            </p:spPr>
            <p:txBody>
              <a:bodyPr/>
              <a:lstStyle/>
              <a:p>
                <a:endParaRPr lang="fa-IR"/>
              </a:p>
            </p:txBody>
          </p:sp>
          <p:sp>
            <p:nvSpPr>
              <p:cNvPr id="16533" name="Freeform 117"/>
              <p:cNvSpPr>
                <a:spLocks/>
              </p:cNvSpPr>
              <p:nvPr/>
            </p:nvSpPr>
            <p:spPr bwMode="auto">
              <a:xfrm>
                <a:off x="821" y="3327"/>
                <a:ext cx="88" cy="97"/>
              </a:xfrm>
              <a:custGeom>
                <a:avLst/>
                <a:gdLst>
                  <a:gd name="T0" fmla="*/ 3 w 176"/>
                  <a:gd name="T1" fmla="*/ 171 h 194"/>
                  <a:gd name="T2" fmla="*/ 3 w 176"/>
                  <a:gd name="T3" fmla="*/ 149 h 194"/>
                  <a:gd name="T4" fmla="*/ 15 w 176"/>
                  <a:gd name="T5" fmla="*/ 136 h 194"/>
                  <a:gd name="T6" fmla="*/ 34 w 176"/>
                  <a:gd name="T7" fmla="*/ 128 h 194"/>
                  <a:gd name="T8" fmla="*/ 52 w 176"/>
                  <a:gd name="T9" fmla="*/ 122 h 194"/>
                  <a:gd name="T10" fmla="*/ 73 w 176"/>
                  <a:gd name="T11" fmla="*/ 109 h 194"/>
                  <a:gd name="T12" fmla="*/ 92 w 176"/>
                  <a:gd name="T13" fmla="*/ 89 h 194"/>
                  <a:gd name="T14" fmla="*/ 105 w 176"/>
                  <a:gd name="T15" fmla="*/ 68 h 194"/>
                  <a:gd name="T16" fmla="*/ 103 w 176"/>
                  <a:gd name="T17" fmla="*/ 40 h 194"/>
                  <a:gd name="T18" fmla="*/ 89 w 176"/>
                  <a:gd name="T19" fmla="*/ 6 h 194"/>
                  <a:gd name="T20" fmla="*/ 88 w 176"/>
                  <a:gd name="T21" fmla="*/ 1 h 194"/>
                  <a:gd name="T22" fmla="*/ 104 w 176"/>
                  <a:gd name="T23" fmla="*/ 13 h 194"/>
                  <a:gd name="T24" fmla="*/ 127 w 176"/>
                  <a:gd name="T25" fmla="*/ 33 h 194"/>
                  <a:gd name="T26" fmla="*/ 150 w 176"/>
                  <a:gd name="T27" fmla="*/ 58 h 194"/>
                  <a:gd name="T28" fmla="*/ 170 w 176"/>
                  <a:gd name="T29" fmla="*/ 96 h 194"/>
                  <a:gd name="T30" fmla="*/ 176 w 176"/>
                  <a:gd name="T31" fmla="*/ 122 h 194"/>
                  <a:gd name="T32" fmla="*/ 159 w 176"/>
                  <a:gd name="T33" fmla="*/ 147 h 194"/>
                  <a:gd name="T34" fmla="*/ 145 w 176"/>
                  <a:gd name="T35" fmla="*/ 164 h 194"/>
                  <a:gd name="T36" fmla="*/ 134 w 176"/>
                  <a:gd name="T37" fmla="*/ 178 h 194"/>
                  <a:gd name="T38" fmla="*/ 120 w 176"/>
                  <a:gd name="T39" fmla="*/ 188 h 194"/>
                  <a:gd name="T40" fmla="*/ 102 w 176"/>
                  <a:gd name="T41" fmla="*/ 192 h 194"/>
                  <a:gd name="T42" fmla="*/ 74 w 176"/>
                  <a:gd name="T43" fmla="*/ 194 h 194"/>
                  <a:gd name="T44" fmla="*/ 44 w 176"/>
                  <a:gd name="T45" fmla="*/ 194 h 194"/>
                  <a:gd name="T46" fmla="*/ 26 w 176"/>
                  <a:gd name="T47" fmla="*/ 194 h 194"/>
                  <a:gd name="T48" fmla="*/ 23 w 176"/>
                  <a:gd name="T49" fmla="*/ 193 h 194"/>
                  <a:gd name="T50" fmla="*/ 32 w 176"/>
                  <a:gd name="T51" fmla="*/ 185 h 194"/>
                  <a:gd name="T52" fmla="*/ 47 w 176"/>
                  <a:gd name="T53" fmla="*/ 182 h 194"/>
                  <a:gd name="T54" fmla="*/ 60 w 176"/>
                  <a:gd name="T55" fmla="*/ 180 h 194"/>
                  <a:gd name="T56" fmla="*/ 74 w 176"/>
                  <a:gd name="T57" fmla="*/ 175 h 194"/>
                  <a:gd name="T58" fmla="*/ 89 w 176"/>
                  <a:gd name="T59" fmla="*/ 169 h 194"/>
                  <a:gd name="T60" fmla="*/ 105 w 176"/>
                  <a:gd name="T61" fmla="*/ 159 h 194"/>
                  <a:gd name="T62" fmla="*/ 120 w 176"/>
                  <a:gd name="T63" fmla="*/ 151 h 194"/>
                  <a:gd name="T64" fmla="*/ 132 w 176"/>
                  <a:gd name="T65" fmla="*/ 143 h 194"/>
                  <a:gd name="T66" fmla="*/ 140 w 176"/>
                  <a:gd name="T67" fmla="*/ 133 h 194"/>
                  <a:gd name="T68" fmla="*/ 141 w 176"/>
                  <a:gd name="T69" fmla="*/ 105 h 194"/>
                  <a:gd name="T70" fmla="*/ 128 w 176"/>
                  <a:gd name="T71" fmla="*/ 69 h 194"/>
                  <a:gd name="T72" fmla="*/ 123 w 176"/>
                  <a:gd name="T73" fmla="*/ 73 h 194"/>
                  <a:gd name="T74" fmla="*/ 111 w 176"/>
                  <a:gd name="T75" fmla="*/ 113 h 194"/>
                  <a:gd name="T76" fmla="*/ 69 w 176"/>
                  <a:gd name="T77" fmla="*/ 127 h 194"/>
                  <a:gd name="T78" fmla="*/ 36 w 176"/>
                  <a:gd name="T79" fmla="*/ 141 h 194"/>
                  <a:gd name="T80" fmla="*/ 21 w 176"/>
                  <a:gd name="T81" fmla="*/ 156 h 194"/>
                  <a:gd name="T82" fmla="*/ 16 w 176"/>
                  <a:gd name="T83" fmla="*/ 167 h 194"/>
                  <a:gd name="T84" fmla="*/ 16 w 176"/>
                  <a:gd name="T85" fmla="*/ 174 h 194"/>
                  <a:gd name="T86" fmla="*/ 14 w 176"/>
                  <a:gd name="T87" fmla="*/ 192 h 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194"/>
                  <a:gd name="T134" fmla="*/ 176 w 176"/>
                  <a:gd name="T135" fmla="*/ 194 h 1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194">
                    <a:moveTo>
                      <a:pt x="9" y="187"/>
                    </a:moveTo>
                    <a:lnTo>
                      <a:pt x="3" y="171"/>
                    </a:lnTo>
                    <a:lnTo>
                      <a:pt x="0" y="159"/>
                    </a:lnTo>
                    <a:lnTo>
                      <a:pt x="3" y="149"/>
                    </a:lnTo>
                    <a:lnTo>
                      <a:pt x="7" y="142"/>
                    </a:lnTo>
                    <a:lnTo>
                      <a:pt x="15" y="136"/>
                    </a:lnTo>
                    <a:lnTo>
                      <a:pt x="24" y="132"/>
                    </a:lnTo>
                    <a:lnTo>
                      <a:pt x="34" y="128"/>
                    </a:lnTo>
                    <a:lnTo>
                      <a:pt x="43" y="126"/>
                    </a:lnTo>
                    <a:lnTo>
                      <a:pt x="52" y="122"/>
                    </a:lnTo>
                    <a:lnTo>
                      <a:pt x="61" y="117"/>
                    </a:lnTo>
                    <a:lnTo>
                      <a:pt x="73" y="109"/>
                    </a:lnTo>
                    <a:lnTo>
                      <a:pt x="83" y="99"/>
                    </a:lnTo>
                    <a:lnTo>
                      <a:pt x="92" y="89"/>
                    </a:lnTo>
                    <a:lnTo>
                      <a:pt x="99" y="79"/>
                    </a:lnTo>
                    <a:lnTo>
                      <a:pt x="105" y="68"/>
                    </a:lnTo>
                    <a:lnTo>
                      <a:pt x="106" y="59"/>
                    </a:lnTo>
                    <a:lnTo>
                      <a:pt x="103" y="40"/>
                    </a:lnTo>
                    <a:lnTo>
                      <a:pt x="96" y="20"/>
                    </a:lnTo>
                    <a:lnTo>
                      <a:pt x="89" y="6"/>
                    </a:lnTo>
                    <a:lnTo>
                      <a:pt x="85" y="0"/>
                    </a:lnTo>
                    <a:lnTo>
                      <a:pt x="88" y="1"/>
                    </a:lnTo>
                    <a:lnTo>
                      <a:pt x="95" y="6"/>
                    </a:lnTo>
                    <a:lnTo>
                      <a:pt x="104" y="13"/>
                    </a:lnTo>
                    <a:lnTo>
                      <a:pt x="115" y="21"/>
                    </a:lnTo>
                    <a:lnTo>
                      <a:pt x="127" y="33"/>
                    </a:lnTo>
                    <a:lnTo>
                      <a:pt x="138" y="44"/>
                    </a:lnTo>
                    <a:lnTo>
                      <a:pt x="150" y="58"/>
                    </a:lnTo>
                    <a:lnTo>
                      <a:pt x="158" y="73"/>
                    </a:lnTo>
                    <a:lnTo>
                      <a:pt x="170" y="96"/>
                    </a:lnTo>
                    <a:lnTo>
                      <a:pt x="176" y="111"/>
                    </a:lnTo>
                    <a:lnTo>
                      <a:pt x="176" y="122"/>
                    </a:lnTo>
                    <a:lnTo>
                      <a:pt x="167" y="137"/>
                    </a:lnTo>
                    <a:lnTo>
                      <a:pt x="159" y="147"/>
                    </a:lnTo>
                    <a:lnTo>
                      <a:pt x="152" y="155"/>
                    </a:lnTo>
                    <a:lnTo>
                      <a:pt x="145" y="164"/>
                    </a:lnTo>
                    <a:lnTo>
                      <a:pt x="140" y="171"/>
                    </a:lnTo>
                    <a:lnTo>
                      <a:pt x="134" y="178"/>
                    </a:lnTo>
                    <a:lnTo>
                      <a:pt x="127" y="184"/>
                    </a:lnTo>
                    <a:lnTo>
                      <a:pt x="120" y="188"/>
                    </a:lnTo>
                    <a:lnTo>
                      <a:pt x="112" y="190"/>
                    </a:lnTo>
                    <a:lnTo>
                      <a:pt x="102" y="192"/>
                    </a:lnTo>
                    <a:lnTo>
                      <a:pt x="88" y="193"/>
                    </a:lnTo>
                    <a:lnTo>
                      <a:pt x="74" y="194"/>
                    </a:lnTo>
                    <a:lnTo>
                      <a:pt x="59" y="194"/>
                    </a:lnTo>
                    <a:lnTo>
                      <a:pt x="44" y="194"/>
                    </a:lnTo>
                    <a:lnTo>
                      <a:pt x="32" y="194"/>
                    </a:lnTo>
                    <a:lnTo>
                      <a:pt x="26" y="194"/>
                    </a:lnTo>
                    <a:lnTo>
                      <a:pt x="22" y="194"/>
                    </a:lnTo>
                    <a:lnTo>
                      <a:pt x="23" y="193"/>
                    </a:lnTo>
                    <a:lnTo>
                      <a:pt x="27" y="188"/>
                    </a:lnTo>
                    <a:lnTo>
                      <a:pt x="32" y="185"/>
                    </a:lnTo>
                    <a:lnTo>
                      <a:pt x="42" y="182"/>
                    </a:lnTo>
                    <a:lnTo>
                      <a:pt x="47" y="182"/>
                    </a:lnTo>
                    <a:lnTo>
                      <a:pt x="53" y="181"/>
                    </a:lnTo>
                    <a:lnTo>
                      <a:pt x="60" y="180"/>
                    </a:lnTo>
                    <a:lnTo>
                      <a:pt x="67" y="178"/>
                    </a:lnTo>
                    <a:lnTo>
                      <a:pt x="74" y="175"/>
                    </a:lnTo>
                    <a:lnTo>
                      <a:pt x="81" y="172"/>
                    </a:lnTo>
                    <a:lnTo>
                      <a:pt x="89" y="169"/>
                    </a:lnTo>
                    <a:lnTo>
                      <a:pt x="97" y="164"/>
                    </a:lnTo>
                    <a:lnTo>
                      <a:pt x="105" y="159"/>
                    </a:lnTo>
                    <a:lnTo>
                      <a:pt x="113" y="155"/>
                    </a:lnTo>
                    <a:lnTo>
                      <a:pt x="120" y="151"/>
                    </a:lnTo>
                    <a:lnTo>
                      <a:pt x="127" y="148"/>
                    </a:lnTo>
                    <a:lnTo>
                      <a:pt x="132" y="143"/>
                    </a:lnTo>
                    <a:lnTo>
                      <a:pt x="136" y="139"/>
                    </a:lnTo>
                    <a:lnTo>
                      <a:pt x="140" y="133"/>
                    </a:lnTo>
                    <a:lnTo>
                      <a:pt x="142" y="125"/>
                    </a:lnTo>
                    <a:lnTo>
                      <a:pt x="141" y="105"/>
                    </a:lnTo>
                    <a:lnTo>
                      <a:pt x="135" y="86"/>
                    </a:lnTo>
                    <a:lnTo>
                      <a:pt x="128" y="69"/>
                    </a:lnTo>
                    <a:lnTo>
                      <a:pt x="125" y="64"/>
                    </a:lnTo>
                    <a:lnTo>
                      <a:pt x="123" y="73"/>
                    </a:lnTo>
                    <a:lnTo>
                      <a:pt x="119" y="92"/>
                    </a:lnTo>
                    <a:lnTo>
                      <a:pt x="111" y="113"/>
                    </a:lnTo>
                    <a:lnTo>
                      <a:pt x="96" y="124"/>
                    </a:lnTo>
                    <a:lnTo>
                      <a:pt x="69" y="127"/>
                    </a:lnTo>
                    <a:lnTo>
                      <a:pt x="50" y="134"/>
                    </a:lnTo>
                    <a:lnTo>
                      <a:pt x="36" y="141"/>
                    </a:lnTo>
                    <a:lnTo>
                      <a:pt x="27" y="149"/>
                    </a:lnTo>
                    <a:lnTo>
                      <a:pt x="21" y="156"/>
                    </a:lnTo>
                    <a:lnTo>
                      <a:pt x="17" y="163"/>
                    </a:lnTo>
                    <a:lnTo>
                      <a:pt x="16" y="167"/>
                    </a:lnTo>
                    <a:lnTo>
                      <a:pt x="16" y="169"/>
                    </a:lnTo>
                    <a:lnTo>
                      <a:pt x="16" y="174"/>
                    </a:lnTo>
                    <a:lnTo>
                      <a:pt x="16" y="185"/>
                    </a:lnTo>
                    <a:lnTo>
                      <a:pt x="14" y="192"/>
                    </a:lnTo>
                    <a:lnTo>
                      <a:pt x="9" y="187"/>
                    </a:lnTo>
                    <a:close/>
                  </a:path>
                </a:pathLst>
              </a:custGeom>
              <a:solidFill>
                <a:srgbClr val="000000"/>
              </a:solidFill>
              <a:ln w="9525">
                <a:noFill/>
                <a:round/>
                <a:headEnd/>
                <a:tailEnd/>
              </a:ln>
            </p:spPr>
            <p:txBody>
              <a:bodyPr/>
              <a:lstStyle/>
              <a:p>
                <a:endParaRPr lang="fa-IR"/>
              </a:p>
            </p:txBody>
          </p:sp>
          <p:sp>
            <p:nvSpPr>
              <p:cNvPr id="16534" name="Freeform 118"/>
              <p:cNvSpPr>
                <a:spLocks/>
              </p:cNvSpPr>
              <p:nvPr/>
            </p:nvSpPr>
            <p:spPr bwMode="auto">
              <a:xfrm>
                <a:off x="739" y="3341"/>
                <a:ext cx="79" cy="92"/>
              </a:xfrm>
              <a:custGeom>
                <a:avLst/>
                <a:gdLst>
                  <a:gd name="T0" fmla="*/ 141 w 158"/>
                  <a:gd name="T1" fmla="*/ 150 h 184"/>
                  <a:gd name="T2" fmla="*/ 155 w 158"/>
                  <a:gd name="T3" fmla="*/ 130 h 184"/>
                  <a:gd name="T4" fmla="*/ 156 w 158"/>
                  <a:gd name="T5" fmla="*/ 92 h 184"/>
                  <a:gd name="T6" fmla="*/ 140 w 158"/>
                  <a:gd name="T7" fmla="*/ 59 h 184"/>
                  <a:gd name="T8" fmla="*/ 115 w 158"/>
                  <a:gd name="T9" fmla="*/ 40 h 184"/>
                  <a:gd name="T10" fmla="*/ 98 w 158"/>
                  <a:gd name="T11" fmla="*/ 30 h 184"/>
                  <a:gd name="T12" fmla="*/ 83 w 158"/>
                  <a:gd name="T13" fmla="*/ 22 h 184"/>
                  <a:gd name="T14" fmla="*/ 68 w 158"/>
                  <a:gd name="T15" fmla="*/ 16 h 184"/>
                  <a:gd name="T16" fmla="*/ 52 w 158"/>
                  <a:gd name="T17" fmla="*/ 13 h 184"/>
                  <a:gd name="T18" fmla="*/ 32 w 158"/>
                  <a:gd name="T19" fmla="*/ 8 h 184"/>
                  <a:gd name="T20" fmla="*/ 14 w 158"/>
                  <a:gd name="T21" fmla="*/ 3 h 184"/>
                  <a:gd name="T22" fmla="*/ 1 w 158"/>
                  <a:gd name="T23" fmla="*/ 0 h 184"/>
                  <a:gd name="T24" fmla="*/ 3 w 158"/>
                  <a:gd name="T25" fmla="*/ 2 h 184"/>
                  <a:gd name="T26" fmla="*/ 23 w 158"/>
                  <a:gd name="T27" fmla="*/ 15 h 184"/>
                  <a:gd name="T28" fmla="*/ 38 w 158"/>
                  <a:gd name="T29" fmla="*/ 36 h 184"/>
                  <a:gd name="T30" fmla="*/ 56 w 158"/>
                  <a:gd name="T31" fmla="*/ 56 h 184"/>
                  <a:gd name="T32" fmla="*/ 54 w 158"/>
                  <a:gd name="T33" fmla="*/ 86 h 184"/>
                  <a:gd name="T34" fmla="*/ 35 w 158"/>
                  <a:gd name="T35" fmla="*/ 112 h 184"/>
                  <a:gd name="T36" fmla="*/ 38 w 158"/>
                  <a:gd name="T37" fmla="*/ 132 h 184"/>
                  <a:gd name="T38" fmla="*/ 50 w 158"/>
                  <a:gd name="T39" fmla="*/ 153 h 184"/>
                  <a:gd name="T40" fmla="*/ 86 w 158"/>
                  <a:gd name="T41" fmla="*/ 177 h 184"/>
                  <a:gd name="T42" fmla="*/ 130 w 158"/>
                  <a:gd name="T43" fmla="*/ 184 h 184"/>
                  <a:gd name="T44" fmla="*/ 129 w 158"/>
                  <a:gd name="T45" fmla="*/ 175 h 184"/>
                  <a:gd name="T46" fmla="*/ 110 w 158"/>
                  <a:gd name="T47" fmla="*/ 164 h 184"/>
                  <a:gd name="T48" fmla="*/ 77 w 158"/>
                  <a:gd name="T49" fmla="*/ 153 h 184"/>
                  <a:gd name="T50" fmla="*/ 59 w 158"/>
                  <a:gd name="T51" fmla="*/ 137 h 184"/>
                  <a:gd name="T52" fmla="*/ 52 w 158"/>
                  <a:gd name="T53" fmla="*/ 121 h 184"/>
                  <a:gd name="T54" fmla="*/ 53 w 158"/>
                  <a:gd name="T55" fmla="*/ 112 h 184"/>
                  <a:gd name="T56" fmla="*/ 73 w 158"/>
                  <a:gd name="T57" fmla="*/ 81 h 184"/>
                  <a:gd name="T58" fmla="*/ 71 w 158"/>
                  <a:gd name="T59" fmla="*/ 54 h 184"/>
                  <a:gd name="T60" fmla="*/ 59 w 158"/>
                  <a:gd name="T61" fmla="*/ 37 h 184"/>
                  <a:gd name="T62" fmla="*/ 52 w 158"/>
                  <a:gd name="T63" fmla="*/ 30 h 184"/>
                  <a:gd name="T64" fmla="*/ 63 w 158"/>
                  <a:gd name="T65" fmla="*/ 37 h 184"/>
                  <a:gd name="T66" fmla="*/ 85 w 158"/>
                  <a:gd name="T67" fmla="*/ 50 h 184"/>
                  <a:gd name="T68" fmla="*/ 94 w 158"/>
                  <a:gd name="T69" fmla="*/ 54 h 184"/>
                  <a:gd name="T70" fmla="*/ 105 w 158"/>
                  <a:gd name="T71" fmla="*/ 59 h 184"/>
                  <a:gd name="T72" fmla="*/ 115 w 158"/>
                  <a:gd name="T73" fmla="*/ 66 h 184"/>
                  <a:gd name="T74" fmla="*/ 125 w 158"/>
                  <a:gd name="T75" fmla="*/ 76 h 184"/>
                  <a:gd name="T76" fmla="*/ 141 w 158"/>
                  <a:gd name="T77" fmla="*/ 93 h 184"/>
                  <a:gd name="T78" fmla="*/ 140 w 158"/>
                  <a:gd name="T79" fmla="*/ 116 h 184"/>
                  <a:gd name="T80" fmla="*/ 136 w 158"/>
                  <a:gd name="T81" fmla="*/ 160 h 184"/>
                  <a:gd name="T82" fmla="*/ 138 w 158"/>
                  <a:gd name="T83" fmla="*/ 166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184"/>
                  <a:gd name="T128" fmla="*/ 158 w 158"/>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184">
                    <a:moveTo>
                      <a:pt x="138" y="166"/>
                    </a:moveTo>
                    <a:lnTo>
                      <a:pt x="141" y="150"/>
                    </a:lnTo>
                    <a:lnTo>
                      <a:pt x="148" y="139"/>
                    </a:lnTo>
                    <a:lnTo>
                      <a:pt x="155" y="130"/>
                    </a:lnTo>
                    <a:lnTo>
                      <a:pt x="158" y="113"/>
                    </a:lnTo>
                    <a:lnTo>
                      <a:pt x="156" y="92"/>
                    </a:lnTo>
                    <a:lnTo>
                      <a:pt x="151" y="74"/>
                    </a:lnTo>
                    <a:lnTo>
                      <a:pt x="140" y="59"/>
                    </a:lnTo>
                    <a:lnTo>
                      <a:pt x="124" y="46"/>
                    </a:lnTo>
                    <a:lnTo>
                      <a:pt x="115" y="40"/>
                    </a:lnTo>
                    <a:lnTo>
                      <a:pt x="107" y="36"/>
                    </a:lnTo>
                    <a:lnTo>
                      <a:pt x="98" y="30"/>
                    </a:lnTo>
                    <a:lnTo>
                      <a:pt x="91" y="25"/>
                    </a:lnTo>
                    <a:lnTo>
                      <a:pt x="83" y="22"/>
                    </a:lnTo>
                    <a:lnTo>
                      <a:pt x="75" y="18"/>
                    </a:lnTo>
                    <a:lnTo>
                      <a:pt x="68" y="16"/>
                    </a:lnTo>
                    <a:lnTo>
                      <a:pt x="60" y="14"/>
                    </a:lnTo>
                    <a:lnTo>
                      <a:pt x="52" y="13"/>
                    </a:lnTo>
                    <a:lnTo>
                      <a:pt x="41" y="10"/>
                    </a:lnTo>
                    <a:lnTo>
                      <a:pt x="32" y="8"/>
                    </a:lnTo>
                    <a:lnTo>
                      <a:pt x="22" y="6"/>
                    </a:lnTo>
                    <a:lnTo>
                      <a:pt x="14" y="3"/>
                    </a:lnTo>
                    <a:lnTo>
                      <a:pt x="7" y="2"/>
                    </a:lnTo>
                    <a:lnTo>
                      <a:pt x="1" y="0"/>
                    </a:lnTo>
                    <a:lnTo>
                      <a:pt x="0" y="0"/>
                    </a:lnTo>
                    <a:lnTo>
                      <a:pt x="3" y="2"/>
                    </a:lnTo>
                    <a:lnTo>
                      <a:pt x="12" y="7"/>
                    </a:lnTo>
                    <a:lnTo>
                      <a:pt x="23" y="15"/>
                    </a:lnTo>
                    <a:lnTo>
                      <a:pt x="31" y="25"/>
                    </a:lnTo>
                    <a:lnTo>
                      <a:pt x="38" y="36"/>
                    </a:lnTo>
                    <a:lnTo>
                      <a:pt x="48" y="45"/>
                    </a:lnTo>
                    <a:lnTo>
                      <a:pt x="56" y="56"/>
                    </a:lnTo>
                    <a:lnTo>
                      <a:pt x="59" y="71"/>
                    </a:lnTo>
                    <a:lnTo>
                      <a:pt x="54" y="86"/>
                    </a:lnTo>
                    <a:lnTo>
                      <a:pt x="44" y="100"/>
                    </a:lnTo>
                    <a:lnTo>
                      <a:pt x="35" y="112"/>
                    </a:lnTo>
                    <a:lnTo>
                      <a:pt x="33" y="122"/>
                    </a:lnTo>
                    <a:lnTo>
                      <a:pt x="38" y="132"/>
                    </a:lnTo>
                    <a:lnTo>
                      <a:pt x="45" y="144"/>
                    </a:lnTo>
                    <a:lnTo>
                      <a:pt x="50" y="153"/>
                    </a:lnTo>
                    <a:lnTo>
                      <a:pt x="53" y="157"/>
                    </a:lnTo>
                    <a:lnTo>
                      <a:pt x="86" y="177"/>
                    </a:lnTo>
                    <a:lnTo>
                      <a:pt x="114" y="181"/>
                    </a:lnTo>
                    <a:lnTo>
                      <a:pt x="130" y="184"/>
                    </a:lnTo>
                    <a:lnTo>
                      <a:pt x="130" y="181"/>
                    </a:lnTo>
                    <a:lnTo>
                      <a:pt x="129" y="175"/>
                    </a:lnTo>
                    <a:lnTo>
                      <a:pt x="123" y="168"/>
                    </a:lnTo>
                    <a:lnTo>
                      <a:pt x="110" y="164"/>
                    </a:lnTo>
                    <a:lnTo>
                      <a:pt x="91" y="160"/>
                    </a:lnTo>
                    <a:lnTo>
                      <a:pt x="77" y="153"/>
                    </a:lnTo>
                    <a:lnTo>
                      <a:pt x="65" y="145"/>
                    </a:lnTo>
                    <a:lnTo>
                      <a:pt x="59" y="137"/>
                    </a:lnTo>
                    <a:lnTo>
                      <a:pt x="54" y="128"/>
                    </a:lnTo>
                    <a:lnTo>
                      <a:pt x="52" y="121"/>
                    </a:lnTo>
                    <a:lnTo>
                      <a:pt x="52" y="115"/>
                    </a:lnTo>
                    <a:lnTo>
                      <a:pt x="53" y="112"/>
                    </a:lnTo>
                    <a:lnTo>
                      <a:pt x="68" y="96"/>
                    </a:lnTo>
                    <a:lnTo>
                      <a:pt x="73" y="81"/>
                    </a:lnTo>
                    <a:lnTo>
                      <a:pt x="75" y="67"/>
                    </a:lnTo>
                    <a:lnTo>
                      <a:pt x="71" y="54"/>
                    </a:lnTo>
                    <a:lnTo>
                      <a:pt x="65" y="44"/>
                    </a:lnTo>
                    <a:lnTo>
                      <a:pt x="59" y="37"/>
                    </a:lnTo>
                    <a:lnTo>
                      <a:pt x="54" y="31"/>
                    </a:lnTo>
                    <a:lnTo>
                      <a:pt x="52" y="30"/>
                    </a:lnTo>
                    <a:lnTo>
                      <a:pt x="55" y="32"/>
                    </a:lnTo>
                    <a:lnTo>
                      <a:pt x="63" y="37"/>
                    </a:lnTo>
                    <a:lnTo>
                      <a:pt x="75" y="43"/>
                    </a:lnTo>
                    <a:lnTo>
                      <a:pt x="85" y="50"/>
                    </a:lnTo>
                    <a:lnTo>
                      <a:pt x="90" y="52"/>
                    </a:lnTo>
                    <a:lnTo>
                      <a:pt x="94" y="54"/>
                    </a:lnTo>
                    <a:lnTo>
                      <a:pt x="99" y="56"/>
                    </a:lnTo>
                    <a:lnTo>
                      <a:pt x="105" y="59"/>
                    </a:lnTo>
                    <a:lnTo>
                      <a:pt x="109" y="62"/>
                    </a:lnTo>
                    <a:lnTo>
                      <a:pt x="115" y="66"/>
                    </a:lnTo>
                    <a:lnTo>
                      <a:pt x="120" y="70"/>
                    </a:lnTo>
                    <a:lnTo>
                      <a:pt x="125" y="76"/>
                    </a:lnTo>
                    <a:lnTo>
                      <a:pt x="135" y="85"/>
                    </a:lnTo>
                    <a:lnTo>
                      <a:pt x="141" y="93"/>
                    </a:lnTo>
                    <a:lnTo>
                      <a:pt x="144" y="103"/>
                    </a:lnTo>
                    <a:lnTo>
                      <a:pt x="140" y="116"/>
                    </a:lnTo>
                    <a:lnTo>
                      <a:pt x="136" y="138"/>
                    </a:lnTo>
                    <a:lnTo>
                      <a:pt x="136" y="160"/>
                    </a:lnTo>
                    <a:lnTo>
                      <a:pt x="137" y="173"/>
                    </a:lnTo>
                    <a:lnTo>
                      <a:pt x="138" y="166"/>
                    </a:lnTo>
                    <a:close/>
                  </a:path>
                </a:pathLst>
              </a:custGeom>
              <a:solidFill>
                <a:srgbClr val="000000"/>
              </a:solidFill>
              <a:ln w="9525">
                <a:noFill/>
                <a:round/>
                <a:headEnd/>
                <a:tailEnd/>
              </a:ln>
            </p:spPr>
            <p:txBody>
              <a:bodyPr/>
              <a:lstStyle/>
              <a:p>
                <a:endParaRPr lang="fa-IR"/>
              </a:p>
            </p:txBody>
          </p:sp>
          <p:sp>
            <p:nvSpPr>
              <p:cNvPr id="16535" name="Freeform 119"/>
              <p:cNvSpPr>
                <a:spLocks/>
              </p:cNvSpPr>
              <p:nvPr/>
            </p:nvSpPr>
            <p:spPr bwMode="auto">
              <a:xfrm>
                <a:off x="800" y="3414"/>
                <a:ext cx="36" cy="32"/>
              </a:xfrm>
              <a:custGeom>
                <a:avLst/>
                <a:gdLst>
                  <a:gd name="T0" fmla="*/ 1 w 70"/>
                  <a:gd name="T1" fmla="*/ 37 h 64"/>
                  <a:gd name="T2" fmla="*/ 0 w 70"/>
                  <a:gd name="T3" fmla="*/ 23 h 64"/>
                  <a:gd name="T4" fmla="*/ 1 w 70"/>
                  <a:gd name="T5" fmla="*/ 14 h 64"/>
                  <a:gd name="T6" fmla="*/ 7 w 70"/>
                  <a:gd name="T7" fmla="*/ 8 h 64"/>
                  <a:gd name="T8" fmla="*/ 17 w 70"/>
                  <a:gd name="T9" fmla="*/ 5 h 64"/>
                  <a:gd name="T10" fmla="*/ 24 w 70"/>
                  <a:gd name="T11" fmla="*/ 4 h 64"/>
                  <a:gd name="T12" fmla="*/ 30 w 70"/>
                  <a:gd name="T13" fmla="*/ 1 h 64"/>
                  <a:gd name="T14" fmla="*/ 36 w 70"/>
                  <a:gd name="T15" fmla="*/ 1 h 64"/>
                  <a:gd name="T16" fmla="*/ 41 w 70"/>
                  <a:gd name="T17" fmla="*/ 0 h 64"/>
                  <a:gd name="T18" fmla="*/ 46 w 70"/>
                  <a:gd name="T19" fmla="*/ 1 h 64"/>
                  <a:gd name="T20" fmla="*/ 51 w 70"/>
                  <a:gd name="T21" fmla="*/ 4 h 64"/>
                  <a:gd name="T22" fmla="*/ 54 w 70"/>
                  <a:gd name="T23" fmla="*/ 8 h 64"/>
                  <a:gd name="T24" fmla="*/ 57 w 70"/>
                  <a:gd name="T25" fmla="*/ 14 h 64"/>
                  <a:gd name="T26" fmla="*/ 63 w 70"/>
                  <a:gd name="T27" fmla="*/ 26 h 64"/>
                  <a:gd name="T28" fmla="*/ 69 w 70"/>
                  <a:gd name="T29" fmla="*/ 31 h 64"/>
                  <a:gd name="T30" fmla="*/ 70 w 70"/>
                  <a:gd name="T31" fmla="*/ 38 h 64"/>
                  <a:gd name="T32" fmla="*/ 64 w 70"/>
                  <a:gd name="T33" fmla="*/ 46 h 64"/>
                  <a:gd name="T34" fmla="*/ 59 w 70"/>
                  <a:gd name="T35" fmla="*/ 52 h 64"/>
                  <a:gd name="T36" fmla="*/ 51 w 70"/>
                  <a:gd name="T37" fmla="*/ 56 h 64"/>
                  <a:gd name="T38" fmla="*/ 41 w 70"/>
                  <a:gd name="T39" fmla="*/ 59 h 64"/>
                  <a:gd name="T40" fmla="*/ 32 w 70"/>
                  <a:gd name="T41" fmla="*/ 61 h 64"/>
                  <a:gd name="T42" fmla="*/ 24 w 70"/>
                  <a:gd name="T43" fmla="*/ 62 h 64"/>
                  <a:gd name="T44" fmla="*/ 17 w 70"/>
                  <a:gd name="T45" fmla="*/ 64 h 64"/>
                  <a:gd name="T46" fmla="*/ 13 w 70"/>
                  <a:gd name="T47" fmla="*/ 64 h 64"/>
                  <a:gd name="T48" fmla="*/ 10 w 70"/>
                  <a:gd name="T49" fmla="*/ 64 h 64"/>
                  <a:gd name="T50" fmla="*/ 21 w 70"/>
                  <a:gd name="T51" fmla="*/ 50 h 64"/>
                  <a:gd name="T52" fmla="*/ 22 w 70"/>
                  <a:gd name="T53" fmla="*/ 51 h 64"/>
                  <a:gd name="T54" fmla="*/ 26 w 70"/>
                  <a:gd name="T55" fmla="*/ 52 h 64"/>
                  <a:gd name="T56" fmla="*/ 33 w 70"/>
                  <a:gd name="T57" fmla="*/ 52 h 64"/>
                  <a:gd name="T58" fmla="*/ 41 w 70"/>
                  <a:gd name="T59" fmla="*/ 48 h 64"/>
                  <a:gd name="T60" fmla="*/ 51 w 70"/>
                  <a:gd name="T61" fmla="*/ 42 h 64"/>
                  <a:gd name="T62" fmla="*/ 55 w 70"/>
                  <a:gd name="T63" fmla="*/ 35 h 64"/>
                  <a:gd name="T64" fmla="*/ 56 w 70"/>
                  <a:gd name="T65" fmla="*/ 27 h 64"/>
                  <a:gd name="T66" fmla="*/ 48 w 70"/>
                  <a:gd name="T67" fmla="*/ 19 h 64"/>
                  <a:gd name="T68" fmla="*/ 39 w 70"/>
                  <a:gd name="T69" fmla="*/ 13 h 64"/>
                  <a:gd name="T70" fmla="*/ 33 w 70"/>
                  <a:gd name="T71" fmla="*/ 13 h 64"/>
                  <a:gd name="T72" fmla="*/ 31 w 70"/>
                  <a:gd name="T73" fmla="*/ 16 h 64"/>
                  <a:gd name="T74" fmla="*/ 29 w 70"/>
                  <a:gd name="T75" fmla="*/ 21 h 64"/>
                  <a:gd name="T76" fmla="*/ 22 w 70"/>
                  <a:gd name="T77" fmla="*/ 27 h 64"/>
                  <a:gd name="T78" fmla="*/ 17 w 70"/>
                  <a:gd name="T79" fmla="*/ 29 h 64"/>
                  <a:gd name="T80" fmla="*/ 14 w 70"/>
                  <a:gd name="T81" fmla="*/ 30 h 64"/>
                  <a:gd name="T82" fmla="*/ 13 w 70"/>
                  <a:gd name="T83" fmla="*/ 30 h 64"/>
                  <a:gd name="T84" fmla="*/ 11 w 70"/>
                  <a:gd name="T85" fmla="*/ 35 h 64"/>
                  <a:gd name="T86" fmla="*/ 8 w 70"/>
                  <a:gd name="T87" fmla="*/ 42 h 64"/>
                  <a:gd name="T88" fmla="*/ 3 w 70"/>
                  <a:gd name="T89" fmla="*/ 45 h 64"/>
                  <a:gd name="T90" fmla="*/ 1 w 70"/>
                  <a:gd name="T91" fmla="*/ 37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
                  <a:gd name="T139" fmla="*/ 0 h 64"/>
                  <a:gd name="T140" fmla="*/ 70 w 70"/>
                  <a:gd name="T141" fmla="*/ 64 h 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 h="64">
                    <a:moveTo>
                      <a:pt x="1" y="37"/>
                    </a:moveTo>
                    <a:lnTo>
                      <a:pt x="0" y="23"/>
                    </a:lnTo>
                    <a:lnTo>
                      <a:pt x="1" y="14"/>
                    </a:lnTo>
                    <a:lnTo>
                      <a:pt x="7" y="8"/>
                    </a:lnTo>
                    <a:lnTo>
                      <a:pt x="17" y="5"/>
                    </a:lnTo>
                    <a:lnTo>
                      <a:pt x="24" y="4"/>
                    </a:lnTo>
                    <a:lnTo>
                      <a:pt x="30" y="1"/>
                    </a:lnTo>
                    <a:lnTo>
                      <a:pt x="36" y="1"/>
                    </a:lnTo>
                    <a:lnTo>
                      <a:pt x="41" y="0"/>
                    </a:lnTo>
                    <a:lnTo>
                      <a:pt x="46" y="1"/>
                    </a:lnTo>
                    <a:lnTo>
                      <a:pt x="51" y="4"/>
                    </a:lnTo>
                    <a:lnTo>
                      <a:pt x="54" y="8"/>
                    </a:lnTo>
                    <a:lnTo>
                      <a:pt x="57" y="14"/>
                    </a:lnTo>
                    <a:lnTo>
                      <a:pt x="63" y="26"/>
                    </a:lnTo>
                    <a:lnTo>
                      <a:pt x="69" y="31"/>
                    </a:lnTo>
                    <a:lnTo>
                      <a:pt x="70" y="38"/>
                    </a:lnTo>
                    <a:lnTo>
                      <a:pt x="64" y="46"/>
                    </a:lnTo>
                    <a:lnTo>
                      <a:pt x="59" y="52"/>
                    </a:lnTo>
                    <a:lnTo>
                      <a:pt x="51" y="56"/>
                    </a:lnTo>
                    <a:lnTo>
                      <a:pt x="41" y="59"/>
                    </a:lnTo>
                    <a:lnTo>
                      <a:pt x="32" y="61"/>
                    </a:lnTo>
                    <a:lnTo>
                      <a:pt x="24" y="62"/>
                    </a:lnTo>
                    <a:lnTo>
                      <a:pt x="17" y="64"/>
                    </a:lnTo>
                    <a:lnTo>
                      <a:pt x="13" y="64"/>
                    </a:lnTo>
                    <a:lnTo>
                      <a:pt x="10" y="64"/>
                    </a:lnTo>
                    <a:lnTo>
                      <a:pt x="21" y="50"/>
                    </a:lnTo>
                    <a:lnTo>
                      <a:pt x="22" y="51"/>
                    </a:lnTo>
                    <a:lnTo>
                      <a:pt x="26" y="52"/>
                    </a:lnTo>
                    <a:lnTo>
                      <a:pt x="33" y="52"/>
                    </a:lnTo>
                    <a:lnTo>
                      <a:pt x="41" y="48"/>
                    </a:lnTo>
                    <a:lnTo>
                      <a:pt x="51" y="42"/>
                    </a:lnTo>
                    <a:lnTo>
                      <a:pt x="55" y="35"/>
                    </a:lnTo>
                    <a:lnTo>
                      <a:pt x="56" y="27"/>
                    </a:lnTo>
                    <a:lnTo>
                      <a:pt x="48" y="19"/>
                    </a:lnTo>
                    <a:lnTo>
                      <a:pt x="39" y="13"/>
                    </a:lnTo>
                    <a:lnTo>
                      <a:pt x="33" y="13"/>
                    </a:lnTo>
                    <a:lnTo>
                      <a:pt x="31" y="16"/>
                    </a:lnTo>
                    <a:lnTo>
                      <a:pt x="29" y="21"/>
                    </a:lnTo>
                    <a:lnTo>
                      <a:pt x="22" y="27"/>
                    </a:lnTo>
                    <a:lnTo>
                      <a:pt x="17" y="29"/>
                    </a:lnTo>
                    <a:lnTo>
                      <a:pt x="14" y="30"/>
                    </a:lnTo>
                    <a:lnTo>
                      <a:pt x="13" y="30"/>
                    </a:lnTo>
                    <a:lnTo>
                      <a:pt x="11" y="35"/>
                    </a:lnTo>
                    <a:lnTo>
                      <a:pt x="8" y="42"/>
                    </a:lnTo>
                    <a:lnTo>
                      <a:pt x="3" y="45"/>
                    </a:lnTo>
                    <a:lnTo>
                      <a:pt x="1" y="37"/>
                    </a:lnTo>
                    <a:close/>
                  </a:path>
                </a:pathLst>
              </a:custGeom>
              <a:solidFill>
                <a:srgbClr val="000000"/>
              </a:solidFill>
              <a:ln w="9525">
                <a:noFill/>
                <a:round/>
                <a:headEnd/>
                <a:tailEnd/>
              </a:ln>
            </p:spPr>
            <p:txBody>
              <a:bodyPr/>
              <a:lstStyle/>
              <a:p>
                <a:endParaRPr lang="fa-IR"/>
              </a:p>
            </p:txBody>
          </p:sp>
          <p:sp>
            <p:nvSpPr>
              <p:cNvPr id="16536" name="Freeform 120"/>
              <p:cNvSpPr>
                <a:spLocks/>
              </p:cNvSpPr>
              <p:nvPr/>
            </p:nvSpPr>
            <p:spPr bwMode="auto">
              <a:xfrm>
                <a:off x="804" y="3431"/>
                <a:ext cx="7" cy="15"/>
              </a:xfrm>
              <a:custGeom>
                <a:avLst/>
                <a:gdLst>
                  <a:gd name="T0" fmla="*/ 0 w 13"/>
                  <a:gd name="T1" fmla="*/ 0 h 29"/>
                  <a:gd name="T2" fmla="*/ 13 w 13"/>
                  <a:gd name="T3" fmla="*/ 15 h 29"/>
                  <a:gd name="T4" fmla="*/ 8 w 13"/>
                  <a:gd name="T5" fmla="*/ 29 h 29"/>
                  <a:gd name="T6" fmla="*/ 0 w 13"/>
                  <a:gd name="T7" fmla="*/ 9 h 29"/>
                  <a:gd name="T8" fmla="*/ 0 w 13"/>
                  <a:gd name="T9" fmla="*/ 0 h 29"/>
                  <a:gd name="T10" fmla="*/ 0 60000 65536"/>
                  <a:gd name="T11" fmla="*/ 0 60000 65536"/>
                  <a:gd name="T12" fmla="*/ 0 60000 65536"/>
                  <a:gd name="T13" fmla="*/ 0 60000 65536"/>
                  <a:gd name="T14" fmla="*/ 0 60000 65536"/>
                  <a:gd name="T15" fmla="*/ 0 w 13"/>
                  <a:gd name="T16" fmla="*/ 0 h 29"/>
                  <a:gd name="T17" fmla="*/ 13 w 13"/>
                  <a:gd name="T18" fmla="*/ 29 h 29"/>
                </a:gdLst>
                <a:ahLst/>
                <a:cxnLst>
                  <a:cxn ang="T10">
                    <a:pos x="T0" y="T1"/>
                  </a:cxn>
                  <a:cxn ang="T11">
                    <a:pos x="T2" y="T3"/>
                  </a:cxn>
                  <a:cxn ang="T12">
                    <a:pos x="T4" y="T5"/>
                  </a:cxn>
                  <a:cxn ang="T13">
                    <a:pos x="T6" y="T7"/>
                  </a:cxn>
                  <a:cxn ang="T14">
                    <a:pos x="T8" y="T9"/>
                  </a:cxn>
                </a:cxnLst>
                <a:rect l="T15" t="T16" r="T17" b="T18"/>
                <a:pathLst>
                  <a:path w="13" h="29">
                    <a:moveTo>
                      <a:pt x="0" y="0"/>
                    </a:moveTo>
                    <a:lnTo>
                      <a:pt x="13" y="15"/>
                    </a:lnTo>
                    <a:lnTo>
                      <a:pt x="8" y="29"/>
                    </a:lnTo>
                    <a:lnTo>
                      <a:pt x="0" y="9"/>
                    </a:lnTo>
                    <a:lnTo>
                      <a:pt x="0" y="0"/>
                    </a:lnTo>
                    <a:close/>
                  </a:path>
                </a:pathLst>
              </a:custGeom>
              <a:solidFill>
                <a:srgbClr val="000000"/>
              </a:solidFill>
              <a:ln w="9525">
                <a:noFill/>
                <a:round/>
                <a:headEnd/>
                <a:tailEnd/>
              </a:ln>
            </p:spPr>
            <p:txBody>
              <a:bodyPr/>
              <a:lstStyle/>
              <a:p>
                <a:endParaRPr lang="fa-IR"/>
              </a:p>
            </p:txBody>
          </p:sp>
          <p:sp>
            <p:nvSpPr>
              <p:cNvPr id="16537" name="Freeform 121"/>
              <p:cNvSpPr>
                <a:spLocks/>
              </p:cNvSpPr>
              <p:nvPr/>
            </p:nvSpPr>
            <p:spPr bwMode="auto">
              <a:xfrm>
                <a:off x="1629" y="3331"/>
                <a:ext cx="96" cy="44"/>
              </a:xfrm>
              <a:custGeom>
                <a:avLst/>
                <a:gdLst>
                  <a:gd name="T0" fmla="*/ 11 w 194"/>
                  <a:gd name="T1" fmla="*/ 32 h 88"/>
                  <a:gd name="T2" fmla="*/ 17 w 194"/>
                  <a:gd name="T3" fmla="*/ 27 h 88"/>
                  <a:gd name="T4" fmla="*/ 23 w 194"/>
                  <a:gd name="T5" fmla="*/ 23 h 88"/>
                  <a:gd name="T6" fmla="*/ 29 w 194"/>
                  <a:gd name="T7" fmla="*/ 21 h 88"/>
                  <a:gd name="T8" fmla="*/ 36 w 194"/>
                  <a:gd name="T9" fmla="*/ 19 h 88"/>
                  <a:gd name="T10" fmla="*/ 42 w 194"/>
                  <a:gd name="T11" fmla="*/ 18 h 88"/>
                  <a:gd name="T12" fmla="*/ 49 w 194"/>
                  <a:gd name="T13" fmla="*/ 17 h 88"/>
                  <a:gd name="T14" fmla="*/ 56 w 194"/>
                  <a:gd name="T15" fmla="*/ 15 h 88"/>
                  <a:gd name="T16" fmla="*/ 64 w 194"/>
                  <a:gd name="T17" fmla="*/ 15 h 88"/>
                  <a:gd name="T18" fmla="*/ 71 w 194"/>
                  <a:gd name="T19" fmla="*/ 17 h 88"/>
                  <a:gd name="T20" fmla="*/ 78 w 194"/>
                  <a:gd name="T21" fmla="*/ 18 h 88"/>
                  <a:gd name="T22" fmla="*/ 86 w 194"/>
                  <a:gd name="T23" fmla="*/ 20 h 88"/>
                  <a:gd name="T24" fmla="*/ 93 w 194"/>
                  <a:gd name="T25" fmla="*/ 22 h 88"/>
                  <a:gd name="T26" fmla="*/ 99 w 194"/>
                  <a:gd name="T27" fmla="*/ 23 h 88"/>
                  <a:gd name="T28" fmla="*/ 106 w 194"/>
                  <a:gd name="T29" fmla="*/ 26 h 88"/>
                  <a:gd name="T30" fmla="*/ 113 w 194"/>
                  <a:gd name="T31" fmla="*/ 26 h 88"/>
                  <a:gd name="T32" fmla="*/ 121 w 194"/>
                  <a:gd name="T33" fmla="*/ 26 h 88"/>
                  <a:gd name="T34" fmla="*/ 131 w 194"/>
                  <a:gd name="T35" fmla="*/ 23 h 88"/>
                  <a:gd name="T36" fmla="*/ 141 w 194"/>
                  <a:gd name="T37" fmla="*/ 21 h 88"/>
                  <a:gd name="T38" fmla="*/ 152 w 194"/>
                  <a:gd name="T39" fmla="*/ 17 h 88"/>
                  <a:gd name="T40" fmla="*/ 164 w 194"/>
                  <a:gd name="T41" fmla="*/ 12 h 88"/>
                  <a:gd name="T42" fmla="*/ 176 w 194"/>
                  <a:gd name="T43" fmla="*/ 7 h 88"/>
                  <a:gd name="T44" fmla="*/ 185 w 194"/>
                  <a:gd name="T45" fmla="*/ 4 h 88"/>
                  <a:gd name="T46" fmla="*/ 191 w 194"/>
                  <a:gd name="T47" fmla="*/ 2 h 88"/>
                  <a:gd name="T48" fmla="*/ 193 w 194"/>
                  <a:gd name="T49" fmla="*/ 0 h 88"/>
                  <a:gd name="T50" fmla="*/ 194 w 194"/>
                  <a:gd name="T51" fmla="*/ 6 h 88"/>
                  <a:gd name="T52" fmla="*/ 194 w 194"/>
                  <a:gd name="T53" fmla="*/ 19 h 88"/>
                  <a:gd name="T54" fmla="*/ 192 w 194"/>
                  <a:gd name="T55" fmla="*/ 36 h 88"/>
                  <a:gd name="T56" fmla="*/ 185 w 194"/>
                  <a:gd name="T57" fmla="*/ 52 h 88"/>
                  <a:gd name="T58" fmla="*/ 179 w 194"/>
                  <a:gd name="T59" fmla="*/ 60 h 88"/>
                  <a:gd name="T60" fmla="*/ 172 w 194"/>
                  <a:gd name="T61" fmla="*/ 67 h 88"/>
                  <a:gd name="T62" fmla="*/ 164 w 194"/>
                  <a:gd name="T63" fmla="*/ 73 h 88"/>
                  <a:gd name="T64" fmla="*/ 155 w 194"/>
                  <a:gd name="T65" fmla="*/ 79 h 88"/>
                  <a:gd name="T66" fmla="*/ 144 w 194"/>
                  <a:gd name="T67" fmla="*/ 82 h 88"/>
                  <a:gd name="T68" fmla="*/ 135 w 194"/>
                  <a:gd name="T69" fmla="*/ 86 h 88"/>
                  <a:gd name="T70" fmla="*/ 125 w 194"/>
                  <a:gd name="T71" fmla="*/ 88 h 88"/>
                  <a:gd name="T72" fmla="*/ 116 w 194"/>
                  <a:gd name="T73" fmla="*/ 88 h 88"/>
                  <a:gd name="T74" fmla="*/ 106 w 194"/>
                  <a:gd name="T75" fmla="*/ 88 h 88"/>
                  <a:gd name="T76" fmla="*/ 97 w 194"/>
                  <a:gd name="T77" fmla="*/ 87 h 88"/>
                  <a:gd name="T78" fmla="*/ 89 w 194"/>
                  <a:gd name="T79" fmla="*/ 86 h 88"/>
                  <a:gd name="T80" fmla="*/ 81 w 194"/>
                  <a:gd name="T81" fmla="*/ 84 h 88"/>
                  <a:gd name="T82" fmla="*/ 73 w 194"/>
                  <a:gd name="T83" fmla="*/ 82 h 88"/>
                  <a:gd name="T84" fmla="*/ 65 w 194"/>
                  <a:gd name="T85" fmla="*/ 80 h 88"/>
                  <a:gd name="T86" fmla="*/ 57 w 194"/>
                  <a:gd name="T87" fmla="*/ 78 h 88"/>
                  <a:gd name="T88" fmla="*/ 50 w 194"/>
                  <a:gd name="T89" fmla="*/ 75 h 88"/>
                  <a:gd name="T90" fmla="*/ 43 w 194"/>
                  <a:gd name="T91" fmla="*/ 73 h 88"/>
                  <a:gd name="T92" fmla="*/ 35 w 194"/>
                  <a:gd name="T93" fmla="*/ 70 h 88"/>
                  <a:gd name="T94" fmla="*/ 27 w 194"/>
                  <a:gd name="T95" fmla="*/ 66 h 88"/>
                  <a:gd name="T96" fmla="*/ 19 w 194"/>
                  <a:gd name="T97" fmla="*/ 63 h 88"/>
                  <a:gd name="T98" fmla="*/ 12 w 194"/>
                  <a:gd name="T99" fmla="*/ 59 h 88"/>
                  <a:gd name="T100" fmla="*/ 6 w 194"/>
                  <a:gd name="T101" fmla="*/ 57 h 88"/>
                  <a:gd name="T102" fmla="*/ 3 w 194"/>
                  <a:gd name="T103" fmla="*/ 56 h 88"/>
                  <a:gd name="T104" fmla="*/ 2 w 194"/>
                  <a:gd name="T105" fmla="*/ 55 h 88"/>
                  <a:gd name="T106" fmla="*/ 0 w 194"/>
                  <a:gd name="T107" fmla="*/ 52 h 88"/>
                  <a:gd name="T108" fmla="*/ 0 w 194"/>
                  <a:gd name="T109" fmla="*/ 48 h 88"/>
                  <a:gd name="T110" fmla="*/ 3 w 194"/>
                  <a:gd name="T111" fmla="*/ 40 h 88"/>
                  <a:gd name="T112" fmla="*/ 11 w 194"/>
                  <a:gd name="T113" fmla="*/ 32 h 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88"/>
                  <a:gd name="T173" fmla="*/ 194 w 194"/>
                  <a:gd name="T174" fmla="*/ 88 h 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88">
                    <a:moveTo>
                      <a:pt x="11" y="32"/>
                    </a:moveTo>
                    <a:lnTo>
                      <a:pt x="17" y="27"/>
                    </a:lnTo>
                    <a:lnTo>
                      <a:pt x="23" y="23"/>
                    </a:lnTo>
                    <a:lnTo>
                      <a:pt x="29" y="21"/>
                    </a:lnTo>
                    <a:lnTo>
                      <a:pt x="36" y="19"/>
                    </a:lnTo>
                    <a:lnTo>
                      <a:pt x="42" y="18"/>
                    </a:lnTo>
                    <a:lnTo>
                      <a:pt x="49" y="17"/>
                    </a:lnTo>
                    <a:lnTo>
                      <a:pt x="56" y="15"/>
                    </a:lnTo>
                    <a:lnTo>
                      <a:pt x="64" y="15"/>
                    </a:lnTo>
                    <a:lnTo>
                      <a:pt x="71" y="17"/>
                    </a:lnTo>
                    <a:lnTo>
                      <a:pt x="78" y="18"/>
                    </a:lnTo>
                    <a:lnTo>
                      <a:pt x="86" y="20"/>
                    </a:lnTo>
                    <a:lnTo>
                      <a:pt x="93" y="22"/>
                    </a:lnTo>
                    <a:lnTo>
                      <a:pt x="99" y="23"/>
                    </a:lnTo>
                    <a:lnTo>
                      <a:pt x="106" y="26"/>
                    </a:lnTo>
                    <a:lnTo>
                      <a:pt x="113" y="26"/>
                    </a:lnTo>
                    <a:lnTo>
                      <a:pt x="121" y="26"/>
                    </a:lnTo>
                    <a:lnTo>
                      <a:pt x="131" y="23"/>
                    </a:lnTo>
                    <a:lnTo>
                      <a:pt x="141" y="21"/>
                    </a:lnTo>
                    <a:lnTo>
                      <a:pt x="152" y="17"/>
                    </a:lnTo>
                    <a:lnTo>
                      <a:pt x="164" y="12"/>
                    </a:lnTo>
                    <a:lnTo>
                      <a:pt x="176" y="7"/>
                    </a:lnTo>
                    <a:lnTo>
                      <a:pt x="185" y="4"/>
                    </a:lnTo>
                    <a:lnTo>
                      <a:pt x="191" y="2"/>
                    </a:lnTo>
                    <a:lnTo>
                      <a:pt x="193" y="0"/>
                    </a:lnTo>
                    <a:lnTo>
                      <a:pt x="194" y="6"/>
                    </a:lnTo>
                    <a:lnTo>
                      <a:pt x="194" y="19"/>
                    </a:lnTo>
                    <a:lnTo>
                      <a:pt x="192" y="36"/>
                    </a:lnTo>
                    <a:lnTo>
                      <a:pt x="185" y="52"/>
                    </a:lnTo>
                    <a:lnTo>
                      <a:pt x="179" y="60"/>
                    </a:lnTo>
                    <a:lnTo>
                      <a:pt x="172" y="67"/>
                    </a:lnTo>
                    <a:lnTo>
                      <a:pt x="164" y="73"/>
                    </a:lnTo>
                    <a:lnTo>
                      <a:pt x="155" y="79"/>
                    </a:lnTo>
                    <a:lnTo>
                      <a:pt x="144" y="82"/>
                    </a:lnTo>
                    <a:lnTo>
                      <a:pt x="135" y="86"/>
                    </a:lnTo>
                    <a:lnTo>
                      <a:pt x="125" y="88"/>
                    </a:lnTo>
                    <a:lnTo>
                      <a:pt x="116" y="88"/>
                    </a:lnTo>
                    <a:lnTo>
                      <a:pt x="106" y="88"/>
                    </a:lnTo>
                    <a:lnTo>
                      <a:pt x="97" y="87"/>
                    </a:lnTo>
                    <a:lnTo>
                      <a:pt x="89" y="86"/>
                    </a:lnTo>
                    <a:lnTo>
                      <a:pt x="81" y="84"/>
                    </a:lnTo>
                    <a:lnTo>
                      <a:pt x="73" y="82"/>
                    </a:lnTo>
                    <a:lnTo>
                      <a:pt x="65" y="80"/>
                    </a:lnTo>
                    <a:lnTo>
                      <a:pt x="57" y="78"/>
                    </a:lnTo>
                    <a:lnTo>
                      <a:pt x="50" y="75"/>
                    </a:lnTo>
                    <a:lnTo>
                      <a:pt x="43" y="73"/>
                    </a:lnTo>
                    <a:lnTo>
                      <a:pt x="35" y="70"/>
                    </a:lnTo>
                    <a:lnTo>
                      <a:pt x="27" y="66"/>
                    </a:lnTo>
                    <a:lnTo>
                      <a:pt x="19" y="63"/>
                    </a:lnTo>
                    <a:lnTo>
                      <a:pt x="12" y="59"/>
                    </a:lnTo>
                    <a:lnTo>
                      <a:pt x="6" y="57"/>
                    </a:lnTo>
                    <a:lnTo>
                      <a:pt x="3" y="56"/>
                    </a:lnTo>
                    <a:lnTo>
                      <a:pt x="2" y="55"/>
                    </a:lnTo>
                    <a:lnTo>
                      <a:pt x="0" y="52"/>
                    </a:lnTo>
                    <a:lnTo>
                      <a:pt x="0" y="48"/>
                    </a:lnTo>
                    <a:lnTo>
                      <a:pt x="3" y="40"/>
                    </a:lnTo>
                    <a:lnTo>
                      <a:pt x="11" y="32"/>
                    </a:lnTo>
                    <a:close/>
                  </a:path>
                </a:pathLst>
              </a:custGeom>
              <a:solidFill>
                <a:srgbClr val="B27599"/>
              </a:solidFill>
              <a:ln w="9525">
                <a:noFill/>
                <a:round/>
                <a:headEnd/>
                <a:tailEnd/>
              </a:ln>
            </p:spPr>
            <p:txBody>
              <a:bodyPr/>
              <a:lstStyle/>
              <a:p>
                <a:endParaRPr lang="fa-IR"/>
              </a:p>
            </p:txBody>
          </p:sp>
          <p:sp>
            <p:nvSpPr>
              <p:cNvPr id="16538" name="Freeform 122"/>
              <p:cNvSpPr>
                <a:spLocks/>
              </p:cNvSpPr>
              <p:nvPr/>
            </p:nvSpPr>
            <p:spPr bwMode="auto">
              <a:xfrm>
                <a:off x="1600" y="3365"/>
                <a:ext cx="104" cy="70"/>
              </a:xfrm>
              <a:custGeom>
                <a:avLst/>
                <a:gdLst>
                  <a:gd name="T0" fmla="*/ 37 w 206"/>
                  <a:gd name="T1" fmla="*/ 11 h 140"/>
                  <a:gd name="T2" fmla="*/ 48 w 206"/>
                  <a:gd name="T3" fmla="*/ 13 h 140"/>
                  <a:gd name="T4" fmla="*/ 56 w 206"/>
                  <a:gd name="T5" fmla="*/ 14 h 140"/>
                  <a:gd name="T6" fmla="*/ 62 w 206"/>
                  <a:gd name="T7" fmla="*/ 13 h 140"/>
                  <a:gd name="T8" fmla="*/ 66 w 206"/>
                  <a:gd name="T9" fmla="*/ 13 h 140"/>
                  <a:gd name="T10" fmla="*/ 69 w 206"/>
                  <a:gd name="T11" fmla="*/ 13 h 140"/>
                  <a:gd name="T12" fmla="*/ 74 w 206"/>
                  <a:gd name="T13" fmla="*/ 16 h 140"/>
                  <a:gd name="T14" fmla="*/ 78 w 206"/>
                  <a:gd name="T15" fmla="*/ 23 h 140"/>
                  <a:gd name="T16" fmla="*/ 84 w 206"/>
                  <a:gd name="T17" fmla="*/ 35 h 140"/>
                  <a:gd name="T18" fmla="*/ 91 w 206"/>
                  <a:gd name="T19" fmla="*/ 48 h 140"/>
                  <a:gd name="T20" fmla="*/ 97 w 206"/>
                  <a:gd name="T21" fmla="*/ 58 h 140"/>
                  <a:gd name="T22" fmla="*/ 104 w 206"/>
                  <a:gd name="T23" fmla="*/ 67 h 140"/>
                  <a:gd name="T24" fmla="*/ 109 w 206"/>
                  <a:gd name="T25" fmla="*/ 74 h 140"/>
                  <a:gd name="T26" fmla="*/ 115 w 206"/>
                  <a:gd name="T27" fmla="*/ 81 h 140"/>
                  <a:gd name="T28" fmla="*/ 122 w 206"/>
                  <a:gd name="T29" fmla="*/ 87 h 140"/>
                  <a:gd name="T30" fmla="*/ 129 w 206"/>
                  <a:gd name="T31" fmla="*/ 91 h 140"/>
                  <a:gd name="T32" fmla="*/ 138 w 206"/>
                  <a:gd name="T33" fmla="*/ 97 h 140"/>
                  <a:gd name="T34" fmla="*/ 150 w 206"/>
                  <a:gd name="T35" fmla="*/ 102 h 140"/>
                  <a:gd name="T36" fmla="*/ 164 w 206"/>
                  <a:gd name="T37" fmla="*/ 105 h 140"/>
                  <a:gd name="T38" fmla="*/ 179 w 206"/>
                  <a:gd name="T39" fmla="*/ 108 h 140"/>
                  <a:gd name="T40" fmla="*/ 191 w 206"/>
                  <a:gd name="T41" fmla="*/ 110 h 140"/>
                  <a:gd name="T42" fmla="*/ 202 w 206"/>
                  <a:gd name="T43" fmla="*/ 112 h 140"/>
                  <a:gd name="T44" fmla="*/ 206 w 206"/>
                  <a:gd name="T45" fmla="*/ 114 h 140"/>
                  <a:gd name="T46" fmla="*/ 204 w 206"/>
                  <a:gd name="T47" fmla="*/ 117 h 140"/>
                  <a:gd name="T48" fmla="*/ 192 w 206"/>
                  <a:gd name="T49" fmla="*/ 121 h 140"/>
                  <a:gd name="T50" fmla="*/ 177 w 206"/>
                  <a:gd name="T51" fmla="*/ 126 h 140"/>
                  <a:gd name="T52" fmla="*/ 164 w 206"/>
                  <a:gd name="T53" fmla="*/ 132 h 140"/>
                  <a:gd name="T54" fmla="*/ 150 w 206"/>
                  <a:gd name="T55" fmla="*/ 135 h 140"/>
                  <a:gd name="T56" fmla="*/ 137 w 206"/>
                  <a:gd name="T57" fmla="*/ 139 h 140"/>
                  <a:gd name="T58" fmla="*/ 124 w 206"/>
                  <a:gd name="T59" fmla="*/ 140 h 140"/>
                  <a:gd name="T60" fmla="*/ 113 w 206"/>
                  <a:gd name="T61" fmla="*/ 139 h 140"/>
                  <a:gd name="T62" fmla="*/ 100 w 206"/>
                  <a:gd name="T63" fmla="*/ 135 h 140"/>
                  <a:gd name="T64" fmla="*/ 86 w 206"/>
                  <a:gd name="T65" fmla="*/ 127 h 140"/>
                  <a:gd name="T66" fmla="*/ 74 w 206"/>
                  <a:gd name="T67" fmla="*/ 118 h 140"/>
                  <a:gd name="T68" fmla="*/ 60 w 206"/>
                  <a:gd name="T69" fmla="*/ 108 h 140"/>
                  <a:gd name="T70" fmla="*/ 48 w 206"/>
                  <a:gd name="T71" fmla="*/ 98 h 140"/>
                  <a:gd name="T72" fmla="*/ 37 w 206"/>
                  <a:gd name="T73" fmla="*/ 88 h 140"/>
                  <a:gd name="T74" fmla="*/ 26 w 206"/>
                  <a:gd name="T75" fmla="*/ 79 h 140"/>
                  <a:gd name="T76" fmla="*/ 17 w 206"/>
                  <a:gd name="T77" fmla="*/ 69 h 140"/>
                  <a:gd name="T78" fmla="*/ 10 w 206"/>
                  <a:gd name="T79" fmla="*/ 60 h 140"/>
                  <a:gd name="T80" fmla="*/ 5 w 206"/>
                  <a:gd name="T81" fmla="*/ 52 h 140"/>
                  <a:gd name="T82" fmla="*/ 0 w 206"/>
                  <a:gd name="T83" fmla="*/ 35 h 140"/>
                  <a:gd name="T84" fmla="*/ 2 w 206"/>
                  <a:gd name="T85" fmla="*/ 18 h 140"/>
                  <a:gd name="T86" fmla="*/ 7 w 206"/>
                  <a:gd name="T87" fmla="*/ 5 h 140"/>
                  <a:gd name="T88" fmla="*/ 9 w 206"/>
                  <a:gd name="T89" fmla="*/ 0 h 140"/>
                  <a:gd name="T90" fmla="*/ 9 w 206"/>
                  <a:gd name="T91" fmla="*/ 0 h 140"/>
                  <a:gd name="T92" fmla="*/ 8 w 206"/>
                  <a:gd name="T93" fmla="*/ 0 h 140"/>
                  <a:gd name="T94" fmla="*/ 8 w 206"/>
                  <a:gd name="T95" fmla="*/ 0 h 140"/>
                  <a:gd name="T96" fmla="*/ 9 w 206"/>
                  <a:gd name="T97" fmla="*/ 2 h 140"/>
                  <a:gd name="T98" fmla="*/ 13 w 206"/>
                  <a:gd name="T99" fmla="*/ 3 h 140"/>
                  <a:gd name="T100" fmla="*/ 17 w 206"/>
                  <a:gd name="T101" fmla="*/ 4 h 140"/>
                  <a:gd name="T102" fmla="*/ 25 w 206"/>
                  <a:gd name="T103" fmla="*/ 7 h 140"/>
                  <a:gd name="T104" fmla="*/ 37 w 206"/>
                  <a:gd name="T105" fmla="*/ 11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40"/>
                  <a:gd name="T161" fmla="*/ 206 w 206"/>
                  <a:gd name="T162" fmla="*/ 140 h 1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40">
                    <a:moveTo>
                      <a:pt x="37" y="11"/>
                    </a:moveTo>
                    <a:lnTo>
                      <a:pt x="48" y="13"/>
                    </a:lnTo>
                    <a:lnTo>
                      <a:pt x="56" y="14"/>
                    </a:lnTo>
                    <a:lnTo>
                      <a:pt x="62" y="13"/>
                    </a:lnTo>
                    <a:lnTo>
                      <a:pt x="66" y="13"/>
                    </a:lnTo>
                    <a:lnTo>
                      <a:pt x="69" y="13"/>
                    </a:lnTo>
                    <a:lnTo>
                      <a:pt x="74" y="16"/>
                    </a:lnTo>
                    <a:lnTo>
                      <a:pt x="78" y="23"/>
                    </a:lnTo>
                    <a:lnTo>
                      <a:pt x="84" y="35"/>
                    </a:lnTo>
                    <a:lnTo>
                      <a:pt x="91" y="48"/>
                    </a:lnTo>
                    <a:lnTo>
                      <a:pt x="97" y="58"/>
                    </a:lnTo>
                    <a:lnTo>
                      <a:pt x="104" y="67"/>
                    </a:lnTo>
                    <a:lnTo>
                      <a:pt x="109" y="74"/>
                    </a:lnTo>
                    <a:lnTo>
                      <a:pt x="115" y="81"/>
                    </a:lnTo>
                    <a:lnTo>
                      <a:pt x="122" y="87"/>
                    </a:lnTo>
                    <a:lnTo>
                      <a:pt x="129" y="91"/>
                    </a:lnTo>
                    <a:lnTo>
                      <a:pt x="138" y="97"/>
                    </a:lnTo>
                    <a:lnTo>
                      <a:pt x="150" y="102"/>
                    </a:lnTo>
                    <a:lnTo>
                      <a:pt x="164" y="105"/>
                    </a:lnTo>
                    <a:lnTo>
                      <a:pt x="179" y="108"/>
                    </a:lnTo>
                    <a:lnTo>
                      <a:pt x="191" y="110"/>
                    </a:lnTo>
                    <a:lnTo>
                      <a:pt x="202" y="112"/>
                    </a:lnTo>
                    <a:lnTo>
                      <a:pt x="206" y="114"/>
                    </a:lnTo>
                    <a:lnTo>
                      <a:pt x="204" y="117"/>
                    </a:lnTo>
                    <a:lnTo>
                      <a:pt x="192" y="121"/>
                    </a:lnTo>
                    <a:lnTo>
                      <a:pt x="177" y="126"/>
                    </a:lnTo>
                    <a:lnTo>
                      <a:pt x="164" y="132"/>
                    </a:lnTo>
                    <a:lnTo>
                      <a:pt x="150" y="135"/>
                    </a:lnTo>
                    <a:lnTo>
                      <a:pt x="137" y="139"/>
                    </a:lnTo>
                    <a:lnTo>
                      <a:pt x="124" y="140"/>
                    </a:lnTo>
                    <a:lnTo>
                      <a:pt x="113" y="139"/>
                    </a:lnTo>
                    <a:lnTo>
                      <a:pt x="100" y="135"/>
                    </a:lnTo>
                    <a:lnTo>
                      <a:pt x="86" y="127"/>
                    </a:lnTo>
                    <a:lnTo>
                      <a:pt x="74" y="118"/>
                    </a:lnTo>
                    <a:lnTo>
                      <a:pt x="60" y="108"/>
                    </a:lnTo>
                    <a:lnTo>
                      <a:pt x="48" y="98"/>
                    </a:lnTo>
                    <a:lnTo>
                      <a:pt x="37" y="88"/>
                    </a:lnTo>
                    <a:lnTo>
                      <a:pt x="26" y="79"/>
                    </a:lnTo>
                    <a:lnTo>
                      <a:pt x="17" y="69"/>
                    </a:lnTo>
                    <a:lnTo>
                      <a:pt x="10" y="60"/>
                    </a:lnTo>
                    <a:lnTo>
                      <a:pt x="5" y="52"/>
                    </a:lnTo>
                    <a:lnTo>
                      <a:pt x="0" y="35"/>
                    </a:lnTo>
                    <a:lnTo>
                      <a:pt x="2" y="18"/>
                    </a:lnTo>
                    <a:lnTo>
                      <a:pt x="7" y="5"/>
                    </a:lnTo>
                    <a:lnTo>
                      <a:pt x="9" y="0"/>
                    </a:lnTo>
                    <a:lnTo>
                      <a:pt x="8" y="0"/>
                    </a:lnTo>
                    <a:lnTo>
                      <a:pt x="9" y="2"/>
                    </a:lnTo>
                    <a:lnTo>
                      <a:pt x="13" y="3"/>
                    </a:lnTo>
                    <a:lnTo>
                      <a:pt x="17" y="4"/>
                    </a:lnTo>
                    <a:lnTo>
                      <a:pt x="25" y="7"/>
                    </a:lnTo>
                    <a:lnTo>
                      <a:pt x="37" y="11"/>
                    </a:lnTo>
                    <a:close/>
                  </a:path>
                </a:pathLst>
              </a:custGeom>
              <a:solidFill>
                <a:srgbClr val="B27599"/>
              </a:solidFill>
              <a:ln w="9525">
                <a:noFill/>
                <a:round/>
                <a:headEnd/>
                <a:tailEnd/>
              </a:ln>
            </p:spPr>
            <p:txBody>
              <a:bodyPr/>
              <a:lstStyle/>
              <a:p>
                <a:endParaRPr lang="fa-IR"/>
              </a:p>
            </p:txBody>
          </p:sp>
          <p:sp>
            <p:nvSpPr>
              <p:cNvPr id="16539" name="Freeform 123"/>
              <p:cNvSpPr>
                <a:spLocks/>
              </p:cNvSpPr>
              <p:nvPr/>
            </p:nvSpPr>
            <p:spPr bwMode="auto">
              <a:xfrm>
                <a:off x="1549" y="3358"/>
                <a:ext cx="53" cy="101"/>
              </a:xfrm>
              <a:custGeom>
                <a:avLst/>
                <a:gdLst>
                  <a:gd name="T0" fmla="*/ 99 w 106"/>
                  <a:gd name="T1" fmla="*/ 12 h 203"/>
                  <a:gd name="T2" fmla="*/ 90 w 106"/>
                  <a:gd name="T3" fmla="*/ 22 h 203"/>
                  <a:gd name="T4" fmla="*/ 83 w 106"/>
                  <a:gd name="T5" fmla="*/ 28 h 203"/>
                  <a:gd name="T6" fmla="*/ 80 w 106"/>
                  <a:gd name="T7" fmla="*/ 33 h 203"/>
                  <a:gd name="T8" fmla="*/ 77 w 106"/>
                  <a:gd name="T9" fmla="*/ 40 h 203"/>
                  <a:gd name="T10" fmla="*/ 76 w 106"/>
                  <a:gd name="T11" fmla="*/ 64 h 203"/>
                  <a:gd name="T12" fmla="*/ 81 w 106"/>
                  <a:gd name="T13" fmla="*/ 90 h 203"/>
                  <a:gd name="T14" fmla="*/ 86 w 106"/>
                  <a:gd name="T15" fmla="*/ 116 h 203"/>
                  <a:gd name="T16" fmla="*/ 86 w 106"/>
                  <a:gd name="T17" fmla="*/ 135 h 203"/>
                  <a:gd name="T18" fmla="*/ 81 w 106"/>
                  <a:gd name="T19" fmla="*/ 151 h 203"/>
                  <a:gd name="T20" fmla="*/ 77 w 106"/>
                  <a:gd name="T21" fmla="*/ 166 h 203"/>
                  <a:gd name="T22" fmla="*/ 72 w 106"/>
                  <a:gd name="T23" fmla="*/ 180 h 203"/>
                  <a:gd name="T24" fmla="*/ 63 w 106"/>
                  <a:gd name="T25" fmla="*/ 188 h 203"/>
                  <a:gd name="T26" fmla="*/ 56 w 106"/>
                  <a:gd name="T27" fmla="*/ 192 h 203"/>
                  <a:gd name="T28" fmla="*/ 46 w 106"/>
                  <a:gd name="T29" fmla="*/ 194 h 203"/>
                  <a:gd name="T30" fmla="*/ 37 w 106"/>
                  <a:gd name="T31" fmla="*/ 196 h 203"/>
                  <a:gd name="T32" fmla="*/ 28 w 106"/>
                  <a:gd name="T33" fmla="*/ 199 h 203"/>
                  <a:gd name="T34" fmla="*/ 20 w 106"/>
                  <a:gd name="T35" fmla="*/ 201 h 203"/>
                  <a:gd name="T36" fmla="*/ 13 w 106"/>
                  <a:gd name="T37" fmla="*/ 202 h 203"/>
                  <a:gd name="T38" fmla="*/ 8 w 106"/>
                  <a:gd name="T39" fmla="*/ 203 h 203"/>
                  <a:gd name="T40" fmla="*/ 7 w 106"/>
                  <a:gd name="T41" fmla="*/ 203 h 203"/>
                  <a:gd name="T42" fmla="*/ 10 w 106"/>
                  <a:gd name="T43" fmla="*/ 202 h 203"/>
                  <a:gd name="T44" fmla="*/ 14 w 106"/>
                  <a:gd name="T45" fmla="*/ 199 h 203"/>
                  <a:gd name="T46" fmla="*/ 20 w 106"/>
                  <a:gd name="T47" fmla="*/ 190 h 203"/>
                  <a:gd name="T48" fmla="*/ 26 w 106"/>
                  <a:gd name="T49" fmla="*/ 178 h 203"/>
                  <a:gd name="T50" fmla="*/ 29 w 106"/>
                  <a:gd name="T51" fmla="*/ 163 h 203"/>
                  <a:gd name="T52" fmla="*/ 33 w 106"/>
                  <a:gd name="T53" fmla="*/ 149 h 203"/>
                  <a:gd name="T54" fmla="*/ 33 w 106"/>
                  <a:gd name="T55" fmla="*/ 139 h 203"/>
                  <a:gd name="T56" fmla="*/ 29 w 106"/>
                  <a:gd name="T57" fmla="*/ 131 h 203"/>
                  <a:gd name="T58" fmla="*/ 26 w 106"/>
                  <a:gd name="T59" fmla="*/ 127 h 203"/>
                  <a:gd name="T60" fmla="*/ 21 w 106"/>
                  <a:gd name="T61" fmla="*/ 121 h 203"/>
                  <a:gd name="T62" fmla="*/ 15 w 106"/>
                  <a:gd name="T63" fmla="*/ 116 h 203"/>
                  <a:gd name="T64" fmla="*/ 10 w 106"/>
                  <a:gd name="T65" fmla="*/ 108 h 203"/>
                  <a:gd name="T66" fmla="*/ 5 w 106"/>
                  <a:gd name="T67" fmla="*/ 101 h 203"/>
                  <a:gd name="T68" fmla="*/ 1 w 106"/>
                  <a:gd name="T69" fmla="*/ 93 h 203"/>
                  <a:gd name="T70" fmla="*/ 0 w 106"/>
                  <a:gd name="T71" fmla="*/ 84 h 203"/>
                  <a:gd name="T72" fmla="*/ 3 w 106"/>
                  <a:gd name="T73" fmla="*/ 78 h 203"/>
                  <a:gd name="T74" fmla="*/ 7 w 106"/>
                  <a:gd name="T75" fmla="*/ 71 h 203"/>
                  <a:gd name="T76" fmla="*/ 14 w 106"/>
                  <a:gd name="T77" fmla="*/ 65 h 203"/>
                  <a:gd name="T78" fmla="*/ 20 w 106"/>
                  <a:gd name="T79" fmla="*/ 59 h 203"/>
                  <a:gd name="T80" fmla="*/ 27 w 106"/>
                  <a:gd name="T81" fmla="*/ 55 h 203"/>
                  <a:gd name="T82" fmla="*/ 34 w 106"/>
                  <a:gd name="T83" fmla="*/ 50 h 203"/>
                  <a:gd name="T84" fmla="*/ 38 w 106"/>
                  <a:gd name="T85" fmla="*/ 46 h 203"/>
                  <a:gd name="T86" fmla="*/ 42 w 106"/>
                  <a:gd name="T87" fmla="*/ 45 h 203"/>
                  <a:gd name="T88" fmla="*/ 43 w 106"/>
                  <a:gd name="T89" fmla="*/ 44 h 203"/>
                  <a:gd name="T90" fmla="*/ 102 w 106"/>
                  <a:gd name="T91" fmla="*/ 2 h 203"/>
                  <a:gd name="T92" fmla="*/ 104 w 106"/>
                  <a:gd name="T93" fmla="*/ 0 h 203"/>
                  <a:gd name="T94" fmla="*/ 106 w 106"/>
                  <a:gd name="T95" fmla="*/ 0 h 203"/>
                  <a:gd name="T96" fmla="*/ 106 w 106"/>
                  <a:gd name="T97" fmla="*/ 3 h 203"/>
                  <a:gd name="T98" fmla="*/ 99 w 106"/>
                  <a:gd name="T99" fmla="*/ 12 h 2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203"/>
                  <a:gd name="T152" fmla="*/ 106 w 106"/>
                  <a:gd name="T153" fmla="*/ 203 h 2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203">
                    <a:moveTo>
                      <a:pt x="99" y="12"/>
                    </a:moveTo>
                    <a:lnTo>
                      <a:pt x="90" y="22"/>
                    </a:lnTo>
                    <a:lnTo>
                      <a:pt x="83" y="28"/>
                    </a:lnTo>
                    <a:lnTo>
                      <a:pt x="80" y="33"/>
                    </a:lnTo>
                    <a:lnTo>
                      <a:pt x="77" y="40"/>
                    </a:lnTo>
                    <a:lnTo>
                      <a:pt x="76" y="64"/>
                    </a:lnTo>
                    <a:lnTo>
                      <a:pt x="81" y="90"/>
                    </a:lnTo>
                    <a:lnTo>
                      <a:pt x="86" y="116"/>
                    </a:lnTo>
                    <a:lnTo>
                      <a:pt x="86" y="135"/>
                    </a:lnTo>
                    <a:lnTo>
                      <a:pt x="81" y="151"/>
                    </a:lnTo>
                    <a:lnTo>
                      <a:pt x="77" y="166"/>
                    </a:lnTo>
                    <a:lnTo>
                      <a:pt x="72" y="180"/>
                    </a:lnTo>
                    <a:lnTo>
                      <a:pt x="63" y="188"/>
                    </a:lnTo>
                    <a:lnTo>
                      <a:pt x="56" y="192"/>
                    </a:lnTo>
                    <a:lnTo>
                      <a:pt x="46" y="194"/>
                    </a:lnTo>
                    <a:lnTo>
                      <a:pt x="37" y="196"/>
                    </a:lnTo>
                    <a:lnTo>
                      <a:pt x="28" y="199"/>
                    </a:lnTo>
                    <a:lnTo>
                      <a:pt x="20" y="201"/>
                    </a:lnTo>
                    <a:lnTo>
                      <a:pt x="13" y="202"/>
                    </a:lnTo>
                    <a:lnTo>
                      <a:pt x="8" y="203"/>
                    </a:lnTo>
                    <a:lnTo>
                      <a:pt x="7" y="203"/>
                    </a:lnTo>
                    <a:lnTo>
                      <a:pt x="10" y="202"/>
                    </a:lnTo>
                    <a:lnTo>
                      <a:pt x="14" y="199"/>
                    </a:lnTo>
                    <a:lnTo>
                      <a:pt x="20" y="190"/>
                    </a:lnTo>
                    <a:lnTo>
                      <a:pt x="26" y="178"/>
                    </a:lnTo>
                    <a:lnTo>
                      <a:pt x="29" y="163"/>
                    </a:lnTo>
                    <a:lnTo>
                      <a:pt x="33" y="149"/>
                    </a:lnTo>
                    <a:lnTo>
                      <a:pt x="33" y="139"/>
                    </a:lnTo>
                    <a:lnTo>
                      <a:pt x="29" y="131"/>
                    </a:lnTo>
                    <a:lnTo>
                      <a:pt x="26" y="127"/>
                    </a:lnTo>
                    <a:lnTo>
                      <a:pt x="21" y="121"/>
                    </a:lnTo>
                    <a:lnTo>
                      <a:pt x="15" y="116"/>
                    </a:lnTo>
                    <a:lnTo>
                      <a:pt x="10" y="108"/>
                    </a:lnTo>
                    <a:lnTo>
                      <a:pt x="5" y="101"/>
                    </a:lnTo>
                    <a:lnTo>
                      <a:pt x="1" y="93"/>
                    </a:lnTo>
                    <a:lnTo>
                      <a:pt x="0" y="84"/>
                    </a:lnTo>
                    <a:lnTo>
                      <a:pt x="3" y="78"/>
                    </a:lnTo>
                    <a:lnTo>
                      <a:pt x="7" y="71"/>
                    </a:lnTo>
                    <a:lnTo>
                      <a:pt x="14" y="65"/>
                    </a:lnTo>
                    <a:lnTo>
                      <a:pt x="20" y="59"/>
                    </a:lnTo>
                    <a:lnTo>
                      <a:pt x="27" y="55"/>
                    </a:lnTo>
                    <a:lnTo>
                      <a:pt x="34" y="50"/>
                    </a:lnTo>
                    <a:lnTo>
                      <a:pt x="38" y="46"/>
                    </a:lnTo>
                    <a:lnTo>
                      <a:pt x="42" y="45"/>
                    </a:lnTo>
                    <a:lnTo>
                      <a:pt x="43" y="44"/>
                    </a:lnTo>
                    <a:lnTo>
                      <a:pt x="102" y="2"/>
                    </a:lnTo>
                    <a:lnTo>
                      <a:pt x="104" y="0"/>
                    </a:lnTo>
                    <a:lnTo>
                      <a:pt x="106" y="0"/>
                    </a:lnTo>
                    <a:lnTo>
                      <a:pt x="106" y="3"/>
                    </a:lnTo>
                    <a:lnTo>
                      <a:pt x="99" y="12"/>
                    </a:lnTo>
                    <a:close/>
                  </a:path>
                </a:pathLst>
              </a:custGeom>
              <a:solidFill>
                <a:srgbClr val="B27599"/>
              </a:solidFill>
              <a:ln w="9525">
                <a:noFill/>
                <a:round/>
                <a:headEnd/>
                <a:tailEnd/>
              </a:ln>
            </p:spPr>
            <p:txBody>
              <a:bodyPr/>
              <a:lstStyle/>
              <a:p>
                <a:endParaRPr lang="fa-IR"/>
              </a:p>
            </p:txBody>
          </p:sp>
          <p:sp>
            <p:nvSpPr>
              <p:cNvPr id="16540" name="Freeform 124"/>
              <p:cNvSpPr>
                <a:spLocks/>
              </p:cNvSpPr>
              <p:nvPr/>
            </p:nvSpPr>
            <p:spPr bwMode="auto">
              <a:xfrm>
                <a:off x="1494" y="3328"/>
                <a:ext cx="111" cy="53"/>
              </a:xfrm>
              <a:custGeom>
                <a:avLst/>
                <a:gdLst>
                  <a:gd name="T0" fmla="*/ 180 w 222"/>
                  <a:gd name="T1" fmla="*/ 65 h 104"/>
                  <a:gd name="T2" fmla="*/ 166 w 222"/>
                  <a:gd name="T3" fmla="*/ 68 h 104"/>
                  <a:gd name="T4" fmla="*/ 157 w 222"/>
                  <a:gd name="T5" fmla="*/ 69 h 104"/>
                  <a:gd name="T6" fmla="*/ 142 w 222"/>
                  <a:gd name="T7" fmla="*/ 73 h 104"/>
                  <a:gd name="T8" fmla="*/ 116 w 222"/>
                  <a:gd name="T9" fmla="*/ 86 h 104"/>
                  <a:gd name="T10" fmla="*/ 97 w 222"/>
                  <a:gd name="T11" fmla="*/ 96 h 104"/>
                  <a:gd name="T12" fmla="*/ 81 w 222"/>
                  <a:gd name="T13" fmla="*/ 103 h 104"/>
                  <a:gd name="T14" fmla="*/ 63 w 222"/>
                  <a:gd name="T15" fmla="*/ 103 h 104"/>
                  <a:gd name="T16" fmla="*/ 41 w 222"/>
                  <a:gd name="T17" fmla="*/ 99 h 104"/>
                  <a:gd name="T18" fmla="*/ 29 w 222"/>
                  <a:gd name="T19" fmla="*/ 98 h 104"/>
                  <a:gd name="T20" fmla="*/ 22 w 222"/>
                  <a:gd name="T21" fmla="*/ 92 h 104"/>
                  <a:gd name="T22" fmla="*/ 14 w 222"/>
                  <a:gd name="T23" fmla="*/ 75 h 104"/>
                  <a:gd name="T24" fmla="*/ 2 w 222"/>
                  <a:gd name="T25" fmla="*/ 40 h 104"/>
                  <a:gd name="T26" fmla="*/ 0 w 222"/>
                  <a:gd name="T27" fmla="*/ 16 h 104"/>
                  <a:gd name="T28" fmla="*/ 7 w 222"/>
                  <a:gd name="T29" fmla="*/ 13 h 104"/>
                  <a:gd name="T30" fmla="*/ 17 w 222"/>
                  <a:gd name="T31" fmla="*/ 18 h 104"/>
                  <a:gd name="T32" fmla="*/ 32 w 222"/>
                  <a:gd name="T33" fmla="*/ 23 h 104"/>
                  <a:gd name="T34" fmla="*/ 52 w 222"/>
                  <a:gd name="T35" fmla="*/ 20 h 104"/>
                  <a:gd name="T36" fmla="*/ 71 w 222"/>
                  <a:gd name="T37" fmla="*/ 12 h 104"/>
                  <a:gd name="T38" fmla="*/ 85 w 222"/>
                  <a:gd name="T39" fmla="*/ 3 h 104"/>
                  <a:gd name="T40" fmla="*/ 97 w 222"/>
                  <a:gd name="T41" fmla="*/ 0 h 104"/>
                  <a:gd name="T42" fmla="*/ 113 w 222"/>
                  <a:gd name="T43" fmla="*/ 1 h 104"/>
                  <a:gd name="T44" fmla="*/ 137 w 222"/>
                  <a:gd name="T45" fmla="*/ 10 h 104"/>
                  <a:gd name="T46" fmla="*/ 159 w 222"/>
                  <a:gd name="T47" fmla="*/ 19 h 104"/>
                  <a:gd name="T48" fmla="*/ 175 w 222"/>
                  <a:gd name="T49" fmla="*/ 27 h 104"/>
                  <a:gd name="T50" fmla="*/ 190 w 222"/>
                  <a:gd name="T51" fmla="*/ 35 h 104"/>
                  <a:gd name="T52" fmla="*/ 206 w 222"/>
                  <a:gd name="T53" fmla="*/ 41 h 104"/>
                  <a:gd name="T54" fmla="*/ 220 w 222"/>
                  <a:gd name="T55" fmla="*/ 45 h 104"/>
                  <a:gd name="T56" fmla="*/ 215 w 222"/>
                  <a:gd name="T57" fmla="*/ 63 h 104"/>
                  <a:gd name="T58" fmla="*/ 216 w 222"/>
                  <a:gd name="T59" fmla="*/ 62 h 104"/>
                  <a:gd name="T60" fmla="*/ 218 w 222"/>
                  <a:gd name="T61" fmla="*/ 60 h 104"/>
                  <a:gd name="T62" fmla="*/ 211 w 222"/>
                  <a:gd name="T63" fmla="*/ 58 h 104"/>
                  <a:gd name="T64" fmla="*/ 191 w 222"/>
                  <a:gd name="T65" fmla="*/ 63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2"/>
                  <a:gd name="T100" fmla="*/ 0 h 104"/>
                  <a:gd name="T101" fmla="*/ 222 w 222"/>
                  <a:gd name="T102" fmla="*/ 104 h 1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2" h="104">
                    <a:moveTo>
                      <a:pt x="191" y="63"/>
                    </a:moveTo>
                    <a:lnTo>
                      <a:pt x="180" y="65"/>
                    </a:lnTo>
                    <a:lnTo>
                      <a:pt x="172" y="66"/>
                    </a:lnTo>
                    <a:lnTo>
                      <a:pt x="166" y="68"/>
                    </a:lnTo>
                    <a:lnTo>
                      <a:pt x="161" y="68"/>
                    </a:lnTo>
                    <a:lnTo>
                      <a:pt x="157" y="69"/>
                    </a:lnTo>
                    <a:lnTo>
                      <a:pt x="151" y="70"/>
                    </a:lnTo>
                    <a:lnTo>
                      <a:pt x="142" y="73"/>
                    </a:lnTo>
                    <a:lnTo>
                      <a:pt x="129" y="79"/>
                    </a:lnTo>
                    <a:lnTo>
                      <a:pt x="116" y="86"/>
                    </a:lnTo>
                    <a:lnTo>
                      <a:pt x="105" y="92"/>
                    </a:lnTo>
                    <a:lnTo>
                      <a:pt x="97" y="96"/>
                    </a:lnTo>
                    <a:lnTo>
                      <a:pt x="89" y="100"/>
                    </a:lnTo>
                    <a:lnTo>
                      <a:pt x="81" y="103"/>
                    </a:lnTo>
                    <a:lnTo>
                      <a:pt x="72" y="104"/>
                    </a:lnTo>
                    <a:lnTo>
                      <a:pt x="63" y="103"/>
                    </a:lnTo>
                    <a:lnTo>
                      <a:pt x="52" y="101"/>
                    </a:lnTo>
                    <a:lnTo>
                      <a:pt x="41" y="99"/>
                    </a:lnTo>
                    <a:lnTo>
                      <a:pt x="34" y="98"/>
                    </a:lnTo>
                    <a:lnTo>
                      <a:pt x="29" y="98"/>
                    </a:lnTo>
                    <a:lnTo>
                      <a:pt x="25" y="95"/>
                    </a:lnTo>
                    <a:lnTo>
                      <a:pt x="22" y="92"/>
                    </a:lnTo>
                    <a:lnTo>
                      <a:pt x="18" y="86"/>
                    </a:lnTo>
                    <a:lnTo>
                      <a:pt x="14" y="75"/>
                    </a:lnTo>
                    <a:lnTo>
                      <a:pt x="8" y="58"/>
                    </a:lnTo>
                    <a:lnTo>
                      <a:pt x="2" y="40"/>
                    </a:lnTo>
                    <a:lnTo>
                      <a:pt x="0" y="25"/>
                    </a:lnTo>
                    <a:lnTo>
                      <a:pt x="0" y="16"/>
                    </a:lnTo>
                    <a:lnTo>
                      <a:pt x="3" y="12"/>
                    </a:lnTo>
                    <a:lnTo>
                      <a:pt x="7" y="13"/>
                    </a:lnTo>
                    <a:lnTo>
                      <a:pt x="11" y="16"/>
                    </a:lnTo>
                    <a:lnTo>
                      <a:pt x="17" y="18"/>
                    </a:lnTo>
                    <a:lnTo>
                      <a:pt x="24" y="20"/>
                    </a:lnTo>
                    <a:lnTo>
                      <a:pt x="32" y="23"/>
                    </a:lnTo>
                    <a:lnTo>
                      <a:pt x="41" y="23"/>
                    </a:lnTo>
                    <a:lnTo>
                      <a:pt x="52" y="20"/>
                    </a:lnTo>
                    <a:lnTo>
                      <a:pt x="62" y="17"/>
                    </a:lnTo>
                    <a:lnTo>
                      <a:pt x="71" y="12"/>
                    </a:lnTo>
                    <a:lnTo>
                      <a:pt x="79" y="8"/>
                    </a:lnTo>
                    <a:lnTo>
                      <a:pt x="85" y="3"/>
                    </a:lnTo>
                    <a:lnTo>
                      <a:pt x="91" y="1"/>
                    </a:lnTo>
                    <a:lnTo>
                      <a:pt x="97" y="0"/>
                    </a:lnTo>
                    <a:lnTo>
                      <a:pt x="104" y="0"/>
                    </a:lnTo>
                    <a:lnTo>
                      <a:pt x="113" y="1"/>
                    </a:lnTo>
                    <a:lnTo>
                      <a:pt x="124" y="5"/>
                    </a:lnTo>
                    <a:lnTo>
                      <a:pt x="137" y="10"/>
                    </a:lnTo>
                    <a:lnTo>
                      <a:pt x="148" y="15"/>
                    </a:lnTo>
                    <a:lnTo>
                      <a:pt x="159" y="19"/>
                    </a:lnTo>
                    <a:lnTo>
                      <a:pt x="167" y="24"/>
                    </a:lnTo>
                    <a:lnTo>
                      <a:pt x="175" y="27"/>
                    </a:lnTo>
                    <a:lnTo>
                      <a:pt x="183" y="32"/>
                    </a:lnTo>
                    <a:lnTo>
                      <a:pt x="190" y="35"/>
                    </a:lnTo>
                    <a:lnTo>
                      <a:pt x="196" y="38"/>
                    </a:lnTo>
                    <a:lnTo>
                      <a:pt x="206" y="41"/>
                    </a:lnTo>
                    <a:lnTo>
                      <a:pt x="214" y="43"/>
                    </a:lnTo>
                    <a:lnTo>
                      <a:pt x="220" y="45"/>
                    </a:lnTo>
                    <a:lnTo>
                      <a:pt x="222" y="46"/>
                    </a:lnTo>
                    <a:lnTo>
                      <a:pt x="215" y="63"/>
                    </a:lnTo>
                    <a:lnTo>
                      <a:pt x="216" y="62"/>
                    </a:lnTo>
                    <a:lnTo>
                      <a:pt x="218" y="61"/>
                    </a:lnTo>
                    <a:lnTo>
                      <a:pt x="218" y="60"/>
                    </a:lnTo>
                    <a:lnTo>
                      <a:pt x="215" y="58"/>
                    </a:lnTo>
                    <a:lnTo>
                      <a:pt x="211" y="58"/>
                    </a:lnTo>
                    <a:lnTo>
                      <a:pt x="203" y="60"/>
                    </a:lnTo>
                    <a:lnTo>
                      <a:pt x="191" y="63"/>
                    </a:lnTo>
                    <a:close/>
                  </a:path>
                </a:pathLst>
              </a:custGeom>
              <a:solidFill>
                <a:srgbClr val="B27599"/>
              </a:solidFill>
              <a:ln w="9525">
                <a:noFill/>
                <a:round/>
                <a:headEnd/>
                <a:tailEnd/>
              </a:ln>
            </p:spPr>
            <p:txBody>
              <a:bodyPr/>
              <a:lstStyle/>
              <a:p>
                <a:endParaRPr lang="fa-IR"/>
              </a:p>
            </p:txBody>
          </p:sp>
          <p:sp>
            <p:nvSpPr>
              <p:cNvPr id="16541" name="Freeform 125"/>
              <p:cNvSpPr>
                <a:spLocks/>
              </p:cNvSpPr>
              <p:nvPr/>
            </p:nvSpPr>
            <p:spPr bwMode="auto">
              <a:xfrm>
                <a:off x="1587" y="3270"/>
                <a:ext cx="60" cy="76"/>
              </a:xfrm>
              <a:custGeom>
                <a:avLst/>
                <a:gdLst>
                  <a:gd name="T0" fmla="*/ 25 w 120"/>
                  <a:gd name="T1" fmla="*/ 140 h 152"/>
                  <a:gd name="T2" fmla="*/ 11 w 120"/>
                  <a:gd name="T3" fmla="*/ 125 h 152"/>
                  <a:gd name="T4" fmla="*/ 4 w 120"/>
                  <a:gd name="T5" fmla="*/ 113 h 152"/>
                  <a:gd name="T6" fmla="*/ 0 w 120"/>
                  <a:gd name="T7" fmla="*/ 104 h 152"/>
                  <a:gd name="T8" fmla="*/ 1 w 120"/>
                  <a:gd name="T9" fmla="*/ 95 h 152"/>
                  <a:gd name="T10" fmla="*/ 6 w 120"/>
                  <a:gd name="T11" fmla="*/ 82 h 152"/>
                  <a:gd name="T12" fmla="*/ 12 w 120"/>
                  <a:gd name="T13" fmla="*/ 73 h 152"/>
                  <a:gd name="T14" fmla="*/ 18 w 120"/>
                  <a:gd name="T15" fmla="*/ 66 h 152"/>
                  <a:gd name="T16" fmla="*/ 23 w 120"/>
                  <a:gd name="T17" fmla="*/ 61 h 152"/>
                  <a:gd name="T18" fmla="*/ 30 w 120"/>
                  <a:gd name="T19" fmla="*/ 59 h 152"/>
                  <a:gd name="T20" fmla="*/ 37 w 120"/>
                  <a:gd name="T21" fmla="*/ 57 h 152"/>
                  <a:gd name="T22" fmla="*/ 43 w 120"/>
                  <a:gd name="T23" fmla="*/ 56 h 152"/>
                  <a:gd name="T24" fmla="*/ 49 w 120"/>
                  <a:gd name="T25" fmla="*/ 53 h 152"/>
                  <a:gd name="T26" fmla="*/ 54 w 120"/>
                  <a:gd name="T27" fmla="*/ 50 h 152"/>
                  <a:gd name="T28" fmla="*/ 61 w 120"/>
                  <a:gd name="T29" fmla="*/ 44 h 152"/>
                  <a:gd name="T30" fmla="*/ 67 w 120"/>
                  <a:gd name="T31" fmla="*/ 37 h 152"/>
                  <a:gd name="T32" fmla="*/ 74 w 120"/>
                  <a:gd name="T33" fmla="*/ 30 h 152"/>
                  <a:gd name="T34" fmla="*/ 80 w 120"/>
                  <a:gd name="T35" fmla="*/ 23 h 152"/>
                  <a:gd name="T36" fmla="*/ 84 w 120"/>
                  <a:gd name="T37" fmla="*/ 18 h 152"/>
                  <a:gd name="T38" fmla="*/ 87 w 120"/>
                  <a:gd name="T39" fmla="*/ 13 h 152"/>
                  <a:gd name="T40" fmla="*/ 88 w 120"/>
                  <a:gd name="T41" fmla="*/ 12 h 152"/>
                  <a:gd name="T42" fmla="*/ 88 w 120"/>
                  <a:gd name="T43" fmla="*/ 8 h 152"/>
                  <a:gd name="T44" fmla="*/ 89 w 120"/>
                  <a:gd name="T45" fmla="*/ 1 h 152"/>
                  <a:gd name="T46" fmla="*/ 92 w 120"/>
                  <a:gd name="T47" fmla="*/ 0 h 152"/>
                  <a:gd name="T48" fmla="*/ 99 w 120"/>
                  <a:gd name="T49" fmla="*/ 10 h 152"/>
                  <a:gd name="T50" fmla="*/ 107 w 120"/>
                  <a:gd name="T51" fmla="*/ 27 h 152"/>
                  <a:gd name="T52" fmla="*/ 114 w 120"/>
                  <a:gd name="T53" fmla="*/ 43 h 152"/>
                  <a:gd name="T54" fmla="*/ 119 w 120"/>
                  <a:gd name="T55" fmla="*/ 59 h 152"/>
                  <a:gd name="T56" fmla="*/ 120 w 120"/>
                  <a:gd name="T57" fmla="*/ 73 h 152"/>
                  <a:gd name="T58" fmla="*/ 120 w 120"/>
                  <a:gd name="T59" fmla="*/ 84 h 152"/>
                  <a:gd name="T60" fmla="*/ 119 w 120"/>
                  <a:gd name="T61" fmla="*/ 94 h 152"/>
                  <a:gd name="T62" fmla="*/ 117 w 120"/>
                  <a:gd name="T63" fmla="*/ 102 h 152"/>
                  <a:gd name="T64" fmla="*/ 112 w 120"/>
                  <a:gd name="T65" fmla="*/ 110 h 152"/>
                  <a:gd name="T66" fmla="*/ 105 w 120"/>
                  <a:gd name="T67" fmla="*/ 118 h 152"/>
                  <a:gd name="T68" fmla="*/ 95 w 120"/>
                  <a:gd name="T69" fmla="*/ 125 h 152"/>
                  <a:gd name="T70" fmla="*/ 86 w 120"/>
                  <a:gd name="T71" fmla="*/ 130 h 152"/>
                  <a:gd name="T72" fmla="*/ 80 w 120"/>
                  <a:gd name="T73" fmla="*/ 135 h 152"/>
                  <a:gd name="T74" fmla="*/ 75 w 120"/>
                  <a:gd name="T75" fmla="*/ 139 h 152"/>
                  <a:gd name="T76" fmla="*/ 67 w 120"/>
                  <a:gd name="T77" fmla="*/ 143 h 152"/>
                  <a:gd name="T78" fmla="*/ 60 w 120"/>
                  <a:gd name="T79" fmla="*/ 147 h 152"/>
                  <a:gd name="T80" fmla="*/ 57 w 120"/>
                  <a:gd name="T81" fmla="*/ 148 h 152"/>
                  <a:gd name="T82" fmla="*/ 54 w 120"/>
                  <a:gd name="T83" fmla="*/ 150 h 152"/>
                  <a:gd name="T84" fmla="*/ 50 w 120"/>
                  <a:gd name="T85" fmla="*/ 152 h 152"/>
                  <a:gd name="T86" fmla="*/ 39 w 120"/>
                  <a:gd name="T87" fmla="*/ 150 h 152"/>
                  <a:gd name="T88" fmla="*/ 25 w 120"/>
                  <a:gd name="T89" fmla="*/ 140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52"/>
                  <a:gd name="T137" fmla="*/ 120 w 120"/>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52">
                    <a:moveTo>
                      <a:pt x="25" y="140"/>
                    </a:moveTo>
                    <a:lnTo>
                      <a:pt x="11" y="125"/>
                    </a:lnTo>
                    <a:lnTo>
                      <a:pt x="4" y="113"/>
                    </a:lnTo>
                    <a:lnTo>
                      <a:pt x="0" y="104"/>
                    </a:lnTo>
                    <a:lnTo>
                      <a:pt x="1" y="95"/>
                    </a:lnTo>
                    <a:lnTo>
                      <a:pt x="6" y="82"/>
                    </a:lnTo>
                    <a:lnTo>
                      <a:pt x="12" y="73"/>
                    </a:lnTo>
                    <a:lnTo>
                      <a:pt x="18" y="66"/>
                    </a:lnTo>
                    <a:lnTo>
                      <a:pt x="23" y="61"/>
                    </a:lnTo>
                    <a:lnTo>
                      <a:pt x="30" y="59"/>
                    </a:lnTo>
                    <a:lnTo>
                      <a:pt x="37" y="57"/>
                    </a:lnTo>
                    <a:lnTo>
                      <a:pt x="43" y="56"/>
                    </a:lnTo>
                    <a:lnTo>
                      <a:pt x="49" y="53"/>
                    </a:lnTo>
                    <a:lnTo>
                      <a:pt x="54" y="50"/>
                    </a:lnTo>
                    <a:lnTo>
                      <a:pt x="61" y="44"/>
                    </a:lnTo>
                    <a:lnTo>
                      <a:pt x="67" y="37"/>
                    </a:lnTo>
                    <a:lnTo>
                      <a:pt x="74" y="30"/>
                    </a:lnTo>
                    <a:lnTo>
                      <a:pt x="80" y="23"/>
                    </a:lnTo>
                    <a:lnTo>
                      <a:pt x="84" y="18"/>
                    </a:lnTo>
                    <a:lnTo>
                      <a:pt x="87" y="13"/>
                    </a:lnTo>
                    <a:lnTo>
                      <a:pt x="88" y="12"/>
                    </a:lnTo>
                    <a:lnTo>
                      <a:pt x="88" y="8"/>
                    </a:lnTo>
                    <a:lnTo>
                      <a:pt x="89" y="1"/>
                    </a:lnTo>
                    <a:lnTo>
                      <a:pt x="92" y="0"/>
                    </a:lnTo>
                    <a:lnTo>
                      <a:pt x="99" y="10"/>
                    </a:lnTo>
                    <a:lnTo>
                      <a:pt x="107" y="27"/>
                    </a:lnTo>
                    <a:lnTo>
                      <a:pt x="114" y="43"/>
                    </a:lnTo>
                    <a:lnTo>
                      <a:pt x="119" y="59"/>
                    </a:lnTo>
                    <a:lnTo>
                      <a:pt x="120" y="73"/>
                    </a:lnTo>
                    <a:lnTo>
                      <a:pt x="120" y="84"/>
                    </a:lnTo>
                    <a:lnTo>
                      <a:pt x="119" y="94"/>
                    </a:lnTo>
                    <a:lnTo>
                      <a:pt x="117" y="102"/>
                    </a:lnTo>
                    <a:lnTo>
                      <a:pt x="112" y="110"/>
                    </a:lnTo>
                    <a:lnTo>
                      <a:pt x="105" y="118"/>
                    </a:lnTo>
                    <a:lnTo>
                      <a:pt x="95" y="125"/>
                    </a:lnTo>
                    <a:lnTo>
                      <a:pt x="86" y="130"/>
                    </a:lnTo>
                    <a:lnTo>
                      <a:pt x="80" y="135"/>
                    </a:lnTo>
                    <a:lnTo>
                      <a:pt x="75" y="139"/>
                    </a:lnTo>
                    <a:lnTo>
                      <a:pt x="67" y="143"/>
                    </a:lnTo>
                    <a:lnTo>
                      <a:pt x="60" y="147"/>
                    </a:lnTo>
                    <a:lnTo>
                      <a:pt x="57" y="148"/>
                    </a:lnTo>
                    <a:lnTo>
                      <a:pt x="54" y="150"/>
                    </a:lnTo>
                    <a:lnTo>
                      <a:pt x="50" y="152"/>
                    </a:lnTo>
                    <a:lnTo>
                      <a:pt x="39" y="150"/>
                    </a:lnTo>
                    <a:lnTo>
                      <a:pt x="25" y="140"/>
                    </a:lnTo>
                    <a:close/>
                  </a:path>
                </a:pathLst>
              </a:custGeom>
              <a:solidFill>
                <a:srgbClr val="B27599"/>
              </a:solidFill>
              <a:ln w="9525">
                <a:noFill/>
                <a:round/>
                <a:headEnd/>
                <a:tailEnd/>
              </a:ln>
            </p:spPr>
            <p:txBody>
              <a:bodyPr/>
              <a:lstStyle/>
              <a:p>
                <a:endParaRPr lang="fa-IR"/>
              </a:p>
            </p:txBody>
          </p:sp>
          <p:sp>
            <p:nvSpPr>
              <p:cNvPr id="16542" name="Freeform 126"/>
              <p:cNvSpPr>
                <a:spLocks/>
              </p:cNvSpPr>
              <p:nvPr/>
            </p:nvSpPr>
            <p:spPr bwMode="auto">
              <a:xfrm>
                <a:off x="1600" y="3343"/>
                <a:ext cx="31" cy="26"/>
              </a:xfrm>
              <a:custGeom>
                <a:avLst/>
                <a:gdLst>
                  <a:gd name="T0" fmla="*/ 13 w 61"/>
                  <a:gd name="T1" fmla="*/ 7 h 53"/>
                  <a:gd name="T2" fmla="*/ 17 w 61"/>
                  <a:gd name="T3" fmla="*/ 4 h 53"/>
                  <a:gd name="T4" fmla="*/ 22 w 61"/>
                  <a:gd name="T5" fmla="*/ 2 h 53"/>
                  <a:gd name="T6" fmla="*/ 28 w 61"/>
                  <a:gd name="T7" fmla="*/ 0 h 53"/>
                  <a:gd name="T8" fmla="*/ 32 w 61"/>
                  <a:gd name="T9" fmla="*/ 0 h 53"/>
                  <a:gd name="T10" fmla="*/ 38 w 61"/>
                  <a:gd name="T11" fmla="*/ 0 h 53"/>
                  <a:gd name="T12" fmla="*/ 44 w 61"/>
                  <a:gd name="T13" fmla="*/ 2 h 53"/>
                  <a:gd name="T14" fmla="*/ 48 w 61"/>
                  <a:gd name="T15" fmla="*/ 4 h 53"/>
                  <a:gd name="T16" fmla="*/ 52 w 61"/>
                  <a:gd name="T17" fmla="*/ 7 h 53"/>
                  <a:gd name="T18" fmla="*/ 58 w 61"/>
                  <a:gd name="T19" fmla="*/ 14 h 53"/>
                  <a:gd name="T20" fmla="*/ 61 w 61"/>
                  <a:gd name="T21" fmla="*/ 21 h 53"/>
                  <a:gd name="T22" fmla="*/ 58 w 61"/>
                  <a:gd name="T23" fmla="*/ 29 h 53"/>
                  <a:gd name="T24" fmla="*/ 50 w 61"/>
                  <a:gd name="T25" fmla="*/ 38 h 53"/>
                  <a:gd name="T26" fmla="*/ 41 w 61"/>
                  <a:gd name="T27" fmla="*/ 48 h 53"/>
                  <a:gd name="T28" fmla="*/ 37 w 61"/>
                  <a:gd name="T29" fmla="*/ 52 h 53"/>
                  <a:gd name="T30" fmla="*/ 33 w 61"/>
                  <a:gd name="T31" fmla="*/ 53 h 53"/>
                  <a:gd name="T32" fmla="*/ 26 w 61"/>
                  <a:gd name="T33" fmla="*/ 51 h 53"/>
                  <a:gd name="T34" fmla="*/ 16 w 61"/>
                  <a:gd name="T35" fmla="*/ 49 h 53"/>
                  <a:gd name="T36" fmla="*/ 8 w 61"/>
                  <a:gd name="T37" fmla="*/ 47 h 53"/>
                  <a:gd name="T38" fmla="*/ 1 w 61"/>
                  <a:gd name="T39" fmla="*/ 43 h 53"/>
                  <a:gd name="T40" fmla="*/ 0 w 61"/>
                  <a:gd name="T41" fmla="*/ 38 h 53"/>
                  <a:gd name="T42" fmla="*/ 0 w 61"/>
                  <a:gd name="T43" fmla="*/ 32 h 53"/>
                  <a:gd name="T44" fmla="*/ 2 w 61"/>
                  <a:gd name="T45" fmla="*/ 23 h 53"/>
                  <a:gd name="T46" fmla="*/ 6 w 61"/>
                  <a:gd name="T47" fmla="*/ 15 h 53"/>
                  <a:gd name="T48" fmla="*/ 13 w 61"/>
                  <a:gd name="T49" fmla="*/ 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53"/>
                  <a:gd name="T77" fmla="*/ 61 w 61"/>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53">
                    <a:moveTo>
                      <a:pt x="13" y="7"/>
                    </a:moveTo>
                    <a:lnTo>
                      <a:pt x="17" y="4"/>
                    </a:lnTo>
                    <a:lnTo>
                      <a:pt x="22" y="2"/>
                    </a:lnTo>
                    <a:lnTo>
                      <a:pt x="28" y="0"/>
                    </a:lnTo>
                    <a:lnTo>
                      <a:pt x="32" y="0"/>
                    </a:lnTo>
                    <a:lnTo>
                      <a:pt x="38" y="0"/>
                    </a:lnTo>
                    <a:lnTo>
                      <a:pt x="44" y="2"/>
                    </a:lnTo>
                    <a:lnTo>
                      <a:pt x="48" y="4"/>
                    </a:lnTo>
                    <a:lnTo>
                      <a:pt x="52" y="7"/>
                    </a:lnTo>
                    <a:lnTo>
                      <a:pt x="58" y="14"/>
                    </a:lnTo>
                    <a:lnTo>
                      <a:pt x="61" y="21"/>
                    </a:lnTo>
                    <a:lnTo>
                      <a:pt x="58" y="29"/>
                    </a:lnTo>
                    <a:lnTo>
                      <a:pt x="50" y="38"/>
                    </a:lnTo>
                    <a:lnTo>
                      <a:pt x="41" y="48"/>
                    </a:lnTo>
                    <a:lnTo>
                      <a:pt x="37" y="52"/>
                    </a:lnTo>
                    <a:lnTo>
                      <a:pt x="33" y="53"/>
                    </a:lnTo>
                    <a:lnTo>
                      <a:pt x="26" y="51"/>
                    </a:lnTo>
                    <a:lnTo>
                      <a:pt x="16" y="49"/>
                    </a:lnTo>
                    <a:lnTo>
                      <a:pt x="8" y="47"/>
                    </a:lnTo>
                    <a:lnTo>
                      <a:pt x="1" y="43"/>
                    </a:lnTo>
                    <a:lnTo>
                      <a:pt x="0" y="38"/>
                    </a:lnTo>
                    <a:lnTo>
                      <a:pt x="0" y="32"/>
                    </a:lnTo>
                    <a:lnTo>
                      <a:pt x="2" y="23"/>
                    </a:lnTo>
                    <a:lnTo>
                      <a:pt x="6" y="15"/>
                    </a:lnTo>
                    <a:lnTo>
                      <a:pt x="13" y="7"/>
                    </a:lnTo>
                    <a:close/>
                  </a:path>
                </a:pathLst>
              </a:custGeom>
              <a:solidFill>
                <a:srgbClr val="EFCCE5"/>
              </a:solidFill>
              <a:ln w="9525">
                <a:noFill/>
                <a:round/>
                <a:headEnd/>
                <a:tailEnd/>
              </a:ln>
            </p:spPr>
            <p:txBody>
              <a:bodyPr/>
              <a:lstStyle/>
              <a:p>
                <a:endParaRPr lang="fa-IR"/>
              </a:p>
            </p:txBody>
          </p:sp>
          <p:sp>
            <p:nvSpPr>
              <p:cNvPr id="16543" name="Freeform 127"/>
              <p:cNvSpPr>
                <a:spLocks/>
              </p:cNvSpPr>
              <p:nvPr/>
            </p:nvSpPr>
            <p:spPr bwMode="auto">
              <a:xfrm>
                <a:off x="1482" y="3314"/>
                <a:ext cx="121" cy="68"/>
              </a:xfrm>
              <a:custGeom>
                <a:avLst/>
                <a:gdLst>
                  <a:gd name="T0" fmla="*/ 15 w 241"/>
                  <a:gd name="T1" fmla="*/ 16 h 135"/>
                  <a:gd name="T2" fmla="*/ 25 w 241"/>
                  <a:gd name="T3" fmla="*/ 29 h 135"/>
                  <a:gd name="T4" fmla="*/ 34 w 241"/>
                  <a:gd name="T5" fmla="*/ 37 h 135"/>
                  <a:gd name="T6" fmla="*/ 46 w 241"/>
                  <a:gd name="T7" fmla="*/ 43 h 135"/>
                  <a:gd name="T8" fmla="*/ 60 w 241"/>
                  <a:gd name="T9" fmla="*/ 46 h 135"/>
                  <a:gd name="T10" fmla="*/ 71 w 241"/>
                  <a:gd name="T11" fmla="*/ 39 h 135"/>
                  <a:gd name="T12" fmla="*/ 83 w 241"/>
                  <a:gd name="T13" fmla="*/ 28 h 135"/>
                  <a:gd name="T14" fmla="*/ 100 w 241"/>
                  <a:gd name="T15" fmla="*/ 20 h 135"/>
                  <a:gd name="T16" fmla="*/ 121 w 241"/>
                  <a:gd name="T17" fmla="*/ 21 h 135"/>
                  <a:gd name="T18" fmla="*/ 132 w 241"/>
                  <a:gd name="T19" fmla="*/ 22 h 135"/>
                  <a:gd name="T20" fmla="*/ 142 w 241"/>
                  <a:gd name="T21" fmla="*/ 24 h 135"/>
                  <a:gd name="T22" fmla="*/ 155 w 241"/>
                  <a:gd name="T23" fmla="*/ 28 h 135"/>
                  <a:gd name="T24" fmla="*/ 178 w 241"/>
                  <a:gd name="T25" fmla="*/ 36 h 135"/>
                  <a:gd name="T26" fmla="*/ 204 w 241"/>
                  <a:gd name="T27" fmla="*/ 50 h 135"/>
                  <a:gd name="T28" fmla="*/ 226 w 241"/>
                  <a:gd name="T29" fmla="*/ 65 h 135"/>
                  <a:gd name="T30" fmla="*/ 238 w 241"/>
                  <a:gd name="T31" fmla="*/ 75 h 135"/>
                  <a:gd name="T32" fmla="*/ 239 w 241"/>
                  <a:gd name="T33" fmla="*/ 75 h 135"/>
                  <a:gd name="T34" fmla="*/ 228 w 241"/>
                  <a:gd name="T35" fmla="*/ 70 h 135"/>
                  <a:gd name="T36" fmla="*/ 208 w 241"/>
                  <a:gd name="T37" fmla="*/ 62 h 135"/>
                  <a:gd name="T38" fmla="*/ 184 w 241"/>
                  <a:gd name="T39" fmla="*/ 53 h 135"/>
                  <a:gd name="T40" fmla="*/ 159 w 241"/>
                  <a:gd name="T41" fmla="*/ 46 h 135"/>
                  <a:gd name="T42" fmla="*/ 142 w 241"/>
                  <a:gd name="T43" fmla="*/ 39 h 135"/>
                  <a:gd name="T44" fmla="*/ 125 w 241"/>
                  <a:gd name="T45" fmla="*/ 38 h 135"/>
                  <a:gd name="T46" fmla="*/ 99 w 241"/>
                  <a:gd name="T47" fmla="*/ 45 h 135"/>
                  <a:gd name="T48" fmla="*/ 70 w 241"/>
                  <a:gd name="T49" fmla="*/ 56 h 135"/>
                  <a:gd name="T50" fmla="*/ 52 w 241"/>
                  <a:gd name="T51" fmla="*/ 56 h 135"/>
                  <a:gd name="T52" fmla="*/ 38 w 241"/>
                  <a:gd name="T53" fmla="*/ 52 h 135"/>
                  <a:gd name="T54" fmla="*/ 30 w 241"/>
                  <a:gd name="T55" fmla="*/ 48 h 135"/>
                  <a:gd name="T56" fmla="*/ 27 w 241"/>
                  <a:gd name="T57" fmla="*/ 50 h 135"/>
                  <a:gd name="T58" fmla="*/ 29 w 241"/>
                  <a:gd name="T59" fmla="*/ 65 h 135"/>
                  <a:gd name="T60" fmla="*/ 36 w 241"/>
                  <a:gd name="T61" fmla="*/ 83 h 135"/>
                  <a:gd name="T62" fmla="*/ 46 w 241"/>
                  <a:gd name="T63" fmla="*/ 101 h 135"/>
                  <a:gd name="T64" fmla="*/ 60 w 241"/>
                  <a:gd name="T65" fmla="*/ 117 h 135"/>
                  <a:gd name="T66" fmla="*/ 75 w 241"/>
                  <a:gd name="T67" fmla="*/ 126 h 135"/>
                  <a:gd name="T68" fmla="*/ 113 w 241"/>
                  <a:gd name="T69" fmla="*/ 113 h 135"/>
                  <a:gd name="T70" fmla="*/ 168 w 241"/>
                  <a:gd name="T71" fmla="*/ 97 h 135"/>
                  <a:gd name="T72" fmla="*/ 209 w 241"/>
                  <a:gd name="T73" fmla="*/ 90 h 135"/>
                  <a:gd name="T74" fmla="*/ 233 w 241"/>
                  <a:gd name="T75" fmla="*/ 88 h 135"/>
                  <a:gd name="T76" fmla="*/ 235 w 241"/>
                  <a:gd name="T77" fmla="*/ 88 h 135"/>
                  <a:gd name="T78" fmla="*/ 229 w 241"/>
                  <a:gd name="T79" fmla="*/ 88 h 135"/>
                  <a:gd name="T80" fmla="*/ 220 w 241"/>
                  <a:gd name="T81" fmla="*/ 90 h 135"/>
                  <a:gd name="T82" fmla="*/ 207 w 241"/>
                  <a:gd name="T83" fmla="*/ 93 h 135"/>
                  <a:gd name="T84" fmla="*/ 192 w 241"/>
                  <a:gd name="T85" fmla="*/ 100 h 135"/>
                  <a:gd name="T86" fmla="*/ 181 w 241"/>
                  <a:gd name="T87" fmla="*/ 105 h 135"/>
                  <a:gd name="T88" fmla="*/ 171 w 241"/>
                  <a:gd name="T89" fmla="*/ 109 h 135"/>
                  <a:gd name="T90" fmla="*/ 158 w 241"/>
                  <a:gd name="T91" fmla="*/ 114 h 135"/>
                  <a:gd name="T92" fmla="*/ 136 w 241"/>
                  <a:gd name="T93" fmla="*/ 122 h 135"/>
                  <a:gd name="T94" fmla="*/ 107 w 241"/>
                  <a:gd name="T95" fmla="*/ 130 h 135"/>
                  <a:gd name="T96" fmla="*/ 76 w 241"/>
                  <a:gd name="T97" fmla="*/ 135 h 135"/>
                  <a:gd name="T98" fmla="*/ 47 w 241"/>
                  <a:gd name="T99" fmla="*/ 127 h 135"/>
                  <a:gd name="T100" fmla="*/ 26 w 241"/>
                  <a:gd name="T101" fmla="*/ 104 h 135"/>
                  <a:gd name="T102" fmla="*/ 18 w 241"/>
                  <a:gd name="T103" fmla="*/ 79 h 135"/>
                  <a:gd name="T104" fmla="*/ 12 w 241"/>
                  <a:gd name="T105" fmla="*/ 54 h 135"/>
                  <a:gd name="T106" fmla="*/ 10 w 241"/>
                  <a:gd name="T107" fmla="*/ 30 h 135"/>
                  <a:gd name="T108" fmla="*/ 7 w 241"/>
                  <a:gd name="T109" fmla="*/ 20 h 135"/>
                  <a:gd name="T110" fmla="*/ 0 w 241"/>
                  <a:gd name="T111" fmla="*/ 0 h 1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135"/>
                  <a:gd name="T170" fmla="*/ 241 w 241"/>
                  <a:gd name="T171" fmla="*/ 135 h 1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135">
                    <a:moveTo>
                      <a:pt x="8" y="8"/>
                    </a:moveTo>
                    <a:lnTo>
                      <a:pt x="15" y="16"/>
                    </a:lnTo>
                    <a:lnTo>
                      <a:pt x="19" y="23"/>
                    </a:lnTo>
                    <a:lnTo>
                      <a:pt x="25" y="29"/>
                    </a:lnTo>
                    <a:lnTo>
                      <a:pt x="30" y="33"/>
                    </a:lnTo>
                    <a:lnTo>
                      <a:pt x="34" y="37"/>
                    </a:lnTo>
                    <a:lnTo>
                      <a:pt x="40" y="40"/>
                    </a:lnTo>
                    <a:lnTo>
                      <a:pt x="46" y="43"/>
                    </a:lnTo>
                    <a:lnTo>
                      <a:pt x="53" y="45"/>
                    </a:lnTo>
                    <a:lnTo>
                      <a:pt x="60" y="46"/>
                    </a:lnTo>
                    <a:lnTo>
                      <a:pt x="65" y="44"/>
                    </a:lnTo>
                    <a:lnTo>
                      <a:pt x="71" y="39"/>
                    </a:lnTo>
                    <a:lnTo>
                      <a:pt x="77" y="33"/>
                    </a:lnTo>
                    <a:lnTo>
                      <a:pt x="83" y="28"/>
                    </a:lnTo>
                    <a:lnTo>
                      <a:pt x="91" y="23"/>
                    </a:lnTo>
                    <a:lnTo>
                      <a:pt x="100" y="20"/>
                    </a:lnTo>
                    <a:lnTo>
                      <a:pt x="110" y="20"/>
                    </a:lnTo>
                    <a:lnTo>
                      <a:pt x="121" y="21"/>
                    </a:lnTo>
                    <a:lnTo>
                      <a:pt x="128" y="22"/>
                    </a:lnTo>
                    <a:lnTo>
                      <a:pt x="132" y="22"/>
                    </a:lnTo>
                    <a:lnTo>
                      <a:pt x="137" y="23"/>
                    </a:lnTo>
                    <a:lnTo>
                      <a:pt x="142" y="24"/>
                    </a:lnTo>
                    <a:lnTo>
                      <a:pt x="147" y="25"/>
                    </a:lnTo>
                    <a:lnTo>
                      <a:pt x="155" y="28"/>
                    </a:lnTo>
                    <a:lnTo>
                      <a:pt x="166" y="31"/>
                    </a:lnTo>
                    <a:lnTo>
                      <a:pt x="178" y="36"/>
                    </a:lnTo>
                    <a:lnTo>
                      <a:pt x="191" y="43"/>
                    </a:lnTo>
                    <a:lnTo>
                      <a:pt x="204" y="50"/>
                    </a:lnTo>
                    <a:lnTo>
                      <a:pt x="215" y="58"/>
                    </a:lnTo>
                    <a:lnTo>
                      <a:pt x="226" y="65"/>
                    </a:lnTo>
                    <a:lnTo>
                      <a:pt x="234" y="70"/>
                    </a:lnTo>
                    <a:lnTo>
                      <a:pt x="238" y="75"/>
                    </a:lnTo>
                    <a:lnTo>
                      <a:pt x="241" y="76"/>
                    </a:lnTo>
                    <a:lnTo>
                      <a:pt x="239" y="75"/>
                    </a:lnTo>
                    <a:lnTo>
                      <a:pt x="235" y="74"/>
                    </a:lnTo>
                    <a:lnTo>
                      <a:pt x="228" y="70"/>
                    </a:lnTo>
                    <a:lnTo>
                      <a:pt x="219" y="66"/>
                    </a:lnTo>
                    <a:lnTo>
                      <a:pt x="208" y="62"/>
                    </a:lnTo>
                    <a:lnTo>
                      <a:pt x="197" y="58"/>
                    </a:lnTo>
                    <a:lnTo>
                      <a:pt x="184" y="53"/>
                    </a:lnTo>
                    <a:lnTo>
                      <a:pt x="170" y="50"/>
                    </a:lnTo>
                    <a:lnTo>
                      <a:pt x="159" y="46"/>
                    </a:lnTo>
                    <a:lnTo>
                      <a:pt x="150" y="43"/>
                    </a:lnTo>
                    <a:lnTo>
                      <a:pt x="142" y="39"/>
                    </a:lnTo>
                    <a:lnTo>
                      <a:pt x="133" y="38"/>
                    </a:lnTo>
                    <a:lnTo>
                      <a:pt x="125" y="38"/>
                    </a:lnTo>
                    <a:lnTo>
                      <a:pt x="114" y="40"/>
                    </a:lnTo>
                    <a:lnTo>
                      <a:pt x="99" y="45"/>
                    </a:lnTo>
                    <a:lnTo>
                      <a:pt x="79" y="53"/>
                    </a:lnTo>
                    <a:lnTo>
                      <a:pt x="70" y="56"/>
                    </a:lnTo>
                    <a:lnTo>
                      <a:pt x="61" y="56"/>
                    </a:lnTo>
                    <a:lnTo>
                      <a:pt x="52" y="56"/>
                    </a:lnTo>
                    <a:lnTo>
                      <a:pt x="45" y="54"/>
                    </a:lnTo>
                    <a:lnTo>
                      <a:pt x="38" y="52"/>
                    </a:lnTo>
                    <a:lnTo>
                      <a:pt x="33" y="50"/>
                    </a:lnTo>
                    <a:lnTo>
                      <a:pt x="30" y="48"/>
                    </a:lnTo>
                    <a:lnTo>
                      <a:pt x="29" y="47"/>
                    </a:lnTo>
                    <a:lnTo>
                      <a:pt x="27" y="50"/>
                    </a:lnTo>
                    <a:lnTo>
                      <a:pt x="27" y="55"/>
                    </a:lnTo>
                    <a:lnTo>
                      <a:pt x="29" y="65"/>
                    </a:lnTo>
                    <a:lnTo>
                      <a:pt x="32" y="76"/>
                    </a:lnTo>
                    <a:lnTo>
                      <a:pt x="36" y="83"/>
                    </a:lnTo>
                    <a:lnTo>
                      <a:pt x="40" y="92"/>
                    </a:lnTo>
                    <a:lnTo>
                      <a:pt x="46" y="101"/>
                    </a:lnTo>
                    <a:lnTo>
                      <a:pt x="53" y="111"/>
                    </a:lnTo>
                    <a:lnTo>
                      <a:pt x="60" y="117"/>
                    </a:lnTo>
                    <a:lnTo>
                      <a:pt x="67" y="123"/>
                    </a:lnTo>
                    <a:lnTo>
                      <a:pt x="75" y="126"/>
                    </a:lnTo>
                    <a:lnTo>
                      <a:pt x="83" y="124"/>
                    </a:lnTo>
                    <a:lnTo>
                      <a:pt x="113" y="113"/>
                    </a:lnTo>
                    <a:lnTo>
                      <a:pt x="142" y="104"/>
                    </a:lnTo>
                    <a:lnTo>
                      <a:pt x="168" y="97"/>
                    </a:lnTo>
                    <a:lnTo>
                      <a:pt x="191" y="92"/>
                    </a:lnTo>
                    <a:lnTo>
                      <a:pt x="209" y="90"/>
                    </a:lnTo>
                    <a:lnTo>
                      <a:pt x="223" y="89"/>
                    </a:lnTo>
                    <a:lnTo>
                      <a:pt x="233" y="88"/>
                    </a:lnTo>
                    <a:lnTo>
                      <a:pt x="236" y="88"/>
                    </a:lnTo>
                    <a:lnTo>
                      <a:pt x="235" y="88"/>
                    </a:lnTo>
                    <a:lnTo>
                      <a:pt x="233" y="88"/>
                    </a:lnTo>
                    <a:lnTo>
                      <a:pt x="229" y="88"/>
                    </a:lnTo>
                    <a:lnTo>
                      <a:pt x="224" y="89"/>
                    </a:lnTo>
                    <a:lnTo>
                      <a:pt x="220" y="90"/>
                    </a:lnTo>
                    <a:lnTo>
                      <a:pt x="214" y="91"/>
                    </a:lnTo>
                    <a:lnTo>
                      <a:pt x="207" y="93"/>
                    </a:lnTo>
                    <a:lnTo>
                      <a:pt x="201" y="96"/>
                    </a:lnTo>
                    <a:lnTo>
                      <a:pt x="192" y="100"/>
                    </a:lnTo>
                    <a:lnTo>
                      <a:pt x="186" y="103"/>
                    </a:lnTo>
                    <a:lnTo>
                      <a:pt x="181" y="105"/>
                    </a:lnTo>
                    <a:lnTo>
                      <a:pt x="176" y="107"/>
                    </a:lnTo>
                    <a:lnTo>
                      <a:pt x="171" y="109"/>
                    </a:lnTo>
                    <a:lnTo>
                      <a:pt x="166" y="112"/>
                    </a:lnTo>
                    <a:lnTo>
                      <a:pt x="158" y="114"/>
                    </a:lnTo>
                    <a:lnTo>
                      <a:pt x="148" y="117"/>
                    </a:lnTo>
                    <a:lnTo>
                      <a:pt x="136" y="122"/>
                    </a:lnTo>
                    <a:lnTo>
                      <a:pt x="122" y="127"/>
                    </a:lnTo>
                    <a:lnTo>
                      <a:pt x="107" y="130"/>
                    </a:lnTo>
                    <a:lnTo>
                      <a:pt x="92" y="134"/>
                    </a:lnTo>
                    <a:lnTo>
                      <a:pt x="76" y="135"/>
                    </a:lnTo>
                    <a:lnTo>
                      <a:pt x="61" y="132"/>
                    </a:lnTo>
                    <a:lnTo>
                      <a:pt x="47" y="127"/>
                    </a:lnTo>
                    <a:lnTo>
                      <a:pt x="34" y="115"/>
                    </a:lnTo>
                    <a:lnTo>
                      <a:pt x="26" y="104"/>
                    </a:lnTo>
                    <a:lnTo>
                      <a:pt x="22" y="91"/>
                    </a:lnTo>
                    <a:lnTo>
                      <a:pt x="18" y="79"/>
                    </a:lnTo>
                    <a:lnTo>
                      <a:pt x="15" y="68"/>
                    </a:lnTo>
                    <a:lnTo>
                      <a:pt x="12" y="54"/>
                    </a:lnTo>
                    <a:lnTo>
                      <a:pt x="11" y="40"/>
                    </a:lnTo>
                    <a:lnTo>
                      <a:pt x="10" y="30"/>
                    </a:lnTo>
                    <a:lnTo>
                      <a:pt x="10" y="25"/>
                    </a:lnTo>
                    <a:lnTo>
                      <a:pt x="7" y="20"/>
                    </a:lnTo>
                    <a:lnTo>
                      <a:pt x="2" y="8"/>
                    </a:lnTo>
                    <a:lnTo>
                      <a:pt x="0" y="0"/>
                    </a:lnTo>
                    <a:lnTo>
                      <a:pt x="8" y="8"/>
                    </a:lnTo>
                    <a:close/>
                  </a:path>
                </a:pathLst>
              </a:custGeom>
              <a:solidFill>
                <a:srgbClr val="000000"/>
              </a:solidFill>
              <a:ln w="9525">
                <a:noFill/>
                <a:round/>
                <a:headEnd/>
                <a:tailEnd/>
              </a:ln>
            </p:spPr>
            <p:txBody>
              <a:bodyPr/>
              <a:lstStyle/>
              <a:p>
                <a:endParaRPr lang="fa-IR"/>
              </a:p>
            </p:txBody>
          </p:sp>
          <p:sp>
            <p:nvSpPr>
              <p:cNvPr id="16544" name="Freeform 128"/>
              <p:cNvSpPr>
                <a:spLocks/>
              </p:cNvSpPr>
              <p:nvPr/>
            </p:nvSpPr>
            <p:spPr bwMode="auto">
              <a:xfrm>
                <a:off x="1532" y="3359"/>
                <a:ext cx="67" cy="107"/>
              </a:xfrm>
              <a:custGeom>
                <a:avLst/>
                <a:gdLst>
                  <a:gd name="T0" fmla="*/ 109 w 134"/>
                  <a:gd name="T1" fmla="*/ 12 h 214"/>
                  <a:gd name="T2" fmla="*/ 71 w 134"/>
                  <a:gd name="T3" fmla="*/ 30 h 214"/>
                  <a:gd name="T4" fmla="*/ 34 w 134"/>
                  <a:gd name="T5" fmla="*/ 50 h 214"/>
                  <a:gd name="T6" fmla="*/ 14 w 134"/>
                  <a:gd name="T7" fmla="*/ 73 h 214"/>
                  <a:gd name="T8" fmla="*/ 18 w 134"/>
                  <a:gd name="T9" fmla="*/ 99 h 214"/>
                  <a:gd name="T10" fmla="*/ 33 w 134"/>
                  <a:gd name="T11" fmla="*/ 115 h 214"/>
                  <a:gd name="T12" fmla="*/ 48 w 134"/>
                  <a:gd name="T13" fmla="*/ 125 h 214"/>
                  <a:gd name="T14" fmla="*/ 57 w 134"/>
                  <a:gd name="T15" fmla="*/ 136 h 214"/>
                  <a:gd name="T16" fmla="*/ 56 w 134"/>
                  <a:gd name="T17" fmla="*/ 160 h 214"/>
                  <a:gd name="T18" fmla="*/ 44 w 134"/>
                  <a:gd name="T19" fmla="*/ 186 h 214"/>
                  <a:gd name="T20" fmla="*/ 29 w 134"/>
                  <a:gd name="T21" fmla="*/ 198 h 214"/>
                  <a:gd name="T22" fmla="*/ 16 w 134"/>
                  <a:gd name="T23" fmla="*/ 205 h 214"/>
                  <a:gd name="T24" fmla="*/ 7 w 134"/>
                  <a:gd name="T25" fmla="*/ 211 h 214"/>
                  <a:gd name="T26" fmla="*/ 1 w 134"/>
                  <a:gd name="T27" fmla="*/ 214 h 214"/>
                  <a:gd name="T28" fmla="*/ 5 w 134"/>
                  <a:gd name="T29" fmla="*/ 214 h 214"/>
                  <a:gd name="T30" fmla="*/ 37 w 134"/>
                  <a:gd name="T31" fmla="*/ 213 h 214"/>
                  <a:gd name="T32" fmla="*/ 82 w 134"/>
                  <a:gd name="T33" fmla="*/ 207 h 214"/>
                  <a:gd name="T34" fmla="*/ 119 w 134"/>
                  <a:gd name="T35" fmla="*/ 192 h 214"/>
                  <a:gd name="T36" fmla="*/ 131 w 134"/>
                  <a:gd name="T37" fmla="*/ 146 h 214"/>
                  <a:gd name="T38" fmla="*/ 122 w 134"/>
                  <a:gd name="T39" fmla="*/ 79 h 214"/>
                  <a:gd name="T40" fmla="*/ 115 w 134"/>
                  <a:gd name="T41" fmla="*/ 43 h 214"/>
                  <a:gd name="T42" fmla="*/ 129 w 134"/>
                  <a:gd name="T43" fmla="*/ 15 h 214"/>
                  <a:gd name="T44" fmla="*/ 128 w 134"/>
                  <a:gd name="T45" fmla="*/ 12 h 214"/>
                  <a:gd name="T46" fmla="*/ 107 w 134"/>
                  <a:gd name="T47" fmla="*/ 32 h 214"/>
                  <a:gd name="T48" fmla="*/ 102 w 134"/>
                  <a:gd name="T49" fmla="*/ 60 h 214"/>
                  <a:gd name="T50" fmla="*/ 113 w 134"/>
                  <a:gd name="T51" fmla="*/ 129 h 214"/>
                  <a:gd name="T52" fmla="*/ 96 w 134"/>
                  <a:gd name="T53" fmla="*/ 170 h 214"/>
                  <a:gd name="T54" fmla="*/ 76 w 134"/>
                  <a:gd name="T55" fmla="*/ 185 h 214"/>
                  <a:gd name="T56" fmla="*/ 57 w 134"/>
                  <a:gd name="T57" fmla="*/ 193 h 214"/>
                  <a:gd name="T58" fmla="*/ 46 w 134"/>
                  <a:gd name="T59" fmla="*/ 197 h 214"/>
                  <a:gd name="T60" fmla="*/ 47 w 134"/>
                  <a:gd name="T61" fmla="*/ 194 h 214"/>
                  <a:gd name="T62" fmla="*/ 63 w 134"/>
                  <a:gd name="T63" fmla="*/ 178 h 214"/>
                  <a:gd name="T64" fmla="*/ 76 w 134"/>
                  <a:gd name="T65" fmla="*/ 151 h 214"/>
                  <a:gd name="T66" fmla="*/ 69 w 134"/>
                  <a:gd name="T67" fmla="*/ 115 h 214"/>
                  <a:gd name="T68" fmla="*/ 48 w 134"/>
                  <a:gd name="T69" fmla="*/ 88 h 214"/>
                  <a:gd name="T70" fmla="*/ 55 w 134"/>
                  <a:gd name="T71" fmla="*/ 70 h 214"/>
                  <a:gd name="T72" fmla="*/ 74 w 134"/>
                  <a:gd name="T73" fmla="*/ 50 h 214"/>
                  <a:gd name="T74" fmla="*/ 89 w 134"/>
                  <a:gd name="T75" fmla="*/ 39 h 214"/>
                  <a:gd name="T76" fmla="*/ 93 w 134"/>
                  <a:gd name="T77" fmla="*/ 34 h 214"/>
                  <a:gd name="T78" fmla="*/ 110 w 134"/>
                  <a:gd name="T79" fmla="*/ 20 h 214"/>
                  <a:gd name="T80" fmla="*/ 129 w 134"/>
                  <a:gd name="T81" fmla="*/ 5 h 214"/>
                  <a:gd name="T82" fmla="*/ 132 w 134"/>
                  <a:gd name="T83" fmla="*/ 0 h 2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214"/>
                  <a:gd name="T128" fmla="*/ 134 w 134"/>
                  <a:gd name="T129" fmla="*/ 214 h 2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214">
                    <a:moveTo>
                      <a:pt x="124" y="4"/>
                    </a:moveTo>
                    <a:lnTo>
                      <a:pt x="109" y="12"/>
                    </a:lnTo>
                    <a:lnTo>
                      <a:pt x="91" y="20"/>
                    </a:lnTo>
                    <a:lnTo>
                      <a:pt x="71" y="30"/>
                    </a:lnTo>
                    <a:lnTo>
                      <a:pt x="52" y="40"/>
                    </a:lnTo>
                    <a:lnTo>
                      <a:pt x="34" y="50"/>
                    </a:lnTo>
                    <a:lnTo>
                      <a:pt x="22" y="62"/>
                    </a:lnTo>
                    <a:lnTo>
                      <a:pt x="14" y="73"/>
                    </a:lnTo>
                    <a:lnTo>
                      <a:pt x="14" y="87"/>
                    </a:lnTo>
                    <a:lnTo>
                      <a:pt x="18" y="99"/>
                    </a:lnTo>
                    <a:lnTo>
                      <a:pt x="25" y="108"/>
                    </a:lnTo>
                    <a:lnTo>
                      <a:pt x="33" y="115"/>
                    </a:lnTo>
                    <a:lnTo>
                      <a:pt x="41" y="121"/>
                    </a:lnTo>
                    <a:lnTo>
                      <a:pt x="48" y="125"/>
                    </a:lnTo>
                    <a:lnTo>
                      <a:pt x="54" y="130"/>
                    </a:lnTo>
                    <a:lnTo>
                      <a:pt x="57" y="136"/>
                    </a:lnTo>
                    <a:lnTo>
                      <a:pt x="59" y="144"/>
                    </a:lnTo>
                    <a:lnTo>
                      <a:pt x="56" y="160"/>
                    </a:lnTo>
                    <a:lnTo>
                      <a:pt x="52" y="174"/>
                    </a:lnTo>
                    <a:lnTo>
                      <a:pt x="44" y="186"/>
                    </a:lnTo>
                    <a:lnTo>
                      <a:pt x="34" y="194"/>
                    </a:lnTo>
                    <a:lnTo>
                      <a:pt x="29" y="198"/>
                    </a:lnTo>
                    <a:lnTo>
                      <a:pt x="22" y="201"/>
                    </a:lnTo>
                    <a:lnTo>
                      <a:pt x="16" y="205"/>
                    </a:lnTo>
                    <a:lnTo>
                      <a:pt x="11" y="207"/>
                    </a:lnTo>
                    <a:lnTo>
                      <a:pt x="7" y="211"/>
                    </a:lnTo>
                    <a:lnTo>
                      <a:pt x="3" y="212"/>
                    </a:lnTo>
                    <a:lnTo>
                      <a:pt x="1" y="214"/>
                    </a:lnTo>
                    <a:lnTo>
                      <a:pt x="0" y="214"/>
                    </a:lnTo>
                    <a:lnTo>
                      <a:pt x="5" y="214"/>
                    </a:lnTo>
                    <a:lnTo>
                      <a:pt x="18" y="214"/>
                    </a:lnTo>
                    <a:lnTo>
                      <a:pt x="37" y="213"/>
                    </a:lnTo>
                    <a:lnTo>
                      <a:pt x="60" y="212"/>
                    </a:lnTo>
                    <a:lnTo>
                      <a:pt x="82" y="207"/>
                    </a:lnTo>
                    <a:lnTo>
                      <a:pt x="102" y="201"/>
                    </a:lnTo>
                    <a:lnTo>
                      <a:pt x="119" y="192"/>
                    </a:lnTo>
                    <a:lnTo>
                      <a:pt x="128" y="179"/>
                    </a:lnTo>
                    <a:lnTo>
                      <a:pt x="131" y="146"/>
                    </a:lnTo>
                    <a:lnTo>
                      <a:pt x="129" y="110"/>
                    </a:lnTo>
                    <a:lnTo>
                      <a:pt x="122" y="79"/>
                    </a:lnTo>
                    <a:lnTo>
                      <a:pt x="115" y="58"/>
                    </a:lnTo>
                    <a:lnTo>
                      <a:pt x="115" y="43"/>
                    </a:lnTo>
                    <a:lnTo>
                      <a:pt x="121" y="27"/>
                    </a:lnTo>
                    <a:lnTo>
                      <a:pt x="129" y="15"/>
                    </a:lnTo>
                    <a:lnTo>
                      <a:pt x="132" y="9"/>
                    </a:lnTo>
                    <a:lnTo>
                      <a:pt x="128" y="12"/>
                    </a:lnTo>
                    <a:lnTo>
                      <a:pt x="117" y="22"/>
                    </a:lnTo>
                    <a:lnTo>
                      <a:pt x="107" y="32"/>
                    </a:lnTo>
                    <a:lnTo>
                      <a:pt x="100" y="41"/>
                    </a:lnTo>
                    <a:lnTo>
                      <a:pt x="102" y="60"/>
                    </a:lnTo>
                    <a:lnTo>
                      <a:pt x="109" y="92"/>
                    </a:lnTo>
                    <a:lnTo>
                      <a:pt x="113" y="129"/>
                    </a:lnTo>
                    <a:lnTo>
                      <a:pt x="105" y="160"/>
                    </a:lnTo>
                    <a:lnTo>
                      <a:pt x="96" y="170"/>
                    </a:lnTo>
                    <a:lnTo>
                      <a:pt x="85" y="178"/>
                    </a:lnTo>
                    <a:lnTo>
                      <a:pt x="76" y="185"/>
                    </a:lnTo>
                    <a:lnTo>
                      <a:pt x="67" y="190"/>
                    </a:lnTo>
                    <a:lnTo>
                      <a:pt x="57" y="193"/>
                    </a:lnTo>
                    <a:lnTo>
                      <a:pt x="51" y="196"/>
                    </a:lnTo>
                    <a:lnTo>
                      <a:pt x="46" y="197"/>
                    </a:lnTo>
                    <a:lnTo>
                      <a:pt x="45" y="197"/>
                    </a:lnTo>
                    <a:lnTo>
                      <a:pt x="47" y="194"/>
                    </a:lnTo>
                    <a:lnTo>
                      <a:pt x="54" y="189"/>
                    </a:lnTo>
                    <a:lnTo>
                      <a:pt x="63" y="178"/>
                    </a:lnTo>
                    <a:lnTo>
                      <a:pt x="71" y="166"/>
                    </a:lnTo>
                    <a:lnTo>
                      <a:pt x="76" y="151"/>
                    </a:lnTo>
                    <a:lnTo>
                      <a:pt x="76" y="133"/>
                    </a:lnTo>
                    <a:lnTo>
                      <a:pt x="69" y="115"/>
                    </a:lnTo>
                    <a:lnTo>
                      <a:pt x="52" y="95"/>
                    </a:lnTo>
                    <a:lnTo>
                      <a:pt x="48" y="88"/>
                    </a:lnTo>
                    <a:lnTo>
                      <a:pt x="49" y="79"/>
                    </a:lnTo>
                    <a:lnTo>
                      <a:pt x="55" y="70"/>
                    </a:lnTo>
                    <a:lnTo>
                      <a:pt x="64" y="60"/>
                    </a:lnTo>
                    <a:lnTo>
                      <a:pt x="74" y="50"/>
                    </a:lnTo>
                    <a:lnTo>
                      <a:pt x="82" y="43"/>
                    </a:lnTo>
                    <a:lnTo>
                      <a:pt x="89" y="39"/>
                    </a:lnTo>
                    <a:lnTo>
                      <a:pt x="91" y="37"/>
                    </a:lnTo>
                    <a:lnTo>
                      <a:pt x="93" y="34"/>
                    </a:lnTo>
                    <a:lnTo>
                      <a:pt x="101" y="28"/>
                    </a:lnTo>
                    <a:lnTo>
                      <a:pt x="110" y="20"/>
                    </a:lnTo>
                    <a:lnTo>
                      <a:pt x="121" y="12"/>
                    </a:lnTo>
                    <a:lnTo>
                      <a:pt x="129" y="5"/>
                    </a:lnTo>
                    <a:lnTo>
                      <a:pt x="134" y="1"/>
                    </a:lnTo>
                    <a:lnTo>
                      <a:pt x="132" y="0"/>
                    </a:lnTo>
                    <a:lnTo>
                      <a:pt x="124" y="4"/>
                    </a:lnTo>
                    <a:close/>
                  </a:path>
                </a:pathLst>
              </a:custGeom>
              <a:solidFill>
                <a:srgbClr val="000000"/>
              </a:solidFill>
              <a:ln w="9525">
                <a:noFill/>
                <a:round/>
                <a:headEnd/>
                <a:tailEnd/>
              </a:ln>
            </p:spPr>
            <p:txBody>
              <a:bodyPr/>
              <a:lstStyle/>
              <a:p>
                <a:endParaRPr lang="fa-IR"/>
              </a:p>
            </p:txBody>
          </p:sp>
          <p:sp>
            <p:nvSpPr>
              <p:cNvPr id="16545" name="Freeform 129"/>
              <p:cNvSpPr>
                <a:spLocks/>
              </p:cNvSpPr>
              <p:nvPr/>
            </p:nvSpPr>
            <p:spPr bwMode="auto">
              <a:xfrm>
                <a:off x="1598" y="3369"/>
                <a:ext cx="122" cy="70"/>
              </a:xfrm>
              <a:custGeom>
                <a:avLst/>
                <a:gdLst>
                  <a:gd name="T0" fmla="*/ 50 w 245"/>
                  <a:gd name="T1" fmla="*/ 3 h 141"/>
                  <a:gd name="T2" fmla="*/ 66 w 245"/>
                  <a:gd name="T3" fmla="*/ 3 h 141"/>
                  <a:gd name="T4" fmla="*/ 84 w 245"/>
                  <a:gd name="T5" fmla="*/ 8 h 141"/>
                  <a:gd name="T6" fmla="*/ 105 w 245"/>
                  <a:gd name="T7" fmla="*/ 27 h 141"/>
                  <a:gd name="T8" fmla="*/ 131 w 245"/>
                  <a:gd name="T9" fmla="*/ 63 h 141"/>
                  <a:gd name="T10" fmla="*/ 167 w 245"/>
                  <a:gd name="T11" fmla="*/ 89 h 141"/>
                  <a:gd name="T12" fmla="*/ 207 w 245"/>
                  <a:gd name="T13" fmla="*/ 105 h 141"/>
                  <a:gd name="T14" fmla="*/ 237 w 245"/>
                  <a:gd name="T15" fmla="*/ 113 h 141"/>
                  <a:gd name="T16" fmla="*/ 242 w 245"/>
                  <a:gd name="T17" fmla="*/ 120 h 141"/>
                  <a:gd name="T18" fmla="*/ 208 w 245"/>
                  <a:gd name="T19" fmla="*/ 129 h 141"/>
                  <a:gd name="T20" fmla="*/ 152 w 245"/>
                  <a:gd name="T21" fmla="*/ 139 h 141"/>
                  <a:gd name="T22" fmla="*/ 99 w 245"/>
                  <a:gd name="T23" fmla="*/ 141 h 141"/>
                  <a:gd name="T24" fmla="*/ 67 w 245"/>
                  <a:gd name="T25" fmla="*/ 133 h 141"/>
                  <a:gd name="T26" fmla="*/ 44 w 245"/>
                  <a:gd name="T27" fmla="*/ 112 h 141"/>
                  <a:gd name="T28" fmla="*/ 25 w 245"/>
                  <a:gd name="T29" fmla="*/ 86 h 141"/>
                  <a:gd name="T30" fmla="*/ 11 w 245"/>
                  <a:gd name="T31" fmla="*/ 59 h 141"/>
                  <a:gd name="T32" fmla="*/ 0 w 245"/>
                  <a:gd name="T33" fmla="*/ 28 h 141"/>
                  <a:gd name="T34" fmla="*/ 8 w 245"/>
                  <a:gd name="T35" fmla="*/ 4 h 141"/>
                  <a:gd name="T36" fmla="*/ 10 w 245"/>
                  <a:gd name="T37" fmla="*/ 6 h 141"/>
                  <a:gd name="T38" fmla="*/ 12 w 245"/>
                  <a:gd name="T39" fmla="*/ 37 h 141"/>
                  <a:gd name="T40" fmla="*/ 30 w 245"/>
                  <a:gd name="T41" fmla="*/ 68 h 141"/>
                  <a:gd name="T42" fmla="*/ 59 w 245"/>
                  <a:gd name="T43" fmla="*/ 91 h 141"/>
                  <a:gd name="T44" fmla="*/ 99 w 245"/>
                  <a:gd name="T45" fmla="*/ 111 h 141"/>
                  <a:gd name="T46" fmla="*/ 144 w 245"/>
                  <a:gd name="T47" fmla="*/ 119 h 141"/>
                  <a:gd name="T48" fmla="*/ 167 w 245"/>
                  <a:gd name="T49" fmla="*/ 117 h 141"/>
                  <a:gd name="T50" fmla="*/ 158 w 245"/>
                  <a:gd name="T51" fmla="*/ 114 h 141"/>
                  <a:gd name="T52" fmla="*/ 141 w 245"/>
                  <a:gd name="T53" fmla="*/ 106 h 141"/>
                  <a:gd name="T54" fmla="*/ 121 w 245"/>
                  <a:gd name="T55" fmla="*/ 89 h 141"/>
                  <a:gd name="T56" fmla="*/ 104 w 245"/>
                  <a:gd name="T57" fmla="*/ 61 h 141"/>
                  <a:gd name="T58" fmla="*/ 91 w 245"/>
                  <a:gd name="T59" fmla="*/ 42 h 141"/>
                  <a:gd name="T60" fmla="*/ 83 w 245"/>
                  <a:gd name="T61" fmla="*/ 32 h 141"/>
                  <a:gd name="T62" fmla="*/ 79 w 245"/>
                  <a:gd name="T63" fmla="*/ 28 h 141"/>
                  <a:gd name="T64" fmla="*/ 73 w 245"/>
                  <a:gd name="T65" fmla="*/ 26 h 141"/>
                  <a:gd name="T66" fmla="*/ 58 w 245"/>
                  <a:gd name="T67" fmla="*/ 19 h 141"/>
                  <a:gd name="T68" fmla="*/ 40 w 245"/>
                  <a:gd name="T69" fmla="*/ 10 h 141"/>
                  <a:gd name="T70" fmla="*/ 27 w 245"/>
                  <a:gd name="T71" fmla="*/ 4 h 141"/>
                  <a:gd name="T72" fmla="*/ 25 w 245"/>
                  <a:gd name="T73" fmla="*/ 3 h 141"/>
                  <a:gd name="T74" fmla="*/ 30 w 245"/>
                  <a:gd name="T75" fmla="*/ 2 h 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5"/>
                  <a:gd name="T115" fmla="*/ 0 h 141"/>
                  <a:gd name="T116" fmla="*/ 245 w 245"/>
                  <a:gd name="T117" fmla="*/ 141 h 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5" h="141">
                    <a:moveTo>
                      <a:pt x="42" y="3"/>
                    </a:moveTo>
                    <a:lnTo>
                      <a:pt x="50" y="3"/>
                    </a:lnTo>
                    <a:lnTo>
                      <a:pt x="58" y="3"/>
                    </a:lnTo>
                    <a:lnTo>
                      <a:pt x="66" y="3"/>
                    </a:lnTo>
                    <a:lnTo>
                      <a:pt x="75" y="4"/>
                    </a:lnTo>
                    <a:lnTo>
                      <a:pt x="84" y="8"/>
                    </a:lnTo>
                    <a:lnTo>
                      <a:pt x="95" y="15"/>
                    </a:lnTo>
                    <a:lnTo>
                      <a:pt x="105" y="27"/>
                    </a:lnTo>
                    <a:lnTo>
                      <a:pt x="117" y="44"/>
                    </a:lnTo>
                    <a:lnTo>
                      <a:pt x="131" y="63"/>
                    </a:lnTo>
                    <a:lnTo>
                      <a:pt x="148" y="78"/>
                    </a:lnTo>
                    <a:lnTo>
                      <a:pt x="167" y="89"/>
                    </a:lnTo>
                    <a:lnTo>
                      <a:pt x="188" y="98"/>
                    </a:lnTo>
                    <a:lnTo>
                      <a:pt x="207" y="105"/>
                    </a:lnTo>
                    <a:lnTo>
                      <a:pt x="224" y="110"/>
                    </a:lnTo>
                    <a:lnTo>
                      <a:pt x="237" y="113"/>
                    </a:lnTo>
                    <a:lnTo>
                      <a:pt x="245" y="117"/>
                    </a:lnTo>
                    <a:lnTo>
                      <a:pt x="242" y="120"/>
                    </a:lnTo>
                    <a:lnTo>
                      <a:pt x="228" y="125"/>
                    </a:lnTo>
                    <a:lnTo>
                      <a:pt x="208" y="129"/>
                    </a:lnTo>
                    <a:lnTo>
                      <a:pt x="181" y="134"/>
                    </a:lnTo>
                    <a:lnTo>
                      <a:pt x="152" y="139"/>
                    </a:lnTo>
                    <a:lnTo>
                      <a:pt x="124" y="141"/>
                    </a:lnTo>
                    <a:lnTo>
                      <a:pt x="99" y="141"/>
                    </a:lnTo>
                    <a:lnTo>
                      <a:pt x="81" y="139"/>
                    </a:lnTo>
                    <a:lnTo>
                      <a:pt x="67" y="133"/>
                    </a:lnTo>
                    <a:lnTo>
                      <a:pt x="55" y="124"/>
                    </a:lnTo>
                    <a:lnTo>
                      <a:pt x="44" y="112"/>
                    </a:lnTo>
                    <a:lnTo>
                      <a:pt x="34" y="100"/>
                    </a:lnTo>
                    <a:lnTo>
                      <a:pt x="25" y="86"/>
                    </a:lnTo>
                    <a:lnTo>
                      <a:pt x="16" y="72"/>
                    </a:lnTo>
                    <a:lnTo>
                      <a:pt x="11" y="59"/>
                    </a:lnTo>
                    <a:lnTo>
                      <a:pt x="5" y="48"/>
                    </a:lnTo>
                    <a:lnTo>
                      <a:pt x="0" y="28"/>
                    </a:lnTo>
                    <a:lnTo>
                      <a:pt x="3" y="13"/>
                    </a:lnTo>
                    <a:lnTo>
                      <a:pt x="8" y="4"/>
                    </a:lnTo>
                    <a:lnTo>
                      <a:pt x="11" y="0"/>
                    </a:lnTo>
                    <a:lnTo>
                      <a:pt x="10" y="6"/>
                    </a:lnTo>
                    <a:lnTo>
                      <a:pt x="10" y="19"/>
                    </a:lnTo>
                    <a:lnTo>
                      <a:pt x="12" y="37"/>
                    </a:lnTo>
                    <a:lnTo>
                      <a:pt x="21" y="58"/>
                    </a:lnTo>
                    <a:lnTo>
                      <a:pt x="30" y="68"/>
                    </a:lnTo>
                    <a:lnTo>
                      <a:pt x="43" y="80"/>
                    </a:lnTo>
                    <a:lnTo>
                      <a:pt x="59" y="91"/>
                    </a:lnTo>
                    <a:lnTo>
                      <a:pt x="79" y="102"/>
                    </a:lnTo>
                    <a:lnTo>
                      <a:pt x="99" y="111"/>
                    </a:lnTo>
                    <a:lnTo>
                      <a:pt x="121" y="117"/>
                    </a:lnTo>
                    <a:lnTo>
                      <a:pt x="144" y="119"/>
                    </a:lnTo>
                    <a:lnTo>
                      <a:pt x="166" y="117"/>
                    </a:lnTo>
                    <a:lnTo>
                      <a:pt x="167" y="117"/>
                    </a:lnTo>
                    <a:lnTo>
                      <a:pt x="164" y="116"/>
                    </a:lnTo>
                    <a:lnTo>
                      <a:pt x="158" y="114"/>
                    </a:lnTo>
                    <a:lnTo>
                      <a:pt x="150" y="111"/>
                    </a:lnTo>
                    <a:lnTo>
                      <a:pt x="141" y="106"/>
                    </a:lnTo>
                    <a:lnTo>
                      <a:pt x="132" y="100"/>
                    </a:lnTo>
                    <a:lnTo>
                      <a:pt x="121" y="89"/>
                    </a:lnTo>
                    <a:lnTo>
                      <a:pt x="112" y="75"/>
                    </a:lnTo>
                    <a:lnTo>
                      <a:pt x="104" y="61"/>
                    </a:lnTo>
                    <a:lnTo>
                      <a:pt x="97" y="50"/>
                    </a:lnTo>
                    <a:lnTo>
                      <a:pt x="91" y="42"/>
                    </a:lnTo>
                    <a:lnTo>
                      <a:pt x="87" y="35"/>
                    </a:lnTo>
                    <a:lnTo>
                      <a:pt x="83" y="32"/>
                    </a:lnTo>
                    <a:lnTo>
                      <a:pt x="81" y="29"/>
                    </a:lnTo>
                    <a:lnTo>
                      <a:pt x="79" y="28"/>
                    </a:lnTo>
                    <a:lnTo>
                      <a:pt x="76" y="27"/>
                    </a:lnTo>
                    <a:lnTo>
                      <a:pt x="73" y="26"/>
                    </a:lnTo>
                    <a:lnTo>
                      <a:pt x="66" y="22"/>
                    </a:lnTo>
                    <a:lnTo>
                      <a:pt x="58" y="19"/>
                    </a:lnTo>
                    <a:lnTo>
                      <a:pt x="49" y="14"/>
                    </a:lnTo>
                    <a:lnTo>
                      <a:pt x="40" y="10"/>
                    </a:lnTo>
                    <a:lnTo>
                      <a:pt x="31" y="6"/>
                    </a:lnTo>
                    <a:lnTo>
                      <a:pt x="27" y="4"/>
                    </a:lnTo>
                    <a:lnTo>
                      <a:pt x="25" y="3"/>
                    </a:lnTo>
                    <a:lnTo>
                      <a:pt x="26" y="2"/>
                    </a:lnTo>
                    <a:lnTo>
                      <a:pt x="30" y="2"/>
                    </a:lnTo>
                    <a:lnTo>
                      <a:pt x="42" y="3"/>
                    </a:lnTo>
                    <a:close/>
                  </a:path>
                </a:pathLst>
              </a:custGeom>
              <a:solidFill>
                <a:srgbClr val="000000"/>
              </a:solidFill>
              <a:ln w="9525">
                <a:noFill/>
                <a:round/>
                <a:headEnd/>
                <a:tailEnd/>
              </a:ln>
            </p:spPr>
            <p:txBody>
              <a:bodyPr/>
              <a:lstStyle/>
              <a:p>
                <a:endParaRPr lang="fa-IR"/>
              </a:p>
            </p:txBody>
          </p:sp>
          <p:sp>
            <p:nvSpPr>
              <p:cNvPr id="16546" name="Freeform 130"/>
              <p:cNvSpPr>
                <a:spLocks/>
              </p:cNvSpPr>
              <p:nvPr/>
            </p:nvSpPr>
            <p:spPr bwMode="auto">
              <a:xfrm>
                <a:off x="1629" y="3303"/>
                <a:ext cx="106" cy="79"/>
              </a:xfrm>
              <a:custGeom>
                <a:avLst/>
                <a:gdLst>
                  <a:gd name="T0" fmla="*/ 5 w 212"/>
                  <a:gd name="T1" fmla="*/ 84 h 159"/>
                  <a:gd name="T2" fmla="*/ 23 w 212"/>
                  <a:gd name="T3" fmla="*/ 68 h 159"/>
                  <a:gd name="T4" fmla="*/ 43 w 212"/>
                  <a:gd name="T5" fmla="*/ 64 h 159"/>
                  <a:gd name="T6" fmla="*/ 63 w 212"/>
                  <a:gd name="T7" fmla="*/ 69 h 159"/>
                  <a:gd name="T8" fmla="*/ 83 w 212"/>
                  <a:gd name="T9" fmla="*/ 74 h 159"/>
                  <a:gd name="T10" fmla="*/ 109 w 212"/>
                  <a:gd name="T11" fmla="*/ 74 h 159"/>
                  <a:gd name="T12" fmla="*/ 140 w 212"/>
                  <a:gd name="T13" fmla="*/ 70 h 159"/>
                  <a:gd name="T14" fmla="*/ 165 w 212"/>
                  <a:gd name="T15" fmla="*/ 61 h 159"/>
                  <a:gd name="T16" fmla="*/ 187 w 212"/>
                  <a:gd name="T17" fmla="*/ 38 h 159"/>
                  <a:gd name="T18" fmla="*/ 203 w 212"/>
                  <a:gd name="T19" fmla="*/ 6 h 159"/>
                  <a:gd name="T20" fmla="*/ 208 w 212"/>
                  <a:gd name="T21" fmla="*/ 9 h 159"/>
                  <a:gd name="T22" fmla="*/ 212 w 212"/>
                  <a:gd name="T23" fmla="*/ 61 h 159"/>
                  <a:gd name="T24" fmla="*/ 199 w 212"/>
                  <a:gd name="T25" fmla="*/ 106 h 159"/>
                  <a:gd name="T26" fmla="*/ 193 w 212"/>
                  <a:gd name="T27" fmla="*/ 124 h 159"/>
                  <a:gd name="T28" fmla="*/ 186 w 212"/>
                  <a:gd name="T29" fmla="*/ 136 h 159"/>
                  <a:gd name="T30" fmla="*/ 172 w 212"/>
                  <a:gd name="T31" fmla="*/ 143 h 159"/>
                  <a:gd name="T32" fmla="*/ 148 w 212"/>
                  <a:gd name="T33" fmla="*/ 149 h 159"/>
                  <a:gd name="T34" fmla="*/ 124 w 212"/>
                  <a:gd name="T35" fmla="*/ 154 h 159"/>
                  <a:gd name="T36" fmla="*/ 103 w 212"/>
                  <a:gd name="T37" fmla="*/ 159 h 159"/>
                  <a:gd name="T38" fmla="*/ 85 w 212"/>
                  <a:gd name="T39" fmla="*/ 159 h 159"/>
                  <a:gd name="T40" fmla="*/ 68 w 212"/>
                  <a:gd name="T41" fmla="*/ 152 h 159"/>
                  <a:gd name="T42" fmla="*/ 45 w 212"/>
                  <a:gd name="T43" fmla="*/ 138 h 159"/>
                  <a:gd name="T44" fmla="*/ 21 w 212"/>
                  <a:gd name="T45" fmla="*/ 123 h 159"/>
                  <a:gd name="T46" fmla="*/ 6 w 212"/>
                  <a:gd name="T47" fmla="*/ 113 h 159"/>
                  <a:gd name="T48" fmla="*/ 6 w 212"/>
                  <a:gd name="T49" fmla="*/ 111 h 159"/>
                  <a:gd name="T50" fmla="*/ 19 w 212"/>
                  <a:gd name="T51" fmla="*/ 109 h 159"/>
                  <a:gd name="T52" fmla="*/ 33 w 212"/>
                  <a:gd name="T53" fmla="*/ 115 h 159"/>
                  <a:gd name="T54" fmla="*/ 45 w 212"/>
                  <a:gd name="T55" fmla="*/ 121 h 159"/>
                  <a:gd name="T56" fmla="*/ 58 w 212"/>
                  <a:gd name="T57" fmla="*/ 126 h 159"/>
                  <a:gd name="T58" fmla="*/ 76 w 212"/>
                  <a:gd name="T59" fmla="*/ 128 h 159"/>
                  <a:gd name="T60" fmla="*/ 96 w 212"/>
                  <a:gd name="T61" fmla="*/ 130 h 159"/>
                  <a:gd name="T62" fmla="*/ 114 w 212"/>
                  <a:gd name="T63" fmla="*/ 131 h 159"/>
                  <a:gd name="T64" fmla="*/ 129 w 212"/>
                  <a:gd name="T65" fmla="*/ 132 h 159"/>
                  <a:gd name="T66" fmla="*/ 144 w 212"/>
                  <a:gd name="T67" fmla="*/ 128 h 159"/>
                  <a:gd name="T68" fmla="*/ 160 w 212"/>
                  <a:gd name="T69" fmla="*/ 116 h 159"/>
                  <a:gd name="T70" fmla="*/ 172 w 212"/>
                  <a:gd name="T71" fmla="*/ 99 h 159"/>
                  <a:gd name="T72" fmla="*/ 182 w 212"/>
                  <a:gd name="T73" fmla="*/ 82 h 159"/>
                  <a:gd name="T74" fmla="*/ 185 w 212"/>
                  <a:gd name="T75" fmla="*/ 70 h 159"/>
                  <a:gd name="T76" fmla="*/ 184 w 212"/>
                  <a:gd name="T77" fmla="*/ 70 h 159"/>
                  <a:gd name="T78" fmla="*/ 169 w 212"/>
                  <a:gd name="T79" fmla="*/ 81 h 159"/>
                  <a:gd name="T80" fmla="*/ 147 w 212"/>
                  <a:gd name="T81" fmla="*/ 93 h 159"/>
                  <a:gd name="T82" fmla="*/ 125 w 212"/>
                  <a:gd name="T83" fmla="*/ 100 h 159"/>
                  <a:gd name="T84" fmla="*/ 93 w 212"/>
                  <a:gd name="T85" fmla="*/ 86 h 159"/>
                  <a:gd name="T86" fmla="*/ 56 w 212"/>
                  <a:gd name="T87" fmla="*/ 78 h 159"/>
                  <a:gd name="T88" fmla="*/ 32 w 212"/>
                  <a:gd name="T89" fmla="*/ 82 h 159"/>
                  <a:gd name="T90" fmla="*/ 20 w 212"/>
                  <a:gd name="T91" fmla="*/ 88 h 159"/>
                  <a:gd name="T92" fmla="*/ 16 w 212"/>
                  <a:gd name="T93" fmla="*/ 93 h 159"/>
                  <a:gd name="T94" fmla="*/ 0 w 212"/>
                  <a:gd name="T95" fmla="*/ 106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2"/>
                  <a:gd name="T145" fmla="*/ 0 h 159"/>
                  <a:gd name="T146" fmla="*/ 212 w 212"/>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2" h="159">
                    <a:moveTo>
                      <a:pt x="0" y="100"/>
                    </a:moveTo>
                    <a:lnTo>
                      <a:pt x="5" y="84"/>
                    </a:lnTo>
                    <a:lnTo>
                      <a:pt x="13" y="74"/>
                    </a:lnTo>
                    <a:lnTo>
                      <a:pt x="23" y="68"/>
                    </a:lnTo>
                    <a:lnTo>
                      <a:pt x="33" y="64"/>
                    </a:lnTo>
                    <a:lnTo>
                      <a:pt x="43" y="64"/>
                    </a:lnTo>
                    <a:lnTo>
                      <a:pt x="54" y="66"/>
                    </a:lnTo>
                    <a:lnTo>
                      <a:pt x="63" y="69"/>
                    </a:lnTo>
                    <a:lnTo>
                      <a:pt x="72" y="71"/>
                    </a:lnTo>
                    <a:lnTo>
                      <a:pt x="83" y="74"/>
                    </a:lnTo>
                    <a:lnTo>
                      <a:pt x="95" y="75"/>
                    </a:lnTo>
                    <a:lnTo>
                      <a:pt x="109" y="74"/>
                    </a:lnTo>
                    <a:lnTo>
                      <a:pt x="125" y="73"/>
                    </a:lnTo>
                    <a:lnTo>
                      <a:pt x="140" y="70"/>
                    </a:lnTo>
                    <a:lnTo>
                      <a:pt x="154" y="67"/>
                    </a:lnTo>
                    <a:lnTo>
                      <a:pt x="165" y="61"/>
                    </a:lnTo>
                    <a:lnTo>
                      <a:pt x="175" y="55"/>
                    </a:lnTo>
                    <a:lnTo>
                      <a:pt x="187" y="38"/>
                    </a:lnTo>
                    <a:lnTo>
                      <a:pt x="198" y="21"/>
                    </a:lnTo>
                    <a:lnTo>
                      <a:pt x="203" y="6"/>
                    </a:lnTo>
                    <a:lnTo>
                      <a:pt x="206" y="0"/>
                    </a:lnTo>
                    <a:lnTo>
                      <a:pt x="208" y="9"/>
                    </a:lnTo>
                    <a:lnTo>
                      <a:pt x="212" y="31"/>
                    </a:lnTo>
                    <a:lnTo>
                      <a:pt x="212" y="61"/>
                    </a:lnTo>
                    <a:lnTo>
                      <a:pt x="205" y="92"/>
                    </a:lnTo>
                    <a:lnTo>
                      <a:pt x="199" y="106"/>
                    </a:lnTo>
                    <a:lnTo>
                      <a:pt x="195" y="116"/>
                    </a:lnTo>
                    <a:lnTo>
                      <a:pt x="193" y="124"/>
                    </a:lnTo>
                    <a:lnTo>
                      <a:pt x="190" y="131"/>
                    </a:lnTo>
                    <a:lnTo>
                      <a:pt x="186" y="136"/>
                    </a:lnTo>
                    <a:lnTo>
                      <a:pt x="180" y="140"/>
                    </a:lnTo>
                    <a:lnTo>
                      <a:pt x="172" y="143"/>
                    </a:lnTo>
                    <a:lnTo>
                      <a:pt x="161" y="146"/>
                    </a:lnTo>
                    <a:lnTo>
                      <a:pt x="148" y="149"/>
                    </a:lnTo>
                    <a:lnTo>
                      <a:pt x="136" y="152"/>
                    </a:lnTo>
                    <a:lnTo>
                      <a:pt x="124" y="154"/>
                    </a:lnTo>
                    <a:lnTo>
                      <a:pt x="114" y="157"/>
                    </a:lnTo>
                    <a:lnTo>
                      <a:pt x="103" y="159"/>
                    </a:lnTo>
                    <a:lnTo>
                      <a:pt x="94" y="159"/>
                    </a:lnTo>
                    <a:lnTo>
                      <a:pt x="85" y="159"/>
                    </a:lnTo>
                    <a:lnTo>
                      <a:pt x="77" y="157"/>
                    </a:lnTo>
                    <a:lnTo>
                      <a:pt x="68" y="152"/>
                    </a:lnTo>
                    <a:lnTo>
                      <a:pt x="56" y="146"/>
                    </a:lnTo>
                    <a:lnTo>
                      <a:pt x="45" y="138"/>
                    </a:lnTo>
                    <a:lnTo>
                      <a:pt x="32" y="130"/>
                    </a:lnTo>
                    <a:lnTo>
                      <a:pt x="21" y="123"/>
                    </a:lnTo>
                    <a:lnTo>
                      <a:pt x="12" y="117"/>
                    </a:lnTo>
                    <a:lnTo>
                      <a:pt x="6" y="113"/>
                    </a:lnTo>
                    <a:lnTo>
                      <a:pt x="4" y="112"/>
                    </a:lnTo>
                    <a:lnTo>
                      <a:pt x="6" y="111"/>
                    </a:lnTo>
                    <a:lnTo>
                      <a:pt x="11" y="109"/>
                    </a:lnTo>
                    <a:lnTo>
                      <a:pt x="19" y="109"/>
                    </a:lnTo>
                    <a:lnTo>
                      <a:pt x="28" y="113"/>
                    </a:lnTo>
                    <a:lnTo>
                      <a:pt x="33" y="115"/>
                    </a:lnTo>
                    <a:lnTo>
                      <a:pt x="39" y="119"/>
                    </a:lnTo>
                    <a:lnTo>
                      <a:pt x="45" y="121"/>
                    </a:lnTo>
                    <a:lnTo>
                      <a:pt x="51" y="123"/>
                    </a:lnTo>
                    <a:lnTo>
                      <a:pt x="58" y="126"/>
                    </a:lnTo>
                    <a:lnTo>
                      <a:pt x="66" y="127"/>
                    </a:lnTo>
                    <a:lnTo>
                      <a:pt x="76" y="128"/>
                    </a:lnTo>
                    <a:lnTo>
                      <a:pt x="86" y="129"/>
                    </a:lnTo>
                    <a:lnTo>
                      <a:pt x="96" y="130"/>
                    </a:lnTo>
                    <a:lnTo>
                      <a:pt x="104" y="130"/>
                    </a:lnTo>
                    <a:lnTo>
                      <a:pt x="114" y="131"/>
                    </a:lnTo>
                    <a:lnTo>
                      <a:pt x="121" y="132"/>
                    </a:lnTo>
                    <a:lnTo>
                      <a:pt x="129" y="132"/>
                    </a:lnTo>
                    <a:lnTo>
                      <a:pt x="136" y="130"/>
                    </a:lnTo>
                    <a:lnTo>
                      <a:pt x="144" y="128"/>
                    </a:lnTo>
                    <a:lnTo>
                      <a:pt x="152" y="123"/>
                    </a:lnTo>
                    <a:lnTo>
                      <a:pt x="160" y="116"/>
                    </a:lnTo>
                    <a:lnTo>
                      <a:pt x="167" y="108"/>
                    </a:lnTo>
                    <a:lnTo>
                      <a:pt x="172" y="99"/>
                    </a:lnTo>
                    <a:lnTo>
                      <a:pt x="177" y="90"/>
                    </a:lnTo>
                    <a:lnTo>
                      <a:pt x="182" y="82"/>
                    </a:lnTo>
                    <a:lnTo>
                      <a:pt x="184" y="75"/>
                    </a:lnTo>
                    <a:lnTo>
                      <a:pt x="185" y="70"/>
                    </a:lnTo>
                    <a:lnTo>
                      <a:pt x="186" y="68"/>
                    </a:lnTo>
                    <a:lnTo>
                      <a:pt x="184" y="70"/>
                    </a:lnTo>
                    <a:lnTo>
                      <a:pt x="178" y="74"/>
                    </a:lnTo>
                    <a:lnTo>
                      <a:pt x="169" y="81"/>
                    </a:lnTo>
                    <a:lnTo>
                      <a:pt x="159" y="88"/>
                    </a:lnTo>
                    <a:lnTo>
                      <a:pt x="147" y="93"/>
                    </a:lnTo>
                    <a:lnTo>
                      <a:pt x="136" y="98"/>
                    </a:lnTo>
                    <a:lnTo>
                      <a:pt x="125" y="100"/>
                    </a:lnTo>
                    <a:lnTo>
                      <a:pt x="116" y="98"/>
                    </a:lnTo>
                    <a:lnTo>
                      <a:pt x="93" y="86"/>
                    </a:lnTo>
                    <a:lnTo>
                      <a:pt x="72" y="81"/>
                    </a:lnTo>
                    <a:lnTo>
                      <a:pt x="56" y="78"/>
                    </a:lnTo>
                    <a:lnTo>
                      <a:pt x="42" y="79"/>
                    </a:lnTo>
                    <a:lnTo>
                      <a:pt x="32" y="82"/>
                    </a:lnTo>
                    <a:lnTo>
                      <a:pt x="25" y="85"/>
                    </a:lnTo>
                    <a:lnTo>
                      <a:pt x="20" y="88"/>
                    </a:lnTo>
                    <a:lnTo>
                      <a:pt x="19" y="89"/>
                    </a:lnTo>
                    <a:lnTo>
                      <a:pt x="16" y="93"/>
                    </a:lnTo>
                    <a:lnTo>
                      <a:pt x="6" y="101"/>
                    </a:lnTo>
                    <a:lnTo>
                      <a:pt x="0" y="106"/>
                    </a:lnTo>
                    <a:lnTo>
                      <a:pt x="0" y="100"/>
                    </a:lnTo>
                    <a:close/>
                  </a:path>
                </a:pathLst>
              </a:custGeom>
              <a:solidFill>
                <a:srgbClr val="000000"/>
              </a:solidFill>
              <a:ln w="9525">
                <a:noFill/>
                <a:round/>
                <a:headEnd/>
                <a:tailEnd/>
              </a:ln>
            </p:spPr>
            <p:txBody>
              <a:bodyPr/>
              <a:lstStyle/>
              <a:p>
                <a:endParaRPr lang="fa-IR"/>
              </a:p>
            </p:txBody>
          </p:sp>
          <p:sp>
            <p:nvSpPr>
              <p:cNvPr id="16547" name="Freeform 131"/>
              <p:cNvSpPr>
                <a:spLocks/>
              </p:cNvSpPr>
              <p:nvPr/>
            </p:nvSpPr>
            <p:spPr bwMode="auto">
              <a:xfrm>
                <a:off x="1583" y="3248"/>
                <a:ext cx="73" cy="103"/>
              </a:xfrm>
              <a:custGeom>
                <a:avLst/>
                <a:gdLst>
                  <a:gd name="T0" fmla="*/ 68 w 147"/>
                  <a:gd name="T1" fmla="*/ 192 h 208"/>
                  <a:gd name="T2" fmla="*/ 82 w 147"/>
                  <a:gd name="T3" fmla="*/ 186 h 208"/>
                  <a:gd name="T4" fmla="*/ 96 w 147"/>
                  <a:gd name="T5" fmla="*/ 182 h 208"/>
                  <a:gd name="T6" fmla="*/ 110 w 147"/>
                  <a:gd name="T7" fmla="*/ 177 h 208"/>
                  <a:gd name="T8" fmla="*/ 126 w 147"/>
                  <a:gd name="T9" fmla="*/ 162 h 208"/>
                  <a:gd name="T10" fmla="*/ 138 w 147"/>
                  <a:gd name="T11" fmla="*/ 144 h 208"/>
                  <a:gd name="T12" fmla="*/ 146 w 147"/>
                  <a:gd name="T13" fmla="*/ 128 h 208"/>
                  <a:gd name="T14" fmla="*/ 146 w 147"/>
                  <a:gd name="T15" fmla="*/ 111 h 208"/>
                  <a:gd name="T16" fmla="*/ 138 w 147"/>
                  <a:gd name="T17" fmla="*/ 83 h 208"/>
                  <a:gd name="T18" fmla="*/ 126 w 147"/>
                  <a:gd name="T19" fmla="*/ 55 h 208"/>
                  <a:gd name="T20" fmla="*/ 112 w 147"/>
                  <a:gd name="T21" fmla="*/ 37 h 208"/>
                  <a:gd name="T22" fmla="*/ 101 w 147"/>
                  <a:gd name="T23" fmla="*/ 23 h 208"/>
                  <a:gd name="T24" fmla="*/ 90 w 147"/>
                  <a:gd name="T25" fmla="*/ 11 h 208"/>
                  <a:gd name="T26" fmla="*/ 83 w 147"/>
                  <a:gd name="T27" fmla="*/ 2 h 208"/>
                  <a:gd name="T28" fmla="*/ 83 w 147"/>
                  <a:gd name="T29" fmla="*/ 4 h 208"/>
                  <a:gd name="T30" fmla="*/ 88 w 147"/>
                  <a:gd name="T31" fmla="*/ 25 h 208"/>
                  <a:gd name="T32" fmla="*/ 85 w 147"/>
                  <a:gd name="T33" fmla="*/ 48 h 208"/>
                  <a:gd name="T34" fmla="*/ 81 w 147"/>
                  <a:gd name="T35" fmla="*/ 73 h 208"/>
                  <a:gd name="T36" fmla="*/ 65 w 147"/>
                  <a:gd name="T37" fmla="*/ 89 h 208"/>
                  <a:gd name="T38" fmla="*/ 48 w 147"/>
                  <a:gd name="T39" fmla="*/ 96 h 208"/>
                  <a:gd name="T40" fmla="*/ 30 w 147"/>
                  <a:gd name="T41" fmla="*/ 101 h 208"/>
                  <a:gd name="T42" fmla="*/ 17 w 147"/>
                  <a:gd name="T43" fmla="*/ 106 h 208"/>
                  <a:gd name="T44" fmla="*/ 8 w 147"/>
                  <a:gd name="T45" fmla="*/ 120 h 208"/>
                  <a:gd name="T46" fmla="*/ 2 w 147"/>
                  <a:gd name="T47" fmla="*/ 142 h 208"/>
                  <a:gd name="T48" fmla="*/ 11 w 147"/>
                  <a:gd name="T49" fmla="*/ 179 h 208"/>
                  <a:gd name="T50" fmla="*/ 40 w 147"/>
                  <a:gd name="T51" fmla="*/ 208 h 208"/>
                  <a:gd name="T52" fmla="*/ 46 w 147"/>
                  <a:gd name="T53" fmla="*/ 200 h 208"/>
                  <a:gd name="T54" fmla="*/ 41 w 147"/>
                  <a:gd name="T55" fmla="*/ 181 h 208"/>
                  <a:gd name="T56" fmla="*/ 22 w 147"/>
                  <a:gd name="T57" fmla="*/ 156 h 208"/>
                  <a:gd name="T58" fmla="*/ 21 w 147"/>
                  <a:gd name="T59" fmla="*/ 134 h 208"/>
                  <a:gd name="T60" fmla="*/ 28 w 147"/>
                  <a:gd name="T61" fmla="*/ 119 h 208"/>
                  <a:gd name="T62" fmla="*/ 36 w 147"/>
                  <a:gd name="T63" fmla="*/ 112 h 208"/>
                  <a:gd name="T64" fmla="*/ 76 w 147"/>
                  <a:gd name="T65" fmla="*/ 101 h 208"/>
                  <a:gd name="T66" fmla="*/ 95 w 147"/>
                  <a:gd name="T67" fmla="*/ 80 h 208"/>
                  <a:gd name="T68" fmla="*/ 99 w 147"/>
                  <a:gd name="T69" fmla="*/ 60 h 208"/>
                  <a:gd name="T70" fmla="*/ 98 w 147"/>
                  <a:gd name="T71" fmla="*/ 51 h 208"/>
                  <a:gd name="T72" fmla="*/ 103 w 147"/>
                  <a:gd name="T73" fmla="*/ 63 h 208"/>
                  <a:gd name="T74" fmla="*/ 110 w 147"/>
                  <a:gd name="T75" fmla="*/ 82 h 208"/>
                  <a:gd name="T76" fmla="*/ 118 w 147"/>
                  <a:gd name="T77" fmla="*/ 101 h 208"/>
                  <a:gd name="T78" fmla="*/ 121 w 147"/>
                  <a:gd name="T79" fmla="*/ 124 h 208"/>
                  <a:gd name="T80" fmla="*/ 120 w 147"/>
                  <a:gd name="T81" fmla="*/ 146 h 208"/>
                  <a:gd name="T82" fmla="*/ 101 w 147"/>
                  <a:gd name="T83" fmla="*/ 163 h 208"/>
                  <a:gd name="T84" fmla="*/ 81 w 147"/>
                  <a:gd name="T85" fmla="*/ 177 h 208"/>
                  <a:gd name="T86" fmla="*/ 63 w 147"/>
                  <a:gd name="T87" fmla="*/ 193 h 208"/>
                  <a:gd name="T88" fmla="*/ 53 w 147"/>
                  <a:gd name="T89" fmla="*/ 203 h 208"/>
                  <a:gd name="T90" fmla="*/ 60 w 147"/>
                  <a:gd name="T91" fmla="*/ 197 h 2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7"/>
                  <a:gd name="T139" fmla="*/ 0 h 208"/>
                  <a:gd name="T140" fmla="*/ 147 w 147"/>
                  <a:gd name="T141" fmla="*/ 208 h 2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7" h="208">
                    <a:moveTo>
                      <a:pt x="60" y="197"/>
                    </a:moveTo>
                    <a:lnTo>
                      <a:pt x="68" y="192"/>
                    </a:lnTo>
                    <a:lnTo>
                      <a:pt x="75" y="187"/>
                    </a:lnTo>
                    <a:lnTo>
                      <a:pt x="82" y="186"/>
                    </a:lnTo>
                    <a:lnTo>
                      <a:pt x="89" y="184"/>
                    </a:lnTo>
                    <a:lnTo>
                      <a:pt x="96" y="182"/>
                    </a:lnTo>
                    <a:lnTo>
                      <a:pt x="103" y="180"/>
                    </a:lnTo>
                    <a:lnTo>
                      <a:pt x="110" y="177"/>
                    </a:lnTo>
                    <a:lnTo>
                      <a:pt x="118" y="170"/>
                    </a:lnTo>
                    <a:lnTo>
                      <a:pt x="126" y="162"/>
                    </a:lnTo>
                    <a:lnTo>
                      <a:pt x="133" y="152"/>
                    </a:lnTo>
                    <a:lnTo>
                      <a:pt x="138" y="144"/>
                    </a:lnTo>
                    <a:lnTo>
                      <a:pt x="142" y="136"/>
                    </a:lnTo>
                    <a:lnTo>
                      <a:pt x="146" y="128"/>
                    </a:lnTo>
                    <a:lnTo>
                      <a:pt x="147" y="119"/>
                    </a:lnTo>
                    <a:lnTo>
                      <a:pt x="146" y="111"/>
                    </a:lnTo>
                    <a:lnTo>
                      <a:pt x="143" y="102"/>
                    </a:lnTo>
                    <a:lnTo>
                      <a:pt x="138" y="83"/>
                    </a:lnTo>
                    <a:lnTo>
                      <a:pt x="133" y="68"/>
                    </a:lnTo>
                    <a:lnTo>
                      <a:pt x="126" y="55"/>
                    </a:lnTo>
                    <a:lnTo>
                      <a:pt x="118" y="43"/>
                    </a:lnTo>
                    <a:lnTo>
                      <a:pt x="112" y="37"/>
                    </a:lnTo>
                    <a:lnTo>
                      <a:pt x="106" y="31"/>
                    </a:lnTo>
                    <a:lnTo>
                      <a:pt x="101" y="23"/>
                    </a:lnTo>
                    <a:lnTo>
                      <a:pt x="95" y="16"/>
                    </a:lnTo>
                    <a:lnTo>
                      <a:pt x="90" y="11"/>
                    </a:lnTo>
                    <a:lnTo>
                      <a:pt x="86" y="5"/>
                    </a:lnTo>
                    <a:lnTo>
                      <a:pt x="83" y="2"/>
                    </a:lnTo>
                    <a:lnTo>
                      <a:pt x="82" y="0"/>
                    </a:lnTo>
                    <a:lnTo>
                      <a:pt x="83" y="4"/>
                    </a:lnTo>
                    <a:lnTo>
                      <a:pt x="87" y="13"/>
                    </a:lnTo>
                    <a:lnTo>
                      <a:pt x="88" y="25"/>
                    </a:lnTo>
                    <a:lnTo>
                      <a:pt x="87" y="36"/>
                    </a:lnTo>
                    <a:lnTo>
                      <a:pt x="85" y="48"/>
                    </a:lnTo>
                    <a:lnTo>
                      <a:pt x="83" y="60"/>
                    </a:lnTo>
                    <a:lnTo>
                      <a:pt x="81" y="73"/>
                    </a:lnTo>
                    <a:lnTo>
                      <a:pt x="72" y="84"/>
                    </a:lnTo>
                    <a:lnTo>
                      <a:pt x="65" y="89"/>
                    </a:lnTo>
                    <a:lnTo>
                      <a:pt x="57" y="94"/>
                    </a:lnTo>
                    <a:lnTo>
                      <a:pt x="48" y="96"/>
                    </a:lnTo>
                    <a:lnTo>
                      <a:pt x="38" y="98"/>
                    </a:lnTo>
                    <a:lnTo>
                      <a:pt x="30" y="101"/>
                    </a:lnTo>
                    <a:lnTo>
                      <a:pt x="22" y="103"/>
                    </a:lnTo>
                    <a:lnTo>
                      <a:pt x="17" y="106"/>
                    </a:lnTo>
                    <a:lnTo>
                      <a:pt x="13" y="110"/>
                    </a:lnTo>
                    <a:lnTo>
                      <a:pt x="8" y="120"/>
                    </a:lnTo>
                    <a:lnTo>
                      <a:pt x="5" y="133"/>
                    </a:lnTo>
                    <a:lnTo>
                      <a:pt x="2" y="142"/>
                    </a:lnTo>
                    <a:lnTo>
                      <a:pt x="0" y="147"/>
                    </a:lnTo>
                    <a:lnTo>
                      <a:pt x="11" y="179"/>
                    </a:lnTo>
                    <a:lnTo>
                      <a:pt x="30" y="196"/>
                    </a:lnTo>
                    <a:lnTo>
                      <a:pt x="40" y="208"/>
                    </a:lnTo>
                    <a:lnTo>
                      <a:pt x="42" y="205"/>
                    </a:lnTo>
                    <a:lnTo>
                      <a:pt x="46" y="200"/>
                    </a:lnTo>
                    <a:lnTo>
                      <a:pt x="48" y="192"/>
                    </a:lnTo>
                    <a:lnTo>
                      <a:pt x="41" y="181"/>
                    </a:lnTo>
                    <a:lnTo>
                      <a:pt x="29" y="169"/>
                    </a:lnTo>
                    <a:lnTo>
                      <a:pt x="22" y="156"/>
                    </a:lnTo>
                    <a:lnTo>
                      <a:pt x="20" y="144"/>
                    </a:lnTo>
                    <a:lnTo>
                      <a:pt x="21" y="134"/>
                    </a:lnTo>
                    <a:lnTo>
                      <a:pt x="23" y="126"/>
                    </a:lnTo>
                    <a:lnTo>
                      <a:pt x="28" y="119"/>
                    </a:lnTo>
                    <a:lnTo>
                      <a:pt x="33" y="114"/>
                    </a:lnTo>
                    <a:lnTo>
                      <a:pt x="36" y="112"/>
                    </a:lnTo>
                    <a:lnTo>
                      <a:pt x="60" y="107"/>
                    </a:lnTo>
                    <a:lnTo>
                      <a:pt x="76" y="101"/>
                    </a:lnTo>
                    <a:lnTo>
                      <a:pt x="88" y="90"/>
                    </a:lnTo>
                    <a:lnTo>
                      <a:pt x="95" y="80"/>
                    </a:lnTo>
                    <a:lnTo>
                      <a:pt x="98" y="68"/>
                    </a:lnTo>
                    <a:lnTo>
                      <a:pt x="99" y="60"/>
                    </a:lnTo>
                    <a:lnTo>
                      <a:pt x="98" y="53"/>
                    </a:lnTo>
                    <a:lnTo>
                      <a:pt x="98" y="51"/>
                    </a:lnTo>
                    <a:lnTo>
                      <a:pt x="99" y="55"/>
                    </a:lnTo>
                    <a:lnTo>
                      <a:pt x="103" y="63"/>
                    </a:lnTo>
                    <a:lnTo>
                      <a:pt x="106" y="73"/>
                    </a:lnTo>
                    <a:lnTo>
                      <a:pt x="110" y="82"/>
                    </a:lnTo>
                    <a:lnTo>
                      <a:pt x="113" y="91"/>
                    </a:lnTo>
                    <a:lnTo>
                      <a:pt x="118" y="101"/>
                    </a:lnTo>
                    <a:lnTo>
                      <a:pt x="120" y="111"/>
                    </a:lnTo>
                    <a:lnTo>
                      <a:pt x="121" y="124"/>
                    </a:lnTo>
                    <a:lnTo>
                      <a:pt x="121" y="136"/>
                    </a:lnTo>
                    <a:lnTo>
                      <a:pt x="120" y="146"/>
                    </a:lnTo>
                    <a:lnTo>
                      <a:pt x="114" y="154"/>
                    </a:lnTo>
                    <a:lnTo>
                      <a:pt x="101" y="163"/>
                    </a:lnTo>
                    <a:lnTo>
                      <a:pt x="90" y="169"/>
                    </a:lnTo>
                    <a:lnTo>
                      <a:pt x="81" y="177"/>
                    </a:lnTo>
                    <a:lnTo>
                      <a:pt x="71" y="185"/>
                    </a:lnTo>
                    <a:lnTo>
                      <a:pt x="63" y="193"/>
                    </a:lnTo>
                    <a:lnTo>
                      <a:pt x="57" y="199"/>
                    </a:lnTo>
                    <a:lnTo>
                      <a:pt x="53" y="203"/>
                    </a:lnTo>
                    <a:lnTo>
                      <a:pt x="55" y="203"/>
                    </a:lnTo>
                    <a:lnTo>
                      <a:pt x="60" y="197"/>
                    </a:lnTo>
                    <a:close/>
                  </a:path>
                </a:pathLst>
              </a:custGeom>
              <a:solidFill>
                <a:srgbClr val="000000"/>
              </a:solidFill>
              <a:ln w="9525">
                <a:noFill/>
                <a:round/>
                <a:headEnd/>
                <a:tailEnd/>
              </a:ln>
            </p:spPr>
            <p:txBody>
              <a:bodyPr/>
              <a:lstStyle/>
              <a:p>
                <a:endParaRPr lang="fa-IR"/>
              </a:p>
            </p:txBody>
          </p:sp>
          <p:sp>
            <p:nvSpPr>
              <p:cNvPr id="16548" name="Freeform 132"/>
              <p:cNvSpPr>
                <a:spLocks/>
              </p:cNvSpPr>
              <p:nvPr/>
            </p:nvSpPr>
            <p:spPr bwMode="auto">
              <a:xfrm>
                <a:off x="1594" y="3340"/>
                <a:ext cx="39" cy="30"/>
              </a:xfrm>
              <a:custGeom>
                <a:avLst/>
                <a:gdLst>
                  <a:gd name="T0" fmla="*/ 13 w 77"/>
                  <a:gd name="T1" fmla="*/ 18 h 60"/>
                  <a:gd name="T2" fmla="*/ 19 w 77"/>
                  <a:gd name="T3" fmla="*/ 12 h 60"/>
                  <a:gd name="T4" fmla="*/ 23 w 77"/>
                  <a:gd name="T5" fmla="*/ 8 h 60"/>
                  <a:gd name="T6" fmla="*/ 27 w 77"/>
                  <a:gd name="T7" fmla="*/ 4 h 60"/>
                  <a:gd name="T8" fmla="*/ 31 w 77"/>
                  <a:gd name="T9" fmla="*/ 2 h 60"/>
                  <a:gd name="T10" fmla="*/ 35 w 77"/>
                  <a:gd name="T11" fmla="*/ 1 h 60"/>
                  <a:gd name="T12" fmla="*/ 39 w 77"/>
                  <a:gd name="T13" fmla="*/ 0 h 60"/>
                  <a:gd name="T14" fmla="*/ 45 w 77"/>
                  <a:gd name="T15" fmla="*/ 1 h 60"/>
                  <a:gd name="T16" fmla="*/ 51 w 77"/>
                  <a:gd name="T17" fmla="*/ 3 h 60"/>
                  <a:gd name="T18" fmla="*/ 64 w 77"/>
                  <a:gd name="T19" fmla="*/ 8 h 60"/>
                  <a:gd name="T20" fmla="*/ 74 w 77"/>
                  <a:gd name="T21" fmla="*/ 12 h 60"/>
                  <a:gd name="T22" fmla="*/ 77 w 77"/>
                  <a:gd name="T23" fmla="*/ 19 h 60"/>
                  <a:gd name="T24" fmla="*/ 75 w 77"/>
                  <a:gd name="T25" fmla="*/ 31 h 60"/>
                  <a:gd name="T26" fmla="*/ 72 w 77"/>
                  <a:gd name="T27" fmla="*/ 42 h 60"/>
                  <a:gd name="T28" fmla="*/ 71 w 77"/>
                  <a:gd name="T29" fmla="*/ 49 h 60"/>
                  <a:gd name="T30" fmla="*/ 67 w 77"/>
                  <a:gd name="T31" fmla="*/ 55 h 60"/>
                  <a:gd name="T32" fmla="*/ 56 w 77"/>
                  <a:gd name="T33" fmla="*/ 58 h 60"/>
                  <a:gd name="T34" fmla="*/ 46 w 77"/>
                  <a:gd name="T35" fmla="*/ 60 h 60"/>
                  <a:gd name="T36" fmla="*/ 37 w 77"/>
                  <a:gd name="T37" fmla="*/ 57 h 60"/>
                  <a:gd name="T38" fmla="*/ 28 w 77"/>
                  <a:gd name="T39" fmla="*/ 55 h 60"/>
                  <a:gd name="T40" fmla="*/ 20 w 77"/>
                  <a:gd name="T41" fmla="*/ 52 h 60"/>
                  <a:gd name="T42" fmla="*/ 12 w 77"/>
                  <a:gd name="T43" fmla="*/ 48 h 60"/>
                  <a:gd name="T44" fmla="*/ 6 w 77"/>
                  <a:gd name="T45" fmla="*/ 46 h 60"/>
                  <a:gd name="T46" fmla="*/ 1 w 77"/>
                  <a:gd name="T47" fmla="*/ 43 h 60"/>
                  <a:gd name="T48" fmla="*/ 0 w 77"/>
                  <a:gd name="T49" fmla="*/ 42 h 60"/>
                  <a:gd name="T50" fmla="*/ 19 w 77"/>
                  <a:gd name="T51" fmla="*/ 38 h 60"/>
                  <a:gd name="T52" fmla="*/ 20 w 77"/>
                  <a:gd name="T53" fmla="*/ 39 h 60"/>
                  <a:gd name="T54" fmla="*/ 22 w 77"/>
                  <a:gd name="T55" fmla="*/ 42 h 60"/>
                  <a:gd name="T56" fmla="*/ 28 w 77"/>
                  <a:gd name="T57" fmla="*/ 46 h 60"/>
                  <a:gd name="T58" fmla="*/ 37 w 77"/>
                  <a:gd name="T59" fmla="*/ 48 h 60"/>
                  <a:gd name="T60" fmla="*/ 49 w 77"/>
                  <a:gd name="T61" fmla="*/ 48 h 60"/>
                  <a:gd name="T62" fmla="*/ 58 w 77"/>
                  <a:gd name="T63" fmla="*/ 45 h 60"/>
                  <a:gd name="T64" fmla="*/ 64 w 77"/>
                  <a:gd name="T65" fmla="*/ 39 h 60"/>
                  <a:gd name="T66" fmla="*/ 65 w 77"/>
                  <a:gd name="T67" fmla="*/ 28 h 60"/>
                  <a:gd name="T68" fmla="*/ 61 w 77"/>
                  <a:gd name="T69" fmla="*/ 19 h 60"/>
                  <a:gd name="T70" fmla="*/ 58 w 77"/>
                  <a:gd name="T71" fmla="*/ 17 h 60"/>
                  <a:gd name="T72" fmla="*/ 53 w 77"/>
                  <a:gd name="T73" fmla="*/ 19 h 60"/>
                  <a:gd name="T74" fmla="*/ 48 w 77"/>
                  <a:gd name="T75" fmla="*/ 20 h 60"/>
                  <a:gd name="T76" fmla="*/ 38 w 77"/>
                  <a:gd name="T77" fmla="*/ 22 h 60"/>
                  <a:gd name="T78" fmla="*/ 33 w 77"/>
                  <a:gd name="T79" fmla="*/ 20 h 60"/>
                  <a:gd name="T80" fmla="*/ 29 w 77"/>
                  <a:gd name="T81" fmla="*/ 19 h 60"/>
                  <a:gd name="T82" fmla="*/ 28 w 77"/>
                  <a:gd name="T83" fmla="*/ 19 h 60"/>
                  <a:gd name="T84" fmla="*/ 23 w 77"/>
                  <a:gd name="T85" fmla="*/ 22 h 60"/>
                  <a:gd name="T86" fmla="*/ 15 w 77"/>
                  <a:gd name="T87" fmla="*/ 25 h 60"/>
                  <a:gd name="T88" fmla="*/ 10 w 77"/>
                  <a:gd name="T89" fmla="*/ 26 h 60"/>
                  <a:gd name="T90" fmla="*/ 13 w 77"/>
                  <a:gd name="T91" fmla="*/ 18 h 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
                  <a:gd name="T139" fmla="*/ 0 h 60"/>
                  <a:gd name="T140" fmla="*/ 77 w 77"/>
                  <a:gd name="T141" fmla="*/ 60 h 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 h="60">
                    <a:moveTo>
                      <a:pt x="13" y="18"/>
                    </a:moveTo>
                    <a:lnTo>
                      <a:pt x="19" y="12"/>
                    </a:lnTo>
                    <a:lnTo>
                      <a:pt x="23" y="8"/>
                    </a:lnTo>
                    <a:lnTo>
                      <a:pt x="27" y="4"/>
                    </a:lnTo>
                    <a:lnTo>
                      <a:pt x="31" y="2"/>
                    </a:lnTo>
                    <a:lnTo>
                      <a:pt x="35" y="1"/>
                    </a:lnTo>
                    <a:lnTo>
                      <a:pt x="39" y="0"/>
                    </a:lnTo>
                    <a:lnTo>
                      <a:pt x="45" y="1"/>
                    </a:lnTo>
                    <a:lnTo>
                      <a:pt x="51" y="3"/>
                    </a:lnTo>
                    <a:lnTo>
                      <a:pt x="64" y="8"/>
                    </a:lnTo>
                    <a:lnTo>
                      <a:pt x="74" y="12"/>
                    </a:lnTo>
                    <a:lnTo>
                      <a:pt x="77" y="19"/>
                    </a:lnTo>
                    <a:lnTo>
                      <a:pt x="75" y="31"/>
                    </a:lnTo>
                    <a:lnTo>
                      <a:pt x="72" y="42"/>
                    </a:lnTo>
                    <a:lnTo>
                      <a:pt x="71" y="49"/>
                    </a:lnTo>
                    <a:lnTo>
                      <a:pt x="67" y="55"/>
                    </a:lnTo>
                    <a:lnTo>
                      <a:pt x="56" y="58"/>
                    </a:lnTo>
                    <a:lnTo>
                      <a:pt x="46" y="60"/>
                    </a:lnTo>
                    <a:lnTo>
                      <a:pt x="37" y="57"/>
                    </a:lnTo>
                    <a:lnTo>
                      <a:pt x="28" y="55"/>
                    </a:lnTo>
                    <a:lnTo>
                      <a:pt x="20" y="52"/>
                    </a:lnTo>
                    <a:lnTo>
                      <a:pt x="12" y="48"/>
                    </a:lnTo>
                    <a:lnTo>
                      <a:pt x="6" y="46"/>
                    </a:lnTo>
                    <a:lnTo>
                      <a:pt x="1" y="43"/>
                    </a:lnTo>
                    <a:lnTo>
                      <a:pt x="0" y="42"/>
                    </a:lnTo>
                    <a:lnTo>
                      <a:pt x="19" y="38"/>
                    </a:lnTo>
                    <a:lnTo>
                      <a:pt x="20" y="39"/>
                    </a:lnTo>
                    <a:lnTo>
                      <a:pt x="22" y="42"/>
                    </a:lnTo>
                    <a:lnTo>
                      <a:pt x="28" y="46"/>
                    </a:lnTo>
                    <a:lnTo>
                      <a:pt x="37" y="48"/>
                    </a:lnTo>
                    <a:lnTo>
                      <a:pt x="49" y="48"/>
                    </a:lnTo>
                    <a:lnTo>
                      <a:pt x="58" y="45"/>
                    </a:lnTo>
                    <a:lnTo>
                      <a:pt x="64" y="39"/>
                    </a:lnTo>
                    <a:lnTo>
                      <a:pt x="65" y="28"/>
                    </a:lnTo>
                    <a:lnTo>
                      <a:pt x="61" y="19"/>
                    </a:lnTo>
                    <a:lnTo>
                      <a:pt x="58" y="17"/>
                    </a:lnTo>
                    <a:lnTo>
                      <a:pt x="53" y="19"/>
                    </a:lnTo>
                    <a:lnTo>
                      <a:pt x="48" y="20"/>
                    </a:lnTo>
                    <a:lnTo>
                      <a:pt x="38" y="22"/>
                    </a:lnTo>
                    <a:lnTo>
                      <a:pt x="33" y="20"/>
                    </a:lnTo>
                    <a:lnTo>
                      <a:pt x="29" y="19"/>
                    </a:lnTo>
                    <a:lnTo>
                      <a:pt x="28" y="19"/>
                    </a:lnTo>
                    <a:lnTo>
                      <a:pt x="23" y="22"/>
                    </a:lnTo>
                    <a:lnTo>
                      <a:pt x="15" y="25"/>
                    </a:lnTo>
                    <a:lnTo>
                      <a:pt x="10" y="26"/>
                    </a:lnTo>
                    <a:lnTo>
                      <a:pt x="13" y="18"/>
                    </a:lnTo>
                    <a:close/>
                  </a:path>
                </a:pathLst>
              </a:custGeom>
              <a:solidFill>
                <a:srgbClr val="000000"/>
              </a:solidFill>
              <a:ln w="9525">
                <a:noFill/>
                <a:round/>
                <a:headEnd/>
                <a:tailEnd/>
              </a:ln>
            </p:spPr>
            <p:txBody>
              <a:bodyPr/>
              <a:lstStyle/>
              <a:p>
                <a:endParaRPr lang="fa-IR"/>
              </a:p>
            </p:txBody>
          </p:sp>
          <p:sp>
            <p:nvSpPr>
              <p:cNvPr id="16549" name="Freeform 133"/>
              <p:cNvSpPr>
                <a:spLocks/>
              </p:cNvSpPr>
              <p:nvPr/>
            </p:nvSpPr>
            <p:spPr bwMode="auto">
              <a:xfrm>
                <a:off x="1596" y="3350"/>
                <a:ext cx="9" cy="13"/>
              </a:xfrm>
              <a:custGeom>
                <a:avLst/>
                <a:gdLst>
                  <a:gd name="T0" fmla="*/ 16 w 16"/>
                  <a:gd name="T1" fmla="*/ 0 h 26"/>
                  <a:gd name="T2" fmla="*/ 14 w 16"/>
                  <a:gd name="T3" fmla="*/ 18 h 26"/>
                  <a:gd name="T4" fmla="*/ 0 w 16"/>
                  <a:gd name="T5" fmla="*/ 26 h 26"/>
                  <a:gd name="T6" fmla="*/ 9 w 16"/>
                  <a:gd name="T7" fmla="*/ 7 h 26"/>
                  <a:gd name="T8" fmla="*/ 16 w 16"/>
                  <a:gd name="T9" fmla="*/ 0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16" y="0"/>
                    </a:moveTo>
                    <a:lnTo>
                      <a:pt x="14" y="18"/>
                    </a:lnTo>
                    <a:lnTo>
                      <a:pt x="0" y="26"/>
                    </a:lnTo>
                    <a:lnTo>
                      <a:pt x="9" y="7"/>
                    </a:lnTo>
                    <a:lnTo>
                      <a:pt x="16" y="0"/>
                    </a:lnTo>
                    <a:close/>
                  </a:path>
                </a:pathLst>
              </a:custGeom>
              <a:solidFill>
                <a:srgbClr val="000000"/>
              </a:solidFill>
              <a:ln w="9525">
                <a:noFill/>
                <a:round/>
                <a:headEnd/>
                <a:tailEnd/>
              </a:ln>
            </p:spPr>
            <p:txBody>
              <a:bodyPr/>
              <a:lstStyle/>
              <a:p>
                <a:endParaRPr lang="fa-IR"/>
              </a:p>
            </p:txBody>
          </p:sp>
          <p:sp>
            <p:nvSpPr>
              <p:cNvPr id="16550" name="Freeform 134"/>
              <p:cNvSpPr>
                <a:spLocks/>
              </p:cNvSpPr>
              <p:nvPr/>
            </p:nvSpPr>
            <p:spPr bwMode="auto">
              <a:xfrm>
                <a:off x="2392" y="3372"/>
                <a:ext cx="91" cy="53"/>
              </a:xfrm>
              <a:custGeom>
                <a:avLst/>
                <a:gdLst>
                  <a:gd name="T0" fmla="*/ 6 w 181"/>
                  <a:gd name="T1" fmla="*/ 69 h 106"/>
                  <a:gd name="T2" fmla="*/ 10 w 181"/>
                  <a:gd name="T3" fmla="*/ 63 h 106"/>
                  <a:gd name="T4" fmla="*/ 15 w 181"/>
                  <a:gd name="T5" fmla="*/ 59 h 106"/>
                  <a:gd name="T6" fmla="*/ 20 w 181"/>
                  <a:gd name="T7" fmla="*/ 55 h 106"/>
                  <a:gd name="T8" fmla="*/ 25 w 181"/>
                  <a:gd name="T9" fmla="*/ 52 h 106"/>
                  <a:gd name="T10" fmla="*/ 31 w 181"/>
                  <a:gd name="T11" fmla="*/ 50 h 106"/>
                  <a:gd name="T12" fmla="*/ 37 w 181"/>
                  <a:gd name="T13" fmla="*/ 46 h 106"/>
                  <a:gd name="T14" fmla="*/ 44 w 181"/>
                  <a:gd name="T15" fmla="*/ 45 h 106"/>
                  <a:gd name="T16" fmla="*/ 51 w 181"/>
                  <a:gd name="T17" fmla="*/ 43 h 106"/>
                  <a:gd name="T18" fmla="*/ 58 w 181"/>
                  <a:gd name="T19" fmla="*/ 42 h 106"/>
                  <a:gd name="T20" fmla="*/ 66 w 181"/>
                  <a:gd name="T21" fmla="*/ 42 h 106"/>
                  <a:gd name="T22" fmla="*/ 73 w 181"/>
                  <a:gd name="T23" fmla="*/ 43 h 106"/>
                  <a:gd name="T24" fmla="*/ 81 w 181"/>
                  <a:gd name="T25" fmla="*/ 43 h 106"/>
                  <a:gd name="T26" fmla="*/ 87 w 181"/>
                  <a:gd name="T27" fmla="*/ 43 h 106"/>
                  <a:gd name="T28" fmla="*/ 96 w 181"/>
                  <a:gd name="T29" fmla="*/ 43 h 106"/>
                  <a:gd name="T30" fmla="*/ 102 w 181"/>
                  <a:gd name="T31" fmla="*/ 43 h 106"/>
                  <a:gd name="T32" fmla="*/ 109 w 181"/>
                  <a:gd name="T33" fmla="*/ 40 h 106"/>
                  <a:gd name="T34" fmla="*/ 117 w 181"/>
                  <a:gd name="T35" fmla="*/ 37 h 106"/>
                  <a:gd name="T36" fmla="*/ 127 w 181"/>
                  <a:gd name="T37" fmla="*/ 31 h 106"/>
                  <a:gd name="T38" fmla="*/ 137 w 181"/>
                  <a:gd name="T39" fmla="*/ 25 h 106"/>
                  <a:gd name="T40" fmla="*/ 147 w 181"/>
                  <a:gd name="T41" fmla="*/ 18 h 106"/>
                  <a:gd name="T42" fmla="*/ 155 w 181"/>
                  <a:gd name="T43" fmla="*/ 12 h 106"/>
                  <a:gd name="T44" fmla="*/ 164 w 181"/>
                  <a:gd name="T45" fmla="*/ 6 h 106"/>
                  <a:gd name="T46" fmla="*/ 168 w 181"/>
                  <a:gd name="T47" fmla="*/ 1 h 106"/>
                  <a:gd name="T48" fmla="*/ 170 w 181"/>
                  <a:gd name="T49" fmla="*/ 0 h 106"/>
                  <a:gd name="T50" fmla="*/ 173 w 181"/>
                  <a:gd name="T51" fmla="*/ 5 h 106"/>
                  <a:gd name="T52" fmla="*/ 177 w 181"/>
                  <a:gd name="T53" fmla="*/ 17 h 106"/>
                  <a:gd name="T54" fmla="*/ 181 w 181"/>
                  <a:gd name="T55" fmla="*/ 35 h 106"/>
                  <a:gd name="T56" fmla="*/ 180 w 181"/>
                  <a:gd name="T57" fmla="*/ 53 h 106"/>
                  <a:gd name="T58" fmla="*/ 176 w 181"/>
                  <a:gd name="T59" fmla="*/ 61 h 106"/>
                  <a:gd name="T60" fmla="*/ 172 w 181"/>
                  <a:gd name="T61" fmla="*/ 70 h 106"/>
                  <a:gd name="T62" fmla="*/ 165 w 181"/>
                  <a:gd name="T63" fmla="*/ 77 h 106"/>
                  <a:gd name="T64" fmla="*/ 158 w 181"/>
                  <a:gd name="T65" fmla="*/ 84 h 106"/>
                  <a:gd name="T66" fmla="*/ 150 w 181"/>
                  <a:gd name="T67" fmla="*/ 91 h 106"/>
                  <a:gd name="T68" fmla="*/ 142 w 181"/>
                  <a:gd name="T69" fmla="*/ 96 h 106"/>
                  <a:gd name="T70" fmla="*/ 134 w 181"/>
                  <a:gd name="T71" fmla="*/ 100 h 106"/>
                  <a:gd name="T72" fmla="*/ 124 w 181"/>
                  <a:gd name="T73" fmla="*/ 103 h 106"/>
                  <a:gd name="T74" fmla="*/ 115 w 181"/>
                  <a:gd name="T75" fmla="*/ 104 h 106"/>
                  <a:gd name="T76" fmla="*/ 106 w 181"/>
                  <a:gd name="T77" fmla="*/ 105 h 106"/>
                  <a:gd name="T78" fmla="*/ 98 w 181"/>
                  <a:gd name="T79" fmla="*/ 106 h 106"/>
                  <a:gd name="T80" fmla="*/ 89 w 181"/>
                  <a:gd name="T81" fmla="*/ 106 h 106"/>
                  <a:gd name="T82" fmla="*/ 81 w 181"/>
                  <a:gd name="T83" fmla="*/ 106 h 106"/>
                  <a:gd name="T84" fmla="*/ 71 w 181"/>
                  <a:gd name="T85" fmla="*/ 105 h 106"/>
                  <a:gd name="T86" fmla="*/ 64 w 181"/>
                  <a:gd name="T87" fmla="*/ 105 h 106"/>
                  <a:gd name="T88" fmla="*/ 56 w 181"/>
                  <a:gd name="T89" fmla="*/ 104 h 106"/>
                  <a:gd name="T90" fmla="*/ 48 w 181"/>
                  <a:gd name="T91" fmla="*/ 103 h 106"/>
                  <a:gd name="T92" fmla="*/ 40 w 181"/>
                  <a:gd name="T93" fmla="*/ 101 h 106"/>
                  <a:gd name="T94" fmla="*/ 31 w 181"/>
                  <a:gd name="T95" fmla="*/ 99 h 106"/>
                  <a:gd name="T96" fmla="*/ 23 w 181"/>
                  <a:gd name="T97" fmla="*/ 98 h 106"/>
                  <a:gd name="T98" fmla="*/ 15 w 181"/>
                  <a:gd name="T99" fmla="*/ 96 h 106"/>
                  <a:gd name="T100" fmla="*/ 9 w 181"/>
                  <a:gd name="T101" fmla="*/ 95 h 106"/>
                  <a:gd name="T102" fmla="*/ 5 w 181"/>
                  <a:gd name="T103" fmla="*/ 93 h 106"/>
                  <a:gd name="T104" fmla="*/ 3 w 181"/>
                  <a:gd name="T105" fmla="*/ 93 h 106"/>
                  <a:gd name="T106" fmla="*/ 2 w 181"/>
                  <a:gd name="T107" fmla="*/ 92 h 106"/>
                  <a:gd name="T108" fmla="*/ 0 w 181"/>
                  <a:gd name="T109" fmla="*/ 86 h 106"/>
                  <a:gd name="T110" fmla="*/ 0 w 181"/>
                  <a:gd name="T111" fmla="*/ 80 h 106"/>
                  <a:gd name="T112" fmla="*/ 6 w 181"/>
                  <a:gd name="T113" fmla="*/ 69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1"/>
                  <a:gd name="T172" fmla="*/ 0 h 106"/>
                  <a:gd name="T173" fmla="*/ 181 w 181"/>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1" h="106">
                    <a:moveTo>
                      <a:pt x="6" y="69"/>
                    </a:moveTo>
                    <a:lnTo>
                      <a:pt x="10" y="63"/>
                    </a:lnTo>
                    <a:lnTo>
                      <a:pt x="15" y="59"/>
                    </a:lnTo>
                    <a:lnTo>
                      <a:pt x="20" y="55"/>
                    </a:lnTo>
                    <a:lnTo>
                      <a:pt x="25" y="52"/>
                    </a:lnTo>
                    <a:lnTo>
                      <a:pt x="31" y="50"/>
                    </a:lnTo>
                    <a:lnTo>
                      <a:pt x="37" y="46"/>
                    </a:lnTo>
                    <a:lnTo>
                      <a:pt x="44" y="45"/>
                    </a:lnTo>
                    <a:lnTo>
                      <a:pt x="51" y="43"/>
                    </a:lnTo>
                    <a:lnTo>
                      <a:pt x="58" y="42"/>
                    </a:lnTo>
                    <a:lnTo>
                      <a:pt x="66" y="42"/>
                    </a:lnTo>
                    <a:lnTo>
                      <a:pt x="73" y="43"/>
                    </a:lnTo>
                    <a:lnTo>
                      <a:pt x="81" y="43"/>
                    </a:lnTo>
                    <a:lnTo>
                      <a:pt x="87" y="43"/>
                    </a:lnTo>
                    <a:lnTo>
                      <a:pt x="96" y="43"/>
                    </a:lnTo>
                    <a:lnTo>
                      <a:pt x="102" y="43"/>
                    </a:lnTo>
                    <a:lnTo>
                      <a:pt x="109" y="40"/>
                    </a:lnTo>
                    <a:lnTo>
                      <a:pt x="117" y="37"/>
                    </a:lnTo>
                    <a:lnTo>
                      <a:pt x="127" y="31"/>
                    </a:lnTo>
                    <a:lnTo>
                      <a:pt x="137" y="25"/>
                    </a:lnTo>
                    <a:lnTo>
                      <a:pt x="147" y="18"/>
                    </a:lnTo>
                    <a:lnTo>
                      <a:pt x="155" y="12"/>
                    </a:lnTo>
                    <a:lnTo>
                      <a:pt x="164" y="6"/>
                    </a:lnTo>
                    <a:lnTo>
                      <a:pt x="168" y="1"/>
                    </a:lnTo>
                    <a:lnTo>
                      <a:pt x="170" y="0"/>
                    </a:lnTo>
                    <a:lnTo>
                      <a:pt x="173" y="5"/>
                    </a:lnTo>
                    <a:lnTo>
                      <a:pt x="177" y="17"/>
                    </a:lnTo>
                    <a:lnTo>
                      <a:pt x="181" y="35"/>
                    </a:lnTo>
                    <a:lnTo>
                      <a:pt x="180" y="53"/>
                    </a:lnTo>
                    <a:lnTo>
                      <a:pt x="176" y="61"/>
                    </a:lnTo>
                    <a:lnTo>
                      <a:pt x="172" y="70"/>
                    </a:lnTo>
                    <a:lnTo>
                      <a:pt x="165" y="77"/>
                    </a:lnTo>
                    <a:lnTo>
                      <a:pt x="158" y="84"/>
                    </a:lnTo>
                    <a:lnTo>
                      <a:pt x="150" y="91"/>
                    </a:lnTo>
                    <a:lnTo>
                      <a:pt x="142" y="96"/>
                    </a:lnTo>
                    <a:lnTo>
                      <a:pt x="134" y="100"/>
                    </a:lnTo>
                    <a:lnTo>
                      <a:pt x="124" y="103"/>
                    </a:lnTo>
                    <a:lnTo>
                      <a:pt x="115" y="104"/>
                    </a:lnTo>
                    <a:lnTo>
                      <a:pt x="106" y="105"/>
                    </a:lnTo>
                    <a:lnTo>
                      <a:pt x="98" y="106"/>
                    </a:lnTo>
                    <a:lnTo>
                      <a:pt x="89" y="106"/>
                    </a:lnTo>
                    <a:lnTo>
                      <a:pt x="81" y="106"/>
                    </a:lnTo>
                    <a:lnTo>
                      <a:pt x="71" y="105"/>
                    </a:lnTo>
                    <a:lnTo>
                      <a:pt x="64" y="105"/>
                    </a:lnTo>
                    <a:lnTo>
                      <a:pt x="56" y="104"/>
                    </a:lnTo>
                    <a:lnTo>
                      <a:pt x="48" y="103"/>
                    </a:lnTo>
                    <a:lnTo>
                      <a:pt x="40" y="101"/>
                    </a:lnTo>
                    <a:lnTo>
                      <a:pt x="31" y="99"/>
                    </a:lnTo>
                    <a:lnTo>
                      <a:pt x="23" y="98"/>
                    </a:lnTo>
                    <a:lnTo>
                      <a:pt x="15" y="96"/>
                    </a:lnTo>
                    <a:lnTo>
                      <a:pt x="9" y="95"/>
                    </a:lnTo>
                    <a:lnTo>
                      <a:pt x="5" y="93"/>
                    </a:lnTo>
                    <a:lnTo>
                      <a:pt x="3" y="93"/>
                    </a:lnTo>
                    <a:lnTo>
                      <a:pt x="2" y="92"/>
                    </a:lnTo>
                    <a:lnTo>
                      <a:pt x="0" y="86"/>
                    </a:lnTo>
                    <a:lnTo>
                      <a:pt x="0" y="80"/>
                    </a:lnTo>
                    <a:lnTo>
                      <a:pt x="6" y="69"/>
                    </a:lnTo>
                    <a:close/>
                  </a:path>
                </a:pathLst>
              </a:custGeom>
              <a:solidFill>
                <a:srgbClr val="B27599"/>
              </a:solidFill>
              <a:ln w="9525">
                <a:noFill/>
                <a:round/>
                <a:headEnd/>
                <a:tailEnd/>
              </a:ln>
            </p:spPr>
            <p:txBody>
              <a:bodyPr/>
              <a:lstStyle/>
              <a:p>
                <a:endParaRPr lang="fa-IR"/>
              </a:p>
            </p:txBody>
          </p:sp>
          <p:sp>
            <p:nvSpPr>
              <p:cNvPr id="16551" name="Freeform 135"/>
              <p:cNvSpPr>
                <a:spLocks/>
              </p:cNvSpPr>
              <p:nvPr/>
            </p:nvSpPr>
            <p:spPr bwMode="auto">
              <a:xfrm>
                <a:off x="2372" y="3430"/>
                <a:ext cx="114" cy="57"/>
              </a:xfrm>
              <a:custGeom>
                <a:avLst/>
                <a:gdLst>
                  <a:gd name="T0" fmla="*/ 31 w 227"/>
                  <a:gd name="T1" fmla="*/ 3 h 112"/>
                  <a:gd name="T2" fmla="*/ 42 w 227"/>
                  <a:gd name="T3" fmla="*/ 4 h 112"/>
                  <a:gd name="T4" fmla="*/ 51 w 227"/>
                  <a:gd name="T5" fmla="*/ 3 h 112"/>
                  <a:gd name="T6" fmla="*/ 57 w 227"/>
                  <a:gd name="T7" fmla="*/ 1 h 112"/>
                  <a:gd name="T8" fmla="*/ 61 w 227"/>
                  <a:gd name="T9" fmla="*/ 0 h 112"/>
                  <a:gd name="T10" fmla="*/ 64 w 227"/>
                  <a:gd name="T11" fmla="*/ 0 h 112"/>
                  <a:gd name="T12" fmla="*/ 69 w 227"/>
                  <a:gd name="T13" fmla="*/ 2 h 112"/>
                  <a:gd name="T14" fmla="*/ 76 w 227"/>
                  <a:gd name="T15" fmla="*/ 8 h 112"/>
                  <a:gd name="T16" fmla="*/ 85 w 227"/>
                  <a:gd name="T17" fmla="*/ 17 h 112"/>
                  <a:gd name="T18" fmla="*/ 95 w 227"/>
                  <a:gd name="T19" fmla="*/ 28 h 112"/>
                  <a:gd name="T20" fmla="*/ 104 w 227"/>
                  <a:gd name="T21" fmla="*/ 36 h 112"/>
                  <a:gd name="T22" fmla="*/ 113 w 227"/>
                  <a:gd name="T23" fmla="*/ 44 h 112"/>
                  <a:gd name="T24" fmla="*/ 121 w 227"/>
                  <a:gd name="T25" fmla="*/ 50 h 112"/>
                  <a:gd name="T26" fmla="*/ 129 w 227"/>
                  <a:gd name="T27" fmla="*/ 55 h 112"/>
                  <a:gd name="T28" fmla="*/ 137 w 227"/>
                  <a:gd name="T29" fmla="*/ 59 h 112"/>
                  <a:gd name="T30" fmla="*/ 146 w 227"/>
                  <a:gd name="T31" fmla="*/ 63 h 112"/>
                  <a:gd name="T32" fmla="*/ 156 w 227"/>
                  <a:gd name="T33" fmla="*/ 66 h 112"/>
                  <a:gd name="T34" fmla="*/ 169 w 227"/>
                  <a:gd name="T35" fmla="*/ 69 h 112"/>
                  <a:gd name="T36" fmla="*/ 183 w 227"/>
                  <a:gd name="T37" fmla="*/ 69 h 112"/>
                  <a:gd name="T38" fmla="*/ 198 w 227"/>
                  <a:gd name="T39" fmla="*/ 69 h 112"/>
                  <a:gd name="T40" fmla="*/ 210 w 227"/>
                  <a:gd name="T41" fmla="*/ 68 h 112"/>
                  <a:gd name="T42" fmla="*/ 221 w 227"/>
                  <a:gd name="T43" fmla="*/ 68 h 112"/>
                  <a:gd name="T44" fmla="*/ 227 w 227"/>
                  <a:gd name="T45" fmla="*/ 69 h 112"/>
                  <a:gd name="T46" fmla="*/ 225 w 227"/>
                  <a:gd name="T47" fmla="*/ 71 h 112"/>
                  <a:gd name="T48" fmla="*/ 216 w 227"/>
                  <a:gd name="T49" fmla="*/ 78 h 112"/>
                  <a:gd name="T50" fmla="*/ 202 w 227"/>
                  <a:gd name="T51" fmla="*/ 86 h 112"/>
                  <a:gd name="T52" fmla="*/ 191 w 227"/>
                  <a:gd name="T53" fmla="*/ 94 h 112"/>
                  <a:gd name="T54" fmla="*/ 179 w 227"/>
                  <a:gd name="T55" fmla="*/ 101 h 112"/>
                  <a:gd name="T56" fmla="*/ 168 w 227"/>
                  <a:gd name="T57" fmla="*/ 107 h 112"/>
                  <a:gd name="T58" fmla="*/ 156 w 227"/>
                  <a:gd name="T59" fmla="*/ 110 h 112"/>
                  <a:gd name="T60" fmla="*/ 145 w 227"/>
                  <a:gd name="T61" fmla="*/ 112 h 112"/>
                  <a:gd name="T62" fmla="*/ 131 w 227"/>
                  <a:gd name="T63" fmla="*/ 111 h 112"/>
                  <a:gd name="T64" fmla="*/ 116 w 227"/>
                  <a:gd name="T65" fmla="*/ 107 h 112"/>
                  <a:gd name="T66" fmla="*/ 100 w 227"/>
                  <a:gd name="T67" fmla="*/ 100 h 112"/>
                  <a:gd name="T68" fmla="*/ 85 w 227"/>
                  <a:gd name="T69" fmla="*/ 93 h 112"/>
                  <a:gd name="T70" fmla="*/ 70 w 227"/>
                  <a:gd name="T71" fmla="*/ 86 h 112"/>
                  <a:gd name="T72" fmla="*/ 56 w 227"/>
                  <a:gd name="T73" fmla="*/ 79 h 112"/>
                  <a:gd name="T74" fmla="*/ 43 w 227"/>
                  <a:gd name="T75" fmla="*/ 72 h 112"/>
                  <a:gd name="T76" fmla="*/ 32 w 227"/>
                  <a:gd name="T77" fmla="*/ 65 h 112"/>
                  <a:gd name="T78" fmla="*/ 22 w 227"/>
                  <a:gd name="T79" fmla="*/ 58 h 112"/>
                  <a:gd name="T80" fmla="*/ 13 w 227"/>
                  <a:gd name="T81" fmla="*/ 51 h 112"/>
                  <a:gd name="T82" fmla="*/ 3 w 227"/>
                  <a:gd name="T83" fmla="*/ 35 h 112"/>
                  <a:gd name="T84" fmla="*/ 0 w 227"/>
                  <a:gd name="T85" fmla="*/ 18 h 112"/>
                  <a:gd name="T86" fmla="*/ 0 w 227"/>
                  <a:gd name="T87" fmla="*/ 5 h 112"/>
                  <a:gd name="T88" fmla="*/ 1 w 227"/>
                  <a:gd name="T89" fmla="*/ 0 h 112"/>
                  <a:gd name="T90" fmla="*/ 1 w 227"/>
                  <a:gd name="T91" fmla="*/ 0 h 112"/>
                  <a:gd name="T92" fmla="*/ 1 w 227"/>
                  <a:gd name="T93" fmla="*/ 0 h 112"/>
                  <a:gd name="T94" fmla="*/ 1 w 227"/>
                  <a:gd name="T95" fmla="*/ 0 h 112"/>
                  <a:gd name="T96" fmla="*/ 2 w 227"/>
                  <a:gd name="T97" fmla="*/ 0 h 112"/>
                  <a:gd name="T98" fmla="*/ 5 w 227"/>
                  <a:gd name="T99" fmla="*/ 1 h 112"/>
                  <a:gd name="T100" fmla="*/ 10 w 227"/>
                  <a:gd name="T101" fmla="*/ 1 h 112"/>
                  <a:gd name="T102" fmla="*/ 19 w 227"/>
                  <a:gd name="T103" fmla="*/ 2 h 112"/>
                  <a:gd name="T104" fmla="*/ 31 w 227"/>
                  <a:gd name="T105" fmla="*/ 3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7"/>
                  <a:gd name="T160" fmla="*/ 0 h 112"/>
                  <a:gd name="T161" fmla="*/ 227 w 227"/>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7" h="112">
                    <a:moveTo>
                      <a:pt x="31" y="3"/>
                    </a:moveTo>
                    <a:lnTo>
                      <a:pt x="42" y="4"/>
                    </a:lnTo>
                    <a:lnTo>
                      <a:pt x="51" y="3"/>
                    </a:lnTo>
                    <a:lnTo>
                      <a:pt x="57" y="1"/>
                    </a:lnTo>
                    <a:lnTo>
                      <a:pt x="61" y="0"/>
                    </a:lnTo>
                    <a:lnTo>
                      <a:pt x="64" y="0"/>
                    </a:lnTo>
                    <a:lnTo>
                      <a:pt x="69" y="2"/>
                    </a:lnTo>
                    <a:lnTo>
                      <a:pt x="76" y="8"/>
                    </a:lnTo>
                    <a:lnTo>
                      <a:pt x="85" y="17"/>
                    </a:lnTo>
                    <a:lnTo>
                      <a:pt x="95" y="28"/>
                    </a:lnTo>
                    <a:lnTo>
                      <a:pt x="104" y="36"/>
                    </a:lnTo>
                    <a:lnTo>
                      <a:pt x="113" y="44"/>
                    </a:lnTo>
                    <a:lnTo>
                      <a:pt x="121" y="50"/>
                    </a:lnTo>
                    <a:lnTo>
                      <a:pt x="129" y="55"/>
                    </a:lnTo>
                    <a:lnTo>
                      <a:pt x="137" y="59"/>
                    </a:lnTo>
                    <a:lnTo>
                      <a:pt x="146" y="63"/>
                    </a:lnTo>
                    <a:lnTo>
                      <a:pt x="156" y="66"/>
                    </a:lnTo>
                    <a:lnTo>
                      <a:pt x="169" y="69"/>
                    </a:lnTo>
                    <a:lnTo>
                      <a:pt x="183" y="69"/>
                    </a:lnTo>
                    <a:lnTo>
                      <a:pt x="198" y="69"/>
                    </a:lnTo>
                    <a:lnTo>
                      <a:pt x="210" y="68"/>
                    </a:lnTo>
                    <a:lnTo>
                      <a:pt x="221" y="68"/>
                    </a:lnTo>
                    <a:lnTo>
                      <a:pt x="227" y="69"/>
                    </a:lnTo>
                    <a:lnTo>
                      <a:pt x="225" y="71"/>
                    </a:lnTo>
                    <a:lnTo>
                      <a:pt x="216" y="78"/>
                    </a:lnTo>
                    <a:lnTo>
                      <a:pt x="202" y="86"/>
                    </a:lnTo>
                    <a:lnTo>
                      <a:pt x="191" y="94"/>
                    </a:lnTo>
                    <a:lnTo>
                      <a:pt x="179" y="101"/>
                    </a:lnTo>
                    <a:lnTo>
                      <a:pt x="168" y="107"/>
                    </a:lnTo>
                    <a:lnTo>
                      <a:pt x="156" y="110"/>
                    </a:lnTo>
                    <a:lnTo>
                      <a:pt x="145" y="112"/>
                    </a:lnTo>
                    <a:lnTo>
                      <a:pt x="131" y="111"/>
                    </a:lnTo>
                    <a:lnTo>
                      <a:pt x="116" y="107"/>
                    </a:lnTo>
                    <a:lnTo>
                      <a:pt x="100" y="100"/>
                    </a:lnTo>
                    <a:lnTo>
                      <a:pt x="85" y="93"/>
                    </a:lnTo>
                    <a:lnTo>
                      <a:pt x="70" y="86"/>
                    </a:lnTo>
                    <a:lnTo>
                      <a:pt x="56" y="79"/>
                    </a:lnTo>
                    <a:lnTo>
                      <a:pt x="43" y="72"/>
                    </a:lnTo>
                    <a:lnTo>
                      <a:pt x="32" y="65"/>
                    </a:lnTo>
                    <a:lnTo>
                      <a:pt x="22" y="58"/>
                    </a:lnTo>
                    <a:lnTo>
                      <a:pt x="13" y="51"/>
                    </a:lnTo>
                    <a:lnTo>
                      <a:pt x="3" y="35"/>
                    </a:lnTo>
                    <a:lnTo>
                      <a:pt x="0" y="18"/>
                    </a:lnTo>
                    <a:lnTo>
                      <a:pt x="0" y="5"/>
                    </a:lnTo>
                    <a:lnTo>
                      <a:pt x="1" y="0"/>
                    </a:lnTo>
                    <a:lnTo>
                      <a:pt x="2" y="0"/>
                    </a:lnTo>
                    <a:lnTo>
                      <a:pt x="5" y="1"/>
                    </a:lnTo>
                    <a:lnTo>
                      <a:pt x="10" y="1"/>
                    </a:lnTo>
                    <a:lnTo>
                      <a:pt x="19" y="2"/>
                    </a:lnTo>
                    <a:lnTo>
                      <a:pt x="31" y="3"/>
                    </a:lnTo>
                    <a:close/>
                  </a:path>
                </a:pathLst>
              </a:custGeom>
              <a:solidFill>
                <a:srgbClr val="B27599"/>
              </a:solidFill>
              <a:ln w="9525">
                <a:noFill/>
                <a:round/>
                <a:headEnd/>
                <a:tailEnd/>
              </a:ln>
            </p:spPr>
            <p:txBody>
              <a:bodyPr/>
              <a:lstStyle/>
              <a:p>
                <a:endParaRPr lang="fa-IR"/>
              </a:p>
            </p:txBody>
          </p:sp>
          <p:sp>
            <p:nvSpPr>
              <p:cNvPr id="16552" name="Freeform 136"/>
              <p:cNvSpPr>
                <a:spLocks/>
              </p:cNvSpPr>
              <p:nvPr/>
            </p:nvSpPr>
            <p:spPr bwMode="auto">
              <a:xfrm>
                <a:off x="2330" y="3424"/>
                <a:ext cx="50" cy="109"/>
              </a:xfrm>
              <a:custGeom>
                <a:avLst/>
                <a:gdLst>
                  <a:gd name="T0" fmla="*/ 71 w 99"/>
                  <a:gd name="T1" fmla="*/ 13 h 219"/>
                  <a:gd name="T2" fmla="*/ 65 w 99"/>
                  <a:gd name="T3" fmla="*/ 24 h 219"/>
                  <a:gd name="T4" fmla="*/ 61 w 99"/>
                  <a:gd name="T5" fmla="*/ 32 h 219"/>
                  <a:gd name="T6" fmla="*/ 59 w 99"/>
                  <a:gd name="T7" fmla="*/ 38 h 219"/>
                  <a:gd name="T8" fmla="*/ 59 w 99"/>
                  <a:gd name="T9" fmla="*/ 45 h 219"/>
                  <a:gd name="T10" fmla="*/ 61 w 99"/>
                  <a:gd name="T11" fmla="*/ 56 h 219"/>
                  <a:gd name="T12" fmla="*/ 65 w 99"/>
                  <a:gd name="T13" fmla="*/ 68 h 219"/>
                  <a:gd name="T14" fmla="*/ 71 w 99"/>
                  <a:gd name="T15" fmla="*/ 81 h 219"/>
                  <a:gd name="T16" fmla="*/ 78 w 99"/>
                  <a:gd name="T17" fmla="*/ 92 h 219"/>
                  <a:gd name="T18" fmla="*/ 85 w 99"/>
                  <a:gd name="T19" fmla="*/ 105 h 219"/>
                  <a:gd name="T20" fmla="*/ 91 w 99"/>
                  <a:gd name="T21" fmla="*/ 116 h 219"/>
                  <a:gd name="T22" fmla="*/ 95 w 99"/>
                  <a:gd name="T23" fmla="*/ 127 h 219"/>
                  <a:gd name="T24" fmla="*/ 96 w 99"/>
                  <a:gd name="T25" fmla="*/ 136 h 219"/>
                  <a:gd name="T26" fmla="*/ 97 w 99"/>
                  <a:gd name="T27" fmla="*/ 152 h 219"/>
                  <a:gd name="T28" fmla="*/ 99 w 99"/>
                  <a:gd name="T29" fmla="*/ 168 h 219"/>
                  <a:gd name="T30" fmla="*/ 97 w 99"/>
                  <a:gd name="T31" fmla="*/ 182 h 219"/>
                  <a:gd name="T32" fmla="*/ 92 w 99"/>
                  <a:gd name="T33" fmla="*/ 192 h 219"/>
                  <a:gd name="T34" fmla="*/ 86 w 99"/>
                  <a:gd name="T35" fmla="*/ 197 h 219"/>
                  <a:gd name="T36" fmla="*/ 78 w 99"/>
                  <a:gd name="T37" fmla="*/ 200 h 219"/>
                  <a:gd name="T38" fmla="*/ 70 w 99"/>
                  <a:gd name="T39" fmla="*/ 205 h 219"/>
                  <a:gd name="T40" fmla="*/ 63 w 99"/>
                  <a:gd name="T41" fmla="*/ 210 h 219"/>
                  <a:gd name="T42" fmla="*/ 55 w 99"/>
                  <a:gd name="T43" fmla="*/ 213 h 219"/>
                  <a:gd name="T44" fmla="*/ 49 w 99"/>
                  <a:gd name="T45" fmla="*/ 216 h 219"/>
                  <a:gd name="T46" fmla="*/ 44 w 99"/>
                  <a:gd name="T47" fmla="*/ 218 h 219"/>
                  <a:gd name="T48" fmla="*/ 43 w 99"/>
                  <a:gd name="T49" fmla="*/ 219 h 219"/>
                  <a:gd name="T50" fmla="*/ 44 w 99"/>
                  <a:gd name="T51" fmla="*/ 218 h 219"/>
                  <a:gd name="T52" fmla="*/ 48 w 99"/>
                  <a:gd name="T53" fmla="*/ 213 h 219"/>
                  <a:gd name="T54" fmla="*/ 51 w 99"/>
                  <a:gd name="T55" fmla="*/ 204 h 219"/>
                  <a:gd name="T56" fmla="*/ 53 w 99"/>
                  <a:gd name="T57" fmla="*/ 190 h 219"/>
                  <a:gd name="T58" fmla="*/ 51 w 99"/>
                  <a:gd name="T59" fmla="*/ 174 h 219"/>
                  <a:gd name="T60" fmla="*/ 50 w 99"/>
                  <a:gd name="T61" fmla="*/ 160 h 219"/>
                  <a:gd name="T62" fmla="*/ 47 w 99"/>
                  <a:gd name="T63" fmla="*/ 150 h 219"/>
                  <a:gd name="T64" fmla="*/ 42 w 99"/>
                  <a:gd name="T65" fmla="*/ 143 h 219"/>
                  <a:gd name="T66" fmla="*/ 38 w 99"/>
                  <a:gd name="T67" fmla="*/ 140 h 219"/>
                  <a:gd name="T68" fmla="*/ 31 w 99"/>
                  <a:gd name="T69" fmla="*/ 136 h 219"/>
                  <a:gd name="T70" fmla="*/ 24 w 99"/>
                  <a:gd name="T71" fmla="*/ 130 h 219"/>
                  <a:gd name="T72" fmla="*/ 16 w 99"/>
                  <a:gd name="T73" fmla="*/ 124 h 219"/>
                  <a:gd name="T74" fmla="*/ 9 w 99"/>
                  <a:gd name="T75" fmla="*/ 117 h 219"/>
                  <a:gd name="T76" fmla="*/ 3 w 99"/>
                  <a:gd name="T77" fmla="*/ 110 h 219"/>
                  <a:gd name="T78" fmla="*/ 0 w 99"/>
                  <a:gd name="T79" fmla="*/ 104 h 219"/>
                  <a:gd name="T80" fmla="*/ 0 w 99"/>
                  <a:gd name="T81" fmla="*/ 97 h 219"/>
                  <a:gd name="T82" fmla="*/ 6 w 99"/>
                  <a:gd name="T83" fmla="*/ 83 h 219"/>
                  <a:gd name="T84" fmla="*/ 16 w 99"/>
                  <a:gd name="T85" fmla="*/ 69 h 219"/>
                  <a:gd name="T86" fmla="*/ 24 w 99"/>
                  <a:gd name="T87" fmla="*/ 60 h 219"/>
                  <a:gd name="T88" fmla="*/ 27 w 99"/>
                  <a:gd name="T89" fmla="*/ 56 h 219"/>
                  <a:gd name="T90" fmla="*/ 71 w 99"/>
                  <a:gd name="T91" fmla="*/ 2 h 219"/>
                  <a:gd name="T92" fmla="*/ 72 w 99"/>
                  <a:gd name="T93" fmla="*/ 1 h 219"/>
                  <a:gd name="T94" fmla="*/ 76 w 99"/>
                  <a:gd name="T95" fmla="*/ 0 h 219"/>
                  <a:gd name="T96" fmla="*/ 76 w 99"/>
                  <a:gd name="T97" fmla="*/ 2 h 219"/>
                  <a:gd name="T98" fmla="*/ 71 w 99"/>
                  <a:gd name="T99" fmla="*/ 13 h 2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219"/>
                  <a:gd name="T152" fmla="*/ 99 w 99"/>
                  <a:gd name="T153" fmla="*/ 219 h 2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219">
                    <a:moveTo>
                      <a:pt x="71" y="13"/>
                    </a:moveTo>
                    <a:lnTo>
                      <a:pt x="65" y="24"/>
                    </a:lnTo>
                    <a:lnTo>
                      <a:pt x="61" y="32"/>
                    </a:lnTo>
                    <a:lnTo>
                      <a:pt x="59" y="38"/>
                    </a:lnTo>
                    <a:lnTo>
                      <a:pt x="59" y="45"/>
                    </a:lnTo>
                    <a:lnTo>
                      <a:pt x="61" y="56"/>
                    </a:lnTo>
                    <a:lnTo>
                      <a:pt x="65" y="68"/>
                    </a:lnTo>
                    <a:lnTo>
                      <a:pt x="71" y="81"/>
                    </a:lnTo>
                    <a:lnTo>
                      <a:pt x="78" y="92"/>
                    </a:lnTo>
                    <a:lnTo>
                      <a:pt x="85" y="105"/>
                    </a:lnTo>
                    <a:lnTo>
                      <a:pt x="91" y="116"/>
                    </a:lnTo>
                    <a:lnTo>
                      <a:pt x="95" y="127"/>
                    </a:lnTo>
                    <a:lnTo>
                      <a:pt x="96" y="136"/>
                    </a:lnTo>
                    <a:lnTo>
                      <a:pt x="97" y="152"/>
                    </a:lnTo>
                    <a:lnTo>
                      <a:pt x="99" y="168"/>
                    </a:lnTo>
                    <a:lnTo>
                      <a:pt x="97" y="182"/>
                    </a:lnTo>
                    <a:lnTo>
                      <a:pt x="92" y="192"/>
                    </a:lnTo>
                    <a:lnTo>
                      <a:pt x="86" y="197"/>
                    </a:lnTo>
                    <a:lnTo>
                      <a:pt x="78" y="200"/>
                    </a:lnTo>
                    <a:lnTo>
                      <a:pt x="70" y="205"/>
                    </a:lnTo>
                    <a:lnTo>
                      <a:pt x="63" y="210"/>
                    </a:lnTo>
                    <a:lnTo>
                      <a:pt x="55" y="213"/>
                    </a:lnTo>
                    <a:lnTo>
                      <a:pt x="49" y="216"/>
                    </a:lnTo>
                    <a:lnTo>
                      <a:pt x="44" y="218"/>
                    </a:lnTo>
                    <a:lnTo>
                      <a:pt x="43" y="219"/>
                    </a:lnTo>
                    <a:lnTo>
                      <a:pt x="44" y="218"/>
                    </a:lnTo>
                    <a:lnTo>
                      <a:pt x="48" y="213"/>
                    </a:lnTo>
                    <a:lnTo>
                      <a:pt x="51" y="204"/>
                    </a:lnTo>
                    <a:lnTo>
                      <a:pt x="53" y="190"/>
                    </a:lnTo>
                    <a:lnTo>
                      <a:pt x="51" y="174"/>
                    </a:lnTo>
                    <a:lnTo>
                      <a:pt x="50" y="160"/>
                    </a:lnTo>
                    <a:lnTo>
                      <a:pt x="47" y="150"/>
                    </a:lnTo>
                    <a:lnTo>
                      <a:pt x="42" y="143"/>
                    </a:lnTo>
                    <a:lnTo>
                      <a:pt x="38" y="140"/>
                    </a:lnTo>
                    <a:lnTo>
                      <a:pt x="31" y="136"/>
                    </a:lnTo>
                    <a:lnTo>
                      <a:pt x="24" y="130"/>
                    </a:lnTo>
                    <a:lnTo>
                      <a:pt x="16" y="124"/>
                    </a:lnTo>
                    <a:lnTo>
                      <a:pt x="9" y="117"/>
                    </a:lnTo>
                    <a:lnTo>
                      <a:pt x="3" y="110"/>
                    </a:lnTo>
                    <a:lnTo>
                      <a:pt x="0" y="104"/>
                    </a:lnTo>
                    <a:lnTo>
                      <a:pt x="0" y="97"/>
                    </a:lnTo>
                    <a:lnTo>
                      <a:pt x="6" y="83"/>
                    </a:lnTo>
                    <a:lnTo>
                      <a:pt x="16" y="69"/>
                    </a:lnTo>
                    <a:lnTo>
                      <a:pt x="24" y="60"/>
                    </a:lnTo>
                    <a:lnTo>
                      <a:pt x="27" y="56"/>
                    </a:lnTo>
                    <a:lnTo>
                      <a:pt x="71" y="2"/>
                    </a:lnTo>
                    <a:lnTo>
                      <a:pt x="72" y="1"/>
                    </a:lnTo>
                    <a:lnTo>
                      <a:pt x="76" y="0"/>
                    </a:lnTo>
                    <a:lnTo>
                      <a:pt x="76" y="2"/>
                    </a:lnTo>
                    <a:lnTo>
                      <a:pt x="71" y="13"/>
                    </a:lnTo>
                    <a:close/>
                  </a:path>
                </a:pathLst>
              </a:custGeom>
              <a:solidFill>
                <a:srgbClr val="B27599"/>
              </a:solidFill>
              <a:ln w="9525">
                <a:noFill/>
                <a:round/>
                <a:headEnd/>
                <a:tailEnd/>
              </a:ln>
            </p:spPr>
            <p:txBody>
              <a:bodyPr/>
              <a:lstStyle/>
              <a:p>
                <a:endParaRPr lang="fa-IR"/>
              </a:p>
            </p:txBody>
          </p:sp>
          <p:sp>
            <p:nvSpPr>
              <p:cNvPr id="16553" name="Freeform 137"/>
              <p:cNvSpPr>
                <a:spLocks/>
              </p:cNvSpPr>
              <p:nvPr/>
            </p:nvSpPr>
            <p:spPr bwMode="auto">
              <a:xfrm>
                <a:off x="2258" y="3407"/>
                <a:ext cx="111" cy="56"/>
              </a:xfrm>
              <a:custGeom>
                <a:avLst/>
                <a:gdLst>
                  <a:gd name="T0" fmla="*/ 199 w 224"/>
                  <a:gd name="T1" fmla="*/ 43 h 111"/>
                  <a:gd name="T2" fmla="*/ 188 w 224"/>
                  <a:gd name="T3" fmla="*/ 48 h 111"/>
                  <a:gd name="T4" fmla="*/ 181 w 224"/>
                  <a:gd name="T5" fmla="*/ 51 h 111"/>
                  <a:gd name="T6" fmla="*/ 175 w 224"/>
                  <a:gd name="T7" fmla="*/ 52 h 111"/>
                  <a:gd name="T8" fmla="*/ 172 w 224"/>
                  <a:gd name="T9" fmla="*/ 53 h 111"/>
                  <a:gd name="T10" fmla="*/ 167 w 224"/>
                  <a:gd name="T11" fmla="*/ 56 h 111"/>
                  <a:gd name="T12" fmla="*/ 163 w 224"/>
                  <a:gd name="T13" fmla="*/ 58 h 111"/>
                  <a:gd name="T14" fmla="*/ 155 w 224"/>
                  <a:gd name="T15" fmla="*/ 64 h 111"/>
                  <a:gd name="T16" fmla="*/ 144 w 224"/>
                  <a:gd name="T17" fmla="*/ 72 h 111"/>
                  <a:gd name="T18" fmla="*/ 134 w 224"/>
                  <a:gd name="T19" fmla="*/ 81 h 111"/>
                  <a:gd name="T20" fmla="*/ 125 w 224"/>
                  <a:gd name="T21" fmla="*/ 89 h 111"/>
                  <a:gd name="T22" fmla="*/ 118 w 224"/>
                  <a:gd name="T23" fmla="*/ 96 h 111"/>
                  <a:gd name="T24" fmla="*/ 112 w 224"/>
                  <a:gd name="T25" fmla="*/ 102 h 111"/>
                  <a:gd name="T26" fmla="*/ 105 w 224"/>
                  <a:gd name="T27" fmla="*/ 106 h 111"/>
                  <a:gd name="T28" fmla="*/ 98 w 224"/>
                  <a:gd name="T29" fmla="*/ 109 h 111"/>
                  <a:gd name="T30" fmla="*/ 89 w 224"/>
                  <a:gd name="T31" fmla="*/ 110 h 111"/>
                  <a:gd name="T32" fmla="*/ 78 w 224"/>
                  <a:gd name="T33" fmla="*/ 110 h 111"/>
                  <a:gd name="T34" fmla="*/ 67 w 224"/>
                  <a:gd name="T35" fmla="*/ 110 h 111"/>
                  <a:gd name="T36" fmla="*/ 59 w 224"/>
                  <a:gd name="T37" fmla="*/ 111 h 111"/>
                  <a:gd name="T38" fmla="*/ 53 w 224"/>
                  <a:gd name="T39" fmla="*/ 111 h 111"/>
                  <a:gd name="T40" fmla="*/ 50 w 224"/>
                  <a:gd name="T41" fmla="*/ 111 h 111"/>
                  <a:gd name="T42" fmla="*/ 45 w 224"/>
                  <a:gd name="T43" fmla="*/ 108 h 111"/>
                  <a:gd name="T44" fmla="*/ 40 w 224"/>
                  <a:gd name="T45" fmla="*/ 102 h 111"/>
                  <a:gd name="T46" fmla="*/ 31 w 224"/>
                  <a:gd name="T47" fmla="*/ 93 h 111"/>
                  <a:gd name="T48" fmla="*/ 21 w 224"/>
                  <a:gd name="T49" fmla="*/ 78 h 111"/>
                  <a:gd name="T50" fmla="*/ 11 w 224"/>
                  <a:gd name="T51" fmla="*/ 60 h 111"/>
                  <a:gd name="T52" fmla="*/ 4 w 224"/>
                  <a:gd name="T53" fmla="*/ 47 h 111"/>
                  <a:gd name="T54" fmla="*/ 0 w 224"/>
                  <a:gd name="T55" fmla="*/ 37 h 111"/>
                  <a:gd name="T56" fmla="*/ 3 w 224"/>
                  <a:gd name="T57" fmla="*/ 35 h 111"/>
                  <a:gd name="T58" fmla="*/ 6 w 224"/>
                  <a:gd name="T59" fmla="*/ 35 h 111"/>
                  <a:gd name="T60" fmla="*/ 12 w 224"/>
                  <a:gd name="T61" fmla="*/ 36 h 111"/>
                  <a:gd name="T62" fmla="*/ 18 w 224"/>
                  <a:gd name="T63" fmla="*/ 37 h 111"/>
                  <a:gd name="T64" fmla="*/ 26 w 224"/>
                  <a:gd name="T65" fmla="*/ 37 h 111"/>
                  <a:gd name="T66" fmla="*/ 34 w 224"/>
                  <a:gd name="T67" fmla="*/ 37 h 111"/>
                  <a:gd name="T68" fmla="*/ 43 w 224"/>
                  <a:gd name="T69" fmla="*/ 35 h 111"/>
                  <a:gd name="T70" fmla="*/ 51 w 224"/>
                  <a:gd name="T71" fmla="*/ 32 h 111"/>
                  <a:gd name="T72" fmla="*/ 60 w 224"/>
                  <a:gd name="T73" fmla="*/ 26 h 111"/>
                  <a:gd name="T74" fmla="*/ 67 w 224"/>
                  <a:gd name="T75" fmla="*/ 19 h 111"/>
                  <a:gd name="T76" fmla="*/ 73 w 224"/>
                  <a:gd name="T77" fmla="*/ 13 h 111"/>
                  <a:gd name="T78" fmla="*/ 78 w 224"/>
                  <a:gd name="T79" fmla="*/ 9 h 111"/>
                  <a:gd name="T80" fmla="*/ 82 w 224"/>
                  <a:gd name="T81" fmla="*/ 4 h 111"/>
                  <a:gd name="T82" fmla="*/ 88 w 224"/>
                  <a:gd name="T83" fmla="*/ 2 h 111"/>
                  <a:gd name="T84" fmla="*/ 94 w 224"/>
                  <a:gd name="T85" fmla="*/ 0 h 111"/>
                  <a:gd name="T86" fmla="*/ 103 w 224"/>
                  <a:gd name="T87" fmla="*/ 0 h 111"/>
                  <a:gd name="T88" fmla="*/ 116 w 224"/>
                  <a:gd name="T89" fmla="*/ 2 h 111"/>
                  <a:gd name="T90" fmla="*/ 129 w 224"/>
                  <a:gd name="T91" fmla="*/ 4 h 111"/>
                  <a:gd name="T92" fmla="*/ 142 w 224"/>
                  <a:gd name="T93" fmla="*/ 5 h 111"/>
                  <a:gd name="T94" fmla="*/ 154 w 224"/>
                  <a:gd name="T95" fmla="*/ 7 h 111"/>
                  <a:gd name="T96" fmla="*/ 164 w 224"/>
                  <a:gd name="T97" fmla="*/ 10 h 111"/>
                  <a:gd name="T98" fmla="*/ 173 w 224"/>
                  <a:gd name="T99" fmla="*/ 12 h 111"/>
                  <a:gd name="T100" fmla="*/ 181 w 224"/>
                  <a:gd name="T101" fmla="*/ 14 h 111"/>
                  <a:gd name="T102" fmla="*/ 188 w 224"/>
                  <a:gd name="T103" fmla="*/ 17 h 111"/>
                  <a:gd name="T104" fmla="*/ 195 w 224"/>
                  <a:gd name="T105" fmla="*/ 18 h 111"/>
                  <a:gd name="T106" fmla="*/ 205 w 224"/>
                  <a:gd name="T107" fmla="*/ 19 h 111"/>
                  <a:gd name="T108" fmla="*/ 215 w 224"/>
                  <a:gd name="T109" fmla="*/ 19 h 111"/>
                  <a:gd name="T110" fmla="*/ 222 w 224"/>
                  <a:gd name="T111" fmla="*/ 20 h 111"/>
                  <a:gd name="T112" fmla="*/ 224 w 224"/>
                  <a:gd name="T113" fmla="*/ 20 h 111"/>
                  <a:gd name="T114" fmla="*/ 222 w 224"/>
                  <a:gd name="T115" fmla="*/ 38 h 111"/>
                  <a:gd name="T116" fmla="*/ 223 w 224"/>
                  <a:gd name="T117" fmla="*/ 36 h 111"/>
                  <a:gd name="T118" fmla="*/ 223 w 224"/>
                  <a:gd name="T119" fmla="*/ 34 h 111"/>
                  <a:gd name="T120" fmla="*/ 216 w 224"/>
                  <a:gd name="T121" fmla="*/ 35 h 111"/>
                  <a:gd name="T122" fmla="*/ 199 w 224"/>
                  <a:gd name="T123" fmla="*/ 43 h 1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4"/>
                  <a:gd name="T187" fmla="*/ 0 h 111"/>
                  <a:gd name="T188" fmla="*/ 224 w 224"/>
                  <a:gd name="T189" fmla="*/ 111 h 1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4" h="111">
                    <a:moveTo>
                      <a:pt x="199" y="43"/>
                    </a:moveTo>
                    <a:lnTo>
                      <a:pt x="188" y="48"/>
                    </a:lnTo>
                    <a:lnTo>
                      <a:pt x="181" y="51"/>
                    </a:lnTo>
                    <a:lnTo>
                      <a:pt x="175" y="52"/>
                    </a:lnTo>
                    <a:lnTo>
                      <a:pt x="172" y="53"/>
                    </a:lnTo>
                    <a:lnTo>
                      <a:pt x="167" y="56"/>
                    </a:lnTo>
                    <a:lnTo>
                      <a:pt x="163" y="58"/>
                    </a:lnTo>
                    <a:lnTo>
                      <a:pt x="155" y="64"/>
                    </a:lnTo>
                    <a:lnTo>
                      <a:pt x="144" y="72"/>
                    </a:lnTo>
                    <a:lnTo>
                      <a:pt x="134" y="81"/>
                    </a:lnTo>
                    <a:lnTo>
                      <a:pt x="125" y="89"/>
                    </a:lnTo>
                    <a:lnTo>
                      <a:pt x="118" y="96"/>
                    </a:lnTo>
                    <a:lnTo>
                      <a:pt x="112" y="102"/>
                    </a:lnTo>
                    <a:lnTo>
                      <a:pt x="105" y="106"/>
                    </a:lnTo>
                    <a:lnTo>
                      <a:pt x="98" y="109"/>
                    </a:lnTo>
                    <a:lnTo>
                      <a:pt x="89" y="110"/>
                    </a:lnTo>
                    <a:lnTo>
                      <a:pt x="78" y="110"/>
                    </a:lnTo>
                    <a:lnTo>
                      <a:pt x="67" y="110"/>
                    </a:lnTo>
                    <a:lnTo>
                      <a:pt x="59" y="111"/>
                    </a:lnTo>
                    <a:lnTo>
                      <a:pt x="53" y="111"/>
                    </a:lnTo>
                    <a:lnTo>
                      <a:pt x="50" y="111"/>
                    </a:lnTo>
                    <a:lnTo>
                      <a:pt x="45" y="108"/>
                    </a:lnTo>
                    <a:lnTo>
                      <a:pt x="40" y="102"/>
                    </a:lnTo>
                    <a:lnTo>
                      <a:pt x="31" y="93"/>
                    </a:lnTo>
                    <a:lnTo>
                      <a:pt x="21" y="78"/>
                    </a:lnTo>
                    <a:lnTo>
                      <a:pt x="11" y="60"/>
                    </a:lnTo>
                    <a:lnTo>
                      <a:pt x="4" y="47"/>
                    </a:lnTo>
                    <a:lnTo>
                      <a:pt x="0" y="37"/>
                    </a:lnTo>
                    <a:lnTo>
                      <a:pt x="3" y="35"/>
                    </a:lnTo>
                    <a:lnTo>
                      <a:pt x="6" y="35"/>
                    </a:lnTo>
                    <a:lnTo>
                      <a:pt x="12" y="36"/>
                    </a:lnTo>
                    <a:lnTo>
                      <a:pt x="18" y="37"/>
                    </a:lnTo>
                    <a:lnTo>
                      <a:pt x="26" y="37"/>
                    </a:lnTo>
                    <a:lnTo>
                      <a:pt x="34" y="37"/>
                    </a:lnTo>
                    <a:lnTo>
                      <a:pt x="43" y="35"/>
                    </a:lnTo>
                    <a:lnTo>
                      <a:pt x="51" y="32"/>
                    </a:lnTo>
                    <a:lnTo>
                      <a:pt x="60" y="26"/>
                    </a:lnTo>
                    <a:lnTo>
                      <a:pt x="67" y="19"/>
                    </a:lnTo>
                    <a:lnTo>
                      <a:pt x="73" y="13"/>
                    </a:lnTo>
                    <a:lnTo>
                      <a:pt x="78" y="9"/>
                    </a:lnTo>
                    <a:lnTo>
                      <a:pt x="82" y="4"/>
                    </a:lnTo>
                    <a:lnTo>
                      <a:pt x="88" y="2"/>
                    </a:lnTo>
                    <a:lnTo>
                      <a:pt x="94" y="0"/>
                    </a:lnTo>
                    <a:lnTo>
                      <a:pt x="103" y="0"/>
                    </a:lnTo>
                    <a:lnTo>
                      <a:pt x="116" y="2"/>
                    </a:lnTo>
                    <a:lnTo>
                      <a:pt x="129" y="4"/>
                    </a:lnTo>
                    <a:lnTo>
                      <a:pt x="142" y="5"/>
                    </a:lnTo>
                    <a:lnTo>
                      <a:pt x="154" y="7"/>
                    </a:lnTo>
                    <a:lnTo>
                      <a:pt x="164" y="10"/>
                    </a:lnTo>
                    <a:lnTo>
                      <a:pt x="173" y="12"/>
                    </a:lnTo>
                    <a:lnTo>
                      <a:pt x="181" y="14"/>
                    </a:lnTo>
                    <a:lnTo>
                      <a:pt x="188" y="17"/>
                    </a:lnTo>
                    <a:lnTo>
                      <a:pt x="195" y="18"/>
                    </a:lnTo>
                    <a:lnTo>
                      <a:pt x="205" y="19"/>
                    </a:lnTo>
                    <a:lnTo>
                      <a:pt x="215" y="19"/>
                    </a:lnTo>
                    <a:lnTo>
                      <a:pt x="222" y="20"/>
                    </a:lnTo>
                    <a:lnTo>
                      <a:pt x="224" y="20"/>
                    </a:lnTo>
                    <a:lnTo>
                      <a:pt x="222" y="38"/>
                    </a:lnTo>
                    <a:lnTo>
                      <a:pt x="223" y="36"/>
                    </a:lnTo>
                    <a:lnTo>
                      <a:pt x="223" y="34"/>
                    </a:lnTo>
                    <a:lnTo>
                      <a:pt x="216" y="35"/>
                    </a:lnTo>
                    <a:lnTo>
                      <a:pt x="199" y="43"/>
                    </a:lnTo>
                    <a:close/>
                  </a:path>
                </a:pathLst>
              </a:custGeom>
              <a:solidFill>
                <a:srgbClr val="B27599"/>
              </a:solidFill>
              <a:ln w="9525">
                <a:noFill/>
                <a:round/>
                <a:headEnd/>
                <a:tailEnd/>
              </a:ln>
            </p:spPr>
            <p:txBody>
              <a:bodyPr/>
              <a:lstStyle/>
              <a:p>
                <a:endParaRPr lang="fa-IR"/>
              </a:p>
            </p:txBody>
          </p:sp>
          <p:sp>
            <p:nvSpPr>
              <p:cNvPr id="16554" name="Freeform 138"/>
              <p:cNvSpPr>
                <a:spLocks/>
              </p:cNvSpPr>
              <p:nvPr/>
            </p:nvSpPr>
            <p:spPr bwMode="auto">
              <a:xfrm>
                <a:off x="2341" y="3332"/>
                <a:ext cx="57" cy="79"/>
              </a:xfrm>
              <a:custGeom>
                <a:avLst/>
                <a:gdLst>
                  <a:gd name="T0" fmla="*/ 37 w 113"/>
                  <a:gd name="T1" fmla="*/ 149 h 157"/>
                  <a:gd name="T2" fmla="*/ 27 w 113"/>
                  <a:gd name="T3" fmla="*/ 144 h 157"/>
                  <a:gd name="T4" fmla="*/ 20 w 113"/>
                  <a:gd name="T5" fmla="*/ 138 h 157"/>
                  <a:gd name="T6" fmla="*/ 13 w 113"/>
                  <a:gd name="T7" fmla="*/ 133 h 157"/>
                  <a:gd name="T8" fmla="*/ 8 w 113"/>
                  <a:gd name="T9" fmla="*/ 129 h 157"/>
                  <a:gd name="T10" fmla="*/ 5 w 113"/>
                  <a:gd name="T11" fmla="*/ 125 h 157"/>
                  <a:gd name="T12" fmla="*/ 3 w 113"/>
                  <a:gd name="T13" fmla="*/ 121 h 157"/>
                  <a:gd name="T14" fmla="*/ 2 w 113"/>
                  <a:gd name="T15" fmla="*/ 116 h 157"/>
                  <a:gd name="T16" fmla="*/ 0 w 113"/>
                  <a:gd name="T17" fmla="*/ 111 h 157"/>
                  <a:gd name="T18" fmla="*/ 4 w 113"/>
                  <a:gd name="T19" fmla="*/ 88 h 157"/>
                  <a:gd name="T20" fmla="*/ 12 w 113"/>
                  <a:gd name="T21" fmla="*/ 74 h 157"/>
                  <a:gd name="T22" fmla="*/ 22 w 113"/>
                  <a:gd name="T23" fmla="*/ 68 h 157"/>
                  <a:gd name="T24" fmla="*/ 33 w 113"/>
                  <a:gd name="T25" fmla="*/ 62 h 157"/>
                  <a:gd name="T26" fmla="*/ 42 w 113"/>
                  <a:gd name="T27" fmla="*/ 50 h 157"/>
                  <a:gd name="T28" fmla="*/ 50 w 113"/>
                  <a:gd name="T29" fmla="*/ 33 h 157"/>
                  <a:gd name="T30" fmla="*/ 55 w 113"/>
                  <a:gd name="T31" fmla="*/ 19 h 157"/>
                  <a:gd name="T32" fmla="*/ 57 w 113"/>
                  <a:gd name="T33" fmla="*/ 12 h 157"/>
                  <a:gd name="T34" fmla="*/ 56 w 113"/>
                  <a:gd name="T35" fmla="*/ 9 h 157"/>
                  <a:gd name="T36" fmla="*/ 56 w 113"/>
                  <a:gd name="T37" fmla="*/ 3 h 157"/>
                  <a:gd name="T38" fmla="*/ 58 w 113"/>
                  <a:gd name="T39" fmla="*/ 0 h 157"/>
                  <a:gd name="T40" fmla="*/ 67 w 113"/>
                  <a:gd name="T41" fmla="*/ 8 h 157"/>
                  <a:gd name="T42" fmla="*/ 74 w 113"/>
                  <a:gd name="T43" fmla="*/ 15 h 157"/>
                  <a:gd name="T44" fmla="*/ 81 w 113"/>
                  <a:gd name="T45" fmla="*/ 23 h 157"/>
                  <a:gd name="T46" fmla="*/ 87 w 113"/>
                  <a:gd name="T47" fmla="*/ 30 h 157"/>
                  <a:gd name="T48" fmla="*/ 93 w 113"/>
                  <a:gd name="T49" fmla="*/ 38 h 157"/>
                  <a:gd name="T50" fmla="*/ 97 w 113"/>
                  <a:gd name="T51" fmla="*/ 44 h 157"/>
                  <a:gd name="T52" fmla="*/ 102 w 113"/>
                  <a:gd name="T53" fmla="*/ 51 h 157"/>
                  <a:gd name="T54" fmla="*/ 105 w 113"/>
                  <a:gd name="T55" fmla="*/ 58 h 157"/>
                  <a:gd name="T56" fmla="*/ 108 w 113"/>
                  <a:gd name="T57" fmla="*/ 64 h 157"/>
                  <a:gd name="T58" fmla="*/ 111 w 113"/>
                  <a:gd name="T59" fmla="*/ 76 h 157"/>
                  <a:gd name="T60" fmla="*/ 113 w 113"/>
                  <a:gd name="T61" fmla="*/ 85 h 157"/>
                  <a:gd name="T62" fmla="*/ 113 w 113"/>
                  <a:gd name="T63" fmla="*/ 94 h 157"/>
                  <a:gd name="T64" fmla="*/ 111 w 113"/>
                  <a:gd name="T65" fmla="*/ 102 h 157"/>
                  <a:gd name="T66" fmla="*/ 106 w 113"/>
                  <a:gd name="T67" fmla="*/ 111 h 157"/>
                  <a:gd name="T68" fmla="*/ 99 w 113"/>
                  <a:gd name="T69" fmla="*/ 121 h 157"/>
                  <a:gd name="T70" fmla="*/ 93 w 113"/>
                  <a:gd name="T71" fmla="*/ 127 h 157"/>
                  <a:gd name="T72" fmla="*/ 88 w 113"/>
                  <a:gd name="T73" fmla="*/ 133 h 157"/>
                  <a:gd name="T74" fmla="*/ 85 w 113"/>
                  <a:gd name="T75" fmla="*/ 138 h 157"/>
                  <a:gd name="T76" fmla="*/ 79 w 113"/>
                  <a:gd name="T77" fmla="*/ 144 h 157"/>
                  <a:gd name="T78" fmla="*/ 73 w 113"/>
                  <a:gd name="T79" fmla="*/ 149 h 157"/>
                  <a:gd name="T80" fmla="*/ 71 w 113"/>
                  <a:gd name="T81" fmla="*/ 152 h 157"/>
                  <a:gd name="T82" fmla="*/ 70 w 113"/>
                  <a:gd name="T83" fmla="*/ 154 h 157"/>
                  <a:gd name="T84" fmla="*/ 65 w 113"/>
                  <a:gd name="T85" fmla="*/ 157 h 157"/>
                  <a:gd name="T86" fmla="*/ 55 w 113"/>
                  <a:gd name="T87" fmla="*/ 157 h 157"/>
                  <a:gd name="T88" fmla="*/ 37 w 113"/>
                  <a:gd name="T89" fmla="*/ 149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3"/>
                  <a:gd name="T136" fmla="*/ 0 h 157"/>
                  <a:gd name="T137" fmla="*/ 113 w 113"/>
                  <a:gd name="T138" fmla="*/ 157 h 1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3" h="157">
                    <a:moveTo>
                      <a:pt x="37" y="149"/>
                    </a:moveTo>
                    <a:lnTo>
                      <a:pt x="27" y="144"/>
                    </a:lnTo>
                    <a:lnTo>
                      <a:pt x="20" y="138"/>
                    </a:lnTo>
                    <a:lnTo>
                      <a:pt x="13" y="133"/>
                    </a:lnTo>
                    <a:lnTo>
                      <a:pt x="8" y="129"/>
                    </a:lnTo>
                    <a:lnTo>
                      <a:pt x="5" y="125"/>
                    </a:lnTo>
                    <a:lnTo>
                      <a:pt x="3" y="121"/>
                    </a:lnTo>
                    <a:lnTo>
                      <a:pt x="2" y="116"/>
                    </a:lnTo>
                    <a:lnTo>
                      <a:pt x="0" y="111"/>
                    </a:lnTo>
                    <a:lnTo>
                      <a:pt x="4" y="88"/>
                    </a:lnTo>
                    <a:lnTo>
                      <a:pt x="12" y="74"/>
                    </a:lnTo>
                    <a:lnTo>
                      <a:pt x="22" y="68"/>
                    </a:lnTo>
                    <a:lnTo>
                      <a:pt x="33" y="62"/>
                    </a:lnTo>
                    <a:lnTo>
                      <a:pt x="42" y="50"/>
                    </a:lnTo>
                    <a:lnTo>
                      <a:pt x="50" y="33"/>
                    </a:lnTo>
                    <a:lnTo>
                      <a:pt x="55" y="19"/>
                    </a:lnTo>
                    <a:lnTo>
                      <a:pt x="57" y="12"/>
                    </a:lnTo>
                    <a:lnTo>
                      <a:pt x="56" y="9"/>
                    </a:lnTo>
                    <a:lnTo>
                      <a:pt x="56" y="3"/>
                    </a:lnTo>
                    <a:lnTo>
                      <a:pt x="58" y="0"/>
                    </a:lnTo>
                    <a:lnTo>
                      <a:pt x="67" y="8"/>
                    </a:lnTo>
                    <a:lnTo>
                      <a:pt x="74" y="15"/>
                    </a:lnTo>
                    <a:lnTo>
                      <a:pt x="81" y="23"/>
                    </a:lnTo>
                    <a:lnTo>
                      <a:pt x="87" y="30"/>
                    </a:lnTo>
                    <a:lnTo>
                      <a:pt x="93" y="38"/>
                    </a:lnTo>
                    <a:lnTo>
                      <a:pt x="97" y="44"/>
                    </a:lnTo>
                    <a:lnTo>
                      <a:pt x="102" y="51"/>
                    </a:lnTo>
                    <a:lnTo>
                      <a:pt x="105" y="58"/>
                    </a:lnTo>
                    <a:lnTo>
                      <a:pt x="108" y="64"/>
                    </a:lnTo>
                    <a:lnTo>
                      <a:pt x="111" y="76"/>
                    </a:lnTo>
                    <a:lnTo>
                      <a:pt x="113" y="85"/>
                    </a:lnTo>
                    <a:lnTo>
                      <a:pt x="113" y="94"/>
                    </a:lnTo>
                    <a:lnTo>
                      <a:pt x="111" y="102"/>
                    </a:lnTo>
                    <a:lnTo>
                      <a:pt x="106" y="111"/>
                    </a:lnTo>
                    <a:lnTo>
                      <a:pt x="99" y="121"/>
                    </a:lnTo>
                    <a:lnTo>
                      <a:pt x="93" y="127"/>
                    </a:lnTo>
                    <a:lnTo>
                      <a:pt x="88" y="133"/>
                    </a:lnTo>
                    <a:lnTo>
                      <a:pt x="85" y="138"/>
                    </a:lnTo>
                    <a:lnTo>
                      <a:pt x="79" y="144"/>
                    </a:lnTo>
                    <a:lnTo>
                      <a:pt x="73" y="149"/>
                    </a:lnTo>
                    <a:lnTo>
                      <a:pt x="71" y="152"/>
                    </a:lnTo>
                    <a:lnTo>
                      <a:pt x="70" y="154"/>
                    </a:lnTo>
                    <a:lnTo>
                      <a:pt x="65" y="157"/>
                    </a:lnTo>
                    <a:lnTo>
                      <a:pt x="55" y="157"/>
                    </a:lnTo>
                    <a:lnTo>
                      <a:pt x="37" y="149"/>
                    </a:lnTo>
                    <a:close/>
                  </a:path>
                </a:pathLst>
              </a:custGeom>
              <a:solidFill>
                <a:srgbClr val="B27599"/>
              </a:solidFill>
              <a:ln w="9525">
                <a:noFill/>
                <a:round/>
                <a:headEnd/>
                <a:tailEnd/>
              </a:ln>
            </p:spPr>
            <p:txBody>
              <a:bodyPr/>
              <a:lstStyle/>
              <a:p>
                <a:endParaRPr lang="fa-IR"/>
              </a:p>
            </p:txBody>
          </p:sp>
          <p:sp>
            <p:nvSpPr>
              <p:cNvPr id="16555" name="Freeform 139"/>
              <p:cNvSpPr>
                <a:spLocks/>
              </p:cNvSpPr>
              <p:nvPr/>
            </p:nvSpPr>
            <p:spPr bwMode="auto">
              <a:xfrm>
                <a:off x="2367" y="3406"/>
                <a:ext cx="27" cy="26"/>
              </a:xfrm>
              <a:custGeom>
                <a:avLst/>
                <a:gdLst>
                  <a:gd name="T0" fmla="*/ 5 w 55"/>
                  <a:gd name="T1" fmla="*/ 12 h 53"/>
                  <a:gd name="T2" fmla="*/ 8 w 55"/>
                  <a:gd name="T3" fmla="*/ 7 h 53"/>
                  <a:gd name="T4" fmla="*/ 12 w 55"/>
                  <a:gd name="T5" fmla="*/ 3 h 53"/>
                  <a:gd name="T6" fmla="*/ 16 w 55"/>
                  <a:gd name="T7" fmla="*/ 1 h 53"/>
                  <a:gd name="T8" fmla="*/ 22 w 55"/>
                  <a:gd name="T9" fmla="*/ 0 h 53"/>
                  <a:gd name="T10" fmla="*/ 27 w 55"/>
                  <a:gd name="T11" fmla="*/ 0 h 53"/>
                  <a:gd name="T12" fmla="*/ 32 w 55"/>
                  <a:gd name="T13" fmla="*/ 0 h 53"/>
                  <a:gd name="T14" fmla="*/ 38 w 55"/>
                  <a:gd name="T15" fmla="*/ 1 h 53"/>
                  <a:gd name="T16" fmla="*/ 43 w 55"/>
                  <a:gd name="T17" fmla="*/ 3 h 53"/>
                  <a:gd name="T18" fmla="*/ 51 w 55"/>
                  <a:gd name="T19" fmla="*/ 9 h 53"/>
                  <a:gd name="T20" fmla="*/ 55 w 55"/>
                  <a:gd name="T21" fmla="*/ 15 h 53"/>
                  <a:gd name="T22" fmla="*/ 55 w 55"/>
                  <a:gd name="T23" fmla="*/ 23 h 53"/>
                  <a:gd name="T24" fmla="*/ 51 w 55"/>
                  <a:gd name="T25" fmla="*/ 35 h 53"/>
                  <a:gd name="T26" fmla="*/ 45 w 55"/>
                  <a:gd name="T27" fmla="*/ 45 h 53"/>
                  <a:gd name="T28" fmla="*/ 43 w 55"/>
                  <a:gd name="T29" fmla="*/ 51 h 53"/>
                  <a:gd name="T30" fmla="*/ 39 w 55"/>
                  <a:gd name="T31" fmla="*/ 53 h 53"/>
                  <a:gd name="T32" fmla="*/ 31 w 55"/>
                  <a:gd name="T33" fmla="*/ 52 h 53"/>
                  <a:gd name="T34" fmla="*/ 21 w 55"/>
                  <a:gd name="T35" fmla="*/ 51 h 53"/>
                  <a:gd name="T36" fmla="*/ 13 w 55"/>
                  <a:gd name="T37" fmla="*/ 51 h 53"/>
                  <a:gd name="T38" fmla="*/ 6 w 55"/>
                  <a:gd name="T39" fmla="*/ 50 h 53"/>
                  <a:gd name="T40" fmla="*/ 2 w 55"/>
                  <a:gd name="T41" fmla="*/ 45 h 53"/>
                  <a:gd name="T42" fmla="*/ 1 w 55"/>
                  <a:gd name="T43" fmla="*/ 38 h 53"/>
                  <a:gd name="T44" fmla="*/ 0 w 55"/>
                  <a:gd name="T45" fmla="*/ 30 h 53"/>
                  <a:gd name="T46" fmla="*/ 1 w 55"/>
                  <a:gd name="T47" fmla="*/ 21 h 53"/>
                  <a:gd name="T48" fmla="*/ 5 w 55"/>
                  <a:gd name="T49" fmla="*/ 1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53"/>
                  <a:gd name="T77" fmla="*/ 55 w 55"/>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53">
                    <a:moveTo>
                      <a:pt x="5" y="12"/>
                    </a:moveTo>
                    <a:lnTo>
                      <a:pt x="8" y="7"/>
                    </a:lnTo>
                    <a:lnTo>
                      <a:pt x="12" y="3"/>
                    </a:lnTo>
                    <a:lnTo>
                      <a:pt x="16" y="1"/>
                    </a:lnTo>
                    <a:lnTo>
                      <a:pt x="22" y="0"/>
                    </a:lnTo>
                    <a:lnTo>
                      <a:pt x="27" y="0"/>
                    </a:lnTo>
                    <a:lnTo>
                      <a:pt x="32" y="0"/>
                    </a:lnTo>
                    <a:lnTo>
                      <a:pt x="38" y="1"/>
                    </a:lnTo>
                    <a:lnTo>
                      <a:pt x="43" y="3"/>
                    </a:lnTo>
                    <a:lnTo>
                      <a:pt x="51" y="9"/>
                    </a:lnTo>
                    <a:lnTo>
                      <a:pt x="55" y="15"/>
                    </a:lnTo>
                    <a:lnTo>
                      <a:pt x="55" y="23"/>
                    </a:lnTo>
                    <a:lnTo>
                      <a:pt x="51" y="35"/>
                    </a:lnTo>
                    <a:lnTo>
                      <a:pt x="45" y="45"/>
                    </a:lnTo>
                    <a:lnTo>
                      <a:pt x="43" y="51"/>
                    </a:lnTo>
                    <a:lnTo>
                      <a:pt x="39" y="53"/>
                    </a:lnTo>
                    <a:lnTo>
                      <a:pt x="31" y="52"/>
                    </a:lnTo>
                    <a:lnTo>
                      <a:pt x="21" y="51"/>
                    </a:lnTo>
                    <a:lnTo>
                      <a:pt x="13" y="51"/>
                    </a:lnTo>
                    <a:lnTo>
                      <a:pt x="6" y="50"/>
                    </a:lnTo>
                    <a:lnTo>
                      <a:pt x="2" y="45"/>
                    </a:lnTo>
                    <a:lnTo>
                      <a:pt x="1" y="38"/>
                    </a:lnTo>
                    <a:lnTo>
                      <a:pt x="0" y="30"/>
                    </a:lnTo>
                    <a:lnTo>
                      <a:pt x="1" y="21"/>
                    </a:lnTo>
                    <a:lnTo>
                      <a:pt x="5" y="12"/>
                    </a:lnTo>
                    <a:close/>
                  </a:path>
                </a:pathLst>
              </a:custGeom>
              <a:solidFill>
                <a:srgbClr val="EFCCE5"/>
              </a:solidFill>
              <a:ln w="9525">
                <a:noFill/>
                <a:round/>
                <a:headEnd/>
                <a:tailEnd/>
              </a:ln>
            </p:spPr>
            <p:txBody>
              <a:bodyPr/>
              <a:lstStyle/>
              <a:p>
                <a:endParaRPr lang="fa-IR"/>
              </a:p>
            </p:txBody>
          </p:sp>
          <p:sp>
            <p:nvSpPr>
              <p:cNvPr id="16556" name="Freeform 140"/>
              <p:cNvSpPr>
                <a:spLocks/>
              </p:cNvSpPr>
              <p:nvPr/>
            </p:nvSpPr>
            <p:spPr bwMode="auto">
              <a:xfrm>
                <a:off x="2240" y="3404"/>
                <a:ext cx="127" cy="61"/>
              </a:xfrm>
              <a:custGeom>
                <a:avLst/>
                <a:gdLst>
                  <a:gd name="T0" fmla="*/ 18 w 253"/>
                  <a:gd name="T1" fmla="*/ 20 h 123"/>
                  <a:gd name="T2" fmla="*/ 32 w 253"/>
                  <a:gd name="T3" fmla="*/ 30 h 123"/>
                  <a:gd name="T4" fmla="*/ 45 w 253"/>
                  <a:gd name="T5" fmla="*/ 35 h 123"/>
                  <a:gd name="T6" fmla="*/ 57 w 253"/>
                  <a:gd name="T7" fmla="*/ 38 h 123"/>
                  <a:gd name="T8" fmla="*/ 70 w 253"/>
                  <a:gd name="T9" fmla="*/ 39 h 123"/>
                  <a:gd name="T10" fmla="*/ 79 w 253"/>
                  <a:gd name="T11" fmla="*/ 30 h 123"/>
                  <a:gd name="T12" fmla="*/ 87 w 253"/>
                  <a:gd name="T13" fmla="*/ 16 h 123"/>
                  <a:gd name="T14" fmla="*/ 100 w 253"/>
                  <a:gd name="T15" fmla="*/ 4 h 123"/>
                  <a:gd name="T16" fmla="*/ 121 w 253"/>
                  <a:gd name="T17" fmla="*/ 1 h 123"/>
                  <a:gd name="T18" fmla="*/ 132 w 253"/>
                  <a:gd name="T19" fmla="*/ 1 h 123"/>
                  <a:gd name="T20" fmla="*/ 142 w 253"/>
                  <a:gd name="T21" fmla="*/ 1 h 123"/>
                  <a:gd name="T22" fmla="*/ 155 w 253"/>
                  <a:gd name="T23" fmla="*/ 1 h 123"/>
                  <a:gd name="T24" fmla="*/ 181 w 253"/>
                  <a:gd name="T25" fmla="*/ 4 h 123"/>
                  <a:gd name="T26" fmla="*/ 209 w 253"/>
                  <a:gd name="T27" fmla="*/ 11 h 123"/>
                  <a:gd name="T28" fmla="*/ 235 w 253"/>
                  <a:gd name="T29" fmla="*/ 21 h 123"/>
                  <a:gd name="T30" fmla="*/ 251 w 253"/>
                  <a:gd name="T31" fmla="*/ 28 h 123"/>
                  <a:gd name="T32" fmla="*/ 252 w 253"/>
                  <a:gd name="T33" fmla="*/ 30 h 123"/>
                  <a:gd name="T34" fmla="*/ 239 w 253"/>
                  <a:gd name="T35" fmla="*/ 26 h 123"/>
                  <a:gd name="T36" fmla="*/ 218 w 253"/>
                  <a:gd name="T37" fmla="*/ 23 h 123"/>
                  <a:gd name="T38" fmla="*/ 191 w 253"/>
                  <a:gd name="T39" fmla="*/ 20 h 123"/>
                  <a:gd name="T40" fmla="*/ 165 w 253"/>
                  <a:gd name="T41" fmla="*/ 18 h 123"/>
                  <a:gd name="T42" fmla="*/ 147 w 253"/>
                  <a:gd name="T43" fmla="*/ 15 h 123"/>
                  <a:gd name="T44" fmla="*/ 130 w 253"/>
                  <a:gd name="T45" fmla="*/ 17 h 123"/>
                  <a:gd name="T46" fmla="*/ 108 w 253"/>
                  <a:gd name="T47" fmla="*/ 28 h 123"/>
                  <a:gd name="T48" fmla="*/ 84 w 253"/>
                  <a:gd name="T49" fmla="*/ 47 h 123"/>
                  <a:gd name="T50" fmla="*/ 67 w 253"/>
                  <a:gd name="T51" fmla="*/ 50 h 123"/>
                  <a:gd name="T52" fmla="*/ 52 w 253"/>
                  <a:gd name="T53" fmla="*/ 49 h 123"/>
                  <a:gd name="T54" fmla="*/ 42 w 253"/>
                  <a:gd name="T55" fmla="*/ 47 h 123"/>
                  <a:gd name="T56" fmla="*/ 41 w 253"/>
                  <a:gd name="T57" fmla="*/ 49 h 123"/>
                  <a:gd name="T58" fmla="*/ 46 w 253"/>
                  <a:gd name="T59" fmla="*/ 63 h 123"/>
                  <a:gd name="T60" fmla="*/ 60 w 253"/>
                  <a:gd name="T61" fmla="*/ 80 h 123"/>
                  <a:gd name="T62" fmla="*/ 75 w 253"/>
                  <a:gd name="T63" fmla="*/ 95 h 123"/>
                  <a:gd name="T64" fmla="*/ 92 w 253"/>
                  <a:gd name="T65" fmla="*/ 109 h 123"/>
                  <a:gd name="T66" fmla="*/ 109 w 253"/>
                  <a:gd name="T67" fmla="*/ 114 h 123"/>
                  <a:gd name="T68" fmla="*/ 143 w 253"/>
                  <a:gd name="T69" fmla="*/ 92 h 123"/>
                  <a:gd name="T70" fmla="*/ 190 w 253"/>
                  <a:gd name="T71" fmla="*/ 65 h 123"/>
                  <a:gd name="T72" fmla="*/ 228 w 253"/>
                  <a:gd name="T73" fmla="*/ 49 h 123"/>
                  <a:gd name="T74" fmla="*/ 249 w 253"/>
                  <a:gd name="T75" fmla="*/ 42 h 123"/>
                  <a:gd name="T76" fmla="*/ 249 w 253"/>
                  <a:gd name="T77" fmla="*/ 42 h 123"/>
                  <a:gd name="T78" fmla="*/ 231 w 253"/>
                  <a:gd name="T79" fmla="*/ 50 h 123"/>
                  <a:gd name="T80" fmla="*/ 214 w 253"/>
                  <a:gd name="T81" fmla="*/ 63 h 123"/>
                  <a:gd name="T82" fmla="*/ 206 w 253"/>
                  <a:gd name="T83" fmla="*/ 70 h 123"/>
                  <a:gd name="T84" fmla="*/ 198 w 253"/>
                  <a:gd name="T85" fmla="*/ 76 h 123"/>
                  <a:gd name="T86" fmla="*/ 186 w 253"/>
                  <a:gd name="T87" fmla="*/ 82 h 123"/>
                  <a:gd name="T88" fmla="*/ 168 w 253"/>
                  <a:gd name="T89" fmla="*/ 95 h 123"/>
                  <a:gd name="T90" fmla="*/ 143 w 253"/>
                  <a:gd name="T91" fmla="*/ 111 h 123"/>
                  <a:gd name="T92" fmla="*/ 114 w 253"/>
                  <a:gd name="T93" fmla="*/ 122 h 123"/>
                  <a:gd name="T94" fmla="*/ 84 w 253"/>
                  <a:gd name="T95" fmla="*/ 119 h 123"/>
                  <a:gd name="T96" fmla="*/ 56 w 253"/>
                  <a:gd name="T97" fmla="*/ 101 h 123"/>
                  <a:gd name="T98" fmla="*/ 41 w 253"/>
                  <a:gd name="T99" fmla="*/ 80 h 123"/>
                  <a:gd name="T100" fmla="*/ 27 w 253"/>
                  <a:gd name="T101" fmla="*/ 56 h 123"/>
                  <a:gd name="T102" fmla="*/ 18 w 253"/>
                  <a:gd name="T103" fmla="*/ 33 h 123"/>
                  <a:gd name="T104" fmla="*/ 12 w 253"/>
                  <a:gd name="T105" fmla="*/ 24 h 123"/>
                  <a:gd name="T106" fmla="*/ 0 w 253"/>
                  <a:gd name="T107" fmla="*/ 8 h 1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3"/>
                  <a:gd name="T163" fmla="*/ 0 h 123"/>
                  <a:gd name="T164" fmla="*/ 253 w 253"/>
                  <a:gd name="T165" fmla="*/ 123 h 1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3" h="123">
                    <a:moveTo>
                      <a:pt x="9" y="13"/>
                    </a:moveTo>
                    <a:lnTo>
                      <a:pt x="18" y="20"/>
                    </a:lnTo>
                    <a:lnTo>
                      <a:pt x="25" y="25"/>
                    </a:lnTo>
                    <a:lnTo>
                      <a:pt x="32" y="30"/>
                    </a:lnTo>
                    <a:lnTo>
                      <a:pt x="39" y="33"/>
                    </a:lnTo>
                    <a:lnTo>
                      <a:pt x="45" y="35"/>
                    </a:lnTo>
                    <a:lnTo>
                      <a:pt x="51" y="36"/>
                    </a:lnTo>
                    <a:lnTo>
                      <a:pt x="57" y="38"/>
                    </a:lnTo>
                    <a:lnTo>
                      <a:pt x="64" y="39"/>
                    </a:lnTo>
                    <a:lnTo>
                      <a:pt x="70" y="39"/>
                    </a:lnTo>
                    <a:lnTo>
                      <a:pt x="76" y="35"/>
                    </a:lnTo>
                    <a:lnTo>
                      <a:pt x="79" y="30"/>
                    </a:lnTo>
                    <a:lnTo>
                      <a:pt x="83" y="23"/>
                    </a:lnTo>
                    <a:lnTo>
                      <a:pt x="87" y="16"/>
                    </a:lnTo>
                    <a:lnTo>
                      <a:pt x="93" y="10"/>
                    </a:lnTo>
                    <a:lnTo>
                      <a:pt x="100" y="4"/>
                    </a:lnTo>
                    <a:lnTo>
                      <a:pt x="110" y="2"/>
                    </a:lnTo>
                    <a:lnTo>
                      <a:pt x="121" y="1"/>
                    </a:lnTo>
                    <a:lnTo>
                      <a:pt x="128" y="1"/>
                    </a:lnTo>
                    <a:lnTo>
                      <a:pt x="132" y="1"/>
                    </a:lnTo>
                    <a:lnTo>
                      <a:pt x="137" y="0"/>
                    </a:lnTo>
                    <a:lnTo>
                      <a:pt x="142" y="1"/>
                    </a:lnTo>
                    <a:lnTo>
                      <a:pt x="147" y="1"/>
                    </a:lnTo>
                    <a:lnTo>
                      <a:pt x="155" y="1"/>
                    </a:lnTo>
                    <a:lnTo>
                      <a:pt x="167" y="2"/>
                    </a:lnTo>
                    <a:lnTo>
                      <a:pt x="181" y="4"/>
                    </a:lnTo>
                    <a:lnTo>
                      <a:pt x="195" y="8"/>
                    </a:lnTo>
                    <a:lnTo>
                      <a:pt x="209" y="11"/>
                    </a:lnTo>
                    <a:lnTo>
                      <a:pt x="223" y="17"/>
                    </a:lnTo>
                    <a:lnTo>
                      <a:pt x="235" y="21"/>
                    </a:lnTo>
                    <a:lnTo>
                      <a:pt x="245" y="26"/>
                    </a:lnTo>
                    <a:lnTo>
                      <a:pt x="251" y="28"/>
                    </a:lnTo>
                    <a:lnTo>
                      <a:pt x="253" y="30"/>
                    </a:lnTo>
                    <a:lnTo>
                      <a:pt x="252" y="30"/>
                    </a:lnTo>
                    <a:lnTo>
                      <a:pt x="246" y="28"/>
                    </a:lnTo>
                    <a:lnTo>
                      <a:pt x="239" y="26"/>
                    </a:lnTo>
                    <a:lnTo>
                      <a:pt x="229" y="25"/>
                    </a:lnTo>
                    <a:lnTo>
                      <a:pt x="218" y="23"/>
                    </a:lnTo>
                    <a:lnTo>
                      <a:pt x="205" y="21"/>
                    </a:lnTo>
                    <a:lnTo>
                      <a:pt x="191" y="20"/>
                    </a:lnTo>
                    <a:lnTo>
                      <a:pt x="177" y="19"/>
                    </a:lnTo>
                    <a:lnTo>
                      <a:pt x="165" y="18"/>
                    </a:lnTo>
                    <a:lnTo>
                      <a:pt x="155" y="16"/>
                    </a:lnTo>
                    <a:lnTo>
                      <a:pt x="147" y="15"/>
                    </a:lnTo>
                    <a:lnTo>
                      <a:pt x="139" y="15"/>
                    </a:lnTo>
                    <a:lnTo>
                      <a:pt x="130" y="17"/>
                    </a:lnTo>
                    <a:lnTo>
                      <a:pt x="121" y="20"/>
                    </a:lnTo>
                    <a:lnTo>
                      <a:pt x="108" y="28"/>
                    </a:lnTo>
                    <a:lnTo>
                      <a:pt x="92" y="41"/>
                    </a:lnTo>
                    <a:lnTo>
                      <a:pt x="84" y="47"/>
                    </a:lnTo>
                    <a:lnTo>
                      <a:pt x="76" y="49"/>
                    </a:lnTo>
                    <a:lnTo>
                      <a:pt x="67" y="50"/>
                    </a:lnTo>
                    <a:lnTo>
                      <a:pt x="59" y="50"/>
                    </a:lnTo>
                    <a:lnTo>
                      <a:pt x="52" y="49"/>
                    </a:lnTo>
                    <a:lnTo>
                      <a:pt x="46" y="48"/>
                    </a:lnTo>
                    <a:lnTo>
                      <a:pt x="42" y="47"/>
                    </a:lnTo>
                    <a:lnTo>
                      <a:pt x="41" y="47"/>
                    </a:lnTo>
                    <a:lnTo>
                      <a:pt x="41" y="49"/>
                    </a:lnTo>
                    <a:lnTo>
                      <a:pt x="42" y="55"/>
                    </a:lnTo>
                    <a:lnTo>
                      <a:pt x="46" y="63"/>
                    </a:lnTo>
                    <a:lnTo>
                      <a:pt x="54" y="73"/>
                    </a:lnTo>
                    <a:lnTo>
                      <a:pt x="60" y="80"/>
                    </a:lnTo>
                    <a:lnTo>
                      <a:pt x="67" y="87"/>
                    </a:lnTo>
                    <a:lnTo>
                      <a:pt x="75" y="95"/>
                    </a:lnTo>
                    <a:lnTo>
                      <a:pt x="84" y="102"/>
                    </a:lnTo>
                    <a:lnTo>
                      <a:pt x="92" y="109"/>
                    </a:lnTo>
                    <a:lnTo>
                      <a:pt x="101" y="112"/>
                    </a:lnTo>
                    <a:lnTo>
                      <a:pt x="109" y="114"/>
                    </a:lnTo>
                    <a:lnTo>
                      <a:pt x="117" y="110"/>
                    </a:lnTo>
                    <a:lnTo>
                      <a:pt x="143" y="92"/>
                    </a:lnTo>
                    <a:lnTo>
                      <a:pt x="167" y="77"/>
                    </a:lnTo>
                    <a:lnTo>
                      <a:pt x="190" y="65"/>
                    </a:lnTo>
                    <a:lnTo>
                      <a:pt x="211" y="56"/>
                    </a:lnTo>
                    <a:lnTo>
                      <a:pt x="228" y="49"/>
                    </a:lnTo>
                    <a:lnTo>
                      <a:pt x="241" y="44"/>
                    </a:lnTo>
                    <a:lnTo>
                      <a:pt x="249" y="42"/>
                    </a:lnTo>
                    <a:lnTo>
                      <a:pt x="252" y="41"/>
                    </a:lnTo>
                    <a:lnTo>
                      <a:pt x="249" y="42"/>
                    </a:lnTo>
                    <a:lnTo>
                      <a:pt x="242" y="44"/>
                    </a:lnTo>
                    <a:lnTo>
                      <a:pt x="231" y="50"/>
                    </a:lnTo>
                    <a:lnTo>
                      <a:pt x="221" y="57"/>
                    </a:lnTo>
                    <a:lnTo>
                      <a:pt x="214" y="63"/>
                    </a:lnTo>
                    <a:lnTo>
                      <a:pt x="209" y="68"/>
                    </a:lnTo>
                    <a:lnTo>
                      <a:pt x="206" y="70"/>
                    </a:lnTo>
                    <a:lnTo>
                      <a:pt x="201" y="73"/>
                    </a:lnTo>
                    <a:lnTo>
                      <a:pt x="198" y="76"/>
                    </a:lnTo>
                    <a:lnTo>
                      <a:pt x="193" y="79"/>
                    </a:lnTo>
                    <a:lnTo>
                      <a:pt x="186" y="82"/>
                    </a:lnTo>
                    <a:lnTo>
                      <a:pt x="178" y="88"/>
                    </a:lnTo>
                    <a:lnTo>
                      <a:pt x="168" y="95"/>
                    </a:lnTo>
                    <a:lnTo>
                      <a:pt x="155" y="103"/>
                    </a:lnTo>
                    <a:lnTo>
                      <a:pt x="143" y="111"/>
                    </a:lnTo>
                    <a:lnTo>
                      <a:pt x="129" y="117"/>
                    </a:lnTo>
                    <a:lnTo>
                      <a:pt x="114" y="122"/>
                    </a:lnTo>
                    <a:lnTo>
                      <a:pt x="99" y="123"/>
                    </a:lnTo>
                    <a:lnTo>
                      <a:pt x="84" y="119"/>
                    </a:lnTo>
                    <a:lnTo>
                      <a:pt x="68" y="111"/>
                    </a:lnTo>
                    <a:lnTo>
                      <a:pt x="56" y="101"/>
                    </a:lnTo>
                    <a:lnTo>
                      <a:pt x="48" y="91"/>
                    </a:lnTo>
                    <a:lnTo>
                      <a:pt x="41" y="80"/>
                    </a:lnTo>
                    <a:lnTo>
                      <a:pt x="34" y="69"/>
                    </a:lnTo>
                    <a:lnTo>
                      <a:pt x="27" y="56"/>
                    </a:lnTo>
                    <a:lnTo>
                      <a:pt x="23" y="43"/>
                    </a:lnTo>
                    <a:lnTo>
                      <a:pt x="18" y="33"/>
                    </a:lnTo>
                    <a:lnTo>
                      <a:pt x="17" y="28"/>
                    </a:lnTo>
                    <a:lnTo>
                      <a:pt x="12" y="24"/>
                    </a:lnTo>
                    <a:lnTo>
                      <a:pt x="3" y="13"/>
                    </a:lnTo>
                    <a:lnTo>
                      <a:pt x="0" y="8"/>
                    </a:lnTo>
                    <a:lnTo>
                      <a:pt x="9" y="13"/>
                    </a:lnTo>
                    <a:close/>
                  </a:path>
                </a:pathLst>
              </a:custGeom>
              <a:solidFill>
                <a:srgbClr val="000000"/>
              </a:solidFill>
              <a:ln w="9525">
                <a:noFill/>
                <a:round/>
                <a:headEnd/>
                <a:tailEnd/>
              </a:ln>
            </p:spPr>
            <p:txBody>
              <a:bodyPr/>
              <a:lstStyle/>
              <a:p>
                <a:endParaRPr lang="fa-IR"/>
              </a:p>
            </p:txBody>
          </p:sp>
          <p:sp>
            <p:nvSpPr>
              <p:cNvPr id="16557" name="Freeform 141"/>
              <p:cNvSpPr>
                <a:spLocks/>
              </p:cNvSpPr>
              <p:nvPr/>
            </p:nvSpPr>
            <p:spPr bwMode="auto">
              <a:xfrm>
                <a:off x="2319" y="3426"/>
                <a:ext cx="72" cy="118"/>
              </a:xfrm>
              <a:custGeom>
                <a:avLst/>
                <a:gdLst>
                  <a:gd name="T0" fmla="*/ 73 w 142"/>
                  <a:gd name="T1" fmla="*/ 19 h 238"/>
                  <a:gd name="T2" fmla="*/ 41 w 142"/>
                  <a:gd name="T3" fmla="*/ 43 h 238"/>
                  <a:gd name="T4" fmla="*/ 12 w 142"/>
                  <a:gd name="T5" fmla="*/ 71 h 238"/>
                  <a:gd name="T6" fmla="*/ 0 w 142"/>
                  <a:gd name="T7" fmla="*/ 98 h 238"/>
                  <a:gd name="T8" fmla="*/ 13 w 142"/>
                  <a:gd name="T9" fmla="*/ 121 h 238"/>
                  <a:gd name="T10" fmla="*/ 32 w 142"/>
                  <a:gd name="T11" fmla="*/ 134 h 238"/>
                  <a:gd name="T12" fmla="*/ 49 w 142"/>
                  <a:gd name="T13" fmla="*/ 141 h 238"/>
                  <a:gd name="T14" fmla="*/ 62 w 142"/>
                  <a:gd name="T15" fmla="*/ 149 h 238"/>
                  <a:gd name="T16" fmla="*/ 68 w 142"/>
                  <a:gd name="T17" fmla="*/ 172 h 238"/>
                  <a:gd name="T18" fmla="*/ 64 w 142"/>
                  <a:gd name="T19" fmla="*/ 201 h 238"/>
                  <a:gd name="T20" fmla="*/ 48 w 142"/>
                  <a:gd name="T21" fmla="*/ 220 h 238"/>
                  <a:gd name="T22" fmla="*/ 33 w 142"/>
                  <a:gd name="T23" fmla="*/ 235 h 238"/>
                  <a:gd name="T24" fmla="*/ 35 w 142"/>
                  <a:gd name="T25" fmla="*/ 236 h 238"/>
                  <a:gd name="T26" fmla="*/ 66 w 142"/>
                  <a:gd name="T27" fmla="*/ 228 h 238"/>
                  <a:gd name="T28" fmla="*/ 108 w 142"/>
                  <a:gd name="T29" fmla="*/ 213 h 238"/>
                  <a:gd name="T30" fmla="*/ 138 w 142"/>
                  <a:gd name="T31" fmla="*/ 190 h 238"/>
                  <a:gd name="T32" fmla="*/ 140 w 142"/>
                  <a:gd name="T33" fmla="*/ 160 h 238"/>
                  <a:gd name="T34" fmla="*/ 130 w 142"/>
                  <a:gd name="T35" fmla="*/ 126 h 238"/>
                  <a:gd name="T36" fmla="*/ 114 w 142"/>
                  <a:gd name="T37" fmla="*/ 94 h 238"/>
                  <a:gd name="T38" fmla="*/ 99 w 142"/>
                  <a:gd name="T39" fmla="*/ 69 h 238"/>
                  <a:gd name="T40" fmla="*/ 87 w 142"/>
                  <a:gd name="T41" fmla="*/ 46 h 238"/>
                  <a:gd name="T42" fmla="*/ 91 w 142"/>
                  <a:gd name="T43" fmla="*/ 15 h 238"/>
                  <a:gd name="T44" fmla="*/ 90 w 142"/>
                  <a:gd name="T45" fmla="*/ 14 h 238"/>
                  <a:gd name="T46" fmla="*/ 77 w 142"/>
                  <a:gd name="T47" fmla="*/ 37 h 238"/>
                  <a:gd name="T48" fmla="*/ 76 w 142"/>
                  <a:gd name="T49" fmla="*/ 53 h 238"/>
                  <a:gd name="T50" fmla="*/ 88 w 142"/>
                  <a:gd name="T51" fmla="*/ 79 h 238"/>
                  <a:gd name="T52" fmla="*/ 106 w 142"/>
                  <a:gd name="T53" fmla="*/ 112 h 238"/>
                  <a:gd name="T54" fmla="*/ 115 w 142"/>
                  <a:gd name="T55" fmla="*/ 147 h 238"/>
                  <a:gd name="T56" fmla="*/ 108 w 142"/>
                  <a:gd name="T57" fmla="*/ 174 h 238"/>
                  <a:gd name="T58" fmla="*/ 94 w 142"/>
                  <a:gd name="T59" fmla="*/ 193 h 238"/>
                  <a:gd name="T60" fmla="*/ 80 w 142"/>
                  <a:gd name="T61" fmla="*/ 205 h 238"/>
                  <a:gd name="T62" fmla="*/ 70 w 142"/>
                  <a:gd name="T63" fmla="*/ 210 h 238"/>
                  <a:gd name="T64" fmla="*/ 71 w 142"/>
                  <a:gd name="T65" fmla="*/ 209 h 238"/>
                  <a:gd name="T66" fmla="*/ 80 w 142"/>
                  <a:gd name="T67" fmla="*/ 189 h 238"/>
                  <a:gd name="T68" fmla="*/ 85 w 142"/>
                  <a:gd name="T69" fmla="*/ 159 h 238"/>
                  <a:gd name="T70" fmla="*/ 66 w 142"/>
                  <a:gd name="T71" fmla="*/ 126 h 238"/>
                  <a:gd name="T72" fmla="*/ 38 w 142"/>
                  <a:gd name="T73" fmla="*/ 104 h 238"/>
                  <a:gd name="T74" fmla="*/ 39 w 142"/>
                  <a:gd name="T75" fmla="*/ 84 h 238"/>
                  <a:gd name="T76" fmla="*/ 50 w 142"/>
                  <a:gd name="T77" fmla="*/ 61 h 238"/>
                  <a:gd name="T78" fmla="*/ 61 w 142"/>
                  <a:gd name="T79" fmla="*/ 46 h 238"/>
                  <a:gd name="T80" fmla="*/ 65 w 142"/>
                  <a:gd name="T81" fmla="*/ 42 h 238"/>
                  <a:gd name="T82" fmla="*/ 77 w 142"/>
                  <a:gd name="T83" fmla="*/ 25 h 238"/>
                  <a:gd name="T84" fmla="*/ 90 w 142"/>
                  <a:gd name="T85" fmla="*/ 6 h 238"/>
                  <a:gd name="T86" fmla="*/ 92 w 142"/>
                  <a:gd name="T87" fmla="*/ 0 h 2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238"/>
                  <a:gd name="T134" fmla="*/ 142 w 142"/>
                  <a:gd name="T135" fmla="*/ 238 h 2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238">
                    <a:moveTo>
                      <a:pt x="85" y="7"/>
                    </a:moveTo>
                    <a:lnTo>
                      <a:pt x="73" y="19"/>
                    </a:lnTo>
                    <a:lnTo>
                      <a:pt x="58" y="30"/>
                    </a:lnTo>
                    <a:lnTo>
                      <a:pt x="41" y="43"/>
                    </a:lnTo>
                    <a:lnTo>
                      <a:pt x="26" y="57"/>
                    </a:lnTo>
                    <a:lnTo>
                      <a:pt x="12" y="71"/>
                    </a:lnTo>
                    <a:lnTo>
                      <a:pt x="3" y="84"/>
                    </a:lnTo>
                    <a:lnTo>
                      <a:pt x="0" y="98"/>
                    </a:lnTo>
                    <a:lnTo>
                      <a:pt x="4" y="111"/>
                    </a:lnTo>
                    <a:lnTo>
                      <a:pt x="13" y="121"/>
                    </a:lnTo>
                    <a:lnTo>
                      <a:pt x="23" y="129"/>
                    </a:lnTo>
                    <a:lnTo>
                      <a:pt x="32" y="134"/>
                    </a:lnTo>
                    <a:lnTo>
                      <a:pt x="41" y="137"/>
                    </a:lnTo>
                    <a:lnTo>
                      <a:pt x="49" y="141"/>
                    </a:lnTo>
                    <a:lnTo>
                      <a:pt x="57" y="144"/>
                    </a:lnTo>
                    <a:lnTo>
                      <a:pt x="62" y="149"/>
                    </a:lnTo>
                    <a:lnTo>
                      <a:pt x="65" y="156"/>
                    </a:lnTo>
                    <a:lnTo>
                      <a:pt x="68" y="172"/>
                    </a:lnTo>
                    <a:lnTo>
                      <a:pt x="68" y="187"/>
                    </a:lnTo>
                    <a:lnTo>
                      <a:pt x="64" y="201"/>
                    </a:lnTo>
                    <a:lnTo>
                      <a:pt x="57" y="211"/>
                    </a:lnTo>
                    <a:lnTo>
                      <a:pt x="48" y="220"/>
                    </a:lnTo>
                    <a:lnTo>
                      <a:pt x="39" y="228"/>
                    </a:lnTo>
                    <a:lnTo>
                      <a:pt x="33" y="235"/>
                    </a:lnTo>
                    <a:lnTo>
                      <a:pt x="31" y="238"/>
                    </a:lnTo>
                    <a:lnTo>
                      <a:pt x="35" y="236"/>
                    </a:lnTo>
                    <a:lnTo>
                      <a:pt x="48" y="234"/>
                    </a:lnTo>
                    <a:lnTo>
                      <a:pt x="66" y="228"/>
                    </a:lnTo>
                    <a:lnTo>
                      <a:pt x="87" y="223"/>
                    </a:lnTo>
                    <a:lnTo>
                      <a:pt x="108" y="213"/>
                    </a:lnTo>
                    <a:lnTo>
                      <a:pt x="125" y="203"/>
                    </a:lnTo>
                    <a:lnTo>
                      <a:pt x="138" y="190"/>
                    </a:lnTo>
                    <a:lnTo>
                      <a:pt x="142" y="177"/>
                    </a:lnTo>
                    <a:lnTo>
                      <a:pt x="140" y="160"/>
                    </a:lnTo>
                    <a:lnTo>
                      <a:pt x="136" y="143"/>
                    </a:lnTo>
                    <a:lnTo>
                      <a:pt x="130" y="126"/>
                    </a:lnTo>
                    <a:lnTo>
                      <a:pt x="122" y="110"/>
                    </a:lnTo>
                    <a:lnTo>
                      <a:pt x="114" y="94"/>
                    </a:lnTo>
                    <a:lnTo>
                      <a:pt x="106" y="80"/>
                    </a:lnTo>
                    <a:lnTo>
                      <a:pt x="99" y="69"/>
                    </a:lnTo>
                    <a:lnTo>
                      <a:pt x="93" y="61"/>
                    </a:lnTo>
                    <a:lnTo>
                      <a:pt x="87" y="46"/>
                    </a:lnTo>
                    <a:lnTo>
                      <a:pt x="88" y="30"/>
                    </a:lnTo>
                    <a:lnTo>
                      <a:pt x="91" y="15"/>
                    </a:lnTo>
                    <a:lnTo>
                      <a:pt x="93" y="10"/>
                    </a:lnTo>
                    <a:lnTo>
                      <a:pt x="90" y="14"/>
                    </a:lnTo>
                    <a:lnTo>
                      <a:pt x="84" y="25"/>
                    </a:lnTo>
                    <a:lnTo>
                      <a:pt x="77" y="37"/>
                    </a:lnTo>
                    <a:lnTo>
                      <a:pt x="73" y="48"/>
                    </a:lnTo>
                    <a:lnTo>
                      <a:pt x="76" y="53"/>
                    </a:lnTo>
                    <a:lnTo>
                      <a:pt x="80" y="64"/>
                    </a:lnTo>
                    <a:lnTo>
                      <a:pt x="88" y="79"/>
                    </a:lnTo>
                    <a:lnTo>
                      <a:pt x="98" y="95"/>
                    </a:lnTo>
                    <a:lnTo>
                      <a:pt x="106" y="112"/>
                    </a:lnTo>
                    <a:lnTo>
                      <a:pt x="113" y="131"/>
                    </a:lnTo>
                    <a:lnTo>
                      <a:pt x="115" y="147"/>
                    </a:lnTo>
                    <a:lnTo>
                      <a:pt x="114" y="162"/>
                    </a:lnTo>
                    <a:lnTo>
                      <a:pt x="108" y="174"/>
                    </a:lnTo>
                    <a:lnTo>
                      <a:pt x="102" y="185"/>
                    </a:lnTo>
                    <a:lnTo>
                      <a:pt x="94" y="193"/>
                    </a:lnTo>
                    <a:lnTo>
                      <a:pt x="87" y="200"/>
                    </a:lnTo>
                    <a:lnTo>
                      <a:pt x="80" y="205"/>
                    </a:lnTo>
                    <a:lnTo>
                      <a:pt x="75" y="209"/>
                    </a:lnTo>
                    <a:lnTo>
                      <a:pt x="70" y="210"/>
                    </a:lnTo>
                    <a:lnTo>
                      <a:pt x="69" y="211"/>
                    </a:lnTo>
                    <a:lnTo>
                      <a:pt x="71" y="209"/>
                    </a:lnTo>
                    <a:lnTo>
                      <a:pt x="76" y="201"/>
                    </a:lnTo>
                    <a:lnTo>
                      <a:pt x="80" y="189"/>
                    </a:lnTo>
                    <a:lnTo>
                      <a:pt x="84" y="175"/>
                    </a:lnTo>
                    <a:lnTo>
                      <a:pt x="85" y="159"/>
                    </a:lnTo>
                    <a:lnTo>
                      <a:pt x="79" y="143"/>
                    </a:lnTo>
                    <a:lnTo>
                      <a:pt x="66" y="126"/>
                    </a:lnTo>
                    <a:lnTo>
                      <a:pt x="43" y="111"/>
                    </a:lnTo>
                    <a:lnTo>
                      <a:pt x="38" y="104"/>
                    </a:lnTo>
                    <a:lnTo>
                      <a:pt x="37" y="95"/>
                    </a:lnTo>
                    <a:lnTo>
                      <a:pt x="39" y="84"/>
                    </a:lnTo>
                    <a:lnTo>
                      <a:pt x="45" y="73"/>
                    </a:lnTo>
                    <a:lnTo>
                      <a:pt x="50" y="61"/>
                    </a:lnTo>
                    <a:lnTo>
                      <a:pt x="56" y="53"/>
                    </a:lnTo>
                    <a:lnTo>
                      <a:pt x="61" y="46"/>
                    </a:lnTo>
                    <a:lnTo>
                      <a:pt x="63" y="44"/>
                    </a:lnTo>
                    <a:lnTo>
                      <a:pt x="65" y="42"/>
                    </a:lnTo>
                    <a:lnTo>
                      <a:pt x="70" y="34"/>
                    </a:lnTo>
                    <a:lnTo>
                      <a:pt x="77" y="25"/>
                    </a:lnTo>
                    <a:lnTo>
                      <a:pt x="84" y="15"/>
                    </a:lnTo>
                    <a:lnTo>
                      <a:pt x="90" y="6"/>
                    </a:lnTo>
                    <a:lnTo>
                      <a:pt x="93" y="0"/>
                    </a:lnTo>
                    <a:lnTo>
                      <a:pt x="92" y="0"/>
                    </a:lnTo>
                    <a:lnTo>
                      <a:pt x="85" y="7"/>
                    </a:lnTo>
                    <a:close/>
                  </a:path>
                </a:pathLst>
              </a:custGeom>
              <a:solidFill>
                <a:srgbClr val="000000"/>
              </a:solidFill>
              <a:ln w="9525">
                <a:noFill/>
                <a:round/>
                <a:headEnd/>
                <a:tailEnd/>
              </a:ln>
            </p:spPr>
            <p:txBody>
              <a:bodyPr/>
              <a:lstStyle/>
              <a:p>
                <a:endParaRPr lang="fa-IR"/>
              </a:p>
            </p:txBody>
          </p:sp>
          <p:sp>
            <p:nvSpPr>
              <p:cNvPr id="16558" name="Freeform 142"/>
              <p:cNvSpPr>
                <a:spLocks/>
              </p:cNvSpPr>
              <p:nvPr/>
            </p:nvSpPr>
            <p:spPr bwMode="auto">
              <a:xfrm>
                <a:off x="2371" y="3430"/>
                <a:ext cx="132" cy="65"/>
              </a:xfrm>
              <a:custGeom>
                <a:avLst/>
                <a:gdLst>
                  <a:gd name="T0" fmla="*/ 42 w 264"/>
                  <a:gd name="T1" fmla="*/ 4 h 131"/>
                  <a:gd name="T2" fmla="*/ 58 w 264"/>
                  <a:gd name="T3" fmla="*/ 0 h 131"/>
                  <a:gd name="T4" fmla="*/ 78 w 264"/>
                  <a:gd name="T5" fmla="*/ 3 h 131"/>
                  <a:gd name="T6" fmla="*/ 103 w 264"/>
                  <a:gd name="T7" fmla="*/ 17 h 131"/>
                  <a:gd name="T8" fmla="*/ 137 w 264"/>
                  <a:gd name="T9" fmla="*/ 45 h 131"/>
                  <a:gd name="T10" fmla="*/ 182 w 264"/>
                  <a:gd name="T11" fmla="*/ 64 h 131"/>
                  <a:gd name="T12" fmla="*/ 225 w 264"/>
                  <a:gd name="T13" fmla="*/ 71 h 131"/>
                  <a:gd name="T14" fmla="*/ 256 w 264"/>
                  <a:gd name="T15" fmla="*/ 73 h 131"/>
                  <a:gd name="T16" fmla="*/ 263 w 264"/>
                  <a:gd name="T17" fmla="*/ 78 h 131"/>
                  <a:gd name="T18" fmla="*/ 233 w 264"/>
                  <a:gd name="T19" fmla="*/ 94 h 131"/>
                  <a:gd name="T20" fmla="*/ 182 w 264"/>
                  <a:gd name="T21" fmla="*/ 114 h 131"/>
                  <a:gd name="T22" fmla="*/ 133 w 264"/>
                  <a:gd name="T23" fmla="*/ 129 h 131"/>
                  <a:gd name="T24" fmla="*/ 99 w 264"/>
                  <a:gd name="T25" fmla="*/ 127 h 131"/>
                  <a:gd name="T26" fmla="*/ 71 w 264"/>
                  <a:gd name="T27" fmla="*/ 112 h 131"/>
                  <a:gd name="T28" fmla="*/ 44 w 264"/>
                  <a:gd name="T29" fmla="*/ 91 h 131"/>
                  <a:gd name="T30" fmla="*/ 23 w 264"/>
                  <a:gd name="T31" fmla="*/ 67 h 131"/>
                  <a:gd name="T32" fmla="*/ 4 w 264"/>
                  <a:gd name="T33" fmla="*/ 38 h 131"/>
                  <a:gd name="T34" fmla="*/ 3 w 264"/>
                  <a:gd name="T35" fmla="*/ 14 h 131"/>
                  <a:gd name="T36" fmla="*/ 5 w 264"/>
                  <a:gd name="T37" fmla="*/ 17 h 131"/>
                  <a:gd name="T38" fmla="*/ 16 w 264"/>
                  <a:gd name="T39" fmla="*/ 46 h 131"/>
                  <a:gd name="T40" fmla="*/ 43 w 264"/>
                  <a:gd name="T41" fmla="*/ 72 h 131"/>
                  <a:gd name="T42" fmla="*/ 79 w 264"/>
                  <a:gd name="T43" fmla="*/ 88 h 131"/>
                  <a:gd name="T44" fmla="*/ 124 w 264"/>
                  <a:gd name="T45" fmla="*/ 98 h 131"/>
                  <a:gd name="T46" fmla="*/ 169 w 264"/>
                  <a:gd name="T47" fmla="*/ 97 h 131"/>
                  <a:gd name="T48" fmla="*/ 190 w 264"/>
                  <a:gd name="T49" fmla="*/ 90 h 131"/>
                  <a:gd name="T50" fmla="*/ 181 w 264"/>
                  <a:gd name="T51" fmla="*/ 90 h 131"/>
                  <a:gd name="T52" fmla="*/ 163 w 264"/>
                  <a:gd name="T53" fmla="*/ 86 h 131"/>
                  <a:gd name="T54" fmla="*/ 139 w 264"/>
                  <a:gd name="T55" fmla="*/ 73 h 131"/>
                  <a:gd name="T56" fmla="*/ 112 w 264"/>
                  <a:gd name="T57" fmla="*/ 50 h 131"/>
                  <a:gd name="T58" fmla="*/ 95 w 264"/>
                  <a:gd name="T59" fmla="*/ 34 h 131"/>
                  <a:gd name="T60" fmla="*/ 83 w 264"/>
                  <a:gd name="T61" fmla="*/ 26 h 131"/>
                  <a:gd name="T62" fmla="*/ 78 w 264"/>
                  <a:gd name="T63" fmla="*/ 22 h 131"/>
                  <a:gd name="T64" fmla="*/ 72 w 264"/>
                  <a:gd name="T65" fmla="*/ 22 h 131"/>
                  <a:gd name="T66" fmla="*/ 56 w 264"/>
                  <a:gd name="T67" fmla="*/ 19 h 131"/>
                  <a:gd name="T68" fmla="*/ 35 w 264"/>
                  <a:gd name="T69" fmla="*/ 13 h 131"/>
                  <a:gd name="T70" fmla="*/ 21 w 264"/>
                  <a:gd name="T71" fmla="*/ 10 h 131"/>
                  <a:gd name="T72" fmla="*/ 19 w 264"/>
                  <a:gd name="T73" fmla="*/ 10 h 131"/>
                  <a:gd name="T74" fmla="*/ 22 w 264"/>
                  <a:gd name="T75" fmla="*/ 6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4"/>
                  <a:gd name="T115" fmla="*/ 0 h 131"/>
                  <a:gd name="T116" fmla="*/ 264 w 264"/>
                  <a:gd name="T117" fmla="*/ 131 h 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4" h="131">
                    <a:moveTo>
                      <a:pt x="34" y="5"/>
                    </a:moveTo>
                    <a:lnTo>
                      <a:pt x="42" y="4"/>
                    </a:lnTo>
                    <a:lnTo>
                      <a:pt x="50" y="3"/>
                    </a:lnTo>
                    <a:lnTo>
                      <a:pt x="58" y="0"/>
                    </a:lnTo>
                    <a:lnTo>
                      <a:pt x="67" y="0"/>
                    </a:lnTo>
                    <a:lnTo>
                      <a:pt x="78" y="3"/>
                    </a:lnTo>
                    <a:lnTo>
                      <a:pt x="89" y="7"/>
                    </a:lnTo>
                    <a:lnTo>
                      <a:pt x="103" y="17"/>
                    </a:lnTo>
                    <a:lnTo>
                      <a:pt x="119" y="30"/>
                    </a:lnTo>
                    <a:lnTo>
                      <a:pt x="137" y="45"/>
                    </a:lnTo>
                    <a:lnTo>
                      <a:pt x="159" y="56"/>
                    </a:lnTo>
                    <a:lnTo>
                      <a:pt x="182" y="64"/>
                    </a:lnTo>
                    <a:lnTo>
                      <a:pt x="204" y="67"/>
                    </a:lnTo>
                    <a:lnTo>
                      <a:pt x="225" y="71"/>
                    </a:lnTo>
                    <a:lnTo>
                      <a:pt x="242" y="72"/>
                    </a:lnTo>
                    <a:lnTo>
                      <a:pt x="256" y="73"/>
                    </a:lnTo>
                    <a:lnTo>
                      <a:pt x="264" y="74"/>
                    </a:lnTo>
                    <a:lnTo>
                      <a:pt x="263" y="78"/>
                    </a:lnTo>
                    <a:lnTo>
                      <a:pt x="251" y="84"/>
                    </a:lnTo>
                    <a:lnTo>
                      <a:pt x="233" y="94"/>
                    </a:lnTo>
                    <a:lnTo>
                      <a:pt x="209" y="104"/>
                    </a:lnTo>
                    <a:lnTo>
                      <a:pt x="182" y="114"/>
                    </a:lnTo>
                    <a:lnTo>
                      <a:pt x="157" y="124"/>
                    </a:lnTo>
                    <a:lnTo>
                      <a:pt x="133" y="129"/>
                    </a:lnTo>
                    <a:lnTo>
                      <a:pt x="114" y="131"/>
                    </a:lnTo>
                    <a:lnTo>
                      <a:pt x="99" y="127"/>
                    </a:lnTo>
                    <a:lnTo>
                      <a:pt x="86" y="121"/>
                    </a:lnTo>
                    <a:lnTo>
                      <a:pt x="71" y="112"/>
                    </a:lnTo>
                    <a:lnTo>
                      <a:pt x="58" y="102"/>
                    </a:lnTo>
                    <a:lnTo>
                      <a:pt x="44" y="91"/>
                    </a:lnTo>
                    <a:lnTo>
                      <a:pt x="33" y="79"/>
                    </a:lnTo>
                    <a:lnTo>
                      <a:pt x="23" y="67"/>
                    </a:lnTo>
                    <a:lnTo>
                      <a:pt x="14" y="57"/>
                    </a:lnTo>
                    <a:lnTo>
                      <a:pt x="4" y="38"/>
                    </a:lnTo>
                    <a:lnTo>
                      <a:pt x="0" y="25"/>
                    </a:lnTo>
                    <a:lnTo>
                      <a:pt x="3" y="14"/>
                    </a:lnTo>
                    <a:lnTo>
                      <a:pt x="4" y="11"/>
                    </a:lnTo>
                    <a:lnTo>
                      <a:pt x="5" y="17"/>
                    </a:lnTo>
                    <a:lnTo>
                      <a:pt x="8" y="29"/>
                    </a:lnTo>
                    <a:lnTo>
                      <a:pt x="16" y="46"/>
                    </a:lnTo>
                    <a:lnTo>
                      <a:pt x="31" y="64"/>
                    </a:lnTo>
                    <a:lnTo>
                      <a:pt x="43" y="72"/>
                    </a:lnTo>
                    <a:lnTo>
                      <a:pt x="59" y="80"/>
                    </a:lnTo>
                    <a:lnTo>
                      <a:pt x="79" y="88"/>
                    </a:lnTo>
                    <a:lnTo>
                      <a:pt x="101" y="94"/>
                    </a:lnTo>
                    <a:lnTo>
                      <a:pt x="124" y="98"/>
                    </a:lnTo>
                    <a:lnTo>
                      <a:pt x="147" y="99"/>
                    </a:lnTo>
                    <a:lnTo>
                      <a:pt x="169" y="97"/>
                    </a:lnTo>
                    <a:lnTo>
                      <a:pt x="189" y="90"/>
                    </a:lnTo>
                    <a:lnTo>
                      <a:pt x="190" y="90"/>
                    </a:lnTo>
                    <a:lnTo>
                      <a:pt x="187" y="90"/>
                    </a:lnTo>
                    <a:lnTo>
                      <a:pt x="181" y="90"/>
                    </a:lnTo>
                    <a:lnTo>
                      <a:pt x="173" y="89"/>
                    </a:lnTo>
                    <a:lnTo>
                      <a:pt x="163" y="86"/>
                    </a:lnTo>
                    <a:lnTo>
                      <a:pt x="151" y="81"/>
                    </a:lnTo>
                    <a:lnTo>
                      <a:pt x="139" y="73"/>
                    </a:lnTo>
                    <a:lnTo>
                      <a:pt x="125" y="61"/>
                    </a:lnTo>
                    <a:lnTo>
                      <a:pt x="112" y="50"/>
                    </a:lnTo>
                    <a:lnTo>
                      <a:pt x="102" y="41"/>
                    </a:lnTo>
                    <a:lnTo>
                      <a:pt x="95" y="34"/>
                    </a:lnTo>
                    <a:lnTo>
                      <a:pt x="88" y="28"/>
                    </a:lnTo>
                    <a:lnTo>
                      <a:pt x="83" y="26"/>
                    </a:lnTo>
                    <a:lnTo>
                      <a:pt x="80" y="23"/>
                    </a:lnTo>
                    <a:lnTo>
                      <a:pt x="78" y="22"/>
                    </a:lnTo>
                    <a:lnTo>
                      <a:pt x="75" y="22"/>
                    </a:lnTo>
                    <a:lnTo>
                      <a:pt x="72" y="22"/>
                    </a:lnTo>
                    <a:lnTo>
                      <a:pt x="65" y="20"/>
                    </a:lnTo>
                    <a:lnTo>
                      <a:pt x="56" y="19"/>
                    </a:lnTo>
                    <a:lnTo>
                      <a:pt x="45" y="15"/>
                    </a:lnTo>
                    <a:lnTo>
                      <a:pt x="35" y="13"/>
                    </a:lnTo>
                    <a:lnTo>
                      <a:pt x="27" y="12"/>
                    </a:lnTo>
                    <a:lnTo>
                      <a:pt x="21" y="10"/>
                    </a:lnTo>
                    <a:lnTo>
                      <a:pt x="19" y="10"/>
                    </a:lnTo>
                    <a:lnTo>
                      <a:pt x="19" y="8"/>
                    </a:lnTo>
                    <a:lnTo>
                      <a:pt x="22" y="6"/>
                    </a:lnTo>
                    <a:lnTo>
                      <a:pt x="34" y="5"/>
                    </a:lnTo>
                    <a:close/>
                  </a:path>
                </a:pathLst>
              </a:custGeom>
              <a:solidFill>
                <a:srgbClr val="000000"/>
              </a:solidFill>
              <a:ln w="9525">
                <a:noFill/>
                <a:round/>
                <a:headEnd/>
                <a:tailEnd/>
              </a:ln>
            </p:spPr>
            <p:txBody>
              <a:bodyPr/>
              <a:lstStyle/>
              <a:p>
                <a:endParaRPr lang="fa-IR"/>
              </a:p>
            </p:txBody>
          </p:sp>
          <p:sp>
            <p:nvSpPr>
              <p:cNvPr id="16559" name="Freeform 143"/>
              <p:cNvSpPr>
                <a:spLocks/>
              </p:cNvSpPr>
              <p:nvPr/>
            </p:nvSpPr>
            <p:spPr bwMode="auto">
              <a:xfrm>
                <a:off x="2392" y="3343"/>
                <a:ext cx="98" cy="90"/>
              </a:xfrm>
              <a:custGeom>
                <a:avLst/>
                <a:gdLst>
                  <a:gd name="T0" fmla="*/ 1 w 195"/>
                  <a:gd name="T1" fmla="*/ 126 h 180"/>
                  <a:gd name="T2" fmla="*/ 13 w 195"/>
                  <a:gd name="T3" fmla="*/ 105 h 180"/>
                  <a:gd name="T4" fmla="*/ 31 w 195"/>
                  <a:gd name="T5" fmla="*/ 98 h 180"/>
                  <a:gd name="T6" fmla="*/ 52 w 195"/>
                  <a:gd name="T7" fmla="*/ 98 h 180"/>
                  <a:gd name="T8" fmla="*/ 71 w 195"/>
                  <a:gd name="T9" fmla="*/ 98 h 180"/>
                  <a:gd name="T10" fmla="*/ 98 w 195"/>
                  <a:gd name="T11" fmla="*/ 93 h 180"/>
                  <a:gd name="T12" fmla="*/ 126 w 195"/>
                  <a:gd name="T13" fmla="*/ 82 h 180"/>
                  <a:gd name="T14" fmla="*/ 147 w 195"/>
                  <a:gd name="T15" fmla="*/ 68 h 180"/>
                  <a:gd name="T16" fmla="*/ 161 w 195"/>
                  <a:gd name="T17" fmla="*/ 41 h 180"/>
                  <a:gd name="T18" fmla="*/ 166 w 195"/>
                  <a:gd name="T19" fmla="*/ 6 h 180"/>
                  <a:gd name="T20" fmla="*/ 170 w 195"/>
                  <a:gd name="T21" fmla="*/ 9 h 180"/>
                  <a:gd name="T22" fmla="*/ 192 w 195"/>
                  <a:gd name="T23" fmla="*/ 59 h 180"/>
                  <a:gd name="T24" fmla="*/ 193 w 195"/>
                  <a:gd name="T25" fmla="*/ 116 h 180"/>
                  <a:gd name="T26" fmla="*/ 187 w 195"/>
                  <a:gd name="T27" fmla="*/ 142 h 180"/>
                  <a:gd name="T28" fmla="*/ 159 w 195"/>
                  <a:gd name="T29" fmla="*/ 157 h 180"/>
                  <a:gd name="T30" fmla="*/ 137 w 195"/>
                  <a:gd name="T31" fmla="*/ 167 h 180"/>
                  <a:gd name="T32" fmla="*/ 119 w 195"/>
                  <a:gd name="T33" fmla="*/ 177 h 180"/>
                  <a:gd name="T34" fmla="*/ 101 w 195"/>
                  <a:gd name="T35" fmla="*/ 180 h 180"/>
                  <a:gd name="T36" fmla="*/ 82 w 195"/>
                  <a:gd name="T37" fmla="*/ 178 h 180"/>
                  <a:gd name="T38" fmla="*/ 55 w 195"/>
                  <a:gd name="T39" fmla="*/ 170 h 180"/>
                  <a:gd name="T40" fmla="*/ 29 w 195"/>
                  <a:gd name="T41" fmla="*/ 161 h 180"/>
                  <a:gd name="T42" fmla="*/ 10 w 195"/>
                  <a:gd name="T43" fmla="*/ 154 h 180"/>
                  <a:gd name="T44" fmla="*/ 10 w 195"/>
                  <a:gd name="T45" fmla="*/ 151 h 180"/>
                  <a:gd name="T46" fmla="*/ 23 w 195"/>
                  <a:gd name="T47" fmla="*/ 148 h 180"/>
                  <a:gd name="T48" fmla="*/ 38 w 195"/>
                  <a:gd name="T49" fmla="*/ 150 h 180"/>
                  <a:gd name="T50" fmla="*/ 51 w 195"/>
                  <a:gd name="T51" fmla="*/ 153 h 180"/>
                  <a:gd name="T52" fmla="*/ 66 w 195"/>
                  <a:gd name="T53" fmla="*/ 154 h 180"/>
                  <a:gd name="T54" fmla="*/ 83 w 195"/>
                  <a:gd name="T55" fmla="*/ 153 h 180"/>
                  <a:gd name="T56" fmla="*/ 102 w 195"/>
                  <a:gd name="T57" fmla="*/ 150 h 180"/>
                  <a:gd name="T58" fmla="*/ 120 w 195"/>
                  <a:gd name="T59" fmla="*/ 148 h 180"/>
                  <a:gd name="T60" fmla="*/ 134 w 195"/>
                  <a:gd name="T61" fmla="*/ 144 h 180"/>
                  <a:gd name="T62" fmla="*/ 147 w 195"/>
                  <a:gd name="T63" fmla="*/ 138 h 180"/>
                  <a:gd name="T64" fmla="*/ 162 w 195"/>
                  <a:gd name="T65" fmla="*/ 114 h 180"/>
                  <a:gd name="T66" fmla="*/ 169 w 195"/>
                  <a:gd name="T67" fmla="*/ 78 h 180"/>
                  <a:gd name="T68" fmla="*/ 168 w 195"/>
                  <a:gd name="T69" fmla="*/ 73 h 180"/>
                  <a:gd name="T70" fmla="*/ 158 w 195"/>
                  <a:gd name="T71" fmla="*/ 87 h 180"/>
                  <a:gd name="T72" fmla="*/ 140 w 195"/>
                  <a:gd name="T73" fmla="*/ 104 h 180"/>
                  <a:gd name="T74" fmla="*/ 121 w 195"/>
                  <a:gd name="T75" fmla="*/ 114 h 180"/>
                  <a:gd name="T76" fmla="*/ 85 w 195"/>
                  <a:gd name="T77" fmla="*/ 109 h 180"/>
                  <a:gd name="T78" fmla="*/ 48 w 195"/>
                  <a:gd name="T79" fmla="*/ 110 h 180"/>
                  <a:gd name="T80" fmla="*/ 26 w 195"/>
                  <a:gd name="T81" fmla="*/ 118 h 180"/>
                  <a:gd name="T82" fmla="*/ 17 w 195"/>
                  <a:gd name="T83" fmla="*/ 126 h 180"/>
                  <a:gd name="T84" fmla="*/ 14 w 195"/>
                  <a:gd name="T85" fmla="*/ 132 h 180"/>
                  <a:gd name="T86" fmla="*/ 2 w 195"/>
                  <a:gd name="T87" fmla="*/ 1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5"/>
                  <a:gd name="T133" fmla="*/ 0 h 180"/>
                  <a:gd name="T134" fmla="*/ 195 w 195"/>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5" h="180">
                    <a:moveTo>
                      <a:pt x="0" y="142"/>
                    </a:moveTo>
                    <a:lnTo>
                      <a:pt x="1" y="126"/>
                    </a:lnTo>
                    <a:lnTo>
                      <a:pt x="6" y="113"/>
                    </a:lnTo>
                    <a:lnTo>
                      <a:pt x="13" y="105"/>
                    </a:lnTo>
                    <a:lnTo>
                      <a:pt x="22" y="101"/>
                    </a:lnTo>
                    <a:lnTo>
                      <a:pt x="31" y="98"/>
                    </a:lnTo>
                    <a:lnTo>
                      <a:pt x="41" y="97"/>
                    </a:lnTo>
                    <a:lnTo>
                      <a:pt x="52" y="98"/>
                    </a:lnTo>
                    <a:lnTo>
                      <a:pt x="61" y="98"/>
                    </a:lnTo>
                    <a:lnTo>
                      <a:pt x="71" y="98"/>
                    </a:lnTo>
                    <a:lnTo>
                      <a:pt x="84" y="96"/>
                    </a:lnTo>
                    <a:lnTo>
                      <a:pt x="98" y="93"/>
                    </a:lnTo>
                    <a:lnTo>
                      <a:pt x="112" y="88"/>
                    </a:lnTo>
                    <a:lnTo>
                      <a:pt x="126" y="82"/>
                    </a:lnTo>
                    <a:lnTo>
                      <a:pt x="138" y="76"/>
                    </a:lnTo>
                    <a:lnTo>
                      <a:pt x="147" y="68"/>
                    </a:lnTo>
                    <a:lnTo>
                      <a:pt x="154" y="60"/>
                    </a:lnTo>
                    <a:lnTo>
                      <a:pt x="161" y="41"/>
                    </a:lnTo>
                    <a:lnTo>
                      <a:pt x="165" y="21"/>
                    </a:lnTo>
                    <a:lnTo>
                      <a:pt x="166" y="6"/>
                    </a:lnTo>
                    <a:lnTo>
                      <a:pt x="166" y="0"/>
                    </a:lnTo>
                    <a:lnTo>
                      <a:pt x="170" y="9"/>
                    </a:lnTo>
                    <a:lnTo>
                      <a:pt x="182" y="29"/>
                    </a:lnTo>
                    <a:lnTo>
                      <a:pt x="192" y="59"/>
                    </a:lnTo>
                    <a:lnTo>
                      <a:pt x="195" y="90"/>
                    </a:lnTo>
                    <a:lnTo>
                      <a:pt x="193" y="116"/>
                    </a:lnTo>
                    <a:lnTo>
                      <a:pt x="193" y="132"/>
                    </a:lnTo>
                    <a:lnTo>
                      <a:pt x="187" y="142"/>
                    </a:lnTo>
                    <a:lnTo>
                      <a:pt x="170" y="151"/>
                    </a:lnTo>
                    <a:lnTo>
                      <a:pt x="159" y="157"/>
                    </a:lnTo>
                    <a:lnTo>
                      <a:pt x="147" y="163"/>
                    </a:lnTo>
                    <a:lnTo>
                      <a:pt x="137" y="167"/>
                    </a:lnTo>
                    <a:lnTo>
                      <a:pt x="128" y="172"/>
                    </a:lnTo>
                    <a:lnTo>
                      <a:pt x="119" y="177"/>
                    </a:lnTo>
                    <a:lnTo>
                      <a:pt x="109" y="179"/>
                    </a:lnTo>
                    <a:lnTo>
                      <a:pt x="101" y="180"/>
                    </a:lnTo>
                    <a:lnTo>
                      <a:pt x="92" y="180"/>
                    </a:lnTo>
                    <a:lnTo>
                      <a:pt x="82" y="178"/>
                    </a:lnTo>
                    <a:lnTo>
                      <a:pt x="69" y="174"/>
                    </a:lnTo>
                    <a:lnTo>
                      <a:pt x="55" y="170"/>
                    </a:lnTo>
                    <a:lnTo>
                      <a:pt x="41" y="165"/>
                    </a:lnTo>
                    <a:lnTo>
                      <a:pt x="29" y="161"/>
                    </a:lnTo>
                    <a:lnTo>
                      <a:pt x="18" y="156"/>
                    </a:lnTo>
                    <a:lnTo>
                      <a:pt x="10" y="154"/>
                    </a:lnTo>
                    <a:lnTo>
                      <a:pt x="8" y="153"/>
                    </a:lnTo>
                    <a:lnTo>
                      <a:pt x="10" y="151"/>
                    </a:lnTo>
                    <a:lnTo>
                      <a:pt x="15" y="149"/>
                    </a:lnTo>
                    <a:lnTo>
                      <a:pt x="23" y="148"/>
                    </a:lnTo>
                    <a:lnTo>
                      <a:pt x="32" y="149"/>
                    </a:lnTo>
                    <a:lnTo>
                      <a:pt x="38" y="150"/>
                    </a:lnTo>
                    <a:lnTo>
                      <a:pt x="44" y="151"/>
                    </a:lnTo>
                    <a:lnTo>
                      <a:pt x="51" y="153"/>
                    </a:lnTo>
                    <a:lnTo>
                      <a:pt x="58" y="154"/>
                    </a:lnTo>
                    <a:lnTo>
                      <a:pt x="66" y="154"/>
                    </a:lnTo>
                    <a:lnTo>
                      <a:pt x="74" y="154"/>
                    </a:lnTo>
                    <a:lnTo>
                      <a:pt x="83" y="153"/>
                    </a:lnTo>
                    <a:lnTo>
                      <a:pt x="92" y="151"/>
                    </a:lnTo>
                    <a:lnTo>
                      <a:pt x="102" y="150"/>
                    </a:lnTo>
                    <a:lnTo>
                      <a:pt x="111" y="149"/>
                    </a:lnTo>
                    <a:lnTo>
                      <a:pt x="120" y="148"/>
                    </a:lnTo>
                    <a:lnTo>
                      <a:pt x="127" y="147"/>
                    </a:lnTo>
                    <a:lnTo>
                      <a:pt x="134" y="144"/>
                    </a:lnTo>
                    <a:lnTo>
                      <a:pt x="140" y="142"/>
                    </a:lnTo>
                    <a:lnTo>
                      <a:pt x="147" y="138"/>
                    </a:lnTo>
                    <a:lnTo>
                      <a:pt x="153" y="132"/>
                    </a:lnTo>
                    <a:lnTo>
                      <a:pt x="162" y="114"/>
                    </a:lnTo>
                    <a:lnTo>
                      <a:pt x="167" y="94"/>
                    </a:lnTo>
                    <a:lnTo>
                      <a:pt x="169" y="78"/>
                    </a:lnTo>
                    <a:lnTo>
                      <a:pt x="169" y="71"/>
                    </a:lnTo>
                    <a:lnTo>
                      <a:pt x="168" y="73"/>
                    </a:lnTo>
                    <a:lnTo>
                      <a:pt x="164" y="79"/>
                    </a:lnTo>
                    <a:lnTo>
                      <a:pt x="158" y="87"/>
                    </a:lnTo>
                    <a:lnTo>
                      <a:pt x="150" y="95"/>
                    </a:lnTo>
                    <a:lnTo>
                      <a:pt x="140" y="104"/>
                    </a:lnTo>
                    <a:lnTo>
                      <a:pt x="131" y="111"/>
                    </a:lnTo>
                    <a:lnTo>
                      <a:pt x="121" y="114"/>
                    </a:lnTo>
                    <a:lnTo>
                      <a:pt x="112" y="114"/>
                    </a:lnTo>
                    <a:lnTo>
                      <a:pt x="85" y="109"/>
                    </a:lnTo>
                    <a:lnTo>
                      <a:pt x="64" y="108"/>
                    </a:lnTo>
                    <a:lnTo>
                      <a:pt x="48" y="110"/>
                    </a:lnTo>
                    <a:lnTo>
                      <a:pt x="36" y="113"/>
                    </a:lnTo>
                    <a:lnTo>
                      <a:pt x="26" y="118"/>
                    </a:lnTo>
                    <a:lnTo>
                      <a:pt x="21" y="123"/>
                    </a:lnTo>
                    <a:lnTo>
                      <a:pt x="17" y="126"/>
                    </a:lnTo>
                    <a:lnTo>
                      <a:pt x="16" y="127"/>
                    </a:lnTo>
                    <a:lnTo>
                      <a:pt x="14" y="132"/>
                    </a:lnTo>
                    <a:lnTo>
                      <a:pt x="8" y="141"/>
                    </a:lnTo>
                    <a:lnTo>
                      <a:pt x="2" y="147"/>
                    </a:lnTo>
                    <a:lnTo>
                      <a:pt x="0" y="142"/>
                    </a:lnTo>
                    <a:close/>
                  </a:path>
                </a:pathLst>
              </a:custGeom>
              <a:solidFill>
                <a:srgbClr val="000000"/>
              </a:solidFill>
              <a:ln w="9525">
                <a:noFill/>
                <a:round/>
                <a:headEnd/>
                <a:tailEnd/>
              </a:ln>
            </p:spPr>
            <p:txBody>
              <a:bodyPr/>
              <a:lstStyle/>
              <a:p>
                <a:endParaRPr lang="fa-IR"/>
              </a:p>
            </p:txBody>
          </p:sp>
          <p:sp>
            <p:nvSpPr>
              <p:cNvPr id="16560" name="Freeform 144"/>
              <p:cNvSpPr>
                <a:spLocks/>
              </p:cNvSpPr>
              <p:nvPr/>
            </p:nvSpPr>
            <p:spPr bwMode="auto">
              <a:xfrm>
                <a:off x="2338" y="3312"/>
                <a:ext cx="67" cy="106"/>
              </a:xfrm>
              <a:custGeom>
                <a:avLst/>
                <a:gdLst>
                  <a:gd name="T0" fmla="*/ 79 w 133"/>
                  <a:gd name="T1" fmla="*/ 188 h 211"/>
                  <a:gd name="T2" fmla="*/ 91 w 133"/>
                  <a:gd name="T3" fmla="*/ 180 h 211"/>
                  <a:gd name="T4" fmla="*/ 102 w 133"/>
                  <a:gd name="T5" fmla="*/ 174 h 211"/>
                  <a:gd name="T6" fmla="*/ 114 w 133"/>
                  <a:gd name="T7" fmla="*/ 165 h 211"/>
                  <a:gd name="T8" fmla="*/ 129 w 133"/>
                  <a:gd name="T9" fmla="*/ 137 h 211"/>
                  <a:gd name="T10" fmla="*/ 131 w 133"/>
                  <a:gd name="T11" fmla="*/ 102 h 211"/>
                  <a:gd name="T12" fmla="*/ 117 w 133"/>
                  <a:gd name="T13" fmla="*/ 78 h 211"/>
                  <a:gd name="T14" fmla="*/ 107 w 133"/>
                  <a:gd name="T15" fmla="*/ 61 h 211"/>
                  <a:gd name="T16" fmla="*/ 98 w 133"/>
                  <a:gd name="T17" fmla="*/ 49 h 211"/>
                  <a:gd name="T18" fmla="*/ 86 w 133"/>
                  <a:gd name="T19" fmla="*/ 38 h 211"/>
                  <a:gd name="T20" fmla="*/ 73 w 133"/>
                  <a:gd name="T21" fmla="*/ 29 h 211"/>
                  <a:gd name="T22" fmla="*/ 57 w 133"/>
                  <a:gd name="T23" fmla="*/ 19 h 211"/>
                  <a:gd name="T24" fmla="*/ 42 w 133"/>
                  <a:gd name="T25" fmla="*/ 8 h 211"/>
                  <a:gd name="T26" fmla="*/ 33 w 133"/>
                  <a:gd name="T27" fmla="*/ 2 h 211"/>
                  <a:gd name="T28" fmla="*/ 34 w 133"/>
                  <a:gd name="T29" fmla="*/ 4 h 211"/>
                  <a:gd name="T30" fmla="*/ 46 w 133"/>
                  <a:gd name="T31" fmla="*/ 22 h 211"/>
                  <a:gd name="T32" fmla="*/ 49 w 133"/>
                  <a:gd name="T33" fmla="*/ 45 h 211"/>
                  <a:gd name="T34" fmla="*/ 54 w 133"/>
                  <a:gd name="T35" fmla="*/ 71 h 211"/>
                  <a:gd name="T36" fmla="*/ 43 w 133"/>
                  <a:gd name="T37" fmla="*/ 91 h 211"/>
                  <a:gd name="T38" fmla="*/ 30 w 133"/>
                  <a:gd name="T39" fmla="*/ 101 h 211"/>
                  <a:gd name="T40" fmla="*/ 13 w 133"/>
                  <a:gd name="T41" fmla="*/ 109 h 211"/>
                  <a:gd name="T42" fmla="*/ 3 w 133"/>
                  <a:gd name="T43" fmla="*/ 117 h 211"/>
                  <a:gd name="T44" fmla="*/ 0 w 133"/>
                  <a:gd name="T45" fmla="*/ 133 h 211"/>
                  <a:gd name="T46" fmla="*/ 0 w 133"/>
                  <a:gd name="T47" fmla="*/ 155 h 211"/>
                  <a:gd name="T48" fmla="*/ 20 w 133"/>
                  <a:gd name="T49" fmla="*/ 189 h 211"/>
                  <a:gd name="T50" fmla="*/ 57 w 133"/>
                  <a:gd name="T51" fmla="*/ 211 h 211"/>
                  <a:gd name="T52" fmla="*/ 61 w 133"/>
                  <a:gd name="T53" fmla="*/ 202 h 211"/>
                  <a:gd name="T54" fmla="*/ 50 w 133"/>
                  <a:gd name="T55" fmla="*/ 185 h 211"/>
                  <a:gd name="T56" fmla="*/ 24 w 133"/>
                  <a:gd name="T57" fmla="*/ 164 h 211"/>
                  <a:gd name="T58" fmla="*/ 16 w 133"/>
                  <a:gd name="T59" fmla="*/ 142 h 211"/>
                  <a:gd name="T60" fmla="*/ 18 w 133"/>
                  <a:gd name="T61" fmla="*/ 126 h 211"/>
                  <a:gd name="T62" fmla="*/ 24 w 133"/>
                  <a:gd name="T63" fmla="*/ 118 h 211"/>
                  <a:gd name="T64" fmla="*/ 60 w 133"/>
                  <a:gd name="T65" fmla="*/ 98 h 211"/>
                  <a:gd name="T66" fmla="*/ 70 w 133"/>
                  <a:gd name="T67" fmla="*/ 74 h 211"/>
                  <a:gd name="T68" fmla="*/ 68 w 133"/>
                  <a:gd name="T69" fmla="*/ 53 h 211"/>
                  <a:gd name="T70" fmla="*/ 64 w 133"/>
                  <a:gd name="T71" fmla="*/ 45 h 211"/>
                  <a:gd name="T72" fmla="*/ 72 w 133"/>
                  <a:gd name="T73" fmla="*/ 56 h 211"/>
                  <a:gd name="T74" fmla="*/ 85 w 133"/>
                  <a:gd name="T75" fmla="*/ 74 h 211"/>
                  <a:gd name="T76" fmla="*/ 98 w 133"/>
                  <a:gd name="T77" fmla="*/ 90 h 211"/>
                  <a:gd name="T78" fmla="*/ 108 w 133"/>
                  <a:gd name="T79" fmla="*/ 112 h 211"/>
                  <a:gd name="T80" fmla="*/ 114 w 133"/>
                  <a:gd name="T81" fmla="*/ 133 h 211"/>
                  <a:gd name="T82" fmla="*/ 101 w 133"/>
                  <a:gd name="T83" fmla="*/ 154 h 211"/>
                  <a:gd name="T84" fmla="*/ 86 w 133"/>
                  <a:gd name="T85" fmla="*/ 171 h 211"/>
                  <a:gd name="T86" fmla="*/ 75 w 133"/>
                  <a:gd name="T87" fmla="*/ 190 h 211"/>
                  <a:gd name="T88" fmla="*/ 69 w 133"/>
                  <a:gd name="T89" fmla="*/ 203 h 211"/>
                  <a:gd name="T90" fmla="*/ 73 w 133"/>
                  <a:gd name="T91" fmla="*/ 196 h 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
                  <a:gd name="T139" fmla="*/ 0 h 211"/>
                  <a:gd name="T140" fmla="*/ 133 w 133"/>
                  <a:gd name="T141" fmla="*/ 211 h 2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 h="211">
                    <a:moveTo>
                      <a:pt x="73" y="196"/>
                    </a:moveTo>
                    <a:lnTo>
                      <a:pt x="79" y="188"/>
                    </a:lnTo>
                    <a:lnTo>
                      <a:pt x="85" y="184"/>
                    </a:lnTo>
                    <a:lnTo>
                      <a:pt x="91" y="180"/>
                    </a:lnTo>
                    <a:lnTo>
                      <a:pt x="96" y="177"/>
                    </a:lnTo>
                    <a:lnTo>
                      <a:pt x="102" y="174"/>
                    </a:lnTo>
                    <a:lnTo>
                      <a:pt x="108" y="171"/>
                    </a:lnTo>
                    <a:lnTo>
                      <a:pt x="114" y="165"/>
                    </a:lnTo>
                    <a:lnTo>
                      <a:pt x="119" y="157"/>
                    </a:lnTo>
                    <a:lnTo>
                      <a:pt x="129" y="137"/>
                    </a:lnTo>
                    <a:lnTo>
                      <a:pt x="133" y="119"/>
                    </a:lnTo>
                    <a:lnTo>
                      <a:pt x="131" y="102"/>
                    </a:lnTo>
                    <a:lnTo>
                      <a:pt x="123" y="86"/>
                    </a:lnTo>
                    <a:lnTo>
                      <a:pt x="117" y="78"/>
                    </a:lnTo>
                    <a:lnTo>
                      <a:pt x="111" y="70"/>
                    </a:lnTo>
                    <a:lnTo>
                      <a:pt x="107" y="61"/>
                    </a:lnTo>
                    <a:lnTo>
                      <a:pt x="102" y="55"/>
                    </a:lnTo>
                    <a:lnTo>
                      <a:pt x="98" y="49"/>
                    </a:lnTo>
                    <a:lnTo>
                      <a:pt x="92" y="43"/>
                    </a:lnTo>
                    <a:lnTo>
                      <a:pt x="86" y="38"/>
                    </a:lnTo>
                    <a:lnTo>
                      <a:pt x="80" y="34"/>
                    </a:lnTo>
                    <a:lnTo>
                      <a:pt x="73" y="29"/>
                    </a:lnTo>
                    <a:lnTo>
                      <a:pt x="65" y="25"/>
                    </a:lnTo>
                    <a:lnTo>
                      <a:pt x="57" y="19"/>
                    </a:lnTo>
                    <a:lnTo>
                      <a:pt x="49" y="13"/>
                    </a:lnTo>
                    <a:lnTo>
                      <a:pt x="42" y="8"/>
                    </a:lnTo>
                    <a:lnTo>
                      <a:pt x="37" y="4"/>
                    </a:lnTo>
                    <a:lnTo>
                      <a:pt x="33" y="2"/>
                    </a:lnTo>
                    <a:lnTo>
                      <a:pt x="32" y="0"/>
                    </a:lnTo>
                    <a:lnTo>
                      <a:pt x="34" y="4"/>
                    </a:lnTo>
                    <a:lnTo>
                      <a:pt x="40" y="12"/>
                    </a:lnTo>
                    <a:lnTo>
                      <a:pt x="46" y="22"/>
                    </a:lnTo>
                    <a:lnTo>
                      <a:pt x="48" y="34"/>
                    </a:lnTo>
                    <a:lnTo>
                      <a:pt x="49" y="45"/>
                    </a:lnTo>
                    <a:lnTo>
                      <a:pt x="53" y="58"/>
                    </a:lnTo>
                    <a:lnTo>
                      <a:pt x="54" y="71"/>
                    </a:lnTo>
                    <a:lnTo>
                      <a:pt x="49" y="84"/>
                    </a:lnTo>
                    <a:lnTo>
                      <a:pt x="43" y="91"/>
                    </a:lnTo>
                    <a:lnTo>
                      <a:pt x="37" y="96"/>
                    </a:lnTo>
                    <a:lnTo>
                      <a:pt x="30" y="101"/>
                    </a:lnTo>
                    <a:lnTo>
                      <a:pt x="22" y="105"/>
                    </a:lnTo>
                    <a:lnTo>
                      <a:pt x="13" y="109"/>
                    </a:lnTo>
                    <a:lnTo>
                      <a:pt x="8" y="113"/>
                    </a:lnTo>
                    <a:lnTo>
                      <a:pt x="3" y="117"/>
                    </a:lnTo>
                    <a:lnTo>
                      <a:pt x="1" y="121"/>
                    </a:lnTo>
                    <a:lnTo>
                      <a:pt x="0" y="133"/>
                    </a:lnTo>
                    <a:lnTo>
                      <a:pt x="0" y="146"/>
                    </a:lnTo>
                    <a:lnTo>
                      <a:pt x="0" y="155"/>
                    </a:lnTo>
                    <a:lnTo>
                      <a:pt x="0" y="159"/>
                    </a:lnTo>
                    <a:lnTo>
                      <a:pt x="20" y="189"/>
                    </a:lnTo>
                    <a:lnTo>
                      <a:pt x="43" y="202"/>
                    </a:lnTo>
                    <a:lnTo>
                      <a:pt x="57" y="211"/>
                    </a:lnTo>
                    <a:lnTo>
                      <a:pt x="58" y="209"/>
                    </a:lnTo>
                    <a:lnTo>
                      <a:pt x="61" y="202"/>
                    </a:lnTo>
                    <a:lnTo>
                      <a:pt x="60" y="193"/>
                    </a:lnTo>
                    <a:lnTo>
                      <a:pt x="50" y="185"/>
                    </a:lnTo>
                    <a:lnTo>
                      <a:pt x="34" y="174"/>
                    </a:lnTo>
                    <a:lnTo>
                      <a:pt x="24" y="164"/>
                    </a:lnTo>
                    <a:lnTo>
                      <a:pt x="18" y="154"/>
                    </a:lnTo>
                    <a:lnTo>
                      <a:pt x="16" y="142"/>
                    </a:lnTo>
                    <a:lnTo>
                      <a:pt x="16" y="133"/>
                    </a:lnTo>
                    <a:lnTo>
                      <a:pt x="18" y="126"/>
                    </a:lnTo>
                    <a:lnTo>
                      <a:pt x="20" y="120"/>
                    </a:lnTo>
                    <a:lnTo>
                      <a:pt x="24" y="118"/>
                    </a:lnTo>
                    <a:lnTo>
                      <a:pt x="46" y="109"/>
                    </a:lnTo>
                    <a:lnTo>
                      <a:pt x="60" y="98"/>
                    </a:lnTo>
                    <a:lnTo>
                      <a:pt x="66" y="86"/>
                    </a:lnTo>
                    <a:lnTo>
                      <a:pt x="70" y="74"/>
                    </a:lnTo>
                    <a:lnTo>
                      <a:pt x="70" y="63"/>
                    </a:lnTo>
                    <a:lnTo>
                      <a:pt x="68" y="53"/>
                    </a:lnTo>
                    <a:lnTo>
                      <a:pt x="65" y="48"/>
                    </a:lnTo>
                    <a:lnTo>
                      <a:pt x="64" y="45"/>
                    </a:lnTo>
                    <a:lnTo>
                      <a:pt x="66" y="48"/>
                    </a:lnTo>
                    <a:lnTo>
                      <a:pt x="72" y="56"/>
                    </a:lnTo>
                    <a:lnTo>
                      <a:pt x="79" y="65"/>
                    </a:lnTo>
                    <a:lnTo>
                      <a:pt x="85" y="74"/>
                    </a:lnTo>
                    <a:lnTo>
                      <a:pt x="91" y="82"/>
                    </a:lnTo>
                    <a:lnTo>
                      <a:pt x="98" y="90"/>
                    </a:lnTo>
                    <a:lnTo>
                      <a:pt x="103" y="99"/>
                    </a:lnTo>
                    <a:lnTo>
                      <a:pt x="108" y="112"/>
                    </a:lnTo>
                    <a:lnTo>
                      <a:pt x="111" y="124"/>
                    </a:lnTo>
                    <a:lnTo>
                      <a:pt x="114" y="133"/>
                    </a:lnTo>
                    <a:lnTo>
                      <a:pt x="111" y="142"/>
                    </a:lnTo>
                    <a:lnTo>
                      <a:pt x="101" y="154"/>
                    </a:lnTo>
                    <a:lnTo>
                      <a:pt x="93" y="162"/>
                    </a:lnTo>
                    <a:lnTo>
                      <a:pt x="86" y="171"/>
                    </a:lnTo>
                    <a:lnTo>
                      <a:pt x="79" y="181"/>
                    </a:lnTo>
                    <a:lnTo>
                      <a:pt x="75" y="190"/>
                    </a:lnTo>
                    <a:lnTo>
                      <a:pt x="71" y="199"/>
                    </a:lnTo>
                    <a:lnTo>
                      <a:pt x="69" y="203"/>
                    </a:lnTo>
                    <a:lnTo>
                      <a:pt x="70" y="202"/>
                    </a:lnTo>
                    <a:lnTo>
                      <a:pt x="73" y="196"/>
                    </a:lnTo>
                    <a:close/>
                  </a:path>
                </a:pathLst>
              </a:custGeom>
              <a:solidFill>
                <a:srgbClr val="000000"/>
              </a:solidFill>
              <a:ln w="9525">
                <a:noFill/>
                <a:round/>
                <a:headEnd/>
                <a:tailEnd/>
              </a:ln>
            </p:spPr>
            <p:txBody>
              <a:bodyPr/>
              <a:lstStyle/>
              <a:p>
                <a:endParaRPr lang="fa-IR"/>
              </a:p>
            </p:txBody>
          </p:sp>
          <p:sp>
            <p:nvSpPr>
              <p:cNvPr id="16561" name="Freeform 145"/>
              <p:cNvSpPr>
                <a:spLocks/>
              </p:cNvSpPr>
              <p:nvPr/>
            </p:nvSpPr>
            <p:spPr bwMode="auto">
              <a:xfrm>
                <a:off x="2362" y="3404"/>
                <a:ext cx="35" cy="29"/>
              </a:xfrm>
              <a:custGeom>
                <a:avLst/>
                <a:gdLst>
                  <a:gd name="T0" fmla="*/ 5 w 69"/>
                  <a:gd name="T1" fmla="*/ 24 h 57"/>
                  <a:gd name="T2" fmla="*/ 10 w 69"/>
                  <a:gd name="T3" fmla="*/ 11 h 57"/>
                  <a:gd name="T4" fmla="*/ 16 w 69"/>
                  <a:gd name="T5" fmla="*/ 3 h 57"/>
                  <a:gd name="T6" fmla="*/ 24 w 69"/>
                  <a:gd name="T7" fmla="*/ 0 h 57"/>
                  <a:gd name="T8" fmla="*/ 36 w 69"/>
                  <a:gd name="T9" fmla="*/ 1 h 57"/>
                  <a:gd name="T10" fmla="*/ 43 w 69"/>
                  <a:gd name="T11" fmla="*/ 2 h 57"/>
                  <a:gd name="T12" fmla="*/ 49 w 69"/>
                  <a:gd name="T13" fmla="*/ 2 h 57"/>
                  <a:gd name="T14" fmla="*/ 55 w 69"/>
                  <a:gd name="T15" fmla="*/ 3 h 57"/>
                  <a:gd name="T16" fmla="*/ 60 w 69"/>
                  <a:gd name="T17" fmla="*/ 5 h 57"/>
                  <a:gd name="T18" fmla="*/ 64 w 69"/>
                  <a:gd name="T19" fmla="*/ 8 h 57"/>
                  <a:gd name="T20" fmla="*/ 67 w 69"/>
                  <a:gd name="T21" fmla="*/ 11 h 57"/>
                  <a:gd name="T22" fmla="*/ 68 w 69"/>
                  <a:gd name="T23" fmla="*/ 16 h 57"/>
                  <a:gd name="T24" fmla="*/ 68 w 69"/>
                  <a:gd name="T25" fmla="*/ 23 h 57"/>
                  <a:gd name="T26" fmla="*/ 68 w 69"/>
                  <a:gd name="T27" fmla="*/ 34 h 57"/>
                  <a:gd name="T28" fmla="*/ 69 w 69"/>
                  <a:gd name="T29" fmla="*/ 42 h 57"/>
                  <a:gd name="T30" fmla="*/ 67 w 69"/>
                  <a:gd name="T31" fmla="*/ 48 h 57"/>
                  <a:gd name="T32" fmla="*/ 57 w 69"/>
                  <a:gd name="T33" fmla="*/ 54 h 57"/>
                  <a:gd name="T34" fmla="*/ 49 w 69"/>
                  <a:gd name="T35" fmla="*/ 56 h 57"/>
                  <a:gd name="T36" fmla="*/ 40 w 69"/>
                  <a:gd name="T37" fmla="*/ 57 h 57"/>
                  <a:gd name="T38" fmla="*/ 31 w 69"/>
                  <a:gd name="T39" fmla="*/ 57 h 57"/>
                  <a:gd name="T40" fmla="*/ 22 w 69"/>
                  <a:gd name="T41" fmla="*/ 55 h 57"/>
                  <a:gd name="T42" fmla="*/ 13 w 69"/>
                  <a:gd name="T43" fmla="*/ 54 h 57"/>
                  <a:gd name="T44" fmla="*/ 6 w 69"/>
                  <a:gd name="T45" fmla="*/ 53 h 57"/>
                  <a:gd name="T46" fmla="*/ 1 w 69"/>
                  <a:gd name="T47" fmla="*/ 50 h 57"/>
                  <a:gd name="T48" fmla="*/ 0 w 69"/>
                  <a:gd name="T49" fmla="*/ 50 h 57"/>
                  <a:gd name="T50" fmla="*/ 16 w 69"/>
                  <a:gd name="T51" fmla="*/ 41 h 57"/>
                  <a:gd name="T52" fmla="*/ 17 w 69"/>
                  <a:gd name="T53" fmla="*/ 42 h 57"/>
                  <a:gd name="T54" fmla="*/ 21 w 69"/>
                  <a:gd name="T55" fmla="*/ 46 h 57"/>
                  <a:gd name="T56" fmla="*/ 26 w 69"/>
                  <a:gd name="T57" fmla="*/ 47 h 57"/>
                  <a:gd name="T58" fmla="*/ 36 w 69"/>
                  <a:gd name="T59" fmla="*/ 47 h 57"/>
                  <a:gd name="T60" fmla="*/ 47 w 69"/>
                  <a:gd name="T61" fmla="*/ 44 h 57"/>
                  <a:gd name="T62" fmla="*/ 56 w 69"/>
                  <a:gd name="T63" fmla="*/ 40 h 57"/>
                  <a:gd name="T64" fmla="*/ 60 w 69"/>
                  <a:gd name="T65" fmla="*/ 33 h 57"/>
                  <a:gd name="T66" fmla="*/ 57 w 69"/>
                  <a:gd name="T67" fmla="*/ 23 h 57"/>
                  <a:gd name="T68" fmla="*/ 52 w 69"/>
                  <a:gd name="T69" fmla="*/ 15 h 57"/>
                  <a:gd name="T70" fmla="*/ 47 w 69"/>
                  <a:gd name="T71" fmla="*/ 13 h 57"/>
                  <a:gd name="T72" fmla="*/ 43 w 69"/>
                  <a:gd name="T73" fmla="*/ 16 h 57"/>
                  <a:gd name="T74" fmla="*/ 38 w 69"/>
                  <a:gd name="T75" fmla="*/ 18 h 57"/>
                  <a:gd name="T76" fmla="*/ 30 w 69"/>
                  <a:gd name="T77" fmla="*/ 21 h 57"/>
                  <a:gd name="T78" fmla="*/ 23 w 69"/>
                  <a:gd name="T79" fmla="*/ 21 h 57"/>
                  <a:gd name="T80" fmla="*/ 19 w 69"/>
                  <a:gd name="T81" fmla="*/ 21 h 57"/>
                  <a:gd name="T82" fmla="*/ 18 w 69"/>
                  <a:gd name="T83" fmla="*/ 21 h 57"/>
                  <a:gd name="T84" fmla="*/ 15 w 69"/>
                  <a:gd name="T85" fmla="*/ 25 h 57"/>
                  <a:gd name="T86" fmla="*/ 8 w 69"/>
                  <a:gd name="T87" fmla="*/ 31 h 57"/>
                  <a:gd name="T88" fmla="*/ 3 w 69"/>
                  <a:gd name="T89" fmla="*/ 32 h 57"/>
                  <a:gd name="T90" fmla="*/ 5 w 69"/>
                  <a:gd name="T91" fmla="*/ 24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57"/>
                  <a:gd name="T140" fmla="*/ 69 w 69"/>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57">
                    <a:moveTo>
                      <a:pt x="5" y="24"/>
                    </a:moveTo>
                    <a:lnTo>
                      <a:pt x="10" y="11"/>
                    </a:lnTo>
                    <a:lnTo>
                      <a:pt x="16" y="3"/>
                    </a:lnTo>
                    <a:lnTo>
                      <a:pt x="24" y="0"/>
                    </a:lnTo>
                    <a:lnTo>
                      <a:pt x="36" y="1"/>
                    </a:lnTo>
                    <a:lnTo>
                      <a:pt x="43" y="2"/>
                    </a:lnTo>
                    <a:lnTo>
                      <a:pt x="49" y="2"/>
                    </a:lnTo>
                    <a:lnTo>
                      <a:pt x="55" y="3"/>
                    </a:lnTo>
                    <a:lnTo>
                      <a:pt x="60" y="5"/>
                    </a:lnTo>
                    <a:lnTo>
                      <a:pt x="64" y="8"/>
                    </a:lnTo>
                    <a:lnTo>
                      <a:pt x="67" y="11"/>
                    </a:lnTo>
                    <a:lnTo>
                      <a:pt x="68" y="16"/>
                    </a:lnTo>
                    <a:lnTo>
                      <a:pt x="68" y="23"/>
                    </a:lnTo>
                    <a:lnTo>
                      <a:pt x="68" y="34"/>
                    </a:lnTo>
                    <a:lnTo>
                      <a:pt x="69" y="42"/>
                    </a:lnTo>
                    <a:lnTo>
                      <a:pt x="67" y="48"/>
                    </a:lnTo>
                    <a:lnTo>
                      <a:pt x="57" y="54"/>
                    </a:lnTo>
                    <a:lnTo>
                      <a:pt x="49" y="56"/>
                    </a:lnTo>
                    <a:lnTo>
                      <a:pt x="40" y="57"/>
                    </a:lnTo>
                    <a:lnTo>
                      <a:pt x="31" y="57"/>
                    </a:lnTo>
                    <a:lnTo>
                      <a:pt x="22" y="55"/>
                    </a:lnTo>
                    <a:lnTo>
                      <a:pt x="13" y="54"/>
                    </a:lnTo>
                    <a:lnTo>
                      <a:pt x="6" y="53"/>
                    </a:lnTo>
                    <a:lnTo>
                      <a:pt x="1" y="50"/>
                    </a:lnTo>
                    <a:lnTo>
                      <a:pt x="0" y="50"/>
                    </a:lnTo>
                    <a:lnTo>
                      <a:pt x="16" y="41"/>
                    </a:lnTo>
                    <a:lnTo>
                      <a:pt x="17" y="42"/>
                    </a:lnTo>
                    <a:lnTo>
                      <a:pt x="21" y="46"/>
                    </a:lnTo>
                    <a:lnTo>
                      <a:pt x="26" y="47"/>
                    </a:lnTo>
                    <a:lnTo>
                      <a:pt x="36" y="47"/>
                    </a:lnTo>
                    <a:lnTo>
                      <a:pt x="47" y="44"/>
                    </a:lnTo>
                    <a:lnTo>
                      <a:pt x="56" y="40"/>
                    </a:lnTo>
                    <a:lnTo>
                      <a:pt x="60" y="33"/>
                    </a:lnTo>
                    <a:lnTo>
                      <a:pt x="57" y="23"/>
                    </a:lnTo>
                    <a:lnTo>
                      <a:pt x="52" y="15"/>
                    </a:lnTo>
                    <a:lnTo>
                      <a:pt x="47" y="13"/>
                    </a:lnTo>
                    <a:lnTo>
                      <a:pt x="43" y="16"/>
                    </a:lnTo>
                    <a:lnTo>
                      <a:pt x="38" y="18"/>
                    </a:lnTo>
                    <a:lnTo>
                      <a:pt x="30" y="21"/>
                    </a:lnTo>
                    <a:lnTo>
                      <a:pt x="23" y="21"/>
                    </a:lnTo>
                    <a:lnTo>
                      <a:pt x="19" y="21"/>
                    </a:lnTo>
                    <a:lnTo>
                      <a:pt x="18" y="21"/>
                    </a:lnTo>
                    <a:lnTo>
                      <a:pt x="15" y="25"/>
                    </a:lnTo>
                    <a:lnTo>
                      <a:pt x="8" y="31"/>
                    </a:lnTo>
                    <a:lnTo>
                      <a:pt x="3" y="32"/>
                    </a:lnTo>
                    <a:lnTo>
                      <a:pt x="5" y="24"/>
                    </a:lnTo>
                    <a:close/>
                  </a:path>
                </a:pathLst>
              </a:custGeom>
              <a:solidFill>
                <a:srgbClr val="000000"/>
              </a:solidFill>
              <a:ln w="9525">
                <a:noFill/>
                <a:round/>
                <a:headEnd/>
                <a:tailEnd/>
              </a:ln>
            </p:spPr>
            <p:txBody>
              <a:bodyPr/>
              <a:lstStyle/>
              <a:p>
                <a:endParaRPr lang="fa-IR"/>
              </a:p>
            </p:txBody>
          </p:sp>
          <p:sp>
            <p:nvSpPr>
              <p:cNvPr id="16562" name="Freeform 146"/>
              <p:cNvSpPr>
                <a:spLocks/>
              </p:cNvSpPr>
              <p:nvPr/>
            </p:nvSpPr>
            <p:spPr bwMode="auto">
              <a:xfrm>
                <a:off x="2364" y="3416"/>
                <a:ext cx="6" cy="14"/>
              </a:xfrm>
              <a:custGeom>
                <a:avLst/>
                <a:gdLst>
                  <a:gd name="T0" fmla="*/ 6 w 11"/>
                  <a:gd name="T1" fmla="*/ 0 h 29"/>
                  <a:gd name="T2" fmla="*/ 11 w 11"/>
                  <a:gd name="T3" fmla="*/ 17 h 29"/>
                  <a:gd name="T4" fmla="*/ 0 w 11"/>
                  <a:gd name="T5" fmla="*/ 29 h 29"/>
                  <a:gd name="T6" fmla="*/ 2 w 11"/>
                  <a:gd name="T7" fmla="*/ 8 h 29"/>
                  <a:gd name="T8" fmla="*/ 6 w 11"/>
                  <a:gd name="T9" fmla="*/ 0 h 29"/>
                  <a:gd name="T10" fmla="*/ 0 60000 65536"/>
                  <a:gd name="T11" fmla="*/ 0 60000 65536"/>
                  <a:gd name="T12" fmla="*/ 0 60000 65536"/>
                  <a:gd name="T13" fmla="*/ 0 60000 65536"/>
                  <a:gd name="T14" fmla="*/ 0 60000 65536"/>
                  <a:gd name="T15" fmla="*/ 0 w 11"/>
                  <a:gd name="T16" fmla="*/ 0 h 29"/>
                  <a:gd name="T17" fmla="*/ 11 w 11"/>
                  <a:gd name="T18" fmla="*/ 29 h 29"/>
                </a:gdLst>
                <a:ahLst/>
                <a:cxnLst>
                  <a:cxn ang="T10">
                    <a:pos x="T0" y="T1"/>
                  </a:cxn>
                  <a:cxn ang="T11">
                    <a:pos x="T2" y="T3"/>
                  </a:cxn>
                  <a:cxn ang="T12">
                    <a:pos x="T4" y="T5"/>
                  </a:cxn>
                  <a:cxn ang="T13">
                    <a:pos x="T6" y="T7"/>
                  </a:cxn>
                  <a:cxn ang="T14">
                    <a:pos x="T8" y="T9"/>
                  </a:cxn>
                </a:cxnLst>
                <a:rect l="T15" t="T16" r="T17" b="T18"/>
                <a:pathLst>
                  <a:path w="11" h="29">
                    <a:moveTo>
                      <a:pt x="6" y="0"/>
                    </a:moveTo>
                    <a:lnTo>
                      <a:pt x="11" y="17"/>
                    </a:lnTo>
                    <a:lnTo>
                      <a:pt x="0" y="29"/>
                    </a:lnTo>
                    <a:lnTo>
                      <a:pt x="2" y="8"/>
                    </a:lnTo>
                    <a:lnTo>
                      <a:pt x="6" y="0"/>
                    </a:lnTo>
                    <a:close/>
                  </a:path>
                </a:pathLst>
              </a:custGeom>
              <a:solidFill>
                <a:srgbClr val="000000"/>
              </a:solidFill>
              <a:ln w="9525">
                <a:noFill/>
                <a:round/>
                <a:headEnd/>
                <a:tailEnd/>
              </a:ln>
            </p:spPr>
            <p:txBody>
              <a:bodyPr/>
              <a:lstStyle/>
              <a:p>
                <a:endParaRPr lang="fa-IR"/>
              </a:p>
            </p:txBody>
          </p:sp>
          <p:sp>
            <p:nvSpPr>
              <p:cNvPr id="16563" name="Freeform 147"/>
              <p:cNvSpPr>
                <a:spLocks/>
              </p:cNvSpPr>
              <p:nvPr/>
            </p:nvSpPr>
            <p:spPr bwMode="auto">
              <a:xfrm>
                <a:off x="1021" y="3351"/>
                <a:ext cx="273" cy="128"/>
              </a:xfrm>
              <a:custGeom>
                <a:avLst/>
                <a:gdLst>
                  <a:gd name="T0" fmla="*/ 521 w 546"/>
                  <a:gd name="T1" fmla="*/ 54 h 255"/>
                  <a:gd name="T2" fmla="*/ 497 w 546"/>
                  <a:gd name="T3" fmla="*/ 70 h 255"/>
                  <a:gd name="T4" fmla="*/ 472 w 546"/>
                  <a:gd name="T5" fmla="*/ 89 h 255"/>
                  <a:gd name="T6" fmla="*/ 448 w 546"/>
                  <a:gd name="T7" fmla="*/ 112 h 255"/>
                  <a:gd name="T8" fmla="*/ 423 w 546"/>
                  <a:gd name="T9" fmla="*/ 137 h 255"/>
                  <a:gd name="T10" fmla="*/ 396 w 546"/>
                  <a:gd name="T11" fmla="*/ 162 h 255"/>
                  <a:gd name="T12" fmla="*/ 369 w 546"/>
                  <a:gd name="T13" fmla="*/ 187 h 255"/>
                  <a:gd name="T14" fmla="*/ 338 w 546"/>
                  <a:gd name="T15" fmla="*/ 212 h 255"/>
                  <a:gd name="T16" fmla="*/ 303 w 546"/>
                  <a:gd name="T17" fmla="*/ 232 h 255"/>
                  <a:gd name="T18" fmla="*/ 258 w 546"/>
                  <a:gd name="T19" fmla="*/ 246 h 255"/>
                  <a:gd name="T20" fmla="*/ 207 w 546"/>
                  <a:gd name="T21" fmla="*/ 253 h 255"/>
                  <a:gd name="T22" fmla="*/ 153 w 546"/>
                  <a:gd name="T23" fmla="*/ 255 h 255"/>
                  <a:gd name="T24" fmla="*/ 101 w 546"/>
                  <a:gd name="T25" fmla="*/ 255 h 255"/>
                  <a:gd name="T26" fmla="*/ 57 w 546"/>
                  <a:gd name="T27" fmla="*/ 252 h 255"/>
                  <a:gd name="T28" fmla="*/ 22 w 546"/>
                  <a:gd name="T29" fmla="*/ 248 h 255"/>
                  <a:gd name="T30" fmla="*/ 2 w 546"/>
                  <a:gd name="T31" fmla="*/ 246 h 255"/>
                  <a:gd name="T32" fmla="*/ 2 w 546"/>
                  <a:gd name="T33" fmla="*/ 239 h 255"/>
                  <a:gd name="T34" fmla="*/ 19 w 546"/>
                  <a:gd name="T35" fmla="*/ 198 h 255"/>
                  <a:gd name="T36" fmla="*/ 43 w 546"/>
                  <a:gd name="T37" fmla="*/ 138 h 255"/>
                  <a:gd name="T38" fmla="*/ 69 w 546"/>
                  <a:gd name="T39" fmla="*/ 87 h 255"/>
                  <a:gd name="T40" fmla="*/ 86 w 546"/>
                  <a:gd name="T41" fmla="*/ 68 h 255"/>
                  <a:gd name="T42" fmla="*/ 101 w 546"/>
                  <a:gd name="T43" fmla="*/ 57 h 255"/>
                  <a:gd name="T44" fmla="*/ 120 w 546"/>
                  <a:gd name="T45" fmla="*/ 47 h 255"/>
                  <a:gd name="T46" fmla="*/ 143 w 546"/>
                  <a:gd name="T47" fmla="*/ 36 h 255"/>
                  <a:gd name="T48" fmla="*/ 168 w 546"/>
                  <a:gd name="T49" fmla="*/ 27 h 255"/>
                  <a:gd name="T50" fmla="*/ 197 w 546"/>
                  <a:gd name="T51" fmla="*/ 18 h 255"/>
                  <a:gd name="T52" fmla="*/ 229 w 546"/>
                  <a:gd name="T53" fmla="*/ 10 h 255"/>
                  <a:gd name="T54" fmla="*/ 263 w 546"/>
                  <a:gd name="T55" fmla="*/ 4 h 255"/>
                  <a:gd name="T56" fmla="*/ 301 w 546"/>
                  <a:gd name="T57" fmla="*/ 0 h 255"/>
                  <a:gd name="T58" fmla="*/ 346 w 546"/>
                  <a:gd name="T59" fmla="*/ 0 h 255"/>
                  <a:gd name="T60" fmla="*/ 396 w 546"/>
                  <a:gd name="T61" fmla="*/ 2 h 255"/>
                  <a:gd name="T62" fmla="*/ 446 w 546"/>
                  <a:gd name="T63" fmla="*/ 6 h 255"/>
                  <a:gd name="T64" fmla="*/ 491 w 546"/>
                  <a:gd name="T65" fmla="*/ 13 h 255"/>
                  <a:gd name="T66" fmla="*/ 524 w 546"/>
                  <a:gd name="T67" fmla="*/ 23 h 255"/>
                  <a:gd name="T68" fmla="*/ 544 w 546"/>
                  <a:gd name="T69" fmla="*/ 32 h 255"/>
                  <a:gd name="T70" fmla="*/ 543 w 546"/>
                  <a:gd name="T71" fmla="*/ 42 h 2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6"/>
                  <a:gd name="T109" fmla="*/ 0 h 255"/>
                  <a:gd name="T110" fmla="*/ 546 w 546"/>
                  <a:gd name="T111" fmla="*/ 255 h 2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6" h="255">
                    <a:moveTo>
                      <a:pt x="533" y="48"/>
                    </a:moveTo>
                    <a:lnTo>
                      <a:pt x="521" y="54"/>
                    </a:lnTo>
                    <a:lnTo>
                      <a:pt x="509" y="61"/>
                    </a:lnTo>
                    <a:lnTo>
                      <a:pt x="497" y="70"/>
                    </a:lnTo>
                    <a:lnTo>
                      <a:pt x="485" y="79"/>
                    </a:lnTo>
                    <a:lnTo>
                      <a:pt x="472" y="89"/>
                    </a:lnTo>
                    <a:lnTo>
                      <a:pt x="461" y="100"/>
                    </a:lnTo>
                    <a:lnTo>
                      <a:pt x="448" y="112"/>
                    </a:lnTo>
                    <a:lnTo>
                      <a:pt x="436" y="124"/>
                    </a:lnTo>
                    <a:lnTo>
                      <a:pt x="423" y="137"/>
                    </a:lnTo>
                    <a:lnTo>
                      <a:pt x="410" y="149"/>
                    </a:lnTo>
                    <a:lnTo>
                      <a:pt x="396" y="162"/>
                    </a:lnTo>
                    <a:lnTo>
                      <a:pt x="383" y="176"/>
                    </a:lnTo>
                    <a:lnTo>
                      <a:pt x="369" y="187"/>
                    </a:lnTo>
                    <a:lnTo>
                      <a:pt x="354" y="200"/>
                    </a:lnTo>
                    <a:lnTo>
                      <a:pt x="338" y="212"/>
                    </a:lnTo>
                    <a:lnTo>
                      <a:pt x="321" y="223"/>
                    </a:lnTo>
                    <a:lnTo>
                      <a:pt x="303" y="232"/>
                    </a:lnTo>
                    <a:lnTo>
                      <a:pt x="282" y="240"/>
                    </a:lnTo>
                    <a:lnTo>
                      <a:pt x="258" y="246"/>
                    </a:lnTo>
                    <a:lnTo>
                      <a:pt x="234" y="251"/>
                    </a:lnTo>
                    <a:lnTo>
                      <a:pt x="207" y="253"/>
                    </a:lnTo>
                    <a:lnTo>
                      <a:pt x="180" y="255"/>
                    </a:lnTo>
                    <a:lnTo>
                      <a:pt x="153" y="255"/>
                    </a:lnTo>
                    <a:lnTo>
                      <a:pt x="127" y="255"/>
                    </a:lnTo>
                    <a:lnTo>
                      <a:pt x="101" y="255"/>
                    </a:lnTo>
                    <a:lnTo>
                      <a:pt x="78" y="254"/>
                    </a:lnTo>
                    <a:lnTo>
                      <a:pt x="57" y="252"/>
                    </a:lnTo>
                    <a:lnTo>
                      <a:pt x="38" y="251"/>
                    </a:lnTo>
                    <a:lnTo>
                      <a:pt x="22" y="248"/>
                    </a:lnTo>
                    <a:lnTo>
                      <a:pt x="10" y="247"/>
                    </a:lnTo>
                    <a:lnTo>
                      <a:pt x="2" y="246"/>
                    </a:lnTo>
                    <a:lnTo>
                      <a:pt x="0" y="246"/>
                    </a:lnTo>
                    <a:lnTo>
                      <a:pt x="2" y="239"/>
                    </a:lnTo>
                    <a:lnTo>
                      <a:pt x="9" y="222"/>
                    </a:lnTo>
                    <a:lnTo>
                      <a:pt x="19" y="198"/>
                    </a:lnTo>
                    <a:lnTo>
                      <a:pt x="30" y="169"/>
                    </a:lnTo>
                    <a:lnTo>
                      <a:pt x="43" y="138"/>
                    </a:lnTo>
                    <a:lnTo>
                      <a:pt x="57" y="110"/>
                    </a:lnTo>
                    <a:lnTo>
                      <a:pt x="69" y="87"/>
                    </a:lnTo>
                    <a:lnTo>
                      <a:pt x="81" y="72"/>
                    </a:lnTo>
                    <a:lnTo>
                      <a:pt x="86" y="68"/>
                    </a:lnTo>
                    <a:lnTo>
                      <a:pt x="93" y="62"/>
                    </a:lnTo>
                    <a:lnTo>
                      <a:pt x="101" y="57"/>
                    </a:lnTo>
                    <a:lnTo>
                      <a:pt x="111" y="51"/>
                    </a:lnTo>
                    <a:lnTo>
                      <a:pt x="120" y="47"/>
                    </a:lnTo>
                    <a:lnTo>
                      <a:pt x="130" y="41"/>
                    </a:lnTo>
                    <a:lnTo>
                      <a:pt x="143" y="36"/>
                    </a:lnTo>
                    <a:lnTo>
                      <a:pt x="156" y="32"/>
                    </a:lnTo>
                    <a:lnTo>
                      <a:pt x="168" y="27"/>
                    </a:lnTo>
                    <a:lnTo>
                      <a:pt x="182" y="23"/>
                    </a:lnTo>
                    <a:lnTo>
                      <a:pt x="197" y="18"/>
                    </a:lnTo>
                    <a:lnTo>
                      <a:pt x="213" y="15"/>
                    </a:lnTo>
                    <a:lnTo>
                      <a:pt x="229" y="10"/>
                    </a:lnTo>
                    <a:lnTo>
                      <a:pt x="245" y="8"/>
                    </a:lnTo>
                    <a:lnTo>
                      <a:pt x="263" y="4"/>
                    </a:lnTo>
                    <a:lnTo>
                      <a:pt x="281" y="2"/>
                    </a:lnTo>
                    <a:lnTo>
                      <a:pt x="301" y="0"/>
                    </a:lnTo>
                    <a:lnTo>
                      <a:pt x="323" y="0"/>
                    </a:lnTo>
                    <a:lnTo>
                      <a:pt x="346" y="0"/>
                    </a:lnTo>
                    <a:lnTo>
                      <a:pt x="371" y="0"/>
                    </a:lnTo>
                    <a:lnTo>
                      <a:pt x="396" y="2"/>
                    </a:lnTo>
                    <a:lnTo>
                      <a:pt x="422" y="3"/>
                    </a:lnTo>
                    <a:lnTo>
                      <a:pt x="446" y="6"/>
                    </a:lnTo>
                    <a:lnTo>
                      <a:pt x="469" y="10"/>
                    </a:lnTo>
                    <a:lnTo>
                      <a:pt x="491" y="13"/>
                    </a:lnTo>
                    <a:lnTo>
                      <a:pt x="509" y="18"/>
                    </a:lnTo>
                    <a:lnTo>
                      <a:pt x="524" y="23"/>
                    </a:lnTo>
                    <a:lnTo>
                      <a:pt x="536" y="27"/>
                    </a:lnTo>
                    <a:lnTo>
                      <a:pt x="544" y="32"/>
                    </a:lnTo>
                    <a:lnTo>
                      <a:pt x="546" y="38"/>
                    </a:lnTo>
                    <a:lnTo>
                      <a:pt x="543" y="42"/>
                    </a:lnTo>
                    <a:lnTo>
                      <a:pt x="533" y="48"/>
                    </a:lnTo>
                    <a:close/>
                  </a:path>
                </a:pathLst>
              </a:custGeom>
              <a:solidFill>
                <a:srgbClr val="666628"/>
              </a:solidFill>
              <a:ln w="9525">
                <a:noFill/>
                <a:round/>
                <a:headEnd/>
                <a:tailEnd/>
              </a:ln>
            </p:spPr>
            <p:txBody>
              <a:bodyPr/>
              <a:lstStyle/>
              <a:p>
                <a:endParaRPr lang="fa-IR"/>
              </a:p>
            </p:txBody>
          </p:sp>
          <p:sp>
            <p:nvSpPr>
              <p:cNvPr id="16564" name="Freeform 148"/>
              <p:cNvSpPr>
                <a:spLocks/>
              </p:cNvSpPr>
              <p:nvPr/>
            </p:nvSpPr>
            <p:spPr bwMode="auto">
              <a:xfrm>
                <a:off x="999" y="3328"/>
                <a:ext cx="331" cy="171"/>
              </a:xfrm>
              <a:custGeom>
                <a:avLst/>
                <a:gdLst>
                  <a:gd name="T0" fmla="*/ 117 w 664"/>
                  <a:gd name="T1" fmla="*/ 327 h 342"/>
                  <a:gd name="T2" fmla="*/ 168 w 664"/>
                  <a:gd name="T3" fmla="*/ 334 h 342"/>
                  <a:gd name="T4" fmla="*/ 224 w 664"/>
                  <a:gd name="T5" fmla="*/ 339 h 342"/>
                  <a:gd name="T6" fmla="*/ 275 w 664"/>
                  <a:gd name="T7" fmla="*/ 341 h 342"/>
                  <a:gd name="T8" fmla="*/ 319 w 664"/>
                  <a:gd name="T9" fmla="*/ 334 h 342"/>
                  <a:gd name="T10" fmla="*/ 356 w 664"/>
                  <a:gd name="T11" fmla="*/ 305 h 342"/>
                  <a:gd name="T12" fmla="*/ 395 w 664"/>
                  <a:gd name="T13" fmla="*/ 259 h 342"/>
                  <a:gd name="T14" fmla="*/ 421 w 664"/>
                  <a:gd name="T15" fmla="*/ 225 h 342"/>
                  <a:gd name="T16" fmla="*/ 440 w 664"/>
                  <a:gd name="T17" fmla="*/ 199 h 342"/>
                  <a:gd name="T18" fmla="*/ 471 w 664"/>
                  <a:gd name="T19" fmla="*/ 152 h 342"/>
                  <a:gd name="T20" fmla="*/ 512 w 664"/>
                  <a:gd name="T21" fmla="*/ 121 h 342"/>
                  <a:gd name="T22" fmla="*/ 583 w 664"/>
                  <a:gd name="T23" fmla="*/ 116 h 342"/>
                  <a:gd name="T24" fmla="*/ 656 w 664"/>
                  <a:gd name="T25" fmla="*/ 113 h 342"/>
                  <a:gd name="T26" fmla="*/ 650 w 664"/>
                  <a:gd name="T27" fmla="*/ 100 h 342"/>
                  <a:gd name="T28" fmla="*/ 612 w 664"/>
                  <a:gd name="T29" fmla="*/ 83 h 342"/>
                  <a:gd name="T30" fmla="*/ 559 w 664"/>
                  <a:gd name="T31" fmla="*/ 60 h 342"/>
                  <a:gd name="T32" fmla="*/ 504 w 664"/>
                  <a:gd name="T33" fmla="*/ 38 h 342"/>
                  <a:gd name="T34" fmla="*/ 455 w 664"/>
                  <a:gd name="T35" fmla="*/ 19 h 342"/>
                  <a:gd name="T36" fmla="*/ 425 w 664"/>
                  <a:gd name="T37" fmla="*/ 11 h 342"/>
                  <a:gd name="T38" fmla="*/ 394 w 664"/>
                  <a:gd name="T39" fmla="*/ 2 h 342"/>
                  <a:gd name="T40" fmla="*/ 341 w 664"/>
                  <a:gd name="T41" fmla="*/ 2 h 342"/>
                  <a:gd name="T42" fmla="*/ 237 w 664"/>
                  <a:gd name="T43" fmla="*/ 38 h 342"/>
                  <a:gd name="T44" fmla="*/ 161 w 664"/>
                  <a:gd name="T45" fmla="*/ 72 h 342"/>
                  <a:gd name="T46" fmla="*/ 119 w 664"/>
                  <a:gd name="T47" fmla="*/ 111 h 342"/>
                  <a:gd name="T48" fmla="*/ 93 w 664"/>
                  <a:gd name="T49" fmla="*/ 175 h 342"/>
                  <a:gd name="T50" fmla="*/ 85 w 664"/>
                  <a:gd name="T51" fmla="*/ 240 h 342"/>
                  <a:gd name="T52" fmla="*/ 65 w 664"/>
                  <a:gd name="T53" fmla="*/ 276 h 342"/>
                  <a:gd name="T54" fmla="*/ 30 w 664"/>
                  <a:gd name="T55" fmla="*/ 285 h 342"/>
                  <a:gd name="T56" fmla="*/ 6 w 664"/>
                  <a:gd name="T57" fmla="*/ 291 h 342"/>
                  <a:gd name="T58" fmla="*/ 76 w 664"/>
                  <a:gd name="T59" fmla="*/ 307 h 342"/>
                  <a:gd name="T60" fmla="*/ 99 w 664"/>
                  <a:gd name="T61" fmla="*/ 290 h 342"/>
                  <a:gd name="T62" fmla="*/ 138 w 664"/>
                  <a:gd name="T63" fmla="*/ 245 h 342"/>
                  <a:gd name="T64" fmla="*/ 151 w 664"/>
                  <a:gd name="T65" fmla="*/ 184 h 342"/>
                  <a:gd name="T66" fmla="*/ 141 w 664"/>
                  <a:gd name="T67" fmla="*/ 132 h 342"/>
                  <a:gd name="T68" fmla="*/ 166 w 664"/>
                  <a:gd name="T69" fmla="*/ 95 h 342"/>
                  <a:gd name="T70" fmla="*/ 222 w 664"/>
                  <a:gd name="T71" fmla="*/ 78 h 342"/>
                  <a:gd name="T72" fmla="*/ 257 w 664"/>
                  <a:gd name="T73" fmla="*/ 65 h 342"/>
                  <a:gd name="T74" fmla="*/ 286 w 664"/>
                  <a:gd name="T75" fmla="*/ 56 h 342"/>
                  <a:gd name="T76" fmla="*/ 317 w 664"/>
                  <a:gd name="T77" fmla="*/ 51 h 342"/>
                  <a:gd name="T78" fmla="*/ 357 w 664"/>
                  <a:gd name="T79" fmla="*/ 55 h 342"/>
                  <a:gd name="T80" fmla="*/ 430 w 664"/>
                  <a:gd name="T81" fmla="*/ 71 h 342"/>
                  <a:gd name="T82" fmla="*/ 506 w 664"/>
                  <a:gd name="T83" fmla="*/ 83 h 342"/>
                  <a:gd name="T84" fmla="*/ 517 w 664"/>
                  <a:gd name="T85" fmla="*/ 87 h 342"/>
                  <a:gd name="T86" fmla="*/ 464 w 664"/>
                  <a:gd name="T87" fmla="*/ 111 h 342"/>
                  <a:gd name="T88" fmla="*/ 396 w 664"/>
                  <a:gd name="T89" fmla="*/ 169 h 342"/>
                  <a:gd name="T90" fmla="*/ 353 w 664"/>
                  <a:gd name="T91" fmla="*/ 222 h 342"/>
                  <a:gd name="T92" fmla="*/ 332 w 664"/>
                  <a:gd name="T93" fmla="*/ 244 h 342"/>
                  <a:gd name="T94" fmla="*/ 294 w 664"/>
                  <a:gd name="T95" fmla="*/ 268 h 342"/>
                  <a:gd name="T96" fmla="*/ 248 w 664"/>
                  <a:gd name="T97" fmla="*/ 291 h 342"/>
                  <a:gd name="T98" fmla="*/ 202 w 664"/>
                  <a:gd name="T99" fmla="*/ 308 h 342"/>
                  <a:gd name="T100" fmla="*/ 164 w 664"/>
                  <a:gd name="T101" fmla="*/ 315 h 342"/>
                  <a:gd name="T102" fmla="*/ 115 w 664"/>
                  <a:gd name="T103" fmla="*/ 312 h 342"/>
                  <a:gd name="T104" fmla="*/ 67 w 664"/>
                  <a:gd name="T105" fmla="*/ 318 h 342"/>
                  <a:gd name="T106" fmla="*/ 88 w 664"/>
                  <a:gd name="T107" fmla="*/ 325 h 3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64"/>
                  <a:gd name="T163" fmla="*/ 0 h 342"/>
                  <a:gd name="T164" fmla="*/ 664 w 664"/>
                  <a:gd name="T165" fmla="*/ 342 h 3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64" h="342">
                    <a:moveTo>
                      <a:pt x="88" y="325"/>
                    </a:moveTo>
                    <a:lnTo>
                      <a:pt x="102" y="326"/>
                    </a:lnTo>
                    <a:lnTo>
                      <a:pt x="117" y="327"/>
                    </a:lnTo>
                    <a:lnTo>
                      <a:pt x="134" y="329"/>
                    </a:lnTo>
                    <a:lnTo>
                      <a:pt x="150" y="331"/>
                    </a:lnTo>
                    <a:lnTo>
                      <a:pt x="168" y="334"/>
                    </a:lnTo>
                    <a:lnTo>
                      <a:pt x="187" y="336"/>
                    </a:lnTo>
                    <a:lnTo>
                      <a:pt x="205" y="338"/>
                    </a:lnTo>
                    <a:lnTo>
                      <a:pt x="224" y="339"/>
                    </a:lnTo>
                    <a:lnTo>
                      <a:pt x="241" y="341"/>
                    </a:lnTo>
                    <a:lnTo>
                      <a:pt x="259" y="342"/>
                    </a:lnTo>
                    <a:lnTo>
                      <a:pt x="275" y="341"/>
                    </a:lnTo>
                    <a:lnTo>
                      <a:pt x="292" y="339"/>
                    </a:lnTo>
                    <a:lnTo>
                      <a:pt x="307" y="337"/>
                    </a:lnTo>
                    <a:lnTo>
                      <a:pt x="319" y="334"/>
                    </a:lnTo>
                    <a:lnTo>
                      <a:pt x="331" y="328"/>
                    </a:lnTo>
                    <a:lnTo>
                      <a:pt x="340" y="321"/>
                    </a:lnTo>
                    <a:lnTo>
                      <a:pt x="356" y="305"/>
                    </a:lnTo>
                    <a:lnTo>
                      <a:pt x="370" y="290"/>
                    </a:lnTo>
                    <a:lnTo>
                      <a:pt x="384" y="274"/>
                    </a:lnTo>
                    <a:lnTo>
                      <a:pt x="395" y="259"/>
                    </a:lnTo>
                    <a:lnTo>
                      <a:pt x="405" y="246"/>
                    </a:lnTo>
                    <a:lnTo>
                      <a:pt x="414" y="235"/>
                    </a:lnTo>
                    <a:lnTo>
                      <a:pt x="421" y="225"/>
                    </a:lnTo>
                    <a:lnTo>
                      <a:pt x="426" y="219"/>
                    </a:lnTo>
                    <a:lnTo>
                      <a:pt x="432" y="210"/>
                    </a:lnTo>
                    <a:lnTo>
                      <a:pt x="440" y="199"/>
                    </a:lnTo>
                    <a:lnTo>
                      <a:pt x="449" y="184"/>
                    </a:lnTo>
                    <a:lnTo>
                      <a:pt x="460" y="168"/>
                    </a:lnTo>
                    <a:lnTo>
                      <a:pt x="471" y="152"/>
                    </a:lnTo>
                    <a:lnTo>
                      <a:pt x="484" y="138"/>
                    </a:lnTo>
                    <a:lnTo>
                      <a:pt x="498" y="126"/>
                    </a:lnTo>
                    <a:lnTo>
                      <a:pt x="512" y="121"/>
                    </a:lnTo>
                    <a:lnTo>
                      <a:pt x="530" y="118"/>
                    </a:lnTo>
                    <a:lnTo>
                      <a:pt x="555" y="117"/>
                    </a:lnTo>
                    <a:lnTo>
                      <a:pt x="583" y="116"/>
                    </a:lnTo>
                    <a:lnTo>
                      <a:pt x="612" y="116"/>
                    </a:lnTo>
                    <a:lnTo>
                      <a:pt x="637" y="115"/>
                    </a:lnTo>
                    <a:lnTo>
                      <a:pt x="656" y="113"/>
                    </a:lnTo>
                    <a:lnTo>
                      <a:pt x="664" y="110"/>
                    </a:lnTo>
                    <a:lnTo>
                      <a:pt x="658" y="104"/>
                    </a:lnTo>
                    <a:lnTo>
                      <a:pt x="650" y="100"/>
                    </a:lnTo>
                    <a:lnTo>
                      <a:pt x="640" y="95"/>
                    </a:lnTo>
                    <a:lnTo>
                      <a:pt x="627" y="89"/>
                    </a:lnTo>
                    <a:lnTo>
                      <a:pt x="612" y="83"/>
                    </a:lnTo>
                    <a:lnTo>
                      <a:pt x="595" y="76"/>
                    </a:lnTo>
                    <a:lnTo>
                      <a:pt x="577" y="68"/>
                    </a:lnTo>
                    <a:lnTo>
                      <a:pt x="559" y="60"/>
                    </a:lnTo>
                    <a:lnTo>
                      <a:pt x="540" y="53"/>
                    </a:lnTo>
                    <a:lnTo>
                      <a:pt x="522" y="45"/>
                    </a:lnTo>
                    <a:lnTo>
                      <a:pt x="504" y="38"/>
                    </a:lnTo>
                    <a:lnTo>
                      <a:pt x="486" y="31"/>
                    </a:lnTo>
                    <a:lnTo>
                      <a:pt x="470" y="25"/>
                    </a:lnTo>
                    <a:lnTo>
                      <a:pt x="455" y="19"/>
                    </a:lnTo>
                    <a:lnTo>
                      <a:pt x="443" y="16"/>
                    </a:lnTo>
                    <a:lnTo>
                      <a:pt x="432" y="12"/>
                    </a:lnTo>
                    <a:lnTo>
                      <a:pt x="425" y="11"/>
                    </a:lnTo>
                    <a:lnTo>
                      <a:pt x="415" y="9"/>
                    </a:lnTo>
                    <a:lnTo>
                      <a:pt x="405" y="5"/>
                    </a:lnTo>
                    <a:lnTo>
                      <a:pt x="394" y="2"/>
                    </a:lnTo>
                    <a:lnTo>
                      <a:pt x="380" y="0"/>
                    </a:lnTo>
                    <a:lnTo>
                      <a:pt x="364" y="0"/>
                    </a:lnTo>
                    <a:lnTo>
                      <a:pt x="341" y="2"/>
                    </a:lnTo>
                    <a:lnTo>
                      <a:pt x="312" y="10"/>
                    </a:lnTo>
                    <a:lnTo>
                      <a:pt x="275" y="23"/>
                    </a:lnTo>
                    <a:lnTo>
                      <a:pt x="237" y="38"/>
                    </a:lnTo>
                    <a:lnTo>
                      <a:pt x="206" y="50"/>
                    </a:lnTo>
                    <a:lnTo>
                      <a:pt x="181" y="61"/>
                    </a:lnTo>
                    <a:lnTo>
                      <a:pt x="161" y="72"/>
                    </a:lnTo>
                    <a:lnTo>
                      <a:pt x="144" y="83"/>
                    </a:lnTo>
                    <a:lnTo>
                      <a:pt x="131" y="96"/>
                    </a:lnTo>
                    <a:lnTo>
                      <a:pt x="119" y="111"/>
                    </a:lnTo>
                    <a:lnTo>
                      <a:pt x="108" y="130"/>
                    </a:lnTo>
                    <a:lnTo>
                      <a:pt x="99" y="152"/>
                    </a:lnTo>
                    <a:lnTo>
                      <a:pt x="93" y="175"/>
                    </a:lnTo>
                    <a:lnTo>
                      <a:pt x="90" y="198"/>
                    </a:lnTo>
                    <a:lnTo>
                      <a:pt x="88" y="220"/>
                    </a:lnTo>
                    <a:lnTo>
                      <a:pt x="85" y="240"/>
                    </a:lnTo>
                    <a:lnTo>
                      <a:pt x="82" y="257"/>
                    </a:lnTo>
                    <a:lnTo>
                      <a:pt x="75" y="269"/>
                    </a:lnTo>
                    <a:lnTo>
                      <a:pt x="65" y="276"/>
                    </a:lnTo>
                    <a:lnTo>
                      <a:pt x="52" y="280"/>
                    </a:lnTo>
                    <a:lnTo>
                      <a:pt x="40" y="283"/>
                    </a:lnTo>
                    <a:lnTo>
                      <a:pt x="30" y="285"/>
                    </a:lnTo>
                    <a:lnTo>
                      <a:pt x="20" y="288"/>
                    </a:lnTo>
                    <a:lnTo>
                      <a:pt x="12" y="290"/>
                    </a:lnTo>
                    <a:lnTo>
                      <a:pt x="6" y="291"/>
                    </a:lnTo>
                    <a:lnTo>
                      <a:pt x="1" y="292"/>
                    </a:lnTo>
                    <a:lnTo>
                      <a:pt x="0" y="292"/>
                    </a:lnTo>
                    <a:lnTo>
                      <a:pt x="76" y="307"/>
                    </a:lnTo>
                    <a:lnTo>
                      <a:pt x="80" y="305"/>
                    </a:lnTo>
                    <a:lnTo>
                      <a:pt x="88" y="299"/>
                    </a:lnTo>
                    <a:lnTo>
                      <a:pt x="99" y="290"/>
                    </a:lnTo>
                    <a:lnTo>
                      <a:pt x="113" y="277"/>
                    </a:lnTo>
                    <a:lnTo>
                      <a:pt x="127" y="262"/>
                    </a:lnTo>
                    <a:lnTo>
                      <a:pt x="138" y="245"/>
                    </a:lnTo>
                    <a:lnTo>
                      <a:pt x="148" y="225"/>
                    </a:lnTo>
                    <a:lnTo>
                      <a:pt x="152" y="205"/>
                    </a:lnTo>
                    <a:lnTo>
                      <a:pt x="151" y="184"/>
                    </a:lnTo>
                    <a:lnTo>
                      <a:pt x="148" y="166"/>
                    </a:lnTo>
                    <a:lnTo>
                      <a:pt x="143" y="148"/>
                    </a:lnTo>
                    <a:lnTo>
                      <a:pt x="141" y="132"/>
                    </a:lnTo>
                    <a:lnTo>
                      <a:pt x="142" y="118"/>
                    </a:lnTo>
                    <a:lnTo>
                      <a:pt x="150" y="106"/>
                    </a:lnTo>
                    <a:lnTo>
                      <a:pt x="166" y="95"/>
                    </a:lnTo>
                    <a:lnTo>
                      <a:pt x="193" y="86"/>
                    </a:lnTo>
                    <a:lnTo>
                      <a:pt x="209" y="81"/>
                    </a:lnTo>
                    <a:lnTo>
                      <a:pt x="222" y="78"/>
                    </a:lnTo>
                    <a:lnTo>
                      <a:pt x="235" y="73"/>
                    </a:lnTo>
                    <a:lnTo>
                      <a:pt x="247" y="69"/>
                    </a:lnTo>
                    <a:lnTo>
                      <a:pt x="257" y="65"/>
                    </a:lnTo>
                    <a:lnTo>
                      <a:pt x="266" y="62"/>
                    </a:lnTo>
                    <a:lnTo>
                      <a:pt x="277" y="58"/>
                    </a:lnTo>
                    <a:lnTo>
                      <a:pt x="286" y="56"/>
                    </a:lnTo>
                    <a:lnTo>
                      <a:pt x="295" y="54"/>
                    </a:lnTo>
                    <a:lnTo>
                      <a:pt x="305" y="53"/>
                    </a:lnTo>
                    <a:lnTo>
                      <a:pt x="317" y="51"/>
                    </a:lnTo>
                    <a:lnTo>
                      <a:pt x="328" y="51"/>
                    </a:lnTo>
                    <a:lnTo>
                      <a:pt x="342" y="53"/>
                    </a:lnTo>
                    <a:lnTo>
                      <a:pt x="357" y="55"/>
                    </a:lnTo>
                    <a:lnTo>
                      <a:pt x="375" y="57"/>
                    </a:lnTo>
                    <a:lnTo>
                      <a:pt x="393" y="62"/>
                    </a:lnTo>
                    <a:lnTo>
                      <a:pt x="430" y="71"/>
                    </a:lnTo>
                    <a:lnTo>
                      <a:pt x="462" y="77"/>
                    </a:lnTo>
                    <a:lnTo>
                      <a:pt x="487" y="80"/>
                    </a:lnTo>
                    <a:lnTo>
                      <a:pt x="506" y="83"/>
                    </a:lnTo>
                    <a:lnTo>
                      <a:pt x="517" y="84"/>
                    </a:lnTo>
                    <a:lnTo>
                      <a:pt x="521" y="86"/>
                    </a:lnTo>
                    <a:lnTo>
                      <a:pt x="517" y="87"/>
                    </a:lnTo>
                    <a:lnTo>
                      <a:pt x="505" y="91"/>
                    </a:lnTo>
                    <a:lnTo>
                      <a:pt x="486" y="98"/>
                    </a:lnTo>
                    <a:lnTo>
                      <a:pt x="464" y="111"/>
                    </a:lnTo>
                    <a:lnTo>
                      <a:pt x="441" y="128"/>
                    </a:lnTo>
                    <a:lnTo>
                      <a:pt x="418" y="147"/>
                    </a:lnTo>
                    <a:lnTo>
                      <a:pt x="396" y="169"/>
                    </a:lnTo>
                    <a:lnTo>
                      <a:pt x="378" y="189"/>
                    </a:lnTo>
                    <a:lnTo>
                      <a:pt x="362" y="207"/>
                    </a:lnTo>
                    <a:lnTo>
                      <a:pt x="353" y="222"/>
                    </a:lnTo>
                    <a:lnTo>
                      <a:pt x="348" y="229"/>
                    </a:lnTo>
                    <a:lnTo>
                      <a:pt x="341" y="236"/>
                    </a:lnTo>
                    <a:lnTo>
                      <a:pt x="332" y="244"/>
                    </a:lnTo>
                    <a:lnTo>
                      <a:pt x="320" y="252"/>
                    </a:lnTo>
                    <a:lnTo>
                      <a:pt x="308" y="260"/>
                    </a:lnTo>
                    <a:lnTo>
                      <a:pt x="294" y="268"/>
                    </a:lnTo>
                    <a:lnTo>
                      <a:pt x="279" y="276"/>
                    </a:lnTo>
                    <a:lnTo>
                      <a:pt x="264" y="284"/>
                    </a:lnTo>
                    <a:lnTo>
                      <a:pt x="248" y="291"/>
                    </a:lnTo>
                    <a:lnTo>
                      <a:pt x="232" y="298"/>
                    </a:lnTo>
                    <a:lnTo>
                      <a:pt x="217" y="304"/>
                    </a:lnTo>
                    <a:lnTo>
                      <a:pt x="202" y="308"/>
                    </a:lnTo>
                    <a:lnTo>
                      <a:pt x="188" y="312"/>
                    </a:lnTo>
                    <a:lnTo>
                      <a:pt x="175" y="314"/>
                    </a:lnTo>
                    <a:lnTo>
                      <a:pt x="164" y="315"/>
                    </a:lnTo>
                    <a:lnTo>
                      <a:pt x="155" y="314"/>
                    </a:lnTo>
                    <a:lnTo>
                      <a:pt x="136" y="312"/>
                    </a:lnTo>
                    <a:lnTo>
                      <a:pt x="115" y="312"/>
                    </a:lnTo>
                    <a:lnTo>
                      <a:pt x="96" y="313"/>
                    </a:lnTo>
                    <a:lnTo>
                      <a:pt x="78" y="315"/>
                    </a:lnTo>
                    <a:lnTo>
                      <a:pt x="67" y="318"/>
                    </a:lnTo>
                    <a:lnTo>
                      <a:pt x="62" y="320"/>
                    </a:lnTo>
                    <a:lnTo>
                      <a:pt x="69" y="322"/>
                    </a:lnTo>
                    <a:lnTo>
                      <a:pt x="88" y="325"/>
                    </a:lnTo>
                    <a:close/>
                  </a:path>
                </a:pathLst>
              </a:custGeom>
              <a:solidFill>
                <a:srgbClr val="000000"/>
              </a:solidFill>
              <a:ln w="9525">
                <a:noFill/>
                <a:round/>
                <a:headEnd/>
                <a:tailEnd/>
              </a:ln>
            </p:spPr>
            <p:txBody>
              <a:bodyPr/>
              <a:lstStyle/>
              <a:p>
                <a:endParaRPr lang="fa-IR"/>
              </a:p>
            </p:txBody>
          </p:sp>
          <p:sp>
            <p:nvSpPr>
              <p:cNvPr id="16565" name="Freeform 149"/>
              <p:cNvSpPr>
                <a:spLocks/>
              </p:cNvSpPr>
              <p:nvPr/>
            </p:nvSpPr>
            <p:spPr bwMode="auto">
              <a:xfrm>
                <a:off x="1071" y="3371"/>
                <a:ext cx="128" cy="85"/>
              </a:xfrm>
              <a:custGeom>
                <a:avLst/>
                <a:gdLst>
                  <a:gd name="T0" fmla="*/ 21 w 257"/>
                  <a:gd name="T1" fmla="*/ 157 h 170"/>
                  <a:gd name="T2" fmla="*/ 37 w 257"/>
                  <a:gd name="T3" fmla="*/ 144 h 170"/>
                  <a:gd name="T4" fmla="*/ 49 w 257"/>
                  <a:gd name="T5" fmla="*/ 132 h 170"/>
                  <a:gd name="T6" fmla="*/ 57 w 257"/>
                  <a:gd name="T7" fmla="*/ 122 h 170"/>
                  <a:gd name="T8" fmla="*/ 64 w 257"/>
                  <a:gd name="T9" fmla="*/ 110 h 170"/>
                  <a:gd name="T10" fmla="*/ 70 w 257"/>
                  <a:gd name="T11" fmla="*/ 100 h 170"/>
                  <a:gd name="T12" fmla="*/ 80 w 257"/>
                  <a:gd name="T13" fmla="*/ 90 h 170"/>
                  <a:gd name="T14" fmla="*/ 95 w 257"/>
                  <a:gd name="T15" fmla="*/ 78 h 170"/>
                  <a:gd name="T16" fmla="*/ 114 w 257"/>
                  <a:gd name="T17" fmla="*/ 66 h 170"/>
                  <a:gd name="T18" fmla="*/ 137 w 257"/>
                  <a:gd name="T19" fmla="*/ 53 h 170"/>
                  <a:gd name="T20" fmla="*/ 159 w 257"/>
                  <a:gd name="T21" fmla="*/ 40 h 170"/>
                  <a:gd name="T22" fmla="*/ 180 w 257"/>
                  <a:gd name="T23" fmla="*/ 29 h 170"/>
                  <a:gd name="T24" fmla="*/ 199 w 257"/>
                  <a:gd name="T25" fmla="*/ 17 h 170"/>
                  <a:gd name="T26" fmla="*/ 217 w 257"/>
                  <a:gd name="T27" fmla="*/ 9 h 170"/>
                  <a:gd name="T28" fmla="*/ 232 w 257"/>
                  <a:gd name="T29" fmla="*/ 3 h 170"/>
                  <a:gd name="T30" fmla="*/ 243 w 257"/>
                  <a:gd name="T31" fmla="*/ 0 h 170"/>
                  <a:gd name="T32" fmla="*/ 252 w 257"/>
                  <a:gd name="T33" fmla="*/ 1 h 170"/>
                  <a:gd name="T34" fmla="*/ 257 w 257"/>
                  <a:gd name="T35" fmla="*/ 2 h 170"/>
                  <a:gd name="T36" fmla="*/ 257 w 257"/>
                  <a:gd name="T37" fmla="*/ 2 h 170"/>
                  <a:gd name="T38" fmla="*/ 254 w 257"/>
                  <a:gd name="T39" fmla="*/ 1 h 170"/>
                  <a:gd name="T40" fmla="*/ 247 w 257"/>
                  <a:gd name="T41" fmla="*/ 1 h 170"/>
                  <a:gd name="T42" fmla="*/ 236 w 257"/>
                  <a:gd name="T43" fmla="*/ 3 h 170"/>
                  <a:gd name="T44" fmla="*/ 224 w 257"/>
                  <a:gd name="T45" fmla="*/ 9 h 170"/>
                  <a:gd name="T46" fmla="*/ 208 w 257"/>
                  <a:gd name="T47" fmla="*/ 19 h 170"/>
                  <a:gd name="T48" fmla="*/ 190 w 257"/>
                  <a:gd name="T49" fmla="*/ 36 h 170"/>
                  <a:gd name="T50" fmla="*/ 175 w 257"/>
                  <a:gd name="T51" fmla="*/ 54 h 170"/>
                  <a:gd name="T52" fmla="*/ 166 w 257"/>
                  <a:gd name="T53" fmla="*/ 68 h 170"/>
                  <a:gd name="T54" fmla="*/ 159 w 257"/>
                  <a:gd name="T55" fmla="*/ 81 h 170"/>
                  <a:gd name="T56" fmla="*/ 155 w 257"/>
                  <a:gd name="T57" fmla="*/ 90 h 170"/>
                  <a:gd name="T58" fmla="*/ 148 w 257"/>
                  <a:gd name="T59" fmla="*/ 99 h 170"/>
                  <a:gd name="T60" fmla="*/ 138 w 257"/>
                  <a:gd name="T61" fmla="*/ 108 h 170"/>
                  <a:gd name="T62" fmla="*/ 122 w 257"/>
                  <a:gd name="T63" fmla="*/ 117 h 170"/>
                  <a:gd name="T64" fmla="*/ 98 w 257"/>
                  <a:gd name="T65" fmla="*/ 128 h 170"/>
                  <a:gd name="T66" fmla="*/ 70 w 257"/>
                  <a:gd name="T67" fmla="*/ 138 h 170"/>
                  <a:gd name="T68" fmla="*/ 46 w 257"/>
                  <a:gd name="T69" fmla="*/ 150 h 170"/>
                  <a:gd name="T70" fmla="*/ 27 w 257"/>
                  <a:gd name="T71" fmla="*/ 159 h 170"/>
                  <a:gd name="T72" fmla="*/ 12 w 257"/>
                  <a:gd name="T73" fmla="*/ 166 h 170"/>
                  <a:gd name="T74" fmla="*/ 2 w 257"/>
                  <a:gd name="T75" fmla="*/ 170 h 170"/>
                  <a:gd name="T76" fmla="*/ 0 w 257"/>
                  <a:gd name="T77" fmla="*/ 170 h 170"/>
                  <a:gd name="T78" fmla="*/ 6 w 257"/>
                  <a:gd name="T79" fmla="*/ 167 h 170"/>
                  <a:gd name="T80" fmla="*/ 21 w 257"/>
                  <a:gd name="T81" fmla="*/ 157 h 1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7"/>
                  <a:gd name="T124" fmla="*/ 0 h 170"/>
                  <a:gd name="T125" fmla="*/ 257 w 257"/>
                  <a:gd name="T126" fmla="*/ 170 h 1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7" h="170">
                    <a:moveTo>
                      <a:pt x="21" y="157"/>
                    </a:moveTo>
                    <a:lnTo>
                      <a:pt x="37" y="144"/>
                    </a:lnTo>
                    <a:lnTo>
                      <a:pt x="49" y="132"/>
                    </a:lnTo>
                    <a:lnTo>
                      <a:pt x="57" y="122"/>
                    </a:lnTo>
                    <a:lnTo>
                      <a:pt x="64" y="110"/>
                    </a:lnTo>
                    <a:lnTo>
                      <a:pt x="70" y="100"/>
                    </a:lnTo>
                    <a:lnTo>
                      <a:pt x="80" y="90"/>
                    </a:lnTo>
                    <a:lnTo>
                      <a:pt x="95" y="78"/>
                    </a:lnTo>
                    <a:lnTo>
                      <a:pt x="114" y="66"/>
                    </a:lnTo>
                    <a:lnTo>
                      <a:pt x="137" y="53"/>
                    </a:lnTo>
                    <a:lnTo>
                      <a:pt x="159" y="40"/>
                    </a:lnTo>
                    <a:lnTo>
                      <a:pt x="180" y="29"/>
                    </a:lnTo>
                    <a:lnTo>
                      <a:pt x="199" y="17"/>
                    </a:lnTo>
                    <a:lnTo>
                      <a:pt x="217" y="9"/>
                    </a:lnTo>
                    <a:lnTo>
                      <a:pt x="232" y="3"/>
                    </a:lnTo>
                    <a:lnTo>
                      <a:pt x="243" y="0"/>
                    </a:lnTo>
                    <a:lnTo>
                      <a:pt x="252" y="1"/>
                    </a:lnTo>
                    <a:lnTo>
                      <a:pt x="257" y="2"/>
                    </a:lnTo>
                    <a:lnTo>
                      <a:pt x="254" y="1"/>
                    </a:lnTo>
                    <a:lnTo>
                      <a:pt x="247" y="1"/>
                    </a:lnTo>
                    <a:lnTo>
                      <a:pt x="236" y="3"/>
                    </a:lnTo>
                    <a:lnTo>
                      <a:pt x="224" y="9"/>
                    </a:lnTo>
                    <a:lnTo>
                      <a:pt x="208" y="19"/>
                    </a:lnTo>
                    <a:lnTo>
                      <a:pt x="190" y="36"/>
                    </a:lnTo>
                    <a:lnTo>
                      <a:pt x="175" y="54"/>
                    </a:lnTo>
                    <a:lnTo>
                      <a:pt x="166" y="68"/>
                    </a:lnTo>
                    <a:lnTo>
                      <a:pt x="159" y="81"/>
                    </a:lnTo>
                    <a:lnTo>
                      <a:pt x="155" y="90"/>
                    </a:lnTo>
                    <a:lnTo>
                      <a:pt x="148" y="99"/>
                    </a:lnTo>
                    <a:lnTo>
                      <a:pt x="138" y="108"/>
                    </a:lnTo>
                    <a:lnTo>
                      <a:pt x="122" y="117"/>
                    </a:lnTo>
                    <a:lnTo>
                      <a:pt x="98" y="128"/>
                    </a:lnTo>
                    <a:lnTo>
                      <a:pt x="70" y="138"/>
                    </a:lnTo>
                    <a:lnTo>
                      <a:pt x="46" y="150"/>
                    </a:lnTo>
                    <a:lnTo>
                      <a:pt x="27" y="159"/>
                    </a:lnTo>
                    <a:lnTo>
                      <a:pt x="12" y="166"/>
                    </a:lnTo>
                    <a:lnTo>
                      <a:pt x="2" y="170"/>
                    </a:lnTo>
                    <a:lnTo>
                      <a:pt x="0" y="170"/>
                    </a:lnTo>
                    <a:lnTo>
                      <a:pt x="6" y="167"/>
                    </a:lnTo>
                    <a:lnTo>
                      <a:pt x="21" y="157"/>
                    </a:lnTo>
                    <a:close/>
                  </a:path>
                </a:pathLst>
              </a:custGeom>
              <a:solidFill>
                <a:srgbClr val="000000"/>
              </a:solidFill>
              <a:ln w="9525">
                <a:noFill/>
                <a:round/>
                <a:headEnd/>
                <a:tailEnd/>
              </a:ln>
            </p:spPr>
            <p:txBody>
              <a:bodyPr/>
              <a:lstStyle/>
              <a:p>
                <a:endParaRPr lang="fa-IR"/>
              </a:p>
            </p:txBody>
          </p:sp>
          <p:sp>
            <p:nvSpPr>
              <p:cNvPr id="16566" name="Freeform 150"/>
              <p:cNvSpPr>
                <a:spLocks/>
              </p:cNvSpPr>
              <p:nvPr/>
            </p:nvSpPr>
            <p:spPr bwMode="auto">
              <a:xfrm>
                <a:off x="693" y="1177"/>
                <a:ext cx="156" cy="283"/>
              </a:xfrm>
              <a:custGeom>
                <a:avLst/>
                <a:gdLst>
                  <a:gd name="T0" fmla="*/ 85 w 311"/>
                  <a:gd name="T1" fmla="*/ 540 h 567"/>
                  <a:gd name="T2" fmla="*/ 100 w 311"/>
                  <a:gd name="T3" fmla="*/ 524 h 567"/>
                  <a:gd name="T4" fmla="*/ 116 w 311"/>
                  <a:gd name="T5" fmla="*/ 509 h 567"/>
                  <a:gd name="T6" fmla="*/ 132 w 311"/>
                  <a:gd name="T7" fmla="*/ 495 h 567"/>
                  <a:gd name="T8" fmla="*/ 148 w 311"/>
                  <a:gd name="T9" fmla="*/ 483 h 567"/>
                  <a:gd name="T10" fmla="*/ 165 w 311"/>
                  <a:gd name="T11" fmla="*/ 470 h 567"/>
                  <a:gd name="T12" fmla="*/ 182 w 311"/>
                  <a:gd name="T13" fmla="*/ 457 h 567"/>
                  <a:gd name="T14" fmla="*/ 198 w 311"/>
                  <a:gd name="T15" fmla="*/ 446 h 567"/>
                  <a:gd name="T16" fmla="*/ 214 w 311"/>
                  <a:gd name="T17" fmla="*/ 434 h 567"/>
                  <a:gd name="T18" fmla="*/ 229 w 311"/>
                  <a:gd name="T19" fmla="*/ 424 h 567"/>
                  <a:gd name="T20" fmla="*/ 243 w 311"/>
                  <a:gd name="T21" fmla="*/ 412 h 567"/>
                  <a:gd name="T22" fmla="*/ 255 w 311"/>
                  <a:gd name="T23" fmla="*/ 402 h 567"/>
                  <a:gd name="T24" fmla="*/ 267 w 311"/>
                  <a:gd name="T25" fmla="*/ 390 h 567"/>
                  <a:gd name="T26" fmla="*/ 276 w 311"/>
                  <a:gd name="T27" fmla="*/ 379 h 567"/>
                  <a:gd name="T28" fmla="*/ 284 w 311"/>
                  <a:gd name="T29" fmla="*/ 369 h 567"/>
                  <a:gd name="T30" fmla="*/ 291 w 311"/>
                  <a:gd name="T31" fmla="*/ 356 h 567"/>
                  <a:gd name="T32" fmla="*/ 295 w 311"/>
                  <a:gd name="T33" fmla="*/ 344 h 567"/>
                  <a:gd name="T34" fmla="*/ 300 w 311"/>
                  <a:gd name="T35" fmla="*/ 320 h 567"/>
                  <a:gd name="T36" fmla="*/ 305 w 311"/>
                  <a:gd name="T37" fmla="*/ 297 h 567"/>
                  <a:gd name="T38" fmla="*/ 308 w 311"/>
                  <a:gd name="T39" fmla="*/ 274 h 567"/>
                  <a:gd name="T40" fmla="*/ 311 w 311"/>
                  <a:gd name="T41" fmla="*/ 250 h 567"/>
                  <a:gd name="T42" fmla="*/ 311 w 311"/>
                  <a:gd name="T43" fmla="*/ 225 h 567"/>
                  <a:gd name="T44" fmla="*/ 306 w 311"/>
                  <a:gd name="T45" fmla="*/ 196 h 567"/>
                  <a:gd name="T46" fmla="*/ 299 w 311"/>
                  <a:gd name="T47" fmla="*/ 165 h 567"/>
                  <a:gd name="T48" fmla="*/ 286 w 311"/>
                  <a:gd name="T49" fmla="*/ 129 h 567"/>
                  <a:gd name="T50" fmla="*/ 276 w 311"/>
                  <a:gd name="T51" fmla="*/ 92 h 567"/>
                  <a:gd name="T52" fmla="*/ 271 w 311"/>
                  <a:gd name="T53" fmla="*/ 58 h 567"/>
                  <a:gd name="T54" fmla="*/ 270 w 311"/>
                  <a:gd name="T55" fmla="*/ 29 h 567"/>
                  <a:gd name="T56" fmla="*/ 269 w 311"/>
                  <a:gd name="T57" fmla="*/ 9 h 567"/>
                  <a:gd name="T58" fmla="*/ 266 w 311"/>
                  <a:gd name="T59" fmla="*/ 0 h 567"/>
                  <a:gd name="T60" fmla="*/ 258 w 311"/>
                  <a:gd name="T61" fmla="*/ 5 h 567"/>
                  <a:gd name="T62" fmla="*/ 242 w 311"/>
                  <a:gd name="T63" fmla="*/ 26 h 567"/>
                  <a:gd name="T64" fmla="*/ 214 w 311"/>
                  <a:gd name="T65" fmla="*/ 67 h 567"/>
                  <a:gd name="T66" fmla="*/ 186 w 311"/>
                  <a:gd name="T67" fmla="*/ 111 h 567"/>
                  <a:gd name="T68" fmla="*/ 170 w 311"/>
                  <a:gd name="T69" fmla="*/ 139 h 567"/>
                  <a:gd name="T70" fmla="*/ 159 w 311"/>
                  <a:gd name="T71" fmla="*/ 158 h 567"/>
                  <a:gd name="T72" fmla="*/ 152 w 311"/>
                  <a:gd name="T73" fmla="*/ 170 h 567"/>
                  <a:gd name="T74" fmla="*/ 141 w 311"/>
                  <a:gd name="T75" fmla="*/ 181 h 567"/>
                  <a:gd name="T76" fmla="*/ 127 w 311"/>
                  <a:gd name="T77" fmla="*/ 193 h 567"/>
                  <a:gd name="T78" fmla="*/ 104 w 311"/>
                  <a:gd name="T79" fmla="*/ 212 h 567"/>
                  <a:gd name="T80" fmla="*/ 68 w 311"/>
                  <a:gd name="T81" fmla="*/ 241 h 567"/>
                  <a:gd name="T82" fmla="*/ 32 w 311"/>
                  <a:gd name="T83" fmla="*/ 279 h 567"/>
                  <a:gd name="T84" fmla="*/ 11 w 311"/>
                  <a:gd name="T85" fmla="*/ 318 h 567"/>
                  <a:gd name="T86" fmla="*/ 1 w 311"/>
                  <a:gd name="T87" fmla="*/ 358 h 567"/>
                  <a:gd name="T88" fmla="*/ 0 w 311"/>
                  <a:gd name="T89" fmla="*/ 396 h 567"/>
                  <a:gd name="T90" fmla="*/ 3 w 311"/>
                  <a:gd name="T91" fmla="*/ 428 h 567"/>
                  <a:gd name="T92" fmla="*/ 10 w 311"/>
                  <a:gd name="T93" fmla="*/ 455 h 567"/>
                  <a:gd name="T94" fmla="*/ 16 w 311"/>
                  <a:gd name="T95" fmla="*/ 473 h 567"/>
                  <a:gd name="T96" fmla="*/ 18 w 311"/>
                  <a:gd name="T97" fmla="*/ 479 h 567"/>
                  <a:gd name="T98" fmla="*/ 18 w 311"/>
                  <a:gd name="T99" fmla="*/ 485 h 567"/>
                  <a:gd name="T100" fmla="*/ 18 w 311"/>
                  <a:gd name="T101" fmla="*/ 501 h 567"/>
                  <a:gd name="T102" fmla="*/ 19 w 311"/>
                  <a:gd name="T103" fmla="*/ 521 h 567"/>
                  <a:gd name="T104" fmla="*/ 23 w 311"/>
                  <a:gd name="T105" fmla="*/ 541 h 567"/>
                  <a:gd name="T106" fmla="*/ 30 w 311"/>
                  <a:gd name="T107" fmla="*/ 559 h 567"/>
                  <a:gd name="T108" fmla="*/ 42 w 311"/>
                  <a:gd name="T109" fmla="*/ 567 h 567"/>
                  <a:gd name="T110" fmla="*/ 60 w 311"/>
                  <a:gd name="T111" fmla="*/ 562 h 567"/>
                  <a:gd name="T112" fmla="*/ 85 w 311"/>
                  <a:gd name="T113" fmla="*/ 540 h 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567"/>
                  <a:gd name="T173" fmla="*/ 311 w 311"/>
                  <a:gd name="T174" fmla="*/ 567 h 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567">
                    <a:moveTo>
                      <a:pt x="85" y="540"/>
                    </a:moveTo>
                    <a:lnTo>
                      <a:pt x="100" y="524"/>
                    </a:lnTo>
                    <a:lnTo>
                      <a:pt x="116" y="509"/>
                    </a:lnTo>
                    <a:lnTo>
                      <a:pt x="132" y="495"/>
                    </a:lnTo>
                    <a:lnTo>
                      <a:pt x="148" y="483"/>
                    </a:lnTo>
                    <a:lnTo>
                      <a:pt x="165" y="470"/>
                    </a:lnTo>
                    <a:lnTo>
                      <a:pt x="182" y="457"/>
                    </a:lnTo>
                    <a:lnTo>
                      <a:pt x="198" y="446"/>
                    </a:lnTo>
                    <a:lnTo>
                      <a:pt x="214" y="434"/>
                    </a:lnTo>
                    <a:lnTo>
                      <a:pt x="229" y="424"/>
                    </a:lnTo>
                    <a:lnTo>
                      <a:pt x="243" y="412"/>
                    </a:lnTo>
                    <a:lnTo>
                      <a:pt x="255" y="402"/>
                    </a:lnTo>
                    <a:lnTo>
                      <a:pt x="267" y="390"/>
                    </a:lnTo>
                    <a:lnTo>
                      <a:pt x="276" y="379"/>
                    </a:lnTo>
                    <a:lnTo>
                      <a:pt x="284" y="369"/>
                    </a:lnTo>
                    <a:lnTo>
                      <a:pt x="291" y="356"/>
                    </a:lnTo>
                    <a:lnTo>
                      <a:pt x="295" y="344"/>
                    </a:lnTo>
                    <a:lnTo>
                      <a:pt x="300" y="320"/>
                    </a:lnTo>
                    <a:lnTo>
                      <a:pt x="305" y="297"/>
                    </a:lnTo>
                    <a:lnTo>
                      <a:pt x="308" y="274"/>
                    </a:lnTo>
                    <a:lnTo>
                      <a:pt x="311" y="250"/>
                    </a:lnTo>
                    <a:lnTo>
                      <a:pt x="311" y="225"/>
                    </a:lnTo>
                    <a:lnTo>
                      <a:pt x="306" y="196"/>
                    </a:lnTo>
                    <a:lnTo>
                      <a:pt x="299" y="165"/>
                    </a:lnTo>
                    <a:lnTo>
                      <a:pt x="286" y="129"/>
                    </a:lnTo>
                    <a:lnTo>
                      <a:pt x="276" y="92"/>
                    </a:lnTo>
                    <a:lnTo>
                      <a:pt x="271" y="58"/>
                    </a:lnTo>
                    <a:lnTo>
                      <a:pt x="270" y="29"/>
                    </a:lnTo>
                    <a:lnTo>
                      <a:pt x="269" y="9"/>
                    </a:lnTo>
                    <a:lnTo>
                      <a:pt x="266" y="0"/>
                    </a:lnTo>
                    <a:lnTo>
                      <a:pt x="258" y="5"/>
                    </a:lnTo>
                    <a:lnTo>
                      <a:pt x="242" y="26"/>
                    </a:lnTo>
                    <a:lnTo>
                      <a:pt x="214" y="67"/>
                    </a:lnTo>
                    <a:lnTo>
                      <a:pt x="186" y="111"/>
                    </a:lnTo>
                    <a:lnTo>
                      <a:pt x="170" y="139"/>
                    </a:lnTo>
                    <a:lnTo>
                      <a:pt x="159" y="158"/>
                    </a:lnTo>
                    <a:lnTo>
                      <a:pt x="152" y="170"/>
                    </a:lnTo>
                    <a:lnTo>
                      <a:pt x="141" y="181"/>
                    </a:lnTo>
                    <a:lnTo>
                      <a:pt x="127" y="193"/>
                    </a:lnTo>
                    <a:lnTo>
                      <a:pt x="104" y="212"/>
                    </a:lnTo>
                    <a:lnTo>
                      <a:pt x="68" y="241"/>
                    </a:lnTo>
                    <a:lnTo>
                      <a:pt x="32" y="279"/>
                    </a:lnTo>
                    <a:lnTo>
                      <a:pt x="11" y="318"/>
                    </a:lnTo>
                    <a:lnTo>
                      <a:pt x="1" y="358"/>
                    </a:lnTo>
                    <a:lnTo>
                      <a:pt x="0" y="396"/>
                    </a:lnTo>
                    <a:lnTo>
                      <a:pt x="3" y="428"/>
                    </a:lnTo>
                    <a:lnTo>
                      <a:pt x="10" y="455"/>
                    </a:lnTo>
                    <a:lnTo>
                      <a:pt x="16" y="473"/>
                    </a:lnTo>
                    <a:lnTo>
                      <a:pt x="18" y="479"/>
                    </a:lnTo>
                    <a:lnTo>
                      <a:pt x="18" y="485"/>
                    </a:lnTo>
                    <a:lnTo>
                      <a:pt x="18" y="501"/>
                    </a:lnTo>
                    <a:lnTo>
                      <a:pt x="19" y="521"/>
                    </a:lnTo>
                    <a:lnTo>
                      <a:pt x="23" y="541"/>
                    </a:lnTo>
                    <a:lnTo>
                      <a:pt x="30" y="559"/>
                    </a:lnTo>
                    <a:lnTo>
                      <a:pt x="42" y="567"/>
                    </a:lnTo>
                    <a:lnTo>
                      <a:pt x="60" y="562"/>
                    </a:lnTo>
                    <a:lnTo>
                      <a:pt x="85" y="540"/>
                    </a:lnTo>
                    <a:close/>
                  </a:path>
                </a:pathLst>
              </a:custGeom>
              <a:solidFill>
                <a:srgbClr val="ADAD70"/>
              </a:solidFill>
              <a:ln w="9525">
                <a:noFill/>
                <a:round/>
                <a:headEnd/>
                <a:tailEnd/>
              </a:ln>
            </p:spPr>
            <p:txBody>
              <a:bodyPr/>
              <a:lstStyle/>
              <a:p>
                <a:endParaRPr lang="fa-IR"/>
              </a:p>
            </p:txBody>
          </p:sp>
          <p:sp>
            <p:nvSpPr>
              <p:cNvPr id="16567" name="Freeform 151"/>
              <p:cNvSpPr>
                <a:spLocks/>
              </p:cNvSpPr>
              <p:nvPr/>
            </p:nvSpPr>
            <p:spPr bwMode="auto">
              <a:xfrm>
                <a:off x="674" y="1135"/>
                <a:ext cx="191" cy="342"/>
              </a:xfrm>
              <a:custGeom>
                <a:avLst/>
                <a:gdLst>
                  <a:gd name="T0" fmla="*/ 169 w 383"/>
                  <a:gd name="T1" fmla="*/ 605 h 683"/>
                  <a:gd name="T2" fmla="*/ 219 w 383"/>
                  <a:gd name="T3" fmla="*/ 567 h 683"/>
                  <a:gd name="T4" fmla="*/ 271 w 383"/>
                  <a:gd name="T5" fmla="*/ 532 h 683"/>
                  <a:gd name="T6" fmla="*/ 322 w 383"/>
                  <a:gd name="T7" fmla="*/ 500 h 683"/>
                  <a:gd name="T8" fmla="*/ 368 w 383"/>
                  <a:gd name="T9" fmla="*/ 463 h 683"/>
                  <a:gd name="T10" fmla="*/ 381 w 383"/>
                  <a:gd name="T11" fmla="*/ 377 h 683"/>
                  <a:gd name="T12" fmla="*/ 378 w 383"/>
                  <a:gd name="T13" fmla="*/ 257 h 683"/>
                  <a:gd name="T14" fmla="*/ 355 w 383"/>
                  <a:gd name="T15" fmla="*/ 207 h 683"/>
                  <a:gd name="T16" fmla="*/ 328 w 383"/>
                  <a:gd name="T17" fmla="*/ 147 h 683"/>
                  <a:gd name="T18" fmla="*/ 315 w 383"/>
                  <a:gd name="T19" fmla="*/ 70 h 683"/>
                  <a:gd name="T20" fmla="*/ 325 w 383"/>
                  <a:gd name="T21" fmla="*/ 6 h 683"/>
                  <a:gd name="T22" fmla="*/ 315 w 383"/>
                  <a:gd name="T23" fmla="*/ 15 h 683"/>
                  <a:gd name="T24" fmla="*/ 267 w 383"/>
                  <a:gd name="T25" fmla="*/ 67 h 683"/>
                  <a:gd name="T26" fmla="*/ 207 w 383"/>
                  <a:gd name="T27" fmla="*/ 114 h 683"/>
                  <a:gd name="T28" fmla="*/ 146 w 383"/>
                  <a:gd name="T29" fmla="*/ 176 h 683"/>
                  <a:gd name="T30" fmla="*/ 89 w 383"/>
                  <a:gd name="T31" fmla="*/ 244 h 683"/>
                  <a:gd name="T32" fmla="*/ 43 w 383"/>
                  <a:gd name="T33" fmla="*/ 290 h 683"/>
                  <a:gd name="T34" fmla="*/ 10 w 383"/>
                  <a:gd name="T35" fmla="*/ 333 h 683"/>
                  <a:gd name="T36" fmla="*/ 2 w 383"/>
                  <a:gd name="T37" fmla="*/ 397 h 683"/>
                  <a:gd name="T38" fmla="*/ 17 w 383"/>
                  <a:gd name="T39" fmla="*/ 488 h 683"/>
                  <a:gd name="T40" fmla="*/ 37 w 383"/>
                  <a:gd name="T41" fmla="*/ 567 h 683"/>
                  <a:gd name="T42" fmla="*/ 51 w 383"/>
                  <a:gd name="T43" fmla="*/ 596 h 683"/>
                  <a:gd name="T44" fmla="*/ 75 w 383"/>
                  <a:gd name="T45" fmla="*/ 613 h 683"/>
                  <a:gd name="T46" fmla="*/ 95 w 383"/>
                  <a:gd name="T47" fmla="*/ 626 h 683"/>
                  <a:gd name="T48" fmla="*/ 100 w 383"/>
                  <a:gd name="T49" fmla="*/ 546 h 683"/>
                  <a:gd name="T50" fmla="*/ 74 w 383"/>
                  <a:gd name="T51" fmla="*/ 495 h 683"/>
                  <a:gd name="T52" fmla="*/ 66 w 383"/>
                  <a:gd name="T53" fmla="*/ 418 h 683"/>
                  <a:gd name="T54" fmla="*/ 111 w 383"/>
                  <a:gd name="T55" fmla="*/ 351 h 683"/>
                  <a:gd name="T56" fmla="*/ 153 w 383"/>
                  <a:gd name="T57" fmla="*/ 296 h 683"/>
                  <a:gd name="T58" fmla="*/ 192 w 383"/>
                  <a:gd name="T59" fmla="*/ 258 h 683"/>
                  <a:gd name="T60" fmla="*/ 235 w 383"/>
                  <a:gd name="T61" fmla="*/ 228 h 683"/>
                  <a:gd name="T62" fmla="*/ 270 w 383"/>
                  <a:gd name="T63" fmla="*/ 194 h 683"/>
                  <a:gd name="T64" fmla="*/ 285 w 383"/>
                  <a:gd name="T65" fmla="*/ 157 h 683"/>
                  <a:gd name="T66" fmla="*/ 313 w 383"/>
                  <a:gd name="T67" fmla="*/ 180 h 683"/>
                  <a:gd name="T68" fmla="*/ 336 w 383"/>
                  <a:gd name="T69" fmla="*/ 253 h 683"/>
                  <a:gd name="T70" fmla="*/ 333 w 383"/>
                  <a:gd name="T71" fmla="*/ 334 h 683"/>
                  <a:gd name="T72" fmla="*/ 315 w 383"/>
                  <a:gd name="T73" fmla="*/ 384 h 683"/>
                  <a:gd name="T74" fmla="*/ 275 w 383"/>
                  <a:gd name="T75" fmla="*/ 426 h 683"/>
                  <a:gd name="T76" fmla="*/ 215 w 383"/>
                  <a:gd name="T77" fmla="*/ 473 h 683"/>
                  <a:gd name="T78" fmla="*/ 163 w 383"/>
                  <a:gd name="T79" fmla="*/ 514 h 683"/>
                  <a:gd name="T80" fmla="*/ 134 w 383"/>
                  <a:gd name="T81" fmla="*/ 551 h 683"/>
                  <a:gd name="T82" fmla="*/ 125 w 383"/>
                  <a:gd name="T83" fmla="*/ 623 h 683"/>
                  <a:gd name="T84" fmla="*/ 156 w 383"/>
                  <a:gd name="T85" fmla="*/ 683 h 6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3"/>
                  <a:gd name="T130" fmla="*/ 0 h 683"/>
                  <a:gd name="T131" fmla="*/ 383 w 383"/>
                  <a:gd name="T132" fmla="*/ 683 h 6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3" h="683">
                    <a:moveTo>
                      <a:pt x="156" y="644"/>
                    </a:moveTo>
                    <a:lnTo>
                      <a:pt x="159" y="623"/>
                    </a:lnTo>
                    <a:lnTo>
                      <a:pt x="169" y="605"/>
                    </a:lnTo>
                    <a:lnTo>
                      <a:pt x="182" y="590"/>
                    </a:lnTo>
                    <a:lnTo>
                      <a:pt x="200" y="577"/>
                    </a:lnTo>
                    <a:lnTo>
                      <a:pt x="219" y="567"/>
                    </a:lnTo>
                    <a:lnTo>
                      <a:pt x="238" y="555"/>
                    </a:lnTo>
                    <a:lnTo>
                      <a:pt x="256" y="545"/>
                    </a:lnTo>
                    <a:lnTo>
                      <a:pt x="271" y="532"/>
                    </a:lnTo>
                    <a:lnTo>
                      <a:pt x="286" y="521"/>
                    </a:lnTo>
                    <a:lnTo>
                      <a:pt x="303" y="510"/>
                    </a:lnTo>
                    <a:lnTo>
                      <a:pt x="322" y="500"/>
                    </a:lnTo>
                    <a:lnTo>
                      <a:pt x="339" y="490"/>
                    </a:lnTo>
                    <a:lnTo>
                      <a:pt x="355" y="478"/>
                    </a:lnTo>
                    <a:lnTo>
                      <a:pt x="368" y="463"/>
                    </a:lnTo>
                    <a:lnTo>
                      <a:pt x="377" y="446"/>
                    </a:lnTo>
                    <a:lnTo>
                      <a:pt x="379" y="425"/>
                    </a:lnTo>
                    <a:lnTo>
                      <a:pt x="381" y="377"/>
                    </a:lnTo>
                    <a:lnTo>
                      <a:pt x="383" y="331"/>
                    </a:lnTo>
                    <a:lnTo>
                      <a:pt x="383" y="289"/>
                    </a:lnTo>
                    <a:lnTo>
                      <a:pt x="378" y="257"/>
                    </a:lnTo>
                    <a:lnTo>
                      <a:pt x="373" y="242"/>
                    </a:lnTo>
                    <a:lnTo>
                      <a:pt x="364" y="226"/>
                    </a:lnTo>
                    <a:lnTo>
                      <a:pt x="355" y="207"/>
                    </a:lnTo>
                    <a:lnTo>
                      <a:pt x="345" y="188"/>
                    </a:lnTo>
                    <a:lnTo>
                      <a:pt x="336" y="168"/>
                    </a:lnTo>
                    <a:lnTo>
                      <a:pt x="328" y="147"/>
                    </a:lnTo>
                    <a:lnTo>
                      <a:pt x="321" y="126"/>
                    </a:lnTo>
                    <a:lnTo>
                      <a:pt x="317" y="105"/>
                    </a:lnTo>
                    <a:lnTo>
                      <a:pt x="315" y="70"/>
                    </a:lnTo>
                    <a:lnTo>
                      <a:pt x="315" y="45"/>
                    </a:lnTo>
                    <a:lnTo>
                      <a:pt x="317" y="25"/>
                    </a:lnTo>
                    <a:lnTo>
                      <a:pt x="325" y="6"/>
                    </a:lnTo>
                    <a:lnTo>
                      <a:pt x="328" y="0"/>
                    </a:lnTo>
                    <a:lnTo>
                      <a:pt x="324" y="5"/>
                    </a:lnTo>
                    <a:lnTo>
                      <a:pt x="315" y="15"/>
                    </a:lnTo>
                    <a:lnTo>
                      <a:pt x="301" y="30"/>
                    </a:lnTo>
                    <a:lnTo>
                      <a:pt x="285" y="48"/>
                    </a:lnTo>
                    <a:lnTo>
                      <a:pt x="267" y="67"/>
                    </a:lnTo>
                    <a:lnTo>
                      <a:pt x="247" y="84"/>
                    </a:lnTo>
                    <a:lnTo>
                      <a:pt x="227" y="99"/>
                    </a:lnTo>
                    <a:lnTo>
                      <a:pt x="207" y="114"/>
                    </a:lnTo>
                    <a:lnTo>
                      <a:pt x="187" y="132"/>
                    </a:lnTo>
                    <a:lnTo>
                      <a:pt x="166" y="153"/>
                    </a:lnTo>
                    <a:lnTo>
                      <a:pt x="146" y="176"/>
                    </a:lnTo>
                    <a:lnTo>
                      <a:pt x="126" y="200"/>
                    </a:lnTo>
                    <a:lnTo>
                      <a:pt x="106" y="223"/>
                    </a:lnTo>
                    <a:lnTo>
                      <a:pt x="89" y="244"/>
                    </a:lnTo>
                    <a:lnTo>
                      <a:pt x="73" y="261"/>
                    </a:lnTo>
                    <a:lnTo>
                      <a:pt x="58" y="276"/>
                    </a:lnTo>
                    <a:lnTo>
                      <a:pt x="43" y="290"/>
                    </a:lnTo>
                    <a:lnTo>
                      <a:pt x="30" y="303"/>
                    </a:lnTo>
                    <a:lnTo>
                      <a:pt x="19" y="317"/>
                    </a:lnTo>
                    <a:lnTo>
                      <a:pt x="10" y="333"/>
                    </a:lnTo>
                    <a:lnTo>
                      <a:pt x="3" y="351"/>
                    </a:lnTo>
                    <a:lnTo>
                      <a:pt x="0" y="372"/>
                    </a:lnTo>
                    <a:lnTo>
                      <a:pt x="2" y="397"/>
                    </a:lnTo>
                    <a:lnTo>
                      <a:pt x="5" y="426"/>
                    </a:lnTo>
                    <a:lnTo>
                      <a:pt x="11" y="457"/>
                    </a:lnTo>
                    <a:lnTo>
                      <a:pt x="17" y="488"/>
                    </a:lnTo>
                    <a:lnTo>
                      <a:pt x="23" y="518"/>
                    </a:lnTo>
                    <a:lnTo>
                      <a:pt x="30" y="545"/>
                    </a:lnTo>
                    <a:lnTo>
                      <a:pt x="37" y="567"/>
                    </a:lnTo>
                    <a:lnTo>
                      <a:pt x="42" y="583"/>
                    </a:lnTo>
                    <a:lnTo>
                      <a:pt x="47" y="591"/>
                    </a:lnTo>
                    <a:lnTo>
                      <a:pt x="51" y="596"/>
                    </a:lnTo>
                    <a:lnTo>
                      <a:pt x="58" y="601"/>
                    </a:lnTo>
                    <a:lnTo>
                      <a:pt x="66" y="607"/>
                    </a:lnTo>
                    <a:lnTo>
                      <a:pt x="75" y="613"/>
                    </a:lnTo>
                    <a:lnTo>
                      <a:pt x="83" y="619"/>
                    </a:lnTo>
                    <a:lnTo>
                      <a:pt x="90" y="622"/>
                    </a:lnTo>
                    <a:lnTo>
                      <a:pt x="95" y="626"/>
                    </a:lnTo>
                    <a:lnTo>
                      <a:pt x="97" y="627"/>
                    </a:lnTo>
                    <a:lnTo>
                      <a:pt x="103" y="551"/>
                    </a:lnTo>
                    <a:lnTo>
                      <a:pt x="100" y="546"/>
                    </a:lnTo>
                    <a:lnTo>
                      <a:pt x="93" y="535"/>
                    </a:lnTo>
                    <a:lnTo>
                      <a:pt x="83" y="517"/>
                    </a:lnTo>
                    <a:lnTo>
                      <a:pt x="74" y="495"/>
                    </a:lnTo>
                    <a:lnTo>
                      <a:pt x="66" y="470"/>
                    </a:lnTo>
                    <a:lnTo>
                      <a:pt x="63" y="445"/>
                    </a:lnTo>
                    <a:lnTo>
                      <a:pt x="66" y="418"/>
                    </a:lnTo>
                    <a:lnTo>
                      <a:pt x="79" y="394"/>
                    </a:lnTo>
                    <a:lnTo>
                      <a:pt x="96" y="372"/>
                    </a:lnTo>
                    <a:lnTo>
                      <a:pt x="111" y="351"/>
                    </a:lnTo>
                    <a:lnTo>
                      <a:pt x="126" y="331"/>
                    </a:lnTo>
                    <a:lnTo>
                      <a:pt x="139" y="312"/>
                    </a:lnTo>
                    <a:lnTo>
                      <a:pt x="153" y="296"/>
                    </a:lnTo>
                    <a:lnTo>
                      <a:pt x="165" y="281"/>
                    </a:lnTo>
                    <a:lnTo>
                      <a:pt x="178" y="268"/>
                    </a:lnTo>
                    <a:lnTo>
                      <a:pt x="192" y="258"/>
                    </a:lnTo>
                    <a:lnTo>
                      <a:pt x="207" y="249"/>
                    </a:lnTo>
                    <a:lnTo>
                      <a:pt x="220" y="238"/>
                    </a:lnTo>
                    <a:lnTo>
                      <a:pt x="235" y="228"/>
                    </a:lnTo>
                    <a:lnTo>
                      <a:pt x="248" y="218"/>
                    </a:lnTo>
                    <a:lnTo>
                      <a:pt x="260" y="206"/>
                    </a:lnTo>
                    <a:lnTo>
                      <a:pt x="270" y="194"/>
                    </a:lnTo>
                    <a:lnTo>
                      <a:pt x="277" y="180"/>
                    </a:lnTo>
                    <a:lnTo>
                      <a:pt x="280" y="166"/>
                    </a:lnTo>
                    <a:lnTo>
                      <a:pt x="285" y="157"/>
                    </a:lnTo>
                    <a:lnTo>
                      <a:pt x="292" y="156"/>
                    </a:lnTo>
                    <a:lnTo>
                      <a:pt x="302" y="165"/>
                    </a:lnTo>
                    <a:lnTo>
                      <a:pt x="313" y="180"/>
                    </a:lnTo>
                    <a:lnTo>
                      <a:pt x="322" y="200"/>
                    </a:lnTo>
                    <a:lnTo>
                      <a:pt x="330" y="226"/>
                    </a:lnTo>
                    <a:lnTo>
                      <a:pt x="336" y="253"/>
                    </a:lnTo>
                    <a:lnTo>
                      <a:pt x="337" y="283"/>
                    </a:lnTo>
                    <a:lnTo>
                      <a:pt x="336" y="311"/>
                    </a:lnTo>
                    <a:lnTo>
                      <a:pt x="333" y="334"/>
                    </a:lnTo>
                    <a:lnTo>
                      <a:pt x="329" y="354"/>
                    </a:lnTo>
                    <a:lnTo>
                      <a:pt x="323" y="370"/>
                    </a:lnTo>
                    <a:lnTo>
                      <a:pt x="315" y="384"/>
                    </a:lnTo>
                    <a:lnTo>
                      <a:pt x="305" y="397"/>
                    </a:lnTo>
                    <a:lnTo>
                      <a:pt x="292" y="411"/>
                    </a:lnTo>
                    <a:lnTo>
                      <a:pt x="275" y="426"/>
                    </a:lnTo>
                    <a:lnTo>
                      <a:pt x="255" y="442"/>
                    </a:lnTo>
                    <a:lnTo>
                      <a:pt x="234" y="458"/>
                    </a:lnTo>
                    <a:lnTo>
                      <a:pt x="215" y="473"/>
                    </a:lnTo>
                    <a:lnTo>
                      <a:pt x="195" y="488"/>
                    </a:lnTo>
                    <a:lnTo>
                      <a:pt x="178" y="502"/>
                    </a:lnTo>
                    <a:lnTo>
                      <a:pt x="163" y="514"/>
                    </a:lnTo>
                    <a:lnTo>
                      <a:pt x="151" y="523"/>
                    </a:lnTo>
                    <a:lnTo>
                      <a:pt x="143" y="530"/>
                    </a:lnTo>
                    <a:lnTo>
                      <a:pt x="134" y="551"/>
                    </a:lnTo>
                    <a:lnTo>
                      <a:pt x="128" y="582"/>
                    </a:lnTo>
                    <a:lnTo>
                      <a:pt x="126" y="611"/>
                    </a:lnTo>
                    <a:lnTo>
                      <a:pt x="125" y="623"/>
                    </a:lnTo>
                    <a:lnTo>
                      <a:pt x="155" y="676"/>
                    </a:lnTo>
                    <a:lnTo>
                      <a:pt x="155" y="680"/>
                    </a:lnTo>
                    <a:lnTo>
                      <a:pt x="156" y="683"/>
                    </a:lnTo>
                    <a:lnTo>
                      <a:pt x="156" y="675"/>
                    </a:lnTo>
                    <a:lnTo>
                      <a:pt x="156" y="644"/>
                    </a:lnTo>
                    <a:close/>
                  </a:path>
                </a:pathLst>
              </a:custGeom>
              <a:solidFill>
                <a:srgbClr val="000000"/>
              </a:solidFill>
              <a:ln w="9525">
                <a:noFill/>
                <a:round/>
                <a:headEnd/>
                <a:tailEnd/>
              </a:ln>
            </p:spPr>
            <p:txBody>
              <a:bodyPr/>
              <a:lstStyle/>
              <a:p>
                <a:endParaRPr lang="fa-IR"/>
              </a:p>
            </p:txBody>
          </p:sp>
          <p:sp>
            <p:nvSpPr>
              <p:cNvPr id="16568" name="Freeform 152"/>
              <p:cNvSpPr>
                <a:spLocks/>
              </p:cNvSpPr>
              <p:nvPr/>
            </p:nvSpPr>
            <p:spPr bwMode="auto">
              <a:xfrm>
                <a:off x="728" y="1258"/>
                <a:ext cx="85" cy="93"/>
              </a:xfrm>
              <a:custGeom>
                <a:avLst/>
                <a:gdLst>
                  <a:gd name="T0" fmla="*/ 11 w 169"/>
                  <a:gd name="T1" fmla="*/ 171 h 186"/>
                  <a:gd name="T2" fmla="*/ 27 w 169"/>
                  <a:gd name="T3" fmla="*/ 158 h 186"/>
                  <a:gd name="T4" fmla="*/ 41 w 169"/>
                  <a:gd name="T5" fmla="*/ 146 h 186"/>
                  <a:gd name="T6" fmla="*/ 54 w 169"/>
                  <a:gd name="T7" fmla="*/ 133 h 186"/>
                  <a:gd name="T8" fmla="*/ 65 w 169"/>
                  <a:gd name="T9" fmla="*/ 120 h 186"/>
                  <a:gd name="T10" fmla="*/ 76 w 169"/>
                  <a:gd name="T11" fmla="*/ 109 h 186"/>
                  <a:gd name="T12" fmla="*/ 86 w 169"/>
                  <a:gd name="T13" fmla="*/ 97 h 186"/>
                  <a:gd name="T14" fmla="*/ 96 w 169"/>
                  <a:gd name="T15" fmla="*/ 88 h 186"/>
                  <a:gd name="T16" fmla="*/ 106 w 169"/>
                  <a:gd name="T17" fmla="*/ 80 h 186"/>
                  <a:gd name="T18" fmla="*/ 116 w 169"/>
                  <a:gd name="T19" fmla="*/ 71 h 186"/>
                  <a:gd name="T20" fmla="*/ 128 w 169"/>
                  <a:gd name="T21" fmla="*/ 59 h 186"/>
                  <a:gd name="T22" fmla="*/ 138 w 169"/>
                  <a:gd name="T23" fmla="*/ 46 h 186"/>
                  <a:gd name="T24" fmla="*/ 148 w 169"/>
                  <a:gd name="T25" fmla="*/ 33 h 186"/>
                  <a:gd name="T26" fmla="*/ 156 w 169"/>
                  <a:gd name="T27" fmla="*/ 21 h 186"/>
                  <a:gd name="T28" fmla="*/ 163 w 169"/>
                  <a:gd name="T29" fmla="*/ 11 h 186"/>
                  <a:gd name="T30" fmla="*/ 168 w 169"/>
                  <a:gd name="T31" fmla="*/ 3 h 186"/>
                  <a:gd name="T32" fmla="*/ 169 w 169"/>
                  <a:gd name="T33" fmla="*/ 0 h 186"/>
                  <a:gd name="T34" fmla="*/ 168 w 169"/>
                  <a:gd name="T35" fmla="*/ 12 h 186"/>
                  <a:gd name="T36" fmla="*/ 163 w 169"/>
                  <a:gd name="T37" fmla="*/ 38 h 186"/>
                  <a:gd name="T38" fmla="*/ 154 w 169"/>
                  <a:gd name="T39" fmla="*/ 68 h 186"/>
                  <a:gd name="T40" fmla="*/ 139 w 169"/>
                  <a:gd name="T41" fmla="*/ 90 h 186"/>
                  <a:gd name="T42" fmla="*/ 130 w 169"/>
                  <a:gd name="T43" fmla="*/ 98 h 186"/>
                  <a:gd name="T44" fmla="*/ 118 w 169"/>
                  <a:gd name="T45" fmla="*/ 110 h 186"/>
                  <a:gd name="T46" fmla="*/ 106 w 169"/>
                  <a:gd name="T47" fmla="*/ 122 h 186"/>
                  <a:gd name="T48" fmla="*/ 94 w 169"/>
                  <a:gd name="T49" fmla="*/ 135 h 186"/>
                  <a:gd name="T50" fmla="*/ 83 w 169"/>
                  <a:gd name="T51" fmla="*/ 148 h 186"/>
                  <a:gd name="T52" fmla="*/ 73 w 169"/>
                  <a:gd name="T53" fmla="*/ 158 h 186"/>
                  <a:gd name="T54" fmla="*/ 68 w 169"/>
                  <a:gd name="T55" fmla="*/ 166 h 186"/>
                  <a:gd name="T56" fmla="*/ 65 w 169"/>
                  <a:gd name="T57" fmla="*/ 169 h 186"/>
                  <a:gd name="T58" fmla="*/ 61 w 169"/>
                  <a:gd name="T59" fmla="*/ 170 h 186"/>
                  <a:gd name="T60" fmla="*/ 50 w 169"/>
                  <a:gd name="T61" fmla="*/ 174 h 186"/>
                  <a:gd name="T62" fmla="*/ 37 w 169"/>
                  <a:gd name="T63" fmla="*/ 179 h 186"/>
                  <a:gd name="T64" fmla="*/ 22 w 169"/>
                  <a:gd name="T65" fmla="*/ 182 h 186"/>
                  <a:gd name="T66" fmla="*/ 8 w 169"/>
                  <a:gd name="T67" fmla="*/ 186 h 186"/>
                  <a:gd name="T68" fmla="*/ 0 w 169"/>
                  <a:gd name="T69" fmla="*/ 185 h 186"/>
                  <a:gd name="T70" fmla="*/ 1 w 169"/>
                  <a:gd name="T71" fmla="*/ 181 h 186"/>
                  <a:gd name="T72" fmla="*/ 11 w 169"/>
                  <a:gd name="T73" fmla="*/ 171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186"/>
                  <a:gd name="T113" fmla="*/ 169 w 169"/>
                  <a:gd name="T114" fmla="*/ 186 h 1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186">
                    <a:moveTo>
                      <a:pt x="11" y="171"/>
                    </a:moveTo>
                    <a:lnTo>
                      <a:pt x="27" y="158"/>
                    </a:lnTo>
                    <a:lnTo>
                      <a:pt x="41" y="146"/>
                    </a:lnTo>
                    <a:lnTo>
                      <a:pt x="54" y="133"/>
                    </a:lnTo>
                    <a:lnTo>
                      <a:pt x="65" y="120"/>
                    </a:lnTo>
                    <a:lnTo>
                      <a:pt x="76" y="109"/>
                    </a:lnTo>
                    <a:lnTo>
                      <a:pt x="86" y="97"/>
                    </a:lnTo>
                    <a:lnTo>
                      <a:pt x="96" y="88"/>
                    </a:lnTo>
                    <a:lnTo>
                      <a:pt x="106" y="80"/>
                    </a:lnTo>
                    <a:lnTo>
                      <a:pt x="116" y="71"/>
                    </a:lnTo>
                    <a:lnTo>
                      <a:pt x="128" y="59"/>
                    </a:lnTo>
                    <a:lnTo>
                      <a:pt x="138" y="46"/>
                    </a:lnTo>
                    <a:lnTo>
                      <a:pt x="148" y="33"/>
                    </a:lnTo>
                    <a:lnTo>
                      <a:pt x="156" y="21"/>
                    </a:lnTo>
                    <a:lnTo>
                      <a:pt x="163" y="11"/>
                    </a:lnTo>
                    <a:lnTo>
                      <a:pt x="168" y="3"/>
                    </a:lnTo>
                    <a:lnTo>
                      <a:pt x="169" y="0"/>
                    </a:lnTo>
                    <a:lnTo>
                      <a:pt x="168" y="12"/>
                    </a:lnTo>
                    <a:lnTo>
                      <a:pt x="163" y="38"/>
                    </a:lnTo>
                    <a:lnTo>
                      <a:pt x="154" y="68"/>
                    </a:lnTo>
                    <a:lnTo>
                      <a:pt x="139" y="90"/>
                    </a:lnTo>
                    <a:lnTo>
                      <a:pt x="130" y="98"/>
                    </a:lnTo>
                    <a:lnTo>
                      <a:pt x="118" y="110"/>
                    </a:lnTo>
                    <a:lnTo>
                      <a:pt x="106" y="122"/>
                    </a:lnTo>
                    <a:lnTo>
                      <a:pt x="94" y="135"/>
                    </a:lnTo>
                    <a:lnTo>
                      <a:pt x="83" y="148"/>
                    </a:lnTo>
                    <a:lnTo>
                      <a:pt x="73" y="158"/>
                    </a:lnTo>
                    <a:lnTo>
                      <a:pt x="68" y="166"/>
                    </a:lnTo>
                    <a:lnTo>
                      <a:pt x="65" y="169"/>
                    </a:lnTo>
                    <a:lnTo>
                      <a:pt x="61" y="170"/>
                    </a:lnTo>
                    <a:lnTo>
                      <a:pt x="50" y="174"/>
                    </a:lnTo>
                    <a:lnTo>
                      <a:pt x="37" y="179"/>
                    </a:lnTo>
                    <a:lnTo>
                      <a:pt x="22" y="182"/>
                    </a:lnTo>
                    <a:lnTo>
                      <a:pt x="8" y="186"/>
                    </a:lnTo>
                    <a:lnTo>
                      <a:pt x="0" y="185"/>
                    </a:lnTo>
                    <a:lnTo>
                      <a:pt x="1" y="181"/>
                    </a:lnTo>
                    <a:lnTo>
                      <a:pt x="11" y="171"/>
                    </a:lnTo>
                    <a:close/>
                  </a:path>
                </a:pathLst>
              </a:custGeom>
              <a:solidFill>
                <a:srgbClr val="000000"/>
              </a:solidFill>
              <a:ln w="9525">
                <a:noFill/>
                <a:round/>
                <a:headEnd/>
                <a:tailEnd/>
              </a:ln>
            </p:spPr>
            <p:txBody>
              <a:bodyPr/>
              <a:lstStyle/>
              <a:p>
                <a:endParaRPr lang="fa-IR"/>
              </a:p>
            </p:txBody>
          </p:sp>
          <p:sp>
            <p:nvSpPr>
              <p:cNvPr id="16569" name="Freeform 153"/>
              <p:cNvSpPr>
                <a:spLocks/>
              </p:cNvSpPr>
              <p:nvPr/>
            </p:nvSpPr>
            <p:spPr bwMode="auto">
              <a:xfrm>
                <a:off x="466" y="1948"/>
                <a:ext cx="169" cy="295"/>
              </a:xfrm>
              <a:custGeom>
                <a:avLst/>
                <a:gdLst>
                  <a:gd name="T0" fmla="*/ 3 w 337"/>
                  <a:gd name="T1" fmla="*/ 570 h 589"/>
                  <a:gd name="T2" fmla="*/ 17 w 337"/>
                  <a:gd name="T3" fmla="*/ 507 h 589"/>
                  <a:gd name="T4" fmla="*/ 20 w 337"/>
                  <a:gd name="T5" fmla="*/ 434 h 589"/>
                  <a:gd name="T6" fmla="*/ 21 w 337"/>
                  <a:gd name="T7" fmla="*/ 353 h 589"/>
                  <a:gd name="T8" fmla="*/ 33 w 337"/>
                  <a:gd name="T9" fmla="*/ 268 h 589"/>
                  <a:gd name="T10" fmla="*/ 40 w 337"/>
                  <a:gd name="T11" fmla="*/ 246 h 589"/>
                  <a:gd name="T12" fmla="*/ 50 w 337"/>
                  <a:gd name="T13" fmla="*/ 224 h 589"/>
                  <a:gd name="T14" fmla="*/ 64 w 337"/>
                  <a:gd name="T15" fmla="*/ 201 h 589"/>
                  <a:gd name="T16" fmla="*/ 80 w 337"/>
                  <a:gd name="T17" fmla="*/ 178 h 589"/>
                  <a:gd name="T18" fmla="*/ 97 w 337"/>
                  <a:gd name="T19" fmla="*/ 155 h 589"/>
                  <a:gd name="T20" fmla="*/ 117 w 337"/>
                  <a:gd name="T21" fmla="*/ 133 h 589"/>
                  <a:gd name="T22" fmla="*/ 138 w 337"/>
                  <a:gd name="T23" fmla="*/ 112 h 589"/>
                  <a:gd name="T24" fmla="*/ 159 w 337"/>
                  <a:gd name="T25" fmla="*/ 91 h 589"/>
                  <a:gd name="T26" fmla="*/ 178 w 337"/>
                  <a:gd name="T27" fmla="*/ 72 h 589"/>
                  <a:gd name="T28" fmla="*/ 198 w 337"/>
                  <a:gd name="T29" fmla="*/ 55 h 589"/>
                  <a:gd name="T30" fmla="*/ 216 w 337"/>
                  <a:gd name="T31" fmla="*/ 40 h 589"/>
                  <a:gd name="T32" fmla="*/ 232 w 337"/>
                  <a:gd name="T33" fmla="*/ 26 h 589"/>
                  <a:gd name="T34" fmla="*/ 245 w 337"/>
                  <a:gd name="T35" fmla="*/ 15 h 589"/>
                  <a:gd name="T36" fmla="*/ 255 w 337"/>
                  <a:gd name="T37" fmla="*/ 7 h 589"/>
                  <a:gd name="T38" fmla="*/ 262 w 337"/>
                  <a:gd name="T39" fmla="*/ 3 h 589"/>
                  <a:gd name="T40" fmla="*/ 265 w 337"/>
                  <a:gd name="T41" fmla="*/ 0 h 589"/>
                  <a:gd name="T42" fmla="*/ 268 w 337"/>
                  <a:gd name="T43" fmla="*/ 7 h 589"/>
                  <a:gd name="T44" fmla="*/ 276 w 337"/>
                  <a:gd name="T45" fmla="*/ 26 h 589"/>
                  <a:gd name="T46" fmla="*/ 288 w 337"/>
                  <a:gd name="T47" fmla="*/ 52 h 589"/>
                  <a:gd name="T48" fmla="*/ 301 w 337"/>
                  <a:gd name="T49" fmla="*/ 83 h 589"/>
                  <a:gd name="T50" fmla="*/ 315 w 337"/>
                  <a:gd name="T51" fmla="*/ 117 h 589"/>
                  <a:gd name="T52" fmla="*/ 327 w 337"/>
                  <a:gd name="T53" fmla="*/ 150 h 589"/>
                  <a:gd name="T54" fmla="*/ 335 w 337"/>
                  <a:gd name="T55" fmla="*/ 178 h 589"/>
                  <a:gd name="T56" fmla="*/ 337 w 337"/>
                  <a:gd name="T57" fmla="*/ 199 h 589"/>
                  <a:gd name="T58" fmla="*/ 335 w 337"/>
                  <a:gd name="T59" fmla="*/ 216 h 589"/>
                  <a:gd name="T60" fmla="*/ 330 w 337"/>
                  <a:gd name="T61" fmla="*/ 237 h 589"/>
                  <a:gd name="T62" fmla="*/ 322 w 337"/>
                  <a:gd name="T63" fmla="*/ 261 h 589"/>
                  <a:gd name="T64" fmla="*/ 311 w 337"/>
                  <a:gd name="T65" fmla="*/ 287 h 589"/>
                  <a:gd name="T66" fmla="*/ 297 w 337"/>
                  <a:gd name="T67" fmla="*/ 316 h 589"/>
                  <a:gd name="T68" fmla="*/ 280 w 337"/>
                  <a:gd name="T69" fmla="*/ 346 h 589"/>
                  <a:gd name="T70" fmla="*/ 259 w 337"/>
                  <a:gd name="T71" fmla="*/ 377 h 589"/>
                  <a:gd name="T72" fmla="*/ 236 w 337"/>
                  <a:gd name="T73" fmla="*/ 409 h 589"/>
                  <a:gd name="T74" fmla="*/ 222 w 337"/>
                  <a:gd name="T75" fmla="*/ 426 h 589"/>
                  <a:gd name="T76" fmla="*/ 206 w 337"/>
                  <a:gd name="T77" fmla="*/ 444 h 589"/>
                  <a:gd name="T78" fmla="*/ 187 w 337"/>
                  <a:gd name="T79" fmla="*/ 461 h 589"/>
                  <a:gd name="T80" fmla="*/ 168 w 337"/>
                  <a:gd name="T81" fmla="*/ 481 h 589"/>
                  <a:gd name="T82" fmla="*/ 147 w 337"/>
                  <a:gd name="T83" fmla="*/ 498 h 589"/>
                  <a:gd name="T84" fmla="*/ 125 w 337"/>
                  <a:gd name="T85" fmla="*/ 517 h 589"/>
                  <a:gd name="T86" fmla="*/ 104 w 337"/>
                  <a:gd name="T87" fmla="*/ 534 h 589"/>
                  <a:gd name="T88" fmla="*/ 84 w 337"/>
                  <a:gd name="T89" fmla="*/ 549 h 589"/>
                  <a:gd name="T90" fmla="*/ 64 w 337"/>
                  <a:gd name="T91" fmla="*/ 563 h 589"/>
                  <a:gd name="T92" fmla="*/ 46 w 337"/>
                  <a:gd name="T93" fmla="*/ 573 h 589"/>
                  <a:gd name="T94" fmla="*/ 31 w 337"/>
                  <a:gd name="T95" fmla="*/ 582 h 589"/>
                  <a:gd name="T96" fmla="*/ 18 w 337"/>
                  <a:gd name="T97" fmla="*/ 588 h 589"/>
                  <a:gd name="T98" fmla="*/ 8 w 337"/>
                  <a:gd name="T99" fmla="*/ 589 h 589"/>
                  <a:gd name="T100" fmla="*/ 2 w 337"/>
                  <a:gd name="T101" fmla="*/ 587 h 589"/>
                  <a:gd name="T102" fmla="*/ 0 w 337"/>
                  <a:gd name="T103" fmla="*/ 581 h 589"/>
                  <a:gd name="T104" fmla="*/ 3 w 337"/>
                  <a:gd name="T105" fmla="*/ 570 h 5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7"/>
                  <a:gd name="T160" fmla="*/ 0 h 589"/>
                  <a:gd name="T161" fmla="*/ 337 w 337"/>
                  <a:gd name="T162" fmla="*/ 589 h 5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7" h="589">
                    <a:moveTo>
                      <a:pt x="3" y="570"/>
                    </a:moveTo>
                    <a:lnTo>
                      <a:pt x="17" y="507"/>
                    </a:lnTo>
                    <a:lnTo>
                      <a:pt x="20" y="434"/>
                    </a:lnTo>
                    <a:lnTo>
                      <a:pt x="21" y="353"/>
                    </a:lnTo>
                    <a:lnTo>
                      <a:pt x="33" y="268"/>
                    </a:lnTo>
                    <a:lnTo>
                      <a:pt x="40" y="246"/>
                    </a:lnTo>
                    <a:lnTo>
                      <a:pt x="50" y="224"/>
                    </a:lnTo>
                    <a:lnTo>
                      <a:pt x="64" y="201"/>
                    </a:lnTo>
                    <a:lnTo>
                      <a:pt x="80" y="178"/>
                    </a:lnTo>
                    <a:lnTo>
                      <a:pt x="97" y="155"/>
                    </a:lnTo>
                    <a:lnTo>
                      <a:pt x="117" y="133"/>
                    </a:lnTo>
                    <a:lnTo>
                      <a:pt x="138" y="112"/>
                    </a:lnTo>
                    <a:lnTo>
                      <a:pt x="159" y="91"/>
                    </a:lnTo>
                    <a:lnTo>
                      <a:pt x="178" y="72"/>
                    </a:lnTo>
                    <a:lnTo>
                      <a:pt x="198" y="55"/>
                    </a:lnTo>
                    <a:lnTo>
                      <a:pt x="216" y="40"/>
                    </a:lnTo>
                    <a:lnTo>
                      <a:pt x="232" y="26"/>
                    </a:lnTo>
                    <a:lnTo>
                      <a:pt x="245" y="15"/>
                    </a:lnTo>
                    <a:lnTo>
                      <a:pt x="255" y="7"/>
                    </a:lnTo>
                    <a:lnTo>
                      <a:pt x="262" y="3"/>
                    </a:lnTo>
                    <a:lnTo>
                      <a:pt x="265" y="0"/>
                    </a:lnTo>
                    <a:lnTo>
                      <a:pt x="268" y="7"/>
                    </a:lnTo>
                    <a:lnTo>
                      <a:pt x="276" y="26"/>
                    </a:lnTo>
                    <a:lnTo>
                      <a:pt x="288" y="52"/>
                    </a:lnTo>
                    <a:lnTo>
                      <a:pt x="301" y="83"/>
                    </a:lnTo>
                    <a:lnTo>
                      <a:pt x="315" y="117"/>
                    </a:lnTo>
                    <a:lnTo>
                      <a:pt x="327" y="150"/>
                    </a:lnTo>
                    <a:lnTo>
                      <a:pt x="335" y="178"/>
                    </a:lnTo>
                    <a:lnTo>
                      <a:pt x="337" y="199"/>
                    </a:lnTo>
                    <a:lnTo>
                      <a:pt x="335" y="216"/>
                    </a:lnTo>
                    <a:lnTo>
                      <a:pt x="330" y="237"/>
                    </a:lnTo>
                    <a:lnTo>
                      <a:pt x="322" y="261"/>
                    </a:lnTo>
                    <a:lnTo>
                      <a:pt x="311" y="287"/>
                    </a:lnTo>
                    <a:lnTo>
                      <a:pt x="297" y="316"/>
                    </a:lnTo>
                    <a:lnTo>
                      <a:pt x="280" y="346"/>
                    </a:lnTo>
                    <a:lnTo>
                      <a:pt x="259" y="377"/>
                    </a:lnTo>
                    <a:lnTo>
                      <a:pt x="236" y="409"/>
                    </a:lnTo>
                    <a:lnTo>
                      <a:pt x="222" y="426"/>
                    </a:lnTo>
                    <a:lnTo>
                      <a:pt x="206" y="444"/>
                    </a:lnTo>
                    <a:lnTo>
                      <a:pt x="187" y="461"/>
                    </a:lnTo>
                    <a:lnTo>
                      <a:pt x="168" y="481"/>
                    </a:lnTo>
                    <a:lnTo>
                      <a:pt x="147" y="498"/>
                    </a:lnTo>
                    <a:lnTo>
                      <a:pt x="125" y="517"/>
                    </a:lnTo>
                    <a:lnTo>
                      <a:pt x="104" y="534"/>
                    </a:lnTo>
                    <a:lnTo>
                      <a:pt x="84" y="549"/>
                    </a:lnTo>
                    <a:lnTo>
                      <a:pt x="64" y="563"/>
                    </a:lnTo>
                    <a:lnTo>
                      <a:pt x="46" y="573"/>
                    </a:lnTo>
                    <a:lnTo>
                      <a:pt x="31" y="582"/>
                    </a:lnTo>
                    <a:lnTo>
                      <a:pt x="18" y="588"/>
                    </a:lnTo>
                    <a:lnTo>
                      <a:pt x="8" y="589"/>
                    </a:lnTo>
                    <a:lnTo>
                      <a:pt x="2" y="587"/>
                    </a:lnTo>
                    <a:lnTo>
                      <a:pt x="0" y="581"/>
                    </a:lnTo>
                    <a:lnTo>
                      <a:pt x="3" y="570"/>
                    </a:lnTo>
                    <a:close/>
                  </a:path>
                </a:pathLst>
              </a:custGeom>
              <a:solidFill>
                <a:srgbClr val="666628"/>
              </a:solidFill>
              <a:ln w="9525">
                <a:noFill/>
                <a:round/>
                <a:headEnd/>
                <a:tailEnd/>
              </a:ln>
            </p:spPr>
            <p:txBody>
              <a:bodyPr/>
              <a:lstStyle/>
              <a:p>
                <a:endParaRPr lang="fa-IR"/>
              </a:p>
            </p:txBody>
          </p:sp>
          <p:sp>
            <p:nvSpPr>
              <p:cNvPr id="16570" name="Freeform 154"/>
              <p:cNvSpPr>
                <a:spLocks/>
              </p:cNvSpPr>
              <p:nvPr/>
            </p:nvSpPr>
            <p:spPr bwMode="auto">
              <a:xfrm>
                <a:off x="428" y="1930"/>
                <a:ext cx="213" cy="329"/>
              </a:xfrm>
              <a:custGeom>
                <a:avLst/>
                <a:gdLst>
                  <a:gd name="T0" fmla="*/ 255 w 425"/>
                  <a:gd name="T1" fmla="*/ 63 h 658"/>
                  <a:gd name="T2" fmla="*/ 211 w 425"/>
                  <a:gd name="T3" fmla="*/ 98 h 658"/>
                  <a:gd name="T4" fmla="*/ 163 w 425"/>
                  <a:gd name="T5" fmla="*/ 136 h 658"/>
                  <a:gd name="T6" fmla="*/ 122 w 425"/>
                  <a:gd name="T7" fmla="*/ 175 h 658"/>
                  <a:gd name="T8" fmla="*/ 94 w 425"/>
                  <a:gd name="T9" fmla="*/ 215 h 658"/>
                  <a:gd name="T10" fmla="*/ 88 w 425"/>
                  <a:gd name="T11" fmla="*/ 289 h 658"/>
                  <a:gd name="T12" fmla="*/ 99 w 425"/>
                  <a:gd name="T13" fmla="*/ 388 h 658"/>
                  <a:gd name="T14" fmla="*/ 117 w 425"/>
                  <a:gd name="T15" fmla="*/ 496 h 658"/>
                  <a:gd name="T16" fmla="*/ 78 w 425"/>
                  <a:gd name="T17" fmla="*/ 568 h 658"/>
                  <a:gd name="T18" fmla="*/ 16 w 425"/>
                  <a:gd name="T19" fmla="*/ 632 h 658"/>
                  <a:gd name="T20" fmla="*/ 8 w 425"/>
                  <a:gd name="T21" fmla="*/ 658 h 658"/>
                  <a:gd name="T22" fmla="*/ 43 w 425"/>
                  <a:gd name="T23" fmla="*/ 644 h 658"/>
                  <a:gd name="T24" fmla="*/ 99 w 425"/>
                  <a:gd name="T25" fmla="*/ 623 h 658"/>
                  <a:gd name="T26" fmla="*/ 160 w 425"/>
                  <a:gd name="T27" fmla="*/ 598 h 658"/>
                  <a:gd name="T28" fmla="*/ 216 w 425"/>
                  <a:gd name="T29" fmla="*/ 572 h 658"/>
                  <a:gd name="T30" fmla="*/ 254 w 425"/>
                  <a:gd name="T31" fmla="*/ 553 h 658"/>
                  <a:gd name="T32" fmla="*/ 282 w 425"/>
                  <a:gd name="T33" fmla="*/ 537 h 658"/>
                  <a:gd name="T34" fmla="*/ 318 w 425"/>
                  <a:gd name="T35" fmla="*/ 510 h 658"/>
                  <a:gd name="T36" fmla="*/ 368 w 425"/>
                  <a:gd name="T37" fmla="*/ 424 h 658"/>
                  <a:gd name="T38" fmla="*/ 412 w 425"/>
                  <a:gd name="T39" fmla="*/ 320 h 658"/>
                  <a:gd name="T40" fmla="*/ 425 w 425"/>
                  <a:gd name="T41" fmla="*/ 253 h 658"/>
                  <a:gd name="T42" fmla="*/ 405 w 425"/>
                  <a:gd name="T43" fmla="*/ 184 h 658"/>
                  <a:gd name="T44" fmla="*/ 361 w 425"/>
                  <a:gd name="T45" fmla="*/ 123 h 658"/>
                  <a:gd name="T46" fmla="*/ 334 w 425"/>
                  <a:gd name="T47" fmla="*/ 75 h 658"/>
                  <a:gd name="T48" fmla="*/ 350 w 425"/>
                  <a:gd name="T49" fmla="*/ 38 h 658"/>
                  <a:gd name="T50" fmla="*/ 366 w 425"/>
                  <a:gd name="T51" fmla="*/ 10 h 658"/>
                  <a:gd name="T52" fmla="*/ 373 w 425"/>
                  <a:gd name="T53" fmla="*/ 0 h 658"/>
                  <a:gd name="T54" fmla="*/ 300 w 425"/>
                  <a:gd name="T55" fmla="*/ 61 h 658"/>
                  <a:gd name="T56" fmla="*/ 298 w 425"/>
                  <a:gd name="T57" fmla="*/ 120 h 658"/>
                  <a:gd name="T58" fmla="*/ 323 w 425"/>
                  <a:gd name="T59" fmla="*/ 184 h 658"/>
                  <a:gd name="T60" fmla="*/ 375 w 425"/>
                  <a:gd name="T61" fmla="*/ 222 h 658"/>
                  <a:gd name="T62" fmla="*/ 403 w 425"/>
                  <a:gd name="T63" fmla="*/ 261 h 658"/>
                  <a:gd name="T64" fmla="*/ 367 w 425"/>
                  <a:gd name="T65" fmla="*/ 340 h 658"/>
                  <a:gd name="T66" fmla="*/ 335 w 425"/>
                  <a:gd name="T67" fmla="*/ 405 h 658"/>
                  <a:gd name="T68" fmla="*/ 280 w 425"/>
                  <a:gd name="T69" fmla="*/ 462 h 658"/>
                  <a:gd name="T70" fmla="*/ 182 w 425"/>
                  <a:gd name="T71" fmla="*/ 526 h 658"/>
                  <a:gd name="T72" fmla="*/ 133 w 425"/>
                  <a:gd name="T73" fmla="*/ 563 h 658"/>
                  <a:gd name="T74" fmla="*/ 137 w 425"/>
                  <a:gd name="T75" fmla="*/ 548 h 658"/>
                  <a:gd name="T76" fmla="*/ 160 w 425"/>
                  <a:gd name="T77" fmla="*/ 373 h 658"/>
                  <a:gd name="T78" fmla="*/ 155 w 425"/>
                  <a:gd name="T79" fmla="*/ 279 h 658"/>
                  <a:gd name="T80" fmla="*/ 189 w 425"/>
                  <a:gd name="T81" fmla="*/ 175 h 658"/>
                  <a:gd name="T82" fmla="*/ 236 w 425"/>
                  <a:gd name="T83" fmla="*/ 102 h 658"/>
                  <a:gd name="T84" fmla="*/ 283 w 425"/>
                  <a:gd name="T85" fmla="*/ 57 h 658"/>
                  <a:gd name="T86" fmla="*/ 303 w 425"/>
                  <a:gd name="T87" fmla="*/ 26 h 6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5"/>
                  <a:gd name="T133" fmla="*/ 0 h 658"/>
                  <a:gd name="T134" fmla="*/ 425 w 425"/>
                  <a:gd name="T135" fmla="*/ 658 h 6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5" h="658">
                    <a:moveTo>
                      <a:pt x="280" y="42"/>
                    </a:moveTo>
                    <a:lnTo>
                      <a:pt x="268" y="53"/>
                    </a:lnTo>
                    <a:lnTo>
                      <a:pt x="255" y="63"/>
                    </a:lnTo>
                    <a:lnTo>
                      <a:pt x="240" y="73"/>
                    </a:lnTo>
                    <a:lnTo>
                      <a:pt x="225" y="85"/>
                    </a:lnTo>
                    <a:lnTo>
                      <a:pt x="211" y="98"/>
                    </a:lnTo>
                    <a:lnTo>
                      <a:pt x="194" y="109"/>
                    </a:lnTo>
                    <a:lnTo>
                      <a:pt x="178" y="122"/>
                    </a:lnTo>
                    <a:lnTo>
                      <a:pt x="163" y="136"/>
                    </a:lnTo>
                    <a:lnTo>
                      <a:pt x="148" y="148"/>
                    </a:lnTo>
                    <a:lnTo>
                      <a:pt x="134" y="162"/>
                    </a:lnTo>
                    <a:lnTo>
                      <a:pt x="122" y="175"/>
                    </a:lnTo>
                    <a:lnTo>
                      <a:pt x="110" y="189"/>
                    </a:lnTo>
                    <a:lnTo>
                      <a:pt x="101" y="201"/>
                    </a:lnTo>
                    <a:lnTo>
                      <a:pt x="94" y="215"/>
                    </a:lnTo>
                    <a:lnTo>
                      <a:pt x="90" y="228"/>
                    </a:lnTo>
                    <a:lnTo>
                      <a:pt x="87" y="241"/>
                    </a:lnTo>
                    <a:lnTo>
                      <a:pt x="88" y="289"/>
                    </a:lnTo>
                    <a:lnTo>
                      <a:pt x="92" y="332"/>
                    </a:lnTo>
                    <a:lnTo>
                      <a:pt x="96" y="366"/>
                    </a:lnTo>
                    <a:lnTo>
                      <a:pt x="99" y="388"/>
                    </a:lnTo>
                    <a:lnTo>
                      <a:pt x="105" y="413"/>
                    </a:lnTo>
                    <a:lnTo>
                      <a:pt x="113" y="454"/>
                    </a:lnTo>
                    <a:lnTo>
                      <a:pt x="117" y="496"/>
                    </a:lnTo>
                    <a:lnTo>
                      <a:pt x="109" y="531"/>
                    </a:lnTo>
                    <a:lnTo>
                      <a:pt x="96" y="547"/>
                    </a:lnTo>
                    <a:lnTo>
                      <a:pt x="78" y="568"/>
                    </a:lnTo>
                    <a:lnTo>
                      <a:pt x="56" y="590"/>
                    </a:lnTo>
                    <a:lnTo>
                      <a:pt x="34" y="613"/>
                    </a:lnTo>
                    <a:lnTo>
                      <a:pt x="16" y="632"/>
                    </a:lnTo>
                    <a:lnTo>
                      <a:pt x="3" y="648"/>
                    </a:lnTo>
                    <a:lnTo>
                      <a:pt x="0" y="658"/>
                    </a:lnTo>
                    <a:lnTo>
                      <a:pt x="8" y="658"/>
                    </a:lnTo>
                    <a:lnTo>
                      <a:pt x="17" y="654"/>
                    </a:lnTo>
                    <a:lnTo>
                      <a:pt x="30" y="649"/>
                    </a:lnTo>
                    <a:lnTo>
                      <a:pt x="43" y="644"/>
                    </a:lnTo>
                    <a:lnTo>
                      <a:pt x="61" y="638"/>
                    </a:lnTo>
                    <a:lnTo>
                      <a:pt x="79" y="630"/>
                    </a:lnTo>
                    <a:lnTo>
                      <a:pt x="99" y="623"/>
                    </a:lnTo>
                    <a:lnTo>
                      <a:pt x="120" y="615"/>
                    </a:lnTo>
                    <a:lnTo>
                      <a:pt x="140" y="606"/>
                    </a:lnTo>
                    <a:lnTo>
                      <a:pt x="160" y="598"/>
                    </a:lnTo>
                    <a:lnTo>
                      <a:pt x="181" y="588"/>
                    </a:lnTo>
                    <a:lnTo>
                      <a:pt x="199" y="580"/>
                    </a:lnTo>
                    <a:lnTo>
                      <a:pt x="216" y="572"/>
                    </a:lnTo>
                    <a:lnTo>
                      <a:pt x="231" y="565"/>
                    </a:lnTo>
                    <a:lnTo>
                      <a:pt x="244" y="558"/>
                    </a:lnTo>
                    <a:lnTo>
                      <a:pt x="254" y="553"/>
                    </a:lnTo>
                    <a:lnTo>
                      <a:pt x="261" y="548"/>
                    </a:lnTo>
                    <a:lnTo>
                      <a:pt x="272" y="541"/>
                    </a:lnTo>
                    <a:lnTo>
                      <a:pt x="282" y="537"/>
                    </a:lnTo>
                    <a:lnTo>
                      <a:pt x="292" y="531"/>
                    </a:lnTo>
                    <a:lnTo>
                      <a:pt x="305" y="523"/>
                    </a:lnTo>
                    <a:lnTo>
                      <a:pt x="318" y="510"/>
                    </a:lnTo>
                    <a:lnTo>
                      <a:pt x="333" y="490"/>
                    </a:lnTo>
                    <a:lnTo>
                      <a:pt x="350" y="463"/>
                    </a:lnTo>
                    <a:lnTo>
                      <a:pt x="368" y="424"/>
                    </a:lnTo>
                    <a:lnTo>
                      <a:pt x="387" y="382"/>
                    </a:lnTo>
                    <a:lnTo>
                      <a:pt x="401" y="349"/>
                    </a:lnTo>
                    <a:lnTo>
                      <a:pt x="412" y="320"/>
                    </a:lnTo>
                    <a:lnTo>
                      <a:pt x="420" y="296"/>
                    </a:lnTo>
                    <a:lnTo>
                      <a:pt x="424" y="274"/>
                    </a:lnTo>
                    <a:lnTo>
                      <a:pt x="425" y="253"/>
                    </a:lnTo>
                    <a:lnTo>
                      <a:pt x="421" y="231"/>
                    </a:lnTo>
                    <a:lnTo>
                      <a:pt x="416" y="208"/>
                    </a:lnTo>
                    <a:lnTo>
                      <a:pt x="405" y="184"/>
                    </a:lnTo>
                    <a:lnTo>
                      <a:pt x="391" y="162"/>
                    </a:lnTo>
                    <a:lnTo>
                      <a:pt x="376" y="141"/>
                    </a:lnTo>
                    <a:lnTo>
                      <a:pt x="361" y="123"/>
                    </a:lnTo>
                    <a:lnTo>
                      <a:pt x="348" y="106"/>
                    </a:lnTo>
                    <a:lnTo>
                      <a:pt x="338" y="90"/>
                    </a:lnTo>
                    <a:lnTo>
                      <a:pt x="334" y="75"/>
                    </a:lnTo>
                    <a:lnTo>
                      <a:pt x="336" y="62"/>
                    </a:lnTo>
                    <a:lnTo>
                      <a:pt x="343" y="49"/>
                    </a:lnTo>
                    <a:lnTo>
                      <a:pt x="350" y="38"/>
                    </a:lnTo>
                    <a:lnTo>
                      <a:pt x="356" y="27"/>
                    </a:lnTo>
                    <a:lnTo>
                      <a:pt x="361" y="18"/>
                    </a:lnTo>
                    <a:lnTo>
                      <a:pt x="366" y="10"/>
                    </a:lnTo>
                    <a:lnTo>
                      <a:pt x="369" y="4"/>
                    </a:lnTo>
                    <a:lnTo>
                      <a:pt x="372" y="1"/>
                    </a:lnTo>
                    <a:lnTo>
                      <a:pt x="373" y="0"/>
                    </a:lnTo>
                    <a:lnTo>
                      <a:pt x="303" y="46"/>
                    </a:lnTo>
                    <a:lnTo>
                      <a:pt x="302" y="50"/>
                    </a:lnTo>
                    <a:lnTo>
                      <a:pt x="300" y="61"/>
                    </a:lnTo>
                    <a:lnTo>
                      <a:pt x="298" y="77"/>
                    </a:lnTo>
                    <a:lnTo>
                      <a:pt x="297" y="98"/>
                    </a:lnTo>
                    <a:lnTo>
                      <a:pt x="298" y="120"/>
                    </a:lnTo>
                    <a:lnTo>
                      <a:pt x="303" y="143"/>
                    </a:lnTo>
                    <a:lnTo>
                      <a:pt x="311" y="164"/>
                    </a:lnTo>
                    <a:lnTo>
                      <a:pt x="323" y="184"/>
                    </a:lnTo>
                    <a:lnTo>
                      <a:pt x="341" y="199"/>
                    </a:lnTo>
                    <a:lnTo>
                      <a:pt x="358" y="212"/>
                    </a:lnTo>
                    <a:lnTo>
                      <a:pt x="375" y="222"/>
                    </a:lnTo>
                    <a:lnTo>
                      <a:pt x="389" y="232"/>
                    </a:lnTo>
                    <a:lnTo>
                      <a:pt x="399" y="245"/>
                    </a:lnTo>
                    <a:lnTo>
                      <a:pt x="403" y="261"/>
                    </a:lnTo>
                    <a:lnTo>
                      <a:pt x="398" y="282"/>
                    </a:lnTo>
                    <a:lnTo>
                      <a:pt x="384" y="310"/>
                    </a:lnTo>
                    <a:lnTo>
                      <a:pt x="367" y="340"/>
                    </a:lnTo>
                    <a:lnTo>
                      <a:pt x="356" y="364"/>
                    </a:lnTo>
                    <a:lnTo>
                      <a:pt x="345" y="386"/>
                    </a:lnTo>
                    <a:lnTo>
                      <a:pt x="335" y="405"/>
                    </a:lnTo>
                    <a:lnTo>
                      <a:pt x="322" y="424"/>
                    </a:lnTo>
                    <a:lnTo>
                      <a:pt x="305" y="442"/>
                    </a:lnTo>
                    <a:lnTo>
                      <a:pt x="280" y="462"/>
                    </a:lnTo>
                    <a:lnTo>
                      <a:pt x="246" y="484"/>
                    </a:lnTo>
                    <a:lnTo>
                      <a:pt x="211" y="505"/>
                    </a:lnTo>
                    <a:lnTo>
                      <a:pt x="182" y="526"/>
                    </a:lnTo>
                    <a:lnTo>
                      <a:pt x="160" y="542"/>
                    </a:lnTo>
                    <a:lnTo>
                      <a:pt x="144" y="555"/>
                    </a:lnTo>
                    <a:lnTo>
                      <a:pt x="133" y="563"/>
                    </a:lnTo>
                    <a:lnTo>
                      <a:pt x="129" y="564"/>
                    </a:lnTo>
                    <a:lnTo>
                      <a:pt x="130" y="560"/>
                    </a:lnTo>
                    <a:lnTo>
                      <a:pt x="137" y="548"/>
                    </a:lnTo>
                    <a:lnTo>
                      <a:pt x="152" y="501"/>
                    </a:lnTo>
                    <a:lnTo>
                      <a:pt x="160" y="436"/>
                    </a:lnTo>
                    <a:lnTo>
                      <a:pt x="160" y="373"/>
                    </a:lnTo>
                    <a:lnTo>
                      <a:pt x="154" y="327"/>
                    </a:lnTo>
                    <a:lnTo>
                      <a:pt x="152" y="307"/>
                    </a:lnTo>
                    <a:lnTo>
                      <a:pt x="155" y="279"/>
                    </a:lnTo>
                    <a:lnTo>
                      <a:pt x="163" y="246"/>
                    </a:lnTo>
                    <a:lnTo>
                      <a:pt x="175" y="211"/>
                    </a:lnTo>
                    <a:lnTo>
                      <a:pt x="189" y="175"/>
                    </a:lnTo>
                    <a:lnTo>
                      <a:pt x="204" y="144"/>
                    </a:lnTo>
                    <a:lnTo>
                      <a:pt x="220" y="118"/>
                    </a:lnTo>
                    <a:lnTo>
                      <a:pt x="236" y="102"/>
                    </a:lnTo>
                    <a:lnTo>
                      <a:pt x="252" y="90"/>
                    </a:lnTo>
                    <a:lnTo>
                      <a:pt x="268" y="73"/>
                    </a:lnTo>
                    <a:lnTo>
                      <a:pt x="283" y="57"/>
                    </a:lnTo>
                    <a:lnTo>
                      <a:pt x="295" y="42"/>
                    </a:lnTo>
                    <a:lnTo>
                      <a:pt x="302" y="31"/>
                    </a:lnTo>
                    <a:lnTo>
                      <a:pt x="303" y="26"/>
                    </a:lnTo>
                    <a:lnTo>
                      <a:pt x="296" y="29"/>
                    </a:lnTo>
                    <a:lnTo>
                      <a:pt x="280" y="42"/>
                    </a:lnTo>
                    <a:close/>
                  </a:path>
                </a:pathLst>
              </a:custGeom>
              <a:solidFill>
                <a:srgbClr val="000000"/>
              </a:solidFill>
              <a:ln w="9525">
                <a:noFill/>
                <a:round/>
                <a:headEnd/>
                <a:tailEnd/>
              </a:ln>
            </p:spPr>
            <p:txBody>
              <a:bodyPr/>
              <a:lstStyle/>
              <a:p>
                <a:endParaRPr lang="fa-IR"/>
              </a:p>
            </p:txBody>
          </p:sp>
          <p:sp>
            <p:nvSpPr>
              <p:cNvPr id="16571" name="Freeform 155"/>
              <p:cNvSpPr>
                <a:spLocks/>
              </p:cNvSpPr>
              <p:nvPr/>
            </p:nvSpPr>
            <p:spPr bwMode="auto">
              <a:xfrm>
                <a:off x="539" y="2001"/>
                <a:ext cx="35" cy="165"/>
              </a:xfrm>
              <a:custGeom>
                <a:avLst/>
                <a:gdLst>
                  <a:gd name="T0" fmla="*/ 63 w 70"/>
                  <a:gd name="T1" fmla="*/ 27 h 331"/>
                  <a:gd name="T2" fmla="*/ 61 w 70"/>
                  <a:gd name="T3" fmla="*/ 67 h 331"/>
                  <a:gd name="T4" fmla="*/ 67 w 70"/>
                  <a:gd name="T5" fmla="*/ 95 h 331"/>
                  <a:gd name="T6" fmla="*/ 70 w 70"/>
                  <a:gd name="T7" fmla="*/ 125 h 331"/>
                  <a:gd name="T8" fmla="*/ 62 w 70"/>
                  <a:gd name="T9" fmla="*/ 170 h 331"/>
                  <a:gd name="T10" fmla="*/ 54 w 70"/>
                  <a:gd name="T11" fmla="*/ 198 h 331"/>
                  <a:gd name="T12" fmla="*/ 47 w 70"/>
                  <a:gd name="T13" fmla="*/ 225 h 331"/>
                  <a:gd name="T14" fmla="*/ 39 w 70"/>
                  <a:gd name="T15" fmla="*/ 251 h 331"/>
                  <a:gd name="T16" fmla="*/ 32 w 70"/>
                  <a:gd name="T17" fmla="*/ 274 h 331"/>
                  <a:gd name="T18" fmla="*/ 25 w 70"/>
                  <a:gd name="T19" fmla="*/ 294 h 331"/>
                  <a:gd name="T20" fmla="*/ 18 w 70"/>
                  <a:gd name="T21" fmla="*/ 310 h 331"/>
                  <a:gd name="T22" fmla="*/ 11 w 70"/>
                  <a:gd name="T23" fmla="*/ 322 h 331"/>
                  <a:gd name="T24" fmla="*/ 4 w 70"/>
                  <a:gd name="T25" fmla="*/ 327 h 331"/>
                  <a:gd name="T26" fmla="*/ 0 w 70"/>
                  <a:gd name="T27" fmla="*/ 330 h 331"/>
                  <a:gd name="T28" fmla="*/ 0 w 70"/>
                  <a:gd name="T29" fmla="*/ 331 h 331"/>
                  <a:gd name="T30" fmla="*/ 3 w 70"/>
                  <a:gd name="T31" fmla="*/ 329 h 331"/>
                  <a:gd name="T32" fmla="*/ 8 w 70"/>
                  <a:gd name="T33" fmla="*/ 323 h 331"/>
                  <a:gd name="T34" fmla="*/ 15 w 70"/>
                  <a:gd name="T35" fmla="*/ 314 h 331"/>
                  <a:gd name="T36" fmla="*/ 21 w 70"/>
                  <a:gd name="T37" fmla="*/ 299 h 331"/>
                  <a:gd name="T38" fmla="*/ 24 w 70"/>
                  <a:gd name="T39" fmla="*/ 278 h 331"/>
                  <a:gd name="T40" fmla="*/ 25 w 70"/>
                  <a:gd name="T41" fmla="*/ 251 h 331"/>
                  <a:gd name="T42" fmla="*/ 23 w 70"/>
                  <a:gd name="T43" fmla="*/ 226 h 331"/>
                  <a:gd name="T44" fmla="*/ 19 w 70"/>
                  <a:gd name="T45" fmla="*/ 208 h 331"/>
                  <a:gd name="T46" fmla="*/ 15 w 70"/>
                  <a:gd name="T47" fmla="*/ 193 h 331"/>
                  <a:gd name="T48" fmla="*/ 11 w 70"/>
                  <a:gd name="T49" fmla="*/ 181 h 331"/>
                  <a:gd name="T50" fmla="*/ 9 w 70"/>
                  <a:gd name="T51" fmla="*/ 170 h 331"/>
                  <a:gd name="T52" fmla="*/ 10 w 70"/>
                  <a:gd name="T53" fmla="*/ 155 h 331"/>
                  <a:gd name="T54" fmla="*/ 16 w 70"/>
                  <a:gd name="T55" fmla="*/ 136 h 331"/>
                  <a:gd name="T56" fmla="*/ 26 w 70"/>
                  <a:gd name="T57" fmla="*/ 110 h 331"/>
                  <a:gd name="T58" fmla="*/ 39 w 70"/>
                  <a:gd name="T59" fmla="*/ 80 h 331"/>
                  <a:gd name="T60" fmla="*/ 49 w 70"/>
                  <a:gd name="T61" fmla="*/ 52 h 331"/>
                  <a:gd name="T62" fmla="*/ 57 w 70"/>
                  <a:gd name="T63" fmla="*/ 29 h 331"/>
                  <a:gd name="T64" fmla="*/ 63 w 70"/>
                  <a:gd name="T65" fmla="*/ 12 h 331"/>
                  <a:gd name="T66" fmla="*/ 67 w 70"/>
                  <a:gd name="T67" fmla="*/ 1 h 331"/>
                  <a:gd name="T68" fmla="*/ 68 w 70"/>
                  <a:gd name="T69" fmla="*/ 0 h 331"/>
                  <a:gd name="T70" fmla="*/ 67 w 70"/>
                  <a:gd name="T71" fmla="*/ 7 h 331"/>
                  <a:gd name="T72" fmla="*/ 63 w 70"/>
                  <a:gd name="T73" fmla="*/ 27 h 3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331"/>
                  <a:gd name="T113" fmla="*/ 70 w 70"/>
                  <a:gd name="T114" fmla="*/ 331 h 3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331">
                    <a:moveTo>
                      <a:pt x="63" y="27"/>
                    </a:moveTo>
                    <a:lnTo>
                      <a:pt x="61" y="67"/>
                    </a:lnTo>
                    <a:lnTo>
                      <a:pt x="67" y="95"/>
                    </a:lnTo>
                    <a:lnTo>
                      <a:pt x="70" y="125"/>
                    </a:lnTo>
                    <a:lnTo>
                      <a:pt x="62" y="170"/>
                    </a:lnTo>
                    <a:lnTo>
                      <a:pt x="54" y="198"/>
                    </a:lnTo>
                    <a:lnTo>
                      <a:pt x="47" y="225"/>
                    </a:lnTo>
                    <a:lnTo>
                      <a:pt x="39" y="251"/>
                    </a:lnTo>
                    <a:lnTo>
                      <a:pt x="32" y="274"/>
                    </a:lnTo>
                    <a:lnTo>
                      <a:pt x="25" y="294"/>
                    </a:lnTo>
                    <a:lnTo>
                      <a:pt x="18" y="310"/>
                    </a:lnTo>
                    <a:lnTo>
                      <a:pt x="11" y="322"/>
                    </a:lnTo>
                    <a:lnTo>
                      <a:pt x="4" y="327"/>
                    </a:lnTo>
                    <a:lnTo>
                      <a:pt x="0" y="330"/>
                    </a:lnTo>
                    <a:lnTo>
                      <a:pt x="0" y="331"/>
                    </a:lnTo>
                    <a:lnTo>
                      <a:pt x="3" y="329"/>
                    </a:lnTo>
                    <a:lnTo>
                      <a:pt x="8" y="323"/>
                    </a:lnTo>
                    <a:lnTo>
                      <a:pt x="15" y="314"/>
                    </a:lnTo>
                    <a:lnTo>
                      <a:pt x="21" y="299"/>
                    </a:lnTo>
                    <a:lnTo>
                      <a:pt x="24" y="278"/>
                    </a:lnTo>
                    <a:lnTo>
                      <a:pt x="25" y="251"/>
                    </a:lnTo>
                    <a:lnTo>
                      <a:pt x="23" y="226"/>
                    </a:lnTo>
                    <a:lnTo>
                      <a:pt x="19" y="208"/>
                    </a:lnTo>
                    <a:lnTo>
                      <a:pt x="15" y="193"/>
                    </a:lnTo>
                    <a:lnTo>
                      <a:pt x="11" y="181"/>
                    </a:lnTo>
                    <a:lnTo>
                      <a:pt x="9" y="170"/>
                    </a:lnTo>
                    <a:lnTo>
                      <a:pt x="10" y="155"/>
                    </a:lnTo>
                    <a:lnTo>
                      <a:pt x="16" y="136"/>
                    </a:lnTo>
                    <a:lnTo>
                      <a:pt x="26" y="110"/>
                    </a:lnTo>
                    <a:lnTo>
                      <a:pt x="39" y="80"/>
                    </a:lnTo>
                    <a:lnTo>
                      <a:pt x="49" y="52"/>
                    </a:lnTo>
                    <a:lnTo>
                      <a:pt x="57" y="29"/>
                    </a:lnTo>
                    <a:lnTo>
                      <a:pt x="63" y="12"/>
                    </a:lnTo>
                    <a:lnTo>
                      <a:pt x="67" y="1"/>
                    </a:lnTo>
                    <a:lnTo>
                      <a:pt x="68" y="0"/>
                    </a:lnTo>
                    <a:lnTo>
                      <a:pt x="67" y="7"/>
                    </a:lnTo>
                    <a:lnTo>
                      <a:pt x="63" y="27"/>
                    </a:lnTo>
                    <a:close/>
                  </a:path>
                </a:pathLst>
              </a:custGeom>
              <a:solidFill>
                <a:srgbClr val="000000"/>
              </a:solidFill>
              <a:ln w="9525">
                <a:noFill/>
                <a:round/>
                <a:headEnd/>
                <a:tailEnd/>
              </a:ln>
            </p:spPr>
            <p:txBody>
              <a:bodyPr/>
              <a:lstStyle/>
              <a:p>
                <a:endParaRPr lang="fa-IR"/>
              </a:p>
            </p:txBody>
          </p:sp>
          <p:sp>
            <p:nvSpPr>
              <p:cNvPr id="16572" name="Freeform 156"/>
              <p:cNvSpPr>
                <a:spLocks/>
              </p:cNvSpPr>
              <p:nvPr/>
            </p:nvSpPr>
            <p:spPr bwMode="auto">
              <a:xfrm>
                <a:off x="495" y="3013"/>
                <a:ext cx="229" cy="367"/>
              </a:xfrm>
              <a:custGeom>
                <a:avLst/>
                <a:gdLst>
                  <a:gd name="T0" fmla="*/ 56 w 458"/>
                  <a:gd name="T1" fmla="*/ 675 h 735"/>
                  <a:gd name="T2" fmla="*/ 83 w 458"/>
                  <a:gd name="T3" fmla="*/ 640 h 735"/>
                  <a:gd name="T4" fmla="*/ 110 w 458"/>
                  <a:gd name="T5" fmla="*/ 603 h 735"/>
                  <a:gd name="T6" fmla="*/ 137 w 458"/>
                  <a:gd name="T7" fmla="*/ 565 h 735"/>
                  <a:gd name="T8" fmla="*/ 167 w 458"/>
                  <a:gd name="T9" fmla="*/ 526 h 735"/>
                  <a:gd name="T10" fmla="*/ 201 w 458"/>
                  <a:gd name="T11" fmla="*/ 488 h 735"/>
                  <a:gd name="T12" fmla="*/ 238 w 458"/>
                  <a:gd name="T13" fmla="*/ 450 h 735"/>
                  <a:gd name="T14" fmla="*/ 279 w 458"/>
                  <a:gd name="T15" fmla="*/ 414 h 735"/>
                  <a:gd name="T16" fmla="*/ 325 w 458"/>
                  <a:gd name="T17" fmla="*/ 379 h 735"/>
                  <a:gd name="T18" fmla="*/ 368 w 458"/>
                  <a:gd name="T19" fmla="*/ 344 h 735"/>
                  <a:gd name="T20" fmla="*/ 402 w 458"/>
                  <a:gd name="T21" fmla="*/ 306 h 735"/>
                  <a:gd name="T22" fmla="*/ 429 w 458"/>
                  <a:gd name="T23" fmla="*/ 268 h 735"/>
                  <a:gd name="T24" fmla="*/ 447 w 458"/>
                  <a:gd name="T25" fmla="*/ 230 h 735"/>
                  <a:gd name="T26" fmla="*/ 457 w 458"/>
                  <a:gd name="T27" fmla="*/ 193 h 735"/>
                  <a:gd name="T28" fmla="*/ 455 w 458"/>
                  <a:gd name="T29" fmla="*/ 157 h 735"/>
                  <a:gd name="T30" fmla="*/ 445 w 458"/>
                  <a:gd name="T31" fmla="*/ 124 h 735"/>
                  <a:gd name="T32" fmla="*/ 416 w 458"/>
                  <a:gd name="T33" fmla="*/ 78 h 735"/>
                  <a:gd name="T34" fmla="*/ 390 w 458"/>
                  <a:gd name="T35" fmla="*/ 29 h 735"/>
                  <a:gd name="T36" fmla="*/ 362 w 458"/>
                  <a:gd name="T37" fmla="*/ 2 h 735"/>
                  <a:gd name="T38" fmla="*/ 310 w 458"/>
                  <a:gd name="T39" fmla="*/ 8 h 735"/>
                  <a:gd name="T40" fmla="*/ 243 w 458"/>
                  <a:gd name="T41" fmla="*/ 41 h 735"/>
                  <a:gd name="T42" fmla="*/ 200 w 458"/>
                  <a:gd name="T43" fmla="*/ 64 h 735"/>
                  <a:gd name="T44" fmla="*/ 162 w 458"/>
                  <a:gd name="T45" fmla="*/ 84 h 735"/>
                  <a:gd name="T46" fmla="*/ 127 w 458"/>
                  <a:gd name="T47" fmla="*/ 106 h 735"/>
                  <a:gd name="T48" fmla="*/ 99 w 458"/>
                  <a:gd name="T49" fmla="*/ 129 h 735"/>
                  <a:gd name="T50" fmla="*/ 75 w 458"/>
                  <a:gd name="T51" fmla="*/ 155 h 735"/>
                  <a:gd name="T52" fmla="*/ 57 w 458"/>
                  <a:gd name="T53" fmla="*/ 186 h 735"/>
                  <a:gd name="T54" fmla="*/ 43 w 458"/>
                  <a:gd name="T55" fmla="*/ 223 h 735"/>
                  <a:gd name="T56" fmla="*/ 28 w 458"/>
                  <a:gd name="T57" fmla="*/ 286 h 735"/>
                  <a:gd name="T58" fmla="*/ 12 w 458"/>
                  <a:gd name="T59" fmla="*/ 352 h 735"/>
                  <a:gd name="T60" fmla="*/ 3 w 458"/>
                  <a:gd name="T61" fmla="*/ 409 h 735"/>
                  <a:gd name="T62" fmla="*/ 3 w 458"/>
                  <a:gd name="T63" fmla="*/ 476 h 735"/>
                  <a:gd name="T64" fmla="*/ 19 w 458"/>
                  <a:gd name="T65" fmla="*/ 601 h 735"/>
                  <a:gd name="T66" fmla="*/ 26 w 458"/>
                  <a:gd name="T67" fmla="*/ 697 h 735"/>
                  <a:gd name="T68" fmla="*/ 26 w 458"/>
                  <a:gd name="T69" fmla="*/ 710 h 735"/>
                  <a:gd name="T70" fmla="*/ 18 w 458"/>
                  <a:gd name="T71" fmla="*/ 719 h 735"/>
                  <a:gd name="T72" fmla="*/ 5 w 458"/>
                  <a:gd name="T73" fmla="*/ 733 h 735"/>
                  <a:gd name="T74" fmla="*/ 7 w 458"/>
                  <a:gd name="T75" fmla="*/ 732 h 735"/>
                  <a:gd name="T76" fmla="*/ 42 w 458"/>
                  <a:gd name="T77" fmla="*/ 692 h 7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8"/>
                  <a:gd name="T118" fmla="*/ 0 h 735"/>
                  <a:gd name="T119" fmla="*/ 458 w 458"/>
                  <a:gd name="T120" fmla="*/ 735 h 7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8" h="735">
                    <a:moveTo>
                      <a:pt x="42" y="692"/>
                    </a:moveTo>
                    <a:lnTo>
                      <a:pt x="56" y="675"/>
                    </a:lnTo>
                    <a:lnTo>
                      <a:pt x="69" y="658"/>
                    </a:lnTo>
                    <a:lnTo>
                      <a:pt x="83" y="640"/>
                    </a:lnTo>
                    <a:lnTo>
                      <a:pt x="97" y="621"/>
                    </a:lnTo>
                    <a:lnTo>
                      <a:pt x="110" y="603"/>
                    </a:lnTo>
                    <a:lnTo>
                      <a:pt x="124" y="584"/>
                    </a:lnTo>
                    <a:lnTo>
                      <a:pt x="137" y="565"/>
                    </a:lnTo>
                    <a:lnTo>
                      <a:pt x="152" y="545"/>
                    </a:lnTo>
                    <a:lnTo>
                      <a:pt x="167" y="526"/>
                    </a:lnTo>
                    <a:lnTo>
                      <a:pt x="183" y="507"/>
                    </a:lnTo>
                    <a:lnTo>
                      <a:pt x="201" y="488"/>
                    </a:lnTo>
                    <a:lnTo>
                      <a:pt x="218" y="468"/>
                    </a:lnTo>
                    <a:lnTo>
                      <a:pt x="238" y="450"/>
                    </a:lnTo>
                    <a:lnTo>
                      <a:pt x="257" y="431"/>
                    </a:lnTo>
                    <a:lnTo>
                      <a:pt x="279" y="414"/>
                    </a:lnTo>
                    <a:lnTo>
                      <a:pt x="302" y="397"/>
                    </a:lnTo>
                    <a:lnTo>
                      <a:pt x="325" y="379"/>
                    </a:lnTo>
                    <a:lnTo>
                      <a:pt x="347" y="361"/>
                    </a:lnTo>
                    <a:lnTo>
                      <a:pt x="368" y="344"/>
                    </a:lnTo>
                    <a:lnTo>
                      <a:pt x="386" y="324"/>
                    </a:lnTo>
                    <a:lnTo>
                      <a:pt x="402" y="306"/>
                    </a:lnTo>
                    <a:lnTo>
                      <a:pt x="416" y="287"/>
                    </a:lnTo>
                    <a:lnTo>
                      <a:pt x="429" y="268"/>
                    </a:lnTo>
                    <a:lnTo>
                      <a:pt x="439" y="248"/>
                    </a:lnTo>
                    <a:lnTo>
                      <a:pt x="447" y="230"/>
                    </a:lnTo>
                    <a:lnTo>
                      <a:pt x="453" y="211"/>
                    </a:lnTo>
                    <a:lnTo>
                      <a:pt x="457" y="193"/>
                    </a:lnTo>
                    <a:lnTo>
                      <a:pt x="458" y="174"/>
                    </a:lnTo>
                    <a:lnTo>
                      <a:pt x="455" y="157"/>
                    </a:lnTo>
                    <a:lnTo>
                      <a:pt x="452" y="140"/>
                    </a:lnTo>
                    <a:lnTo>
                      <a:pt x="445" y="124"/>
                    </a:lnTo>
                    <a:lnTo>
                      <a:pt x="435" y="107"/>
                    </a:lnTo>
                    <a:lnTo>
                      <a:pt x="416" y="78"/>
                    </a:lnTo>
                    <a:lnTo>
                      <a:pt x="401" y="51"/>
                    </a:lnTo>
                    <a:lnTo>
                      <a:pt x="390" y="29"/>
                    </a:lnTo>
                    <a:lnTo>
                      <a:pt x="378" y="12"/>
                    </a:lnTo>
                    <a:lnTo>
                      <a:pt x="362" y="2"/>
                    </a:lnTo>
                    <a:lnTo>
                      <a:pt x="340" y="0"/>
                    </a:lnTo>
                    <a:lnTo>
                      <a:pt x="310" y="8"/>
                    </a:lnTo>
                    <a:lnTo>
                      <a:pt x="268" y="28"/>
                    </a:lnTo>
                    <a:lnTo>
                      <a:pt x="243" y="41"/>
                    </a:lnTo>
                    <a:lnTo>
                      <a:pt x="222" y="52"/>
                    </a:lnTo>
                    <a:lnTo>
                      <a:pt x="200" y="64"/>
                    </a:lnTo>
                    <a:lnTo>
                      <a:pt x="180" y="74"/>
                    </a:lnTo>
                    <a:lnTo>
                      <a:pt x="162" y="84"/>
                    </a:lnTo>
                    <a:lnTo>
                      <a:pt x="143" y="96"/>
                    </a:lnTo>
                    <a:lnTo>
                      <a:pt x="127" y="106"/>
                    </a:lnTo>
                    <a:lnTo>
                      <a:pt x="113" y="117"/>
                    </a:lnTo>
                    <a:lnTo>
                      <a:pt x="99" y="129"/>
                    </a:lnTo>
                    <a:lnTo>
                      <a:pt x="87" y="141"/>
                    </a:lnTo>
                    <a:lnTo>
                      <a:pt x="75" y="155"/>
                    </a:lnTo>
                    <a:lnTo>
                      <a:pt x="66" y="170"/>
                    </a:lnTo>
                    <a:lnTo>
                      <a:pt x="57" y="186"/>
                    </a:lnTo>
                    <a:lnTo>
                      <a:pt x="49" y="203"/>
                    </a:lnTo>
                    <a:lnTo>
                      <a:pt x="43" y="223"/>
                    </a:lnTo>
                    <a:lnTo>
                      <a:pt x="37" y="245"/>
                    </a:lnTo>
                    <a:lnTo>
                      <a:pt x="28" y="286"/>
                    </a:lnTo>
                    <a:lnTo>
                      <a:pt x="20" y="321"/>
                    </a:lnTo>
                    <a:lnTo>
                      <a:pt x="12" y="352"/>
                    </a:lnTo>
                    <a:lnTo>
                      <a:pt x="6" y="381"/>
                    </a:lnTo>
                    <a:lnTo>
                      <a:pt x="3" y="409"/>
                    </a:lnTo>
                    <a:lnTo>
                      <a:pt x="0" y="440"/>
                    </a:lnTo>
                    <a:lnTo>
                      <a:pt x="3" y="476"/>
                    </a:lnTo>
                    <a:lnTo>
                      <a:pt x="7" y="519"/>
                    </a:lnTo>
                    <a:lnTo>
                      <a:pt x="19" y="601"/>
                    </a:lnTo>
                    <a:lnTo>
                      <a:pt x="23" y="660"/>
                    </a:lnTo>
                    <a:lnTo>
                      <a:pt x="26" y="697"/>
                    </a:lnTo>
                    <a:lnTo>
                      <a:pt x="26" y="710"/>
                    </a:lnTo>
                    <a:lnTo>
                      <a:pt x="23" y="712"/>
                    </a:lnTo>
                    <a:lnTo>
                      <a:pt x="18" y="719"/>
                    </a:lnTo>
                    <a:lnTo>
                      <a:pt x="11" y="727"/>
                    </a:lnTo>
                    <a:lnTo>
                      <a:pt x="5" y="733"/>
                    </a:lnTo>
                    <a:lnTo>
                      <a:pt x="4" y="735"/>
                    </a:lnTo>
                    <a:lnTo>
                      <a:pt x="7" y="732"/>
                    </a:lnTo>
                    <a:lnTo>
                      <a:pt x="19" y="718"/>
                    </a:lnTo>
                    <a:lnTo>
                      <a:pt x="42" y="692"/>
                    </a:lnTo>
                    <a:close/>
                  </a:path>
                </a:pathLst>
              </a:custGeom>
              <a:solidFill>
                <a:srgbClr val="ADAD70"/>
              </a:solidFill>
              <a:ln w="9525">
                <a:noFill/>
                <a:round/>
                <a:headEnd/>
                <a:tailEnd/>
              </a:ln>
            </p:spPr>
            <p:txBody>
              <a:bodyPr/>
              <a:lstStyle/>
              <a:p>
                <a:endParaRPr lang="fa-IR"/>
              </a:p>
            </p:txBody>
          </p:sp>
          <p:sp>
            <p:nvSpPr>
              <p:cNvPr id="16573" name="Freeform 157"/>
              <p:cNvSpPr>
                <a:spLocks/>
              </p:cNvSpPr>
              <p:nvPr/>
            </p:nvSpPr>
            <p:spPr bwMode="auto">
              <a:xfrm>
                <a:off x="703" y="2654"/>
                <a:ext cx="269" cy="189"/>
              </a:xfrm>
              <a:custGeom>
                <a:avLst/>
                <a:gdLst>
                  <a:gd name="T0" fmla="*/ 37 w 538"/>
                  <a:gd name="T1" fmla="*/ 253 h 379"/>
                  <a:gd name="T2" fmla="*/ 53 w 538"/>
                  <a:gd name="T3" fmla="*/ 323 h 379"/>
                  <a:gd name="T4" fmla="*/ 69 w 538"/>
                  <a:gd name="T5" fmla="*/ 367 h 379"/>
                  <a:gd name="T6" fmla="*/ 98 w 538"/>
                  <a:gd name="T7" fmla="*/ 379 h 379"/>
                  <a:gd name="T8" fmla="*/ 135 w 538"/>
                  <a:gd name="T9" fmla="*/ 363 h 379"/>
                  <a:gd name="T10" fmla="*/ 158 w 538"/>
                  <a:gd name="T11" fmla="*/ 342 h 379"/>
                  <a:gd name="T12" fmla="*/ 177 w 538"/>
                  <a:gd name="T13" fmla="*/ 315 h 379"/>
                  <a:gd name="T14" fmla="*/ 196 w 538"/>
                  <a:gd name="T15" fmla="*/ 287 h 379"/>
                  <a:gd name="T16" fmla="*/ 217 w 538"/>
                  <a:gd name="T17" fmla="*/ 258 h 379"/>
                  <a:gd name="T18" fmla="*/ 241 w 538"/>
                  <a:gd name="T19" fmla="*/ 232 h 379"/>
                  <a:gd name="T20" fmla="*/ 272 w 538"/>
                  <a:gd name="T21" fmla="*/ 213 h 379"/>
                  <a:gd name="T22" fmla="*/ 311 w 538"/>
                  <a:gd name="T23" fmla="*/ 202 h 379"/>
                  <a:gd name="T24" fmla="*/ 359 w 538"/>
                  <a:gd name="T25" fmla="*/ 202 h 379"/>
                  <a:gd name="T26" fmla="*/ 406 w 538"/>
                  <a:gd name="T27" fmla="*/ 213 h 379"/>
                  <a:gd name="T28" fmla="*/ 446 w 538"/>
                  <a:gd name="T29" fmla="*/ 228 h 379"/>
                  <a:gd name="T30" fmla="*/ 480 w 538"/>
                  <a:gd name="T31" fmla="*/ 244 h 379"/>
                  <a:gd name="T32" fmla="*/ 507 w 538"/>
                  <a:gd name="T33" fmla="*/ 258 h 379"/>
                  <a:gd name="T34" fmla="*/ 526 w 538"/>
                  <a:gd name="T35" fmla="*/ 267 h 379"/>
                  <a:gd name="T36" fmla="*/ 536 w 538"/>
                  <a:gd name="T37" fmla="*/ 266 h 379"/>
                  <a:gd name="T38" fmla="*/ 536 w 538"/>
                  <a:gd name="T39" fmla="*/ 252 h 379"/>
                  <a:gd name="T40" fmla="*/ 521 w 538"/>
                  <a:gd name="T41" fmla="*/ 206 h 379"/>
                  <a:gd name="T42" fmla="*/ 492 w 538"/>
                  <a:gd name="T43" fmla="*/ 126 h 379"/>
                  <a:gd name="T44" fmla="*/ 460 w 538"/>
                  <a:gd name="T45" fmla="*/ 53 h 379"/>
                  <a:gd name="T46" fmla="*/ 423 w 538"/>
                  <a:gd name="T47" fmla="*/ 5 h 379"/>
                  <a:gd name="T48" fmla="*/ 383 w 538"/>
                  <a:gd name="T49" fmla="*/ 3 h 379"/>
                  <a:gd name="T50" fmla="*/ 336 w 538"/>
                  <a:gd name="T51" fmla="*/ 19 h 379"/>
                  <a:gd name="T52" fmla="*/ 293 w 538"/>
                  <a:gd name="T53" fmla="*/ 41 h 379"/>
                  <a:gd name="T54" fmla="*/ 259 w 538"/>
                  <a:gd name="T55" fmla="*/ 62 h 379"/>
                  <a:gd name="T56" fmla="*/ 241 w 538"/>
                  <a:gd name="T57" fmla="*/ 73 h 379"/>
                  <a:gd name="T58" fmla="*/ 217 w 538"/>
                  <a:gd name="T59" fmla="*/ 87 h 379"/>
                  <a:gd name="T60" fmla="*/ 180 w 538"/>
                  <a:gd name="T61" fmla="*/ 108 h 379"/>
                  <a:gd name="T62" fmla="*/ 138 w 538"/>
                  <a:gd name="T63" fmla="*/ 132 h 379"/>
                  <a:gd name="T64" fmla="*/ 95 w 538"/>
                  <a:gd name="T65" fmla="*/ 157 h 379"/>
                  <a:gd name="T66" fmla="*/ 54 w 538"/>
                  <a:gd name="T67" fmla="*/ 181 h 379"/>
                  <a:gd name="T68" fmla="*/ 23 w 538"/>
                  <a:gd name="T69" fmla="*/ 198 h 379"/>
                  <a:gd name="T70" fmla="*/ 5 w 538"/>
                  <a:gd name="T71" fmla="*/ 208 h 379"/>
                  <a:gd name="T72" fmla="*/ 2 w 538"/>
                  <a:gd name="T73" fmla="*/ 209 h 379"/>
                  <a:gd name="T74" fmla="*/ 1 w 538"/>
                  <a:gd name="T75" fmla="*/ 192 h 379"/>
                  <a:gd name="T76" fmla="*/ 0 w 538"/>
                  <a:gd name="T77" fmla="*/ 163 h 379"/>
                  <a:gd name="T78" fmla="*/ 7 w 538"/>
                  <a:gd name="T79" fmla="*/ 157 h 379"/>
                  <a:gd name="T80" fmla="*/ 25 w 538"/>
                  <a:gd name="T81" fmla="*/ 209 h 3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8"/>
                  <a:gd name="T124" fmla="*/ 0 h 379"/>
                  <a:gd name="T125" fmla="*/ 538 w 538"/>
                  <a:gd name="T126" fmla="*/ 379 h 3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8" h="379">
                    <a:moveTo>
                      <a:pt x="25" y="209"/>
                    </a:moveTo>
                    <a:lnTo>
                      <a:pt x="37" y="253"/>
                    </a:lnTo>
                    <a:lnTo>
                      <a:pt x="46" y="291"/>
                    </a:lnTo>
                    <a:lnTo>
                      <a:pt x="53" y="323"/>
                    </a:lnTo>
                    <a:lnTo>
                      <a:pt x="60" y="349"/>
                    </a:lnTo>
                    <a:lnTo>
                      <a:pt x="69" y="367"/>
                    </a:lnTo>
                    <a:lnTo>
                      <a:pt x="81" y="378"/>
                    </a:lnTo>
                    <a:lnTo>
                      <a:pt x="98" y="379"/>
                    </a:lnTo>
                    <a:lnTo>
                      <a:pt x="122" y="371"/>
                    </a:lnTo>
                    <a:lnTo>
                      <a:pt x="135" y="363"/>
                    </a:lnTo>
                    <a:lnTo>
                      <a:pt x="147" y="353"/>
                    </a:lnTo>
                    <a:lnTo>
                      <a:pt x="158" y="342"/>
                    </a:lnTo>
                    <a:lnTo>
                      <a:pt x="167" y="329"/>
                    </a:lnTo>
                    <a:lnTo>
                      <a:pt x="177" y="315"/>
                    </a:lnTo>
                    <a:lnTo>
                      <a:pt x="187" y="301"/>
                    </a:lnTo>
                    <a:lnTo>
                      <a:pt x="196" y="287"/>
                    </a:lnTo>
                    <a:lnTo>
                      <a:pt x="206" y="272"/>
                    </a:lnTo>
                    <a:lnTo>
                      <a:pt x="217" y="258"/>
                    </a:lnTo>
                    <a:lnTo>
                      <a:pt x="228" y="244"/>
                    </a:lnTo>
                    <a:lnTo>
                      <a:pt x="241" y="232"/>
                    </a:lnTo>
                    <a:lnTo>
                      <a:pt x="256" y="221"/>
                    </a:lnTo>
                    <a:lnTo>
                      <a:pt x="272" y="213"/>
                    </a:lnTo>
                    <a:lnTo>
                      <a:pt x="290" y="206"/>
                    </a:lnTo>
                    <a:lnTo>
                      <a:pt x="311" y="202"/>
                    </a:lnTo>
                    <a:lnTo>
                      <a:pt x="335" y="201"/>
                    </a:lnTo>
                    <a:lnTo>
                      <a:pt x="359" y="202"/>
                    </a:lnTo>
                    <a:lnTo>
                      <a:pt x="384" y="207"/>
                    </a:lnTo>
                    <a:lnTo>
                      <a:pt x="406" y="213"/>
                    </a:lnTo>
                    <a:lnTo>
                      <a:pt x="426" y="220"/>
                    </a:lnTo>
                    <a:lnTo>
                      <a:pt x="446" y="228"/>
                    </a:lnTo>
                    <a:lnTo>
                      <a:pt x="464" y="236"/>
                    </a:lnTo>
                    <a:lnTo>
                      <a:pt x="480" y="244"/>
                    </a:lnTo>
                    <a:lnTo>
                      <a:pt x="494" y="251"/>
                    </a:lnTo>
                    <a:lnTo>
                      <a:pt x="507" y="258"/>
                    </a:lnTo>
                    <a:lnTo>
                      <a:pt x="517" y="263"/>
                    </a:lnTo>
                    <a:lnTo>
                      <a:pt x="526" y="267"/>
                    </a:lnTo>
                    <a:lnTo>
                      <a:pt x="532" y="268"/>
                    </a:lnTo>
                    <a:lnTo>
                      <a:pt x="536" y="266"/>
                    </a:lnTo>
                    <a:lnTo>
                      <a:pt x="538" y="261"/>
                    </a:lnTo>
                    <a:lnTo>
                      <a:pt x="536" y="252"/>
                    </a:lnTo>
                    <a:lnTo>
                      <a:pt x="532" y="239"/>
                    </a:lnTo>
                    <a:lnTo>
                      <a:pt x="521" y="206"/>
                    </a:lnTo>
                    <a:lnTo>
                      <a:pt x="507" y="167"/>
                    </a:lnTo>
                    <a:lnTo>
                      <a:pt x="492" y="126"/>
                    </a:lnTo>
                    <a:lnTo>
                      <a:pt x="477" y="87"/>
                    </a:lnTo>
                    <a:lnTo>
                      <a:pt x="460" y="53"/>
                    </a:lnTo>
                    <a:lnTo>
                      <a:pt x="441" y="24"/>
                    </a:lnTo>
                    <a:lnTo>
                      <a:pt x="423" y="5"/>
                    </a:lnTo>
                    <a:lnTo>
                      <a:pt x="403" y="0"/>
                    </a:lnTo>
                    <a:lnTo>
                      <a:pt x="383" y="3"/>
                    </a:lnTo>
                    <a:lnTo>
                      <a:pt x="359" y="10"/>
                    </a:lnTo>
                    <a:lnTo>
                      <a:pt x="336" y="19"/>
                    </a:lnTo>
                    <a:lnTo>
                      <a:pt x="315" y="30"/>
                    </a:lnTo>
                    <a:lnTo>
                      <a:pt x="293" y="41"/>
                    </a:lnTo>
                    <a:lnTo>
                      <a:pt x="274" y="53"/>
                    </a:lnTo>
                    <a:lnTo>
                      <a:pt x="259" y="62"/>
                    </a:lnTo>
                    <a:lnTo>
                      <a:pt x="248" y="69"/>
                    </a:lnTo>
                    <a:lnTo>
                      <a:pt x="241" y="73"/>
                    </a:lnTo>
                    <a:lnTo>
                      <a:pt x="230" y="79"/>
                    </a:lnTo>
                    <a:lnTo>
                      <a:pt x="217" y="87"/>
                    </a:lnTo>
                    <a:lnTo>
                      <a:pt x="199" y="98"/>
                    </a:lnTo>
                    <a:lnTo>
                      <a:pt x="180" y="108"/>
                    </a:lnTo>
                    <a:lnTo>
                      <a:pt x="159" y="121"/>
                    </a:lnTo>
                    <a:lnTo>
                      <a:pt x="138" y="132"/>
                    </a:lnTo>
                    <a:lnTo>
                      <a:pt x="116" y="145"/>
                    </a:lnTo>
                    <a:lnTo>
                      <a:pt x="95" y="157"/>
                    </a:lnTo>
                    <a:lnTo>
                      <a:pt x="74" y="169"/>
                    </a:lnTo>
                    <a:lnTo>
                      <a:pt x="54" y="181"/>
                    </a:lnTo>
                    <a:lnTo>
                      <a:pt x="37" y="190"/>
                    </a:lnTo>
                    <a:lnTo>
                      <a:pt x="23" y="198"/>
                    </a:lnTo>
                    <a:lnTo>
                      <a:pt x="12" y="204"/>
                    </a:lnTo>
                    <a:lnTo>
                      <a:pt x="5" y="208"/>
                    </a:lnTo>
                    <a:lnTo>
                      <a:pt x="2" y="209"/>
                    </a:lnTo>
                    <a:lnTo>
                      <a:pt x="2" y="205"/>
                    </a:lnTo>
                    <a:lnTo>
                      <a:pt x="1" y="192"/>
                    </a:lnTo>
                    <a:lnTo>
                      <a:pt x="0" y="177"/>
                    </a:lnTo>
                    <a:lnTo>
                      <a:pt x="0" y="163"/>
                    </a:lnTo>
                    <a:lnTo>
                      <a:pt x="2" y="155"/>
                    </a:lnTo>
                    <a:lnTo>
                      <a:pt x="7" y="157"/>
                    </a:lnTo>
                    <a:lnTo>
                      <a:pt x="14" y="174"/>
                    </a:lnTo>
                    <a:lnTo>
                      <a:pt x="25" y="209"/>
                    </a:lnTo>
                    <a:close/>
                  </a:path>
                </a:pathLst>
              </a:custGeom>
              <a:solidFill>
                <a:srgbClr val="ADAD70"/>
              </a:solidFill>
              <a:ln w="9525">
                <a:noFill/>
                <a:round/>
                <a:headEnd/>
                <a:tailEnd/>
              </a:ln>
            </p:spPr>
            <p:txBody>
              <a:bodyPr/>
              <a:lstStyle/>
              <a:p>
                <a:endParaRPr lang="fa-IR"/>
              </a:p>
            </p:txBody>
          </p:sp>
          <p:sp>
            <p:nvSpPr>
              <p:cNvPr id="16574" name="Freeform 158"/>
              <p:cNvSpPr>
                <a:spLocks/>
              </p:cNvSpPr>
              <p:nvPr/>
            </p:nvSpPr>
            <p:spPr bwMode="auto">
              <a:xfrm>
                <a:off x="416" y="2531"/>
                <a:ext cx="314" cy="210"/>
              </a:xfrm>
              <a:custGeom>
                <a:avLst/>
                <a:gdLst>
                  <a:gd name="T0" fmla="*/ 565 w 629"/>
                  <a:gd name="T1" fmla="*/ 152 h 422"/>
                  <a:gd name="T2" fmla="*/ 523 w 629"/>
                  <a:gd name="T3" fmla="*/ 178 h 422"/>
                  <a:gd name="T4" fmla="*/ 485 w 629"/>
                  <a:gd name="T5" fmla="*/ 201 h 422"/>
                  <a:gd name="T6" fmla="*/ 448 w 629"/>
                  <a:gd name="T7" fmla="*/ 221 h 422"/>
                  <a:gd name="T8" fmla="*/ 410 w 629"/>
                  <a:gd name="T9" fmla="*/ 239 h 422"/>
                  <a:gd name="T10" fmla="*/ 371 w 629"/>
                  <a:gd name="T11" fmla="*/ 250 h 422"/>
                  <a:gd name="T12" fmla="*/ 326 w 629"/>
                  <a:gd name="T13" fmla="*/ 256 h 422"/>
                  <a:gd name="T14" fmla="*/ 277 w 629"/>
                  <a:gd name="T15" fmla="*/ 256 h 422"/>
                  <a:gd name="T16" fmla="*/ 232 w 629"/>
                  <a:gd name="T17" fmla="*/ 254 h 422"/>
                  <a:gd name="T18" fmla="*/ 189 w 629"/>
                  <a:gd name="T19" fmla="*/ 271 h 422"/>
                  <a:gd name="T20" fmla="*/ 141 w 629"/>
                  <a:gd name="T21" fmla="*/ 302 h 422"/>
                  <a:gd name="T22" fmla="*/ 93 w 629"/>
                  <a:gd name="T23" fmla="*/ 341 h 422"/>
                  <a:gd name="T24" fmla="*/ 50 w 629"/>
                  <a:gd name="T25" fmla="*/ 379 h 422"/>
                  <a:gd name="T26" fmla="*/ 18 w 629"/>
                  <a:gd name="T27" fmla="*/ 409 h 422"/>
                  <a:gd name="T28" fmla="*/ 2 w 629"/>
                  <a:gd name="T29" fmla="*/ 422 h 422"/>
                  <a:gd name="T30" fmla="*/ 5 w 629"/>
                  <a:gd name="T31" fmla="*/ 411 h 422"/>
                  <a:gd name="T32" fmla="*/ 44 w 629"/>
                  <a:gd name="T33" fmla="*/ 353 h 422"/>
                  <a:gd name="T34" fmla="*/ 90 w 629"/>
                  <a:gd name="T35" fmla="*/ 274 h 422"/>
                  <a:gd name="T36" fmla="*/ 131 w 629"/>
                  <a:gd name="T37" fmla="*/ 205 h 422"/>
                  <a:gd name="T38" fmla="*/ 174 w 629"/>
                  <a:gd name="T39" fmla="*/ 148 h 422"/>
                  <a:gd name="T40" fmla="*/ 212 w 629"/>
                  <a:gd name="T41" fmla="*/ 115 h 422"/>
                  <a:gd name="T42" fmla="*/ 239 w 629"/>
                  <a:gd name="T43" fmla="*/ 93 h 422"/>
                  <a:gd name="T44" fmla="*/ 265 w 629"/>
                  <a:gd name="T45" fmla="*/ 72 h 422"/>
                  <a:gd name="T46" fmla="*/ 292 w 629"/>
                  <a:gd name="T47" fmla="*/ 50 h 422"/>
                  <a:gd name="T48" fmla="*/ 317 w 629"/>
                  <a:gd name="T49" fmla="*/ 31 h 422"/>
                  <a:gd name="T50" fmla="*/ 342 w 629"/>
                  <a:gd name="T51" fmla="*/ 16 h 422"/>
                  <a:gd name="T52" fmla="*/ 366 w 629"/>
                  <a:gd name="T53" fmla="*/ 5 h 422"/>
                  <a:gd name="T54" fmla="*/ 386 w 629"/>
                  <a:gd name="T55" fmla="*/ 0 h 422"/>
                  <a:gd name="T56" fmla="*/ 407 w 629"/>
                  <a:gd name="T57" fmla="*/ 1 h 422"/>
                  <a:gd name="T58" fmla="*/ 436 w 629"/>
                  <a:gd name="T59" fmla="*/ 7 h 422"/>
                  <a:gd name="T60" fmla="*/ 472 w 629"/>
                  <a:gd name="T61" fmla="*/ 16 h 422"/>
                  <a:gd name="T62" fmla="*/ 510 w 629"/>
                  <a:gd name="T63" fmla="*/ 27 h 422"/>
                  <a:gd name="T64" fmla="*/ 546 w 629"/>
                  <a:gd name="T65" fmla="*/ 37 h 422"/>
                  <a:gd name="T66" fmla="*/ 580 w 629"/>
                  <a:gd name="T67" fmla="*/ 47 h 422"/>
                  <a:gd name="T68" fmla="*/ 606 w 629"/>
                  <a:gd name="T69" fmla="*/ 55 h 422"/>
                  <a:gd name="T70" fmla="*/ 620 w 629"/>
                  <a:gd name="T71" fmla="*/ 59 h 422"/>
                  <a:gd name="T72" fmla="*/ 624 w 629"/>
                  <a:gd name="T73" fmla="*/ 62 h 422"/>
                  <a:gd name="T74" fmla="*/ 628 w 629"/>
                  <a:gd name="T75" fmla="*/ 75 h 422"/>
                  <a:gd name="T76" fmla="*/ 626 w 629"/>
                  <a:gd name="T77" fmla="*/ 98 h 422"/>
                  <a:gd name="T78" fmla="*/ 606 w 629"/>
                  <a:gd name="T79" fmla="*/ 126 h 4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9"/>
                  <a:gd name="T121" fmla="*/ 0 h 422"/>
                  <a:gd name="T122" fmla="*/ 629 w 629"/>
                  <a:gd name="T123" fmla="*/ 422 h 4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9" h="422">
                    <a:moveTo>
                      <a:pt x="587" y="140"/>
                    </a:moveTo>
                    <a:lnTo>
                      <a:pt x="565" y="152"/>
                    </a:lnTo>
                    <a:lnTo>
                      <a:pt x="543" y="165"/>
                    </a:lnTo>
                    <a:lnTo>
                      <a:pt x="523" y="178"/>
                    </a:lnTo>
                    <a:lnTo>
                      <a:pt x="504" y="189"/>
                    </a:lnTo>
                    <a:lnTo>
                      <a:pt x="485" y="201"/>
                    </a:lnTo>
                    <a:lnTo>
                      <a:pt x="467" y="211"/>
                    </a:lnTo>
                    <a:lnTo>
                      <a:pt x="448" y="221"/>
                    </a:lnTo>
                    <a:lnTo>
                      <a:pt x="430" y="231"/>
                    </a:lnTo>
                    <a:lnTo>
                      <a:pt x="410" y="239"/>
                    </a:lnTo>
                    <a:lnTo>
                      <a:pt x="391" y="244"/>
                    </a:lnTo>
                    <a:lnTo>
                      <a:pt x="371" y="250"/>
                    </a:lnTo>
                    <a:lnTo>
                      <a:pt x="349" y="254"/>
                    </a:lnTo>
                    <a:lnTo>
                      <a:pt x="326" y="256"/>
                    </a:lnTo>
                    <a:lnTo>
                      <a:pt x="302" y="257"/>
                    </a:lnTo>
                    <a:lnTo>
                      <a:pt x="277" y="256"/>
                    </a:lnTo>
                    <a:lnTo>
                      <a:pt x="249" y="252"/>
                    </a:lnTo>
                    <a:lnTo>
                      <a:pt x="232" y="254"/>
                    </a:lnTo>
                    <a:lnTo>
                      <a:pt x="211" y="259"/>
                    </a:lnTo>
                    <a:lnTo>
                      <a:pt x="189" y="271"/>
                    </a:lnTo>
                    <a:lnTo>
                      <a:pt x="165" y="285"/>
                    </a:lnTo>
                    <a:lnTo>
                      <a:pt x="141" y="302"/>
                    </a:lnTo>
                    <a:lnTo>
                      <a:pt x="117" y="322"/>
                    </a:lnTo>
                    <a:lnTo>
                      <a:pt x="93" y="341"/>
                    </a:lnTo>
                    <a:lnTo>
                      <a:pt x="71" y="361"/>
                    </a:lnTo>
                    <a:lnTo>
                      <a:pt x="50" y="379"/>
                    </a:lnTo>
                    <a:lnTo>
                      <a:pt x="33" y="395"/>
                    </a:lnTo>
                    <a:lnTo>
                      <a:pt x="18" y="409"/>
                    </a:lnTo>
                    <a:lnTo>
                      <a:pt x="7" y="418"/>
                    </a:lnTo>
                    <a:lnTo>
                      <a:pt x="2" y="422"/>
                    </a:lnTo>
                    <a:lnTo>
                      <a:pt x="0" y="419"/>
                    </a:lnTo>
                    <a:lnTo>
                      <a:pt x="5" y="411"/>
                    </a:lnTo>
                    <a:lnTo>
                      <a:pt x="16" y="394"/>
                    </a:lnTo>
                    <a:lnTo>
                      <a:pt x="44" y="353"/>
                    </a:lnTo>
                    <a:lnTo>
                      <a:pt x="68" y="312"/>
                    </a:lnTo>
                    <a:lnTo>
                      <a:pt x="90" y="274"/>
                    </a:lnTo>
                    <a:lnTo>
                      <a:pt x="111" y="237"/>
                    </a:lnTo>
                    <a:lnTo>
                      <a:pt x="131" y="205"/>
                    </a:lnTo>
                    <a:lnTo>
                      <a:pt x="151" y="174"/>
                    </a:lnTo>
                    <a:lnTo>
                      <a:pt x="174" y="148"/>
                    </a:lnTo>
                    <a:lnTo>
                      <a:pt x="198" y="126"/>
                    </a:lnTo>
                    <a:lnTo>
                      <a:pt x="212" y="115"/>
                    </a:lnTo>
                    <a:lnTo>
                      <a:pt x="225" y="104"/>
                    </a:lnTo>
                    <a:lnTo>
                      <a:pt x="239" y="93"/>
                    </a:lnTo>
                    <a:lnTo>
                      <a:pt x="251" y="82"/>
                    </a:lnTo>
                    <a:lnTo>
                      <a:pt x="265" y="72"/>
                    </a:lnTo>
                    <a:lnTo>
                      <a:pt x="279" y="60"/>
                    </a:lnTo>
                    <a:lnTo>
                      <a:pt x="292" y="50"/>
                    </a:lnTo>
                    <a:lnTo>
                      <a:pt x="304" y="40"/>
                    </a:lnTo>
                    <a:lnTo>
                      <a:pt x="317" y="31"/>
                    </a:lnTo>
                    <a:lnTo>
                      <a:pt x="330" y="23"/>
                    </a:lnTo>
                    <a:lnTo>
                      <a:pt x="342" y="16"/>
                    </a:lnTo>
                    <a:lnTo>
                      <a:pt x="354" y="10"/>
                    </a:lnTo>
                    <a:lnTo>
                      <a:pt x="366" y="5"/>
                    </a:lnTo>
                    <a:lnTo>
                      <a:pt x="376" y="2"/>
                    </a:lnTo>
                    <a:lnTo>
                      <a:pt x="386" y="0"/>
                    </a:lnTo>
                    <a:lnTo>
                      <a:pt x="397" y="0"/>
                    </a:lnTo>
                    <a:lnTo>
                      <a:pt x="407" y="1"/>
                    </a:lnTo>
                    <a:lnTo>
                      <a:pt x="421" y="4"/>
                    </a:lnTo>
                    <a:lnTo>
                      <a:pt x="436" y="7"/>
                    </a:lnTo>
                    <a:lnTo>
                      <a:pt x="453" y="12"/>
                    </a:lnTo>
                    <a:lnTo>
                      <a:pt x="472" y="16"/>
                    </a:lnTo>
                    <a:lnTo>
                      <a:pt x="490" y="21"/>
                    </a:lnTo>
                    <a:lnTo>
                      <a:pt x="510" y="27"/>
                    </a:lnTo>
                    <a:lnTo>
                      <a:pt x="529" y="31"/>
                    </a:lnTo>
                    <a:lnTo>
                      <a:pt x="546" y="37"/>
                    </a:lnTo>
                    <a:lnTo>
                      <a:pt x="565" y="43"/>
                    </a:lnTo>
                    <a:lnTo>
                      <a:pt x="580" y="47"/>
                    </a:lnTo>
                    <a:lnTo>
                      <a:pt x="595" y="51"/>
                    </a:lnTo>
                    <a:lnTo>
                      <a:pt x="606" y="55"/>
                    </a:lnTo>
                    <a:lnTo>
                      <a:pt x="614" y="58"/>
                    </a:lnTo>
                    <a:lnTo>
                      <a:pt x="620" y="59"/>
                    </a:lnTo>
                    <a:lnTo>
                      <a:pt x="622" y="60"/>
                    </a:lnTo>
                    <a:lnTo>
                      <a:pt x="624" y="62"/>
                    </a:lnTo>
                    <a:lnTo>
                      <a:pt x="626" y="67"/>
                    </a:lnTo>
                    <a:lnTo>
                      <a:pt x="628" y="75"/>
                    </a:lnTo>
                    <a:lnTo>
                      <a:pt x="629" y="85"/>
                    </a:lnTo>
                    <a:lnTo>
                      <a:pt x="626" y="98"/>
                    </a:lnTo>
                    <a:lnTo>
                      <a:pt x="619" y="111"/>
                    </a:lnTo>
                    <a:lnTo>
                      <a:pt x="606" y="126"/>
                    </a:lnTo>
                    <a:lnTo>
                      <a:pt x="587" y="140"/>
                    </a:lnTo>
                    <a:close/>
                  </a:path>
                </a:pathLst>
              </a:custGeom>
              <a:solidFill>
                <a:srgbClr val="666628"/>
              </a:solidFill>
              <a:ln w="9525">
                <a:noFill/>
                <a:round/>
                <a:headEnd/>
                <a:tailEnd/>
              </a:ln>
            </p:spPr>
            <p:txBody>
              <a:bodyPr/>
              <a:lstStyle/>
              <a:p>
                <a:endParaRPr lang="fa-IR"/>
              </a:p>
            </p:txBody>
          </p:sp>
          <p:sp>
            <p:nvSpPr>
              <p:cNvPr id="16575" name="Freeform 159"/>
              <p:cNvSpPr>
                <a:spLocks/>
              </p:cNvSpPr>
              <p:nvPr/>
            </p:nvSpPr>
            <p:spPr bwMode="auto">
              <a:xfrm>
                <a:off x="727" y="2202"/>
                <a:ext cx="290" cy="202"/>
              </a:xfrm>
              <a:custGeom>
                <a:avLst/>
                <a:gdLst>
                  <a:gd name="T0" fmla="*/ 48 w 579"/>
                  <a:gd name="T1" fmla="*/ 277 h 406"/>
                  <a:gd name="T2" fmla="*/ 83 w 579"/>
                  <a:gd name="T3" fmla="*/ 309 h 406"/>
                  <a:gd name="T4" fmla="*/ 112 w 579"/>
                  <a:gd name="T5" fmla="*/ 324 h 406"/>
                  <a:gd name="T6" fmla="*/ 146 w 579"/>
                  <a:gd name="T7" fmla="*/ 302 h 406"/>
                  <a:gd name="T8" fmla="*/ 185 w 579"/>
                  <a:gd name="T9" fmla="*/ 235 h 406"/>
                  <a:gd name="T10" fmla="*/ 218 w 579"/>
                  <a:gd name="T11" fmla="*/ 186 h 406"/>
                  <a:gd name="T12" fmla="*/ 252 w 579"/>
                  <a:gd name="T13" fmla="*/ 165 h 406"/>
                  <a:gd name="T14" fmla="*/ 293 w 579"/>
                  <a:gd name="T15" fmla="*/ 178 h 406"/>
                  <a:gd name="T16" fmla="*/ 335 w 579"/>
                  <a:gd name="T17" fmla="*/ 211 h 406"/>
                  <a:gd name="T18" fmla="*/ 375 w 579"/>
                  <a:gd name="T19" fmla="*/ 249 h 406"/>
                  <a:gd name="T20" fmla="*/ 422 w 579"/>
                  <a:gd name="T21" fmla="*/ 293 h 406"/>
                  <a:gd name="T22" fmla="*/ 472 w 579"/>
                  <a:gd name="T23" fmla="*/ 338 h 406"/>
                  <a:gd name="T24" fmla="*/ 517 w 579"/>
                  <a:gd name="T25" fmla="*/ 376 h 406"/>
                  <a:gd name="T26" fmla="*/ 554 w 579"/>
                  <a:gd name="T27" fmla="*/ 400 h 406"/>
                  <a:gd name="T28" fmla="*/ 576 w 579"/>
                  <a:gd name="T29" fmla="*/ 405 h 406"/>
                  <a:gd name="T30" fmla="*/ 578 w 579"/>
                  <a:gd name="T31" fmla="*/ 382 h 406"/>
                  <a:gd name="T32" fmla="*/ 558 w 579"/>
                  <a:gd name="T33" fmla="*/ 331 h 406"/>
                  <a:gd name="T34" fmla="*/ 532 w 579"/>
                  <a:gd name="T35" fmla="*/ 279 h 406"/>
                  <a:gd name="T36" fmla="*/ 502 w 579"/>
                  <a:gd name="T37" fmla="*/ 231 h 406"/>
                  <a:gd name="T38" fmla="*/ 470 w 579"/>
                  <a:gd name="T39" fmla="*/ 187 h 406"/>
                  <a:gd name="T40" fmla="*/ 436 w 579"/>
                  <a:gd name="T41" fmla="*/ 149 h 406"/>
                  <a:gd name="T42" fmla="*/ 403 w 579"/>
                  <a:gd name="T43" fmla="*/ 114 h 406"/>
                  <a:gd name="T44" fmla="*/ 368 w 579"/>
                  <a:gd name="T45" fmla="*/ 87 h 406"/>
                  <a:gd name="T46" fmla="*/ 336 w 579"/>
                  <a:gd name="T47" fmla="*/ 63 h 406"/>
                  <a:gd name="T48" fmla="*/ 293 w 579"/>
                  <a:gd name="T49" fmla="*/ 36 h 406"/>
                  <a:gd name="T50" fmla="*/ 246 w 579"/>
                  <a:gd name="T51" fmla="*/ 8 h 406"/>
                  <a:gd name="T52" fmla="*/ 209 w 579"/>
                  <a:gd name="T53" fmla="*/ 0 h 406"/>
                  <a:gd name="T54" fmla="*/ 177 w 579"/>
                  <a:gd name="T55" fmla="*/ 28 h 406"/>
                  <a:gd name="T56" fmla="*/ 145 w 579"/>
                  <a:gd name="T57" fmla="*/ 94 h 406"/>
                  <a:gd name="T58" fmla="*/ 102 w 579"/>
                  <a:gd name="T59" fmla="*/ 148 h 406"/>
                  <a:gd name="T60" fmla="*/ 61 w 579"/>
                  <a:gd name="T61" fmla="*/ 180 h 406"/>
                  <a:gd name="T62" fmla="*/ 34 w 579"/>
                  <a:gd name="T63" fmla="*/ 195 h 406"/>
                  <a:gd name="T64" fmla="*/ 27 w 579"/>
                  <a:gd name="T65" fmla="*/ 198 h 406"/>
                  <a:gd name="T66" fmla="*/ 12 w 579"/>
                  <a:gd name="T67" fmla="*/ 205 h 406"/>
                  <a:gd name="T68" fmla="*/ 0 w 579"/>
                  <a:gd name="T69" fmla="*/ 220 h 406"/>
                  <a:gd name="T70" fmla="*/ 9 w 579"/>
                  <a:gd name="T71" fmla="*/ 245 h 4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79"/>
                  <a:gd name="T109" fmla="*/ 0 h 406"/>
                  <a:gd name="T110" fmla="*/ 579 w 579"/>
                  <a:gd name="T111" fmla="*/ 406 h 4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79" h="406">
                    <a:moveTo>
                      <a:pt x="26" y="260"/>
                    </a:moveTo>
                    <a:lnTo>
                      <a:pt x="48" y="277"/>
                    </a:lnTo>
                    <a:lnTo>
                      <a:pt x="66" y="294"/>
                    </a:lnTo>
                    <a:lnTo>
                      <a:pt x="83" y="309"/>
                    </a:lnTo>
                    <a:lnTo>
                      <a:pt x="97" y="319"/>
                    </a:lnTo>
                    <a:lnTo>
                      <a:pt x="112" y="324"/>
                    </a:lnTo>
                    <a:lnTo>
                      <a:pt x="129" y="318"/>
                    </a:lnTo>
                    <a:lnTo>
                      <a:pt x="146" y="302"/>
                    </a:lnTo>
                    <a:lnTo>
                      <a:pt x="165" y="271"/>
                    </a:lnTo>
                    <a:lnTo>
                      <a:pt x="185" y="235"/>
                    </a:lnTo>
                    <a:lnTo>
                      <a:pt x="202" y="207"/>
                    </a:lnTo>
                    <a:lnTo>
                      <a:pt x="218" y="186"/>
                    </a:lnTo>
                    <a:lnTo>
                      <a:pt x="236" y="172"/>
                    </a:lnTo>
                    <a:lnTo>
                      <a:pt x="252" y="165"/>
                    </a:lnTo>
                    <a:lnTo>
                      <a:pt x="271" y="167"/>
                    </a:lnTo>
                    <a:lnTo>
                      <a:pt x="293" y="178"/>
                    </a:lnTo>
                    <a:lnTo>
                      <a:pt x="319" y="197"/>
                    </a:lnTo>
                    <a:lnTo>
                      <a:pt x="335" y="211"/>
                    </a:lnTo>
                    <a:lnTo>
                      <a:pt x="353" y="228"/>
                    </a:lnTo>
                    <a:lnTo>
                      <a:pt x="375" y="249"/>
                    </a:lnTo>
                    <a:lnTo>
                      <a:pt x="398" y="271"/>
                    </a:lnTo>
                    <a:lnTo>
                      <a:pt x="422" y="293"/>
                    </a:lnTo>
                    <a:lnTo>
                      <a:pt x="448" y="316"/>
                    </a:lnTo>
                    <a:lnTo>
                      <a:pt x="472" y="338"/>
                    </a:lnTo>
                    <a:lnTo>
                      <a:pt x="495" y="359"/>
                    </a:lnTo>
                    <a:lnTo>
                      <a:pt x="517" y="376"/>
                    </a:lnTo>
                    <a:lnTo>
                      <a:pt x="536" y="391"/>
                    </a:lnTo>
                    <a:lnTo>
                      <a:pt x="554" y="400"/>
                    </a:lnTo>
                    <a:lnTo>
                      <a:pt x="566" y="406"/>
                    </a:lnTo>
                    <a:lnTo>
                      <a:pt x="576" y="405"/>
                    </a:lnTo>
                    <a:lnTo>
                      <a:pt x="579" y="398"/>
                    </a:lnTo>
                    <a:lnTo>
                      <a:pt x="578" y="382"/>
                    </a:lnTo>
                    <a:lnTo>
                      <a:pt x="570" y="359"/>
                    </a:lnTo>
                    <a:lnTo>
                      <a:pt x="558" y="331"/>
                    </a:lnTo>
                    <a:lnTo>
                      <a:pt x="546" y="304"/>
                    </a:lnTo>
                    <a:lnTo>
                      <a:pt x="532" y="279"/>
                    </a:lnTo>
                    <a:lnTo>
                      <a:pt x="517" y="255"/>
                    </a:lnTo>
                    <a:lnTo>
                      <a:pt x="502" y="231"/>
                    </a:lnTo>
                    <a:lnTo>
                      <a:pt x="486" y="209"/>
                    </a:lnTo>
                    <a:lnTo>
                      <a:pt x="470" y="187"/>
                    </a:lnTo>
                    <a:lnTo>
                      <a:pt x="453" y="167"/>
                    </a:lnTo>
                    <a:lnTo>
                      <a:pt x="436" y="149"/>
                    </a:lnTo>
                    <a:lnTo>
                      <a:pt x="419" y="132"/>
                    </a:lnTo>
                    <a:lnTo>
                      <a:pt x="403" y="114"/>
                    </a:lnTo>
                    <a:lnTo>
                      <a:pt x="385" y="99"/>
                    </a:lnTo>
                    <a:lnTo>
                      <a:pt x="368" y="87"/>
                    </a:lnTo>
                    <a:lnTo>
                      <a:pt x="352" y="74"/>
                    </a:lnTo>
                    <a:lnTo>
                      <a:pt x="336" y="63"/>
                    </a:lnTo>
                    <a:lnTo>
                      <a:pt x="321" y="53"/>
                    </a:lnTo>
                    <a:lnTo>
                      <a:pt x="293" y="36"/>
                    </a:lnTo>
                    <a:lnTo>
                      <a:pt x="268" y="20"/>
                    </a:lnTo>
                    <a:lnTo>
                      <a:pt x="246" y="8"/>
                    </a:lnTo>
                    <a:lnTo>
                      <a:pt x="227" y="0"/>
                    </a:lnTo>
                    <a:lnTo>
                      <a:pt x="209" y="0"/>
                    </a:lnTo>
                    <a:lnTo>
                      <a:pt x="193" y="8"/>
                    </a:lnTo>
                    <a:lnTo>
                      <a:pt x="177" y="28"/>
                    </a:lnTo>
                    <a:lnTo>
                      <a:pt x="162" y="59"/>
                    </a:lnTo>
                    <a:lnTo>
                      <a:pt x="145" y="94"/>
                    </a:lnTo>
                    <a:lnTo>
                      <a:pt x="124" y="124"/>
                    </a:lnTo>
                    <a:lnTo>
                      <a:pt x="102" y="148"/>
                    </a:lnTo>
                    <a:lnTo>
                      <a:pt x="80" y="166"/>
                    </a:lnTo>
                    <a:lnTo>
                      <a:pt x="61" y="180"/>
                    </a:lnTo>
                    <a:lnTo>
                      <a:pt x="45" y="190"/>
                    </a:lnTo>
                    <a:lnTo>
                      <a:pt x="34" y="195"/>
                    </a:lnTo>
                    <a:lnTo>
                      <a:pt x="30" y="197"/>
                    </a:lnTo>
                    <a:lnTo>
                      <a:pt x="27" y="198"/>
                    </a:lnTo>
                    <a:lnTo>
                      <a:pt x="20" y="201"/>
                    </a:lnTo>
                    <a:lnTo>
                      <a:pt x="12" y="205"/>
                    </a:lnTo>
                    <a:lnTo>
                      <a:pt x="4" y="212"/>
                    </a:lnTo>
                    <a:lnTo>
                      <a:pt x="0" y="220"/>
                    </a:lnTo>
                    <a:lnTo>
                      <a:pt x="1" y="232"/>
                    </a:lnTo>
                    <a:lnTo>
                      <a:pt x="9" y="245"/>
                    </a:lnTo>
                    <a:lnTo>
                      <a:pt x="26" y="260"/>
                    </a:lnTo>
                    <a:close/>
                  </a:path>
                </a:pathLst>
              </a:custGeom>
              <a:solidFill>
                <a:srgbClr val="666628"/>
              </a:solidFill>
              <a:ln w="9525">
                <a:noFill/>
                <a:round/>
                <a:headEnd/>
                <a:tailEnd/>
              </a:ln>
            </p:spPr>
            <p:txBody>
              <a:bodyPr/>
              <a:lstStyle/>
              <a:p>
                <a:endParaRPr lang="fa-IR"/>
              </a:p>
            </p:txBody>
          </p:sp>
          <p:sp>
            <p:nvSpPr>
              <p:cNvPr id="16576" name="Freeform 160"/>
              <p:cNvSpPr>
                <a:spLocks/>
              </p:cNvSpPr>
              <p:nvPr/>
            </p:nvSpPr>
            <p:spPr bwMode="auto">
              <a:xfrm>
                <a:off x="625" y="1964"/>
                <a:ext cx="334" cy="174"/>
              </a:xfrm>
              <a:custGeom>
                <a:avLst/>
                <a:gdLst>
                  <a:gd name="T0" fmla="*/ 86 w 668"/>
                  <a:gd name="T1" fmla="*/ 266 h 349"/>
                  <a:gd name="T2" fmla="*/ 130 w 668"/>
                  <a:gd name="T3" fmla="*/ 289 h 349"/>
                  <a:gd name="T4" fmla="*/ 163 w 668"/>
                  <a:gd name="T5" fmla="*/ 305 h 349"/>
                  <a:gd name="T6" fmla="*/ 191 w 668"/>
                  <a:gd name="T7" fmla="*/ 315 h 349"/>
                  <a:gd name="T8" fmla="*/ 214 w 668"/>
                  <a:gd name="T9" fmla="*/ 321 h 349"/>
                  <a:gd name="T10" fmla="*/ 235 w 668"/>
                  <a:gd name="T11" fmla="*/ 324 h 349"/>
                  <a:gd name="T12" fmla="*/ 255 w 668"/>
                  <a:gd name="T13" fmla="*/ 326 h 349"/>
                  <a:gd name="T14" fmla="*/ 278 w 668"/>
                  <a:gd name="T15" fmla="*/ 326 h 349"/>
                  <a:gd name="T16" fmla="*/ 306 w 668"/>
                  <a:gd name="T17" fmla="*/ 328 h 349"/>
                  <a:gd name="T18" fmla="*/ 334 w 668"/>
                  <a:gd name="T19" fmla="*/ 334 h 349"/>
                  <a:gd name="T20" fmla="*/ 360 w 668"/>
                  <a:gd name="T21" fmla="*/ 342 h 349"/>
                  <a:gd name="T22" fmla="*/ 386 w 668"/>
                  <a:gd name="T23" fmla="*/ 347 h 349"/>
                  <a:gd name="T24" fmla="*/ 410 w 668"/>
                  <a:gd name="T25" fmla="*/ 349 h 349"/>
                  <a:gd name="T26" fmla="*/ 433 w 668"/>
                  <a:gd name="T27" fmla="*/ 342 h 349"/>
                  <a:gd name="T28" fmla="*/ 454 w 668"/>
                  <a:gd name="T29" fmla="*/ 324 h 349"/>
                  <a:gd name="T30" fmla="*/ 472 w 668"/>
                  <a:gd name="T31" fmla="*/ 294 h 349"/>
                  <a:gd name="T32" fmla="*/ 489 w 668"/>
                  <a:gd name="T33" fmla="*/ 248 h 349"/>
                  <a:gd name="T34" fmla="*/ 519 w 668"/>
                  <a:gd name="T35" fmla="*/ 198 h 349"/>
                  <a:gd name="T36" fmla="*/ 557 w 668"/>
                  <a:gd name="T37" fmla="*/ 147 h 349"/>
                  <a:gd name="T38" fmla="*/ 598 w 668"/>
                  <a:gd name="T39" fmla="*/ 99 h 349"/>
                  <a:gd name="T40" fmla="*/ 633 w 668"/>
                  <a:gd name="T41" fmla="*/ 56 h 349"/>
                  <a:gd name="T42" fmla="*/ 659 w 668"/>
                  <a:gd name="T43" fmla="*/ 23 h 349"/>
                  <a:gd name="T44" fmla="*/ 668 w 668"/>
                  <a:gd name="T45" fmla="*/ 3 h 349"/>
                  <a:gd name="T46" fmla="*/ 655 w 668"/>
                  <a:gd name="T47" fmla="*/ 0 h 349"/>
                  <a:gd name="T48" fmla="*/ 617 w 668"/>
                  <a:gd name="T49" fmla="*/ 13 h 349"/>
                  <a:gd name="T50" fmla="*/ 578 w 668"/>
                  <a:gd name="T51" fmla="*/ 27 h 349"/>
                  <a:gd name="T52" fmla="*/ 540 w 668"/>
                  <a:gd name="T53" fmla="*/ 40 h 349"/>
                  <a:gd name="T54" fmla="*/ 503 w 668"/>
                  <a:gd name="T55" fmla="*/ 49 h 349"/>
                  <a:gd name="T56" fmla="*/ 467 w 668"/>
                  <a:gd name="T57" fmla="*/ 55 h 349"/>
                  <a:gd name="T58" fmla="*/ 433 w 668"/>
                  <a:gd name="T59" fmla="*/ 57 h 349"/>
                  <a:gd name="T60" fmla="*/ 399 w 668"/>
                  <a:gd name="T61" fmla="*/ 55 h 349"/>
                  <a:gd name="T62" fmla="*/ 365 w 668"/>
                  <a:gd name="T63" fmla="*/ 48 h 349"/>
                  <a:gd name="T64" fmla="*/ 330 w 668"/>
                  <a:gd name="T65" fmla="*/ 38 h 349"/>
                  <a:gd name="T66" fmla="*/ 298 w 668"/>
                  <a:gd name="T67" fmla="*/ 31 h 349"/>
                  <a:gd name="T68" fmla="*/ 267 w 668"/>
                  <a:gd name="T69" fmla="*/ 31 h 349"/>
                  <a:gd name="T70" fmla="*/ 237 w 668"/>
                  <a:gd name="T71" fmla="*/ 34 h 349"/>
                  <a:gd name="T72" fmla="*/ 209 w 668"/>
                  <a:gd name="T73" fmla="*/ 41 h 349"/>
                  <a:gd name="T74" fmla="*/ 183 w 668"/>
                  <a:gd name="T75" fmla="*/ 50 h 349"/>
                  <a:gd name="T76" fmla="*/ 157 w 668"/>
                  <a:gd name="T77" fmla="*/ 62 h 349"/>
                  <a:gd name="T78" fmla="*/ 134 w 668"/>
                  <a:gd name="T79" fmla="*/ 74 h 349"/>
                  <a:gd name="T80" fmla="*/ 113 w 668"/>
                  <a:gd name="T81" fmla="*/ 88 h 349"/>
                  <a:gd name="T82" fmla="*/ 85 w 668"/>
                  <a:gd name="T83" fmla="*/ 103 h 349"/>
                  <a:gd name="T84" fmla="*/ 55 w 668"/>
                  <a:gd name="T85" fmla="*/ 121 h 349"/>
                  <a:gd name="T86" fmla="*/ 28 w 668"/>
                  <a:gd name="T87" fmla="*/ 139 h 349"/>
                  <a:gd name="T88" fmla="*/ 8 w 668"/>
                  <a:gd name="T89" fmla="*/ 159 h 349"/>
                  <a:gd name="T90" fmla="*/ 0 w 668"/>
                  <a:gd name="T91" fmla="*/ 182 h 349"/>
                  <a:gd name="T92" fmla="*/ 8 w 668"/>
                  <a:gd name="T93" fmla="*/ 207 h 349"/>
                  <a:gd name="T94" fmla="*/ 37 w 668"/>
                  <a:gd name="T95" fmla="*/ 236 h 3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8"/>
                  <a:gd name="T145" fmla="*/ 0 h 349"/>
                  <a:gd name="T146" fmla="*/ 668 w 668"/>
                  <a:gd name="T147" fmla="*/ 349 h 3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8" h="349">
                    <a:moveTo>
                      <a:pt x="61" y="251"/>
                    </a:moveTo>
                    <a:lnTo>
                      <a:pt x="86" y="266"/>
                    </a:lnTo>
                    <a:lnTo>
                      <a:pt x="109" y="278"/>
                    </a:lnTo>
                    <a:lnTo>
                      <a:pt x="130" y="289"/>
                    </a:lnTo>
                    <a:lnTo>
                      <a:pt x="147" y="298"/>
                    </a:lnTo>
                    <a:lnTo>
                      <a:pt x="163" y="305"/>
                    </a:lnTo>
                    <a:lnTo>
                      <a:pt x="178" y="311"/>
                    </a:lnTo>
                    <a:lnTo>
                      <a:pt x="191" y="315"/>
                    </a:lnTo>
                    <a:lnTo>
                      <a:pt x="202" y="319"/>
                    </a:lnTo>
                    <a:lnTo>
                      <a:pt x="214" y="321"/>
                    </a:lnTo>
                    <a:lnTo>
                      <a:pt x="224" y="323"/>
                    </a:lnTo>
                    <a:lnTo>
                      <a:pt x="235" y="324"/>
                    </a:lnTo>
                    <a:lnTo>
                      <a:pt x="245" y="324"/>
                    </a:lnTo>
                    <a:lnTo>
                      <a:pt x="255" y="326"/>
                    </a:lnTo>
                    <a:lnTo>
                      <a:pt x="267" y="326"/>
                    </a:lnTo>
                    <a:lnTo>
                      <a:pt x="278" y="326"/>
                    </a:lnTo>
                    <a:lnTo>
                      <a:pt x="292" y="327"/>
                    </a:lnTo>
                    <a:lnTo>
                      <a:pt x="306" y="328"/>
                    </a:lnTo>
                    <a:lnTo>
                      <a:pt x="320" y="331"/>
                    </a:lnTo>
                    <a:lnTo>
                      <a:pt x="334" y="334"/>
                    </a:lnTo>
                    <a:lnTo>
                      <a:pt x="346" y="338"/>
                    </a:lnTo>
                    <a:lnTo>
                      <a:pt x="360" y="342"/>
                    </a:lnTo>
                    <a:lnTo>
                      <a:pt x="373" y="345"/>
                    </a:lnTo>
                    <a:lnTo>
                      <a:pt x="386" y="347"/>
                    </a:lnTo>
                    <a:lnTo>
                      <a:pt x="398" y="349"/>
                    </a:lnTo>
                    <a:lnTo>
                      <a:pt x="410" y="349"/>
                    </a:lnTo>
                    <a:lnTo>
                      <a:pt x="421" y="346"/>
                    </a:lnTo>
                    <a:lnTo>
                      <a:pt x="433" y="342"/>
                    </a:lnTo>
                    <a:lnTo>
                      <a:pt x="443" y="335"/>
                    </a:lnTo>
                    <a:lnTo>
                      <a:pt x="454" y="324"/>
                    </a:lnTo>
                    <a:lnTo>
                      <a:pt x="463" y="311"/>
                    </a:lnTo>
                    <a:lnTo>
                      <a:pt x="472" y="294"/>
                    </a:lnTo>
                    <a:lnTo>
                      <a:pt x="480" y="273"/>
                    </a:lnTo>
                    <a:lnTo>
                      <a:pt x="489" y="248"/>
                    </a:lnTo>
                    <a:lnTo>
                      <a:pt x="503" y="223"/>
                    </a:lnTo>
                    <a:lnTo>
                      <a:pt x="519" y="198"/>
                    </a:lnTo>
                    <a:lnTo>
                      <a:pt x="538" y="172"/>
                    </a:lnTo>
                    <a:lnTo>
                      <a:pt x="557" y="147"/>
                    </a:lnTo>
                    <a:lnTo>
                      <a:pt x="577" y="122"/>
                    </a:lnTo>
                    <a:lnTo>
                      <a:pt x="598" y="99"/>
                    </a:lnTo>
                    <a:lnTo>
                      <a:pt x="616" y="76"/>
                    </a:lnTo>
                    <a:lnTo>
                      <a:pt x="633" y="56"/>
                    </a:lnTo>
                    <a:lnTo>
                      <a:pt x="648" y="38"/>
                    </a:lnTo>
                    <a:lnTo>
                      <a:pt x="659" y="23"/>
                    </a:lnTo>
                    <a:lnTo>
                      <a:pt x="666" y="11"/>
                    </a:lnTo>
                    <a:lnTo>
                      <a:pt x="668" y="3"/>
                    </a:lnTo>
                    <a:lnTo>
                      <a:pt x="664" y="0"/>
                    </a:lnTo>
                    <a:lnTo>
                      <a:pt x="655" y="0"/>
                    </a:lnTo>
                    <a:lnTo>
                      <a:pt x="638" y="5"/>
                    </a:lnTo>
                    <a:lnTo>
                      <a:pt x="617" y="13"/>
                    </a:lnTo>
                    <a:lnTo>
                      <a:pt x="598" y="20"/>
                    </a:lnTo>
                    <a:lnTo>
                      <a:pt x="578" y="27"/>
                    </a:lnTo>
                    <a:lnTo>
                      <a:pt x="558" y="34"/>
                    </a:lnTo>
                    <a:lnTo>
                      <a:pt x="540" y="40"/>
                    </a:lnTo>
                    <a:lnTo>
                      <a:pt x="522" y="44"/>
                    </a:lnTo>
                    <a:lnTo>
                      <a:pt x="503" y="49"/>
                    </a:lnTo>
                    <a:lnTo>
                      <a:pt x="486" y="53"/>
                    </a:lnTo>
                    <a:lnTo>
                      <a:pt x="467" y="55"/>
                    </a:lnTo>
                    <a:lnTo>
                      <a:pt x="450" y="56"/>
                    </a:lnTo>
                    <a:lnTo>
                      <a:pt x="433" y="57"/>
                    </a:lnTo>
                    <a:lnTo>
                      <a:pt x="416" y="56"/>
                    </a:lnTo>
                    <a:lnTo>
                      <a:pt x="399" y="55"/>
                    </a:lnTo>
                    <a:lnTo>
                      <a:pt x="382" y="51"/>
                    </a:lnTo>
                    <a:lnTo>
                      <a:pt x="365" y="48"/>
                    </a:lnTo>
                    <a:lnTo>
                      <a:pt x="348" y="42"/>
                    </a:lnTo>
                    <a:lnTo>
                      <a:pt x="330" y="38"/>
                    </a:lnTo>
                    <a:lnTo>
                      <a:pt x="314" y="33"/>
                    </a:lnTo>
                    <a:lnTo>
                      <a:pt x="298" y="31"/>
                    </a:lnTo>
                    <a:lnTo>
                      <a:pt x="282" y="31"/>
                    </a:lnTo>
                    <a:lnTo>
                      <a:pt x="267" y="31"/>
                    </a:lnTo>
                    <a:lnTo>
                      <a:pt x="252" y="32"/>
                    </a:lnTo>
                    <a:lnTo>
                      <a:pt x="237" y="34"/>
                    </a:lnTo>
                    <a:lnTo>
                      <a:pt x="223" y="36"/>
                    </a:lnTo>
                    <a:lnTo>
                      <a:pt x="209" y="41"/>
                    </a:lnTo>
                    <a:lnTo>
                      <a:pt x="196" y="44"/>
                    </a:lnTo>
                    <a:lnTo>
                      <a:pt x="183" y="50"/>
                    </a:lnTo>
                    <a:lnTo>
                      <a:pt x="170" y="56"/>
                    </a:lnTo>
                    <a:lnTo>
                      <a:pt x="157" y="62"/>
                    </a:lnTo>
                    <a:lnTo>
                      <a:pt x="146" y="69"/>
                    </a:lnTo>
                    <a:lnTo>
                      <a:pt x="134" y="74"/>
                    </a:lnTo>
                    <a:lnTo>
                      <a:pt x="124" y="81"/>
                    </a:lnTo>
                    <a:lnTo>
                      <a:pt x="113" y="88"/>
                    </a:lnTo>
                    <a:lnTo>
                      <a:pt x="100" y="96"/>
                    </a:lnTo>
                    <a:lnTo>
                      <a:pt x="85" y="103"/>
                    </a:lnTo>
                    <a:lnTo>
                      <a:pt x="70" y="111"/>
                    </a:lnTo>
                    <a:lnTo>
                      <a:pt x="55" y="121"/>
                    </a:lnTo>
                    <a:lnTo>
                      <a:pt x="41" y="129"/>
                    </a:lnTo>
                    <a:lnTo>
                      <a:pt x="28" y="139"/>
                    </a:lnTo>
                    <a:lnTo>
                      <a:pt x="17" y="148"/>
                    </a:lnTo>
                    <a:lnTo>
                      <a:pt x="8" y="159"/>
                    </a:lnTo>
                    <a:lnTo>
                      <a:pt x="2" y="170"/>
                    </a:lnTo>
                    <a:lnTo>
                      <a:pt x="0" y="182"/>
                    </a:lnTo>
                    <a:lnTo>
                      <a:pt x="1" y="194"/>
                    </a:lnTo>
                    <a:lnTo>
                      <a:pt x="8" y="207"/>
                    </a:lnTo>
                    <a:lnTo>
                      <a:pt x="19" y="221"/>
                    </a:lnTo>
                    <a:lnTo>
                      <a:pt x="37" y="236"/>
                    </a:lnTo>
                    <a:lnTo>
                      <a:pt x="61" y="251"/>
                    </a:lnTo>
                    <a:close/>
                  </a:path>
                </a:pathLst>
              </a:custGeom>
              <a:solidFill>
                <a:srgbClr val="ADAD70"/>
              </a:solidFill>
              <a:ln w="9525">
                <a:noFill/>
                <a:round/>
                <a:headEnd/>
                <a:tailEnd/>
              </a:ln>
            </p:spPr>
            <p:txBody>
              <a:bodyPr/>
              <a:lstStyle/>
              <a:p>
                <a:endParaRPr lang="fa-IR"/>
              </a:p>
            </p:txBody>
          </p:sp>
          <p:sp>
            <p:nvSpPr>
              <p:cNvPr id="16577" name="Freeform 161"/>
              <p:cNvSpPr>
                <a:spLocks/>
              </p:cNvSpPr>
              <p:nvPr/>
            </p:nvSpPr>
            <p:spPr bwMode="auto">
              <a:xfrm>
                <a:off x="703" y="1718"/>
                <a:ext cx="305" cy="163"/>
              </a:xfrm>
              <a:custGeom>
                <a:avLst/>
                <a:gdLst>
                  <a:gd name="T0" fmla="*/ 53 w 611"/>
                  <a:gd name="T1" fmla="*/ 163 h 326"/>
                  <a:gd name="T2" fmla="*/ 84 w 611"/>
                  <a:gd name="T3" fmla="*/ 195 h 326"/>
                  <a:gd name="T4" fmla="*/ 112 w 611"/>
                  <a:gd name="T5" fmla="*/ 228 h 326"/>
                  <a:gd name="T6" fmla="*/ 136 w 611"/>
                  <a:gd name="T7" fmla="*/ 259 h 326"/>
                  <a:gd name="T8" fmla="*/ 159 w 611"/>
                  <a:gd name="T9" fmla="*/ 285 h 326"/>
                  <a:gd name="T10" fmla="*/ 181 w 611"/>
                  <a:gd name="T11" fmla="*/ 307 h 326"/>
                  <a:gd name="T12" fmla="*/ 203 w 611"/>
                  <a:gd name="T13" fmla="*/ 321 h 326"/>
                  <a:gd name="T14" fmla="*/ 227 w 611"/>
                  <a:gd name="T15" fmla="*/ 326 h 326"/>
                  <a:gd name="T16" fmla="*/ 253 w 611"/>
                  <a:gd name="T17" fmla="*/ 322 h 326"/>
                  <a:gd name="T18" fmla="*/ 285 w 611"/>
                  <a:gd name="T19" fmla="*/ 320 h 326"/>
                  <a:gd name="T20" fmla="*/ 319 w 611"/>
                  <a:gd name="T21" fmla="*/ 319 h 326"/>
                  <a:gd name="T22" fmla="*/ 356 w 611"/>
                  <a:gd name="T23" fmla="*/ 316 h 326"/>
                  <a:gd name="T24" fmla="*/ 391 w 611"/>
                  <a:gd name="T25" fmla="*/ 313 h 326"/>
                  <a:gd name="T26" fmla="*/ 423 w 611"/>
                  <a:gd name="T27" fmla="*/ 305 h 326"/>
                  <a:gd name="T28" fmla="*/ 450 w 611"/>
                  <a:gd name="T29" fmla="*/ 290 h 326"/>
                  <a:gd name="T30" fmla="*/ 472 w 611"/>
                  <a:gd name="T31" fmla="*/ 267 h 326"/>
                  <a:gd name="T32" fmla="*/ 495 w 611"/>
                  <a:gd name="T33" fmla="*/ 217 h 326"/>
                  <a:gd name="T34" fmla="*/ 543 w 611"/>
                  <a:gd name="T35" fmla="*/ 147 h 326"/>
                  <a:gd name="T36" fmla="*/ 590 w 611"/>
                  <a:gd name="T37" fmla="*/ 86 h 326"/>
                  <a:gd name="T38" fmla="*/ 611 w 611"/>
                  <a:gd name="T39" fmla="*/ 49 h 326"/>
                  <a:gd name="T40" fmla="*/ 596 w 611"/>
                  <a:gd name="T41" fmla="*/ 45 h 326"/>
                  <a:gd name="T42" fmla="*/ 573 w 611"/>
                  <a:gd name="T43" fmla="*/ 49 h 326"/>
                  <a:gd name="T44" fmla="*/ 543 w 611"/>
                  <a:gd name="T45" fmla="*/ 58 h 326"/>
                  <a:gd name="T46" fmla="*/ 507 w 611"/>
                  <a:gd name="T47" fmla="*/ 68 h 326"/>
                  <a:gd name="T48" fmla="*/ 468 w 611"/>
                  <a:gd name="T49" fmla="*/ 77 h 326"/>
                  <a:gd name="T50" fmla="*/ 426 w 611"/>
                  <a:gd name="T51" fmla="*/ 84 h 326"/>
                  <a:gd name="T52" fmla="*/ 386 w 611"/>
                  <a:gd name="T53" fmla="*/ 86 h 326"/>
                  <a:gd name="T54" fmla="*/ 348 w 611"/>
                  <a:gd name="T55" fmla="*/ 83 h 326"/>
                  <a:gd name="T56" fmla="*/ 312 w 611"/>
                  <a:gd name="T57" fmla="*/ 72 h 326"/>
                  <a:gd name="T58" fmla="*/ 279 w 611"/>
                  <a:gd name="T59" fmla="*/ 57 h 326"/>
                  <a:gd name="T60" fmla="*/ 248 w 611"/>
                  <a:gd name="T61" fmla="*/ 40 h 326"/>
                  <a:gd name="T62" fmla="*/ 217 w 611"/>
                  <a:gd name="T63" fmla="*/ 24 h 326"/>
                  <a:gd name="T64" fmla="*/ 189 w 611"/>
                  <a:gd name="T65" fmla="*/ 11 h 326"/>
                  <a:gd name="T66" fmla="*/ 162 w 611"/>
                  <a:gd name="T67" fmla="*/ 2 h 326"/>
                  <a:gd name="T68" fmla="*/ 138 w 611"/>
                  <a:gd name="T69" fmla="*/ 0 h 326"/>
                  <a:gd name="T70" fmla="*/ 118 w 611"/>
                  <a:gd name="T71" fmla="*/ 5 h 326"/>
                  <a:gd name="T72" fmla="*/ 88 w 611"/>
                  <a:gd name="T73" fmla="*/ 27 h 326"/>
                  <a:gd name="T74" fmla="*/ 39 w 611"/>
                  <a:gd name="T75" fmla="*/ 54 h 326"/>
                  <a:gd name="T76" fmla="*/ 5 w 611"/>
                  <a:gd name="T77" fmla="*/ 81 h 326"/>
                  <a:gd name="T78" fmla="*/ 9 w 611"/>
                  <a:gd name="T79" fmla="*/ 121 h 3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1"/>
                  <a:gd name="T121" fmla="*/ 0 h 326"/>
                  <a:gd name="T122" fmla="*/ 611 w 611"/>
                  <a:gd name="T123" fmla="*/ 326 h 3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1" h="326">
                    <a:moveTo>
                      <a:pt x="36" y="148"/>
                    </a:moveTo>
                    <a:lnTo>
                      <a:pt x="53" y="163"/>
                    </a:lnTo>
                    <a:lnTo>
                      <a:pt x="69" y="179"/>
                    </a:lnTo>
                    <a:lnTo>
                      <a:pt x="84" y="195"/>
                    </a:lnTo>
                    <a:lnTo>
                      <a:pt x="98" y="212"/>
                    </a:lnTo>
                    <a:lnTo>
                      <a:pt x="112" y="228"/>
                    </a:lnTo>
                    <a:lnTo>
                      <a:pt x="124" y="244"/>
                    </a:lnTo>
                    <a:lnTo>
                      <a:pt x="136" y="259"/>
                    </a:lnTo>
                    <a:lnTo>
                      <a:pt x="147" y="273"/>
                    </a:lnTo>
                    <a:lnTo>
                      <a:pt x="159" y="285"/>
                    </a:lnTo>
                    <a:lnTo>
                      <a:pt x="171" y="297"/>
                    </a:lnTo>
                    <a:lnTo>
                      <a:pt x="181" y="307"/>
                    </a:lnTo>
                    <a:lnTo>
                      <a:pt x="192" y="315"/>
                    </a:lnTo>
                    <a:lnTo>
                      <a:pt x="203" y="321"/>
                    </a:lnTo>
                    <a:lnTo>
                      <a:pt x="215" y="325"/>
                    </a:lnTo>
                    <a:lnTo>
                      <a:pt x="227" y="326"/>
                    </a:lnTo>
                    <a:lnTo>
                      <a:pt x="240" y="325"/>
                    </a:lnTo>
                    <a:lnTo>
                      <a:pt x="253" y="322"/>
                    </a:lnTo>
                    <a:lnTo>
                      <a:pt x="268" y="320"/>
                    </a:lnTo>
                    <a:lnTo>
                      <a:pt x="285" y="320"/>
                    </a:lnTo>
                    <a:lnTo>
                      <a:pt x="302" y="319"/>
                    </a:lnTo>
                    <a:lnTo>
                      <a:pt x="319" y="319"/>
                    </a:lnTo>
                    <a:lnTo>
                      <a:pt x="338" y="318"/>
                    </a:lnTo>
                    <a:lnTo>
                      <a:pt x="356" y="316"/>
                    </a:lnTo>
                    <a:lnTo>
                      <a:pt x="373" y="315"/>
                    </a:lnTo>
                    <a:lnTo>
                      <a:pt x="391" y="313"/>
                    </a:lnTo>
                    <a:lnTo>
                      <a:pt x="408" y="310"/>
                    </a:lnTo>
                    <a:lnTo>
                      <a:pt x="423" y="305"/>
                    </a:lnTo>
                    <a:lnTo>
                      <a:pt x="438" y="298"/>
                    </a:lnTo>
                    <a:lnTo>
                      <a:pt x="450" y="290"/>
                    </a:lnTo>
                    <a:lnTo>
                      <a:pt x="462" y="280"/>
                    </a:lnTo>
                    <a:lnTo>
                      <a:pt x="472" y="267"/>
                    </a:lnTo>
                    <a:lnTo>
                      <a:pt x="479" y="252"/>
                    </a:lnTo>
                    <a:lnTo>
                      <a:pt x="495" y="217"/>
                    </a:lnTo>
                    <a:lnTo>
                      <a:pt x="518" y="182"/>
                    </a:lnTo>
                    <a:lnTo>
                      <a:pt x="543" y="147"/>
                    </a:lnTo>
                    <a:lnTo>
                      <a:pt x="568" y="115"/>
                    </a:lnTo>
                    <a:lnTo>
                      <a:pt x="590" y="86"/>
                    </a:lnTo>
                    <a:lnTo>
                      <a:pt x="605" y="63"/>
                    </a:lnTo>
                    <a:lnTo>
                      <a:pt x="611" y="49"/>
                    </a:lnTo>
                    <a:lnTo>
                      <a:pt x="604" y="43"/>
                    </a:lnTo>
                    <a:lnTo>
                      <a:pt x="596" y="45"/>
                    </a:lnTo>
                    <a:lnTo>
                      <a:pt x="585" y="47"/>
                    </a:lnTo>
                    <a:lnTo>
                      <a:pt x="573" y="49"/>
                    </a:lnTo>
                    <a:lnTo>
                      <a:pt x="559" y="54"/>
                    </a:lnTo>
                    <a:lnTo>
                      <a:pt x="543" y="58"/>
                    </a:lnTo>
                    <a:lnTo>
                      <a:pt x="525" y="63"/>
                    </a:lnTo>
                    <a:lnTo>
                      <a:pt x="507" y="68"/>
                    </a:lnTo>
                    <a:lnTo>
                      <a:pt x="487" y="72"/>
                    </a:lnTo>
                    <a:lnTo>
                      <a:pt x="468" y="77"/>
                    </a:lnTo>
                    <a:lnTo>
                      <a:pt x="447" y="81"/>
                    </a:lnTo>
                    <a:lnTo>
                      <a:pt x="426" y="84"/>
                    </a:lnTo>
                    <a:lnTo>
                      <a:pt x="407" y="86"/>
                    </a:lnTo>
                    <a:lnTo>
                      <a:pt x="386" y="86"/>
                    </a:lnTo>
                    <a:lnTo>
                      <a:pt x="366" y="86"/>
                    </a:lnTo>
                    <a:lnTo>
                      <a:pt x="348" y="83"/>
                    </a:lnTo>
                    <a:lnTo>
                      <a:pt x="330" y="78"/>
                    </a:lnTo>
                    <a:lnTo>
                      <a:pt x="312" y="72"/>
                    </a:lnTo>
                    <a:lnTo>
                      <a:pt x="296" y="64"/>
                    </a:lnTo>
                    <a:lnTo>
                      <a:pt x="279" y="57"/>
                    </a:lnTo>
                    <a:lnTo>
                      <a:pt x="263" y="49"/>
                    </a:lnTo>
                    <a:lnTo>
                      <a:pt x="248" y="40"/>
                    </a:lnTo>
                    <a:lnTo>
                      <a:pt x="232" y="32"/>
                    </a:lnTo>
                    <a:lnTo>
                      <a:pt x="217" y="24"/>
                    </a:lnTo>
                    <a:lnTo>
                      <a:pt x="203" y="17"/>
                    </a:lnTo>
                    <a:lnTo>
                      <a:pt x="189" y="11"/>
                    </a:lnTo>
                    <a:lnTo>
                      <a:pt x="175" y="5"/>
                    </a:lnTo>
                    <a:lnTo>
                      <a:pt x="162" y="2"/>
                    </a:lnTo>
                    <a:lnTo>
                      <a:pt x="150" y="0"/>
                    </a:lnTo>
                    <a:lnTo>
                      <a:pt x="138" y="0"/>
                    </a:lnTo>
                    <a:lnTo>
                      <a:pt x="128" y="1"/>
                    </a:lnTo>
                    <a:lnTo>
                      <a:pt x="118" y="5"/>
                    </a:lnTo>
                    <a:lnTo>
                      <a:pt x="108" y="12"/>
                    </a:lnTo>
                    <a:lnTo>
                      <a:pt x="88" y="27"/>
                    </a:lnTo>
                    <a:lnTo>
                      <a:pt x="63" y="41"/>
                    </a:lnTo>
                    <a:lnTo>
                      <a:pt x="39" y="54"/>
                    </a:lnTo>
                    <a:lnTo>
                      <a:pt x="18" y="66"/>
                    </a:lnTo>
                    <a:lnTo>
                      <a:pt x="5" y="81"/>
                    </a:lnTo>
                    <a:lnTo>
                      <a:pt x="0" y="99"/>
                    </a:lnTo>
                    <a:lnTo>
                      <a:pt x="9" y="121"/>
                    </a:lnTo>
                    <a:lnTo>
                      <a:pt x="36" y="148"/>
                    </a:lnTo>
                    <a:close/>
                  </a:path>
                </a:pathLst>
              </a:custGeom>
              <a:solidFill>
                <a:srgbClr val="666628"/>
              </a:solidFill>
              <a:ln w="9525">
                <a:noFill/>
                <a:round/>
                <a:headEnd/>
                <a:tailEnd/>
              </a:ln>
            </p:spPr>
            <p:txBody>
              <a:bodyPr/>
              <a:lstStyle/>
              <a:p>
                <a:endParaRPr lang="fa-IR"/>
              </a:p>
            </p:txBody>
          </p:sp>
          <p:sp>
            <p:nvSpPr>
              <p:cNvPr id="16578" name="Freeform 162"/>
              <p:cNvSpPr>
                <a:spLocks/>
              </p:cNvSpPr>
              <p:nvPr/>
            </p:nvSpPr>
            <p:spPr bwMode="auto">
              <a:xfrm>
                <a:off x="580" y="1470"/>
                <a:ext cx="118" cy="273"/>
              </a:xfrm>
              <a:custGeom>
                <a:avLst/>
                <a:gdLst>
                  <a:gd name="T0" fmla="*/ 57 w 236"/>
                  <a:gd name="T1" fmla="*/ 535 h 547"/>
                  <a:gd name="T2" fmla="*/ 69 w 236"/>
                  <a:gd name="T3" fmla="*/ 509 h 547"/>
                  <a:gd name="T4" fmla="*/ 84 w 236"/>
                  <a:gd name="T5" fmla="*/ 485 h 547"/>
                  <a:gd name="T6" fmla="*/ 103 w 236"/>
                  <a:gd name="T7" fmla="*/ 460 h 547"/>
                  <a:gd name="T8" fmla="*/ 125 w 236"/>
                  <a:gd name="T9" fmla="*/ 433 h 547"/>
                  <a:gd name="T10" fmla="*/ 148 w 236"/>
                  <a:gd name="T11" fmla="*/ 407 h 547"/>
                  <a:gd name="T12" fmla="*/ 171 w 236"/>
                  <a:gd name="T13" fmla="*/ 378 h 547"/>
                  <a:gd name="T14" fmla="*/ 193 w 236"/>
                  <a:gd name="T15" fmla="*/ 347 h 547"/>
                  <a:gd name="T16" fmla="*/ 213 w 236"/>
                  <a:gd name="T17" fmla="*/ 313 h 547"/>
                  <a:gd name="T18" fmla="*/ 228 w 236"/>
                  <a:gd name="T19" fmla="*/ 274 h 547"/>
                  <a:gd name="T20" fmla="*/ 235 w 236"/>
                  <a:gd name="T21" fmla="*/ 226 h 547"/>
                  <a:gd name="T22" fmla="*/ 236 w 236"/>
                  <a:gd name="T23" fmla="*/ 174 h 547"/>
                  <a:gd name="T24" fmla="*/ 235 w 236"/>
                  <a:gd name="T25" fmla="*/ 122 h 547"/>
                  <a:gd name="T26" fmla="*/ 230 w 236"/>
                  <a:gd name="T27" fmla="*/ 75 h 547"/>
                  <a:gd name="T28" fmla="*/ 224 w 236"/>
                  <a:gd name="T29" fmla="*/ 36 h 547"/>
                  <a:gd name="T30" fmla="*/ 221 w 236"/>
                  <a:gd name="T31" fmla="*/ 9 h 547"/>
                  <a:gd name="T32" fmla="*/ 219 w 236"/>
                  <a:gd name="T33" fmla="*/ 0 h 547"/>
                  <a:gd name="T34" fmla="*/ 213 w 236"/>
                  <a:gd name="T35" fmla="*/ 2 h 547"/>
                  <a:gd name="T36" fmla="*/ 197 w 236"/>
                  <a:gd name="T37" fmla="*/ 11 h 547"/>
                  <a:gd name="T38" fmla="*/ 174 w 236"/>
                  <a:gd name="T39" fmla="*/ 22 h 547"/>
                  <a:gd name="T40" fmla="*/ 146 w 236"/>
                  <a:gd name="T41" fmla="*/ 36 h 547"/>
                  <a:gd name="T42" fmla="*/ 117 w 236"/>
                  <a:gd name="T43" fmla="*/ 51 h 547"/>
                  <a:gd name="T44" fmla="*/ 91 w 236"/>
                  <a:gd name="T45" fmla="*/ 66 h 547"/>
                  <a:gd name="T46" fmla="*/ 70 w 236"/>
                  <a:gd name="T47" fmla="*/ 81 h 547"/>
                  <a:gd name="T48" fmla="*/ 56 w 236"/>
                  <a:gd name="T49" fmla="*/ 93 h 547"/>
                  <a:gd name="T50" fmla="*/ 47 w 236"/>
                  <a:gd name="T51" fmla="*/ 106 h 547"/>
                  <a:gd name="T52" fmla="*/ 39 w 236"/>
                  <a:gd name="T53" fmla="*/ 123 h 547"/>
                  <a:gd name="T54" fmla="*/ 30 w 236"/>
                  <a:gd name="T55" fmla="*/ 144 h 547"/>
                  <a:gd name="T56" fmla="*/ 22 w 236"/>
                  <a:gd name="T57" fmla="*/ 168 h 547"/>
                  <a:gd name="T58" fmla="*/ 15 w 236"/>
                  <a:gd name="T59" fmla="*/ 196 h 547"/>
                  <a:gd name="T60" fmla="*/ 8 w 236"/>
                  <a:gd name="T61" fmla="*/ 226 h 547"/>
                  <a:gd name="T62" fmla="*/ 3 w 236"/>
                  <a:gd name="T63" fmla="*/ 259 h 547"/>
                  <a:gd name="T64" fmla="*/ 0 w 236"/>
                  <a:gd name="T65" fmla="*/ 294 h 547"/>
                  <a:gd name="T66" fmla="*/ 0 w 236"/>
                  <a:gd name="T67" fmla="*/ 334 h 547"/>
                  <a:gd name="T68" fmla="*/ 3 w 236"/>
                  <a:gd name="T69" fmla="*/ 381 h 547"/>
                  <a:gd name="T70" fmla="*/ 9 w 236"/>
                  <a:gd name="T71" fmla="*/ 430 h 547"/>
                  <a:gd name="T72" fmla="*/ 18 w 236"/>
                  <a:gd name="T73" fmla="*/ 475 h 547"/>
                  <a:gd name="T74" fmla="*/ 27 w 236"/>
                  <a:gd name="T75" fmla="*/ 513 h 547"/>
                  <a:gd name="T76" fmla="*/ 38 w 236"/>
                  <a:gd name="T77" fmla="*/ 539 h 547"/>
                  <a:gd name="T78" fmla="*/ 48 w 236"/>
                  <a:gd name="T79" fmla="*/ 547 h 547"/>
                  <a:gd name="T80" fmla="*/ 57 w 236"/>
                  <a:gd name="T81" fmla="*/ 535 h 5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547"/>
                  <a:gd name="T125" fmla="*/ 236 w 236"/>
                  <a:gd name="T126" fmla="*/ 547 h 5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547">
                    <a:moveTo>
                      <a:pt x="57" y="535"/>
                    </a:moveTo>
                    <a:lnTo>
                      <a:pt x="69" y="509"/>
                    </a:lnTo>
                    <a:lnTo>
                      <a:pt x="84" y="485"/>
                    </a:lnTo>
                    <a:lnTo>
                      <a:pt x="103" y="460"/>
                    </a:lnTo>
                    <a:lnTo>
                      <a:pt x="125" y="433"/>
                    </a:lnTo>
                    <a:lnTo>
                      <a:pt x="148" y="407"/>
                    </a:lnTo>
                    <a:lnTo>
                      <a:pt x="171" y="378"/>
                    </a:lnTo>
                    <a:lnTo>
                      <a:pt x="193" y="347"/>
                    </a:lnTo>
                    <a:lnTo>
                      <a:pt x="213" y="313"/>
                    </a:lnTo>
                    <a:lnTo>
                      <a:pt x="228" y="274"/>
                    </a:lnTo>
                    <a:lnTo>
                      <a:pt x="235" y="226"/>
                    </a:lnTo>
                    <a:lnTo>
                      <a:pt x="236" y="174"/>
                    </a:lnTo>
                    <a:lnTo>
                      <a:pt x="235" y="122"/>
                    </a:lnTo>
                    <a:lnTo>
                      <a:pt x="230" y="75"/>
                    </a:lnTo>
                    <a:lnTo>
                      <a:pt x="224" y="36"/>
                    </a:lnTo>
                    <a:lnTo>
                      <a:pt x="221" y="9"/>
                    </a:lnTo>
                    <a:lnTo>
                      <a:pt x="219" y="0"/>
                    </a:lnTo>
                    <a:lnTo>
                      <a:pt x="213" y="2"/>
                    </a:lnTo>
                    <a:lnTo>
                      <a:pt x="197" y="11"/>
                    </a:lnTo>
                    <a:lnTo>
                      <a:pt x="174" y="22"/>
                    </a:lnTo>
                    <a:lnTo>
                      <a:pt x="146" y="36"/>
                    </a:lnTo>
                    <a:lnTo>
                      <a:pt x="117" y="51"/>
                    </a:lnTo>
                    <a:lnTo>
                      <a:pt x="91" y="66"/>
                    </a:lnTo>
                    <a:lnTo>
                      <a:pt x="70" y="81"/>
                    </a:lnTo>
                    <a:lnTo>
                      <a:pt x="56" y="93"/>
                    </a:lnTo>
                    <a:lnTo>
                      <a:pt x="47" y="106"/>
                    </a:lnTo>
                    <a:lnTo>
                      <a:pt x="39" y="123"/>
                    </a:lnTo>
                    <a:lnTo>
                      <a:pt x="30" y="144"/>
                    </a:lnTo>
                    <a:lnTo>
                      <a:pt x="22" y="168"/>
                    </a:lnTo>
                    <a:lnTo>
                      <a:pt x="15" y="196"/>
                    </a:lnTo>
                    <a:lnTo>
                      <a:pt x="8" y="226"/>
                    </a:lnTo>
                    <a:lnTo>
                      <a:pt x="3" y="259"/>
                    </a:lnTo>
                    <a:lnTo>
                      <a:pt x="0" y="294"/>
                    </a:lnTo>
                    <a:lnTo>
                      <a:pt x="0" y="334"/>
                    </a:lnTo>
                    <a:lnTo>
                      <a:pt x="3" y="381"/>
                    </a:lnTo>
                    <a:lnTo>
                      <a:pt x="9" y="430"/>
                    </a:lnTo>
                    <a:lnTo>
                      <a:pt x="18" y="475"/>
                    </a:lnTo>
                    <a:lnTo>
                      <a:pt x="27" y="513"/>
                    </a:lnTo>
                    <a:lnTo>
                      <a:pt x="38" y="539"/>
                    </a:lnTo>
                    <a:lnTo>
                      <a:pt x="48" y="547"/>
                    </a:lnTo>
                    <a:lnTo>
                      <a:pt x="57" y="535"/>
                    </a:lnTo>
                    <a:close/>
                  </a:path>
                </a:pathLst>
              </a:custGeom>
              <a:solidFill>
                <a:srgbClr val="666628"/>
              </a:solidFill>
              <a:ln w="9525">
                <a:noFill/>
                <a:round/>
                <a:headEnd/>
                <a:tailEnd/>
              </a:ln>
            </p:spPr>
            <p:txBody>
              <a:bodyPr/>
              <a:lstStyle/>
              <a:p>
                <a:endParaRPr lang="fa-IR"/>
              </a:p>
            </p:txBody>
          </p:sp>
          <p:sp>
            <p:nvSpPr>
              <p:cNvPr id="16579" name="Freeform 163"/>
              <p:cNvSpPr>
                <a:spLocks/>
              </p:cNvSpPr>
              <p:nvPr/>
            </p:nvSpPr>
            <p:spPr bwMode="auto">
              <a:xfrm>
                <a:off x="535" y="958"/>
                <a:ext cx="123" cy="343"/>
              </a:xfrm>
              <a:custGeom>
                <a:avLst/>
                <a:gdLst>
                  <a:gd name="T0" fmla="*/ 192 w 245"/>
                  <a:gd name="T1" fmla="*/ 650 h 686"/>
                  <a:gd name="T2" fmla="*/ 168 w 245"/>
                  <a:gd name="T3" fmla="*/ 619 h 686"/>
                  <a:gd name="T4" fmla="*/ 146 w 245"/>
                  <a:gd name="T5" fmla="*/ 598 h 686"/>
                  <a:gd name="T6" fmla="*/ 126 w 245"/>
                  <a:gd name="T7" fmla="*/ 585 h 686"/>
                  <a:gd name="T8" fmla="*/ 106 w 245"/>
                  <a:gd name="T9" fmla="*/ 575 h 686"/>
                  <a:gd name="T10" fmla="*/ 88 w 245"/>
                  <a:gd name="T11" fmla="*/ 567 h 686"/>
                  <a:gd name="T12" fmla="*/ 71 w 245"/>
                  <a:gd name="T13" fmla="*/ 555 h 686"/>
                  <a:gd name="T14" fmla="*/ 56 w 245"/>
                  <a:gd name="T15" fmla="*/ 539 h 686"/>
                  <a:gd name="T16" fmla="*/ 43 w 245"/>
                  <a:gd name="T17" fmla="*/ 514 h 686"/>
                  <a:gd name="T18" fmla="*/ 30 w 245"/>
                  <a:gd name="T19" fmla="*/ 482 h 686"/>
                  <a:gd name="T20" fmla="*/ 18 w 245"/>
                  <a:gd name="T21" fmla="*/ 449 h 686"/>
                  <a:gd name="T22" fmla="*/ 10 w 245"/>
                  <a:gd name="T23" fmla="*/ 415 h 686"/>
                  <a:gd name="T24" fmla="*/ 3 w 245"/>
                  <a:gd name="T25" fmla="*/ 380 h 686"/>
                  <a:gd name="T26" fmla="*/ 0 w 245"/>
                  <a:gd name="T27" fmla="*/ 347 h 686"/>
                  <a:gd name="T28" fmla="*/ 0 w 245"/>
                  <a:gd name="T29" fmla="*/ 316 h 686"/>
                  <a:gd name="T30" fmla="*/ 2 w 245"/>
                  <a:gd name="T31" fmla="*/ 286 h 686"/>
                  <a:gd name="T32" fmla="*/ 8 w 245"/>
                  <a:gd name="T33" fmla="*/ 258 h 686"/>
                  <a:gd name="T34" fmla="*/ 18 w 245"/>
                  <a:gd name="T35" fmla="*/ 195 h 686"/>
                  <a:gd name="T36" fmla="*/ 21 w 245"/>
                  <a:gd name="T37" fmla="*/ 119 h 686"/>
                  <a:gd name="T38" fmla="*/ 17 w 245"/>
                  <a:gd name="T39" fmla="*/ 51 h 686"/>
                  <a:gd name="T40" fmla="*/ 11 w 245"/>
                  <a:gd name="T41" fmla="*/ 7 h 686"/>
                  <a:gd name="T42" fmla="*/ 13 w 245"/>
                  <a:gd name="T43" fmla="*/ 2 h 686"/>
                  <a:gd name="T44" fmla="*/ 20 w 245"/>
                  <a:gd name="T45" fmla="*/ 0 h 686"/>
                  <a:gd name="T46" fmla="*/ 31 w 245"/>
                  <a:gd name="T47" fmla="*/ 0 h 686"/>
                  <a:gd name="T48" fmla="*/ 45 w 245"/>
                  <a:gd name="T49" fmla="*/ 2 h 686"/>
                  <a:gd name="T50" fmla="*/ 63 w 245"/>
                  <a:gd name="T51" fmla="*/ 8 h 686"/>
                  <a:gd name="T52" fmla="*/ 83 w 245"/>
                  <a:gd name="T53" fmla="*/ 15 h 686"/>
                  <a:gd name="T54" fmla="*/ 105 w 245"/>
                  <a:gd name="T55" fmla="*/ 24 h 686"/>
                  <a:gd name="T56" fmla="*/ 127 w 245"/>
                  <a:gd name="T57" fmla="*/ 35 h 686"/>
                  <a:gd name="T58" fmla="*/ 149 w 245"/>
                  <a:gd name="T59" fmla="*/ 49 h 686"/>
                  <a:gd name="T60" fmla="*/ 170 w 245"/>
                  <a:gd name="T61" fmla="*/ 64 h 686"/>
                  <a:gd name="T62" fmla="*/ 191 w 245"/>
                  <a:gd name="T63" fmla="*/ 81 h 686"/>
                  <a:gd name="T64" fmla="*/ 208 w 245"/>
                  <a:gd name="T65" fmla="*/ 100 h 686"/>
                  <a:gd name="T66" fmla="*/ 223 w 245"/>
                  <a:gd name="T67" fmla="*/ 121 h 686"/>
                  <a:gd name="T68" fmla="*/ 236 w 245"/>
                  <a:gd name="T69" fmla="*/ 144 h 686"/>
                  <a:gd name="T70" fmla="*/ 243 w 245"/>
                  <a:gd name="T71" fmla="*/ 168 h 686"/>
                  <a:gd name="T72" fmla="*/ 245 w 245"/>
                  <a:gd name="T73" fmla="*/ 195 h 686"/>
                  <a:gd name="T74" fmla="*/ 240 w 245"/>
                  <a:gd name="T75" fmla="*/ 305 h 686"/>
                  <a:gd name="T76" fmla="*/ 232 w 245"/>
                  <a:gd name="T77" fmla="*/ 407 h 686"/>
                  <a:gd name="T78" fmla="*/ 225 w 245"/>
                  <a:gd name="T79" fmla="*/ 482 h 686"/>
                  <a:gd name="T80" fmla="*/ 221 w 245"/>
                  <a:gd name="T81" fmla="*/ 511 h 686"/>
                  <a:gd name="T82" fmla="*/ 181 w 245"/>
                  <a:gd name="T83" fmla="*/ 635 h 686"/>
                  <a:gd name="T84" fmla="*/ 217 w 245"/>
                  <a:gd name="T85" fmla="*/ 665 h 686"/>
                  <a:gd name="T86" fmla="*/ 176 w 245"/>
                  <a:gd name="T87" fmla="*/ 674 h 686"/>
                  <a:gd name="T88" fmla="*/ 177 w 245"/>
                  <a:gd name="T89" fmla="*/ 614 h 686"/>
                  <a:gd name="T90" fmla="*/ 181 w 245"/>
                  <a:gd name="T91" fmla="*/ 620 h 686"/>
                  <a:gd name="T92" fmla="*/ 189 w 245"/>
                  <a:gd name="T93" fmla="*/ 634 h 686"/>
                  <a:gd name="T94" fmla="*/ 200 w 245"/>
                  <a:gd name="T95" fmla="*/ 651 h 686"/>
                  <a:gd name="T96" fmla="*/ 211 w 245"/>
                  <a:gd name="T97" fmla="*/ 669 h 686"/>
                  <a:gd name="T98" fmla="*/ 218 w 245"/>
                  <a:gd name="T99" fmla="*/ 682 h 686"/>
                  <a:gd name="T100" fmla="*/ 219 w 245"/>
                  <a:gd name="T101" fmla="*/ 686 h 686"/>
                  <a:gd name="T102" fmla="*/ 211 w 245"/>
                  <a:gd name="T103" fmla="*/ 676 h 686"/>
                  <a:gd name="T104" fmla="*/ 192 w 245"/>
                  <a:gd name="T105" fmla="*/ 650 h 6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686"/>
                  <a:gd name="T161" fmla="*/ 245 w 245"/>
                  <a:gd name="T162" fmla="*/ 686 h 6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686">
                    <a:moveTo>
                      <a:pt x="192" y="650"/>
                    </a:moveTo>
                    <a:lnTo>
                      <a:pt x="168" y="619"/>
                    </a:lnTo>
                    <a:lnTo>
                      <a:pt x="146" y="598"/>
                    </a:lnTo>
                    <a:lnTo>
                      <a:pt x="126" y="585"/>
                    </a:lnTo>
                    <a:lnTo>
                      <a:pt x="106" y="575"/>
                    </a:lnTo>
                    <a:lnTo>
                      <a:pt x="88" y="567"/>
                    </a:lnTo>
                    <a:lnTo>
                      <a:pt x="71" y="555"/>
                    </a:lnTo>
                    <a:lnTo>
                      <a:pt x="56" y="539"/>
                    </a:lnTo>
                    <a:lnTo>
                      <a:pt x="43" y="514"/>
                    </a:lnTo>
                    <a:lnTo>
                      <a:pt x="30" y="482"/>
                    </a:lnTo>
                    <a:lnTo>
                      <a:pt x="18" y="449"/>
                    </a:lnTo>
                    <a:lnTo>
                      <a:pt x="10" y="415"/>
                    </a:lnTo>
                    <a:lnTo>
                      <a:pt x="3" y="380"/>
                    </a:lnTo>
                    <a:lnTo>
                      <a:pt x="0" y="347"/>
                    </a:lnTo>
                    <a:lnTo>
                      <a:pt x="0" y="316"/>
                    </a:lnTo>
                    <a:lnTo>
                      <a:pt x="2" y="286"/>
                    </a:lnTo>
                    <a:lnTo>
                      <a:pt x="8" y="258"/>
                    </a:lnTo>
                    <a:lnTo>
                      <a:pt x="18" y="195"/>
                    </a:lnTo>
                    <a:lnTo>
                      <a:pt x="21" y="119"/>
                    </a:lnTo>
                    <a:lnTo>
                      <a:pt x="17" y="51"/>
                    </a:lnTo>
                    <a:lnTo>
                      <a:pt x="11" y="7"/>
                    </a:lnTo>
                    <a:lnTo>
                      <a:pt x="13" y="2"/>
                    </a:lnTo>
                    <a:lnTo>
                      <a:pt x="20" y="0"/>
                    </a:lnTo>
                    <a:lnTo>
                      <a:pt x="31" y="0"/>
                    </a:lnTo>
                    <a:lnTo>
                      <a:pt x="45" y="2"/>
                    </a:lnTo>
                    <a:lnTo>
                      <a:pt x="63" y="8"/>
                    </a:lnTo>
                    <a:lnTo>
                      <a:pt x="83" y="15"/>
                    </a:lnTo>
                    <a:lnTo>
                      <a:pt x="105" y="24"/>
                    </a:lnTo>
                    <a:lnTo>
                      <a:pt x="127" y="35"/>
                    </a:lnTo>
                    <a:lnTo>
                      <a:pt x="149" y="49"/>
                    </a:lnTo>
                    <a:lnTo>
                      <a:pt x="170" y="64"/>
                    </a:lnTo>
                    <a:lnTo>
                      <a:pt x="191" y="81"/>
                    </a:lnTo>
                    <a:lnTo>
                      <a:pt x="208" y="100"/>
                    </a:lnTo>
                    <a:lnTo>
                      <a:pt x="223" y="121"/>
                    </a:lnTo>
                    <a:lnTo>
                      <a:pt x="236" y="144"/>
                    </a:lnTo>
                    <a:lnTo>
                      <a:pt x="243" y="168"/>
                    </a:lnTo>
                    <a:lnTo>
                      <a:pt x="245" y="195"/>
                    </a:lnTo>
                    <a:lnTo>
                      <a:pt x="240" y="305"/>
                    </a:lnTo>
                    <a:lnTo>
                      <a:pt x="232" y="407"/>
                    </a:lnTo>
                    <a:lnTo>
                      <a:pt x="225" y="482"/>
                    </a:lnTo>
                    <a:lnTo>
                      <a:pt x="221" y="511"/>
                    </a:lnTo>
                    <a:lnTo>
                      <a:pt x="181" y="635"/>
                    </a:lnTo>
                    <a:lnTo>
                      <a:pt x="217" y="665"/>
                    </a:lnTo>
                    <a:lnTo>
                      <a:pt x="176" y="674"/>
                    </a:lnTo>
                    <a:lnTo>
                      <a:pt x="177" y="614"/>
                    </a:lnTo>
                    <a:lnTo>
                      <a:pt x="181" y="620"/>
                    </a:lnTo>
                    <a:lnTo>
                      <a:pt x="189" y="634"/>
                    </a:lnTo>
                    <a:lnTo>
                      <a:pt x="200" y="651"/>
                    </a:lnTo>
                    <a:lnTo>
                      <a:pt x="211" y="669"/>
                    </a:lnTo>
                    <a:lnTo>
                      <a:pt x="218" y="682"/>
                    </a:lnTo>
                    <a:lnTo>
                      <a:pt x="219" y="686"/>
                    </a:lnTo>
                    <a:lnTo>
                      <a:pt x="211" y="676"/>
                    </a:lnTo>
                    <a:lnTo>
                      <a:pt x="192" y="650"/>
                    </a:lnTo>
                    <a:close/>
                  </a:path>
                </a:pathLst>
              </a:custGeom>
              <a:solidFill>
                <a:srgbClr val="666628"/>
              </a:solidFill>
              <a:ln w="9525">
                <a:noFill/>
                <a:round/>
                <a:headEnd/>
                <a:tailEnd/>
              </a:ln>
            </p:spPr>
            <p:txBody>
              <a:bodyPr/>
              <a:lstStyle/>
              <a:p>
                <a:endParaRPr lang="fa-IR"/>
              </a:p>
            </p:txBody>
          </p:sp>
          <p:sp>
            <p:nvSpPr>
              <p:cNvPr id="16580" name="Freeform 164"/>
              <p:cNvSpPr>
                <a:spLocks/>
              </p:cNvSpPr>
              <p:nvPr/>
            </p:nvSpPr>
            <p:spPr bwMode="auto">
              <a:xfrm>
                <a:off x="768" y="3101"/>
                <a:ext cx="128" cy="71"/>
              </a:xfrm>
              <a:custGeom>
                <a:avLst/>
                <a:gdLst>
                  <a:gd name="T0" fmla="*/ 16 w 257"/>
                  <a:gd name="T1" fmla="*/ 81 h 142"/>
                  <a:gd name="T2" fmla="*/ 37 w 257"/>
                  <a:gd name="T3" fmla="*/ 102 h 142"/>
                  <a:gd name="T4" fmla="*/ 58 w 257"/>
                  <a:gd name="T5" fmla="*/ 118 h 142"/>
                  <a:gd name="T6" fmla="*/ 76 w 257"/>
                  <a:gd name="T7" fmla="*/ 131 h 142"/>
                  <a:gd name="T8" fmla="*/ 95 w 257"/>
                  <a:gd name="T9" fmla="*/ 139 h 142"/>
                  <a:gd name="T10" fmla="*/ 113 w 257"/>
                  <a:gd name="T11" fmla="*/ 142 h 142"/>
                  <a:gd name="T12" fmla="*/ 129 w 257"/>
                  <a:gd name="T13" fmla="*/ 142 h 142"/>
                  <a:gd name="T14" fmla="*/ 144 w 257"/>
                  <a:gd name="T15" fmla="*/ 139 h 142"/>
                  <a:gd name="T16" fmla="*/ 159 w 257"/>
                  <a:gd name="T17" fmla="*/ 132 h 142"/>
                  <a:gd name="T18" fmla="*/ 174 w 257"/>
                  <a:gd name="T19" fmla="*/ 119 h 142"/>
                  <a:gd name="T20" fmla="*/ 190 w 257"/>
                  <a:gd name="T21" fmla="*/ 101 h 142"/>
                  <a:gd name="T22" fmla="*/ 206 w 257"/>
                  <a:gd name="T23" fmla="*/ 80 h 142"/>
                  <a:gd name="T24" fmla="*/ 223 w 257"/>
                  <a:gd name="T25" fmla="*/ 57 h 142"/>
                  <a:gd name="T26" fmla="*/ 236 w 257"/>
                  <a:gd name="T27" fmla="*/ 36 h 142"/>
                  <a:gd name="T28" fmla="*/ 247 w 257"/>
                  <a:gd name="T29" fmla="*/ 18 h 142"/>
                  <a:gd name="T30" fmla="*/ 255 w 257"/>
                  <a:gd name="T31" fmla="*/ 5 h 142"/>
                  <a:gd name="T32" fmla="*/ 257 w 257"/>
                  <a:gd name="T33" fmla="*/ 1 h 142"/>
                  <a:gd name="T34" fmla="*/ 253 w 257"/>
                  <a:gd name="T35" fmla="*/ 1 h 142"/>
                  <a:gd name="T36" fmla="*/ 240 w 257"/>
                  <a:gd name="T37" fmla="*/ 0 h 142"/>
                  <a:gd name="T38" fmla="*/ 221 w 257"/>
                  <a:gd name="T39" fmla="*/ 0 h 142"/>
                  <a:gd name="T40" fmla="*/ 200 w 257"/>
                  <a:gd name="T41" fmla="*/ 0 h 142"/>
                  <a:gd name="T42" fmla="*/ 175 w 257"/>
                  <a:gd name="T43" fmla="*/ 2 h 142"/>
                  <a:gd name="T44" fmla="*/ 150 w 257"/>
                  <a:gd name="T45" fmla="*/ 4 h 142"/>
                  <a:gd name="T46" fmla="*/ 127 w 257"/>
                  <a:gd name="T47" fmla="*/ 9 h 142"/>
                  <a:gd name="T48" fmla="*/ 107 w 257"/>
                  <a:gd name="T49" fmla="*/ 16 h 142"/>
                  <a:gd name="T50" fmla="*/ 88 w 257"/>
                  <a:gd name="T51" fmla="*/ 21 h 142"/>
                  <a:gd name="T52" fmla="*/ 66 w 257"/>
                  <a:gd name="T53" fmla="*/ 26 h 142"/>
                  <a:gd name="T54" fmla="*/ 44 w 257"/>
                  <a:gd name="T55" fmla="*/ 30 h 142"/>
                  <a:gd name="T56" fmla="*/ 24 w 257"/>
                  <a:gd name="T57" fmla="*/ 33 h 142"/>
                  <a:gd name="T58" fmla="*/ 8 w 257"/>
                  <a:gd name="T59" fmla="*/ 39 h 142"/>
                  <a:gd name="T60" fmla="*/ 0 w 257"/>
                  <a:gd name="T61" fmla="*/ 48 h 142"/>
                  <a:gd name="T62" fmla="*/ 3 w 257"/>
                  <a:gd name="T63" fmla="*/ 62 h 142"/>
                  <a:gd name="T64" fmla="*/ 16 w 257"/>
                  <a:gd name="T65" fmla="*/ 8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42"/>
                  <a:gd name="T101" fmla="*/ 257 w 257"/>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42">
                    <a:moveTo>
                      <a:pt x="16" y="81"/>
                    </a:moveTo>
                    <a:lnTo>
                      <a:pt x="37" y="102"/>
                    </a:lnTo>
                    <a:lnTo>
                      <a:pt x="58" y="118"/>
                    </a:lnTo>
                    <a:lnTo>
                      <a:pt x="76" y="131"/>
                    </a:lnTo>
                    <a:lnTo>
                      <a:pt x="95" y="139"/>
                    </a:lnTo>
                    <a:lnTo>
                      <a:pt x="113" y="142"/>
                    </a:lnTo>
                    <a:lnTo>
                      <a:pt x="129" y="142"/>
                    </a:lnTo>
                    <a:lnTo>
                      <a:pt x="144" y="139"/>
                    </a:lnTo>
                    <a:lnTo>
                      <a:pt x="159" y="132"/>
                    </a:lnTo>
                    <a:lnTo>
                      <a:pt x="174" y="119"/>
                    </a:lnTo>
                    <a:lnTo>
                      <a:pt x="190" y="101"/>
                    </a:lnTo>
                    <a:lnTo>
                      <a:pt x="206" y="80"/>
                    </a:lnTo>
                    <a:lnTo>
                      <a:pt x="223" y="57"/>
                    </a:lnTo>
                    <a:lnTo>
                      <a:pt x="236" y="36"/>
                    </a:lnTo>
                    <a:lnTo>
                      <a:pt x="247" y="18"/>
                    </a:lnTo>
                    <a:lnTo>
                      <a:pt x="255" y="5"/>
                    </a:lnTo>
                    <a:lnTo>
                      <a:pt x="257" y="1"/>
                    </a:lnTo>
                    <a:lnTo>
                      <a:pt x="253" y="1"/>
                    </a:lnTo>
                    <a:lnTo>
                      <a:pt x="240" y="0"/>
                    </a:lnTo>
                    <a:lnTo>
                      <a:pt x="221" y="0"/>
                    </a:lnTo>
                    <a:lnTo>
                      <a:pt x="200" y="0"/>
                    </a:lnTo>
                    <a:lnTo>
                      <a:pt x="175" y="2"/>
                    </a:lnTo>
                    <a:lnTo>
                      <a:pt x="150" y="4"/>
                    </a:lnTo>
                    <a:lnTo>
                      <a:pt x="127" y="9"/>
                    </a:lnTo>
                    <a:lnTo>
                      <a:pt x="107" y="16"/>
                    </a:lnTo>
                    <a:lnTo>
                      <a:pt x="88" y="21"/>
                    </a:lnTo>
                    <a:lnTo>
                      <a:pt x="66" y="26"/>
                    </a:lnTo>
                    <a:lnTo>
                      <a:pt x="44" y="30"/>
                    </a:lnTo>
                    <a:lnTo>
                      <a:pt x="24" y="33"/>
                    </a:lnTo>
                    <a:lnTo>
                      <a:pt x="8" y="39"/>
                    </a:lnTo>
                    <a:lnTo>
                      <a:pt x="0" y="48"/>
                    </a:lnTo>
                    <a:lnTo>
                      <a:pt x="3" y="62"/>
                    </a:lnTo>
                    <a:lnTo>
                      <a:pt x="16" y="81"/>
                    </a:lnTo>
                    <a:close/>
                  </a:path>
                </a:pathLst>
              </a:custGeom>
              <a:solidFill>
                <a:srgbClr val="666628"/>
              </a:solidFill>
              <a:ln w="9525">
                <a:noFill/>
                <a:round/>
                <a:headEnd/>
                <a:tailEnd/>
              </a:ln>
            </p:spPr>
            <p:txBody>
              <a:bodyPr/>
              <a:lstStyle/>
              <a:p>
                <a:endParaRPr lang="fa-IR"/>
              </a:p>
            </p:txBody>
          </p:sp>
          <p:sp>
            <p:nvSpPr>
              <p:cNvPr id="16581" name="Freeform 165"/>
              <p:cNvSpPr>
                <a:spLocks/>
              </p:cNvSpPr>
              <p:nvPr/>
            </p:nvSpPr>
            <p:spPr bwMode="auto">
              <a:xfrm>
                <a:off x="677" y="2548"/>
                <a:ext cx="51" cy="224"/>
              </a:xfrm>
              <a:custGeom>
                <a:avLst/>
                <a:gdLst>
                  <a:gd name="T0" fmla="*/ 54 w 104"/>
                  <a:gd name="T1" fmla="*/ 421 h 449"/>
                  <a:gd name="T2" fmla="*/ 55 w 104"/>
                  <a:gd name="T3" fmla="*/ 373 h 449"/>
                  <a:gd name="T4" fmla="*/ 60 w 104"/>
                  <a:gd name="T5" fmla="*/ 325 h 449"/>
                  <a:gd name="T6" fmla="*/ 67 w 104"/>
                  <a:gd name="T7" fmla="*/ 278 h 449"/>
                  <a:gd name="T8" fmla="*/ 75 w 104"/>
                  <a:gd name="T9" fmla="*/ 232 h 449"/>
                  <a:gd name="T10" fmla="*/ 82 w 104"/>
                  <a:gd name="T11" fmla="*/ 189 h 449"/>
                  <a:gd name="T12" fmla="*/ 90 w 104"/>
                  <a:gd name="T13" fmla="*/ 145 h 449"/>
                  <a:gd name="T14" fmla="*/ 95 w 104"/>
                  <a:gd name="T15" fmla="*/ 101 h 449"/>
                  <a:gd name="T16" fmla="*/ 98 w 104"/>
                  <a:gd name="T17" fmla="*/ 58 h 449"/>
                  <a:gd name="T18" fmla="*/ 100 w 104"/>
                  <a:gd name="T19" fmla="*/ 24 h 449"/>
                  <a:gd name="T20" fmla="*/ 103 w 104"/>
                  <a:gd name="T21" fmla="*/ 4 h 449"/>
                  <a:gd name="T22" fmla="*/ 104 w 104"/>
                  <a:gd name="T23" fmla="*/ 0 h 449"/>
                  <a:gd name="T24" fmla="*/ 103 w 104"/>
                  <a:gd name="T25" fmla="*/ 5 h 449"/>
                  <a:gd name="T26" fmla="*/ 100 w 104"/>
                  <a:gd name="T27" fmla="*/ 20 h 449"/>
                  <a:gd name="T28" fmla="*/ 95 w 104"/>
                  <a:gd name="T29" fmla="*/ 43 h 449"/>
                  <a:gd name="T30" fmla="*/ 84 w 104"/>
                  <a:gd name="T31" fmla="*/ 71 h 449"/>
                  <a:gd name="T32" fmla="*/ 69 w 104"/>
                  <a:gd name="T33" fmla="*/ 101 h 449"/>
                  <a:gd name="T34" fmla="*/ 53 w 104"/>
                  <a:gd name="T35" fmla="*/ 128 h 449"/>
                  <a:gd name="T36" fmla="*/ 38 w 104"/>
                  <a:gd name="T37" fmla="*/ 147 h 449"/>
                  <a:gd name="T38" fmla="*/ 27 w 104"/>
                  <a:gd name="T39" fmla="*/ 161 h 449"/>
                  <a:gd name="T40" fmla="*/ 17 w 104"/>
                  <a:gd name="T41" fmla="*/ 170 h 449"/>
                  <a:gd name="T42" fmla="*/ 9 w 104"/>
                  <a:gd name="T43" fmla="*/ 176 h 449"/>
                  <a:gd name="T44" fmla="*/ 5 w 104"/>
                  <a:gd name="T45" fmla="*/ 178 h 449"/>
                  <a:gd name="T46" fmla="*/ 1 w 104"/>
                  <a:gd name="T47" fmla="*/ 178 h 449"/>
                  <a:gd name="T48" fmla="*/ 0 w 104"/>
                  <a:gd name="T49" fmla="*/ 178 h 449"/>
                  <a:gd name="T50" fmla="*/ 3 w 104"/>
                  <a:gd name="T51" fmla="*/ 194 h 449"/>
                  <a:gd name="T52" fmla="*/ 8 w 104"/>
                  <a:gd name="T53" fmla="*/ 235 h 449"/>
                  <a:gd name="T54" fmla="*/ 17 w 104"/>
                  <a:gd name="T55" fmla="*/ 290 h 449"/>
                  <a:gd name="T56" fmla="*/ 28 w 104"/>
                  <a:gd name="T57" fmla="*/ 350 h 449"/>
                  <a:gd name="T58" fmla="*/ 38 w 104"/>
                  <a:gd name="T59" fmla="*/ 403 h 449"/>
                  <a:gd name="T60" fmla="*/ 46 w 104"/>
                  <a:gd name="T61" fmla="*/ 440 h 449"/>
                  <a:gd name="T62" fmla="*/ 52 w 104"/>
                  <a:gd name="T63" fmla="*/ 449 h 449"/>
                  <a:gd name="T64" fmla="*/ 54 w 104"/>
                  <a:gd name="T65" fmla="*/ 421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449"/>
                  <a:gd name="T101" fmla="*/ 104 w 104"/>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449">
                    <a:moveTo>
                      <a:pt x="54" y="421"/>
                    </a:moveTo>
                    <a:lnTo>
                      <a:pt x="55" y="373"/>
                    </a:lnTo>
                    <a:lnTo>
                      <a:pt x="60" y="325"/>
                    </a:lnTo>
                    <a:lnTo>
                      <a:pt x="67" y="278"/>
                    </a:lnTo>
                    <a:lnTo>
                      <a:pt x="75" y="232"/>
                    </a:lnTo>
                    <a:lnTo>
                      <a:pt x="82" y="189"/>
                    </a:lnTo>
                    <a:lnTo>
                      <a:pt x="90" y="145"/>
                    </a:lnTo>
                    <a:lnTo>
                      <a:pt x="95" y="101"/>
                    </a:lnTo>
                    <a:lnTo>
                      <a:pt x="98" y="58"/>
                    </a:lnTo>
                    <a:lnTo>
                      <a:pt x="100" y="24"/>
                    </a:lnTo>
                    <a:lnTo>
                      <a:pt x="103" y="4"/>
                    </a:lnTo>
                    <a:lnTo>
                      <a:pt x="104" y="0"/>
                    </a:lnTo>
                    <a:lnTo>
                      <a:pt x="103" y="5"/>
                    </a:lnTo>
                    <a:lnTo>
                      <a:pt x="100" y="20"/>
                    </a:lnTo>
                    <a:lnTo>
                      <a:pt x="95" y="43"/>
                    </a:lnTo>
                    <a:lnTo>
                      <a:pt x="84" y="71"/>
                    </a:lnTo>
                    <a:lnTo>
                      <a:pt x="69" y="101"/>
                    </a:lnTo>
                    <a:lnTo>
                      <a:pt x="53" y="128"/>
                    </a:lnTo>
                    <a:lnTo>
                      <a:pt x="38" y="147"/>
                    </a:lnTo>
                    <a:lnTo>
                      <a:pt x="27" y="161"/>
                    </a:lnTo>
                    <a:lnTo>
                      <a:pt x="17" y="170"/>
                    </a:lnTo>
                    <a:lnTo>
                      <a:pt x="9" y="176"/>
                    </a:lnTo>
                    <a:lnTo>
                      <a:pt x="5" y="178"/>
                    </a:lnTo>
                    <a:lnTo>
                      <a:pt x="1" y="178"/>
                    </a:lnTo>
                    <a:lnTo>
                      <a:pt x="0" y="178"/>
                    </a:lnTo>
                    <a:lnTo>
                      <a:pt x="3" y="194"/>
                    </a:lnTo>
                    <a:lnTo>
                      <a:pt x="8" y="235"/>
                    </a:lnTo>
                    <a:lnTo>
                      <a:pt x="17" y="290"/>
                    </a:lnTo>
                    <a:lnTo>
                      <a:pt x="28" y="350"/>
                    </a:lnTo>
                    <a:lnTo>
                      <a:pt x="38" y="403"/>
                    </a:lnTo>
                    <a:lnTo>
                      <a:pt x="46" y="440"/>
                    </a:lnTo>
                    <a:lnTo>
                      <a:pt x="52" y="449"/>
                    </a:lnTo>
                    <a:lnTo>
                      <a:pt x="54" y="421"/>
                    </a:lnTo>
                    <a:close/>
                  </a:path>
                </a:pathLst>
              </a:custGeom>
              <a:solidFill>
                <a:srgbClr val="AD997A"/>
              </a:solidFill>
              <a:ln w="9525">
                <a:noFill/>
                <a:round/>
                <a:headEnd/>
                <a:tailEnd/>
              </a:ln>
            </p:spPr>
            <p:txBody>
              <a:bodyPr/>
              <a:lstStyle/>
              <a:p>
                <a:endParaRPr lang="fa-IR"/>
              </a:p>
            </p:txBody>
          </p:sp>
          <p:sp>
            <p:nvSpPr>
              <p:cNvPr id="16582" name="Freeform 166"/>
              <p:cNvSpPr>
                <a:spLocks/>
              </p:cNvSpPr>
              <p:nvPr/>
            </p:nvSpPr>
            <p:spPr bwMode="auto">
              <a:xfrm>
                <a:off x="669" y="2286"/>
                <a:ext cx="69" cy="258"/>
              </a:xfrm>
              <a:custGeom>
                <a:avLst/>
                <a:gdLst>
                  <a:gd name="T0" fmla="*/ 1 w 137"/>
                  <a:gd name="T1" fmla="*/ 483 h 516"/>
                  <a:gd name="T2" fmla="*/ 7 w 137"/>
                  <a:gd name="T3" fmla="*/ 497 h 516"/>
                  <a:gd name="T4" fmla="*/ 18 w 137"/>
                  <a:gd name="T5" fmla="*/ 508 h 516"/>
                  <a:gd name="T6" fmla="*/ 30 w 137"/>
                  <a:gd name="T7" fmla="*/ 514 h 516"/>
                  <a:gd name="T8" fmla="*/ 45 w 137"/>
                  <a:gd name="T9" fmla="*/ 516 h 516"/>
                  <a:gd name="T10" fmla="*/ 60 w 137"/>
                  <a:gd name="T11" fmla="*/ 511 h 516"/>
                  <a:gd name="T12" fmla="*/ 75 w 137"/>
                  <a:gd name="T13" fmla="*/ 497 h 516"/>
                  <a:gd name="T14" fmla="*/ 88 w 137"/>
                  <a:gd name="T15" fmla="*/ 474 h 516"/>
                  <a:gd name="T16" fmla="*/ 99 w 137"/>
                  <a:gd name="T17" fmla="*/ 441 h 516"/>
                  <a:gd name="T18" fmla="*/ 109 w 137"/>
                  <a:gd name="T19" fmla="*/ 403 h 516"/>
                  <a:gd name="T20" fmla="*/ 117 w 137"/>
                  <a:gd name="T21" fmla="*/ 368 h 516"/>
                  <a:gd name="T22" fmla="*/ 123 w 137"/>
                  <a:gd name="T23" fmla="*/ 337 h 516"/>
                  <a:gd name="T24" fmla="*/ 129 w 137"/>
                  <a:gd name="T25" fmla="*/ 307 h 516"/>
                  <a:gd name="T26" fmla="*/ 133 w 137"/>
                  <a:gd name="T27" fmla="*/ 279 h 516"/>
                  <a:gd name="T28" fmla="*/ 136 w 137"/>
                  <a:gd name="T29" fmla="*/ 253 h 516"/>
                  <a:gd name="T30" fmla="*/ 137 w 137"/>
                  <a:gd name="T31" fmla="*/ 226 h 516"/>
                  <a:gd name="T32" fmla="*/ 137 w 137"/>
                  <a:gd name="T33" fmla="*/ 199 h 516"/>
                  <a:gd name="T34" fmla="*/ 134 w 137"/>
                  <a:gd name="T35" fmla="*/ 170 h 516"/>
                  <a:gd name="T36" fmla="*/ 126 w 137"/>
                  <a:gd name="T37" fmla="*/ 140 h 516"/>
                  <a:gd name="T38" fmla="*/ 114 w 137"/>
                  <a:gd name="T39" fmla="*/ 111 h 516"/>
                  <a:gd name="T40" fmla="*/ 100 w 137"/>
                  <a:gd name="T41" fmla="*/ 82 h 516"/>
                  <a:gd name="T42" fmla="*/ 87 w 137"/>
                  <a:gd name="T43" fmla="*/ 56 h 516"/>
                  <a:gd name="T44" fmla="*/ 74 w 137"/>
                  <a:gd name="T45" fmla="*/ 33 h 516"/>
                  <a:gd name="T46" fmla="*/ 64 w 137"/>
                  <a:gd name="T47" fmla="*/ 16 h 516"/>
                  <a:gd name="T48" fmla="*/ 58 w 137"/>
                  <a:gd name="T49" fmla="*/ 3 h 516"/>
                  <a:gd name="T50" fmla="*/ 57 w 137"/>
                  <a:gd name="T51" fmla="*/ 0 h 516"/>
                  <a:gd name="T52" fmla="*/ 59 w 137"/>
                  <a:gd name="T53" fmla="*/ 6 h 516"/>
                  <a:gd name="T54" fmla="*/ 64 w 137"/>
                  <a:gd name="T55" fmla="*/ 21 h 516"/>
                  <a:gd name="T56" fmla="*/ 68 w 137"/>
                  <a:gd name="T57" fmla="*/ 46 h 516"/>
                  <a:gd name="T58" fmla="*/ 73 w 137"/>
                  <a:gd name="T59" fmla="*/ 77 h 516"/>
                  <a:gd name="T60" fmla="*/ 76 w 137"/>
                  <a:gd name="T61" fmla="*/ 115 h 516"/>
                  <a:gd name="T62" fmla="*/ 75 w 137"/>
                  <a:gd name="T63" fmla="*/ 157 h 516"/>
                  <a:gd name="T64" fmla="*/ 68 w 137"/>
                  <a:gd name="T65" fmla="*/ 206 h 516"/>
                  <a:gd name="T66" fmla="*/ 58 w 137"/>
                  <a:gd name="T67" fmla="*/ 254 h 516"/>
                  <a:gd name="T68" fmla="*/ 45 w 137"/>
                  <a:gd name="T69" fmla="*/ 300 h 516"/>
                  <a:gd name="T70" fmla="*/ 34 w 137"/>
                  <a:gd name="T71" fmla="*/ 343 h 516"/>
                  <a:gd name="T72" fmla="*/ 21 w 137"/>
                  <a:gd name="T73" fmla="*/ 381 h 516"/>
                  <a:gd name="T74" fmla="*/ 12 w 137"/>
                  <a:gd name="T75" fmla="*/ 414 h 516"/>
                  <a:gd name="T76" fmla="*/ 4 w 137"/>
                  <a:gd name="T77" fmla="*/ 443 h 516"/>
                  <a:gd name="T78" fmla="*/ 0 w 137"/>
                  <a:gd name="T79" fmla="*/ 466 h 516"/>
                  <a:gd name="T80" fmla="*/ 1 w 137"/>
                  <a:gd name="T81" fmla="*/ 483 h 5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
                  <a:gd name="T124" fmla="*/ 0 h 516"/>
                  <a:gd name="T125" fmla="*/ 137 w 137"/>
                  <a:gd name="T126" fmla="*/ 516 h 5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 h="516">
                    <a:moveTo>
                      <a:pt x="1" y="483"/>
                    </a:moveTo>
                    <a:lnTo>
                      <a:pt x="7" y="497"/>
                    </a:lnTo>
                    <a:lnTo>
                      <a:pt x="18" y="508"/>
                    </a:lnTo>
                    <a:lnTo>
                      <a:pt x="30" y="514"/>
                    </a:lnTo>
                    <a:lnTo>
                      <a:pt x="45" y="516"/>
                    </a:lnTo>
                    <a:lnTo>
                      <a:pt x="60" y="511"/>
                    </a:lnTo>
                    <a:lnTo>
                      <a:pt x="75" y="497"/>
                    </a:lnTo>
                    <a:lnTo>
                      <a:pt x="88" y="474"/>
                    </a:lnTo>
                    <a:lnTo>
                      <a:pt x="99" y="441"/>
                    </a:lnTo>
                    <a:lnTo>
                      <a:pt x="109" y="403"/>
                    </a:lnTo>
                    <a:lnTo>
                      <a:pt x="117" y="368"/>
                    </a:lnTo>
                    <a:lnTo>
                      <a:pt x="123" y="337"/>
                    </a:lnTo>
                    <a:lnTo>
                      <a:pt x="129" y="307"/>
                    </a:lnTo>
                    <a:lnTo>
                      <a:pt x="133" y="279"/>
                    </a:lnTo>
                    <a:lnTo>
                      <a:pt x="136" y="253"/>
                    </a:lnTo>
                    <a:lnTo>
                      <a:pt x="137" y="226"/>
                    </a:lnTo>
                    <a:lnTo>
                      <a:pt x="137" y="199"/>
                    </a:lnTo>
                    <a:lnTo>
                      <a:pt x="134" y="170"/>
                    </a:lnTo>
                    <a:lnTo>
                      <a:pt x="126" y="140"/>
                    </a:lnTo>
                    <a:lnTo>
                      <a:pt x="114" y="111"/>
                    </a:lnTo>
                    <a:lnTo>
                      <a:pt x="100" y="82"/>
                    </a:lnTo>
                    <a:lnTo>
                      <a:pt x="87" y="56"/>
                    </a:lnTo>
                    <a:lnTo>
                      <a:pt x="74" y="33"/>
                    </a:lnTo>
                    <a:lnTo>
                      <a:pt x="64" y="16"/>
                    </a:lnTo>
                    <a:lnTo>
                      <a:pt x="58" y="3"/>
                    </a:lnTo>
                    <a:lnTo>
                      <a:pt x="57" y="0"/>
                    </a:lnTo>
                    <a:lnTo>
                      <a:pt x="59" y="6"/>
                    </a:lnTo>
                    <a:lnTo>
                      <a:pt x="64" y="21"/>
                    </a:lnTo>
                    <a:lnTo>
                      <a:pt x="68" y="46"/>
                    </a:lnTo>
                    <a:lnTo>
                      <a:pt x="73" y="77"/>
                    </a:lnTo>
                    <a:lnTo>
                      <a:pt x="76" y="115"/>
                    </a:lnTo>
                    <a:lnTo>
                      <a:pt x="75" y="157"/>
                    </a:lnTo>
                    <a:lnTo>
                      <a:pt x="68" y="206"/>
                    </a:lnTo>
                    <a:lnTo>
                      <a:pt x="58" y="254"/>
                    </a:lnTo>
                    <a:lnTo>
                      <a:pt x="45" y="300"/>
                    </a:lnTo>
                    <a:lnTo>
                      <a:pt x="34" y="343"/>
                    </a:lnTo>
                    <a:lnTo>
                      <a:pt x="21" y="381"/>
                    </a:lnTo>
                    <a:lnTo>
                      <a:pt x="12" y="414"/>
                    </a:lnTo>
                    <a:lnTo>
                      <a:pt x="4" y="443"/>
                    </a:lnTo>
                    <a:lnTo>
                      <a:pt x="0" y="466"/>
                    </a:lnTo>
                    <a:lnTo>
                      <a:pt x="1" y="483"/>
                    </a:lnTo>
                    <a:close/>
                  </a:path>
                </a:pathLst>
              </a:custGeom>
              <a:solidFill>
                <a:srgbClr val="AD997A"/>
              </a:solidFill>
              <a:ln w="9525">
                <a:noFill/>
                <a:round/>
                <a:headEnd/>
                <a:tailEnd/>
              </a:ln>
            </p:spPr>
            <p:txBody>
              <a:bodyPr/>
              <a:lstStyle/>
              <a:p>
                <a:endParaRPr lang="fa-IR"/>
              </a:p>
            </p:txBody>
          </p:sp>
          <p:sp>
            <p:nvSpPr>
              <p:cNvPr id="16583" name="Freeform 167"/>
              <p:cNvSpPr>
                <a:spLocks/>
              </p:cNvSpPr>
              <p:nvPr/>
            </p:nvSpPr>
            <p:spPr bwMode="auto">
              <a:xfrm>
                <a:off x="711" y="1476"/>
                <a:ext cx="47" cy="270"/>
              </a:xfrm>
              <a:custGeom>
                <a:avLst/>
                <a:gdLst>
                  <a:gd name="T0" fmla="*/ 46 w 96"/>
                  <a:gd name="T1" fmla="*/ 462 h 540"/>
                  <a:gd name="T2" fmla="*/ 50 w 96"/>
                  <a:gd name="T3" fmla="*/ 447 h 540"/>
                  <a:gd name="T4" fmla="*/ 55 w 96"/>
                  <a:gd name="T5" fmla="*/ 431 h 540"/>
                  <a:gd name="T6" fmla="*/ 61 w 96"/>
                  <a:gd name="T7" fmla="*/ 415 h 540"/>
                  <a:gd name="T8" fmla="*/ 69 w 96"/>
                  <a:gd name="T9" fmla="*/ 396 h 540"/>
                  <a:gd name="T10" fmla="*/ 75 w 96"/>
                  <a:gd name="T11" fmla="*/ 377 h 540"/>
                  <a:gd name="T12" fmla="*/ 82 w 96"/>
                  <a:gd name="T13" fmla="*/ 357 h 540"/>
                  <a:gd name="T14" fmla="*/ 85 w 96"/>
                  <a:gd name="T15" fmla="*/ 337 h 540"/>
                  <a:gd name="T16" fmla="*/ 88 w 96"/>
                  <a:gd name="T17" fmla="*/ 318 h 540"/>
                  <a:gd name="T18" fmla="*/ 90 w 96"/>
                  <a:gd name="T19" fmla="*/ 277 h 540"/>
                  <a:gd name="T20" fmla="*/ 93 w 96"/>
                  <a:gd name="T21" fmla="*/ 237 h 540"/>
                  <a:gd name="T22" fmla="*/ 96 w 96"/>
                  <a:gd name="T23" fmla="*/ 200 h 540"/>
                  <a:gd name="T24" fmla="*/ 92 w 96"/>
                  <a:gd name="T25" fmla="*/ 169 h 540"/>
                  <a:gd name="T26" fmla="*/ 89 w 96"/>
                  <a:gd name="T27" fmla="*/ 153 h 540"/>
                  <a:gd name="T28" fmla="*/ 83 w 96"/>
                  <a:gd name="T29" fmla="*/ 133 h 540"/>
                  <a:gd name="T30" fmla="*/ 77 w 96"/>
                  <a:gd name="T31" fmla="*/ 113 h 540"/>
                  <a:gd name="T32" fmla="*/ 70 w 96"/>
                  <a:gd name="T33" fmla="*/ 91 h 540"/>
                  <a:gd name="T34" fmla="*/ 62 w 96"/>
                  <a:gd name="T35" fmla="*/ 70 h 540"/>
                  <a:gd name="T36" fmla="*/ 55 w 96"/>
                  <a:gd name="T37" fmla="*/ 51 h 540"/>
                  <a:gd name="T38" fmla="*/ 49 w 96"/>
                  <a:gd name="T39" fmla="*/ 34 h 540"/>
                  <a:gd name="T40" fmla="*/ 43 w 96"/>
                  <a:gd name="T41" fmla="*/ 23 h 540"/>
                  <a:gd name="T42" fmla="*/ 37 w 96"/>
                  <a:gd name="T43" fmla="*/ 15 h 540"/>
                  <a:gd name="T44" fmla="*/ 31 w 96"/>
                  <a:gd name="T45" fmla="*/ 8 h 540"/>
                  <a:gd name="T46" fmla="*/ 26 w 96"/>
                  <a:gd name="T47" fmla="*/ 3 h 540"/>
                  <a:gd name="T48" fmla="*/ 21 w 96"/>
                  <a:gd name="T49" fmla="*/ 0 h 540"/>
                  <a:gd name="T50" fmla="*/ 16 w 96"/>
                  <a:gd name="T51" fmla="*/ 0 h 540"/>
                  <a:gd name="T52" fmla="*/ 14 w 96"/>
                  <a:gd name="T53" fmla="*/ 3 h 540"/>
                  <a:gd name="T54" fmla="*/ 14 w 96"/>
                  <a:gd name="T55" fmla="*/ 10 h 540"/>
                  <a:gd name="T56" fmla="*/ 16 w 96"/>
                  <a:gd name="T57" fmla="*/ 22 h 540"/>
                  <a:gd name="T58" fmla="*/ 26 w 96"/>
                  <a:gd name="T59" fmla="*/ 71 h 540"/>
                  <a:gd name="T60" fmla="*/ 36 w 96"/>
                  <a:gd name="T61" fmla="*/ 150 h 540"/>
                  <a:gd name="T62" fmla="*/ 45 w 96"/>
                  <a:gd name="T63" fmla="*/ 226 h 540"/>
                  <a:gd name="T64" fmla="*/ 50 w 96"/>
                  <a:gd name="T65" fmla="*/ 269 h 540"/>
                  <a:gd name="T66" fmla="*/ 47 w 96"/>
                  <a:gd name="T67" fmla="*/ 300 h 540"/>
                  <a:gd name="T68" fmla="*/ 38 w 96"/>
                  <a:gd name="T69" fmla="*/ 349 h 540"/>
                  <a:gd name="T70" fmla="*/ 28 w 96"/>
                  <a:gd name="T71" fmla="*/ 398 h 540"/>
                  <a:gd name="T72" fmla="*/ 20 w 96"/>
                  <a:gd name="T73" fmla="*/ 434 h 540"/>
                  <a:gd name="T74" fmla="*/ 13 w 96"/>
                  <a:gd name="T75" fmla="*/ 463 h 540"/>
                  <a:gd name="T76" fmla="*/ 7 w 96"/>
                  <a:gd name="T77" fmla="*/ 499 h 540"/>
                  <a:gd name="T78" fmla="*/ 2 w 96"/>
                  <a:gd name="T79" fmla="*/ 527 h 540"/>
                  <a:gd name="T80" fmla="*/ 0 w 96"/>
                  <a:gd name="T81" fmla="*/ 540 h 540"/>
                  <a:gd name="T82" fmla="*/ 2 w 96"/>
                  <a:gd name="T83" fmla="*/ 538 h 540"/>
                  <a:gd name="T84" fmla="*/ 7 w 96"/>
                  <a:gd name="T85" fmla="*/ 533 h 540"/>
                  <a:gd name="T86" fmla="*/ 13 w 96"/>
                  <a:gd name="T87" fmla="*/ 525 h 540"/>
                  <a:gd name="T88" fmla="*/ 21 w 96"/>
                  <a:gd name="T89" fmla="*/ 515 h 540"/>
                  <a:gd name="T90" fmla="*/ 29 w 96"/>
                  <a:gd name="T91" fmla="*/ 502 h 540"/>
                  <a:gd name="T92" fmla="*/ 37 w 96"/>
                  <a:gd name="T93" fmla="*/ 489 h 540"/>
                  <a:gd name="T94" fmla="*/ 43 w 96"/>
                  <a:gd name="T95" fmla="*/ 476 h 540"/>
                  <a:gd name="T96" fmla="*/ 46 w 96"/>
                  <a:gd name="T97" fmla="*/ 462 h 5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540"/>
                  <a:gd name="T149" fmla="*/ 96 w 96"/>
                  <a:gd name="T150" fmla="*/ 540 h 5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540">
                    <a:moveTo>
                      <a:pt x="46" y="462"/>
                    </a:moveTo>
                    <a:lnTo>
                      <a:pt x="50" y="447"/>
                    </a:lnTo>
                    <a:lnTo>
                      <a:pt x="55" y="431"/>
                    </a:lnTo>
                    <a:lnTo>
                      <a:pt x="61" y="415"/>
                    </a:lnTo>
                    <a:lnTo>
                      <a:pt x="69" y="396"/>
                    </a:lnTo>
                    <a:lnTo>
                      <a:pt x="75" y="377"/>
                    </a:lnTo>
                    <a:lnTo>
                      <a:pt x="82" y="357"/>
                    </a:lnTo>
                    <a:lnTo>
                      <a:pt x="85" y="337"/>
                    </a:lnTo>
                    <a:lnTo>
                      <a:pt x="88" y="318"/>
                    </a:lnTo>
                    <a:lnTo>
                      <a:pt x="90" y="277"/>
                    </a:lnTo>
                    <a:lnTo>
                      <a:pt x="93" y="237"/>
                    </a:lnTo>
                    <a:lnTo>
                      <a:pt x="96" y="200"/>
                    </a:lnTo>
                    <a:lnTo>
                      <a:pt x="92" y="169"/>
                    </a:lnTo>
                    <a:lnTo>
                      <a:pt x="89" y="153"/>
                    </a:lnTo>
                    <a:lnTo>
                      <a:pt x="83" y="133"/>
                    </a:lnTo>
                    <a:lnTo>
                      <a:pt x="77" y="113"/>
                    </a:lnTo>
                    <a:lnTo>
                      <a:pt x="70" y="91"/>
                    </a:lnTo>
                    <a:lnTo>
                      <a:pt x="62" y="70"/>
                    </a:lnTo>
                    <a:lnTo>
                      <a:pt x="55" y="51"/>
                    </a:lnTo>
                    <a:lnTo>
                      <a:pt x="49" y="34"/>
                    </a:lnTo>
                    <a:lnTo>
                      <a:pt x="43" y="23"/>
                    </a:lnTo>
                    <a:lnTo>
                      <a:pt x="37" y="15"/>
                    </a:lnTo>
                    <a:lnTo>
                      <a:pt x="31" y="8"/>
                    </a:lnTo>
                    <a:lnTo>
                      <a:pt x="26" y="3"/>
                    </a:lnTo>
                    <a:lnTo>
                      <a:pt x="21" y="0"/>
                    </a:lnTo>
                    <a:lnTo>
                      <a:pt x="16" y="0"/>
                    </a:lnTo>
                    <a:lnTo>
                      <a:pt x="14" y="3"/>
                    </a:lnTo>
                    <a:lnTo>
                      <a:pt x="14" y="10"/>
                    </a:lnTo>
                    <a:lnTo>
                      <a:pt x="16" y="22"/>
                    </a:lnTo>
                    <a:lnTo>
                      <a:pt x="26" y="71"/>
                    </a:lnTo>
                    <a:lnTo>
                      <a:pt x="36" y="150"/>
                    </a:lnTo>
                    <a:lnTo>
                      <a:pt x="45" y="226"/>
                    </a:lnTo>
                    <a:lnTo>
                      <a:pt x="50" y="269"/>
                    </a:lnTo>
                    <a:lnTo>
                      <a:pt x="47" y="300"/>
                    </a:lnTo>
                    <a:lnTo>
                      <a:pt x="38" y="349"/>
                    </a:lnTo>
                    <a:lnTo>
                      <a:pt x="28" y="398"/>
                    </a:lnTo>
                    <a:lnTo>
                      <a:pt x="20" y="434"/>
                    </a:lnTo>
                    <a:lnTo>
                      <a:pt x="13" y="463"/>
                    </a:lnTo>
                    <a:lnTo>
                      <a:pt x="7" y="499"/>
                    </a:lnTo>
                    <a:lnTo>
                      <a:pt x="2" y="527"/>
                    </a:lnTo>
                    <a:lnTo>
                      <a:pt x="0" y="540"/>
                    </a:lnTo>
                    <a:lnTo>
                      <a:pt x="2" y="538"/>
                    </a:lnTo>
                    <a:lnTo>
                      <a:pt x="7" y="533"/>
                    </a:lnTo>
                    <a:lnTo>
                      <a:pt x="13" y="525"/>
                    </a:lnTo>
                    <a:lnTo>
                      <a:pt x="21" y="515"/>
                    </a:lnTo>
                    <a:lnTo>
                      <a:pt x="29" y="502"/>
                    </a:lnTo>
                    <a:lnTo>
                      <a:pt x="37" y="489"/>
                    </a:lnTo>
                    <a:lnTo>
                      <a:pt x="43" y="476"/>
                    </a:lnTo>
                    <a:lnTo>
                      <a:pt x="46" y="462"/>
                    </a:lnTo>
                    <a:close/>
                  </a:path>
                </a:pathLst>
              </a:custGeom>
              <a:solidFill>
                <a:srgbClr val="AD997A"/>
              </a:solidFill>
              <a:ln w="9525">
                <a:noFill/>
                <a:round/>
                <a:headEnd/>
                <a:tailEnd/>
              </a:ln>
            </p:spPr>
            <p:txBody>
              <a:bodyPr/>
              <a:lstStyle/>
              <a:p>
                <a:endParaRPr lang="fa-IR"/>
              </a:p>
            </p:txBody>
          </p:sp>
          <p:sp>
            <p:nvSpPr>
              <p:cNvPr id="16584" name="Freeform 168"/>
              <p:cNvSpPr>
                <a:spLocks/>
              </p:cNvSpPr>
              <p:nvPr/>
            </p:nvSpPr>
            <p:spPr bwMode="auto">
              <a:xfrm>
                <a:off x="693" y="1468"/>
                <a:ext cx="45" cy="329"/>
              </a:xfrm>
              <a:custGeom>
                <a:avLst/>
                <a:gdLst>
                  <a:gd name="T0" fmla="*/ 31 w 89"/>
                  <a:gd name="T1" fmla="*/ 598 h 658"/>
                  <a:gd name="T2" fmla="*/ 31 w 89"/>
                  <a:gd name="T3" fmla="*/ 598 h 658"/>
                  <a:gd name="T4" fmla="*/ 36 w 89"/>
                  <a:gd name="T5" fmla="*/ 582 h 658"/>
                  <a:gd name="T6" fmla="*/ 41 w 89"/>
                  <a:gd name="T7" fmla="*/ 562 h 658"/>
                  <a:gd name="T8" fmla="*/ 46 w 89"/>
                  <a:gd name="T9" fmla="*/ 538 h 658"/>
                  <a:gd name="T10" fmla="*/ 51 w 89"/>
                  <a:gd name="T11" fmla="*/ 506 h 658"/>
                  <a:gd name="T12" fmla="*/ 51 w 89"/>
                  <a:gd name="T13" fmla="*/ 506 h 658"/>
                  <a:gd name="T14" fmla="*/ 58 w 89"/>
                  <a:gd name="T15" fmla="*/ 472 h 658"/>
                  <a:gd name="T16" fmla="*/ 65 w 89"/>
                  <a:gd name="T17" fmla="*/ 447 h 658"/>
                  <a:gd name="T18" fmla="*/ 71 w 89"/>
                  <a:gd name="T19" fmla="*/ 423 h 658"/>
                  <a:gd name="T20" fmla="*/ 76 w 89"/>
                  <a:gd name="T21" fmla="*/ 397 h 658"/>
                  <a:gd name="T22" fmla="*/ 80 w 89"/>
                  <a:gd name="T23" fmla="*/ 371 h 658"/>
                  <a:gd name="T24" fmla="*/ 85 w 89"/>
                  <a:gd name="T25" fmla="*/ 345 h 658"/>
                  <a:gd name="T26" fmla="*/ 88 w 89"/>
                  <a:gd name="T27" fmla="*/ 318 h 658"/>
                  <a:gd name="T28" fmla="*/ 89 w 89"/>
                  <a:gd name="T29" fmla="*/ 284 h 658"/>
                  <a:gd name="T30" fmla="*/ 89 w 89"/>
                  <a:gd name="T31" fmla="*/ 246 h 658"/>
                  <a:gd name="T32" fmla="*/ 87 w 89"/>
                  <a:gd name="T33" fmla="*/ 211 h 658"/>
                  <a:gd name="T34" fmla="*/ 85 w 89"/>
                  <a:gd name="T35" fmla="*/ 176 h 658"/>
                  <a:gd name="T36" fmla="*/ 84 w 89"/>
                  <a:gd name="T37" fmla="*/ 145 h 658"/>
                  <a:gd name="T38" fmla="*/ 83 w 89"/>
                  <a:gd name="T39" fmla="*/ 128 h 658"/>
                  <a:gd name="T40" fmla="*/ 78 w 89"/>
                  <a:gd name="T41" fmla="*/ 106 h 658"/>
                  <a:gd name="T42" fmla="*/ 71 w 89"/>
                  <a:gd name="T43" fmla="*/ 83 h 658"/>
                  <a:gd name="T44" fmla="*/ 64 w 89"/>
                  <a:gd name="T45" fmla="*/ 60 h 658"/>
                  <a:gd name="T46" fmla="*/ 56 w 89"/>
                  <a:gd name="T47" fmla="*/ 38 h 658"/>
                  <a:gd name="T48" fmla="*/ 49 w 89"/>
                  <a:gd name="T49" fmla="*/ 19 h 658"/>
                  <a:gd name="T50" fmla="*/ 43 w 89"/>
                  <a:gd name="T51" fmla="*/ 6 h 658"/>
                  <a:gd name="T52" fmla="*/ 40 w 89"/>
                  <a:gd name="T53" fmla="*/ 0 h 658"/>
                  <a:gd name="T54" fmla="*/ 40 w 89"/>
                  <a:gd name="T55" fmla="*/ 14 h 658"/>
                  <a:gd name="T56" fmla="*/ 45 w 89"/>
                  <a:gd name="T57" fmla="*/ 52 h 658"/>
                  <a:gd name="T58" fmla="*/ 51 w 89"/>
                  <a:gd name="T59" fmla="*/ 101 h 658"/>
                  <a:gd name="T60" fmla="*/ 60 w 89"/>
                  <a:gd name="T61" fmla="*/ 146 h 658"/>
                  <a:gd name="T62" fmla="*/ 68 w 89"/>
                  <a:gd name="T63" fmla="*/ 198 h 658"/>
                  <a:gd name="T64" fmla="*/ 72 w 89"/>
                  <a:gd name="T65" fmla="*/ 268 h 658"/>
                  <a:gd name="T66" fmla="*/ 70 w 89"/>
                  <a:gd name="T67" fmla="*/ 335 h 658"/>
                  <a:gd name="T68" fmla="*/ 60 w 89"/>
                  <a:gd name="T69" fmla="*/ 381 h 658"/>
                  <a:gd name="T70" fmla="*/ 51 w 89"/>
                  <a:gd name="T71" fmla="*/ 398 h 658"/>
                  <a:gd name="T72" fmla="*/ 42 w 89"/>
                  <a:gd name="T73" fmla="*/ 419 h 658"/>
                  <a:gd name="T74" fmla="*/ 34 w 89"/>
                  <a:gd name="T75" fmla="*/ 443 h 658"/>
                  <a:gd name="T76" fmla="*/ 26 w 89"/>
                  <a:gd name="T77" fmla="*/ 469 h 658"/>
                  <a:gd name="T78" fmla="*/ 18 w 89"/>
                  <a:gd name="T79" fmla="*/ 494 h 658"/>
                  <a:gd name="T80" fmla="*/ 11 w 89"/>
                  <a:gd name="T81" fmla="*/ 518 h 658"/>
                  <a:gd name="T82" fmla="*/ 5 w 89"/>
                  <a:gd name="T83" fmla="*/ 539 h 658"/>
                  <a:gd name="T84" fmla="*/ 2 w 89"/>
                  <a:gd name="T85" fmla="*/ 555 h 658"/>
                  <a:gd name="T86" fmla="*/ 0 w 89"/>
                  <a:gd name="T87" fmla="*/ 586 h 658"/>
                  <a:gd name="T88" fmla="*/ 1 w 89"/>
                  <a:gd name="T89" fmla="*/ 620 h 658"/>
                  <a:gd name="T90" fmla="*/ 4 w 89"/>
                  <a:gd name="T91" fmla="*/ 647 h 658"/>
                  <a:gd name="T92" fmla="*/ 5 w 89"/>
                  <a:gd name="T93" fmla="*/ 658 h 658"/>
                  <a:gd name="T94" fmla="*/ 8 w 89"/>
                  <a:gd name="T95" fmla="*/ 651 h 658"/>
                  <a:gd name="T96" fmla="*/ 15 w 89"/>
                  <a:gd name="T97" fmla="*/ 636 h 658"/>
                  <a:gd name="T98" fmla="*/ 24 w 89"/>
                  <a:gd name="T99" fmla="*/ 616 h 658"/>
                  <a:gd name="T100" fmla="*/ 31 w 89"/>
                  <a:gd name="T101" fmla="*/ 598 h 6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
                  <a:gd name="T154" fmla="*/ 0 h 658"/>
                  <a:gd name="T155" fmla="*/ 89 w 89"/>
                  <a:gd name="T156" fmla="*/ 658 h 6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 h="658">
                    <a:moveTo>
                      <a:pt x="31" y="598"/>
                    </a:moveTo>
                    <a:lnTo>
                      <a:pt x="31" y="598"/>
                    </a:lnTo>
                    <a:lnTo>
                      <a:pt x="36" y="582"/>
                    </a:lnTo>
                    <a:lnTo>
                      <a:pt x="41" y="562"/>
                    </a:lnTo>
                    <a:lnTo>
                      <a:pt x="46" y="538"/>
                    </a:lnTo>
                    <a:lnTo>
                      <a:pt x="51" y="506"/>
                    </a:lnTo>
                    <a:lnTo>
                      <a:pt x="58" y="472"/>
                    </a:lnTo>
                    <a:lnTo>
                      <a:pt x="65" y="447"/>
                    </a:lnTo>
                    <a:lnTo>
                      <a:pt x="71" y="423"/>
                    </a:lnTo>
                    <a:lnTo>
                      <a:pt x="76" y="397"/>
                    </a:lnTo>
                    <a:lnTo>
                      <a:pt x="80" y="371"/>
                    </a:lnTo>
                    <a:lnTo>
                      <a:pt x="85" y="345"/>
                    </a:lnTo>
                    <a:lnTo>
                      <a:pt x="88" y="318"/>
                    </a:lnTo>
                    <a:lnTo>
                      <a:pt x="89" y="284"/>
                    </a:lnTo>
                    <a:lnTo>
                      <a:pt x="89" y="246"/>
                    </a:lnTo>
                    <a:lnTo>
                      <a:pt x="87" y="211"/>
                    </a:lnTo>
                    <a:lnTo>
                      <a:pt x="85" y="176"/>
                    </a:lnTo>
                    <a:lnTo>
                      <a:pt x="84" y="145"/>
                    </a:lnTo>
                    <a:lnTo>
                      <a:pt x="83" y="128"/>
                    </a:lnTo>
                    <a:lnTo>
                      <a:pt x="78" y="106"/>
                    </a:lnTo>
                    <a:lnTo>
                      <a:pt x="71" y="83"/>
                    </a:lnTo>
                    <a:lnTo>
                      <a:pt x="64" y="60"/>
                    </a:lnTo>
                    <a:lnTo>
                      <a:pt x="56" y="38"/>
                    </a:lnTo>
                    <a:lnTo>
                      <a:pt x="49" y="19"/>
                    </a:lnTo>
                    <a:lnTo>
                      <a:pt x="43" y="6"/>
                    </a:lnTo>
                    <a:lnTo>
                      <a:pt x="40" y="0"/>
                    </a:lnTo>
                    <a:lnTo>
                      <a:pt x="40" y="14"/>
                    </a:lnTo>
                    <a:lnTo>
                      <a:pt x="45" y="52"/>
                    </a:lnTo>
                    <a:lnTo>
                      <a:pt x="51" y="101"/>
                    </a:lnTo>
                    <a:lnTo>
                      <a:pt x="60" y="146"/>
                    </a:lnTo>
                    <a:lnTo>
                      <a:pt x="68" y="198"/>
                    </a:lnTo>
                    <a:lnTo>
                      <a:pt x="72" y="268"/>
                    </a:lnTo>
                    <a:lnTo>
                      <a:pt x="70" y="335"/>
                    </a:lnTo>
                    <a:lnTo>
                      <a:pt x="60" y="381"/>
                    </a:lnTo>
                    <a:lnTo>
                      <a:pt x="51" y="398"/>
                    </a:lnTo>
                    <a:lnTo>
                      <a:pt x="42" y="419"/>
                    </a:lnTo>
                    <a:lnTo>
                      <a:pt x="34" y="443"/>
                    </a:lnTo>
                    <a:lnTo>
                      <a:pt x="26" y="469"/>
                    </a:lnTo>
                    <a:lnTo>
                      <a:pt x="18" y="494"/>
                    </a:lnTo>
                    <a:lnTo>
                      <a:pt x="11" y="518"/>
                    </a:lnTo>
                    <a:lnTo>
                      <a:pt x="5" y="539"/>
                    </a:lnTo>
                    <a:lnTo>
                      <a:pt x="2" y="555"/>
                    </a:lnTo>
                    <a:lnTo>
                      <a:pt x="0" y="586"/>
                    </a:lnTo>
                    <a:lnTo>
                      <a:pt x="1" y="620"/>
                    </a:lnTo>
                    <a:lnTo>
                      <a:pt x="4" y="647"/>
                    </a:lnTo>
                    <a:lnTo>
                      <a:pt x="5" y="658"/>
                    </a:lnTo>
                    <a:lnTo>
                      <a:pt x="8" y="651"/>
                    </a:lnTo>
                    <a:lnTo>
                      <a:pt x="15" y="636"/>
                    </a:lnTo>
                    <a:lnTo>
                      <a:pt x="24" y="616"/>
                    </a:lnTo>
                    <a:lnTo>
                      <a:pt x="31" y="598"/>
                    </a:lnTo>
                    <a:close/>
                  </a:path>
                </a:pathLst>
              </a:custGeom>
              <a:solidFill>
                <a:srgbClr val="000000"/>
              </a:solidFill>
              <a:ln w="9525">
                <a:noFill/>
                <a:round/>
                <a:headEnd/>
                <a:tailEnd/>
              </a:ln>
            </p:spPr>
            <p:txBody>
              <a:bodyPr/>
              <a:lstStyle/>
              <a:p>
                <a:endParaRPr lang="fa-IR"/>
              </a:p>
            </p:txBody>
          </p:sp>
          <p:sp>
            <p:nvSpPr>
              <p:cNvPr id="16585" name="Freeform 169"/>
              <p:cNvSpPr>
                <a:spLocks/>
              </p:cNvSpPr>
              <p:nvPr/>
            </p:nvSpPr>
            <p:spPr bwMode="auto">
              <a:xfrm>
                <a:off x="482" y="2999"/>
                <a:ext cx="256" cy="423"/>
              </a:xfrm>
              <a:custGeom>
                <a:avLst/>
                <a:gdLst>
                  <a:gd name="T0" fmla="*/ 44 w 510"/>
                  <a:gd name="T1" fmla="*/ 784 h 846"/>
                  <a:gd name="T2" fmla="*/ 83 w 510"/>
                  <a:gd name="T3" fmla="*/ 720 h 846"/>
                  <a:gd name="T4" fmla="*/ 121 w 510"/>
                  <a:gd name="T5" fmla="*/ 653 h 846"/>
                  <a:gd name="T6" fmla="*/ 165 w 510"/>
                  <a:gd name="T7" fmla="*/ 591 h 846"/>
                  <a:gd name="T8" fmla="*/ 218 w 510"/>
                  <a:gd name="T9" fmla="*/ 534 h 846"/>
                  <a:gd name="T10" fmla="*/ 282 w 510"/>
                  <a:gd name="T11" fmla="*/ 489 h 846"/>
                  <a:gd name="T12" fmla="*/ 350 w 510"/>
                  <a:gd name="T13" fmla="*/ 449 h 846"/>
                  <a:gd name="T14" fmla="*/ 414 w 510"/>
                  <a:gd name="T15" fmla="*/ 410 h 846"/>
                  <a:gd name="T16" fmla="*/ 465 w 510"/>
                  <a:gd name="T17" fmla="*/ 368 h 846"/>
                  <a:gd name="T18" fmla="*/ 498 w 510"/>
                  <a:gd name="T19" fmla="*/ 321 h 846"/>
                  <a:gd name="T20" fmla="*/ 503 w 510"/>
                  <a:gd name="T21" fmla="*/ 264 h 846"/>
                  <a:gd name="T22" fmla="*/ 508 w 510"/>
                  <a:gd name="T23" fmla="*/ 145 h 846"/>
                  <a:gd name="T24" fmla="*/ 496 w 510"/>
                  <a:gd name="T25" fmla="*/ 50 h 846"/>
                  <a:gd name="T26" fmla="*/ 410 w 510"/>
                  <a:gd name="T27" fmla="*/ 3 h 846"/>
                  <a:gd name="T28" fmla="*/ 340 w 510"/>
                  <a:gd name="T29" fmla="*/ 2 h 846"/>
                  <a:gd name="T30" fmla="*/ 274 w 510"/>
                  <a:gd name="T31" fmla="*/ 22 h 846"/>
                  <a:gd name="T32" fmla="*/ 215 w 510"/>
                  <a:gd name="T33" fmla="*/ 54 h 846"/>
                  <a:gd name="T34" fmla="*/ 167 w 510"/>
                  <a:gd name="T35" fmla="*/ 90 h 846"/>
                  <a:gd name="T36" fmla="*/ 134 w 510"/>
                  <a:gd name="T37" fmla="*/ 120 h 846"/>
                  <a:gd name="T38" fmla="*/ 78 w 510"/>
                  <a:gd name="T39" fmla="*/ 159 h 846"/>
                  <a:gd name="T40" fmla="*/ 33 w 510"/>
                  <a:gd name="T41" fmla="*/ 222 h 846"/>
                  <a:gd name="T42" fmla="*/ 20 w 510"/>
                  <a:gd name="T43" fmla="*/ 463 h 846"/>
                  <a:gd name="T44" fmla="*/ 47 w 510"/>
                  <a:gd name="T45" fmla="*/ 696 h 846"/>
                  <a:gd name="T46" fmla="*/ 59 w 510"/>
                  <a:gd name="T47" fmla="*/ 537 h 846"/>
                  <a:gd name="T48" fmla="*/ 59 w 510"/>
                  <a:gd name="T49" fmla="*/ 378 h 846"/>
                  <a:gd name="T50" fmla="*/ 89 w 510"/>
                  <a:gd name="T51" fmla="*/ 273 h 846"/>
                  <a:gd name="T52" fmla="*/ 132 w 510"/>
                  <a:gd name="T53" fmla="*/ 209 h 846"/>
                  <a:gd name="T54" fmla="*/ 191 w 510"/>
                  <a:gd name="T55" fmla="*/ 144 h 846"/>
                  <a:gd name="T56" fmla="*/ 256 w 510"/>
                  <a:gd name="T57" fmla="*/ 90 h 846"/>
                  <a:gd name="T58" fmla="*/ 319 w 510"/>
                  <a:gd name="T59" fmla="*/ 58 h 846"/>
                  <a:gd name="T60" fmla="*/ 371 w 510"/>
                  <a:gd name="T61" fmla="*/ 63 h 846"/>
                  <a:gd name="T62" fmla="*/ 452 w 510"/>
                  <a:gd name="T63" fmla="*/ 92 h 846"/>
                  <a:gd name="T64" fmla="*/ 482 w 510"/>
                  <a:gd name="T65" fmla="*/ 130 h 846"/>
                  <a:gd name="T66" fmla="*/ 426 w 510"/>
                  <a:gd name="T67" fmla="*/ 232 h 846"/>
                  <a:gd name="T68" fmla="*/ 374 w 510"/>
                  <a:gd name="T69" fmla="*/ 303 h 846"/>
                  <a:gd name="T70" fmla="*/ 325 w 510"/>
                  <a:gd name="T71" fmla="*/ 363 h 846"/>
                  <a:gd name="T72" fmla="*/ 283 w 510"/>
                  <a:gd name="T73" fmla="*/ 408 h 846"/>
                  <a:gd name="T74" fmla="*/ 255 w 510"/>
                  <a:gd name="T75" fmla="*/ 435 h 846"/>
                  <a:gd name="T76" fmla="*/ 244 w 510"/>
                  <a:gd name="T77" fmla="*/ 446 h 846"/>
                  <a:gd name="T78" fmla="*/ 169 w 510"/>
                  <a:gd name="T79" fmla="*/ 542 h 846"/>
                  <a:gd name="T80" fmla="*/ 117 w 510"/>
                  <a:gd name="T81" fmla="*/ 614 h 846"/>
                  <a:gd name="T82" fmla="*/ 99 w 510"/>
                  <a:gd name="T83" fmla="*/ 644 h 846"/>
                  <a:gd name="T84" fmla="*/ 35 w 510"/>
                  <a:gd name="T85" fmla="*/ 767 h 846"/>
                  <a:gd name="T86" fmla="*/ 0 w 510"/>
                  <a:gd name="T87" fmla="*/ 846 h 8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0"/>
                  <a:gd name="T133" fmla="*/ 0 h 846"/>
                  <a:gd name="T134" fmla="*/ 510 w 510"/>
                  <a:gd name="T135" fmla="*/ 846 h 8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0" h="846">
                    <a:moveTo>
                      <a:pt x="17" y="825"/>
                    </a:moveTo>
                    <a:lnTo>
                      <a:pt x="31" y="805"/>
                    </a:lnTo>
                    <a:lnTo>
                      <a:pt x="44" y="784"/>
                    </a:lnTo>
                    <a:lnTo>
                      <a:pt x="58" y="762"/>
                    </a:lnTo>
                    <a:lnTo>
                      <a:pt x="70" y="742"/>
                    </a:lnTo>
                    <a:lnTo>
                      <a:pt x="83" y="720"/>
                    </a:lnTo>
                    <a:lnTo>
                      <a:pt x="96" y="698"/>
                    </a:lnTo>
                    <a:lnTo>
                      <a:pt x="108" y="675"/>
                    </a:lnTo>
                    <a:lnTo>
                      <a:pt x="121" y="653"/>
                    </a:lnTo>
                    <a:lnTo>
                      <a:pt x="135" y="632"/>
                    </a:lnTo>
                    <a:lnTo>
                      <a:pt x="150" y="611"/>
                    </a:lnTo>
                    <a:lnTo>
                      <a:pt x="165" y="591"/>
                    </a:lnTo>
                    <a:lnTo>
                      <a:pt x="181" y="571"/>
                    </a:lnTo>
                    <a:lnTo>
                      <a:pt x="199" y="553"/>
                    </a:lnTo>
                    <a:lnTo>
                      <a:pt x="218" y="534"/>
                    </a:lnTo>
                    <a:lnTo>
                      <a:pt x="237" y="518"/>
                    </a:lnTo>
                    <a:lnTo>
                      <a:pt x="259" y="503"/>
                    </a:lnTo>
                    <a:lnTo>
                      <a:pt x="282" y="489"/>
                    </a:lnTo>
                    <a:lnTo>
                      <a:pt x="304" y="475"/>
                    </a:lnTo>
                    <a:lnTo>
                      <a:pt x="327" y="462"/>
                    </a:lnTo>
                    <a:lnTo>
                      <a:pt x="350" y="449"/>
                    </a:lnTo>
                    <a:lnTo>
                      <a:pt x="372" y="436"/>
                    </a:lnTo>
                    <a:lnTo>
                      <a:pt x="393" y="424"/>
                    </a:lnTo>
                    <a:lnTo>
                      <a:pt x="414" y="410"/>
                    </a:lnTo>
                    <a:lnTo>
                      <a:pt x="432" y="397"/>
                    </a:lnTo>
                    <a:lnTo>
                      <a:pt x="449" y="383"/>
                    </a:lnTo>
                    <a:lnTo>
                      <a:pt x="465" y="368"/>
                    </a:lnTo>
                    <a:lnTo>
                      <a:pt x="478" y="353"/>
                    </a:lnTo>
                    <a:lnTo>
                      <a:pt x="490" y="337"/>
                    </a:lnTo>
                    <a:lnTo>
                      <a:pt x="498" y="321"/>
                    </a:lnTo>
                    <a:lnTo>
                      <a:pt x="502" y="303"/>
                    </a:lnTo>
                    <a:lnTo>
                      <a:pt x="505" y="284"/>
                    </a:lnTo>
                    <a:lnTo>
                      <a:pt x="503" y="264"/>
                    </a:lnTo>
                    <a:lnTo>
                      <a:pt x="501" y="222"/>
                    </a:lnTo>
                    <a:lnTo>
                      <a:pt x="503" y="182"/>
                    </a:lnTo>
                    <a:lnTo>
                      <a:pt x="508" y="145"/>
                    </a:lnTo>
                    <a:lnTo>
                      <a:pt x="510" y="109"/>
                    </a:lnTo>
                    <a:lnTo>
                      <a:pt x="508" y="78"/>
                    </a:lnTo>
                    <a:lnTo>
                      <a:pt x="496" y="50"/>
                    </a:lnTo>
                    <a:lnTo>
                      <a:pt x="473" y="27"/>
                    </a:lnTo>
                    <a:lnTo>
                      <a:pt x="434" y="9"/>
                    </a:lnTo>
                    <a:lnTo>
                      <a:pt x="410" y="3"/>
                    </a:lnTo>
                    <a:lnTo>
                      <a:pt x="387" y="0"/>
                    </a:lnTo>
                    <a:lnTo>
                      <a:pt x="363" y="0"/>
                    </a:lnTo>
                    <a:lnTo>
                      <a:pt x="340" y="2"/>
                    </a:lnTo>
                    <a:lnTo>
                      <a:pt x="317" y="7"/>
                    </a:lnTo>
                    <a:lnTo>
                      <a:pt x="295" y="14"/>
                    </a:lnTo>
                    <a:lnTo>
                      <a:pt x="274" y="22"/>
                    </a:lnTo>
                    <a:lnTo>
                      <a:pt x="253" y="32"/>
                    </a:lnTo>
                    <a:lnTo>
                      <a:pt x="234" y="42"/>
                    </a:lnTo>
                    <a:lnTo>
                      <a:pt x="215" y="54"/>
                    </a:lnTo>
                    <a:lnTo>
                      <a:pt x="198" y="65"/>
                    </a:lnTo>
                    <a:lnTo>
                      <a:pt x="182" y="77"/>
                    </a:lnTo>
                    <a:lnTo>
                      <a:pt x="167" y="90"/>
                    </a:lnTo>
                    <a:lnTo>
                      <a:pt x="154" y="100"/>
                    </a:lnTo>
                    <a:lnTo>
                      <a:pt x="143" y="110"/>
                    </a:lnTo>
                    <a:lnTo>
                      <a:pt x="134" y="120"/>
                    </a:lnTo>
                    <a:lnTo>
                      <a:pt x="115" y="134"/>
                    </a:lnTo>
                    <a:lnTo>
                      <a:pt x="97" y="146"/>
                    </a:lnTo>
                    <a:lnTo>
                      <a:pt x="78" y="159"/>
                    </a:lnTo>
                    <a:lnTo>
                      <a:pt x="61" y="172"/>
                    </a:lnTo>
                    <a:lnTo>
                      <a:pt x="46" y="193"/>
                    </a:lnTo>
                    <a:lnTo>
                      <a:pt x="33" y="222"/>
                    </a:lnTo>
                    <a:lnTo>
                      <a:pt x="25" y="261"/>
                    </a:lnTo>
                    <a:lnTo>
                      <a:pt x="22" y="315"/>
                    </a:lnTo>
                    <a:lnTo>
                      <a:pt x="20" y="463"/>
                    </a:lnTo>
                    <a:lnTo>
                      <a:pt x="22" y="616"/>
                    </a:lnTo>
                    <a:lnTo>
                      <a:pt x="30" y="714"/>
                    </a:lnTo>
                    <a:lnTo>
                      <a:pt x="47" y="696"/>
                    </a:lnTo>
                    <a:lnTo>
                      <a:pt x="55" y="645"/>
                    </a:lnTo>
                    <a:lnTo>
                      <a:pt x="59" y="592"/>
                    </a:lnTo>
                    <a:lnTo>
                      <a:pt x="59" y="537"/>
                    </a:lnTo>
                    <a:lnTo>
                      <a:pt x="58" y="481"/>
                    </a:lnTo>
                    <a:lnTo>
                      <a:pt x="56" y="428"/>
                    </a:lnTo>
                    <a:lnTo>
                      <a:pt x="59" y="378"/>
                    </a:lnTo>
                    <a:lnTo>
                      <a:pt x="64" y="333"/>
                    </a:lnTo>
                    <a:lnTo>
                      <a:pt x="78" y="292"/>
                    </a:lnTo>
                    <a:lnTo>
                      <a:pt x="89" y="273"/>
                    </a:lnTo>
                    <a:lnTo>
                      <a:pt x="100" y="253"/>
                    </a:lnTo>
                    <a:lnTo>
                      <a:pt x="115" y="231"/>
                    </a:lnTo>
                    <a:lnTo>
                      <a:pt x="132" y="209"/>
                    </a:lnTo>
                    <a:lnTo>
                      <a:pt x="151" y="186"/>
                    </a:lnTo>
                    <a:lnTo>
                      <a:pt x="170" y="164"/>
                    </a:lnTo>
                    <a:lnTo>
                      <a:pt x="191" y="144"/>
                    </a:lnTo>
                    <a:lnTo>
                      <a:pt x="213" y="124"/>
                    </a:lnTo>
                    <a:lnTo>
                      <a:pt x="234" y="106"/>
                    </a:lnTo>
                    <a:lnTo>
                      <a:pt x="256" y="90"/>
                    </a:lnTo>
                    <a:lnTo>
                      <a:pt x="278" y="76"/>
                    </a:lnTo>
                    <a:lnTo>
                      <a:pt x="300" y="65"/>
                    </a:lnTo>
                    <a:lnTo>
                      <a:pt x="319" y="58"/>
                    </a:lnTo>
                    <a:lnTo>
                      <a:pt x="338" y="55"/>
                    </a:lnTo>
                    <a:lnTo>
                      <a:pt x="356" y="57"/>
                    </a:lnTo>
                    <a:lnTo>
                      <a:pt x="371" y="63"/>
                    </a:lnTo>
                    <a:lnTo>
                      <a:pt x="400" y="77"/>
                    </a:lnTo>
                    <a:lnTo>
                      <a:pt x="427" y="85"/>
                    </a:lnTo>
                    <a:lnTo>
                      <a:pt x="452" y="92"/>
                    </a:lnTo>
                    <a:lnTo>
                      <a:pt x="470" y="99"/>
                    </a:lnTo>
                    <a:lnTo>
                      <a:pt x="480" y="111"/>
                    </a:lnTo>
                    <a:lnTo>
                      <a:pt x="482" y="130"/>
                    </a:lnTo>
                    <a:lnTo>
                      <a:pt x="470" y="161"/>
                    </a:lnTo>
                    <a:lnTo>
                      <a:pt x="443" y="206"/>
                    </a:lnTo>
                    <a:lnTo>
                      <a:pt x="426" y="232"/>
                    </a:lnTo>
                    <a:lnTo>
                      <a:pt x="409" y="257"/>
                    </a:lnTo>
                    <a:lnTo>
                      <a:pt x="392" y="281"/>
                    </a:lnTo>
                    <a:lnTo>
                      <a:pt x="374" y="303"/>
                    </a:lnTo>
                    <a:lnTo>
                      <a:pt x="357" y="325"/>
                    </a:lnTo>
                    <a:lnTo>
                      <a:pt x="341" y="344"/>
                    </a:lnTo>
                    <a:lnTo>
                      <a:pt x="325" y="363"/>
                    </a:lnTo>
                    <a:lnTo>
                      <a:pt x="310" y="379"/>
                    </a:lnTo>
                    <a:lnTo>
                      <a:pt x="296" y="394"/>
                    </a:lnTo>
                    <a:lnTo>
                      <a:pt x="283" y="408"/>
                    </a:lnTo>
                    <a:lnTo>
                      <a:pt x="272" y="419"/>
                    </a:lnTo>
                    <a:lnTo>
                      <a:pt x="263" y="428"/>
                    </a:lnTo>
                    <a:lnTo>
                      <a:pt x="255" y="435"/>
                    </a:lnTo>
                    <a:lnTo>
                      <a:pt x="249" y="441"/>
                    </a:lnTo>
                    <a:lnTo>
                      <a:pt x="245" y="444"/>
                    </a:lnTo>
                    <a:lnTo>
                      <a:pt x="244" y="446"/>
                    </a:lnTo>
                    <a:lnTo>
                      <a:pt x="218" y="478"/>
                    </a:lnTo>
                    <a:lnTo>
                      <a:pt x="192" y="511"/>
                    </a:lnTo>
                    <a:lnTo>
                      <a:pt x="169" y="542"/>
                    </a:lnTo>
                    <a:lnTo>
                      <a:pt x="149" y="571"/>
                    </a:lnTo>
                    <a:lnTo>
                      <a:pt x="131" y="595"/>
                    </a:lnTo>
                    <a:lnTo>
                      <a:pt x="117" y="614"/>
                    </a:lnTo>
                    <a:lnTo>
                      <a:pt x="109" y="626"/>
                    </a:lnTo>
                    <a:lnTo>
                      <a:pt x="106" y="631"/>
                    </a:lnTo>
                    <a:lnTo>
                      <a:pt x="99" y="644"/>
                    </a:lnTo>
                    <a:lnTo>
                      <a:pt x="82" y="676"/>
                    </a:lnTo>
                    <a:lnTo>
                      <a:pt x="59" y="720"/>
                    </a:lnTo>
                    <a:lnTo>
                      <a:pt x="35" y="767"/>
                    </a:lnTo>
                    <a:lnTo>
                      <a:pt x="13" y="810"/>
                    </a:lnTo>
                    <a:lnTo>
                      <a:pt x="0" y="838"/>
                    </a:lnTo>
                    <a:lnTo>
                      <a:pt x="0" y="846"/>
                    </a:lnTo>
                    <a:lnTo>
                      <a:pt x="17" y="825"/>
                    </a:lnTo>
                    <a:close/>
                  </a:path>
                </a:pathLst>
              </a:custGeom>
              <a:solidFill>
                <a:srgbClr val="000000"/>
              </a:solidFill>
              <a:ln w="9525">
                <a:noFill/>
                <a:round/>
                <a:headEnd/>
                <a:tailEnd/>
              </a:ln>
            </p:spPr>
            <p:txBody>
              <a:bodyPr/>
              <a:lstStyle/>
              <a:p>
                <a:endParaRPr lang="fa-IR"/>
              </a:p>
            </p:txBody>
          </p:sp>
          <p:sp>
            <p:nvSpPr>
              <p:cNvPr id="16586" name="Freeform 170"/>
              <p:cNvSpPr>
                <a:spLocks/>
              </p:cNvSpPr>
              <p:nvPr/>
            </p:nvSpPr>
            <p:spPr bwMode="auto">
              <a:xfrm>
                <a:off x="669" y="2698"/>
                <a:ext cx="263" cy="454"/>
              </a:xfrm>
              <a:custGeom>
                <a:avLst/>
                <a:gdLst>
                  <a:gd name="T0" fmla="*/ 174 w 528"/>
                  <a:gd name="T1" fmla="*/ 897 h 908"/>
                  <a:gd name="T2" fmla="*/ 221 w 528"/>
                  <a:gd name="T3" fmla="*/ 908 h 908"/>
                  <a:gd name="T4" fmla="*/ 264 w 528"/>
                  <a:gd name="T5" fmla="*/ 894 h 908"/>
                  <a:gd name="T6" fmla="*/ 304 w 528"/>
                  <a:gd name="T7" fmla="*/ 870 h 908"/>
                  <a:gd name="T8" fmla="*/ 343 w 528"/>
                  <a:gd name="T9" fmla="*/ 855 h 908"/>
                  <a:gd name="T10" fmla="*/ 385 w 528"/>
                  <a:gd name="T11" fmla="*/ 874 h 908"/>
                  <a:gd name="T12" fmla="*/ 425 w 528"/>
                  <a:gd name="T13" fmla="*/ 897 h 908"/>
                  <a:gd name="T14" fmla="*/ 460 w 528"/>
                  <a:gd name="T15" fmla="*/ 890 h 908"/>
                  <a:gd name="T16" fmla="*/ 484 w 528"/>
                  <a:gd name="T17" fmla="*/ 824 h 908"/>
                  <a:gd name="T18" fmla="*/ 506 w 528"/>
                  <a:gd name="T19" fmla="*/ 742 h 908"/>
                  <a:gd name="T20" fmla="*/ 522 w 528"/>
                  <a:gd name="T21" fmla="*/ 674 h 908"/>
                  <a:gd name="T22" fmla="*/ 528 w 528"/>
                  <a:gd name="T23" fmla="*/ 643 h 908"/>
                  <a:gd name="T24" fmla="*/ 520 w 528"/>
                  <a:gd name="T25" fmla="*/ 667 h 908"/>
                  <a:gd name="T26" fmla="*/ 501 w 528"/>
                  <a:gd name="T27" fmla="*/ 709 h 908"/>
                  <a:gd name="T28" fmla="*/ 474 w 528"/>
                  <a:gd name="T29" fmla="*/ 750 h 908"/>
                  <a:gd name="T30" fmla="*/ 434 w 528"/>
                  <a:gd name="T31" fmla="*/ 783 h 908"/>
                  <a:gd name="T32" fmla="*/ 398 w 528"/>
                  <a:gd name="T33" fmla="*/ 795 h 908"/>
                  <a:gd name="T34" fmla="*/ 370 w 528"/>
                  <a:gd name="T35" fmla="*/ 802 h 908"/>
                  <a:gd name="T36" fmla="*/ 341 w 528"/>
                  <a:gd name="T37" fmla="*/ 808 h 908"/>
                  <a:gd name="T38" fmla="*/ 313 w 528"/>
                  <a:gd name="T39" fmla="*/ 813 h 908"/>
                  <a:gd name="T40" fmla="*/ 286 w 528"/>
                  <a:gd name="T41" fmla="*/ 815 h 908"/>
                  <a:gd name="T42" fmla="*/ 259 w 528"/>
                  <a:gd name="T43" fmla="*/ 811 h 908"/>
                  <a:gd name="T44" fmla="*/ 235 w 528"/>
                  <a:gd name="T45" fmla="*/ 804 h 908"/>
                  <a:gd name="T46" fmla="*/ 213 w 528"/>
                  <a:gd name="T47" fmla="*/ 791 h 908"/>
                  <a:gd name="T48" fmla="*/ 187 w 528"/>
                  <a:gd name="T49" fmla="*/ 762 h 908"/>
                  <a:gd name="T50" fmla="*/ 157 w 528"/>
                  <a:gd name="T51" fmla="*/ 732 h 908"/>
                  <a:gd name="T52" fmla="*/ 131 w 528"/>
                  <a:gd name="T53" fmla="*/ 698 h 908"/>
                  <a:gd name="T54" fmla="*/ 108 w 528"/>
                  <a:gd name="T55" fmla="*/ 642 h 908"/>
                  <a:gd name="T56" fmla="*/ 86 w 528"/>
                  <a:gd name="T57" fmla="*/ 552 h 908"/>
                  <a:gd name="T58" fmla="*/ 73 w 528"/>
                  <a:gd name="T59" fmla="*/ 473 h 908"/>
                  <a:gd name="T60" fmla="*/ 67 w 528"/>
                  <a:gd name="T61" fmla="*/ 405 h 908"/>
                  <a:gd name="T62" fmla="*/ 67 w 528"/>
                  <a:gd name="T63" fmla="*/ 343 h 908"/>
                  <a:gd name="T64" fmla="*/ 68 w 528"/>
                  <a:gd name="T65" fmla="*/ 268 h 908"/>
                  <a:gd name="T66" fmla="*/ 50 w 528"/>
                  <a:gd name="T67" fmla="*/ 135 h 908"/>
                  <a:gd name="T68" fmla="*/ 28 w 528"/>
                  <a:gd name="T69" fmla="*/ 21 h 908"/>
                  <a:gd name="T70" fmla="*/ 22 w 528"/>
                  <a:gd name="T71" fmla="*/ 16 h 908"/>
                  <a:gd name="T72" fmla="*/ 42 w 528"/>
                  <a:gd name="T73" fmla="*/ 172 h 908"/>
                  <a:gd name="T74" fmla="*/ 36 w 528"/>
                  <a:gd name="T75" fmla="*/ 307 h 908"/>
                  <a:gd name="T76" fmla="*/ 14 w 528"/>
                  <a:gd name="T77" fmla="*/ 405 h 908"/>
                  <a:gd name="T78" fmla="*/ 0 w 528"/>
                  <a:gd name="T79" fmla="*/ 491 h 908"/>
                  <a:gd name="T80" fmla="*/ 10 w 528"/>
                  <a:gd name="T81" fmla="*/ 582 h 908"/>
                  <a:gd name="T82" fmla="*/ 17 w 528"/>
                  <a:gd name="T83" fmla="*/ 648 h 908"/>
                  <a:gd name="T84" fmla="*/ 23 w 528"/>
                  <a:gd name="T85" fmla="*/ 693 h 908"/>
                  <a:gd name="T86" fmla="*/ 35 w 528"/>
                  <a:gd name="T87" fmla="*/ 727 h 908"/>
                  <a:gd name="T88" fmla="*/ 57 w 528"/>
                  <a:gd name="T89" fmla="*/ 761 h 908"/>
                  <a:gd name="T90" fmla="*/ 74 w 528"/>
                  <a:gd name="T91" fmla="*/ 788 h 908"/>
                  <a:gd name="T92" fmla="*/ 95 w 528"/>
                  <a:gd name="T93" fmla="*/ 817 h 908"/>
                  <a:gd name="T94" fmla="*/ 126 w 528"/>
                  <a:gd name="T95" fmla="*/ 854 h 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8"/>
                  <a:gd name="T145" fmla="*/ 0 h 908"/>
                  <a:gd name="T146" fmla="*/ 528 w 528"/>
                  <a:gd name="T147" fmla="*/ 908 h 9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8" h="908">
                    <a:moveTo>
                      <a:pt x="149" y="877"/>
                    </a:moveTo>
                    <a:lnTo>
                      <a:pt x="174" y="897"/>
                    </a:lnTo>
                    <a:lnTo>
                      <a:pt x="198" y="906"/>
                    </a:lnTo>
                    <a:lnTo>
                      <a:pt x="221" y="908"/>
                    </a:lnTo>
                    <a:lnTo>
                      <a:pt x="243" y="904"/>
                    </a:lnTo>
                    <a:lnTo>
                      <a:pt x="264" y="894"/>
                    </a:lnTo>
                    <a:lnTo>
                      <a:pt x="285" y="883"/>
                    </a:lnTo>
                    <a:lnTo>
                      <a:pt x="304" y="870"/>
                    </a:lnTo>
                    <a:lnTo>
                      <a:pt x="324" y="859"/>
                    </a:lnTo>
                    <a:lnTo>
                      <a:pt x="343" y="855"/>
                    </a:lnTo>
                    <a:lnTo>
                      <a:pt x="364" y="862"/>
                    </a:lnTo>
                    <a:lnTo>
                      <a:pt x="385" y="874"/>
                    </a:lnTo>
                    <a:lnTo>
                      <a:pt x="406" y="886"/>
                    </a:lnTo>
                    <a:lnTo>
                      <a:pt x="425" y="897"/>
                    </a:lnTo>
                    <a:lnTo>
                      <a:pt x="444" y="899"/>
                    </a:lnTo>
                    <a:lnTo>
                      <a:pt x="460" y="890"/>
                    </a:lnTo>
                    <a:lnTo>
                      <a:pt x="472" y="863"/>
                    </a:lnTo>
                    <a:lnTo>
                      <a:pt x="484" y="824"/>
                    </a:lnTo>
                    <a:lnTo>
                      <a:pt x="494" y="784"/>
                    </a:lnTo>
                    <a:lnTo>
                      <a:pt x="506" y="742"/>
                    </a:lnTo>
                    <a:lnTo>
                      <a:pt x="515" y="704"/>
                    </a:lnTo>
                    <a:lnTo>
                      <a:pt x="522" y="674"/>
                    </a:lnTo>
                    <a:lnTo>
                      <a:pt x="527" y="652"/>
                    </a:lnTo>
                    <a:lnTo>
                      <a:pt x="528" y="643"/>
                    </a:lnTo>
                    <a:lnTo>
                      <a:pt x="525" y="650"/>
                    </a:lnTo>
                    <a:lnTo>
                      <a:pt x="520" y="667"/>
                    </a:lnTo>
                    <a:lnTo>
                      <a:pt x="512" y="687"/>
                    </a:lnTo>
                    <a:lnTo>
                      <a:pt x="501" y="709"/>
                    </a:lnTo>
                    <a:lnTo>
                      <a:pt x="489" y="731"/>
                    </a:lnTo>
                    <a:lnTo>
                      <a:pt x="474" y="750"/>
                    </a:lnTo>
                    <a:lnTo>
                      <a:pt x="455" y="769"/>
                    </a:lnTo>
                    <a:lnTo>
                      <a:pt x="434" y="783"/>
                    </a:lnTo>
                    <a:lnTo>
                      <a:pt x="410" y="792"/>
                    </a:lnTo>
                    <a:lnTo>
                      <a:pt x="398" y="795"/>
                    </a:lnTo>
                    <a:lnTo>
                      <a:pt x="384" y="799"/>
                    </a:lnTo>
                    <a:lnTo>
                      <a:pt x="370" y="802"/>
                    </a:lnTo>
                    <a:lnTo>
                      <a:pt x="356" y="806"/>
                    </a:lnTo>
                    <a:lnTo>
                      <a:pt x="341" y="808"/>
                    </a:lnTo>
                    <a:lnTo>
                      <a:pt x="327" y="811"/>
                    </a:lnTo>
                    <a:lnTo>
                      <a:pt x="313" y="813"/>
                    </a:lnTo>
                    <a:lnTo>
                      <a:pt x="300" y="814"/>
                    </a:lnTo>
                    <a:lnTo>
                      <a:pt x="286" y="815"/>
                    </a:lnTo>
                    <a:lnTo>
                      <a:pt x="272" y="814"/>
                    </a:lnTo>
                    <a:lnTo>
                      <a:pt x="259" y="811"/>
                    </a:lnTo>
                    <a:lnTo>
                      <a:pt x="247" y="809"/>
                    </a:lnTo>
                    <a:lnTo>
                      <a:pt x="235" y="804"/>
                    </a:lnTo>
                    <a:lnTo>
                      <a:pt x="224" y="798"/>
                    </a:lnTo>
                    <a:lnTo>
                      <a:pt x="213" y="791"/>
                    </a:lnTo>
                    <a:lnTo>
                      <a:pt x="204" y="780"/>
                    </a:lnTo>
                    <a:lnTo>
                      <a:pt x="187" y="762"/>
                    </a:lnTo>
                    <a:lnTo>
                      <a:pt x="172" y="746"/>
                    </a:lnTo>
                    <a:lnTo>
                      <a:pt x="157" y="732"/>
                    </a:lnTo>
                    <a:lnTo>
                      <a:pt x="144" y="717"/>
                    </a:lnTo>
                    <a:lnTo>
                      <a:pt x="131" y="698"/>
                    </a:lnTo>
                    <a:lnTo>
                      <a:pt x="120" y="674"/>
                    </a:lnTo>
                    <a:lnTo>
                      <a:pt x="108" y="642"/>
                    </a:lnTo>
                    <a:lnTo>
                      <a:pt x="97" y="599"/>
                    </a:lnTo>
                    <a:lnTo>
                      <a:pt x="86" y="552"/>
                    </a:lnTo>
                    <a:lnTo>
                      <a:pt x="78" y="511"/>
                    </a:lnTo>
                    <a:lnTo>
                      <a:pt x="73" y="473"/>
                    </a:lnTo>
                    <a:lnTo>
                      <a:pt x="69" y="437"/>
                    </a:lnTo>
                    <a:lnTo>
                      <a:pt x="67" y="405"/>
                    </a:lnTo>
                    <a:lnTo>
                      <a:pt x="66" y="372"/>
                    </a:lnTo>
                    <a:lnTo>
                      <a:pt x="67" y="343"/>
                    </a:lnTo>
                    <a:lnTo>
                      <a:pt x="69" y="311"/>
                    </a:lnTo>
                    <a:lnTo>
                      <a:pt x="68" y="268"/>
                    </a:lnTo>
                    <a:lnTo>
                      <a:pt x="61" y="204"/>
                    </a:lnTo>
                    <a:lnTo>
                      <a:pt x="50" y="135"/>
                    </a:lnTo>
                    <a:lnTo>
                      <a:pt x="38" y="71"/>
                    </a:lnTo>
                    <a:lnTo>
                      <a:pt x="28" y="21"/>
                    </a:lnTo>
                    <a:lnTo>
                      <a:pt x="22" y="0"/>
                    </a:lnTo>
                    <a:lnTo>
                      <a:pt x="22" y="16"/>
                    </a:lnTo>
                    <a:lnTo>
                      <a:pt x="32" y="84"/>
                    </a:lnTo>
                    <a:lnTo>
                      <a:pt x="42" y="172"/>
                    </a:lnTo>
                    <a:lnTo>
                      <a:pt x="43" y="246"/>
                    </a:lnTo>
                    <a:lnTo>
                      <a:pt x="36" y="307"/>
                    </a:lnTo>
                    <a:lnTo>
                      <a:pt x="25" y="359"/>
                    </a:lnTo>
                    <a:lnTo>
                      <a:pt x="14" y="405"/>
                    </a:lnTo>
                    <a:lnTo>
                      <a:pt x="5" y="447"/>
                    </a:lnTo>
                    <a:lnTo>
                      <a:pt x="0" y="491"/>
                    </a:lnTo>
                    <a:lnTo>
                      <a:pt x="4" y="537"/>
                    </a:lnTo>
                    <a:lnTo>
                      <a:pt x="10" y="582"/>
                    </a:lnTo>
                    <a:lnTo>
                      <a:pt x="15" y="618"/>
                    </a:lnTo>
                    <a:lnTo>
                      <a:pt x="17" y="648"/>
                    </a:lnTo>
                    <a:lnTo>
                      <a:pt x="20" y="672"/>
                    </a:lnTo>
                    <a:lnTo>
                      <a:pt x="23" y="693"/>
                    </a:lnTo>
                    <a:lnTo>
                      <a:pt x="28" y="711"/>
                    </a:lnTo>
                    <a:lnTo>
                      <a:pt x="35" y="727"/>
                    </a:lnTo>
                    <a:lnTo>
                      <a:pt x="45" y="745"/>
                    </a:lnTo>
                    <a:lnTo>
                      <a:pt x="57" y="761"/>
                    </a:lnTo>
                    <a:lnTo>
                      <a:pt x="66" y="774"/>
                    </a:lnTo>
                    <a:lnTo>
                      <a:pt x="74" y="788"/>
                    </a:lnTo>
                    <a:lnTo>
                      <a:pt x="83" y="802"/>
                    </a:lnTo>
                    <a:lnTo>
                      <a:pt x="95" y="817"/>
                    </a:lnTo>
                    <a:lnTo>
                      <a:pt x="108" y="834"/>
                    </a:lnTo>
                    <a:lnTo>
                      <a:pt x="126" y="854"/>
                    </a:lnTo>
                    <a:lnTo>
                      <a:pt x="149" y="877"/>
                    </a:lnTo>
                    <a:close/>
                  </a:path>
                </a:pathLst>
              </a:custGeom>
              <a:solidFill>
                <a:srgbClr val="000000"/>
              </a:solidFill>
              <a:ln w="9525">
                <a:noFill/>
                <a:round/>
                <a:headEnd/>
                <a:tailEnd/>
              </a:ln>
            </p:spPr>
            <p:txBody>
              <a:bodyPr/>
              <a:lstStyle/>
              <a:p>
                <a:endParaRPr lang="fa-IR"/>
              </a:p>
            </p:txBody>
          </p:sp>
          <p:sp>
            <p:nvSpPr>
              <p:cNvPr id="16587" name="Freeform 171"/>
              <p:cNvSpPr>
                <a:spLocks/>
              </p:cNvSpPr>
              <p:nvPr/>
            </p:nvSpPr>
            <p:spPr bwMode="auto">
              <a:xfrm>
                <a:off x="761" y="3136"/>
                <a:ext cx="141" cy="45"/>
              </a:xfrm>
              <a:custGeom>
                <a:avLst/>
                <a:gdLst>
                  <a:gd name="T0" fmla="*/ 249 w 283"/>
                  <a:gd name="T1" fmla="*/ 51 h 90"/>
                  <a:gd name="T2" fmla="*/ 235 w 283"/>
                  <a:gd name="T3" fmla="*/ 61 h 90"/>
                  <a:gd name="T4" fmla="*/ 224 w 283"/>
                  <a:gd name="T5" fmla="*/ 69 h 90"/>
                  <a:gd name="T6" fmla="*/ 216 w 283"/>
                  <a:gd name="T7" fmla="*/ 75 h 90"/>
                  <a:gd name="T8" fmla="*/ 209 w 283"/>
                  <a:gd name="T9" fmla="*/ 79 h 90"/>
                  <a:gd name="T10" fmla="*/ 202 w 283"/>
                  <a:gd name="T11" fmla="*/ 83 h 90"/>
                  <a:gd name="T12" fmla="*/ 192 w 283"/>
                  <a:gd name="T13" fmla="*/ 84 h 90"/>
                  <a:gd name="T14" fmla="*/ 179 w 283"/>
                  <a:gd name="T15" fmla="*/ 83 h 90"/>
                  <a:gd name="T16" fmla="*/ 161 w 283"/>
                  <a:gd name="T17" fmla="*/ 81 h 90"/>
                  <a:gd name="T18" fmla="*/ 140 w 283"/>
                  <a:gd name="T19" fmla="*/ 79 h 90"/>
                  <a:gd name="T20" fmla="*/ 123 w 283"/>
                  <a:gd name="T21" fmla="*/ 82 h 90"/>
                  <a:gd name="T22" fmla="*/ 106 w 283"/>
                  <a:gd name="T23" fmla="*/ 85 h 90"/>
                  <a:gd name="T24" fmla="*/ 91 w 283"/>
                  <a:gd name="T25" fmla="*/ 89 h 90"/>
                  <a:gd name="T26" fmla="*/ 78 w 283"/>
                  <a:gd name="T27" fmla="*/ 90 h 90"/>
                  <a:gd name="T28" fmla="*/ 65 w 283"/>
                  <a:gd name="T29" fmla="*/ 86 h 90"/>
                  <a:gd name="T30" fmla="*/ 52 w 283"/>
                  <a:gd name="T31" fmla="*/ 78 h 90"/>
                  <a:gd name="T32" fmla="*/ 41 w 283"/>
                  <a:gd name="T33" fmla="*/ 63 h 90"/>
                  <a:gd name="T34" fmla="*/ 30 w 283"/>
                  <a:gd name="T35" fmla="*/ 45 h 90"/>
                  <a:gd name="T36" fmla="*/ 20 w 283"/>
                  <a:gd name="T37" fmla="*/ 30 h 90"/>
                  <a:gd name="T38" fmla="*/ 13 w 283"/>
                  <a:gd name="T39" fmla="*/ 17 h 90"/>
                  <a:gd name="T40" fmla="*/ 7 w 283"/>
                  <a:gd name="T41" fmla="*/ 8 h 90"/>
                  <a:gd name="T42" fmla="*/ 3 w 283"/>
                  <a:gd name="T43" fmla="*/ 3 h 90"/>
                  <a:gd name="T44" fmla="*/ 0 w 283"/>
                  <a:gd name="T45" fmla="*/ 1 h 90"/>
                  <a:gd name="T46" fmla="*/ 2 w 283"/>
                  <a:gd name="T47" fmla="*/ 3 h 90"/>
                  <a:gd name="T48" fmla="*/ 4 w 283"/>
                  <a:gd name="T49" fmla="*/ 9 h 90"/>
                  <a:gd name="T50" fmla="*/ 12 w 283"/>
                  <a:gd name="T51" fmla="*/ 17 h 90"/>
                  <a:gd name="T52" fmla="*/ 26 w 283"/>
                  <a:gd name="T53" fmla="*/ 24 h 90"/>
                  <a:gd name="T54" fmla="*/ 45 w 283"/>
                  <a:gd name="T55" fmla="*/ 30 h 90"/>
                  <a:gd name="T56" fmla="*/ 67 w 283"/>
                  <a:gd name="T57" fmla="*/ 34 h 90"/>
                  <a:gd name="T58" fmla="*/ 90 w 283"/>
                  <a:gd name="T59" fmla="*/ 38 h 90"/>
                  <a:gd name="T60" fmla="*/ 112 w 283"/>
                  <a:gd name="T61" fmla="*/ 39 h 90"/>
                  <a:gd name="T62" fmla="*/ 131 w 283"/>
                  <a:gd name="T63" fmla="*/ 38 h 90"/>
                  <a:gd name="T64" fmla="*/ 144 w 283"/>
                  <a:gd name="T65" fmla="*/ 36 h 90"/>
                  <a:gd name="T66" fmla="*/ 156 w 283"/>
                  <a:gd name="T67" fmla="*/ 32 h 90"/>
                  <a:gd name="T68" fmla="*/ 170 w 283"/>
                  <a:gd name="T69" fmla="*/ 29 h 90"/>
                  <a:gd name="T70" fmla="*/ 186 w 283"/>
                  <a:gd name="T71" fmla="*/ 25 h 90"/>
                  <a:gd name="T72" fmla="*/ 202 w 283"/>
                  <a:gd name="T73" fmla="*/ 23 h 90"/>
                  <a:gd name="T74" fmla="*/ 219 w 283"/>
                  <a:gd name="T75" fmla="*/ 19 h 90"/>
                  <a:gd name="T76" fmla="*/ 234 w 283"/>
                  <a:gd name="T77" fmla="*/ 16 h 90"/>
                  <a:gd name="T78" fmla="*/ 249 w 283"/>
                  <a:gd name="T79" fmla="*/ 10 h 90"/>
                  <a:gd name="T80" fmla="*/ 261 w 283"/>
                  <a:gd name="T81" fmla="*/ 4 h 90"/>
                  <a:gd name="T82" fmla="*/ 270 w 283"/>
                  <a:gd name="T83" fmla="*/ 0 h 90"/>
                  <a:gd name="T84" fmla="*/ 277 w 283"/>
                  <a:gd name="T85" fmla="*/ 0 h 90"/>
                  <a:gd name="T86" fmla="*/ 281 w 283"/>
                  <a:gd name="T87" fmla="*/ 3 h 90"/>
                  <a:gd name="T88" fmla="*/ 283 w 283"/>
                  <a:gd name="T89" fmla="*/ 10 h 90"/>
                  <a:gd name="T90" fmla="*/ 280 w 283"/>
                  <a:gd name="T91" fmla="*/ 18 h 90"/>
                  <a:gd name="T92" fmla="*/ 275 w 283"/>
                  <a:gd name="T93" fmla="*/ 29 h 90"/>
                  <a:gd name="T94" fmla="*/ 264 w 283"/>
                  <a:gd name="T95" fmla="*/ 39 h 90"/>
                  <a:gd name="T96" fmla="*/ 249 w 283"/>
                  <a:gd name="T97" fmla="*/ 51 h 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90"/>
                  <a:gd name="T149" fmla="*/ 283 w 283"/>
                  <a:gd name="T150" fmla="*/ 90 h 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90">
                    <a:moveTo>
                      <a:pt x="249" y="51"/>
                    </a:moveTo>
                    <a:lnTo>
                      <a:pt x="235" y="61"/>
                    </a:lnTo>
                    <a:lnTo>
                      <a:pt x="224" y="69"/>
                    </a:lnTo>
                    <a:lnTo>
                      <a:pt x="216" y="75"/>
                    </a:lnTo>
                    <a:lnTo>
                      <a:pt x="209" y="79"/>
                    </a:lnTo>
                    <a:lnTo>
                      <a:pt x="202" y="83"/>
                    </a:lnTo>
                    <a:lnTo>
                      <a:pt x="192" y="84"/>
                    </a:lnTo>
                    <a:lnTo>
                      <a:pt x="179" y="83"/>
                    </a:lnTo>
                    <a:lnTo>
                      <a:pt x="161" y="81"/>
                    </a:lnTo>
                    <a:lnTo>
                      <a:pt x="140" y="79"/>
                    </a:lnTo>
                    <a:lnTo>
                      <a:pt x="123" y="82"/>
                    </a:lnTo>
                    <a:lnTo>
                      <a:pt x="106" y="85"/>
                    </a:lnTo>
                    <a:lnTo>
                      <a:pt x="91" y="89"/>
                    </a:lnTo>
                    <a:lnTo>
                      <a:pt x="78" y="90"/>
                    </a:lnTo>
                    <a:lnTo>
                      <a:pt x="65" y="86"/>
                    </a:lnTo>
                    <a:lnTo>
                      <a:pt x="52" y="78"/>
                    </a:lnTo>
                    <a:lnTo>
                      <a:pt x="41" y="63"/>
                    </a:lnTo>
                    <a:lnTo>
                      <a:pt x="30" y="45"/>
                    </a:lnTo>
                    <a:lnTo>
                      <a:pt x="20" y="30"/>
                    </a:lnTo>
                    <a:lnTo>
                      <a:pt x="13" y="17"/>
                    </a:lnTo>
                    <a:lnTo>
                      <a:pt x="7" y="8"/>
                    </a:lnTo>
                    <a:lnTo>
                      <a:pt x="3" y="3"/>
                    </a:lnTo>
                    <a:lnTo>
                      <a:pt x="0" y="1"/>
                    </a:lnTo>
                    <a:lnTo>
                      <a:pt x="2" y="3"/>
                    </a:lnTo>
                    <a:lnTo>
                      <a:pt x="4" y="9"/>
                    </a:lnTo>
                    <a:lnTo>
                      <a:pt x="12" y="17"/>
                    </a:lnTo>
                    <a:lnTo>
                      <a:pt x="26" y="24"/>
                    </a:lnTo>
                    <a:lnTo>
                      <a:pt x="45" y="30"/>
                    </a:lnTo>
                    <a:lnTo>
                      <a:pt x="67" y="34"/>
                    </a:lnTo>
                    <a:lnTo>
                      <a:pt x="90" y="38"/>
                    </a:lnTo>
                    <a:lnTo>
                      <a:pt x="112" y="39"/>
                    </a:lnTo>
                    <a:lnTo>
                      <a:pt x="131" y="38"/>
                    </a:lnTo>
                    <a:lnTo>
                      <a:pt x="144" y="36"/>
                    </a:lnTo>
                    <a:lnTo>
                      <a:pt x="156" y="32"/>
                    </a:lnTo>
                    <a:lnTo>
                      <a:pt x="170" y="29"/>
                    </a:lnTo>
                    <a:lnTo>
                      <a:pt x="186" y="25"/>
                    </a:lnTo>
                    <a:lnTo>
                      <a:pt x="202" y="23"/>
                    </a:lnTo>
                    <a:lnTo>
                      <a:pt x="219" y="19"/>
                    </a:lnTo>
                    <a:lnTo>
                      <a:pt x="234" y="16"/>
                    </a:lnTo>
                    <a:lnTo>
                      <a:pt x="249" y="10"/>
                    </a:lnTo>
                    <a:lnTo>
                      <a:pt x="261" y="4"/>
                    </a:lnTo>
                    <a:lnTo>
                      <a:pt x="270" y="0"/>
                    </a:lnTo>
                    <a:lnTo>
                      <a:pt x="277" y="0"/>
                    </a:lnTo>
                    <a:lnTo>
                      <a:pt x="281" y="3"/>
                    </a:lnTo>
                    <a:lnTo>
                      <a:pt x="283" y="10"/>
                    </a:lnTo>
                    <a:lnTo>
                      <a:pt x="280" y="18"/>
                    </a:lnTo>
                    <a:lnTo>
                      <a:pt x="275" y="29"/>
                    </a:lnTo>
                    <a:lnTo>
                      <a:pt x="264" y="39"/>
                    </a:lnTo>
                    <a:lnTo>
                      <a:pt x="249" y="51"/>
                    </a:lnTo>
                    <a:close/>
                  </a:path>
                </a:pathLst>
              </a:custGeom>
              <a:solidFill>
                <a:srgbClr val="000000"/>
              </a:solidFill>
              <a:ln w="9525">
                <a:noFill/>
                <a:round/>
                <a:headEnd/>
                <a:tailEnd/>
              </a:ln>
            </p:spPr>
            <p:txBody>
              <a:bodyPr/>
              <a:lstStyle/>
              <a:p>
                <a:endParaRPr lang="fa-IR"/>
              </a:p>
            </p:txBody>
          </p:sp>
          <p:sp>
            <p:nvSpPr>
              <p:cNvPr id="16588" name="Freeform 172"/>
              <p:cNvSpPr>
                <a:spLocks/>
              </p:cNvSpPr>
              <p:nvPr/>
            </p:nvSpPr>
            <p:spPr bwMode="auto">
              <a:xfrm>
                <a:off x="595" y="3054"/>
                <a:ext cx="95" cy="137"/>
              </a:xfrm>
              <a:custGeom>
                <a:avLst/>
                <a:gdLst>
                  <a:gd name="T0" fmla="*/ 11 w 189"/>
                  <a:gd name="T1" fmla="*/ 259 h 274"/>
                  <a:gd name="T2" fmla="*/ 23 w 189"/>
                  <a:gd name="T3" fmla="*/ 236 h 274"/>
                  <a:gd name="T4" fmla="*/ 34 w 189"/>
                  <a:gd name="T5" fmla="*/ 215 h 274"/>
                  <a:gd name="T6" fmla="*/ 44 w 189"/>
                  <a:gd name="T7" fmla="*/ 195 h 274"/>
                  <a:gd name="T8" fmla="*/ 54 w 189"/>
                  <a:gd name="T9" fmla="*/ 175 h 274"/>
                  <a:gd name="T10" fmla="*/ 63 w 189"/>
                  <a:gd name="T11" fmla="*/ 158 h 274"/>
                  <a:gd name="T12" fmla="*/ 75 w 189"/>
                  <a:gd name="T13" fmla="*/ 142 h 274"/>
                  <a:gd name="T14" fmla="*/ 88 w 189"/>
                  <a:gd name="T15" fmla="*/ 128 h 274"/>
                  <a:gd name="T16" fmla="*/ 103 w 189"/>
                  <a:gd name="T17" fmla="*/ 117 h 274"/>
                  <a:gd name="T18" fmla="*/ 120 w 189"/>
                  <a:gd name="T19" fmla="*/ 104 h 274"/>
                  <a:gd name="T20" fmla="*/ 136 w 189"/>
                  <a:gd name="T21" fmla="*/ 90 h 274"/>
                  <a:gd name="T22" fmla="*/ 151 w 189"/>
                  <a:gd name="T23" fmla="*/ 75 h 274"/>
                  <a:gd name="T24" fmla="*/ 163 w 189"/>
                  <a:gd name="T25" fmla="*/ 60 h 274"/>
                  <a:gd name="T26" fmla="*/ 175 w 189"/>
                  <a:gd name="T27" fmla="*/ 45 h 274"/>
                  <a:gd name="T28" fmla="*/ 183 w 189"/>
                  <a:gd name="T29" fmla="*/ 30 h 274"/>
                  <a:gd name="T30" fmla="*/ 188 w 189"/>
                  <a:gd name="T31" fmla="*/ 18 h 274"/>
                  <a:gd name="T32" fmla="*/ 189 w 189"/>
                  <a:gd name="T33" fmla="*/ 6 h 274"/>
                  <a:gd name="T34" fmla="*/ 185 w 189"/>
                  <a:gd name="T35" fmla="*/ 0 h 274"/>
                  <a:gd name="T36" fmla="*/ 178 w 189"/>
                  <a:gd name="T37" fmla="*/ 3 h 274"/>
                  <a:gd name="T38" fmla="*/ 168 w 189"/>
                  <a:gd name="T39" fmla="*/ 11 h 274"/>
                  <a:gd name="T40" fmla="*/ 155 w 189"/>
                  <a:gd name="T41" fmla="*/ 23 h 274"/>
                  <a:gd name="T42" fmla="*/ 140 w 189"/>
                  <a:gd name="T43" fmla="*/ 39 h 274"/>
                  <a:gd name="T44" fmla="*/ 125 w 189"/>
                  <a:gd name="T45" fmla="*/ 56 h 274"/>
                  <a:gd name="T46" fmla="*/ 109 w 189"/>
                  <a:gd name="T47" fmla="*/ 71 h 274"/>
                  <a:gd name="T48" fmla="*/ 94 w 189"/>
                  <a:gd name="T49" fmla="*/ 84 h 274"/>
                  <a:gd name="T50" fmla="*/ 80 w 189"/>
                  <a:gd name="T51" fmla="*/ 97 h 274"/>
                  <a:gd name="T52" fmla="*/ 70 w 189"/>
                  <a:gd name="T53" fmla="*/ 110 h 274"/>
                  <a:gd name="T54" fmla="*/ 61 w 189"/>
                  <a:gd name="T55" fmla="*/ 122 h 274"/>
                  <a:gd name="T56" fmla="*/ 55 w 189"/>
                  <a:gd name="T57" fmla="*/ 135 h 274"/>
                  <a:gd name="T58" fmla="*/ 49 w 189"/>
                  <a:gd name="T59" fmla="*/ 147 h 274"/>
                  <a:gd name="T60" fmla="*/ 46 w 189"/>
                  <a:gd name="T61" fmla="*/ 158 h 274"/>
                  <a:gd name="T62" fmla="*/ 42 w 189"/>
                  <a:gd name="T63" fmla="*/ 167 h 274"/>
                  <a:gd name="T64" fmla="*/ 40 w 189"/>
                  <a:gd name="T65" fmla="*/ 174 h 274"/>
                  <a:gd name="T66" fmla="*/ 35 w 189"/>
                  <a:gd name="T67" fmla="*/ 185 h 274"/>
                  <a:gd name="T68" fmla="*/ 27 w 189"/>
                  <a:gd name="T69" fmla="*/ 203 h 274"/>
                  <a:gd name="T70" fmla="*/ 18 w 189"/>
                  <a:gd name="T71" fmla="*/ 224 h 274"/>
                  <a:gd name="T72" fmla="*/ 10 w 189"/>
                  <a:gd name="T73" fmla="*/ 246 h 274"/>
                  <a:gd name="T74" fmla="*/ 3 w 189"/>
                  <a:gd name="T75" fmla="*/ 264 h 274"/>
                  <a:gd name="T76" fmla="*/ 0 w 189"/>
                  <a:gd name="T77" fmla="*/ 274 h 274"/>
                  <a:gd name="T78" fmla="*/ 2 w 189"/>
                  <a:gd name="T79" fmla="*/ 274 h 274"/>
                  <a:gd name="T80" fmla="*/ 11 w 189"/>
                  <a:gd name="T81" fmla="*/ 259 h 2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274"/>
                  <a:gd name="T125" fmla="*/ 189 w 189"/>
                  <a:gd name="T126" fmla="*/ 274 h 2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274">
                    <a:moveTo>
                      <a:pt x="11" y="259"/>
                    </a:moveTo>
                    <a:lnTo>
                      <a:pt x="23" y="236"/>
                    </a:lnTo>
                    <a:lnTo>
                      <a:pt x="34" y="215"/>
                    </a:lnTo>
                    <a:lnTo>
                      <a:pt x="44" y="195"/>
                    </a:lnTo>
                    <a:lnTo>
                      <a:pt x="54" y="175"/>
                    </a:lnTo>
                    <a:lnTo>
                      <a:pt x="63" y="158"/>
                    </a:lnTo>
                    <a:lnTo>
                      <a:pt x="75" y="142"/>
                    </a:lnTo>
                    <a:lnTo>
                      <a:pt x="88" y="128"/>
                    </a:lnTo>
                    <a:lnTo>
                      <a:pt x="103" y="117"/>
                    </a:lnTo>
                    <a:lnTo>
                      <a:pt x="120" y="104"/>
                    </a:lnTo>
                    <a:lnTo>
                      <a:pt x="136" y="90"/>
                    </a:lnTo>
                    <a:lnTo>
                      <a:pt x="151" y="75"/>
                    </a:lnTo>
                    <a:lnTo>
                      <a:pt x="163" y="60"/>
                    </a:lnTo>
                    <a:lnTo>
                      <a:pt x="175" y="45"/>
                    </a:lnTo>
                    <a:lnTo>
                      <a:pt x="183" y="30"/>
                    </a:lnTo>
                    <a:lnTo>
                      <a:pt x="188" y="18"/>
                    </a:lnTo>
                    <a:lnTo>
                      <a:pt x="189" y="6"/>
                    </a:lnTo>
                    <a:lnTo>
                      <a:pt x="185" y="0"/>
                    </a:lnTo>
                    <a:lnTo>
                      <a:pt x="178" y="3"/>
                    </a:lnTo>
                    <a:lnTo>
                      <a:pt x="168" y="11"/>
                    </a:lnTo>
                    <a:lnTo>
                      <a:pt x="155" y="23"/>
                    </a:lnTo>
                    <a:lnTo>
                      <a:pt x="140" y="39"/>
                    </a:lnTo>
                    <a:lnTo>
                      <a:pt x="125" y="56"/>
                    </a:lnTo>
                    <a:lnTo>
                      <a:pt x="109" y="71"/>
                    </a:lnTo>
                    <a:lnTo>
                      <a:pt x="94" y="84"/>
                    </a:lnTo>
                    <a:lnTo>
                      <a:pt x="80" y="97"/>
                    </a:lnTo>
                    <a:lnTo>
                      <a:pt x="70" y="110"/>
                    </a:lnTo>
                    <a:lnTo>
                      <a:pt x="61" y="122"/>
                    </a:lnTo>
                    <a:lnTo>
                      <a:pt x="55" y="135"/>
                    </a:lnTo>
                    <a:lnTo>
                      <a:pt x="49" y="147"/>
                    </a:lnTo>
                    <a:lnTo>
                      <a:pt x="46" y="158"/>
                    </a:lnTo>
                    <a:lnTo>
                      <a:pt x="42" y="167"/>
                    </a:lnTo>
                    <a:lnTo>
                      <a:pt x="40" y="174"/>
                    </a:lnTo>
                    <a:lnTo>
                      <a:pt x="35" y="185"/>
                    </a:lnTo>
                    <a:lnTo>
                      <a:pt x="27" y="203"/>
                    </a:lnTo>
                    <a:lnTo>
                      <a:pt x="18" y="224"/>
                    </a:lnTo>
                    <a:lnTo>
                      <a:pt x="10" y="246"/>
                    </a:lnTo>
                    <a:lnTo>
                      <a:pt x="3" y="264"/>
                    </a:lnTo>
                    <a:lnTo>
                      <a:pt x="0" y="274"/>
                    </a:lnTo>
                    <a:lnTo>
                      <a:pt x="2" y="274"/>
                    </a:lnTo>
                    <a:lnTo>
                      <a:pt x="11" y="259"/>
                    </a:lnTo>
                    <a:close/>
                  </a:path>
                </a:pathLst>
              </a:custGeom>
              <a:solidFill>
                <a:srgbClr val="000000"/>
              </a:solidFill>
              <a:ln w="9525">
                <a:noFill/>
                <a:round/>
                <a:headEnd/>
                <a:tailEnd/>
              </a:ln>
            </p:spPr>
            <p:txBody>
              <a:bodyPr/>
              <a:lstStyle/>
              <a:p>
                <a:endParaRPr lang="fa-IR"/>
              </a:p>
            </p:txBody>
          </p:sp>
          <p:sp>
            <p:nvSpPr>
              <p:cNvPr id="16589" name="Freeform 173"/>
              <p:cNvSpPr>
                <a:spLocks/>
              </p:cNvSpPr>
              <p:nvPr/>
            </p:nvSpPr>
            <p:spPr bwMode="auto">
              <a:xfrm>
                <a:off x="703" y="2726"/>
                <a:ext cx="342" cy="117"/>
              </a:xfrm>
              <a:custGeom>
                <a:avLst/>
                <a:gdLst>
                  <a:gd name="T0" fmla="*/ 12 w 684"/>
                  <a:gd name="T1" fmla="*/ 87 h 234"/>
                  <a:gd name="T2" fmla="*/ 32 w 684"/>
                  <a:gd name="T3" fmla="*/ 140 h 234"/>
                  <a:gd name="T4" fmla="*/ 60 w 684"/>
                  <a:gd name="T5" fmla="*/ 191 h 234"/>
                  <a:gd name="T6" fmla="*/ 97 w 684"/>
                  <a:gd name="T7" fmla="*/ 223 h 234"/>
                  <a:gd name="T8" fmla="*/ 145 w 684"/>
                  <a:gd name="T9" fmla="*/ 222 h 234"/>
                  <a:gd name="T10" fmla="*/ 185 w 684"/>
                  <a:gd name="T11" fmla="*/ 200 h 234"/>
                  <a:gd name="T12" fmla="*/ 217 w 684"/>
                  <a:gd name="T13" fmla="*/ 167 h 234"/>
                  <a:gd name="T14" fmla="*/ 251 w 684"/>
                  <a:gd name="T15" fmla="*/ 130 h 234"/>
                  <a:gd name="T16" fmla="*/ 282 w 684"/>
                  <a:gd name="T17" fmla="*/ 104 h 234"/>
                  <a:gd name="T18" fmla="*/ 305 w 684"/>
                  <a:gd name="T19" fmla="*/ 91 h 234"/>
                  <a:gd name="T20" fmla="*/ 330 w 684"/>
                  <a:gd name="T21" fmla="*/ 79 h 234"/>
                  <a:gd name="T22" fmla="*/ 356 w 684"/>
                  <a:gd name="T23" fmla="*/ 71 h 234"/>
                  <a:gd name="T24" fmla="*/ 382 w 684"/>
                  <a:gd name="T25" fmla="*/ 68 h 234"/>
                  <a:gd name="T26" fmla="*/ 408 w 684"/>
                  <a:gd name="T27" fmla="*/ 69 h 234"/>
                  <a:gd name="T28" fmla="*/ 436 w 684"/>
                  <a:gd name="T29" fmla="*/ 76 h 234"/>
                  <a:gd name="T30" fmla="*/ 462 w 684"/>
                  <a:gd name="T31" fmla="*/ 90 h 234"/>
                  <a:gd name="T32" fmla="*/ 489 w 684"/>
                  <a:gd name="T33" fmla="*/ 110 h 234"/>
                  <a:gd name="T34" fmla="*/ 522 w 684"/>
                  <a:gd name="T35" fmla="*/ 134 h 234"/>
                  <a:gd name="T36" fmla="*/ 559 w 684"/>
                  <a:gd name="T37" fmla="*/ 162 h 234"/>
                  <a:gd name="T38" fmla="*/ 597 w 684"/>
                  <a:gd name="T39" fmla="*/ 187 h 234"/>
                  <a:gd name="T40" fmla="*/ 631 w 684"/>
                  <a:gd name="T41" fmla="*/ 209 h 234"/>
                  <a:gd name="T42" fmla="*/ 660 w 684"/>
                  <a:gd name="T43" fmla="*/ 225 h 234"/>
                  <a:gd name="T44" fmla="*/ 679 w 684"/>
                  <a:gd name="T45" fmla="*/ 234 h 234"/>
                  <a:gd name="T46" fmla="*/ 684 w 684"/>
                  <a:gd name="T47" fmla="*/ 229 h 234"/>
                  <a:gd name="T48" fmla="*/ 667 w 684"/>
                  <a:gd name="T49" fmla="*/ 198 h 234"/>
                  <a:gd name="T50" fmla="*/ 645 w 684"/>
                  <a:gd name="T51" fmla="*/ 144 h 234"/>
                  <a:gd name="T52" fmla="*/ 619 w 684"/>
                  <a:gd name="T53" fmla="*/ 90 h 234"/>
                  <a:gd name="T54" fmla="*/ 576 w 684"/>
                  <a:gd name="T55" fmla="*/ 41 h 234"/>
                  <a:gd name="T56" fmla="*/ 519 w 684"/>
                  <a:gd name="T57" fmla="*/ 4 h 234"/>
                  <a:gd name="T58" fmla="*/ 492 w 684"/>
                  <a:gd name="T59" fmla="*/ 1 h 234"/>
                  <a:gd name="T60" fmla="*/ 483 w 684"/>
                  <a:gd name="T61" fmla="*/ 16 h 234"/>
                  <a:gd name="T62" fmla="*/ 468 w 684"/>
                  <a:gd name="T63" fmla="*/ 30 h 234"/>
                  <a:gd name="T64" fmla="*/ 438 w 684"/>
                  <a:gd name="T65" fmla="*/ 31 h 234"/>
                  <a:gd name="T66" fmla="*/ 413 w 684"/>
                  <a:gd name="T67" fmla="*/ 32 h 234"/>
                  <a:gd name="T68" fmla="*/ 386 w 684"/>
                  <a:gd name="T69" fmla="*/ 37 h 234"/>
                  <a:gd name="T70" fmla="*/ 358 w 684"/>
                  <a:gd name="T71" fmla="*/ 43 h 234"/>
                  <a:gd name="T72" fmla="*/ 331 w 684"/>
                  <a:gd name="T73" fmla="*/ 51 h 234"/>
                  <a:gd name="T74" fmla="*/ 304 w 684"/>
                  <a:gd name="T75" fmla="*/ 63 h 234"/>
                  <a:gd name="T76" fmla="*/ 280 w 684"/>
                  <a:gd name="T77" fmla="*/ 75 h 234"/>
                  <a:gd name="T78" fmla="*/ 259 w 684"/>
                  <a:gd name="T79" fmla="*/ 87 h 234"/>
                  <a:gd name="T80" fmla="*/ 233 w 684"/>
                  <a:gd name="T81" fmla="*/ 109 h 234"/>
                  <a:gd name="T82" fmla="*/ 197 w 684"/>
                  <a:gd name="T83" fmla="*/ 143 h 234"/>
                  <a:gd name="T84" fmla="*/ 163 w 684"/>
                  <a:gd name="T85" fmla="*/ 169 h 234"/>
                  <a:gd name="T86" fmla="*/ 132 w 684"/>
                  <a:gd name="T87" fmla="*/ 170 h 234"/>
                  <a:gd name="T88" fmla="*/ 106 w 684"/>
                  <a:gd name="T89" fmla="*/ 146 h 234"/>
                  <a:gd name="T90" fmla="*/ 73 w 684"/>
                  <a:gd name="T91" fmla="*/ 118 h 234"/>
                  <a:gd name="T92" fmla="*/ 38 w 684"/>
                  <a:gd name="T93" fmla="*/ 87 h 234"/>
                  <a:gd name="T94" fmla="*/ 26 w 684"/>
                  <a:gd name="T95" fmla="*/ 53 h 234"/>
                  <a:gd name="T96" fmla="*/ 36 w 684"/>
                  <a:gd name="T97" fmla="*/ 27 h 234"/>
                  <a:gd name="T98" fmla="*/ 28 w 684"/>
                  <a:gd name="T99" fmla="*/ 27 h 234"/>
                  <a:gd name="T100" fmla="*/ 11 w 684"/>
                  <a:gd name="T101" fmla="*/ 40 h 234"/>
                  <a:gd name="T102" fmla="*/ 0 w 684"/>
                  <a:gd name="T103" fmla="*/ 57 h 2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4"/>
                  <a:gd name="T157" fmla="*/ 0 h 234"/>
                  <a:gd name="T158" fmla="*/ 684 w 684"/>
                  <a:gd name="T159" fmla="*/ 234 h 2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4" h="234">
                    <a:moveTo>
                      <a:pt x="1" y="65"/>
                    </a:moveTo>
                    <a:lnTo>
                      <a:pt x="12" y="87"/>
                    </a:lnTo>
                    <a:lnTo>
                      <a:pt x="22" y="113"/>
                    </a:lnTo>
                    <a:lnTo>
                      <a:pt x="32" y="140"/>
                    </a:lnTo>
                    <a:lnTo>
                      <a:pt x="45" y="167"/>
                    </a:lnTo>
                    <a:lnTo>
                      <a:pt x="60" y="191"/>
                    </a:lnTo>
                    <a:lnTo>
                      <a:pt x="77" y="210"/>
                    </a:lnTo>
                    <a:lnTo>
                      <a:pt x="97" y="223"/>
                    </a:lnTo>
                    <a:lnTo>
                      <a:pt x="121" y="227"/>
                    </a:lnTo>
                    <a:lnTo>
                      <a:pt x="145" y="222"/>
                    </a:lnTo>
                    <a:lnTo>
                      <a:pt x="166" y="213"/>
                    </a:lnTo>
                    <a:lnTo>
                      <a:pt x="185" y="200"/>
                    </a:lnTo>
                    <a:lnTo>
                      <a:pt x="201" y="184"/>
                    </a:lnTo>
                    <a:lnTo>
                      <a:pt x="217" y="167"/>
                    </a:lnTo>
                    <a:lnTo>
                      <a:pt x="234" y="148"/>
                    </a:lnTo>
                    <a:lnTo>
                      <a:pt x="251" y="130"/>
                    </a:lnTo>
                    <a:lnTo>
                      <a:pt x="272" y="113"/>
                    </a:lnTo>
                    <a:lnTo>
                      <a:pt x="282" y="104"/>
                    </a:lnTo>
                    <a:lnTo>
                      <a:pt x="294" y="98"/>
                    </a:lnTo>
                    <a:lnTo>
                      <a:pt x="305" y="91"/>
                    </a:lnTo>
                    <a:lnTo>
                      <a:pt x="318" y="85"/>
                    </a:lnTo>
                    <a:lnTo>
                      <a:pt x="330" y="79"/>
                    </a:lnTo>
                    <a:lnTo>
                      <a:pt x="342" y="75"/>
                    </a:lnTo>
                    <a:lnTo>
                      <a:pt x="356" y="71"/>
                    </a:lnTo>
                    <a:lnTo>
                      <a:pt x="369" y="69"/>
                    </a:lnTo>
                    <a:lnTo>
                      <a:pt x="382" y="68"/>
                    </a:lnTo>
                    <a:lnTo>
                      <a:pt x="395" y="68"/>
                    </a:lnTo>
                    <a:lnTo>
                      <a:pt x="408" y="69"/>
                    </a:lnTo>
                    <a:lnTo>
                      <a:pt x="422" y="71"/>
                    </a:lnTo>
                    <a:lnTo>
                      <a:pt x="436" y="76"/>
                    </a:lnTo>
                    <a:lnTo>
                      <a:pt x="448" y="81"/>
                    </a:lnTo>
                    <a:lnTo>
                      <a:pt x="462" y="90"/>
                    </a:lnTo>
                    <a:lnTo>
                      <a:pt x="475" y="99"/>
                    </a:lnTo>
                    <a:lnTo>
                      <a:pt x="489" y="110"/>
                    </a:lnTo>
                    <a:lnTo>
                      <a:pt x="505" y="122"/>
                    </a:lnTo>
                    <a:lnTo>
                      <a:pt x="522" y="134"/>
                    </a:lnTo>
                    <a:lnTo>
                      <a:pt x="540" y="148"/>
                    </a:lnTo>
                    <a:lnTo>
                      <a:pt x="559" y="162"/>
                    </a:lnTo>
                    <a:lnTo>
                      <a:pt x="578" y="175"/>
                    </a:lnTo>
                    <a:lnTo>
                      <a:pt x="597" y="187"/>
                    </a:lnTo>
                    <a:lnTo>
                      <a:pt x="615" y="199"/>
                    </a:lnTo>
                    <a:lnTo>
                      <a:pt x="631" y="209"/>
                    </a:lnTo>
                    <a:lnTo>
                      <a:pt x="648" y="219"/>
                    </a:lnTo>
                    <a:lnTo>
                      <a:pt x="660" y="225"/>
                    </a:lnTo>
                    <a:lnTo>
                      <a:pt x="671" y="231"/>
                    </a:lnTo>
                    <a:lnTo>
                      <a:pt x="679" y="234"/>
                    </a:lnTo>
                    <a:lnTo>
                      <a:pt x="683" y="232"/>
                    </a:lnTo>
                    <a:lnTo>
                      <a:pt x="684" y="229"/>
                    </a:lnTo>
                    <a:lnTo>
                      <a:pt x="681" y="222"/>
                    </a:lnTo>
                    <a:lnTo>
                      <a:pt x="667" y="198"/>
                    </a:lnTo>
                    <a:lnTo>
                      <a:pt x="656" y="171"/>
                    </a:lnTo>
                    <a:lnTo>
                      <a:pt x="645" y="144"/>
                    </a:lnTo>
                    <a:lnTo>
                      <a:pt x="633" y="117"/>
                    </a:lnTo>
                    <a:lnTo>
                      <a:pt x="619" y="90"/>
                    </a:lnTo>
                    <a:lnTo>
                      <a:pt x="600" y="64"/>
                    </a:lnTo>
                    <a:lnTo>
                      <a:pt x="576" y="41"/>
                    </a:lnTo>
                    <a:lnTo>
                      <a:pt x="546" y="19"/>
                    </a:lnTo>
                    <a:lnTo>
                      <a:pt x="519" y="4"/>
                    </a:lnTo>
                    <a:lnTo>
                      <a:pt x="501" y="0"/>
                    </a:lnTo>
                    <a:lnTo>
                      <a:pt x="492" y="1"/>
                    </a:lnTo>
                    <a:lnTo>
                      <a:pt x="487" y="8"/>
                    </a:lnTo>
                    <a:lnTo>
                      <a:pt x="483" y="16"/>
                    </a:lnTo>
                    <a:lnTo>
                      <a:pt x="478" y="24"/>
                    </a:lnTo>
                    <a:lnTo>
                      <a:pt x="468" y="30"/>
                    </a:lnTo>
                    <a:lnTo>
                      <a:pt x="449" y="31"/>
                    </a:lnTo>
                    <a:lnTo>
                      <a:pt x="438" y="31"/>
                    </a:lnTo>
                    <a:lnTo>
                      <a:pt x="425" y="31"/>
                    </a:lnTo>
                    <a:lnTo>
                      <a:pt x="413" y="32"/>
                    </a:lnTo>
                    <a:lnTo>
                      <a:pt x="400" y="34"/>
                    </a:lnTo>
                    <a:lnTo>
                      <a:pt x="386" y="37"/>
                    </a:lnTo>
                    <a:lnTo>
                      <a:pt x="372" y="39"/>
                    </a:lnTo>
                    <a:lnTo>
                      <a:pt x="358" y="43"/>
                    </a:lnTo>
                    <a:lnTo>
                      <a:pt x="345" y="47"/>
                    </a:lnTo>
                    <a:lnTo>
                      <a:pt x="331" y="51"/>
                    </a:lnTo>
                    <a:lnTo>
                      <a:pt x="318" y="57"/>
                    </a:lnTo>
                    <a:lnTo>
                      <a:pt x="304" y="63"/>
                    </a:lnTo>
                    <a:lnTo>
                      <a:pt x="293" y="69"/>
                    </a:lnTo>
                    <a:lnTo>
                      <a:pt x="280" y="75"/>
                    </a:lnTo>
                    <a:lnTo>
                      <a:pt x="270" y="81"/>
                    </a:lnTo>
                    <a:lnTo>
                      <a:pt x="259" y="87"/>
                    </a:lnTo>
                    <a:lnTo>
                      <a:pt x="250" y="94"/>
                    </a:lnTo>
                    <a:lnTo>
                      <a:pt x="233" y="109"/>
                    </a:lnTo>
                    <a:lnTo>
                      <a:pt x="214" y="126"/>
                    </a:lnTo>
                    <a:lnTo>
                      <a:pt x="197" y="143"/>
                    </a:lnTo>
                    <a:lnTo>
                      <a:pt x="179" y="157"/>
                    </a:lnTo>
                    <a:lnTo>
                      <a:pt x="163" y="169"/>
                    </a:lnTo>
                    <a:lnTo>
                      <a:pt x="146" y="174"/>
                    </a:lnTo>
                    <a:lnTo>
                      <a:pt x="132" y="170"/>
                    </a:lnTo>
                    <a:lnTo>
                      <a:pt x="118" y="157"/>
                    </a:lnTo>
                    <a:lnTo>
                      <a:pt x="106" y="146"/>
                    </a:lnTo>
                    <a:lnTo>
                      <a:pt x="90" y="133"/>
                    </a:lnTo>
                    <a:lnTo>
                      <a:pt x="73" y="118"/>
                    </a:lnTo>
                    <a:lnTo>
                      <a:pt x="54" y="103"/>
                    </a:lnTo>
                    <a:lnTo>
                      <a:pt x="38" y="87"/>
                    </a:lnTo>
                    <a:lnTo>
                      <a:pt x="28" y="70"/>
                    </a:lnTo>
                    <a:lnTo>
                      <a:pt x="26" y="53"/>
                    </a:lnTo>
                    <a:lnTo>
                      <a:pt x="32" y="34"/>
                    </a:lnTo>
                    <a:lnTo>
                      <a:pt x="36" y="27"/>
                    </a:lnTo>
                    <a:lnTo>
                      <a:pt x="34" y="25"/>
                    </a:lnTo>
                    <a:lnTo>
                      <a:pt x="28" y="27"/>
                    </a:lnTo>
                    <a:lnTo>
                      <a:pt x="20" y="32"/>
                    </a:lnTo>
                    <a:lnTo>
                      <a:pt x="11" y="40"/>
                    </a:lnTo>
                    <a:lnTo>
                      <a:pt x="4" y="48"/>
                    </a:lnTo>
                    <a:lnTo>
                      <a:pt x="0" y="57"/>
                    </a:lnTo>
                    <a:lnTo>
                      <a:pt x="1" y="65"/>
                    </a:lnTo>
                    <a:close/>
                  </a:path>
                </a:pathLst>
              </a:custGeom>
              <a:solidFill>
                <a:srgbClr val="000000"/>
              </a:solidFill>
              <a:ln w="9525">
                <a:noFill/>
                <a:round/>
                <a:headEnd/>
                <a:tailEnd/>
              </a:ln>
            </p:spPr>
            <p:txBody>
              <a:bodyPr/>
              <a:lstStyle/>
              <a:p>
                <a:endParaRPr lang="fa-IR"/>
              </a:p>
            </p:txBody>
          </p:sp>
          <p:sp>
            <p:nvSpPr>
              <p:cNvPr id="16590" name="Freeform 174"/>
              <p:cNvSpPr>
                <a:spLocks/>
              </p:cNvSpPr>
              <p:nvPr/>
            </p:nvSpPr>
            <p:spPr bwMode="auto">
              <a:xfrm>
                <a:off x="721" y="2645"/>
                <a:ext cx="264" cy="130"/>
              </a:xfrm>
              <a:custGeom>
                <a:avLst/>
                <a:gdLst>
                  <a:gd name="T0" fmla="*/ 205 w 529"/>
                  <a:gd name="T1" fmla="*/ 122 h 260"/>
                  <a:gd name="T2" fmla="*/ 229 w 529"/>
                  <a:gd name="T3" fmla="*/ 106 h 260"/>
                  <a:gd name="T4" fmla="*/ 256 w 529"/>
                  <a:gd name="T5" fmla="*/ 91 h 260"/>
                  <a:gd name="T6" fmla="*/ 283 w 529"/>
                  <a:gd name="T7" fmla="*/ 76 h 260"/>
                  <a:gd name="T8" fmla="*/ 311 w 529"/>
                  <a:gd name="T9" fmla="*/ 66 h 260"/>
                  <a:gd name="T10" fmla="*/ 336 w 529"/>
                  <a:gd name="T11" fmla="*/ 60 h 260"/>
                  <a:gd name="T12" fmla="*/ 359 w 529"/>
                  <a:gd name="T13" fmla="*/ 63 h 260"/>
                  <a:gd name="T14" fmla="*/ 379 w 529"/>
                  <a:gd name="T15" fmla="*/ 74 h 260"/>
                  <a:gd name="T16" fmla="*/ 402 w 529"/>
                  <a:gd name="T17" fmla="*/ 106 h 260"/>
                  <a:gd name="T18" fmla="*/ 431 w 529"/>
                  <a:gd name="T19" fmla="*/ 158 h 260"/>
                  <a:gd name="T20" fmla="*/ 457 w 529"/>
                  <a:gd name="T21" fmla="*/ 209 h 260"/>
                  <a:gd name="T22" fmla="*/ 484 w 529"/>
                  <a:gd name="T23" fmla="*/ 247 h 260"/>
                  <a:gd name="T24" fmla="*/ 506 w 529"/>
                  <a:gd name="T25" fmla="*/ 260 h 260"/>
                  <a:gd name="T26" fmla="*/ 522 w 529"/>
                  <a:gd name="T27" fmla="*/ 245 h 260"/>
                  <a:gd name="T28" fmla="*/ 529 w 529"/>
                  <a:gd name="T29" fmla="*/ 215 h 260"/>
                  <a:gd name="T30" fmla="*/ 525 w 529"/>
                  <a:gd name="T31" fmla="*/ 187 h 260"/>
                  <a:gd name="T32" fmla="*/ 515 w 529"/>
                  <a:gd name="T33" fmla="*/ 177 h 260"/>
                  <a:gd name="T34" fmla="*/ 502 w 529"/>
                  <a:gd name="T35" fmla="*/ 159 h 260"/>
                  <a:gd name="T36" fmla="*/ 483 w 529"/>
                  <a:gd name="T37" fmla="*/ 133 h 260"/>
                  <a:gd name="T38" fmla="*/ 458 w 529"/>
                  <a:gd name="T39" fmla="*/ 101 h 260"/>
                  <a:gd name="T40" fmla="*/ 431 w 529"/>
                  <a:gd name="T41" fmla="*/ 67 h 260"/>
                  <a:gd name="T42" fmla="*/ 401 w 529"/>
                  <a:gd name="T43" fmla="*/ 37 h 260"/>
                  <a:gd name="T44" fmla="*/ 370 w 529"/>
                  <a:gd name="T45" fmla="*/ 14 h 260"/>
                  <a:gd name="T46" fmla="*/ 340 w 529"/>
                  <a:gd name="T47" fmla="*/ 2 h 260"/>
                  <a:gd name="T48" fmla="*/ 310 w 529"/>
                  <a:gd name="T49" fmla="*/ 2 h 260"/>
                  <a:gd name="T50" fmla="*/ 282 w 529"/>
                  <a:gd name="T51" fmla="*/ 4 h 260"/>
                  <a:gd name="T52" fmla="*/ 256 w 529"/>
                  <a:gd name="T53" fmla="*/ 7 h 260"/>
                  <a:gd name="T54" fmla="*/ 230 w 529"/>
                  <a:gd name="T55" fmla="*/ 12 h 260"/>
                  <a:gd name="T56" fmla="*/ 206 w 529"/>
                  <a:gd name="T57" fmla="*/ 19 h 260"/>
                  <a:gd name="T58" fmla="*/ 184 w 529"/>
                  <a:gd name="T59" fmla="*/ 28 h 260"/>
                  <a:gd name="T60" fmla="*/ 163 w 529"/>
                  <a:gd name="T61" fmla="*/ 41 h 260"/>
                  <a:gd name="T62" fmla="*/ 145 w 529"/>
                  <a:gd name="T63" fmla="*/ 57 h 260"/>
                  <a:gd name="T64" fmla="*/ 116 w 529"/>
                  <a:gd name="T65" fmla="*/ 89 h 260"/>
                  <a:gd name="T66" fmla="*/ 72 w 529"/>
                  <a:gd name="T67" fmla="*/ 128 h 260"/>
                  <a:gd name="T68" fmla="*/ 31 w 529"/>
                  <a:gd name="T69" fmla="*/ 161 h 260"/>
                  <a:gd name="T70" fmla="*/ 3 w 529"/>
                  <a:gd name="T71" fmla="*/ 179 h 260"/>
                  <a:gd name="T72" fmla="*/ 1 w 529"/>
                  <a:gd name="T73" fmla="*/ 181 h 260"/>
                  <a:gd name="T74" fmla="*/ 13 w 529"/>
                  <a:gd name="T75" fmla="*/ 180 h 260"/>
                  <a:gd name="T76" fmla="*/ 33 w 529"/>
                  <a:gd name="T77" fmla="*/ 177 h 260"/>
                  <a:gd name="T78" fmla="*/ 61 w 529"/>
                  <a:gd name="T79" fmla="*/ 172 h 260"/>
                  <a:gd name="T80" fmla="*/ 92 w 529"/>
                  <a:gd name="T81" fmla="*/ 165 h 260"/>
                  <a:gd name="T82" fmla="*/ 124 w 529"/>
                  <a:gd name="T83" fmla="*/ 157 h 260"/>
                  <a:gd name="T84" fmla="*/ 155 w 529"/>
                  <a:gd name="T85" fmla="*/ 148 h 260"/>
                  <a:gd name="T86" fmla="*/ 182 w 529"/>
                  <a:gd name="T87" fmla="*/ 136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9"/>
                  <a:gd name="T133" fmla="*/ 0 h 260"/>
                  <a:gd name="T134" fmla="*/ 529 w 529"/>
                  <a:gd name="T135" fmla="*/ 260 h 2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9" h="260">
                    <a:moveTo>
                      <a:pt x="193" y="129"/>
                    </a:moveTo>
                    <a:lnTo>
                      <a:pt x="205" y="122"/>
                    </a:lnTo>
                    <a:lnTo>
                      <a:pt x="216" y="114"/>
                    </a:lnTo>
                    <a:lnTo>
                      <a:pt x="229" y="106"/>
                    </a:lnTo>
                    <a:lnTo>
                      <a:pt x="242" y="98"/>
                    </a:lnTo>
                    <a:lnTo>
                      <a:pt x="256" y="91"/>
                    </a:lnTo>
                    <a:lnTo>
                      <a:pt x="269" y="83"/>
                    </a:lnTo>
                    <a:lnTo>
                      <a:pt x="283" y="76"/>
                    </a:lnTo>
                    <a:lnTo>
                      <a:pt x="297" y="71"/>
                    </a:lnTo>
                    <a:lnTo>
                      <a:pt x="311" y="66"/>
                    </a:lnTo>
                    <a:lnTo>
                      <a:pt x="324" y="63"/>
                    </a:lnTo>
                    <a:lnTo>
                      <a:pt x="336" y="60"/>
                    </a:lnTo>
                    <a:lnTo>
                      <a:pt x="349" y="60"/>
                    </a:lnTo>
                    <a:lnTo>
                      <a:pt x="359" y="63"/>
                    </a:lnTo>
                    <a:lnTo>
                      <a:pt x="370" y="67"/>
                    </a:lnTo>
                    <a:lnTo>
                      <a:pt x="379" y="74"/>
                    </a:lnTo>
                    <a:lnTo>
                      <a:pt x="387" y="83"/>
                    </a:lnTo>
                    <a:lnTo>
                      <a:pt x="402" y="106"/>
                    </a:lnTo>
                    <a:lnTo>
                      <a:pt x="416" y="132"/>
                    </a:lnTo>
                    <a:lnTo>
                      <a:pt x="431" y="158"/>
                    </a:lnTo>
                    <a:lnTo>
                      <a:pt x="445" y="185"/>
                    </a:lnTo>
                    <a:lnTo>
                      <a:pt x="457" y="209"/>
                    </a:lnTo>
                    <a:lnTo>
                      <a:pt x="471" y="230"/>
                    </a:lnTo>
                    <a:lnTo>
                      <a:pt x="484" y="247"/>
                    </a:lnTo>
                    <a:lnTo>
                      <a:pt x="495" y="257"/>
                    </a:lnTo>
                    <a:lnTo>
                      <a:pt x="506" y="260"/>
                    </a:lnTo>
                    <a:lnTo>
                      <a:pt x="515" y="255"/>
                    </a:lnTo>
                    <a:lnTo>
                      <a:pt x="522" y="245"/>
                    </a:lnTo>
                    <a:lnTo>
                      <a:pt x="526" y="231"/>
                    </a:lnTo>
                    <a:lnTo>
                      <a:pt x="529" y="215"/>
                    </a:lnTo>
                    <a:lnTo>
                      <a:pt x="528" y="200"/>
                    </a:lnTo>
                    <a:lnTo>
                      <a:pt x="525" y="187"/>
                    </a:lnTo>
                    <a:lnTo>
                      <a:pt x="519" y="180"/>
                    </a:lnTo>
                    <a:lnTo>
                      <a:pt x="515" y="177"/>
                    </a:lnTo>
                    <a:lnTo>
                      <a:pt x="509" y="170"/>
                    </a:lnTo>
                    <a:lnTo>
                      <a:pt x="502" y="159"/>
                    </a:lnTo>
                    <a:lnTo>
                      <a:pt x="493" y="147"/>
                    </a:lnTo>
                    <a:lnTo>
                      <a:pt x="483" y="133"/>
                    </a:lnTo>
                    <a:lnTo>
                      <a:pt x="471" y="117"/>
                    </a:lnTo>
                    <a:lnTo>
                      <a:pt x="458" y="101"/>
                    </a:lnTo>
                    <a:lnTo>
                      <a:pt x="445" y="84"/>
                    </a:lnTo>
                    <a:lnTo>
                      <a:pt x="431" y="67"/>
                    </a:lnTo>
                    <a:lnTo>
                      <a:pt x="416" y="52"/>
                    </a:lnTo>
                    <a:lnTo>
                      <a:pt x="401" y="37"/>
                    </a:lnTo>
                    <a:lnTo>
                      <a:pt x="386" y="25"/>
                    </a:lnTo>
                    <a:lnTo>
                      <a:pt x="370" y="14"/>
                    </a:lnTo>
                    <a:lnTo>
                      <a:pt x="355" y="6"/>
                    </a:lnTo>
                    <a:lnTo>
                      <a:pt x="340" y="2"/>
                    </a:lnTo>
                    <a:lnTo>
                      <a:pt x="325" y="0"/>
                    </a:lnTo>
                    <a:lnTo>
                      <a:pt x="310" y="2"/>
                    </a:lnTo>
                    <a:lnTo>
                      <a:pt x="296" y="3"/>
                    </a:lnTo>
                    <a:lnTo>
                      <a:pt x="282" y="4"/>
                    </a:lnTo>
                    <a:lnTo>
                      <a:pt x="268" y="6"/>
                    </a:lnTo>
                    <a:lnTo>
                      <a:pt x="256" y="7"/>
                    </a:lnTo>
                    <a:lnTo>
                      <a:pt x="243" y="10"/>
                    </a:lnTo>
                    <a:lnTo>
                      <a:pt x="230" y="12"/>
                    </a:lnTo>
                    <a:lnTo>
                      <a:pt x="219" y="14"/>
                    </a:lnTo>
                    <a:lnTo>
                      <a:pt x="206" y="19"/>
                    </a:lnTo>
                    <a:lnTo>
                      <a:pt x="196" y="22"/>
                    </a:lnTo>
                    <a:lnTo>
                      <a:pt x="184" y="28"/>
                    </a:lnTo>
                    <a:lnTo>
                      <a:pt x="174" y="34"/>
                    </a:lnTo>
                    <a:lnTo>
                      <a:pt x="163" y="41"/>
                    </a:lnTo>
                    <a:lnTo>
                      <a:pt x="154" y="48"/>
                    </a:lnTo>
                    <a:lnTo>
                      <a:pt x="145" y="57"/>
                    </a:lnTo>
                    <a:lnTo>
                      <a:pt x="136" y="67"/>
                    </a:lnTo>
                    <a:lnTo>
                      <a:pt x="116" y="89"/>
                    </a:lnTo>
                    <a:lnTo>
                      <a:pt x="96" y="110"/>
                    </a:lnTo>
                    <a:lnTo>
                      <a:pt x="72" y="128"/>
                    </a:lnTo>
                    <a:lnTo>
                      <a:pt x="51" y="146"/>
                    </a:lnTo>
                    <a:lnTo>
                      <a:pt x="31" y="161"/>
                    </a:lnTo>
                    <a:lnTo>
                      <a:pt x="15" y="172"/>
                    </a:lnTo>
                    <a:lnTo>
                      <a:pt x="3" y="179"/>
                    </a:lnTo>
                    <a:lnTo>
                      <a:pt x="0" y="181"/>
                    </a:lnTo>
                    <a:lnTo>
                      <a:pt x="1" y="181"/>
                    </a:lnTo>
                    <a:lnTo>
                      <a:pt x="6" y="180"/>
                    </a:lnTo>
                    <a:lnTo>
                      <a:pt x="13" y="180"/>
                    </a:lnTo>
                    <a:lnTo>
                      <a:pt x="23" y="178"/>
                    </a:lnTo>
                    <a:lnTo>
                      <a:pt x="33" y="177"/>
                    </a:lnTo>
                    <a:lnTo>
                      <a:pt x="47" y="174"/>
                    </a:lnTo>
                    <a:lnTo>
                      <a:pt x="61" y="172"/>
                    </a:lnTo>
                    <a:lnTo>
                      <a:pt x="76" y="169"/>
                    </a:lnTo>
                    <a:lnTo>
                      <a:pt x="92" y="165"/>
                    </a:lnTo>
                    <a:lnTo>
                      <a:pt x="108" y="162"/>
                    </a:lnTo>
                    <a:lnTo>
                      <a:pt x="124" y="157"/>
                    </a:lnTo>
                    <a:lnTo>
                      <a:pt x="140" y="152"/>
                    </a:lnTo>
                    <a:lnTo>
                      <a:pt x="155" y="148"/>
                    </a:lnTo>
                    <a:lnTo>
                      <a:pt x="169" y="142"/>
                    </a:lnTo>
                    <a:lnTo>
                      <a:pt x="182" y="136"/>
                    </a:lnTo>
                    <a:lnTo>
                      <a:pt x="193" y="129"/>
                    </a:lnTo>
                    <a:close/>
                  </a:path>
                </a:pathLst>
              </a:custGeom>
              <a:solidFill>
                <a:srgbClr val="000000"/>
              </a:solidFill>
              <a:ln w="9525">
                <a:noFill/>
                <a:round/>
                <a:headEnd/>
                <a:tailEnd/>
              </a:ln>
            </p:spPr>
            <p:txBody>
              <a:bodyPr/>
              <a:lstStyle/>
              <a:p>
                <a:endParaRPr lang="fa-IR"/>
              </a:p>
            </p:txBody>
          </p:sp>
          <p:sp>
            <p:nvSpPr>
              <p:cNvPr id="16591" name="Freeform 175"/>
              <p:cNvSpPr>
                <a:spLocks/>
              </p:cNvSpPr>
              <p:nvPr/>
            </p:nvSpPr>
            <p:spPr bwMode="auto">
              <a:xfrm>
                <a:off x="665" y="2178"/>
                <a:ext cx="366" cy="612"/>
              </a:xfrm>
              <a:custGeom>
                <a:avLst/>
                <a:gdLst>
                  <a:gd name="T0" fmla="*/ 91 w 732"/>
                  <a:gd name="T1" fmla="*/ 1093 h 1225"/>
                  <a:gd name="T2" fmla="*/ 120 w 732"/>
                  <a:gd name="T3" fmla="*/ 998 h 1225"/>
                  <a:gd name="T4" fmla="*/ 141 w 732"/>
                  <a:gd name="T5" fmla="*/ 846 h 1225"/>
                  <a:gd name="T6" fmla="*/ 151 w 732"/>
                  <a:gd name="T7" fmla="*/ 637 h 1225"/>
                  <a:gd name="T8" fmla="*/ 170 w 732"/>
                  <a:gd name="T9" fmla="*/ 422 h 1225"/>
                  <a:gd name="T10" fmla="*/ 156 w 732"/>
                  <a:gd name="T11" fmla="*/ 330 h 1225"/>
                  <a:gd name="T12" fmla="*/ 196 w 732"/>
                  <a:gd name="T13" fmla="*/ 347 h 1225"/>
                  <a:gd name="T14" fmla="*/ 256 w 732"/>
                  <a:gd name="T15" fmla="*/ 356 h 1225"/>
                  <a:gd name="T16" fmla="*/ 284 w 732"/>
                  <a:gd name="T17" fmla="*/ 338 h 1225"/>
                  <a:gd name="T18" fmla="*/ 323 w 732"/>
                  <a:gd name="T19" fmla="*/ 262 h 1225"/>
                  <a:gd name="T20" fmla="*/ 408 w 732"/>
                  <a:gd name="T21" fmla="*/ 258 h 1225"/>
                  <a:gd name="T22" fmla="*/ 497 w 732"/>
                  <a:gd name="T23" fmla="*/ 311 h 1225"/>
                  <a:gd name="T24" fmla="*/ 578 w 732"/>
                  <a:gd name="T25" fmla="*/ 365 h 1225"/>
                  <a:gd name="T26" fmla="*/ 656 w 732"/>
                  <a:gd name="T27" fmla="*/ 421 h 1225"/>
                  <a:gd name="T28" fmla="*/ 712 w 732"/>
                  <a:gd name="T29" fmla="*/ 468 h 1225"/>
                  <a:gd name="T30" fmla="*/ 724 w 732"/>
                  <a:gd name="T31" fmla="*/ 441 h 1225"/>
                  <a:gd name="T32" fmla="*/ 637 w 732"/>
                  <a:gd name="T33" fmla="*/ 249 h 1225"/>
                  <a:gd name="T34" fmla="*/ 550 w 732"/>
                  <a:gd name="T35" fmla="*/ 115 h 1225"/>
                  <a:gd name="T36" fmla="*/ 466 w 732"/>
                  <a:gd name="T37" fmla="*/ 50 h 1225"/>
                  <a:gd name="T38" fmla="*/ 340 w 732"/>
                  <a:gd name="T39" fmla="*/ 5 h 1225"/>
                  <a:gd name="T40" fmla="*/ 271 w 732"/>
                  <a:gd name="T41" fmla="*/ 23 h 1225"/>
                  <a:gd name="T42" fmla="*/ 243 w 732"/>
                  <a:gd name="T43" fmla="*/ 128 h 1225"/>
                  <a:gd name="T44" fmla="*/ 201 w 732"/>
                  <a:gd name="T45" fmla="*/ 203 h 1225"/>
                  <a:gd name="T46" fmla="*/ 142 w 732"/>
                  <a:gd name="T47" fmla="*/ 194 h 1225"/>
                  <a:gd name="T48" fmla="*/ 83 w 732"/>
                  <a:gd name="T49" fmla="*/ 151 h 1225"/>
                  <a:gd name="T50" fmla="*/ 24 w 732"/>
                  <a:gd name="T51" fmla="*/ 82 h 1225"/>
                  <a:gd name="T52" fmla="*/ 11 w 732"/>
                  <a:gd name="T53" fmla="*/ 90 h 1225"/>
                  <a:gd name="T54" fmla="*/ 103 w 732"/>
                  <a:gd name="T55" fmla="*/ 225 h 1225"/>
                  <a:gd name="T56" fmla="*/ 164 w 732"/>
                  <a:gd name="T57" fmla="*/ 247 h 1225"/>
                  <a:gd name="T58" fmla="*/ 262 w 732"/>
                  <a:gd name="T59" fmla="*/ 194 h 1225"/>
                  <a:gd name="T60" fmla="*/ 308 w 732"/>
                  <a:gd name="T61" fmla="*/ 148 h 1225"/>
                  <a:gd name="T62" fmla="*/ 348 w 732"/>
                  <a:gd name="T63" fmla="*/ 70 h 1225"/>
                  <a:gd name="T64" fmla="*/ 423 w 732"/>
                  <a:gd name="T65" fmla="*/ 46 h 1225"/>
                  <a:gd name="T66" fmla="*/ 476 w 732"/>
                  <a:gd name="T67" fmla="*/ 88 h 1225"/>
                  <a:gd name="T68" fmla="*/ 527 w 732"/>
                  <a:gd name="T69" fmla="*/ 141 h 1225"/>
                  <a:gd name="T70" fmla="*/ 577 w 732"/>
                  <a:gd name="T71" fmla="*/ 202 h 1225"/>
                  <a:gd name="T72" fmla="*/ 619 w 732"/>
                  <a:gd name="T73" fmla="*/ 267 h 1225"/>
                  <a:gd name="T74" fmla="*/ 667 w 732"/>
                  <a:gd name="T75" fmla="*/ 366 h 1225"/>
                  <a:gd name="T76" fmla="*/ 681 w 732"/>
                  <a:gd name="T77" fmla="*/ 403 h 1225"/>
                  <a:gd name="T78" fmla="*/ 618 w 732"/>
                  <a:gd name="T79" fmla="*/ 349 h 1225"/>
                  <a:gd name="T80" fmla="*/ 536 w 732"/>
                  <a:gd name="T81" fmla="*/ 289 h 1225"/>
                  <a:gd name="T82" fmla="*/ 451 w 732"/>
                  <a:gd name="T83" fmla="*/ 240 h 1225"/>
                  <a:gd name="T84" fmla="*/ 362 w 732"/>
                  <a:gd name="T85" fmla="*/ 211 h 1225"/>
                  <a:gd name="T86" fmla="*/ 302 w 732"/>
                  <a:gd name="T87" fmla="*/ 248 h 1225"/>
                  <a:gd name="T88" fmla="*/ 235 w 732"/>
                  <a:gd name="T89" fmla="*/ 304 h 1225"/>
                  <a:gd name="T90" fmla="*/ 168 w 732"/>
                  <a:gd name="T91" fmla="*/ 300 h 1225"/>
                  <a:gd name="T92" fmla="*/ 111 w 732"/>
                  <a:gd name="T93" fmla="*/ 250 h 1225"/>
                  <a:gd name="T94" fmla="*/ 130 w 732"/>
                  <a:gd name="T95" fmla="*/ 388 h 1225"/>
                  <a:gd name="T96" fmla="*/ 112 w 732"/>
                  <a:gd name="T97" fmla="*/ 538 h 1225"/>
                  <a:gd name="T98" fmla="*/ 85 w 732"/>
                  <a:gd name="T99" fmla="*/ 626 h 1225"/>
                  <a:gd name="T100" fmla="*/ 96 w 732"/>
                  <a:gd name="T101" fmla="*/ 808 h 1225"/>
                  <a:gd name="T102" fmla="*/ 78 w 732"/>
                  <a:gd name="T103" fmla="*/ 992 h 1225"/>
                  <a:gd name="T104" fmla="*/ 59 w 732"/>
                  <a:gd name="T105" fmla="*/ 1225 h 12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225"/>
                  <a:gd name="T161" fmla="*/ 732 w 732"/>
                  <a:gd name="T162" fmla="*/ 1225 h 12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225">
                    <a:moveTo>
                      <a:pt x="66" y="1197"/>
                    </a:moveTo>
                    <a:lnTo>
                      <a:pt x="74" y="1157"/>
                    </a:lnTo>
                    <a:lnTo>
                      <a:pt x="83" y="1122"/>
                    </a:lnTo>
                    <a:lnTo>
                      <a:pt x="91" y="1093"/>
                    </a:lnTo>
                    <a:lnTo>
                      <a:pt x="100" y="1067"/>
                    </a:lnTo>
                    <a:lnTo>
                      <a:pt x="108" y="1044"/>
                    </a:lnTo>
                    <a:lnTo>
                      <a:pt x="115" y="1021"/>
                    </a:lnTo>
                    <a:lnTo>
                      <a:pt x="120" y="998"/>
                    </a:lnTo>
                    <a:lnTo>
                      <a:pt x="122" y="971"/>
                    </a:lnTo>
                    <a:lnTo>
                      <a:pt x="127" y="924"/>
                    </a:lnTo>
                    <a:lnTo>
                      <a:pt x="134" y="887"/>
                    </a:lnTo>
                    <a:lnTo>
                      <a:pt x="141" y="846"/>
                    </a:lnTo>
                    <a:lnTo>
                      <a:pt x="145" y="789"/>
                    </a:lnTo>
                    <a:lnTo>
                      <a:pt x="148" y="732"/>
                    </a:lnTo>
                    <a:lnTo>
                      <a:pt x="150" y="687"/>
                    </a:lnTo>
                    <a:lnTo>
                      <a:pt x="151" y="637"/>
                    </a:lnTo>
                    <a:lnTo>
                      <a:pt x="151" y="569"/>
                    </a:lnTo>
                    <a:lnTo>
                      <a:pt x="156" y="502"/>
                    </a:lnTo>
                    <a:lnTo>
                      <a:pt x="165" y="459"/>
                    </a:lnTo>
                    <a:lnTo>
                      <a:pt x="170" y="422"/>
                    </a:lnTo>
                    <a:lnTo>
                      <a:pt x="163" y="372"/>
                    </a:lnTo>
                    <a:lnTo>
                      <a:pt x="157" y="348"/>
                    </a:lnTo>
                    <a:lnTo>
                      <a:pt x="155" y="334"/>
                    </a:lnTo>
                    <a:lnTo>
                      <a:pt x="156" y="330"/>
                    </a:lnTo>
                    <a:lnTo>
                      <a:pt x="160" y="331"/>
                    </a:lnTo>
                    <a:lnTo>
                      <a:pt x="170" y="335"/>
                    </a:lnTo>
                    <a:lnTo>
                      <a:pt x="181" y="342"/>
                    </a:lnTo>
                    <a:lnTo>
                      <a:pt x="196" y="347"/>
                    </a:lnTo>
                    <a:lnTo>
                      <a:pt x="214" y="349"/>
                    </a:lnTo>
                    <a:lnTo>
                      <a:pt x="232" y="350"/>
                    </a:lnTo>
                    <a:lnTo>
                      <a:pt x="246" y="354"/>
                    </a:lnTo>
                    <a:lnTo>
                      <a:pt x="256" y="356"/>
                    </a:lnTo>
                    <a:lnTo>
                      <a:pt x="264" y="357"/>
                    </a:lnTo>
                    <a:lnTo>
                      <a:pt x="271" y="356"/>
                    </a:lnTo>
                    <a:lnTo>
                      <a:pt x="277" y="349"/>
                    </a:lnTo>
                    <a:lnTo>
                      <a:pt x="284" y="338"/>
                    </a:lnTo>
                    <a:lnTo>
                      <a:pt x="290" y="318"/>
                    </a:lnTo>
                    <a:lnTo>
                      <a:pt x="299" y="296"/>
                    </a:lnTo>
                    <a:lnTo>
                      <a:pt x="310" y="277"/>
                    </a:lnTo>
                    <a:lnTo>
                      <a:pt x="323" y="262"/>
                    </a:lnTo>
                    <a:lnTo>
                      <a:pt x="339" y="251"/>
                    </a:lnTo>
                    <a:lnTo>
                      <a:pt x="357" y="247"/>
                    </a:lnTo>
                    <a:lnTo>
                      <a:pt x="380" y="249"/>
                    </a:lnTo>
                    <a:lnTo>
                      <a:pt x="408" y="258"/>
                    </a:lnTo>
                    <a:lnTo>
                      <a:pt x="440" y="275"/>
                    </a:lnTo>
                    <a:lnTo>
                      <a:pt x="459" y="287"/>
                    </a:lnTo>
                    <a:lnTo>
                      <a:pt x="477" y="298"/>
                    </a:lnTo>
                    <a:lnTo>
                      <a:pt x="497" y="311"/>
                    </a:lnTo>
                    <a:lnTo>
                      <a:pt x="517" y="325"/>
                    </a:lnTo>
                    <a:lnTo>
                      <a:pt x="537" y="338"/>
                    </a:lnTo>
                    <a:lnTo>
                      <a:pt x="558" y="351"/>
                    </a:lnTo>
                    <a:lnTo>
                      <a:pt x="578" y="365"/>
                    </a:lnTo>
                    <a:lnTo>
                      <a:pt x="599" y="380"/>
                    </a:lnTo>
                    <a:lnTo>
                      <a:pt x="619" y="394"/>
                    </a:lnTo>
                    <a:lnTo>
                      <a:pt x="637" y="408"/>
                    </a:lnTo>
                    <a:lnTo>
                      <a:pt x="656" y="421"/>
                    </a:lnTo>
                    <a:lnTo>
                      <a:pt x="672" y="433"/>
                    </a:lnTo>
                    <a:lnTo>
                      <a:pt x="687" y="446"/>
                    </a:lnTo>
                    <a:lnTo>
                      <a:pt x="701" y="457"/>
                    </a:lnTo>
                    <a:lnTo>
                      <a:pt x="712" y="468"/>
                    </a:lnTo>
                    <a:lnTo>
                      <a:pt x="721" y="478"/>
                    </a:lnTo>
                    <a:lnTo>
                      <a:pt x="732" y="485"/>
                    </a:lnTo>
                    <a:lnTo>
                      <a:pt x="732" y="471"/>
                    </a:lnTo>
                    <a:lnTo>
                      <a:pt x="724" y="441"/>
                    </a:lnTo>
                    <a:lnTo>
                      <a:pt x="707" y="400"/>
                    </a:lnTo>
                    <a:lnTo>
                      <a:pt x="687" y="351"/>
                    </a:lnTo>
                    <a:lnTo>
                      <a:pt x="663" y="300"/>
                    </a:lnTo>
                    <a:lnTo>
                      <a:pt x="637" y="249"/>
                    </a:lnTo>
                    <a:lnTo>
                      <a:pt x="611" y="205"/>
                    </a:lnTo>
                    <a:lnTo>
                      <a:pt x="588" y="169"/>
                    </a:lnTo>
                    <a:lnTo>
                      <a:pt x="567" y="139"/>
                    </a:lnTo>
                    <a:lnTo>
                      <a:pt x="550" y="115"/>
                    </a:lnTo>
                    <a:lnTo>
                      <a:pt x="532" y="95"/>
                    </a:lnTo>
                    <a:lnTo>
                      <a:pt x="514" y="78"/>
                    </a:lnTo>
                    <a:lnTo>
                      <a:pt x="492" y="63"/>
                    </a:lnTo>
                    <a:lnTo>
                      <a:pt x="466" y="50"/>
                    </a:lnTo>
                    <a:lnTo>
                      <a:pt x="433" y="36"/>
                    </a:lnTo>
                    <a:lnTo>
                      <a:pt x="399" y="23"/>
                    </a:lnTo>
                    <a:lnTo>
                      <a:pt x="368" y="12"/>
                    </a:lnTo>
                    <a:lnTo>
                      <a:pt x="340" y="5"/>
                    </a:lnTo>
                    <a:lnTo>
                      <a:pt x="317" y="0"/>
                    </a:lnTo>
                    <a:lnTo>
                      <a:pt x="297" y="2"/>
                    </a:lnTo>
                    <a:lnTo>
                      <a:pt x="282" y="9"/>
                    </a:lnTo>
                    <a:lnTo>
                      <a:pt x="271" y="23"/>
                    </a:lnTo>
                    <a:lnTo>
                      <a:pt x="264" y="45"/>
                    </a:lnTo>
                    <a:lnTo>
                      <a:pt x="258" y="73"/>
                    </a:lnTo>
                    <a:lnTo>
                      <a:pt x="251" y="100"/>
                    </a:lnTo>
                    <a:lnTo>
                      <a:pt x="243" y="128"/>
                    </a:lnTo>
                    <a:lnTo>
                      <a:pt x="234" y="153"/>
                    </a:lnTo>
                    <a:lnTo>
                      <a:pt x="225" y="175"/>
                    </a:lnTo>
                    <a:lnTo>
                      <a:pt x="213" y="192"/>
                    </a:lnTo>
                    <a:lnTo>
                      <a:pt x="201" y="203"/>
                    </a:lnTo>
                    <a:lnTo>
                      <a:pt x="187" y="206"/>
                    </a:lnTo>
                    <a:lnTo>
                      <a:pt x="173" y="204"/>
                    </a:lnTo>
                    <a:lnTo>
                      <a:pt x="157" y="199"/>
                    </a:lnTo>
                    <a:lnTo>
                      <a:pt x="142" y="194"/>
                    </a:lnTo>
                    <a:lnTo>
                      <a:pt x="126" y="186"/>
                    </a:lnTo>
                    <a:lnTo>
                      <a:pt x="111" y="176"/>
                    </a:lnTo>
                    <a:lnTo>
                      <a:pt x="97" y="165"/>
                    </a:lnTo>
                    <a:lnTo>
                      <a:pt x="83" y="151"/>
                    </a:lnTo>
                    <a:lnTo>
                      <a:pt x="72" y="136"/>
                    </a:lnTo>
                    <a:lnTo>
                      <a:pt x="59" y="119"/>
                    </a:lnTo>
                    <a:lnTo>
                      <a:pt x="42" y="99"/>
                    </a:lnTo>
                    <a:lnTo>
                      <a:pt x="24" y="82"/>
                    </a:lnTo>
                    <a:lnTo>
                      <a:pt x="11" y="70"/>
                    </a:lnTo>
                    <a:lnTo>
                      <a:pt x="1" y="65"/>
                    </a:lnTo>
                    <a:lnTo>
                      <a:pt x="0" y="70"/>
                    </a:lnTo>
                    <a:lnTo>
                      <a:pt x="11" y="90"/>
                    </a:lnTo>
                    <a:lnTo>
                      <a:pt x="36" y="126"/>
                    </a:lnTo>
                    <a:lnTo>
                      <a:pt x="65" y="167"/>
                    </a:lnTo>
                    <a:lnTo>
                      <a:pt x="85" y="201"/>
                    </a:lnTo>
                    <a:lnTo>
                      <a:pt x="103" y="225"/>
                    </a:lnTo>
                    <a:lnTo>
                      <a:pt x="115" y="242"/>
                    </a:lnTo>
                    <a:lnTo>
                      <a:pt x="129" y="251"/>
                    </a:lnTo>
                    <a:lnTo>
                      <a:pt x="144" y="254"/>
                    </a:lnTo>
                    <a:lnTo>
                      <a:pt x="164" y="247"/>
                    </a:lnTo>
                    <a:lnTo>
                      <a:pt x="190" y="233"/>
                    </a:lnTo>
                    <a:lnTo>
                      <a:pt x="218" y="217"/>
                    </a:lnTo>
                    <a:lnTo>
                      <a:pt x="242" y="204"/>
                    </a:lnTo>
                    <a:lnTo>
                      <a:pt x="262" y="194"/>
                    </a:lnTo>
                    <a:lnTo>
                      <a:pt x="277" y="183"/>
                    </a:lnTo>
                    <a:lnTo>
                      <a:pt x="289" y="173"/>
                    </a:lnTo>
                    <a:lnTo>
                      <a:pt x="300" y="161"/>
                    </a:lnTo>
                    <a:lnTo>
                      <a:pt x="308" y="148"/>
                    </a:lnTo>
                    <a:lnTo>
                      <a:pt x="315" y="129"/>
                    </a:lnTo>
                    <a:lnTo>
                      <a:pt x="323" y="108"/>
                    </a:lnTo>
                    <a:lnTo>
                      <a:pt x="334" y="89"/>
                    </a:lnTo>
                    <a:lnTo>
                      <a:pt x="348" y="70"/>
                    </a:lnTo>
                    <a:lnTo>
                      <a:pt x="365" y="57"/>
                    </a:lnTo>
                    <a:lnTo>
                      <a:pt x="384" y="46"/>
                    </a:lnTo>
                    <a:lnTo>
                      <a:pt x="403" y="43"/>
                    </a:lnTo>
                    <a:lnTo>
                      <a:pt x="423" y="46"/>
                    </a:lnTo>
                    <a:lnTo>
                      <a:pt x="443" y="58"/>
                    </a:lnTo>
                    <a:lnTo>
                      <a:pt x="453" y="67"/>
                    </a:lnTo>
                    <a:lnTo>
                      <a:pt x="463" y="77"/>
                    </a:lnTo>
                    <a:lnTo>
                      <a:pt x="476" y="88"/>
                    </a:lnTo>
                    <a:lnTo>
                      <a:pt x="487" y="100"/>
                    </a:lnTo>
                    <a:lnTo>
                      <a:pt x="500" y="113"/>
                    </a:lnTo>
                    <a:lnTo>
                      <a:pt x="514" y="126"/>
                    </a:lnTo>
                    <a:lnTo>
                      <a:pt x="527" y="141"/>
                    </a:lnTo>
                    <a:lnTo>
                      <a:pt x="540" y="154"/>
                    </a:lnTo>
                    <a:lnTo>
                      <a:pt x="553" y="171"/>
                    </a:lnTo>
                    <a:lnTo>
                      <a:pt x="566" y="186"/>
                    </a:lnTo>
                    <a:lnTo>
                      <a:pt x="577" y="202"/>
                    </a:lnTo>
                    <a:lnTo>
                      <a:pt x="589" y="218"/>
                    </a:lnTo>
                    <a:lnTo>
                      <a:pt x="600" y="234"/>
                    </a:lnTo>
                    <a:lnTo>
                      <a:pt x="610" y="251"/>
                    </a:lnTo>
                    <a:lnTo>
                      <a:pt x="619" y="267"/>
                    </a:lnTo>
                    <a:lnTo>
                      <a:pt x="627" y="283"/>
                    </a:lnTo>
                    <a:lnTo>
                      <a:pt x="642" y="315"/>
                    </a:lnTo>
                    <a:lnTo>
                      <a:pt x="656" y="342"/>
                    </a:lnTo>
                    <a:lnTo>
                      <a:pt x="667" y="366"/>
                    </a:lnTo>
                    <a:lnTo>
                      <a:pt x="678" y="385"/>
                    </a:lnTo>
                    <a:lnTo>
                      <a:pt x="684" y="398"/>
                    </a:lnTo>
                    <a:lnTo>
                      <a:pt x="686" y="404"/>
                    </a:lnTo>
                    <a:lnTo>
                      <a:pt x="681" y="403"/>
                    </a:lnTo>
                    <a:lnTo>
                      <a:pt x="671" y="394"/>
                    </a:lnTo>
                    <a:lnTo>
                      <a:pt x="656" y="379"/>
                    </a:lnTo>
                    <a:lnTo>
                      <a:pt x="637" y="364"/>
                    </a:lnTo>
                    <a:lnTo>
                      <a:pt x="618" y="349"/>
                    </a:lnTo>
                    <a:lnTo>
                      <a:pt x="598" y="333"/>
                    </a:lnTo>
                    <a:lnTo>
                      <a:pt x="577" y="317"/>
                    </a:lnTo>
                    <a:lnTo>
                      <a:pt x="557" y="302"/>
                    </a:lnTo>
                    <a:lnTo>
                      <a:pt x="536" y="289"/>
                    </a:lnTo>
                    <a:lnTo>
                      <a:pt x="517" y="277"/>
                    </a:lnTo>
                    <a:lnTo>
                      <a:pt x="497" y="265"/>
                    </a:lnTo>
                    <a:lnTo>
                      <a:pt x="475" y="252"/>
                    </a:lnTo>
                    <a:lnTo>
                      <a:pt x="451" y="240"/>
                    </a:lnTo>
                    <a:lnTo>
                      <a:pt x="426" y="228"/>
                    </a:lnTo>
                    <a:lnTo>
                      <a:pt x="402" y="219"/>
                    </a:lnTo>
                    <a:lnTo>
                      <a:pt x="380" y="213"/>
                    </a:lnTo>
                    <a:lnTo>
                      <a:pt x="362" y="211"/>
                    </a:lnTo>
                    <a:lnTo>
                      <a:pt x="347" y="214"/>
                    </a:lnTo>
                    <a:lnTo>
                      <a:pt x="333" y="222"/>
                    </a:lnTo>
                    <a:lnTo>
                      <a:pt x="318" y="234"/>
                    </a:lnTo>
                    <a:lnTo>
                      <a:pt x="302" y="248"/>
                    </a:lnTo>
                    <a:lnTo>
                      <a:pt x="285" y="263"/>
                    </a:lnTo>
                    <a:lnTo>
                      <a:pt x="267" y="278"/>
                    </a:lnTo>
                    <a:lnTo>
                      <a:pt x="251" y="292"/>
                    </a:lnTo>
                    <a:lnTo>
                      <a:pt x="235" y="304"/>
                    </a:lnTo>
                    <a:lnTo>
                      <a:pt x="220" y="312"/>
                    </a:lnTo>
                    <a:lnTo>
                      <a:pt x="205" y="315"/>
                    </a:lnTo>
                    <a:lnTo>
                      <a:pt x="188" y="310"/>
                    </a:lnTo>
                    <a:lnTo>
                      <a:pt x="168" y="300"/>
                    </a:lnTo>
                    <a:lnTo>
                      <a:pt x="150" y="286"/>
                    </a:lnTo>
                    <a:lnTo>
                      <a:pt x="134" y="272"/>
                    </a:lnTo>
                    <a:lnTo>
                      <a:pt x="120" y="259"/>
                    </a:lnTo>
                    <a:lnTo>
                      <a:pt x="111" y="250"/>
                    </a:lnTo>
                    <a:lnTo>
                      <a:pt x="107" y="247"/>
                    </a:lnTo>
                    <a:lnTo>
                      <a:pt x="112" y="267"/>
                    </a:lnTo>
                    <a:lnTo>
                      <a:pt x="122" y="319"/>
                    </a:lnTo>
                    <a:lnTo>
                      <a:pt x="130" y="388"/>
                    </a:lnTo>
                    <a:lnTo>
                      <a:pt x="129" y="460"/>
                    </a:lnTo>
                    <a:lnTo>
                      <a:pt x="125" y="491"/>
                    </a:lnTo>
                    <a:lnTo>
                      <a:pt x="119" y="516"/>
                    </a:lnTo>
                    <a:lnTo>
                      <a:pt x="112" y="538"/>
                    </a:lnTo>
                    <a:lnTo>
                      <a:pt x="104" y="558"/>
                    </a:lnTo>
                    <a:lnTo>
                      <a:pt x="97" y="578"/>
                    </a:lnTo>
                    <a:lnTo>
                      <a:pt x="90" y="600"/>
                    </a:lnTo>
                    <a:lnTo>
                      <a:pt x="85" y="626"/>
                    </a:lnTo>
                    <a:lnTo>
                      <a:pt x="83" y="657"/>
                    </a:lnTo>
                    <a:lnTo>
                      <a:pt x="84" y="719"/>
                    </a:lnTo>
                    <a:lnTo>
                      <a:pt x="91" y="767"/>
                    </a:lnTo>
                    <a:lnTo>
                      <a:pt x="96" y="808"/>
                    </a:lnTo>
                    <a:lnTo>
                      <a:pt x="92" y="841"/>
                    </a:lnTo>
                    <a:lnTo>
                      <a:pt x="85" y="884"/>
                    </a:lnTo>
                    <a:lnTo>
                      <a:pt x="81" y="939"/>
                    </a:lnTo>
                    <a:lnTo>
                      <a:pt x="78" y="992"/>
                    </a:lnTo>
                    <a:lnTo>
                      <a:pt x="76" y="1029"/>
                    </a:lnTo>
                    <a:lnTo>
                      <a:pt x="70" y="1084"/>
                    </a:lnTo>
                    <a:lnTo>
                      <a:pt x="62" y="1168"/>
                    </a:lnTo>
                    <a:lnTo>
                      <a:pt x="59" y="1225"/>
                    </a:lnTo>
                    <a:lnTo>
                      <a:pt x="66" y="1197"/>
                    </a:lnTo>
                    <a:close/>
                  </a:path>
                </a:pathLst>
              </a:custGeom>
              <a:solidFill>
                <a:srgbClr val="000000"/>
              </a:solidFill>
              <a:ln w="9525">
                <a:noFill/>
                <a:round/>
                <a:headEnd/>
                <a:tailEnd/>
              </a:ln>
            </p:spPr>
            <p:txBody>
              <a:bodyPr/>
              <a:lstStyle/>
              <a:p>
                <a:endParaRPr lang="fa-IR"/>
              </a:p>
            </p:txBody>
          </p:sp>
          <p:sp>
            <p:nvSpPr>
              <p:cNvPr id="16592" name="Freeform 176"/>
              <p:cNvSpPr>
                <a:spLocks/>
              </p:cNvSpPr>
              <p:nvPr/>
            </p:nvSpPr>
            <p:spPr bwMode="auto">
              <a:xfrm>
                <a:off x="815" y="2229"/>
                <a:ext cx="110" cy="52"/>
              </a:xfrm>
              <a:custGeom>
                <a:avLst/>
                <a:gdLst>
                  <a:gd name="T0" fmla="*/ 9 w 220"/>
                  <a:gd name="T1" fmla="*/ 89 h 102"/>
                  <a:gd name="T2" fmla="*/ 21 w 220"/>
                  <a:gd name="T3" fmla="*/ 78 h 102"/>
                  <a:gd name="T4" fmla="*/ 29 w 220"/>
                  <a:gd name="T5" fmla="*/ 69 h 102"/>
                  <a:gd name="T6" fmla="*/ 34 w 220"/>
                  <a:gd name="T7" fmla="*/ 62 h 102"/>
                  <a:gd name="T8" fmla="*/ 42 w 220"/>
                  <a:gd name="T9" fmla="*/ 57 h 102"/>
                  <a:gd name="T10" fmla="*/ 53 w 220"/>
                  <a:gd name="T11" fmla="*/ 54 h 102"/>
                  <a:gd name="T12" fmla="*/ 70 w 220"/>
                  <a:gd name="T13" fmla="*/ 51 h 102"/>
                  <a:gd name="T14" fmla="*/ 95 w 220"/>
                  <a:gd name="T15" fmla="*/ 50 h 102"/>
                  <a:gd name="T16" fmla="*/ 131 w 220"/>
                  <a:gd name="T17" fmla="*/ 48 h 102"/>
                  <a:gd name="T18" fmla="*/ 145 w 220"/>
                  <a:gd name="T19" fmla="*/ 50 h 102"/>
                  <a:gd name="T20" fmla="*/ 162 w 220"/>
                  <a:gd name="T21" fmla="*/ 60 h 102"/>
                  <a:gd name="T22" fmla="*/ 180 w 220"/>
                  <a:gd name="T23" fmla="*/ 71 h 102"/>
                  <a:gd name="T24" fmla="*/ 196 w 220"/>
                  <a:gd name="T25" fmla="*/ 84 h 102"/>
                  <a:gd name="T26" fmla="*/ 209 w 220"/>
                  <a:gd name="T27" fmla="*/ 95 h 102"/>
                  <a:gd name="T28" fmla="*/ 219 w 220"/>
                  <a:gd name="T29" fmla="*/ 102 h 102"/>
                  <a:gd name="T30" fmla="*/ 220 w 220"/>
                  <a:gd name="T31" fmla="*/ 102 h 102"/>
                  <a:gd name="T32" fmla="*/ 212 w 220"/>
                  <a:gd name="T33" fmla="*/ 93 h 102"/>
                  <a:gd name="T34" fmla="*/ 198 w 220"/>
                  <a:gd name="T35" fmla="*/ 77 h 102"/>
                  <a:gd name="T36" fmla="*/ 182 w 220"/>
                  <a:gd name="T37" fmla="*/ 60 h 102"/>
                  <a:gd name="T38" fmla="*/ 165 w 220"/>
                  <a:gd name="T39" fmla="*/ 42 h 102"/>
                  <a:gd name="T40" fmla="*/ 147 w 220"/>
                  <a:gd name="T41" fmla="*/ 26 h 102"/>
                  <a:gd name="T42" fmla="*/ 130 w 220"/>
                  <a:gd name="T43" fmla="*/ 12 h 102"/>
                  <a:gd name="T44" fmla="*/ 113 w 220"/>
                  <a:gd name="T45" fmla="*/ 3 h 102"/>
                  <a:gd name="T46" fmla="*/ 97 w 220"/>
                  <a:gd name="T47" fmla="*/ 0 h 102"/>
                  <a:gd name="T48" fmla="*/ 83 w 220"/>
                  <a:gd name="T49" fmla="*/ 4 h 102"/>
                  <a:gd name="T50" fmla="*/ 68 w 220"/>
                  <a:gd name="T51" fmla="*/ 16 h 102"/>
                  <a:gd name="T52" fmla="*/ 52 w 220"/>
                  <a:gd name="T53" fmla="*/ 32 h 102"/>
                  <a:gd name="T54" fmla="*/ 34 w 220"/>
                  <a:gd name="T55" fmla="*/ 50 h 102"/>
                  <a:gd name="T56" fmla="*/ 18 w 220"/>
                  <a:gd name="T57" fmla="*/ 69 h 102"/>
                  <a:gd name="T58" fmla="*/ 7 w 220"/>
                  <a:gd name="T59" fmla="*/ 84 h 102"/>
                  <a:gd name="T60" fmla="*/ 0 w 220"/>
                  <a:gd name="T61" fmla="*/ 94 h 102"/>
                  <a:gd name="T62" fmla="*/ 0 w 220"/>
                  <a:gd name="T63" fmla="*/ 96 h 102"/>
                  <a:gd name="T64" fmla="*/ 9 w 220"/>
                  <a:gd name="T65" fmla="*/ 89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102"/>
                  <a:gd name="T101" fmla="*/ 220 w 220"/>
                  <a:gd name="T102" fmla="*/ 102 h 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102">
                    <a:moveTo>
                      <a:pt x="9" y="89"/>
                    </a:moveTo>
                    <a:lnTo>
                      <a:pt x="21" y="78"/>
                    </a:lnTo>
                    <a:lnTo>
                      <a:pt x="29" y="69"/>
                    </a:lnTo>
                    <a:lnTo>
                      <a:pt x="34" y="62"/>
                    </a:lnTo>
                    <a:lnTo>
                      <a:pt x="42" y="57"/>
                    </a:lnTo>
                    <a:lnTo>
                      <a:pt x="53" y="54"/>
                    </a:lnTo>
                    <a:lnTo>
                      <a:pt x="70" y="51"/>
                    </a:lnTo>
                    <a:lnTo>
                      <a:pt x="95" y="50"/>
                    </a:lnTo>
                    <a:lnTo>
                      <a:pt x="131" y="48"/>
                    </a:lnTo>
                    <a:lnTo>
                      <a:pt x="145" y="50"/>
                    </a:lnTo>
                    <a:lnTo>
                      <a:pt x="162" y="60"/>
                    </a:lnTo>
                    <a:lnTo>
                      <a:pt x="180" y="71"/>
                    </a:lnTo>
                    <a:lnTo>
                      <a:pt x="196" y="84"/>
                    </a:lnTo>
                    <a:lnTo>
                      <a:pt x="209" y="95"/>
                    </a:lnTo>
                    <a:lnTo>
                      <a:pt x="219" y="102"/>
                    </a:lnTo>
                    <a:lnTo>
                      <a:pt x="220" y="102"/>
                    </a:lnTo>
                    <a:lnTo>
                      <a:pt x="212" y="93"/>
                    </a:lnTo>
                    <a:lnTo>
                      <a:pt x="198" y="77"/>
                    </a:lnTo>
                    <a:lnTo>
                      <a:pt x="182" y="60"/>
                    </a:lnTo>
                    <a:lnTo>
                      <a:pt x="165" y="42"/>
                    </a:lnTo>
                    <a:lnTo>
                      <a:pt x="147" y="26"/>
                    </a:lnTo>
                    <a:lnTo>
                      <a:pt x="130" y="12"/>
                    </a:lnTo>
                    <a:lnTo>
                      <a:pt x="113" y="3"/>
                    </a:lnTo>
                    <a:lnTo>
                      <a:pt x="97" y="0"/>
                    </a:lnTo>
                    <a:lnTo>
                      <a:pt x="83" y="4"/>
                    </a:lnTo>
                    <a:lnTo>
                      <a:pt x="68" y="16"/>
                    </a:lnTo>
                    <a:lnTo>
                      <a:pt x="52" y="32"/>
                    </a:lnTo>
                    <a:lnTo>
                      <a:pt x="34" y="50"/>
                    </a:lnTo>
                    <a:lnTo>
                      <a:pt x="18" y="69"/>
                    </a:lnTo>
                    <a:lnTo>
                      <a:pt x="7" y="84"/>
                    </a:lnTo>
                    <a:lnTo>
                      <a:pt x="0" y="94"/>
                    </a:lnTo>
                    <a:lnTo>
                      <a:pt x="0" y="96"/>
                    </a:lnTo>
                    <a:lnTo>
                      <a:pt x="9" y="89"/>
                    </a:lnTo>
                    <a:close/>
                  </a:path>
                </a:pathLst>
              </a:custGeom>
              <a:solidFill>
                <a:srgbClr val="000000"/>
              </a:solidFill>
              <a:ln w="9525">
                <a:noFill/>
                <a:round/>
                <a:headEnd/>
                <a:tailEnd/>
              </a:ln>
            </p:spPr>
            <p:txBody>
              <a:bodyPr/>
              <a:lstStyle/>
              <a:p>
                <a:endParaRPr lang="fa-IR"/>
              </a:p>
            </p:txBody>
          </p:sp>
          <p:sp>
            <p:nvSpPr>
              <p:cNvPr id="16593" name="Freeform 177"/>
              <p:cNvSpPr>
                <a:spLocks/>
              </p:cNvSpPr>
              <p:nvPr/>
            </p:nvSpPr>
            <p:spPr bwMode="auto">
              <a:xfrm>
                <a:off x="663" y="2612"/>
                <a:ext cx="43" cy="269"/>
              </a:xfrm>
              <a:custGeom>
                <a:avLst/>
                <a:gdLst>
                  <a:gd name="T0" fmla="*/ 72 w 86"/>
                  <a:gd name="T1" fmla="*/ 282 h 538"/>
                  <a:gd name="T2" fmla="*/ 56 w 86"/>
                  <a:gd name="T3" fmla="*/ 217 h 538"/>
                  <a:gd name="T4" fmla="*/ 53 w 86"/>
                  <a:gd name="T5" fmla="*/ 179 h 538"/>
                  <a:gd name="T6" fmla="*/ 53 w 86"/>
                  <a:gd name="T7" fmla="*/ 146 h 538"/>
                  <a:gd name="T8" fmla="*/ 48 w 86"/>
                  <a:gd name="T9" fmla="*/ 96 h 538"/>
                  <a:gd name="T10" fmla="*/ 42 w 86"/>
                  <a:gd name="T11" fmla="*/ 65 h 538"/>
                  <a:gd name="T12" fmla="*/ 33 w 86"/>
                  <a:gd name="T13" fmla="*/ 38 h 538"/>
                  <a:gd name="T14" fmla="*/ 24 w 86"/>
                  <a:gd name="T15" fmla="*/ 16 h 538"/>
                  <a:gd name="T16" fmla="*/ 15 w 86"/>
                  <a:gd name="T17" fmla="*/ 2 h 538"/>
                  <a:gd name="T18" fmla="*/ 5 w 86"/>
                  <a:gd name="T19" fmla="*/ 0 h 538"/>
                  <a:gd name="T20" fmla="*/ 1 w 86"/>
                  <a:gd name="T21" fmla="*/ 9 h 538"/>
                  <a:gd name="T22" fmla="*/ 0 w 86"/>
                  <a:gd name="T23" fmla="*/ 34 h 538"/>
                  <a:gd name="T24" fmla="*/ 4 w 86"/>
                  <a:gd name="T25" fmla="*/ 76 h 538"/>
                  <a:gd name="T26" fmla="*/ 13 w 86"/>
                  <a:gd name="T27" fmla="*/ 166 h 538"/>
                  <a:gd name="T28" fmla="*/ 16 w 86"/>
                  <a:gd name="T29" fmla="*/ 236 h 538"/>
                  <a:gd name="T30" fmla="*/ 19 w 86"/>
                  <a:gd name="T31" fmla="*/ 298 h 538"/>
                  <a:gd name="T32" fmla="*/ 28 w 86"/>
                  <a:gd name="T33" fmla="*/ 366 h 538"/>
                  <a:gd name="T34" fmla="*/ 39 w 86"/>
                  <a:gd name="T35" fmla="*/ 434 h 538"/>
                  <a:gd name="T36" fmla="*/ 41 w 86"/>
                  <a:gd name="T37" fmla="*/ 488 h 538"/>
                  <a:gd name="T38" fmla="*/ 39 w 86"/>
                  <a:gd name="T39" fmla="*/ 525 h 538"/>
                  <a:gd name="T40" fmla="*/ 38 w 86"/>
                  <a:gd name="T41" fmla="*/ 538 h 538"/>
                  <a:gd name="T42" fmla="*/ 72 w 86"/>
                  <a:gd name="T43" fmla="*/ 404 h 538"/>
                  <a:gd name="T44" fmla="*/ 70 w 86"/>
                  <a:gd name="T45" fmla="*/ 338 h 538"/>
                  <a:gd name="T46" fmla="*/ 71 w 86"/>
                  <a:gd name="T47" fmla="*/ 341 h 538"/>
                  <a:gd name="T48" fmla="*/ 74 w 86"/>
                  <a:gd name="T49" fmla="*/ 345 h 538"/>
                  <a:gd name="T50" fmla="*/ 79 w 86"/>
                  <a:gd name="T51" fmla="*/ 350 h 538"/>
                  <a:gd name="T52" fmla="*/ 84 w 86"/>
                  <a:gd name="T53" fmla="*/ 352 h 538"/>
                  <a:gd name="T54" fmla="*/ 86 w 86"/>
                  <a:gd name="T55" fmla="*/ 350 h 538"/>
                  <a:gd name="T56" fmla="*/ 86 w 86"/>
                  <a:gd name="T57" fmla="*/ 338 h 538"/>
                  <a:gd name="T58" fmla="*/ 81 w 86"/>
                  <a:gd name="T59" fmla="*/ 317 h 538"/>
                  <a:gd name="T60" fmla="*/ 72 w 86"/>
                  <a:gd name="T61" fmla="*/ 282 h 5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6"/>
                  <a:gd name="T94" fmla="*/ 0 h 538"/>
                  <a:gd name="T95" fmla="*/ 86 w 86"/>
                  <a:gd name="T96" fmla="*/ 538 h 5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6" h="538">
                    <a:moveTo>
                      <a:pt x="72" y="282"/>
                    </a:moveTo>
                    <a:lnTo>
                      <a:pt x="56" y="217"/>
                    </a:lnTo>
                    <a:lnTo>
                      <a:pt x="53" y="179"/>
                    </a:lnTo>
                    <a:lnTo>
                      <a:pt x="53" y="146"/>
                    </a:lnTo>
                    <a:lnTo>
                      <a:pt x="48" y="96"/>
                    </a:lnTo>
                    <a:lnTo>
                      <a:pt x="42" y="65"/>
                    </a:lnTo>
                    <a:lnTo>
                      <a:pt x="33" y="38"/>
                    </a:lnTo>
                    <a:lnTo>
                      <a:pt x="24" y="16"/>
                    </a:lnTo>
                    <a:lnTo>
                      <a:pt x="15" y="2"/>
                    </a:lnTo>
                    <a:lnTo>
                      <a:pt x="5" y="0"/>
                    </a:lnTo>
                    <a:lnTo>
                      <a:pt x="1" y="9"/>
                    </a:lnTo>
                    <a:lnTo>
                      <a:pt x="0" y="34"/>
                    </a:lnTo>
                    <a:lnTo>
                      <a:pt x="4" y="76"/>
                    </a:lnTo>
                    <a:lnTo>
                      <a:pt x="13" y="166"/>
                    </a:lnTo>
                    <a:lnTo>
                      <a:pt x="16" y="236"/>
                    </a:lnTo>
                    <a:lnTo>
                      <a:pt x="19" y="298"/>
                    </a:lnTo>
                    <a:lnTo>
                      <a:pt x="28" y="366"/>
                    </a:lnTo>
                    <a:lnTo>
                      <a:pt x="39" y="434"/>
                    </a:lnTo>
                    <a:lnTo>
                      <a:pt x="41" y="488"/>
                    </a:lnTo>
                    <a:lnTo>
                      <a:pt x="39" y="525"/>
                    </a:lnTo>
                    <a:lnTo>
                      <a:pt x="38" y="538"/>
                    </a:lnTo>
                    <a:lnTo>
                      <a:pt x="72" y="404"/>
                    </a:lnTo>
                    <a:lnTo>
                      <a:pt x="70" y="338"/>
                    </a:lnTo>
                    <a:lnTo>
                      <a:pt x="71" y="341"/>
                    </a:lnTo>
                    <a:lnTo>
                      <a:pt x="74" y="345"/>
                    </a:lnTo>
                    <a:lnTo>
                      <a:pt x="79" y="350"/>
                    </a:lnTo>
                    <a:lnTo>
                      <a:pt x="84" y="352"/>
                    </a:lnTo>
                    <a:lnTo>
                      <a:pt x="86" y="350"/>
                    </a:lnTo>
                    <a:lnTo>
                      <a:pt x="86" y="338"/>
                    </a:lnTo>
                    <a:lnTo>
                      <a:pt x="81" y="317"/>
                    </a:lnTo>
                    <a:lnTo>
                      <a:pt x="72" y="282"/>
                    </a:lnTo>
                    <a:close/>
                  </a:path>
                </a:pathLst>
              </a:custGeom>
              <a:solidFill>
                <a:srgbClr val="000000"/>
              </a:solidFill>
              <a:ln w="9525">
                <a:noFill/>
                <a:round/>
                <a:headEnd/>
                <a:tailEnd/>
              </a:ln>
            </p:spPr>
            <p:txBody>
              <a:bodyPr/>
              <a:lstStyle/>
              <a:p>
                <a:endParaRPr lang="fa-IR"/>
              </a:p>
            </p:txBody>
          </p:sp>
          <p:sp>
            <p:nvSpPr>
              <p:cNvPr id="16594" name="Freeform 178"/>
              <p:cNvSpPr>
                <a:spLocks/>
              </p:cNvSpPr>
              <p:nvPr/>
            </p:nvSpPr>
            <p:spPr bwMode="auto">
              <a:xfrm>
                <a:off x="407" y="2524"/>
                <a:ext cx="316" cy="250"/>
              </a:xfrm>
              <a:custGeom>
                <a:avLst/>
                <a:gdLst>
                  <a:gd name="T0" fmla="*/ 538 w 631"/>
                  <a:gd name="T1" fmla="*/ 245 h 499"/>
                  <a:gd name="T2" fmla="*/ 480 w 631"/>
                  <a:gd name="T3" fmla="*/ 291 h 499"/>
                  <a:gd name="T4" fmla="*/ 408 w 631"/>
                  <a:gd name="T5" fmla="*/ 306 h 499"/>
                  <a:gd name="T6" fmla="*/ 366 w 631"/>
                  <a:gd name="T7" fmla="*/ 302 h 499"/>
                  <a:gd name="T8" fmla="*/ 332 w 631"/>
                  <a:gd name="T9" fmla="*/ 294 h 499"/>
                  <a:gd name="T10" fmla="*/ 300 w 631"/>
                  <a:gd name="T11" fmla="*/ 290 h 499"/>
                  <a:gd name="T12" fmla="*/ 263 w 631"/>
                  <a:gd name="T13" fmla="*/ 295 h 499"/>
                  <a:gd name="T14" fmla="*/ 215 w 631"/>
                  <a:gd name="T15" fmla="*/ 318 h 499"/>
                  <a:gd name="T16" fmla="*/ 157 w 631"/>
                  <a:gd name="T17" fmla="*/ 359 h 499"/>
                  <a:gd name="T18" fmla="*/ 107 w 631"/>
                  <a:gd name="T19" fmla="*/ 398 h 499"/>
                  <a:gd name="T20" fmla="*/ 66 w 631"/>
                  <a:gd name="T21" fmla="*/ 432 h 499"/>
                  <a:gd name="T22" fmla="*/ 35 w 631"/>
                  <a:gd name="T23" fmla="*/ 461 h 499"/>
                  <a:gd name="T24" fmla="*/ 14 w 631"/>
                  <a:gd name="T25" fmla="*/ 485 h 499"/>
                  <a:gd name="T26" fmla="*/ 0 w 631"/>
                  <a:gd name="T27" fmla="*/ 499 h 499"/>
                  <a:gd name="T28" fmla="*/ 16 w 631"/>
                  <a:gd name="T29" fmla="*/ 430 h 499"/>
                  <a:gd name="T30" fmla="*/ 70 w 631"/>
                  <a:gd name="T31" fmla="*/ 290 h 499"/>
                  <a:gd name="T32" fmla="*/ 139 w 631"/>
                  <a:gd name="T33" fmla="*/ 155 h 499"/>
                  <a:gd name="T34" fmla="*/ 186 w 631"/>
                  <a:gd name="T35" fmla="*/ 82 h 499"/>
                  <a:gd name="T36" fmla="*/ 259 w 631"/>
                  <a:gd name="T37" fmla="*/ 15 h 499"/>
                  <a:gd name="T38" fmla="*/ 310 w 631"/>
                  <a:gd name="T39" fmla="*/ 2 h 499"/>
                  <a:gd name="T40" fmla="*/ 388 w 631"/>
                  <a:gd name="T41" fmla="*/ 2 h 499"/>
                  <a:gd name="T42" fmla="*/ 476 w 631"/>
                  <a:gd name="T43" fmla="*/ 10 h 499"/>
                  <a:gd name="T44" fmla="*/ 552 w 631"/>
                  <a:gd name="T45" fmla="*/ 19 h 499"/>
                  <a:gd name="T46" fmla="*/ 597 w 631"/>
                  <a:gd name="T47" fmla="*/ 23 h 499"/>
                  <a:gd name="T48" fmla="*/ 619 w 631"/>
                  <a:gd name="T49" fmla="*/ 29 h 499"/>
                  <a:gd name="T50" fmla="*/ 630 w 631"/>
                  <a:gd name="T51" fmla="*/ 58 h 499"/>
                  <a:gd name="T52" fmla="*/ 570 w 631"/>
                  <a:gd name="T53" fmla="*/ 56 h 499"/>
                  <a:gd name="T54" fmla="*/ 516 w 631"/>
                  <a:gd name="T55" fmla="*/ 38 h 499"/>
                  <a:gd name="T56" fmla="*/ 467 w 631"/>
                  <a:gd name="T57" fmla="*/ 28 h 499"/>
                  <a:gd name="T58" fmla="*/ 421 w 631"/>
                  <a:gd name="T59" fmla="*/ 26 h 499"/>
                  <a:gd name="T60" fmla="*/ 379 w 631"/>
                  <a:gd name="T61" fmla="*/ 34 h 499"/>
                  <a:gd name="T62" fmla="*/ 340 w 631"/>
                  <a:gd name="T63" fmla="*/ 55 h 499"/>
                  <a:gd name="T64" fmla="*/ 283 w 631"/>
                  <a:gd name="T65" fmla="*/ 95 h 499"/>
                  <a:gd name="T66" fmla="*/ 230 w 631"/>
                  <a:gd name="T67" fmla="*/ 128 h 499"/>
                  <a:gd name="T68" fmla="*/ 177 w 631"/>
                  <a:gd name="T69" fmla="*/ 196 h 499"/>
                  <a:gd name="T70" fmla="*/ 111 w 631"/>
                  <a:gd name="T71" fmla="*/ 290 h 499"/>
                  <a:gd name="T72" fmla="*/ 78 w 631"/>
                  <a:gd name="T73" fmla="*/ 336 h 499"/>
                  <a:gd name="T74" fmla="*/ 128 w 631"/>
                  <a:gd name="T75" fmla="*/ 313 h 499"/>
                  <a:gd name="T76" fmla="*/ 172 w 631"/>
                  <a:gd name="T77" fmla="*/ 286 h 499"/>
                  <a:gd name="T78" fmla="*/ 213 w 631"/>
                  <a:gd name="T79" fmla="*/ 262 h 499"/>
                  <a:gd name="T80" fmla="*/ 251 w 631"/>
                  <a:gd name="T81" fmla="*/ 244 h 499"/>
                  <a:gd name="T82" fmla="*/ 286 w 631"/>
                  <a:gd name="T83" fmla="*/ 233 h 499"/>
                  <a:gd name="T84" fmla="*/ 318 w 631"/>
                  <a:gd name="T85" fmla="*/ 233 h 499"/>
                  <a:gd name="T86" fmla="*/ 379 w 631"/>
                  <a:gd name="T87" fmla="*/ 240 h 499"/>
                  <a:gd name="T88" fmla="*/ 440 w 631"/>
                  <a:gd name="T89" fmla="*/ 227 h 499"/>
                  <a:gd name="T90" fmla="*/ 505 w 631"/>
                  <a:gd name="T91" fmla="*/ 189 h 499"/>
                  <a:gd name="T92" fmla="*/ 558 w 631"/>
                  <a:gd name="T93" fmla="*/ 158 h 499"/>
                  <a:gd name="T94" fmla="*/ 598 w 631"/>
                  <a:gd name="T95" fmla="*/ 141 h 499"/>
                  <a:gd name="T96" fmla="*/ 621 w 631"/>
                  <a:gd name="T97" fmla="*/ 140 h 499"/>
                  <a:gd name="T98" fmla="*/ 621 w 631"/>
                  <a:gd name="T99" fmla="*/ 157 h 499"/>
                  <a:gd name="T100" fmla="*/ 590 w 631"/>
                  <a:gd name="T101" fmla="*/ 193 h 4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1"/>
                  <a:gd name="T154" fmla="*/ 0 h 499"/>
                  <a:gd name="T155" fmla="*/ 631 w 631"/>
                  <a:gd name="T156" fmla="*/ 499 h 4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1" h="499">
                    <a:moveTo>
                      <a:pt x="590" y="193"/>
                    </a:moveTo>
                    <a:lnTo>
                      <a:pt x="562" y="222"/>
                    </a:lnTo>
                    <a:lnTo>
                      <a:pt x="538" y="245"/>
                    </a:lnTo>
                    <a:lnTo>
                      <a:pt x="518" y="264"/>
                    </a:lnTo>
                    <a:lnTo>
                      <a:pt x="499" y="279"/>
                    </a:lnTo>
                    <a:lnTo>
                      <a:pt x="480" y="291"/>
                    </a:lnTo>
                    <a:lnTo>
                      <a:pt x="460" y="299"/>
                    </a:lnTo>
                    <a:lnTo>
                      <a:pt x="437" y="303"/>
                    </a:lnTo>
                    <a:lnTo>
                      <a:pt x="408" y="306"/>
                    </a:lnTo>
                    <a:lnTo>
                      <a:pt x="393" y="306"/>
                    </a:lnTo>
                    <a:lnTo>
                      <a:pt x="379" y="305"/>
                    </a:lnTo>
                    <a:lnTo>
                      <a:pt x="366" y="302"/>
                    </a:lnTo>
                    <a:lnTo>
                      <a:pt x="354" y="300"/>
                    </a:lnTo>
                    <a:lnTo>
                      <a:pt x="342" y="298"/>
                    </a:lnTo>
                    <a:lnTo>
                      <a:pt x="332" y="294"/>
                    </a:lnTo>
                    <a:lnTo>
                      <a:pt x="321" y="292"/>
                    </a:lnTo>
                    <a:lnTo>
                      <a:pt x="311" y="291"/>
                    </a:lnTo>
                    <a:lnTo>
                      <a:pt x="300" y="290"/>
                    </a:lnTo>
                    <a:lnTo>
                      <a:pt x="288" y="291"/>
                    </a:lnTo>
                    <a:lnTo>
                      <a:pt x="275" y="292"/>
                    </a:lnTo>
                    <a:lnTo>
                      <a:pt x="263" y="295"/>
                    </a:lnTo>
                    <a:lnTo>
                      <a:pt x="249" y="301"/>
                    </a:lnTo>
                    <a:lnTo>
                      <a:pt x="233" y="308"/>
                    </a:lnTo>
                    <a:lnTo>
                      <a:pt x="215" y="318"/>
                    </a:lnTo>
                    <a:lnTo>
                      <a:pt x="196" y="331"/>
                    </a:lnTo>
                    <a:lnTo>
                      <a:pt x="176" y="345"/>
                    </a:lnTo>
                    <a:lnTo>
                      <a:pt x="157" y="359"/>
                    </a:lnTo>
                    <a:lnTo>
                      <a:pt x="139" y="373"/>
                    </a:lnTo>
                    <a:lnTo>
                      <a:pt x="123" y="385"/>
                    </a:lnTo>
                    <a:lnTo>
                      <a:pt x="107" y="398"/>
                    </a:lnTo>
                    <a:lnTo>
                      <a:pt x="92" y="411"/>
                    </a:lnTo>
                    <a:lnTo>
                      <a:pt x="78" y="422"/>
                    </a:lnTo>
                    <a:lnTo>
                      <a:pt x="66" y="432"/>
                    </a:lnTo>
                    <a:lnTo>
                      <a:pt x="54" y="443"/>
                    </a:lnTo>
                    <a:lnTo>
                      <a:pt x="44" y="453"/>
                    </a:lnTo>
                    <a:lnTo>
                      <a:pt x="35" y="461"/>
                    </a:lnTo>
                    <a:lnTo>
                      <a:pt x="27" y="470"/>
                    </a:lnTo>
                    <a:lnTo>
                      <a:pt x="20" y="479"/>
                    </a:lnTo>
                    <a:lnTo>
                      <a:pt x="14" y="485"/>
                    </a:lnTo>
                    <a:lnTo>
                      <a:pt x="8" y="491"/>
                    </a:lnTo>
                    <a:lnTo>
                      <a:pt x="5" y="497"/>
                    </a:lnTo>
                    <a:lnTo>
                      <a:pt x="0" y="499"/>
                    </a:lnTo>
                    <a:lnTo>
                      <a:pt x="1" y="488"/>
                    </a:lnTo>
                    <a:lnTo>
                      <a:pt x="6" y="464"/>
                    </a:lnTo>
                    <a:lnTo>
                      <a:pt x="16" y="430"/>
                    </a:lnTo>
                    <a:lnTo>
                      <a:pt x="30" y="389"/>
                    </a:lnTo>
                    <a:lnTo>
                      <a:pt x="47" y="341"/>
                    </a:lnTo>
                    <a:lnTo>
                      <a:pt x="70" y="290"/>
                    </a:lnTo>
                    <a:lnTo>
                      <a:pt x="96" y="238"/>
                    </a:lnTo>
                    <a:lnTo>
                      <a:pt x="120" y="192"/>
                    </a:lnTo>
                    <a:lnTo>
                      <a:pt x="139" y="155"/>
                    </a:lnTo>
                    <a:lnTo>
                      <a:pt x="156" y="126"/>
                    </a:lnTo>
                    <a:lnTo>
                      <a:pt x="171" y="102"/>
                    </a:lnTo>
                    <a:lnTo>
                      <a:pt x="186" y="82"/>
                    </a:lnTo>
                    <a:lnTo>
                      <a:pt x="204" y="62"/>
                    </a:lnTo>
                    <a:lnTo>
                      <a:pt x="228" y="41"/>
                    </a:lnTo>
                    <a:lnTo>
                      <a:pt x="259" y="15"/>
                    </a:lnTo>
                    <a:lnTo>
                      <a:pt x="272" y="9"/>
                    </a:lnTo>
                    <a:lnTo>
                      <a:pt x="288" y="4"/>
                    </a:lnTo>
                    <a:lnTo>
                      <a:pt x="310" y="2"/>
                    </a:lnTo>
                    <a:lnTo>
                      <a:pt x="333" y="0"/>
                    </a:lnTo>
                    <a:lnTo>
                      <a:pt x="359" y="0"/>
                    </a:lnTo>
                    <a:lnTo>
                      <a:pt x="388" y="2"/>
                    </a:lnTo>
                    <a:lnTo>
                      <a:pt x="417" y="4"/>
                    </a:lnTo>
                    <a:lnTo>
                      <a:pt x="447" y="6"/>
                    </a:lnTo>
                    <a:lnTo>
                      <a:pt x="476" y="10"/>
                    </a:lnTo>
                    <a:lnTo>
                      <a:pt x="503" y="12"/>
                    </a:lnTo>
                    <a:lnTo>
                      <a:pt x="529" y="15"/>
                    </a:lnTo>
                    <a:lnTo>
                      <a:pt x="552" y="19"/>
                    </a:lnTo>
                    <a:lnTo>
                      <a:pt x="571" y="21"/>
                    </a:lnTo>
                    <a:lnTo>
                      <a:pt x="586" y="22"/>
                    </a:lnTo>
                    <a:lnTo>
                      <a:pt x="597" y="23"/>
                    </a:lnTo>
                    <a:lnTo>
                      <a:pt x="601" y="23"/>
                    </a:lnTo>
                    <a:lnTo>
                      <a:pt x="609" y="23"/>
                    </a:lnTo>
                    <a:lnTo>
                      <a:pt x="619" y="29"/>
                    </a:lnTo>
                    <a:lnTo>
                      <a:pt x="627" y="38"/>
                    </a:lnTo>
                    <a:lnTo>
                      <a:pt x="631" y="49"/>
                    </a:lnTo>
                    <a:lnTo>
                      <a:pt x="630" y="58"/>
                    </a:lnTo>
                    <a:lnTo>
                      <a:pt x="621" y="64"/>
                    </a:lnTo>
                    <a:lnTo>
                      <a:pt x="601" y="64"/>
                    </a:lnTo>
                    <a:lnTo>
                      <a:pt x="570" y="56"/>
                    </a:lnTo>
                    <a:lnTo>
                      <a:pt x="552" y="50"/>
                    </a:lnTo>
                    <a:lnTo>
                      <a:pt x="533" y="44"/>
                    </a:lnTo>
                    <a:lnTo>
                      <a:pt x="516" y="38"/>
                    </a:lnTo>
                    <a:lnTo>
                      <a:pt x="499" y="35"/>
                    </a:lnTo>
                    <a:lnTo>
                      <a:pt x="483" y="30"/>
                    </a:lnTo>
                    <a:lnTo>
                      <a:pt x="467" y="28"/>
                    </a:lnTo>
                    <a:lnTo>
                      <a:pt x="451" y="27"/>
                    </a:lnTo>
                    <a:lnTo>
                      <a:pt x="436" y="26"/>
                    </a:lnTo>
                    <a:lnTo>
                      <a:pt x="421" y="26"/>
                    </a:lnTo>
                    <a:lnTo>
                      <a:pt x="407" y="27"/>
                    </a:lnTo>
                    <a:lnTo>
                      <a:pt x="392" y="30"/>
                    </a:lnTo>
                    <a:lnTo>
                      <a:pt x="379" y="34"/>
                    </a:lnTo>
                    <a:lnTo>
                      <a:pt x="365" y="40"/>
                    </a:lnTo>
                    <a:lnTo>
                      <a:pt x="353" y="45"/>
                    </a:lnTo>
                    <a:lnTo>
                      <a:pt x="340" y="55"/>
                    </a:lnTo>
                    <a:lnTo>
                      <a:pt x="327" y="64"/>
                    </a:lnTo>
                    <a:lnTo>
                      <a:pt x="304" y="81"/>
                    </a:lnTo>
                    <a:lnTo>
                      <a:pt x="283" y="95"/>
                    </a:lnTo>
                    <a:lnTo>
                      <a:pt x="265" y="105"/>
                    </a:lnTo>
                    <a:lnTo>
                      <a:pt x="248" y="116"/>
                    </a:lnTo>
                    <a:lnTo>
                      <a:pt x="230" y="128"/>
                    </a:lnTo>
                    <a:lnTo>
                      <a:pt x="214" y="144"/>
                    </a:lnTo>
                    <a:lnTo>
                      <a:pt x="196" y="166"/>
                    </a:lnTo>
                    <a:lnTo>
                      <a:pt x="177" y="196"/>
                    </a:lnTo>
                    <a:lnTo>
                      <a:pt x="156" y="231"/>
                    </a:lnTo>
                    <a:lnTo>
                      <a:pt x="133" y="262"/>
                    </a:lnTo>
                    <a:lnTo>
                      <a:pt x="111" y="290"/>
                    </a:lnTo>
                    <a:lnTo>
                      <a:pt x="93" y="313"/>
                    </a:lnTo>
                    <a:lnTo>
                      <a:pt x="81" y="328"/>
                    </a:lnTo>
                    <a:lnTo>
                      <a:pt x="78" y="336"/>
                    </a:lnTo>
                    <a:lnTo>
                      <a:pt x="88" y="335"/>
                    </a:lnTo>
                    <a:lnTo>
                      <a:pt x="112" y="322"/>
                    </a:lnTo>
                    <a:lnTo>
                      <a:pt x="128" y="313"/>
                    </a:lnTo>
                    <a:lnTo>
                      <a:pt x="143" y="303"/>
                    </a:lnTo>
                    <a:lnTo>
                      <a:pt x="158" y="294"/>
                    </a:lnTo>
                    <a:lnTo>
                      <a:pt x="172" y="286"/>
                    </a:lnTo>
                    <a:lnTo>
                      <a:pt x="187" y="277"/>
                    </a:lnTo>
                    <a:lnTo>
                      <a:pt x="201" y="269"/>
                    </a:lnTo>
                    <a:lnTo>
                      <a:pt x="213" y="262"/>
                    </a:lnTo>
                    <a:lnTo>
                      <a:pt x="226" y="255"/>
                    </a:lnTo>
                    <a:lnTo>
                      <a:pt x="239" y="249"/>
                    </a:lnTo>
                    <a:lnTo>
                      <a:pt x="251" y="244"/>
                    </a:lnTo>
                    <a:lnTo>
                      <a:pt x="263" y="239"/>
                    </a:lnTo>
                    <a:lnTo>
                      <a:pt x="274" y="235"/>
                    </a:lnTo>
                    <a:lnTo>
                      <a:pt x="286" y="233"/>
                    </a:lnTo>
                    <a:lnTo>
                      <a:pt x="297" y="232"/>
                    </a:lnTo>
                    <a:lnTo>
                      <a:pt x="308" y="232"/>
                    </a:lnTo>
                    <a:lnTo>
                      <a:pt x="318" y="233"/>
                    </a:lnTo>
                    <a:lnTo>
                      <a:pt x="339" y="237"/>
                    </a:lnTo>
                    <a:lnTo>
                      <a:pt x="358" y="239"/>
                    </a:lnTo>
                    <a:lnTo>
                      <a:pt x="379" y="240"/>
                    </a:lnTo>
                    <a:lnTo>
                      <a:pt x="399" y="238"/>
                    </a:lnTo>
                    <a:lnTo>
                      <a:pt x="419" y="234"/>
                    </a:lnTo>
                    <a:lnTo>
                      <a:pt x="440" y="227"/>
                    </a:lnTo>
                    <a:lnTo>
                      <a:pt x="462" y="216"/>
                    </a:lnTo>
                    <a:lnTo>
                      <a:pt x="485" y="202"/>
                    </a:lnTo>
                    <a:lnTo>
                      <a:pt x="505" y="189"/>
                    </a:lnTo>
                    <a:lnTo>
                      <a:pt x="523" y="178"/>
                    </a:lnTo>
                    <a:lnTo>
                      <a:pt x="540" y="167"/>
                    </a:lnTo>
                    <a:lnTo>
                      <a:pt x="558" y="158"/>
                    </a:lnTo>
                    <a:lnTo>
                      <a:pt x="573" y="151"/>
                    </a:lnTo>
                    <a:lnTo>
                      <a:pt x="586" y="146"/>
                    </a:lnTo>
                    <a:lnTo>
                      <a:pt x="598" y="141"/>
                    </a:lnTo>
                    <a:lnTo>
                      <a:pt x="608" y="139"/>
                    </a:lnTo>
                    <a:lnTo>
                      <a:pt x="616" y="139"/>
                    </a:lnTo>
                    <a:lnTo>
                      <a:pt x="621" y="140"/>
                    </a:lnTo>
                    <a:lnTo>
                      <a:pt x="624" y="143"/>
                    </a:lnTo>
                    <a:lnTo>
                      <a:pt x="623" y="149"/>
                    </a:lnTo>
                    <a:lnTo>
                      <a:pt x="621" y="157"/>
                    </a:lnTo>
                    <a:lnTo>
                      <a:pt x="614" y="166"/>
                    </a:lnTo>
                    <a:lnTo>
                      <a:pt x="604" y="179"/>
                    </a:lnTo>
                    <a:lnTo>
                      <a:pt x="590" y="193"/>
                    </a:lnTo>
                    <a:close/>
                  </a:path>
                </a:pathLst>
              </a:custGeom>
              <a:solidFill>
                <a:srgbClr val="000000"/>
              </a:solidFill>
              <a:ln w="9525">
                <a:noFill/>
                <a:round/>
                <a:headEnd/>
                <a:tailEnd/>
              </a:ln>
            </p:spPr>
            <p:txBody>
              <a:bodyPr/>
              <a:lstStyle/>
              <a:p>
                <a:endParaRPr lang="fa-IR"/>
              </a:p>
            </p:txBody>
          </p:sp>
          <p:sp>
            <p:nvSpPr>
              <p:cNvPr id="16595" name="Freeform 179"/>
              <p:cNvSpPr>
                <a:spLocks/>
              </p:cNvSpPr>
              <p:nvPr/>
            </p:nvSpPr>
            <p:spPr bwMode="auto">
              <a:xfrm>
                <a:off x="538" y="1695"/>
                <a:ext cx="179" cy="852"/>
              </a:xfrm>
              <a:custGeom>
                <a:avLst/>
                <a:gdLst>
                  <a:gd name="T0" fmla="*/ 232 w 359"/>
                  <a:gd name="T1" fmla="*/ 1599 h 1703"/>
                  <a:gd name="T2" fmla="*/ 252 w 359"/>
                  <a:gd name="T3" fmla="*/ 1540 h 1703"/>
                  <a:gd name="T4" fmla="*/ 274 w 359"/>
                  <a:gd name="T5" fmla="*/ 1470 h 1703"/>
                  <a:gd name="T6" fmla="*/ 298 w 359"/>
                  <a:gd name="T7" fmla="*/ 1395 h 1703"/>
                  <a:gd name="T8" fmla="*/ 313 w 359"/>
                  <a:gd name="T9" fmla="*/ 1326 h 1703"/>
                  <a:gd name="T10" fmla="*/ 291 w 359"/>
                  <a:gd name="T11" fmla="*/ 1225 h 1703"/>
                  <a:gd name="T12" fmla="*/ 259 w 359"/>
                  <a:gd name="T13" fmla="*/ 1130 h 1703"/>
                  <a:gd name="T14" fmla="*/ 231 w 359"/>
                  <a:gd name="T15" fmla="*/ 1053 h 1703"/>
                  <a:gd name="T16" fmla="*/ 210 w 359"/>
                  <a:gd name="T17" fmla="*/ 987 h 1703"/>
                  <a:gd name="T18" fmla="*/ 197 w 359"/>
                  <a:gd name="T19" fmla="*/ 918 h 1703"/>
                  <a:gd name="T20" fmla="*/ 178 w 359"/>
                  <a:gd name="T21" fmla="*/ 837 h 1703"/>
                  <a:gd name="T22" fmla="*/ 164 w 359"/>
                  <a:gd name="T23" fmla="*/ 735 h 1703"/>
                  <a:gd name="T24" fmla="*/ 156 w 359"/>
                  <a:gd name="T25" fmla="*/ 624 h 1703"/>
                  <a:gd name="T26" fmla="*/ 134 w 359"/>
                  <a:gd name="T27" fmla="*/ 535 h 1703"/>
                  <a:gd name="T28" fmla="*/ 141 w 359"/>
                  <a:gd name="T29" fmla="*/ 485 h 1703"/>
                  <a:gd name="T30" fmla="*/ 144 w 359"/>
                  <a:gd name="T31" fmla="*/ 425 h 1703"/>
                  <a:gd name="T32" fmla="*/ 109 w 359"/>
                  <a:gd name="T33" fmla="*/ 327 h 1703"/>
                  <a:gd name="T34" fmla="*/ 83 w 359"/>
                  <a:gd name="T35" fmla="*/ 247 h 1703"/>
                  <a:gd name="T36" fmla="*/ 56 w 359"/>
                  <a:gd name="T37" fmla="*/ 164 h 1703"/>
                  <a:gd name="T38" fmla="*/ 17 w 359"/>
                  <a:gd name="T39" fmla="*/ 57 h 1703"/>
                  <a:gd name="T40" fmla="*/ 0 w 359"/>
                  <a:gd name="T41" fmla="*/ 0 h 1703"/>
                  <a:gd name="T42" fmla="*/ 49 w 359"/>
                  <a:gd name="T43" fmla="*/ 89 h 1703"/>
                  <a:gd name="T44" fmla="*/ 86 w 359"/>
                  <a:gd name="T45" fmla="*/ 137 h 1703"/>
                  <a:gd name="T46" fmla="*/ 116 w 359"/>
                  <a:gd name="T47" fmla="*/ 197 h 1703"/>
                  <a:gd name="T48" fmla="*/ 167 w 359"/>
                  <a:gd name="T49" fmla="*/ 337 h 1703"/>
                  <a:gd name="T50" fmla="*/ 197 w 359"/>
                  <a:gd name="T51" fmla="*/ 392 h 1703"/>
                  <a:gd name="T52" fmla="*/ 191 w 359"/>
                  <a:gd name="T53" fmla="*/ 472 h 1703"/>
                  <a:gd name="T54" fmla="*/ 174 w 359"/>
                  <a:gd name="T55" fmla="*/ 596 h 1703"/>
                  <a:gd name="T56" fmla="*/ 195 w 359"/>
                  <a:gd name="T57" fmla="*/ 688 h 1703"/>
                  <a:gd name="T58" fmla="*/ 186 w 359"/>
                  <a:gd name="T59" fmla="*/ 745 h 1703"/>
                  <a:gd name="T60" fmla="*/ 228 w 359"/>
                  <a:gd name="T61" fmla="*/ 815 h 1703"/>
                  <a:gd name="T62" fmla="*/ 266 w 359"/>
                  <a:gd name="T63" fmla="*/ 852 h 1703"/>
                  <a:gd name="T64" fmla="*/ 239 w 359"/>
                  <a:gd name="T65" fmla="*/ 835 h 1703"/>
                  <a:gd name="T66" fmla="*/ 223 w 359"/>
                  <a:gd name="T67" fmla="*/ 851 h 1703"/>
                  <a:gd name="T68" fmla="*/ 207 w 359"/>
                  <a:gd name="T69" fmla="*/ 883 h 1703"/>
                  <a:gd name="T70" fmla="*/ 213 w 359"/>
                  <a:gd name="T71" fmla="*/ 925 h 1703"/>
                  <a:gd name="T72" fmla="*/ 250 w 359"/>
                  <a:gd name="T73" fmla="*/ 1009 h 1703"/>
                  <a:gd name="T74" fmla="*/ 271 w 359"/>
                  <a:gd name="T75" fmla="*/ 1051 h 1703"/>
                  <a:gd name="T76" fmla="*/ 304 w 359"/>
                  <a:gd name="T77" fmla="*/ 1133 h 1703"/>
                  <a:gd name="T78" fmla="*/ 343 w 359"/>
                  <a:gd name="T79" fmla="*/ 1224 h 1703"/>
                  <a:gd name="T80" fmla="*/ 359 w 359"/>
                  <a:gd name="T81" fmla="*/ 1275 h 1703"/>
                  <a:gd name="T82" fmla="*/ 347 w 359"/>
                  <a:gd name="T83" fmla="*/ 1345 h 1703"/>
                  <a:gd name="T84" fmla="*/ 329 w 359"/>
                  <a:gd name="T85" fmla="*/ 1433 h 1703"/>
                  <a:gd name="T86" fmla="*/ 311 w 359"/>
                  <a:gd name="T87" fmla="*/ 1505 h 1703"/>
                  <a:gd name="T88" fmla="*/ 292 w 359"/>
                  <a:gd name="T89" fmla="*/ 1561 h 1703"/>
                  <a:gd name="T90" fmla="*/ 270 w 359"/>
                  <a:gd name="T91" fmla="*/ 1634 h 1703"/>
                  <a:gd name="T92" fmla="*/ 260 w 359"/>
                  <a:gd name="T93" fmla="*/ 1672 h 1703"/>
                  <a:gd name="T94" fmla="*/ 248 w 359"/>
                  <a:gd name="T95" fmla="*/ 1692 h 1703"/>
                  <a:gd name="T96" fmla="*/ 231 w 359"/>
                  <a:gd name="T97" fmla="*/ 1699 h 17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1703"/>
                  <a:gd name="T149" fmla="*/ 359 w 359"/>
                  <a:gd name="T150" fmla="*/ 1703 h 17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1703">
                    <a:moveTo>
                      <a:pt x="227" y="1656"/>
                    </a:moveTo>
                    <a:lnTo>
                      <a:pt x="229" y="1624"/>
                    </a:lnTo>
                    <a:lnTo>
                      <a:pt x="232" y="1599"/>
                    </a:lnTo>
                    <a:lnTo>
                      <a:pt x="238" y="1577"/>
                    </a:lnTo>
                    <a:lnTo>
                      <a:pt x="245" y="1558"/>
                    </a:lnTo>
                    <a:lnTo>
                      <a:pt x="252" y="1540"/>
                    </a:lnTo>
                    <a:lnTo>
                      <a:pt x="260" y="1520"/>
                    </a:lnTo>
                    <a:lnTo>
                      <a:pt x="267" y="1497"/>
                    </a:lnTo>
                    <a:lnTo>
                      <a:pt x="274" y="1470"/>
                    </a:lnTo>
                    <a:lnTo>
                      <a:pt x="281" y="1441"/>
                    </a:lnTo>
                    <a:lnTo>
                      <a:pt x="290" y="1417"/>
                    </a:lnTo>
                    <a:lnTo>
                      <a:pt x="298" y="1395"/>
                    </a:lnTo>
                    <a:lnTo>
                      <a:pt x="306" y="1373"/>
                    </a:lnTo>
                    <a:lnTo>
                      <a:pt x="312" y="1351"/>
                    </a:lnTo>
                    <a:lnTo>
                      <a:pt x="313" y="1326"/>
                    </a:lnTo>
                    <a:lnTo>
                      <a:pt x="311" y="1297"/>
                    </a:lnTo>
                    <a:lnTo>
                      <a:pt x="303" y="1262"/>
                    </a:lnTo>
                    <a:lnTo>
                      <a:pt x="291" y="1225"/>
                    </a:lnTo>
                    <a:lnTo>
                      <a:pt x="280" y="1191"/>
                    </a:lnTo>
                    <a:lnTo>
                      <a:pt x="269" y="1158"/>
                    </a:lnTo>
                    <a:lnTo>
                      <a:pt x="259" y="1130"/>
                    </a:lnTo>
                    <a:lnTo>
                      <a:pt x="250" y="1102"/>
                    </a:lnTo>
                    <a:lnTo>
                      <a:pt x="240" y="1077"/>
                    </a:lnTo>
                    <a:lnTo>
                      <a:pt x="231" y="1053"/>
                    </a:lnTo>
                    <a:lnTo>
                      <a:pt x="223" y="1029"/>
                    </a:lnTo>
                    <a:lnTo>
                      <a:pt x="216" y="1008"/>
                    </a:lnTo>
                    <a:lnTo>
                      <a:pt x="210" y="987"/>
                    </a:lnTo>
                    <a:lnTo>
                      <a:pt x="205" y="965"/>
                    </a:lnTo>
                    <a:lnTo>
                      <a:pt x="201" y="942"/>
                    </a:lnTo>
                    <a:lnTo>
                      <a:pt x="197" y="918"/>
                    </a:lnTo>
                    <a:lnTo>
                      <a:pt x="191" y="894"/>
                    </a:lnTo>
                    <a:lnTo>
                      <a:pt x="185" y="866"/>
                    </a:lnTo>
                    <a:lnTo>
                      <a:pt x="178" y="837"/>
                    </a:lnTo>
                    <a:lnTo>
                      <a:pt x="171" y="805"/>
                    </a:lnTo>
                    <a:lnTo>
                      <a:pt x="167" y="770"/>
                    </a:lnTo>
                    <a:lnTo>
                      <a:pt x="164" y="735"/>
                    </a:lnTo>
                    <a:lnTo>
                      <a:pt x="162" y="697"/>
                    </a:lnTo>
                    <a:lnTo>
                      <a:pt x="160" y="660"/>
                    </a:lnTo>
                    <a:lnTo>
                      <a:pt x="156" y="624"/>
                    </a:lnTo>
                    <a:lnTo>
                      <a:pt x="150" y="591"/>
                    </a:lnTo>
                    <a:lnTo>
                      <a:pt x="141" y="561"/>
                    </a:lnTo>
                    <a:lnTo>
                      <a:pt x="134" y="535"/>
                    </a:lnTo>
                    <a:lnTo>
                      <a:pt x="133" y="516"/>
                    </a:lnTo>
                    <a:lnTo>
                      <a:pt x="136" y="500"/>
                    </a:lnTo>
                    <a:lnTo>
                      <a:pt x="141" y="485"/>
                    </a:lnTo>
                    <a:lnTo>
                      <a:pt x="145" y="468"/>
                    </a:lnTo>
                    <a:lnTo>
                      <a:pt x="147" y="449"/>
                    </a:lnTo>
                    <a:lnTo>
                      <a:pt x="144" y="425"/>
                    </a:lnTo>
                    <a:lnTo>
                      <a:pt x="133" y="392"/>
                    </a:lnTo>
                    <a:lnTo>
                      <a:pt x="121" y="358"/>
                    </a:lnTo>
                    <a:lnTo>
                      <a:pt x="109" y="327"/>
                    </a:lnTo>
                    <a:lnTo>
                      <a:pt x="100" y="299"/>
                    </a:lnTo>
                    <a:lnTo>
                      <a:pt x="91" y="273"/>
                    </a:lnTo>
                    <a:lnTo>
                      <a:pt x="83" y="247"/>
                    </a:lnTo>
                    <a:lnTo>
                      <a:pt x="74" y="221"/>
                    </a:lnTo>
                    <a:lnTo>
                      <a:pt x="65" y="194"/>
                    </a:lnTo>
                    <a:lnTo>
                      <a:pt x="56" y="164"/>
                    </a:lnTo>
                    <a:lnTo>
                      <a:pt x="45" y="131"/>
                    </a:lnTo>
                    <a:lnTo>
                      <a:pt x="31" y="93"/>
                    </a:lnTo>
                    <a:lnTo>
                      <a:pt x="17" y="57"/>
                    </a:lnTo>
                    <a:lnTo>
                      <a:pt x="5" y="26"/>
                    </a:lnTo>
                    <a:lnTo>
                      <a:pt x="0" y="5"/>
                    </a:lnTo>
                    <a:lnTo>
                      <a:pt x="0" y="0"/>
                    </a:lnTo>
                    <a:lnTo>
                      <a:pt x="8" y="12"/>
                    </a:lnTo>
                    <a:lnTo>
                      <a:pt x="27" y="49"/>
                    </a:lnTo>
                    <a:lnTo>
                      <a:pt x="49" y="89"/>
                    </a:lnTo>
                    <a:lnTo>
                      <a:pt x="65" y="114"/>
                    </a:lnTo>
                    <a:lnTo>
                      <a:pt x="77" y="127"/>
                    </a:lnTo>
                    <a:lnTo>
                      <a:pt x="86" y="137"/>
                    </a:lnTo>
                    <a:lnTo>
                      <a:pt x="94" y="147"/>
                    </a:lnTo>
                    <a:lnTo>
                      <a:pt x="104" y="165"/>
                    </a:lnTo>
                    <a:lnTo>
                      <a:pt x="116" y="197"/>
                    </a:lnTo>
                    <a:lnTo>
                      <a:pt x="132" y="248"/>
                    </a:lnTo>
                    <a:lnTo>
                      <a:pt x="150" y="301"/>
                    </a:lnTo>
                    <a:lnTo>
                      <a:pt x="167" y="337"/>
                    </a:lnTo>
                    <a:lnTo>
                      <a:pt x="179" y="360"/>
                    </a:lnTo>
                    <a:lnTo>
                      <a:pt x="190" y="377"/>
                    </a:lnTo>
                    <a:lnTo>
                      <a:pt x="197" y="392"/>
                    </a:lnTo>
                    <a:lnTo>
                      <a:pt x="199" y="410"/>
                    </a:lnTo>
                    <a:lnTo>
                      <a:pt x="197" y="434"/>
                    </a:lnTo>
                    <a:lnTo>
                      <a:pt x="191" y="472"/>
                    </a:lnTo>
                    <a:lnTo>
                      <a:pt x="177" y="538"/>
                    </a:lnTo>
                    <a:lnTo>
                      <a:pt x="170" y="571"/>
                    </a:lnTo>
                    <a:lnTo>
                      <a:pt x="174" y="596"/>
                    </a:lnTo>
                    <a:lnTo>
                      <a:pt x="190" y="640"/>
                    </a:lnTo>
                    <a:lnTo>
                      <a:pt x="197" y="667"/>
                    </a:lnTo>
                    <a:lnTo>
                      <a:pt x="195" y="688"/>
                    </a:lnTo>
                    <a:lnTo>
                      <a:pt x="192" y="708"/>
                    </a:lnTo>
                    <a:lnTo>
                      <a:pt x="187" y="726"/>
                    </a:lnTo>
                    <a:lnTo>
                      <a:pt x="186" y="745"/>
                    </a:lnTo>
                    <a:lnTo>
                      <a:pt x="190" y="766"/>
                    </a:lnTo>
                    <a:lnTo>
                      <a:pt x="202" y="789"/>
                    </a:lnTo>
                    <a:lnTo>
                      <a:pt x="228" y="815"/>
                    </a:lnTo>
                    <a:lnTo>
                      <a:pt x="253" y="838"/>
                    </a:lnTo>
                    <a:lnTo>
                      <a:pt x="265" y="849"/>
                    </a:lnTo>
                    <a:lnTo>
                      <a:pt x="266" y="852"/>
                    </a:lnTo>
                    <a:lnTo>
                      <a:pt x="260" y="849"/>
                    </a:lnTo>
                    <a:lnTo>
                      <a:pt x="251" y="842"/>
                    </a:lnTo>
                    <a:lnTo>
                      <a:pt x="239" y="835"/>
                    </a:lnTo>
                    <a:lnTo>
                      <a:pt x="230" y="828"/>
                    </a:lnTo>
                    <a:lnTo>
                      <a:pt x="227" y="827"/>
                    </a:lnTo>
                    <a:lnTo>
                      <a:pt x="223" y="851"/>
                    </a:lnTo>
                    <a:lnTo>
                      <a:pt x="217" y="866"/>
                    </a:lnTo>
                    <a:lnTo>
                      <a:pt x="212" y="875"/>
                    </a:lnTo>
                    <a:lnTo>
                      <a:pt x="207" y="883"/>
                    </a:lnTo>
                    <a:lnTo>
                      <a:pt x="205" y="891"/>
                    </a:lnTo>
                    <a:lnTo>
                      <a:pt x="206" y="905"/>
                    </a:lnTo>
                    <a:lnTo>
                      <a:pt x="213" y="925"/>
                    </a:lnTo>
                    <a:lnTo>
                      <a:pt x="225" y="956"/>
                    </a:lnTo>
                    <a:lnTo>
                      <a:pt x="239" y="987"/>
                    </a:lnTo>
                    <a:lnTo>
                      <a:pt x="250" y="1009"/>
                    </a:lnTo>
                    <a:lnTo>
                      <a:pt x="258" y="1025"/>
                    </a:lnTo>
                    <a:lnTo>
                      <a:pt x="265" y="1038"/>
                    </a:lnTo>
                    <a:lnTo>
                      <a:pt x="271" y="1051"/>
                    </a:lnTo>
                    <a:lnTo>
                      <a:pt x="280" y="1070"/>
                    </a:lnTo>
                    <a:lnTo>
                      <a:pt x="290" y="1096"/>
                    </a:lnTo>
                    <a:lnTo>
                      <a:pt x="304" y="1133"/>
                    </a:lnTo>
                    <a:lnTo>
                      <a:pt x="319" y="1172"/>
                    </a:lnTo>
                    <a:lnTo>
                      <a:pt x="331" y="1201"/>
                    </a:lnTo>
                    <a:lnTo>
                      <a:pt x="343" y="1224"/>
                    </a:lnTo>
                    <a:lnTo>
                      <a:pt x="351" y="1243"/>
                    </a:lnTo>
                    <a:lnTo>
                      <a:pt x="357" y="1259"/>
                    </a:lnTo>
                    <a:lnTo>
                      <a:pt x="359" y="1275"/>
                    </a:lnTo>
                    <a:lnTo>
                      <a:pt x="358" y="1293"/>
                    </a:lnTo>
                    <a:lnTo>
                      <a:pt x="353" y="1317"/>
                    </a:lnTo>
                    <a:lnTo>
                      <a:pt x="347" y="1345"/>
                    </a:lnTo>
                    <a:lnTo>
                      <a:pt x="341" y="1375"/>
                    </a:lnTo>
                    <a:lnTo>
                      <a:pt x="335" y="1404"/>
                    </a:lnTo>
                    <a:lnTo>
                      <a:pt x="329" y="1433"/>
                    </a:lnTo>
                    <a:lnTo>
                      <a:pt x="322" y="1460"/>
                    </a:lnTo>
                    <a:lnTo>
                      <a:pt x="316" y="1485"/>
                    </a:lnTo>
                    <a:lnTo>
                      <a:pt x="311" y="1505"/>
                    </a:lnTo>
                    <a:lnTo>
                      <a:pt x="305" y="1521"/>
                    </a:lnTo>
                    <a:lnTo>
                      <a:pt x="299" y="1539"/>
                    </a:lnTo>
                    <a:lnTo>
                      <a:pt x="292" y="1561"/>
                    </a:lnTo>
                    <a:lnTo>
                      <a:pt x="284" y="1586"/>
                    </a:lnTo>
                    <a:lnTo>
                      <a:pt x="277" y="1611"/>
                    </a:lnTo>
                    <a:lnTo>
                      <a:pt x="270" y="1634"/>
                    </a:lnTo>
                    <a:lnTo>
                      <a:pt x="265" y="1654"/>
                    </a:lnTo>
                    <a:lnTo>
                      <a:pt x="261" y="1668"/>
                    </a:lnTo>
                    <a:lnTo>
                      <a:pt x="260" y="1672"/>
                    </a:lnTo>
                    <a:lnTo>
                      <a:pt x="259" y="1676"/>
                    </a:lnTo>
                    <a:lnTo>
                      <a:pt x="254" y="1683"/>
                    </a:lnTo>
                    <a:lnTo>
                      <a:pt x="248" y="1692"/>
                    </a:lnTo>
                    <a:lnTo>
                      <a:pt x="243" y="1700"/>
                    </a:lnTo>
                    <a:lnTo>
                      <a:pt x="236" y="1703"/>
                    </a:lnTo>
                    <a:lnTo>
                      <a:pt x="231" y="1699"/>
                    </a:lnTo>
                    <a:lnTo>
                      <a:pt x="228" y="1684"/>
                    </a:lnTo>
                    <a:lnTo>
                      <a:pt x="227" y="1656"/>
                    </a:lnTo>
                    <a:close/>
                  </a:path>
                </a:pathLst>
              </a:custGeom>
              <a:solidFill>
                <a:srgbClr val="000000"/>
              </a:solidFill>
              <a:ln w="9525">
                <a:noFill/>
                <a:round/>
                <a:headEnd/>
                <a:tailEnd/>
              </a:ln>
            </p:spPr>
            <p:txBody>
              <a:bodyPr/>
              <a:lstStyle/>
              <a:p>
                <a:endParaRPr lang="fa-IR"/>
              </a:p>
            </p:txBody>
          </p:sp>
          <p:sp>
            <p:nvSpPr>
              <p:cNvPr id="16596" name="Freeform 180"/>
              <p:cNvSpPr>
                <a:spLocks/>
              </p:cNvSpPr>
              <p:nvPr/>
            </p:nvSpPr>
            <p:spPr bwMode="auto">
              <a:xfrm>
                <a:off x="629" y="1947"/>
                <a:ext cx="372" cy="217"/>
              </a:xfrm>
              <a:custGeom>
                <a:avLst/>
                <a:gdLst>
                  <a:gd name="T0" fmla="*/ 84 w 744"/>
                  <a:gd name="T1" fmla="*/ 333 h 433"/>
                  <a:gd name="T2" fmla="*/ 123 w 744"/>
                  <a:gd name="T3" fmla="*/ 361 h 433"/>
                  <a:gd name="T4" fmla="*/ 149 w 744"/>
                  <a:gd name="T5" fmla="*/ 384 h 433"/>
                  <a:gd name="T6" fmla="*/ 176 w 744"/>
                  <a:gd name="T7" fmla="*/ 402 h 433"/>
                  <a:gd name="T8" fmla="*/ 213 w 744"/>
                  <a:gd name="T9" fmla="*/ 416 h 433"/>
                  <a:gd name="T10" fmla="*/ 270 w 744"/>
                  <a:gd name="T11" fmla="*/ 428 h 433"/>
                  <a:gd name="T12" fmla="*/ 327 w 744"/>
                  <a:gd name="T13" fmla="*/ 433 h 433"/>
                  <a:gd name="T14" fmla="*/ 373 w 744"/>
                  <a:gd name="T15" fmla="*/ 431 h 433"/>
                  <a:gd name="T16" fmla="*/ 411 w 744"/>
                  <a:gd name="T17" fmla="*/ 419 h 433"/>
                  <a:gd name="T18" fmla="*/ 442 w 744"/>
                  <a:gd name="T19" fmla="*/ 398 h 433"/>
                  <a:gd name="T20" fmla="*/ 470 w 744"/>
                  <a:gd name="T21" fmla="*/ 365 h 433"/>
                  <a:gd name="T22" fmla="*/ 505 w 744"/>
                  <a:gd name="T23" fmla="*/ 278 h 433"/>
                  <a:gd name="T24" fmla="*/ 536 w 744"/>
                  <a:gd name="T25" fmla="*/ 186 h 433"/>
                  <a:gd name="T26" fmla="*/ 596 w 744"/>
                  <a:gd name="T27" fmla="*/ 117 h 433"/>
                  <a:gd name="T28" fmla="*/ 654 w 744"/>
                  <a:gd name="T29" fmla="*/ 55 h 433"/>
                  <a:gd name="T30" fmla="*/ 707 w 744"/>
                  <a:gd name="T31" fmla="*/ 38 h 433"/>
                  <a:gd name="T32" fmla="*/ 744 w 744"/>
                  <a:gd name="T33" fmla="*/ 60 h 433"/>
                  <a:gd name="T34" fmla="*/ 701 w 744"/>
                  <a:gd name="T35" fmla="*/ 24 h 433"/>
                  <a:gd name="T36" fmla="*/ 630 w 744"/>
                  <a:gd name="T37" fmla="*/ 0 h 433"/>
                  <a:gd name="T38" fmla="*/ 594 w 744"/>
                  <a:gd name="T39" fmla="*/ 11 h 433"/>
                  <a:gd name="T40" fmla="*/ 554 w 744"/>
                  <a:gd name="T41" fmla="*/ 28 h 433"/>
                  <a:gd name="T42" fmla="*/ 511 w 744"/>
                  <a:gd name="T43" fmla="*/ 46 h 433"/>
                  <a:gd name="T44" fmla="*/ 465 w 744"/>
                  <a:gd name="T45" fmla="*/ 60 h 433"/>
                  <a:gd name="T46" fmla="*/ 419 w 744"/>
                  <a:gd name="T47" fmla="*/ 65 h 433"/>
                  <a:gd name="T48" fmla="*/ 373 w 744"/>
                  <a:gd name="T49" fmla="*/ 57 h 433"/>
                  <a:gd name="T50" fmla="*/ 330 w 744"/>
                  <a:gd name="T51" fmla="*/ 43 h 433"/>
                  <a:gd name="T52" fmla="*/ 290 w 744"/>
                  <a:gd name="T53" fmla="*/ 29 h 433"/>
                  <a:gd name="T54" fmla="*/ 253 w 744"/>
                  <a:gd name="T55" fmla="*/ 17 h 433"/>
                  <a:gd name="T56" fmla="*/ 220 w 744"/>
                  <a:gd name="T57" fmla="*/ 13 h 433"/>
                  <a:gd name="T58" fmla="*/ 179 w 744"/>
                  <a:gd name="T59" fmla="*/ 25 h 433"/>
                  <a:gd name="T60" fmla="*/ 107 w 744"/>
                  <a:gd name="T61" fmla="*/ 77 h 433"/>
                  <a:gd name="T62" fmla="*/ 47 w 744"/>
                  <a:gd name="T63" fmla="*/ 137 h 433"/>
                  <a:gd name="T64" fmla="*/ 19 w 744"/>
                  <a:gd name="T65" fmla="*/ 178 h 433"/>
                  <a:gd name="T66" fmla="*/ 1 w 744"/>
                  <a:gd name="T67" fmla="*/ 219 h 433"/>
                  <a:gd name="T68" fmla="*/ 7 w 744"/>
                  <a:gd name="T69" fmla="*/ 236 h 433"/>
                  <a:gd name="T70" fmla="*/ 36 w 744"/>
                  <a:gd name="T71" fmla="*/ 212 h 433"/>
                  <a:gd name="T72" fmla="*/ 89 w 744"/>
                  <a:gd name="T73" fmla="*/ 161 h 433"/>
                  <a:gd name="T74" fmla="*/ 161 w 744"/>
                  <a:gd name="T75" fmla="*/ 118 h 433"/>
                  <a:gd name="T76" fmla="*/ 206 w 744"/>
                  <a:gd name="T77" fmla="*/ 105 h 433"/>
                  <a:gd name="T78" fmla="*/ 247 w 744"/>
                  <a:gd name="T79" fmla="*/ 104 h 433"/>
                  <a:gd name="T80" fmla="*/ 288 w 744"/>
                  <a:gd name="T81" fmla="*/ 110 h 433"/>
                  <a:gd name="T82" fmla="*/ 327 w 744"/>
                  <a:gd name="T83" fmla="*/ 119 h 433"/>
                  <a:gd name="T84" fmla="*/ 368 w 744"/>
                  <a:gd name="T85" fmla="*/ 126 h 433"/>
                  <a:gd name="T86" fmla="*/ 457 w 744"/>
                  <a:gd name="T87" fmla="*/ 112 h 433"/>
                  <a:gd name="T88" fmla="*/ 528 w 744"/>
                  <a:gd name="T89" fmla="*/ 81 h 433"/>
                  <a:gd name="T90" fmla="*/ 544 w 744"/>
                  <a:gd name="T91" fmla="*/ 76 h 433"/>
                  <a:gd name="T92" fmla="*/ 530 w 744"/>
                  <a:gd name="T93" fmla="*/ 126 h 433"/>
                  <a:gd name="T94" fmla="*/ 495 w 744"/>
                  <a:gd name="T95" fmla="*/ 202 h 433"/>
                  <a:gd name="T96" fmla="*/ 457 w 744"/>
                  <a:gd name="T97" fmla="*/ 279 h 433"/>
                  <a:gd name="T98" fmla="*/ 429 w 744"/>
                  <a:gd name="T99" fmla="*/ 353 h 433"/>
                  <a:gd name="T100" fmla="*/ 338 w 744"/>
                  <a:gd name="T101" fmla="*/ 350 h 433"/>
                  <a:gd name="T102" fmla="*/ 273 w 744"/>
                  <a:gd name="T103" fmla="*/ 325 h 433"/>
                  <a:gd name="T104" fmla="*/ 225 w 744"/>
                  <a:gd name="T105" fmla="*/ 312 h 433"/>
                  <a:gd name="T106" fmla="*/ 190 w 744"/>
                  <a:gd name="T107" fmla="*/ 305 h 433"/>
                  <a:gd name="T108" fmla="*/ 164 w 744"/>
                  <a:gd name="T109" fmla="*/ 297 h 433"/>
                  <a:gd name="T110" fmla="*/ 142 w 744"/>
                  <a:gd name="T111" fmla="*/ 282 h 433"/>
                  <a:gd name="T112" fmla="*/ 116 w 744"/>
                  <a:gd name="T113" fmla="*/ 262 h 433"/>
                  <a:gd name="T114" fmla="*/ 74 w 744"/>
                  <a:gd name="T115" fmla="*/ 251 h 433"/>
                  <a:gd name="T116" fmla="*/ 32 w 744"/>
                  <a:gd name="T117" fmla="*/ 254 h 433"/>
                  <a:gd name="T118" fmla="*/ 7 w 744"/>
                  <a:gd name="T119" fmla="*/ 266 h 433"/>
                  <a:gd name="T120" fmla="*/ 13 w 744"/>
                  <a:gd name="T121" fmla="*/ 290 h 4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4"/>
                  <a:gd name="T184" fmla="*/ 0 h 433"/>
                  <a:gd name="T185" fmla="*/ 744 w 744"/>
                  <a:gd name="T186" fmla="*/ 433 h 4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4" h="433">
                    <a:moveTo>
                      <a:pt x="46" y="311"/>
                    </a:moveTo>
                    <a:lnTo>
                      <a:pt x="66" y="323"/>
                    </a:lnTo>
                    <a:lnTo>
                      <a:pt x="84" y="333"/>
                    </a:lnTo>
                    <a:lnTo>
                      <a:pt x="99" y="343"/>
                    </a:lnTo>
                    <a:lnTo>
                      <a:pt x="111" y="353"/>
                    </a:lnTo>
                    <a:lnTo>
                      <a:pt x="123" y="361"/>
                    </a:lnTo>
                    <a:lnTo>
                      <a:pt x="132" y="369"/>
                    </a:lnTo>
                    <a:lnTo>
                      <a:pt x="141" y="377"/>
                    </a:lnTo>
                    <a:lnTo>
                      <a:pt x="149" y="384"/>
                    </a:lnTo>
                    <a:lnTo>
                      <a:pt x="157" y="391"/>
                    </a:lnTo>
                    <a:lnTo>
                      <a:pt x="165" y="396"/>
                    </a:lnTo>
                    <a:lnTo>
                      <a:pt x="176" y="402"/>
                    </a:lnTo>
                    <a:lnTo>
                      <a:pt x="186" y="407"/>
                    </a:lnTo>
                    <a:lnTo>
                      <a:pt x="198" y="411"/>
                    </a:lnTo>
                    <a:lnTo>
                      <a:pt x="213" y="416"/>
                    </a:lnTo>
                    <a:lnTo>
                      <a:pt x="230" y="421"/>
                    </a:lnTo>
                    <a:lnTo>
                      <a:pt x="250" y="424"/>
                    </a:lnTo>
                    <a:lnTo>
                      <a:pt x="270" y="428"/>
                    </a:lnTo>
                    <a:lnTo>
                      <a:pt x="291" y="430"/>
                    </a:lnTo>
                    <a:lnTo>
                      <a:pt x="309" y="432"/>
                    </a:lnTo>
                    <a:lnTo>
                      <a:pt x="327" y="433"/>
                    </a:lnTo>
                    <a:lnTo>
                      <a:pt x="343" y="433"/>
                    </a:lnTo>
                    <a:lnTo>
                      <a:pt x="358" y="432"/>
                    </a:lnTo>
                    <a:lnTo>
                      <a:pt x="373" y="431"/>
                    </a:lnTo>
                    <a:lnTo>
                      <a:pt x="386" y="428"/>
                    </a:lnTo>
                    <a:lnTo>
                      <a:pt x="398" y="424"/>
                    </a:lnTo>
                    <a:lnTo>
                      <a:pt x="411" y="419"/>
                    </a:lnTo>
                    <a:lnTo>
                      <a:pt x="421" y="414"/>
                    </a:lnTo>
                    <a:lnTo>
                      <a:pt x="432" y="407"/>
                    </a:lnTo>
                    <a:lnTo>
                      <a:pt x="442" y="398"/>
                    </a:lnTo>
                    <a:lnTo>
                      <a:pt x="451" y="388"/>
                    </a:lnTo>
                    <a:lnTo>
                      <a:pt x="460" y="378"/>
                    </a:lnTo>
                    <a:lnTo>
                      <a:pt x="470" y="365"/>
                    </a:lnTo>
                    <a:lnTo>
                      <a:pt x="485" y="338"/>
                    </a:lnTo>
                    <a:lnTo>
                      <a:pt x="496" y="309"/>
                    </a:lnTo>
                    <a:lnTo>
                      <a:pt x="505" y="278"/>
                    </a:lnTo>
                    <a:lnTo>
                      <a:pt x="515" y="246"/>
                    </a:lnTo>
                    <a:lnTo>
                      <a:pt x="524" y="214"/>
                    </a:lnTo>
                    <a:lnTo>
                      <a:pt x="536" y="186"/>
                    </a:lnTo>
                    <a:lnTo>
                      <a:pt x="551" y="159"/>
                    </a:lnTo>
                    <a:lnTo>
                      <a:pt x="573" y="137"/>
                    </a:lnTo>
                    <a:lnTo>
                      <a:pt x="596" y="117"/>
                    </a:lnTo>
                    <a:lnTo>
                      <a:pt x="617" y="95"/>
                    </a:lnTo>
                    <a:lnTo>
                      <a:pt x="637" y="73"/>
                    </a:lnTo>
                    <a:lnTo>
                      <a:pt x="654" y="55"/>
                    </a:lnTo>
                    <a:lnTo>
                      <a:pt x="671" y="43"/>
                    </a:lnTo>
                    <a:lnTo>
                      <a:pt x="688" y="36"/>
                    </a:lnTo>
                    <a:lnTo>
                      <a:pt x="707" y="38"/>
                    </a:lnTo>
                    <a:lnTo>
                      <a:pt x="726" y="50"/>
                    </a:lnTo>
                    <a:lnTo>
                      <a:pt x="741" y="60"/>
                    </a:lnTo>
                    <a:lnTo>
                      <a:pt x="744" y="60"/>
                    </a:lnTo>
                    <a:lnTo>
                      <a:pt x="736" y="52"/>
                    </a:lnTo>
                    <a:lnTo>
                      <a:pt x="722" y="38"/>
                    </a:lnTo>
                    <a:lnTo>
                      <a:pt x="701" y="24"/>
                    </a:lnTo>
                    <a:lnTo>
                      <a:pt x="678" y="11"/>
                    </a:lnTo>
                    <a:lnTo>
                      <a:pt x="653" y="1"/>
                    </a:lnTo>
                    <a:lnTo>
                      <a:pt x="630" y="0"/>
                    </a:lnTo>
                    <a:lnTo>
                      <a:pt x="618" y="2"/>
                    </a:lnTo>
                    <a:lnTo>
                      <a:pt x="607" y="6"/>
                    </a:lnTo>
                    <a:lnTo>
                      <a:pt x="594" y="11"/>
                    </a:lnTo>
                    <a:lnTo>
                      <a:pt x="581" y="16"/>
                    </a:lnTo>
                    <a:lnTo>
                      <a:pt x="568" y="22"/>
                    </a:lnTo>
                    <a:lnTo>
                      <a:pt x="554" y="28"/>
                    </a:lnTo>
                    <a:lnTo>
                      <a:pt x="540" y="35"/>
                    </a:lnTo>
                    <a:lnTo>
                      <a:pt x="525" y="40"/>
                    </a:lnTo>
                    <a:lnTo>
                      <a:pt x="511" y="46"/>
                    </a:lnTo>
                    <a:lnTo>
                      <a:pt x="496" y="52"/>
                    </a:lnTo>
                    <a:lnTo>
                      <a:pt x="480" y="57"/>
                    </a:lnTo>
                    <a:lnTo>
                      <a:pt x="465" y="60"/>
                    </a:lnTo>
                    <a:lnTo>
                      <a:pt x="450" y="64"/>
                    </a:lnTo>
                    <a:lnTo>
                      <a:pt x="434" y="65"/>
                    </a:lnTo>
                    <a:lnTo>
                      <a:pt x="419" y="65"/>
                    </a:lnTo>
                    <a:lnTo>
                      <a:pt x="403" y="64"/>
                    </a:lnTo>
                    <a:lnTo>
                      <a:pt x="388" y="60"/>
                    </a:lnTo>
                    <a:lnTo>
                      <a:pt x="373" y="57"/>
                    </a:lnTo>
                    <a:lnTo>
                      <a:pt x="358" y="53"/>
                    </a:lnTo>
                    <a:lnTo>
                      <a:pt x="344" y="49"/>
                    </a:lnTo>
                    <a:lnTo>
                      <a:pt x="330" y="43"/>
                    </a:lnTo>
                    <a:lnTo>
                      <a:pt x="316" y="38"/>
                    </a:lnTo>
                    <a:lnTo>
                      <a:pt x="303" y="34"/>
                    </a:lnTo>
                    <a:lnTo>
                      <a:pt x="290" y="29"/>
                    </a:lnTo>
                    <a:lnTo>
                      <a:pt x="277" y="24"/>
                    </a:lnTo>
                    <a:lnTo>
                      <a:pt x="265" y="21"/>
                    </a:lnTo>
                    <a:lnTo>
                      <a:pt x="253" y="17"/>
                    </a:lnTo>
                    <a:lnTo>
                      <a:pt x="242" y="15"/>
                    </a:lnTo>
                    <a:lnTo>
                      <a:pt x="230" y="14"/>
                    </a:lnTo>
                    <a:lnTo>
                      <a:pt x="220" y="13"/>
                    </a:lnTo>
                    <a:lnTo>
                      <a:pt x="209" y="14"/>
                    </a:lnTo>
                    <a:lnTo>
                      <a:pt x="200" y="16"/>
                    </a:lnTo>
                    <a:lnTo>
                      <a:pt x="179" y="25"/>
                    </a:lnTo>
                    <a:lnTo>
                      <a:pt x="156" y="39"/>
                    </a:lnTo>
                    <a:lnTo>
                      <a:pt x="131" y="58"/>
                    </a:lnTo>
                    <a:lnTo>
                      <a:pt x="107" y="77"/>
                    </a:lnTo>
                    <a:lnTo>
                      <a:pt x="84" y="98"/>
                    </a:lnTo>
                    <a:lnTo>
                      <a:pt x="63" y="119"/>
                    </a:lnTo>
                    <a:lnTo>
                      <a:pt x="47" y="137"/>
                    </a:lnTo>
                    <a:lnTo>
                      <a:pt x="35" y="151"/>
                    </a:lnTo>
                    <a:lnTo>
                      <a:pt x="27" y="164"/>
                    </a:lnTo>
                    <a:lnTo>
                      <a:pt x="19" y="178"/>
                    </a:lnTo>
                    <a:lnTo>
                      <a:pt x="11" y="193"/>
                    </a:lnTo>
                    <a:lnTo>
                      <a:pt x="5" y="206"/>
                    </a:lnTo>
                    <a:lnTo>
                      <a:pt x="1" y="219"/>
                    </a:lnTo>
                    <a:lnTo>
                      <a:pt x="0" y="228"/>
                    </a:lnTo>
                    <a:lnTo>
                      <a:pt x="1" y="235"/>
                    </a:lnTo>
                    <a:lnTo>
                      <a:pt x="7" y="236"/>
                    </a:lnTo>
                    <a:lnTo>
                      <a:pt x="15" y="233"/>
                    </a:lnTo>
                    <a:lnTo>
                      <a:pt x="25" y="225"/>
                    </a:lnTo>
                    <a:lnTo>
                      <a:pt x="36" y="212"/>
                    </a:lnTo>
                    <a:lnTo>
                      <a:pt x="51" y="197"/>
                    </a:lnTo>
                    <a:lnTo>
                      <a:pt x="69" y="180"/>
                    </a:lnTo>
                    <a:lnTo>
                      <a:pt x="89" y="161"/>
                    </a:lnTo>
                    <a:lnTo>
                      <a:pt x="115" y="143"/>
                    </a:lnTo>
                    <a:lnTo>
                      <a:pt x="145" y="125"/>
                    </a:lnTo>
                    <a:lnTo>
                      <a:pt x="161" y="118"/>
                    </a:lnTo>
                    <a:lnTo>
                      <a:pt x="176" y="112"/>
                    </a:lnTo>
                    <a:lnTo>
                      <a:pt x="192" y="107"/>
                    </a:lnTo>
                    <a:lnTo>
                      <a:pt x="206" y="105"/>
                    </a:lnTo>
                    <a:lnTo>
                      <a:pt x="221" y="104"/>
                    </a:lnTo>
                    <a:lnTo>
                      <a:pt x="235" y="103"/>
                    </a:lnTo>
                    <a:lnTo>
                      <a:pt x="247" y="104"/>
                    </a:lnTo>
                    <a:lnTo>
                      <a:pt x="261" y="105"/>
                    </a:lnTo>
                    <a:lnTo>
                      <a:pt x="275" y="107"/>
                    </a:lnTo>
                    <a:lnTo>
                      <a:pt x="288" y="110"/>
                    </a:lnTo>
                    <a:lnTo>
                      <a:pt x="301" y="113"/>
                    </a:lnTo>
                    <a:lnTo>
                      <a:pt x="314" y="115"/>
                    </a:lnTo>
                    <a:lnTo>
                      <a:pt x="327" y="119"/>
                    </a:lnTo>
                    <a:lnTo>
                      <a:pt x="341" y="121"/>
                    </a:lnTo>
                    <a:lnTo>
                      <a:pt x="354" y="123"/>
                    </a:lnTo>
                    <a:lnTo>
                      <a:pt x="368" y="126"/>
                    </a:lnTo>
                    <a:lnTo>
                      <a:pt x="397" y="126"/>
                    </a:lnTo>
                    <a:lnTo>
                      <a:pt x="427" y="120"/>
                    </a:lnTo>
                    <a:lnTo>
                      <a:pt x="457" y="112"/>
                    </a:lnTo>
                    <a:lnTo>
                      <a:pt x="485" y="102"/>
                    </a:lnTo>
                    <a:lnTo>
                      <a:pt x="509" y="90"/>
                    </a:lnTo>
                    <a:lnTo>
                      <a:pt x="528" y="81"/>
                    </a:lnTo>
                    <a:lnTo>
                      <a:pt x="541" y="74"/>
                    </a:lnTo>
                    <a:lnTo>
                      <a:pt x="546" y="72"/>
                    </a:lnTo>
                    <a:lnTo>
                      <a:pt x="544" y="76"/>
                    </a:lnTo>
                    <a:lnTo>
                      <a:pt x="541" y="87"/>
                    </a:lnTo>
                    <a:lnTo>
                      <a:pt x="536" y="104"/>
                    </a:lnTo>
                    <a:lnTo>
                      <a:pt x="530" y="126"/>
                    </a:lnTo>
                    <a:lnTo>
                      <a:pt x="519" y="150"/>
                    </a:lnTo>
                    <a:lnTo>
                      <a:pt x="509" y="175"/>
                    </a:lnTo>
                    <a:lnTo>
                      <a:pt x="495" y="202"/>
                    </a:lnTo>
                    <a:lnTo>
                      <a:pt x="479" y="226"/>
                    </a:lnTo>
                    <a:lnTo>
                      <a:pt x="466" y="251"/>
                    </a:lnTo>
                    <a:lnTo>
                      <a:pt x="457" y="279"/>
                    </a:lnTo>
                    <a:lnTo>
                      <a:pt x="450" y="308"/>
                    </a:lnTo>
                    <a:lnTo>
                      <a:pt x="442" y="333"/>
                    </a:lnTo>
                    <a:lnTo>
                      <a:pt x="429" y="353"/>
                    </a:lnTo>
                    <a:lnTo>
                      <a:pt x="410" y="364"/>
                    </a:lnTo>
                    <a:lnTo>
                      <a:pt x="381" y="364"/>
                    </a:lnTo>
                    <a:lnTo>
                      <a:pt x="338" y="350"/>
                    </a:lnTo>
                    <a:lnTo>
                      <a:pt x="314" y="340"/>
                    </a:lnTo>
                    <a:lnTo>
                      <a:pt x="292" y="332"/>
                    </a:lnTo>
                    <a:lnTo>
                      <a:pt x="273" y="325"/>
                    </a:lnTo>
                    <a:lnTo>
                      <a:pt x="255" y="320"/>
                    </a:lnTo>
                    <a:lnTo>
                      <a:pt x="239" y="316"/>
                    </a:lnTo>
                    <a:lnTo>
                      <a:pt x="225" y="312"/>
                    </a:lnTo>
                    <a:lnTo>
                      <a:pt x="213" y="310"/>
                    </a:lnTo>
                    <a:lnTo>
                      <a:pt x="201" y="308"/>
                    </a:lnTo>
                    <a:lnTo>
                      <a:pt x="190" y="305"/>
                    </a:lnTo>
                    <a:lnTo>
                      <a:pt x="180" y="303"/>
                    </a:lnTo>
                    <a:lnTo>
                      <a:pt x="172" y="301"/>
                    </a:lnTo>
                    <a:lnTo>
                      <a:pt x="164" y="297"/>
                    </a:lnTo>
                    <a:lnTo>
                      <a:pt x="156" y="294"/>
                    </a:lnTo>
                    <a:lnTo>
                      <a:pt x="149" y="289"/>
                    </a:lnTo>
                    <a:lnTo>
                      <a:pt x="142" y="282"/>
                    </a:lnTo>
                    <a:lnTo>
                      <a:pt x="136" y="275"/>
                    </a:lnTo>
                    <a:lnTo>
                      <a:pt x="127" y="267"/>
                    </a:lnTo>
                    <a:lnTo>
                      <a:pt x="116" y="262"/>
                    </a:lnTo>
                    <a:lnTo>
                      <a:pt x="103" y="257"/>
                    </a:lnTo>
                    <a:lnTo>
                      <a:pt x="89" y="254"/>
                    </a:lnTo>
                    <a:lnTo>
                      <a:pt x="74" y="251"/>
                    </a:lnTo>
                    <a:lnTo>
                      <a:pt x="59" y="251"/>
                    </a:lnTo>
                    <a:lnTo>
                      <a:pt x="46" y="251"/>
                    </a:lnTo>
                    <a:lnTo>
                      <a:pt x="32" y="254"/>
                    </a:lnTo>
                    <a:lnTo>
                      <a:pt x="21" y="257"/>
                    </a:lnTo>
                    <a:lnTo>
                      <a:pt x="12" y="261"/>
                    </a:lnTo>
                    <a:lnTo>
                      <a:pt x="7" y="266"/>
                    </a:lnTo>
                    <a:lnTo>
                      <a:pt x="4" y="273"/>
                    </a:lnTo>
                    <a:lnTo>
                      <a:pt x="7" y="281"/>
                    </a:lnTo>
                    <a:lnTo>
                      <a:pt x="13" y="290"/>
                    </a:lnTo>
                    <a:lnTo>
                      <a:pt x="27" y="300"/>
                    </a:lnTo>
                    <a:lnTo>
                      <a:pt x="46" y="311"/>
                    </a:lnTo>
                    <a:close/>
                  </a:path>
                </a:pathLst>
              </a:custGeom>
              <a:solidFill>
                <a:srgbClr val="000000"/>
              </a:solidFill>
              <a:ln w="9525">
                <a:noFill/>
                <a:round/>
                <a:headEnd/>
                <a:tailEnd/>
              </a:ln>
            </p:spPr>
            <p:txBody>
              <a:bodyPr/>
              <a:lstStyle/>
              <a:p>
                <a:endParaRPr lang="fa-IR"/>
              </a:p>
            </p:txBody>
          </p:sp>
          <p:sp>
            <p:nvSpPr>
              <p:cNvPr id="16597" name="Freeform 181"/>
              <p:cNvSpPr>
                <a:spLocks/>
              </p:cNvSpPr>
              <p:nvPr/>
            </p:nvSpPr>
            <p:spPr bwMode="auto">
              <a:xfrm>
                <a:off x="692" y="2034"/>
                <a:ext cx="139" cy="40"/>
              </a:xfrm>
              <a:custGeom>
                <a:avLst/>
                <a:gdLst>
                  <a:gd name="T0" fmla="*/ 42 w 279"/>
                  <a:gd name="T1" fmla="*/ 31 h 81"/>
                  <a:gd name="T2" fmla="*/ 66 w 279"/>
                  <a:gd name="T3" fmla="*/ 43 h 81"/>
                  <a:gd name="T4" fmla="*/ 89 w 279"/>
                  <a:gd name="T5" fmla="*/ 53 h 81"/>
                  <a:gd name="T6" fmla="*/ 110 w 279"/>
                  <a:gd name="T7" fmla="*/ 61 h 81"/>
                  <a:gd name="T8" fmla="*/ 129 w 279"/>
                  <a:gd name="T9" fmla="*/ 68 h 81"/>
                  <a:gd name="T10" fmla="*/ 146 w 279"/>
                  <a:gd name="T11" fmla="*/ 73 h 81"/>
                  <a:gd name="T12" fmla="*/ 163 w 279"/>
                  <a:gd name="T13" fmla="*/ 77 h 81"/>
                  <a:gd name="T14" fmla="*/ 178 w 279"/>
                  <a:gd name="T15" fmla="*/ 80 h 81"/>
                  <a:gd name="T16" fmla="*/ 191 w 279"/>
                  <a:gd name="T17" fmla="*/ 81 h 81"/>
                  <a:gd name="T18" fmla="*/ 204 w 279"/>
                  <a:gd name="T19" fmla="*/ 81 h 81"/>
                  <a:gd name="T20" fmla="*/ 216 w 279"/>
                  <a:gd name="T21" fmla="*/ 78 h 81"/>
                  <a:gd name="T22" fmla="*/ 226 w 279"/>
                  <a:gd name="T23" fmla="*/ 76 h 81"/>
                  <a:gd name="T24" fmla="*/ 236 w 279"/>
                  <a:gd name="T25" fmla="*/ 73 h 81"/>
                  <a:gd name="T26" fmla="*/ 246 w 279"/>
                  <a:gd name="T27" fmla="*/ 69 h 81"/>
                  <a:gd name="T28" fmla="*/ 254 w 279"/>
                  <a:gd name="T29" fmla="*/ 63 h 81"/>
                  <a:gd name="T30" fmla="*/ 262 w 279"/>
                  <a:gd name="T31" fmla="*/ 58 h 81"/>
                  <a:gd name="T32" fmla="*/ 270 w 279"/>
                  <a:gd name="T33" fmla="*/ 51 h 81"/>
                  <a:gd name="T34" fmla="*/ 279 w 279"/>
                  <a:gd name="T35" fmla="*/ 39 h 81"/>
                  <a:gd name="T36" fmla="*/ 279 w 279"/>
                  <a:gd name="T37" fmla="*/ 34 h 81"/>
                  <a:gd name="T38" fmla="*/ 271 w 279"/>
                  <a:gd name="T39" fmla="*/ 30 h 81"/>
                  <a:gd name="T40" fmla="*/ 257 w 279"/>
                  <a:gd name="T41" fmla="*/ 30 h 81"/>
                  <a:gd name="T42" fmla="*/ 240 w 279"/>
                  <a:gd name="T43" fmla="*/ 32 h 81"/>
                  <a:gd name="T44" fmla="*/ 221 w 279"/>
                  <a:gd name="T45" fmla="*/ 34 h 81"/>
                  <a:gd name="T46" fmla="*/ 202 w 279"/>
                  <a:gd name="T47" fmla="*/ 35 h 81"/>
                  <a:gd name="T48" fmla="*/ 186 w 279"/>
                  <a:gd name="T49" fmla="*/ 34 h 81"/>
                  <a:gd name="T50" fmla="*/ 176 w 279"/>
                  <a:gd name="T51" fmla="*/ 31 h 81"/>
                  <a:gd name="T52" fmla="*/ 163 w 279"/>
                  <a:gd name="T53" fmla="*/ 28 h 81"/>
                  <a:gd name="T54" fmla="*/ 146 w 279"/>
                  <a:gd name="T55" fmla="*/ 24 h 81"/>
                  <a:gd name="T56" fmla="*/ 127 w 279"/>
                  <a:gd name="T57" fmla="*/ 20 h 81"/>
                  <a:gd name="T58" fmla="*/ 107 w 279"/>
                  <a:gd name="T59" fmla="*/ 16 h 81"/>
                  <a:gd name="T60" fmla="*/ 87 w 279"/>
                  <a:gd name="T61" fmla="*/ 12 h 81"/>
                  <a:gd name="T62" fmla="*/ 67 w 279"/>
                  <a:gd name="T63" fmla="*/ 7 h 81"/>
                  <a:gd name="T64" fmla="*/ 47 w 279"/>
                  <a:gd name="T65" fmla="*/ 4 h 81"/>
                  <a:gd name="T66" fmla="*/ 30 w 279"/>
                  <a:gd name="T67" fmla="*/ 1 h 81"/>
                  <a:gd name="T68" fmla="*/ 16 w 279"/>
                  <a:gd name="T69" fmla="*/ 0 h 81"/>
                  <a:gd name="T70" fmla="*/ 6 w 279"/>
                  <a:gd name="T71" fmla="*/ 0 h 81"/>
                  <a:gd name="T72" fmla="*/ 1 w 279"/>
                  <a:gd name="T73" fmla="*/ 1 h 81"/>
                  <a:gd name="T74" fmla="*/ 0 w 279"/>
                  <a:gd name="T75" fmla="*/ 6 h 81"/>
                  <a:gd name="T76" fmla="*/ 7 w 279"/>
                  <a:gd name="T77" fmla="*/ 12 h 81"/>
                  <a:gd name="T78" fmla="*/ 20 w 279"/>
                  <a:gd name="T79" fmla="*/ 20 h 81"/>
                  <a:gd name="T80" fmla="*/ 42 w 279"/>
                  <a:gd name="T81" fmla="*/ 3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9"/>
                  <a:gd name="T124" fmla="*/ 0 h 81"/>
                  <a:gd name="T125" fmla="*/ 279 w 279"/>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9" h="81">
                    <a:moveTo>
                      <a:pt x="42" y="31"/>
                    </a:moveTo>
                    <a:lnTo>
                      <a:pt x="66" y="43"/>
                    </a:lnTo>
                    <a:lnTo>
                      <a:pt x="89" y="53"/>
                    </a:lnTo>
                    <a:lnTo>
                      <a:pt x="110" y="61"/>
                    </a:lnTo>
                    <a:lnTo>
                      <a:pt x="129" y="68"/>
                    </a:lnTo>
                    <a:lnTo>
                      <a:pt x="146" y="73"/>
                    </a:lnTo>
                    <a:lnTo>
                      <a:pt x="163" y="77"/>
                    </a:lnTo>
                    <a:lnTo>
                      <a:pt x="178" y="80"/>
                    </a:lnTo>
                    <a:lnTo>
                      <a:pt x="191" y="81"/>
                    </a:lnTo>
                    <a:lnTo>
                      <a:pt x="204" y="81"/>
                    </a:lnTo>
                    <a:lnTo>
                      <a:pt x="216" y="78"/>
                    </a:lnTo>
                    <a:lnTo>
                      <a:pt x="226" y="76"/>
                    </a:lnTo>
                    <a:lnTo>
                      <a:pt x="236" y="73"/>
                    </a:lnTo>
                    <a:lnTo>
                      <a:pt x="246" y="69"/>
                    </a:lnTo>
                    <a:lnTo>
                      <a:pt x="254" y="63"/>
                    </a:lnTo>
                    <a:lnTo>
                      <a:pt x="262" y="58"/>
                    </a:lnTo>
                    <a:lnTo>
                      <a:pt x="270" y="51"/>
                    </a:lnTo>
                    <a:lnTo>
                      <a:pt x="279" y="39"/>
                    </a:lnTo>
                    <a:lnTo>
                      <a:pt x="279" y="34"/>
                    </a:lnTo>
                    <a:lnTo>
                      <a:pt x="271" y="30"/>
                    </a:lnTo>
                    <a:lnTo>
                      <a:pt x="257" y="30"/>
                    </a:lnTo>
                    <a:lnTo>
                      <a:pt x="240" y="32"/>
                    </a:lnTo>
                    <a:lnTo>
                      <a:pt x="221" y="34"/>
                    </a:lnTo>
                    <a:lnTo>
                      <a:pt x="202" y="35"/>
                    </a:lnTo>
                    <a:lnTo>
                      <a:pt x="186" y="34"/>
                    </a:lnTo>
                    <a:lnTo>
                      <a:pt x="176" y="31"/>
                    </a:lnTo>
                    <a:lnTo>
                      <a:pt x="163" y="28"/>
                    </a:lnTo>
                    <a:lnTo>
                      <a:pt x="146" y="24"/>
                    </a:lnTo>
                    <a:lnTo>
                      <a:pt x="127" y="20"/>
                    </a:lnTo>
                    <a:lnTo>
                      <a:pt x="107" y="16"/>
                    </a:lnTo>
                    <a:lnTo>
                      <a:pt x="87" y="12"/>
                    </a:lnTo>
                    <a:lnTo>
                      <a:pt x="67" y="7"/>
                    </a:lnTo>
                    <a:lnTo>
                      <a:pt x="47" y="4"/>
                    </a:lnTo>
                    <a:lnTo>
                      <a:pt x="30" y="1"/>
                    </a:lnTo>
                    <a:lnTo>
                      <a:pt x="16" y="0"/>
                    </a:lnTo>
                    <a:lnTo>
                      <a:pt x="6" y="0"/>
                    </a:lnTo>
                    <a:lnTo>
                      <a:pt x="1" y="1"/>
                    </a:lnTo>
                    <a:lnTo>
                      <a:pt x="0" y="6"/>
                    </a:lnTo>
                    <a:lnTo>
                      <a:pt x="7" y="12"/>
                    </a:lnTo>
                    <a:lnTo>
                      <a:pt x="20" y="20"/>
                    </a:lnTo>
                    <a:lnTo>
                      <a:pt x="42" y="31"/>
                    </a:lnTo>
                    <a:close/>
                  </a:path>
                </a:pathLst>
              </a:custGeom>
              <a:solidFill>
                <a:srgbClr val="000000"/>
              </a:solidFill>
              <a:ln w="9525">
                <a:noFill/>
                <a:round/>
                <a:headEnd/>
                <a:tailEnd/>
              </a:ln>
            </p:spPr>
            <p:txBody>
              <a:bodyPr/>
              <a:lstStyle/>
              <a:p>
                <a:endParaRPr lang="fa-IR"/>
              </a:p>
            </p:txBody>
          </p:sp>
          <p:sp>
            <p:nvSpPr>
              <p:cNvPr id="16598" name="Freeform 182"/>
              <p:cNvSpPr>
                <a:spLocks/>
              </p:cNvSpPr>
              <p:nvPr/>
            </p:nvSpPr>
            <p:spPr bwMode="auto">
              <a:xfrm>
                <a:off x="616" y="1701"/>
                <a:ext cx="438" cy="222"/>
              </a:xfrm>
              <a:custGeom>
                <a:avLst/>
                <a:gdLst>
                  <a:gd name="T0" fmla="*/ 80 w 877"/>
                  <a:gd name="T1" fmla="*/ 365 h 445"/>
                  <a:gd name="T2" fmla="*/ 111 w 877"/>
                  <a:gd name="T3" fmla="*/ 316 h 445"/>
                  <a:gd name="T4" fmla="*/ 145 w 877"/>
                  <a:gd name="T5" fmla="*/ 267 h 445"/>
                  <a:gd name="T6" fmla="*/ 179 w 877"/>
                  <a:gd name="T7" fmla="*/ 216 h 445"/>
                  <a:gd name="T8" fmla="*/ 213 w 877"/>
                  <a:gd name="T9" fmla="*/ 210 h 445"/>
                  <a:gd name="T10" fmla="*/ 281 w 877"/>
                  <a:gd name="T11" fmla="*/ 283 h 445"/>
                  <a:gd name="T12" fmla="*/ 324 w 877"/>
                  <a:gd name="T13" fmla="*/ 342 h 445"/>
                  <a:gd name="T14" fmla="*/ 360 w 877"/>
                  <a:gd name="T15" fmla="*/ 392 h 445"/>
                  <a:gd name="T16" fmla="*/ 391 w 877"/>
                  <a:gd name="T17" fmla="*/ 427 h 445"/>
                  <a:gd name="T18" fmla="*/ 422 w 877"/>
                  <a:gd name="T19" fmla="*/ 444 h 445"/>
                  <a:gd name="T20" fmla="*/ 458 w 877"/>
                  <a:gd name="T21" fmla="*/ 438 h 445"/>
                  <a:gd name="T22" fmla="*/ 496 w 877"/>
                  <a:gd name="T23" fmla="*/ 421 h 445"/>
                  <a:gd name="T24" fmla="*/ 534 w 877"/>
                  <a:gd name="T25" fmla="*/ 407 h 445"/>
                  <a:gd name="T26" fmla="*/ 569 w 877"/>
                  <a:gd name="T27" fmla="*/ 394 h 445"/>
                  <a:gd name="T28" fmla="*/ 603 w 877"/>
                  <a:gd name="T29" fmla="*/ 378 h 445"/>
                  <a:gd name="T30" fmla="*/ 633 w 877"/>
                  <a:gd name="T31" fmla="*/ 360 h 445"/>
                  <a:gd name="T32" fmla="*/ 679 w 877"/>
                  <a:gd name="T33" fmla="*/ 317 h 445"/>
                  <a:gd name="T34" fmla="*/ 731 w 877"/>
                  <a:gd name="T35" fmla="*/ 252 h 445"/>
                  <a:gd name="T36" fmla="*/ 778 w 877"/>
                  <a:gd name="T37" fmla="*/ 175 h 445"/>
                  <a:gd name="T38" fmla="*/ 822 w 877"/>
                  <a:gd name="T39" fmla="*/ 106 h 445"/>
                  <a:gd name="T40" fmla="*/ 858 w 877"/>
                  <a:gd name="T41" fmla="*/ 69 h 445"/>
                  <a:gd name="T42" fmla="*/ 877 w 877"/>
                  <a:gd name="T43" fmla="*/ 59 h 445"/>
                  <a:gd name="T44" fmla="*/ 830 w 877"/>
                  <a:gd name="T45" fmla="*/ 30 h 445"/>
                  <a:gd name="T46" fmla="*/ 741 w 877"/>
                  <a:gd name="T47" fmla="*/ 20 h 445"/>
                  <a:gd name="T48" fmla="*/ 665 w 877"/>
                  <a:gd name="T49" fmla="*/ 60 h 445"/>
                  <a:gd name="T50" fmla="*/ 626 w 877"/>
                  <a:gd name="T51" fmla="*/ 92 h 445"/>
                  <a:gd name="T52" fmla="*/ 576 w 877"/>
                  <a:gd name="T53" fmla="*/ 89 h 445"/>
                  <a:gd name="T54" fmla="*/ 504 w 877"/>
                  <a:gd name="T55" fmla="*/ 66 h 445"/>
                  <a:gd name="T56" fmla="*/ 435 w 877"/>
                  <a:gd name="T57" fmla="*/ 45 h 445"/>
                  <a:gd name="T58" fmla="*/ 375 w 877"/>
                  <a:gd name="T59" fmla="*/ 21 h 445"/>
                  <a:gd name="T60" fmla="*/ 323 w 877"/>
                  <a:gd name="T61" fmla="*/ 1 h 445"/>
                  <a:gd name="T62" fmla="*/ 272 w 877"/>
                  <a:gd name="T63" fmla="*/ 8 h 445"/>
                  <a:gd name="T64" fmla="*/ 219 w 877"/>
                  <a:gd name="T65" fmla="*/ 53 h 445"/>
                  <a:gd name="T66" fmla="*/ 183 w 877"/>
                  <a:gd name="T67" fmla="*/ 107 h 445"/>
                  <a:gd name="T68" fmla="*/ 209 w 877"/>
                  <a:gd name="T69" fmla="*/ 115 h 445"/>
                  <a:gd name="T70" fmla="*/ 244 w 877"/>
                  <a:gd name="T71" fmla="*/ 100 h 445"/>
                  <a:gd name="T72" fmla="*/ 281 w 877"/>
                  <a:gd name="T73" fmla="*/ 88 h 445"/>
                  <a:gd name="T74" fmla="*/ 320 w 877"/>
                  <a:gd name="T75" fmla="*/ 82 h 445"/>
                  <a:gd name="T76" fmla="*/ 363 w 877"/>
                  <a:gd name="T77" fmla="*/ 84 h 445"/>
                  <a:gd name="T78" fmla="*/ 410 w 877"/>
                  <a:gd name="T79" fmla="*/ 99 h 445"/>
                  <a:gd name="T80" fmla="*/ 460 w 877"/>
                  <a:gd name="T81" fmla="*/ 123 h 445"/>
                  <a:gd name="T82" fmla="*/ 501 w 877"/>
                  <a:gd name="T83" fmla="*/ 146 h 445"/>
                  <a:gd name="T84" fmla="*/ 536 w 877"/>
                  <a:gd name="T85" fmla="*/ 163 h 445"/>
                  <a:gd name="T86" fmla="*/ 566 w 877"/>
                  <a:gd name="T87" fmla="*/ 173 h 445"/>
                  <a:gd name="T88" fmla="*/ 594 w 877"/>
                  <a:gd name="T89" fmla="*/ 175 h 445"/>
                  <a:gd name="T90" fmla="*/ 632 w 877"/>
                  <a:gd name="T91" fmla="*/ 165 h 445"/>
                  <a:gd name="T92" fmla="*/ 686 w 877"/>
                  <a:gd name="T93" fmla="*/ 142 h 445"/>
                  <a:gd name="T94" fmla="*/ 716 w 877"/>
                  <a:gd name="T95" fmla="*/ 130 h 445"/>
                  <a:gd name="T96" fmla="*/ 708 w 877"/>
                  <a:gd name="T97" fmla="*/ 150 h 445"/>
                  <a:gd name="T98" fmla="*/ 685 w 877"/>
                  <a:gd name="T99" fmla="*/ 201 h 445"/>
                  <a:gd name="T100" fmla="*/ 633 w 877"/>
                  <a:gd name="T101" fmla="*/ 258 h 445"/>
                  <a:gd name="T102" fmla="*/ 570 w 877"/>
                  <a:gd name="T103" fmla="*/ 313 h 445"/>
                  <a:gd name="T104" fmla="*/ 519 w 877"/>
                  <a:gd name="T105" fmla="*/ 348 h 445"/>
                  <a:gd name="T106" fmla="*/ 464 w 877"/>
                  <a:gd name="T107" fmla="*/ 334 h 445"/>
                  <a:gd name="T108" fmla="*/ 412 w 877"/>
                  <a:gd name="T109" fmla="*/ 310 h 445"/>
                  <a:gd name="T110" fmla="*/ 363 w 877"/>
                  <a:gd name="T111" fmla="*/ 275 h 445"/>
                  <a:gd name="T112" fmla="*/ 314 w 877"/>
                  <a:gd name="T113" fmla="*/ 227 h 445"/>
                  <a:gd name="T114" fmla="*/ 272 w 877"/>
                  <a:gd name="T115" fmla="*/ 197 h 445"/>
                  <a:gd name="T116" fmla="*/ 254 w 877"/>
                  <a:gd name="T117" fmla="*/ 187 h 445"/>
                  <a:gd name="T118" fmla="*/ 28 w 877"/>
                  <a:gd name="T119" fmla="*/ 365 h 445"/>
                  <a:gd name="T120" fmla="*/ 11 w 877"/>
                  <a:gd name="T121" fmla="*/ 392 h 445"/>
                  <a:gd name="T122" fmla="*/ 3 w 877"/>
                  <a:gd name="T123" fmla="*/ 422 h 4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7"/>
                  <a:gd name="T187" fmla="*/ 0 h 445"/>
                  <a:gd name="T188" fmla="*/ 877 w 877"/>
                  <a:gd name="T189" fmla="*/ 445 h 4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7" h="445">
                    <a:moveTo>
                      <a:pt x="37" y="404"/>
                    </a:moveTo>
                    <a:lnTo>
                      <a:pt x="62" y="384"/>
                    </a:lnTo>
                    <a:lnTo>
                      <a:pt x="80" y="365"/>
                    </a:lnTo>
                    <a:lnTo>
                      <a:pt x="94" y="348"/>
                    </a:lnTo>
                    <a:lnTo>
                      <a:pt x="103" y="332"/>
                    </a:lnTo>
                    <a:lnTo>
                      <a:pt x="111" y="316"/>
                    </a:lnTo>
                    <a:lnTo>
                      <a:pt x="120" y="301"/>
                    </a:lnTo>
                    <a:lnTo>
                      <a:pt x="130" y="285"/>
                    </a:lnTo>
                    <a:lnTo>
                      <a:pt x="145" y="267"/>
                    </a:lnTo>
                    <a:lnTo>
                      <a:pt x="160" y="249"/>
                    </a:lnTo>
                    <a:lnTo>
                      <a:pt x="171" y="230"/>
                    </a:lnTo>
                    <a:lnTo>
                      <a:pt x="179" y="216"/>
                    </a:lnTo>
                    <a:lnTo>
                      <a:pt x="188" y="205"/>
                    </a:lnTo>
                    <a:lnTo>
                      <a:pt x="198" y="203"/>
                    </a:lnTo>
                    <a:lnTo>
                      <a:pt x="213" y="210"/>
                    </a:lnTo>
                    <a:lnTo>
                      <a:pt x="234" y="229"/>
                    </a:lnTo>
                    <a:lnTo>
                      <a:pt x="264" y="263"/>
                    </a:lnTo>
                    <a:lnTo>
                      <a:pt x="281" y="283"/>
                    </a:lnTo>
                    <a:lnTo>
                      <a:pt x="296" y="304"/>
                    </a:lnTo>
                    <a:lnTo>
                      <a:pt x="311" y="324"/>
                    </a:lnTo>
                    <a:lnTo>
                      <a:pt x="324" y="342"/>
                    </a:lnTo>
                    <a:lnTo>
                      <a:pt x="337" y="360"/>
                    </a:lnTo>
                    <a:lnTo>
                      <a:pt x="348" y="377"/>
                    </a:lnTo>
                    <a:lnTo>
                      <a:pt x="360" y="392"/>
                    </a:lnTo>
                    <a:lnTo>
                      <a:pt x="370" y="406"/>
                    </a:lnTo>
                    <a:lnTo>
                      <a:pt x="380" y="417"/>
                    </a:lnTo>
                    <a:lnTo>
                      <a:pt x="391" y="427"/>
                    </a:lnTo>
                    <a:lnTo>
                      <a:pt x="401" y="436"/>
                    </a:lnTo>
                    <a:lnTo>
                      <a:pt x="412" y="441"/>
                    </a:lnTo>
                    <a:lnTo>
                      <a:pt x="422" y="444"/>
                    </a:lnTo>
                    <a:lnTo>
                      <a:pt x="433" y="445"/>
                    </a:lnTo>
                    <a:lnTo>
                      <a:pt x="445" y="442"/>
                    </a:lnTo>
                    <a:lnTo>
                      <a:pt x="458" y="438"/>
                    </a:lnTo>
                    <a:lnTo>
                      <a:pt x="470" y="432"/>
                    </a:lnTo>
                    <a:lnTo>
                      <a:pt x="483" y="426"/>
                    </a:lnTo>
                    <a:lnTo>
                      <a:pt x="496" y="421"/>
                    </a:lnTo>
                    <a:lnTo>
                      <a:pt x="508" y="416"/>
                    </a:lnTo>
                    <a:lnTo>
                      <a:pt x="521" y="411"/>
                    </a:lnTo>
                    <a:lnTo>
                      <a:pt x="534" y="407"/>
                    </a:lnTo>
                    <a:lnTo>
                      <a:pt x="545" y="402"/>
                    </a:lnTo>
                    <a:lnTo>
                      <a:pt x="558" y="398"/>
                    </a:lnTo>
                    <a:lnTo>
                      <a:pt x="569" y="394"/>
                    </a:lnTo>
                    <a:lnTo>
                      <a:pt x="581" y="388"/>
                    </a:lnTo>
                    <a:lnTo>
                      <a:pt x="591" y="384"/>
                    </a:lnTo>
                    <a:lnTo>
                      <a:pt x="603" y="378"/>
                    </a:lnTo>
                    <a:lnTo>
                      <a:pt x="613" y="372"/>
                    </a:lnTo>
                    <a:lnTo>
                      <a:pt x="623" y="366"/>
                    </a:lnTo>
                    <a:lnTo>
                      <a:pt x="633" y="360"/>
                    </a:lnTo>
                    <a:lnTo>
                      <a:pt x="642" y="351"/>
                    </a:lnTo>
                    <a:lnTo>
                      <a:pt x="660" y="335"/>
                    </a:lnTo>
                    <a:lnTo>
                      <a:pt x="679" y="317"/>
                    </a:lnTo>
                    <a:lnTo>
                      <a:pt x="696" y="297"/>
                    </a:lnTo>
                    <a:lnTo>
                      <a:pt x="713" y="275"/>
                    </a:lnTo>
                    <a:lnTo>
                      <a:pt x="731" y="252"/>
                    </a:lnTo>
                    <a:lnTo>
                      <a:pt x="748" y="228"/>
                    </a:lnTo>
                    <a:lnTo>
                      <a:pt x="763" y="203"/>
                    </a:lnTo>
                    <a:lnTo>
                      <a:pt x="778" y="175"/>
                    </a:lnTo>
                    <a:lnTo>
                      <a:pt x="793" y="149"/>
                    </a:lnTo>
                    <a:lnTo>
                      <a:pt x="808" y="126"/>
                    </a:lnTo>
                    <a:lnTo>
                      <a:pt x="822" y="106"/>
                    </a:lnTo>
                    <a:lnTo>
                      <a:pt x="835" y="91"/>
                    </a:lnTo>
                    <a:lnTo>
                      <a:pt x="847" y="78"/>
                    </a:lnTo>
                    <a:lnTo>
                      <a:pt x="858" y="69"/>
                    </a:lnTo>
                    <a:lnTo>
                      <a:pt x="868" y="65"/>
                    </a:lnTo>
                    <a:lnTo>
                      <a:pt x="876" y="62"/>
                    </a:lnTo>
                    <a:lnTo>
                      <a:pt x="877" y="59"/>
                    </a:lnTo>
                    <a:lnTo>
                      <a:pt x="869" y="51"/>
                    </a:lnTo>
                    <a:lnTo>
                      <a:pt x="852" y="40"/>
                    </a:lnTo>
                    <a:lnTo>
                      <a:pt x="830" y="30"/>
                    </a:lnTo>
                    <a:lnTo>
                      <a:pt x="802" y="22"/>
                    </a:lnTo>
                    <a:lnTo>
                      <a:pt x="772" y="17"/>
                    </a:lnTo>
                    <a:lnTo>
                      <a:pt x="741" y="20"/>
                    </a:lnTo>
                    <a:lnTo>
                      <a:pt x="710" y="30"/>
                    </a:lnTo>
                    <a:lnTo>
                      <a:pt x="685" y="45"/>
                    </a:lnTo>
                    <a:lnTo>
                      <a:pt x="665" y="60"/>
                    </a:lnTo>
                    <a:lnTo>
                      <a:pt x="650" y="73"/>
                    </a:lnTo>
                    <a:lnTo>
                      <a:pt x="637" y="84"/>
                    </a:lnTo>
                    <a:lnTo>
                      <a:pt x="626" y="92"/>
                    </a:lnTo>
                    <a:lnTo>
                      <a:pt x="613" y="96"/>
                    </a:lnTo>
                    <a:lnTo>
                      <a:pt x="597" y="96"/>
                    </a:lnTo>
                    <a:lnTo>
                      <a:pt x="576" y="89"/>
                    </a:lnTo>
                    <a:lnTo>
                      <a:pt x="552" y="81"/>
                    </a:lnTo>
                    <a:lnTo>
                      <a:pt x="528" y="73"/>
                    </a:lnTo>
                    <a:lnTo>
                      <a:pt x="504" y="66"/>
                    </a:lnTo>
                    <a:lnTo>
                      <a:pt x="479" y="59"/>
                    </a:lnTo>
                    <a:lnTo>
                      <a:pt x="456" y="52"/>
                    </a:lnTo>
                    <a:lnTo>
                      <a:pt x="435" y="45"/>
                    </a:lnTo>
                    <a:lnTo>
                      <a:pt x="413" y="37"/>
                    </a:lnTo>
                    <a:lnTo>
                      <a:pt x="393" y="29"/>
                    </a:lnTo>
                    <a:lnTo>
                      <a:pt x="375" y="21"/>
                    </a:lnTo>
                    <a:lnTo>
                      <a:pt x="356" y="13"/>
                    </a:lnTo>
                    <a:lnTo>
                      <a:pt x="339" y="6"/>
                    </a:lnTo>
                    <a:lnTo>
                      <a:pt x="323" y="1"/>
                    </a:lnTo>
                    <a:lnTo>
                      <a:pt x="306" y="0"/>
                    </a:lnTo>
                    <a:lnTo>
                      <a:pt x="288" y="2"/>
                    </a:lnTo>
                    <a:lnTo>
                      <a:pt x="272" y="8"/>
                    </a:lnTo>
                    <a:lnTo>
                      <a:pt x="255" y="19"/>
                    </a:lnTo>
                    <a:lnTo>
                      <a:pt x="238" y="35"/>
                    </a:lnTo>
                    <a:lnTo>
                      <a:pt x="219" y="53"/>
                    </a:lnTo>
                    <a:lnTo>
                      <a:pt x="203" y="73"/>
                    </a:lnTo>
                    <a:lnTo>
                      <a:pt x="190" y="91"/>
                    </a:lnTo>
                    <a:lnTo>
                      <a:pt x="183" y="107"/>
                    </a:lnTo>
                    <a:lnTo>
                      <a:pt x="182" y="118"/>
                    </a:lnTo>
                    <a:lnTo>
                      <a:pt x="190" y="121"/>
                    </a:lnTo>
                    <a:lnTo>
                      <a:pt x="209" y="115"/>
                    </a:lnTo>
                    <a:lnTo>
                      <a:pt x="220" y="110"/>
                    </a:lnTo>
                    <a:lnTo>
                      <a:pt x="232" y="105"/>
                    </a:lnTo>
                    <a:lnTo>
                      <a:pt x="244" y="100"/>
                    </a:lnTo>
                    <a:lnTo>
                      <a:pt x="256" y="96"/>
                    </a:lnTo>
                    <a:lnTo>
                      <a:pt x="269" y="91"/>
                    </a:lnTo>
                    <a:lnTo>
                      <a:pt x="281" y="88"/>
                    </a:lnTo>
                    <a:lnTo>
                      <a:pt x="294" y="85"/>
                    </a:lnTo>
                    <a:lnTo>
                      <a:pt x="307" y="83"/>
                    </a:lnTo>
                    <a:lnTo>
                      <a:pt x="320" y="82"/>
                    </a:lnTo>
                    <a:lnTo>
                      <a:pt x="334" y="82"/>
                    </a:lnTo>
                    <a:lnTo>
                      <a:pt x="348" y="82"/>
                    </a:lnTo>
                    <a:lnTo>
                      <a:pt x="363" y="84"/>
                    </a:lnTo>
                    <a:lnTo>
                      <a:pt x="378" y="88"/>
                    </a:lnTo>
                    <a:lnTo>
                      <a:pt x="394" y="93"/>
                    </a:lnTo>
                    <a:lnTo>
                      <a:pt x="410" y="99"/>
                    </a:lnTo>
                    <a:lnTo>
                      <a:pt x="428" y="107"/>
                    </a:lnTo>
                    <a:lnTo>
                      <a:pt x="444" y="115"/>
                    </a:lnTo>
                    <a:lnTo>
                      <a:pt x="460" y="123"/>
                    </a:lnTo>
                    <a:lnTo>
                      <a:pt x="475" y="131"/>
                    </a:lnTo>
                    <a:lnTo>
                      <a:pt x="489" y="139"/>
                    </a:lnTo>
                    <a:lnTo>
                      <a:pt x="501" y="146"/>
                    </a:lnTo>
                    <a:lnTo>
                      <a:pt x="513" y="152"/>
                    </a:lnTo>
                    <a:lnTo>
                      <a:pt x="524" y="158"/>
                    </a:lnTo>
                    <a:lnTo>
                      <a:pt x="536" y="163"/>
                    </a:lnTo>
                    <a:lnTo>
                      <a:pt x="545" y="167"/>
                    </a:lnTo>
                    <a:lnTo>
                      <a:pt x="556" y="171"/>
                    </a:lnTo>
                    <a:lnTo>
                      <a:pt x="566" y="173"/>
                    </a:lnTo>
                    <a:lnTo>
                      <a:pt x="575" y="175"/>
                    </a:lnTo>
                    <a:lnTo>
                      <a:pt x="584" y="175"/>
                    </a:lnTo>
                    <a:lnTo>
                      <a:pt x="594" y="175"/>
                    </a:lnTo>
                    <a:lnTo>
                      <a:pt x="603" y="174"/>
                    </a:lnTo>
                    <a:lnTo>
                      <a:pt x="612" y="172"/>
                    </a:lnTo>
                    <a:lnTo>
                      <a:pt x="632" y="165"/>
                    </a:lnTo>
                    <a:lnTo>
                      <a:pt x="651" y="157"/>
                    </a:lnTo>
                    <a:lnTo>
                      <a:pt x="670" y="149"/>
                    </a:lnTo>
                    <a:lnTo>
                      <a:pt x="686" y="142"/>
                    </a:lnTo>
                    <a:lnTo>
                      <a:pt x="699" y="136"/>
                    </a:lnTo>
                    <a:lnTo>
                      <a:pt x="710" y="131"/>
                    </a:lnTo>
                    <a:lnTo>
                      <a:pt x="716" y="130"/>
                    </a:lnTo>
                    <a:lnTo>
                      <a:pt x="716" y="133"/>
                    </a:lnTo>
                    <a:lnTo>
                      <a:pt x="712" y="139"/>
                    </a:lnTo>
                    <a:lnTo>
                      <a:pt x="708" y="150"/>
                    </a:lnTo>
                    <a:lnTo>
                      <a:pt x="702" y="165"/>
                    </a:lnTo>
                    <a:lnTo>
                      <a:pt x="695" y="182"/>
                    </a:lnTo>
                    <a:lnTo>
                      <a:pt x="685" y="201"/>
                    </a:lnTo>
                    <a:lnTo>
                      <a:pt x="671" y="220"/>
                    </a:lnTo>
                    <a:lnTo>
                      <a:pt x="655" y="240"/>
                    </a:lnTo>
                    <a:lnTo>
                      <a:pt x="633" y="258"/>
                    </a:lnTo>
                    <a:lnTo>
                      <a:pt x="610" y="277"/>
                    </a:lnTo>
                    <a:lnTo>
                      <a:pt x="589" y="295"/>
                    </a:lnTo>
                    <a:lnTo>
                      <a:pt x="570" y="313"/>
                    </a:lnTo>
                    <a:lnTo>
                      <a:pt x="553" y="328"/>
                    </a:lnTo>
                    <a:lnTo>
                      <a:pt x="536" y="341"/>
                    </a:lnTo>
                    <a:lnTo>
                      <a:pt x="519" y="348"/>
                    </a:lnTo>
                    <a:lnTo>
                      <a:pt x="501" y="349"/>
                    </a:lnTo>
                    <a:lnTo>
                      <a:pt x="483" y="343"/>
                    </a:lnTo>
                    <a:lnTo>
                      <a:pt x="464" y="334"/>
                    </a:lnTo>
                    <a:lnTo>
                      <a:pt x="446" y="326"/>
                    </a:lnTo>
                    <a:lnTo>
                      <a:pt x="429" y="318"/>
                    </a:lnTo>
                    <a:lnTo>
                      <a:pt x="412" y="310"/>
                    </a:lnTo>
                    <a:lnTo>
                      <a:pt x="395" y="300"/>
                    </a:lnTo>
                    <a:lnTo>
                      <a:pt x="379" y="289"/>
                    </a:lnTo>
                    <a:lnTo>
                      <a:pt x="363" y="275"/>
                    </a:lnTo>
                    <a:lnTo>
                      <a:pt x="347" y="259"/>
                    </a:lnTo>
                    <a:lnTo>
                      <a:pt x="331" y="242"/>
                    </a:lnTo>
                    <a:lnTo>
                      <a:pt x="314" y="227"/>
                    </a:lnTo>
                    <a:lnTo>
                      <a:pt x="299" y="214"/>
                    </a:lnTo>
                    <a:lnTo>
                      <a:pt x="284" y="204"/>
                    </a:lnTo>
                    <a:lnTo>
                      <a:pt x="272" y="197"/>
                    </a:lnTo>
                    <a:lnTo>
                      <a:pt x="262" y="191"/>
                    </a:lnTo>
                    <a:lnTo>
                      <a:pt x="256" y="188"/>
                    </a:lnTo>
                    <a:lnTo>
                      <a:pt x="254" y="187"/>
                    </a:lnTo>
                    <a:lnTo>
                      <a:pt x="152" y="190"/>
                    </a:lnTo>
                    <a:lnTo>
                      <a:pt x="87" y="305"/>
                    </a:lnTo>
                    <a:lnTo>
                      <a:pt x="28" y="365"/>
                    </a:lnTo>
                    <a:lnTo>
                      <a:pt x="26" y="369"/>
                    </a:lnTo>
                    <a:lnTo>
                      <a:pt x="19" y="379"/>
                    </a:lnTo>
                    <a:lnTo>
                      <a:pt x="11" y="392"/>
                    </a:lnTo>
                    <a:lnTo>
                      <a:pt x="4" y="406"/>
                    </a:lnTo>
                    <a:lnTo>
                      <a:pt x="0" y="416"/>
                    </a:lnTo>
                    <a:lnTo>
                      <a:pt x="3" y="422"/>
                    </a:lnTo>
                    <a:lnTo>
                      <a:pt x="14" y="418"/>
                    </a:lnTo>
                    <a:lnTo>
                      <a:pt x="37" y="404"/>
                    </a:lnTo>
                    <a:close/>
                  </a:path>
                </a:pathLst>
              </a:custGeom>
              <a:solidFill>
                <a:srgbClr val="000000"/>
              </a:solidFill>
              <a:ln w="9525">
                <a:noFill/>
                <a:round/>
                <a:headEnd/>
                <a:tailEnd/>
              </a:ln>
            </p:spPr>
            <p:txBody>
              <a:bodyPr/>
              <a:lstStyle/>
              <a:p>
                <a:endParaRPr lang="fa-IR"/>
              </a:p>
            </p:txBody>
          </p:sp>
          <p:sp>
            <p:nvSpPr>
              <p:cNvPr id="16599" name="Freeform 183"/>
              <p:cNvSpPr>
                <a:spLocks/>
              </p:cNvSpPr>
              <p:nvPr/>
            </p:nvSpPr>
            <p:spPr bwMode="auto">
              <a:xfrm>
                <a:off x="559" y="1448"/>
                <a:ext cx="160" cy="327"/>
              </a:xfrm>
              <a:custGeom>
                <a:avLst/>
                <a:gdLst>
                  <a:gd name="T0" fmla="*/ 300 w 320"/>
                  <a:gd name="T1" fmla="*/ 111 h 656"/>
                  <a:gd name="T2" fmla="*/ 312 w 320"/>
                  <a:gd name="T3" fmla="*/ 178 h 656"/>
                  <a:gd name="T4" fmla="*/ 320 w 320"/>
                  <a:gd name="T5" fmla="*/ 248 h 656"/>
                  <a:gd name="T6" fmla="*/ 316 w 320"/>
                  <a:gd name="T7" fmla="*/ 307 h 656"/>
                  <a:gd name="T8" fmla="*/ 291 w 320"/>
                  <a:gd name="T9" fmla="*/ 344 h 656"/>
                  <a:gd name="T10" fmla="*/ 263 w 320"/>
                  <a:gd name="T11" fmla="*/ 374 h 656"/>
                  <a:gd name="T12" fmla="*/ 237 w 320"/>
                  <a:gd name="T13" fmla="*/ 398 h 656"/>
                  <a:gd name="T14" fmla="*/ 219 w 320"/>
                  <a:gd name="T15" fmla="*/ 415 h 656"/>
                  <a:gd name="T16" fmla="*/ 206 w 320"/>
                  <a:gd name="T17" fmla="*/ 427 h 656"/>
                  <a:gd name="T18" fmla="*/ 181 w 320"/>
                  <a:gd name="T19" fmla="*/ 445 h 656"/>
                  <a:gd name="T20" fmla="*/ 151 w 320"/>
                  <a:gd name="T21" fmla="*/ 469 h 656"/>
                  <a:gd name="T22" fmla="*/ 128 w 320"/>
                  <a:gd name="T23" fmla="*/ 498 h 656"/>
                  <a:gd name="T24" fmla="*/ 122 w 320"/>
                  <a:gd name="T25" fmla="*/ 554 h 656"/>
                  <a:gd name="T26" fmla="*/ 124 w 320"/>
                  <a:gd name="T27" fmla="*/ 652 h 656"/>
                  <a:gd name="T28" fmla="*/ 106 w 320"/>
                  <a:gd name="T29" fmla="*/ 639 h 656"/>
                  <a:gd name="T30" fmla="*/ 76 w 320"/>
                  <a:gd name="T31" fmla="*/ 580 h 656"/>
                  <a:gd name="T32" fmla="*/ 44 w 320"/>
                  <a:gd name="T33" fmla="*/ 511 h 656"/>
                  <a:gd name="T34" fmla="*/ 20 w 320"/>
                  <a:gd name="T35" fmla="*/ 453 h 656"/>
                  <a:gd name="T36" fmla="*/ 13 w 320"/>
                  <a:gd name="T37" fmla="*/ 427 h 656"/>
                  <a:gd name="T38" fmla="*/ 5 w 320"/>
                  <a:gd name="T39" fmla="*/ 407 h 656"/>
                  <a:gd name="T40" fmla="*/ 0 w 320"/>
                  <a:gd name="T41" fmla="*/ 378 h 656"/>
                  <a:gd name="T42" fmla="*/ 7 w 320"/>
                  <a:gd name="T43" fmla="*/ 328 h 656"/>
                  <a:gd name="T44" fmla="*/ 30 w 320"/>
                  <a:gd name="T45" fmla="*/ 253 h 656"/>
                  <a:gd name="T46" fmla="*/ 50 w 320"/>
                  <a:gd name="T47" fmla="*/ 196 h 656"/>
                  <a:gd name="T48" fmla="*/ 68 w 320"/>
                  <a:gd name="T49" fmla="*/ 158 h 656"/>
                  <a:gd name="T50" fmla="*/ 95 w 320"/>
                  <a:gd name="T51" fmla="*/ 132 h 656"/>
                  <a:gd name="T52" fmla="*/ 133 w 320"/>
                  <a:gd name="T53" fmla="*/ 109 h 656"/>
                  <a:gd name="T54" fmla="*/ 175 w 320"/>
                  <a:gd name="T55" fmla="*/ 96 h 656"/>
                  <a:gd name="T56" fmla="*/ 214 w 320"/>
                  <a:gd name="T57" fmla="*/ 87 h 656"/>
                  <a:gd name="T58" fmla="*/ 242 w 320"/>
                  <a:gd name="T59" fmla="*/ 74 h 656"/>
                  <a:gd name="T60" fmla="*/ 253 w 320"/>
                  <a:gd name="T61" fmla="*/ 41 h 656"/>
                  <a:gd name="T62" fmla="*/ 258 w 320"/>
                  <a:gd name="T63" fmla="*/ 6 h 656"/>
                  <a:gd name="T64" fmla="*/ 278 w 320"/>
                  <a:gd name="T65" fmla="*/ 73 h 656"/>
                  <a:gd name="T66" fmla="*/ 271 w 320"/>
                  <a:gd name="T67" fmla="*/ 84 h 656"/>
                  <a:gd name="T68" fmla="*/ 252 w 320"/>
                  <a:gd name="T69" fmla="*/ 111 h 656"/>
                  <a:gd name="T70" fmla="*/ 222 w 320"/>
                  <a:gd name="T71" fmla="*/ 139 h 656"/>
                  <a:gd name="T72" fmla="*/ 184 w 320"/>
                  <a:gd name="T73" fmla="*/ 155 h 656"/>
                  <a:gd name="T74" fmla="*/ 146 w 320"/>
                  <a:gd name="T75" fmla="*/ 154 h 656"/>
                  <a:gd name="T76" fmla="*/ 114 w 320"/>
                  <a:gd name="T77" fmla="*/ 149 h 656"/>
                  <a:gd name="T78" fmla="*/ 90 w 320"/>
                  <a:gd name="T79" fmla="*/ 161 h 656"/>
                  <a:gd name="T80" fmla="*/ 74 w 320"/>
                  <a:gd name="T81" fmla="*/ 204 h 656"/>
                  <a:gd name="T82" fmla="*/ 61 w 320"/>
                  <a:gd name="T83" fmla="*/ 257 h 656"/>
                  <a:gd name="T84" fmla="*/ 50 w 320"/>
                  <a:gd name="T85" fmla="*/ 298 h 656"/>
                  <a:gd name="T86" fmla="*/ 47 w 320"/>
                  <a:gd name="T87" fmla="*/ 339 h 656"/>
                  <a:gd name="T88" fmla="*/ 61 w 320"/>
                  <a:gd name="T89" fmla="*/ 401 h 656"/>
                  <a:gd name="T90" fmla="*/ 88 w 320"/>
                  <a:gd name="T91" fmla="*/ 510 h 656"/>
                  <a:gd name="T92" fmla="*/ 95 w 320"/>
                  <a:gd name="T93" fmla="*/ 507 h 656"/>
                  <a:gd name="T94" fmla="*/ 112 w 320"/>
                  <a:gd name="T95" fmla="*/ 467 h 656"/>
                  <a:gd name="T96" fmla="*/ 145 w 320"/>
                  <a:gd name="T97" fmla="*/ 419 h 656"/>
                  <a:gd name="T98" fmla="*/ 182 w 320"/>
                  <a:gd name="T99" fmla="*/ 375 h 656"/>
                  <a:gd name="T100" fmla="*/ 212 w 320"/>
                  <a:gd name="T101" fmla="*/ 348 h 656"/>
                  <a:gd name="T102" fmla="*/ 239 w 320"/>
                  <a:gd name="T103" fmla="*/ 315 h 656"/>
                  <a:gd name="T104" fmla="*/ 266 w 320"/>
                  <a:gd name="T105" fmla="*/ 256 h 656"/>
                  <a:gd name="T106" fmla="*/ 286 w 320"/>
                  <a:gd name="T107" fmla="*/ 195 h 656"/>
                  <a:gd name="T108" fmla="*/ 289 w 320"/>
                  <a:gd name="T109" fmla="*/ 148 h 656"/>
                  <a:gd name="T110" fmla="*/ 286 w 320"/>
                  <a:gd name="T111" fmla="*/ 74 h 656"/>
                  <a:gd name="T112" fmla="*/ 296 w 320"/>
                  <a:gd name="T113" fmla="*/ 83 h 6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0"/>
                  <a:gd name="T172" fmla="*/ 0 h 656"/>
                  <a:gd name="T173" fmla="*/ 320 w 320"/>
                  <a:gd name="T174" fmla="*/ 656 h 6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0" h="656">
                    <a:moveTo>
                      <a:pt x="296" y="83"/>
                    </a:moveTo>
                    <a:lnTo>
                      <a:pt x="300" y="111"/>
                    </a:lnTo>
                    <a:lnTo>
                      <a:pt x="305" y="143"/>
                    </a:lnTo>
                    <a:lnTo>
                      <a:pt x="312" y="178"/>
                    </a:lnTo>
                    <a:lnTo>
                      <a:pt x="317" y="213"/>
                    </a:lnTo>
                    <a:lnTo>
                      <a:pt x="320" y="248"/>
                    </a:lnTo>
                    <a:lnTo>
                      <a:pt x="320" y="279"/>
                    </a:lnTo>
                    <a:lnTo>
                      <a:pt x="316" y="307"/>
                    </a:lnTo>
                    <a:lnTo>
                      <a:pt x="305" y="328"/>
                    </a:lnTo>
                    <a:lnTo>
                      <a:pt x="291" y="344"/>
                    </a:lnTo>
                    <a:lnTo>
                      <a:pt x="277" y="360"/>
                    </a:lnTo>
                    <a:lnTo>
                      <a:pt x="263" y="374"/>
                    </a:lnTo>
                    <a:lnTo>
                      <a:pt x="250" y="386"/>
                    </a:lnTo>
                    <a:lnTo>
                      <a:pt x="237" y="398"/>
                    </a:lnTo>
                    <a:lnTo>
                      <a:pt x="227" y="407"/>
                    </a:lnTo>
                    <a:lnTo>
                      <a:pt x="219" y="415"/>
                    </a:lnTo>
                    <a:lnTo>
                      <a:pt x="213" y="421"/>
                    </a:lnTo>
                    <a:lnTo>
                      <a:pt x="206" y="427"/>
                    </a:lnTo>
                    <a:lnTo>
                      <a:pt x="195" y="435"/>
                    </a:lnTo>
                    <a:lnTo>
                      <a:pt x="181" y="445"/>
                    </a:lnTo>
                    <a:lnTo>
                      <a:pt x="166" y="457"/>
                    </a:lnTo>
                    <a:lnTo>
                      <a:pt x="151" y="469"/>
                    </a:lnTo>
                    <a:lnTo>
                      <a:pt x="138" y="483"/>
                    </a:lnTo>
                    <a:lnTo>
                      <a:pt x="128" y="498"/>
                    </a:lnTo>
                    <a:lnTo>
                      <a:pt x="123" y="512"/>
                    </a:lnTo>
                    <a:lnTo>
                      <a:pt x="122" y="554"/>
                    </a:lnTo>
                    <a:lnTo>
                      <a:pt x="124" y="610"/>
                    </a:lnTo>
                    <a:lnTo>
                      <a:pt x="124" y="652"/>
                    </a:lnTo>
                    <a:lnTo>
                      <a:pt x="115" y="656"/>
                    </a:lnTo>
                    <a:lnTo>
                      <a:pt x="106" y="639"/>
                    </a:lnTo>
                    <a:lnTo>
                      <a:pt x="92" y="612"/>
                    </a:lnTo>
                    <a:lnTo>
                      <a:pt x="76" y="580"/>
                    </a:lnTo>
                    <a:lnTo>
                      <a:pt x="60" y="545"/>
                    </a:lnTo>
                    <a:lnTo>
                      <a:pt x="44" y="511"/>
                    </a:lnTo>
                    <a:lnTo>
                      <a:pt x="30" y="480"/>
                    </a:lnTo>
                    <a:lnTo>
                      <a:pt x="20" y="453"/>
                    </a:lnTo>
                    <a:lnTo>
                      <a:pt x="15" y="437"/>
                    </a:lnTo>
                    <a:lnTo>
                      <a:pt x="13" y="427"/>
                    </a:lnTo>
                    <a:lnTo>
                      <a:pt x="8" y="417"/>
                    </a:lnTo>
                    <a:lnTo>
                      <a:pt x="5" y="407"/>
                    </a:lnTo>
                    <a:lnTo>
                      <a:pt x="1" y="394"/>
                    </a:lnTo>
                    <a:lnTo>
                      <a:pt x="0" y="378"/>
                    </a:lnTo>
                    <a:lnTo>
                      <a:pt x="1" y="356"/>
                    </a:lnTo>
                    <a:lnTo>
                      <a:pt x="7" y="328"/>
                    </a:lnTo>
                    <a:lnTo>
                      <a:pt x="17" y="291"/>
                    </a:lnTo>
                    <a:lnTo>
                      <a:pt x="30" y="253"/>
                    </a:lnTo>
                    <a:lnTo>
                      <a:pt x="40" y="222"/>
                    </a:lnTo>
                    <a:lnTo>
                      <a:pt x="50" y="196"/>
                    </a:lnTo>
                    <a:lnTo>
                      <a:pt x="59" y="175"/>
                    </a:lnTo>
                    <a:lnTo>
                      <a:pt x="68" y="158"/>
                    </a:lnTo>
                    <a:lnTo>
                      <a:pt x="81" y="144"/>
                    </a:lnTo>
                    <a:lnTo>
                      <a:pt x="95" y="132"/>
                    </a:lnTo>
                    <a:lnTo>
                      <a:pt x="112" y="119"/>
                    </a:lnTo>
                    <a:lnTo>
                      <a:pt x="133" y="109"/>
                    </a:lnTo>
                    <a:lnTo>
                      <a:pt x="153" y="101"/>
                    </a:lnTo>
                    <a:lnTo>
                      <a:pt x="175" y="96"/>
                    </a:lnTo>
                    <a:lnTo>
                      <a:pt x="196" y="91"/>
                    </a:lnTo>
                    <a:lnTo>
                      <a:pt x="214" y="87"/>
                    </a:lnTo>
                    <a:lnTo>
                      <a:pt x="230" y="82"/>
                    </a:lnTo>
                    <a:lnTo>
                      <a:pt x="242" y="74"/>
                    </a:lnTo>
                    <a:lnTo>
                      <a:pt x="248" y="64"/>
                    </a:lnTo>
                    <a:lnTo>
                      <a:pt x="253" y="41"/>
                    </a:lnTo>
                    <a:lnTo>
                      <a:pt x="257" y="20"/>
                    </a:lnTo>
                    <a:lnTo>
                      <a:pt x="258" y="6"/>
                    </a:lnTo>
                    <a:lnTo>
                      <a:pt x="259" y="0"/>
                    </a:lnTo>
                    <a:lnTo>
                      <a:pt x="278" y="73"/>
                    </a:lnTo>
                    <a:lnTo>
                      <a:pt x="275" y="76"/>
                    </a:lnTo>
                    <a:lnTo>
                      <a:pt x="271" y="84"/>
                    </a:lnTo>
                    <a:lnTo>
                      <a:pt x="263" y="97"/>
                    </a:lnTo>
                    <a:lnTo>
                      <a:pt x="252" y="111"/>
                    </a:lnTo>
                    <a:lnTo>
                      <a:pt x="239" y="125"/>
                    </a:lnTo>
                    <a:lnTo>
                      <a:pt x="222" y="139"/>
                    </a:lnTo>
                    <a:lnTo>
                      <a:pt x="204" y="149"/>
                    </a:lnTo>
                    <a:lnTo>
                      <a:pt x="184" y="155"/>
                    </a:lnTo>
                    <a:lnTo>
                      <a:pt x="165" y="155"/>
                    </a:lnTo>
                    <a:lnTo>
                      <a:pt x="146" y="154"/>
                    </a:lnTo>
                    <a:lnTo>
                      <a:pt x="129" y="150"/>
                    </a:lnTo>
                    <a:lnTo>
                      <a:pt x="114" y="149"/>
                    </a:lnTo>
                    <a:lnTo>
                      <a:pt x="101" y="152"/>
                    </a:lnTo>
                    <a:lnTo>
                      <a:pt x="90" y="161"/>
                    </a:lnTo>
                    <a:lnTo>
                      <a:pt x="81" y="178"/>
                    </a:lnTo>
                    <a:lnTo>
                      <a:pt x="74" y="204"/>
                    </a:lnTo>
                    <a:lnTo>
                      <a:pt x="67" y="234"/>
                    </a:lnTo>
                    <a:lnTo>
                      <a:pt x="61" y="257"/>
                    </a:lnTo>
                    <a:lnTo>
                      <a:pt x="54" y="278"/>
                    </a:lnTo>
                    <a:lnTo>
                      <a:pt x="50" y="298"/>
                    </a:lnTo>
                    <a:lnTo>
                      <a:pt x="47" y="317"/>
                    </a:lnTo>
                    <a:lnTo>
                      <a:pt x="47" y="339"/>
                    </a:lnTo>
                    <a:lnTo>
                      <a:pt x="52" y="367"/>
                    </a:lnTo>
                    <a:lnTo>
                      <a:pt x="61" y="401"/>
                    </a:lnTo>
                    <a:lnTo>
                      <a:pt x="80" y="467"/>
                    </a:lnTo>
                    <a:lnTo>
                      <a:pt x="88" y="510"/>
                    </a:lnTo>
                    <a:lnTo>
                      <a:pt x="91" y="523"/>
                    </a:lnTo>
                    <a:lnTo>
                      <a:pt x="95" y="507"/>
                    </a:lnTo>
                    <a:lnTo>
                      <a:pt x="100" y="489"/>
                    </a:lnTo>
                    <a:lnTo>
                      <a:pt x="112" y="467"/>
                    </a:lnTo>
                    <a:lnTo>
                      <a:pt x="127" y="443"/>
                    </a:lnTo>
                    <a:lnTo>
                      <a:pt x="145" y="419"/>
                    </a:lnTo>
                    <a:lnTo>
                      <a:pt x="164" y="396"/>
                    </a:lnTo>
                    <a:lnTo>
                      <a:pt x="182" y="375"/>
                    </a:lnTo>
                    <a:lnTo>
                      <a:pt x="198" y="359"/>
                    </a:lnTo>
                    <a:lnTo>
                      <a:pt x="212" y="348"/>
                    </a:lnTo>
                    <a:lnTo>
                      <a:pt x="225" y="336"/>
                    </a:lnTo>
                    <a:lnTo>
                      <a:pt x="239" y="315"/>
                    </a:lnTo>
                    <a:lnTo>
                      <a:pt x="252" y="287"/>
                    </a:lnTo>
                    <a:lnTo>
                      <a:pt x="266" y="256"/>
                    </a:lnTo>
                    <a:lnTo>
                      <a:pt x="278" y="225"/>
                    </a:lnTo>
                    <a:lnTo>
                      <a:pt x="286" y="195"/>
                    </a:lnTo>
                    <a:lnTo>
                      <a:pt x="290" y="169"/>
                    </a:lnTo>
                    <a:lnTo>
                      <a:pt x="289" y="148"/>
                    </a:lnTo>
                    <a:lnTo>
                      <a:pt x="285" y="110"/>
                    </a:lnTo>
                    <a:lnTo>
                      <a:pt x="286" y="74"/>
                    </a:lnTo>
                    <a:lnTo>
                      <a:pt x="290" y="59"/>
                    </a:lnTo>
                    <a:lnTo>
                      <a:pt x="296" y="83"/>
                    </a:lnTo>
                    <a:close/>
                  </a:path>
                </a:pathLst>
              </a:custGeom>
              <a:solidFill>
                <a:srgbClr val="000000"/>
              </a:solidFill>
              <a:ln w="9525">
                <a:noFill/>
                <a:round/>
                <a:headEnd/>
                <a:tailEnd/>
              </a:ln>
            </p:spPr>
            <p:txBody>
              <a:bodyPr/>
              <a:lstStyle/>
              <a:p>
                <a:endParaRPr lang="fa-IR"/>
              </a:p>
            </p:txBody>
          </p:sp>
          <p:sp>
            <p:nvSpPr>
              <p:cNvPr id="16600" name="Freeform 184"/>
              <p:cNvSpPr>
                <a:spLocks/>
              </p:cNvSpPr>
              <p:nvPr/>
            </p:nvSpPr>
            <p:spPr bwMode="auto">
              <a:xfrm>
                <a:off x="415" y="909"/>
                <a:ext cx="296" cy="388"/>
              </a:xfrm>
              <a:custGeom>
                <a:avLst/>
                <a:gdLst>
                  <a:gd name="T0" fmla="*/ 463 w 592"/>
                  <a:gd name="T1" fmla="*/ 721 h 778"/>
                  <a:gd name="T2" fmla="*/ 496 w 592"/>
                  <a:gd name="T3" fmla="*/ 669 h 778"/>
                  <a:gd name="T4" fmla="*/ 531 w 592"/>
                  <a:gd name="T5" fmla="*/ 577 h 778"/>
                  <a:gd name="T6" fmla="*/ 567 w 592"/>
                  <a:gd name="T7" fmla="*/ 470 h 778"/>
                  <a:gd name="T8" fmla="*/ 592 w 592"/>
                  <a:gd name="T9" fmla="*/ 392 h 778"/>
                  <a:gd name="T10" fmla="*/ 573 w 592"/>
                  <a:gd name="T11" fmla="*/ 317 h 778"/>
                  <a:gd name="T12" fmla="*/ 538 w 592"/>
                  <a:gd name="T13" fmla="*/ 247 h 778"/>
                  <a:gd name="T14" fmla="*/ 491 w 592"/>
                  <a:gd name="T15" fmla="*/ 201 h 778"/>
                  <a:gd name="T16" fmla="*/ 433 w 592"/>
                  <a:gd name="T17" fmla="*/ 188 h 778"/>
                  <a:gd name="T18" fmla="*/ 394 w 592"/>
                  <a:gd name="T19" fmla="*/ 176 h 778"/>
                  <a:gd name="T20" fmla="*/ 339 w 592"/>
                  <a:gd name="T21" fmla="*/ 139 h 778"/>
                  <a:gd name="T22" fmla="*/ 258 w 592"/>
                  <a:gd name="T23" fmla="*/ 66 h 778"/>
                  <a:gd name="T24" fmla="*/ 198 w 592"/>
                  <a:gd name="T25" fmla="*/ 5 h 778"/>
                  <a:gd name="T26" fmla="*/ 198 w 592"/>
                  <a:gd name="T27" fmla="*/ 25 h 778"/>
                  <a:gd name="T28" fmla="*/ 223 w 592"/>
                  <a:gd name="T29" fmla="*/ 111 h 778"/>
                  <a:gd name="T30" fmla="*/ 232 w 592"/>
                  <a:gd name="T31" fmla="*/ 201 h 778"/>
                  <a:gd name="T32" fmla="*/ 217 w 592"/>
                  <a:gd name="T33" fmla="*/ 338 h 778"/>
                  <a:gd name="T34" fmla="*/ 224 w 592"/>
                  <a:gd name="T35" fmla="*/ 477 h 778"/>
                  <a:gd name="T36" fmla="*/ 246 w 592"/>
                  <a:gd name="T37" fmla="*/ 545 h 778"/>
                  <a:gd name="T38" fmla="*/ 243 w 592"/>
                  <a:gd name="T39" fmla="*/ 588 h 778"/>
                  <a:gd name="T40" fmla="*/ 202 w 592"/>
                  <a:gd name="T41" fmla="*/ 583 h 778"/>
                  <a:gd name="T42" fmla="*/ 158 w 592"/>
                  <a:gd name="T43" fmla="*/ 566 h 778"/>
                  <a:gd name="T44" fmla="*/ 113 w 592"/>
                  <a:gd name="T45" fmla="*/ 545 h 778"/>
                  <a:gd name="T46" fmla="*/ 68 w 592"/>
                  <a:gd name="T47" fmla="*/ 523 h 778"/>
                  <a:gd name="T48" fmla="*/ 29 w 592"/>
                  <a:gd name="T49" fmla="*/ 505 h 778"/>
                  <a:gd name="T50" fmla="*/ 0 w 592"/>
                  <a:gd name="T51" fmla="*/ 494 h 778"/>
                  <a:gd name="T52" fmla="*/ 14 w 592"/>
                  <a:gd name="T53" fmla="*/ 512 h 778"/>
                  <a:gd name="T54" fmla="*/ 59 w 592"/>
                  <a:gd name="T55" fmla="*/ 547 h 778"/>
                  <a:gd name="T56" fmla="*/ 119 w 592"/>
                  <a:gd name="T57" fmla="*/ 589 h 778"/>
                  <a:gd name="T58" fmla="*/ 175 w 592"/>
                  <a:gd name="T59" fmla="*/ 624 h 778"/>
                  <a:gd name="T60" fmla="*/ 212 w 592"/>
                  <a:gd name="T61" fmla="*/ 641 h 778"/>
                  <a:gd name="T62" fmla="*/ 252 w 592"/>
                  <a:gd name="T63" fmla="*/ 644 h 778"/>
                  <a:gd name="T64" fmla="*/ 295 w 592"/>
                  <a:gd name="T65" fmla="*/ 657 h 778"/>
                  <a:gd name="T66" fmla="*/ 345 w 592"/>
                  <a:gd name="T67" fmla="*/ 697 h 778"/>
                  <a:gd name="T68" fmla="*/ 390 w 592"/>
                  <a:gd name="T69" fmla="*/ 743 h 778"/>
                  <a:gd name="T70" fmla="*/ 415 w 592"/>
                  <a:gd name="T71" fmla="*/ 771 h 778"/>
                  <a:gd name="T72" fmla="*/ 414 w 592"/>
                  <a:gd name="T73" fmla="*/ 759 h 778"/>
                  <a:gd name="T74" fmla="*/ 399 w 592"/>
                  <a:gd name="T75" fmla="*/ 706 h 778"/>
                  <a:gd name="T76" fmla="*/ 367 w 592"/>
                  <a:gd name="T77" fmla="*/ 650 h 778"/>
                  <a:gd name="T78" fmla="*/ 326 w 592"/>
                  <a:gd name="T79" fmla="*/ 601 h 778"/>
                  <a:gd name="T80" fmla="*/ 292 w 592"/>
                  <a:gd name="T81" fmla="*/ 546 h 778"/>
                  <a:gd name="T82" fmla="*/ 271 w 592"/>
                  <a:gd name="T83" fmla="*/ 459 h 778"/>
                  <a:gd name="T84" fmla="*/ 271 w 592"/>
                  <a:gd name="T85" fmla="*/ 289 h 778"/>
                  <a:gd name="T86" fmla="*/ 257 w 592"/>
                  <a:gd name="T87" fmla="*/ 127 h 778"/>
                  <a:gd name="T88" fmla="*/ 267 w 592"/>
                  <a:gd name="T89" fmla="*/ 113 h 778"/>
                  <a:gd name="T90" fmla="*/ 330 w 592"/>
                  <a:gd name="T91" fmla="*/ 148 h 778"/>
                  <a:gd name="T92" fmla="*/ 405 w 592"/>
                  <a:gd name="T93" fmla="*/ 197 h 778"/>
                  <a:gd name="T94" fmla="*/ 464 w 592"/>
                  <a:gd name="T95" fmla="*/ 256 h 778"/>
                  <a:gd name="T96" fmla="*/ 501 w 592"/>
                  <a:gd name="T97" fmla="*/ 333 h 778"/>
                  <a:gd name="T98" fmla="*/ 505 w 592"/>
                  <a:gd name="T99" fmla="*/ 444 h 778"/>
                  <a:gd name="T100" fmla="*/ 476 w 592"/>
                  <a:gd name="T101" fmla="*/ 563 h 778"/>
                  <a:gd name="T102" fmla="*/ 445 w 592"/>
                  <a:gd name="T103" fmla="*/ 644 h 778"/>
                  <a:gd name="T104" fmla="*/ 447 w 592"/>
                  <a:gd name="T105" fmla="*/ 739 h 7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92"/>
                  <a:gd name="T160" fmla="*/ 0 h 778"/>
                  <a:gd name="T161" fmla="*/ 592 w 592"/>
                  <a:gd name="T162" fmla="*/ 778 h 7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92" h="778">
                    <a:moveTo>
                      <a:pt x="458" y="764"/>
                    </a:moveTo>
                    <a:lnTo>
                      <a:pt x="459" y="741"/>
                    </a:lnTo>
                    <a:lnTo>
                      <a:pt x="463" y="721"/>
                    </a:lnTo>
                    <a:lnTo>
                      <a:pt x="473" y="705"/>
                    </a:lnTo>
                    <a:lnTo>
                      <a:pt x="483" y="688"/>
                    </a:lnTo>
                    <a:lnTo>
                      <a:pt x="496" y="669"/>
                    </a:lnTo>
                    <a:lnTo>
                      <a:pt x="508" y="645"/>
                    </a:lnTo>
                    <a:lnTo>
                      <a:pt x="521" y="615"/>
                    </a:lnTo>
                    <a:lnTo>
                      <a:pt x="531" y="577"/>
                    </a:lnTo>
                    <a:lnTo>
                      <a:pt x="542" y="537"/>
                    </a:lnTo>
                    <a:lnTo>
                      <a:pt x="554" y="501"/>
                    </a:lnTo>
                    <a:lnTo>
                      <a:pt x="567" y="470"/>
                    </a:lnTo>
                    <a:lnTo>
                      <a:pt x="578" y="442"/>
                    </a:lnTo>
                    <a:lnTo>
                      <a:pt x="587" y="416"/>
                    </a:lnTo>
                    <a:lnTo>
                      <a:pt x="592" y="392"/>
                    </a:lnTo>
                    <a:lnTo>
                      <a:pt x="591" y="368"/>
                    </a:lnTo>
                    <a:lnTo>
                      <a:pt x="584" y="342"/>
                    </a:lnTo>
                    <a:lnTo>
                      <a:pt x="573" y="317"/>
                    </a:lnTo>
                    <a:lnTo>
                      <a:pt x="561" y="292"/>
                    </a:lnTo>
                    <a:lnTo>
                      <a:pt x="550" y="269"/>
                    </a:lnTo>
                    <a:lnTo>
                      <a:pt x="538" y="247"/>
                    </a:lnTo>
                    <a:lnTo>
                      <a:pt x="524" y="228"/>
                    </a:lnTo>
                    <a:lnTo>
                      <a:pt x="508" y="212"/>
                    </a:lnTo>
                    <a:lnTo>
                      <a:pt x="491" y="201"/>
                    </a:lnTo>
                    <a:lnTo>
                      <a:pt x="470" y="194"/>
                    </a:lnTo>
                    <a:lnTo>
                      <a:pt x="451" y="190"/>
                    </a:lnTo>
                    <a:lnTo>
                      <a:pt x="433" y="188"/>
                    </a:lnTo>
                    <a:lnTo>
                      <a:pt x="420" y="186"/>
                    </a:lnTo>
                    <a:lnTo>
                      <a:pt x="407" y="182"/>
                    </a:lnTo>
                    <a:lnTo>
                      <a:pt x="394" y="176"/>
                    </a:lnTo>
                    <a:lnTo>
                      <a:pt x="379" y="168"/>
                    </a:lnTo>
                    <a:lnTo>
                      <a:pt x="361" y="157"/>
                    </a:lnTo>
                    <a:lnTo>
                      <a:pt x="339" y="139"/>
                    </a:lnTo>
                    <a:lnTo>
                      <a:pt x="312" y="118"/>
                    </a:lnTo>
                    <a:lnTo>
                      <a:pt x="285" y="92"/>
                    </a:lnTo>
                    <a:lnTo>
                      <a:pt x="258" y="66"/>
                    </a:lnTo>
                    <a:lnTo>
                      <a:pt x="234" y="40"/>
                    </a:lnTo>
                    <a:lnTo>
                      <a:pt x="213" y="19"/>
                    </a:lnTo>
                    <a:lnTo>
                      <a:pt x="198" y="5"/>
                    </a:lnTo>
                    <a:lnTo>
                      <a:pt x="190" y="0"/>
                    </a:lnTo>
                    <a:lnTo>
                      <a:pt x="191" y="7"/>
                    </a:lnTo>
                    <a:lnTo>
                      <a:pt x="198" y="25"/>
                    </a:lnTo>
                    <a:lnTo>
                      <a:pt x="206" y="51"/>
                    </a:lnTo>
                    <a:lnTo>
                      <a:pt x="214" y="80"/>
                    </a:lnTo>
                    <a:lnTo>
                      <a:pt x="223" y="111"/>
                    </a:lnTo>
                    <a:lnTo>
                      <a:pt x="228" y="143"/>
                    </a:lnTo>
                    <a:lnTo>
                      <a:pt x="232" y="174"/>
                    </a:lnTo>
                    <a:lnTo>
                      <a:pt x="232" y="201"/>
                    </a:lnTo>
                    <a:lnTo>
                      <a:pt x="228" y="222"/>
                    </a:lnTo>
                    <a:lnTo>
                      <a:pt x="220" y="272"/>
                    </a:lnTo>
                    <a:lnTo>
                      <a:pt x="217" y="338"/>
                    </a:lnTo>
                    <a:lnTo>
                      <a:pt x="217" y="404"/>
                    </a:lnTo>
                    <a:lnTo>
                      <a:pt x="219" y="456"/>
                    </a:lnTo>
                    <a:lnTo>
                      <a:pt x="224" y="477"/>
                    </a:lnTo>
                    <a:lnTo>
                      <a:pt x="231" y="500"/>
                    </a:lnTo>
                    <a:lnTo>
                      <a:pt x="239" y="523"/>
                    </a:lnTo>
                    <a:lnTo>
                      <a:pt x="246" y="545"/>
                    </a:lnTo>
                    <a:lnTo>
                      <a:pt x="250" y="565"/>
                    </a:lnTo>
                    <a:lnTo>
                      <a:pt x="249" y="580"/>
                    </a:lnTo>
                    <a:lnTo>
                      <a:pt x="243" y="588"/>
                    </a:lnTo>
                    <a:lnTo>
                      <a:pt x="228" y="589"/>
                    </a:lnTo>
                    <a:lnTo>
                      <a:pt x="216" y="586"/>
                    </a:lnTo>
                    <a:lnTo>
                      <a:pt x="202" y="583"/>
                    </a:lnTo>
                    <a:lnTo>
                      <a:pt x="188" y="578"/>
                    </a:lnTo>
                    <a:lnTo>
                      <a:pt x="173" y="573"/>
                    </a:lnTo>
                    <a:lnTo>
                      <a:pt x="158" y="566"/>
                    </a:lnTo>
                    <a:lnTo>
                      <a:pt x="143" y="560"/>
                    </a:lnTo>
                    <a:lnTo>
                      <a:pt x="128" y="552"/>
                    </a:lnTo>
                    <a:lnTo>
                      <a:pt x="113" y="545"/>
                    </a:lnTo>
                    <a:lnTo>
                      <a:pt x="98" y="538"/>
                    </a:lnTo>
                    <a:lnTo>
                      <a:pt x="83" y="530"/>
                    </a:lnTo>
                    <a:lnTo>
                      <a:pt x="68" y="523"/>
                    </a:lnTo>
                    <a:lnTo>
                      <a:pt x="54" y="516"/>
                    </a:lnTo>
                    <a:lnTo>
                      <a:pt x="42" y="510"/>
                    </a:lnTo>
                    <a:lnTo>
                      <a:pt x="29" y="505"/>
                    </a:lnTo>
                    <a:lnTo>
                      <a:pt x="16" y="499"/>
                    </a:lnTo>
                    <a:lnTo>
                      <a:pt x="6" y="495"/>
                    </a:lnTo>
                    <a:lnTo>
                      <a:pt x="0" y="494"/>
                    </a:lnTo>
                    <a:lnTo>
                      <a:pt x="0" y="498"/>
                    </a:lnTo>
                    <a:lnTo>
                      <a:pt x="5" y="502"/>
                    </a:lnTo>
                    <a:lnTo>
                      <a:pt x="14" y="512"/>
                    </a:lnTo>
                    <a:lnTo>
                      <a:pt x="27" y="522"/>
                    </a:lnTo>
                    <a:lnTo>
                      <a:pt x="42" y="533"/>
                    </a:lnTo>
                    <a:lnTo>
                      <a:pt x="59" y="547"/>
                    </a:lnTo>
                    <a:lnTo>
                      <a:pt x="79" y="561"/>
                    </a:lnTo>
                    <a:lnTo>
                      <a:pt x="98" y="575"/>
                    </a:lnTo>
                    <a:lnTo>
                      <a:pt x="119" y="589"/>
                    </a:lnTo>
                    <a:lnTo>
                      <a:pt x="138" y="601"/>
                    </a:lnTo>
                    <a:lnTo>
                      <a:pt x="158" y="614"/>
                    </a:lnTo>
                    <a:lnTo>
                      <a:pt x="175" y="624"/>
                    </a:lnTo>
                    <a:lnTo>
                      <a:pt x="191" y="633"/>
                    </a:lnTo>
                    <a:lnTo>
                      <a:pt x="203" y="638"/>
                    </a:lnTo>
                    <a:lnTo>
                      <a:pt x="212" y="641"/>
                    </a:lnTo>
                    <a:lnTo>
                      <a:pt x="226" y="642"/>
                    </a:lnTo>
                    <a:lnTo>
                      <a:pt x="240" y="643"/>
                    </a:lnTo>
                    <a:lnTo>
                      <a:pt x="252" y="644"/>
                    </a:lnTo>
                    <a:lnTo>
                      <a:pt x="266" y="646"/>
                    </a:lnTo>
                    <a:lnTo>
                      <a:pt x="281" y="650"/>
                    </a:lnTo>
                    <a:lnTo>
                      <a:pt x="295" y="657"/>
                    </a:lnTo>
                    <a:lnTo>
                      <a:pt x="311" y="667"/>
                    </a:lnTo>
                    <a:lnTo>
                      <a:pt x="327" y="681"/>
                    </a:lnTo>
                    <a:lnTo>
                      <a:pt x="345" y="697"/>
                    </a:lnTo>
                    <a:lnTo>
                      <a:pt x="361" y="713"/>
                    </a:lnTo>
                    <a:lnTo>
                      <a:pt x="376" y="729"/>
                    </a:lnTo>
                    <a:lnTo>
                      <a:pt x="390" y="743"/>
                    </a:lnTo>
                    <a:lnTo>
                      <a:pt x="401" y="755"/>
                    </a:lnTo>
                    <a:lnTo>
                      <a:pt x="409" y="765"/>
                    </a:lnTo>
                    <a:lnTo>
                      <a:pt x="415" y="771"/>
                    </a:lnTo>
                    <a:lnTo>
                      <a:pt x="417" y="773"/>
                    </a:lnTo>
                    <a:lnTo>
                      <a:pt x="416" y="770"/>
                    </a:lnTo>
                    <a:lnTo>
                      <a:pt x="414" y="759"/>
                    </a:lnTo>
                    <a:lnTo>
                      <a:pt x="410" y="744"/>
                    </a:lnTo>
                    <a:lnTo>
                      <a:pt x="406" y="726"/>
                    </a:lnTo>
                    <a:lnTo>
                      <a:pt x="399" y="706"/>
                    </a:lnTo>
                    <a:lnTo>
                      <a:pt x="390" y="686"/>
                    </a:lnTo>
                    <a:lnTo>
                      <a:pt x="379" y="666"/>
                    </a:lnTo>
                    <a:lnTo>
                      <a:pt x="367" y="650"/>
                    </a:lnTo>
                    <a:lnTo>
                      <a:pt x="353" y="635"/>
                    </a:lnTo>
                    <a:lnTo>
                      <a:pt x="340" y="619"/>
                    </a:lnTo>
                    <a:lnTo>
                      <a:pt x="326" y="601"/>
                    </a:lnTo>
                    <a:lnTo>
                      <a:pt x="314" y="584"/>
                    </a:lnTo>
                    <a:lnTo>
                      <a:pt x="301" y="566"/>
                    </a:lnTo>
                    <a:lnTo>
                      <a:pt x="292" y="546"/>
                    </a:lnTo>
                    <a:lnTo>
                      <a:pt x="284" y="527"/>
                    </a:lnTo>
                    <a:lnTo>
                      <a:pt x="278" y="507"/>
                    </a:lnTo>
                    <a:lnTo>
                      <a:pt x="271" y="459"/>
                    </a:lnTo>
                    <a:lnTo>
                      <a:pt x="265" y="400"/>
                    </a:lnTo>
                    <a:lnTo>
                      <a:pt x="265" y="341"/>
                    </a:lnTo>
                    <a:lnTo>
                      <a:pt x="271" y="289"/>
                    </a:lnTo>
                    <a:lnTo>
                      <a:pt x="274" y="236"/>
                    </a:lnTo>
                    <a:lnTo>
                      <a:pt x="267" y="175"/>
                    </a:lnTo>
                    <a:lnTo>
                      <a:pt x="257" y="127"/>
                    </a:lnTo>
                    <a:lnTo>
                      <a:pt x="252" y="106"/>
                    </a:lnTo>
                    <a:lnTo>
                      <a:pt x="256" y="108"/>
                    </a:lnTo>
                    <a:lnTo>
                      <a:pt x="267" y="113"/>
                    </a:lnTo>
                    <a:lnTo>
                      <a:pt x="285" y="122"/>
                    </a:lnTo>
                    <a:lnTo>
                      <a:pt x="305" y="134"/>
                    </a:lnTo>
                    <a:lnTo>
                      <a:pt x="330" y="148"/>
                    </a:lnTo>
                    <a:lnTo>
                      <a:pt x="355" y="163"/>
                    </a:lnTo>
                    <a:lnTo>
                      <a:pt x="380" y="180"/>
                    </a:lnTo>
                    <a:lnTo>
                      <a:pt x="405" y="197"/>
                    </a:lnTo>
                    <a:lnTo>
                      <a:pt x="426" y="216"/>
                    </a:lnTo>
                    <a:lnTo>
                      <a:pt x="447" y="235"/>
                    </a:lnTo>
                    <a:lnTo>
                      <a:pt x="464" y="256"/>
                    </a:lnTo>
                    <a:lnTo>
                      <a:pt x="479" y="279"/>
                    </a:lnTo>
                    <a:lnTo>
                      <a:pt x="492" y="304"/>
                    </a:lnTo>
                    <a:lnTo>
                      <a:pt x="501" y="333"/>
                    </a:lnTo>
                    <a:lnTo>
                      <a:pt x="507" y="365"/>
                    </a:lnTo>
                    <a:lnTo>
                      <a:pt x="508" y="403"/>
                    </a:lnTo>
                    <a:lnTo>
                      <a:pt x="505" y="444"/>
                    </a:lnTo>
                    <a:lnTo>
                      <a:pt x="498" y="485"/>
                    </a:lnTo>
                    <a:lnTo>
                      <a:pt x="487" y="525"/>
                    </a:lnTo>
                    <a:lnTo>
                      <a:pt x="476" y="563"/>
                    </a:lnTo>
                    <a:lnTo>
                      <a:pt x="464" y="597"/>
                    </a:lnTo>
                    <a:lnTo>
                      <a:pt x="454" y="624"/>
                    </a:lnTo>
                    <a:lnTo>
                      <a:pt x="445" y="644"/>
                    </a:lnTo>
                    <a:lnTo>
                      <a:pt x="440" y="653"/>
                    </a:lnTo>
                    <a:lnTo>
                      <a:pt x="440" y="684"/>
                    </a:lnTo>
                    <a:lnTo>
                      <a:pt x="447" y="739"/>
                    </a:lnTo>
                    <a:lnTo>
                      <a:pt x="455" y="778"/>
                    </a:lnTo>
                    <a:lnTo>
                      <a:pt x="458" y="764"/>
                    </a:lnTo>
                    <a:close/>
                  </a:path>
                </a:pathLst>
              </a:custGeom>
              <a:solidFill>
                <a:srgbClr val="000000"/>
              </a:solidFill>
              <a:ln w="9525">
                <a:noFill/>
                <a:round/>
                <a:headEnd/>
                <a:tailEnd/>
              </a:ln>
            </p:spPr>
            <p:txBody>
              <a:bodyPr/>
              <a:lstStyle/>
              <a:p>
                <a:endParaRPr lang="fa-IR"/>
              </a:p>
            </p:txBody>
          </p:sp>
          <p:sp>
            <p:nvSpPr>
              <p:cNvPr id="16601" name="Freeform 185"/>
              <p:cNvSpPr>
                <a:spLocks/>
              </p:cNvSpPr>
              <p:nvPr/>
            </p:nvSpPr>
            <p:spPr bwMode="auto">
              <a:xfrm>
                <a:off x="561" y="994"/>
                <a:ext cx="48" cy="185"/>
              </a:xfrm>
              <a:custGeom>
                <a:avLst/>
                <a:gdLst>
                  <a:gd name="T0" fmla="*/ 79 w 96"/>
                  <a:gd name="T1" fmla="*/ 337 h 371"/>
                  <a:gd name="T2" fmla="*/ 80 w 96"/>
                  <a:gd name="T3" fmla="*/ 305 h 371"/>
                  <a:gd name="T4" fmla="*/ 84 w 96"/>
                  <a:gd name="T5" fmla="*/ 278 h 371"/>
                  <a:gd name="T6" fmla="*/ 88 w 96"/>
                  <a:gd name="T7" fmla="*/ 256 h 371"/>
                  <a:gd name="T8" fmla="*/ 93 w 96"/>
                  <a:gd name="T9" fmla="*/ 238 h 371"/>
                  <a:gd name="T10" fmla="*/ 96 w 96"/>
                  <a:gd name="T11" fmla="*/ 220 h 371"/>
                  <a:gd name="T12" fmla="*/ 95 w 96"/>
                  <a:gd name="T13" fmla="*/ 199 h 371"/>
                  <a:gd name="T14" fmla="*/ 91 w 96"/>
                  <a:gd name="T15" fmla="*/ 176 h 371"/>
                  <a:gd name="T16" fmla="*/ 80 w 96"/>
                  <a:gd name="T17" fmla="*/ 147 h 371"/>
                  <a:gd name="T18" fmla="*/ 68 w 96"/>
                  <a:gd name="T19" fmla="*/ 117 h 371"/>
                  <a:gd name="T20" fmla="*/ 56 w 96"/>
                  <a:gd name="T21" fmla="*/ 91 h 371"/>
                  <a:gd name="T22" fmla="*/ 47 w 96"/>
                  <a:gd name="T23" fmla="*/ 70 h 371"/>
                  <a:gd name="T24" fmla="*/ 40 w 96"/>
                  <a:gd name="T25" fmla="*/ 51 h 371"/>
                  <a:gd name="T26" fmla="*/ 33 w 96"/>
                  <a:gd name="T27" fmla="*/ 36 h 371"/>
                  <a:gd name="T28" fmla="*/ 27 w 96"/>
                  <a:gd name="T29" fmla="*/ 26 h 371"/>
                  <a:gd name="T30" fmla="*/ 22 w 96"/>
                  <a:gd name="T31" fmla="*/ 17 h 371"/>
                  <a:gd name="T32" fmla="*/ 16 w 96"/>
                  <a:gd name="T33" fmla="*/ 11 h 371"/>
                  <a:gd name="T34" fmla="*/ 10 w 96"/>
                  <a:gd name="T35" fmla="*/ 7 h 371"/>
                  <a:gd name="T36" fmla="*/ 5 w 96"/>
                  <a:gd name="T37" fmla="*/ 2 h 371"/>
                  <a:gd name="T38" fmla="*/ 2 w 96"/>
                  <a:gd name="T39" fmla="*/ 0 h 371"/>
                  <a:gd name="T40" fmla="*/ 0 w 96"/>
                  <a:gd name="T41" fmla="*/ 2 h 371"/>
                  <a:gd name="T42" fmla="*/ 0 w 96"/>
                  <a:gd name="T43" fmla="*/ 10 h 371"/>
                  <a:gd name="T44" fmla="*/ 2 w 96"/>
                  <a:gd name="T45" fmla="*/ 24 h 371"/>
                  <a:gd name="T46" fmla="*/ 9 w 96"/>
                  <a:gd name="T47" fmla="*/ 47 h 371"/>
                  <a:gd name="T48" fmla="*/ 20 w 96"/>
                  <a:gd name="T49" fmla="*/ 80 h 371"/>
                  <a:gd name="T50" fmla="*/ 32 w 96"/>
                  <a:gd name="T51" fmla="*/ 116 h 371"/>
                  <a:gd name="T52" fmla="*/ 41 w 96"/>
                  <a:gd name="T53" fmla="*/ 144 h 371"/>
                  <a:gd name="T54" fmla="*/ 47 w 96"/>
                  <a:gd name="T55" fmla="*/ 165 h 371"/>
                  <a:gd name="T56" fmla="*/ 50 w 96"/>
                  <a:gd name="T57" fmla="*/ 184 h 371"/>
                  <a:gd name="T58" fmla="*/ 53 w 96"/>
                  <a:gd name="T59" fmla="*/ 199 h 371"/>
                  <a:gd name="T60" fmla="*/ 53 w 96"/>
                  <a:gd name="T61" fmla="*/ 214 h 371"/>
                  <a:gd name="T62" fmla="*/ 53 w 96"/>
                  <a:gd name="T63" fmla="*/ 228 h 371"/>
                  <a:gd name="T64" fmla="*/ 51 w 96"/>
                  <a:gd name="T65" fmla="*/ 244 h 371"/>
                  <a:gd name="T66" fmla="*/ 55 w 96"/>
                  <a:gd name="T67" fmla="*/ 291 h 371"/>
                  <a:gd name="T68" fmla="*/ 65 w 96"/>
                  <a:gd name="T69" fmla="*/ 344 h 371"/>
                  <a:gd name="T70" fmla="*/ 76 w 96"/>
                  <a:gd name="T71" fmla="*/ 371 h 371"/>
                  <a:gd name="T72" fmla="*/ 79 w 96"/>
                  <a:gd name="T73" fmla="*/ 337 h 3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371"/>
                  <a:gd name="T113" fmla="*/ 96 w 96"/>
                  <a:gd name="T114" fmla="*/ 371 h 3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371">
                    <a:moveTo>
                      <a:pt x="79" y="337"/>
                    </a:moveTo>
                    <a:lnTo>
                      <a:pt x="80" y="305"/>
                    </a:lnTo>
                    <a:lnTo>
                      <a:pt x="84" y="278"/>
                    </a:lnTo>
                    <a:lnTo>
                      <a:pt x="88" y="256"/>
                    </a:lnTo>
                    <a:lnTo>
                      <a:pt x="93" y="238"/>
                    </a:lnTo>
                    <a:lnTo>
                      <a:pt x="96" y="220"/>
                    </a:lnTo>
                    <a:lnTo>
                      <a:pt x="95" y="199"/>
                    </a:lnTo>
                    <a:lnTo>
                      <a:pt x="91" y="176"/>
                    </a:lnTo>
                    <a:lnTo>
                      <a:pt x="80" y="147"/>
                    </a:lnTo>
                    <a:lnTo>
                      <a:pt x="68" y="117"/>
                    </a:lnTo>
                    <a:lnTo>
                      <a:pt x="56" y="91"/>
                    </a:lnTo>
                    <a:lnTo>
                      <a:pt x="47" y="70"/>
                    </a:lnTo>
                    <a:lnTo>
                      <a:pt x="40" y="51"/>
                    </a:lnTo>
                    <a:lnTo>
                      <a:pt x="33" y="36"/>
                    </a:lnTo>
                    <a:lnTo>
                      <a:pt x="27" y="26"/>
                    </a:lnTo>
                    <a:lnTo>
                      <a:pt x="22" y="17"/>
                    </a:lnTo>
                    <a:lnTo>
                      <a:pt x="16" y="11"/>
                    </a:lnTo>
                    <a:lnTo>
                      <a:pt x="10" y="7"/>
                    </a:lnTo>
                    <a:lnTo>
                      <a:pt x="5" y="2"/>
                    </a:lnTo>
                    <a:lnTo>
                      <a:pt x="2" y="0"/>
                    </a:lnTo>
                    <a:lnTo>
                      <a:pt x="0" y="2"/>
                    </a:lnTo>
                    <a:lnTo>
                      <a:pt x="0" y="10"/>
                    </a:lnTo>
                    <a:lnTo>
                      <a:pt x="2" y="24"/>
                    </a:lnTo>
                    <a:lnTo>
                      <a:pt x="9" y="47"/>
                    </a:lnTo>
                    <a:lnTo>
                      <a:pt x="20" y="80"/>
                    </a:lnTo>
                    <a:lnTo>
                      <a:pt x="32" y="116"/>
                    </a:lnTo>
                    <a:lnTo>
                      <a:pt x="41" y="144"/>
                    </a:lnTo>
                    <a:lnTo>
                      <a:pt x="47" y="165"/>
                    </a:lnTo>
                    <a:lnTo>
                      <a:pt x="50" y="184"/>
                    </a:lnTo>
                    <a:lnTo>
                      <a:pt x="53" y="199"/>
                    </a:lnTo>
                    <a:lnTo>
                      <a:pt x="53" y="214"/>
                    </a:lnTo>
                    <a:lnTo>
                      <a:pt x="53" y="228"/>
                    </a:lnTo>
                    <a:lnTo>
                      <a:pt x="51" y="244"/>
                    </a:lnTo>
                    <a:lnTo>
                      <a:pt x="55" y="291"/>
                    </a:lnTo>
                    <a:lnTo>
                      <a:pt x="65" y="344"/>
                    </a:lnTo>
                    <a:lnTo>
                      <a:pt x="76" y="371"/>
                    </a:lnTo>
                    <a:lnTo>
                      <a:pt x="79" y="337"/>
                    </a:lnTo>
                    <a:close/>
                  </a:path>
                </a:pathLst>
              </a:custGeom>
              <a:solidFill>
                <a:srgbClr val="000000"/>
              </a:solidFill>
              <a:ln w="9525">
                <a:noFill/>
                <a:round/>
                <a:headEnd/>
                <a:tailEnd/>
              </a:ln>
            </p:spPr>
            <p:txBody>
              <a:bodyPr/>
              <a:lstStyle/>
              <a:p>
                <a:endParaRPr lang="fa-IR"/>
              </a:p>
            </p:txBody>
          </p:sp>
          <p:sp>
            <p:nvSpPr>
              <p:cNvPr id="16602" name="Freeform 186"/>
              <p:cNvSpPr>
                <a:spLocks/>
              </p:cNvSpPr>
              <p:nvPr/>
            </p:nvSpPr>
            <p:spPr bwMode="auto">
              <a:xfrm>
                <a:off x="600" y="1520"/>
                <a:ext cx="75" cy="131"/>
              </a:xfrm>
              <a:custGeom>
                <a:avLst/>
                <a:gdLst>
                  <a:gd name="T0" fmla="*/ 137 w 150"/>
                  <a:gd name="T1" fmla="*/ 21 h 263"/>
                  <a:gd name="T2" fmla="*/ 127 w 150"/>
                  <a:gd name="T3" fmla="*/ 38 h 263"/>
                  <a:gd name="T4" fmla="*/ 116 w 150"/>
                  <a:gd name="T5" fmla="*/ 50 h 263"/>
                  <a:gd name="T6" fmla="*/ 106 w 150"/>
                  <a:gd name="T7" fmla="*/ 58 h 263"/>
                  <a:gd name="T8" fmla="*/ 97 w 150"/>
                  <a:gd name="T9" fmla="*/ 66 h 263"/>
                  <a:gd name="T10" fmla="*/ 86 w 150"/>
                  <a:gd name="T11" fmla="*/ 73 h 263"/>
                  <a:gd name="T12" fmla="*/ 76 w 150"/>
                  <a:gd name="T13" fmla="*/ 83 h 263"/>
                  <a:gd name="T14" fmla="*/ 66 w 150"/>
                  <a:gd name="T15" fmla="*/ 97 h 263"/>
                  <a:gd name="T16" fmla="*/ 55 w 150"/>
                  <a:gd name="T17" fmla="*/ 118 h 263"/>
                  <a:gd name="T18" fmla="*/ 45 w 150"/>
                  <a:gd name="T19" fmla="*/ 142 h 263"/>
                  <a:gd name="T20" fmla="*/ 33 w 150"/>
                  <a:gd name="T21" fmla="*/ 165 h 263"/>
                  <a:gd name="T22" fmla="*/ 24 w 150"/>
                  <a:gd name="T23" fmla="*/ 186 h 263"/>
                  <a:gd name="T24" fmla="*/ 15 w 150"/>
                  <a:gd name="T25" fmla="*/ 205 h 263"/>
                  <a:gd name="T26" fmla="*/ 8 w 150"/>
                  <a:gd name="T27" fmla="*/ 224 h 263"/>
                  <a:gd name="T28" fmla="*/ 2 w 150"/>
                  <a:gd name="T29" fmla="*/ 238 h 263"/>
                  <a:gd name="T30" fmla="*/ 0 w 150"/>
                  <a:gd name="T31" fmla="*/ 250 h 263"/>
                  <a:gd name="T32" fmla="*/ 1 w 150"/>
                  <a:gd name="T33" fmla="*/ 258 h 263"/>
                  <a:gd name="T34" fmla="*/ 2 w 150"/>
                  <a:gd name="T35" fmla="*/ 263 h 263"/>
                  <a:gd name="T36" fmla="*/ 2 w 150"/>
                  <a:gd name="T37" fmla="*/ 263 h 263"/>
                  <a:gd name="T38" fmla="*/ 1 w 150"/>
                  <a:gd name="T39" fmla="*/ 260 h 263"/>
                  <a:gd name="T40" fmla="*/ 1 w 150"/>
                  <a:gd name="T41" fmla="*/ 253 h 263"/>
                  <a:gd name="T42" fmla="*/ 3 w 150"/>
                  <a:gd name="T43" fmla="*/ 243 h 263"/>
                  <a:gd name="T44" fmla="*/ 8 w 150"/>
                  <a:gd name="T45" fmla="*/ 230 h 263"/>
                  <a:gd name="T46" fmla="*/ 16 w 150"/>
                  <a:gd name="T47" fmla="*/ 213 h 263"/>
                  <a:gd name="T48" fmla="*/ 31 w 150"/>
                  <a:gd name="T49" fmla="*/ 195 h 263"/>
                  <a:gd name="T50" fmla="*/ 47 w 150"/>
                  <a:gd name="T51" fmla="*/ 179 h 263"/>
                  <a:gd name="T52" fmla="*/ 61 w 150"/>
                  <a:gd name="T53" fmla="*/ 169 h 263"/>
                  <a:gd name="T54" fmla="*/ 73 w 150"/>
                  <a:gd name="T55" fmla="*/ 162 h 263"/>
                  <a:gd name="T56" fmla="*/ 82 w 150"/>
                  <a:gd name="T57" fmla="*/ 155 h 263"/>
                  <a:gd name="T58" fmla="*/ 90 w 150"/>
                  <a:gd name="T59" fmla="*/ 148 h 263"/>
                  <a:gd name="T60" fmla="*/ 98 w 150"/>
                  <a:gd name="T61" fmla="*/ 137 h 263"/>
                  <a:gd name="T62" fmla="*/ 106 w 150"/>
                  <a:gd name="T63" fmla="*/ 122 h 263"/>
                  <a:gd name="T64" fmla="*/ 114 w 150"/>
                  <a:gd name="T65" fmla="*/ 98 h 263"/>
                  <a:gd name="T66" fmla="*/ 123 w 150"/>
                  <a:gd name="T67" fmla="*/ 71 h 263"/>
                  <a:gd name="T68" fmla="*/ 131 w 150"/>
                  <a:gd name="T69" fmla="*/ 46 h 263"/>
                  <a:gd name="T70" fmla="*/ 139 w 150"/>
                  <a:gd name="T71" fmla="*/ 26 h 263"/>
                  <a:gd name="T72" fmla="*/ 145 w 150"/>
                  <a:gd name="T73" fmla="*/ 11 h 263"/>
                  <a:gd name="T74" fmla="*/ 149 w 150"/>
                  <a:gd name="T75" fmla="*/ 2 h 263"/>
                  <a:gd name="T76" fmla="*/ 150 w 150"/>
                  <a:gd name="T77" fmla="*/ 0 h 263"/>
                  <a:gd name="T78" fmla="*/ 145 w 150"/>
                  <a:gd name="T79" fmla="*/ 6 h 263"/>
                  <a:gd name="T80" fmla="*/ 137 w 150"/>
                  <a:gd name="T81" fmla="*/ 21 h 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0"/>
                  <a:gd name="T124" fmla="*/ 0 h 263"/>
                  <a:gd name="T125" fmla="*/ 150 w 150"/>
                  <a:gd name="T126" fmla="*/ 263 h 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0" h="263">
                    <a:moveTo>
                      <a:pt x="137" y="21"/>
                    </a:moveTo>
                    <a:lnTo>
                      <a:pt x="127" y="38"/>
                    </a:lnTo>
                    <a:lnTo>
                      <a:pt x="116" y="50"/>
                    </a:lnTo>
                    <a:lnTo>
                      <a:pt x="106" y="58"/>
                    </a:lnTo>
                    <a:lnTo>
                      <a:pt x="97" y="66"/>
                    </a:lnTo>
                    <a:lnTo>
                      <a:pt x="86" y="73"/>
                    </a:lnTo>
                    <a:lnTo>
                      <a:pt x="76" y="83"/>
                    </a:lnTo>
                    <a:lnTo>
                      <a:pt x="66" y="97"/>
                    </a:lnTo>
                    <a:lnTo>
                      <a:pt x="55" y="118"/>
                    </a:lnTo>
                    <a:lnTo>
                      <a:pt x="45" y="142"/>
                    </a:lnTo>
                    <a:lnTo>
                      <a:pt x="33" y="165"/>
                    </a:lnTo>
                    <a:lnTo>
                      <a:pt x="24" y="186"/>
                    </a:lnTo>
                    <a:lnTo>
                      <a:pt x="15" y="205"/>
                    </a:lnTo>
                    <a:lnTo>
                      <a:pt x="8" y="224"/>
                    </a:lnTo>
                    <a:lnTo>
                      <a:pt x="2" y="238"/>
                    </a:lnTo>
                    <a:lnTo>
                      <a:pt x="0" y="250"/>
                    </a:lnTo>
                    <a:lnTo>
                      <a:pt x="1" y="258"/>
                    </a:lnTo>
                    <a:lnTo>
                      <a:pt x="2" y="263"/>
                    </a:lnTo>
                    <a:lnTo>
                      <a:pt x="1" y="260"/>
                    </a:lnTo>
                    <a:lnTo>
                      <a:pt x="1" y="253"/>
                    </a:lnTo>
                    <a:lnTo>
                      <a:pt x="3" y="243"/>
                    </a:lnTo>
                    <a:lnTo>
                      <a:pt x="8" y="230"/>
                    </a:lnTo>
                    <a:lnTo>
                      <a:pt x="16" y="213"/>
                    </a:lnTo>
                    <a:lnTo>
                      <a:pt x="31" y="195"/>
                    </a:lnTo>
                    <a:lnTo>
                      <a:pt x="47" y="179"/>
                    </a:lnTo>
                    <a:lnTo>
                      <a:pt x="61" y="169"/>
                    </a:lnTo>
                    <a:lnTo>
                      <a:pt x="73" y="162"/>
                    </a:lnTo>
                    <a:lnTo>
                      <a:pt x="82" y="155"/>
                    </a:lnTo>
                    <a:lnTo>
                      <a:pt x="90" y="148"/>
                    </a:lnTo>
                    <a:lnTo>
                      <a:pt x="98" y="137"/>
                    </a:lnTo>
                    <a:lnTo>
                      <a:pt x="106" y="122"/>
                    </a:lnTo>
                    <a:lnTo>
                      <a:pt x="114" y="98"/>
                    </a:lnTo>
                    <a:lnTo>
                      <a:pt x="123" y="71"/>
                    </a:lnTo>
                    <a:lnTo>
                      <a:pt x="131" y="46"/>
                    </a:lnTo>
                    <a:lnTo>
                      <a:pt x="139" y="26"/>
                    </a:lnTo>
                    <a:lnTo>
                      <a:pt x="145" y="11"/>
                    </a:lnTo>
                    <a:lnTo>
                      <a:pt x="149" y="2"/>
                    </a:lnTo>
                    <a:lnTo>
                      <a:pt x="150" y="0"/>
                    </a:lnTo>
                    <a:lnTo>
                      <a:pt x="145" y="6"/>
                    </a:lnTo>
                    <a:lnTo>
                      <a:pt x="137" y="21"/>
                    </a:lnTo>
                    <a:close/>
                  </a:path>
                </a:pathLst>
              </a:custGeom>
              <a:solidFill>
                <a:srgbClr val="000000"/>
              </a:solidFill>
              <a:ln w="9525">
                <a:noFill/>
                <a:round/>
                <a:headEnd/>
                <a:tailEnd/>
              </a:ln>
            </p:spPr>
            <p:txBody>
              <a:bodyPr/>
              <a:lstStyle/>
              <a:p>
                <a:endParaRPr lang="fa-IR"/>
              </a:p>
            </p:txBody>
          </p:sp>
          <p:sp>
            <p:nvSpPr>
              <p:cNvPr id="16603" name="Freeform 187"/>
              <p:cNvSpPr>
                <a:spLocks/>
              </p:cNvSpPr>
              <p:nvPr/>
            </p:nvSpPr>
            <p:spPr bwMode="auto">
              <a:xfrm>
                <a:off x="760" y="1766"/>
                <a:ext cx="133" cy="60"/>
              </a:xfrm>
              <a:custGeom>
                <a:avLst/>
                <a:gdLst>
                  <a:gd name="T0" fmla="*/ 31 w 267"/>
                  <a:gd name="T1" fmla="*/ 41 h 120"/>
                  <a:gd name="T2" fmla="*/ 59 w 267"/>
                  <a:gd name="T3" fmla="*/ 57 h 120"/>
                  <a:gd name="T4" fmla="*/ 78 w 267"/>
                  <a:gd name="T5" fmla="*/ 71 h 120"/>
                  <a:gd name="T6" fmla="*/ 93 w 267"/>
                  <a:gd name="T7" fmla="*/ 82 h 120"/>
                  <a:gd name="T8" fmla="*/ 105 w 267"/>
                  <a:gd name="T9" fmla="*/ 93 h 120"/>
                  <a:gd name="T10" fmla="*/ 115 w 267"/>
                  <a:gd name="T11" fmla="*/ 102 h 120"/>
                  <a:gd name="T12" fmla="*/ 127 w 267"/>
                  <a:gd name="T13" fmla="*/ 109 h 120"/>
                  <a:gd name="T14" fmla="*/ 142 w 267"/>
                  <a:gd name="T15" fmla="*/ 114 h 120"/>
                  <a:gd name="T16" fmla="*/ 163 w 267"/>
                  <a:gd name="T17" fmla="*/ 118 h 120"/>
                  <a:gd name="T18" fmla="*/ 186 w 267"/>
                  <a:gd name="T19" fmla="*/ 119 h 120"/>
                  <a:gd name="T20" fmla="*/ 206 w 267"/>
                  <a:gd name="T21" fmla="*/ 120 h 120"/>
                  <a:gd name="T22" fmla="*/ 225 w 267"/>
                  <a:gd name="T23" fmla="*/ 119 h 120"/>
                  <a:gd name="T24" fmla="*/ 240 w 267"/>
                  <a:gd name="T25" fmla="*/ 117 h 120"/>
                  <a:gd name="T26" fmla="*/ 251 w 267"/>
                  <a:gd name="T27" fmla="*/ 114 h 120"/>
                  <a:gd name="T28" fmla="*/ 260 w 267"/>
                  <a:gd name="T29" fmla="*/ 113 h 120"/>
                  <a:gd name="T30" fmla="*/ 265 w 267"/>
                  <a:gd name="T31" fmla="*/ 112 h 120"/>
                  <a:gd name="T32" fmla="*/ 267 w 267"/>
                  <a:gd name="T33" fmla="*/ 111 h 120"/>
                  <a:gd name="T34" fmla="*/ 266 w 267"/>
                  <a:gd name="T35" fmla="*/ 111 h 120"/>
                  <a:gd name="T36" fmla="*/ 264 w 267"/>
                  <a:gd name="T37" fmla="*/ 110 h 120"/>
                  <a:gd name="T38" fmla="*/ 258 w 267"/>
                  <a:gd name="T39" fmla="*/ 109 h 120"/>
                  <a:gd name="T40" fmla="*/ 251 w 267"/>
                  <a:gd name="T41" fmla="*/ 105 h 120"/>
                  <a:gd name="T42" fmla="*/ 242 w 267"/>
                  <a:gd name="T43" fmla="*/ 101 h 120"/>
                  <a:gd name="T44" fmla="*/ 230 w 267"/>
                  <a:gd name="T45" fmla="*/ 95 h 120"/>
                  <a:gd name="T46" fmla="*/ 218 w 267"/>
                  <a:gd name="T47" fmla="*/ 86 h 120"/>
                  <a:gd name="T48" fmla="*/ 202 w 267"/>
                  <a:gd name="T49" fmla="*/ 75 h 120"/>
                  <a:gd name="T50" fmla="*/ 186 w 267"/>
                  <a:gd name="T51" fmla="*/ 63 h 120"/>
                  <a:gd name="T52" fmla="*/ 171 w 267"/>
                  <a:gd name="T53" fmla="*/ 50 h 120"/>
                  <a:gd name="T54" fmla="*/ 157 w 267"/>
                  <a:gd name="T55" fmla="*/ 37 h 120"/>
                  <a:gd name="T56" fmla="*/ 144 w 267"/>
                  <a:gd name="T57" fmla="*/ 26 h 120"/>
                  <a:gd name="T58" fmla="*/ 131 w 267"/>
                  <a:gd name="T59" fmla="*/ 15 h 120"/>
                  <a:gd name="T60" fmla="*/ 119 w 267"/>
                  <a:gd name="T61" fmla="*/ 7 h 120"/>
                  <a:gd name="T62" fmla="*/ 106 w 267"/>
                  <a:gd name="T63" fmla="*/ 3 h 120"/>
                  <a:gd name="T64" fmla="*/ 93 w 267"/>
                  <a:gd name="T65" fmla="*/ 0 h 120"/>
                  <a:gd name="T66" fmla="*/ 77 w 267"/>
                  <a:gd name="T67" fmla="*/ 0 h 120"/>
                  <a:gd name="T68" fmla="*/ 57 w 267"/>
                  <a:gd name="T69" fmla="*/ 2 h 120"/>
                  <a:gd name="T70" fmla="*/ 36 w 267"/>
                  <a:gd name="T71" fmla="*/ 2 h 120"/>
                  <a:gd name="T72" fmla="*/ 17 w 267"/>
                  <a:gd name="T73" fmla="*/ 5 h 120"/>
                  <a:gd name="T74" fmla="*/ 4 w 267"/>
                  <a:gd name="T75" fmla="*/ 8 h 120"/>
                  <a:gd name="T76" fmla="*/ 0 w 267"/>
                  <a:gd name="T77" fmla="*/ 17 h 120"/>
                  <a:gd name="T78" fmla="*/ 8 w 267"/>
                  <a:gd name="T79" fmla="*/ 27 h 120"/>
                  <a:gd name="T80" fmla="*/ 31 w 267"/>
                  <a:gd name="T81" fmla="*/ 41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7"/>
                  <a:gd name="T124" fmla="*/ 0 h 120"/>
                  <a:gd name="T125" fmla="*/ 267 w 267"/>
                  <a:gd name="T126" fmla="*/ 120 h 1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7" h="120">
                    <a:moveTo>
                      <a:pt x="31" y="41"/>
                    </a:moveTo>
                    <a:lnTo>
                      <a:pt x="59" y="57"/>
                    </a:lnTo>
                    <a:lnTo>
                      <a:pt x="78" y="71"/>
                    </a:lnTo>
                    <a:lnTo>
                      <a:pt x="93" y="82"/>
                    </a:lnTo>
                    <a:lnTo>
                      <a:pt x="105" y="93"/>
                    </a:lnTo>
                    <a:lnTo>
                      <a:pt x="115" y="102"/>
                    </a:lnTo>
                    <a:lnTo>
                      <a:pt x="127" y="109"/>
                    </a:lnTo>
                    <a:lnTo>
                      <a:pt x="142" y="114"/>
                    </a:lnTo>
                    <a:lnTo>
                      <a:pt x="163" y="118"/>
                    </a:lnTo>
                    <a:lnTo>
                      <a:pt x="186" y="119"/>
                    </a:lnTo>
                    <a:lnTo>
                      <a:pt x="206" y="120"/>
                    </a:lnTo>
                    <a:lnTo>
                      <a:pt x="225" y="119"/>
                    </a:lnTo>
                    <a:lnTo>
                      <a:pt x="240" y="117"/>
                    </a:lnTo>
                    <a:lnTo>
                      <a:pt x="251" y="114"/>
                    </a:lnTo>
                    <a:lnTo>
                      <a:pt x="260" y="113"/>
                    </a:lnTo>
                    <a:lnTo>
                      <a:pt x="265" y="112"/>
                    </a:lnTo>
                    <a:lnTo>
                      <a:pt x="267" y="111"/>
                    </a:lnTo>
                    <a:lnTo>
                      <a:pt x="266" y="111"/>
                    </a:lnTo>
                    <a:lnTo>
                      <a:pt x="264" y="110"/>
                    </a:lnTo>
                    <a:lnTo>
                      <a:pt x="258" y="109"/>
                    </a:lnTo>
                    <a:lnTo>
                      <a:pt x="251" y="105"/>
                    </a:lnTo>
                    <a:lnTo>
                      <a:pt x="242" y="101"/>
                    </a:lnTo>
                    <a:lnTo>
                      <a:pt x="230" y="95"/>
                    </a:lnTo>
                    <a:lnTo>
                      <a:pt x="218" y="86"/>
                    </a:lnTo>
                    <a:lnTo>
                      <a:pt x="202" y="75"/>
                    </a:lnTo>
                    <a:lnTo>
                      <a:pt x="186" y="63"/>
                    </a:lnTo>
                    <a:lnTo>
                      <a:pt x="171" y="50"/>
                    </a:lnTo>
                    <a:lnTo>
                      <a:pt x="157" y="37"/>
                    </a:lnTo>
                    <a:lnTo>
                      <a:pt x="144" y="26"/>
                    </a:lnTo>
                    <a:lnTo>
                      <a:pt x="131" y="15"/>
                    </a:lnTo>
                    <a:lnTo>
                      <a:pt x="119" y="7"/>
                    </a:lnTo>
                    <a:lnTo>
                      <a:pt x="106" y="3"/>
                    </a:lnTo>
                    <a:lnTo>
                      <a:pt x="93" y="0"/>
                    </a:lnTo>
                    <a:lnTo>
                      <a:pt x="77" y="0"/>
                    </a:lnTo>
                    <a:lnTo>
                      <a:pt x="57" y="2"/>
                    </a:lnTo>
                    <a:lnTo>
                      <a:pt x="36" y="2"/>
                    </a:lnTo>
                    <a:lnTo>
                      <a:pt x="17" y="5"/>
                    </a:lnTo>
                    <a:lnTo>
                      <a:pt x="4" y="8"/>
                    </a:lnTo>
                    <a:lnTo>
                      <a:pt x="0" y="17"/>
                    </a:lnTo>
                    <a:lnTo>
                      <a:pt x="8" y="27"/>
                    </a:lnTo>
                    <a:lnTo>
                      <a:pt x="31" y="41"/>
                    </a:lnTo>
                    <a:close/>
                  </a:path>
                </a:pathLst>
              </a:custGeom>
              <a:solidFill>
                <a:srgbClr val="000000"/>
              </a:solidFill>
              <a:ln w="9525">
                <a:noFill/>
                <a:round/>
                <a:headEnd/>
                <a:tailEnd/>
              </a:ln>
            </p:spPr>
            <p:txBody>
              <a:bodyPr/>
              <a:lstStyle/>
              <a:p>
                <a:endParaRPr lang="fa-IR"/>
              </a:p>
            </p:txBody>
          </p:sp>
          <p:sp>
            <p:nvSpPr>
              <p:cNvPr id="16604" name="Freeform 188"/>
              <p:cNvSpPr>
                <a:spLocks/>
              </p:cNvSpPr>
              <p:nvPr/>
            </p:nvSpPr>
            <p:spPr bwMode="auto">
              <a:xfrm>
                <a:off x="686" y="1384"/>
                <a:ext cx="86" cy="427"/>
              </a:xfrm>
              <a:custGeom>
                <a:avLst/>
                <a:gdLst>
                  <a:gd name="T0" fmla="*/ 12 w 171"/>
                  <a:gd name="T1" fmla="*/ 826 h 852"/>
                  <a:gd name="T2" fmla="*/ 24 w 171"/>
                  <a:gd name="T3" fmla="*/ 804 h 852"/>
                  <a:gd name="T4" fmla="*/ 34 w 171"/>
                  <a:gd name="T5" fmla="*/ 778 h 852"/>
                  <a:gd name="T6" fmla="*/ 48 w 171"/>
                  <a:gd name="T7" fmla="*/ 742 h 852"/>
                  <a:gd name="T8" fmla="*/ 68 w 171"/>
                  <a:gd name="T9" fmla="*/ 687 h 852"/>
                  <a:gd name="T10" fmla="*/ 87 w 171"/>
                  <a:gd name="T11" fmla="*/ 640 h 852"/>
                  <a:gd name="T12" fmla="*/ 105 w 171"/>
                  <a:gd name="T13" fmla="*/ 598 h 852"/>
                  <a:gd name="T14" fmla="*/ 118 w 171"/>
                  <a:gd name="T15" fmla="*/ 549 h 852"/>
                  <a:gd name="T16" fmla="*/ 130 w 171"/>
                  <a:gd name="T17" fmla="*/ 456 h 852"/>
                  <a:gd name="T18" fmla="*/ 123 w 171"/>
                  <a:gd name="T19" fmla="*/ 325 h 852"/>
                  <a:gd name="T20" fmla="*/ 105 w 171"/>
                  <a:gd name="T21" fmla="*/ 263 h 852"/>
                  <a:gd name="T22" fmla="*/ 91 w 171"/>
                  <a:gd name="T23" fmla="*/ 235 h 852"/>
                  <a:gd name="T24" fmla="*/ 75 w 171"/>
                  <a:gd name="T25" fmla="*/ 207 h 852"/>
                  <a:gd name="T26" fmla="*/ 54 w 171"/>
                  <a:gd name="T27" fmla="*/ 176 h 852"/>
                  <a:gd name="T28" fmla="*/ 30 w 171"/>
                  <a:gd name="T29" fmla="*/ 140 h 852"/>
                  <a:gd name="T30" fmla="*/ 26 w 171"/>
                  <a:gd name="T31" fmla="*/ 103 h 852"/>
                  <a:gd name="T32" fmla="*/ 34 w 171"/>
                  <a:gd name="T33" fmla="*/ 66 h 852"/>
                  <a:gd name="T34" fmla="*/ 39 w 171"/>
                  <a:gd name="T35" fmla="*/ 32 h 852"/>
                  <a:gd name="T36" fmla="*/ 32 w 171"/>
                  <a:gd name="T37" fmla="*/ 5 h 852"/>
                  <a:gd name="T38" fmla="*/ 42 w 171"/>
                  <a:gd name="T39" fmla="*/ 0 h 852"/>
                  <a:gd name="T40" fmla="*/ 64 w 171"/>
                  <a:gd name="T41" fmla="*/ 13 h 852"/>
                  <a:gd name="T42" fmla="*/ 86 w 171"/>
                  <a:gd name="T43" fmla="*/ 46 h 852"/>
                  <a:gd name="T44" fmla="*/ 100 w 171"/>
                  <a:gd name="T45" fmla="*/ 92 h 852"/>
                  <a:gd name="T46" fmla="*/ 116 w 171"/>
                  <a:gd name="T47" fmla="*/ 141 h 852"/>
                  <a:gd name="T48" fmla="*/ 133 w 171"/>
                  <a:gd name="T49" fmla="*/ 200 h 852"/>
                  <a:gd name="T50" fmla="*/ 151 w 171"/>
                  <a:gd name="T51" fmla="*/ 273 h 852"/>
                  <a:gd name="T52" fmla="*/ 165 w 171"/>
                  <a:gd name="T53" fmla="*/ 356 h 852"/>
                  <a:gd name="T54" fmla="*/ 171 w 171"/>
                  <a:gd name="T55" fmla="*/ 407 h 852"/>
                  <a:gd name="T56" fmla="*/ 169 w 171"/>
                  <a:gd name="T57" fmla="*/ 443 h 852"/>
                  <a:gd name="T58" fmla="*/ 155 w 171"/>
                  <a:gd name="T59" fmla="*/ 485 h 852"/>
                  <a:gd name="T60" fmla="*/ 132 w 171"/>
                  <a:gd name="T61" fmla="*/ 543 h 852"/>
                  <a:gd name="T62" fmla="*/ 121 w 171"/>
                  <a:gd name="T63" fmla="*/ 583 h 852"/>
                  <a:gd name="T64" fmla="*/ 117 w 171"/>
                  <a:gd name="T65" fmla="*/ 610 h 852"/>
                  <a:gd name="T66" fmla="*/ 114 w 171"/>
                  <a:gd name="T67" fmla="*/ 645 h 852"/>
                  <a:gd name="T68" fmla="*/ 102 w 171"/>
                  <a:gd name="T69" fmla="*/ 699 h 852"/>
                  <a:gd name="T70" fmla="*/ 84 w 171"/>
                  <a:gd name="T71" fmla="*/ 753 h 852"/>
                  <a:gd name="T72" fmla="*/ 63 w 171"/>
                  <a:gd name="T73" fmla="*/ 797 h 852"/>
                  <a:gd name="T74" fmla="*/ 50 w 171"/>
                  <a:gd name="T75" fmla="*/ 822 h 852"/>
                  <a:gd name="T76" fmla="*/ 46 w 171"/>
                  <a:gd name="T77" fmla="*/ 828 h 852"/>
                  <a:gd name="T78" fmla="*/ 29 w 171"/>
                  <a:gd name="T79" fmla="*/ 839 h 852"/>
                  <a:gd name="T80" fmla="*/ 8 w 171"/>
                  <a:gd name="T81" fmla="*/ 851 h 852"/>
                  <a:gd name="T82" fmla="*/ 0 w 171"/>
                  <a:gd name="T83" fmla="*/ 849 h 8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1"/>
                  <a:gd name="T127" fmla="*/ 0 h 852"/>
                  <a:gd name="T128" fmla="*/ 171 w 171"/>
                  <a:gd name="T129" fmla="*/ 852 h 8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1" h="852">
                    <a:moveTo>
                      <a:pt x="4" y="838"/>
                    </a:moveTo>
                    <a:lnTo>
                      <a:pt x="12" y="826"/>
                    </a:lnTo>
                    <a:lnTo>
                      <a:pt x="19" y="814"/>
                    </a:lnTo>
                    <a:lnTo>
                      <a:pt x="24" y="804"/>
                    </a:lnTo>
                    <a:lnTo>
                      <a:pt x="30" y="792"/>
                    </a:lnTo>
                    <a:lnTo>
                      <a:pt x="34" y="778"/>
                    </a:lnTo>
                    <a:lnTo>
                      <a:pt x="41" y="762"/>
                    </a:lnTo>
                    <a:lnTo>
                      <a:pt x="48" y="742"/>
                    </a:lnTo>
                    <a:lnTo>
                      <a:pt x="57" y="715"/>
                    </a:lnTo>
                    <a:lnTo>
                      <a:pt x="68" y="687"/>
                    </a:lnTo>
                    <a:lnTo>
                      <a:pt x="78" y="662"/>
                    </a:lnTo>
                    <a:lnTo>
                      <a:pt x="87" y="640"/>
                    </a:lnTo>
                    <a:lnTo>
                      <a:pt x="97" y="618"/>
                    </a:lnTo>
                    <a:lnTo>
                      <a:pt x="105" y="598"/>
                    </a:lnTo>
                    <a:lnTo>
                      <a:pt x="112" y="574"/>
                    </a:lnTo>
                    <a:lnTo>
                      <a:pt x="118" y="549"/>
                    </a:lnTo>
                    <a:lnTo>
                      <a:pt x="124" y="522"/>
                    </a:lnTo>
                    <a:lnTo>
                      <a:pt x="130" y="456"/>
                    </a:lnTo>
                    <a:lnTo>
                      <a:pt x="130" y="387"/>
                    </a:lnTo>
                    <a:lnTo>
                      <a:pt x="123" y="325"/>
                    </a:lnTo>
                    <a:lnTo>
                      <a:pt x="112" y="280"/>
                    </a:lnTo>
                    <a:lnTo>
                      <a:pt x="105" y="263"/>
                    </a:lnTo>
                    <a:lnTo>
                      <a:pt x="98" y="248"/>
                    </a:lnTo>
                    <a:lnTo>
                      <a:pt x="91" y="235"/>
                    </a:lnTo>
                    <a:lnTo>
                      <a:pt x="83" y="221"/>
                    </a:lnTo>
                    <a:lnTo>
                      <a:pt x="75" y="207"/>
                    </a:lnTo>
                    <a:lnTo>
                      <a:pt x="65" y="192"/>
                    </a:lnTo>
                    <a:lnTo>
                      <a:pt x="54" y="176"/>
                    </a:lnTo>
                    <a:lnTo>
                      <a:pt x="40" y="159"/>
                    </a:lnTo>
                    <a:lnTo>
                      <a:pt x="30" y="140"/>
                    </a:lnTo>
                    <a:lnTo>
                      <a:pt x="25" y="122"/>
                    </a:lnTo>
                    <a:lnTo>
                      <a:pt x="26" y="103"/>
                    </a:lnTo>
                    <a:lnTo>
                      <a:pt x="30" y="85"/>
                    </a:lnTo>
                    <a:lnTo>
                      <a:pt x="34" y="66"/>
                    </a:lnTo>
                    <a:lnTo>
                      <a:pt x="38" y="49"/>
                    </a:lnTo>
                    <a:lnTo>
                      <a:pt x="39" y="32"/>
                    </a:lnTo>
                    <a:lnTo>
                      <a:pt x="35" y="17"/>
                    </a:lnTo>
                    <a:lnTo>
                      <a:pt x="32" y="5"/>
                    </a:lnTo>
                    <a:lnTo>
                      <a:pt x="35" y="0"/>
                    </a:lnTo>
                    <a:lnTo>
                      <a:pt x="42" y="0"/>
                    </a:lnTo>
                    <a:lnTo>
                      <a:pt x="53" y="4"/>
                    </a:lnTo>
                    <a:lnTo>
                      <a:pt x="64" y="13"/>
                    </a:lnTo>
                    <a:lnTo>
                      <a:pt x="76" y="28"/>
                    </a:lnTo>
                    <a:lnTo>
                      <a:pt x="86" y="46"/>
                    </a:lnTo>
                    <a:lnTo>
                      <a:pt x="94" y="68"/>
                    </a:lnTo>
                    <a:lnTo>
                      <a:pt x="100" y="92"/>
                    </a:lnTo>
                    <a:lnTo>
                      <a:pt x="108" y="116"/>
                    </a:lnTo>
                    <a:lnTo>
                      <a:pt x="116" y="141"/>
                    </a:lnTo>
                    <a:lnTo>
                      <a:pt x="125" y="169"/>
                    </a:lnTo>
                    <a:lnTo>
                      <a:pt x="133" y="200"/>
                    </a:lnTo>
                    <a:lnTo>
                      <a:pt x="143" y="234"/>
                    </a:lnTo>
                    <a:lnTo>
                      <a:pt x="151" y="273"/>
                    </a:lnTo>
                    <a:lnTo>
                      <a:pt x="159" y="315"/>
                    </a:lnTo>
                    <a:lnTo>
                      <a:pt x="165" y="356"/>
                    </a:lnTo>
                    <a:lnTo>
                      <a:pt x="169" y="386"/>
                    </a:lnTo>
                    <a:lnTo>
                      <a:pt x="171" y="407"/>
                    </a:lnTo>
                    <a:lnTo>
                      <a:pt x="171" y="427"/>
                    </a:lnTo>
                    <a:lnTo>
                      <a:pt x="169" y="443"/>
                    </a:lnTo>
                    <a:lnTo>
                      <a:pt x="163" y="463"/>
                    </a:lnTo>
                    <a:lnTo>
                      <a:pt x="155" y="485"/>
                    </a:lnTo>
                    <a:lnTo>
                      <a:pt x="144" y="515"/>
                    </a:lnTo>
                    <a:lnTo>
                      <a:pt x="132" y="543"/>
                    </a:lnTo>
                    <a:lnTo>
                      <a:pt x="125" y="566"/>
                    </a:lnTo>
                    <a:lnTo>
                      <a:pt x="121" y="583"/>
                    </a:lnTo>
                    <a:lnTo>
                      <a:pt x="118" y="598"/>
                    </a:lnTo>
                    <a:lnTo>
                      <a:pt x="117" y="610"/>
                    </a:lnTo>
                    <a:lnTo>
                      <a:pt x="116" y="626"/>
                    </a:lnTo>
                    <a:lnTo>
                      <a:pt x="114" y="645"/>
                    </a:lnTo>
                    <a:lnTo>
                      <a:pt x="109" y="670"/>
                    </a:lnTo>
                    <a:lnTo>
                      <a:pt x="102" y="699"/>
                    </a:lnTo>
                    <a:lnTo>
                      <a:pt x="93" y="727"/>
                    </a:lnTo>
                    <a:lnTo>
                      <a:pt x="84" y="753"/>
                    </a:lnTo>
                    <a:lnTo>
                      <a:pt x="74" y="777"/>
                    </a:lnTo>
                    <a:lnTo>
                      <a:pt x="63" y="797"/>
                    </a:lnTo>
                    <a:lnTo>
                      <a:pt x="55" y="812"/>
                    </a:lnTo>
                    <a:lnTo>
                      <a:pt x="50" y="822"/>
                    </a:lnTo>
                    <a:lnTo>
                      <a:pt x="48" y="826"/>
                    </a:lnTo>
                    <a:lnTo>
                      <a:pt x="46" y="828"/>
                    </a:lnTo>
                    <a:lnTo>
                      <a:pt x="38" y="833"/>
                    </a:lnTo>
                    <a:lnTo>
                      <a:pt x="29" y="839"/>
                    </a:lnTo>
                    <a:lnTo>
                      <a:pt x="18" y="845"/>
                    </a:lnTo>
                    <a:lnTo>
                      <a:pt x="8" y="851"/>
                    </a:lnTo>
                    <a:lnTo>
                      <a:pt x="2" y="852"/>
                    </a:lnTo>
                    <a:lnTo>
                      <a:pt x="0" y="849"/>
                    </a:lnTo>
                    <a:lnTo>
                      <a:pt x="4" y="838"/>
                    </a:lnTo>
                    <a:close/>
                  </a:path>
                </a:pathLst>
              </a:custGeom>
              <a:solidFill>
                <a:srgbClr val="000000"/>
              </a:solidFill>
              <a:ln w="9525">
                <a:noFill/>
                <a:round/>
                <a:headEnd/>
                <a:tailEnd/>
              </a:ln>
            </p:spPr>
            <p:txBody>
              <a:bodyPr/>
              <a:lstStyle/>
              <a:p>
                <a:endParaRPr lang="fa-IR"/>
              </a:p>
            </p:txBody>
          </p:sp>
          <p:sp>
            <p:nvSpPr>
              <p:cNvPr id="16605" name="Freeform 189"/>
              <p:cNvSpPr>
                <a:spLocks/>
              </p:cNvSpPr>
              <p:nvPr/>
            </p:nvSpPr>
            <p:spPr bwMode="auto">
              <a:xfrm>
                <a:off x="612" y="1263"/>
                <a:ext cx="49" cy="61"/>
              </a:xfrm>
              <a:custGeom>
                <a:avLst/>
                <a:gdLst>
                  <a:gd name="T0" fmla="*/ 93 w 98"/>
                  <a:gd name="T1" fmla="*/ 102 h 122"/>
                  <a:gd name="T2" fmla="*/ 88 w 98"/>
                  <a:gd name="T3" fmla="*/ 93 h 122"/>
                  <a:gd name="T4" fmla="*/ 81 w 98"/>
                  <a:gd name="T5" fmla="*/ 80 h 122"/>
                  <a:gd name="T6" fmla="*/ 74 w 98"/>
                  <a:gd name="T7" fmla="*/ 65 h 122"/>
                  <a:gd name="T8" fmla="*/ 67 w 98"/>
                  <a:gd name="T9" fmla="*/ 50 h 122"/>
                  <a:gd name="T10" fmla="*/ 60 w 98"/>
                  <a:gd name="T11" fmla="*/ 36 h 122"/>
                  <a:gd name="T12" fmla="*/ 54 w 98"/>
                  <a:gd name="T13" fmla="*/ 25 h 122"/>
                  <a:gd name="T14" fmla="*/ 51 w 98"/>
                  <a:gd name="T15" fmla="*/ 17 h 122"/>
                  <a:gd name="T16" fmla="*/ 50 w 98"/>
                  <a:gd name="T17" fmla="*/ 13 h 122"/>
                  <a:gd name="T18" fmla="*/ 47 w 98"/>
                  <a:gd name="T19" fmla="*/ 12 h 122"/>
                  <a:gd name="T20" fmla="*/ 41 w 98"/>
                  <a:gd name="T21" fmla="*/ 9 h 122"/>
                  <a:gd name="T22" fmla="*/ 31 w 98"/>
                  <a:gd name="T23" fmla="*/ 4 h 122"/>
                  <a:gd name="T24" fmla="*/ 21 w 98"/>
                  <a:gd name="T25" fmla="*/ 1 h 122"/>
                  <a:gd name="T26" fmla="*/ 11 w 98"/>
                  <a:gd name="T27" fmla="*/ 0 h 122"/>
                  <a:gd name="T28" fmla="*/ 4 w 98"/>
                  <a:gd name="T29" fmla="*/ 3 h 122"/>
                  <a:gd name="T30" fmla="*/ 0 w 98"/>
                  <a:gd name="T31" fmla="*/ 12 h 122"/>
                  <a:gd name="T32" fmla="*/ 2 w 98"/>
                  <a:gd name="T33" fmla="*/ 27 h 122"/>
                  <a:gd name="T34" fmla="*/ 13 w 98"/>
                  <a:gd name="T35" fmla="*/ 63 h 122"/>
                  <a:gd name="T36" fmla="*/ 24 w 98"/>
                  <a:gd name="T37" fmla="*/ 89 h 122"/>
                  <a:gd name="T38" fmla="*/ 31 w 98"/>
                  <a:gd name="T39" fmla="*/ 107 h 122"/>
                  <a:gd name="T40" fmla="*/ 35 w 98"/>
                  <a:gd name="T41" fmla="*/ 112 h 122"/>
                  <a:gd name="T42" fmla="*/ 89 w 98"/>
                  <a:gd name="T43" fmla="*/ 122 h 122"/>
                  <a:gd name="T44" fmla="*/ 91 w 98"/>
                  <a:gd name="T45" fmla="*/ 122 h 122"/>
                  <a:gd name="T46" fmla="*/ 96 w 98"/>
                  <a:gd name="T47" fmla="*/ 119 h 122"/>
                  <a:gd name="T48" fmla="*/ 98 w 98"/>
                  <a:gd name="T49" fmla="*/ 114 h 122"/>
                  <a:gd name="T50" fmla="*/ 93 w 98"/>
                  <a:gd name="T51" fmla="*/ 102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8"/>
                  <a:gd name="T79" fmla="*/ 0 h 122"/>
                  <a:gd name="T80" fmla="*/ 98 w 98"/>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8" h="122">
                    <a:moveTo>
                      <a:pt x="93" y="102"/>
                    </a:moveTo>
                    <a:lnTo>
                      <a:pt x="88" y="93"/>
                    </a:lnTo>
                    <a:lnTo>
                      <a:pt x="81" y="80"/>
                    </a:lnTo>
                    <a:lnTo>
                      <a:pt x="74" y="65"/>
                    </a:lnTo>
                    <a:lnTo>
                      <a:pt x="67" y="50"/>
                    </a:lnTo>
                    <a:lnTo>
                      <a:pt x="60" y="36"/>
                    </a:lnTo>
                    <a:lnTo>
                      <a:pt x="54" y="25"/>
                    </a:lnTo>
                    <a:lnTo>
                      <a:pt x="51" y="17"/>
                    </a:lnTo>
                    <a:lnTo>
                      <a:pt x="50" y="13"/>
                    </a:lnTo>
                    <a:lnTo>
                      <a:pt x="47" y="12"/>
                    </a:lnTo>
                    <a:lnTo>
                      <a:pt x="41" y="9"/>
                    </a:lnTo>
                    <a:lnTo>
                      <a:pt x="31" y="4"/>
                    </a:lnTo>
                    <a:lnTo>
                      <a:pt x="21" y="1"/>
                    </a:lnTo>
                    <a:lnTo>
                      <a:pt x="11" y="0"/>
                    </a:lnTo>
                    <a:lnTo>
                      <a:pt x="4" y="3"/>
                    </a:lnTo>
                    <a:lnTo>
                      <a:pt x="0" y="12"/>
                    </a:lnTo>
                    <a:lnTo>
                      <a:pt x="2" y="27"/>
                    </a:lnTo>
                    <a:lnTo>
                      <a:pt x="13" y="63"/>
                    </a:lnTo>
                    <a:lnTo>
                      <a:pt x="24" y="89"/>
                    </a:lnTo>
                    <a:lnTo>
                      <a:pt x="31" y="107"/>
                    </a:lnTo>
                    <a:lnTo>
                      <a:pt x="35" y="112"/>
                    </a:lnTo>
                    <a:lnTo>
                      <a:pt x="89" y="122"/>
                    </a:lnTo>
                    <a:lnTo>
                      <a:pt x="91" y="122"/>
                    </a:lnTo>
                    <a:lnTo>
                      <a:pt x="96" y="119"/>
                    </a:lnTo>
                    <a:lnTo>
                      <a:pt x="98" y="114"/>
                    </a:lnTo>
                    <a:lnTo>
                      <a:pt x="93" y="102"/>
                    </a:lnTo>
                    <a:close/>
                  </a:path>
                </a:pathLst>
              </a:custGeom>
              <a:solidFill>
                <a:srgbClr val="000000"/>
              </a:solidFill>
              <a:ln w="9525">
                <a:noFill/>
                <a:round/>
                <a:headEnd/>
                <a:tailEnd/>
              </a:ln>
            </p:spPr>
            <p:txBody>
              <a:bodyPr/>
              <a:lstStyle/>
              <a:p>
                <a:endParaRPr lang="fa-IR"/>
              </a:p>
            </p:txBody>
          </p:sp>
          <p:sp>
            <p:nvSpPr>
              <p:cNvPr id="16606" name="Freeform 190"/>
              <p:cNvSpPr>
                <a:spLocks/>
              </p:cNvSpPr>
              <p:nvPr/>
            </p:nvSpPr>
            <p:spPr bwMode="auto">
              <a:xfrm>
                <a:off x="689" y="1433"/>
                <a:ext cx="28" cy="53"/>
              </a:xfrm>
              <a:custGeom>
                <a:avLst/>
                <a:gdLst>
                  <a:gd name="T0" fmla="*/ 16 w 55"/>
                  <a:gd name="T1" fmla="*/ 103 h 106"/>
                  <a:gd name="T2" fmla="*/ 21 w 55"/>
                  <a:gd name="T3" fmla="*/ 94 h 106"/>
                  <a:gd name="T4" fmla="*/ 29 w 55"/>
                  <a:gd name="T5" fmla="*/ 82 h 106"/>
                  <a:gd name="T6" fmla="*/ 38 w 55"/>
                  <a:gd name="T7" fmla="*/ 70 h 106"/>
                  <a:gd name="T8" fmla="*/ 46 w 55"/>
                  <a:gd name="T9" fmla="*/ 57 h 106"/>
                  <a:gd name="T10" fmla="*/ 51 w 55"/>
                  <a:gd name="T11" fmla="*/ 44 h 106"/>
                  <a:gd name="T12" fmla="*/ 55 w 55"/>
                  <a:gd name="T13" fmla="*/ 34 h 106"/>
                  <a:gd name="T14" fmla="*/ 55 w 55"/>
                  <a:gd name="T15" fmla="*/ 25 h 106"/>
                  <a:gd name="T16" fmla="*/ 50 w 55"/>
                  <a:gd name="T17" fmla="*/ 19 h 106"/>
                  <a:gd name="T18" fmla="*/ 43 w 55"/>
                  <a:gd name="T19" fmla="*/ 15 h 106"/>
                  <a:gd name="T20" fmla="*/ 35 w 55"/>
                  <a:gd name="T21" fmla="*/ 12 h 106"/>
                  <a:gd name="T22" fmla="*/ 27 w 55"/>
                  <a:gd name="T23" fmla="*/ 8 h 106"/>
                  <a:gd name="T24" fmla="*/ 19 w 55"/>
                  <a:gd name="T25" fmla="*/ 6 h 106"/>
                  <a:gd name="T26" fmla="*/ 12 w 55"/>
                  <a:gd name="T27" fmla="*/ 4 h 106"/>
                  <a:gd name="T28" fmla="*/ 6 w 55"/>
                  <a:gd name="T29" fmla="*/ 2 h 106"/>
                  <a:gd name="T30" fmla="*/ 3 w 55"/>
                  <a:gd name="T31" fmla="*/ 0 h 106"/>
                  <a:gd name="T32" fmla="*/ 2 w 55"/>
                  <a:gd name="T33" fmla="*/ 0 h 106"/>
                  <a:gd name="T34" fmla="*/ 0 w 55"/>
                  <a:gd name="T35" fmla="*/ 74 h 106"/>
                  <a:gd name="T36" fmla="*/ 1 w 55"/>
                  <a:gd name="T37" fmla="*/ 81 h 106"/>
                  <a:gd name="T38" fmla="*/ 3 w 55"/>
                  <a:gd name="T39" fmla="*/ 96 h 106"/>
                  <a:gd name="T40" fmla="*/ 8 w 55"/>
                  <a:gd name="T41" fmla="*/ 106 h 106"/>
                  <a:gd name="T42" fmla="*/ 16 w 55"/>
                  <a:gd name="T43" fmla="*/ 103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106"/>
                  <a:gd name="T68" fmla="*/ 55 w 55"/>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106">
                    <a:moveTo>
                      <a:pt x="16" y="103"/>
                    </a:moveTo>
                    <a:lnTo>
                      <a:pt x="21" y="94"/>
                    </a:lnTo>
                    <a:lnTo>
                      <a:pt x="29" y="82"/>
                    </a:lnTo>
                    <a:lnTo>
                      <a:pt x="38" y="70"/>
                    </a:lnTo>
                    <a:lnTo>
                      <a:pt x="46" y="57"/>
                    </a:lnTo>
                    <a:lnTo>
                      <a:pt x="51" y="44"/>
                    </a:lnTo>
                    <a:lnTo>
                      <a:pt x="55" y="34"/>
                    </a:lnTo>
                    <a:lnTo>
                      <a:pt x="55" y="25"/>
                    </a:lnTo>
                    <a:lnTo>
                      <a:pt x="50" y="19"/>
                    </a:lnTo>
                    <a:lnTo>
                      <a:pt x="43" y="15"/>
                    </a:lnTo>
                    <a:lnTo>
                      <a:pt x="35" y="12"/>
                    </a:lnTo>
                    <a:lnTo>
                      <a:pt x="27" y="8"/>
                    </a:lnTo>
                    <a:lnTo>
                      <a:pt x="19" y="6"/>
                    </a:lnTo>
                    <a:lnTo>
                      <a:pt x="12" y="4"/>
                    </a:lnTo>
                    <a:lnTo>
                      <a:pt x="6" y="2"/>
                    </a:lnTo>
                    <a:lnTo>
                      <a:pt x="3" y="0"/>
                    </a:lnTo>
                    <a:lnTo>
                      <a:pt x="2" y="0"/>
                    </a:lnTo>
                    <a:lnTo>
                      <a:pt x="0" y="74"/>
                    </a:lnTo>
                    <a:lnTo>
                      <a:pt x="1" y="81"/>
                    </a:lnTo>
                    <a:lnTo>
                      <a:pt x="3" y="96"/>
                    </a:lnTo>
                    <a:lnTo>
                      <a:pt x="8" y="106"/>
                    </a:lnTo>
                    <a:lnTo>
                      <a:pt x="16" y="103"/>
                    </a:lnTo>
                    <a:close/>
                  </a:path>
                </a:pathLst>
              </a:custGeom>
              <a:solidFill>
                <a:srgbClr val="000000"/>
              </a:solidFill>
              <a:ln w="9525">
                <a:noFill/>
                <a:round/>
                <a:headEnd/>
                <a:tailEnd/>
              </a:ln>
            </p:spPr>
            <p:txBody>
              <a:bodyPr/>
              <a:lstStyle/>
              <a:p>
                <a:endParaRPr lang="fa-IR"/>
              </a:p>
            </p:txBody>
          </p:sp>
          <p:sp>
            <p:nvSpPr>
              <p:cNvPr id="16607" name="Freeform 191"/>
              <p:cNvSpPr>
                <a:spLocks/>
              </p:cNvSpPr>
              <p:nvPr/>
            </p:nvSpPr>
            <p:spPr bwMode="auto">
              <a:xfrm>
                <a:off x="557" y="2577"/>
                <a:ext cx="99" cy="36"/>
              </a:xfrm>
              <a:custGeom>
                <a:avLst/>
                <a:gdLst>
                  <a:gd name="T0" fmla="*/ 18 w 198"/>
                  <a:gd name="T1" fmla="*/ 72 h 72"/>
                  <a:gd name="T2" fmla="*/ 27 w 198"/>
                  <a:gd name="T3" fmla="*/ 70 h 72"/>
                  <a:gd name="T4" fmla="*/ 40 w 198"/>
                  <a:gd name="T5" fmla="*/ 68 h 72"/>
                  <a:gd name="T6" fmla="*/ 53 w 198"/>
                  <a:gd name="T7" fmla="*/ 66 h 72"/>
                  <a:gd name="T8" fmla="*/ 68 w 198"/>
                  <a:gd name="T9" fmla="*/ 64 h 72"/>
                  <a:gd name="T10" fmla="*/ 84 w 198"/>
                  <a:gd name="T11" fmla="*/ 61 h 72"/>
                  <a:gd name="T12" fmla="*/ 100 w 198"/>
                  <a:gd name="T13" fmla="*/ 60 h 72"/>
                  <a:gd name="T14" fmla="*/ 116 w 198"/>
                  <a:gd name="T15" fmla="*/ 58 h 72"/>
                  <a:gd name="T16" fmla="*/ 131 w 198"/>
                  <a:gd name="T17" fmla="*/ 56 h 72"/>
                  <a:gd name="T18" fmla="*/ 146 w 198"/>
                  <a:gd name="T19" fmla="*/ 53 h 72"/>
                  <a:gd name="T20" fmla="*/ 160 w 198"/>
                  <a:gd name="T21" fmla="*/ 51 h 72"/>
                  <a:gd name="T22" fmla="*/ 173 w 198"/>
                  <a:gd name="T23" fmla="*/ 49 h 72"/>
                  <a:gd name="T24" fmla="*/ 183 w 198"/>
                  <a:gd name="T25" fmla="*/ 47 h 72"/>
                  <a:gd name="T26" fmla="*/ 191 w 198"/>
                  <a:gd name="T27" fmla="*/ 45 h 72"/>
                  <a:gd name="T28" fmla="*/ 196 w 198"/>
                  <a:gd name="T29" fmla="*/ 43 h 72"/>
                  <a:gd name="T30" fmla="*/ 198 w 198"/>
                  <a:gd name="T31" fmla="*/ 41 h 72"/>
                  <a:gd name="T32" fmla="*/ 196 w 198"/>
                  <a:gd name="T33" fmla="*/ 38 h 72"/>
                  <a:gd name="T34" fmla="*/ 185 w 198"/>
                  <a:gd name="T35" fmla="*/ 34 h 72"/>
                  <a:gd name="T36" fmla="*/ 169 w 198"/>
                  <a:gd name="T37" fmla="*/ 28 h 72"/>
                  <a:gd name="T38" fmla="*/ 151 w 198"/>
                  <a:gd name="T39" fmla="*/ 22 h 72"/>
                  <a:gd name="T40" fmla="*/ 129 w 198"/>
                  <a:gd name="T41" fmla="*/ 15 h 72"/>
                  <a:gd name="T42" fmla="*/ 107 w 198"/>
                  <a:gd name="T43" fmla="*/ 11 h 72"/>
                  <a:gd name="T44" fmla="*/ 86 w 198"/>
                  <a:gd name="T45" fmla="*/ 5 h 72"/>
                  <a:gd name="T46" fmla="*/ 68 w 198"/>
                  <a:gd name="T47" fmla="*/ 2 h 72"/>
                  <a:gd name="T48" fmla="*/ 53 w 198"/>
                  <a:gd name="T49" fmla="*/ 0 h 72"/>
                  <a:gd name="T50" fmla="*/ 40 w 198"/>
                  <a:gd name="T51" fmla="*/ 4 h 72"/>
                  <a:gd name="T52" fmla="*/ 27 w 198"/>
                  <a:gd name="T53" fmla="*/ 13 h 72"/>
                  <a:gd name="T54" fmla="*/ 16 w 198"/>
                  <a:gd name="T55" fmla="*/ 26 h 72"/>
                  <a:gd name="T56" fmla="*/ 7 w 198"/>
                  <a:gd name="T57" fmla="*/ 40 h 72"/>
                  <a:gd name="T58" fmla="*/ 1 w 198"/>
                  <a:gd name="T59" fmla="*/ 53 h 72"/>
                  <a:gd name="T60" fmla="*/ 0 w 198"/>
                  <a:gd name="T61" fmla="*/ 65 h 72"/>
                  <a:gd name="T62" fmla="*/ 6 w 198"/>
                  <a:gd name="T63" fmla="*/ 72 h 72"/>
                  <a:gd name="T64" fmla="*/ 18 w 198"/>
                  <a:gd name="T65" fmla="*/ 7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72"/>
                  <a:gd name="T101" fmla="*/ 198 w 198"/>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72">
                    <a:moveTo>
                      <a:pt x="18" y="72"/>
                    </a:moveTo>
                    <a:lnTo>
                      <a:pt x="27" y="70"/>
                    </a:lnTo>
                    <a:lnTo>
                      <a:pt x="40" y="68"/>
                    </a:lnTo>
                    <a:lnTo>
                      <a:pt x="53" y="66"/>
                    </a:lnTo>
                    <a:lnTo>
                      <a:pt x="68" y="64"/>
                    </a:lnTo>
                    <a:lnTo>
                      <a:pt x="84" y="61"/>
                    </a:lnTo>
                    <a:lnTo>
                      <a:pt x="100" y="60"/>
                    </a:lnTo>
                    <a:lnTo>
                      <a:pt x="116" y="58"/>
                    </a:lnTo>
                    <a:lnTo>
                      <a:pt x="131" y="56"/>
                    </a:lnTo>
                    <a:lnTo>
                      <a:pt x="146" y="53"/>
                    </a:lnTo>
                    <a:lnTo>
                      <a:pt x="160" y="51"/>
                    </a:lnTo>
                    <a:lnTo>
                      <a:pt x="173" y="49"/>
                    </a:lnTo>
                    <a:lnTo>
                      <a:pt x="183" y="47"/>
                    </a:lnTo>
                    <a:lnTo>
                      <a:pt x="191" y="45"/>
                    </a:lnTo>
                    <a:lnTo>
                      <a:pt x="196" y="43"/>
                    </a:lnTo>
                    <a:lnTo>
                      <a:pt x="198" y="41"/>
                    </a:lnTo>
                    <a:lnTo>
                      <a:pt x="196" y="38"/>
                    </a:lnTo>
                    <a:lnTo>
                      <a:pt x="185" y="34"/>
                    </a:lnTo>
                    <a:lnTo>
                      <a:pt x="169" y="28"/>
                    </a:lnTo>
                    <a:lnTo>
                      <a:pt x="151" y="22"/>
                    </a:lnTo>
                    <a:lnTo>
                      <a:pt x="129" y="15"/>
                    </a:lnTo>
                    <a:lnTo>
                      <a:pt x="107" y="11"/>
                    </a:lnTo>
                    <a:lnTo>
                      <a:pt x="86" y="5"/>
                    </a:lnTo>
                    <a:lnTo>
                      <a:pt x="68" y="2"/>
                    </a:lnTo>
                    <a:lnTo>
                      <a:pt x="53" y="0"/>
                    </a:lnTo>
                    <a:lnTo>
                      <a:pt x="40" y="4"/>
                    </a:lnTo>
                    <a:lnTo>
                      <a:pt x="27" y="13"/>
                    </a:lnTo>
                    <a:lnTo>
                      <a:pt x="16" y="26"/>
                    </a:lnTo>
                    <a:lnTo>
                      <a:pt x="7" y="40"/>
                    </a:lnTo>
                    <a:lnTo>
                      <a:pt x="1" y="53"/>
                    </a:lnTo>
                    <a:lnTo>
                      <a:pt x="0" y="65"/>
                    </a:lnTo>
                    <a:lnTo>
                      <a:pt x="6" y="72"/>
                    </a:lnTo>
                    <a:lnTo>
                      <a:pt x="18" y="72"/>
                    </a:lnTo>
                    <a:close/>
                  </a:path>
                </a:pathLst>
              </a:custGeom>
              <a:solidFill>
                <a:srgbClr val="000000"/>
              </a:solidFill>
              <a:ln w="9525">
                <a:noFill/>
                <a:round/>
                <a:headEnd/>
                <a:tailEnd/>
              </a:ln>
            </p:spPr>
            <p:txBody>
              <a:bodyPr/>
              <a:lstStyle/>
              <a:p>
                <a:endParaRPr lang="fa-IR"/>
              </a:p>
            </p:txBody>
          </p:sp>
          <p:sp>
            <p:nvSpPr>
              <p:cNvPr id="16608" name="Freeform 192"/>
              <p:cNvSpPr>
                <a:spLocks/>
              </p:cNvSpPr>
              <p:nvPr/>
            </p:nvSpPr>
            <p:spPr bwMode="auto">
              <a:xfrm>
                <a:off x="782" y="2719"/>
                <a:ext cx="107" cy="48"/>
              </a:xfrm>
              <a:custGeom>
                <a:avLst/>
                <a:gdLst>
                  <a:gd name="T0" fmla="*/ 7 w 213"/>
                  <a:gd name="T1" fmla="*/ 96 h 96"/>
                  <a:gd name="T2" fmla="*/ 16 w 213"/>
                  <a:gd name="T3" fmla="*/ 93 h 96"/>
                  <a:gd name="T4" fmla="*/ 24 w 213"/>
                  <a:gd name="T5" fmla="*/ 89 h 96"/>
                  <a:gd name="T6" fmla="*/ 31 w 213"/>
                  <a:gd name="T7" fmla="*/ 81 h 96"/>
                  <a:gd name="T8" fmla="*/ 39 w 213"/>
                  <a:gd name="T9" fmla="*/ 73 h 96"/>
                  <a:gd name="T10" fmla="*/ 47 w 213"/>
                  <a:gd name="T11" fmla="*/ 63 h 96"/>
                  <a:gd name="T12" fmla="*/ 56 w 213"/>
                  <a:gd name="T13" fmla="*/ 54 h 96"/>
                  <a:gd name="T14" fmla="*/ 66 w 213"/>
                  <a:gd name="T15" fmla="*/ 46 h 96"/>
                  <a:gd name="T16" fmla="*/ 77 w 213"/>
                  <a:gd name="T17" fmla="*/ 40 h 96"/>
                  <a:gd name="T18" fmla="*/ 93 w 213"/>
                  <a:gd name="T19" fmla="*/ 35 h 96"/>
                  <a:gd name="T20" fmla="*/ 118 w 213"/>
                  <a:gd name="T21" fmla="*/ 28 h 96"/>
                  <a:gd name="T22" fmla="*/ 144 w 213"/>
                  <a:gd name="T23" fmla="*/ 21 h 96"/>
                  <a:gd name="T24" fmla="*/ 172 w 213"/>
                  <a:gd name="T25" fmla="*/ 14 h 96"/>
                  <a:gd name="T26" fmla="*/ 195 w 213"/>
                  <a:gd name="T27" fmla="*/ 7 h 96"/>
                  <a:gd name="T28" fmla="*/ 210 w 213"/>
                  <a:gd name="T29" fmla="*/ 2 h 96"/>
                  <a:gd name="T30" fmla="*/ 213 w 213"/>
                  <a:gd name="T31" fmla="*/ 0 h 96"/>
                  <a:gd name="T32" fmla="*/ 200 w 213"/>
                  <a:gd name="T33" fmla="*/ 1 h 96"/>
                  <a:gd name="T34" fmla="*/ 177 w 213"/>
                  <a:gd name="T35" fmla="*/ 3 h 96"/>
                  <a:gd name="T36" fmla="*/ 153 w 213"/>
                  <a:gd name="T37" fmla="*/ 5 h 96"/>
                  <a:gd name="T38" fmla="*/ 128 w 213"/>
                  <a:gd name="T39" fmla="*/ 7 h 96"/>
                  <a:gd name="T40" fmla="*/ 103 w 213"/>
                  <a:gd name="T41" fmla="*/ 8 h 96"/>
                  <a:gd name="T42" fmla="*/ 81 w 213"/>
                  <a:gd name="T43" fmla="*/ 9 h 96"/>
                  <a:gd name="T44" fmla="*/ 61 w 213"/>
                  <a:gd name="T45" fmla="*/ 10 h 96"/>
                  <a:gd name="T46" fmla="*/ 46 w 213"/>
                  <a:gd name="T47" fmla="*/ 13 h 96"/>
                  <a:gd name="T48" fmla="*/ 38 w 213"/>
                  <a:gd name="T49" fmla="*/ 16 h 96"/>
                  <a:gd name="T50" fmla="*/ 32 w 213"/>
                  <a:gd name="T51" fmla="*/ 22 h 96"/>
                  <a:gd name="T52" fmla="*/ 24 w 213"/>
                  <a:gd name="T53" fmla="*/ 32 h 96"/>
                  <a:gd name="T54" fmla="*/ 16 w 213"/>
                  <a:gd name="T55" fmla="*/ 45 h 96"/>
                  <a:gd name="T56" fmla="*/ 8 w 213"/>
                  <a:gd name="T57" fmla="*/ 59 h 96"/>
                  <a:gd name="T58" fmla="*/ 2 w 213"/>
                  <a:gd name="T59" fmla="*/ 73 h 96"/>
                  <a:gd name="T60" fmla="*/ 0 w 213"/>
                  <a:gd name="T61" fmla="*/ 84 h 96"/>
                  <a:gd name="T62" fmla="*/ 1 w 213"/>
                  <a:gd name="T63" fmla="*/ 92 h 96"/>
                  <a:gd name="T64" fmla="*/ 7 w 213"/>
                  <a:gd name="T65" fmla="*/ 96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96"/>
                  <a:gd name="T101" fmla="*/ 213 w 213"/>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96">
                    <a:moveTo>
                      <a:pt x="7" y="96"/>
                    </a:moveTo>
                    <a:lnTo>
                      <a:pt x="16" y="93"/>
                    </a:lnTo>
                    <a:lnTo>
                      <a:pt x="24" y="89"/>
                    </a:lnTo>
                    <a:lnTo>
                      <a:pt x="31" y="81"/>
                    </a:lnTo>
                    <a:lnTo>
                      <a:pt x="39" y="73"/>
                    </a:lnTo>
                    <a:lnTo>
                      <a:pt x="47" y="63"/>
                    </a:lnTo>
                    <a:lnTo>
                      <a:pt x="56" y="54"/>
                    </a:lnTo>
                    <a:lnTo>
                      <a:pt x="66" y="46"/>
                    </a:lnTo>
                    <a:lnTo>
                      <a:pt x="77" y="40"/>
                    </a:lnTo>
                    <a:lnTo>
                      <a:pt x="93" y="35"/>
                    </a:lnTo>
                    <a:lnTo>
                      <a:pt x="118" y="28"/>
                    </a:lnTo>
                    <a:lnTo>
                      <a:pt x="144" y="21"/>
                    </a:lnTo>
                    <a:lnTo>
                      <a:pt x="172" y="14"/>
                    </a:lnTo>
                    <a:lnTo>
                      <a:pt x="195" y="7"/>
                    </a:lnTo>
                    <a:lnTo>
                      <a:pt x="210" y="2"/>
                    </a:lnTo>
                    <a:lnTo>
                      <a:pt x="213" y="0"/>
                    </a:lnTo>
                    <a:lnTo>
                      <a:pt x="200" y="1"/>
                    </a:lnTo>
                    <a:lnTo>
                      <a:pt x="177" y="3"/>
                    </a:lnTo>
                    <a:lnTo>
                      <a:pt x="153" y="5"/>
                    </a:lnTo>
                    <a:lnTo>
                      <a:pt x="128" y="7"/>
                    </a:lnTo>
                    <a:lnTo>
                      <a:pt x="103" y="8"/>
                    </a:lnTo>
                    <a:lnTo>
                      <a:pt x="81" y="9"/>
                    </a:lnTo>
                    <a:lnTo>
                      <a:pt x="61" y="10"/>
                    </a:lnTo>
                    <a:lnTo>
                      <a:pt x="46" y="13"/>
                    </a:lnTo>
                    <a:lnTo>
                      <a:pt x="38" y="16"/>
                    </a:lnTo>
                    <a:lnTo>
                      <a:pt x="32" y="22"/>
                    </a:lnTo>
                    <a:lnTo>
                      <a:pt x="24" y="32"/>
                    </a:lnTo>
                    <a:lnTo>
                      <a:pt x="16" y="45"/>
                    </a:lnTo>
                    <a:lnTo>
                      <a:pt x="8" y="59"/>
                    </a:lnTo>
                    <a:lnTo>
                      <a:pt x="2" y="73"/>
                    </a:lnTo>
                    <a:lnTo>
                      <a:pt x="0" y="84"/>
                    </a:lnTo>
                    <a:lnTo>
                      <a:pt x="1" y="92"/>
                    </a:lnTo>
                    <a:lnTo>
                      <a:pt x="7" y="96"/>
                    </a:lnTo>
                    <a:close/>
                  </a:path>
                </a:pathLst>
              </a:custGeom>
              <a:solidFill>
                <a:srgbClr val="000000"/>
              </a:solidFill>
              <a:ln w="9525">
                <a:noFill/>
                <a:round/>
                <a:headEnd/>
                <a:tailEnd/>
              </a:ln>
            </p:spPr>
            <p:txBody>
              <a:bodyPr/>
              <a:lstStyle/>
              <a:p>
                <a:endParaRPr lang="fa-IR"/>
              </a:p>
            </p:txBody>
          </p:sp>
          <p:sp>
            <p:nvSpPr>
              <p:cNvPr id="16609" name="Freeform 193"/>
              <p:cNvSpPr>
                <a:spLocks/>
              </p:cNvSpPr>
              <p:nvPr/>
            </p:nvSpPr>
            <p:spPr bwMode="auto">
              <a:xfrm>
                <a:off x="433" y="3316"/>
                <a:ext cx="78" cy="106"/>
              </a:xfrm>
              <a:custGeom>
                <a:avLst/>
                <a:gdLst>
                  <a:gd name="T0" fmla="*/ 145 w 157"/>
                  <a:gd name="T1" fmla="*/ 37 h 212"/>
                  <a:gd name="T2" fmla="*/ 152 w 157"/>
                  <a:gd name="T3" fmla="*/ 65 h 212"/>
                  <a:gd name="T4" fmla="*/ 155 w 157"/>
                  <a:gd name="T5" fmla="*/ 90 h 212"/>
                  <a:gd name="T6" fmla="*/ 157 w 157"/>
                  <a:gd name="T7" fmla="*/ 112 h 212"/>
                  <a:gd name="T8" fmla="*/ 155 w 157"/>
                  <a:gd name="T9" fmla="*/ 133 h 212"/>
                  <a:gd name="T10" fmla="*/ 150 w 157"/>
                  <a:gd name="T11" fmla="*/ 150 h 212"/>
                  <a:gd name="T12" fmla="*/ 142 w 157"/>
                  <a:gd name="T13" fmla="*/ 166 h 212"/>
                  <a:gd name="T14" fmla="*/ 130 w 157"/>
                  <a:gd name="T15" fmla="*/ 179 h 212"/>
                  <a:gd name="T16" fmla="*/ 116 w 157"/>
                  <a:gd name="T17" fmla="*/ 191 h 212"/>
                  <a:gd name="T18" fmla="*/ 98 w 157"/>
                  <a:gd name="T19" fmla="*/ 200 h 212"/>
                  <a:gd name="T20" fmla="*/ 75 w 157"/>
                  <a:gd name="T21" fmla="*/ 207 h 212"/>
                  <a:gd name="T22" fmla="*/ 52 w 157"/>
                  <a:gd name="T23" fmla="*/ 211 h 212"/>
                  <a:gd name="T24" fmla="*/ 29 w 157"/>
                  <a:gd name="T25" fmla="*/ 212 h 212"/>
                  <a:gd name="T26" fmla="*/ 11 w 157"/>
                  <a:gd name="T27" fmla="*/ 212 h 212"/>
                  <a:gd name="T28" fmla="*/ 0 w 157"/>
                  <a:gd name="T29" fmla="*/ 210 h 212"/>
                  <a:gd name="T30" fmla="*/ 0 w 157"/>
                  <a:gd name="T31" fmla="*/ 206 h 212"/>
                  <a:gd name="T32" fmla="*/ 11 w 157"/>
                  <a:gd name="T33" fmla="*/ 200 h 212"/>
                  <a:gd name="T34" fmla="*/ 31 w 157"/>
                  <a:gd name="T35" fmla="*/ 193 h 212"/>
                  <a:gd name="T36" fmla="*/ 49 w 157"/>
                  <a:gd name="T37" fmla="*/ 184 h 212"/>
                  <a:gd name="T38" fmla="*/ 67 w 157"/>
                  <a:gd name="T39" fmla="*/ 176 h 212"/>
                  <a:gd name="T40" fmla="*/ 82 w 157"/>
                  <a:gd name="T41" fmla="*/ 165 h 212"/>
                  <a:gd name="T42" fmla="*/ 93 w 157"/>
                  <a:gd name="T43" fmla="*/ 156 h 212"/>
                  <a:gd name="T44" fmla="*/ 104 w 157"/>
                  <a:gd name="T45" fmla="*/ 146 h 212"/>
                  <a:gd name="T46" fmla="*/ 111 w 157"/>
                  <a:gd name="T47" fmla="*/ 136 h 212"/>
                  <a:gd name="T48" fmla="*/ 113 w 157"/>
                  <a:gd name="T49" fmla="*/ 127 h 212"/>
                  <a:gd name="T50" fmla="*/ 117 w 157"/>
                  <a:gd name="T51" fmla="*/ 101 h 212"/>
                  <a:gd name="T52" fmla="*/ 125 w 157"/>
                  <a:gd name="T53" fmla="*/ 65 h 212"/>
                  <a:gd name="T54" fmla="*/ 135 w 157"/>
                  <a:gd name="T55" fmla="*/ 34 h 212"/>
                  <a:gd name="T56" fmla="*/ 138 w 157"/>
                  <a:gd name="T57" fmla="*/ 20 h 212"/>
                  <a:gd name="T58" fmla="*/ 136 w 157"/>
                  <a:gd name="T59" fmla="*/ 12 h 212"/>
                  <a:gd name="T60" fmla="*/ 134 w 157"/>
                  <a:gd name="T61" fmla="*/ 0 h 212"/>
                  <a:gd name="T62" fmla="*/ 135 w 157"/>
                  <a:gd name="T63" fmla="*/ 3 h 212"/>
                  <a:gd name="T64" fmla="*/ 145 w 157"/>
                  <a:gd name="T65" fmla="*/ 37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2"/>
                  <a:gd name="T101" fmla="*/ 157 w 157"/>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2">
                    <a:moveTo>
                      <a:pt x="145" y="37"/>
                    </a:moveTo>
                    <a:lnTo>
                      <a:pt x="152" y="65"/>
                    </a:lnTo>
                    <a:lnTo>
                      <a:pt x="155" y="90"/>
                    </a:lnTo>
                    <a:lnTo>
                      <a:pt x="157" y="112"/>
                    </a:lnTo>
                    <a:lnTo>
                      <a:pt x="155" y="133"/>
                    </a:lnTo>
                    <a:lnTo>
                      <a:pt x="150" y="150"/>
                    </a:lnTo>
                    <a:lnTo>
                      <a:pt x="142" y="166"/>
                    </a:lnTo>
                    <a:lnTo>
                      <a:pt x="130" y="179"/>
                    </a:lnTo>
                    <a:lnTo>
                      <a:pt x="116" y="191"/>
                    </a:lnTo>
                    <a:lnTo>
                      <a:pt x="98" y="200"/>
                    </a:lnTo>
                    <a:lnTo>
                      <a:pt x="75" y="207"/>
                    </a:lnTo>
                    <a:lnTo>
                      <a:pt x="52" y="211"/>
                    </a:lnTo>
                    <a:lnTo>
                      <a:pt x="29" y="212"/>
                    </a:lnTo>
                    <a:lnTo>
                      <a:pt x="11" y="212"/>
                    </a:lnTo>
                    <a:lnTo>
                      <a:pt x="0" y="210"/>
                    </a:lnTo>
                    <a:lnTo>
                      <a:pt x="0" y="206"/>
                    </a:lnTo>
                    <a:lnTo>
                      <a:pt x="11" y="200"/>
                    </a:lnTo>
                    <a:lnTo>
                      <a:pt x="31" y="193"/>
                    </a:lnTo>
                    <a:lnTo>
                      <a:pt x="49" y="184"/>
                    </a:lnTo>
                    <a:lnTo>
                      <a:pt x="67" y="176"/>
                    </a:lnTo>
                    <a:lnTo>
                      <a:pt x="82" y="165"/>
                    </a:lnTo>
                    <a:lnTo>
                      <a:pt x="93" y="156"/>
                    </a:lnTo>
                    <a:lnTo>
                      <a:pt x="104" y="146"/>
                    </a:lnTo>
                    <a:lnTo>
                      <a:pt x="111" y="136"/>
                    </a:lnTo>
                    <a:lnTo>
                      <a:pt x="113" y="127"/>
                    </a:lnTo>
                    <a:lnTo>
                      <a:pt x="117" y="101"/>
                    </a:lnTo>
                    <a:lnTo>
                      <a:pt x="125" y="65"/>
                    </a:lnTo>
                    <a:lnTo>
                      <a:pt x="135" y="34"/>
                    </a:lnTo>
                    <a:lnTo>
                      <a:pt x="138" y="20"/>
                    </a:lnTo>
                    <a:lnTo>
                      <a:pt x="136" y="12"/>
                    </a:lnTo>
                    <a:lnTo>
                      <a:pt x="134" y="0"/>
                    </a:lnTo>
                    <a:lnTo>
                      <a:pt x="135" y="3"/>
                    </a:lnTo>
                    <a:lnTo>
                      <a:pt x="145" y="37"/>
                    </a:lnTo>
                    <a:close/>
                  </a:path>
                </a:pathLst>
              </a:custGeom>
              <a:solidFill>
                <a:srgbClr val="000000"/>
              </a:solidFill>
              <a:ln w="9525">
                <a:noFill/>
                <a:round/>
                <a:headEnd/>
                <a:tailEnd/>
              </a:ln>
            </p:spPr>
            <p:txBody>
              <a:bodyPr/>
              <a:lstStyle/>
              <a:p>
                <a:endParaRPr lang="fa-IR"/>
              </a:p>
            </p:txBody>
          </p:sp>
          <p:sp>
            <p:nvSpPr>
              <p:cNvPr id="16610" name="Freeform 194"/>
              <p:cNvSpPr>
                <a:spLocks/>
              </p:cNvSpPr>
              <p:nvPr/>
            </p:nvSpPr>
            <p:spPr bwMode="auto">
              <a:xfrm>
                <a:off x="635" y="1893"/>
                <a:ext cx="97" cy="44"/>
              </a:xfrm>
              <a:custGeom>
                <a:avLst/>
                <a:gdLst>
                  <a:gd name="T0" fmla="*/ 11 w 195"/>
                  <a:gd name="T1" fmla="*/ 31 h 87"/>
                  <a:gd name="T2" fmla="*/ 16 w 195"/>
                  <a:gd name="T3" fmla="*/ 26 h 87"/>
                  <a:gd name="T4" fmla="*/ 23 w 195"/>
                  <a:gd name="T5" fmla="*/ 23 h 87"/>
                  <a:gd name="T6" fmla="*/ 29 w 195"/>
                  <a:gd name="T7" fmla="*/ 21 h 87"/>
                  <a:gd name="T8" fmla="*/ 36 w 195"/>
                  <a:gd name="T9" fmla="*/ 18 h 87"/>
                  <a:gd name="T10" fmla="*/ 42 w 195"/>
                  <a:gd name="T11" fmla="*/ 17 h 87"/>
                  <a:gd name="T12" fmla="*/ 49 w 195"/>
                  <a:gd name="T13" fmla="*/ 16 h 87"/>
                  <a:gd name="T14" fmla="*/ 56 w 195"/>
                  <a:gd name="T15" fmla="*/ 15 h 87"/>
                  <a:gd name="T16" fmla="*/ 64 w 195"/>
                  <a:gd name="T17" fmla="*/ 15 h 87"/>
                  <a:gd name="T18" fmla="*/ 72 w 195"/>
                  <a:gd name="T19" fmla="*/ 16 h 87"/>
                  <a:gd name="T20" fmla="*/ 79 w 195"/>
                  <a:gd name="T21" fmla="*/ 17 h 87"/>
                  <a:gd name="T22" fmla="*/ 86 w 195"/>
                  <a:gd name="T23" fmla="*/ 19 h 87"/>
                  <a:gd name="T24" fmla="*/ 92 w 195"/>
                  <a:gd name="T25" fmla="*/ 22 h 87"/>
                  <a:gd name="T26" fmla="*/ 99 w 195"/>
                  <a:gd name="T27" fmla="*/ 23 h 87"/>
                  <a:gd name="T28" fmla="*/ 107 w 195"/>
                  <a:gd name="T29" fmla="*/ 25 h 87"/>
                  <a:gd name="T30" fmla="*/ 114 w 195"/>
                  <a:gd name="T31" fmla="*/ 25 h 87"/>
                  <a:gd name="T32" fmla="*/ 121 w 195"/>
                  <a:gd name="T33" fmla="*/ 25 h 87"/>
                  <a:gd name="T34" fmla="*/ 130 w 195"/>
                  <a:gd name="T35" fmla="*/ 23 h 87"/>
                  <a:gd name="T36" fmla="*/ 141 w 195"/>
                  <a:gd name="T37" fmla="*/ 21 h 87"/>
                  <a:gd name="T38" fmla="*/ 152 w 195"/>
                  <a:gd name="T39" fmla="*/ 16 h 87"/>
                  <a:gd name="T40" fmla="*/ 164 w 195"/>
                  <a:gd name="T41" fmla="*/ 11 h 87"/>
                  <a:gd name="T42" fmla="*/ 175 w 195"/>
                  <a:gd name="T43" fmla="*/ 7 h 87"/>
                  <a:gd name="T44" fmla="*/ 185 w 195"/>
                  <a:gd name="T45" fmla="*/ 3 h 87"/>
                  <a:gd name="T46" fmla="*/ 190 w 195"/>
                  <a:gd name="T47" fmla="*/ 1 h 87"/>
                  <a:gd name="T48" fmla="*/ 193 w 195"/>
                  <a:gd name="T49" fmla="*/ 0 h 87"/>
                  <a:gd name="T50" fmla="*/ 194 w 195"/>
                  <a:gd name="T51" fmla="*/ 6 h 87"/>
                  <a:gd name="T52" fmla="*/ 195 w 195"/>
                  <a:gd name="T53" fmla="*/ 18 h 87"/>
                  <a:gd name="T54" fmla="*/ 193 w 195"/>
                  <a:gd name="T55" fmla="*/ 36 h 87"/>
                  <a:gd name="T56" fmla="*/ 186 w 195"/>
                  <a:gd name="T57" fmla="*/ 52 h 87"/>
                  <a:gd name="T58" fmla="*/ 180 w 195"/>
                  <a:gd name="T59" fmla="*/ 60 h 87"/>
                  <a:gd name="T60" fmla="*/ 173 w 195"/>
                  <a:gd name="T61" fmla="*/ 67 h 87"/>
                  <a:gd name="T62" fmla="*/ 164 w 195"/>
                  <a:gd name="T63" fmla="*/ 72 h 87"/>
                  <a:gd name="T64" fmla="*/ 155 w 195"/>
                  <a:gd name="T65" fmla="*/ 78 h 87"/>
                  <a:gd name="T66" fmla="*/ 145 w 195"/>
                  <a:gd name="T67" fmla="*/ 82 h 87"/>
                  <a:gd name="T68" fmla="*/ 136 w 195"/>
                  <a:gd name="T69" fmla="*/ 85 h 87"/>
                  <a:gd name="T70" fmla="*/ 126 w 195"/>
                  <a:gd name="T71" fmla="*/ 87 h 87"/>
                  <a:gd name="T72" fmla="*/ 117 w 195"/>
                  <a:gd name="T73" fmla="*/ 87 h 87"/>
                  <a:gd name="T74" fmla="*/ 107 w 195"/>
                  <a:gd name="T75" fmla="*/ 87 h 87"/>
                  <a:gd name="T76" fmla="*/ 98 w 195"/>
                  <a:gd name="T77" fmla="*/ 86 h 87"/>
                  <a:gd name="T78" fmla="*/ 90 w 195"/>
                  <a:gd name="T79" fmla="*/ 85 h 87"/>
                  <a:gd name="T80" fmla="*/ 81 w 195"/>
                  <a:gd name="T81" fmla="*/ 84 h 87"/>
                  <a:gd name="T82" fmla="*/ 73 w 195"/>
                  <a:gd name="T83" fmla="*/ 82 h 87"/>
                  <a:gd name="T84" fmla="*/ 65 w 195"/>
                  <a:gd name="T85" fmla="*/ 79 h 87"/>
                  <a:gd name="T86" fmla="*/ 58 w 195"/>
                  <a:gd name="T87" fmla="*/ 77 h 87"/>
                  <a:gd name="T88" fmla="*/ 51 w 195"/>
                  <a:gd name="T89" fmla="*/ 75 h 87"/>
                  <a:gd name="T90" fmla="*/ 44 w 195"/>
                  <a:gd name="T91" fmla="*/ 72 h 87"/>
                  <a:gd name="T92" fmla="*/ 36 w 195"/>
                  <a:gd name="T93" fmla="*/ 69 h 87"/>
                  <a:gd name="T94" fmla="*/ 27 w 195"/>
                  <a:gd name="T95" fmla="*/ 66 h 87"/>
                  <a:gd name="T96" fmla="*/ 20 w 195"/>
                  <a:gd name="T97" fmla="*/ 62 h 87"/>
                  <a:gd name="T98" fmla="*/ 12 w 195"/>
                  <a:gd name="T99" fmla="*/ 59 h 87"/>
                  <a:gd name="T100" fmla="*/ 6 w 195"/>
                  <a:gd name="T101" fmla="*/ 56 h 87"/>
                  <a:gd name="T102" fmla="*/ 3 w 195"/>
                  <a:gd name="T103" fmla="*/ 55 h 87"/>
                  <a:gd name="T104" fmla="*/ 1 w 195"/>
                  <a:gd name="T105" fmla="*/ 54 h 87"/>
                  <a:gd name="T106" fmla="*/ 0 w 195"/>
                  <a:gd name="T107" fmla="*/ 52 h 87"/>
                  <a:gd name="T108" fmla="*/ 0 w 195"/>
                  <a:gd name="T109" fmla="*/ 47 h 87"/>
                  <a:gd name="T110" fmla="*/ 3 w 195"/>
                  <a:gd name="T111" fmla="*/ 39 h 87"/>
                  <a:gd name="T112" fmla="*/ 11 w 195"/>
                  <a:gd name="T113" fmla="*/ 31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5"/>
                  <a:gd name="T172" fmla="*/ 0 h 87"/>
                  <a:gd name="T173" fmla="*/ 195 w 195"/>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5" h="87">
                    <a:moveTo>
                      <a:pt x="11" y="31"/>
                    </a:moveTo>
                    <a:lnTo>
                      <a:pt x="16" y="26"/>
                    </a:lnTo>
                    <a:lnTo>
                      <a:pt x="23" y="23"/>
                    </a:lnTo>
                    <a:lnTo>
                      <a:pt x="29" y="21"/>
                    </a:lnTo>
                    <a:lnTo>
                      <a:pt x="36" y="18"/>
                    </a:lnTo>
                    <a:lnTo>
                      <a:pt x="42" y="17"/>
                    </a:lnTo>
                    <a:lnTo>
                      <a:pt x="49" y="16"/>
                    </a:lnTo>
                    <a:lnTo>
                      <a:pt x="56" y="15"/>
                    </a:lnTo>
                    <a:lnTo>
                      <a:pt x="64" y="15"/>
                    </a:lnTo>
                    <a:lnTo>
                      <a:pt x="72" y="16"/>
                    </a:lnTo>
                    <a:lnTo>
                      <a:pt x="79" y="17"/>
                    </a:lnTo>
                    <a:lnTo>
                      <a:pt x="86" y="19"/>
                    </a:lnTo>
                    <a:lnTo>
                      <a:pt x="92" y="22"/>
                    </a:lnTo>
                    <a:lnTo>
                      <a:pt x="99" y="23"/>
                    </a:lnTo>
                    <a:lnTo>
                      <a:pt x="107" y="25"/>
                    </a:lnTo>
                    <a:lnTo>
                      <a:pt x="114" y="25"/>
                    </a:lnTo>
                    <a:lnTo>
                      <a:pt x="121" y="25"/>
                    </a:lnTo>
                    <a:lnTo>
                      <a:pt x="130" y="23"/>
                    </a:lnTo>
                    <a:lnTo>
                      <a:pt x="141" y="21"/>
                    </a:lnTo>
                    <a:lnTo>
                      <a:pt x="152" y="16"/>
                    </a:lnTo>
                    <a:lnTo>
                      <a:pt x="164" y="11"/>
                    </a:lnTo>
                    <a:lnTo>
                      <a:pt x="175" y="7"/>
                    </a:lnTo>
                    <a:lnTo>
                      <a:pt x="185" y="3"/>
                    </a:lnTo>
                    <a:lnTo>
                      <a:pt x="190" y="1"/>
                    </a:lnTo>
                    <a:lnTo>
                      <a:pt x="193" y="0"/>
                    </a:lnTo>
                    <a:lnTo>
                      <a:pt x="194" y="6"/>
                    </a:lnTo>
                    <a:lnTo>
                      <a:pt x="195" y="18"/>
                    </a:lnTo>
                    <a:lnTo>
                      <a:pt x="193" y="36"/>
                    </a:lnTo>
                    <a:lnTo>
                      <a:pt x="186" y="52"/>
                    </a:lnTo>
                    <a:lnTo>
                      <a:pt x="180" y="60"/>
                    </a:lnTo>
                    <a:lnTo>
                      <a:pt x="173" y="67"/>
                    </a:lnTo>
                    <a:lnTo>
                      <a:pt x="164" y="72"/>
                    </a:lnTo>
                    <a:lnTo>
                      <a:pt x="155" y="78"/>
                    </a:lnTo>
                    <a:lnTo>
                      <a:pt x="145" y="82"/>
                    </a:lnTo>
                    <a:lnTo>
                      <a:pt x="136" y="85"/>
                    </a:lnTo>
                    <a:lnTo>
                      <a:pt x="126" y="87"/>
                    </a:lnTo>
                    <a:lnTo>
                      <a:pt x="117" y="87"/>
                    </a:lnTo>
                    <a:lnTo>
                      <a:pt x="107" y="87"/>
                    </a:lnTo>
                    <a:lnTo>
                      <a:pt x="98" y="86"/>
                    </a:lnTo>
                    <a:lnTo>
                      <a:pt x="90" y="85"/>
                    </a:lnTo>
                    <a:lnTo>
                      <a:pt x="81" y="84"/>
                    </a:lnTo>
                    <a:lnTo>
                      <a:pt x="73" y="82"/>
                    </a:lnTo>
                    <a:lnTo>
                      <a:pt x="65" y="79"/>
                    </a:lnTo>
                    <a:lnTo>
                      <a:pt x="58" y="77"/>
                    </a:lnTo>
                    <a:lnTo>
                      <a:pt x="51" y="75"/>
                    </a:lnTo>
                    <a:lnTo>
                      <a:pt x="44" y="72"/>
                    </a:lnTo>
                    <a:lnTo>
                      <a:pt x="36" y="69"/>
                    </a:lnTo>
                    <a:lnTo>
                      <a:pt x="27" y="66"/>
                    </a:lnTo>
                    <a:lnTo>
                      <a:pt x="20" y="62"/>
                    </a:lnTo>
                    <a:lnTo>
                      <a:pt x="12" y="59"/>
                    </a:lnTo>
                    <a:lnTo>
                      <a:pt x="6" y="56"/>
                    </a:lnTo>
                    <a:lnTo>
                      <a:pt x="3" y="55"/>
                    </a:lnTo>
                    <a:lnTo>
                      <a:pt x="1" y="54"/>
                    </a:lnTo>
                    <a:lnTo>
                      <a:pt x="0" y="52"/>
                    </a:lnTo>
                    <a:lnTo>
                      <a:pt x="0" y="47"/>
                    </a:lnTo>
                    <a:lnTo>
                      <a:pt x="3" y="39"/>
                    </a:lnTo>
                    <a:lnTo>
                      <a:pt x="11" y="31"/>
                    </a:lnTo>
                    <a:close/>
                  </a:path>
                </a:pathLst>
              </a:custGeom>
              <a:solidFill>
                <a:srgbClr val="B27599"/>
              </a:solidFill>
              <a:ln w="9525">
                <a:noFill/>
                <a:round/>
                <a:headEnd/>
                <a:tailEnd/>
              </a:ln>
            </p:spPr>
            <p:txBody>
              <a:bodyPr/>
              <a:lstStyle/>
              <a:p>
                <a:endParaRPr lang="fa-IR"/>
              </a:p>
            </p:txBody>
          </p:sp>
          <p:sp>
            <p:nvSpPr>
              <p:cNvPr id="16611" name="Freeform 195"/>
              <p:cNvSpPr>
                <a:spLocks/>
              </p:cNvSpPr>
              <p:nvPr/>
            </p:nvSpPr>
            <p:spPr bwMode="auto">
              <a:xfrm>
                <a:off x="607" y="1927"/>
                <a:ext cx="104" cy="70"/>
              </a:xfrm>
              <a:custGeom>
                <a:avLst/>
                <a:gdLst>
                  <a:gd name="T0" fmla="*/ 37 w 207"/>
                  <a:gd name="T1" fmla="*/ 10 h 139"/>
                  <a:gd name="T2" fmla="*/ 48 w 207"/>
                  <a:gd name="T3" fmla="*/ 13 h 139"/>
                  <a:gd name="T4" fmla="*/ 56 w 207"/>
                  <a:gd name="T5" fmla="*/ 14 h 139"/>
                  <a:gd name="T6" fmla="*/ 62 w 207"/>
                  <a:gd name="T7" fmla="*/ 13 h 139"/>
                  <a:gd name="T8" fmla="*/ 67 w 207"/>
                  <a:gd name="T9" fmla="*/ 13 h 139"/>
                  <a:gd name="T10" fmla="*/ 70 w 207"/>
                  <a:gd name="T11" fmla="*/ 13 h 139"/>
                  <a:gd name="T12" fmla="*/ 74 w 207"/>
                  <a:gd name="T13" fmla="*/ 16 h 139"/>
                  <a:gd name="T14" fmla="*/ 78 w 207"/>
                  <a:gd name="T15" fmla="*/ 23 h 139"/>
                  <a:gd name="T16" fmla="*/ 84 w 207"/>
                  <a:gd name="T17" fmla="*/ 34 h 139"/>
                  <a:gd name="T18" fmla="*/ 91 w 207"/>
                  <a:gd name="T19" fmla="*/ 47 h 139"/>
                  <a:gd name="T20" fmla="*/ 97 w 207"/>
                  <a:gd name="T21" fmla="*/ 57 h 139"/>
                  <a:gd name="T22" fmla="*/ 103 w 207"/>
                  <a:gd name="T23" fmla="*/ 67 h 139"/>
                  <a:gd name="T24" fmla="*/ 109 w 207"/>
                  <a:gd name="T25" fmla="*/ 74 h 139"/>
                  <a:gd name="T26" fmla="*/ 115 w 207"/>
                  <a:gd name="T27" fmla="*/ 80 h 139"/>
                  <a:gd name="T28" fmla="*/ 122 w 207"/>
                  <a:gd name="T29" fmla="*/ 86 h 139"/>
                  <a:gd name="T30" fmla="*/ 129 w 207"/>
                  <a:gd name="T31" fmla="*/ 91 h 139"/>
                  <a:gd name="T32" fmla="*/ 138 w 207"/>
                  <a:gd name="T33" fmla="*/ 97 h 139"/>
                  <a:gd name="T34" fmla="*/ 150 w 207"/>
                  <a:gd name="T35" fmla="*/ 101 h 139"/>
                  <a:gd name="T36" fmla="*/ 163 w 207"/>
                  <a:gd name="T37" fmla="*/ 105 h 139"/>
                  <a:gd name="T38" fmla="*/ 178 w 207"/>
                  <a:gd name="T39" fmla="*/ 107 h 139"/>
                  <a:gd name="T40" fmla="*/ 192 w 207"/>
                  <a:gd name="T41" fmla="*/ 109 h 139"/>
                  <a:gd name="T42" fmla="*/ 201 w 207"/>
                  <a:gd name="T43" fmla="*/ 112 h 139"/>
                  <a:gd name="T44" fmla="*/ 207 w 207"/>
                  <a:gd name="T45" fmla="*/ 114 h 139"/>
                  <a:gd name="T46" fmla="*/ 205 w 207"/>
                  <a:gd name="T47" fmla="*/ 116 h 139"/>
                  <a:gd name="T48" fmla="*/ 193 w 207"/>
                  <a:gd name="T49" fmla="*/ 121 h 139"/>
                  <a:gd name="T50" fmla="*/ 177 w 207"/>
                  <a:gd name="T51" fmla="*/ 125 h 139"/>
                  <a:gd name="T52" fmla="*/ 163 w 207"/>
                  <a:gd name="T53" fmla="*/ 131 h 139"/>
                  <a:gd name="T54" fmla="*/ 150 w 207"/>
                  <a:gd name="T55" fmla="*/ 135 h 139"/>
                  <a:gd name="T56" fmla="*/ 137 w 207"/>
                  <a:gd name="T57" fmla="*/ 138 h 139"/>
                  <a:gd name="T58" fmla="*/ 125 w 207"/>
                  <a:gd name="T59" fmla="*/ 139 h 139"/>
                  <a:gd name="T60" fmla="*/ 113 w 207"/>
                  <a:gd name="T61" fmla="*/ 138 h 139"/>
                  <a:gd name="T62" fmla="*/ 100 w 207"/>
                  <a:gd name="T63" fmla="*/ 135 h 139"/>
                  <a:gd name="T64" fmla="*/ 87 w 207"/>
                  <a:gd name="T65" fmla="*/ 127 h 139"/>
                  <a:gd name="T66" fmla="*/ 74 w 207"/>
                  <a:gd name="T67" fmla="*/ 117 h 139"/>
                  <a:gd name="T68" fmla="*/ 61 w 207"/>
                  <a:gd name="T69" fmla="*/ 107 h 139"/>
                  <a:gd name="T70" fmla="*/ 48 w 207"/>
                  <a:gd name="T71" fmla="*/ 98 h 139"/>
                  <a:gd name="T72" fmla="*/ 38 w 207"/>
                  <a:gd name="T73" fmla="*/ 87 h 139"/>
                  <a:gd name="T74" fmla="*/ 27 w 207"/>
                  <a:gd name="T75" fmla="*/ 78 h 139"/>
                  <a:gd name="T76" fmla="*/ 18 w 207"/>
                  <a:gd name="T77" fmla="*/ 69 h 139"/>
                  <a:gd name="T78" fmla="*/ 10 w 207"/>
                  <a:gd name="T79" fmla="*/ 60 h 139"/>
                  <a:gd name="T80" fmla="*/ 4 w 207"/>
                  <a:gd name="T81" fmla="*/ 52 h 139"/>
                  <a:gd name="T82" fmla="*/ 0 w 207"/>
                  <a:gd name="T83" fmla="*/ 34 h 139"/>
                  <a:gd name="T84" fmla="*/ 2 w 207"/>
                  <a:gd name="T85" fmla="*/ 17 h 139"/>
                  <a:gd name="T86" fmla="*/ 7 w 207"/>
                  <a:gd name="T87" fmla="*/ 4 h 139"/>
                  <a:gd name="T88" fmla="*/ 9 w 207"/>
                  <a:gd name="T89" fmla="*/ 0 h 139"/>
                  <a:gd name="T90" fmla="*/ 9 w 207"/>
                  <a:gd name="T91" fmla="*/ 0 h 139"/>
                  <a:gd name="T92" fmla="*/ 9 w 207"/>
                  <a:gd name="T93" fmla="*/ 0 h 139"/>
                  <a:gd name="T94" fmla="*/ 9 w 207"/>
                  <a:gd name="T95" fmla="*/ 0 h 139"/>
                  <a:gd name="T96" fmla="*/ 10 w 207"/>
                  <a:gd name="T97" fmla="*/ 1 h 139"/>
                  <a:gd name="T98" fmla="*/ 12 w 207"/>
                  <a:gd name="T99" fmla="*/ 2 h 139"/>
                  <a:gd name="T100" fmla="*/ 18 w 207"/>
                  <a:gd name="T101" fmla="*/ 3 h 139"/>
                  <a:gd name="T102" fmla="*/ 25 w 207"/>
                  <a:gd name="T103" fmla="*/ 7 h 139"/>
                  <a:gd name="T104" fmla="*/ 37 w 207"/>
                  <a:gd name="T105" fmla="*/ 10 h 1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7"/>
                  <a:gd name="T160" fmla="*/ 0 h 139"/>
                  <a:gd name="T161" fmla="*/ 207 w 207"/>
                  <a:gd name="T162" fmla="*/ 139 h 1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7" h="139">
                    <a:moveTo>
                      <a:pt x="37" y="10"/>
                    </a:moveTo>
                    <a:lnTo>
                      <a:pt x="48" y="13"/>
                    </a:lnTo>
                    <a:lnTo>
                      <a:pt x="56" y="14"/>
                    </a:lnTo>
                    <a:lnTo>
                      <a:pt x="62" y="13"/>
                    </a:lnTo>
                    <a:lnTo>
                      <a:pt x="67" y="13"/>
                    </a:lnTo>
                    <a:lnTo>
                      <a:pt x="70" y="13"/>
                    </a:lnTo>
                    <a:lnTo>
                      <a:pt x="74" y="16"/>
                    </a:lnTo>
                    <a:lnTo>
                      <a:pt x="78" y="23"/>
                    </a:lnTo>
                    <a:lnTo>
                      <a:pt x="84" y="34"/>
                    </a:lnTo>
                    <a:lnTo>
                      <a:pt x="91" y="47"/>
                    </a:lnTo>
                    <a:lnTo>
                      <a:pt x="97" y="57"/>
                    </a:lnTo>
                    <a:lnTo>
                      <a:pt x="103" y="67"/>
                    </a:lnTo>
                    <a:lnTo>
                      <a:pt x="109" y="74"/>
                    </a:lnTo>
                    <a:lnTo>
                      <a:pt x="115" y="80"/>
                    </a:lnTo>
                    <a:lnTo>
                      <a:pt x="122" y="86"/>
                    </a:lnTo>
                    <a:lnTo>
                      <a:pt x="129" y="91"/>
                    </a:lnTo>
                    <a:lnTo>
                      <a:pt x="138" y="97"/>
                    </a:lnTo>
                    <a:lnTo>
                      <a:pt x="150" y="101"/>
                    </a:lnTo>
                    <a:lnTo>
                      <a:pt x="163" y="105"/>
                    </a:lnTo>
                    <a:lnTo>
                      <a:pt x="178" y="107"/>
                    </a:lnTo>
                    <a:lnTo>
                      <a:pt x="192" y="109"/>
                    </a:lnTo>
                    <a:lnTo>
                      <a:pt x="201" y="112"/>
                    </a:lnTo>
                    <a:lnTo>
                      <a:pt x="207" y="114"/>
                    </a:lnTo>
                    <a:lnTo>
                      <a:pt x="205" y="116"/>
                    </a:lnTo>
                    <a:lnTo>
                      <a:pt x="193" y="121"/>
                    </a:lnTo>
                    <a:lnTo>
                      <a:pt x="177" y="125"/>
                    </a:lnTo>
                    <a:lnTo>
                      <a:pt x="163" y="131"/>
                    </a:lnTo>
                    <a:lnTo>
                      <a:pt x="150" y="135"/>
                    </a:lnTo>
                    <a:lnTo>
                      <a:pt x="137" y="138"/>
                    </a:lnTo>
                    <a:lnTo>
                      <a:pt x="125" y="139"/>
                    </a:lnTo>
                    <a:lnTo>
                      <a:pt x="113" y="138"/>
                    </a:lnTo>
                    <a:lnTo>
                      <a:pt x="100" y="135"/>
                    </a:lnTo>
                    <a:lnTo>
                      <a:pt x="87" y="127"/>
                    </a:lnTo>
                    <a:lnTo>
                      <a:pt x="74" y="117"/>
                    </a:lnTo>
                    <a:lnTo>
                      <a:pt x="61" y="107"/>
                    </a:lnTo>
                    <a:lnTo>
                      <a:pt x="48" y="98"/>
                    </a:lnTo>
                    <a:lnTo>
                      <a:pt x="38" y="87"/>
                    </a:lnTo>
                    <a:lnTo>
                      <a:pt x="27" y="78"/>
                    </a:lnTo>
                    <a:lnTo>
                      <a:pt x="18" y="69"/>
                    </a:lnTo>
                    <a:lnTo>
                      <a:pt x="10" y="60"/>
                    </a:lnTo>
                    <a:lnTo>
                      <a:pt x="4" y="52"/>
                    </a:lnTo>
                    <a:lnTo>
                      <a:pt x="0" y="34"/>
                    </a:lnTo>
                    <a:lnTo>
                      <a:pt x="2" y="17"/>
                    </a:lnTo>
                    <a:lnTo>
                      <a:pt x="7" y="4"/>
                    </a:lnTo>
                    <a:lnTo>
                      <a:pt x="9" y="0"/>
                    </a:lnTo>
                    <a:lnTo>
                      <a:pt x="10" y="1"/>
                    </a:lnTo>
                    <a:lnTo>
                      <a:pt x="12" y="2"/>
                    </a:lnTo>
                    <a:lnTo>
                      <a:pt x="18" y="3"/>
                    </a:lnTo>
                    <a:lnTo>
                      <a:pt x="25" y="7"/>
                    </a:lnTo>
                    <a:lnTo>
                      <a:pt x="37" y="10"/>
                    </a:lnTo>
                    <a:close/>
                  </a:path>
                </a:pathLst>
              </a:custGeom>
              <a:solidFill>
                <a:srgbClr val="B27599"/>
              </a:solidFill>
              <a:ln w="9525">
                <a:noFill/>
                <a:round/>
                <a:headEnd/>
                <a:tailEnd/>
              </a:ln>
            </p:spPr>
            <p:txBody>
              <a:bodyPr/>
              <a:lstStyle/>
              <a:p>
                <a:endParaRPr lang="fa-IR"/>
              </a:p>
            </p:txBody>
          </p:sp>
          <p:sp>
            <p:nvSpPr>
              <p:cNvPr id="16612" name="Freeform 196"/>
              <p:cNvSpPr>
                <a:spLocks/>
              </p:cNvSpPr>
              <p:nvPr/>
            </p:nvSpPr>
            <p:spPr bwMode="auto">
              <a:xfrm>
                <a:off x="556" y="1919"/>
                <a:ext cx="53" cy="102"/>
              </a:xfrm>
              <a:custGeom>
                <a:avLst/>
                <a:gdLst>
                  <a:gd name="T0" fmla="*/ 98 w 106"/>
                  <a:gd name="T1" fmla="*/ 11 h 203"/>
                  <a:gd name="T2" fmla="*/ 89 w 106"/>
                  <a:gd name="T3" fmla="*/ 22 h 203"/>
                  <a:gd name="T4" fmla="*/ 82 w 106"/>
                  <a:gd name="T5" fmla="*/ 28 h 203"/>
                  <a:gd name="T6" fmla="*/ 79 w 106"/>
                  <a:gd name="T7" fmla="*/ 32 h 203"/>
                  <a:gd name="T8" fmla="*/ 76 w 106"/>
                  <a:gd name="T9" fmla="*/ 39 h 203"/>
                  <a:gd name="T10" fmla="*/ 75 w 106"/>
                  <a:gd name="T11" fmla="*/ 63 h 203"/>
                  <a:gd name="T12" fmla="*/ 80 w 106"/>
                  <a:gd name="T13" fmla="*/ 90 h 203"/>
                  <a:gd name="T14" fmla="*/ 84 w 106"/>
                  <a:gd name="T15" fmla="*/ 115 h 203"/>
                  <a:gd name="T16" fmla="*/ 84 w 106"/>
                  <a:gd name="T17" fmla="*/ 135 h 203"/>
                  <a:gd name="T18" fmla="*/ 80 w 106"/>
                  <a:gd name="T19" fmla="*/ 151 h 203"/>
                  <a:gd name="T20" fmla="*/ 76 w 106"/>
                  <a:gd name="T21" fmla="*/ 166 h 203"/>
                  <a:gd name="T22" fmla="*/ 71 w 106"/>
                  <a:gd name="T23" fmla="*/ 180 h 203"/>
                  <a:gd name="T24" fmla="*/ 61 w 106"/>
                  <a:gd name="T25" fmla="*/ 188 h 203"/>
                  <a:gd name="T26" fmla="*/ 54 w 106"/>
                  <a:gd name="T27" fmla="*/ 191 h 203"/>
                  <a:gd name="T28" fmla="*/ 46 w 106"/>
                  <a:gd name="T29" fmla="*/ 193 h 203"/>
                  <a:gd name="T30" fmla="*/ 37 w 106"/>
                  <a:gd name="T31" fmla="*/ 196 h 203"/>
                  <a:gd name="T32" fmla="*/ 28 w 106"/>
                  <a:gd name="T33" fmla="*/ 198 h 203"/>
                  <a:gd name="T34" fmla="*/ 19 w 106"/>
                  <a:gd name="T35" fmla="*/ 200 h 203"/>
                  <a:gd name="T36" fmla="*/ 13 w 106"/>
                  <a:gd name="T37" fmla="*/ 201 h 203"/>
                  <a:gd name="T38" fmla="*/ 7 w 106"/>
                  <a:gd name="T39" fmla="*/ 203 h 203"/>
                  <a:gd name="T40" fmla="*/ 6 w 106"/>
                  <a:gd name="T41" fmla="*/ 203 h 203"/>
                  <a:gd name="T42" fmla="*/ 8 w 106"/>
                  <a:gd name="T43" fmla="*/ 201 h 203"/>
                  <a:gd name="T44" fmla="*/ 13 w 106"/>
                  <a:gd name="T45" fmla="*/ 198 h 203"/>
                  <a:gd name="T46" fmla="*/ 19 w 106"/>
                  <a:gd name="T47" fmla="*/ 190 h 203"/>
                  <a:gd name="T48" fmla="*/ 24 w 106"/>
                  <a:gd name="T49" fmla="*/ 177 h 203"/>
                  <a:gd name="T50" fmla="*/ 28 w 106"/>
                  <a:gd name="T51" fmla="*/ 162 h 203"/>
                  <a:gd name="T52" fmla="*/ 31 w 106"/>
                  <a:gd name="T53" fmla="*/ 148 h 203"/>
                  <a:gd name="T54" fmla="*/ 31 w 106"/>
                  <a:gd name="T55" fmla="*/ 138 h 203"/>
                  <a:gd name="T56" fmla="*/ 29 w 106"/>
                  <a:gd name="T57" fmla="*/ 130 h 203"/>
                  <a:gd name="T58" fmla="*/ 26 w 106"/>
                  <a:gd name="T59" fmla="*/ 127 h 203"/>
                  <a:gd name="T60" fmla="*/ 20 w 106"/>
                  <a:gd name="T61" fmla="*/ 121 h 203"/>
                  <a:gd name="T62" fmla="*/ 14 w 106"/>
                  <a:gd name="T63" fmla="*/ 115 h 203"/>
                  <a:gd name="T64" fmla="*/ 10 w 106"/>
                  <a:gd name="T65" fmla="*/ 107 h 203"/>
                  <a:gd name="T66" fmla="*/ 4 w 106"/>
                  <a:gd name="T67" fmla="*/ 100 h 203"/>
                  <a:gd name="T68" fmla="*/ 1 w 106"/>
                  <a:gd name="T69" fmla="*/ 92 h 203"/>
                  <a:gd name="T70" fmla="*/ 0 w 106"/>
                  <a:gd name="T71" fmla="*/ 84 h 203"/>
                  <a:gd name="T72" fmla="*/ 3 w 106"/>
                  <a:gd name="T73" fmla="*/ 77 h 203"/>
                  <a:gd name="T74" fmla="*/ 7 w 106"/>
                  <a:gd name="T75" fmla="*/ 70 h 203"/>
                  <a:gd name="T76" fmla="*/ 13 w 106"/>
                  <a:gd name="T77" fmla="*/ 64 h 203"/>
                  <a:gd name="T78" fmla="*/ 20 w 106"/>
                  <a:gd name="T79" fmla="*/ 59 h 203"/>
                  <a:gd name="T80" fmla="*/ 26 w 106"/>
                  <a:gd name="T81" fmla="*/ 54 h 203"/>
                  <a:gd name="T82" fmla="*/ 33 w 106"/>
                  <a:gd name="T83" fmla="*/ 49 h 203"/>
                  <a:gd name="T84" fmla="*/ 37 w 106"/>
                  <a:gd name="T85" fmla="*/ 46 h 203"/>
                  <a:gd name="T86" fmla="*/ 41 w 106"/>
                  <a:gd name="T87" fmla="*/ 45 h 203"/>
                  <a:gd name="T88" fmla="*/ 42 w 106"/>
                  <a:gd name="T89" fmla="*/ 44 h 203"/>
                  <a:gd name="T90" fmla="*/ 101 w 106"/>
                  <a:gd name="T91" fmla="*/ 1 h 203"/>
                  <a:gd name="T92" fmla="*/ 103 w 106"/>
                  <a:gd name="T93" fmla="*/ 0 h 203"/>
                  <a:gd name="T94" fmla="*/ 106 w 106"/>
                  <a:gd name="T95" fmla="*/ 0 h 203"/>
                  <a:gd name="T96" fmla="*/ 106 w 106"/>
                  <a:gd name="T97" fmla="*/ 2 h 203"/>
                  <a:gd name="T98" fmla="*/ 98 w 106"/>
                  <a:gd name="T99" fmla="*/ 11 h 2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203"/>
                  <a:gd name="T152" fmla="*/ 106 w 106"/>
                  <a:gd name="T153" fmla="*/ 203 h 2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203">
                    <a:moveTo>
                      <a:pt x="98" y="11"/>
                    </a:moveTo>
                    <a:lnTo>
                      <a:pt x="89" y="22"/>
                    </a:lnTo>
                    <a:lnTo>
                      <a:pt x="82" y="28"/>
                    </a:lnTo>
                    <a:lnTo>
                      <a:pt x="79" y="32"/>
                    </a:lnTo>
                    <a:lnTo>
                      <a:pt x="76" y="39"/>
                    </a:lnTo>
                    <a:lnTo>
                      <a:pt x="75" y="63"/>
                    </a:lnTo>
                    <a:lnTo>
                      <a:pt x="80" y="90"/>
                    </a:lnTo>
                    <a:lnTo>
                      <a:pt x="84" y="115"/>
                    </a:lnTo>
                    <a:lnTo>
                      <a:pt x="84" y="135"/>
                    </a:lnTo>
                    <a:lnTo>
                      <a:pt x="80" y="151"/>
                    </a:lnTo>
                    <a:lnTo>
                      <a:pt x="76" y="166"/>
                    </a:lnTo>
                    <a:lnTo>
                      <a:pt x="71" y="180"/>
                    </a:lnTo>
                    <a:lnTo>
                      <a:pt x="61" y="188"/>
                    </a:lnTo>
                    <a:lnTo>
                      <a:pt x="54" y="191"/>
                    </a:lnTo>
                    <a:lnTo>
                      <a:pt x="46" y="193"/>
                    </a:lnTo>
                    <a:lnTo>
                      <a:pt x="37" y="196"/>
                    </a:lnTo>
                    <a:lnTo>
                      <a:pt x="28" y="198"/>
                    </a:lnTo>
                    <a:lnTo>
                      <a:pt x="19" y="200"/>
                    </a:lnTo>
                    <a:lnTo>
                      <a:pt x="13" y="201"/>
                    </a:lnTo>
                    <a:lnTo>
                      <a:pt x="7" y="203"/>
                    </a:lnTo>
                    <a:lnTo>
                      <a:pt x="6" y="203"/>
                    </a:lnTo>
                    <a:lnTo>
                      <a:pt x="8" y="201"/>
                    </a:lnTo>
                    <a:lnTo>
                      <a:pt x="13" y="198"/>
                    </a:lnTo>
                    <a:lnTo>
                      <a:pt x="19" y="190"/>
                    </a:lnTo>
                    <a:lnTo>
                      <a:pt x="24" y="177"/>
                    </a:lnTo>
                    <a:lnTo>
                      <a:pt x="28" y="162"/>
                    </a:lnTo>
                    <a:lnTo>
                      <a:pt x="31" y="148"/>
                    </a:lnTo>
                    <a:lnTo>
                      <a:pt x="31" y="138"/>
                    </a:lnTo>
                    <a:lnTo>
                      <a:pt x="29" y="130"/>
                    </a:lnTo>
                    <a:lnTo>
                      <a:pt x="26" y="127"/>
                    </a:lnTo>
                    <a:lnTo>
                      <a:pt x="20" y="121"/>
                    </a:lnTo>
                    <a:lnTo>
                      <a:pt x="14" y="115"/>
                    </a:lnTo>
                    <a:lnTo>
                      <a:pt x="10" y="107"/>
                    </a:lnTo>
                    <a:lnTo>
                      <a:pt x="4" y="100"/>
                    </a:lnTo>
                    <a:lnTo>
                      <a:pt x="1" y="92"/>
                    </a:lnTo>
                    <a:lnTo>
                      <a:pt x="0" y="84"/>
                    </a:lnTo>
                    <a:lnTo>
                      <a:pt x="3" y="77"/>
                    </a:lnTo>
                    <a:lnTo>
                      <a:pt x="7" y="70"/>
                    </a:lnTo>
                    <a:lnTo>
                      <a:pt x="13" y="64"/>
                    </a:lnTo>
                    <a:lnTo>
                      <a:pt x="20" y="59"/>
                    </a:lnTo>
                    <a:lnTo>
                      <a:pt x="26" y="54"/>
                    </a:lnTo>
                    <a:lnTo>
                      <a:pt x="33" y="49"/>
                    </a:lnTo>
                    <a:lnTo>
                      <a:pt x="37" y="46"/>
                    </a:lnTo>
                    <a:lnTo>
                      <a:pt x="41" y="45"/>
                    </a:lnTo>
                    <a:lnTo>
                      <a:pt x="42" y="44"/>
                    </a:lnTo>
                    <a:lnTo>
                      <a:pt x="101" y="1"/>
                    </a:lnTo>
                    <a:lnTo>
                      <a:pt x="103" y="0"/>
                    </a:lnTo>
                    <a:lnTo>
                      <a:pt x="106" y="0"/>
                    </a:lnTo>
                    <a:lnTo>
                      <a:pt x="106" y="2"/>
                    </a:lnTo>
                    <a:lnTo>
                      <a:pt x="98" y="11"/>
                    </a:lnTo>
                    <a:close/>
                  </a:path>
                </a:pathLst>
              </a:custGeom>
              <a:solidFill>
                <a:srgbClr val="B27599"/>
              </a:solidFill>
              <a:ln w="9525">
                <a:noFill/>
                <a:round/>
                <a:headEnd/>
                <a:tailEnd/>
              </a:ln>
            </p:spPr>
            <p:txBody>
              <a:bodyPr/>
              <a:lstStyle/>
              <a:p>
                <a:endParaRPr lang="fa-IR"/>
              </a:p>
            </p:txBody>
          </p:sp>
          <p:sp>
            <p:nvSpPr>
              <p:cNvPr id="16613" name="Freeform 197"/>
              <p:cNvSpPr>
                <a:spLocks/>
              </p:cNvSpPr>
              <p:nvPr/>
            </p:nvSpPr>
            <p:spPr bwMode="auto">
              <a:xfrm>
                <a:off x="500" y="1890"/>
                <a:ext cx="112" cy="52"/>
              </a:xfrm>
              <a:custGeom>
                <a:avLst/>
                <a:gdLst>
                  <a:gd name="T0" fmla="*/ 179 w 223"/>
                  <a:gd name="T1" fmla="*/ 66 h 105"/>
                  <a:gd name="T2" fmla="*/ 166 w 223"/>
                  <a:gd name="T3" fmla="*/ 68 h 105"/>
                  <a:gd name="T4" fmla="*/ 156 w 223"/>
                  <a:gd name="T5" fmla="*/ 69 h 105"/>
                  <a:gd name="T6" fmla="*/ 143 w 223"/>
                  <a:gd name="T7" fmla="*/ 74 h 105"/>
                  <a:gd name="T8" fmla="*/ 116 w 223"/>
                  <a:gd name="T9" fmla="*/ 87 h 105"/>
                  <a:gd name="T10" fmla="*/ 96 w 223"/>
                  <a:gd name="T11" fmla="*/ 97 h 105"/>
                  <a:gd name="T12" fmla="*/ 80 w 223"/>
                  <a:gd name="T13" fmla="*/ 104 h 105"/>
                  <a:gd name="T14" fmla="*/ 63 w 223"/>
                  <a:gd name="T15" fmla="*/ 104 h 105"/>
                  <a:gd name="T16" fmla="*/ 42 w 223"/>
                  <a:gd name="T17" fmla="*/ 99 h 105"/>
                  <a:gd name="T18" fmla="*/ 28 w 223"/>
                  <a:gd name="T19" fmla="*/ 98 h 105"/>
                  <a:gd name="T20" fmla="*/ 22 w 223"/>
                  <a:gd name="T21" fmla="*/ 92 h 105"/>
                  <a:gd name="T22" fmla="*/ 14 w 223"/>
                  <a:gd name="T23" fmla="*/ 75 h 105"/>
                  <a:gd name="T24" fmla="*/ 2 w 223"/>
                  <a:gd name="T25" fmla="*/ 40 h 105"/>
                  <a:gd name="T26" fmla="*/ 0 w 223"/>
                  <a:gd name="T27" fmla="*/ 16 h 105"/>
                  <a:gd name="T28" fmla="*/ 7 w 223"/>
                  <a:gd name="T29" fmla="*/ 14 h 105"/>
                  <a:gd name="T30" fmla="*/ 17 w 223"/>
                  <a:gd name="T31" fmla="*/ 19 h 105"/>
                  <a:gd name="T32" fmla="*/ 32 w 223"/>
                  <a:gd name="T33" fmla="*/ 23 h 105"/>
                  <a:gd name="T34" fmla="*/ 52 w 223"/>
                  <a:gd name="T35" fmla="*/ 21 h 105"/>
                  <a:gd name="T36" fmla="*/ 71 w 223"/>
                  <a:gd name="T37" fmla="*/ 13 h 105"/>
                  <a:gd name="T38" fmla="*/ 85 w 223"/>
                  <a:gd name="T39" fmla="*/ 4 h 105"/>
                  <a:gd name="T40" fmla="*/ 96 w 223"/>
                  <a:gd name="T41" fmla="*/ 0 h 105"/>
                  <a:gd name="T42" fmla="*/ 113 w 223"/>
                  <a:gd name="T43" fmla="*/ 1 h 105"/>
                  <a:gd name="T44" fmla="*/ 137 w 223"/>
                  <a:gd name="T45" fmla="*/ 10 h 105"/>
                  <a:gd name="T46" fmla="*/ 159 w 223"/>
                  <a:gd name="T47" fmla="*/ 20 h 105"/>
                  <a:gd name="T48" fmla="*/ 176 w 223"/>
                  <a:gd name="T49" fmla="*/ 28 h 105"/>
                  <a:gd name="T50" fmla="*/ 190 w 223"/>
                  <a:gd name="T51" fmla="*/ 36 h 105"/>
                  <a:gd name="T52" fmla="*/ 206 w 223"/>
                  <a:gd name="T53" fmla="*/ 42 h 105"/>
                  <a:gd name="T54" fmla="*/ 221 w 223"/>
                  <a:gd name="T55" fmla="*/ 45 h 105"/>
                  <a:gd name="T56" fmla="*/ 215 w 223"/>
                  <a:gd name="T57" fmla="*/ 63 h 105"/>
                  <a:gd name="T58" fmla="*/ 216 w 223"/>
                  <a:gd name="T59" fmla="*/ 62 h 105"/>
                  <a:gd name="T60" fmla="*/ 217 w 223"/>
                  <a:gd name="T61" fmla="*/ 60 h 105"/>
                  <a:gd name="T62" fmla="*/ 211 w 223"/>
                  <a:gd name="T63" fmla="*/ 59 h 105"/>
                  <a:gd name="T64" fmla="*/ 191 w 223"/>
                  <a:gd name="T65" fmla="*/ 63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105"/>
                  <a:gd name="T101" fmla="*/ 223 w 22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105">
                    <a:moveTo>
                      <a:pt x="191" y="63"/>
                    </a:moveTo>
                    <a:lnTo>
                      <a:pt x="179" y="66"/>
                    </a:lnTo>
                    <a:lnTo>
                      <a:pt x="171" y="67"/>
                    </a:lnTo>
                    <a:lnTo>
                      <a:pt x="166" y="68"/>
                    </a:lnTo>
                    <a:lnTo>
                      <a:pt x="161" y="68"/>
                    </a:lnTo>
                    <a:lnTo>
                      <a:pt x="156" y="69"/>
                    </a:lnTo>
                    <a:lnTo>
                      <a:pt x="151" y="70"/>
                    </a:lnTo>
                    <a:lnTo>
                      <a:pt x="143" y="74"/>
                    </a:lnTo>
                    <a:lnTo>
                      <a:pt x="130" y="80"/>
                    </a:lnTo>
                    <a:lnTo>
                      <a:pt x="116" y="87"/>
                    </a:lnTo>
                    <a:lnTo>
                      <a:pt x="106" y="92"/>
                    </a:lnTo>
                    <a:lnTo>
                      <a:pt x="96" y="97"/>
                    </a:lnTo>
                    <a:lnTo>
                      <a:pt x="88" y="100"/>
                    </a:lnTo>
                    <a:lnTo>
                      <a:pt x="80" y="104"/>
                    </a:lnTo>
                    <a:lnTo>
                      <a:pt x="72" y="105"/>
                    </a:lnTo>
                    <a:lnTo>
                      <a:pt x="63" y="104"/>
                    </a:lnTo>
                    <a:lnTo>
                      <a:pt x="53" y="101"/>
                    </a:lnTo>
                    <a:lnTo>
                      <a:pt x="42" y="99"/>
                    </a:lnTo>
                    <a:lnTo>
                      <a:pt x="34" y="98"/>
                    </a:lnTo>
                    <a:lnTo>
                      <a:pt x="28" y="98"/>
                    </a:lnTo>
                    <a:lnTo>
                      <a:pt x="25" y="96"/>
                    </a:lnTo>
                    <a:lnTo>
                      <a:pt x="22" y="92"/>
                    </a:lnTo>
                    <a:lnTo>
                      <a:pt x="18" y="87"/>
                    </a:lnTo>
                    <a:lnTo>
                      <a:pt x="14" y="75"/>
                    </a:lnTo>
                    <a:lnTo>
                      <a:pt x="8" y="59"/>
                    </a:lnTo>
                    <a:lnTo>
                      <a:pt x="2" y="40"/>
                    </a:lnTo>
                    <a:lnTo>
                      <a:pt x="0" y="25"/>
                    </a:lnTo>
                    <a:lnTo>
                      <a:pt x="0" y="16"/>
                    </a:lnTo>
                    <a:lnTo>
                      <a:pt x="3" y="13"/>
                    </a:lnTo>
                    <a:lnTo>
                      <a:pt x="7" y="14"/>
                    </a:lnTo>
                    <a:lnTo>
                      <a:pt x="11" y="16"/>
                    </a:lnTo>
                    <a:lnTo>
                      <a:pt x="17" y="19"/>
                    </a:lnTo>
                    <a:lnTo>
                      <a:pt x="24" y="21"/>
                    </a:lnTo>
                    <a:lnTo>
                      <a:pt x="32" y="23"/>
                    </a:lnTo>
                    <a:lnTo>
                      <a:pt x="41" y="23"/>
                    </a:lnTo>
                    <a:lnTo>
                      <a:pt x="52" y="21"/>
                    </a:lnTo>
                    <a:lnTo>
                      <a:pt x="62" y="17"/>
                    </a:lnTo>
                    <a:lnTo>
                      <a:pt x="71" y="13"/>
                    </a:lnTo>
                    <a:lnTo>
                      <a:pt x="79" y="8"/>
                    </a:lnTo>
                    <a:lnTo>
                      <a:pt x="85" y="4"/>
                    </a:lnTo>
                    <a:lnTo>
                      <a:pt x="91" y="1"/>
                    </a:lnTo>
                    <a:lnTo>
                      <a:pt x="96" y="0"/>
                    </a:lnTo>
                    <a:lnTo>
                      <a:pt x="103" y="0"/>
                    </a:lnTo>
                    <a:lnTo>
                      <a:pt x="113" y="1"/>
                    </a:lnTo>
                    <a:lnTo>
                      <a:pt x="124" y="6"/>
                    </a:lnTo>
                    <a:lnTo>
                      <a:pt x="137" y="10"/>
                    </a:lnTo>
                    <a:lnTo>
                      <a:pt x="148" y="15"/>
                    </a:lnTo>
                    <a:lnTo>
                      <a:pt x="159" y="20"/>
                    </a:lnTo>
                    <a:lnTo>
                      <a:pt x="168" y="24"/>
                    </a:lnTo>
                    <a:lnTo>
                      <a:pt x="176" y="28"/>
                    </a:lnTo>
                    <a:lnTo>
                      <a:pt x="183" y="32"/>
                    </a:lnTo>
                    <a:lnTo>
                      <a:pt x="190" y="36"/>
                    </a:lnTo>
                    <a:lnTo>
                      <a:pt x="196" y="38"/>
                    </a:lnTo>
                    <a:lnTo>
                      <a:pt x="206" y="42"/>
                    </a:lnTo>
                    <a:lnTo>
                      <a:pt x="215" y="44"/>
                    </a:lnTo>
                    <a:lnTo>
                      <a:pt x="221" y="45"/>
                    </a:lnTo>
                    <a:lnTo>
                      <a:pt x="223" y="46"/>
                    </a:lnTo>
                    <a:lnTo>
                      <a:pt x="215" y="63"/>
                    </a:lnTo>
                    <a:lnTo>
                      <a:pt x="216" y="62"/>
                    </a:lnTo>
                    <a:lnTo>
                      <a:pt x="217" y="61"/>
                    </a:lnTo>
                    <a:lnTo>
                      <a:pt x="217" y="60"/>
                    </a:lnTo>
                    <a:lnTo>
                      <a:pt x="215" y="59"/>
                    </a:lnTo>
                    <a:lnTo>
                      <a:pt x="211" y="59"/>
                    </a:lnTo>
                    <a:lnTo>
                      <a:pt x="202" y="60"/>
                    </a:lnTo>
                    <a:lnTo>
                      <a:pt x="191" y="63"/>
                    </a:lnTo>
                    <a:close/>
                  </a:path>
                </a:pathLst>
              </a:custGeom>
              <a:solidFill>
                <a:srgbClr val="B27599"/>
              </a:solidFill>
              <a:ln w="9525">
                <a:noFill/>
                <a:round/>
                <a:headEnd/>
                <a:tailEnd/>
              </a:ln>
            </p:spPr>
            <p:txBody>
              <a:bodyPr/>
              <a:lstStyle/>
              <a:p>
                <a:endParaRPr lang="fa-IR"/>
              </a:p>
            </p:txBody>
          </p:sp>
          <p:sp>
            <p:nvSpPr>
              <p:cNvPr id="16614" name="Freeform 198"/>
              <p:cNvSpPr>
                <a:spLocks/>
              </p:cNvSpPr>
              <p:nvPr/>
            </p:nvSpPr>
            <p:spPr bwMode="auto">
              <a:xfrm>
                <a:off x="594" y="1832"/>
                <a:ext cx="60" cy="76"/>
              </a:xfrm>
              <a:custGeom>
                <a:avLst/>
                <a:gdLst>
                  <a:gd name="T0" fmla="*/ 25 w 120"/>
                  <a:gd name="T1" fmla="*/ 139 h 152"/>
                  <a:gd name="T2" fmla="*/ 11 w 120"/>
                  <a:gd name="T3" fmla="*/ 124 h 152"/>
                  <a:gd name="T4" fmla="*/ 3 w 120"/>
                  <a:gd name="T5" fmla="*/ 113 h 152"/>
                  <a:gd name="T6" fmla="*/ 0 w 120"/>
                  <a:gd name="T7" fmla="*/ 103 h 152"/>
                  <a:gd name="T8" fmla="*/ 1 w 120"/>
                  <a:gd name="T9" fmla="*/ 94 h 152"/>
                  <a:gd name="T10" fmla="*/ 6 w 120"/>
                  <a:gd name="T11" fmla="*/ 82 h 152"/>
                  <a:gd name="T12" fmla="*/ 11 w 120"/>
                  <a:gd name="T13" fmla="*/ 72 h 152"/>
                  <a:gd name="T14" fmla="*/ 16 w 120"/>
                  <a:gd name="T15" fmla="*/ 65 h 152"/>
                  <a:gd name="T16" fmla="*/ 23 w 120"/>
                  <a:gd name="T17" fmla="*/ 61 h 152"/>
                  <a:gd name="T18" fmla="*/ 29 w 120"/>
                  <a:gd name="T19" fmla="*/ 59 h 152"/>
                  <a:gd name="T20" fmla="*/ 36 w 120"/>
                  <a:gd name="T21" fmla="*/ 56 h 152"/>
                  <a:gd name="T22" fmla="*/ 42 w 120"/>
                  <a:gd name="T23" fmla="*/ 55 h 152"/>
                  <a:gd name="T24" fmla="*/ 48 w 120"/>
                  <a:gd name="T25" fmla="*/ 53 h 152"/>
                  <a:gd name="T26" fmla="*/ 53 w 120"/>
                  <a:gd name="T27" fmla="*/ 49 h 152"/>
                  <a:gd name="T28" fmla="*/ 60 w 120"/>
                  <a:gd name="T29" fmla="*/ 44 h 152"/>
                  <a:gd name="T30" fmla="*/ 66 w 120"/>
                  <a:gd name="T31" fmla="*/ 37 h 152"/>
                  <a:gd name="T32" fmla="*/ 73 w 120"/>
                  <a:gd name="T33" fmla="*/ 30 h 152"/>
                  <a:gd name="T34" fmla="*/ 79 w 120"/>
                  <a:gd name="T35" fmla="*/ 23 h 152"/>
                  <a:gd name="T36" fmla="*/ 83 w 120"/>
                  <a:gd name="T37" fmla="*/ 17 h 152"/>
                  <a:gd name="T38" fmla="*/ 86 w 120"/>
                  <a:gd name="T39" fmla="*/ 12 h 152"/>
                  <a:gd name="T40" fmla="*/ 87 w 120"/>
                  <a:gd name="T41" fmla="*/ 11 h 152"/>
                  <a:gd name="T42" fmla="*/ 87 w 120"/>
                  <a:gd name="T43" fmla="*/ 8 h 152"/>
                  <a:gd name="T44" fmla="*/ 88 w 120"/>
                  <a:gd name="T45" fmla="*/ 1 h 152"/>
                  <a:gd name="T46" fmla="*/ 91 w 120"/>
                  <a:gd name="T47" fmla="*/ 0 h 152"/>
                  <a:gd name="T48" fmla="*/ 98 w 120"/>
                  <a:gd name="T49" fmla="*/ 9 h 152"/>
                  <a:gd name="T50" fmla="*/ 106 w 120"/>
                  <a:gd name="T51" fmla="*/ 26 h 152"/>
                  <a:gd name="T52" fmla="*/ 113 w 120"/>
                  <a:gd name="T53" fmla="*/ 42 h 152"/>
                  <a:gd name="T54" fmla="*/ 118 w 120"/>
                  <a:gd name="T55" fmla="*/ 59 h 152"/>
                  <a:gd name="T56" fmla="*/ 120 w 120"/>
                  <a:gd name="T57" fmla="*/ 72 h 152"/>
                  <a:gd name="T58" fmla="*/ 120 w 120"/>
                  <a:gd name="T59" fmla="*/ 84 h 152"/>
                  <a:gd name="T60" fmla="*/ 119 w 120"/>
                  <a:gd name="T61" fmla="*/ 93 h 152"/>
                  <a:gd name="T62" fmla="*/ 117 w 120"/>
                  <a:gd name="T63" fmla="*/ 101 h 152"/>
                  <a:gd name="T64" fmla="*/ 112 w 120"/>
                  <a:gd name="T65" fmla="*/ 109 h 152"/>
                  <a:gd name="T66" fmla="*/ 104 w 120"/>
                  <a:gd name="T67" fmla="*/ 117 h 152"/>
                  <a:gd name="T68" fmla="*/ 95 w 120"/>
                  <a:gd name="T69" fmla="*/ 124 h 152"/>
                  <a:gd name="T70" fmla="*/ 84 w 120"/>
                  <a:gd name="T71" fmla="*/ 130 h 152"/>
                  <a:gd name="T72" fmla="*/ 80 w 120"/>
                  <a:gd name="T73" fmla="*/ 135 h 152"/>
                  <a:gd name="T74" fmla="*/ 75 w 120"/>
                  <a:gd name="T75" fmla="*/ 138 h 152"/>
                  <a:gd name="T76" fmla="*/ 67 w 120"/>
                  <a:gd name="T77" fmla="*/ 143 h 152"/>
                  <a:gd name="T78" fmla="*/ 60 w 120"/>
                  <a:gd name="T79" fmla="*/ 146 h 152"/>
                  <a:gd name="T80" fmla="*/ 57 w 120"/>
                  <a:gd name="T81" fmla="*/ 147 h 152"/>
                  <a:gd name="T82" fmla="*/ 54 w 120"/>
                  <a:gd name="T83" fmla="*/ 150 h 152"/>
                  <a:gd name="T84" fmla="*/ 49 w 120"/>
                  <a:gd name="T85" fmla="*/ 152 h 152"/>
                  <a:gd name="T86" fmla="*/ 38 w 120"/>
                  <a:gd name="T87" fmla="*/ 150 h 152"/>
                  <a:gd name="T88" fmla="*/ 25 w 120"/>
                  <a:gd name="T89" fmla="*/ 139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52"/>
                  <a:gd name="T137" fmla="*/ 120 w 120"/>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52">
                    <a:moveTo>
                      <a:pt x="25" y="139"/>
                    </a:moveTo>
                    <a:lnTo>
                      <a:pt x="11" y="124"/>
                    </a:lnTo>
                    <a:lnTo>
                      <a:pt x="3" y="113"/>
                    </a:lnTo>
                    <a:lnTo>
                      <a:pt x="0" y="103"/>
                    </a:lnTo>
                    <a:lnTo>
                      <a:pt x="1" y="94"/>
                    </a:lnTo>
                    <a:lnTo>
                      <a:pt x="6" y="82"/>
                    </a:lnTo>
                    <a:lnTo>
                      <a:pt x="11" y="72"/>
                    </a:lnTo>
                    <a:lnTo>
                      <a:pt x="16" y="65"/>
                    </a:lnTo>
                    <a:lnTo>
                      <a:pt x="23" y="61"/>
                    </a:lnTo>
                    <a:lnTo>
                      <a:pt x="29" y="59"/>
                    </a:lnTo>
                    <a:lnTo>
                      <a:pt x="36" y="56"/>
                    </a:lnTo>
                    <a:lnTo>
                      <a:pt x="42" y="55"/>
                    </a:lnTo>
                    <a:lnTo>
                      <a:pt x="48" y="53"/>
                    </a:lnTo>
                    <a:lnTo>
                      <a:pt x="53" y="49"/>
                    </a:lnTo>
                    <a:lnTo>
                      <a:pt x="60" y="44"/>
                    </a:lnTo>
                    <a:lnTo>
                      <a:pt x="66" y="37"/>
                    </a:lnTo>
                    <a:lnTo>
                      <a:pt x="73" y="30"/>
                    </a:lnTo>
                    <a:lnTo>
                      <a:pt x="79" y="23"/>
                    </a:lnTo>
                    <a:lnTo>
                      <a:pt x="83" y="17"/>
                    </a:lnTo>
                    <a:lnTo>
                      <a:pt x="86" y="12"/>
                    </a:lnTo>
                    <a:lnTo>
                      <a:pt x="87" y="11"/>
                    </a:lnTo>
                    <a:lnTo>
                      <a:pt x="87" y="8"/>
                    </a:lnTo>
                    <a:lnTo>
                      <a:pt x="88" y="1"/>
                    </a:lnTo>
                    <a:lnTo>
                      <a:pt x="91" y="0"/>
                    </a:lnTo>
                    <a:lnTo>
                      <a:pt x="98" y="9"/>
                    </a:lnTo>
                    <a:lnTo>
                      <a:pt x="106" y="26"/>
                    </a:lnTo>
                    <a:lnTo>
                      <a:pt x="113" y="42"/>
                    </a:lnTo>
                    <a:lnTo>
                      <a:pt x="118" y="59"/>
                    </a:lnTo>
                    <a:lnTo>
                      <a:pt x="120" y="72"/>
                    </a:lnTo>
                    <a:lnTo>
                      <a:pt x="120" y="84"/>
                    </a:lnTo>
                    <a:lnTo>
                      <a:pt x="119" y="93"/>
                    </a:lnTo>
                    <a:lnTo>
                      <a:pt x="117" y="101"/>
                    </a:lnTo>
                    <a:lnTo>
                      <a:pt x="112" y="109"/>
                    </a:lnTo>
                    <a:lnTo>
                      <a:pt x="104" y="117"/>
                    </a:lnTo>
                    <a:lnTo>
                      <a:pt x="95" y="124"/>
                    </a:lnTo>
                    <a:lnTo>
                      <a:pt x="84" y="130"/>
                    </a:lnTo>
                    <a:lnTo>
                      <a:pt x="80" y="135"/>
                    </a:lnTo>
                    <a:lnTo>
                      <a:pt x="75" y="138"/>
                    </a:lnTo>
                    <a:lnTo>
                      <a:pt x="67" y="143"/>
                    </a:lnTo>
                    <a:lnTo>
                      <a:pt x="60" y="146"/>
                    </a:lnTo>
                    <a:lnTo>
                      <a:pt x="57" y="147"/>
                    </a:lnTo>
                    <a:lnTo>
                      <a:pt x="54" y="150"/>
                    </a:lnTo>
                    <a:lnTo>
                      <a:pt x="49" y="152"/>
                    </a:lnTo>
                    <a:lnTo>
                      <a:pt x="38" y="150"/>
                    </a:lnTo>
                    <a:lnTo>
                      <a:pt x="25" y="139"/>
                    </a:lnTo>
                    <a:close/>
                  </a:path>
                </a:pathLst>
              </a:custGeom>
              <a:solidFill>
                <a:srgbClr val="B27599"/>
              </a:solidFill>
              <a:ln w="9525">
                <a:noFill/>
                <a:round/>
                <a:headEnd/>
                <a:tailEnd/>
              </a:ln>
            </p:spPr>
            <p:txBody>
              <a:bodyPr/>
              <a:lstStyle/>
              <a:p>
                <a:endParaRPr lang="fa-IR"/>
              </a:p>
            </p:txBody>
          </p:sp>
          <p:sp>
            <p:nvSpPr>
              <p:cNvPr id="16615" name="Freeform 199"/>
              <p:cNvSpPr>
                <a:spLocks/>
              </p:cNvSpPr>
              <p:nvPr/>
            </p:nvSpPr>
            <p:spPr bwMode="auto">
              <a:xfrm>
                <a:off x="607" y="1904"/>
                <a:ext cx="30" cy="27"/>
              </a:xfrm>
              <a:custGeom>
                <a:avLst/>
                <a:gdLst>
                  <a:gd name="T0" fmla="*/ 12 w 61"/>
                  <a:gd name="T1" fmla="*/ 7 h 53"/>
                  <a:gd name="T2" fmla="*/ 17 w 61"/>
                  <a:gd name="T3" fmla="*/ 3 h 53"/>
                  <a:gd name="T4" fmla="*/ 22 w 61"/>
                  <a:gd name="T5" fmla="*/ 1 h 53"/>
                  <a:gd name="T6" fmla="*/ 27 w 61"/>
                  <a:gd name="T7" fmla="*/ 0 h 53"/>
                  <a:gd name="T8" fmla="*/ 33 w 61"/>
                  <a:gd name="T9" fmla="*/ 0 h 53"/>
                  <a:gd name="T10" fmla="*/ 38 w 61"/>
                  <a:gd name="T11" fmla="*/ 0 h 53"/>
                  <a:gd name="T12" fmla="*/ 44 w 61"/>
                  <a:gd name="T13" fmla="*/ 1 h 53"/>
                  <a:gd name="T14" fmla="*/ 48 w 61"/>
                  <a:gd name="T15" fmla="*/ 3 h 53"/>
                  <a:gd name="T16" fmla="*/ 52 w 61"/>
                  <a:gd name="T17" fmla="*/ 7 h 53"/>
                  <a:gd name="T18" fmla="*/ 57 w 61"/>
                  <a:gd name="T19" fmla="*/ 14 h 53"/>
                  <a:gd name="T20" fmla="*/ 61 w 61"/>
                  <a:gd name="T21" fmla="*/ 21 h 53"/>
                  <a:gd name="T22" fmla="*/ 59 w 61"/>
                  <a:gd name="T23" fmla="*/ 29 h 53"/>
                  <a:gd name="T24" fmla="*/ 51 w 61"/>
                  <a:gd name="T25" fmla="*/ 38 h 53"/>
                  <a:gd name="T26" fmla="*/ 41 w 61"/>
                  <a:gd name="T27" fmla="*/ 47 h 53"/>
                  <a:gd name="T28" fmla="*/ 37 w 61"/>
                  <a:gd name="T29" fmla="*/ 52 h 53"/>
                  <a:gd name="T30" fmla="*/ 33 w 61"/>
                  <a:gd name="T31" fmla="*/ 53 h 53"/>
                  <a:gd name="T32" fmla="*/ 26 w 61"/>
                  <a:gd name="T33" fmla="*/ 51 h 53"/>
                  <a:gd name="T34" fmla="*/ 17 w 61"/>
                  <a:gd name="T35" fmla="*/ 48 h 53"/>
                  <a:gd name="T36" fmla="*/ 8 w 61"/>
                  <a:gd name="T37" fmla="*/ 46 h 53"/>
                  <a:gd name="T38" fmla="*/ 2 w 61"/>
                  <a:gd name="T39" fmla="*/ 43 h 53"/>
                  <a:gd name="T40" fmla="*/ 0 w 61"/>
                  <a:gd name="T41" fmla="*/ 38 h 53"/>
                  <a:gd name="T42" fmla="*/ 0 w 61"/>
                  <a:gd name="T43" fmla="*/ 31 h 53"/>
                  <a:gd name="T44" fmla="*/ 2 w 61"/>
                  <a:gd name="T45" fmla="*/ 23 h 53"/>
                  <a:gd name="T46" fmla="*/ 6 w 61"/>
                  <a:gd name="T47" fmla="*/ 15 h 53"/>
                  <a:gd name="T48" fmla="*/ 12 w 61"/>
                  <a:gd name="T49" fmla="*/ 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53"/>
                  <a:gd name="T77" fmla="*/ 61 w 61"/>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53">
                    <a:moveTo>
                      <a:pt x="12" y="7"/>
                    </a:moveTo>
                    <a:lnTo>
                      <a:pt x="17" y="3"/>
                    </a:lnTo>
                    <a:lnTo>
                      <a:pt x="22" y="1"/>
                    </a:lnTo>
                    <a:lnTo>
                      <a:pt x="27" y="0"/>
                    </a:lnTo>
                    <a:lnTo>
                      <a:pt x="33" y="0"/>
                    </a:lnTo>
                    <a:lnTo>
                      <a:pt x="38" y="0"/>
                    </a:lnTo>
                    <a:lnTo>
                      <a:pt x="44" y="1"/>
                    </a:lnTo>
                    <a:lnTo>
                      <a:pt x="48" y="3"/>
                    </a:lnTo>
                    <a:lnTo>
                      <a:pt x="52" y="7"/>
                    </a:lnTo>
                    <a:lnTo>
                      <a:pt x="57" y="14"/>
                    </a:lnTo>
                    <a:lnTo>
                      <a:pt x="61" y="21"/>
                    </a:lnTo>
                    <a:lnTo>
                      <a:pt x="59" y="29"/>
                    </a:lnTo>
                    <a:lnTo>
                      <a:pt x="51" y="38"/>
                    </a:lnTo>
                    <a:lnTo>
                      <a:pt x="41" y="47"/>
                    </a:lnTo>
                    <a:lnTo>
                      <a:pt x="37" y="52"/>
                    </a:lnTo>
                    <a:lnTo>
                      <a:pt x="33" y="53"/>
                    </a:lnTo>
                    <a:lnTo>
                      <a:pt x="26" y="51"/>
                    </a:lnTo>
                    <a:lnTo>
                      <a:pt x="17" y="48"/>
                    </a:lnTo>
                    <a:lnTo>
                      <a:pt x="8" y="46"/>
                    </a:lnTo>
                    <a:lnTo>
                      <a:pt x="2" y="43"/>
                    </a:lnTo>
                    <a:lnTo>
                      <a:pt x="0" y="38"/>
                    </a:lnTo>
                    <a:lnTo>
                      <a:pt x="0" y="31"/>
                    </a:lnTo>
                    <a:lnTo>
                      <a:pt x="2" y="23"/>
                    </a:lnTo>
                    <a:lnTo>
                      <a:pt x="6" y="15"/>
                    </a:lnTo>
                    <a:lnTo>
                      <a:pt x="12" y="7"/>
                    </a:lnTo>
                    <a:close/>
                  </a:path>
                </a:pathLst>
              </a:custGeom>
              <a:solidFill>
                <a:srgbClr val="EFCCE5"/>
              </a:solidFill>
              <a:ln w="9525">
                <a:noFill/>
                <a:round/>
                <a:headEnd/>
                <a:tailEnd/>
              </a:ln>
            </p:spPr>
            <p:txBody>
              <a:bodyPr/>
              <a:lstStyle/>
              <a:p>
                <a:endParaRPr lang="fa-IR"/>
              </a:p>
            </p:txBody>
          </p:sp>
          <p:sp>
            <p:nvSpPr>
              <p:cNvPr id="16616" name="Freeform 200"/>
              <p:cNvSpPr>
                <a:spLocks/>
              </p:cNvSpPr>
              <p:nvPr/>
            </p:nvSpPr>
            <p:spPr bwMode="auto">
              <a:xfrm>
                <a:off x="489" y="1876"/>
                <a:ext cx="120" cy="68"/>
              </a:xfrm>
              <a:custGeom>
                <a:avLst/>
                <a:gdLst>
                  <a:gd name="T0" fmla="*/ 14 w 239"/>
                  <a:gd name="T1" fmla="*/ 17 h 135"/>
                  <a:gd name="T2" fmla="*/ 25 w 239"/>
                  <a:gd name="T3" fmla="*/ 29 h 135"/>
                  <a:gd name="T4" fmla="*/ 34 w 239"/>
                  <a:gd name="T5" fmla="*/ 37 h 135"/>
                  <a:gd name="T6" fmla="*/ 45 w 239"/>
                  <a:gd name="T7" fmla="*/ 43 h 135"/>
                  <a:gd name="T8" fmla="*/ 59 w 239"/>
                  <a:gd name="T9" fmla="*/ 47 h 135"/>
                  <a:gd name="T10" fmla="*/ 70 w 239"/>
                  <a:gd name="T11" fmla="*/ 40 h 135"/>
                  <a:gd name="T12" fmla="*/ 83 w 239"/>
                  <a:gd name="T13" fmla="*/ 28 h 135"/>
                  <a:gd name="T14" fmla="*/ 99 w 239"/>
                  <a:gd name="T15" fmla="*/ 20 h 135"/>
                  <a:gd name="T16" fmla="*/ 120 w 239"/>
                  <a:gd name="T17" fmla="*/ 21 h 135"/>
                  <a:gd name="T18" fmla="*/ 131 w 239"/>
                  <a:gd name="T19" fmla="*/ 22 h 135"/>
                  <a:gd name="T20" fmla="*/ 140 w 239"/>
                  <a:gd name="T21" fmla="*/ 25 h 135"/>
                  <a:gd name="T22" fmla="*/ 154 w 239"/>
                  <a:gd name="T23" fmla="*/ 28 h 135"/>
                  <a:gd name="T24" fmla="*/ 177 w 239"/>
                  <a:gd name="T25" fmla="*/ 36 h 135"/>
                  <a:gd name="T26" fmla="*/ 203 w 239"/>
                  <a:gd name="T27" fmla="*/ 50 h 135"/>
                  <a:gd name="T28" fmla="*/ 224 w 239"/>
                  <a:gd name="T29" fmla="*/ 65 h 135"/>
                  <a:gd name="T30" fmla="*/ 237 w 239"/>
                  <a:gd name="T31" fmla="*/ 75 h 135"/>
                  <a:gd name="T32" fmla="*/ 238 w 239"/>
                  <a:gd name="T33" fmla="*/ 75 h 135"/>
                  <a:gd name="T34" fmla="*/ 227 w 239"/>
                  <a:gd name="T35" fmla="*/ 71 h 135"/>
                  <a:gd name="T36" fmla="*/ 207 w 239"/>
                  <a:gd name="T37" fmla="*/ 63 h 135"/>
                  <a:gd name="T38" fmla="*/ 183 w 239"/>
                  <a:gd name="T39" fmla="*/ 53 h 135"/>
                  <a:gd name="T40" fmla="*/ 158 w 239"/>
                  <a:gd name="T41" fmla="*/ 47 h 135"/>
                  <a:gd name="T42" fmla="*/ 140 w 239"/>
                  <a:gd name="T43" fmla="*/ 40 h 135"/>
                  <a:gd name="T44" fmla="*/ 124 w 239"/>
                  <a:gd name="T45" fmla="*/ 38 h 135"/>
                  <a:gd name="T46" fmla="*/ 99 w 239"/>
                  <a:gd name="T47" fmla="*/ 45 h 135"/>
                  <a:gd name="T48" fmla="*/ 70 w 239"/>
                  <a:gd name="T49" fmla="*/ 57 h 135"/>
                  <a:gd name="T50" fmla="*/ 52 w 239"/>
                  <a:gd name="T51" fmla="*/ 57 h 135"/>
                  <a:gd name="T52" fmla="*/ 38 w 239"/>
                  <a:gd name="T53" fmla="*/ 52 h 135"/>
                  <a:gd name="T54" fmla="*/ 30 w 239"/>
                  <a:gd name="T55" fmla="*/ 49 h 135"/>
                  <a:gd name="T56" fmla="*/ 27 w 239"/>
                  <a:gd name="T57" fmla="*/ 50 h 135"/>
                  <a:gd name="T58" fmla="*/ 27 w 239"/>
                  <a:gd name="T59" fmla="*/ 65 h 135"/>
                  <a:gd name="T60" fmla="*/ 36 w 239"/>
                  <a:gd name="T61" fmla="*/ 83 h 135"/>
                  <a:gd name="T62" fmla="*/ 46 w 239"/>
                  <a:gd name="T63" fmla="*/ 102 h 135"/>
                  <a:gd name="T64" fmla="*/ 59 w 239"/>
                  <a:gd name="T65" fmla="*/ 118 h 135"/>
                  <a:gd name="T66" fmla="*/ 74 w 239"/>
                  <a:gd name="T67" fmla="*/ 126 h 135"/>
                  <a:gd name="T68" fmla="*/ 112 w 239"/>
                  <a:gd name="T69" fmla="*/ 113 h 135"/>
                  <a:gd name="T70" fmla="*/ 167 w 239"/>
                  <a:gd name="T71" fmla="*/ 97 h 135"/>
                  <a:gd name="T72" fmla="*/ 208 w 239"/>
                  <a:gd name="T73" fmla="*/ 90 h 135"/>
                  <a:gd name="T74" fmla="*/ 231 w 239"/>
                  <a:gd name="T75" fmla="*/ 88 h 135"/>
                  <a:gd name="T76" fmla="*/ 234 w 239"/>
                  <a:gd name="T77" fmla="*/ 88 h 135"/>
                  <a:gd name="T78" fmla="*/ 228 w 239"/>
                  <a:gd name="T79" fmla="*/ 88 h 135"/>
                  <a:gd name="T80" fmla="*/ 219 w 239"/>
                  <a:gd name="T81" fmla="*/ 90 h 135"/>
                  <a:gd name="T82" fmla="*/ 206 w 239"/>
                  <a:gd name="T83" fmla="*/ 94 h 135"/>
                  <a:gd name="T84" fmla="*/ 192 w 239"/>
                  <a:gd name="T85" fmla="*/ 101 h 135"/>
                  <a:gd name="T86" fmla="*/ 181 w 239"/>
                  <a:gd name="T87" fmla="*/ 105 h 135"/>
                  <a:gd name="T88" fmla="*/ 170 w 239"/>
                  <a:gd name="T89" fmla="*/ 110 h 135"/>
                  <a:gd name="T90" fmla="*/ 158 w 239"/>
                  <a:gd name="T91" fmla="*/ 115 h 135"/>
                  <a:gd name="T92" fmla="*/ 135 w 239"/>
                  <a:gd name="T93" fmla="*/ 123 h 135"/>
                  <a:gd name="T94" fmla="*/ 107 w 239"/>
                  <a:gd name="T95" fmla="*/ 131 h 135"/>
                  <a:gd name="T96" fmla="*/ 76 w 239"/>
                  <a:gd name="T97" fmla="*/ 135 h 135"/>
                  <a:gd name="T98" fmla="*/ 46 w 239"/>
                  <a:gd name="T99" fmla="*/ 127 h 135"/>
                  <a:gd name="T100" fmla="*/ 25 w 239"/>
                  <a:gd name="T101" fmla="*/ 104 h 135"/>
                  <a:gd name="T102" fmla="*/ 18 w 239"/>
                  <a:gd name="T103" fmla="*/ 80 h 135"/>
                  <a:gd name="T104" fmla="*/ 12 w 239"/>
                  <a:gd name="T105" fmla="*/ 55 h 135"/>
                  <a:gd name="T106" fmla="*/ 10 w 239"/>
                  <a:gd name="T107" fmla="*/ 30 h 135"/>
                  <a:gd name="T108" fmla="*/ 7 w 239"/>
                  <a:gd name="T109" fmla="*/ 20 h 135"/>
                  <a:gd name="T110" fmla="*/ 0 w 239"/>
                  <a:gd name="T111" fmla="*/ 0 h 1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9"/>
                  <a:gd name="T169" fmla="*/ 0 h 135"/>
                  <a:gd name="T170" fmla="*/ 239 w 239"/>
                  <a:gd name="T171" fmla="*/ 135 h 1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9" h="135">
                    <a:moveTo>
                      <a:pt x="7" y="9"/>
                    </a:moveTo>
                    <a:lnTo>
                      <a:pt x="14" y="17"/>
                    </a:lnTo>
                    <a:lnTo>
                      <a:pt x="19" y="25"/>
                    </a:lnTo>
                    <a:lnTo>
                      <a:pt x="25" y="29"/>
                    </a:lnTo>
                    <a:lnTo>
                      <a:pt x="30" y="34"/>
                    </a:lnTo>
                    <a:lnTo>
                      <a:pt x="34" y="37"/>
                    </a:lnTo>
                    <a:lnTo>
                      <a:pt x="40" y="41"/>
                    </a:lnTo>
                    <a:lnTo>
                      <a:pt x="45" y="43"/>
                    </a:lnTo>
                    <a:lnTo>
                      <a:pt x="52" y="45"/>
                    </a:lnTo>
                    <a:lnTo>
                      <a:pt x="59" y="47"/>
                    </a:lnTo>
                    <a:lnTo>
                      <a:pt x="64" y="44"/>
                    </a:lnTo>
                    <a:lnTo>
                      <a:pt x="70" y="40"/>
                    </a:lnTo>
                    <a:lnTo>
                      <a:pt x="76" y="34"/>
                    </a:lnTo>
                    <a:lnTo>
                      <a:pt x="83" y="28"/>
                    </a:lnTo>
                    <a:lnTo>
                      <a:pt x="90" y="23"/>
                    </a:lnTo>
                    <a:lnTo>
                      <a:pt x="99" y="20"/>
                    </a:lnTo>
                    <a:lnTo>
                      <a:pt x="109" y="20"/>
                    </a:lnTo>
                    <a:lnTo>
                      <a:pt x="120" y="21"/>
                    </a:lnTo>
                    <a:lnTo>
                      <a:pt x="127" y="22"/>
                    </a:lnTo>
                    <a:lnTo>
                      <a:pt x="131" y="22"/>
                    </a:lnTo>
                    <a:lnTo>
                      <a:pt x="136" y="23"/>
                    </a:lnTo>
                    <a:lnTo>
                      <a:pt x="140" y="25"/>
                    </a:lnTo>
                    <a:lnTo>
                      <a:pt x="146" y="26"/>
                    </a:lnTo>
                    <a:lnTo>
                      <a:pt x="154" y="28"/>
                    </a:lnTo>
                    <a:lnTo>
                      <a:pt x="165" y="32"/>
                    </a:lnTo>
                    <a:lnTo>
                      <a:pt x="177" y="36"/>
                    </a:lnTo>
                    <a:lnTo>
                      <a:pt x="190" y="43"/>
                    </a:lnTo>
                    <a:lnTo>
                      <a:pt x="203" y="50"/>
                    </a:lnTo>
                    <a:lnTo>
                      <a:pt x="214" y="58"/>
                    </a:lnTo>
                    <a:lnTo>
                      <a:pt x="224" y="65"/>
                    </a:lnTo>
                    <a:lnTo>
                      <a:pt x="233" y="71"/>
                    </a:lnTo>
                    <a:lnTo>
                      <a:pt x="237" y="75"/>
                    </a:lnTo>
                    <a:lnTo>
                      <a:pt x="239" y="76"/>
                    </a:lnTo>
                    <a:lnTo>
                      <a:pt x="238" y="75"/>
                    </a:lnTo>
                    <a:lnTo>
                      <a:pt x="234" y="74"/>
                    </a:lnTo>
                    <a:lnTo>
                      <a:pt x="227" y="71"/>
                    </a:lnTo>
                    <a:lnTo>
                      <a:pt x="218" y="66"/>
                    </a:lnTo>
                    <a:lnTo>
                      <a:pt x="207" y="63"/>
                    </a:lnTo>
                    <a:lnTo>
                      <a:pt x="196" y="58"/>
                    </a:lnTo>
                    <a:lnTo>
                      <a:pt x="183" y="53"/>
                    </a:lnTo>
                    <a:lnTo>
                      <a:pt x="169" y="50"/>
                    </a:lnTo>
                    <a:lnTo>
                      <a:pt x="158" y="47"/>
                    </a:lnTo>
                    <a:lnTo>
                      <a:pt x="148" y="43"/>
                    </a:lnTo>
                    <a:lnTo>
                      <a:pt x="140" y="40"/>
                    </a:lnTo>
                    <a:lnTo>
                      <a:pt x="133" y="38"/>
                    </a:lnTo>
                    <a:lnTo>
                      <a:pt x="124" y="38"/>
                    </a:lnTo>
                    <a:lnTo>
                      <a:pt x="113" y="41"/>
                    </a:lnTo>
                    <a:lnTo>
                      <a:pt x="99" y="45"/>
                    </a:lnTo>
                    <a:lnTo>
                      <a:pt x="79" y="53"/>
                    </a:lnTo>
                    <a:lnTo>
                      <a:pt x="70" y="57"/>
                    </a:lnTo>
                    <a:lnTo>
                      <a:pt x="61" y="57"/>
                    </a:lnTo>
                    <a:lnTo>
                      <a:pt x="52" y="57"/>
                    </a:lnTo>
                    <a:lnTo>
                      <a:pt x="45" y="55"/>
                    </a:lnTo>
                    <a:lnTo>
                      <a:pt x="38" y="52"/>
                    </a:lnTo>
                    <a:lnTo>
                      <a:pt x="33" y="50"/>
                    </a:lnTo>
                    <a:lnTo>
                      <a:pt x="30" y="49"/>
                    </a:lnTo>
                    <a:lnTo>
                      <a:pt x="29" y="48"/>
                    </a:lnTo>
                    <a:lnTo>
                      <a:pt x="27" y="50"/>
                    </a:lnTo>
                    <a:lnTo>
                      <a:pt x="27" y="56"/>
                    </a:lnTo>
                    <a:lnTo>
                      <a:pt x="27" y="65"/>
                    </a:lnTo>
                    <a:lnTo>
                      <a:pt x="32" y="76"/>
                    </a:lnTo>
                    <a:lnTo>
                      <a:pt x="36" y="83"/>
                    </a:lnTo>
                    <a:lnTo>
                      <a:pt x="40" y="93"/>
                    </a:lnTo>
                    <a:lnTo>
                      <a:pt x="46" y="102"/>
                    </a:lnTo>
                    <a:lnTo>
                      <a:pt x="52" y="111"/>
                    </a:lnTo>
                    <a:lnTo>
                      <a:pt x="59" y="118"/>
                    </a:lnTo>
                    <a:lnTo>
                      <a:pt x="65" y="124"/>
                    </a:lnTo>
                    <a:lnTo>
                      <a:pt x="74" y="126"/>
                    </a:lnTo>
                    <a:lnTo>
                      <a:pt x="82" y="125"/>
                    </a:lnTo>
                    <a:lnTo>
                      <a:pt x="112" y="113"/>
                    </a:lnTo>
                    <a:lnTo>
                      <a:pt x="140" y="104"/>
                    </a:lnTo>
                    <a:lnTo>
                      <a:pt x="167" y="97"/>
                    </a:lnTo>
                    <a:lnTo>
                      <a:pt x="190" y="93"/>
                    </a:lnTo>
                    <a:lnTo>
                      <a:pt x="208" y="90"/>
                    </a:lnTo>
                    <a:lnTo>
                      <a:pt x="222" y="89"/>
                    </a:lnTo>
                    <a:lnTo>
                      <a:pt x="231" y="88"/>
                    </a:lnTo>
                    <a:lnTo>
                      <a:pt x="235" y="88"/>
                    </a:lnTo>
                    <a:lnTo>
                      <a:pt x="234" y="88"/>
                    </a:lnTo>
                    <a:lnTo>
                      <a:pt x="231" y="88"/>
                    </a:lnTo>
                    <a:lnTo>
                      <a:pt x="228" y="88"/>
                    </a:lnTo>
                    <a:lnTo>
                      <a:pt x="223" y="89"/>
                    </a:lnTo>
                    <a:lnTo>
                      <a:pt x="219" y="90"/>
                    </a:lnTo>
                    <a:lnTo>
                      <a:pt x="213" y="91"/>
                    </a:lnTo>
                    <a:lnTo>
                      <a:pt x="206" y="94"/>
                    </a:lnTo>
                    <a:lnTo>
                      <a:pt x="200" y="96"/>
                    </a:lnTo>
                    <a:lnTo>
                      <a:pt x="192" y="101"/>
                    </a:lnTo>
                    <a:lnTo>
                      <a:pt x="185" y="103"/>
                    </a:lnTo>
                    <a:lnTo>
                      <a:pt x="181" y="105"/>
                    </a:lnTo>
                    <a:lnTo>
                      <a:pt x="176" y="108"/>
                    </a:lnTo>
                    <a:lnTo>
                      <a:pt x="170" y="110"/>
                    </a:lnTo>
                    <a:lnTo>
                      <a:pt x="165" y="112"/>
                    </a:lnTo>
                    <a:lnTo>
                      <a:pt x="158" y="115"/>
                    </a:lnTo>
                    <a:lnTo>
                      <a:pt x="147" y="118"/>
                    </a:lnTo>
                    <a:lnTo>
                      <a:pt x="135" y="123"/>
                    </a:lnTo>
                    <a:lnTo>
                      <a:pt x="122" y="127"/>
                    </a:lnTo>
                    <a:lnTo>
                      <a:pt x="107" y="131"/>
                    </a:lnTo>
                    <a:lnTo>
                      <a:pt x="91" y="134"/>
                    </a:lnTo>
                    <a:lnTo>
                      <a:pt x="76" y="135"/>
                    </a:lnTo>
                    <a:lnTo>
                      <a:pt x="61" y="133"/>
                    </a:lnTo>
                    <a:lnTo>
                      <a:pt x="46" y="127"/>
                    </a:lnTo>
                    <a:lnTo>
                      <a:pt x="33" y="116"/>
                    </a:lnTo>
                    <a:lnTo>
                      <a:pt x="25" y="104"/>
                    </a:lnTo>
                    <a:lnTo>
                      <a:pt x="21" y="91"/>
                    </a:lnTo>
                    <a:lnTo>
                      <a:pt x="18" y="80"/>
                    </a:lnTo>
                    <a:lnTo>
                      <a:pt x="15" y="68"/>
                    </a:lnTo>
                    <a:lnTo>
                      <a:pt x="12" y="55"/>
                    </a:lnTo>
                    <a:lnTo>
                      <a:pt x="11" y="41"/>
                    </a:lnTo>
                    <a:lnTo>
                      <a:pt x="10" y="30"/>
                    </a:lnTo>
                    <a:lnTo>
                      <a:pt x="10" y="26"/>
                    </a:lnTo>
                    <a:lnTo>
                      <a:pt x="7" y="20"/>
                    </a:lnTo>
                    <a:lnTo>
                      <a:pt x="2" y="9"/>
                    </a:lnTo>
                    <a:lnTo>
                      <a:pt x="0" y="0"/>
                    </a:lnTo>
                    <a:lnTo>
                      <a:pt x="7" y="9"/>
                    </a:lnTo>
                    <a:close/>
                  </a:path>
                </a:pathLst>
              </a:custGeom>
              <a:solidFill>
                <a:srgbClr val="000000"/>
              </a:solidFill>
              <a:ln w="9525">
                <a:noFill/>
                <a:round/>
                <a:headEnd/>
                <a:tailEnd/>
              </a:ln>
            </p:spPr>
            <p:txBody>
              <a:bodyPr/>
              <a:lstStyle/>
              <a:p>
                <a:endParaRPr lang="fa-IR"/>
              </a:p>
            </p:txBody>
          </p:sp>
          <p:sp>
            <p:nvSpPr>
              <p:cNvPr id="16617" name="Freeform 201"/>
              <p:cNvSpPr>
                <a:spLocks/>
              </p:cNvSpPr>
              <p:nvPr/>
            </p:nvSpPr>
            <p:spPr bwMode="auto">
              <a:xfrm>
                <a:off x="538" y="1921"/>
                <a:ext cx="68" cy="107"/>
              </a:xfrm>
              <a:custGeom>
                <a:avLst/>
                <a:gdLst>
                  <a:gd name="T0" fmla="*/ 110 w 135"/>
                  <a:gd name="T1" fmla="*/ 13 h 216"/>
                  <a:gd name="T2" fmla="*/ 71 w 135"/>
                  <a:gd name="T3" fmla="*/ 31 h 216"/>
                  <a:gd name="T4" fmla="*/ 34 w 135"/>
                  <a:gd name="T5" fmla="*/ 51 h 216"/>
                  <a:gd name="T6" fmla="*/ 14 w 135"/>
                  <a:gd name="T7" fmla="*/ 74 h 216"/>
                  <a:gd name="T8" fmla="*/ 19 w 135"/>
                  <a:gd name="T9" fmla="*/ 99 h 216"/>
                  <a:gd name="T10" fmla="*/ 34 w 135"/>
                  <a:gd name="T11" fmla="*/ 115 h 216"/>
                  <a:gd name="T12" fmla="*/ 49 w 135"/>
                  <a:gd name="T13" fmla="*/ 126 h 216"/>
                  <a:gd name="T14" fmla="*/ 58 w 135"/>
                  <a:gd name="T15" fmla="*/ 136 h 216"/>
                  <a:gd name="T16" fmla="*/ 56 w 135"/>
                  <a:gd name="T17" fmla="*/ 160 h 216"/>
                  <a:gd name="T18" fmla="*/ 45 w 135"/>
                  <a:gd name="T19" fmla="*/ 187 h 216"/>
                  <a:gd name="T20" fmla="*/ 29 w 135"/>
                  <a:gd name="T21" fmla="*/ 198 h 216"/>
                  <a:gd name="T22" fmla="*/ 16 w 135"/>
                  <a:gd name="T23" fmla="*/ 205 h 216"/>
                  <a:gd name="T24" fmla="*/ 7 w 135"/>
                  <a:gd name="T25" fmla="*/ 211 h 216"/>
                  <a:gd name="T26" fmla="*/ 1 w 135"/>
                  <a:gd name="T27" fmla="*/ 216 h 216"/>
                  <a:gd name="T28" fmla="*/ 4 w 135"/>
                  <a:gd name="T29" fmla="*/ 216 h 216"/>
                  <a:gd name="T30" fmla="*/ 37 w 135"/>
                  <a:gd name="T31" fmla="*/ 214 h 216"/>
                  <a:gd name="T32" fmla="*/ 82 w 135"/>
                  <a:gd name="T33" fmla="*/ 209 h 216"/>
                  <a:gd name="T34" fmla="*/ 118 w 135"/>
                  <a:gd name="T35" fmla="*/ 193 h 216"/>
                  <a:gd name="T36" fmla="*/ 131 w 135"/>
                  <a:gd name="T37" fmla="*/ 146 h 216"/>
                  <a:gd name="T38" fmla="*/ 122 w 135"/>
                  <a:gd name="T39" fmla="*/ 80 h 216"/>
                  <a:gd name="T40" fmla="*/ 115 w 135"/>
                  <a:gd name="T41" fmla="*/ 44 h 216"/>
                  <a:gd name="T42" fmla="*/ 129 w 135"/>
                  <a:gd name="T43" fmla="*/ 15 h 216"/>
                  <a:gd name="T44" fmla="*/ 128 w 135"/>
                  <a:gd name="T45" fmla="*/ 13 h 216"/>
                  <a:gd name="T46" fmla="*/ 107 w 135"/>
                  <a:gd name="T47" fmla="*/ 32 h 216"/>
                  <a:gd name="T48" fmla="*/ 102 w 135"/>
                  <a:gd name="T49" fmla="*/ 60 h 216"/>
                  <a:gd name="T50" fmla="*/ 113 w 135"/>
                  <a:gd name="T51" fmla="*/ 129 h 216"/>
                  <a:gd name="T52" fmla="*/ 95 w 135"/>
                  <a:gd name="T53" fmla="*/ 171 h 216"/>
                  <a:gd name="T54" fmla="*/ 77 w 135"/>
                  <a:gd name="T55" fmla="*/ 186 h 216"/>
                  <a:gd name="T56" fmla="*/ 58 w 135"/>
                  <a:gd name="T57" fmla="*/ 194 h 216"/>
                  <a:gd name="T58" fmla="*/ 47 w 135"/>
                  <a:gd name="T59" fmla="*/ 197 h 216"/>
                  <a:gd name="T60" fmla="*/ 48 w 135"/>
                  <a:gd name="T61" fmla="*/ 195 h 216"/>
                  <a:gd name="T62" fmla="*/ 64 w 135"/>
                  <a:gd name="T63" fmla="*/ 179 h 216"/>
                  <a:gd name="T64" fmla="*/ 77 w 135"/>
                  <a:gd name="T65" fmla="*/ 151 h 216"/>
                  <a:gd name="T66" fmla="*/ 69 w 135"/>
                  <a:gd name="T67" fmla="*/ 115 h 216"/>
                  <a:gd name="T68" fmla="*/ 48 w 135"/>
                  <a:gd name="T69" fmla="*/ 89 h 216"/>
                  <a:gd name="T70" fmla="*/ 56 w 135"/>
                  <a:gd name="T71" fmla="*/ 70 h 216"/>
                  <a:gd name="T72" fmla="*/ 75 w 135"/>
                  <a:gd name="T73" fmla="*/ 51 h 216"/>
                  <a:gd name="T74" fmla="*/ 90 w 135"/>
                  <a:gd name="T75" fmla="*/ 39 h 216"/>
                  <a:gd name="T76" fmla="*/ 94 w 135"/>
                  <a:gd name="T77" fmla="*/ 35 h 216"/>
                  <a:gd name="T78" fmla="*/ 111 w 135"/>
                  <a:gd name="T79" fmla="*/ 21 h 216"/>
                  <a:gd name="T80" fmla="*/ 130 w 135"/>
                  <a:gd name="T81" fmla="*/ 6 h 216"/>
                  <a:gd name="T82" fmla="*/ 133 w 135"/>
                  <a:gd name="T83" fmla="*/ 0 h 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
                  <a:gd name="T127" fmla="*/ 0 h 216"/>
                  <a:gd name="T128" fmla="*/ 135 w 135"/>
                  <a:gd name="T129" fmla="*/ 216 h 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 h="216">
                    <a:moveTo>
                      <a:pt x="125" y="5"/>
                    </a:moveTo>
                    <a:lnTo>
                      <a:pt x="110" y="13"/>
                    </a:lnTo>
                    <a:lnTo>
                      <a:pt x="92" y="22"/>
                    </a:lnTo>
                    <a:lnTo>
                      <a:pt x="71" y="31"/>
                    </a:lnTo>
                    <a:lnTo>
                      <a:pt x="53" y="40"/>
                    </a:lnTo>
                    <a:lnTo>
                      <a:pt x="34" y="51"/>
                    </a:lnTo>
                    <a:lnTo>
                      <a:pt x="22" y="62"/>
                    </a:lnTo>
                    <a:lnTo>
                      <a:pt x="14" y="74"/>
                    </a:lnTo>
                    <a:lnTo>
                      <a:pt x="14" y="88"/>
                    </a:lnTo>
                    <a:lnTo>
                      <a:pt x="19" y="99"/>
                    </a:lnTo>
                    <a:lnTo>
                      <a:pt x="26" y="108"/>
                    </a:lnTo>
                    <a:lnTo>
                      <a:pt x="34" y="115"/>
                    </a:lnTo>
                    <a:lnTo>
                      <a:pt x="41" y="121"/>
                    </a:lnTo>
                    <a:lnTo>
                      <a:pt x="49" y="126"/>
                    </a:lnTo>
                    <a:lnTo>
                      <a:pt x="55" y="130"/>
                    </a:lnTo>
                    <a:lnTo>
                      <a:pt x="58" y="136"/>
                    </a:lnTo>
                    <a:lnTo>
                      <a:pt x="58" y="144"/>
                    </a:lnTo>
                    <a:lnTo>
                      <a:pt x="56" y="160"/>
                    </a:lnTo>
                    <a:lnTo>
                      <a:pt x="52" y="174"/>
                    </a:lnTo>
                    <a:lnTo>
                      <a:pt x="45" y="187"/>
                    </a:lnTo>
                    <a:lnTo>
                      <a:pt x="34" y="195"/>
                    </a:lnTo>
                    <a:lnTo>
                      <a:pt x="29" y="198"/>
                    </a:lnTo>
                    <a:lnTo>
                      <a:pt x="22" y="202"/>
                    </a:lnTo>
                    <a:lnTo>
                      <a:pt x="16" y="205"/>
                    </a:lnTo>
                    <a:lnTo>
                      <a:pt x="11" y="209"/>
                    </a:lnTo>
                    <a:lnTo>
                      <a:pt x="7" y="211"/>
                    </a:lnTo>
                    <a:lnTo>
                      <a:pt x="3" y="213"/>
                    </a:lnTo>
                    <a:lnTo>
                      <a:pt x="1" y="216"/>
                    </a:lnTo>
                    <a:lnTo>
                      <a:pt x="0" y="216"/>
                    </a:lnTo>
                    <a:lnTo>
                      <a:pt x="4" y="216"/>
                    </a:lnTo>
                    <a:lnTo>
                      <a:pt x="18" y="216"/>
                    </a:lnTo>
                    <a:lnTo>
                      <a:pt x="37" y="214"/>
                    </a:lnTo>
                    <a:lnTo>
                      <a:pt x="60" y="212"/>
                    </a:lnTo>
                    <a:lnTo>
                      <a:pt x="82" y="209"/>
                    </a:lnTo>
                    <a:lnTo>
                      <a:pt x="102" y="202"/>
                    </a:lnTo>
                    <a:lnTo>
                      <a:pt x="118" y="193"/>
                    </a:lnTo>
                    <a:lnTo>
                      <a:pt x="128" y="180"/>
                    </a:lnTo>
                    <a:lnTo>
                      <a:pt x="131" y="146"/>
                    </a:lnTo>
                    <a:lnTo>
                      <a:pt x="129" y="111"/>
                    </a:lnTo>
                    <a:lnTo>
                      <a:pt x="122" y="80"/>
                    </a:lnTo>
                    <a:lnTo>
                      <a:pt x="115" y="59"/>
                    </a:lnTo>
                    <a:lnTo>
                      <a:pt x="115" y="44"/>
                    </a:lnTo>
                    <a:lnTo>
                      <a:pt x="121" y="28"/>
                    </a:lnTo>
                    <a:lnTo>
                      <a:pt x="129" y="15"/>
                    </a:lnTo>
                    <a:lnTo>
                      <a:pt x="132" y="9"/>
                    </a:lnTo>
                    <a:lnTo>
                      <a:pt x="128" y="13"/>
                    </a:lnTo>
                    <a:lnTo>
                      <a:pt x="118" y="22"/>
                    </a:lnTo>
                    <a:lnTo>
                      <a:pt x="107" y="32"/>
                    </a:lnTo>
                    <a:lnTo>
                      <a:pt x="101" y="42"/>
                    </a:lnTo>
                    <a:lnTo>
                      <a:pt x="102" y="60"/>
                    </a:lnTo>
                    <a:lnTo>
                      <a:pt x="109" y="92"/>
                    </a:lnTo>
                    <a:lnTo>
                      <a:pt x="113" y="129"/>
                    </a:lnTo>
                    <a:lnTo>
                      <a:pt x="105" y="160"/>
                    </a:lnTo>
                    <a:lnTo>
                      <a:pt x="95" y="171"/>
                    </a:lnTo>
                    <a:lnTo>
                      <a:pt x="86" y="179"/>
                    </a:lnTo>
                    <a:lnTo>
                      <a:pt x="77" y="186"/>
                    </a:lnTo>
                    <a:lnTo>
                      <a:pt x="67" y="190"/>
                    </a:lnTo>
                    <a:lnTo>
                      <a:pt x="58" y="194"/>
                    </a:lnTo>
                    <a:lnTo>
                      <a:pt x="52" y="196"/>
                    </a:lnTo>
                    <a:lnTo>
                      <a:pt x="47" y="197"/>
                    </a:lnTo>
                    <a:lnTo>
                      <a:pt x="46" y="197"/>
                    </a:lnTo>
                    <a:lnTo>
                      <a:pt x="48" y="195"/>
                    </a:lnTo>
                    <a:lnTo>
                      <a:pt x="55" y="189"/>
                    </a:lnTo>
                    <a:lnTo>
                      <a:pt x="64" y="179"/>
                    </a:lnTo>
                    <a:lnTo>
                      <a:pt x="71" y="166"/>
                    </a:lnTo>
                    <a:lnTo>
                      <a:pt x="77" y="151"/>
                    </a:lnTo>
                    <a:lnTo>
                      <a:pt x="77" y="134"/>
                    </a:lnTo>
                    <a:lnTo>
                      <a:pt x="69" y="115"/>
                    </a:lnTo>
                    <a:lnTo>
                      <a:pt x="52" y="96"/>
                    </a:lnTo>
                    <a:lnTo>
                      <a:pt x="48" y="89"/>
                    </a:lnTo>
                    <a:lnTo>
                      <a:pt x="50" y="80"/>
                    </a:lnTo>
                    <a:lnTo>
                      <a:pt x="56" y="70"/>
                    </a:lnTo>
                    <a:lnTo>
                      <a:pt x="65" y="60"/>
                    </a:lnTo>
                    <a:lnTo>
                      <a:pt x="75" y="51"/>
                    </a:lnTo>
                    <a:lnTo>
                      <a:pt x="83" y="44"/>
                    </a:lnTo>
                    <a:lnTo>
                      <a:pt x="90" y="39"/>
                    </a:lnTo>
                    <a:lnTo>
                      <a:pt x="92" y="37"/>
                    </a:lnTo>
                    <a:lnTo>
                      <a:pt x="94" y="35"/>
                    </a:lnTo>
                    <a:lnTo>
                      <a:pt x="102" y="29"/>
                    </a:lnTo>
                    <a:lnTo>
                      <a:pt x="111" y="21"/>
                    </a:lnTo>
                    <a:lnTo>
                      <a:pt x="122" y="13"/>
                    </a:lnTo>
                    <a:lnTo>
                      <a:pt x="130" y="6"/>
                    </a:lnTo>
                    <a:lnTo>
                      <a:pt x="135" y="1"/>
                    </a:lnTo>
                    <a:lnTo>
                      <a:pt x="133" y="0"/>
                    </a:lnTo>
                    <a:lnTo>
                      <a:pt x="125" y="5"/>
                    </a:lnTo>
                    <a:close/>
                  </a:path>
                </a:pathLst>
              </a:custGeom>
              <a:solidFill>
                <a:srgbClr val="000000"/>
              </a:solidFill>
              <a:ln w="9525">
                <a:noFill/>
                <a:round/>
                <a:headEnd/>
                <a:tailEnd/>
              </a:ln>
            </p:spPr>
            <p:txBody>
              <a:bodyPr/>
              <a:lstStyle/>
              <a:p>
                <a:endParaRPr lang="fa-IR"/>
              </a:p>
            </p:txBody>
          </p:sp>
          <p:sp>
            <p:nvSpPr>
              <p:cNvPr id="16618" name="Freeform 202"/>
              <p:cNvSpPr>
                <a:spLocks/>
              </p:cNvSpPr>
              <p:nvPr/>
            </p:nvSpPr>
            <p:spPr bwMode="auto">
              <a:xfrm>
                <a:off x="605" y="1931"/>
                <a:ext cx="122" cy="70"/>
              </a:xfrm>
              <a:custGeom>
                <a:avLst/>
                <a:gdLst>
                  <a:gd name="T0" fmla="*/ 49 w 243"/>
                  <a:gd name="T1" fmla="*/ 2 h 140"/>
                  <a:gd name="T2" fmla="*/ 66 w 243"/>
                  <a:gd name="T3" fmla="*/ 2 h 140"/>
                  <a:gd name="T4" fmla="*/ 84 w 243"/>
                  <a:gd name="T5" fmla="*/ 8 h 140"/>
                  <a:gd name="T6" fmla="*/ 104 w 243"/>
                  <a:gd name="T7" fmla="*/ 26 h 140"/>
                  <a:gd name="T8" fmla="*/ 129 w 243"/>
                  <a:gd name="T9" fmla="*/ 62 h 140"/>
                  <a:gd name="T10" fmla="*/ 166 w 243"/>
                  <a:gd name="T11" fmla="*/ 89 h 140"/>
                  <a:gd name="T12" fmla="*/ 205 w 243"/>
                  <a:gd name="T13" fmla="*/ 105 h 140"/>
                  <a:gd name="T14" fmla="*/ 235 w 243"/>
                  <a:gd name="T15" fmla="*/ 113 h 140"/>
                  <a:gd name="T16" fmla="*/ 241 w 243"/>
                  <a:gd name="T17" fmla="*/ 120 h 140"/>
                  <a:gd name="T18" fmla="*/ 207 w 243"/>
                  <a:gd name="T19" fmla="*/ 129 h 140"/>
                  <a:gd name="T20" fmla="*/ 151 w 243"/>
                  <a:gd name="T21" fmla="*/ 138 h 140"/>
                  <a:gd name="T22" fmla="*/ 98 w 243"/>
                  <a:gd name="T23" fmla="*/ 140 h 140"/>
                  <a:gd name="T24" fmla="*/ 66 w 243"/>
                  <a:gd name="T25" fmla="*/ 132 h 140"/>
                  <a:gd name="T26" fmla="*/ 43 w 243"/>
                  <a:gd name="T27" fmla="*/ 113 h 140"/>
                  <a:gd name="T28" fmla="*/ 25 w 243"/>
                  <a:gd name="T29" fmla="*/ 86 h 140"/>
                  <a:gd name="T30" fmla="*/ 11 w 243"/>
                  <a:gd name="T31" fmla="*/ 59 h 140"/>
                  <a:gd name="T32" fmla="*/ 0 w 243"/>
                  <a:gd name="T33" fmla="*/ 28 h 140"/>
                  <a:gd name="T34" fmla="*/ 7 w 243"/>
                  <a:gd name="T35" fmla="*/ 3 h 140"/>
                  <a:gd name="T36" fmla="*/ 8 w 243"/>
                  <a:gd name="T37" fmla="*/ 6 h 140"/>
                  <a:gd name="T38" fmla="*/ 11 w 243"/>
                  <a:gd name="T39" fmla="*/ 37 h 140"/>
                  <a:gd name="T40" fmla="*/ 29 w 243"/>
                  <a:gd name="T41" fmla="*/ 68 h 140"/>
                  <a:gd name="T42" fmla="*/ 58 w 243"/>
                  <a:gd name="T43" fmla="*/ 91 h 140"/>
                  <a:gd name="T44" fmla="*/ 98 w 243"/>
                  <a:gd name="T45" fmla="*/ 110 h 140"/>
                  <a:gd name="T46" fmla="*/ 143 w 243"/>
                  <a:gd name="T47" fmla="*/ 119 h 140"/>
                  <a:gd name="T48" fmla="*/ 166 w 243"/>
                  <a:gd name="T49" fmla="*/ 116 h 140"/>
                  <a:gd name="T50" fmla="*/ 158 w 243"/>
                  <a:gd name="T51" fmla="*/ 114 h 140"/>
                  <a:gd name="T52" fmla="*/ 141 w 243"/>
                  <a:gd name="T53" fmla="*/ 106 h 140"/>
                  <a:gd name="T54" fmla="*/ 120 w 243"/>
                  <a:gd name="T55" fmla="*/ 89 h 140"/>
                  <a:gd name="T56" fmla="*/ 103 w 243"/>
                  <a:gd name="T57" fmla="*/ 61 h 140"/>
                  <a:gd name="T58" fmla="*/ 90 w 243"/>
                  <a:gd name="T59" fmla="*/ 41 h 140"/>
                  <a:gd name="T60" fmla="*/ 83 w 243"/>
                  <a:gd name="T61" fmla="*/ 31 h 140"/>
                  <a:gd name="T62" fmla="*/ 79 w 243"/>
                  <a:gd name="T63" fmla="*/ 28 h 140"/>
                  <a:gd name="T64" fmla="*/ 73 w 243"/>
                  <a:gd name="T65" fmla="*/ 25 h 140"/>
                  <a:gd name="T66" fmla="*/ 58 w 243"/>
                  <a:gd name="T67" fmla="*/ 18 h 140"/>
                  <a:gd name="T68" fmla="*/ 40 w 243"/>
                  <a:gd name="T69" fmla="*/ 9 h 140"/>
                  <a:gd name="T70" fmla="*/ 27 w 243"/>
                  <a:gd name="T71" fmla="*/ 3 h 140"/>
                  <a:gd name="T72" fmla="*/ 25 w 243"/>
                  <a:gd name="T73" fmla="*/ 2 h 140"/>
                  <a:gd name="T74" fmla="*/ 29 w 243"/>
                  <a:gd name="T75" fmla="*/ 1 h 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3"/>
                  <a:gd name="T115" fmla="*/ 0 h 140"/>
                  <a:gd name="T116" fmla="*/ 243 w 243"/>
                  <a:gd name="T117" fmla="*/ 140 h 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3" h="140">
                    <a:moveTo>
                      <a:pt x="41" y="2"/>
                    </a:moveTo>
                    <a:lnTo>
                      <a:pt x="49" y="2"/>
                    </a:lnTo>
                    <a:lnTo>
                      <a:pt x="57" y="2"/>
                    </a:lnTo>
                    <a:lnTo>
                      <a:pt x="66" y="2"/>
                    </a:lnTo>
                    <a:lnTo>
                      <a:pt x="75" y="3"/>
                    </a:lnTo>
                    <a:lnTo>
                      <a:pt x="84" y="8"/>
                    </a:lnTo>
                    <a:lnTo>
                      <a:pt x="94" y="15"/>
                    </a:lnTo>
                    <a:lnTo>
                      <a:pt x="104" y="26"/>
                    </a:lnTo>
                    <a:lnTo>
                      <a:pt x="116" y="44"/>
                    </a:lnTo>
                    <a:lnTo>
                      <a:pt x="129" y="62"/>
                    </a:lnTo>
                    <a:lnTo>
                      <a:pt x="147" y="77"/>
                    </a:lnTo>
                    <a:lnTo>
                      <a:pt x="166" y="89"/>
                    </a:lnTo>
                    <a:lnTo>
                      <a:pt x="187" y="98"/>
                    </a:lnTo>
                    <a:lnTo>
                      <a:pt x="205" y="105"/>
                    </a:lnTo>
                    <a:lnTo>
                      <a:pt x="223" y="109"/>
                    </a:lnTo>
                    <a:lnTo>
                      <a:pt x="235" y="113"/>
                    </a:lnTo>
                    <a:lnTo>
                      <a:pt x="243" y="116"/>
                    </a:lnTo>
                    <a:lnTo>
                      <a:pt x="241" y="120"/>
                    </a:lnTo>
                    <a:lnTo>
                      <a:pt x="228" y="124"/>
                    </a:lnTo>
                    <a:lnTo>
                      <a:pt x="207" y="129"/>
                    </a:lnTo>
                    <a:lnTo>
                      <a:pt x="180" y="134"/>
                    </a:lnTo>
                    <a:lnTo>
                      <a:pt x="151" y="138"/>
                    </a:lnTo>
                    <a:lnTo>
                      <a:pt x="124" y="140"/>
                    </a:lnTo>
                    <a:lnTo>
                      <a:pt x="98" y="140"/>
                    </a:lnTo>
                    <a:lnTo>
                      <a:pt x="80" y="138"/>
                    </a:lnTo>
                    <a:lnTo>
                      <a:pt x="66" y="132"/>
                    </a:lnTo>
                    <a:lnTo>
                      <a:pt x="53" y="123"/>
                    </a:lnTo>
                    <a:lnTo>
                      <a:pt x="43" y="113"/>
                    </a:lnTo>
                    <a:lnTo>
                      <a:pt x="33" y="99"/>
                    </a:lnTo>
                    <a:lnTo>
                      <a:pt x="25" y="86"/>
                    </a:lnTo>
                    <a:lnTo>
                      <a:pt x="16" y="72"/>
                    </a:lnTo>
                    <a:lnTo>
                      <a:pt x="11" y="59"/>
                    </a:lnTo>
                    <a:lnTo>
                      <a:pt x="5" y="47"/>
                    </a:lnTo>
                    <a:lnTo>
                      <a:pt x="0" y="28"/>
                    </a:lnTo>
                    <a:lnTo>
                      <a:pt x="3" y="13"/>
                    </a:lnTo>
                    <a:lnTo>
                      <a:pt x="7" y="3"/>
                    </a:lnTo>
                    <a:lnTo>
                      <a:pt x="10" y="0"/>
                    </a:lnTo>
                    <a:lnTo>
                      <a:pt x="8" y="6"/>
                    </a:lnTo>
                    <a:lnTo>
                      <a:pt x="8" y="18"/>
                    </a:lnTo>
                    <a:lnTo>
                      <a:pt x="11" y="37"/>
                    </a:lnTo>
                    <a:lnTo>
                      <a:pt x="20" y="57"/>
                    </a:lnTo>
                    <a:lnTo>
                      <a:pt x="29" y="68"/>
                    </a:lnTo>
                    <a:lnTo>
                      <a:pt x="42" y="79"/>
                    </a:lnTo>
                    <a:lnTo>
                      <a:pt x="58" y="91"/>
                    </a:lnTo>
                    <a:lnTo>
                      <a:pt x="78" y="101"/>
                    </a:lnTo>
                    <a:lnTo>
                      <a:pt x="98" y="110"/>
                    </a:lnTo>
                    <a:lnTo>
                      <a:pt x="120" y="116"/>
                    </a:lnTo>
                    <a:lnTo>
                      <a:pt x="143" y="119"/>
                    </a:lnTo>
                    <a:lnTo>
                      <a:pt x="165" y="116"/>
                    </a:lnTo>
                    <a:lnTo>
                      <a:pt x="166" y="116"/>
                    </a:lnTo>
                    <a:lnTo>
                      <a:pt x="164" y="115"/>
                    </a:lnTo>
                    <a:lnTo>
                      <a:pt x="158" y="114"/>
                    </a:lnTo>
                    <a:lnTo>
                      <a:pt x="150" y="110"/>
                    </a:lnTo>
                    <a:lnTo>
                      <a:pt x="141" y="106"/>
                    </a:lnTo>
                    <a:lnTo>
                      <a:pt x="131" y="99"/>
                    </a:lnTo>
                    <a:lnTo>
                      <a:pt x="120" y="89"/>
                    </a:lnTo>
                    <a:lnTo>
                      <a:pt x="111" y="75"/>
                    </a:lnTo>
                    <a:lnTo>
                      <a:pt x="103" y="61"/>
                    </a:lnTo>
                    <a:lnTo>
                      <a:pt x="96" y="49"/>
                    </a:lnTo>
                    <a:lnTo>
                      <a:pt x="90" y="41"/>
                    </a:lnTo>
                    <a:lnTo>
                      <a:pt x="87" y="34"/>
                    </a:lnTo>
                    <a:lnTo>
                      <a:pt x="83" y="31"/>
                    </a:lnTo>
                    <a:lnTo>
                      <a:pt x="80" y="29"/>
                    </a:lnTo>
                    <a:lnTo>
                      <a:pt x="79" y="28"/>
                    </a:lnTo>
                    <a:lnTo>
                      <a:pt x="76" y="26"/>
                    </a:lnTo>
                    <a:lnTo>
                      <a:pt x="73" y="25"/>
                    </a:lnTo>
                    <a:lnTo>
                      <a:pt x="66" y="22"/>
                    </a:lnTo>
                    <a:lnTo>
                      <a:pt x="58" y="18"/>
                    </a:lnTo>
                    <a:lnTo>
                      <a:pt x="49" y="14"/>
                    </a:lnTo>
                    <a:lnTo>
                      <a:pt x="40" y="9"/>
                    </a:lnTo>
                    <a:lnTo>
                      <a:pt x="31" y="6"/>
                    </a:lnTo>
                    <a:lnTo>
                      <a:pt x="27" y="3"/>
                    </a:lnTo>
                    <a:lnTo>
                      <a:pt x="25" y="2"/>
                    </a:lnTo>
                    <a:lnTo>
                      <a:pt x="25" y="1"/>
                    </a:lnTo>
                    <a:lnTo>
                      <a:pt x="29" y="1"/>
                    </a:lnTo>
                    <a:lnTo>
                      <a:pt x="41" y="2"/>
                    </a:lnTo>
                    <a:close/>
                  </a:path>
                </a:pathLst>
              </a:custGeom>
              <a:solidFill>
                <a:srgbClr val="000000"/>
              </a:solidFill>
              <a:ln w="9525">
                <a:noFill/>
                <a:round/>
                <a:headEnd/>
                <a:tailEnd/>
              </a:ln>
            </p:spPr>
            <p:txBody>
              <a:bodyPr/>
              <a:lstStyle/>
              <a:p>
                <a:endParaRPr lang="fa-IR"/>
              </a:p>
            </p:txBody>
          </p:sp>
          <p:sp>
            <p:nvSpPr>
              <p:cNvPr id="16619" name="Freeform 203"/>
              <p:cNvSpPr>
                <a:spLocks/>
              </p:cNvSpPr>
              <p:nvPr/>
            </p:nvSpPr>
            <p:spPr bwMode="auto">
              <a:xfrm>
                <a:off x="636" y="1865"/>
                <a:ext cx="106" cy="79"/>
              </a:xfrm>
              <a:custGeom>
                <a:avLst/>
                <a:gdLst>
                  <a:gd name="T0" fmla="*/ 7 w 214"/>
                  <a:gd name="T1" fmla="*/ 85 h 159"/>
                  <a:gd name="T2" fmla="*/ 25 w 214"/>
                  <a:gd name="T3" fmla="*/ 68 h 159"/>
                  <a:gd name="T4" fmla="*/ 44 w 214"/>
                  <a:gd name="T5" fmla="*/ 65 h 159"/>
                  <a:gd name="T6" fmla="*/ 65 w 214"/>
                  <a:gd name="T7" fmla="*/ 70 h 159"/>
                  <a:gd name="T8" fmla="*/ 85 w 214"/>
                  <a:gd name="T9" fmla="*/ 74 h 159"/>
                  <a:gd name="T10" fmla="*/ 111 w 214"/>
                  <a:gd name="T11" fmla="*/ 74 h 159"/>
                  <a:gd name="T12" fmla="*/ 141 w 214"/>
                  <a:gd name="T13" fmla="*/ 71 h 159"/>
                  <a:gd name="T14" fmla="*/ 167 w 214"/>
                  <a:gd name="T15" fmla="*/ 61 h 159"/>
                  <a:gd name="T16" fmla="*/ 189 w 214"/>
                  <a:gd name="T17" fmla="*/ 38 h 159"/>
                  <a:gd name="T18" fmla="*/ 204 w 214"/>
                  <a:gd name="T19" fmla="*/ 6 h 159"/>
                  <a:gd name="T20" fmla="*/ 209 w 214"/>
                  <a:gd name="T21" fmla="*/ 10 h 159"/>
                  <a:gd name="T22" fmla="*/ 214 w 214"/>
                  <a:gd name="T23" fmla="*/ 63 h 159"/>
                  <a:gd name="T24" fmla="*/ 200 w 214"/>
                  <a:gd name="T25" fmla="*/ 106 h 159"/>
                  <a:gd name="T26" fmla="*/ 194 w 214"/>
                  <a:gd name="T27" fmla="*/ 126 h 159"/>
                  <a:gd name="T28" fmla="*/ 187 w 214"/>
                  <a:gd name="T29" fmla="*/ 136 h 159"/>
                  <a:gd name="T30" fmla="*/ 174 w 214"/>
                  <a:gd name="T31" fmla="*/ 143 h 159"/>
                  <a:gd name="T32" fmla="*/ 150 w 214"/>
                  <a:gd name="T33" fmla="*/ 149 h 159"/>
                  <a:gd name="T34" fmla="*/ 126 w 214"/>
                  <a:gd name="T35" fmla="*/ 155 h 159"/>
                  <a:gd name="T36" fmla="*/ 104 w 214"/>
                  <a:gd name="T37" fmla="*/ 159 h 159"/>
                  <a:gd name="T38" fmla="*/ 86 w 214"/>
                  <a:gd name="T39" fmla="*/ 159 h 159"/>
                  <a:gd name="T40" fmla="*/ 68 w 214"/>
                  <a:gd name="T41" fmla="*/ 152 h 159"/>
                  <a:gd name="T42" fmla="*/ 45 w 214"/>
                  <a:gd name="T43" fmla="*/ 139 h 159"/>
                  <a:gd name="T44" fmla="*/ 22 w 214"/>
                  <a:gd name="T45" fmla="*/ 124 h 159"/>
                  <a:gd name="T46" fmla="*/ 7 w 214"/>
                  <a:gd name="T47" fmla="*/ 113 h 159"/>
                  <a:gd name="T48" fmla="*/ 7 w 214"/>
                  <a:gd name="T49" fmla="*/ 111 h 159"/>
                  <a:gd name="T50" fmla="*/ 21 w 214"/>
                  <a:gd name="T51" fmla="*/ 110 h 159"/>
                  <a:gd name="T52" fmla="*/ 34 w 214"/>
                  <a:gd name="T53" fmla="*/ 116 h 159"/>
                  <a:gd name="T54" fmla="*/ 45 w 214"/>
                  <a:gd name="T55" fmla="*/ 121 h 159"/>
                  <a:gd name="T56" fmla="*/ 60 w 214"/>
                  <a:gd name="T57" fmla="*/ 126 h 159"/>
                  <a:gd name="T58" fmla="*/ 76 w 214"/>
                  <a:gd name="T59" fmla="*/ 128 h 159"/>
                  <a:gd name="T60" fmla="*/ 97 w 214"/>
                  <a:gd name="T61" fmla="*/ 131 h 159"/>
                  <a:gd name="T62" fmla="*/ 114 w 214"/>
                  <a:gd name="T63" fmla="*/ 132 h 159"/>
                  <a:gd name="T64" fmla="*/ 129 w 214"/>
                  <a:gd name="T65" fmla="*/ 133 h 159"/>
                  <a:gd name="T66" fmla="*/ 144 w 214"/>
                  <a:gd name="T67" fmla="*/ 128 h 159"/>
                  <a:gd name="T68" fmla="*/ 161 w 214"/>
                  <a:gd name="T69" fmla="*/ 117 h 159"/>
                  <a:gd name="T70" fmla="*/ 173 w 214"/>
                  <a:gd name="T71" fmla="*/ 99 h 159"/>
                  <a:gd name="T72" fmla="*/ 182 w 214"/>
                  <a:gd name="T73" fmla="*/ 82 h 159"/>
                  <a:gd name="T74" fmla="*/ 186 w 214"/>
                  <a:gd name="T75" fmla="*/ 71 h 159"/>
                  <a:gd name="T76" fmla="*/ 185 w 214"/>
                  <a:gd name="T77" fmla="*/ 71 h 159"/>
                  <a:gd name="T78" fmla="*/ 171 w 214"/>
                  <a:gd name="T79" fmla="*/ 81 h 159"/>
                  <a:gd name="T80" fmla="*/ 149 w 214"/>
                  <a:gd name="T81" fmla="*/ 94 h 159"/>
                  <a:gd name="T82" fmla="*/ 127 w 214"/>
                  <a:gd name="T83" fmla="*/ 101 h 159"/>
                  <a:gd name="T84" fmla="*/ 94 w 214"/>
                  <a:gd name="T85" fmla="*/ 87 h 159"/>
                  <a:gd name="T86" fmla="*/ 57 w 214"/>
                  <a:gd name="T87" fmla="*/ 79 h 159"/>
                  <a:gd name="T88" fmla="*/ 33 w 214"/>
                  <a:gd name="T89" fmla="*/ 82 h 159"/>
                  <a:gd name="T90" fmla="*/ 21 w 214"/>
                  <a:gd name="T91" fmla="*/ 88 h 159"/>
                  <a:gd name="T92" fmla="*/ 17 w 214"/>
                  <a:gd name="T93" fmla="*/ 94 h 159"/>
                  <a:gd name="T94" fmla="*/ 0 w 214"/>
                  <a:gd name="T95" fmla="*/ 106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4"/>
                  <a:gd name="T145" fmla="*/ 0 h 159"/>
                  <a:gd name="T146" fmla="*/ 214 w 214"/>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4" h="159">
                    <a:moveTo>
                      <a:pt x="0" y="101"/>
                    </a:moveTo>
                    <a:lnTo>
                      <a:pt x="7" y="85"/>
                    </a:lnTo>
                    <a:lnTo>
                      <a:pt x="15" y="74"/>
                    </a:lnTo>
                    <a:lnTo>
                      <a:pt x="25" y="68"/>
                    </a:lnTo>
                    <a:lnTo>
                      <a:pt x="34" y="65"/>
                    </a:lnTo>
                    <a:lnTo>
                      <a:pt x="44" y="65"/>
                    </a:lnTo>
                    <a:lnTo>
                      <a:pt x="55" y="66"/>
                    </a:lnTo>
                    <a:lnTo>
                      <a:pt x="65" y="70"/>
                    </a:lnTo>
                    <a:lnTo>
                      <a:pt x="74" y="72"/>
                    </a:lnTo>
                    <a:lnTo>
                      <a:pt x="85" y="74"/>
                    </a:lnTo>
                    <a:lnTo>
                      <a:pt x="97" y="75"/>
                    </a:lnTo>
                    <a:lnTo>
                      <a:pt x="111" y="74"/>
                    </a:lnTo>
                    <a:lnTo>
                      <a:pt x="126" y="73"/>
                    </a:lnTo>
                    <a:lnTo>
                      <a:pt x="141" y="71"/>
                    </a:lnTo>
                    <a:lnTo>
                      <a:pt x="156" y="67"/>
                    </a:lnTo>
                    <a:lnTo>
                      <a:pt x="167" y="61"/>
                    </a:lnTo>
                    <a:lnTo>
                      <a:pt x="177" y="56"/>
                    </a:lnTo>
                    <a:lnTo>
                      <a:pt x="189" y="38"/>
                    </a:lnTo>
                    <a:lnTo>
                      <a:pt x="199" y="21"/>
                    </a:lnTo>
                    <a:lnTo>
                      <a:pt x="204" y="6"/>
                    </a:lnTo>
                    <a:lnTo>
                      <a:pt x="207" y="0"/>
                    </a:lnTo>
                    <a:lnTo>
                      <a:pt x="209" y="10"/>
                    </a:lnTo>
                    <a:lnTo>
                      <a:pt x="214" y="32"/>
                    </a:lnTo>
                    <a:lnTo>
                      <a:pt x="214" y="63"/>
                    </a:lnTo>
                    <a:lnTo>
                      <a:pt x="205" y="94"/>
                    </a:lnTo>
                    <a:lnTo>
                      <a:pt x="200" y="106"/>
                    </a:lnTo>
                    <a:lnTo>
                      <a:pt x="196" y="118"/>
                    </a:lnTo>
                    <a:lnTo>
                      <a:pt x="194" y="126"/>
                    </a:lnTo>
                    <a:lnTo>
                      <a:pt x="192" y="132"/>
                    </a:lnTo>
                    <a:lnTo>
                      <a:pt x="187" y="136"/>
                    </a:lnTo>
                    <a:lnTo>
                      <a:pt x="182" y="141"/>
                    </a:lnTo>
                    <a:lnTo>
                      <a:pt x="174" y="143"/>
                    </a:lnTo>
                    <a:lnTo>
                      <a:pt x="163" y="147"/>
                    </a:lnTo>
                    <a:lnTo>
                      <a:pt x="150" y="149"/>
                    </a:lnTo>
                    <a:lnTo>
                      <a:pt x="137" y="152"/>
                    </a:lnTo>
                    <a:lnTo>
                      <a:pt x="126" y="155"/>
                    </a:lnTo>
                    <a:lnTo>
                      <a:pt x="114" y="157"/>
                    </a:lnTo>
                    <a:lnTo>
                      <a:pt x="104" y="159"/>
                    </a:lnTo>
                    <a:lnTo>
                      <a:pt x="95" y="159"/>
                    </a:lnTo>
                    <a:lnTo>
                      <a:pt x="86" y="159"/>
                    </a:lnTo>
                    <a:lnTo>
                      <a:pt x="78" y="157"/>
                    </a:lnTo>
                    <a:lnTo>
                      <a:pt x="68" y="152"/>
                    </a:lnTo>
                    <a:lnTo>
                      <a:pt x="58" y="147"/>
                    </a:lnTo>
                    <a:lnTo>
                      <a:pt x="45" y="139"/>
                    </a:lnTo>
                    <a:lnTo>
                      <a:pt x="34" y="131"/>
                    </a:lnTo>
                    <a:lnTo>
                      <a:pt x="22" y="124"/>
                    </a:lnTo>
                    <a:lnTo>
                      <a:pt x="13" y="118"/>
                    </a:lnTo>
                    <a:lnTo>
                      <a:pt x="7" y="113"/>
                    </a:lnTo>
                    <a:lnTo>
                      <a:pt x="5" y="112"/>
                    </a:lnTo>
                    <a:lnTo>
                      <a:pt x="7" y="111"/>
                    </a:lnTo>
                    <a:lnTo>
                      <a:pt x="13" y="110"/>
                    </a:lnTo>
                    <a:lnTo>
                      <a:pt x="21" y="110"/>
                    </a:lnTo>
                    <a:lnTo>
                      <a:pt x="29" y="113"/>
                    </a:lnTo>
                    <a:lnTo>
                      <a:pt x="34" y="116"/>
                    </a:lnTo>
                    <a:lnTo>
                      <a:pt x="40" y="119"/>
                    </a:lnTo>
                    <a:lnTo>
                      <a:pt x="45" y="121"/>
                    </a:lnTo>
                    <a:lnTo>
                      <a:pt x="52" y="124"/>
                    </a:lnTo>
                    <a:lnTo>
                      <a:pt x="60" y="126"/>
                    </a:lnTo>
                    <a:lnTo>
                      <a:pt x="68" y="127"/>
                    </a:lnTo>
                    <a:lnTo>
                      <a:pt x="76" y="128"/>
                    </a:lnTo>
                    <a:lnTo>
                      <a:pt x="87" y="129"/>
                    </a:lnTo>
                    <a:lnTo>
                      <a:pt x="97" y="131"/>
                    </a:lnTo>
                    <a:lnTo>
                      <a:pt x="106" y="131"/>
                    </a:lnTo>
                    <a:lnTo>
                      <a:pt x="114" y="132"/>
                    </a:lnTo>
                    <a:lnTo>
                      <a:pt x="123" y="133"/>
                    </a:lnTo>
                    <a:lnTo>
                      <a:pt x="129" y="133"/>
                    </a:lnTo>
                    <a:lnTo>
                      <a:pt x="137" y="131"/>
                    </a:lnTo>
                    <a:lnTo>
                      <a:pt x="144" y="128"/>
                    </a:lnTo>
                    <a:lnTo>
                      <a:pt x="152" y="124"/>
                    </a:lnTo>
                    <a:lnTo>
                      <a:pt x="161" y="117"/>
                    </a:lnTo>
                    <a:lnTo>
                      <a:pt x="167" y="109"/>
                    </a:lnTo>
                    <a:lnTo>
                      <a:pt x="173" y="99"/>
                    </a:lnTo>
                    <a:lnTo>
                      <a:pt x="178" y="90"/>
                    </a:lnTo>
                    <a:lnTo>
                      <a:pt x="182" y="82"/>
                    </a:lnTo>
                    <a:lnTo>
                      <a:pt x="185" y="75"/>
                    </a:lnTo>
                    <a:lnTo>
                      <a:pt x="186" y="71"/>
                    </a:lnTo>
                    <a:lnTo>
                      <a:pt x="187" y="68"/>
                    </a:lnTo>
                    <a:lnTo>
                      <a:pt x="185" y="71"/>
                    </a:lnTo>
                    <a:lnTo>
                      <a:pt x="179" y="74"/>
                    </a:lnTo>
                    <a:lnTo>
                      <a:pt x="171" y="81"/>
                    </a:lnTo>
                    <a:lnTo>
                      <a:pt x="161" y="88"/>
                    </a:lnTo>
                    <a:lnTo>
                      <a:pt x="149" y="94"/>
                    </a:lnTo>
                    <a:lnTo>
                      <a:pt x="137" y="98"/>
                    </a:lnTo>
                    <a:lnTo>
                      <a:pt x="127" y="101"/>
                    </a:lnTo>
                    <a:lnTo>
                      <a:pt x="118" y="98"/>
                    </a:lnTo>
                    <a:lnTo>
                      <a:pt x="94" y="87"/>
                    </a:lnTo>
                    <a:lnTo>
                      <a:pt x="74" y="81"/>
                    </a:lnTo>
                    <a:lnTo>
                      <a:pt x="57" y="79"/>
                    </a:lnTo>
                    <a:lnTo>
                      <a:pt x="43" y="80"/>
                    </a:lnTo>
                    <a:lnTo>
                      <a:pt x="33" y="82"/>
                    </a:lnTo>
                    <a:lnTo>
                      <a:pt x="26" y="86"/>
                    </a:lnTo>
                    <a:lnTo>
                      <a:pt x="21" y="88"/>
                    </a:lnTo>
                    <a:lnTo>
                      <a:pt x="20" y="89"/>
                    </a:lnTo>
                    <a:lnTo>
                      <a:pt x="17" y="94"/>
                    </a:lnTo>
                    <a:lnTo>
                      <a:pt x="7" y="102"/>
                    </a:lnTo>
                    <a:lnTo>
                      <a:pt x="0" y="106"/>
                    </a:lnTo>
                    <a:lnTo>
                      <a:pt x="0" y="101"/>
                    </a:lnTo>
                    <a:close/>
                  </a:path>
                </a:pathLst>
              </a:custGeom>
              <a:solidFill>
                <a:srgbClr val="000000"/>
              </a:solidFill>
              <a:ln w="9525">
                <a:noFill/>
                <a:round/>
                <a:headEnd/>
                <a:tailEnd/>
              </a:ln>
            </p:spPr>
            <p:txBody>
              <a:bodyPr/>
              <a:lstStyle/>
              <a:p>
                <a:endParaRPr lang="fa-IR"/>
              </a:p>
            </p:txBody>
          </p:sp>
          <p:sp>
            <p:nvSpPr>
              <p:cNvPr id="16620" name="Freeform 204"/>
              <p:cNvSpPr>
                <a:spLocks/>
              </p:cNvSpPr>
              <p:nvPr/>
            </p:nvSpPr>
            <p:spPr bwMode="auto">
              <a:xfrm>
                <a:off x="590" y="1809"/>
                <a:ext cx="73" cy="104"/>
              </a:xfrm>
              <a:custGeom>
                <a:avLst/>
                <a:gdLst>
                  <a:gd name="T0" fmla="*/ 68 w 146"/>
                  <a:gd name="T1" fmla="*/ 191 h 207"/>
                  <a:gd name="T2" fmla="*/ 82 w 146"/>
                  <a:gd name="T3" fmla="*/ 185 h 207"/>
                  <a:gd name="T4" fmla="*/ 95 w 146"/>
                  <a:gd name="T5" fmla="*/ 182 h 207"/>
                  <a:gd name="T6" fmla="*/ 109 w 146"/>
                  <a:gd name="T7" fmla="*/ 176 h 207"/>
                  <a:gd name="T8" fmla="*/ 125 w 146"/>
                  <a:gd name="T9" fmla="*/ 161 h 207"/>
                  <a:gd name="T10" fmla="*/ 137 w 146"/>
                  <a:gd name="T11" fmla="*/ 144 h 207"/>
                  <a:gd name="T12" fmla="*/ 144 w 146"/>
                  <a:gd name="T13" fmla="*/ 128 h 207"/>
                  <a:gd name="T14" fmla="*/ 146 w 146"/>
                  <a:gd name="T15" fmla="*/ 110 h 207"/>
                  <a:gd name="T16" fmla="*/ 137 w 146"/>
                  <a:gd name="T17" fmla="*/ 83 h 207"/>
                  <a:gd name="T18" fmla="*/ 126 w 146"/>
                  <a:gd name="T19" fmla="*/ 54 h 207"/>
                  <a:gd name="T20" fmla="*/ 111 w 146"/>
                  <a:gd name="T21" fmla="*/ 37 h 207"/>
                  <a:gd name="T22" fmla="*/ 99 w 146"/>
                  <a:gd name="T23" fmla="*/ 23 h 207"/>
                  <a:gd name="T24" fmla="*/ 89 w 146"/>
                  <a:gd name="T25" fmla="*/ 10 h 207"/>
                  <a:gd name="T26" fmla="*/ 82 w 146"/>
                  <a:gd name="T27" fmla="*/ 1 h 207"/>
                  <a:gd name="T28" fmla="*/ 82 w 146"/>
                  <a:gd name="T29" fmla="*/ 3 h 207"/>
                  <a:gd name="T30" fmla="*/ 87 w 146"/>
                  <a:gd name="T31" fmla="*/ 24 h 207"/>
                  <a:gd name="T32" fmla="*/ 83 w 146"/>
                  <a:gd name="T33" fmla="*/ 47 h 207"/>
                  <a:gd name="T34" fmla="*/ 81 w 146"/>
                  <a:gd name="T35" fmla="*/ 72 h 207"/>
                  <a:gd name="T36" fmla="*/ 65 w 146"/>
                  <a:gd name="T37" fmla="*/ 89 h 207"/>
                  <a:gd name="T38" fmla="*/ 48 w 146"/>
                  <a:gd name="T39" fmla="*/ 95 h 207"/>
                  <a:gd name="T40" fmla="*/ 29 w 146"/>
                  <a:gd name="T41" fmla="*/ 100 h 207"/>
                  <a:gd name="T42" fmla="*/ 15 w 146"/>
                  <a:gd name="T43" fmla="*/ 106 h 207"/>
                  <a:gd name="T44" fmla="*/ 7 w 146"/>
                  <a:gd name="T45" fmla="*/ 120 h 207"/>
                  <a:gd name="T46" fmla="*/ 2 w 146"/>
                  <a:gd name="T47" fmla="*/ 142 h 207"/>
                  <a:gd name="T48" fmla="*/ 10 w 146"/>
                  <a:gd name="T49" fmla="*/ 178 h 207"/>
                  <a:gd name="T50" fmla="*/ 40 w 146"/>
                  <a:gd name="T51" fmla="*/ 207 h 207"/>
                  <a:gd name="T52" fmla="*/ 45 w 146"/>
                  <a:gd name="T53" fmla="*/ 199 h 207"/>
                  <a:gd name="T54" fmla="*/ 41 w 146"/>
                  <a:gd name="T55" fmla="*/ 181 h 207"/>
                  <a:gd name="T56" fmla="*/ 22 w 146"/>
                  <a:gd name="T57" fmla="*/ 155 h 207"/>
                  <a:gd name="T58" fmla="*/ 20 w 146"/>
                  <a:gd name="T59" fmla="*/ 133 h 207"/>
                  <a:gd name="T60" fmla="*/ 28 w 146"/>
                  <a:gd name="T61" fmla="*/ 118 h 207"/>
                  <a:gd name="T62" fmla="*/ 36 w 146"/>
                  <a:gd name="T63" fmla="*/ 112 h 207"/>
                  <a:gd name="T64" fmla="*/ 76 w 146"/>
                  <a:gd name="T65" fmla="*/ 100 h 207"/>
                  <a:gd name="T66" fmla="*/ 95 w 146"/>
                  <a:gd name="T67" fmla="*/ 79 h 207"/>
                  <a:gd name="T68" fmla="*/ 98 w 146"/>
                  <a:gd name="T69" fmla="*/ 60 h 207"/>
                  <a:gd name="T70" fmla="*/ 97 w 146"/>
                  <a:gd name="T71" fmla="*/ 51 h 207"/>
                  <a:gd name="T72" fmla="*/ 102 w 146"/>
                  <a:gd name="T73" fmla="*/ 62 h 207"/>
                  <a:gd name="T74" fmla="*/ 110 w 146"/>
                  <a:gd name="T75" fmla="*/ 82 h 207"/>
                  <a:gd name="T76" fmla="*/ 117 w 146"/>
                  <a:gd name="T77" fmla="*/ 100 h 207"/>
                  <a:gd name="T78" fmla="*/ 120 w 146"/>
                  <a:gd name="T79" fmla="*/ 123 h 207"/>
                  <a:gd name="T80" fmla="*/ 119 w 146"/>
                  <a:gd name="T81" fmla="*/ 145 h 207"/>
                  <a:gd name="T82" fmla="*/ 101 w 146"/>
                  <a:gd name="T83" fmla="*/ 162 h 207"/>
                  <a:gd name="T84" fmla="*/ 80 w 146"/>
                  <a:gd name="T85" fmla="*/ 176 h 207"/>
                  <a:gd name="T86" fmla="*/ 61 w 146"/>
                  <a:gd name="T87" fmla="*/ 192 h 207"/>
                  <a:gd name="T88" fmla="*/ 53 w 146"/>
                  <a:gd name="T89" fmla="*/ 203 h 207"/>
                  <a:gd name="T90" fmla="*/ 60 w 146"/>
                  <a:gd name="T91" fmla="*/ 197 h 2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6"/>
                  <a:gd name="T139" fmla="*/ 0 h 207"/>
                  <a:gd name="T140" fmla="*/ 146 w 146"/>
                  <a:gd name="T141" fmla="*/ 207 h 2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6" h="207">
                    <a:moveTo>
                      <a:pt x="60" y="197"/>
                    </a:moveTo>
                    <a:lnTo>
                      <a:pt x="68" y="191"/>
                    </a:lnTo>
                    <a:lnTo>
                      <a:pt x="75" y="186"/>
                    </a:lnTo>
                    <a:lnTo>
                      <a:pt x="82" y="185"/>
                    </a:lnTo>
                    <a:lnTo>
                      <a:pt x="88" y="183"/>
                    </a:lnTo>
                    <a:lnTo>
                      <a:pt x="95" y="182"/>
                    </a:lnTo>
                    <a:lnTo>
                      <a:pt x="102" y="180"/>
                    </a:lnTo>
                    <a:lnTo>
                      <a:pt x="109" y="176"/>
                    </a:lnTo>
                    <a:lnTo>
                      <a:pt x="117" y="169"/>
                    </a:lnTo>
                    <a:lnTo>
                      <a:pt x="125" y="161"/>
                    </a:lnTo>
                    <a:lnTo>
                      <a:pt x="132" y="152"/>
                    </a:lnTo>
                    <a:lnTo>
                      <a:pt x="137" y="144"/>
                    </a:lnTo>
                    <a:lnTo>
                      <a:pt x="142" y="136"/>
                    </a:lnTo>
                    <a:lnTo>
                      <a:pt x="144" y="128"/>
                    </a:lnTo>
                    <a:lnTo>
                      <a:pt x="146" y="118"/>
                    </a:lnTo>
                    <a:lnTo>
                      <a:pt x="146" y="110"/>
                    </a:lnTo>
                    <a:lnTo>
                      <a:pt x="143" y="101"/>
                    </a:lnTo>
                    <a:lnTo>
                      <a:pt x="137" y="83"/>
                    </a:lnTo>
                    <a:lnTo>
                      <a:pt x="132" y="68"/>
                    </a:lnTo>
                    <a:lnTo>
                      <a:pt x="126" y="54"/>
                    </a:lnTo>
                    <a:lnTo>
                      <a:pt x="117" y="42"/>
                    </a:lnTo>
                    <a:lnTo>
                      <a:pt x="111" y="37"/>
                    </a:lnTo>
                    <a:lnTo>
                      <a:pt x="105" y="31"/>
                    </a:lnTo>
                    <a:lnTo>
                      <a:pt x="99" y="23"/>
                    </a:lnTo>
                    <a:lnTo>
                      <a:pt x="94" y="16"/>
                    </a:lnTo>
                    <a:lnTo>
                      <a:pt x="89" y="10"/>
                    </a:lnTo>
                    <a:lnTo>
                      <a:pt x="85" y="4"/>
                    </a:lnTo>
                    <a:lnTo>
                      <a:pt x="82" y="1"/>
                    </a:lnTo>
                    <a:lnTo>
                      <a:pt x="81" y="0"/>
                    </a:lnTo>
                    <a:lnTo>
                      <a:pt x="82" y="3"/>
                    </a:lnTo>
                    <a:lnTo>
                      <a:pt x="86" y="12"/>
                    </a:lnTo>
                    <a:lnTo>
                      <a:pt x="87" y="24"/>
                    </a:lnTo>
                    <a:lnTo>
                      <a:pt x="86" y="36"/>
                    </a:lnTo>
                    <a:lnTo>
                      <a:pt x="83" y="47"/>
                    </a:lnTo>
                    <a:lnTo>
                      <a:pt x="83" y="60"/>
                    </a:lnTo>
                    <a:lnTo>
                      <a:pt x="81" y="72"/>
                    </a:lnTo>
                    <a:lnTo>
                      <a:pt x="72" y="84"/>
                    </a:lnTo>
                    <a:lnTo>
                      <a:pt x="65" y="89"/>
                    </a:lnTo>
                    <a:lnTo>
                      <a:pt x="56" y="93"/>
                    </a:lnTo>
                    <a:lnTo>
                      <a:pt x="48" y="95"/>
                    </a:lnTo>
                    <a:lnTo>
                      <a:pt x="38" y="98"/>
                    </a:lnTo>
                    <a:lnTo>
                      <a:pt x="29" y="100"/>
                    </a:lnTo>
                    <a:lnTo>
                      <a:pt x="22" y="102"/>
                    </a:lnTo>
                    <a:lnTo>
                      <a:pt x="15" y="106"/>
                    </a:lnTo>
                    <a:lnTo>
                      <a:pt x="12" y="109"/>
                    </a:lnTo>
                    <a:lnTo>
                      <a:pt x="7" y="120"/>
                    </a:lnTo>
                    <a:lnTo>
                      <a:pt x="4" y="132"/>
                    </a:lnTo>
                    <a:lnTo>
                      <a:pt x="2" y="142"/>
                    </a:lnTo>
                    <a:lnTo>
                      <a:pt x="0" y="146"/>
                    </a:lnTo>
                    <a:lnTo>
                      <a:pt x="10" y="178"/>
                    </a:lnTo>
                    <a:lnTo>
                      <a:pt x="29" y="196"/>
                    </a:lnTo>
                    <a:lnTo>
                      <a:pt x="40" y="207"/>
                    </a:lnTo>
                    <a:lnTo>
                      <a:pt x="42" y="205"/>
                    </a:lnTo>
                    <a:lnTo>
                      <a:pt x="45" y="199"/>
                    </a:lnTo>
                    <a:lnTo>
                      <a:pt x="46" y="191"/>
                    </a:lnTo>
                    <a:lnTo>
                      <a:pt x="41" y="181"/>
                    </a:lnTo>
                    <a:lnTo>
                      <a:pt x="28" y="168"/>
                    </a:lnTo>
                    <a:lnTo>
                      <a:pt x="22" y="155"/>
                    </a:lnTo>
                    <a:lnTo>
                      <a:pt x="20" y="144"/>
                    </a:lnTo>
                    <a:lnTo>
                      <a:pt x="20" y="133"/>
                    </a:lnTo>
                    <a:lnTo>
                      <a:pt x="23" y="125"/>
                    </a:lnTo>
                    <a:lnTo>
                      <a:pt x="28" y="118"/>
                    </a:lnTo>
                    <a:lnTo>
                      <a:pt x="33" y="114"/>
                    </a:lnTo>
                    <a:lnTo>
                      <a:pt x="36" y="112"/>
                    </a:lnTo>
                    <a:lnTo>
                      <a:pt x="60" y="107"/>
                    </a:lnTo>
                    <a:lnTo>
                      <a:pt x="76" y="100"/>
                    </a:lnTo>
                    <a:lnTo>
                      <a:pt x="88" y="90"/>
                    </a:lnTo>
                    <a:lnTo>
                      <a:pt x="95" y="79"/>
                    </a:lnTo>
                    <a:lnTo>
                      <a:pt x="97" y="68"/>
                    </a:lnTo>
                    <a:lnTo>
                      <a:pt x="98" y="60"/>
                    </a:lnTo>
                    <a:lnTo>
                      <a:pt x="97" y="53"/>
                    </a:lnTo>
                    <a:lnTo>
                      <a:pt x="97" y="51"/>
                    </a:lnTo>
                    <a:lnTo>
                      <a:pt x="98" y="54"/>
                    </a:lnTo>
                    <a:lnTo>
                      <a:pt x="102" y="62"/>
                    </a:lnTo>
                    <a:lnTo>
                      <a:pt x="106" y="72"/>
                    </a:lnTo>
                    <a:lnTo>
                      <a:pt x="110" y="82"/>
                    </a:lnTo>
                    <a:lnTo>
                      <a:pt x="113" y="91"/>
                    </a:lnTo>
                    <a:lnTo>
                      <a:pt x="117" y="100"/>
                    </a:lnTo>
                    <a:lnTo>
                      <a:pt x="120" y="110"/>
                    </a:lnTo>
                    <a:lnTo>
                      <a:pt x="120" y="123"/>
                    </a:lnTo>
                    <a:lnTo>
                      <a:pt x="120" y="136"/>
                    </a:lnTo>
                    <a:lnTo>
                      <a:pt x="119" y="145"/>
                    </a:lnTo>
                    <a:lnTo>
                      <a:pt x="114" y="153"/>
                    </a:lnTo>
                    <a:lnTo>
                      <a:pt x="101" y="162"/>
                    </a:lnTo>
                    <a:lnTo>
                      <a:pt x="90" y="168"/>
                    </a:lnTo>
                    <a:lnTo>
                      <a:pt x="80" y="176"/>
                    </a:lnTo>
                    <a:lnTo>
                      <a:pt x="71" y="184"/>
                    </a:lnTo>
                    <a:lnTo>
                      <a:pt x="61" y="192"/>
                    </a:lnTo>
                    <a:lnTo>
                      <a:pt x="56" y="199"/>
                    </a:lnTo>
                    <a:lnTo>
                      <a:pt x="53" y="203"/>
                    </a:lnTo>
                    <a:lnTo>
                      <a:pt x="55" y="203"/>
                    </a:lnTo>
                    <a:lnTo>
                      <a:pt x="60" y="197"/>
                    </a:lnTo>
                    <a:close/>
                  </a:path>
                </a:pathLst>
              </a:custGeom>
              <a:solidFill>
                <a:srgbClr val="000000"/>
              </a:solidFill>
              <a:ln w="9525">
                <a:noFill/>
                <a:round/>
                <a:headEnd/>
                <a:tailEnd/>
              </a:ln>
            </p:spPr>
            <p:txBody>
              <a:bodyPr/>
              <a:lstStyle/>
              <a:p>
                <a:endParaRPr lang="fa-IR"/>
              </a:p>
            </p:txBody>
          </p:sp>
          <p:sp>
            <p:nvSpPr>
              <p:cNvPr id="16621" name="Freeform 205"/>
              <p:cNvSpPr>
                <a:spLocks/>
              </p:cNvSpPr>
              <p:nvPr/>
            </p:nvSpPr>
            <p:spPr bwMode="auto">
              <a:xfrm>
                <a:off x="601" y="1902"/>
                <a:ext cx="38" cy="30"/>
              </a:xfrm>
              <a:custGeom>
                <a:avLst/>
                <a:gdLst>
                  <a:gd name="T0" fmla="*/ 13 w 76"/>
                  <a:gd name="T1" fmla="*/ 19 h 60"/>
                  <a:gd name="T2" fmla="*/ 18 w 76"/>
                  <a:gd name="T3" fmla="*/ 13 h 60"/>
                  <a:gd name="T4" fmla="*/ 22 w 76"/>
                  <a:gd name="T5" fmla="*/ 8 h 60"/>
                  <a:gd name="T6" fmla="*/ 27 w 76"/>
                  <a:gd name="T7" fmla="*/ 5 h 60"/>
                  <a:gd name="T8" fmla="*/ 30 w 76"/>
                  <a:gd name="T9" fmla="*/ 2 h 60"/>
                  <a:gd name="T10" fmla="*/ 35 w 76"/>
                  <a:gd name="T11" fmla="*/ 1 h 60"/>
                  <a:gd name="T12" fmla="*/ 39 w 76"/>
                  <a:gd name="T13" fmla="*/ 0 h 60"/>
                  <a:gd name="T14" fmla="*/ 44 w 76"/>
                  <a:gd name="T15" fmla="*/ 1 h 60"/>
                  <a:gd name="T16" fmla="*/ 50 w 76"/>
                  <a:gd name="T17" fmla="*/ 4 h 60"/>
                  <a:gd name="T18" fmla="*/ 63 w 76"/>
                  <a:gd name="T19" fmla="*/ 8 h 60"/>
                  <a:gd name="T20" fmla="*/ 73 w 76"/>
                  <a:gd name="T21" fmla="*/ 13 h 60"/>
                  <a:gd name="T22" fmla="*/ 76 w 76"/>
                  <a:gd name="T23" fmla="*/ 20 h 60"/>
                  <a:gd name="T24" fmla="*/ 74 w 76"/>
                  <a:gd name="T25" fmla="*/ 31 h 60"/>
                  <a:gd name="T26" fmla="*/ 71 w 76"/>
                  <a:gd name="T27" fmla="*/ 43 h 60"/>
                  <a:gd name="T28" fmla="*/ 69 w 76"/>
                  <a:gd name="T29" fmla="*/ 50 h 60"/>
                  <a:gd name="T30" fmla="*/ 66 w 76"/>
                  <a:gd name="T31" fmla="*/ 55 h 60"/>
                  <a:gd name="T32" fmla="*/ 54 w 76"/>
                  <a:gd name="T33" fmla="*/ 59 h 60"/>
                  <a:gd name="T34" fmla="*/ 46 w 76"/>
                  <a:gd name="T35" fmla="*/ 60 h 60"/>
                  <a:gd name="T36" fmla="*/ 37 w 76"/>
                  <a:gd name="T37" fmla="*/ 58 h 60"/>
                  <a:gd name="T38" fmla="*/ 28 w 76"/>
                  <a:gd name="T39" fmla="*/ 55 h 60"/>
                  <a:gd name="T40" fmla="*/ 19 w 76"/>
                  <a:gd name="T41" fmla="*/ 52 h 60"/>
                  <a:gd name="T42" fmla="*/ 12 w 76"/>
                  <a:gd name="T43" fmla="*/ 49 h 60"/>
                  <a:gd name="T44" fmla="*/ 6 w 76"/>
                  <a:gd name="T45" fmla="*/ 46 h 60"/>
                  <a:gd name="T46" fmla="*/ 1 w 76"/>
                  <a:gd name="T47" fmla="*/ 44 h 60"/>
                  <a:gd name="T48" fmla="*/ 0 w 76"/>
                  <a:gd name="T49" fmla="*/ 43 h 60"/>
                  <a:gd name="T50" fmla="*/ 19 w 76"/>
                  <a:gd name="T51" fmla="*/ 38 h 60"/>
                  <a:gd name="T52" fmla="*/ 19 w 76"/>
                  <a:gd name="T53" fmla="*/ 39 h 60"/>
                  <a:gd name="T54" fmla="*/ 21 w 76"/>
                  <a:gd name="T55" fmla="*/ 43 h 60"/>
                  <a:gd name="T56" fmla="*/ 27 w 76"/>
                  <a:gd name="T57" fmla="*/ 46 h 60"/>
                  <a:gd name="T58" fmla="*/ 36 w 76"/>
                  <a:gd name="T59" fmla="*/ 49 h 60"/>
                  <a:gd name="T60" fmla="*/ 48 w 76"/>
                  <a:gd name="T61" fmla="*/ 49 h 60"/>
                  <a:gd name="T62" fmla="*/ 58 w 76"/>
                  <a:gd name="T63" fmla="*/ 46 h 60"/>
                  <a:gd name="T64" fmla="*/ 64 w 76"/>
                  <a:gd name="T65" fmla="*/ 40 h 60"/>
                  <a:gd name="T66" fmla="*/ 64 w 76"/>
                  <a:gd name="T67" fmla="*/ 30 h 60"/>
                  <a:gd name="T68" fmla="*/ 60 w 76"/>
                  <a:gd name="T69" fmla="*/ 21 h 60"/>
                  <a:gd name="T70" fmla="*/ 57 w 76"/>
                  <a:gd name="T71" fmla="*/ 19 h 60"/>
                  <a:gd name="T72" fmla="*/ 52 w 76"/>
                  <a:gd name="T73" fmla="*/ 20 h 60"/>
                  <a:gd name="T74" fmla="*/ 48 w 76"/>
                  <a:gd name="T75" fmla="*/ 21 h 60"/>
                  <a:gd name="T76" fmla="*/ 38 w 76"/>
                  <a:gd name="T77" fmla="*/ 22 h 60"/>
                  <a:gd name="T78" fmla="*/ 31 w 76"/>
                  <a:gd name="T79" fmla="*/ 21 h 60"/>
                  <a:gd name="T80" fmla="*/ 28 w 76"/>
                  <a:gd name="T81" fmla="*/ 20 h 60"/>
                  <a:gd name="T82" fmla="*/ 27 w 76"/>
                  <a:gd name="T83" fmla="*/ 20 h 60"/>
                  <a:gd name="T84" fmla="*/ 22 w 76"/>
                  <a:gd name="T85" fmla="*/ 22 h 60"/>
                  <a:gd name="T86" fmla="*/ 14 w 76"/>
                  <a:gd name="T87" fmla="*/ 25 h 60"/>
                  <a:gd name="T88" fmla="*/ 8 w 76"/>
                  <a:gd name="T89" fmla="*/ 27 h 60"/>
                  <a:gd name="T90" fmla="*/ 13 w 76"/>
                  <a:gd name="T91" fmla="*/ 19 h 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
                  <a:gd name="T139" fmla="*/ 0 h 60"/>
                  <a:gd name="T140" fmla="*/ 76 w 76"/>
                  <a:gd name="T141" fmla="*/ 60 h 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 h="60">
                    <a:moveTo>
                      <a:pt x="13" y="19"/>
                    </a:moveTo>
                    <a:lnTo>
                      <a:pt x="18" y="13"/>
                    </a:lnTo>
                    <a:lnTo>
                      <a:pt x="22" y="8"/>
                    </a:lnTo>
                    <a:lnTo>
                      <a:pt x="27" y="5"/>
                    </a:lnTo>
                    <a:lnTo>
                      <a:pt x="30" y="2"/>
                    </a:lnTo>
                    <a:lnTo>
                      <a:pt x="35" y="1"/>
                    </a:lnTo>
                    <a:lnTo>
                      <a:pt x="39" y="0"/>
                    </a:lnTo>
                    <a:lnTo>
                      <a:pt x="44" y="1"/>
                    </a:lnTo>
                    <a:lnTo>
                      <a:pt x="50" y="4"/>
                    </a:lnTo>
                    <a:lnTo>
                      <a:pt x="63" y="8"/>
                    </a:lnTo>
                    <a:lnTo>
                      <a:pt x="73" y="13"/>
                    </a:lnTo>
                    <a:lnTo>
                      <a:pt x="76" y="20"/>
                    </a:lnTo>
                    <a:lnTo>
                      <a:pt x="74" y="31"/>
                    </a:lnTo>
                    <a:lnTo>
                      <a:pt x="71" y="43"/>
                    </a:lnTo>
                    <a:lnTo>
                      <a:pt x="69" y="50"/>
                    </a:lnTo>
                    <a:lnTo>
                      <a:pt x="66" y="55"/>
                    </a:lnTo>
                    <a:lnTo>
                      <a:pt x="54" y="59"/>
                    </a:lnTo>
                    <a:lnTo>
                      <a:pt x="46" y="60"/>
                    </a:lnTo>
                    <a:lnTo>
                      <a:pt x="37" y="58"/>
                    </a:lnTo>
                    <a:lnTo>
                      <a:pt x="28" y="55"/>
                    </a:lnTo>
                    <a:lnTo>
                      <a:pt x="19" y="52"/>
                    </a:lnTo>
                    <a:lnTo>
                      <a:pt x="12" y="49"/>
                    </a:lnTo>
                    <a:lnTo>
                      <a:pt x="6" y="46"/>
                    </a:lnTo>
                    <a:lnTo>
                      <a:pt x="1" y="44"/>
                    </a:lnTo>
                    <a:lnTo>
                      <a:pt x="0" y="43"/>
                    </a:lnTo>
                    <a:lnTo>
                      <a:pt x="19" y="38"/>
                    </a:lnTo>
                    <a:lnTo>
                      <a:pt x="19" y="39"/>
                    </a:lnTo>
                    <a:lnTo>
                      <a:pt x="21" y="43"/>
                    </a:lnTo>
                    <a:lnTo>
                      <a:pt x="27" y="46"/>
                    </a:lnTo>
                    <a:lnTo>
                      <a:pt x="36" y="49"/>
                    </a:lnTo>
                    <a:lnTo>
                      <a:pt x="48" y="49"/>
                    </a:lnTo>
                    <a:lnTo>
                      <a:pt x="58" y="46"/>
                    </a:lnTo>
                    <a:lnTo>
                      <a:pt x="64" y="40"/>
                    </a:lnTo>
                    <a:lnTo>
                      <a:pt x="64" y="30"/>
                    </a:lnTo>
                    <a:lnTo>
                      <a:pt x="60" y="21"/>
                    </a:lnTo>
                    <a:lnTo>
                      <a:pt x="57" y="19"/>
                    </a:lnTo>
                    <a:lnTo>
                      <a:pt x="52" y="20"/>
                    </a:lnTo>
                    <a:lnTo>
                      <a:pt x="48" y="21"/>
                    </a:lnTo>
                    <a:lnTo>
                      <a:pt x="38" y="22"/>
                    </a:lnTo>
                    <a:lnTo>
                      <a:pt x="31" y="21"/>
                    </a:lnTo>
                    <a:lnTo>
                      <a:pt x="28" y="20"/>
                    </a:lnTo>
                    <a:lnTo>
                      <a:pt x="27" y="20"/>
                    </a:lnTo>
                    <a:lnTo>
                      <a:pt x="22" y="22"/>
                    </a:lnTo>
                    <a:lnTo>
                      <a:pt x="14" y="25"/>
                    </a:lnTo>
                    <a:lnTo>
                      <a:pt x="8" y="27"/>
                    </a:lnTo>
                    <a:lnTo>
                      <a:pt x="13" y="19"/>
                    </a:lnTo>
                    <a:close/>
                  </a:path>
                </a:pathLst>
              </a:custGeom>
              <a:solidFill>
                <a:srgbClr val="000000"/>
              </a:solidFill>
              <a:ln w="9525">
                <a:noFill/>
                <a:round/>
                <a:headEnd/>
                <a:tailEnd/>
              </a:ln>
            </p:spPr>
            <p:txBody>
              <a:bodyPr/>
              <a:lstStyle/>
              <a:p>
                <a:endParaRPr lang="fa-IR"/>
              </a:p>
            </p:txBody>
          </p:sp>
        </p:grpSp>
        <p:sp>
          <p:nvSpPr>
            <p:cNvPr id="16392" name="Freeform 206"/>
            <p:cNvSpPr>
              <a:spLocks/>
            </p:cNvSpPr>
            <p:nvPr/>
          </p:nvSpPr>
          <p:spPr bwMode="auto">
            <a:xfrm>
              <a:off x="603" y="1912"/>
              <a:ext cx="8" cy="13"/>
            </a:xfrm>
            <a:custGeom>
              <a:avLst/>
              <a:gdLst>
                <a:gd name="T0" fmla="*/ 16 w 16"/>
                <a:gd name="T1" fmla="*/ 0 h 25"/>
                <a:gd name="T2" fmla="*/ 15 w 16"/>
                <a:gd name="T3" fmla="*/ 17 h 25"/>
                <a:gd name="T4" fmla="*/ 0 w 16"/>
                <a:gd name="T5" fmla="*/ 25 h 25"/>
                <a:gd name="T6" fmla="*/ 9 w 16"/>
                <a:gd name="T7" fmla="*/ 7 h 25"/>
                <a:gd name="T8" fmla="*/ 16 w 16"/>
                <a:gd name="T9" fmla="*/ 0 h 25"/>
                <a:gd name="T10" fmla="*/ 0 60000 65536"/>
                <a:gd name="T11" fmla="*/ 0 60000 65536"/>
                <a:gd name="T12" fmla="*/ 0 60000 65536"/>
                <a:gd name="T13" fmla="*/ 0 60000 65536"/>
                <a:gd name="T14" fmla="*/ 0 60000 65536"/>
                <a:gd name="T15" fmla="*/ 0 w 16"/>
                <a:gd name="T16" fmla="*/ 0 h 25"/>
                <a:gd name="T17" fmla="*/ 16 w 16"/>
                <a:gd name="T18" fmla="*/ 25 h 25"/>
              </a:gdLst>
              <a:ahLst/>
              <a:cxnLst>
                <a:cxn ang="T10">
                  <a:pos x="T0" y="T1"/>
                </a:cxn>
                <a:cxn ang="T11">
                  <a:pos x="T2" y="T3"/>
                </a:cxn>
                <a:cxn ang="T12">
                  <a:pos x="T4" y="T5"/>
                </a:cxn>
                <a:cxn ang="T13">
                  <a:pos x="T6" y="T7"/>
                </a:cxn>
                <a:cxn ang="T14">
                  <a:pos x="T8" y="T9"/>
                </a:cxn>
              </a:cxnLst>
              <a:rect l="T15" t="T16" r="T17" b="T18"/>
              <a:pathLst>
                <a:path w="16" h="25">
                  <a:moveTo>
                    <a:pt x="16" y="0"/>
                  </a:moveTo>
                  <a:lnTo>
                    <a:pt x="15" y="17"/>
                  </a:lnTo>
                  <a:lnTo>
                    <a:pt x="0" y="25"/>
                  </a:lnTo>
                  <a:lnTo>
                    <a:pt x="9" y="7"/>
                  </a:lnTo>
                  <a:lnTo>
                    <a:pt x="16" y="0"/>
                  </a:lnTo>
                  <a:close/>
                </a:path>
              </a:pathLst>
            </a:custGeom>
            <a:solidFill>
              <a:srgbClr val="000000"/>
            </a:solidFill>
            <a:ln w="9525">
              <a:noFill/>
              <a:round/>
              <a:headEnd/>
              <a:tailEnd/>
            </a:ln>
          </p:spPr>
          <p:txBody>
            <a:bodyPr/>
            <a:lstStyle/>
            <a:p>
              <a:endParaRPr lang="fa-IR"/>
            </a:p>
          </p:txBody>
        </p:sp>
        <p:sp>
          <p:nvSpPr>
            <p:cNvPr id="16393" name="Freeform 207"/>
            <p:cNvSpPr>
              <a:spLocks/>
            </p:cNvSpPr>
            <p:nvPr/>
          </p:nvSpPr>
          <p:spPr bwMode="auto">
            <a:xfrm>
              <a:off x="676" y="2467"/>
              <a:ext cx="99" cy="49"/>
            </a:xfrm>
            <a:custGeom>
              <a:avLst/>
              <a:gdLst>
                <a:gd name="T0" fmla="*/ 16 w 198"/>
                <a:gd name="T1" fmla="*/ 5 h 98"/>
                <a:gd name="T2" fmla="*/ 23 w 198"/>
                <a:gd name="T3" fmla="*/ 3 h 98"/>
                <a:gd name="T4" fmla="*/ 30 w 198"/>
                <a:gd name="T5" fmla="*/ 1 h 98"/>
                <a:gd name="T6" fmla="*/ 37 w 198"/>
                <a:gd name="T7" fmla="*/ 0 h 98"/>
                <a:gd name="T8" fmla="*/ 44 w 198"/>
                <a:gd name="T9" fmla="*/ 0 h 98"/>
                <a:gd name="T10" fmla="*/ 51 w 198"/>
                <a:gd name="T11" fmla="*/ 1 h 98"/>
                <a:gd name="T12" fmla="*/ 58 w 198"/>
                <a:gd name="T13" fmla="*/ 3 h 98"/>
                <a:gd name="T14" fmla="*/ 65 w 198"/>
                <a:gd name="T15" fmla="*/ 5 h 98"/>
                <a:gd name="T16" fmla="*/ 71 w 198"/>
                <a:gd name="T17" fmla="*/ 7 h 98"/>
                <a:gd name="T18" fmla="*/ 78 w 198"/>
                <a:gd name="T19" fmla="*/ 11 h 98"/>
                <a:gd name="T20" fmla="*/ 84 w 198"/>
                <a:gd name="T21" fmla="*/ 14 h 98"/>
                <a:gd name="T22" fmla="*/ 90 w 198"/>
                <a:gd name="T23" fmla="*/ 19 h 98"/>
                <a:gd name="T24" fmla="*/ 97 w 198"/>
                <a:gd name="T25" fmla="*/ 23 h 98"/>
                <a:gd name="T26" fmla="*/ 103 w 198"/>
                <a:gd name="T27" fmla="*/ 28 h 98"/>
                <a:gd name="T28" fmla="*/ 108 w 198"/>
                <a:gd name="T29" fmla="*/ 31 h 98"/>
                <a:gd name="T30" fmla="*/ 115 w 198"/>
                <a:gd name="T31" fmla="*/ 35 h 98"/>
                <a:gd name="T32" fmla="*/ 122 w 198"/>
                <a:gd name="T33" fmla="*/ 37 h 98"/>
                <a:gd name="T34" fmla="*/ 131 w 198"/>
                <a:gd name="T35" fmla="*/ 38 h 98"/>
                <a:gd name="T36" fmla="*/ 142 w 198"/>
                <a:gd name="T37" fmla="*/ 39 h 98"/>
                <a:gd name="T38" fmla="*/ 154 w 198"/>
                <a:gd name="T39" fmla="*/ 39 h 98"/>
                <a:gd name="T40" fmla="*/ 167 w 198"/>
                <a:gd name="T41" fmla="*/ 38 h 98"/>
                <a:gd name="T42" fmla="*/ 180 w 198"/>
                <a:gd name="T43" fmla="*/ 38 h 98"/>
                <a:gd name="T44" fmla="*/ 189 w 198"/>
                <a:gd name="T45" fmla="*/ 38 h 98"/>
                <a:gd name="T46" fmla="*/ 196 w 198"/>
                <a:gd name="T47" fmla="*/ 37 h 98"/>
                <a:gd name="T48" fmla="*/ 198 w 198"/>
                <a:gd name="T49" fmla="*/ 37 h 98"/>
                <a:gd name="T50" fmla="*/ 197 w 198"/>
                <a:gd name="T51" fmla="*/ 43 h 98"/>
                <a:gd name="T52" fmla="*/ 194 w 198"/>
                <a:gd name="T53" fmla="*/ 56 h 98"/>
                <a:gd name="T54" fmla="*/ 186 w 198"/>
                <a:gd name="T55" fmla="*/ 71 h 98"/>
                <a:gd name="T56" fmla="*/ 173 w 198"/>
                <a:gd name="T57" fmla="*/ 84 h 98"/>
                <a:gd name="T58" fmla="*/ 165 w 198"/>
                <a:gd name="T59" fmla="*/ 89 h 98"/>
                <a:gd name="T60" fmla="*/ 156 w 198"/>
                <a:gd name="T61" fmla="*/ 94 h 98"/>
                <a:gd name="T62" fmla="*/ 146 w 198"/>
                <a:gd name="T63" fmla="*/ 96 h 98"/>
                <a:gd name="T64" fmla="*/ 136 w 198"/>
                <a:gd name="T65" fmla="*/ 98 h 98"/>
                <a:gd name="T66" fmla="*/ 126 w 198"/>
                <a:gd name="T67" fmla="*/ 98 h 98"/>
                <a:gd name="T68" fmla="*/ 115 w 198"/>
                <a:gd name="T69" fmla="*/ 98 h 98"/>
                <a:gd name="T70" fmla="*/ 106 w 198"/>
                <a:gd name="T71" fmla="*/ 96 h 98"/>
                <a:gd name="T72" fmla="*/ 97 w 198"/>
                <a:gd name="T73" fmla="*/ 94 h 98"/>
                <a:gd name="T74" fmla="*/ 89 w 198"/>
                <a:gd name="T75" fmla="*/ 90 h 98"/>
                <a:gd name="T76" fmla="*/ 80 w 198"/>
                <a:gd name="T77" fmla="*/ 87 h 98"/>
                <a:gd name="T78" fmla="*/ 73 w 198"/>
                <a:gd name="T79" fmla="*/ 82 h 98"/>
                <a:gd name="T80" fmla="*/ 65 w 198"/>
                <a:gd name="T81" fmla="*/ 77 h 98"/>
                <a:gd name="T82" fmla="*/ 58 w 198"/>
                <a:gd name="T83" fmla="*/ 73 h 98"/>
                <a:gd name="T84" fmla="*/ 51 w 198"/>
                <a:gd name="T85" fmla="*/ 68 h 98"/>
                <a:gd name="T86" fmla="*/ 44 w 198"/>
                <a:gd name="T87" fmla="*/ 64 h 98"/>
                <a:gd name="T88" fmla="*/ 38 w 198"/>
                <a:gd name="T89" fmla="*/ 59 h 98"/>
                <a:gd name="T90" fmla="*/ 32 w 198"/>
                <a:gd name="T91" fmla="*/ 54 h 98"/>
                <a:gd name="T92" fmla="*/ 27 w 198"/>
                <a:gd name="T93" fmla="*/ 49 h 98"/>
                <a:gd name="T94" fmla="*/ 20 w 198"/>
                <a:gd name="T95" fmla="*/ 43 h 98"/>
                <a:gd name="T96" fmla="*/ 14 w 198"/>
                <a:gd name="T97" fmla="*/ 37 h 98"/>
                <a:gd name="T98" fmla="*/ 8 w 198"/>
                <a:gd name="T99" fmla="*/ 31 h 98"/>
                <a:gd name="T100" fmla="*/ 4 w 198"/>
                <a:gd name="T101" fmla="*/ 27 h 98"/>
                <a:gd name="T102" fmla="*/ 1 w 198"/>
                <a:gd name="T103" fmla="*/ 24 h 98"/>
                <a:gd name="T104" fmla="*/ 0 w 198"/>
                <a:gd name="T105" fmla="*/ 23 h 98"/>
                <a:gd name="T106" fmla="*/ 0 w 198"/>
                <a:gd name="T107" fmla="*/ 21 h 98"/>
                <a:gd name="T108" fmla="*/ 1 w 198"/>
                <a:gd name="T109" fmla="*/ 16 h 98"/>
                <a:gd name="T110" fmla="*/ 6 w 198"/>
                <a:gd name="T111" fmla="*/ 11 h 98"/>
                <a:gd name="T112" fmla="*/ 16 w 198"/>
                <a:gd name="T113" fmla="*/ 5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98"/>
                <a:gd name="T173" fmla="*/ 198 w 198"/>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98">
                  <a:moveTo>
                    <a:pt x="16" y="5"/>
                  </a:moveTo>
                  <a:lnTo>
                    <a:pt x="23" y="3"/>
                  </a:lnTo>
                  <a:lnTo>
                    <a:pt x="30" y="1"/>
                  </a:lnTo>
                  <a:lnTo>
                    <a:pt x="37" y="0"/>
                  </a:lnTo>
                  <a:lnTo>
                    <a:pt x="44" y="0"/>
                  </a:lnTo>
                  <a:lnTo>
                    <a:pt x="51" y="1"/>
                  </a:lnTo>
                  <a:lnTo>
                    <a:pt x="58" y="3"/>
                  </a:lnTo>
                  <a:lnTo>
                    <a:pt x="65" y="5"/>
                  </a:lnTo>
                  <a:lnTo>
                    <a:pt x="71" y="7"/>
                  </a:lnTo>
                  <a:lnTo>
                    <a:pt x="78" y="11"/>
                  </a:lnTo>
                  <a:lnTo>
                    <a:pt x="84" y="14"/>
                  </a:lnTo>
                  <a:lnTo>
                    <a:pt x="90" y="19"/>
                  </a:lnTo>
                  <a:lnTo>
                    <a:pt x="97" y="23"/>
                  </a:lnTo>
                  <a:lnTo>
                    <a:pt x="103" y="28"/>
                  </a:lnTo>
                  <a:lnTo>
                    <a:pt x="108" y="31"/>
                  </a:lnTo>
                  <a:lnTo>
                    <a:pt x="115" y="35"/>
                  </a:lnTo>
                  <a:lnTo>
                    <a:pt x="122" y="37"/>
                  </a:lnTo>
                  <a:lnTo>
                    <a:pt x="131" y="38"/>
                  </a:lnTo>
                  <a:lnTo>
                    <a:pt x="142" y="39"/>
                  </a:lnTo>
                  <a:lnTo>
                    <a:pt x="154" y="39"/>
                  </a:lnTo>
                  <a:lnTo>
                    <a:pt x="167" y="38"/>
                  </a:lnTo>
                  <a:lnTo>
                    <a:pt x="180" y="38"/>
                  </a:lnTo>
                  <a:lnTo>
                    <a:pt x="189" y="38"/>
                  </a:lnTo>
                  <a:lnTo>
                    <a:pt x="196" y="37"/>
                  </a:lnTo>
                  <a:lnTo>
                    <a:pt x="198" y="37"/>
                  </a:lnTo>
                  <a:lnTo>
                    <a:pt x="197" y="43"/>
                  </a:lnTo>
                  <a:lnTo>
                    <a:pt x="194" y="56"/>
                  </a:lnTo>
                  <a:lnTo>
                    <a:pt x="186" y="71"/>
                  </a:lnTo>
                  <a:lnTo>
                    <a:pt x="173" y="84"/>
                  </a:lnTo>
                  <a:lnTo>
                    <a:pt x="165" y="89"/>
                  </a:lnTo>
                  <a:lnTo>
                    <a:pt x="156" y="94"/>
                  </a:lnTo>
                  <a:lnTo>
                    <a:pt x="146" y="96"/>
                  </a:lnTo>
                  <a:lnTo>
                    <a:pt x="136" y="98"/>
                  </a:lnTo>
                  <a:lnTo>
                    <a:pt x="126" y="98"/>
                  </a:lnTo>
                  <a:lnTo>
                    <a:pt x="115" y="98"/>
                  </a:lnTo>
                  <a:lnTo>
                    <a:pt x="106" y="96"/>
                  </a:lnTo>
                  <a:lnTo>
                    <a:pt x="97" y="94"/>
                  </a:lnTo>
                  <a:lnTo>
                    <a:pt x="89" y="90"/>
                  </a:lnTo>
                  <a:lnTo>
                    <a:pt x="80" y="87"/>
                  </a:lnTo>
                  <a:lnTo>
                    <a:pt x="73" y="82"/>
                  </a:lnTo>
                  <a:lnTo>
                    <a:pt x="65" y="77"/>
                  </a:lnTo>
                  <a:lnTo>
                    <a:pt x="58" y="73"/>
                  </a:lnTo>
                  <a:lnTo>
                    <a:pt x="51" y="68"/>
                  </a:lnTo>
                  <a:lnTo>
                    <a:pt x="44" y="64"/>
                  </a:lnTo>
                  <a:lnTo>
                    <a:pt x="38" y="59"/>
                  </a:lnTo>
                  <a:lnTo>
                    <a:pt x="32" y="54"/>
                  </a:lnTo>
                  <a:lnTo>
                    <a:pt x="27" y="49"/>
                  </a:lnTo>
                  <a:lnTo>
                    <a:pt x="20" y="43"/>
                  </a:lnTo>
                  <a:lnTo>
                    <a:pt x="14" y="37"/>
                  </a:lnTo>
                  <a:lnTo>
                    <a:pt x="8" y="31"/>
                  </a:lnTo>
                  <a:lnTo>
                    <a:pt x="4" y="27"/>
                  </a:lnTo>
                  <a:lnTo>
                    <a:pt x="1" y="24"/>
                  </a:lnTo>
                  <a:lnTo>
                    <a:pt x="0" y="23"/>
                  </a:lnTo>
                  <a:lnTo>
                    <a:pt x="0" y="21"/>
                  </a:lnTo>
                  <a:lnTo>
                    <a:pt x="1" y="16"/>
                  </a:lnTo>
                  <a:lnTo>
                    <a:pt x="6" y="11"/>
                  </a:lnTo>
                  <a:lnTo>
                    <a:pt x="16" y="5"/>
                  </a:lnTo>
                  <a:close/>
                </a:path>
              </a:pathLst>
            </a:custGeom>
            <a:solidFill>
              <a:srgbClr val="B27599"/>
            </a:solidFill>
            <a:ln w="9525">
              <a:noFill/>
              <a:round/>
              <a:headEnd/>
              <a:tailEnd/>
            </a:ln>
          </p:spPr>
          <p:txBody>
            <a:bodyPr/>
            <a:lstStyle/>
            <a:p>
              <a:endParaRPr lang="fa-IR"/>
            </a:p>
          </p:txBody>
        </p:sp>
        <p:sp>
          <p:nvSpPr>
            <p:cNvPr id="16394" name="Freeform 208"/>
            <p:cNvSpPr>
              <a:spLocks/>
            </p:cNvSpPr>
            <p:nvPr/>
          </p:nvSpPr>
          <p:spPr bwMode="auto">
            <a:xfrm>
              <a:off x="640" y="2476"/>
              <a:ext cx="84" cy="89"/>
            </a:xfrm>
            <a:custGeom>
              <a:avLst/>
              <a:gdLst>
                <a:gd name="T0" fmla="*/ 45 w 169"/>
                <a:gd name="T1" fmla="*/ 18 h 176"/>
                <a:gd name="T2" fmla="*/ 55 w 169"/>
                <a:gd name="T3" fmla="*/ 25 h 176"/>
                <a:gd name="T4" fmla="*/ 63 w 169"/>
                <a:gd name="T5" fmla="*/ 29 h 176"/>
                <a:gd name="T6" fmla="*/ 68 w 169"/>
                <a:gd name="T7" fmla="*/ 30 h 176"/>
                <a:gd name="T8" fmla="*/ 73 w 169"/>
                <a:gd name="T9" fmla="*/ 31 h 176"/>
                <a:gd name="T10" fmla="*/ 75 w 169"/>
                <a:gd name="T11" fmla="*/ 33 h 176"/>
                <a:gd name="T12" fmla="*/ 78 w 169"/>
                <a:gd name="T13" fmla="*/ 37 h 176"/>
                <a:gd name="T14" fmla="*/ 80 w 169"/>
                <a:gd name="T15" fmla="*/ 45 h 176"/>
                <a:gd name="T16" fmla="*/ 82 w 169"/>
                <a:gd name="T17" fmla="*/ 57 h 176"/>
                <a:gd name="T18" fmla="*/ 86 w 169"/>
                <a:gd name="T19" fmla="*/ 84 h 176"/>
                <a:gd name="T20" fmla="*/ 91 w 169"/>
                <a:gd name="T21" fmla="*/ 102 h 176"/>
                <a:gd name="T22" fmla="*/ 100 w 169"/>
                <a:gd name="T23" fmla="*/ 118 h 176"/>
                <a:gd name="T24" fmla="*/ 111 w 169"/>
                <a:gd name="T25" fmla="*/ 135 h 176"/>
                <a:gd name="T26" fmla="*/ 120 w 169"/>
                <a:gd name="T27" fmla="*/ 143 h 176"/>
                <a:gd name="T28" fmla="*/ 132 w 169"/>
                <a:gd name="T29" fmla="*/ 151 h 176"/>
                <a:gd name="T30" fmla="*/ 144 w 169"/>
                <a:gd name="T31" fmla="*/ 159 h 176"/>
                <a:gd name="T32" fmla="*/ 157 w 169"/>
                <a:gd name="T33" fmla="*/ 165 h 176"/>
                <a:gd name="T34" fmla="*/ 165 w 169"/>
                <a:gd name="T35" fmla="*/ 170 h 176"/>
                <a:gd name="T36" fmla="*/ 169 w 169"/>
                <a:gd name="T37" fmla="*/ 174 h 176"/>
                <a:gd name="T38" fmla="*/ 166 w 169"/>
                <a:gd name="T39" fmla="*/ 176 h 176"/>
                <a:gd name="T40" fmla="*/ 154 w 169"/>
                <a:gd name="T41" fmla="*/ 176 h 176"/>
                <a:gd name="T42" fmla="*/ 138 w 169"/>
                <a:gd name="T43" fmla="*/ 175 h 176"/>
                <a:gd name="T44" fmla="*/ 123 w 169"/>
                <a:gd name="T45" fmla="*/ 175 h 176"/>
                <a:gd name="T46" fmla="*/ 109 w 169"/>
                <a:gd name="T47" fmla="*/ 174 h 176"/>
                <a:gd name="T48" fmla="*/ 96 w 169"/>
                <a:gd name="T49" fmla="*/ 173 h 176"/>
                <a:gd name="T50" fmla="*/ 83 w 169"/>
                <a:gd name="T51" fmla="*/ 169 h 176"/>
                <a:gd name="T52" fmla="*/ 73 w 169"/>
                <a:gd name="T53" fmla="*/ 165 h 176"/>
                <a:gd name="T54" fmla="*/ 62 w 169"/>
                <a:gd name="T55" fmla="*/ 157 h 176"/>
                <a:gd name="T56" fmla="*/ 52 w 169"/>
                <a:gd name="T57" fmla="*/ 145 h 176"/>
                <a:gd name="T58" fmla="*/ 43 w 169"/>
                <a:gd name="T59" fmla="*/ 131 h 176"/>
                <a:gd name="T60" fmla="*/ 34 w 169"/>
                <a:gd name="T61" fmla="*/ 117 h 176"/>
                <a:gd name="T62" fmla="*/ 26 w 169"/>
                <a:gd name="T63" fmla="*/ 105 h 176"/>
                <a:gd name="T64" fmla="*/ 19 w 169"/>
                <a:gd name="T65" fmla="*/ 91 h 176"/>
                <a:gd name="T66" fmla="*/ 13 w 169"/>
                <a:gd name="T67" fmla="*/ 79 h 176"/>
                <a:gd name="T68" fmla="*/ 7 w 169"/>
                <a:gd name="T69" fmla="*/ 68 h 176"/>
                <a:gd name="T70" fmla="*/ 3 w 169"/>
                <a:gd name="T71" fmla="*/ 56 h 176"/>
                <a:gd name="T72" fmla="*/ 0 w 169"/>
                <a:gd name="T73" fmla="*/ 47 h 176"/>
                <a:gd name="T74" fmla="*/ 2 w 169"/>
                <a:gd name="T75" fmla="*/ 29 h 176"/>
                <a:gd name="T76" fmla="*/ 10 w 169"/>
                <a:gd name="T77" fmla="*/ 14 h 176"/>
                <a:gd name="T78" fmla="*/ 18 w 169"/>
                <a:gd name="T79" fmla="*/ 3 h 176"/>
                <a:gd name="T80" fmla="*/ 22 w 169"/>
                <a:gd name="T81" fmla="*/ 0 h 176"/>
                <a:gd name="T82" fmla="*/ 22 w 169"/>
                <a:gd name="T83" fmla="*/ 0 h 176"/>
                <a:gd name="T84" fmla="*/ 24 w 169"/>
                <a:gd name="T85" fmla="*/ 0 h 176"/>
                <a:gd name="T86" fmla="*/ 29 w 169"/>
                <a:gd name="T87" fmla="*/ 6 h 176"/>
                <a:gd name="T88" fmla="*/ 45 w 169"/>
                <a:gd name="T89" fmla="*/ 18 h 1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176"/>
                <a:gd name="T137" fmla="*/ 169 w 169"/>
                <a:gd name="T138" fmla="*/ 176 h 1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176">
                  <a:moveTo>
                    <a:pt x="45" y="18"/>
                  </a:moveTo>
                  <a:lnTo>
                    <a:pt x="55" y="25"/>
                  </a:lnTo>
                  <a:lnTo>
                    <a:pt x="63" y="29"/>
                  </a:lnTo>
                  <a:lnTo>
                    <a:pt x="68" y="30"/>
                  </a:lnTo>
                  <a:lnTo>
                    <a:pt x="73" y="31"/>
                  </a:lnTo>
                  <a:lnTo>
                    <a:pt x="75" y="33"/>
                  </a:lnTo>
                  <a:lnTo>
                    <a:pt x="78" y="37"/>
                  </a:lnTo>
                  <a:lnTo>
                    <a:pt x="80" y="45"/>
                  </a:lnTo>
                  <a:lnTo>
                    <a:pt x="82" y="57"/>
                  </a:lnTo>
                  <a:lnTo>
                    <a:pt x="86" y="84"/>
                  </a:lnTo>
                  <a:lnTo>
                    <a:pt x="91" y="102"/>
                  </a:lnTo>
                  <a:lnTo>
                    <a:pt x="100" y="118"/>
                  </a:lnTo>
                  <a:lnTo>
                    <a:pt x="111" y="135"/>
                  </a:lnTo>
                  <a:lnTo>
                    <a:pt x="120" y="143"/>
                  </a:lnTo>
                  <a:lnTo>
                    <a:pt x="132" y="151"/>
                  </a:lnTo>
                  <a:lnTo>
                    <a:pt x="144" y="159"/>
                  </a:lnTo>
                  <a:lnTo>
                    <a:pt x="157" y="165"/>
                  </a:lnTo>
                  <a:lnTo>
                    <a:pt x="165" y="170"/>
                  </a:lnTo>
                  <a:lnTo>
                    <a:pt x="169" y="174"/>
                  </a:lnTo>
                  <a:lnTo>
                    <a:pt x="166" y="176"/>
                  </a:lnTo>
                  <a:lnTo>
                    <a:pt x="154" y="176"/>
                  </a:lnTo>
                  <a:lnTo>
                    <a:pt x="138" y="175"/>
                  </a:lnTo>
                  <a:lnTo>
                    <a:pt x="123" y="175"/>
                  </a:lnTo>
                  <a:lnTo>
                    <a:pt x="109" y="174"/>
                  </a:lnTo>
                  <a:lnTo>
                    <a:pt x="96" y="173"/>
                  </a:lnTo>
                  <a:lnTo>
                    <a:pt x="83" y="169"/>
                  </a:lnTo>
                  <a:lnTo>
                    <a:pt x="73" y="165"/>
                  </a:lnTo>
                  <a:lnTo>
                    <a:pt x="62" y="157"/>
                  </a:lnTo>
                  <a:lnTo>
                    <a:pt x="52" y="145"/>
                  </a:lnTo>
                  <a:lnTo>
                    <a:pt x="43" y="131"/>
                  </a:lnTo>
                  <a:lnTo>
                    <a:pt x="34" y="117"/>
                  </a:lnTo>
                  <a:lnTo>
                    <a:pt x="26" y="105"/>
                  </a:lnTo>
                  <a:lnTo>
                    <a:pt x="19" y="91"/>
                  </a:lnTo>
                  <a:lnTo>
                    <a:pt x="13" y="79"/>
                  </a:lnTo>
                  <a:lnTo>
                    <a:pt x="7" y="68"/>
                  </a:lnTo>
                  <a:lnTo>
                    <a:pt x="3" y="56"/>
                  </a:lnTo>
                  <a:lnTo>
                    <a:pt x="0" y="47"/>
                  </a:lnTo>
                  <a:lnTo>
                    <a:pt x="2" y="29"/>
                  </a:lnTo>
                  <a:lnTo>
                    <a:pt x="10" y="14"/>
                  </a:lnTo>
                  <a:lnTo>
                    <a:pt x="18" y="3"/>
                  </a:lnTo>
                  <a:lnTo>
                    <a:pt x="22" y="0"/>
                  </a:lnTo>
                  <a:lnTo>
                    <a:pt x="24" y="0"/>
                  </a:lnTo>
                  <a:lnTo>
                    <a:pt x="29" y="6"/>
                  </a:lnTo>
                  <a:lnTo>
                    <a:pt x="45" y="18"/>
                  </a:lnTo>
                  <a:close/>
                </a:path>
              </a:pathLst>
            </a:custGeom>
            <a:solidFill>
              <a:srgbClr val="B27599"/>
            </a:solidFill>
            <a:ln w="9525">
              <a:noFill/>
              <a:round/>
              <a:headEnd/>
              <a:tailEnd/>
            </a:ln>
          </p:spPr>
          <p:txBody>
            <a:bodyPr/>
            <a:lstStyle/>
            <a:p>
              <a:endParaRPr lang="fa-IR"/>
            </a:p>
          </p:txBody>
        </p:sp>
        <p:sp>
          <p:nvSpPr>
            <p:cNvPr id="16395" name="Freeform 209"/>
            <p:cNvSpPr>
              <a:spLocks/>
            </p:cNvSpPr>
            <p:nvPr/>
          </p:nvSpPr>
          <p:spPr bwMode="auto">
            <a:xfrm>
              <a:off x="569" y="2468"/>
              <a:ext cx="82" cy="81"/>
            </a:xfrm>
            <a:custGeom>
              <a:avLst/>
              <a:gdLst>
                <a:gd name="T0" fmla="*/ 152 w 163"/>
                <a:gd name="T1" fmla="*/ 9 h 162"/>
                <a:gd name="T2" fmla="*/ 139 w 163"/>
                <a:gd name="T3" fmla="*/ 15 h 162"/>
                <a:gd name="T4" fmla="*/ 131 w 163"/>
                <a:gd name="T5" fmla="*/ 18 h 162"/>
                <a:gd name="T6" fmla="*/ 127 w 163"/>
                <a:gd name="T7" fmla="*/ 21 h 162"/>
                <a:gd name="T8" fmla="*/ 122 w 163"/>
                <a:gd name="T9" fmla="*/ 27 h 162"/>
                <a:gd name="T10" fmla="*/ 113 w 163"/>
                <a:gd name="T11" fmla="*/ 49 h 162"/>
                <a:gd name="T12" fmla="*/ 108 w 163"/>
                <a:gd name="T13" fmla="*/ 76 h 162"/>
                <a:gd name="T14" fmla="*/ 103 w 163"/>
                <a:gd name="T15" fmla="*/ 101 h 162"/>
                <a:gd name="T16" fmla="*/ 97 w 163"/>
                <a:gd name="T17" fmla="*/ 119 h 162"/>
                <a:gd name="T18" fmla="*/ 92 w 163"/>
                <a:gd name="T19" fmla="*/ 126 h 162"/>
                <a:gd name="T20" fmla="*/ 87 w 163"/>
                <a:gd name="T21" fmla="*/ 133 h 162"/>
                <a:gd name="T22" fmla="*/ 83 w 163"/>
                <a:gd name="T23" fmla="*/ 140 h 162"/>
                <a:gd name="T24" fmla="*/ 78 w 163"/>
                <a:gd name="T25" fmla="*/ 147 h 162"/>
                <a:gd name="T26" fmla="*/ 74 w 163"/>
                <a:gd name="T27" fmla="*/ 153 h 162"/>
                <a:gd name="T28" fmla="*/ 69 w 163"/>
                <a:gd name="T29" fmla="*/ 157 h 162"/>
                <a:gd name="T30" fmla="*/ 63 w 163"/>
                <a:gd name="T31" fmla="*/ 161 h 162"/>
                <a:gd name="T32" fmla="*/ 56 w 163"/>
                <a:gd name="T33" fmla="*/ 162 h 162"/>
                <a:gd name="T34" fmla="*/ 49 w 163"/>
                <a:gd name="T35" fmla="*/ 162 h 162"/>
                <a:gd name="T36" fmla="*/ 40 w 163"/>
                <a:gd name="T37" fmla="*/ 162 h 162"/>
                <a:gd name="T38" fmla="*/ 31 w 163"/>
                <a:gd name="T39" fmla="*/ 161 h 162"/>
                <a:gd name="T40" fmla="*/ 22 w 163"/>
                <a:gd name="T41" fmla="*/ 160 h 162"/>
                <a:gd name="T42" fmla="*/ 14 w 163"/>
                <a:gd name="T43" fmla="*/ 160 h 162"/>
                <a:gd name="T44" fmla="*/ 7 w 163"/>
                <a:gd name="T45" fmla="*/ 159 h 162"/>
                <a:gd name="T46" fmla="*/ 1 w 163"/>
                <a:gd name="T47" fmla="*/ 157 h 162"/>
                <a:gd name="T48" fmla="*/ 0 w 163"/>
                <a:gd name="T49" fmla="*/ 157 h 162"/>
                <a:gd name="T50" fmla="*/ 2 w 163"/>
                <a:gd name="T51" fmla="*/ 157 h 162"/>
                <a:gd name="T52" fmla="*/ 8 w 163"/>
                <a:gd name="T53" fmla="*/ 155 h 162"/>
                <a:gd name="T54" fmla="*/ 16 w 163"/>
                <a:gd name="T55" fmla="*/ 149 h 162"/>
                <a:gd name="T56" fmla="*/ 26 w 163"/>
                <a:gd name="T57" fmla="*/ 139 h 162"/>
                <a:gd name="T58" fmla="*/ 35 w 163"/>
                <a:gd name="T59" fmla="*/ 126 h 162"/>
                <a:gd name="T60" fmla="*/ 42 w 163"/>
                <a:gd name="T61" fmla="*/ 114 h 162"/>
                <a:gd name="T62" fmla="*/ 46 w 163"/>
                <a:gd name="T63" fmla="*/ 104 h 162"/>
                <a:gd name="T64" fmla="*/ 46 w 163"/>
                <a:gd name="T65" fmla="*/ 96 h 162"/>
                <a:gd name="T66" fmla="*/ 41 w 163"/>
                <a:gd name="T67" fmla="*/ 85 h 162"/>
                <a:gd name="T68" fmla="*/ 35 w 163"/>
                <a:gd name="T69" fmla="*/ 68 h 162"/>
                <a:gd name="T70" fmla="*/ 33 w 163"/>
                <a:gd name="T71" fmla="*/ 50 h 162"/>
                <a:gd name="T72" fmla="*/ 39 w 163"/>
                <a:gd name="T73" fmla="*/ 38 h 162"/>
                <a:gd name="T74" fmla="*/ 46 w 163"/>
                <a:gd name="T75" fmla="*/ 33 h 162"/>
                <a:gd name="T76" fmla="*/ 53 w 163"/>
                <a:gd name="T77" fmla="*/ 30 h 162"/>
                <a:gd name="T78" fmla="*/ 61 w 163"/>
                <a:gd name="T79" fmla="*/ 26 h 162"/>
                <a:gd name="T80" fmla="*/ 69 w 163"/>
                <a:gd name="T81" fmla="*/ 24 h 162"/>
                <a:gd name="T82" fmla="*/ 76 w 163"/>
                <a:gd name="T83" fmla="*/ 23 h 162"/>
                <a:gd name="T84" fmla="*/ 82 w 163"/>
                <a:gd name="T85" fmla="*/ 21 h 162"/>
                <a:gd name="T86" fmla="*/ 86 w 163"/>
                <a:gd name="T87" fmla="*/ 20 h 162"/>
                <a:gd name="T88" fmla="*/ 87 w 163"/>
                <a:gd name="T89" fmla="*/ 20 h 162"/>
                <a:gd name="T90" fmla="*/ 158 w 163"/>
                <a:gd name="T91" fmla="*/ 0 h 162"/>
                <a:gd name="T92" fmla="*/ 160 w 163"/>
                <a:gd name="T93" fmla="*/ 0 h 162"/>
                <a:gd name="T94" fmla="*/ 163 w 163"/>
                <a:gd name="T95" fmla="*/ 1 h 162"/>
                <a:gd name="T96" fmla="*/ 162 w 163"/>
                <a:gd name="T97" fmla="*/ 3 h 162"/>
                <a:gd name="T98" fmla="*/ 152 w 163"/>
                <a:gd name="T99" fmla="*/ 9 h 1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3"/>
                <a:gd name="T151" fmla="*/ 0 h 162"/>
                <a:gd name="T152" fmla="*/ 163 w 163"/>
                <a:gd name="T153" fmla="*/ 162 h 1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3" h="162">
                  <a:moveTo>
                    <a:pt x="152" y="9"/>
                  </a:moveTo>
                  <a:lnTo>
                    <a:pt x="139" y="15"/>
                  </a:lnTo>
                  <a:lnTo>
                    <a:pt x="131" y="18"/>
                  </a:lnTo>
                  <a:lnTo>
                    <a:pt x="127" y="21"/>
                  </a:lnTo>
                  <a:lnTo>
                    <a:pt x="122" y="27"/>
                  </a:lnTo>
                  <a:lnTo>
                    <a:pt x="113" y="49"/>
                  </a:lnTo>
                  <a:lnTo>
                    <a:pt x="108" y="76"/>
                  </a:lnTo>
                  <a:lnTo>
                    <a:pt x="103" y="101"/>
                  </a:lnTo>
                  <a:lnTo>
                    <a:pt x="97" y="119"/>
                  </a:lnTo>
                  <a:lnTo>
                    <a:pt x="92" y="126"/>
                  </a:lnTo>
                  <a:lnTo>
                    <a:pt x="87" y="133"/>
                  </a:lnTo>
                  <a:lnTo>
                    <a:pt x="83" y="140"/>
                  </a:lnTo>
                  <a:lnTo>
                    <a:pt x="78" y="147"/>
                  </a:lnTo>
                  <a:lnTo>
                    <a:pt x="74" y="153"/>
                  </a:lnTo>
                  <a:lnTo>
                    <a:pt x="69" y="157"/>
                  </a:lnTo>
                  <a:lnTo>
                    <a:pt x="63" y="161"/>
                  </a:lnTo>
                  <a:lnTo>
                    <a:pt x="56" y="162"/>
                  </a:lnTo>
                  <a:lnTo>
                    <a:pt x="49" y="162"/>
                  </a:lnTo>
                  <a:lnTo>
                    <a:pt x="40" y="162"/>
                  </a:lnTo>
                  <a:lnTo>
                    <a:pt x="31" y="161"/>
                  </a:lnTo>
                  <a:lnTo>
                    <a:pt x="22" y="160"/>
                  </a:lnTo>
                  <a:lnTo>
                    <a:pt x="14" y="160"/>
                  </a:lnTo>
                  <a:lnTo>
                    <a:pt x="7" y="159"/>
                  </a:lnTo>
                  <a:lnTo>
                    <a:pt x="1" y="157"/>
                  </a:lnTo>
                  <a:lnTo>
                    <a:pt x="0" y="157"/>
                  </a:lnTo>
                  <a:lnTo>
                    <a:pt x="2" y="157"/>
                  </a:lnTo>
                  <a:lnTo>
                    <a:pt x="8" y="155"/>
                  </a:lnTo>
                  <a:lnTo>
                    <a:pt x="16" y="149"/>
                  </a:lnTo>
                  <a:lnTo>
                    <a:pt x="26" y="139"/>
                  </a:lnTo>
                  <a:lnTo>
                    <a:pt x="35" y="126"/>
                  </a:lnTo>
                  <a:lnTo>
                    <a:pt x="42" y="114"/>
                  </a:lnTo>
                  <a:lnTo>
                    <a:pt x="46" y="104"/>
                  </a:lnTo>
                  <a:lnTo>
                    <a:pt x="46" y="96"/>
                  </a:lnTo>
                  <a:lnTo>
                    <a:pt x="41" y="85"/>
                  </a:lnTo>
                  <a:lnTo>
                    <a:pt x="35" y="68"/>
                  </a:lnTo>
                  <a:lnTo>
                    <a:pt x="33" y="50"/>
                  </a:lnTo>
                  <a:lnTo>
                    <a:pt x="39" y="38"/>
                  </a:lnTo>
                  <a:lnTo>
                    <a:pt x="46" y="33"/>
                  </a:lnTo>
                  <a:lnTo>
                    <a:pt x="53" y="30"/>
                  </a:lnTo>
                  <a:lnTo>
                    <a:pt x="61" y="26"/>
                  </a:lnTo>
                  <a:lnTo>
                    <a:pt x="69" y="24"/>
                  </a:lnTo>
                  <a:lnTo>
                    <a:pt x="76" y="23"/>
                  </a:lnTo>
                  <a:lnTo>
                    <a:pt x="82" y="21"/>
                  </a:lnTo>
                  <a:lnTo>
                    <a:pt x="86" y="20"/>
                  </a:lnTo>
                  <a:lnTo>
                    <a:pt x="87" y="20"/>
                  </a:lnTo>
                  <a:lnTo>
                    <a:pt x="158" y="0"/>
                  </a:lnTo>
                  <a:lnTo>
                    <a:pt x="160" y="0"/>
                  </a:lnTo>
                  <a:lnTo>
                    <a:pt x="163" y="1"/>
                  </a:lnTo>
                  <a:lnTo>
                    <a:pt x="162" y="3"/>
                  </a:lnTo>
                  <a:lnTo>
                    <a:pt x="152" y="9"/>
                  </a:lnTo>
                  <a:close/>
                </a:path>
              </a:pathLst>
            </a:custGeom>
            <a:solidFill>
              <a:srgbClr val="B27599"/>
            </a:solidFill>
            <a:ln w="9525">
              <a:noFill/>
              <a:round/>
              <a:headEnd/>
              <a:tailEnd/>
            </a:ln>
          </p:spPr>
          <p:txBody>
            <a:bodyPr/>
            <a:lstStyle/>
            <a:p>
              <a:endParaRPr lang="fa-IR"/>
            </a:p>
          </p:txBody>
        </p:sp>
        <p:sp>
          <p:nvSpPr>
            <p:cNvPr id="16396" name="Freeform 210"/>
            <p:cNvSpPr>
              <a:spLocks/>
            </p:cNvSpPr>
            <p:nvPr/>
          </p:nvSpPr>
          <p:spPr bwMode="auto">
            <a:xfrm>
              <a:off x="553" y="2410"/>
              <a:ext cx="103" cy="60"/>
            </a:xfrm>
            <a:custGeom>
              <a:avLst/>
              <a:gdLst>
                <a:gd name="T0" fmla="*/ 170 w 206"/>
                <a:gd name="T1" fmla="*/ 112 h 120"/>
                <a:gd name="T2" fmla="*/ 157 w 206"/>
                <a:gd name="T3" fmla="*/ 111 h 120"/>
                <a:gd name="T4" fmla="*/ 149 w 206"/>
                <a:gd name="T5" fmla="*/ 110 h 120"/>
                <a:gd name="T6" fmla="*/ 145 w 206"/>
                <a:gd name="T7" fmla="*/ 107 h 120"/>
                <a:gd name="T8" fmla="*/ 140 w 206"/>
                <a:gd name="T9" fmla="*/ 106 h 120"/>
                <a:gd name="T10" fmla="*/ 135 w 206"/>
                <a:gd name="T11" fmla="*/ 105 h 120"/>
                <a:gd name="T12" fmla="*/ 130 w 206"/>
                <a:gd name="T13" fmla="*/ 105 h 120"/>
                <a:gd name="T14" fmla="*/ 120 w 206"/>
                <a:gd name="T15" fmla="*/ 105 h 120"/>
                <a:gd name="T16" fmla="*/ 107 w 206"/>
                <a:gd name="T17" fmla="*/ 106 h 120"/>
                <a:gd name="T18" fmla="*/ 92 w 206"/>
                <a:gd name="T19" fmla="*/ 107 h 120"/>
                <a:gd name="T20" fmla="*/ 80 w 206"/>
                <a:gd name="T21" fmla="*/ 110 h 120"/>
                <a:gd name="T22" fmla="*/ 70 w 206"/>
                <a:gd name="T23" fmla="*/ 111 h 120"/>
                <a:gd name="T24" fmla="*/ 61 w 206"/>
                <a:gd name="T25" fmla="*/ 112 h 120"/>
                <a:gd name="T26" fmla="*/ 53 w 206"/>
                <a:gd name="T27" fmla="*/ 112 h 120"/>
                <a:gd name="T28" fmla="*/ 46 w 206"/>
                <a:gd name="T29" fmla="*/ 111 h 120"/>
                <a:gd name="T30" fmla="*/ 36 w 206"/>
                <a:gd name="T31" fmla="*/ 107 h 120"/>
                <a:gd name="T32" fmla="*/ 27 w 206"/>
                <a:gd name="T33" fmla="*/ 101 h 120"/>
                <a:gd name="T34" fmla="*/ 11 w 206"/>
                <a:gd name="T35" fmla="*/ 91 h 120"/>
                <a:gd name="T36" fmla="*/ 3 w 206"/>
                <a:gd name="T37" fmla="*/ 86 h 120"/>
                <a:gd name="T38" fmla="*/ 0 w 206"/>
                <a:gd name="T39" fmla="*/ 74 h 120"/>
                <a:gd name="T40" fmla="*/ 0 w 206"/>
                <a:gd name="T41" fmla="*/ 45 h 120"/>
                <a:gd name="T42" fmla="*/ 1 w 206"/>
                <a:gd name="T43" fmla="*/ 26 h 120"/>
                <a:gd name="T44" fmla="*/ 4 w 206"/>
                <a:gd name="T45" fmla="*/ 11 h 120"/>
                <a:gd name="T46" fmla="*/ 6 w 206"/>
                <a:gd name="T47" fmla="*/ 2 h 120"/>
                <a:gd name="T48" fmla="*/ 11 w 206"/>
                <a:gd name="T49" fmla="*/ 0 h 120"/>
                <a:gd name="T50" fmla="*/ 13 w 206"/>
                <a:gd name="T51" fmla="*/ 3 h 120"/>
                <a:gd name="T52" fmla="*/ 17 w 206"/>
                <a:gd name="T53" fmla="*/ 6 h 120"/>
                <a:gd name="T54" fmla="*/ 21 w 206"/>
                <a:gd name="T55" fmla="*/ 11 h 120"/>
                <a:gd name="T56" fmla="*/ 27 w 206"/>
                <a:gd name="T57" fmla="*/ 15 h 120"/>
                <a:gd name="T58" fmla="*/ 35 w 206"/>
                <a:gd name="T59" fmla="*/ 20 h 120"/>
                <a:gd name="T60" fmla="*/ 43 w 206"/>
                <a:gd name="T61" fmla="*/ 23 h 120"/>
                <a:gd name="T62" fmla="*/ 53 w 206"/>
                <a:gd name="T63" fmla="*/ 25 h 120"/>
                <a:gd name="T64" fmla="*/ 64 w 206"/>
                <a:gd name="T65" fmla="*/ 25 h 120"/>
                <a:gd name="T66" fmla="*/ 74 w 206"/>
                <a:gd name="T67" fmla="*/ 23 h 120"/>
                <a:gd name="T68" fmla="*/ 84 w 206"/>
                <a:gd name="T69" fmla="*/ 21 h 120"/>
                <a:gd name="T70" fmla="*/ 91 w 206"/>
                <a:gd name="T71" fmla="*/ 20 h 120"/>
                <a:gd name="T72" fmla="*/ 96 w 206"/>
                <a:gd name="T73" fmla="*/ 19 h 120"/>
                <a:gd name="T74" fmla="*/ 103 w 206"/>
                <a:gd name="T75" fmla="*/ 20 h 120"/>
                <a:gd name="T76" fmla="*/ 109 w 206"/>
                <a:gd name="T77" fmla="*/ 22 h 120"/>
                <a:gd name="T78" fmla="*/ 117 w 206"/>
                <a:gd name="T79" fmla="*/ 27 h 120"/>
                <a:gd name="T80" fmla="*/ 127 w 206"/>
                <a:gd name="T81" fmla="*/ 35 h 120"/>
                <a:gd name="T82" fmla="*/ 138 w 206"/>
                <a:gd name="T83" fmla="*/ 44 h 120"/>
                <a:gd name="T84" fmla="*/ 147 w 206"/>
                <a:gd name="T85" fmla="*/ 52 h 120"/>
                <a:gd name="T86" fmla="*/ 154 w 206"/>
                <a:gd name="T87" fmla="*/ 60 h 120"/>
                <a:gd name="T88" fmla="*/ 161 w 206"/>
                <a:gd name="T89" fmla="*/ 67 h 120"/>
                <a:gd name="T90" fmla="*/ 168 w 206"/>
                <a:gd name="T91" fmla="*/ 74 h 120"/>
                <a:gd name="T92" fmla="*/ 173 w 206"/>
                <a:gd name="T93" fmla="*/ 80 h 120"/>
                <a:gd name="T94" fmla="*/ 178 w 206"/>
                <a:gd name="T95" fmla="*/ 84 h 120"/>
                <a:gd name="T96" fmla="*/ 184 w 206"/>
                <a:gd name="T97" fmla="*/ 89 h 120"/>
                <a:gd name="T98" fmla="*/ 192 w 206"/>
                <a:gd name="T99" fmla="*/ 96 h 120"/>
                <a:gd name="T100" fmla="*/ 199 w 206"/>
                <a:gd name="T101" fmla="*/ 102 h 120"/>
                <a:gd name="T102" fmla="*/ 203 w 206"/>
                <a:gd name="T103" fmla="*/ 106 h 120"/>
                <a:gd name="T104" fmla="*/ 206 w 206"/>
                <a:gd name="T105" fmla="*/ 107 h 120"/>
                <a:gd name="T106" fmla="*/ 193 w 206"/>
                <a:gd name="T107" fmla="*/ 120 h 120"/>
                <a:gd name="T108" fmla="*/ 194 w 206"/>
                <a:gd name="T109" fmla="*/ 120 h 120"/>
                <a:gd name="T110" fmla="*/ 195 w 206"/>
                <a:gd name="T111" fmla="*/ 119 h 120"/>
                <a:gd name="T112" fmla="*/ 197 w 206"/>
                <a:gd name="T113" fmla="*/ 119 h 120"/>
                <a:gd name="T114" fmla="*/ 197 w 206"/>
                <a:gd name="T115" fmla="*/ 118 h 120"/>
                <a:gd name="T116" fmla="*/ 194 w 206"/>
                <a:gd name="T117" fmla="*/ 117 h 120"/>
                <a:gd name="T118" fmla="*/ 190 w 206"/>
                <a:gd name="T119" fmla="*/ 114 h 120"/>
                <a:gd name="T120" fmla="*/ 183 w 206"/>
                <a:gd name="T121" fmla="*/ 113 h 120"/>
                <a:gd name="T122" fmla="*/ 170 w 206"/>
                <a:gd name="T123" fmla="*/ 112 h 1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6"/>
                <a:gd name="T187" fmla="*/ 0 h 120"/>
                <a:gd name="T188" fmla="*/ 206 w 206"/>
                <a:gd name="T189" fmla="*/ 120 h 1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6" h="120">
                  <a:moveTo>
                    <a:pt x="170" y="112"/>
                  </a:moveTo>
                  <a:lnTo>
                    <a:pt x="157" y="111"/>
                  </a:lnTo>
                  <a:lnTo>
                    <a:pt x="149" y="110"/>
                  </a:lnTo>
                  <a:lnTo>
                    <a:pt x="145" y="107"/>
                  </a:lnTo>
                  <a:lnTo>
                    <a:pt x="140" y="106"/>
                  </a:lnTo>
                  <a:lnTo>
                    <a:pt x="135" y="105"/>
                  </a:lnTo>
                  <a:lnTo>
                    <a:pt x="130" y="105"/>
                  </a:lnTo>
                  <a:lnTo>
                    <a:pt x="120" y="105"/>
                  </a:lnTo>
                  <a:lnTo>
                    <a:pt x="107" y="106"/>
                  </a:lnTo>
                  <a:lnTo>
                    <a:pt x="92" y="107"/>
                  </a:lnTo>
                  <a:lnTo>
                    <a:pt x="80" y="110"/>
                  </a:lnTo>
                  <a:lnTo>
                    <a:pt x="70" y="111"/>
                  </a:lnTo>
                  <a:lnTo>
                    <a:pt x="61" y="112"/>
                  </a:lnTo>
                  <a:lnTo>
                    <a:pt x="53" y="112"/>
                  </a:lnTo>
                  <a:lnTo>
                    <a:pt x="46" y="111"/>
                  </a:lnTo>
                  <a:lnTo>
                    <a:pt x="36" y="107"/>
                  </a:lnTo>
                  <a:lnTo>
                    <a:pt x="27" y="101"/>
                  </a:lnTo>
                  <a:lnTo>
                    <a:pt x="11" y="91"/>
                  </a:lnTo>
                  <a:lnTo>
                    <a:pt x="3" y="86"/>
                  </a:lnTo>
                  <a:lnTo>
                    <a:pt x="0" y="74"/>
                  </a:lnTo>
                  <a:lnTo>
                    <a:pt x="0" y="45"/>
                  </a:lnTo>
                  <a:lnTo>
                    <a:pt x="1" y="26"/>
                  </a:lnTo>
                  <a:lnTo>
                    <a:pt x="4" y="11"/>
                  </a:lnTo>
                  <a:lnTo>
                    <a:pt x="6" y="2"/>
                  </a:lnTo>
                  <a:lnTo>
                    <a:pt x="11" y="0"/>
                  </a:lnTo>
                  <a:lnTo>
                    <a:pt x="13" y="3"/>
                  </a:lnTo>
                  <a:lnTo>
                    <a:pt x="17" y="6"/>
                  </a:lnTo>
                  <a:lnTo>
                    <a:pt x="21" y="11"/>
                  </a:lnTo>
                  <a:lnTo>
                    <a:pt x="27" y="15"/>
                  </a:lnTo>
                  <a:lnTo>
                    <a:pt x="35" y="20"/>
                  </a:lnTo>
                  <a:lnTo>
                    <a:pt x="43" y="23"/>
                  </a:lnTo>
                  <a:lnTo>
                    <a:pt x="53" y="25"/>
                  </a:lnTo>
                  <a:lnTo>
                    <a:pt x="64" y="25"/>
                  </a:lnTo>
                  <a:lnTo>
                    <a:pt x="74" y="23"/>
                  </a:lnTo>
                  <a:lnTo>
                    <a:pt x="84" y="21"/>
                  </a:lnTo>
                  <a:lnTo>
                    <a:pt x="91" y="20"/>
                  </a:lnTo>
                  <a:lnTo>
                    <a:pt x="96" y="19"/>
                  </a:lnTo>
                  <a:lnTo>
                    <a:pt x="103" y="20"/>
                  </a:lnTo>
                  <a:lnTo>
                    <a:pt x="109" y="22"/>
                  </a:lnTo>
                  <a:lnTo>
                    <a:pt x="117" y="27"/>
                  </a:lnTo>
                  <a:lnTo>
                    <a:pt x="127" y="35"/>
                  </a:lnTo>
                  <a:lnTo>
                    <a:pt x="138" y="44"/>
                  </a:lnTo>
                  <a:lnTo>
                    <a:pt x="147" y="52"/>
                  </a:lnTo>
                  <a:lnTo>
                    <a:pt x="154" y="60"/>
                  </a:lnTo>
                  <a:lnTo>
                    <a:pt x="161" y="67"/>
                  </a:lnTo>
                  <a:lnTo>
                    <a:pt x="168" y="74"/>
                  </a:lnTo>
                  <a:lnTo>
                    <a:pt x="173" y="80"/>
                  </a:lnTo>
                  <a:lnTo>
                    <a:pt x="178" y="84"/>
                  </a:lnTo>
                  <a:lnTo>
                    <a:pt x="184" y="89"/>
                  </a:lnTo>
                  <a:lnTo>
                    <a:pt x="192" y="96"/>
                  </a:lnTo>
                  <a:lnTo>
                    <a:pt x="199" y="102"/>
                  </a:lnTo>
                  <a:lnTo>
                    <a:pt x="203" y="106"/>
                  </a:lnTo>
                  <a:lnTo>
                    <a:pt x="206" y="107"/>
                  </a:lnTo>
                  <a:lnTo>
                    <a:pt x="193" y="120"/>
                  </a:lnTo>
                  <a:lnTo>
                    <a:pt x="194" y="120"/>
                  </a:lnTo>
                  <a:lnTo>
                    <a:pt x="195" y="119"/>
                  </a:lnTo>
                  <a:lnTo>
                    <a:pt x="197" y="119"/>
                  </a:lnTo>
                  <a:lnTo>
                    <a:pt x="197" y="118"/>
                  </a:lnTo>
                  <a:lnTo>
                    <a:pt x="194" y="117"/>
                  </a:lnTo>
                  <a:lnTo>
                    <a:pt x="190" y="114"/>
                  </a:lnTo>
                  <a:lnTo>
                    <a:pt x="183" y="113"/>
                  </a:lnTo>
                  <a:lnTo>
                    <a:pt x="170" y="112"/>
                  </a:lnTo>
                  <a:close/>
                </a:path>
              </a:pathLst>
            </a:custGeom>
            <a:solidFill>
              <a:srgbClr val="B27599"/>
            </a:solidFill>
            <a:ln w="9525">
              <a:noFill/>
              <a:round/>
              <a:headEnd/>
              <a:tailEnd/>
            </a:ln>
          </p:spPr>
          <p:txBody>
            <a:bodyPr/>
            <a:lstStyle/>
            <a:p>
              <a:endParaRPr lang="fa-IR"/>
            </a:p>
          </p:txBody>
        </p:sp>
        <p:sp>
          <p:nvSpPr>
            <p:cNvPr id="16397" name="Freeform 211"/>
            <p:cNvSpPr>
              <a:spLocks/>
            </p:cNvSpPr>
            <p:nvPr/>
          </p:nvSpPr>
          <p:spPr bwMode="auto">
            <a:xfrm>
              <a:off x="648" y="2396"/>
              <a:ext cx="64" cy="64"/>
            </a:xfrm>
            <a:custGeom>
              <a:avLst/>
              <a:gdLst>
                <a:gd name="T0" fmla="*/ 10 w 128"/>
                <a:gd name="T1" fmla="*/ 108 h 128"/>
                <a:gd name="T2" fmla="*/ 3 w 128"/>
                <a:gd name="T3" fmla="*/ 90 h 128"/>
                <a:gd name="T4" fmla="*/ 0 w 128"/>
                <a:gd name="T5" fmla="*/ 76 h 128"/>
                <a:gd name="T6" fmla="*/ 0 w 128"/>
                <a:gd name="T7" fmla="*/ 65 h 128"/>
                <a:gd name="T8" fmla="*/ 4 w 128"/>
                <a:gd name="T9" fmla="*/ 57 h 128"/>
                <a:gd name="T10" fmla="*/ 14 w 128"/>
                <a:gd name="T11" fmla="*/ 47 h 128"/>
                <a:gd name="T12" fmla="*/ 22 w 128"/>
                <a:gd name="T13" fmla="*/ 41 h 128"/>
                <a:gd name="T14" fmla="*/ 30 w 128"/>
                <a:gd name="T15" fmla="*/ 37 h 128"/>
                <a:gd name="T16" fmla="*/ 37 w 128"/>
                <a:gd name="T17" fmla="*/ 34 h 128"/>
                <a:gd name="T18" fmla="*/ 44 w 128"/>
                <a:gd name="T19" fmla="*/ 34 h 128"/>
                <a:gd name="T20" fmla="*/ 50 w 128"/>
                <a:gd name="T21" fmla="*/ 34 h 128"/>
                <a:gd name="T22" fmla="*/ 56 w 128"/>
                <a:gd name="T23" fmla="*/ 35 h 128"/>
                <a:gd name="T24" fmla="*/ 62 w 128"/>
                <a:gd name="T25" fmla="*/ 35 h 128"/>
                <a:gd name="T26" fmla="*/ 69 w 128"/>
                <a:gd name="T27" fmla="*/ 34 h 128"/>
                <a:gd name="T28" fmla="*/ 77 w 128"/>
                <a:gd name="T29" fmla="*/ 31 h 128"/>
                <a:gd name="T30" fmla="*/ 85 w 128"/>
                <a:gd name="T31" fmla="*/ 26 h 128"/>
                <a:gd name="T32" fmla="*/ 94 w 128"/>
                <a:gd name="T33" fmla="*/ 22 h 128"/>
                <a:gd name="T34" fmla="*/ 101 w 128"/>
                <a:gd name="T35" fmla="*/ 17 h 128"/>
                <a:gd name="T36" fmla="*/ 108 w 128"/>
                <a:gd name="T37" fmla="*/ 12 h 128"/>
                <a:gd name="T38" fmla="*/ 113 w 128"/>
                <a:gd name="T39" fmla="*/ 10 h 128"/>
                <a:gd name="T40" fmla="*/ 114 w 128"/>
                <a:gd name="T41" fmla="*/ 9 h 128"/>
                <a:gd name="T42" fmla="*/ 115 w 128"/>
                <a:gd name="T43" fmla="*/ 5 h 128"/>
                <a:gd name="T44" fmla="*/ 118 w 128"/>
                <a:gd name="T45" fmla="*/ 0 h 128"/>
                <a:gd name="T46" fmla="*/ 122 w 128"/>
                <a:gd name="T47" fmla="*/ 0 h 128"/>
                <a:gd name="T48" fmla="*/ 125 w 128"/>
                <a:gd name="T49" fmla="*/ 11 h 128"/>
                <a:gd name="T50" fmla="*/ 128 w 128"/>
                <a:gd name="T51" fmla="*/ 30 h 128"/>
                <a:gd name="T52" fmla="*/ 128 w 128"/>
                <a:gd name="T53" fmla="*/ 48 h 128"/>
                <a:gd name="T54" fmla="*/ 126 w 128"/>
                <a:gd name="T55" fmla="*/ 64 h 128"/>
                <a:gd name="T56" fmla="*/ 123 w 128"/>
                <a:gd name="T57" fmla="*/ 78 h 128"/>
                <a:gd name="T58" fmla="*/ 118 w 128"/>
                <a:gd name="T59" fmla="*/ 88 h 128"/>
                <a:gd name="T60" fmla="*/ 115 w 128"/>
                <a:gd name="T61" fmla="*/ 96 h 128"/>
                <a:gd name="T62" fmla="*/ 109 w 128"/>
                <a:gd name="T63" fmla="*/ 103 h 128"/>
                <a:gd name="T64" fmla="*/ 103 w 128"/>
                <a:gd name="T65" fmla="*/ 109 h 128"/>
                <a:gd name="T66" fmla="*/ 99 w 128"/>
                <a:gd name="T67" fmla="*/ 111 h 128"/>
                <a:gd name="T68" fmla="*/ 93 w 128"/>
                <a:gd name="T69" fmla="*/ 114 h 128"/>
                <a:gd name="T70" fmla="*/ 87 w 128"/>
                <a:gd name="T71" fmla="*/ 116 h 128"/>
                <a:gd name="T72" fmla="*/ 82 w 128"/>
                <a:gd name="T73" fmla="*/ 117 h 128"/>
                <a:gd name="T74" fmla="*/ 76 w 128"/>
                <a:gd name="T75" fmla="*/ 118 h 128"/>
                <a:gd name="T76" fmla="*/ 71 w 128"/>
                <a:gd name="T77" fmla="*/ 120 h 128"/>
                <a:gd name="T78" fmla="*/ 67 w 128"/>
                <a:gd name="T79" fmla="*/ 121 h 128"/>
                <a:gd name="T80" fmla="*/ 64 w 128"/>
                <a:gd name="T81" fmla="*/ 122 h 128"/>
                <a:gd name="T82" fmla="*/ 59 w 128"/>
                <a:gd name="T83" fmla="*/ 123 h 128"/>
                <a:gd name="T84" fmla="*/ 49 w 128"/>
                <a:gd name="T85" fmla="*/ 125 h 128"/>
                <a:gd name="T86" fmla="*/ 41 w 128"/>
                <a:gd name="T87" fmla="*/ 126 h 128"/>
                <a:gd name="T88" fmla="*/ 38 w 128"/>
                <a:gd name="T89" fmla="*/ 126 h 128"/>
                <a:gd name="T90" fmla="*/ 35 w 128"/>
                <a:gd name="T91" fmla="*/ 128 h 128"/>
                <a:gd name="T92" fmla="*/ 30 w 128"/>
                <a:gd name="T93" fmla="*/ 128 h 128"/>
                <a:gd name="T94" fmla="*/ 20 w 128"/>
                <a:gd name="T95" fmla="*/ 123 h 128"/>
                <a:gd name="T96" fmla="*/ 10 w 128"/>
                <a:gd name="T97" fmla="*/ 108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28"/>
                <a:gd name="T149" fmla="*/ 128 w 128"/>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28">
                  <a:moveTo>
                    <a:pt x="10" y="108"/>
                  </a:moveTo>
                  <a:lnTo>
                    <a:pt x="3" y="90"/>
                  </a:lnTo>
                  <a:lnTo>
                    <a:pt x="0" y="76"/>
                  </a:lnTo>
                  <a:lnTo>
                    <a:pt x="0" y="65"/>
                  </a:lnTo>
                  <a:lnTo>
                    <a:pt x="4" y="57"/>
                  </a:lnTo>
                  <a:lnTo>
                    <a:pt x="14" y="47"/>
                  </a:lnTo>
                  <a:lnTo>
                    <a:pt x="22" y="41"/>
                  </a:lnTo>
                  <a:lnTo>
                    <a:pt x="30" y="37"/>
                  </a:lnTo>
                  <a:lnTo>
                    <a:pt x="37" y="34"/>
                  </a:lnTo>
                  <a:lnTo>
                    <a:pt x="44" y="34"/>
                  </a:lnTo>
                  <a:lnTo>
                    <a:pt x="50" y="34"/>
                  </a:lnTo>
                  <a:lnTo>
                    <a:pt x="56" y="35"/>
                  </a:lnTo>
                  <a:lnTo>
                    <a:pt x="62" y="35"/>
                  </a:lnTo>
                  <a:lnTo>
                    <a:pt x="69" y="34"/>
                  </a:lnTo>
                  <a:lnTo>
                    <a:pt x="77" y="31"/>
                  </a:lnTo>
                  <a:lnTo>
                    <a:pt x="85" y="26"/>
                  </a:lnTo>
                  <a:lnTo>
                    <a:pt x="94" y="22"/>
                  </a:lnTo>
                  <a:lnTo>
                    <a:pt x="101" y="17"/>
                  </a:lnTo>
                  <a:lnTo>
                    <a:pt x="108" y="12"/>
                  </a:lnTo>
                  <a:lnTo>
                    <a:pt x="113" y="10"/>
                  </a:lnTo>
                  <a:lnTo>
                    <a:pt x="114" y="9"/>
                  </a:lnTo>
                  <a:lnTo>
                    <a:pt x="115" y="5"/>
                  </a:lnTo>
                  <a:lnTo>
                    <a:pt x="118" y="0"/>
                  </a:lnTo>
                  <a:lnTo>
                    <a:pt x="122" y="0"/>
                  </a:lnTo>
                  <a:lnTo>
                    <a:pt x="125" y="11"/>
                  </a:lnTo>
                  <a:lnTo>
                    <a:pt x="128" y="30"/>
                  </a:lnTo>
                  <a:lnTo>
                    <a:pt x="128" y="48"/>
                  </a:lnTo>
                  <a:lnTo>
                    <a:pt x="126" y="64"/>
                  </a:lnTo>
                  <a:lnTo>
                    <a:pt x="123" y="78"/>
                  </a:lnTo>
                  <a:lnTo>
                    <a:pt x="118" y="88"/>
                  </a:lnTo>
                  <a:lnTo>
                    <a:pt x="115" y="96"/>
                  </a:lnTo>
                  <a:lnTo>
                    <a:pt x="109" y="103"/>
                  </a:lnTo>
                  <a:lnTo>
                    <a:pt x="103" y="109"/>
                  </a:lnTo>
                  <a:lnTo>
                    <a:pt x="99" y="111"/>
                  </a:lnTo>
                  <a:lnTo>
                    <a:pt x="93" y="114"/>
                  </a:lnTo>
                  <a:lnTo>
                    <a:pt x="87" y="116"/>
                  </a:lnTo>
                  <a:lnTo>
                    <a:pt x="82" y="117"/>
                  </a:lnTo>
                  <a:lnTo>
                    <a:pt x="76" y="118"/>
                  </a:lnTo>
                  <a:lnTo>
                    <a:pt x="71" y="120"/>
                  </a:lnTo>
                  <a:lnTo>
                    <a:pt x="67" y="121"/>
                  </a:lnTo>
                  <a:lnTo>
                    <a:pt x="64" y="122"/>
                  </a:lnTo>
                  <a:lnTo>
                    <a:pt x="59" y="123"/>
                  </a:lnTo>
                  <a:lnTo>
                    <a:pt x="49" y="125"/>
                  </a:lnTo>
                  <a:lnTo>
                    <a:pt x="41" y="126"/>
                  </a:lnTo>
                  <a:lnTo>
                    <a:pt x="38" y="126"/>
                  </a:lnTo>
                  <a:lnTo>
                    <a:pt x="35" y="128"/>
                  </a:lnTo>
                  <a:lnTo>
                    <a:pt x="30" y="128"/>
                  </a:lnTo>
                  <a:lnTo>
                    <a:pt x="20" y="123"/>
                  </a:lnTo>
                  <a:lnTo>
                    <a:pt x="10" y="108"/>
                  </a:lnTo>
                  <a:close/>
                </a:path>
              </a:pathLst>
            </a:custGeom>
            <a:solidFill>
              <a:srgbClr val="B27599"/>
            </a:solidFill>
            <a:ln w="9525">
              <a:noFill/>
              <a:round/>
              <a:headEnd/>
              <a:tailEnd/>
            </a:ln>
          </p:spPr>
          <p:txBody>
            <a:bodyPr/>
            <a:lstStyle/>
            <a:p>
              <a:endParaRPr lang="fa-IR"/>
            </a:p>
          </p:txBody>
        </p:sp>
        <p:sp>
          <p:nvSpPr>
            <p:cNvPr id="16398" name="Freeform 212"/>
            <p:cNvSpPr>
              <a:spLocks/>
            </p:cNvSpPr>
            <p:nvPr/>
          </p:nvSpPr>
          <p:spPr bwMode="auto">
            <a:xfrm>
              <a:off x="647" y="2457"/>
              <a:ext cx="32" cy="27"/>
            </a:xfrm>
            <a:custGeom>
              <a:avLst/>
              <a:gdLst>
                <a:gd name="T0" fmla="*/ 23 w 65"/>
                <a:gd name="T1" fmla="*/ 2 h 54"/>
                <a:gd name="T2" fmla="*/ 29 w 65"/>
                <a:gd name="T3" fmla="*/ 1 h 54"/>
                <a:gd name="T4" fmla="*/ 34 w 65"/>
                <a:gd name="T5" fmla="*/ 0 h 54"/>
                <a:gd name="T6" fmla="*/ 40 w 65"/>
                <a:gd name="T7" fmla="*/ 1 h 54"/>
                <a:gd name="T8" fmla="*/ 45 w 65"/>
                <a:gd name="T9" fmla="*/ 2 h 54"/>
                <a:gd name="T10" fmla="*/ 50 w 65"/>
                <a:gd name="T11" fmla="*/ 4 h 54"/>
                <a:gd name="T12" fmla="*/ 55 w 65"/>
                <a:gd name="T13" fmla="*/ 8 h 54"/>
                <a:gd name="T14" fmla="*/ 58 w 65"/>
                <a:gd name="T15" fmla="*/ 11 h 54"/>
                <a:gd name="T16" fmla="*/ 62 w 65"/>
                <a:gd name="T17" fmla="*/ 16 h 54"/>
                <a:gd name="T18" fmla="*/ 65 w 65"/>
                <a:gd name="T19" fmla="*/ 25 h 54"/>
                <a:gd name="T20" fmla="*/ 64 w 65"/>
                <a:gd name="T21" fmla="*/ 32 h 54"/>
                <a:gd name="T22" fmla="*/ 59 w 65"/>
                <a:gd name="T23" fmla="*/ 39 h 54"/>
                <a:gd name="T24" fmla="*/ 49 w 65"/>
                <a:gd name="T25" fmla="*/ 46 h 54"/>
                <a:gd name="T26" fmla="*/ 37 w 65"/>
                <a:gd name="T27" fmla="*/ 51 h 54"/>
                <a:gd name="T28" fmla="*/ 32 w 65"/>
                <a:gd name="T29" fmla="*/ 54 h 54"/>
                <a:gd name="T30" fmla="*/ 28 w 65"/>
                <a:gd name="T31" fmla="*/ 53 h 54"/>
                <a:gd name="T32" fmla="*/ 21 w 65"/>
                <a:gd name="T33" fmla="*/ 48 h 54"/>
                <a:gd name="T34" fmla="*/ 13 w 65"/>
                <a:gd name="T35" fmla="*/ 42 h 54"/>
                <a:gd name="T36" fmla="*/ 6 w 65"/>
                <a:gd name="T37" fmla="*/ 38 h 54"/>
                <a:gd name="T38" fmla="*/ 2 w 65"/>
                <a:gd name="T39" fmla="*/ 33 h 54"/>
                <a:gd name="T40" fmla="*/ 0 w 65"/>
                <a:gd name="T41" fmla="*/ 29 h 54"/>
                <a:gd name="T42" fmla="*/ 4 w 65"/>
                <a:gd name="T43" fmla="*/ 22 h 54"/>
                <a:gd name="T44" fmla="*/ 9 w 65"/>
                <a:gd name="T45" fmla="*/ 15 h 54"/>
                <a:gd name="T46" fmla="*/ 15 w 65"/>
                <a:gd name="T47" fmla="*/ 8 h 54"/>
                <a:gd name="T48" fmla="*/ 23 w 65"/>
                <a:gd name="T49" fmla="*/ 2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54"/>
                <a:gd name="T77" fmla="*/ 65 w 65"/>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54">
                  <a:moveTo>
                    <a:pt x="23" y="2"/>
                  </a:moveTo>
                  <a:lnTo>
                    <a:pt x="29" y="1"/>
                  </a:lnTo>
                  <a:lnTo>
                    <a:pt x="34" y="0"/>
                  </a:lnTo>
                  <a:lnTo>
                    <a:pt x="40" y="1"/>
                  </a:lnTo>
                  <a:lnTo>
                    <a:pt x="45" y="2"/>
                  </a:lnTo>
                  <a:lnTo>
                    <a:pt x="50" y="4"/>
                  </a:lnTo>
                  <a:lnTo>
                    <a:pt x="55" y="8"/>
                  </a:lnTo>
                  <a:lnTo>
                    <a:pt x="58" y="11"/>
                  </a:lnTo>
                  <a:lnTo>
                    <a:pt x="62" y="16"/>
                  </a:lnTo>
                  <a:lnTo>
                    <a:pt x="65" y="25"/>
                  </a:lnTo>
                  <a:lnTo>
                    <a:pt x="64" y="32"/>
                  </a:lnTo>
                  <a:lnTo>
                    <a:pt x="59" y="39"/>
                  </a:lnTo>
                  <a:lnTo>
                    <a:pt x="49" y="46"/>
                  </a:lnTo>
                  <a:lnTo>
                    <a:pt x="37" y="51"/>
                  </a:lnTo>
                  <a:lnTo>
                    <a:pt x="32" y="54"/>
                  </a:lnTo>
                  <a:lnTo>
                    <a:pt x="28" y="53"/>
                  </a:lnTo>
                  <a:lnTo>
                    <a:pt x="21" y="48"/>
                  </a:lnTo>
                  <a:lnTo>
                    <a:pt x="13" y="42"/>
                  </a:lnTo>
                  <a:lnTo>
                    <a:pt x="6" y="38"/>
                  </a:lnTo>
                  <a:lnTo>
                    <a:pt x="2" y="33"/>
                  </a:lnTo>
                  <a:lnTo>
                    <a:pt x="0" y="29"/>
                  </a:lnTo>
                  <a:lnTo>
                    <a:pt x="4" y="22"/>
                  </a:lnTo>
                  <a:lnTo>
                    <a:pt x="9" y="15"/>
                  </a:lnTo>
                  <a:lnTo>
                    <a:pt x="15" y="8"/>
                  </a:lnTo>
                  <a:lnTo>
                    <a:pt x="23" y="2"/>
                  </a:lnTo>
                  <a:close/>
                </a:path>
              </a:pathLst>
            </a:custGeom>
            <a:solidFill>
              <a:srgbClr val="EFCCE5"/>
            </a:solidFill>
            <a:ln w="9525">
              <a:noFill/>
              <a:round/>
              <a:headEnd/>
              <a:tailEnd/>
            </a:ln>
          </p:spPr>
          <p:txBody>
            <a:bodyPr/>
            <a:lstStyle/>
            <a:p>
              <a:endParaRPr lang="fa-IR"/>
            </a:p>
          </p:txBody>
        </p:sp>
        <p:sp>
          <p:nvSpPr>
            <p:cNvPr id="16399" name="Freeform 213"/>
            <p:cNvSpPr>
              <a:spLocks/>
            </p:cNvSpPr>
            <p:nvPr/>
          </p:nvSpPr>
          <p:spPr bwMode="auto">
            <a:xfrm>
              <a:off x="548" y="2387"/>
              <a:ext cx="105" cy="81"/>
            </a:xfrm>
            <a:custGeom>
              <a:avLst/>
              <a:gdLst>
                <a:gd name="T0" fmla="*/ 22 w 211"/>
                <a:gd name="T1" fmla="*/ 29 h 162"/>
                <a:gd name="T2" fmla="*/ 36 w 211"/>
                <a:gd name="T3" fmla="*/ 51 h 162"/>
                <a:gd name="T4" fmla="*/ 51 w 211"/>
                <a:gd name="T5" fmla="*/ 62 h 162"/>
                <a:gd name="T6" fmla="*/ 65 w 211"/>
                <a:gd name="T7" fmla="*/ 60 h 162"/>
                <a:gd name="T8" fmla="*/ 80 w 211"/>
                <a:gd name="T9" fmla="*/ 54 h 162"/>
                <a:gd name="T10" fmla="*/ 97 w 211"/>
                <a:gd name="T11" fmla="*/ 52 h 162"/>
                <a:gd name="T12" fmla="*/ 117 w 211"/>
                <a:gd name="T13" fmla="*/ 60 h 162"/>
                <a:gd name="T14" fmla="*/ 128 w 211"/>
                <a:gd name="T15" fmla="*/ 66 h 162"/>
                <a:gd name="T16" fmla="*/ 136 w 211"/>
                <a:gd name="T17" fmla="*/ 71 h 162"/>
                <a:gd name="T18" fmla="*/ 146 w 211"/>
                <a:gd name="T19" fmla="*/ 79 h 162"/>
                <a:gd name="T20" fmla="*/ 166 w 211"/>
                <a:gd name="T21" fmla="*/ 95 h 162"/>
                <a:gd name="T22" fmla="*/ 186 w 211"/>
                <a:gd name="T23" fmla="*/ 117 h 162"/>
                <a:gd name="T24" fmla="*/ 201 w 211"/>
                <a:gd name="T25" fmla="*/ 137 h 162"/>
                <a:gd name="T26" fmla="*/ 210 w 211"/>
                <a:gd name="T27" fmla="*/ 151 h 162"/>
                <a:gd name="T28" fmla="*/ 210 w 211"/>
                <a:gd name="T29" fmla="*/ 152 h 162"/>
                <a:gd name="T30" fmla="*/ 201 w 211"/>
                <a:gd name="T31" fmla="*/ 143 h 162"/>
                <a:gd name="T32" fmla="*/ 186 w 211"/>
                <a:gd name="T33" fmla="*/ 129 h 162"/>
                <a:gd name="T34" fmla="*/ 166 w 211"/>
                <a:gd name="T35" fmla="*/ 112 h 162"/>
                <a:gd name="T36" fmla="*/ 144 w 211"/>
                <a:gd name="T37" fmla="*/ 97 h 162"/>
                <a:gd name="T38" fmla="*/ 130 w 211"/>
                <a:gd name="T39" fmla="*/ 84 h 162"/>
                <a:gd name="T40" fmla="*/ 115 w 211"/>
                <a:gd name="T41" fmla="*/ 77 h 162"/>
                <a:gd name="T42" fmla="*/ 89 w 211"/>
                <a:gd name="T43" fmla="*/ 76 h 162"/>
                <a:gd name="T44" fmla="*/ 58 w 211"/>
                <a:gd name="T45" fmla="*/ 77 h 162"/>
                <a:gd name="T46" fmla="*/ 42 w 211"/>
                <a:gd name="T47" fmla="*/ 71 h 162"/>
                <a:gd name="T48" fmla="*/ 29 w 211"/>
                <a:gd name="T49" fmla="*/ 61 h 162"/>
                <a:gd name="T50" fmla="*/ 23 w 211"/>
                <a:gd name="T51" fmla="*/ 54 h 162"/>
                <a:gd name="T52" fmla="*/ 21 w 211"/>
                <a:gd name="T53" fmla="*/ 56 h 162"/>
                <a:gd name="T54" fmla="*/ 16 w 211"/>
                <a:gd name="T55" fmla="*/ 69 h 162"/>
                <a:gd name="T56" fmla="*/ 17 w 211"/>
                <a:gd name="T57" fmla="*/ 99 h 162"/>
                <a:gd name="T58" fmla="*/ 31 w 211"/>
                <a:gd name="T59" fmla="*/ 139 h 162"/>
                <a:gd name="T60" fmla="*/ 78 w 211"/>
                <a:gd name="T61" fmla="*/ 143 h 162"/>
                <a:gd name="T62" fmla="*/ 135 w 211"/>
                <a:gd name="T63" fmla="*/ 148 h 162"/>
                <a:gd name="T64" fmla="*/ 178 w 211"/>
                <a:gd name="T65" fmla="*/ 155 h 162"/>
                <a:gd name="T66" fmla="*/ 199 w 211"/>
                <a:gd name="T67" fmla="*/ 160 h 162"/>
                <a:gd name="T68" fmla="*/ 202 w 211"/>
                <a:gd name="T69" fmla="*/ 162 h 162"/>
                <a:gd name="T70" fmla="*/ 196 w 211"/>
                <a:gd name="T71" fmla="*/ 160 h 162"/>
                <a:gd name="T72" fmla="*/ 187 w 211"/>
                <a:gd name="T73" fmla="*/ 158 h 162"/>
                <a:gd name="T74" fmla="*/ 174 w 211"/>
                <a:gd name="T75" fmla="*/ 158 h 162"/>
                <a:gd name="T76" fmla="*/ 158 w 211"/>
                <a:gd name="T77" fmla="*/ 159 h 162"/>
                <a:gd name="T78" fmla="*/ 145 w 211"/>
                <a:gd name="T79" fmla="*/ 160 h 162"/>
                <a:gd name="T80" fmla="*/ 135 w 211"/>
                <a:gd name="T81" fmla="*/ 162 h 162"/>
                <a:gd name="T82" fmla="*/ 121 w 211"/>
                <a:gd name="T83" fmla="*/ 160 h 162"/>
                <a:gd name="T84" fmla="*/ 98 w 211"/>
                <a:gd name="T85" fmla="*/ 160 h 162"/>
                <a:gd name="T86" fmla="*/ 67 w 211"/>
                <a:gd name="T87" fmla="*/ 159 h 162"/>
                <a:gd name="T88" fmla="*/ 37 w 211"/>
                <a:gd name="T89" fmla="*/ 152 h 162"/>
                <a:gd name="T90" fmla="*/ 13 w 211"/>
                <a:gd name="T91" fmla="*/ 134 h 162"/>
                <a:gd name="T92" fmla="*/ 1 w 211"/>
                <a:gd name="T93" fmla="*/ 105 h 162"/>
                <a:gd name="T94" fmla="*/ 1 w 211"/>
                <a:gd name="T95" fmla="*/ 81 h 162"/>
                <a:gd name="T96" fmla="*/ 5 w 211"/>
                <a:gd name="T97" fmla="*/ 54 h 162"/>
                <a:gd name="T98" fmla="*/ 12 w 211"/>
                <a:gd name="T99" fmla="*/ 31 h 162"/>
                <a:gd name="T100" fmla="*/ 12 w 211"/>
                <a:gd name="T101" fmla="*/ 20 h 162"/>
                <a:gd name="T102" fmla="*/ 11 w 211"/>
                <a:gd name="T103" fmla="*/ 0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1"/>
                <a:gd name="T157" fmla="*/ 0 h 162"/>
                <a:gd name="T158" fmla="*/ 211 w 211"/>
                <a:gd name="T159" fmla="*/ 162 h 1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1" h="162">
                  <a:moveTo>
                    <a:pt x="15" y="11"/>
                  </a:moveTo>
                  <a:lnTo>
                    <a:pt x="22" y="29"/>
                  </a:lnTo>
                  <a:lnTo>
                    <a:pt x="28" y="42"/>
                  </a:lnTo>
                  <a:lnTo>
                    <a:pt x="36" y="51"/>
                  </a:lnTo>
                  <a:lnTo>
                    <a:pt x="45" y="60"/>
                  </a:lnTo>
                  <a:lnTo>
                    <a:pt x="51" y="62"/>
                  </a:lnTo>
                  <a:lnTo>
                    <a:pt x="58" y="62"/>
                  </a:lnTo>
                  <a:lnTo>
                    <a:pt x="65" y="60"/>
                  </a:lnTo>
                  <a:lnTo>
                    <a:pt x="72" y="58"/>
                  </a:lnTo>
                  <a:lnTo>
                    <a:pt x="80" y="54"/>
                  </a:lnTo>
                  <a:lnTo>
                    <a:pt x="88" y="52"/>
                  </a:lnTo>
                  <a:lnTo>
                    <a:pt x="97" y="52"/>
                  </a:lnTo>
                  <a:lnTo>
                    <a:pt x="107" y="56"/>
                  </a:lnTo>
                  <a:lnTo>
                    <a:pt x="117" y="60"/>
                  </a:lnTo>
                  <a:lnTo>
                    <a:pt x="123" y="64"/>
                  </a:lnTo>
                  <a:lnTo>
                    <a:pt x="128" y="66"/>
                  </a:lnTo>
                  <a:lnTo>
                    <a:pt x="131" y="68"/>
                  </a:lnTo>
                  <a:lnTo>
                    <a:pt x="136" y="71"/>
                  </a:lnTo>
                  <a:lnTo>
                    <a:pt x="141" y="74"/>
                  </a:lnTo>
                  <a:lnTo>
                    <a:pt x="146" y="79"/>
                  </a:lnTo>
                  <a:lnTo>
                    <a:pt x="156" y="86"/>
                  </a:lnTo>
                  <a:lnTo>
                    <a:pt x="166" y="95"/>
                  </a:lnTo>
                  <a:lnTo>
                    <a:pt x="176" y="105"/>
                  </a:lnTo>
                  <a:lnTo>
                    <a:pt x="186" y="117"/>
                  </a:lnTo>
                  <a:lnTo>
                    <a:pt x="194" y="127"/>
                  </a:lnTo>
                  <a:lnTo>
                    <a:pt x="201" y="137"/>
                  </a:lnTo>
                  <a:lnTo>
                    <a:pt x="206" y="145"/>
                  </a:lnTo>
                  <a:lnTo>
                    <a:pt x="210" y="151"/>
                  </a:lnTo>
                  <a:lnTo>
                    <a:pt x="211" y="153"/>
                  </a:lnTo>
                  <a:lnTo>
                    <a:pt x="210" y="152"/>
                  </a:lnTo>
                  <a:lnTo>
                    <a:pt x="206" y="149"/>
                  </a:lnTo>
                  <a:lnTo>
                    <a:pt x="201" y="143"/>
                  </a:lnTo>
                  <a:lnTo>
                    <a:pt x="194" y="137"/>
                  </a:lnTo>
                  <a:lnTo>
                    <a:pt x="186" y="129"/>
                  </a:lnTo>
                  <a:lnTo>
                    <a:pt x="176" y="121"/>
                  </a:lnTo>
                  <a:lnTo>
                    <a:pt x="166" y="112"/>
                  </a:lnTo>
                  <a:lnTo>
                    <a:pt x="155" y="104"/>
                  </a:lnTo>
                  <a:lnTo>
                    <a:pt x="144" y="97"/>
                  </a:lnTo>
                  <a:lnTo>
                    <a:pt x="137" y="90"/>
                  </a:lnTo>
                  <a:lnTo>
                    <a:pt x="130" y="84"/>
                  </a:lnTo>
                  <a:lnTo>
                    <a:pt x="123" y="81"/>
                  </a:lnTo>
                  <a:lnTo>
                    <a:pt x="115" y="77"/>
                  </a:lnTo>
                  <a:lnTo>
                    <a:pt x="105" y="76"/>
                  </a:lnTo>
                  <a:lnTo>
                    <a:pt x="89" y="76"/>
                  </a:lnTo>
                  <a:lnTo>
                    <a:pt x="68" y="77"/>
                  </a:lnTo>
                  <a:lnTo>
                    <a:pt x="58" y="77"/>
                  </a:lnTo>
                  <a:lnTo>
                    <a:pt x="50" y="75"/>
                  </a:lnTo>
                  <a:lnTo>
                    <a:pt x="42" y="71"/>
                  </a:lnTo>
                  <a:lnTo>
                    <a:pt x="35" y="66"/>
                  </a:lnTo>
                  <a:lnTo>
                    <a:pt x="29" y="61"/>
                  </a:lnTo>
                  <a:lnTo>
                    <a:pt x="26" y="58"/>
                  </a:lnTo>
                  <a:lnTo>
                    <a:pt x="23" y="54"/>
                  </a:lnTo>
                  <a:lnTo>
                    <a:pt x="22" y="53"/>
                  </a:lnTo>
                  <a:lnTo>
                    <a:pt x="21" y="56"/>
                  </a:lnTo>
                  <a:lnTo>
                    <a:pt x="19" y="60"/>
                  </a:lnTo>
                  <a:lnTo>
                    <a:pt x="16" y="69"/>
                  </a:lnTo>
                  <a:lnTo>
                    <a:pt x="15" y="82"/>
                  </a:lnTo>
                  <a:lnTo>
                    <a:pt x="17" y="99"/>
                  </a:lnTo>
                  <a:lnTo>
                    <a:pt x="22" y="121"/>
                  </a:lnTo>
                  <a:lnTo>
                    <a:pt x="31" y="139"/>
                  </a:lnTo>
                  <a:lnTo>
                    <a:pt x="46" y="144"/>
                  </a:lnTo>
                  <a:lnTo>
                    <a:pt x="78" y="143"/>
                  </a:lnTo>
                  <a:lnTo>
                    <a:pt x="108" y="145"/>
                  </a:lnTo>
                  <a:lnTo>
                    <a:pt x="135" y="148"/>
                  </a:lnTo>
                  <a:lnTo>
                    <a:pt x="158" y="151"/>
                  </a:lnTo>
                  <a:lnTo>
                    <a:pt x="178" y="155"/>
                  </a:lnTo>
                  <a:lnTo>
                    <a:pt x="191" y="158"/>
                  </a:lnTo>
                  <a:lnTo>
                    <a:pt x="199" y="160"/>
                  </a:lnTo>
                  <a:lnTo>
                    <a:pt x="203" y="162"/>
                  </a:lnTo>
                  <a:lnTo>
                    <a:pt x="202" y="162"/>
                  </a:lnTo>
                  <a:lnTo>
                    <a:pt x="199" y="160"/>
                  </a:lnTo>
                  <a:lnTo>
                    <a:pt x="196" y="160"/>
                  </a:lnTo>
                  <a:lnTo>
                    <a:pt x="193" y="159"/>
                  </a:lnTo>
                  <a:lnTo>
                    <a:pt x="187" y="158"/>
                  </a:lnTo>
                  <a:lnTo>
                    <a:pt x="181" y="158"/>
                  </a:lnTo>
                  <a:lnTo>
                    <a:pt x="174" y="158"/>
                  </a:lnTo>
                  <a:lnTo>
                    <a:pt x="167" y="158"/>
                  </a:lnTo>
                  <a:lnTo>
                    <a:pt x="158" y="159"/>
                  </a:lnTo>
                  <a:lnTo>
                    <a:pt x="151" y="160"/>
                  </a:lnTo>
                  <a:lnTo>
                    <a:pt x="145" y="160"/>
                  </a:lnTo>
                  <a:lnTo>
                    <a:pt x="140" y="160"/>
                  </a:lnTo>
                  <a:lnTo>
                    <a:pt x="135" y="162"/>
                  </a:lnTo>
                  <a:lnTo>
                    <a:pt x="129" y="162"/>
                  </a:lnTo>
                  <a:lnTo>
                    <a:pt x="121" y="160"/>
                  </a:lnTo>
                  <a:lnTo>
                    <a:pt x="111" y="160"/>
                  </a:lnTo>
                  <a:lnTo>
                    <a:pt x="98" y="160"/>
                  </a:lnTo>
                  <a:lnTo>
                    <a:pt x="83" y="160"/>
                  </a:lnTo>
                  <a:lnTo>
                    <a:pt x="67" y="159"/>
                  </a:lnTo>
                  <a:lnTo>
                    <a:pt x="52" y="157"/>
                  </a:lnTo>
                  <a:lnTo>
                    <a:pt x="37" y="152"/>
                  </a:lnTo>
                  <a:lnTo>
                    <a:pt x="23" y="144"/>
                  </a:lnTo>
                  <a:lnTo>
                    <a:pt x="13" y="134"/>
                  </a:lnTo>
                  <a:lnTo>
                    <a:pt x="5" y="119"/>
                  </a:lnTo>
                  <a:lnTo>
                    <a:pt x="1" y="105"/>
                  </a:lnTo>
                  <a:lnTo>
                    <a:pt x="0" y="92"/>
                  </a:lnTo>
                  <a:lnTo>
                    <a:pt x="1" y="81"/>
                  </a:lnTo>
                  <a:lnTo>
                    <a:pt x="2" y="68"/>
                  </a:lnTo>
                  <a:lnTo>
                    <a:pt x="5" y="54"/>
                  </a:lnTo>
                  <a:lnTo>
                    <a:pt x="8" y="42"/>
                  </a:lnTo>
                  <a:lnTo>
                    <a:pt x="12" y="31"/>
                  </a:lnTo>
                  <a:lnTo>
                    <a:pt x="13" y="27"/>
                  </a:lnTo>
                  <a:lnTo>
                    <a:pt x="12" y="20"/>
                  </a:lnTo>
                  <a:lnTo>
                    <a:pt x="11" y="7"/>
                  </a:lnTo>
                  <a:lnTo>
                    <a:pt x="11" y="0"/>
                  </a:lnTo>
                  <a:lnTo>
                    <a:pt x="15" y="11"/>
                  </a:lnTo>
                  <a:close/>
                </a:path>
              </a:pathLst>
            </a:custGeom>
            <a:solidFill>
              <a:srgbClr val="000000"/>
            </a:solidFill>
            <a:ln w="9525">
              <a:noFill/>
              <a:round/>
              <a:headEnd/>
              <a:tailEnd/>
            </a:ln>
          </p:spPr>
          <p:txBody>
            <a:bodyPr/>
            <a:lstStyle/>
            <a:p>
              <a:endParaRPr lang="fa-IR"/>
            </a:p>
          </p:txBody>
        </p:sp>
        <p:sp>
          <p:nvSpPr>
            <p:cNvPr id="16400" name="Freeform 214"/>
            <p:cNvSpPr>
              <a:spLocks/>
            </p:cNvSpPr>
            <p:nvPr/>
          </p:nvSpPr>
          <p:spPr bwMode="auto">
            <a:xfrm>
              <a:off x="548" y="2468"/>
              <a:ext cx="99" cy="90"/>
            </a:xfrm>
            <a:custGeom>
              <a:avLst/>
              <a:gdLst>
                <a:gd name="T0" fmla="*/ 172 w 199"/>
                <a:gd name="T1" fmla="*/ 3 h 178"/>
                <a:gd name="T2" fmla="*/ 130 w 199"/>
                <a:gd name="T3" fmla="*/ 7 h 178"/>
                <a:gd name="T4" fmla="*/ 89 w 199"/>
                <a:gd name="T5" fmla="*/ 14 h 178"/>
                <a:gd name="T6" fmla="*/ 61 w 199"/>
                <a:gd name="T7" fmla="*/ 27 h 178"/>
                <a:gd name="T8" fmla="*/ 58 w 199"/>
                <a:gd name="T9" fmla="*/ 53 h 178"/>
                <a:gd name="T10" fmla="*/ 66 w 199"/>
                <a:gd name="T11" fmla="*/ 73 h 178"/>
                <a:gd name="T12" fmla="*/ 76 w 199"/>
                <a:gd name="T13" fmla="*/ 88 h 178"/>
                <a:gd name="T14" fmla="*/ 82 w 199"/>
                <a:gd name="T15" fmla="*/ 102 h 178"/>
                <a:gd name="T16" fmla="*/ 76 w 199"/>
                <a:gd name="T17" fmla="*/ 117 h 178"/>
                <a:gd name="T18" fmla="*/ 67 w 199"/>
                <a:gd name="T19" fmla="*/ 130 h 178"/>
                <a:gd name="T20" fmla="*/ 57 w 199"/>
                <a:gd name="T21" fmla="*/ 140 h 178"/>
                <a:gd name="T22" fmla="*/ 45 w 199"/>
                <a:gd name="T23" fmla="*/ 147 h 178"/>
                <a:gd name="T24" fmla="*/ 32 w 199"/>
                <a:gd name="T25" fmla="*/ 149 h 178"/>
                <a:gd name="T26" fmla="*/ 19 w 199"/>
                <a:gd name="T27" fmla="*/ 152 h 178"/>
                <a:gd name="T28" fmla="*/ 8 w 199"/>
                <a:gd name="T29" fmla="*/ 154 h 178"/>
                <a:gd name="T30" fmla="*/ 1 w 199"/>
                <a:gd name="T31" fmla="*/ 155 h 178"/>
                <a:gd name="T32" fmla="*/ 5 w 199"/>
                <a:gd name="T33" fmla="*/ 158 h 178"/>
                <a:gd name="T34" fmla="*/ 36 w 199"/>
                <a:gd name="T35" fmla="*/ 168 h 178"/>
                <a:gd name="T36" fmla="*/ 80 w 199"/>
                <a:gd name="T37" fmla="*/ 177 h 178"/>
                <a:gd name="T38" fmla="*/ 120 w 199"/>
                <a:gd name="T39" fmla="*/ 176 h 178"/>
                <a:gd name="T40" fmla="*/ 148 w 199"/>
                <a:gd name="T41" fmla="*/ 137 h 178"/>
                <a:gd name="T42" fmla="*/ 160 w 199"/>
                <a:gd name="T43" fmla="*/ 70 h 178"/>
                <a:gd name="T44" fmla="*/ 167 w 199"/>
                <a:gd name="T45" fmla="*/ 34 h 178"/>
                <a:gd name="T46" fmla="*/ 189 w 199"/>
                <a:gd name="T47" fmla="*/ 11 h 178"/>
                <a:gd name="T48" fmla="*/ 194 w 199"/>
                <a:gd name="T49" fmla="*/ 8 h 178"/>
                <a:gd name="T50" fmla="*/ 183 w 199"/>
                <a:gd name="T51" fmla="*/ 11 h 178"/>
                <a:gd name="T52" fmla="*/ 170 w 199"/>
                <a:gd name="T53" fmla="*/ 17 h 178"/>
                <a:gd name="T54" fmla="*/ 158 w 199"/>
                <a:gd name="T55" fmla="*/ 24 h 178"/>
                <a:gd name="T56" fmla="*/ 152 w 199"/>
                <a:gd name="T57" fmla="*/ 32 h 178"/>
                <a:gd name="T58" fmla="*/ 148 w 199"/>
                <a:gd name="T59" fmla="*/ 60 h 178"/>
                <a:gd name="T60" fmla="*/ 141 w 199"/>
                <a:gd name="T61" fmla="*/ 95 h 178"/>
                <a:gd name="T62" fmla="*/ 128 w 199"/>
                <a:gd name="T63" fmla="*/ 129 h 178"/>
                <a:gd name="T64" fmla="*/ 105 w 199"/>
                <a:gd name="T65" fmla="*/ 146 h 178"/>
                <a:gd name="T66" fmla="*/ 82 w 199"/>
                <a:gd name="T67" fmla="*/ 153 h 178"/>
                <a:gd name="T68" fmla="*/ 62 w 199"/>
                <a:gd name="T69" fmla="*/ 155 h 178"/>
                <a:gd name="T70" fmla="*/ 50 w 199"/>
                <a:gd name="T71" fmla="*/ 154 h 178"/>
                <a:gd name="T72" fmla="*/ 52 w 199"/>
                <a:gd name="T73" fmla="*/ 153 h 178"/>
                <a:gd name="T74" fmla="*/ 72 w 199"/>
                <a:gd name="T75" fmla="*/ 144 h 178"/>
                <a:gd name="T76" fmla="*/ 95 w 199"/>
                <a:gd name="T77" fmla="*/ 122 h 178"/>
                <a:gd name="T78" fmla="*/ 99 w 199"/>
                <a:gd name="T79" fmla="*/ 85 h 178"/>
                <a:gd name="T80" fmla="*/ 89 w 199"/>
                <a:gd name="T81" fmla="*/ 53 h 178"/>
                <a:gd name="T82" fmla="*/ 103 w 199"/>
                <a:gd name="T83" fmla="*/ 38 h 178"/>
                <a:gd name="T84" fmla="*/ 126 w 199"/>
                <a:gd name="T85" fmla="*/ 26 h 178"/>
                <a:gd name="T86" fmla="*/ 144 w 199"/>
                <a:gd name="T87" fmla="*/ 20 h 178"/>
                <a:gd name="T88" fmla="*/ 151 w 199"/>
                <a:gd name="T89" fmla="*/ 18 h 178"/>
                <a:gd name="T90" fmla="*/ 172 w 199"/>
                <a:gd name="T91" fmla="*/ 11 h 178"/>
                <a:gd name="T92" fmla="*/ 194 w 199"/>
                <a:gd name="T93" fmla="*/ 3 h 178"/>
                <a:gd name="T94" fmla="*/ 199 w 199"/>
                <a:gd name="T95" fmla="*/ 0 h 1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9"/>
                <a:gd name="T145" fmla="*/ 0 h 178"/>
                <a:gd name="T146" fmla="*/ 199 w 199"/>
                <a:gd name="T147" fmla="*/ 178 h 1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9" h="178">
                  <a:moveTo>
                    <a:pt x="189" y="1"/>
                  </a:moveTo>
                  <a:lnTo>
                    <a:pt x="172" y="3"/>
                  </a:lnTo>
                  <a:lnTo>
                    <a:pt x="152" y="5"/>
                  </a:lnTo>
                  <a:lnTo>
                    <a:pt x="130" y="7"/>
                  </a:lnTo>
                  <a:lnTo>
                    <a:pt x="110" y="9"/>
                  </a:lnTo>
                  <a:lnTo>
                    <a:pt x="89" y="14"/>
                  </a:lnTo>
                  <a:lnTo>
                    <a:pt x="73" y="19"/>
                  </a:lnTo>
                  <a:lnTo>
                    <a:pt x="61" y="27"/>
                  </a:lnTo>
                  <a:lnTo>
                    <a:pt x="57" y="40"/>
                  </a:lnTo>
                  <a:lnTo>
                    <a:pt x="58" y="53"/>
                  </a:lnTo>
                  <a:lnTo>
                    <a:pt x="61" y="64"/>
                  </a:lnTo>
                  <a:lnTo>
                    <a:pt x="66" y="73"/>
                  </a:lnTo>
                  <a:lnTo>
                    <a:pt x="72" y="82"/>
                  </a:lnTo>
                  <a:lnTo>
                    <a:pt x="76" y="88"/>
                  </a:lnTo>
                  <a:lnTo>
                    <a:pt x="80" y="95"/>
                  </a:lnTo>
                  <a:lnTo>
                    <a:pt x="82" y="102"/>
                  </a:lnTo>
                  <a:lnTo>
                    <a:pt x="80" y="109"/>
                  </a:lnTo>
                  <a:lnTo>
                    <a:pt x="76" y="117"/>
                  </a:lnTo>
                  <a:lnTo>
                    <a:pt x="72" y="124"/>
                  </a:lnTo>
                  <a:lnTo>
                    <a:pt x="67" y="130"/>
                  </a:lnTo>
                  <a:lnTo>
                    <a:pt x="62" y="136"/>
                  </a:lnTo>
                  <a:lnTo>
                    <a:pt x="57" y="140"/>
                  </a:lnTo>
                  <a:lnTo>
                    <a:pt x="52" y="144"/>
                  </a:lnTo>
                  <a:lnTo>
                    <a:pt x="45" y="147"/>
                  </a:lnTo>
                  <a:lnTo>
                    <a:pt x="39" y="148"/>
                  </a:lnTo>
                  <a:lnTo>
                    <a:pt x="32" y="149"/>
                  </a:lnTo>
                  <a:lnTo>
                    <a:pt x="26" y="151"/>
                  </a:lnTo>
                  <a:lnTo>
                    <a:pt x="19" y="152"/>
                  </a:lnTo>
                  <a:lnTo>
                    <a:pt x="13" y="153"/>
                  </a:lnTo>
                  <a:lnTo>
                    <a:pt x="8" y="154"/>
                  </a:lnTo>
                  <a:lnTo>
                    <a:pt x="4" y="154"/>
                  </a:lnTo>
                  <a:lnTo>
                    <a:pt x="1" y="155"/>
                  </a:lnTo>
                  <a:lnTo>
                    <a:pt x="0" y="155"/>
                  </a:lnTo>
                  <a:lnTo>
                    <a:pt x="5" y="158"/>
                  </a:lnTo>
                  <a:lnTo>
                    <a:pt x="17" y="161"/>
                  </a:lnTo>
                  <a:lnTo>
                    <a:pt x="36" y="168"/>
                  </a:lnTo>
                  <a:lnTo>
                    <a:pt x="58" y="173"/>
                  </a:lnTo>
                  <a:lnTo>
                    <a:pt x="80" y="177"/>
                  </a:lnTo>
                  <a:lnTo>
                    <a:pt x="102" y="178"/>
                  </a:lnTo>
                  <a:lnTo>
                    <a:pt x="120" y="176"/>
                  </a:lnTo>
                  <a:lnTo>
                    <a:pt x="133" y="167"/>
                  </a:lnTo>
                  <a:lnTo>
                    <a:pt x="148" y="137"/>
                  </a:lnTo>
                  <a:lnTo>
                    <a:pt x="157" y="102"/>
                  </a:lnTo>
                  <a:lnTo>
                    <a:pt x="160" y="70"/>
                  </a:lnTo>
                  <a:lnTo>
                    <a:pt x="161" y="48"/>
                  </a:lnTo>
                  <a:lnTo>
                    <a:pt x="167" y="34"/>
                  </a:lnTo>
                  <a:lnTo>
                    <a:pt x="179" y="22"/>
                  </a:lnTo>
                  <a:lnTo>
                    <a:pt x="189" y="11"/>
                  </a:lnTo>
                  <a:lnTo>
                    <a:pt x="195" y="8"/>
                  </a:lnTo>
                  <a:lnTo>
                    <a:pt x="194" y="8"/>
                  </a:lnTo>
                  <a:lnTo>
                    <a:pt x="189" y="10"/>
                  </a:lnTo>
                  <a:lnTo>
                    <a:pt x="183" y="11"/>
                  </a:lnTo>
                  <a:lnTo>
                    <a:pt x="176" y="15"/>
                  </a:lnTo>
                  <a:lnTo>
                    <a:pt x="170" y="17"/>
                  </a:lnTo>
                  <a:lnTo>
                    <a:pt x="164" y="20"/>
                  </a:lnTo>
                  <a:lnTo>
                    <a:pt x="158" y="24"/>
                  </a:lnTo>
                  <a:lnTo>
                    <a:pt x="155" y="26"/>
                  </a:lnTo>
                  <a:lnTo>
                    <a:pt x="152" y="32"/>
                  </a:lnTo>
                  <a:lnTo>
                    <a:pt x="150" y="45"/>
                  </a:lnTo>
                  <a:lnTo>
                    <a:pt x="148" y="60"/>
                  </a:lnTo>
                  <a:lnTo>
                    <a:pt x="145" y="77"/>
                  </a:lnTo>
                  <a:lnTo>
                    <a:pt x="141" y="95"/>
                  </a:lnTo>
                  <a:lnTo>
                    <a:pt x="136" y="114"/>
                  </a:lnTo>
                  <a:lnTo>
                    <a:pt x="128" y="129"/>
                  </a:lnTo>
                  <a:lnTo>
                    <a:pt x="118" y="139"/>
                  </a:lnTo>
                  <a:lnTo>
                    <a:pt x="105" y="146"/>
                  </a:lnTo>
                  <a:lnTo>
                    <a:pt x="93" y="151"/>
                  </a:lnTo>
                  <a:lnTo>
                    <a:pt x="82" y="153"/>
                  </a:lnTo>
                  <a:lnTo>
                    <a:pt x="72" y="155"/>
                  </a:lnTo>
                  <a:lnTo>
                    <a:pt x="62" y="155"/>
                  </a:lnTo>
                  <a:lnTo>
                    <a:pt x="54" y="155"/>
                  </a:lnTo>
                  <a:lnTo>
                    <a:pt x="50" y="154"/>
                  </a:lnTo>
                  <a:lnTo>
                    <a:pt x="49" y="154"/>
                  </a:lnTo>
                  <a:lnTo>
                    <a:pt x="52" y="153"/>
                  </a:lnTo>
                  <a:lnTo>
                    <a:pt x="60" y="149"/>
                  </a:lnTo>
                  <a:lnTo>
                    <a:pt x="72" y="144"/>
                  </a:lnTo>
                  <a:lnTo>
                    <a:pt x="84" y="134"/>
                  </a:lnTo>
                  <a:lnTo>
                    <a:pt x="95" y="122"/>
                  </a:lnTo>
                  <a:lnTo>
                    <a:pt x="100" y="106"/>
                  </a:lnTo>
                  <a:lnTo>
                    <a:pt x="99" y="85"/>
                  </a:lnTo>
                  <a:lnTo>
                    <a:pt x="90" y="61"/>
                  </a:lnTo>
                  <a:lnTo>
                    <a:pt x="89" y="53"/>
                  </a:lnTo>
                  <a:lnTo>
                    <a:pt x="93" y="45"/>
                  </a:lnTo>
                  <a:lnTo>
                    <a:pt x="103" y="38"/>
                  </a:lnTo>
                  <a:lnTo>
                    <a:pt x="114" y="32"/>
                  </a:lnTo>
                  <a:lnTo>
                    <a:pt x="126" y="26"/>
                  </a:lnTo>
                  <a:lnTo>
                    <a:pt x="137" y="23"/>
                  </a:lnTo>
                  <a:lnTo>
                    <a:pt x="144" y="20"/>
                  </a:lnTo>
                  <a:lnTo>
                    <a:pt x="148" y="19"/>
                  </a:lnTo>
                  <a:lnTo>
                    <a:pt x="151" y="18"/>
                  </a:lnTo>
                  <a:lnTo>
                    <a:pt x="160" y="16"/>
                  </a:lnTo>
                  <a:lnTo>
                    <a:pt x="172" y="11"/>
                  </a:lnTo>
                  <a:lnTo>
                    <a:pt x="183" y="7"/>
                  </a:lnTo>
                  <a:lnTo>
                    <a:pt x="194" y="3"/>
                  </a:lnTo>
                  <a:lnTo>
                    <a:pt x="199" y="1"/>
                  </a:lnTo>
                  <a:lnTo>
                    <a:pt x="199" y="0"/>
                  </a:lnTo>
                  <a:lnTo>
                    <a:pt x="189" y="1"/>
                  </a:lnTo>
                  <a:close/>
                </a:path>
              </a:pathLst>
            </a:custGeom>
            <a:solidFill>
              <a:srgbClr val="000000"/>
            </a:solidFill>
            <a:ln w="9525">
              <a:noFill/>
              <a:round/>
              <a:headEnd/>
              <a:tailEnd/>
            </a:ln>
          </p:spPr>
          <p:txBody>
            <a:bodyPr/>
            <a:lstStyle/>
            <a:p>
              <a:endParaRPr lang="fa-IR"/>
            </a:p>
          </p:txBody>
        </p:sp>
        <p:sp>
          <p:nvSpPr>
            <p:cNvPr id="16401" name="Freeform 215"/>
            <p:cNvSpPr>
              <a:spLocks/>
            </p:cNvSpPr>
            <p:nvPr/>
          </p:nvSpPr>
          <p:spPr bwMode="auto">
            <a:xfrm>
              <a:off x="637" y="2480"/>
              <a:ext cx="101" cy="95"/>
            </a:xfrm>
            <a:custGeom>
              <a:avLst/>
              <a:gdLst>
                <a:gd name="T0" fmla="*/ 56 w 200"/>
                <a:gd name="T1" fmla="*/ 15 h 191"/>
                <a:gd name="T2" fmla="*/ 72 w 200"/>
                <a:gd name="T3" fmla="*/ 20 h 191"/>
                <a:gd name="T4" fmla="*/ 87 w 200"/>
                <a:gd name="T5" fmla="*/ 32 h 191"/>
                <a:gd name="T6" fmla="*/ 100 w 200"/>
                <a:gd name="T7" fmla="*/ 56 h 191"/>
                <a:gd name="T8" fmla="*/ 112 w 200"/>
                <a:gd name="T9" fmla="*/ 98 h 191"/>
                <a:gd name="T10" fmla="*/ 137 w 200"/>
                <a:gd name="T11" fmla="*/ 136 h 191"/>
                <a:gd name="T12" fmla="*/ 169 w 200"/>
                <a:gd name="T13" fmla="*/ 164 h 191"/>
                <a:gd name="T14" fmla="*/ 195 w 200"/>
                <a:gd name="T15" fmla="*/ 183 h 191"/>
                <a:gd name="T16" fmla="*/ 197 w 200"/>
                <a:gd name="T17" fmla="*/ 191 h 191"/>
                <a:gd name="T18" fmla="*/ 161 w 200"/>
                <a:gd name="T19" fmla="*/ 188 h 191"/>
                <a:gd name="T20" fmla="*/ 106 w 200"/>
                <a:gd name="T21" fmla="*/ 177 h 191"/>
                <a:gd name="T22" fmla="*/ 55 w 200"/>
                <a:gd name="T23" fmla="*/ 161 h 191"/>
                <a:gd name="T24" fmla="*/ 29 w 200"/>
                <a:gd name="T25" fmla="*/ 143 h 191"/>
                <a:gd name="T26" fmla="*/ 14 w 200"/>
                <a:gd name="T27" fmla="*/ 116 h 191"/>
                <a:gd name="T28" fmla="*/ 6 w 200"/>
                <a:gd name="T29" fmla="*/ 85 h 191"/>
                <a:gd name="T30" fmla="*/ 1 w 200"/>
                <a:gd name="T31" fmla="*/ 54 h 191"/>
                <a:gd name="T32" fmla="*/ 2 w 200"/>
                <a:gd name="T33" fmla="*/ 22 h 191"/>
                <a:gd name="T34" fmla="*/ 17 w 200"/>
                <a:gd name="T35" fmla="*/ 2 h 191"/>
                <a:gd name="T36" fmla="*/ 18 w 200"/>
                <a:gd name="T37" fmla="*/ 4 h 191"/>
                <a:gd name="T38" fmla="*/ 8 w 200"/>
                <a:gd name="T39" fmla="*/ 34 h 191"/>
                <a:gd name="T40" fmla="*/ 16 w 200"/>
                <a:gd name="T41" fmla="*/ 69 h 191"/>
                <a:gd name="T42" fmla="*/ 36 w 200"/>
                <a:gd name="T43" fmla="*/ 101 h 191"/>
                <a:gd name="T44" fmla="*/ 67 w 200"/>
                <a:gd name="T45" fmla="*/ 133 h 191"/>
                <a:gd name="T46" fmla="*/ 105 w 200"/>
                <a:gd name="T47" fmla="*/ 156 h 191"/>
                <a:gd name="T48" fmla="*/ 128 w 200"/>
                <a:gd name="T49" fmla="*/ 162 h 191"/>
                <a:gd name="T50" fmla="*/ 121 w 200"/>
                <a:gd name="T51" fmla="*/ 158 h 191"/>
                <a:gd name="T52" fmla="*/ 107 w 200"/>
                <a:gd name="T53" fmla="*/ 145 h 191"/>
                <a:gd name="T54" fmla="*/ 94 w 200"/>
                <a:gd name="T55" fmla="*/ 121 h 191"/>
                <a:gd name="T56" fmla="*/ 85 w 200"/>
                <a:gd name="T57" fmla="*/ 76 h 191"/>
                <a:gd name="T58" fmla="*/ 77 w 200"/>
                <a:gd name="T59" fmla="*/ 50 h 191"/>
                <a:gd name="T60" fmla="*/ 71 w 200"/>
                <a:gd name="T61" fmla="*/ 45 h 191"/>
                <a:gd name="T62" fmla="*/ 60 w 200"/>
                <a:gd name="T63" fmla="*/ 33 h 191"/>
                <a:gd name="T64" fmla="*/ 45 w 200"/>
                <a:gd name="T65" fmla="*/ 18 h 191"/>
                <a:gd name="T66" fmla="*/ 34 w 200"/>
                <a:gd name="T67" fmla="*/ 8 h 191"/>
                <a:gd name="T68" fmla="*/ 33 w 200"/>
                <a:gd name="T69" fmla="*/ 6 h 191"/>
                <a:gd name="T70" fmla="*/ 39 w 200"/>
                <a:gd name="T71" fmla="*/ 7 h 1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
                <a:gd name="T109" fmla="*/ 0 h 191"/>
                <a:gd name="T110" fmla="*/ 200 w 200"/>
                <a:gd name="T111" fmla="*/ 191 h 1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 h="191">
                  <a:moveTo>
                    <a:pt x="49" y="11"/>
                  </a:moveTo>
                  <a:lnTo>
                    <a:pt x="56" y="15"/>
                  </a:lnTo>
                  <a:lnTo>
                    <a:pt x="64" y="17"/>
                  </a:lnTo>
                  <a:lnTo>
                    <a:pt x="72" y="20"/>
                  </a:lnTo>
                  <a:lnTo>
                    <a:pt x="81" y="24"/>
                  </a:lnTo>
                  <a:lnTo>
                    <a:pt x="87" y="32"/>
                  </a:lnTo>
                  <a:lnTo>
                    <a:pt x="94" y="41"/>
                  </a:lnTo>
                  <a:lnTo>
                    <a:pt x="100" y="56"/>
                  </a:lnTo>
                  <a:lnTo>
                    <a:pt x="105" y="76"/>
                  </a:lnTo>
                  <a:lnTo>
                    <a:pt x="112" y="98"/>
                  </a:lnTo>
                  <a:lnTo>
                    <a:pt x="123" y="117"/>
                  </a:lnTo>
                  <a:lnTo>
                    <a:pt x="137" y="136"/>
                  </a:lnTo>
                  <a:lnTo>
                    <a:pt x="153" y="151"/>
                  </a:lnTo>
                  <a:lnTo>
                    <a:pt x="169" y="164"/>
                  </a:lnTo>
                  <a:lnTo>
                    <a:pt x="183" y="175"/>
                  </a:lnTo>
                  <a:lnTo>
                    <a:pt x="195" y="183"/>
                  </a:lnTo>
                  <a:lnTo>
                    <a:pt x="200" y="189"/>
                  </a:lnTo>
                  <a:lnTo>
                    <a:pt x="197" y="191"/>
                  </a:lnTo>
                  <a:lnTo>
                    <a:pt x="183" y="190"/>
                  </a:lnTo>
                  <a:lnTo>
                    <a:pt x="161" y="188"/>
                  </a:lnTo>
                  <a:lnTo>
                    <a:pt x="135" y="183"/>
                  </a:lnTo>
                  <a:lnTo>
                    <a:pt x="106" y="177"/>
                  </a:lnTo>
                  <a:lnTo>
                    <a:pt x="79" y="169"/>
                  </a:lnTo>
                  <a:lnTo>
                    <a:pt x="55" y="161"/>
                  </a:lnTo>
                  <a:lnTo>
                    <a:pt x="39" y="153"/>
                  </a:lnTo>
                  <a:lnTo>
                    <a:pt x="29" y="143"/>
                  </a:lnTo>
                  <a:lnTo>
                    <a:pt x="21" y="130"/>
                  </a:lnTo>
                  <a:lnTo>
                    <a:pt x="14" y="116"/>
                  </a:lnTo>
                  <a:lnTo>
                    <a:pt x="9" y="100"/>
                  </a:lnTo>
                  <a:lnTo>
                    <a:pt x="6" y="85"/>
                  </a:lnTo>
                  <a:lnTo>
                    <a:pt x="2" y="69"/>
                  </a:lnTo>
                  <a:lnTo>
                    <a:pt x="1" y="54"/>
                  </a:lnTo>
                  <a:lnTo>
                    <a:pt x="0" y="41"/>
                  </a:lnTo>
                  <a:lnTo>
                    <a:pt x="2" y="22"/>
                  </a:lnTo>
                  <a:lnTo>
                    <a:pt x="9" y="8"/>
                  </a:lnTo>
                  <a:lnTo>
                    <a:pt x="17" y="2"/>
                  </a:lnTo>
                  <a:lnTo>
                    <a:pt x="21" y="0"/>
                  </a:lnTo>
                  <a:lnTo>
                    <a:pt x="18" y="4"/>
                  </a:lnTo>
                  <a:lnTo>
                    <a:pt x="13" y="17"/>
                  </a:lnTo>
                  <a:lnTo>
                    <a:pt x="8" y="34"/>
                  </a:lnTo>
                  <a:lnTo>
                    <a:pt x="10" y="56"/>
                  </a:lnTo>
                  <a:lnTo>
                    <a:pt x="16" y="69"/>
                  </a:lnTo>
                  <a:lnTo>
                    <a:pt x="24" y="84"/>
                  </a:lnTo>
                  <a:lnTo>
                    <a:pt x="36" y="101"/>
                  </a:lnTo>
                  <a:lnTo>
                    <a:pt x="49" y="117"/>
                  </a:lnTo>
                  <a:lnTo>
                    <a:pt x="67" y="133"/>
                  </a:lnTo>
                  <a:lnTo>
                    <a:pt x="85" y="146"/>
                  </a:lnTo>
                  <a:lnTo>
                    <a:pt x="105" y="156"/>
                  </a:lnTo>
                  <a:lnTo>
                    <a:pt x="127" y="162"/>
                  </a:lnTo>
                  <a:lnTo>
                    <a:pt x="128" y="162"/>
                  </a:lnTo>
                  <a:lnTo>
                    <a:pt x="125" y="161"/>
                  </a:lnTo>
                  <a:lnTo>
                    <a:pt x="121" y="158"/>
                  </a:lnTo>
                  <a:lnTo>
                    <a:pt x="114" y="152"/>
                  </a:lnTo>
                  <a:lnTo>
                    <a:pt x="107" y="145"/>
                  </a:lnTo>
                  <a:lnTo>
                    <a:pt x="100" y="135"/>
                  </a:lnTo>
                  <a:lnTo>
                    <a:pt x="94" y="121"/>
                  </a:lnTo>
                  <a:lnTo>
                    <a:pt x="90" y="105"/>
                  </a:lnTo>
                  <a:lnTo>
                    <a:pt x="85" y="76"/>
                  </a:lnTo>
                  <a:lnTo>
                    <a:pt x="81" y="59"/>
                  </a:lnTo>
                  <a:lnTo>
                    <a:pt x="77" y="50"/>
                  </a:lnTo>
                  <a:lnTo>
                    <a:pt x="74" y="47"/>
                  </a:lnTo>
                  <a:lnTo>
                    <a:pt x="71" y="45"/>
                  </a:lnTo>
                  <a:lnTo>
                    <a:pt x="66" y="39"/>
                  </a:lnTo>
                  <a:lnTo>
                    <a:pt x="60" y="33"/>
                  </a:lnTo>
                  <a:lnTo>
                    <a:pt x="52" y="25"/>
                  </a:lnTo>
                  <a:lnTo>
                    <a:pt x="45" y="18"/>
                  </a:lnTo>
                  <a:lnTo>
                    <a:pt x="39" y="12"/>
                  </a:lnTo>
                  <a:lnTo>
                    <a:pt x="34" y="8"/>
                  </a:lnTo>
                  <a:lnTo>
                    <a:pt x="33" y="7"/>
                  </a:lnTo>
                  <a:lnTo>
                    <a:pt x="33" y="6"/>
                  </a:lnTo>
                  <a:lnTo>
                    <a:pt x="34" y="6"/>
                  </a:lnTo>
                  <a:lnTo>
                    <a:pt x="39" y="7"/>
                  </a:lnTo>
                  <a:lnTo>
                    <a:pt x="49" y="11"/>
                  </a:lnTo>
                  <a:close/>
                </a:path>
              </a:pathLst>
            </a:custGeom>
            <a:solidFill>
              <a:srgbClr val="000000"/>
            </a:solidFill>
            <a:ln w="9525">
              <a:noFill/>
              <a:round/>
              <a:headEnd/>
              <a:tailEnd/>
            </a:ln>
          </p:spPr>
          <p:txBody>
            <a:bodyPr/>
            <a:lstStyle/>
            <a:p>
              <a:endParaRPr lang="fa-IR"/>
            </a:p>
          </p:txBody>
        </p:sp>
        <p:sp>
          <p:nvSpPr>
            <p:cNvPr id="16402" name="Freeform 216"/>
            <p:cNvSpPr>
              <a:spLocks/>
            </p:cNvSpPr>
            <p:nvPr/>
          </p:nvSpPr>
          <p:spPr bwMode="auto">
            <a:xfrm>
              <a:off x="677" y="2461"/>
              <a:ext cx="115" cy="62"/>
            </a:xfrm>
            <a:custGeom>
              <a:avLst/>
              <a:gdLst>
                <a:gd name="T0" fmla="*/ 14 w 231"/>
                <a:gd name="T1" fmla="*/ 10 h 123"/>
                <a:gd name="T2" fmla="*/ 36 w 231"/>
                <a:gd name="T3" fmla="*/ 1 h 123"/>
                <a:gd name="T4" fmla="*/ 55 w 231"/>
                <a:gd name="T5" fmla="*/ 6 h 123"/>
                <a:gd name="T6" fmla="*/ 74 w 231"/>
                <a:gd name="T7" fmla="*/ 16 h 123"/>
                <a:gd name="T8" fmla="*/ 90 w 231"/>
                <a:gd name="T9" fmla="*/ 26 h 123"/>
                <a:gd name="T10" fmla="*/ 115 w 231"/>
                <a:gd name="T11" fmla="*/ 37 h 123"/>
                <a:gd name="T12" fmla="*/ 145 w 231"/>
                <a:gd name="T13" fmla="*/ 44 h 123"/>
                <a:gd name="T14" fmla="*/ 173 w 231"/>
                <a:gd name="T15" fmla="*/ 45 h 123"/>
                <a:gd name="T16" fmla="*/ 193 w 231"/>
                <a:gd name="T17" fmla="*/ 36 h 123"/>
                <a:gd name="T18" fmla="*/ 209 w 231"/>
                <a:gd name="T19" fmla="*/ 23 h 123"/>
                <a:gd name="T20" fmla="*/ 221 w 231"/>
                <a:gd name="T21" fmla="*/ 9 h 123"/>
                <a:gd name="T22" fmla="*/ 229 w 231"/>
                <a:gd name="T23" fmla="*/ 1 h 123"/>
                <a:gd name="T24" fmla="*/ 229 w 231"/>
                <a:gd name="T25" fmla="*/ 9 h 123"/>
                <a:gd name="T26" fmla="*/ 216 w 231"/>
                <a:gd name="T27" fmla="*/ 60 h 123"/>
                <a:gd name="T28" fmla="*/ 189 w 231"/>
                <a:gd name="T29" fmla="*/ 97 h 123"/>
                <a:gd name="T30" fmla="*/ 176 w 231"/>
                <a:gd name="T31" fmla="*/ 113 h 123"/>
                <a:gd name="T32" fmla="*/ 166 w 231"/>
                <a:gd name="T33" fmla="*/ 121 h 123"/>
                <a:gd name="T34" fmla="*/ 151 w 231"/>
                <a:gd name="T35" fmla="*/ 123 h 123"/>
                <a:gd name="T36" fmla="*/ 126 w 231"/>
                <a:gd name="T37" fmla="*/ 120 h 123"/>
                <a:gd name="T38" fmla="*/ 102 w 231"/>
                <a:gd name="T39" fmla="*/ 117 h 123"/>
                <a:gd name="T40" fmla="*/ 80 w 231"/>
                <a:gd name="T41" fmla="*/ 114 h 123"/>
                <a:gd name="T42" fmla="*/ 62 w 231"/>
                <a:gd name="T43" fmla="*/ 107 h 123"/>
                <a:gd name="T44" fmla="*/ 49 w 231"/>
                <a:gd name="T45" fmla="*/ 96 h 123"/>
                <a:gd name="T46" fmla="*/ 31 w 231"/>
                <a:gd name="T47" fmla="*/ 75 h 123"/>
                <a:gd name="T48" fmla="*/ 15 w 231"/>
                <a:gd name="T49" fmla="*/ 53 h 123"/>
                <a:gd name="T50" fmla="*/ 4 w 231"/>
                <a:gd name="T51" fmla="*/ 38 h 123"/>
                <a:gd name="T52" fmla="*/ 5 w 231"/>
                <a:gd name="T53" fmla="*/ 36 h 123"/>
                <a:gd name="T54" fmla="*/ 19 w 231"/>
                <a:gd name="T55" fmla="*/ 39 h 123"/>
                <a:gd name="T56" fmla="*/ 29 w 231"/>
                <a:gd name="T57" fmla="*/ 49 h 123"/>
                <a:gd name="T58" fmla="*/ 38 w 231"/>
                <a:gd name="T59" fmla="*/ 59 h 123"/>
                <a:gd name="T60" fmla="*/ 50 w 231"/>
                <a:gd name="T61" fmla="*/ 67 h 123"/>
                <a:gd name="T62" fmla="*/ 65 w 231"/>
                <a:gd name="T63" fmla="*/ 76 h 123"/>
                <a:gd name="T64" fmla="*/ 83 w 231"/>
                <a:gd name="T65" fmla="*/ 84 h 123"/>
                <a:gd name="T66" fmla="*/ 98 w 231"/>
                <a:gd name="T67" fmla="*/ 92 h 123"/>
                <a:gd name="T68" fmla="*/ 113 w 231"/>
                <a:gd name="T69" fmla="*/ 98 h 123"/>
                <a:gd name="T70" fmla="*/ 128 w 231"/>
                <a:gd name="T71" fmla="*/ 98 h 123"/>
                <a:gd name="T72" fmla="*/ 148 w 231"/>
                <a:gd name="T73" fmla="*/ 93 h 123"/>
                <a:gd name="T74" fmla="*/ 165 w 231"/>
                <a:gd name="T75" fmla="*/ 82 h 123"/>
                <a:gd name="T76" fmla="*/ 180 w 231"/>
                <a:gd name="T77" fmla="*/ 68 h 123"/>
                <a:gd name="T78" fmla="*/ 188 w 231"/>
                <a:gd name="T79" fmla="*/ 59 h 123"/>
                <a:gd name="T80" fmla="*/ 187 w 231"/>
                <a:gd name="T81" fmla="*/ 59 h 123"/>
                <a:gd name="T82" fmla="*/ 170 w 231"/>
                <a:gd name="T83" fmla="*/ 63 h 123"/>
                <a:gd name="T84" fmla="*/ 144 w 231"/>
                <a:gd name="T85" fmla="*/ 68 h 123"/>
                <a:gd name="T86" fmla="*/ 121 w 231"/>
                <a:gd name="T87" fmla="*/ 66 h 123"/>
                <a:gd name="T88" fmla="*/ 95 w 231"/>
                <a:gd name="T89" fmla="*/ 43 h 123"/>
                <a:gd name="T90" fmla="*/ 62 w 231"/>
                <a:gd name="T91" fmla="*/ 23 h 123"/>
                <a:gd name="T92" fmla="*/ 39 w 231"/>
                <a:gd name="T93" fmla="*/ 17 h 123"/>
                <a:gd name="T94" fmla="*/ 27 w 231"/>
                <a:gd name="T95" fmla="*/ 18 h 123"/>
                <a:gd name="T96" fmla="*/ 23 w 231"/>
                <a:gd name="T97" fmla="*/ 21 h 123"/>
                <a:gd name="T98" fmla="*/ 14 w 231"/>
                <a:gd name="T99" fmla="*/ 24 h 123"/>
                <a:gd name="T100" fmla="*/ 4 w 231"/>
                <a:gd name="T101" fmla="*/ 28 h 123"/>
                <a:gd name="T102" fmla="*/ 0 w 231"/>
                <a:gd name="T103" fmla="*/ 26 h 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1"/>
                <a:gd name="T157" fmla="*/ 0 h 123"/>
                <a:gd name="T158" fmla="*/ 231 w 231"/>
                <a:gd name="T159" fmla="*/ 123 h 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1" h="123">
                  <a:moveTo>
                    <a:pt x="3" y="23"/>
                  </a:moveTo>
                  <a:lnTo>
                    <a:pt x="14" y="10"/>
                  </a:lnTo>
                  <a:lnTo>
                    <a:pt x="24" y="3"/>
                  </a:lnTo>
                  <a:lnTo>
                    <a:pt x="36" y="1"/>
                  </a:lnTo>
                  <a:lnTo>
                    <a:pt x="46" y="1"/>
                  </a:lnTo>
                  <a:lnTo>
                    <a:pt x="55" y="6"/>
                  </a:lnTo>
                  <a:lnTo>
                    <a:pt x="65" y="10"/>
                  </a:lnTo>
                  <a:lnTo>
                    <a:pt x="74" y="16"/>
                  </a:lnTo>
                  <a:lnTo>
                    <a:pt x="81" y="22"/>
                  </a:lnTo>
                  <a:lnTo>
                    <a:pt x="90" y="26"/>
                  </a:lnTo>
                  <a:lnTo>
                    <a:pt x="102" y="32"/>
                  </a:lnTo>
                  <a:lnTo>
                    <a:pt x="115" y="37"/>
                  </a:lnTo>
                  <a:lnTo>
                    <a:pt x="130" y="40"/>
                  </a:lnTo>
                  <a:lnTo>
                    <a:pt x="145" y="44"/>
                  </a:lnTo>
                  <a:lnTo>
                    <a:pt x="159" y="45"/>
                  </a:lnTo>
                  <a:lnTo>
                    <a:pt x="173" y="45"/>
                  </a:lnTo>
                  <a:lnTo>
                    <a:pt x="183" y="41"/>
                  </a:lnTo>
                  <a:lnTo>
                    <a:pt x="193" y="36"/>
                  </a:lnTo>
                  <a:lnTo>
                    <a:pt x="201" y="30"/>
                  </a:lnTo>
                  <a:lnTo>
                    <a:pt x="209" y="23"/>
                  </a:lnTo>
                  <a:lnTo>
                    <a:pt x="216" y="16"/>
                  </a:lnTo>
                  <a:lnTo>
                    <a:pt x="221" y="9"/>
                  </a:lnTo>
                  <a:lnTo>
                    <a:pt x="226" y="4"/>
                  </a:lnTo>
                  <a:lnTo>
                    <a:pt x="229" y="1"/>
                  </a:lnTo>
                  <a:lnTo>
                    <a:pt x="231" y="0"/>
                  </a:lnTo>
                  <a:lnTo>
                    <a:pt x="229" y="9"/>
                  </a:lnTo>
                  <a:lnTo>
                    <a:pt x="226" y="31"/>
                  </a:lnTo>
                  <a:lnTo>
                    <a:pt x="216" y="60"/>
                  </a:lnTo>
                  <a:lnTo>
                    <a:pt x="198" y="86"/>
                  </a:lnTo>
                  <a:lnTo>
                    <a:pt x="189" y="97"/>
                  </a:lnTo>
                  <a:lnTo>
                    <a:pt x="181" y="106"/>
                  </a:lnTo>
                  <a:lnTo>
                    <a:pt x="176" y="113"/>
                  </a:lnTo>
                  <a:lnTo>
                    <a:pt x="171" y="117"/>
                  </a:lnTo>
                  <a:lnTo>
                    <a:pt x="166" y="121"/>
                  </a:lnTo>
                  <a:lnTo>
                    <a:pt x="159" y="123"/>
                  </a:lnTo>
                  <a:lnTo>
                    <a:pt x="151" y="123"/>
                  </a:lnTo>
                  <a:lnTo>
                    <a:pt x="140" y="122"/>
                  </a:lnTo>
                  <a:lnTo>
                    <a:pt x="126" y="120"/>
                  </a:lnTo>
                  <a:lnTo>
                    <a:pt x="113" y="119"/>
                  </a:lnTo>
                  <a:lnTo>
                    <a:pt x="102" y="117"/>
                  </a:lnTo>
                  <a:lnTo>
                    <a:pt x="90" y="115"/>
                  </a:lnTo>
                  <a:lnTo>
                    <a:pt x="80" y="114"/>
                  </a:lnTo>
                  <a:lnTo>
                    <a:pt x="70" y="110"/>
                  </a:lnTo>
                  <a:lnTo>
                    <a:pt x="62" y="107"/>
                  </a:lnTo>
                  <a:lnTo>
                    <a:pt x="55" y="102"/>
                  </a:lnTo>
                  <a:lnTo>
                    <a:pt x="49" y="96"/>
                  </a:lnTo>
                  <a:lnTo>
                    <a:pt x="39" y="85"/>
                  </a:lnTo>
                  <a:lnTo>
                    <a:pt x="31" y="75"/>
                  </a:lnTo>
                  <a:lnTo>
                    <a:pt x="22" y="63"/>
                  </a:lnTo>
                  <a:lnTo>
                    <a:pt x="15" y="53"/>
                  </a:lnTo>
                  <a:lnTo>
                    <a:pt x="8" y="44"/>
                  </a:lnTo>
                  <a:lnTo>
                    <a:pt x="4" y="38"/>
                  </a:lnTo>
                  <a:lnTo>
                    <a:pt x="3" y="36"/>
                  </a:lnTo>
                  <a:lnTo>
                    <a:pt x="5" y="36"/>
                  </a:lnTo>
                  <a:lnTo>
                    <a:pt x="11" y="37"/>
                  </a:lnTo>
                  <a:lnTo>
                    <a:pt x="19" y="39"/>
                  </a:lnTo>
                  <a:lnTo>
                    <a:pt x="26" y="46"/>
                  </a:lnTo>
                  <a:lnTo>
                    <a:pt x="29" y="49"/>
                  </a:lnTo>
                  <a:lnTo>
                    <a:pt x="32" y="54"/>
                  </a:lnTo>
                  <a:lnTo>
                    <a:pt x="38" y="59"/>
                  </a:lnTo>
                  <a:lnTo>
                    <a:pt x="43" y="63"/>
                  </a:lnTo>
                  <a:lnTo>
                    <a:pt x="50" y="67"/>
                  </a:lnTo>
                  <a:lnTo>
                    <a:pt x="57" y="71"/>
                  </a:lnTo>
                  <a:lnTo>
                    <a:pt x="65" y="76"/>
                  </a:lnTo>
                  <a:lnTo>
                    <a:pt x="74" y="81"/>
                  </a:lnTo>
                  <a:lnTo>
                    <a:pt x="83" y="84"/>
                  </a:lnTo>
                  <a:lnTo>
                    <a:pt x="91" y="89"/>
                  </a:lnTo>
                  <a:lnTo>
                    <a:pt x="98" y="92"/>
                  </a:lnTo>
                  <a:lnTo>
                    <a:pt x="106" y="96"/>
                  </a:lnTo>
                  <a:lnTo>
                    <a:pt x="113" y="98"/>
                  </a:lnTo>
                  <a:lnTo>
                    <a:pt x="120" y="99"/>
                  </a:lnTo>
                  <a:lnTo>
                    <a:pt x="128" y="98"/>
                  </a:lnTo>
                  <a:lnTo>
                    <a:pt x="137" y="97"/>
                  </a:lnTo>
                  <a:lnTo>
                    <a:pt x="148" y="93"/>
                  </a:lnTo>
                  <a:lnTo>
                    <a:pt x="157" y="87"/>
                  </a:lnTo>
                  <a:lnTo>
                    <a:pt x="165" y="82"/>
                  </a:lnTo>
                  <a:lnTo>
                    <a:pt x="173" y="75"/>
                  </a:lnTo>
                  <a:lnTo>
                    <a:pt x="180" y="68"/>
                  </a:lnTo>
                  <a:lnTo>
                    <a:pt x="185" y="62"/>
                  </a:lnTo>
                  <a:lnTo>
                    <a:pt x="188" y="59"/>
                  </a:lnTo>
                  <a:lnTo>
                    <a:pt x="189" y="57"/>
                  </a:lnTo>
                  <a:lnTo>
                    <a:pt x="187" y="59"/>
                  </a:lnTo>
                  <a:lnTo>
                    <a:pt x="180" y="61"/>
                  </a:lnTo>
                  <a:lnTo>
                    <a:pt x="170" y="63"/>
                  </a:lnTo>
                  <a:lnTo>
                    <a:pt x="157" y="66"/>
                  </a:lnTo>
                  <a:lnTo>
                    <a:pt x="144" y="68"/>
                  </a:lnTo>
                  <a:lnTo>
                    <a:pt x="132" y="68"/>
                  </a:lnTo>
                  <a:lnTo>
                    <a:pt x="121" y="66"/>
                  </a:lnTo>
                  <a:lnTo>
                    <a:pt x="113" y="61"/>
                  </a:lnTo>
                  <a:lnTo>
                    <a:pt x="95" y="43"/>
                  </a:lnTo>
                  <a:lnTo>
                    <a:pt x="77" y="30"/>
                  </a:lnTo>
                  <a:lnTo>
                    <a:pt x="62" y="23"/>
                  </a:lnTo>
                  <a:lnTo>
                    <a:pt x="50" y="18"/>
                  </a:lnTo>
                  <a:lnTo>
                    <a:pt x="39" y="17"/>
                  </a:lnTo>
                  <a:lnTo>
                    <a:pt x="31" y="18"/>
                  </a:lnTo>
                  <a:lnTo>
                    <a:pt x="27" y="18"/>
                  </a:lnTo>
                  <a:lnTo>
                    <a:pt x="24" y="19"/>
                  </a:lnTo>
                  <a:lnTo>
                    <a:pt x="23" y="21"/>
                  </a:lnTo>
                  <a:lnTo>
                    <a:pt x="19" y="22"/>
                  </a:lnTo>
                  <a:lnTo>
                    <a:pt x="14" y="24"/>
                  </a:lnTo>
                  <a:lnTo>
                    <a:pt x="8" y="26"/>
                  </a:lnTo>
                  <a:lnTo>
                    <a:pt x="4" y="28"/>
                  </a:lnTo>
                  <a:lnTo>
                    <a:pt x="0" y="29"/>
                  </a:lnTo>
                  <a:lnTo>
                    <a:pt x="0" y="26"/>
                  </a:lnTo>
                  <a:lnTo>
                    <a:pt x="3" y="23"/>
                  </a:lnTo>
                  <a:close/>
                </a:path>
              </a:pathLst>
            </a:custGeom>
            <a:solidFill>
              <a:srgbClr val="000000"/>
            </a:solidFill>
            <a:ln w="9525">
              <a:noFill/>
              <a:round/>
              <a:headEnd/>
              <a:tailEnd/>
            </a:ln>
          </p:spPr>
          <p:txBody>
            <a:bodyPr/>
            <a:lstStyle/>
            <a:p>
              <a:endParaRPr lang="fa-IR"/>
            </a:p>
          </p:txBody>
        </p:sp>
        <p:sp>
          <p:nvSpPr>
            <p:cNvPr id="16403" name="Freeform 217"/>
            <p:cNvSpPr>
              <a:spLocks/>
            </p:cNvSpPr>
            <p:nvPr/>
          </p:nvSpPr>
          <p:spPr bwMode="auto">
            <a:xfrm>
              <a:off x="645" y="2372"/>
              <a:ext cx="76" cy="91"/>
            </a:xfrm>
            <a:custGeom>
              <a:avLst/>
              <a:gdLst>
                <a:gd name="T0" fmla="*/ 51 w 152"/>
                <a:gd name="T1" fmla="*/ 175 h 182"/>
                <a:gd name="T2" fmla="*/ 66 w 152"/>
                <a:gd name="T3" fmla="*/ 174 h 182"/>
                <a:gd name="T4" fmla="*/ 78 w 152"/>
                <a:gd name="T5" fmla="*/ 177 h 182"/>
                <a:gd name="T6" fmla="*/ 93 w 152"/>
                <a:gd name="T7" fmla="*/ 175 h 182"/>
                <a:gd name="T8" fmla="*/ 114 w 152"/>
                <a:gd name="T9" fmla="*/ 166 h 182"/>
                <a:gd name="T10" fmla="*/ 131 w 152"/>
                <a:gd name="T11" fmla="*/ 156 h 182"/>
                <a:gd name="T12" fmla="*/ 144 w 152"/>
                <a:gd name="T13" fmla="*/ 142 h 182"/>
                <a:gd name="T14" fmla="*/ 150 w 152"/>
                <a:gd name="T15" fmla="*/ 126 h 182"/>
                <a:gd name="T16" fmla="*/ 152 w 152"/>
                <a:gd name="T17" fmla="*/ 98 h 182"/>
                <a:gd name="T18" fmla="*/ 151 w 152"/>
                <a:gd name="T19" fmla="*/ 67 h 182"/>
                <a:gd name="T20" fmla="*/ 140 w 152"/>
                <a:gd name="T21" fmla="*/ 37 h 182"/>
                <a:gd name="T22" fmla="*/ 130 w 152"/>
                <a:gd name="T23" fmla="*/ 6 h 182"/>
                <a:gd name="T24" fmla="*/ 128 w 152"/>
                <a:gd name="T25" fmla="*/ 4 h 182"/>
                <a:gd name="T26" fmla="*/ 125 w 152"/>
                <a:gd name="T27" fmla="*/ 26 h 182"/>
                <a:gd name="T28" fmla="*/ 114 w 152"/>
                <a:gd name="T29" fmla="*/ 46 h 182"/>
                <a:gd name="T30" fmla="*/ 101 w 152"/>
                <a:gd name="T31" fmla="*/ 68 h 182"/>
                <a:gd name="T32" fmla="*/ 82 w 152"/>
                <a:gd name="T33" fmla="*/ 79 h 182"/>
                <a:gd name="T34" fmla="*/ 63 w 152"/>
                <a:gd name="T35" fmla="*/ 79 h 182"/>
                <a:gd name="T36" fmla="*/ 45 w 152"/>
                <a:gd name="T37" fmla="*/ 76 h 182"/>
                <a:gd name="T38" fmla="*/ 30 w 152"/>
                <a:gd name="T39" fmla="*/ 78 h 182"/>
                <a:gd name="T40" fmla="*/ 18 w 152"/>
                <a:gd name="T41" fmla="*/ 88 h 182"/>
                <a:gd name="T42" fmla="*/ 4 w 152"/>
                <a:gd name="T43" fmla="*/ 106 h 182"/>
                <a:gd name="T44" fmla="*/ 0 w 152"/>
                <a:gd name="T45" fmla="*/ 144 h 182"/>
                <a:gd name="T46" fmla="*/ 17 w 152"/>
                <a:gd name="T47" fmla="*/ 181 h 182"/>
                <a:gd name="T48" fmla="*/ 26 w 152"/>
                <a:gd name="T49" fmla="*/ 175 h 182"/>
                <a:gd name="T50" fmla="*/ 27 w 152"/>
                <a:gd name="T51" fmla="*/ 157 h 182"/>
                <a:gd name="T52" fmla="*/ 18 w 152"/>
                <a:gd name="T53" fmla="*/ 126 h 182"/>
                <a:gd name="T54" fmla="*/ 25 w 152"/>
                <a:gd name="T55" fmla="*/ 105 h 182"/>
                <a:gd name="T56" fmla="*/ 37 w 152"/>
                <a:gd name="T57" fmla="*/ 92 h 182"/>
                <a:gd name="T58" fmla="*/ 47 w 152"/>
                <a:gd name="T59" fmla="*/ 90 h 182"/>
                <a:gd name="T60" fmla="*/ 90 w 152"/>
                <a:gd name="T61" fmla="*/ 92 h 182"/>
                <a:gd name="T62" fmla="*/ 113 w 152"/>
                <a:gd name="T63" fmla="*/ 79 h 182"/>
                <a:gd name="T64" fmla="*/ 123 w 152"/>
                <a:gd name="T65" fmla="*/ 61 h 182"/>
                <a:gd name="T66" fmla="*/ 125 w 152"/>
                <a:gd name="T67" fmla="*/ 53 h 182"/>
                <a:gd name="T68" fmla="*/ 127 w 152"/>
                <a:gd name="T69" fmla="*/ 66 h 182"/>
                <a:gd name="T70" fmla="*/ 127 w 152"/>
                <a:gd name="T71" fmla="*/ 88 h 182"/>
                <a:gd name="T72" fmla="*/ 127 w 152"/>
                <a:gd name="T73" fmla="*/ 107 h 182"/>
                <a:gd name="T74" fmla="*/ 122 w 152"/>
                <a:gd name="T75" fmla="*/ 129 h 182"/>
                <a:gd name="T76" fmla="*/ 114 w 152"/>
                <a:gd name="T77" fmla="*/ 149 h 182"/>
                <a:gd name="T78" fmla="*/ 91 w 152"/>
                <a:gd name="T79" fmla="*/ 159 h 182"/>
                <a:gd name="T80" fmla="*/ 67 w 152"/>
                <a:gd name="T81" fmla="*/ 165 h 182"/>
                <a:gd name="T82" fmla="*/ 45 w 152"/>
                <a:gd name="T83" fmla="*/ 175 h 182"/>
                <a:gd name="T84" fmla="*/ 32 w 152"/>
                <a:gd name="T85" fmla="*/ 181 h 182"/>
                <a:gd name="T86" fmla="*/ 40 w 152"/>
                <a:gd name="T87" fmla="*/ 179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182"/>
                <a:gd name="T134" fmla="*/ 152 w 152"/>
                <a:gd name="T135" fmla="*/ 182 h 1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182">
                  <a:moveTo>
                    <a:pt x="40" y="179"/>
                  </a:moveTo>
                  <a:lnTo>
                    <a:pt x="51" y="175"/>
                  </a:lnTo>
                  <a:lnTo>
                    <a:pt x="59" y="174"/>
                  </a:lnTo>
                  <a:lnTo>
                    <a:pt x="66" y="174"/>
                  </a:lnTo>
                  <a:lnTo>
                    <a:pt x="72" y="175"/>
                  </a:lnTo>
                  <a:lnTo>
                    <a:pt x="78" y="177"/>
                  </a:lnTo>
                  <a:lnTo>
                    <a:pt x="85" y="177"/>
                  </a:lnTo>
                  <a:lnTo>
                    <a:pt x="93" y="175"/>
                  </a:lnTo>
                  <a:lnTo>
                    <a:pt x="104" y="172"/>
                  </a:lnTo>
                  <a:lnTo>
                    <a:pt x="114" y="166"/>
                  </a:lnTo>
                  <a:lnTo>
                    <a:pt x="123" y="162"/>
                  </a:lnTo>
                  <a:lnTo>
                    <a:pt x="131" y="156"/>
                  </a:lnTo>
                  <a:lnTo>
                    <a:pt x="138" y="149"/>
                  </a:lnTo>
                  <a:lnTo>
                    <a:pt x="144" y="142"/>
                  </a:lnTo>
                  <a:lnTo>
                    <a:pt x="147" y="135"/>
                  </a:lnTo>
                  <a:lnTo>
                    <a:pt x="150" y="126"/>
                  </a:lnTo>
                  <a:lnTo>
                    <a:pt x="151" y="117"/>
                  </a:lnTo>
                  <a:lnTo>
                    <a:pt x="152" y="98"/>
                  </a:lnTo>
                  <a:lnTo>
                    <a:pt x="152" y="81"/>
                  </a:lnTo>
                  <a:lnTo>
                    <a:pt x="151" y="67"/>
                  </a:lnTo>
                  <a:lnTo>
                    <a:pt x="146" y="53"/>
                  </a:lnTo>
                  <a:lnTo>
                    <a:pt x="140" y="37"/>
                  </a:lnTo>
                  <a:lnTo>
                    <a:pt x="133" y="20"/>
                  </a:lnTo>
                  <a:lnTo>
                    <a:pt x="130" y="6"/>
                  </a:lnTo>
                  <a:lnTo>
                    <a:pt x="128" y="0"/>
                  </a:lnTo>
                  <a:lnTo>
                    <a:pt x="128" y="4"/>
                  </a:lnTo>
                  <a:lnTo>
                    <a:pt x="128" y="14"/>
                  </a:lnTo>
                  <a:lnTo>
                    <a:pt x="125" y="26"/>
                  </a:lnTo>
                  <a:lnTo>
                    <a:pt x="120" y="36"/>
                  </a:lnTo>
                  <a:lnTo>
                    <a:pt x="114" y="46"/>
                  </a:lnTo>
                  <a:lnTo>
                    <a:pt x="108" y="58"/>
                  </a:lnTo>
                  <a:lnTo>
                    <a:pt x="101" y="68"/>
                  </a:lnTo>
                  <a:lnTo>
                    <a:pt x="90" y="76"/>
                  </a:lnTo>
                  <a:lnTo>
                    <a:pt x="82" y="79"/>
                  </a:lnTo>
                  <a:lnTo>
                    <a:pt x="72" y="79"/>
                  </a:lnTo>
                  <a:lnTo>
                    <a:pt x="63" y="79"/>
                  </a:lnTo>
                  <a:lnTo>
                    <a:pt x="54" y="78"/>
                  </a:lnTo>
                  <a:lnTo>
                    <a:pt x="45" y="76"/>
                  </a:lnTo>
                  <a:lnTo>
                    <a:pt x="37" y="76"/>
                  </a:lnTo>
                  <a:lnTo>
                    <a:pt x="30" y="78"/>
                  </a:lnTo>
                  <a:lnTo>
                    <a:pt x="25" y="80"/>
                  </a:lnTo>
                  <a:lnTo>
                    <a:pt x="18" y="88"/>
                  </a:lnTo>
                  <a:lnTo>
                    <a:pt x="10" y="98"/>
                  </a:lnTo>
                  <a:lnTo>
                    <a:pt x="4" y="106"/>
                  </a:lnTo>
                  <a:lnTo>
                    <a:pt x="2" y="110"/>
                  </a:lnTo>
                  <a:lnTo>
                    <a:pt x="0" y="144"/>
                  </a:lnTo>
                  <a:lnTo>
                    <a:pt x="11" y="167"/>
                  </a:lnTo>
                  <a:lnTo>
                    <a:pt x="17" y="181"/>
                  </a:lnTo>
                  <a:lnTo>
                    <a:pt x="21" y="180"/>
                  </a:lnTo>
                  <a:lnTo>
                    <a:pt x="26" y="175"/>
                  </a:lnTo>
                  <a:lnTo>
                    <a:pt x="30" y="169"/>
                  </a:lnTo>
                  <a:lnTo>
                    <a:pt x="27" y="157"/>
                  </a:lnTo>
                  <a:lnTo>
                    <a:pt x="21" y="141"/>
                  </a:lnTo>
                  <a:lnTo>
                    <a:pt x="18" y="126"/>
                  </a:lnTo>
                  <a:lnTo>
                    <a:pt x="21" y="114"/>
                  </a:lnTo>
                  <a:lnTo>
                    <a:pt x="25" y="105"/>
                  </a:lnTo>
                  <a:lnTo>
                    <a:pt x="31" y="98"/>
                  </a:lnTo>
                  <a:lnTo>
                    <a:pt x="37" y="92"/>
                  </a:lnTo>
                  <a:lnTo>
                    <a:pt x="42" y="90"/>
                  </a:lnTo>
                  <a:lnTo>
                    <a:pt x="47" y="90"/>
                  </a:lnTo>
                  <a:lnTo>
                    <a:pt x="71" y="95"/>
                  </a:lnTo>
                  <a:lnTo>
                    <a:pt x="90" y="92"/>
                  </a:lnTo>
                  <a:lnTo>
                    <a:pt x="104" y="87"/>
                  </a:lnTo>
                  <a:lnTo>
                    <a:pt x="113" y="79"/>
                  </a:lnTo>
                  <a:lnTo>
                    <a:pt x="120" y="71"/>
                  </a:lnTo>
                  <a:lnTo>
                    <a:pt x="123" y="61"/>
                  </a:lnTo>
                  <a:lnTo>
                    <a:pt x="125" y="56"/>
                  </a:lnTo>
                  <a:lnTo>
                    <a:pt x="125" y="53"/>
                  </a:lnTo>
                  <a:lnTo>
                    <a:pt x="125" y="57"/>
                  </a:lnTo>
                  <a:lnTo>
                    <a:pt x="127" y="66"/>
                  </a:lnTo>
                  <a:lnTo>
                    <a:pt x="127" y="78"/>
                  </a:lnTo>
                  <a:lnTo>
                    <a:pt x="127" y="88"/>
                  </a:lnTo>
                  <a:lnTo>
                    <a:pt x="127" y="97"/>
                  </a:lnTo>
                  <a:lnTo>
                    <a:pt x="127" y="107"/>
                  </a:lnTo>
                  <a:lnTo>
                    <a:pt x="125" y="118"/>
                  </a:lnTo>
                  <a:lnTo>
                    <a:pt x="122" y="129"/>
                  </a:lnTo>
                  <a:lnTo>
                    <a:pt x="117" y="141"/>
                  </a:lnTo>
                  <a:lnTo>
                    <a:pt x="114" y="149"/>
                  </a:lnTo>
                  <a:lnTo>
                    <a:pt x="106" y="156"/>
                  </a:lnTo>
                  <a:lnTo>
                    <a:pt x="91" y="159"/>
                  </a:lnTo>
                  <a:lnTo>
                    <a:pt x="79" y="162"/>
                  </a:lnTo>
                  <a:lnTo>
                    <a:pt x="67" y="165"/>
                  </a:lnTo>
                  <a:lnTo>
                    <a:pt x="55" y="171"/>
                  </a:lnTo>
                  <a:lnTo>
                    <a:pt x="45" y="175"/>
                  </a:lnTo>
                  <a:lnTo>
                    <a:pt x="37" y="179"/>
                  </a:lnTo>
                  <a:lnTo>
                    <a:pt x="32" y="181"/>
                  </a:lnTo>
                  <a:lnTo>
                    <a:pt x="33" y="182"/>
                  </a:lnTo>
                  <a:lnTo>
                    <a:pt x="40" y="179"/>
                  </a:lnTo>
                  <a:close/>
                </a:path>
              </a:pathLst>
            </a:custGeom>
            <a:solidFill>
              <a:srgbClr val="000000"/>
            </a:solidFill>
            <a:ln w="9525">
              <a:noFill/>
              <a:round/>
              <a:headEnd/>
              <a:tailEnd/>
            </a:ln>
          </p:spPr>
          <p:txBody>
            <a:bodyPr/>
            <a:lstStyle/>
            <a:p>
              <a:endParaRPr lang="fa-IR"/>
            </a:p>
          </p:txBody>
        </p:sp>
        <p:sp>
          <p:nvSpPr>
            <p:cNvPr id="16404" name="Freeform 218"/>
            <p:cNvSpPr>
              <a:spLocks/>
            </p:cNvSpPr>
            <p:nvPr/>
          </p:nvSpPr>
          <p:spPr bwMode="auto">
            <a:xfrm>
              <a:off x="642" y="2455"/>
              <a:ext cx="40" cy="31"/>
            </a:xfrm>
            <a:custGeom>
              <a:avLst/>
              <a:gdLst>
                <a:gd name="T0" fmla="*/ 21 w 81"/>
                <a:gd name="T1" fmla="*/ 10 h 63"/>
                <a:gd name="T2" fmla="*/ 28 w 81"/>
                <a:gd name="T3" fmla="*/ 7 h 63"/>
                <a:gd name="T4" fmla="*/ 33 w 81"/>
                <a:gd name="T5" fmla="*/ 4 h 63"/>
                <a:gd name="T6" fmla="*/ 38 w 81"/>
                <a:gd name="T7" fmla="*/ 1 h 63"/>
                <a:gd name="T8" fmla="*/ 43 w 81"/>
                <a:gd name="T9" fmla="*/ 0 h 63"/>
                <a:gd name="T10" fmla="*/ 47 w 81"/>
                <a:gd name="T11" fmla="*/ 1 h 63"/>
                <a:gd name="T12" fmla="*/ 51 w 81"/>
                <a:gd name="T13" fmla="*/ 2 h 63"/>
                <a:gd name="T14" fmla="*/ 55 w 81"/>
                <a:gd name="T15" fmla="*/ 5 h 63"/>
                <a:gd name="T16" fmla="*/ 61 w 81"/>
                <a:gd name="T17" fmla="*/ 8 h 63"/>
                <a:gd name="T18" fmla="*/ 72 w 81"/>
                <a:gd name="T19" fmla="*/ 17 h 63"/>
                <a:gd name="T20" fmla="*/ 78 w 81"/>
                <a:gd name="T21" fmla="*/ 25 h 63"/>
                <a:gd name="T22" fmla="*/ 81 w 81"/>
                <a:gd name="T23" fmla="*/ 33 h 63"/>
                <a:gd name="T24" fmla="*/ 74 w 81"/>
                <a:gd name="T25" fmla="*/ 44 h 63"/>
                <a:gd name="T26" fmla="*/ 67 w 81"/>
                <a:gd name="T27" fmla="*/ 53 h 63"/>
                <a:gd name="T28" fmla="*/ 63 w 81"/>
                <a:gd name="T29" fmla="*/ 60 h 63"/>
                <a:gd name="T30" fmla="*/ 59 w 81"/>
                <a:gd name="T31" fmla="*/ 63 h 63"/>
                <a:gd name="T32" fmla="*/ 46 w 81"/>
                <a:gd name="T33" fmla="*/ 63 h 63"/>
                <a:gd name="T34" fmla="*/ 38 w 81"/>
                <a:gd name="T35" fmla="*/ 61 h 63"/>
                <a:gd name="T36" fmla="*/ 30 w 81"/>
                <a:gd name="T37" fmla="*/ 57 h 63"/>
                <a:gd name="T38" fmla="*/ 22 w 81"/>
                <a:gd name="T39" fmla="*/ 51 h 63"/>
                <a:gd name="T40" fmla="*/ 15 w 81"/>
                <a:gd name="T41" fmla="*/ 45 h 63"/>
                <a:gd name="T42" fmla="*/ 9 w 81"/>
                <a:gd name="T43" fmla="*/ 39 h 63"/>
                <a:gd name="T44" fmla="*/ 5 w 81"/>
                <a:gd name="T45" fmla="*/ 33 h 63"/>
                <a:gd name="T46" fmla="*/ 1 w 81"/>
                <a:gd name="T47" fmla="*/ 30 h 63"/>
                <a:gd name="T48" fmla="*/ 0 w 81"/>
                <a:gd name="T49" fmla="*/ 29 h 63"/>
                <a:gd name="T50" fmla="*/ 20 w 81"/>
                <a:gd name="T51" fmla="*/ 31 h 63"/>
                <a:gd name="T52" fmla="*/ 20 w 81"/>
                <a:gd name="T53" fmla="*/ 32 h 63"/>
                <a:gd name="T54" fmla="*/ 21 w 81"/>
                <a:gd name="T55" fmla="*/ 37 h 63"/>
                <a:gd name="T56" fmla="*/ 24 w 81"/>
                <a:gd name="T57" fmla="*/ 42 h 63"/>
                <a:gd name="T58" fmla="*/ 32 w 81"/>
                <a:gd name="T59" fmla="*/ 46 h 63"/>
                <a:gd name="T60" fmla="*/ 44 w 81"/>
                <a:gd name="T61" fmla="*/ 50 h 63"/>
                <a:gd name="T62" fmla="*/ 53 w 81"/>
                <a:gd name="T63" fmla="*/ 51 h 63"/>
                <a:gd name="T64" fmla="*/ 61 w 81"/>
                <a:gd name="T65" fmla="*/ 48 h 63"/>
                <a:gd name="T66" fmla="*/ 66 w 81"/>
                <a:gd name="T67" fmla="*/ 38 h 63"/>
                <a:gd name="T68" fmla="*/ 66 w 81"/>
                <a:gd name="T69" fmla="*/ 29 h 63"/>
                <a:gd name="T70" fmla="*/ 62 w 81"/>
                <a:gd name="T71" fmla="*/ 24 h 63"/>
                <a:gd name="T72" fmla="*/ 58 w 81"/>
                <a:gd name="T73" fmla="*/ 24 h 63"/>
                <a:gd name="T74" fmla="*/ 52 w 81"/>
                <a:gd name="T75" fmla="*/ 24 h 63"/>
                <a:gd name="T76" fmla="*/ 43 w 81"/>
                <a:gd name="T77" fmla="*/ 22 h 63"/>
                <a:gd name="T78" fmla="*/ 38 w 81"/>
                <a:gd name="T79" fmla="*/ 20 h 63"/>
                <a:gd name="T80" fmla="*/ 35 w 81"/>
                <a:gd name="T81" fmla="*/ 17 h 63"/>
                <a:gd name="T82" fmla="*/ 33 w 81"/>
                <a:gd name="T83" fmla="*/ 16 h 63"/>
                <a:gd name="T84" fmla="*/ 29 w 81"/>
                <a:gd name="T85" fmla="*/ 17 h 63"/>
                <a:gd name="T86" fmla="*/ 20 w 81"/>
                <a:gd name="T87" fmla="*/ 17 h 63"/>
                <a:gd name="T88" fmla="*/ 14 w 81"/>
                <a:gd name="T89" fmla="*/ 16 h 63"/>
                <a:gd name="T90" fmla="*/ 21 w 81"/>
                <a:gd name="T91" fmla="*/ 10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
                <a:gd name="T139" fmla="*/ 0 h 63"/>
                <a:gd name="T140" fmla="*/ 81 w 81"/>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 h="63">
                  <a:moveTo>
                    <a:pt x="21" y="10"/>
                  </a:moveTo>
                  <a:lnTo>
                    <a:pt x="28" y="7"/>
                  </a:lnTo>
                  <a:lnTo>
                    <a:pt x="33" y="4"/>
                  </a:lnTo>
                  <a:lnTo>
                    <a:pt x="38" y="1"/>
                  </a:lnTo>
                  <a:lnTo>
                    <a:pt x="43" y="0"/>
                  </a:lnTo>
                  <a:lnTo>
                    <a:pt x="47" y="1"/>
                  </a:lnTo>
                  <a:lnTo>
                    <a:pt x="51" y="2"/>
                  </a:lnTo>
                  <a:lnTo>
                    <a:pt x="55" y="5"/>
                  </a:lnTo>
                  <a:lnTo>
                    <a:pt x="61" y="8"/>
                  </a:lnTo>
                  <a:lnTo>
                    <a:pt x="72" y="17"/>
                  </a:lnTo>
                  <a:lnTo>
                    <a:pt x="78" y="25"/>
                  </a:lnTo>
                  <a:lnTo>
                    <a:pt x="81" y="33"/>
                  </a:lnTo>
                  <a:lnTo>
                    <a:pt x="74" y="44"/>
                  </a:lnTo>
                  <a:lnTo>
                    <a:pt x="67" y="53"/>
                  </a:lnTo>
                  <a:lnTo>
                    <a:pt x="63" y="60"/>
                  </a:lnTo>
                  <a:lnTo>
                    <a:pt x="59" y="63"/>
                  </a:lnTo>
                  <a:lnTo>
                    <a:pt x="46" y="63"/>
                  </a:lnTo>
                  <a:lnTo>
                    <a:pt x="38" y="61"/>
                  </a:lnTo>
                  <a:lnTo>
                    <a:pt x="30" y="57"/>
                  </a:lnTo>
                  <a:lnTo>
                    <a:pt x="22" y="51"/>
                  </a:lnTo>
                  <a:lnTo>
                    <a:pt x="15" y="45"/>
                  </a:lnTo>
                  <a:lnTo>
                    <a:pt x="9" y="39"/>
                  </a:lnTo>
                  <a:lnTo>
                    <a:pt x="5" y="33"/>
                  </a:lnTo>
                  <a:lnTo>
                    <a:pt x="1" y="30"/>
                  </a:lnTo>
                  <a:lnTo>
                    <a:pt x="0" y="29"/>
                  </a:lnTo>
                  <a:lnTo>
                    <a:pt x="20" y="31"/>
                  </a:lnTo>
                  <a:lnTo>
                    <a:pt x="20" y="32"/>
                  </a:lnTo>
                  <a:lnTo>
                    <a:pt x="21" y="37"/>
                  </a:lnTo>
                  <a:lnTo>
                    <a:pt x="24" y="42"/>
                  </a:lnTo>
                  <a:lnTo>
                    <a:pt x="32" y="46"/>
                  </a:lnTo>
                  <a:lnTo>
                    <a:pt x="44" y="50"/>
                  </a:lnTo>
                  <a:lnTo>
                    <a:pt x="53" y="51"/>
                  </a:lnTo>
                  <a:lnTo>
                    <a:pt x="61" y="48"/>
                  </a:lnTo>
                  <a:lnTo>
                    <a:pt x="66" y="38"/>
                  </a:lnTo>
                  <a:lnTo>
                    <a:pt x="66" y="29"/>
                  </a:lnTo>
                  <a:lnTo>
                    <a:pt x="62" y="24"/>
                  </a:lnTo>
                  <a:lnTo>
                    <a:pt x="58" y="24"/>
                  </a:lnTo>
                  <a:lnTo>
                    <a:pt x="52" y="24"/>
                  </a:lnTo>
                  <a:lnTo>
                    <a:pt x="43" y="22"/>
                  </a:lnTo>
                  <a:lnTo>
                    <a:pt x="38" y="20"/>
                  </a:lnTo>
                  <a:lnTo>
                    <a:pt x="35" y="17"/>
                  </a:lnTo>
                  <a:lnTo>
                    <a:pt x="33" y="16"/>
                  </a:lnTo>
                  <a:lnTo>
                    <a:pt x="29" y="17"/>
                  </a:lnTo>
                  <a:lnTo>
                    <a:pt x="20" y="17"/>
                  </a:lnTo>
                  <a:lnTo>
                    <a:pt x="14" y="16"/>
                  </a:lnTo>
                  <a:lnTo>
                    <a:pt x="21" y="10"/>
                  </a:lnTo>
                  <a:close/>
                </a:path>
              </a:pathLst>
            </a:custGeom>
            <a:solidFill>
              <a:srgbClr val="000000"/>
            </a:solidFill>
            <a:ln w="9525">
              <a:noFill/>
              <a:round/>
              <a:headEnd/>
              <a:tailEnd/>
            </a:ln>
          </p:spPr>
          <p:txBody>
            <a:bodyPr/>
            <a:lstStyle/>
            <a:p>
              <a:endParaRPr lang="fa-IR"/>
            </a:p>
          </p:txBody>
        </p:sp>
        <p:sp>
          <p:nvSpPr>
            <p:cNvPr id="16405" name="Freeform 219"/>
            <p:cNvSpPr>
              <a:spLocks/>
            </p:cNvSpPr>
            <p:nvPr/>
          </p:nvSpPr>
          <p:spPr bwMode="auto">
            <a:xfrm>
              <a:off x="644" y="2462"/>
              <a:ext cx="11" cy="9"/>
            </a:xfrm>
            <a:custGeom>
              <a:avLst/>
              <a:gdLst>
                <a:gd name="T0" fmla="*/ 23 w 23"/>
                <a:gd name="T1" fmla="*/ 0 h 18"/>
                <a:gd name="T2" fmla="*/ 16 w 23"/>
                <a:gd name="T3" fmla="*/ 16 h 18"/>
                <a:gd name="T4" fmla="*/ 0 w 23"/>
                <a:gd name="T5" fmla="*/ 18 h 18"/>
                <a:gd name="T6" fmla="*/ 13 w 23"/>
                <a:gd name="T7" fmla="*/ 5 h 18"/>
                <a:gd name="T8" fmla="*/ 23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3" y="0"/>
                  </a:moveTo>
                  <a:lnTo>
                    <a:pt x="16" y="16"/>
                  </a:lnTo>
                  <a:lnTo>
                    <a:pt x="0" y="18"/>
                  </a:lnTo>
                  <a:lnTo>
                    <a:pt x="13" y="5"/>
                  </a:lnTo>
                  <a:lnTo>
                    <a:pt x="23" y="0"/>
                  </a:lnTo>
                  <a:close/>
                </a:path>
              </a:pathLst>
            </a:custGeom>
            <a:solidFill>
              <a:srgbClr val="000000"/>
            </a:solidFill>
            <a:ln w="9525">
              <a:noFill/>
              <a:round/>
              <a:headEnd/>
              <a:tailEnd/>
            </a:ln>
          </p:spPr>
          <p:txBody>
            <a:bodyPr/>
            <a:lstStyle/>
            <a:p>
              <a:endParaRPr lang="fa-IR"/>
            </a:p>
          </p:txBody>
        </p:sp>
        <p:sp>
          <p:nvSpPr>
            <p:cNvPr id="16406" name="Freeform 220"/>
            <p:cNvSpPr>
              <a:spLocks/>
            </p:cNvSpPr>
            <p:nvPr/>
          </p:nvSpPr>
          <p:spPr bwMode="auto">
            <a:xfrm>
              <a:off x="676" y="1324"/>
              <a:ext cx="51" cy="94"/>
            </a:xfrm>
            <a:custGeom>
              <a:avLst/>
              <a:gdLst>
                <a:gd name="T0" fmla="*/ 39 w 101"/>
                <a:gd name="T1" fmla="*/ 8 h 187"/>
                <a:gd name="T2" fmla="*/ 50 w 101"/>
                <a:gd name="T3" fmla="*/ 18 h 187"/>
                <a:gd name="T4" fmla="*/ 56 w 101"/>
                <a:gd name="T5" fmla="*/ 30 h 187"/>
                <a:gd name="T6" fmla="*/ 61 w 101"/>
                <a:gd name="T7" fmla="*/ 42 h 187"/>
                <a:gd name="T8" fmla="*/ 65 w 101"/>
                <a:gd name="T9" fmla="*/ 56 h 187"/>
                <a:gd name="T10" fmla="*/ 65 w 101"/>
                <a:gd name="T11" fmla="*/ 71 h 187"/>
                <a:gd name="T12" fmla="*/ 63 w 101"/>
                <a:gd name="T13" fmla="*/ 86 h 187"/>
                <a:gd name="T14" fmla="*/ 62 w 101"/>
                <a:gd name="T15" fmla="*/ 100 h 187"/>
                <a:gd name="T16" fmla="*/ 65 w 101"/>
                <a:gd name="T17" fmla="*/ 115 h 187"/>
                <a:gd name="T18" fmla="*/ 68 w 101"/>
                <a:gd name="T19" fmla="*/ 123 h 187"/>
                <a:gd name="T20" fmla="*/ 73 w 101"/>
                <a:gd name="T21" fmla="*/ 133 h 187"/>
                <a:gd name="T22" fmla="*/ 78 w 101"/>
                <a:gd name="T23" fmla="*/ 145 h 187"/>
                <a:gd name="T24" fmla="*/ 85 w 101"/>
                <a:gd name="T25" fmla="*/ 155 h 187"/>
                <a:gd name="T26" fmla="*/ 91 w 101"/>
                <a:gd name="T27" fmla="*/ 166 h 187"/>
                <a:gd name="T28" fmla="*/ 97 w 101"/>
                <a:gd name="T29" fmla="*/ 174 h 187"/>
                <a:gd name="T30" fmla="*/ 100 w 101"/>
                <a:gd name="T31" fmla="*/ 179 h 187"/>
                <a:gd name="T32" fmla="*/ 101 w 101"/>
                <a:gd name="T33" fmla="*/ 182 h 187"/>
                <a:gd name="T34" fmla="*/ 100 w 101"/>
                <a:gd name="T35" fmla="*/ 182 h 187"/>
                <a:gd name="T36" fmla="*/ 97 w 101"/>
                <a:gd name="T37" fmla="*/ 183 h 187"/>
                <a:gd name="T38" fmla="*/ 91 w 101"/>
                <a:gd name="T39" fmla="*/ 185 h 187"/>
                <a:gd name="T40" fmla="*/ 84 w 101"/>
                <a:gd name="T41" fmla="*/ 186 h 187"/>
                <a:gd name="T42" fmla="*/ 75 w 101"/>
                <a:gd name="T43" fmla="*/ 187 h 187"/>
                <a:gd name="T44" fmla="*/ 67 w 101"/>
                <a:gd name="T45" fmla="*/ 187 h 187"/>
                <a:gd name="T46" fmla="*/ 58 w 101"/>
                <a:gd name="T47" fmla="*/ 186 h 187"/>
                <a:gd name="T48" fmla="*/ 48 w 101"/>
                <a:gd name="T49" fmla="*/ 183 h 187"/>
                <a:gd name="T50" fmla="*/ 40 w 101"/>
                <a:gd name="T51" fmla="*/ 178 h 187"/>
                <a:gd name="T52" fmla="*/ 32 w 101"/>
                <a:gd name="T53" fmla="*/ 172 h 187"/>
                <a:gd name="T54" fmla="*/ 25 w 101"/>
                <a:gd name="T55" fmla="*/ 164 h 187"/>
                <a:gd name="T56" fmla="*/ 18 w 101"/>
                <a:gd name="T57" fmla="*/ 156 h 187"/>
                <a:gd name="T58" fmla="*/ 13 w 101"/>
                <a:gd name="T59" fmla="*/ 148 h 187"/>
                <a:gd name="T60" fmla="*/ 8 w 101"/>
                <a:gd name="T61" fmla="*/ 139 h 187"/>
                <a:gd name="T62" fmla="*/ 5 w 101"/>
                <a:gd name="T63" fmla="*/ 130 h 187"/>
                <a:gd name="T64" fmla="*/ 2 w 101"/>
                <a:gd name="T65" fmla="*/ 121 h 187"/>
                <a:gd name="T66" fmla="*/ 0 w 101"/>
                <a:gd name="T67" fmla="*/ 102 h 187"/>
                <a:gd name="T68" fmla="*/ 0 w 101"/>
                <a:gd name="T69" fmla="*/ 85 h 187"/>
                <a:gd name="T70" fmla="*/ 1 w 101"/>
                <a:gd name="T71" fmla="*/ 69 h 187"/>
                <a:gd name="T72" fmla="*/ 4 w 101"/>
                <a:gd name="T73" fmla="*/ 54 h 187"/>
                <a:gd name="T74" fmla="*/ 6 w 101"/>
                <a:gd name="T75" fmla="*/ 38 h 187"/>
                <a:gd name="T76" fmla="*/ 10 w 101"/>
                <a:gd name="T77" fmla="*/ 20 h 187"/>
                <a:gd name="T78" fmla="*/ 14 w 101"/>
                <a:gd name="T79" fmla="*/ 8 h 187"/>
                <a:gd name="T80" fmla="*/ 15 w 101"/>
                <a:gd name="T81" fmla="*/ 2 h 187"/>
                <a:gd name="T82" fmla="*/ 17 w 101"/>
                <a:gd name="T83" fmla="*/ 1 h 187"/>
                <a:gd name="T84" fmla="*/ 22 w 101"/>
                <a:gd name="T85" fmla="*/ 0 h 187"/>
                <a:gd name="T86" fmla="*/ 30 w 101"/>
                <a:gd name="T87" fmla="*/ 1 h 187"/>
                <a:gd name="T88" fmla="*/ 39 w 101"/>
                <a:gd name="T89" fmla="*/ 8 h 1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187"/>
                <a:gd name="T137" fmla="*/ 101 w 101"/>
                <a:gd name="T138" fmla="*/ 187 h 1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187">
                  <a:moveTo>
                    <a:pt x="39" y="8"/>
                  </a:moveTo>
                  <a:lnTo>
                    <a:pt x="50" y="18"/>
                  </a:lnTo>
                  <a:lnTo>
                    <a:pt x="56" y="30"/>
                  </a:lnTo>
                  <a:lnTo>
                    <a:pt x="61" y="42"/>
                  </a:lnTo>
                  <a:lnTo>
                    <a:pt x="65" y="56"/>
                  </a:lnTo>
                  <a:lnTo>
                    <a:pt x="65" y="71"/>
                  </a:lnTo>
                  <a:lnTo>
                    <a:pt x="63" y="86"/>
                  </a:lnTo>
                  <a:lnTo>
                    <a:pt x="62" y="100"/>
                  </a:lnTo>
                  <a:lnTo>
                    <a:pt x="65" y="115"/>
                  </a:lnTo>
                  <a:lnTo>
                    <a:pt x="68" y="123"/>
                  </a:lnTo>
                  <a:lnTo>
                    <a:pt x="73" y="133"/>
                  </a:lnTo>
                  <a:lnTo>
                    <a:pt x="78" y="145"/>
                  </a:lnTo>
                  <a:lnTo>
                    <a:pt x="85" y="155"/>
                  </a:lnTo>
                  <a:lnTo>
                    <a:pt x="91" y="166"/>
                  </a:lnTo>
                  <a:lnTo>
                    <a:pt x="97" y="174"/>
                  </a:lnTo>
                  <a:lnTo>
                    <a:pt x="100" y="179"/>
                  </a:lnTo>
                  <a:lnTo>
                    <a:pt x="101" y="182"/>
                  </a:lnTo>
                  <a:lnTo>
                    <a:pt x="100" y="182"/>
                  </a:lnTo>
                  <a:lnTo>
                    <a:pt x="97" y="183"/>
                  </a:lnTo>
                  <a:lnTo>
                    <a:pt x="91" y="185"/>
                  </a:lnTo>
                  <a:lnTo>
                    <a:pt x="84" y="186"/>
                  </a:lnTo>
                  <a:lnTo>
                    <a:pt x="75" y="187"/>
                  </a:lnTo>
                  <a:lnTo>
                    <a:pt x="67" y="187"/>
                  </a:lnTo>
                  <a:lnTo>
                    <a:pt x="58" y="186"/>
                  </a:lnTo>
                  <a:lnTo>
                    <a:pt x="48" y="183"/>
                  </a:lnTo>
                  <a:lnTo>
                    <a:pt x="40" y="178"/>
                  </a:lnTo>
                  <a:lnTo>
                    <a:pt x="32" y="172"/>
                  </a:lnTo>
                  <a:lnTo>
                    <a:pt x="25" y="164"/>
                  </a:lnTo>
                  <a:lnTo>
                    <a:pt x="18" y="156"/>
                  </a:lnTo>
                  <a:lnTo>
                    <a:pt x="13" y="148"/>
                  </a:lnTo>
                  <a:lnTo>
                    <a:pt x="8" y="139"/>
                  </a:lnTo>
                  <a:lnTo>
                    <a:pt x="5" y="130"/>
                  </a:lnTo>
                  <a:lnTo>
                    <a:pt x="2" y="121"/>
                  </a:lnTo>
                  <a:lnTo>
                    <a:pt x="0" y="102"/>
                  </a:lnTo>
                  <a:lnTo>
                    <a:pt x="0" y="85"/>
                  </a:lnTo>
                  <a:lnTo>
                    <a:pt x="1" y="69"/>
                  </a:lnTo>
                  <a:lnTo>
                    <a:pt x="4" y="54"/>
                  </a:lnTo>
                  <a:lnTo>
                    <a:pt x="6" y="38"/>
                  </a:lnTo>
                  <a:lnTo>
                    <a:pt x="10" y="20"/>
                  </a:lnTo>
                  <a:lnTo>
                    <a:pt x="14" y="8"/>
                  </a:lnTo>
                  <a:lnTo>
                    <a:pt x="15" y="2"/>
                  </a:lnTo>
                  <a:lnTo>
                    <a:pt x="17" y="1"/>
                  </a:lnTo>
                  <a:lnTo>
                    <a:pt x="22" y="0"/>
                  </a:lnTo>
                  <a:lnTo>
                    <a:pt x="30" y="1"/>
                  </a:lnTo>
                  <a:lnTo>
                    <a:pt x="39" y="8"/>
                  </a:lnTo>
                  <a:close/>
                </a:path>
              </a:pathLst>
            </a:custGeom>
            <a:solidFill>
              <a:srgbClr val="B27599"/>
            </a:solidFill>
            <a:ln w="9525">
              <a:noFill/>
              <a:round/>
              <a:headEnd/>
              <a:tailEnd/>
            </a:ln>
          </p:spPr>
          <p:txBody>
            <a:bodyPr/>
            <a:lstStyle/>
            <a:p>
              <a:endParaRPr lang="fa-IR"/>
            </a:p>
          </p:txBody>
        </p:sp>
        <p:sp>
          <p:nvSpPr>
            <p:cNvPr id="16407" name="Freeform 221"/>
            <p:cNvSpPr>
              <a:spLocks/>
            </p:cNvSpPr>
            <p:nvPr/>
          </p:nvSpPr>
          <p:spPr bwMode="auto">
            <a:xfrm>
              <a:off x="614" y="1300"/>
              <a:ext cx="59" cy="110"/>
            </a:xfrm>
            <a:custGeom>
              <a:avLst/>
              <a:gdLst>
                <a:gd name="T0" fmla="*/ 113 w 117"/>
                <a:gd name="T1" fmla="*/ 34 h 219"/>
                <a:gd name="T2" fmla="*/ 113 w 117"/>
                <a:gd name="T3" fmla="*/ 53 h 219"/>
                <a:gd name="T4" fmla="*/ 115 w 117"/>
                <a:gd name="T5" fmla="*/ 64 h 219"/>
                <a:gd name="T6" fmla="*/ 113 w 117"/>
                <a:gd name="T7" fmla="*/ 71 h 219"/>
                <a:gd name="T8" fmla="*/ 96 w 117"/>
                <a:gd name="T9" fmla="*/ 85 h 219"/>
                <a:gd name="T10" fmla="*/ 85 w 117"/>
                <a:gd name="T11" fmla="*/ 94 h 219"/>
                <a:gd name="T12" fmla="*/ 76 w 117"/>
                <a:gd name="T13" fmla="*/ 102 h 219"/>
                <a:gd name="T14" fmla="*/ 68 w 117"/>
                <a:gd name="T15" fmla="*/ 109 h 219"/>
                <a:gd name="T16" fmla="*/ 62 w 117"/>
                <a:gd name="T17" fmla="*/ 116 h 219"/>
                <a:gd name="T18" fmla="*/ 57 w 117"/>
                <a:gd name="T19" fmla="*/ 124 h 219"/>
                <a:gd name="T20" fmla="*/ 53 w 117"/>
                <a:gd name="T21" fmla="*/ 131 h 219"/>
                <a:gd name="T22" fmla="*/ 48 w 117"/>
                <a:gd name="T23" fmla="*/ 140 h 219"/>
                <a:gd name="T24" fmla="*/ 45 w 117"/>
                <a:gd name="T25" fmla="*/ 149 h 219"/>
                <a:gd name="T26" fmla="*/ 40 w 117"/>
                <a:gd name="T27" fmla="*/ 176 h 219"/>
                <a:gd name="T28" fmla="*/ 41 w 117"/>
                <a:gd name="T29" fmla="*/ 203 h 219"/>
                <a:gd name="T30" fmla="*/ 39 w 117"/>
                <a:gd name="T31" fmla="*/ 219 h 219"/>
                <a:gd name="T32" fmla="*/ 30 w 117"/>
                <a:gd name="T33" fmla="*/ 207 h 219"/>
                <a:gd name="T34" fmla="*/ 23 w 117"/>
                <a:gd name="T35" fmla="*/ 193 h 219"/>
                <a:gd name="T36" fmla="*/ 15 w 117"/>
                <a:gd name="T37" fmla="*/ 179 h 219"/>
                <a:gd name="T38" fmla="*/ 9 w 117"/>
                <a:gd name="T39" fmla="*/ 166 h 219"/>
                <a:gd name="T40" fmla="*/ 4 w 117"/>
                <a:gd name="T41" fmla="*/ 155 h 219"/>
                <a:gd name="T42" fmla="*/ 1 w 117"/>
                <a:gd name="T43" fmla="*/ 143 h 219"/>
                <a:gd name="T44" fmla="*/ 0 w 117"/>
                <a:gd name="T45" fmla="*/ 131 h 219"/>
                <a:gd name="T46" fmla="*/ 2 w 117"/>
                <a:gd name="T47" fmla="*/ 117 h 219"/>
                <a:gd name="T48" fmla="*/ 7 w 117"/>
                <a:gd name="T49" fmla="*/ 103 h 219"/>
                <a:gd name="T50" fmla="*/ 13 w 117"/>
                <a:gd name="T51" fmla="*/ 88 h 219"/>
                <a:gd name="T52" fmla="*/ 20 w 117"/>
                <a:gd name="T53" fmla="*/ 74 h 219"/>
                <a:gd name="T54" fmla="*/ 28 w 117"/>
                <a:gd name="T55" fmla="*/ 60 h 219"/>
                <a:gd name="T56" fmla="*/ 35 w 117"/>
                <a:gd name="T57" fmla="*/ 48 h 219"/>
                <a:gd name="T58" fmla="*/ 43 w 117"/>
                <a:gd name="T59" fmla="*/ 36 h 219"/>
                <a:gd name="T60" fmla="*/ 50 w 117"/>
                <a:gd name="T61" fmla="*/ 26 h 219"/>
                <a:gd name="T62" fmla="*/ 58 w 117"/>
                <a:gd name="T63" fmla="*/ 17 h 219"/>
                <a:gd name="T64" fmla="*/ 65 w 117"/>
                <a:gd name="T65" fmla="*/ 10 h 219"/>
                <a:gd name="T66" fmla="*/ 73 w 117"/>
                <a:gd name="T67" fmla="*/ 5 h 219"/>
                <a:gd name="T68" fmla="*/ 81 w 117"/>
                <a:gd name="T69" fmla="*/ 2 h 219"/>
                <a:gd name="T70" fmla="*/ 89 w 117"/>
                <a:gd name="T71" fmla="*/ 0 h 219"/>
                <a:gd name="T72" fmla="*/ 99 w 117"/>
                <a:gd name="T73" fmla="*/ 0 h 219"/>
                <a:gd name="T74" fmla="*/ 106 w 117"/>
                <a:gd name="T75" fmla="*/ 2 h 219"/>
                <a:gd name="T76" fmla="*/ 111 w 117"/>
                <a:gd name="T77" fmla="*/ 4 h 219"/>
                <a:gd name="T78" fmla="*/ 116 w 117"/>
                <a:gd name="T79" fmla="*/ 5 h 219"/>
                <a:gd name="T80" fmla="*/ 117 w 117"/>
                <a:gd name="T81" fmla="*/ 5 h 219"/>
                <a:gd name="T82" fmla="*/ 117 w 117"/>
                <a:gd name="T83" fmla="*/ 4 h 219"/>
                <a:gd name="T84" fmla="*/ 117 w 117"/>
                <a:gd name="T85" fmla="*/ 5 h 219"/>
                <a:gd name="T86" fmla="*/ 115 w 117"/>
                <a:gd name="T87" fmla="*/ 14 h 219"/>
                <a:gd name="T88" fmla="*/ 113 w 117"/>
                <a:gd name="T89" fmla="*/ 34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7"/>
                <a:gd name="T136" fmla="*/ 0 h 219"/>
                <a:gd name="T137" fmla="*/ 117 w 117"/>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7" h="219">
                  <a:moveTo>
                    <a:pt x="113" y="34"/>
                  </a:moveTo>
                  <a:lnTo>
                    <a:pt x="113" y="53"/>
                  </a:lnTo>
                  <a:lnTo>
                    <a:pt x="115" y="64"/>
                  </a:lnTo>
                  <a:lnTo>
                    <a:pt x="113" y="71"/>
                  </a:lnTo>
                  <a:lnTo>
                    <a:pt x="96" y="85"/>
                  </a:lnTo>
                  <a:lnTo>
                    <a:pt x="85" y="94"/>
                  </a:lnTo>
                  <a:lnTo>
                    <a:pt x="76" y="102"/>
                  </a:lnTo>
                  <a:lnTo>
                    <a:pt x="68" y="109"/>
                  </a:lnTo>
                  <a:lnTo>
                    <a:pt x="62" y="116"/>
                  </a:lnTo>
                  <a:lnTo>
                    <a:pt x="57" y="124"/>
                  </a:lnTo>
                  <a:lnTo>
                    <a:pt x="53" y="131"/>
                  </a:lnTo>
                  <a:lnTo>
                    <a:pt x="48" y="140"/>
                  </a:lnTo>
                  <a:lnTo>
                    <a:pt x="45" y="149"/>
                  </a:lnTo>
                  <a:lnTo>
                    <a:pt x="40" y="176"/>
                  </a:lnTo>
                  <a:lnTo>
                    <a:pt x="41" y="203"/>
                  </a:lnTo>
                  <a:lnTo>
                    <a:pt x="39" y="219"/>
                  </a:lnTo>
                  <a:lnTo>
                    <a:pt x="30" y="207"/>
                  </a:lnTo>
                  <a:lnTo>
                    <a:pt x="23" y="193"/>
                  </a:lnTo>
                  <a:lnTo>
                    <a:pt x="15" y="179"/>
                  </a:lnTo>
                  <a:lnTo>
                    <a:pt x="9" y="166"/>
                  </a:lnTo>
                  <a:lnTo>
                    <a:pt x="4" y="155"/>
                  </a:lnTo>
                  <a:lnTo>
                    <a:pt x="1" y="143"/>
                  </a:lnTo>
                  <a:lnTo>
                    <a:pt x="0" y="131"/>
                  </a:lnTo>
                  <a:lnTo>
                    <a:pt x="2" y="117"/>
                  </a:lnTo>
                  <a:lnTo>
                    <a:pt x="7" y="103"/>
                  </a:lnTo>
                  <a:lnTo>
                    <a:pt x="13" y="88"/>
                  </a:lnTo>
                  <a:lnTo>
                    <a:pt x="20" y="74"/>
                  </a:lnTo>
                  <a:lnTo>
                    <a:pt x="28" y="60"/>
                  </a:lnTo>
                  <a:lnTo>
                    <a:pt x="35" y="48"/>
                  </a:lnTo>
                  <a:lnTo>
                    <a:pt x="43" y="36"/>
                  </a:lnTo>
                  <a:lnTo>
                    <a:pt x="50" y="26"/>
                  </a:lnTo>
                  <a:lnTo>
                    <a:pt x="58" y="17"/>
                  </a:lnTo>
                  <a:lnTo>
                    <a:pt x="65" y="10"/>
                  </a:lnTo>
                  <a:lnTo>
                    <a:pt x="73" y="5"/>
                  </a:lnTo>
                  <a:lnTo>
                    <a:pt x="81" y="2"/>
                  </a:lnTo>
                  <a:lnTo>
                    <a:pt x="89" y="0"/>
                  </a:lnTo>
                  <a:lnTo>
                    <a:pt x="99" y="0"/>
                  </a:lnTo>
                  <a:lnTo>
                    <a:pt x="106" y="2"/>
                  </a:lnTo>
                  <a:lnTo>
                    <a:pt x="111" y="4"/>
                  </a:lnTo>
                  <a:lnTo>
                    <a:pt x="116" y="5"/>
                  </a:lnTo>
                  <a:lnTo>
                    <a:pt x="117" y="5"/>
                  </a:lnTo>
                  <a:lnTo>
                    <a:pt x="117" y="4"/>
                  </a:lnTo>
                  <a:lnTo>
                    <a:pt x="117" y="5"/>
                  </a:lnTo>
                  <a:lnTo>
                    <a:pt x="115" y="14"/>
                  </a:lnTo>
                  <a:lnTo>
                    <a:pt x="113" y="34"/>
                  </a:lnTo>
                  <a:close/>
                </a:path>
              </a:pathLst>
            </a:custGeom>
            <a:solidFill>
              <a:srgbClr val="B27599"/>
            </a:solidFill>
            <a:ln w="9525">
              <a:noFill/>
              <a:round/>
              <a:headEnd/>
              <a:tailEnd/>
            </a:ln>
          </p:spPr>
          <p:txBody>
            <a:bodyPr/>
            <a:lstStyle/>
            <a:p>
              <a:endParaRPr lang="fa-IR"/>
            </a:p>
          </p:txBody>
        </p:sp>
        <p:sp>
          <p:nvSpPr>
            <p:cNvPr id="16408" name="Freeform 222"/>
            <p:cNvSpPr>
              <a:spLocks/>
            </p:cNvSpPr>
            <p:nvPr/>
          </p:nvSpPr>
          <p:spPr bwMode="auto">
            <a:xfrm>
              <a:off x="571" y="1253"/>
              <a:ext cx="108" cy="46"/>
            </a:xfrm>
            <a:custGeom>
              <a:avLst/>
              <a:gdLst>
                <a:gd name="T0" fmla="*/ 205 w 218"/>
                <a:gd name="T1" fmla="*/ 85 h 92"/>
                <a:gd name="T2" fmla="*/ 194 w 218"/>
                <a:gd name="T3" fmla="*/ 77 h 92"/>
                <a:gd name="T4" fmla="*/ 186 w 218"/>
                <a:gd name="T5" fmla="*/ 71 h 92"/>
                <a:gd name="T6" fmla="*/ 180 w 218"/>
                <a:gd name="T7" fmla="*/ 69 h 92"/>
                <a:gd name="T8" fmla="*/ 173 w 218"/>
                <a:gd name="T9" fmla="*/ 68 h 92"/>
                <a:gd name="T10" fmla="*/ 162 w 218"/>
                <a:gd name="T11" fmla="*/ 68 h 92"/>
                <a:gd name="T12" fmla="*/ 150 w 218"/>
                <a:gd name="T13" fmla="*/ 70 h 92"/>
                <a:gd name="T14" fmla="*/ 137 w 218"/>
                <a:gd name="T15" fmla="*/ 75 h 92"/>
                <a:gd name="T16" fmla="*/ 125 w 218"/>
                <a:gd name="T17" fmla="*/ 79 h 92"/>
                <a:gd name="T18" fmla="*/ 112 w 218"/>
                <a:gd name="T19" fmla="*/ 85 h 92"/>
                <a:gd name="T20" fmla="*/ 100 w 218"/>
                <a:gd name="T21" fmla="*/ 90 h 92"/>
                <a:gd name="T22" fmla="*/ 90 w 218"/>
                <a:gd name="T23" fmla="*/ 92 h 92"/>
                <a:gd name="T24" fmla="*/ 81 w 218"/>
                <a:gd name="T25" fmla="*/ 92 h 92"/>
                <a:gd name="T26" fmla="*/ 73 w 218"/>
                <a:gd name="T27" fmla="*/ 91 h 92"/>
                <a:gd name="T28" fmla="*/ 65 w 218"/>
                <a:gd name="T29" fmla="*/ 91 h 92"/>
                <a:gd name="T30" fmla="*/ 57 w 218"/>
                <a:gd name="T31" fmla="*/ 91 h 92"/>
                <a:gd name="T32" fmla="*/ 49 w 218"/>
                <a:gd name="T33" fmla="*/ 90 h 92"/>
                <a:gd name="T34" fmla="*/ 42 w 218"/>
                <a:gd name="T35" fmla="*/ 89 h 92"/>
                <a:gd name="T36" fmla="*/ 35 w 218"/>
                <a:gd name="T37" fmla="*/ 88 h 92"/>
                <a:gd name="T38" fmla="*/ 29 w 218"/>
                <a:gd name="T39" fmla="*/ 84 h 92"/>
                <a:gd name="T40" fmla="*/ 24 w 218"/>
                <a:gd name="T41" fmla="*/ 79 h 92"/>
                <a:gd name="T42" fmla="*/ 16 w 218"/>
                <a:gd name="T43" fmla="*/ 65 h 92"/>
                <a:gd name="T44" fmla="*/ 8 w 218"/>
                <a:gd name="T45" fmla="*/ 47 h 92"/>
                <a:gd name="T46" fmla="*/ 3 w 218"/>
                <a:gd name="T47" fmla="*/ 32 h 92"/>
                <a:gd name="T48" fmla="*/ 0 w 218"/>
                <a:gd name="T49" fmla="*/ 26 h 92"/>
                <a:gd name="T50" fmla="*/ 1 w 218"/>
                <a:gd name="T51" fmla="*/ 29 h 92"/>
                <a:gd name="T52" fmla="*/ 6 w 218"/>
                <a:gd name="T53" fmla="*/ 33 h 92"/>
                <a:gd name="T54" fmla="*/ 15 w 218"/>
                <a:gd name="T55" fmla="*/ 38 h 92"/>
                <a:gd name="T56" fmla="*/ 29 w 218"/>
                <a:gd name="T57" fmla="*/ 41 h 92"/>
                <a:gd name="T58" fmla="*/ 37 w 218"/>
                <a:gd name="T59" fmla="*/ 41 h 92"/>
                <a:gd name="T60" fmla="*/ 45 w 218"/>
                <a:gd name="T61" fmla="*/ 43 h 92"/>
                <a:gd name="T62" fmla="*/ 52 w 218"/>
                <a:gd name="T63" fmla="*/ 43 h 92"/>
                <a:gd name="T64" fmla="*/ 58 w 218"/>
                <a:gd name="T65" fmla="*/ 43 h 92"/>
                <a:gd name="T66" fmla="*/ 64 w 218"/>
                <a:gd name="T67" fmla="*/ 43 h 92"/>
                <a:gd name="T68" fmla="*/ 68 w 218"/>
                <a:gd name="T69" fmla="*/ 41 h 92"/>
                <a:gd name="T70" fmla="*/ 73 w 218"/>
                <a:gd name="T71" fmla="*/ 39 h 92"/>
                <a:gd name="T72" fmla="*/ 75 w 218"/>
                <a:gd name="T73" fmla="*/ 37 h 92"/>
                <a:gd name="T74" fmla="*/ 79 w 218"/>
                <a:gd name="T75" fmla="*/ 32 h 92"/>
                <a:gd name="T76" fmla="*/ 83 w 218"/>
                <a:gd name="T77" fmla="*/ 26 h 92"/>
                <a:gd name="T78" fmla="*/ 89 w 218"/>
                <a:gd name="T79" fmla="*/ 21 h 92"/>
                <a:gd name="T80" fmla="*/ 95 w 218"/>
                <a:gd name="T81" fmla="*/ 14 h 92"/>
                <a:gd name="T82" fmla="*/ 102 w 218"/>
                <a:gd name="T83" fmla="*/ 7 h 92"/>
                <a:gd name="T84" fmla="*/ 110 w 218"/>
                <a:gd name="T85" fmla="*/ 2 h 92"/>
                <a:gd name="T86" fmla="*/ 117 w 218"/>
                <a:gd name="T87" fmla="*/ 0 h 92"/>
                <a:gd name="T88" fmla="*/ 124 w 218"/>
                <a:gd name="T89" fmla="*/ 1 h 92"/>
                <a:gd name="T90" fmla="*/ 130 w 218"/>
                <a:gd name="T91" fmla="*/ 5 h 92"/>
                <a:gd name="T92" fmla="*/ 137 w 218"/>
                <a:gd name="T93" fmla="*/ 9 h 92"/>
                <a:gd name="T94" fmla="*/ 144 w 218"/>
                <a:gd name="T95" fmla="*/ 15 h 92"/>
                <a:gd name="T96" fmla="*/ 150 w 218"/>
                <a:gd name="T97" fmla="*/ 21 h 92"/>
                <a:gd name="T98" fmla="*/ 155 w 218"/>
                <a:gd name="T99" fmla="*/ 26 h 92"/>
                <a:gd name="T100" fmla="*/ 159 w 218"/>
                <a:gd name="T101" fmla="*/ 30 h 92"/>
                <a:gd name="T102" fmla="*/ 162 w 218"/>
                <a:gd name="T103" fmla="*/ 33 h 92"/>
                <a:gd name="T104" fmla="*/ 163 w 218"/>
                <a:gd name="T105" fmla="*/ 35 h 92"/>
                <a:gd name="T106" fmla="*/ 216 w 218"/>
                <a:gd name="T107" fmla="*/ 85 h 92"/>
                <a:gd name="T108" fmla="*/ 217 w 218"/>
                <a:gd name="T109" fmla="*/ 88 h 92"/>
                <a:gd name="T110" fmla="*/ 218 w 218"/>
                <a:gd name="T111" fmla="*/ 90 h 92"/>
                <a:gd name="T112" fmla="*/ 216 w 218"/>
                <a:gd name="T113" fmla="*/ 91 h 92"/>
                <a:gd name="T114" fmla="*/ 205 w 218"/>
                <a:gd name="T115" fmla="*/ 85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8"/>
                <a:gd name="T175" fmla="*/ 0 h 92"/>
                <a:gd name="T176" fmla="*/ 218 w 218"/>
                <a:gd name="T177" fmla="*/ 92 h 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8" h="92">
                  <a:moveTo>
                    <a:pt x="205" y="85"/>
                  </a:moveTo>
                  <a:lnTo>
                    <a:pt x="194" y="77"/>
                  </a:lnTo>
                  <a:lnTo>
                    <a:pt x="186" y="71"/>
                  </a:lnTo>
                  <a:lnTo>
                    <a:pt x="180" y="69"/>
                  </a:lnTo>
                  <a:lnTo>
                    <a:pt x="173" y="68"/>
                  </a:lnTo>
                  <a:lnTo>
                    <a:pt x="162" y="68"/>
                  </a:lnTo>
                  <a:lnTo>
                    <a:pt x="150" y="70"/>
                  </a:lnTo>
                  <a:lnTo>
                    <a:pt x="137" y="75"/>
                  </a:lnTo>
                  <a:lnTo>
                    <a:pt x="125" y="79"/>
                  </a:lnTo>
                  <a:lnTo>
                    <a:pt x="112" y="85"/>
                  </a:lnTo>
                  <a:lnTo>
                    <a:pt x="100" y="90"/>
                  </a:lnTo>
                  <a:lnTo>
                    <a:pt x="90" y="92"/>
                  </a:lnTo>
                  <a:lnTo>
                    <a:pt x="81" y="92"/>
                  </a:lnTo>
                  <a:lnTo>
                    <a:pt x="73" y="91"/>
                  </a:lnTo>
                  <a:lnTo>
                    <a:pt x="65" y="91"/>
                  </a:lnTo>
                  <a:lnTo>
                    <a:pt x="57" y="91"/>
                  </a:lnTo>
                  <a:lnTo>
                    <a:pt x="49" y="90"/>
                  </a:lnTo>
                  <a:lnTo>
                    <a:pt x="42" y="89"/>
                  </a:lnTo>
                  <a:lnTo>
                    <a:pt x="35" y="88"/>
                  </a:lnTo>
                  <a:lnTo>
                    <a:pt x="29" y="84"/>
                  </a:lnTo>
                  <a:lnTo>
                    <a:pt x="24" y="79"/>
                  </a:lnTo>
                  <a:lnTo>
                    <a:pt x="16" y="65"/>
                  </a:lnTo>
                  <a:lnTo>
                    <a:pt x="8" y="47"/>
                  </a:lnTo>
                  <a:lnTo>
                    <a:pt x="3" y="32"/>
                  </a:lnTo>
                  <a:lnTo>
                    <a:pt x="0" y="26"/>
                  </a:lnTo>
                  <a:lnTo>
                    <a:pt x="1" y="29"/>
                  </a:lnTo>
                  <a:lnTo>
                    <a:pt x="6" y="33"/>
                  </a:lnTo>
                  <a:lnTo>
                    <a:pt x="15" y="38"/>
                  </a:lnTo>
                  <a:lnTo>
                    <a:pt x="29" y="41"/>
                  </a:lnTo>
                  <a:lnTo>
                    <a:pt x="37" y="41"/>
                  </a:lnTo>
                  <a:lnTo>
                    <a:pt x="45" y="43"/>
                  </a:lnTo>
                  <a:lnTo>
                    <a:pt x="52" y="43"/>
                  </a:lnTo>
                  <a:lnTo>
                    <a:pt x="58" y="43"/>
                  </a:lnTo>
                  <a:lnTo>
                    <a:pt x="64" y="43"/>
                  </a:lnTo>
                  <a:lnTo>
                    <a:pt x="68" y="41"/>
                  </a:lnTo>
                  <a:lnTo>
                    <a:pt x="73" y="39"/>
                  </a:lnTo>
                  <a:lnTo>
                    <a:pt x="75" y="37"/>
                  </a:lnTo>
                  <a:lnTo>
                    <a:pt x="79" y="32"/>
                  </a:lnTo>
                  <a:lnTo>
                    <a:pt x="83" y="26"/>
                  </a:lnTo>
                  <a:lnTo>
                    <a:pt x="89" y="21"/>
                  </a:lnTo>
                  <a:lnTo>
                    <a:pt x="95" y="14"/>
                  </a:lnTo>
                  <a:lnTo>
                    <a:pt x="102" y="7"/>
                  </a:lnTo>
                  <a:lnTo>
                    <a:pt x="110" y="2"/>
                  </a:lnTo>
                  <a:lnTo>
                    <a:pt x="117" y="0"/>
                  </a:lnTo>
                  <a:lnTo>
                    <a:pt x="124" y="1"/>
                  </a:lnTo>
                  <a:lnTo>
                    <a:pt x="130" y="5"/>
                  </a:lnTo>
                  <a:lnTo>
                    <a:pt x="137" y="9"/>
                  </a:lnTo>
                  <a:lnTo>
                    <a:pt x="144" y="15"/>
                  </a:lnTo>
                  <a:lnTo>
                    <a:pt x="150" y="21"/>
                  </a:lnTo>
                  <a:lnTo>
                    <a:pt x="155" y="26"/>
                  </a:lnTo>
                  <a:lnTo>
                    <a:pt x="159" y="30"/>
                  </a:lnTo>
                  <a:lnTo>
                    <a:pt x="162" y="33"/>
                  </a:lnTo>
                  <a:lnTo>
                    <a:pt x="163" y="35"/>
                  </a:lnTo>
                  <a:lnTo>
                    <a:pt x="216" y="85"/>
                  </a:lnTo>
                  <a:lnTo>
                    <a:pt x="217" y="88"/>
                  </a:lnTo>
                  <a:lnTo>
                    <a:pt x="218" y="90"/>
                  </a:lnTo>
                  <a:lnTo>
                    <a:pt x="216" y="91"/>
                  </a:lnTo>
                  <a:lnTo>
                    <a:pt x="205" y="85"/>
                  </a:lnTo>
                  <a:close/>
                </a:path>
              </a:pathLst>
            </a:custGeom>
            <a:solidFill>
              <a:srgbClr val="B27599"/>
            </a:solidFill>
            <a:ln w="9525">
              <a:noFill/>
              <a:round/>
              <a:headEnd/>
              <a:tailEnd/>
            </a:ln>
          </p:spPr>
          <p:txBody>
            <a:bodyPr/>
            <a:lstStyle/>
            <a:p>
              <a:endParaRPr lang="fa-IR"/>
            </a:p>
          </p:txBody>
        </p:sp>
        <p:sp>
          <p:nvSpPr>
            <p:cNvPr id="16409" name="Freeform 223"/>
            <p:cNvSpPr>
              <a:spLocks/>
            </p:cNvSpPr>
            <p:nvPr/>
          </p:nvSpPr>
          <p:spPr bwMode="auto">
            <a:xfrm>
              <a:off x="644" y="1188"/>
              <a:ext cx="54" cy="112"/>
            </a:xfrm>
            <a:custGeom>
              <a:avLst/>
              <a:gdLst>
                <a:gd name="T0" fmla="*/ 62 w 109"/>
                <a:gd name="T1" fmla="*/ 197 h 224"/>
                <a:gd name="T2" fmla="*/ 55 w 109"/>
                <a:gd name="T3" fmla="*/ 177 h 224"/>
                <a:gd name="T4" fmla="*/ 53 w 109"/>
                <a:gd name="T5" fmla="*/ 168 h 224"/>
                <a:gd name="T6" fmla="*/ 48 w 109"/>
                <a:gd name="T7" fmla="*/ 159 h 224"/>
                <a:gd name="T8" fmla="*/ 35 w 109"/>
                <a:gd name="T9" fmla="*/ 139 h 224"/>
                <a:gd name="T10" fmla="*/ 26 w 109"/>
                <a:gd name="T11" fmla="*/ 127 h 224"/>
                <a:gd name="T12" fmla="*/ 18 w 109"/>
                <a:gd name="T13" fmla="*/ 117 h 224"/>
                <a:gd name="T14" fmla="*/ 12 w 109"/>
                <a:gd name="T15" fmla="*/ 109 h 224"/>
                <a:gd name="T16" fmla="*/ 6 w 109"/>
                <a:gd name="T17" fmla="*/ 102 h 224"/>
                <a:gd name="T18" fmla="*/ 3 w 109"/>
                <a:gd name="T19" fmla="*/ 95 h 224"/>
                <a:gd name="T20" fmla="*/ 1 w 109"/>
                <a:gd name="T21" fmla="*/ 87 h 224"/>
                <a:gd name="T22" fmla="*/ 0 w 109"/>
                <a:gd name="T23" fmla="*/ 78 h 224"/>
                <a:gd name="T24" fmla="*/ 1 w 109"/>
                <a:gd name="T25" fmla="*/ 67 h 224"/>
                <a:gd name="T26" fmla="*/ 1 w 109"/>
                <a:gd name="T27" fmla="*/ 55 h 224"/>
                <a:gd name="T28" fmla="*/ 1 w 109"/>
                <a:gd name="T29" fmla="*/ 48 h 224"/>
                <a:gd name="T30" fmla="*/ 1 w 109"/>
                <a:gd name="T31" fmla="*/ 42 h 224"/>
                <a:gd name="T32" fmla="*/ 1 w 109"/>
                <a:gd name="T33" fmla="*/ 38 h 224"/>
                <a:gd name="T34" fmla="*/ 4 w 109"/>
                <a:gd name="T35" fmla="*/ 34 h 224"/>
                <a:gd name="T36" fmla="*/ 10 w 109"/>
                <a:gd name="T37" fmla="*/ 30 h 224"/>
                <a:gd name="T38" fmla="*/ 20 w 109"/>
                <a:gd name="T39" fmla="*/ 24 h 224"/>
                <a:gd name="T40" fmla="*/ 35 w 109"/>
                <a:gd name="T41" fmla="*/ 16 h 224"/>
                <a:gd name="T42" fmla="*/ 44 w 109"/>
                <a:gd name="T43" fmla="*/ 11 h 224"/>
                <a:gd name="T44" fmla="*/ 53 w 109"/>
                <a:gd name="T45" fmla="*/ 7 h 224"/>
                <a:gd name="T46" fmla="*/ 59 w 109"/>
                <a:gd name="T47" fmla="*/ 4 h 224"/>
                <a:gd name="T48" fmla="*/ 66 w 109"/>
                <a:gd name="T49" fmla="*/ 2 h 224"/>
                <a:gd name="T50" fmla="*/ 72 w 109"/>
                <a:gd name="T51" fmla="*/ 1 h 224"/>
                <a:gd name="T52" fmla="*/ 76 w 109"/>
                <a:gd name="T53" fmla="*/ 0 h 224"/>
                <a:gd name="T54" fmla="*/ 78 w 109"/>
                <a:gd name="T55" fmla="*/ 1 h 224"/>
                <a:gd name="T56" fmla="*/ 79 w 109"/>
                <a:gd name="T57" fmla="*/ 3 h 224"/>
                <a:gd name="T58" fmla="*/ 77 w 109"/>
                <a:gd name="T59" fmla="*/ 11 h 224"/>
                <a:gd name="T60" fmla="*/ 74 w 109"/>
                <a:gd name="T61" fmla="*/ 25 h 224"/>
                <a:gd name="T62" fmla="*/ 76 w 109"/>
                <a:gd name="T63" fmla="*/ 42 h 224"/>
                <a:gd name="T64" fmla="*/ 85 w 109"/>
                <a:gd name="T65" fmla="*/ 61 h 224"/>
                <a:gd name="T66" fmla="*/ 97 w 109"/>
                <a:gd name="T67" fmla="*/ 76 h 224"/>
                <a:gd name="T68" fmla="*/ 106 w 109"/>
                <a:gd name="T69" fmla="*/ 86 h 224"/>
                <a:gd name="T70" fmla="*/ 109 w 109"/>
                <a:gd name="T71" fmla="*/ 99 h 224"/>
                <a:gd name="T72" fmla="*/ 108 w 109"/>
                <a:gd name="T73" fmla="*/ 121 h 224"/>
                <a:gd name="T74" fmla="*/ 102 w 109"/>
                <a:gd name="T75" fmla="*/ 146 h 224"/>
                <a:gd name="T76" fmla="*/ 96 w 109"/>
                <a:gd name="T77" fmla="*/ 167 h 224"/>
                <a:gd name="T78" fmla="*/ 92 w 109"/>
                <a:gd name="T79" fmla="*/ 183 h 224"/>
                <a:gd name="T80" fmla="*/ 88 w 109"/>
                <a:gd name="T81" fmla="*/ 197 h 224"/>
                <a:gd name="T82" fmla="*/ 86 w 109"/>
                <a:gd name="T83" fmla="*/ 207 h 224"/>
                <a:gd name="T84" fmla="*/ 85 w 109"/>
                <a:gd name="T85" fmla="*/ 215 h 224"/>
                <a:gd name="T86" fmla="*/ 84 w 109"/>
                <a:gd name="T87" fmla="*/ 222 h 224"/>
                <a:gd name="T88" fmla="*/ 84 w 109"/>
                <a:gd name="T89" fmla="*/ 224 h 224"/>
                <a:gd name="T90" fmla="*/ 66 w 109"/>
                <a:gd name="T91" fmla="*/ 221 h 224"/>
                <a:gd name="T92" fmla="*/ 68 w 109"/>
                <a:gd name="T93" fmla="*/ 222 h 224"/>
                <a:gd name="T94" fmla="*/ 71 w 109"/>
                <a:gd name="T95" fmla="*/ 222 h 224"/>
                <a:gd name="T96" fmla="*/ 70 w 109"/>
                <a:gd name="T97" fmla="*/ 215 h 224"/>
                <a:gd name="T98" fmla="*/ 62 w 109"/>
                <a:gd name="T99" fmla="*/ 197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
                <a:gd name="T151" fmla="*/ 0 h 224"/>
                <a:gd name="T152" fmla="*/ 109 w 109"/>
                <a:gd name="T153" fmla="*/ 224 h 2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 h="224">
                  <a:moveTo>
                    <a:pt x="62" y="197"/>
                  </a:moveTo>
                  <a:lnTo>
                    <a:pt x="55" y="177"/>
                  </a:lnTo>
                  <a:lnTo>
                    <a:pt x="53" y="168"/>
                  </a:lnTo>
                  <a:lnTo>
                    <a:pt x="48" y="159"/>
                  </a:lnTo>
                  <a:lnTo>
                    <a:pt x="35" y="139"/>
                  </a:lnTo>
                  <a:lnTo>
                    <a:pt x="26" y="127"/>
                  </a:lnTo>
                  <a:lnTo>
                    <a:pt x="18" y="117"/>
                  </a:lnTo>
                  <a:lnTo>
                    <a:pt x="12" y="109"/>
                  </a:lnTo>
                  <a:lnTo>
                    <a:pt x="6" y="102"/>
                  </a:lnTo>
                  <a:lnTo>
                    <a:pt x="3" y="95"/>
                  </a:lnTo>
                  <a:lnTo>
                    <a:pt x="1" y="87"/>
                  </a:lnTo>
                  <a:lnTo>
                    <a:pt x="0" y="78"/>
                  </a:lnTo>
                  <a:lnTo>
                    <a:pt x="1" y="67"/>
                  </a:lnTo>
                  <a:lnTo>
                    <a:pt x="1" y="55"/>
                  </a:lnTo>
                  <a:lnTo>
                    <a:pt x="1" y="48"/>
                  </a:lnTo>
                  <a:lnTo>
                    <a:pt x="1" y="42"/>
                  </a:lnTo>
                  <a:lnTo>
                    <a:pt x="1" y="38"/>
                  </a:lnTo>
                  <a:lnTo>
                    <a:pt x="4" y="34"/>
                  </a:lnTo>
                  <a:lnTo>
                    <a:pt x="10" y="30"/>
                  </a:lnTo>
                  <a:lnTo>
                    <a:pt x="20" y="24"/>
                  </a:lnTo>
                  <a:lnTo>
                    <a:pt x="35" y="16"/>
                  </a:lnTo>
                  <a:lnTo>
                    <a:pt x="44" y="11"/>
                  </a:lnTo>
                  <a:lnTo>
                    <a:pt x="53" y="7"/>
                  </a:lnTo>
                  <a:lnTo>
                    <a:pt x="59" y="4"/>
                  </a:lnTo>
                  <a:lnTo>
                    <a:pt x="66" y="2"/>
                  </a:lnTo>
                  <a:lnTo>
                    <a:pt x="72" y="1"/>
                  </a:lnTo>
                  <a:lnTo>
                    <a:pt x="76" y="0"/>
                  </a:lnTo>
                  <a:lnTo>
                    <a:pt x="78" y="1"/>
                  </a:lnTo>
                  <a:lnTo>
                    <a:pt x="79" y="3"/>
                  </a:lnTo>
                  <a:lnTo>
                    <a:pt x="77" y="11"/>
                  </a:lnTo>
                  <a:lnTo>
                    <a:pt x="74" y="25"/>
                  </a:lnTo>
                  <a:lnTo>
                    <a:pt x="76" y="42"/>
                  </a:lnTo>
                  <a:lnTo>
                    <a:pt x="85" y="61"/>
                  </a:lnTo>
                  <a:lnTo>
                    <a:pt x="97" y="76"/>
                  </a:lnTo>
                  <a:lnTo>
                    <a:pt x="106" y="86"/>
                  </a:lnTo>
                  <a:lnTo>
                    <a:pt x="109" y="99"/>
                  </a:lnTo>
                  <a:lnTo>
                    <a:pt x="108" y="121"/>
                  </a:lnTo>
                  <a:lnTo>
                    <a:pt x="102" y="146"/>
                  </a:lnTo>
                  <a:lnTo>
                    <a:pt x="96" y="167"/>
                  </a:lnTo>
                  <a:lnTo>
                    <a:pt x="92" y="183"/>
                  </a:lnTo>
                  <a:lnTo>
                    <a:pt x="88" y="197"/>
                  </a:lnTo>
                  <a:lnTo>
                    <a:pt x="86" y="207"/>
                  </a:lnTo>
                  <a:lnTo>
                    <a:pt x="85" y="215"/>
                  </a:lnTo>
                  <a:lnTo>
                    <a:pt x="84" y="222"/>
                  </a:lnTo>
                  <a:lnTo>
                    <a:pt x="84" y="224"/>
                  </a:lnTo>
                  <a:lnTo>
                    <a:pt x="66" y="221"/>
                  </a:lnTo>
                  <a:lnTo>
                    <a:pt x="68" y="222"/>
                  </a:lnTo>
                  <a:lnTo>
                    <a:pt x="71" y="222"/>
                  </a:lnTo>
                  <a:lnTo>
                    <a:pt x="70" y="215"/>
                  </a:lnTo>
                  <a:lnTo>
                    <a:pt x="62" y="197"/>
                  </a:lnTo>
                  <a:close/>
                </a:path>
              </a:pathLst>
            </a:custGeom>
            <a:solidFill>
              <a:srgbClr val="B27599"/>
            </a:solidFill>
            <a:ln w="9525">
              <a:noFill/>
              <a:round/>
              <a:headEnd/>
              <a:tailEnd/>
            </a:ln>
          </p:spPr>
          <p:txBody>
            <a:bodyPr/>
            <a:lstStyle/>
            <a:p>
              <a:endParaRPr lang="fa-IR"/>
            </a:p>
          </p:txBody>
        </p:sp>
        <p:sp>
          <p:nvSpPr>
            <p:cNvPr id="16410" name="Freeform 224"/>
            <p:cNvSpPr>
              <a:spLocks/>
            </p:cNvSpPr>
            <p:nvPr/>
          </p:nvSpPr>
          <p:spPr bwMode="auto">
            <a:xfrm>
              <a:off x="693" y="1277"/>
              <a:ext cx="78" cy="57"/>
            </a:xfrm>
            <a:custGeom>
              <a:avLst/>
              <a:gdLst>
                <a:gd name="T0" fmla="*/ 9 w 157"/>
                <a:gd name="T1" fmla="*/ 30 h 114"/>
                <a:gd name="T2" fmla="*/ 14 w 157"/>
                <a:gd name="T3" fmla="*/ 21 h 114"/>
                <a:gd name="T4" fmla="*/ 20 w 157"/>
                <a:gd name="T5" fmla="*/ 14 h 114"/>
                <a:gd name="T6" fmla="*/ 25 w 157"/>
                <a:gd name="T7" fmla="*/ 8 h 114"/>
                <a:gd name="T8" fmla="*/ 30 w 157"/>
                <a:gd name="T9" fmla="*/ 5 h 114"/>
                <a:gd name="T10" fmla="*/ 34 w 157"/>
                <a:gd name="T11" fmla="*/ 2 h 114"/>
                <a:gd name="T12" fmla="*/ 38 w 157"/>
                <a:gd name="T13" fmla="*/ 0 h 114"/>
                <a:gd name="T14" fmla="*/ 43 w 157"/>
                <a:gd name="T15" fmla="*/ 0 h 114"/>
                <a:gd name="T16" fmla="*/ 48 w 157"/>
                <a:gd name="T17" fmla="*/ 0 h 114"/>
                <a:gd name="T18" fmla="*/ 62 w 157"/>
                <a:gd name="T19" fmla="*/ 3 h 114"/>
                <a:gd name="T20" fmla="*/ 71 w 157"/>
                <a:gd name="T21" fmla="*/ 6 h 114"/>
                <a:gd name="T22" fmla="*/ 79 w 157"/>
                <a:gd name="T23" fmla="*/ 11 h 114"/>
                <a:gd name="T24" fmla="*/ 85 w 157"/>
                <a:gd name="T25" fmla="*/ 15 h 114"/>
                <a:gd name="T26" fmla="*/ 88 w 157"/>
                <a:gd name="T27" fmla="*/ 22 h 114"/>
                <a:gd name="T28" fmla="*/ 90 w 157"/>
                <a:gd name="T29" fmla="*/ 28 h 114"/>
                <a:gd name="T30" fmla="*/ 94 w 157"/>
                <a:gd name="T31" fmla="*/ 34 h 114"/>
                <a:gd name="T32" fmla="*/ 96 w 157"/>
                <a:gd name="T33" fmla="*/ 38 h 114"/>
                <a:gd name="T34" fmla="*/ 101 w 157"/>
                <a:gd name="T35" fmla="*/ 44 h 114"/>
                <a:gd name="T36" fmla="*/ 108 w 157"/>
                <a:gd name="T37" fmla="*/ 49 h 114"/>
                <a:gd name="T38" fmla="*/ 116 w 157"/>
                <a:gd name="T39" fmla="*/ 55 h 114"/>
                <a:gd name="T40" fmla="*/ 124 w 157"/>
                <a:gd name="T41" fmla="*/ 59 h 114"/>
                <a:gd name="T42" fmla="*/ 132 w 157"/>
                <a:gd name="T43" fmla="*/ 64 h 114"/>
                <a:gd name="T44" fmla="*/ 139 w 157"/>
                <a:gd name="T45" fmla="*/ 66 h 114"/>
                <a:gd name="T46" fmla="*/ 143 w 157"/>
                <a:gd name="T47" fmla="*/ 68 h 114"/>
                <a:gd name="T48" fmla="*/ 144 w 157"/>
                <a:gd name="T49" fmla="*/ 70 h 114"/>
                <a:gd name="T50" fmla="*/ 148 w 157"/>
                <a:gd name="T51" fmla="*/ 70 h 114"/>
                <a:gd name="T52" fmla="*/ 154 w 157"/>
                <a:gd name="T53" fmla="*/ 70 h 114"/>
                <a:gd name="T54" fmla="*/ 157 w 157"/>
                <a:gd name="T55" fmla="*/ 73 h 114"/>
                <a:gd name="T56" fmla="*/ 149 w 157"/>
                <a:gd name="T57" fmla="*/ 81 h 114"/>
                <a:gd name="T58" fmla="*/ 141 w 157"/>
                <a:gd name="T59" fmla="*/ 87 h 114"/>
                <a:gd name="T60" fmla="*/ 133 w 157"/>
                <a:gd name="T61" fmla="*/ 93 h 114"/>
                <a:gd name="T62" fmla="*/ 126 w 157"/>
                <a:gd name="T63" fmla="*/ 97 h 114"/>
                <a:gd name="T64" fmla="*/ 118 w 157"/>
                <a:gd name="T65" fmla="*/ 102 h 114"/>
                <a:gd name="T66" fmla="*/ 111 w 157"/>
                <a:gd name="T67" fmla="*/ 105 h 114"/>
                <a:gd name="T68" fmla="*/ 103 w 157"/>
                <a:gd name="T69" fmla="*/ 109 h 114"/>
                <a:gd name="T70" fmla="*/ 96 w 157"/>
                <a:gd name="T71" fmla="*/ 111 h 114"/>
                <a:gd name="T72" fmla="*/ 90 w 157"/>
                <a:gd name="T73" fmla="*/ 112 h 114"/>
                <a:gd name="T74" fmla="*/ 85 w 157"/>
                <a:gd name="T75" fmla="*/ 113 h 114"/>
                <a:gd name="T76" fmla="*/ 79 w 157"/>
                <a:gd name="T77" fmla="*/ 114 h 114"/>
                <a:gd name="T78" fmla="*/ 74 w 157"/>
                <a:gd name="T79" fmla="*/ 114 h 114"/>
                <a:gd name="T80" fmla="*/ 70 w 157"/>
                <a:gd name="T81" fmla="*/ 114 h 114"/>
                <a:gd name="T82" fmla="*/ 65 w 157"/>
                <a:gd name="T83" fmla="*/ 114 h 114"/>
                <a:gd name="T84" fmla="*/ 60 w 157"/>
                <a:gd name="T85" fmla="*/ 113 h 114"/>
                <a:gd name="T86" fmla="*/ 57 w 157"/>
                <a:gd name="T87" fmla="*/ 112 h 114"/>
                <a:gd name="T88" fmla="*/ 52 w 157"/>
                <a:gd name="T89" fmla="*/ 111 h 114"/>
                <a:gd name="T90" fmla="*/ 44 w 157"/>
                <a:gd name="T91" fmla="*/ 105 h 114"/>
                <a:gd name="T92" fmla="*/ 35 w 157"/>
                <a:gd name="T93" fmla="*/ 96 h 114"/>
                <a:gd name="T94" fmla="*/ 27 w 157"/>
                <a:gd name="T95" fmla="*/ 88 h 114"/>
                <a:gd name="T96" fmla="*/ 22 w 157"/>
                <a:gd name="T97" fmla="*/ 83 h 114"/>
                <a:gd name="T98" fmla="*/ 18 w 157"/>
                <a:gd name="T99" fmla="*/ 80 h 114"/>
                <a:gd name="T100" fmla="*/ 12 w 157"/>
                <a:gd name="T101" fmla="*/ 73 h 114"/>
                <a:gd name="T102" fmla="*/ 7 w 157"/>
                <a:gd name="T103" fmla="*/ 67 h 114"/>
                <a:gd name="T104" fmla="*/ 5 w 157"/>
                <a:gd name="T105" fmla="*/ 64 h 114"/>
                <a:gd name="T106" fmla="*/ 3 w 157"/>
                <a:gd name="T107" fmla="*/ 63 h 114"/>
                <a:gd name="T108" fmla="*/ 0 w 157"/>
                <a:gd name="T109" fmla="*/ 57 h 114"/>
                <a:gd name="T110" fmla="*/ 0 w 157"/>
                <a:gd name="T111" fmla="*/ 46 h 114"/>
                <a:gd name="T112" fmla="*/ 9 w 157"/>
                <a:gd name="T113" fmla="*/ 30 h 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7"/>
                <a:gd name="T172" fmla="*/ 0 h 114"/>
                <a:gd name="T173" fmla="*/ 157 w 157"/>
                <a:gd name="T174" fmla="*/ 114 h 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7" h="114">
                  <a:moveTo>
                    <a:pt x="9" y="30"/>
                  </a:moveTo>
                  <a:lnTo>
                    <a:pt x="14" y="21"/>
                  </a:lnTo>
                  <a:lnTo>
                    <a:pt x="20" y="14"/>
                  </a:lnTo>
                  <a:lnTo>
                    <a:pt x="25" y="8"/>
                  </a:lnTo>
                  <a:lnTo>
                    <a:pt x="30" y="5"/>
                  </a:lnTo>
                  <a:lnTo>
                    <a:pt x="34" y="2"/>
                  </a:lnTo>
                  <a:lnTo>
                    <a:pt x="38" y="0"/>
                  </a:lnTo>
                  <a:lnTo>
                    <a:pt x="43" y="0"/>
                  </a:lnTo>
                  <a:lnTo>
                    <a:pt x="48" y="0"/>
                  </a:lnTo>
                  <a:lnTo>
                    <a:pt x="62" y="3"/>
                  </a:lnTo>
                  <a:lnTo>
                    <a:pt x="71" y="6"/>
                  </a:lnTo>
                  <a:lnTo>
                    <a:pt x="79" y="11"/>
                  </a:lnTo>
                  <a:lnTo>
                    <a:pt x="85" y="15"/>
                  </a:lnTo>
                  <a:lnTo>
                    <a:pt x="88" y="22"/>
                  </a:lnTo>
                  <a:lnTo>
                    <a:pt x="90" y="28"/>
                  </a:lnTo>
                  <a:lnTo>
                    <a:pt x="94" y="34"/>
                  </a:lnTo>
                  <a:lnTo>
                    <a:pt x="96" y="38"/>
                  </a:lnTo>
                  <a:lnTo>
                    <a:pt x="101" y="44"/>
                  </a:lnTo>
                  <a:lnTo>
                    <a:pt x="108" y="49"/>
                  </a:lnTo>
                  <a:lnTo>
                    <a:pt x="116" y="55"/>
                  </a:lnTo>
                  <a:lnTo>
                    <a:pt x="124" y="59"/>
                  </a:lnTo>
                  <a:lnTo>
                    <a:pt x="132" y="64"/>
                  </a:lnTo>
                  <a:lnTo>
                    <a:pt x="139" y="66"/>
                  </a:lnTo>
                  <a:lnTo>
                    <a:pt x="143" y="68"/>
                  </a:lnTo>
                  <a:lnTo>
                    <a:pt x="144" y="70"/>
                  </a:lnTo>
                  <a:lnTo>
                    <a:pt x="148" y="70"/>
                  </a:lnTo>
                  <a:lnTo>
                    <a:pt x="154" y="70"/>
                  </a:lnTo>
                  <a:lnTo>
                    <a:pt x="157" y="73"/>
                  </a:lnTo>
                  <a:lnTo>
                    <a:pt x="149" y="81"/>
                  </a:lnTo>
                  <a:lnTo>
                    <a:pt x="141" y="87"/>
                  </a:lnTo>
                  <a:lnTo>
                    <a:pt x="133" y="93"/>
                  </a:lnTo>
                  <a:lnTo>
                    <a:pt x="126" y="97"/>
                  </a:lnTo>
                  <a:lnTo>
                    <a:pt x="118" y="102"/>
                  </a:lnTo>
                  <a:lnTo>
                    <a:pt x="111" y="105"/>
                  </a:lnTo>
                  <a:lnTo>
                    <a:pt x="103" y="109"/>
                  </a:lnTo>
                  <a:lnTo>
                    <a:pt x="96" y="111"/>
                  </a:lnTo>
                  <a:lnTo>
                    <a:pt x="90" y="112"/>
                  </a:lnTo>
                  <a:lnTo>
                    <a:pt x="85" y="113"/>
                  </a:lnTo>
                  <a:lnTo>
                    <a:pt x="79" y="114"/>
                  </a:lnTo>
                  <a:lnTo>
                    <a:pt x="74" y="114"/>
                  </a:lnTo>
                  <a:lnTo>
                    <a:pt x="70" y="114"/>
                  </a:lnTo>
                  <a:lnTo>
                    <a:pt x="65" y="114"/>
                  </a:lnTo>
                  <a:lnTo>
                    <a:pt x="60" y="113"/>
                  </a:lnTo>
                  <a:lnTo>
                    <a:pt x="57" y="112"/>
                  </a:lnTo>
                  <a:lnTo>
                    <a:pt x="52" y="111"/>
                  </a:lnTo>
                  <a:lnTo>
                    <a:pt x="44" y="105"/>
                  </a:lnTo>
                  <a:lnTo>
                    <a:pt x="35" y="96"/>
                  </a:lnTo>
                  <a:lnTo>
                    <a:pt x="27" y="88"/>
                  </a:lnTo>
                  <a:lnTo>
                    <a:pt x="22" y="83"/>
                  </a:lnTo>
                  <a:lnTo>
                    <a:pt x="18" y="80"/>
                  </a:lnTo>
                  <a:lnTo>
                    <a:pt x="12" y="73"/>
                  </a:lnTo>
                  <a:lnTo>
                    <a:pt x="7" y="67"/>
                  </a:lnTo>
                  <a:lnTo>
                    <a:pt x="5" y="64"/>
                  </a:lnTo>
                  <a:lnTo>
                    <a:pt x="3" y="63"/>
                  </a:lnTo>
                  <a:lnTo>
                    <a:pt x="0" y="57"/>
                  </a:lnTo>
                  <a:lnTo>
                    <a:pt x="0" y="46"/>
                  </a:lnTo>
                  <a:lnTo>
                    <a:pt x="9" y="30"/>
                  </a:lnTo>
                  <a:close/>
                </a:path>
              </a:pathLst>
            </a:custGeom>
            <a:solidFill>
              <a:srgbClr val="B27599"/>
            </a:solidFill>
            <a:ln w="9525">
              <a:noFill/>
              <a:round/>
              <a:headEnd/>
              <a:tailEnd/>
            </a:ln>
          </p:spPr>
          <p:txBody>
            <a:bodyPr/>
            <a:lstStyle/>
            <a:p>
              <a:endParaRPr lang="fa-IR"/>
            </a:p>
          </p:txBody>
        </p:sp>
        <p:sp>
          <p:nvSpPr>
            <p:cNvPr id="16411" name="Freeform 225"/>
            <p:cNvSpPr>
              <a:spLocks/>
            </p:cNvSpPr>
            <p:nvPr/>
          </p:nvSpPr>
          <p:spPr bwMode="auto">
            <a:xfrm>
              <a:off x="671" y="1297"/>
              <a:ext cx="26" cy="29"/>
            </a:xfrm>
            <a:custGeom>
              <a:avLst/>
              <a:gdLst>
                <a:gd name="T0" fmla="*/ 41 w 53"/>
                <a:gd name="T1" fmla="*/ 8 h 57"/>
                <a:gd name="T2" fmla="*/ 49 w 53"/>
                <a:gd name="T3" fmla="*/ 16 h 57"/>
                <a:gd name="T4" fmla="*/ 53 w 53"/>
                <a:gd name="T5" fmla="*/ 26 h 57"/>
                <a:gd name="T6" fmla="*/ 53 w 53"/>
                <a:gd name="T7" fmla="*/ 38 h 57"/>
                <a:gd name="T8" fmla="*/ 48 w 53"/>
                <a:gd name="T9" fmla="*/ 47 h 57"/>
                <a:gd name="T10" fmla="*/ 42 w 53"/>
                <a:gd name="T11" fmla="*/ 54 h 57"/>
                <a:gd name="T12" fmla="*/ 35 w 53"/>
                <a:gd name="T13" fmla="*/ 57 h 57"/>
                <a:gd name="T14" fmla="*/ 27 w 53"/>
                <a:gd name="T15" fmla="*/ 57 h 57"/>
                <a:gd name="T16" fmla="*/ 17 w 53"/>
                <a:gd name="T17" fmla="*/ 50 h 57"/>
                <a:gd name="T18" fmla="*/ 7 w 53"/>
                <a:gd name="T19" fmla="*/ 43 h 57"/>
                <a:gd name="T20" fmla="*/ 1 w 53"/>
                <a:gd name="T21" fmla="*/ 40 h 57"/>
                <a:gd name="T22" fmla="*/ 0 w 53"/>
                <a:gd name="T23" fmla="*/ 35 h 57"/>
                <a:gd name="T24" fmla="*/ 1 w 53"/>
                <a:gd name="T25" fmla="*/ 28 h 57"/>
                <a:gd name="T26" fmla="*/ 2 w 53"/>
                <a:gd name="T27" fmla="*/ 18 h 57"/>
                <a:gd name="T28" fmla="*/ 2 w 53"/>
                <a:gd name="T29" fmla="*/ 10 h 57"/>
                <a:gd name="T30" fmla="*/ 3 w 53"/>
                <a:gd name="T31" fmla="*/ 3 h 57"/>
                <a:gd name="T32" fmla="*/ 8 w 53"/>
                <a:gd name="T33" fmla="*/ 1 h 57"/>
                <a:gd name="T34" fmla="*/ 15 w 53"/>
                <a:gd name="T35" fmla="*/ 0 h 57"/>
                <a:gd name="T36" fmla="*/ 23 w 53"/>
                <a:gd name="T37" fmla="*/ 1 h 57"/>
                <a:gd name="T38" fmla="*/ 32 w 53"/>
                <a:gd name="T39" fmla="*/ 3 h 57"/>
                <a:gd name="T40" fmla="*/ 41 w 53"/>
                <a:gd name="T41" fmla="*/ 8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57"/>
                <a:gd name="T65" fmla="*/ 53 w 53"/>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57">
                  <a:moveTo>
                    <a:pt x="41" y="8"/>
                  </a:moveTo>
                  <a:lnTo>
                    <a:pt x="49" y="16"/>
                  </a:lnTo>
                  <a:lnTo>
                    <a:pt x="53" y="26"/>
                  </a:lnTo>
                  <a:lnTo>
                    <a:pt x="53" y="38"/>
                  </a:lnTo>
                  <a:lnTo>
                    <a:pt x="48" y="47"/>
                  </a:lnTo>
                  <a:lnTo>
                    <a:pt x="42" y="54"/>
                  </a:lnTo>
                  <a:lnTo>
                    <a:pt x="35" y="57"/>
                  </a:lnTo>
                  <a:lnTo>
                    <a:pt x="27" y="57"/>
                  </a:lnTo>
                  <a:lnTo>
                    <a:pt x="17" y="50"/>
                  </a:lnTo>
                  <a:lnTo>
                    <a:pt x="7" y="43"/>
                  </a:lnTo>
                  <a:lnTo>
                    <a:pt x="1" y="40"/>
                  </a:lnTo>
                  <a:lnTo>
                    <a:pt x="0" y="35"/>
                  </a:lnTo>
                  <a:lnTo>
                    <a:pt x="1" y="28"/>
                  </a:lnTo>
                  <a:lnTo>
                    <a:pt x="2" y="18"/>
                  </a:lnTo>
                  <a:lnTo>
                    <a:pt x="2" y="10"/>
                  </a:lnTo>
                  <a:lnTo>
                    <a:pt x="3" y="3"/>
                  </a:lnTo>
                  <a:lnTo>
                    <a:pt x="8" y="1"/>
                  </a:lnTo>
                  <a:lnTo>
                    <a:pt x="15" y="0"/>
                  </a:lnTo>
                  <a:lnTo>
                    <a:pt x="23" y="1"/>
                  </a:lnTo>
                  <a:lnTo>
                    <a:pt x="32" y="3"/>
                  </a:lnTo>
                  <a:lnTo>
                    <a:pt x="41" y="8"/>
                  </a:lnTo>
                  <a:close/>
                </a:path>
              </a:pathLst>
            </a:custGeom>
            <a:solidFill>
              <a:srgbClr val="EFCCE5"/>
            </a:solidFill>
            <a:ln w="9525">
              <a:noFill/>
              <a:round/>
              <a:headEnd/>
              <a:tailEnd/>
            </a:ln>
          </p:spPr>
          <p:txBody>
            <a:bodyPr/>
            <a:lstStyle/>
            <a:p>
              <a:endParaRPr lang="fa-IR"/>
            </a:p>
          </p:txBody>
        </p:sp>
        <p:sp>
          <p:nvSpPr>
            <p:cNvPr id="16412" name="Freeform 226"/>
            <p:cNvSpPr>
              <a:spLocks/>
            </p:cNvSpPr>
            <p:nvPr/>
          </p:nvSpPr>
          <p:spPr bwMode="auto">
            <a:xfrm>
              <a:off x="641" y="1173"/>
              <a:ext cx="60" cy="125"/>
            </a:xfrm>
            <a:custGeom>
              <a:avLst/>
              <a:gdLst>
                <a:gd name="T0" fmla="*/ 99 w 120"/>
                <a:gd name="T1" fmla="*/ 24 h 250"/>
                <a:gd name="T2" fmla="*/ 86 w 120"/>
                <a:gd name="T3" fmla="*/ 47 h 250"/>
                <a:gd name="T4" fmla="*/ 84 w 120"/>
                <a:gd name="T5" fmla="*/ 67 h 250"/>
                <a:gd name="T6" fmla="*/ 93 w 120"/>
                <a:gd name="T7" fmla="*/ 77 h 250"/>
                <a:gd name="T8" fmla="*/ 106 w 120"/>
                <a:gd name="T9" fmla="*/ 87 h 250"/>
                <a:gd name="T10" fmla="*/ 116 w 120"/>
                <a:gd name="T11" fmla="*/ 101 h 250"/>
                <a:gd name="T12" fmla="*/ 120 w 120"/>
                <a:gd name="T13" fmla="*/ 129 h 250"/>
                <a:gd name="T14" fmla="*/ 120 w 120"/>
                <a:gd name="T15" fmla="*/ 150 h 250"/>
                <a:gd name="T16" fmla="*/ 111 w 120"/>
                <a:gd name="T17" fmla="*/ 196 h 250"/>
                <a:gd name="T18" fmla="*/ 91 w 120"/>
                <a:gd name="T19" fmla="*/ 242 h 250"/>
                <a:gd name="T20" fmla="*/ 87 w 120"/>
                <a:gd name="T21" fmla="*/ 243 h 250"/>
                <a:gd name="T22" fmla="*/ 97 w 120"/>
                <a:gd name="T23" fmla="*/ 203 h 250"/>
                <a:gd name="T24" fmla="*/ 101 w 120"/>
                <a:gd name="T25" fmla="*/ 163 h 250"/>
                <a:gd name="T26" fmla="*/ 105 w 120"/>
                <a:gd name="T27" fmla="*/ 146 h 250"/>
                <a:gd name="T28" fmla="*/ 104 w 120"/>
                <a:gd name="T29" fmla="*/ 130 h 250"/>
                <a:gd name="T30" fmla="*/ 92 w 120"/>
                <a:gd name="T31" fmla="*/ 106 h 250"/>
                <a:gd name="T32" fmla="*/ 74 w 120"/>
                <a:gd name="T33" fmla="*/ 71 h 250"/>
                <a:gd name="T34" fmla="*/ 76 w 120"/>
                <a:gd name="T35" fmla="*/ 41 h 250"/>
                <a:gd name="T36" fmla="*/ 76 w 120"/>
                <a:gd name="T37" fmla="*/ 37 h 250"/>
                <a:gd name="T38" fmla="*/ 61 w 120"/>
                <a:gd name="T39" fmla="*/ 39 h 250"/>
                <a:gd name="T40" fmla="*/ 43 w 120"/>
                <a:gd name="T41" fmla="*/ 49 h 250"/>
                <a:gd name="T42" fmla="*/ 28 w 120"/>
                <a:gd name="T43" fmla="*/ 63 h 250"/>
                <a:gd name="T44" fmla="*/ 14 w 120"/>
                <a:gd name="T45" fmla="*/ 79 h 250"/>
                <a:gd name="T46" fmla="*/ 8 w 120"/>
                <a:gd name="T47" fmla="*/ 95 h 250"/>
                <a:gd name="T48" fmla="*/ 29 w 120"/>
                <a:gd name="T49" fmla="*/ 131 h 250"/>
                <a:gd name="T50" fmla="*/ 53 w 120"/>
                <a:gd name="T51" fmla="*/ 182 h 250"/>
                <a:gd name="T52" fmla="*/ 68 w 120"/>
                <a:gd name="T53" fmla="*/ 222 h 250"/>
                <a:gd name="T54" fmla="*/ 74 w 120"/>
                <a:gd name="T55" fmla="*/ 244 h 250"/>
                <a:gd name="T56" fmla="*/ 74 w 120"/>
                <a:gd name="T57" fmla="*/ 244 h 250"/>
                <a:gd name="T58" fmla="*/ 67 w 120"/>
                <a:gd name="T59" fmla="*/ 226 h 250"/>
                <a:gd name="T60" fmla="*/ 49 w 120"/>
                <a:gd name="T61" fmla="*/ 201 h 250"/>
                <a:gd name="T62" fmla="*/ 38 w 120"/>
                <a:gd name="T63" fmla="*/ 183 h 250"/>
                <a:gd name="T64" fmla="*/ 24 w 120"/>
                <a:gd name="T65" fmla="*/ 155 h 250"/>
                <a:gd name="T66" fmla="*/ 9 w 120"/>
                <a:gd name="T67" fmla="*/ 129 h 250"/>
                <a:gd name="T68" fmla="*/ 0 w 120"/>
                <a:gd name="T69" fmla="*/ 99 h 250"/>
                <a:gd name="T70" fmla="*/ 3 w 120"/>
                <a:gd name="T71" fmla="*/ 68 h 250"/>
                <a:gd name="T72" fmla="*/ 17 w 120"/>
                <a:gd name="T73" fmla="*/ 49 h 250"/>
                <a:gd name="T74" fmla="*/ 28 w 120"/>
                <a:gd name="T75" fmla="*/ 41 h 250"/>
                <a:gd name="T76" fmla="*/ 38 w 120"/>
                <a:gd name="T77" fmla="*/ 34 h 250"/>
                <a:gd name="T78" fmla="*/ 49 w 120"/>
                <a:gd name="T79" fmla="*/ 30 h 250"/>
                <a:gd name="T80" fmla="*/ 61 w 120"/>
                <a:gd name="T81" fmla="*/ 24 h 250"/>
                <a:gd name="T82" fmla="*/ 75 w 120"/>
                <a:gd name="T83" fmla="*/ 19 h 250"/>
                <a:gd name="T84" fmla="*/ 87 w 120"/>
                <a:gd name="T85" fmla="*/ 17 h 250"/>
                <a:gd name="T86" fmla="*/ 96 w 120"/>
                <a:gd name="T87" fmla="*/ 15 h 250"/>
                <a:gd name="T88" fmla="*/ 98 w 120"/>
                <a:gd name="T89" fmla="*/ 14 h 250"/>
                <a:gd name="T90" fmla="*/ 107 w 120"/>
                <a:gd name="T91" fmla="*/ 7 h 250"/>
                <a:gd name="T92" fmla="*/ 116 w 120"/>
                <a:gd name="T93" fmla="*/ 1 h 250"/>
                <a:gd name="T94" fmla="*/ 117 w 120"/>
                <a:gd name="T95" fmla="*/ 2 h 2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250"/>
                <a:gd name="T146" fmla="*/ 120 w 120"/>
                <a:gd name="T147" fmla="*/ 250 h 2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250">
                  <a:moveTo>
                    <a:pt x="112" y="9"/>
                  </a:moveTo>
                  <a:lnTo>
                    <a:pt x="99" y="24"/>
                  </a:lnTo>
                  <a:lnTo>
                    <a:pt x="91" y="36"/>
                  </a:lnTo>
                  <a:lnTo>
                    <a:pt x="86" y="47"/>
                  </a:lnTo>
                  <a:lnTo>
                    <a:pt x="84" y="60"/>
                  </a:lnTo>
                  <a:lnTo>
                    <a:pt x="84" y="67"/>
                  </a:lnTo>
                  <a:lnTo>
                    <a:pt x="87" y="72"/>
                  </a:lnTo>
                  <a:lnTo>
                    <a:pt x="93" y="77"/>
                  </a:lnTo>
                  <a:lnTo>
                    <a:pt x="100" y="82"/>
                  </a:lnTo>
                  <a:lnTo>
                    <a:pt x="106" y="87"/>
                  </a:lnTo>
                  <a:lnTo>
                    <a:pt x="112" y="93"/>
                  </a:lnTo>
                  <a:lnTo>
                    <a:pt x="116" y="101"/>
                  </a:lnTo>
                  <a:lnTo>
                    <a:pt x="119" y="112"/>
                  </a:lnTo>
                  <a:lnTo>
                    <a:pt x="120" y="129"/>
                  </a:lnTo>
                  <a:lnTo>
                    <a:pt x="120" y="139"/>
                  </a:lnTo>
                  <a:lnTo>
                    <a:pt x="120" y="150"/>
                  </a:lnTo>
                  <a:lnTo>
                    <a:pt x="117" y="168"/>
                  </a:lnTo>
                  <a:lnTo>
                    <a:pt x="111" y="196"/>
                  </a:lnTo>
                  <a:lnTo>
                    <a:pt x="100" y="222"/>
                  </a:lnTo>
                  <a:lnTo>
                    <a:pt x="91" y="242"/>
                  </a:lnTo>
                  <a:lnTo>
                    <a:pt x="86" y="250"/>
                  </a:lnTo>
                  <a:lnTo>
                    <a:pt x="87" y="243"/>
                  </a:lnTo>
                  <a:lnTo>
                    <a:pt x="92" y="227"/>
                  </a:lnTo>
                  <a:lnTo>
                    <a:pt x="97" y="203"/>
                  </a:lnTo>
                  <a:lnTo>
                    <a:pt x="100" y="176"/>
                  </a:lnTo>
                  <a:lnTo>
                    <a:pt x="101" y="163"/>
                  </a:lnTo>
                  <a:lnTo>
                    <a:pt x="104" y="154"/>
                  </a:lnTo>
                  <a:lnTo>
                    <a:pt x="105" y="146"/>
                  </a:lnTo>
                  <a:lnTo>
                    <a:pt x="105" y="138"/>
                  </a:lnTo>
                  <a:lnTo>
                    <a:pt x="104" y="130"/>
                  </a:lnTo>
                  <a:lnTo>
                    <a:pt x="99" y="120"/>
                  </a:lnTo>
                  <a:lnTo>
                    <a:pt x="92" y="106"/>
                  </a:lnTo>
                  <a:lnTo>
                    <a:pt x="81" y="89"/>
                  </a:lnTo>
                  <a:lnTo>
                    <a:pt x="74" y="71"/>
                  </a:lnTo>
                  <a:lnTo>
                    <a:pt x="74" y="54"/>
                  </a:lnTo>
                  <a:lnTo>
                    <a:pt x="76" y="41"/>
                  </a:lnTo>
                  <a:lnTo>
                    <a:pt x="78" y="37"/>
                  </a:lnTo>
                  <a:lnTo>
                    <a:pt x="76" y="37"/>
                  </a:lnTo>
                  <a:lnTo>
                    <a:pt x="70" y="37"/>
                  </a:lnTo>
                  <a:lnTo>
                    <a:pt x="61" y="39"/>
                  </a:lnTo>
                  <a:lnTo>
                    <a:pt x="49" y="45"/>
                  </a:lnTo>
                  <a:lnTo>
                    <a:pt x="43" y="49"/>
                  </a:lnTo>
                  <a:lnTo>
                    <a:pt x="36" y="56"/>
                  </a:lnTo>
                  <a:lnTo>
                    <a:pt x="28" y="63"/>
                  </a:lnTo>
                  <a:lnTo>
                    <a:pt x="20" y="70"/>
                  </a:lnTo>
                  <a:lnTo>
                    <a:pt x="14" y="79"/>
                  </a:lnTo>
                  <a:lnTo>
                    <a:pt x="9" y="87"/>
                  </a:lnTo>
                  <a:lnTo>
                    <a:pt x="8" y="95"/>
                  </a:lnTo>
                  <a:lnTo>
                    <a:pt x="11" y="104"/>
                  </a:lnTo>
                  <a:lnTo>
                    <a:pt x="29" y="131"/>
                  </a:lnTo>
                  <a:lnTo>
                    <a:pt x="43" y="158"/>
                  </a:lnTo>
                  <a:lnTo>
                    <a:pt x="53" y="182"/>
                  </a:lnTo>
                  <a:lnTo>
                    <a:pt x="62" y="204"/>
                  </a:lnTo>
                  <a:lnTo>
                    <a:pt x="68" y="222"/>
                  </a:lnTo>
                  <a:lnTo>
                    <a:pt x="71" y="236"/>
                  </a:lnTo>
                  <a:lnTo>
                    <a:pt x="74" y="244"/>
                  </a:lnTo>
                  <a:lnTo>
                    <a:pt x="75" y="248"/>
                  </a:lnTo>
                  <a:lnTo>
                    <a:pt x="74" y="244"/>
                  </a:lnTo>
                  <a:lnTo>
                    <a:pt x="71" y="236"/>
                  </a:lnTo>
                  <a:lnTo>
                    <a:pt x="67" y="226"/>
                  </a:lnTo>
                  <a:lnTo>
                    <a:pt x="60" y="214"/>
                  </a:lnTo>
                  <a:lnTo>
                    <a:pt x="49" y="201"/>
                  </a:lnTo>
                  <a:lnTo>
                    <a:pt x="44" y="192"/>
                  </a:lnTo>
                  <a:lnTo>
                    <a:pt x="38" y="183"/>
                  </a:lnTo>
                  <a:lnTo>
                    <a:pt x="30" y="167"/>
                  </a:lnTo>
                  <a:lnTo>
                    <a:pt x="24" y="155"/>
                  </a:lnTo>
                  <a:lnTo>
                    <a:pt x="16" y="143"/>
                  </a:lnTo>
                  <a:lnTo>
                    <a:pt x="9" y="129"/>
                  </a:lnTo>
                  <a:lnTo>
                    <a:pt x="5" y="114"/>
                  </a:lnTo>
                  <a:lnTo>
                    <a:pt x="0" y="99"/>
                  </a:lnTo>
                  <a:lnTo>
                    <a:pt x="0" y="83"/>
                  </a:lnTo>
                  <a:lnTo>
                    <a:pt x="3" y="68"/>
                  </a:lnTo>
                  <a:lnTo>
                    <a:pt x="13" y="54"/>
                  </a:lnTo>
                  <a:lnTo>
                    <a:pt x="17" y="49"/>
                  </a:lnTo>
                  <a:lnTo>
                    <a:pt x="23" y="45"/>
                  </a:lnTo>
                  <a:lnTo>
                    <a:pt x="28" y="41"/>
                  </a:lnTo>
                  <a:lnTo>
                    <a:pt x="33" y="38"/>
                  </a:lnTo>
                  <a:lnTo>
                    <a:pt x="38" y="34"/>
                  </a:lnTo>
                  <a:lnTo>
                    <a:pt x="44" y="32"/>
                  </a:lnTo>
                  <a:lnTo>
                    <a:pt x="49" y="30"/>
                  </a:lnTo>
                  <a:lnTo>
                    <a:pt x="55" y="26"/>
                  </a:lnTo>
                  <a:lnTo>
                    <a:pt x="61" y="24"/>
                  </a:lnTo>
                  <a:lnTo>
                    <a:pt x="68" y="22"/>
                  </a:lnTo>
                  <a:lnTo>
                    <a:pt x="75" y="19"/>
                  </a:lnTo>
                  <a:lnTo>
                    <a:pt x="82" y="18"/>
                  </a:lnTo>
                  <a:lnTo>
                    <a:pt x="87" y="17"/>
                  </a:lnTo>
                  <a:lnTo>
                    <a:pt x="92" y="16"/>
                  </a:lnTo>
                  <a:lnTo>
                    <a:pt x="96" y="15"/>
                  </a:lnTo>
                  <a:lnTo>
                    <a:pt x="97" y="15"/>
                  </a:lnTo>
                  <a:lnTo>
                    <a:pt x="98" y="14"/>
                  </a:lnTo>
                  <a:lnTo>
                    <a:pt x="102" y="10"/>
                  </a:lnTo>
                  <a:lnTo>
                    <a:pt x="107" y="7"/>
                  </a:lnTo>
                  <a:lnTo>
                    <a:pt x="113" y="3"/>
                  </a:lnTo>
                  <a:lnTo>
                    <a:pt x="116" y="1"/>
                  </a:lnTo>
                  <a:lnTo>
                    <a:pt x="119" y="0"/>
                  </a:lnTo>
                  <a:lnTo>
                    <a:pt x="117" y="2"/>
                  </a:lnTo>
                  <a:lnTo>
                    <a:pt x="112" y="9"/>
                  </a:lnTo>
                  <a:close/>
                </a:path>
              </a:pathLst>
            </a:custGeom>
            <a:solidFill>
              <a:srgbClr val="000000"/>
            </a:solidFill>
            <a:ln w="9525">
              <a:noFill/>
              <a:round/>
              <a:headEnd/>
              <a:tailEnd/>
            </a:ln>
          </p:spPr>
          <p:txBody>
            <a:bodyPr/>
            <a:lstStyle/>
            <a:p>
              <a:endParaRPr lang="fa-IR"/>
            </a:p>
          </p:txBody>
        </p:sp>
        <p:sp>
          <p:nvSpPr>
            <p:cNvPr id="16413" name="Freeform 227"/>
            <p:cNvSpPr>
              <a:spLocks/>
            </p:cNvSpPr>
            <p:nvPr/>
          </p:nvSpPr>
          <p:spPr bwMode="auto">
            <a:xfrm>
              <a:off x="560" y="1243"/>
              <a:ext cx="118" cy="65"/>
            </a:xfrm>
            <a:custGeom>
              <a:avLst/>
              <a:gdLst>
                <a:gd name="T0" fmla="*/ 217 w 235"/>
                <a:gd name="T1" fmla="*/ 84 h 132"/>
                <a:gd name="T2" fmla="*/ 193 w 235"/>
                <a:gd name="T3" fmla="*/ 50 h 132"/>
                <a:gd name="T4" fmla="*/ 168 w 235"/>
                <a:gd name="T5" fmla="*/ 18 h 132"/>
                <a:gd name="T6" fmla="*/ 140 w 235"/>
                <a:gd name="T7" fmla="*/ 0 h 132"/>
                <a:gd name="T8" fmla="*/ 117 w 235"/>
                <a:gd name="T9" fmla="*/ 9 h 132"/>
                <a:gd name="T10" fmla="*/ 103 w 235"/>
                <a:gd name="T11" fmla="*/ 27 h 132"/>
                <a:gd name="T12" fmla="*/ 95 w 235"/>
                <a:gd name="T13" fmla="*/ 44 h 132"/>
                <a:gd name="T14" fmla="*/ 86 w 235"/>
                <a:gd name="T15" fmla="*/ 54 h 132"/>
                <a:gd name="T16" fmla="*/ 71 w 235"/>
                <a:gd name="T17" fmla="*/ 58 h 132"/>
                <a:gd name="T18" fmla="*/ 55 w 235"/>
                <a:gd name="T19" fmla="*/ 57 h 132"/>
                <a:gd name="T20" fmla="*/ 41 w 235"/>
                <a:gd name="T21" fmla="*/ 53 h 132"/>
                <a:gd name="T22" fmla="*/ 29 w 235"/>
                <a:gd name="T23" fmla="*/ 46 h 132"/>
                <a:gd name="T24" fmla="*/ 17 w 235"/>
                <a:gd name="T25" fmla="*/ 30 h 132"/>
                <a:gd name="T26" fmla="*/ 2 w 235"/>
                <a:gd name="T27" fmla="*/ 14 h 132"/>
                <a:gd name="T28" fmla="*/ 1 w 235"/>
                <a:gd name="T29" fmla="*/ 16 h 132"/>
                <a:gd name="T30" fmla="*/ 6 w 235"/>
                <a:gd name="T31" fmla="*/ 49 h 132"/>
                <a:gd name="T32" fmla="*/ 20 w 235"/>
                <a:gd name="T33" fmla="*/ 91 h 132"/>
                <a:gd name="T34" fmla="*/ 42 w 235"/>
                <a:gd name="T35" fmla="*/ 124 h 132"/>
                <a:gd name="T36" fmla="*/ 72 w 235"/>
                <a:gd name="T37" fmla="*/ 132 h 132"/>
                <a:gd name="T38" fmla="*/ 107 w 235"/>
                <a:gd name="T39" fmla="*/ 125 h 132"/>
                <a:gd name="T40" fmla="*/ 140 w 235"/>
                <a:gd name="T41" fmla="*/ 113 h 132"/>
                <a:gd name="T42" fmla="*/ 165 w 235"/>
                <a:gd name="T43" fmla="*/ 102 h 132"/>
                <a:gd name="T44" fmla="*/ 180 w 235"/>
                <a:gd name="T45" fmla="*/ 95 h 132"/>
                <a:gd name="T46" fmla="*/ 196 w 235"/>
                <a:gd name="T47" fmla="*/ 96 h 132"/>
                <a:gd name="T48" fmla="*/ 213 w 235"/>
                <a:gd name="T49" fmla="*/ 100 h 132"/>
                <a:gd name="T50" fmla="*/ 224 w 235"/>
                <a:gd name="T51" fmla="*/ 105 h 132"/>
                <a:gd name="T52" fmla="*/ 224 w 235"/>
                <a:gd name="T53" fmla="*/ 105 h 132"/>
                <a:gd name="T54" fmla="*/ 216 w 235"/>
                <a:gd name="T55" fmla="*/ 98 h 132"/>
                <a:gd name="T56" fmla="*/ 205 w 235"/>
                <a:gd name="T57" fmla="*/ 89 h 132"/>
                <a:gd name="T58" fmla="*/ 193 w 235"/>
                <a:gd name="T59" fmla="*/ 82 h 132"/>
                <a:gd name="T60" fmla="*/ 182 w 235"/>
                <a:gd name="T61" fmla="*/ 81 h 132"/>
                <a:gd name="T62" fmla="*/ 156 w 235"/>
                <a:gd name="T63" fmla="*/ 91 h 132"/>
                <a:gd name="T64" fmla="*/ 122 w 235"/>
                <a:gd name="T65" fmla="*/ 104 h 132"/>
                <a:gd name="T66" fmla="*/ 87 w 235"/>
                <a:gd name="T67" fmla="*/ 109 h 132"/>
                <a:gd name="T68" fmla="*/ 61 w 235"/>
                <a:gd name="T69" fmla="*/ 98 h 132"/>
                <a:gd name="T70" fmla="*/ 42 w 235"/>
                <a:gd name="T71" fmla="*/ 81 h 132"/>
                <a:gd name="T72" fmla="*/ 31 w 235"/>
                <a:gd name="T73" fmla="*/ 65 h 132"/>
                <a:gd name="T74" fmla="*/ 26 w 235"/>
                <a:gd name="T75" fmla="*/ 54 h 132"/>
                <a:gd name="T76" fmla="*/ 27 w 235"/>
                <a:gd name="T77" fmla="*/ 56 h 132"/>
                <a:gd name="T78" fmla="*/ 46 w 235"/>
                <a:gd name="T79" fmla="*/ 68 h 132"/>
                <a:gd name="T80" fmla="*/ 76 w 235"/>
                <a:gd name="T81" fmla="*/ 76 h 132"/>
                <a:gd name="T82" fmla="*/ 110 w 235"/>
                <a:gd name="T83" fmla="*/ 62 h 132"/>
                <a:gd name="T84" fmla="*/ 133 w 235"/>
                <a:gd name="T85" fmla="*/ 37 h 132"/>
                <a:gd name="T86" fmla="*/ 153 w 235"/>
                <a:gd name="T87" fmla="*/ 42 h 132"/>
                <a:gd name="T88" fmla="*/ 173 w 235"/>
                <a:gd name="T89" fmla="*/ 56 h 132"/>
                <a:gd name="T90" fmla="*/ 188 w 235"/>
                <a:gd name="T91" fmla="*/ 68 h 132"/>
                <a:gd name="T92" fmla="*/ 193 w 235"/>
                <a:gd name="T93" fmla="*/ 73 h 132"/>
                <a:gd name="T94" fmla="*/ 209 w 235"/>
                <a:gd name="T95" fmla="*/ 87 h 132"/>
                <a:gd name="T96" fmla="*/ 228 w 235"/>
                <a:gd name="T97" fmla="*/ 103 h 132"/>
                <a:gd name="T98" fmla="*/ 235 w 235"/>
                <a:gd name="T99" fmla="*/ 105 h 1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5"/>
                <a:gd name="T151" fmla="*/ 0 h 132"/>
                <a:gd name="T152" fmla="*/ 235 w 235"/>
                <a:gd name="T153" fmla="*/ 132 h 1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5" h="132">
                  <a:moveTo>
                    <a:pt x="228" y="98"/>
                  </a:moveTo>
                  <a:lnTo>
                    <a:pt x="217" y="84"/>
                  </a:lnTo>
                  <a:lnTo>
                    <a:pt x="206" y="68"/>
                  </a:lnTo>
                  <a:lnTo>
                    <a:pt x="193" y="50"/>
                  </a:lnTo>
                  <a:lnTo>
                    <a:pt x="180" y="33"/>
                  </a:lnTo>
                  <a:lnTo>
                    <a:pt x="168" y="18"/>
                  </a:lnTo>
                  <a:lnTo>
                    <a:pt x="154" y="6"/>
                  </a:lnTo>
                  <a:lnTo>
                    <a:pt x="140" y="0"/>
                  </a:lnTo>
                  <a:lnTo>
                    <a:pt x="127" y="3"/>
                  </a:lnTo>
                  <a:lnTo>
                    <a:pt x="117" y="9"/>
                  </a:lnTo>
                  <a:lnTo>
                    <a:pt x="109" y="19"/>
                  </a:lnTo>
                  <a:lnTo>
                    <a:pt x="103" y="27"/>
                  </a:lnTo>
                  <a:lnTo>
                    <a:pt x="100" y="36"/>
                  </a:lnTo>
                  <a:lnTo>
                    <a:pt x="95" y="44"/>
                  </a:lnTo>
                  <a:lnTo>
                    <a:pt x="92" y="50"/>
                  </a:lnTo>
                  <a:lnTo>
                    <a:pt x="86" y="54"/>
                  </a:lnTo>
                  <a:lnTo>
                    <a:pt x="79" y="57"/>
                  </a:lnTo>
                  <a:lnTo>
                    <a:pt x="71" y="58"/>
                  </a:lnTo>
                  <a:lnTo>
                    <a:pt x="63" y="57"/>
                  </a:lnTo>
                  <a:lnTo>
                    <a:pt x="55" y="57"/>
                  </a:lnTo>
                  <a:lnTo>
                    <a:pt x="48" y="56"/>
                  </a:lnTo>
                  <a:lnTo>
                    <a:pt x="41" y="53"/>
                  </a:lnTo>
                  <a:lnTo>
                    <a:pt x="35" y="50"/>
                  </a:lnTo>
                  <a:lnTo>
                    <a:pt x="29" y="46"/>
                  </a:lnTo>
                  <a:lnTo>
                    <a:pt x="25" y="42"/>
                  </a:lnTo>
                  <a:lnTo>
                    <a:pt x="17" y="30"/>
                  </a:lnTo>
                  <a:lnTo>
                    <a:pt x="9" y="21"/>
                  </a:lnTo>
                  <a:lnTo>
                    <a:pt x="2" y="14"/>
                  </a:lnTo>
                  <a:lnTo>
                    <a:pt x="0" y="12"/>
                  </a:lnTo>
                  <a:lnTo>
                    <a:pt x="1" y="16"/>
                  </a:lnTo>
                  <a:lnTo>
                    <a:pt x="3" y="30"/>
                  </a:lnTo>
                  <a:lnTo>
                    <a:pt x="6" y="49"/>
                  </a:lnTo>
                  <a:lnTo>
                    <a:pt x="12" y="69"/>
                  </a:lnTo>
                  <a:lnTo>
                    <a:pt x="20" y="91"/>
                  </a:lnTo>
                  <a:lnTo>
                    <a:pt x="31" y="110"/>
                  </a:lnTo>
                  <a:lnTo>
                    <a:pt x="42" y="124"/>
                  </a:lnTo>
                  <a:lnTo>
                    <a:pt x="56" y="130"/>
                  </a:lnTo>
                  <a:lnTo>
                    <a:pt x="72" y="132"/>
                  </a:lnTo>
                  <a:lnTo>
                    <a:pt x="89" y="129"/>
                  </a:lnTo>
                  <a:lnTo>
                    <a:pt x="107" y="125"/>
                  </a:lnTo>
                  <a:lnTo>
                    <a:pt x="124" y="120"/>
                  </a:lnTo>
                  <a:lnTo>
                    <a:pt x="140" y="113"/>
                  </a:lnTo>
                  <a:lnTo>
                    <a:pt x="155" y="107"/>
                  </a:lnTo>
                  <a:lnTo>
                    <a:pt x="165" y="102"/>
                  </a:lnTo>
                  <a:lnTo>
                    <a:pt x="173" y="97"/>
                  </a:lnTo>
                  <a:lnTo>
                    <a:pt x="180" y="95"/>
                  </a:lnTo>
                  <a:lnTo>
                    <a:pt x="188" y="95"/>
                  </a:lnTo>
                  <a:lnTo>
                    <a:pt x="196" y="96"/>
                  </a:lnTo>
                  <a:lnTo>
                    <a:pt x="205" y="98"/>
                  </a:lnTo>
                  <a:lnTo>
                    <a:pt x="213" y="100"/>
                  </a:lnTo>
                  <a:lnTo>
                    <a:pt x="220" y="104"/>
                  </a:lnTo>
                  <a:lnTo>
                    <a:pt x="224" y="105"/>
                  </a:lnTo>
                  <a:lnTo>
                    <a:pt x="225" y="106"/>
                  </a:lnTo>
                  <a:lnTo>
                    <a:pt x="224" y="105"/>
                  </a:lnTo>
                  <a:lnTo>
                    <a:pt x="221" y="103"/>
                  </a:lnTo>
                  <a:lnTo>
                    <a:pt x="216" y="98"/>
                  </a:lnTo>
                  <a:lnTo>
                    <a:pt x="210" y="94"/>
                  </a:lnTo>
                  <a:lnTo>
                    <a:pt x="205" y="89"/>
                  </a:lnTo>
                  <a:lnTo>
                    <a:pt x="198" y="84"/>
                  </a:lnTo>
                  <a:lnTo>
                    <a:pt x="193" y="82"/>
                  </a:lnTo>
                  <a:lnTo>
                    <a:pt x="188" y="80"/>
                  </a:lnTo>
                  <a:lnTo>
                    <a:pt x="182" y="81"/>
                  </a:lnTo>
                  <a:lnTo>
                    <a:pt x="171" y="86"/>
                  </a:lnTo>
                  <a:lnTo>
                    <a:pt x="156" y="91"/>
                  </a:lnTo>
                  <a:lnTo>
                    <a:pt x="139" y="97"/>
                  </a:lnTo>
                  <a:lnTo>
                    <a:pt x="122" y="104"/>
                  </a:lnTo>
                  <a:lnTo>
                    <a:pt x="103" y="107"/>
                  </a:lnTo>
                  <a:lnTo>
                    <a:pt x="87" y="109"/>
                  </a:lnTo>
                  <a:lnTo>
                    <a:pt x="72" y="105"/>
                  </a:lnTo>
                  <a:lnTo>
                    <a:pt x="61" y="98"/>
                  </a:lnTo>
                  <a:lnTo>
                    <a:pt x="50" y="90"/>
                  </a:lnTo>
                  <a:lnTo>
                    <a:pt x="42" y="81"/>
                  </a:lnTo>
                  <a:lnTo>
                    <a:pt x="35" y="73"/>
                  </a:lnTo>
                  <a:lnTo>
                    <a:pt x="31" y="65"/>
                  </a:lnTo>
                  <a:lnTo>
                    <a:pt x="27" y="59"/>
                  </a:lnTo>
                  <a:lnTo>
                    <a:pt x="26" y="54"/>
                  </a:lnTo>
                  <a:lnTo>
                    <a:pt x="25" y="53"/>
                  </a:lnTo>
                  <a:lnTo>
                    <a:pt x="27" y="56"/>
                  </a:lnTo>
                  <a:lnTo>
                    <a:pt x="35" y="61"/>
                  </a:lnTo>
                  <a:lnTo>
                    <a:pt x="46" y="68"/>
                  </a:lnTo>
                  <a:lnTo>
                    <a:pt x="61" y="73"/>
                  </a:lnTo>
                  <a:lnTo>
                    <a:pt x="76" y="76"/>
                  </a:lnTo>
                  <a:lnTo>
                    <a:pt x="93" y="73"/>
                  </a:lnTo>
                  <a:lnTo>
                    <a:pt x="110" y="62"/>
                  </a:lnTo>
                  <a:lnTo>
                    <a:pt x="126" y="42"/>
                  </a:lnTo>
                  <a:lnTo>
                    <a:pt x="133" y="37"/>
                  </a:lnTo>
                  <a:lnTo>
                    <a:pt x="141" y="37"/>
                  </a:lnTo>
                  <a:lnTo>
                    <a:pt x="153" y="42"/>
                  </a:lnTo>
                  <a:lnTo>
                    <a:pt x="163" y="47"/>
                  </a:lnTo>
                  <a:lnTo>
                    <a:pt x="173" y="56"/>
                  </a:lnTo>
                  <a:lnTo>
                    <a:pt x="183" y="62"/>
                  </a:lnTo>
                  <a:lnTo>
                    <a:pt x="188" y="68"/>
                  </a:lnTo>
                  <a:lnTo>
                    <a:pt x="191" y="71"/>
                  </a:lnTo>
                  <a:lnTo>
                    <a:pt x="193" y="73"/>
                  </a:lnTo>
                  <a:lnTo>
                    <a:pt x="200" y="79"/>
                  </a:lnTo>
                  <a:lnTo>
                    <a:pt x="209" y="87"/>
                  </a:lnTo>
                  <a:lnTo>
                    <a:pt x="220" y="96"/>
                  </a:lnTo>
                  <a:lnTo>
                    <a:pt x="228" y="103"/>
                  </a:lnTo>
                  <a:lnTo>
                    <a:pt x="233" y="106"/>
                  </a:lnTo>
                  <a:lnTo>
                    <a:pt x="235" y="105"/>
                  </a:lnTo>
                  <a:lnTo>
                    <a:pt x="228" y="98"/>
                  </a:lnTo>
                  <a:close/>
                </a:path>
              </a:pathLst>
            </a:custGeom>
            <a:solidFill>
              <a:srgbClr val="000000"/>
            </a:solidFill>
            <a:ln w="9525">
              <a:noFill/>
              <a:round/>
              <a:headEnd/>
              <a:tailEnd/>
            </a:ln>
          </p:spPr>
          <p:txBody>
            <a:bodyPr/>
            <a:lstStyle/>
            <a:p>
              <a:endParaRPr lang="fa-IR"/>
            </a:p>
          </p:txBody>
        </p:sp>
        <p:sp>
          <p:nvSpPr>
            <p:cNvPr id="16414" name="Freeform 228"/>
            <p:cNvSpPr>
              <a:spLocks/>
            </p:cNvSpPr>
            <p:nvPr/>
          </p:nvSpPr>
          <p:spPr bwMode="auto">
            <a:xfrm>
              <a:off x="606" y="1299"/>
              <a:ext cx="66" cy="128"/>
            </a:xfrm>
            <a:custGeom>
              <a:avLst/>
              <a:gdLst>
                <a:gd name="T0" fmla="*/ 129 w 131"/>
                <a:gd name="T1" fmla="*/ 45 h 257"/>
                <a:gd name="T2" fmla="*/ 131 w 131"/>
                <a:gd name="T3" fmla="*/ 61 h 257"/>
                <a:gd name="T4" fmla="*/ 129 w 131"/>
                <a:gd name="T5" fmla="*/ 81 h 257"/>
                <a:gd name="T6" fmla="*/ 114 w 131"/>
                <a:gd name="T7" fmla="*/ 104 h 257"/>
                <a:gd name="T8" fmla="*/ 84 w 131"/>
                <a:gd name="T9" fmla="*/ 135 h 257"/>
                <a:gd name="T10" fmla="*/ 63 w 131"/>
                <a:gd name="T11" fmla="*/ 175 h 257"/>
                <a:gd name="T12" fmla="*/ 55 w 131"/>
                <a:gd name="T13" fmla="*/ 218 h 257"/>
                <a:gd name="T14" fmla="*/ 50 w 131"/>
                <a:gd name="T15" fmla="*/ 249 h 257"/>
                <a:gd name="T16" fmla="*/ 46 w 131"/>
                <a:gd name="T17" fmla="*/ 255 h 257"/>
                <a:gd name="T18" fmla="*/ 31 w 131"/>
                <a:gd name="T19" fmla="*/ 222 h 257"/>
                <a:gd name="T20" fmla="*/ 12 w 131"/>
                <a:gd name="T21" fmla="*/ 169 h 257"/>
                <a:gd name="T22" fmla="*/ 1 w 131"/>
                <a:gd name="T23" fmla="*/ 118 h 257"/>
                <a:gd name="T24" fmla="*/ 3 w 131"/>
                <a:gd name="T25" fmla="*/ 85 h 257"/>
                <a:gd name="T26" fmla="*/ 18 w 131"/>
                <a:gd name="T27" fmla="*/ 58 h 257"/>
                <a:gd name="T28" fmla="*/ 41 w 131"/>
                <a:gd name="T29" fmla="*/ 35 h 257"/>
                <a:gd name="T30" fmla="*/ 65 w 131"/>
                <a:gd name="T31" fmla="*/ 16 h 257"/>
                <a:gd name="T32" fmla="*/ 86 w 131"/>
                <a:gd name="T33" fmla="*/ 5 h 257"/>
                <a:gd name="T34" fmla="*/ 103 w 131"/>
                <a:gd name="T35" fmla="*/ 0 h 257"/>
                <a:gd name="T36" fmla="*/ 115 w 131"/>
                <a:gd name="T37" fmla="*/ 2 h 257"/>
                <a:gd name="T38" fmla="*/ 122 w 131"/>
                <a:gd name="T39" fmla="*/ 6 h 257"/>
                <a:gd name="T40" fmla="*/ 122 w 131"/>
                <a:gd name="T41" fmla="*/ 6 h 257"/>
                <a:gd name="T42" fmla="*/ 111 w 131"/>
                <a:gd name="T43" fmla="*/ 6 h 257"/>
                <a:gd name="T44" fmla="*/ 95 w 131"/>
                <a:gd name="T45" fmla="*/ 9 h 257"/>
                <a:gd name="T46" fmla="*/ 77 w 131"/>
                <a:gd name="T47" fmla="*/ 18 h 257"/>
                <a:gd name="T48" fmla="*/ 60 w 131"/>
                <a:gd name="T49" fmla="*/ 37 h 257"/>
                <a:gd name="T50" fmla="*/ 42 w 131"/>
                <a:gd name="T51" fmla="*/ 70 h 257"/>
                <a:gd name="T52" fmla="*/ 30 w 131"/>
                <a:gd name="T53" fmla="*/ 113 h 257"/>
                <a:gd name="T54" fmla="*/ 30 w 131"/>
                <a:gd name="T55" fmla="*/ 158 h 257"/>
                <a:gd name="T56" fmla="*/ 37 w 131"/>
                <a:gd name="T57" fmla="*/ 181 h 257"/>
                <a:gd name="T58" fmla="*/ 37 w 131"/>
                <a:gd name="T59" fmla="*/ 172 h 257"/>
                <a:gd name="T60" fmla="*/ 41 w 131"/>
                <a:gd name="T61" fmla="*/ 153 h 257"/>
                <a:gd name="T62" fmla="*/ 55 w 131"/>
                <a:gd name="T63" fmla="*/ 130 h 257"/>
                <a:gd name="T64" fmla="*/ 80 w 131"/>
                <a:gd name="T65" fmla="*/ 108 h 257"/>
                <a:gd name="T66" fmla="*/ 98 w 131"/>
                <a:gd name="T67" fmla="*/ 92 h 257"/>
                <a:gd name="T68" fmla="*/ 106 w 131"/>
                <a:gd name="T69" fmla="*/ 83 h 257"/>
                <a:gd name="T70" fmla="*/ 109 w 131"/>
                <a:gd name="T71" fmla="*/ 78 h 257"/>
                <a:gd name="T72" fmla="*/ 111 w 131"/>
                <a:gd name="T73" fmla="*/ 65 h 257"/>
                <a:gd name="T74" fmla="*/ 122 w 131"/>
                <a:gd name="T75" fmla="*/ 29 h 257"/>
                <a:gd name="T76" fmla="*/ 124 w 131"/>
                <a:gd name="T77" fmla="*/ 21 h 257"/>
                <a:gd name="T78" fmla="*/ 126 w 131"/>
                <a:gd name="T79" fmla="*/ 25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
                <a:gd name="T121" fmla="*/ 0 h 257"/>
                <a:gd name="T122" fmla="*/ 131 w 131"/>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 h="257">
                  <a:moveTo>
                    <a:pt x="128" y="37"/>
                  </a:moveTo>
                  <a:lnTo>
                    <a:pt x="129" y="45"/>
                  </a:lnTo>
                  <a:lnTo>
                    <a:pt x="130" y="53"/>
                  </a:lnTo>
                  <a:lnTo>
                    <a:pt x="131" y="61"/>
                  </a:lnTo>
                  <a:lnTo>
                    <a:pt x="131" y="70"/>
                  </a:lnTo>
                  <a:lnTo>
                    <a:pt x="129" y="81"/>
                  </a:lnTo>
                  <a:lnTo>
                    <a:pt x="123" y="91"/>
                  </a:lnTo>
                  <a:lnTo>
                    <a:pt x="114" y="104"/>
                  </a:lnTo>
                  <a:lnTo>
                    <a:pt x="99" y="118"/>
                  </a:lnTo>
                  <a:lnTo>
                    <a:pt x="84" y="135"/>
                  </a:lnTo>
                  <a:lnTo>
                    <a:pt x="72" y="154"/>
                  </a:lnTo>
                  <a:lnTo>
                    <a:pt x="63" y="175"/>
                  </a:lnTo>
                  <a:lnTo>
                    <a:pt x="58" y="197"/>
                  </a:lnTo>
                  <a:lnTo>
                    <a:pt x="55" y="218"/>
                  </a:lnTo>
                  <a:lnTo>
                    <a:pt x="53" y="235"/>
                  </a:lnTo>
                  <a:lnTo>
                    <a:pt x="50" y="249"/>
                  </a:lnTo>
                  <a:lnTo>
                    <a:pt x="49" y="257"/>
                  </a:lnTo>
                  <a:lnTo>
                    <a:pt x="46" y="255"/>
                  </a:lnTo>
                  <a:lnTo>
                    <a:pt x="39" y="243"/>
                  </a:lnTo>
                  <a:lnTo>
                    <a:pt x="31" y="222"/>
                  </a:lnTo>
                  <a:lnTo>
                    <a:pt x="22" y="197"/>
                  </a:lnTo>
                  <a:lnTo>
                    <a:pt x="12" y="169"/>
                  </a:lnTo>
                  <a:lnTo>
                    <a:pt x="4" y="142"/>
                  </a:lnTo>
                  <a:lnTo>
                    <a:pt x="1" y="118"/>
                  </a:lnTo>
                  <a:lnTo>
                    <a:pt x="0" y="99"/>
                  </a:lnTo>
                  <a:lnTo>
                    <a:pt x="3" y="85"/>
                  </a:lnTo>
                  <a:lnTo>
                    <a:pt x="9" y="71"/>
                  </a:lnTo>
                  <a:lnTo>
                    <a:pt x="18" y="58"/>
                  </a:lnTo>
                  <a:lnTo>
                    <a:pt x="30" y="46"/>
                  </a:lnTo>
                  <a:lnTo>
                    <a:pt x="41" y="35"/>
                  </a:lnTo>
                  <a:lnTo>
                    <a:pt x="53" y="25"/>
                  </a:lnTo>
                  <a:lnTo>
                    <a:pt x="65" y="16"/>
                  </a:lnTo>
                  <a:lnTo>
                    <a:pt x="76" y="9"/>
                  </a:lnTo>
                  <a:lnTo>
                    <a:pt x="86" y="5"/>
                  </a:lnTo>
                  <a:lnTo>
                    <a:pt x="95" y="1"/>
                  </a:lnTo>
                  <a:lnTo>
                    <a:pt x="103" y="0"/>
                  </a:lnTo>
                  <a:lnTo>
                    <a:pt x="110" y="1"/>
                  </a:lnTo>
                  <a:lnTo>
                    <a:pt x="115" y="2"/>
                  </a:lnTo>
                  <a:lnTo>
                    <a:pt x="119" y="3"/>
                  </a:lnTo>
                  <a:lnTo>
                    <a:pt x="122" y="6"/>
                  </a:lnTo>
                  <a:lnTo>
                    <a:pt x="123" y="6"/>
                  </a:lnTo>
                  <a:lnTo>
                    <a:pt x="122" y="6"/>
                  </a:lnTo>
                  <a:lnTo>
                    <a:pt x="117" y="6"/>
                  </a:lnTo>
                  <a:lnTo>
                    <a:pt x="111" y="6"/>
                  </a:lnTo>
                  <a:lnTo>
                    <a:pt x="104" y="7"/>
                  </a:lnTo>
                  <a:lnTo>
                    <a:pt x="95" y="9"/>
                  </a:lnTo>
                  <a:lnTo>
                    <a:pt x="86" y="13"/>
                  </a:lnTo>
                  <a:lnTo>
                    <a:pt x="77" y="18"/>
                  </a:lnTo>
                  <a:lnTo>
                    <a:pt x="69" y="25"/>
                  </a:lnTo>
                  <a:lnTo>
                    <a:pt x="60" y="37"/>
                  </a:lnTo>
                  <a:lnTo>
                    <a:pt x="52" y="52"/>
                  </a:lnTo>
                  <a:lnTo>
                    <a:pt x="42" y="70"/>
                  </a:lnTo>
                  <a:lnTo>
                    <a:pt x="35" y="90"/>
                  </a:lnTo>
                  <a:lnTo>
                    <a:pt x="30" y="113"/>
                  </a:lnTo>
                  <a:lnTo>
                    <a:pt x="27" y="136"/>
                  </a:lnTo>
                  <a:lnTo>
                    <a:pt x="30" y="158"/>
                  </a:lnTo>
                  <a:lnTo>
                    <a:pt x="35" y="180"/>
                  </a:lnTo>
                  <a:lnTo>
                    <a:pt x="37" y="181"/>
                  </a:lnTo>
                  <a:lnTo>
                    <a:pt x="37" y="177"/>
                  </a:lnTo>
                  <a:lnTo>
                    <a:pt x="37" y="172"/>
                  </a:lnTo>
                  <a:lnTo>
                    <a:pt x="39" y="164"/>
                  </a:lnTo>
                  <a:lnTo>
                    <a:pt x="41" y="153"/>
                  </a:lnTo>
                  <a:lnTo>
                    <a:pt x="47" y="143"/>
                  </a:lnTo>
                  <a:lnTo>
                    <a:pt x="55" y="130"/>
                  </a:lnTo>
                  <a:lnTo>
                    <a:pt x="68" y="119"/>
                  </a:lnTo>
                  <a:lnTo>
                    <a:pt x="80" y="108"/>
                  </a:lnTo>
                  <a:lnTo>
                    <a:pt x="90" y="99"/>
                  </a:lnTo>
                  <a:lnTo>
                    <a:pt x="98" y="92"/>
                  </a:lnTo>
                  <a:lnTo>
                    <a:pt x="102" y="88"/>
                  </a:lnTo>
                  <a:lnTo>
                    <a:pt x="106" y="83"/>
                  </a:lnTo>
                  <a:lnTo>
                    <a:pt x="108" y="81"/>
                  </a:lnTo>
                  <a:lnTo>
                    <a:pt x="109" y="78"/>
                  </a:lnTo>
                  <a:lnTo>
                    <a:pt x="109" y="76"/>
                  </a:lnTo>
                  <a:lnTo>
                    <a:pt x="111" y="65"/>
                  </a:lnTo>
                  <a:lnTo>
                    <a:pt x="117" y="46"/>
                  </a:lnTo>
                  <a:lnTo>
                    <a:pt x="122" y="29"/>
                  </a:lnTo>
                  <a:lnTo>
                    <a:pt x="124" y="21"/>
                  </a:lnTo>
                  <a:lnTo>
                    <a:pt x="125" y="21"/>
                  </a:lnTo>
                  <a:lnTo>
                    <a:pt x="126" y="25"/>
                  </a:lnTo>
                  <a:lnTo>
                    <a:pt x="128" y="37"/>
                  </a:lnTo>
                  <a:close/>
                </a:path>
              </a:pathLst>
            </a:custGeom>
            <a:solidFill>
              <a:srgbClr val="000000"/>
            </a:solidFill>
            <a:ln w="9525">
              <a:noFill/>
              <a:round/>
              <a:headEnd/>
              <a:tailEnd/>
            </a:ln>
          </p:spPr>
          <p:txBody>
            <a:bodyPr/>
            <a:lstStyle/>
            <a:p>
              <a:endParaRPr lang="fa-IR"/>
            </a:p>
          </p:txBody>
        </p:sp>
        <p:sp>
          <p:nvSpPr>
            <p:cNvPr id="16415" name="Freeform 229"/>
            <p:cNvSpPr>
              <a:spLocks/>
            </p:cNvSpPr>
            <p:nvPr/>
          </p:nvSpPr>
          <p:spPr bwMode="auto">
            <a:xfrm>
              <a:off x="667" y="1324"/>
              <a:ext cx="89" cy="102"/>
            </a:xfrm>
            <a:custGeom>
              <a:avLst/>
              <a:gdLst>
                <a:gd name="T0" fmla="*/ 59 w 176"/>
                <a:gd name="T1" fmla="*/ 3 h 203"/>
                <a:gd name="T2" fmla="*/ 78 w 176"/>
                <a:gd name="T3" fmla="*/ 17 h 203"/>
                <a:gd name="T4" fmla="*/ 85 w 176"/>
                <a:gd name="T5" fmla="*/ 37 h 203"/>
                <a:gd name="T6" fmla="*/ 84 w 176"/>
                <a:gd name="T7" fmla="*/ 57 h 203"/>
                <a:gd name="T8" fmla="*/ 83 w 176"/>
                <a:gd name="T9" fmla="*/ 77 h 203"/>
                <a:gd name="T10" fmla="*/ 87 w 176"/>
                <a:gd name="T11" fmla="*/ 104 h 203"/>
                <a:gd name="T12" fmla="*/ 97 w 176"/>
                <a:gd name="T13" fmla="*/ 133 h 203"/>
                <a:gd name="T14" fmla="*/ 109 w 176"/>
                <a:gd name="T15" fmla="*/ 157 h 203"/>
                <a:gd name="T16" fmla="*/ 126 w 176"/>
                <a:gd name="T17" fmla="*/ 170 h 203"/>
                <a:gd name="T18" fmla="*/ 145 w 176"/>
                <a:gd name="T19" fmla="*/ 177 h 203"/>
                <a:gd name="T20" fmla="*/ 163 w 176"/>
                <a:gd name="T21" fmla="*/ 183 h 203"/>
                <a:gd name="T22" fmla="*/ 175 w 176"/>
                <a:gd name="T23" fmla="*/ 185 h 203"/>
                <a:gd name="T24" fmla="*/ 174 w 176"/>
                <a:gd name="T25" fmla="*/ 186 h 203"/>
                <a:gd name="T26" fmla="*/ 159 w 176"/>
                <a:gd name="T27" fmla="*/ 192 h 203"/>
                <a:gd name="T28" fmla="*/ 132 w 176"/>
                <a:gd name="T29" fmla="*/ 200 h 203"/>
                <a:gd name="T30" fmla="*/ 101 w 176"/>
                <a:gd name="T31" fmla="*/ 203 h 203"/>
                <a:gd name="T32" fmla="*/ 71 w 176"/>
                <a:gd name="T33" fmla="*/ 197 h 203"/>
                <a:gd name="T34" fmla="*/ 52 w 176"/>
                <a:gd name="T35" fmla="*/ 195 h 203"/>
                <a:gd name="T36" fmla="*/ 39 w 176"/>
                <a:gd name="T37" fmla="*/ 190 h 203"/>
                <a:gd name="T38" fmla="*/ 30 w 176"/>
                <a:gd name="T39" fmla="*/ 177 h 203"/>
                <a:gd name="T40" fmla="*/ 15 w 176"/>
                <a:gd name="T41" fmla="*/ 143 h 203"/>
                <a:gd name="T42" fmla="*/ 0 w 176"/>
                <a:gd name="T43" fmla="*/ 102 h 203"/>
                <a:gd name="T44" fmla="*/ 7 w 176"/>
                <a:gd name="T45" fmla="*/ 63 h 203"/>
                <a:gd name="T46" fmla="*/ 27 w 176"/>
                <a:gd name="T47" fmla="*/ 15 h 203"/>
                <a:gd name="T48" fmla="*/ 33 w 176"/>
                <a:gd name="T49" fmla="*/ 8 h 203"/>
                <a:gd name="T50" fmla="*/ 35 w 176"/>
                <a:gd name="T51" fmla="*/ 21 h 203"/>
                <a:gd name="T52" fmla="*/ 31 w 176"/>
                <a:gd name="T53" fmla="*/ 41 h 203"/>
                <a:gd name="T54" fmla="*/ 27 w 176"/>
                <a:gd name="T55" fmla="*/ 70 h 203"/>
                <a:gd name="T56" fmla="*/ 30 w 176"/>
                <a:gd name="T57" fmla="*/ 108 h 203"/>
                <a:gd name="T58" fmla="*/ 35 w 176"/>
                <a:gd name="T59" fmla="*/ 139 h 203"/>
                <a:gd name="T60" fmla="*/ 54 w 176"/>
                <a:gd name="T61" fmla="*/ 160 h 203"/>
                <a:gd name="T62" fmla="*/ 73 w 176"/>
                <a:gd name="T63" fmla="*/ 169 h 203"/>
                <a:gd name="T64" fmla="*/ 92 w 176"/>
                <a:gd name="T65" fmla="*/ 175 h 203"/>
                <a:gd name="T66" fmla="*/ 103 w 176"/>
                <a:gd name="T67" fmla="*/ 177 h 203"/>
                <a:gd name="T68" fmla="*/ 103 w 176"/>
                <a:gd name="T69" fmla="*/ 175 h 203"/>
                <a:gd name="T70" fmla="*/ 91 w 176"/>
                <a:gd name="T71" fmla="*/ 163 h 203"/>
                <a:gd name="T72" fmla="*/ 75 w 176"/>
                <a:gd name="T73" fmla="*/ 144 h 203"/>
                <a:gd name="T74" fmla="*/ 64 w 176"/>
                <a:gd name="T75" fmla="*/ 123 h 203"/>
                <a:gd name="T76" fmla="*/ 73 w 176"/>
                <a:gd name="T77" fmla="*/ 68 h 203"/>
                <a:gd name="T78" fmla="*/ 61 w 176"/>
                <a:gd name="T79" fmla="*/ 22 h 203"/>
                <a:gd name="T80" fmla="*/ 52 w 176"/>
                <a:gd name="T81" fmla="*/ 14 h 203"/>
                <a:gd name="T82" fmla="*/ 37 w 176"/>
                <a:gd name="T83" fmla="*/ 1 h 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
                <a:gd name="T127" fmla="*/ 0 h 203"/>
                <a:gd name="T128" fmla="*/ 176 w 176"/>
                <a:gd name="T129" fmla="*/ 203 h 2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 h="203">
                  <a:moveTo>
                    <a:pt x="42" y="0"/>
                  </a:moveTo>
                  <a:lnTo>
                    <a:pt x="59" y="3"/>
                  </a:lnTo>
                  <a:lnTo>
                    <a:pt x="70" y="9"/>
                  </a:lnTo>
                  <a:lnTo>
                    <a:pt x="78" y="17"/>
                  </a:lnTo>
                  <a:lnTo>
                    <a:pt x="83" y="26"/>
                  </a:lnTo>
                  <a:lnTo>
                    <a:pt x="85" y="37"/>
                  </a:lnTo>
                  <a:lnTo>
                    <a:pt x="85" y="47"/>
                  </a:lnTo>
                  <a:lnTo>
                    <a:pt x="84" y="57"/>
                  </a:lnTo>
                  <a:lnTo>
                    <a:pt x="83" y="67"/>
                  </a:lnTo>
                  <a:lnTo>
                    <a:pt x="83" y="77"/>
                  </a:lnTo>
                  <a:lnTo>
                    <a:pt x="84" y="90"/>
                  </a:lnTo>
                  <a:lnTo>
                    <a:pt x="87" y="104"/>
                  </a:lnTo>
                  <a:lnTo>
                    <a:pt x="91" y="119"/>
                  </a:lnTo>
                  <a:lnTo>
                    <a:pt x="97" y="133"/>
                  </a:lnTo>
                  <a:lnTo>
                    <a:pt x="102" y="146"/>
                  </a:lnTo>
                  <a:lnTo>
                    <a:pt x="109" y="157"/>
                  </a:lnTo>
                  <a:lnTo>
                    <a:pt x="117" y="165"/>
                  </a:lnTo>
                  <a:lnTo>
                    <a:pt x="126" y="170"/>
                  </a:lnTo>
                  <a:lnTo>
                    <a:pt x="136" y="174"/>
                  </a:lnTo>
                  <a:lnTo>
                    <a:pt x="145" y="177"/>
                  </a:lnTo>
                  <a:lnTo>
                    <a:pt x="155" y="181"/>
                  </a:lnTo>
                  <a:lnTo>
                    <a:pt x="163" y="183"/>
                  </a:lnTo>
                  <a:lnTo>
                    <a:pt x="170" y="184"/>
                  </a:lnTo>
                  <a:lnTo>
                    <a:pt x="175" y="185"/>
                  </a:lnTo>
                  <a:lnTo>
                    <a:pt x="176" y="185"/>
                  </a:lnTo>
                  <a:lnTo>
                    <a:pt x="174" y="186"/>
                  </a:lnTo>
                  <a:lnTo>
                    <a:pt x="168" y="189"/>
                  </a:lnTo>
                  <a:lnTo>
                    <a:pt x="159" y="192"/>
                  </a:lnTo>
                  <a:lnTo>
                    <a:pt x="146" y="197"/>
                  </a:lnTo>
                  <a:lnTo>
                    <a:pt x="132" y="200"/>
                  </a:lnTo>
                  <a:lnTo>
                    <a:pt x="117" y="203"/>
                  </a:lnTo>
                  <a:lnTo>
                    <a:pt x="101" y="203"/>
                  </a:lnTo>
                  <a:lnTo>
                    <a:pt x="85" y="200"/>
                  </a:lnTo>
                  <a:lnTo>
                    <a:pt x="71" y="197"/>
                  </a:lnTo>
                  <a:lnTo>
                    <a:pt x="60" y="196"/>
                  </a:lnTo>
                  <a:lnTo>
                    <a:pt x="52" y="195"/>
                  </a:lnTo>
                  <a:lnTo>
                    <a:pt x="45" y="192"/>
                  </a:lnTo>
                  <a:lnTo>
                    <a:pt x="39" y="190"/>
                  </a:lnTo>
                  <a:lnTo>
                    <a:pt x="34" y="184"/>
                  </a:lnTo>
                  <a:lnTo>
                    <a:pt x="30" y="177"/>
                  </a:lnTo>
                  <a:lnTo>
                    <a:pt x="25" y="167"/>
                  </a:lnTo>
                  <a:lnTo>
                    <a:pt x="15" y="143"/>
                  </a:lnTo>
                  <a:lnTo>
                    <a:pt x="6" y="122"/>
                  </a:lnTo>
                  <a:lnTo>
                    <a:pt x="0" y="102"/>
                  </a:lnTo>
                  <a:lnTo>
                    <a:pt x="0" y="85"/>
                  </a:lnTo>
                  <a:lnTo>
                    <a:pt x="7" y="63"/>
                  </a:lnTo>
                  <a:lnTo>
                    <a:pt x="18" y="37"/>
                  </a:lnTo>
                  <a:lnTo>
                    <a:pt x="27" y="15"/>
                  </a:lnTo>
                  <a:lnTo>
                    <a:pt x="32" y="6"/>
                  </a:lnTo>
                  <a:lnTo>
                    <a:pt x="33" y="8"/>
                  </a:lnTo>
                  <a:lnTo>
                    <a:pt x="35" y="13"/>
                  </a:lnTo>
                  <a:lnTo>
                    <a:pt x="35" y="21"/>
                  </a:lnTo>
                  <a:lnTo>
                    <a:pt x="34" y="30"/>
                  </a:lnTo>
                  <a:lnTo>
                    <a:pt x="31" y="41"/>
                  </a:lnTo>
                  <a:lnTo>
                    <a:pt x="29" y="54"/>
                  </a:lnTo>
                  <a:lnTo>
                    <a:pt x="27" y="70"/>
                  </a:lnTo>
                  <a:lnTo>
                    <a:pt x="29" y="90"/>
                  </a:lnTo>
                  <a:lnTo>
                    <a:pt x="30" y="108"/>
                  </a:lnTo>
                  <a:lnTo>
                    <a:pt x="32" y="124"/>
                  </a:lnTo>
                  <a:lnTo>
                    <a:pt x="35" y="139"/>
                  </a:lnTo>
                  <a:lnTo>
                    <a:pt x="46" y="153"/>
                  </a:lnTo>
                  <a:lnTo>
                    <a:pt x="54" y="160"/>
                  </a:lnTo>
                  <a:lnTo>
                    <a:pt x="63" y="165"/>
                  </a:lnTo>
                  <a:lnTo>
                    <a:pt x="73" y="169"/>
                  </a:lnTo>
                  <a:lnTo>
                    <a:pt x="83" y="173"/>
                  </a:lnTo>
                  <a:lnTo>
                    <a:pt x="92" y="175"/>
                  </a:lnTo>
                  <a:lnTo>
                    <a:pt x="99" y="176"/>
                  </a:lnTo>
                  <a:lnTo>
                    <a:pt x="103" y="177"/>
                  </a:lnTo>
                  <a:lnTo>
                    <a:pt x="106" y="177"/>
                  </a:lnTo>
                  <a:lnTo>
                    <a:pt x="103" y="175"/>
                  </a:lnTo>
                  <a:lnTo>
                    <a:pt x="99" y="170"/>
                  </a:lnTo>
                  <a:lnTo>
                    <a:pt x="91" y="163"/>
                  </a:lnTo>
                  <a:lnTo>
                    <a:pt x="83" y="154"/>
                  </a:lnTo>
                  <a:lnTo>
                    <a:pt x="75" y="144"/>
                  </a:lnTo>
                  <a:lnTo>
                    <a:pt x="68" y="133"/>
                  </a:lnTo>
                  <a:lnTo>
                    <a:pt x="64" y="123"/>
                  </a:lnTo>
                  <a:lnTo>
                    <a:pt x="64" y="114"/>
                  </a:lnTo>
                  <a:lnTo>
                    <a:pt x="73" y="68"/>
                  </a:lnTo>
                  <a:lnTo>
                    <a:pt x="70" y="38"/>
                  </a:lnTo>
                  <a:lnTo>
                    <a:pt x="61" y="22"/>
                  </a:lnTo>
                  <a:lnTo>
                    <a:pt x="56" y="17"/>
                  </a:lnTo>
                  <a:lnTo>
                    <a:pt x="52" y="14"/>
                  </a:lnTo>
                  <a:lnTo>
                    <a:pt x="42" y="7"/>
                  </a:lnTo>
                  <a:lnTo>
                    <a:pt x="37" y="1"/>
                  </a:lnTo>
                  <a:lnTo>
                    <a:pt x="42" y="0"/>
                  </a:lnTo>
                  <a:close/>
                </a:path>
              </a:pathLst>
            </a:custGeom>
            <a:solidFill>
              <a:srgbClr val="000000"/>
            </a:solidFill>
            <a:ln w="9525">
              <a:noFill/>
              <a:round/>
              <a:headEnd/>
              <a:tailEnd/>
            </a:ln>
          </p:spPr>
          <p:txBody>
            <a:bodyPr/>
            <a:lstStyle/>
            <a:p>
              <a:endParaRPr lang="fa-IR"/>
            </a:p>
          </p:txBody>
        </p:sp>
        <p:sp>
          <p:nvSpPr>
            <p:cNvPr id="16416" name="Freeform 230"/>
            <p:cNvSpPr>
              <a:spLocks/>
            </p:cNvSpPr>
            <p:nvPr/>
          </p:nvSpPr>
          <p:spPr bwMode="auto">
            <a:xfrm>
              <a:off x="686" y="1274"/>
              <a:ext cx="106" cy="69"/>
            </a:xfrm>
            <a:custGeom>
              <a:avLst/>
              <a:gdLst>
                <a:gd name="T0" fmla="*/ 22 w 212"/>
                <a:gd name="T1" fmla="*/ 75 h 139"/>
                <a:gd name="T2" fmla="*/ 30 w 212"/>
                <a:gd name="T3" fmla="*/ 87 h 139"/>
                <a:gd name="T4" fmla="*/ 34 w 212"/>
                <a:gd name="T5" fmla="*/ 100 h 139"/>
                <a:gd name="T6" fmla="*/ 42 w 212"/>
                <a:gd name="T7" fmla="*/ 112 h 139"/>
                <a:gd name="T8" fmla="*/ 60 w 212"/>
                <a:gd name="T9" fmla="*/ 126 h 139"/>
                <a:gd name="T10" fmla="*/ 79 w 212"/>
                <a:gd name="T11" fmla="*/ 135 h 139"/>
                <a:gd name="T12" fmla="*/ 96 w 212"/>
                <a:gd name="T13" fmla="*/ 139 h 139"/>
                <a:gd name="T14" fmla="*/ 114 w 212"/>
                <a:gd name="T15" fmla="*/ 136 h 139"/>
                <a:gd name="T16" fmla="*/ 131 w 212"/>
                <a:gd name="T17" fmla="*/ 128 h 139"/>
                <a:gd name="T18" fmla="*/ 147 w 212"/>
                <a:gd name="T19" fmla="*/ 120 h 139"/>
                <a:gd name="T20" fmla="*/ 160 w 212"/>
                <a:gd name="T21" fmla="*/ 112 h 139"/>
                <a:gd name="T22" fmla="*/ 170 w 212"/>
                <a:gd name="T23" fmla="*/ 103 h 139"/>
                <a:gd name="T24" fmla="*/ 179 w 212"/>
                <a:gd name="T25" fmla="*/ 90 h 139"/>
                <a:gd name="T26" fmla="*/ 191 w 212"/>
                <a:gd name="T27" fmla="*/ 77 h 139"/>
                <a:gd name="T28" fmla="*/ 202 w 212"/>
                <a:gd name="T29" fmla="*/ 64 h 139"/>
                <a:gd name="T30" fmla="*/ 210 w 212"/>
                <a:gd name="T31" fmla="*/ 56 h 139"/>
                <a:gd name="T32" fmla="*/ 210 w 212"/>
                <a:gd name="T33" fmla="*/ 56 h 139"/>
                <a:gd name="T34" fmla="*/ 205 w 212"/>
                <a:gd name="T35" fmla="*/ 59 h 139"/>
                <a:gd name="T36" fmla="*/ 194 w 212"/>
                <a:gd name="T37" fmla="*/ 63 h 139"/>
                <a:gd name="T38" fmla="*/ 182 w 212"/>
                <a:gd name="T39" fmla="*/ 65 h 139"/>
                <a:gd name="T40" fmla="*/ 170 w 212"/>
                <a:gd name="T41" fmla="*/ 64 h 139"/>
                <a:gd name="T42" fmla="*/ 159 w 212"/>
                <a:gd name="T43" fmla="*/ 66 h 139"/>
                <a:gd name="T44" fmla="*/ 146 w 212"/>
                <a:gd name="T45" fmla="*/ 67 h 139"/>
                <a:gd name="T46" fmla="*/ 133 w 212"/>
                <a:gd name="T47" fmla="*/ 64 h 139"/>
                <a:gd name="T48" fmla="*/ 121 w 212"/>
                <a:gd name="T49" fmla="*/ 53 h 139"/>
                <a:gd name="T50" fmla="*/ 110 w 212"/>
                <a:gd name="T51" fmla="*/ 37 h 139"/>
                <a:gd name="T52" fmla="*/ 103 w 212"/>
                <a:gd name="T53" fmla="*/ 20 h 139"/>
                <a:gd name="T54" fmla="*/ 96 w 212"/>
                <a:gd name="T55" fmla="*/ 9 h 139"/>
                <a:gd name="T56" fmla="*/ 86 w 212"/>
                <a:gd name="T57" fmla="*/ 4 h 139"/>
                <a:gd name="T58" fmla="*/ 75 w 212"/>
                <a:gd name="T59" fmla="*/ 2 h 139"/>
                <a:gd name="T60" fmla="*/ 63 w 212"/>
                <a:gd name="T61" fmla="*/ 0 h 139"/>
                <a:gd name="T62" fmla="*/ 55 w 212"/>
                <a:gd name="T63" fmla="*/ 0 h 139"/>
                <a:gd name="T64" fmla="*/ 23 w 212"/>
                <a:gd name="T65" fmla="*/ 15 h 139"/>
                <a:gd name="T66" fmla="*/ 0 w 212"/>
                <a:gd name="T67" fmla="*/ 49 h 139"/>
                <a:gd name="T68" fmla="*/ 9 w 212"/>
                <a:gd name="T69" fmla="*/ 53 h 139"/>
                <a:gd name="T70" fmla="*/ 25 w 212"/>
                <a:gd name="T71" fmla="*/ 45 h 139"/>
                <a:gd name="T72" fmla="*/ 47 w 212"/>
                <a:gd name="T73" fmla="*/ 24 h 139"/>
                <a:gd name="T74" fmla="*/ 69 w 212"/>
                <a:gd name="T75" fmla="*/ 18 h 139"/>
                <a:gd name="T76" fmla="*/ 85 w 212"/>
                <a:gd name="T77" fmla="*/ 22 h 139"/>
                <a:gd name="T78" fmla="*/ 93 w 212"/>
                <a:gd name="T79" fmla="*/ 29 h 139"/>
                <a:gd name="T80" fmla="*/ 113 w 212"/>
                <a:gd name="T81" fmla="*/ 67 h 139"/>
                <a:gd name="T82" fmla="*/ 136 w 212"/>
                <a:gd name="T83" fmla="*/ 81 h 139"/>
                <a:gd name="T84" fmla="*/ 156 w 212"/>
                <a:gd name="T85" fmla="*/ 82 h 139"/>
                <a:gd name="T86" fmla="*/ 164 w 212"/>
                <a:gd name="T87" fmla="*/ 80 h 139"/>
                <a:gd name="T88" fmla="*/ 154 w 212"/>
                <a:gd name="T89" fmla="*/ 86 h 139"/>
                <a:gd name="T90" fmla="*/ 136 w 212"/>
                <a:gd name="T91" fmla="*/ 96 h 139"/>
                <a:gd name="T92" fmla="*/ 128 w 212"/>
                <a:gd name="T93" fmla="*/ 101 h 139"/>
                <a:gd name="T94" fmla="*/ 118 w 212"/>
                <a:gd name="T95" fmla="*/ 106 h 139"/>
                <a:gd name="T96" fmla="*/ 109 w 212"/>
                <a:gd name="T97" fmla="*/ 112 h 139"/>
                <a:gd name="T98" fmla="*/ 96 w 212"/>
                <a:gd name="T99" fmla="*/ 115 h 139"/>
                <a:gd name="T100" fmla="*/ 85 w 212"/>
                <a:gd name="T101" fmla="*/ 117 h 139"/>
                <a:gd name="T102" fmla="*/ 76 w 212"/>
                <a:gd name="T103" fmla="*/ 117 h 139"/>
                <a:gd name="T104" fmla="*/ 66 w 212"/>
                <a:gd name="T105" fmla="*/ 113 h 139"/>
                <a:gd name="T106" fmla="*/ 55 w 212"/>
                <a:gd name="T107" fmla="*/ 102 h 139"/>
                <a:gd name="T108" fmla="*/ 38 w 212"/>
                <a:gd name="T109" fmla="*/ 85 h 139"/>
                <a:gd name="T110" fmla="*/ 18 w 212"/>
                <a:gd name="T111" fmla="*/ 70 h 139"/>
                <a:gd name="T112" fmla="*/ 7 w 212"/>
                <a:gd name="T113" fmla="*/ 63 h 139"/>
                <a:gd name="T114" fmla="*/ 13 w 212"/>
                <a:gd name="T115" fmla="*/ 68 h 1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2"/>
                <a:gd name="T175" fmla="*/ 0 h 139"/>
                <a:gd name="T176" fmla="*/ 212 w 212"/>
                <a:gd name="T177" fmla="*/ 139 h 1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2" h="139">
                  <a:moveTo>
                    <a:pt x="13" y="68"/>
                  </a:moveTo>
                  <a:lnTo>
                    <a:pt x="22" y="75"/>
                  </a:lnTo>
                  <a:lnTo>
                    <a:pt x="26" y="81"/>
                  </a:lnTo>
                  <a:lnTo>
                    <a:pt x="30" y="87"/>
                  </a:lnTo>
                  <a:lnTo>
                    <a:pt x="32" y="94"/>
                  </a:lnTo>
                  <a:lnTo>
                    <a:pt x="34" y="100"/>
                  </a:lnTo>
                  <a:lnTo>
                    <a:pt x="38" y="105"/>
                  </a:lnTo>
                  <a:lnTo>
                    <a:pt x="42" y="112"/>
                  </a:lnTo>
                  <a:lnTo>
                    <a:pt x="50" y="119"/>
                  </a:lnTo>
                  <a:lnTo>
                    <a:pt x="60" y="126"/>
                  </a:lnTo>
                  <a:lnTo>
                    <a:pt x="70" y="131"/>
                  </a:lnTo>
                  <a:lnTo>
                    <a:pt x="79" y="135"/>
                  </a:lnTo>
                  <a:lnTo>
                    <a:pt x="88" y="138"/>
                  </a:lnTo>
                  <a:lnTo>
                    <a:pt x="96" y="139"/>
                  </a:lnTo>
                  <a:lnTo>
                    <a:pt x="106" y="139"/>
                  </a:lnTo>
                  <a:lnTo>
                    <a:pt x="114" y="136"/>
                  </a:lnTo>
                  <a:lnTo>
                    <a:pt x="123" y="133"/>
                  </a:lnTo>
                  <a:lnTo>
                    <a:pt x="131" y="128"/>
                  </a:lnTo>
                  <a:lnTo>
                    <a:pt x="139" y="124"/>
                  </a:lnTo>
                  <a:lnTo>
                    <a:pt x="147" y="120"/>
                  </a:lnTo>
                  <a:lnTo>
                    <a:pt x="154" y="116"/>
                  </a:lnTo>
                  <a:lnTo>
                    <a:pt x="160" y="112"/>
                  </a:lnTo>
                  <a:lnTo>
                    <a:pt x="166" y="108"/>
                  </a:lnTo>
                  <a:lnTo>
                    <a:pt x="170" y="103"/>
                  </a:lnTo>
                  <a:lnTo>
                    <a:pt x="175" y="97"/>
                  </a:lnTo>
                  <a:lnTo>
                    <a:pt x="179" y="90"/>
                  </a:lnTo>
                  <a:lnTo>
                    <a:pt x="185" y="83"/>
                  </a:lnTo>
                  <a:lnTo>
                    <a:pt x="191" y="77"/>
                  </a:lnTo>
                  <a:lnTo>
                    <a:pt x="197" y="70"/>
                  </a:lnTo>
                  <a:lnTo>
                    <a:pt x="202" y="64"/>
                  </a:lnTo>
                  <a:lnTo>
                    <a:pt x="207" y="59"/>
                  </a:lnTo>
                  <a:lnTo>
                    <a:pt x="210" y="56"/>
                  </a:lnTo>
                  <a:lnTo>
                    <a:pt x="212" y="55"/>
                  </a:lnTo>
                  <a:lnTo>
                    <a:pt x="210" y="56"/>
                  </a:lnTo>
                  <a:lnTo>
                    <a:pt x="208" y="57"/>
                  </a:lnTo>
                  <a:lnTo>
                    <a:pt x="205" y="59"/>
                  </a:lnTo>
                  <a:lnTo>
                    <a:pt x="199" y="62"/>
                  </a:lnTo>
                  <a:lnTo>
                    <a:pt x="194" y="63"/>
                  </a:lnTo>
                  <a:lnTo>
                    <a:pt x="187" y="65"/>
                  </a:lnTo>
                  <a:lnTo>
                    <a:pt x="182" y="65"/>
                  </a:lnTo>
                  <a:lnTo>
                    <a:pt x="176" y="65"/>
                  </a:lnTo>
                  <a:lnTo>
                    <a:pt x="170" y="64"/>
                  </a:lnTo>
                  <a:lnTo>
                    <a:pt x="164" y="65"/>
                  </a:lnTo>
                  <a:lnTo>
                    <a:pt x="159" y="66"/>
                  </a:lnTo>
                  <a:lnTo>
                    <a:pt x="153" y="66"/>
                  </a:lnTo>
                  <a:lnTo>
                    <a:pt x="146" y="67"/>
                  </a:lnTo>
                  <a:lnTo>
                    <a:pt x="139" y="66"/>
                  </a:lnTo>
                  <a:lnTo>
                    <a:pt x="133" y="64"/>
                  </a:lnTo>
                  <a:lnTo>
                    <a:pt x="126" y="59"/>
                  </a:lnTo>
                  <a:lnTo>
                    <a:pt x="121" y="53"/>
                  </a:lnTo>
                  <a:lnTo>
                    <a:pt x="115" y="45"/>
                  </a:lnTo>
                  <a:lnTo>
                    <a:pt x="110" y="37"/>
                  </a:lnTo>
                  <a:lnTo>
                    <a:pt x="107" y="28"/>
                  </a:lnTo>
                  <a:lnTo>
                    <a:pt x="103" y="20"/>
                  </a:lnTo>
                  <a:lnTo>
                    <a:pt x="100" y="13"/>
                  </a:lnTo>
                  <a:lnTo>
                    <a:pt x="96" y="9"/>
                  </a:lnTo>
                  <a:lnTo>
                    <a:pt x="92" y="5"/>
                  </a:lnTo>
                  <a:lnTo>
                    <a:pt x="86" y="4"/>
                  </a:lnTo>
                  <a:lnTo>
                    <a:pt x="80" y="3"/>
                  </a:lnTo>
                  <a:lnTo>
                    <a:pt x="75" y="2"/>
                  </a:lnTo>
                  <a:lnTo>
                    <a:pt x="68" y="2"/>
                  </a:lnTo>
                  <a:lnTo>
                    <a:pt x="63" y="0"/>
                  </a:lnTo>
                  <a:lnTo>
                    <a:pt x="58" y="0"/>
                  </a:lnTo>
                  <a:lnTo>
                    <a:pt x="55" y="0"/>
                  </a:lnTo>
                  <a:lnTo>
                    <a:pt x="54" y="0"/>
                  </a:lnTo>
                  <a:lnTo>
                    <a:pt x="23" y="15"/>
                  </a:lnTo>
                  <a:lnTo>
                    <a:pt x="9" y="37"/>
                  </a:lnTo>
                  <a:lnTo>
                    <a:pt x="0" y="49"/>
                  </a:lnTo>
                  <a:lnTo>
                    <a:pt x="2" y="51"/>
                  </a:lnTo>
                  <a:lnTo>
                    <a:pt x="9" y="53"/>
                  </a:lnTo>
                  <a:lnTo>
                    <a:pt x="17" y="53"/>
                  </a:lnTo>
                  <a:lnTo>
                    <a:pt x="25" y="45"/>
                  </a:lnTo>
                  <a:lnTo>
                    <a:pt x="36" y="32"/>
                  </a:lnTo>
                  <a:lnTo>
                    <a:pt x="47" y="24"/>
                  </a:lnTo>
                  <a:lnTo>
                    <a:pt x="58" y="19"/>
                  </a:lnTo>
                  <a:lnTo>
                    <a:pt x="69" y="18"/>
                  </a:lnTo>
                  <a:lnTo>
                    <a:pt x="78" y="20"/>
                  </a:lnTo>
                  <a:lnTo>
                    <a:pt x="85" y="22"/>
                  </a:lnTo>
                  <a:lnTo>
                    <a:pt x="91" y="26"/>
                  </a:lnTo>
                  <a:lnTo>
                    <a:pt x="93" y="29"/>
                  </a:lnTo>
                  <a:lnTo>
                    <a:pt x="102" y="52"/>
                  </a:lnTo>
                  <a:lnTo>
                    <a:pt x="113" y="67"/>
                  </a:lnTo>
                  <a:lnTo>
                    <a:pt x="124" y="77"/>
                  </a:lnTo>
                  <a:lnTo>
                    <a:pt x="136" y="81"/>
                  </a:lnTo>
                  <a:lnTo>
                    <a:pt x="147" y="82"/>
                  </a:lnTo>
                  <a:lnTo>
                    <a:pt x="156" y="82"/>
                  </a:lnTo>
                  <a:lnTo>
                    <a:pt x="162" y="81"/>
                  </a:lnTo>
                  <a:lnTo>
                    <a:pt x="164" y="80"/>
                  </a:lnTo>
                  <a:lnTo>
                    <a:pt x="162" y="82"/>
                  </a:lnTo>
                  <a:lnTo>
                    <a:pt x="154" y="86"/>
                  </a:lnTo>
                  <a:lnTo>
                    <a:pt x="145" y="91"/>
                  </a:lnTo>
                  <a:lnTo>
                    <a:pt x="136" y="96"/>
                  </a:lnTo>
                  <a:lnTo>
                    <a:pt x="131" y="98"/>
                  </a:lnTo>
                  <a:lnTo>
                    <a:pt x="128" y="101"/>
                  </a:lnTo>
                  <a:lnTo>
                    <a:pt x="123" y="104"/>
                  </a:lnTo>
                  <a:lnTo>
                    <a:pt x="118" y="106"/>
                  </a:lnTo>
                  <a:lnTo>
                    <a:pt x="114" y="110"/>
                  </a:lnTo>
                  <a:lnTo>
                    <a:pt x="109" y="112"/>
                  </a:lnTo>
                  <a:lnTo>
                    <a:pt x="103" y="113"/>
                  </a:lnTo>
                  <a:lnTo>
                    <a:pt x="96" y="115"/>
                  </a:lnTo>
                  <a:lnTo>
                    <a:pt x="89" y="116"/>
                  </a:lnTo>
                  <a:lnTo>
                    <a:pt x="85" y="117"/>
                  </a:lnTo>
                  <a:lnTo>
                    <a:pt x="80" y="117"/>
                  </a:lnTo>
                  <a:lnTo>
                    <a:pt x="76" y="117"/>
                  </a:lnTo>
                  <a:lnTo>
                    <a:pt x="71" y="117"/>
                  </a:lnTo>
                  <a:lnTo>
                    <a:pt x="66" y="113"/>
                  </a:lnTo>
                  <a:lnTo>
                    <a:pt x="61" y="109"/>
                  </a:lnTo>
                  <a:lnTo>
                    <a:pt x="55" y="102"/>
                  </a:lnTo>
                  <a:lnTo>
                    <a:pt x="47" y="93"/>
                  </a:lnTo>
                  <a:lnTo>
                    <a:pt x="38" y="85"/>
                  </a:lnTo>
                  <a:lnTo>
                    <a:pt x="27" y="77"/>
                  </a:lnTo>
                  <a:lnTo>
                    <a:pt x="18" y="70"/>
                  </a:lnTo>
                  <a:lnTo>
                    <a:pt x="11" y="65"/>
                  </a:lnTo>
                  <a:lnTo>
                    <a:pt x="7" y="63"/>
                  </a:lnTo>
                  <a:lnTo>
                    <a:pt x="8" y="64"/>
                  </a:lnTo>
                  <a:lnTo>
                    <a:pt x="13" y="68"/>
                  </a:lnTo>
                  <a:close/>
                </a:path>
              </a:pathLst>
            </a:custGeom>
            <a:solidFill>
              <a:srgbClr val="000000"/>
            </a:solidFill>
            <a:ln w="9525">
              <a:noFill/>
              <a:round/>
              <a:headEnd/>
              <a:tailEnd/>
            </a:ln>
          </p:spPr>
          <p:txBody>
            <a:bodyPr/>
            <a:lstStyle/>
            <a:p>
              <a:endParaRPr lang="fa-IR"/>
            </a:p>
          </p:txBody>
        </p:sp>
        <p:sp>
          <p:nvSpPr>
            <p:cNvPr id="16417" name="Freeform 231"/>
            <p:cNvSpPr>
              <a:spLocks/>
            </p:cNvSpPr>
            <p:nvPr/>
          </p:nvSpPr>
          <p:spPr bwMode="auto">
            <a:xfrm>
              <a:off x="670" y="1292"/>
              <a:ext cx="29" cy="35"/>
            </a:xfrm>
            <a:custGeom>
              <a:avLst/>
              <a:gdLst>
                <a:gd name="T0" fmla="*/ 34 w 57"/>
                <a:gd name="T1" fmla="*/ 8 h 72"/>
                <a:gd name="T2" fmla="*/ 47 w 57"/>
                <a:gd name="T3" fmla="*/ 16 h 72"/>
                <a:gd name="T4" fmla="*/ 54 w 57"/>
                <a:gd name="T5" fmla="*/ 22 h 72"/>
                <a:gd name="T6" fmla="*/ 57 w 57"/>
                <a:gd name="T7" fmla="*/ 31 h 72"/>
                <a:gd name="T8" fmla="*/ 56 w 57"/>
                <a:gd name="T9" fmla="*/ 43 h 72"/>
                <a:gd name="T10" fmla="*/ 54 w 57"/>
                <a:gd name="T11" fmla="*/ 55 h 72"/>
                <a:gd name="T12" fmla="*/ 50 w 57"/>
                <a:gd name="T13" fmla="*/ 66 h 72"/>
                <a:gd name="T14" fmla="*/ 43 w 57"/>
                <a:gd name="T15" fmla="*/ 72 h 72"/>
                <a:gd name="T16" fmla="*/ 32 w 57"/>
                <a:gd name="T17" fmla="*/ 70 h 72"/>
                <a:gd name="T18" fmla="*/ 20 w 57"/>
                <a:gd name="T19" fmla="*/ 69 h 72"/>
                <a:gd name="T20" fmla="*/ 12 w 57"/>
                <a:gd name="T21" fmla="*/ 69 h 72"/>
                <a:gd name="T22" fmla="*/ 8 w 57"/>
                <a:gd name="T23" fmla="*/ 67 h 72"/>
                <a:gd name="T24" fmla="*/ 2 w 57"/>
                <a:gd name="T25" fmla="*/ 57 h 72"/>
                <a:gd name="T26" fmla="*/ 0 w 57"/>
                <a:gd name="T27" fmla="*/ 39 h 72"/>
                <a:gd name="T28" fmla="*/ 2 w 57"/>
                <a:gd name="T29" fmla="*/ 21 h 72"/>
                <a:gd name="T30" fmla="*/ 5 w 57"/>
                <a:gd name="T31" fmla="*/ 6 h 72"/>
                <a:gd name="T32" fmla="*/ 8 w 57"/>
                <a:gd name="T33" fmla="*/ 0 h 72"/>
                <a:gd name="T34" fmla="*/ 16 w 57"/>
                <a:gd name="T35" fmla="*/ 16 h 72"/>
                <a:gd name="T36" fmla="*/ 15 w 57"/>
                <a:gd name="T37" fmla="*/ 17 h 72"/>
                <a:gd name="T38" fmla="*/ 11 w 57"/>
                <a:gd name="T39" fmla="*/ 20 h 72"/>
                <a:gd name="T40" fmla="*/ 9 w 57"/>
                <a:gd name="T41" fmla="*/ 26 h 72"/>
                <a:gd name="T42" fmla="*/ 9 w 57"/>
                <a:gd name="T43" fmla="*/ 36 h 72"/>
                <a:gd name="T44" fmla="*/ 11 w 57"/>
                <a:gd name="T45" fmla="*/ 47 h 72"/>
                <a:gd name="T46" fmla="*/ 16 w 57"/>
                <a:gd name="T47" fmla="*/ 57 h 72"/>
                <a:gd name="T48" fmla="*/ 23 w 57"/>
                <a:gd name="T49" fmla="*/ 61 h 72"/>
                <a:gd name="T50" fmla="*/ 33 w 57"/>
                <a:gd name="T51" fmla="*/ 60 h 72"/>
                <a:gd name="T52" fmla="*/ 41 w 57"/>
                <a:gd name="T53" fmla="*/ 55 h 72"/>
                <a:gd name="T54" fmla="*/ 42 w 57"/>
                <a:gd name="T55" fmla="*/ 52 h 72"/>
                <a:gd name="T56" fmla="*/ 40 w 57"/>
                <a:gd name="T57" fmla="*/ 47 h 72"/>
                <a:gd name="T58" fmla="*/ 38 w 57"/>
                <a:gd name="T59" fmla="*/ 43 h 72"/>
                <a:gd name="T60" fmla="*/ 35 w 57"/>
                <a:gd name="T61" fmla="*/ 34 h 72"/>
                <a:gd name="T62" fmla="*/ 35 w 57"/>
                <a:gd name="T63" fmla="*/ 27 h 72"/>
                <a:gd name="T64" fmla="*/ 35 w 57"/>
                <a:gd name="T65" fmla="*/ 23 h 72"/>
                <a:gd name="T66" fmla="*/ 35 w 57"/>
                <a:gd name="T67" fmla="*/ 22 h 72"/>
                <a:gd name="T68" fmla="*/ 32 w 57"/>
                <a:gd name="T69" fmla="*/ 19 h 72"/>
                <a:gd name="T70" fmla="*/ 27 w 57"/>
                <a:gd name="T71" fmla="*/ 11 h 72"/>
                <a:gd name="T72" fmla="*/ 26 w 57"/>
                <a:gd name="T73" fmla="*/ 5 h 72"/>
                <a:gd name="T74" fmla="*/ 34 w 57"/>
                <a:gd name="T75" fmla="*/ 8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72"/>
                <a:gd name="T116" fmla="*/ 57 w 57"/>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72">
                  <a:moveTo>
                    <a:pt x="34" y="8"/>
                  </a:moveTo>
                  <a:lnTo>
                    <a:pt x="47" y="16"/>
                  </a:lnTo>
                  <a:lnTo>
                    <a:pt x="54" y="22"/>
                  </a:lnTo>
                  <a:lnTo>
                    <a:pt x="57" y="31"/>
                  </a:lnTo>
                  <a:lnTo>
                    <a:pt x="56" y="43"/>
                  </a:lnTo>
                  <a:lnTo>
                    <a:pt x="54" y="55"/>
                  </a:lnTo>
                  <a:lnTo>
                    <a:pt x="50" y="66"/>
                  </a:lnTo>
                  <a:lnTo>
                    <a:pt x="43" y="72"/>
                  </a:lnTo>
                  <a:lnTo>
                    <a:pt x="32" y="70"/>
                  </a:lnTo>
                  <a:lnTo>
                    <a:pt x="20" y="69"/>
                  </a:lnTo>
                  <a:lnTo>
                    <a:pt x="12" y="69"/>
                  </a:lnTo>
                  <a:lnTo>
                    <a:pt x="8" y="67"/>
                  </a:lnTo>
                  <a:lnTo>
                    <a:pt x="2" y="57"/>
                  </a:lnTo>
                  <a:lnTo>
                    <a:pt x="0" y="39"/>
                  </a:lnTo>
                  <a:lnTo>
                    <a:pt x="2" y="21"/>
                  </a:lnTo>
                  <a:lnTo>
                    <a:pt x="5" y="6"/>
                  </a:lnTo>
                  <a:lnTo>
                    <a:pt x="8" y="0"/>
                  </a:lnTo>
                  <a:lnTo>
                    <a:pt x="16" y="16"/>
                  </a:lnTo>
                  <a:lnTo>
                    <a:pt x="15" y="17"/>
                  </a:lnTo>
                  <a:lnTo>
                    <a:pt x="11" y="20"/>
                  </a:lnTo>
                  <a:lnTo>
                    <a:pt x="9" y="26"/>
                  </a:lnTo>
                  <a:lnTo>
                    <a:pt x="9" y="36"/>
                  </a:lnTo>
                  <a:lnTo>
                    <a:pt x="11" y="47"/>
                  </a:lnTo>
                  <a:lnTo>
                    <a:pt x="16" y="57"/>
                  </a:lnTo>
                  <a:lnTo>
                    <a:pt x="23" y="61"/>
                  </a:lnTo>
                  <a:lnTo>
                    <a:pt x="33" y="60"/>
                  </a:lnTo>
                  <a:lnTo>
                    <a:pt x="41" y="55"/>
                  </a:lnTo>
                  <a:lnTo>
                    <a:pt x="42" y="52"/>
                  </a:lnTo>
                  <a:lnTo>
                    <a:pt x="40" y="47"/>
                  </a:lnTo>
                  <a:lnTo>
                    <a:pt x="38" y="43"/>
                  </a:lnTo>
                  <a:lnTo>
                    <a:pt x="35" y="34"/>
                  </a:lnTo>
                  <a:lnTo>
                    <a:pt x="35" y="27"/>
                  </a:lnTo>
                  <a:lnTo>
                    <a:pt x="35" y="23"/>
                  </a:lnTo>
                  <a:lnTo>
                    <a:pt x="35" y="22"/>
                  </a:lnTo>
                  <a:lnTo>
                    <a:pt x="32" y="19"/>
                  </a:lnTo>
                  <a:lnTo>
                    <a:pt x="27" y="11"/>
                  </a:lnTo>
                  <a:lnTo>
                    <a:pt x="26" y="5"/>
                  </a:lnTo>
                  <a:lnTo>
                    <a:pt x="34" y="8"/>
                  </a:lnTo>
                  <a:close/>
                </a:path>
              </a:pathLst>
            </a:custGeom>
            <a:solidFill>
              <a:srgbClr val="000000"/>
            </a:solidFill>
            <a:ln w="9525">
              <a:noFill/>
              <a:round/>
              <a:headEnd/>
              <a:tailEnd/>
            </a:ln>
          </p:spPr>
          <p:txBody>
            <a:bodyPr/>
            <a:lstStyle/>
            <a:p>
              <a:endParaRPr lang="fa-IR"/>
            </a:p>
          </p:txBody>
        </p:sp>
        <p:sp>
          <p:nvSpPr>
            <p:cNvPr id="16418" name="Freeform 232"/>
            <p:cNvSpPr>
              <a:spLocks/>
            </p:cNvSpPr>
            <p:nvPr/>
          </p:nvSpPr>
          <p:spPr bwMode="auto">
            <a:xfrm>
              <a:off x="673" y="1294"/>
              <a:ext cx="14" cy="6"/>
            </a:xfrm>
            <a:custGeom>
              <a:avLst/>
              <a:gdLst>
                <a:gd name="T0" fmla="*/ 28 w 28"/>
                <a:gd name="T1" fmla="*/ 10 h 11"/>
                <a:gd name="T2" fmla="*/ 11 w 28"/>
                <a:gd name="T3" fmla="*/ 11 h 11"/>
                <a:gd name="T4" fmla="*/ 0 w 28"/>
                <a:gd name="T5" fmla="*/ 0 h 11"/>
                <a:gd name="T6" fmla="*/ 20 w 28"/>
                <a:gd name="T7" fmla="*/ 4 h 11"/>
                <a:gd name="T8" fmla="*/ 28 w 28"/>
                <a:gd name="T9" fmla="*/ 10 h 11"/>
                <a:gd name="T10" fmla="*/ 0 60000 65536"/>
                <a:gd name="T11" fmla="*/ 0 60000 65536"/>
                <a:gd name="T12" fmla="*/ 0 60000 65536"/>
                <a:gd name="T13" fmla="*/ 0 60000 65536"/>
                <a:gd name="T14" fmla="*/ 0 60000 65536"/>
                <a:gd name="T15" fmla="*/ 0 w 28"/>
                <a:gd name="T16" fmla="*/ 0 h 11"/>
                <a:gd name="T17" fmla="*/ 28 w 28"/>
                <a:gd name="T18" fmla="*/ 11 h 11"/>
              </a:gdLst>
              <a:ahLst/>
              <a:cxnLst>
                <a:cxn ang="T10">
                  <a:pos x="T0" y="T1"/>
                </a:cxn>
                <a:cxn ang="T11">
                  <a:pos x="T2" y="T3"/>
                </a:cxn>
                <a:cxn ang="T12">
                  <a:pos x="T4" y="T5"/>
                </a:cxn>
                <a:cxn ang="T13">
                  <a:pos x="T6" y="T7"/>
                </a:cxn>
                <a:cxn ang="T14">
                  <a:pos x="T8" y="T9"/>
                </a:cxn>
              </a:cxnLst>
              <a:rect l="T15" t="T16" r="T17" b="T18"/>
              <a:pathLst>
                <a:path w="28" h="11">
                  <a:moveTo>
                    <a:pt x="28" y="10"/>
                  </a:moveTo>
                  <a:lnTo>
                    <a:pt x="11" y="11"/>
                  </a:lnTo>
                  <a:lnTo>
                    <a:pt x="0" y="0"/>
                  </a:lnTo>
                  <a:lnTo>
                    <a:pt x="20" y="4"/>
                  </a:lnTo>
                  <a:lnTo>
                    <a:pt x="28" y="10"/>
                  </a:lnTo>
                  <a:close/>
                </a:path>
              </a:pathLst>
            </a:custGeom>
            <a:solidFill>
              <a:srgbClr val="000000"/>
            </a:solidFill>
            <a:ln w="9525">
              <a:noFill/>
              <a:round/>
              <a:headEnd/>
              <a:tailEnd/>
            </a:ln>
          </p:spPr>
          <p:txBody>
            <a:bodyPr/>
            <a:lstStyle/>
            <a:p>
              <a:endParaRPr lang="fa-IR"/>
            </a:p>
          </p:txBody>
        </p:sp>
        <p:sp>
          <p:nvSpPr>
            <p:cNvPr id="16419" name="Freeform 233"/>
            <p:cNvSpPr>
              <a:spLocks/>
            </p:cNvSpPr>
            <p:nvPr/>
          </p:nvSpPr>
          <p:spPr bwMode="auto">
            <a:xfrm>
              <a:off x="1152" y="3467"/>
              <a:ext cx="245" cy="251"/>
            </a:xfrm>
            <a:custGeom>
              <a:avLst/>
              <a:gdLst>
                <a:gd name="T0" fmla="*/ 466 w 488"/>
                <a:gd name="T1" fmla="*/ 120 h 504"/>
                <a:gd name="T2" fmla="*/ 479 w 488"/>
                <a:gd name="T3" fmla="*/ 207 h 504"/>
                <a:gd name="T4" fmla="*/ 488 w 488"/>
                <a:gd name="T5" fmla="*/ 280 h 504"/>
                <a:gd name="T6" fmla="*/ 479 w 488"/>
                <a:gd name="T7" fmla="*/ 335 h 504"/>
                <a:gd name="T8" fmla="*/ 450 w 488"/>
                <a:gd name="T9" fmla="*/ 364 h 504"/>
                <a:gd name="T10" fmla="*/ 427 w 488"/>
                <a:gd name="T11" fmla="*/ 387 h 504"/>
                <a:gd name="T12" fmla="*/ 404 w 488"/>
                <a:gd name="T13" fmla="*/ 415 h 504"/>
                <a:gd name="T14" fmla="*/ 379 w 488"/>
                <a:gd name="T15" fmla="*/ 442 h 504"/>
                <a:gd name="T16" fmla="*/ 351 w 488"/>
                <a:gd name="T17" fmla="*/ 468 h 504"/>
                <a:gd name="T18" fmla="*/ 323 w 488"/>
                <a:gd name="T19" fmla="*/ 489 h 504"/>
                <a:gd name="T20" fmla="*/ 293 w 488"/>
                <a:gd name="T21" fmla="*/ 501 h 504"/>
                <a:gd name="T22" fmla="*/ 261 w 488"/>
                <a:gd name="T23" fmla="*/ 502 h 504"/>
                <a:gd name="T24" fmla="*/ 228 w 488"/>
                <a:gd name="T25" fmla="*/ 492 h 504"/>
                <a:gd name="T26" fmla="*/ 188 w 488"/>
                <a:gd name="T27" fmla="*/ 484 h 504"/>
                <a:gd name="T28" fmla="*/ 144 w 488"/>
                <a:gd name="T29" fmla="*/ 478 h 504"/>
                <a:gd name="T30" fmla="*/ 101 w 488"/>
                <a:gd name="T31" fmla="*/ 476 h 504"/>
                <a:gd name="T32" fmla="*/ 61 w 488"/>
                <a:gd name="T33" fmla="*/ 474 h 504"/>
                <a:gd name="T34" fmla="*/ 29 w 488"/>
                <a:gd name="T35" fmla="*/ 471 h 504"/>
                <a:gd name="T36" fmla="*/ 8 w 488"/>
                <a:gd name="T37" fmla="*/ 467 h 504"/>
                <a:gd name="T38" fmla="*/ 0 w 488"/>
                <a:gd name="T39" fmla="*/ 460 h 504"/>
                <a:gd name="T40" fmla="*/ 8 w 488"/>
                <a:gd name="T41" fmla="*/ 449 h 504"/>
                <a:gd name="T42" fmla="*/ 27 w 488"/>
                <a:gd name="T43" fmla="*/ 434 h 504"/>
                <a:gd name="T44" fmla="*/ 55 w 488"/>
                <a:gd name="T45" fmla="*/ 416 h 504"/>
                <a:gd name="T46" fmla="*/ 86 w 488"/>
                <a:gd name="T47" fmla="*/ 394 h 504"/>
                <a:gd name="T48" fmla="*/ 120 w 488"/>
                <a:gd name="T49" fmla="*/ 369 h 504"/>
                <a:gd name="T50" fmla="*/ 152 w 488"/>
                <a:gd name="T51" fmla="*/ 340 h 504"/>
                <a:gd name="T52" fmla="*/ 182 w 488"/>
                <a:gd name="T53" fmla="*/ 310 h 504"/>
                <a:gd name="T54" fmla="*/ 205 w 488"/>
                <a:gd name="T55" fmla="*/ 277 h 504"/>
                <a:gd name="T56" fmla="*/ 226 w 488"/>
                <a:gd name="T57" fmla="*/ 222 h 504"/>
                <a:gd name="T58" fmla="*/ 243 w 488"/>
                <a:gd name="T59" fmla="*/ 149 h 504"/>
                <a:gd name="T60" fmla="*/ 261 w 488"/>
                <a:gd name="T61" fmla="*/ 84 h 504"/>
                <a:gd name="T62" fmla="*/ 290 w 488"/>
                <a:gd name="T63" fmla="*/ 44 h 504"/>
                <a:gd name="T64" fmla="*/ 337 w 488"/>
                <a:gd name="T65" fmla="*/ 30 h 504"/>
                <a:gd name="T66" fmla="*/ 390 w 488"/>
                <a:gd name="T67" fmla="*/ 9 h 504"/>
                <a:gd name="T68" fmla="*/ 435 w 488"/>
                <a:gd name="T69" fmla="*/ 0 h 504"/>
                <a:gd name="T70" fmla="*/ 462 w 488"/>
                <a:gd name="T71" fmla="*/ 31 h 5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8"/>
                <a:gd name="T109" fmla="*/ 0 h 504"/>
                <a:gd name="T110" fmla="*/ 488 w 488"/>
                <a:gd name="T111" fmla="*/ 504 h 5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8" h="504">
                  <a:moveTo>
                    <a:pt x="465" y="72"/>
                  </a:moveTo>
                  <a:lnTo>
                    <a:pt x="466" y="120"/>
                  </a:lnTo>
                  <a:lnTo>
                    <a:pt x="472" y="165"/>
                  </a:lnTo>
                  <a:lnTo>
                    <a:pt x="479" y="207"/>
                  </a:lnTo>
                  <a:lnTo>
                    <a:pt x="485" y="245"/>
                  </a:lnTo>
                  <a:lnTo>
                    <a:pt x="488" y="280"/>
                  </a:lnTo>
                  <a:lnTo>
                    <a:pt x="487" y="310"/>
                  </a:lnTo>
                  <a:lnTo>
                    <a:pt x="479" y="335"/>
                  </a:lnTo>
                  <a:lnTo>
                    <a:pt x="462" y="355"/>
                  </a:lnTo>
                  <a:lnTo>
                    <a:pt x="450" y="364"/>
                  </a:lnTo>
                  <a:lnTo>
                    <a:pt x="439" y="376"/>
                  </a:lnTo>
                  <a:lnTo>
                    <a:pt x="427" y="387"/>
                  </a:lnTo>
                  <a:lnTo>
                    <a:pt x="416" y="401"/>
                  </a:lnTo>
                  <a:lnTo>
                    <a:pt x="404" y="415"/>
                  </a:lnTo>
                  <a:lnTo>
                    <a:pt x="391" y="429"/>
                  </a:lnTo>
                  <a:lnTo>
                    <a:pt x="379" y="442"/>
                  </a:lnTo>
                  <a:lnTo>
                    <a:pt x="365" y="455"/>
                  </a:lnTo>
                  <a:lnTo>
                    <a:pt x="351" y="468"/>
                  </a:lnTo>
                  <a:lnTo>
                    <a:pt x="337" y="479"/>
                  </a:lnTo>
                  <a:lnTo>
                    <a:pt x="323" y="489"/>
                  </a:lnTo>
                  <a:lnTo>
                    <a:pt x="308" y="495"/>
                  </a:lnTo>
                  <a:lnTo>
                    <a:pt x="293" y="501"/>
                  </a:lnTo>
                  <a:lnTo>
                    <a:pt x="277" y="504"/>
                  </a:lnTo>
                  <a:lnTo>
                    <a:pt x="261" y="502"/>
                  </a:lnTo>
                  <a:lnTo>
                    <a:pt x="245" y="498"/>
                  </a:lnTo>
                  <a:lnTo>
                    <a:pt x="228" y="492"/>
                  </a:lnTo>
                  <a:lnTo>
                    <a:pt x="208" y="487"/>
                  </a:lnTo>
                  <a:lnTo>
                    <a:pt x="188" y="484"/>
                  </a:lnTo>
                  <a:lnTo>
                    <a:pt x="166" y="481"/>
                  </a:lnTo>
                  <a:lnTo>
                    <a:pt x="144" y="478"/>
                  </a:lnTo>
                  <a:lnTo>
                    <a:pt x="122" y="477"/>
                  </a:lnTo>
                  <a:lnTo>
                    <a:pt x="101" y="476"/>
                  </a:lnTo>
                  <a:lnTo>
                    <a:pt x="80" y="475"/>
                  </a:lnTo>
                  <a:lnTo>
                    <a:pt x="61" y="474"/>
                  </a:lnTo>
                  <a:lnTo>
                    <a:pt x="45" y="472"/>
                  </a:lnTo>
                  <a:lnTo>
                    <a:pt x="29" y="471"/>
                  </a:lnTo>
                  <a:lnTo>
                    <a:pt x="17" y="469"/>
                  </a:lnTo>
                  <a:lnTo>
                    <a:pt x="8" y="467"/>
                  </a:lnTo>
                  <a:lnTo>
                    <a:pt x="2" y="464"/>
                  </a:lnTo>
                  <a:lnTo>
                    <a:pt x="0" y="460"/>
                  </a:lnTo>
                  <a:lnTo>
                    <a:pt x="2" y="455"/>
                  </a:lnTo>
                  <a:lnTo>
                    <a:pt x="8" y="449"/>
                  </a:lnTo>
                  <a:lnTo>
                    <a:pt x="17" y="442"/>
                  </a:lnTo>
                  <a:lnTo>
                    <a:pt x="27" y="434"/>
                  </a:lnTo>
                  <a:lnTo>
                    <a:pt x="40" y="425"/>
                  </a:lnTo>
                  <a:lnTo>
                    <a:pt x="55" y="416"/>
                  </a:lnTo>
                  <a:lnTo>
                    <a:pt x="70" y="406"/>
                  </a:lnTo>
                  <a:lnTo>
                    <a:pt x="86" y="394"/>
                  </a:lnTo>
                  <a:lnTo>
                    <a:pt x="102" y="381"/>
                  </a:lnTo>
                  <a:lnTo>
                    <a:pt x="120" y="369"/>
                  </a:lnTo>
                  <a:lnTo>
                    <a:pt x="136" y="355"/>
                  </a:lnTo>
                  <a:lnTo>
                    <a:pt x="152" y="340"/>
                  </a:lnTo>
                  <a:lnTo>
                    <a:pt x="168" y="325"/>
                  </a:lnTo>
                  <a:lnTo>
                    <a:pt x="182" y="310"/>
                  </a:lnTo>
                  <a:lnTo>
                    <a:pt x="194" y="294"/>
                  </a:lnTo>
                  <a:lnTo>
                    <a:pt x="205" y="277"/>
                  </a:lnTo>
                  <a:lnTo>
                    <a:pt x="213" y="259"/>
                  </a:lnTo>
                  <a:lnTo>
                    <a:pt x="226" y="222"/>
                  </a:lnTo>
                  <a:lnTo>
                    <a:pt x="235" y="186"/>
                  </a:lnTo>
                  <a:lnTo>
                    <a:pt x="243" y="149"/>
                  </a:lnTo>
                  <a:lnTo>
                    <a:pt x="252" y="114"/>
                  </a:lnTo>
                  <a:lnTo>
                    <a:pt x="261" y="84"/>
                  </a:lnTo>
                  <a:lnTo>
                    <a:pt x="274" y="60"/>
                  </a:lnTo>
                  <a:lnTo>
                    <a:pt x="290" y="44"/>
                  </a:lnTo>
                  <a:lnTo>
                    <a:pt x="312" y="36"/>
                  </a:lnTo>
                  <a:lnTo>
                    <a:pt x="337" y="30"/>
                  </a:lnTo>
                  <a:lnTo>
                    <a:pt x="364" y="20"/>
                  </a:lnTo>
                  <a:lnTo>
                    <a:pt x="390" y="9"/>
                  </a:lnTo>
                  <a:lnTo>
                    <a:pt x="414" y="1"/>
                  </a:lnTo>
                  <a:lnTo>
                    <a:pt x="435" y="0"/>
                  </a:lnTo>
                  <a:lnTo>
                    <a:pt x="451" y="9"/>
                  </a:lnTo>
                  <a:lnTo>
                    <a:pt x="462" y="31"/>
                  </a:lnTo>
                  <a:lnTo>
                    <a:pt x="465" y="72"/>
                  </a:lnTo>
                  <a:close/>
                </a:path>
              </a:pathLst>
            </a:custGeom>
            <a:solidFill>
              <a:srgbClr val="666628"/>
            </a:solidFill>
            <a:ln w="9525">
              <a:noFill/>
              <a:round/>
              <a:headEnd/>
              <a:tailEnd/>
            </a:ln>
          </p:spPr>
          <p:txBody>
            <a:bodyPr/>
            <a:lstStyle/>
            <a:p>
              <a:endParaRPr lang="fa-IR"/>
            </a:p>
          </p:txBody>
        </p:sp>
        <p:sp>
          <p:nvSpPr>
            <p:cNvPr id="16420" name="Freeform 234"/>
            <p:cNvSpPr>
              <a:spLocks/>
            </p:cNvSpPr>
            <p:nvPr/>
          </p:nvSpPr>
          <p:spPr bwMode="auto">
            <a:xfrm>
              <a:off x="1116" y="3373"/>
              <a:ext cx="415" cy="395"/>
            </a:xfrm>
            <a:custGeom>
              <a:avLst/>
              <a:gdLst>
                <a:gd name="T0" fmla="*/ 776 w 832"/>
                <a:gd name="T1" fmla="*/ 28 h 792"/>
                <a:gd name="T2" fmla="*/ 738 w 832"/>
                <a:gd name="T3" fmla="*/ 60 h 792"/>
                <a:gd name="T4" fmla="*/ 706 w 832"/>
                <a:gd name="T5" fmla="*/ 97 h 792"/>
                <a:gd name="T6" fmla="*/ 677 w 832"/>
                <a:gd name="T7" fmla="*/ 132 h 792"/>
                <a:gd name="T8" fmla="*/ 646 w 832"/>
                <a:gd name="T9" fmla="*/ 157 h 792"/>
                <a:gd name="T10" fmla="*/ 600 w 832"/>
                <a:gd name="T11" fmla="*/ 170 h 792"/>
                <a:gd name="T12" fmla="*/ 550 w 832"/>
                <a:gd name="T13" fmla="*/ 203 h 792"/>
                <a:gd name="T14" fmla="*/ 541 w 832"/>
                <a:gd name="T15" fmla="*/ 295 h 792"/>
                <a:gd name="T16" fmla="*/ 581 w 832"/>
                <a:gd name="T17" fmla="*/ 445 h 792"/>
                <a:gd name="T18" fmla="*/ 611 w 832"/>
                <a:gd name="T19" fmla="*/ 554 h 792"/>
                <a:gd name="T20" fmla="*/ 579 w 832"/>
                <a:gd name="T21" fmla="*/ 618 h 792"/>
                <a:gd name="T22" fmla="*/ 508 w 832"/>
                <a:gd name="T23" fmla="*/ 665 h 792"/>
                <a:gd name="T24" fmla="*/ 444 w 832"/>
                <a:gd name="T25" fmla="*/ 707 h 792"/>
                <a:gd name="T26" fmla="*/ 386 w 832"/>
                <a:gd name="T27" fmla="*/ 726 h 792"/>
                <a:gd name="T28" fmla="*/ 347 w 832"/>
                <a:gd name="T29" fmla="*/ 733 h 792"/>
                <a:gd name="T30" fmla="*/ 306 w 832"/>
                <a:gd name="T31" fmla="*/ 738 h 792"/>
                <a:gd name="T32" fmla="*/ 263 w 832"/>
                <a:gd name="T33" fmla="*/ 739 h 792"/>
                <a:gd name="T34" fmla="*/ 218 w 832"/>
                <a:gd name="T35" fmla="*/ 738 h 792"/>
                <a:gd name="T36" fmla="*/ 171 w 832"/>
                <a:gd name="T37" fmla="*/ 732 h 792"/>
                <a:gd name="T38" fmla="*/ 83 w 832"/>
                <a:gd name="T39" fmla="*/ 741 h 792"/>
                <a:gd name="T40" fmla="*/ 21 w 832"/>
                <a:gd name="T41" fmla="*/ 774 h 792"/>
                <a:gd name="T42" fmla="*/ 0 w 832"/>
                <a:gd name="T43" fmla="*/ 789 h 792"/>
                <a:gd name="T44" fmla="*/ 13 w 832"/>
                <a:gd name="T45" fmla="*/ 710 h 792"/>
                <a:gd name="T46" fmla="*/ 65 w 832"/>
                <a:gd name="T47" fmla="*/ 606 h 792"/>
                <a:gd name="T48" fmla="*/ 144 w 832"/>
                <a:gd name="T49" fmla="*/ 564 h 792"/>
                <a:gd name="T50" fmla="*/ 194 w 832"/>
                <a:gd name="T51" fmla="*/ 550 h 792"/>
                <a:gd name="T52" fmla="*/ 221 w 832"/>
                <a:gd name="T53" fmla="*/ 505 h 792"/>
                <a:gd name="T54" fmla="*/ 245 w 832"/>
                <a:gd name="T55" fmla="*/ 429 h 792"/>
                <a:gd name="T56" fmla="*/ 271 w 832"/>
                <a:gd name="T57" fmla="*/ 357 h 792"/>
                <a:gd name="T58" fmla="*/ 286 w 832"/>
                <a:gd name="T59" fmla="*/ 292 h 792"/>
                <a:gd name="T60" fmla="*/ 302 w 832"/>
                <a:gd name="T61" fmla="*/ 234 h 792"/>
                <a:gd name="T62" fmla="*/ 338 w 832"/>
                <a:gd name="T63" fmla="*/ 195 h 792"/>
                <a:gd name="T64" fmla="*/ 406 w 832"/>
                <a:gd name="T65" fmla="*/ 178 h 792"/>
                <a:gd name="T66" fmla="*/ 472 w 832"/>
                <a:gd name="T67" fmla="*/ 180 h 792"/>
                <a:gd name="T68" fmla="*/ 464 w 832"/>
                <a:gd name="T69" fmla="*/ 207 h 792"/>
                <a:gd name="T70" fmla="*/ 397 w 832"/>
                <a:gd name="T71" fmla="*/ 251 h 792"/>
                <a:gd name="T72" fmla="*/ 346 w 832"/>
                <a:gd name="T73" fmla="*/ 319 h 792"/>
                <a:gd name="T74" fmla="*/ 320 w 832"/>
                <a:gd name="T75" fmla="*/ 427 h 792"/>
                <a:gd name="T76" fmla="*/ 306 w 832"/>
                <a:gd name="T77" fmla="*/ 515 h 792"/>
                <a:gd name="T78" fmla="*/ 281 w 832"/>
                <a:gd name="T79" fmla="*/ 573 h 792"/>
                <a:gd name="T80" fmla="*/ 232 w 832"/>
                <a:gd name="T81" fmla="*/ 611 h 792"/>
                <a:gd name="T82" fmla="*/ 185 w 832"/>
                <a:gd name="T83" fmla="*/ 640 h 792"/>
                <a:gd name="T84" fmla="*/ 173 w 832"/>
                <a:gd name="T85" fmla="*/ 651 h 792"/>
                <a:gd name="T86" fmla="*/ 207 w 832"/>
                <a:gd name="T87" fmla="*/ 660 h 792"/>
                <a:gd name="T88" fmla="*/ 273 w 832"/>
                <a:gd name="T89" fmla="*/ 667 h 792"/>
                <a:gd name="T90" fmla="*/ 356 w 832"/>
                <a:gd name="T91" fmla="*/ 650 h 792"/>
                <a:gd name="T92" fmla="*/ 432 w 832"/>
                <a:gd name="T93" fmla="*/ 633 h 792"/>
                <a:gd name="T94" fmla="*/ 480 w 832"/>
                <a:gd name="T95" fmla="*/ 602 h 792"/>
                <a:gd name="T96" fmla="*/ 501 w 832"/>
                <a:gd name="T97" fmla="*/ 500 h 792"/>
                <a:gd name="T98" fmla="*/ 492 w 832"/>
                <a:gd name="T99" fmla="*/ 366 h 792"/>
                <a:gd name="T100" fmla="*/ 495 w 832"/>
                <a:gd name="T101" fmla="*/ 288 h 792"/>
                <a:gd name="T102" fmla="*/ 681 w 832"/>
                <a:gd name="T103" fmla="*/ 21 h 792"/>
                <a:gd name="T104" fmla="*/ 700 w 832"/>
                <a:gd name="T105" fmla="*/ 18 h 792"/>
                <a:gd name="T106" fmla="*/ 745 w 832"/>
                <a:gd name="T107" fmla="*/ 10 h 792"/>
                <a:gd name="T108" fmla="*/ 795 w 832"/>
                <a:gd name="T109" fmla="*/ 3 h 792"/>
                <a:gd name="T110" fmla="*/ 828 w 832"/>
                <a:gd name="T111" fmla="*/ 0 h 792"/>
                <a:gd name="T112" fmla="*/ 823 w 832"/>
                <a:gd name="T113" fmla="*/ 7 h 7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2"/>
                <a:gd name="T172" fmla="*/ 0 h 792"/>
                <a:gd name="T173" fmla="*/ 832 w 832"/>
                <a:gd name="T174" fmla="*/ 792 h 7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2" h="792">
                  <a:moveTo>
                    <a:pt x="809" y="13"/>
                  </a:moveTo>
                  <a:lnTo>
                    <a:pt x="793" y="20"/>
                  </a:lnTo>
                  <a:lnTo>
                    <a:pt x="776" y="28"/>
                  </a:lnTo>
                  <a:lnTo>
                    <a:pt x="763" y="38"/>
                  </a:lnTo>
                  <a:lnTo>
                    <a:pt x="750" y="49"/>
                  </a:lnTo>
                  <a:lnTo>
                    <a:pt x="738" y="60"/>
                  </a:lnTo>
                  <a:lnTo>
                    <a:pt x="727" y="72"/>
                  </a:lnTo>
                  <a:lnTo>
                    <a:pt x="717" y="84"/>
                  </a:lnTo>
                  <a:lnTo>
                    <a:pt x="706" y="97"/>
                  </a:lnTo>
                  <a:lnTo>
                    <a:pt x="697" y="109"/>
                  </a:lnTo>
                  <a:lnTo>
                    <a:pt x="687" y="120"/>
                  </a:lnTo>
                  <a:lnTo>
                    <a:pt x="677" y="132"/>
                  </a:lnTo>
                  <a:lnTo>
                    <a:pt x="667" y="141"/>
                  </a:lnTo>
                  <a:lnTo>
                    <a:pt x="658" y="150"/>
                  </a:lnTo>
                  <a:lnTo>
                    <a:pt x="646" y="157"/>
                  </a:lnTo>
                  <a:lnTo>
                    <a:pt x="635" y="162"/>
                  </a:lnTo>
                  <a:lnTo>
                    <a:pt x="623" y="165"/>
                  </a:lnTo>
                  <a:lnTo>
                    <a:pt x="600" y="170"/>
                  </a:lnTo>
                  <a:lnTo>
                    <a:pt x="579" y="177"/>
                  </a:lnTo>
                  <a:lnTo>
                    <a:pt x="562" y="188"/>
                  </a:lnTo>
                  <a:lnTo>
                    <a:pt x="550" y="203"/>
                  </a:lnTo>
                  <a:lnTo>
                    <a:pt x="541" y="226"/>
                  </a:lnTo>
                  <a:lnTo>
                    <a:pt x="539" y="256"/>
                  </a:lnTo>
                  <a:lnTo>
                    <a:pt x="541" y="295"/>
                  </a:lnTo>
                  <a:lnTo>
                    <a:pt x="552" y="345"/>
                  </a:lnTo>
                  <a:lnTo>
                    <a:pt x="566" y="398"/>
                  </a:lnTo>
                  <a:lnTo>
                    <a:pt x="581" y="445"/>
                  </a:lnTo>
                  <a:lnTo>
                    <a:pt x="594" y="486"/>
                  </a:lnTo>
                  <a:lnTo>
                    <a:pt x="606" y="523"/>
                  </a:lnTo>
                  <a:lnTo>
                    <a:pt x="611" y="554"/>
                  </a:lnTo>
                  <a:lnTo>
                    <a:pt x="609" y="580"/>
                  </a:lnTo>
                  <a:lnTo>
                    <a:pt x="600" y="602"/>
                  </a:lnTo>
                  <a:lnTo>
                    <a:pt x="579" y="618"/>
                  </a:lnTo>
                  <a:lnTo>
                    <a:pt x="554" y="633"/>
                  </a:lnTo>
                  <a:lnTo>
                    <a:pt x="531" y="649"/>
                  </a:lnTo>
                  <a:lnTo>
                    <a:pt x="508" y="665"/>
                  </a:lnTo>
                  <a:lnTo>
                    <a:pt x="487" y="680"/>
                  </a:lnTo>
                  <a:lnTo>
                    <a:pt x="465" y="694"/>
                  </a:lnTo>
                  <a:lnTo>
                    <a:pt x="444" y="707"/>
                  </a:lnTo>
                  <a:lnTo>
                    <a:pt x="420" y="717"/>
                  </a:lnTo>
                  <a:lnTo>
                    <a:pt x="397" y="724"/>
                  </a:lnTo>
                  <a:lnTo>
                    <a:pt x="386" y="726"/>
                  </a:lnTo>
                  <a:lnTo>
                    <a:pt x="373" y="728"/>
                  </a:lnTo>
                  <a:lnTo>
                    <a:pt x="361" y="731"/>
                  </a:lnTo>
                  <a:lnTo>
                    <a:pt x="347" y="733"/>
                  </a:lnTo>
                  <a:lnTo>
                    <a:pt x="334" y="735"/>
                  </a:lnTo>
                  <a:lnTo>
                    <a:pt x="320" y="736"/>
                  </a:lnTo>
                  <a:lnTo>
                    <a:pt x="306" y="738"/>
                  </a:lnTo>
                  <a:lnTo>
                    <a:pt x="291" y="738"/>
                  </a:lnTo>
                  <a:lnTo>
                    <a:pt x="278" y="739"/>
                  </a:lnTo>
                  <a:lnTo>
                    <a:pt x="263" y="739"/>
                  </a:lnTo>
                  <a:lnTo>
                    <a:pt x="248" y="739"/>
                  </a:lnTo>
                  <a:lnTo>
                    <a:pt x="233" y="738"/>
                  </a:lnTo>
                  <a:lnTo>
                    <a:pt x="218" y="738"/>
                  </a:lnTo>
                  <a:lnTo>
                    <a:pt x="202" y="735"/>
                  </a:lnTo>
                  <a:lnTo>
                    <a:pt x="187" y="734"/>
                  </a:lnTo>
                  <a:lnTo>
                    <a:pt x="171" y="732"/>
                  </a:lnTo>
                  <a:lnTo>
                    <a:pt x="139" y="731"/>
                  </a:lnTo>
                  <a:lnTo>
                    <a:pt x="109" y="734"/>
                  </a:lnTo>
                  <a:lnTo>
                    <a:pt x="83" y="741"/>
                  </a:lnTo>
                  <a:lnTo>
                    <a:pt x="59" y="751"/>
                  </a:lnTo>
                  <a:lnTo>
                    <a:pt x="38" y="763"/>
                  </a:lnTo>
                  <a:lnTo>
                    <a:pt x="21" y="774"/>
                  </a:lnTo>
                  <a:lnTo>
                    <a:pt x="9" y="785"/>
                  </a:lnTo>
                  <a:lnTo>
                    <a:pt x="2" y="792"/>
                  </a:lnTo>
                  <a:lnTo>
                    <a:pt x="0" y="789"/>
                  </a:lnTo>
                  <a:lnTo>
                    <a:pt x="0" y="772"/>
                  </a:lnTo>
                  <a:lnTo>
                    <a:pt x="5" y="745"/>
                  </a:lnTo>
                  <a:lnTo>
                    <a:pt x="13" y="710"/>
                  </a:lnTo>
                  <a:lnTo>
                    <a:pt x="25" y="673"/>
                  </a:lnTo>
                  <a:lnTo>
                    <a:pt x="43" y="637"/>
                  </a:lnTo>
                  <a:lnTo>
                    <a:pt x="65" y="606"/>
                  </a:lnTo>
                  <a:lnTo>
                    <a:pt x="92" y="584"/>
                  </a:lnTo>
                  <a:lnTo>
                    <a:pt x="121" y="572"/>
                  </a:lnTo>
                  <a:lnTo>
                    <a:pt x="144" y="564"/>
                  </a:lnTo>
                  <a:lnTo>
                    <a:pt x="164" y="559"/>
                  </a:lnTo>
                  <a:lnTo>
                    <a:pt x="181" y="554"/>
                  </a:lnTo>
                  <a:lnTo>
                    <a:pt x="194" y="550"/>
                  </a:lnTo>
                  <a:lnTo>
                    <a:pt x="205" y="542"/>
                  </a:lnTo>
                  <a:lnTo>
                    <a:pt x="214" y="527"/>
                  </a:lnTo>
                  <a:lnTo>
                    <a:pt x="221" y="505"/>
                  </a:lnTo>
                  <a:lnTo>
                    <a:pt x="228" y="478"/>
                  </a:lnTo>
                  <a:lnTo>
                    <a:pt x="237" y="453"/>
                  </a:lnTo>
                  <a:lnTo>
                    <a:pt x="245" y="429"/>
                  </a:lnTo>
                  <a:lnTo>
                    <a:pt x="255" y="404"/>
                  </a:lnTo>
                  <a:lnTo>
                    <a:pt x="263" y="381"/>
                  </a:lnTo>
                  <a:lnTo>
                    <a:pt x="271" y="357"/>
                  </a:lnTo>
                  <a:lnTo>
                    <a:pt x="278" y="334"/>
                  </a:lnTo>
                  <a:lnTo>
                    <a:pt x="282" y="313"/>
                  </a:lnTo>
                  <a:lnTo>
                    <a:pt x="286" y="292"/>
                  </a:lnTo>
                  <a:lnTo>
                    <a:pt x="290" y="271"/>
                  </a:lnTo>
                  <a:lnTo>
                    <a:pt x="295" y="251"/>
                  </a:lnTo>
                  <a:lnTo>
                    <a:pt x="302" y="234"/>
                  </a:lnTo>
                  <a:lnTo>
                    <a:pt x="311" y="219"/>
                  </a:lnTo>
                  <a:lnTo>
                    <a:pt x="323" y="205"/>
                  </a:lnTo>
                  <a:lnTo>
                    <a:pt x="338" y="195"/>
                  </a:lnTo>
                  <a:lnTo>
                    <a:pt x="356" y="187"/>
                  </a:lnTo>
                  <a:lnTo>
                    <a:pt x="380" y="181"/>
                  </a:lnTo>
                  <a:lnTo>
                    <a:pt x="406" y="178"/>
                  </a:lnTo>
                  <a:lnTo>
                    <a:pt x="432" y="175"/>
                  </a:lnTo>
                  <a:lnTo>
                    <a:pt x="455" y="177"/>
                  </a:lnTo>
                  <a:lnTo>
                    <a:pt x="472" y="180"/>
                  </a:lnTo>
                  <a:lnTo>
                    <a:pt x="482" y="186"/>
                  </a:lnTo>
                  <a:lnTo>
                    <a:pt x="480" y="195"/>
                  </a:lnTo>
                  <a:lnTo>
                    <a:pt x="464" y="207"/>
                  </a:lnTo>
                  <a:lnTo>
                    <a:pt x="441" y="220"/>
                  </a:lnTo>
                  <a:lnTo>
                    <a:pt x="418" y="235"/>
                  </a:lnTo>
                  <a:lnTo>
                    <a:pt x="397" y="251"/>
                  </a:lnTo>
                  <a:lnTo>
                    <a:pt x="378" y="271"/>
                  </a:lnTo>
                  <a:lnTo>
                    <a:pt x="361" y="293"/>
                  </a:lnTo>
                  <a:lnTo>
                    <a:pt x="346" y="319"/>
                  </a:lnTo>
                  <a:lnTo>
                    <a:pt x="334" y="352"/>
                  </a:lnTo>
                  <a:lnTo>
                    <a:pt x="326" y="389"/>
                  </a:lnTo>
                  <a:lnTo>
                    <a:pt x="320" y="427"/>
                  </a:lnTo>
                  <a:lnTo>
                    <a:pt x="316" y="460"/>
                  </a:lnTo>
                  <a:lnTo>
                    <a:pt x="311" y="490"/>
                  </a:lnTo>
                  <a:lnTo>
                    <a:pt x="306" y="515"/>
                  </a:lnTo>
                  <a:lnTo>
                    <a:pt x="301" y="538"/>
                  </a:lnTo>
                  <a:lnTo>
                    <a:pt x="293" y="557"/>
                  </a:lnTo>
                  <a:lnTo>
                    <a:pt x="281" y="573"/>
                  </a:lnTo>
                  <a:lnTo>
                    <a:pt x="267" y="587"/>
                  </a:lnTo>
                  <a:lnTo>
                    <a:pt x="250" y="599"/>
                  </a:lnTo>
                  <a:lnTo>
                    <a:pt x="232" y="611"/>
                  </a:lnTo>
                  <a:lnTo>
                    <a:pt x="214" y="622"/>
                  </a:lnTo>
                  <a:lnTo>
                    <a:pt x="198" y="632"/>
                  </a:lnTo>
                  <a:lnTo>
                    <a:pt x="185" y="640"/>
                  </a:lnTo>
                  <a:lnTo>
                    <a:pt x="175" y="647"/>
                  </a:lnTo>
                  <a:lnTo>
                    <a:pt x="172" y="650"/>
                  </a:lnTo>
                  <a:lnTo>
                    <a:pt x="173" y="651"/>
                  </a:lnTo>
                  <a:lnTo>
                    <a:pt x="181" y="652"/>
                  </a:lnTo>
                  <a:lnTo>
                    <a:pt x="192" y="656"/>
                  </a:lnTo>
                  <a:lnTo>
                    <a:pt x="207" y="660"/>
                  </a:lnTo>
                  <a:lnTo>
                    <a:pt x="227" y="664"/>
                  </a:lnTo>
                  <a:lnTo>
                    <a:pt x="249" y="667"/>
                  </a:lnTo>
                  <a:lnTo>
                    <a:pt x="273" y="667"/>
                  </a:lnTo>
                  <a:lnTo>
                    <a:pt x="300" y="665"/>
                  </a:lnTo>
                  <a:lnTo>
                    <a:pt x="327" y="658"/>
                  </a:lnTo>
                  <a:lnTo>
                    <a:pt x="356" y="650"/>
                  </a:lnTo>
                  <a:lnTo>
                    <a:pt x="382" y="643"/>
                  </a:lnTo>
                  <a:lnTo>
                    <a:pt x="409" y="639"/>
                  </a:lnTo>
                  <a:lnTo>
                    <a:pt x="432" y="633"/>
                  </a:lnTo>
                  <a:lnTo>
                    <a:pt x="453" y="626"/>
                  </a:lnTo>
                  <a:lnTo>
                    <a:pt x="469" y="616"/>
                  </a:lnTo>
                  <a:lnTo>
                    <a:pt x="480" y="602"/>
                  </a:lnTo>
                  <a:lnTo>
                    <a:pt x="487" y="582"/>
                  </a:lnTo>
                  <a:lnTo>
                    <a:pt x="494" y="539"/>
                  </a:lnTo>
                  <a:lnTo>
                    <a:pt x="501" y="500"/>
                  </a:lnTo>
                  <a:lnTo>
                    <a:pt x="503" y="460"/>
                  </a:lnTo>
                  <a:lnTo>
                    <a:pt x="499" y="414"/>
                  </a:lnTo>
                  <a:lnTo>
                    <a:pt x="492" y="366"/>
                  </a:lnTo>
                  <a:lnTo>
                    <a:pt x="492" y="325"/>
                  </a:lnTo>
                  <a:lnTo>
                    <a:pt x="494" y="299"/>
                  </a:lnTo>
                  <a:lnTo>
                    <a:pt x="495" y="288"/>
                  </a:lnTo>
                  <a:lnTo>
                    <a:pt x="516" y="165"/>
                  </a:lnTo>
                  <a:lnTo>
                    <a:pt x="604" y="98"/>
                  </a:lnTo>
                  <a:lnTo>
                    <a:pt x="681" y="21"/>
                  </a:lnTo>
                  <a:lnTo>
                    <a:pt x="683" y="21"/>
                  </a:lnTo>
                  <a:lnTo>
                    <a:pt x="690" y="20"/>
                  </a:lnTo>
                  <a:lnTo>
                    <a:pt x="700" y="18"/>
                  </a:lnTo>
                  <a:lnTo>
                    <a:pt x="714" y="15"/>
                  </a:lnTo>
                  <a:lnTo>
                    <a:pt x="729" y="13"/>
                  </a:lnTo>
                  <a:lnTo>
                    <a:pt x="745" y="10"/>
                  </a:lnTo>
                  <a:lnTo>
                    <a:pt x="763" y="7"/>
                  </a:lnTo>
                  <a:lnTo>
                    <a:pt x="780" y="5"/>
                  </a:lnTo>
                  <a:lnTo>
                    <a:pt x="795" y="3"/>
                  </a:lnTo>
                  <a:lnTo>
                    <a:pt x="809" y="1"/>
                  </a:lnTo>
                  <a:lnTo>
                    <a:pt x="820" y="0"/>
                  </a:lnTo>
                  <a:lnTo>
                    <a:pt x="828" y="0"/>
                  </a:lnTo>
                  <a:lnTo>
                    <a:pt x="832" y="1"/>
                  </a:lnTo>
                  <a:lnTo>
                    <a:pt x="829" y="4"/>
                  </a:lnTo>
                  <a:lnTo>
                    <a:pt x="823" y="7"/>
                  </a:lnTo>
                  <a:lnTo>
                    <a:pt x="809" y="13"/>
                  </a:lnTo>
                  <a:close/>
                </a:path>
              </a:pathLst>
            </a:custGeom>
            <a:solidFill>
              <a:srgbClr val="000000"/>
            </a:solidFill>
            <a:ln w="9525">
              <a:noFill/>
              <a:round/>
              <a:headEnd/>
              <a:tailEnd/>
            </a:ln>
          </p:spPr>
          <p:txBody>
            <a:bodyPr/>
            <a:lstStyle/>
            <a:p>
              <a:endParaRPr lang="fa-IR"/>
            </a:p>
          </p:txBody>
        </p:sp>
        <p:sp>
          <p:nvSpPr>
            <p:cNvPr id="16421" name="Freeform 235"/>
            <p:cNvSpPr>
              <a:spLocks/>
            </p:cNvSpPr>
            <p:nvPr/>
          </p:nvSpPr>
          <p:spPr bwMode="auto">
            <a:xfrm>
              <a:off x="1291" y="3520"/>
              <a:ext cx="55" cy="141"/>
            </a:xfrm>
            <a:custGeom>
              <a:avLst/>
              <a:gdLst>
                <a:gd name="T0" fmla="*/ 105 w 110"/>
                <a:gd name="T1" fmla="*/ 45 h 282"/>
                <a:gd name="T2" fmla="*/ 98 w 110"/>
                <a:gd name="T3" fmla="*/ 78 h 282"/>
                <a:gd name="T4" fmla="*/ 96 w 110"/>
                <a:gd name="T5" fmla="*/ 104 h 282"/>
                <a:gd name="T6" fmla="*/ 95 w 110"/>
                <a:gd name="T7" fmla="*/ 123 h 282"/>
                <a:gd name="T8" fmla="*/ 96 w 110"/>
                <a:gd name="T9" fmla="*/ 139 h 282"/>
                <a:gd name="T10" fmla="*/ 95 w 110"/>
                <a:gd name="T11" fmla="*/ 153 h 282"/>
                <a:gd name="T12" fmla="*/ 93 w 110"/>
                <a:gd name="T13" fmla="*/ 168 h 282"/>
                <a:gd name="T14" fmla="*/ 87 w 110"/>
                <a:gd name="T15" fmla="*/ 183 h 282"/>
                <a:gd name="T16" fmla="*/ 75 w 110"/>
                <a:gd name="T17" fmla="*/ 203 h 282"/>
                <a:gd name="T18" fmla="*/ 61 w 110"/>
                <a:gd name="T19" fmla="*/ 222 h 282"/>
                <a:gd name="T20" fmla="*/ 48 w 110"/>
                <a:gd name="T21" fmla="*/ 240 h 282"/>
                <a:gd name="T22" fmla="*/ 35 w 110"/>
                <a:gd name="T23" fmla="*/ 254 h 282"/>
                <a:gd name="T24" fmla="*/ 23 w 110"/>
                <a:gd name="T25" fmla="*/ 264 h 282"/>
                <a:gd name="T26" fmla="*/ 14 w 110"/>
                <a:gd name="T27" fmla="*/ 272 h 282"/>
                <a:gd name="T28" fmla="*/ 7 w 110"/>
                <a:gd name="T29" fmla="*/ 278 h 282"/>
                <a:gd name="T30" fmla="*/ 2 w 110"/>
                <a:gd name="T31" fmla="*/ 281 h 282"/>
                <a:gd name="T32" fmla="*/ 0 w 110"/>
                <a:gd name="T33" fmla="*/ 282 h 282"/>
                <a:gd name="T34" fmla="*/ 2 w 110"/>
                <a:gd name="T35" fmla="*/ 279 h 282"/>
                <a:gd name="T36" fmla="*/ 6 w 110"/>
                <a:gd name="T37" fmla="*/ 265 h 282"/>
                <a:gd name="T38" fmla="*/ 12 w 110"/>
                <a:gd name="T39" fmla="*/ 242 h 282"/>
                <a:gd name="T40" fmla="*/ 16 w 110"/>
                <a:gd name="T41" fmla="*/ 205 h 282"/>
                <a:gd name="T42" fmla="*/ 18 w 110"/>
                <a:gd name="T43" fmla="*/ 164 h 282"/>
                <a:gd name="T44" fmla="*/ 18 w 110"/>
                <a:gd name="T45" fmla="*/ 125 h 282"/>
                <a:gd name="T46" fmla="*/ 21 w 110"/>
                <a:gd name="T47" fmla="*/ 92 h 282"/>
                <a:gd name="T48" fmla="*/ 33 w 110"/>
                <a:gd name="T49" fmla="*/ 67 h 282"/>
                <a:gd name="T50" fmla="*/ 44 w 110"/>
                <a:gd name="T51" fmla="*/ 54 h 282"/>
                <a:gd name="T52" fmla="*/ 58 w 110"/>
                <a:gd name="T53" fmla="*/ 38 h 282"/>
                <a:gd name="T54" fmla="*/ 73 w 110"/>
                <a:gd name="T55" fmla="*/ 22 h 282"/>
                <a:gd name="T56" fmla="*/ 88 w 110"/>
                <a:gd name="T57" fmla="*/ 8 h 282"/>
                <a:gd name="T58" fmla="*/ 99 w 110"/>
                <a:gd name="T59" fmla="*/ 0 h 282"/>
                <a:gd name="T60" fmla="*/ 107 w 110"/>
                <a:gd name="T61" fmla="*/ 2 h 282"/>
                <a:gd name="T62" fmla="*/ 110 w 110"/>
                <a:gd name="T63" fmla="*/ 16 h 282"/>
                <a:gd name="T64" fmla="*/ 105 w 110"/>
                <a:gd name="T65" fmla="*/ 45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282"/>
                <a:gd name="T101" fmla="*/ 110 w 110"/>
                <a:gd name="T102" fmla="*/ 282 h 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282">
                  <a:moveTo>
                    <a:pt x="105" y="45"/>
                  </a:moveTo>
                  <a:lnTo>
                    <a:pt x="98" y="78"/>
                  </a:lnTo>
                  <a:lnTo>
                    <a:pt x="96" y="104"/>
                  </a:lnTo>
                  <a:lnTo>
                    <a:pt x="95" y="123"/>
                  </a:lnTo>
                  <a:lnTo>
                    <a:pt x="96" y="139"/>
                  </a:lnTo>
                  <a:lnTo>
                    <a:pt x="95" y="153"/>
                  </a:lnTo>
                  <a:lnTo>
                    <a:pt x="93" y="168"/>
                  </a:lnTo>
                  <a:lnTo>
                    <a:pt x="87" y="183"/>
                  </a:lnTo>
                  <a:lnTo>
                    <a:pt x="75" y="203"/>
                  </a:lnTo>
                  <a:lnTo>
                    <a:pt x="61" y="222"/>
                  </a:lnTo>
                  <a:lnTo>
                    <a:pt x="48" y="240"/>
                  </a:lnTo>
                  <a:lnTo>
                    <a:pt x="35" y="254"/>
                  </a:lnTo>
                  <a:lnTo>
                    <a:pt x="23" y="264"/>
                  </a:lnTo>
                  <a:lnTo>
                    <a:pt x="14" y="272"/>
                  </a:lnTo>
                  <a:lnTo>
                    <a:pt x="7" y="278"/>
                  </a:lnTo>
                  <a:lnTo>
                    <a:pt x="2" y="281"/>
                  </a:lnTo>
                  <a:lnTo>
                    <a:pt x="0" y="282"/>
                  </a:lnTo>
                  <a:lnTo>
                    <a:pt x="2" y="279"/>
                  </a:lnTo>
                  <a:lnTo>
                    <a:pt x="6" y="265"/>
                  </a:lnTo>
                  <a:lnTo>
                    <a:pt x="12" y="242"/>
                  </a:lnTo>
                  <a:lnTo>
                    <a:pt x="16" y="205"/>
                  </a:lnTo>
                  <a:lnTo>
                    <a:pt x="18" y="164"/>
                  </a:lnTo>
                  <a:lnTo>
                    <a:pt x="18" y="125"/>
                  </a:lnTo>
                  <a:lnTo>
                    <a:pt x="21" y="92"/>
                  </a:lnTo>
                  <a:lnTo>
                    <a:pt x="33" y="67"/>
                  </a:lnTo>
                  <a:lnTo>
                    <a:pt x="44" y="54"/>
                  </a:lnTo>
                  <a:lnTo>
                    <a:pt x="58" y="38"/>
                  </a:lnTo>
                  <a:lnTo>
                    <a:pt x="73" y="22"/>
                  </a:lnTo>
                  <a:lnTo>
                    <a:pt x="88" y="8"/>
                  </a:lnTo>
                  <a:lnTo>
                    <a:pt x="99" y="0"/>
                  </a:lnTo>
                  <a:lnTo>
                    <a:pt x="107" y="2"/>
                  </a:lnTo>
                  <a:lnTo>
                    <a:pt x="110" y="16"/>
                  </a:lnTo>
                  <a:lnTo>
                    <a:pt x="105" y="45"/>
                  </a:lnTo>
                  <a:close/>
                </a:path>
              </a:pathLst>
            </a:custGeom>
            <a:solidFill>
              <a:srgbClr val="000000"/>
            </a:solidFill>
            <a:ln w="9525">
              <a:noFill/>
              <a:round/>
              <a:headEnd/>
              <a:tailEnd/>
            </a:ln>
          </p:spPr>
          <p:txBody>
            <a:bodyPr/>
            <a:lstStyle/>
            <a:p>
              <a:endParaRPr lang="fa-IR"/>
            </a:p>
          </p:txBody>
        </p:sp>
      </p:grpSp>
    </p:spTree>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10–</a:t>
            </a:r>
            <a:fld id="{F4F01B28-89E8-4C3D-8C68-8BD92BF6BC89}" type="slidenum">
              <a:rPr lang="en-US"/>
              <a:pPr/>
              <a:t>265</a:t>
            </a:fld>
            <a:endParaRPr lang="en-US"/>
          </a:p>
        </p:txBody>
      </p:sp>
      <p:sp>
        <p:nvSpPr>
          <p:cNvPr id="270339" name="Rectangle 3"/>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Suggestions for Reducing the Negative Consequences of Rumors</a:t>
            </a:r>
          </a:p>
        </p:txBody>
      </p:sp>
      <p:sp>
        <p:nvSpPr>
          <p:cNvPr id="27034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–5</a:t>
            </a:r>
            <a:endParaRPr lang="en-US">
              <a:solidFill>
                <a:schemeClr val="bg1"/>
              </a:solidFill>
            </a:endParaRPr>
          </a:p>
        </p:txBody>
      </p:sp>
      <p:sp>
        <p:nvSpPr>
          <p:cNvPr id="17414" name="Rectangle 6"/>
          <p:cNvSpPr>
            <a:spLocks noChangeArrowheads="1"/>
          </p:cNvSpPr>
          <p:nvPr/>
        </p:nvSpPr>
        <p:spPr bwMode="auto">
          <a:xfrm>
            <a:off x="914400" y="1905000"/>
            <a:ext cx="7315200" cy="2682875"/>
          </a:xfrm>
          <a:prstGeom prst="rect">
            <a:avLst/>
          </a:prstGeom>
          <a:noFill/>
          <a:ln w="9525">
            <a:noFill/>
            <a:miter lim="800000"/>
            <a:headEnd/>
            <a:tailEnd/>
          </a:ln>
        </p:spPr>
        <p:txBody>
          <a:bodyPr>
            <a:spAutoFit/>
          </a:bodyPr>
          <a:lstStyle/>
          <a:p>
            <a:pPr marL="344488" indent="-344488">
              <a:spcBef>
                <a:spcPct val="50000"/>
              </a:spcBef>
              <a:buFontTx/>
              <a:buAutoNum type="arabicPeriod"/>
            </a:pPr>
            <a:r>
              <a:rPr lang="en-US" sz="2000" b="0"/>
              <a:t>Announce timetables for making important decisions.</a:t>
            </a:r>
          </a:p>
          <a:p>
            <a:pPr marL="344488" indent="-344488">
              <a:spcBef>
                <a:spcPct val="50000"/>
              </a:spcBef>
              <a:buFontTx/>
              <a:buAutoNum type="arabicPeriod"/>
            </a:pPr>
            <a:r>
              <a:rPr lang="en-US" sz="2000" b="0"/>
              <a:t>Explain decisions and behaviors that may appear inconsistent or secretive.</a:t>
            </a:r>
          </a:p>
          <a:p>
            <a:pPr marL="344488" indent="-344488">
              <a:spcBef>
                <a:spcPct val="50000"/>
              </a:spcBef>
              <a:buFontTx/>
              <a:buAutoNum type="arabicPeriod"/>
            </a:pPr>
            <a:r>
              <a:rPr lang="en-US" sz="2000" b="0"/>
              <a:t>Emphasize the downside, as well as the upside, of current decisions and future plans.</a:t>
            </a:r>
          </a:p>
          <a:p>
            <a:pPr marL="344488" indent="-344488">
              <a:spcBef>
                <a:spcPct val="50000"/>
              </a:spcBef>
              <a:buFontTx/>
              <a:buAutoNum type="arabicPeriod"/>
            </a:pPr>
            <a:r>
              <a:rPr lang="en-US" sz="2000" b="0"/>
              <a:t>Openly discuss worst-case possibilities—it is almost never as anxiety-provoking as the unspoken fantasy.</a:t>
            </a:r>
          </a:p>
        </p:txBody>
      </p:sp>
      <p:sp>
        <p:nvSpPr>
          <p:cNvPr id="17415" name="Rectangle 7"/>
          <p:cNvSpPr>
            <a:spLocks noChangeArrowheads="1"/>
          </p:cNvSpPr>
          <p:nvPr/>
        </p:nvSpPr>
        <p:spPr bwMode="auto">
          <a:xfrm>
            <a:off x="685800" y="6154738"/>
            <a:ext cx="4572000" cy="365125"/>
          </a:xfrm>
          <a:prstGeom prst="rect">
            <a:avLst/>
          </a:prstGeom>
          <a:noFill/>
          <a:ln w="9525">
            <a:noFill/>
            <a:miter lim="800000"/>
            <a:headEnd/>
            <a:tailEnd/>
          </a:ln>
        </p:spPr>
        <p:txBody>
          <a:bodyPr>
            <a:spAutoFit/>
          </a:bodyPr>
          <a:lstStyle/>
          <a:p>
            <a:r>
              <a:rPr lang="en-US" sz="900" b="0"/>
              <a:t>Source: Adapted from L. Hirschhorn, “Managing Rumors,” in L. Hirschhorn (ed.), </a:t>
            </a:r>
            <a:r>
              <a:rPr lang="en-US" sz="900" b="0" i="1"/>
              <a:t>Cutting Back </a:t>
            </a:r>
            <a:r>
              <a:rPr lang="en-US" sz="900" b="0"/>
              <a:t>(San Francisco: Jossey-Bass, 1983), pp. 54–56. With permission.</a:t>
            </a:r>
          </a:p>
        </p:txBody>
      </p:sp>
    </p:spTree>
  </p:cSld>
  <p:clrMapOvr>
    <a:masterClrMapping/>
  </p:clrMapOvr>
  <p:transition>
    <p:cut thruBlk="1"/>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 2005 Prentice Hall Inc. All rights reserved.</a:t>
            </a:r>
          </a:p>
        </p:txBody>
      </p:sp>
      <p:sp>
        <p:nvSpPr>
          <p:cNvPr id="18435" name="Slide Number Placeholder 4"/>
          <p:cNvSpPr>
            <a:spLocks noGrp="1"/>
          </p:cNvSpPr>
          <p:nvPr>
            <p:ph type="sldNum" sz="quarter" idx="11"/>
          </p:nvPr>
        </p:nvSpPr>
        <p:spPr>
          <a:noFill/>
        </p:spPr>
        <p:txBody>
          <a:bodyPr/>
          <a:lstStyle/>
          <a:p>
            <a:r>
              <a:rPr lang="en-US"/>
              <a:t>10–</a:t>
            </a:r>
            <a:fld id="{FC898482-2EDB-4C08-8511-8C8324AAF92E}" type="slidenum">
              <a:rPr lang="en-US"/>
              <a:pPr/>
              <a:t>266</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Computer-Aided Communication</a:t>
            </a:r>
          </a:p>
        </p:txBody>
      </p:sp>
      <p:sp>
        <p:nvSpPr>
          <p:cNvPr id="18437" name="Rectangle 3"/>
          <p:cNvSpPr>
            <a:spLocks noGrp="1" noChangeArrowheads="1"/>
          </p:cNvSpPr>
          <p:nvPr>
            <p:ph type="body" idx="1"/>
          </p:nvPr>
        </p:nvSpPr>
        <p:spPr/>
        <p:txBody>
          <a:bodyPr>
            <a:normAutofit fontScale="92500" lnSpcReduction="10000"/>
          </a:bodyPr>
          <a:lstStyle/>
          <a:p>
            <a:pPr algn="just" rtl="0" eaLnBrk="1" hangingPunct="1">
              <a:spcBef>
                <a:spcPct val="40000"/>
              </a:spcBef>
            </a:pPr>
            <a:r>
              <a:rPr lang="en-US" smtClean="0"/>
              <a:t>E-mail</a:t>
            </a:r>
          </a:p>
          <a:p>
            <a:pPr lvl="1" algn="just" rtl="0" eaLnBrk="1" hangingPunct="1">
              <a:spcBef>
                <a:spcPct val="40000"/>
              </a:spcBef>
            </a:pPr>
            <a:r>
              <a:rPr lang="en-US" smtClean="0"/>
              <a:t>Advantages: quickly written, sent, and stored; low cost for distribution.</a:t>
            </a:r>
          </a:p>
          <a:p>
            <a:pPr lvl="1" algn="just" rtl="0" eaLnBrk="1" hangingPunct="1">
              <a:spcBef>
                <a:spcPct val="40000"/>
              </a:spcBef>
            </a:pPr>
            <a:r>
              <a:rPr lang="en-US" smtClean="0"/>
              <a:t>Disadvantages: information overload, lack of emotional content, cold and impersonal.</a:t>
            </a:r>
          </a:p>
          <a:p>
            <a:pPr algn="just" rtl="0" eaLnBrk="1" hangingPunct="1">
              <a:spcBef>
                <a:spcPct val="40000"/>
              </a:spcBef>
            </a:pPr>
            <a:r>
              <a:rPr lang="en-US" smtClean="0"/>
              <a:t>Instant messaging</a:t>
            </a:r>
          </a:p>
          <a:p>
            <a:pPr lvl="1" algn="just" rtl="0" eaLnBrk="1" hangingPunct="1">
              <a:spcBef>
                <a:spcPct val="40000"/>
              </a:spcBef>
            </a:pPr>
            <a:r>
              <a:rPr lang="en-US" smtClean="0"/>
              <a:t>Advantage: “real time” e-mail transmitted straight to the receiver’s desktop.</a:t>
            </a:r>
          </a:p>
          <a:p>
            <a:pPr lvl="1" algn="just" rtl="0" eaLnBrk="1" hangingPunct="1">
              <a:spcBef>
                <a:spcPct val="40000"/>
              </a:spcBef>
            </a:pPr>
            <a:r>
              <a:rPr lang="en-US" smtClean="0"/>
              <a:t>Disadvantage: can be intrusive and distracting.</a:t>
            </a: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10–</a:t>
            </a:r>
            <a:fld id="{EB01954E-7B5C-4EF3-924F-4E5FE530469E}" type="slidenum">
              <a:rPr lang="en-US"/>
              <a:pPr/>
              <a:t>267</a:t>
            </a:fld>
            <a:endParaRPr lang="en-US"/>
          </a:p>
        </p:txBody>
      </p:sp>
      <p:sp>
        <p:nvSpPr>
          <p:cNvPr id="274434" name="Rectangle 2"/>
          <p:cNvSpPr>
            <a:spLocks noGrp="1" noChangeArrowheads="1"/>
          </p:cNvSpPr>
          <p:nvPr>
            <p:ph type="title"/>
          </p:nvPr>
        </p:nvSpPr>
        <p:spPr/>
        <p:txBody>
          <a:bodyPr>
            <a:normAutofit fontScale="90000"/>
          </a:bodyPr>
          <a:lstStyle/>
          <a:p>
            <a:pPr algn="just" rtl="0" eaLnBrk="1" hangingPunct="1">
              <a:defRPr/>
            </a:pPr>
            <a:r>
              <a:rPr lang="en-US" smtClean="0"/>
              <a:t>Emoticons:  Showing Emotion in E-Mail</a:t>
            </a:r>
          </a:p>
        </p:txBody>
      </p:sp>
      <p:sp>
        <p:nvSpPr>
          <p:cNvPr id="274437"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–6</a:t>
            </a:r>
            <a:endParaRPr lang="en-US">
              <a:solidFill>
                <a:schemeClr val="bg1"/>
              </a:solidFill>
            </a:endParaRPr>
          </a:p>
        </p:txBody>
      </p:sp>
      <p:sp>
        <p:nvSpPr>
          <p:cNvPr id="19462" name="Rectangle 6"/>
          <p:cNvSpPr>
            <a:spLocks noChangeArrowheads="1"/>
          </p:cNvSpPr>
          <p:nvPr/>
        </p:nvSpPr>
        <p:spPr bwMode="auto">
          <a:xfrm>
            <a:off x="914400" y="1295400"/>
            <a:ext cx="7315200" cy="1806575"/>
          </a:xfrm>
          <a:prstGeom prst="rect">
            <a:avLst/>
          </a:prstGeom>
          <a:noFill/>
          <a:ln w="9525">
            <a:noFill/>
            <a:miter lim="800000"/>
            <a:headEnd/>
            <a:tailEnd/>
          </a:ln>
        </p:spPr>
        <p:txBody>
          <a:bodyPr>
            <a:spAutoFit/>
          </a:bodyPr>
          <a:lstStyle/>
          <a:p>
            <a:pPr>
              <a:lnSpc>
                <a:spcPct val="125000"/>
              </a:lnSpc>
              <a:spcBef>
                <a:spcPct val="50000"/>
              </a:spcBef>
            </a:pPr>
            <a:r>
              <a:rPr lang="en-US" sz="1800" b="0"/>
              <a:t>Electronic mail needn’t be emotion free. Over the years, a set of symbols (emoticons) has evolved that e-mail users have developed for expressing emotions. For instance, the use of all caps (i.e., THIS PROJECT NEEDS YOUR IMMEDIATE ATTENTION!) is the e-mail equivalent of shouting. The following highlights some emoticons:</a:t>
            </a:r>
          </a:p>
        </p:txBody>
      </p:sp>
      <p:pic>
        <p:nvPicPr>
          <p:cNvPr id="19463" name="Picture 7"/>
          <p:cNvPicPr>
            <a:picLocks noChangeAspect="1" noChangeArrowheads="1"/>
          </p:cNvPicPr>
          <p:nvPr/>
        </p:nvPicPr>
        <p:blipFill>
          <a:blip r:embed="rId3"/>
          <a:srcRect/>
          <a:stretch>
            <a:fillRect/>
          </a:stretch>
        </p:blipFill>
        <p:spPr bwMode="auto">
          <a:xfrm>
            <a:off x="1543050" y="3486150"/>
            <a:ext cx="6057900" cy="207645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10–</a:t>
            </a:r>
            <a:fld id="{3F68D110-FDAA-4DE8-86AC-FBF4279497EF}" type="slidenum">
              <a:rPr lang="en-US"/>
              <a:pPr/>
              <a:t>268</a:t>
            </a:fld>
            <a:endParaRPr lang="en-US"/>
          </a:p>
        </p:txBody>
      </p:sp>
      <p:sp>
        <p:nvSpPr>
          <p:cNvPr id="272386" name="Rectangle 2"/>
          <p:cNvSpPr>
            <a:spLocks noGrp="1" noChangeArrowheads="1"/>
          </p:cNvSpPr>
          <p:nvPr>
            <p:ph type="title"/>
          </p:nvPr>
        </p:nvSpPr>
        <p:spPr/>
        <p:txBody>
          <a:bodyPr>
            <a:normAutofit fontScale="90000"/>
          </a:bodyPr>
          <a:lstStyle/>
          <a:p>
            <a:pPr algn="just" rtl="0" eaLnBrk="1" hangingPunct="1">
              <a:defRPr/>
            </a:pPr>
            <a:r>
              <a:rPr lang="en-US" smtClean="0"/>
              <a:t>Computer-Aided Communication (cont’d)</a:t>
            </a:r>
          </a:p>
        </p:txBody>
      </p:sp>
      <p:sp>
        <p:nvSpPr>
          <p:cNvPr id="20485" name="Rectangle 3"/>
          <p:cNvSpPr>
            <a:spLocks noGrp="1" noChangeArrowheads="1"/>
          </p:cNvSpPr>
          <p:nvPr>
            <p:ph type="body" idx="1"/>
          </p:nvPr>
        </p:nvSpPr>
        <p:spPr/>
        <p:txBody>
          <a:bodyPr>
            <a:normAutofit fontScale="92500"/>
          </a:bodyPr>
          <a:lstStyle/>
          <a:p>
            <a:pPr algn="just" rtl="0" eaLnBrk="1" hangingPunct="1">
              <a:spcBef>
                <a:spcPct val="50000"/>
              </a:spcBef>
            </a:pPr>
            <a:r>
              <a:rPr lang="en-US" smtClean="0"/>
              <a:t>Intranet</a:t>
            </a:r>
          </a:p>
          <a:p>
            <a:pPr lvl="1" algn="just" rtl="0" eaLnBrk="1" hangingPunct="1">
              <a:spcBef>
                <a:spcPct val="50000"/>
              </a:spcBef>
            </a:pPr>
            <a:r>
              <a:rPr lang="en-US" smtClean="0"/>
              <a:t>A private organization-wide information network.</a:t>
            </a:r>
          </a:p>
          <a:p>
            <a:pPr algn="just" rtl="0" eaLnBrk="1" hangingPunct="1">
              <a:spcBef>
                <a:spcPct val="50000"/>
              </a:spcBef>
            </a:pPr>
            <a:r>
              <a:rPr lang="en-US" smtClean="0"/>
              <a:t>Extranet</a:t>
            </a:r>
          </a:p>
          <a:p>
            <a:pPr lvl="1" algn="just" rtl="0" eaLnBrk="1" hangingPunct="1">
              <a:spcBef>
                <a:spcPct val="50000"/>
              </a:spcBef>
            </a:pPr>
            <a:r>
              <a:rPr lang="en-US" smtClean="0"/>
              <a:t>An information network connecting employees with external suppliers, customers, and strategic partners.</a:t>
            </a:r>
          </a:p>
          <a:p>
            <a:pPr algn="just" rtl="0" eaLnBrk="1" hangingPunct="1">
              <a:spcBef>
                <a:spcPct val="50000"/>
              </a:spcBef>
            </a:pPr>
            <a:r>
              <a:rPr lang="en-US" smtClean="0"/>
              <a:t>Videoconferencing</a:t>
            </a:r>
          </a:p>
          <a:p>
            <a:pPr lvl="1" algn="just" rtl="0" eaLnBrk="1" hangingPunct="1">
              <a:spcBef>
                <a:spcPct val="50000"/>
              </a:spcBef>
            </a:pPr>
            <a:r>
              <a:rPr lang="en-US" smtClean="0"/>
              <a:t>An extension of an intranet or extranet that permits face-to-face virtual meetings via video links.</a:t>
            </a:r>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10–</a:t>
            </a:r>
            <a:fld id="{ECB53826-A24C-4542-B35F-3430B61BA472}" type="slidenum">
              <a:rPr lang="en-US"/>
              <a:pPr/>
              <a:t>269</a:t>
            </a:fld>
            <a:endParaRPr lang="en-US"/>
          </a:p>
        </p:txBody>
      </p:sp>
      <p:sp>
        <p:nvSpPr>
          <p:cNvPr id="273410" name="Rectangle 2"/>
          <p:cNvSpPr>
            <a:spLocks noGrp="1" noChangeArrowheads="1"/>
          </p:cNvSpPr>
          <p:nvPr>
            <p:ph type="title"/>
          </p:nvPr>
        </p:nvSpPr>
        <p:spPr>
          <a:xfrm>
            <a:off x="685800" y="381000"/>
            <a:ext cx="7772400" cy="838200"/>
          </a:xfrm>
        </p:spPr>
        <p:txBody>
          <a:bodyPr/>
          <a:lstStyle/>
          <a:p>
            <a:pPr algn="just" rtl="0" eaLnBrk="1" hangingPunct="1">
              <a:defRPr/>
            </a:pPr>
            <a:r>
              <a:rPr lang="en-US" smtClean="0"/>
              <a:t>Knowledge Management (KM)</a:t>
            </a:r>
          </a:p>
        </p:txBody>
      </p:sp>
      <p:sp>
        <p:nvSpPr>
          <p:cNvPr id="273411" name="Text Box 3"/>
          <p:cNvSpPr txBox="1">
            <a:spLocks noChangeArrowheads="1"/>
          </p:cNvSpPr>
          <p:nvPr/>
        </p:nvSpPr>
        <p:spPr bwMode="blackWhite">
          <a:xfrm>
            <a:off x="936625" y="3657600"/>
            <a:ext cx="7239000" cy="26670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a:spcBef>
                <a:spcPct val="50000"/>
              </a:spcBef>
              <a:defRPr/>
            </a:pPr>
            <a:r>
              <a:rPr lang="en-US" sz="2000">
                <a:solidFill>
                  <a:srgbClr val="FFFFCC"/>
                </a:solidFill>
              </a:rPr>
              <a:t>Why KM is important:</a:t>
            </a:r>
          </a:p>
          <a:p>
            <a:pPr>
              <a:spcBef>
                <a:spcPct val="50000"/>
              </a:spcBef>
              <a:defRPr/>
            </a:pPr>
            <a:r>
              <a:rPr lang="en-US" sz="2000">
                <a:solidFill>
                  <a:schemeClr val="bg1"/>
                </a:solidFill>
              </a:rPr>
              <a:t>Intellectual assets are as important as physical assets.</a:t>
            </a:r>
          </a:p>
          <a:p>
            <a:pPr>
              <a:spcBef>
                <a:spcPct val="50000"/>
              </a:spcBef>
              <a:defRPr/>
            </a:pPr>
            <a:r>
              <a:rPr lang="en-US" sz="2000">
                <a:solidFill>
                  <a:schemeClr val="bg1"/>
                </a:solidFill>
              </a:rPr>
              <a:t>When individuals leave, their knowledge and experience goes with them.</a:t>
            </a:r>
          </a:p>
          <a:p>
            <a:pPr>
              <a:spcBef>
                <a:spcPct val="50000"/>
              </a:spcBef>
              <a:defRPr/>
            </a:pPr>
            <a:r>
              <a:rPr lang="en-US" sz="2000">
                <a:solidFill>
                  <a:schemeClr val="bg1"/>
                </a:solidFill>
              </a:rPr>
              <a:t>A KM system reduces redundancy and makes the organization more efficient.</a:t>
            </a:r>
          </a:p>
        </p:txBody>
      </p:sp>
      <p:sp>
        <p:nvSpPr>
          <p:cNvPr id="21510" name="Text Box 4"/>
          <p:cNvSpPr txBox="1">
            <a:spLocks noChangeArrowheads="1"/>
          </p:cNvSpPr>
          <p:nvPr/>
        </p:nvSpPr>
        <p:spPr bwMode="auto">
          <a:xfrm>
            <a:off x="914400" y="1693863"/>
            <a:ext cx="7620000" cy="1735137"/>
          </a:xfrm>
          <a:prstGeom prst="rect">
            <a:avLst/>
          </a:prstGeom>
          <a:noFill/>
          <a:ln w="9525">
            <a:noFill/>
            <a:miter lim="800000"/>
            <a:headEnd/>
            <a:tailEnd/>
          </a:ln>
        </p:spPr>
        <p:txBody>
          <a:bodyPr>
            <a:spAutoFit/>
          </a:bodyPr>
          <a:lstStyle/>
          <a:p>
            <a:pPr>
              <a:spcBef>
                <a:spcPct val="50000"/>
              </a:spcBef>
            </a:pPr>
            <a:r>
              <a:rPr lang="en-US" sz="2400"/>
              <a:t>Knowledge Management</a:t>
            </a:r>
          </a:p>
          <a:p>
            <a:pPr>
              <a:spcBef>
                <a:spcPct val="50000"/>
              </a:spcBef>
            </a:pPr>
            <a:r>
              <a:rPr lang="en-US" sz="2400" b="0">
                <a:latin typeface="Tahoma" pitchFamily="34" charset="0"/>
              </a:rPr>
              <a:t>A process of organizing and distributing an organization’s collective wisdom so the right information gets to the right people at the right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subTitle" idx="4294967295"/>
          </p:nvPr>
        </p:nvSpPr>
        <p:spPr>
          <a:xfrm>
            <a:off x="1371600" y="2776538"/>
            <a:ext cx="6400800" cy="1600200"/>
          </a:xfrm>
          <a:noFill/>
        </p:spPr>
        <p:txBody>
          <a:bodyPr/>
          <a:lstStyle/>
          <a:p>
            <a:pPr marL="0" indent="0" algn="just" rtl="0" eaLnBrk="1" hangingPunct="1">
              <a:buFont typeface="Wingdings" pitchFamily="2" charset="2"/>
              <a:buNone/>
            </a:pPr>
            <a:r>
              <a:rPr lang="en-US" sz="4800" smtClean="0">
                <a:solidFill>
                  <a:srgbClr val="006699"/>
                </a:solidFill>
              </a:rPr>
              <a:t>Foundations of Individual Behavior</a:t>
            </a:r>
          </a:p>
        </p:txBody>
      </p:sp>
      <p:pic>
        <p:nvPicPr>
          <p:cNvPr id="4099" name="Picture 5"/>
          <p:cNvPicPr>
            <a:picLocks noChangeAspect="1" noChangeArrowheads="1"/>
          </p:cNvPicPr>
          <p:nvPr/>
        </p:nvPicPr>
        <p:blipFill>
          <a:blip r:embed="rId2"/>
          <a:srcRect/>
          <a:stretch>
            <a:fillRect/>
          </a:stretch>
        </p:blipFill>
        <p:spPr bwMode="auto">
          <a:xfrm>
            <a:off x="0" y="180975"/>
            <a:ext cx="9144000" cy="809625"/>
          </a:xfrm>
          <a:prstGeom prst="rect">
            <a:avLst/>
          </a:prstGeom>
          <a:noFill/>
          <a:ln w="9525">
            <a:noFill/>
            <a:miter lim="800000"/>
            <a:headEnd/>
            <a:tailEnd/>
          </a:ln>
        </p:spPr>
      </p:pic>
      <p:sp>
        <p:nvSpPr>
          <p:cNvPr id="4100" name="Rectangle 7"/>
          <p:cNvSpPr>
            <a:spLocks noGrp="1" noChangeArrowheads="1"/>
          </p:cNvSpPr>
          <p:nvPr>
            <p:ph type="ctrTitle" idx="4294967295"/>
          </p:nvPr>
        </p:nvSpPr>
        <p:spPr bwMode="auto">
          <a:xfrm>
            <a:off x="1143000" y="1676400"/>
            <a:ext cx="2057400" cy="536575"/>
          </a:xfrm>
          <a:noFill/>
          <a:ln w="9525">
            <a:noFill/>
          </a:ln>
        </p:spPr>
        <p:txBody>
          <a:bodyPr>
            <a:normAutofit fontScale="90000"/>
          </a:bodyPr>
          <a:lstStyle/>
          <a:p>
            <a:pPr algn="just" rtl="0" eaLnBrk="1" hangingPunct="1"/>
            <a:r>
              <a:rPr lang="en-US" b="1" smtClean="0">
                <a:solidFill>
                  <a:schemeClr val="tx1"/>
                </a:solidFill>
              </a:rPr>
              <a:t>Chapter 2</a:t>
            </a:r>
          </a:p>
        </p:txBody>
      </p:sp>
      <p:pic>
        <p:nvPicPr>
          <p:cNvPr id="4101" name="Picture 9"/>
          <p:cNvPicPr>
            <a:picLocks noChangeAspect="1" noChangeArrowheads="1"/>
          </p:cNvPicPr>
          <p:nvPr/>
        </p:nvPicPr>
        <p:blipFill>
          <a:blip r:embed="rId3"/>
          <a:srcRect/>
          <a:stretch>
            <a:fillRect/>
          </a:stretch>
        </p:blipFill>
        <p:spPr bwMode="auto">
          <a:xfrm>
            <a:off x="914400" y="1600200"/>
            <a:ext cx="4800600" cy="6667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10–</a:t>
            </a:r>
            <a:fld id="{E271BDFD-CC00-4D6A-B27C-C5617E293FFA}" type="slidenum">
              <a:rPr lang="en-US"/>
              <a:pPr/>
              <a:t>270</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Choice of Communication Channel</a:t>
            </a:r>
          </a:p>
        </p:txBody>
      </p:sp>
      <p:sp>
        <p:nvSpPr>
          <p:cNvPr id="275459" name="Text Box 3" descr="Chap01Bkgd03"/>
          <p:cNvSpPr txBox="1">
            <a:spLocks noChangeArrowheads="1"/>
          </p:cNvSpPr>
          <p:nvPr/>
        </p:nvSpPr>
        <p:spPr bwMode="blackWhite">
          <a:xfrm>
            <a:off x="1066800" y="3124200"/>
            <a:ext cx="7010400" cy="2286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679450" indent="-457200">
              <a:spcBef>
                <a:spcPct val="35000"/>
              </a:spcBef>
              <a:defRPr/>
            </a:pPr>
            <a:r>
              <a:rPr lang="en-US" sz="2400">
                <a:solidFill>
                  <a:schemeClr val="bg1"/>
                </a:solidFill>
              </a:rPr>
              <a:t>Characteristics of Rich Channels</a:t>
            </a:r>
          </a:p>
          <a:p>
            <a:pPr marL="679450" indent="-457200">
              <a:spcBef>
                <a:spcPct val="35000"/>
              </a:spcBef>
              <a:buFontTx/>
              <a:buAutoNum type="arabicPeriod"/>
              <a:defRPr/>
            </a:pPr>
            <a:r>
              <a:rPr lang="en-US" sz="2400">
                <a:solidFill>
                  <a:schemeClr val="bg1"/>
                </a:solidFill>
              </a:rPr>
              <a:t>Handle multiple cues simultaneously.</a:t>
            </a:r>
          </a:p>
          <a:p>
            <a:pPr marL="679450" indent="-457200">
              <a:spcBef>
                <a:spcPct val="35000"/>
              </a:spcBef>
              <a:buFontTx/>
              <a:buAutoNum type="arabicPeriod"/>
              <a:defRPr/>
            </a:pPr>
            <a:r>
              <a:rPr lang="en-US" sz="2400">
                <a:solidFill>
                  <a:schemeClr val="bg1"/>
                </a:solidFill>
              </a:rPr>
              <a:t>Facilitate rapid feedback.</a:t>
            </a:r>
          </a:p>
          <a:p>
            <a:pPr marL="679450" indent="-457200">
              <a:spcBef>
                <a:spcPct val="35000"/>
              </a:spcBef>
              <a:buFontTx/>
              <a:buAutoNum type="arabicPeriod"/>
              <a:defRPr/>
            </a:pPr>
            <a:r>
              <a:rPr lang="en-US" sz="2400">
                <a:solidFill>
                  <a:schemeClr val="bg1"/>
                </a:solidFill>
              </a:rPr>
              <a:t>Are very personal in context.</a:t>
            </a:r>
          </a:p>
        </p:txBody>
      </p:sp>
      <p:sp>
        <p:nvSpPr>
          <p:cNvPr id="22534" name="Text Box 4"/>
          <p:cNvSpPr txBox="1">
            <a:spLocks noChangeArrowheads="1"/>
          </p:cNvSpPr>
          <p:nvPr/>
        </p:nvSpPr>
        <p:spPr bwMode="auto">
          <a:xfrm>
            <a:off x="914400" y="1371600"/>
            <a:ext cx="7315200" cy="1370013"/>
          </a:xfrm>
          <a:prstGeom prst="rect">
            <a:avLst/>
          </a:prstGeom>
          <a:noFill/>
          <a:ln w="9525">
            <a:noFill/>
            <a:miter lim="800000"/>
            <a:headEnd/>
            <a:tailEnd/>
          </a:ln>
        </p:spPr>
        <p:txBody>
          <a:bodyPr>
            <a:spAutoFit/>
          </a:bodyPr>
          <a:lstStyle/>
          <a:p>
            <a:pPr>
              <a:spcBef>
                <a:spcPct val="50000"/>
              </a:spcBef>
            </a:pPr>
            <a:r>
              <a:rPr lang="en-US" sz="2400"/>
              <a:t>Channel Richness</a:t>
            </a:r>
          </a:p>
          <a:p>
            <a:pPr>
              <a:spcBef>
                <a:spcPct val="50000"/>
              </a:spcBef>
            </a:pPr>
            <a:r>
              <a:rPr lang="en-US" sz="2400" b="0">
                <a:latin typeface="Tahoma" pitchFamily="34" charset="0"/>
              </a:rPr>
              <a:t>The amount of information that can be transmitted during a communication episode.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5459"/>
                                        </p:tgtEl>
                                        <p:attrNameLst>
                                          <p:attrName>style.visibility</p:attrName>
                                        </p:attrNameLst>
                                      </p:cBhvr>
                                      <p:to>
                                        <p:strVal val="visible"/>
                                      </p:to>
                                    </p:set>
                                    <p:animEffect transition="in" filter="box(in)">
                                      <p:cBhvr>
                                        <p:cTn id="7" dur="5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10–</a:t>
            </a:r>
            <a:fld id="{7768F62B-440C-452B-B3C6-DFB9234B7B70}" type="slidenum">
              <a:rPr lang="en-US"/>
              <a:pPr/>
              <a:t>271</a:t>
            </a:fld>
            <a:endParaRPr lang="en-US"/>
          </a:p>
        </p:txBody>
      </p:sp>
      <p:sp>
        <p:nvSpPr>
          <p:cNvPr id="276483" name="Rectangle 3"/>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Information Richness of Communication Channels</a:t>
            </a:r>
          </a:p>
        </p:txBody>
      </p:sp>
      <p:pic>
        <p:nvPicPr>
          <p:cNvPr id="23557" name="Picture 4"/>
          <p:cNvPicPr>
            <a:picLocks noChangeAspect="1" noChangeArrowheads="1"/>
          </p:cNvPicPr>
          <p:nvPr/>
        </p:nvPicPr>
        <p:blipFill>
          <a:blip r:embed="rId2"/>
          <a:srcRect/>
          <a:stretch>
            <a:fillRect/>
          </a:stretch>
        </p:blipFill>
        <p:spPr bwMode="auto">
          <a:xfrm>
            <a:off x="685800" y="1647825"/>
            <a:ext cx="8077200" cy="3686175"/>
          </a:xfrm>
          <a:prstGeom prst="rect">
            <a:avLst/>
          </a:prstGeom>
          <a:noFill/>
          <a:ln w="9525">
            <a:noFill/>
            <a:miter lim="800000"/>
            <a:headEnd/>
            <a:tailEnd/>
          </a:ln>
        </p:spPr>
      </p:pic>
      <p:sp>
        <p:nvSpPr>
          <p:cNvPr id="23558" name="Rectangle 5"/>
          <p:cNvSpPr>
            <a:spLocks noChangeArrowheads="1"/>
          </p:cNvSpPr>
          <p:nvPr/>
        </p:nvSpPr>
        <p:spPr bwMode="white">
          <a:xfrm>
            <a:off x="8534400" y="3048000"/>
            <a:ext cx="457200" cy="838200"/>
          </a:xfrm>
          <a:prstGeom prst="rect">
            <a:avLst/>
          </a:prstGeom>
          <a:solidFill>
            <a:schemeClr val="bg1"/>
          </a:solidFill>
          <a:ln w="9525">
            <a:noFill/>
            <a:miter lim="800000"/>
            <a:headEnd/>
            <a:tailEnd/>
          </a:ln>
        </p:spPr>
        <p:txBody>
          <a:bodyPr wrap="none" anchor="ctr"/>
          <a:lstStyle/>
          <a:p>
            <a:endParaRPr lang="fa-IR"/>
          </a:p>
        </p:txBody>
      </p:sp>
      <p:sp>
        <p:nvSpPr>
          <p:cNvPr id="23559" name="Text Box 6"/>
          <p:cNvSpPr txBox="1">
            <a:spLocks noChangeArrowheads="1"/>
          </p:cNvSpPr>
          <p:nvPr/>
        </p:nvSpPr>
        <p:spPr bwMode="auto">
          <a:xfrm>
            <a:off x="990600" y="3276600"/>
            <a:ext cx="2590800" cy="304800"/>
          </a:xfrm>
          <a:prstGeom prst="rect">
            <a:avLst/>
          </a:prstGeom>
          <a:noFill/>
          <a:ln w="9525">
            <a:noFill/>
            <a:miter lim="800000"/>
            <a:headEnd/>
            <a:tailEnd/>
          </a:ln>
        </p:spPr>
        <p:txBody>
          <a:bodyPr>
            <a:spAutoFit/>
          </a:bodyPr>
          <a:lstStyle/>
          <a:p>
            <a:pPr>
              <a:spcBef>
                <a:spcPct val="50000"/>
              </a:spcBef>
            </a:pPr>
            <a:r>
              <a:rPr lang="en-US" sz="1400"/>
              <a:t>Low channel richness</a:t>
            </a:r>
          </a:p>
        </p:txBody>
      </p:sp>
      <p:sp>
        <p:nvSpPr>
          <p:cNvPr id="23560" name="Text Box 7"/>
          <p:cNvSpPr txBox="1">
            <a:spLocks noChangeArrowheads="1"/>
          </p:cNvSpPr>
          <p:nvPr/>
        </p:nvSpPr>
        <p:spPr bwMode="auto">
          <a:xfrm>
            <a:off x="5791200" y="3276600"/>
            <a:ext cx="2590800" cy="304800"/>
          </a:xfrm>
          <a:prstGeom prst="rect">
            <a:avLst/>
          </a:prstGeom>
          <a:noFill/>
          <a:ln w="9525">
            <a:noFill/>
            <a:miter lim="800000"/>
            <a:headEnd/>
            <a:tailEnd/>
          </a:ln>
        </p:spPr>
        <p:txBody>
          <a:bodyPr>
            <a:spAutoFit/>
          </a:bodyPr>
          <a:lstStyle/>
          <a:p>
            <a:pPr algn="r">
              <a:spcBef>
                <a:spcPct val="50000"/>
              </a:spcBef>
            </a:pPr>
            <a:r>
              <a:rPr lang="en-US" sz="1400"/>
              <a:t>High channel richness</a:t>
            </a:r>
          </a:p>
        </p:txBody>
      </p:sp>
      <p:sp>
        <p:nvSpPr>
          <p:cNvPr id="23561" name="Text Box 8"/>
          <p:cNvSpPr txBox="1">
            <a:spLocks noChangeArrowheads="1"/>
          </p:cNvSpPr>
          <p:nvPr/>
        </p:nvSpPr>
        <p:spPr bwMode="auto">
          <a:xfrm>
            <a:off x="990600" y="5410200"/>
            <a:ext cx="1219200" cy="304800"/>
          </a:xfrm>
          <a:prstGeom prst="rect">
            <a:avLst/>
          </a:prstGeom>
          <a:noFill/>
          <a:ln w="9525">
            <a:noFill/>
            <a:miter lim="800000"/>
            <a:headEnd/>
            <a:tailEnd/>
          </a:ln>
        </p:spPr>
        <p:txBody>
          <a:bodyPr>
            <a:spAutoFit/>
          </a:bodyPr>
          <a:lstStyle/>
          <a:p>
            <a:pPr>
              <a:spcBef>
                <a:spcPct val="50000"/>
              </a:spcBef>
            </a:pPr>
            <a:r>
              <a:rPr lang="en-US" sz="1400"/>
              <a:t>Routine </a:t>
            </a:r>
          </a:p>
        </p:txBody>
      </p:sp>
      <p:sp>
        <p:nvSpPr>
          <p:cNvPr id="23562" name="Text Box 9"/>
          <p:cNvSpPr txBox="1">
            <a:spLocks noChangeArrowheads="1"/>
          </p:cNvSpPr>
          <p:nvPr/>
        </p:nvSpPr>
        <p:spPr bwMode="auto">
          <a:xfrm>
            <a:off x="7239000" y="5410200"/>
            <a:ext cx="1371600" cy="304800"/>
          </a:xfrm>
          <a:prstGeom prst="rect">
            <a:avLst/>
          </a:prstGeom>
          <a:noFill/>
          <a:ln w="9525">
            <a:noFill/>
            <a:miter lim="800000"/>
            <a:headEnd/>
            <a:tailEnd/>
          </a:ln>
        </p:spPr>
        <p:txBody>
          <a:bodyPr>
            <a:spAutoFit/>
          </a:bodyPr>
          <a:lstStyle/>
          <a:p>
            <a:pPr algn="r">
              <a:spcBef>
                <a:spcPct val="50000"/>
              </a:spcBef>
            </a:pPr>
            <a:r>
              <a:rPr lang="en-US" sz="1400"/>
              <a:t>Nonroutine </a:t>
            </a:r>
          </a:p>
        </p:txBody>
      </p:sp>
      <p:sp>
        <p:nvSpPr>
          <p:cNvPr id="23563" name="Line 10"/>
          <p:cNvSpPr>
            <a:spLocks noChangeShapeType="1"/>
          </p:cNvSpPr>
          <p:nvPr/>
        </p:nvSpPr>
        <p:spPr bwMode="auto">
          <a:xfrm>
            <a:off x="1828800" y="5588000"/>
            <a:ext cx="5638800" cy="0"/>
          </a:xfrm>
          <a:prstGeom prst="line">
            <a:avLst/>
          </a:prstGeom>
          <a:noFill/>
          <a:ln w="28575">
            <a:solidFill>
              <a:schemeClr val="tx1"/>
            </a:solidFill>
            <a:round/>
            <a:headEnd/>
            <a:tailEnd type="triangle" w="med" len="med"/>
          </a:ln>
        </p:spPr>
        <p:txBody>
          <a:bodyPr/>
          <a:lstStyle/>
          <a:p>
            <a:endParaRPr lang="fa-IR"/>
          </a:p>
        </p:txBody>
      </p:sp>
      <p:sp>
        <p:nvSpPr>
          <p:cNvPr id="276491" name="Text Box 11"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–7</a:t>
            </a:r>
            <a:endParaRPr lang="en-US">
              <a:solidFill>
                <a:schemeClr val="bg1"/>
              </a:solidFill>
            </a:endParaRPr>
          </a:p>
        </p:txBody>
      </p:sp>
      <p:sp>
        <p:nvSpPr>
          <p:cNvPr id="23565" name="Rectangle 12"/>
          <p:cNvSpPr>
            <a:spLocks noChangeArrowheads="1"/>
          </p:cNvSpPr>
          <p:nvPr/>
        </p:nvSpPr>
        <p:spPr bwMode="auto">
          <a:xfrm>
            <a:off x="685800" y="5870575"/>
            <a:ext cx="6096000" cy="638175"/>
          </a:xfrm>
          <a:prstGeom prst="rect">
            <a:avLst/>
          </a:prstGeom>
          <a:noFill/>
          <a:ln w="9525">
            <a:noFill/>
            <a:miter lim="800000"/>
            <a:headEnd/>
            <a:tailEnd/>
          </a:ln>
        </p:spPr>
        <p:txBody>
          <a:bodyPr>
            <a:spAutoFit/>
          </a:bodyPr>
          <a:lstStyle/>
          <a:p>
            <a:r>
              <a:rPr lang="en-US" sz="900" b="0" i="1"/>
              <a:t>Source: </a:t>
            </a:r>
            <a:r>
              <a:rPr lang="en-US" sz="900" b="0"/>
              <a:t>Based on R.H. Lengel and D.L. Daft, “The Selection of Communication Media as an Executive Skill,” </a:t>
            </a:r>
            <a:r>
              <a:rPr lang="en-US" sz="900" b="0" i="1"/>
              <a:t>Academy of Management Executive</a:t>
            </a:r>
            <a:r>
              <a:rPr lang="en-US" sz="900" b="0"/>
              <a:t>, August 1988, pp. 225–32; and R.L. Daft and R.H. Lengel, “Organizational Information Requirements, Media Richness, and Structural Design,” </a:t>
            </a:r>
            <a:r>
              <a:rPr lang="en-US" sz="900" b="0" i="1"/>
              <a:t>Managerial Science</a:t>
            </a:r>
            <a:r>
              <a:rPr lang="en-US" sz="900" b="0"/>
              <a:t>, May 1996, pp. 554–72. Reproduced from R.L. Daft and R.A. Noe, </a:t>
            </a:r>
            <a:r>
              <a:rPr lang="en-US" sz="900" b="0" i="1"/>
              <a:t>Organizational Behavior </a:t>
            </a:r>
            <a:r>
              <a:rPr lang="en-US" sz="900" b="0"/>
              <a:t>(Fort Worth, TX: Harcourt, 2001), p. 311.</a:t>
            </a:r>
          </a:p>
        </p:txBody>
      </p:sp>
    </p:spTree>
  </p:cSld>
  <p:clrMapOvr>
    <a:masterClrMapping/>
  </p:clrMapOvr>
  <p:transition>
    <p:cut thruBlk="1"/>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10–</a:t>
            </a:r>
            <a:fld id="{AC951D77-F863-4491-A588-62897923E65D}" type="slidenum">
              <a:rPr lang="en-US"/>
              <a:pPr/>
              <a:t>272</a:t>
            </a:fld>
            <a:endParaRPr lang="en-US"/>
          </a:p>
        </p:txBody>
      </p:sp>
      <p:sp>
        <p:nvSpPr>
          <p:cNvPr id="277506" name="Rectangle 2"/>
          <p:cNvSpPr>
            <a:spLocks noGrp="1" noChangeArrowheads="1"/>
          </p:cNvSpPr>
          <p:nvPr>
            <p:ph type="title"/>
          </p:nvPr>
        </p:nvSpPr>
        <p:spPr/>
        <p:txBody>
          <a:bodyPr>
            <a:normAutofit fontScale="90000"/>
          </a:bodyPr>
          <a:lstStyle/>
          <a:p>
            <a:pPr algn="just" rtl="0" eaLnBrk="1" hangingPunct="1">
              <a:defRPr/>
            </a:pPr>
            <a:r>
              <a:rPr lang="en-US" smtClean="0"/>
              <a:t>Barriers to Effective Communication</a:t>
            </a:r>
          </a:p>
        </p:txBody>
      </p:sp>
      <p:sp>
        <p:nvSpPr>
          <p:cNvPr id="277507" name="Line 3"/>
          <p:cNvSpPr>
            <a:spLocks noChangeShapeType="1"/>
          </p:cNvSpPr>
          <p:nvPr/>
        </p:nvSpPr>
        <p:spPr bwMode="auto">
          <a:xfrm>
            <a:off x="914400" y="2801938"/>
            <a:ext cx="7315200" cy="0"/>
          </a:xfrm>
          <a:prstGeom prst="line">
            <a:avLst/>
          </a:prstGeom>
          <a:noFill/>
          <a:ln w="38100">
            <a:solidFill>
              <a:srgbClr val="CC3300"/>
            </a:solidFill>
            <a:round/>
            <a:headEnd/>
            <a:tailEnd/>
          </a:ln>
        </p:spPr>
        <p:txBody>
          <a:bodyPr/>
          <a:lstStyle/>
          <a:p>
            <a:endParaRPr lang="fa-IR"/>
          </a:p>
        </p:txBody>
      </p:sp>
      <p:sp>
        <p:nvSpPr>
          <p:cNvPr id="277508" name="Line 4"/>
          <p:cNvSpPr>
            <a:spLocks noChangeShapeType="1"/>
          </p:cNvSpPr>
          <p:nvPr/>
        </p:nvSpPr>
        <p:spPr bwMode="auto">
          <a:xfrm>
            <a:off x="914400" y="4813300"/>
            <a:ext cx="7315200" cy="0"/>
          </a:xfrm>
          <a:prstGeom prst="line">
            <a:avLst/>
          </a:prstGeom>
          <a:noFill/>
          <a:ln w="38100">
            <a:solidFill>
              <a:srgbClr val="CC3300"/>
            </a:solidFill>
            <a:round/>
            <a:headEnd/>
            <a:tailEnd/>
          </a:ln>
        </p:spPr>
        <p:txBody>
          <a:bodyPr/>
          <a:lstStyle/>
          <a:p>
            <a:endParaRPr lang="fa-IR"/>
          </a:p>
        </p:txBody>
      </p:sp>
      <p:sp>
        <p:nvSpPr>
          <p:cNvPr id="24583" name="Text Box 5"/>
          <p:cNvSpPr txBox="1">
            <a:spLocks noChangeArrowheads="1"/>
          </p:cNvSpPr>
          <p:nvPr/>
        </p:nvSpPr>
        <p:spPr bwMode="auto">
          <a:xfrm>
            <a:off x="914400" y="1295400"/>
            <a:ext cx="7315200" cy="1370013"/>
          </a:xfrm>
          <a:prstGeom prst="rect">
            <a:avLst/>
          </a:prstGeom>
          <a:noFill/>
          <a:ln w="9525">
            <a:noFill/>
            <a:miter lim="800000"/>
            <a:headEnd/>
            <a:tailEnd/>
          </a:ln>
        </p:spPr>
        <p:txBody>
          <a:bodyPr>
            <a:spAutoFit/>
          </a:bodyPr>
          <a:lstStyle/>
          <a:p>
            <a:pPr>
              <a:spcBef>
                <a:spcPct val="50000"/>
              </a:spcBef>
            </a:pPr>
            <a:r>
              <a:rPr lang="en-US" sz="2400"/>
              <a:t>Filtering</a:t>
            </a:r>
          </a:p>
          <a:p>
            <a:pPr>
              <a:spcBef>
                <a:spcPct val="50000"/>
              </a:spcBef>
            </a:pPr>
            <a:r>
              <a:rPr lang="en-US" sz="2400" b="0">
                <a:latin typeface="Tahoma" pitchFamily="34" charset="0"/>
              </a:rPr>
              <a:t>A sender’s manipulation of information so that it will be seen more favorably by the receiver.</a:t>
            </a:r>
          </a:p>
        </p:txBody>
      </p:sp>
      <p:sp>
        <p:nvSpPr>
          <p:cNvPr id="24584" name="Text Box 6"/>
          <p:cNvSpPr txBox="1">
            <a:spLocks noChangeArrowheads="1"/>
          </p:cNvSpPr>
          <p:nvPr/>
        </p:nvSpPr>
        <p:spPr bwMode="auto">
          <a:xfrm>
            <a:off x="914400" y="2940050"/>
            <a:ext cx="7315200" cy="1735138"/>
          </a:xfrm>
          <a:prstGeom prst="rect">
            <a:avLst/>
          </a:prstGeom>
          <a:noFill/>
          <a:ln w="9525">
            <a:noFill/>
            <a:miter lim="800000"/>
            <a:headEnd/>
            <a:tailEnd/>
          </a:ln>
        </p:spPr>
        <p:txBody>
          <a:bodyPr>
            <a:spAutoFit/>
          </a:bodyPr>
          <a:lstStyle/>
          <a:p>
            <a:pPr>
              <a:spcBef>
                <a:spcPct val="50000"/>
              </a:spcBef>
            </a:pPr>
            <a:r>
              <a:rPr lang="en-US" sz="2400"/>
              <a:t>Selective Perception</a:t>
            </a:r>
          </a:p>
          <a:p>
            <a:pPr>
              <a:spcBef>
                <a:spcPct val="50000"/>
              </a:spcBef>
            </a:pPr>
            <a:r>
              <a:rPr lang="en-US" sz="2400" b="0">
                <a:latin typeface="Tahoma" pitchFamily="34" charset="0"/>
              </a:rPr>
              <a:t>People selectively interpret what they see on the basis of their interests, background, experience, and attitudes.</a:t>
            </a:r>
          </a:p>
        </p:txBody>
      </p:sp>
      <p:sp>
        <p:nvSpPr>
          <p:cNvPr id="24585" name="Text Box 7"/>
          <p:cNvSpPr txBox="1">
            <a:spLocks noChangeArrowheads="1"/>
          </p:cNvSpPr>
          <p:nvPr/>
        </p:nvSpPr>
        <p:spPr bwMode="auto">
          <a:xfrm>
            <a:off x="914400" y="4951413"/>
            <a:ext cx="7239000" cy="1370012"/>
          </a:xfrm>
          <a:prstGeom prst="rect">
            <a:avLst/>
          </a:prstGeom>
          <a:noFill/>
          <a:ln w="9525">
            <a:noFill/>
            <a:miter lim="800000"/>
            <a:headEnd/>
            <a:tailEnd/>
          </a:ln>
        </p:spPr>
        <p:txBody>
          <a:bodyPr>
            <a:spAutoFit/>
          </a:bodyPr>
          <a:lstStyle/>
          <a:p>
            <a:pPr>
              <a:spcBef>
                <a:spcPct val="50000"/>
              </a:spcBef>
            </a:pPr>
            <a:r>
              <a:rPr lang="en-US" sz="2400"/>
              <a:t>Information Overload</a:t>
            </a:r>
          </a:p>
          <a:p>
            <a:pPr>
              <a:spcBef>
                <a:spcPct val="50000"/>
              </a:spcBef>
            </a:pPr>
            <a:r>
              <a:rPr lang="en-US" sz="2400" b="0">
                <a:latin typeface="Tahoma" pitchFamily="34" charset="0"/>
              </a:rPr>
              <a:t>A condition in which information inflow exceeds an individual’s processing capacity.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750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7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p:bldP spid="277508"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10–</a:t>
            </a:r>
            <a:fld id="{D3F4CC21-611D-4B4C-83E9-C559882E3BFD}" type="slidenum">
              <a:rPr lang="en-US"/>
              <a:pPr/>
              <a:t>273</a:t>
            </a:fld>
            <a:endParaRPr lang="en-US"/>
          </a:p>
        </p:txBody>
      </p:sp>
      <p:sp>
        <p:nvSpPr>
          <p:cNvPr id="278530" name="Rectangle 2"/>
          <p:cNvSpPr>
            <a:spLocks noGrp="1" noChangeArrowheads="1"/>
          </p:cNvSpPr>
          <p:nvPr>
            <p:ph type="title"/>
          </p:nvPr>
        </p:nvSpPr>
        <p:spPr/>
        <p:txBody>
          <a:bodyPr>
            <a:normAutofit fontScale="90000"/>
          </a:bodyPr>
          <a:lstStyle/>
          <a:p>
            <a:pPr algn="just" rtl="0" eaLnBrk="1" hangingPunct="1">
              <a:defRPr/>
            </a:pPr>
            <a:r>
              <a:rPr lang="en-US" smtClean="0"/>
              <a:t>Barriers to Effective Communication (cont’d)</a:t>
            </a:r>
          </a:p>
        </p:txBody>
      </p:sp>
      <p:sp>
        <p:nvSpPr>
          <p:cNvPr id="278531" name="Line 3"/>
          <p:cNvSpPr>
            <a:spLocks noChangeShapeType="1"/>
          </p:cNvSpPr>
          <p:nvPr/>
        </p:nvSpPr>
        <p:spPr bwMode="auto">
          <a:xfrm>
            <a:off x="914400" y="2862263"/>
            <a:ext cx="7315200" cy="0"/>
          </a:xfrm>
          <a:prstGeom prst="line">
            <a:avLst/>
          </a:prstGeom>
          <a:noFill/>
          <a:ln w="38100">
            <a:solidFill>
              <a:srgbClr val="CC3300"/>
            </a:solidFill>
            <a:round/>
            <a:headEnd/>
            <a:tailEnd/>
          </a:ln>
        </p:spPr>
        <p:txBody>
          <a:bodyPr/>
          <a:lstStyle/>
          <a:p>
            <a:endParaRPr lang="fa-IR"/>
          </a:p>
        </p:txBody>
      </p:sp>
      <p:sp>
        <p:nvSpPr>
          <p:cNvPr id="278532" name="Line 4"/>
          <p:cNvSpPr>
            <a:spLocks noChangeShapeType="1"/>
          </p:cNvSpPr>
          <p:nvPr/>
        </p:nvSpPr>
        <p:spPr bwMode="auto">
          <a:xfrm>
            <a:off x="914400" y="4560888"/>
            <a:ext cx="4114800" cy="0"/>
          </a:xfrm>
          <a:prstGeom prst="line">
            <a:avLst/>
          </a:prstGeom>
          <a:noFill/>
          <a:ln w="38100">
            <a:solidFill>
              <a:srgbClr val="CC3300"/>
            </a:solidFill>
            <a:round/>
            <a:headEnd/>
            <a:tailEnd/>
          </a:ln>
        </p:spPr>
        <p:txBody>
          <a:bodyPr/>
          <a:lstStyle/>
          <a:p>
            <a:endParaRPr lang="fa-IR"/>
          </a:p>
        </p:txBody>
      </p:sp>
      <p:pic>
        <p:nvPicPr>
          <p:cNvPr id="25607" name="Picture 5" descr="j0159060"/>
          <p:cNvPicPr>
            <a:picLocks noChangeAspect="1" noChangeArrowheads="1"/>
          </p:cNvPicPr>
          <p:nvPr/>
        </p:nvPicPr>
        <p:blipFill>
          <a:blip r:embed="rId2"/>
          <a:srcRect/>
          <a:stretch>
            <a:fillRect/>
          </a:stretch>
        </p:blipFill>
        <p:spPr bwMode="auto">
          <a:xfrm>
            <a:off x="5799138" y="3124200"/>
            <a:ext cx="2354262" cy="2144713"/>
          </a:xfrm>
          <a:prstGeom prst="rect">
            <a:avLst/>
          </a:prstGeom>
          <a:noFill/>
          <a:ln w="9525">
            <a:noFill/>
            <a:miter lim="800000"/>
            <a:headEnd/>
            <a:tailEnd/>
          </a:ln>
        </p:spPr>
      </p:pic>
      <p:sp>
        <p:nvSpPr>
          <p:cNvPr id="25608" name="Text Box 6"/>
          <p:cNvSpPr txBox="1">
            <a:spLocks noChangeArrowheads="1"/>
          </p:cNvSpPr>
          <p:nvPr/>
        </p:nvSpPr>
        <p:spPr bwMode="auto">
          <a:xfrm>
            <a:off x="914400" y="1328738"/>
            <a:ext cx="7620000" cy="1370012"/>
          </a:xfrm>
          <a:prstGeom prst="rect">
            <a:avLst/>
          </a:prstGeom>
          <a:noFill/>
          <a:ln w="9525">
            <a:noFill/>
            <a:miter lim="800000"/>
            <a:headEnd/>
            <a:tailEnd/>
          </a:ln>
        </p:spPr>
        <p:txBody>
          <a:bodyPr>
            <a:spAutoFit/>
          </a:bodyPr>
          <a:lstStyle/>
          <a:p>
            <a:pPr>
              <a:spcBef>
                <a:spcPct val="50000"/>
              </a:spcBef>
            </a:pPr>
            <a:r>
              <a:rPr lang="en-US" sz="2400"/>
              <a:t>Emotions</a:t>
            </a:r>
          </a:p>
          <a:p>
            <a:pPr>
              <a:spcBef>
                <a:spcPct val="50000"/>
              </a:spcBef>
            </a:pPr>
            <a:r>
              <a:rPr lang="en-US" sz="2400" b="0">
                <a:latin typeface="Tahoma" pitchFamily="34" charset="0"/>
              </a:rPr>
              <a:t>How a receiver feels at the time a message is received will influence how the message is interpreted.</a:t>
            </a:r>
          </a:p>
        </p:txBody>
      </p:sp>
      <p:sp>
        <p:nvSpPr>
          <p:cNvPr id="25609" name="Text Box 7"/>
          <p:cNvSpPr txBox="1">
            <a:spLocks noChangeArrowheads="1"/>
          </p:cNvSpPr>
          <p:nvPr/>
        </p:nvSpPr>
        <p:spPr bwMode="auto">
          <a:xfrm>
            <a:off x="952500" y="3027363"/>
            <a:ext cx="4533900" cy="1370012"/>
          </a:xfrm>
          <a:prstGeom prst="rect">
            <a:avLst/>
          </a:prstGeom>
          <a:noFill/>
          <a:ln w="9525">
            <a:noFill/>
            <a:miter lim="800000"/>
            <a:headEnd/>
            <a:tailEnd/>
          </a:ln>
        </p:spPr>
        <p:txBody>
          <a:bodyPr>
            <a:spAutoFit/>
          </a:bodyPr>
          <a:lstStyle/>
          <a:p>
            <a:pPr>
              <a:spcBef>
                <a:spcPct val="50000"/>
              </a:spcBef>
            </a:pPr>
            <a:r>
              <a:rPr lang="en-US" sz="2400"/>
              <a:t>Language</a:t>
            </a:r>
          </a:p>
          <a:p>
            <a:pPr>
              <a:spcBef>
                <a:spcPct val="50000"/>
              </a:spcBef>
            </a:pPr>
            <a:r>
              <a:rPr lang="en-US" sz="2400" b="0">
                <a:latin typeface="Tahoma" pitchFamily="34" charset="0"/>
              </a:rPr>
              <a:t>Words have different meanings to different people.</a:t>
            </a:r>
          </a:p>
        </p:txBody>
      </p:sp>
      <p:sp>
        <p:nvSpPr>
          <p:cNvPr id="25610" name="Text Box 8"/>
          <p:cNvSpPr txBox="1">
            <a:spLocks noChangeArrowheads="1"/>
          </p:cNvSpPr>
          <p:nvPr/>
        </p:nvSpPr>
        <p:spPr bwMode="auto">
          <a:xfrm>
            <a:off x="914400" y="4725988"/>
            <a:ext cx="7315200" cy="1370012"/>
          </a:xfrm>
          <a:prstGeom prst="rect">
            <a:avLst/>
          </a:prstGeom>
          <a:noFill/>
          <a:ln w="9525">
            <a:noFill/>
            <a:miter lim="800000"/>
            <a:headEnd/>
            <a:tailEnd/>
          </a:ln>
        </p:spPr>
        <p:txBody>
          <a:bodyPr>
            <a:spAutoFit/>
          </a:bodyPr>
          <a:lstStyle/>
          <a:p>
            <a:pPr>
              <a:spcBef>
                <a:spcPct val="50000"/>
              </a:spcBef>
            </a:pPr>
            <a:r>
              <a:rPr lang="en-US" sz="2400"/>
              <a:t>Communication Apprehension</a:t>
            </a:r>
          </a:p>
          <a:p>
            <a:pPr>
              <a:spcBef>
                <a:spcPct val="50000"/>
              </a:spcBef>
            </a:pPr>
            <a:r>
              <a:rPr lang="en-US" sz="2400" b="0">
                <a:latin typeface="Tahoma" pitchFamily="34" charset="0"/>
              </a:rPr>
              <a:t>Undue tension and anxiety about oral communication, written communication, or both.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85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8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P spid="278532"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0"/>
          </p:nvPr>
        </p:nvSpPr>
        <p:spPr>
          <a:noFill/>
        </p:spPr>
        <p:txBody>
          <a:bodyPr/>
          <a:lstStyle/>
          <a:p>
            <a:r>
              <a:rPr lang="en-US"/>
              <a:t>© 2005 Prentice Hall Inc. All rights reserved.</a:t>
            </a:r>
          </a:p>
        </p:txBody>
      </p:sp>
      <p:sp>
        <p:nvSpPr>
          <p:cNvPr id="26627" name="Slide Number Placeholder 5"/>
          <p:cNvSpPr>
            <a:spLocks noGrp="1"/>
          </p:cNvSpPr>
          <p:nvPr>
            <p:ph type="sldNum" sz="quarter" idx="11"/>
          </p:nvPr>
        </p:nvSpPr>
        <p:spPr>
          <a:noFill/>
        </p:spPr>
        <p:txBody>
          <a:bodyPr/>
          <a:lstStyle/>
          <a:p>
            <a:r>
              <a:rPr lang="en-US"/>
              <a:t>10–</a:t>
            </a:r>
            <a:fld id="{691F7EDB-2260-4A15-B182-1E39A945AE1C}" type="slidenum">
              <a:rPr lang="en-US"/>
              <a:pPr/>
              <a:t>274</a:t>
            </a:fld>
            <a:endParaRPr lang="en-US"/>
          </a:p>
        </p:txBody>
      </p:sp>
      <p:sp>
        <p:nvSpPr>
          <p:cNvPr id="279554" name="Rectangle 2"/>
          <p:cNvSpPr>
            <a:spLocks noGrp="1" noChangeArrowheads="1"/>
          </p:cNvSpPr>
          <p:nvPr>
            <p:ph type="title"/>
          </p:nvPr>
        </p:nvSpPr>
        <p:spPr>
          <a:xfrm>
            <a:off x="685800" y="381000"/>
            <a:ext cx="7772400" cy="914400"/>
          </a:xfrm>
        </p:spPr>
        <p:txBody>
          <a:bodyPr>
            <a:normAutofit fontScale="90000"/>
          </a:bodyPr>
          <a:lstStyle/>
          <a:p>
            <a:pPr algn="just" rtl="0" eaLnBrk="1" hangingPunct="1">
              <a:defRPr/>
            </a:pPr>
            <a:r>
              <a:rPr lang="en-US" smtClean="0"/>
              <a:t>Communication Barriers Between Men and Women</a:t>
            </a:r>
          </a:p>
        </p:txBody>
      </p:sp>
      <p:sp>
        <p:nvSpPr>
          <p:cNvPr id="26629" name="Rectangle 3"/>
          <p:cNvSpPr>
            <a:spLocks noGrp="1" noChangeArrowheads="1"/>
          </p:cNvSpPr>
          <p:nvPr>
            <p:ph type="body" sz="half" idx="1"/>
          </p:nvPr>
        </p:nvSpPr>
        <p:spPr>
          <a:xfrm>
            <a:off x="685800" y="1600200"/>
            <a:ext cx="3810000" cy="4724400"/>
          </a:xfrm>
        </p:spPr>
        <p:txBody>
          <a:bodyPr/>
          <a:lstStyle/>
          <a:p>
            <a:pPr marL="284163" indent="-284163" algn="just" rtl="0" eaLnBrk="1" hangingPunct="1">
              <a:spcBef>
                <a:spcPct val="40000"/>
              </a:spcBef>
            </a:pPr>
            <a:r>
              <a:rPr lang="en-US" sz="2400" smtClean="0"/>
              <a:t>Men talk to:</a:t>
            </a:r>
          </a:p>
          <a:p>
            <a:pPr marL="630238" lvl="1" indent="-231775" algn="just" rtl="0" eaLnBrk="1" hangingPunct="1">
              <a:spcBef>
                <a:spcPct val="40000"/>
              </a:spcBef>
            </a:pPr>
            <a:r>
              <a:rPr lang="en-US" smtClean="0"/>
              <a:t>Emphasize status, power, and independence.</a:t>
            </a:r>
          </a:p>
          <a:p>
            <a:pPr marL="630238" lvl="1" indent="-231775" algn="just" rtl="0" eaLnBrk="1" hangingPunct="1">
              <a:spcBef>
                <a:spcPct val="40000"/>
              </a:spcBef>
            </a:pPr>
            <a:r>
              <a:rPr lang="en-US" smtClean="0"/>
              <a:t>Complain that women talk on and on.</a:t>
            </a:r>
          </a:p>
          <a:p>
            <a:pPr marL="630238" lvl="1" indent="-231775" algn="just" rtl="0" eaLnBrk="1" hangingPunct="1">
              <a:spcBef>
                <a:spcPct val="40000"/>
              </a:spcBef>
            </a:pPr>
            <a:r>
              <a:rPr lang="en-US" smtClean="0"/>
              <a:t>Offer solutions.</a:t>
            </a:r>
          </a:p>
          <a:p>
            <a:pPr marL="630238" lvl="1" indent="-231775" algn="just" rtl="0" eaLnBrk="1" hangingPunct="1">
              <a:spcBef>
                <a:spcPct val="40000"/>
              </a:spcBef>
            </a:pPr>
            <a:r>
              <a:rPr lang="en-US" smtClean="0"/>
              <a:t>To boast about their accomplishments.</a:t>
            </a:r>
          </a:p>
        </p:txBody>
      </p:sp>
      <p:sp>
        <p:nvSpPr>
          <p:cNvPr id="26630" name="Rectangle 4"/>
          <p:cNvSpPr>
            <a:spLocks noGrp="1" noChangeArrowheads="1"/>
          </p:cNvSpPr>
          <p:nvPr>
            <p:ph type="body" sz="half" idx="2"/>
          </p:nvPr>
        </p:nvSpPr>
        <p:spPr>
          <a:xfrm>
            <a:off x="4648200" y="1600200"/>
            <a:ext cx="3810000" cy="4724400"/>
          </a:xfrm>
        </p:spPr>
        <p:txBody>
          <a:bodyPr/>
          <a:lstStyle/>
          <a:p>
            <a:pPr marL="284163" indent="-284163" algn="just" rtl="0" eaLnBrk="1" hangingPunct="1">
              <a:spcBef>
                <a:spcPct val="40000"/>
              </a:spcBef>
            </a:pPr>
            <a:r>
              <a:rPr lang="en-US" sz="2400" smtClean="0"/>
              <a:t>Women talk to:</a:t>
            </a:r>
          </a:p>
          <a:p>
            <a:pPr marL="630238" lvl="1" indent="-231775" algn="just" rtl="0" eaLnBrk="1" hangingPunct="1">
              <a:spcBef>
                <a:spcPct val="40000"/>
              </a:spcBef>
            </a:pPr>
            <a:r>
              <a:rPr lang="en-US" smtClean="0"/>
              <a:t>Establish connection and intimacy.</a:t>
            </a:r>
          </a:p>
          <a:p>
            <a:pPr marL="630238" lvl="1" indent="-231775" algn="just" rtl="0" eaLnBrk="1" hangingPunct="1">
              <a:spcBef>
                <a:spcPct val="40000"/>
              </a:spcBef>
            </a:pPr>
            <a:r>
              <a:rPr lang="en-US" smtClean="0"/>
              <a:t>Criticize men for not listening.</a:t>
            </a:r>
          </a:p>
          <a:p>
            <a:pPr marL="630238" lvl="1" indent="-231775" algn="just" rtl="0" eaLnBrk="1" hangingPunct="1">
              <a:spcBef>
                <a:spcPct val="40000"/>
              </a:spcBef>
            </a:pPr>
            <a:r>
              <a:rPr lang="en-US" smtClean="0"/>
              <a:t>Speak of problems to promote closeness.</a:t>
            </a:r>
          </a:p>
          <a:p>
            <a:pPr marL="630238" lvl="1" indent="-231775" algn="just" rtl="0" eaLnBrk="1" hangingPunct="1">
              <a:spcBef>
                <a:spcPct val="40000"/>
              </a:spcBef>
            </a:pPr>
            <a:r>
              <a:rPr lang="en-US" smtClean="0"/>
              <a:t>Express regret and restore balance to a conversation.</a:t>
            </a:r>
          </a:p>
          <a:p>
            <a:pPr marL="630238" lvl="1" indent="-231775" algn="just" rtl="0" eaLnBrk="1" hangingPunct="1">
              <a:spcBef>
                <a:spcPct val="40000"/>
              </a:spcBef>
            </a:pPr>
            <a:endParaRPr lang="en-US" smtClean="0"/>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 2005 Prentice Hall Inc. All rights reserved.</a:t>
            </a:r>
          </a:p>
        </p:txBody>
      </p:sp>
      <p:sp>
        <p:nvSpPr>
          <p:cNvPr id="27651" name="Slide Number Placeholder 4"/>
          <p:cNvSpPr>
            <a:spLocks noGrp="1"/>
          </p:cNvSpPr>
          <p:nvPr>
            <p:ph type="sldNum" sz="quarter" idx="11"/>
          </p:nvPr>
        </p:nvSpPr>
        <p:spPr>
          <a:noFill/>
        </p:spPr>
        <p:txBody>
          <a:bodyPr/>
          <a:lstStyle/>
          <a:p>
            <a:r>
              <a:rPr lang="en-US"/>
              <a:t>10–</a:t>
            </a:r>
            <a:fld id="{AEFDBB7B-2789-40C3-9504-59F472771F82}" type="slidenum">
              <a:rPr lang="en-US"/>
              <a:pPr/>
              <a:t>275</a:t>
            </a:fld>
            <a:endParaRPr lang="en-US"/>
          </a:p>
        </p:txBody>
      </p:sp>
      <p:sp>
        <p:nvSpPr>
          <p:cNvPr id="280578" name="Rectangle 2"/>
          <p:cNvSpPr>
            <a:spLocks noGrp="1" noChangeArrowheads="1"/>
          </p:cNvSpPr>
          <p:nvPr>
            <p:ph type="title"/>
          </p:nvPr>
        </p:nvSpPr>
        <p:spPr/>
        <p:txBody>
          <a:bodyPr>
            <a:normAutofit fontScale="90000"/>
          </a:bodyPr>
          <a:lstStyle/>
          <a:p>
            <a:pPr algn="just" rtl="0" eaLnBrk="1" hangingPunct="1">
              <a:defRPr/>
            </a:pPr>
            <a:r>
              <a:rPr lang="en-US" smtClean="0"/>
              <a:t>“Politically Correct” Communication</a:t>
            </a:r>
          </a:p>
        </p:txBody>
      </p:sp>
      <p:sp>
        <p:nvSpPr>
          <p:cNvPr id="27653" name="Rectangle 3"/>
          <p:cNvSpPr>
            <a:spLocks noGrp="1" noChangeArrowheads="1"/>
          </p:cNvSpPr>
          <p:nvPr>
            <p:ph type="body" idx="1"/>
          </p:nvPr>
        </p:nvSpPr>
        <p:spPr/>
        <p:txBody>
          <a:bodyPr>
            <a:normAutofit fontScale="77500" lnSpcReduction="20000"/>
          </a:bodyPr>
          <a:lstStyle/>
          <a:p>
            <a:pPr algn="just" rtl="0" eaLnBrk="1" hangingPunct="1"/>
            <a:r>
              <a:rPr lang="en-US" smtClean="0"/>
              <a:t>Certain words stereotype, intimidate, and insult individuals.</a:t>
            </a:r>
          </a:p>
          <a:p>
            <a:pPr algn="just" rtl="0" eaLnBrk="1" hangingPunct="1"/>
            <a:r>
              <a:rPr lang="en-US" smtClean="0"/>
              <a:t>In an increasingly diverse workforce, we must be sensitive to how words might offend others.</a:t>
            </a:r>
          </a:p>
          <a:p>
            <a:pPr lvl="1" algn="just" rtl="0" eaLnBrk="1" hangingPunct="1"/>
            <a:r>
              <a:rPr lang="en-US" smtClean="0"/>
              <a:t>Removed:</a:t>
            </a:r>
            <a:r>
              <a:rPr lang="en-US" i="1" smtClean="0"/>
              <a:t> handicapped</a:t>
            </a:r>
            <a:r>
              <a:rPr lang="en-US" smtClean="0"/>
              <a:t>, </a:t>
            </a:r>
            <a:r>
              <a:rPr lang="en-US" i="1" smtClean="0"/>
              <a:t>blind</a:t>
            </a:r>
            <a:r>
              <a:rPr lang="en-US" smtClean="0"/>
              <a:t>, and </a:t>
            </a:r>
            <a:r>
              <a:rPr lang="en-US" i="1" smtClean="0"/>
              <a:t>elderly</a:t>
            </a:r>
            <a:r>
              <a:rPr lang="en-US" smtClean="0"/>
              <a:t> </a:t>
            </a:r>
          </a:p>
          <a:p>
            <a:pPr lvl="1" algn="just" rtl="0" eaLnBrk="1" hangingPunct="1"/>
            <a:r>
              <a:rPr lang="en-US" smtClean="0"/>
              <a:t>Replaced with: </a:t>
            </a:r>
            <a:r>
              <a:rPr lang="en-US" i="1" smtClean="0"/>
              <a:t>physically challenged</a:t>
            </a:r>
            <a:r>
              <a:rPr lang="en-US" smtClean="0"/>
              <a:t>, </a:t>
            </a:r>
            <a:r>
              <a:rPr lang="en-US" i="1" smtClean="0"/>
              <a:t>visually impaired</a:t>
            </a:r>
            <a:r>
              <a:rPr lang="en-US" smtClean="0"/>
              <a:t>, and </a:t>
            </a:r>
            <a:r>
              <a:rPr lang="en-US" i="1" smtClean="0"/>
              <a:t>senior</a:t>
            </a:r>
            <a:r>
              <a:rPr lang="en-US" smtClean="0"/>
              <a:t>.</a:t>
            </a:r>
          </a:p>
          <a:p>
            <a:pPr algn="just" rtl="0" eaLnBrk="1" hangingPunct="1"/>
            <a:r>
              <a:rPr lang="en-US" smtClean="0"/>
              <a:t>Removing certain words from the vocabulary makes it harder to communicate accurately.</a:t>
            </a:r>
          </a:p>
          <a:p>
            <a:pPr lvl="1" algn="just" rtl="0" eaLnBrk="1" hangingPunct="1"/>
            <a:r>
              <a:rPr lang="en-US" smtClean="0"/>
              <a:t>Removed:</a:t>
            </a:r>
            <a:r>
              <a:rPr lang="en-US" i="1" smtClean="0"/>
              <a:t> death</a:t>
            </a:r>
            <a:r>
              <a:rPr lang="en-US" smtClean="0"/>
              <a:t>, </a:t>
            </a:r>
            <a:r>
              <a:rPr lang="en-US" i="1" smtClean="0"/>
              <a:t>garbage, quotas</a:t>
            </a:r>
            <a:r>
              <a:rPr lang="en-US" smtClean="0"/>
              <a:t>, and </a:t>
            </a:r>
            <a:r>
              <a:rPr lang="en-US" i="1" smtClean="0"/>
              <a:t>women</a:t>
            </a:r>
            <a:r>
              <a:rPr lang="en-US" smtClean="0"/>
              <a:t>.</a:t>
            </a:r>
          </a:p>
          <a:p>
            <a:pPr lvl="1" algn="just" rtl="0" eaLnBrk="1" hangingPunct="1"/>
            <a:r>
              <a:rPr lang="en-US" smtClean="0"/>
              <a:t>Replaced with terms: </a:t>
            </a:r>
            <a:r>
              <a:rPr lang="en-US" i="1" smtClean="0"/>
              <a:t>negative patient outcome</a:t>
            </a:r>
            <a:r>
              <a:rPr lang="en-US" smtClean="0"/>
              <a:t>, </a:t>
            </a:r>
            <a:r>
              <a:rPr lang="en-US" i="1" smtClean="0"/>
              <a:t>postconsumer waste materials</a:t>
            </a:r>
            <a:r>
              <a:rPr lang="en-US" smtClean="0"/>
              <a:t>, </a:t>
            </a:r>
            <a:r>
              <a:rPr lang="en-US" i="1" smtClean="0"/>
              <a:t>educational equity</a:t>
            </a:r>
            <a:r>
              <a:rPr lang="en-US" smtClean="0"/>
              <a:t>, and </a:t>
            </a:r>
            <a:r>
              <a:rPr lang="en-US" i="1" smtClean="0"/>
              <a:t>people of gender</a:t>
            </a:r>
            <a:r>
              <a:rPr lang="en-US" smtClean="0"/>
              <a:t>. </a:t>
            </a:r>
          </a:p>
        </p:txBody>
      </p:sp>
      <p:sp>
        <p:nvSpPr>
          <p:cNvPr id="27654" name="Rectangle 4"/>
          <p:cNvSpPr>
            <a:spLocks noChangeArrowheads="1"/>
          </p:cNvSpPr>
          <p:nvPr/>
        </p:nvSpPr>
        <p:spPr bwMode="auto">
          <a:xfrm>
            <a:off x="685800" y="1219200"/>
            <a:ext cx="7772400" cy="5105400"/>
          </a:xfrm>
          <a:prstGeom prst="rect">
            <a:avLst/>
          </a:prstGeom>
          <a:noFill/>
          <a:ln w="9525">
            <a:noFill/>
            <a:miter lim="800000"/>
            <a:headEnd/>
            <a:tailEnd/>
          </a:ln>
        </p:spPr>
        <p:txBody>
          <a:bodyPr/>
          <a:lstStyle/>
          <a:p>
            <a:pPr marL="342900" indent="-342900">
              <a:spcBef>
                <a:spcPct val="20000"/>
              </a:spcBef>
              <a:buClr>
                <a:schemeClr val="tx1"/>
              </a:buClr>
              <a:buFont typeface="Wingdings" pitchFamily="2" charset="2"/>
              <a:buChar char="Ø"/>
            </a:pPr>
            <a:endParaRPr lang="fa-IR" sz="2400" u="sng"/>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p:spPr>
        <p:txBody>
          <a:bodyPr/>
          <a:lstStyle/>
          <a:p>
            <a:r>
              <a:rPr lang="en-US"/>
              <a:t>© 2005 Prentice Hall Inc. All rights reserved.</a:t>
            </a:r>
          </a:p>
        </p:txBody>
      </p:sp>
      <p:sp>
        <p:nvSpPr>
          <p:cNvPr id="28675" name="Slide Number Placeholder 2"/>
          <p:cNvSpPr>
            <a:spLocks noGrp="1"/>
          </p:cNvSpPr>
          <p:nvPr>
            <p:ph type="sldNum" sz="quarter" idx="11"/>
          </p:nvPr>
        </p:nvSpPr>
        <p:spPr>
          <a:noFill/>
        </p:spPr>
        <p:txBody>
          <a:bodyPr/>
          <a:lstStyle/>
          <a:p>
            <a:r>
              <a:rPr lang="en-US"/>
              <a:t>10–</a:t>
            </a:r>
            <a:fld id="{B4264906-B5BA-43D4-BBD3-F4E360EA1F76}" type="slidenum">
              <a:rPr lang="en-US"/>
              <a:pPr/>
              <a:t>276</a:t>
            </a:fld>
            <a:endParaRPr lang="en-US"/>
          </a:p>
        </p:txBody>
      </p:sp>
      <p:pic>
        <p:nvPicPr>
          <p:cNvPr id="28676" name="Picture 5"/>
          <p:cNvPicPr>
            <a:picLocks noChangeAspect="1" noChangeArrowheads="1"/>
          </p:cNvPicPr>
          <p:nvPr/>
        </p:nvPicPr>
        <p:blipFill>
          <a:blip r:embed="rId2"/>
          <a:srcRect/>
          <a:stretch>
            <a:fillRect/>
          </a:stretch>
        </p:blipFill>
        <p:spPr bwMode="auto">
          <a:xfrm>
            <a:off x="2863850" y="457200"/>
            <a:ext cx="3994150" cy="5791200"/>
          </a:xfrm>
          <a:prstGeom prst="rect">
            <a:avLst/>
          </a:prstGeom>
          <a:noFill/>
          <a:ln w="9525">
            <a:noFill/>
            <a:miter lim="800000"/>
            <a:headEnd/>
            <a:tailEnd/>
          </a:ln>
        </p:spPr>
      </p:pic>
      <p:sp>
        <p:nvSpPr>
          <p:cNvPr id="28677" name="Rectangle 6"/>
          <p:cNvSpPr>
            <a:spLocks noChangeArrowheads="1"/>
          </p:cNvSpPr>
          <p:nvPr/>
        </p:nvSpPr>
        <p:spPr bwMode="auto">
          <a:xfrm>
            <a:off x="762000" y="5943600"/>
            <a:ext cx="2286000" cy="549275"/>
          </a:xfrm>
          <a:prstGeom prst="rect">
            <a:avLst/>
          </a:prstGeom>
          <a:noFill/>
          <a:ln w="9525">
            <a:noFill/>
            <a:miter lim="800000"/>
            <a:headEnd/>
            <a:tailEnd/>
          </a:ln>
        </p:spPr>
        <p:txBody>
          <a:bodyPr>
            <a:spAutoFit/>
          </a:bodyPr>
          <a:lstStyle/>
          <a:p>
            <a:r>
              <a:rPr lang="en-US" b="0" i="1"/>
              <a:t>Source: </a:t>
            </a:r>
            <a:r>
              <a:rPr lang="en-US" b="0"/>
              <a:t>The Far Side by Gary Larson © 1994 Far Works, Inc. All rights reserved. Used with permission.</a:t>
            </a:r>
          </a:p>
        </p:txBody>
      </p:sp>
      <p:sp>
        <p:nvSpPr>
          <p:cNvPr id="286727"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–8</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0"/>
          </p:nvPr>
        </p:nvSpPr>
        <p:spPr>
          <a:noFill/>
        </p:spPr>
        <p:txBody>
          <a:bodyPr/>
          <a:lstStyle/>
          <a:p>
            <a:r>
              <a:rPr lang="en-US"/>
              <a:t>© 2005 Prentice Hall Inc. All rights reserved.</a:t>
            </a:r>
          </a:p>
        </p:txBody>
      </p:sp>
      <p:sp>
        <p:nvSpPr>
          <p:cNvPr id="29699" name="Slide Number Placeholder 5"/>
          <p:cNvSpPr>
            <a:spLocks noGrp="1"/>
          </p:cNvSpPr>
          <p:nvPr>
            <p:ph type="sldNum" sz="quarter" idx="11"/>
          </p:nvPr>
        </p:nvSpPr>
        <p:spPr>
          <a:noFill/>
        </p:spPr>
        <p:txBody>
          <a:bodyPr/>
          <a:lstStyle/>
          <a:p>
            <a:r>
              <a:rPr lang="en-US"/>
              <a:t>10–</a:t>
            </a:r>
            <a:fld id="{A6399A65-3BCA-4410-9BC5-BD45F43DD552}" type="slidenum">
              <a:rPr lang="en-US"/>
              <a:pPr/>
              <a:t>277</a:t>
            </a:fld>
            <a:endParaRPr lang="en-US"/>
          </a:p>
        </p:txBody>
      </p:sp>
      <p:sp>
        <p:nvSpPr>
          <p:cNvPr id="281602" name="Rectangle 2"/>
          <p:cNvSpPr>
            <a:spLocks noGrp="1" noChangeArrowheads="1"/>
          </p:cNvSpPr>
          <p:nvPr>
            <p:ph type="title"/>
          </p:nvPr>
        </p:nvSpPr>
        <p:spPr/>
        <p:txBody>
          <a:bodyPr/>
          <a:lstStyle/>
          <a:p>
            <a:pPr algn="just" rtl="0" eaLnBrk="1" hangingPunct="1">
              <a:defRPr/>
            </a:pPr>
            <a:r>
              <a:rPr lang="en-US" smtClean="0"/>
              <a:t>Cross-Cultural Communication</a:t>
            </a:r>
          </a:p>
        </p:txBody>
      </p:sp>
      <p:sp>
        <p:nvSpPr>
          <p:cNvPr id="29701" name="Rectangle 3"/>
          <p:cNvSpPr>
            <a:spLocks noGrp="1" noChangeArrowheads="1"/>
          </p:cNvSpPr>
          <p:nvPr>
            <p:ph type="body" sz="half" idx="1"/>
          </p:nvPr>
        </p:nvSpPr>
        <p:spPr/>
        <p:txBody>
          <a:bodyPr/>
          <a:lstStyle/>
          <a:p>
            <a:pPr algn="just" rtl="0" eaLnBrk="1" hangingPunct="1">
              <a:spcBef>
                <a:spcPct val="50000"/>
              </a:spcBef>
            </a:pPr>
            <a:r>
              <a:rPr lang="en-US" sz="2000" smtClean="0"/>
              <a:t>Cultural Barriers</a:t>
            </a:r>
          </a:p>
          <a:p>
            <a:pPr lvl="1" algn="just" rtl="0" eaLnBrk="1" hangingPunct="1">
              <a:spcBef>
                <a:spcPct val="50000"/>
              </a:spcBef>
            </a:pPr>
            <a:r>
              <a:rPr lang="en-US" sz="2000" smtClean="0"/>
              <a:t>Semantics</a:t>
            </a:r>
          </a:p>
          <a:p>
            <a:pPr lvl="1" algn="just" rtl="0" eaLnBrk="1" hangingPunct="1">
              <a:spcBef>
                <a:spcPct val="50000"/>
              </a:spcBef>
            </a:pPr>
            <a:r>
              <a:rPr lang="en-US" sz="2000" smtClean="0"/>
              <a:t>Word connotations</a:t>
            </a:r>
          </a:p>
          <a:p>
            <a:pPr lvl="1" algn="just" rtl="0" eaLnBrk="1" hangingPunct="1">
              <a:spcBef>
                <a:spcPct val="50000"/>
              </a:spcBef>
            </a:pPr>
            <a:r>
              <a:rPr lang="en-US" sz="2000" smtClean="0"/>
              <a:t>Tone differences</a:t>
            </a:r>
          </a:p>
          <a:p>
            <a:pPr lvl="1" algn="just" rtl="0" eaLnBrk="1" hangingPunct="1">
              <a:spcBef>
                <a:spcPct val="50000"/>
              </a:spcBef>
            </a:pPr>
            <a:r>
              <a:rPr lang="en-US" sz="2000" smtClean="0"/>
              <a:t>Differences among perceptions</a:t>
            </a:r>
          </a:p>
        </p:txBody>
      </p:sp>
      <p:sp>
        <p:nvSpPr>
          <p:cNvPr id="29702" name="Rectangle 4"/>
          <p:cNvSpPr>
            <a:spLocks noGrp="1" noChangeArrowheads="1"/>
          </p:cNvSpPr>
          <p:nvPr>
            <p:ph type="body" sz="half" idx="2"/>
          </p:nvPr>
        </p:nvSpPr>
        <p:spPr/>
        <p:txBody>
          <a:bodyPr/>
          <a:lstStyle/>
          <a:p>
            <a:pPr algn="just" rtl="0" eaLnBrk="1" hangingPunct="1">
              <a:spcBef>
                <a:spcPct val="50000"/>
              </a:spcBef>
            </a:pPr>
            <a:r>
              <a:rPr lang="en-US" sz="2000" smtClean="0"/>
              <a:t>Cultural Guide</a:t>
            </a:r>
          </a:p>
          <a:p>
            <a:pPr lvl="1" algn="just" rtl="0" eaLnBrk="1" hangingPunct="1">
              <a:spcBef>
                <a:spcPct val="50000"/>
              </a:spcBef>
            </a:pPr>
            <a:r>
              <a:rPr lang="en-US" sz="2000" smtClean="0"/>
              <a:t>Assume differences until similarity is proven.</a:t>
            </a:r>
          </a:p>
          <a:p>
            <a:pPr lvl="1" algn="just" rtl="0" eaLnBrk="1" hangingPunct="1">
              <a:spcBef>
                <a:spcPct val="50000"/>
              </a:spcBef>
            </a:pPr>
            <a:r>
              <a:rPr lang="en-US" sz="2000" smtClean="0"/>
              <a:t>Emphasize description rather than interpretation or evaluation.</a:t>
            </a:r>
          </a:p>
          <a:p>
            <a:pPr lvl="1" algn="just" rtl="0" eaLnBrk="1" hangingPunct="1">
              <a:spcBef>
                <a:spcPct val="50000"/>
              </a:spcBef>
            </a:pPr>
            <a:r>
              <a:rPr lang="en-US" sz="2000" smtClean="0"/>
              <a:t>Practice empathy. </a:t>
            </a:r>
          </a:p>
          <a:p>
            <a:pPr lvl="1" algn="just" rtl="0" eaLnBrk="1" hangingPunct="1">
              <a:spcBef>
                <a:spcPct val="50000"/>
              </a:spcBef>
            </a:pPr>
            <a:r>
              <a:rPr lang="en-US" sz="2000" smtClean="0"/>
              <a:t>Treat your interpretations as a working hypothesis. </a:t>
            </a:r>
          </a:p>
        </p:txBody>
      </p:sp>
      <p:pic>
        <p:nvPicPr>
          <p:cNvPr id="29703" name="Picture 5" descr="j0197717"/>
          <p:cNvPicPr>
            <a:picLocks noChangeAspect="1" noChangeArrowheads="1"/>
          </p:cNvPicPr>
          <p:nvPr/>
        </p:nvPicPr>
        <p:blipFill>
          <a:blip r:embed="rId2"/>
          <a:srcRect/>
          <a:stretch>
            <a:fillRect/>
          </a:stretch>
        </p:blipFill>
        <p:spPr bwMode="auto">
          <a:xfrm>
            <a:off x="1066800" y="4049713"/>
            <a:ext cx="3581400" cy="2046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10–</a:t>
            </a:r>
            <a:fld id="{992D22D6-A016-4E57-8A0F-DEC37490F7D4}" type="slidenum">
              <a:rPr lang="en-US"/>
              <a:pPr/>
              <a:t>278</a:t>
            </a:fld>
            <a:endParaRPr lang="en-US"/>
          </a:p>
        </p:txBody>
      </p:sp>
      <p:sp>
        <p:nvSpPr>
          <p:cNvPr id="282626"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Hand Gestures Mean Different Things in Different Countries</a:t>
            </a:r>
          </a:p>
        </p:txBody>
      </p:sp>
      <p:pic>
        <p:nvPicPr>
          <p:cNvPr id="30725" name="Picture 3"/>
          <p:cNvPicPr>
            <a:picLocks noChangeAspect="1" noChangeArrowheads="1"/>
          </p:cNvPicPr>
          <p:nvPr/>
        </p:nvPicPr>
        <p:blipFill>
          <a:blip r:embed="rId2"/>
          <a:srcRect/>
          <a:stretch>
            <a:fillRect/>
          </a:stretch>
        </p:blipFill>
        <p:spPr bwMode="auto">
          <a:xfrm>
            <a:off x="381000" y="1676400"/>
            <a:ext cx="8343900" cy="3886200"/>
          </a:xfrm>
          <a:prstGeom prst="rect">
            <a:avLst/>
          </a:prstGeom>
          <a:noFill/>
          <a:ln w="9525">
            <a:noFill/>
            <a:miter lim="800000"/>
            <a:headEnd/>
            <a:tailEnd/>
          </a:ln>
        </p:spPr>
      </p:pic>
      <p:sp>
        <p:nvSpPr>
          <p:cNvPr id="28262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–9</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10–</a:t>
            </a:r>
            <a:fld id="{8E0EE7D9-02F1-41BA-B07C-E0CEFD674B77}" type="slidenum">
              <a:rPr lang="en-US"/>
              <a:pPr/>
              <a:t>279</a:t>
            </a:fld>
            <a:endParaRPr lang="en-US"/>
          </a:p>
        </p:txBody>
      </p:sp>
      <p:sp>
        <p:nvSpPr>
          <p:cNvPr id="283650"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Hand Gestures Mean Different Things in Different Countries (cont’d)</a:t>
            </a:r>
          </a:p>
        </p:txBody>
      </p:sp>
      <p:pic>
        <p:nvPicPr>
          <p:cNvPr id="31749" name="Picture 3"/>
          <p:cNvPicPr>
            <a:picLocks noChangeAspect="1" noChangeArrowheads="1"/>
          </p:cNvPicPr>
          <p:nvPr/>
        </p:nvPicPr>
        <p:blipFill>
          <a:blip r:embed="rId2"/>
          <a:srcRect/>
          <a:stretch>
            <a:fillRect/>
          </a:stretch>
        </p:blipFill>
        <p:spPr bwMode="auto">
          <a:xfrm>
            <a:off x="671513" y="1981200"/>
            <a:ext cx="7800975" cy="3600450"/>
          </a:xfrm>
          <a:prstGeom prst="rect">
            <a:avLst/>
          </a:prstGeom>
          <a:noFill/>
          <a:ln w="9525">
            <a:noFill/>
            <a:miter lim="800000"/>
            <a:headEnd/>
            <a:tailEnd/>
          </a:ln>
        </p:spPr>
      </p:pic>
      <p:sp>
        <p:nvSpPr>
          <p:cNvPr id="283652" name="Text Box 4" descr="BKGD02"/>
          <p:cNvSpPr txBox="1">
            <a:spLocks noChangeArrowheads="1"/>
          </p:cNvSpPr>
          <p:nvPr/>
        </p:nvSpPr>
        <p:spPr bwMode="blackWhite">
          <a:xfrm>
            <a:off x="6553200" y="6096000"/>
            <a:ext cx="20574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–9 (cont’d)</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2"/>
          <p:cNvSpPr>
            <a:spLocks noGrp="1"/>
          </p:cNvSpPr>
          <p:nvPr>
            <p:ph type="ftr" sz="quarter" idx="10"/>
          </p:nvPr>
        </p:nvSpPr>
        <p:spPr>
          <a:noFill/>
        </p:spPr>
        <p:txBody>
          <a:bodyPr/>
          <a:lstStyle/>
          <a:p>
            <a:r>
              <a:rPr lang="en-US"/>
              <a:t>© 2005 Prentice Hall Inc. All rights reserved.</a:t>
            </a:r>
          </a:p>
        </p:txBody>
      </p:sp>
      <p:sp>
        <p:nvSpPr>
          <p:cNvPr id="6147" name="Slide Number Placeholder 3"/>
          <p:cNvSpPr>
            <a:spLocks noGrp="1"/>
          </p:cNvSpPr>
          <p:nvPr>
            <p:ph type="sldNum" sz="quarter" idx="11"/>
          </p:nvPr>
        </p:nvSpPr>
        <p:spPr>
          <a:noFill/>
        </p:spPr>
        <p:txBody>
          <a:bodyPr/>
          <a:lstStyle/>
          <a:p>
            <a:r>
              <a:rPr lang="en-US"/>
              <a:t>2–</a:t>
            </a:r>
            <a:fld id="{9098CCB8-7929-49CD-B716-62347B9A37AC}" type="slidenum">
              <a:rPr lang="en-US"/>
              <a:pPr/>
              <a:t>28</a:t>
            </a:fld>
            <a:endParaRPr lang="en-US"/>
          </a:p>
        </p:txBody>
      </p:sp>
      <p:grpSp>
        <p:nvGrpSpPr>
          <p:cNvPr id="2" name="Group 2"/>
          <p:cNvGrpSpPr>
            <a:grpSpLocks/>
          </p:cNvGrpSpPr>
          <p:nvPr/>
        </p:nvGrpSpPr>
        <p:grpSpPr bwMode="auto">
          <a:xfrm>
            <a:off x="3352800" y="3505200"/>
            <a:ext cx="5105400" cy="2819400"/>
            <a:chOff x="2498" y="2690"/>
            <a:chExt cx="1923" cy="1019"/>
          </a:xfrm>
        </p:grpSpPr>
        <p:sp>
          <p:nvSpPr>
            <p:cNvPr id="6151" name="Freeform 3"/>
            <p:cNvSpPr>
              <a:spLocks/>
            </p:cNvSpPr>
            <p:nvPr/>
          </p:nvSpPr>
          <p:spPr bwMode="auto">
            <a:xfrm>
              <a:off x="2769" y="2690"/>
              <a:ext cx="378" cy="1008"/>
            </a:xfrm>
            <a:custGeom>
              <a:avLst/>
              <a:gdLst>
                <a:gd name="T0" fmla="*/ 7 w 378"/>
                <a:gd name="T1" fmla="*/ 280 h 1008"/>
                <a:gd name="T2" fmla="*/ 7 w 378"/>
                <a:gd name="T3" fmla="*/ 342 h 1008"/>
                <a:gd name="T4" fmla="*/ 74 w 378"/>
                <a:gd name="T5" fmla="*/ 441 h 1008"/>
                <a:gd name="T6" fmla="*/ 86 w 378"/>
                <a:gd name="T7" fmla="*/ 399 h 1008"/>
                <a:gd name="T8" fmla="*/ 61 w 378"/>
                <a:gd name="T9" fmla="*/ 386 h 1008"/>
                <a:gd name="T10" fmla="*/ 84 w 378"/>
                <a:gd name="T11" fmla="*/ 273 h 1008"/>
                <a:gd name="T12" fmla="*/ 96 w 378"/>
                <a:gd name="T13" fmla="*/ 392 h 1008"/>
                <a:gd name="T14" fmla="*/ 82 w 378"/>
                <a:gd name="T15" fmla="*/ 436 h 1008"/>
                <a:gd name="T16" fmla="*/ 90 w 378"/>
                <a:gd name="T17" fmla="*/ 509 h 1008"/>
                <a:gd name="T18" fmla="*/ 107 w 378"/>
                <a:gd name="T19" fmla="*/ 979 h 1008"/>
                <a:gd name="T20" fmla="*/ 109 w 378"/>
                <a:gd name="T21" fmla="*/ 996 h 1008"/>
                <a:gd name="T22" fmla="*/ 145 w 378"/>
                <a:gd name="T23" fmla="*/ 1006 h 1008"/>
                <a:gd name="T24" fmla="*/ 163 w 378"/>
                <a:gd name="T25" fmla="*/ 981 h 1008"/>
                <a:gd name="T26" fmla="*/ 186 w 378"/>
                <a:gd name="T27" fmla="*/ 914 h 1008"/>
                <a:gd name="T28" fmla="*/ 186 w 378"/>
                <a:gd name="T29" fmla="*/ 547 h 1008"/>
                <a:gd name="T30" fmla="*/ 199 w 378"/>
                <a:gd name="T31" fmla="*/ 921 h 1008"/>
                <a:gd name="T32" fmla="*/ 216 w 378"/>
                <a:gd name="T33" fmla="*/ 981 h 1008"/>
                <a:gd name="T34" fmla="*/ 220 w 378"/>
                <a:gd name="T35" fmla="*/ 1008 h 1008"/>
                <a:gd name="T36" fmla="*/ 263 w 378"/>
                <a:gd name="T37" fmla="*/ 1002 h 1008"/>
                <a:gd name="T38" fmla="*/ 261 w 378"/>
                <a:gd name="T39" fmla="*/ 983 h 1008"/>
                <a:gd name="T40" fmla="*/ 289 w 378"/>
                <a:gd name="T41" fmla="*/ 557 h 1008"/>
                <a:gd name="T42" fmla="*/ 293 w 378"/>
                <a:gd name="T43" fmla="*/ 434 h 1008"/>
                <a:gd name="T44" fmla="*/ 282 w 378"/>
                <a:gd name="T45" fmla="*/ 401 h 1008"/>
                <a:gd name="T46" fmla="*/ 288 w 378"/>
                <a:gd name="T47" fmla="*/ 271 h 1008"/>
                <a:gd name="T48" fmla="*/ 324 w 378"/>
                <a:gd name="T49" fmla="*/ 309 h 1008"/>
                <a:gd name="T50" fmla="*/ 305 w 378"/>
                <a:gd name="T51" fmla="*/ 405 h 1008"/>
                <a:gd name="T52" fmla="*/ 293 w 378"/>
                <a:gd name="T53" fmla="*/ 434 h 1008"/>
                <a:gd name="T54" fmla="*/ 314 w 378"/>
                <a:gd name="T55" fmla="*/ 434 h 1008"/>
                <a:gd name="T56" fmla="*/ 370 w 378"/>
                <a:gd name="T57" fmla="*/ 332 h 1008"/>
                <a:gd name="T58" fmla="*/ 376 w 378"/>
                <a:gd name="T59" fmla="*/ 280 h 1008"/>
                <a:gd name="T60" fmla="*/ 291 w 378"/>
                <a:gd name="T61" fmla="*/ 178 h 1008"/>
                <a:gd name="T62" fmla="*/ 218 w 378"/>
                <a:gd name="T63" fmla="*/ 113 h 1008"/>
                <a:gd name="T64" fmla="*/ 234 w 378"/>
                <a:gd name="T65" fmla="*/ 75 h 1008"/>
                <a:gd name="T66" fmla="*/ 213 w 378"/>
                <a:gd name="T67" fmla="*/ 10 h 1008"/>
                <a:gd name="T68" fmla="*/ 203 w 378"/>
                <a:gd name="T69" fmla="*/ 0 h 1008"/>
                <a:gd name="T70" fmla="*/ 144 w 378"/>
                <a:gd name="T71" fmla="*/ 13 h 1008"/>
                <a:gd name="T72" fmla="*/ 132 w 378"/>
                <a:gd name="T73" fmla="*/ 84 h 1008"/>
                <a:gd name="T74" fmla="*/ 134 w 378"/>
                <a:gd name="T75" fmla="*/ 107 h 1008"/>
                <a:gd name="T76" fmla="*/ 153 w 378"/>
                <a:gd name="T77" fmla="*/ 148 h 1008"/>
                <a:gd name="T78" fmla="*/ 59 w 378"/>
                <a:gd name="T79" fmla="*/ 194 h 10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8"/>
                <a:gd name="T121" fmla="*/ 0 h 1008"/>
                <a:gd name="T122" fmla="*/ 378 w 378"/>
                <a:gd name="T123" fmla="*/ 1008 h 10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8" h="1008">
                  <a:moveTo>
                    <a:pt x="59" y="194"/>
                  </a:moveTo>
                  <a:lnTo>
                    <a:pt x="7" y="280"/>
                  </a:lnTo>
                  <a:lnTo>
                    <a:pt x="0" y="307"/>
                  </a:lnTo>
                  <a:lnTo>
                    <a:pt x="7" y="342"/>
                  </a:lnTo>
                  <a:lnTo>
                    <a:pt x="38" y="426"/>
                  </a:lnTo>
                  <a:lnTo>
                    <a:pt x="74" y="441"/>
                  </a:lnTo>
                  <a:lnTo>
                    <a:pt x="82" y="436"/>
                  </a:lnTo>
                  <a:lnTo>
                    <a:pt x="86" y="399"/>
                  </a:lnTo>
                  <a:lnTo>
                    <a:pt x="71" y="405"/>
                  </a:lnTo>
                  <a:lnTo>
                    <a:pt x="61" y="386"/>
                  </a:lnTo>
                  <a:lnTo>
                    <a:pt x="53" y="322"/>
                  </a:lnTo>
                  <a:lnTo>
                    <a:pt x="84" y="273"/>
                  </a:lnTo>
                  <a:lnTo>
                    <a:pt x="90" y="382"/>
                  </a:lnTo>
                  <a:lnTo>
                    <a:pt x="96" y="392"/>
                  </a:lnTo>
                  <a:lnTo>
                    <a:pt x="86" y="399"/>
                  </a:lnTo>
                  <a:lnTo>
                    <a:pt x="82" y="436"/>
                  </a:lnTo>
                  <a:lnTo>
                    <a:pt x="90" y="432"/>
                  </a:lnTo>
                  <a:lnTo>
                    <a:pt x="90" y="509"/>
                  </a:lnTo>
                  <a:lnTo>
                    <a:pt x="107" y="747"/>
                  </a:lnTo>
                  <a:lnTo>
                    <a:pt x="107" y="979"/>
                  </a:lnTo>
                  <a:lnTo>
                    <a:pt x="117" y="979"/>
                  </a:lnTo>
                  <a:lnTo>
                    <a:pt x="109" y="996"/>
                  </a:lnTo>
                  <a:lnTo>
                    <a:pt x="111" y="1006"/>
                  </a:lnTo>
                  <a:lnTo>
                    <a:pt x="145" y="1006"/>
                  </a:lnTo>
                  <a:lnTo>
                    <a:pt x="159" y="991"/>
                  </a:lnTo>
                  <a:lnTo>
                    <a:pt x="163" y="981"/>
                  </a:lnTo>
                  <a:lnTo>
                    <a:pt x="172" y="981"/>
                  </a:lnTo>
                  <a:lnTo>
                    <a:pt x="186" y="914"/>
                  </a:lnTo>
                  <a:lnTo>
                    <a:pt x="182" y="777"/>
                  </a:lnTo>
                  <a:lnTo>
                    <a:pt x="186" y="547"/>
                  </a:lnTo>
                  <a:lnTo>
                    <a:pt x="203" y="797"/>
                  </a:lnTo>
                  <a:lnTo>
                    <a:pt x="199" y="921"/>
                  </a:lnTo>
                  <a:lnTo>
                    <a:pt x="211" y="981"/>
                  </a:lnTo>
                  <a:lnTo>
                    <a:pt x="216" y="981"/>
                  </a:lnTo>
                  <a:lnTo>
                    <a:pt x="216" y="1002"/>
                  </a:lnTo>
                  <a:lnTo>
                    <a:pt x="220" y="1008"/>
                  </a:lnTo>
                  <a:lnTo>
                    <a:pt x="259" y="1006"/>
                  </a:lnTo>
                  <a:lnTo>
                    <a:pt x="263" y="1002"/>
                  </a:lnTo>
                  <a:lnTo>
                    <a:pt x="264" y="996"/>
                  </a:lnTo>
                  <a:lnTo>
                    <a:pt x="261" y="983"/>
                  </a:lnTo>
                  <a:lnTo>
                    <a:pt x="268" y="981"/>
                  </a:lnTo>
                  <a:lnTo>
                    <a:pt x="289" y="557"/>
                  </a:lnTo>
                  <a:lnTo>
                    <a:pt x="289" y="432"/>
                  </a:lnTo>
                  <a:lnTo>
                    <a:pt x="293" y="434"/>
                  </a:lnTo>
                  <a:lnTo>
                    <a:pt x="293" y="403"/>
                  </a:lnTo>
                  <a:lnTo>
                    <a:pt x="282" y="401"/>
                  </a:lnTo>
                  <a:lnTo>
                    <a:pt x="289" y="376"/>
                  </a:lnTo>
                  <a:lnTo>
                    <a:pt x="288" y="271"/>
                  </a:lnTo>
                  <a:lnTo>
                    <a:pt x="311" y="290"/>
                  </a:lnTo>
                  <a:lnTo>
                    <a:pt x="324" y="309"/>
                  </a:lnTo>
                  <a:lnTo>
                    <a:pt x="318" y="386"/>
                  </a:lnTo>
                  <a:lnTo>
                    <a:pt x="305" y="405"/>
                  </a:lnTo>
                  <a:lnTo>
                    <a:pt x="293" y="403"/>
                  </a:lnTo>
                  <a:lnTo>
                    <a:pt x="293" y="434"/>
                  </a:lnTo>
                  <a:lnTo>
                    <a:pt x="301" y="436"/>
                  </a:lnTo>
                  <a:lnTo>
                    <a:pt x="314" y="434"/>
                  </a:lnTo>
                  <a:lnTo>
                    <a:pt x="347" y="411"/>
                  </a:lnTo>
                  <a:lnTo>
                    <a:pt x="370" y="332"/>
                  </a:lnTo>
                  <a:lnTo>
                    <a:pt x="378" y="299"/>
                  </a:lnTo>
                  <a:lnTo>
                    <a:pt x="376" y="280"/>
                  </a:lnTo>
                  <a:lnTo>
                    <a:pt x="322" y="211"/>
                  </a:lnTo>
                  <a:lnTo>
                    <a:pt x="291" y="178"/>
                  </a:lnTo>
                  <a:lnTo>
                    <a:pt x="216" y="146"/>
                  </a:lnTo>
                  <a:lnTo>
                    <a:pt x="218" y="113"/>
                  </a:lnTo>
                  <a:lnTo>
                    <a:pt x="228" y="107"/>
                  </a:lnTo>
                  <a:lnTo>
                    <a:pt x="234" y="75"/>
                  </a:lnTo>
                  <a:lnTo>
                    <a:pt x="230" y="34"/>
                  </a:lnTo>
                  <a:lnTo>
                    <a:pt x="213" y="10"/>
                  </a:lnTo>
                  <a:lnTo>
                    <a:pt x="207" y="10"/>
                  </a:lnTo>
                  <a:lnTo>
                    <a:pt x="203" y="0"/>
                  </a:lnTo>
                  <a:lnTo>
                    <a:pt x="170" y="2"/>
                  </a:lnTo>
                  <a:lnTo>
                    <a:pt x="144" y="13"/>
                  </a:lnTo>
                  <a:lnTo>
                    <a:pt x="130" y="46"/>
                  </a:lnTo>
                  <a:lnTo>
                    <a:pt x="132" y="84"/>
                  </a:lnTo>
                  <a:lnTo>
                    <a:pt x="128" y="90"/>
                  </a:lnTo>
                  <a:lnTo>
                    <a:pt x="134" y="107"/>
                  </a:lnTo>
                  <a:lnTo>
                    <a:pt x="144" y="111"/>
                  </a:lnTo>
                  <a:lnTo>
                    <a:pt x="153" y="148"/>
                  </a:lnTo>
                  <a:lnTo>
                    <a:pt x="71" y="178"/>
                  </a:lnTo>
                  <a:lnTo>
                    <a:pt x="59" y="194"/>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2" name="Freeform 4"/>
            <p:cNvSpPr>
              <a:spLocks/>
            </p:cNvSpPr>
            <p:nvPr/>
          </p:nvSpPr>
          <p:spPr bwMode="auto">
            <a:xfrm>
              <a:off x="3381" y="2751"/>
              <a:ext cx="390" cy="949"/>
            </a:xfrm>
            <a:custGeom>
              <a:avLst/>
              <a:gdLst>
                <a:gd name="T0" fmla="*/ 232 w 390"/>
                <a:gd name="T1" fmla="*/ 0 h 949"/>
                <a:gd name="T2" fmla="*/ 246 w 390"/>
                <a:gd name="T3" fmla="*/ 4 h 949"/>
                <a:gd name="T4" fmla="*/ 246 w 390"/>
                <a:gd name="T5" fmla="*/ 8 h 949"/>
                <a:gd name="T6" fmla="*/ 251 w 390"/>
                <a:gd name="T7" fmla="*/ 8 h 949"/>
                <a:gd name="T8" fmla="*/ 265 w 390"/>
                <a:gd name="T9" fmla="*/ 27 h 949"/>
                <a:gd name="T10" fmla="*/ 267 w 390"/>
                <a:gd name="T11" fmla="*/ 33 h 949"/>
                <a:gd name="T12" fmla="*/ 269 w 390"/>
                <a:gd name="T13" fmla="*/ 41 h 949"/>
                <a:gd name="T14" fmla="*/ 271 w 390"/>
                <a:gd name="T15" fmla="*/ 46 h 949"/>
                <a:gd name="T16" fmla="*/ 271 w 390"/>
                <a:gd name="T17" fmla="*/ 54 h 949"/>
                <a:gd name="T18" fmla="*/ 269 w 390"/>
                <a:gd name="T19" fmla="*/ 62 h 949"/>
                <a:gd name="T20" fmla="*/ 267 w 390"/>
                <a:gd name="T21" fmla="*/ 66 h 949"/>
                <a:gd name="T22" fmla="*/ 263 w 390"/>
                <a:gd name="T23" fmla="*/ 71 h 949"/>
                <a:gd name="T24" fmla="*/ 259 w 390"/>
                <a:gd name="T25" fmla="*/ 94 h 949"/>
                <a:gd name="T26" fmla="*/ 253 w 390"/>
                <a:gd name="T27" fmla="*/ 100 h 949"/>
                <a:gd name="T28" fmla="*/ 248 w 390"/>
                <a:gd name="T29" fmla="*/ 139 h 949"/>
                <a:gd name="T30" fmla="*/ 319 w 390"/>
                <a:gd name="T31" fmla="*/ 190 h 949"/>
                <a:gd name="T32" fmla="*/ 344 w 390"/>
                <a:gd name="T33" fmla="*/ 354 h 949"/>
                <a:gd name="T34" fmla="*/ 284 w 390"/>
                <a:gd name="T35" fmla="*/ 480 h 949"/>
                <a:gd name="T36" fmla="*/ 274 w 390"/>
                <a:gd name="T37" fmla="*/ 480 h 949"/>
                <a:gd name="T38" fmla="*/ 271 w 390"/>
                <a:gd name="T39" fmla="*/ 503 h 949"/>
                <a:gd name="T40" fmla="*/ 259 w 390"/>
                <a:gd name="T41" fmla="*/ 511 h 949"/>
                <a:gd name="T42" fmla="*/ 257 w 390"/>
                <a:gd name="T43" fmla="*/ 523 h 949"/>
                <a:gd name="T44" fmla="*/ 365 w 390"/>
                <a:gd name="T45" fmla="*/ 906 h 949"/>
                <a:gd name="T46" fmla="*/ 376 w 390"/>
                <a:gd name="T47" fmla="*/ 922 h 949"/>
                <a:gd name="T48" fmla="*/ 390 w 390"/>
                <a:gd name="T49" fmla="*/ 935 h 949"/>
                <a:gd name="T50" fmla="*/ 386 w 390"/>
                <a:gd name="T51" fmla="*/ 945 h 949"/>
                <a:gd name="T52" fmla="*/ 334 w 390"/>
                <a:gd name="T53" fmla="*/ 941 h 949"/>
                <a:gd name="T54" fmla="*/ 330 w 390"/>
                <a:gd name="T55" fmla="*/ 930 h 949"/>
                <a:gd name="T56" fmla="*/ 301 w 390"/>
                <a:gd name="T57" fmla="*/ 928 h 949"/>
                <a:gd name="T58" fmla="*/ 301 w 390"/>
                <a:gd name="T59" fmla="*/ 906 h 949"/>
                <a:gd name="T60" fmla="*/ 272 w 390"/>
                <a:gd name="T61" fmla="*/ 910 h 949"/>
                <a:gd name="T62" fmla="*/ 150 w 390"/>
                <a:gd name="T63" fmla="*/ 553 h 949"/>
                <a:gd name="T64" fmla="*/ 132 w 390"/>
                <a:gd name="T65" fmla="*/ 720 h 949"/>
                <a:gd name="T66" fmla="*/ 138 w 390"/>
                <a:gd name="T67" fmla="*/ 747 h 949"/>
                <a:gd name="T68" fmla="*/ 136 w 390"/>
                <a:gd name="T69" fmla="*/ 841 h 949"/>
                <a:gd name="T70" fmla="*/ 152 w 390"/>
                <a:gd name="T71" fmla="*/ 895 h 949"/>
                <a:gd name="T72" fmla="*/ 148 w 390"/>
                <a:gd name="T73" fmla="*/ 899 h 949"/>
                <a:gd name="T74" fmla="*/ 144 w 390"/>
                <a:gd name="T75" fmla="*/ 926 h 949"/>
                <a:gd name="T76" fmla="*/ 127 w 390"/>
                <a:gd name="T77" fmla="*/ 949 h 949"/>
                <a:gd name="T78" fmla="*/ 92 w 390"/>
                <a:gd name="T79" fmla="*/ 949 h 949"/>
                <a:gd name="T80" fmla="*/ 84 w 390"/>
                <a:gd name="T81" fmla="*/ 930 h 949"/>
                <a:gd name="T82" fmla="*/ 98 w 390"/>
                <a:gd name="T83" fmla="*/ 899 h 949"/>
                <a:gd name="T84" fmla="*/ 75 w 390"/>
                <a:gd name="T85" fmla="*/ 893 h 949"/>
                <a:gd name="T86" fmla="*/ 29 w 390"/>
                <a:gd name="T87" fmla="*/ 467 h 949"/>
                <a:gd name="T88" fmla="*/ 17 w 390"/>
                <a:gd name="T89" fmla="*/ 438 h 949"/>
                <a:gd name="T90" fmla="*/ 11 w 390"/>
                <a:gd name="T91" fmla="*/ 436 h 949"/>
                <a:gd name="T92" fmla="*/ 0 w 390"/>
                <a:gd name="T93" fmla="*/ 357 h 949"/>
                <a:gd name="T94" fmla="*/ 69 w 390"/>
                <a:gd name="T95" fmla="*/ 146 h 949"/>
                <a:gd name="T96" fmla="*/ 175 w 390"/>
                <a:gd name="T97" fmla="*/ 127 h 949"/>
                <a:gd name="T98" fmla="*/ 175 w 390"/>
                <a:gd name="T99" fmla="*/ 98 h 949"/>
                <a:gd name="T100" fmla="*/ 167 w 390"/>
                <a:gd name="T101" fmla="*/ 91 h 949"/>
                <a:gd name="T102" fmla="*/ 165 w 390"/>
                <a:gd name="T103" fmla="*/ 79 h 949"/>
                <a:gd name="T104" fmla="*/ 163 w 390"/>
                <a:gd name="T105" fmla="*/ 62 h 949"/>
                <a:gd name="T106" fmla="*/ 163 w 390"/>
                <a:gd name="T107" fmla="*/ 54 h 949"/>
                <a:gd name="T108" fmla="*/ 165 w 390"/>
                <a:gd name="T109" fmla="*/ 48 h 949"/>
                <a:gd name="T110" fmla="*/ 165 w 390"/>
                <a:gd name="T111" fmla="*/ 41 h 949"/>
                <a:gd name="T112" fmla="*/ 167 w 390"/>
                <a:gd name="T113" fmla="*/ 33 h 949"/>
                <a:gd name="T114" fmla="*/ 175 w 390"/>
                <a:gd name="T115" fmla="*/ 21 h 949"/>
                <a:gd name="T116" fmla="*/ 213 w 390"/>
                <a:gd name="T117" fmla="*/ 2 h 949"/>
                <a:gd name="T118" fmla="*/ 223 w 390"/>
                <a:gd name="T119" fmla="*/ 0 h 949"/>
                <a:gd name="T120" fmla="*/ 232 w 390"/>
                <a:gd name="T121" fmla="*/ 0 h 9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0"/>
                <a:gd name="T184" fmla="*/ 0 h 949"/>
                <a:gd name="T185" fmla="*/ 390 w 390"/>
                <a:gd name="T186" fmla="*/ 949 h 9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0" h="949">
                  <a:moveTo>
                    <a:pt x="232" y="0"/>
                  </a:moveTo>
                  <a:lnTo>
                    <a:pt x="246" y="4"/>
                  </a:lnTo>
                  <a:lnTo>
                    <a:pt x="246" y="8"/>
                  </a:lnTo>
                  <a:lnTo>
                    <a:pt x="251" y="8"/>
                  </a:lnTo>
                  <a:lnTo>
                    <a:pt x="265" y="27"/>
                  </a:lnTo>
                  <a:lnTo>
                    <a:pt x="267" y="33"/>
                  </a:lnTo>
                  <a:lnTo>
                    <a:pt x="269" y="41"/>
                  </a:lnTo>
                  <a:lnTo>
                    <a:pt x="271" y="46"/>
                  </a:lnTo>
                  <a:lnTo>
                    <a:pt x="271" y="54"/>
                  </a:lnTo>
                  <a:lnTo>
                    <a:pt x="269" y="62"/>
                  </a:lnTo>
                  <a:lnTo>
                    <a:pt x="267" y="66"/>
                  </a:lnTo>
                  <a:lnTo>
                    <a:pt x="263" y="71"/>
                  </a:lnTo>
                  <a:lnTo>
                    <a:pt x="259" y="94"/>
                  </a:lnTo>
                  <a:lnTo>
                    <a:pt x="253" y="100"/>
                  </a:lnTo>
                  <a:lnTo>
                    <a:pt x="248" y="139"/>
                  </a:lnTo>
                  <a:lnTo>
                    <a:pt x="319" y="190"/>
                  </a:lnTo>
                  <a:lnTo>
                    <a:pt x="344" y="354"/>
                  </a:lnTo>
                  <a:lnTo>
                    <a:pt x="284" y="480"/>
                  </a:lnTo>
                  <a:lnTo>
                    <a:pt x="274" y="480"/>
                  </a:lnTo>
                  <a:lnTo>
                    <a:pt x="271" y="503"/>
                  </a:lnTo>
                  <a:lnTo>
                    <a:pt x="259" y="511"/>
                  </a:lnTo>
                  <a:lnTo>
                    <a:pt x="257" y="523"/>
                  </a:lnTo>
                  <a:lnTo>
                    <a:pt x="365" y="906"/>
                  </a:lnTo>
                  <a:lnTo>
                    <a:pt x="376" y="922"/>
                  </a:lnTo>
                  <a:lnTo>
                    <a:pt x="390" y="935"/>
                  </a:lnTo>
                  <a:lnTo>
                    <a:pt x="386" y="945"/>
                  </a:lnTo>
                  <a:lnTo>
                    <a:pt x="334" y="941"/>
                  </a:lnTo>
                  <a:lnTo>
                    <a:pt x="330" y="930"/>
                  </a:lnTo>
                  <a:lnTo>
                    <a:pt x="301" y="928"/>
                  </a:lnTo>
                  <a:lnTo>
                    <a:pt x="301" y="906"/>
                  </a:lnTo>
                  <a:lnTo>
                    <a:pt x="272" y="910"/>
                  </a:lnTo>
                  <a:lnTo>
                    <a:pt x="150" y="553"/>
                  </a:lnTo>
                  <a:lnTo>
                    <a:pt x="132" y="720"/>
                  </a:lnTo>
                  <a:lnTo>
                    <a:pt x="138" y="747"/>
                  </a:lnTo>
                  <a:lnTo>
                    <a:pt x="136" y="841"/>
                  </a:lnTo>
                  <a:lnTo>
                    <a:pt x="152" y="895"/>
                  </a:lnTo>
                  <a:lnTo>
                    <a:pt x="148" y="899"/>
                  </a:lnTo>
                  <a:lnTo>
                    <a:pt x="144" y="926"/>
                  </a:lnTo>
                  <a:lnTo>
                    <a:pt x="127" y="949"/>
                  </a:lnTo>
                  <a:lnTo>
                    <a:pt x="92" y="949"/>
                  </a:lnTo>
                  <a:lnTo>
                    <a:pt x="84" y="930"/>
                  </a:lnTo>
                  <a:lnTo>
                    <a:pt x="98" y="899"/>
                  </a:lnTo>
                  <a:lnTo>
                    <a:pt x="75" y="893"/>
                  </a:lnTo>
                  <a:lnTo>
                    <a:pt x="29" y="467"/>
                  </a:lnTo>
                  <a:lnTo>
                    <a:pt x="17" y="438"/>
                  </a:lnTo>
                  <a:lnTo>
                    <a:pt x="11" y="436"/>
                  </a:lnTo>
                  <a:lnTo>
                    <a:pt x="0" y="357"/>
                  </a:lnTo>
                  <a:lnTo>
                    <a:pt x="69" y="146"/>
                  </a:lnTo>
                  <a:lnTo>
                    <a:pt x="175" y="127"/>
                  </a:lnTo>
                  <a:lnTo>
                    <a:pt x="175" y="98"/>
                  </a:lnTo>
                  <a:lnTo>
                    <a:pt x="167" y="91"/>
                  </a:lnTo>
                  <a:lnTo>
                    <a:pt x="165" y="79"/>
                  </a:lnTo>
                  <a:lnTo>
                    <a:pt x="163" y="62"/>
                  </a:lnTo>
                  <a:lnTo>
                    <a:pt x="163" y="54"/>
                  </a:lnTo>
                  <a:lnTo>
                    <a:pt x="165" y="48"/>
                  </a:lnTo>
                  <a:lnTo>
                    <a:pt x="165" y="41"/>
                  </a:lnTo>
                  <a:lnTo>
                    <a:pt x="167" y="33"/>
                  </a:lnTo>
                  <a:lnTo>
                    <a:pt x="175" y="21"/>
                  </a:lnTo>
                  <a:lnTo>
                    <a:pt x="213" y="2"/>
                  </a:lnTo>
                  <a:lnTo>
                    <a:pt x="223" y="0"/>
                  </a:lnTo>
                  <a:lnTo>
                    <a:pt x="232" y="0"/>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3" name="Freeform 5"/>
            <p:cNvSpPr>
              <a:spLocks/>
            </p:cNvSpPr>
            <p:nvPr/>
          </p:nvSpPr>
          <p:spPr bwMode="auto">
            <a:xfrm>
              <a:off x="3080" y="2696"/>
              <a:ext cx="311" cy="998"/>
            </a:xfrm>
            <a:custGeom>
              <a:avLst/>
              <a:gdLst>
                <a:gd name="T0" fmla="*/ 0 w 311"/>
                <a:gd name="T1" fmla="*/ 284 h 998"/>
                <a:gd name="T2" fmla="*/ 0 w 311"/>
                <a:gd name="T3" fmla="*/ 347 h 998"/>
                <a:gd name="T4" fmla="*/ 9 w 311"/>
                <a:gd name="T5" fmla="*/ 353 h 998"/>
                <a:gd name="T6" fmla="*/ 7 w 311"/>
                <a:gd name="T7" fmla="*/ 370 h 998"/>
                <a:gd name="T8" fmla="*/ 7 w 311"/>
                <a:gd name="T9" fmla="*/ 380 h 998"/>
                <a:gd name="T10" fmla="*/ 36 w 311"/>
                <a:gd name="T11" fmla="*/ 405 h 998"/>
                <a:gd name="T12" fmla="*/ 38 w 311"/>
                <a:gd name="T13" fmla="*/ 522 h 998"/>
                <a:gd name="T14" fmla="*/ 59 w 311"/>
                <a:gd name="T15" fmla="*/ 539 h 998"/>
                <a:gd name="T16" fmla="*/ 72 w 311"/>
                <a:gd name="T17" fmla="*/ 775 h 998"/>
                <a:gd name="T18" fmla="*/ 61 w 311"/>
                <a:gd name="T19" fmla="*/ 942 h 998"/>
                <a:gd name="T20" fmla="*/ 71 w 311"/>
                <a:gd name="T21" fmla="*/ 948 h 998"/>
                <a:gd name="T22" fmla="*/ 65 w 311"/>
                <a:gd name="T23" fmla="*/ 977 h 998"/>
                <a:gd name="T24" fmla="*/ 71 w 311"/>
                <a:gd name="T25" fmla="*/ 996 h 998"/>
                <a:gd name="T26" fmla="*/ 117 w 311"/>
                <a:gd name="T27" fmla="*/ 996 h 998"/>
                <a:gd name="T28" fmla="*/ 122 w 311"/>
                <a:gd name="T29" fmla="*/ 990 h 998"/>
                <a:gd name="T30" fmla="*/ 122 w 311"/>
                <a:gd name="T31" fmla="*/ 946 h 998"/>
                <a:gd name="T32" fmla="*/ 132 w 311"/>
                <a:gd name="T33" fmla="*/ 937 h 998"/>
                <a:gd name="T34" fmla="*/ 155 w 311"/>
                <a:gd name="T35" fmla="*/ 585 h 998"/>
                <a:gd name="T36" fmla="*/ 176 w 311"/>
                <a:gd name="T37" fmla="*/ 810 h 998"/>
                <a:gd name="T38" fmla="*/ 180 w 311"/>
                <a:gd name="T39" fmla="*/ 881 h 998"/>
                <a:gd name="T40" fmla="*/ 201 w 311"/>
                <a:gd name="T41" fmla="*/ 954 h 998"/>
                <a:gd name="T42" fmla="*/ 197 w 311"/>
                <a:gd name="T43" fmla="*/ 992 h 998"/>
                <a:gd name="T44" fmla="*/ 205 w 311"/>
                <a:gd name="T45" fmla="*/ 998 h 998"/>
                <a:gd name="T46" fmla="*/ 251 w 311"/>
                <a:gd name="T47" fmla="*/ 998 h 998"/>
                <a:gd name="T48" fmla="*/ 251 w 311"/>
                <a:gd name="T49" fmla="*/ 975 h 998"/>
                <a:gd name="T50" fmla="*/ 241 w 311"/>
                <a:gd name="T51" fmla="*/ 952 h 998"/>
                <a:gd name="T52" fmla="*/ 249 w 311"/>
                <a:gd name="T53" fmla="*/ 948 h 998"/>
                <a:gd name="T54" fmla="*/ 243 w 311"/>
                <a:gd name="T55" fmla="*/ 537 h 998"/>
                <a:gd name="T56" fmla="*/ 270 w 311"/>
                <a:gd name="T57" fmla="*/ 526 h 998"/>
                <a:gd name="T58" fmla="*/ 266 w 311"/>
                <a:gd name="T59" fmla="*/ 426 h 998"/>
                <a:gd name="T60" fmla="*/ 311 w 311"/>
                <a:gd name="T61" fmla="*/ 328 h 998"/>
                <a:gd name="T62" fmla="*/ 301 w 311"/>
                <a:gd name="T63" fmla="*/ 242 h 998"/>
                <a:gd name="T64" fmla="*/ 270 w 311"/>
                <a:gd name="T65" fmla="*/ 165 h 998"/>
                <a:gd name="T66" fmla="*/ 192 w 311"/>
                <a:gd name="T67" fmla="*/ 134 h 998"/>
                <a:gd name="T68" fmla="*/ 190 w 311"/>
                <a:gd name="T69" fmla="*/ 103 h 998"/>
                <a:gd name="T70" fmla="*/ 199 w 311"/>
                <a:gd name="T71" fmla="*/ 96 h 998"/>
                <a:gd name="T72" fmla="*/ 207 w 311"/>
                <a:gd name="T73" fmla="*/ 50 h 998"/>
                <a:gd name="T74" fmla="*/ 188 w 311"/>
                <a:gd name="T75" fmla="*/ 9 h 998"/>
                <a:gd name="T76" fmla="*/ 144 w 311"/>
                <a:gd name="T77" fmla="*/ 0 h 998"/>
                <a:gd name="T78" fmla="*/ 119 w 311"/>
                <a:gd name="T79" fmla="*/ 9 h 998"/>
                <a:gd name="T80" fmla="*/ 96 w 311"/>
                <a:gd name="T81" fmla="*/ 52 h 998"/>
                <a:gd name="T82" fmla="*/ 113 w 311"/>
                <a:gd name="T83" fmla="*/ 101 h 998"/>
                <a:gd name="T84" fmla="*/ 119 w 311"/>
                <a:gd name="T85" fmla="*/ 103 h 998"/>
                <a:gd name="T86" fmla="*/ 119 w 311"/>
                <a:gd name="T87" fmla="*/ 123 h 998"/>
                <a:gd name="T88" fmla="*/ 109 w 311"/>
                <a:gd name="T89" fmla="*/ 134 h 998"/>
                <a:gd name="T90" fmla="*/ 26 w 311"/>
                <a:gd name="T91" fmla="*/ 163 h 998"/>
                <a:gd name="T92" fmla="*/ 11 w 311"/>
                <a:gd name="T93" fmla="*/ 205 h 998"/>
                <a:gd name="T94" fmla="*/ 0 w 311"/>
                <a:gd name="T95" fmla="*/ 284 h 9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1"/>
                <a:gd name="T145" fmla="*/ 0 h 998"/>
                <a:gd name="T146" fmla="*/ 311 w 311"/>
                <a:gd name="T147" fmla="*/ 998 h 9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1" h="998">
                  <a:moveTo>
                    <a:pt x="0" y="284"/>
                  </a:moveTo>
                  <a:lnTo>
                    <a:pt x="0" y="347"/>
                  </a:lnTo>
                  <a:lnTo>
                    <a:pt x="9" y="353"/>
                  </a:lnTo>
                  <a:lnTo>
                    <a:pt x="7" y="370"/>
                  </a:lnTo>
                  <a:lnTo>
                    <a:pt x="7" y="380"/>
                  </a:lnTo>
                  <a:lnTo>
                    <a:pt x="36" y="405"/>
                  </a:lnTo>
                  <a:lnTo>
                    <a:pt x="38" y="522"/>
                  </a:lnTo>
                  <a:lnTo>
                    <a:pt x="59" y="539"/>
                  </a:lnTo>
                  <a:lnTo>
                    <a:pt x="72" y="775"/>
                  </a:lnTo>
                  <a:lnTo>
                    <a:pt x="61" y="942"/>
                  </a:lnTo>
                  <a:lnTo>
                    <a:pt x="71" y="948"/>
                  </a:lnTo>
                  <a:lnTo>
                    <a:pt x="65" y="977"/>
                  </a:lnTo>
                  <a:lnTo>
                    <a:pt x="71" y="996"/>
                  </a:lnTo>
                  <a:lnTo>
                    <a:pt x="117" y="996"/>
                  </a:lnTo>
                  <a:lnTo>
                    <a:pt x="122" y="990"/>
                  </a:lnTo>
                  <a:lnTo>
                    <a:pt x="122" y="946"/>
                  </a:lnTo>
                  <a:lnTo>
                    <a:pt x="132" y="937"/>
                  </a:lnTo>
                  <a:lnTo>
                    <a:pt x="155" y="585"/>
                  </a:lnTo>
                  <a:lnTo>
                    <a:pt x="176" y="810"/>
                  </a:lnTo>
                  <a:lnTo>
                    <a:pt x="180" y="881"/>
                  </a:lnTo>
                  <a:lnTo>
                    <a:pt x="201" y="954"/>
                  </a:lnTo>
                  <a:lnTo>
                    <a:pt x="197" y="992"/>
                  </a:lnTo>
                  <a:lnTo>
                    <a:pt x="205" y="998"/>
                  </a:lnTo>
                  <a:lnTo>
                    <a:pt x="251" y="998"/>
                  </a:lnTo>
                  <a:lnTo>
                    <a:pt x="251" y="975"/>
                  </a:lnTo>
                  <a:lnTo>
                    <a:pt x="241" y="952"/>
                  </a:lnTo>
                  <a:lnTo>
                    <a:pt x="249" y="948"/>
                  </a:lnTo>
                  <a:lnTo>
                    <a:pt x="243" y="537"/>
                  </a:lnTo>
                  <a:lnTo>
                    <a:pt x="270" y="526"/>
                  </a:lnTo>
                  <a:lnTo>
                    <a:pt x="266" y="426"/>
                  </a:lnTo>
                  <a:lnTo>
                    <a:pt x="311" y="328"/>
                  </a:lnTo>
                  <a:lnTo>
                    <a:pt x="301" y="242"/>
                  </a:lnTo>
                  <a:lnTo>
                    <a:pt x="270" y="165"/>
                  </a:lnTo>
                  <a:lnTo>
                    <a:pt x="192" y="134"/>
                  </a:lnTo>
                  <a:lnTo>
                    <a:pt x="190" y="103"/>
                  </a:lnTo>
                  <a:lnTo>
                    <a:pt x="199" y="96"/>
                  </a:lnTo>
                  <a:lnTo>
                    <a:pt x="207" y="50"/>
                  </a:lnTo>
                  <a:lnTo>
                    <a:pt x="188" y="9"/>
                  </a:lnTo>
                  <a:lnTo>
                    <a:pt x="144" y="0"/>
                  </a:lnTo>
                  <a:lnTo>
                    <a:pt x="119" y="9"/>
                  </a:lnTo>
                  <a:lnTo>
                    <a:pt x="96" y="52"/>
                  </a:lnTo>
                  <a:lnTo>
                    <a:pt x="113" y="101"/>
                  </a:lnTo>
                  <a:lnTo>
                    <a:pt x="119" y="103"/>
                  </a:lnTo>
                  <a:lnTo>
                    <a:pt x="119" y="123"/>
                  </a:lnTo>
                  <a:lnTo>
                    <a:pt x="109" y="134"/>
                  </a:lnTo>
                  <a:lnTo>
                    <a:pt x="26" y="163"/>
                  </a:lnTo>
                  <a:lnTo>
                    <a:pt x="11" y="205"/>
                  </a:lnTo>
                  <a:lnTo>
                    <a:pt x="0" y="284"/>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4" name="Freeform 6"/>
            <p:cNvSpPr>
              <a:spLocks/>
            </p:cNvSpPr>
            <p:nvPr/>
          </p:nvSpPr>
          <p:spPr bwMode="auto">
            <a:xfrm>
              <a:off x="2498" y="2721"/>
              <a:ext cx="349" cy="977"/>
            </a:xfrm>
            <a:custGeom>
              <a:avLst/>
              <a:gdLst>
                <a:gd name="T0" fmla="*/ 326 w 349"/>
                <a:gd name="T1" fmla="*/ 155 h 977"/>
                <a:gd name="T2" fmla="*/ 259 w 349"/>
                <a:gd name="T3" fmla="*/ 121 h 977"/>
                <a:gd name="T4" fmla="*/ 265 w 349"/>
                <a:gd name="T5" fmla="*/ 69 h 977"/>
                <a:gd name="T6" fmla="*/ 269 w 349"/>
                <a:gd name="T7" fmla="*/ 34 h 977"/>
                <a:gd name="T8" fmla="*/ 213 w 349"/>
                <a:gd name="T9" fmla="*/ 0 h 977"/>
                <a:gd name="T10" fmla="*/ 198 w 349"/>
                <a:gd name="T11" fmla="*/ 7 h 977"/>
                <a:gd name="T12" fmla="*/ 152 w 349"/>
                <a:gd name="T13" fmla="*/ 126 h 977"/>
                <a:gd name="T14" fmla="*/ 111 w 349"/>
                <a:gd name="T15" fmla="*/ 167 h 977"/>
                <a:gd name="T16" fmla="*/ 0 w 349"/>
                <a:gd name="T17" fmla="*/ 314 h 977"/>
                <a:gd name="T18" fmla="*/ 94 w 349"/>
                <a:gd name="T19" fmla="*/ 453 h 977"/>
                <a:gd name="T20" fmla="*/ 71 w 349"/>
                <a:gd name="T21" fmla="*/ 737 h 977"/>
                <a:gd name="T22" fmla="*/ 148 w 349"/>
                <a:gd name="T23" fmla="*/ 789 h 977"/>
                <a:gd name="T24" fmla="*/ 180 w 349"/>
                <a:gd name="T25" fmla="*/ 960 h 977"/>
                <a:gd name="T26" fmla="*/ 217 w 349"/>
                <a:gd name="T27" fmla="*/ 977 h 977"/>
                <a:gd name="T28" fmla="*/ 207 w 349"/>
                <a:gd name="T29" fmla="*/ 898 h 977"/>
                <a:gd name="T30" fmla="*/ 203 w 349"/>
                <a:gd name="T31" fmla="*/ 865 h 977"/>
                <a:gd name="T32" fmla="*/ 194 w 349"/>
                <a:gd name="T33" fmla="*/ 750 h 977"/>
                <a:gd name="T34" fmla="*/ 209 w 349"/>
                <a:gd name="T35" fmla="*/ 773 h 977"/>
                <a:gd name="T36" fmla="*/ 209 w 349"/>
                <a:gd name="T37" fmla="*/ 862 h 977"/>
                <a:gd name="T38" fmla="*/ 228 w 349"/>
                <a:gd name="T39" fmla="*/ 908 h 977"/>
                <a:gd name="T40" fmla="*/ 278 w 349"/>
                <a:gd name="T41" fmla="*/ 969 h 977"/>
                <a:gd name="T42" fmla="*/ 282 w 349"/>
                <a:gd name="T43" fmla="*/ 927 h 977"/>
                <a:gd name="T44" fmla="*/ 251 w 349"/>
                <a:gd name="T45" fmla="*/ 856 h 977"/>
                <a:gd name="T46" fmla="*/ 263 w 349"/>
                <a:gd name="T47" fmla="*/ 706 h 977"/>
                <a:gd name="T48" fmla="*/ 305 w 349"/>
                <a:gd name="T49" fmla="*/ 460 h 977"/>
                <a:gd name="T50" fmla="*/ 311 w 349"/>
                <a:gd name="T51" fmla="*/ 472 h 977"/>
                <a:gd name="T52" fmla="*/ 307 w 349"/>
                <a:gd name="T53" fmla="*/ 541 h 977"/>
                <a:gd name="T54" fmla="*/ 336 w 349"/>
                <a:gd name="T55" fmla="*/ 522 h 977"/>
                <a:gd name="T56" fmla="*/ 340 w 349"/>
                <a:gd name="T57" fmla="*/ 482 h 977"/>
                <a:gd name="T58" fmla="*/ 345 w 349"/>
                <a:gd name="T59" fmla="*/ 410 h 977"/>
                <a:gd name="T60" fmla="*/ 342 w 349"/>
                <a:gd name="T61" fmla="*/ 278 h 977"/>
                <a:gd name="T62" fmla="*/ 332 w 349"/>
                <a:gd name="T63" fmla="*/ 163 h 9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977"/>
                <a:gd name="T98" fmla="*/ 349 w 349"/>
                <a:gd name="T99" fmla="*/ 977 h 9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977">
                  <a:moveTo>
                    <a:pt x="332" y="163"/>
                  </a:moveTo>
                  <a:lnTo>
                    <a:pt x="326" y="155"/>
                  </a:lnTo>
                  <a:lnTo>
                    <a:pt x="259" y="142"/>
                  </a:lnTo>
                  <a:lnTo>
                    <a:pt x="259" y="121"/>
                  </a:lnTo>
                  <a:lnTo>
                    <a:pt x="265" y="96"/>
                  </a:lnTo>
                  <a:lnTo>
                    <a:pt x="265" y="69"/>
                  </a:lnTo>
                  <a:lnTo>
                    <a:pt x="261" y="44"/>
                  </a:lnTo>
                  <a:lnTo>
                    <a:pt x="269" y="34"/>
                  </a:lnTo>
                  <a:lnTo>
                    <a:pt x="236" y="3"/>
                  </a:lnTo>
                  <a:lnTo>
                    <a:pt x="213" y="0"/>
                  </a:lnTo>
                  <a:lnTo>
                    <a:pt x="205" y="9"/>
                  </a:lnTo>
                  <a:lnTo>
                    <a:pt x="198" y="7"/>
                  </a:lnTo>
                  <a:lnTo>
                    <a:pt x="167" y="38"/>
                  </a:lnTo>
                  <a:lnTo>
                    <a:pt x="152" y="126"/>
                  </a:lnTo>
                  <a:lnTo>
                    <a:pt x="159" y="151"/>
                  </a:lnTo>
                  <a:lnTo>
                    <a:pt x="111" y="167"/>
                  </a:lnTo>
                  <a:lnTo>
                    <a:pt x="6" y="291"/>
                  </a:lnTo>
                  <a:lnTo>
                    <a:pt x="0" y="314"/>
                  </a:lnTo>
                  <a:lnTo>
                    <a:pt x="94" y="401"/>
                  </a:lnTo>
                  <a:lnTo>
                    <a:pt x="94" y="453"/>
                  </a:lnTo>
                  <a:lnTo>
                    <a:pt x="98" y="474"/>
                  </a:lnTo>
                  <a:lnTo>
                    <a:pt x="71" y="737"/>
                  </a:lnTo>
                  <a:lnTo>
                    <a:pt x="140" y="746"/>
                  </a:lnTo>
                  <a:lnTo>
                    <a:pt x="148" y="789"/>
                  </a:lnTo>
                  <a:lnTo>
                    <a:pt x="177" y="887"/>
                  </a:lnTo>
                  <a:lnTo>
                    <a:pt x="180" y="960"/>
                  </a:lnTo>
                  <a:lnTo>
                    <a:pt x="194" y="977"/>
                  </a:lnTo>
                  <a:lnTo>
                    <a:pt x="217" y="977"/>
                  </a:lnTo>
                  <a:lnTo>
                    <a:pt x="223" y="967"/>
                  </a:lnTo>
                  <a:lnTo>
                    <a:pt x="207" y="898"/>
                  </a:lnTo>
                  <a:lnTo>
                    <a:pt x="207" y="887"/>
                  </a:lnTo>
                  <a:lnTo>
                    <a:pt x="203" y="865"/>
                  </a:lnTo>
                  <a:lnTo>
                    <a:pt x="201" y="808"/>
                  </a:lnTo>
                  <a:lnTo>
                    <a:pt x="194" y="750"/>
                  </a:lnTo>
                  <a:lnTo>
                    <a:pt x="213" y="754"/>
                  </a:lnTo>
                  <a:lnTo>
                    <a:pt x="209" y="773"/>
                  </a:lnTo>
                  <a:lnTo>
                    <a:pt x="223" y="852"/>
                  </a:lnTo>
                  <a:lnTo>
                    <a:pt x="209" y="862"/>
                  </a:lnTo>
                  <a:lnTo>
                    <a:pt x="211" y="881"/>
                  </a:lnTo>
                  <a:lnTo>
                    <a:pt x="228" y="908"/>
                  </a:lnTo>
                  <a:lnTo>
                    <a:pt x="240" y="942"/>
                  </a:lnTo>
                  <a:lnTo>
                    <a:pt x="278" y="969"/>
                  </a:lnTo>
                  <a:lnTo>
                    <a:pt x="297" y="961"/>
                  </a:lnTo>
                  <a:lnTo>
                    <a:pt x="282" y="927"/>
                  </a:lnTo>
                  <a:lnTo>
                    <a:pt x="257" y="875"/>
                  </a:lnTo>
                  <a:lnTo>
                    <a:pt x="251" y="856"/>
                  </a:lnTo>
                  <a:lnTo>
                    <a:pt x="267" y="756"/>
                  </a:lnTo>
                  <a:lnTo>
                    <a:pt x="263" y="706"/>
                  </a:lnTo>
                  <a:lnTo>
                    <a:pt x="286" y="464"/>
                  </a:lnTo>
                  <a:lnTo>
                    <a:pt x="305" y="460"/>
                  </a:lnTo>
                  <a:lnTo>
                    <a:pt x="305" y="474"/>
                  </a:lnTo>
                  <a:lnTo>
                    <a:pt x="311" y="472"/>
                  </a:lnTo>
                  <a:lnTo>
                    <a:pt x="307" y="489"/>
                  </a:lnTo>
                  <a:lnTo>
                    <a:pt x="307" y="541"/>
                  </a:lnTo>
                  <a:lnTo>
                    <a:pt x="328" y="522"/>
                  </a:lnTo>
                  <a:lnTo>
                    <a:pt x="336" y="522"/>
                  </a:lnTo>
                  <a:lnTo>
                    <a:pt x="349" y="510"/>
                  </a:lnTo>
                  <a:lnTo>
                    <a:pt x="340" y="482"/>
                  </a:lnTo>
                  <a:lnTo>
                    <a:pt x="345" y="482"/>
                  </a:lnTo>
                  <a:lnTo>
                    <a:pt x="345" y="410"/>
                  </a:lnTo>
                  <a:lnTo>
                    <a:pt x="342" y="374"/>
                  </a:lnTo>
                  <a:lnTo>
                    <a:pt x="342" y="278"/>
                  </a:lnTo>
                  <a:lnTo>
                    <a:pt x="338" y="180"/>
                  </a:lnTo>
                  <a:lnTo>
                    <a:pt x="332" y="163"/>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5" name="Freeform 7"/>
            <p:cNvSpPr>
              <a:spLocks/>
            </p:cNvSpPr>
            <p:nvPr/>
          </p:nvSpPr>
          <p:spPr bwMode="auto">
            <a:xfrm>
              <a:off x="3913" y="2723"/>
              <a:ext cx="288" cy="967"/>
            </a:xfrm>
            <a:custGeom>
              <a:avLst/>
              <a:gdLst>
                <a:gd name="T0" fmla="*/ 44 w 288"/>
                <a:gd name="T1" fmla="*/ 401 h 967"/>
                <a:gd name="T2" fmla="*/ 15 w 288"/>
                <a:gd name="T3" fmla="*/ 372 h 967"/>
                <a:gd name="T4" fmla="*/ 0 w 288"/>
                <a:gd name="T5" fmla="*/ 341 h 967"/>
                <a:gd name="T6" fmla="*/ 15 w 288"/>
                <a:gd name="T7" fmla="*/ 209 h 967"/>
                <a:gd name="T8" fmla="*/ 27 w 288"/>
                <a:gd name="T9" fmla="*/ 176 h 967"/>
                <a:gd name="T10" fmla="*/ 103 w 288"/>
                <a:gd name="T11" fmla="*/ 142 h 967"/>
                <a:gd name="T12" fmla="*/ 115 w 288"/>
                <a:gd name="T13" fmla="*/ 128 h 967"/>
                <a:gd name="T14" fmla="*/ 105 w 288"/>
                <a:gd name="T15" fmla="*/ 84 h 967"/>
                <a:gd name="T16" fmla="*/ 111 w 288"/>
                <a:gd name="T17" fmla="*/ 69 h 967"/>
                <a:gd name="T18" fmla="*/ 109 w 288"/>
                <a:gd name="T19" fmla="*/ 63 h 967"/>
                <a:gd name="T20" fmla="*/ 115 w 288"/>
                <a:gd name="T21" fmla="*/ 42 h 967"/>
                <a:gd name="T22" fmla="*/ 113 w 288"/>
                <a:gd name="T23" fmla="*/ 28 h 967"/>
                <a:gd name="T24" fmla="*/ 126 w 288"/>
                <a:gd name="T25" fmla="*/ 9 h 967"/>
                <a:gd name="T26" fmla="*/ 159 w 288"/>
                <a:gd name="T27" fmla="*/ 0 h 967"/>
                <a:gd name="T28" fmla="*/ 190 w 288"/>
                <a:gd name="T29" fmla="*/ 5 h 967"/>
                <a:gd name="T30" fmla="*/ 215 w 288"/>
                <a:gd name="T31" fmla="*/ 32 h 967"/>
                <a:gd name="T32" fmla="*/ 211 w 288"/>
                <a:gd name="T33" fmla="*/ 86 h 967"/>
                <a:gd name="T34" fmla="*/ 197 w 288"/>
                <a:gd name="T35" fmla="*/ 115 h 967"/>
                <a:gd name="T36" fmla="*/ 194 w 288"/>
                <a:gd name="T37" fmla="*/ 117 h 967"/>
                <a:gd name="T38" fmla="*/ 194 w 288"/>
                <a:gd name="T39" fmla="*/ 142 h 967"/>
                <a:gd name="T40" fmla="*/ 249 w 288"/>
                <a:gd name="T41" fmla="*/ 168 h 967"/>
                <a:gd name="T42" fmla="*/ 255 w 288"/>
                <a:gd name="T43" fmla="*/ 168 h 967"/>
                <a:gd name="T44" fmla="*/ 282 w 288"/>
                <a:gd name="T45" fmla="*/ 176 h 967"/>
                <a:gd name="T46" fmla="*/ 288 w 288"/>
                <a:gd name="T47" fmla="*/ 284 h 967"/>
                <a:gd name="T48" fmla="*/ 280 w 288"/>
                <a:gd name="T49" fmla="*/ 326 h 967"/>
                <a:gd name="T50" fmla="*/ 261 w 288"/>
                <a:gd name="T51" fmla="*/ 391 h 967"/>
                <a:gd name="T52" fmla="*/ 243 w 288"/>
                <a:gd name="T53" fmla="*/ 395 h 967"/>
                <a:gd name="T54" fmla="*/ 240 w 288"/>
                <a:gd name="T55" fmla="*/ 485 h 967"/>
                <a:gd name="T56" fmla="*/ 180 w 288"/>
                <a:gd name="T57" fmla="*/ 762 h 967"/>
                <a:gd name="T58" fmla="*/ 170 w 288"/>
                <a:gd name="T59" fmla="*/ 929 h 967"/>
                <a:gd name="T60" fmla="*/ 163 w 288"/>
                <a:gd name="T61" fmla="*/ 931 h 967"/>
                <a:gd name="T62" fmla="*/ 203 w 288"/>
                <a:gd name="T63" fmla="*/ 954 h 967"/>
                <a:gd name="T64" fmla="*/ 205 w 288"/>
                <a:gd name="T65" fmla="*/ 959 h 967"/>
                <a:gd name="T66" fmla="*/ 203 w 288"/>
                <a:gd name="T67" fmla="*/ 967 h 967"/>
                <a:gd name="T68" fmla="*/ 165 w 288"/>
                <a:gd name="T69" fmla="*/ 967 h 967"/>
                <a:gd name="T70" fmla="*/ 132 w 288"/>
                <a:gd name="T71" fmla="*/ 963 h 967"/>
                <a:gd name="T72" fmla="*/ 98 w 288"/>
                <a:gd name="T73" fmla="*/ 959 h 967"/>
                <a:gd name="T74" fmla="*/ 94 w 288"/>
                <a:gd name="T75" fmla="*/ 925 h 967"/>
                <a:gd name="T76" fmla="*/ 84 w 288"/>
                <a:gd name="T77" fmla="*/ 923 h 967"/>
                <a:gd name="T78" fmla="*/ 94 w 288"/>
                <a:gd name="T79" fmla="*/ 892 h 967"/>
                <a:gd name="T80" fmla="*/ 99 w 288"/>
                <a:gd name="T81" fmla="*/ 840 h 967"/>
                <a:gd name="T82" fmla="*/ 96 w 288"/>
                <a:gd name="T83" fmla="*/ 792 h 967"/>
                <a:gd name="T84" fmla="*/ 82 w 288"/>
                <a:gd name="T85" fmla="*/ 933 h 967"/>
                <a:gd name="T86" fmla="*/ 71 w 288"/>
                <a:gd name="T87" fmla="*/ 934 h 967"/>
                <a:gd name="T88" fmla="*/ 78 w 288"/>
                <a:gd name="T89" fmla="*/ 950 h 967"/>
                <a:gd name="T90" fmla="*/ 88 w 288"/>
                <a:gd name="T91" fmla="*/ 958 h 967"/>
                <a:gd name="T92" fmla="*/ 90 w 288"/>
                <a:gd name="T93" fmla="*/ 963 h 967"/>
                <a:gd name="T94" fmla="*/ 88 w 288"/>
                <a:gd name="T95" fmla="*/ 967 h 967"/>
                <a:gd name="T96" fmla="*/ 34 w 288"/>
                <a:gd name="T97" fmla="*/ 967 h 967"/>
                <a:gd name="T98" fmla="*/ 25 w 288"/>
                <a:gd name="T99" fmla="*/ 954 h 967"/>
                <a:gd name="T100" fmla="*/ 25 w 288"/>
                <a:gd name="T101" fmla="*/ 936 h 967"/>
                <a:gd name="T102" fmla="*/ 15 w 288"/>
                <a:gd name="T103" fmla="*/ 934 h 967"/>
                <a:gd name="T104" fmla="*/ 17 w 288"/>
                <a:gd name="T105" fmla="*/ 739 h 967"/>
                <a:gd name="T106" fmla="*/ 34 w 288"/>
                <a:gd name="T107" fmla="*/ 539 h 967"/>
                <a:gd name="T108" fmla="*/ 38 w 288"/>
                <a:gd name="T109" fmla="*/ 428 h 967"/>
                <a:gd name="T110" fmla="*/ 44 w 288"/>
                <a:gd name="T111" fmla="*/ 401 h 9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967"/>
                <a:gd name="T170" fmla="*/ 288 w 288"/>
                <a:gd name="T171" fmla="*/ 967 h 9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967">
                  <a:moveTo>
                    <a:pt x="44" y="401"/>
                  </a:moveTo>
                  <a:lnTo>
                    <a:pt x="15" y="372"/>
                  </a:lnTo>
                  <a:lnTo>
                    <a:pt x="0" y="341"/>
                  </a:lnTo>
                  <a:lnTo>
                    <a:pt x="15" y="209"/>
                  </a:lnTo>
                  <a:lnTo>
                    <a:pt x="27" y="176"/>
                  </a:lnTo>
                  <a:lnTo>
                    <a:pt x="103" y="142"/>
                  </a:lnTo>
                  <a:lnTo>
                    <a:pt x="115" y="128"/>
                  </a:lnTo>
                  <a:lnTo>
                    <a:pt x="105" y="84"/>
                  </a:lnTo>
                  <a:lnTo>
                    <a:pt x="111" y="69"/>
                  </a:lnTo>
                  <a:lnTo>
                    <a:pt x="109" y="63"/>
                  </a:lnTo>
                  <a:lnTo>
                    <a:pt x="115" y="42"/>
                  </a:lnTo>
                  <a:lnTo>
                    <a:pt x="113" y="28"/>
                  </a:lnTo>
                  <a:lnTo>
                    <a:pt x="126" y="9"/>
                  </a:lnTo>
                  <a:lnTo>
                    <a:pt x="159" y="0"/>
                  </a:lnTo>
                  <a:lnTo>
                    <a:pt x="190" y="5"/>
                  </a:lnTo>
                  <a:lnTo>
                    <a:pt x="215" y="32"/>
                  </a:lnTo>
                  <a:lnTo>
                    <a:pt x="211" y="86"/>
                  </a:lnTo>
                  <a:lnTo>
                    <a:pt x="197" y="115"/>
                  </a:lnTo>
                  <a:lnTo>
                    <a:pt x="194" y="117"/>
                  </a:lnTo>
                  <a:lnTo>
                    <a:pt x="194" y="142"/>
                  </a:lnTo>
                  <a:lnTo>
                    <a:pt x="249" y="168"/>
                  </a:lnTo>
                  <a:lnTo>
                    <a:pt x="255" y="168"/>
                  </a:lnTo>
                  <a:lnTo>
                    <a:pt x="282" y="176"/>
                  </a:lnTo>
                  <a:lnTo>
                    <a:pt x="288" y="284"/>
                  </a:lnTo>
                  <a:lnTo>
                    <a:pt x="280" y="326"/>
                  </a:lnTo>
                  <a:lnTo>
                    <a:pt x="261" y="391"/>
                  </a:lnTo>
                  <a:lnTo>
                    <a:pt x="243" y="395"/>
                  </a:lnTo>
                  <a:lnTo>
                    <a:pt x="240" y="485"/>
                  </a:lnTo>
                  <a:lnTo>
                    <a:pt x="180" y="762"/>
                  </a:lnTo>
                  <a:lnTo>
                    <a:pt x="170" y="929"/>
                  </a:lnTo>
                  <a:lnTo>
                    <a:pt x="163" y="931"/>
                  </a:lnTo>
                  <a:lnTo>
                    <a:pt x="203" y="954"/>
                  </a:lnTo>
                  <a:lnTo>
                    <a:pt x="205" y="959"/>
                  </a:lnTo>
                  <a:lnTo>
                    <a:pt x="203" y="967"/>
                  </a:lnTo>
                  <a:lnTo>
                    <a:pt x="165" y="967"/>
                  </a:lnTo>
                  <a:lnTo>
                    <a:pt x="132" y="963"/>
                  </a:lnTo>
                  <a:lnTo>
                    <a:pt x="98" y="959"/>
                  </a:lnTo>
                  <a:lnTo>
                    <a:pt x="94" y="925"/>
                  </a:lnTo>
                  <a:lnTo>
                    <a:pt x="84" y="923"/>
                  </a:lnTo>
                  <a:lnTo>
                    <a:pt x="94" y="892"/>
                  </a:lnTo>
                  <a:lnTo>
                    <a:pt x="99" y="840"/>
                  </a:lnTo>
                  <a:lnTo>
                    <a:pt x="96" y="792"/>
                  </a:lnTo>
                  <a:lnTo>
                    <a:pt x="82" y="933"/>
                  </a:lnTo>
                  <a:lnTo>
                    <a:pt x="71" y="934"/>
                  </a:lnTo>
                  <a:lnTo>
                    <a:pt x="78" y="950"/>
                  </a:lnTo>
                  <a:lnTo>
                    <a:pt x="88" y="958"/>
                  </a:lnTo>
                  <a:lnTo>
                    <a:pt x="90" y="963"/>
                  </a:lnTo>
                  <a:lnTo>
                    <a:pt x="88" y="967"/>
                  </a:lnTo>
                  <a:lnTo>
                    <a:pt x="34" y="967"/>
                  </a:lnTo>
                  <a:lnTo>
                    <a:pt x="25" y="954"/>
                  </a:lnTo>
                  <a:lnTo>
                    <a:pt x="25" y="936"/>
                  </a:lnTo>
                  <a:lnTo>
                    <a:pt x="15" y="934"/>
                  </a:lnTo>
                  <a:lnTo>
                    <a:pt x="17" y="739"/>
                  </a:lnTo>
                  <a:lnTo>
                    <a:pt x="34" y="539"/>
                  </a:lnTo>
                  <a:lnTo>
                    <a:pt x="38" y="428"/>
                  </a:lnTo>
                  <a:lnTo>
                    <a:pt x="44" y="401"/>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6" name="Freeform 8"/>
            <p:cNvSpPr>
              <a:spLocks/>
            </p:cNvSpPr>
            <p:nvPr/>
          </p:nvSpPr>
          <p:spPr bwMode="auto">
            <a:xfrm>
              <a:off x="3757" y="2748"/>
              <a:ext cx="217" cy="961"/>
            </a:xfrm>
            <a:custGeom>
              <a:avLst/>
              <a:gdLst>
                <a:gd name="T0" fmla="*/ 209 w 217"/>
                <a:gd name="T1" fmla="*/ 389 h 961"/>
                <a:gd name="T2" fmla="*/ 204 w 217"/>
                <a:gd name="T3" fmla="*/ 675 h 961"/>
                <a:gd name="T4" fmla="*/ 167 w 217"/>
                <a:gd name="T5" fmla="*/ 760 h 961"/>
                <a:gd name="T6" fmla="*/ 144 w 217"/>
                <a:gd name="T7" fmla="*/ 927 h 961"/>
                <a:gd name="T8" fmla="*/ 167 w 217"/>
                <a:gd name="T9" fmla="*/ 952 h 961"/>
                <a:gd name="T10" fmla="*/ 102 w 217"/>
                <a:gd name="T11" fmla="*/ 933 h 961"/>
                <a:gd name="T12" fmla="*/ 83 w 217"/>
                <a:gd name="T13" fmla="*/ 944 h 961"/>
                <a:gd name="T14" fmla="*/ 87 w 217"/>
                <a:gd name="T15" fmla="*/ 904 h 961"/>
                <a:gd name="T16" fmla="*/ 108 w 217"/>
                <a:gd name="T17" fmla="*/ 817 h 961"/>
                <a:gd name="T18" fmla="*/ 87 w 217"/>
                <a:gd name="T19" fmla="*/ 904 h 961"/>
                <a:gd name="T20" fmla="*/ 54 w 217"/>
                <a:gd name="T21" fmla="*/ 961 h 961"/>
                <a:gd name="T22" fmla="*/ 29 w 217"/>
                <a:gd name="T23" fmla="*/ 948 h 961"/>
                <a:gd name="T24" fmla="*/ 62 w 217"/>
                <a:gd name="T25" fmla="*/ 821 h 961"/>
                <a:gd name="T26" fmla="*/ 102 w 217"/>
                <a:gd name="T27" fmla="*/ 681 h 961"/>
                <a:gd name="T28" fmla="*/ 52 w 217"/>
                <a:gd name="T29" fmla="*/ 504 h 961"/>
                <a:gd name="T30" fmla="*/ 71 w 217"/>
                <a:gd name="T31" fmla="*/ 353 h 961"/>
                <a:gd name="T32" fmla="*/ 62 w 217"/>
                <a:gd name="T33" fmla="*/ 309 h 961"/>
                <a:gd name="T34" fmla="*/ 46 w 217"/>
                <a:gd name="T35" fmla="*/ 314 h 961"/>
                <a:gd name="T36" fmla="*/ 71 w 217"/>
                <a:gd name="T37" fmla="*/ 353 h 961"/>
                <a:gd name="T38" fmla="*/ 0 w 217"/>
                <a:gd name="T39" fmla="*/ 341 h 961"/>
                <a:gd name="T40" fmla="*/ 104 w 217"/>
                <a:gd name="T41" fmla="*/ 124 h 961"/>
                <a:gd name="T42" fmla="*/ 92 w 217"/>
                <a:gd name="T43" fmla="*/ 46 h 961"/>
                <a:gd name="T44" fmla="*/ 135 w 217"/>
                <a:gd name="T45" fmla="*/ 0 h 961"/>
                <a:gd name="T46" fmla="*/ 202 w 217"/>
                <a:gd name="T47" fmla="*/ 9 h 961"/>
                <a:gd name="T48" fmla="*/ 192 w 217"/>
                <a:gd name="T49" fmla="*/ 34 h 961"/>
                <a:gd name="T50" fmla="*/ 190 w 217"/>
                <a:gd name="T51" fmla="*/ 65 h 961"/>
                <a:gd name="T52" fmla="*/ 177 w 217"/>
                <a:gd name="T53" fmla="*/ 120 h 961"/>
                <a:gd name="T54" fmla="*/ 167 w 217"/>
                <a:gd name="T55" fmla="*/ 136 h 961"/>
                <a:gd name="T56" fmla="*/ 192 w 217"/>
                <a:gd name="T57" fmla="*/ 149 h 961"/>
                <a:gd name="T58" fmla="*/ 200 w 217"/>
                <a:gd name="T59" fmla="*/ 193 h 961"/>
                <a:gd name="T60" fmla="*/ 217 w 217"/>
                <a:gd name="T61" fmla="*/ 245 h 961"/>
                <a:gd name="T62" fmla="*/ 196 w 217"/>
                <a:gd name="T63" fmla="*/ 284 h 961"/>
                <a:gd name="T64" fmla="*/ 200 w 217"/>
                <a:gd name="T65" fmla="*/ 360 h 9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961"/>
                <a:gd name="T101" fmla="*/ 217 w 217"/>
                <a:gd name="T102" fmla="*/ 961 h 9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961">
                  <a:moveTo>
                    <a:pt x="200" y="360"/>
                  </a:moveTo>
                  <a:lnTo>
                    <a:pt x="209" y="389"/>
                  </a:lnTo>
                  <a:lnTo>
                    <a:pt x="217" y="435"/>
                  </a:lnTo>
                  <a:lnTo>
                    <a:pt x="204" y="675"/>
                  </a:lnTo>
                  <a:lnTo>
                    <a:pt x="177" y="677"/>
                  </a:lnTo>
                  <a:lnTo>
                    <a:pt x="167" y="760"/>
                  </a:lnTo>
                  <a:lnTo>
                    <a:pt x="129" y="890"/>
                  </a:lnTo>
                  <a:lnTo>
                    <a:pt x="144" y="927"/>
                  </a:lnTo>
                  <a:lnTo>
                    <a:pt x="171" y="946"/>
                  </a:lnTo>
                  <a:lnTo>
                    <a:pt x="167" y="952"/>
                  </a:lnTo>
                  <a:lnTo>
                    <a:pt x="127" y="952"/>
                  </a:lnTo>
                  <a:lnTo>
                    <a:pt x="102" y="933"/>
                  </a:lnTo>
                  <a:lnTo>
                    <a:pt x="98" y="944"/>
                  </a:lnTo>
                  <a:lnTo>
                    <a:pt x="83" y="944"/>
                  </a:lnTo>
                  <a:lnTo>
                    <a:pt x="79" y="933"/>
                  </a:lnTo>
                  <a:lnTo>
                    <a:pt x="87" y="904"/>
                  </a:lnTo>
                  <a:lnTo>
                    <a:pt x="96" y="888"/>
                  </a:lnTo>
                  <a:lnTo>
                    <a:pt x="108" y="817"/>
                  </a:lnTo>
                  <a:lnTo>
                    <a:pt x="87" y="877"/>
                  </a:lnTo>
                  <a:lnTo>
                    <a:pt x="87" y="904"/>
                  </a:lnTo>
                  <a:lnTo>
                    <a:pt x="79" y="933"/>
                  </a:lnTo>
                  <a:lnTo>
                    <a:pt x="54" y="961"/>
                  </a:lnTo>
                  <a:lnTo>
                    <a:pt x="37" y="961"/>
                  </a:lnTo>
                  <a:lnTo>
                    <a:pt x="29" y="948"/>
                  </a:lnTo>
                  <a:lnTo>
                    <a:pt x="58" y="881"/>
                  </a:lnTo>
                  <a:lnTo>
                    <a:pt x="62" y="821"/>
                  </a:lnTo>
                  <a:lnTo>
                    <a:pt x="81" y="723"/>
                  </a:lnTo>
                  <a:lnTo>
                    <a:pt x="102" y="681"/>
                  </a:lnTo>
                  <a:lnTo>
                    <a:pt x="77" y="681"/>
                  </a:lnTo>
                  <a:lnTo>
                    <a:pt x="52" y="504"/>
                  </a:lnTo>
                  <a:lnTo>
                    <a:pt x="48" y="418"/>
                  </a:lnTo>
                  <a:lnTo>
                    <a:pt x="71" y="353"/>
                  </a:lnTo>
                  <a:lnTo>
                    <a:pt x="58" y="314"/>
                  </a:lnTo>
                  <a:lnTo>
                    <a:pt x="62" y="309"/>
                  </a:lnTo>
                  <a:lnTo>
                    <a:pt x="52" y="274"/>
                  </a:lnTo>
                  <a:lnTo>
                    <a:pt x="46" y="314"/>
                  </a:lnTo>
                  <a:lnTo>
                    <a:pt x="58" y="314"/>
                  </a:lnTo>
                  <a:lnTo>
                    <a:pt x="71" y="353"/>
                  </a:lnTo>
                  <a:lnTo>
                    <a:pt x="14" y="357"/>
                  </a:lnTo>
                  <a:lnTo>
                    <a:pt x="0" y="341"/>
                  </a:lnTo>
                  <a:lnTo>
                    <a:pt x="29" y="167"/>
                  </a:lnTo>
                  <a:lnTo>
                    <a:pt x="104" y="124"/>
                  </a:lnTo>
                  <a:lnTo>
                    <a:pt x="110" y="103"/>
                  </a:lnTo>
                  <a:lnTo>
                    <a:pt x="92" y="46"/>
                  </a:lnTo>
                  <a:lnTo>
                    <a:pt x="92" y="36"/>
                  </a:lnTo>
                  <a:lnTo>
                    <a:pt x="135" y="0"/>
                  </a:lnTo>
                  <a:lnTo>
                    <a:pt x="181" y="0"/>
                  </a:lnTo>
                  <a:lnTo>
                    <a:pt x="202" y="9"/>
                  </a:lnTo>
                  <a:lnTo>
                    <a:pt x="202" y="23"/>
                  </a:lnTo>
                  <a:lnTo>
                    <a:pt x="192" y="34"/>
                  </a:lnTo>
                  <a:lnTo>
                    <a:pt x="192" y="59"/>
                  </a:lnTo>
                  <a:lnTo>
                    <a:pt x="190" y="65"/>
                  </a:lnTo>
                  <a:lnTo>
                    <a:pt x="192" y="82"/>
                  </a:lnTo>
                  <a:lnTo>
                    <a:pt x="177" y="120"/>
                  </a:lnTo>
                  <a:lnTo>
                    <a:pt x="167" y="122"/>
                  </a:lnTo>
                  <a:lnTo>
                    <a:pt x="167" y="136"/>
                  </a:lnTo>
                  <a:lnTo>
                    <a:pt x="183" y="140"/>
                  </a:lnTo>
                  <a:lnTo>
                    <a:pt x="192" y="149"/>
                  </a:lnTo>
                  <a:lnTo>
                    <a:pt x="196" y="157"/>
                  </a:lnTo>
                  <a:lnTo>
                    <a:pt x="200" y="193"/>
                  </a:lnTo>
                  <a:lnTo>
                    <a:pt x="206" y="213"/>
                  </a:lnTo>
                  <a:lnTo>
                    <a:pt x="217" y="245"/>
                  </a:lnTo>
                  <a:lnTo>
                    <a:pt x="209" y="264"/>
                  </a:lnTo>
                  <a:lnTo>
                    <a:pt x="196" y="284"/>
                  </a:lnTo>
                  <a:lnTo>
                    <a:pt x="192" y="312"/>
                  </a:lnTo>
                  <a:lnTo>
                    <a:pt x="200" y="360"/>
                  </a:lnTo>
                  <a:close/>
                </a:path>
              </a:pathLst>
            </a:custGeom>
            <a:solidFill>
              <a:srgbClr val="DDDDDD">
                <a:alpha val="50195"/>
              </a:srgbClr>
            </a:solidFill>
            <a:ln w="0">
              <a:solidFill>
                <a:schemeClr val="folHlink"/>
              </a:solidFill>
              <a:round/>
              <a:headEnd/>
              <a:tailEnd/>
            </a:ln>
          </p:spPr>
          <p:txBody>
            <a:bodyPr/>
            <a:lstStyle/>
            <a:p>
              <a:endParaRPr lang="fa-IR"/>
            </a:p>
          </p:txBody>
        </p:sp>
        <p:sp>
          <p:nvSpPr>
            <p:cNvPr id="6157" name="Freeform 9"/>
            <p:cNvSpPr>
              <a:spLocks/>
            </p:cNvSpPr>
            <p:nvPr/>
          </p:nvSpPr>
          <p:spPr bwMode="auto">
            <a:xfrm>
              <a:off x="4143" y="2742"/>
              <a:ext cx="278" cy="963"/>
            </a:xfrm>
            <a:custGeom>
              <a:avLst/>
              <a:gdLst>
                <a:gd name="T0" fmla="*/ 115 w 278"/>
                <a:gd name="T1" fmla="*/ 138 h 963"/>
                <a:gd name="T2" fmla="*/ 92 w 278"/>
                <a:gd name="T3" fmla="*/ 121 h 963"/>
                <a:gd name="T4" fmla="*/ 86 w 278"/>
                <a:gd name="T5" fmla="*/ 86 h 963"/>
                <a:gd name="T6" fmla="*/ 86 w 278"/>
                <a:gd name="T7" fmla="*/ 65 h 963"/>
                <a:gd name="T8" fmla="*/ 90 w 278"/>
                <a:gd name="T9" fmla="*/ 30 h 963"/>
                <a:gd name="T10" fmla="*/ 96 w 278"/>
                <a:gd name="T11" fmla="*/ 4 h 963"/>
                <a:gd name="T12" fmla="*/ 173 w 278"/>
                <a:gd name="T13" fmla="*/ 11 h 963"/>
                <a:gd name="T14" fmla="*/ 188 w 278"/>
                <a:gd name="T15" fmla="*/ 100 h 963"/>
                <a:gd name="T16" fmla="*/ 180 w 278"/>
                <a:gd name="T17" fmla="*/ 140 h 963"/>
                <a:gd name="T18" fmla="*/ 278 w 278"/>
                <a:gd name="T19" fmla="*/ 180 h 963"/>
                <a:gd name="T20" fmla="*/ 263 w 278"/>
                <a:gd name="T21" fmla="*/ 361 h 963"/>
                <a:gd name="T22" fmla="*/ 228 w 278"/>
                <a:gd name="T23" fmla="*/ 363 h 963"/>
                <a:gd name="T24" fmla="*/ 207 w 278"/>
                <a:gd name="T25" fmla="*/ 313 h 963"/>
                <a:gd name="T26" fmla="*/ 215 w 278"/>
                <a:gd name="T27" fmla="*/ 272 h 963"/>
                <a:gd name="T28" fmla="*/ 213 w 278"/>
                <a:gd name="T29" fmla="*/ 351 h 963"/>
                <a:gd name="T30" fmla="*/ 225 w 278"/>
                <a:gd name="T31" fmla="*/ 432 h 963"/>
                <a:gd name="T32" fmla="*/ 155 w 278"/>
                <a:gd name="T33" fmla="*/ 672 h 963"/>
                <a:gd name="T34" fmla="*/ 119 w 278"/>
                <a:gd name="T35" fmla="*/ 885 h 963"/>
                <a:gd name="T36" fmla="*/ 144 w 278"/>
                <a:gd name="T37" fmla="*/ 952 h 963"/>
                <a:gd name="T38" fmla="*/ 115 w 278"/>
                <a:gd name="T39" fmla="*/ 960 h 963"/>
                <a:gd name="T40" fmla="*/ 88 w 278"/>
                <a:gd name="T41" fmla="*/ 939 h 963"/>
                <a:gd name="T42" fmla="*/ 98 w 278"/>
                <a:gd name="T43" fmla="*/ 850 h 963"/>
                <a:gd name="T44" fmla="*/ 83 w 278"/>
                <a:gd name="T45" fmla="*/ 850 h 963"/>
                <a:gd name="T46" fmla="*/ 88 w 278"/>
                <a:gd name="T47" fmla="*/ 939 h 963"/>
                <a:gd name="T48" fmla="*/ 77 w 278"/>
                <a:gd name="T49" fmla="*/ 944 h 963"/>
                <a:gd name="T50" fmla="*/ 29 w 278"/>
                <a:gd name="T51" fmla="*/ 963 h 963"/>
                <a:gd name="T52" fmla="*/ 54 w 278"/>
                <a:gd name="T53" fmla="*/ 881 h 963"/>
                <a:gd name="T54" fmla="*/ 61 w 278"/>
                <a:gd name="T55" fmla="*/ 666 h 963"/>
                <a:gd name="T56" fmla="*/ 27 w 278"/>
                <a:gd name="T57" fmla="*/ 537 h 963"/>
                <a:gd name="T58" fmla="*/ 46 w 278"/>
                <a:gd name="T59" fmla="*/ 366 h 963"/>
                <a:gd name="T60" fmla="*/ 50 w 278"/>
                <a:gd name="T61" fmla="*/ 307 h 963"/>
                <a:gd name="T62" fmla="*/ 58 w 278"/>
                <a:gd name="T63" fmla="*/ 265 h 963"/>
                <a:gd name="T64" fmla="*/ 31 w 278"/>
                <a:gd name="T65" fmla="*/ 372 h 963"/>
                <a:gd name="T66" fmla="*/ 0 w 278"/>
                <a:gd name="T67" fmla="*/ 359 h 963"/>
                <a:gd name="T68" fmla="*/ 4 w 278"/>
                <a:gd name="T69" fmla="*/ 305 h 963"/>
                <a:gd name="T70" fmla="*/ 19 w 278"/>
                <a:gd name="T71" fmla="*/ 161 h 963"/>
                <a:gd name="T72" fmla="*/ 52 w 278"/>
                <a:gd name="T73" fmla="*/ 157 h 9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8"/>
                <a:gd name="T112" fmla="*/ 0 h 963"/>
                <a:gd name="T113" fmla="*/ 278 w 278"/>
                <a:gd name="T114" fmla="*/ 963 h 9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8" h="963">
                  <a:moveTo>
                    <a:pt x="52" y="157"/>
                  </a:moveTo>
                  <a:lnTo>
                    <a:pt x="115" y="138"/>
                  </a:lnTo>
                  <a:lnTo>
                    <a:pt x="117" y="123"/>
                  </a:lnTo>
                  <a:lnTo>
                    <a:pt x="92" y="121"/>
                  </a:lnTo>
                  <a:lnTo>
                    <a:pt x="92" y="113"/>
                  </a:lnTo>
                  <a:lnTo>
                    <a:pt x="86" y="86"/>
                  </a:lnTo>
                  <a:lnTo>
                    <a:pt x="79" y="84"/>
                  </a:lnTo>
                  <a:lnTo>
                    <a:pt x="86" y="65"/>
                  </a:lnTo>
                  <a:lnTo>
                    <a:pt x="83" y="57"/>
                  </a:lnTo>
                  <a:lnTo>
                    <a:pt x="90" y="30"/>
                  </a:lnTo>
                  <a:lnTo>
                    <a:pt x="86" y="21"/>
                  </a:lnTo>
                  <a:lnTo>
                    <a:pt x="96" y="4"/>
                  </a:lnTo>
                  <a:lnTo>
                    <a:pt x="154" y="0"/>
                  </a:lnTo>
                  <a:lnTo>
                    <a:pt x="173" y="11"/>
                  </a:lnTo>
                  <a:lnTo>
                    <a:pt x="190" y="52"/>
                  </a:lnTo>
                  <a:lnTo>
                    <a:pt x="188" y="100"/>
                  </a:lnTo>
                  <a:lnTo>
                    <a:pt x="179" y="109"/>
                  </a:lnTo>
                  <a:lnTo>
                    <a:pt x="180" y="140"/>
                  </a:lnTo>
                  <a:lnTo>
                    <a:pt x="250" y="180"/>
                  </a:lnTo>
                  <a:lnTo>
                    <a:pt x="278" y="180"/>
                  </a:lnTo>
                  <a:lnTo>
                    <a:pt x="263" y="299"/>
                  </a:lnTo>
                  <a:lnTo>
                    <a:pt x="263" y="361"/>
                  </a:lnTo>
                  <a:lnTo>
                    <a:pt x="246" y="368"/>
                  </a:lnTo>
                  <a:lnTo>
                    <a:pt x="228" y="363"/>
                  </a:lnTo>
                  <a:lnTo>
                    <a:pt x="213" y="351"/>
                  </a:lnTo>
                  <a:lnTo>
                    <a:pt x="207" y="313"/>
                  </a:lnTo>
                  <a:lnTo>
                    <a:pt x="225" y="320"/>
                  </a:lnTo>
                  <a:lnTo>
                    <a:pt x="215" y="272"/>
                  </a:lnTo>
                  <a:lnTo>
                    <a:pt x="207" y="313"/>
                  </a:lnTo>
                  <a:lnTo>
                    <a:pt x="213" y="351"/>
                  </a:lnTo>
                  <a:lnTo>
                    <a:pt x="207" y="353"/>
                  </a:lnTo>
                  <a:lnTo>
                    <a:pt x="225" y="432"/>
                  </a:lnTo>
                  <a:lnTo>
                    <a:pt x="180" y="672"/>
                  </a:lnTo>
                  <a:lnTo>
                    <a:pt x="155" y="672"/>
                  </a:lnTo>
                  <a:lnTo>
                    <a:pt x="155" y="733"/>
                  </a:lnTo>
                  <a:lnTo>
                    <a:pt x="119" y="885"/>
                  </a:lnTo>
                  <a:lnTo>
                    <a:pt x="134" y="942"/>
                  </a:lnTo>
                  <a:lnTo>
                    <a:pt x="144" y="952"/>
                  </a:lnTo>
                  <a:lnTo>
                    <a:pt x="140" y="960"/>
                  </a:lnTo>
                  <a:lnTo>
                    <a:pt x="115" y="960"/>
                  </a:lnTo>
                  <a:lnTo>
                    <a:pt x="96" y="939"/>
                  </a:lnTo>
                  <a:lnTo>
                    <a:pt x="88" y="939"/>
                  </a:lnTo>
                  <a:lnTo>
                    <a:pt x="88" y="871"/>
                  </a:lnTo>
                  <a:lnTo>
                    <a:pt x="98" y="850"/>
                  </a:lnTo>
                  <a:lnTo>
                    <a:pt x="94" y="795"/>
                  </a:lnTo>
                  <a:lnTo>
                    <a:pt x="83" y="850"/>
                  </a:lnTo>
                  <a:lnTo>
                    <a:pt x="88" y="871"/>
                  </a:lnTo>
                  <a:lnTo>
                    <a:pt x="88" y="939"/>
                  </a:lnTo>
                  <a:lnTo>
                    <a:pt x="77" y="939"/>
                  </a:lnTo>
                  <a:lnTo>
                    <a:pt x="77" y="944"/>
                  </a:lnTo>
                  <a:lnTo>
                    <a:pt x="52" y="963"/>
                  </a:lnTo>
                  <a:lnTo>
                    <a:pt x="29" y="963"/>
                  </a:lnTo>
                  <a:lnTo>
                    <a:pt x="25" y="954"/>
                  </a:lnTo>
                  <a:lnTo>
                    <a:pt x="54" y="881"/>
                  </a:lnTo>
                  <a:lnTo>
                    <a:pt x="46" y="724"/>
                  </a:lnTo>
                  <a:lnTo>
                    <a:pt x="61" y="666"/>
                  </a:lnTo>
                  <a:lnTo>
                    <a:pt x="40" y="658"/>
                  </a:lnTo>
                  <a:lnTo>
                    <a:pt x="27" y="537"/>
                  </a:lnTo>
                  <a:lnTo>
                    <a:pt x="31" y="414"/>
                  </a:lnTo>
                  <a:lnTo>
                    <a:pt x="46" y="366"/>
                  </a:lnTo>
                  <a:lnTo>
                    <a:pt x="31" y="372"/>
                  </a:lnTo>
                  <a:lnTo>
                    <a:pt x="50" y="307"/>
                  </a:lnTo>
                  <a:lnTo>
                    <a:pt x="59" y="307"/>
                  </a:lnTo>
                  <a:lnTo>
                    <a:pt x="58" y="265"/>
                  </a:lnTo>
                  <a:lnTo>
                    <a:pt x="50" y="309"/>
                  </a:lnTo>
                  <a:lnTo>
                    <a:pt x="31" y="372"/>
                  </a:lnTo>
                  <a:lnTo>
                    <a:pt x="12" y="376"/>
                  </a:lnTo>
                  <a:lnTo>
                    <a:pt x="0" y="359"/>
                  </a:lnTo>
                  <a:lnTo>
                    <a:pt x="0" y="334"/>
                  </a:lnTo>
                  <a:lnTo>
                    <a:pt x="4" y="305"/>
                  </a:lnTo>
                  <a:lnTo>
                    <a:pt x="15" y="224"/>
                  </a:lnTo>
                  <a:lnTo>
                    <a:pt x="19" y="161"/>
                  </a:lnTo>
                  <a:lnTo>
                    <a:pt x="38" y="161"/>
                  </a:lnTo>
                  <a:lnTo>
                    <a:pt x="52" y="157"/>
                  </a:lnTo>
                  <a:close/>
                </a:path>
              </a:pathLst>
            </a:custGeom>
            <a:solidFill>
              <a:srgbClr val="DDDDDD">
                <a:alpha val="50195"/>
              </a:srgbClr>
            </a:solidFill>
            <a:ln w="0">
              <a:solidFill>
                <a:schemeClr val="folHlink"/>
              </a:solidFill>
              <a:round/>
              <a:headEnd/>
              <a:tailEnd/>
            </a:ln>
          </p:spPr>
          <p:txBody>
            <a:bodyPr/>
            <a:lstStyle/>
            <a:p>
              <a:endParaRPr lang="fa-IR"/>
            </a:p>
          </p:txBody>
        </p:sp>
      </p:grpSp>
      <p:sp>
        <p:nvSpPr>
          <p:cNvPr id="177162" name="Rectangle 10"/>
          <p:cNvSpPr>
            <a:spLocks noGrp="1" noChangeArrowheads="1"/>
          </p:cNvSpPr>
          <p:nvPr>
            <p:ph type="title"/>
          </p:nvPr>
        </p:nvSpPr>
        <p:spPr/>
        <p:txBody>
          <a:bodyPr/>
          <a:lstStyle/>
          <a:p>
            <a:pPr algn="just" rtl="0" eaLnBrk="1" hangingPunct="1">
              <a:defRPr/>
            </a:pPr>
            <a:r>
              <a:rPr lang="en-US" smtClean="0"/>
              <a:t>Biographical Characteristics</a:t>
            </a:r>
          </a:p>
        </p:txBody>
      </p:sp>
      <p:sp>
        <p:nvSpPr>
          <p:cNvPr id="6150" name="Text Box 12"/>
          <p:cNvSpPr txBox="1">
            <a:spLocks noChangeArrowheads="1"/>
          </p:cNvSpPr>
          <p:nvPr/>
        </p:nvSpPr>
        <p:spPr bwMode="auto">
          <a:xfrm>
            <a:off x="685800" y="1327150"/>
            <a:ext cx="6553200" cy="1815882"/>
          </a:xfrm>
          <a:prstGeom prst="rect">
            <a:avLst/>
          </a:prstGeom>
          <a:noFill/>
          <a:ln w="9525">
            <a:noFill/>
            <a:miter lim="800000"/>
            <a:headEnd/>
            <a:tailEnd/>
          </a:ln>
        </p:spPr>
        <p:txBody>
          <a:bodyPr>
            <a:spAutoFit/>
          </a:bodyPr>
          <a:lstStyle/>
          <a:p>
            <a:pPr algn="l" rtl="0">
              <a:spcBef>
                <a:spcPct val="50000"/>
              </a:spcBef>
            </a:pPr>
            <a:r>
              <a:rPr lang="en-US" sz="2800" dirty="0"/>
              <a:t>Biographical Characteristics</a:t>
            </a:r>
          </a:p>
          <a:p>
            <a:pPr algn="l" rtl="0">
              <a:spcBef>
                <a:spcPct val="50000"/>
              </a:spcBef>
            </a:pPr>
            <a:r>
              <a:rPr lang="en-US" sz="2400" b="0" dirty="0">
                <a:latin typeface="Tahoma" pitchFamily="34" charset="0"/>
              </a:rPr>
              <a:t>Personal characteristics</a:t>
            </a:r>
            <a:r>
              <a:rPr lang="en-US" sz="2400" b="0" dirty="0">
                <a:latin typeface="Tahoma" pitchFamily="34" charset="0"/>
                <a:cs typeface="Arial" pitchFamily="34" charset="0"/>
              </a:rPr>
              <a:t>—such as age, gender, and marital status—that are objective and easily obtained from personnel records.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 2005 Prentice Hall Inc. All rights reserved.</a:t>
            </a:r>
          </a:p>
        </p:txBody>
      </p:sp>
      <p:sp>
        <p:nvSpPr>
          <p:cNvPr id="32771" name="Slide Number Placeholder 3"/>
          <p:cNvSpPr>
            <a:spLocks noGrp="1"/>
          </p:cNvSpPr>
          <p:nvPr>
            <p:ph type="sldNum" sz="quarter" idx="11"/>
          </p:nvPr>
        </p:nvSpPr>
        <p:spPr>
          <a:noFill/>
        </p:spPr>
        <p:txBody>
          <a:bodyPr/>
          <a:lstStyle/>
          <a:p>
            <a:r>
              <a:rPr lang="en-US"/>
              <a:t>10–</a:t>
            </a:r>
            <a:fld id="{B9AA284D-885C-4157-B693-3807FCB0DF88}" type="slidenum">
              <a:rPr lang="en-US"/>
              <a:pPr/>
              <a:t>280</a:t>
            </a:fld>
            <a:endParaRPr lang="en-US"/>
          </a:p>
        </p:txBody>
      </p:sp>
      <p:sp>
        <p:nvSpPr>
          <p:cNvPr id="284674" name="Rectangle 2"/>
          <p:cNvSpPr>
            <a:spLocks noGrp="1" noChangeArrowheads="1"/>
          </p:cNvSpPr>
          <p:nvPr>
            <p:ph type="title"/>
          </p:nvPr>
        </p:nvSpPr>
        <p:spPr/>
        <p:txBody>
          <a:bodyPr>
            <a:normAutofit fontScale="90000"/>
          </a:bodyPr>
          <a:lstStyle/>
          <a:p>
            <a:pPr algn="just" rtl="0" eaLnBrk="1" hangingPunct="1">
              <a:defRPr/>
            </a:pPr>
            <a:r>
              <a:rPr lang="en-US" smtClean="0"/>
              <a:t>Communication Barriers and Cultural Context</a:t>
            </a:r>
          </a:p>
        </p:txBody>
      </p:sp>
      <p:sp>
        <p:nvSpPr>
          <p:cNvPr id="284675" name="Line 3"/>
          <p:cNvSpPr>
            <a:spLocks noChangeShapeType="1"/>
          </p:cNvSpPr>
          <p:nvPr/>
        </p:nvSpPr>
        <p:spPr bwMode="auto">
          <a:xfrm>
            <a:off x="838200" y="3810000"/>
            <a:ext cx="3505200" cy="0"/>
          </a:xfrm>
          <a:prstGeom prst="line">
            <a:avLst/>
          </a:prstGeom>
          <a:noFill/>
          <a:ln w="38100">
            <a:solidFill>
              <a:srgbClr val="CC3300"/>
            </a:solidFill>
            <a:round/>
            <a:headEnd/>
            <a:tailEnd/>
          </a:ln>
        </p:spPr>
        <p:txBody>
          <a:bodyPr/>
          <a:lstStyle/>
          <a:p>
            <a:endParaRPr lang="fa-IR"/>
          </a:p>
        </p:txBody>
      </p:sp>
      <p:pic>
        <p:nvPicPr>
          <p:cNvPr id="32774" name="Picture 4" descr="pe03726_"/>
          <p:cNvPicPr>
            <a:picLocks noChangeAspect="1" noChangeArrowheads="1"/>
          </p:cNvPicPr>
          <p:nvPr/>
        </p:nvPicPr>
        <p:blipFill>
          <a:blip r:embed="rId2"/>
          <a:srcRect/>
          <a:stretch>
            <a:fillRect/>
          </a:stretch>
        </p:blipFill>
        <p:spPr bwMode="auto">
          <a:xfrm>
            <a:off x="4833938" y="1941513"/>
            <a:ext cx="3776662" cy="4383087"/>
          </a:xfrm>
          <a:prstGeom prst="rect">
            <a:avLst/>
          </a:prstGeom>
          <a:noFill/>
          <a:ln w="9525">
            <a:noFill/>
            <a:miter lim="800000"/>
            <a:headEnd/>
            <a:tailEnd/>
          </a:ln>
        </p:spPr>
      </p:pic>
      <p:sp>
        <p:nvSpPr>
          <p:cNvPr id="32775" name="Text Box 5"/>
          <p:cNvSpPr txBox="1">
            <a:spLocks noChangeArrowheads="1"/>
          </p:cNvSpPr>
          <p:nvPr/>
        </p:nvSpPr>
        <p:spPr bwMode="auto">
          <a:xfrm>
            <a:off x="914400" y="1524000"/>
            <a:ext cx="4267200" cy="2100263"/>
          </a:xfrm>
          <a:prstGeom prst="rect">
            <a:avLst/>
          </a:prstGeom>
          <a:noFill/>
          <a:ln w="9525">
            <a:noFill/>
            <a:miter lim="800000"/>
            <a:headEnd/>
            <a:tailEnd/>
          </a:ln>
        </p:spPr>
        <p:txBody>
          <a:bodyPr>
            <a:spAutoFit/>
          </a:bodyPr>
          <a:lstStyle/>
          <a:p>
            <a:pPr>
              <a:spcBef>
                <a:spcPct val="50000"/>
              </a:spcBef>
            </a:pPr>
            <a:r>
              <a:rPr lang="en-US" sz="2400"/>
              <a:t>High-Context Cultures</a:t>
            </a:r>
          </a:p>
          <a:p>
            <a:pPr>
              <a:spcBef>
                <a:spcPct val="50000"/>
              </a:spcBef>
            </a:pPr>
            <a:r>
              <a:rPr lang="en-US" sz="2400" b="0">
                <a:latin typeface="Tahoma" pitchFamily="34" charset="0"/>
              </a:rPr>
              <a:t>Cultures that rely heavily on nonverbal and subtle situational cues to communication.</a:t>
            </a:r>
          </a:p>
        </p:txBody>
      </p:sp>
      <p:sp>
        <p:nvSpPr>
          <p:cNvPr id="32776" name="Text Box 6"/>
          <p:cNvSpPr txBox="1">
            <a:spLocks noChangeArrowheads="1"/>
          </p:cNvSpPr>
          <p:nvPr/>
        </p:nvSpPr>
        <p:spPr bwMode="auto">
          <a:xfrm>
            <a:off x="914400" y="4114800"/>
            <a:ext cx="4343400" cy="1735138"/>
          </a:xfrm>
          <a:prstGeom prst="rect">
            <a:avLst/>
          </a:prstGeom>
          <a:noFill/>
          <a:ln w="9525">
            <a:noFill/>
            <a:miter lim="800000"/>
            <a:headEnd/>
            <a:tailEnd/>
          </a:ln>
        </p:spPr>
        <p:txBody>
          <a:bodyPr>
            <a:spAutoFit/>
          </a:bodyPr>
          <a:lstStyle/>
          <a:p>
            <a:pPr>
              <a:spcBef>
                <a:spcPct val="50000"/>
              </a:spcBef>
            </a:pPr>
            <a:r>
              <a:rPr lang="en-US" sz="2400"/>
              <a:t>Low-Context Cultures</a:t>
            </a:r>
          </a:p>
          <a:p>
            <a:pPr>
              <a:spcBef>
                <a:spcPct val="50000"/>
              </a:spcBef>
            </a:pPr>
            <a:r>
              <a:rPr lang="en-US" sz="2400" b="0"/>
              <a:t>Cultures that rely heavily on words to convey meaning in communication.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4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p:spPr>
        <p:txBody>
          <a:bodyPr/>
          <a:lstStyle/>
          <a:p>
            <a:r>
              <a:rPr lang="en-US"/>
              <a:t>© 2005 Prentice Hall Inc. All rights reserved.</a:t>
            </a:r>
          </a:p>
        </p:txBody>
      </p:sp>
      <p:sp>
        <p:nvSpPr>
          <p:cNvPr id="33795" name="Slide Number Placeholder 3"/>
          <p:cNvSpPr>
            <a:spLocks noGrp="1"/>
          </p:cNvSpPr>
          <p:nvPr>
            <p:ph type="sldNum" sz="quarter" idx="11"/>
          </p:nvPr>
        </p:nvSpPr>
        <p:spPr>
          <a:noFill/>
        </p:spPr>
        <p:txBody>
          <a:bodyPr/>
          <a:lstStyle/>
          <a:p>
            <a:r>
              <a:rPr lang="en-US"/>
              <a:t>10–</a:t>
            </a:r>
            <a:fld id="{EFA987B3-0E85-45D3-B49F-AD8FD47C4172}" type="slidenum">
              <a:rPr lang="en-US"/>
              <a:pPr/>
              <a:t>281</a:t>
            </a:fld>
            <a:endParaRPr lang="en-US"/>
          </a:p>
        </p:txBody>
      </p:sp>
      <p:pic>
        <p:nvPicPr>
          <p:cNvPr id="33796" name="Picture 2"/>
          <p:cNvPicPr>
            <a:picLocks noChangeAspect="1" noChangeArrowheads="1"/>
          </p:cNvPicPr>
          <p:nvPr/>
        </p:nvPicPr>
        <p:blipFill>
          <a:blip r:embed="rId2"/>
          <a:srcRect/>
          <a:stretch>
            <a:fillRect/>
          </a:stretch>
        </p:blipFill>
        <p:spPr bwMode="auto">
          <a:xfrm>
            <a:off x="2971800" y="457200"/>
            <a:ext cx="4591050" cy="5486400"/>
          </a:xfrm>
          <a:prstGeom prst="rect">
            <a:avLst/>
          </a:prstGeom>
          <a:noFill/>
          <a:ln w="9525">
            <a:noFill/>
            <a:miter lim="800000"/>
            <a:headEnd/>
            <a:tailEnd/>
          </a:ln>
        </p:spPr>
      </p:pic>
      <p:sp>
        <p:nvSpPr>
          <p:cNvPr id="285699" name="Rectangle 3"/>
          <p:cNvSpPr>
            <a:spLocks noGrp="1" noChangeArrowheads="1"/>
          </p:cNvSpPr>
          <p:nvPr>
            <p:ph type="title"/>
          </p:nvPr>
        </p:nvSpPr>
        <p:spPr>
          <a:xfrm>
            <a:off x="685800" y="381000"/>
            <a:ext cx="1676400" cy="2438400"/>
          </a:xfrm>
        </p:spPr>
        <p:txBody>
          <a:bodyPr lIns="91440">
            <a:normAutofit fontScale="90000"/>
          </a:bodyPr>
          <a:lstStyle/>
          <a:p>
            <a:pPr algn="just" rtl="0" eaLnBrk="1" hangingPunct="1">
              <a:defRPr/>
            </a:pPr>
            <a:r>
              <a:rPr lang="en-US" dirty="0" smtClean="0"/>
              <a:t>High-</a:t>
            </a:r>
            <a:br>
              <a:rPr lang="en-US" dirty="0" smtClean="0"/>
            </a:br>
            <a:r>
              <a:rPr lang="en-US" dirty="0" smtClean="0"/>
              <a:t>vs.</a:t>
            </a:r>
            <a:br>
              <a:rPr lang="en-US" dirty="0" smtClean="0"/>
            </a:br>
            <a:r>
              <a:rPr lang="en-US" dirty="0" smtClean="0"/>
              <a:t>Low-Context Cultures</a:t>
            </a:r>
          </a:p>
        </p:txBody>
      </p:sp>
      <p:sp>
        <p:nvSpPr>
          <p:cNvPr id="285700"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10</a:t>
            </a:r>
            <a:r>
              <a:rPr lang="en-US">
                <a:solidFill>
                  <a:schemeClr val="bg1"/>
                </a:solidFill>
                <a:cs typeface="Arial" pitchFamily="34" charset="0"/>
              </a:rPr>
              <a:t>–10</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84677"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7172"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84679"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7174"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ctrTitle"/>
          </p:nvPr>
        </p:nvSpPr>
        <p:spPr>
          <a:xfrm>
            <a:off x="1447800" y="15970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11</a:t>
            </a:r>
          </a:p>
        </p:txBody>
      </p:sp>
      <p:sp>
        <p:nvSpPr>
          <p:cNvPr id="8195" name="Rectangle 8"/>
          <p:cNvSpPr>
            <a:spLocks noGrp="1" noChangeArrowheads="1"/>
          </p:cNvSpPr>
          <p:nvPr>
            <p:ph type="subTitle" idx="1"/>
          </p:nvPr>
        </p:nvSpPr>
        <p:spPr>
          <a:xfrm>
            <a:off x="1698625" y="2762250"/>
            <a:ext cx="5715000" cy="1733550"/>
          </a:xfrm>
        </p:spPr>
        <p:txBody>
          <a:bodyPr/>
          <a:lstStyle/>
          <a:p>
            <a:pPr algn="just" rtl="0" eaLnBrk="1" hangingPunct="1"/>
            <a:r>
              <a:rPr lang="en-US" sz="4800" smtClean="0">
                <a:solidFill>
                  <a:srgbClr val="006699"/>
                </a:solidFill>
              </a:rPr>
              <a:t>Basic Approaches to Leadership</a:t>
            </a:r>
          </a:p>
        </p:txBody>
      </p:sp>
      <p:pic>
        <p:nvPicPr>
          <p:cNvPr id="8196"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8197" name="Picture 11"/>
          <p:cNvPicPr>
            <a:picLocks noChangeAspect="1" noChangeArrowheads="1"/>
          </p:cNvPicPr>
          <p:nvPr/>
        </p:nvPicPr>
        <p:blipFill>
          <a:blip r:embed="rId3"/>
          <a:srcRect/>
          <a:stretch>
            <a:fillRect/>
          </a:stretch>
        </p:blipFill>
        <p:spPr bwMode="auto">
          <a:xfrm>
            <a:off x="1371600" y="1752600"/>
            <a:ext cx="4733925" cy="51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 2005 Prentice Hall Inc. All rights reserved.</a:t>
            </a:r>
          </a:p>
        </p:txBody>
      </p:sp>
      <p:sp>
        <p:nvSpPr>
          <p:cNvPr id="9219" name="Slide Number Placeholder 4"/>
          <p:cNvSpPr>
            <a:spLocks noGrp="1"/>
          </p:cNvSpPr>
          <p:nvPr>
            <p:ph type="sldNum" sz="quarter" idx="11"/>
          </p:nvPr>
        </p:nvSpPr>
        <p:spPr>
          <a:noFill/>
        </p:spPr>
        <p:txBody>
          <a:bodyPr/>
          <a:lstStyle/>
          <a:p>
            <a:r>
              <a:rPr lang="en-US"/>
              <a:t>11–</a:t>
            </a:r>
            <a:fld id="{80FF669D-1CDE-4164-9C59-7B205DC29591}" type="slidenum">
              <a:rPr lang="en-US"/>
              <a:pPr/>
              <a:t>284</a:t>
            </a:fld>
            <a:endParaRPr lang="en-US"/>
          </a:p>
        </p:txBody>
      </p:sp>
      <p:sp>
        <p:nvSpPr>
          <p:cNvPr id="9220"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Contrast leadership and management.</a:t>
            </a:r>
          </a:p>
          <a:p>
            <a:pPr marL="457200" indent="-457200" algn="just" rtl="0" eaLnBrk="1" hangingPunct="1">
              <a:lnSpc>
                <a:spcPct val="110000"/>
              </a:lnSpc>
              <a:buClr>
                <a:srgbClr val="CC6600"/>
              </a:buClr>
              <a:buFont typeface="Wingdings" pitchFamily="2" charset="2"/>
              <a:buAutoNum type="arabicPeriod"/>
            </a:pPr>
            <a:r>
              <a:rPr lang="en-US" smtClean="0"/>
              <a:t>Summarize the conclusions of trait theories.</a:t>
            </a:r>
          </a:p>
          <a:p>
            <a:pPr marL="457200" indent="-457200" algn="just" rtl="0" eaLnBrk="1" hangingPunct="1">
              <a:lnSpc>
                <a:spcPct val="110000"/>
              </a:lnSpc>
              <a:buClr>
                <a:srgbClr val="CC6600"/>
              </a:buClr>
              <a:buFont typeface="Wingdings" pitchFamily="2" charset="2"/>
              <a:buAutoNum type="arabicPeriod"/>
            </a:pPr>
            <a:r>
              <a:rPr lang="en-US" smtClean="0"/>
              <a:t>Identify the limitations of behavioral theories.</a:t>
            </a:r>
          </a:p>
          <a:p>
            <a:pPr marL="457200" indent="-457200" algn="just" rtl="0" eaLnBrk="1" hangingPunct="1">
              <a:lnSpc>
                <a:spcPct val="110000"/>
              </a:lnSpc>
              <a:buClr>
                <a:srgbClr val="CC6600"/>
              </a:buClr>
              <a:buFont typeface="Wingdings" pitchFamily="2" charset="2"/>
              <a:buAutoNum type="arabicPeriod"/>
            </a:pPr>
            <a:r>
              <a:rPr lang="en-US" smtClean="0"/>
              <a:t>Describe Fiedler’s contingency model.</a:t>
            </a:r>
          </a:p>
          <a:p>
            <a:pPr marL="457200" indent="-457200" algn="just" rtl="0" eaLnBrk="1" hangingPunct="1">
              <a:lnSpc>
                <a:spcPct val="110000"/>
              </a:lnSpc>
              <a:buClr>
                <a:srgbClr val="CC6600"/>
              </a:buClr>
              <a:buFont typeface="Wingdings" pitchFamily="2" charset="2"/>
              <a:buAutoNum type="arabicPeriod"/>
            </a:pPr>
            <a:r>
              <a:rPr lang="en-US" smtClean="0"/>
              <a:t>Explain Hersey and Blanchard’s situational theory.</a:t>
            </a:r>
          </a:p>
          <a:p>
            <a:pPr marL="457200" indent="-457200" algn="just" rtl="0" eaLnBrk="1" hangingPunct="1">
              <a:lnSpc>
                <a:spcPct val="110000"/>
              </a:lnSpc>
              <a:buClr>
                <a:srgbClr val="CC6600"/>
              </a:buClr>
              <a:buFont typeface="Wingdings" pitchFamily="2" charset="2"/>
              <a:buAutoNum type="arabicPeriod"/>
            </a:pPr>
            <a:r>
              <a:rPr lang="en-US" smtClean="0"/>
              <a:t>Summarize leader-member exchange theory.</a:t>
            </a:r>
          </a:p>
        </p:txBody>
      </p:sp>
      <p:sp>
        <p:nvSpPr>
          <p:cNvPr id="9222"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 2005 Prentice Hall Inc. All rights reserved.</a:t>
            </a:r>
          </a:p>
        </p:txBody>
      </p:sp>
      <p:sp>
        <p:nvSpPr>
          <p:cNvPr id="10243" name="Slide Number Placeholder 4"/>
          <p:cNvSpPr>
            <a:spLocks noGrp="1"/>
          </p:cNvSpPr>
          <p:nvPr>
            <p:ph type="sldNum" sz="quarter" idx="11"/>
          </p:nvPr>
        </p:nvSpPr>
        <p:spPr>
          <a:noFill/>
        </p:spPr>
        <p:txBody>
          <a:bodyPr/>
          <a:lstStyle/>
          <a:p>
            <a:r>
              <a:rPr lang="en-US"/>
              <a:t>11–</a:t>
            </a:r>
            <a:fld id="{1C377ECD-0250-4E1D-925B-323504D5F018}" type="slidenum">
              <a:rPr lang="en-US"/>
              <a:pPr/>
              <a:t>285</a:t>
            </a:fld>
            <a:endParaRPr lang="en-US"/>
          </a:p>
        </p:txBody>
      </p:sp>
      <p:sp>
        <p:nvSpPr>
          <p:cNvPr id="10244"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7"/>
            </a:pPr>
            <a:r>
              <a:rPr lang="en-US" smtClean="0"/>
              <a:t>Describe the path-goal theory.</a:t>
            </a:r>
          </a:p>
          <a:p>
            <a:pPr marL="457200" indent="-457200" algn="just" rtl="0" eaLnBrk="1" hangingPunct="1">
              <a:lnSpc>
                <a:spcPct val="110000"/>
              </a:lnSpc>
              <a:buClr>
                <a:srgbClr val="CC6600"/>
              </a:buClr>
              <a:buFont typeface="Wingdings" pitchFamily="2" charset="2"/>
              <a:buAutoNum type="arabicPeriod" startAt="7"/>
            </a:pPr>
            <a:r>
              <a:rPr lang="en-US" smtClean="0"/>
              <a:t>Identify the situational variables in the leader-participation model.</a:t>
            </a:r>
          </a:p>
        </p:txBody>
      </p:sp>
      <p:sp>
        <p:nvSpPr>
          <p:cNvPr id="10246"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11–</a:t>
            </a:r>
            <a:fld id="{75630F20-7DCD-4404-9652-2C9EAEE3E704}" type="slidenum">
              <a:rPr lang="en-US"/>
              <a:pPr/>
              <a:t>286</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What Is Leadership?</a:t>
            </a:r>
          </a:p>
        </p:txBody>
      </p:sp>
      <p:sp>
        <p:nvSpPr>
          <p:cNvPr id="260099" name="Line 3"/>
          <p:cNvSpPr>
            <a:spLocks noChangeShapeType="1"/>
          </p:cNvSpPr>
          <p:nvPr/>
        </p:nvSpPr>
        <p:spPr bwMode="auto">
          <a:xfrm>
            <a:off x="914400" y="3200400"/>
            <a:ext cx="3657600" cy="0"/>
          </a:xfrm>
          <a:prstGeom prst="line">
            <a:avLst/>
          </a:prstGeom>
          <a:noFill/>
          <a:ln w="38100">
            <a:solidFill>
              <a:srgbClr val="CC3300"/>
            </a:solidFill>
            <a:round/>
            <a:headEnd/>
            <a:tailEnd/>
          </a:ln>
        </p:spPr>
        <p:txBody>
          <a:bodyPr/>
          <a:lstStyle/>
          <a:p>
            <a:endParaRPr lang="fa-IR"/>
          </a:p>
        </p:txBody>
      </p:sp>
      <p:pic>
        <p:nvPicPr>
          <p:cNvPr id="11270" name="Picture 4"/>
          <p:cNvPicPr>
            <a:picLocks noChangeAspect="1" noChangeArrowheads="1"/>
          </p:cNvPicPr>
          <p:nvPr/>
        </p:nvPicPr>
        <p:blipFill>
          <a:blip r:embed="rId2"/>
          <a:srcRect/>
          <a:stretch>
            <a:fillRect/>
          </a:stretch>
        </p:blipFill>
        <p:spPr bwMode="auto">
          <a:xfrm>
            <a:off x="5029200" y="1981200"/>
            <a:ext cx="3162300" cy="2898775"/>
          </a:xfrm>
          <a:prstGeom prst="rect">
            <a:avLst/>
          </a:prstGeom>
          <a:noFill/>
          <a:ln w="9525">
            <a:noFill/>
            <a:miter lim="800000"/>
            <a:headEnd/>
            <a:tailEnd/>
          </a:ln>
        </p:spPr>
      </p:pic>
      <p:sp>
        <p:nvSpPr>
          <p:cNvPr id="11271" name="Text Box 5"/>
          <p:cNvSpPr txBox="1">
            <a:spLocks noChangeArrowheads="1"/>
          </p:cNvSpPr>
          <p:nvPr/>
        </p:nvSpPr>
        <p:spPr bwMode="auto">
          <a:xfrm>
            <a:off x="914400" y="1296988"/>
            <a:ext cx="3657600" cy="1735137"/>
          </a:xfrm>
          <a:prstGeom prst="rect">
            <a:avLst/>
          </a:prstGeom>
          <a:noFill/>
          <a:ln w="9525">
            <a:noFill/>
            <a:miter lim="800000"/>
            <a:headEnd/>
            <a:tailEnd/>
          </a:ln>
        </p:spPr>
        <p:txBody>
          <a:bodyPr>
            <a:spAutoFit/>
          </a:bodyPr>
          <a:lstStyle/>
          <a:p>
            <a:pPr>
              <a:spcBef>
                <a:spcPct val="50000"/>
              </a:spcBef>
            </a:pPr>
            <a:r>
              <a:rPr lang="en-US" sz="2400"/>
              <a:t>Leadership</a:t>
            </a:r>
          </a:p>
          <a:p>
            <a:pPr>
              <a:spcBef>
                <a:spcPct val="50000"/>
              </a:spcBef>
            </a:pPr>
            <a:r>
              <a:rPr lang="en-US" sz="2400" b="0">
                <a:latin typeface="Tahoma" pitchFamily="34" charset="0"/>
              </a:rPr>
              <a:t>The ability to influence a group toward the achievement of goals.</a:t>
            </a:r>
          </a:p>
        </p:txBody>
      </p:sp>
      <p:sp>
        <p:nvSpPr>
          <p:cNvPr id="11272" name="Text Box 6"/>
          <p:cNvSpPr txBox="1">
            <a:spLocks noChangeArrowheads="1"/>
          </p:cNvSpPr>
          <p:nvPr/>
        </p:nvSpPr>
        <p:spPr bwMode="auto">
          <a:xfrm>
            <a:off x="914400" y="3462338"/>
            <a:ext cx="3810000" cy="2100262"/>
          </a:xfrm>
          <a:prstGeom prst="rect">
            <a:avLst/>
          </a:prstGeom>
          <a:noFill/>
          <a:ln w="9525">
            <a:noFill/>
            <a:miter lim="800000"/>
            <a:headEnd/>
            <a:tailEnd/>
          </a:ln>
        </p:spPr>
        <p:txBody>
          <a:bodyPr>
            <a:spAutoFit/>
          </a:bodyPr>
          <a:lstStyle/>
          <a:p>
            <a:pPr>
              <a:spcBef>
                <a:spcPct val="50000"/>
              </a:spcBef>
            </a:pPr>
            <a:r>
              <a:rPr lang="en-US" sz="2400"/>
              <a:t>Management</a:t>
            </a:r>
          </a:p>
          <a:p>
            <a:pPr>
              <a:spcBef>
                <a:spcPct val="50000"/>
              </a:spcBef>
            </a:pPr>
            <a:r>
              <a:rPr lang="en-US" sz="2400" b="0">
                <a:latin typeface="Tahoma" pitchFamily="34" charset="0"/>
              </a:rPr>
              <a:t>Use of authority inherent in designated formal rank to obtain compliance from organizational members.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0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11–</a:t>
            </a:r>
            <a:fld id="{F5503371-A9C7-4F50-813A-3D5E07C2B88C}" type="slidenum">
              <a:rPr lang="en-US"/>
              <a:pPr/>
              <a:t>287</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Trait Theories</a:t>
            </a:r>
          </a:p>
        </p:txBody>
      </p:sp>
      <p:sp>
        <p:nvSpPr>
          <p:cNvPr id="261123" name="Text Box 3"/>
          <p:cNvSpPr txBox="1">
            <a:spLocks noChangeArrowheads="1"/>
          </p:cNvSpPr>
          <p:nvPr/>
        </p:nvSpPr>
        <p:spPr bwMode="blackWhite">
          <a:xfrm>
            <a:off x="4572000" y="1600200"/>
            <a:ext cx="3810000" cy="4648200"/>
          </a:xfrm>
          <a:prstGeom prst="rect">
            <a:avLst/>
          </a:prstGeom>
          <a:solidFill>
            <a:srgbClr val="996600"/>
          </a:solidFill>
          <a:ln w="12700">
            <a:solidFill>
              <a:schemeClr val="tx1"/>
            </a:solidFill>
            <a:miter lim="800000"/>
            <a:headEnd/>
            <a:tailEnd/>
          </a:ln>
          <a:effectLst>
            <a:outerShdw dist="135003" dir="2471156" algn="ctr" rotWithShape="0">
              <a:srgbClr val="DDDDDD"/>
            </a:outerShdw>
          </a:effectLst>
        </p:spPr>
        <p:txBody>
          <a:bodyPr lIns="274320" rIns="182880" anchor="ctr"/>
          <a:lstStyle/>
          <a:p>
            <a:pPr marL="222250" indent="-222250">
              <a:lnSpc>
                <a:spcPct val="90000"/>
              </a:lnSpc>
              <a:spcBef>
                <a:spcPct val="50000"/>
              </a:spcBef>
              <a:defRPr/>
            </a:pPr>
            <a:r>
              <a:rPr lang="en-US" sz="2400">
                <a:solidFill>
                  <a:srgbClr val="FFFFCC"/>
                </a:solidFill>
                <a:effectLst>
                  <a:outerShdw blurRad="38100" dist="38100" dir="2700000" algn="tl">
                    <a:srgbClr val="000000"/>
                  </a:outerShdw>
                </a:effectLst>
              </a:rPr>
              <a:t>Leadership Traits</a:t>
            </a:r>
            <a:r>
              <a:rPr lang="en-US" sz="2400">
                <a:solidFill>
                  <a:schemeClr val="bg1"/>
                </a:solidFill>
                <a:effectLst>
                  <a:outerShdw blurRad="38100" dist="38100" dir="2700000" algn="tl">
                    <a:srgbClr val="000000"/>
                  </a:outerShdw>
                </a:effectLst>
              </a:rPr>
              <a:t>:</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Ambition and energy</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The desire to lead</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Honest and integrity</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Self-confidence</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Intelligence</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High self-monitoring</a:t>
            </a:r>
          </a:p>
          <a:p>
            <a:pPr marL="222250" indent="-222250">
              <a:lnSpc>
                <a:spcPct val="90000"/>
              </a:lnSpc>
              <a:spcBef>
                <a:spcPct val="50000"/>
              </a:spcBef>
              <a:buFontTx/>
              <a:buChar char="•"/>
              <a:defRPr/>
            </a:pPr>
            <a:r>
              <a:rPr lang="en-US" sz="2400">
                <a:solidFill>
                  <a:schemeClr val="bg1"/>
                </a:solidFill>
                <a:effectLst>
                  <a:outerShdw blurRad="38100" dist="38100" dir="2700000" algn="tl">
                    <a:srgbClr val="000000"/>
                  </a:outerShdw>
                </a:effectLst>
              </a:rPr>
              <a:t>Job-relevant knowledge</a:t>
            </a:r>
          </a:p>
        </p:txBody>
      </p:sp>
      <p:sp>
        <p:nvSpPr>
          <p:cNvPr id="12294" name="Text Box 4"/>
          <p:cNvSpPr txBox="1">
            <a:spLocks noChangeArrowheads="1"/>
          </p:cNvSpPr>
          <p:nvPr/>
        </p:nvSpPr>
        <p:spPr bwMode="auto">
          <a:xfrm>
            <a:off x="914400" y="1600200"/>
            <a:ext cx="3657600" cy="2830513"/>
          </a:xfrm>
          <a:prstGeom prst="rect">
            <a:avLst/>
          </a:prstGeom>
          <a:noFill/>
          <a:ln w="9525">
            <a:noFill/>
            <a:miter lim="800000"/>
            <a:headEnd/>
            <a:tailEnd/>
          </a:ln>
        </p:spPr>
        <p:txBody>
          <a:bodyPr>
            <a:spAutoFit/>
          </a:bodyPr>
          <a:lstStyle/>
          <a:p>
            <a:pPr>
              <a:spcBef>
                <a:spcPct val="50000"/>
              </a:spcBef>
            </a:pPr>
            <a:r>
              <a:rPr lang="en-US" sz="2400"/>
              <a:t>Traits Theories of Leadership</a:t>
            </a:r>
          </a:p>
          <a:p>
            <a:pPr>
              <a:spcBef>
                <a:spcPct val="50000"/>
              </a:spcBef>
            </a:pPr>
            <a:r>
              <a:rPr lang="en-US" sz="2400" b="0">
                <a:latin typeface="Tahoma" pitchFamily="34" charset="0"/>
              </a:rPr>
              <a:t>Theories that consider personality, social, physical, or intellectual traits to differentiate leaders from nonleaders.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ox(in)">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11–</a:t>
            </a:r>
            <a:fld id="{82DD9388-FB1A-4545-9F12-3FD39C7DF1B5}" type="slidenum">
              <a:rPr lang="en-US"/>
              <a:pPr/>
              <a:t>288</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Trait Theories</a:t>
            </a:r>
          </a:p>
        </p:txBody>
      </p:sp>
      <p:sp>
        <p:nvSpPr>
          <p:cNvPr id="262147" name="Text Box 3"/>
          <p:cNvSpPr txBox="1">
            <a:spLocks noChangeArrowheads="1"/>
          </p:cNvSpPr>
          <p:nvPr/>
        </p:nvSpPr>
        <p:spPr bwMode="blackWhite">
          <a:xfrm>
            <a:off x="1066800" y="1447800"/>
            <a:ext cx="6934200" cy="4876800"/>
          </a:xfrm>
          <a:prstGeom prst="rect">
            <a:avLst/>
          </a:prstGeom>
          <a:solidFill>
            <a:srgbClr val="996600"/>
          </a:solidFill>
          <a:ln w="12700">
            <a:solidFill>
              <a:schemeClr val="tx1"/>
            </a:solidFill>
            <a:miter lim="800000"/>
            <a:headEnd/>
            <a:tailEnd/>
          </a:ln>
          <a:effectLst>
            <a:outerShdw dist="135003" dir="2471156" algn="ctr" rotWithShape="0">
              <a:srgbClr val="DDDDDD"/>
            </a:outerShdw>
          </a:effectLst>
        </p:spPr>
        <p:txBody>
          <a:bodyPr lIns="274320" rIns="182880" anchor="ctr"/>
          <a:lstStyle/>
          <a:p>
            <a:pPr marL="222250" indent="-222250">
              <a:spcBef>
                <a:spcPct val="50000"/>
              </a:spcBef>
              <a:defRPr/>
            </a:pPr>
            <a:r>
              <a:rPr lang="en-US" sz="2800">
                <a:solidFill>
                  <a:srgbClr val="FFFFCC"/>
                </a:solidFill>
                <a:effectLst>
                  <a:outerShdw blurRad="38100" dist="38100" dir="2700000" algn="tl">
                    <a:srgbClr val="000000"/>
                  </a:outerShdw>
                </a:effectLst>
              </a:rPr>
              <a:t>Limitations</a:t>
            </a:r>
            <a:r>
              <a:rPr lang="en-US" sz="2400">
                <a:solidFill>
                  <a:srgbClr val="FFFFCC"/>
                </a:solidFill>
                <a:effectLst>
                  <a:outerShdw blurRad="38100" dist="38100" dir="2700000" algn="tl">
                    <a:srgbClr val="000000"/>
                  </a:outerShdw>
                </a:effectLst>
              </a:rPr>
              <a:t>:</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No universal traits found that predict leadership in all situations.</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Traits predict behavior better in “weak” than “strong” situations.</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Unclear evidence of the cause and effect of relationship of leadership and traits.</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Better predictor of the appearance of leadership than distinguishing effective and ineffective leaders.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11–</a:t>
            </a:r>
            <a:fld id="{81354138-30F5-4BA6-8266-21B279A6C519}" type="slidenum">
              <a:rPr lang="en-US"/>
              <a:pPr/>
              <a:t>289</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Behavioral Theories</a:t>
            </a:r>
          </a:p>
        </p:txBody>
      </p:sp>
      <p:sp>
        <p:nvSpPr>
          <p:cNvPr id="263171" name="Text Box 3"/>
          <p:cNvSpPr txBox="1">
            <a:spLocks noChangeArrowheads="1"/>
          </p:cNvSpPr>
          <p:nvPr/>
        </p:nvSpPr>
        <p:spPr bwMode="blackWhite">
          <a:xfrm>
            <a:off x="1905000" y="3429000"/>
            <a:ext cx="5334000" cy="2073275"/>
          </a:xfrm>
          <a:prstGeom prst="rect">
            <a:avLst/>
          </a:prstGeom>
          <a:solidFill>
            <a:srgbClr val="996600"/>
          </a:solidFill>
          <a:ln w="12700">
            <a:solidFill>
              <a:schemeClr val="tx1"/>
            </a:solidFill>
            <a:miter lim="800000"/>
            <a:headEnd/>
            <a:tailEnd/>
          </a:ln>
          <a:effectLst>
            <a:outerShdw dist="135003" dir="2471156" algn="ctr" rotWithShape="0">
              <a:srgbClr val="DDDDDD"/>
            </a:outerShdw>
          </a:effectLst>
        </p:spPr>
        <p:txBody>
          <a:bodyPr lIns="274320" rIns="182880" anchor="ctr"/>
          <a:lstStyle/>
          <a:p>
            <a:pPr marL="222250" indent="-222250">
              <a:lnSpc>
                <a:spcPct val="110000"/>
              </a:lnSpc>
              <a:spcBef>
                <a:spcPct val="50000"/>
              </a:spcBef>
              <a:buFontTx/>
              <a:buChar char="•"/>
              <a:defRPr/>
            </a:pPr>
            <a:r>
              <a:rPr lang="en-US" sz="2400">
                <a:solidFill>
                  <a:srgbClr val="FFFFCC"/>
                </a:solidFill>
                <a:effectLst>
                  <a:outerShdw blurRad="38100" dist="38100" dir="2700000" algn="tl">
                    <a:srgbClr val="000000"/>
                  </a:outerShdw>
                </a:effectLst>
              </a:rPr>
              <a:t>Trait theory:</a:t>
            </a:r>
            <a:r>
              <a:rPr lang="en-US" sz="2400">
                <a:solidFill>
                  <a:schemeClr val="bg1"/>
                </a:solidFill>
                <a:effectLst>
                  <a:outerShdw blurRad="38100" dist="38100" dir="2700000" algn="tl">
                    <a:srgbClr val="000000"/>
                  </a:outerShdw>
                </a:effectLst>
              </a:rPr>
              <a:t/>
            </a:r>
            <a:br>
              <a:rPr lang="en-US" sz="2400">
                <a:solidFill>
                  <a:schemeClr val="bg1"/>
                </a:solidFill>
                <a:effectLst>
                  <a:outerShdw blurRad="38100" dist="38100" dir="2700000" algn="tl">
                    <a:srgbClr val="000000"/>
                  </a:outerShdw>
                </a:effectLst>
              </a:rPr>
            </a:br>
            <a:r>
              <a:rPr lang="en-US" sz="2400" i="1">
                <a:solidFill>
                  <a:schemeClr val="bg1"/>
                </a:solidFill>
                <a:effectLst>
                  <a:outerShdw blurRad="38100" dist="38100" dir="2700000" algn="tl">
                    <a:srgbClr val="000000"/>
                  </a:outerShdw>
                </a:effectLst>
              </a:rPr>
              <a:t>Leaders are born, not made.</a:t>
            </a:r>
          </a:p>
          <a:p>
            <a:pPr marL="222250" indent="-222250">
              <a:lnSpc>
                <a:spcPct val="110000"/>
              </a:lnSpc>
              <a:spcBef>
                <a:spcPct val="50000"/>
              </a:spcBef>
              <a:buFontTx/>
              <a:buChar char="•"/>
              <a:defRPr/>
            </a:pPr>
            <a:r>
              <a:rPr lang="en-US" sz="2400">
                <a:solidFill>
                  <a:srgbClr val="FFFFCC"/>
                </a:solidFill>
                <a:effectLst>
                  <a:outerShdw blurRad="38100" dist="38100" dir="2700000" algn="tl">
                    <a:srgbClr val="000000"/>
                  </a:outerShdw>
                </a:effectLst>
              </a:rPr>
              <a:t>Behavioral theory:</a:t>
            </a:r>
            <a:r>
              <a:rPr lang="en-US" sz="2400">
                <a:solidFill>
                  <a:schemeClr val="bg1"/>
                </a:solidFill>
                <a:effectLst>
                  <a:outerShdw blurRad="38100" dist="38100" dir="2700000" algn="tl">
                    <a:srgbClr val="000000"/>
                  </a:outerShdw>
                </a:effectLst>
              </a:rPr>
              <a:t/>
            </a:r>
            <a:br>
              <a:rPr lang="en-US" sz="2400">
                <a:solidFill>
                  <a:schemeClr val="bg1"/>
                </a:solidFill>
                <a:effectLst>
                  <a:outerShdw blurRad="38100" dist="38100" dir="2700000" algn="tl">
                    <a:srgbClr val="000000"/>
                  </a:outerShdw>
                </a:effectLst>
              </a:rPr>
            </a:br>
            <a:r>
              <a:rPr lang="en-US" sz="2400" i="1">
                <a:solidFill>
                  <a:schemeClr val="bg1"/>
                </a:solidFill>
                <a:effectLst>
                  <a:outerShdw blurRad="38100" dist="38100" dir="2700000" algn="tl">
                    <a:srgbClr val="000000"/>
                  </a:outerShdw>
                </a:effectLst>
              </a:rPr>
              <a:t>Leadership traits can be taught.</a:t>
            </a:r>
          </a:p>
        </p:txBody>
      </p:sp>
      <p:sp>
        <p:nvSpPr>
          <p:cNvPr id="14342" name="Text Box 4"/>
          <p:cNvSpPr txBox="1">
            <a:spLocks noChangeArrowheads="1"/>
          </p:cNvSpPr>
          <p:nvPr/>
        </p:nvSpPr>
        <p:spPr bwMode="auto">
          <a:xfrm>
            <a:off x="914400" y="1373188"/>
            <a:ext cx="7315200" cy="1370012"/>
          </a:xfrm>
          <a:prstGeom prst="rect">
            <a:avLst/>
          </a:prstGeom>
          <a:noFill/>
          <a:ln w="9525">
            <a:noFill/>
            <a:miter lim="800000"/>
            <a:headEnd/>
            <a:tailEnd/>
          </a:ln>
        </p:spPr>
        <p:txBody>
          <a:bodyPr>
            <a:spAutoFit/>
          </a:bodyPr>
          <a:lstStyle/>
          <a:p>
            <a:pPr>
              <a:spcBef>
                <a:spcPct val="50000"/>
              </a:spcBef>
            </a:pPr>
            <a:r>
              <a:rPr lang="en-US" sz="2400"/>
              <a:t>Behavioral Theories of Leadership</a:t>
            </a:r>
          </a:p>
          <a:p>
            <a:pPr>
              <a:spcBef>
                <a:spcPct val="50000"/>
              </a:spcBef>
            </a:pPr>
            <a:r>
              <a:rPr lang="en-US" sz="2400" b="0">
                <a:latin typeface="Tahoma" pitchFamily="34" charset="0"/>
              </a:rPr>
              <a:t>Theories proposing that specific behaviors differentiate leaders from nonleaders.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2–</a:t>
            </a:r>
            <a:fld id="{69ED0A53-3FA6-43E5-AD80-10E3E83498F8}" type="slidenum">
              <a:rPr lang="en-US"/>
              <a:pPr/>
              <a:t>29</a:t>
            </a:fld>
            <a:endParaRPr lang="en-US"/>
          </a:p>
        </p:txBody>
      </p:sp>
      <p:sp>
        <p:nvSpPr>
          <p:cNvPr id="178178" name="Rectangle 2"/>
          <p:cNvSpPr>
            <a:spLocks noGrp="1" noChangeArrowheads="1"/>
          </p:cNvSpPr>
          <p:nvPr>
            <p:ph type="title"/>
          </p:nvPr>
        </p:nvSpPr>
        <p:spPr/>
        <p:txBody>
          <a:bodyPr/>
          <a:lstStyle/>
          <a:p>
            <a:pPr algn="just" rtl="0" eaLnBrk="1" hangingPunct="1">
              <a:defRPr/>
            </a:pPr>
            <a:r>
              <a:rPr lang="en-US" smtClean="0"/>
              <a:t>Ability, Intellect, and Intelligence</a:t>
            </a:r>
          </a:p>
        </p:txBody>
      </p:sp>
      <p:pic>
        <p:nvPicPr>
          <p:cNvPr id="7173" name="Picture 6" descr="bd06781_"/>
          <p:cNvPicPr>
            <a:picLocks noChangeAspect="1" noChangeArrowheads="1"/>
          </p:cNvPicPr>
          <p:nvPr/>
        </p:nvPicPr>
        <p:blipFill>
          <a:blip r:embed="rId2"/>
          <a:srcRect/>
          <a:stretch>
            <a:fillRect/>
          </a:stretch>
        </p:blipFill>
        <p:spPr bwMode="auto">
          <a:xfrm>
            <a:off x="6215063" y="1981200"/>
            <a:ext cx="2166937" cy="2230438"/>
          </a:xfrm>
          <a:prstGeom prst="rect">
            <a:avLst/>
          </a:prstGeom>
          <a:noFill/>
          <a:ln w="9525">
            <a:noFill/>
            <a:miter lim="800000"/>
            <a:headEnd/>
            <a:tailEnd/>
          </a:ln>
        </p:spPr>
      </p:pic>
      <p:sp>
        <p:nvSpPr>
          <p:cNvPr id="178183" name="Line 7"/>
          <p:cNvSpPr>
            <a:spLocks noChangeShapeType="1"/>
          </p:cNvSpPr>
          <p:nvPr/>
        </p:nvSpPr>
        <p:spPr bwMode="auto">
          <a:xfrm>
            <a:off x="990600" y="2808288"/>
            <a:ext cx="3657600" cy="0"/>
          </a:xfrm>
          <a:prstGeom prst="line">
            <a:avLst/>
          </a:prstGeom>
          <a:noFill/>
          <a:ln w="38100">
            <a:solidFill>
              <a:srgbClr val="CC3300"/>
            </a:solidFill>
            <a:round/>
            <a:headEnd/>
            <a:tailEnd/>
          </a:ln>
        </p:spPr>
        <p:txBody>
          <a:bodyPr/>
          <a:lstStyle/>
          <a:p>
            <a:endParaRPr lang="fa-IR"/>
          </a:p>
        </p:txBody>
      </p:sp>
      <p:sp>
        <p:nvSpPr>
          <p:cNvPr id="178184" name="Line 8"/>
          <p:cNvSpPr>
            <a:spLocks noChangeShapeType="1"/>
          </p:cNvSpPr>
          <p:nvPr/>
        </p:nvSpPr>
        <p:spPr bwMode="auto">
          <a:xfrm>
            <a:off x="990600" y="4222750"/>
            <a:ext cx="4800600" cy="0"/>
          </a:xfrm>
          <a:prstGeom prst="line">
            <a:avLst/>
          </a:prstGeom>
          <a:noFill/>
          <a:ln w="38100">
            <a:solidFill>
              <a:srgbClr val="CC3300"/>
            </a:solidFill>
            <a:round/>
            <a:headEnd/>
            <a:tailEnd/>
          </a:ln>
        </p:spPr>
        <p:txBody>
          <a:bodyPr/>
          <a:lstStyle/>
          <a:p>
            <a:endParaRPr lang="fa-IR"/>
          </a:p>
        </p:txBody>
      </p:sp>
      <p:sp>
        <p:nvSpPr>
          <p:cNvPr id="178185" name="Text Box 9"/>
          <p:cNvSpPr txBox="1">
            <a:spLocks noChangeArrowheads="1"/>
          </p:cNvSpPr>
          <p:nvPr/>
        </p:nvSpPr>
        <p:spPr bwMode="auto">
          <a:xfrm>
            <a:off x="914400" y="1371600"/>
            <a:ext cx="4876800" cy="1200329"/>
          </a:xfrm>
          <a:prstGeom prst="rect">
            <a:avLst/>
          </a:prstGeom>
          <a:noFill/>
          <a:ln w="9525">
            <a:noFill/>
            <a:miter lim="800000"/>
            <a:headEnd/>
            <a:tailEnd/>
          </a:ln>
        </p:spPr>
        <p:txBody>
          <a:bodyPr>
            <a:spAutoFit/>
          </a:bodyPr>
          <a:lstStyle/>
          <a:p>
            <a:pPr algn="l" rtl="0">
              <a:spcBef>
                <a:spcPct val="50000"/>
              </a:spcBef>
            </a:pPr>
            <a:r>
              <a:rPr lang="en-US" sz="2400" dirty="0"/>
              <a:t>Ability</a:t>
            </a:r>
            <a:br>
              <a:rPr lang="en-US" sz="2400" dirty="0"/>
            </a:br>
            <a:r>
              <a:rPr lang="en-US" sz="2400" b="0" dirty="0">
                <a:latin typeface="Tahoma" pitchFamily="34" charset="0"/>
              </a:rPr>
              <a:t>An individual’s capacity to perform the various tasks in a job.</a:t>
            </a:r>
          </a:p>
        </p:txBody>
      </p:sp>
      <p:sp>
        <p:nvSpPr>
          <p:cNvPr id="178186" name="Text Box 10"/>
          <p:cNvSpPr txBox="1">
            <a:spLocks noChangeArrowheads="1"/>
          </p:cNvSpPr>
          <p:nvPr/>
        </p:nvSpPr>
        <p:spPr bwMode="auto">
          <a:xfrm>
            <a:off x="914400" y="3095625"/>
            <a:ext cx="5181600" cy="830997"/>
          </a:xfrm>
          <a:prstGeom prst="rect">
            <a:avLst/>
          </a:prstGeom>
          <a:noFill/>
          <a:ln w="9525">
            <a:noFill/>
            <a:miter lim="800000"/>
            <a:headEnd/>
            <a:tailEnd/>
          </a:ln>
        </p:spPr>
        <p:txBody>
          <a:bodyPr>
            <a:spAutoFit/>
          </a:bodyPr>
          <a:lstStyle/>
          <a:p>
            <a:pPr algn="l" rtl="0">
              <a:spcBef>
                <a:spcPct val="50000"/>
              </a:spcBef>
            </a:pPr>
            <a:r>
              <a:rPr lang="en-US" sz="2400" dirty="0"/>
              <a:t>Intellectual Ability</a:t>
            </a:r>
            <a:br>
              <a:rPr lang="en-US" sz="2400" dirty="0"/>
            </a:br>
            <a:r>
              <a:rPr lang="en-US" sz="2400" b="0" dirty="0">
                <a:latin typeface="Tahoma" pitchFamily="34" charset="0"/>
              </a:rPr>
              <a:t>The capacity to do mental activities.</a:t>
            </a:r>
          </a:p>
        </p:txBody>
      </p:sp>
      <p:sp>
        <p:nvSpPr>
          <p:cNvPr id="178187" name="Text Box 11"/>
          <p:cNvSpPr txBox="1">
            <a:spLocks noChangeArrowheads="1"/>
          </p:cNvSpPr>
          <p:nvPr/>
        </p:nvSpPr>
        <p:spPr bwMode="auto">
          <a:xfrm>
            <a:off x="914400" y="4527550"/>
            <a:ext cx="6019800" cy="1200329"/>
          </a:xfrm>
          <a:prstGeom prst="rect">
            <a:avLst/>
          </a:prstGeom>
          <a:noFill/>
          <a:ln w="9525">
            <a:noFill/>
            <a:miter lim="800000"/>
            <a:headEnd/>
            <a:tailEnd/>
          </a:ln>
        </p:spPr>
        <p:txBody>
          <a:bodyPr>
            <a:spAutoFit/>
          </a:bodyPr>
          <a:lstStyle/>
          <a:p>
            <a:pPr algn="l" rtl="0">
              <a:spcBef>
                <a:spcPct val="50000"/>
              </a:spcBef>
            </a:pPr>
            <a:r>
              <a:rPr lang="en-US" sz="2400" dirty="0"/>
              <a:t>Multiple Intelligences</a:t>
            </a:r>
            <a:br>
              <a:rPr lang="en-US" sz="2400" dirty="0"/>
            </a:br>
            <a:r>
              <a:rPr lang="en-US" sz="2400" b="0" dirty="0">
                <a:latin typeface="Tahoma" pitchFamily="34" charset="0"/>
              </a:rPr>
              <a:t>Intelligence contains four subparts: cognitive, social, emotional, and cultural.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8185"/>
                                        </p:tgtEl>
                                        <p:attrNameLst>
                                          <p:attrName>style.visibility</p:attrName>
                                        </p:attrNameLst>
                                      </p:cBhvr>
                                      <p:to>
                                        <p:strVal val="visible"/>
                                      </p:to>
                                    </p:set>
                                    <p:animEffect transition="in" filter="wipe(left)">
                                      <p:cBhvr>
                                        <p:cTn id="7" dur="1000"/>
                                        <p:tgtEl>
                                          <p:spTgt spid="17818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8183"/>
                                        </p:tgtEl>
                                        <p:attrNameLst>
                                          <p:attrName>style.visibility</p:attrName>
                                        </p:attrNameLst>
                                      </p:cBhvr>
                                      <p:to>
                                        <p:strVal val="visible"/>
                                      </p:to>
                                    </p:set>
                                    <p:animEffect transition="in" filter="wipe(left)">
                                      <p:cBhvr>
                                        <p:cTn id="11" dur="500"/>
                                        <p:tgtEl>
                                          <p:spTgt spid="17818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8186"/>
                                        </p:tgtEl>
                                        <p:attrNameLst>
                                          <p:attrName>style.visibility</p:attrName>
                                        </p:attrNameLst>
                                      </p:cBhvr>
                                      <p:to>
                                        <p:strVal val="visible"/>
                                      </p:to>
                                    </p:set>
                                    <p:animEffect transition="in" filter="wipe(left)">
                                      <p:cBhvr>
                                        <p:cTn id="16" dur="1000"/>
                                        <p:tgtEl>
                                          <p:spTgt spid="17818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78184"/>
                                        </p:tgtEl>
                                        <p:attrNameLst>
                                          <p:attrName>style.visibility</p:attrName>
                                        </p:attrNameLst>
                                      </p:cBhvr>
                                      <p:to>
                                        <p:strVal val="visible"/>
                                      </p:to>
                                    </p:set>
                                    <p:animEffect transition="in" filter="wipe(left)">
                                      <p:cBhvr>
                                        <p:cTn id="20" dur="500"/>
                                        <p:tgtEl>
                                          <p:spTgt spid="17818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8187"/>
                                        </p:tgtEl>
                                        <p:attrNameLst>
                                          <p:attrName>style.visibility</p:attrName>
                                        </p:attrNameLst>
                                      </p:cBhvr>
                                      <p:to>
                                        <p:strVal val="visible"/>
                                      </p:to>
                                    </p:set>
                                    <p:animEffect transition="in" filter="wipe(left)">
                                      <p:cBhvr>
                                        <p:cTn id="25" dur="1000"/>
                                        <p:tgtEl>
                                          <p:spTgt spid="17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animBg="1"/>
      <p:bldP spid="178184" grpId="0" animBg="1"/>
      <p:bldP spid="178185" grpId="0"/>
      <p:bldP spid="178186" grpId="0"/>
      <p:bldP spid="178187"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11–</a:t>
            </a:r>
            <a:fld id="{31FE6401-EA29-48B5-BBC3-4D983B0605AC}" type="slidenum">
              <a:rPr lang="en-US"/>
              <a:pPr/>
              <a:t>290</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Ohio State Studies</a:t>
            </a:r>
          </a:p>
        </p:txBody>
      </p:sp>
      <p:sp>
        <p:nvSpPr>
          <p:cNvPr id="264195" name="Line 3"/>
          <p:cNvSpPr>
            <a:spLocks noChangeShapeType="1"/>
          </p:cNvSpPr>
          <p:nvPr/>
        </p:nvSpPr>
        <p:spPr bwMode="auto">
          <a:xfrm>
            <a:off x="914400" y="4038600"/>
            <a:ext cx="4038600" cy="0"/>
          </a:xfrm>
          <a:prstGeom prst="line">
            <a:avLst/>
          </a:prstGeom>
          <a:noFill/>
          <a:ln w="38100">
            <a:solidFill>
              <a:srgbClr val="CC3300"/>
            </a:solidFill>
            <a:round/>
            <a:headEnd/>
            <a:tailEnd/>
          </a:ln>
        </p:spPr>
        <p:txBody>
          <a:bodyPr/>
          <a:lstStyle/>
          <a:p>
            <a:endParaRPr lang="fa-IR"/>
          </a:p>
        </p:txBody>
      </p:sp>
      <p:pic>
        <p:nvPicPr>
          <p:cNvPr id="15366" name="Picture 4" descr="BD19908_"/>
          <p:cNvPicPr>
            <a:picLocks noChangeAspect="1" noChangeArrowheads="1"/>
          </p:cNvPicPr>
          <p:nvPr/>
        </p:nvPicPr>
        <p:blipFill>
          <a:blip r:embed="rId2"/>
          <a:srcRect/>
          <a:stretch>
            <a:fillRect/>
          </a:stretch>
        </p:blipFill>
        <p:spPr bwMode="auto">
          <a:xfrm>
            <a:off x="5410200" y="1371600"/>
            <a:ext cx="3055938" cy="3352800"/>
          </a:xfrm>
          <a:prstGeom prst="rect">
            <a:avLst/>
          </a:prstGeom>
          <a:noFill/>
          <a:ln w="9525">
            <a:noFill/>
            <a:miter lim="800000"/>
            <a:headEnd/>
            <a:tailEnd/>
          </a:ln>
        </p:spPr>
      </p:pic>
      <p:sp>
        <p:nvSpPr>
          <p:cNvPr id="15367" name="Text Box 5"/>
          <p:cNvSpPr txBox="1">
            <a:spLocks noChangeArrowheads="1"/>
          </p:cNvSpPr>
          <p:nvPr/>
        </p:nvSpPr>
        <p:spPr bwMode="auto">
          <a:xfrm>
            <a:off x="914400" y="1420813"/>
            <a:ext cx="4724400" cy="2465387"/>
          </a:xfrm>
          <a:prstGeom prst="rect">
            <a:avLst/>
          </a:prstGeom>
          <a:noFill/>
          <a:ln w="9525">
            <a:noFill/>
            <a:miter lim="800000"/>
            <a:headEnd/>
            <a:tailEnd/>
          </a:ln>
        </p:spPr>
        <p:txBody>
          <a:bodyPr>
            <a:spAutoFit/>
          </a:bodyPr>
          <a:lstStyle/>
          <a:p>
            <a:pPr>
              <a:spcBef>
                <a:spcPct val="50000"/>
              </a:spcBef>
            </a:pPr>
            <a:r>
              <a:rPr lang="en-US" sz="2400"/>
              <a:t>Initiating Structure</a:t>
            </a:r>
          </a:p>
          <a:p>
            <a:pPr>
              <a:spcBef>
                <a:spcPct val="50000"/>
              </a:spcBef>
            </a:pPr>
            <a:r>
              <a:rPr lang="en-US" sz="2400" b="0">
                <a:latin typeface="Tahoma" pitchFamily="34" charset="0"/>
              </a:rPr>
              <a:t>The extent to which a leader is likely to define and structure his or her role and those of sub-ordinates in the search for goal attainment.</a:t>
            </a:r>
          </a:p>
        </p:txBody>
      </p:sp>
      <p:sp>
        <p:nvSpPr>
          <p:cNvPr id="15368" name="Text Box 6"/>
          <p:cNvSpPr txBox="1">
            <a:spLocks noChangeArrowheads="1"/>
          </p:cNvSpPr>
          <p:nvPr/>
        </p:nvSpPr>
        <p:spPr bwMode="auto">
          <a:xfrm>
            <a:off x="914400" y="4267200"/>
            <a:ext cx="7315200" cy="1735138"/>
          </a:xfrm>
          <a:prstGeom prst="rect">
            <a:avLst/>
          </a:prstGeom>
          <a:noFill/>
          <a:ln w="9525">
            <a:noFill/>
            <a:miter lim="800000"/>
            <a:headEnd/>
            <a:tailEnd/>
          </a:ln>
        </p:spPr>
        <p:txBody>
          <a:bodyPr>
            <a:spAutoFit/>
          </a:bodyPr>
          <a:lstStyle/>
          <a:p>
            <a:pPr>
              <a:spcBef>
                <a:spcPct val="50000"/>
              </a:spcBef>
            </a:pPr>
            <a:r>
              <a:rPr lang="en-US" sz="2400"/>
              <a:t>Consideration</a:t>
            </a:r>
          </a:p>
          <a:p>
            <a:pPr>
              <a:spcBef>
                <a:spcPct val="50000"/>
              </a:spcBef>
            </a:pPr>
            <a:r>
              <a:rPr lang="en-US" sz="2400" b="0">
                <a:latin typeface="Tahoma" pitchFamily="34" charset="0"/>
              </a:rPr>
              <a:t>The extent to which a leader is likely to have job relationships characterized by mutual trust, respect for subordinate’s ideas, and regard for their feelings.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11–</a:t>
            </a:r>
            <a:fld id="{91BA501E-DF7B-421C-9D30-58FA0859413B}" type="slidenum">
              <a:rPr lang="en-US"/>
              <a:pPr/>
              <a:t>291</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University of Michigan Studies</a:t>
            </a:r>
          </a:p>
        </p:txBody>
      </p:sp>
      <p:sp>
        <p:nvSpPr>
          <p:cNvPr id="265219" name="Line 3"/>
          <p:cNvSpPr>
            <a:spLocks noChangeShapeType="1"/>
          </p:cNvSpPr>
          <p:nvPr/>
        </p:nvSpPr>
        <p:spPr bwMode="auto">
          <a:xfrm>
            <a:off x="914400" y="3048000"/>
            <a:ext cx="7353300" cy="0"/>
          </a:xfrm>
          <a:prstGeom prst="line">
            <a:avLst/>
          </a:prstGeom>
          <a:noFill/>
          <a:ln w="38100">
            <a:solidFill>
              <a:srgbClr val="CC3300"/>
            </a:solidFill>
            <a:round/>
            <a:headEnd/>
            <a:tailEnd/>
          </a:ln>
        </p:spPr>
        <p:txBody>
          <a:bodyPr/>
          <a:lstStyle/>
          <a:p>
            <a:endParaRPr lang="fa-IR"/>
          </a:p>
        </p:txBody>
      </p:sp>
      <p:pic>
        <p:nvPicPr>
          <p:cNvPr id="16390" name="Picture 4" descr="j0260652"/>
          <p:cNvPicPr>
            <a:picLocks noChangeAspect="1" noChangeArrowheads="1"/>
          </p:cNvPicPr>
          <p:nvPr/>
        </p:nvPicPr>
        <p:blipFill>
          <a:blip r:embed="rId2"/>
          <a:srcRect/>
          <a:stretch>
            <a:fillRect/>
          </a:stretch>
        </p:blipFill>
        <p:spPr bwMode="auto">
          <a:xfrm>
            <a:off x="5105400" y="4367213"/>
            <a:ext cx="2819400" cy="1500187"/>
          </a:xfrm>
          <a:prstGeom prst="rect">
            <a:avLst/>
          </a:prstGeom>
          <a:noFill/>
          <a:ln w="9525">
            <a:noFill/>
            <a:miter lim="800000"/>
            <a:headEnd/>
            <a:tailEnd/>
          </a:ln>
        </p:spPr>
      </p:pic>
      <p:sp>
        <p:nvSpPr>
          <p:cNvPr id="16391" name="Text Box 5"/>
          <p:cNvSpPr txBox="1">
            <a:spLocks noChangeArrowheads="1"/>
          </p:cNvSpPr>
          <p:nvPr/>
        </p:nvSpPr>
        <p:spPr bwMode="auto">
          <a:xfrm>
            <a:off x="838200" y="1219200"/>
            <a:ext cx="7391400" cy="1735138"/>
          </a:xfrm>
          <a:prstGeom prst="rect">
            <a:avLst/>
          </a:prstGeom>
          <a:noFill/>
          <a:ln w="9525">
            <a:noFill/>
            <a:miter lim="800000"/>
            <a:headEnd/>
            <a:tailEnd/>
          </a:ln>
        </p:spPr>
        <p:txBody>
          <a:bodyPr>
            <a:spAutoFit/>
          </a:bodyPr>
          <a:lstStyle/>
          <a:p>
            <a:pPr>
              <a:spcBef>
                <a:spcPct val="50000"/>
              </a:spcBef>
            </a:pPr>
            <a:r>
              <a:rPr lang="en-US" sz="2400"/>
              <a:t>Employee-Oriented Leader</a:t>
            </a:r>
          </a:p>
          <a:p>
            <a:pPr>
              <a:spcBef>
                <a:spcPct val="50000"/>
              </a:spcBef>
            </a:pPr>
            <a:r>
              <a:rPr lang="en-US" sz="2400" b="0">
                <a:latin typeface="Tahoma" pitchFamily="34" charset="0"/>
              </a:rPr>
              <a:t>Emphasizing interpersonal relations; taking a personal interest in the needs of employees and accepting individual differences among members.</a:t>
            </a:r>
          </a:p>
        </p:txBody>
      </p:sp>
      <p:sp>
        <p:nvSpPr>
          <p:cNvPr id="16392" name="Text Box 6"/>
          <p:cNvSpPr txBox="1">
            <a:spLocks noChangeArrowheads="1"/>
          </p:cNvSpPr>
          <p:nvPr/>
        </p:nvSpPr>
        <p:spPr bwMode="auto">
          <a:xfrm>
            <a:off x="914400" y="3278188"/>
            <a:ext cx="4419600" cy="1370012"/>
          </a:xfrm>
          <a:prstGeom prst="rect">
            <a:avLst/>
          </a:prstGeom>
          <a:noFill/>
          <a:ln w="9525">
            <a:noFill/>
            <a:miter lim="800000"/>
            <a:headEnd/>
            <a:tailEnd/>
          </a:ln>
        </p:spPr>
        <p:txBody>
          <a:bodyPr>
            <a:spAutoFit/>
          </a:bodyPr>
          <a:lstStyle/>
          <a:p>
            <a:pPr>
              <a:spcBef>
                <a:spcPct val="50000"/>
              </a:spcBef>
            </a:pPr>
            <a:r>
              <a:rPr lang="en-US" sz="2400"/>
              <a:t>Production-Oriented Leader</a:t>
            </a:r>
          </a:p>
          <a:p>
            <a:pPr>
              <a:spcBef>
                <a:spcPct val="50000"/>
              </a:spcBef>
            </a:pPr>
            <a:r>
              <a:rPr lang="en-US" sz="2400" b="0">
                <a:latin typeface="Tahoma" pitchFamily="34" charset="0"/>
              </a:rPr>
              <a:t>One who emphasizes technical or task aspects of the job.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5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11–</a:t>
            </a:r>
            <a:fld id="{3BA95FD0-911B-4263-B78D-30F09AFC5B5D}" type="slidenum">
              <a:rPr lang="en-US"/>
              <a:pPr/>
              <a:t>292</a:t>
            </a:fld>
            <a:endParaRPr lang="en-US"/>
          </a:p>
        </p:txBody>
      </p:sp>
      <p:sp>
        <p:nvSpPr>
          <p:cNvPr id="266243" name="Rectangle 3"/>
          <p:cNvSpPr>
            <a:spLocks noGrp="1" noChangeArrowheads="1"/>
          </p:cNvSpPr>
          <p:nvPr>
            <p:ph type="title"/>
          </p:nvPr>
        </p:nvSpPr>
        <p:spPr>
          <a:xfrm>
            <a:off x="6400800" y="685800"/>
            <a:ext cx="2209800" cy="1752600"/>
          </a:xfrm>
        </p:spPr>
        <p:txBody>
          <a:bodyPr lIns="91440"/>
          <a:lstStyle/>
          <a:p>
            <a:pPr algn="just" rtl="0" eaLnBrk="1" hangingPunct="1">
              <a:defRPr/>
            </a:pPr>
            <a:r>
              <a:rPr lang="en-US" sz="2400" smtClean="0"/>
              <a:t>The Managerial Grid</a:t>
            </a:r>
            <a:br>
              <a:rPr lang="en-US" sz="2400" smtClean="0"/>
            </a:br>
            <a:r>
              <a:rPr lang="en-US" sz="1600" smtClean="0"/>
              <a:t>(Blake and Mouton)</a:t>
            </a:r>
          </a:p>
        </p:txBody>
      </p:sp>
      <p:pic>
        <p:nvPicPr>
          <p:cNvPr id="1030" name="Picture 4"/>
          <p:cNvPicPr>
            <a:picLocks noChangeAspect="1" noChangeArrowheads="1"/>
          </p:cNvPicPr>
          <p:nvPr/>
        </p:nvPicPr>
        <p:blipFill>
          <a:blip r:embed="rId3"/>
          <a:srcRect t="23706"/>
          <a:stretch>
            <a:fillRect/>
          </a:stretch>
        </p:blipFill>
        <p:spPr bwMode="auto">
          <a:xfrm>
            <a:off x="6477000" y="4322763"/>
            <a:ext cx="2133600" cy="935037"/>
          </a:xfrm>
          <a:prstGeom prst="rect">
            <a:avLst/>
          </a:prstGeom>
          <a:noFill/>
          <a:ln w="9525">
            <a:noFill/>
            <a:miter lim="800000"/>
            <a:headEnd/>
            <a:tailEnd/>
          </a:ln>
        </p:spPr>
      </p:pic>
      <p:sp>
        <p:nvSpPr>
          <p:cNvPr id="266245" name="Text Box 5" descr="BKGD02"/>
          <p:cNvSpPr txBox="1">
            <a:spLocks noChangeArrowheads="1"/>
          </p:cNvSpPr>
          <p:nvPr/>
        </p:nvSpPr>
        <p:spPr bwMode="blackWhite">
          <a:xfrm>
            <a:off x="7162800" y="6096000"/>
            <a:ext cx="1447800" cy="247650"/>
          </a:xfrm>
          <a:prstGeom prst="rect">
            <a:avLst/>
          </a:prstGeom>
          <a:blipFill dpi="0" rotWithShape="1">
            <a:blip r:embed="rId4"/>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11</a:t>
            </a:r>
            <a:r>
              <a:rPr lang="en-US">
                <a:solidFill>
                  <a:schemeClr val="bg1"/>
                </a:solidFill>
                <a:cs typeface="Arial" pitchFamily="34" charset="0"/>
              </a:rPr>
              <a:t>–1</a:t>
            </a:r>
            <a:endParaRPr lang="en-US">
              <a:solidFill>
                <a:schemeClr val="bg1"/>
              </a:solidFill>
            </a:endParaRPr>
          </a:p>
        </p:txBody>
      </p:sp>
      <p:graphicFrame>
        <p:nvGraphicFramePr>
          <p:cNvPr id="1026" name="Object 6"/>
          <p:cNvGraphicFramePr>
            <a:graphicFrameLocks noChangeAspect="1"/>
          </p:cNvGraphicFramePr>
          <p:nvPr/>
        </p:nvGraphicFramePr>
        <p:xfrm>
          <a:off x="381000" y="609600"/>
          <a:ext cx="5715000" cy="5562600"/>
        </p:xfrm>
        <a:graphic>
          <a:graphicData uri="http://schemas.openxmlformats.org/presentationml/2006/ole">
            <mc:AlternateContent xmlns:mc="http://schemas.openxmlformats.org/markup-compatibility/2006">
              <mc:Choice xmlns:v="urn:schemas-microsoft-com:vml" Requires="v">
                <p:oleObj spid="_x0000_s285703" name="Photo Editor Photo" r:id="rId5" imgW="5114286" imgH="4772691" progId="">
                  <p:embed/>
                </p:oleObj>
              </mc:Choice>
              <mc:Fallback>
                <p:oleObj name="Photo Editor Photo" r:id="rId5" imgW="5114286" imgH="4772691"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09600"/>
                        <a:ext cx="5715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11–</a:t>
            </a:r>
            <a:fld id="{20E4AAA7-C964-4242-A37F-13D22402CDCF}" type="slidenum">
              <a:rPr lang="en-US"/>
              <a:pPr/>
              <a:t>293</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Scandinavian Studies</a:t>
            </a:r>
          </a:p>
        </p:txBody>
      </p:sp>
      <p:pic>
        <p:nvPicPr>
          <p:cNvPr id="17413" name="Picture 3"/>
          <p:cNvPicPr>
            <a:picLocks noChangeAspect="1" noChangeArrowheads="1"/>
          </p:cNvPicPr>
          <p:nvPr/>
        </p:nvPicPr>
        <p:blipFill>
          <a:blip r:embed="rId2"/>
          <a:srcRect/>
          <a:stretch>
            <a:fillRect/>
          </a:stretch>
        </p:blipFill>
        <p:spPr bwMode="auto">
          <a:xfrm>
            <a:off x="5688013" y="2971800"/>
            <a:ext cx="2541587" cy="3352800"/>
          </a:xfrm>
          <a:prstGeom prst="rect">
            <a:avLst/>
          </a:prstGeom>
          <a:noFill/>
          <a:ln w="9525">
            <a:noFill/>
            <a:miter lim="800000"/>
            <a:headEnd/>
            <a:tailEnd/>
          </a:ln>
        </p:spPr>
      </p:pic>
      <p:sp>
        <p:nvSpPr>
          <p:cNvPr id="267268" name="Line 4"/>
          <p:cNvSpPr>
            <a:spLocks noChangeShapeType="1"/>
          </p:cNvSpPr>
          <p:nvPr/>
        </p:nvSpPr>
        <p:spPr bwMode="auto">
          <a:xfrm>
            <a:off x="914400" y="3200400"/>
            <a:ext cx="3810000" cy="0"/>
          </a:xfrm>
          <a:prstGeom prst="line">
            <a:avLst/>
          </a:prstGeom>
          <a:noFill/>
          <a:ln w="38100">
            <a:solidFill>
              <a:srgbClr val="CC3300"/>
            </a:solidFill>
            <a:round/>
            <a:headEnd/>
            <a:tailEnd/>
          </a:ln>
        </p:spPr>
        <p:txBody>
          <a:bodyPr/>
          <a:lstStyle/>
          <a:p>
            <a:endParaRPr lang="fa-IR"/>
          </a:p>
        </p:txBody>
      </p:sp>
      <p:sp>
        <p:nvSpPr>
          <p:cNvPr id="17415" name="Text Box 5"/>
          <p:cNvSpPr txBox="1">
            <a:spLocks noChangeArrowheads="1"/>
          </p:cNvSpPr>
          <p:nvPr/>
        </p:nvSpPr>
        <p:spPr bwMode="auto">
          <a:xfrm>
            <a:off x="914400" y="1373188"/>
            <a:ext cx="5029200" cy="1735137"/>
          </a:xfrm>
          <a:prstGeom prst="rect">
            <a:avLst/>
          </a:prstGeom>
          <a:noFill/>
          <a:ln w="9525">
            <a:noFill/>
            <a:miter lim="800000"/>
            <a:headEnd/>
            <a:tailEnd/>
          </a:ln>
        </p:spPr>
        <p:txBody>
          <a:bodyPr>
            <a:spAutoFit/>
          </a:bodyPr>
          <a:lstStyle/>
          <a:p>
            <a:pPr>
              <a:spcBef>
                <a:spcPct val="50000"/>
              </a:spcBef>
            </a:pPr>
            <a:r>
              <a:rPr lang="en-US" sz="2400"/>
              <a:t>Development-Oriented Leader</a:t>
            </a:r>
          </a:p>
          <a:p>
            <a:pPr>
              <a:spcBef>
                <a:spcPct val="50000"/>
              </a:spcBef>
            </a:pPr>
            <a:r>
              <a:rPr lang="en-US" sz="2400" b="0">
                <a:latin typeface="Tahoma" pitchFamily="34" charset="0"/>
              </a:rPr>
              <a:t>One who values experimentation, seeking new ideas, and generating and implementing change.</a:t>
            </a:r>
          </a:p>
        </p:txBody>
      </p:sp>
      <p:sp>
        <p:nvSpPr>
          <p:cNvPr id="17416" name="Rectangle 6"/>
          <p:cNvSpPr>
            <a:spLocks noChangeArrowheads="1"/>
          </p:cNvSpPr>
          <p:nvPr/>
        </p:nvSpPr>
        <p:spPr bwMode="auto">
          <a:xfrm>
            <a:off x="914400" y="3352800"/>
            <a:ext cx="4419600" cy="2835275"/>
          </a:xfrm>
          <a:prstGeom prst="rect">
            <a:avLst/>
          </a:prstGeom>
          <a:noFill/>
          <a:ln w="9525">
            <a:noFill/>
            <a:miter lim="800000"/>
            <a:headEnd/>
            <a:tailEnd/>
          </a:ln>
        </p:spPr>
        <p:txBody>
          <a:bodyPr>
            <a:spAutoFit/>
          </a:bodyPr>
          <a:lstStyle/>
          <a:p>
            <a:r>
              <a:rPr lang="en-US" sz="2000" b="0"/>
              <a:t>Researchers in Finland and Sweden question whether there are only two dimensions (production-orientation and employee-orientation) that capture the essence of leadership behavior. Their premise is that in a changing world, effective leaders would exhibit </a:t>
            </a:r>
            <a:r>
              <a:rPr lang="en-US" sz="2000"/>
              <a:t>development-oriented </a:t>
            </a:r>
            <a:r>
              <a:rPr lang="en-US" sz="2000" b="0"/>
              <a:t>behavior.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7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11–</a:t>
            </a:r>
            <a:fld id="{24C5676C-83F7-4A56-9D7E-FF3310CD26E1}" type="slidenum">
              <a:rPr lang="en-US"/>
              <a:pPr/>
              <a:t>294</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Contingency Theories</a:t>
            </a:r>
          </a:p>
        </p:txBody>
      </p:sp>
      <p:sp>
        <p:nvSpPr>
          <p:cNvPr id="268291" name="Line 3"/>
          <p:cNvSpPr>
            <a:spLocks noChangeShapeType="1"/>
          </p:cNvSpPr>
          <p:nvPr/>
        </p:nvSpPr>
        <p:spPr bwMode="auto">
          <a:xfrm>
            <a:off x="914400" y="3581400"/>
            <a:ext cx="5638800" cy="0"/>
          </a:xfrm>
          <a:prstGeom prst="line">
            <a:avLst/>
          </a:prstGeom>
          <a:noFill/>
          <a:ln w="38100">
            <a:solidFill>
              <a:srgbClr val="CC3300"/>
            </a:solidFill>
            <a:round/>
            <a:headEnd/>
            <a:tailEnd/>
          </a:ln>
        </p:spPr>
        <p:txBody>
          <a:bodyPr/>
          <a:lstStyle/>
          <a:p>
            <a:endParaRPr lang="fa-IR"/>
          </a:p>
        </p:txBody>
      </p:sp>
      <p:pic>
        <p:nvPicPr>
          <p:cNvPr id="18438" name="Picture 4" descr="j0213033"/>
          <p:cNvPicPr>
            <a:picLocks noChangeAspect="1" noChangeArrowheads="1"/>
          </p:cNvPicPr>
          <p:nvPr/>
        </p:nvPicPr>
        <p:blipFill>
          <a:blip r:embed="rId2"/>
          <a:srcRect/>
          <a:stretch>
            <a:fillRect/>
          </a:stretch>
        </p:blipFill>
        <p:spPr bwMode="auto">
          <a:xfrm>
            <a:off x="6242050" y="3841750"/>
            <a:ext cx="1682750" cy="2330450"/>
          </a:xfrm>
          <a:prstGeom prst="rect">
            <a:avLst/>
          </a:prstGeom>
          <a:noFill/>
          <a:ln w="9525">
            <a:noFill/>
            <a:miter lim="800000"/>
            <a:headEnd/>
            <a:tailEnd/>
          </a:ln>
        </p:spPr>
      </p:pic>
      <p:sp>
        <p:nvSpPr>
          <p:cNvPr id="18439" name="Text Box 5"/>
          <p:cNvSpPr txBox="1">
            <a:spLocks noChangeArrowheads="1"/>
          </p:cNvSpPr>
          <p:nvPr/>
        </p:nvSpPr>
        <p:spPr bwMode="auto">
          <a:xfrm>
            <a:off x="914400" y="1316038"/>
            <a:ext cx="7315200" cy="2100262"/>
          </a:xfrm>
          <a:prstGeom prst="rect">
            <a:avLst/>
          </a:prstGeom>
          <a:noFill/>
          <a:ln w="9525">
            <a:noFill/>
            <a:miter lim="800000"/>
            <a:headEnd/>
            <a:tailEnd/>
          </a:ln>
        </p:spPr>
        <p:txBody>
          <a:bodyPr>
            <a:spAutoFit/>
          </a:bodyPr>
          <a:lstStyle/>
          <a:p>
            <a:pPr>
              <a:spcBef>
                <a:spcPct val="50000"/>
              </a:spcBef>
            </a:pPr>
            <a:r>
              <a:rPr lang="en-US" sz="2400"/>
              <a:t>Fiedler’s Contingency Model</a:t>
            </a:r>
          </a:p>
          <a:p>
            <a:pPr>
              <a:spcBef>
                <a:spcPct val="50000"/>
              </a:spcBef>
            </a:pPr>
            <a:r>
              <a:rPr lang="en-US" sz="2400" b="0">
                <a:latin typeface="Tahoma" pitchFamily="34" charset="0"/>
              </a:rPr>
              <a:t>The theory that effective groups depend on a proper match between a leader’s style of interacting with subordinates and the degree to which the situation gives control and influence to the leader.</a:t>
            </a:r>
          </a:p>
        </p:txBody>
      </p:sp>
      <p:sp>
        <p:nvSpPr>
          <p:cNvPr id="18440" name="Text Box 6"/>
          <p:cNvSpPr txBox="1">
            <a:spLocks noChangeArrowheads="1"/>
          </p:cNvSpPr>
          <p:nvPr/>
        </p:nvSpPr>
        <p:spPr bwMode="auto">
          <a:xfrm>
            <a:off x="914400" y="3811588"/>
            <a:ext cx="5105400" cy="2100262"/>
          </a:xfrm>
          <a:prstGeom prst="rect">
            <a:avLst/>
          </a:prstGeom>
          <a:noFill/>
          <a:ln w="9525">
            <a:noFill/>
            <a:miter lim="800000"/>
            <a:headEnd/>
            <a:tailEnd/>
          </a:ln>
        </p:spPr>
        <p:txBody>
          <a:bodyPr>
            <a:spAutoFit/>
          </a:bodyPr>
          <a:lstStyle/>
          <a:p>
            <a:pPr>
              <a:spcBef>
                <a:spcPct val="50000"/>
              </a:spcBef>
            </a:pPr>
            <a:r>
              <a:rPr lang="en-US" sz="2400"/>
              <a:t>Least Preferred Co-Worker (LPC) Questionnaire</a:t>
            </a:r>
          </a:p>
          <a:p>
            <a:pPr>
              <a:spcBef>
                <a:spcPct val="50000"/>
              </a:spcBef>
            </a:pPr>
            <a:r>
              <a:rPr lang="en-US" sz="2400" b="0">
                <a:latin typeface="Tahoma" pitchFamily="34" charset="0"/>
              </a:rPr>
              <a:t>An instrument that purports to measure whether a person is task- or relationship-oriented.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8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11–</a:t>
            </a:r>
            <a:fld id="{C358F5F7-933F-4B05-A933-79D53B65CCD9}" type="slidenum">
              <a:rPr lang="en-US"/>
              <a:pPr/>
              <a:t>295</a:t>
            </a:fld>
            <a:endParaRPr lang="en-US"/>
          </a:p>
        </p:txBody>
      </p:sp>
      <p:sp>
        <p:nvSpPr>
          <p:cNvPr id="269314" name="Rectangle 2"/>
          <p:cNvSpPr>
            <a:spLocks noGrp="1" noChangeArrowheads="1"/>
          </p:cNvSpPr>
          <p:nvPr>
            <p:ph type="title"/>
          </p:nvPr>
        </p:nvSpPr>
        <p:spPr/>
        <p:txBody>
          <a:bodyPr>
            <a:normAutofit fontScale="90000"/>
          </a:bodyPr>
          <a:lstStyle/>
          <a:p>
            <a:pPr algn="just" rtl="0" eaLnBrk="1" hangingPunct="1">
              <a:defRPr/>
            </a:pPr>
            <a:r>
              <a:rPr lang="en-US" smtClean="0"/>
              <a:t>Fiedler’s Model: Defining the Situation</a:t>
            </a:r>
          </a:p>
        </p:txBody>
      </p:sp>
      <p:sp>
        <p:nvSpPr>
          <p:cNvPr id="269315" name="Line 3"/>
          <p:cNvSpPr>
            <a:spLocks noChangeShapeType="1"/>
          </p:cNvSpPr>
          <p:nvPr/>
        </p:nvSpPr>
        <p:spPr bwMode="auto">
          <a:xfrm>
            <a:off x="914400" y="2816225"/>
            <a:ext cx="7340600" cy="0"/>
          </a:xfrm>
          <a:prstGeom prst="line">
            <a:avLst/>
          </a:prstGeom>
          <a:noFill/>
          <a:ln w="38100">
            <a:solidFill>
              <a:srgbClr val="CC3300"/>
            </a:solidFill>
            <a:round/>
            <a:headEnd/>
            <a:tailEnd/>
          </a:ln>
        </p:spPr>
        <p:txBody>
          <a:bodyPr/>
          <a:lstStyle/>
          <a:p>
            <a:endParaRPr lang="fa-IR"/>
          </a:p>
        </p:txBody>
      </p:sp>
      <p:sp>
        <p:nvSpPr>
          <p:cNvPr id="269316" name="Line 4"/>
          <p:cNvSpPr>
            <a:spLocks noChangeShapeType="1"/>
          </p:cNvSpPr>
          <p:nvPr/>
        </p:nvSpPr>
        <p:spPr bwMode="auto">
          <a:xfrm>
            <a:off x="914400" y="4454525"/>
            <a:ext cx="7315200" cy="0"/>
          </a:xfrm>
          <a:prstGeom prst="line">
            <a:avLst/>
          </a:prstGeom>
          <a:noFill/>
          <a:ln w="38100">
            <a:solidFill>
              <a:srgbClr val="CC3300"/>
            </a:solidFill>
            <a:round/>
            <a:headEnd/>
            <a:tailEnd/>
          </a:ln>
        </p:spPr>
        <p:txBody>
          <a:bodyPr/>
          <a:lstStyle/>
          <a:p>
            <a:endParaRPr lang="fa-IR"/>
          </a:p>
        </p:txBody>
      </p:sp>
      <p:sp>
        <p:nvSpPr>
          <p:cNvPr id="19463" name="Text Box 5"/>
          <p:cNvSpPr txBox="1">
            <a:spLocks noChangeArrowheads="1"/>
          </p:cNvSpPr>
          <p:nvPr/>
        </p:nvSpPr>
        <p:spPr bwMode="auto">
          <a:xfrm>
            <a:off x="914400" y="1312863"/>
            <a:ext cx="7391400" cy="1370012"/>
          </a:xfrm>
          <a:prstGeom prst="rect">
            <a:avLst/>
          </a:prstGeom>
          <a:noFill/>
          <a:ln w="9525">
            <a:noFill/>
            <a:miter lim="800000"/>
            <a:headEnd/>
            <a:tailEnd/>
          </a:ln>
        </p:spPr>
        <p:txBody>
          <a:bodyPr>
            <a:spAutoFit/>
          </a:bodyPr>
          <a:lstStyle/>
          <a:p>
            <a:pPr>
              <a:spcBef>
                <a:spcPct val="50000"/>
              </a:spcBef>
            </a:pPr>
            <a:r>
              <a:rPr lang="en-US" sz="2400"/>
              <a:t>Leader-Member Relations</a:t>
            </a:r>
          </a:p>
          <a:p>
            <a:pPr>
              <a:spcBef>
                <a:spcPct val="50000"/>
              </a:spcBef>
            </a:pPr>
            <a:r>
              <a:rPr lang="en-US" sz="2400" b="0">
                <a:latin typeface="Tahoma" pitchFamily="34" charset="0"/>
              </a:rPr>
              <a:t>The degree of confidence, trust, and respect subordinates have in their leader.</a:t>
            </a:r>
          </a:p>
        </p:txBody>
      </p:sp>
      <p:sp>
        <p:nvSpPr>
          <p:cNvPr id="19464" name="Text Box 6"/>
          <p:cNvSpPr txBox="1">
            <a:spLocks noChangeArrowheads="1"/>
          </p:cNvSpPr>
          <p:nvPr/>
        </p:nvSpPr>
        <p:spPr bwMode="auto">
          <a:xfrm>
            <a:off x="914400" y="4589463"/>
            <a:ext cx="7315200" cy="1735137"/>
          </a:xfrm>
          <a:prstGeom prst="rect">
            <a:avLst/>
          </a:prstGeom>
          <a:noFill/>
          <a:ln w="9525">
            <a:noFill/>
            <a:miter lim="800000"/>
            <a:headEnd/>
            <a:tailEnd/>
          </a:ln>
        </p:spPr>
        <p:txBody>
          <a:bodyPr>
            <a:spAutoFit/>
          </a:bodyPr>
          <a:lstStyle/>
          <a:p>
            <a:pPr>
              <a:spcBef>
                <a:spcPct val="50000"/>
              </a:spcBef>
            </a:pPr>
            <a:r>
              <a:rPr lang="en-US" sz="2400"/>
              <a:t>Position Power</a:t>
            </a:r>
          </a:p>
          <a:p>
            <a:pPr>
              <a:spcBef>
                <a:spcPct val="50000"/>
              </a:spcBef>
            </a:pPr>
            <a:r>
              <a:rPr lang="en-US" sz="2400" b="0">
                <a:latin typeface="Tahoma" pitchFamily="34" charset="0"/>
              </a:rPr>
              <a:t>Influence derived from one’s formal structural position in the organization; includes power to hire, fire, discipline, promote, and give salary increases.</a:t>
            </a:r>
          </a:p>
        </p:txBody>
      </p:sp>
      <p:sp>
        <p:nvSpPr>
          <p:cNvPr id="19465" name="Text Box 7"/>
          <p:cNvSpPr txBox="1">
            <a:spLocks noChangeArrowheads="1"/>
          </p:cNvSpPr>
          <p:nvPr/>
        </p:nvSpPr>
        <p:spPr bwMode="auto">
          <a:xfrm>
            <a:off x="914400" y="2951163"/>
            <a:ext cx="7467600" cy="1370012"/>
          </a:xfrm>
          <a:prstGeom prst="rect">
            <a:avLst/>
          </a:prstGeom>
          <a:noFill/>
          <a:ln w="9525">
            <a:noFill/>
            <a:miter lim="800000"/>
            <a:headEnd/>
            <a:tailEnd/>
          </a:ln>
        </p:spPr>
        <p:txBody>
          <a:bodyPr>
            <a:spAutoFit/>
          </a:bodyPr>
          <a:lstStyle/>
          <a:p>
            <a:pPr>
              <a:spcBef>
                <a:spcPct val="50000"/>
              </a:spcBef>
            </a:pPr>
            <a:r>
              <a:rPr lang="en-US" sz="2400"/>
              <a:t>Task Structure</a:t>
            </a:r>
          </a:p>
          <a:p>
            <a:pPr>
              <a:spcBef>
                <a:spcPct val="50000"/>
              </a:spcBef>
            </a:pPr>
            <a:r>
              <a:rPr lang="en-US" sz="2400" b="0">
                <a:latin typeface="Tahoma" pitchFamily="34" charset="0"/>
              </a:rPr>
              <a:t>The degree to which the job assignments are procedurized.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9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16"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11–</a:t>
            </a:r>
            <a:fld id="{00C1755A-029E-44FD-8BBF-60AF6B1B0CE4}" type="slidenum">
              <a:rPr lang="en-US"/>
              <a:pPr/>
              <a:t>296</a:t>
            </a:fld>
            <a:endParaRPr lang="en-US"/>
          </a:p>
        </p:txBody>
      </p:sp>
      <p:graphicFrame>
        <p:nvGraphicFramePr>
          <p:cNvPr id="2050" name="Object 5"/>
          <p:cNvGraphicFramePr>
            <a:graphicFrameLocks noChangeAspect="1"/>
          </p:cNvGraphicFramePr>
          <p:nvPr/>
        </p:nvGraphicFramePr>
        <p:xfrm>
          <a:off x="457200" y="495300"/>
          <a:ext cx="8382000" cy="5448300"/>
        </p:xfrm>
        <a:graphic>
          <a:graphicData uri="http://schemas.openxmlformats.org/presentationml/2006/ole">
            <mc:AlternateContent xmlns:mc="http://schemas.openxmlformats.org/markup-compatibility/2006">
              <mc:Choice xmlns:v="urn:schemas-microsoft-com:vml" Requires="v">
                <p:oleObj spid="_x0000_s286727" name="Photo Editor Photo" r:id="rId3" imgW="7152381" imgH="4648849" progId="">
                  <p:embed/>
                </p:oleObj>
              </mc:Choice>
              <mc:Fallback>
                <p:oleObj name="Photo Editor Photo" r:id="rId3" imgW="7152381" imgH="4648849"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95300"/>
                        <a:ext cx="8382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39" name="Rectangle 3"/>
          <p:cNvSpPr>
            <a:spLocks noGrp="1" noChangeArrowheads="1"/>
          </p:cNvSpPr>
          <p:nvPr>
            <p:ph type="title"/>
          </p:nvPr>
        </p:nvSpPr>
        <p:spPr>
          <a:xfrm>
            <a:off x="533400" y="457200"/>
            <a:ext cx="3733800" cy="533400"/>
          </a:xfrm>
        </p:spPr>
        <p:txBody>
          <a:bodyPr lIns="91440"/>
          <a:lstStyle/>
          <a:p>
            <a:pPr algn="just" rtl="0" eaLnBrk="1" hangingPunct="1">
              <a:defRPr/>
            </a:pPr>
            <a:r>
              <a:rPr lang="en-US" sz="2000" smtClean="0"/>
              <a:t>Findings from Fiedler Model</a:t>
            </a:r>
          </a:p>
        </p:txBody>
      </p:sp>
      <p:sp>
        <p:nvSpPr>
          <p:cNvPr id="270340" name="Text Box 4"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11</a:t>
            </a:r>
            <a:r>
              <a:rPr lang="en-US">
                <a:solidFill>
                  <a:schemeClr val="bg1"/>
                </a:solidFill>
                <a:cs typeface="Arial" pitchFamily="34" charset="0"/>
              </a:rPr>
              <a:t>–2</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11–</a:t>
            </a:r>
            <a:fld id="{FDBCD991-5047-4CB0-A4A2-B99C298A546A}" type="slidenum">
              <a:rPr lang="en-US"/>
              <a:pPr/>
              <a:t>297</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Cognitive Resource Theory</a:t>
            </a:r>
          </a:p>
        </p:txBody>
      </p:sp>
      <p:sp>
        <p:nvSpPr>
          <p:cNvPr id="271363" name="Text Box 3" descr="Chap01Bkgd03"/>
          <p:cNvSpPr txBox="1">
            <a:spLocks noChangeArrowheads="1"/>
          </p:cNvSpPr>
          <p:nvPr/>
        </p:nvSpPr>
        <p:spPr bwMode="blackWhite">
          <a:xfrm>
            <a:off x="762000" y="3581400"/>
            <a:ext cx="7620000"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110000"/>
              </a:lnSpc>
              <a:spcBef>
                <a:spcPct val="50000"/>
              </a:spcBef>
              <a:defRPr/>
            </a:pPr>
            <a:r>
              <a:rPr lang="en-US" sz="2400">
                <a:solidFill>
                  <a:srgbClr val="FFFFCC"/>
                </a:solidFill>
              </a:rPr>
              <a:t>Research Support</a:t>
            </a:r>
            <a:r>
              <a:rPr lang="en-US" sz="2000">
                <a:solidFill>
                  <a:srgbClr val="FFFFCC"/>
                </a:solidFill>
              </a:rPr>
              <a:t>:</a:t>
            </a:r>
          </a:p>
          <a:p>
            <a:pPr marL="222250" indent="-222250">
              <a:lnSpc>
                <a:spcPct val="110000"/>
              </a:lnSpc>
              <a:spcBef>
                <a:spcPct val="50000"/>
              </a:spcBef>
              <a:buFontTx/>
              <a:buChar char="•"/>
              <a:defRPr/>
            </a:pPr>
            <a:r>
              <a:rPr lang="en-US" sz="2000">
                <a:solidFill>
                  <a:schemeClr val="bg1"/>
                </a:solidFill>
              </a:rPr>
              <a:t>Less intelligent individuals perform better in leadership roles under high stress than do more intelligent individuals.</a:t>
            </a:r>
          </a:p>
          <a:p>
            <a:pPr marL="222250" indent="-222250">
              <a:lnSpc>
                <a:spcPct val="110000"/>
              </a:lnSpc>
              <a:spcBef>
                <a:spcPct val="50000"/>
              </a:spcBef>
              <a:buFontTx/>
              <a:buChar char="•"/>
              <a:defRPr/>
            </a:pPr>
            <a:r>
              <a:rPr lang="en-US" sz="2000">
                <a:solidFill>
                  <a:schemeClr val="bg1"/>
                </a:solidFill>
              </a:rPr>
              <a:t>Less experienced people perform better in leadership roles under low stress than do more experienced people.</a:t>
            </a:r>
          </a:p>
        </p:txBody>
      </p:sp>
      <p:sp>
        <p:nvSpPr>
          <p:cNvPr id="20486" name="Text Box 4"/>
          <p:cNvSpPr txBox="1">
            <a:spLocks noChangeArrowheads="1"/>
          </p:cNvSpPr>
          <p:nvPr/>
        </p:nvSpPr>
        <p:spPr bwMode="auto">
          <a:xfrm>
            <a:off x="914400" y="1295400"/>
            <a:ext cx="7315200" cy="2100263"/>
          </a:xfrm>
          <a:prstGeom prst="rect">
            <a:avLst/>
          </a:prstGeom>
          <a:noFill/>
          <a:ln w="9525">
            <a:noFill/>
            <a:miter lim="800000"/>
            <a:headEnd/>
            <a:tailEnd/>
          </a:ln>
        </p:spPr>
        <p:txBody>
          <a:bodyPr>
            <a:spAutoFit/>
          </a:bodyPr>
          <a:lstStyle/>
          <a:p>
            <a:pPr>
              <a:spcBef>
                <a:spcPct val="50000"/>
              </a:spcBef>
            </a:pPr>
            <a:r>
              <a:rPr lang="en-US" sz="2400"/>
              <a:t>Cognitive Resource Theory</a:t>
            </a:r>
          </a:p>
          <a:p>
            <a:pPr>
              <a:spcBef>
                <a:spcPct val="50000"/>
              </a:spcBef>
            </a:pPr>
            <a:r>
              <a:rPr lang="en-US" sz="2400" b="0">
                <a:latin typeface="Tahoma" pitchFamily="34" charset="0"/>
              </a:rPr>
              <a:t>A theory of leadership that states that stress can unfavorably affect a situation and that intelligence and experience can lessen the influence of stress on the leader.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1363"/>
                                        </p:tgtEl>
                                        <p:attrNameLst>
                                          <p:attrName>style.visibility</p:attrName>
                                        </p:attrNameLst>
                                      </p:cBhvr>
                                      <p:to>
                                        <p:strVal val="visible"/>
                                      </p:to>
                                    </p:set>
                                    <p:animEffect transition="in" filter="box(in)">
                                      <p:cBhvr>
                                        <p:cTn id="7" dur="500"/>
                                        <p:tgtEl>
                                          <p:spTgt spid="27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11–</a:t>
            </a:r>
            <a:fld id="{0CA6DD2E-2056-4E00-A897-97C0F450B08D}" type="slidenum">
              <a:rPr lang="en-US"/>
              <a:pPr/>
              <a:t>298</a:t>
            </a:fld>
            <a:endParaRPr lang="en-US"/>
          </a:p>
        </p:txBody>
      </p:sp>
      <p:sp>
        <p:nvSpPr>
          <p:cNvPr id="272386"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Hersey and Blanchard’s Situational Leadership Theory</a:t>
            </a:r>
          </a:p>
        </p:txBody>
      </p:sp>
      <p:sp>
        <p:nvSpPr>
          <p:cNvPr id="21509" name="Text Box 3"/>
          <p:cNvSpPr txBox="1">
            <a:spLocks noChangeArrowheads="1"/>
          </p:cNvSpPr>
          <p:nvPr/>
        </p:nvSpPr>
        <p:spPr bwMode="auto">
          <a:xfrm>
            <a:off x="914400" y="1633538"/>
            <a:ext cx="7315200" cy="1370012"/>
          </a:xfrm>
          <a:prstGeom prst="rect">
            <a:avLst/>
          </a:prstGeom>
          <a:noFill/>
          <a:ln w="9525">
            <a:noFill/>
            <a:miter lim="800000"/>
            <a:headEnd/>
            <a:tailEnd/>
          </a:ln>
        </p:spPr>
        <p:txBody>
          <a:bodyPr>
            <a:spAutoFit/>
          </a:bodyPr>
          <a:lstStyle/>
          <a:p>
            <a:pPr>
              <a:spcBef>
                <a:spcPct val="50000"/>
              </a:spcBef>
            </a:pPr>
            <a:r>
              <a:rPr lang="en-US" sz="2400"/>
              <a:t>Situational Leadership Theory (SLT)</a:t>
            </a:r>
          </a:p>
          <a:p>
            <a:pPr>
              <a:spcBef>
                <a:spcPct val="50000"/>
              </a:spcBef>
            </a:pPr>
            <a:r>
              <a:rPr lang="en-US" sz="2400" b="0">
                <a:latin typeface="Tahoma" pitchFamily="34" charset="0"/>
              </a:rPr>
              <a:t>A contingency theory that focuses on followers’ readiness.</a:t>
            </a:r>
          </a:p>
        </p:txBody>
      </p:sp>
      <p:sp>
        <p:nvSpPr>
          <p:cNvPr id="21510" name="AutoShape 4"/>
          <p:cNvSpPr>
            <a:spLocks noChangeArrowheads="1"/>
          </p:cNvSpPr>
          <p:nvPr/>
        </p:nvSpPr>
        <p:spPr bwMode="blackWhite">
          <a:xfrm>
            <a:off x="936625" y="3810000"/>
            <a:ext cx="7292975" cy="1905000"/>
          </a:xfrm>
          <a:prstGeom prst="rtTriangle">
            <a:avLst/>
          </a:prstGeom>
          <a:solidFill>
            <a:srgbClr val="006699"/>
          </a:solidFill>
          <a:ln w="9525">
            <a:solidFill>
              <a:schemeClr val="tx1"/>
            </a:solidFill>
            <a:miter lim="800000"/>
            <a:headEnd/>
            <a:tailEnd/>
          </a:ln>
        </p:spPr>
        <p:txBody>
          <a:bodyPr wrap="none" anchor="ctr"/>
          <a:lstStyle/>
          <a:p>
            <a:endParaRPr lang="fa-IR"/>
          </a:p>
        </p:txBody>
      </p:sp>
      <p:sp>
        <p:nvSpPr>
          <p:cNvPr id="272389" name="Text Box 5"/>
          <p:cNvSpPr txBox="1">
            <a:spLocks noChangeArrowheads="1"/>
          </p:cNvSpPr>
          <p:nvPr/>
        </p:nvSpPr>
        <p:spPr bwMode="blackWhite">
          <a:xfrm>
            <a:off x="990600" y="4953000"/>
            <a:ext cx="3581400" cy="641350"/>
          </a:xfrm>
          <a:prstGeom prst="rect">
            <a:avLst/>
          </a:prstGeom>
          <a:noFill/>
          <a:ln w="9525">
            <a:noFill/>
            <a:miter lim="800000"/>
            <a:headEnd/>
            <a:tailEnd/>
          </a:ln>
          <a:effectLst>
            <a:outerShdw dist="35921" dir="2700000" algn="ctr" rotWithShape="0">
              <a:schemeClr val="tx2"/>
            </a:outerShdw>
          </a:effectLst>
        </p:spPr>
        <p:txBody>
          <a:bodyPr>
            <a:spAutoFit/>
          </a:bodyPr>
          <a:lstStyle/>
          <a:p>
            <a:pPr>
              <a:spcBef>
                <a:spcPct val="50000"/>
              </a:spcBef>
              <a:defRPr/>
            </a:pPr>
            <a:r>
              <a:rPr lang="en-US" sz="1800">
                <a:solidFill>
                  <a:schemeClr val="bg1"/>
                </a:solidFill>
              </a:rPr>
              <a:t>Leader: decreasing need </a:t>
            </a:r>
            <a:br>
              <a:rPr lang="en-US" sz="1800">
                <a:solidFill>
                  <a:schemeClr val="bg1"/>
                </a:solidFill>
              </a:rPr>
            </a:br>
            <a:r>
              <a:rPr lang="en-US" sz="1800">
                <a:solidFill>
                  <a:schemeClr val="bg1"/>
                </a:solidFill>
              </a:rPr>
              <a:t>for support and supervision</a:t>
            </a:r>
          </a:p>
        </p:txBody>
      </p:sp>
      <p:sp>
        <p:nvSpPr>
          <p:cNvPr id="21512" name="AutoShape 6"/>
          <p:cNvSpPr>
            <a:spLocks noChangeArrowheads="1"/>
          </p:cNvSpPr>
          <p:nvPr/>
        </p:nvSpPr>
        <p:spPr bwMode="blackWhite">
          <a:xfrm flipH="1" flipV="1">
            <a:off x="936625" y="3810000"/>
            <a:ext cx="7292975" cy="1905000"/>
          </a:xfrm>
          <a:prstGeom prst="rtTriangle">
            <a:avLst/>
          </a:prstGeom>
          <a:solidFill>
            <a:srgbClr val="009900"/>
          </a:solidFill>
          <a:ln w="9525">
            <a:solidFill>
              <a:schemeClr val="tx1"/>
            </a:solidFill>
            <a:miter lim="800000"/>
            <a:headEnd/>
            <a:tailEnd/>
          </a:ln>
        </p:spPr>
        <p:txBody>
          <a:bodyPr wrap="none" anchor="ctr"/>
          <a:lstStyle/>
          <a:p>
            <a:endParaRPr lang="fa-IR"/>
          </a:p>
        </p:txBody>
      </p:sp>
      <p:sp>
        <p:nvSpPr>
          <p:cNvPr id="272391" name="Text Box 7"/>
          <p:cNvSpPr txBox="1">
            <a:spLocks noChangeArrowheads="1"/>
          </p:cNvSpPr>
          <p:nvPr/>
        </p:nvSpPr>
        <p:spPr bwMode="blackWhite">
          <a:xfrm rot="-21600000">
            <a:off x="5181600" y="3886200"/>
            <a:ext cx="2971800" cy="701675"/>
          </a:xfrm>
          <a:prstGeom prst="rect">
            <a:avLst/>
          </a:prstGeom>
          <a:noFill/>
          <a:ln w="9525">
            <a:noFill/>
            <a:miter lim="800000"/>
            <a:headEnd/>
            <a:tailEnd/>
          </a:ln>
          <a:effectLst>
            <a:outerShdw dist="35921" dir="2700000" algn="ctr" rotWithShape="0">
              <a:schemeClr val="tx2"/>
            </a:outerShdw>
          </a:effectLst>
        </p:spPr>
        <p:txBody>
          <a:bodyPr>
            <a:spAutoFit/>
          </a:bodyPr>
          <a:lstStyle/>
          <a:p>
            <a:pPr algn="r">
              <a:spcBef>
                <a:spcPct val="50000"/>
              </a:spcBef>
              <a:defRPr/>
            </a:pPr>
            <a:r>
              <a:rPr lang="en-US" sz="2000">
                <a:solidFill>
                  <a:schemeClr val="bg1"/>
                </a:solidFill>
              </a:rPr>
              <a:t>Follower readiness: </a:t>
            </a:r>
            <a:br>
              <a:rPr lang="en-US" sz="2000">
                <a:solidFill>
                  <a:schemeClr val="bg1"/>
                </a:solidFill>
              </a:rPr>
            </a:br>
            <a:r>
              <a:rPr lang="en-US" sz="2000">
                <a:solidFill>
                  <a:schemeClr val="bg1"/>
                </a:solidFill>
              </a:rPr>
              <a:t>ability and willingness</a:t>
            </a:r>
          </a:p>
        </p:txBody>
      </p:sp>
      <p:sp>
        <p:nvSpPr>
          <p:cNvPr id="272392" name="Text Box 8"/>
          <p:cNvSpPr txBox="1">
            <a:spLocks noChangeArrowheads="1"/>
          </p:cNvSpPr>
          <p:nvPr/>
        </p:nvSpPr>
        <p:spPr bwMode="auto">
          <a:xfrm>
            <a:off x="990600" y="3216275"/>
            <a:ext cx="14478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8000"/>
                </a:solidFill>
                <a:effectLst>
                  <a:outerShdw blurRad="38100" dist="38100" dir="2700000" algn="tl">
                    <a:srgbClr val="C0C0C0"/>
                  </a:outerShdw>
                </a:effectLst>
              </a:rPr>
              <a:t>Unable and</a:t>
            </a:r>
            <a:br>
              <a:rPr lang="en-US" sz="1400">
                <a:solidFill>
                  <a:srgbClr val="008000"/>
                </a:solidFill>
                <a:effectLst>
                  <a:outerShdw blurRad="38100" dist="38100" dir="2700000" algn="tl">
                    <a:srgbClr val="C0C0C0"/>
                  </a:outerShdw>
                </a:effectLst>
              </a:rPr>
            </a:br>
            <a:r>
              <a:rPr lang="en-US" sz="1400">
                <a:solidFill>
                  <a:srgbClr val="008000"/>
                </a:solidFill>
                <a:effectLst>
                  <a:outerShdw blurRad="38100" dist="38100" dir="2700000" algn="tl">
                    <a:srgbClr val="C0C0C0"/>
                  </a:outerShdw>
                </a:effectLst>
              </a:rPr>
              <a:t>Unwilling</a:t>
            </a:r>
          </a:p>
        </p:txBody>
      </p:sp>
      <p:sp>
        <p:nvSpPr>
          <p:cNvPr id="272393" name="Text Box 9"/>
          <p:cNvSpPr txBox="1">
            <a:spLocks noChangeArrowheads="1"/>
          </p:cNvSpPr>
          <p:nvPr/>
        </p:nvSpPr>
        <p:spPr bwMode="auto">
          <a:xfrm>
            <a:off x="3073400" y="3216275"/>
            <a:ext cx="15240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8000"/>
                </a:solidFill>
                <a:effectLst>
                  <a:outerShdw blurRad="38100" dist="38100" dir="2700000" algn="tl">
                    <a:srgbClr val="C0C0C0"/>
                  </a:outerShdw>
                </a:effectLst>
              </a:rPr>
              <a:t>Unable but</a:t>
            </a:r>
            <a:br>
              <a:rPr lang="en-US" sz="1400">
                <a:solidFill>
                  <a:srgbClr val="008000"/>
                </a:solidFill>
                <a:effectLst>
                  <a:outerShdw blurRad="38100" dist="38100" dir="2700000" algn="tl">
                    <a:srgbClr val="C0C0C0"/>
                  </a:outerShdw>
                </a:effectLst>
              </a:rPr>
            </a:br>
            <a:r>
              <a:rPr lang="en-US" sz="1400">
                <a:solidFill>
                  <a:srgbClr val="008000"/>
                </a:solidFill>
                <a:effectLst>
                  <a:outerShdw blurRad="38100" dist="38100" dir="2700000" algn="tl">
                    <a:srgbClr val="C0C0C0"/>
                  </a:outerShdw>
                </a:effectLst>
              </a:rPr>
              <a:t>Willing</a:t>
            </a:r>
          </a:p>
        </p:txBody>
      </p:sp>
      <p:sp>
        <p:nvSpPr>
          <p:cNvPr id="272394" name="Text Box 10"/>
          <p:cNvSpPr txBox="1">
            <a:spLocks noChangeArrowheads="1"/>
          </p:cNvSpPr>
          <p:nvPr/>
        </p:nvSpPr>
        <p:spPr bwMode="auto">
          <a:xfrm>
            <a:off x="6934200" y="3216275"/>
            <a:ext cx="11430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8000"/>
                </a:solidFill>
                <a:effectLst>
                  <a:outerShdw blurRad="38100" dist="38100" dir="2700000" algn="tl">
                    <a:srgbClr val="C0C0C0"/>
                  </a:outerShdw>
                </a:effectLst>
              </a:rPr>
              <a:t>Able and</a:t>
            </a:r>
            <a:br>
              <a:rPr lang="en-US" sz="1400">
                <a:solidFill>
                  <a:srgbClr val="008000"/>
                </a:solidFill>
                <a:effectLst>
                  <a:outerShdw blurRad="38100" dist="38100" dir="2700000" algn="tl">
                    <a:srgbClr val="C0C0C0"/>
                  </a:outerShdw>
                </a:effectLst>
              </a:rPr>
            </a:br>
            <a:r>
              <a:rPr lang="en-US" sz="1400">
                <a:solidFill>
                  <a:srgbClr val="008000"/>
                </a:solidFill>
                <a:effectLst>
                  <a:outerShdw blurRad="38100" dist="38100" dir="2700000" algn="tl">
                    <a:srgbClr val="C0C0C0"/>
                  </a:outerShdw>
                </a:effectLst>
              </a:rPr>
              <a:t>Willing</a:t>
            </a:r>
          </a:p>
        </p:txBody>
      </p:sp>
      <p:sp>
        <p:nvSpPr>
          <p:cNvPr id="272395" name="Text Box 11"/>
          <p:cNvSpPr txBox="1">
            <a:spLocks noChangeArrowheads="1"/>
          </p:cNvSpPr>
          <p:nvPr/>
        </p:nvSpPr>
        <p:spPr bwMode="auto">
          <a:xfrm>
            <a:off x="990600" y="5791200"/>
            <a:ext cx="1447800" cy="304800"/>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6699"/>
                </a:solidFill>
                <a:effectLst>
                  <a:outerShdw blurRad="38100" dist="38100" dir="2700000" algn="tl">
                    <a:srgbClr val="C0C0C0"/>
                  </a:outerShdw>
                </a:effectLst>
              </a:rPr>
              <a:t>Directive</a:t>
            </a:r>
          </a:p>
        </p:txBody>
      </p:sp>
      <p:sp>
        <p:nvSpPr>
          <p:cNvPr id="272396" name="Text Box 12"/>
          <p:cNvSpPr txBox="1">
            <a:spLocks noChangeArrowheads="1"/>
          </p:cNvSpPr>
          <p:nvPr/>
        </p:nvSpPr>
        <p:spPr bwMode="auto">
          <a:xfrm>
            <a:off x="2438400" y="5791200"/>
            <a:ext cx="27432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6699"/>
                </a:solidFill>
                <a:effectLst>
                  <a:outerShdw blurRad="38100" dist="38100" dir="2700000" algn="tl">
                    <a:srgbClr val="C0C0C0"/>
                  </a:outerShdw>
                </a:effectLst>
              </a:rPr>
              <a:t>High Task and Relationship Orientations</a:t>
            </a:r>
          </a:p>
        </p:txBody>
      </p:sp>
      <p:sp>
        <p:nvSpPr>
          <p:cNvPr id="272397" name="Text Box 13"/>
          <p:cNvSpPr txBox="1">
            <a:spLocks noChangeArrowheads="1"/>
          </p:cNvSpPr>
          <p:nvPr/>
        </p:nvSpPr>
        <p:spPr bwMode="auto">
          <a:xfrm>
            <a:off x="5105400" y="5715000"/>
            <a:ext cx="16002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6699"/>
                </a:solidFill>
                <a:effectLst>
                  <a:outerShdw blurRad="38100" dist="38100" dir="2700000" algn="tl">
                    <a:srgbClr val="C0C0C0"/>
                  </a:outerShdw>
                </a:effectLst>
              </a:rPr>
              <a:t>Supportive Participative </a:t>
            </a:r>
          </a:p>
        </p:txBody>
      </p:sp>
      <p:sp>
        <p:nvSpPr>
          <p:cNvPr id="272398" name="Text Box 14"/>
          <p:cNvSpPr txBox="1">
            <a:spLocks noChangeArrowheads="1"/>
          </p:cNvSpPr>
          <p:nvPr/>
        </p:nvSpPr>
        <p:spPr bwMode="auto">
          <a:xfrm>
            <a:off x="5232400" y="3216275"/>
            <a:ext cx="1143000" cy="517525"/>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8000"/>
                </a:solidFill>
                <a:effectLst>
                  <a:outerShdw blurRad="38100" dist="38100" dir="2700000" algn="tl">
                    <a:srgbClr val="C0C0C0"/>
                  </a:outerShdw>
                </a:effectLst>
              </a:rPr>
              <a:t>Able and</a:t>
            </a:r>
            <a:br>
              <a:rPr lang="en-US" sz="1400">
                <a:solidFill>
                  <a:srgbClr val="008000"/>
                </a:solidFill>
                <a:effectLst>
                  <a:outerShdw blurRad="38100" dist="38100" dir="2700000" algn="tl">
                    <a:srgbClr val="C0C0C0"/>
                  </a:outerShdw>
                </a:effectLst>
              </a:rPr>
            </a:br>
            <a:r>
              <a:rPr lang="en-US" sz="1400">
                <a:solidFill>
                  <a:srgbClr val="008000"/>
                </a:solidFill>
                <a:effectLst>
                  <a:outerShdw blurRad="38100" dist="38100" dir="2700000" algn="tl">
                    <a:srgbClr val="C0C0C0"/>
                  </a:outerShdw>
                </a:effectLst>
              </a:rPr>
              <a:t>Unwilling</a:t>
            </a:r>
          </a:p>
        </p:txBody>
      </p:sp>
      <p:sp>
        <p:nvSpPr>
          <p:cNvPr id="272399" name="Text Box 15"/>
          <p:cNvSpPr txBox="1">
            <a:spLocks noChangeArrowheads="1"/>
          </p:cNvSpPr>
          <p:nvPr/>
        </p:nvSpPr>
        <p:spPr bwMode="auto">
          <a:xfrm>
            <a:off x="6781800" y="5791200"/>
            <a:ext cx="1600200" cy="304800"/>
          </a:xfrm>
          <a:prstGeom prst="rect">
            <a:avLst/>
          </a:prstGeom>
          <a:noFill/>
          <a:ln w="9525">
            <a:noFill/>
            <a:miter lim="800000"/>
            <a:headEnd/>
            <a:tailEnd/>
          </a:ln>
          <a:effectLst/>
        </p:spPr>
        <p:txBody>
          <a:bodyPr>
            <a:spAutoFit/>
          </a:bodyPr>
          <a:lstStyle/>
          <a:p>
            <a:pPr algn="ctr">
              <a:spcBef>
                <a:spcPct val="50000"/>
              </a:spcBef>
              <a:defRPr/>
            </a:pPr>
            <a:r>
              <a:rPr lang="en-US" sz="1400">
                <a:solidFill>
                  <a:srgbClr val="006699"/>
                </a:solidFill>
                <a:effectLst>
                  <a:outerShdw blurRad="38100" dist="38100" dir="2700000" algn="tl">
                    <a:srgbClr val="C0C0C0"/>
                  </a:outerShdw>
                </a:effectLst>
              </a:rPr>
              <a:t>Monitoring</a:t>
            </a:r>
          </a:p>
        </p:txBody>
      </p:sp>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11–</a:t>
            </a:r>
            <a:fld id="{1EDDB3A8-EFB9-4A96-9406-728D9AA3E2D7}" type="slidenum">
              <a:rPr lang="en-US"/>
              <a:pPr/>
              <a:t>299</a:t>
            </a:fld>
            <a:endParaRPr lang="en-US"/>
          </a:p>
        </p:txBody>
      </p:sp>
      <p:sp>
        <p:nvSpPr>
          <p:cNvPr id="273410"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Leadership Styles and Follower Readiness</a:t>
            </a:r>
            <a:br>
              <a:rPr lang="en-US" smtClean="0"/>
            </a:br>
            <a:r>
              <a:rPr lang="en-US" smtClean="0"/>
              <a:t>(Hersey and Blanchard) </a:t>
            </a:r>
          </a:p>
        </p:txBody>
      </p:sp>
      <p:sp>
        <p:nvSpPr>
          <p:cNvPr id="22533" name="Rectangle 3"/>
          <p:cNvSpPr>
            <a:spLocks noChangeArrowheads="1"/>
          </p:cNvSpPr>
          <p:nvPr/>
        </p:nvSpPr>
        <p:spPr bwMode="auto">
          <a:xfrm>
            <a:off x="2971800" y="2209800"/>
            <a:ext cx="3733800" cy="3352800"/>
          </a:xfrm>
          <a:prstGeom prst="rect">
            <a:avLst/>
          </a:prstGeom>
          <a:solidFill>
            <a:schemeClr val="bg1"/>
          </a:solidFill>
          <a:ln w="28575">
            <a:solidFill>
              <a:schemeClr val="tx1"/>
            </a:solidFill>
            <a:miter lim="800000"/>
            <a:headEnd/>
            <a:tailEnd/>
          </a:ln>
        </p:spPr>
        <p:txBody>
          <a:bodyPr wrap="none" anchor="ctr"/>
          <a:lstStyle/>
          <a:p>
            <a:endParaRPr lang="fa-IR"/>
          </a:p>
        </p:txBody>
      </p:sp>
      <p:sp>
        <p:nvSpPr>
          <p:cNvPr id="22534" name="Line 4"/>
          <p:cNvSpPr>
            <a:spLocks noChangeShapeType="1"/>
          </p:cNvSpPr>
          <p:nvPr/>
        </p:nvSpPr>
        <p:spPr bwMode="auto">
          <a:xfrm>
            <a:off x="2971800" y="3886200"/>
            <a:ext cx="3733800" cy="0"/>
          </a:xfrm>
          <a:prstGeom prst="line">
            <a:avLst/>
          </a:prstGeom>
          <a:noFill/>
          <a:ln w="28575">
            <a:solidFill>
              <a:schemeClr val="tx1"/>
            </a:solidFill>
            <a:round/>
            <a:headEnd/>
            <a:tailEnd/>
          </a:ln>
        </p:spPr>
        <p:txBody>
          <a:bodyPr/>
          <a:lstStyle/>
          <a:p>
            <a:endParaRPr lang="fa-IR"/>
          </a:p>
        </p:txBody>
      </p:sp>
      <p:sp>
        <p:nvSpPr>
          <p:cNvPr id="22535" name="Line 5"/>
          <p:cNvSpPr>
            <a:spLocks noChangeShapeType="1"/>
          </p:cNvSpPr>
          <p:nvPr/>
        </p:nvSpPr>
        <p:spPr bwMode="auto">
          <a:xfrm>
            <a:off x="4800600" y="2209800"/>
            <a:ext cx="0" cy="3352800"/>
          </a:xfrm>
          <a:prstGeom prst="line">
            <a:avLst/>
          </a:prstGeom>
          <a:noFill/>
          <a:ln w="28575">
            <a:solidFill>
              <a:schemeClr val="tx1"/>
            </a:solidFill>
            <a:round/>
            <a:headEnd/>
            <a:tailEnd/>
          </a:ln>
        </p:spPr>
        <p:txBody>
          <a:bodyPr/>
          <a:lstStyle/>
          <a:p>
            <a:endParaRPr lang="fa-IR"/>
          </a:p>
        </p:txBody>
      </p:sp>
      <p:sp>
        <p:nvSpPr>
          <p:cNvPr id="22536" name="Text Box 6"/>
          <p:cNvSpPr txBox="1">
            <a:spLocks noChangeArrowheads="1"/>
          </p:cNvSpPr>
          <p:nvPr/>
        </p:nvSpPr>
        <p:spPr bwMode="auto">
          <a:xfrm>
            <a:off x="4876800" y="1752600"/>
            <a:ext cx="1676400" cy="366713"/>
          </a:xfrm>
          <a:prstGeom prst="rect">
            <a:avLst/>
          </a:prstGeom>
          <a:noFill/>
          <a:ln w="9525">
            <a:noFill/>
            <a:miter lim="800000"/>
            <a:headEnd/>
            <a:tailEnd/>
          </a:ln>
        </p:spPr>
        <p:txBody>
          <a:bodyPr>
            <a:spAutoFit/>
          </a:bodyPr>
          <a:lstStyle/>
          <a:p>
            <a:pPr algn="ctr">
              <a:spcBef>
                <a:spcPct val="50000"/>
              </a:spcBef>
            </a:pPr>
            <a:r>
              <a:rPr lang="en-US" sz="1800">
                <a:solidFill>
                  <a:srgbClr val="A50021"/>
                </a:solidFill>
              </a:rPr>
              <a:t>Willing</a:t>
            </a:r>
          </a:p>
        </p:txBody>
      </p:sp>
      <p:sp>
        <p:nvSpPr>
          <p:cNvPr id="22537" name="Text Box 7"/>
          <p:cNvSpPr txBox="1">
            <a:spLocks noChangeArrowheads="1"/>
          </p:cNvSpPr>
          <p:nvPr/>
        </p:nvSpPr>
        <p:spPr bwMode="auto">
          <a:xfrm>
            <a:off x="3124200" y="1766888"/>
            <a:ext cx="1676400" cy="366712"/>
          </a:xfrm>
          <a:prstGeom prst="rect">
            <a:avLst/>
          </a:prstGeom>
          <a:noFill/>
          <a:ln w="9525">
            <a:noFill/>
            <a:miter lim="800000"/>
            <a:headEnd/>
            <a:tailEnd/>
          </a:ln>
        </p:spPr>
        <p:txBody>
          <a:bodyPr>
            <a:spAutoFit/>
          </a:bodyPr>
          <a:lstStyle/>
          <a:p>
            <a:pPr algn="ctr">
              <a:spcBef>
                <a:spcPct val="50000"/>
              </a:spcBef>
            </a:pPr>
            <a:r>
              <a:rPr lang="en-US" sz="1800">
                <a:solidFill>
                  <a:srgbClr val="A50021"/>
                </a:solidFill>
              </a:rPr>
              <a:t>Unwilling</a:t>
            </a:r>
          </a:p>
        </p:txBody>
      </p:sp>
      <p:sp>
        <p:nvSpPr>
          <p:cNvPr id="22538" name="Text Box 8"/>
          <p:cNvSpPr txBox="1">
            <a:spLocks noChangeArrowheads="1"/>
          </p:cNvSpPr>
          <p:nvPr/>
        </p:nvSpPr>
        <p:spPr bwMode="auto">
          <a:xfrm>
            <a:off x="1905000" y="2819400"/>
            <a:ext cx="990600" cy="366713"/>
          </a:xfrm>
          <a:prstGeom prst="rect">
            <a:avLst/>
          </a:prstGeom>
          <a:noFill/>
          <a:ln w="9525">
            <a:noFill/>
            <a:miter lim="800000"/>
            <a:headEnd/>
            <a:tailEnd/>
          </a:ln>
        </p:spPr>
        <p:txBody>
          <a:bodyPr>
            <a:spAutoFit/>
          </a:bodyPr>
          <a:lstStyle/>
          <a:p>
            <a:pPr algn="ctr">
              <a:spcBef>
                <a:spcPct val="50000"/>
              </a:spcBef>
            </a:pPr>
            <a:r>
              <a:rPr lang="en-US" sz="1800">
                <a:solidFill>
                  <a:srgbClr val="A50021"/>
                </a:solidFill>
              </a:rPr>
              <a:t>Able</a:t>
            </a:r>
          </a:p>
        </p:txBody>
      </p:sp>
      <p:sp>
        <p:nvSpPr>
          <p:cNvPr id="22539" name="Text Box 9"/>
          <p:cNvSpPr txBox="1">
            <a:spLocks noChangeArrowheads="1"/>
          </p:cNvSpPr>
          <p:nvPr/>
        </p:nvSpPr>
        <p:spPr bwMode="auto">
          <a:xfrm>
            <a:off x="1905000" y="4495800"/>
            <a:ext cx="990600" cy="366713"/>
          </a:xfrm>
          <a:prstGeom prst="rect">
            <a:avLst/>
          </a:prstGeom>
          <a:noFill/>
          <a:ln w="9525">
            <a:noFill/>
            <a:miter lim="800000"/>
            <a:headEnd/>
            <a:tailEnd/>
          </a:ln>
        </p:spPr>
        <p:txBody>
          <a:bodyPr>
            <a:spAutoFit/>
          </a:bodyPr>
          <a:lstStyle/>
          <a:p>
            <a:pPr algn="ctr">
              <a:spcBef>
                <a:spcPct val="50000"/>
              </a:spcBef>
            </a:pPr>
            <a:r>
              <a:rPr lang="en-US" sz="1800">
                <a:solidFill>
                  <a:srgbClr val="A50021"/>
                </a:solidFill>
              </a:rPr>
              <a:t>Unable</a:t>
            </a:r>
          </a:p>
        </p:txBody>
      </p:sp>
      <p:sp>
        <p:nvSpPr>
          <p:cNvPr id="273418" name="Text Box 10"/>
          <p:cNvSpPr txBox="1">
            <a:spLocks noChangeArrowheads="1"/>
          </p:cNvSpPr>
          <p:nvPr/>
        </p:nvSpPr>
        <p:spPr bwMode="auto">
          <a:xfrm>
            <a:off x="3124200" y="4495800"/>
            <a:ext cx="1447800" cy="336550"/>
          </a:xfrm>
          <a:prstGeom prst="rect">
            <a:avLst/>
          </a:prstGeom>
          <a:noFill/>
          <a:ln w="9525">
            <a:noFill/>
            <a:miter lim="800000"/>
            <a:headEnd/>
            <a:tailEnd/>
          </a:ln>
          <a:effectLst/>
        </p:spPr>
        <p:txBody>
          <a:bodyPr>
            <a:spAutoFit/>
          </a:bodyPr>
          <a:lstStyle/>
          <a:p>
            <a:pPr algn="ctr">
              <a:spcBef>
                <a:spcPct val="50000"/>
              </a:spcBef>
              <a:defRPr/>
            </a:pPr>
            <a:r>
              <a:rPr lang="en-US" sz="1600">
                <a:solidFill>
                  <a:srgbClr val="006699"/>
                </a:solidFill>
                <a:effectLst>
                  <a:outerShdw blurRad="38100" dist="38100" dir="2700000" algn="tl">
                    <a:srgbClr val="C0C0C0"/>
                  </a:outerShdw>
                </a:effectLst>
              </a:rPr>
              <a:t>Directive</a:t>
            </a:r>
          </a:p>
        </p:txBody>
      </p:sp>
      <p:sp>
        <p:nvSpPr>
          <p:cNvPr id="273419" name="Text Box 11"/>
          <p:cNvSpPr txBox="1">
            <a:spLocks noChangeArrowheads="1"/>
          </p:cNvSpPr>
          <p:nvPr/>
        </p:nvSpPr>
        <p:spPr bwMode="auto">
          <a:xfrm>
            <a:off x="4919663" y="4187825"/>
            <a:ext cx="1676400" cy="1069975"/>
          </a:xfrm>
          <a:prstGeom prst="rect">
            <a:avLst/>
          </a:prstGeom>
          <a:noFill/>
          <a:ln w="9525">
            <a:noFill/>
            <a:miter lim="800000"/>
            <a:headEnd/>
            <a:tailEnd/>
          </a:ln>
          <a:effectLst/>
        </p:spPr>
        <p:txBody>
          <a:bodyPr>
            <a:spAutoFit/>
          </a:bodyPr>
          <a:lstStyle/>
          <a:p>
            <a:pPr algn="ctr">
              <a:spcBef>
                <a:spcPct val="50000"/>
              </a:spcBef>
              <a:defRPr/>
            </a:pPr>
            <a:r>
              <a:rPr lang="en-US" sz="1600">
                <a:solidFill>
                  <a:srgbClr val="006699"/>
                </a:solidFill>
                <a:effectLst>
                  <a:outerShdw blurRad="38100" dist="38100" dir="2700000" algn="tl">
                    <a:srgbClr val="C0C0C0"/>
                  </a:outerShdw>
                </a:effectLst>
              </a:rPr>
              <a:t>High Task</a:t>
            </a:r>
            <a:br>
              <a:rPr lang="en-US" sz="1600">
                <a:solidFill>
                  <a:srgbClr val="006699"/>
                </a:solidFill>
                <a:effectLst>
                  <a:outerShdw blurRad="38100" dist="38100" dir="2700000" algn="tl">
                    <a:srgbClr val="C0C0C0"/>
                  </a:outerShdw>
                </a:effectLst>
              </a:rPr>
            </a:br>
            <a:r>
              <a:rPr lang="en-US" sz="1600">
                <a:solidFill>
                  <a:srgbClr val="006699"/>
                </a:solidFill>
                <a:effectLst>
                  <a:outerShdw blurRad="38100" dist="38100" dir="2700000" algn="tl">
                    <a:srgbClr val="C0C0C0"/>
                  </a:outerShdw>
                </a:effectLst>
              </a:rPr>
              <a:t>and </a:t>
            </a:r>
            <a:br>
              <a:rPr lang="en-US" sz="1600">
                <a:solidFill>
                  <a:srgbClr val="006699"/>
                </a:solidFill>
                <a:effectLst>
                  <a:outerShdw blurRad="38100" dist="38100" dir="2700000" algn="tl">
                    <a:srgbClr val="C0C0C0"/>
                  </a:outerShdw>
                </a:effectLst>
              </a:rPr>
            </a:br>
            <a:r>
              <a:rPr lang="en-US" sz="1600">
                <a:solidFill>
                  <a:srgbClr val="006699"/>
                </a:solidFill>
                <a:effectLst>
                  <a:outerShdw blurRad="38100" dist="38100" dir="2700000" algn="tl">
                    <a:srgbClr val="C0C0C0"/>
                  </a:outerShdw>
                </a:effectLst>
              </a:rPr>
              <a:t>Relationship </a:t>
            </a:r>
            <a:br>
              <a:rPr lang="en-US" sz="1600">
                <a:solidFill>
                  <a:srgbClr val="006699"/>
                </a:solidFill>
                <a:effectLst>
                  <a:outerShdw blurRad="38100" dist="38100" dir="2700000" algn="tl">
                    <a:srgbClr val="C0C0C0"/>
                  </a:outerShdw>
                </a:effectLst>
              </a:rPr>
            </a:br>
            <a:r>
              <a:rPr lang="en-US" sz="1600">
                <a:solidFill>
                  <a:srgbClr val="006699"/>
                </a:solidFill>
                <a:effectLst>
                  <a:outerShdw blurRad="38100" dist="38100" dir="2700000" algn="tl">
                    <a:srgbClr val="C0C0C0"/>
                  </a:outerShdw>
                </a:effectLst>
              </a:rPr>
              <a:t>Orientations</a:t>
            </a:r>
          </a:p>
        </p:txBody>
      </p:sp>
      <p:sp>
        <p:nvSpPr>
          <p:cNvPr id="273420" name="Text Box 12"/>
          <p:cNvSpPr txBox="1">
            <a:spLocks noChangeArrowheads="1"/>
          </p:cNvSpPr>
          <p:nvPr/>
        </p:nvSpPr>
        <p:spPr bwMode="auto">
          <a:xfrm>
            <a:off x="3124200" y="2759075"/>
            <a:ext cx="1447800" cy="581025"/>
          </a:xfrm>
          <a:prstGeom prst="rect">
            <a:avLst/>
          </a:prstGeom>
          <a:noFill/>
          <a:ln w="9525">
            <a:noFill/>
            <a:miter lim="800000"/>
            <a:headEnd/>
            <a:tailEnd/>
          </a:ln>
          <a:effectLst/>
        </p:spPr>
        <p:txBody>
          <a:bodyPr>
            <a:spAutoFit/>
          </a:bodyPr>
          <a:lstStyle/>
          <a:p>
            <a:pPr algn="ctr">
              <a:spcBef>
                <a:spcPct val="50000"/>
              </a:spcBef>
              <a:defRPr/>
            </a:pPr>
            <a:r>
              <a:rPr lang="en-US" sz="1600">
                <a:solidFill>
                  <a:srgbClr val="006699"/>
                </a:solidFill>
                <a:effectLst>
                  <a:outerShdw blurRad="38100" dist="38100" dir="2700000" algn="tl">
                    <a:srgbClr val="C0C0C0"/>
                  </a:outerShdw>
                </a:effectLst>
              </a:rPr>
              <a:t>Supportive Participative </a:t>
            </a:r>
          </a:p>
        </p:txBody>
      </p:sp>
      <p:sp>
        <p:nvSpPr>
          <p:cNvPr id="273421" name="Text Box 13"/>
          <p:cNvSpPr txBox="1">
            <a:spLocks noChangeArrowheads="1"/>
          </p:cNvSpPr>
          <p:nvPr/>
        </p:nvSpPr>
        <p:spPr bwMode="auto">
          <a:xfrm>
            <a:off x="5105400" y="2895600"/>
            <a:ext cx="1371600" cy="336550"/>
          </a:xfrm>
          <a:prstGeom prst="rect">
            <a:avLst/>
          </a:prstGeom>
          <a:noFill/>
          <a:ln w="9525">
            <a:noFill/>
            <a:miter lim="800000"/>
            <a:headEnd/>
            <a:tailEnd/>
          </a:ln>
          <a:effectLst/>
        </p:spPr>
        <p:txBody>
          <a:bodyPr>
            <a:spAutoFit/>
          </a:bodyPr>
          <a:lstStyle/>
          <a:p>
            <a:pPr algn="ctr">
              <a:spcBef>
                <a:spcPct val="50000"/>
              </a:spcBef>
              <a:defRPr/>
            </a:pPr>
            <a:r>
              <a:rPr lang="en-US" sz="1600">
                <a:solidFill>
                  <a:srgbClr val="006699"/>
                </a:solidFill>
                <a:effectLst>
                  <a:outerShdw blurRad="38100" dist="38100" dir="2700000" algn="tl">
                    <a:srgbClr val="C0C0C0"/>
                  </a:outerShdw>
                </a:effectLst>
              </a:rPr>
              <a:t>Monitoring</a:t>
            </a:r>
          </a:p>
        </p:txBody>
      </p:sp>
      <p:sp>
        <p:nvSpPr>
          <p:cNvPr id="22544" name="Text Box 14"/>
          <p:cNvSpPr txBox="1">
            <a:spLocks noChangeArrowheads="1"/>
          </p:cNvSpPr>
          <p:nvPr/>
        </p:nvSpPr>
        <p:spPr bwMode="auto">
          <a:xfrm>
            <a:off x="1219200" y="1752600"/>
            <a:ext cx="1676400" cy="701675"/>
          </a:xfrm>
          <a:prstGeom prst="rect">
            <a:avLst/>
          </a:prstGeom>
          <a:noFill/>
          <a:ln w="9525">
            <a:noFill/>
            <a:miter lim="800000"/>
            <a:headEnd/>
            <a:tailEnd/>
          </a:ln>
        </p:spPr>
        <p:txBody>
          <a:bodyPr>
            <a:spAutoFit/>
          </a:bodyPr>
          <a:lstStyle/>
          <a:p>
            <a:pPr>
              <a:spcBef>
                <a:spcPct val="50000"/>
              </a:spcBef>
            </a:pPr>
            <a:r>
              <a:rPr lang="en-US" sz="2000">
                <a:solidFill>
                  <a:srgbClr val="A50021"/>
                </a:solidFill>
              </a:rPr>
              <a:t>Follower Readiness</a:t>
            </a:r>
          </a:p>
        </p:txBody>
      </p:sp>
      <p:sp>
        <p:nvSpPr>
          <p:cNvPr id="273423" name="Text Box 15"/>
          <p:cNvSpPr txBox="1">
            <a:spLocks noChangeArrowheads="1"/>
          </p:cNvSpPr>
          <p:nvPr/>
        </p:nvSpPr>
        <p:spPr bwMode="auto">
          <a:xfrm>
            <a:off x="4114800" y="3581400"/>
            <a:ext cx="1371600" cy="600075"/>
          </a:xfrm>
          <a:prstGeom prst="rect">
            <a:avLst/>
          </a:prstGeom>
          <a:solidFill>
            <a:schemeClr val="bg1"/>
          </a:solidFill>
          <a:ln w="19050">
            <a:solidFill>
              <a:schemeClr val="tx1"/>
            </a:solidFill>
            <a:miter lim="800000"/>
            <a:headEnd/>
            <a:tailEnd/>
          </a:ln>
          <a:effectLst/>
        </p:spPr>
        <p:txBody>
          <a:bodyPr>
            <a:spAutoFit/>
          </a:bodyPr>
          <a:lstStyle/>
          <a:p>
            <a:pPr algn="ctr">
              <a:spcBef>
                <a:spcPct val="50000"/>
              </a:spcBef>
              <a:defRPr/>
            </a:pPr>
            <a:r>
              <a:rPr lang="en-US" sz="1600">
                <a:effectLst>
                  <a:outerShdw blurRad="38100" dist="38100" dir="2700000" algn="tl">
                    <a:srgbClr val="C0C0C0"/>
                  </a:outerShdw>
                </a:effectLst>
              </a:rPr>
              <a:t>Leadership</a:t>
            </a:r>
            <a:br>
              <a:rPr lang="en-US" sz="1600">
                <a:effectLst>
                  <a:outerShdw blurRad="38100" dist="38100" dir="2700000" algn="tl">
                    <a:srgbClr val="C0C0C0"/>
                  </a:outerShdw>
                </a:effectLst>
              </a:rPr>
            </a:br>
            <a:r>
              <a:rPr lang="en-US" sz="1600">
                <a:effectLst>
                  <a:outerShdw blurRad="38100" dist="38100" dir="2700000" algn="tl">
                    <a:srgbClr val="C0C0C0"/>
                  </a:outerShdw>
                </a:effectLst>
              </a:rPr>
              <a:t>Styles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smtClean="0"/>
              <a:t>© 2005 Prentice Hall Inc. All rights reserved.</a:t>
            </a:r>
          </a:p>
        </p:txBody>
      </p:sp>
      <p:sp>
        <p:nvSpPr>
          <p:cNvPr id="7171" name="Slide Number Placeholder 3"/>
          <p:cNvSpPr>
            <a:spLocks noGrp="1"/>
          </p:cNvSpPr>
          <p:nvPr>
            <p:ph type="sldNum" sz="quarter" idx="11"/>
          </p:nvPr>
        </p:nvSpPr>
        <p:spPr>
          <a:noFill/>
        </p:spPr>
        <p:txBody>
          <a:bodyPr/>
          <a:lstStyle/>
          <a:p>
            <a:r>
              <a:rPr lang="en-US" smtClean="0"/>
              <a:t>1–</a:t>
            </a:r>
            <a:fld id="{A4C2258D-5DE9-4CB0-8649-75CB0ADBD740}" type="slidenum">
              <a:rPr lang="en-US" smtClean="0"/>
              <a:pPr/>
              <a:t>3</a:t>
            </a:fld>
            <a:endParaRPr lang="en-US" smtClean="0"/>
          </a:p>
        </p:txBody>
      </p:sp>
      <p:sp>
        <p:nvSpPr>
          <p:cNvPr id="206850" name="Rectangle 2"/>
          <p:cNvSpPr>
            <a:spLocks noGrp="1" noChangeArrowheads="1"/>
          </p:cNvSpPr>
          <p:nvPr>
            <p:ph type="title"/>
          </p:nvPr>
        </p:nvSpPr>
        <p:spPr/>
        <p:txBody>
          <a:bodyPr/>
          <a:lstStyle/>
          <a:p>
            <a:pPr algn="just" rtl="0" eaLnBrk="1" hangingPunct="1">
              <a:defRPr/>
            </a:pPr>
            <a:r>
              <a:rPr lang="en-US" smtClean="0"/>
              <a:t>What Managers Do</a:t>
            </a:r>
          </a:p>
        </p:txBody>
      </p:sp>
      <p:sp>
        <p:nvSpPr>
          <p:cNvPr id="206851" name="Text Box 3"/>
          <p:cNvSpPr txBox="1">
            <a:spLocks noChangeArrowheads="1"/>
          </p:cNvSpPr>
          <p:nvPr/>
        </p:nvSpPr>
        <p:spPr bwMode="blackWhite">
          <a:xfrm>
            <a:off x="3962400" y="3124200"/>
            <a:ext cx="4495800" cy="28194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anchor="ctr"/>
          <a:lstStyle/>
          <a:p>
            <a:pPr marL="395288" indent="-173038" algn="l" rtl="0">
              <a:spcBef>
                <a:spcPct val="35000"/>
              </a:spcBef>
              <a:defRPr/>
            </a:pPr>
            <a:r>
              <a:rPr lang="en-US" sz="2400" dirty="0">
                <a:solidFill>
                  <a:srgbClr val="FFFFCC"/>
                </a:solidFill>
              </a:rPr>
              <a:t>Managerial Activities</a:t>
            </a:r>
          </a:p>
          <a:p>
            <a:pPr marL="395288" indent="-173038" algn="l" rtl="0">
              <a:spcBef>
                <a:spcPct val="35000"/>
              </a:spcBef>
              <a:buFontTx/>
              <a:buChar char="•"/>
              <a:defRPr/>
            </a:pPr>
            <a:r>
              <a:rPr lang="en-US" sz="2400" dirty="0">
                <a:solidFill>
                  <a:schemeClr val="bg1"/>
                </a:solidFill>
              </a:rPr>
              <a:t>Make decisions</a:t>
            </a:r>
          </a:p>
          <a:p>
            <a:pPr marL="395288" indent="-173038" algn="l" rtl="0">
              <a:spcBef>
                <a:spcPct val="35000"/>
              </a:spcBef>
              <a:buFontTx/>
              <a:buChar char="•"/>
              <a:defRPr/>
            </a:pPr>
            <a:r>
              <a:rPr lang="en-US" sz="2400" dirty="0">
                <a:solidFill>
                  <a:schemeClr val="bg1"/>
                </a:solidFill>
              </a:rPr>
              <a:t>Allocate resources</a:t>
            </a:r>
          </a:p>
          <a:p>
            <a:pPr marL="395288" indent="-173038" algn="l" rtl="0">
              <a:spcBef>
                <a:spcPct val="35000"/>
              </a:spcBef>
              <a:buFontTx/>
              <a:buChar char="•"/>
              <a:defRPr/>
            </a:pPr>
            <a:r>
              <a:rPr lang="en-US" sz="2400" dirty="0">
                <a:solidFill>
                  <a:schemeClr val="bg1"/>
                </a:solidFill>
              </a:rPr>
              <a:t>Direct activities of others to attain goals</a:t>
            </a:r>
          </a:p>
        </p:txBody>
      </p:sp>
      <p:sp>
        <p:nvSpPr>
          <p:cNvPr id="206852" name="Text Box 4"/>
          <p:cNvSpPr txBox="1">
            <a:spLocks noChangeArrowheads="1"/>
          </p:cNvSpPr>
          <p:nvPr/>
        </p:nvSpPr>
        <p:spPr bwMode="auto">
          <a:xfrm>
            <a:off x="946150" y="1311275"/>
            <a:ext cx="7337425" cy="1066800"/>
          </a:xfrm>
          <a:prstGeom prst="rect">
            <a:avLst/>
          </a:prstGeom>
          <a:noFill/>
          <a:ln w="9525">
            <a:noFill/>
            <a:miter lim="800000"/>
            <a:headEnd/>
            <a:tailEnd/>
          </a:ln>
        </p:spPr>
        <p:txBody>
          <a:bodyPr>
            <a:spAutoFit/>
          </a:bodyPr>
          <a:lstStyle/>
          <a:p>
            <a:pPr algn="l" rtl="0">
              <a:spcBef>
                <a:spcPct val="50000"/>
              </a:spcBef>
            </a:pPr>
            <a:r>
              <a:rPr lang="en-US" sz="2800" dirty="0"/>
              <a:t>Managers (or </a:t>
            </a:r>
            <a:r>
              <a:rPr lang="en-US" sz="2800" i="1" dirty="0"/>
              <a:t>administrators</a:t>
            </a:r>
            <a:r>
              <a:rPr lang="en-US" sz="2800" dirty="0"/>
              <a:t>)</a:t>
            </a:r>
          </a:p>
          <a:p>
            <a:pPr algn="l" rtl="0">
              <a:spcBef>
                <a:spcPct val="50000"/>
              </a:spcBef>
            </a:pPr>
            <a:r>
              <a:rPr lang="en-US" sz="2400" b="0" dirty="0">
                <a:latin typeface="Tahoma" pitchFamily="34" charset="0"/>
              </a:rPr>
              <a:t>Individuals who achieve goals through other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6852"/>
                                        </p:tgtEl>
                                        <p:attrNameLst>
                                          <p:attrName>style.visibility</p:attrName>
                                        </p:attrNameLst>
                                      </p:cBhvr>
                                      <p:to>
                                        <p:strVal val="visible"/>
                                      </p:to>
                                    </p:set>
                                  </p:childTnLst>
                                </p:cTn>
                              </p:par>
                            </p:childTnLst>
                          </p:cTn>
                        </p:par>
                        <p:par>
                          <p:cTn id="7" fill="hold">
                            <p:stCondLst>
                              <p:cond delay="0"/>
                            </p:stCondLst>
                            <p:childTnLst>
                              <p:par>
                                <p:cTn id="8" presetID="4" presetClass="entr" presetSubtype="16" fill="hold" grpId="0" nodeType="afterEffect">
                                  <p:stCondLst>
                                    <p:cond delay="0"/>
                                  </p:stCondLst>
                                  <p:childTnLst>
                                    <p:set>
                                      <p:cBhvr>
                                        <p:cTn id="9" dur="1" fill="hold">
                                          <p:stCondLst>
                                            <p:cond delay="0"/>
                                          </p:stCondLst>
                                        </p:cTn>
                                        <p:tgtEl>
                                          <p:spTgt spid="206851"/>
                                        </p:tgtEl>
                                        <p:attrNameLst>
                                          <p:attrName>style.visibility</p:attrName>
                                        </p:attrNameLst>
                                      </p:cBhvr>
                                      <p:to>
                                        <p:strVal val="visible"/>
                                      </p:to>
                                    </p:set>
                                    <p:animEffect transition="in" filter="box(in)">
                                      <p:cBhvr>
                                        <p:cTn id="10" dur="500"/>
                                        <p:tgtEl>
                                          <p:spTgt spid="20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autoUpdateAnimBg="0"/>
      <p:bldP spid="2068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0"/>
          </p:nvPr>
        </p:nvSpPr>
        <p:spPr>
          <a:noFill/>
        </p:spPr>
        <p:txBody>
          <a:bodyPr/>
          <a:lstStyle/>
          <a:p>
            <a:r>
              <a:rPr lang="en-US"/>
              <a:t>© 2005 Prentice Hall Inc. All rights reserved.</a:t>
            </a:r>
          </a:p>
        </p:txBody>
      </p:sp>
      <p:sp>
        <p:nvSpPr>
          <p:cNvPr id="8195" name="Slide Number Placeholder 3"/>
          <p:cNvSpPr>
            <a:spLocks noGrp="1"/>
          </p:cNvSpPr>
          <p:nvPr>
            <p:ph type="sldNum" sz="quarter" idx="11"/>
          </p:nvPr>
        </p:nvSpPr>
        <p:spPr>
          <a:noFill/>
        </p:spPr>
        <p:txBody>
          <a:bodyPr/>
          <a:lstStyle/>
          <a:p>
            <a:r>
              <a:rPr lang="en-US"/>
              <a:t>2–</a:t>
            </a:r>
            <a:fld id="{1BD8F02D-01B5-4D23-8733-134F7182CA82}" type="slidenum">
              <a:rPr lang="en-US"/>
              <a:pPr/>
              <a:t>30</a:t>
            </a:fld>
            <a:endParaRPr lang="en-US"/>
          </a:p>
        </p:txBody>
      </p:sp>
      <p:sp>
        <p:nvSpPr>
          <p:cNvPr id="179202" name="Text Box 2" descr="Chap01Bkgd03"/>
          <p:cNvSpPr txBox="1">
            <a:spLocks noChangeArrowheads="1"/>
          </p:cNvSpPr>
          <p:nvPr/>
        </p:nvSpPr>
        <p:spPr bwMode="blackWhite">
          <a:xfrm>
            <a:off x="2552700" y="1981200"/>
            <a:ext cx="4038600" cy="4038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anchor="ctr"/>
          <a:lstStyle/>
          <a:p>
            <a:pPr marL="284163" indent="-173038" algn="l" rtl="0">
              <a:lnSpc>
                <a:spcPct val="90000"/>
              </a:lnSpc>
              <a:spcBef>
                <a:spcPct val="50000"/>
              </a:spcBef>
              <a:buFontTx/>
              <a:buChar char="•"/>
              <a:defRPr/>
            </a:pPr>
            <a:r>
              <a:rPr lang="en-US" sz="2400" dirty="0">
                <a:solidFill>
                  <a:schemeClr val="bg1"/>
                </a:solidFill>
              </a:rPr>
              <a:t>Number aptitude</a:t>
            </a:r>
          </a:p>
          <a:p>
            <a:pPr marL="284163" indent="-173038" algn="l" rtl="0">
              <a:lnSpc>
                <a:spcPct val="90000"/>
              </a:lnSpc>
              <a:spcBef>
                <a:spcPct val="50000"/>
              </a:spcBef>
              <a:buFontTx/>
              <a:buChar char="•"/>
              <a:defRPr/>
            </a:pPr>
            <a:r>
              <a:rPr lang="en-US" sz="2400" dirty="0">
                <a:solidFill>
                  <a:schemeClr val="bg1"/>
                </a:solidFill>
              </a:rPr>
              <a:t>Verbal comprehension</a:t>
            </a:r>
          </a:p>
          <a:p>
            <a:pPr marL="284163" indent="-173038" algn="l" rtl="0">
              <a:lnSpc>
                <a:spcPct val="90000"/>
              </a:lnSpc>
              <a:spcBef>
                <a:spcPct val="50000"/>
              </a:spcBef>
              <a:buFontTx/>
              <a:buChar char="•"/>
              <a:defRPr/>
            </a:pPr>
            <a:r>
              <a:rPr lang="en-US" sz="2400" dirty="0">
                <a:solidFill>
                  <a:schemeClr val="bg1"/>
                </a:solidFill>
              </a:rPr>
              <a:t>Perceptual speed</a:t>
            </a:r>
          </a:p>
          <a:p>
            <a:pPr marL="284163" indent="-173038" algn="l" rtl="0">
              <a:lnSpc>
                <a:spcPct val="90000"/>
              </a:lnSpc>
              <a:spcBef>
                <a:spcPct val="50000"/>
              </a:spcBef>
              <a:buFontTx/>
              <a:buChar char="•"/>
              <a:defRPr/>
            </a:pPr>
            <a:r>
              <a:rPr lang="en-US" sz="2400" dirty="0">
                <a:solidFill>
                  <a:schemeClr val="bg1"/>
                </a:solidFill>
              </a:rPr>
              <a:t>Inductive reasoning</a:t>
            </a:r>
          </a:p>
          <a:p>
            <a:pPr marL="284163" indent="-173038" algn="l" rtl="0">
              <a:lnSpc>
                <a:spcPct val="90000"/>
              </a:lnSpc>
              <a:spcBef>
                <a:spcPct val="50000"/>
              </a:spcBef>
              <a:buFontTx/>
              <a:buChar char="•"/>
              <a:defRPr/>
            </a:pPr>
            <a:r>
              <a:rPr lang="en-US" sz="2400" dirty="0">
                <a:solidFill>
                  <a:schemeClr val="bg1"/>
                </a:solidFill>
              </a:rPr>
              <a:t>Deductive reasoning</a:t>
            </a:r>
          </a:p>
          <a:p>
            <a:pPr marL="284163" indent="-173038" algn="l" rtl="0">
              <a:lnSpc>
                <a:spcPct val="90000"/>
              </a:lnSpc>
              <a:spcBef>
                <a:spcPct val="50000"/>
              </a:spcBef>
              <a:buFontTx/>
              <a:buChar char="•"/>
              <a:defRPr/>
            </a:pPr>
            <a:r>
              <a:rPr lang="en-US" sz="2400" dirty="0">
                <a:solidFill>
                  <a:schemeClr val="bg1"/>
                </a:solidFill>
              </a:rPr>
              <a:t>Spatial visualization</a:t>
            </a:r>
          </a:p>
          <a:p>
            <a:pPr marL="284163" indent="-173038" algn="l" rtl="0">
              <a:lnSpc>
                <a:spcPct val="90000"/>
              </a:lnSpc>
              <a:spcBef>
                <a:spcPct val="50000"/>
              </a:spcBef>
              <a:buFontTx/>
              <a:buChar char="•"/>
              <a:defRPr/>
            </a:pPr>
            <a:r>
              <a:rPr lang="en-US" sz="2400" dirty="0">
                <a:solidFill>
                  <a:schemeClr val="bg1"/>
                </a:solidFill>
              </a:rPr>
              <a:t>Memory</a:t>
            </a:r>
          </a:p>
        </p:txBody>
      </p:sp>
      <p:sp>
        <p:nvSpPr>
          <p:cNvPr id="179203" name="Rectangle 3"/>
          <p:cNvSpPr>
            <a:spLocks noGrp="1" noChangeArrowheads="1"/>
          </p:cNvSpPr>
          <p:nvPr>
            <p:ph type="title"/>
          </p:nvPr>
        </p:nvSpPr>
        <p:spPr>
          <a:xfrm>
            <a:off x="2530475" y="533400"/>
            <a:ext cx="4076700" cy="1066800"/>
          </a:xfrm>
        </p:spPr>
        <p:txBody>
          <a:bodyPr>
            <a:normAutofit fontScale="90000"/>
          </a:bodyPr>
          <a:lstStyle/>
          <a:p>
            <a:pPr algn="just" rtl="0" eaLnBrk="1" hangingPunct="1">
              <a:defRPr/>
            </a:pPr>
            <a:r>
              <a:rPr lang="en-US" smtClean="0"/>
              <a:t>Dimensions of</a:t>
            </a:r>
            <a:br>
              <a:rPr lang="en-US" smtClean="0"/>
            </a:br>
            <a:r>
              <a:rPr lang="en-US" smtClean="0"/>
              <a:t>Intellectual Ability</a:t>
            </a:r>
          </a:p>
        </p:txBody>
      </p:sp>
      <p:sp>
        <p:nvSpPr>
          <p:cNvPr id="179207"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2</a:t>
            </a:r>
            <a:r>
              <a:rPr lang="en-US">
                <a:solidFill>
                  <a:schemeClr val="bg1"/>
                </a:solidFill>
                <a:cs typeface="Arial" pitchFamily="34" charset="0"/>
              </a:rPr>
              <a:t>–1</a:t>
            </a:r>
            <a:endParaRPr lang="en-US">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box(in)">
                                      <p:cBhvr>
                                        <p:cTn id="7" dur="1000"/>
                                        <p:tgtEl>
                                          <p:spTgt spid="179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11–</a:t>
            </a:r>
            <a:fld id="{9578E3AE-F33B-432A-B74E-BB77B7608E9D}" type="slidenum">
              <a:rPr lang="en-US"/>
              <a:pPr/>
              <a:t>300</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Leader</a:t>
            </a:r>
            <a:r>
              <a:rPr lang="en-US" smtClean="0">
                <a:cs typeface="Arial" pitchFamily="34" charset="0"/>
              </a:rPr>
              <a:t>–Member Exchange Theory</a:t>
            </a:r>
            <a:endParaRPr lang="en-US" smtClean="0"/>
          </a:p>
        </p:txBody>
      </p:sp>
      <p:pic>
        <p:nvPicPr>
          <p:cNvPr id="23557" name="Picture 3" descr="j0259891"/>
          <p:cNvPicPr>
            <a:picLocks noChangeAspect="1" noChangeArrowheads="1"/>
          </p:cNvPicPr>
          <p:nvPr/>
        </p:nvPicPr>
        <p:blipFill>
          <a:blip r:embed="rId2"/>
          <a:srcRect/>
          <a:stretch>
            <a:fillRect/>
          </a:stretch>
        </p:blipFill>
        <p:spPr bwMode="auto">
          <a:xfrm>
            <a:off x="4114800" y="3695700"/>
            <a:ext cx="4143375" cy="2400300"/>
          </a:xfrm>
          <a:prstGeom prst="rect">
            <a:avLst/>
          </a:prstGeom>
          <a:noFill/>
          <a:ln w="9525">
            <a:noFill/>
            <a:miter lim="800000"/>
            <a:headEnd/>
            <a:tailEnd/>
          </a:ln>
        </p:spPr>
      </p:pic>
      <p:sp>
        <p:nvSpPr>
          <p:cNvPr id="23558" name="Text Box 4"/>
          <p:cNvSpPr txBox="1">
            <a:spLocks noChangeArrowheads="1"/>
          </p:cNvSpPr>
          <p:nvPr/>
        </p:nvSpPr>
        <p:spPr bwMode="auto">
          <a:xfrm>
            <a:off x="914400" y="1252538"/>
            <a:ext cx="7315200" cy="2100262"/>
          </a:xfrm>
          <a:prstGeom prst="rect">
            <a:avLst/>
          </a:prstGeom>
          <a:noFill/>
          <a:ln w="9525">
            <a:noFill/>
            <a:miter lim="800000"/>
            <a:headEnd/>
            <a:tailEnd/>
          </a:ln>
        </p:spPr>
        <p:txBody>
          <a:bodyPr>
            <a:spAutoFit/>
          </a:bodyPr>
          <a:lstStyle/>
          <a:p>
            <a:pPr>
              <a:spcBef>
                <a:spcPct val="50000"/>
              </a:spcBef>
            </a:pPr>
            <a:r>
              <a:rPr lang="en-US" sz="2400"/>
              <a:t>Leader-Member Exchange (LMX) Theory</a:t>
            </a:r>
          </a:p>
          <a:p>
            <a:pPr>
              <a:spcBef>
                <a:spcPct val="50000"/>
              </a:spcBef>
            </a:pPr>
            <a:r>
              <a:rPr lang="en-US" sz="2400" b="0">
                <a:latin typeface="Tahoma" pitchFamily="34" charset="0"/>
              </a:rPr>
              <a:t>Leaders create in-groups and out-groups, and subordinates with in-group status will have higher performance ratings, less turnover, and greater job satisfaction.</a:t>
            </a:r>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11–</a:t>
            </a:r>
            <a:fld id="{26AE9753-3E42-47F7-9004-EFF4A62E445F}" type="slidenum">
              <a:rPr lang="en-US"/>
              <a:pPr/>
              <a:t>301</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Leader-Member Exchange Theory</a:t>
            </a:r>
          </a:p>
        </p:txBody>
      </p:sp>
      <p:sp>
        <p:nvSpPr>
          <p:cNvPr id="275460"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11</a:t>
            </a:r>
            <a:r>
              <a:rPr lang="en-US">
                <a:solidFill>
                  <a:schemeClr val="bg1"/>
                </a:solidFill>
                <a:cs typeface="Arial" pitchFamily="34" charset="0"/>
              </a:rPr>
              <a:t>–3</a:t>
            </a:r>
            <a:endParaRPr lang="en-US">
              <a:solidFill>
                <a:schemeClr val="bg1"/>
              </a:solidFill>
            </a:endParaRPr>
          </a:p>
        </p:txBody>
      </p:sp>
      <p:graphicFrame>
        <p:nvGraphicFramePr>
          <p:cNvPr id="3074" name="Object 6"/>
          <p:cNvGraphicFramePr>
            <a:graphicFrameLocks noChangeAspect="1"/>
          </p:cNvGraphicFramePr>
          <p:nvPr/>
        </p:nvGraphicFramePr>
        <p:xfrm>
          <a:off x="609600" y="1524000"/>
          <a:ext cx="7924800" cy="3160713"/>
        </p:xfrm>
        <a:graphic>
          <a:graphicData uri="http://schemas.openxmlformats.org/presentationml/2006/ole">
            <mc:AlternateContent xmlns:mc="http://schemas.openxmlformats.org/markup-compatibility/2006">
              <mc:Choice xmlns:v="urn:schemas-microsoft-com:vml" Requires="v">
                <p:oleObj spid="_x0000_s287751" name="Photo Editor Photo" r:id="rId4" imgW="8295238" imgH="3104762" progId="">
                  <p:embed/>
                </p:oleObj>
              </mc:Choice>
              <mc:Fallback>
                <p:oleObj name="Photo Editor Photo" r:id="rId4" imgW="8295238" imgH="3104762"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0"/>
                        <a:ext cx="7924800" cy="316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11–</a:t>
            </a:r>
            <a:fld id="{8847E483-AEDB-4705-A53F-8C21F1095D86}" type="slidenum">
              <a:rPr lang="en-US"/>
              <a:pPr/>
              <a:t>302</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Path-Goal Theory</a:t>
            </a:r>
          </a:p>
        </p:txBody>
      </p:sp>
      <p:pic>
        <p:nvPicPr>
          <p:cNvPr id="24581" name="Picture 3" descr="bd19652_"/>
          <p:cNvPicPr>
            <a:picLocks noChangeAspect="1" noChangeArrowheads="1"/>
          </p:cNvPicPr>
          <p:nvPr/>
        </p:nvPicPr>
        <p:blipFill>
          <a:blip r:embed="rId2"/>
          <a:srcRect/>
          <a:stretch>
            <a:fillRect/>
          </a:stretch>
        </p:blipFill>
        <p:spPr bwMode="auto">
          <a:xfrm>
            <a:off x="5257800" y="3581400"/>
            <a:ext cx="2971800" cy="2913063"/>
          </a:xfrm>
          <a:prstGeom prst="rect">
            <a:avLst/>
          </a:prstGeom>
          <a:noFill/>
          <a:ln w="9525">
            <a:noFill/>
            <a:miter lim="800000"/>
            <a:headEnd/>
            <a:tailEnd/>
          </a:ln>
        </p:spPr>
      </p:pic>
      <p:sp>
        <p:nvSpPr>
          <p:cNvPr id="24582" name="Text Box 4"/>
          <p:cNvSpPr txBox="1">
            <a:spLocks noChangeArrowheads="1"/>
          </p:cNvSpPr>
          <p:nvPr/>
        </p:nvSpPr>
        <p:spPr bwMode="auto">
          <a:xfrm>
            <a:off x="914400" y="1344613"/>
            <a:ext cx="4953000" cy="3560762"/>
          </a:xfrm>
          <a:prstGeom prst="rect">
            <a:avLst/>
          </a:prstGeom>
          <a:noFill/>
          <a:ln w="9525">
            <a:noFill/>
            <a:miter lim="800000"/>
            <a:headEnd/>
            <a:tailEnd/>
          </a:ln>
        </p:spPr>
        <p:txBody>
          <a:bodyPr>
            <a:spAutoFit/>
          </a:bodyPr>
          <a:lstStyle/>
          <a:p>
            <a:pPr>
              <a:spcBef>
                <a:spcPct val="50000"/>
              </a:spcBef>
            </a:pPr>
            <a:r>
              <a:rPr lang="en-US" sz="2400"/>
              <a:t>Path-Goal Theory</a:t>
            </a:r>
          </a:p>
          <a:p>
            <a:pPr>
              <a:spcBef>
                <a:spcPct val="50000"/>
              </a:spcBef>
            </a:pPr>
            <a:r>
              <a:rPr lang="en-US" sz="2400" b="0">
                <a:latin typeface="Tahoma" pitchFamily="34" charset="0"/>
              </a:rPr>
              <a:t>The theory that it is the leader’s job to assist followers in attaining their goals and to provide them the necessary direction and/or support to ensure that their goals are compatible with the overall objectives of the group or organization.</a:t>
            </a:r>
          </a:p>
        </p:txBody>
      </p:sp>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2"/>
          <p:cNvSpPr>
            <a:spLocks noGrp="1"/>
          </p:cNvSpPr>
          <p:nvPr>
            <p:ph type="ftr" sz="quarter" idx="10"/>
          </p:nvPr>
        </p:nvSpPr>
        <p:spPr>
          <a:noFill/>
        </p:spPr>
        <p:txBody>
          <a:bodyPr/>
          <a:lstStyle/>
          <a:p>
            <a:r>
              <a:rPr lang="en-US"/>
              <a:t>© 2005 Prentice Hall Inc. All rights reserved.</a:t>
            </a:r>
          </a:p>
        </p:txBody>
      </p:sp>
      <p:sp>
        <p:nvSpPr>
          <p:cNvPr id="4100" name="Slide Number Placeholder 3"/>
          <p:cNvSpPr>
            <a:spLocks noGrp="1"/>
          </p:cNvSpPr>
          <p:nvPr>
            <p:ph type="sldNum" sz="quarter" idx="11"/>
          </p:nvPr>
        </p:nvSpPr>
        <p:spPr>
          <a:noFill/>
        </p:spPr>
        <p:txBody>
          <a:bodyPr/>
          <a:lstStyle/>
          <a:p>
            <a:r>
              <a:rPr lang="en-US"/>
              <a:t>11–</a:t>
            </a:r>
            <a:fld id="{55D32BDA-FE99-4662-B0ED-D26416FE7E4C}" type="slidenum">
              <a:rPr lang="en-US"/>
              <a:pPr/>
              <a:t>303</a:t>
            </a:fld>
            <a:endParaRPr lang="en-US"/>
          </a:p>
        </p:txBody>
      </p:sp>
      <p:sp>
        <p:nvSpPr>
          <p:cNvPr id="277507" name="Rectangle 3"/>
          <p:cNvSpPr>
            <a:spLocks noGrp="1" noChangeArrowheads="1"/>
          </p:cNvSpPr>
          <p:nvPr>
            <p:ph type="title"/>
          </p:nvPr>
        </p:nvSpPr>
        <p:spPr/>
        <p:txBody>
          <a:bodyPr/>
          <a:lstStyle/>
          <a:p>
            <a:pPr algn="just" rtl="0" eaLnBrk="1" hangingPunct="1">
              <a:defRPr/>
            </a:pPr>
            <a:r>
              <a:rPr lang="en-US" smtClean="0"/>
              <a:t>The Path-Goal Theory</a:t>
            </a:r>
          </a:p>
        </p:txBody>
      </p:sp>
      <p:sp>
        <p:nvSpPr>
          <p:cNvPr id="27750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11</a:t>
            </a:r>
            <a:r>
              <a:rPr lang="en-US">
                <a:solidFill>
                  <a:schemeClr val="bg1"/>
                </a:solidFill>
                <a:cs typeface="Arial" pitchFamily="34" charset="0"/>
              </a:rPr>
              <a:t>–4</a:t>
            </a:r>
            <a:endParaRPr lang="en-US">
              <a:solidFill>
                <a:schemeClr val="bg1"/>
              </a:solidFill>
            </a:endParaRPr>
          </a:p>
        </p:txBody>
      </p:sp>
      <p:graphicFrame>
        <p:nvGraphicFramePr>
          <p:cNvPr id="4098" name="Object 5"/>
          <p:cNvGraphicFramePr>
            <a:graphicFrameLocks noChangeAspect="1"/>
          </p:cNvGraphicFramePr>
          <p:nvPr/>
        </p:nvGraphicFramePr>
        <p:xfrm>
          <a:off x="409575" y="1328738"/>
          <a:ext cx="8326438" cy="4200525"/>
        </p:xfrm>
        <a:graphic>
          <a:graphicData uri="http://schemas.openxmlformats.org/presentationml/2006/ole">
            <mc:AlternateContent xmlns:mc="http://schemas.openxmlformats.org/markup-compatibility/2006">
              <mc:Choice xmlns:v="urn:schemas-microsoft-com:vml" Requires="v">
                <p:oleObj spid="_x0000_s288775" name="Photo Editor Photo" r:id="rId4" imgW="8326012" imgH="4200000" progId="">
                  <p:embed/>
                </p:oleObj>
              </mc:Choice>
              <mc:Fallback>
                <p:oleObj name="Photo Editor Photo" r:id="rId4" imgW="8326012" imgH="420000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 y="1328738"/>
                        <a:ext cx="8326438"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11–</a:t>
            </a:r>
            <a:fld id="{A7152A10-7D78-4EC0-B18B-73D7BB06BB07}" type="slidenum">
              <a:rPr lang="en-US"/>
              <a:pPr/>
              <a:t>304</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Leader-Participation Model</a:t>
            </a:r>
          </a:p>
        </p:txBody>
      </p:sp>
      <p:pic>
        <p:nvPicPr>
          <p:cNvPr id="25605" name="Picture 3" descr="j0159074"/>
          <p:cNvPicPr>
            <a:picLocks noChangeAspect="1" noChangeArrowheads="1"/>
          </p:cNvPicPr>
          <p:nvPr/>
        </p:nvPicPr>
        <p:blipFill>
          <a:blip r:embed="rId2"/>
          <a:srcRect/>
          <a:stretch>
            <a:fillRect/>
          </a:stretch>
        </p:blipFill>
        <p:spPr bwMode="auto">
          <a:xfrm>
            <a:off x="4343400" y="3429000"/>
            <a:ext cx="3352800" cy="2954338"/>
          </a:xfrm>
          <a:prstGeom prst="rect">
            <a:avLst/>
          </a:prstGeom>
          <a:noFill/>
          <a:ln w="9525">
            <a:noFill/>
            <a:miter lim="800000"/>
            <a:headEnd/>
            <a:tailEnd/>
          </a:ln>
        </p:spPr>
      </p:pic>
      <p:sp>
        <p:nvSpPr>
          <p:cNvPr id="25606" name="Text Box 4"/>
          <p:cNvSpPr txBox="1">
            <a:spLocks noChangeArrowheads="1"/>
          </p:cNvSpPr>
          <p:nvPr/>
        </p:nvSpPr>
        <p:spPr bwMode="auto">
          <a:xfrm>
            <a:off x="914400" y="1312863"/>
            <a:ext cx="7315200" cy="1735137"/>
          </a:xfrm>
          <a:prstGeom prst="rect">
            <a:avLst/>
          </a:prstGeom>
          <a:noFill/>
          <a:ln w="9525">
            <a:noFill/>
            <a:miter lim="800000"/>
            <a:headEnd/>
            <a:tailEnd/>
          </a:ln>
        </p:spPr>
        <p:txBody>
          <a:bodyPr>
            <a:spAutoFit/>
          </a:bodyPr>
          <a:lstStyle/>
          <a:p>
            <a:pPr>
              <a:spcBef>
                <a:spcPct val="50000"/>
              </a:spcBef>
            </a:pPr>
            <a:r>
              <a:rPr lang="en-US" sz="2400"/>
              <a:t>Leader-Participation Model (Vroom and Yetton)</a:t>
            </a:r>
          </a:p>
          <a:p>
            <a:pPr>
              <a:spcBef>
                <a:spcPct val="50000"/>
              </a:spcBef>
            </a:pPr>
            <a:r>
              <a:rPr lang="en-US" sz="2400" b="0">
                <a:latin typeface="Tahoma" pitchFamily="34" charset="0"/>
              </a:rPr>
              <a:t>A leadership theory that provides a set of rules to determine the form and amount of participative decision making in different situations.</a:t>
            </a:r>
          </a:p>
        </p:txBody>
      </p:sp>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11–</a:t>
            </a:r>
            <a:fld id="{7B8F1FE7-7D2E-40BA-801F-7F7BB58B9D48}" type="slidenum">
              <a:rPr lang="en-US"/>
              <a:pPr/>
              <a:t>305</a:t>
            </a:fld>
            <a:endParaRPr lang="en-US"/>
          </a:p>
        </p:txBody>
      </p:sp>
      <p:sp>
        <p:nvSpPr>
          <p:cNvPr id="279555" name="Rectangle 3"/>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Contingency Variables in the Revised </a:t>
            </a:r>
            <a:br>
              <a:rPr lang="en-US" smtClean="0"/>
            </a:br>
            <a:r>
              <a:rPr lang="en-US" smtClean="0"/>
              <a:t>Leader-Participation Model</a:t>
            </a:r>
          </a:p>
        </p:txBody>
      </p:sp>
      <p:sp>
        <p:nvSpPr>
          <p:cNvPr id="279556"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11</a:t>
            </a:r>
            <a:r>
              <a:rPr lang="en-US">
                <a:solidFill>
                  <a:schemeClr val="bg1"/>
                </a:solidFill>
                <a:cs typeface="Arial" pitchFamily="34" charset="0"/>
              </a:rPr>
              <a:t>–5</a:t>
            </a:r>
            <a:endParaRPr lang="en-US">
              <a:solidFill>
                <a:schemeClr val="bg1"/>
              </a:solidFill>
            </a:endParaRPr>
          </a:p>
        </p:txBody>
      </p:sp>
      <p:sp>
        <p:nvSpPr>
          <p:cNvPr id="26630" name="Rectangle 5"/>
          <p:cNvSpPr>
            <a:spLocks noChangeArrowheads="1"/>
          </p:cNvSpPr>
          <p:nvPr/>
        </p:nvSpPr>
        <p:spPr bwMode="auto">
          <a:xfrm>
            <a:off x="762000" y="1651000"/>
            <a:ext cx="7620000" cy="4300538"/>
          </a:xfrm>
          <a:prstGeom prst="rect">
            <a:avLst/>
          </a:prstGeom>
          <a:noFill/>
          <a:ln w="9525">
            <a:noFill/>
            <a:miter lim="800000"/>
            <a:headEnd/>
            <a:tailEnd/>
          </a:ln>
        </p:spPr>
        <p:txBody>
          <a:bodyPr>
            <a:spAutoFit/>
          </a:bodyPr>
          <a:lstStyle/>
          <a:p>
            <a:pPr marL="457200" indent="-457200">
              <a:spcBef>
                <a:spcPct val="20000"/>
              </a:spcBef>
              <a:buFontTx/>
              <a:buAutoNum type="arabicPeriod"/>
              <a:tabLst>
                <a:tab pos="0" algn="dec"/>
              </a:tabLst>
            </a:pPr>
            <a:r>
              <a:rPr lang="en-US" sz="1600" b="0"/>
              <a:t>Importance of the decision</a:t>
            </a:r>
          </a:p>
          <a:p>
            <a:pPr marL="457200" indent="-457200">
              <a:spcBef>
                <a:spcPct val="20000"/>
              </a:spcBef>
              <a:buFontTx/>
              <a:buAutoNum type="arabicPeriod"/>
              <a:tabLst>
                <a:tab pos="0" algn="dec"/>
              </a:tabLst>
            </a:pPr>
            <a:r>
              <a:rPr lang="en-US" sz="1600" b="0"/>
              <a:t>Importance of obtaining follower commitment to the decision</a:t>
            </a:r>
          </a:p>
          <a:p>
            <a:pPr marL="457200" indent="-457200">
              <a:spcBef>
                <a:spcPct val="20000"/>
              </a:spcBef>
              <a:buFontTx/>
              <a:buAutoNum type="arabicPeriod"/>
              <a:tabLst>
                <a:tab pos="0" algn="dec"/>
              </a:tabLst>
            </a:pPr>
            <a:r>
              <a:rPr lang="en-US" sz="1600" b="0"/>
              <a:t>Whether the leader has sufficient information to make a good decision</a:t>
            </a:r>
          </a:p>
          <a:p>
            <a:pPr marL="457200" indent="-457200">
              <a:spcBef>
                <a:spcPct val="20000"/>
              </a:spcBef>
              <a:buFontTx/>
              <a:buAutoNum type="arabicPeriod"/>
              <a:tabLst>
                <a:tab pos="0" algn="dec"/>
              </a:tabLst>
            </a:pPr>
            <a:r>
              <a:rPr lang="en-US" sz="1600" b="0"/>
              <a:t>How well structured the problem is</a:t>
            </a:r>
          </a:p>
          <a:p>
            <a:pPr marL="457200" indent="-457200">
              <a:spcBef>
                <a:spcPct val="20000"/>
              </a:spcBef>
              <a:buFontTx/>
              <a:buAutoNum type="arabicPeriod"/>
              <a:tabLst>
                <a:tab pos="0" algn="dec"/>
              </a:tabLst>
            </a:pPr>
            <a:r>
              <a:rPr lang="en-US" sz="1600" b="0"/>
              <a:t>Whether an autocratic decision would receive follower commitment</a:t>
            </a:r>
          </a:p>
          <a:p>
            <a:pPr marL="457200" indent="-457200">
              <a:spcBef>
                <a:spcPct val="20000"/>
              </a:spcBef>
              <a:buFontTx/>
              <a:buAutoNum type="arabicPeriod"/>
              <a:tabLst>
                <a:tab pos="0" algn="dec"/>
              </a:tabLst>
            </a:pPr>
            <a:r>
              <a:rPr lang="en-US" sz="1600" b="0"/>
              <a:t>Whether followers “buy into” the organization’s goals</a:t>
            </a:r>
          </a:p>
          <a:p>
            <a:pPr marL="457200" indent="-457200">
              <a:spcBef>
                <a:spcPct val="20000"/>
              </a:spcBef>
              <a:buFontTx/>
              <a:buAutoNum type="arabicPeriod"/>
              <a:tabLst>
                <a:tab pos="0" algn="dec"/>
              </a:tabLst>
            </a:pPr>
            <a:r>
              <a:rPr lang="en-US" sz="1600" b="0"/>
              <a:t>Whether there is likely to be conflict among followers over solution alternatives</a:t>
            </a:r>
          </a:p>
          <a:p>
            <a:pPr marL="457200" indent="-457200">
              <a:spcBef>
                <a:spcPct val="20000"/>
              </a:spcBef>
              <a:buFontTx/>
              <a:buAutoNum type="arabicPeriod"/>
              <a:tabLst>
                <a:tab pos="0" algn="dec"/>
              </a:tabLst>
            </a:pPr>
            <a:r>
              <a:rPr lang="en-US" sz="1600" b="0"/>
              <a:t>Whether followers have the necessary information to make a good decision</a:t>
            </a:r>
          </a:p>
          <a:p>
            <a:pPr marL="457200" indent="-457200">
              <a:spcBef>
                <a:spcPct val="20000"/>
              </a:spcBef>
              <a:buFontTx/>
              <a:buAutoNum type="arabicPeriod"/>
              <a:tabLst>
                <a:tab pos="0" algn="dec"/>
              </a:tabLst>
            </a:pPr>
            <a:r>
              <a:rPr lang="en-US" sz="1600" b="0"/>
              <a:t>Time constraints on the leader that may limit follower involvement</a:t>
            </a:r>
          </a:p>
          <a:p>
            <a:pPr marL="457200" indent="-457200">
              <a:spcBef>
                <a:spcPct val="20000"/>
              </a:spcBef>
              <a:buFontTx/>
              <a:buAutoNum type="arabicPeriod"/>
              <a:tabLst>
                <a:tab pos="0" algn="dec"/>
              </a:tabLst>
            </a:pPr>
            <a:r>
              <a:rPr lang="en-US" sz="1600" b="0"/>
              <a:t>Whether costs to bring geographically dispersed members together is justified</a:t>
            </a:r>
          </a:p>
          <a:p>
            <a:pPr marL="457200" indent="-457200">
              <a:spcBef>
                <a:spcPct val="20000"/>
              </a:spcBef>
              <a:buFontTx/>
              <a:buAutoNum type="arabicPeriod"/>
              <a:tabLst>
                <a:tab pos="0" algn="dec"/>
              </a:tabLst>
            </a:pPr>
            <a:r>
              <a:rPr lang="en-US" sz="1600" b="0"/>
              <a:t>Importance to the leader of minimizing the time it takes to make the decision</a:t>
            </a:r>
          </a:p>
          <a:p>
            <a:pPr marL="457200" indent="-457200">
              <a:spcBef>
                <a:spcPct val="20000"/>
              </a:spcBef>
              <a:buFontTx/>
              <a:buAutoNum type="arabicPeriod"/>
              <a:tabLst>
                <a:tab pos="0" algn="dec"/>
              </a:tabLst>
            </a:pPr>
            <a:r>
              <a:rPr lang="en-US" sz="1600" b="0"/>
              <a:t>Importance of using participation as a tool for developing follower decision skills</a:t>
            </a:r>
          </a:p>
        </p:txBody>
      </p:sp>
    </p:spTree>
  </p:cSld>
  <p:clrMapOvr>
    <a:masterClrMapping/>
  </p:clrMapOvr>
  <p:transition>
    <p:cut thruBlk="1"/>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87749"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5124"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87751"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5126"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ctrTitle"/>
          </p:nvPr>
        </p:nvSpPr>
        <p:spPr>
          <a:xfrm>
            <a:off x="990600" y="1597025"/>
            <a:ext cx="4495800" cy="536575"/>
          </a:xfrm>
          <a:noFill/>
          <a:ln w="3175"/>
          <a:effectLst>
            <a:outerShdw dist="107763" dir="2700000" algn="ctr" rotWithShape="0">
              <a:srgbClr val="B2B2B2">
                <a:alpha val="50000"/>
              </a:srgbClr>
            </a:outerShdw>
          </a:effectLst>
        </p:spPr>
        <p:txBody>
          <a:bodyPr>
            <a:normAutofit fontScale="90000"/>
          </a:bodyPr>
          <a:lstStyle/>
          <a:p>
            <a:pPr algn="just" rtl="0" eaLnBrk="1" hangingPunct="1"/>
            <a:r>
              <a:rPr lang="en-US" smtClean="0"/>
              <a:t>Chapter 12</a:t>
            </a:r>
          </a:p>
        </p:txBody>
      </p:sp>
      <p:sp>
        <p:nvSpPr>
          <p:cNvPr id="6147" name="Rectangle 8"/>
          <p:cNvSpPr>
            <a:spLocks noGrp="1" noChangeArrowheads="1"/>
          </p:cNvSpPr>
          <p:nvPr>
            <p:ph type="subTitle" idx="1"/>
          </p:nvPr>
        </p:nvSpPr>
        <p:spPr>
          <a:xfrm>
            <a:off x="2384425" y="2462213"/>
            <a:ext cx="4343400" cy="2133600"/>
          </a:xfrm>
        </p:spPr>
        <p:txBody>
          <a:bodyPr/>
          <a:lstStyle/>
          <a:p>
            <a:pPr algn="just" rtl="0" eaLnBrk="1" hangingPunct="1"/>
            <a:r>
              <a:rPr lang="en-US" sz="4400" smtClean="0">
                <a:solidFill>
                  <a:srgbClr val="006699"/>
                </a:solidFill>
              </a:rPr>
              <a:t>Contemporary Issues in Leadership</a:t>
            </a:r>
          </a:p>
        </p:txBody>
      </p:sp>
      <p:pic>
        <p:nvPicPr>
          <p:cNvPr id="6148"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6149" name="Picture 10"/>
          <p:cNvPicPr>
            <a:picLocks noChangeAspect="1" noChangeArrowheads="1"/>
          </p:cNvPicPr>
          <p:nvPr/>
        </p:nvPicPr>
        <p:blipFill>
          <a:blip r:embed="rId3"/>
          <a:srcRect/>
          <a:stretch>
            <a:fillRect/>
          </a:stretch>
        </p:blipFill>
        <p:spPr bwMode="auto">
          <a:xfrm>
            <a:off x="914400" y="1619250"/>
            <a:ext cx="4886325" cy="51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 2005 Prentice Hall Inc. All rights reserved.</a:t>
            </a:r>
          </a:p>
        </p:txBody>
      </p:sp>
      <p:sp>
        <p:nvSpPr>
          <p:cNvPr id="7171" name="Slide Number Placeholder 4"/>
          <p:cNvSpPr>
            <a:spLocks noGrp="1"/>
          </p:cNvSpPr>
          <p:nvPr>
            <p:ph type="sldNum" sz="quarter" idx="11"/>
          </p:nvPr>
        </p:nvSpPr>
        <p:spPr>
          <a:noFill/>
        </p:spPr>
        <p:txBody>
          <a:bodyPr/>
          <a:lstStyle/>
          <a:p>
            <a:r>
              <a:rPr lang="en-US"/>
              <a:t>12–</a:t>
            </a:r>
            <a:fld id="{E0883996-0F04-4A8E-B0CA-43E1B4AB28EE}" type="slidenum">
              <a:rPr lang="en-US"/>
              <a:pPr/>
              <a:t>308</a:t>
            </a:fld>
            <a:endParaRPr lang="en-US"/>
          </a:p>
        </p:txBody>
      </p:sp>
      <p:sp>
        <p:nvSpPr>
          <p:cNvPr id="717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Identify the five dimensions of trust.</a:t>
            </a:r>
          </a:p>
          <a:p>
            <a:pPr marL="457200" indent="-457200" algn="just" rtl="0" eaLnBrk="1" hangingPunct="1">
              <a:lnSpc>
                <a:spcPct val="110000"/>
              </a:lnSpc>
              <a:buClr>
                <a:srgbClr val="CC6600"/>
              </a:buClr>
              <a:buFont typeface="Wingdings" pitchFamily="2" charset="2"/>
              <a:buAutoNum type="arabicPeriod"/>
            </a:pPr>
            <a:r>
              <a:rPr lang="en-US" smtClean="0"/>
              <a:t>Define the qualities of a charismatic leader.</a:t>
            </a:r>
          </a:p>
          <a:p>
            <a:pPr marL="457200" indent="-457200" algn="just" rtl="0" eaLnBrk="1" hangingPunct="1">
              <a:lnSpc>
                <a:spcPct val="110000"/>
              </a:lnSpc>
              <a:buClr>
                <a:srgbClr val="CC6600"/>
              </a:buClr>
              <a:buFont typeface="Wingdings" pitchFamily="2" charset="2"/>
              <a:buAutoNum type="arabicPeriod"/>
            </a:pPr>
            <a:r>
              <a:rPr lang="en-US" smtClean="0"/>
              <a:t>Contrast transformational with transactional leadership.</a:t>
            </a:r>
          </a:p>
          <a:p>
            <a:pPr marL="457200" indent="-457200" algn="just" rtl="0" eaLnBrk="1" hangingPunct="1">
              <a:lnSpc>
                <a:spcPct val="110000"/>
              </a:lnSpc>
              <a:buClr>
                <a:srgbClr val="CC6600"/>
              </a:buClr>
              <a:buFont typeface="Wingdings" pitchFamily="2" charset="2"/>
              <a:buAutoNum type="arabicPeriod"/>
            </a:pPr>
            <a:r>
              <a:rPr lang="en-US" smtClean="0"/>
              <a:t>Explain how framing influences leadership effectiveness.</a:t>
            </a:r>
          </a:p>
          <a:p>
            <a:pPr marL="457200" indent="-457200" algn="just" rtl="0" eaLnBrk="1" hangingPunct="1">
              <a:lnSpc>
                <a:spcPct val="110000"/>
              </a:lnSpc>
              <a:buClr>
                <a:srgbClr val="CC6600"/>
              </a:buClr>
              <a:buFont typeface="Wingdings" pitchFamily="2" charset="2"/>
              <a:buAutoNum type="arabicPeriod"/>
            </a:pPr>
            <a:r>
              <a:rPr lang="en-US" smtClean="0"/>
              <a:t>Identify four roles that team leaders perform.</a:t>
            </a:r>
          </a:p>
          <a:p>
            <a:pPr marL="457200" indent="-457200" algn="just" rtl="0" eaLnBrk="1" hangingPunct="1">
              <a:lnSpc>
                <a:spcPct val="110000"/>
              </a:lnSpc>
              <a:buClr>
                <a:srgbClr val="CC6600"/>
              </a:buClr>
              <a:buFont typeface="Wingdings" pitchFamily="2" charset="2"/>
              <a:buAutoNum type="arabicPeriod"/>
            </a:pPr>
            <a:r>
              <a:rPr lang="en-US" smtClean="0"/>
              <a:t>Explain the role of a mentor.</a:t>
            </a:r>
          </a:p>
        </p:txBody>
      </p:sp>
      <p:sp>
        <p:nvSpPr>
          <p:cNvPr id="7174"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12–</a:t>
            </a:r>
            <a:fld id="{F54503DA-2DCA-4E22-B5A3-F6CE2A70D092}" type="slidenum">
              <a:rPr lang="en-US"/>
              <a:pPr/>
              <a:t>309</a:t>
            </a:fld>
            <a:endParaRPr lang="en-US"/>
          </a:p>
        </p:txBody>
      </p:sp>
      <p:sp>
        <p:nvSpPr>
          <p:cNvPr id="819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7"/>
            </a:pPr>
            <a:r>
              <a:rPr lang="en-US" smtClean="0"/>
              <a:t>Describe how on-line leadership differs from face-to-face leadership.</a:t>
            </a:r>
          </a:p>
          <a:p>
            <a:pPr marL="457200" indent="-457200" algn="just" rtl="0" eaLnBrk="1" hangingPunct="1">
              <a:lnSpc>
                <a:spcPct val="110000"/>
              </a:lnSpc>
              <a:buClr>
                <a:srgbClr val="CC6600"/>
              </a:buClr>
              <a:buFont typeface="Wingdings" pitchFamily="2" charset="2"/>
              <a:buAutoNum type="arabicPeriod" startAt="7"/>
            </a:pPr>
            <a:r>
              <a:rPr lang="en-US" smtClean="0"/>
              <a:t>Identify when leadership may not be necessary.</a:t>
            </a:r>
          </a:p>
          <a:p>
            <a:pPr marL="457200" indent="-457200" algn="just" rtl="0" eaLnBrk="1" hangingPunct="1">
              <a:lnSpc>
                <a:spcPct val="110000"/>
              </a:lnSpc>
              <a:buClr>
                <a:srgbClr val="CC6600"/>
              </a:buClr>
              <a:buFont typeface="Wingdings" pitchFamily="2" charset="2"/>
              <a:buAutoNum type="arabicPeriod" startAt="7"/>
            </a:pPr>
            <a:r>
              <a:rPr lang="en-US" smtClean="0"/>
              <a:t>Explain how to find and create effective leaders.</a:t>
            </a:r>
          </a:p>
        </p:txBody>
      </p:sp>
      <p:sp>
        <p:nvSpPr>
          <p:cNvPr id="8198"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2–</a:t>
            </a:r>
            <a:fld id="{216EC99C-F765-468C-A3B4-548C2A2828CF}" type="slidenum">
              <a:rPr lang="en-US"/>
              <a:pPr/>
              <a:t>31</a:t>
            </a:fld>
            <a:endParaRPr lang="en-US"/>
          </a:p>
        </p:txBody>
      </p:sp>
      <p:sp>
        <p:nvSpPr>
          <p:cNvPr id="180226" name="Rectangle 2"/>
          <p:cNvSpPr>
            <a:spLocks noGrp="1" noChangeArrowheads="1"/>
          </p:cNvSpPr>
          <p:nvPr>
            <p:ph type="title"/>
          </p:nvPr>
        </p:nvSpPr>
        <p:spPr/>
        <p:txBody>
          <a:bodyPr/>
          <a:lstStyle/>
          <a:p>
            <a:pPr algn="just" rtl="0" eaLnBrk="1" hangingPunct="1">
              <a:defRPr/>
            </a:pPr>
            <a:r>
              <a:rPr lang="en-US" smtClean="0"/>
              <a:t>Physical Abilities</a:t>
            </a:r>
          </a:p>
        </p:txBody>
      </p:sp>
      <p:pic>
        <p:nvPicPr>
          <p:cNvPr id="180228" name="Picture 4" descr="j0259909"/>
          <p:cNvPicPr>
            <a:picLocks noChangeAspect="1" noChangeArrowheads="1"/>
          </p:cNvPicPr>
          <p:nvPr/>
        </p:nvPicPr>
        <p:blipFill>
          <a:blip r:embed="rId2"/>
          <a:srcRect/>
          <a:stretch>
            <a:fillRect/>
          </a:stretch>
        </p:blipFill>
        <p:spPr bwMode="auto">
          <a:xfrm>
            <a:off x="5618163" y="2028825"/>
            <a:ext cx="2382837" cy="4219575"/>
          </a:xfrm>
          <a:prstGeom prst="rect">
            <a:avLst/>
          </a:prstGeom>
          <a:noFill/>
          <a:ln w="9525">
            <a:noFill/>
            <a:miter lim="800000"/>
            <a:headEnd/>
            <a:tailEnd/>
          </a:ln>
        </p:spPr>
      </p:pic>
      <p:sp>
        <p:nvSpPr>
          <p:cNvPr id="9222" name="Text Box 5"/>
          <p:cNvSpPr txBox="1">
            <a:spLocks noChangeArrowheads="1"/>
          </p:cNvSpPr>
          <p:nvPr/>
        </p:nvSpPr>
        <p:spPr bwMode="auto">
          <a:xfrm>
            <a:off x="990600" y="1343025"/>
            <a:ext cx="4495800" cy="2185214"/>
          </a:xfrm>
          <a:prstGeom prst="rect">
            <a:avLst/>
          </a:prstGeom>
          <a:noFill/>
          <a:ln w="9525">
            <a:noFill/>
            <a:miter lim="800000"/>
            <a:headEnd/>
            <a:tailEnd/>
          </a:ln>
        </p:spPr>
        <p:txBody>
          <a:bodyPr>
            <a:spAutoFit/>
          </a:bodyPr>
          <a:lstStyle/>
          <a:p>
            <a:pPr algn="l" rtl="0">
              <a:spcBef>
                <a:spcPct val="50000"/>
              </a:spcBef>
            </a:pPr>
            <a:r>
              <a:rPr lang="en-US" sz="2800" dirty="0"/>
              <a:t>Physical Abilities</a:t>
            </a:r>
          </a:p>
          <a:p>
            <a:pPr algn="l" rtl="0">
              <a:spcBef>
                <a:spcPct val="50000"/>
              </a:spcBef>
            </a:pPr>
            <a:r>
              <a:rPr lang="en-US" sz="2400" b="0" dirty="0">
                <a:latin typeface="Tahoma" pitchFamily="34" charset="0"/>
              </a:rPr>
              <a:t>The capacity to do tasks demanding stamina, dexterity, strength, and similar characteristics.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180228"/>
                                        </p:tgtEl>
                                        <p:attrNameLst>
                                          <p:attrName>style.visibility</p:attrName>
                                        </p:attrNameLst>
                                      </p:cBhvr>
                                      <p:to>
                                        <p:strVal val="visible"/>
                                      </p:to>
                                    </p:set>
                                    <p:anim calcmode="lin" valueType="num">
                                      <p:cBhvr>
                                        <p:cTn id="7" dur="500" fill="hold"/>
                                        <p:tgtEl>
                                          <p:spTgt spid="180228"/>
                                        </p:tgtEl>
                                        <p:attrNameLst>
                                          <p:attrName>ppt_x</p:attrName>
                                        </p:attrNameLst>
                                      </p:cBhvr>
                                      <p:tavLst>
                                        <p:tav tm="0">
                                          <p:val>
                                            <p:strVal val="#ppt_x"/>
                                          </p:val>
                                        </p:tav>
                                        <p:tav tm="100000">
                                          <p:val>
                                            <p:strVal val="#ppt_x"/>
                                          </p:val>
                                        </p:tav>
                                      </p:tavLst>
                                    </p:anim>
                                    <p:anim calcmode="lin" valueType="num">
                                      <p:cBhvr>
                                        <p:cTn id="8" dur="500" fill="hold"/>
                                        <p:tgtEl>
                                          <p:spTgt spid="180228"/>
                                        </p:tgtEl>
                                        <p:attrNameLst>
                                          <p:attrName>ppt_y</p:attrName>
                                        </p:attrNameLst>
                                      </p:cBhvr>
                                      <p:tavLst>
                                        <p:tav tm="0">
                                          <p:val>
                                            <p:strVal val="#ppt_y+#ppt_h/2"/>
                                          </p:val>
                                        </p:tav>
                                        <p:tav tm="100000">
                                          <p:val>
                                            <p:strVal val="#ppt_y"/>
                                          </p:val>
                                        </p:tav>
                                      </p:tavLst>
                                    </p:anim>
                                    <p:anim calcmode="lin" valueType="num">
                                      <p:cBhvr>
                                        <p:cTn id="9" dur="500" fill="hold"/>
                                        <p:tgtEl>
                                          <p:spTgt spid="180228"/>
                                        </p:tgtEl>
                                        <p:attrNameLst>
                                          <p:attrName>ppt_w</p:attrName>
                                        </p:attrNameLst>
                                      </p:cBhvr>
                                      <p:tavLst>
                                        <p:tav tm="0">
                                          <p:val>
                                            <p:strVal val="#ppt_w"/>
                                          </p:val>
                                        </p:tav>
                                        <p:tav tm="100000">
                                          <p:val>
                                            <p:strVal val="#ppt_w"/>
                                          </p:val>
                                        </p:tav>
                                      </p:tavLst>
                                    </p:anim>
                                    <p:anim calcmode="lin" valueType="num">
                                      <p:cBhvr>
                                        <p:cTn id="10" dur="500" fill="hold"/>
                                        <p:tgtEl>
                                          <p:spTgt spid="180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12–</a:t>
            </a:r>
            <a:fld id="{E51BBC11-2C45-4D38-963D-0F13A45170C3}" type="slidenum">
              <a:rPr lang="en-US"/>
              <a:pPr/>
              <a:t>310</a:t>
            </a:fld>
            <a:endParaRPr lang="en-US"/>
          </a:p>
        </p:txBody>
      </p:sp>
      <p:sp>
        <p:nvSpPr>
          <p:cNvPr id="260099" name="Rectangle 3"/>
          <p:cNvSpPr>
            <a:spLocks noGrp="1" noChangeArrowheads="1"/>
          </p:cNvSpPr>
          <p:nvPr>
            <p:ph type="title"/>
          </p:nvPr>
        </p:nvSpPr>
        <p:spPr/>
        <p:txBody>
          <a:bodyPr>
            <a:normAutofit fontScale="90000"/>
          </a:bodyPr>
          <a:lstStyle/>
          <a:p>
            <a:pPr algn="just" rtl="0" eaLnBrk="1" hangingPunct="1">
              <a:defRPr/>
            </a:pPr>
            <a:r>
              <a:rPr lang="en-US" smtClean="0"/>
              <a:t>Trust: The Foundation of Leadership</a:t>
            </a:r>
          </a:p>
        </p:txBody>
      </p:sp>
      <p:sp>
        <p:nvSpPr>
          <p:cNvPr id="1030" name="Text Box 4"/>
          <p:cNvSpPr txBox="1">
            <a:spLocks noChangeArrowheads="1"/>
          </p:cNvSpPr>
          <p:nvPr/>
        </p:nvSpPr>
        <p:spPr bwMode="auto">
          <a:xfrm>
            <a:off x="914400" y="1312863"/>
            <a:ext cx="3810000" cy="4838700"/>
          </a:xfrm>
          <a:prstGeom prst="rect">
            <a:avLst/>
          </a:prstGeom>
          <a:noFill/>
          <a:ln w="9525">
            <a:noFill/>
            <a:miter lim="800000"/>
            <a:headEnd/>
            <a:tailEnd/>
          </a:ln>
        </p:spPr>
        <p:txBody>
          <a:bodyPr>
            <a:spAutoFit/>
          </a:bodyPr>
          <a:lstStyle/>
          <a:p>
            <a:pPr>
              <a:spcBef>
                <a:spcPct val="50000"/>
              </a:spcBef>
            </a:pPr>
            <a:r>
              <a:rPr lang="en-US" sz="2400"/>
              <a:t>Trust</a:t>
            </a:r>
          </a:p>
          <a:p>
            <a:pPr>
              <a:spcBef>
                <a:spcPct val="50000"/>
              </a:spcBef>
            </a:pPr>
            <a:r>
              <a:rPr lang="en-US" sz="2400" b="0">
                <a:latin typeface="Tahoma" pitchFamily="34" charset="0"/>
              </a:rPr>
              <a:t>A </a:t>
            </a:r>
            <a:r>
              <a:rPr lang="en-US" sz="2400" b="0" i="1">
                <a:latin typeface="Tahoma" pitchFamily="34" charset="0"/>
              </a:rPr>
              <a:t>positive expectation</a:t>
            </a:r>
            <a:r>
              <a:rPr lang="en-US" sz="2400" b="0">
                <a:latin typeface="Tahoma" pitchFamily="34" charset="0"/>
              </a:rPr>
              <a:t> that another will not—through words, actions, or decisions—act </a:t>
            </a:r>
            <a:r>
              <a:rPr lang="en-US" sz="2400" b="0" i="1">
                <a:latin typeface="Tahoma" pitchFamily="34" charset="0"/>
              </a:rPr>
              <a:t>opportunistically</a:t>
            </a:r>
            <a:r>
              <a:rPr lang="en-US" sz="2400" b="0">
                <a:latin typeface="Tahoma" pitchFamily="34" charset="0"/>
              </a:rPr>
              <a:t>.</a:t>
            </a:r>
          </a:p>
          <a:p>
            <a:pPr>
              <a:spcBef>
                <a:spcPct val="50000"/>
              </a:spcBef>
            </a:pPr>
            <a:r>
              <a:rPr lang="en-US" sz="2400" b="0">
                <a:latin typeface="Tahoma" pitchFamily="34" charset="0"/>
              </a:rPr>
              <a:t>Trust is a history-dependent process (familiarity) based on relevant but limited samples of experience (risk).</a:t>
            </a:r>
          </a:p>
        </p:txBody>
      </p:sp>
      <p:sp>
        <p:nvSpPr>
          <p:cNvPr id="260101"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–1</a:t>
            </a:r>
            <a:endParaRPr lang="en-US" sz="1000">
              <a:solidFill>
                <a:schemeClr val="bg1"/>
              </a:solidFill>
            </a:endParaRPr>
          </a:p>
        </p:txBody>
      </p:sp>
      <p:graphicFrame>
        <p:nvGraphicFramePr>
          <p:cNvPr id="1026" name="Object 6"/>
          <p:cNvGraphicFramePr>
            <a:graphicFrameLocks noChangeAspect="1"/>
          </p:cNvGraphicFramePr>
          <p:nvPr/>
        </p:nvGraphicFramePr>
        <p:xfrm>
          <a:off x="5219700" y="1752600"/>
          <a:ext cx="2905125" cy="4210050"/>
        </p:xfrm>
        <a:graphic>
          <a:graphicData uri="http://schemas.openxmlformats.org/presentationml/2006/ole">
            <mc:AlternateContent xmlns:mc="http://schemas.openxmlformats.org/markup-compatibility/2006">
              <mc:Choice xmlns:v="urn:schemas-microsoft-com:vml" Requires="v">
                <p:oleObj spid="_x0000_s289799" name="Photo Editor Photo" r:id="rId4" imgW="2352381" imgH="3409524" progId="">
                  <p:embed/>
                </p:oleObj>
              </mc:Choice>
              <mc:Fallback>
                <p:oleObj name="Photo Editor Photo" r:id="rId4" imgW="2352381" imgH="3409524"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752600"/>
                        <a:ext cx="2905125"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0"/>
          </p:nvPr>
        </p:nvSpPr>
        <p:spPr>
          <a:noFill/>
        </p:spPr>
        <p:txBody>
          <a:bodyPr/>
          <a:lstStyle/>
          <a:p>
            <a:r>
              <a:rPr lang="en-US"/>
              <a:t>© 2005 Prentice Hall Inc. All rights reserved.</a:t>
            </a:r>
          </a:p>
        </p:txBody>
      </p:sp>
      <p:sp>
        <p:nvSpPr>
          <p:cNvPr id="9219" name="Slide Number Placeholder 5"/>
          <p:cNvSpPr>
            <a:spLocks noGrp="1"/>
          </p:cNvSpPr>
          <p:nvPr>
            <p:ph type="sldNum" sz="quarter" idx="11"/>
          </p:nvPr>
        </p:nvSpPr>
        <p:spPr>
          <a:noFill/>
        </p:spPr>
        <p:txBody>
          <a:bodyPr/>
          <a:lstStyle/>
          <a:p>
            <a:r>
              <a:rPr lang="en-US"/>
              <a:t>12–</a:t>
            </a:r>
            <a:fld id="{660911D2-A72B-4593-B23B-96B7C27C6D59}" type="slidenum">
              <a:rPr lang="en-US"/>
              <a:pPr/>
              <a:t>311</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Dimensions of Trust</a:t>
            </a:r>
          </a:p>
        </p:txBody>
      </p:sp>
      <p:sp>
        <p:nvSpPr>
          <p:cNvPr id="9221" name="Rectangle 3"/>
          <p:cNvSpPr>
            <a:spLocks noGrp="1" noChangeArrowheads="1"/>
          </p:cNvSpPr>
          <p:nvPr>
            <p:ph type="body" sz="half" idx="1"/>
          </p:nvPr>
        </p:nvSpPr>
        <p:spPr/>
        <p:txBody>
          <a:bodyPr/>
          <a:lstStyle/>
          <a:p>
            <a:pPr algn="just" rtl="0" eaLnBrk="1" hangingPunct="1">
              <a:spcBef>
                <a:spcPct val="50000"/>
              </a:spcBef>
            </a:pPr>
            <a:r>
              <a:rPr lang="en-US" sz="2000" smtClean="0"/>
              <a:t>Integrity</a:t>
            </a:r>
          </a:p>
          <a:p>
            <a:pPr lvl="1" algn="just" rtl="0" eaLnBrk="1" hangingPunct="1">
              <a:spcBef>
                <a:spcPct val="50000"/>
              </a:spcBef>
            </a:pPr>
            <a:r>
              <a:rPr lang="en-US" sz="2000" smtClean="0"/>
              <a:t>honesty and truthfulness.</a:t>
            </a:r>
          </a:p>
          <a:p>
            <a:pPr algn="just" rtl="0" eaLnBrk="1" hangingPunct="1">
              <a:spcBef>
                <a:spcPct val="50000"/>
              </a:spcBef>
            </a:pPr>
            <a:r>
              <a:rPr lang="en-US" sz="2000" smtClean="0"/>
              <a:t>Competence</a:t>
            </a:r>
          </a:p>
          <a:p>
            <a:pPr lvl="1" algn="just" rtl="0" eaLnBrk="1" hangingPunct="1">
              <a:spcBef>
                <a:spcPct val="50000"/>
              </a:spcBef>
            </a:pPr>
            <a:r>
              <a:rPr lang="en-US" sz="2000" smtClean="0"/>
              <a:t>an individual’s technical and interpersonal knowledge and skills.</a:t>
            </a:r>
          </a:p>
          <a:p>
            <a:pPr algn="just" rtl="0" eaLnBrk="1" hangingPunct="1">
              <a:spcBef>
                <a:spcPct val="50000"/>
              </a:spcBef>
            </a:pPr>
            <a:r>
              <a:rPr lang="en-US" sz="2000" smtClean="0"/>
              <a:t>Consistency</a:t>
            </a:r>
          </a:p>
          <a:p>
            <a:pPr lvl="1" algn="just" rtl="0" eaLnBrk="1" hangingPunct="1">
              <a:spcBef>
                <a:spcPct val="50000"/>
              </a:spcBef>
            </a:pPr>
            <a:r>
              <a:rPr lang="en-US" sz="2000" smtClean="0"/>
              <a:t>an individual’s reliability, predictability, and good judgment in handling situations.</a:t>
            </a:r>
          </a:p>
        </p:txBody>
      </p:sp>
      <p:sp>
        <p:nvSpPr>
          <p:cNvPr id="9222" name="Rectangle 4"/>
          <p:cNvSpPr>
            <a:spLocks noGrp="1" noChangeArrowheads="1"/>
          </p:cNvSpPr>
          <p:nvPr>
            <p:ph type="body" sz="half" idx="2"/>
          </p:nvPr>
        </p:nvSpPr>
        <p:spPr/>
        <p:txBody>
          <a:bodyPr/>
          <a:lstStyle/>
          <a:p>
            <a:pPr algn="just" rtl="0" eaLnBrk="1" hangingPunct="1">
              <a:spcBef>
                <a:spcPct val="50000"/>
              </a:spcBef>
            </a:pPr>
            <a:r>
              <a:rPr lang="en-US" sz="2000" smtClean="0"/>
              <a:t>Loyalty</a:t>
            </a:r>
          </a:p>
          <a:p>
            <a:pPr lvl="1" algn="just" rtl="0" eaLnBrk="1" hangingPunct="1">
              <a:spcBef>
                <a:spcPct val="50000"/>
              </a:spcBef>
            </a:pPr>
            <a:r>
              <a:rPr lang="en-US" sz="2000" smtClean="0"/>
              <a:t>the willingness to protect and save face for another person.</a:t>
            </a:r>
          </a:p>
          <a:p>
            <a:pPr algn="just" rtl="0" eaLnBrk="1" hangingPunct="1">
              <a:spcBef>
                <a:spcPct val="50000"/>
              </a:spcBef>
            </a:pPr>
            <a:r>
              <a:rPr lang="en-US" sz="2000" smtClean="0"/>
              <a:t>Openness</a:t>
            </a:r>
          </a:p>
          <a:p>
            <a:pPr lvl="1" algn="just" rtl="0" eaLnBrk="1" hangingPunct="1">
              <a:spcBef>
                <a:spcPct val="50000"/>
              </a:spcBef>
            </a:pPr>
            <a:r>
              <a:rPr lang="en-US" sz="2000" smtClean="0"/>
              <a:t>reliance on the person to give you the full truth.</a:t>
            </a:r>
          </a:p>
          <a:p>
            <a:pPr algn="just" rtl="0" eaLnBrk="1" hangingPunct="1">
              <a:spcBef>
                <a:spcPct val="50000"/>
              </a:spcBef>
            </a:pPr>
            <a:endParaRPr lang="en-US" sz="2000" smtClean="0"/>
          </a:p>
        </p:txBody>
      </p:sp>
      <p:pic>
        <p:nvPicPr>
          <p:cNvPr id="9223" name="Picture 5" descr="j0280728"/>
          <p:cNvPicPr>
            <a:picLocks noChangeAspect="1" noChangeArrowheads="1"/>
          </p:cNvPicPr>
          <p:nvPr/>
        </p:nvPicPr>
        <p:blipFill>
          <a:blip r:embed="rId2"/>
          <a:srcRect/>
          <a:stretch>
            <a:fillRect/>
          </a:stretch>
        </p:blipFill>
        <p:spPr bwMode="auto">
          <a:xfrm>
            <a:off x="5105400" y="4191000"/>
            <a:ext cx="2646363" cy="2270125"/>
          </a:xfrm>
          <a:prstGeom prst="rect">
            <a:avLst/>
          </a:prstGeom>
          <a:noFill/>
          <a:ln w="9525">
            <a:noFill/>
            <a:miter lim="800000"/>
            <a:headEnd/>
            <a:tailEnd/>
          </a:ln>
        </p:spPr>
      </p:pic>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12–</a:t>
            </a:r>
            <a:fld id="{A37A59B0-3979-433B-9564-2F2B1D0F49A6}" type="slidenum">
              <a:rPr lang="en-US"/>
              <a:pPr/>
              <a:t>312</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Trust and Leadership</a:t>
            </a:r>
          </a:p>
        </p:txBody>
      </p:sp>
      <p:sp>
        <p:nvSpPr>
          <p:cNvPr id="262147" name="AutoShape 3"/>
          <p:cNvSpPr>
            <a:spLocks noChangeArrowheads="1"/>
          </p:cNvSpPr>
          <p:nvPr/>
        </p:nvSpPr>
        <p:spPr bwMode="blackWhite">
          <a:xfrm>
            <a:off x="3124200" y="1981200"/>
            <a:ext cx="2886075" cy="1828800"/>
          </a:xfrm>
          <a:prstGeom prst="triangle">
            <a:avLst>
              <a:gd name="adj" fmla="val 50000"/>
            </a:avLst>
          </a:prstGeom>
          <a:solidFill>
            <a:srgbClr val="800000"/>
          </a:solidFill>
          <a:ln w="9525">
            <a:solidFill>
              <a:schemeClr val="tx1"/>
            </a:solidFill>
            <a:miter lim="800000"/>
            <a:headEnd/>
            <a:tailEnd/>
          </a:ln>
          <a:effectLst>
            <a:outerShdw dist="107763" dir="2700000" algn="ctr" rotWithShape="0">
              <a:schemeClr val="bg2"/>
            </a:outerShdw>
          </a:effectLst>
        </p:spPr>
        <p:txBody>
          <a:bodyPr wrap="none" anchor="ctr"/>
          <a:lstStyle/>
          <a:p>
            <a:pPr algn="ctr">
              <a:defRPr/>
            </a:pPr>
            <a:r>
              <a:rPr lang="en-US" sz="2400">
                <a:solidFill>
                  <a:schemeClr val="bg1"/>
                </a:solidFill>
                <a:effectLst>
                  <a:outerShdw blurRad="38100" dist="38100" dir="2700000" algn="tl">
                    <a:srgbClr val="000000"/>
                  </a:outerShdw>
                </a:effectLst>
                <a:latin typeface="Times New Roman" pitchFamily="18" charset="0"/>
              </a:rPr>
              <a:t>Leadership</a:t>
            </a:r>
          </a:p>
        </p:txBody>
      </p:sp>
      <p:sp>
        <p:nvSpPr>
          <p:cNvPr id="262148" name="AutoShape 4"/>
          <p:cNvSpPr>
            <a:spLocks noChangeArrowheads="1"/>
          </p:cNvSpPr>
          <p:nvPr/>
        </p:nvSpPr>
        <p:spPr bwMode="blackWhite">
          <a:xfrm flipV="1">
            <a:off x="1600200" y="3898900"/>
            <a:ext cx="5943600" cy="1752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6699"/>
          </a:solidFill>
          <a:ln w="9525">
            <a:solidFill>
              <a:schemeClr val="tx1"/>
            </a:solidFill>
            <a:miter lim="800000"/>
            <a:headEnd/>
            <a:tailEnd/>
          </a:ln>
          <a:effectLst>
            <a:outerShdw dist="107763" dir="2700000" algn="ctr" rotWithShape="0">
              <a:schemeClr val="bg2"/>
            </a:outerShdw>
          </a:effectLst>
        </p:spPr>
        <p:txBody>
          <a:bodyPr rot="10800000" wrap="none" anchor="ctr"/>
          <a:lstStyle/>
          <a:p>
            <a:pPr algn="ctr">
              <a:defRPr/>
            </a:pPr>
            <a:r>
              <a:rPr lang="en-US" sz="2400">
                <a:solidFill>
                  <a:schemeClr val="bg1"/>
                </a:solidFill>
                <a:effectLst>
                  <a:outerShdw blurRad="38100" dist="38100" dir="2700000" algn="tl">
                    <a:srgbClr val="000000"/>
                  </a:outerShdw>
                </a:effectLst>
                <a:latin typeface="Times New Roman" pitchFamily="18" charset="0"/>
              </a:rPr>
              <a:t>TRUST</a:t>
            </a:r>
            <a:br>
              <a:rPr lang="en-US" sz="2400">
                <a:solidFill>
                  <a:schemeClr val="bg1"/>
                </a:solidFill>
                <a:effectLst>
                  <a:outerShdw blurRad="38100" dist="38100" dir="2700000" algn="tl">
                    <a:srgbClr val="000000"/>
                  </a:outerShdw>
                </a:effectLst>
                <a:latin typeface="Times New Roman" pitchFamily="18" charset="0"/>
              </a:rPr>
            </a:br>
            <a:r>
              <a:rPr lang="en-US" sz="2400">
                <a:solidFill>
                  <a:schemeClr val="bg1"/>
                </a:solidFill>
                <a:effectLst>
                  <a:outerShdw blurRad="38100" dist="38100" dir="2700000" algn="tl">
                    <a:srgbClr val="000000"/>
                  </a:outerShdw>
                </a:effectLst>
                <a:latin typeface="Times New Roman" pitchFamily="18" charset="0"/>
              </a:rPr>
              <a:t>and</a:t>
            </a:r>
            <a:br>
              <a:rPr lang="en-US" sz="2400">
                <a:solidFill>
                  <a:schemeClr val="bg1"/>
                </a:solidFill>
                <a:effectLst>
                  <a:outerShdw blurRad="38100" dist="38100" dir="2700000" algn="tl">
                    <a:srgbClr val="000000"/>
                  </a:outerShdw>
                </a:effectLst>
                <a:latin typeface="Times New Roman" pitchFamily="18" charset="0"/>
              </a:rPr>
            </a:br>
            <a:r>
              <a:rPr lang="en-US" sz="2400">
                <a:solidFill>
                  <a:schemeClr val="bg1"/>
                </a:solidFill>
                <a:effectLst>
                  <a:outerShdw blurRad="38100" dist="38100" dir="2700000" algn="tl">
                    <a:srgbClr val="000000"/>
                  </a:outerShdw>
                </a:effectLst>
                <a:latin typeface="Times New Roman" pitchFamily="18" charset="0"/>
              </a:rPr>
              <a:t>INTEGRITY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slide(fromBottom)">
                                      <p:cBhvr>
                                        <p:cTn id="7" dur="500"/>
                                        <p:tgtEl>
                                          <p:spTgt spid="26214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2147"/>
                                        </p:tgtEl>
                                        <p:attrNameLst>
                                          <p:attrName>style.visibility</p:attrName>
                                        </p:attrNameLst>
                                      </p:cBhvr>
                                      <p:to>
                                        <p:strVal val="visible"/>
                                      </p:to>
                                    </p:set>
                                    <p:animEffect transition="in" filter="slide(fromBottom)">
                                      <p:cBhvr>
                                        <p:cTn id="11"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autoUpdateAnimBg="0"/>
      <p:bldP spid="262148"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12–</a:t>
            </a:r>
            <a:fld id="{E56BCA8F-FD2F-4962-B043-21889CAF8D40}" type="slidenum">
              <a:rPr lang="en-US"/>
              <a:pPr/>
              <a:t>313</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Employees’ Trust in Their CEOs</a:t>
            </a:r>
          </a:p>
        </p:txBody>
      </p:sp>
      <p:pic>
        <p:nvPicPr>
          <p:cNvPr id="11269" name="Picture 4"/>
          <p:cNvPicPr>
            <a:picLocks noChangeAspect="1" noChangeArrowheads="1"/>
          </p:cNvPicPr>
          <p:nvPr/>
        </p:nvPicPr>
        <p:blipFill>
          <a:blip r:embed="rId2"/>
          <a:srcRect/>
          <a:stretch>
            <a:fillRect/>
          </a:stretch>
        </p:blipFill>
        <p:spPr bwMode="auto">
          <a:xfrm>
            <a:off x="1443038" y="1676400"/>
            <a:ext cx="6229350" cy="4219575"/>
          </a:xfrm>
          <a:prstGeom prst="rect">
            <a:avLst/>
          </a:prstGeom>
          <a:noFill/>
          <a:ln w="9525">
            <a:noFill/>
            <a:miter lim="800000"/>
            <a:headEnd/>
            <a:tailEnd/>
          </a:ln>
        </p:spPr>
      </p:pic>
      <p:sp>
        <p:nvSpPr>
          <p:cNvPr id="11270" name="Rectangle 5"/>
          <p:cNvSpPr>
            <a:spLocks noChangeArrowheads="1"/>
          </p:cNvSpPr>
          <p:nvPr/>
        </p:nvSpPr>
        <p:spPr bwMode="auto">
          <a:xfrm>
            <a:off x="1066800" y="1295400"/>
            <a:ext cx="4162425" cy="304800"/>
          </a:xfrm>
          <a:prstGeom prst="rect">
            <a:avLst/>
          </a:prstGeom>
          <a:noFill/>
          <a:ln w="9525">
            <a:noFill/>
            <a:miter lim="800000"/>
            <a:headEnd/>
            <a:tailEnd/>
          </a:ln>
        </p:spPr>
        <p:txBody>
          <a:bodyPr wrap="none">
            <a:spAutoFit/>
          </a:bodyPr>
          <a:lstStyle/>
          <a:p>
            <a:r>
              <a:rPr lang="en-US" sz="1400"/>
              <a:t>Employees who believe in senior management:</a:t>
            </a:r>
          </a:p>
        </p:txBody>
      </p:sp>
      <p:sp>
        <p:nvSpPr>
          <p:cNvPr id="11271" name="Rectangle 6"/>
          <p:cNvSpPr>
            <a:spLocks noChangeArrowheads="1"/>
          </p:cNvSpPr>
          <p:nvPr/>
        </p:nvSpPr>
        <p:spPr bwMode="auto">
          <a:xfrm>
            <a:off x="655638" y="6291263"/>
            <a:ext cx="4527550" cy="228600"/>
          </a:xfrm>
          <a:prstGeom prst="rect">
            <a:avLst/>
          </a:prstGeom>
          <a:noFill/>
          <a:ln w="9525">
            <a:noFill/>
            <a:miter lim="800000"/>
            <a:headEnd/>
            <a:tailEnd/>
          </a:ln>
        </p:spPr>
        <p:txBody>
          <a:bodyPr wrap="none">
            <a:spAutoFit/>
          </a:bodyPr>
          <a:lstStyle/>
          <a:p>
            <a:r>
              <a:rPr lang="en-US" b="0" i="1"/>
              <a:t>Source: </a:t>
            </a:r>
            <a:r>
              <a:rPr lang="en-US" b="0"/>
              <a:t>Gantz Wiley Research. Reproduced in </a:t>
            </a:r>
            <a:r>
              <a:rPr lang="en-US" b="0" i="1"/>
              <a:t>USA Today</a:t>
            </a:r>
            <a:r>
              <a:rPr lang="en-US" b="0"/>
              <a:t>, February 12, 2003, p. 7B.</a:t>
            </a:r>
          </a:p>
        </p:txBody>
      </p:sp>
      <p:sp>
        <p:nvSpPr>
          <p:cNvPr id="263175"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–2</a:t>
            </a:r>
            <a:endParaRPr lang="en-US" sz="1000">
              <a:solidFill>
                <a:schemeClr val="bg1"/>
              </a:solidFill>
            </a:endParaRPr>
          </a:p>
        </p:txBody>
      </p:sp>
    </p:spTree>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12–</a:t>
            </a:r>
            <a:fld id="{08D937C6-AF78-4318-A027-C75644A4DBDB}" type="slidenum">
              <a:rPr lang="en-US"/>
              <a:pPr/>
              <a:t>314</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Three Types of Trust</a:t>
            </a:r>
          </a:p>
        </p:txBody>
      </p:sp>
      <p:sp>
        <p:nvSpPr>
          <p:cNvPr id="264195" name="Line 3"/>
          <p:cNvSpPr>
            <a:spLocks noChangeShapeType="1"/>
          </p:cNvSpPr>
          <p:nvPr/>
        </p:nvSpPr>
        <p:spPr bwMode="auto">
          <a:xfrm>
            <a:off x="914400" y="2381250"/>
            <a:ext cx="7315200" cy="0"/>
          </a:xfrm>
          <a:prstGeom prst="line">
            <a:avLst/>
          </a:prstGeom>
          <a:noFill/>
          <a:ln w="38100">
            <a:solidFill>
              <a:srgbClr val="CC3300"/>
            </a:solidFill>
            <a:round/>
            <a:headEnd/>
            <a:tailEnd/>
          </a:ln>
        </p:spPr>
        <p:txBody>
          <a:bodyPr/>
          <a:lstStyle/>
          <a:p>
            <a:endParaRPr lang="fa-IR"/>
          </a:p>
        </p:txBody>
      </p:sp>
      <p:sp>
        <p:nvSpPr>
          <p:cNvPr id="264196" name="Line 4"/>
          <p:cNvSpPr>
            <a:spLocks noChangeShapeType="1"/>
          </p:cNvSpPr>
          <p:nvPr/>
        </p:nvSpPr>
        <p:spPr bwMode="auto">
          <a:xfrm>
            <a:off x="914400" y="4430713"/>
            <a:ext cx="3962400" cy="0"/>
          </a:xfrm>
          <a:prstGeom prst="line">
            <a:avLst/>
          </a:prstGeom>
          <a:noFill/>
          <a:ln w="38100">
            <a:solidFill>
              <a:srgbClr val="CC3300"/>
            </a:solidFill>
            <a:round/>
            <a:headEnd/>
            <a:tailEnd/>
          </a:ln>
        </p:spPr>
        <p:txBody>
          <a:bodyPr/>
          <a:lstStyle/>
          <a:p>
            <a:endParaRPr lang="fa-IR"/>
          </a:p>
        </p:txBody>
      </p:sp>
      <p:pic>
        <p:nvPicPr>
          <p:cNvPr id="12295" name="Picture 5" descr="j0174523"/>
          <p:cNvPicPr>
            <a:picLocks noChangeAspect="1" noChangeArrowheads="1"/>
          </p:cNvPicPr>
          <p:nvPr/>
        </p:nvPicPr>
        <p:blipFill>
          <a:blip r:embed="rId2"/>
          <a:srcRect/>
          <a:stretch>
            <a:fillRect/>
          </a:stretch>
        </p:blipFill>
        <p:spPr bwMode="auto">
          <a:xfrm>
            <a:off x="5848350" y="2743200"/>
            <a:ext cx="1924050" cy="2209800"/>
          </a:xfrm>
          <a:prstGeom prst="rect">
            <a:avLst/>
          </a:prstGeom>
          <a:noFill/>
          <a:ln w="9525">
            <a:noFill/>
            <a:miter lim="800000"/>
            <a:headEnd/>
            <a:tailEnd/>
          </a:ln>
        </p:spPr>
      </p:pic>
      <p:sp>
        <p:nvSpPr>
          <p:cNvPr id="12296" name="Text Box 6"/>
          <p:cNvSpPr txBox="1">
            <a:spLocks noChangeArrowheads="1"/>
          </p:cNvSpPr>
          <p:nvPr/>
        </p:nvSpPr>
        <p:spPr bwMode="auto">
          <a:xfrm>
            <a:off x="914400" y="1219200"/>
            <a:ext cx="7315200" cy="1004888"/>
          </a:xfrm>
          <a:prstGeom prst="rect">
            <a:avLst/>
          </a:prstGeom>
          <a:noFill/>
          <a:ln w="9525">
            <a:noFill/>
            <a:miter lim="800000"/>
            <a:headEnd/>
            <a:tailEnd/>
          </a:ln>
        </p:spPr>
        <p:txBody>
          <a:bodyPr>
            <a:spAutoFit/>
          </a:bodyPr>
          <a:lstStyle/>
          <a:p>
            <a:pPr>
              <a:spcBef>
                <a:spcPct val="50000"/>
              </a:spcBef>
            </a:pPr>
            <a:r>
              <a:rPr lang="en-US" sz="2400"/>
              <a:t>Deterrence-based Trust</a:t>
            </a:r>
          </a:p>
          <a:p>
            <a:pPr>
              <a:spcBef>
                <a:spcPct val="50000"/>
              </a:spcBef>
            </a:pPr>
            <a:r>
              <a:rPr lang="en-US" sz="2400" b="0">
                <a:latin typeface="Tahoma" pitchFamily="34" charset="0"/>
              </a:rPr>
              <a:t>Trust based on fear of reprisal if the trust is violated.</a:t>
            </a:r>
          </a:p>
        </p:txBody>
      </p:sp>
      <p:sp>
        <p:nvSpPr>
          <p:cNvPr id="12297" name="Text Box 7"/>
          <p:cNvSpPr txBox="1">
            <a:spLocks noChangeArrowheads="1"/>
          </p:cNvSpPr>
          <p:nvPr/>
        </p:nvSpPr>
        <p:spPr bwMode="auto">
          <a:xfrm>
            <a:off x="914400" y="4589463"/>
            <a:ext cx="7315200" cy="1735137"/>
          </a:xfrm>
          <a:prstGeom prst="rect">
            <a:avLst/>
          </a:prstGeom>
          <a:noFill/>
          <a:ln w="9525">
            <a:noFill/>
            <a:miter lim="800000"/>
            <a:headEnd/>
            <a:tailEnd/>
          </a:ln>
        </p:spPr>
        <p:txBody>
          <a:bodyPr>
            <a:spAutoFit/>
          </a:bodyPr>
          <a:lstStyle/>
          <a:p>
            <a:pPr>
              <a:spcBef>
                <a:spcPct val="50000"/>
              </a:spcBef>
            </a:pPr>
            <a:r>
              <a:rPr lang="en-US" sz="2400"/>
              <a:t>Identification-based Trust</a:t>
            </a:r>
          </a:p>
          <a:p>
            <a:pPr>
              <a:spcBef>
                <a:spcPct val="50000"/>
              </a:spcBef>
            </a:pPr>
            <a:r>
              <a:rPr lang="en-US" sz="2400" b="0">
                <a:latin typeface="Tahoma" pitchFamily="34" charset="0"/>
              </a:rPr>
              <a:t>Trust based on a mutual understanding of each other’s intentions and appreciation of the other’s wants and desires.</a:t>
            </a:r>
          </a:p>
        </p:txBody>
      </p:sp>
      <p:sp>
        <p:nvSpPr>
          <p:cNvPr id="12298" name="Text Box 8"/>
          <p:cNvSpPr txBox="1">
            <a:spLocks noChangeArrowheads="1"/>
          </p:cNvSpPr>
          <p:nvPr/>
        </p:nvSpPr>
        <p:spPr bwMode="auto">
          <a:xfrm>
            <a:off x="914400" y="2532063"/>
            <a:ext cx="4114800" cy="1735137"/>
          </a:xfrm>
          <a:prstGeom prst="rect">
            <a:avLst/>
          </a:prstGeom>
          <a:noFill/>
          <a:ln w="9525">
            <a:noFill/>
            <a:miter lim="800000"/>
            <a:headEnd/>
            <a:tailEnd/>
          </a:ln>
        </p:spPr>
        <p:txBody>
          <a:bodyPr>
            <a:spAutoFit/>
          </a:bodyPr>
          <a:lstStyle/>
          <a:p>
            <a:pPr>
              <a:spcBef>
                <a:spcPct val="50000"/>
              </a:spcBef>
            </a:pPr>
            <a:r>
              <a:rPr lang="en-US" sz="2400"/>
              <a:t>Knowledge-based Trust</a:t>
            </a:r>
          </a:p>
          <a:p>
            <a:pPr>
              <a:spcBef>
                <a:spcPct val="50000"/>
              </a:spcBef>
            </a:pPr>
            <a:r>
              <a:rPr lang="en-US" sz="2400" b="0">
                <a:latin typeface="Tahoma" pitchFamily="34" charset="0"/>
              </a:rPr>
              <a:t>Trust based on behavioral predictability that comes from a history of interaction.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4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6"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 2005 Prentice Hall Inc. All rights reserved.</a:t>
            </a:r>
          </a:p>
        </p:txBody>
      </p:sp>
      <p:sp>
        <p:nvSpPr>
          <p:cNvPr id="13315" name="Slide Number Placeholder 4"/>
          <p:cNvSpPr>
            <a:spLocks noGrp="1"/>
          </p:cNvSpPr>
          <p:nvPr>
            <p:ph type="sldNum" sz="quarter" idx="11"/>
          </p:nvPr>
        </p:nvSpPr>
        <p:spPr>
          <a:noFill/>
        </p:spPr>
        <p:txBody>
          <a:bodyPr/>
          <a:lstStyle/>
          <a:p>
            <a:r>
              <a:rPr lang="en-US"/>
              <a:t>12–</a:t>
            </a:r>
            <a:fld id="{6B275C62-F9F4-4110-8008-89CB40251B5C}" type="slidenum">
              <a:rPr lang="en-US"/>
              <a:pPr/>
              <a:t>315</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Basic Principles of Trust</a:t>
            </a:r>
          </a:p>
        </p:txBody>
      </p:sp>
      <p:sp>
        <p:nvSpPr>
          <p:cNvPr id="13317" name="Rectangle 3"/>
          <p:cNvSpPr>
            <a:spLocks noGrp="1" noChangeArrowheads="1"/>
          </p:cNvSpPr>
          <p:nvPr>
            <p:ph type="body" idx="1"/>
          </p:nvPr>
        </p:nvSpPr>
        <p:spPr/>
        <p:txBody>
          <a:bodyPr>
            <a:normAutofit fontScale="92500" lnSpcReduction="20000"/>
          </a:bodyPr>
          <a:lstStyle/>
          <a:p>
            <a:pPr algn="just" rtl="0" eaLnBrk="1" hangingPunct="1">
              <a:spcBef>
                <a:spcPct val="50000"/>
              </a:spcBef>
            </a:pPr>
            <a:r>
              <a:rPr lang="en-US" i="1" smtClean="0"/>
              <a:t>Mistrust drives out trust</a:t>
            </a:r>
            <a:r>
              <a:rPr lang="en-US" smtClean="0"/>
              <a:t>.</a:t>
            </a:r>
          </a:p>
          <a:p>
            <a:pPr algn="just" rtl="0" eaLnBrk="1" hangingPunct="1">
              <a:spcBef>
                <a:spcPct val="50000"/>
              </a:spcBef>
            </a:pPr>
            <a:r>
              <a:rPr lang="en-US" i="1" smtClean="0"/>
              <a:t>Trust begets trust</a:t>
            </a:r>
            <a:r>
              <a:rPr lang="en-US" smtClean="0"/>
              <a:t>.</a:t>
            </a:r>
          </a:p>
          <a:p>
            <a:pPr algn="just" rtl="0" eaLnBrk="1" hangingPunct="1">
              <a:spcBef>
                <a:spcPct val="50000"/>
              </a:spcBef>
            </a:pPr>
            <a:r>
              <a:rPr lang="en-US" i="1" smtClean="0"/>
              <a:t>Growth often masks mistrust</a:t>
            </a:r>
            <a:r>
              <a:rPr lang="en-US" smtClean="0"/>
              <a:t>.</a:t>
            </a:r>
          </a:p>
          <a:p>
            <a:pPr algn="just" rtl="0" eaLnBrk="1" hangingPunct="1">
              <a:spcBef>
                <a:spcPct val="50000"/>
              </a:spcBef>
            </a:pPr>
            <a:r>
              <a:rPr lang="en-US" i="1" smtClean="0"/>
              <a:t>Decline or downsizing tests the highest levels of trust</a:t>
            </a:r>
            <a:r>
              <a:rPr lang="en-US" smtClean="0"/>
              <a:t>.</a:t>
            </a:r>
          </a:p>
          <a:p>
            <a:pPr algn="just" rtl="0" eaLnBrk="1" hangingPunct="1">
              <a:spcBef>
                <a:spcPct val="50000"/>
              </a:spcBef>
            </a:pPr>
            <a:r>
              <a:rPr lang="en-US" i="1" smtClean="0"/>
              <a:t>Trust increases cohesion</a:t>
            </a:r>
            <a:r>
              <a:rPr lang="en-US" smtClean="0"/>
              <a:t>.</a:t>
            </a:r>
          </a:p>
          <a:p>
            <a:pPr algn="just" rtl="0" eaLnBrk="1" hangingPunct="1">
              <a:spcBef>
                <a:spcPct val="50000"/>
              </a:spcBef>
            </a:pPr>
            <a:r>
              <a:rPr lang="en-US" i="1" smtClean="0"/>
              <a:t>Mistrusting groups self-destruct</a:t>
            </a:r>
            <a:r>
              <a:rPr lang="en-US" smtClean="0"/>
              <a:t>.</a:t>
            </a:r>
          </a:p>
          <a:p>
            <a:pPr algn="just" rtl="0" eaLnBrk="1" hangingPunct="1">
              <a:spcBef>
                <a:spcPct val="50000"/>
              </a:spcBef>
            </a:pPr>
            <a:r>
              <a:rPr lang="en-US" i="1" smtClean="0"/>
              <a:t>Mistrust generally reduces productivity</a:t>
            </a:r>
            <a:r>
              <a:rPr lang="en-US" smtClean="0"/>
              <a:t>.</a:t>
            </a:r>
          </a:p>
          <a:p>
            <a:pPr algn="just" rtl="0" eaLnBrk="1" hangingPunct="1">
              <a:spcBef>
                <a:spcPct val="50000"/>
              </a:spcBef>
            </a:pPr>
            <a:endParaRPr lang="en-US" smtClean="0"/>
          </a:p>
        </p:txBody>
      </p:sp>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12–</a:t>
            </a:r>
            <a:fld id="{0C7DB2A3-CB46-481E-8968-A226B6E75AFB}" type="slidenum">
              <a:rPr lang="en-US"/>
              <a:pPr/>
              <a:t>316</a:t>
            </a:fld>
            <a:endParaRPr lang="en-US"/>
          </a:p>
        </p:txBody>
      </p:sp>
      <p:sp>
        <p:nvSpPr>
          <p:cNvPr id="266242"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Framing: Using Words to Shape Meaning and Inspire Others</a:t>
            </a:r>
          </a:p>
        </p:txBody>
      </p:sp>
      <p:pic>
        <p:nvPicPr>
          <p:cNvPr id="266243" name="Picture 3" descr="Chap01Bkgd03"/>
          <p:cNvPicPr>
            <a:picLocks noChangeAspect="1" noChangeArrowheads="1"/>
          </p:cNvPicPr>
          <p:nvPr/>
        </p:nvPicPr>
        <p:blipFill>
          <a:blip r:embed="rId2"/>
          <a:srcRect/>
          <a:stretch>
            <a:fillRect/>
          </a:stretch>
        </p:blipFill>
        <p:spPr bwMode="auto">
          <a:xfrm>
            <a:off x="5334000" y="1752600"/>
            <a:ext cx="2743200" cy="403860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66244" name="Text Box 4" descr="Chap01Bkgd03"/>
          <p:cNvSpPr txBox="1">
            <a:spLocks noChangeArrowheads="1"/>
          </p:cNvSpPr>
          <p:nvPr/>
        </p:nvSpPr>
        <p:spPr bwMode="blackWhite">
          <a:xfrm>
            <a:off x="1066800" y="3333750"/>
            <a:ext cx="3124200" cy="2438400"/>
          </a:xfrm>
          <a:prstGeom prst="rect">
            <a:avLst/>
          </a:prstGeom>
          <a:blipFill dpi="0" rotWithShape="0">
            <a:blip r:embed="rId3"/>
            <a:srcRect/>
            <a:stretch>
              <a:fillRect/>
            </a:stretch>
          </a:blipFill>
          <a:ln w="12700">
            <a:solidFill>
              <a:schemeClr val="tx1"/>
            </a:solidFill>
            <a:miter lim="800000"/>
            <a:headEnd/>
            <a:tailEnd/>
          </a:ln>
          <a:effectLst>
            <a:outerShdw dist="135003" dir="2471156" algn="ctr" rotWithShape="0">
              <a:srgbClr val="DDDDDD"/>
            </a:outerShdw>
          </a:effectLst>
        </p:spPr>
        <p:txBody>
          <a:bodyPr lIns="274320" rIns="182880" anchor="ctr"/>
          <a:lstStyle/>
          <a:p>
            <a:pPr>
              <a:lnSpc>
                <a:spcPct val="105000"/>
              </a:lnSpc>
              <a:spcBef>
                <a:spcPct val="50000"/>
              </a:spcBef>
              <a:defRPr/>
            </a:pPr>
            <a:r>
              <a:rPr lang="en-US" sz="2000">
                <a:solidFill>
                  <a:schemeClr val="bg1"/>
                </a:solidFill>
              </a:rPr>
              <a:t>Leaders use framing (selectively including or excluding facts) to influence how others see and interpret reality.</a:t>
            </a:r>
          </a:p>
        </p:txBody>
      </p:sp>
      <p:sp>
        <p:nvSpPr>
          <p:cNvPr id="14343" name="Text Box 5"/>
          <p:cNvSpPr txBox="1">
            <a:spLocks noChangeArrowheads="1"/>
          </p:cNvSpPr>
          <p:nvPr/>
        </p:nvSpPr>
        <p:spPr bwMode="auto">
          <a:xfrm>
            <a:off x="914400" y="1677988"/>
            <a:ext cx="3657600" cy="1370012"/>
          </a:xfrm>
          <a:prstGeom prst="rect">
            <a:avLst/>
          </a:prstGeom>
          <a:noFill/>
          <a:ln w="9525">
            <a:noFill/>
            <a:miter lim="800000"/>
            <a:headEnd/>
            <a:tailEnd/>
          </a:ln>
        </p:spPr>
        <p:txBody>
          <a:bodyPr>
            <a:spAutoFit/>
          </a:bodyPr>
          <a:lstStyle/>
          <a:p>
            <a:pPr>
              <a:spcBef>
                <a:spcPct val="50000"/>
              </a:spcBef>
            </a:pPr>
            <a:r>
              <a:rPr lang="en-US" sz="2400"/>
              <a:t>Framing</a:t>
            </a:r>
          </a:p>
          <a:p>
            <a:pPr>
              <a:spcBef>
                <a:spcPct val="50000"/>
              </a:spcBef>
            </a:pPr>
            <a:r>
              <a:rPr lang="en-US" sz="2400" b="0">
                <a:latin typeface="Tahoma" pitchFamily="34" charset="0"/>
              </a:rPr>
              <a:t>A way to use language to manage meaning.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box(in)">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nimBg="1" autoUpdateAnimBg="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12–</a:t>
            </a:r>
            <a:fld id="{BEB06DD0-5165-4FCE-9C7E-34FF41900A8E}" type="slidenum">
              <a:rPr lang="en-US"/>
              <a:pPr/>
              <a:t>317</a:t>
            </a:fld>
            <a:endParaRPr lang="en-US"/>
          </a:p>
        </p:txBody>
      </p:sp>
      <p:sp>
        <p:nvSpPr>
          <p:cNvPr id="267266" name="Rectangle 2"/>
          <p:cNvSpPr>
            <a:spLocks noGrp="1" noChangeArrowheads="1"/>
          </p:cNvSpPr>
          <p:nvPr>
            <p:ph type="title"/>
          </p:nvPr>
        </p:nvSpPr>
        <p:spPr/>
        <p:txBody>
          <a:bodyPr>
            <a:normAutofit fontScale="90000"/>
          </a:bodyPr>
          <a:lstStyle/>
          <a:p>
            <a:pPr algn="just" rtl="0" eaLnBrk="1" hangingPunct="1">
              <a:defRPr/>
            </a:pPr>
            <a:r>
              <a:rPr lang="en-US" smtClean="0"/>
              <a:t>Inspirational Approaches to Leadership</a:t>
            </a:r>
          </a:p>
        </p:txBody>
      </p:sp>
      <p:sp>
        <p:nvSpPr>
          <p:cNvPr id="267267" name="Text Box 3" descr="Chap01Bkgd03"/>
          <p:cNvSpPr txBox="1">
            <a:spLocks noChangeArrowheads="1"/>
          </p:cNvSpPr>
          <p:nvPr/>
        </p:nvSpPr>
        <p:spPr bwMode="blackWhite">
          <a:xfrm>
            <a:off x="1524000" y="3429000"/>
            <a:ext cx="6553200" cy="2895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anchor="ctr"/>
          <a:lstStyle/>
          <a:p>
            <a:pPr marL="457200" indent="-457200">
              <a:lnSpc>
                <a:spcPct val="90000"/>
              </a:lnSpc>
              <a:spcBef>
                <a:spcPct val="50000"/>
              </a:spcBef>
              <a:defRPr/>
            </a:pPr>
            <a:r>
              <a:rPr lang="en-US" sz="2400">
                <a:solidFill>
                  <a:srgbClr val="FFFFCC"/>
                </a:solidFill>
              </a:rPr>
              <a:t>Charismatics Influence Followers By:</a:t>
            </a:r>
          </a:p>
          <a:p>
            <a:pPr marL="457200" indent="-457200">
              <a:lnSpc>
                <a:spcPct val="90000"/>
              </a:lnSpc>
              <a:spcBef>
                <a:spcPct val="50000"/>
              </a:spcBef>
              <a:buFontTx/>
              <a:buAutoNum type="arabicPeriod"/>
              <a:defRPr/>
            </a:pPr>
            <a:r>
              <a:rPr lang="en-US" sz="2400">
                <a:solidFill>
                  <a:schemeClr val="bg1"/>
                </a:solidFill>
              </a:rPr>
              <a:t>Articulating the vision</a:t>
            </a:r>
          </a:p>
          <a:p>
            <a:pPr marL="457200" indent="-457200">
              <a:lnSpc>
                <a:spcPct val="90000"/>
              </a:lnSpc>
              <a:spcBef>
                <a:spcPct val="50000"/>
              </a:spcBef>
              <a:buFontTx/>
              <a:buAutoNum type="arabicPeriod"/>
              <a:defRPr/>
            </a:pPr>
            <a:r>
              <a:rPr lang="en-US" sz="2400">
                <a:solidFill>
                  <a:schemeClr val="bg1"/>
                </a:solidFill>
              </a:rPr>
              <a:t>Setting high performance expectations</a:t>
            </a:r>
          </a:p>
          <a:p>
            <a:pPr marL="457200" indent="-457200">
              <a:lnSpc>
                <a:spcPct val="90000"/>
              </a:lnSpc>
              <a:spcBef>
                <a:spcPct val="50000"/>
              </a:spcBef>
              <a:buFontTx/>
              <a:buAutoNum type="arabicPeriod"/>
              <a:defRPr/>
            </a:pPr>
            <a:r>
              <a:rPr lang="en-US" sz="2400">
                <a:solidFill>
                  <a:schemeClr val="bg1"/>
                </a:solidFill>
              </a:rPr>
              <a:t>Conveying a new set of values</a:t>
            </a:r>
          </a:p>
          <a:p>
            <a:pPr marL="457200" indent="-457200">
              <a:lnSpc>
                <a:spcPct val="90000"/>
              </a:lnSpc>
              <a:spcBef>
                <a:spcPct val="50000"/>
              </a:spcBef>
              <a:buFontTx/>
              <a:buAutoNum type="arabicPeriod"/>
              <a:defRPr/>
            </a:pPr>
            <a:r>
              <a:rPr lang="en-US" sz="2400">
                <a:solidFill>
                  <a:schemeClr val="bg1"/>
                </a:solidFill>
              </a:rPr>
              <a:t>Making personal sacrifices</a:t>
            </a:r>
          </a:p>
        </p:txBody>
      </p:sp>
      <p:sp>
        <p:nvSpPr>
          <p:cNvPr id="15366" name="Text Box 4"/>
          <p:cNvSpPr txBox="1">
            <a:spLocks noChangeArrowheads="1"/>
          </p:cNvSpPr>
          <p:nvPr/>
        </p:nvSpPr>
        <p:spPr bwMode="auto">
          <a:xfrm>
            <a:off x="914400" y="1328738"/>
            <a:ext cx="7315200" cy="1735137"/>
          </a:xfrm>
          <a:prstGeom prst="rect">
            <a:avLst/>
          </a:prstGeom>
          <a:noFill/>
          <a:ln w="9525">
            <a:noFill/>
            <a:miter lim="800000"/>
            <a:headEnd/>
            <a:tailEnd/>
          </a:ln>
        </p:spPr>
        <p:txBody>
          <a:bodyPr>
            <a:spAutoFit/>
          </a:bodyPr>
          <a:lstStyle/>
          <a:p>
            <a:pPr>
              <a:spcBef>
                <a:spcPct val="50000"/>
              </a:spcBef>
            </a:pPr>
            <a:r>
              <a:rPr lang="en-US" sz="2400"/>
              <a:t>Charismatic Leadership Theory</a:t>
            </a:r>
          </a:p>
          <a:p>
            <a:pPr>
              <a:spcBef>
                <a:spcPct val="50000"/>
              </a:spcBef>
            </a:pPr>
            <a:r>
              <a:rPr lang="en-US" sz="2400" b="0">
                <a:latin typeface="Tahoma" pitchFamily="34" charset="0"/>
              </a:rPr>
              <a:t>Followers make attributions of heroic or extraordinary leadership abilities when they observe certain behaviors.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box(in)">
                                      <p:cBhvr>
                                        <p:cTn id="7" dur="5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12–</a:t>
            </a:r>
            <a:fld id="{BB68C1AC-F6F9-4541-935A-1C418B9DD836}" type="slidenum">
              <a:rPr lang="en-US"/>
              <a:pPr/>
              <a:t>318</a:t>
            </a:fld>
            <a:endParaRPr lang="en-US"/>
          </a:p>
        </p:txBody>
      </p:sp>
      <p:sp>
        <p:nvSpPr>
          <p:cNvPr id="268290" name="Rectangle 2"/>
          <p:cNvSpPr>
            <a:spLocks noGrp="1" noChangeArrowheads="1"/>
          </p:cNvSpPr>
          <p:nvPr>
            <p:ph type="title"/>
          </p:nvPr>
        </p:nvSpPr>
        <p:spPr/>
        <p:txBody>
          <a:bodyPr>
            <a:normAutofit fontScale="90000"/>
          </a:bodyPr>
          <a:lstStyle/>
          <a:p>
            <a:pPr algn="just" rtl="0" eaLnBrk="1" hangingPunct="1">
              <a:defRPr/>
            </a:pPr>
            <a:r>
              <a:rPr lang="en-US" smtClean="0"/>
              <a:t>Key Characteristics of Charismatic Leaders</a:t>
            </a:r>
          </a:p>
        </p:txBody>
      </p:sp>
      <p:sp>
        <p:nvSpPr>
          <p:cNvPr id="268293"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–3</a:t>
            </a:r>
            <a:endParaRPr lang="en-US" sz="1000">
              <a:solidFill>
                <a:schemeClr val="bg1"/>
              </a:solidFill>
            </a:endParaRPr>
          </a:p>
        </p:txBody>
      </p:sp>
      <p:sp>
        <p:nvSpPr>
          <p:cNvPr id="16390" name="Rectangle 6"/>
          <p:cNvSpPr>
            <a:spLocks noChangeArrowheads="1"/>
          </p:cNvSpPr>
          <p:nvPr/>
        </p:nvSpPr>
        <p:spPr bwMode="auto">
          <a:xfrm>
            <a:off x="914400" y="1447800"/>
            <a:ext cx="7315200" cy="4422775"/>
          </a:xfrm>
          <a:prstGeom prst="rect">
            <a:avLst/>
          </a:prstGeom>
          <a:noFill/>
          <a:ln w="9525">
            <a:noFill/>
            <a:miter lim="800000"/>
            <a:headEnd/>
            <a:tailEnd/>
          </a:ln>
        </p:spPr>
        <p:txBody>
          <a:bodyPr>
            <a:spAutoFit/>
          </a:bodyPr>
          <a:lstStyle/>
          <a:p>
            <a:pPr marL="347663" indent="-347663">
              <a:spcBef>
                <a:spcPct val="50000"/>
              </a:spcBef>
              <a:buFontTx/>
              <a:buAutoNum type="arabicPeriod"/>
            </a:pPr>
            <a:r>
              <a:rPr lang="en-US" sz="2000" i="1">
                <a:solidFill>
                  <a:srgbClr val="CC3300"/>
                </a:solidFill>
              </a:rPr>
              <a:t>Vision and articulation.</a:t>
            </a:r>
            <a:r>
              <a:rPr lang="en-US" sz="1800"/>
              <a:t> Has a vision—expressed as an idealized goal—that proposes a future better than the status quo; and is able to clarify the importance of the vision in terms that are understandable to others.</a:t>
            </a:r>
          </a:p>
          <a:p>
            <a:pPr marL="347663" indent="-347663">
              <a:spcBef>
                <a:spcPct val="50000"/>
              </a:spcBef>
              <a:buFontTx/>
              <a:buAutoNum type="arabicPeriod"/>
            </a:pPr>
            <a:r>
              <a:rPr lang="en-US" sz="2000" i="1">
                <a:solidFill>
                  <a:srgbClr val="CC3300"/>
                </a:solidFill>
              </a:rPr>
              <a:t>Personal risk.</a:t>
            </a:r>
            <a:r>
              <a:rPr lang="en-US" sz="1800"/>
              <a:t> Willing to take on high personal risk, incur high costs and engage in self-sacrifice to achieve the vision.</a:t>
            </a:r>
          </a:p>
          <a:p>
            <a:pPr marL="347663" indent="-347663">
              <a:spcBef>
                <a:spcPct val="50000"/>
              </a:spcBef>
              <a:buFontTx/>
              <a:buAutoNum type="arabicPeriod"/>
            </a:pPr>
            <a:r>
              <a:rPr lang="en-US" sz="2000" i="1">
                <a:solidFill>
                  <a:srgbClr val="CC3300"/>
                </a:solidFill>
              </a:rPr>
              <a:t>Environmental sensitivity.</a:t>
            </a:r>
            <a:r>
              <a:rPr lang="en-US" sz="1800"/>
              <a:t> Able to make realistic assessments of the environmental constraints and resources needed to bring about change.</a:t>
            </a:r>
          </a:p>
          <a:p>
            <a:pPr marL="347663" indent="-347663">
              <a:spcBef>
                <a:spcPct val="50000"/>
              </a:spcBef>
              <a:buFontTx/>
              <a:buAutoNum type="arabicPeriod"/>
            </a:pPr>
            <a:r>
              <a:rPr lang="en-US" sz="2000" i="1">
                <a:solidFill>
                  <a:srgbClr val="CC3300"/>
                </a:solidFill>
              </a:rPr>
              <a:t>Sensitivity to follower needs.</a:t>
            </a:r>
            <a:r>
              <a:rPr lang="en-US" sz="1800"/>
              <a:t> Perceptive of others’ abilities and responsive to their needs and feelings.</a:t>
            </a:r>
          </a:p>
          <a:p>
            <a:pPr marL="347663" indent="-347663">
              <a:spcBef>
                <a:spcPct val="50000"/>
              </a:spcBef>
              <a:buFontTx/>
              <a:buAutoNum type="arabicPeriod"/>
            </a:pPr>
            <a:r>
              <a:rPr lang="en-US" sz="2000" i="1">
                <a:solidFill>
                  <a:srgbClr val="CC3300"/>
                </a:solidFill>
              </a:rPr>
              <a:t>Unconventional behavior.</a:t>
            </a:r>
            <a:r>
              <a:rPr lang="en-US" sz="1800"/>
              <a:t> Engages in behaviors that are perceived as novel and counter to norms.</a:t>
            </a:r>
          </a:p>
        </p:txBody>
      </p:sp>
      <p:sp>
        <p:nvSpPr>
          <p:cNvPr id="16391" name="Rectangle 7"/>
          <p:cNvSpPr>
            <a:spLocks noChangeArrowheads="1"/>
          </p:cNvSpPr>
          <p:nvPr/>
        </p:nvSpPr>
        <p:spPr bwMode="auto">
          <a:xfrm>
            <a:off x="685800" y="6149975"/>
            <a:ext cx="3886200" cy="365125"/>
          </a:xfrm>
          <a:prstGeom prst="rect">
            <a:avLst/>
          </a:prstGeom>
          <a:noFill/>
          <a:ln w="9525">
            <a:noFill/>
            <a:miter lim="800000"/>
            <a:headEnd/>
            <a:tailEnd/>
          </a:ln>
        </p:spPr>
        <p:txBody>
          <a:bodyPr>
            <a:spAutoFit/>
          </a:bodyPr>
          <a:lstStyle/>
          <a:p>
            <a:r>
              <a:rPr lang="en-US" b="0" i="1"/>
              <a:t>Source: </a:t>
            </a:r>
            <a:r>
              <a:rPr lang="en-US" b="0"/>
              <a:t>Based on J. A. Conger and R. N. Kanungo, </a:t>
            </a:r>
            <a:r>
              <a:rPr lang="en-US" b="0" i="1"/>
              <a:t>Charismatic Leadership in Organizations </a:t>
            </a:r>
            <a:r>
              <a:rPr lang="en-US" b="0"/>
              <a:t>(Thousand Oaks, CA: Sage, 1998), p. 94.</a:t>
            </a:r>
          </a:p>
        </p:txBody>
      </p:sp>
    </p:spTree>
  </p:cSld>
  <p:clrMapOvr>
    <a:masterClrMapping/>
  </p:clrMapOvr>
  <p:transition>
    <p:cut thruBlk="1"/>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 2005 Prentice Hall Inc. All rights reserved.</a:t>
            </a:r>
          </a:p>
        </p:txBody>
      </p:sp>
      <p:sp>
        <p:nvSpPr>
          <p:cNvPr id="17411" name="Slide Number Placeholder 4"/>
          <p:cNvSpPr>
            <a:spLocks noGrp="1"/>
          </p:cNvSpPr>
          <p:nvPr>
            <p:ph type="sldNum" sz="quarter" idx="11"/>
          </p:nvPr>
        </p:nvSpPr>
        <p:spPr>
          <a:noFill/>
        </p:spPr>
        <p:txBody>
          <a:bodyPr/>
          <a:lstStyle/>
          <a:p>
            <a:r>
              <a:rPr lang="en-US"/>
              <a:t>12–</a:t>
            </a:r>
            <a:fld id="{0B61751F-B268-472B-ADEA-168F33FABB51}" type="slidenum">
              <a:rPr lang="en-US"/>
              <a:pPr/>
              <a:t>319</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Beyond Charismatic Leadership </a:t>
            </a:r>
          </a:p>
        </p:txBody>
      </p:sp>
      <p:sp>
        <p:nvSpPr>
          <p:cNvPr id="17413" name="Rectangle 3"/>
          <p:cNvSpPr>
            <a:spLocks noGrp="1" noChangeArrowheads="1"/>
          </p:cNvSpPr>
          <p:nvPr>
            <p:ph type="body" idx="1"/>
          </p:nvPr>
        </p:nvSpPr>
        <p:spPr/>
        <p:txBody>
          <a:bodyPr/>
          <a:lstStyle/>
          <a:p>
            <a:pPr algn="just" rtl="0" eaLnBrk="1" hangingPunct="1"/>
            <a:r>
              <a:rPr lang="en-US" smtClean="0"/>
              <a:t>Level 5 Leaders</a:t>
            </a:r>
          </a:p>
          <a:p>
            <a:pPr lvl="1" algn="just" rtl="0" eaLnBrk="1" hangingPunct="1"/>
            <a:r>
              <a:rPr lang="en-US" smtClean="0"/>
              <a:t>Possess a fifth dimension—a paradoxical blend of personal humility and professional will—in addition to the four basic leadership qualities of individual capability, team skills, managerial competence, and the ability to stimulate others to high performance.</a:t>
            </a:r>
          </a:p>
          <a:p>
            <a:pPr lvl="1" algn="just" rtl="0" eaLnBrk="1" hangingPunct="1"/>
            <a:r>
              <a:rPr lang="en-US" smtClean="0"/>
              <a:t>Channel their ego needs away from themselves and into the goal of building a great company. </a:t>
            </a:r>
          </a:p>
        </p:txBody>
      </p:sp>
      <p:pic>
        <p:nvPicPr>
          <p:cNvPr id="17414" name="Picture 14" descr="BD20208_"/>
          <p:cNvPicPr>
            <a:picLocks noChangeAspect="1" noChangeArrowheads="1"/>
          </p:cNvPicPr>
          <p:nvPr/>
        </p:nvPicPr>
        <p:blipFill>
          <a:blip r:embed="rId2"/>
          <a:srcRect/>
          <a:stretch>
            <a:fillRect/>
          </a:stretch>
        </p:blipFill>
        <p:spPr bwMode="auto">
          <a:xfrm>
            <a:off x="5334000" y="4343400"/>
            <a:ext cx="2967038" cy="1870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2–</a:t>
            </a:r>
            <a:fld id="{6F6624AB-A0DB-40B0-A758-24023EB9CA98}" type="slidenum">
              <a:rPr lang="en-US"/>
              <a:pPr/>
              <a:t>32</a:t>
            </a:fld>
            <a:endParaRPr lang="en-US"/>
          </a:p>
        </p:txBody>
      </p:sp>
      <p:sp>
        <p:nvSpPr>
          <p:cNvPr id="182274" name="Oval 2"/>
          <p:cNvSpPr>
            <a:spLocks noChangeArrowheads="1"/>
          </p:cNvSpPr>
          <p:nvPr/>
        </p:nvSpPr>
        <p:spPr bwMode="auto">
          <a:xfrm>
            <a:off x="3429000" y="2133600"/>
            <a:ext cx="2286000" cy="2133600"/>
          </a:xfrm>
          <a:prstGeom prst="ellipse">
            <a:avLst/>
          </a:prstGeom>
          <a:solidFill>
            <a:srgbClr val="DDDDDD">
              <a:alpha val="50195"/>
            </a:srgbClr>
          </a:solidFill>
          <a:ln w="19050">
            <a:solidFill>
              <a:schemeClr val="tx1"/>
            </a:solidFill>
            <a:round/>
            <a:headEnd/>
            <a:tailEnd/>
          </a:ln>
        </p:spPr>
        <p:txBody>
          <a:bodyPr wrap="none" anchor="ctr" anchorCtr="1"/>
          <a:lstStyle/>
          <a:p>
            <a:pPr algn="ctr"/>
            <a:r>
              <a:rPr lang="en-US" sz="2800">
                <a:latin typeface="Tahoma" pitchFamily="34" charset="0"/>
              </a:rPr>
              <a:t>Ability-Job</a:t>
            </a:r>
            <a:br>
              <a:rPr lang="en-US" sz="2800">
                <a:latin typeface="Tahoma" pitchFamily="34" charset="0"/>
              </a:rPr>
            </a:br>
            <a:r>
              <a:rPr lang="en-US" sz="2800">
                <a:latin typeface="Tahoma" pitchFamily="34" charset="0"/>
              </a:rPr>
              <a:t>Fit</a:t>
            </a:r>
          </a:p>
        </p:txBody>
      </p:sp>
      <p:sp>
        <p:nvSpPr>
          <p:cNvPr id="182275" name="Rectangle 3"/>
          <p:cNvSpPr>
            <a:spLocks noGrp="1" noChangeArrowheads="1"/>
          </p:cNvSpPr>
          <p:nvPr>
            <p:ph type="title"/>
          </p:nvPr>
        </p:nvSpPr>
        <p:spPr/>
        <p:txBody>
          <a:bodyPr/>
          <a:lstStyle/>
          <a:p>
            <a:pPr algn="just" rtl="0" eaLnBrk="1" hangingPunct="1">
              <a:defRPr/>
            </a:pPr>
            <a:r>
              <a:rPr lang="en-US" smtClean="0"/>
              <a:t>The Ability-</a:t>
            </a:r>
            <a:r>
              <a:rPr lang="en-US" smtClean="0">
                <a:cs typeface="Arial" pitchFamily="34" charset="0"/>
              </a:rPr>
              <a:t>Job Fit</a:t>
            </a:r>
            <a:endParaRPr lang="en-US" smtClean="0"/>
          </a:p>
        </p:txBody>
      </p:sp>
      <p:grpSp>
        <p:nvGrpSpPr>
          <p:cNvPr id="2" name="Group 4"/>
          <p:cNvGrpSpPr>
            <a:grpSpLocks/>
          </p:cNvGrpSpPr>
          <p:nvPr/>
        </p:nvGrpSpPr>
        <p:grpSpPr bwMode="auto">
          <a:xfrm>
            <a:off x="1066800" y="2971800"/>
            <a:ext cx="7010400" cy="1066800"/>
            <a:chOff x="672" y="2016"/>
            <a:chExt cx="4416" cy="672"/>
          </a:xfrm>
        </p:grpSpPr>
        <p:sp>
          <p:nvSpPr>
            <p:cNvPr id="182277" name="AutoShape 5"/>
            <p:cNvSpPr>
              <a:spLocks noChangeArrowheads="1"/>
            </p:cNvSpPr>
            <p:nvPr/>
          </p:nvSpPr>
          <p:spPr bwMode="blackWhite">
            <a:xfrm>
              <a:off x="672" y="2016"/>
              <a:ext cx="1680" cy="672"/>
            </a:xfrm>
            <a:prstGeom prst="rightArrow">
              <a:avLst>
                <a:gd name="adj1" fmla="val 72917"/>
                <a:gd name="adj2" fmla="val 61308"/>
              </a:avLst>
            </a:prstGeom>
            <a:solidFill>
              <a:srgbClr val="996633"/>
            </a:solidFill>
            <a:ln w="9525">
              <a:solidFill>
                <a:schemeClr val="tx1"/>
              </a:solidFill>
              <a:miter lim="800000"/>
              <a:headEnd/>
              <a:tailEnd/>
            </a:ln>
            <a:effectLst/>
          </p:spPr>
          <p:txBody>
            <a:bodyPr wrap="none" anchor="ctr"/>
            <a:lstStyle/>
            <a:p>
              <a:pPr algn="ctr">
                <a:defRPr/>
              </a:pPr>
              <a:r>
                <a:rPr lang="en-US" sz="2000">
                  <a:solidFill>
                    <a:srgbClr val="FFFFCC"/>
                  </a:solidFill>
                  <a:effectLst>
                    <a:outerShdw blurRad="38100" dist="38100" dir="2700000" algn="tl">
                      <a:srgbClr val="000000"/>
                    </a:outerShdw>
                  </a:effectLst>
                </a:rPr>
                <a:t>Employee’s</a:t>
              </a:r>
              <a:br>
                <a:rPr lang="en-US" sz="2000">
                  <a:solidFill>
                    <a:srgbClr val="FFFFCC"/>
                  </a:solidFill>
                  <a:effectLst>
                    <a:outerShdw blurRad="38100" dist="38100" dir="2700000" algn="tl">
                      <a:srgbClr val="000000"/>
                    </a:outerShdw>
                  </a:effectLst>
                </a:rPr>
              </a:br>
              <a:r>
                <a:rPr lang="en-US" sz="2000">
                  <a:solidFill>
                    <a:srgbClr val="FFFFCC"/>
                  </a:solidFill>
                  <a:effectLst>
                    <a:outerShdw blurRad="38100" dist="38100" dir="2700000" algn="tl">
                      <a:srgbClr val="000000"/>
                    </a:outerShdw>
                  </a:effectLst>
                </a:rPr>
                <a:t>Abilities</a:t>
              </a:r>
            </a:p>
          </p:txBody>
        </p:sp>
        <p:sp>
          <p:nvSpPr>
            <p:cNvPr id="182278" name="AutoShape 6"/>
            <p:cNvSpPr>
              <a:spLocks noChangeArrowheads="1"/>
            </p:cNvSpPr>
            <p:nvPr/>
          </p:nvSpPr>
          <p:spPr bwMode="blackWhite">
            <a:xfrm>
              <a:off x="3408" y="2016"/>
              <a:ext cx="1680" cy="672"/>
            </a:xfrm>
            <a:prstGeom prst="leftArrow">
              <a:avLst>
                <a:gd name="adj1" fmla="val 70833"/>
                <a:gd name="adj2" fmla="val 60116"/>
              </a:avLst>
            </a:prstGeom>
            <a:solidFill>
              <a:srgbClr val="336699"/>
            </a:solidFill>
            <a:ln w="9525">
              <a:solidFill>
                <a:schemeClr val="tx1"/>
              </a:solidFill>
              <a:miter lim="800000"/>
              <a:headEnd/>
              <a:tailEnd/>
            </a:ln>
            <a:effectLst/>
          </p:spPr>
          <p:txBody>
            <a:bodyPr wrap="none" anchor="ctr"/>
            <a:lstStyle/>
            <a:p>
              <a:pPr algn="ctr">
                <a:defRPr/>
              </a:pPr>
              <a:r>
                <a:rPr lang="en-US" sz="2000">
                  <a:solidFill>
                    <a:srgbClr val="FFFFCC"/>
                  </a:solidFill>
                  <a:effectLst>
                    <a:outerShdw blurRad="38100" dist="38100" dir="2700000" algn="tl">
                      <a:srgbClr val="000000"/>
                    </a:outerShdw>
                  </a:effectLst>
                </a:rPr>
                <a:t>Job’s Ability</a:t>
              </a:r>
              <a:br>
                <a:rPr lang="en-US" sz="2000">
                  <a:solidFill>
                    <a:srgbClr val="FFFFCC"/>
                  </a:solidFill>
                  <a:effectLst>
                    <a:outerShdw blurRad="38100" dist="38100" dir="2700000" algn="tl">
                      <a:srgbClr val="000000"/>
                    </a:outerShdw>
                  </a:effectLst>
                </a:rPr>
              </a:br>
              <a:r>
                <a:rPr lang="en-US" sz="2000">
                  <a:solidFill>
                    <a:srgbClr val="FFFFCC"/>
                  </a:solidFill>
                  <a:effectLst>
                    <a:outerShdw blurRad="38100" dist="38100" dir="2700000" algn="tl">
                      <a:srgbClr val="000000"/>
                    </a:outerShdw>
                  </a:effectLst>
                </a:rPr>
                <a:t>Requirements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box(out)">
                                      <p:cBhvr>
                                        <p:cTn id="7" dur="500"/>
                                        <p:tgtEl>
                                          <p:spTgt spid="18227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nimBg="1" autoUpdateAnimBg="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12–</a:t>
            </a:r>
            <a:fld id="{657C2CA2-47AB-4898-82DF-9AE2FB26FA2F}" type="slidenum">
              <a:rPr lang="en-US"/>
              <a:pPr/>
              <a:t>320</a:t>
            </a:fld>
            <a:endParaRPr lang="en-US"/>
          </a:p>
        </p:txBody>
      </p:sp>
      <p:sp>
        <p:nvSpPr>
          <p:cNvPr id="270338" name="Rectangle 2"/>
          <p:cNvSpPr>
            <a:spLocks noGrp="1" noChangeArrowheads="1"/>
          </p:cNvSpPr>
          <p:nvPr>
            <p:ph type="title"/>
          </p:nvPr>
        </p:nvSpPr>
        <p:spPr/>
        <p:txBody>
          <a:bodyPr>
            <a:normAutofit fontScale="90000"/>
          </a:bodyPr>
          <a:lstStyle/>
          <a:p>
            <a:pPr algn="just" rtl="0" eaLnBrk="1" hangingPunct="1">
              <a:defRPr/>
            </a:pPr>
            <a:r>
              <a:rPr lang="en-US" smtClean="0"/>
              <a:t>Transactional and Transformational Leadership</a:t>
            </a:r>
          </a:p>
        </p:txBody>
      </p:sp>
      <p:sp>
        <p:nvSpPr>
          <p:cNvPr id="270339" name="Line 3"/>
          <p:cNvSpPr>
            <a:spLocks noChangeShapeType="1"/>
          </p:cNvSpPr>
          <p:nvPr/>
        </p:nvSpPr>
        <p:spPr bwMode="auto">
          <a:xfrm>
            <a:off x="914400" y="3962400"/>
            <a:ext cx="3810000" cy="0"/>
          </a:xfrm>
          <a:prstGeom prst="line">
            <a:avLst/>
          </a:prstGeom>
          <a:noFill/>
          <a:ln w="38100">
            <a:solidFill>
              <a:srgbClr val="CC3300"/>
            </a:solidFill>
            <a:round/>
            <a:headEnd/>
            <a:tailEnd/>
          </a:ln>
        </p:spPr>
        <p:txBody>
          <a:bodyPr/>
          <a:lstStyle/>
          <a:p>
            <a:endParaRPr lang="fa-IR"/>
          </a:p>
        </p:txBody>
      </p:sp>
      <p:sp>
        <p:nvSpPr>
          <p:cNvPr id="270340" name="Text Box 4"/>
          <p:cNvSpPr txBox="1">
            <a:spLocks noChangeArrowheads="1"/>
          </p:cNvSpPr>
          <p:nvPr/>
        </p:nvSpPr>
        <p:spPr bwMode="blackWhite">
          <a:xfrm>
            <a:off x="5257800" y="1447800"/>
            <a:ext cx="3124200" cy="2362200"/>
          </a:xfrm>
          <a:prstGeom prst="rect">
            <a:avLst/>
          </a:prstGeom>
          <a:solidFill>
            <a:srgbClr val="336600"/>
          </a:solidFill>
          <a:ln w="19050">
            <a:solidFill>
              <a:schemeClr val="tx1"/>
            </a:solidFill>
            <a:miter lim="800000"/>
            <a:headEnd/>
            <a:tailEnd/>
          </a:ln>
        </p:spPr>
        <p:txBody>
          <a:bodyPr lIns="182880" tIns="137160"/>
          <a:lstStyle/>
          <a:p>
            <a:pPr marL="173038" indent="-173038">
              <a:spcBef>
                <a:spcPct val="50000"/>
              </a:spcBef>
              <a:buFontTx/>
              <a:buChar char="•"/>
            </a:pPr>
            <a:r>
              <a:rPr lang="en-US" sz="1800">
                <a:solidFill>
                  <a:schemeClr val="bg1"/>
                </a:solidFill>
              </a:rPr>
              <a:t>Contingent Reward</a:t>
            </a:r>
          </a:p>
          <a:p>
            <a:pPr marL="173038" indent="-173038">
              <a:spcBef>
                <a:spcPct val="50000"/>
              </a:spcBef>
              <a:buFontTx/>
              <a:buChar char="•"/>
            </a:pPr>
            <a:r>
              <a:rPr lang="en-US" sz="1800">
                <a:solidFill>
                  <a:schemeClr val="bg1"/>
                </a:solidFill>
              </a:rPr>
              <a:t>Management by Exception (active)</a:t>
            </a:r>
          </a:p>
          <a:p>
            <a:pPr marL="173038" indent="-173038">
              <a:spcBef>
                <a:spcPct val="50000"/>
              </a:spcBef>
              <a:buFontTx/>
              <a:buChar char="•"/>
            </a:pPr>
            <a:r>
              <a:rPr lang="en-US" sz="1800">
                <a:solidFill>
                  <a:schemeClr val="bg1"/>
                </a:solidFill>
              </a:rPr>
              <a:t>Management by Exception (passive)</a:t>
            </a:r>
          </a:p>
          <a:p>
            <a:pPr marL="173038" indent="-173038">
              <a:spcBef>
                <a:spcPct val="50000"/>
              </a:spcBef>
              <a:buFontTx/>
              <a:buChar char="•"/>
            </a:pPr>
            <a:r>
              <a:rPr lang="en-US" sz="1800">
                <a:solidFill>
                  <a:schemeClr val="bg1"/>
                </a:solidFill>
              </a:rPr>
              <a:t>Laissez-Faire</a:t>
            </a:r>
          </a:p>
        </p:txBody>
      </p:sp>
      <p:sp>
        <p:nvSpPr>
          <p:cNvPr id="270341" name="Text Box 5"/>
          <p:cNvSpPr txBox="1">
            <a:spLocks noChangeArrowheads="1"/>
          </p:cNvSpPr>
          <p:nvPr/>
        </p:nvSpPr>
        <p:spPr bwMode="blackWhite">
          <a:xfrm>
            <a:off x="5257800" y="4229100"/>
            <a:ext cx="3124200" cy="2095500"/>
          </a:xfrm>
          <a:prstGeom prst="rect">
            <a:avLst/>
          </a:prstGeom>
          <a:solidFill>
            <a:srgbClr val="333399"/>
          </a:solidFill>
          <a:ln w="19050">
            <a:solidFill>
              <a:schemeClr val="tx1"/>
            </a:solidFill>
            <a:miter lim="800000"/>
            <a:headEnd/>
            <a:tailEnd/>
          </a:ln>
        </p:spPr>
        <p:txBody>
          <a:bodyPr lIns="182880" tIns="137160"/>
          <a:lstStyle/>
          <a:p>
            <a:pPr marL="173038" indent="-173038">
              <a:spcBef>
                <a:spcPct val="50000"/>
              </a:spcBef>
              <a:buFontTx/>
              <a:buChar char="•"/>
            </a:pPr>
            <a:r>
              <a:rPr lang="en-US" sz="1800">
                <a:solidFill>
                  <a:schemeClr val="bg1"/>
                </a:solidFill>
              </a:rPr>
              <a:t>Charisma</a:t>
            </a:r>
          </a:p>
          <a:p>
            <a:pPr marL="173038" indent="-173038">
              <a:spcBef>
                <a:spcPct val="50000"/>
              </a:spcBef>
              <a:buFontTx/>
              <a:buChar char="•"/>
            </a:pPr>
            <a:r>
              <a:rPr lang="en-US" sz="1800">
                <a:solidFill>
                  <a:schemeClr val="bg1"/>
                </a:solidFill>
              </a:rPr>
              <a:t>Inspiration</a:t>
            </a:r>
          </a:p>
          <a:p>
            <a:pPr marL="173038" indent="-173038">
              <a:spcBef>
                <a:spcPct val="50000"/>
              </a:spcBef>
              <a:buFontTx/>
              <a:buChar char="•"/>
            </a:pPr>
            <a:r>
              <a:rPr lang="en-US" sz="1800">
                <a:solidFill>
                  <a:schemeClr val="bg1"/>
                </a:solidFill>
              </a:rPr>
              <a:t>Intellectual Stimulation</a:t>
            </a:r>
          </a:p>
          <a:p>
            <a:pPr marL="173038" indent="-173038">
              <a:spcBef>
                <a:spcPct val="50000"/>
              </a:spcBef>
              <a:buFontTx/>
              <a:buChar char="•"/>
            </a:pPr>
            <a:r>
              <a:rPr lang="en-US" sz="1800">
                <a:solidFill>
                  <a:schemeClr val="bg1"/>
                </a:solidFill>
              </a:rPr>
              <a:t>Individual Consideration</a:t>
            </a:r>
          </a:p>
        </p:txBody>
      </p:sp>
      <p:sp>
        <p:nvSpPr>
          <p:cNvPr id="18440" name="Text Box 6"/>
          <p:cNvSpPr txBox="1">
            <a:spLocks noChangeArrowheads="1"/>
          </p:cNvSpPr>
          <p:nvPr/>
        </p:nvSpPr>
        <p:spPr bwMode="auto">
          <a:xfrm>
            <a:off x="914400" y="1295400"/>
            <a:ext cx="4038600" cy="2465388"/>
          </a:xfrm>
          <a:prstGeom prst="rect">
            <a:avLst/>
          </a:prstGeom>
          <a:noFill/>
          <a:ln w="9525">
            <a:noFill/>
            <a:miter lim="800000"/>
            <a:headEnd/>
            <a:tailEnd/>
          </a:ln>
        </p:spPr>
        <p:txBody>
          <a:bodyPr>
            <a:spAutoFit/>
          </a:bodyPr>
          <a:lstStyle/>
          <a:p>
            <a:pPr>
              <a:spcBef>
                <a:spcPct val="50000"/>
              </a:spcBef>
            </a:pPr>
            <a:r>
              <a:rPr lang="en-US" sz="2400"/>
              <a:t>Transactional Leaders</a:t>
            </a:r>
          </a:p>
          <a:p>
            <a:pPr>
              <a:spcBef>
                <a:spcPct val="50000"/>
              </a:spcBef>
            </a:pPr>
            <a:r>
              <a:rPr lang="en-US" sz="2400" b="0">
                <a:latin typeface="Tahoma" pitchFamily="34" charset="0"/>
              </a:rPr>
              <a:t>Leaders who guide or motivate their followers in the direction of established goals by clarifying role and task requirements.</a:t>
            </a:r>
          </a:p>
        </p:txBody>
      </p:sp>
      <p:sp>
        <p:nvSpPr>
          <p:cNvPr id="18441" name="Text Box 7"/>
          <p:cNvSpPr txBox="1">
            <a:spLocks noChangeArrowheads="1"/>
          </p:cNvSpPr>
          <p:nvPr/>
        </p:nvSpPr>
        <p:spPr bwMode="auto">
          <a:xfrm>
            <a:off x="914400" y="4148138"/>
            <a:ext cx="4191000" cy="2100262"/>
          </a:xfrm>
          <a:prstGeom prst="rect">
            <a:avLst/>
          </a:prstGeom>
          <a:noFill/>
          <a:ln w="9525">
            <a:noFill/>
            <a:miter lim="800000"/>
            <a:headEnd/>
            <a:tailEnd/>
          </a:ln>
        </p:spPr>
        <p:txBody>
          <a:bodyPr>
            <a:spAutoFit/>
          </a:bodyPr>
          <a:lstStyle/>
          <a:p>
            <a:pPr>
              <a:spcBef>
                <a:spcPct val="50000"/>
              </a:spcBef>
            </a:pPr>
            <a:r>
              <a:rPr lang="en-US" sz="2400"/>
              <a:t>Transformational Leaders</a:t>
            </a:r>
          </a:p>
          <a:p>
            <a:pPr>
              <a:spcBef>
                <a:spcPct val="50000"/>
              </a:spcBef>
            </a:pPr>
            <a:r>
              <a:rPr lang="en-US" sz="2400" b="0">
                <a:latin typeface="Tahoma" pitchFamily="34" charset="0"/>
              </a:rPr>
              <a:t>Leaders who provide individualized consideration and intellectual stimulation, and who possess charisma.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par>
                          <p:cTn id="7" fill="hold">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70340"/>
                                        </p:tgtEl>
                                        <p:attrNameLst>
                                          <p:attrName>style.visibility</p:attrName>
                                        </p:attrNameLst>
                                      </p:cBhvr>
                                      <p:to>
                                        <p:strVal val="visible"/>
                                      </p:to>
                                    </p:set>
                                    <p:animEffect transition="in" filter="box(in)">
                                      <p:cBhvr>
                                        <p:cTn id="10" dur="500"/>
                                        <p:tgtEl>
                                          <p:spTgt spid="270340"/>
                                        </p:tgtEl>
                                      </p:cBhvr>
                                    </p:animEffect>
                                  </p:childTnLst>
                                </p:cTn>
                              </p:par>
                            </p:childTnLst>
                          </p:cTn>
                        </p:par>
                        <p:par>
                          <p:cTn id="11" fill="hold">
                            <p:stCondLst>
                              <p:cond delay="1000"/>
                            </p:stCondLst>
                            <p:childTnLst>
                              <p:par>
                                <p:cTn id="12" presetID="4" presetClass="entr" presetSubtype="16" fill="hold" grpId="0" nodeType="afterEffect">
                                  <p:stCondLst>
                                    <p:cond delay="0"/>
                                  </p:stCondLst>
                                  <p:childTnLst>
                                    <p:set>
                                      <p:cBhvr>
                                        <p:cTn id="13" dur="1" fill="hold">
                                          <p:stCondLst>
                                            <p:cond delay="0"/>
                                          </p:stCondLst>
                                        </p:cTn>
                                        <p:tgtEl>
                                          <p:spTgt spid="270341"/>
                                        </p:tgtEl>
                                        <p:attrNameLst>
                                          <p:attrName>style.visibility</p:attrName>
                                        </p:attrNameLst>
                                      </p:cBhvr>
                                      <p:to>
                                        <p:strVal val="visible"/>
                                      </p:to>
                                    </p:set>
                                    <p:animEffect transition="in" filter="box(in)">
                                      <p:cBhvr>
                                        <p:cTn id="14" dur="5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p:bldP spid="270340" grpId="0" animBg="1" autoUpdateAnimBg="0"/>
      <p:bldP spid="270341" grpId="0" animBg="1"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12–</a:t>
            </a:r>
            <a:fld id="{74F349EE-7A8C-42A6-9757-09CAEAB93760}" type="slidenum">
              <a:rPr lang="en-US"/>
              <a:pPr/>
              <a:t>321</a:t>
            </a:fld>
            <a:endParaRPr lang="en-US"/>
          </a:p>
        </p:txBody>
      </p:sp>
      <p:sp>
        <p:nvSpPr>
          <p:cNvPr id="271362" name="Rectangle 2"/>
          <p:cNvSpPr>
            <a:spLocks noGrp="1" noChangeArrowheads="1"/>
          </p:cNvSpPr>
          <p:nvPr>
            <p:ph type="title"/>
          </p:nvPr>
        </p:nvSpPr>
        <p:spPr/>
        <p:txBody>
          <a:bodyPr>
            <a:normAutofit fontScale="90000"/>
          </a:bodyPr>
          <a:lstStyle/>
          <a:p>
            <a:pPr algn="just" rtl="0" eaLnBrk="1" hangingPunct="1">
              <a:defRPr/>
            </a:pPr>
            <a:r>
              <a:rPr lang="en-US" smtClean="0"/>
              <a:t>Characteristics of Transactional Leaders</a:t>
            </a:r>
          </a:p>
        </p:txBody>
      </p:sp>
      <p:sp>
        <p:nvSpPr>
          <p:cNvPr id="271365"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–4</a:t>
            </a:r>
            <a:endParaRPr lang="en-US" sz="1000">
              <a:solidFill>
                <a:schemeClr val="bg1"/>
              </a:solidFill>
            </a:endParaRPr>
          </a:p>
        </p:txBody>
      </p:sp>
      <p:sp>
        <p:nvSpPr>
          <p:cNvPr id="19462" name="Rectangle 6"/>
          <p:cNvSpPr>
            <a:spLocks noChangeArrowheads="1"/>
          </p:cNvSpPr>
          <p:nvPr/>
        </p:nvSpPr>
        <p:spPr bwMode="auto">
          <a:xfrm>
            <a:off x="895350" y="1371600"/>
            <a:ext cx="7334250" cy="3929063"/>
          </a:xfrm>
          <a:prstGeom prst="rect">
            <a:avLst/>
          </a:prstGeom>
          <a:noFill/>
          <a:ln w="9525">
            <a:noFill/>
            <a:miter lim="800000"/>
            <a:headEnd/>
            <a:tailEnd/>
          </a:ln>
        </p:spPr>
        <p:txBody>
          <a:bodyPr>
            <a:spAutoFit/>
          </a:bodyPr>
          <a:lstStyle/>
          <a:p>
            <a:pPr>
              <a:spcBef>
                <a:spcPct val="50000"/>
              </a:spcBef>
            </a:pPr>
            <a:r>
              <a:rPr lang="en-US" sz="2400" i="1">
                <a:solidFill>
                  <a:srgbClr val="CC3300"/>
                </a:solidFill>
              </a:rPr>
              <a:t>Contingent Reward:</a:t>
            </a:r>
            <a:r>
              <a:rPr lang="en-US" sz="2000" i="1"/>
              <a:t> </a:t>
            </a:r>
            <a:r>
              <a:rPr lang="en-US" sz="2000"/>
              <a:t>Contracts exchange of rewards for effort, promises rewards for good performance, recognizes accomplishments.</a:t>
            </a:r>
          </a:p>
          <a:p>
            <a:pPr>
              <a:spcBef>
                <a:spcPct val="50000"/>
              </a:spcBef>
            </a:pPr>
            <a:r>
              <a:rPr lang="en-US" sz="2400" i="1">
                <a:solidFill>
                  <a:srgbClr val="CC3300"/>
                </a:solidFill>
              </a:rPr>
              <a:t>Management by Exception (active):</a:t>
            </a:r>
            <a:r>
              <a:rPr lang="en-US" sz="2000" i="1"/>
              <a:t> </a:t>
            </a:r>
            <a:r>
              <a:rPr lang="en-US" sz="2000"/>
              <a:t>Watches and searches for deviations from rules and standards, takes corrective action.</a:t>
            </a:r>
          </a:p>
          <a:p>
            <a:pPr>
              <a:spcBef>
                <a:spcPct val="50000"/>
              </a:spcBef>
            </a:pPr>
            <a:r>
              <a:rPr lang="en-US" sz="2400" i="1">
                <a:solidFill>
                  <a:srgbClr val="CC3300"/>
                </a:solidFill>
              </a:rPr>
              <a:t>Management by Exception (passive):</a:t>
            </a:r>
            <a:r>
              <a:rPr lang="en-US" sz="2000" i="1"/>
              <a:t> </a:t>
            </a:r>
            <a:r>
              <a:rPr lang="en-US" sz="2000"/>
              <a:t>Intervenes only if standards are not met.</a:t>
            </a:r>
          </a:p>
          <a:p>
            <a:pPr>
              <a:spcBef>
                <a:spcPct val="50000"/>
              </a:spcBef>
            </a:pPr>
            <a:r>
              <a:rPr lang="en-US" sz="2400" i="1">
                <a:solidFill>
                  <a:srgbClr val="CC3300"/>
                </a:solidFill>
              </a:rPr>
              <a:t>Laissez-Faire:</a:t>
            </a:r>
            <a:r>
              <a:rPr lang="en-US" sz="2000" i="1"/>
              <a:t> </a:t>
            </a:r>
            <a:r>
              <a:rPr lang="en-US" sz="2000"/>
              <a:t>Abdicates responsibilities, avoids making decisions.</a:t>
            </a:r>
          </a:p>
        </p:txBody>
      </p:sp>
      <p:sp>
        <p:nvSpPr>
          <p:cNvPr id="19463" name="Rectangle 7"/>
          <p:cNvSpPr>
            <a:spLocks noChangeArrowheads="1"/>
          </p:cNvSpPr>
          <p:nvPr/>
        </p:nvSpPr>
        <p:spPr bwMode="auto">
          <a:xfrm>
            <a:off x="685800" y="5972175"/>
            <a:ext cx="5254625" cy="549275"/>
          </a:xfrm>
          <a:prstGeom prst="rect">
            <a:avLst/>
          </a:prstGeom>
          <a:noFill/>
          <a:ln w="9525">
            <a:noFill/>
            <a:miter lim="800000"/>
            <a:headEnd/>
            <a:tailEnd/>
          </a:ln>
        </p:spPr>
        <p:txBody>
          <a:bodyPr>
            <a:spAutoFit/>
          </a:bodyPr>
          <a:lstStyle/>
          <a:p>
            <a:r>
              <a:rPr lang="en-US" sz="1000" b="0" i="1"/>
              <a:t>Source: </a:t>
            </a:r>
            <a:r>
              <a:rPr lang="en-US" sz="1000" b="0"/>
              <a:t>B. M. Bass, “From Transactional to Transformational Leadership: Learning to Share the Vision,” </a:t>
            </a:r>
            <a:r>
              <a:rPr lang="en-US" sz="1000" b="0" i="1"/>
              <a:t>Organizational Dynamics</a:t>
            </a:r>
            <a:r>
              <a:rPr lang="en-US" sz="1000" b="0"/>
              <a:t>, Winter 1990, p. 22. Reprinted by permission of the publisher. American Management Association, New York. All rights reserved.</a:t>
            </a:r>
          </a:p>
        </p:txBody>
      </p:sp>
    </p:spTree>
  </p:cSld>
  <p:clrMapOvr>
    <a:masterClrMapping/>
  </p:clrMapOvr>
  <p:transition>
    <p:cut thruBlk="1"/>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12–</a:t>
            </a:r>
            <a:fld id="{60D91F12-15BD-4DDA-9A54-67A4F33900A1}" type="slidenum">
              <a:rPr lang="en-US"/>
              <a:pPr/>
              <a:t>322</a:t>
            </a:fld>
            <a:endParaRPr lang="en-US"/>
          </a:p>
        </p:txBody>
      </p:sp>
      <p:sp>
        <p:nvSpPr>
          <p:cNvPr id="272386" name="Rectangle 2"/>
          <p:cNvSpPr>
            <a:spLocks noGrp="1" noChangeArrowheads="1"/>
          </p:cNvSpPr>
          <p:nvPr>
            <p:ph type="title"/>
          </p:nvPr>
        </p:nvSpPr>
        <p:spPr/>
        <p:txBody>
          <a:bodyPr>
            <a:normAutofit fontScale="90000"/>
          </a:bodyPr>
          <a:lstStyle/>
          <a:p>
            <a:pPr algn="just" rtl="0" eaLnBrk="1" hangingPunct="1">
              <a:defRPr/>
            </a:pPr>
            <a:r>
              <a:rPr lang="en-US" smtClean="0"/>
              <a:t>Characteristics of Transformational Leaders</a:t>
            </a:r>
          </a:p>
        </p:txBody>
      </p:sp>
      <p:sp>
        <p:nvSpPr>
          <p:cNvPr id="272389" name="Text Box 5" descr="BKGD02"/>
          <p:cNvSpPr txBox="1">
            <a:spLocks noChangeArrowheads="1"/>
          </p:cNvSpPr>
          <p:nvPr/>
        </p:nvSpPr>
        <p:spPr bwMode="blackWhite">
          <a:xfrm>
            <a:off x="6705600" y="6138863"/>
            <a:ext cx="19050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–4 (cont’d)</a:t>
            </a:r>
            <a:endParaRPr lang="en-US" sz="1000">
              <a:solidFill>
                <a:schemeClr val="bg1"/>
              </a:solidFill>
            </a:endParaRPr>
          </a:p>
        </p:txBody>
      </p:sp>
      <p:sp>
        <p:nvSpPr>
          <p:cNvPr id="20486" name="Rectangle 6"/>
          <p:cNvSpPr>
            <a:spLocks noChangeArrowheads="1"/>
          </p:cNvSpPr>
          <p:nvPr/>
        </p:nvSpPr>
        <p:spPr bwMode="auto">
          <a:xfrm>
            <a:off x="914400" y="1371600"/>
            <a:ext cx="7391400" cy="3929063"/>
          </a:xfrm>
          <a:prstGeom prst="rect">
            <a:avLst/>
          </a:prstGeom>
          <a:noFill/>
          <a:ln w="9525">
            <a:noFill/>
            <a:miter lim="800000"/>
            <a:headEnd/>
            <a:tailEnd/>
          </a:ln>
        </p:spPr>
        <p:txBody>
          <a:bodyPr>
            <a:spAutoFit/>
          </a:bodyPr>
          <a:lstStyle/>
          <a:p>
            <a:pPr>
              <a:spcBef>
                <a:spcPct val="50000"/>
              </a:spcBef>
            </a:pPr>
            <a:r>
              <a:rPr lang="en-US" sz="2400" i="1">
                <a:solidFill>
                  <a:srgbClr val="CC3300"/>
                </a:solidFill>
              </a:rPr>
              <a:t>Charisma:</a:t>
            </a:r>
            <a:r>
              <a:rPr lang="en-US" sz="2000" i="1"/>
              <a:t> </a:t>
            </a:r>
            <a:r>
              <a:rPr lang="en-US" sz="2000"/>
              <a:t>Provides vision and sense of mission, instills pride, gains respect and trust.</a:t>
            </a:r>
          </a:p>
          <a:p>
            <a:pPr>
              <a:spcBef>
                <a:spcPct val="50000"/>
              </a:spcBef>
            </a:pPr>
            <a:r>
              <a:rPr lang="en-US" sz="2400" i="1">
                <a:solidFill>
                  <a:srgbClr val="CC3300"/>
                </a:solidFill>
              </a:rPr>
              <a:t>Inspiration:</a:t>
            </a:r>
            <a:r>
              <a:rPr lang="en-US" sz="2000" i="1"/>
              <a:t> </a:t>
            </a:r>
            <a:r>
              <a:rPr lang="en-US" sz="2000"/>
              <a:t>Communicates high expectations, uses symbols to focus efforts, expresses important purposes in simple ways.</a:t>
            </a:r>
          </a:p>
          <a:p>
            <a:pPr>
              <a:spcBef>
                <a:spcPct val="50000"/>
              </a:spcBef>
            </a:pPr>
            <a:r>
              <a:rPr lang="en-US" sz="2400" i="1">
                <a:solidFill>
                  <a:srgbClr val="CC3300"/>
                </a:solidFill>
              </a:rPr>
              <a:t>Intellectual Stimulation:</a:t>
            </a:r>
            <a:r>
              <a:rPr lang="en-US" sz="2000" i="1"/>
              <a:t> </a:t>
            </a:r>
            <a:r>
              <a:rPr lang="en-US" sz="2000"/>
              <a:t>Promotes intelligence, rationality, and careful problem solving.</a:t>
            </a:r>
          </a:p>
          <a:p>
            <a:pPr>
              <a:spcBef>
                <a:spcPct val="50000"/>
              </a:spcBef>
            </a:pPr>
            <a:r>
              <a:rPr lang="en-US" sz="2400" i="1">
                <a:solidFill>
                  <a:srgbClr val="CC3300"/>
                </a:solidFill>
              </a:rPr>
              <a:t>Individualized Consideration:</a:t>
            </a:r>
            <a:r>
              <a:rPr lang="en-US" sz="2000" i="1"/>
              <a:t> </a:t>
            </a:r>
            <a:r>
              <a:rPr lang="en-US" sz="2000"/>
              <a:t>Gives personal attention, treats each employee individually, coaches, advises.</a:t>
            </a:r>
          </a:p>
        </p:txBody>
      </p:sp>
    </p:spTree>
  </p:cSld>
  <p:clrMapOvr>
    <a:masterClrMapping/>
  </p:clrMapOvr>
  <p:transition>
    <p:cut thruBlk="1"/>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12–</a:t>
            </a:r>
            <a:fld id="{856AF714-D7F9-4D0B-8421-4020F096FE8A}" type="slidenum">
              <a:rPr lang="en-US"/>
              <a:pPr/>
              <a:t>323</a:t>
            </a:fld>
            <a:endParaRPr lang="en-US"/>
          </a:p>
        </p:txBody>
      </p:sp>
      <p:sp>
        <p:nvSpPr>
          <p:cNvPr id="273410"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Emotional Intelligence and Leadership Effectiveness</a:t>
            </a:r>
          </a:p>
        </p:txBody>
      </p:sp>
      <p:sp>
        <p:nvSpPr>
          <p:cNvPr id="273411" name="Text Box 3" descr="Chap01Bkgd03"/>
          <p:cNvSpPr txBox="1">
            <a:spLocks noChangeArrowheads="1"/>
          </p:cNvSpPr>
          <p:nvPr/>
        </p:nvSpPr>
        <p:spPr bwMode="blackWhite">
          <a:xfrm>
            <a:off x="2667000" y="1828800"/>
            <a:ext cx="3810000" cy="4114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a:spcBef>
                <a:spcPct val="50000"/>
              </a:spcBef>
              <a:defRPr/>
            </a:pPr>
            <a:r>
              <a:rPr lang="en-US" sz="2400">
                <a:solidFill>
                  <a:srgbClr val="FFFFCC"/>
                </a:solidFill>
              </a:rPr>
              <a:t>Elements of Emotional Intelligence</a:t>
            </a:r>
            <a:r>
              <a:rPr lang="en-US" sz="2000">
                <a:solidFill>
                  <a:srgbClr val="FFFFCC"/>
                </a:solidFill>
              </a:rPr>
              <a:t>:</a:t>
            </a:r>
          </a:p>
          <a:p>
            <a:pPr>
              <a:spcBef>
                <a:spcPct val="50000"/>
              </a:spcBef>
              <a:buFontTx/>
              <a:buChar char="•"/>
              <a:defRPr/>
            </a:pPr>
            <a:r>
              <a:rPr lang="en-US" sz="2400">
                <a:solidFill>
                  <a:schemeClr val="bg1"/>
                </a:solidFill>
              </a:rPr>
              <a:t> Self-awareness</a:t>
            </a:r>
          </a:p>
          <a:p>
            <a:pPr>
              <a:spcBef>
                <a:spcPct val="50000"/>
              </a:spcBef>
              <a:buFontTx/>
              <a:buChar char="•"/>
              <a:defRPr/>
            </a:pPr>
            <a:r>
              <a:rPr lang="en-US" sz="2400">
                <a:solidFill>
                  <a:schemeClr val="bg1"/>
                </a:solidFill>
              </a:rPr>
              <a:t> Self-management</a:t>
            </a:r>
          </a:p>
          <a:p>
            <a:pPr>
              <a:spcBef>
                <a:spcPct val="50000"/>
              </a:spcBef>
              <a:buFontTx/>
              <a:buChar char="•"/>
              <a:defRPr/>
            </a:pPr>
            <a:r>
              <a:rPr lang="en-US" sz="2400">
                <a:solidFill>
                  <a:schemeClr val="bg1"/>
                </a:solidFill>
              </a:rPr>
              <a:t> Self-motivation</a:t>
            </a:r>
          </a:p>
          <a:p>
            <a:pPr>
              <a:spcBef>
                <a:spcPct val="50000"/>
              </a:spcBef>
              <a:buFontTx/>
              <a:buChar char="•"/>
              <a:defRPr/>
            </a:pPr>
            <a:r>
              <a:rPr lang="en-US" sz="2400">
                <a:solidFill>
                  <a:schemeClr val="bg1"/>
                </a:solidFill>
              </a:rPr>
              <a:t> Empathy</a:t>
            </a:r>
          </a:p>
          <a:p>
            <a:pPr>
              <a:spcBef>
                <a:spcPct val="50000"/>
              </a:spcBef>
              <a:buFontTx/>
              <a:buChar char="•"/>
              <a:defRPr/>
            </a:pPr>
            <a:r>
              <a:rPr lang="en-US" sz="2400">
                <a:solidFill>
                  <a:schemeClr val="bg1"/>
                </a:solidFill>
              </a:rPr>
              <a:t> Social skills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12–</a:t>
            </a:r>
            <a:fld id="{71340247-90F6-4CE5-8C0C-486CA8C4C9D4}" type="slidenum">
              <a:rPr lang="en-US"/>
              <a:pPr/>
              <a:t>324</a:t>
            </a:fld>
            <a:endParaRPr lang="en-US"/>
          </a:p>
        </p:txBody>
      </p:sp>
      <p:sp>
        <p:nvSpPr>
          <p:cNvPr id="274434"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Contemporary Leadership Roles: Providing Team Leadership</a:t>
            </a:r>
          </a:p>
        </p:txBody>
      </p:sp>
      <p:sp>
        <p:nvSpPr>
          <p:cNvPr id="274435" name="Text Box 3" descr="Chap01Bkgd03"/>
          <p:cNvSpPr txBox="1">
            <a:spLocks noChangeArrowheads="1"/>
          </p:cNvSpPr>
          <p:nvPr/>
        </p:nvSpPr>
        <p:spPr bwMode="blackWhite">
          <a:xfrm>
            <a:off x="2324100" y="2133600"/>
            <a:ext cx="4495800" cy="3886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rPr>
              <a:t>Team Leadership Roles</a:t>
            </a:r>
            <a:r>
              <a:rPr lang="en-US" sz="2000">
                <a:solidFill>
                  <a:srgbClr val="FFFFCC"/>
                </a:solidFill>
              </a:rPr>
              <a:t>:</a:t>
            </a:r>
          </a:p>
          <a:p>
            <a:pPr marL="222250" indent="-222250">
              <a:spcBef>
                <a:spcPct val="50000"/>
              </a:spcBef>
              <a:buFontTx/>
              <a:buChar char="•"/>
              <a:defRPr/>
            </a:pPr>
            <a:r>
              <a:rPr lang="en-US" sz="2400">
                <a:solidFill>
                  <a:schemeClr val="bg1"/>
                </a:solidFill>
              </a:rPr>
              <a:t>Act as liaisons with external constituencies.</a:t>
            </a:r>
          </a:p>
          <a:p>
            <a:pPr marL="222250" indent="-222250">
              <a:spcBef>
                <a:spcPct val="50000"/>
              </a:spcBef>
              <a:buFontTx/>
              <a:buChar char="•"/>
              <a:defRPr/>
            </a:pPr>
            <a:r>
              <a:rPr lang="en-US" sz="2400">
                <a:solidFill>
                  <a:schemeClr val="bg1"/>
                </a:solidFill>
              </a:rPr>
              <a:t>Serve as troubleshooters.</a:t>
            </a:r>
          </a:p>
          <a:p>
            <a:pPr marL="222250" indent="-222250">
              <a:spcBef>
                <a:spcPct val="50000"/>
              </a:spcBef>
              <a:buFontTx/>
              <a:buChar char="•"/>
              <a:defRPr/>
            </a:pPr>
            <a:r>
              <a:rPr lang="en-US" sz="2400">
                <a:solidFill>
                  <a:schemeClr val="bg1"/>
                </a:solidFill>
              </a:rPr>
              <a:t>Managing conflict.</a:t>
            </a:r>
          </a:p>
          <a:p>
            <a:pPr marL="222250" indent="-222250">
              <a:spcBef>
                <a:spcPct val="50000"/>
              </a:spcBef>
              <a:buFontTx/>
              <a:buChar char="•"/>
              <a:defRPr/>
            </a:pPr>
            <a:r>
              <a:rPr lang="en-US" sz="2400">
                <a:solidFill>
                  <a:schemeClr val="bg1"/>
                </a:solidFill>
              </a:rPr>
              <a:t>Coaching to improve team member performance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box(in)">
                                      <p:cBhvr>
                                        <p:cTn id="7"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autoUpdateAnimBg="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1"/>
          <p:cNvSpPr>
            <a:spLocks noGrp="1"/>
          </p:cNvSpPr>
          <p:nvPr>
            <p:ph type="ftr" sz="quarter" idx="10"/>
          </p:nvPr>
        </p:nvSpPr>
        <p:spPr>
          <a:noFill/>
        </p:spPr>
        <p:txBody>
          <a:bodyPr/>
          <a:lstStyle/>
          <a:p>
            <a:r>
              <a:rPr lang="en-US"/>
              <a:t>© 2005 Prentice Hall Inc. All rights reserved.</a:t>
            </a:r>
          </a:p>
        </p:txBody>
      </p:sp>
      <p:sp>
        <p:nvSpPr>
          <p:cNvPr id="2052" name="Slide Number Placeholder 2"/>
          <p:cNvSpPr>
            <a:spLocks noGrp="1"/>
          </p:cNvSpPr>
          <p:nvPr>
            <p:ph type="sldNum" sz="quarter" idx="11"/>
          </p:nvPr>
        </p:nvSpPr>
        <p:spPr>
          <a:noFill/>
        </p:spPr>
        <p:txBody>
          <a:bodyPr/>
          <a:lstStyle/>
          <a:p>
            <a:r>
              <a:rPr lang="en-US"/>
              <a:t>12–</a:t>
            </a:r>
            <a:fld id="{396E2F42-722D-4007-9293-AE14F618FFD6}" type="slidenum">
              <a:rPr lang="en-US"/>
              <a:pPr/>
              <a:t>325</a:t>
            </a:fld>
            <a:endParaRPr lang="en-US"/>
          </a:p>
        </p:txBody>
      </p:sp>
      <p:sp>
        <p:nvSpPr>
          <p:cNvPr id="275459" name="Text Box 3"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–5</a:t>
            </a:r>
            <a:endParaRPr lang="en-US" sz="1000">
              <a:solidFill>
                <a:schemeClr val="bg1"/>
              </a:solidFill>
            </a:endParaRPr>
          </a:p>
        </p:txBody>
      </p:sp>
      <p:graphicFrame>
        <p:nvGraphicFramePr>
          <p:cNvPr id="2050" name="Object 10"/>
          <p:cNvGraphicFramePr>
            <a:graphicFrameLocks noChangeAspect="1"/>
          </p:cNvGraphicFramePr>
          <p:nvPr/>
        </p:nvGraphicFramePr>
        <p:xfrm>
          <a:off x="838200" y="2206625"/>
          <a:ext cx="7467600" cy="2365375"/>
        </p:xfrm>
        <a:graphic>
          <a:graphicData uri="http://schemas.openxmlformats.org/presentationml/2006/ole">
            <mc:AlternateContent xmlns:mc="http://schemas.openxmlformats.org/markup-compatibility/2006">
              <mc:Choice xmlns:v="urn:schemas-microsoft-com:vml" Requires="v">
                <p:oleObj spid="_x0000_s290823" name="Photo Editor Photo" r:id="rId4" imgW="7276190" imgH="2305372" progId="">
                  <p:embed/>
                </p:oleObj>
              </mc:Choice>
              <mc:Fallback>
                <p:oleObj name="Photo Editor Photo" r:id="rId4" imgW="7276190" imgH="2305372" progId="">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6625"/>
                        <a:ext cx="74676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Rectangle 11"/>
          <p:cNvSpPr>
            <a:spLocks noChangeArrowheads="1"/>
          </p:cNvSpPr>
          <p:nvPr/>
        </p:nvSpPr>
        <p:spPr bwMode="auto">
          <a:xfrm>
            <a:off x="685800" y="6248400"/>
            <a:ext cx="4064000" cy="228600"/>
          </a:xfrm>
          <a:prstGeom prst="rect">
            <a:avLst/>
          </a:prstGeom>
          <a:noFill/>
          <a:ln w="9525">
            <a:noFill/>
            <a:miter lim="800000"/>
            <a:headEnd/>
            <a:tailEnd/>
          </a:ln>
        </p:spPr>
        <p:txBody>
          <a:bodyPr wrap="none">
            <a:spAutoFit/>
          </a:bodyPr>
          <a:lstStyle/>
          <a:p>
            <a:r>
              <a:rPr lang="en-US" b="0" i="1"/>
              <a:t>Source: </a:t>
            </a:r>
            <a:r>
              <a:rPr lang="en-US" b="0"/>
              <a:t>DILBERT reprinted by permission of United Features Syndicate, Inc.</a:t>
            </a:r>
          </a:p>
        </p:txBody>
      </p:sp>
    </p:spTree>
  </p:cSld>
  <p:clrMapOvr>
    <a:masterClrMapping/>
  </p:clrMapOv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12–</a:t>
            </a:r>
            <a:fld id="{7B9EF35D-6A14-483B-9ACB-00F10FC2049A}" type="slidenum">
              <a:rPr lang="en-US"/>
              <a:pPr/>
              <a:t>326</a:t>
            </a:fld>
            <a:endParaRPr lang="en-US"/>
          </a:p>
        </p:txBody>
      </p:sp>
      <p:sp>
        <p:nvSpPr>
          <p:cNvPr id="276482" name="Rectangle 2"/>
          <p:cNvSpPr>
            <a:spLocks noGrp="1" noChangeArrowheads="1"/>
          </p:cNvSpPr>
          <p:nvPr>
            <p:ph type="title"/>
          </p:nvPr>
        </p:nvSpPr>
        <p:spPr/>
        <p:txBody>
          <a:bodyPr>
            <a:normAutofit fontScale="90000"/>
          </a:bodyPr>
          <a:lstStyle/>
          <a:p>
            <a:pPr algn="just" rtl="0" eaLnBrk="1" hangingPunct="1">
              <a:defRPr/>
            </a:pPr>
            <a:r>
              <a:rPr lang="en-US" smtClean="0"/>
              <a:t>Contemporary Leadership Roles: Mentoring</a:t>
            </a:r>
          </a:p>
        </p:txBody>
      </p:sp>
      <p:sp>
        <p:nvSpPr>
          <p:cNvPr id="276483" name="Text Box 3" descr="Chap01Bkgd03"/>
          <p:cNvSpPr txBox="1">
            <a:spLocks noChangeArrowheads="1"/>
          </p:cNvSpPr>
          <p:nvPr/>
        </p:nvSpPr>
        <p:spPr bwMode="blackWhite">
          <a:xfrm>
            <a:off x="4648200" y="1600200"/>
            <a:ext cx="3733800" cy="4648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90000"/>
              </a:lnSpc>
              <a:spcBef>
                <a:spcPct val="50000"/>
              </a:spcBef>
              <a:defRPr/>
            </a:pPr>
            <a:r>
              <a:rPr lang="en-US" sz="2400">
                <a:solidFill>
                  <a:srgbClr val="FFFFCC"/>
                </a:solidFill>
              </a:rPr>
              <a:t>Mentoring Activities</a:t>
            </a:r>
            <a:r>
              <a:rPr lang="en-US" sz="2000">
                <a:solidFill>
                  <a:srgbClr val="FFFFCC"/>
                </a:solidFill>
              </a:rPr>
              <a:t>:</a:t>
            </a:r>
          </a:p>
          <a:p>
            <a:pPr marL="222250" indent="-222250">
              <a:lnSpc>
                <a:spcPct val="90000"/>
              </a:lnSpc>
              <a:spcBef>
                <a:spcPct val="50000"/>
              </a:spcBef>
              <a:buFontTx/>
              <a:buChar char="•"/>
              <a:defRPr/>
            </a:pPr>
            <a:r>
              <a:rPr lang="en-US" sz="2400">
                <a:solidFill>
                  <a:schemeClr val="bg1"/>
                </a:solidFill>
              </a:rPr>
              <a:t>Present ideas clearly</a:t>
            </a:r>
          </a:p>
          <a:p>
            <a:pPr marL="222250" indent="-222250">
              <a:lnSpc>
                <a:spcPct val="90000"/>
              </a:lnSpc>
              <a:spcBef>
                <a:spcPct val="50000"/>
              </a:spcBef>
              <a:buFontTx/>
              <a:buChar char="•"/>
              <a:defRPr/>
            </a:pPr>
            <a:r>
              <a:rPr lang="en-US" sz="2400">
                <a:solidFill>
                  <a:schemeClr val="bg1"/>
                </a:solidFill>
              </a:rPr>
              <a:t>Listen well</a:t>
            </a:r>
          </a:p>
          <a:p>
            <a:pPr marL="222250" indent="-222250">
              <a:lnSpc>
                <a:spcPct val="90000"/>
              </a:lnSpc>
              <a:spcBef>
                <a:spcPct val="50000"/>
              </a:spcBef>
              <a:buFontTx/>
              <a:buChar char="•"/>
              <a:defRPr/>
            </a:pPr>
            <a:r>
              <a:rPr lang="en-US" sz="2400">
                <a:solidFill>
                  <a:schemeClr val="bg1"/>
                </a:solidFill>
              </a:rPr>
              <a:t>Empathize</a:t>
            </a:r>
          </a:p>
          <a:p>
            <a:pPr marL="222250" indent="-222250">
              <a:lnSpc>
                <a:spcPct val="90000"/>
              </a:lnSpc>
              <a:spcBef>
                <a:spcPct val="50000"/>
              </a:spcBef>
              <a:buFontTx/>
              <a:buChar char="•"/>
              <a:defRPr/>
            </a:pPr>
            <a:r>
              <a:rPr lang="en-US" sz="2400">
                <a:solidFill>
                  <a:schemeClr val="bg1"/>
                </a:solidFill>
              </a:rPr>
              <a:t>Share experiences</a:t>
            </a:r>
          </a:p>
          <a:p>
            <a:pPr marL="222250" indent="-222250">
              <a:lnSpc>
                <a:spcPct val="90000"/>
              </a:lnSpc>
              <a:spcBef>
                <a:spcPct val="50000"/>
              </a:spcBef>
              <a:buFontTx/>
              <a:buChar char="•"/>
              <a:defRPr/>
            </a:pPr>
            <a:r>
              <a:rPr lang="en-US" sz="2400">
                <a:solidFill>
                  <a:schemeClr val="bg1"/>
                </a:solidFill>
              </a:rPr>
              <a:t>Act as role model</a:t>
            </a:r>
          </a:p>
          <a:p>
            <a:pPr marL="222250" indent="-222250">
              <a:lnSpc>
                <a:spcPct val="90000"/>
              </a:lnSpc>
              <a:spcBef>
                <a:spcPct val="50000"/>
              </a:spcBef>
              <a:buFontTx/>
              <a:buChar char="•"/>
              <a:defRPr/>
            </a:pPr>
            <a:r>
              <a:rPr lang="en-US" sz="2400">
                <a:solidFill>
                  <a:schemeClr val="bg1"/>
                </a:solidFill>
              </a:rPr>
              <a:t>Share contacts</a:t>
            </a:r>
          </a:p>
          <a:p>
            <a:pPr marL="222250" indent="-222250">
              <a:lnSpc>
                <a:spcPct val="90000"/>
              </a:lnSpc>
              <a:spcBef>
                <a:spcPct val="50000"/>
              </a:spcBef>
              <a:buFontTx/>
              <a:buChar char="•"/>
              <a:defRPr/>
            </a:pPr>
            <a:r>
              <a:rPr lang="en-US" sz="2400">
                <a:solidFill>
                  <a:schemeClr val="bg1"/>
                </a:solidFill>
              </a:rPr>
              <a:t>Provide political guidance</a:t>
            </a:r>
          </a:p>
        </p:txBody>
      </p:sp>
      <p:sp>
        <p:nvSpPr>
          <p:cNvPr id="23558" name="Text Box 4"/>
          <p:cNvSpPr txBox="1">
            <a:spLocks noChangeArrowheads="1"/>
          </p:cNvSpPr>
          <p:nvPr/>
        </p:nvSpPr>
        <p:spPr bwMode="auto">
          <a:xfrm>
            <a:off x="914400" y="1328738"/>
            <a:ext cx="3581400" cy="2100262"/>
          </a:xfrm>
          <a:prstGeom prst="rect">
            <a:avLst/>
          </a:prstGeom>
          <a:noFill/>
          <a:ln w="9525">
            <a:noFill/>
            <a:miter lim="800000"/>
            <a:headEnd/>
            <a:tailEnd/>
          </a:ln>
        </p:spPr>
        <p:txBody>
          <a:bodyPr>
            <a:spAutoFit/>
          </a:bodyPr>
          <a:lstStyle/>
          <a:p>
            <a:pPr>
              <a:spcBef>
                <a:spcPct val="50000"/>
              </a:spcBef>
            </a:pPr>
            <a:r>
              <a:rPr lang="en-US" sz="2400"/>
              <a:t>Mentor</a:t>
            </a:r>
          </a:p>
          <a:p>
            <a:pPr>
              <a:spcBef>
                <a:spcPct val="50000"/>
              </a:spcBef>
            </a:pPr>
            <a:r>
              <a:rPr lang="en-US" sz="2400" b="0">
                <a:latin typeface="Tahoma" pitchFamily="34" charset="0"/>
              </a:rPr>
              <a:t>A senior employee who sponsors and supports a less-experienced employee (a protégé).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box(in)">
                                      <p:cBhvr>
                                        <p:cTn id="7" dur="500"/>
                                        <p:tgtEl>
                                          <p:spTgt spid="276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autoUpdateAnimBg="0"/>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12–</a:t>
            </a:r>
            <a:fld id="{E7EA1AD4-7BC7-4204-A905-AA88CF254DA4}" type="slidenum">
              <a:rPr lang="en-US"/>
              <a:pPr/>
              <a:t>327</a:t>
            </a:fld>
            <a:endParaRPr lang="en-US"/>
          </a:p>
        </p:txBody>
      </p:sp>
      <p:sp>
        <p:nvSpPr>
          <p:cNvPr id="277506"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Contemporary Leadership Roles: </a:t>
            </a:r>
            <a:br>
              <a:rPr lang="en-US" smtClean="0"/>
            </a:br>
            <a:r>
              <a:rPr lang="en-US" smtClean="0"/>
              <a:t>Self-Leadership</a:t>
            </a:r>
          </a:p>
        </p:txBody>
      </p:sp>
      <p:sp>
        <p:nvSpPr>
          <p:cNvPr id="277507" name="Text Box 3" descr="Chap01Bkgd03"/>
          <p:cNvSpPr txBox="1">
            <a:spLocks noChangeArrowheads="1"/>
          </p:cNvSpPr>
          <p:nvPr/>
        </p:nvSpPr>
        <p:spPr bwMode="blackWhite">
          <a:xfrm>
            <a:off x="4343400" y="1905000"/>
            <a:ext cx="4038600" cy="4419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85000"/>
              </a:lnSpc>
              <a:spcBef>
                <a:spcPct val="50000"/>
              </a:spcBef>
              <a:defRPr/>
            </a:pPr>
            <a:r>
              <a:rPr lang="en-US" sz="2400">
                <a:solidFill>
                  <a:srgbClr val="FFFFCC"/>
                </a:solidFill>
              </a:rPr>
              <a:t>Creating self leaders</a:t>
            </a:r>
            <a:r>
              <a:rPr lang="en-US" sz="2000">
                <a:solidFill>
                  <a:srgbClr val="FFFFCC"/>
                </a:solidFill>
              </a:rPr>
              <a:t>:</a:t>
            </a:r>
          </a:p>
          <a:p>
            <a:pPr marL="222250" indent="-222250">
              <a:lnSpc>
                <a:spcPct val="85000"/>
              </a:lnSpc>
              <a:spcBef>
                <a:spcPct val="50000"/>
              </a:spcBef>
              <a:buFontTx/>
              <a:buChar char="•"/>
              <a:defRPr/>
            </a:pPr>
            <a:r>
              <a:rPr lang="en-US" sz="2000">
                <a:solidFill>
                  <a:schemeClr val="bg1"/>
                </a:solidFill>
              </a:rPr>
              <a:t>Model self-leadership.</a:t>
            </a:r>
          </a:p>
          <a:p>
            <a:pPr marL="222250" indent="-222250">
              <a:lnSpc>
                <a:spcPct val="85000"/>
              </a:lnSpc>
              <a:spcBef>
                <a:spcPct val="50000"/>
              </a:spcBef>
              <a:buFontTx/>
              <a:buChar char="•"/>
              <a:defRPr/>
            </a:pPr>
            <a:r>
              <a:rPr lang="en-US" sz="2000">
                <a:solidFill>
                  <a:schemeClr val="bg1"/>
                </a:solidFill>
              </a:rPr>
              <a:t>Encourage employees to create self-set goals.</a:t>
            </a:r>
          </a:p>
          <a:p>
            <a:pPr marL="222250" indent="-222250">
              <a:lnSpc>
                <a:spcPct val="85000"/>
              </a:lnSpc>
              <a:spcBef>
                <a:spcPct val="50000"/>
              </a:spcBef>
              <a:buFontTx/>
              <a:buChar char="•"/>
              <a:defRPr/>
            </a:pPr>
            <a:r>
              <a:rPr lang="en-US" sz="2000">
                <a:solidFill>
                  <a:schemeClr val="bg1"/>
                </a:solidFill>
              </a:rPr>
              <a:t>Encourage the use of self-rewards.</a:t>
            </a:r>
          </a:p>
          <a:p>
            <a:pPr marL="222250" indent="-222250">
              <a:lnSpc>
                <a:spcPct val="85000"/>
              </a:lnSpc>
              <a:spcBef>
                <a:spcPct val="50000"/>
              </a:spcBef>
              <a:buFontTx/>
              <a:buChar char="•"/>
              <a:defRPr/>
            </a:pPr>
            <a:r>
              <a:rPr lang="en-US" sz="2000">
                <a:solidFill>
                  <a:schemeClr val="bg1"/>
                </a:solidFill>
              </a:rPr>
              <a:t>Create positive thought patterns.</a:t>
            </a:r>
          </a:p>
          <a:p>
            <a:pPr marL="222250" indent="-222250">
              <a:lnSpc>
                <a:spcPct val="85000"/>
              </a:lnSpc>
              <a:spcBef>
                <a:spcPct val="50000"/>
              </a:spcBef>
              <a:buFontTx/>
              <a:buChar char="•"/>
              <a:defRPr/>
            </a:pPr>
            <a:r>
              <a:rPr lang="en-US" sz="2000">
                <a:solidFill>
                  <a:schemeClr val="bg1"/>
                </a:solidFill>
              </a:rPr>
              <a:t>Create a climate of self-leadership.</a:t>
            </a:r>
          </a:p>
          <a:p>
            <a:pPr marL="222250" indent="-222250">
              <a:lnSpc>
                <a:spcPct val="85000"/>
              </a:lnSpc>
              <a:spcBef>
                <a:spcPct val="50000"/>
              </a:spcBef>
              <a:buFontTx/>
              <a:buChar char="•"/>
              <a:defRPr/>
            </a:pPr>
            <a:r>
              <a:rPr lang="en-US" sz="2000">
                <a:solidFill>
                  <a:schemeClr val="bg1"/>
                </a:solidFill>
              </a:rPr>
              <a:t>Encourage self-criticism.</a:t>
            </a:r>
          </a:p>
        </p:txBody>
      </p:sp>
      <p:sp>
        <p:nvSpPr>
          <p:cNvPr id="24582" name="Text Box 4"/>
          <p:cNvSpPr txBox="1">
            <a:spLocks noChangeArrowheads="1"/>
          </p:cNvSpPr>
          <p:nvPr/>
        </p:nvSpPr>
        <p:spPr bwMode="auto">
          <a:xfrm>
            <a:off x="914400" y="1785938"/>
            <a:ext cx="3124200" cy="2100262"/>
          </a:xfrm>
          <a:prstGeom prst="rect">
            <a:avLst/>
          </a:prstGeom>
          <a:noFill/>
          <a:ln w="9525">
            <a:noFill/>
            <a:miter lim="800000"/>
            <a:headEnd/>
            <a:tailEnd/>
          </a:ln>
        </p:spPr>
        <p:txBody>
          <a:bodyPr>
            <a:spAutoFit/>
          </a:bodyPr>
          <a:lstStyle/>
          <a:p>
            <a:pPr>
              <a:spcBef>
                <a:spcPct val="50000"/>
              </a:spcBef>
            </a:pPr>
            <a:r>
              <a:rPr lang="en-US" sz="2400"/>
              <a:t>Self-Leadership</a:t>
            </a:r>
          </a:p>
          <a:p>
            <a:pPr>
              <a:spcBef>
                <a:spcPct val="50000"/>
              </a:spcBef>
            </a:pPr>
            <a:r>
              <a:rPr lang="en-US" sz="2400" b="0">
                <a:latin typeface="Tahoma" pitchFamily="34" charset="0"/>
              </a:rPr>
              <a:t>A set of processes through which individuals control their own behavior.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box(in)">
                                      <p:cBhvr>
                                        <p:cTn id="7" dur="500"/>
                                        <p:tgtEl>
                                          <p:spTgt spid="27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12–</a:t>
            </a:r>
            <a:fld id="{EEDEBE4D-57D0-486E-80BB-14DBA4692D5D}" type="slidenum">
              <a:rPr lang="en-US"/>
              <a:pPr/>
              <a:t>328</a:t>
            </a:fld>
            <a:endParaRPr lang="en-US"/>
          </a:p>
        </p:txBody>
      </p:sp>
      <p:sp>
        <p:nvSpPr>
          <p:cNvPr id="278530" name="Text Box 2" descr="Chap01Bkgd03"/>
          <p:cNvSpPr txBox="1">
            <a:spLocks noChangeArrowheads="1"/>
          </p:cNvSpPr>
          <p:nvPr/>
        </p:nvSpPr>
        <p:spPr bwMode="blackWhite">
          <a:xfrm>
            <a:off x="838200" y="1839913"/>
            <a:ext cx="5257800" cy="3505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85000"/>
              </a:lnSpc>
              <a:spcBef>
                <a:spcPct val="50000"/>
              </a:spcBef>
              <a:defRPr/>
            </a:pPr>
            <a:r>
              <a:rPr lang="en-US" sz="2800">
                <a:solidFill>
                  <a:srgbClr val="FFFFCC"/>
                </a:solidFill>
              </a:rPr>
              <a:t>Actions</a:t>
            </a:r>
            <a:r>
              <a:rPr lang="en-US" sz="2400">
                <a:solidFill>
                  <a:srgbClr val="FFFFCC"/>
                </a:solidFill>
              </a:rPr>
              <a:t>:</a:t>
            </a:r>
          </a:p>
          <a:p>
            <a:pPr marL="222250" indent="-222250">
              <a:lnSpc>
                <a:spcPct val="85000"/>
              </a:lnSpc>
              <a:spcBef>
                <a:spcPct val="50000"/>
              </a:spcBef>
              <a:buFontTx/>
              <a:buChar char="•"/>
              <a:defRPr/>
            </a:pPr>
            <a:r>
              <a:rPr lang="en-US" sz="2400">
                <a:solidFill>
                  <a:schemeClr val="bg1"/>
                </a:solidFill>
              </a:rPr>
              <a:t>Work to positively change the attitudes and behaviors of employees.</a:t>
            </a:r>
          </a:p>
          <a:p>
            <a:pPr marL="222250" indent="-222250">
              <a:lnSpc>
                <a:spcPct val="85000"/>
              </a:lnSpc>
              <a:spcBef>
                <a:spcPct val="50000"/>
              </a:spcBef>
              <a:buFontTx/>
              <a:buChar char="•"/>
              <a:defRPr/>
            </a:pPr>
            <a:r>
              <a:rPr lang="en-US" sz="2400">
                <a:solidFill>
                  <a:schemeClr val="bg1"/>
                </a:solidFill>
              </a:rPr>
              <a:t>Engage in socially constructive behaviors.</a:t>
            </a:r>
          </a:p>
          <a:p>
            <a:pPr marL="222250" indent="-222250">
              <a:lnSpc>
                <a:spcPct val="85000"/>
              </a:lnSpc>
              <a:spcBef>
                <a:spcPct val="50000"/>
              </a:spcBef>
              <a:buFontTx/>
              <a:buChar char="•"/>
              <a:defRPr/>
            </a:pPr>
            <a:r>
              <a:rPr lang="en-US" sz="2400">
                <a:solidFill>
                  <a:schemeClr val="bg1"/>
                </a:solidFill>
              </a:rPr>
              <a:t>Do not abuse power or use improper means to attain goals.</a:t>
            </a:r>
          </a:p>
        </p:txBody>
      </p:sp>
      <p:sp>
        <p:nvSpPr>
          <p:cNvPr id="278531" name="Rectangle 3"/>
          <p:cNvSpPr>
            <a:spLocks noGrp="1" noChangeArrowheads="1"/>
          </p:cNvSpPr>
          <p:nvPr>
            <p:ph type="title"/>
          </p:nvPr>
        </p:nvSpPr>
        <p:spPr/>
        <p:txBody>
          <a:bodyPr/>
          <a:lstStyle/>
          <a:p>
            <a:pPr algn="just" rtl="0" eaLnBrk="1" hangingPunct="1">
              <a:defRPr/>
            </a:pPr>
            <a:r>
              <a:rPr lang="en-US" smtClean="0"/>
              <a:t>Ethical Leadership</a:t>
            </a:r>
          </a:p>
        </p:txBody>
      </p:sp>
      <p:pic>
        <p:nvPicPr>
          <p:cNvPr id="278532" name="Picture 4" descr="bd05357_"/>
          <p:cNvPicPr>
            <a:picLocks noChangeAspect="1" noChangeArrowheads="1"/>
          </p:cNvPicPr>
          <p:nvPr/>
        </p:nvPicPr>
        <p:blipFill>
          <a:blip r:embed="rId3"/>
          <a:srcRect/>
          <a:stretch>
            <a:fillRect/>
          </a:stretch>
        </p:blipFill>
        <p:spPr bwMode="auto">
          <a:xfrm>
            <a:off x="6019800" y="1752600"/>
            <a:ext cx="2443163" cy="3733800"/>
          </a:xfrm>
          <a:prstGeom prst="rect">
            <a:avLst/>
          </a:prstGeom>
          <a:noFill/>
          <a:effectLst>
            <a:outerShdw dist="107763" dir="2700000" algn="ctr" rotWithShape="0">
              <a:srgbClr val="808080"/>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8530"/>
                                        </p:tgtEl>
                                        <p:attrNameLst>
                                          <p:attrName>style.visibility</p:attrName>
                                        </p:attrNameLst>
                                      </p:cBhvr>
                                      <p:to>
                                        <p:strVal val="visible"/>
                                      </p:to>
                                    </p:set>
                                    <p:animEffect transition="in" filter="box(in)">
                                      <p:cBhvr>
                                        <p:cTn id="7" dur="500"/>
                                        <p:tgtEl>
                                          <p:spTgt spid="278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 2005 Prentice Hall Inc. All rights reserved.</a:t>
            </a:r>
          </a:p>
        </p:txBody>
      </p:sp>
      <p:sp>
        <p:nvSpPr>
          <p:cNvPr id="26627" name="Slide Number Placeholder 4"/>
          <p:cNvSpPr>
            <a:spLocks noGrp="1"/>
          </p:cNvSpPr>
          <p:nvPr>
            <p:ph type="sldNum" sz="quarter" idx="11"/>
          </p:nvPr>
        </p:nvSpPr>
        <p:spPr>
          <a:noFill/>
        </p:spPr>
        <p:txBody>
          <a:bodyPr/>
          <a:lstStyle/>
          <a:p>
            <a:r>
              <a:rPr lang="en-US"/>
              <a:t>12–</a:t>
            </a:r>
            <a:fld id="{EE55DE3F-E601-4FC8-B1A7-FBE361707A9D}" type="slidenum">
              <a:rPr lang="en-US"/>
              <a:pPr/>
              <a:t>329</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Online Leadership</a:t>
            </a:r>
          </a:p>
        </p:txBody>
      </p:sp>
      <p:sp>
        <p:nvSpPr>
          <p:cNvPr id="26629" name="Rectangle 3"/>
          <p:cNvSpPr>
            <a:spLocks noGrp="1" noChangeArrowheads="1"/>
          </p:cNvSpPr>
          <p:nvPr>
            <p:ph type="body" idx="1"/>
          </p:nvPr>
        </p:nvSpPr>
        <p:spPr/>
        <p:txBody>
          <a:bodyPr>
            <a:normAutofit fontScale="85000" lnSpcReduction="20000"/>
          </a:bodyPr>
          <a:lstStyle/>
          <a:p>
            <a:pPr algn="just" rtl="0" eaLnBrk="1" hangingPunct="1">
              <a:spcBef>
                <a:spcPct val="40000"/>
              </a:spcBef>
            </a:pPr>
            <a:r>
              <a:rPr lang="en-US" smtClean="0"/>
              <a:t>Leadership at a Distance: Building Trust</a:t>
            </a:r>
          </a:p>
          <a:p>
            <a:pPr lvl="1" algn="just" rtl="0" eaLnBrk="1" hangingPunct="1">
              <a:spcBef>
                <a:spcPct val="40000"/>
              </a:spcBef>
            </a:pPr>
            <a:r>
              <a:rPr lang="en-US" smtClean="0"/>
              <a:t>The lack of face-to-face contact in electronic communications removes the nonverbal cues that support verbal interactions.</a:t>
            </a:r>
          </a:p>
          <a:p>
            <a:pPr lvl="1" algn="just" rtl="0" eaLnBrk="1" hangingPunct="1">
              <a:spcBef>
                <a:spcPct val="40000"/>
              </a:spcBef>
            </a:pPr>
            <a:r>
              <a:rPr lang="en-US" smtClean="0"/>
              <a:t>There is no supporting context to assist the receiver with interpretation of an electronic communication.</a:t>
            </a:r>
          </a:p>
          <a:p>
            <a:pPr lvl="1" algn="just" rtl="0" eaLnBrk="1" hangingPunct="1">
              <a:spcBef>
                <a:spcPct val="40000"/>
              </a:spcBef>
            </a:pPr>
            <a:r>
              <a:rPr lang="en-US" smtClean="0"/>
              <a:t>The structure and tone of electronic messages can strongly affect the response of receivers.</a:t>
            </a:r>
          </a:p>
          <a:p>
            <a:pPr lvl="1" algn="just" rtl="0" eaLnBrk="1" hangingPunct="1">
              <a:spcBef>
                <a:spcPct val="40000"/>
              </a:spcBef>
            </a:pPr>
            <a:r>
              <a:rPr lang="en-US" smtClean="0"/>
              <a:t>An individual’s verbal and written communications may not follow the same style.</a:t>
            </a:r>
          </a:p>
          <a:p>
            <a:pPr lvl="1" algn="just" rtl="0" eaLnBrk="1" hangingPunct="1">
              <a:spcBef>
                <a:spcPct val="40000"/>
              </a:spcBef>
            </a:pPr>
            <a:r>
              <a:rPr lang="en-US" smtClean="0"/>
              <a:t>Writing skills will likely become an extension of interpersonal skills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2–</a:t>
            </a:r>
            <a:fld id="{1E586094-7225-4A3A-90B6-329266D6302D}" type="slidenum">
              <a:rPr lang="en-US"/>
              <a:pPr/>
              <a:t>33</a:t>
            </a:fld>
            <a:endParaRPr lang="en-US"/>
          </a:p>
        </p:txBody>
      </p:sp>
      <p:sp>
        <p:nvSpPr>
          <p:cNvPr id="183298" name="Rectangle 2"/>
          <p:cNvSpPr>
            <a:spLocks noGrp="1" noChangeArrowheads="1"/>
          </p:cNvSpPr>
          <p:nvPr>
            <p:ph type="title"/>
          </p:nvPr>
        </p:nvSpPr>
        <p:spPr/>
        <p:txBody>
          <a:bodyPr/>
          <a:lstStyle/>
          <a:p>
            <a:pPr algn="just" rtl="0" eaLnBrk="1" hangingPunct="1">
              <a:defRPr/>
            </a:pPr>
            <a:r>
              <a:rPr lang="en-US" smtClean="0"/>
              <a:t>Learning</a:t>
            </a:r>
          </a:p>
        </p:txBody>
      </p:sp>
      <p:sp>
        <p:nvSpPr>
          <p:cNvPr id="183300" name="Text Box 4" descr="Chap01Bkgd03"/>
          <p:cNvSpPr txBox="1">
            <a:spLocks noChangeArrowheads="1"/>
          </p:cNvSpPr>
          <p:nvPr/>
        </p:nvSpPr>
        <p:spPr bwMode="blackWhite">
          <a:xfrm>
            <a:off x="1943100" y="3200400"/>
            <a:ext cx="5295900" cy="2438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anchor="ctr"/>
          <a:lstStyle/>
          <a:p>
            <a:pPr marL="284163" indent="-173038">
              <a:lnSpc>
                <a:spcPct val="90000"/>
              </a:lnSpc>
              <a:spcBef>
                <a:spcPct val="50000"/>
              </a:spcBef>
              <a:defRPr/>
            </a:pPr>
            <a:r>
              <a:rPr lang="en-US" sz="2400">
                <a:solidFill>
                  <a:srgbClr val="FFFFCC"/>
                </a:solidFill>
              </a:rPr>
              <a:t>Learning</a:t>
            </a:r>
          </a:p>
          <a:p>
            <a:pPr marL="284163" indent="-173038">
              <a:lnSpc>
                <a:spcPct val="90000"/>
              </a:lnSpc>
              <a:spcBef>
                <a:spcPct val="50000"/>
              </a:spcBef>
              <a:buFontTx/>
              <a:buChar char="•"/>
              <a:defRPr/>
            </a:pPr>
            <a:r>
              <a:rPr lang="en-US" sz="2400">
                <a:solidFill>
                  <a:schemeClr val="bg1"/>
                </a:solidFill>
              </a:rPr>
              <a:t>Involves change</a:t>
            </a:r>
          </a:p>
          <a:p>
            <a:pPr marL="284163" indent="-173038">
              <a:lnSpc>
                <a:spcPct val="90000"/>
              </a:lnSpc>
              <a:spcBef>
                <a:spcPct val="50000"/>
              </a:spcBef>
              <a:buFontTx/>
              <a:buChar char="•"/>
              <a:defRPr/>
            </a:pPr>
            <a:r>
              <a:rPr lang="en-US" sz="2400">
                <a:solidFill>
                  <a:schemeClr val="bg1"/>
                </a:solidFill>
              </a:rPr>
              <a:t>Is relatively permanent</a:t>
            </a:r>
          </a:p>
          <a:p>
            <a:pPr marL="284163" indent="-173038">
              <a:lnSpc>
                <a:spcPct val="90000"/>
              </a:lnSpc>
              <a:spcBef>
                <a:spcPct val="50000"/>
              </a:spcBef>
              <a:buFontTx/>
              <a:buChar char="•"/>
              <a:defRPr/>
            </a:pPr>
            <a:r>
              <a:rPr lang="en-US" sz="2400">
                <a:solidFill>
                  <a:schemeClr val="bg1"/>
                </a:solidFill>
              </a:rPr>
              <a:t>Is acquired through experience</a:t>
            </a:r>
          </a:p>
        </p:txBody>
      </p:sp>
      <p:sp>
        <p:nvSpPr>
          <p:cNvPr id="12294" name="Text Box 5"/>
          <p:cNvSpPr txBox="1">
            <a:spLocks noChangeArrowheads="1"/>
          </p:cNvSpPr>
          <p:nvPr/>
        </p:nvSpPr>
        <p:spPr bwMode="auto">
          <a:xfrm>
            <a:off x="990600" y="1295400"/>
            <a:ext cx="6400800" cy="1446550"/>
          </a:xfrm>
          <a:prstGeom prst="rect">
            <a:avLst/>
          </a:prstGeom>
          <a:noFill/>
          <a:ln w="9525">
            <a:noFill/>
            <a:miter lim="800000"/>
            <a:headEnd/>
            <a:tailEnd/>
          </a:ln>
        </p:spPr>
        <p:txBody>
          <a:bodyPr>
            <a:spAutoFit/>
          </a:bodyPr>
          <a:lstStyle/>
          <a:p>
            <a:pPr algn="l" rtl="0">
              <a:spcBef>
                <a:spcPct val="50000"/>
              </a:spcBef>
            </a:pPr>
            <a:r>
              <a:rPr lang="en-US" sz="2800" dirty="0"/>
              <a:t>Learning</a:t>
            </a:r>
          </a:p>
          <a:p>
            <a:pPr algn="l" rtl="0">
              <a:spcBef>
                <a:spcPct val="50000"/>
              </a:spcBef>
            </a:pPr>
            <a:r>
              <a:rPr lang="en-US" sz="2400" b="0" dirty="0">
                <a:latin typeface="Tahoma" pitchFamily="34" charset="0"/>
              </a:rPr>
              <a:t>Any relatively permanent change in behavior that occurs as a result of experience.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box(in)">
                                      <p:cBhvr>
                                        <p:cTn id="7" dur="1000"/>
                                        <p:tgtEl>
                                          <p:spTgt spid="183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12–</a:t>
            </a:r>
            <a:fld id="{D8FE4B0B-C7B5-4ADD-81EC-249262A552EB}" type="slidenum">
              <a:rPr lang="en-US"/>
              <a:pPr/>
              <a:t>330</a:t>
            </a:fld>
            <a:endParaRPr lang="en-US"/>
          </a:p>
        </p:txBody>
      </p:sp>
      <p:sp>
        <p:nvSpPr>
          <p:cNvPr id="280578" name="Rectangle 2"/>
          <p:cNvSpPr>
            <a:spLocks noGrp="1" noChangeArrowheads="1"/>
          </p:cNvSpPr>
          <p:nvPr>
            <p:ph type="title"/>
          </p:nvPr>
        </p:nvSpPr>
        <p:spPr/>
        <p:txBody>
          <a:bodyPr>
            <a:normAutofit fontScale="90000"/>
          </a:bodyPr>
          <a:lstStyle/>
          <a:p>
            <a:pPr algn="just" rtl="0" eaLnBrk="1" hangingPunct="1">
              <a:defRPr/>
            </a:pPr>
            <a:r>
              <a:rPr lang="en-US" smtClean="0"/>
              <a:t>Challenges to the Leadership Construct</a:t>
            </a:r>
          </a:p>
        </p:txBody>
      </p:sp>
      <p:sp>
        <p:nvSpPr>
          <p:cNvPr id="280579" name="Text Box 3" descr="Chap01Bkgd03"/>
          <p:cNvSpPr txBox="1">
            <a:spLocks noChangeArrowheads="1"/>
          </p:cNvSpPr>
          <p:nvPr/>
        </p:nvSpPr>
        <p:spPr bwMode="blackWhite">
          <a:xfrm>
            <a:off x="968375" y="3048000"/>
            <a:ext cx="7239000" cy="2971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85000"/>
              </a:lnSpc>
              <a:spcBef>
                <a:spcPct val="50000"/>
              </a:spcBef>
              <a:defRPr/>
            </a:pPr>
            <a:r>
              <a:rPr lang="en-US" sz="2400">
                <a:solidFill>
                  <a:srgbClr val="FFFFCC"/>
                </a:solidFill>
              </a:rPr>
              <a:t>Qualities attributed to leaders</a:t>
            </a:r>
            <a:r>
              <a:rPr lang="en-US" sz="2000">
                <a:solidFill>
                  <a:srgbClr val="FFFFCC"/>
                </a:solidFill>
              </a:rPr>
              <a:t>:</a:t>
            </a:r>
          </a:p>
          <a:p>
            <a:pPr marL="222250" indent="-222250">
              <a:lnSpc>
                <a:spcPct val="85000"/>
              </a:lnSpc>
              <a:spcBef>
                <a:spcPct val="50000"/>
              </a:spcBef>
              <a:buFontTx/>
              <a:buChar char="•"/>
              <a:defRPr/>
            </a:pPr>
            <a:r>
              <a:rPr lang="en-US" sz="2000">
                <a:solidFill>
                  <a:schemeClr val="bg1"/>
                </a:solidFill>
              </a:rPr>
              <a:t>Leaders are intelligent, outgoing, have strong verbal skills, are aggressive, understanding, and industrious.</a:t>
            </a:r>
          </a:p>
          <a:p>
            <a:pPr marL="222250" indent="-222250">
              <a:lnSpc>
                <a:spcPct val="85000"/>
              </a:lnSpc>
              <a:spcBef>
                <a:spcPct val="50000"/>
              </a:spcBef>
              <a:buFontTx/>
              <a:buChar char="•"/>
              <a:defRPr/>
            </a:pPr>
            <a:r>
              <a:rPr lang="en-US" sz="2000">
                <a:solidFill>
                  <a:schemeClr val="bg1"/>
                </a:solidFill>
              </a:rPr>
              <a:t>Effective leaders are perceived as consistent and unwavering in their decisions.</a:t>
            </a:r>
          </a:p>
          <a:p>
            <a:pPr marL="222250" indent="-222250">
              <a:lnSpc>
                <a:spcPct val="85000"/>
              </a:lnSpc>
              <a:spcBef>
                <a:spcPct val="50000"/>
              </a:spcBef>
              <a:buFontTx/>
              <a:buChar char="•"/>
              <a:defRPr/>
            </a:pPr>
            <a:r>
              <a:rPr lang="en-US" sz="2000">
                <a:solidFill>
                  <a:schemeClr val="bg1"/>
                </a:solidFill>
              </a:rPr>
              <a:t>Effective leaders project the appearance of being a leader.</a:t>
            </a:r>
          </a:p>
        </p:txBody>
      </p:sp>
      <p:sp>
        <p:nvSpPr>
          <p:cNvPr id="27654" name="Text Box 4"/>
          <p:cNvSpPr txBox="1">
            <a:spLocks noChangeArrowheads="1"/>
          </p:cNvSpPr>
          <p:nvPr/>
        </p:nvSpPr>
        <p:spPr bwMode="auto">
          <a:xfrm>
            <a:off x="914400" y="1344613"/>
            <a:ext cx="7315200" cy="1370012"/>
          </a:xfrm>
          <a:prstGeom prst="rect">
            <a:avLst/>
          </a:prstGeom>
          <a:noFill/>
          <a:ln w="9525">
            <a:noFill/>
            <a:miter lim="800000"/>
            <a:headEnd/>
            <a:tailEnd/>
          </a:ln>
        </p:spPr>
        <p:txBody>
          <a:bodyPr>
            <a:spAutoFit/>
          </a:bodyPr>
          <a:lstStyle/>
          <a:p>
            <a:pPr>
              <a:spcBef>
                <a:spcPct val="50000"/>
              </a:spcBef>
            </a:pPr>
            <a:r>
              <a:rPr lang="en-US" sz="2400"/>
              <a:t>Attribution Theory of Leadership</a:t>
            </a:r>
          </a:p>
          <a:p>
            <a:pPr>
              <a:spcBef>
                <a:spcPct val="50000"/>
              </a:spcBef>
            </a:pPr>
            <a:r>
              <a:rPr lang="en-US" sz="2400" b="0">
                <a:latin typeface="Tahoma" pitchFamily="34" charset="0"/>
              </a:rPr>
              <a:t>The idea that leadership is merely an attribution that people make about other individuals.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box(in)">
                                      <p:cBhvr>
                                        <p:cTn id="7" dur="500"/>
                                        <p:tgtEl>
                                          <p:spTgt spid="280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autoUpdateAnimBg="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12–</a:t>
            </a:r>
            <a:fld id="{CAECDAEE-A5E2-456B-9FF5-268481AB0568}" type="slidenum">
              <a:rPr lang="en-US"/>
              <a:pPr/>
              <a:t>331</a:t>
            </a:fld>
            <a:endParaRPr lang="en-US"/>
          </a:p>
        </p:txBody>
      </p:sp>
      <p:sp>
        <p:nvSpPr>
          <p:cNvPr id="281603" name="Rectangle 3"/>
          <p:cNvSpPr>
            <a:spLocks noGrp="1" noChangeArrowheads="1"/>
          </p:cNvSpPr>
          <p:nvPr>
            <p:ph type="title"/>
          </p:nvPr>
        </p:nvSpPr>
        <p:spPr/>
        <p:txBody>
          <a:bodyPr>
            <a:normAutofit fontScale="90000"/>
          </a:bodyPr>
          <a:lstStyle/>
          <a:p>
            <a:pPr algn="just" rtl="0" eaLnBrk="1" hangingPunct="1">
              <a:defRPr/>
            </a:pPr>
            <a:r>
              <a:rPr lang="en-US" smtClean="0"/>
              <a:t>Substitutes and Neutralizers for Leadership</a:t>
            </a:r>
          </a:p>
        </p:txBody>
      </p:sp>
      <p:sp>
        <p:nvSpPr>
          <p:cNvPr id="281605"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12</a:t>
            </a:r>
            <a:r>
              <a:rPr lang="en-US" sz="1000">
                <a:solidFill>
                  <a:schemeClr val="bg1"/>
                </a:solidFill>
                <a:cs typeface="Arial" pitchFamily="34" charset="0"/>
              </a:rPr>
              <a:t>–6</a:t>
            </a:r>
            <a:endParaRPr lang="en-US" sz="1000">
              <a:solidFill>
                <a:schemeClr val="bg1"/>
              </a:solidFill>
            </a:endParaRPr>
          </a:p>
        </p:txBody>
      </p:sp>
      <p:sp>
        <p:nvSpPr>
          <p:cNvPr id="28678" name="Rectangle 6"/>
          <p:cNvSpPr>
            <a:spLocks noChangeArrowheads="1"/>
          </p:cNvSpPr>
          <p:nvPr/>
        </p:nvSpPr>
        <p:spPr bwMode="auto">
          <a:xfrm>
            <a:off x="990600" y="1295400"/>
            <a:ext cx="7239000" cy="4403725"/>
          </a:xfrm>
          <a:prstGeom prst="rect">
            <a:avLst/>
          </a:prstGeom>
          <a:noFill/>
          <a:ln w="9525">
            <a:noFill/>
            <a:miter lim="800000"/>
            <a:headEnd/>
            <a:tailEnd/>
          </a:ln>
        </p:spPr>
        <p:txBody>
          <a:bodyPr>
            <a:spAutoFit/>
          </a:bodyPr>
          <a:lstStyle/>
          <a:p>
            <a:pPr>
              <a:spcBef>
                <a:spcPct val="50000"/>
              </a:spcBef>
              <a:tabLst>
                <a:tab pos="2971800" algn="l"/>
                <a:tab pos="5029200" algn="l"/>
              </a:tabLst>
            </a:pPr>
            <a:r>
              <a:rPr lang="en-US" sz="1400"/>
              <a:t>	</a:t>
            </a:r>
            <a:r>
              <a:rPr lang="en-US" sz="1600">
                <a:solidFill>
                  <a:srgbClr val="000000"/>
                </a:solidFill>
              </a:rPr>
              <a:t>Relationship-	Task-</a:t>
            </a:r>
            <a:br>
              <a:rPr lang="en-US" sz="1600">
                <a:solidFill>
                  <a:srgbClr val="000000"/>
                </a:solidFill>
              </a:rPr>
            </a:br>
            <a:r>
              <a:rPr lang="en-US" sz="1600"/>
              <a:t>	</a:t>
            </a:r>
            <a:r>
              <a:rPr lang="en-US" sz="1600">
                <a:solidFill>
                  <a:srgbClr val="000000"/>
                </a:solidFill>
              </a:rPr>
              <a:t>Oriented 	Oriented</a:t>
            </a:r>
            <a:br>
              <a:rPr lang="en-US" sz="1600">
                <a:solidFill>
                  <a:srgbClr val="000000"/>
                </a:solidFill>
              </a:rPr>
            </a:br>
            <a:r>
              <a:rPr lang="en-US" sz="1600">
                <a:solidFill>
                  <a:srgbClr val="000000"/>
                </a:solidFill>
              </a:rPr>
              <a:t>Defining Characteristics 	Leadership 	Leadership</a:t>
            </a:r>
            <a:br>
              <a:rPr lang="en-US" sz="1600">
                <a:solidFill>
                  <a:srgbClr val="000000"/>
                </a:solidFill>
              </a:rPr>
            </a:br>
            <a:endParaRPr lang="en-US" sz="1600">
              <a:solidFill>
                <a:srgbClr val="000000"/>
              </a:solidFill>
            </a:endParaRPr>
          </a:p>
          <a:p>
            <a:pPr>
              <a:spcBef>
                <a:spcPct val="50000"/>
              </a:spcBef>
              <a:tabLst>
                <a:tab pos="2971800" algn="l"/>
                <a:tab pos="5029200" algn="l"/>
              </a:tabLst>
            </a:pPr>
            <a:r>
              <a:rPr lang="en-US" sz="1600">
                <a:solidFill>
                  <a:srgbClr val="CC3300"/>
                </a:solidFill>
              </a:rPr>
              <a:t>Individual </a:t>
            </a:r>
            <a:r>
              <a:rPr lang="en-US" sz="1400">
                <a:solidFill>
                  <a:srgbClr val="000000"/>
                </a:solidFill>
              </a:rPr>
              <a:t>	</a:t>
            </a:r>
            <a:r>
              <a:rPr lang="en-US" sz="1400"/>
              <a:t>		</a:t>
            </a:r>
          </a:p>
          <a:p>
            <a:pPr>
              <a:spcBef>
                <a:spcPct val="50000"/>
              </a:spcBef>
              <a:tabLst>
                <a:tab pos="2971800" algn="l"/>
                <a:tab pos="5029200" algn="l"/>
              </a:tabLst>
            </a:pPr>
            <a:r>
              <a:rPr lang="en-US" sz="1400">
                <a:solidFill>
                  <a:srgbClr val="000000"/>
                </a:solidFill>
              </a:rPr>
              <a:t>Experience/training 	No effect on 	Substitutes for</a:t>
            </a:r>
            <a:br>
              <a:rPr lang="en-US" sz="1400">
                <a:solidFill>
                  <a:srgbClr val="000000"/>
                </a:solidFill>
              </a:rPr>
            </a:br>
            <a:r>
              <a:rPr lang="en-US" sz="1400">
                <a:solidFill>
                  <a:srgbClr val="000000"/>
                </a:solidFill>
              </a:rPr>
              <a:t>Professionalism 	Substitutes for 	Substitutes for</a:t>
            </a:r>
            <a:br>
              <a:rPr lang="en-US" sz="1400">
                <a:solidFill>
                  <a:srgbClr val="000000"/>
                </a:solidFill>
              </a:rPr>
            </a:br>
            <a:r>
              <a:rPr lang="en-US" sz="1400">
                <a:solidFill>
                  <a:srgbClr val="000000"/>
                </a:solidFill>
              </a:rPr>
              <a:t>Indifference to rewards 	Neutralizes 	Neutralizes 	</a:t>
            </a:r>
          </a:p>
          <a:p>
            <a:pPr>
              <a:spcBef>
                <a:spcPct val="50000"/>
              </a:spcBef>
              <a:tabLst>
                <a:tab pos="2971800" algn="l"/>
                <a:tab pos="5029200" algn="l"/>
              </a:tabLst>
            </a:pPr>
            <a:r>
              <a:rPr lang="en-US" sz="1600">
                <a:solidFill>
                  <a:srgbClr val="CC3300"/>
                </a:solidFill>
              </a:rPr>
              <a:t>Job </a:t>
            </a:r>
            <a:r>
              <a:rPr lang="en-US" sz="1400">
                <a:solidFill>
                  <a:srgbClr val="000000"/>
                </a:solidFill>
              </a:rPr>
              <a:t>	</a:t>
            </a:r>
            <a:r>
              <a:rPr lang="en-US" sz="1400"/>
              <a:t>		</a:t>
            </a:r>
          </a:p>
          <a:p>
            <a:pPr>
              <a:spcBef>
                <a:spcPct val="50000"/>
              </a:spcBef>
              <a:tabLst>
                <a:tab pos="2971800" algn="l"/>
                <a:tab pos="5029200" algn="l"/>
              </a:tabLst>
            </a:pPr>
            <a:r>
              <a:rPr lang="en-US" sz="1400">
                <a:solidFill>
                  <a:srgbClr val="000000"/>
                </a:solidFill>
              </a:rPr>
              <a:t>Highly structured task 	No effect on 	Substitutes for</a:t>
            </a:r>
            <a:br>
              <a:rPr lang="en-US" sz="1400">
                <a:solidFill>
                  <a:srgbClr val="000000"/>
                </a:solidFill>
              </a:rPr>
            </a:br>
            <a:r>
              <a:rPr lang="en-US" sz="1400">
                <a:solidFill>
                  <a:srgbClr val="000000"/>
                </a:solidFill>
              </a:rPr>
              <a:t>Provides its own feedback 	No effect on 	Substitutes for</a:t>
            </a:r>
            <a:br>
              <a:rPr lang="en-US" sz="1400">
                <a:solidFill>
                  <a:srgbClr val="000000"/>
                </a:solidFill>
              </a:rPr>
            </a:br>
            <a:r>
              <a:rPr lang="en-US" sz="1400">
                <a:solidFill>
                  <a:srgbClr val="000000"/>
                </a:solidFill>
              </a:rPr>
              <a:t>Intrinsically satisfying 	Substitutes for 	No effect on 	</a:t>
            </a:r>
          </a:p>
          <a:p>
            <a:pPr>
              <a:spcBef>
                <a:spcPct val="50000"/>
              </a:spcBef>
              <a:tabLst>
                <a:tab pos="2971800" algn="l"/>
                <a:tab pos="5029200" algn="l"/>
              </a:tabLst>
            </a:pPr>
            <a:r>
              <a:rPr lang="en-US" sz="1600">
                <a:solidFill>
                  <a:srgbClr val="CC3300"/>
                </a:solidFill>
              </a:rPr>
              <a:t>Organization</a:t>
            </a:r>
            <a:r>
              <a:rPr lang="en-US" sz="1400">
                <a:solidFill>
                  <a:srgbClr val="000000"/>
                </a:solidFill>
              </a:rPr>
              <a:t> 	</a:t>
            </a:r>
            <a:r>
              <a:rPr lang="en-US" sz="1400"/>
              <a:t>		</a:t>
            </a:r>
          </a:p>
          <a:p>
            <a:pPr>
              <a:spcBef>
                <a:spcPct val="50000"/>
              </a:spcBef>
              <a:tabLst>
                <a:tab pos="2971800" algn="l"/>
                <a:tab pos="5029200" algn="l"/>
              </a:tabLst>
            </a:pPr>
            <a:r>
              <a:rPr lang="en-US" sz="1400">
                <a:solidFill>
                  <a:srgbClr val="000000"/>
                </a:solidFill>
              </a:rPr>
              <a:t>Explicit formalized goals 	No effect on 	Substitutes for</a:t>
            </a:r>
            <a:br>
              <a:rPr lang="en-US" sz="1400">
                <a:solidFill>
                  <a:srgbClr val="000000"/>
                </a:solidFill>
              </a:rPr>
            </a:br>
            <a:r>
              <a:rPr lang="en-US" sz="1400">
                <a:solidFill>
                  <a:srgbClr val="000000"/>
                </a:solidFill>
              </a:rPr>
              <a:t>Rigid rules and procedures 	No effect on 	Substitutes for</a:t>
            </a:r>
            <a:br>
              <a:rPr lang="en-US" sz="1400">
                <a:solidFill>
                  <a:srgbClr val="000000"/>
                </a:solidFill>
              </a:rPr>
            </a:br>
            <a:r>
              <a:rPr lang="en-US" sz="1400">
                <a:solidFill>
                  <a:srgbClr val="000000"/>
                </a:solidFill>
              </a:rPr>
              <a:t>Cohesive work groups 	Substitutes for 	Substitutes for </a:t>
            </a:r>
            <a:endParaRPr lang="en-US" sz="1400"/>
          </a:p>
        </p:txBody>
      </p:sp>
      <p:sp>
        <p:nvSpPr>
          <p:cNvPr id="28679" name="Line 7"/>
          <p:cNvSpPr>
            <a:spLocks noChangeShapeType="1"/>
          </p:cNvSpPr>
          <p:nvPr/>
        </p:nvSpPr>
        <p:spPr bwMode="auto">
          <a:xfrm>
            <a:off x="1035050" y="2232025"/>
            <a:ext cx="6400800" cy="0"/>
          </a:xfrm>
          <a:prstGeom prst="line">
            <a:avLst/>
          </a:prstGeom>
          <a:noFill/>
          <a:ln w="38100">
            <a:solidFill>
              <a:schemeClr val="bg2"/>
            </a:solidFill>
            <a:round/>
            <a:headEnd/>
            <a:tailEnd/>
          </a:ln>
        </p:spPr>
        <p:txBody>
          <a:bodyPr/>
          <a:lstStyle/>
          <a:p>
            <a:endParaRPr lang="fa-IR"/>
          </a:p>
        </p:txBody>
      </p:sp>
      <p:sp>
        <p:nvSpPr>
          <p:cNvPr id="28680" name="Rectangle 8"/>
          <p:cNvSpPr>
            <a:spLocks noChangeArrowheads="1"/>
          </p:cNvSpPr>
          <p:nvPr/>
        </p:nvSpPr>
        <p:spPr bwMode="auto">
          <a:xfrm>
            <a:off x="685800" y="6165850"/>
            <a:ext cx="5429250" cy="365125"/>
          </a:xfrm>
          <a:prstGeom prst="rect">
            <a:avLst/>
          </a:prstGeom>
          <a:noFill/>
          <a:ln w="9525">
            <a:noFill/>
            <a:miter lim="800000"/>
            <a:headEnd/>
            <a:tailEnd/>
          </a:ln>
        </p:spPr>
        <p:txBody>
          <a:bodyPr>
            <a:spAutoFit/>
          </a:bodyPr>
          <a:lstStyle/>
          <a:p>
            <a:r>
              <a:rPr lang="en-US" b="0" i="1"/>
              <a:t>Source: </a:t>
            </a:r>
            <a:r>
              <a:rPr lang="en-US" b="0"/>
              <a:t>Based on S. Kerr and J. M. Jermier, “Substitutes for Leadership: Their Meaning and Measurement,” </a:t>
            </a:r>
            <a:r>
              <a:rPr lang="en-US" b="0" i="1"/>
              <a:t>Organizational Behavior and Human Performance</a:t>
            </a:r>
            <a:r>
              <a:rPr lang="en-US" b="0"/>
              <a:t>, December 1978, p. 378.</a:t>
            </a:r>
          </a:p>
        </p:txBody>
      </p:sp>
    </p:spTree>
  </p:cSld>
  <p:clrMapOvr>
    <a:masterClrMapping/>
  </p:clrMapOvr>
  <p:transition>
    <p:cut thruBlk="1"/>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12–</a:t>
            </a:r>
            <a:fld id="{DAEA17A2-1462-4285-BB80-C5E47AA5CA1A}" type="slidenum">
              <a:rPr lang="en-US"/>
              <a:pPr/>
              <a:t>332</a:t>
            </a:fld>
            <a:endParaRPr lang="en-US"/>
          </a:p>
        </p:txBody>
      </p:sp>
      <p:sp>
        <p:nvSpPr>
          <p:cNvPr id="282626" name="Rectangle 2"/>
          <p:cNvSpPr>
            <a:spLocks noGrp="1" noChangeArrowheads="1"/>
          </p:cNvSpPr>
          <p:nvPr>
            <p:ph type="title"/>
          </p:nvPr>
        </p:nvSpPr>
        <p:spPr/>
        <p:txBody>
          <a:bodyPr>
            <a:normAutofit fontScale="90000"/>
          </a:bodyPr>
          <a:lstStyle/>
          <a:p>
            <a:pPr algn="just" rtl="0" eaLnBrk="1" hangingPunct="1">
              <a:defRPr/>
            </a:pPr>
            <a:r>
              <a:rPr lang="en-US" smtClean="0"/>
              <a:t>Finding and Creating Effective Leaders</a:t>
            </a:r>
          </a:p>
        </p:txBody>
      </p:sp>
      <p:sp>
        <p:nvSpPr>
          <p:cNvPr id="282627" name="Rectangle 3"/>
          <p:cNvSpPr>
            <a:spLocks noGrp="1" noChangeArrowheads="1"/>
          </p:cNvSpPr>
          <p:nvPr>
            <p:ph type="body" idx="1"/>
          </p:nvPr>
        </p:nvSpPr>
        <p:spPr/>
        <p:txBody>
          <a:bodyPr>
            <a:normAutofit fontScale="85000" lnSpcReduction="20000"/>
          </a:bodyPr>
          <a:lstStyle/>
          <a:p>
            <a:pPr algn="just" rtl="0" eaLnBrk="1" hangingPunct="1">
              <a:lnSpc>
                <a:spcPct val="90000"/>
              </a:lnSpc>
              <a:spcBef>
                <a:spcPct val="30000"/>
              </a:spcBef>
            </a:pPr>
            <a:r>
              <a:rPr lang="en-US" smtClean="0"/>
              <a:t>Selection</a:t>
            </a:r>
          </a:p>
          <a:p>
            <a:pPr lvl="1" algn="just" rtl="0" eaLnBrk="1" hangingPunct="1">
              <a:lnSpc>
                <a:spcPct val="90000"/>
              </a:lnSpc>
              <a:spcBef>
                <a:spcPct val="30000"/>
              </a:spcBef>
            </a:pPr>
            <a:r>
              <a:rPr lang="en-US" smtClean="0"/>
              <a:t>Review specific requirements for the job.</a:t>
            </a:r>
          </a:p>
          <a:p>
            <a:pPr lvl="1" algn="just" rtl="0" eaLnBrk="1" hangingPunct="1">
              <a:lnSpc>
                <a:spcPct val="90000"/>
              </a:lnSpc>
              <a:spcBef>
                <a:spcPct val="30000"/>
              </a:spcBef>
            </a:pPr>
            <a:r>
              <a:rPr lang="en-US" smtClean="0"/>
              <a:t>Use tests that identify personal traits associated with leadership, measure self-monitoring, and assess emotional intelligence.</a:t>
            </a:r>
          </a:p>
          <a:p>
            <a:pPr lvl="1" algn="just" rtl="0" eaLnBrk="1" hangingPunct="1">
              <a:lnSpc>
                <a:spcPct val="90000"/>
              </a:lnSpc>
              <a:spcBef>
                <a:spcPct val="30000"/>
              </a:spcBef>
            </a:pPr>
            <a:r>
              <a:rPr lang="en-US" smtClean="0"/>
              <a:t>Conduct personal interviews to determine candidate’s fit with the job.</a:t>
            </a:r>
          </a:p>
          <a:p>
            <a:pPr algn="just" rtl="0" eaLnBrk="1" hangingPunct="1">
              <a:lnSpc>
                <a:spcPct val="90000"/>
              </a:lnSpc>
              <a:spcBef>
                <a:spcPct val="30000"/>
              </a:spcBef>
            </a:pPr>
            <a:r>
              <a:rPr lang="en-US" smtClean="0"/>
              <a:t>Training</a:t>
            </a:r>
          </a:p>
          <a:p>
            <a:pPr lvl="1" algn="just" rtl="0" eaLnBrk="1" hangingPunct="1">
              <a:lnSpc>
                <a:spcPct val="90000"/>
              </a:lnSpc>
              <a:spcBef>
                <a:spcPct val="30000"/>
              </a:spcBef>
            </a:pPr>
            <a:r>
              <a:rPr lang="en-US" smtClean="0"/>
              <a:t>Recognize the all people are not equally trainable.</a:t>
            </a:r>
          </a:p>
          <a:p>
            <a:pPr lvl="1" algn="just" rtl="0" eaLnBrk="1" hangingPunct="1">
              <a:lnSpc>
                <a:spcPct val="90000"/>
              </a:lnSpc>
              <a:spcBef>
                <a:spcPct val="30000"/>
              </a:spcBef>
            </a:pPr>
            <a:r>
              <a:rPr lang="en-US" smtClean="0"/>
              <a:t>Teach skills that are necessary for employees to become effective leaders.</a:t>
            </a:r>
          </a:p>
          <a:p>
            <a:pPr lvl="1" algn="just" rtl="0" eaLnBrk="1" hangingPunct="1">
              <a:lnSpc>
                <a:spcPct val="90000"/>
              </a:lnSpc>
              <a:spcBef>
                <a:spcPct val="30000"/>
              </a:spcBef>
            </a:pPr>
            <a:r>
              <a:rPr lang="en-US" smtClean="0"/>
              <a:t>Provide behavioral training to increase the development potential of nascent charismatic employees.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animEffect transition="in" filter="wipe(up)">
                                      <p:cBhvr>
                                        <p:cTn id="7" dur="500"/>
                                        <p:tgtEl>
                                          <p:spTgt spid="28262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2627">
                                            <p:txEl>
                                              <p:pRg st="1" end="1"/>
                                            </p:txEl>
                                          </p:spTgt>
                                        </p:tgtEl>
                                        <p:attrNameLst>
                                          <p:attrName>style.visibility</p:attrName>
                                        </p:attrNameLst>
                                      </p:cBhvr>
                                      <p:to>
                                        <p:strVal val="visible"/>
                                      </p:to>
                                    </p:set>
                                    <p:animEffect transition="in" filter="wipe(up)">
                                      <p:cBhvr>
                                        <p:cTn id="10" dur="500"/>
                                        <p:tgtEl>
                                          <p:spTgt spid="28262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2627">
                                            <p:txEl>
                                              <p:pRg st="2" end="2"/>
                                            </p:txEl>
                                          </p:spTgt>
                                        </p:tgtEl>
                                        <p:attrNameLst>
                                          <p:attrName>style.visibility</p:attrName>
                                        </p:attrNameLst>
                                      </p:cBhvr>
                                      <p:to>
                                        <p:strVal val="visible"/>
                                      </p:to>
                                    </p:set>
                                    <p:animEffect transition="in" filter="wipe(up)">
                                      <p:cBhvr>
                                        <p:cTn id="13" dur="500"/>
                                        <p:tgtEl>
                                          <p:spTgt spid="28262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82627">
                                            <p:txEl>
                                              <p:pRg st="3" end="3"/>
                                            </p:txEl>
                                          </p:spTgt>
                                        </p:tgtEl>
                                        <p:attrNameLst>
                                          <p:attrName>style.visibility</p:attrName>
                                        </p:attrNameLst>
                                      </p:cBhvr>
                                      <p:to>
                                        <p:strVal val="visible"/>
                                      </p:to>
                                    </p:set>
                                    <p:animEffect transition="in" filter="wipe(up)">
                                      <p:cBhvr>
                                        <p:cTn id="16" dur="500"/>
                                        <p:tgtEl>
                                          <p:spTgt spid="28262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82627">
                                            <p:txEl>
                                              <p:pRg st="4" end="4"/>
                                            </p:txEl>
                                          </p:spTgt>
                                        </p:tgtEl>
                                        <p:attrNameLst>
                                          <p:attrName>style.visibility</p:attrName>
                                        </p:attrNameLst>
                                      </p:cBhvr>
                                      <p:to>
                                        <p:strVal val="visible"/>
                                      </p:to>
                                    </p:set>
                                    <p:animEffect transition="in" filter="wipe(up)">
                                      <p:cBhvr>
                                        <p:cTn id="21" dur="500"/>
                                        <p:tgtEl>
                                          <p:spTgt spid="28262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2627">
                                            <p:txEl>
                                              <p:pRg st="5" end="5"/>
                                            </p:txEl>
                                          </p:spTgt>
                                        </p:tgtEl>
                                        <p:attrNameLst>
                                          <p:attrName>style.visibility</p:attrName>
                                        </p:attrNameLst>
                                      </p:cBhvr>
                                      <p:to>
                                        <p:strVal val="visible"/>
                                      </p:to>
                                    </p:set>
                                    <p:animEffect transition="in" filter="wipe(up)">
                                      <p:cBhvr>
                                        <p:cTn id="24" dur="500"/>
                                        <p:tgtEl>
                                          <p:spTgt spid="28262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82627">
                                            <p:txEl>
                                              <p:pRg st="6" end="6"/>
                                            </p:txEl>
                                          </p:spTgt>
                                        </p:tgtEl>
                                        <p:attrNameLst>
                                          <p:attrName>style.visibility</p:attrName>
                                        </p:attrNameLst>
                                      </p:cBhvr>
                                      <p:to>
                                        <p:strVal val="visible"/>
                                      </p:to>
                                    </p:set>
                                    <p:animEffect transition="in" filter="wipe(up)">
                                      <p:cBhvr>
                                        <p:cTn id="27" dur="500"/>
                                        <p:tgtEl>
                                          <p:spTgt spid="28262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82627">
                                            <p:txEl>
                                              <p:pRg st="7" end="7"/>
                                            </p:txEl>
                                          </p:spTgt>
                                        </p:tgtEl>
                                        <p:attrNameLst>
                                          <p:attrName>style.visibility</p:attrName>
                                        </p:attrNameLst>
                                      </p:cBhvr>
                                      <p:to>
                                        <p:strVal val="visible"/>
                                      </p:to>
                                    </p:set>
                                    <p:animEffect transition="in" filter="wipe(up)">
                                      <p:cBhvr>
                                        <p:cTn id="30" dur="500"/>
                                        <p:tgtEl>
                                          <p:spTgt spid="2826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autoUpdateAnimBg="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85701"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5124"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85703"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5126"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ctrTitle"/>
          </p:nvPr>
        </p:nvSpPr>
        <p:spPr>
          <a:xfrm>
            <a:off x="990600" y="15970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13</a:t>
            </a:r>
          </a:p>
        </p:txBody>
      </p:sp>
      <p:sp>
        <p:nvSpPr>
          <p:cNvPr id="6147" name="Rectangle 8"/>
          <p:cNvSpPr>
            <a:spLocks noGrp="1" noChangeArrowheads="1"/>
          </p:cNvSpPr>
          <p:nvPr>
            <p:ph type="subTitle" idx="1"/>
          </p:nvPr>
        </p:nvSpPr>
        <p:spPr>
          <a:xfrm>
            <a:off x="1676400" y="2765425"/>
            <a:ext cx="5781675" cy="914400"/>
          </a:xfrm>
        </p:spPr>
        <p:txBody>
          <a:bodyPr/>
          <a:lstStyle/>
          <a:p>
            <a:pPr algn="just" rtl="0" eaLnBrk="1" hangingPunct="1"/>
            <a:r>
              <a:rPr lang="en-US" sz="4800" smtClean="0">
                <a:solidFill>
                  <a:srgbClr val="006699"/>
                </a:solidFill>
              </a:rPr>
              <a:t>Power and Politics</a:t>
            </a:r>
          </a:p>
        </p:txBody>
      </p:sp>
      <p:pic>
        <p:nvPicPr>
          <p:cNvPr id="6148"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6149" name="Picture 11"/>
          <p:cNvPicPr>
            <a:picLocks noChangeAspect="1" noChangeArrowheads="1"/>
          </p:cNvPicPr>
          <p:nvPr/>
        </p:nvPicPr>
        <p:blipFill>
          <a:blip r:embed="rId3"/>
          <a:srcRect/>
          <a:stretch>
            <a:fillRect/>
          </a:stretch>
        </p:blipFill>
        <p:spPr bwMode="auto">
          <a:xfrm>
            <a:off x="914400" y="1752600"/>
            <a:ext cx="5343525"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 2005 Prentice Hall Inc. All rights reserved.</a:t>
            </a:r>
          </a:p>
        </p:txBody>
      </p:sp>
      <p:sp>
        <p:nvSpPr>
          <p:cNvPr id="7171" name="Slide Number Placeholder 4"/>
          <p:cNvSpPr>
            <a:spLocks noGrp="1"/>
          </p:cNvSpPr>
          <p:nvPr>
            <p:ph type="sldNum" sz="quarter" idx="11"/>
          </p:nvPr>
        </p:nvSpPr>
        <p:spPr>
          <a:noFill/>
        </p:spPr>
        <p:txBody>
          <a:bodyPr/>
          <a:lstStyle/>
          <a:p>
            <a:r>
              <a:rPr lang="en-US"/>
              <a:t>13–</a:t>
            </a:r>
            <a:fld id="{793313BE-086C-4850-81B0-A6068D21DD0B}" type="slidenum">
              <a:rPr lang="en-US"/>
              <a:pPr/>
              <a:t>335</a:t>
            </a:fld>
            <a:endParaRPr lang="en-US"/>
          </a:p>
        </p:txBody>
      </p:sp>
      <p:sp>
        <p:nvSpPr>
          <p:cNvPr id="717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752600"/>
            <a:ext cx="7467600" cy="4419600"/>
          </a:xfrm>
        </p:spPr>
        <p:txBody>
          <a:bodyPr>
            <a:normAutofit fontScale="850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Contrast leadership and power.</a:t>
            </a:r>
          </a:p>
          <a:p>
            <a:pPr marL="457200" indent="-457200" algn="just" rtl="0" eaLnBrk="1" hangingPunct="1">
              <a:lnSpc>
                <a:spcPct val="110000"/>
              </a:lnSpc>
              <a:buClr>
                <a:srgbClr val="CC6600"/>
              </a:buClr>
              <a:buFont typeface="Wingdings" pitchFamily="2" charset="2"/>
              <a:buAutoNum type="arabicPeriod"/>
            </a:pPr>
            <a:r>
              <a:rPr lang="en-US" smtClean="0"/>
              <a:t>Define the seven bases of power.</a:t>
            </a:r>
          </a:p>
          <a:p>
            <a:pPr marL="457200" indent="-457200" algn="just" rtl="0" eaLnBrk="1" hangingPunct="1">
              <a:lnSpc>
                <a:spcPct val="110000"/>
              </a:lnSpc>
              <a:buClr>
                <a:srgbClr val="CC6600"/>
              </a:buClr>
              <a:buFont typeface="Wingdings" pitchFamily="2" charset="2"/>
              <a:buAutoNum type="arabicPeriod"/>
            </a:pPr>
            <a:r>
              <a:rPr lang="en-US" smtClean="0"/>
              <a:t>Clarify what creates dependency in power relationships.</a:t>
            </a:r>
          </a:p>
          <a:p>
            <a:pPr marL="457200" indent="-457200" algn="just" rtl="0" eaLnBrk="1" hangingPunct="1">
              <a:lnSpc>
                <a:spcPct val="110000"/>
              </a:lnSpc>
              <a:buClr>
                <a:srgbClr val="CC6600"/>
              </a:buClr>
              <a:buFont typeface="Wingdings" pitchFamily="2" charset="2"/>
              <a:buAutoNum type="arabicPeriod"/>
            </a:pPr>
            <a:r>
              <a:rPr lang="en-US" smtClean="0"/>
              <a:t>List nine influence tactics and their contingencies.</a:t>
            </a:r>
          </a:p>
          <a:p>
            <a:pPr marL="457200" indent="-457200" algn="just" rtl="0" eaLnBrk="1" hangingPunct="1">
              <a:lnSpc>
                <a:spcPct val="110000"/>
              </a:lnSpc>
              <a:buClr>
                <a:srgbClr val="CC6600"/>
              </a:buClr>
              <a:buFont typeface="Wingdings" pitchFamily="2" charset="2"/>
              <a:buAutoNum type="arabicPeriod"/>
            </a:pPr>
            <a:r>
              <a:rPr lang="en-US" smtClean="0"/>
              <a:t>Explain how sexual harassment is about the abuse of power.</a:t>
            </a:r>
          </a:p>
          <a:p>
            <a:pPr marL="457200" indent="-457200" algn="just" rtl="0" eaLnBrk="1" hangingPunct="1">
              <a:lnSpc>
                <a:spcPct val="110000"/>
              </a:lnSpc>
              <a:buClr>
                <a:srgbClr val="CC6600"/>
              </a:buClr>
              <a:buFont typeface="Wingdings" pitchFamily="2" charset="2"/>
              <a:buAutoNum type="arabicPeriod"/>
            </a:pPr>
            <a:r>
              <a:rPr lang="en-US" smtClean="0"/>
              <a:t>Describe the importance of a political perspective.</a:t>
            </a:r>
          </a:p>
        </p:txBody>
      </p:sp>
      <p:sp>
        <p:nvSpPr>
          <p:cNvPr id="7174"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13–</a:t>
            </a:r>
            <a:fld id="{D77AA957-D66A-4C1C-B00F-66B6CFDA7731}" type="slidenum">
              <a:rPr lang="en-US"/>
              <a:pPr/>
              <a:t>336</a:t>
            </a:fld>
            <a:endParaRPr lang="en-US"/>
          </a:p>
        </p:txBody>
      </p:sp>
      <p:sp>
        <p:nvSpPr>
          <p:cNvPr id="819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normAutofit lnSpcReduction="10000"/>
          </a:bodyPr>
          <a:lstStyle/>
          <a:p>
            <a:pPr marL="457200" indent="-457200" algn="just" rtl="0" eaLnBrk="1" hangingPunct="1">
              <a:lnSpc>
                <a:spcPct val="110000"/>
              </a:lnSpc>
              <a:buClr>
                <a:srgbClr val="CC6600"/>
              </a:buClr>
              <a:buFont typeface="Wingdings" pitchFamily="2" charset="2"/>
              <a:buAutoNum type="arabicPeriod" startAt="7"/>
            </a:pPr>
            <a:r>
              <a:rPr lang="en-US" smtClean="0"/>
              <a:t>List the individual and organizational factors that stimulate political behaviors.</a:t>
            </a:r>
          </a:p>
          <a:p>
            <a:pPr marL="457200" indent="-457200" algn="just" rtl="0" eaLnBrk="1" hangingPunct="1">
              <a:lnSpc>
                <a:spcPct val="110000"/>
              </a:lnSpc>
              <a:buClr>
                <a:srgbClr val="CC6600"/>
              </a:buClr>
              <a:buFont typeface="Wingdings" pitchFamily="2" charset="2"/>
              <a:buAutoNum type="arabicPeriod" startAt="7"/>
            </a:pPr>
            <a:r>
              <a:rPr lang="en-US" smtClean="0"/>
              <a:t>Identify seven techniques for managing the impression one makes on others.</a:t>
            </a:r>
          </a:p>
          <a:p>
            <a:pPr marL="457200" indent="-457200" algn="just" rtl="0" eaLnBrk="1" hangingPunct="1">
              <a:lnSpc>
                <a:spcPct val="110000"/>
              </a:lnSpc>
              <a:buClr>
                <a:srgbClr val="CC6600"/>
              </a:buClr>
              <a:buFont typeface="Wingdings" pitchFamily="2" charset="2"/>
              <a:buAutoNum type="arabicPeriod" startAt="7"/>
            </a:pPr>
            <a:r>
              <a:rPr lang="en-US" smtClean="0"/>
              <a:t>Explain how defensive behaviors can protect an individual’s self-interest.</a:t>
            </a:r>
          </a:p>
          <a:p>
            <a:pPr marL="457200" indent="-457200" algn="just" rtl="0" eaLnBrk="1" hangingPunct="1">
              <a:lnSpc>
                <a:spcPct val="110000"/>
              </a:lnSpc>
              <a:buClr>
                <a:srgbClr val="CC6600"/>
              </a:buClr>
              <a:buFont typeface="Wingdings" pitchFamily="2" charset="2"/>
              <a:buAutoNum type="arabicPeriod" startAt="7"/>
            </a:pPr>
            <a:r>
              <a:rPr lang="en-US" smtClean="0"/>
              <a:t>List the three questions that can help determine if a political action is ethical.</a:t>
            </a:r>
          </a:p>
        </p:txBody>
      </p:sp>
      <p:sp>
        <p:nvSpPr>
          <p:cNvPr id="8198"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left)">
                                      <p:cBhvr>
                                        <p:cTn id="22" dur="500"/>
                                        <p:tgtEl>
                                          <p:spTgt spid="200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13–</a:t>
            </a:r>
            <a:fld id="{4001BEF3-A79F-4B13-97B4-62F057F991AF}" type="slidenum">
              <a:rPr lang="en-US"/>
              <a:pPr/>
              <a:t>337</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A Definition of Power</a:t>
            </a:r>
          </a:p>
        </p:txBody>
      </p:sp>
      <p:sp>
        <p:nvSpPr>
          <p:cNvPr id="260099" name="Line 3"/>
          <p:cNvSpPr>
            <a:spLocks noChangeShapeType="1"/>
          </p:cNvSpPr>
          <p:nvPr/>
        </p:nvSpPr>
        <p:spPr bwMode="auto">
          <a:xfrm>
            <a:off x="914400" y="3200400"/>
            <a:ext cx="3886200" cy="0"/>
          </a:xfrm>
          <a:prstGeom prst="line">
            <a:avLst/>
          </a:prstGeom>
          <a:noFill/>
          <a:ln w="38100">
            <a:solidFill>
              <a:srgbClr val="CC3300"/>
            </a:solidFill>
            <a:round/>
            <a:headEnd/>
            <a:tailEnd/>
          </a:ln>
        </p:spPr>
        <p:txBody>
          <a:bodyPr/>
          <a:lstStyle/>
          <a:p>
            <a:endParaRPr lang="fa-IR"/>
          </a:p>
        </p:txBody>
      </p:sp>
      <p:pic>
        <p:nvPicPr>
          <p:cNvPr id="9222" name="Picture 4" descr="BD19860_"/>
          <p:cNvPicPr>
            <a:picLocks noChangeAspect="1" noChangeArrowheads="1"/>
          </p:cNvPicPr>
          <p:nvPr/>
        </p:nvPicPr>
        <p:blipFill>
          <a:blip r:embed="rId2"/>
          <a:srcRect/>
          <a:stretch>
            <a:fillRect/>
          </a:stretch>
        </p:blipFill>
        <p:spPr bwMode="auto">
          <a:xfrm>
            <a:off x="5410200" y="2209800"/>
            <a:ext cx="2924175" cy="4114800"/>
          </a:xfrm>
          <a:prstGeom prst="rect">
            <a:avLst/>
          </a:prstGeom>
          <a:noFill/>
          <a:ln w="9525">
            <a:noFill/>
            <a:miter lim="800000"/>
            <a:headEnd/>
            <a:tailEnd/>
          </a:ln>
        </p:spPr>
      </p:pic>
      <p:sp>
        <p:nvSpPr>
          <p:cNvPr id="9223" name="Text Box 5"/>
          <p:cNvSpPr txBox="1">
            <a:spLocks noChangeArrowheads="1"/>
          </p:cNvSpPr>
          <p:nvPr/>
        </p:nvSpPr>
        <p:spPr bwMode="auto">
          <a:xfrm>
            <a:off x="6267450" y="2667000"/>
            <a:ext cx="3810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A</a:t>
            </a:r>
          </a:p>
        </p:txBody>
      </p:sp>
      <p:sp>
        <p:nvSpPr>
          <p:cNvPr id="9224" name="Text Box 6"/>
          <p:cNvSpPr txBox="1">
            <a:spLocks noChangeArrowheads="1"/>
          </p:cNvSpPr>
          <p:nvPr/>
        </p:nvSpPr>
        <p:spPr bwMode="auto">
          <a:xfrm>
            <a:off x="6953250" y="2514600"/>
            <a:ext cx="3810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B</a:t>
            </a:r>
          </a:p>
        </p:txBody>
      </p:sp>
      <p:sp>
        <p:nvSpPr>
          <p:cNvPr id="9225" name="Text Box 7"/>
          <p:cNvSpPr txBox="1">
            <a:spLocks noChangeArrowheads="1"/>
          </p:cNvSpPr>
          <p:nvPr/>
        </p:nvSpPr>
        <p:spPr bwMode="auto">
          <a:xfrm>
            <a:off x="914400" y="1312863"/>
            <a:ext cx="5105400" cy="1735137"/>
          </a:xfrm>
          <a:prstGeom prst="rect">
            <a:avLst/>
          </a:prstGeom>
          <a:noFill/>
          <a:ln w="9525">
            <a:noFill/>
            <a:miter lim="800000"/>
            <a:headEnd/>
            <a:tailEnd/>
          </a:ln>
        </p:spPr>
        <p:txBody>
          <a:bodyPr>
            <a:spAutoFit/>
          </a:bodyPr>
          <a:lstStyle/>
          <a:p>
            <a:pPr>
              <a:spcBef>
                <a:spcPct val="50000"/>
              </a:spcBef>
            </a:pPr>
            <a:r>
              <a:rPr lang="en-US" sz="2400"/>
              <a:t>Power</a:t>
            </a:r>
          </a:p>
          <a:p>
            <a:pPr>
              <a:spcBef>
                <a:spcPct val="50000"/>
              </a:spcBef>
            </a:pPr>
            <a:r>
              <a:rPr lang="en-US" sz="2400" b="0">
                <a:latin typeface="Tahoma" pitchFamily="34" charset="0"/>
              </a:rPr>
              <a:t>A capacity that </a:t>
            </a:r>
            <a:r>
              <a:rPr lang="en-US" sz="2400" b="0" i="1">
                <a:latin typeface="Tahoma" pitchFamily="34" charset="0"/>
              </a:rPr>
              <a:t>A</a:t>
            </a:r>
            <a:r>
              <a:rPr lang="en-US" sz="2400" b="0">
                <a:latin typeface="Tahoma" pitchFamily="34" charset="0"/>
              </a:rPr>
              <a:t> has to influence the behavior of </a:t>
            </a:r>
            <a:r>
              <a:rPr lang="en-US" sz="2400" b="0" i="1">
                <a:latin typeface="Tahoma" pitchFamily="34" charset="0"/>
              </a:rPr>
              <a:t>B</a:t>
            </a:r>
            <a:r>
              <a:rPr lang="en-US" sz="2400" b="0">
                <a:latin typeface="Tahoma" pitchFamily="34" charset="0"/>
              </a:rPr>
              <a:t> so that </a:t>
            </a:r>
            <a:r>
              <a:rPr lang="en-US" sz="2400" b="0" i="1">
                <a:latin typeface="Tahoma" pitchFamily="34" charset="0"/>
              </a:rPr>
              <a:t>B</a:t>
            </a:r>
            <a:r>
              <a:rPr lang="en-US" sz="2400" b="0">
                <a:latin typeface="Tahoma" pitchFamily="34" charset="0"/>
              </a:rPr>
              <a:t> acts in accordance with </a:t>
            </a:r>
            <a:r>
              <a:rPr lang="en-US" sz="2400" b="0" i="1">
                <a:latin typeface="Tahoma" pitchFamily="34" charset="0"/>
              </a:rPr>
              <a:t>A’s</a:t>
            </a:r>
            <a:r>
              <a:rPr lang="en-US" sz="2400" b="0">
                <a:latin typeface="Tahoma" pitchFamily="34" charset="0"/>
              </a:rPr>
              <a:t> wishes.</a:t>
            </a:r>
          </a:p>
        </p:txBody>
      </p:sp>
      <p:sp>
        <p:nvSpPr>
          <p:cNvPr id="9226" name="Text Box 8"/>
          <p:cNvSpPr txBox="1">
            <a:spLocks noChangeArrowheads="1"/>
          </p:cNvSpPr>
          <p:nvPr/>
        </p:nvSpPr>
        <p:spPr bwMode="auto">
          <a:xfrm>
            <a:off x="914400" y="3370263"/>
            <a:ext cx="3886200" cy="1735137"/>
          </a:xfrm>
          <a:prstGeom prst="rect">
            <a:avLst/>
          </a:prstGeom>
          <a:noFill/>
          <a:ln w="9525">
            <a:noFill/>
            <a:miter lim="800000"/>
            <a:headEnd/>
            <a:tailEnd/>
          </a:ln>
        </p:spPr>
        <p:txBody>
          <a:bodyPr>
            <a:spAutoFit/>
          </a:bodyPr>
          <a:lstStyle/>
          <a:p>
            <a:pPr>
              <a:spcBef>
                <a:spcPct val="50000"/>
              </a:spcBef>
            </a:pPr>
            <a:r>
              <a:rPr lang="en-US" sz="2400"/>
              <a:t>Dependency</a:t>
            </a:r>
          </a:p>
          <a:p>
            <a:pPr>
              <a:spcBef>
                <a:spcPct val="50000"/>
              </a:spcBef>
            </a:pPr>
            <a:r>
              <a:rPr lang="en-US" sz="2400" b="0" i="1">
                <a:latin typeface="Tahoma" pitchFamily="34" charset="0"/>
              </a:rPr>
              <a:t>B’s</a:t>
            </a:r>
            <a:r>
              <a:rPr lang="en-US" sz="2400" b="0">
                <a:latin typeface="Tahoma" pitchFamily="34" charset="0"/>
              </a:rPr>
              <a:t> relationship to </a:t>
            </a:r>
            <a:r>
              <a:rPr lang="en-US" sz="2400" b="0" i="1">
                <a:latin typeface="Tahoma" pitchFamily="34" charset="0"/>
              </a:rPr>
              <a:t>A</a:t>
            </a:r>
            <a:r>
              <a:rPr lang="en-US" sz="2400" b="0">
                <a:latin typeface="Tahoma" pitchFamily="34" charset="0"/>
              </a:rPr>
              <a:t> when </a:t>
            </a:r>
            <a:r>
              <a:rPr lang="en-US" sz="2400" b="0" i="1">
                <a:latin typeface="Tahoma" pitchFamily="34" charset="0"/>
              </a:rPr>
              <a:t>A</a:t>
            </a:r>
            <a:r>
              <a:rPr lang="en-US" sz="2400" b="0">
                <a:latin typeface="Tahoma" pitchFamily="34" charset="0"/>
              </a:rPr>
              <a:t> possesses something that </a:t>
            </a:r>
            <a:r>
              <a:rPr lang="en-US" sz="2400" b="0" i="1">
                <a:latin typeface="Tahoma" pitchFamily="34" charset="0"/>
              </a:rPr>
              <a:t>B</a:t>
            </a:r>
            <a:r>
              <a:rPr lang="en-US" sz="2400" b="0">
                <a:latin typeface="Tahoma" pitchFamily="34" charset="0"/>
              </a:rPr>
              <a:t> requires.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0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p:bld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Footer Placeholder 4"/>
          <p:cNvSpPr>
            <a:spLocks noGrp="1"/>
          </p:cNvSpPr>
          <p:nvPr>
            <p:ph type="ftr" sz="quarter" idx="10"/>
          </p:nvPr>
        </p:nvSpPr>
        <p:spPr>
          <a:noFill/>
        </p:spPr>
        <p:txBody>
          <a:bodyPr/>
          <a:lstStyle/>
          <a:p>
            <a:r>
              <a:rPr lang="en-US"/>
              <a:t>© 2005 Prentice Hall Inc. All rights reserved.</a:t>
            </a:r>
          </a:p>
        </p:txBody>
      </p:sp>
      <p:sp>
        <p:nvSpPr>
          <p:cNvPr id="10243" name="Slide Number Placeholder 5"/>
          <p:cNvSpPr>
            <a:spLocks noGrp="1"/>
          </p:cNvSpPr>
          <p:nvPr>
            <p:ph type="sldNum" sz="quarter" idx="11"/>
          </p:nvPr>
        </p:nvSpPr>
        <p:spPr>
          <a:noFill/>
        </p:spPr>
        <p:txBody>
          <a:bodyPr/>
          <a:lstStyle/>
          <a:p>
            <a:r>
              <a:rPr lang="en-US"/>
              <a:t>13–</a:t>
            </a:r>
            <a:fld id="{8BA288E4-ADDD-469E-AAC8-92B06F8FDE9D}" type="slidenum">
              <a:rPr lang="en-US"/>
              <a:pPr/>
              <a:t>338</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Contrasting Leadership and Power</a:t>
            </a:r>
          </a:p>
        </p:txBody>
      </p:sp>
      <p:sp>
        <p:nvSpPr>
          <p:cNvPr id="261123" name="Rectangle 3"/>
          <p:cNvSpPr>
            <a:spLocks noGrp="1" noChangeArrowheads="1"/>
          </p:cNvSpPr>
          <p:nvPr>
            <p:ph type="body" sz="half" idx="1"/>
          </p:nvPr>
        </p:nvSpPr>
        <p:spPr/>
        <p:txBody>
          <a:bodyPr>
            <a:normAutofit lnSpcReduction="10000"/>
          </a:bodyPr>
          <a:lstStyle/>
          <a:p>
            <a:pPr algn="just" rtl="0" eaLnBrk="1" hangingPunct="1"/>
            <a:r>
              <a:rPr lang="en-US" sz="2400" smtClean="0"/>
              <a:t>Leadership</a:t>
            </a:r>
          </a:p>
          <a:p>
            <a:pPr lvl="1" algn="just" rtl="0" eaLnBrk="1" hangingPunct="1"/>
            <a:r>
              <a:rPr lang="en-US" smtClean="0"/>
              <a:t>Focuses on goal achievement.</a:t>
            </a:r>
          </a:p>
          <a:p>
            <a:pPr lvl="1" algn="just" rtl="0" eaLnBrk="1" hangingPunct="1"/>
            <a:r>
              <a:rPr lang="en-US" smtClean="0"/>
              <a:t>Requires goal compatibility with followers.</a:t>
            </a:r>
          </a:p>
          <a:p>
            <a:pPr lvl="1" algn="just" rtl="0" eaLnBrk="1" hangingPunct="1"/>
            <a:r>
              <a:rPr lang="en-US" smtClean="0"/>
              <a:t>Focuses influence downward.</a:t>
            </a:r>
          </a:p>
          <a:p>
            <a:pPr algn="just" rtl="0" eaLnBrk="1" hangingPunct="1"/>
            <a:r>
              <a:rPr lang="en-US" sz="2400" smtClean="0"/>
              <a:t>Research Focus</a:t>
            </a:r>
          </a:p>
          <a:p>
            <a:pPr lvl="1" algn="just" rtl="0" eaLnBrk="1" hangingPunct="1"/>
            <a:r>
              <a:rPr lang="en-US" smtClean="0"/>
              <a:t>Leadership styles and relationships with followers</a:t>
            </a:r>
          </a:p>
        </p:txBody>
      </p:sp>
      <p:sp>
        <p:nvSpPr>
          <p:cNvPr id="261124" name="Rectangle 4"/>
          <p:cNvSpPr>
            <a:spLocks noGrp="1" noChangeArrowheads="1"/>
          </p:cNvSpPr>
          <p:nvPr>
            <p:ph type="body" sz="half" idx="2"/>
          </p:nvPr>
        </p:nvSpPr>
        <p:spPr/>
        <p:txBody>
          <a:bodyPr/>
          <a:lstStyle/>
          <a:p>
            <a:pPr algn="just" rtl="0" eaLnBrk="1" hangingPunct="1"/>
            <a:r>
              <a:rPr lang="en-US" sz="2400" smtClean="0"/>
              <a:t>Power</a:t>
            </a:r>
          </a:p>
          <a:p>
            <a:pPr lvl="1" algn="just" rtl="0" eaLnBrk="1" hangingPunct="1"/>
            <a:r>
              <a:rPr lang="en-US" smtClean="0"/>
              <a:t>Used as a means for achieving goals.</a:t>
            </a:r>
          </a:p>
          <a:p>
            <a:pPr lvl="1" algn="just" rtl="0" eaLnBrk="1" hangingPunct="1"/>
            <a:r>
              <a:rPr lang="en-US" smtClean="0"/>
              <a:t>Requires follower dependency.</a:t>
            </a:r>
          </a:p>
          <a:p>
            <a:pPr lvl="1" algn="just" rtl="0" eaLnBrk="1" hangingPunct="1"/>
            <a:r>
              <a:rPr lang="en-US" smtClean="0"/>
              <a:t>Used to gain lateral and upward influence.</a:t>
            </a:r>
          </a:p>
          <a:p>
            <a:pPr algn="just" rtl="0" eaLnBrk="1" hangingPunct="1"/>
            <a:r>
              <a:rPr lang="en-US" sz="2400" smtClean="0"/>
              <a:t>Research Focus</a:t>
            </a:r>
          </a:p>
          <a:p>
            <a:pPr lvl="1" algn="just" rtl="0" eaLnBrk="1" hangingPunct="1"/>
            <a:r>
              <a:rPr lang="en-US" smtClean="0"/>
              <a:t>Power tactics for gaining compliance</a:t>
            </a:r>
          </a:p>
          <a:p>
            <a:pPr lvl="1" algn="just" rtl="0"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wipe(left)">
                                      <p:cBhvr>
                                        <p:cTn id="7" dur="500"/>
                                        <p:tgtEl>
                                          <p:spTgt spid="26112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1123">
                                            <p:txEl>
                                              <p:pRg st="1" end="1"/>
                                            </p:txEl>
                                          </p:spTgt>
                                        </p:tgtEl>
                                        <p:attrNameLst>
                                          <p:attrName>style.visibility</p:attrName>
                                        </p:attrNameLst>
                                      </p:cBhvr>
                                      <p:to>
                                        <p:strVal val="visible"/>
                                      </p:to>
                                    </p:set>
                                    <p:animEffect transition="in" filter="wipe(left)">
                                      <p:cBhvr>
                                        <p:cTn id="10" dur="500"/>
                                        <p:tgtEl>
                                          <p:spTgt spid="26112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1123">
                                            <p:txEl>
                                              <p:pRg st="2" end="2"/>
                                            </p:txEl>
                                          </p:spTgt>
                                        </p:tgtEl>
                                        <p:attrNameLst>
                                          <p:attrName>style.visibility</p:attrName>
                                        </p:attrNameLst>
                                      </p:cBhvr>
                                      <p:to>
                                        <p:strVal val="visible"/>
                                      </p:to>
                                    </p:set>
                                    <p:animEffect transition="in" filter="wipe(left)">
                                      <p:cBhvr>
                                        <p:cTn id="13" dur="500"/>
                                        <p:tgtEl>
                                          <p:spTgt spid="26112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1123">
                                            <p:txEl>
                                              <p:pRg st="3" end="3"/>
                                            </p:txEl>
                                          </p:spTgt>
                                        </p:tgtEl>
                                        <p:attrNameLst>
                                          <p:attrName>style.visibility</p:attrName>
                                        </p:attrNameLst>
                                      </p:cBhvr>
                                      <p:to>
                                        <p:strVal val="visible"/>
                                      </p:to>
                                    </p:set>
                                    <p:animEffect transition="in" filter="wipe(left)">
                                      <p:cBhvr>
                                        <p:cTn id="16" dur="500"/>
                                        <p:tgtEl>
                                          <p:spTgt spid="261123">
                                            <p:txEl>
                                              <p:pRg st="3" end="3"/>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1123">
                                            <p:txEl>
                                              <p:pRg st="4" end="4"/>
                                            </p:txEl>
                                          </p:spTgt>
                                        </p:tgtEl>
                                        <p:attrNameLst>
                                          <p:attrName>style.visibility</p:attrName>
                                        </p:attrNameLst>
                                      </p:cBhvr>
                                      <p:to>
                                        <p:strVal val="visible"/>
                                      </p:to>
                                    </p:set>
                                    <p:animEffect transition="in" filter="wipe(left)">
                                      <p:cBhvr>
                                        <p:cTn id="20" dur="500"/>
                                        <p:tgtEl>
                                          <p:spTgt spid="261123">
                                            <p:txEl>
                                              <p:pRg st="4" end="4"/>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1123">
                                            <p:txEl>
                                              <p:pRg st="5" end="5"/>
                                            </p:txEl>
                                          </p:spTgt>
                                        </p:tgtEl>
                                        <p:attrNameLst>
                                          <p:attrName>style.visibility</p:attrName>
                                        </p:attrNameLst>
                                      </p:cBhvr>
                                      <p:to>
                                        <p:strVal val="visible"/>
                                      </p:to>
                                    </p:set>
                                    <p:animEffect transition="in" filter="wipe(left)">
                                      <p:cBhvr>
                                        <p:cTn id="23" dur="500"/>
                                        <p:tgtEl>
                                          <p:spTgt spid="261123">
                                            <p:txEl>
                                              <p:pRg st="5" end="5"/>
                                            </p:txEl>
                                          </p:spTgt>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61124">
                                            <p:txEl>
                                              <p:pRg st="0" end="0"/>
                                            </p:txEl>
                                          </p:spTgt>
                                        </p:tgtEl>
                                        <p:attrNameLst>
                                          <p:attrName>style.visibility</p:attrName>
                                        </p:attrNameLst>
                                      </p:cBhvr>
                                      <p:to>
                                        <p:strVal val="visible"/>
                                      </p:to>
                                    </p:set>
                                    <p:animEffect transition="in" filter="wipe(left)">
                                      <p:cBhvr>
                                        <p:cTn id="27" dur="500"/>
                                        <p:tgtEl>
                                          <p:spTgt spid="261124">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61124">
                                            <p:txEl>
                                              <p:pRg st="1" end="1"/>
                                            </p:txEl>
                                          </p:spTgt>
                                        </p:tgtEl>
                                        <p:attrNameLst>
                                          <p:attrName>style.visibility</p:attrName>
                                        </p:attrNameLst>
                                      </p:cBhvr>
                                      <p:to>
                                        <p:strVal val="visible"/>
                                      </p:to>
                                    </p:set>
                                    <p:animEffect transition="in" filter="wipe(left)">
                                      <p:cBhvr>
                                        <p:cTn id="30" dur="500"/>
                                        <p:tgtEl>
                                          <p:spTgt spid="261124">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61124">
                                            <p:txEl>
                                              <p:pRg st="2" end="2"/>
                                            </p:txEl>
                                          </p:spTgt>
                                        </p:tgtEl>
                                        <p:attrNameLst>
                                          <p:attrName>style.visibility</p:attrName>
                                        </p:attrNameLst>
                                      </p:cBhvr>
                                      <p:to>
                                        <p:strVal val="visible"/>
                                      </p:to>
                                    </p:set>
                                    <p:animEffect transition="in" filter="wipe(left)">
                                      <p:cBhvr>
                                        <p:cTn id="33" dur="500"/>
                                        <p:tgtEl>
                                          <p:spTgt spid="261124">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61124">
                                            <p:txEl>
                                              <p:pRg st="3" end="3"/>
                                            </p:txEl>
                                          </p:spTgt>
                                        </p:tgtEl>
                                        <p:attrNameLst>
                                          <p:attrName>style.visibility</p:attrName>
                                        </p:attrNameLst>
                                      </p:cBhvr>
                                      <p:to>
                                        <p:strVal val="visible"/>
                                      </p:to>
                                    </p:set>
                                    <p:animEffect transition="in" filter="wipe(left)">
                                      <p:cBhvr>
                                        <p:cTn id="36" dur="500"/>
                                        <p:tgtEl>
                                          <p:spTgt spid="261124">
                                            <p:txEl>
                                              <p:pRg st="3" end="3"/>
                                            </p:txEl>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61124">
                                            <p:txEl>
                                              <p:pRg st="4" end="4"/>
                                            </p:txEl>
                                          </p:spTgt>
                                        </p:tgtEl>
                                        <p:attrNameLst>
                                          <p:attrName>style.visibility</p:attrName>
                                        </p:attrNameLst>
                                      </p:cBhvr>
                                      <p:to>
                                        <p:strVal val="visible"/>
                                      </p:to>
                                    </p:set>
                                    <p:animEffect transition="in" filter="wipe(left)">
                                      <p:cBhvr>
                                        <p:cTn id="40" dur="500"/>
                                        <p:tgtEl>
                                          <p:spTgt spid="261124">
                                            <p:txEl>
                                              <p:pRg st="4" end="4"/>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1124">
                                            <p:txEl>
                                              <p:pRg st="5" end="5"/>
                                            </p:txEl>
                                          </p:spTgt>
                                        </p:tgtEl>
                                        <p:attrNameLst>
                                          <p:attrName>style.visibility</p:attrName>
                                        </p:attrNameLst>
                                      </p:cBhvr>
                                      <p:to>
                                        <p:strVal val="visible"/>
                                      </p:to>
                                    </p:set>
                                    <p:animEffect transition="in" filter="wipe(left)">
                                      <p:cBhvr>
                                        <p:cTn id="43" dur="500"/>
                                        <p:tgtEl>
                                          <p:spTgt spid="2611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autoUpdateAnimBg="0" advAuto="0"/>
      <p:bldP spid="261124" grpId="0" build="p" autoUpdateAnimBg="0" advAuto="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13–</a:t>
            </a:r>
            <a:fld id="{D21383BE-7908-4E47-B39A-C0A0EAC1903D}" type="slidenum">
              <a:rPr lang="en-US"/>
              <a:pPr/>
              <a:t>339</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Bases of Power: Formal Power</a:t>
            </a:r>
          </a:p>
        </p:txBody>
      </p:sp>
      <p:sp>
        <p:nvSpPr>
          <p:cNvPr id="262147" name="Line 3"/>
          <p:cNvSpPr>
            <a:spLocks noChangeShapeType="1"/>
          </p:cNvSpPr>
          <p:nvPr/>
        </p:nvSpPr>
        <p:spPr bwMode="auto">
          <a:xfrm>
            <a:off x="914400" y="3500438"/>
            <a:ext cx="4572000" cy="0"/>
          </a:xfrm>
          <a:prstGeom prst="line">
            <a:avLst/>
          </a:prstGeom>
          <a:noFill/>
          <a:ln w="38100">
            <a:solidFill>
              <a:srgbClr val="CC3300"/>
            </a:solidFill>
            <a:round/>
            <a:headEnd/>
            <a:tailEnd/>
          </a:ln>
        </p:spPr>
        <p:txBody>
          <a:bodyPr/>
          <a:lstStyle/>
          <a:p>
            <a:endParaRPr lang="fa-IR"/>
          </a:p>
        </p:txBody>
      </p:sp>
      <p:pic>
        <p:nvPicPr>
          <p:cNvPr id="11270" name="Picture 4" descr="BD19747_"/>
          <p:cNvPicPr>
            <a:picLocks noChangeAspect="1" noChangeArrowheads="1"/>
          </p:cNvPicPr>
          <p:nvPr/>
        </p:nvPicPr>
        <p:blipFill>
          <a:blip r:embed="rId2"/>
          <a:srcRect/>
          <a:stretch>
            <a:fillRect/>
          </a:stretch>
        </p:blipFill>
        <p:spPr bwMode="auto">
          <a:xfrm>
            <a:off x="6019800" y="3962400"/>
            <a:ext cx="2667000" cy="2044700"/>
          </a:xfrm>
          <a:prstGeom prst="rect">
            <a:avLst/>
          </a:prstGeom>
          <a:noFill/>
          <a:ln w="9525">
            <a:noFill/>
            <a:miter lim="800000"/>
            <a:headEnd/>
            <a:tailEnd/>
          </a:ln>
        </p:spPr>
      </p:pic>
      <p:sp>
        <p:nvSpPr>
          <p:cNvPr id="11271" name="Text Box 5"/>
          <p:cNvSpPr txBox="1">
            <a:spLocks noChangeArrowheads="1"/>
          </p:cNvSpPr>
          <p:nvPr/>
        </p:nvSpPr>
        <p:spPr bwMode="auto">
          <a:xfrm>
            <a:off x="1219200" y="3597275"/>
            <a:ext cx="4800600" cy="822325"/>
          </a:xfrm>
          <a:prstGeom prst="rect">
            <a:avLst/>
          </a:prstGeom>
          <a:noFill/>
          <a:ln w="9525">
            <a:noFill/>
            <a:miter lim="800000"/>
            <a:headEnd/>
            <a:tailEnd/>
          </a:ln>
        </p:spPr>
        <p:txBody>
          <a:bodyPr>
            <a:spAutoFit/>
          </a:bodyPr>
          <a:lstStyle/>
          <a:p>
            <a:pPr>
              <a:spcBef>
                <a:spcPct val="50000"/>
              </a:spcBef>
            </a:pPr>
            <a:r>
              <a:rPr lang="en-US" sz="2400"/>
              <a:t>Coercive Power</a:t>
            </a:r>
            <a:br>
              <a:rPr lang="en-US" sz="2400"/>
            </a:br>
            <a:r>
              <a:rPr lang="en-US" sz="2400" b="0">
                <a:latin typeface="Tahoma" pitchFamily="34" charset="0"/>
              </a:rPr>
              <a:t>A power base dependent on fear.</a:t>
            </a:r>
          </a:p>
        </p:txBody>
      </p:sp>
      <p:sp>
        <p:nvSpPr>
          <p:cNvPr id="11272" name="Text Box 6"/>
          <p:cNvSpPr txBox="1">
            <a:spLocks noChangeArrowheads="1"/>
          </p:cNvSpPr>
          <p:nvPr/>
        </p:nvSpPr>
        <p:spPr bwMode="auto">
          <a:xfrm>
            <a:off x="1295400" y="4665663"/>
            <a:ext cx="4572000" cy="1552575"/>
          </a:xfrm>
          <a:prstGeom prst="rect">
            <a:avLst/>
          </a:prstGeom>
          <a:noFill/>
          <a:ln w="9525">
            <a:noFill/>
            <a:miter lim="800000"/>
            <a:headEnd/>
            <a:tailEnd/>
          </a:ln>
        </p:spPr>
        <p:txBody>
          <a:bodyPr>
            <a:spAutoFit/>
          </a:bodyPr>
          <a:lstStyle/>
          <a:p>
            <a:pPr>
              <a:spcBef>
                <a:spcPct val="50000"/>
              </a:spcBef>
            </a:pPr>
            <a:r>
              <a:rPr lang="en-US" sz="2400"/>
              <a:t>Reward Power</a:t>
            </a:r>
            <a:br>
              <a:rPr lang="en-US" sz="2400"/>
            </a:br>
            <a:r>
              <a:rPr lang="en-US" sz="2400" b="0">
                <a:latin typeface="Tahoma" pitchFamily="34" charset="0"/>
              </a:rPr>
              <a:t>Compliance achieved based on the ability to distribute rewards that others view as valuable</a:t>
            </a:r>
          </a:p>
        </p:txBody>
      </p:sp>
      <p:sp>
        <p:nvSpPr>
          <p:cNvPr id="262151" name="Line 7"/>
          <p:cNvSpPr>
            <a:spLocks noChangeShapeType="1"/>
          </p:cNvSpPr>
          <p:nvPr/>
        </p:nvSpPr>
        <p:spPr bwMode="auto">
          <a:xfrm>
            <a:off x="1295400" y="4572000"/>
            <a:ext cx="4572000" cy="0"/>
          </a:xfrm>
          <a:prstGeom prst="line">
            <a:avLst/>
          </a:prstGeom>
          <a:noFill/>
          <a:ln w="38100">
            <a:solidFill>
              <a:srgbClr val="CC3300"/>
            </a:solidFill>
            <a:round/>
            <a:headEnd/>
            <a:tailEnd/>
          </a:ln>
        </p:spPr>
        <p:txBody>
          <a:bodyPr/>
          <a:lstStyle/>
          <a:p>
            <a:endParaRPr lang="fa-IR"/>
          </a:p>
        </p:txBody>
      </p:sp>
      <p:sp>
        <p:nvSpPr>
          <p:cNvPr id="11274" name="Text Box 8"/>
          <p:cNvSpPr txBox="1">
            <a:spLocks noChangeArrowheads="1"/>
          </p:cNvSpPr>
          <p:nvPr/>
        </p:nvSpPr>
        <p:spPr bwMode="auto">
          <a:xfrm>
            <a:off x="914400" y="1295400"/>
            <a:ext cx="7315200" cy="2100263"/>
          </a:xfrm>
          <a:prstGeom prst="rect">
            <a:avLst/>
          </a:prstGeom>
          <a:noFill/>
          <a:ln w="9525">
            <a:noFill/>
            <a:miter lim="800000"/>
            <a:headEnd/>
            <a:tailEnd/>
          </a:ln>
        </p:spPr>
        <p:txBody>
          <a:bodyPr>
            <a:spAutoFit/>
          </a:bodyPr>
          <a:lstStyle/>
          <a:p>
            <a:pPr>
              <a:spcBef>
                <a:spcPct val="50000"/>
              </a:spcBef>
            </a:pPr>
            <a:r>
              <a:rPr lang="en-US" sz="2400"/>
              <a:t>Formal Power</a:t>
            </a:r>
          </a:p>
          <a:p>
            <a:pPr>
              <a:spcBef>
                <a:spcPct val="50000"/>
              </a:spcBef>
            </a:pPr>
            <a:r>
              <a:rPr lang="en-US" sz="2400" b="0">
                <a:latin typeface="Tahoma" pitchFamily="34" charset="0"/>
              </a:rPr>
              <a:t>Is established by an individual’s position in an organization; conveys the ability to coerce or reward, from formal authority, or from control of information.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214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p:bldP spid="2621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2–</a:t>
            </a:r>
            <a:fld id="{C3C86541-BE0D-4DA5-847D-43053AB2FE15}" type="slidenum">
              <a:rPr lang="en-US"/>
              <a:pPr/>
              <a:t>34</a:t>
            </a:fld>
            <a:endParaRPr lang="en-US"/>
          </a:p>
        </p:txBody>
      </p:sp>
      <p:sp>
        <p:nvSpPr>
          <p:cNvPr id="184322" name="Rectangle 2"/>
          <p:cNvSpPr>
            <a:spLocks noGrp="1" noChangeArrowheads="1"/>
          </p:cNvSpPr>
          <p:nvPr>
            <p:ph type="title"/>
          </p:nvPr>
        </p:nvSpPr>
        <p:spPr/>
        <p:txBody>
          <a:bodyPr/>
          <a:lstStyle/>
          <a:p>
            <a:pPr algn="just" rtl="0" eaLnBrk="1" hangingPunct="1">
              <a:defRPr/>
            </a:pPr>
            <a:r>
              <a:rPr lang="en-US" smtClean="0"/>
              <a:t>Theories of Learning</a:t>
            </a:r>
          </a:p>
        </p:txBody>
      </p:sp>
      <p:sp>
        <p:nvSpPr>
          <p:cNvPr id="184324" name="Text Box 4" descr="Chap01Bkgd03"/>
          <p:cNvSpPr txBox="1">
            <a:spLocks noChangeArrowheads="1"/>
          </p:cNvSpPr>
          <p:nvPr/>
        </p:nvSpPr>
        <p:spPr bwMode="blackWhite">
          <a:xfrm>
            <a:off x="3810000" y="3505200"/>
            <a:ext cx="4267200"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tIns="320040" bIns="320040" anchor="ctr"/>
          <a:lstStyle/>
          <a:p>
            <a:pPr marL="284163" indent="-173038" algn="l" rtl="0">
              <a:lnSpc>
                <a:spcPct val="90000"/>
              </a:lnSpc>
              <a:spcBef>
                <a:spcPct val="50000"/>
              </a:spcBef>
              <a:defRPr/>
            </a:pPr>
            <a:r>
              <a:rPr lang="en-US" sz="2400" dirty="0">
                <a:solidFill>
                  <a:srgbClr val="FFFFCC"/>
                </a:solidFill>
              </a:rPr>
              <a:t>Key Concepts</a:t>
            </a:r>
          </a:p>
          <a:p>
            <a:pPr marL="284163" indent="-173038" algn="l" rtl="0">
              <a:lnSpc>
                <a:spcPct val="90000"/>
              </a:lnSpc>
              <a:spcBef>
                <a:spcPct val="50000"/>
              </a:spcBef>
              <a:buFontTx/>
              <a:buChar char="•"/>
              <a:defRPr/>
            </a:pPr>
            <a:r>
              <a:rPr lang="en-US" sz="2400" dirty="0">
                <a:solidFill>
                  <a:schemeClr val="bg1"/>
                </a:solidFill>
              </a:rPr>
              <a:t>Unconditioned stimulus</a:t>
            </a:r>
          </a:p>
          <a:p>
            <a:pPr marL="284163" indent="-173038" algn="l" rtl="0">
              <a:lnSpc>
                <a:spcPct val="90000"/>
              </a:lnSpc>
              <a:spcBef>
                <a:spcPct val="50000"/>
              </a:spcBef>
              <a:buFontTx/>
              <a:buChar char="•"/>
              <a:defRPr/>
            </a:pPr>
            <a:r>
              <a:rPr lang="en-US" sz="2400" dirty="0">
                <a:solidFill>
                  <a:schemeClr val="bg1"/>
                </a:solidFill>
              </a:rPr>
              <a:t>Unconditioned response</a:t>
            </a:r>
          </a:p>
          <a:p>
            <a:pPr marL="284163" indent="-173038" algn="l" rtl="0">
              <a:lnSpc>
                <a:spcPct val="90000"/>
              </a:lnSpc>
              <a:spcBef>
                <a:spcPct val="50000"/>
              </a:spcBef>
              <a:buFontTx/>
              <a:buChar char="•"/>
              <a:defRPr/>
            </a:pPr>
            <a:r>
              <a:rPr lang="en-US" sz="2400" dirty="0">
                <a:solidFill>
                  <a:schemeClr val="bg1"/>
                </a:solidFill>
              </a:rPr>
              <a:t>Conditioned stimulus</a:t>
            </a:r>
          </a:p>
          <a:p>
            <a:pPr marL="284163" indent="-173038" algn="l" rtl="0">
              <a:lnSpc>
                <a:spcPct val="90000"/>
              </a:lnSpc>
              <a:spcBef>
                <a:spcPct val="50000"/>
              </a:spcBef>
              <a:buFontTx/>
              <a:buChar char="•"/>
              <a:defRPr/>
            </a:pPr>
            <a:r>
              <a:rPr lang="en-US" sz="2400" dirty="0">
                <a:solidFill>
                  <a:schemeClr val="bg1"/>
                </a:solidFill>
              </a:rPr>
              <a:t>Conditioned response</a:t>
            </a:r>
          </a:p>
        </p:txBody>
      </p:sp>
      <p:sp>
        <p:nvSpPr>
          <p:cNvPr id="13318" name="Text Box 5"/>
          <p:cNvSpPr txBox="1">
            <a:spLocks noChangeArrowheads="1"/>
          </p:cNvSpPr>
          <p:nvPr/>
        </p:nvSpPr>
        <p:spPr bwMode="auto">
          <a:xfrm>
            <a:off x="914400" y="1295400"/>
            <a:ext cx="7010400" cy="1815882"/>
          </a:xfrm>
          <a:prstGeom prst="rect">
            <a:avLst/>
          </a:prstGeom>
          <a:noFill/>
          <a:ln w="9525">
            <a:noFill/>
            <a:miter lim="800000"/>
            <a:headEnd/>
            <a:tailEnd/>
          </a:ln>
        </p:spPr>
        <p:txBody>
          <a:bodyPr>
            <a:spAutoFit/>
          </a:bodyPr>
          <a:lstStyle/>
          <a:p>
            <a:pPr algn="l" rtl="0">
              <a:spcBef>
                <a:spcPct val="50000"/>
              </a:spcBef>
            </a:pPr>
            <a:r>
              <a:rPr lang="en-US" sz="2800" dirty="0"/>
              <a:t>Classical Conditioning</a:t>
            </a:r>
          </a:p>
          <a:p>
            <a:pPr algn="l" rtl="0">
              <a:spcBef>
                <a:spcPct val="50000"/>
              </a:spcBef>
            </a:pPr>
            <a:r>
              <a:rPr lang="en-US" sz="2400" b="0" dirty="0">
                <a:latin typeface="Tahoma" pitchFamily="34" charset="0"/>
              </a:rPr>
              <a:t>A type of conditioning in which an individual responds to some stimulus that would not ordinarily produce such a response.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box(in)">
                                      <p:cBhvr>
                                        <p:cTn id="7" dur="10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autoUpdateAnimBg="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13–</a:t>
            </a:r>
            <a:fld id="{5595BC39-915A-44CB-A947-11AD749C25E1}" type="slidenum">
              <a:rPr lang="en-US"/>
              <a:pPr/>
              <a:t>340</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Bases of Power: Formal Power (cont’d)</a:t>
            </a:r>
          </a:p>
        </p:txBody>
      </p:sp>
      <p:sp>
        <p:nvSpPr>
          <p:cNvPr id="263171" name="Line 3"/>
          <p:cNvSpPr>
            <a:spLocks noChangeShapeType="1"/>
          </p:cNvSpPr>
          <p:nvPr/>
        </p:nvSpPr>
        <p:spPr bwMode="auto">
          <a:xfrm>
            <a:off x="914400" y="3200400"/>
            <a:ext cx="3810000" cy="0"/>
          </a:xfrm>
          <a:prstGeom prst="line">
            <a:avLst/>
          </a:prstGeom>
          <a:noFill/>
          <a:ln w="38100">
            <a:solidFill>
              <a:srgbClr val="CC3300"/>
            </a:solidFill>
            <a:round/>
            <a:headEnd/>
            <a:tailEnd/>
          </a:ln>
        </p:spPr>
        <p:txBody>
          <a:bodyPr/>
          <a:lstStyle/>
          <a:p>
            <a:endParaRPr lang="fa-IR"/>
          </a:p>
        </p:txBody>
      </p:sp>
      <p:grpSp>
        <p:nvGrpSpPr>
          <p:cNvPr id="2" name="Group 4"/>
          <p:cNvGrpSpPr>
            <a:grpSpLocks/>
          </p:cNvGrpSpPr>
          <p:nvPr/>
        </p:nvGrpSpPr>
        <p:grpSpPr bwMode="auto">
          <a:xfrm flipH="1">
            <a:off x="4572000" y="2438400"/>
            <a:ext cx="3657600" cy="3581400"/>
            <a:chOff x="3181" y="1102"/>
            <a:chExt cx="1972" cy="2116"/>
          </a:xfrm>
        </p:grpSpPr>
        <p:sp>
          <p:nvSpPr>
            <p:cNvPr id="12297" name="Freeform 5"/>
            <p:cNvSpPr>
              <a:spLocks/>
            </p:cNvSpPr>
            <p:nvPr/>
          </p:nvSpPr>
          <p:spPr bwMode="auto">
            <a:xfrm>
              <a:off x="3181" y="1102"/>
              <a:ext cx="1972" cy="2116"/>
            </a:xfrm>
            <a:custGeom>
              <a:avLst/>
              <a:gdLst>
                <a:gd name="T0" fmla="*/ 1452 w 3943"/>
                <a:gd name="T1" fmla="*/ 51 h 4232"/>
                <a:gd name="T2" fmla="*/ 1637 w 3943"/>
                <a:gd name="T3" fmla="*/ 205 h 4232"/>
                <a:gd name="T4" fmla="*/ 1589 w 3943"/>
                <a:gd name="T5" fmla="*/ 310 h 4232"/>
                <a:gd name="T6" fmla="*/ 1572 w 3943"/>
                <a:gd name="T7" fmla="*/ 449 h 4232"/>
                <a:gd name="T8" fmla="*/ 1551 w 3943"/>
                <a:gd name="T9" fmla="*/ 591 h 4232"/>
                <a:gd name="T10" fmla="*/ 1684 w 3943"/>
                <a:gd name="T11" fmla="*/ 705 h 4232"/>
                <a:gd name="T12" fmla="*/ 1937 w 3943"/>
                <a:gd name="T13" fmla="*/ 859 h 4232"/>
                <a:gd name="T14" fmla="*/ 2304 w 3943"/>
                <a:gd name="T15" fmla="*/ 1175 h 4232"/>
                <a:gd name="T16" fmla="*/ 2804 w 3943"/>
                <a:gd name="T17" fmla="*/ 1373 h 4232"/>
                <a:gd name="T18" fmla="*/ 2996 w 3943"/>
                <a:gd name="T19" fmla="*/ 1445 h 4232"/>
                <a:gd name="T20" fmla="*/ 3049 w 3943"/>
                <a:gd name="T21" fmla="*/ 1610 h 4232"/>
                <a:gd name="T22" fmla="*/ 3011 w 3943"/>
                <a:gd name="T23" fmla="*/ 1719 h 4232"/>
                <a:gd name="T24" fmla="*/ 2928 w 3943"/>
                <a:gd name="T25" fmla="*/ 1852 h 4232"/>
                <a:gd name="T26" fmla="*/ 2922 w 3943"/>
                <a:gd name="T27" fmla="*/ 2150 h 4232"/>
                <a:gd name="T28" fmla="*/ 2952 w 3943"/>
                <a:gd name="T29" fmla="*/ 2551 h 4232"/>
                <a:gd name="T30" fmla="*/ 3013 w 3943"/>
                <a:gd name="T31" fmla="*/ 2686 h 4232"/>
                <a:gd name="T32" fmla="*/ 3114 w 3943"/>
                <a:gd name="T33" fmla="*/ 2738 h 4232"/>
                <a:gd name="T34" fmla="*/ 3272 w 3943"/>
                <a:gd name="T35" fmla="*/ 2797 h 4232"/>
                <a:gd name="T36" fmla="*/ 3420 w 3943"/>
                <a:gd name="T37" fmla="*/ 2850 h 4232"/>
                <a:gd name="T38" fmla="*/ 3475 w 3943"/>
                <a:gd name="T39" fmla="*/ 2909 h 4232"/>
                <a:gd name="T40" fmla="*/ 3439 w 3943"/>
                <a:gd name="T41" fmla="*/ 3013 h 4232"/>
                <a:gd name="T42" fmla="*/ 3462 w 3943"/>
                <a:gd name="T43" fmla="*/ 3173 h 4232"/>
                <a:gd name="T44" fmla="*/ 3489 w 3943"/>
                <a:gd name="T45" fmla="*/ 3321 h 4232"/>
                <a:gd name="T46" fmla="*/ 3572 w 3943"/>
                <a:gd name="T47" fmla="*/ 3420 h 4232"/>
                <a:gd name="T48" fmla="*/ 3770 w 3943"/>
                <a:gd name="T49" fmla="*/ 3477 h 4232"/>
                <a:gd name="T50" fmla="*/ 3928 w 3943"/>
                <a:gd name="T51" fmla="*/ 3586 h 4232"/>
                <a:gd name="T52" fmla="*/ 3941 w 3943"/>
                <a:gd name="T53" fmla="*/ 3840 h 4232"/>
                <a:gd name="T54" fmla="*/ 3894 w 3943"/>
                <a:gd name="T55" fmla="*/ 4021 h 4232"/>
                <a:gd name="T56" fmla="*/ 3766 w 3943"/>
                <a:gd name="T57" fmla="*/ 4051 h 4232"/>
                <a:gd name="T58" fmla="*/ 3673 w 3943"/>
                <a:gd name="T59" fmla="*/ 4165 h 4232"/>
                <a:gd name="T60" fmla="*/ 3521 w 3943"/>
                <a:gd name="T61" fmla="*/ 4226 h 4232"/>
                <a:gd name="T62" fmla="*/ 3122 w 3943"/>
                <a:gd name="T63" fmla="*/ 4129 h 4232"/>
                <a:gd name="T64" fmla="*/ 2644 w 3943"/>
                <a:gd name="T65" fmla="*/ 4097 h 4232"/>
                <a:gd name="T66" fmla="*/ 1981 w 3943"/>
                <a:gd name="T67" fmla="*/ 3998 h 4232"/>
                <a:gd name="T68" fmla="*/ 1439 w 3943"/>
                <a:gd name="T69" fmla="*/ 3992 h 4232"/>
                <a:gd name="T70" fmla="*/ 1346 w 3943"/>
                <a:gd name="T71" fmla="*/ 4059 h 4232"/>
                <a:gd name="T72" fmla="*/ 1230 w 3943"/>
                <a:gd name="T73" fmla="*/ 4089 h 4232"/>
                <a:gd name="T74" fmla="*/ 1055 w 3943"/>
                <a:gd name="T75" fmla="*/ 3998 h 4232"/>
                <a:gd name="T76" fmla="*/ 815 w 3943"/>
                <a:gd name="T77" fmla="*/ 3903 h 4232"/>
                <a:gd name="T78" fmla="*/ 538 w 3943"/>
                <a:gd name="T79" fmla="*/ 3799 h 4232"/>
                <a:gd name="T80" fmla="*/ 418 w 3943"/>
                <a:gd name="T81" fmla="*/ 3690 h 4232"/>
                <a:gd name="T82" fmla="*/ 405 w 3943"/>
                <a:gd name="T83" fmla="*/ 3462 h 4232"/>
                <a:gd name="T84" fmla="*/ 313 w 3943"/>
                <a:gd name="T85" fmla="*/ 2865 h 4232"/>
                <a:gd name="T86" fmla="*/ 176 w 3943"/>
                <a:gd name="T87" fmla="*/ 2466 h 4232"/>
                <a:gd name="T88" fmla="*/ 142 w 3943"/>
                <a:gd name="T89" fmla="*/ 2302 h 4232"/>
                <a:gd name="T90" fmla="*/ 175 w 3943"/>
                <a:gd name="T91" fmla="*/ 2183 h 4232"/>
                <a:gd name="T92" fmla="*/ 249 w 3943"/>
                <a:gd name="T93" fmla="*/ 2086 h 4232"/>
                <a:gd name="T94" fmla="*/ 70 w 3943"/>
                <a:gd name="T95" fmla="*/ 1662 h 4232"/>
                <a:gd name="T96" fmla="*/ 21 w 3943"/>
                <a:gd name="T97" fmla="*/ 1131 h 4232"/>
                <a:gd name="T98" fmla="*/ 289 w 3943"/>
                <a:gd name="T99" fmla="*/ 694 h 4232"/>
                <a:gd name="T100" fmla="*/ 661 w 3943"/>
                <a:gd name="T101" fmla="*/ 525 h 4232"/>
                <a:gd name="T102" fmla="*/ 756 w 3943"/>
                <a:gd name="T103" fmla="*/ 517 h 4232"/>
                <a:gd name="T104" fmla="*/ 876 w 3943"/>
                <a:gd name="T105" fmla="*/ 553 h 4232"/>
                <a:gd name="T106" fmla="*/ 1024 w 3943"/>
                <a:gd name="T107" fmla="*/ 612 h 4232"/>
                <a:gd name="T108" fmla="*/ 1064 w 3943"/>
                <a:gd name="T109" fmla="*/ 447 h 4232"/>
                <a:gd name="T110" fmla="*/ 1034 w 3943"/>
                <a:gd name="T111" fmla="*/ 234 h 4232"/>
                <a:gd name="T112" fmla="*/ 1120 w 3943"/>
                <a:gd name="T113" fmla="*/ 87 h 4232"/>
                <a:gd name="T114" fmla="*/ 1235 w 3943"/>
                <a:gd name="T115" fmla="*/ 2 h 4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43"/>
                <a:gd name="T175" fmla="*/ 0 h 4232"/>
                <a:gd name="T176" fmla="*/ 3943 w 3943"/>
                <a:gd name="T177" fmla="*/ 4232 h 4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43" h="4232">
                  <a:moveTo>
                    <a:pt x="1235" y="2"/>
                  </a:moveTo>
                  <a:lnTo>
                    <a:pt x="1264" y="0"/>
                  </a:lnTo>
                  <a:lnTo>
                    <a:pt x="1293" y="2"/>
                  </a:lnTo>
                  <a:lnTo>
                    <a:pt x="1319" y="6"/>
                  </a:lnTo>
                  <a:lnTo>
                    <a:pt x="1348" y="11"/>
                  </a:lnTo>
                  <a:lnTo>
                    <a:pt x="1374" y="19"/>
                  </a:lnTo>
                  <a:lnTo>
                    <a:pt x="1401" y="27"/>
                  </a:lnTo>
                  <a:lnTo>
                    <a:pt x="1426" y="38"/>
                  </a:lnTo>
                  <a:lnTo>
                    <a:pt x="1452" y="51"/>
                  </a:lnTo>
                  <a:lnTo>
                    <a:pt x="1477" y="63"/>
                  </a:lnTo>
                  <a:lnTo>
                    <a:pt x="1502" y="78"/>
                  </a:lnTo>
                  <a:lnTo>
                    <a:pt x="1524" y="93"/>
                  </a:lnTo>
                  <a:lnTo>
                    <a:pt x="1547" y="112"/>
                  </a:lnTo>
                  <a:lnTo>
                    <a:pt x="1566" y="129"/>
                  </a:lnTo>
                  <a:lnTo>
                    <a:pt x="1587" y="150"/>
                  </a:lnTo>
                  <a:lnTo>
                    <a:pt x="1606" y="173"/>
                  </a:lnTo>
                  <a:lnTo>
                    <a:pt x="1627" y="196"/>
                  </a:lnTo>
                  <a:lnTo>
                    <a:pt x="1637" y="205"/>
                  </a:lnTo>
                  <a:lnTo>
                    <a:pt x="1642" y="217"/>
                  </a:lnTo>
                  <a:lnTo>
                    <a:pt x="1644" y="226"/>
                  </a:lnTo>
                  <a:lnTo>
                    <a:pt x="1642" y="238"/>
                  </a:lnTo>
                  <a:lnTo>
                    <a:pt x="1637" y="249"/>
                  </a:lnTo>
                  <a:lnTo>
                    <a:pt x="1629" y="260"/>
                  </a:lnTo>
                  <a:lnTo>
                    <a:pt x="1620" y="272"/>
                  </a:lnTo>
                  <a:lnTo>
                    <a:pt x="1610" y="285"/>
                  </a:lnTo>
                  <a:lnTo>
                    <a:pt x="1599" y="299"/>
                  </a:lnTo>
                  <a:lnTo>
                    <a:pt x="1589" y="310"/>
                  </a:lnTo>
                  <a:lnTo>
                    <a:pt x="1580" y="325"/>
                  </a:lnTo>
                  <a:lnTo>
                    <a:pt x="1574" y="338"/>
                  </a:lnTo>
                  <a:lnTo>
                    <a:pt x="1570" y="354"/>
                  </a:lnTo>
                  <a:lnTo>
                    <a:pt x="1570" y="369"/>
                  </a:lnTo>
                  <a:lnTo>
                    <a:pt x="1572" y="384"/>
                  </a:lnTo>
                  <a:lnTo>
                    <a:pt x="1582" y="401"/>
                  </a:lnTo>
                  <a:lnTo>
                    <a:pt x="1578" y="416"/>
                  </a:lnTo>
                  <a:lnTo>
                    <a:pt x="1574" y="432"/>
                  </a:lnTo>
                  <a:lnTo>
                    <a:pt x="1572" y="449"/>
                  </a:lnTo>
                  <a:lnTo>
                    <a:pt x="1570" y="464"/>
                  </a:lnTo>
                  <a:lnTo>
                    <a:pt x="1566" y="481"/>
                  </a:lnTo>
                  <a:lnTo>
                    <a:pt x="1564" y="496"/>
                  </a:lnTo>
                  <a:lnTo>
                    <a:pt x="1563" y="511"/>
                  </a:lnTo>
                  <a:lnTo>
                    <a:pt x="1561" y="529"/>
                  </a:lnTo>
                  <a:lnTo>
                    <a:pt x="1557" y="544"/>
                  </a:lnTo>
                  <a:lnTo>
                    <a:pt x="1555" y="559"/>
                  </a:lnTo>
                  <a:lnTo>
                    <a:pt x="1551" y="576"/>
                  </a:lnTo>
                  <a:lnTo>
                    <a:pt x="1551" y="591"/>
                  </a:lnTo>
                  <a:lnTo>
                    <a:pt x="1547" y="606"/>
                  </a:lnTo>
                  <a:lnTo>
                    <a:pt x="1543" y="620"/>
                  </a:lnTo>
                  <a:lnTo>
                    <a:pt x="1542" y="635"/>
                  </a:lnTo>
                  <a:lnTo>
                    <a:pt x="1538" y="652"/>
                  </a:lnTo>
                  <a:lnTo>
                    <a:pt x="1566" y="662"/>
                  </a:lnTo>
                  <a:lnTo>
                    <a:pt x="1595" y="673"/>
                  </a:lnTo>
                  <a:lnTo>
                    <a:pt x="1625" y="684"/>
                  </a:lnTo>
                  <a:lnTo>
                    <a:pt x="1656" y="696"/>
                  </a:lnTo>
                  <a:lnTo>
                    <a:pt x="1684" y="705"/>
                  </a:lnTo>
                  <a:lnTo>
                    <a:pt x="1717" y="717"/>
                  </a:lnTo>
                  <a:lnTo>
                    <a:pt x="1747" y="728"/>
                  </a:lnTo>
                  <a:lnTo>
                    <a:pt x="1777" y="743"/>
                  </a:lnTo>
                  <a:lnTo>
                    <a:pt x="1806" y="755"/>
                  </a:lnTo>
                  <a:lnTo>
                    <a:pt x="1832" y="772"/>
                  </a:lnTo>
                  <a:lnTo>
                    <a:pt x="1859" y="791"/>
                  </a:lnTo>
                  <a:lnTo>
                    <a:pt x="1888" y="812"/>
                  </a:lnTo>
                  <a:lnTo>
                    <a:pt x="1912" y="833"/>
                  </a:lnTo>
                  <a:lnTo>
                    <a:pt x="1937" y="859"/>
                  </a:lnTo>
                  <a:lnTo>
                    <a:pt x="1960" y="888"/>
                  </a:lnTo>
                  <a:lnTo>
                    <a:pt x="1981" y="922"/>
                  </a:lnTo>
                  <a:lnTo>
                    <a:pt x="2015" y="973"/>
                  </a:lnTo>
                  <a:lnTo>
                    <a:pt x="2055" y="1021"/>
                  </a:lnTo>
                  <a:lnTo>
                    <a:pt x="2099" y="1059"/>
                  </a:lnTo>
                  <a:lnTo>
                    <a:pt x="2146" y="1095"/>
                  </a:lnTo>
                  <a:lnTo>
                    <a:pt x="2196" y="1126"/>
                  </a:lnTo>
                  <a:lnTo>
                    <a:pt x="2249" y="1152"/>
                  </a:lnTo>
                  <a:lnTo>
                    <a:pt x="2304" y="1175"/>
                  </a:lnTo>
                  <a:lnTo>
                    <a:pt x="2361" y="1198"/>
                  </a:lnTo>
                  <a:lnTo>
                    <a:pt x="2416" y="1217"/>
                  </a:lnTo>
                  <a:lnTo>
                    <a:pt x="2475" y="1236"/>
                  </a:lnTo>
                  <a:lnTo>
                    <a:pt x="2532" y="1255"/>
                  </a:lnTo>
                  <a:lnTo>
                    <a:pt x="2591" y="1274"/>
                  </a:lnTo>
                  <a:lnTo>
                    <a:pt x="2644" y="1295"/>
                  </a:lnTo>
                  <a:lnTo>
                    <a:pt x="2701" y="1318"/>
                  </a:lnTo>
                  <a:lnTo>
                    <a:pt x="2753" y="1342"/>
                  </a:lnTo>
                  <a:lnTo>
                    <a:pt x="2804" y="1373"/>
                  </a:lnTo>
                  <a:lnTo>
                    <a:pt x="2825" y="1378"/>
                  </a:lnTo>
                  <a:lnTo>
                    <a:pt x="2846" y="1386"/>
                  </a:lnTo>
                  <a:lnTo>
                    <a:pt x="2867" y="1392"/>
                  </a:lnTo>
                  <a:lnTo>
                    <a:pt x="2892" y="1399"/>
                  </a:lnTo>
                  <a:lnTo>
                    <a:pt x="2912" y="1407"/>
                  </a:lnTo>
                  <a:lnTo>
                    <a:pt x="2935" y="1414"/>
                  </a:lnTo>
                  <a:lnTo>
                    <a:pt x="2956" y="1422"/>
                  </a:lnTo>
                  <a:lnTo>
                    <a:pt x="2979" y="1435"/>
                  </a:lnTo>
                  <a:lnTo>
                    <a:pt x="2996" y="1445"/>
                  </a:lnTo>
                  <a:lnTo>
                    <a:pt x="3011" y="1458"/>
                  </a:lnTo>
                  <a:lnTo>
                    <a:pt x="3027" y="1473"/>
                  </a:lnTo>
                  <a:lnTo>
                    <a:pt x="3038" y="1491"/>
                  </a:lnTo>
                  <a:lnTo>
                    <a:pt x="3046" y="1510"/>
                  </a:lnTo>
                  <a:lnTo>
                    <a:pt x="3051" y="1532"/>
                  </a:lnTo>
                  <a:lnTo>
                    <a:pt x="3051" y="1555"/>
                  </a:lnTo>
                  <a:lnTo>
                    <a:pt x="3049" y="1586"/>
                  </a:lnTo>
                  <a:lnTo>
                    <a:pt x="3047" y="1597"/>
                  </a:lnTo>
                  <a:lnTo>
                    <a:pt x="3049" y="1610"/>
                  </a:lnTo>
                  <a:lnTo>
                    <a:pt x="3049" y="1622"/>
                  </a:lnTo>
                  <a:lnTo>
                    <a:pt x="3053" y="1635"/>
                  </a:lnTo>
                  <a:lnTo>
                    <a:pt x="3055" y="1646"/>
                  </a:lnTo>
                  <a:lnTo>
                    <a:pt x="3055" y="1660"/>
                  </a:lnTo>
                  <a:lnTo>
                    <a:pt x="3055" y="1673"/>
                  </a:lnTo>
                  <a:lnTo>
                    <a:pt x="3055" y="1686"/>
                  </a:lnTo>
                  <a:lnTo>
                    <a:pt x="3042" y="1696"/>
                  </a:lnTo>
                  <a:lnTo>
                    <a:pt x="3027" y="1707"/>
                  </a:lnTo>
                  <a:lnTo>
                    <a:pt x="3011" y="1719"/>
                  </a:lnTo>
                  <a:lnTo>
                    <a:pt x="3000" y="1732"/>
                  </a:lnTo>
                  <a:lnTo>
                    <a:pt x="2987" y="1745"/>
                  </a:lnTo>
                  <a:lnTo>
                    <a:pt x="2975" y="1759"/>
                  </a:lnTo>
                  <a:lnTo>
                    <a:pt x="2962" y="1772"/>
                  </a:lnTo>
                  <a:lnTo>
                    <a:pt x="2954" y="1787"/>
                  </a:lnTo>
                  <a:lnTo>
                    <a:pt x="2943" y="1802"/>
                  </a:lnTo>
                  <a:lnTo>
                    <a:pt x="2937" y="1818"/>
                  </a:lnTo>
                  <a:lnTo>
                    <a:pt x="2930" y="1835"/>
                  </a:lnTo>
                  <a:lnTo>
                    <a:pt x="2928" y="1852"/>
                  </a:lnTo>
                  <a:lnTo>
                    <a:pt x="2924" y="1867"/>
                  </a:lnTo>
                  <a:lnTo>
                    <a:pt x="2926" y="1888"/>
                  </a:lnTo>
                  <a:lnTo>
                    <a:pt x="2926" y="1905"/>
                  </a:lnTo>
                  <a:lnTo>
                    <a:pt x="2931" y="1928"/>
                  </a:lnTo>
                  <a:lnTo>
                    <a:pt x="2928" y="1972"/>
                  </a:lnTo>
                  <a:lnTo>
                    <a:pt x="2926" y="2015"/>
                  </a:lnTo>
                  <a:lnTo>
                    <a:pt x="2924" y="2061"/>
                  </a:lnTo>
                  <a:lnTo>
                    <a:pt x="2924" y="2106"/>
                  </a:lnTo>
                  <a:lnTo>
                    <a:pt x="2922" y="2150"/>
                  </a:lnTo>
                  <a:lnTo>
                    <a:pt x="2922" y="2196"/>
                  </a:lnTo>
                  <a:lnTo>
                    <a:pt x="2924" y="2241"/>
                  </a:lnTo>
                  <a:lnTo>
                    <a:pt x="2926" y="2287"/>
                  </a:lnTo>
                  <a:lnTo>
                    <a:pt x="2928" y="2331"/>
                  </a:lnTo>
                  <a:lnTo>
                    <a:pt x="2930" y="2376"/>
                  </a:lnTo>
                  <a:lnTo>
                    <a:pt x="2935" y="2420"/>
                  </a:lnTo>
                  <a:lnTo>
                    <a:pt x="2939" y="2464"/>
                  </a:lnTo>
                  <a:lnTo>
                    <a:pt x="2943" y="2506"/>
                  </a:lnTo>
                  <a:lnTo>
                    <a:pt x="2952" y="2551"/>
                  </a:lnTo>
                  <a:lnTo>
                    <a:pt x="2958" y="2593"/>
                  </a:lnTo>
                  <a:lnTo>
                    <a:pt x="2968" y="2637"/>
                  </a:lnTo>
                  <a:lnTo>
                    <a:pt x="2968" y="2643"/>
                  </a:lnTo>
                  <a:lnTo>
                    <a:pt x="2971" y="2650"/>
                  </a:lnTo>
                  <a:lnTo>
                    <a:pt x="2977" y="2658"/>
                  </a:lnTo>
                  <a:lnTo>
                    <a:pt x="2985" y="2667"/>
                  </a:lnTo>
                  <a:lnTo>
                    <a:pt x="2992" y="2673"/>
                  </a:lnTo>
                  <a:lnTo>
                    <a:pt x="3002" y="2681"/>
                  </a:lnTo>
                  <a:lnTo>
                    <a:pt x="3013" y="2686"/>
                  </a:lnTo>
                  <a:lnTo>
                    <a:pt x="3025" y="2694"/>
                  </a:lnTo>
                  <a:lnTo>
                    <a:pt x="3036" y="2700"/>
                  </a:lnTo>
                  <a:lnTo>
                    <a:pt x="3047" y="2703"/>
                  </a:lnTo>
                  <a:lnTo>
                    <a:pt x="3059" y="2709"/>
                  </a:lnTo>
                  <a:lnTo>
                    <a:pt x="3072" y="2717"/>
                  </a:lnTo>
                  <a:lnTo>
                    <a:pt x="3082" y="2721"/>
                  </a:lnTo>
                  <a:lnTo>
                    <a:pt x="3095" y="2726"/>
                  </a:lnTo>
                  <a:lnTo>
                    <a:pt x="3104" y="2730"/>
                  </a:lnTo>
                  <a:lnTo>
                    <a:pt x="3114" y="2738"/>
                  </a:lnTo>
                  <a:lnTo>
                    <a:pt x="3131" y="2743"/>
                  </a:lnTo>
                  <a:lnTo>
                    <a:pt x="3148" y="2751"/>
                  </a:lnTo>
                  <a:lnTo>
                    <a:pt x="3165" y="2757"/>
                  </a:lnTo>
                  <a:lnTo>
                    <a:pt x="3184" y="2766"/>
                  </a:lnTo>
                  <a:lnTo>
                    <a:pt x="3201" y="2770"/>
                  </a:lnTo>
                  <a:lnTo>
                    <a:pt x="3220" y="2780"/>
                  </a:lnTo>
                  <a:lnTo>
                    <a:pt x="3238" y="2783"/>
                  </a:lnTo>
                  <a:lnTo>
                    <a:pt x="3255" y="2793"/>
                  </a:lnTo>
                  <a:lnTo>
                    <a:pt x="3272" y="2797"/>
                  </a:lnTo>
                  <a:lnTo>
                    <a:pt x="3291" y="2806"/>
                  </a:lnTo>
                  <a:lnTo>
                    <a:pt x="3306" y="2810"/>
                  </a:lnTo>
                  <a:lnTo>
                    <a:pt x="3325" y="2819"/>
                  </a:lnTo>
                  <a:lnTo>
                    <a:pt x="3342" y="2825"/>
                  </a:lnTo>
                  <a:lnTo>
                    <a:pt x="3361" y="2833"/>
                  </a:lnTo>
                  <a:lnTo>
                    <a:pt x="3378" y="2840"/>
                  </a:lnTo>
                  <a:lnTo>
                    <a:pt x="3397" y="2848"/>
                  </a:lnTo>
                  <a:lnTo>
                    <a:pt x="3407" y="2848"/>
                  </a:lnTo>
                  <a:lnTo>
                    <a:pt x="3420" y="2850"/>
                  </a:lnTo>
                  <a:lnTo>
                    <a:pt x="3430" y="2852"/>
                  </a:lnTo>
                  <a:lnTo>
                    <a:pt x="3439" y="2857"/>
                  </a:lnTo>
                  <a:lnTo>
                    <a:pt x="3447" y="2861"/>
                  </a:lnTo>
                  <a:lnTo>
                    <a:pt x="3454" y="2869"/>
                  </a:lnTo>
                  <a:lnTo>
                    <a:pt x="3460" y="2875"/>
                  </a:lnTo>
                  <a:lnTo>
                    <a:pt x="3466" y="2882"/>
                  </a:lnTo>
                  <a:lnTo>
                    <a:pt x="3470" y="2892"/>
                  </a:lnTo>
                  <a:lnTo>
                    <a:pt x="3475" y="2901"/>
                  </a:lnTo>
                  <a:lnTo>
                    <a:pt x="3475" y="2909"/>
                  </a:lnTo>
                  <a:lnTo>
                    <a:pt x="3479" y="2922"/>
                  </a:lnTo>
                  <a:lnTo>
                    <a:pt x="3479" y="2932"/>
                  </a:lnTo>
                  <a:lnTo>
                    <a:pt x="3479" y="2945"/>
                  </a:lnTo>
                  <a:lnTo>
                    <a:pt x="3479" y="2958"/>
                  </a:lnTo>
                  <a:lnTo>
                    <a:pt x="3479" y="2972"/>
                  </a:lnTo>
                  <a:lnTo>
                    <a:pt x="3462" y="2977"/>
                  </a:lnTo>
                  <a:lnTo>
                    <a:pt x="3452" y="2987"/>
                  </a:lnTo>
                  <a:lnTo>
                    <a:pt x="3443" y="2998"/>
                  </a:lnTo>
                  <a:lnTo>
                    <a:pt x="3439" y="3013"/>
                  </a:lnTo>
                  <a:lnTo>
                    <a:pt x="3437" y="3029"/>
                  </a:lnTo>
                  <a:lnTo>
                    <a:pt x="3437" y="3044"/>
                  </a:lnTo>
                  <a:lnTo>
                    <a:pt x="3439" y="3061"/>
                  </a:lnTo>
                  <a:lnTo>
                    <a:pt x="3443" y="3082"/>
                  </a:lnTo>
                  <a:lnTo>
                    <a:pt x="3445" y="3099"/>
                  </a:lnTo>
                  <a:lnTo>
                    <a:pt x="3451" y="3120"/>
                  </a:lnTo>
                  <a:lnTo>
                    <a:pt x="3454" y="3137"/>
                  </a:lnTo>
                  <a:lnTo>
                    <a:pt x="3460" y="3156"/>
                  </a:lnTo>
                  <a:lnTo>
                    <a:pt x="3462" y="3173"/>
                  </a:lnTo>
                  <a:lnTo>
                    <a:pt x="3466" y="3192"/>
                  </a:lnTo>
                  <a:lnTo>
                    <a:pt x="3468" y="3209"/>
                  </a:lnTo>
                  <a:lnTo>
                    <a:pt x="3470" y="3224"/>
                  </a:lnTo>
                  <a:lnTo>
                    <a:pt x="3471" y="3240"/>
                  </a:lnTo>
                  <a:lnTo>
                    <a:pt x="3475" y="3257"/>
                  </a:lnTo>
                  <a:lnTo>
                    <a:pt x="3479" y="3272"/>
                  </a:lnTo>
                  <a:lnTo>
                    <a:pt x="3483" y="3289"/>
                  </a:lnTo>
                  <a:lnTo>
                    <a:pt x="3485" y="3306"/>
                  </a:lnTo>
                  <a:lnTo>
                    <a:pt x="3489" y="3321"/>
                  </a:lnTo>
                  <a:lnTo>
                    <a:pt x="3492" y="3337"/>
                  </a:lnTo>
                  <a:lnTo>
                    <a:pt x="3500" y="3352"/>
                  </a:lnTo>
                  <a:lnTo>
                    <a:pt x="3504" y="3365"/>
                  </a:lnTo>
                  <a:lnTo>
                    <a:pt x="3511" y="3378"/>
                  </a:lnTo>
                  <a:lnTo>
                    <a:pt x="3519" y="3388"/>
                  </a:lnTo>
                  <a:lnTo>
                    <a:pt x="3532" y="3399"/>
                  </a:lnTo>
                  <a:lnTo>
                    <a:pt x="3542" y="3407"/>
                  </a:lnTo>
                  <a:lnTo>
                    <a:pt x="3557" y="3414"/>
                  </a:lnTo>
                  <a:lnTo>
                    <a:pt x="3572" y="3420"/>
                  </a:lnTo>
                  <a:lnTo>
                    <a:pt x="3593" y="3424"/>
                  </a:lnTo>
                  <a:lnTo>
                    <a:pt x="3612" y="3433"/>
                  </a:lnTo>
                  <a:lnTo>
                    <a:pt x="3633" y="3441"/>
                  </a:lnTo>
                  <a:lnTo>
                    <a:pt x="3654" y="3447"/>
                  </a:lnTo>
                  <a:lnTo>
                    <a:pt x="3677" y="3456"/>
                  </a:lnTo>
                  <a:lnTo>
                    <a:pt x="3700" y="3460"/>
                  </a:lnTo>
                  <a:lnTo>
                    <a:pt x="3724" y="3466"/>
                  </a:lnTo>
                  <a:lnTo>
                    <a:pt x="3747" y="3470"/>
                  </a:lnTo>
                  <a:lnTo>
                    <a:pt x="3770" y="3477"/>
                  </a:lnTo>
                  <a:lnTo>
                    <a:pt x="3791" y="3481"/>
                  </a:lnTo>
                  <a:lnTo>
                    <a:pt x="3814" y="3487"/>
                  </a:lnTo>
                  <a:lnTo>
                    <a:pt x="3835" y="3496"/>
                  </a:lnTo>
                  <a:lnTo>
                    <a:pt x="3857" y="3506"/>
                  </a:lnTo>
                  <a:lnTo>
                    <a:pt x="3876" y="3513"/>
                  </a:lnTo>
                  <a:lnTo>
                    <a:pt x="3895" y="3527"/>
                  </a:lnTo>
                  <a:lnTo>
                    <a:pt x="3911" y="3540"/>
                  </a:lnTo>
                  <a:lnTo>
                    <a:pt x="3928" y="3559"/>
                  </a:lnTo>
                  <a:lnTo>
                    <a:pt x="3928" y="3586"/>
                  </a:lnTo>
                  <a:lnTo>
                    <a:pt x="3930" y="3614"/>
                  </a:lnTo>
                  <a:lnTo>
                    <a:pt x="3930" y="3643"/>
                  </a:lnTo>
                  <a:lnTo>
                    <a:pt x="3932" y="3671"/>
                  </a:lnTo>
                  <a:lnTo>
                    <a:pt x="3933" y="3698"/>
                  </a:lnTo>
                  <a:lnTo>
                    <a:pt x="3935" y="3728"/>
                  </a:lnTo>
                  <a:lnTo>
                    <a:pt x="3937" y="3755"/>
                  </a:lnTo>
                  <a:lnTo>
                    <a:pt x="3939" y="3785"/>
                  </a:lnTo>
                  <a:lnTo>
                    <a:pt x="3939" y="3812"/>
                  </a:lnTo>
                  <a:lnTo>
                    <a:pt x="3941" y="3840"/>
                  </a:lnTo>
                  <a:lnTo>
                    <a:pt x="3941" y="3867"/>
                  </a:lnTo>
                  <a:lnTo>
                    <a:pt x="3943" y="3895"/>
                  </a:lnTo>
                  <a:lnTo>
                    <a:pt x="3941" y="3922"/>
                  </a:lnTo>
                  <a:lnTo>
                    <a:pt x="3941" y="3949"/>
                  </a:lnTo>
                  <a:lnTo>
                    <a:pt x="3937" y="3975"/>
                  </a:lnTo>
                  <a:lnTo>
                    <a:pt x="3937" y="4002"/>
                  </a:lnTo>
                  <a:lnTo>
                    <a:pt x="3922" y="4010"/>
                  </a:lnTo>
                  <a:lnTo>
                    <a:pt x="3909" y="4015"/>
                  </a:lnTo>
                  <a:lnTo>
                    <a:pt x="3894" y="4021"/>
                  </a:lnTo>
                  <a:lnTo>
                    <a:pt x="3880" y="4027"/>
                  </a:lnTo>
                  <a:lnTo>
                    <a:pt x="3867" y="4029"/>
                  </a:lnTo>
                  <a:lnTo>
                    <a:pt x="3852" y="4034"/>
                  </a:lnTo>
                  <a:lnTo>
                    <a:pt x="3836" y="4036"/>
                  </a:lnTo>
                  <a:lnTo>
                    <a:pt x="3823" y="4040"/>
                  </a:lnTo>
                  <a:lnTo>
                    <a:pt x="3808" y="4042"/>
                  </a:lnTo>
                  <a:lnTo>
                    <a:pt x="3795" y="4044"/>
                  </a:lnTo>
                  <a:lnTo>
                    <a:pt x="3779" y="4048"/>
                  </a:lnTo>
                  <a:lnTo>
                    <a:pt x="3766" y="4051"/>
                  </a:lnTo>
                  <a:lnTo>
                    <a:pt x="3751" y="4055"/>
                  </a:lnTo>
                  <a:lnTo>
                    <a:pt x="3738" y="4061"/>
                  </a:lnTo>
                  <a:lnTo>
                    <a:pt x="3726" y="4068"/>
                  </a:lnTo>
                  <a:lnTo>
                    <a:pt x="3715" y="4078"/>
                  </a:lnTo>
                  <a:lnTo>
                    <a:pt x="3711" y="4097"/>
                  </a:lnTo>
                  <a:lnTo>
                    <a:pt x="3705" y="4114"/>
                  </a:lnTo>
                  <a:lnTo>
                    <a:pt x="3696" y="4131"/>
                  </a:lnTo>
                  <a:lnTo>
                    <a:pt x="3686" y="4150"/>
                  </a:lnTo>
                  <a:lnTo>
                    <a:pt x="3673" y="4165"/>
                  </a:lnTo>
                  <a:lnTo>
                    <a:pt x="3662" y="4181"/>
                  </a:lnTo>
                  <a:lnTo>
                    <a:pt x="3646" y="4194"/>
                  </a:lnTo>
                  <a:lnTo>
                    <a:pt x="3631" y="4209"/>
                  </a:lnTo>
                  <a:lnTo>
                    <a:pt x="3612" y="4217"/>
                  </a:lnTo>
                  <a:lnTo>
                    <a:pt x="3595" y="4224"/>
                  </a:lnTo>
                  <a:lnTo>
                    <a:pt x="3578" y="4228"/>
                  </a:lnTo>
                  <a:lnTo>
                    <a:pt x="3559" y="4232"/>
                  </a:lnTo>
                  <a:lnTo>
                    <a:pt x="3540" y="4230"/>
                  </a:lnTo>
                  <a:lnTo>
                    <a:pt x="3521" y="4226"/>
                  </a:lnTo>
                  <a:lnTo>
                    <a:pt x="3500" y="4221"/>
                  </a:lnTo>
                  <a:lnTo>
                    <a:pt x="3483" y="4211"/>
                  </a:lnTo>
                  <a:lnTo>
                    <a:pt x="3430" y="4194"/>
                  </a:lnTo>
                  <a:lnTo>
                    <a:pt x="3380" y="4179"/>
                  </a:lnTo>
                  <a:lnTo>
                    <a:pt x="3329" y="4167"/>
                  </a:lnTo>
                  <a:lnTo>
                    <a:pt x="3278" y="4156"/>
                  </a:lnTo>
                  <a:lnTo>
                    <a:pt x="3226" y="4146"/>
                  </a:lnTo>
                  <a:lnTo>
                    <a:pt x="3175" y="4137"/>
                  </a:lnTo>
                  <a:lnTo>
                    <a:pt x="3122" y="4129"/>
                  </a:lnTo>
                  <a:lnTo>
                    <a:pt x="3070" y="4124"/>
                  </a:lnTo>
                  <a:lnTo>
                    <a:pt x="3017" y="4118"/>
                  </a:lnTo>
                  <a:lnTo>
                    <a:pt x="2964" y="4114"/>
                  </a:lnTo>
                  <a:lnTo>
                    <a:pt x="2911" y="4110"/>
                  </a:lnTo>
                  <a:lnTo>
                    <a:pt x="2859" y="4107"/>
                  </a:lnTo>
                  <a:lnTo>
                    <a:pt x="2804" y="4103"/>
                  </a:lnTo>
                  <a:lnTo>
                    <a:pt x="2751" y="4101"/>
                  </a:lnTo>
                  <a:lnTo>
                    <a:pt x="2698" y="4099"/>
                  </a:lnTo>
                  <a:lnTo>
                    <a:pt x="2644" y="4097"/>
                  </a:lnTo>
                  <a:lnTo>
                    <a:pt x="2572" y="4084"/>
                  </a:lnTo>
                  <a:lnTo>
                    <a:pt x="2500" y="4072"/>
                  </a:lnTo>
                  <a:lnTo>
                    <a:pt x="2426" y="4061"/>
                  </a:lnTo>
                  <a:lnTo>
                    <a:pt x="2353" y="4048"/>
                  </a:lnTo>
                  <a:lnTo>
                    <a:pt x="2277" y="4036"/>
                  </a:lnTo>
                  <a:lnTo>
                    <a:pt x="2205" y="4025"/>
                  </a:lnTo>
                  <a:lnTo>
                    <a:pt x="2131" y="4015"/>
                  </a:lnTo>
                  <a:lnTo>
                    <a:pt x="2057" y="4008"/>
                  </a:lnTo>
                  <a:lnTo>
                    <a:pt x="1981" y="3998"/>
                  </a:lnTo>
                  <a:lnTo>
                    <a:pt x="1907" y="3992"/>
                  </a:lnTo>
                  <a:lnTo>
                    <a:pt x="1832" y="3985"/>
                  </a:lnTo>
                  <a:lnTo>
                    <a:pt x="1758" y="3981"/>
                  </a:lnTo>
                  <a:lnTo>
                    <a:pt x="1682" y="3977"/>
                  </a:lnTo>
                  <a:lnTo>
                    <a:pt x="1608" y="3975"/>
                  </a:lnTo>
                  <a:lnTo>
                    <a:pt x="1534" y="3975"/>
                  </a:lnTo>
                  <a:lnTo>
                    <a:pt x="1460" y="3979"/>
                  </a:lnTo>
                  <a:lnTo>
                    <a:pt x="1448" y="3985"/>
                  </a:lnTo>
                  <a:lnTo>
                    <a:pt x="1439" y="3992"/>
                  </a:lnTo>
                  <a:lnTo>
                    <a:pt x="1428" y="3998"/>
                  </a:lnTo>
                  <a:lnTo>
                    <a:pt x="1418" y="4006"/>
                  </a:lnTo>
                  <a:lnTo>
                    <a:pt x="1405" y="4011"/>
                  </a:lnTo>
                  <a:lnTo>
                    <a:pt x="1395" y="4019"/>
                  </a:lnTo>
                  <a:lnTo>
                    <a:pt x="1384" y="4027"/>
                  </a:lnTo>
                  <a:lnTo>
                    <a:pt x="1374" y="4034"/>
                  </a:lnTo>
                  <a:lnTo>
                    <a:pt x="1363" y="4042"/>
                  </a:lnTo>
                  <a:lnTo>
                    <a:pt x="1353" y="4051"/>
                  </a:lnTo>
                  <a:lnTo>
                    <a:pt x="1346" y="4059"/>
                  </a:lnTo>
                  <a:lnTo>
                    <a:pt x="1338" y="4068"/>
                  </a:lnTo>
                  <a:lnTo>
                    <a:pt x="1329" y="4076"/>
                  </a:lnTo>
                  <a:lnTo>
                    <a:pt x="1323" y="4086"/>
                  </a:lnTo>
                  <a:lnTo>
                    <a:pt x="1317" y="4095"/>
                  </a:lnTo>
                  <a:lnTo>
                    <a:pt x="1315" y="4107"/>
                  </a:lnTo>
                  <a:lnTo>
                    <a:pt x="1293" y="4105"/>
                  </a:lnTo>
                  <a:lnTo>
                    <a:pt x="1270" y="4101"/>
                  </a:lnTo>
                  <a:lnTo>
                    <a:pt x="1251" y="4097"/>
                  </a:lnTo>
                  <a:lnTo>
                    <a:pt x="1230" y="4089"/>
                  </a:lnTo>
                  <a:lnTo>
                    <a:pt x="1211" y="4080"/>
                  </a:lnTo>
                  <a:lnTo>
                    <a:pt x="1190" y="4072"/>
                  </a:lnTo>
                  <a:lnTo>
                    <a:pt x="1171" y="4061"/>
                  </a:lnTo>
                  <a:lnTo>
                    <a:pt x="1152" y="4051"/>
                  </a:lnTo>
                  <a:lnTo>
                    <a:pt x="1133" y="4040"/>
                  </a:lnTo>
                  <a:lnTo>
                    <a:pt x="1114" y="4029"/>
                  </a:lnTo>
                  <a:lnTo>
                    <a:pt x="1093" y="4019"/>
                  </a:lnTo>
                  <a:lnTo>
                    <a:pt x="1074" y="4010"/>
                  </a:lnTo>
                  <a:lnTo>
                    <a:pt x="1055" y="3998"/>
                  </a:lnTo>
                  <a:lnTo>
                    <a:pt x="1034" y="3991"/>
                  </a:lnTo>
                  <a:lnTo>
                    <a:pt x="1015" y="3985"/>
                  </a:lnTo>
                  <a:lnTo>
                    <a:pt x="994" y="3979"/>
                  </a:lnTo>
                  <a:lnTo>
                    <a:pt x="965" y="3966"/>
                  </a:lnTo>
                  <a:lnTo>
                    <a:pt x="935" y="3953"/>
                  </a:lnTo>
                  <a:lnTo>
                    <a:pt x="905" y="3939"/>
                  </a:lnTo>
                  <a:lnTo>
                    <a:pt x="876" y="3928"/>
                  </a:lnTo>
                  <a:lnTo>
                    <a:pt x="846" y="3914"/>
                  </a:lnTo>
                  <a:lnTo>
                    <a:pt x="815" y="3903"/>
                  </a:lnTo>
                  <a:lnTo>
                    <a:pt x="783" y="3890"/>
                  </a:lnTo>
                  <a:lnTo>
                    <a:pt x="754" y="3880"/>
                  </a:lnTo>
                  <a:lnTo>
                    <a:pt x="722" y="3867"/>
                  </a:lnTo>
                  <a:lnTo>
                    <a:pt x="692" y="3856"/>
                  </a:lnTo>
                  <a:lnTo>
                    <a:pt x="661" y="3844"/>
                  </a:lnTo>
                  <a:lnTo>
                    <a:pt x="631" y="3833"/>
                  </a:lnTo>
                  <a:lnTo>
                    <a:pt x="599" y="3821"/>
                  </a:lnTo>
                  <a:lnTo>
                    <a:pt x="570" y="3810"/>
                  </a:lnTo>
                  <a:lnTo>
                    <a:pt x="538" y="3799"/>
                  </a:lnTo>
                  <a:lnTo>
                    <a:pt x="511" y="3787"/>
                  </a:lnTo>
                  <a:lnTo>
                    <a:pt x="488" y="3783"/>
                  </a:lnTo>
                  <a:lnTo>
                    <a:pt x="469" y="3778"/>
                  </a:lnTo>
                  <a:lnTo>
                    <a:pt x="454" y="3770"/>
                  </a:lnTo>
                  <a:lnTo>
                    <a:pt x="443" y="3759"/>
                  </a:lnTo>
                  <a:lnTo>
                    <a:pt x="431" y="3743"/>
                  </a:lnTo>
                  <a:lnTo>
                    <a:pt x="426" y="3728"/>
                  </a:lnTo>
                  <a:lnTo>
                    <a:pt x="420" y="3709"/>
                  </a:lnTo>
                  <a:lnTo>
                    <a:pt x="418" y="3690"/>
                  </a:lnTo>
                  <a:lnTo>
                    <a:pt x="416" y="3669"/>
                  </a:lnTo>
                  <a:lnTo>
                    <a:pt x="416" y="3648"/>
                  </a:lnTo>
                  <a:lnTo>
                    <a:pt x="416" y="3626"/>
                  </a:lnTo>
                  <a:lnTo>
                    <a:pt x="416" y="3606"/>
                  </a:lnTo>
                  <a:lnTo>
                    <a:pt x="414" y="3586"/>
                  </a:lnTo>
                  <a:lnTo>
                    <a:pt x="414" y="3565"/>
                  </a:lnTo>
                  <a:lnTo>
                    <a:pt x="414" y="3546"/>
                  </a:lnTo>
                  <a:lnTo>
                    <a:pt x="412" y="3530"/>
                  </a:lnTo>
                  <a:lnTo>
                    <a:pt x="405" y="3462"/>
                  </a:lnTo>
                  <a:lnTo>
                    <a:pt x="399" y="3394"/>
                  </a:lnTo>
                  <a:lnTo>
                    <a:pt x="389" y="3327"/>
                  </a:lnTo>
                  <a:lnTo>
                    <a:pt x="382" y="3262"/>
                  </a:lnTo>
                  <a:lnTo>
                    <a:pt x="370" y="3194"/>
                  </a:lnTo>
                  <a:lnTo>
                    <a:pt x="361" y="3129"/>
                  </a:lnTo>
                  <a:lnTo>
                    <a:pt x="351" y="3061"/>
                  </a:lnTo>
                  <a:lnTo>
                    <a:pt x="340" y="2998"/>
                  </a:lnTo>
                  <a:lnTo>
                    <a:pt x="327" y="2932"/>
                  </a:lnTo>
                  <a:lnTo>
                    <a:pt x="313" y="2865"/>
                  </a:lnTo>
                  <a:lnTo>
                    <a:pt x="300" y="2800"/>
                  </a:lnTo>
                  <a:lnTo>
                    <a:pt x="287" y="2736"/>
                  </a:lnTo>
                  <a:lnTo>
                    <a:pt x="272" y="2671"/>
                  </a:lnTo>
                  <a:lnTo>
                    <a:pt x="258" y="2608"/>
                  </a:lnTo>
                  <a:lnTo>
                    <a:pt x="241" y="2544"/>
                  </a:lnTo>
                  <a:lnTo>
                    <a:pt x="226" y="2479"/>
                  </a:lnTo>
                  <a:lnTo>
                    <a:pt x="205" y="2479"/>
                  </a:lnTo>
                  <a:lnTo>
                    <a:pt x="190" y="2475"/>
                  </a:lnTo>
                  <a:lnTo>
                    <a:pt x="176" y="2466"/>
                  </a:lnTo>
                  <a:lnTo>
                    <a:pt x="167" y="2456"/>
                  </a:lnTo>
                  <a:lnTo>
                    <a:pt x="157" y="2441"/>
                  </a:lnTo>
                  <a:lnTo>
                    <a:pt x="154" y="2426"/>
                  </a:lnTo>
                  <a:lnTo>
                    <a:pt x="150" y="2407"/>
                  </a:lnTo>
                  <a:lnTo>
                    <a:pt x="148" y="2388"/>
                  </a:lnTo>
                  <a:lnTo>
                    <a:pt x="146" y="2365"/>
                  </a:lnTo>
                  <a:lnTo>
                    <a:pt x="146" y="2344"/>
                  </a:lnTo>
                  <a:lnTo>
                    <a:pt x="144" y="2323"/>
                  </a:lnTo>
                  <a:lnTo>
                    <a:pt x="142" y="2302"/>
                  </a:lnTo>
                  <a:lnTo>
                    <a:pt x="140" y="2281"/>
                  </a:lnTo>
                  <a:lnTo>
                    <a:pt x="138" y="2264"/>
                  </a:lnTo>
                  <a:lnTo>
                    <a:pt x="133" y="2245"/>
                  </a:lnTo>
                  <a:lnTo>
                    <a:pt x="129" y="2234"/>
                  </a:lnTo>
                  <a:lnTo>
                    <a:pt x="133" y="2221"/>
                  </a:lnTo>
                  <a:lnTo>
                    <a:pt x="140" y="2211"/>
                  </a:lnTo>
                  <a:lnTo>
                    <a:pt x="150" y="2200"/>
                  </a:lnTo>
                  <a:lnTo>
                    <a:pt x="163" y="2192"/>
                  </a:lnTo>
                  <a:lnTo>
                    <a:pt x="175" y="2183"/>
                  </a:lnTo>
                  <a:lnTo>
                    <a:pt x="190" y="2173"/>
                  </a:lnTo>
                  <a:lnTo>
                    <a:pt x="203" y="2164"/>
                  </a:lnTo>
                  <a:lnTo>
                    <a:pt x="216" y="2156"/>
                  </a:lnTo>
                  <a:lnTo>
                    <a:pt x="228" y="2145"/>
                  </a:lnTo>
                  <a:lnTo>
                    <a:pt x="239" y="2133"/>
                  </a:lnTo>
                  <a:lnTo>
                    <a:pt x="247" y="2124"/>
                  </a:lnTo>
                  <a:lnTo>
                    <a:pt x="252" y="2112"/>
                  </a:lnTo>
                  <a:lnTo>
                    <a:pt x="252" y="2099"/>
                  </a:lnTo>
                  <a:lnTo>
                    <a:pt x="249" y="2086"/>
                  </a:lnTo>
                  <a:lnTo>
                    <a:pt x="239" y="2068"/>
                  </a:lnTo>
                  <a:lnTo>
                    <a:pt x="226" y="2053"/>
                  </a:lnTo>
                  <a:lnTo>
                    <a:pt x="203" y="1998"/>
                  </a:lnTo>
                  <a:lnTo>
                    <a:pt x="182" y="1941"/>
                  </a:lnTo>
                  <a:lnTo>
                    <a:pt x="159" y="1886"/>
                  </a:lnTo>
                  <a:lnTo>
                    <a:pt x="137" y="1831"/>
                  </a:lnTo>
                  <a:lnTo>
                    <a:pt x="112" y="1776"/>
                  </a:lnTo>
                  <a:lnTo>
                    <a:pt x="91" y="1719"/>
                  </a:lnTo>
                  <a:lnTo>
                    <a:pt x="70" y="1662"/>
                  </a:lnTo>
                  <a:lnTo>
                    <a:pt x="53" y="1606"/>
                  </a:lnTo>
                  <a:lnTo>
                    <a:pt x="36" y="1548"/>
                  </a:lnTo>
                  <a:lnTo>
                    <a:pt x="21" y="1489"/>
                  </a:lnTo>
                  <a:lnTo>
                    <a:pt x="11" y="1432"/>
                  </a:lnTo>
                  <a:lnTo>
                    <a:pt x="3" y="1373"/>
                  </a:lnTo>
                  <a:lnTo>
                    <a:pt x="0" y="1312"/>
                  </a:lnTo>
                  <a:lnTo>
                    <a:pt x="3" y="1251"/>
                  </a:lnTo>
                  <a:lnTo>
                    <a:pt x="7" y="1190"/>
                  </a:lnTo>
                  <a:lnTo>
                    <a:pt x="21" y="1131"/>
                  </a:lnTo>
                  <a:lnTo>
                    <a:pt x="40" y="1078"/>
                  </a:lnTo>
                  <a:lnTo>
                    <a:pt x="60" y="1029"/>
                  </a:lnTo>
                  <a:lnTo>
                    <a:pt x="85" y="975"/>
                  </a:lnTo>
                  <a:lnTo>
                    <a:pt x="116" y="924"/>
                  </a:lnTo>
                  <a:lnTo>
                    <a:pt x="142" y="875"/>
                  </a:lnTo>
                  <a:lnTo>
                    <a:pt x="176" y="825"/>
                  </a:lnTo>
                  <a:lnTo>
                    <a:pt x="211" y="779"/>
                  </a:lnTo>
                  <a:lnTo>
                    <a:pt x="249" y="736"/>
                  </a:lnTo>
                  <a:lnTo>
                    <a:pt x="289" y="694"/>
                  </a:lnTo>
                  <a:lnTo>
                    <a:pt x="330" y="656"/>
                  </a:lnTo>
                  <a:lnTo>
                    <a:pt x="374" y="624"/>
                  </a:lnTo>
                  <a:lnTo>
                    <a:pt x="424" y="595"/>
                  </a:lnTo>
                  <a:lnTo>
                    <a:pt x="475" y="570"/>
                  </a:lnTo>
                  <a:lnTo>
                    <a:pt x="528" y="553"/>
                  </a:lnTo>
                  <a:lnTo>
                    <a:pt x="583" y="540"/>
                  </a:lnTo>
                  <a:lnTo>
                    <a:pt x="644" y="534"/>
                  </a:lnTo>
                  <a:lnTo>
                    <a:pt x="652" y="529"/>
                  </a:lnTo>
                  <a:lnTo>
                    <a:pt x="661" y="525"/>
                  </a:lnTo>
                  <a:lnTo>
                    <a:pt x="671" y="521"/>
                  </a:lnTo>
                  <a:lnTo>
                    <a:pt x="680" y="519"/>
                  </a:lnTo>
                  <a:lnTo>
                    <a:pt x="690" y="517"/>
                  </a:lnTo>
                  <a:lnTo>
                    <a:pt x="703" y="515"/>
                  </a:lnTo>
                  <a:lnTo>
                    <a:pt x="713" y="515"/>
                  </a:lnTo>
                  <a:lnTo>
                    <a:pt x="724" y="515"/>
                  </a:lnTo>
                  <a:lnTo>
                    <a:pt x="735" y="515"/>
                  </a:lnTo>
                  <a:lnTo>
                    <a:pt x="745" y="517"/>
                  </a:lnTo>
                  <a:lnTo>
                    <a:pt x="756" y="517"/>
                  </a:lnTo>
                  <a:lnTo>
                    <a:pt x="766" y="521"/>
                  </a:lnTo>
                  <a:lnTo>
                    <a:pt x="777" y="521"/>
                  </a:lnTo>
                  <a:lnTo>
                    <a:pt x="789" y="525"/>
                  </a:lnTo>
                  <a:lnTo>
                    <a:pt x="798" y="527"/>
                  </a:lnTo>
                  <a:lnTo>
                    <a:pt x="810" y="530"/>
                  </a:lnTo>
                  <a:lnTo>
                    <a:pt x="825" y="532"/>
                  </a:lnTo>
                  <a:lnTo>
                    <a:pt x="842" y="538"/>
                  </a:lnTo>
                  <a:lnTo>
                    <a:pt x="859" y="544"/>
                  </a:lnTo>
                  <a:lnTo>
                    <a:pt x="876" y="553"/>
                  </a:lnTo>
                  <a:lnTo>
                    <a:pt x="891" y="561"/>
                  </a:lnTo>
                  <a:lnTo>
                    <a:pt x="908" y="570"/>
                  </a:lnTo>
                  <a:lnTo>
                    <a:pt x="927" y="578"/>
                  </a:lnTo>
                  <a:lnTo>
                    <a:pt x="945" y="589"/>
                  </a:lnTo>
                  <a:lnTo>
                    <a:pt x="960" y="595"/>
                  </a:lnTo>
                  <a:lnTo>
                    <a:pt x="975" y="603"/>
                  </a:lnTo>
                  <a:lnTo>
                    <a:pt x="992" y="608"/>
                  </a:lnTo>
                  <a:lnTo>
                    <a:pt x="1009" y="612"/>
                  </a:lnTo>
                  <a:lnTo>
                    <a:pt x="1024" y="612"/>
                  </a:lnTo>
                  <a:lnTo>
                    <a:pt x="1042" y="612"/>
                  </a:lnTo>
                  <a:lnTo>
                    <a:pt x="1059" y="606"/>
                  </a:lnTo>
                  <a:lnTo>
                    <a:pt x="1076" y="599"/>
                  </a:lnTo>
                  <a:lnTo>
                    <a:pt x="1083" y="570"/>
                  </a:lnTo>
                  <a:lnTo>
                    <a:pt x="1087" y="546"/>
                  </a:lnTo>
                  <a:lnTo>
                    <a:pt x="1083" y="519"/>
                  </a:lnTo>
                  <a:lnTo>
                    <a:pt x="1080" y="494"/>
                  </a:lnTo>
                  <a:lnTo>
                    <a:pt x="1072" y="472"/>
                  </a:lnTo>
                  <a:lnTo>
                    <a:pt x="1064" y="447"/>
                  </a:lnTo>
                  <a:lnTo>
                    <a:pt x="1053" y="422"/>
                  </a:lnTo>
                  <a:lnTo>
                    <a:pt x="1043" y="401"/>
                  </a:lnTo>
                  <a:lnTo>
                    <a:pt x="1032" y="376"/>
                  </a:lnTo>
                  <a:lnTo>
                    <a:pt x="1024" y="352"/>
                  </a:lnTo>
                  <a:lnTo>
                    <a:pt x="1017" y="329"/>
                  </a:lnTo>
                  <a:lnTo>
                    <a:pt x="1015" y="306"/>
                  </a:lnTo>
                  <a:lnTo>
                    <a:pt x="1015" y="281"/>
                  </a:lnTo>
                  <a:lnTo>
                    <a:pt x="1023" y="257"/>
                  </a:lnTo>
                  <a:lnTo>
                    <a:pt x="1034" y="234"/>
                  </a:lnTo>
                  <a:lnTo>
                    <a:pt x="1053" y="209"/>
                  </a:lnTo>
                  <a:lnTo>
                    <a:pt x="1057" y="192"/>
                  </a:lnTo>
                  <a:lnTo>
                    <a:pt x="1061" y="175"/>
                  </a:lnTo>
                  <a:lnTo>
                    <a:pt x="1066" y="158"/>
                  </a:lnTo>
                  <a:lnTo>
                    <a:pt x="1074" y="145"/>
                  </a:lnTo>
                  <a:lnTo>
                    <a:pt x="1083" y="127"/>
                  </a:lnTo>
                  <a:lnTo>
                    <a:pt x="1095" y="114"/>
                  </a:lnTo>
                  <a:lnTo>
                    <a:pt x="1106" y="101"/>
                  </a:lnTo>
                  <a:lnTo>
                    <a:pt x="1120" y="87"/>
                  </a:lnTo>
                  <a:lnTo>
                    <a:pt x="1133" y="74"/>
                  </a:lnTo>
                  <a:lnTo>
                    <a:pt x="1146" y="63"/>
                  </a:lnTo>
                  <a:lnTo>
                    <a:pt x="1159" y="51"/>
                  </a:lnTo>
                  <a:lnTo>
                    <a:pt x="1177" y="40"/>
                  </a:lnTo>
                  <a:lnTo>
                    <a:pt x="1190" y="29"/>
                  </a:lnTo>
                  <a:lnTo>
                    <a:pt x="1205" y="19"/>
                  </a:lnTo>
                  <a:lnTo>
                    <a:pt x="1220" y="10"/>
                  </a:lnTo>
                  <a:lnTo>
                    <a:pt x="1235" y="2"/>
                  </a:lnTo>
                  <a:close/>
                </a:path>
              </a:pathLst>
            </a:custGeom>
            <a:solidFill>
              <a:srgbClr val="000000"/>
            </a:solidFill>
            <a:ln w="9525">
              <a:noFill/>
              <a:round/>
              <a:headEnd/>
              <a:tailEnd/>
            </a:ln>
          </p:spPr>
          <p:txBody>
            <a:bodyPr/>
            <a:lstStyle/>
            <a:p>
              <a:endParaRPr lang="fa-IR"/>
            </a:p>
          </p:txBody>
        </p:sp>
        <p:sp>
          <p:nvSpPr>
            <p:cNvPr id="12298" name="Freeform 6"/>
            <p:cNvSpPr>
              <a:spLocks/>
            </p:cNvSpPr>
            <p:nvPr/>
          </p:nvSpPr>
          <p:spPr bwMode="auto">
            <a:xfrm>
              <a:off x="3848" y="1264"/>
              <a:ext cx="88" cy="59"/>
            </a:xfrm>
            <a:custGeom>
              <a:avLst/>
              <a:gdLst>
                <a:gd name="T0" fmla="*/ 132 w 177"/>
                <a:gd name="T1" fmla="*/ 0 h 120"/>
                <a:gd name="T2" fmla="*/ 141 w 177"/>
                <a:gd name="T3" fmla="*/ 4 h 120"/>
                <a:gd name="T4" fmla="*/ 151 w 177"/>
                <a:gd name="T5" fmla="*/ 10 h 120"/>
                <a:gd name="T6" fmla="*/ 158 w 177"/>
                <a:gd name="T7" fmla="*/ 17 h 120"/>
                <a:gd name="T8" fmla="*/ 166 w 177"/>
                <a:gd name="T9" fmla="*/ 25 h 120"/>
                <a:gd name="T10" fmla="*/ 170 w 177"/>
                <a:gd name="T11" fmla="*/ 33 h 120"/>
                <a:gd name="T12" fmla="*/ 175 w 177"/>
                <a:gd name="T13" fmla="*/ 42 h 120"/>
                <a:gd name="T14" fmla="*/ 175 w 177"/>
                <a:gd name="T15" fmla="*/ 50 h 120"/>
                <a:gd name="T16" fmla="*/ 177 w 177"/>
                <a:gd name="T17" fmla="*/ 59 h 120"/>
                <a:gd name="T18" fmla="*/ 172 w 177"/>
                <a:gd name="T19" fmla="*/ 67 h 120"/>
                <a:gd name="T20" fmla="*/ 160 w 177"/>
                <a:gd name="T21" fmla="*/ 76 h 120"/>
                <a:gd name="T22" fmla="*/ 153 w 177"/>
                <a:gd name="T23" fmla="*/ 78 h 120"/>
                <a:gd name="T24" fmla="*/ 143 w 177"/>
                <a:gd name="T25" fmla="*/ 82 h 120"/>
                <a:gd name="T26" fmla="*/ 130 w 177"/>
                <a:gd name="T27" fmla="*/ 82 h 120"/>
                <a:gd name="T28" fmla="*/ 118 w 177"/>
                <a:gd name="T29" fmla="*/ 84 h 120"/>
                <a:gd name="T30" fmla="*/ 111 w 177"/>
                <a:gd name="T31" fmla="*/ 86 h 120"/>
                <a:gd name="T32" fmla="*/ 103 w 177"/>
                <a:gd name="T33" fmla="*/ 88 h 120"/>
                <a:gd name="T34" fmla="*/ 96 w 177"/>
                <a:gd name="T35" fmla="*/ 90 h 120"/>
                <a:gd name="T36" fmla="*/ 90 w 177"/>
                <a:gd name="T37" fmla="*/ 91 h 120"/>
                <a:gd name="T38" fmla="*/ 80 w 177"/>
                <a:gd name="T39" fmla="*/ 93 h 120"/>
                <a:gd name="T40" fmla="*/ 73 w 177"/>
                <a:gd name="T41" fmla="*/ 95 h 120"/>
                <a:gd name="T42" fmla="*/ 67 w 177"/>
                <a:gd name="T43" fmla="*/ 99 h 120"/>
                <a:gd name="T44" fmla="*/ 59 w 177"/>
                <a:gd name="T45" fmla="*/ 101 h 120"/>
                <a:gd name="T46" fmla="*/ 52 w 177"/>
                <a:gd name="T47" fmla="*/ 103 h 120"/>
                <a:gd name="T48" fmla="*/ 44 w 177"/>
                <a:gd name="T49" fmla="*/ 105 h 120"/>
                <a:gd name="T50" fmla="*/ 37 w 177"/>
                <a:gd name="T51" fmla="*/ 107 h 120"/>
                <a:gd name="T52" fmla="*/ 31 w 177"/>
                <a:gd name="T53" fmla="*/ 110 h 120"/>
                <a:gd name="T54" fmla="*/ 23 w 177"/>
                <a:gd name="T55" fmla="*/ 112 h 120"/>
                <a:gd name="T56" fmla="*/ 14 w 177"/>
                <a:gd name="T57" fmla="*/ 114 h 120"/>
                <a:gd name="T58" fmla="*/ 8 w 177"/>
                <a:gd name="T59" fmla="*/ 116 h 120"/>
                <a:gd name="T60" fmla="*/ 0 w 177"/>
                <a:gd name="T61" fmla="*/ 120 h 120"/>
                <a:gd name="T62" fmla="*/ 0 w 177"/>
                <a:gd name="T63" fmla="*/ 105 h 120"/>
                <a:gd name="T64" fmla="*/ 2 w 177"/>
                <a:gd name="T65" fmla="*/ 93 h 120"/>
                <a:gd name="T66" fmla="*/ 8 w 177"/>
                <a:gd name="T67" fmla="*/ 82 h 120"/>
                <a:gd name="T68" fmla="*/ 16 w 177"/>
                <a:gd name="T69" fmla="*/ 72 h 120"/>
                <a:gd name="T70" fmla="*/ 23 w 177"/>
                <a:gd name="T71" fmla="*/ 59 h 120"/>
                <a:gd name="T72" fmla="*/ 33 w 177"/>
                <a:gd name="T73" fmla="*/ 50 h 120"/>
                <a:gd name="T74" fmla="*/ 37 w 177"/>
                <a:gd name="T75" fmla="*/ 36 h 120"/>
                <a:gd name="T76" fmla="*/ 44 w 177"/>
                <a:gd name="T77" fmla="*/ 27 h 120"/>
                <a:gd name="T78" fmla="*/ 48 w 177"/>
                <a:gd name="T79" fmla="*/ 33 h 120"/>
                <a:gd name="T80" fmla="*/ 52 w 177"/>
                <a:gd name="T81" fmla="*/ 40 h 120"/>
                <a:gd name="T82" fmla="*/ 57 w 177"/>
                <a:gd name="T83" fmla="*/ 44 h 120"/>
                <a:gd name="T84" fmla="*/ 63 w 177"/>
                <a:gd name="T85" fmla="*/ 48 h 120"/>
                <a:gd name="T86" fmla="*/ 75 w 177"/>
                <a:gd name="T87" fmla="*/ 46 h 120"/>
                <a:gd name="T88" fmla="*/ 88 w 177"/>
                <a:gd name="T89" fmla="*/ 42 h 120"/>
                <a:gd name="T90" fmla="*/ 99 w 177"/>
                <a:gd name="T91" fmla="*/ 33 h 120"/>
                <a:gd name="T92" fmla="*/ 111 w 177"/>
                <a:gd name="T93" fmla="*/ 23 h 120"/>
                <a:gd name="T94" fmla="*/ 120 w 177"/>
                <a:gd name="T95" fmla="*/ 10 h 120"/>
                <a:gd name="T96" fmla="*/ 132 w 177"/>
                <a:gd name="T97" fmla="*/ 0 h 120"/>
                <a:gd name="T98" fmla="*/ 132 w 177"/>
                <a:gd name="T99" fmla="*/ 0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120"/>
                <a:gd name="T152" fmla="*/ 177 w 177"/>
                <a:gd name="T153" fmla="*/ 120 h 1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120">
                  <a:moveTo>
                    <a:pt x="132" y="0"/>
                  </a:moveTo>
                  <a:lnTo>
                    <a:pt x="141" y="4"/>
                  </a:lnTo>
                  <a:lnTo>
                    <a:pt x="151" y="10"/>
                  </a:lnTo>
                  <a:lnTo>
                    <a:pt x="158" y="17"/>
                  </a:lnTo>
                  <a:lnTo>
                    <a:pt x="166" y="25"/>
                  </a:lnTo>
                  <a:lnTo>
                    <a:pt x="170" y="33"/>
                  </a:lnTo>
                  <a:lnTo>
                    <a:pt x="175" y="42"/>
                  </a:lnTo>
                  <a:lnTo>
                    <a:pt x="175" y="50"/>
                  </a:lnTo>
                  <a:lnTo>
                    <a:pt x="177" y="59"/>
                  </a:lnTo>
                  <a:lnTo>
                    <a:pt x="172" y="67"/>
                  </a:lnTo>
                  <a:lnTo>
                    <a:pt x="160" y="76"/>
                  </a:lnTo>
                  <a:lnTo>
                    <a:pt x="153" y="78"/>
                  </a:lnTo>
                  <a:lnTo>
                    <a:pt x="143" y="82"/>
                  </a:lnTo>
                  <a:lnTo>
                    <a:pt x="130" y="82"/>
                  </a:lnTo>
                  <a:lnTo>
                    <a:pt x="118" y="84"/>
                  </a:lnTo>
                  <a:lnTo>
                    <a:pt x="111" y="86"/>
                  </a:lnTo>
                  <a:lnTo>
                    <a:pt x="103" y="88"/>
                  </a:lnTo>
                  <a:lnTo>
                    <a:pt x="96" y="90"/>
                  </a:lnTo>
                  <a:lnTo>
                    <a:pt x="90" y="91"/>
                  </a:lnTo>
                  <a:lnTo>
                    <a:pt x="80" y="93"/>
                  </a:lnTo>
                  <a:lnTo>
                    <a:pt x="73" y="95"/>
                  </a:lnTo>
                  <a:lnTo>
                    <a:pt x="67" y="99"/>
                  </a:lnTo>
                  <a:lnTo>
                    <a:pt x="59" y="101"/>
                  </a:lnTo>
                  <a:lnTo>
                    <a:pt x="52" y="103"/>
                  </a:lnTo>
                  <a:lnTo>
                    <a:pt x="44" y="105"/>
                  </a:lnTo>
                  <a:lnTo>
                    <a:pt x="37" y="107"/>
                  </a:lnTo>
                  <a:lnTo>
                    <a:pt x="31" y="110"/>
                  </a:lnTo>
                  <a:lnTo>
                    <a:pt x="23" y="112"/>
                  </a:lnTo>
                  <a:lnTo>
                    <a:pt x="14" y="114"/>
                  </a:lnTo>
                  <a:lnTo>
                    <a:pt x="8" y="116"/>
                  </a:lnTo>
                  <a:lnTo>
                    <a:pt x="0" y="120"/>
                  </a:lnTo>
                  <a:lnTo>
                    <a:pt x="0" y="105"/>
                  </a:lnTo>
                  <a:lnTo>
                    <a:pt x="2" y="93"/>
                  </a:lnTo>
                  <a:lnTo>
                    <a:pt x="8" y="82"/>
                  </a:lnTo>
                  <a:lnTo>
                    <a:pt x="16" y="72"/>
                  </a:lnTo>
                  <a:lnTo>
                    <a:pt x="23" y="59"/>
                  </a:lnTo>
                  <a:lnTo>
                    <a:pt x="33" y="50"/>
                  </a:lnTo>
                  <a:lnTo>
                    <a:pt x="37" y="36"/>
                  </a:lnTo>
                  <a:lnTo>
                    <a:pt x="44" y="27"/>
                  </a:lnTo>
                  <a:lnTo>
                    <a:pt x="48" y="33"/>
                  </a:lnTo>
                  <a:lnTo>
                    <a:pt x="52" y="40"/>
                  </a:lnTo>
                  <a:lnTo>
                    <a:pt x="57" y="44"/>
                  </a:lnTo>
                  <a:lnTo>
                    <a:pt x="63" y="48"/>
                  </a:lnTo>
                  <a:lnTo>
                    <a:pt x="75" y="46"/>
                  </a:lnTo>
                  <a:lnTo>
                    <a:pt x="88" y="42"/>
                  </a:lnTo>
                  <a:lnTo>
                    <a:pt x="99" y="33"/>
                  </a:lnTo>
                  <a:lnTo>
                    <a:pt x="111" y="23"/>
                  </a:lnTo>
                  <a:lnTo>
                    <a:pt x="120" y="10"/>
                  </a:lnTo>
                  <a:lnTo>
                    <a:pt x="132" y="0"/>
                  </a:lnTo>
                  <a:close/>
                </a:path>
              </a:pathLst>
            </a:custGeom>
            <a:solidFill>
              <a:srgbClr val="FFD6C9"/>
            </a:solidFill>
            <a:ln w="9525">
              <a:noFill/>
              <a:round/>
              <a:headEnd/>
              <a:tailEnd/>
            </a:ln>
          </p:spPr>
          <p:txBody>
            <a:bodyPr/>
            <a:lstStyle/>
            <a:p>
              <a:endParaRPr lang="fa-IR"/>
            </a:p>
          </p:txBody>
        </p:sp>
        <p:sp>
          <p:nvSpPr>
            <p:cNvPr id="12299" name="Freeform 7"/>
            <p:cNvSpPr>
              <a:spLocks/>
            </p:cNvSpPr>
            <p:nvPr/>
          </p:nvSpPr>
          <p:spPr bwMode="auto">
            <a:xfrm>
              <a:off x="3748" y="1305"/>
              <a:ext cx="182" cy="140"/>
            </a:xfrm>
            <a:custGeom>
              <a:avLst/>
              <a:gdLst>
                <a:gd name="T0" fmla="*/ 53 w 365"/>
                <a:gd name="T1" fmla="*/ 0 h 279"/>
                <a:gd name="T2" fmla="*/ 74 w 365"/>
                <a:gd name="T3" fmla="*/ 11 h 279"/>
                <a:gd name="T4" fmla="*/ 91 w 365"/>
                <a:gd name="T5" fmla="*/ 25 h 279"/>
                <a:gd name="T6" fmla="*/ 104 w 365"/>
                <a:gd name="T7" fmla="*/ 34 h 279"/>
                <a:gd name="T8" fmla="*/ 118 w 365"/>
                <a:gd name="T9" fmla="*/ 34 h 279"/>
                <a:gd name="T10" fmla="*/ 123 w 365"/>
                <a:gd name="T11" fmla="*/ 40 h 279"/>
                <a:gd name="T12" fmla="*/ 118 w 365"/>
                <a:gd name="T13" fmla="*/ 42 h 279"/>
                <a:gd name="T14" fmla="*/ 116 w 365"/>
                <a:gd name="T15" fmla="*/ 47 h 279"/>
                <a:gd name="T16" fmla="*/ 142 w 365"/>
                <a:gd name="T17" fmla="*/ 47 h 279"/>
                <a:gd name="T18" fmla="*/ 160 w 365"/>
                <a:gd name="T19" fmla="*/ 59 h 279"/>
                <a:gd name="T20" fmla="*/ 175 w 365"/>
                <a:gd name="T21" fmla="*/ 74 h 279"/>
                <a:gd name="T22" fmla="*/ 190 w 365"/>
                <a:gd name="T23" fmla="*/ 95 h 279"/>
                <a:gd name="T24" fmla="*/ 205 w 365"/>
                <a:gd name="T25" fmla="*/ 110 h 279"/>
                <a:gd name="T26" fmla="*/ 222 w 365"/>
                <a:gd name="T27" fmla="*/ 123 h 279"/>
                <a:gd name="T28" fmla="*/ 247 w 365"/>
                <a:gd name="T29" fmla="*/ 125 h 279"/>
                <a:gd name="T30" fmla="*/ 281 w 365"/>
                <a:gd name="T31" fmla="*/ 118 h 279"/>
                <a:gd name="T32" fmla="*/ 298 w 365"/>
                <a:gd name="T33" fmla="*/ 97 h 279"/>
                <a:gd name="T34" fmla="*/ 312 w 365"/>
                <a:gd name="T35" fmla="*/ 76 h 279"/>
                <a:gd name="T36" fmla="*/ 331 w 365"/>
                <a:gd name="T37" fmla="*/ 57 h 279"/>
                <a:gd name="T38" fmla="*/ 344 w 365"/>
                <a:gd name="T39" fmla="*/ 55 h 279"/>
                <a:gd name="T40" fmla="*/ 363 w 365"/>
                <a:gd name="T41" fmla="*/ 57 h 279"/>
                <a:gd name="T42" fmla="*/ 365 w 365"/>
                <a:gd name="T43" fmla="*/ 84 h 279"/>
                <a:gd name="T44" fmla="*/ 365 w 365"/>
                <a:gd name="T45" fmla="*/ 114 h 279"/>
                <a:gd name="T46" fmla="*/ 359 w 365"/>
                <a:gd name="T47" fmla="*/ 142 h 279"/>
                <a:gd name="T48" fmla="*/ 353 w 365"/>
                <a:gd name="T49" fmla="*/ 171 h 279"/>
                <a:gd name="T50" fmla="*/ 342 w 365"/>
                <a:gd name="T51" fmla="*/ 198 h 279"/>
                <a:gd name="T52" fmla="*/ 329 w 365"/>
                <a:gd name="T53" fmla="*/ 222 h 279"/>
                <a:gd name="T54" fmla="*/ 315 w 365"/>
                <a:gd name="T55" fmla="*/ 241 h 279"/>
                <a:gd name="T56" fmla="*/ 298 w 365"/>
                <a:gd name="T57" fmla="*/ 260 h 279"/>
                <a:gd name="T58" fmla="*/ 281 w 365"/>
                <a:gd name="T59" fmla="*/ 270 h 279"/>
                <a:gd name="T60" fmla="*/ 266 w 365"/>
                <a:gd name="T61" fmla="*/ 277 h 279"/>
                <a:gd name="T62" fmla="*/ 249 w 365"/>
                <a:gd name="T63" fmla="*/ 279 h 279"/>
                <a:gd name="T64" fmla="*/ 232 w 365"/>
                <a:gd name="T65" fmla="*/ 279 h 279"/>
                <a:gd name="T66" fmla="*/ 211 w 365"/>
                <a:gd name="T67" fmla="*/ 274 h 279"/>
                <a:gd name="T68" fmla="*/ 192 w 365"/>
                <a:gd name="T69" fmla="*/ 262 h 279"/>
                <a:gd name="T70" fmla="*/ 173 w 365"/>
                <a:gd name="T71" fmla="*/ 247 h 279"/>
                <a:gd name="T72" fmla="*/ 154 w 365"/>
                <a:gd name="T73" fmla="*/ 226 h 279"/>
                <a:gd name="T74" fmla="*/ 146 w 365"/>
                <a:gd name="T75" fmla="*/ 207 h 279"/>
                <a:gd name="T76" fmla="*/ 139 w 365"/>
                <a:gd name="T77" fmla="*/ 188 h 279"/>
                <a:gd name="T78" fmla="*/ 133 w 365"/>
                <a:gd name="T79" fmla="*/ 169 h 279"/>
                <a:gd name="T80" fmla="*/ 129 w 365"/>
                <a:gd name="T81" fmla="*/ 148 h 279"/>
                <a:gd name="T82" fmla="*/ 121 w 365"/>
                <a:gd name="T83" fmla="*/ 127 h 279"/>
                <a:gd name="T84" fmla="*/ 114 w 365"/>
                <a:gd name="T85" fmla="*/ 114 h 279"/>
                <a:gd name="T86" fmla="*/ 102 w 365"/>
                <a:gd name="T87" fmla="*/ 101 h 279"/>
                <a:gd name="T88" fmla="*/ 89 w 365"/>
                <a:gd name="T89" fmla="*/ 93 h 279"/>
                <a:gd name="T90" fmla="*/ 87 w 365"/>
                <a:gd name="T91" fmla="*/ 114 h 279"/>
                <a:gd name="T92" fmla="*/ 91 w 365"/>
                <a:gd name="T93" fmla="*/ 133 h 279"/>
                <a:gd name="T94" fmla="*/ 93 w 365"/>
                <a:gd name="T95" fmla="*/ 152 h 279"/>
                <a:gd name="T96" fmla="*/ 87 w 365"/>
                <a:gd name="T97" fmla="*/ 173 h 279"/>
                <a:gd name="T98" fmla="*/ 66 w 365"/>
                <a:gd name="T99" fmla="*/ 163 h 279"/>
                <a:gd name="T100" fmla="*/ 44 w 365"/>
                <a:gd name="T101" fmla="*/ 150 h 279"/>
                <a:gd name="T102" fmla="*/ 25 w 365"/>
                <a:gd name="T103" fmla="*/ 127 h 279"/>
                <a:gd name="T104" fmla="*/ 9 w 365"/>
                <a:gd name="T105" fmla="*/ 101 h 279"/>
                <a:gd name="T106" fmla="*/ 0 w 365"/>
                <a:gd name="T107" fmla="*/ 72 h 279"/>
                <a:gd name="T108" fmla="*/ 2 w 365"/>
                <a:gd name="T109" fmla="*/ 44 h 279"/>
                <a:gd name="T110" fmla="*/ 13 w 365"/>
                <a:gd name="T111" fmla="*/ 19 h 279"/>
                <a:gd name="T112" fmla="*/ 42 w 365"/>
                <a:gd name="T113" fmla="*/ 0 h 2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5"/>
                <a:gd name="T172" fmla="*/ 0 h 279"/>
                <a:gd name="T173" fmla="*/ 365 w 365"/>
                <a:gd name="T174" fmla="*/ 279 h 2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5" h="279">
                  <a:moveTo>
                    <a:pt x="42" y="0"/>
                  </a:moveTo>
                  <a:lnTo>
                    <a:pt x="53" y="0"/>
                  </a:lnTo>
                  <a:lnTo>
                    <a:pt x="64" y="6"/>
                  </a:lnTo>
                  <a:lnTo>
                    <a:pt x="74" y="11"/>
                  </a:lnTo>
                  <a:lnTo>
                    <a:pt x="83" y="19"/>
                  </a:lnTo>
                  <a:lnTo>
                    <a:pt x="91" y="25"/>
                  </a:lnTo>
                  <a:lnTo>
                    <a:pt x="101" y="32"/>
                  </a:lnTo>
                  <a:lnTo>
                    <a:pt x="104" y="34"/>
                  </a:lnTo>
                  <a:lnTo>
                    <a:pt x="110" y="34"/>
                  </a:lnTo>
                  <a:lnTo>
                    <a:pt x="118" y="34"/>
                  </a:lnTo>
                  <a:lnTo>
                    <a:pt x="125" y="36"/>
                  </a:lnTo>
                  <a:lnTo>
                    <a:pt x="123" y="40"/>
                  </a:lnTo>
                  <a:lnTo>
                    <a:pt x="121" y="42"/>
                  </a:lnTo>
                  <a:lnTo>
                    <a:pt x="118" y="42"/>
                  </a:lnTo>
                  <a:lnTo>
                    <a:pt x="116" y="44"/>
                  </a:lnTo>
                  <a:lnTo>
                    <a:pt x="116" y="47"/>
                  </a:lnTo>
                  <a:lnTo>
                    <a:pt x="129" y="45"/>
                  </a:lnTo>
                  <a:lnTo>
                    <a:pt x="142" y="47"/>
                  </a:lnTo>
                  <a:lnTo>
                    <a:pt x="150" y="51"/>
                  </a:lnTo>
                  <a:lnTo>
                    <a:pt x="160" y="59"/>
                  </a:lnTo>
                  <a:lnTo>
                    <a:pt x="167" y="65"/>
                  </a:lnTo>
                  <a:lnTo>
                    <a:pt x="175" y="74"/>
                  </a:lnTo>
                  <a:lnTo>
                    <a:pt x="182" y="84"/>
                  </a:lnTo>
                  <a:lnTo>
                    <a:pt x="190" y="95"/>
                  </a:lnTo>
                  <a:lnTo>
                    <a:pt x="196" y="103"/>
                  </a:lnTo>
                  <a:lnTo>
                    <a:pt x="205" y="110"/>
                  </a:lnTo>
                  <a:lnTo>
                    <a:pt x="213" y="118"/>
                  </a:lnTo>
                  <a:lnTo>
                    <a:pt x="222" y="123"/>
                  </a:lnTo>
                  <a:lnTo>
                    <a:pt x="234" y="125"/>
                  </a:lnTo>
                  <a:lnTo>
                    <a:pt x="247" y="125"/>
                  </a:lnTo>
                  <a:lnTo>
                    <a:pt x="262" y="123"/>
                  </a:lnTo>
                  <a:lnTo>
                    <a:pt x="281" y="118"/>
                  </a:lnTo>
                  <a:lnTo>
                    <a:pt x="289" y="108"/>
                  </a:lnTo>
                  <a:lnTo>
                    <a:pt x="298" y="97"/>
                  </a:lnTo>
                  <a:lnTo>
                    <a:pt x="304" y="87"/>
                  </a:lnTo>
                  <a:lnTo>
                    <a:pt x="312" y="76"/>
                  </a:lnTo>
                  <a:lnTo>
                    <a:pt x="319" y="65"/>
                  </a:lnTo>
                  <a:lnTo>
                    <a:pt x="331" y="57"/>
                  </a:lnTo>
                  <a:lnTo>
                    <a:pt x="336" y="55"/>
                  </a:lnTo>
                  <a:lnTo>
                    <a:pt x="344" y="55"/>
                  </a:lnTo>
                  <a:lnTo>
                    <a:pt x="352" y="53"/>
                  </a:lnTo>
                  <a:lnTo>
                    <a:pt x="363" y="57"/>
                  </a:lnTo>
                  <a:lnTo>
                    <a:pt x="365" y="70"/>
                  </a:lnTo>
                  <a:lnTo>
                    <a:pt x="365" y="84"/>
                  </a:lnTo>
                  <a:lnTo>
                    <a:pt x="365" y="97"/>
                  </a:lnTo>
                  <a:lnTo>
                    <a:pt x="365" y="114"/>
                  </a:lnTo>
                  <a:lnTo>
                    <a:pt x="361" y="127"/>
                  </a:lnTo>
                  <a:lnTo>
                    <a:pt x="359" y="142"/>
                  </a:lnTo>
                  <a:lnTo>
                    <a:pt x="355" y="156"/>
                  </a:lnTo>
                  <a:lnTo>
                    <a:pt x="353" y="171"/>
                  </a:lnTo>
                  <a:lnTo>
                    <a:pt x="348" y="184"/>
                  </a:lnTo>
                  <a:lnTo>
                    <a:pt x="342" y="198"/>
                  </a:lnTo>
                  <a:lnTo>
                    <a:pt x="334" y="209"/>
                  </a:lnTo>
                  <a:lnTo>
                    <a:pt x="329" y="222"/>
                  </a:lnTo>
                  <a:lnTo>
                    <a:pt x="321" y="232"/>
                  </a:lnTo>
                  <a:lnTo>
                    <a:pt x="315" y="241"/>
                  </a:lnTo>
                  <a:lnTo>
                    <a:pt x="306" y="251"/>
                  </a:lnTo>
                  <a:lnTo>
                    <a:pt x="298" y="260"/>
                  </a:lnTo>
                  <a:lnTo>
                    <a:pt x="289" y="264"/>
                  </a:lnTo>
                  <a:lnTo>
                    <a:pt x="281" y="270"/>
                  </a:lnTo>
                  <a:lnTo>
                    <a:pt x="274" y="274"/>
                  </a:lnTo>
                  <a:lnTo>
                    <a:pt x="266" y="277"/>
                  </a:lnTo>
                  <a:lnTo>
                    <a:pt x="256" y="279"/>
                  </a:lnTo>
                  <a:lnTo>
                    <a:pt x="249" y="279"/>
                  </a:lnTo>
                  <a:lnTo>
                    <a:pt x="239" y="279"/>
                  </a:lnTo>
                  <a:lnTo>
                    <a:pt x="232" y="279"/>
                  </a:lnTo>
                  <a:lnTo>
                    <a:pt x="220" y="276"/>
                  </a:lnTo>
                  <a:lnTo>
                    <a:pt x="211" y="274"/>
                  </a:lnTo>
                  <a:lnTo>
                    <a:pt x="201" y="268"/>
                  </a:lnTo>
                  <a:lnTo>
                    <a:pt x="192" y="262"/>
                  </a:lnTo>
                  <a:lnTo>
                    <a:pt x="182" y="255"/>
                  </a:lnTo>
                  <a:lnTo>
                    <a:pt x="173" y="247"/>
                  </a:lnTo>
                  <a:lnTo>
                    <a:pt x="163" y="236"/>
                  </a:lnTo>
                  <a:lnTo>
                    <a:pt x="154" y="226"/>
                  </a:lnTo>
                  <a:lnTo>
                    <a:pt x="150" y="217"/>
                  </a:lnTo>
                  <a:lnTo>
                    <a:pt x="146" y="207"/>
                  </a:lnTo>
                  <a:lnTo>
                    <a:pt x="142" y="198"/>
                  </a:lnTo>
                  <a:lnTo>
                    <a:pt x="139" y="188"/>
                  </a:lnTo>
                  <a:lnTo>
                    <a:pt x="135" y="177"/>
                  </a:lnTo>
                  <a:lnTo>
                    <a:pt x="133" y="169"/>
                  </a:lnTo>
                  <a:lnTo>
                    <a:pt x="131" y="158"/>
                  </a:lnTo>
                  <a:lnTo>
                    <a:pt x="129" y="148"/>
                  </a:lnTo>
                  <a:lnTo>
                    <a:pt x="125" y="137"/>
                  </a:lnTo>
                  <a:lnTo>
                    <a:pt x="121" y="127"/>
                  </a:lnTo>
                  <a:lnTo>
                    <a:pt x="118" y="120"/>
                  </a:lnTo>
                  <a:lnTo>
                    <a:pt x="114" y="114"/>
                  </a:lnTo>
                  <a:lnTo>
                    <a:pt x="108" y="104"/>
                  </a:lnTo>
                  <a:lnTo>
                    <a:pt x="102" y="101"/>
                  </a:lnTo>
                  <a:lnTo>
                    <a:pt x="97" y="95"/>
                  </a:lnTo>
                  <a:lnTo>
                    <a:pt x="89" y="93"/>
                  </a:lnTo>
                  <a:lnTo>
                    <a:pt x="85" y="103"/>
                  </a:lnTo>
                  <a:lnTo>
                    <a:pt x="87" y="114"/>
                  </a:lnTo>
                  <a:lnTo>
                    <a:pt x="87" y="123"/>
                  </a:lnTo>
                  <a:lnTo>
                    <a:pt x="91" y="133"/>
                  </a:lnTo>
                  <a:lnTo>
                    <a:pt x="93" y="142"/>
                  </a:lnTo>
                  <a:lnTo>
                    <a:pt x="93" y="152"/>
                  </a:lnTo>
                  <a:lnTo>
                    <a:pt x="91" y="161"/>
                  </a:lnTo>
                  <a:lnTo>
                    <a:pt x="87" y="173"/>
                  </a:lnTo>
                  <a:lnTo>
                    <a:pt x="76" y="169"/>
                  </a:lnTo>
                  <a:lnTo>
                    <a:pt x="66" y="163"/>
                  </a:lnTo>
                  <a:lnTo>
                    <a:pt x="53" y="156"/>
                  </a:lnTo>
                  <a:lnTo>
                    <a:pt x="44" y="150"/>
                  </a:lnTo>
                  <a:lnTo>
                    <a:pt x="32" y="137"/>
                  </a:lnTo>
                  <a:lnTo>
                    <a:pt x="25" y="127"/>
                  </a:lnTo>
                  <a:lnTo>
                    <a:pt x="15" y="114"/>
                  </a:lnTo>
                  <a:lnTo>
                    <a:pt x="9" y="101"/>
                  </a:lnTo>
                  <a:lnTo>
                    <a:pt x="4" y="87"/>
                  </a:lnTo>
                  <a:lnTo>
                    <a:pt x="0" y="72"/>
                  </a:lnTo>
                  <a:lnTo>
                    <a:pt x="0" y="57"/>
                  </a:lnTo>
                  <a:lnTo>
                    <a:pt x="2" y="44"/>
                  </a:lnTo>
                  <a:lnTo>
                    <a:pt x="6" y="30"/>
                  </a:lnTo>
                  <a:lnTo>
                    <a:pt x="13" y="19"/>
                  </a:lnTo>
                  <a:lnTo>
                    <a:pt x="26" y="7"/>
                  </a:lnTo>
                  <a:lnTo>
                    <a:pt x="42" y="0"/>
                  </a:lnTo>
                  <a:close/>
                </a:path>
              </a:pathLst>
            </a:custGeom>
            <a:solidFill>
              <a:srgbClr val="FFD6C9"/>
            </a:solidFill>
            <a:ln w="9525">
              <a:noFill/>
              <a:round/>
              <a:headEnd/>
              <a:tailEnd/>
            </a:ln>
          </p:spPr>
          <p:txBody>
            <a:bodyPr/>
            <a:lstStyle/>
            <a:p>
              <a:endParaRPr lang="fa-IR"/>
            </a:p>
          </p:txBody>
        </p:sp>
        <p:sp>
          <p:nvSpPr>
            <p:cNvPr id="12300" name="Freeform 8"/>
            <p:cNvSpPr>
              <a:spLocks/>
            </p:cNvSpPr>
            <p:nvPr/>
          </p:nvSpPr>
          <p:spPr bwMode="auto">
            <a:xfrm>
              <a:off x="4024" y="1352"/>
              <a:ext cx="67" cy="58"/>
            </a:xfrm>
            <a:custGeom>
              <a:avLst/>
              <a:gdLst>
                <a:gd name="T0" fmla="*/ 8 w 135"/>
                <a:gd name="T1" fmla="*/ 0 h 116"/>
                <a:gd name="T2" fmla="*/ 15 w 135"/>
                <a:gd name="T3" fmla="*/ 6 h 116"/>
                <a:gd name="T4" fmla="*/ 23 w 135"/>
                <a:gd name="T5" fmla="*/ 11 h 116"/>
                <a:gd name="T6" fmla="*/ 33 w 135"/>
                <a:gd name="T7" fmla="*/ 19 h 116"/>
                <a:gd name="T8" fmla="*/ 40 w 135"/>
                <a:gd name="T9" fmla="*/ 27 h 116"/>
                <a:gd name="T10" fmla="*/ 46 w 135"/>
                <a:gd name="T11" fmla="*/ 34 h 116"/>
                <a:gd name="T12" fmla="*/ 55 w 135"/>
                <a:gd name="T13" fmla="*/ 40 h 116"/>
                <a:gd name="T14" fmla="*/ 63 w 135"/>
                <a:gd name="T15" fmla="*/ 48 h 116"/>
                <a:gd name="T16" fmla="*/ 71 w 135"/>
                <a:gd name="T17" fmla="*/ 55 h 116"/>
                <a:gd name="T18" fmla="*/ 76 w 135"/>
                <a:gd name="T19" fmla="*/ 63 h 116"/>
                <a:gd name="T20" fmla="*/ 86 w 135"/>
                <a:gd name="T21" fmla="*/ 68 h 116"/>
                <a:gd name="T22" fmla="*/ 93 w 135"/>
                <a:gd name="T23" fmla="*/ 76 h 116"/>
                <a:gd name="T24" fmla="*/ 101 w 135"/>
                <a:gd name="T25" fmla="*/ 84 h 116"/>
                <a:gd name="T26" fmla="*/ 109 w 135"/>
                <a:gd name="T27" fmla="*/ 91 h 116"/>
                <a:gd name="T28" fmla="*/ 116 w 135"/>
                <a:gd name="T29" fmla="*/ 99 h 116"/>
                <a:gd name="T30" fmla="*/ 126 w 135"/>
                <a:gd name="T31" fmla="*/ 106 h 116"/>
                <a:gd name="T32" fmla="*/ 135 w 135"/>
                <a:gd name="T33" fmla="*/ 116 h 116"/>
                <a:gd name="T34" fmla="*/ 128 w 135"/>
                <a:gd name="T35" fmla="*/ 112 h 116"/>
                <a:gd name="T36" fmla="*/ 122 w 135"/>
                <a:gd name="T37" fmla="*/ 108 h 116"/>
                <a:gd name="T38" fmla="*/ 112 w 135"/>
                <a:gd name="T39" fmla="*/ 105 h 116"/>
                <a:gd name="T40" fmla="*/ 107 w 135"/>
                <a:gd name="T41" fmla="*/ 103 h 116"/>
                <a:gd name="T42" fmla="*/ 99 w 135"/>
                <a:gd name="T43" fmla="*/ 97 h 116"/>
                <a:gd name="T44" fmla="*/ 91 w 135"/>
                <a:gd name="T45" fmla="*/ 95 h 116"/>
                <a:gd name="T46" fmla="*/ 82 w 135"/>
                <a:gd name="T47" fmla="*/ 91 h 116"/>
                <a:gd name="T48" fmla="*/ 76 w 135"/>
                <a:gd name="T49" fmla="*/ 89 h 116"/>
                <a:gd name="T50" fmla="*/ 67 w 135"/>
                <a:gd name="T51" fmla="*/ 84 h 116"/>
                <a:gd name="T52" fmla="*/ 59 w 135"/>
                <a:gd name="T53" fmla="*/ 80 h 116"/>
                <a:gd name="T54" fmla="*/ 50 w 135"/>
                <a:gd name="T55" fmla="*/ 76 h 116"/>
                <a:gd name="T56" fmla="*/ 42 w 135"/>
                <a:gd name="T57" fmla="*/ 72 h 116"/>
                <a:gd name="T58" fmla="*/ 29 w 135"/>
                <a:gd name="T59" fmla="*/ 63 h 116"/>
                <a:gd name="T60" fmla="*/ 17 w 135"/>
                <a:gd name="T61" fmla="*/ 53 h 116"/>
                <a:gd name="T62" fmla="*/ 6 w 135"/>
                <a:gd name="T63" fmla="*/ 42 h 116"/>
                <a:gd name="T64" fmla="*/ 0 w 135"/>
                <a:gd name="T65" fmla="*/ 30 h 116"/>
                <a:gd name="T66" fmla="*/ 0 w 135"/>
                <a:gd name="T67" fmla="*/ 21 h 116"/>
                <a:gd name="T68" fmla="*/ 0 w 135"/>
                <a:gd name="T69" fmla="*/ 13 h 116"/>
                <a:gd name="T70" fmla="*/ 2 w 135"/>
                <a:gd name="T71" fmla="*/ 6 h 116"/>
                <a:gd name="T72" fmla="*/ 8 w 135"/>
                <a:gd name="T73" fmla="*/ 0 h 116"/>
                <a:gd name="T74" fmla="*/ 8 w 135"/>
                <a:gd name="T75" fmla="*/ 0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16"/>
                <a:gd name="T116" fmla="*/ 135 w 135"/>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16">
                  <a:moveTo>
                    <a:pt x="8" y="0"/>
                  </a:moveTo>
                  <a:lnTo>
                    <a:pt x="15" y="6"/>
                  </a:lnTo>
                  <a:lnTo>
                    <a:pt x="23" y="11"/>
                  </a:lnTo>
                  <a:lnTo>
                    <a:pt x="33" y="19"/>
                  </a:lnTo>
                  <a:lnTo>
                    <a:pt x="40" y="27"/>
                  </a:lnTo>
                  <a:lnTo>
                    <a:pt x="46" y="34"/>
                  </a:lnTo>
                  <a:lnTo>
                    <a:pt x="55" y="40"/>
                  </a:lnTo>
                  <a:lnTo>
                    <a:pt x="63" y="48"/>
                  </a:lnTo>
                  <a:lnTo>
                    <a:pt x="71" y="55"/>
                  </a:lnTo>
                  <a:lnTo>
                    <a:pt x="76" y="63"/>
                  </a:lnTo>
                  <a:lnTo>
                    <a:pt x="86" y="68"/>
                  </a:lnTo>
                  <a:lnTo>
                    <a:pt x="93" y="76"/>
                  </a:lnTo>
                  <a:lnTo>
                    <a:pt x="101" y="84"/>
                  </a:lnTo>
                  <a:lnTo>
                    <a:pt x="109" y="91"/>
                  </a:lnTo>
                  <a:lnTo>
                    <a:pt x="116" y="99"/>
                  </a:lnTo>
                  <a:lnTo>
                    <a:pt x="126" y="106"/>
                  </a:lnTo>
                  <a:lnTo>
                    <a:pt x="135" y="116"/>
                  </a:lnTo>
                  <a:lnTo>
                    <a:pt x="128" y="112"/>
                  </a:lnTo>
                  <a:lnTo>
                    <a:pt x="122" y="108"/>
                  </a:lnTo>
                  <a:lnTo>
                    <a:pt x="112" y="105"/>
                  </a:lnTo>
                  <a:lnTo>
                    <a:pt x="107" y="103"/>
                  </a:lnTo>
                  <a:lnTo>
                    <a:pt x="99" y="97"/>
                  </a:lnTo>
                  <a:lnTo>
                    <a:pt x="91" y="95"/>
                  </a:lnTo>
                  <a:lnTo>
                    <a:pt x="82" y="91"/>
                  </a:lnTo>
                  <a:lnTo>
                    <a:pt x="76" y="89"/>
                  </a:lnTo>
                  <a:lnTo>
                    <a:pt x="67" y="84"/>
                  </a:lnTo>
                  <a:lnTo>
                    <a:pt x="59" y="80"/>
                  </a:lnTo>
                  <a:lnTo>
                    <a:pt x="50" y="76"/>
                  </a:lnTo>
                  <a:lnTo>
                    <a:pt x="42" y="72"/>
                  </a:lnTo>
                  <a:lnTo>
                    <a:pt x="29" y="63"/>
                  </a:lnTo>
                  <a:lnTo>
                    <a:pt x="17" y="53"/>
                  </a:lnTo>
                  <a:lnTo>
                    <a:pt x="6" y="42"/>
                  </a:lnTo>
                  <a:lnTo>
                    <a:pt x="0" y="30"/>
                  </a:lnTo>
                  <a:lnTo>
                    <a:pt x="0" y="21"/>
                  </a:lnTo>
                  <a:lnTo>
                    <a:pt x="0" y="13"/>
                  </a:lnTo>
                  <a:lnTo>
                    <a:pt x="2" y="6"/>
                  </a:lnTo>
                  <a:lnTo>
                    <a:pt x="8" y="0"/>
                  </a:lnTo>
                  <a:close/>
                </a:path>
              </a:pathLst>
            </a:custGeom>
            <a:solidFill>
              <a:srgbClr val="000000"/>
            </a:solidFill>
            <a:ln w="9525">
              <a:noFill/>
              <a:round/>
              <a:headEnd/>
              <a:tailEnd/>
            </a:ln>
          </p:spPr>
          <p:txBody>
            <a:bodyPr/>
            <a:lstStyle/>
            <a:p>
              <a:endParaRPr lang="fa-IR"/>
            </a:p>
          </p:txBody>
        </p:sp>
        <p:sp>
          <p:nvSpPr>
            <p:cNvPr id="12301" name="Freeform 9"/>
            <p:cNvSpPr>
              <a:spLocks/>
            </p:cNvSpPr>
            <p:nvPr/>
          </p:nvSpPr>
          <p:spPr bwMode="auto">
            <a:xfrm>
              <a:off x="3224" y="1399"/>
              <a:ext cx="413" cy="720"/>
            </a:xfrm>
            <a:custGeom>
              <a:avLst/>
              <a:gdLst>
                <a:gd name="T0" fmla="*/ 707 w 825"/>
                <a:gd name="T1" fmla="*/ 2 h 1441"/>
                <a:gd name="T2" fmla="*/ 816 w 825"/>
                <a:gd name="T3" fmla="*/ 38 h 1441"/>
                <a:gd name="T4" fmla="*/ 808 w 825"/>
                <a:gd name="T5" fmla="*/ 122 h 1441"/>
                <a:gd name="T6" fmla="*/ 740 w 825"/>
                <a:gd name="T7" fmla="*/ 114 h 1441"/>
                <a:gd name="T8" fmla="*/ 692 w 825"/>
                <a:gd name="T9" fmla="*/ 135 h 1441"/>
                <a:gd name="T10" fmla="*/ 694 w 825"/>
                <a:gd name="T11" fmla="*/ 169 h 1441"/>
                <a:gd name="T12" fmla="*/ 692 w 825"/>
                <a:gd name="T13" fmla="*/ 211 h 1441"/>
                <a:gd name="T14" fmla="*/ 618 w 825"/>
                <a:gd name="T15" fmla="*/ 152 h 1441"/>
                <a:gd name="T16" fmla="*/ 624 w 825"/>
                <a:gd name="T17" fmla="*/ 236 h 1441"/>
                <a:gd name="T18" fmla="*/ 591 w 825"/>
                <a:gd name="T19" fmla="*/ 253 h 1441"/>
                <a:gd name="T20" fmla="*/ 595 w 825"/>
                <a:gd name="T21" fmla="*/ 321 h 1441"/>
                <a:gd name="T22" fmla="*/ 538 w 825"/>
                <a:gd name="T23" fmla="*/ 264 h 1441"/>
                <a:gd name="T24" fmla="*/ 502 w 825"/>
                <a:gd name="T25" fmla="*/ 223 h 1441"/>
                <a:gd name="T26" fmla="*/ 519 w 825"/>
                <a:gd name="T27" fmla="*/ 301 h 1441"/>
                <a:gd name="T28" fmla="*/ 527 w 825"/>
                <a:gd name="T29" fmla="*/ 358 h 1441"/>
                <a:gd name="T30" fmla="*/ 458 w 825"/>
                <a:gd name="T31" fmla="*/ 295 h 1441"/>
                <a:gd name="T32" fmla="*/ 415 w 825"/>
                <a:gd name="T33" fmla="*/ 236 h 1441"/>
                <a:gd name="T34" fmla="*/ 441 w 825"/>
                <a:gd name="T35" fmla="*/ 348 h 1441"/>
                <a:gd name="T36" fmla="*/ 476 w 825"/>
                <a:gd name="T37" fmla="*/ 441 h 1441"/>
                <a:gd name="T38" fmla="*/ 409 w 825"/>
                <a:gd name="T39" fmla="*/ 380 h 1441"/>
                <a:gd name="T40" fmla="*/ 363 w 825"/>
                <a:gd name="T41" fmla="*/ 327 h 1441"/>
                <a:gd name="T42" fmla="*/ 380 w 825"/>
                <a:gd name="T43" fmla="*/ 399 h 1441"/>
                <a:gd name="T44" fmla="*/ 437 w 825"/>
                <a:gd name="T45" fmla="*/ 494 h 1441"/>
                <a:gd name="T46" fmla="*/ 363 w 825"/>
                <a:gd name="T47" fmla="*/ 451 h 1441"/>
                <a:gd name="T48" fmla="*/ 302 w 825"/>
                <a:gd name="T49" fmla="*/ 373 h 1441"/>
                <a:gd name="T50" fmla="*/ 297 w 825"/>
                <a:gd name="T51" fmla="*/ 418 h 1441"/>
                <a:gd name="T52" fmla="*/ 333 w 825"/>
                <a:gd name="T53" fmla="*/ 477 h 1441"/>
                <a:gd name="T54" fmla="*/ 342 w 825"/>
                <a:gd name="T55" fmla="*/ 538 h 1441"/>
                <a:gd name="T56" fmla="*/ 354 w 825"/>
                <a:gd name="T57" fmla="*/ 584 h 1441"/>
                <a:gd name="T58" fmla="*/ 280 w 825"/>
                <a:gd name="T59" fmla="*/ 525 h 1441"/>
                <a:gd name="T60" fmla="*/ 217 w 825"/>
                <a:gd name="T61" fmla="*/ 462 h 1441"/>
                <a:gd name="T62" fmla="*/ 230 w 825"/>
                <a:gd name="T63" fmla="*/ 527 h 1441"/>
                <a:gd name="T64" fmla="*/ 270 w 825"/>
                <a:gd name="T65" fmla="*/ 588 h 1441"/>
                <a:gd name="T66" fmla="*/ 337 w 825"/>
                <a:gd name="T67" fmla="*/ 629 h 1441"/>
                <a:gd name="T68" fmla="*/ 283 w 825"/>
                <a:gd name="T69" fmla="*/ 643 h 1441"/>
                <a:gd name="T70" fmla="*/ 190 w 825"/>
                <a:gd name="T71" fmla="*/ 559 h 1441"/>
                <a:gd name="T72" fmla="*/ 219 w 825"/>
                <a:gd name="T73" fmla="*/ 666 h 1441"/>
                <a:gd name="T74" fmla="*/ 322 w 825"/>
                <a:gd name="T75" fmla="*/ 785 h 1441"/>
                <a:gd name="T76" fmla="*/ 230 w 825"/>
                <a:gd name="T77" fmla="*/ 740 h 1441"/>
                <a:gd name="T78" fmla="*/ 133 w 825"/>
                <a:gd name="T79" fmla="*/ 631 h 1441"/>
                <a:gd name="T80" fmla="*/ 187 w 825"/>
                <a:gd name="T81" fmla="*/ 766 h 1441"/>
                <a:gd name="T82" fmla="*/ 289 w 825"/>
                <a:gd name="T83" fmla="*/ 918 h 1441"/>
                <a:gd name="T84" fmla="*/ 230 w 825"/>
                <a:gd name="T85" fmla="*/ 888 h 1441"/>
                <a:gd name="T86" fmla="*/ 158 w 825"/>
                <a:gd name="T87" fmla="*/ 818 h 1441"/>
                <a:gd name="T88" fmla="*/ 200 w 825"/>
                <a:gd name="T89" fmla="*/ 928 h 1441"/>
                <a:gd name="T90" fmla="*/ 322 w 825"/>
                <a:gd name="T91" fmla="*/ 1048 h 1441"/>
                <a:gd name="T92" fmla="*/ 322 w 825"/>
                <a:gd name="T93" fmla="*/ 1093 h 1441"/>
                <a:gd name="T94" fmla="*/ 247 w 825"/>
                <a:gd name="T95" fmla="*/ 1048 h 1441"/>
                <a:gd name="T96" fmla="*/ 206 w 825"/>
                <a:gd name="T97" fmla="*/ 1044 h 1441"/>
                <a:gd name="T98" fmla="*/ 236 w 825"/>
                <a:gd name="T99" fmla="*/ 1099 h 1441"/>
                <a:gd name="T100" fmla="*/ 312 w 825"/>
                <a:gd name="T101" fmla="*/ 1166 h 1441"/>
                <a:gd name="T102" fmla="*/ 167 w 825"/>
                <a:gd name="T103" fmla="*/ 1076 h 1441"/>
                <a:gd name="T104" fmla="*/ 74 w 825"/>
                <a:gd name="T105" fmla="*/ 761 h 1441"/>
                <a:gd name="T106" fmla="*/ 86 w 825"/>
                <a:gd name="T107" fmla="*/ 597 h 1441"/>
                <a:gd name="T108" fmla="*/ 29 w 825"/>
                <a:gd name="T109" fmla="*/ 852 h 1441"/>
                <a:gd name="T110" fmla="*/ 207 w 825"/>
                <a:gd name="T111" fmla="*/ 1282 h 1441"/>
                <a:gd name="T112" fmla="*/ 204 w 825"/>
                <a:gd name="T113" fmla="*/ 1384 h 1441"/>
                <a:gd name="T114" fmla="*/ 150 w 825"/>
                <a:gd name="T115" fmla="*/ 1253 h 1441"/>
                <a:gd name="T116" fmla="*/ 84 w 825"/>
                <a:gd name="T117" fmla="*/ 1110 h 1441"/>
                <a:gd name="T118" fmla="*/ 33 w 825"/>
                <a:gd name="T119" fmla="*/ 951 h 1441"/>
                <a:gd name="T120" fmla="*/ 8 w 825"/>
                <a:gd name="T121" fmla="*/ 673 h 1441"/>
                <a:gd name="T122" fmla="*/ 276 w 825"/>
                <a:gd name="T123" fmla="*/ 166 h 14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5"/>
                <a:gd name="T187" fmla="*/ 0 h 1441"/>
                <a:gd name="T188" fmla="*/ 825 w 825"/>
                <a:gd name="T189" fmla="*/ 1441 h 14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5" h="1441">
                  <a:moveTo>
                    <a:pt x="595" y="0"/>
                  </a:moveTo>
                  <a:lnTo>
                    <a:pt x="611" y="0"/>
                  </a:lnTo>
                  <a:lnTo>
                    <a:pt x="626" y="0"/>
                  </a:lnTo>
                  <a:lnTo>
                    <a:pt x="641" y="0"/>
                  </a:lnTo>
                  <a:lnTo>
                    <a:pt x="658" y="2"/>
                  </a:lnTo>
                  <a:lnTo>
                    <a:pt x="675" y="2"/>
                  </a:lnTo>
                  <a:lnTo>
                    <a:pt x="692" y="2"/>
                  </a:lnTo>
                  <a:lnTo>
                    <a:pt x="707" y="2"/>
                  </a:lnTo>
                  <a:lnTo>
                    <a:pt x="725" y="4"/>
                  </a:lnTo>
                  <a:lnTo>
                    <a:pt x="740" y="4"/>
                  </a:lnTo>
                  <a:lnTo>
                    <a:pt x="757" y="6"/>
                  </a:lnTo>
                  <a:lnTo>
                    <a:pt x="770" y="10"/>
                  </a:lnTo>
                  <a:lnTo>
                    <a:pt x="784" y="13"/>
                  </a:lnTo>
                  <a:lnTo>
                    <a:pt x="793" y="19"/>
                  </a:lnTo>
                  <a:lnTo>
                    <a:pt x="806" y="29"/>
                  </a:lnTo>
                  <a:lnTo>
                    <a:pt x="816" y="38"/>
                  </a:lnTo>
                  <a:lnTo>
                    <a:pt x="825" y="52"/>
                  </a:lnTo>
                  <a:lnTo>
                    <a:pt x="820" y="59"/>
                  </a:lnTo>
                  <a:lnTo>
                    <a:pt x="816" y="69"/>
                  </a:lnTo>
                  <a:lnTo>
                    <a:pt x="814" y="80"/>
                  </a:lnTo>
                  <a:lnTo>
                    <a:pt x="814" y="90"/>
                  </a:lnTo>
                  <a:lnTo>
                    <a:pt x="812" y="101"/>
                  </a:lnTo>
                  <a:lnTo>
                    <a:pt x="810" y="112"/>
                  </a:lnTo>
                  <a:lnTo>
                    <a:pt x="808" y="122"/>
                  </a:lnTo>
                  <a:lnTo>
                    <a:pt x="806" y="133"/>
                  </a:lnTo>
                  <a:lnTo>
                    <a:pt x="797" y="128"/>
                  </a:lnTo>
                  <a:lnTo>
                    <a:pt x="791" y="124"/>
                  </a:lnTo>
                  <a:lnTo>
                    <a:pt x="784" y="122"/>
                  </a:lnTo>
                  <a:lnTo>
                    <a:pt x="776" y="120"/>
                  </a:lnTo>
                  <a:lnTo>
                    <a:pt x="761" y="116"/>
                  </a:lnTo>
                  <a:lnTo>
                    <a:pt x="747" y="116"/>
                  </a:lnTo>
                  <a:lnTo>
                    <a:pt x="740" y="114"/>
                  </a:lnTo>
                  <a:lnTo>
                    <a:pt x="734" y="112"/>
                  </a:lnTo>
                  <a:lnTo>
                    <a:pt x="725" y="112"/>
                  </a:lnTo>
                  <a:lnTo>
                    <a:pt x="719" y="110"/>
                  </a:lnTo>
                  <a:lnTo>
                    <a:pt x="704" y="105"/>
                  </a:lnTo>
                  <a:lnTo>
                    <a:pt x="692" y="99"/>
                  </a:lnTo>
                  <a:lnTo>
                    <a:pt x="688" y="112"/>
                  </a:lnTo>
                  <a:lnTo>
                    <a:pt x="690" y="126"/>
                  </a:lnTo>
                  <a:lnTo>
                    <a:pt x="692" y="135"/>
                  </a:lnTo>
                  <a:lnTo>
                    <a:pt x="700" y="148"/>
                  </a:lnTo>
                  <a:lnTo>
                    <a:pt x="707" y="156"/>
                  </a:lnTo>
                  <a:lnTo>
                    <a:pt x="713" y="167"/>
                  </a:lnTo>
                  <a:lnTo>
                    <a:pt x="719" y="177"/>
                  </a:lnTo>
                  <a:lnTo>
                    <a:pt x="725" y="188"/>
                  </a:lnTo>
                  <a:lnTo>
                    <a:pt x="711" y="185"/>
                  </a:lnTo>
                  <a:lnTo>
                    <a:pt x="702" y="175"/>
                  </a:lnTo>
                  <a:lnTo>
                    <a:pt x="694" y="169"/>
                  </a:lnTo>
                  <a:lnTo>
                    <a:pt x="690" y="166"/>
                  </a:lnTo>
                  <a:lnTo>
                    <a:pt x="683" y="162"/>
                  </a:lnTo>
                  <a:lnTo>
                    <a:pt x="677" y="162"/>
                  </a:lnTo>
                  <a:lnTo>
                    <a:pt x="681" y="175"/>
                  </a:lnTo>
                  <a:lnTo>
                    <a:pt x="685" y="190"/>
                  </a:lnTo>
                  <a:lnTo>
                    <a:pt x="688" y="196"/>
                  </a:lnTo>
                  <a:lnTo>
                    <a:pt x="690" y="202"/>
                  </a:lnTo>
                  <a:lnTo>
                    <a:pt x="692" y="211"/>
                  </a:lnTo>
                  <a:lnTo>
                    <a:pt x="694" y="219"/>
                  </a:lnTo>
                  <a:lnTo>
                    <a:pt x="681" y="211"/>
                  </a:lnTo>
                  <a:lnTo>
                    <a:pt x="669" y="202"/>
                  </a:lnTo>
                  <a:lnTo>
                    <a:pt x="658" y="192"/>
                  </a:lnTo>
                  <a:lnTo>
                    <a:pt x="650" y="181"/>
                  </a:lnTo>
                  <a:lnTo>
                    <a:pt x="641" y="169"/>
                  </a:lnTo>
                  <a:lnTo>
                    <a:pt x="630" y="160"/>
                  </a:lnTo>
                  <a:lnTo>
                    <a:pt x="618" y="152"/>
                  </a:lnTo>
                  <a:lnTo>
                    <a:pt x="607" y="150"/>
                  </a:lnTo>
                  <a:lnTo>
                    <a:pt x="611" y="162"/>
                  </a:lnTo>
                  <a:lnTo>
                    <a:pt x="616" y="175"/>
                  </a:lnTo>
                  <a:lnTo>
                    <a:pt x="618" y="188"/>
                  </a:lnTo>
                  <a:lnTo>
                    <a:pt x="622" y="202"/>
                  </a:lnTo>
                  <a:lnTo>
                    <a:pt x="622" y="215"/>
                  </a:lnTo>
                  <a:lnTo>
                    <a:pt x="624" y="228"/>
                  </a:lnTo>
                  <a:lnTo>
                    <a:pt x="624" y="236"/>
                  </a:lnTo>
                  <a:lnTo>
                    <a:pt x="626" y="244"/>
                  </a:lnTo>
                  <a:lnTo>
                    <a:pt x="626" y="251"/>
                  </a:lnTo>
                  <a:lnTo>
                    <a:pt x="628" y="261"/>
                  </a:lnTo>
                  <a:lnTo>
                    <a:pt x="616" y="259"/>
                  </a:lnTo>
                  <a:lnTo>
                    <a:pt x="609" y="253"/>
                  </a:lnTo>
                  <a:lnTo>
                    <a:pt x="601" y="247"/>
                  </a:lnTo>
                  <a:lnTo>
                    <a:pt x="595" y="244"/>
                  </a:lnTo>
                  <a:lnTo>
                    <a:pt x="591" y="253"/>
                  </a:lnTo>
                  <a:lnTo>
                    <a:pt x="590" y="264"/>
                  </a:lnTo>
                  <a:lnTo>
                    <a:pt x="590" y="276"/>
                  </a:lnTo>
                  <a:lnTo>
                    <a:pt x="591" y="287"/>
                  </a:lnTo>
                  <a:lnTo>
                    <a:pt x="593" y="299"/>
                  </a:lnTo>
                  <a:lnTo>
                    <a:pt x="597" y="310"/>
                  </a:lnTo>
                  <a:lnTo>
                    <a:pt x="601" y="318"/>
                  </a:lnTo>
                  <a:lnTo>
                    <a:pt x="607" y="329"/>
                  </a:lnTo>
                  <a:lnTo>
                    <a:pt x="595" y="321"/>
                  </a:lnTo>
                  <a:lnTo>
                    <a:pt x="588" y="314"/>
                  </a:lnTo>
                  <a:lnTo>
                    <a:pt x="578" y="308"/>
                  </a:lnTo>
                  <a:lnTo>
                    <a:pt x="572" y="301"/>
                  </a:lnTo>
                  <a:lnTo>
                    <a:pt x="565" y="293"/>
                  </a:lnTo>
                  <a:lnTo>
                    <a:pt x="557" y="287"/>
                  </a:lnTo>
                  <a:lnTo>
                    <a:pt x="552" y="280"/>
                  </a:lnTo>
                  <a:lnTo>
                    <a:pt x="546" y="274"/>
                  </a:lnTo>
                  <a:lnTo>
                    <a:pt x="538" y="264"/>
                  </a:lnTo>
                  <a:lnTo>
                    <a:pt x="534" y="259"/>
                  </a:lnTo>
                  <a:lnTo>
                    <a:pt x="527" y="251"/>
                  </a:lnTo>
                  <a:lnTo>
                    <a:pt x="523" y="244"/>
                  </a:lnTo>
                  <a:lnTo>
                    <a:pt x="517" y="236"/>
                  </a:lnTo>
                  <a:lnTo>
                    <a:pt x="512" y="228"/>
                  </a:lnTo>
                  <a:lnTo>
                    <a:pt x="508" y="221"/>
                  </a:lnTo>
                  <a:lnTo>
                    <a:pt x="502" y="215"/>
                  </a:lnTo>
                  <a:lnTo>
                    <a:pt x="502" y="223"/>
                  </a:lnTo>
                  <a:lnTo>
                    <a:pt x="502" y="230"/>
                  </a:lnTo>
                  <a:lnTo>
                    <a:pt x="504" y="240"/>
                  </a:lnTo>
                  <a:lnTo>
                    <a:pt x="508" y="251"/>
                  </a:lnTo>
                  <a:lnTo>
                    <a:pt x="508" y="261"/>
                  </a:lnTo>
                  <a:lnTo>
                    <a:pt x="512" y="270"/>
                  </a:lnTo>
                  <a:lnTo>
                    <a:pt x="512" y="280"/>
                  </a:lnTo>
                  <a:lnTo>
                    <a:pt x="515" y="291"/>
                  </a:lnTo>
                  <a:lnTo>
                    <a:pt x="519" y="301"/>
                  </a:lnTo>
                  <a:lnTo>
                    <a:pt x="521" y="310"/>
                  </a:lnTo>
                  <a:lnTo>
                    <a:pt x="525" y="318"/>
                  </a:lnTo>
                  <a:lnTo>
                    <a:pt x="529" y="329"/>
                  </a:lnTo>
                  <a:lnTo>
                    <a:pt x="531" y="337"/>
                  </a:lnTo>
                  <a:lnTo>
                    <a:pt x="534" y="346"/>
                  </a:lnTo>
                  <a:lnTo>
                    <a:pt x="536" y="354"/>
                  </a:lnTo>
                  <a:lnTo>
                    <a:pt x="538" y="363"/>
                  </a:lnTo>
                  <a:lnTo>
                    <a:pt x="527" y="358"/>
                  </a:lnTo>
                  <a:lnTo>
                    <a:pt x="517" y="354"/>
                  </a:lnTo>
                  <a:lnTo>
                    <a:pt x="508" y="350"/>
                  </a:lnTo>
                  <a:lnTo>
                    <a:pt x="498" y="342"/>
                  </a:lnTo>
                  <a:lnTo>
                    <a:pt x="489" y="333"/>
                  </a:lnTo>
                  <a:lnTo>
                    <a:pt x="479" y="325"/>
                  </a:lnTo>
                  <a:lnTo>
                    <a:pt x="472" y="316"/>
                  </a:lnTo>
                  <a:lnTo>
                    <a:pt x="466" y="306"/>
                  </a:lnTo>
                  <a:lnTo>
                    <a:pt x="458" y="295"/>
                  </a:lnTo>
                  <a:lnTo>
                    <a:pt x="451" y="283"/>
                  </a:lnTo>
                  <a:lnTo>
                    <a:pt x="445" y="272"/>
                  </a:lnTo>
                  <a:lnTo>
                    <a:pt x="439" y="261"/>
                  </a:lnTo>
                  <a:lnTo>
                    <a:pt x="434" y="249"/>
                  </a:lnTo>
                  <a:lnTo>
                    <a:pt x="430" y="240"/>
                  </a:lnTo>
                  <a:lnTo>
                    <a:pt x="426" y="228"/>
                  </a:lnTo>
                  <a:lnTo>
                    <a:pt x="422" y="221"/>
                  </a:lnTo>
                  <a:lnTo>
                    <a:pt x="415" y="236"/>
                  </a:lnTo>
                  <a:lnTo>
                    <a:pt x="413" y="251"/>
                  </a:lnTo>
                  <a:lnTo>
                    <a:pt x="411" y="264"/>
                  </a:lnTo>
                  <a:lnTo>
                    <a:pt x="413" y="280"/>
                  </a:lnTo>
                  <a:lnTo>
                    <a:pt x="417" y="293"/>
                  </a:lnTo>
                  <a:lnTo>
                    <a:pt x="422" y="308"/>
                  </a:lnTo>
                  <a:lnTo>
                    <a:pt x="426" y="321"/>
                  </a:lnTo>
                  <a:lnTo>
                    <a:pt x="436" y="337"/>
                  </a:lnTo>
                  <a:lnTo>
                    <a:pt x="441" y="348"/>
                  </a:lnTo>
                  <a:lnTo>
                    <a:pt x="449" y="363"/>
                  </a:lnTo>
                  <a:lnTo>
                    <a:pt x="456" y="377"/>
                  </a:lnTo>
                  <a:lnTo>
                    <a:pt x="464" y="390"/>
                  </a:lnTo>
                  <a:lnTo>
                    <a:pt x="470" y="403"/>
                  </a:lnTo>
                  <a:lnTo>
                    <a:pt x="476" y="418"/>
                  </a:lnTo>
                  <a:lnTo>
                    <a:pt x="479" y="434"/>
                  </a:lnTo>
                  <a:lnTo>
                    <a:pt x="485" y="449"/>
                  </a:lnTo>
                  <a:lnTo>
                    <a:pt x="476" y="441"/>
                  </a:lnTo>
                  <a:lnTo>
                    <a:pt x="468" y="434"/>
                  </a:lnTo>
                  <a:lnTo>
                    <a:pt x="460" y="426"/>
                  </a:lnTo>
                  <a:lnTo>
                    <a:pt x="453" y="418"/>
                  </a:lnTo>
                  <a:lnTo>
                    <a:pt x="443" y="411"/>
                  </a:lnTo>
                  <a:lnTo>
                    <a:pt x="436" y="403"/>
                  </a:lnTo>
                  <a:lnTo>
                    <a:pt x="426" y="394"/>
                  </a:lnTo>
                  <a:lnTo>
                    <a:pt x="418" y="388"/>
                  </a:lnTo>
                  <a:lnTo>
                    <a:pt x="409" y="380"/>
                  </a:lnTo>
                  <a:lnTo>
                    <a:pt x="401" y="373"/>
                  </a:lnTo>
                  <a:lnTo>
                    <a:pt x="394" y="363"/>
                  </a:lnTo>
                  <a:lnTo>
                    <a:pt x="388" y="356"/>
                  </a:lnTo>
                  <a:lnTo>
                    <a:pt x="382" y="346"/>
                  </a:lnTo>
                  <a:lnTo>
                    <a:pt x="377" y="337"/>
                  </a:lnTo>
                  <a:lnTo>
                    <a:pt x="373" y="327"/>
                  </a:lnTo>
                  <a:lnTo>
                    <a:pt x="369" y="318"/>
                  </a:lnTo>
                  <a:lnTo>
                    <a:pt x="363" y="327"/>
                  </a:lnTo>
                  <a:lnTo>
                    <a:pt x="360" y="337"/>
                  </a:lnTo>
                  <a:lnTo>
                    <a:pt x="358" y="344"/>
                  </a:lnTo>
                  <a:lnTo>
                    <a:pt x="358" y="354"/>
                  </a:lnTo>
                  <a:lnTo>
                    <a:pt x="358" y="363"/>
                  </a:lnTo>
                  <a:lnTo>
                    <a:pt x="361" y="371"/>
                  </a:lnTo>
                  <a:lnTo>
                    <a:pt x="365" y="379"/>
                  </a:lnTo>
                  <a:lnTo>
                    <a:pt x="369" y="386"/>
                  </a:lnTo>
                  <a:lnTo>
                    <a:pt x="380" y="399"/>
                  </a:lnTo>
                  <a:lnTo>
                    <a:pt x="392" y="415"/>
                  </a:lnTo>
                  <a:lnTo>
                    <a:pt x="405" y="428"/>
                  </a:lnTo>
                  <a:lnTo>
                    <a:pt x="417" y="443"/>
                  </a:lnTo>
                  <a:lnTo>
                    <a:pt x="426" y="456"/>
                  </a:lnTo>
                  <a:lnTo>
                    <a:pt x="436" y="470"/>
                  </a:lnTo>
                  <a:lnTo>
                    <a:pt x="436" y="479"/>
                  </a:lnTo>
                  <a:lnTo>
                    <a:pt x="437" y="487"/>
                  </a:lnTo>
                  <a:lnTo>
                    <a:pt x="437" y="494"/>
                  </a:lnTo>
                  <a:lnTo>
                    <a:pt x="437" y="504"/>
                  </a:lnTo>
                  <a:lnTo>
                    <a:pt x="426" y="496"/>
                  </a:lnTo>
                  <a:lnTo>
                    <a:pt x="415" y="493"/>
                  </a:lnTo>
                  <a:lnTo>
                    <a:pt x="405" y="485"/>
                  </a:lnTo>
                  <a:lnTo>
                    <a:pt x="394" y="477"/>
                  </a:lnTo>
                  <a:lnTo>
                    <a:pt x="382" y="468"/>
                  </a:lnTo>
                  <a:lnTo>
                    <a:pt x="373" y="460"/>
                  </a:lnTo>
                  <a:lnTo>
                    <a:pt x="363" y="451"/>
                  </a:lnTo>
                  <a:lnTo>
                    <a:pt x="356" y="441"/>
                  </a:lnTo>
                  <a:lnTo>
                    <a:pt x="346" y="430"/>
                  </a:lnTo>
                  <a:lnTo>
                    <a:pt x="337" y="422"/>
                  </a:lnTo>
                  <a:lnTo>
                    <a:pt x="329" y="411"/>
                  </a:lnTo>
                  <a:lnTo>
                    <a:pt x="322" y="401"/>
                  </a:lnTo>
                  <a:lnTo>
                    <a:pt x="314" y="390"/>
                  </a:lnTo>
                  <a:lnTo>
                    <a:pt x="308" y="380"/>
                  </a:lnTo>
                  <a:lnTo>
                    <a:pt x="302" y="373"/>
                  </a:lnTo>
                  <a:lnTo>
                    <a:pt x="297" y="363"/>
                  </a:lnTo>
                  <a:lnTo>
                    <a:pt x="293" y="371"/>
                  </a:lnTo>
                  <a:lnTo>
                    <a:pt x="291" y="379"/>
                  </a:lnTo>
                  <a:lnTo>
                    <a:pt x="289" y="386"/>
                  </a:lnTo>
                  <a:lnTo>
                    <a:pt x="289" y="394"/>
                  </a:lnTo>
                  <a:lnTo>
                    <a:pt x="289" y="403"/>
                  </a:lnTo>
                  <a:lnTo>
                    <a:pt x="293" y="411"/>
                  </a:lnTo>
                  <a:lnTo>
                    <a:pt x="297" y="418"/>
                  </a:lnTo>
                  <a:lnTo>
                    <a:pt x="301" y="426"/>
                  </a:lnTo>
                  <a:lnTo>
                    <a:pt x="302" y="434"/>
                  </a:lnTo>
                  <a:lnTo>
                    <a:pt x="306" y="441"/>
                  </a:lnTo>
                  <a:lnTo>
                    <a:pt x="312" y="449"/>
                  </a:lnTo>
                  <a:lnTo>
                    <a:pt x="318" y="456"/>
                  </a:lnTo>
                  <a:lnTo>
                    <a:pt x="322" y="462"/>
                  </a:lnTo>
                  <a:lnTo>
                    <a:pt x="327" y="470"/>
                  </a:lnTo>
                  <a:lnTo>
                    <a:pt x="333" y="477"/>
                  </a:lnTo>
                  <a:lnTo>
                    <a:pt x="337" y="485"/>
                  </a:lnTo>
                  <a:lnTo>
                    <a:pt x="341" y="493"/>
                  </a:lnTo>
                  <a:lnTo>
                    <a:pt x="342" y="500"/>
                  </a:lnTo>
                  <a:lnTo>
                    <a:pt x="344" y="508"/>
                  </a:lnTo>
                  <a:lnTo>
                    <a:pt x="346" y="515"/>
                  </a:lnTo>
                  <a:lnTo>
                    <a:pt x="346" y="523"/>
                  </a:lnTo>
                  <a:lnTo>
                    <a:pt x="346" y="531"/>
                  </a:lnTo>
                  <a:lnTo>
                    <a:pt x="342" y="538"/>
                  </a:lnTo>
                  <a:lnTo>
                    <a:pt x="341" y="546"/>
                  </a:lnTo>
                  <a:lnTo>
                    <a:pt x="350" y="555"/>
                  </a:lnTo>
                  <a:lnTo>
                    <a:pt x="358" y="567"/>
                  </a:lnTo>
                  <a:lnTo>
                    <a:pt x="360" y="571"/>
                  </a:lnTo>
                  <a:lnTo>
                    <a:pt x="361" y="578"/>
                  </a:lnTo>
                  <a:lnTo>
                    <a:pt x="361" y="584"/>
                  </a:lnTo>
                  <a:lnTo>
                    <a:pt x="363" y="591"/>
                  </a:lnTo>
                  <a:lnTo>
                    <a:pt x="354" y="584"/>
                  </a:lnTo>
                  <a:lnTo>
                    <a:pt x="344" y="578"/>
                  </a:lnTo>
                  <a:lnTo>
                    <a:pt x="335" y="569"/>
                  </a:lnTo>
                  <a:lnTo>
                    <a:pt x="325" y="563"/>
                  </a:lnTo>
                  <a:lnTo>
                    <a:pt x="316" y="555"/>
                  </a:lnTo>
                  <a:lnTo>
                    <a:pt x="306" y="548"/>
                  </a:lnTo>
                  <a:lnTo>
                    <a:pt x="297" y="540"/>
                  </a:lnTo>
                  <a:lnTo>
                    <a:pt x="289" y="533"/>
                  </a:lnTo>
                  <a:lnTo>
                    <a:pt x="280" y="525"/>
                  </a:lnTo>
                  <a:lnTo>
                    <a:pt x="270" y="515"/>
                  </a:lnTo>
                  <a:lnTo>
                    <a:pt x="263" y="506"/>
                  </a:lnTo>
                  <a:lnTo>
                    <a:pt x="255" y="498"/>
                  </a:lnTo>
                  <a:lnTo>
                    <a:pt x="247" y="489"/>
                  </a:lnTo>
                  <a:lnTo>
                    <a:pt x="240" y="479"/>
                  </a:lnTo>
                  <a:lnTo>
                    <a:pt x="234" y="470"/>
                  </a:lnTo>
                  <a:lnTo>
                    <a:pt x="230" y="462"/>
                  </a:lnTo>
                  <a:lnTo>
                    <a:pt x="217" y="462"/>
                  </a:lnTo>
                  <a:lnTo>
                    <a:pt x="207" y="462"/>
                  </a:lnTo>
                  <a:lnTo>
                    <a:pt x="209" y="472"/>
                  </a:lnTo>
                  <a:lnTo>
                    <a:pt x="213" y="481"/>
                  </a:lnTo>
                  <a:lnTo>
                    <a:pt x="215" y="491"/>
                  </a:lnTo>
                  <a:lnTo>
                    <a:pt x="219" y="502"/>
                  </a:lnTo>
                  <a:lnTo>
                    <a:pt x="221" y="510"/>
                  </a:lnTo>
                  <a:lnTo>
                    <a:pt x="226" y="519"/>
                  </a:lnTo>
                  <a:lnTo>
                    <a:pt x="230" y="527"/>
                  </a:lnTo>
                  <a:lnTo>
                    <a:pt x="234" y="536"/>
                  </a:lnTo>
                  <a:lnTo>
                    <a:pt x="240" y="542"/>
                  </a:lnTo>
                  <a:lnTo>
                    <a:pt x="244" y="552"/>
                  </a:lnTo>
                  <a:lnTo>
                    <a:pt x="247" y="559"/>
                  </a:lnTo>
                  <a:lnTo>
                    <a:pt x="253" y="567"/>
                  </a:lnTo>
                  <a:lnTo>
                    <a:pt x="259" y="574"/>
                  </a:lnTo>
                  <a:lnTo>
                    <a:pt x="266" y="582"/>
                  </a:lnTo>
                  <a:lnTo>
                    <a:pt x="270" y="588"/>
                  </a:lnTo>
                  <a:lnTo>
                    <a:pt x="280" y="595"/>
                  </a:lnTo>
                  <a:lnTo>
                    <a:pt x="285" y="601"/>
                  </a:lnTo>
                  <a:lnTo>
                    <a:pt x="293" y="605"/>
                  </a:lnTo>
                  <a:lnTo>
                    <a:pt x="301" y="610"/>
                  </a:lnTo>
                  <a:lnTo>
                    <a:pt x="310" y="616"/>
                  </a:lnTo>
                  <a:lnTo>
                    <a:pt x="318" y="620"/>
                  </a:lnTo>
                  <a:lnTo>
                    <a:pt x="329" y="626"/>
                  </a:lnTo>
                  <a:lnTo>
                    <a:pt x="337" y="629"/>
                  </a:lnTo>
                  <a:lnTo>
                    <a:pt x="350" y="635"/>
                  </a:lnTo>
                  <a:lnTo>
                    <a:pt x="342" y="641"/>
                  </a:lnTo>
                  <a:lnTo>
                    <a:pt x="333" y="647"/>
                  </a:lnTo>
                  <a:lnTo>
                    <a:pt x="323" y="650"/>
                  </a:lnTo>
                  <a:lnTo>
                    <a:pt x="316" y="652"/>
                  </a:lnTo>
                  <a:lnTo>
                    <a:pt x="304" y="650"/>
                  </a:lnTo>
                  <a:lnTo>
                    <a:pt x="295" y="648"/>
                  </a:lnTo>
                  <a:lnTo>
                    <a:pt x="283" y="643"/>
                  </a:lnTo>
                  <a:lnTo>
                    <a:pt x="274" y="637"/>
                  </a:lnTo>
                  <a:lnTo>
                    <a:pt x="261" y="628"/>
                  </a:lnTo>
                  <a:lnTo>
                    <a:pt x="247" y="618"/>
                  </a:lnTo>
                  <a:lnTo>
                    <a:pt x="234" y="607"/>
                  </a:lnTo>
                  <a:lnTo>
                    <a:pt x="223" y="597"/>
                  </a:lnTo>
                  <a:lnTo>
                    <a:pt x="211" y="582"/>
                  </a:lnTo>
                  <a:lnTo>
                    <a:pt x="200" y="571"/>
                  </a:lnTo>
                  <a:lnTo>
                    <a:pt x="190" y="559"/>
                  </a:lnTo>
                  <a:lnTo>
                    <a:pt x="185" y="546"/>
                  </a:lnTo>
                  <a:lnTo>
                    <a:pt x="181" y="565"/>
                  </a:lnTo>
                  <a:lnTo>
                    <a:pt x="181" y="584"/>
                  </a:lnTo>
                  <a:lnTo>
                    <a:pt x="183" y="601"/>
                  </a:lnTo>
                  <a:lnTo>
                    <a:pt x="190" y="618"/>
                  </a:lnTo>
                  <a:lnTo>
                    <a:pt x="196" y="633"/>
                  </a:lnTo>
                  <a:lnTo>
                    <a:pt x="207" y="650"/>
                  </a:lnTo>
                  <a:lnTo>
                    <a:pt x="219" y="666"/>
                  </a:lnTo>
                  <a:lnTo>
                    <a:pt x="234" y="681"/>
                  </a:lnTo>
                  <a:lnTo>
                    <a:pt x="245" y="694"/>
                  </a:lnTo>
                  <a:lnTo>
                    <a:pt x="261" y="711"/>
                  </a:lnTo>
                  <a:lnTo>
                    <a:pt x="274" y="725"/>
                  </a:lnTo>
                  <a:lnTo>
                    <a:pt x="287" y="740"/>
                  </a:lnTo>
                  <a:lnTo>
                    <a:pt x="301" y="755"/>
                  </a:lnTo>
                  <a:lnTo>
                    <a:pt x="312" y="770"/>
                  </a:lnTo>
                  <a:lnTo>
                    <a:pt x="322" y="785"/>
                  </a:lnTo>
                  <a:lnTo>
                    <a:pt x="331" y="802"/>
                  </a:lnTo>
                  <a:lnTo>
                    <a:pt x="316" y="795"/>
                  </a:lnTo>
                  <a:lnTo>
                    <a:pt x="302" y="789"/>
                  </a:lnTo>
                  <a:lnTo>
                    <a:pt x="287" y="780"/>
                  </a:lnTo>
                  <a:lnTo>
                    <a:pt x="274" y="770"/>
                  </a:lnTo>
                  <a:lnTo>
                    <a:pt x="259" y="761"/>
                  </a:lnTo>
                  <a:lnTo>
                    <a:pt x="245" y="751"/>
                  </a:lnTo>
                  <a:lnTo>
                    <a:pt x="230" y="740"/>
                  </a:lnTo>
                  <a:lnTo>
                    <a:pt x="219" y="728"/>
                  </a:lnTo>
                  <a:lnTo>
                    <a:pt x="204" y="715"/>
                  </a:lnTo>
                  <a:lnTo>
                    <a:pt x="190" y="704"/>
                  </a:lnTo>
                  <a:lnTo>
                    <a:pt x="179" y="690"/>
                  </a:lnTo>
                  <a:lnTo>
                    <a:pt x="167" y="677"/>
                  </a:lnTo>
                  <a:lnTo>
                    <a:pt x="154" y="662"/>
                  </a:lnTo>
                  <a:lnTo>
                    <a:pt x="145" y="647"/>
                  </a:lnTo>
                  <a:lnTo>
                    <a:pt x="133" y="631"/>
                  </a:lnTo>
                  <a:lnTo>
                    <a:pt x="126" y="618"/>
                  </a:lnTo>
                  <a:lnTo>
                    <a:pt x="126" y="641"/>
                  </a:lnTo>
                  <a:lnTo>
                    <a:pt x="131" y="664"/>
                  </a:lnTo>
                  <a:lnTo>
                    <a:pt x="137" y="686"/>
                  </a:lnTo>
                  <a:lnTo>
                    <a:pt x="148" y="707"/>
                  </a:lnTo>
                  <a:lnTo>
                    <a:pt x="160" y="726"/>
                  </a:lnTo>
                  <a:lnTo>
                    <a:pt x="173" y="747"/>
                  </a:lnTo>
                  <a:lnTo>
                    <a:pt x="187" y="766"/>
                  </a:lnTo>
                  <a:lnTo>
                    <a:pt x="204" y="785"/>
                  </a:lnTo>
                  <a:lnTo>
                    <a:pt x="217" y="802"/>
                  </a:lnTo>
                  <a:lnTo>
                    <a:pt x="232" y="823"/>
                  </a:lnTo>
                  <a:lnTo>
                    <a:pt x="245" y="840"/>
                  </a:lnTo>
                  <a:lnTo>
                    <a:pt x="261" y="861"/>
                  </a:lnTo>
                  <a:lnTo>
                    <a:pt x="270" y="879"/>
                  </a:lnTo>
                  <a:lnTo>
                    <a:pt x="283" y="899"/>
                  </a:lnTo>
                  <a:lnTo>
                    <a:pt x="289" y="918"/>
                  </a:lnTo>
                  <a:lnTo>
                    <a:pt x="297" y="941"/>
                  </a:lnTo>
                  <a:lnTo>
                    <a:pt x="285" y="932"/>
                  </a:lnTo>
                  <a:lnTo>
                    <a:pt x="276" y="926"/>
                  </a:lnTo>
                  <a:lnTo>
                    <a:pt x="266" y="918"/>
                  </a:lnTo>
                  <a:lnTo>
                    <a:pt x="257" y="911"/>
                  </a:lnTo>
                  <a:lnTo>
                    <a:pt x="247" y="903"/>
                  </a:lnTo>
                  <a:lnTo>
                    <a:pt x="238" y="896"/>
                  </a:lnTo>
                  <a:lnTo>
                    <a:pt x="230" y="888"/>
                  </a:lnTo>
                  <a:lnTo>
                    <a:pt x="221" y="880"/>
                  </a:lnTo>
                  <a:lnTo>
                    <a:pt x="213" y="871"/>
                  </a:lnTo>
                  <a:lnTo>
                    <a:pt x="204" y="863"/>
                  </a:lnTo>
                  <a:lnTo>
                    <a:pt x="194" y="854"/>
                  </a:lnTo>
                  <a:lnTo>
                    <a:pt x="187" y="846"/>
                  </a:lnTo>
                  <a:lnTo>
                    <a:pt x="177" y="837"/>
                  </a:lnTo>
                  <a:lnTo>
                    <a:pt x="167" y="827"/>
                  </a:lnTo>
                  <a:lnTo>
                    <a:pt x="158" y="818"/>
                  </a:lnTo>
                  <a:lnTo>
                    <a:pt x="148" y="810"/>
                  </a:lnTo>
                  <a:lnTo>
                    <a:pt x="145" y="829"/>
                  </a:lnTo>
                  <a:lnTo>
                    <a:pt x="147" y="846"/>
                  </a:lnTo>
                  <a:lnTo>
                    <a:pt x="152" y="865"/>
                  </a:lnTo>
                  <a:lnTo>
                    <a:pt x="162" y="882"/>
                  </a:lnTo>
                  <a:lnTo>
                    <a:pt x="171" y="898"/>
                  </a:lnTo>
                  <a:lnTo>
                    <a:pt x="185" y="915"/>
                  </a:lnTo>
                  <a:lnTo>
                    <a:pt x="200" y="928"/>
                  </a:lnTo>
                  <a:lnTo>
                    <a:pt x="215" y="945"/>
                  </a:lnTo>
                  <a:lnTo>
                    <a:pt x="230" y="958"/>
                  </a:lnTo>
                  <a:lnTo>
                    <a:pt x="247" y="972"/>
                  </a:lnTo>
                  <a:lnTo>
                    <a:pt x="263" y="985"/>
                  </a:lnTo>
                  <a:lnTo>
                    <a:pt x="280" y="1002"/>
                  </a:lnTo>
                  <a:lnTo>
                    <a:pt x="295" y="1017"/>
                  </a:lnTo>
                  <a:lnTo>
                    <a:pt x="310" y="1033"/>
                  </a:lnTo>
                  <a:lnTo>
                    <a:pt x="322" y="1048"/>
                  </a:lnTo>
                  <a:lnTo>
                    <a:pt x="333" y="1067"/>
                  </a:lnTo>
                  <a:lnTo>
                    <a:pt x="341" y="1072"/>
                  </a:lnTo>
                  <a:lnTo>
                    <a:pt x="346" y="1080"/>
                  </a:lnTo>
                  <a:lnTo>
                    <a:pt x="350" y="1091"/>
                  </a:lnTo>
                  <a:lnTo>
                    <a:pt x="350" y="1103"/>
                  </a:lnTo>
                  <a:lnTo>
                    <a:pt x="341" y="1099"/>
                  </a:lnTo>
                  <a:lnTo>
                    <a:pt x="331" y="1097"/>
                  </a:lnTo>
                  <a:lnTo>
                    <a:pt x="322" y="1093"/>
                  </a:lnTo>
                  <a:lnTo>
                    <a:pt x="314" y="1090"/>
                  </a:lnTo>
                  <a:lnTo>
                    <a:pt x="304" y="1084"/>
                  </a:lnTo>
                  <a:lnTo>
                    <a:pt x="295" y="1078"/>
                  </a:lnTo>
                  <a:lnTo>
                    <a:pt x="285" y="1072"/>
                  </a:lnTo>
                  <a:lnTo>
                    <a:pt x="278" y="1067"/>
                  </a:lnTo>
                  <a:lnTo>
                    <a:pt x="266" y="1061"/>
                  </a:lnTo>
                  <a:lnTo>
                    <a:pt x="259" y="1055"/>
                  </a:lnTo>
                  <a:lnTo>
                    <a:pt x="247" y="1048"/>
                  </a:lnTo>
                  <a:lnTo>
                    <a:pt x="240" y="1044"/>
                  </a:lnTo>
                  <a:lnTo>
                    <a:pt x="230" y="1040"/>
                  </a:lnTo>
                  <a:lnTo>
                    <a:pt x="221" y="1034"/>
                  </a:lnTo>
                  <a:lnTo>
                    <a:pt x="209" y="1031"/>
                  </a:lnTo>
                  <a:lnTo>
                    <a:pt x="200" y="1031"/>
                  </a:lnTo>
                  <a:lnTo>
                    <a:pt x="200" y="1034"/>
                  </a:lnTo>
                  <a:lnTo>
                    <a:pt x="204" y="1040"/>
                  </a:lnTo>
                  <a:lnTo>
                    <a:pt x="206" y="1044"/>
                  </a:lnTo>
                  <a:lnTo>
                    <a:pt x="207" y="1052"/>
                  </a:lnTo>
                  <a:lnTo>
                    <a:pt x="200" y="1052"/>
                  </a:lnTo>
                  <a:lnTo>
                    <a:pt x="194" y="1053"/>
                  </a:lnTo>
                  <a:lnTo>
                    <a:pt x="202" y="1063"/>
                  </a:lnTo>
                  <a:lnTo>
                    <a:pt x="209" y="1072"/>
                  </a:lnTo>
                  <a:lnTo>
                    <a:pt x="219" y="1082"/>
                  </a:lnTo>
                  <a:lnTo>
                    <a:pt x="228" y="1091"/>
                  </a:lnTo>
                  <a:lnTo>
                    <a:pt x="236" y="1099"/>
                  </a:lnTo>
                  <a:lnTo>
                    <a:pt x="247" y="1107"/>
                  </a:lnTo>
                  <a:lnTo>
                    <a:pt x="257" y="1116"/>
                  </a:lnTo>
                  <a:lnTo>
                    <a:pt x="266" y="1124"/>
                  </a:lnTo>
                  <a:lnTo>
                    <a:pt x="276" y="1133"/>
                  </a:lnTo>
                  <a:lnTo>
                    <a:pt x="285" y="1141"/>
                  </a:lnTo>
                  <a:lnTo>
                    <a:pt x="295" y="1148"/>
                  </a:lnTo>
                  <a:lnTo>
                    <a:pt x="304" y="1156"/>
                  </a:lnTo>
                  <a:lnTo>
                    <a:pt x="312" y="1166"/>
                  </a:lnTo>
                  <a:lnTo>
                    <a:pt x="322" y="1175"/>
                  </a:lnTo>
                  <a:lnTo>
                    <a:pt x="329" y="1185"/>
                  </a:lnTo>
                  <a:lnTo>
                    <a:pt x="337" y="1196"/>
                  </a:lnTo>
                  <a:lnTo>
                    <a:pt x="295" y="1179"/>
                  </a:lnTo>
                  <a:lnTo>
                    <a:pt x="257" y="1160"/>
                  </a:lnTo>
                  <a:lnTo>
                    <a:pt x="223" y="1135"/>
                  </a:lnTo>
                  <a:lnTo>
                    <a:pt x="194" y="1109"/>
                  </a:lnTo>
                  <a:lnTo>
                    <a:pt x="167" y="1076"/>
                  </a:lnTo>
                  <a:lnTo>
                    <a:pt x="145" y="1044"/>
                  </a:lnTo>
                  <a:lnTo>
                    <a:pt x="128" y="1008"/>
                  </a:lnTo>
                  <a:lnTo>
                    <a:pt x="112" y="970"/>
                  </a:lnTo>
                  <a:lnTo>
                    <a:pt x="97" y="928"/>
                  </a:lnTo>
                  <a:lnTo>
                    <a:pt x="88" y="888"/>
                  </a:lnTo>
                  <a:lnTo>
                    <a:pt x="80" y="846"/>
                  </a:lnTo>
                  <a:lnTo>
                    <a:pt x="76" y="802"/>
                  </a:lnTo>
                  <a:lnTo>
                    <a:pt x="74" y="761"/>
                  </a:lnTo>
                  <a:lnTo>
                    <a:pt x="74" y="717"/>
                  </a:lnTo>
                  <a:lnTo>
                    <a:pt x="74" y="677"/>
                  </a:lnTo>
                  <a:lnTo>
                    <a:pt x="80" y="637"/>
                  </a:lnTo>
                  <a:lnTo>
                    <a:pt x="82" y="629"/>
                  </a:lnTo>
                  <a:lnTo>
                    <a:pt x="84" y="624"/>
                  </a:lnTo>
                  <a:lnTo>
                    <a:pt x="86" y="614"/>
                  </a:lnTo>
                  <a:lnTo>
                    <a:pt x="88" y="607"/>
                  </a:lnTo>
                  <a:lnTo>
                    <a:pt x="86" y="597"/>
                  </a:lnTo>
                  <a:lnTo>
                    <a:pt x="84" y="590"/>
                  </a:lnTo>
                  <a:lnTo>
                    <a:pt x="80" y="582"/>
                  </a:lnTo>
                  <a:lnTo>
                    <a:pt x="76" y="576"/>
                  </a:lnTo>
                  <a:lnTo>
                    <a:pt x="48" y="631"/>
                  </a:lnTo>
                  <a:lnTo>
                    <a:pt x="31" y="686"/>
                  </a:lnTo>
                  <a:lnTo>
                    <a:pt x="21" y="742"/>
                  </a:lnTo>
                  <a:lnTo>
                    <a:pt x="23" y="799"/>
                  </a:lnTo>
                  <a:lnTo>
                    <a:pt x="29" y="852"/>
                  </a:lnTo>
                  <a:lnTo>
                    <a:pt x="42" y="905"/>
                  </a:lnTo>
                  <a:lnTo>
                    <a:pt x="59" y="960"/>
                  </a:lnTo>
                  <a:lnTo>
                    <a:pt x="82" y="1015"/>
                  </a:lnTo>
                  <a:lnTo>
                    <a:pt x="105" y="1069"/>
                  </a:lnTo>
                  <a:lnTo>
                    <a:pt x="131" y="1122"/>
                  </a:lnTo>
                  <a:lnTo>
                    <a:pt x="158" y="1175"/>
                  </a:lnTo>
                  <a:lnTo>
                    <a:pt x="185" y="1228"/>
                  </a:lnTo>
                  <a:lnTo>
                    <a:pt x="207" y="1282"/>
                  </a:lnTo>
                  <a:lnTo>
                    <a:pt x="230" y="1335"/>
                  </a:lnTo>
                  <a:lnTo>
                    <a:pt x="247" y="1388"/>
                  </a:lnTo>
                  <a:lnTo>
                    <a:pt x="263" y="1441"/>
                  </a:lnTo>
                  <a:lnTo>
                    <a:pt x="247" y="1432"/>
                  </a:lnTo>
                  <a:lnTo>
                    <a:pt x="234" y="1422"/>
                  </a:lnTo>
                  <a:lnTo>
                    <a:pt x="223" y="1411"/>
                  </a:lnTo>
                  <a:lnTo>
                    <a:pt x="213" y="1398"/>
                  </a:lnTo>
                  <a:lnTo>
                    <a:pt x="204" y="1384"/>
                  </a:lnTo>
                  <a:lnTo>
                    <a:pt x="194" y="1369"/>
                  </a:lnTo>
                  <a:lnTo>
                    <a:pt x="187" y="1354"/>
                  </a:lnTo>
                  <a:lnTo>
                    <a:pt x="181" y="1339"/>
                  </a:lnTo>
                  <a:lnTo>
                    <a:pt x="173" y="1321"/>
                  </a:lnTo>
                  <a:lnTo>
                    <a:pt x="167" y="1304"/>
                  </a:lnTo>
                  <a:lnTo>
                    <a:pt x="162" y="1285"/>
                  </a:lnTo>
                  <a:lnTo>
                    <a:pt x="156" y="1270"/>
                  </a:lnTo>
                  <a:lnTo>
                    <a:pt x="150" y="1253"/>
                  </a:lnTo>
                  <a:lnTo>
                    <a:pt x="145" y="1236"/>
                  </a:lnTo>
                  <a:lnTo>
                    <a:pt x="141" y="1221"/>
                  </a:lnTo>
                  <a:lnTo>
                    <a:pt x="135" y="1207"/>
                  </a:lnTo>
                  <a:lnTo>
                    <a:pt x="124" y="1186"/>
                  </a:lnTo>
                  <a:lnTo>
                    <a:pt x="112" y="1169"/>
                  </a:lnTo>
                  <a:lnTo>
                    <a:pt x="101" y="1150"/>
                  </a:lnTo>
                  <a:lnTo>
                    <a:pt x="93" y="1131"/>
                  </a:lnTo>
                  <a:lnTo>
                    <a:pt x="84" y="1110"/>
                  </a:lnTo>
                  <a:lnTo>
                    <a:pt x="76" y="1093"/>
                  </a:lnTo>
                  <a:lnTo>
                    <a:pt x="69" y="1072"/>
                  </a:lnTo>
                  <a:lnTo>
                    <a:pt x="61" y="1053"/>
                  </a:lnTo>
                  <a:lnTo>
                    <a:pt x="53" y="1033"/>
                  </a:lnTo>
                  <a:lnTo>
                    <a:pt x="48" y="1013"/>
                  </a:lnTo>
                  <a:lnTo>
                    <a:pt x="42" y="993"/>
                  </a:lnTo>
                  <a:lnTo>
                    <a:pt x="38" y="972"/>
                  </a:lnTo>
                  <a:lnTo>
                    <a:pt x="33" y="951"/>
                  </a:lnTo>
                  <a:lnTo>
                    <a:pt x="29" y="932"/>
                  </a:lnTo>
                  <a:lnTo>
                    <a:pt x="25" y="911"/>
                  </a:lnTo>
                  <a:lnTo>
                    <a:pt x="21" y="892"/>
                  </a:lnTo>
                  <a:lnTo>
                    <a:pt x="15" y="890"/>
                  </a:lnTo>
                  <a:lnTo>
                    <a:pt x="8" y="892"/>
                  </a:lnTo>
                  <a:lnTo>
                    <a:pt x="0" y="818"/>
                  </a:lnTo>
                  <a:lnTo>
                    <a:pt x="2" y="745"/>
                  </a:lnTo>
                  <a:lnTo>
                    <a:pt x="8" y="673"/>
                  </a:lnTo>
                  <a:lnTo>
                    <a:pt x="23" y="603"/>
                  </a:lnTo>
                  <a:lnTo>
                    <a:pt x="42" y="531"/>
                  </a:lnTo>
                  <a:lnTo>
                    <a:pt x="69" y="462"/>
                  </a:lnTo>
                  <a:lnTo>
                    <a:pt x="99" y="396"/>
                  </a:lnTo>
                  <a:lnTo>
                    <a:pt x="137" y="335"/>
                  </a:lnTo>
                  <a:lnTo>
                    <a:pt x="177" y="274"/>
                  </a:lnTo>
                  <a:lnTo>
                    <a:pt x="225" y="217"/>
                  </a:lnTo>
                  <a:lnTo>
                    <a:pt x="276" y="166"/>
                  </a:lnTo>
                  <a:lnTo>
                    <a:pt x="333" y="122"/>
                  </a:lnTo>
                  <a:lnTo>
                    <a:pt x="390" y="80"/>
                  </a:lnTo>
                  <a:lnTo>
                    <a:pt x="455" y="46"/>
                  </a:lnTo>
                  <a:lnTo>
                    <a:pt x="523" y="19"/>
                  </a:lnTo>
                  <a:lnTo>
                    <a:pt x="595" y="0"/>
                  </a:lnTo>
                  <a:close/>
                </a:path>
              </a:pathLst>
            </a:custGeom>
            <a:solidFill>
              <a:srgbClr val="F59E92"/>
            </a:solidFill>
            <a:ln w="9525">
              <a:noFill/>
              <a:round/>
              <a:headEnd/>
              <a:tailEnd/>
            </a:ln>
          </p:spPr>
          <p:txBody>
            <a:bodyPr/>
            <a:lstStyle/>
            <a:p>
              <a:endParaRPr lang="fa-IR"/>
            </a:p>
          </p:txBody>
        </p:sp>
        <p:sp>
          <p:nvSpPr>
            <p:cNvPr id="12302" name="Freeform 10"/>
            <p:cNvSpPr>
              <a:spLocks/>
            </p:cNvSpPr>
            <p:nvPr/>
          </p:nvSpPr>
          <p:spPr bwMode="auto">
            <a:xfrm>
              <a:off x="3719" y="1441"/>
              <a:ext cx="147" cy="190"/>
            </a:xfrm>
            <a:custGeom>
              <a:avLst/>
              <a:gdLst>
                <a:gd name="T0" fmla="*/ 34 w 293"/>
                <a:gd name="T1" fmla="*/ 5 h 378"/>
                <a:gd name="T2" fmla="*/ 42 w 293"/>
                <a:gd name="T3" fmla="*/ 24 h 378"/>
                <a:gd name="T4" fmla="*/ 47 w 293"/>
                <a:gd name="T5" fmla="*/ 49 h 378"/>
                <a:gd name="T6" fmla="*/ 49 w 293"/>
                <a:gd name="T7" fmla="*/ 74 h 378"/>
                <a:gd name="T8" fmla="*/ 53 w 293"/>
                <a:gd name="T9" fmla="*/ 100 h 378"/>
                <a:gd name="T10" fmla="*/ 61 w 293"/>
                <a:gd name="T11" fmla="*/ 123 h 378"/>
                <a:gd name="T12" fmla="*/ 74 w 293"/>
                <a:gd name="T13" fmla="*/ 142 h 378"/>
                <a:gd name="T14" fmla="*/ 101 w 293"/>
                <a:gd name="T15" fmla="*/ 156 h 378"/>
                <a:gd name="T16" fmla="*/ 127 w 293"/>
                <a:gd name="T17" fmla="*/ 169 h 378"/>
                <a:gd name="T18" fmla="*/ 148 w 293"/>
                <a:gd name="T19" fmla="*/ 182 h 378"/>
                <a:gd name="T20" fmla="*/ 169 w 293"/>
                <a:gd name="T21" fmla="*/ 194 h 378"/>
                <a:gd name="T22" fmla="*/ 190 w 293"/>
                <a:gd name="T23" fmla="*/ 205 h 378"/>
                <a:gd name="T24" fmla="*/ 213 w 293"/>
                <a:gd name="T25" fmla="*/ 215 h 378"/>
                <a:gd name="T26" fmla="*/ 234 w 293"/>
                <a:gd name="T27" fmla="*/ 224 h 378"/>
                <a:gd name="T28" fmla="*/ 256 w 293"/>
                <a:gd name="T29" fmla="*/ 234 h 378"/>
                <a:gd name="T30" fmla="*/ 281 w 293"/>
                <a:gd name="T31" fmla="*/ 243 h 378"/>
                <a:gd name="T32" fmla="*/ 293 w 293"/>
                <a:gd name="T33" fmla="*/ 258 h 378"/>
                <a:gd name="T34" fmla="*/ 285 w 293"/>
                <a:gd name="T35" fmla="*/ 283 h 378"/>
                <a:gd name="T36" fmla="*/ 274 w 293"/>
                <a:gd name="T37" fmla="*/ 310 h 378"/>
                <a:gd name="T38" fmla="*/ 262 w 293"/>
                <a:gd name="T39" fmla="*/ 336 h 378"/>
                <a:gd name="T40" fmla="*/ 243 w 293"/>
                <a:gd name="T41" fmla="*/ 359 h 378"/>
                <a:gd name="T42" fmla="*/ 224 w 293"/>
                <a:gd name="T43" fmla="*/ 374 h 378"/>
                <a:gd name="T44" fmla="*/ 201 w 293"/>
                <a:gd name="T45" fmla="*/ 378 h 378"/>
                <a:gd name="T46" fmla="*/ 182 w 293"/>
                <a:gd name="T47" fmla="*/ 369 h 378"/>
                <a:gd name="T48" fmla="*/ 171 w 293"/>
                <a:gd name="T49" fmla="*/ 359 h 378"/>
                <a:gd name="T50" fmla="*/ 150 w 293"/>
                <a:gd name="T51" fmla="*/ 331 h 378"/>
                <a:gd name="T52" fmla="*/ 114 w 293"/>
                <a:gd name="T53" fmla="*/ 291 h 378"/>
                <a:gd name="T54" fmla="*/ 78 w 293"/>
                <a:gd name="T55" fmla="*/ 249 h 378"/>
                <a:gd name="T56" fmla="*/ 47 w 293"/>
                <a:gd name="T57" fmla="*/ 205 h 378"/>
                <a:gd name="T58" fmla="*/ 21 w 293"/>
                <a:gd name="T59" fmla="*/ 161 h 378"/>
                <a:gd name="T60" fmla="*/ 4 w 293"/>
                <a:gd name="T61" fmla="*/ 116 h 378"/>
                <a:gd name="T62" fmla="*/ 0 w 293"/>
                <a:gd name="T63" fmla="*/ 70 h 378"/>
                <a:gd name="T64" fmla="*/ 11 w 293"/>
                <a:gd name="T65" fmla="*/ 23 h 378"/>
                <a:gd name="T66" fmla="*/ 26 w 293"/>
                <a:gd name="T67" fmla="*/ 0 h 3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378"/>
                <a:gd name="T104" fmla="*/ 293 w 293"/>
                <a:gd name="T105" fmla="*/ 378 h 3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378">
                  <a:moveTo>
                    <a:pt x="26" y="0"/>
                  </a:moveTo>
                  <a:lnTo>
                    <a:pt x="34" y="5"/>
                  </a:lnTo>
                  <a:lnTo>
                    <a:pt x="38" y="13"/>
                  </a:lnTo>
                  <a:lnTo>
                    <a:pt x="42" y="24"/>
                  </a:lnTo>
                  <a:lnTo>
                    <a:pt x="45" y="36"/>
                  </a:lnTo>
                  <a:lnTo>
                    <a:pt x="47" y="49"/>
                  </a:lnTo>
                  <a:lnTo>
                    <a:pt x="47" y="62"/>
                  </a:lnTo>
                  <a:lnTo>
                    <a:pt x="49" y="74"/>
                  </a:lnTo>
                  <a:lnTo>
                    <a:pt x="51" y="89"/>
                  </a:lnTo>
                  <a:lnTo>
                    <a:pt x="53" y="100"/>
                  </a:lnTo>
                  <a:lnTo>
                    <a:pt x="57" y="112"/>
                  </a:lnTo>
                  <a:lnTo>
                    <a:pt x="61" y="123"/>
                  </a:lnTo>
                  <a:lnTo>
                    <a:pt x="68" y="135"/>
                  </a:lnTo>
                  <a:lnTo>
                    <a:pt x="74" y="142"/>
                  </a:lnTo>
                  <a:lnTo>
                    <a:pt x="87" y="152"/>
                  </a:lnTo>
                  <a:lnTo>
                    <a:pt x="101" y="156"/>
                  </a:lnTo>
                  <a:lnTo>
                    <a:pt x="118" y="161"/>
                  </a:lnTo>
                  <a:lnTo>
                    <a:pt x="127" y="169"/>
                  </a:lnTo>
                  <a:lnTo>
                    <a:pt x="137" y="175"/>
                  </a:lnTo>
                  <a:lnTo>
                    <a:pt x="148" y="182"/>
                  </a:lnTo>
                  <a:lnTo>
                    <a:pt x="159" y="188"/>
                  </a:lnTo>
                  <a:lnTo>
                    <a:pt x="169" y="194"/>
                  </a:lnTo>
                  <a:lnTo>
                    <a:pt x="180" y="199"/>
                  </a:lnTo>
                  <a:lnTo>
                    <a:pt x="190" y="205"/>
                  </a:lnTo>
                  <a:lnTo>
                    <a:pt x="203" y="211"/>
                  </a:lnTo>
                  <a:lnTo>
                    <a:pt x="213" y="215"/>
                  </a:lnTo>
                  <a:lnTo>
                    <a:pt x="224" y="220"/>
                  </a:lnTo>
                  <a:lnTo>
                    <a:pt x="234" y="224"/>
                  </a:lnTo>
                  <a:lnTo>
                    <a:pt x="247" y="230"/>
                  </a:lnTo>
                  <a:lnTo>
                    <a:pt x="256" y="234"/>
                  </a:lnTo>
                  <a:lnTo>
                    <a:pt x="270" y="239"/>
                  </a:lnTo>
                  <a:lnTo>
                    <a:pt x="281" y="243"/>
                  </a:lnTo>
                  <a:lnTo>
                    <a:pt x="293" y="249"/>
                  </a:lnTo>
                  <a:lnTo>
                    <a:pt x="293" y="258"/>
                  </a:lnTo>
                  <a:lnTo>
                    <a:pt x="289" y="270"/>
                  </a:lnTo>
                  <a:lnTo>
                    <a:pt x="285" y="283"/>
                  </a:lnTo>
                  <a:lnTo>
                    <a:pt x="281" y="296"/>
                  </a:lnTo>
                  <a:lnTo>
                    <a:pt x="274" y="310"/>
                  </a:lnTo>
                  <a:lnTo>
                    <a:pt x="270" y="323"/>
                  </a:lnTo>
                  <a:lnTo>
                    <a:pt x="262" y="336"/>
                  </a:lnTo>
                  <a:lnTo>
                    <a:pt x="255" y="350"/>
                  </a:lnTo>
                  <a:lnTo>
                    <a:pt x="243" y="359"/>
                  </a:lnTo>
                  <a:lnTo>
                    <a:pt x="234" y="367"/>
                  </a:lnTo>
                  <a:lnTo>
                    <a:pt x="224" y="374"/>
                  </a:lnTo>
                  <a:lnTo>
                    <a:pt x="213" y="378"/>
                  </a:lnTo>
                  <a:lnTo>
                    <a:pt x="201" y="378"/>
                  </a:lnTo>
                  <a:lnTo>
                    <a:pt x="190" y="374"/>
                  </a:lnTo>
                  <a:lnTo>
                    <a:pt x="182" y="369"/>
                  </a:lnTo>
                  <a:lnTo>
                    <a:pt x="177" y="365"/>
                  </a:lnTo>
                  <a:lnTo>
                    <a:pt x="171" y="359"/>
                  </a:lnTo>
                  <a:lnTo>
                    <a:pt x="167" y="353"/>
                  </a:lnTo>
                  <a:lnTo>
                    <a:pt x="150" y="331"/>
                  </a:lnTo>
                  <a:lnTo>
                    <a:pt x="131" y="312"/>
                  </a:lnTo>
                  <a:lnTo>
                    <a:pt x="114" y="291"/>
                  </a:lnTo>
                  <a:lnTo>
                    <a:pt x="97" y="272"/>
                  </a:lnTo>
                  <a:lnTo>
                    <a:pt x="78" y="249"/>
                  </a:lnTo>
                  <a:lnTo>
                    <a:pt x="63" y="228"/>
                  </a:lnTo>
                  <a:lnTo>
                    <a:pt x="47" y="205"/>
                  </a:lnTo>
                  <a:lnTo>
                    <a:pt x="34" y="184"/>
                  </a:lnTo>
                  <a:lnTo>
                    <a:pt x="21" y="161"/>
                  </a:lnTo>
                  <a:lnTo>
                    <a:pt x="11" y="139"/>
                  </a:lnTo>
                  <a:lnTo>
                    <a:pt x="4" y="116"/>
                  </a:lnTo>
                  <a:lnTo>
                    <a:pt x="2" y="93"/>
                  </a:lnTo>
                  <a:lnTo>
                    <a:pt x="0" y="70"/>
                  </a:lnTo>
                  <a:lnTo>
                    <a:pt x="4" y="45"/>
                  </a:lnTo>
                  <a:lnTo>
                    <a:pt x="11" y="23"/>
                  </a:lnTo>
                  <a:lnTo>
                    <a:pt x="26" y="0"/>
                  </a:lnTo>
                  <a:close/>
                </a:path>
              </a:pathLst>
            </a:custGeom>
            <a:solidFill>
              <a:srgbClr val="E6E6FF"/>
            </a:solidFill>
            <a:ln w="9525">
              <a:noFill/>
              <a:round/>
              <a:headEnd/>
              <a:tailEnd/>
            </a:ln>
          </p:spPr>
          <p:txBody>
            <a:bodyPr/>
            <a:lstStyle/>
            <a:p>
              <a:endParaRPr lang="fa-IR"/>
            </a:p>
          </p:txBody>
        </p:sp>
        <p:sp>
          <p:nvSpPr>
            <p:cNvPr id="12303" name="Freeform 11"/>
            <p:cNvSpPr>
              <a:spLocks/>
            </p:cNvSpPr>
            <p:nvPr/>
          </p:nvSpPr>
          <p:spPr bwMode="auto">
            <a:xfrm>
              <a:off x="3787" y="1448"/>
              <a:ext cx="101" cy="81"/>
            </a:xfrm>
            <a:custGeom>
              <a:avLst/>
              <a:gdLst>
                <a:gd name="T0" fmla="*/ 11 w 201"/>
                <a:gd name="T1" fmla="*/ 0 h 162"/>
                <a:gd name="T2" fmla="*/ 23 w 201"/>
                <a:gd name="T3" fmla="*/ 6 h 162"/>
                <a:gd name="T4" fmla="*/ 34 w 201"/>
                <a:gd name="T5" fmla="*/ 13 h 162"/>
                <a:gd name="T6" fmla="*/ 45 w 201"/>
                <a:gd name="T7" fmla="*/ 21 h 162"/>
                <a:gd name="T8" fmla="*/ 57 w 201"/>
                <a:gd name="T9" fmla="*/ 27 h 162"/>
                <a:gd name="T10" fmla="*/ 68 w 201"/>
                <a:gd name="T11" fmla="*/ 32 h 162"/>
                <a:gd name="T12" fmla="*/ 82 w 201"/>
                <a:gd name="T13" fmla="*/ 38 h 162"/>
                <a:gd name="T14" fmla="*/ 93 w 201"/>
                <a:gd name="T15" fmla="*/ 44 h 162"/>
                <a:gd name="T16" fmla="*/ 104 w 201"/>
                <a:gd name="T17" fmla="*/ 49 h 162"/>
                <a:gd name="T18" fmla="*/ 116 w 201"/>
                <a:gd name="T19" fmla="*/ 53 h 162"/>
                <a:gd name="T20" fmla="*/ 127 w 201"/>
                <a:gd name="T21" fmla="*/ 57 h 162"/>
                <a:gd name="T22" fmla="*/ 139 w 201"/>
                <a:gd name="T23" fmla="*/ 63 h 162"/>
                <a:gd name="T24" fmla="*/ 152 w 201"/>
                <a:gd name="T25" fmla="*/ 67 h 162"/>
                <a:gd name="T26" fmla="*/ 163 w 201"/>
                <a:gd name="T27" fmla="*/ 72 h 162"/>
                <a:gd name="T28" fmla="*/ 175 w 201"/>
                <a:gd name="T29" fmla="*/ 76 h 162"/>
                <a:gd name="T30" fmla="*/ 188 w 201"/>
                <a:gd name="T31" fmla="*/ 80 h 162"/>
                <a:gd name="T32" fmla="*/ 201 w 201"/>
                <a:gd name="T33" fmla="*/ 86 h 162"/>
                <a:gd name="T34" fmla="*/ 198 w 201"/>
                <a:gd name="T35" fmla="*/ 93 h 162"/>
                <a:gd name="T36" fmla="*/ 198 w 201"/>
                <a:gd name="T37" fmla="*/ 103 h 162"/>
                <a:gd name="T38" fmla="*/ 194 w 201"/>
                <a:gd name="T39" fmla="*/ 112 h 162"/>
                <a:gd name="T40" fmla="*/ 194 w 201"/>
                <a:gd name="T41" fmla="*/ 120 h 162"/>
                <a:gd name="T42" fmla="*/ 188 w 201"/>
                <a:gd name="T43" fmla="*/ 126 h 162"/>
                <a:gd name="T44" fmla="*/ 186 w 201"/>
                <a:gd name="T45" fmla="*/ 133 h 162"/>
                <a:gd name="T46" fmla="*/ 182 w 201"/>
                <a:gd name="T47" fmla="*/ 139 h 162"/>
                <a:gd name="T48" fmla="*/ 178 w 201"/>
                <a:gd name="T49" fmla="*/ 145 h 162"/>
                <a:gd name="T50" fmla="*/ 171 w 201"/>
                <a:gd name="T51" fmla="*/ 150 h 162"/>
                <a:gd name="T52" fmla="*/ 163 w 201"/>
                <a:gd name="T53" fmla="*/ 156 h 162"/>
                <a:gd name="T54" fmla="*/ 154 w 201"/>
                <a:gd name="T55" fmla="*/ 158 h 162"/>
                <a:gd name="T56" fmla="*/ 144 w 201"/>
                <a:gd name="T57" fmla="*/ 162 h 162"/>
                <a:gd name="T58" fmla="*/ 135 w 201"/>
                <a:gd name="T59" fmla="*/ 162 h 162"/>
                <a:gd name="T60" fmla="*/ 125 w 201"/>
                <a:gd name="T61" fmla="*/ 162 h 162"/>
                <a:gd name="T62" fmla="*/ 114 w 201"/>
                <a:gd name="T63" fmla="*/ 160 h 162"/>
                <a:gd name="T64" fmla="*/ 104 w 201"/>
                <a:gd name="T65" fmla="*/ 158 h 162"/>
                <a:gd name="T66" fmla="*/ 93 w 201"/>
                <a:gd name="T67" fmla="*/ 154 h 162"/>
                <a:gd name="T68" fmla="*/ 83 w 201"/>
                <a:gd name="T69" fmla="*/ 150 h 162"/>
                <a:gd name="T70" fmla="*/ 74 w 201"/>
                <a:gd name="T71" fmla="*/ 145 h 162"/>
                <a:gd name="T72" fmla="*/ 66 w 201"/>
                <a:gd name="T73" fmla="*/ 141 h 162"/>
                <a:gd name="T74" fmla="*/ 57 w 201"/>
                <a:gd name="T75" fmla="*/ 133 h 162"/>
                <a:gd name="T76" fmla="*/ 49 w 201"/>
                <a:gd name="T77" fmla="*/ 129 h 162"/>
                <a:gd name="T78" fmla="*/ 42 w 201"/>
                <a:gd name="T79" fmla="*/ 122 h 162"/>
                <a:gd name="T80" fmla="*/ 34 w 201"/>
                <a:gd name="T81" fmla="*/ 116 h 162"/>
                <a:gd name="T82" fmla="*/ 23 w 201"/>
                <a:gd name="T83" fmla="*/ 103 h 162"/>
                <a:gd name="T84" fmla="*/ 15 w 201"/>
                <a:gd name="T85" fmla="*/ 89 h 162"/>
                <a:gd name="T86" fmla="*/ 9 w 201"/>
                <a:gd name="T87" fmla="*/ 82 h 162"/>
                <a:gd name="T88" fmla="*/ 5 w 201"/>
                <a:gd name="T89" fmla="*/ 76 h 162"/>
                <a:gd name="T90" fmla="*/ 4 w 201"/>
                <a:gd name="T91" fmla="*/ 67 h 162"/>
                <a:gd name="T92" fmla="*/ 2 w 201"/>
                <a:gd name="T93" fmla="*/ 61 h 162"/>
                <a:gd name="T94" fmla="*/ 0 w 201"/>
                <a:gd name="T95" fmla="*/ 53 h 162"/>
                <a:gd name="T96" fmla="*/ 0 w 201"/>
                <a:gd name="T97" fmla="*/ 44 h 162"/>
                <a:gd name="T98" fmla="*/ 0 w 201"/>
                <a:gd name="T99" fmla="*/ 36 h 162"/>
                <a:gd name="T100" fmla="*/ 2 w 201"/>
                <a:gd name="T101" fmla="*/ 30 h 162"/>
                <a:gd name="T102" fmla="*/ 2 w 201"/>
                <a:gd name="T103" fmla="*/ 23 h 162"/>
                <a:gd name="T104" fmla="*/ 4 w 201"/>
                <a:gd name="T105" fmla="*/ 13 h 162"/>
                <a:gd name="T106" fmla="*/ 5 w 201"/>
                <a:gd name="T107" fmla="*/ 6 h 162"/>
                <a:gd name="T108" fmla="*/ 11 w 201"/>
                <a:gd name="T109" fmla="*/ 0 h 162"/>
                <a:gd name="T110" fmla="*/ 11 w 201"/>
                <a:gd name="T111" fmla="*/ 0 h 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162"/>
                <a:gd name="T170" fmla="*/ 201 w 201"/>
                <a:gd name="T171" fmla="*/ 162 h 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162">
                  <a:moveTo>
                    <a:pt x="11" y="0"/>
                  </a:moveTo>
                  <a:lnTo>
                    <a:pt x="23" y="6"/>
                  </a:lnTo>
                  <a:lnTo>
                    <a:pt x="34" y="13"/>
                  </a:lnTo>
                  <a:lnTo>
                    <a:pt x="45" y="21"/>
                  </a:lnTo>
                  <a:lnTo>
                    <a:pt x="57" y="27"/>
                  </a:lnTo>
                  <a:lnTo>
                    <a:pt x="68" y="32"/>
                  </a:lnTo>
                  <a:lnTo>
                    <a:pt x="82" y="38"/>
                  </a:lnTo>
                  <a:lnTo>
                    <a:pt x="93" y="44"/>
                  </a:lnTo>
                  <a:lnTo>
                    <a:pt x="104" y="49"/>
                  </a:lnTo>
                  <a:lnTo>
                    <a:pt x="116" y="53"/>
                  </a:lnTo>
                  <a:lnTo>
                    <a:pt x="127" y="57"/>
                  </a:lnTo>
                  <a:lnTo>
                    <a:pt x="139" y="63"/>
                  </a:lnTo>
                  <a:lnTo>
                    <a:pt x="152" y="67"/>
                  </a:lnTo>
                  <a:lnTo>
                    <a:pt x="163" y="72"/>
                  </a:lnTo>
                  <a:lnTo>
                    <a:pt x="175" y="76"/>
                  </a:lnTo>
                  <a:lnTo>
                    <a:pt x="188" y="80"/>
                  </a:lnTo>
                  <a:lnTo>
                    <a:pt x="201" y="86"/>
                  </a:lnTo>
                  <a:lnTo>
                    <a:pt x="198" y="93"/>
                  </a:lnTo>
                  <a:lnTo>
                    <a:pt x="198" y="103"/>
                  </a:lnTo>
                  <a:lnTo>
                    <a:pt x="194" y="112"/>
                  </a:lnTo>
                  <a:lnTo>
                    <a:pt x="194" y="120"/>
                  </a:lnTo>
                  <a:lnTo>
                    <a:pt x="188" y="126"/>
                  </a:lnTo>
                  <a:lnTo>
                    <a:pt x="186" y="133"/>
                  </a:lnTo>
                  <a:lnTo>
                    <a:pt x="182" y="139"/>
                  </a:lnTo>
                  <a:lnTo>
                    <a:pt x="178" y="145"/>
                  </a:lnTo>
                  <a:lnTo>
                    <a:pt x="171" y="150"/>
                  </a:lnTo>
                  <a:lnTo>
                    <a:pt x="163" y="156"/>
                  </a:lnTo>
                  <a:lnTo>
                    <a:pt x="154" y="158"/>
                  </a:lnTo>
                  <a:lnTo>
                    <a:pt x="144" y="162"/>
                  </a:lnTo>
                  <a:lnTo>
                    <a:pt x="135" y="162"/>
                  </a:lnTo>
                  <a:lnTo>
                    <a:pt x="125" y="162"/>
                  </a:lnTo>
                  <a:lnTo>
                    <a:pt x="114" y="160"/>
                  </a:lnTo>
                  <a:lnTo>
                    <a:pt x="104" y="158"/>
                  </a:lnTo>
                  <a:lnTo>
                    <a:pt x="93" y="154"/>
                  </a:lnTo>
                  <a:lnTo>
                    <a:pt x="83" y="150"/>
                  </a:lnTo>
                  <a:lnTo>
                    <a:pt x="74" y="145"/>
                  </a:lnTo>
                  <a:lnTo>
                    <a:pt x="66" y="141"/>
                  </a:lnTo>
                  <a:lnTo>
                    <a:pt x="57" y="133"/>
                  </a:lnTo>
                  <a:lnTo>
                    <a:pt x="49" y="129"/>
                  </a:lnTo>
                  <a:lnTo>
                    <a:pt x="42" y="122"/>
                  </a:lnTo>
                  <a:lnTo>
                    <a:pt x="34" y="116"/>
                  </a:lnTo>
                  <a:lnTo>
                    <a:pt x="23" y="103"/>
                  </a:lnTo>
                  <a:lnTo>
                    <a:pt x="15" y="89"/>
                  </a:lnTo>
                  <a:lnTo>
                    <a:pt x="9" y="82"/>
                  </a:lnTo>
                  <a:lnTo>
                    <a:pt x="5" y="76"/>
                  </a:lnTo>
                  <a:lnTo>
                    <a:pt x="4" y="67"/>
                  </a:lnTo>
                  <a:lnTo>
                    <a:pt x="2" y="61"/>
                  </a:lnTo>
                  <a:lnTo>
                    <a:pt x="0" y="53"/>
                  </a:lnTo>
                  <a:lnTo>
                    <a:pt x="0" y="44"/>
                  </a:lnTo>
                  <a:lnTo>
                    <a:pt x="0" y="36"/>
                  </a:lnTo>
                  <a:lnTo>
                    <a:pt x="2" y="30"/>
                  </a:lnTo>
                  <a:lnTo>
                    <a:pt x="2" y="23"/>
                  </a:lnTo>
                  <a:lnTo>
                    <a:pt x="4" y="13"/>
                  </a:lnTo>
                  <a:lnTo>
                    <a:pt x="5" y="6"/>
                  </a:lnTo>
                  <a:lnTo>
                    <a:pt x="11" y="0"/>
                  </a:lnTo>
                  <a:close/>
                </a:path>
              </a:pathLst>
            </a:custGeom>
            <a:solidFill>
              <a:srgbClr val="FFD6C9"/>
            </a:solidFill>
            <a:ln w="9525">
              <a:noFill/>
              <a:round/>
              <a:headEnd/>
              <a:tailEnd/>
            </a:ln>
          </p:spPr>
          <p:txBody>
            <a:bodyPr/>
            <a:lstStyle/>
            <a:p>
              <a:endParaRPr lang="fa-IR"/>
            </a:p>
          </p:txBody>
        </p:sp>
        <p:sp>
          <p:nvSpPr>
            <p:cNvPr id="12304" name="Freeform 12"/>
            <p:cNvSpPr>
              <a:spLocks/>
            </p:cNvSpPr>
            <p:nvPr/>
          </p:nvSpPr>
          <p:spPr bwMode="auto">
            <a:xfrm>
              <a:off x="3920" y="1461"/>
              <a:ext cx="70" cy="121"/>
            </a:xfrm>
            <a:custGeom>
              <a:avLst/>
              <a:gdLst>
                <a:gd name="T0" fmla="*/ 23 w 141"/>
                <a:gd name="T1" fmla="*/ 0 h 241"/>
                <a:gd name="T2" fmla="*/ 34 w 141"/>
                <a:gd name="T3" fmla="*/ 3 h 241"/>
                <a:gd name="T4" fmla="*/ 44 w 141"/>
                <a:gd name="T5" fmla="*/ 9 h 241"/>
                <a:gd name="T6" fmla="*/ 53 w 141"/>
                <a:gd name="T7" fmla="*/ 13 h 241"/>
                <a:gd name="T8" fmla="*/ 65 w 141"/>
                <a:gd name="T9" fmla="*/ 21 h 241"/>
                <a:gd name="T10" fmla="*/ 72 w 141"/>
                <a:gd name="T11" fmla="*/ 26 h 241"/>
                <a:gd name="T12" fmla="*/ 80 w 141"/>
                <a:gd name="T13" fmla="*/ 32 h 241"/>
                <a:gd name="T14" fmla="*/ 87 w 141"/>
                <a:gd name="T15" fmla="*/ 40 h 241"/>
                <a:gd name="T16" fmla="*/ 95 w 141"/>
                <a:gd name="T17" fmla="*/ 49 h 241"/>
                <a:gd name="T18" fmla="*/ 101 w 141"/>
                <a:gd name="T19" fmla="*/ 59 h 241"/>
                <a:gd name="T20" fmla="*/ 106 w 141"/>
                <a:gd name="T21" fmla="*/ 68 h 241"/>
                <a:gd name="T22" fmla="*/ 112 w 141"/>
                <a:gd name="T23" fmla="*/ 80 h 241"/>
                <a:gd name="T24" fmla="*/ 118 w 141"/>
                <a:gd name="T25" fmla="*/ 93 h 241"/>
                <a:gd name="T26" fmla="*/ 124 w 141"/>
                <a:gd name="T27" fmla="*/ 104 h 241"/>
                <a:gd name="T28" fmla="*/ 127 w 141"/>
                <a:gd name="T29" fmla="*/ 116 h 241"/>
                <a:gd name="T30" fmla="*/ 133 w 141"/>
                <a:gd name="T31" fmla="*/ 129 h 241"/>
                <a:gd name="T32" fmla="*/ 137 w 141"/>
                <a:gd name="T33" fmla="*/ 142 h 241"/>
                <a:gd name="T34" fmla="*/ 137 w 141"/>
                <a:gd name="T35" fmla="*/ 156 h 241"/>
                <a:gd name="T36" fmla="*/ 139 w 141"/>
                <a:gd name="T37" fmla="*/ 167 h 241"/>
                <a:gd name="T38" fmla="*/ 141 w 141"/>
                <a:gd name="T39" fmla="*/ 180 h 241"/>
                <a:gd name="T40" fmla="*/ 141 w 141"/>
                <a:gd name="T41" fmla="*/ 194 h 241"/>
                <a:gd name="T42" fmla="*/ 141 w 141"/>
                <a:gd name="T43" fmla="*/ 205 h 241"/>
                <a:gd name="T44" fmla="*/ 141 w 141"/>
                <a:gd name="T45" fmla="*/ 218 h 241"/>
                <a:gd name="T46" fmla="*/ 141 w 141"/>
                <a:gd name="T47" fmla="*/ 230 h 241"/>
                <a:gd name="T48" fmla="*/ 141 w 141"/>
                <a:gd name="T49" fmla="*/ 241 h 241"/>
                <a:gd name="T50" fmla="*/ 127 w 141"/>
                <a:gd name="T51" fmla="*/ 237 h 241"/>
                <a:gd name="T52" fmla="*/ 118 w 141"/>
                <a:gd name="T53" fmla="*/ 233 h 241"/>
                <a:gd name="T54" fmla="*/ 108 w 141"/>
                <a:gd name="T55" fmla="*/ 228 h 241"/>
                <a:gd name="T56" fmla="*/ 99 w 141"/>
                <a:gd name="T57" fmla="*/ 222 h 241"/>
                <a:gd name="T58" fmla="*/ 89 w 141"/>
                <a:gd name="T59" fmla="*/ 214 h 241"/>
                <a:gd name="T60" fmla="*/ 80 w 141"/>
                <a:gd name="T61" fmla="*/ 209 h 241"/>
                <a:gd name="T62" fmla="*/ 72 w 141"/>
                <a:gd name="T63" fmla="*/ 201 h 241"/>
                <a:gd name="T64" fmla="*/ 65 w 141"/>
                <a:gd name="T65" fmla="*/ 195 h 241"/>
                <a:gd name="T66" fmla="*/ 57 w 141"/>
                <a:gd name="T67" fmla="*/ 188 h 241"/>
                <a:gd name="T68" fmla="*/ 47 w 141"/>
                <a:gd name="T69" fmla="*/ 178 h 241"/>
                <a:gd name="T70" fmla="*/ 40 w 141"/>
                <a:gd name="T71" fmla="*/ 171 h 241"/>
                <a:gd name="T72" fmla="*/ 32 w 141"/>
                <a:gd name="T73" fmla="*/ 165 h 241"/>
                <a:gd name="T74" fmla="*/ 25 w 141"/>
                <a:gd name="T75" fmla="*/ 157 h 241"/>
                <a:gd name="T76" fmla="*/ 15 w 141"/>
                <a:gd name="T77" fmla="*/ 152 h 241"/>
                <a:gd name="T78" fmla="*/ 8 w 141"/>
                <a:gd name="T79" fmla="*/ 144 h 241"/>
                <a:gd name="T80" fmla="*/ 0 w 141"/>
                <a:gd name="T81" fmla="*/ 140 h 241"/>
                <a:gd name="T82" fmla="*/ 2 w 141"/>
                <a:gd name="T83" fmla="*/ 131 h 241"/>
                <a:gd name="T84" fmla="*/ 4 w 141"/>
                <a:gd name="T85" fmla="*/ 123 h 241"/>
                <a:gd name="T86" fmla="*/ 4 w 141"/>
                <a:gd name="T87" fmla="*/ 114 h 241"/>
                <a:gd name="T88" fmla="*/ 4 w 141"/>
                <a:gd name="T89" fmla="*/ 104 h 241"/>
                <a:gd name="T90" fmla="*/ 4 w 141"/>
                <a:gd name="T91" fmla="*/ 95 h 241"/>
                <a:gd name="T92" fmla="*/ 4 w 141"/>
                <a:gd name="T93" fmla="*/ 85 h 241"/>
                <a:gd name="T94" fmla="*/ 4 w 141"/>
                <a:gd name="T95" fmla="*/ 76 h 241"/>
                <a:gd name="T96" fmla="*/ 4 w 141"/>
                <a:gd name="T97" fmla="*/ 66 h 241"/>
                <a:gd name="T98" fmla="*/ 4 w 141"/>
                <a:gd name="T99" fmla="*/ 57 h 241"/>
                <a:gd name="T100" fmla="*/ 4 w 141"/>
                <a:gd name="T101" fmla="*/ 47 h 241"/>
                <a:gd name="T102" fmla="*/ 4 w 141"/>
                <a:gd name="T103" fmla="*/ 38 h 241"/>
                <a:gd name="T104" fmla="*/ 6 w 141"/>
                <a:gd name="T105" fmla="*/ 30 h 241"/>
                <a:gd name="T106" fmla="*/ 8 w 141"/>
                <a:gd name="T107" fmla="*/ 21 h 241"/>
                <a:gd name="T108" fmla="*/ 11 w 141"/>
                <a:gd name="T109" fmla="*/ 13 h 241"/>
                <a:gd name="T110" fmla="*/ 15 w 141"/>
                <a:gd name="T111" fmla="*/ 5 h 241"/>
                <a:gd name="T112" fmla="*/ 23 w 141"/>
                <a:gd name="T113" fmla="*/ 0 h 241"/>
                <a:gd name="T114" fmla="*/ 23 w 141"/>
                <a:gd name="T115" fmla="*/ 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
                <a:gd name="T175" fmla="*/ 0 h 241"/>
                <a:gd name="T176" fmla="*/ 141 w 141"/>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 h="241">
                  <a:moveTo>
                    <a:pt x="23" y="0"/>
                  </a:moveTo>
                  <a:lnTo>
                    <a:pt x="34" y="3"/>
                  </a:lnTo>
                  <a:lnTo>
                    <a:pt x="44" y="9"/>
                  </a:lnTo>
                  <a:lnTo>
                    <a:pt x="53" y="13"/>
                  </a:lnTo>
                  <a:lnTo>
                    <a:pt x="65" y="21"/>
                  </a:lnTo>
                  <a:lnTo>
                    <a:pt x="72" y="26"/>
                  </a:lnTo>
                  <a:lnTo>
                    <a:pt x="80" y="32"/>
                  </a:lnTo>
                  <a:lnTo>
                    <a:pt x="87" y="40"/>
                  </a:lnTo>
                  <a:lnTo>
                    <a:pt x="95" y="49"/>
                  </a:lnTo>
                  <a:lnTo>
                    <a:pt x="101" y="59"/>
                  </a:lnTo>
                  <a:lnTo>
                    <a:pt x="106" y="68"/>
                  </a:lnTo>
                  <a:lnTo>
                    <a:pt x="112" y="80"/>
                  </a:lnTo>
                  <a:lnTo>
                    <a:pt x="118" y="93"/>
                  </a:lnTo>
                  <a:lnTo>
                    <a:pt x="124" y="104"/>
                  </a:lnTo>
                  <a:lnTo>
                    <a:pt x="127" y="116"/>
                  </a:lnTo>
                  <a:lnTo>
                    <a:pt x="133" y="129"/>
                  </a:lnTo>
                  <a:lnTo>
                    <a:pt x="137" y="142"/>
                  </a:lnTo>
                  <a:lnTo>
                    <a:pt x="137" y="156"/>
                  </a:lnTo>
                  <a:lnTo>
                    <a:pt x="139" y="167"/>
                  </a:lnTo>
                  <a:lnTo>
                    <a:pt x="141" y="180"/>
                  </a:lnTo>
                  <a:lnTo>
                    <a:pt x="141" y="194"/>
                  </a:lnTo>
                  <a:lnTo>
                    <a:pt x="141" y="205"/>
                  </a:lnTo>
                  <a:lnTo>
                    <a:pt x="141" y="218"/>
                  </a:lnTo>
                  <a:lnTo>
                    <a:pt x="141" y="230"/>
                  </a:lnTo>
                  <a:lnTo>
                    <a:pt x="141" y="241"/>
                  </a:lnTo>
                  <a:lnTo>
                    <a:pt x="127" y="237"/>
                  </a:lnTo>
                  <a:lnTo>
                    <a:pt x="118" y="233"/>
                  </a:lnTo>
                  <a:lnTo>
                    <a:pt x="108" y="228"/>
                  </a:lnTo>
                  <a:lnTo>
                    <a:pt x="99" y="222"/>
                  </a:lnTo>
                  <a:lnTo>
                    <a:pt x="89" y="214"/>
                  </a:lnTo>
                  <a:lnTo>
                    <a:pt x="80" y="209"/>
                  </a:lnTo>
                  <a:lnTo>
                    <a:pt x="72" y="201"/>
                  </a:lnTo>
                  <a:lnTo>
                    <a:pt x="65" y="195"/>
                  </a:lnTo>
                  <a:lnTo>
                    <a:pt x="57" y="188"/>
                  </a:lnTo>
                  <a:lnTo>
                    <a:pt x="47" y="178"/>
                  </a:lnTo>
                  <a:lnTo>
                    <a:pt x="40" y="171"/>
                  </a:lnTo>
                  <a:lnTo>
                    <a:pt x="32" y="165"/>
                  </a:lnTo>
                  <a:lnTo>
                    <a:pt x="25" y="157"/>
                  </a:lnTo>
                  <a:lnTo>
                    <a:pt x="15" y="152"/>
                  </a:lnTo>
                  <a:lnTo>
                    <a:pt x="8" y="144"/>
                  </a:lnTo>
                  <a:lnTo>
                    <a:pt x="0" y="140"/>
                  </a:lnTo>
                  <a:lnTo>
                    <a:pt x="2" y="131"/>
                  </a:lnTo>
                  <a:lnTo>
                    <a:pt x="4" y="123"/>
                  </a:lnTo>
                  <a:lnTo>
                    <a:pt x="4" y="114"/>
                  </a:lnTo>
                  <a:lnTo>
                    <a:pt x="4" y="104"/>
                  </a:lnTo>
                  <a:lnTo>
                    <a:pt x="4" y="95"/>
                  </a:lnTo>
                  <a:lnTo>
                    <a:pt x="4" y="85"/>
                  </a:lnTo>
                  <a:lnTo>
                    <a:pt x="4" y="76"/>
                  </a:lnTo>
                  <a:lnTo>
                    <a:pt x="4" y="66"/>
                  </a:lnTo>
                  <a:lnTo>
                    <a:pt x="4" y="57"/>
                  </a:lnTo>
                  <a:lnTo>
                    <a:pt x="4" y="47"/>
                  </a:lnTo>
                  <a:lnTo>
                    <a:pt x="4" y="38"/>
                  </a:lnTo>
                  <a:lnTo>
                    <a:pt x="6" y="30"/>
                  </a:lnTo>
                  <a:lnTo>
                    <a:pt x="8" y="21"/>
                  </a:lnTo>
                  <a:lnTo>
                    <a:pt x="11" y="13"/>
                  </a:lnTo>
                  <a:lnTo>
                    <a:pt x="15" y="5"/>
                  </a:lnTo>
                  <a:lnTo>
                    <a:pt x="23" y="0"/>
                  </a:lnTo>
                  <a:close/>
                </a:path>
              </a:pathLst>
            </a:custGeom>
            <a:solidFill>
              <a:srgbClr val="E6E6FF"/>
            </a:solidFill>
            <a:ln w="9525">
              <a:noFill/>
              <a:round/>
              <a:headEnd/>
              <a:tailEnd/>
            </a:ln>
          </p:spPr>
          <p:txBody>
            <a:bodyPr/>
            <a:lstStyle/>
            <a:p>
              <a:endParaRPr lang="fa-IR"/>
            </a:p>
          </p:txBody>
        </p:sp>
        <p:sp>
          <p:nvSpPr>
            <p:cNvPr id="12305" name="Freeform 13"/>
            <p:cNvSpPr>
              <a:spLocks/>
            </p:cNvSpPr>
            <p:nvPr/>
          </p:nvSpPr>
          <p:spPr bwMode="auto">
            <a:xfrm>
              <a:off x="3932" y="1483"/>
              <a:ext cx="385" cy="431"/>
            </a:xfrm>
            <a:custGeom>
              <a:avLst/>
              <a:gdLst>
                <a:gd name="T0" fmla="*/ 378 w 770"/>
                <a:gd name="T1" fmla="*/ 152 h 862"/>
                <a:gd name="T2" fmla="*/ 532 w 770"/>
                <a:gd name="T3" fmla="*/ 445 h 862"/>
                <a:gd name="T4" fmla="*/ 616 w 770"/>
                <a:gd name="T5" fmla="*/ 525 h 862"/>
                <a:gd name="T6" fmla="*/ 707 w 770"/>
                <a:gd name="T7" fmla="*/ 605 h 862"/>
                <a:gd name="T8" fmla="*/ 758 w 770"/>
                <a:gd name="T9" fmla="*/ 736 h 862"/>
                <a:gd name="T10" fmla="*/ 756 w 770"/>
                <a:gd name="T11" fmla="*/ 816 h 862"/>
                <a:gd name="T12" fmla="*/ 684 w 770"/>
                <a:gd name="T13" fmla="*/ 852 h 862"/>
                <a:gd name="T14" fmla="*/ 652 w 770"/>
                <a:gd name="T15" fmla="*/ 831 h 862"/>
                <a:gd name="T16" fmla="*/ 665 w 770"/>
                <a:gd name="T17" fmla="*/ 793 h 862"/>
                <a:gd name="T18" fmla="*/ 608 w 770"/>
                <a:gd name="T19" fmla="*/ 833 h 862"/>
                <a:gd name="T20" fmla="*/ 583 w 770"/>
                <a:gd name="T21" fmla="*/ 793 h 862"/>
                <a:gd name="T22" fmla="*/ 618 w 770"/>
                <a:gd name="T23" fmla="*/ 723 h 862"/>
                <a:gd name="T24" fmla="*/ 570 w 770"/>
                <a:gd name="T25" fmla="*/ 723 h 862"/>
                <a:gd name="T26" fmla="*/ 498 w 770"/>
                <a:gd name="T27" fmla="*/ 763 h 862"/>
                <a:gd name="T28" fmla="*/ 475 w 770"/>
                <a:gd name="T29" fmla="*/ 740 h 862"/>
                <a:gd name="T30" fmla="*/ 536 w 770"/>
                <a:gd name="T31" fmla="*/ 681 h 862"/>
                <a:gd name="T32" fmla="*/ 528 w 770"/>
                <a:gd name="T33" fmla="*/ 607 h 862"/>
                <a:gd name="T34" fmla="*/ 464 w 770"/>
                <a:gd name="T35" fmla="*/ 656 h 862"/>
                <a:gd name="T36" fmla="*/ 401 w 770"/>
                <a:gd name="T37" fmla="*/ 710 h 862"/>
                <a:gd name="T38" fmla="*/ 374 w 770"/>
                <a:gd name="T39" fmla="*/ 683 h 862"/>
                <a:gd name="T40" fmla="*/ 429 w 770"/>
                <a:gd name="T41" fmla="*/ 632 h 862"/>
                <a:gd name="T42" fmla="*/ 460 w 770"/>
                <a:gd name="T43" fmla="*/ 584 h 862"/>
                <a:gd name="T44" fmla="*/ 407 w 770"/>
                <a:gd name="T45" fmla="*/ 614 h 862"/>
                <a:gd name="T46" fmla="*/ 346 w 770"/>
                <a:gd name="T47" fmla="*/ 647 h 862"/>
                <a:gd name="T48" fmla="*/ 302 w 770"/>
                <a:gd name="T49" fmla="*/ 637 h 862"/>
                <a:gd name="T50" fmla="*/ 350 w 770"/>
                <a:gd name="T51" fmla="*/ 582 h 862"/>
                <a:gd name="T52" fmla="*/ 441 w 770"/>
                <a:gd name="T53" fmla="*/ 498 h 862"/>
                <a:gd name="T54" fmla="*/ 443 w 770"/>
                <a:gd name="T55" fmla="*/ 390 h 862"/>
                <a:gd name="T56" fmla="*/ 420 w 770"/>
                <a:gd name="T57" fmla="*/ 436 h 862"/>
                <a:gd name="T58" fmla="*/ 399 w 770"/>
                <a:gd name="T59" fmla="*/ 497 h 862"/>
                <a:gd name="T60" fmla="*/ 372 w 770"/>
                <a:gd name="T61" fmla="*/ 512 h 862"/>
                <a:gd name="T62" fmla="*/ 388 w 770"/>
                <a:gd name="T63" fmla="*/ 455 h 862"/>
                <a:gd name="T64" fmla="*/ 380 w 770"/>
                <a:gd name="T65" fmla="*/ 422 h 862"/>
                <a:gd name="T66" fmla="*/ 361 w 770"/>
                <a:gd name="T67" fmla="*/ 476 h 862"/>
                <a:gd name="T68" fmla="*/ 330 w 770"/>
                <a:gd name="T69" fmla="*/ 521 h 862"/>
                <a:gd name="T70" fmla="*/ 340 w 770"/>
                <a:gd name="T71" fmla="*/ 400 h 862"/>
                <a:gd name="T72" fmla="*/ 353 w 770"/>
                <a:gd name="T73" fmla="*/ 278 h 862"/>
                <a:gd name="T74" fmla="*/ 327 w 770"/>
                <a:gd name="T75" fmla="*/ 286 h 862"/>
                <a:gd name="T76" fmla="*/ 281 w 770"/>
                <a:gd name="T77" fmla="*/ 350 h 862"/>
                <a:gd name="T78" fmla="*/ 268 w 770"/>
                <a:gd name="T79" fmla="*/ 287 h 862"/>
                <a:gd name="T80" fmla="*/ 272 w 770"/>
                <a:gd name="T81" fmla="*/ 183 h 862"/>
                <a:gd name="T82" fmla="*/ 264 w 770"/>
                <a:gd name="T83" fmla="*/ 124 h 862"/>
                <a:gd name="T84" fmla="*/ 215 w 770"/>
                <a:gd name="T85" fmla="*/ 73 h 862"/>
                <a:gd name="T86" fmla="*/ 215 w 770"/>
                <a:gd name="T87" fmla="*/ 185 h 862"/>
                <a:gd name="T88" fmla="*/ 192 w 770"/>
                <a:gd name="T89" fmla="*/ 295 h 862"/>
                <a:gd name="T90" fmla="*/ 215 w 770"/>
                <a:gd name="T91" fmla="*/ 451 h 862"/>
                <a:gd name="T92" fmla="*/ 205 w 770"/>
                <a:gd name="T93" fmla="*/ 622 h 862"/>
                <a:gd name="T94" fmla="*/ 116 w 770"/>
                <a:gd name="T95" fmla="*/ 613 h 862"/>
                <a:gd name="T96" fmla="*/ 57 w 770"/>
                <a:gd name="T97" fmla="*/ 424 h 862"/>
                <a:gd name="T98" fmla="*/ 7 w 770"/>
                <a:gd name="T99" fmla="*/ 261 h 862"/>
                <a:gd name="T100" fmla="*/ 81 w 770"/>
                <a:gd name="T101" fmla="*/ 291 h 862"/>
                <a:gd name="T102" fmla="*/ 146 w 770"/>
                <a:gd name="T103" fmla="*/ 278 h 862"/>
                <a:gd name="T104" fmla="*/ 156 w 770"/>
                <a:gd name="T105" fmla="*/ 162 h 862"/>
                <a:gd name="T106" fmla="*/ 140 w 770"/>
                <a:gd name="T107" fmla="*/ 46 h 8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0"/>
                <a:gd name="T163" fmla="*/ 0 h 862"/>
                <a:gd name="T164" fmla="*/ 770 w 770"/>
                <a:gd name="T165" fmla="*/ 862 h 8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0" h="862">
                  <a:moveTo>
                    <a:pt x="154" y="0"/>
                  </a:moveTo>
                  <a:lnTo>
                    <a:pt x="203" y="10"/>
                  </a:lnTo>
                  <a:lnTo>
                    <a:pt x="249" y="31"/>
                  </a:lnTo>
                  <a:lnTo>
                    <a:pt x="287" y="56"/>
                  </a:lnTo>
                  <a:lnTo>
                    <a:pt x="321" y="84"/>
                  </a:lnTo>
                  <a:lnTo>
                    <a:pt x="351" y="116"/>
                  </a:lnTo>
                  <a:lnTo>
                    <a:pt x="378" y="152"/>
                  </a:lnTo>
                  <a:lnTo>
                    <a:pt x="401" y="190"/>
                  </a:lnTo>
                  <a:lnTo>
                    <a:pt x="426" y="234"/>
                  </a:lnTo>
                  <a:lnTo>
                    <a:pt x="446" y="274"/>
                  </a:lnTo>
                  <a:lnTo>
                    <a:pt x="465" y="320"/>
                  </a:lnTo>
                  <a:lnTo>
                    <a:pt x="486" y="362"/>
                  </a:lnTo>
                  <a:lnTo>
                    <a:pt x="509" y="405"/>
                  </a:lnTo>
                  <a:lnTo>
                    <a:pt x="532" y="445"/>
                  </a:lnTo>
                  <a:lnTo>
                    <a:pt x="559" y="485"/>
                  </a:lnTo>
                  <a:lnTo>
                    <a:pt x="589" y="523"/>
                  </a:lnTo>
                  <a:lnTo>
                    <a:pt x="623" y="559"/>
                  </a:lnTo>
                  <a:lnTo>
                    <a:pt x="627" y="548"/>
                  </a:lnTo>
                  <a:lnTo>
                    <a:pt x="625" y="540"/>
                  </a:lnTo>
                  <a:lnTo>
                    <a:pt x="620" y="531"/>
                  </a:lnTo>
                  <a:lnTo>
                    <a:pt x="616" y="525"/>
                  </a:lnTo>
                  <a:lnTo>
                    <a:pt x="631" y="529"/>
                  </a:lnTo>
                  <a:lnTo>
                    <a:pt x="648" y="537"/>
                  </a:lnTo>
                  <a:lnTo>
                    <a:pt x="661" y="546"/>
                  </a:lnTo>
                  <a:lnTo>
                    <a:pt x="675" y="559"/>
                  </a:lnTo>
                  <a:lnTo>
                    <a:pt x="686" y="573"/>
                  </a:lnTo>
                  <a:lnTo>
                    <a:pt x="697" y="588"/>
                  </a:lnTo>
                  <a:lnTo>
                    <a:pt x="707" y="605"/>
                  </a:lnTo>
                  <a:lnTo>
                    <a:pt x="718" y="624"/>
                  </a:lnTo>
                  <a:lnTo>
                    <a:pt x="726" y="641"/>
                  </a:lnTo>
                  <a:lnTo>
                    <a:pt x="734" y="660"/>
                  </a:lnTo>
                  <a:lnTo>
                    <a:pt x="741" y="677"/>
                  </a:lnTo>
                  <a:lnTo>
                    <a:pt x="747" y="698"/>
                  </a:lnTo>
                  <a:lnTo>
                    <a:pt x="753" y="717"/>
                  </a:lnTo>
                  <a:lnTo>
                    <a:pt x="758" y="736"/>
                  </a:lnTo>
                  <a:lnTo>
                    <a:pt x="762" y="753"/>
                  </a:lnTo>
                  <a:lnTo>
                    <a:pt x="768" y="772"/>
                  </a:lnTo>
                  <a:lnTo>
                    <a:pt x="768" y="782"/>
                  </a:lnTo>
                  <a:lnTo>
                    <a:pt x="770" y="791"/>
                  </a:lnTo>
                  <a:lnTo>
                    <a:pt x="766" y="799"/>
                  </a:lnTo>
                  <a:lnTo>
                    <a:pt x="762" y="808"/>
                  </a:lnTo>
                  <a:lnTo>
                    <a:pt x="756" y="816"/>
                  </a:lnTo>
                  <a:lnTo>
                    <a:pt x="749" y="822"/>
                  </a:lnTo>
                  <a:lnTo>
                    <a:pt x="739" y="829"/>
                  </a:lnTo>
                  <a:lnTo>
                    <a:pt x="732" y="835"/>
                  </a:lnTo>
                  <a:lnTo>
                    <a:pt x="718" y="839"/>
                  </a:lnTo>
                  <a:lnTo>
                    <a:pt x="707" y="844"/>
                  </a:lnTo>
                  <a:lnTo>
                    <a:pt x="696" y="848"/>
                  </a:lnTo>
                  <a:lnTo>
                    <a:pt x="684" y="852"/>
                  </a:lnTo>
                  <a:lnTo>
                    <a:pt x="673" y="854"/>
                  </a:lnTo>
                  <a:lnTo>
                    <a:pt x="661" y="858"/>
                  </a:lnTo>
                  <a:lnTo>
                    <a:pt x="650" y="860"/>
                  </a:lnTo>
                  <a:lnTo>
                    <a:pt x="642" y="862"/>
                  </a:lnTo>
                  <a:lnTo>
                    <a:pt x="640" y="850"/>
                  </a:lnTo>
                  <a:lnTo>
                    <a:pt x="646" y="841"/>
                  </a:lnTo>
                  <a:lnTo>
                    <a:pt x="652" y="831"/>
                  </a:lnTo>
                  <a:lnTo>
                    <a:pt x="663" y="824"/>
                  </a:lnTo>
                  <a:lnTo>
                    <a:pt x="671" y="814"/>
                  </a:lnTo>
                  <a:lnTo>
                    <a:pt x="678" y="805"/>
                  </a:lnTo>
                  <a:lnTo>
                    <a:pt x="684" y="795"/>
                  </a:lnTo>
                  <a:lnTo>
                    <a:pt x="688" y="786"/>
                  </a:lnTo>
                  <a:lnTo>
                    <a:pt x="675" y="787"/>
                  </a:lnTo>
                  <a:lnTo>
                    <a:pt x="665" y="793"/>
                  </a:lnTo>
                  <a:lnTo>
                    <a:pt x="658" y="799"/>
                  </a:lnTo>
                  <a:lnTo>
                    <a:pt x="650" y="808"/>
                  </a:lnTo>
                  <a:lnTo>
                    <a:pt x="642" y="816"/>
                  </a:lnTo>
                  <a:lnTo>
                    <a:pt x="633" y="825"/>
                  </a:lnTo>
                  <a:lnTo>
                    <a:pt x="625" y="833"/>
                  </a:lnTo>
                  <a:lnTo>
                    <a:pt x="620" y="843"/>
                  </a:lnTo>
                  <a:lnTo>
                    <a:pt x="608" y="833"/>
                  </a:lnTo>
                  <a:lnTo>
                    <a:pt x="599" y="824"/>
                  </a:lnTo>
                  <a:lnTo>
                    <a:pt x="585" y="820"/>
                  </a:lnTo>
                  <a:lnTo>
                    <a:pt x="576" y="825"/>
                  </a:lnTo>
                  <a:lnTo>
                    <a:pt x="574" y="818"/>
                  </a:lnTo>
                  <a:lnTo>
                    <a:pt x="576" y="812"/>
                  </a:lnTo>
                  <a:lnTo>
                    <a:pt x="578" y="803"/>
                  </a:lnTo>
                  <a:lnTo>
                    <a:pt x="583" y="793"/>
                  </a:lnTo>
                  <a:lnTo>
                    <a:pt x="589" y="782"/>
                  </a:lnTo>
                  <a:lnTo>
                    <a:pt x="595" y="772"/>
                  </a:lnTo>
                  <a:lnTo>
                    <a:pt x="602" y="761"/>
                  </a:lnTo>
                  <a:lnTo>
                    <a:pt x="608" y="751"/>
                  </a:lnTo>
                  <a:lnTo>
                    <a:pt x="612" y="740"/>
                  </a:lnTo>
                  <a:lnTo>
                    <a:pt x="616" y="732"/>
                  </a:lnTo>
                  <a:lnTo>
                    <a:pt x="618" y="723"/>
                  </a:lnTo>
                  <a:lnTo>
                    <a:pt x="618" y="715"/>
                  </a:lnTo>
                  <a:lnTo>
                    <a:pt x="614" y="710"/>
                  </a:lnTo>
                  <a:lnTo>
                    <a:pt x="606" y="706"/>
                  </a:lnTo>
                  <a:lnTo>
                    <a:pt x="595" y="704"/>
                  </a:lnTo>
                  <a:lnTo>
                    <a:pt x="580" y="706"/>
                  </a:lnTo>
                  <a:lnTo>
                    <a:pt x="576" y="713"/>
                  </a:lnTo>
                  <a:lnTo>
                    <a:pt x="570" y="723"/>
                  </a:lnTo>
                  <a:lnTo>
                    <a:pt x="562" y="732"/>
                  </a:lnTo>
                  <a:lnTo>
                    <a:pt x="553" y="740"/>
                  </a:lnTo>
                  <a:lnTo>
                    <a:pt x="542" y="746"/>
                  </a:lnTo>
                  <a:lnTo>
                    <a:pt x="530" y="751"/>
                  </a:lnTo>
                  <a:lnTo>
                    <a:pt x="521" y="757"/>
                  </a:lnTo>
                  <a:lnTo>
                    <a:pt x="509" y="763"/>
                  </a:lnTo>
                  <a:lnTo>
                    <a:pt x="498" y="763"/>
                  </a:lnTo>
                  <a:lnTo>
                    <a:pt x="486" y="767"/>
                  </a:lnTo>
                  <a:lnTo>
                    <a:pt x="477" y="767"/>
                  </a:lnTo>
                  <a:lnTo>
                    <a:pt x="469" y="767"/>
                  </a:lnTo>
                  <a:lnTo>
                    <a:pt x="458" y="763"/>
                  </a:lnTo>
                  <a:lnTo>
                    <a:pt x="456" y="755"/>
                  </a:lnTo>
                  <a:lnTo>
                    <a:pt x="464" y="748"/>
                  </a:lnTo>
                  <a:lnTo>
                    <a:pt x="475" y="740"/>
                  </a:lnTo>
                  <a:lnTo>
                    <a:pt x="486" y="732"/>
                  </a:lnTo>
                  <a:lnTo>
                    <a:pt x="496" y="723"/>
                  </a:lnTo>
                  <a:lnTo>
                    <a:pt x="505" y="713"/>
                  </a:lnTo>
                  <a:lnTo>
                    <a:pt x="515" y="706"/>
                  </a:lnTo>
                  <a:lnTo>
                    <a:pt x="523" y="698"/>
                  </a:lnTo>
                  <a:lnTo>
                    <a:pt x="532" y="690"/>
                  </a:lnTo>
                  <a:lnTo>
                    <a:pt x="536" y="681"/>
                  </a:lnTo>
                  <a:lnTo>
                    <a:pt x="542" y="671"/>
                  </a:lnTo>
                  <a:lnTo>
                    <a:pt x="545" y="660"/>
                  </a:lnTo>
                  <a:lnTo>
                    <a:pt x="545" y="651"/>
                  </a:lnTo>
                  <a:lnTo>
                    <a:pt x="545" y="639"/>
                  </a:lnTo>
                  <a:lnTo>
                    <a:pt x="542" y="630"/>
                  </a:lnTo>
                  <a:lnTo>
                    <a:pt x="536" y="616"/>
                  </a:lnTo>
                  <a:lnTo>
                    <a:pt x="528" y="607"/>
                  </a:lnTo>
                  <a:lnTo>
                    <a:pt x="521" y="607"/>
                  </a:lnTo>
                  <a:lnTo>
                    <a:pt x="513" y="611"/>
                  </a:lnTo>
                  <a:lnTo>
                    <a:pt x="505" y="614"/>
                  </a:lnTo>
                  <a:lnTo>
                    <a:pt x="500" y="620"/>
                  </a:lnTo>
                  <a:lnTo>
                    <a:pt x="488" y="630"/>
                  </a:lnTo>
                  <a:lnTo>
                    <a:pt x="477" y="645"/>
                  </a:lnTo>
                  <a:lnTo>
                    <a:pt x="464" y="656"/>
                  </a:lnTo>
                  <a:lnTo>
                    <a:pt x="454" y="671"/>
                  </a:lnTo>
                  <a:lnTo>
                    <a:pt x="443" y="685"/>
                  </a:lnTo>
                  <a:lnTo>
                    <a:pt x="429" y="696"/>
                  </a:lnTo>
                  <a:lnTo>
                    <a:pt x="424" y="700"/>
                  </a:lnTo>
                  <a:lnTo>
                    <a:pt x="416" y="704"/>
                  </a:lnTo>
                  <a:lnTo>
                    <a:pt x="408" y="706"/>
                  </a:lnTo>
                  <a:lnTo>
                    <a:pt x="401" y="710"/>
                  </a:lnTo>
                  <a:lnTo>
                    <a:pt x="393" y="710"/>
                  </a:lnTo>
                  <a:lnTo>
                    <a:pt x="386" y="710"/>
                  </a:lnTo>
                  <a:lnTo>
                    <a:pt x="374" y="708"/>
                  </a:lnTo>
                  <a:lnTo>
                    <a:pt x="367" y="706"/>
                  </a:lnTo>
                  <a:lnTo>
                    <a:pt x="367" y="698"/>
                  </a:lnTo>
                  <a:lnTo>
                    <a:pt x="370" y="690"/>
                  </a:lnTo>
                  <a:lnTo>
                    <a:pt x="374" y="683"/>
                  </a:lnTo>
                  <a:lnTo>
                    <a:pt x="384" y="675"/>
                  </a:lnTo>
                  <a:lnTo>
                    <a:pt x="388" y="668"/>
                  </a:lnTo>
                  <a:lnTo>
                    <a:pt x="397" y="660"/>
                  </a:lnTo>
                  <a:lnTo>
                    <a:pt x="405" y="654"/>
                  </a:lnTo>
                  <a:lnTo>
                    <a:pt x="414" y="647"/>
                  </a:lnTo>
                  <a:lnTo>
                    <a:pt x="422" y="639"/>
                  </a:lnTo>
                  <a:lnTo>
                    <a:pt x="429" y="632"/>
                  </a:lnTo>
                  <a:lnTo>
                    <a:pt x="437" y="624"/>
                  </a:lnTo>
                  <a:lnTo>
                    <a:pt x="446" y="616"/>
                  </a:lnTo>
                  <a:lnTo>
                    <a:pt x="450" y="607"/>
                  </a:lnTo>
                  <a:lnTo>
                    <a:pt x="458" y="599"/>
                  </a:lnTo>
                  <a:lnTo>
                    <a:pt x="462" y="590"/>
                  </a:lnTo>
                  <a:lnTo>
                    <a:pt x="465" y="582"/>
                  </a:lnTo>
                  <a:lnTo>
                    <a:pt x="460" y="584"/>
                  </a:lnTo>
                  <a:lnTo>
                    <a:pt x="452" y="586"/>
                  </a:lnTo>
                  <a:lnTo>
                    <a:pt x="445" y="590"/>
                  </a:lnTo>
                  <a:lnTo>
                    <a:pt x="437" y="594"/>
                  </a:lnTo>
                  <a:lnTo>
                    <a:pt x="429" y="597"/>
                  </a:lnTo>
                  <a:lnTo>
                    <a:pt x="422" y="603"/>
                  </a:lnTo>
                  <a:lnTo>
                    <a:pt x="414" y="609"/>
                  </a:lnTo>
                  <a:lnTo>
                    <a:pt x="407" y="614"/>
                  </a:lnTo>
                  <a:lnTo>
                    <a:pt x="397" y="620"/>
                  </a:lnTo>
                  <a:lnTo>
                    <a:pt x="388" y="624"/>
                  </a:lnTo>
                  <a:lnTo>
                    <a:pt x="378" y="630"/>
                  </a:lnTo>
                  <a:lnTo>
                    <a:pt x="370" y="635"/>
                  </a:lnTo>
                  <a:lnTo>
                    <a:pt x="361" y="639"/>
                  </a:lnTo>
                  <a:lnTo>
                    <a:pt x="353" y="643"/>
                  </a:lnTo>
                  <a:lnTo>
                    <a:pt x="346" y="647"/>
                  </a:lnTo>
                  <a:lnTo>
                    <a:pt x="340" y="651"/>
                  </a:lnTo>
                  <a:lnTo>
                    <a:pt x="329" y="652"/>
                  </a:lnTo>
                  <a:lnTo>
                    <a:pt x="321" y="654"/>
                  </a:lnTo>
                  <a:lnTo>
                    <a:pt x="313" y="652"/>
                  </a:lnTo>
                  <a:lnTo>
                    <a:pt x="308" y="651"/>
                  </a:lnTo>
                  <a:lnTo>
                    <a:pt x="304" y="643"/>
                  </a:lnTo>
                  <a:lnTo>
                    <a:pt x="302" y="637"/>
                  </a:lnTo>
                  <a:lnTo>
                    <a:pt x="300" y="630"/>
                  </a:lnTo>
                  <a:lnTo>
                    <a:pt x="300" y="624"/>
                  </a:lnTo>
                  <a:lnTo>
                    <a:pt x="300" y="618"/>
                  </a:lnTo>
                  <a:lnTo>
                    <a:pt x="304" y="611"/>
                  </a:lnTo>
                  <a:lnTo>
                    <a:pt x="317" y="601"/>
                  </a:lnTo>
                  <a:lnTo>
                    <a:pt x="334" y="592"/>
                  </a:lnTo>
                  <a:lnTo>
                    <a:pt x="350" y="582"/>
                  </a:lnTo>
                  <a:lnTo>
                    <a:pt x="367" y="573"/>
                  </a:lnTo>
                  <a:lnTo>
                    <a:pt x="380" y="561"/>
                  </a:lnTo>
                  <a:lnTo>
                    <a:pt x="395" y="550"/>
                  </a:lnTo>
                  <a:lnTo>
                    <a:pt x="408" y="538"/>
                  </a:lnTo>
                  <a:lnTo>
                    <a:pt x="422" y="525"/>
                  </a:lnTo>
                  <a:lnTo>
                    <a:pt x="431" y="512"/>
                  </a:lnTo>
                  <a:lnTo>
                    <a:pt x="441" y="498"/>
                  </a:lnTo>
                  <a:lnTo>
                    <a:pt x="446" y="483"/>
                  </a:lnTo>
                  <a:lnTo>
                    <a:pt x="450" y="468"/>
                  </a:lnTo>
                  <a:lnTo>
                    <a:pt x="452" y="451"/>
                  </a:lnTo>
                  <a:lnTo>
                    <a:pt x="452" y="436"/>
                  </a:lnTo>
                  <a:lnTo>
                    <a:pt x="448" y="417"/>
                  </a:lnTo>
                  <a:lnTo>
                    <a:pt x="443" y="398"/>
                  </a:lnTo>
                  <a:lnTo>
                    <a:pt x="443" y="390"/>
                  </a:lnTo>
                  <a:lnTo>
                    <a:pt x="443" y="386"/>
                  </a:lnTo>
                  <a:lnTo>
                    <a:pt x="439" y="396"/>
                  </a:lnTo>
                  <a:lnTo>
                    <a:pt x="435" y="403"/>
                  </a:lnTo>
                  <a:lnTo>
                    <a:pt x="431" y="411"/>
                  </a:lnTo>
                  <a:lnTo>
                    <a:pt x="427" y="419"/>
                  </a:lnTo>
                  <a:lnTo>
                    <a:pt x="424" y="428"/>
                  </a:lnTo>
                  <a:lnTo>
                    <a:pt x="420" y="436"/>
                  </a:lnTo>
                  <a:lnTo>
                    <a:pt x="416" y="443"/>
                  </a:lnTo>
                  <a:lnTo>
                    <a:pt x="414" y="453"/>
                  </a:lnTo>
                  <a:lnTo>
                    <a:pt x="410" y="460"/>
                  </a:lnTo>
                  <a:lnTo>
                    <a:pt x="407" y="470"/>
                  </a:lnTo>
                  <a:lnTo>
                    <a:pt x="405" y="479"/>
                  </a:lnTo>
                  <a:lnTo>
                    <a:pt x="401" y="489"/>
                  </a:lnTo>
                  <a:lnTo>
                    <a:pt x="399" y="497"/>
                  </a:lnTo>
                  <a:lnTo>
                    <a:pt x="397" y="508"/>
                  </a:lnTo>
                  <a:lnTo>
                    <a:pt x="395" y="517"/>
                  </a:lnTo>
                  <a:lnTo>
                    <a:pt x="395" y="527"/>
                  </a:lnTo>
                  <a:lnTo>
                    <a:pt x="384" y="523"/>
                  </a:lnTo>
                  <a:lnTo>
                    <a:pt x="380" y="521"/>
                  </a:lnTo>
                  <a:lnTo>
                    <a:pt x="374" y="516"/>
                  </a:lnTo>
                  <a:lnTo>
                    <a:pt x="372" y="512"/>
                  </a:lnTo>
                  <a:lnTo>
                    <a:pt x="370" y="502"/>
                  </a:lnTo>
                  <a:lnTo>
                    <a:pt x="374" y="497"/>
                  </a:lnTo>
                  <a:lnTo>
                    <a:pt x="374" y="489"/>
                  </a:lnTo>
                  <a:lnTo>
                    <a:pt x="380" y="481"/>
                  </a:lnTo>
                  <a:lnTo>
                    <a:pt x="382" y="472"/>
                  </a:lnTo>
                  <a:lnTo>
                    <a:pt x="386" y="462"/>
                  </a:lnTo>
                  <a:lnTo>
                    <a:pt x="388" y="455"/>
                  </a:lnTo>
                  <a:lnTo>
                    <a:pt x="393" y="445"/>
                  </a:lnTo>
                  <a:lnTo>
                    <a:pt x="393" y="436"/>
                  </a:lnTo>
                  <a:lnTo>
                    <a:pt x="397" y="428"/>
                  </a:lnTo>
                  <a:lnTo>
                    <a:pt x="395" y="421"/>
                  </a:lnTo>
                  <a:lnTo>
                    <a:pt x="395" y="413"/>
                  </a:lnTo>
                  <a:lnTo>
                    <a:pt x="386" y="419"/>
                  </a:lnTo>
                  <a:lnTo>
                    <a:pt x="380" y="422"/>
                  </a:lnTo>
                  <a:lnTo>
                    <a:pt x="374" y="428"/>
                  </a:lnTo>
                  <a:lnTo>
                    <a:pt x="370" y="436"/>
                  </a:lnTo>
                  <a:lnTo>
                    <a:pt x="367" y="443"/>
                  </a:lnTo>
                  <a:lnTo>
                    <a:pt x="367" y="451"/>
                  </a:lnTo>
                  <a:lnTo>
                    <a:pt x="365" y="459"/>
                  </a:lnTo>
                  <a:lnTo>
                    <a:pt x="365" y="468"/>
                  </a:lnTo>
                  <a:lnTo>
                    <a:pt x="361" y="476"/>
                  </a:lnTo>
                  <a:lnTo>
                    <a:pt x="359" y="483"/>
                  </a:lnTo>
                  <a:lnTo>
                    <a:pt x="357" y="491"/>
                  </a:lnTo>
                  <a:lnTo>
                    <a:pt x="355" y="498"/>
                  </a:lnTo>
                  <a:lnTo>
                    <a:pt x="350" y="504"/>
                  </a:lnTo>
                  <a:lnTo>
                    <a:pt x="344" y="512"/>
                  </a:lnTo>
                  <a:lnTo>
                    <a:pt x="336" y="516"/>
                  </a:lnTo>
                  <a:lnTo>
                    <a:pt x="330" y="521"/>
                  </a:lnTo>
                  <a:lnTo>
                    <a:pt x="330" y="502"/>
                  </a:lnTo>
                  <a:lnTo>
                    <a:pt x="330" y="485"/>
                  </a:lnTo>
                  <a:lnTo>
                    <a:pt x="330" y="468"/>
                  </a:lnTo>
                  <a:lnTo>
                    <a:pt x="334" y="453"/>
                  </a:lnTo>
                  <a:lnTo>
                    <a:pt x="334" y="434"/>
                  </a:lnTo>
                  <a:lnTo>
                    <a:pt x="338" y="419"/>
                  </a:lnTo>
                  <a:lnTo>
                    <a:pt x="340" y="400"/>
                  </a:lnTo>
                  <a:lnTo>
                    <a:pt x="344" y="383"/>
                  </a:lnTo>
                  <a:lnTo>
                    <a:pt x="344" y="364"/>
                  </a:lnTo>
                  <a:lnTo>
                    <a:pt x="348" y="346"/>
                  </a:lnTo>
                  <a:lnTo>
                    <a:pt x="348" y="329"/>
                  </a:lnTo>
                  <a:lnTo>
                    <a:pt x="351" y="312"/>
                  </a:lnTo>
                  <a:lnTo>
                    <a:pt x="351" y="295"/>
                  </a:lnTo>
                  <a:lnTo>
                    <a:pt x="353" y="278"/>
                  </a:lnTo>
                  <a:lnTo>
                    <a:pt x="353" y="261"/>
                  </a:lnTo>
                  <a:lnTo>
                    <a:pt x="353" y="244"/>
                  </a:lnTo>
                  <a:lnTo>
                    <a:pt x="342" y="253"/>
                  </a:lnTo>
                  <a:lnTo>
                    <a:pt x="334" y="265"/>
                  </a:lnTo>
                  <a:lnTo>
                    <a:pt x="330" y="270"/>
                  </a:lnTo>
                  <a:lnTo>
                    <a:pt x="330" y="280"/>
                  </a:lnTo>
                  <a:lnTo>
                    <a:pt x="327" y="286"/>
                  </a:lnTo>
                  <a:lnTo>
                    <a:pt x="325" y="293"/>
                  </a:lnTo>
                  <a:lnTo>
                    <a:pt x="321" y="306"/>
                  </a:lnTo>
                  <a:lnTo>
                    <a:pt x="313" y="318"/>
                  </a:lnTo>
                  <a:lnTo>
                    <a:pt x="306" y="324"/>
                  </a:lnTo>
                  <a:lnTo>
                    <a:pt x="294" y="327"/>
                  </a:lnTo>
                  <a:lnTo>
                    <a:pt x="287" y="341"/>
                  </a:lnTo>
                  <a:lnTo>
                    <a:pt x="281" y="350"/>
                  </a:lnTo>
                  <a:lnTo>
                    <a:pt x="277" y="352"/>
                  </a:lnTo>
                  <a:lnTo>
                    <a:pt x="275" y="350"/>
                  </a:lnTo>
                  <a:lnTo>
                    <a:pt x="273" y="343"/>
                  </a:lnTo>
                  <a:lnTo>
                    <a:pt x="272" y="333"/>
                  </a:lnTo>
                  <a:lnTo>
                    <a:pt x="270" y="320"/>
                  </a:lnTo>
                  <a:lnTo>
                    <a:pt x="270" y="306"/>
                  </a:lnTo>
                  <a:lnTo>
                    <a:pt x="268" y="287"/>
                  </a:lnTo>
                  <a:lnTo>
                    <a:pt x="268" y="270"/>
                  </a:lnTo>
                  <a:lnTo>
                    <a:pt x="268" y="251"/>
                  </a:lnTo>
                  <a:lnTo>
                    <a:pt x="270" y="234"/>
                  </a:lnTo>
                  <a:lnTo>
                    <a:pt x="270" y="217"/>
                  </a:lnTo>
                  <a:lnTo>
                    <a:pt x="270" y="204"/>
                  </a:lnTo>
                  <a:lnTo>
                    <a:pt x="270" y="190"/>
                  </a:lnTo>
                  <a:lnTo>
                    <a:pt x="272" y="183"/>
                  </a:lnTo>
                  <a:lnTo>
                    <a:pt x="272" y="173"/>
                  </a:lnTo>
                  <a:lnTo>
                    <a:pt x="272" y="166"/>
                  </a:lnTo>
                  <a:lnTo>
                    <a:pt x="270" y="158"/>
                  </a:lnTo>
                  <a:lnTo>
                    <a:pt x="270" y="149"/>
                  </a:lnTo>
                  <a:lnTo>
                    <a:pt x="268" y="141"/>
                  </a:lnTo>
                  <a:lnTo>
                    <a:pt x="266" y="132"/>
                  </a:lnTo>
                  <a:lnTo>
                    <a:pt x="264" y="124"/>
                  </a:lnTo>
                  <a:lnTo>
                    <a:pt x="260" y="118"/>
                  </a:lnTo>
                  <a:lnTo>
                    <a:pt x="254" y="109"/>
                  </a:lnTo>
                  <a:lnTo>
                    <a:pt x="251" y="101"/>
                  </a:lnTo>
                  <a:lnTo>
                    <a:pt x="245" y="95"/>
                  </a:lnTo>
                  <a:lnTo>
                    <a:pt x="241" y="92"/>
                  </a:lnTo>
                  <a:lnTo>
                    <a:pt x="228" y="78"/>
                  </a:lnTo>
                  <a:lnTo>
                    <a:pt x="215" y="73"/>
                  </a:lnTo>
                  <a:lnTo>
                    <a:pt x="220" y="88"/>
                  </a:lnTo>
                  <a:lnTo>
                    <a:pt x="224" y="105"/>
                  </a:lnTo>
                  <a:lnTo>
                    <a:pt x="224" y="120"/>
                  </a:lnTo>
                  <a:lnTo>
                    <a:pt x="226" y="137"/>
                  </a:lnTo>
                  <a:lnTo>
                    <a:pt x="222" y="152"/>
                  </a:lnTo>
                  <a:lnTo>
                    <a:pt x="218" y="168"/>
                  </a:lnTo>
                  <a:lnTo>
                    <a:pt x="215" y="185"/>
                  </a:lnTo>
                  <a:lnTo>
                    <a:pt x="211" y="200"/>
                  </a:lnTo>
                  <a:lnTo>
                    <a:pt x="205" y="215"/>
                  </a:lnTo>
                  <a:lnTo>
                    <a:pt x="201" y="230"/>
                  </a:lnTo>
                  <a:lnTo>
                    <a:pt x="196" y="248"/>
                  </a:lnTo>
                  <a:lnTo>
                    <a:pt x="194" y="263"/>
                  </a:lnTo>
                  <a:lnTo>
                    <a:pt x="192" y="280"/>
                  </a:lnTo>
                  <a:lnTo>
                    <a:pt x="192" y="295"/>
                  </a:lnTo>
                  <a:lnTo>
                    <a:pt x="194" y="312"/>
                  </a:lnTo>
                  <a:lnTo>
                    <a:pt x="199" y="333"/>
                  </a:lnTo>
                  <a:lnTo>
                    <a:pt x="201" y="354"/>
                  </a:lnTo>
                  <a:lnTo>
                    <a:pt x="205" y="377"/>
                  </a:lnTo>
                  <a:lnTo>
                    <a:pt x="209" y="402"/>
                  </a:lnTo>
                  <a:lnTo>
                    <a:pt x="213" y="428"/>
                  </a:lnTo>
                  <a:lnTo>
                    <a:pt x="215" y="451"/>
                  </a:lnTo>
                  <a:lnTo>
                    <a:pt x="218" y="478"/>
                  </a:lnTo>
                  <a:lnTo>
                    <a:pt x="220" y="502"/>
                  </a:lnTo>
                  <a:lnTo>
                    <a:pt x="222" y="529"/>
                  </a:lnTo>
                  <a:lnTo>
                    <a:pt x="220" y="552"/>
                  </a:lnTo>
                  <a:lnTo>
                    <a:pt x="218" y="576"/>
                  </a:lnTo>
                  <a:lnTo>
                    <a:pt x="213" y="599"/>
                  </a:lnTo>
                  <a:lnTo>
                    <a:pt x="205" y="622"/>
                  </a:lnTo>
                  <a:lnTo>
                    <a:pt x="196" y="641"/>
                  </a:lnTo>
                  <a:lnTo>
                    <a:pt x="182" y="662"/>
                  </a:lnTo>
                  <a:lnTo>
                    <a:pt x="167" y="679"/>
                  </a:lnTo>
                  <a:lnTo>
                    <a:pt x="148" y="696"/>
                  </a:lnTo>
                  <a:lnTo>
                    <a:pt x="137" y="670"/>
                  </a:lnTo>
                  <a:lnTo>
                    <a:pt x="127" y="641"/>
                  </a:lnTo>
                  <a:lnTo>
                    <a:pt x="116" y="613"/>
                  </a:lnTo>
                  <a:lnTo>
                    <a:pt x="108" y="586"/>
                  </a:lnTo>
                  <a:lnTo>
                    <a:pt x="99" y="557"/>
                  </a:lnTo>
                  <a:lnTo>
                    <a:pt x="91" y="531"/>
                  </a:lnTo>
                  <a:lnTo>
                    <a:pt x="83" y="504"/>
                  </a:lnTo>
                  <a:lnTo>
                    <a:pt x="76" y="479"/>
                  </a:lnTo>
                  <a:lnTo>
                    <a:pt x="66" y="451"/>
                  </a:lnTo>
                  <a:lnTo>
                    <a:pt x="57" y="424"/>
                  </a:lnTo>
                  <a:lnTo>
                    <a:pt x="47" y="398"/>
                  </a:lnTo>
                  <a:lnTo>
                    <a:pt x="40" y="371"/>
                  </a:lnTo>
                  <a:lnTo>
                    <a:pt x="28" y="344"/>
                  </a:lnTo>
                  <a:lnTo>
                    <a:pt x="19" y="320"/>
                  </a:lnTo>
                  <a:lnTo>
                    <a:pt x="9" y="293"/>
                  </a:lnTo>
                  <a:lnTo>
                    <a:pt x="0" y="267"/>
                  </a:lnTo>
                  <a:lnTo>
                    <a:pt x="7" y="261"/>
                  </a:lnTo>
                  <a:lnTo>
                    <a:pt x="15" y="259"/>
                  </a:lnTo>
                  <a:lnTo>
                    <a:pt x="24" y="259"/>
                  </a:lnTo>
                  <a:lnTo>
                    <a:pt x="36" y="263"/>
                  </a:lnTo>
                  <a:lnTo>
                    <a:pt x="45" y="268"/>
                  </a:lnTo>
                  <a:lnTo>
                    <a:pt x="59" y="274"/>
                  </a:lnTo>
                  <a:lnTo>
                    <a:pt x="70" y="284"/>
                  </a:lnTo>
                  <a:lnTo>
                    <a:pt x="81" y="291"/>
                  </a:lnTo>
                  <a:lnTo>
                    <a:pt x="93" y="297"/>
                  </a:lnTo>
                  <a:lnTo>
                    <a:pt x="102" y="301"/>
                  </a:lnTo>
                  <a:lnTo>
                    <a:pt x="112" y="305"/>
                  </a:lnTo>
                  <a:lnTo>
                    <a:pt x="123" y="305"/>
                  </a:lnTo>
                  <a:lnTo>
                    <a:pt x="131" y="301"/>
                  </a:lnTo>
                  <a:lnTo>
                    <a:pt x="138" y="293"/>
                  </a:lnTo>
                  <a:lnTo>
                    <a:pt x="146" y="278"/>
                  </a:lnTo>
                  <a:lnTo>
                    <a:pt x="152" y="261"/>
                  </a:lnTo>
                  <a:lnTo>
                    <a:pt x="156" y="244"/>
                  </a:lnTo>
                  <a:lnTo>
                    <a:pt x="157" y="229"/>
                  </a:lnTo>
                  <a:lnTo>
                    <a:pt x="159" y="211"/>
                  </a:lnTo>
                  <a:lnTo>
                    <a:pt x="161" y="196"/>
                  </a:lnTo>
                  <a:lnTo>
                    <a:pt x="157" y="179"/>
                  </a:lnTo>
                  <a:lnTo>
                    <a:pt x="156" y="162"/>
                  </a:lnTo>
                  <a:lnTo>
                    <a:pt x="154" y="145"/>
                  </a:lnTo>
                  <a:lnTo>
                    <a:pt x="152" y="128"/>
                  </a:lnTo>
                  <a:lnTo>
                    <a:pt x="148" y="111"/>
                  </a:lnTo>
                  <a:lnTo>
                    <a:pt x="146" y="94"/>
                  </a:lnTo>
                  <a:lnTo>
                    <a:pt x="142" y="78"/>
                  </a:lnTo>
                  <a:lnTo>
                    <a:pt x="142" y="61"/>
                  </a:lnTo>
                  <a:lnTo>
                    <a:pt x="140" y="46"/>
                  </a:lnTo>
                  <a:lnTo>
                    <a:pt x="140" y="33"/>
                  </a:lnTo>
                  <a:lnTo>
                    <a:pt x="142" y="19"/>
                  </a:lnTo>
                  <a:lnTo>
                    <a:pt x="148" y="6"/>
                  </a:lnTo>
                  <a:lnTo>
                    <a:pt x="150" y="4"/>
                  </a:lnTo>
                  <a:lnTo>
                    <a:pt x="154" y="0"/>
                  </a:lnTo>
                  <a:close/>
                </a:path>
              </a:pathLst>
            </a:custGeom>
            <a:solidFill>
              <a:srgbClr val="E6E6FF"/>
            </a:solidFill>
            <a:ln w="9525">
              <a:noFill/>
              <a:round/>
              <a:headEnd/>
              <a:tailEnd/>
            </a:ln>
          </p:spPr>
          <p:txBody>
            <a:bodyPr/>
            <a:lstStyle/>
            <a:p>
              <a:endParaRPr lang="fa-IR"/>
            </a:p>
          </p:txBody>
        </p:sp>
        <p:sp>
          <p:nvSpPr>
            <p:cNvPr id="12306" name="Freeform 14"/>
            <p:cNvSpPr>
              <a:spLocks/>
            </p:cNvSpPr>
            <p:nvPr/>
          </p:nvSpPr>
          <p:spPr bwMode="auto">
            <a:xfrm>
              <a:off x="3484" y="1513"/>
              <a:ext cx="514" cy="586"/>
            </a:xfrm>
            <a:custGeom>
              <a:avLst/>
              <a:gdLst>
                <a:gd name="T0" fmla="*/ 411 w 1029"/>
                <a:gd name="T1" fmla="*/ 36 h 1173"/>
                <a:gd name="T2" fmla="*/ 449 w 1029"/>
                <a:gd name="T3" fmla="*/ 109 h 1173"/>
                <a:gd name="T4" fmla="*/ 525 w 1029"/>
                <a:gd name="T5" fmla="*/ 158 h 1173"/>
                <a:gd name="T6" fmla="*/ 590 w 1029"/>
                <a:gd name="T7" fmla="*/ 215 h 1173"/>
                <a:gd name="T8" fmla="*/ 658 w 1029"/>
                <a:gd name="T9" fmla="*/ 274 h 1173"/>
                <a:gd name="T10" fmla="*/ 734 w 1029"/>
                <a:gd name="T11" fmla="*/ 261 h 1173"/>
                <a:gd name="T12" fmla="*/ 805 w 1029"/>
                <a:gd name="T13" fmla="*/ 274 h 1173"/>
                <a:gd name="T14" fmla="*/ 825 w 1029"/>
                <a:gd name="T15" fmla="*/ 360 h 1173"/>
                <a:gd name="T16" fmla="*/ 841 w 1029"/>
                <a:gd name="T17" fmla="*/ 498 h 1173"/>
                <a:gd name="T18" fmla="*/ 877 w 1029"/>
                <a:gd name="T19" fmla="*/ 639 h 1173"/>
                <a:gd name="T20" fmla="*/ 858 w 1029"/>
                <a:gd name="T21" fmla="*/ 757 h 1173"/>
                <a:gd name="T22" fmla="*/ 805 w 1029"/>
                <a:gd name="T23" fmla="*/ 789 h 1173"/>
                <a:gd name="T24" fmla="*/ 728 w 1029"/>
                <a:gd name="T25" fmla="*/ 761 h 1173"/>
                <a:gd name="T26" fmla="*/ 664 w 1029"/>
                <a:gd name="T27" fmla="*/ 696 h 1173"/>
                <a:gd name="T28" fmla="*/ 605 w 1029"/>
                <a:gd name="T29" fmla="*/ 533 h 1173"/>
                <a:gd name="T30" fmla="*/ 533 w 1029"/>
                <a:gd name="T31" fmla="*/ 354 h 1173"/>
                <a:gd name="T32" fmla="*/ 439 w 1029"/>
                <a:gd name="T33" fmla="*/ 228 h 1173"/>
                <a:gd name="T34" fmla="*/ 504 w 1029"/>
                <a:gd name="T35" fmla="*/ 392 h 1173"/>
                <a:gd name="T36" fmla="*/ 535 w 1029"/>
                <a:gd name="T37" fmla="*/ 609 h 1173"/>
                <a:gd name="T38" fmla="*/ 603 w 1029"/>
                <a:gd name="T39" fmla="*/ 789 h 1173"/>
                <a:gd name="T40" fmla="*/ 635 w 1029"/>
                <a:gd name="T41" fmla="*/ 841 h 1173"/>
                <a:gd name="T42" fmla="*/ 679 w 1029"/>
                <a:gd name="T43" fmla="*/ 869 h 1173"/>
                <a:gd name="T44" fmla="*/ 704 w 1029"/>
                <a:gd name="T45" fmla="*/ 892 h 1173"/>
                <a:gd name="T46" fmla="*/ 652 w 1029"/>
                <a:gd name="T47" fmla="*/ 907 h 1173"/>
                <a:gd name="T48" fmla="*/ 658 w 1029"/>
                <a:gd name="T49" fmla="*/ 941 h 1173"/>
                <a:gd name="T50" fmla="*/ 820 w 1029"/>
                <a:gd name="T51" fmla="*/ 958 h 1173"/>
                <a:gd name="T52" fmla="*/ 962 w 1029"/>
                <a:gd name="T53" fmla="*/ 1046 h 1173"/>
                <a:gd name="T54" fmla="*/ 983 w 1029"/>
                <a:gd name="T55" fmla="*/ 1141 h 1173"/>
                <a:gd name="T56" fmla="*/ 856 w 1029"/>
                <a:gd name="T57" fmla="*/ 1171 h 1173"/>
                <a:gd name="T58" fmla="*/ 723 w 1029"/>
                <a:gd name="T59" fmla="*/ 1139 h 1173"/>
                <a:gd name="T60" fmla="*/ 637 w 1029"/>
                <a:gd name="T61" fmla="*/ 1084 h 1173"/>
                <a:gd name="T62" fmla="*/ 574 w 1029"/>
                <a:gd name="T63" fmla="*/ 1014 h 1173"/>
                <a:gd name="T64" fmla="*/ 514 w 1029"/>
                <a:gd name="T65" fmla="*/ 1021 h 1173"/>
                <a:gd name="T66" fmla="*/ 517 w 1029"/>
                <a:gd name="T67" fmla="*/ 968 h 1173"/>
                <a:gd name="T68" fmla="*/ 540 w 1029"/>
                <a:gd name="T69" fmla="*/ 911 h 1173"/>
                <a:gd name="T70" fmla="*/ 540 w 1029"/>
                <a:gd name="T71" fmla="*/ 886 h 1173"/>
                <a:gd name="T72" fmla="*/ 504 w 1029"/>
                <a:gd name="T73" fmla="*/ 896 h 1173"/>
                <a:gd name="T74" fmla="*/ 453 w 1029"/>
                <a:gd name="T75" fmla="*/ 928 h 1173"/>
                <a:gd name="T76" fmla="*/ 394 w 1029"/>
                <a:gd name="T77" fmla="*/ 938 h 1173"/>
                <a:gd name="T78" fmla="*/ 377 w 1029"/>
                <a:gd name="T79" fmla="*/ 911 h 1173"/>
                <a:gd name="T80" fmla="*/ 422 w 1029"/>
                <a:gd name="T81" fmla="*/ 863 h 1173"/>
                <a:gd name="T82" fmla="*/ 476 w 1029"/>
                <a:gd name="T83" fmla="*/ 829 h 1173"/>
                <a:gd name="T84" fmla="*/ 466 w 1029"/>
                <a:gd name="T85" fmla="*/ 797 h 1173"/>
                <a:gd name="T86" fmla="*/ 417 w 1029"/>
                <a:gd name="T87" fmla="*/ 782 h 1173"/>
                <a:gd name="T88" fmla="*/ 369 w 1029"/>
                <a:gd name="T89" fmla="*/ 780 h 1173"/>
                <a:gd name="T90" fmla="*/ 337 w 1029"/>
                <a:gd name="T91" fmla="*/ 825 h 1173"/>
                <a:gd name="T92" fmla="*/ 198 w 1029"/>
                <a:gd name="T93" fmla="*/ 702 h 1173"/>
                <a:gd name="T94" fmla="*/ 133 w 1029"/>
                <a:gd name="T95" fmla="*/ 533 h 1173"/>
                <a:gd name="T96" fmla="*/ 169 w 1029"/>
                <a:gd name="T97" fmla="*/ 491 h 1173"/>
                <a:gd name="T98" fmla="*/ 204 w 1029"/>
                <a:gd name="T99" fmla="*/ 578 h 1173"/>
                <a:gd name="T100" fmla="*/ 251 w 1029"/>
                <a:gd name="T101" fmla="*/ 658 h 1173"/>
                <a:gd name="T102" fmla="*/ 295 w 1029"/>
                <a:gd name="T103" fmla="*/ 690 h 1173"/>
                <a:gd name="T104" fmla="*/ 295 w 1029"/>
                <a:gd name="T105" fmla="*/ 618 h 1173"/>
                <a:gd name="T106" fmla="*/ 247 w 1029"/>
                <a:gd name="T107" fmla="*/ 453 h 1173"/>
                <a:gd name="T108" fmla="*/ 228 w 1029"/>
                <a:gd name="T109" fmla="*/ 280 h 1173"/>
                <a:gd name="T110" fmla="*/ 105 w 1029"/>
                <a:gd name="T111" fmla="*/ 439 h 1173"/>
                <a:gd name="T112" fmla="*/ 42 w 1029"/>
                <a:gd name="T113" fmla="*/ 704 h 1173"/>
                <a:gd name="T114" fmla="*/ 76 w 1029"/>
                <a:gd name="T115" fmla="*/ 930 h 1173"/>
                <a:gd name="T116" fmla="*/ 4 w 1029"/>
                <a:gd name="T117" fmla="*/ 736 h 1173"/>
                <a:gd name="T118" fmla="*/ 71 w 1029"/>
                <a:gd name="T119" fmla="*/ 362 h 1173"/>
                <a:gd name="T120" fmla="*/ 308 w 1029"/>
                <a:gd name="T121" fmla="*/ 42 h 1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9"/>
                <a:gd name="T184" fmla="*/ 0 h 1173"/>
                <a:gd name="T185" fmla="*/ 1029 w 1029"/>
                <a:gd name="T186" fmla="*/ 1173 h 1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9" h="1173">
                  <a:moveTo>
                    <a:pt x="361" y="0"/>
                  </a:moveTo>
                  <a:lnTo>
                    <a:pt x="375" y="2"/>
                  </a:lnTo>
                  <a:lnTo>
                    <a:pt x="388" y="10"/>
                  </a:lnTo>
                  <a:lnTo>
                    <a:pt x="398" y="16"/>
                  </a:lnTo>
                  <a:lnTo>
                    <a:pt x="407" y="27"/>
                  </a:lnTo>
                  <a:lnTo>
                    <a:pt x="411" y="36"/>
                  </a:lnTo>
                  <a:lnTo>
                    <a:pt x="419" y="50"/>
                  </a:lnTo>
                  <a:lnTo>
                    <a:pt x="426" y="61"/>
                  </a:lnTo>
                  <a:lnTo>
                    <a:pt x="432" y="74"/>
                  </a:lnTo>
                  <a:lnTo>
                    <a:pt x="436" y="86"/>
                  </a:lnTo>
                  <a:lnTo>
                    <a:pt x="443" y="99"/>
                  </a:lnTo>
                  <a:lnTo>
                    <a:pt x="449" y="109"/>
                  </a:lnTo>
                  <a:lnTo>
                    <a:pt x="458" y="122"/>
                  </a:lnTo>
                  <a:lnTo>
                    <a:pt x="468" y="130"/>
                  </a:lnTo>
                  <a:lnTo>
                    <a:pt x="481" y="139"/>
                  </a:lnTo>
                  <a:lnTo>
                    <a:pt x="496" y="147"/>
                  </a:lnTo>
                  <a:lnTo>
                    <a:pt x="514" y="152"/>
                  </a:lnTo>
                  <a:lnTo>
                    <a:pt x="525" y="158"/>
                  </a:lnTo>
                  <a:lnTo>
                    <a:pt x="536" y="166"/>
                  </a:lnTo>
                  <a:lnTo>
                    <a:pt x="546" y="173"/>
                  </a:lnTo>
                  <a:lnTo>
                    <a:pt x="559" y="185"/>
                  </a:lnTo>
                  <a:lnTo>
                    <a:pt x="569" y="194"/>
                  </a:lnTo>
                  <a:lnTo>
                    <a:pt x="580" y="204"/>
                  </a:lnTo>
                  <a:lnTo>
                    <a:pt x="590" y="215"/>
                  </a:lnTo>
                  <a:lnTo>
                    <a:pt x="603" y="227"/>
                  </a:lnTo>
                  <a:lnTo>
                    <a:pt x="612" y="236"/>
                  </a:lnTo>
                  <a:lnTo>
                    <a:pt x="624" y="247"/>
                  </a:lnTo>
                  <a:lnTo>
                    <a:pt x="635" y="257"/>
                  </a:lnTo>
                  <a:lnTo>
                    <a:pt x="647" y="266"/>
                  </a:lnTo>
                  <a:lnTo>
                    <a:pt x="658" y="274"/>
                  </a:lnTo>
                  <a:lnTo>
                    <a:pt x="670" y="284"/>
                  </a:lnTo>
                  <a:lnTo>
                    <a:pt x="681" y="289"/>
                  </a:lnTo>
                  <a:lnTo>
                    <a:pt x="692" y="297"/>
                  </a:lnTo>
                  <a:lnTo>
                    <a:pt x="706" y="280"/>
                  </a:lnTo>
                  <a:lnTo>
                    <a:pt x="719" y="268"/>
                  </a:lnTo>
                  <a:lnTo>
                    <a:pt x="734" y="261"/>
                  </a:lnTo>
                  <a:lnTo>
                    <a:pt x="747" y="257"/>
                  </a:lnTo>
                  <a:lnTo>
                    <a:pt x="761" y="253"/>
                  </a:lnTo>
                  <a:lnTo>
                    <a:pt x="774" y="255"/>
                  </a:lnTo>
                  <a:lnTo>
                    <a:pt x="784" y="259"/>
                  </a:lnTo>
                  <a:lnTo>
                    <a:pt x="795" y="266"/>
                  </a:lnTo>
                  <a:lnTo>
                    <a:pt x="805" y="274"/>
                  </a:lnTo>
                  <a:lnTo>
                    <a:pt x="812" y="285"/>
                  </a:lnTo>
                  <a:lnTo>
                    <a:pt x="818" y="297"/>
                  </a:lnTo>
                  <a:lnTo>
                    <a:pt x="824" y="312"/>
                  </a:lnTo>
                  <a:lnTo>
                    <a:pt x="827" y="327"/>
                  </a:lnTo>
                  <a:lnTo>
                    <a:pt x="827" y="344"/>
                  </a:lnTo>
                  <a:lnTo>
                    <a:pt x="825" y="360"/>
                  </a:lnTo>
                  <a:lnTo>
                    <a:pt x="822" y="381"/>
                  </a:lnTo>
                  <a:lnTo>
                    <a:pt x="822" y="403"/>
                  </a:lnTo>
                  <a:lnTo>
                    <a:pt x="825" y="426"/>
                  </a:lnTo>
                  <a:lnTo>
                    <a:pt x="829" y="451"/>
                  </a:lnTo>
                  <a:lnTo>
                    <a:pt x="835" y="476"/>
                  </a:lnTo>
                  <a:lnTo>
                    <a:pt x="841" y="498"/>
                  </a:lnTo>
                  <a:lnTo>
                    <a:pt x="848" y="521"/>
                  </a:lnTo>
                  <a:lnTo>
                    <a:pt x="854" y="546"/>
                  </a:lnTo>
                  <a:lnTo>
                    <a:pt x="863" y="571"/>
                  </a:lnTo>
                  <a:lnTo>
                    <a:pt x="867" y="592"/>
                  </a:lnTo>
                  <a:lnTo>
                    <a:pt x="873" y="616"/>
                  </a:lnTo>
                  <a:lnTo>
                    <a:pt x="877" y="639"/>
                  </a:lnTo>
                  <a:lnTo>
                    <a:pt x="881" y="664"/>
                  </a:lnTo>
                  <a:lnTo>
                    <a:pt x="879" y="687"/>
                  </a:lnTo>
                  <a:lnTo>
                    <a:pt x="877" y="709"/>
                  </a:lnTo>
                  <a:lnTo>
                    <a:pt x="873" y="734"/>
                  </a:lnTo>
                  <a:lnTo>
                    <a:pt x="867" y="757"/>
                  </a:lnTo>
                  <a:lnTo>
                    <a:pt x="858" y="757"/>
                  </a:lnTo>
                  <a:lnTo>
                    <a:pt x="850" y="757"/>
                  </a:lnTo>
                  <a:lnTo>
                    <a:pt x="844" y="757"/>
                  </a:lnTo>
                  <a:lnTo>
                    <a:pt x="841" y="755"/>
                  </a:lnTo>
                  <a:lnTo>
                    <a:pt x="827" y="770"/>
                  </a:lnTo>
                  <a:lnTo>
                    <a:pt x="818" y="782"/>
                  </a:lnTo>
                  <a:lnTo>
                    <a:pt x="805" y="789"/>
                  </a:lnTo>
                  <a:lnTo>
                    <a:pt x="793" y="793"/>
                  </a:lnTo>
                  <a:lnTo>
                    <a:pt x="780" y="791"/>
                  </a:lnTo>
                  <a:lnTo>
                    <a:pt x="766" y="787"/>
                  </a:lnTo>
                  <a:lnTo>
                    <a:pt x="753" y="780"/>
                  </a:lnTo>
                  <a:lnTo>
                    <a:pt x="742" y="772"/>
                  </a:lnTo>
                  <a:lnTo>
                    <a:pt x="728" y="761"/>
                  </a:lnTo>
                  <a:lnTo>
                    <a:pt x="715" y="749"/>
                  </a:lnTo>
                  <a:lnTo>
                    <a:pt x="702" y="738"/>
                  </a:lnTo>
                  <a:lnTo>
                    <a:pt x="692" y="727"/>
                  </a:lnTo>
                  <a:lnTo>
                    <a:pt x="681" y="715"/>
                  </a:lnTo>
                  <a:lnTo>
                    <a:pt x="673" y="704"/>
                  </a:lnTo>
                  <a:lnTo>
                    <a:pt x="664" y="696"/>
                  </a:lnTo>
                  <a:lnTo>
                    <a:pt x="658" y="690"/>
                  </a:lnTo>
                  <a:lnTo>
                    <a:pt x="647" y="660"/>
                  </a:lnTo>
                  <a:lnTo>
                    <a:pt x="637" y="628"/>
                  </a:lnTo>
                  <a:lnTo>
                    <a:pt x="626" y="597"/>
                  </a:lnTo>
                  <a:lnTo>
                    <a:pt x="616" y="565"/>
                  </a:lnTo>
                  <a:lnTo>
                    <a:pt x="605" y="533"/>
                  </a:lnTo>
                  <a:lnTo>
                    <a:pt x="595" y="502"/>
                  </a:lnTo>
                  <a:lnTo>
                    <a:pt x="584" y="472"/>
                  </a:lnTo>
                  <a:lnTo>
                    <a:pt x="573" y="443"/>
                  </a:lnTo>
                  <a:lnTo>
                    <a:pt x="559" y="413"/>
                  </a:lnTo>
                  <a:lnTo>
                    <a:pt x="546" y="382"/>
                  </a:lnTo>
                  <a:lnTo>
                    <a:pt x="533" y="354"/>
                  </a:lnTo>
                  <a:lnTo>
                    <a:pt x="519" y="327"/>
                  </a:lnTo>
                  <a:lnTo>
                    <a:pt x="500" y="299"/>
                  </a:lnTo>
                  <a:lnTo>
                    <a:pt x="483" y="274"/>
                  </a:lnTo>
                  <a:lnTo>
                    <a:pt x="466" y="249"/>
                  </a:lnTo>
                  <a:lnTo>
                    <a:pt x="447" y="228"/>
                  </a:lnTo>
                  <a:lnTo>
                    <a:pt x="439" y="228"/>
                  </a:lnTo>
                  <a:lnTo>
                    <a:pt x="438" y="228"/>
                  </a:lnTo>
                  <a:lnTo>
                    <a:pt x="457" y="257"/>
                  </a:lnTo>
                  <a:lnTo>
                    <a:pt x="474" y="291"/>
                  </a:lnTo>
                  <a:lnTo>
                    <a:pt x="485" y="324"/>
                  </a:lnTo>
                  <a:lnTo>
                    <a:pt x="496" y="360"/>
                  </a:lnTo>
                  <a:lnTo>
                    <a:pt x="504" y="392"/>
                  </a:lnTo>
                  <a:lnTo>
                    <a:pt x="510" y="428"/>
                  </a:lnTo>
                  <a:lnTo>
                    <a:pt x="516" y="464"/>
                  </a:lnTo>
                  <a:lnTo>
                    <a:pt x="521" y="502"/>
                  </a:lnTo>
                  <a:lnTo>
                    <a:pt x="525" y="536"/>
                  </a:lnTo>
                  <a:lnTo>
                    <a:pt x="529" y="573"/>
                  </a:lnTo>
                  <a:lnTo>
                    <a:pt x="535" y="609"/>
                  </a:lnTo>
                  <a:lnTo>
                    <a:pt x="544" y="645"/>
                  </a:lnTo>
                  <a:lnTo>
                    <a:pt x="552" y="679"/>
                  </a:lnTo>
                  <a:lnTo>
                    <a:pt x="565" y="713"/>
                  </a:lnTo>
                  <a:lnTo>
                    <a:pt x="580" y="747"/>
                  </a:lnTo>
                  <a:lnTo>
                    <a:pt x="599" y="780"/>
                  </a:lnTo>
                  <a:lnTo>
                    <a:pt x="603" y="789"/>
                  </a:lnTo>
                  <a:lnTo>
                    <a:pt x="609" y="797"/>
                  </a:lnTo>
                  <a:lnTo>
                    <a:pt x="614" y="806"/>
                  </a:lnTo>
                  <a:lnTo>
                    <a:pt x="620" y="816"/>
                  </a:lnTo>
                  <a:lnTo>
                    <a:pt x="626" y="824"/>
                  </a:lnTo>
                  <a:lnTo>
                    <a:pt x="631" y="833"/>
                  </a:lnTo>
                  <a:lnTo>
                    <a:pt x="635" y="841"/>
                  </a:lnTo>
                  <a:lnTo>
                    <a:pt x="643" y="848"/>
                  </a:lnTo>
                  <a:lnTo>
                    <a:pt x="649" y="854"/>
                  </a:lnTo>
                  <a:lnTo>
                    <a:pt x="656" y="862"/>
                  </a:lnTo>
                  <a:lnTo>
                    <a:pt x="664" y="865"/>
                  </a:lnTo>
                  <a:lnTo>
                    <a:pt x="671" y="869"/>
                  </a:lnTo>
                  <a:lnTo>
                    <a:pt x="679" y="869"/>
                  </a:lnTo>
                  <a:lnTo>
                    <a:pt x="689" y="871"/>
                  </a:lnTo>
                  <a:lnTo>
                    <a:pt x="698" y="869"/>
                  </a:lnTo>
                  <a:lnTo>
                    <a:pt x="711" y="869"/>
                  </a:lnTo>
                  <a:lnTo>
                    <a:pt x="713" y="879"/>
                  </a:lnTo>
                  <a:lnTo>
                    <a:pt x="713" y="892"/>
                  </a:lnTo>
                  <a:lnTo>
                    <a:pt x="704" y="892"/>
                  </a:lnTo>
                  <a:lnTo>
                    <a:pt x="696" y="892"/>
                  </a:lnTo>
                  <a:lnTo>
                    <a:pt x="687" y="892"/>
                  </a:lnTo>
                  <a:lnTo>
                    <a:pt x="679" y="896"/>
                  </a:lnTo>
                  <a:lnTo>
                    <a:pt x="670" y="900"/>
                  </a:lnTo>
                  <a:lnTo>
                    <a:pt x="662" y="903"/>
                  </a:lnTo>
                  <a:lnTo>
                    <a:pt x="652" y="907"/>
                  </a:lnTo>
                  <a:lnTo>
                    <a:pt x="645" y="911"/>
                  </a:lnTo>
                  <a:lnTo>
                    <a:pt x="643" y="922"/>
                  </a:lnTo>
                  <a:lnTo>
                    <a:pt x="639" y="932"/>
                  </a:lnTo>
                  <a:lnTo>
                    <a:pt x="633" y="941"/>
                  </a:lnTo>
                  <a:lnTo>
                    <a:pt x="631" y="953"/>
                  </a:lnTo>
                  <a:lnTo>
                    <a:pt x="658" y="941"/>
                  </a:lnTo>
                  <a:lnTo>
                    <a:pt x="687" y="934"/>
                  </a:lnTo>
                  <a:lnTo>
                    <a:pt x="715" y="932"/>
                  </a:lnTo>
                  <a:lnTo>
                    <a:pt x="742" y="936"/>
                  </a:lnTo>
                  <a:lnTo>
                    <a:pt x="768" y="939"/>
                  </a:lnTo>
                  <a:lnTo>
                    <a:pt x="795" y="947"/>
                  </a:lnTo>
                  <a:lnTo>
                    <a:pt x="820" y="958"/>
                  </a:lnTo>
                  <a:lnTo>
                    <a:pt x="846" y="972"/>
                  </a:lnTo>
                  <a:lnTo>
                    <a:pt x="869" y="983"/>
                  </a:lnTo>
                  <a:lnTo>
                    <a:pt x="894" y="1000"/>
                  </a:lnTo>
                  <a:lnTo>
                    <a:pt x="917" y="1016"/>
                  </a:lnTo>
                  <a:lnTo>
                    <a:pt x="941" y="1031"/>
                  </a:lnTo>
                  <a:lnTo>
                    <a:pt x="962" y="1046"/>
                  </a:lnTo>
                  <a:lnTo>
                    <a:pt x="985" y="1061"/>
                  </a:lnTo>
                  <a:lnTo>
                    <a:pt x="1006" y="1073"/>
                  </a:lnTo>
                  <a:lnTo>
                    <a:pt x="1029" y="1086"/>
                  </a:lnTo>
                  <a:lnTo>
                    <a:pt x="1016" y="1107"/>
                  </a:lnTo>
                  <a:lnTo>
                    <a:pt x="1000" y="1126"/>
                  </a:lnTo>
                  <a:lnTo>
                    <a:pt x="983" y="1141"/>
                  </a:lnTo>
                  <a:lnTo>
                    <a:pt x="966" y="1152"/>
                  </a:lnTo>
                  <a:lnTo>
                    <a:pt x="943" y="1160"/>
                  </a:lnTo>
                  <a:lnTo>
                    <a:pt x="924" y="1168"/>
                  </a:lnTo>
                  <a:lnTo>
                    <a:pt x="901" y="1171"/>
                  </a:lnTo>
                  <a:lnTo>
                    <a:pt x="881" y="1173"/>
                  </a:lnTo>
                  <a:lnTo>
                    <a:pt x="856" y="1171"/>
                  </a:lnTo>
                  <a:lnTo>
                    <a:pt x="833" y="1170"/>
                  </a:lnTo>
                  <a:lnTo>
                    <a:pt x="808" y="1164"/>
                  </a:lnTo>
                  <a:lnTo>
                    <a:pt x="787" y="1160"/>
                  </a:lnTo>
                  <a:lnTo>
                    <a:pt x="765" y="1152"/>
                  </a:lnTo>
                  <a:lnTo>
                    <a:pt x="742" y="1147"/>
                  </a:lnTo>
                  <a:lnTo>
                    <a:pt x="723" y="1139"/>
                  </a:lnTo>
                  <a:lnTo>
                    <a:pt x="704" y="1132"/>
                  </a:lnTo>
                  <a:lnTo>
                    <a:pt x="689" y="1126"/>
                  </a:lnTo>
                  <a:lnTo>
                    <a:pt x="675" y="1118"/>
                  </a:lnTo>
                  <a:lnTo>
                    <a:pt x="662" y="1107"/>
                  </a:lnTo>
                  <a:lnTo>
                    <a:pt x="649" y="1097"/>
                  </a:lnTo>
                  <a:lnTo>
                    <a:pt x="637" y="1084"/>
                  </a:lnTo>
                  <a:lnTo>
                    <a:pt x="626" y="1071"/>
                  </a:lnTo>
                  <a:lnTo>
                    <a:pt x="616" y="1057"/>
                  </a:lnTo>
                  <a:lnTo>
                    <a:pt x="607" y="1044"/>
                  </a:lnTo>
                  <a:lnTo>
                    <a:pt x="595" y="1033"/>
                  </a:lnTo>
                  <a:lnTo>
                    <a:pt x="586" y="1023"/>
                  </a:lnTo>
                  <a:lnTo>
                    <a:pt x="574" y="1014"/>
                  </a:lnTo>
                  <a:lnTo>
                    <a:pt x="565" y="1010"/>
                  </a:lnTo>
                  <a:lnTo>
                    <a:pt x="554" y="1008"/>
                  </a:lnTo>
                  <a:lnTo>
                    <a:pt x="542" y="1012"/>
                  </a:lnTo>
                  <a:lnTo>
                    <a:pt x="531" y="1017"/>
                  </a:lnTo>
                  <a:lnTo>
                    <a:pt x="519" y="1031"/>
                  </a:lnTo>
                  <a:lnTo>
                    <a:pt x="514" y="1021"/>
                  </a:lnTo>
                  <a:lnTo>
                    <a:pt x="510" y="1014"/>
                  </a:lnTo>
                  <a:lnTo>
                    <a:pt x="510" y="1004"/>
                  </a:lnTo>
                  <a:lnTo>
                    <a:pt x="510" y="995"/>
                  </a:lnTo>
                  <a:lnTo>
                    <a:pt x="510" y="987"/>
                  </a:lnTo>
                  <a:lnTo>
                    <a:pt x="514" y="978"/>
                  </a:lnTo>
                  <a:lnTo>
                    <a:pt x="517" y="968"/>
                  </a:lnTo>
                  <a:lnTo>
                    <a:pt x="521" y="958"/>
                  </a:lnTo>
                  <a:lnTo>
                    <a:pt x="525" y="949"/>
                  </a:lnTo>
                  <a:lnTo>
                    <a:pt x="529" y="939"/>
                  </a:lnTo>
                  <a:lnTo>
                    <a:pt x="533" y="930"/>
                  </a:lnTo>
                  <a:lnTo>
                    <a:pt x="538" y="920"/>
                  </a:lnTo>
                  <a:lnTo>
                    <a:pt x="540" y="911"/>
                  </a:lnTo>
                  <a:lnTo>
                    <a:pt x="546" y="901"/>
                  </a:lnTo>
                  <a:lnTo>
                    <a:pt x="550" y="892"/>
                  </a:lnTo>
                  <a:lnTo>
                    <a:pt x="554" y="884"/>
                  </a:lnTo>
                  <a:lnTo>
                    <a:pt x="548" y="879"/>
                  </a:lnTo>
                  <a:lnTo>
                    <a:pt x="542" y="882"/>
                  </a:lnTo>
                  <a:lnTo>
                    <a:pt x="540" y="886"/>
                  </a:lnTo>
                  <a:lnTo>
                    <a:pt x="540" y="894"/>
                  </a:lnTo>
                  <a:lnTo>
                    <a:pt x="533" y="894"/>
                  </a:lnTo>
                  <a:lnTo>
                    <a:pt x="523" y="894"/>
                  </a:lnTo>
                  <a:lnTo>
                    <a:pt x="517" y="894"/>
                  </a:lnTo>
                  <a:lnTo>
                    <a:pt x="512" y="892"/>
                  </a:lnTo>
                  <a:lnTo>
                    <a:pt x="504" y="896"/>
                  </a:lnTo>
                  <a:lnTo>
                    <a:pt x="496" y="903"/>
                  </a:lnTo>
                  <a:lnTo>
                    <a:pt x="487" y="909"/>
                  </a:lnTo>
                  <a:lnTo>
                    <a:pt x="481" y="915"/>
                  </a:lnTo>
                  <a:lnTo>
                    <a:pt x="472" y="919"/>
                  </a:lnTo>
                  <a:lnTo>
                    <a:pt x="462" y="924"/>
                  </a:lnTo>
                  <a:lnTo>
                    <a:pt x="453" y="928"/>
                  </a:lnTo>
                  <a:lnTo>
                    <a:pt x="445" y="932"/>
                  </a:lnTo>
                  <a:lnTo>
                    <a:pt x="434" y="932"/>
                  </a:lnTo>
                  <a:lnTo>
                    <a:pt x="424" y="934"/>
                  </a:lnTo>
                  <a:lnTo>
                    <a:pt x="413" y="936"/>
                  </a:lnTo>
                  <a:lnTo>
                    <a:pt x="403" y="938"/>
                  </a:lnTo>
                  <a:lnTo>
                    <a:pt x="394" y="938"/>
                  </a:lnTo>
                  <a:lnTo>
                    <a:pt x="384" y="938"/>
                  </a:lnTo>
                  <a:lnTo>
                    <a:pt x="373" y="938"/>
                  </a:lnTo>
                  <a:lnTo>
                    <a:pt x="365" y="939"/>
                  </a:lnTo>
                  <a:lnTo>
                    <a:pt x="367" y="930"/>
                  </a:lnTo>
                  <a:lnTo>
                    <a:pt x="371" y="920"/>
                  </a:lnTo>
                  <a:lnTo>
                    <a:pt x="377" y="911"/>
                  </a:lnTo>
                  <a:lnTo>
                    <a:pt x="384" y="903"/>
                  </a:lnTo>
                  <a:lnTo>
                    <a:pt x="390" y="894"/>
                  </a:lnTo>
                  <a:lnTo>
                    <a:pt x="398" y="886"/>
                  </a:lnTo>
                  <a:lnTo>
                    <a:pt x="405" y="879"/>
                  </a:lnTo>
                  <a:lnTo>
                    <a:pt x="415" y="871"/>
                  </a:lnTo>
                  <a:lnTo>
                    <a:pt x="422" y="863"/>
                  </a:lnTo>
                  <a:lnTo>
                    <a:pt x="430" y="856"/>
                  </a:lnTo>
                  <a:lnTo>
                    <a:pt x="439" y="848"/>
                  </a:lnTo>
                  <a:lnTo>
                    <a:pt x="449" y="843"/>
                  </a:lnTo>
                  <a:lnTo>
                    <a:pt x="458" y="837"/>
                  </a:lnTo>
                  <a:lnTo>
                    <a:pt x="468" y="833"/>
                  </a:lnTo>
                  <a:lnTo>
                    <a:pt x="476" y="829"/>
                  </a:lnTo>
                  <a:lnTo>
                    <a:pt x="485" y="825"/>
                  </a:lnTo>
                  <a:lnTo>
                    <a:pt x="483" y="816"/>
                  </a:lnTo>
                  <a:lnTo>
                    <a:pt x="481" y="810"/>
                  </a:lnTo>
                  <a:lnTo>
                    <a:pt x="477" y="805"/>
                  </a:lnTo>
                  <a:lnTo>
                    <a:pt x="474" y="801"/>
                  </a:lnTo>
                  <a:lnTo>
                    <a:pt x="466" y="797"/>
                  </a:lnTo>
                  <a:lnTo>
                    <a:pt x="458" y="793"/>
                  </a:lnTo>
                  <a:lnTo>
                    <a:pt x="451" y="791"/>
                  </a:lnTo>
                  <a:lnTo>
                    <a:pt x="443" y="789"/>
                  </a:lnTo>
                  <a:lnTo>
                    <a:pt x="434" y="787"/>
                  </a:lnTo>
                  <a:lnTo>
                    <a:pt x="426" y="785"/>
                  </a:lnTo>
                  <a:lnTo>
                    <a:pt x="417" y="782"/>
                  </a:lnTo>
                  <a:lnTo>
                    <a:pt x="411" y="780"/>
                  </a:lnTo>
                  <a:lnTo>
                    <a:pt x="398" y="772"/>
                  </a:lnTo>
                  <a:lnTo>
                    <a:pt x="390" y="761"/>
                  </a:lnTo>
                  <a:lnTo>
                    <a:pt x="379" y="763"/>
                  </a:lnTo>
                  <a:lnTo>
                    <a:pt x="373" y="772"/>
                  </a:lnTo>
                  <a:lnTo>
                    <a:pt x="369" y="780"/>
                  </a:lnTo>
                  <a:lnTo>
                    <a:pt x="369" y="791"/>
                  </a:lnTo>
                  <a:lnTo>
                    <a:pt x="367" y="803"/>
                  </a:lnTo>
                  <a:lnTo>
                    <a:pt x="367" y="816"/>
                  </a:lnTo>
                  <a:lnTo>
                    <a:pt x="365" y="827"/>
                  </a:lnTo>
                  <a:lnTo>
                    <a:pt x="361" y="839"/>
                  </a:lnTo>
                  <a:lnTo>
                    <a:pt x="337" y="825"/>
                  </a:lnTo>
                  <a:lnTo>
                    <a:pt x="310" y="810"/>
                  </a:lnTo>
                  <a:lnTo>
                    <a:pt x="287" y="791"/>
                  </a:lnTo>
                  <a:lnTo>
                    <a:pt x="263" y="772"/>
                  </a:lnTo>
                  <a:lnTo>
                    <a:pt x="238" y="749"/>
                  </a:lnTo>
                  <a:lnTo>
                    <a:pt x="219" y="727"/>
                  </a:lnTo>
                  <a:lnTo>
                    <a:pt x="198" y="702"/>
                  </a:lnTo>
                  <a:lnTo>
                    <a:pt x="181" y="677"/>
                  </a:lnTo>
                  <a:lnTo>
                    <a:pt x="164" y="651"/>
                  </a:lnTo>
                  <a:lnTo>
                    <a:pt x="152" y="622"/>
                  </a:lnTo>
                  <a:lnTo>
                    <a:pt x="141" y="592"/>
                  </a:lnTo>
                  <a:lnTo>
                    <a:pt x="135" y="565"/>
                  </a:lnTo>
                  <a:lnTo>
                    <a:pt x="133" y="533"/>
                  </a:lnTo>
                  <a:lnTo>
                    <a:pt x="135" y="506"/>
                  </a:lnTo>
                  <a:lnTo>
                    <a:pt x="141" y="476"/>
                  </a:lnTo>
                  <a:lnTo>
                    <a:pt x="152" y="449"/>
                  </a:lnTo>
                  <a:lnTo>
                    <a:pt x="158" y="462"/>
                  </a:lnTo>
                  <a:lnTo>
                    <a:pt x="164" y="476"/>
                  </a:lnTo>
                  <a:lnTo>
                    <a:pt x="169" y="491"/>
                  </a:lnTo>
                  <a:lnTo>
                    <a:pt x="175" y="506"/>
                  </a:lnTo>
                  <a:lnTo>
                    <a:pt x="179" y="521"/>
                  </a:lnTo>
                  <a:lnTo>
                    <a:pt x="187" y="536"/>
                  </a:lnTo>
                  <a:lnTo>
                    <a:pt x="192" y="552"/>
                  </a:lnTo>
                  <a:lnTo>
                    <a:pt x="198" y="565"/>
                  </a:lnTo>
                  <a:lnTo>
                    <a:pt x="204" y="578"/>
                  </a:lnTo>
                  <a:lnTo>
                    <a:pt x="211" y="592"/>
                  </a:lnTo>
                  <a:lnTo>
                    <a:pt x="217" y="605"/>
                  </a:lnTo>
                  <a:lnTo>
                    <a:pt x="225" y="620"/>
                  </a:lnTo>
                  <a:lnTo>
                    <a:pt x="234" y="633"/>
                  </a:lnTo>
                  <a:lnTo>
                    <a:pt x="242" y="645"/>
                  </a:lnTo>
                  <a:lnTo>
                    <a:pt x="251" y="658"/>
                  </a:lnTo>
                  <a:lnTo>
                    <a:pt x="265" y="670"/>
                  </a:lnTo>
                  <a:lnTo>
                    <a:pt x="272" y="670"/>
                  </a:lnTo>
                  <a:lnTo>
                    <a:pt x="278" y="673"/>
                  </a:lnTo>
                  <a:lnTo>
                    <a:pt x="284" y="677"/>
                  </a:lnTo>
                  <a:lnTo>
                    <a:pt x="291" y="687"/>
                  </a:lnTo>
                  <a:lnTo>
                    <a:pt x="295" y="690"/>
                  </a:lnTo>
                  <a:lnTo>
                    <a:pt x="301" y="698"/>
                  </a:lnTo>
                  <a:lnTo>
                    <a:pt x="306" y="702"/>
                  </a:lnTo>
                  <a:lnTo>
                    <a:pt x="316" y="704"/>
                  </a:lnTo>
                  <a:lnTo>
                    <a:pt x="308" y="673"/>
                  </a:lnTo>
                  <a:lnTo>
                    <a:pt x="303" y="645"/>
                  </a:lnTo>
                  <a:lnTo>
                    <a:pt x="295" y="618"/>
                  </a:lnTo>
                  <a:lnTo>
                    <a:pt x="287" y="592"/>
                  </a:lnTo>
                  <a:lnTo>
                    <a:pt x="278" y="563"/>
                  </a:lnTo>
                  <a:lnTo>
                    <a:pt x="270" y="535"/>
                  </a:lnTo>
                  <a:lnTo>
                    <a:pt x="263" y="508"/>
                  </a:lnTo>
                  <a:lnTo>
                    <a:pt x="255" y="481"/>
                  </a:lnTo>
                  <a:lnTo>
                    <a:pt x="247" y="453"/>
                  </a:lnTo>
                  <a:lnTo>
                    <a:pt x="242" y="426"/>
                  </a:lnTo>
                  <a:lnTo>
                    <a:pt x="238" y="398"/>
                  </a:lnTo>
                  <a:lnTo>
                    <a:pt x="234" y="369"/>
                  </a:lnTo>
                  <a:lnTo>
                    <a:pt x="228" y="341"/>
                  </a:lnTo>
                  <a:lnTo>
                    <a:pt x="228" y="310"/>
                  </a:lnTo>
                  <a:lnTo>
                    <a:pt x="228" y="280"/>
                  </a:lnTo>
                  <a:lnTo>
                    <a:pt x="232" y="251"/>
                  </a:lnTo>
                  <a:lnTo>
                    <a:pt x="202" y="284"/>
                  </a:lnTo>
                  <a:lnTo>
                    <a:pt x="173" y="322"/>
                  </a:lnTo>
                  <a:lnTo>
                    <a:pt x="149" y="360"/>
                  </a:lnTo>
                  <a:lnTo>
                    <a:pt x="126" y="400"/>
                  </a:lnTo>
                  <a:lnTo>
                    <a:pt x="105" y="439"/>
                  </a:lnTo>
                  <a:lnTo>
                    <a:pt x="88" y="483"/>
                  </a:lnTo>
                  <a:lnTo>
                    <a:pt x="72" y="525"/>
                  </a:lnTo>
                  <a:lnTo>
                    <a:pt x="61" y="571"/>
                  </a:lnTo>
                  <a:lnTo>
                    <a:pt x="52" y="614"/>
                  </a:lnTo>
                  <a:lnTo>
                    <a:pt x="46" y="658"/>
                  </a:lnTo>
                  <a:lnTo>
                    <a:pt x="42" y="704"/>
                  </a:lnTo>
                  <a:lnTo>
                    <a:pt x="44" y="749"/>
                  </a:lnTo>
                  <a:lnTo>
                    <a:pt x="48" y="793"/>
                  </a:lnTo>
                  <a:lnTo>
                    <a:pt x="55" y="839"/>
                  </a:lnTo>
                  <a:lnTo>
                    <a:pt x="69" y="882"/>
                  </a:lnTo>
                  <a:lnTo>
                    <a:pt x="86" y="928"/>
                  </a:lnTo>
                  <a:lnTo>
                    <a:pt x="76" y="930"/>
                  </a:lnTo>
                  <a:lnTo>
                    <a:pt x="71" y="932"/>
                  </a:lnTo>
                  <a:lnTo>
                    <a:pt x="63" y="932"/>
                  </a:lnTo>
                  <a:lnTo>
                    <a:pt x="59" y="934"/>
                  </a:lnTo>
                  <a:lnTo>
                    <a:pt x="33" y="867"/>
                  </a:lnTo>
                  <a:lnTo>
                    <a:pt x="15" y="803"/>
                  </a:lnTo>
                  <a:lnTo>
                    <a:pt x="4" y="736"/>
                  </a:lnTo>
                  <a:lnTo>
                    <a:pt x="0" y="673"/>
                  </a:lnTo>
                  <a:lnTo>
                    <a:pt x="2" y="609"/>
                  </a:lnTo>
                  <a:lnTo>
                    <a:pt x="12" y="546"/>
                  </a:lnTo>
                  <a:lnTo>
                    <a:pt x="25" y="483"/>
                  </a:lnTo>
                  <a:lnTo>
                    <a:pt x="46" y="422"/>
                  </a:lnTo>
                  <a:lnTo>
                    <a:pt x="71" y="362"/>
                  </a:lnTo>
                  <a:lnTo>
                    <a:pt x="99" y="305"/>
                  </a:lnTo>
                  <a:lnTo>
                    <a:pt x="133" y="247"/>
                  </a:lnTo>
                  <a:lnTo>
                    <a:pt x="171" y="194"/>
                  </a:lnTo>
                  <a:lnTo>
                    <a:pt x="213" y="139"/>
                  </a:lnTo>
                  <a:lnTo>
                    <a:pt x="261" y="90"/>
                  </a:lnTo>
                  <a:lnTo>
                    <a:pt x="308" y="42"/>
                  </a:lnTo>
                  <a:lnTo>
                    <a:pt x="361" y="0"/>
                  </a:lnTo>
                  <a:close/>
                </a:path>
              </a:pathLst>
            </a:custGeom>
            <a:solidFill>
              <a:srgbClr val="E6E6FF"/>
            </a:solidFill>
            <a:ln w="9525">
              <a:noFill/>
              <a:round/>
              <a:headEnd/>
              <a:tailEnd/>
            </a:ln>
          </p:spPr>
          <p:txBody>
            <a:bodyPr/>
            <a:lstStyle/>
            <a:p>
              <a:endParaRPr lang="fa-IR"/>
            </a:p>
          </p:txBody>
        </p:sp>
        <p:sp>
          <p:nvSpPr>
            <p:cNvPr id="12307" name="Freeform 15"/>
            <p:cNvSpPr>
              <a:spLocks/>
            </p:cNvSpPr>
            <p:nvPr/>
          </p:nvSpPr>
          <p:spPr bwMode="auto">
            <a:xfrm>
              <a:off x="3323" y="1705"/>
              <a:ext cx="1338" cy="715"/>
            </a:xfrm>
            <a:custGeom>
              <a:avLst/>
              <a:gdLst>
                <a:gd name="T0" fmla="*/ 2044 w 2675"/>
                <a:gd name="T1" fmla="*/ 42 h 1432"/>
                <a:gd name="T2" fmla="*/ 2242 w 2675"/>
                <a:gd name="T3" fmla="*/ 105 h 1432"/>
                <a:gd name="T4" fmla="*/ 2436 w 2675"/>
                <a:gd name="T5" fmla="*/ 177 h 1432"/>
                <a:gd name="T6" fmla="*/ 2628 w 2675"/>
                <a:gd name="T7" fmla="*/ 261 h 1432"/>
                <a:gd name="T8" fmla="*/ 2626 w 2675"/>
                <a:gd name="T9" fmla="*/ 343 h 1432"/>
                <a:gd name="T10" fmla="*/ 2544 w 2675"/>
                <a:gd name="T11" fmla="*/ 409 h 1432"/>
                <a:gd name="T12" fmla="*/ 2453 w 2675"/>
                <a:gd name="T13" fmla="*/ 468 h 1432"/>
                <a:gd name="T14" fmla="*/ 2363 w 2675"/>
                <a:gd name="T15" fmla="*/ 531 h 1432"/>
                <a:gd name="T16" fmla="*/ 2150 w 2675"/>
                <a:gd name="T17" fmla="*/ 675 h 1432"/>
                <a:gd name="T18" fmla="*/ 1892 w 2675"/>
                <a:gd name="T19" fmla="*/ 837 h 1432"/>
                <a:gd name="T20" fmla="*/ 1629 w 2675"/>
                <a:gd name="T21" fmla="*/ 997 h 1432"/>
                <a:gd name="T22" fmla="*/ 1369 w 2675"/>
                <a:gd name="T23" fmla="*/ 1160 h 1432"/>
                <a:gd name="T24" fmla="*/ 1238 w 2675"/>
                <a:gd name="T25" fmla="*/ 1248 h 1432"/>
                <a:gd name="T26" fmla="*/ 1154 w 2675"/>
                <a:gd name="T27" fmla="*/ 1310 h 1432"/>
                <a:gd name="T28" fmla="*/ 1068 w 2675"/>
                <a:gd name="T29" fmla="*/ 1367 h 1432"/>
                <a:gd name="T30" fmla="*/ 981 w 2675"/>
                <a:gd name="T31" fmla="*/ 1419 h 1432"/>
                <a:gd name="T32" fmla="*/ 867 w 2675"/>
                <a:gd name="T33" fmla="*/ 1390 h 1432"/>
                <a:gd name="T34" fmla="*/ 747 w 2675"/>
                <a:gd name="T35" fmla="*/ 1341 h 1432"/>
                <a:gd name="T36" fmla="*/ 627 w 2675"/>
                <a:gd name="T37" fmla="*/ 1291 h 1432"/>
                <a:gd name="T38" fmla="*/ 509 w 2675"/>
                <a:gd name="T39" fmla="*/ 1234 h 1432"/>
                <a:gd name="T40" fmla="*/ 392 w 2675"/>
                <a:gd name="T41" fmla="*/ 1168 h 1432"/>
                <a:gd name="T42" fmla="*/ 268 w 2675"/>
                <a:gd name="T43" fmla="*/ 1122 h 1432"/>
                <a:gd name="T44" fmla="*/ 144 w 2675"/>
                <a:gd name="T45" fmla="*/ 1076 h 1432"/>
                <a:gd name="T46" fmla="*/ 28 w 2675"/>
                <a:gd name="T47" fmla="*/ 1023 h 1432"/>
                <a:gd name="T48" fmla="*/ 2 w 2675"/>
                <a:gd name="T49" fmla="*/ 979 h 1432"/>
                <a:gd name="T50" fmla="*/ 30 w 2675"/>
                <a:gd name="T51" fmla="*/ 959 h 1432"/>
                <a:gd name="T52" fmla="*/ 72 w 2675"/>
                <a:gd name="T53" fmla="*/ 938 h 1432"/>
                <a:gd name="T54" fmla="*/ 110 w 2675"/>
                <a:gd name="T55" fmla="*/ 907 h 1432"/>
                <a:gd name="T56" fmla="*/ 196 w 2675"/>
                <a:gd name="T57" fmla="*/ 852 h 1432"/>
                <a:gd name="T58" fmla="*/ 300 w 2675"/>
                <a:gd name="T59" fmla="*/ 787 h 1432"/>
                <a:gd name="T60" fmla="*/ 403 w 2675"/>
                <a:gd name="T61" fmla="*/ 725 h 1432"/>
                <a:gd name="T62" fmla="*/ 509 w 2675"/>
                <a:gd name="T63" fmla="*/ 679 h 1432"/>
                <a:gd name="T64" fmla="*/ 589 w 2675"/>
                <a:gd name="T65" fmla="*/ 704 h 1432"/>
                <a:gd name="T66" fmla="*/ 671 w 2675"/>
                <a:gd name="T67" fmla="*/ 736 h 1432"/>
                <a:gd name="T68" fmla="*/ 755 w 2675"/>
                <a:gd name="T69" fmla="*/ 761 h 1432"/>
                <a:gd name="T70" fmla="*/ 840 w 2675"/>
                <a:gd name="T71" fmla="*/ 793 h 1432"/>
                <a:gd name="T72" fmla="*/ 981 w 2675"/>
                <a:gd name="T73" fmla="*/ 825 h 1432"/>
                <a:gd name="T74" fmla="*/ 1143 w 2675"/>
                <a:gd name="T75" fmla="*/ 846 h 1432"/>
                <a:gd name="T76" fmla="*/ 1306 w 2675"/>
                <a:gd name="T77" fmla="*/ 871 h 1432"/>
                <a:gd name="T78" fmla="*/ 1462 w 2675"/>
                <a:gd name="T79" fmla="*/ 921 h 1432"/>
                <a:gd name="T80" fmla="*/ 1589 w 2675"/>
                <a:gd name="T81" fmla="*/ 873 h 1432"/>
                <a:gd name="T82" fmla="*/ 1715 w 2675"/>
                <a:gd name="T83" fmla="*/ 786 h 1432"/>
                <a:gd name="T84" fmla="*/ 1839 w 2675"/>
                <a:gd name="T85" fmla="*/ 706 h 1432"/>
                <a:gd name="T86" fmla="*/ 1966 w 2675"/>
                <a:gd name="T87" fmla="*/ 630 h 1432"/>
                <a:gd name="T88" fmla="*/ 2021 w 2675"/>
                <a:gd name="T89" fmla="*/ 630 h 1432"/>
                <a:gd name="T90" fmla="*/ 2023 w 2675"/>
                <a:gd name="T91" fmla="*/ 671 h 1432"/>
                <a:gd name="T92" fmla="*/ 2070 w 2675"/>
                <a:gd name="T93" fmla="*/ 649 h 1432"/>
                <a:gd name="T94" fmla="*/ 2147 w 2675"/>
                <a:gd name="T95" fmla="*/ 603 h 1432"/>
                <a:gd name="T96" fmla="*/ 2200 w 2675"/>
                <a:gd name="T97" fmla="*/ 548 h 1432"/>
                <a:gd name="T98" fmla="*/ 2204 w 2675"/>
                <a:gd name="T99" fmla="*/ 478 h 1432"/>
                <a:gd name="T100" fmla="*/ 2154 w 2675"/>
                <a:gd name="T101" fmla="*/ 396 h 1432"/>
                <a:gd name="T102" fmla="*/ 2097 w 2675"/>
                <a:gd name="T103" fmla="*/ 333 h 1432"/>
                <a:gd name="T104" fmla="*/ 2040 w 2675"/>
                <a:gd name="T105" fmla="*/ 267 h 1432"/>
                <a:gd name="T106" fmla="*/ 1998 w 2675"/>
                <a:gd name="T107" fmla="*/ 189 h 1432"/>
                <a:gd name="T108" fmla="*/ 1979 w 2675"/>
                <a:gd name="T109" fmla="*/ 128 h 1432"/>
                <a:gd name="T110" fmla="*/ 1941 w 2675"/>
                <a:gd name="T111" fmla="*/ 84 h 1432"/>
                <a:gd name="T112" fmla="*/ 1897 w 2675"/>
                <a:gd name="T113" fmla="*/ 48 h 1432"/>
                <a:gd name="T114" fmla="*/ 1888 w 2675"/>
                <a:gd name="T115" fmla="*/ 10 h 14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75"/>
                <a:gd name="T175" fmla="*/ 0 h 1432"/>
                <a:gd name="T176" fmla="*/ 2675 w 2675"/>
                <a:gd name="T177" fmla="*/ 1432 h 14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75" h="1432">
                  <a:moveTo>
                    <a:pt x="1894" y="0"/>
                  </a:moveTo>
                  <a:lnTo>
                    <a:pt x="1943" y="14"/>
                  </a:lnTo>
                  <a:lnTo>
                    <a:pt x="1994" y="29"/>
                  </a:lnTo>
                  <a:lnTo>
                    <a:pt x="2044" y="42"/>
                  </a:lnTo>
                  <a:lnTo>
                    <a:pt x="2093" y="59"/>
                  </a:lnTo>
                  <a:lnTo>
                    <a:pt x="2143" y="74"/>
                  </a:lnTo>
                  <a:lnTo>
                    <a:pt x="2192" y="90"/>
                  </a:lnTo>
                  <a:lnTo>
                    <a:pt x="2242" y="105"/>
                  </a:lnTo>
                  <a:lnTo>
                    <a:pt x="2291" y="124"/>
                  </a:lnTo>
                  <a:lnTo>
                    <a:pt x="2339" y="141"/>
                  </a:lnTo>
                  <a:lnTo>
                    <a:pt x="2388" y="158"/>
                  </a:lnTo>
                  <a:lnTo>
                    <a:pt x="2436" y="177"/>
                  </a:lnTo>
                  <a:lnTo>
                    <a:pt x="2485" y="198"/>
                  </a:lnTo>
                  <a:lnTo>
                    <a:pt x="2531" y="217"/>
                  </a:lnTo>
                  <a:lnTo>
                    <a:pt x="2580" y="240"/>
                  </a:lnTo>
                  <a:lnTo>
                    <a:pt x="2628" y="261"/>
                  </a:lnTo>
                  <a:lnTo>
                    <a:pt x="2675" y="286"/>
                  </a:lnTo>
                  <a:lnTo>
                    <a:pt x="2660" y="305"/>
                  </a:lnTo>
                  <a:lnTo>
                    <a:pt x="2645" y="324"/>
                  </a:lnTo>
                  <a:lnTo>
                    <a:pt x="2626" y="343"/>
                  </a:lnTo>
                  <a:lnTo>
                    <a:pt x="2609" y="360"/>
                  </a:lnTo>
                  <a:lnTo>
                    <a:pt x="2588" y="377"/>
                  </a:lnTo>
                  <a:lnTo>
                    <a:pt x="2567" y="392"/>
                  </a:lnTo>
                  <a:lnTo>
                    <a:pt x="2544" y="409"/>
                  </a:lnTo>
                  <a:lnTo>
                    <a:pt x="2523" y="426"/>
                  </a:lnTo>
                  <a:lnTo>
                    <a:pt x="2500" y="440"/>
                  </a:lnTo>
                  <a:lnTo>
                    <a:pt x="2477" y="455"/>
                  </a:lnTo>
                  <a:lnTo>
                    <a:pt x="2453" y="468"/>
                  </a:lnTo>
                  <a:lnTo>
                    <a:pt x="2430" y="485"/>
                  </a:lnTo>
                  <a:lnTo>
                    <a:pt x="2405" y="498"/>
                  </a:lnTo>
                  <a:lnTo>
                    <a:pt x="2384" y="516"/>
                  </a:lnTo>
                  <a:lnTo>
                    <a:pt x="2363" y="531"/>
                  </a:lnTo>
                  <a:lnTo>
                    <a:pt x="2344" y="550"/>
                  </a:lnTo>
                  <a:lnTo>
                    <a:pt x="2278" y="592"/>
                  </a:lnTo>
                  <a:lnTo>
                    <a:pt x="2215" y="633"/>
                  </a:lnTo>
                  <a:lnTo>
                    <a:pt x="2150" y="675"/>
                  </a:lnTo>
                  <a:lnTo>
                    <a:pt x="2086" y="717"/>
                  </a:lnTo>
                  <a:lnTo>
                    <a:pt x="2021" y="757"/>
                  </a:lnTo>
                  <a:lnTo>
                    <a:pt x="1956" y="797"/>
                  </a:lnTo>
                  <a:lnTo>
                    <a:pt x="1892" y="837"/>
                  </a:lnTo>
                  <a:lnTo>
                    <a:pt x="1827" y="877"/>
                  </a:lnTo>
                  <a:lnTo>
                    <a:pt x="1761" y="917"/>
                  </a:lnTo>
                  <a:lnTo>
                    <a:pt x="1696" y="957"/>
                  </a:lnTo>
                  <a:lnTo>
                    <a:pt x="1629" y="997"/>
                  </a:lnTo>
                  <a:lnTo>
                    <a:pt x="1565" y="1036"/>
                  </a:lnTo>
                  <a:lnTo>
                    <a:pt x="1500" y="1076"/>
                  </a:lnTo>
                  <a:lnTo>
                    <a:pt x="1434" y="1118"/>
                  </a:lnTo>
                  <a:lnTo>
                    <a:pt x="1369" y="1160"/>
                  </a:lnTo>
                  <a:lnTo>
                    <a:pt x="1304" y="1204"/>
                  </a:lnTo>
                  <a:lnTo>
                    <a:pt x="1281" y="1217"/>
                  </a:lnTo>
                  <a:lnTo>
                    <a:pt x="1260" y="1232"/>
                  </a:lnTo>
                  <a:lnTo>
                    <a:pt x="1238" y="1248"/>
                  </a:lnTo>
                  <a:lnTo>
                    <a:pt x="1219" y="1265"/>
                  </a:lnTo>
                  <a:lnTo>
                    <a:pt x="1198" y="1278"/>
                  </a:lnTo>
                  <a:lnTo>
                    <a:pt x="1175" y="1295"/>
                  </a:lnTo>
                  <a:lnTo>
                    <a:pt x="1154" y="1310"/>
                  </a:lnTo>
                  <a:lnTo>
                    <a:pt x="1135" y="1325"/>
                  </a:lnTo>
                  <a:lnTo>
                    <a:pt x="1112" y="1339"/>
                  </a:lnTo>
                  <a:lnTo>
                    <a:pt x="1091" y="1354"/>
                  </a:lnTo>
                  <a:lnTo>
                    <a:pt x="1068" y="1367"/>
                  </a:lnTo>
                  <a:lnTo>
                    <a:pt x="1049" y="1382"/>
                  </a:lnTo>
                  <a:lnTo>
                    <a:pt x="1027" y="1394"/>
                  </a:lnTo>
                  <a:lnTo>
                    <a:pt x="1004" y="1407"/>
                  </a:lnTo>
                  <a:lnTo>
                    <a:pt x="981" y="1419"/>
                  </a:lnTo>
                  <a:lnTo>
                    <a:pt x="960" y="1432"/>
                  </a:lnTo>
                  <a:lnTo>
                    <a:pt x="930" y="1417"/>
                  </a:lnTo>
                  <a:lnTo>
                    <a:pt x="897" y="1403"/>
                  </a:lnTo>
                  <a:lnTo>
                    <a:pt x="867" y="1390"/>
                  </a:lnTo>
                  <a:lnTo>
                    <a:pt x="838" y="1377"/>
                  </a:lnTo>
                  <a:lnTo>
                    <a:pt x="808" y="1365"/>
                  </a:lnTo>
                  <a:lnTo>
                    <a:pt x="778" y="1354"/>
                  </a:lnTo>
                  <a:lnTo>
                    <a:pt x="747" y="1341"/>
                  </a:lnTo>
                  <a:lnTo>
                    <a:pt x="719" y="1329"/>
                  </a:lnTo>
                  <a:lnTo>
                    <a:pt x="688" y="1316"/>
                  </a:lnTo>
                  <a:lnTo>
                    <a:pt x="658" y="1305"/>
                  </a:lnTo>
                  <a:lnTo>
                    <a:pt x="627" y="1291"/>
                  </a:lnTo>
                  <a:lnTo>
                    <a:pt x="599" y="1278"/>
                  </a:lnTo>
                  <a:lnTo>
                    <a:pt x="568" y="1265"/>
                  </a:lnTo>
                  <a:lnTo>
                    <a:pt x="538" y="1251"/>
                  </a:lnTo>
                  <a:lnTo>
                    <a:pt x="509" y="1234"/>
                  </a:lnTo>
                  <a:lnTo>
                    <a:pt x="481" y="1221"/>
                  </a:lnTo>
                  <a:lnTo>
                    <a:pt x="452" y="1200"/>
                  </a:lnTo>
                  <a:lnTo>
                    <a:pt x="422" y="1185"/>
                  </a:lnTo>
                  <a:lnTo>
                    <a:pt x="392" y="1168"/>
                  </a:lnTo>
                  <a:lnTo>
                    <a:pt x="363" y="1156"/>
                  </a:lnTo>
                  <a:lnTo>
                    <a:pt x="331" y="1145"/>
                  </a:lnTo>
                  <a:lnTo>
                    <a:pt x="300" y="1132"/>
                  </a:lnTo>
                  <a:lnTo>
                    <a:pt x="268" y="1122"/>
                  </a:lnTo>
                  <a:lnTo>
                    <a:pt x="238" y="1113"/>
                  </a:lnTo>
                  <a:lnTo>
                    <a:pt x="205" y="1099"/>
                  </a:lnTo>
                  <a:lnTo>
                    <a:pt x="175" y="1090"/>
                  </a:lnTo>
                  <a:lnTo>
                    <a:pt x="144" y="1076"/>
                  </a:lnTo>
                  <a:lnTo>
                    <a:pt x="114" y="1067"/>
                  </a:lnTo>
                  <a:lnTo>
                    <a:pt x="84" y="1054"/>
                  </a:lnTo>
                  <a:lnTo>
                    <a:pt x="55" y="1038"/>
                  </a:lnTo>
                  <a:lnTo>
                    <a:pt x="28" y="1023"/>
                  </a:lnTo>
                  <a:lnTo>
                    <a:pt x="2" y="1006"/>
                  </a:lnTo>
                  <a:lnTo>
                    <a:pt x="0" y="995"/>
                  </a:lnTo>
                  <a:lnTo>
                    <a:pt x="2" y="987"/>
                  </a:lnTo>
                  <a:lnTo>
                    <a:pt x="2" y="979"/>
                  </a:lnTo>
                  <a:lnTo>
                    <a:pt x="8" y="974"/>
                  </a:lnTo>
                  <a:lnTo>
                    <a:pt x="13" y="968"/>
                  </a:lnTo>
                  <a:lnTo>
                    <a:pt x="23" y="964"/>
                  </a:lnTo>
                  <a:lnTo>
                    <a:pt x="30" y="959"/>
                  </a:lnTo>
                  <a:lnTo>
                    <a:pt x="42" y="955"/>
                  </a:lnTo>
                  <a:lnTo>
                    <a:pt x="49" y="949"/>
                  </a:lnTo>
                  <a:lnTo>
                    <a:pt x="61" y="943"/>
                  </a:lnTo>
                  <a:lnTo>
                    <a:pt x="72" y="938"/>
                  </a:lnTo>
                  <a:lnTo>
                    <a:pt x="82" y="932"/>
                  </a:lnTo>
                  <a:lnTo>
                    <a:pt x="91" y="924"/>
                  </a:lnTo>
                  <a:lnTo>
                    <a:pt x="103" y="917"/>
                  </a:lnTo>
                  <a:lnTo>
                    <a:pt x="110" y="907"/>
                  </a:lnTo>
                  <a:lnTo>
                    <a:pt x="120" y="898"/>
                  </a:lnTo>
                  <a:lnTo>
                    <a:pt x="144" y="882"/>
                  </a:lnTo>
                  <a:lnTo>
                    <a:pt x="171" y="867"/>
                  </a:lnTo>
                  <a:lnTo>
                    <a:pt x="196" y="852"/>
                  </a:lnTo>
                  <a:lnTo>
                    <a:pt x="222" y="837"/>
                  </a:lnTo>
                  <a:lnTo>
                    <a:pt x="247" y="820"/>
                  </a:lnTo>
                  <a:lnTo>
                    <a:pt x="274" y="805"/>
                  </a:lnTo>
                  <a:lnTo>
                    <a:pt x="300" y="787"/>
                  </a:lnTo>
                  <a:lnTo>
                    <a:pt x="327" y="772"/>
                  </a:lnTo>
                  <a:lnTo>
                    <a:pt x="352" y="757"/>
                  </a:lnTo>
                  <a:lnTo>
                    <a:pt x="378" y="742"/>
                  </a:lnTo>
                  <a:lnTo>
                    <a:pt x="403" y="725"/>
                  </a:lnTo>
                  <a:lnTo>
                    <a:pt x="430" y="713"/>
                  </a:lnTo>
                  <a:lnTo>
                    <a:pt x="456" y="700"/>
                  </a:lnTo>
                  <a:lnTo>
                    <a:pt x="483" y="689"/>
                  </a:lnTo>
                  <a:lnTo>
                    <a:pt x="509" y="679"/>
                  </a:lnTo>
                  <a:lnTo>
                    <a:pt x="536" y="673"/>
                  </a:lnTo>
                  <a:lnTo>
                    <a:pt x="553" y="683"/>
                  </a:lnTo>
                  <a:lnTo>
                    <a:pt x="572" y="694"/>
                  </a:lnTo>
                  <a:lnTo>
                    <a:pt x="589" y="704"/>
                  </a:lnTo>
                  <a:lnTo>
                    <a:pt x="610" y="715"/>
                  </a:lnTo>
                  <a:lnTo>
                    <a:pt x="629" y="721"/>
                  </a:lnTo>
                  <a:lnTo>
                    <a:pt x="648" y="728"/>
                  </a:lnTo>
                  <a:lnTo>
                    <a:pt x="671" y="736"/>
                  </a:lnTo>
                  <a:lnTo>
                    <a:pt x="692" y="744"/>
                  </a:lnTo>
                  <a:lnTo>
                    <a:pt x="713" y="749"/>
                  </a:lnTo>
                  <a:lnTo>
                    <a:pt x="734" y="755"/>
                  </a:lnTo>
                  <a:lnTo>
                    <a:pt x="755" y="761"/>
                  </a:lnTo>
                  <a:lnTo>
                    <a:pt x="778" y="768"/>
                  </a:lnTo>
                  <a:lnTo>
                    <a:pt x="798" y="776"/>
                  </a:lnTo>
                  <a:lnTo>
                    <a:pt x="819" y="786"/>
                  </a:lnTo>
                  <a:lnTo>
                    <a:pt x="840" y="793"/>
                  </a:lnTo>
                  <a:lnTo>
                    <a:pt x="861" y="805"/>
                  </a:lnTo>
                  <a:lnTo>
                    <a:pt x="901" y="812"/>
                  </a:lnTo>
                  <a:lnTo>
                    <a:pt x="941" y="820"/>
                  </a:lnTo>
                  <a:lnTo>
                    <a:pt x="981" y="825"/>
                  </a:lnTo>
                  <a:lnTo>
                    <a:pt x="1023" y="831"/>
                  </a:lnTo>
                  <a:lnTo>
                    <a:pt x="1063" y="835"/>
                  </a:lnTo>
                  <a:lnTo>
                    <a:pt x="1103" y="841"/>
                  </a:lnTo>
                  <a:lnTo>
                    <a:pt x="1143" y="846"/>
                  </a:lnTo>
                  <a:lnTo>
                    <a:pt x="1186" y="852"/>
                  </a:lnTo>
                  <a:lnTo>
                    <a:pt x="1226" y="856"/>
                  </a:lnTo>
                  <a:lnTo>
                    <a:pt x="1266" y="862"/>
                  </a:lnTo>
                  <a:lnTo>
                    <a:pt x="1306" y="871"/>
                  </a:lnTo>
                  <a:lnTo>
                    <a:pt x="1348" y="881"/>
                  </a:lnTo>
                  <a:lnTo>
                    <a:pt x="1386" y="890"/>
                  </a:lnTo>
                  <a:lnTo>
                    <a:pt x="1424" y="905"/>
                  </a:lnTo>
                  <a:lnTo>
                    <a:pt x="1462" y="921"/>
                  </a:lnTo>
                  <a:lnTo>
                    <a:pt x="1500" y="940"/>
                  </a:lnTo>
                  <a:lnTo>
                    <a:pt x="1529" y="917"/>
                  </a:lnTo>
                  <a:lnTo>
                    <a:pt x="1559" y="896"/>
                  </a:lnTo>
                  <a:lnTo>
                    <a:pt x="1589" y="873"/>
                  </a:lnTo>
                  <a:lnTo>
                    <a:pt x="1620" y="852"/>
                  </a:lnTo>
                  <a:lnTo>
                    <a:pt x="1652" y="829"/>
                  </a:lnTo>
                  <a:lnTo>
                    <a:pt x="1683" y="808"/>
                  </a:lnTo>
                  <a:lnTo>
                    <a:pt x="1715" y="786"/>
                  </a:lnTo>
                  <a:lnTo>
                    <a:pt x="1745" y="767"/>
                  </a:lnTo>
                  <a:lnTo>
                    <a:pt x="1778" y="746"/>
                  </a:lnTo>
                  <a:lnTo>
                    <a:pt x="1808" y="725"/>
                  </a:lnTo>
                  <a:lnTo>
                    <a:pt x="1839" y="706"/>
                  </a:lnTo>
                  <a:lnTo>
                    <a:pt x="1871" y="687"/>
                  </a:lnTo>
                  <a:lnTo>
                    <a:pt x="1901" y="666"/>
                  </a:lnTo>
                  <a:lnTo>
                    <a:pt x="1934" y="649"/>
                  </a:lnTo>
                  <a:lnTo>
                    <a:pt x="1966" y="630"/>
                  </a:lnTo>
                  <a:lnTo>
                    <a:pt x="1998" y="614"/>
                  </a:lnTo>
                  <a:lnTo>
                    <a:pt x="2010" y="616"/>
                  </a:lnTo>
                  <a:lnTo>
                    <a:pt x="2017" y="622"/>
                  </a:lnTo>
                  <a:lnTo>
                    <a:pt x="2021" y="630"/>
                  </a:lnTo>
                  <a:lnTo>
                    <a:pt x="2025" y="639"/>
                  </a:lnTo>
                  <a:lnTo>
                    <a:pt x="2025" y="649"/>
                  </a:lnTo>
                  <a:lnTo>
                    <a:pt x="2025" y="660"/>
                  </a:lnTo>
                  <a:lnTo>
                    <a:pt x="2023" y="671"/>
                  </a:lnTo>
                  <a:lnTo>
                    <a:pt x="2021" y="683"/>
                  </a:lnTo>
                  <a:lnTo>
                    <a:pt x="2036" y="671"/>
                  </a:lnTo>
                  <a:lnTo>
                    <a:pt x="2053" y="660"/>
                  </a:lnTo>
                  <a:lnTo>
                    <a:pt x="2070" y="649"/>
                  </a:lnTo>
                  <a:lnTo>
                    <a:pt x="2089" y="637"/>
                  </a:lnTo>
                  <a:lnTo>
                    <a:pt x="2108" y="626"/>
                  </a:lnTo>
                  <a:lnTo>
                    <a:pt x="2128" y="616"/>
                  </a:lnTo>
                  <a:lnTo>
                    <a:pt x="2147" y="603"/>
                  </a:lnTo>
                  <a:lnTo>
                    <a:pt x="2164" y="594"/>
                  </a:lnTo>
                  <a:lnTo>
                    <a:pt x="2179" y="578"/>
                  </a:lnTo>
                  <a:lnTo>
                    <a:pt x="2190" y="565"/>
                  </a:lnTo>
                  <a:lnTo>
                    <a:pt x="2200" y="548"/>
                  </a:lnTo>
                  <a:lnTo>
                    <a:pt x="2207" y="535"/>
                  </a:lnTo>
                  <a:lnTo>
                    <a:pt x="2209" y="517"/>
                  </a:lnTo>
                  <a:lnTo>
                    <a:pt x="2209" y="498"/>
                  </a:lnTo>
                  <a:lnTo>
                    <a:pt x="2204" y="478"/>
                  </a:lnTo>
                  <a:lnTo>
                    <a:pt x="2192" y="455"/>
                  </a:lnTo>
                  <a:lnTo>
                    <a:pt x="2179" y="434"/>
                  </a:lnTo>
                  <a:lnTo>
                    <a:pt x="2167" y="415"/>
                  </a:lnTo>
                  <a:lnTo>
                    <a:pt x="2154" y="396"/>
                  </a:lnTo>
                  <a:lnTo>
                    <a:pt x="2141" y="381"/>
                  </a:lnTo>
                  <a:lnTo>
                    <a:pt x="2126" y="363"/>
                  </a:lnTo>
                  <a:lnTo>
                    <a:pt x="2112" y="346"/>
                  </a:lnTo>
                  <a:lnTo>
                    <a:pt x="2097" y="333"/>
                  </a:lnTo>
                  <a:lnTo>
                    <a:pt x="2084" y="318"/>
                  </a:lnTo>
                  <a:lnTo>
                    <a:pt x="2067" y="301"/>
                  </a:lnTo>
                  <a:lnTo>
                    <a:pt x="2053" y="284"/>
                  </a:lnTo>
                  <a:lnTo>
                    <a:pt x="2040" y="267"/>
                  </a:lnTo>
                  <a:lnTo>
                    <a:pt x="2029" y="251"/>
                  </a:lnTo>
                  <a:lnTo>
                    <a:pt x="2017" y="230"/>
                  </a:lnTo>
                  <a:lnTo>
                    <a:pt x="2006" y="211"/>
                  </a:lnTo>
                  <a:lnTo>
                    <a:pt x="1998" y="189"/>
                  </a:lnTo>
                  <a:lnTo>
                    <a:pt x="1991" y="166"/>
                  </a:lnTo>
                  <a:lnTo>
                    <a:pt x="1991" y="151"/>
                  </a:lnTo>
                  <a:lnTo>
                    <a:pt x="1987" y="139"/>
                  </a:lnTo>
                  <a:lnTo>
                    <a:pt x="1979" y="128"/>
                  </a:lnTo>
                  <a:lnTo>
                    <a:pt x="1973" y="116"/>
                  </a:lnTo>
                  <a:lnTo>
                    <a:pt x="1962" y="105"/>
                  </a:lnTo>
                  <a:lnTo>
                    <a:pt x="1951" y="95"/>
                  </a:lnTo>
                  <a:lnTo>
                    <a:pt x="1941" y="84"/>
                  </a:lnTo>
                  <a:lnTo>
                    <a:pt x="1930" y="76"/>
                  </a:lnTo>
                  <a:lnTo>
                    <a:pt x="1918" y="67"/>
                  </a:lnTo>
                  <a:lnTo>
                    <a:pt x="1907" y="57"/>
                  </a:lnTo>
                  <a:lnTo>
                    <a:pt x="1897" y="48"/>
                  </a:lnTo>
                  <a:lnTo>
                    <a:pt x="1892" y="40"/>
                  </a:lnTo>
                  <a:lnTo>
                    <a:pt x="1886" y="29"/>
                  </a:lnTo>
                  <a:lnTo>
                    <a:pt x="1886" y="19"/>
                  </a:lnTo>
                  <a:lnTo>
                    <a:pt x="1888" y="10"/>
                  </a:lnTo>
                  <a:lnTo>
                    <a:pt x="1894" y="0"/>
                  </a:lnTo>
                  <a:close/>
                </a:path>
              </a:pathLst>
            </a:custGeom>
            <a:solidFill>
              <a:srgbClr val="FFF2CC"/>
            </a:solidFill>
            <a:ln w="9525">
              <a:noFill/>
              <a:round/>
              <a:headEnd/>
              <a:tailEnd/>
            </a:ln>
          </p:spPr>
          <p:txBody>
            <a:bodyPr/>
            <a:lstStyle/>
            <a:p>
              <a:endParaRPr lang="fa-IR"/>
            </a:p>
          </p:txBody>
        </p:sp>
        <p:sp>
          <p:nvSpPr>
            <p:cNvPr id="12308" name="Freeform 16"/>
            <p:cNvSpPr>
              <a:spLocks/>
            </p:cNvSpPr>
            <p:nvPr/>
          </p:nvSpPr>
          <p:spPr bwMode="auto">
            <a:xfrm>
              <a:off x="3799" y="1737"/>
              <a:ext cx="37" cy="37"/>
            </a:xfrm>
            <a:custGeom>
              <a:avLst/>
              <a:gdLst>
                <a:gd name="T0" fmla="*/ 0 w 75"/>
                <a:gd name="T1" fmla="*/ 0 h 74"/>
                <a:gd name="T2" fmla="*/ 12 w 75"/>
                <a:gd name="T3" fmla="*/ 9 h 74"/>
                <a:gd name="T4" fmla="*/ 27 w 75"/>
                <a:gd name="T5" fmla="*/ 21 h 74"/>
                <a:gd name="T6" fmla="*/ 35 w 75"/>
                <a:gd name="T7" fmla="*/ 25 h 74"/>
                <a:gd name="T8" fmla="*/ 42 w 75"/>
                <a:gd name="T9" fmla="*/ 29 h 74"/>
                <a:gd name="T10" fmla="*/ 48 w 75"/>
                <a:gd name="T11" fmla="*/ 34 h 74"/>
                <a:gd name="T12" fmla="*/ 58 w 75"/>
                <a:gd name="T13" fmla="*/ 40 h 74"/>
                <a:gd name="T14" fmla="*/ 61 w 75"/>
                <a:gd name="T15" fmla="*/ 46 h 74"/>
                <a:gd name="T16" fmla="*/ 67 w 75"/>
                <a:gd name="T17" fmla="*/ 55 h 74"/>
                <a:gd name="T18" fmla="*/ 71 w 75"/>
                <a:gd name="T19" fmla="*/ 63 h 74"/>
                <a:gd name="T20" fmla="*/ 75 w 75"/>
                <a:gd name="T21" fmla="*/ 74 h 74"/>
                <a:gd name="T22" fmla="*/ 63 w 75"/>
                <a:gd name="T23" fmla="*/ 67 h 74"/>
                <a:gd name="T24" fmla="*/ 52 w 75"/>
                <a:gd name="T25" fmla="*/ 61 h 74"/>
                <a:gd name="T26" fmla="*/ 40 w 75"/>
                <a:gd name="T27" fmla="*/ 53 h 74"/>
                <a:gd name="T28" fmla="*/ 31 w 75"/>
                <a:gd name="T29" fmla="*/ 49 h 74"/>
                <a:gd name="T30" fmla="*/ 18 w 75"/>
                <a:gd name="T31" fmla="*/ 36 h 74"/>
                <a:gd name="T32" fmla="*/ 8 w 75"/>
                <a:gd name="T33" fmla="*/ 27 h 74"/>
                <a:gd name="T34" fmla="*/ 2 w 75"/>
                <a:gd name="T35" fmla="*/ 13 h 74"/>
                <a:gd name="T36" fmla="*/ 0 w 75"/>
                <a:gd name="T37" fmla="*/ 0 h 74"/>
                <a:gd name="T38" fmla="*/ 0 w 7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74"/>
                <a:gd name="T62" fmla="*/ 75 w 7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74">
                  <a:moveTo>
                    <a:pt x="0" y="0"/>
                  </a:moveTo>
                  <a:lnTo>
                    <a:pt x="12" y="9"/>
                  </a:lnTo>
                  <a:lnTo>
                    <a:pt x="27" y="21"/>
                  </a:lnTo>
                  <a:lnTo>
                    <a:pt x="35" y="25"/>
                  </a:lnTo>
                  <a:lnTo>
                    <a:pt x="42" y="29"/>
                  </a:lnTo>
                  <a:lnTo>
                    <a:pt x="48" y="34"/>
                  </a:lnTo>
                  <a:lnTo>
                    <a:pt x="58" y="40"/>
                  </a:lnTo>
                  <a:lnTo>
                    <a:pt x="61" y="46"/>
                  </a:lnTo>
                  <a:lnTo>
                    <a:pt x="67" y="55"/>
                  </a:lnTo>
                  <a:lnTo>
                    <a:pt x="71" y="63"/>
                  </a:lnTo>
                  <a:lnTo>
                    <a:pt x="75" y="74"/>
                  </a:lnTo>
                  <a:lnTo>
                    <a:pt x="63" y="67"/>
                  </a:lnTo>
                  <a:lnTo>
                    <a:pt x="52" y="61"/>
                  </a:lnTo>
                  <a:lnTo>
                    <a:pt x="40" y="53"/>
                  </a:lnTo>
                  <a:lnTo>
                    <a:pt x="31" y="49"/>
                  </a:lnTo>
                  <a:lnTo>
                    <a:pt x="18" y="36"/>
                  </a:lnTo>
                  <a:lnTo>
                    <a:pt x="8" y="27"/>
                  </a:lnTo>
                  <a:lnTo>
                    <a:pt x="2" y="13"/>
                  </a:lnTo>
                  <a:lnTo>
                    <a:pt x="0" y="0"/>
                  </a:lnTo>
                  <a:close/>
                </a:path>
              </a:pathLst>
            </a:custGeom>
            <a:solidFill>
              <a:srgbClr val="000000"/>
            </a:solidFill>
            <a:ln w="9525">
              <a:noFill/>
              <a:round/>
              <a:headEnd/>
              <a:tailEnd/>
            </a:ln>
          </p:spPr>
          <p:txBody>
            <a:bodyPr/>
            <a:lstStyle/>
            <a:p>
              <a:endParaRPr lang="fa-IR"/>
            </a:p>
          </p:txBody>
        </p:sp>
        <p:sp>
          <p:nvSpPr>
            <p:cNvPr id="12309" name="Freeform 17"/>
            <p:cNvSpPr>
              <a:spLocks/>
            </p:cNvSpPr>
            <p:nvPr/>
          </p:nvSpPr>
          <p:spPr bwMode="auto">
            <a:xfrm>
              <a:off x="3649" y="1776"/>
              <a:ext cx="24" cy="30"/>
            </a:xfrm>
            <a:custGeom>
              <a:avLst/>
              <a:gdLst>
                <a:gd name="T0" fmla="*/ 11 w 48"/>
                <a:gd name="T1" fmla="*/ 0 h 61"/>
                <a:gd name="T2" fmla="*/ 13 w 48"/>
                <a:gd name="T3" fmla="*/ 8 h 61"/>
                <a:gd name="T4" fmla="*/ 21 w 48"/>
                <a:gd name="T5" fmla="*/ 17 h 61"/>
                <a:gd name="T6" fmla="*/ 29 w 48"/>
                <a:gd name="T7" fmla="*/ 25 h 61"/>
                <a:gd name="T8" fmla="*/ 36 w 48"/>
                <a:gd name="T9" fmla="*/ 36 h 61"/>
                <a:gd name="T10" fmla="*/ 46 w 48"/>
                <a:gd name="T11" fmla="*/ 47 h 61"/>
                <a:gd name="T12" fmla="*/ 48 w 48"/>
                <a:gd name="T13" fmla="*/ 61 h 61"/>
                <a:gd name="T14" fmla="*/ 40 w 48"/>
                <a:gd name="T15" fmla="*/ 61 h 61"/>
                <a:gd name="T16" fmla="*/ 32 w 48"/>
                <a:gd name="T17" fmla="*/ 61 h 61"/>
                <a:gd name="T18" fmla="*/ 27 w 48"/>
                <a:gd name="T19" fmla="*/ 61 h 61"/>
                <a:gd name="T20" fmla="*/ 23 w 48"/>
                <a:gd name="T21" fmla="*/ 61 h 61"/>
                <a:gd name="T22" fmla="*/ 13 w 48"/>
                <a:gd name="T23" fmla="*/ 55 h 61"/>
                <a:gd name="T24" fmla="*/ 8 w 48"/>
                <a:gd name="T25" fmla="*/ 47 h 61"/>
                <a:gd name="T26" fmla="*/ 0 w 48"/>
                <a:gd name="T27" fmla="*/ 36 h 61"/>
                <a:gd name="T28" fmla="*/ 0 w 48"/>
                <a:gd name="T29" fmla="*/ 25 h 61"/>
                <a:gd name="T30" fmla="*/ 4 w 48"/>
                <a:gd name="T31" fmla="*/ 11 h 61"/>
                <a:gd name="T32" fmla="*/ 11 w 48"/>
                <a:gd name="T33" fmla="*/ 0 h 61"/>
                <a:gd name="T34" fmla="*/ 11 w 48"/>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61"/>
                <a:gd name="T56" fmla="*/ 48 w 48"/>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61">
                  <a:moveTo>
                    <a:pt x="11" y="0"/>
                  </a:moveTo>
                  <a:lnTo>
                    <a:pt x="13" y="8"/>
                  </a:lnTo>
                  <a:lnTo>
                    <a:pt x="21" y="17"/>
                  </a:lnTo>
                  <a:lnTo>
                    <a:pt x="29" y="25"/>
                  </a:lnTo>
                  <a:lnTo>
                    <a:pt x="36" y="36"/>
                  </a:lnTo>
                  <a:lnTo>
                    <a:pt x="46" y="47"/>
                  </a:lnTo>
                  <a:lnTo>
                    <a:pt x="48" y="61"/>
                  </a:lnTo>
                  <a:lnTo>
                    <a:pt x="40" y="61"/>
                  </a:lnTo>
                  <a:lnTo>
                    <a:pt x="32" y="61"/>
                  </a:lnTo>
                  <a:lnTo>
                    <a:pt x="27" y="61"/>
                  </a:lnTo>
                  <a:lnTo>
                    <a:pt x="23" y="61"/>
                  </a:lnTo>
                  <a:lnTo>
                    <a:pt x="13" y="55"/>
                  </a:lnTo>
                  <a:lnTo>
                    <a:pt x="8" y="47"/>
                  </a:lnTo>
                  <a:lnTo>
                    <a:pt x="0" y="36"/>
                  </a:lnTo>
                  <a:lnTo>
                    <a:pt x="0" y="25"/>
                  </a:lnTo>
                  <a:lnTo>
                    <a:pt x="4" y="11"/>
                  </a:lnTo>
                  <a:lnTo>
                    <a:pt x="11" y="0"/>
                  </a:lnTo>
                  <a:close/>
                </a:path>
              </a:pathLst>
            </a:custGeom>
            <a:solidFill>
              <a:srgbClr val="000000"/>
            </a:solidFill>
            <a:ln w="9525">
              <a:noFill/>
              <a:round/>
              <a:headEnd/>
              <a:tailEnd/>
            </a:ln>
          </p:spPr>
          <p:txBody>
            <a:bodyPr/>
            <a:lstStyle/>
            <a:p>
              <a:endParaRPr lang="fa-IR"/>
            </a:p>
          </p:txBody>
        </p:sp>
        <p:sp>
          <p:nvSpPr>
            <p:cNvPr id="12310" name="Freeform 18"/>
            <p:cNvSpPr>
              <a:spLocks/>
            </p:cNvSpPr>
            <p:nvPr/>
          </p:nvSpPr>
          <p:spPr bwMode="auto">
            <a:xfrm>
              <a:off x="3825" y="1794"/>
              <a:ext cx="47" cy="44"/>
            </a:xfrm>
            <a:custGeom>
              <a:avLst/>
              <a:gdLst>
                <a:gd name="T0" fmla="*/ 0 w 95"/>
                <a:gd name="T1" fmla="*/ 0 h 88"/>
                <a:gd name="T2" fmla="*/ 15 w 95"/>
                <a:gd name="T3" fmla="*/ 8 h 88"/>
                <a:gd name="T4" fmla="*/ 28 w 95"/>
                <a:gd name="T5" fmla="*/ 15 h 88"/>
                <a:gd name="T6" fmla="*/ 42 w 95"/>
                <a:gd name="T7" fmla="*/ 23 h 88"/>
                <a:gd name="T8" fmla="*/ 57 w 95"/>
                <a:gd name="T9" fmla="*/ 36 h 88"/>
                <a:gd name="T10" fmla="*/ 68 w 95"/>
                <a:gd name="T11" fmla="*/ 44 h 88"/>
                <a:gd name="T12" fmla="*/ 80 w 95"/>
                <a:gd name="T13" fmla="*/ 57 h 88"/>
                <a:gd name="T14" fmla="*/ 83 w 95"/>
                <a:gd name="T15" fmla="*/ 63 h 88"/>
                <a:gd name="T16" fmla="*/ 87 w 95"/>
                <a:gd name="T17" fmla="*/ 70 h 88"/>
                <a:gd name="T18" fmla="*/ 91 w 95"/>
                <a:gd name="T19" fmla="*/ 78 h 88"/>
                <a:gd name="T20" fmla="*/ 95 w 95"/>
                <a:gd name="T21" fmla="*/ 88 h 88"/>
                <a:gd name="T22" fmla="*/ 82 w 95"/>
                <a:gd name="T23" fmla="*/ 88 h 88"/>
                <a:gd name="T24" fmla="*/ 72 w 95"/>
                <a:gd name="T25" fmla="*/ 88 h 88"/>
                <a:gd name="T26" fmla="*/ 59 w 95"/>
                <a:gd name="T27" fmla="*/ 82 h 88"/>
                <a:gd name="T28" fmla="*/ 51 w 95"/>
                <a:gd name="T29" fmla="*/ 80 h 88"/>
                <a:gd name="T30" fmla="*/ 42 w 95"/>
                <a:gd name="T31" fmla="*/ 74 h 88"/>
                <a:gd name="T32" fmla="*/ 36 w 95"/>
                <a:gd name="T33" fmla="*/ 70 h 88"/>
                <a:gd name="T34" fmla="*/ 28 w 95"/>
                <a:gd name="T35" fmla="*/ 61 h 88"/>
                <a:gd name="T36" fmla="*/ 23 w 95"/>
                <a:gd name="T37" fmla="*/ 55 h 88"/>
                <a:gd name="T38" fmla="*/ 15 w 95"/>
                <a:gd name="T39" fmla="*/ 42 h 88"/>
                <a:gd name="T40" fmla="*/ 7 w 95"/>
                <a:gd name="T41" fmla="*/ 29 h 88"/>
                <a:gd name="T42" fmla="*/ 6 w 95"/>
                <a:gd name="T43" fmla="*/ 21 h 88"/>
                <a:gd name="T44" fmla="*/ 4 w 95"/>
                <a:gd name="T45" fmla="*/ 13 h 88"/>
                <a:gd name="T46" fmla="*/ 0 w 95"/>
                <a:gd name="T47" fmla="*/ 8 h 88"/>
                <a:gd name="T48" fmla="*/ 0 w 95"/>
                <a:gd name="T49" fmla="*/ 0 h 88"/>
                <a:gd name="T50" fmla="*/ 0 w 95"/>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8"/>
                <a:gd name="T80" fmla="*/ 95 w 95"/>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8">
                  <a:moveTo>
                    <a:pt x="0" y="0"/>
                  </a:moveTo>
                  <a:lnTo>
                    <a:pt x="15" y="8"/>
                  </a:lnTo>
                  <a:lnTo>
                    <a:pt x="28" y="15"/>
                  </a:lnTo>
                  <a:lnTo>
                    <a:pt x="42" y="23"/>
                  </a:lnTo>
                  <a:lnTo>
                    <a:pt x="57" y="36"/>
                  </a:lnTo>
                  <a:lnTo>
                    <a:pt x="68" y="44"/>
                  </a:lnTo>
                  <a:lnTo>
                    <a:pt x="80" y="57"/>
                  </a:lnTo>
                  <a:lnTo>
                    <a:pt x="83" y="63"/>
                  </a:lnTo>
                  <a:lnTo>
                    <a:pt x="87" y="70"/>
                  </a:lnTo>
                  <a:lnTo>
                    <a:pt x="91" y="78"/>
                  </a:lnTo>
                  <a:lnTo>
                    <a:pt x="95" y="88"/>
                  </a:lnTo>
                  <a:lnTo>
                    <a:pt x="82" y="88"/>
                  </a:lnTo>
                  <a:lnTo>
                    <a:pt x="72" y="88"/>
                  </a:lnTo>
                  <a:lnTo>
                    <a:pt x="59" y="82"/>
                  </a:lnTo>
                  <a:lnTo>
                    <a:pt x="51" y="80"/>
                  </a:lnTo>
                  <a:lnTo>
                    <a:pt x="42" y="74"/>
                  </a:lnTo>
                  <a:lnTo>
                    <a:pt x="36" y="70"/>
                  </a:lnTo>
                  <a:lnTo>
                    <a:pt x="28" y="61"/>
                  </a:lnTo>
                  <a:lnTo>
                    <a:pt x="23" y="55"/>
                  </a:lnTo>
                  <a:lnTo>
                    <a:pt x="15" y="42"/>
                  </a:lnTo>
                  <a:lnTo>
                    <a:pt x="7" y="29"/>
                  </a:lnTo>
                  <a:lnTo>
                    <a:pt x="6" y="21"/>
                  </a:lnTo>
                  <a:lnTo>
                    <a:pt x="4" y="13"/>
                  </a:lnTo>
                  <a:lnTo>
                    <a:pt x="0" y="8"/>
                  </a:lnTo>
                  <a:lnTo>
                    <a:pt x="0" y="0"/>
                  </a:lnTo>
                  <a:close/>
                </a:path>
              </a:pathLst>
            </a:custGeom>
            <a:solidFill>
              <a:srgbClr val="000000"/>
            </a:solidFill>
            <a:ln w="9525">
              <a:noFill/>
              <a:round/>
              <a:headEnd/>
              <a:tailEnd/>
            </a:ln>
          </p:spPr>
          <p:txBody>
            <a:bodyPr/>
            <a:lstStyle/>
            <a:p>
              <a:endParaRPr lang="fa-IR"/>
            </a:p>
          </p:txBody>
        </p:sp>
        <p:sp>
          <p:nvSpPr>
            <p:cNvPr id="12311" name="Freeform 19"/>
            <p:cNvSpPr>
              <a:spLocks/>
            </p:cNvSpPr>
            <p:nvPr/>
          </p:nvSpPr>
          <p:spPr bwMode="auto">
            <a:xfrm>
              <a:off x="4370" y="1808"/>
              <a:ext cx="22" cy="35"/>
            </a:xfrm>
            <a:custGeom>
              <a:avLst/>
              <a:gdLst>
                <a:gd name="T0" fmla="*/ 10 w 46"/>
                <a:gd name="T1" fmla="*/ 0 h 68"/>
                <a:gd name="T2" fmla="*/ 14 w 46"/>
                <a:gd name="T3" fmla="*/ 7 h 68"/>
                <a:gd name="T4" fmla="*/ 19 w 46"/>
                <a:gd name="T5" fmla="*/ 17 h 68"/>
                <a:gd name="T6" fmla="*/ 23 w 46"/>
                <a:gd name="T7" fmla="*/ 24 h 68"/>
                <a:gd name="T8" fmla="*/ 31 w 46"/>
                <a:gd name="T9" fmla="*/ 32 h 68"/>
                <a:gd name="T10" fmla="*/ 35 w 46"/>
                <a:gd name="T11" fmla="*/ 39 h 68"/>
                <a:gd name="T12" fmla="*/ 38 w 46"/>
                <a:gd name="T13" fmla="*/ 49 h 68"/>
                <a:gd name="T14" fmla="*/ 40 w 46"/>
                <a:gd name="T15" fmla="*/ 59 h 68"/>
                <a:gd name="T16" fmla="*/ 46 w 46"/>
                <a:gd name="T17" fmla="*/ 68 h 68"/>
                <a:gd name="T18" fmla="*/ 33 w 46"/>
                <a:gd name="T19" fmla="*/ 60 h 68"/>
                <a:gd name="T20" fmla="*/ 21 w 46"/>
                <a:gd name="T21" fmla="*/ 49 h 68"/>
                <a:gd name="T22" fmla="*/ 10 w 46"/>
                <a:gd name="T23" fmla="*/ 38 h 68"/>
                <a:gd name="T24" fmla="*/ 2 w 46"/>
                <a:gd name="T25" fmla="*/ 26 h 68"/>
                <a:gd name="T26" fmla="*/ 0 w 46"/>
                <a:gd name="T27" fmla="*/ 11 h 68"/>
                <a:gd name="T28" fmla="*/ 10 w 46"/>
                <a:gd name="T29" fmla="*/ 0 h 68"/>
                <a:gd name="T30" fmla="*/ 10 w 46"/>
                <a:gd name="T31" fmla="*/ 0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68"/>
                <a:gd name="T50" fmla="*/ 46 w 46"/>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68">
                  <a:moveTo>
                    <a:pt x="10" y="0"/>
                  </a:moveTo>
                  <a:lnTo>
                    <a:pt x="14" y="7"/>
                  </a:lnTo>
                  <a:lnTo>
                    <a:pt x="19" y="17"/>
                  </a:lnTo>
                  <a:lnTo>
                    <a:pt x="23" y="24"/>
                  </a:lnTo>
                  <a:lnTo>
                    <a:pt x="31" y="32"/>
                  </a:lnTo>
                  <a:lnTo>
                    <a:pt x="35" y="39"/>
                  </a:lnTo>
                  <a:lnTo>
                    <a:pt x="38" y="49"/>
                  </a:lnTo>
                  <a:lnTo>
                    <a:pt x="40" y="59"/>
                  </a:lnTo>
                  <a:lnTo>
                    <a:pt x="46" y="68"/>
                  </a:lnTo>
                  <a:lnTo>
                    <a:pt x="33" y="60"/>
                  </a:lnTo>
                  <a:lnTo>
                    <a:pt x="21" y="49"/>
                  </a:lnTo>
                  <a:lnTo>
                    <a:pt x="10" y="38"/>
                  </a:lnTo>
                  <a:lnTo>
                    <a:pt x="2" y="26"/>
                  </a:lnTo>
                  <a:lnTo>
                    <a:pt x="0" y="11"/>
                  </a:lnTo>
                  <a:lnTo>
                    <a:pt x="10" y="0"/>
                  </a:lnTo>
                  <a:close/>
                </a:path>
              </a:pathLst>
            </a:custGeom>
            <a:solidFill>
              <a:srgbClr val="000000"/>
            </a:solidFill>
            <a:ln w="9525">
              <a:noFill/>
              <a:round/>
              <a:headEnd/>
              <a:tailEnd/>
            </a:ln>
          </p:spPr>
          <p:txBody>
            <a:bodyPr/>
            <a:lstStyle/>
            <a:p>
              <a:endParaRPr lang="fa-IR"/>
            </a:p>
          </p:txBody>
        </p:sp>
        <p:sp>
          <p:nvSpPr>
            <p:cNvPr id="12312" name="Freeform 20"/>
            <p:cNvSpPr>
              <a:spLocks/>
            </p:cNvSpPr>
            <p:nvPr/>
          </p:nvSpPr>
          <p:spPr bwMode="auto">
            <a:xfrm>
              <a:off x="3670" y="1822"/>
              <a:ext cx="19" cy="16"/>
            </a:xfrm>
            <a:custGeom>
              <a:avLst/>
              <a:gdLst>
                <a:gd name="T0" fmla="*/ 2 w 38"/>
                <a:gd name="T1" fmla="*/ 0 h 33"/>
                <a:gd name="T2" fmla="*/ 11 w 38"/>
                <a:gd name="T3" fmla="*/ 6 h 33"/>
                <a:gd name="T4" fmla="*/ 21 w 38"/>
                <a:gd name="T5" fmla="*/ 13 h 33"/>
                <a:gd name="T6" fmla="*/ 28 w 38"/>
                <a:gd name="T7" fmla="*/ 21 h 33"/>
                <a:gd name="T8" fmla="*/ 38 w 38"/>
                <a:gd name="T9" fmla="*/ 29 h 33"/>
                <a:gd name="T10" fmla="*/ 38 w 38"/>
                <a:gd name="T11" fmla="*/ 33 h 33"/>
                <a:gd name="T12" fmla="*/ 30 w 38"/>
                <a:gd name="T13" fmla="*/ 27 h 33"/>
                <a:gd name="T14" fmla="*/ 21 w 38"/>
                <a:gd name="T15" fmla="*/ 23 h 33"/>
                <a:gd name="T16" fmla="*/ 11 w 38"/>
                <a:gd name="T17" fmla="*/ 19 h 33"/>
                <a:gd name="T18" fmla="*/ 6 w 38"/>
                <a:gd name="T19" fmla="*/ 15 h 33"/>
                <a:gd name="T20" fmla="*/ 0 w 38"/>
                <a:gd name="T21" fmla="*/ 10 h 33"/>
                <a:gd name="T22" fmla="*/ 2 w 38"/>
                <a:gd name="T23" fmla="*/ 0 h 33"/>
                <a:gd name="T24" fmla="*/ 2 w 3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3"/>
                <a:gd name="T41" fmla="*/ 38 w 38"/>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3">
                  <a:moveTo>
                    <a:pt x="2" y="0"/>
                  </a:moveTo>
                  <a:lnTo>
                    <a:pt x="11" y="6"/>
                  </a:lnTo>
                  <a:lnTo>
                    <a:pt x="21" y="13"/>
                  </a:lnTo>
                  <a:lnTo>
                    <a:pt x="28" y="21"/>
                  </a:lnTo>
                  <a:lnTo>
                    <a:pt x="38" y="29"/>
                  </a:lnTo>
                  <a:lnTo>
                    <a:pt x="38" y="33"/>
                  </a:lnTo>
                  <a:lnTo>
                    <a:pt x="30" y="27"/>
                  </a:lnTo>
                  <a:lnTo>
                    <a:pt x="21" y="23"/>
                  </a:lnTo>
                  <a:lnTo>
                    <a:pt x="11" y="19"/>
                  </a:lnTo>
                  <a:lnTo>
                    <a:pt x="6" y="15"/>
                  </a:lnTo>
                  <a:lnTo>
                    <a:pt x="0" y="10"/>
                  </a:lnTo>
                  <a:lnTo>
                    <a:pt x="2" y="0"/>
                  </a:lnTo>
                  <a:close/>
                </a:path>
              </a:pathLst>
            </a:custGeom>
            <a:solidFill>
              <a:srgbClr val="000000"/>
            </a:solidFill>
            <a:ln w="9525">
              <a:noFill/>
              <a:round/>
              <a:headEnd/>
              <a:tailEnd/>
            </a:ln>
          </p:spPr>
          <p:txBody>
            <a:bodyPr/>
            <a:lstStyle/>
            <a:p>
              <a:endParaRPr lang="fa-IR"/>
            </a:p>
          </p:txBody>
        </p:sp>
        <p:sp>
          <p:nvSpPr>
            <p:cNvPr id="12313" name="Freeform 21"/>
            <p:cNvSpPr>
              <a:spLocks/>
            </p:cNvSpPr>
            <p:nvPr/>
          </p:nvSpPr>
          <p:spPr bwMode="auto">
            <a:xfrm>
              <a:off x="3879" y="1836"/>
              <a:ext cx="38" cy="29"/>
            </a:xfrm>
            <a:custGeom>
              <a:avLst/>
              <a:gdLst>
                <a:gd name="T0" fmla="*/ 19 w 76"/>
                <a:gd name="T1" fmla="*/ 0 h 59"/>
                <a:gd name="T2" fmla="*/ 25 w 76"/>
                <a:gd name="T3" fmla="*/ 5 h 59"/>
                <a:gd name="T4" fmla="*/ 33 w 76"/>
                <a:gd name="T5" fmla="*/ 13 h 59"/>
                <a:gd name="T6" fmla="*/ 40 w 76"/>
                <a:gd name="T7" fmla="*/ 17 h 59"/>
                <a:gd name="T8" fmla="*/ 48 w 76"/>
                <a:gd name="T9" fmla="*/ 24 h 59"/>
                <a:gd name="T10" fmla="*/ 53 w 76"/>
                <a:gd name="T11" fmla="*/ 30 h 59"/>
                <a:gd name="T12" fmla="*/ 61 w 76"/>
                <a:gd name="T13" fmla="*/ 36 h 59"/>
                <a:gd name="T14" fmla="*/ 67 w 76"/>
                <a:gd name="T15" fmla="*/ 43 h 59"/>
                <a:gd name="T16" fmla="*/ 76 w 76"/>
                <a:gd name="T17" fmla="*/ 53 h 59"/>
                <a:gd name="T18" fmla="*/ 63 w 76"/>
                <a:gd name="T19" fmla="*/ 57 h 59"/>
                <a:gd name="T20" fmla="*/ 50 w 76"/>
                <a:gd name="T21" fmla="*/ 59 h 59"/>
                <a:gd name="T22" fmla="*/ 36 w 76"/>
                <a:gd name="T23" fmla="*/ 59 h 59"/>
                <a:gd name="T24" fmla="*/ 23 w 76"/>
                <a:gd name="T25" fmla="*/ 57 h 59"/>
                <a:gd name="T26" fmla="*/ 14 w 76"/>
                <a:gd name="T27" fmla="*/ 51 h 59"/>
                <a:gd name="T28" fmla="*/ 8 w 76"/>
                <a:gd name="T29" fmla="*/ 45 h 59"/>
                <a:gd name="T30" fmla="*/ 2 w 76"/>
                <a:gd name="T31" fmla="*/ 40 h 59"/>
                <a:gd name="T32" fmla="*/ 0 w 76"/>
                <a:gd name="T33" fmla="*/ 32 h 59"/>
                <a:gd name="T34" fmla="*/ 0 w 76"/>
                <a:gd name="T35" fmla="*/ 24 h 59"/>
                <a:gd name="T36" fmla="*/ 2 w 76"/>
                <a:gd name="T37" fmla="*/ 17 h 59"/>
                <a:gd name="T38" fmla="*/ 10 w 76"/>
                <a:gd name="T39" fmla="*/ 7 h 59"/>
                <a:gd name="T40" fmla="*/ 19 w 76"/>
                <a:gd name="T41" fmla="*/ 0 h 59"/>
                <a:gd name="T42" fmla="*/ 19 w 76"/>
                <a:gd name="T43" fmla="*/ 0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
                <a:gd name="T67" fmla="*/ 0 h 59"/>
                <a:gd name="T68" fmla="*/ 76 w 76"/>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 h="59">
                  <a:moveTo>
                    <a:pt x="19" y="0"/>
                  </a:moveTo>
                  <a:lnTo>
                    <a:pt x="25" y="5"/>
                  </a:lnTo>
                  <a:lnTo>
                    <a:pt x="33" y="13"/>
                  </a:lnTo>
                  <a:lnTo>
                    <a:pt x="40" y="17"/>
                  </a:lnTo>
                  <a:lnTo>
                    <a:pt x="48" y="24"/>
                  </a:lnTo>
                  <a:lnTo>
                    <a:pt x="53" y="30"/>
                  </a:lnTo>
                  <a:lnTo>
                    <a:pt x="61" y="36"/>
                  </a:lnTo>
                  <a:lnTo>
                    <a:pt x="67" y="43"/>
                  </a:lnTo>
                  <a:lnTo>
                    <a:pt x="76" y="53"/>
                  </a:lnTo>
                  <a:lnTo>
                    <a:pt x="63" y="57"/>
                  </a:lnTo>
                  <a:lnTo>
                    <a:pt x="50" y="59"/>
                  </a:lnTo>
                  <a:lnTo>
                    <a:pt x="36" y="59"/>
                  </a:lnTo>
                  <a:lnTo>
                    <a:pt x="23" y="57"/>
                  </a:lnTo>
                  <a:lnTo>
                    <a:pt x="14" y="51"/>
                  </a:lnTo>
                  <a:lnTo>
                    <a:pt x="8" y="45"/>
                  </a:lnTo>
                  <a:lnTo>
                    <a:pt x="2" y="40"/>
                  </a:lnTo>
                  <a:lnTo>
                    <a:pt x="0" y="32"/>
                  </a:lnTo>
                  <a:lnTo>
                    <a:pt x="0" y="24"/>
                  </a:lnTo>
                  <a:lnTo>
                    <a:pt x="2" y="17"/>
                  </a:lnTo>
                  <a:lnTo>
                    <a:pt x="10" y="7"/>
                  </a:lnTo>
                  <a:lnTo>
                    <a:pt x="19" y="0"/>
                  </a:lnTo>
                  <a:close/>
                </a:path>
              </a:pathLst>
            </a:custGeom>
            <a:solidFill>
              <a:srgbClr val="000000"/>
            </a:solidFill>
            <a:ln w="9525">
              <a:noFill/>
              <a:round/>
              <a:headEnd/>
              <a:tailEnd/>
            </a:ln>
          </p:spPr>
          <p:txBody>
            <a:bodyPr/>
            <a:lstStyle/>
            <a:p>
              <a:endParaRPr lang="fa-IR"/>
            </a:p>
          </p:txBody>
        </p:sp>
        <p:sp>
          <p:nvSpPr>
            <p:cNvPr id="12314" name="Freeform 22"/>
            <p:cNvSpPr>
              <a:spLocks/>
            </p:cNvSpPr>
            <p:nvPr/>
          </p:nvSpPr>
          <p:spPr bwMode="auto">
            <a:xfrm>
              <a:off x="4459" y="1840"/>
              <a:ext cx="17" cy="36"/>
            </a:xfrm>
            <a:custGeom>
              <a:avLst/>
              <a:gdLst>
                <a:gd name="T0" fmla="*/ 15 w 34"/>
                <a:gd name="T1" fmla="*/ 0 h 73"/>
                <a:gd name="T2" fmla="*/ 27 w 34"/>
                <a:gd name="T3" fmla="*/ 0 h 73"/>
                <a:gd name="T4" fmla="*/ 32 w 34"/>
                <a:gd name="T5" fmla="*/ 6 h 73"/>
                <a:gd name="T6" fmla="*/ 34 w 34"/>
                <a:gd name="T7" fmla="*/ 14 h 73"/>
                <a:gd name="T8" fmla="*/ 30 w 34"/>
                <a:gd name="T9" fmla="*/ 23 h 73"/>
                <a:gd name="T10" fmla="*/ 27 w 34"/>
                <a:gd name="T11" fmla="*/ 35 h 73"/>
                <a:gd name="T12" fmla="*/ 23 w 34"/>
                <a:gd name="T13" fmla="*/ 48 h 73"/>
                <a:gd name="T14" fmla="*/ 17 w 34"/>
                <a:gd name="T15" fmla="*/ 59 h 73"/>
                <a:gd name="T16" fmla="*/ 15 w 34"/>
                <a:gd name="T17" fmla="*/ 73 h 73"/>
                <a:gd name="T18" fmla="*/ 13 w 34"/>
                <a:gd name="T19" fmla="*/ 73 h 73"/>
                <a:gd name="T20" fmla="*/ 13 w 34"/>
                <a:gd name="T21" fmla="*/ 73 h 73"/>
                <a:gd name="T22" fmla="*/ 4 w 34"/>
                <a:gd name="T23" fmla="*/ 63 h 73"/>
                <a:gd name="T24" fmla="*/ 2 w 34"/>
                <a:gd name="T25" fmla="*/ 57 h 73"/>
                <a:gd name="T26" fmla="*/ 0 w 34"/>
                <a:gd name="T27" fmla="*/ 48 h 73"/>
                <a:gd name="T28" fmla="*/ 0 w 34"/>
                <a:gd name="T29" fmla="*/ 38 h 73"/>
                <a:gd name="T30" fmla="*/ 0 w 34"/>
                <a:gd name="T31" fmla="*/ 27 h 73"/>
                <a:gd name="T32" fmla="*/ 2 w 34"/>
                <a:gd name="T33" fmla="*/ 17 h 73"/>
                <a:gd name="T34" fmla="*/ 6 w 34"/>
                <a:gd name="T35" fmla="*/ 6 h 73"/>
                <a:gd name="T36" fmla="*/ 15 w 34"/>
                <a:gd name="T37" fmla="*/ 0 h 73"/>
                <a:gd name="T38" fmla="*/ 15 w 34"/>
                <a:gd name="T39" fmla="*/ 0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73"/>
                <a:gd name="T62" fmla="*/ 34 w 34"/>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73">
                  <a:moveTo>
                    <a:pt x="15" y="0"/>
                  </a:moveTo>
                  <a:lnTo>
                    <a:pt x="27" y="0"/>
                  </a:lnTo>
                  <a:lnTo>
                    <a:pt x="32" y="6"/>
                  </a:lnTo>
                  <a:lnTo>
                    <a:pt x="34" y="14"/>
                  </a:lnTo>
                  <a:lnTo>
                    <a:pt x="30" y="23"/>
                  </a:lnTo>
                  <a:lnTo>
                    <a:pt x="27" y="35"/>
                  </a:lnTo>
                  <a:lnTo>
                    <a:pt x="23" y="48"/>
                  </a:lnTo>
                  <a:lnTo>
                    <a:pt x="17" y="59"/>
                  </a:lnTo>
                  <a:lnTo>
                    <a:pt x="15" y="73"/>
                  </a:lnTo>
                  <a:lnTo>
                    <a:pt x="13" y="73"/>
                  </a:lnTo>
                  <a:lnTo>
                    <a:pt x="4" y="63"/>
                  </a:lnTo>
                  <a:lnTo>
                    <a:pt x="2" y="57"/>
                  </a:lnTo>
                  <a:lnTo>
                    <a:pt x="0" y="48"/>
                  </a:lnTo>
                  <a:lnTo>
                    <a:pt x="0" y="38"/>
                  </a:lnTo>
                  <a:lnTo>
                    <a:pt x="0" y="27"/>
                  </a:lnTo>
                  <a:lnTo>
                    <a:pt x="2" y="17"/>
                  </a:lnTo>
                  <a:lnTo>
                    <a:pt x="6" y="6"/>
                  </a:lnTo>
                  <a:lnTo>
                    <a:pt x="15" y="0"/>
                  </a:lnTo>
                  <a:close/>
                </a:path>
              </a:pathLst>
            </a:custGeom>
            <a:solidFill>
              <a:srgbClr val="000000"/>
            </a:solidFill>
            <a:ln w="9525">
              <a:noFill/>
              <a:round/>
              <a:headEnd/>
              <a:tailEnd/>
            </a:ln>
          </p:spPr>
          <p:txBody>
            <a:bodyPr/>
            <a:lstStyle/>
            <a:p>
              <a:endParaRPr lang="fa-IR"/>
            </a:p>
          </p:txBody>
        </p:sp>
        <p:sp>
          <p:nvSpPr>
            <p:cNvPr id="12315" name="Freeform 23"/>
            <p:cNvSpPr>
              <a:spLocks/>
            </p:cNvSpPr>
            <p:nvPr/>
          </p:nvSpPr>
          <p:spPr bwMode="auto">
            <a:xfrm>
              <a:off x="3839" y="1844"/>
              <a:ext cx="42" cy="37"/>
            </a:xfrm>
            <a:custGeom>
              <a:avLst/>
              <a:gdLst>
                <a:gd name="T0" fmla="*/ 0 w 84"/>
                <a:gd name="T1" fmla="*/ 0 h 72"/>
                <a:gd name="T2" fmla="*/ 10 w 84"/>
                <a:gd name="T3" fmla="*/ 4 h 72"/>
                <a:gd name="T4" fmla="*/ 23 w 84"/>
                <a:gd name="T5" fmla="*/ 13 h 72"/>
                <a:gd name="T6" fmla="*/ 33 w 84"/>
                <a:gd name="T7" fmla="*/ 23 h 72"/>
                <a:gd name="T8" fmla="*/ 44 w 84"/>
                <a:gd name="T9" fmla="*/ 32 h 72"/>
                <a:gd name="T10" fmla="*/ 54 w 84"/>
                <a:gd name="T11" fmla="*/ 40 h 72"/>
                <a:gd name="T12" fmla="*/ 63 w 84"/>
                <a:gd name="T13" fmla="*/ 51 h 72"/>
                <a:gd name="T14" fmla="*/ 73 w 84"/>
                <a:gd name="T15" fmla="*/ 61 h 72"/>
                <a:gd name="T16" fmla="*/ 84 w 84"/>
                <a:gd name="T17" fmla="*/ 70 h 72"/>
                <a:gd name="T18" fmla="*/ 71 w 84"/>
                <a:gd name="T19" fmla="*/ 72 h 72"/>
                <a:gd name="T20" fmla="*/ 59 w 84"/>
                <a:gd name="T21" fmla="*/ 70 h 72"/>
                <a:gd name="T22" fmla="*/ 46 w 84"/>
                <a:gd name="T23" fmla="*/ 61 h 72"/>
                <a:gd name="T24" fmla="*/ 35 w 84"/>
                <a:gd name="T25" fmla="*/ 49 h 72"/>
                <a:gd name="T26" fmla="*/ 27 w 84"/>
                <a:gd name="T27" fmla="*/ 42 h 72"/>
                <a:gd name="T28" fmla="*/ 23 w 84"/>
                <a:gd name="T29" fmla="*/ 36 h 72"/>
                <a:gd name="T30" fmla="*/ 16 w 84"/>
                <a:gd name="T31" fmla="*/ 26 h 72"/>
                <a:gd name="T32" fmla="*/ 12 w 84"/>
                <a:gd name="T33" fmla="*/ 23 h 72"/>
                <a:gd name="T34" fmla="*/ 4 w 84"/>
                <a:gd name="T35" fmla="*/ 9 h 72"/>
                <a:gd name="T36" fmla="*/ 0 w 84"/>
                <a:gd name="T37" fmla="*/ 0 h 72"/>
                <a:gd name="T38" fmla="*/ 0 w 84"/>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72"/>
                <a:gd name="T62" fmla="*/ 84 w 84"/>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72">
                  <a:moveTo>
                    <a:pt x="0" y="0"/>
                  </a:moveTo>
                  <a:lnTo>
                    <a:pt x="10" y="4"/>
                  </a:lnTo>
                  <a:lnTo>
                    <a:pt x="23" y="13"/>
                  </a:lnTo>
                  <a:lnTo>
                    <a:pt x="33" y="23"/>
                  </a:lnTo>
                  <a:lnTo>
                    <a:pt x="44" y="32"/>
                  </a:lnTo>
                  <a:lnTo>
                    <a:pt x="54" y="40"/>
                  </a:lnTo>
                  <a:lnTo>
                    <a:pt x="63" y="51"/>
                  </a:lnTo>
                  <a:lnTo>
                    <a:pt x="73" y="61"/>
                  </a:lnTo>
                  <a:lnTo>
                    <a:pt x="84" y="70"/>
                  </a:lnTo>
                  <a:lnTo>
                    <a:pt x="71" y="72"/>
                  </a:lnTo>
                  <a:lnTo>
                    <a:pt x="59" y="70"/>
                  </a:lnTo>
                  <a:lnTo>
                    <a:pt x="46" y="61"/>
                  </a:lnTo>
                  <a:lnTo>
                    <a:pt x="35" y="49"/>
                  </a:lnTo>
                  <a:lnTo>
                    <a:pt x="27" y="42"/>
                  </a:lnTo>
                  <a:lnTo>
                    <a:pt x="23" y="36"/>
                  </a:lnTo>
                  <a:lnTo>
                    <a:pt x="16" y="26"/>
                  </a:lnTo>
                  <a:lnTo>
                    <a:pt x="12" y="23"/>
                  </a:lnTo>
                  <a:lnTo>
                    <a:pt x="4" y="9"/>
                  </a:lnTo>
                  <a:lnTo>
                    <a:pt x="0" y="0"/>
                  </a:lnTo>
                  <a:close/>
                </a:path>
              </a:pathLst>
            </a:custGeom>
            <a:solidFill>
              <a:srgbClr val="000000"/>
            </a:solidFill>
            <a:ln w="9525">
              <a:noFill/>
              <a:round/>
              <a:headEnd/>
              <a:tailEnd/>
            </a:ln>
          </p:spPr>
          <p:txBody>
            <a:bodyPr/>
            <a:lstStyle/>
            <a:p>
              <a:endParaRPr lang="fa-IR"/>
            </a:p>
          </p:txBody>
        </p:sp>
        <p:sp>
          <p:nvSpPr>
            <p:cNvPr id="12316" name="Freeform 24"/>
            <p:cNvSpPr>
              <a:spLocks/>
            </p:cNvSpPr>
            <p:nvPr/>
          </p:nvSpPr>
          <p:spPr bwMode="auto">
            <a:xfrm>
              <a:off x="3533" y="1854"/>
              <a:ext cx="119" cy="179"/>
            </a:xfrm>
            <a:custGeom>
              <a:avLst/>
              <a:gdLst>
                <a:gd name="T0" fmla="*/ 0 w 238"/>
                <a:gd name="T1" fmla="*/ 0 h 357"/>
                <a:gd name="T2" fmla="*/ 8 w 238"/>
                <a:gd name="T3" fmla="*/ 7 h 357"/>
                <a:gd name="T4" fmla="*/ 15 w 238"/>
                <a:gd name="T5" fmla="*/ 17 h 357"/>
                <a:gd name="T6" fmla="*/ 23 w 238"/>
                <a:gd name="T7" fmla="*/ 25 h 357"/>
                <a:gd name="T8" fmla="*/ 31 w 238"/>
                <a:gd name="T9" fmla="*/ 38 h 357"/>
                <a:gd name="T10" fmla="*/ 36 w 238"/>
                <a:gd name="T11" fmla="*/ 47 h 357"/>
                <a:gd name="T12" fmla="*/ 44 w 238"/>
                <a:gd name="T13" fmla="*/ 61 h 357"/>
                <a:gd name="T14" fmla="*/ 50 w 238"/>
                <a:gd name="T15" fmla="*/ 74 h 357"/>
                <a:gd name="T16" fmla="*/ 57 w 238"/>
                <a:gd name="T17" fmla="*/ 89 h 357"/>
                <a:gd name="T18" fmla="*/ 63 w 238"/>
                <a:gd name="T19" fmla="*/ 101 h 357"/>
                <a:gd name="T20" fmla="*/ 69 w 238"/>
                <a:gd name="T21" fmla="*/ 116 h 357"/>
                <a:gd name="T22" fmla="*/ 74 w 238"/>
                <a:gd name="T23" fmla="*/ 129 h 357"/>
                <a:gd name="T24" fmla="*/ 82 w 238"/>
                <a:gd name="T25" fmla="*/ 142 h 357"/>
                <a:gd name="T26" fmla="*/ 89 w 238"/>
                <a:gd name="T27" fmla="*/ 156 h 357"/>
                <a:gd name="T28" fmla="*/ 95 w 238"/>
                <a:gd name="T29" fmla="*/ 169 h 357"/>
                <a:gd name="T30" fmla="*/ 103 w 238"/>
                <a:gd name="T31" fmla="*/ 182 h 357"/>
                <a:gd name="T32" fmla="*/ 112 w 238"/>
                <a:gd name="T33" fmla="*/ 196 h 357"/>
                <a:gd name="T34" fmla="*/ 107 w 238"/>
                <a:gd name="T35" fmla="*/ 198 h 357"/>
                <a:gd name="T36" fmla="*/ 103 w 238"/>
                <a:gd name="T37" fmla="*/ 199 h 357"/>
                <a:gd name="T38" fmla="*/ 108 w 238"/>
                <a:gd name="T39" fmla="*/ 209 h 357"/>
                <a:gd name="T40" fmla="*/ 122 w 238"/>
                <a:gd name="T41" fmla="*/ 213 h 357"/>
                <a:gd name="T42" fmla="*/ 126 w 238"/>
                <a:gd name="T43" fmla="*/ 215 h 357"/>
                <a:gd name="T44" fmla="*/ 131 w 238"/>
                <a:gd name="T45" fmla="*/ 218 h 357"/>
                <a:gd name="T46" fmla="*/ 133 w 238"/>
                <a:gd name="T47" fmla="*/ 222 h 357"/>
                <a:gd name="T48" fmla="*/ 133 w 238"/>
                <a:gd name="T49" fmla="*/ 232 h 357"/>
                <a:gd name="T50" fmla="*/ 141 w 238"/>
                <a:gd name="T51" fmla="*/ 236 h 357"/>
                <a:gd name="T52" fmla="*/ 148 w 238"/>
                <a:gd name="T53" fmla="*/ 241 h 357"/>
                <a:gd name="T54" fmla="*/ 156 w 238"/>
                <a:gd name="T55" fmla="*/ 245 h 357"/>
                <a:gd name="T56" fmla="*/ 166 w 238"/>
                <a:gd name="T57" fmla="*/ 255 h 357"/>
                <a:gd name="T58" fmla="*/ 171 w 238"/>
                <a:gd name="T59" fmla="*/ 258 h 357"/>
                <a:gd name="T60" fmla="*/ 179 w 238"/>
                <a:gd name="T61" fmla="*/ 268 h 357"/>
                <a:gd name="T62" fmla="*/ 188 w 238"/>
                <a:gd name="T63" fmla="*/ 275 h 357"/>
                <a:gd name="T64" fmla="*/ 196 w 238"/>
                <a:gd name="T65" fmla="*/ 285 h 357"/>
                <a:gd name="T66" fmla="*/ 202 w 238"/>
                <a:gd name="T67" fmla="*/ 293 h 357"/>
                <a:gd name="T68" fmla="*/ 207 w 238"/>
                <a:gd name="T69" fmla="*/ 300 h 357"/>
                <a:gd name="T70" fmla="*/ 213 w 238"/>
                <a:gd name="T71" fmla="*/ 308 h 357"/>
                <a:gd name="T72" fmla="*/ 219 w 238"/>
                <a:gd name="T73" fmla="*/ 319 h 357"/>
                <a:gd name="T74" fmla="*/ 224 w 238"/>
                <a:gd name="T75" fmla="*/ 327 h 357"/>
                <a:gd name="T76" fmla="*/ 228 w 238"/>
                <a:gd name="T77" fmla="*/ 338 h 357"/>
                <a:gd name="T78" fmla="*/ 232 w 238"/>
                <a:gd name="T79" fmla="*/ 348 h 357"/>
                <a:gd name="T80" fmla="*/ 238 w 238"/>
                <a:gd name="T81" fmla="*/ 357 h 357"/>
                <a:gd name="T82" fmla="*/ 211 w 238"/>
                <a:gd name="T83" fmla="*/ 342 h 357"/>
                <a:gd name="T84" fmla="*/ 188 w 238"/>
                <a:gd name="T85" fmla="*/ 325 h 357"/>
                <a:gd name="T86" fmla="*/ 164 w 238"/>
                <a:gd name="T87" fmla="*/ 308 h 357"/>
                <a:gd name="T88" fmla="*/ 143 w 238"/>
                <a:gd name="T89" fmla="*/ 289 h 357"/>
                <a:gd name="T90" fmla="*/ 124 w 238"/>
                <a:gd name="T91" fmla="*/ 268 h 357"/>
                <a:gd name="T92" fmla="*/ 105 w 238"/>
                <a:gd name="T93" fmla="*/ 245 h 357"/>
                <a:gd name="T94" fmla="*/ 86 w 238"/>
                <a:gd name="T95" fmla="*/ 222 h 357"/>
                <a:gd name="T96" fmla="*/ 72 w 238"/>
                <a:gd name="T97" fmla="*/ 199 h 357"/>
                <a:gd name="T98" fmla="*/ 55 w 238"/>
                <a:gd name="T99" fmla="*/ 175 h 357"/>
                <a:gd name="T100" fmla="*/ 42 w 238"/>
                <a:gd name="T101" fmla="*/ 150 h 357"/>
                <a:gd name="T102" fmla="*/ 31 w 238"/>
                <a:gd name="T103" fmla="*/ 123 h 357"/>
                <a:gd name="T104" fmla="*/ 21 w 238"/>
                <a:gd name="T105" fmla="*/ 101 h 357"/>
                <a:gd name="T106" fmla="*/ 12 w 238"/>
                <a:gd name="T107" fmla="*/ 74 h 357"/>
                <a:gd name="T108" fmla="*/ 6 w 238"/>
                <a:gd name="T109" fmla="*/ 47 h 357"/>
                <a:gd name="T110" fmla="*/ 0 w 238"/>
                <a:gd name="T111" fmla="*/ 25 h 357"/>
                <a:gd name="T112" fmla="*/ 0 w 238"/>
                <a:gd name="T113" fmla="*/ 0 h 357"/>
                <a:gd name="T114" fmla="*/ 0 w 238"/>
                <a:gd name="T115" fmla="*/ 0 h 3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357"/>
                <a:gd name="T176" fmla="*/ 238 w 238"/>
                <a:gd name="T177" fmla="*/ 357 h 3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357">
                  <a:moveTo>
                    <a:pt x="0" y="0"/>
                  </a:moveTo>
                  <a:lnTo>
                    <a:pt x="8" y="7"/>
                  </a:lnTo>
                  <a:lnTo>
                    <a:pt x="15" y="17"/>
                  </a:lnTo>
                  <a:lnTo>
                    <a:pt x="23" y="25"/>
                  </a:lnTo>
                  <a:lnTo>
                    <a:pt x="31" y="38"/>
                  </a:lnTo>
                  <a:lnTo>
                    <a:pt x="36" y="47"/>
                  </a:lnTo>
                  <a:lnTo>
                    <a:pt x="44" y="61"/>
                  </a:lnTo>
                  <a:lnTo>
                    <a:pt x="50" y="74"/>
                  </a:lnTo>
                  <a:lnTo>
                    <a:pt x="57" y="89"/>
                  </a:lnTo>
                  <a:lnTo>
                    <a:pt x="63" y="101"/>
                  </a:lnTo>
                  <a:lnTo>
                    <a:pt x="69" y="116"/>
                  </a:lnTo>
                  <a:lnTo>
                    <a:pt x="74" y="129"/>
                  </a:lnTo>
                  <a:lnTo>
                    <a:pt x="82" y="142"/>
                  </a:lnTo>
                  <a:lnTo>
                    <a:pt x="89" y="156"/>
                  </a:lnTo>
                  <a:lnTo>
                    <a:pt x="95" y="169"/>
                  </a:lnTo>
                  <a:lnTo>
                    <a:pt x="103" y="182"/>
                  </a:lnTo>
                  <a:lnTo>
                    <a:pt x="112" y="196"/>
                  </a:lnTo>
                  <a:lnTo>
                    <a:pt x="107" y="198"/>
                  </a:lnTo>
                  <a:lnTo>
                    <a:pt x="103" y="199"/>
                  </a:lnTo>
                  <a:lnTo>
                    <a:pt x="108" y="209"/>
                  </a:lnTo>
                  <a:lnTo>
                    <a:pt x="122" y="213"/>
                  </a:lnTo>
                  <a:lnTo>
                    <a:pt x="126" y="215"/>
                  </a:lnTo>
                  <a:lnTo>
                    <a:pt x="131" y="218"/>
                  </a:lnTo>
                  <a:lnTo>
                    <a:pt x="133" y="222"/>
                  </a:lnTo>
                  <a:lnTo>
                    <a:pt x="133" y="232"/>
                  </a:lnTo>
                  <a:lnTo>
                    <a:pt x="141" y="236"/>
                  </a:lnTo>
                  <a:lnTo>
                    <a:pt x="148" y="241"/>
                  </a:lnTo>
                  <a:lnTo>
                    <a:pt x="156" y="245"/>
                  </a:lnTo>
                  <a:lnTo>
                    <a:pt x="166" y="255"/>
                  </a:lnTo>
                  <a:lnTo>
                    <a:pt x="171" y="258"/>
                  </a:lnTo>
                  <a:lnTo>
                    <a:pt x="179" y="268"/>
                  </a:lnTo>
                  <a:lnTo>
                    <a:pt x="188" y="275"/>
                  </a:lnTo>
                  <a:lnTo>
                    <a:pt x="196" y="285"/>
                  </a:lnTo>
                  <a:lnTo>
                    <a:pt x="202" y="293"/>
                  </a:lnTo>
                  <a:lnTo>
                    <a:pt x="207" y="300"/>
                  </a:lnTo>
                  <a:lnTo>
                    <a:pt x="213" y="308"/>
                  </a:lnTo>
                  <a:lnTo>
                    <a:pt x="219" y="319"/>
                  </a:lnTo>
                  <a:lnTo>
                    <a:pt x="224" y="327"/>
                  </a:lnTo>
                  <a:lnTo>
                    <a:pt x="228" y="338"/>
                  </a:lnTo>
                  <a:lnTo>
                    <a:pt x="232" y="348"/>
                  </a:lnTo>
                  <a:lnTo>
                    <a:pt x="238" y="357"/>
                  </a:lnTo>
                  <a:lnTo>
                    <a:pt x="211" y="342"/>
                  </a:lnTo>
                  <a:lnTo>
                    <a:pt x="188" y="325"/>
                  </a:lnTo>
                  <a:lnTo>
                    <a:pt x="164" y="308"/>
                  </a:lnTo>
                  <a:lnTo>
                    <a:pt x="143" y="289"/>
                  </a:lnTo>
                  <a:lnTo>
                    <a:pt x="124" y="268"/>
                  </a:lnTo>
                  <a:lnTo>
                    <a:pt x="105" y="245"/>
                  </a:lnTo>
                  <a:lnTo>
                    <a:pt x="86" y="222"/>
                  </a:lnTo>
                  <a:lnTo>
                    <a:pt x="72" y="199"/>
                  </a:lnTo>
                  <a:lnTo>
                    <a:pt x="55" y="175"/>
                  </a:lnTo>
                  <a:lnTo>
                    <a:pt x="42" y="150"/>
                  </a:lnTo>
                  <a:lnTo>
                    <a:pt x="31" y="123"/>
                  </a:lnTo>
                  <a:lnTo>
                    <a:pt x="21" y="101"/>
                  </a:lnTo>
                  <a:lnTo>
                    <a:pt x="12" y="74"/>
                  </a:lnTo>
                  <a:lnTo>
                    <a:pt x="6" y="47"/>
                  </a:lnTo>
                  <a:lnTo>
                    <a:pt x="0" y="25"/>
                  </a:lnTo>
                  <a:lnTo>
                    <a:pt x="0" y="0"/>
                  </a:lnTo>
                  <a:close/>
                </a:path>
              </a:pathLst>
            </a:custGeom>
            <a:solidFill>
              <a:srgbClr val="FFFFFF"/>
            </a:solidFill>
            <a:ln w="9525">
              <a:noFill/>
              <a:round/>
              <a:headEnd/>
              <a:tailEnd/>
            </a:ln>
          </p:spPr>
          <p:txBody>
            <a:bodyPr/>
            <a:lstStyle/>
            <a:p>
              <a:endParaRPr lang="fa-IR"/>
            </a:p>
          </p:txBody>
        </p:sp>
        <p:sp>
          <p:nvSpPr>
            <p:cNvPr id="12317" name="Freeform 25"/>
            <p:cNvSpPr>
              <a:spLocks/>
            </p:cNvSpPr>
            <p:nvPr/>
          </p:nvSpPr>
          <p:spPr bwMode="auto">
            <a:xfrm>
              <a:off x="4508" y="1861"/>
              <a:ext cx="37" cy="64"/>
            </a:xfrm>
            <a:custGeom>
              <a:avLst/>
              <a:gdLst>
                <a:gd name="T0" fmla="*/ 72 w 72"/>
                <a:gd name="T1" fmla="*/ 0 h 129"/>
                <a:gd name="T2" fmla="*/ 72 w 72"/>
                <a:gd name="T3" fmla="*/ 8 h 129"/>
                <a:gd name="T4" fmla="*/ 72 w 72"/>
                <a:gd name="T5" fmla="*/ 15 h 129"/>
                <a:gd name="T6" fmla="*/ 68 w 72"/>
                <a:gd name="T7" fmla="*/ 25 h 129"/>
                <a:gd name="T8" fmla="*/ 66 w 72"/>
                <a:gd name="T9" fmla="*/ 34 h 129"/>
                <a:gd name="T10" fmla="*/ 59 w 72"/>
                <a:gd name="T11" fmla="*/ 44 h 129"/>
                <a:gd name="T12" fmla="*/ 53 w 72"/>
                <a:gd name="T13" fmla="*/ 55 h 129"/>
                <a:gd name="T14" fmla="*/ 47 w 72"/>
                <a:gd name="T15" fmla="*/ 67 h 129"/>
                <a:gd name="T16" fmla="*/ 40 w 72"/>
                <a:gd name="T17" fmla="*/ 78 h 129"/>
                <a:gd name="T18" fmla="*/ 28 w 72"/>
                <a:gd name="T19" fmla="*/ 89 h 129"/>
                <a:gd name="T20" fmla="*/ 17 w 72"/>
                <a:gd name="T21" fmla="*/ 103 h 129"/>
                <a:gd name="T22" fmla="*/ 7 w 72"/>
                <a:gd name="T23" fmla="*/ 116 h 129"/>
                <a:gd name="T24" fmla="*/ 0 w 72"/>
                <a:gd name="T25" fmla="*/ 129 h 129"/>
                <a:gd name="T26" fmla="*/ 4 w 72"/>
                <a:gd name="T27" fmla="*/ 116 h 129"/>
                <a:gd name="T28" fmla="*/ 7 w 72"/>
                <a:gd name="T29" fmla="*/ 103 h 129"/>
                <a:gd name="T30" fmla="*/ 13 w 72"/>
                <a:gd name="T31" fmla="*/ 91 h 129"/>
                <a:gd name="T32" fmla="*/ 21 w 72"/>
                <a:gd name="T33" fmla="*/ 82 h 129"/>
                <a:gd name="T34" fmla="*/ 26 w 72"/>
                <a:gd name="T35" fmla="*/ 70 h 129"/>
                <a:gd name="T36" fmla="*/ 34 w 72"/>
                <a:gd name="T37" fmla="*/ 61 h 129"/>
                <a:gd name="T38" fmla="*/ 40 w 72"/>
                <a:gd name="T39" fmla="*/ 51 h 129"/>
                <a:gd name="T40" fmla="*/ 49 w 72"/>
                <a:gd name="T41" fmla="*/ 44 h 129"/>
                <a:gd name="T42" fmla="*/ 55 w 72"/>
                <a:gd name="T43" fmla="*/ 32 h 129"/>
                <a:gd name="T44" fmla="*/ 61 w 72"/>
                <a:gd name="T45" fmla="*/ 21 h 129"/>
                <a:gd name="T46" fmla="*/ 66 w 72"/>
                <a:gd name="T47" fmla="*/ 12 h 129"/>
                <a:gd name="T48" fmla="*/ 72 w 72"/>
                <a:gd name="T49" fmla="*/ 0 h 129"/>
                <a:gd name="T50" fmla="*/ 72 w 72"/>
                <a:gd name="T51" fmla="*/ 0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29"/>
                <a:gd name="T80" fmla="*/ 72 w 72"/>
                <a:gd name="T81" fmla="*/ 129 h 1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29">
                  <a:moveTo>
                    <a:pt x="72" y="0"/>
                  </a:moveTo>
                  <a:lnTo>
                    <a:pt x="72" y="8"/>
                  </a:lnTo>
                  <a:lnTo>
                    <a:pt x="72" y="15"/>
                  </a:lnTo>
                  <a:lnTo>
                    <a:pt x="68" y="25"/>
                  </a:lnTo>
                  <a:lnTo>
                    <a:pt x="66" y="34"/>
                  </a:lnTo>
                  <a:lnTo>
                    <a:pt x="59" y="44"/>
                  </a:lnTo>
                  <a:lnTo>
                    <a:pt x="53" y="55"/>
                  </a:lnTo>
                  <a:lnTo>
                    <a:pt x="47" y="67"/>
                  </a:lnTo>
                  <a:lnTo>
                    <a:pt x="40" y="78"/>
                  </a:lnTo>
                  <a:lnTo>
                    <a:pt x="28" y="89"/>
                  </a:lnTo>
                  <a:lnTo>
                    <a:pt x="17" y="103"/>
                  </a:lnTo>
                  <a:lnTo>
                    <a:pt x="7" y="116"/>
                  </a:lnTo>
                  <a:lnTo>
                    <a:pt x="0" y="129"/>
                  </a:lnTo>
                  <a:lnTo>
                    <a:pt x="4" y="116"/>
                  </a:lnTo>
                  <a:lnTo>
                    <a:pt x="7" y="103"/>
                  </a:lnTo>
                  <a:lnTo>
                    <a:pt x="13" y="91"/>
                  </a:lnTo>
                  <a:lnTo>
                    <a:pt x="21" y="82"/>
                  </a:lnTo>
                  <a:lnTo>
                    <a:pt x="26" y="70"/>
                  </a:lnTo>
                  <a:lnTo>
                    <a:pt x="34" y="61"/>
                  </a:lnTo>
                  <a:lnTo>
                    <a:pt x="40" y="51"/>
                  </a:lnTo>
                  <a:lnTo>
                    <a:pt x="49" y="44"/>
                  </a:lnTo>
                  <a:lnTo>
                    <a:pt x="55" y="32"/>
                  </a:lnTo>
                  <a:lnTo>
                    <a:pt x="61" y="21"/>
                  </a:lnTo>
                  <a:lnTo>
                    <a:pt x="66" y="12"/>
                  </a:lnTo>
                  <a:lnTo>
                    <a:pt x="72" y="0"/>
                  </a:lnTo>
                  <a:close/>
                </a:path>
              </a:pathLst>
            </a:custGeom>
            <a:solidFill>
              <a:srgbClr val="000000"/>
            </a:solidFill>
            <a:ln w="9525">
              <a:noFill/>
              <a:round/>
              <a:headEnd/>
              <a:tailEnd/>
            </a:ln>
          </p:spPr>
          <p:txBody>
            <a:bodyPr/>
            <a:lstStyle/>
            <a:p>
              <a:endParaRPr lang="fa-IR"/>
            </a:p>
          </p:txBody>
        </p:sp>
        <p:sp>
          <p:nvSpPr>
            <p:cNvPr id="12318" name="Freeform 26"/>
            <p:cNvSpPr>
              <a:spLocks/>
            </p:cNvSpPr>
            <p:nvPr/>
          </p:nvSpPr>
          <p:spPr bwMode="auto">
            <a:xfrm>
              <a:off x="4483" y="1872"/>
              <a:ext cx="22" cy="48"/>
            </a:xfrm>
            <a:custGeom>
              <a:avLst/>
              <a:gdLst>
                <a:gd name="T0" fmla="*/ 24 w 43"/>
                <a:gd name="T1" fmla="*/ 0 h 97"/>
                <a:gd name="T2" fmla="*/ 30 w 43"/>
                <a:gd name="T3" fmla="*/ 0 h 97"/>
                <a:gd name="T4" fmla="*/ 38 w 43"/>
                <a:gd name="T5" fmla="*/ 4 h 97"/>
                <a:gd name="T6" fmla="*/ 41 w 43"/>
                <a:gd name="T7" fmla="*/ 6 h 97"/>
                <a:gd name="T8" fmla="*/ 43 w 43"/>
                <a:gd name="T9" fmla="*/ 11 h 97"/>
                <a:gd name="T10" fmla="*/ 43 w 43"/>
                <a:gd name="T11" fmla="*/ 15 h 97"/>
                <a:gd name="T12" fmla="*/ 43 w 43"/>
                <a:gd name="T13" fmla="*/ 25 h 97"/>
                <a:gd name="T14" fmla="*/ 41 w 43"/>
                <a:gd name="T15" fmla="*/ 32 h 97"/>
                <a:gd name="T16" fmla="*/ 39 w 43"/>
                <a:gd name="T17" fmla="*/ 42 h 97"/>
                <a:gd name="T18" fmla="*/ 32 w 43"/>
                <a:gd name="T19" fmla="*/ 49 h 97"/>
                <a:gd name="T20" fmla="*/ 28 w 43"/>
                <a:gd name="T21" fmla="*/ 59 h 97"/>
                <a:gd name="T22" fmla="*/ 20 w 43"/>
                <a:gd name="T23" fmla="*/ 66 h 97"/>
                <a:gd name="T24" fmla="*/ 17 w 43"/>
                <a:gd name="T25" fmla="*/ 76 h 97"/>
                <a:gd name="T26" fmla="*/ 9 w 43"/>
                <a:gd name="T27" fmla="*/ 84 h 97"/>
                <a:gd name="T28" fmla="*/ 5 w 43"/>
                <a:gd name="T29" fmla="*/ 89 h 97"/>
                <a:gd name="T30" fmla="*/ 1 w 43"/>
                <a:gd name="T31" fmla="*/ 93 h 97"/>
                <a:gd name="T32" fmla="*/ 0 w 43"/>
                <a:gd name="T33" fmla="*/ 97 h 97"/>
                <a:gd name="T34" fmla="*/ 1 w 43"/>
                <a:gd name="T35" fmla="*/ 84 h 97"/>
                <a:gd name="T36" fmla="*/ 5 w 43"/>
                <a:gd name="T37" fmla="*/ 70 h 97"/>
                <a:gd name="T38" fmla="*/ 7 w 43"/>
                <a:gd name="T39" fmla="*/ 63 h 97"/>
                <a:gd name="T40" fmla="*/ 9 w 43"/>
                <a:gd name="T41" fmla="*/ 57 h 97"/>
                <a:gd name="T42" fmla="*/ 9 w 43"/>
                <a:gd name="T43" fmla="*/ 47 h 97"/>
                <a:gd name="T44" fmla="*/ 13 w 43"/>
                <a:gd name="T45" fmla="*/ 42 h 97"/>
                <a:gd name="T46" fmla="*/ 15 w 43"/>
                <a:gd name="T47" fmla="*/ 30 h 97"/>
                <a:gd name="T48" fmla="*/ 19 w 43"/>
                <a:gd name="T49" fmla="*/ 19 h 97"/>
                <a:gd name="T50" fmla="*/ 19 w 43"/>
                <a:gd name="T51" fmla="*/ 8 h 97"/>
                <a:gd name="T52" fmla="*/ 24 w 43"/>
                <a:gd name="T53" fmla="*/ 0 h 97"/>
                <a:gd name="T54" fmla="*/ 24 w 43"/>
                <a:gd name="T55" fmla="*/ 0 h 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
                <a:gd name="T85" fmla="*/ 0 h 97"/>
                <a:gd name="T86" fmla="*/ 43 w 43"/>
                <a:gd name="T87" fmla="*/ 97 h 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 h="97">
                  <a:moveTo>
                    <a:pt x="24" y="0"/>
                  </a:moveTo>
                  <a:lnTo>
                    <a:pt x="30" y="0"/>
                  </a:lnTo>
                  <a:lnTo>
                    <a:pt x="38" y="4"/>
                  </a:lnTo>
                  <a:lnTo>
                    <a:pt x="41" y="6"/>
                  </a:lnTo>
                  <a:lnTo>
                    <a:pt x="43" y="11"/>
                  </a:lnTo>
                  <a:lnTo>
                    <a:pt x="43" y="15"/>
                  </a:lnTo>
                  <a:lnTo>
                    <a:pt x="43" y="25"/>
                  </a:lnTo>
                  <a:lnTo>
                    <a:pt x="41" y="32"/>
                  </a:lnTo>
                  <a:lnTo>
                    <a:pt x="39" y="42"/>
                  </a:lnTo>
                  <a:lnTo>
                    <a:pt x="32" y="49"/>
                  </a:lnTo>
                  <a:lnTo>
                    <a:pt x="28" y="59"/>
                  </a:lnTo>
                  <a:lnTo>
                    <a:pt x="20" y="66"/>
                  </a:lnTo>
                  <a:lnTo>
                    <a:pt x="17" y="76"/>
                  </a:lnTo>
                  <a:lnTo>
                    <a:pt x="9" y="84"/>
                  </a:lnTo>
                  <a:lnTo>
                    <a:pt x="5" y="89"/>
                  </a:lnTo>
                  <a:lnTo>
                    <a:pt x="1" y="93"/>
                  </a:lnTo>
                  <a:lnTo>
                    <a:pt x="0" y="97"/>
                  </a:lnTo>
                  <a:lnTo>
                    <a:pt x="1" y="84"/>
                  </a:lnTo>
                  <a:lnTo>
                    <a:pt x="5" y="70"/>
                  </a:lnTo>
                  <a:lnTo>
                    <a:pt x="7" y="63"/>
                  </a:lnTo>
                  <a:lnTo>
                    <a:pt x="9" y="57"/>
                  </a:lnTo>
                  <a:lnTo>
                    <a:pt x="9" y="47"/>
                  </a:lnTo>
                  <a:lnTo>
                    <a:pt x="13" y="42"/>
                  </a:lnTo>
                  <a:lnTo>
                    <a:pt x="15" y="30"/>
                  </a:lnTo>
                  <a:lnTo>
                    <a:pt x="19" y="19"/>
                  </a:lnTo>
                  <a:lnTo>
                    <a:pt x="19" y="8"/>
                  </a:lnTo>
                  <a:lnTo>
                    <a:pt x="24" y="0"/>
                  </a:lnTo>
                  <a:close/>
                </a:path>
              </a:pathLst>
            </a:custGeom>
            <a:solidFill>
              <a:srgbClr val="000000"/>
            </a:solidFill>
            <a:ln w="9525">
              <a:noFill/>
              <a:round/>
              <a:headEnd/>
              <a:tailEnd/>
            </a:ln>
          </p:spPr>
          <p:txBody>
            <a:bodyPr/>
            <a:lstStyle/>
            <a:p>
              <a:endParaRPr lang="fa-IR"/>
            </a:p>
          </p:txBody>
        </p:sp>
        <p:sp>
          <p:nvSpPr>
            <p:cNvPr id="12319" name="Freeform 27"/>
            <p:cNvSpPr>
              <a:spLocks/>
            </p:cNvSpPr>
            <p:nvPr/>
          </p:nvSpPr>
          <p:spPr bwMode="auto">
            <a:xfrm>
              <a:off x="4546" y="1876"/>
              <a:ext cx="32" cy="30"/>
            </a:xfrm>
            <a:custGeom>
              <a:avLst/>
              <a:gdLst>
                <a:gd name="T0" fmla="*/ 40 w 63"/>
                <a:gd name="T1" fmla="*/ 0 h 60"/>
                <a:gd name="T2" fmla="*/ 47 w 63"/>
                <a:gd name="T3" fmla="*/ 0 h 60"/>
                <a:gd name="T4" fmla="*/ 55 w 63"/>
                <a:gd name="T5" fmla="*/ 3 h 60"/>
                <a:gd name="T6" fmla="*/ 59 w 63"/>
                <a:gd name="T7" fmla="*/ 7 h 60"/>
                <a:gd name="T8" fmla="*/ 63 w 63"/>
                <a:gd name="T9" fmla="*/ 11 h 60"/>
                <a:gd name="T10" fmla="*/ 63 w 63"/>
                <a:gd name="T11" fmla="*/ 20 h 60"/>
                <a:gd name="T12" fmla="*/ 59 w 63"/>
                <a:gd name="T13" fmla="*/ 30 h 60"/>
                <a:gd name="T14" fmla="*/ 53 w 63"/>
                <a:gd name="T15" fmla="*/ 36 h 60"/>
                <a:gd name="T16" fmla="*/ 46 w 63"/>
                <a:gd name="T17" fmla="*/ 39 h 60"/>
                <a:gd name="T18" fmla="*/ 40 w 63"/>
                <a:gd name="T19" fmla="*/ 43 h 60"/>
                <a:gd name="T20" fmla="*/ 32 w 63"/>
                <a:gd name="T21" fmla="*/ 47 h 60"/>
                <a:gd name="T22" fmla="*/ 21 w 63"/>
                <a:gd name="T23" fmla="*/ 51 h 60"/>
                <a:gd name="T24" fmla="*/ 13 w 63"/>
                <a:gd name="T25" fmla="*/ 55 h 60"/>
                <a:gd name="T26" fmla="*/ 8 w 63"/>
                <a:gd name="T27" fmla="*/ 58 h 60"/>
                <a:gd name="T28" fmla="*/ 0 w 63"/>
                <a:gd name="T29" fmla="*/ 60 h 60"/>
                <a:gd name="T30" fmla="*/ 4 w 63"/>
                <a:gd name="T31" fmla="*/ 53 h 60"/>
                <a:gd name="T32" fmla="*/ 8 w 63"/>
                <a:gd name="T33" fmla="*/ 45 h 60"/>
                <a:gd name="T34" fmla="*/ 13 w 63"/>
                <a:gd name="T35" fmla="*/ 36 h 60"/>
                <a:gd name="T36" fmla="*/ 19 w 63"/>
                <a:gd name="T37" fmla="*/ 30 h 60"/>
                <a:gd name="T38" fmla="*/ 23 w 63"/>
                <a:gd name="T39" fmla="*/ 22 h 60"/>
                <a:gd name="T40" fmla="*/ 28 w 63"/>
                <a:gd name="T41" fmla="*/ 13 h 60"/>
                <a:gd name="T42" fmla="*/ 34 w 63"/>
                <a:gd name="T43" fmla="*/ 5 h 60"/>
                <a:gd name="T44" fmla="*/ 40 w 63"/>
                <a:gd name="T45" fmla="*/ 0 h 60"/>
                <a:gd name="T46" fmla="*/ 40 w 63"/>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60"/>
                <a:gd name="T74" fmla="*/ 63 w 63"/>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60">
                  <a:moveTo>
                    <a:pt x="40" y="0"/>
                  </a:moveTo>
                  <a:lnTo>
                    <a:pt x="47" y="0"/>
                  </a:lnTo>
                  <a:lnTo>
                    <a:pt x="55" y="3"/>
                  </a:lnTo>
                  <a:lnTo>
                    <a:pt x="59" y="7"/>
                  </a:lnTo>
                  <a:lnTo>
                    <a:pt x="63" y="11"/>
                  </a:lnTo>
                  <a:lnTo>
                    <a:pt x="63" y="20"/>
                  </a:lnTo>
                  <a:lnTo>
                    <a:pt x="59" y="30"/>
                  </a:lnTo>
                  <a:lnTo>
                    <a:pt x="53" y="36"/>
                  </a:lnTo>
                  <a:lnTo>
                    <a:pt x="46" y="39"/>
                  </a:lnTo>
                  <a:lnTo>
                    <a:pt x="40" y="43"/>
                  </a:lnTo>
                  <a:lnTo>
                    <a:pt x="32" y="47"/>
                  </a:lnTo>
                  <a:lnTo>
                    <a:pt x="21" y="51"/>
                  </a:lnTo>
                  <a:lnTo>
                    <a:pt x="13" y="55"/>
                  </a:lnTo>
                  <a:lnTo>
                    <a:pt x="8" y="58"/>
                  </a:lnTo>
                  <a:lnTo>
                    <a:pt x="0" y="60"/>
                  </a:lnTo>
                  <a:lnTo>
                    <a:pt x="4" y="53"/>
                  </a:lnTo>
                  <a:lnTo>
                    <a:pt x="8" y="45"/>
                  </a:lnTo>
                  <a:lnTo>
                    <a:pt x="13" y="36"/>
                  </a:lnTo>
                  <a:lnTo>
                    <a:pt x="19" y="30"/>
                  </a:lnTo>
                  <a:lnTo>
                    <a:pt x="23" y="22"/>
                  </a:lnTo>
                  <a:lnTo>
                    <a:pt x="28" y="13"/>
                  </a:lnTo>
                  <a:lnTo>
                    <a:pt x="34" y="5"/>
                  </a:lnTo>
                  <a:lnTo>
                    <a:pt x="40" y="0"/>
                  </a:lnTo>
                  <a:close/>
                </a:path>
              </a:pathLst>
            </a:custGeom>
            <a:solidFill>
              <a:srgbClr val="000000"/>
            </a:solidFill>
            <a:ln w="9525">
              <a:noFill/>
              <a:round/>
              <a:headEnd/>
              <a:tailEnd/>
            </a:ln>
          </p:spPr>
          <p:txBody>
            <a:bodyPr/>
            <a:lstStyle/>
            <a:p>
              <a:endParaRPr lang="fa-IR"/>
            </a:p>
          </p:txBody>
        </p:sp>
        <p:sp>
          <p:nvSpPr>
            <p:cNvPr id="12320" name="Freeform 28"/>
            <p:cNvSpPr>
              <a:spLocks/>
            </p:cNvSpPr>
            <p:nvPr/>
          </p:nvSpPr>
          <p:spPr bwMode="auto">
            <a:xfrm>
              <a:off x="3894" y="1878"/>
              <a:ext cx="381" cy="206"/>
            </a:xfrm>
            <a:custGeom>
              <a:avLst/>
              <a:gdLst>
                <a:gd name="T0" fmla="*/ 308 w 760"/>
                <a:gd name="T1" fmla="*/ 6 h 413"/>
                <a:gd name="T2" fmla="*/ 349 w 760"/>
                <a:gd name="T3" fmla="*/ 23 h 413"/>
                <a:gd name="T4" fmla="*/ 391 w 760"/>
                <a:gd name="T5" fmla="*/ 44 h 413"/>
                <a:gd name="T6" fmla="*/ 433 w 760"/>
                <a:gd name="T7" fmla="*/ 67 h 413"/>
                <a:gd name="T8" fmla="*/ 473 w 760"/>
                <a:gd name="T9" fmla="*/ 90 h 413"/>
                <a:gd name="T10" fmla="*/ 515 w 760"/>
                <a:gd name="T11" fmla="*/ 111 h 413"/>
                <a:gd name="T12" fmla="*/ 559 w 760"/>
                <a:gd name="T13" fmla="*/ 130 h 413"/>
                <a:gd name="T14" fmla="*/ 606 w 760"/>
                <a:gd name="T15" fmla="*/ 145 h 413"/>
                <a:gd name="T16" fmla="*/ 642 w 760"/>
                <a:gd name="T17" fmla="*/ 154 h 413"/>
                <a:gd name="T18" fmla="*/ 675 w 760"/>
                <a:gd name="T19" fmla="*/ 166 h 413"/>
                <a:gd name="T20" fmla="*/ 705 w 760"/>
                <a:gd name="T21" fmla="*/ 179 h 413"/>
                <a:gd name="T22" fmla="*/ 732 w 760"/>
                <a:gd name="T23" fmla="*/ 198 h 413"/>
                <a:gd name="T24" fmla="*/ 753 w 760"/>
                <a:gd name="T25" fmla="*/ 219 h 413"/>
                <a:gd name="T26" fmla="*/ 760 w 760"/>
                <a:gd name="T27" fmla="*/ 240 h 413"/>
                <a:gd name="T28" fmla="*/ 754 w 760"/>
                <a:gd name="T29" fmla="*/ 263 h 413"/>
                <a:gd name="T30" fmla="*/ 728 w 760"/>
                <a:gd name="T31" fmla="*/ 284 h 413"/>
                <a:gd name="T32" fmla="*/ 692 w 760"/>
                <a:gd name="T33" fmla="*/ 306 h 413"/>
                <a:gd name="T34" fmla="*/ 656 w 760"/>
                <a:gd name="T35" fmla="*/ 333 h 413"/>
                <a:gd name="T36" fmla="*/ 623 w 760"/>
                <a:gd name="T37" fmla="*/ 360 h 413"/>
                <a:gd name="T38" fmla="*/ 589 w 760"/>
                <a:gd name="T39" fmla="*/ 384 h 413"/>
                <a:gd name="T40" fmla="*/ 553 w 760"/>
                <a:gd name="T41" fmla="*/ 402 h 413"/>
                <a:gd name="T42" fmla="*/ 519 w 760"/>
                <a:gd name="T43" fmla="*/ 411 h 413"/>
                <a:gd name="T44" fmla="*/ 483 w 760"/>
                <a:gd name="T45" fmla="*/ 409 h 413"/>
                <a:gd name="T46" fmla="*/ 443 w 760"/>
                <a:gd name="T47" fmla="*/ 396 h 413"/>
                <a:gd name="T48" fmla="*/ 397 w 760"/>
                <a:gd name="T49" fmla="*/ 371 h 413"/>
                <a:gd name="T50" fmla="*/ 344 w 760"/>
                <a:gd name="T51" fmla="*/ 346 h 413"/>
                <a:gd name="T52" fmla="*/ 291 w 760"/>
                <a:gd name="T53" fmla="*/ 324 h 413"/>
                <a:gd name="T54" fmla="*/ 237 w 760"/>
                <a:gd name="T55" fmla="*/ 303 h 413"/>
                <a:gd name="T56" fmla="*/ 184 w 760"/>
                <a:gd name="T57" fmla="*/ 280 h 413"/>
                <a:gd name="T58" fmla="*/ 131 w 760"/>
                <a:gd name="T59" fmla="*/ 257 h 413"/>
                <a:gd name="T60" fmla="*/ 79 w 760"/>
                <a:gd name="T61" fmla="*/ 230 h 413"/>
                <a:gd name="T62" fmla="*/ 32 w 760"/>
                <a:gd name="T63" fmla="*/ 206 h 413"/>
                <a:gd name="T64" fmla="*/ 7 w 760"/>
                <a:gd name="T65" fmla="*/ 183 h 413"/>
                <a:gd name="T66" fmla="*/ 2 w 760"/>
                <a:gd name="T67" fmla="*/ 162 h 413"/>
                <a:gd name="T68" fmla="*/ 0 w 760"/>
                <a:gd name="T69" fmla="*/ 139 h 413"/>
                <a:gd name="T70" fmla="*/ 9 w 760"/>
                <a:gd name="T71" fmla="*/ 126 h 413"/>
                <a:gd name="T72" fmla="*/ 24 w 760"/>
                <a:gd name="T73" fmla="*/ 118 h 413"/>
                <a:gd name="T74" fmla="*/ 53 w 760"/>
                <a:gd name="T75" fmla="*/ 109 h 413"/>
                <a:gd name="T76" fmla="*/ 81 w 760"/>
                <a:gd name="T77" fmla="*/ 92 h 413"/>
                <a:gd name="T78" fmla="*/ 112 w 760"/>
                <a:gd name="T79" fmla="*/ 76 h 413"/>
                <a:gd name="T80" fmla="*/ 144 w 760"/>
                <a:gd name="T81" fmla="*/ 61 h 413"/>
                <a:gd name="T82" fmla="*/ 176 w 760"/>
                <a:gd name="T83" fmla="*/ 46 h 413"/>
                <a:gd name="T84" fmla="*/ 209 w 760"/>
                <a:gd name="T85" fmla="*/ 33 h 413"/>
                <a:gd name="T86" fmla="*/ 241 w 760"/>
                <a:gd name="T87" fmla="*/ 19 h 413"/>
                <a:gd name="T88" fmla="*/ 272 w 760"/>
                <a:gd name="T89" fmla="*/ 6 h 413"/>
                <a:gd name="T90" fmla="*/ 289 w 760"/>
                <a:gd name="T91" fmla="*/ 0 h 4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0"/>
                <a:gd name="T139" fmla="*/ 0 h 413"/>
                <a:gd name="T140" fmla="*/ 760 w 760"/>
                <a:gd name="T141" fmla="*/ 413 h 4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0" h="413">
                  <a:moveTo>
                    <a:pt x="289" y="0"/>
                  </a:moveTo>
                  <a:lnTo>
                    <a:pt x="308" y="6"/>
                  </a:lnTo>
                  <a:lnTo>
                    <a:pt x="330" y="14"/>
                  </a:lnTo>
                  <a:lnTo>
                    <a:pt x="349" y="23"/>
                  </a:lnTo>
                  <a:lnTo>
                    <a:pt x="370" y="33"/>
                  </a:lnTo>
                  <a:lnTo>
                    <a:pt x="391" y="44"/>
                  </a:lnTo>
                  <a:lnTo>
                    <a:pt x="410" y="55"/>
                  </a:lnTo>
                  <a:lnTo>
                    <a:pt x="433" y="67"/>
                  </a:lnTo>
                  <a:lnTo>
                    <a:pt x="454" y="78"/>
                  </a:lnTo>
                  <a:lnTo>
                    <a:pt x="473" y="90"/>
                  </a:lnTo>
                  <a:lnTo>
                    <a:pt x="494" y="99"/>
                  </a:lnTo>
                  <a:lnTo>
                    <a:pt x="515" y="111"/>
                  </a:lnTo>
                  <a:lnTo>
                    <a:pt x="538" y="122"/>
                  </a:lnTo>
                  <a:lnTo>
                    <a:pt x="559" y="130"/>
                  </a:lnTo>
                  <a:lnTo>
                    <a:pt x="581" y="139"/>
                  </a:lnTo>
                  <a:lnTo>
                    <a:pt x="606" y="145"/>
                  </a:lnTo>
                  <a:lnTo>
                    <a:pt x="629" y="152"/>
                  </a:lnTo>
                  <a:lnTo>
                    <a:pt x="642" y="154"/>
                  </a:lnTo>
                  <a:lnTo>
                    <a:pt x="657" y="160"/>
                  </a:lnTo>
                  <a:lnTo>
                    <a:pt x="675" y="166"/>
                  </a:lnTo>
                  <a:lnTo>
                    <a:pt x="690" y="173"/>
                  </a:lnTo>
                  <a:lnTo>
                    <a:pt x="705" y="179"/>
                  </a:lnTo>
                  <a:lnTo>
                    <a:pt x="718" y="189"/>
                  </a:lnTo>
                  <a:lnTo>
                    <a:pt x="732" y="198"/>
                  </a:lnTo>
                  <a:lnTo>
                    <a:pt x="745" y="209"/>
                  </a:lnTo>
                  <a:lnTo>
                    <a:pt x="753" y="219"/>
                  </a:lnTo>
                  <a:lnTo>
                    <a:pt x="758" y="228"/>
                  </a:lnTo>
                  <a:lnTo>
                    <a:pt x="760" y="240"/>
                  </a:lnTo>
                  <a:lnTo>
                    <a:pt x="760" y="251"/>
                  </a:lnTo>
                  <a:lnTo>
                    <a:pt x="754" y="263"/>
                  </a:lnTo>
                  <a:lnTo>
                    <a:pt x="745" y="274"/>
                  </a:lnTo>
                  <a:lnTo>
                    <a:pt x="728" y="284"/>
                  </a:lnTo>
                  <a:lnTo>
                    <a:pt x="709" y="295"/>
                  </a:lnTo>
                  <a:lnTo>
                    <a:pt x="692" y="306"/>
                  </a:lnTo>
                  <a:lnTo>
                    <a:pt x="675" y="322"/>
                  </a:lnTo>
                  <a:lnTo>
                    <a:pt x="656" y="333"/>
                  </a:lnTo>
                  <a:lnTo>
                    <a:pt x="640" y="348"/>
                  </a:lnTo>
                  <a:lnTo>
                    <a:pt x="623" y="360"/>
                  </a:lnTo>
                  <a:lnTo>
                    <a:pt x="606" y="373"/>
                  </a:lnTo>
                  <a:lnTo>
                    <a:pt x="589" y="384"/>
                  </a:lnTo>
                  <a:lnTo>
                    <a:pt x="572" y="396"/>
                  </a:lnTo>
                  <a:lnTo>
                    <a:pt x="553" y="402"/>
                  </a:lnTo>
                  <a:lnTo>
                    <a:pt x="536" y="409"/>
                  </a:lnTo>
                  <a:lnTo>
                    <a:pt x="519" y="411"/>
                  </a:lnTo>
                  <a:lnTo>
                    <a:pt x="500" y="413"/>
                  </a:lnTo>
                  <a:lnTo>
                    <a:pt x="483" y="409"/>
                  </a:lnTo>
                  <a:lnTo>
                    <a:pt x="464" y="403"/>
                  </a:lnTo>
                  <a:lnTo>
                    <a:pt x="443" y="396"/>
                  </a:lnTo>
                  <a:lnTo>
                    <a:pt x="424" y="382"/>
                  </a:lnTo>
                  <a:lnTo>
                    <a:pt x="397" y="371"/>
                  </a:lnTo>
                  <a:lnTo>
                    <a:pt x="370" y="360"/>
                  </a:lnTo>
                  <a:lnTo>
                    <a:pt x="344" y="346"/>
                  </a:lnTo>
                  <a:lnTo>
                    <a:pt x="319" y="337"/>
                  </a:lnTo>
                  <a:lnTo>
                    <a:pt x="291" y="324"/>
                  </a:lnTo>
                  <a:lnTo>
                    <a:pt x="264" y="314"/>
                  </a:lnTo>
                  <a:lnTo>
                    <a:pt x="237" y="303"/>
                  </a:lnTo>
                  <a:lnTo>
                    <a:pt x="211" y="291"/>
                  </a:lnTo>
                  <a:lnTo>
                    <a:pt x="184" y="280"/>
                  </a:lnTo>
                  <a:lnTo>
                    <a:pt x="157" y="268"/>
                  </a:lnTo>
                  <a:lnTo>
                    <a:pt x="131" y="257"/>
                  </a:lnTo>
                  <a:lnTo>
                    <a:pt x="106" y="244"/>
                  </a:lnTo>
                  <a:lnTo>
                    <a:pt x="79" y="230"/>
                  </a:lnTo>
                  <a:lnTo>
                    <a:pt x="55" y="219"/>
                  </a:lnTo>
                  <a:lnTo>
                    <a:pt x="32" y="206"/>
                  </a:lnTo>
                  <a:lnTo>
                    <a:pt x="9" y="194"/>
                  </a:lnTo>
                  <a:lnTo>
                    <a:pt x="7" y="183"/>
                  </a:lnTo>
                  <a:lnTo>
                    <a:pt x="5" y="171"/>
                  </a:lnTo>
                  <a:lnTo>
                    <a:pt x="2" y="162"/>
                  </a:lnTo>
                  <a:lnTo>
                    <a:pt x="0" y="152"/>
                  </a:lnTo>
                  <a:lnTo>
                    <a:pt x="0" y="139"/>
                  </a:lnTo>
                  <a:lnTo>
                    <a:pt x="5" y="132"/>
                  </a:lnTo>
                  <a:lnTo>
                    <a:pt x="9" y="126"/>
                  </a:lnTo>
                  <a:lnTo>
                    <a:pt x="17" y="122"/>
                  </a:lnTo>
                  <a:lnTo>
                    <a:pt x="24" y="118"/>
                  </a:lnTo>
                  <a:lnTo>
                    <a:pt x="38" y="116"/>
                  </a:lnTo>
                  <a:lnTo>
                    <a:pt x="53" y="109"/>
                  </a:lnTo>
                  <a:lnTo>
                    <a:pt x="66" y="99"/>
                  </a:lnTo>
                  <a:lnTo>
                    <a:pt x="81" y="92"/>
                  </a:lnTo>
                  <a:lnTo>
                    <a:pt x="98" y="84"/>
                  </a:lnTo>
                  <a:lnTo>
                    <a:pt x="112" y="76"/>
                  </a:lnTo>
                  <a:lnTo>
                    <a:pt x="129" y="69"/>
                  </a:lnTo>
                  <a:lnTo>
                    <a:pt x="144" y="61"/>
                  </a:lnTo>
                  <a:lnTo>
                    <a:pt x="161" y="55"/>
                  </a:lnTo>
                  <a:lnTo>
                    <a:pt x="176" y="46"/>
                  </a:lnTo>
                  <a:lnTo>
                    <a:pt x="192" y="40"/>
                  </a:lnTo>
                  <a:lnTo>
                    <a:pt x="209" y="33"/>
                  </a:lnTo>
                  <a:lnTo>
                    <a:pt x="224" y="27"/>
                  </a:lnTo>
                  <a:lnTo>
                    <a:pt x="241" y="19"/>
                  </a:lnTo>
                  <a:lnTo>
                    <a:pt x="256" y="14"/>
                  </a:lnTo>
                  <a:lnTo>
                    <a:pt x="272" y="6"/>
                  </a:lnTo>
                  <a:lnTo>
                    <a:pt x="289" y="0"/>
                  </a:lnTo>
                  <a:close/>
                </a:path>
              </a:pathLst>
            </a:custGeom>
            <a:solidFill>
              <a:srgbClr val="FFFFFF"/>
            </a:solidFill>
            <a:ln w="9525">
              <a:noFill/>
              <a:round/>
              <a:headEnd/>
              <a:tailEnd/>
            </a:ln>
          </p:spPr>
          <p:txBody>
            <a:bodyPr/>
            <a:lstStyle/>
            <a:p>
              <a:endParaRPr lang="fa-IR"/>
            </a:p>
          </p:txBody>
        </p:sp>
        <p:sp>
          <p:nvSpPr>
            <p:cNvPr id="12321" name="Freeform 29"/>
            <p:cNvSpPr>
              <a:spLocks/>
            </p:cNvSpPr>
            <p:nvPr/>
          </p:nvSpPr>
          <p:spPr bwMode="auto">
            <a:xfrm>
              <a:off x="3822" y="1881"/>
              <a:ext cx="862" cy="599"/>
            </a:xfrm>
            <a:custGeom>
              <a:avLst/>
              <a:gdLst>
                <a:gd name="T0" fmla="*/ 1713 w 1725"/>
                <a:gd name="T1" fmla="*/ 17 h 1198"/>
                <a:gd name="T2" fmla="*/ 1725 w 1725"/>
                <a:gd name="T3" fmla="*/ 53 h 1198"/>
                <a:gd name="T4" fmla="*/ 1713 w 1725"/>
                <a:gd name="T5" fmla="*/ 87 h 1198"/>
                <a:gd name="T6" fmla="*/ 1685 w 1725"/>
                <a:gd name="T7" fmla="*/ 118 h 1198"/>
                <a:gd name="T8" fmla="*/ 1641 w 1725"/>
                <a:gd name="T9" fmla="*/ 150 h 1198"/>
                <a:gd name="T10" fmla="*/ 1595 w 1725"/>
                <a:gd name="T11" fmla="*/ 179 h 1198"/>
                <a:gd name="T12" fmla="*/ 1548 w 1725"/>
                <a:gd name="T13" fmla="*/ 207 h 1198"/>
                <a:gd name="T14" fmla="*/ 1510 w 1725"/>
                <a:gd name="T15" fmla="*/ 236 h 1198"/>
                <a:gd name="T16" fmla="*/ 1422 w 1725"/>
                <a:gd name="T17" fmla="*/ 291 h 1198"/>
                <a:gd name="T18" fmla="*/ 1284 w 1725"/>
                <a:gd name="T19" fmla="*/ 376 h 1198"/>
                <a:gd name="T20" fmla="*/ 1145 w 1725"/>
                <a:gd name="T21" fmla="*/ 464 h 1198"/>
                <a:gd name="T22" fmla="*/ 1008 w 1725"/>
                <a:gd name="T23" fmla="*/ 553 h 1198"/>
                <a:gd name="T24" fmla="*/ 871 w 1725"/>
                <a:gd name="T25" fmla="*/ 643 h 1198"/>
                <a:gd name="T26" fmla="*/ 734 w 1725"/>
                <a:gd name="T27" fmla="*/ 732 h 1198"/>
                <a:gd name="T28" fmla="*/ 599 w 1725"/>
                <a:gd name="T29" fmla="*/ 819 h 1198"/>
                <a:gd name="T30" fmla="*/ 462 w 1725"/>
                <a:gd name="T31" fmla="*/ 905 h 1198"/>
                <a:gd name="T32" fmla="*/ 375 w 1725"/>
                <a:gd name="T33" fmla="*/ 964 h 1198"/>
                <a:gd name="T34" fmla="*/ 335 w 1725"/>
                <a:gd name="T35" fmla="*/ 994 h 1198"/>
                <a:gd name="T36" fmla="*/ 293 w 1725"/>
                <a:gd name="T37" fmla="*/ 1025 h 1198"/>
                <a:gd name="T38" fmla="*/ 249 w 1725"/>
                <a:gd name="T39" fmla="*/ 1055 h 1198"/>
                <a:gd name="T40" fmla="*/ 204 w 1725"/>
                <a:gd name="T41" fmla="*/ 1084 h 1198"/>
                <a:gd name="T42" fmla="*/ 158 w 1725"/>
                <a:gd name="T43" fmla="*/ 1112 h 1198"/>
                <a:gd name="T44" fmla="*/ 112 w 1725"/>
                <a:gd name="T45" fmla="*/ 1141 h 1198"/>
                <a:gd name="T46" fmla="*/ 69 w 1725"/>
                <a:gd name="T47" fmla="*/ 1171 h 1198"/>
                <a:gd name="T48" fmla="*/ 38 w 1725"/>
                <a:gd name="T49" fmla="*/ 1184 h 1198"/>
                <a:gd name="T50" fmla="*/ 19 w 1725"/>
                <a:gd name="T51" fmla="*/ 1194 h 1198"/>
                <a:gd name="T52" fmla="*/ 2 w 1725"/>
                <a:gd name="T53" fmla="*/ 1177 h 1198"/>
                <a:gd name="T54" fmla="*/ 2 w 1725"/>
                <a:gd name="T55" fmla="*/ 1144 h 1198"/>
                <a:gd name="T56" fmla="*/ 21 w 1725"/>
                <a:gd name="T57" fmla="*/ 1114 h 1198"/>
                <a:gd name="T58" fmla="*/ 50 w 1725"/>
                <a:gd name="T59" fmla="*/ 1089 h 1198"/>
                <a:gd name="T60" fmla="*/ 88 w 1725"/>
                <a:gd name="T61" fmla="*/ 1065 h 1198"/>
                <a:gd name="T62" fmla="*/ 126 w 1725"/>
                <a:gd name="T63" fmla="*/ 1040 h 1198"/>
                <a:gd name="T64" fmla="*/ 164 w 1725"/>
                <a:gd name="T65" fmla="*/ 1019 h 1198"/>
                <a:gd name="T66" fmla="*/ 194 w 1725"/>
                <a:gd name="T67" fmla="*/ 996 h 1198"/>
                <a:gd name="T68" fmla="*/ 247 w 1725"/>
                <a:gd name="T69" fmla="*/ 956 h 1198"/>
                <a:gd name="T70" fmla="*/ 331 w 1725"/>
                <a:gd name="T71" fmla="*/ 897 h 1198"/>
                <a:gd name="T72" fmla="*/ 415 w 1725"/>
                <a:gd name="T73" fmla="*/ 842 h 1198"/>
                <a:gd name="T74" fmla="*/ 498 w 1725"/>
                <a:gd name="T75" fmla="*/ 785 h 1198"/>
                <a:gd name="T76" fmla="*/ 584 w 1725"/>
                <a:gd name="T77" fmla="*/ 730 h 1198"/>
                <a:gd name="T78" fmla="*/ 669 w 1725"/>
                <a:gd name="T79" fmla="*/ 675 h 1198"/>
                <a:gd name="T80" fmla="*/ 753 w 1725"/>
                <a:gd name="T81" fmla="*/ 618 h 1198"/>
                <a:gd name="T82" fmla="*/ 839 w 1725"/>
                <a:gd name="T83" fmla="*/ 565 h 1198"/>
                <a:gd name="T84" fmla="*/ 936 w 1725"/>
                <a:gd name="T85" fmla="*/ 508 h 1198"/>
                <a:gd name="T86" fmla="*/ 1038 w 1725"/>
                <a:gd name="T87" fmla="*/ 447 h 1198"/>
                <a:gd name="T88" fmla="*/ 1141 w 1725"/>
                <a:gd name="T89" fmla="*/ 382 h 1198"/>
                <a:gd name="T90" fmla="*/ 1245 w 1725"/>
                <a:gd name="T91" fmla="*/ 317 h 1198"/>
                <a:gd name="T92" fmla="*/ 1346 w 1725"/>
                <a:gd name="T93" fmla="*/ 249 h 1198"/>
                <a:gd name="T94" fmla="*/ 1449 w 1725"/>
                <a:gd name="T95" fmla="*/ 177 h 1198"/>
                <a:gd name="T96" fmla="*/ 1548 w 1725"/>
                <a:gd name="T97" fmla="*/ 106 h 1198"/>
                <a:gd name="T98" fmla="*/ 1647 w 1725"/>
                <a:gd name="T99" fmla="*/ 34 h 1198"/>
                <a:gd name="T100" fmla="*/ 1696 w 1725"/>
                <a:gd name="T101" fmla="*/ 0 h 1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5"/>
                <a:gd name="T154" fmla="*/ 0 h 1198"/>
                <a:gd name="T155" fmla="*/ 1725 w 1725"/>
                <a:gd name="T156" fmla="*/ 1198 h 1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5" h="1198">
                  <a:moveTo>
                    <a:pt x="1696" y="0"/>
                  </a:moveTo>
                  <a:lnTo>
                    <a:pt x="1713" y="17"/>
                  </a:lnTo>
                  <a:lnTo>
                    <a:pt x="1723" y="36"/>
                  </a:lnTo>
                  <a:lnTo>
                    <a:pt x="1725" y="53"/>
                  </a:lnTo>
                  <a:lnTo>
                    <a:pt x="1723" y="70"/>
                  </a:lnTo>
                  <a:lnTo>
                    <a:pt x="1713" y="87"/>
                  </a:lnTo>
                  <a:lnTo>
                    <a:pt x="1702" y="103"/>
                  </a:lnTo>
                  <a:lnTo>
                    <a:pt x="1685" y="118"/>
                  </a:lnTo>
                  <a:lnTo>
                    <a:pt x="1666" y="135"/>
                  </a:lnTo>
                  <a:lnTo>
                    <a:pt x="1641" y="150"/>
                  </a:lnTo>
                  <a:lnTo>
                    <a:pt x="1618" y="163"/>
                  </a:lnTo>
                  <a:lnTo>
                    <a:pt x="1595" y="179"/>
                  </a:lnTo>
                  <a:lnTo>
                    <a:pt x="1573" y="194"/>
                  </a:lnTo>
                  <a:lnTo>
                    <a:pt x="1548" y="207"/>
                  </a:lnTo>
                  <a:lnTo>
                    <a:pt x="1529" y="220"/>
                  </a:lnTo>
                  <a:lnTo>
                    <a:pt x="1510" y="236"/>
                  </a:lnTo>
                  <a:lnTo>
                    <a:pt x="1495" y="251"/>
                  </a:lnTo>
                  <a:lnTo>
                    <a:pt x="1422" y="291"/>
                  </a:lnTo>
                  <a:lnTo>
                    <a:pt x="1354" y="333"/>
                  </a:lnTo>
                  <a:lnTo>
                    <a:pt x="1284" y="376"/>
                  </a:lnTo>
                  <a:lnTo>
                    <a:pt x="1215" y="420"/>
                  </a:lnTo>
                  <a:lnTo>
                    <a:pt x="1145" y="464"/>
                  </a:lnTo>
                  <a:lnTo>
                    <a:pt x="1076" y="508"/>
                  </a:lnTo>
                  <a:lnTo>
                    <a:pt x="1008" y="553"/>
                  </a:lnTo>
                  <a:lnTo>
                    <a:pt x="939" y="599"/>
                  </a:lnTo>
                  <a:lnTo>
                    <a:pt x="871" y="643"/>
                  </a:lnTo>
                  <a:lnTo>
                    <a:pt x="802" y="688"/>
                  </a:lnTo>
                  <a:lnTo>
                    <a:pt x="734" y="732"/>
                  </a:lnTo>
                  <a:lnTo>
                    <a:pt x="667" y="776"/>
                  </a:lnTo>
                  <a:lnTo>
                    <a:pt x="599" y="819"/>
                  </a:lnTo>
                  <a:lnTo>
                    <a:pt x="531" y="863"/>
                  </a:lnTo>
                  <a:lnTo>
                    <a:pt x="462" y="905"/>
                  </a:lnTo>
                  <a:lnTo>
                    <a:pt x="396" y="947"/>
                  </a:lnTo>
                  <a:lnTo>
                    <a:pt x="375" y="964"/>
                  </a:lnTo>
                  <a:lnTo>
                    <a:pt x="356" y="979"/>
                  </a:lnTo>
                  <a:lnTo>
                    <a:pt x="335" y="994"/>
                  </a:lnTo>
                  <a:lnTo>
                    <a:pt x="314" y="1009"/>
                  </a:lnTo>
                  <a:lnTo>
                    <a:pt x="293" y="1025"/>
                  </a:lnTo>
                  <a:lnTo>
                    <a:pt x="270" y="1040"/>
                  </a:lnTo>
                  <a:lnTo>
                    <a:pt x="249" y="1055"/>
                  </a:lnTo>
                  <a:lnTo>
                    <a:pt x="228" y="1070"/>
                  </a:lnTo>
                  <a:lnTo>
                    <a:pt x="204" y="1084"/>
                  </a:lnTo>
                  <a:lnTo>
                    <a:pt x="181" y="1099"/>
                  </a:lnTo>
                  <a:lnTo>
                    <a:pt x="158" y="1112"/>
                  </a:lnTo>
                  <a:lnTo>
                    <a:pt x="137" y="1127"/>
                  </a:lnTo>
                  <a:lnTo>
                    <a:pt x="112" y="1141"/>
                  </a:lnTo>
                  <a:lnTo>
                    <a:pt x="91" y="1156"/>
                  </a:lnTo>
                  <a:lnTo>
                    <a:pt x="69" y="1171"/>
                  </a:lnTo>
                  <a:lnTo>
                    <a:pt x="50" y="1188"/>
                  </a:lnTo>
                  <a:lnTo>
                    <a:pt x="38" y="1184"/>
                  </a:lnTo>
                  <a:lnTo>
                    <a:pt x="29" y="1188"/>
                  </a:lnTo>
                  <a:lnTo>
                    <a:pt x="19" y="1194"/>
                  </a:lnTo>
                  <a:lnTo>
                    <a:pt x="12" y="1198"/>
                  </a:lnTo>
                  <a:lnTo>
                    <a:pt x="2" y="1177"/>
                  </a:lnTo>
                  <a:lnTo>
                    <a:pt x="0" y="1162"/>
                  </a:lnTo>
                  <a:lnTo>
                    <a:pt x="2" y="1144"/>
                  </a:lnTo>
                  <a:lnTo>
                    <a:pt x="12" y="1131"/>
                  </a:lnTo>
                  <a:lnTo>
                    <a:pt x="21" y="1114"/>
                  </a:lnTo>
                  <a:lnTo>
                    <a:pt x="34" y="1101"/>
                  </a:lnTo>
                  <a:lnTo>
                    <a:pt x="50" y="1089"/>
                  </a:lnTo>
                  <a:lnTo>
                    <a:pt x="69" y="1078"/>
                  </a:lnTo>
                  <a:lnTo>
                    <a:pt x="88" y="1065"/>
                  </a:lnTo>
                  <a:lnTo>
                    <a:pt x="107" y="1053"/>
                  </a:lnTo>
                  <a:lnTo>
                    <a:pt x="126" y="1040"/>
                  </a:lnTo>
                  <a:lnTo>
                    <a:pt x="145" y="1030"/>
                  </a:lnTo>
                  <a:lnTo>
                    <a:pt x="164" y="1019"/>
                  </a:lnTo>
                  <a:lnTo>
                    <a:pt x="179" y="1008"/>
                  </a:lnTo>
                  <a:lnTo>
                    <a:pt x="194" y="996"/>
                  </a:lnTo>
                  <a:lnTo>
                    <a:pt x="205" y="987"/>
                  </a:lnTo>
                  <a:lnTo>
                    <a:pt x="247" y="956"/>
                  </a:lnTo>
                  <a:lnTo>
                    <a:pt x="289" y="928"/>
                  </a:lnTo>
                  <a:lnTo>
                    <a:pt x="331" y="897"/>
                  </a:lnTo>
                  <a:lnTo>
                    <a:pt x="373" y="871"/>
                  </a:lnTo>
                  <a:lnTo>
                    <a:pt x="415" y="842"/>
                  </a:lnTo>
                  <a:lnTo>
                    <a:pt x="458" y="814"/>
                  </a:lnTo>
                  <a:lnTo>
                    <a:pt x="498" y="785"/>
                  </a:lnTo>
                  <a:lnTo>
                    <a:pt x="542" y="759"/>
                  </a:lnTo>
                  <a:lnTo>
                    <a:pt x="584" y="730"/>
                  </a:lnTo>
                  <a:lnTo>
                    <a:pt x="628" y="701"/>
                  </a:lnTo>
                  <a:lnTo>
                    <a:pt x="669" y="675"/>
                  </a:lnTo>
                  <a:lnTo>
                    <a:pt x="711" y="646"/>
                  </a:lnTo>
                  <a:lnTo>
                    <a:pt x="753" y="618"/>
                  </a:lnTo>
                  <a:lnTo>
                    <a:pt x="797" y="591"/>
                  </a:lnTo>
                  <a:lnTo>
                    <a:pt x="839" y="565"/>
                  </a:lnTo>
                  <a:lnTo>
                    <a:pt x="882" y="538"/>
                  </a:lnTo>
                  <a:lnTo>
                    <a:pt x="936" y="508"/>
                  </a:lnTo>
                  <a:lnTo>
                    <a:pt x="987" y="477"/>
                  </a:lnTo>
                  <a:lnTo>
                    <a:pt x="1038" y="447"/>
                  </a:lnTo>
                  <a:lnTo>
                    <a:pt x="1091" y="416"/>
                  </a:lnTo>
                  <a:lnTo>
                    <a:pt x="1141" y="382"/>
                  </a:lnTo>
                  <a:lnTo>
                    <a:pt x="1194" y="352"/>
                  </a:lnTo>
                  <a:lnTo>
                    <a:pt x="1245" y="317"/>
                  </a:lnTo>
                  <a:lnTo>
                    <a:pt x="1297" y="283"/>
                  </a:lnTo>
                  <a:lnTo>
                    <a:pt x="1346" y="249"/>
                  </a:lnTo>
                  <a:lnTo>
                    <a:pt x="1398" y="213"/>
                  </a:lnTo>
                  <a:lnTo>
                    <a:pt x="1449" y="177"/>
                  </a:lnTo>
                  <a:lnTo>
                    <a:pt x="1498" y="143"/>
                  </a:lnTo>
                  <a:lnTo>
                    <a:pt x="1548" y="106"/>
                  </a:lnTo>
                  <a:lnTo>
                    <a:pt x="1597" y="70"/>
                  </a:lnTo>
                  <a:lnTo>
                    <a:pt x="1647" y="34"/>
                  </a:lnTo>
                  <a:lnTo>
                    <a:pt x="1696" y="0"/>
                  </a:lnTo>
                  <a:close/>
                </a:path>
              </a:pathLst>
            </a:custGeom>
            <a:solidFill>
              <a:srgbClr val="FFFFC2"/>
            </a:solidFill>
            <a:ln w="9525">
              <a:noFill/>
              <a:round/>
              <a:headEnd/>
              <a:tailEnd/>
            </a:ln>
          </p:spPr>
          <p:txBody>
            <a:bodyPr/>
            <a:lstStyle/>
            <a:p>
              <a:endParaRPr lang="fa-IR"/>
            </a:p>
          </p:txBody>
        </p:sp>
        <p:sp>
          <p:nvSpPr>
            <p:cNvPr id="12322" name="Freeform 30"/>
            <p:cNvSpPr>
              <a:spLocks/>
            </p:cNvSpPr>
            <p:nvPr/>
          </p:nvSpPr>
          <p:spPr bwMode="auto">
            <a:xfrm>
              <a:off x="4303" y="1902"/>
              <a:ext cx="107" cy="83"/>
            </a:xfrm>
            <a:custGeom>
              <a:avLst/>
              <a:gdLst>
                <a:gd name="T0" fmla="*/ 109 w 213"/>
                <a:gd name="T1" fmla="*/ 0 h 165"/>
                <a:gd name="T2" fmla="*/ 133 w 213"/>
                <a:gd name="T3" fmla="*/ 2 h 165"/>
                <a:gd name="T4" fmla="*/ 160 w 213"/>
                <a:gd name="T5" fmla="*/ 15 h 165"/>
                <a:gd name="T6" fmla="*/ 183 w 213"/>
                <a:gd name="T7" fmla="*/ 34 h 165"/>
                <a:gd name="T8" fmla="*/ 200 w 213"/>
                <a:gd name="T9" fmla="*/ 57 h 165"/>
                <a:gd name="T10" fmla="*/ 209 w 213"/>
                <a:gd name="T11" fmla="*/ 80 h 165"/>
                <a:gd name="T12" fmla="*/ 209 w 213"/>
                <a:gd name="T13" fmla="*/ 101 h 165"/>
                <a:gd name="T14" fmla="*/ 194 w 213"/>
                <a:gd name="T15" fmla="*/ 118 h 165"/>
                <a:gd name="T16" fmla="*/ 183 w 213"/>
                <a:gd name="T17" fmla="*/ 116 h 165"/>
                <a:gd name="T18" fmla="*/ 183 w 213"/>
                <a:gd name="T19" fmla="*/ 106 h 165"/>
                <a:gd name="T20" fmla="*/ 177 w 213"/>
                <a:gd name="T21" fmla="*/ 95 h 165"/>
                <a:gd name="T22" fmla="*/ 168 w 213"/>
                <a:gd name="T23" fmla="*/ 82 h 165"/>
                <a:gd name="T24" fmla="*/ 152 w 213"/>
                <a:gd name="T25" fmla="*/ 63 h 165"/>
                <a:gd name="T26" fmla="*/ 143 w 213"/>
                <a:gd name="T27" fmla="*/ 57 h 165"/>
                <a:gd name="T28" fmla="*/ 147 w 213"/>
                <a:gd name="T29" fmla="*/ 72 h 165"/>
                <a:gd name="T30" fmla="*/ 154 w 213"/>
                <a:gd name="T31" fmla="*/ 85 h 165"/>
                <a:gd name="T32" fmla="*/ 160 w 213"/>
                <a:gd name="T33" fmla="*/ 102 h 165"/>
                <a:gd name="T34" fmla="*/ 166 w 213"/>
                <a:gd name="T35" fmla="*/ 123 h 165"/>
                <a:gd name="T36" fmla="*/ 156 w 213"/>
                <a:gd name="T37" fmla="*/ 142 h 165"/>
                <a:gd name="T38" fmla="*/ 143 w 213"/>
                <a:gd name="T39" fmla="*/ 150 h 165"/>
                <a:gd name="T40" fmla="*/ 131 w 213"/>
                <a:gd name="T41" fmla="*/ 142 h 165"/>
                <a:gd name="T42" fmla="*/ 120 w 213"/>
                <a:gd name="T43" fmla="*/ 118 h 165"/>
                <a:gd name="T44" fmla="*/ 101 w 213"/>
                <a:gd name="T45" fmla="*/ 99 h 165"/>
                <a:gd name="T46" fmla="*/ 78 w 213"/>
                <a:gd name="T47" fmla="*/ 93 h 165"/>
                <a:gd name="T48" fmla="*/ 72 w 213"/>
                <a:gd name="T49" fmla="*/ 102 h 165"/>
                <a:gd name="T50" fmla="*/ 80 w 213"/>
                <a:gd name="T51" fmla="*/ 123 h 165"/>
                <a:gd name="T52" fmla="*/ 74 w 213"/>
                <a:gd name="T53" fmla="*/ 142 h 165"/>
                <a:gd name="T54" fmla="*/ 57 w 213"/>
                <a:gd name="T55" fmla="*/ 158 h 165"/>
                <a:gd name="T56" fmla="*/ 34 w 213"/>
                <a:gd name="T57" fmla="*/ 152 h 165"/>
                <a:gd name="T58" fmla="*/ 17 w 213"/>
                <a:gd name="T59" fmla="*/ 127 h 165"/>
                <a:gd name="T60" fmla="*/ 4 w 213"/>
                <a:gd name="T61" fmla="*/ 102 h 165"/>
                <a:gd name="T62" fmla="*/ 0 w 213"/>
                <a:gd name="T63" fmla="*/ 76 h 165"/>
                <a:gd name="T64" fmla="*/ 2 w 213"/>
                <a:gd name="T65" fmla="*/ 55 h 165"/>
                <a:gd name="T66" fmla="*/ 13 w 213"/>
                <a:gd name="T67" fmla="*/ 40 h 165"/>
                <a:gd name="T68" fmla="*/ 31 w 213"/>
                <a:gd name="T69" fmla="*/ 28 h 165"/>
                <a:gd name="T70" fmla="*/ 52 w 213"/>
                <a:gd name="T71" fmla="*/ 26 h 165"/>
                <a:gd name="T72" fmla="*/ 69 w 213"/>
                <a:gd name="T73" fmla="*/ 26 h 165"/>
                <a:gd name="T74" fmla="*/ 74 w 213"/>
                <a:gd name="T75" fmla="*/ 19 h 165"/>
                <a:gd name="T76" fmla="*/ 90 w 213"/>
                <a:gd name="T77" fmla="*/ 7 h 165"/>
                <a:gd name="T78" fmla="*/ 99 w 213"/>
                <a:gd name="T79" fmla="*/ 4 h 1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
                <a:gd name="T121" fmla="*/ 0 h 165"/>
                <a:gd name="T122" fmla="*/ 213 w 213"/>
                <a:gd name="T123" fmla="*/ 165 h 1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 h="165">
                  <a:moveTo>
                    <a:pt x="99" y="4"/>
                  </a:moveTo>
                  <a:lnTo>
                    <a:pt x="109" y="0"/>
                  </a:lnTo>
                  <a:lnTo>
                    <a:pt x="120" y="0"/>
                  </a:lnTo>
                  <a:lnTo>
                    <a:pt x="133" y="2"/>
                  </a:lnTo>
                  <a:lnTo>
                    <a:pt x="147" y="9"/>
                  </a:lnTo>
                  <a:lnTo>
                    <a:pt x="160" y="15"/>
                  </a:lnTo>
                  <a:lnTo>
                    <a:pt x="171" y="25"/>
                  </a:lnTo>
                  <a:lnTo>
                    <a:pt x="183" y="34"/>
                  </a:lnTo>
                  <a:lnTo>
                    <a:pt x="194" y="45"/>
                  </a:lnTo>
                  <a:lnTo>
                    <a:pt x="200" y="57"/>
                  </a:lnTo>
                  <a:lnTo>
                    <a:pt x="207" y="68"/>
                  </a:lnTo>
                  <a:lnTo>
                    <a:pt x="209" y="80"/>
                  </a:lnTo>
                  <a:lnTo>
                    <a:pt x="213" y="91"/>
                  </a:lnTo>
                  <a:lnTo>
                    <a:pt x="209" y="101"/>
                  </a:lnTo>
                  <a:lnTo>
                    <a:pt x="204" y="110"/>
                  </a:lnTo>
                  <a:lnTo>
                    <a:pt x="194" y="118"/>
                  </a:lnTo>
                  <a:lnTo>
                    <a:pt x="181" y="125"/>
                  </a:lnTo>
                  <a:lnTo>
                    <a:pt x="183" y="116"/>
                  </a:lnTo>
                  <a:lnTo>
                    <a:pt x="183" y="112"/>
                  </a:lnTo>
                  <a:lnTo>
                    <a:pt x="183" y="106"/>
                  </a:lnTo>
                  <a:lnTo>
                    <a:pt x="181" y="102"/>
                  </a:lnTo>
                  <a:lnTo>
                    <a:pt x="177" y="95"/>
                  </a:lnTo>
                  <a:lnTo>
                    <a:pt x="173" y="87"/>
                  </a:lnTo>
                  <a:lnTo>
                    <a:pt x="168" y="82"/>
                  </a:lnTo>
                  <a:lnTo>
                    <a:pt x="164" y="76"/>
                  </a:lnTo>
                  <a:lnTo>
                    <a:pt x="152" y="63"/>
                  </a:lnTo>
                  <a:lnTo>
                    <a:pt x="143" y="53"/>
                  </a:lnTo>
                  <a:lnTo>
                    <a:pt x="143" y="57"/>
                  </a:lnTo>
                  <a:lnTo>
                    <a:pt x="145" y="63"/>
                  </a:lnTo>
                  <a:lnTo>
                    <a:pt x="147" y="72"/>
                  </a:lnTo>
                  <a:lnTo>
                    <a:pt x="152" y="80"/>
                  </a:lnTo>
                  <a:lnTo>
                    <a:pt x="154" y="85"/>
                  </a:lnTo>
                  <a:lnTo>
                    <a:pt x="158" y="95"/>
                  </a:lnTo>
                  <a:lnTo>
                    <a:pt x="160" y="102"/>
                  </a:lnTo>
                  <a:lnTo>
                    <a:pt x="164" y="110"/>
                  </a:lnTo>
                  <a:lnTo>
                    <a:pt x="166" y="123"/>
                  </a:lnTo>
                  <a:lnTo>
                    <a:pt x="162" y="137"/>
                  </a:lnTo>
                  <a:lnTo>
                    <a:pt x="156" y="142"/>
                  </a:lnTo>
                  <a:lnTo>
                    <a:pt x="152" y="148"/>
                  </a:lnTo>
                  <a:lnTo>
                    <a:pt x="143" y="150"/>
                  </a:lnTo>
                  <a:lnTo>
                    <a:pt x="133" y="154"/>
                  </a:lnTo>
                  <a:lnTo>
                    <a:pt x="131" y="142"/>
                  </a:lnTo>
                  <a:lnTo>
                    <a:pt x="128" y="129"/>
                  </a:lnTo>
                  <a:lnTo>
                    <a:pt x="120" y="118"/>
                  </a:lnTo>
                  <a:lnTo>
                    <a:pt x="112" y="108"/>
                  </a:lnTo>
                  <a:lnTo>
                    <a:pt x="101" y="99"/>
                  </a:lnTo>
                  <a:lnTo>
                    <a:pt x="90" y="95"/>
                  </a:lnTo>
                  <a:lnTo>
                    <a:pt x="78" y="93"/>
                  </a:lnTo>
                  <a:lnTo>
                    <a:pt x="67" y="95"/>
                  </a:lnTo>
                  <a:lnTo>
                    <a:pt x="72" y="102"/>
                  </a:lnTo>
                  <a:lnTo>
                    <a:pt x="78" y="114"/>
                  </a:lnTo>
                  <a:lnTo>
                    <a:pt x="80" y="123"/>
                  </a:lnTo>
                  <a:lnTo>
                    <a:pt x="80" y="135"/>
                  </a:lnTo>
                  <a:lnTo>
                    <a:pt x="74" y="142"/>
                  </a:lnTo>
                  <a:lnTo>
                    <a:pt x="67" y="152"/>
                  </a:lnTo>
                  <a:lnTo>
                    <a:pt x="57" y="158"/>
                  </a:lnTo>
                  <a:lnTo>
                    <a:pt x="48" y="165"/>
                  </a:lnTo>
                  <a:lnTo>
                    <a:pt x="34" y="152"/>
                  </a:lnTo>
                  <a:lnTo>
                    <a:pt x="27" y="140"/>
                  </a:lnTo>
                  <a:lnTo>
                    <a:pt x="17" y="127"/>
                  </a:lnTo>
                  <a:lnTo>
                    <a:pt x="12" y="116"/>
                  </a:lnTo>
                  <a:lnTo>
                    <a:pt x="4" y="102"/>
                  </a:lnTo>
                  <a:lnTo>
                    <a:pt x="2" y="89"/>
                  </a:lnTo>
                  <a:lnTo>
                    <a:pt x="0" y="76"/>
                  </a:lnTo>
                  <a:lnTo>
                    <a:pt x="2" y="66"/>
                  </a:lnTo>
                  <a:lnTo>
                    <a:pt x="2" y="55"/>
                  </a:lnTo>
                  <a:lnTo>
                    <a:pt x="8" y="47"/>
                  </a:lnTo>
                  <a:lnTo>
                    <a:pt x="13" y="40"/>
                  </a:lnTo>
                  <a:lnTo>
                    <a:pt x="21" y="34"/>
                  </a:lnTo>
                  <a:lnTo>
                    <a:pt x="31" y="28"/>
                  </a:lnTo>
                  <a:lnTo>
                    <a:pt x="44" y="26"/>
                  </a:lnTo>
                  <a:lnTo>
                    <a:pt x="52" y="26"/>
                  </a:lnTo>
                  <a:lnTo>
                    <a:pt x="59" y="26"/>
                  </a:lnTo>
                  <a:lnTo>
                    <a:pt x="69" y="26"/>
                  </a:lnTo>
                  <a:lnTo>
                    <a:pt x="80" y="30"/>
                  </a:lnTo>
                  <a:lnTo>
                    <a:pt x="74" y="19"/>
                  </a:lnTo>
                  <a:lnTo>
                    <a:pt x="80" y="13"/>
                  </a:lnTo>
                  <a:lnTo>
                    <a:pt x="90" y="7"/>
                  </a:lnTo>
                  <a:lnTo>
                    <a:pt x="99" y="4"/>
                  </a:lnTo>
                  <a:close/>
                </a:path>
              </a:pathLst>
            </a:custGeom>
            <a:solidFill>
              <a:srgbClr val="FFD6C9"/>
            </a:solidFill>
            <a:ln w="9525">
              <a:noFill/>
              <a:round/>
              <a:headEnd/>
              <a:tailEnd/>
            </a:ln>
          </p:spPr>
          <p:txBody>
            <a:bodyPr/>
            <a:lstStyle/>
            <a:p>
              <a:endParaRPr lang="fa-IR"/>
            </a:p>
          </p:txBody>
        </p:sp>
        <p:sp>
          <p:nvSpPr>
            <p:cNvPr id="12323" name="Freeform 31"/>
            <p:cNvSpPr>
              <a:spLocks/>
            </p:cNvSpPr>
            <p:nvPr/>
          </p:nvSpPr>
          <p:spPr bwMode="auto">
            <a:xfrm>
              <a:off x="3980" y="1911"/>
              <a:ext cx="101" cy="63"/>
            </a:xfrm>
            <a:custGeom>
              <a:avLst/>
              <a:gdLst>
                <a:gd name="T0" fmla="*/ 177 w 201"/>
                <a:gd name="T1" fmla="*/ 0 h 125"/>
                <a:gd name="T2" fmla="*/ 186 w 201"/>
                <a:gd name="T3" fmla="*/ 4 h 125"/>
                <a:gd name="T4" fmla="*/ 194 w 201"/>
                <a:gd name="T5" fmla="*/ 8 h 125"/>
                <a:gd name="T6" fmla="*/ 197 w 201"/>
                <a:gd name="T7" fmla="*/ 11 h 125"/>
                <a:gd name="T8" fmla="*/ 201 w 201"/>
                <a:gd name="T9" fmla="*/ 15 h 125"/>
                <a:gd name="T10" fmla="*/ 199 w 201"/>
                <a:gd name="T11" fmla="*/ 25 h 125"/>
                <a:gd name="T12" fmla="*/ 190 w 201"/>
                <a:gd name="T13" fmla="*/ 36 h 125"/>
                <a:gd name="T14" fmla="*/ 182 w 201"/>
                <a:gd name="T15" fmla="*/ 40 h 125"/>
                <a:gd name="T16" fmla="*/ 177 w 201"/>
                <a:gd name="T17" fmla="*/ 44 h 125"/>
                <a:gd name="T18" fmla="*/ 169 w 201"/>
                <a:gd name="T19" fmla="*/ 47 h 125"/>
                <a:gd name="T20" fmla="*/ 161 w 201"/>
                <a:gd name="T21" fmla="*/ 51 h 125"/>
                <a:gd name="T22" fmla="*/ 152 w 201"/>
                <a:gd name="T23" fmla="*/ 55 h 125"/>
                <a:gd name="T24" fmla="*/ 144 w 201"/>
                <a:gd name="T25" fmla="*/ 59 h 125"/>
                <a:gd name="T26" fmla="*/ 135 w 201"/>
                <a:gd name="T27" fmla="*/ 65 h 125"/>
                <a:gd name="T28" fmla="*/ 127 w 201"/>
                <a:gd name="T29" fmla="*/ 68 h 125"/>
                <a:gd name="T30" fmla="*/ 118 w 201"/>
                <a:gd name="T31" fmla="*/ 70 h 125"/>
                <a:gd name="T32" fmla="*/ 110 w 201"/>
                <a:gd name="T33" fmla="*/ 74 h 125"/>
                <a:gd name="T34" fmla="*/ 101 w 201"/>
                <a:gd name="T35" fmla="*/ 78 h 125"/>
                <a:gd name="T36" fmla="*/ 93 w 201"/>
                <a:gd name="T37" fmla="*/ 82 h 125"/>
                <a:gd name="T38" fmla="*/ 80 w 201"/>
                <a:gd name="T39" fmla="*/ 89 h 125"/>
                <a:gd name="T40" fmla="*/ 72 w 201"/>
                <a:gd name="T41" fmla="*/ 97 h 125"/>
                <a:gd name="T42" fmla="*/ 62 w 201"/>
                <a:gd name="T43" fmla="*/ 99 h 125"/>
                <a:gd name="T44" fmla="*/ 53 w 201"/>
                <a:gd name="T45" fmla="*/ 104 h 125"/>
                <a:gd name="T46" fmla="*/ 43 w 201"/>
                <a:gd name="T47" fmla="*/ 112 h 125"/>
                <a:gd name="T48" fmla="*/ 36 w 201"/>
                <a:gd name="T49" fmla="*/ 118 h 125"/>
                <a:gd name="T50" fmla="*/ 26 w 201"/>
                <a:gd name="T51" fmla="*/ 122 h 125"/>
                <a:gd name="T52" fmla="*/ 17 w 201"/>
                <a:gd name="T53" fmla="*/ 125 h 125"/>
                <a:gd name="T54" fmla="*/ 7 w 201"/>
                <a:gd name="T55" fmla="*/ 122 h 125"/>
                <a:gd name="T56" fmla="*/ 0 w 201"/>
                <a:gd name="T57" fmla="*/ 118 h 125"/>
                <a:gd name="T58" fmla="*/ 11 w 201"/>
                <a:gd name="T59" fmla="*/ 110 h 125"/>
                <a:gd name="T60" fmla="*/ 21 w 201"/>
                <a:gd name="T61" fmla="*/ 104 h 125"/>
                <a:gd name="T62" fmla="*/ 34 w 201"/>
                <a:gd name="T63" fmla="*/ 97 h 125"/>
                <a:gd name="T64" fmla="*/ 45 w 201"/>
                <a:gd name="T65" fmla="*/ 91 h 125"/>
                <a:gd name="T66" fmla="*/ 57 w 201"/>
                <a:gd name="T67" fmla="*/ 82 h 125"/>
                <a:gd name="T68" fmla="*/ 70 w 201"/>
                <a:gd name="T69" fmla="*/ 74 h 125"/>
                <a:gd name="T70" fmla="*/ 81 w 201"/>
                <a:gd name="T71" fmla="*/ 66 h 125"/>
                <a:gd name="T72" fmla="*/ 93 w 201"/>
                <a:gd name="T73" fmla="*/ 59 h 125"/>
                <a:gd name="T74" fmla="*/ 104 w 201"/>
                <a:gd name="T75" fmla="*/ 51 h 125"/>
                <a:gd name="T76" fmla="*/ 116 w 201"/>
                <a:gd name="T77" fmla="*/ 44 h 125"/>
                <a:gd name="T78" fmla="*/ 127 w 201"/>
                <a:gd name="T79" fmla="*/ 36 h 125"/>
                <a:gd name="T80" fmla="*/ 139 w 201"/>
                <a:gd name="T81" fmla="*/ 28 h 125"/>
                <a:gd name="T82" fmla="*/ 148 w 201"/>
                <a:gd name="T83" fmla="*/ 21 h 125"/>
                <a:gd name="T84" fmla="*/ 158 w 201"/>
                <a:gd name="T85" fmla="*/ 13 h 125"/>
                <a:gd name="T86" fmla="*/ 167 w 201"/>
                <a:gd name="T87" fmla="*/ 6 h 125"/>
                <a:gd name="T88" fmla="*/ 177 w 201"/>
                <a:gd name="T89" fmla="*/ 0 h 125"/>
                <a:gd name="T90" fmla="*/ 177 w 201"/>
                <a:gd name="T91" fmla="*/ 0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125"/>
                <a:gd name="T140" fmla="*/ 201 w 201"/>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125">
                  <a:moveTo>
                    <a:pt x="177" y="0"/>
                  </a:moveTo>
                  <a:lnTo>
                    <a:pt x="186" y="4"/>
                  </a:lnTo>
                  <a:lnTo>
                    <a:pt x="194" y="8"/>
                  </a:lnTo>
                  <a:lnTo>
                    <a:pt x="197" y="11"/>
                  </a:lnTo>
                  <a:lnTo>
                    <a:pt x="201" y="15"/>
                  </a:lnTo>
                  <a:lnTo>
                    <a:pt x="199" y="25"/>
                  </a:lnTo>
                  <a:lnTo>
                    <a:pt x="190" y="36"/>
                  </a:lnTo>
                  <a:lnTo>
                    <a:pt x="182" y="40"/>
                  </a:lnTo>
                  <a:lnTo>
                    <a:pt x="177" y="44"/>
                  </a:lnTo>
                  <a:lnTo>
                    <a:pt x="169" y="47"/>
                  </a:lnTo>
                  <a:lnTo>
                    <a:pt x="161" y="51"/>
                  </a:lnTo>
                  <a:lnTo>
                    <a:pt x="152" y="55"/>
                  </a:lnTo>
                  <a:lnTo>
                    <a:pt x="144" y="59"/>
                  </a:lnTo>
                  <a:lnTo>
                    <a:pt x="135" y="65"/>
                  </a:lnTo>
                  <a:lnTo>
                    <a:pt x="127" y="68"/>
                  </a:lnTo>
                  <a:lnTo>
                    <a:pt x="118" y="70"/>
                  </a:lnTo>
                  <a:lnTo>
                    <a:pt x="110" y="74"/>
                  </a:lnTo>
                  <a:lnTo>
                    <a:pt x="101" y="78"/>
                  </a:lnTo>
                  <a:lnTo>
                    <a:pt x="93" y="82"/>
                  </a:lnTo>
                  <a:lnTo>
                    <a:pt x="80" y="89"/>
                  </a:lnTo>
                  <a:lnTo>
                    <a:pt x="72" y="97"/>
                  </a:lnTo>
                  <a:lnTo>
                    <a:pt x="62" y="99"/>
                  </a:lnTo>
                  <a:lnTo>
                    <a:pt x="53" y="104"/>
                  </a:lnTo>
                  <a:lnTo>
                    <a:pt x="43" y="112"/>
                  </a:lnTo>
                  <a:lnTo>
                    <a:pt x="36" y="118"/>
                  </a:lnTo>
                  <a:lnTo>
                    <a:pt x="26" y="122"/>
                  </a:lnTo>
                  <a:lnTo>
                    <a:pt x="17" y="125"/>
                  </a:lnTo>
                  <a:lnTo>
                    <a:pt x="7" y="122"/>
                  </a:lnTo>
                  <a:lnTo>
                    <a:pt x="0" y="118"/>
                  </a:lnTo>
                  <a:lnTo>
                    <a:pt x="11" y="110"/>
                  </a:lnTo>
                  <a:lnTo>
                    <a:pt x="21" y="104"/>
                  </a:lnTo>
                  <a:lnTo>
                    <a:pt x="34" y="97"/>
                  </a:lnTo>
                  <a:lnTo>
                    <a:pt x="45" y="91"/>
                  </a:lnTo>
                  <a:lnTo>
                    <a:pt x="57" y="82"/>
                  </a:lnTo>
                  <a:lnTo>
                    <a:pt x="70" y="74"/>
                  </a:lnTo>
                  <a:lnTo>
                    <a:pt x="81" y="66"/>
                  </a:lnTo>
                  <a:lnTo>
                    <a:pt x="93" y="59"/>
                  </a:lnTo>
                  <a:lnTo>
                    <a:pt x="104" y="51"/>
                  </a:lnTo>
                  <a:lnTo>
                    <a:pt x="116" y="44"/>
                  </a:lnTo>
                  <a:lnTo>
                    <a:pt x="127" y="36"/>
                  </a:lnTo>
                  <a:lnTo>
                    <a:pt x="139" y="28"/>
                  </a:lnTo>
                  <a:lnTo>
                    <a:pt x="148" y="21"/>
                  </a:lnTo>
                  <a:lnTo>
                    <a:pt x="158" y="13"/>
                  </a:lnTo>
                  <a:lnTo>
                    <a:pt x="167" y="6"/>
                  </a:lnTo>
                  <a:lnTo>
                    <a:pt x="177" y="0"/>
                  </a:lnTo>
                  <a:close/>
                </a:path>
              </a:pathLst>
            </a:custGeom>
            <a:solidFill>
              <a:srgbClr val="000000"/>
            </a:solidFill>
            <a:ln w="9525">
              <a:noFill/>
              <a:round/>
              <a:headEnd/>
              <a:tailEnd/>
            </a:ln>
          </p:spPr>
          <p:txBody>
            <a:bodyPr/>
            <a:lstStyle/>
            <a:p>
              <a:endParaRPr lang="fa-IR"/>
            </a:p>
          </p:txBody>
        </p:sp>
        <p:sp>
          <p:nvSpPr>
            <p:cNvPr id="12324" name="Freeform 32"/>
            <p:cNvSpPr>
              <a:spLocks/>
            </p:cNvSpPr>
            <p:nvPr/>
          </p:nvSpPr>
          <p:spPr bwMode="auto">
            <a:xfrm>
              <a:off x="3977" y="1918"/>
              <a:ext cx="32" cy="19"/>
            </a:xfrm>
            <a:custGeom>
              <a:avLst/>
              <a:gdLst>
                <a:gd name="T0" fmla="*/ 51 w 65"/>
                <a:gd name="T1" fmla="*/ 0 h 38"/>
                <a:gd name="T2" fmla="*/ 59 w 65"/>
                <a:gd name="T3" fmla="*/ 2 h 38"/>
                <a:gd name="T4" fmla="*/ 63 w 65"/>
                <a:gd name="T5" fmla="*/ 4 h 38"/>
                <a:gd name="T6" fmla="*/ 65 w 65"/>
                <a:gd name="T7" fmla="*/ 8 h 38"/>
                <a:gd name="T8" fmla="*/ 65 w 65"/>
                <a:gd name="T9" fmla="*/ 14 h 38"/>
                <a:gd name="T10" fmla="*/ 59 w 65"/>
                <a:gd name="T11" fmla="*/ 15 h 38"/>
                <a:gd name="T12" fmla="*/ 51 w 65"/>
                <a:gd name="T13" fmla="*/ 19 h 38"/>
                <a:gd name="T14" fmla="*/ 42 w 65"/>
                <a:gd name="T15" fmla="*/ 25 h 38"/>
                <a:gd name="T16" fmla="*/ 34 w 65"/>
                <a:gd name="T17" fmla="*/ 29 h 38"/>
                <a:gd name="T18" fmla="*/ 23 w 65"/>
                <a:gd name="T19" fmla="*/ 31 h 38"/>
                <a:gd name="T20" fmla="*/ 13 w 65"/>
                <a:gd name="T21" fmla="*/ 34 h 38"/>
                <a:gd name="T22" fmla="*/ 6 w 65"/>
                <a:gd name="T23" fmla="*/ 36 h 38"/>
                <a:gd name="T24" fmla="*/ 4 w 65"/>
                <a:gd name="T25" fmla="*/ 38 h 38"/>
                <a:gd name="T26" fmla="*/ 0 w 65"/>
                <a:gd name="T27" fmla="*/ 38 h 38"/>
                <a:gd name="T28" fmla="*/ 11 w 65"/>
                <a:gd name="T29" fmla="*/ 27 h 38"/>
                <a:gd name="T30" fmla="*/ 25 w 65"/>
                <a:gd name="T31" fmla="*/ 19 h 38"/>
                <a:gd name="T32" fmla="*/ 38 w 65"/>
                <a:gd name="T33" fmla="*/ 10 h 38"/>
                <a:gd name="T34" fmla="*/ 51 w 65"/>
                <a:gd name="T35" fmla="*/ 0 h 38"/>
                <a:gd name="T36" fmla="*/ 51 w 65"/>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38"/>
                <a:gd name="T59" fmla="*/ 65 w 65"/>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38">
                  <a:moveTo>
                    <a:pt x="51" y="0"/>
                  </a:moveTo>
                  <a:lnTo>
                    <a:pt x="59" y="2"/>
                  </a:lnTo>
                  <a:lnTo>
                    <a:pt x="63" y="4"/>
                  </a:lnTo>
                  <a:lnTo>
                    <a:pt x="65" y="8"/>
                  </a:lnTo>
                  <a:lnTo>
                    <a:pt x="65" y="14"/>
                  </a:lnTo>
                  <a:lnTo>
                    <a:pt x="59" y="15"/>
                  </a:lnTo>
                  <a:lnTo>
                    <a:pt x="51" y="19"/>
                  </a:lnTo>
                  <a:lnTo>
                    <a:pt x="42" y="25"/>
                  </a:lnTo>
                  <a:lnTo>
                    <a:pt x="34" y="29"/>
                  </a:lnTo>
                  <a:lnTo>
                    <a:pt x="23" y="31"/>
                  </a:lnTo>
                  <a:lnTo>
                    <a:pt x="13" y="34"/>
                  </a:lnTo>
                  <a:lnTo>
                    <a:pt x="6" y="36"/>
                  </a:lnTo>
                  <a:lnTo>
                    <a:pt x="4" y="38"/>
                  </a:lnTo>
                  <a:lnTo>
                    <a:pt x="0" y="38"/>
                  </a:lnTo>
                  <a:lnTo>
                    <a:pt x="11" y="27"/>
                  </a:lnTo>
                  <a:lnTo>
                    <a:pt x="25" y="19"/>
                  </a:lnTo>
                  <a:lnTo>
                    <a:pt x="38" y="10"/>
                  </a:lnTo>
                  <a:lnTo>
                    <a:pt x="51" y="0"/>
                  </a:lnTo>
                  <a:close/>
                </a:path>
              </a:pathLst>
            </a:custGeom>
            <a:solidFill>
              <a:srgbClr val="000000"/>
            </a:solidFill>
            <a:ln w="9525">
              <a:noFill/>
              <a:round/>
              <a:headEnd/>
              <a:tailEnd/>
            </a:ln>
          </p:spPr>
          <p:txBody>
            <a:bodyPr/>
            <a:lstStyle/>
            <a:p>
              <a:endParaRPr lang="fa-IR"/>
            </a:p>
          </p:txBody>
        </p:sp>
        <p:sp>
          <p:nvSpPr>
            <p:cNvPr id="12325" name="Freeform 33"/>
            <p:cNvSpPr>
              <a:spLocks/>
            </p:cNvSpPr>
            <p:nvPr/>
          </p:nvSpPr>
          <p:spPr bwMode="auto">
            <a:xfrm>
              <a:off x="4023" y="1929"/>
              <a:ext cx="90" cy="60"/>
            </a:xfrm>
            <a:custGeom>
              <a:avLst/>
              <a:gdLst>
                <a:gd name="T0" fmla="*/ 152 w 181"/>
                <a:gd name="T1" fmla="*/ 0 h 120"/>
                <a:gd name="T2" fmla="*/ 164 w 181"/>
                <a:gd name="T3" fmla="*/ 4 h 120"/>
                <a:gd name="T4" fmla="*/ 171 w 181"/>
                <a:gd name="T5" fmla="*/ 10 h 120"/>
                <a:gd name="T6" fmla="*/ 177 w 181"/>
                <a:gd name="T7" fmla="*/ 13 h 120"/>
                <a:gd name="T8" fmla="*/ 181 w 181"/>
                <a:gd name="T9" fmla="*/ 19 h 120"/>
                <a:gd name="T10" fmla="*/ 177 w 181"/>
                <a:gd name="T11" fmla="*/ 29 h 120"/>
                <a:gd name="T12" fmla="*/ 168 w 181"/>
                <a:gd name="T13" fmla="*/ 38 h 120"/>
                <a:gd name="T14" fmla="*/ 162 w 181"/>
                <a:gd name="T15" fmla="*/ 42 h 120"/>
                <a:gd name="T16" fmla="*/ 154 w 181"/>
                <a:gd name="T17" fmla="*/ 46 h 120"/>
                <a:gd name="T18" fmla="*/ 147 w 181"/>
                <a:gd name="T19" fmla="*/ 49 h 120"/>
                <a:gd name="T20" fmla="*/ 139 w 181"/>
                <a:gd name="T21" fmla="*/ 55 h 120"/>
                <a:gd name="T22" fmla="*/ 130 w 181"/>
                <a:gd name="T23" fmla="*/ 59 h 120"/>
                <a:gd name="T24" fmla="*/ 122 w 181"/>
                <a:gd name="T25" fmla="*/ 63 h 120"/>
                <a:gd name="T26" fmla="*/ 112 w 181"/>
                <a:gd name="T27" fmla="*/ 67 h 120"/>
                <a:gd name="T28" fmla="*/ 105 w 181"/>
                <a:gd name="T29" fmla="*/ 72 h 120"/>
                <a:gd name="T30" fmla="*/ 95 w 181"/>
                <a:gd name="T31" fmla="*/ 76 h 120"/>
                <a:gd name="T32" fmla="*/ 86 w 181"/>
                <a:gd name="T33" fmla="*/ 80 h 120"/>
                <a:gd name="T34" fmla="*/ 78 w 181"/>
                <a:gd name="T35" fmla="*/ 86 h 120"/>
                <a:gd name="T36" fmla="*/ 71 w 181"/>
                <a:gd name="T37" fmla="*/ 91 h 120"/>
                <a:gd name="T38" fmla="*/ 57 w 181"/>
                <a:gd name="T39" fmla="*/ 99 h 120"/>
                <a:gd name="T40" fmla="*/ 48 w 181"/>
                <a:gd name="T41" fmla="*/ 110 h 120"/>
                <a:gd name="T42" fmla="*/ 38 w 181"/>
                <a:gd name="T43" fmla="*/ 118 h 120"/>
                <a:gd name="T44" fmla="*/ 25 w 181"/>
                <a:gd name="T45" fmla="*/ 120 h 120"/>
                <a:gd name="T46" fmla="*/ 10 w 181"/>
                <a:gd name="T47" fmla="*/ 118 h 120"/>
                <a:gd name="T48" fmla="*/ 0 w 181"/>
                <a:gd name="T49" fmla="*/ 110 h 120"/>
                <a:gd name="T50" fmla="*/ 8 w 181"/>
                <a:gd name="T51" fmla="*/ 103 h 120"/>
                <a:gd name="T52" fmla="*/ 19 w 181"/>
                <a:gd name="T53" fmla="*/ 95 h 120"/>
                <a:gd name="T54" fmla="*/ 31 w 181"/>
                <a:gd name="T55" fmla="*/ 87 h 120"/>
                <a:gd name="T56" fmla="*/ 42 w 181"/>
                <a:gd name="T57" fmla="*/ 82 h 120"/>
                <a:gd name="T58" fmla="*/ 52 w 181"/>
                <a:gd name="T59" fmla="*/ 74 h 120"/>
                <a:gd name="T60" fmla="*/ 65 w 181"/>
                <a:gd name="T61" fmla="*/ 68 h 120"/>
                <a:gd name="T62" fmla="*/ 74 w 181"/>
                <a:gd name="T63" fmla="*/ 63 h 120"/>
                <a:gd name="T64" fmla="*/ 88 w 181"/>
                <a:gd name="T65" fmla="*/ 59 h 120"/>
                <a:gd name="T66" fmla="*/ 97 w 181"/>
                <a:gd name="T67" fmla="*/ 51 h 120"/>
                <a:gd name="T68" fmla="*/ 107 w 181"/>
                <a:gd name="T69" fmla="*/ 46 h 120"/>
                <a:gd name="T70" fmla="*/ 116 w 181"/>
                <a:gd name="T71" fmla="*/ 38 h 120"/>
                <a:gd name="T72" fmla="*/ 128 w 181"/>
                <a:gd name="T73" fmla="*/ 32 h 120"/>
                <a:gd name="T74" fmla="*/ 133 w 181"/>
                <a:gd name="T75" fmla="*/ 25 h 120"/>
                <a:gd name="T76" fmla="*/ 141 w 181"/>
                <a:gd name="T77" fmla="*/ 17 h 120"/>
                <a:gd name="T78" fmla="*/ 147 w 181"/>
                <a:gd name="T79" fmla="*/ 8 h 120"/>
                <a:gd name="T80" fmla="*/ 152 w 181"/>
                <a:gd name="T81" fmla="*/ 0 h 120"/>
                <a:gd name="T82" fmla="*/ 152 w 181"/>
                <a:gd name="T83" fmla="*/ 0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120"/>
                <a:gd name="T128" fmla="*/ 181 w 18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120">
                  <a:moveTo>
                    <a:pt x="152" y="0"/>
                  </a:moveTo>
                  <a:lnTo>
                    <a:pt x="164" y="4"/>
                  </a:lnTo>
                  <a:lnTo>
                    <a:pt x="171" y="10"/>
                  </a:lnTo>
                  <a:lnTo>
                    <a:pt x="177" y="13"/>
                  </a:lnTo>
                  <a:lnTo>
                    <a:pt x="181" y="19"/>
                  </a:lnTo>
                  <a:lnTo>
                    <a:pt x="177" y="29"/>
                  </a:lnTo>
                  <a:lnTo>
                    <a:pt x="168" y="38"/>
                  </a:lnTo>
                  <a:lnTo>
                    <a:pt x="162" y="42"/>
                  </a:lnTo>
                  <a:lnTo>
                    <a:pt x="154" y="46"/>
                  </a:lnTo>
                  <a:lnTo>
                    <a:pt x="147" y="49"/>
                  </a:lnTo>
                  <a:lnTo>
                    <a:pt x="139" y="55"/>
                  </a:lnTo>
                  <a:lnTo>
                    <a:pt x="130" y="59"/>
                  </a:lnTo>
                  <a:lnTo>
                    <a:pt x="122" y="63"/>
                  </a:lnTo>
                  <a:lnTo>
                    <a:pt x="112" y="67"/>
                  </a:lnTo>
                  <a:lnTo>
                    <a:pt x="105" y="72"/>
                  </a:lnTo>
                  <a:lnTo>
                    <a:pt x="95" y="76"/>
                  </a:lnTo>
                  <a:lnTo>
                    <a:pt x="86" y="80"/>
                  </a:lnTo>
                  <a:lnTo>
                    <a:pt x="78" y="86"/>
                  </a:lnTo>
                  <a:lnTo>
                    <a:pt x="71" y="91"/>
                  </a:lnTo>
                  <a:lnTo>
                    <a:pt x="57" y="99"/>
                  </a:lnTo>
                  <a:lnTo>
                    <a:pt x="48" y="110"/>
                  </a:lnTo>
                  <a:lnTo>
                    <a:pt x="38" y="118"/>
                  </a:lnTo>
                  <a:lnTo>
                    <a:pt x="25" y="120"/>
                  </a:lnTo>
                  <a:lnTo>
                    <a:pt x="10" y="118"/>
                  </a:lnTo>
                  <a:lnTo>
                    <a:pt x="0" y="110"/>
                  </a:lnTo>
                  <a:lnTo>
                    <a:pt x="8" y="103"/>
                  </a:lnTo>
                  <a:lnTo>
                    <a:pt x="19" y="95"/>
                  </a:lnTo>
                  <a:lnTo>
                    <a:pt x="31" y="87"/>
                  </a:lnTo>
                  <a:lnTo>
                    <a:pt x="42" y="82"/>
                  </a:lnTo>
                  <a:lnTo>
                    <a:pt x="52" y="74"/>
                  </a:lnTo>
                  <a:lnTo>
                    <a:pt x="65" y="68"/>
                  </a:lnTo>
                  <a:lnTo>
                    <a:pt x="74" y="63"/>
                  </a:lnTo>
                  <a:lnTo>
                    <a:pt x="88" y="59"/>
                  </a:lnTo>
                  <a:lnTo>
                    <a:pt x="97" y="51"/>
                  </a:lnTo>
                  <a:lnTo>
                    <a:pt x="107" y="46"/>
                  </a:lnTo>
                  <a:lnTo>
                    <a:pt x="116" y="38"/>
                  </a:lnTo>
                  <a:lnTo>
                    <a:pt x="128" y="32"/>
                  </a:lnTo>
                  <a:lnTo>
                    <a:pt x="133" y="25"/>
                  </a:lnTo>
                  <a:lnTo>
                    <a:pt x="141" y="17"/>
                  </a:lnTo>
                  <a:lnTo>
                    <a:pt x="147" y="8"/>
                  </a:lnTo>
                  <a:lnTo>
                    <a:pt x="152" y="0"/>
                  </a:lnTo>
                  <a:close/>
                </a:path>
              </a:pathLst>
            </a:custGeom>
            <a:solidFill>
              <a:srgbClr val="000000"/>
            </a:solidFill>
            <a:ln w="9525">
              <a:noFill/>
              <a:round/>
              <a:headEnd/>
              <a:tailEnd/>
            </a:ln>
          </p:spPr>
          <p:txBody>
            <a:bodyPr/>
            <a:lstStyle/>
            <a:p>
              <a:endParaRPr lang="fa-IR"/>
            </a:p>
          </p:txBody>
        </p:sp>
        <p:sp>
          <p:nvSpPr>
            <p:cNvPr id="12326" name="Freeform 34"/>
            <p:cNvSpPr>
              <a:spLocks/>
            </p:cNvSpPr>
            <p:nvPr/>
          </p:nvSpPr>
          <p:spPr bwMode="auto">
            <a:xfrm>
              <a:off x="4466" y="1929"/>
              <a:ext cx="19" cy="24"/>
            </a:xfrm>
            <a:custGeom>
              <a:avLst/>
              <a:gdLst>
                <a:gd name="T0" fmla="*/ 25 w 38"/>
                <a:gd name="T1" fmla="*/ 0 h 48"/>
                <a:gd name="T2" fmla="*/ 27 w 38"/>
                <a:gd name="T3" fmla="*/ 0 h 48"/>
                <a:gd name="T4" fmla="*/ 33 w 38"/>
                <a:gd name="T5" fmla="*/ 0 h 48"/>
                <a:gd name="T6" fmla="*/ 27 w 38"/>
                <a:gd name="T7" fmla="*/ 8 h 48"/>
                <a:gd name="T8" fmla="*/ 25 w 38"/>
                <a:gd name="T9" fmla="*/ 19 h 48"/>
                <a:gd name="T10" fmla="*/ 25 w 38"/>
                <a:gd name="T11" fmla="*/ 23 h 48"/>
                <a:gd name="T12" fmla="*/ 27 w 38"/>
                <a:gd name="T13" fmla="*/ 27 h 48"/>
                <a:gd name="T14" fmla="*/ 31 w 38"/>
                <a:gd name="T15" fmla="*/ 29 h 48"/>
                <a:gd name="T16" fmla="*/ 38 w 38"/>
                <a:gd name="T17" fmla="*/ 29 h 48"/>
                <a:gd name="T18" fmla="*/ 31 w 38"/>
                <a:gd name="T19" fmla="*/ 36 h 48"/>
                <a:gd name="T20" fmla="*/ 23 w 38"/>
                <a:gd name="T21" fmla="*/ 42 h 48"/>
                <a:gd name="T22" fmla="*/ 17 w 38"/>
                <a:gd name="T23" fmla="*/ 44 h 48"/>
                <a:gd name="T24" fmla="*/ 14 w 38"/>
                <a:gd name="T25" fmla="*/ 48 h 48"/>
                <a:gd name="T26" fmla="*/ 6 w 38"/>
                <a:gd name="T27" fmla="*/ 46 h 48"/>
                <a:gd name="T28" fmla="*/ 2 w 38"/>
                <a:gd name="T29" fmla="*/ 42 h 48"/>
                <a:gd name="T30" fmla="*/ 0 w 38"/>
                <a:gd name="T31" fmla="*/ 32 h 48"/>
                <a:gd name="T32" fmla="*/ 4 w 38"/>
                <a:gd name="T33" fmla="*/ 21 h 48"/>
                <a:gd name="T34" fmla="*/ 6 w 38"/>
                <a:gd name="T35" fmla="*/ 13 h 48"/>
                <a:gd name="T36" fmla="*/ 12 w 38"/>
                <a:gd name="T37" fmla="*/ 10 h 48"/>
                <a:gd name="T38" fmla="*/ 17 w 38"/>
                <a:gd name="T39" fmla="*/ 4 h 48"/>
                <a:gd name="T40" fmla="*/ 25 w 38"/>
                <a:gd name="T41" fmla="*/ 0 h 48"/>
                <a:gd name="T42" fmla="*/ 25 w 38"/>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8"/>
                <a:gd name="T68" fmla="*/ 38 w 3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8">
                  <a:moveTo>
                    <a:pt x="25" y="0"/>
                  </a:moveTo>
                  <a:lnTo>
                    <a:pt x="27" y="0"/>
                  </a:lnTo>
                  <a:lnTo>
                    <a:pt x="33" y="0"/>
                  </a:lnTo>
                  <a:lnTo>
                    <a:pt x="27" y="8"/>
                  </a:lnTo>
                  <a:lnTo>
                    <a:pt x="25" y="19"/>
                  </a:lnTo>
                  <a:lnTo>
                    <a:pt x="25" y="23"/>
                  </a:lnTo>
                  <a:lnTo>
                    <a:pt x="27" y="27"/>
                  </a:lnTo>
                  <a:lnTo>
                    <a:pt x="31" y="29"/>
                  </a:lnTo>
                  <a:lnTo>
                    <a:pt x="38" y="29"/>
                  </a:lnTo>
                  <a:lnTo>
                    <a:pt x="31" y="36"/>
                  </a:lnTo>
                  <a:lnTo>
                    <a:pt x="23" y="42"/>
                  </a:lnTo>
                  <a:lnTo>
                    <a:pt x="17" y="44"/>
                  </a:lnTo>
                  <a:lnTo>
                    <a:pt x="14" y="48"/>
                  </a:lnTo>
                  <a:lnTo>
                    <a:pt x="6" y="46"/>
                  </a:lnTo>
                  <a:lnTo>
                    <a:pt x="2" y="42"/>
                  </a:lnTo>
                  <a:lnTo>
                    <a:pt x="0" y="32"/>
                  </a:lnTo>
                  <a:lnTo>
                    <a:pt x="4" y="21"/>
                  </a:lnTo>
                  <a:lnTo>
                    <a:pt x="6" y="13"/>
                  </a:lnTo>
                  <a:lnTo>
                    <a:pt x="12" y="10"/>
                  </a:lnTo>
                  <a:lnTo>
                    <a:pt x="17" y="4"/>
                  </a:lnTo>
                  <a:lnTo>
                    <a:pt x="25" y="0"/>
                  </a:lnTo>
                  <a:close/>
                </a:path>
              </a:pathLst>
            </a:custGeom>
            <a:solidFill>
              <a:srgbClr val="000000"/>
            </a:solidFill>
            <a:ln w="9525">
              <a:noFill/>
              <a:round/>
              <a:headEnd/>
              <a:tailEnd/>
            </a:ln>
          </p:spPr>
          <p:txBody>
            <a:bodyPr/>
            <a:lstStyle/>
            <a:p>
              <a:endParaRPr lang="fa-IR"/>
            </a:p>
          </p:txBody>
        </p:sp>
        <p:sp>
          <p:nvSpPr>
            <p:cNvPr id="12327" name="Freeform 35"/>
            <p:cNvSpPr>
              <a:spLocks/>
            </p:cNvSpPr>
            <p:nvPr/>
          </p:nvSpPr>
          <p:spPr bwMode="auto">
            <a:xfrm>
              <a:off x="4055" y="1947"/>
              <a:ext cx="93" cy="65"/>
            </a:xfrm>
            <a:custGeom>
              <a:avLst/>
              <a:gdLst>
                <a:gd name="T0" fmla="*/ 160 w 186"/>
                <a:gd name="T1" fmla="*/ 0 h 129"/>
                <a:gd name="T2" fmla="*/ 165 w 186"/>
                <a:gd name="T3" fmla="*/ 2 h 129"/>
                <a:gd name="T4" fmla="*/ 171 w 186"/>
                <a:gd name="T5" fmla="*/ 6 h 129"/>
                <a:gd name="T6" fmla="*/ 175 w 186"/>
                <a:gd name="T7" fmla="*/ 10 h 129"/>
                <a:gd name="T8" fmla="*/ 181 w 186"/>
                <a:gd name="T9" fmla="*/ 13 h 129"/>
                <a:gd name="T10" fmla="*/ 184 w 186"/>
                <a:gd name="T11" fmla="*/ 19 h 129"/>
                <a:gd name="T12" fmla="*/ 186 w 186"/>
                <a:gd name="T13" fmla="*/ 27 h 129"/>
                <a:gd name="T14" fmla="*/ 182 w 186"/>
                <a:gd name="T15" fmla="*/ 32 h 129"/>
                <a:gd name="T16" fmla="*/ 179 w 186"/>
                <a:gd name="T17" fmla="*/ 38 h 129"/>
                <a:gd name="T18" fmla="*/ 171 w 186"/>
                <a:gd name="T19" fmla="*/ 46 h 129"/>
                <a:gd name="T20" fmla="*/ 162 w 186"/>
                <a:gd name="T21" fmla="*/ 51 h 129"/>
                <a:gd name="T22" fmla="*/ 154 w 186"/>
                <a:gd name="T23" fmla="*/ 55 h 129"/>
                <a:gd name="T24" fmla="*/ 146 w 186"/>
                <a:gd name="T25" fmla="*/ 59 h 129"/>
                <a:gd name="T26" fmla="*/ 139 w 186"/>
                <a:gd name="T27" fmla="*/ 61 h 129"/>
                <a:gd name="T28" fmla="*/ 131 w 186"/>
                <a:gd name="T29" fmla="*/ 65 h 129"/>
                <a:gd name="T30" fmla="*/ 124 w 186"/>
                <a:gd name="T31" fmla="*/ 69 h 129"/>
                <a:gd name="T32" fmla="*/ 116 w 186"/>
                <a:gd name="T33" fmla="*/ 72 h 129"/>
                <a:gd name="T34" fmla="*/ 108 w 186"/>
                <a:gd name="T35" fmla="*/ 76 h 129"/>
                <a:gd name="T36" fmla="*/ 99 w 186"/>
                <a:gd name="T37" fmla="*/ 82 h 129"/>
                <a:gd name="T38" fmla="*/ 91 w 186"/>
                <a:gd name="T39" fmla="*/ 86 h 129"/>
                <a:gd name="T40" fmla="*/ 84 w 186"/>
                <a:gd name="T41" fmla="*/ 89 h 129"/>
                <a:gd name="T42" fmla="*/ 76 w 186"/>
                <a:gd name="T43" fmla="*/ 93 h 129"/>
                <a:gd name="T44" fmla="*/ 70 w 186"/>
                <a:gd name="T45" fmla="*/ 99 h 129"/>
                <a:gd name="T46" fmla="*/ 59 w 186"/>
                <a:gd name="T47" fmla="*/ 109 h 129"/>
                <a:gd name="T48" fmla="*/ 51 w 186"/>
                <a:gd name="T49" fmla="*/ 120 h 129"/>
                <a:gd name="T50" fmla="*/ 38 w 186"/>
                <a:gd name="T51" fmla="*/ 124 h 129"/>
                <a:gd name="T52" fmla="*/ 25 w 186"/>
                <a:gd name="T53" fmla="*/ 129 h 129"/>
                <a:gd name="T54" fmla="*/ 11 w 186"/>
                <a:gd name="T55" fmla="*/ 129 h 129"/>
                <a:gd name="T56" fmla="*/ 0 w 186"/>
                <a:gd name="T57" fmla="*/ 126 h 129"/>
                <a:gd name="T58" fmla="*/ 8 w 186"/>
                <a:gd name="T59" fmla="*/ 114 h 129"/>
                <a:gd name="T60" fmla="*/ 15 w 186"/>
                <a:gd name="T61" fmla="*/ 105 h 129"/>
                <a:gd name="T62" fmla="*/ 25 w 186"/>
                <a:gd name="T63" fmla="*/ 95 h 129"/>
                <a:gd name="T64" fmla="*/ 34 w 186"/>
                <a:gd name="T65" fmla="*/ 88 h 129"/>
                <a:gd name="T66" fmla="*/ 44 w 186"/>
                <a:gd name="T67" fmla="*/ 78 h 129"/>
                <a:gd name="T68" fmla="*/ 53 w 186"/>
                <a:gd name="T69" fmla="*/ 70 h 129"/>
                <a:gd name="T70" fmla="*/ 65 w 186"/>
                <a:gd name="T71" fmla="*/ 63 h 129"/>
                <a:gd name="T72" fmla="*/ 76 w 186"/>
                <a:gd name="T73" fmla="*/ 57 h 129"/>
                <a:gd name="T74" fmla="*/ 85 w 186"/>
                <a:gd name="T75" fmla="*/ 50 h 129"/>
                <a:gd name="T76" fmla="*/ 97 w 186"/>
                <a:gd name="T77" fmla="*/ 42 h 129"/>
                <a:gd name="T78" fmla="*/ 108 w 186"/>
                <a:gd name="T79" fmla="*/ 36 h 129"/>
                <a:gd name="T80" fmla="*/ 118 w 186"/>
                <a:gd name="T81" fmla="*/ 29 h 129"/>
                <a:gd name="T82" fmla="*/ 127 w 186"/>
                <a:gd name="T83" fmla="*/ 21 h 129"/>
                <a:gd name="T84" fmla="*/ 139 w 186"/>
                <a:gd name="T85" fmla="*/ 13 h 129"/>
                <a:gd name="T86" fmla="*/ 148 w 186"/>
                <a:gd name="T87" fmla="*/ 6 h 129"/>
                <a:gd name="T88" fmla="*/ 160 w 186"/>
                <a:gd name="T89" fmla="*/ 0 h 129"/>
                <a:gd name="T90" fmla="*/ 160 w 186"/>
                <a:gd name="T91" fmla="*/ 0 h 1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129"/>
                <a:gd name="T140" fmla="*/ 186 w 186"/>
                <a:gd name="T141" fmla="*/ 129 h 1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129">
                  <a:moveTo>
                    <a:pt x="160" y="0"/>
                  </a:moveTo>
                  <a:lnTo>
                    <a:pt x="165" y="2"/>
                  </a:lnTo>
                  <a:lnTo>
                    <a:pt x="171" y="6"/>
                  </a:lnTo>
                  <a:lnTo>
                    <a:pt x="175" y="10"/>
                  </a:lnTo>
                  <a:lnTo>
                    <a:pt x="181" y="13"/>
                  </a:lnTo>
                  <a:lnTo>
                    <a:pt x="184" y="19"/>
                  </a:lnTo>
                  <a:lnTo>
                    <a:pt x="186" y="27"/>
                  </a:lnTo>
                  <a:lnTo>
                    <a:pt x="182" y="32"/>
                  </a:lnTo>
                  <a:lnTo>
                    <a:pt x="179" y="38"/>
                  </a:lnTo>
                  <a:lnTo>
                    <a:pt x="171" y="46"/>
                  </a:lnTo>
                  <a:lnTo>
                    <a:pt x="162" y="51"/>
                  </a:lnTo>
                  <a:lnTo>
                    <a:pt x="154" y="55"/>
                  </a:lnTo>
                  <a:lnTo>
                    <a:pt x="146" y="59"/>
                  </a:lnTo>
                  <a:lnTo>
                    <a:pt x="139" y="61"/>
                  </a:lnTo>
                  <a:lnTo>
                    <a:pt x="131" y="65"/>
                  </a:lnTo>
                  <a:lnTo>
                    <a:pt x="124" y="69"/>
                  </a:lnTo>
                  <a:lnTo>
                    <a:pt x="116" y="72"/>
                  </a:lnTo>
                  <a:lnTo>
                    <a:pt x="108" y="76"/>
                  </a:lnTo>
                  <a:lnTo>
                    <a:pt x="99" y="82"/>
                  </a:lnTo>
                  <a:lnTo>
                    <a:pt x="91" y="86"/>
                  </a:lnTo>
                  <a:lnTo>
                    <a:pt x="84" y="89"/>
                  </a:lnTo>
                  <a:lnTo>
                    <a:pt x="76" y="93"/>
                  </a:lnTo>
                  <a:lnTo>
                    <a:pt x="70" y="99"/>
                  </a:lnTo>
                  <a:lnTo>
                    <a:pt x="59" y="109"/>
                  </a:lnTo>
                  <a:lnTo>
                    <a:pt x="51" y="120"/>
                  </a:lnTo>
                  <a:lnTo>
                    <a:pt x="38" y="124"/>
                  </a:lnTo>
                  <a:lnTo>
                    <a:pt x="25" y="129"/>
                  </a:lnTo>
                  <a:lnTo>
                    <a:pt x="11" y="129"/>
                  </a:lnTo>
                  <a:lnTo>
                    <a:pt x="0" y="126"/>
                  </a:lnTo>
                  <a:lnTo>
                    <a:pt x="8" y="114"/>
                  </a:lnTo>
                  <a:lnTo>
                    <a:pt x="15" y="105"/>
                  </a:lnTo>
                  <a:lnTo>
                    <a:pt x="25" y="95"/>
                  </a:lnTo>
                  <a:lnTo>
                    <a:pt x="34" y="88"/>
                  </a:lnTo>
                  <a:lnTo>
                    <a:pt x="44" y="78"/>
                  </a:lnTo>
                  <a:lnTo>
                    <a:pt x="53" y="70"/>
                  </a:lnTo>
                  <a:lnTo>
                    <a:pt x="65" y="63"/>
                  </a:lnTo>
                  <a:lnTo>
                    <a:pt x="76" y="57"/>
                  </a:lnTo>
                  <a:lnTo>
                    <a:pt x="85" y="50"/>
                  </a:lnTo>
                  <a:lnTo>
                    <a:pt x="97" y="42"/>
                  </a:lnTo>
                  <a:lnTo>
                    <a:pt x="108" y="36"/>
                  </a:lnTo>
                  <a:lnTo>
                    <a:pt x="118" y="29"/>
                  </a:lnTo>
                  <a:lnTo>
                    <a:pt x="127" y="21"/>
                  </a:lnTo>
                  <a:lnTo>
                    <a:pt x="139" y="13"/>
                  </a:lnTo>
                  <a:lnTo>
                    <a:pt x="148" y="6"/>
                  </a:lnTo>
                  <a:lnTo>
                    <a:pt x="160" y="0"/>
                  </a:lnTo>
                  <a:close/>
                </a:path>
              </a:pathLst>
            </a:custGeom>
            <a:solidFill>
              <a:srgbClr val="000000"/>
            </a:solidFill>
            <a:ln w="9525">
              <a:noFill/>
              <a:round/>
              <a:headEnd/>
              <a:tailEnd/>
            </a:ln>
          </p:spPr>
          <p:txBody>
            <a:bodyPr/>
            <a:lstStyle/>
            <a:p>
              <a:endParaRPr lang="fa-IR"/>
            </a:p>
          </p:txBody>
        </p:sp>
        <p:sp>
          <p:nvSpPr>
            <p:cNvPr id="12328" name="Freeform 36"/>
            <p:cNvSpPr>
              <a:spLocks/>
            </p:cNvSpPr>
            <p:nvPr/>
          </p:nvSpPr>
          <p:spPr bwMode="auto">
            <a:xfrm>
              <a:off x="4091" y="1965"/>
              <a:ext cx="101" cy="70"/>
            </a:xfrm>
            <a:custGeom>
              <a:avLst/>
              <a:gdLst>
                <a:gd name="T0" fmla="*/ 160 w 202"/>
                <a:gd name="T1" fmla="*/ 0 h 139"/>
                <a:gd name="T2" fmla="*/ 169 w 202"/>
                <a:gd name="T3" fmla="*/ 0 h 139"/>
                <a:gd name="T4" fmla="*/ 179 w 202"/>
                <a:gd name="T5" fmla="*/ 2 h 139"/>
                <a:gd name="T6" fmla="*/ 185 w 202"/>
                <a:gd name="T7" fmla="*/ 4 h 139"/>
                <a:gd name="T8" fmla="*/ 192 w 202"/>
                <a:gd name="T9" fmla="*/ 6 h 139"/>
                <a:gd name="T10" fmla="*/ 198 w 202"/>
                <a:gd name="T11" fmla="*/ 12 h 139"/>
                <a:gd name="T12" fmla="*/ 202 w 202"/>
                <a:gd name="T13" fmla="*/ 19 h 139"/>
                <a:gd name="T14" fmla="*/ 196 w 202"/>
                <a:gd name="T15" fmla="*/ 23 h 139"/>
                <a:gd name="T16" fmla="*/ 192 w 202"/>
                <a:gd name="T17" fmla="*/ 31 h 139"/>
                <a:gd name="T18" fmla="*/ 183 w 202"/>
                <a:gd name="T19" fmla="*/ 38 h 139"/>
                <a:gd name="T20" fmla="*/ 171 w 202"/>
                <a:gd name="T21" fmla="*/ 48 h 139"/>
                <a:gd name="T22" fmla="*/ 166 w 202"/>
                <a:gd name="T23" fmla="*/ 52 h 139"/>
                <a:gd name="T24" fmla="*/ 158 w 202"/>
                <a:gd name="T25" fmla="*/ 55 h 139"/>
                <a:gd name="T26" fmla="*/ 150 w 202"/>
                <a:gd name="T27" fmla="*/ 59 h 139"/>
                <a:gd name="T28" fmla="*/ 143 w 202"/>
                <a:gd name="T29" fmla="*/ 63 h 139"/>
                <a:gd name="T30" fmla="*/ 129 w 202"/>
                <a:gd name="T31" fmla="*/ 73 h 139"/>
                <a:gd name="T32" fmla="*/ 116 w 202"/>
                <a:gd name="T33" fmla="*/ 82 h 139"/>
                <a:gd name="T34" fmla="*/ 107 w 202"/>
                <a:gd name="T35" fmla="*/ 86 h 139"/>
                <a:gd name="T36" fmla="*/ 99 w 202"/>
                <a:gd name="T37" fmla="*/ 90 h 139"/>
                <a:gd name="T38" fmla="*/ 93 w 202"/>
                <a:gd name="T39" fmla="*/ 95 h 139"/>
                <a:gd name="T40" fmla="*/ 90 w 202"/>
                <a:gd name="T41" fmla="*/ 99 h 139"/>
                <a:gd name="T42" fmla="*/ 78 w 202"/>
                <a:gd name="T43" fmla="*/ 109 h 139"/>
                <a:gd name="T44" fmla="*/ 71 w 202"/>
                <a:gd name="T45" fmla="*/ 120 h 139"/>
                <a:gd name="T46" fmla="*/ 63 w 202"/>
                <a:gd name="T47" fmla="*/ 124 h 139"/>
                <a:gd name="T48" fmla="*/ 53 w 202"/>
                <a:gd name="T49" fmla="*/ 130 h 139"/>
                <a:gd name="T50" fmla="*/ 44 w 202"/>
                <a:gd name="T51" fmla="*/ 133 h 139"/>
                <a:gd name="T52" fmla="*/ 36 w 202"/>
                <a:gd name="T53" fmla="*/ 137 h 139"/>
                <a:gd name="T54" fmla="*/ 27 w 202"/>
                <a:gd name="T55" fmla="*/ 137 h 139"/>
                <a:gd name="T56" fmla="*/ 17 w 202"/>
                <a:gd name="T57" fmla="*/ 139 h 139"/>
                <a:gd name="T58" fmla="*/ 8 w 202"/>
                <a:gd name="T59" fmla="*/ 137 h 139"/>
                <a:gd name="T60" fmla="*/ 0 w 202"/>
                <a:gd name="T61" fmla="*/ 135 h 139"/>
                <a:gd name="T62" fmla="*/ 2 w 202"/>
                <a:gd name="T63" fmla="*/ 126 h 139"/>
                <a:gd name="T64" fmla="*/ 8 w 202"/>
                <a:gd name="T65" fmla="*/ 118 h 139"/>
                <a:gd name="T66" fmla="*/ 13 w 202"/>
                <a:gd name="T67" fmla="*/ 111 h 139"/>
                <a:gd name="T68" fmla="*/ 19 w 202"/>
                <a:gd name="T69" fmla="*/ 103 h 139"/>
                <a:gd name="T70" fmla="*/ 27 w 202"/>
                <a:gd name="T71" fmla="*/ 95 h 139"/>
                <a:gd name="T72" fmla="*/ 33 w 202"/>
                <a:gd name="T73" fmla="*/ 90 h 139"/>
                <a:gd name="T74" fmla="*/ 40 w 202"/>
                <a:gd name="T75" fmla="*/ 86 h 139"/>
                <a:gd name="T76" fmla="*/ 50 w 202"/>
                <a:gd name="T77" fmla="*/ 82 h 139"/>
                <a:gd name="T78" fmla="*/ 55 w 202"/>
                <a:gd name="T79" fmla="*/ 74 h 139"/>
                <a:gd name="T80" fmla="*/ 63 w 202"/>
                <a:gd name="T81" fmla="*/ 69 h 139"/>
                <a:gd name="T82" fmla="*/ 71 w 202"/>
                <a:gd name="T83" fmla="*/ 63 h 139"/>
                <a:gd name="T84" fmla="*/ 80 w 202"/>
                <a:gd name="T85" fmla="*/ 59 h 139"/>
                <a:gd name="T86" fmla="*/ 88 w 202"/>
                <a:gd name="T87" fmla="*/ 53 h 139"/>
                <a:gd name="T88" fmla="*/ 95 w 202"/>
                <a:gd name="T89" fmla="*/ 50 h 139"/>
                <a:gd name="T90" fmla="*/ 103 w 202"/>
                <a:gd name="T91" fmla="*/ 46 h 139"/>
                <a:gd name="T92" fmla="*/ 110 w 202"/>
                <a:gd name="T93" fmla="*/ 40 h 139"/>
                <a:gd name="T94" fmla="*/ 126 w 202"/>
                <a:gd name="T95" fmla="*/ 31 h 139"/>
                <a:gd name="T96" fmla="*/ 139 w 202"/>
                <a:gd name="T97" fmla="*/ 21 h 139"/>
                <a:gd name="T98" fmla="*/ 148 w 202"/>
                <a:gd name="T99" fmla="*/ 10 h 139"/>
                <a:gd name="T100" fmla="*/ 160 w 202"/>
                <a:gd name="T101" fmla="*/ 0 h 139"/>
                <a:gd name="T102" fmla="*/ 160 w 202"/>
                <a:gd name="T103" fmla="*/ 0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139"/>
                <a:gd name="T158" fmla="*/ 202 w 202"/>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139">
                  <a:moveTo>
                    <a:pt x="160" y="0"/>
                  </a:moveTo>
                  <a:lnTo>
                    <a:pt x="169" y="0"/>
                  </a:lnTo>
                  <a:lnTo>
                    <a:pt x="179" y="2"/>
                  </a:lnTo>
                  <a:lnTo>
                    <a:pt x="185" y="4"/>
                  </a:lnTo>
                  <a:lnTo>
                    <a:pt x="192" y="6"/>
                  </a:lnTo>
                  <a:lnTo>
                    <a:pt x="198" y="12"/>
                  </a:lnTo>
                  <a:lnTo>
                    <a:pt x="202" y="19"/>
                  </a:lnTo>
                  <a:lnTo>
                    <a:pt x="196" y="23"/>
                  </a:lnTo>
                  <a:lnTo>
                    <a:pt x="192" y="31"/>
                  </a:lnTo>
                  <a:lnTo>
                    <a:pt x="183" y="38"/>
                  </a:lnTo>
                  <a:lnTo>
                    <a:pt x="171" y="48"/>
                  </a:lnTo>
                  <a:lnTo>
                    <a:pt x="166" y="52"/>
                  </a:lnTo>
                  <a:lnTo>
                    <a:pt x="158" y="55"/>
                  </a:lnTo>
                  <a:lnTo>
                    <a:pt x="150" y="59"/>
                  </a:lnTo>
                  <a:lnTo>
                    <a:pt x="143" y="63"/>
                  </a:lnTo>
                  <a:lnTo>
                    <a:pt x="129" y="73"/>
                  </a:lnTo>
                  <a:lnTo>
                    <a:pt x="116" y="82"/>
                  </a:lnTo>
                  <a:lnTo>
                    <a:pt x="107" y="86"/>
                  </a:lnTo>
                  <a:lnTo>
                    <a:pt x="99" y="90"/>
                  </a:lnTo>
                  <a:lnTo>
                    <a:pt x="93" y="95"/>
                  </a:lnTo>
                  <a:lnTo>
                    <a:pt x="90" y="99"/>
                  </a:lnTo>
                  <a:lnTo>
                    <a:pt x="78" y="109"/>
                  </a:lnTo>
                  <a:lnTo>
                    <a:pt x="71" y="120"/>
                  </a:lnTo>
                  <a:lnTo>
                    <a:pt x="63" y="124"/>
                  </a:lnTo>
                  <a:lnTo>
                    <a:pt x="53" y="130"/>
                  </a:lnTo>
                  <a:lnTo>
                    <a:pt x="44" y="133"/>
                  </a:lnTo>
                  <a:lnTo>
                    <a:pt x="36" y="137"/>
                  </a:lnTo>
                  <a:lnTo>
                    <a:pt x="27" y="137"/>
                  </a:lnTo>
                  <a:lnTo>
                    <a:pt x="17" y="139"/>
                  </a:lnTo>
                  <a:lnTo>
                    <a:pt x="8" y="137"/>
                  </a:lnTo>
                  <a:lnTo>
                    <a:pt x="0" y="135"/>
                  </a:lnTo>
                  <a:lnTo>
                    <a:pt x="2" y="126"/>
                  </a:lnTo>
                  <a:lnTo>
                    <a:pt x="8" y="118"/>
                  </a:lnTo>
                  <a:lnTo>
                    <a:pt x="13" y="111"/>
                  </a:lnTo>
                  <a:lnTo>
                    <a:pt x="19" y="103"/>
                  </a:lnTo>
                  <a:lnTo>
                    <a:pt x="27" y="95"/>
                  </a:lnTo>
                  <a:lnTo>
                    <a:pt x="33" y="90"/>
                  </a:lnTo>
                  <a:lnTo>
                    <a:pt x="40" y="86"/>
                  </a:lnTo>
                  <a:lnTo>
                    <a:pt x="50" y="82"/>
                  </a:lnTo>
                  <a:lnTo>
                    <a:pt x="55" y="74"/>
                  </a:lnTo>
                  <a:lnTo>
                    <a:pt x="63" y="69"/>
                  </a:lnTo>
                  <a:lnTo>
                    <a:pt x="71" y="63"/>
                  </a:lnTo>
                  <a:lnTo>
                    <a:pt x="80" y="59"/>
                  </a:lnTo>
                  <a:lnTo>
                    <a:pt x="88" y="53"/>
                  </a:lnTo>
                  <a:lnTo>
                    <a:pt x="95" y="50"/>
                  </a:lnTo>
                  <a:lnTo>
                    <a:pt x="103" y="46"/>
                  </a:lnTo>
                  <a:lnTo>
                    <a:pt x="110" y="40"/>
                  </a:lnTo>
                  <a:lnTo>
                    <a:pt x="126" y="31"/>
                  </a:lnTo>
                  <a:lnTo>
                    <a:pt x="139" y="21"/>
                  </a:lnTo>
                  <a:lnTo>
                    <a:pt x="148" y="10"/>
                  </a:lnTo>
                  <a:lnTo>
                    <a:pt x="160" y="0"/>
                  </a:lnTo>
                  <a:close/>
                </a:path>
              </a:pathLst>
            </a:custGeom>
            <a:solidFill>
              <a:srgbClr val="000000"/>
            </a:solidFill>
            <a:ln w="9525">
              <a:noFill/>
              <a:round/>
              <a:headEnd/>
              <a:tailEnd/>
            </a:ln>
          </p:spPr>
          <p:txBody>
            <a:bodyPr/>
            <a:lstStyle/>
            <a:p>
              <a:endParaRPr lang="fa-IR"/>
            </a:p>
          </p:txBody>
        </p:sp>
        <p:sp>
          <p:nvSpPr>
            <p:cNvPr id="12329" name="Freeform 37"/>
            <p:cNvSpPr>
              <a:spLocks/>
            </p:cNvSpPr>
            <p:nvPr/>
          </p:nvSpPr>
          <p:spPr bwMode="auto">
            <a:xfrm>
              <a:off x="4136" y="1979"/>
              <a:ext cx="91" cy="78"/>
            </a:xfrm>
            <a:custGeom>
              <a:avLst/>
              <a:gdLst>
                <a:gd name="T0" fmla="*/ 140 w 182"/>
                <a:gd name="T1" fmla="*/ 0 h 156"/>
                <a:gd name="T2" fmla="*/ 148 w 182"/>
                <a:gd name="T3" fmla="*/ 2 h 156"/>
                <a:gd name="T4" fmla="*/ 155 w 182"/>
                <a:gd name="T5" fmla="*/ 4 h 156"/>
                <a:gd name="T6" fmla="*/ 161 w 182"/>
                <a:gd name="T7" fmla="*/ 5 h 156"/>
                <a:gd name="T8" fmla="*/ 169 w 182"/>
                <a:gd name="T9" fmla="*/ 9 h 156"/>
                <a:gd name="T10" fmla="*/ 176 w 182"/>
                <a:gd name="T11" fmla="*/ 15 h 156"/>
                <a:gd name="T12" fmla="*/ 182 w 182"/>
                <a:gd name="T13" fmla="*/ 23 h 156"/>
                <a:gd name="T14" fmla="*/ 182 w 182"/>
                <a:gd name="T15" fmla="*/ 30 h 156"/>
                <a:gd name="T16" fmla="*/ 178 w 182"/>
                <a:gd name="T17" fmla="*/ 38 h 156"/>
                <a:gd name="T18" fmla="*/ 173 w 182"/>
                <a:gd name="T19" fmla="*/ 45 h 156"/>
                <a:gd name="T20" fmla="*/ 167 w 182"/>
                <a:gd name="T21" fmla="*/ 55 h 156"/>
                <a:gd name="T22" fmla="*/ 159 w 182"/>
                <a:gd name="T23" fmla="*/ 61 h 156"/>
                <a:gd name="T24" fmla="*/ 152 w 182"/>
                <a:gd name="T25" fmla="*/ 66 h 156"/>
                <a:gd name="T26" fmla="*/ 142 w 182"/>
                <a:gd name="T27" fmla="*/ 72 h 156"/>
                <a:gd name="T28" fmla="*/ 133 w 182"/>
                <a:gd name="T29" fmla="*/ 80 h 156"/>
                <a:gd name="T30" fmla="*/ 121 w 182"/>
                <a:gd name="T31" fmla="*/ 83 h 156"/>
                <a:gd name="T32" fmla="*/ 112 w 182"/>
                <a:gd name="T33" fmla="*/ 91 h 156"/>
                <a:gd name="T34" fmla="*/ 102 w 182"/>
                <a:gd name="T35" fmla="*/ 97 h 156"/>
                <a:gd name="T36" fmla="*/ 93 w 182"/>
                <a:gd name="T37" fmla="*/ 104 h 156"/>
                <a:gd name="T38" fmla="*/ 81 w 182"/>
                <a:gd name="T39" fmla="*/ 110 h 156"/>
                <a:gd name="T40" fmla="*/ 72 w 182"/>
                <a:gd name="T41" fmla="*/ 116 h 156"/>
                <a:gd name="T42" fmla="*/ 62 w 182"/>
                <a:gd name="T43" fmla="*/ 123 h 156"/>
                <a:gd name="T44" fmla="*/ 53 w 182"/>
                <a:gd name="T45" fmla="*/ 129 h 156"/>
                <a:gd name="T46" fmla="*/ 43 w 182"/>
                <a:gd name="T47" fmla="*/ 135 h 156"/>
                <a:gd name="T48" fmla="*/ 38 w 182"/>
                <a:gd name="T49" fmla="*/ 142 h 156"/>
                <a:gd name="T50" fmla="*/ 30 w 182"/>
                <a:gd name="T51" fmla="*/ 148 h 156"/>
                <a:gd name="T52" fmla="*/ 26 w 182"/>
                <a:gd name="T53" fmla="*/ 156 h 156"/>
                <a:gd name="T54" fmla="*/ 20 w 182"/>
                <a:gd name="T55" fmla="*/ 150 h 156"/>
                <a:gd name="T56" fmla="*/ 15 w 182"/>
                <a:gd name="T57" fmla="*/ 148 h 156"/>
                <a:gd name="T58" fmla="*/ 7 w 182"/>
                <a:gd name="T59" fmla="*/ 146 h 156"/>
                <a:gd name="T60" fmla="*/ 0 w 182"/>
                <a:gd name="T61" fmla="*/ 146 h 156"/>
                <a:gd name="T62" fmla="*/ 1 w 182"/>
                <a:gd name="T63" fmla="*/ 137 h 156"/>
                <a:gd name="T64" fmla="*/ 7 w 182"/>
                <a:gd name="T65" fmla="*/ 129 h 156"/>
                <a:gd name="T66" fmla="*/ 11 w 182"/>
                <a:gd name="T67" fmla="*/ 120 h 156"/>
                <a:gd name="T68" fmla="*/ 19 w 182"/>
                <a:gd name="T69" fmla="*/ 114 h 156"/>
                <a:gd name="T70" fmla="*/ 26 w 182"/>
                <a:gd name="T71" fmla="*/ 106 h 156"/>
                <a:gd name="T72" fmla="*/ 34 w 182"/>
                <a:gd name="T73" fmla="*/ 102 h 156"/>
                <a:gd name="T74" fmla="*/ 43 w 182"/>
                <a:gd name="T75" fmla="*/ 95 h 156"/>
                <a:gd name="T76" fmla="*/ 53 w 182"/>
                <a:gd name="T77" fmla="*/ 91 h 156"/>
                <a:gd name="T78" fmla="*/ 60 w 182"/>
                <a:gd name="T79" fmla="*/ 83 h 156"/>
                <a:gd name="T80" fmla="*/ 70 w 182"/>
                <a:gd name="T81" fmla="*/ 80 h 156"/>
                <a:gd name="T82" fmla="*/ 79 w 182"/>
                <a:gd name="T83" fmla="*/ 74 h 156"/>
                <a:gd name="T84" fmla="*/ 89 w 182"/>
                <a:gd name="T85" fmla="*/ 70 h 156"/>
                <a:gd name="T86" fmla="*/ 97 w 182"/>
                <a:gd name="T87" fmla="*/ 64 h 156"/>
                <a:gd name="T88" fmla="*/ 106 w 182"/>
                <a:gd name="T89" fmla="*/ 59 h 156"/>
                <a:gd name="T90" fmla="*/ 114 w 182"/>
                <a:gd name="T91" fmla="*/ 53 h 156"/>
                <a:gd name="T92" fmla="*/ 121 w 182"/>
                <a:gd name="T93" fmla="*/ 47 h 156"/>
                <a:gd name="T94" fmla="*/ 129 w 182"/>
                <a:gd name="T95" fmla="*/ 36 h 156"/>
                <a:gd name="T96" fmla="*/ 136 w 182"/>
                <a:gd name="T97" fmla="*/ 24 h 156"/>
                <a:gd name="T98" fmla="*/ 140 w 182"/>
                <a:gd name="T99" fmla="*/ 11 h 156"/>
                <a:gd name="T100" fmla="*/ 140 w 182"/>
                <a:gd name="T101" fmla="*/ 0 h 156"/>
                <a:gd name="T102" fmla="*/ 140 w 182"/>
                <a:gd name="T103" fmla="*/ 0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
                <a:gd name="T157" fmla="*/ 0 h 156"/>
                <a:gd name="T158" fmla="*/ 182 w 18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 h="156">
                  <a:moveTo>
                    <a:pt x="140" y="0"/>
                  </a:moveTo>
                  <a:lnTo>
                    <a:pt x="148" y="2"/>
                  </a:lnTo>
                  <a:lnTo>
                    <a:pt x="155" y="4"/>
                  </a:lnTo>
                  <a:lnTo>
                    <a:pt x="161" y="5"/>
                  </a:lnTo>
                  <a:lnTo>
                    <a:pt x="169" y="9"/>
                  </a:lnTo>
                  <a:lnTo>
                    <a:pt x="176" y="15"/>
                  </a:lnTo>
                  <a:lnTo>
                    <a:pt x="182" y="23"/>
                  </a:lnTo>
                  <a:lnTo>
                    <a:pt x="182" y="30"/>
                  </a:lnTo>
                  <a:lnTo>
                    <a:pt x="178" y="38"/>
                  </a:lnTo>
                  <a:lnTo>
                    <a:pt x="173" y="45"/>
                  </a:lnTo>
                  <a:lnTo>
                    <a:pt x="167" y="55"/>
                  </a:lnTo>
                  <a:lnTo>
                    <a:pt x="159" y="61"/>
                  </a:lnTo>
                  <a:lnTo>
                    <a:pt x="152" y="66"/>
                  </a:lnTo>
                  <a:lnTo>
                    <a:pt x="142" y="72"/>
                  </a:lnTo>
                  <a:lnTo>
                    <a:pt x="133" y="80"/>
                  </a:lnTo>
                  <a:lnTo>
                    <a:pt x="121" y="83"/>
                  </a:lnTo>
                  <a:lnTo>
                    <a:pt x="112" y="91"/>
                  </a:lnTo>
                  <a:lnTo>
                    <a:pt x="102" y="97"/>
                  </a:lnTo>
                  <a:lnTo>
                    <a:pt x="93" y="104"/>
                  </a:lnTo>
                  <a:lnTo>
                    <a:pt x="81" y="110"/>
                  </a:lnTo>
                  <a:lnTo>
                    <a:pt x="72" y="116"/>
                  </a:lnTo>
                  <a:lnTo>
                    <a:pt x="62" y="123"/>
                  </a:lnTo>
                  <a:lnTo>
                    <a:pt x="53" y="129"/>
                  </a:lnTo>
                  <a:lnTo>
                    <a:pt x="43" y="135"/>
                  </a:lnTo>
                  <a:lnTo>
                    <a:pt x="38" y="142"/>
                  </a:lnTo>
                  <a:lnTo>
                    <a:pt x="30" y="148"/>
                  </a:lnTo>
                  <a:lnTo>
                    <a:pt x="26" y="156"/>
                  </a:lnTo>
                  <a:lnTo>
                    <a:pt x="20" y="150"/>
                  </a:lnTo>
                  <a:lnTo>
                    <a:pt x="15" y="148"/>
                  </a:lnTo>
                  <a:lnTo>
                    <a:pt x="7" y="146"/>
                  </a:lnTo>
                  <a:lnTo>
                    <a:pt x="0" y="146"/>
                  </a:lnTo>
                  <a:lnTo>
                    <a:pt x="1" y="137"/>
                  </a:lnTo>
                  <a:lnTo>
                    <a:pt x="7" y="129"/>
                  </a:lnTo>
                  <a:lnTo>
                    <a:pt x="11" y="120"/>
                  </a:lnTo>
                  <a:lnTo>
                    <a:pt x="19" y="114"/>
                  </a:lnTo>
                  <a:lnTo>
                    <a:pt x="26" y="106"/>
                  </a:lnTo>
                  <a:lnTo>
                    <a:pt x="34" y="102"/>
                  </a:lnTo>
                  <a:lnTo>
                    <a:pt x="43" y="95"/>
                  </a:lnTo>
                  <a:lnTo>
                    <a:pt x="53" y="91"/>
                  </a:lnTo>
                  <a:lnTo>
                    <a:pt x="60" y="83"/>
                  </a:lnTo>
                  <a:lnTo>
                    <a:pt x="70" y="80"/>
                  </a:lnTo>
                  <a:lnTo>
                    <a:pt x="79" y="74"/>
                  </a:lnTo>
                  <a:lnTo>
                    <a:pt x="89" y="70"/>
                  </a:lnTo>
                  <a:lnTo>
                    <a:pt x="97" y="64"/>
                  </a:lnTo>
                  <a:lnTo>
                    <a:pt x="106" y="59"/>
                  </a:lnTo>
                  <a:lnTo>
                    <a:pt x="114" y="53"/>
                  </a:lnTo>
                  <a:lnTo>
                    <a:pt x="121" y="47"/>
                  </a:lnTo>
                  <a:lnTo>
                    <a:pt x="129" y="36"/>
                  </a:lnTo>
                  <a:lnTo>
                    <a:pt x="136" y="24"/>
                  </a:lnTo>
                  <a:lnTo>
                    <a:pt x="140" y="11"/>
                  </a:lnTo>
                  <a:lnTo>
                    <a:pt x="140" y="0"/>
                  </a:lnTo>
                  <a:close/>
                </a:path>
              </a:pathLst>
            </a:custGeom>
            <a:solidFill>
              <a:srgbClr val="000000"/>
            </a:solidFill>
            <a:ln w="9525">
              <a:noFill/>
              <a:round/>
              <a:headEnd/>
              <a:tailEnd/>
            </a:ln>
          </p:spPr>
          <p:txBody>
            <a:bodyPr/>
            <a:lstStyle/>
            <a:p>
              <a:endParaRPr lang="fa-IR"/>
            </a:p>
          </p:txBody>
        </p:sp>
        <p:sp>
          <p:nvSpPr>
            <p:cNvPr id="12330" name="Freeform 38"/>
            <p:cNvSpPr>
              <a:spLocks/>
            </p:cNvSpPr>
            <p:nvPr/>
          </p:nvSpPr>
          <p:spPr bwMode="auto">
            <a:xfrm>
              <a:off x="3853" y="2025"/>
              <a:ext cx="26" cy="24"/>
            </a:xfrm>
            <a:custGeom>
              <a:avLst/>
              <a:gdLst>
                <a:gd name="T0" fmla="*/ 0 w 51"/>
                <a:gd name="T1" fmla="*/ 0 h 48"/>
                <a:gd name="T2" fmla="*/ 7 w 51"/>
                <a:gd name="T3" fmla="*/ 2 h 48"/>
                <a:gd name="T4" fmla="*/ 17 w 51"/>
                <a:gd name="T5" fmla="*/ 8 h 48"/>
                <a:gd name="T6" fmla="*/ 25 w 51"/>
                <a:gd name="T7" fmla="*/ 15 h 48"/>
                <a:gd name="T8" fmla="*/ 34 w 51"/>
                <a:gd name="T9" fmla="*/ 23 h 48"/>
                <a:gd name="T10" fmla="*/ 44 w 51"/>
                <a:gd name="T11" fmla="*/ 32 h 48"/>
                <a:gd name="T12" fmla="*/ 51 w 51"/>
                <a:gd name="T13" fmla="*/ 48 h 48"/>
                <a:gd name="T14" fmla="*/ 42 w 51"/>
                <a:gd name="T15" fmla="*/ 42 h 48"/>
                <a:gd name="T16" fmla="*/ 30 w 51"/>
                <a:gd name="T17" fmla="*/ 36 h 48"/>
                <a:gd name="T18" fmla="*/ 21 w 51"/>
                <a:gd name="T19" fmla="*/ 29 h 48"/>
                <a:gd name="T20" fmla="*/ 9 w 51"/>
                <a:gd name="T21" fmla="*/ 23 h 48"/>
                <a:gd name="T22" fmla="*/ 0 w 51"/>
                <a:gd name="T23" fmla="*/ 11 h 48"/>
                <a:gd name="T24" fmla="*/ 0 w 51"/>
                <a:gd name="T25" fmla="*/ 0 h 48"/>
                <a:gd name="T26" fmla="*/ 0 w 51"/>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8"/>
                <a:gd name="T44" fmla="*/ 51 w 51"/>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8">
                  <a:moveTo>
                    <a:pt x="0" y="0"/>
                  </a:moveTo>
                  <a:lnTo>
                    <a:pt x="7" y="2"/>
                  </a:lnTo>
                  <a:lnTo>
                    <a:pt x="17" y="8"/>
                  </a:lnTo>
                  <a:lnTo>
                    <a:pt x="25" y="15"/>
                  </a:lnTo>
                  <a:lnTo>
                    <a:pt x="34" y="23"/>
                  </a:lnTo>
                  <a:lnTo>
                    <a:pt x="44" y="32"/>
                  </a:lnTo>
                  <a:lnTo>
                    <a:pt x="51" y="48"/>
                  </a:lnTo>
                  <a:lnTo>
                    <a:pt x="42" y="42"/>
                  </a:lnTo>
                  <a:lnTo>
                    <a:pt x="30" y="36"/>
                  </a:lnTo>
                  <a:lnTo>
                    <a:pt x="21" y="29"/>
                  </a:lnTo>
                  <a:lnTo>
                    <a:pt x="9" y="23"/>
                  </a:lnTo>
                  <a:lnTo>
                    <a:pt x="0" y="11"/>
                  </a:lnTo>
                  <a:lnTo>
                    <a:pt x="0" y="0"/>
                  </a:lnTo>
                  <a:close/>
                </a:path>
              </a:pathLst>
            </a:custGeom>
            <a:solidFill>
              <a:srgbClr val="000000"/>
            </a:solidFill>
            <a:ln w="9525">
              <a:noFill/>
              <a:round/>
              <a:headEnd/>
              <a:tailEnd/>
            </a:ln>
          </p:spPr>
          <p:txBody>
            <a:bodyPr/>
            <a:lstStyle/>
            <a:p>
              <a:endParaRPr lang="fa-IR"/>
            </a:p>
          </p:txBody>
        </p:sp>
        <p:sp>
          <p:nvSpPr>
            <p:cNvPr id="12331" name="Freeform 39"/>
            <p:cNvSpPr>
              <a:spLocks/>
            </p:cNvSpPr>
            <p:nvPr/>
          </p:nvSpPr>
          <p:spPr bwMode="auto">
            <a:xfrm>
              <a:off x="3816" y="2025"/>
              <a:ext cx="808" cy="1065"/>
            </a:xfrm>
            <a:custGeom>
              <a:avLst/>
              <a:gdLst>
                <a:gd name="T0" fmla="*/ 1584 w 1616"/>
                <a:gd name="T1" fmla="*/ 143 h 2129"/>
                <a:gd name="T2" fmla="*/ 1595 w 1616"/>
                <a:gd name="T3" fmla="*/ 338 h 2129"/>
                <a:gd name="T4" fmla="*/ 1597 w 1616"/>
                <a:gd name="T5" fmla="*/ 538 h 2129"/>
                <a:gd name="T6" fmla="*/ 1608 w 1616"/>
                <a:gd name="T7" fmla="*/ 736 h 2129"/>
                <a:gd name="T8" fmla="*/ 1614 w 1616"/>
                <a:gd name="T9" fmla="*/ 812 h 2129"/>
                <a:gd name="T10" fmla="*/ 1608 w 1616"/>
                <a:gd name="T11" fmla="*/ 844 h 2129"/>
                <a:gd name="T12" fmla="*/ 1547 w 1616"/>
                <a:gd name="T13" fmla="*/ 831 h 2129"/>
                <a:gd name="T14" fmla="*/ 1468 w 1616"/>
                <a:gd name="T15" fmla="*/ 783 h 2129"/>
                <a:gd name="T16" fmla="*/ 1393 w 1616"/>
                <a:gd name="T17" fmla="*/ 722 h 2129"/>
                <a:gd name="T18" fmla="*/ 1334 w 1616"/>
                <a:gd name="T19" fmla="*/ 654 h 2129"/>
                <a:gd name="T20" fmla="*/ 1315 w 1616"/>
                <a:gd name="T21" fmla="*/ 568 h 2129"/>
                <a:gd name="T22" fmla="*/ 1272 w 1616"/>
                <a:gd name="T23" fmla="*/ 502 h 2129"/>
                <a:gd name="T24" fmla="*/ 1199 w 1616"/>
                <a:gd name="T25" fmla="*/ 468 h 2129"/>
                <a:gd name="T26" fmla="*/ 1120 w 1616"/>
                <a:gd name="T27" fmla="*/ 481 h 2129"/>
                <a:gd name="T28" fmla="*/ 916 w 1616"/>
                <a:gd name="T29" fmla="*/ 534 h 2129"/>
                <a:gd name="T30" fmla="*/ 718 w 1616"/>
                <a:gd name="T31" fmla="*/ 683 h 2129"/>
                <a:gd name="T32" fmla="*/ 591 w 1616"/>
                <a:gd name="T33" fmla="*/ 894 h 2129"/>
                <a:gd name="T34" fmla="*/ 553 w 1616"/>
                <a:gd name="T35" fmla="*/ 1143 h 2129"/>
                <a:gd name="T36" fmla="*/ 561 w 1616"/>
                <a:gd name="T37" fmla="*/ 1310 h 2129"/>
                <a:gd name="T38" fmla="*/ 574 w 1616"/>
                <a:gd name="T39" fmla="*/ 1449 h 2129"/>
                <a:gd name="T40" fmla="*/ 583 w 1616"/>
                <a:gd name="T41" fmla="*/ 1584 h 2129"/>
                <a:gd name="T42" fmla="*/ 574 w 1616"/>
                <a:gd name="T43" fmla="*/ 1713 h 2129"/>
                <a:gd name="T44" fmla="*/ 473 w 1616"/>
                <a:gd name="T45" fmla="*/ 1812 h 2129"/>
                <a:gd name="T46" fmla="*/ 344 w 1616"/>
                <a:gd name="T47" fmla="*/ 1903 h 2129"/>
                <a:gd name="T48" fmla="*/ 216 w 1616"/>
                <a:gd name="T49" fmla="*/ 1998 h 2129"/>
                <a:gd name="T50" fmla="*/ 102 w 1616"/>
                <a:gd name="T51" fmla="*/ 2103 h 2129"/>
                <a:gd name="T52" fmla="*/ 57 w 1616"/>
                <a:gd name="T53" fmla="*/ 2101 h 2129"/>
                <a:gd name="T54" fmla="*/ 49 w 1616"/>
                <a:gd name="T55" fmla="*/ 2059 h 2129"/>
                <a:gd name="T56" fmla="*/ 49 w 1616"/>
                <a:gd name="T57" fmla="*/ 2013 h 2129"/>
                <a:gd name="T58" fmla="*/ 40 w 1616"/>
                <a:gd name="T59" fmla="*/ 1966 h 2129"/>
                <a:gd name="T60" fmla="*/ 24 w 1616"/>
                <a:gd name="T61" fmla="*/ 1780 h 2129"/>
                <a:gd name="T62" fmla="*/ 13 w 1616"/>
                <a:gd name="T63" fmla="*/ 1548 h 2129"/>
                <a:gd name="T64" fmla="*/ 2 w 1616"/>
                <a:gd name="T65" fmla="*/ 1316 h 2129"/>
                <a:gd name="T66" fmla="*/ 5 w 1616"/>
                <a:gd name="T67" fmla="*/ 1089 h 2129"/>
                <a:gd name="T68" fmla="*/ 80 w 1616"/>
                <a:gd name="T69" fmla="*/ 977 h 2129"/>
                <a:gd name="T70" fmla="*/ 182 w 1616"/>
                <a:gd name="T71" fmla="*/ 911 h 2129"/>
                <a:gd name="T72" fmla="*/ 283 w 1616"/>
                <a:gd name="T73" fmla="*/ 848 h 2129"/>
                <a:gd name="T74" fmla="*/ 386 w 1616"/>
                <a:gd name="T75" fmla="*/ 781 h 2129"/>
                <a:gd name="T76" fmla="*/ 524 w 1616"/>
                <a:gd name="T77" fmla="*/ 690 h 2129"/>
                <a:gd name="T78" fmla="*/ 677 w 1616"/>
                <a:gd name="T79" fmla="*/ 586 h 2129"/>
                <a:gd name="T80" fmla="*/ 827 w 1616"/>
                <a:gd name="T81" fmla="*/ 483 h 2129"/>
                <a:gd name="T82" fmla="*/ 979 w 1616"/>
                <a:gd name="T83" fmla="*/ 392 h 2129"/>
                <a:gd name="T84" fmla="*/ 1089 w 1616"/>
                <a:gd name="T85" fmla="*/ 310 h 2129"/>
                <a:gd name="T86" fmla="*/ 1198 w 1616"/>
                <a:gd name="T87" fmla="*/ 241 h 2129"/>
                <a:gd name="T88" fmla="*/ 1308 w 1616"/>
                <a:gd name="T89" fmla="*/ 177 h 2129"/>
                <a:gd name="T90" fmla="*/ 1414 w 1616"/>
                <a:gd name="T91" fmla="*/ 107 h 2129"/>
                <a:gd name="T92" fmla="*/ 1437 w 1616"/>
                <a:gd name="T93" fmla="*/ 108 h 2129"/>
                <a:gd name="T94" fmla="*/ 1410 w 1616"/>
                <a:gd name="T95" fmla="*/ 141 h 2129"/>
                <a:gd name="T96" fmla="*/ 1371 w 1616"/>
                <a:gd name="T97" fmla="*/ 167 h 2129"/>
                <a:gd name="T98" fmla="*/ 1338 w 1616"/>
                <a:gd name="T99" fmla="*/ 190 h 2129"/>
                <a:gd name="T100" fmla="*/ 1344 w 1616"/>
                <a:gd name="T101" fmla="*/ 202 h 2129"/>
                <a:gd name="T102" fmla="*/ 1374 w 1616"/>
                <a:gd name="T103" fmla="*/ 198 h 2129"/>
                <a:gd name="T104" fmla="*/ 1424 w 1616"/>
                <a:gd name="T105" fmla="*/ 179 h 2129"/>
                <a:gd name="T106" fmla="*/ 1473 w 1616"/>
                <a:gd name="T107" fmla="*/ 150 h 2129"/>
                <a:gd name="T108" fmla="*/ 1506 w 1616"/>
                <a:gd name="T109" fmla="*/ 110 h 2129"/>
                <a:gd name="T110" fmla="*/ 1517 w 1616"/>
                <a:gd name="T111" fmla="*/ 55 h 2129"/>
                <a:gd name="T112" fmla="*/ 1551 w 1616"/>
                <a:gd name="T113" fmla="*/ 8 h 2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6"/>
                <a:gd name="T172" fmla="*/ 0 h 2129"/>
                <a:gd name="T173" fmla="*/ 1616 w 1616"/>
                <a:gd name="T174" fmla="*/ 2129 h 21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6" h="2129">
                  <a:moveTo>
                    <a:pt x="1564" y="0"/>
                  </a:moveTo>
                  <a:lnTo>
                    <a:pt x="1572" y="46"/>
                  </a:lnTo>
                  <a:lnTo>
                    <a:pt x="1580" y="95"/>
                  </a:lnTo>
                  <a:lnTo>
                    <a:pt x="1584" y="143"/>
                  </a:lnTo>
                  <a:lnTo>
                    <a:pt x="1589" y="192"/>
                  </a:lnTo>
                  <a:lnTo>
                    <a:pt x="1591" y="240"/>
                  </a:lnTo>
                  <a:lnTo>
                    <a:pt x="1593" y="289"/>
                  </a:lnTo>
                  <a:lnTo>
                    <a:pt x="1595" y="338"/>
                  </a:lnTo>
                  <a:lnTo>
                    <a:pt x="1597" y="390"/>
                  </a:lnTo>
                  <a:lnTo>
                    <a:pt x="1597" y="437"/>
                  </a:lnTo>
                  <a:lnTo>
                    <a:pt x="1597" y="489"/>
                  </a:lnTo>
                  <a:lnTo>
                    <a:pt x="1597" y="538"/>
                  </a:lnTo>
                  <a:lnTo>
                    <a:pt x="1601" y="589"/>
                  </a:lnTo>
                  <a:lnTo>
                    <a:pt x="1601" y="637"/>
                  </a:lnTo>
                  <a:lnTo>
                    <a:pt x="1604" y="686"/>
                  </a:lnTo>
                  <a:lnTo>
                    <a:pt x="1608" y="736"/>
                  </a:lnTo>
                  <a:lnTo>
                    <a:pt x="1616" y="787"/>
                  </a:lnTo>
                  <a:lnTo>
                    <a:pt x="1616" y="795"/>
                  </a:lnTo>
                  <a:lnTo>
                    <a:pt x="1616" y="804"/>
                  </a:lnTo>
                  <a:lnTo>
                    <a:pt x="1614" y="812"/>
                  </a:lnTo>
                  <a:lnTo>
                    <a:pt x="1612" y="821"/>
                  </a:lnTo>
                  <a:lnTo>
                    <a:pt x="1610" y="829"/>
                  </a:lnTo>
                  <a:lnTo>
                    <a:pt x="1608" y="837"/>
                  </a:lnTo>
                  <a:lnTo>
                    <a:pt x="1608" y="844"/>
                  </a:lnTo>
                  <a:lnTo>
                    <a:pt x="1610" y="856"/>
                  </a:lnTo>
                  <a:lnTo>
                    <a:pt x="1589" y="848"/>
                  </a:lnTo>
                  <a:lnTo>
                    <a:pt x="1568" y="840"/>
                  </a:lnTo>
                  <a:lnTo>
                    <a:pt x="1547" y="831"/>
                  </a:lnTo>
                  <a:lnTo>
                    <a:pt x="1528" y="821"/>
                  </a:lnTo>
                  <a:lnTo>
                    <a:pt x="1507" y="810"/>
                  </a:lnTo>
                  <a:lnTo>
                    <a:pt x="1488" y="799"/>
                  </a:lnTo>
                  <a:lnTo>
                    <a:pt x="1468" y="783"/>
                  </a:lnTo>
                  <a:lnTo>
                    <a:pt x="1450" y="770"/>
                  </a:lnTo>
                  <a:lnTo>
                    <a:pt x="1430" y="753"/>
                  </a:lnTo>
                  <a:lnTo>
                    <a:pt x="1412" y="738"/>
                  </a:lnTo>
                  <a:lnTo>
                    <a:pt x="1393" y="722"/>
                  </a:lnTo>
                  <a:lnTo>
                    <a:pt x="1378" y="705"/>
                  </a:lnTo>
                  <a:lnTo>
                    <a:pt x="1361" y="688"/>
                  </a:lnTo>
                  <a:lnTo>
                    <a:pt x="1348" y="671"/>
                  </a:lnTo>
                  <a:lnTo>
                    <a:pt x="1334" y="654"/>
                  </a:lnTo>
                  <a:lnTo>
                    <a:pt x="1323" y="637"/>
                  </a:lnTo>
                  <a:lnTo>
                    <a:pt x="1323" y="612"/>
                  </a:lnTo>
                  <a:lnTo>
                    <a:pt x="1321" y="589"/>
                  </a:lnTo>
                  <a:lnTo>
                    <a:pt x="1315" y="568"/>
                  </a:lnTo>
                  <a:lnTo>
                    <a:pt x="1310" y="549"/>
                  </a:lnTo>
                  <a:lnTo>
                    <a:pt x="1298" y="530"/>
                  </a:lnTo>
                  <a:lnTo>
                    <a:pt x="1287" y="515"/>
                  </a:lnTo>
                  <a:lnTo>
                    <a:pt x="1272" y="502"/>
                  </a:lnTo>
                  <a:lnTo>
                    <a:pt x="1258" y="491"/>
                  </a:lnTo>
                  <a:lnTo>
                    <a:pt x="1239" y="481"/>
                  </a:lnTo>
                  <a:lnTo>
                    <a:pt x="1220" y="473"/>
                  </a:lnTo>
                  <a:lnTo>
                    <a:pt x="1199" y="468"/>
                  </a:lnTo>
                  <a:lnTo>
                    <a:pt x="1180" y="468"/>
                  </a:lnTo>
                  <a:lnTo>
                    <a:pt x="1160" y="468"/>
                  </a:lnTo>
                  <a:lnTo>
                    <a:pt x="1139" y="473"/>
                  </a:lnTo>
                  <a:lnTo>
                    <a:pt x="1120" y="481"/>
                  </a:lnTo>
                  <a:lnTo>
                    <a:pt x="1099" y="491"/>
                  </a:lnTo>
                  <a:lnTo>
                    <a:pt x="1036" y="498"/>
                  </a:lnTo>
                  <a:lnTo>
                    <a:pt x="975" y="513"/>
                  </a:lnTo>
                  <a:lnTo>
                    <a:pt x="916" y="534"/>
                  </a:lnTo>
                  <a:lnTo>
                    <a:pt x="863" y="565"/>
                  </a:lnTo>
                  <a:lnTo>
                    <a:pt x="812" y="597"/>
                  </a:lnTo>
                  <a:lnTo>
                    <a:pt x="762" y="637"/>
                  </a:lnTo>
                  <a:lnTo>
                    <a:pt x="718" y="683"/>
                  </a:lnTo>
                  <a:lnTo>
                    <a:pt x="680" y="732"/>
                  </a:lnTo>
                  <a:lnTo>
                    <a:pt x="644" y="781"/>
                  </a:lnTo>
                  <a:lnTo>
                    <a:pt x="616" y="837"/>
                  </a:lnTo>
                  <a:lnTo>
                    <a:pt x="591" y="894"/>
                  </a:lnTo>
                  <a:lnTo>
                    <a:pt x="572" y="954"/>
                  </a:lnTo>
                  <a:lnTo>
                    <a:pt x="559" y="1013"/>
                  </a:lnTo>
                  <a:lnTo>
                    <a:pt x="553" y="1078"/>
                  </a:lnTo>
                  <a:lnTo>
                    <a:pt x="553" y="1143"/>
                  </a:lnTo>
                  <a:lnTo>
                    <a:pt x="562" y="1207"/>
                  </a:lnTo>
                  <a:lnTo>
                    <a:pt x="559" y="1241"/>
                  </a:lnTo>
                  <a:lnTo>
                    <a:pt x="561" y="1276"/>
                  </a:lnTo>
                  <a:lnTo>
                    <a:pt x="561" y="1310"/>
                  </a:lnTo>
                  <a:lnTo>
                    <a:pt x="562" y="1346"/>
                  </a:lnTo>
                  <a:lnTo>
                    <a:pt x="566" y="1380"/>
                  </a:lnTo>
                  <a:lnTo>
                    <a:pt x="570" y="1414"/>
                  </a:lnTo>
                  <a:lnTo>
                    <a:pt x="574" y="1449"/>
                  </a:lnTo>
                  <a:lnTo>
                    <a:pt x="578" y="1485"/>
                  </a:lnTo>
                  <a:lnTo>
                    <a:pt x="580" y="1517"/>
                  </a:lnTo>
                  <a:lnTo>
                    <a:pt x="582" y="1551"/>
                  </a:lnTo>
                  <a:lnTo>
                    <a:pt x="583" y="1584"/>
                  </a:lnTo>
                  <a:lnTo>
                    <a:pt x="585" y="1618"/>
                  </a:lnTo>
                  <a:lnTo>
                    <a:pt x="582" y="1650"/>
                  </a:lnTo>
                  <a:lnTo>
                    <a:pt x="580" y="1681"/>
                  </a:lnTo>
                  <a:lnTo>
                    <a:pt x="574" y="1713"/>
                  </a:lnTo>
                  <a:lnTo>
                    <a:pt x="568" y="1747"/>
                  </a:lnTo>
                  <a:lnTo>
                    <a:pt x="536" y="1768"/>
                  </a:lnTo>
                  <a:lnTo>
                    <a:pt x="505" y="1791"/>
                  </a:lnTo>
                  <a:lnTo>
                    <a:pt x="473" y="1812"/>
                  </a:lnTo>
                  <a:lnTo>
                    <a:pt x="443" y="1835"/>
                  </a:lnTo>
                  <a:lnTo>
                    <a:pt x="408" y="1856"/>
                  </a:lnTo>
                  <a:lnTo>
                    <a:pt x="376" y="1880"/>
                  </a:lnTo>
                  <a:lnTo>
                    <a:pt x="344" y="1903"/>
                  </a:lnTo>
                  <a:lnTo>
                    <a:pt x="312" y="1928"/>
                  </a:lnTo>
                  <a:lnTo>
                    <a:pt x="281" y="1951"/>
                  </a:lnTo>
                  <a:lnTo>
                    <a:pt x="249" y="1973"/>
                  </a:lnTo>
                  <a:lnTo>
                    <a:pt x="216" y="1998"/>
                  </a:lnTo>
                  <a:lnTo>
                    <a:pt x="188" y="2023"/>
                  </a:lnTo>
                  <a:lnTo>
                    <a:pt x="158" y="2048"/>
                  </a:lnTo>
                  <a:lnTo>
                    <a:pt x="131" y="2074"/>
                  </a:lnTo>
                  <a:lnTo>
                    <a:pt x="102" y="2103"/>
                  </a:lnTo>
                  <a:lnTo>
                    <a:pt x="80" y="2129"/>
                  </a:lnTo>
                  <a:lnTo>
                    <a:pt x="68" y="2120"/>
                  </a:lnTo>
                  <a:lnTo>
                    <a:pt x="62" y="2110"/>
                  </a:lnTo>
                  <a:lnTo>
                    <a:pt x="57" y="2101"/>
                  </a:lnTo>
                  <a:lnTo>
                    <a:pt x="53" y="2091"/>
                  </a:lnTo>
                  <a:lnTo>
                    <a:pt x="49" y="2080"/>
                  </a:lnTo>
                  <a:lnTo>
                    <a:pt x="49" y="2070"/>
                  </a:lnTo>
                  <a:lnTo>
                    <a:pt x="49" y="2059"/>
                  </a:lnTo>
                  <a:lnTo>
                    <a:pt x="49" y="2049"/>
                  </a:lnTo>
                  <a:lnTo>
                    <a:pt x="49" y="2038"/>
                  </a:lnTo>
                  <a:lnTo>
                    <a:pt x="49" y="2027"/>
                  </a:lnTo>
                  <a:lnTo>
                    <a:pt x="49" y="2013"/>
                  </a:lnTo>
                  <a:lnTo>
                    <a:pt x="49" y="2002"/>
                  </a:lnTo>
                  <a:lnTo>
                    <a:pt x="45" y="1991"/>
                  </a:lnTo>
                  <a:lnTo>
                    <a:pt x="43" y="1977"/>
                  </a:lnTo>
                  <a:lnTo>
                    <a:pt x="40" y="1966"/>
                  </a:lnTo>
                  <a:lnTo>
                    <a:pt x="34" y="1954"/>
                  </a:lnTo>
                  <a:lnTo>
                    <a:pt x="32" y="1897"/>
                  </a:lnTo>
                  <a:lnTo>
                    <a:pt x="28" y="1838"/>
                  </a:lnTo>
                  <a:lnTo>
                    <a:pt x="24" y="1780"/>
                  </a:lnTo>
                  <a:lnTo>
                    <a:pt x="23" y="1722"/>
                  </a:lnTo>
                  <a:lnTo>
                    <a:pt x="17" y="1664"/>
                  </a:lnTo>
                  <a:lnTo>
                    <a:pt x="15" y="1607"/>
                  </a:lnTo>
                  <a:lnTo>
                    <a:pt x="13" y="1548"/>
                  </a:lnTo>
                  <a:lnTo>
                    <a:pt x="9" y="1491"/>
                  </a:lnTo>
                  <a:lnTo>
                    <a:pt x="5" y="1432"/>
                  </a:lnTo>
                  <a:lnTo>
                    <a:pt x="4" y="1375"/>
                  </a:lnTo>
                  <a:lnTo>
                    <a:pt x="2" y="1316"/>
                  </a:lnTo>
                  <a:lnTo>
                    <a:pt x="2" y="1260"/>
                  </a:lnTo>
                  <a:lnTo>
                    <a:pt x="0" y="1202"/>
                  </a:lnTo>
                  <a:lnTo>
                    <a:pt x="2" y="1145"/>
                  </a:lnTo>
                  <a:lnTo>
                    <a:pt x="5" y="1089"/>
                  </a:lnTo>
                  <a:lnTo>
                    <a:pt x="9" y="1034"/>
                  </a:lnTo>
                  <a:lnTo>
                    <a:pt x="32" y="1013"/>
                  </a:lnTo>
                  <a:lnTo>
                    <a:pt x="57" y="996"/>
                  </a:lnTo>
                  <a:lnTo>
                    <a:pt x="80" y="977"/>
                  </a:lnTo>
                  <a:lnTo>
                    <a:pt x="106" y="960"/>
                  </a:lnTo>
                  <a:lnTo>
                    <a:pt x="131" y="943"/>
                  </a:lnTo>
                  <a:lnTo>
                    <a:pt x="156" y="928"/>
                  </a:lnTo>
                  <a:lnTo>
                    <a:pt x="182" y="911"/>
                  </a:lnTo>
                  <a:lnTo>
                    <a:pt x="209" y="897"/>
                  </a:lnTo>
                  <a:lnTo>
                    <a:pt x="232" y="880"/>
                  </a:lnTo>
                  <a:lnTo>
                    <a:pt x="258" y="865"/>
                  </a:lnTo>
                  <a:lnTo>
                    <a:pt x="283" y="848"/>
                  </a:lnTo>
                  <a:lnTo>
                    <a:pt x="310" y="833"/>
                  </a:lnTo>
                  <a:lnTo>
                    <a:pt x="334" y="816"/>
                  </a:lnTo>
                  <a:lnTo>
                    <a:pt x="361" y="799"/>
                  </a:lnTo>
                  <a:lnTo>
                    <a:pt x="386" y="781"/>
                  </a:lnTo>
                  <a:lnTo>
                    <a:pt x="412" y="764"/>
                  </a:lnTo>
                  <a:lnTo>
                    <a:pt x="450" y="740"/>
                  </a:lnTo>
                  <a:lnTo>
                    <a:pt x="486" y="715"/>
                  </a:lnTo>
                  <a:lnTo>
                    <a:pt x="524" y="690"/>
                  </a:lnTo>
                  <a:lnTo>
                    <a:pt x="562" y="664"/>
                  </a:lnTo>
                  <a:lnTo>
                    <a:pt x="601" y="637"/>
                  </a:lnTo>
                  <a:lnTo>
                    <a:pt x="639" y="612"/>
                  </a:lnTo>
                  <a:lnTo>
                    <a:pt x="677" y="586"/>
                  </a:lnTo>
                  <a:lnTo>
                    <a:pt x="715" y="561"/>
                  </a:lnTo>
                  <a:lnTo>
                    <a:pt x="751" y="534"/>
                  </a:lnTo>
                  <a:lnTo>
                    <a:pt x="791" y="508"/>
                  </a:lnTo>
                  <a:lnTo>
                    <a:pt x="827" y="483"/>
                  </a:lnTo>
                  <a:lnTo>
                    <a:pt x="865" y="458"/>
                  </a:lnTo>
                  <a:lnTo>
                    <a:pt x="903" y="435"/>
                  </a:lnTo>
                  <a:lnTo>
                    <a:pt x="941" y="414"/>
                  </a:lnTo>
                  <a:lnTo>
                    <a:pt x="979" y="392"/>
                  </a:lnTo>
                  <a:lnTo>
                    <a:pt x="1017" y="373"/>
                  </a:lnTo>
                  <a:lnTo>
                    <a:pt x="1040" y="350"/>
                  </a:lnTo>
                  <a:lnTo>
                    <a:pt x="1066" y="329"/>
                  </a:lnTo>
                  <a:lnTo>
                    <a:pt x="1089" y="310"/>
                  </a:lnTo>
                  <a:lnTo>
                    <a:pt x="1118" y="293"/>
                  </a:lnTo>
                  <a:lnTo>
                    <a:pt x="1142" y="274"/>
                  </a:lnTo>
                  <a:lnTo>
                    <a:pt x="1169" y="257"/>
                  </a:lnTo>
                  <a:lnTo>
                    <a:pt x="1198" y="241"/>
                  </a:lnTo>
                  <a:lnTo>
                    <a:pt x="1226" y="226"/>
                  </a:lnTo>
                  <a:lnTo>
                    <a:pt x="1253" y="207"/>
                  </a:lnTo>
                  <a:lnTo>
                    <a:pt x="1281" y="192"/>
                  </a:lnTo>
                  <a:lnTo>
                    <a:pt x="1308" y="177"/>
                  </a:lnTo>
                  <a:lnTo>
                    <a:pt x="1334" y="160"/>
                  </a:lnTo>
                  <a:lnTo>
                    <a:pt x="1361" y="143"/>
                  </a:lnTo>
                  <a:lnTo>
                    <a:pt x="1388" y="126"/>
                  </a:lnTo>
                  <a:lnTo>
                    <a:pt x="1414" y="107"/>
                  </a:lnTo>
                  <a:lnTo>
                    <a:pt x="1441" y="87"/>
                  </a:lnTo>
                  <a:lnTo>
                    <a:pt x="1441" y="95"/>
                  </a:lnTo>
                  <a:lnTo>
                    <a:pt x="1441" y="101"/>
                  </a:lnTo>
                  <a:lnTo>
                    <a:pt x="1437" y="108"/>
                  </a:lnTo>
                  <a:lnTo>
                    <a:pt x="1433" y="118"/>
                  </a:lnTo>
                  <a:lnTo>
                    <a:pt x="1426" y="124"/>
                  </a:lnTo>
                  <a:lnTo>
                    <a:pt x="1418" y="131"/>
                  </a:lnTo>
                  <a:lnTo>
                    <a:pt x="1410" y="141"/>
                  </a:lnTo>
                  <a:lnTo>
                    <a:pt x="1401" y="148"/>
                  </a:lnTo>
                  <a:lnTo>
                    <a:pt x="1391" y="154"/>
                  </a:lnTo>
                  <a:lnTo>
                    <a:pt x="1382" y="160"/>
                  </a:lnTo>
                  <a:lnTo>
                    <a:pt x="1371" y="167"/>
                  </a:lnTo>
                  <a:lnTo>
                    <a:pt x="1363" y="173"/>
                  </a:lnTo>
                  <a:lnTo>
                    <a:pt x="1353" y="179"/>
                  </a:lnTo>
                  <a:lnTo>
                    <a:pt x="1346" y="184"/>
                  </a:lnTo>
                  <a:lnTo>
                    <a:pt x="1338" y="190"/>
                  </a:lnTo>
                  <a:lnTo>
                    <a:pt x="1336" y="194"/>
                  </a:lnTo>
                  <a:lnTo>
                    <a:pt x="1334" y="200"/>
                  </a:lnTo>
                  <a:lnTo>
                    <a:pt x="1338" y="202"/>
                  </a:lnTo>
                  <a:lnTo>
                    <a:pt x="1344" y="202"/>
                  </a:lnTo>
                  <a:lnTo>
                    <a:pt x="1355" y="202"/>
                  </a:lnTo>
                  <a:lnTo>
                    <a:pt x="1361" y="200"/>
                  </a:lnTo>
                  <a:lnTo>
                    <a:pt x="1367" y="200"/>
                  </a:lnTo>
                  <a:lnTo>
                    <a:pt x="1374" y="198"/>
                  </a:lnTo>
                  <a:lnTo>
                    <a:pt x="1384" y="198"/>
                  </a:lnTo>
                  <a:lnTo>
                    <a:pt x="1397" y="192"/>
                  </a:lnTo>
                  <a:lnTo>
                    <a:pt x="1410" y="184"/>
                  </a:lnTo>
                  <a:lnTo>
                    <a:pt x="1424" y="179"/>
                  </a:lnTo>
                  <a:lnTo>
                    <a:pt x="1437" y="173"/>
                  </a:lnTo>
                  <a:lnTo>
                    <a:pt x="1450" y="165"/>
                  </a:lnTo>
                  <a:lnTo>
                    <a:pt x="1462" y="158"/>
                  </a:lnTo>
                  <a:lnTo>
                    <a:pt x="1473" y="150"/>
                  </a:lnTo>
                  <a:lnTo>
                    <a:pt x="1483" y="143"/>
                  </a:lnTo>
                  <a:lnTo>
                    <a:pt x="1490" y="131"/>
                  </a:lnTo>
                  <a:lnTo>
                    <a:pt x="1500" y="122"/>
                  </a:lnTo>
                  <a:lnTo>
                    <a:pt x="1506" y="110"/>
                  </a:lnTo>
                  <a:lnTo>
                    <a:pt x="1511" y="99"/>
                  </a:lnTo>
                  <a:lnTo>
                    <a:pt x="1513" y="84"/>
                  </a:lnTo>
                  <a:lnTo>
                    <a:pt x="1517" y="70"/>
                  </a:lnTo>
                  <a:lnTo>
                    <a:pt x="1517" y="55"/>
                  </a:lnTo>
                  <a:lnTo>
                    <a:pt x="1519" y="38"/>
                  </a:lnTo>
                  <a:lnTo>
                    <a:pt x="1528" y="27"/>
                  </a:lnTo>
                  <a:lnTo>
                    <a:pt x="1540" y="17"/>
                  </a:lnTo>
                  <a:lnTo>
                    <a:pt x="1551" y="8"/>
                  </a:lnTo>
                  <a:lnTo>
                    <a:pt x="1564" y="0"/>
                  </a:lnTo>
                  <a:close/>
                </a:path>
              </a:pathLst>
            </a:custGeom>
            <a:solidFill>
              <a:srgbClr val="FFE6B3"/>
            </a:solidFill>
            <a:ln w="9525">
              <a:noFill/>
              <a:round/>
              <a:headEnd/>
              <a:tailEnd/>
            </a:ln>
          </p:spPr>
          <p:txBody>
            <a:bodyPr/>
            <a:lstStyle/>
            <a:p>
              <a:endParaRPr lang="fa-IR"/>
            </a:p>
          </p:txBody>
        </p:sp>
        <p:sp>
          <p:nvSpPr>
            <p:cNvPr id="12332" name="Freeform 40"/>
            <p:cNvSpPr>
              <a:spLocks/>
            </p:cNvSpPr>
            <p:nvPr/>
          </p:nvSpPr>
          <p:spPr bwMode="auto">
            <a:xfrm>
              <a:off x="3371" y="2028"/>
              <a:ext cx="46" cy="36"/>
            </a:xfrm>
            <a:custGeom>
              <a:avLst/>
              <a:gdLst>
                <a:gd name="T0" fmla="*/ 2 w 91"/>
                <a:gd name="T1" fmla="*/ 0 h 72"/>
                <a:gd name="T2" fmla="*/ 7 w 91"/>
                <a:gd name="T3" fmla="*/ 5 h 72"/>
                <a:gd name="T4" fmla="*/ 15 w 91"/>
                <a:gd name="T5" fmla="*/ 9 h 72"/>
                <a:gd name="T6" fmla="*/ 25 w 91"/>
                <a:gd name="T7" fmla="*/ 13 h 72"/>
                <a:gd name="T8" fmla="*/ 34 w 91"/>
                <a:gd name="T9" fmla="*/ 17 h 72"/>
                <a:gd name="T10" fmla="*/ 42 w 91"/>
                <a:gd name="T11" fmla="*/ 23 h 72"/>
                <a:gd name="T12" fmla="*/ 51 w 91"/>
                <a:gd name="T13" fmla="*/ 26 h 72"/>
                <a:gd name="T14" fmla="*/ 61 w 91"/>
                <a:gd name="T15" fmla="*/ 32 h 72"/>
                <a:gd name="T16" fmla="*/ 68 w 91"/>
                <a:gd name="T17" fmla="*/ 40 h 72"/>
                <a:gd name="T18" fmla="*/ 74 w 91"/>
                <a:gd name="T19" fmla="*/ 45 h 72"/>
                <a:gd name="T20" fmla="*/ 82 w 91"/>
                <a:gd name="T21" fmla="*/ 53 h 72"/>
                <a:gd name="T22" fmla="*/ 87 w 91"/>
                <a:gd name="T23" fmla="*/ 62 h 72"/>
                <a:gd name="T24" fmla="*/ 91 w 91"/>
                <a:gd name="T25" fmla="*/ 72 h 72"/>
                <a:gd name="T26" fmla="*/ 80 w 91"/>
                <a:gd name="T27" fmla="*/ 68 h 72"/>
                <a:gd name="T28" fmla="*/ 70 w 91"/>
                <a:gd name="T29" fmla="*/ 68 h 72"/>
                <a:gd name="T30" fmla="*/ 61 w 91"/>
                <a:gd name="T31" fmla="*/ 64 h 72"/>
                <a:gd name="T32" fmla="*/ 51 w 91"/>
                <a:gd name="T33" fmla="*/ 62 h 72"/>
                <a:gd name="T34" fmla="*/ 42 w 91"/>
                <a:gd name="T35" fmla="*/ 57 h 72"/>
                <a:gd name="T36" fmla="*/ 34 w 91"/>
                <a:gd name="T37" fmla="*/ 53 h 72"/>
                <a:gd name="T38" fmla="*/ 25 w 91"/>
                <a:gd name="T39" fmla="*/ 47 h 72"/>
                <a:gd name="T40" fmla="*/ 21 w 91"/>
                <a:gd name="T41" fmla="*/ 42 h 72"/>
                <a:gd name="T42" fmla="*/ 9 w 91"/>
                <a:gd name="T43" fmla="*/ 32 h 72"/>
                <a:gd name="T44" fmla="*/ 4 w 91"/>
                <a:gd name="T45" fmla="*/ 23 h 72"/>
                <a:gd name="T46" fmla="*/ 0 w 91"/>
                <a:gd name="T47" fmla="*/ 11 h 72"/>
                <a:gd name="T48" fmla="*/ 2 w 91"/>
                <a:gd name="T49" fmla="*/ 0 h 72"/>
                <a:gd name="T50" fmla="*/ 2 w 91"/>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1"/>
                <a:gd name="T79" fmla="*/ 0 h 72"/>
                <a:gd name="T80" fmla="*/ 91 w 91"/>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1" h="72">
                  <a:moveTo>
                    <a:pt x="2" y="0"/>
                  </a:moveTo>
                  <a:lnTo>
                    <a:pt x="7" y="5"/>
                  </a:lnTo>
                  <a:lnTo>
                    <a:pt x="15" y="9"/>
                  </a:lnTo>
                  <a:lnTo>
                    <a:pt x="25" y="13"/>
                  </a:lnTo>
                  <a:lnTo>
                    <a:pt x="34" y="17"/>
                  </a:lnTo>
                  <a:lnTo>
                    <a:pt x="42" y="23"/>
                  </a:lnTo>
                  <a:lnTo>
                    <a:pt x="51" y="26"/>
                  </a:lnTo>
                  <a:lnTo>
                    <a:pt x="61" y="32"/>
                  </a:lnTo>
                  <a:lnTo>
                    <a:pt x="68" y="40"/>
                  </a:lnTo>
                  <a:lnTo>
                    <a:pt x="74" y="45"/>
                  </a:lnTo>
                  <a:lnTo>
                    <a:pt x="82" y="53"/>
                  </a:lnTo>
                  <a:lnTo>
                    <a:pt x="87" y="62"/>
                  </a:lnTo>
                  <a:lnTo>
                    <a:pt x="91" y="72"/>
                  </a:lnTo>
                  <a:lnTo>
                    <a:pt x="80" y="68"/>
                  </a:lnTo>
                  <a:lnTo>
                    <a:pt x="70" y="68"/>
                  </a:lnTo>
                  <a:lnTo>
                    <a:pt x="61" y="64"/>
                  </a:lnTo>
                  <a:lnTo>
                    <a:pt x="51" y="62"/>
                  </a:lnTo>
                  <a:lnTo>
                    <a:pt x="42" y="57"/>
                  </a:lnTo>
                  <a:lnTo>
                    <a:pt x="34" y="53"/>
                  </a:lnTo>
                  <a:lnTo>
                    <a:pt x="25" y="47"/>
                  </a:lnTo>
                  <a:lnTo>
                    <a:pt x="21" y="42"/>
                  </a:lnTo>
                  <a:lnTo>
                    <a:pt x="9" y="32"/>
                  </a:lnTo>
                  <a:lnTo>
                    <a:pt x="4" y="23"/>
                  </a:lnTo>
                  <a:lnTo>
                    <a:pt x="0" y="11"/>
                  </a:lnTo>
                  <a:lnTo>
                    <a:pt x="2" y="0"/>
                  </a:lnTo>
                  <a:close/>
                </a:path>
              </a:pathLst>
            </a:custGeom>
            <a:solidFill>
              <a:srgbClr val="E08477"/>
            </a:solidFill>
            <a:ln w="9525">
              <a:noFill/>
              <a:round/>
              <a:headEnd/>
              <a:tailEnd/>
            </a:ln>
          </p:spPr>
          <p:txBody>
            <a:bodyPr/>
            <a:lstStyle/>
            <a:p>
              <a:endParaRPr lang="fa-IR"/>
            </a:p>
          </p:txBody>
        </p:sp>
        <p:sp>
          <p:nvSpPr>
            <p:cNvPr id="12333" name="Freeform 41"/>
            <p:cNvSpPr>
              <a:spLocks/>
            </p:cNvSpPr>
            <p:nvPr/>
          </p:nvSpPr>
          <p:spPr bwMode="auto">
            <a:xfrm>
              <a:off x="3987" y="2057"/>
              <a:ext cx="43" cy="50"/>
            </a:xfrm>
            <a:custGeom>
              <a:avLst/>
              <a:gdLst>
                <a:gd name="T0" fmla="*/ 46 w 88"/>
                <a:gd name="T1" fmla="*/ 0 h 99"/>
                <a:gd name="T2" fmla="*/ 57 w 88"/>
                <a:gd name="T3" fmla="*/ 2 h 99"/>
                <a:gd name="T4" fmla="*/ 67 w 88"/>
                <a:gd name="T5" fmla="*/ 3 h 99"/>
                <a:gd name="T6" fmla="*/ 72 w 88"/>
                <a:gd name="T7" fmla="*/ 9 h 99"/>
                <a:gd name="T8" fmla="*/ 80 w 88"/>
                <a:gd name="T9" fmla="*/ 13 h 99"/>
                <a:gd name="T10" fmla="*/ 86 w 88"/>
                <a:gd name="T11" fmla="*/ 22 h 99"/>
                <a:gd name="T12" fmla="*/ 88 w 88"/>
                <a:gd name="T13" fmla="*/ 36 h 99"/>
                <a:gd name="T14" fmla="*/ 86 w 88"/>
                <a:gd name="T15" fmla="*/ 43 h 99"/>
                <a:gd name="T16" fmla="*/ 80 w 88"/>
                <a:gd name="T17" fmla="*/ 53 h 99"/>
                <a:gd name="T18" fmla="*/ 72 w 88"/>
                <a:gd name="T19" fmla="*/ 62 h 99"/>
                <a:gd name="T20" fmla="*/ 65 w 88"/>
                <a:gd name="T21" fmla="*/ 74 h 99"/>
                <a:gd name="T22" fmla="*/ 53 w 88"/>
                <a:gd name="T23" fmla="*/ 80 h 99"/>
                <a:gd name="T24" fmla="*/ 44 w 88"/>
                <a:gd name="T25" fmla="*/ 87 h 99"/>
                <a:gd name="T26" fmla="*/ 30 w 88"/>
                <a:gd name="T27" fmla="*/ 93 h 99"/>
                <a:gd name="T28" fmla="*/ 23 w 88"/>
                <a:gd name="T29" fmla="*/ 99 h 99"/>
                <a:gd name="T30" fmla="*/ 13 w 88"/>
                <a:gd name="T31" fmla="*/ 97 h 99"/>
                <a:gd name="T32" fmla="*/ 8 w 88"/>
                <a:gd name="T33" fmla="*/ 97 h 99"/>
                <a:gd name="T34" fmla="*/ 4 w 88"/>
                <a:gd name="T35" fmla="*/ 93 h 99"/>
                <a:gd name="T36" fmla="*/ 0 w 88"/>
                <a:gd name="T37" fmla="*/ 89 h 99"/>
                <a:gd name="T38" fmla="*/ 0 w 88"/>
                <a:gd name="T39" fmla="*/ 80 h 99"/>
                <a:gd name="T40" fmla="*/ 2 w 88"/>
                <a:gd name="T41" fmla="*/ 72 h 99"/>
                <a:gd name="T42" fmla="*/ 8 w 88"/>
                <a:gd name="T43" fmla="*/ 61 h 99"/>
                <a:gd name="T44" fmla="*/ 17 w 88"/>
                <a:gd name="T45" fmla="*/ 49 h 99"/>
                <a:gd name="T46" fmla="*/ 21 w 88"/>
                <a:gd name="T47" fmla="*/ 42 h 99"/>
                <a:gd name="T48" fmla="*/ 27 w 88"/>
                <a:gd name="T49" fmla="*/ 36 h 99"/>
                <a:gd name="T50" fmla="*/ 29 w 88"/>
                <a:gd name="T51" fmla="*/ 26 h 99"/>
                <a:gd name="T52" fmla="*/ 32 w 88"/>
                <a:gd name="T53" fmla="*/ 21 h 99"/>
                <a:gd name="T54" fmla="*/ 40 w 88"/>
                <a:gd name="T55" fmla="*/ 9 h 99"/>
                <a:gd name="T56" fmla="*/ 46 w 88"/>
                <a:gd name="T57" fmla="*/ 0 h 99"/>
                <a:gd name="T58" fmla="*/ 46 w 88"/>
                <a:gd name="T59" fmla="*/ 0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99"/>
                <a:gd name="T92" fmla="*/ 88 w 88"/>
                <a:gd name="T93" fmla="*/ 99 h 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99">
                  <a:moveTo>
                    <a:pt x="46" y="0"/>
                  </a:moveTo>
                  <a:lnTo>
                    <a:pt x="57" y="2"/>
                  </a:lnTo>
                  <a:lnTo>
                    <a:pt x="67" y="3"/>
                  </a:lnTo>
                  <a:lnTo>
                    <a:pt x="72" y="9"/>
                  </a:lnTo>
                  <a:lnTo>
                    <a:pt x="80" y="13"/>
                  </a:lnTo>
                  <a:lnTo>
                    <a:pt x="86" y="22"/>
                  </a:lnTo>
                  <a:lnTo>
                    <a:pt x="88" y="36"/>
                  </a:lnTo>
                  <a:lnTo>
                    <a:pt x="86" y="43"/>
                  </a:lnTo>
                  <a:lnTo>
                    <a:pt x="80" y="53"/>
                  </a:lnTo>
                  <a:lnTo>
                    <a:pt x="72" y="62"/>
                  </a:lnTo>
                  <a:lnTo>
                    <a:pt x="65" y="74"/>
                  </a:lnTo>
                  <a:lnTo>
                    <a:pt x="53" y="80"/>
                  </a:lnTo>
                  <a:lnTo>
                    <a:pt x="44" y="87"/>
                  </a:lnTo>
                  <a:lnTo>
                    <a:pt x="30" y="93"/>
                  </a:lnTo>
                  <a:lnTo>
                    <a:pt x="23" y="99"/>
                  </a:lnTo>
                  <a:lnTo>
                    <a:pt x="13" y="97"/>
                  </a:lnTo>
                  <a:lnTo>
                    <a:pt x="8" y="97"/>
                  </a:lnTo>
                  <a:lnTo>
                    <a:pt x="4" y="93"/>
                  </a:lnTo>
                  <a:lnTo>
                    <a:pt x="0" y="89"/>
                  </a:lnTo>
                  <a:lnTo>
                    <a:pt x="0" y="80"/>
                  </a:lnTo>
                  <a:lnTo>
                    <a:pt x="2" y="72"/>
                  </a:lnTo>
                  <a:lnTo>
                    <a:pt x="8" y="61"/>
                  </a:lnTo>
                  <a:lnTo>
                    <a:pt x="17" y="49"/>
                  </a:lnTo>
                  <a:lnTo>
                    <a:pt x="21" y="42"/>
                  </a:lnTo>
                  <a:lnTo>
                    <a:pt x="27" y="36"/>
                  </a:lnTo>
                  <a:lnTo>
                    <a:pt x="29" y="26"/>
                  </a:lnTo>
                  <a:lnTo>
                    <a:pt x="32" y="21"/>
                  </a:lnTo>
                  <a:lnTo>
                    <a:pt x="40" y="9"/>
                  </a:lnTo>
                  <a:lnTo>
                    <a:pt x="46" y="0"/>
                  </a:lnTo>
                  <a:close/>
                </a:path>
              </a:pathLst>
            </a:custGeom>
            <a:solidFill>
              <a:srgbClr val="E6E6FF"/>
            </a:solidFill>
            <a:ln w="9525">
              <a:noFill/>
              <a:round/>
              <a:headEnd/>
              <a:tailEnd/>
            </a:ln>
          </p:spPr>
          <p:txBody>
            <a:bodyPr/>
            <a:lstStyle/>
            <a:p>
              <a:endParaRPr lang="fa-IR"/>
            </a:p>
          </p:txBody>
        </p:sp>
        <p:sp>
          <p:nvSpPr>
            <p:cNvPr id="12334" name="Freeform 42"/>
            <p:cNvSpPr>
              <a:spLocks/>
            </p:cNvSpPr>
            <p:nvPr/>
          </p:nvSpPr>
          <p:spPr bwMode="auto">
            <a:xfrm>
              <a:off x="3484" y="2071"/>
              <a:ext cx="114" cy="50"/>
            </a:xfrm>
            <a:custGeom>
              <a:avLst/>
              <a:gdLst>
                <a:gd name="T0" fmla="*/ 188 w 228"/>
                <a:gd name="T1" fmla="*/ 0 h 101"/>
                <a:gd name="T2" fmla="*/ 198 w 228"/>
                <a:gd name="T3" fmla="*/ 0 h 101"/>
                <a:gd name="T4" fmla="*/ 207 w 228"/>
                <a:gd name="T5" fmla="*/ 0 h 101"/>
                <a:gd name="T6" fmla="*/ 217 w 228"/>
                <a:gd name="T7" fmla="*/ 0 h 101"/>
                <a:gd name="T8" fmla="*/ 228 w 228"/>
                <a:gd name="T9" fmla="*/ 0 h 101"/>
                <a:gd name="T10" fmla="*/ 228 w 228"/>
                <a:gd name="T11" fmla="*/ 2 h 101"/>
                <a:gd name="T12" fmla="*/ 228 w 228"/>
                <a:gd name="T13" fmla="*/ 6 h 101"/>
                <a:gd name="T14" fmla="*/ 221 w 228"/>
                <a:gd name="T15" fmla="*/ 10 h 101"/>
                <a:gd name="T16" fmla="*/ 211 w 228"/>
                <a:gd name="T17" fmla="*/ 12 h 101"/>
                <a:gd name="T18" fmla="*/ 204 w 228"/>
                <a:gd name="T19" fmla="*/ 14 h 101"/>
                <a:gd name="T20" fmla="*/ 196 w 228"/>
                <a:gd name="T21" fmla="*/ 17 h 101"/>
                <a:gd name="T22" fmla="*/ 188 w 228"/>
                <a:gd name="T23" fmla="*/ 21 h 101"/>
                <a:gd name="T24" fmla="*/ 181 w 228"/>
                <a:gd name="T25" fmla="*/ 25 h 101"/>
                <a:gd name="T26" fmla="*/ 173 w 228"/>
                <a:gd name="T27" fmla="*/ 29 h 101"/>
                <a:gd name="T28" fmla="*/ 166 w 228"/>
                <a:gd name="T29" fmla="*/ 33 h 101"/>
                <a:gd name="T30" fmla="*/ 158 w 228"/>
                <a:gd name="T31" fmla="*/ 36 h 101"/>
                <a:gd name="T32" fmla="*/ 150 w 228"/>
                <a:gd name="T33" fmla="*/ 40 h 101"/>
                <a:gd name="T34" fmla="*/ 143 w 228"/>
                <a:gd name="T35" fmla="*/ 42 h 101"/>
                <a:gd name="T36" fmla="*/ 135 w 228"/>
                <a:gd name="T37" fmla="*/ 46 h 101"/>
                <a:gd name="T38" fmla="*/ 126 w 228"/>
                <a:gd name="T39" fmla="*/ 50 h 101"/>
                <a:gd name="T40" fmla="*/ 120 w 228"/>
                <a:gd name="T41" fmla="*/ 54 h 101"/>
                <a:gd name="T42" fmla="*/ 112 w 228"/>
                <a:gd name="T43" fmla="*/ 57 h 101"/>
                <a:gd name="T44" fmla="*/ 105 w 228"/>
                <a:gd name="T45" fmla="*/ 61 h 101"/>
                <a:gd name="T46" fmla="*/ 92 w 228"/>
                <a:gd name="T47" fmla="*/ 67 h 101"/>
                <a:gd name="T48" fmla="*/ 78 w 228"/>
                <a:gd name="T49" fmla="*/ 73 h 101"/>
                <a:gd name="T50" fmla="*/ 65 w 228"/>
                <a:gd name="T51" fmla="*/ 76 h 101"/>
                <a:gd name="T52" fmla="*/ 53 w 228"/>
                <a:gd name="T53" fmla="*/ 82 h 101"/>
                <a:gd name="T54" fmla="*/ 38 w 228"/>
                <a:gd name="T55" fmla="*/ 86 h 101"/>
                <a:gd name="T56" fmla="*/ 27 w 228"/>
                <a:gd name="T57" fmla="*/ 92 h 101"/>
                <a:gd name="T58" fmla="*/ 12 w 228"/>
                <a:gd name="T59" fmla="*/ 95 h 101"/>
                <a:gd name="T60" fmla="*/ 0 w 228"/>
                <a:gd name="T61" fmla="*/ 101 h 101"/>
                <a:gd name="T62" fmla="*/ 8 w 228"/>
                <a:gd name="T63" fmla="*/ 93 h 101"/>
                <a:gd name="T64" fmla="*/ 17 w 228"/>
                <a:gd name="T65" fmla="*/ 86 h 101"/>
                <a:gd name="T66" fmla="*/ 27 w 228"/>
                <a:gd name="T67" fmla="*/ 80 h 101"/>
                <a:gd name="T68" fmla="*/ 36 w 228"/>
                <a:gd name="T69" fmla="*/ 74 h 101"/>
                <a:gd name="T70" fmla="*/ 46 w 228"/>
                <a:gd name="T71" fmla="*/ 69 h 101"/>
                <a:gd name="T72" fmla="*/ 57 w 228"/>
                <a:gd name="T73" fmla="*/ 63 h 101"/>
                <a:gd name="T74" fmla="*/ 69 w 228"/>
                <a:gd name="T75" fmla="*/ 59 h 101"/>
                <a:gd name="T76" fmla="*/ 78 w 228"/>
                <a:gd name="T77" fmla="*/ 55 h 101"/>
                <a:gd name="T78" fmla="*/ 92 w 228"/>
                <a:gd name="T79" fmla="*/ 48 h 101"/>
                <a:gd name="T80" fmla="*/ 105 w 228"/>
                <a:gd name="T81" fmla="*/ 42 h 101"/>
                <a:gd name="T82" fmla="*/ 112 w 228"/>
                <a:gd name="T83" fmla="*/ 38 h 101"/>
                <a:gd name="T84" fmla="*/ 120 w 228"/>
                <a:gd name="T85" fmla="*/ 36 h 101"/>
                <a:gd name="T86" fmla="*/ 126 w 228"/>
                <a:gd name="T87" fmla="*/ 33 h 101"/>
                <a:gd name="T88" fmla="*/ 135 w 228"/>
                <a:gd name="T89" fmla="*/ 31 h 101"/>
                <a:gd name="T90" fmla="*/ 149 w 228"/>
                <a:gd name="T91" fmla="*/ 23 h 101"/>
                <a:gd name="T92" fmla="*/ 162 w 228"/>
                <a:gd name="T93" fmla="*/ 17 h 101"/>
                <a:gd name="T94" fmla="*/ 175 w 228"/>
                <a:gd name="T95" fmla="*/ 8 h 101"/>
                <a:gd name="T96" fmla="*/ 188 w 228"/>
                <a:gd name="T97" fmla="*/ 0 h 101"/>
                <a:gd name="T98" fmla="*/ 188 w 228"/>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8"/>
                <a:gd name="T151" fmla="*/ 0 h 101"/>
                <a:gd name="T152" fmla="*/ 228 w 228"/>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8" h="101">
                  <a:moveTo>
                    <a:pt x="188" y="0"/>
                  </a:moveTo>
                  <a:lnTo>
                    <a:pt x="198" y="0"/>
                  </a:lnTo>
                  <a:lnTo>
                    <a:pt x="207" y="0"/>
                  </a:lnTo>
                  <a:lnTo>
                    <a:pt x="217" y="0"/>
                  </a:lnTo>
                  <a:lnTo>
                    <a:pt x="228" y="0"/>
                  </a:lnTo>
                  <a:lnTo>
                    <a:pt x="228" y="2"/>
                  </a:lnTo>
                  <a:lnTo>
                    <a:pt x="228" y="6"/>
                  </a:lnTo>
                  <a:lnTo>
                    <a:pt x="221" y="10"/>
                  </a:lnTo>
                  <a:lnTo>
                    <a:pt x="211" y="12"/>
                  </a:lnTo>
                  <a:lnTo>
                    <a:pt x="204" y="14"/>
                  </a:lnTo>
                  <a:lnTo>
                    <a:pt x="196" y="17"/>
                  </a:lnTo>
                  <a:lnTo>
                    <a:pt x="188" y="21"/>
                  </a:lnTo>
                  <a:lnTo>
                    <a:pt x="181" y="25"/>
                  </a:lnTo>
                  <a:lnTo>
                    <a:pt x="173" y="29"/>
                  </a:lnTo>
                  <a:lnTo>
                    <a:pt x="166" y="33"/>
                  </a:lnTo>
                  <a:lnTo>
                    <a:pt x="158" y="36"/>
                  </a:lnTo>
                  <a:lnTo>
                    <a:pt x="150" y="40"/>
                  </a:lnTo>
                  <a:lnTo>
                    <a:pt x="143" y="42"/>
                  </a:lnTo>
                  <a:lnTo>
                    <a:pt x="135" y="46"/>
                  </a:lnTo>
                  <a:lnTo>
                    <a:pt x="126" y="50"/>
                  </a:lnTo>
                  <a:lnTo>
                    <a:pt x="120" y="54"/>
                  </a:lnTo>
                  <a:lnTo>
                    <a:pt x="112" y="57"/>
                  </a:lnTo>
                  <a:lnTo>
                    <a:pt x="105" y="61"/>
                  </a:lnTo>
                  <a:lnTo>
                    <a:pt x="92" y="67"/>
                  </a:lnTo>
                  <a:lnTo>
                    <a:pt x="78" y="73"/>
                  </a:lnTo>
                  <a:lnTo>
                    <a:pt x="65" y="76"/>
                  </a:lnTo>
                  <a:lnTo>
                    <a:pt x="53" y="82"/>
                  </a:lnTo>
                  <a:lnTo>
                    <a:pt x="38" y="86"/>
                  </a:lnTo>
                  <a:lnTo>
                    <a:pt x="27" y="92"/>
                  </a:lnTo>
                  <a:lnTo>
                    <a:pt x="12" y="95"/>
                  </a:lnTo>
                  <a:lnTo>
                    <a:pt x="0" y="101"/>
                  </a:lnTo>
                  <a:lnTo>
                    <a:pt x="8" y="93"/>
                  </a:lnTo>
                  <a:lnTo>
                    <a:pt x="17" y="86"/>
                  </a:lnTo>
                  <a:lnTo>
                    <a:pt x="27" y="80"/>
                  </a:lnTo>
                  <a:lnTo>
                    <a:pt x="36" y="74"/>
                  </a:lnTo>
                  <a:lnTo>
                    <a:pt x="46" y="69"/>
                  </a:lnTo>
                  <a:lnTo>
                    <a:pt x="57" y="63"/>
                  </a:lnTo>
                  <a:lnTo>
                    <a:pt x="69" y="59"/>
                  </a:lnTo>
                  <a:lnTo>
                    <a:pt x="78" y="55"/>
                  </a:lnTo>
                  <a:lnTo>
                    <a:pt x="92" y="48"/>
                  </a:lnTo>
                  <a:lnTo>
                    <a:pt x="105" y="42"/>
                  </a:lnTo>
                  <a:lnTo>
                    <a:pt x="112" y="38"/>
                  </a:lnTo>
                  <a:lnTo>
                    <a:pt x="120" y="36"/>
                  </a:lnTo>
                  <a:lnTo>
                    <a:pt x="126" y="33"/>
                  </a:lnTo>
                  <a:lnTo>
                    <a:pt x="135" y="31"/>
                  </a:lnTo>
                  <a:lnTo>
                    <a:pt x="149" y="23"/>
                  </a:lnTo>
                  <a:lnTo>
                    <a:pt x="162" y="17"/>
                  </a:lnTo>
                  <a:lnTo>
                    <a:pt x="175" y="8"/>
                  </a:lnTo>
                  <a:lnTo>
                    <a:pt x="188" y="0"/>
                  </a:lnTo>
                  <a:close/>
                </a:path>
              </a:pathLst>
            </a:custGeom>
            <a:solidFill>
              <a:srgbClr val="000000"/>
            </a:solidFill>
            <a:ln w="9525">
              <a:noFill/>
              <a:round/>
              <a:headEnd/>
              <a:tailEnd/>
            </a:ln>
          </p:spPr>
          <p:txBody>
            <a:bodyPr/>
            <a:lstStyle/>
            <a:p>
              <a:endParaRPr lang="fa-IR"/>
            </a:p>
          </p:txBody>
        </p:sp>
        <p:sp>
          <p:nvSpPr>
            <p:cNvPr id="12335" name="Freeform 43"/>
            <p:cNvSpPr>
              <a:spLocks/>
            </p:cNvSpPr>
            <p:nvPr/>
          </p:nvSpPr>
          <p:spPr bwMode="auto">
            <a:xfrm>
              <a:off x="4016" y="2085"/>
              <a:ext cx="100" cy="70"/>
            </a:xfrm>
            <a:custGeom>
              <a:avLst/>
              <a:gdLst>
                <a:gd name="T0" fmla="*/ 87 w 200"/>
                <a:gd name="T1" fmla="*/ 0 h 140"/>
                <a:gd name="T2" fmla="*/ 99 w 200"/>
                <a:gd name="T3" fmla="*/ 2 h 140"/>
                <a:gd name="T4" fmla="*/ 110 w 200"/>
                <a:gd name="T5" fmla="*/ 7 h 140"/>
                <a:gd name="T6" fmla="*/ 118 w 200"/>
                <a:gd name="T7" fmla="*/ 15 h 140"/>
                <a:gd name="T8" fmla="*/ 129 w 200"/>
                <a:gd name="T9" fmla="*/ 23 h 140"/>
                <a:gd name="T10" fmla="*/ 137 w 200"/>
                <a:gd name="T11" fmla="*/ 30 h 140"/>
                <a:gd name="T12" fmla="*/ 146 w 200"/>
                <a:gd name="T13" fmla="*/ 40 h 140"/>
                <a:gd name="T14" fmla="*/ 154 w 200"/>
                <a:gd name="T15" fmla="*/ 51 h 140"/>
                <a:gd name="T16" fmla="*/ 162 w 200"/>
                <a:gd name="T17" fmla="*/ 61 h 140"/>
                <a:gd name="T18" fmla="*/ 169 w 200"/>
                <a:gd name="T19" fmla="*/ 70 h 140"/>
                <a:gd name="T20" fmla="*/ 177 w 200"/>
                <a:gd name="T21" fmla="*/ 82 h 140"/>
                <a:gd name="T22" fmla="*/ 186 w 200"/>
                <a:gd name="T23" fmla="*/ 89 h 140"/>
                <a:gd name="T24" fmla="*/ 200 w 200"/>
                <a:gd name="T25" fmla="*/ 97 h 140"/>
                <a:gd name="T26" fmla="*/ 184 w 200"/>
                <a:gd name="T27" fmla="*/ 97 h 140"/>
                <a:gd name="T28" fmla="*/ 173 w 200"/>
                <a:gd name="T29" fmla="*/ 95 h 140"/>
                <a:gd name="T30" fmla="*/ 158 w 200"/>
                <a:gd name="T31" fmla="*/ 89 h 140"/>
                <a:gd name="T32" fmla="*/ 146 w 200"/>
                <a:gd name="T33" fmla="*/ 85 h 140"/>
                <a:gd name="T34" fmla="*/ 133 w 200"/>
                <a:gd name="T35" fmla="*/ 80 h 140"/>
                <a:gd name="T36" fmla="*/ 120 w 200"/>
                <a:gd name="T37" fmla="*/ 78 h 140"/>
                <a:gd name="T38" fmla="*/ 112 w 200"/>
                <a:gd name="T39" fmla="*/ 76 h 140"/>
                <a:gd name="T40" fmla="*/ 106 w 200"/>
                <a:gd name="T41" fmla="*/ 76 h 140"/>
                <a:gd name="T42" fmla="*/ 97 w 200"/>
                <a:gd name="T43" fmla="*/ 76 h 140"/>
                <a:gd name="T44" fmla="*/ 91 w 200"/>
                <a:gd name="T45" fmla="*/ 78 h 140"/>
                <a:gd name="T46" fmla="*/ 99 w 200"/>
                <a:gd name="T47" fmla="*/ 83 h 140"/>
                <a:gd name="T48" fmla="*/ 105 w 200"/>
                <a:gd name="T49" fmla="*/ 91 h 140"/>
                <a:gd name="T50" fmla="*/ 106 w 200"/>
                <a:gd name="T51" fmla="*/ 97 h 140"/>
                <a:gd name="T52" fmla="*/ 110 w 200"/>
                <a:gd name="T53" fmla="*/ 106 h 140"/>
                <a:gd name="T54" fmla="*/ 112 w 200"/>
                <a:gd name="T55" fmla="*/ 114 h 140"/>
                <a:gd name="T56" fmla="*/ 114 w 200"/>
                <a:gd name="T57" fmla="*/ 123 h 140"/>
                <a:gd name="T58" fmla="*/ 118 w 200"/>
                <a:gd name="T59" fmla="*/ 133 h 140"/>
                <a:gd name="T60" fmla="*/ 127 w 200"/>
                <a:gd name="T61" fmla="*/ 140 h 140"/>
                <a:gd name="T62" fmla="*/ 118 w 200"/>
                <a:gd name="T63" fmla="*/ 139 h 140"/>
                <a:gd name="T64" fmla="*/ 110 w 200"/>
                <a:gd name="T65" fmla="*/ 137 h 140"/>
                <a:gd name="T66" fmla="*/ 103 w 200"/>
                <a:gd name="T67" fmla="*/ 135 h 140"/>
                <a:gd name="T68" fmla="*/ 95 w 200"/>
                <a:gd name="T69" fmla="*/ 133 h 140"/>
                <a:gd name="T70" fmla="*/ 87 w 200"/>
                <a:gd name="T71" fmla="*/ 129 h 140"/>
                <a:gd name="T72" fmla="*/ 78 w 200"/>
                <a:gd name="T73" fmla="*/ 125 h 140"/>
                <a:gd name="T74" fmla="*/ 70 w 200"/>
                <a:gd name="T75" fmla="*/ 120 h 140"/>
                <a:gd name="T76" fmla="*/ 63 w 200"/>
                <a:gd name="T77" fmla="*/ 116 h 140"/>
                <a:gd name="T78" fmla="*/ 53 w 200"/>
                <a:gd name="T79" fmla="*/ 110 h 140"/>
                <a:gd name="T80" fmla="*/ 46 w 200"/>
                <a:gd name="T81" fmla="*/ 104 h 140"/>
                <a:gd name="T82" fmla="*/ 38 w 200"/>
                <a:gd name="T83" fmla="*/ 99 h 140"/>
                <a:gd name="T84" fmla="*/ 29 w 200"/>
                <a:gd name="T85" fmla="*/ 93 h 140"/>
                <a:gd name="T86" fmla="*/ 21 w 200"/>
                <a:gd name="T87" fmla="*/ 87 h 140"/>
                <a:gd name="T88" fmla="*/ 13 w 200"/>
                <a:gd name="T89" fmla="*/ 83 h 140"/>
                <a:gd name="T90" fmla="*/ 8 w 200"/>
                <a:gd name="T91" fmla="*/ 78 h 140"/>
                <a:gd name="T92" fmla="*/ 0 w 200"/>
                <a:gd name="T93" fmla="*/ 74 h 140"/>
                <a:gd name="T94" fmla="*/ 8 w 200"/>
                <a:gd name="T95" fmla="*/ 64 h 140"/>
                <a:gd name="T96" fmla="*/ 15 w 200"/>
                <a:gd name="T97" fmla="*/ 59 h 140"/>
                <a:gd name="T98" fmla="*/ 27 w 200"/>
                <a:gd name="T99" fmla="*/ 55 h 140"/>
                <a:gd name="T100" fmla="*/ 38 w 200"/>
                <a:gd name="T101" fmla="*/ 55 h 140"/>
                <a:gd name="T102" fmla="*/ 38 w 200"/>
                <a:gd name="T103" fmla="*/ 49 h 140"/>
                <a:gd name="T104" fmla="*/ 36 w 200"/>
                <a:gd name="T105" fmla="*/ 45 h 140"/>
                <a:gd name="T106" fmla="*/ 44 w 200"/>
                <a:gd name="T107" fmla="*/ 40 h 140"/>
                <a:gd name="T108" fmla="*/ 49 w 200"/>
                <a:gd name="T109" fmla="*/ 36 h 140"/>
                <a:gd name="T110" fmla="*/ 55 w 200"/>
                <a:gd name="T111" fmla="*/ 28 h 140"/>
                <a:gd name="T112" fmla="*/ 61 w 200"/>
                <a:gd name="T113" fmla="*/ 23 h 140"/>
                <a:gd name="T114" fmla="*/ 67 w 200"/>
                <a:gd name="T115" fmla="*/ 15 h 140"/>
                <a:gd name="T116" fmla="*/ 72 w 200"/>
                <a:gd name="T117" fmla="*/ 7 h 140"/>
                <a:gd name="T118" fmla="*/ 78 w 200"/>
                <a:gd name="T119" fmla="*/ 2 h 140"/>
                <a:gd name="T120" fmla="*/ 87 w 200"/>
                <a:gd name="T121" fmla="*/ 0 h 140"/>
                <a:gd name="T122" fmla="*/ 87 w 200"/>
                <a:gd name="T123" fmla="*/ 0 h 1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
                <a:gd name="T187" fmla="*/ 0 h 140"/>
                <a:gd name="T188" fmla="*/ 200 w 200"/>
                <a:gd name="T189" fmla="*/ 140 h 1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 h="140">
                  <a:moveTo>
                    <a:pt x="87" y="0"/>
                  </a:moveTo>
                  <a:lnTo>
                    <a:pt x="99" y="2"/>
                  </a:lnTo>
                  <a:lnTo>
                    <a:pt x="110" y="7"/>
                  </a:lnTo>
                  <a:lnTo>
                    <a:pt x="118" y="15"/>
                  </a:lnTo>
                  <a:lnTo>
                    <a:pt x="129" y="23"/>
                  </a:lnTo>
                  <a:lnTo>
                    <a:pt x="137" y="30"/>
                  </a:lnTo>
                  <a:lnTo>
                    <a:pt x="146" y="40"/>
                  </a:lnTo>
                  <a:lnTo>
                    <a:pt x="154" y="51"/>
                  </a:lnTo>
                  <a:lnTo>
                    <a:pt x="162" y="61"/>
                  </a:lnTo>
                  <a:lnTo>
                    <a:pt x="169" y="70"/>
                  </a:lnTo>
                  <a:lnTo>
                    <a:pt x="177" y="82"/>
                  </a:lnTo>
                  <a:lnTo>
                    <a:pt x="186" y="89"/>
                  </a:lnTo>
                  <a:lnTo>
                    <a:pt x="200" y="97"/>
                  </a:lnTo>
                  <a:lnTo>
                    <a:pt x="184" y="97"/>
                  </a:lnTo>
                  <a:lnTo>
                    <a:pt x="173" y="95"/>
                  </a:lnTo>
                  <a:lnTo>
                    <a:pt x="158" y="89"/>
                  </a:lnTo>
                  <a:lnTo>
                    <a:pt x="146" y="85"/>
                  </a:lnTo>
                  <a:lnTo>
                    <a:pt x="133" y="80"/>
                  </a:lnTo>
                  <a:lnTo>
                    <a:pt x="120" y="78"/>
                  </a:lnTo>
                  <a:lnTo>
                    <a:pt x="112" y="76"/>
                  </a:lnTo>
                  <a:lnTo>
                    <a:pt x="106" y="76"/>
                  </a:lnTo>
                  <a:lnTo>
                    <a:pt x="97" y="76"/>
                  </a:lnTo>
                  <a:lnTo>
                    <a:pt x="91" y="78"/>
                  </a:lnTo>
                  <a:lnTo>
                    <a:pt x="99" y="83"/>
                  </a:lnTo>
                  <a:lnTo>
                    <a:pt x="105" y="91"/>
                  </a:lnTo>
                  <a:lnTo>
                    <a:pt x="106" y="97"/>
                  </a:lnTo>
                  <a:lnTo>
                    <a:pt x="110" y="106"/>
                  </a:lnTo>
                  <a:lnTo>
                    <a:pt x="112" y="114"/>
                  </a:lnTo>
                  <a:lnTo>
                    <a:pt x="114" y="123"/>
                  </a:lnTo>
                  <a:lnTo>
                    <a:pt x="118" y="133"/>
                  </a:lnTo>
                  <a:lnTo>
                    <a:pt x="127" y="140"/>
                  </a:lnTo>
                  <a:lnTo>
                    <a:pt x="118" y="139"/>
                  </a:lnTo>
                  <a:lnTo>
                    <a:pt x="110" y="137"/>
                  </a:lnTo>
                  <a:lnTo>
                    <a:pt x="103" y="135"/>
                  </a:lnTo>
                  <a:lnTo>
                    <a:pt x="95" y="133"/>
                  </a:lnTo>
                  <a:lnTo>
                    <a:pt x="87" y="129"/>
                  </a:lnTo>
                  <a:lnTo>
                    <a:pt x="78" y="125"/>
                  </a:lnTo>
                  <a:lnTo>
                    <a:pt x="70" y="120"/>
                  </a:lnTo>
                  <a:lnTo>
                    <a:pt x="63" y="116"/>
                  </a:lnTo>
                  <a:lnTo>
                    <a:pt x="53" y="110"/>
                  </a:lnTo>
                  <a:lnTo>
                    <a:pt x="46" y="104"/>
                  </a:lnTo>
                  <a:lnTo>
                    <a:pt x="38" y="99"/>
                  </a:lnTo>
                  <a:lnTo>
                    <a:pt x="29" y="93"/>
                  </a:lnTo>
                  <a:lnTo>
                    <a:pt x="21" y="87"/>
                  </a:lnTo>
                  <a:lnTo>
                    <a:pt x="13" y="83"/>
                  </a:lnTo>
                  <a:lnTo>
                    <a:pt x="8" y="78"/>
                  </a:lnTo>
                  <a:lnTo>
                    <a:pt x="0" y="74"/>
                  </a:lnTo>
                  <a:lnTo>
                    <a:pt x="8" y="64"/>
                  </a:lnTo>
                  <a:lnTo>
                    <a:pt x="15" y="59"/>
                  </a:lnTo>
                  <a:lnTo>
                    <a:pt x="27" y="55"/>
                  </a:lnTo>
                  <a:lnTo>
                    <a:pt x="38" y="55"/>
                  </a:lnTo>
                  <a:lnTo>
                    <a:pt x="38" y="49"/>
                  </a:lnTo>
                  <a:lnTo>
                    <a:pt x="36" y="45"/>
                  </a:lnTo>
                  <a:lnTo>
                    <a:pt x="44" y="40"/>
                  </a:lnTo>
                  <a:lnTo>
                    <a:pt x="49" y="36"/>
                  </a:lnTo>
                  <a:lnTo>
                    <a:pt x="55" y="28"/>
                  </a:lnTo>
                  <a:lnTo>
                    <a:pt x="61" y="23"/>
                  </a:lnTo>
                  <a:lnTo>
                    <a:pt x="67" y="15"/>
                  </a:lnTo>
                  <a:lnTo>
                    <a:pt x="72" y="7"/>
                  </a:lnTo>
                  <a:lnTo>
                    <a:pt x="78" y="2"/>
                  </a:lnTo>
                  <a:lnTo>
                    <a:pt x="87" y="0"/>
                  </a:lnTo>
                  <a:close/>
                </a:path>
              </a:pathLst>
            </a:custGeom>
            <a:solidFill>
              <a:srgbClr val="FFD6C9"/>
            </a:solidFill>
            <a:ln w="9525">
              <a:noFill/>
              <a:round/>
              <a:headEnd/>
              <a:tailEnd/>
            </a:ln>
          </p:spPr>
          <p:txBody>
            <a:bodyPr/>
            <a:lstStyle/>
            <a:p>
              <a:endParaRPr lang="fa-IR"/>
            </a:p>
          </p:txBody>
        </p:sp>
        <p:sp>
          <p:nvSpPr>
            <p:cNvPr id="12336" name="Freeform 44"/>
            <p:cNvSpPr>
              <a:spLocks/>
            </p:cNvSpPr>
            <p:nvPr/>
          </p:nvSpPr>
          <p:spPr bwMode="auto">
            <a:xfrm>
              <a:off x="3424" y="2096"/>
              <a:ext cx="190" cy="129"/>
            </a:xfrm>
            <a:custGeom>
              <a:avLst/>
              <a:gdLst>
                <a:gd name="T0" fmla="*/ 377 w 381"/>
                <a:gd name="T1" fmla="*/ 5 h 256"/>
                <a:gd name="T2" fmla="*/ 366 w 381"/>
                <a:gd name="T3" fmla="*/ 19 h 256"/>
                <a:gd name="T4" fmla="*/ 348 w 381"/>
                <a:gd name="T5" fmla="*/ 30 h 256"/>
                <a:gd name="T6" fmla="*/ 327 w 381"/>
                <a:gd name="T7" fmla="*/ 41 h 256"/>
                <a:gd name="T8" fmla="*/ 305 w 381"/>
                <a:gd name="T9" fmla="*/ 51 h 256"/>
                <a:gd name="T10" fmla="*/ 280 w 381"/>
                <a:gd name="T11" fmla="*/ 62 h 256"/>
                <a:gd name="T12" fmla="*/ 255 w 381"/>
                <a:gd name="T13" fmla="*/ 74 h 256"/>
                <a:gd name="T14" fmla="*/ 236 w 381"/>
                <a:gd name="T15" fmla="*/ 87 h 256"/>
                <a:gd name="T16" fmla="*/ 219 w 381"/>
                <a:gd name="T17" fmla="*/ 98 h 256"/>
                <a:gd name="T18" fmla="*/ 204 w 381"/>
                <a:gd name="T19" fmla="*/ 108 h 256"/>
                <a:gd name="T20" fmla="*/ 189 w 381"/>
                <a:gd name="T21" fmla="*/ 117 h 256"/>
                <a:gd name="T22" fmla="*/ 172 w 381"/>
                <a:gd name="T23" fmla="*/ 129 h 256"/>
                <a:gd name="T24" fmla="*/ 156 w 381"/>
                <a:gd name="T25" fmla="*/ 140 h 256"/>
                <a:gd name="T26" fmla="*/ 143 w 381"/>
                <a:gd name="T27" fmla="*/ 152 h 256"/>
                <a:gd name="T28" fmla="*/ 120 w 381"/>
                <a:gd name="T29" fmla="*/ 171 h 256"/>
                <a:gd name="T30" fmla="*/ 94 w 381"/>
                <a:gd name="T31" fmla="*/ 192 h 256"/>
                <a:gd name="T32" fmla="*/ 69 w 381"/>
                <a:gd name="T33" fmla="*/ 213 h 256"/>
                <a:gd name="T34" fmla="*/ 40 w 381"/>
                <a:gd name="T35" fmla="*/ 230 h 256"/>
                <a:gd name="T36" fmla="*/ 14 w 381"/>
                <a:gd name="T37" fmla="*/ 249 h 256"/>
                <a:gd name="T38" fmla="*/ 8 w 381"/>
                <a:gd name="T39" fmla="*/ 243 h 256"/>
                <a:gd name="T40" fmla="*/ 25 w 381"/>
                <a:gd name="T41" fmla="*/ 218 h 256"/>
                <a:gd name="T42" fmla="*/ 44 w 381"/>
                <a:gd name="T43" fmla="*/ 194 h 256"/>
                <a:gd name="T44" fmla="*/ 63 w 381"/>
                <a:gd name="T45" fmla="*/ 175 h 256"/>
                <a:gd name="T46" fmla="*/ 90 w 381"/>
                <a:gd name="T47" fmla="*/ 150 h 256"/>
                <a:gd name="T48" fmla="*/ 126 w 381"/>
                <a:gd name="T49" fmla="*/ 123 h 256"/>
                <a:gd name="T50" fmla="*/ 164 w 381"/>
                <a:gd name="T51" fmla="*/ 98 h 256"/>
                <a:gd name="T52" fmla="*/ 204 w 381"/>
                <a:gd name="T53" fmla="*/ 78 h 256"/>
                <a:gd name="T54" fmla="*/ 244 w 381"/>
                <a:gd name="T55" fmla="*/ 57 h 256"/>
                <a:gd name="T56" fmla="*/ 284 w 381"/>
                <a:gd name="T57" fmla="*/ 40 h 256"/>
                <a:gd name="T58" fmla="*/ 322 w 381"/>
                <a:gd name="T59" fmla="*/ 24 h 256"/>
                <a:gd name="T60" fmla="*/ 362 w 381"/>
                <a:gd name="T61" fmla="*/ 7 h 256"/>
                <a:gd name="T62" fmla="*/ 381 w 381"/>
                <a:gd name="T63" fmla="*/ 0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56"/>
                <a:gd name="T98" fmla="*/ 381 w 381"/>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56">
                  <a:moveTo>
                    <a:pt x="381" y="0"/>
                  </a:moveTo>
                  <a:lnTo>
                    <a:pt x="377" y="5"/>
                  </a:lnTo>
                  <a:lnTo>
                    <a:pt x="371" y="11"/>
                  </a:lnTo>
                  <a:lnTo>
                    <a:pt x="366" y="19"/>
                  </a:lnTo>
                  <a:lnTo>
                    <a:pt x="358" y="24"/>
                  </a:lnTo>
                  <a:lnTo>
                    <a:pt x="348" y="30"/>
                  </a:lnTo>
                  <a:lnTo>
                    <a:pt x="339" y="36"/>
                  </a:lnTo>
                  <a:lnTo>
                    <a:pt x="327" y="41"/>
                  </a:lnTo>
                  <a:lnTo>
                    <a:pt x="318" y="47"/>
                  </a:lnTo>
                  <a:lnTo>
                    <a:pt x="305" y="51"/>
                  </a:lnTo>
                  <a:lnTo>
                    <a:pt x="291" y="57"/>
                  </a:lnTo>
                  <a:lnTo>
                    <a:pt x="280" y="62"/>
                  </a:lnTo>
                  <a:lnTo>
                    <a:pt x="269" y="70"/>
                  </a:lnTo>
                  <a:lnTo>
                    <a:pt x="255" y="74"/>
                  </a:lnTo>
                  <a:lnTo>
                    <a:pt x="246" y="81"/>
                  </a:lnTo>
                  <a:lnTo>
                    <a:pt x="236" y="87"/>
                  </a:lnTo>
                  <a:lnTo>
                    <a:pt x="229" y="95"/>
                  </a:lnTo>
                  <a:lnTo>
                    <a:pt x="219" y="98"/>
                  </a:lnTo>
                  <a:lnTo>
                    <a:pt x="212" y="102"/>
                  </a:lnTo>
                  <a:lnTo>
                    <a:pt x="204" y="108"/>
                  </a:lnTo>
                  <a:lnTo>
                    <a:pt x="196" y="114"/>
                  </a:lnTo>
                  <a:lnTo>
                    <a:pt x="189" y="117"/>
                  </a:lnTo>
                  <a:lnTo>
                    <a:pt x="179" y="123"/>
                  </a:lnTo>
                  <a:lnTo>
                    <a:pt x="172" y="129"/>
                  </a:lnTo>
                  <a:lnTo>
                    <a:pt x="166" y="137"/>
                  </a:lnTo>
                  <a:lnTo>
                    <a:pt x="156" y="140"/>
                  </a:lnTo>
                  <a:lnTo>
                    <a:pt x="151" y="146"/>
                  </a:lnTo>
                  <a:lnTo>
                    <a:pt x="143" y="152"/>
                  </a:lnTo>
                  <a:lnTo>
                    <a:pt x="135" y="159"/>
                  </a:lnTo>
                  <a:lnTo>
                    <a:pt x="120" y="171"/>
                  </a:lnTo>
                  <a:lnTo>
                    <a:pt x="109" y="182"/>
                  </a:lnTo>
                  <a:lnTo>
                    <a:pt x="94" y="192"/>
                  </a:lnTo>
                  <a:lnTo>
                    <a:pt x="80" y="203"/>
                  </a:lnTo>
                  <a:lnTo>
                    <a:pt x="69" y="213"/>
                  </a:lnTo>
                  <a:lnTo>
                    <a:pt x="56" y="222"/>
                  </a:lnTo>
                  <a:lnTo>
                    <a:pt x="40" y="230"/>
                  </a:lnTo>
                  <a:lnTo>
                    <a:pt x="27" y="239"/>
                  </a:lnTo>
                  <a:lnTo>
                    <a:pt x="14" y="249"/>
                  </a:lnTo>
                  <a:lnTo>
                    <a:pt x="0" y="256"/>
                  </a:lnTo>
                  <a:lnTo>
                    <a:pt x="8" y="243"/>
                  </a:lnTo>
                  <a:lnTo>
                    <a:pt x="16" y="230"/>
                  </a:lnTo>
                  <a:lnTo>
                    <a:pt x="25" y="218"/>
                  </a:lnTo>
                  <a:lnTo>
                    <a:pt x="37" y="207"/>
                  </a:lnTo>
                  <a:lnTo>
                    <a:pt x="44" y="194"/>
                  </a:lnTo>
                  <a:lnTo>
                    <a:pt x="54" y="186"/>
                  </a:lnTo>
                  <a:lnTo>
                    <a:pt x="63" y="175"/>
                  </a:lnTo>
                  <a:lnTo>
                    <a:pt x="75" y="165"/>
                  </a:lnTo>
                  <a:lnTo>
                    <a:pt x="90" y="150"/>
                  </a:lnTo>
                  <a:lnTo>
                    <a:pt x="109" y="137"/>
                  </a:lnTo>
                  <a:lnTo>
                    <a:pt x="126" y="123"/>
                  </a:lnTo>
                  <a:lnTo>
                    <a:pt x="145" y="110"/>
                  </a:lnTo>
                  <a:lnTo>
                    <a:pt x="164" y="98"/>
                  </a:lnTo>
                  <a:lnTo>
                    <a:pt x="183" y="87"/>
                  </a:lnTo>
                  <a:lnTo>
                    <a:pt x="204" y="78"/>
                  </a:lnTo>
                  <a:lnTo>
                    <a:pt x="223" y="68"/>
                  </a:lnTo>
                  <a:lnTo>
                    <a:pt x="244" y="57"/>
                  </a:lnTo>
                  <a:lnTo>
                    <a:pt x="265" y="49"/>
                  </a:lnTo>
                  <a:lnTo>
                    <a:pt x="284" y="40"/>
                  </a:lnTo>
                  <a:lnTo>
                    <a:pt x="305" y="32"/>
                  </a:lnTo>
                  <a:lnTo>
                    <a:pt x="322" y="24"/>
                  </a:lnTo>
                  <a:lnTo>
                    <a:pt x="343" y="15"/>
                  </a:lnTo>
                  <a:lnTo>
                    <a:pt x="362" y="7"/>
                  </a:lnTo>
                  <a:lnTo>
                    <a:pt x="381" y="0"/>
                  </a:lnTo>
                  <a:close/>
                </a:path>
              </a:pathLst>
            </a:custGeom>
            <a:solidFill>
              <a:srgbClr val="000000"/>
            </a:solidFill>
            <a:ln w="9525">
              <a:noFill/>
              <a:round/>
              <a:headEnd/>
              <a:tailEnd/>
            </a:ln>
          </p:spPr>
          <p:txBody>
            <a:bodyPr/>
            <a:lstStyle/>
            <a:p>
              <a:endParaRPr lang="fa-IR"/>
            </a:p>
          </p:txBody>
        </p:sp>
        <p:sp>
          <p:nvSpPr>
            <p:cNvPr id="12337" name="Freeform 45"/>
            <p:cNvSpPr>
              <a:spLocks/>
            </p:cNvSpPr>
            <p:nvPr/>
          </p:nvSpPr>
          <p:spPr bwMode="auto">
            <a:xfrm>
              <a:off x="4133" y="2103"/>
              <a:ext cx="105" cy="62"/>
            </a:xfrm>
            <a:custGeom>
              <a:avLst/>
              <a:gdLst>
                <a:gd name="T0" fmla="*/ 201 w 211"/>
                <a:gd name="T1" fmla="*/ 0 h 124"/>
                <a:gd name="T2" fmla="*/ 207 w 211"/>
                <a:gd name="T3" fmla="*/ 0 h 124"/>
                <a:gd name="T4" fmla="*/ 211 w 211"/>
                <a:gd name="T5" fmla="*/ 0 h 124"/>
                <a:gd name="T6" fmla="*/ 198 w 211"/>
                <a:gd name="T7" fmla="*/ 8 h 124"/>
                <a:gd name="T8" fmla="*/ 186 w 211"/>
                <a:gd name="T9" fmla="*/ 17 h 124"/>
                <a:gd name="T10" fmla="*/ 175 w 211"/>
                <a:gd name="T11" fmla="*/ 25 h 124"/>
                <a:gd name="T12" fmla="*/ 161 w 211"/>
                <a:gd name="T13" fmla="*/ 34 h 124"/>
                <a:gd name="T14" fmla="*/ 148 w 211"/>
                <a:gd name="T15" fmla="*/ 42 h 124"/>
                <a:gd name="T16" fmla="*/ 135 w 211"/>
                <a:gd name="T17" fmla="*/ 49 h 124"/>
                <a:gd name="T18" fmla="*/ 122 w 211"/>
                <a:gd name="T19" fmla="*/ 57 h 124"/>
                <a:gd name="T20" fmla="*/ 108 w 211"/>
                <a:gd name="T21" fmla="*/ 65 h 124"/>
                <a:gd name="T22" fmla="*/ 95 w 211"/>
                <a:gd name="T23" fmla="*/ 70 h 124"/>
                <a:gd name="T24" fmla="*/ 82 w 211"/>
                <a:gd name="T25" fmla="*/ 78 h 124"/>
                <a:gd name="T26" fmla="*/ 66 w 211"/>
                <a:gd name="T27" fmla="*/ 84 h 124"/>
                <a:gd name="T28" fmla="*/ 55 w 211"/>
                <a:gd name="T29" fmla="*/ 91 h 124"/>
                <a:gd name="T30" fmla="*/ 40 w 211"/>
                <a:gd name="T31" fmla="*/ 99 h 124"/>
                <a:gd name="T32" fmla="*/ 26 w 211"/>
                <a:gd name="T33" fmla="*/ 106 h 124"/>
                <a:gd name="T34" fmla="*/ 13 w 211"/>
                <a:gd name="T35" fmla="*/ 114 h 124"/>
                <a:gd name="T36" fmla="*/ 0 w 211"/>
                <a:gd name="T37" fmla="*/ 124 h 124"/>
                <a:gd name="T38" fmla="*/ 9 w 211"/>
                <a:gd name="T39" fmla="*/ 110 h 124"/>
                <a:gd name="T40" fmla="*/ 21 w 211"/>
                <a:gd name="T41" fmla="*/ 101 h 124"/>
                <a:gd name="T42" fmla="*/ 32 w 211"/>
                <a:gd name="T43" fmla="*/ 89 h 124"/>
                <a:gd name="T44" fmla="*/ 45 w 211"/>
                <a:gd name="T45" fmla="*/ 82 h 124"/>
                <a:gd name="T46" fmla="*/ 57 w 211"/>
                <a:gd name="T47" fmla="*/ 72 h 124"/>
                <a:gd name="T48" fmla="*/ 70 w 211"/>
                <a:gd name="T49" fmla="*/ 65 h 124"/>
                <a:gd name="T50" fmla="*/ 84 w 211"/>
                <a:gd name="T51" fmla="*/ 57 h 124"/>
                <a:gd name="T52" fmla="*/ 97 w 211"/>
                <a:gd name="T53" fmla="*/ 51 h 124"/>
                <a:gd name="T54" fmla="*/ 108 w 211"/>
                <a:gd name="T55" fmla="*/ 42 h 124"/>
                <a:gd name="T56" fmla="*/ 123 w 211"/>
                <a:gd name="T57" fmla="*/ 38 h 124"/>
                <a:gd name="T58" fmla="*/ 135 w 211"/>
                <a:gd name="T59" fmla="*/ 30 h 124"/>
                <a:gd name="T60" fmla="*/ 150 w 211"/>
                <a:gd name="T61" fmla="*/ 25 h 124"/>
                <a:gd name="T62" fmla="*/ 161 w 211"/>
                <a:gd name="T63" fmla="*/ 19 h 124"/>
                <a:gd name="T64" fmla="*/ 175 w 211"/>
                <a:gd name="T65" fmla="*/ 11 h 124"/>
                <a:gd name="T66" fmla="*/ 188 w 211"/>
                <a:gd name="T67" fmla="*/ 6 h 124"/>
                <a:gd name="T68" fmla="*/ 201 w 211"/>
                <a:gd name="T69" fmla="*/ 0 h 124"/>
                <a:gd name="T70" fmla="*/ 201 w 211"/>
                <a:gd name="T71" fmla="*/ 0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124"/>
                <a:gd name="T110" fmla="*/ 211 w 211"/>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124">
                  <a:moveTo>
                    <a:pt x="201" y="0"/>
                  </a:moveTo>
                  <a:lnTo>
                    <a:pt x="207" y="0"/>
                  </a:lnTo>
                  <a:lnTo>
                    <a:pt x="211" y="0"/>
                  </a:lnTo>
                  <a:lnTo>
                    <a:pt x="198" y="8"/>
                  </a:lnTo>
                  <a:lnTo>
                    <a:pt x="186" y="17"/>
                  </a:lnTo>
                  <a:lnTo>
                    <a:pt x="175" y="25"/>
                  </a:lnTo>
                  <a:lnTo>
                    <a:pt x="161" y="34"/>
                  </a:lnTo>
                  <a:lnTo>
                    <a:pt x="148" y="42"/>
                  </a:lnTo>
                  <a:lnTo>
                    <a:pt x="135" y="49"/>
                  </a:lnTo>
                  <a:lnTo>
                    <a:pt x="122" y="57"/>
                  </a:lnTo>
                  <a:lnTo>
                    <a:pt x="108" y="65"/>
                  </a:lnTo>
                  <a:lnTo>
                    <a:pt x="95" y="70"/>
                  </a:lnTo>
                  <a:lnTo>
                    <a:pt x="82" y="78"/>
                  </a:lnTo>
                  <a:lnTo>
                    <a:pt x="66" y="84"/>
                  </a:lnTo>
                  <a:lnTo>
                    <a:pt x="55" y="91"/>
                  </a:lnTo>
                  <a:lnTo>
                    <a:pt x="40" y="99"/>
                  </a:lnTo>
                  <a:lnTo>
                    <a:pt x="26" y="106"/>
                  </a:lnTo>
                  <a:lnTo>
                    <a:pt x="13" y="114"/>
                  </a:lnTo>
                  <a:lnTo>
                    <a:pt x="0" y="124"/>
                  </a:lnTo>
                  <a:lnTo>
                    <a:pt x="9" y="110"/>
                  </a:lnTo>
                  <a:lnTo>
                    <a:pt x="21" y="101"/>
                  </a:lnTo>
                  <a:lnTo>
                    <a:pt x="32" y="89"/>
                  </a:lnTo>
                  <a:lnTo>
                    <a:pt x="45" y="82"/>
                  </a:lnTo>
                  <a:lnTo>
                    <a:pt x="57" y="72"/>
                  </a:lnTo>
                  <a:lnTo>
                    <a:pt x="70" y="65"/>
                  </a:lnTo>
                  <a:lnTo>
                    <a:pt x="84" y="57"/>
                  </a:lnTo>
                  <a:lnTo>
                    <a:pt x="97" y="51"/>
                  </a:lnTo>
                  <a:lnTo>
                    <a:pt x="108" y="42"/>
                  </a:lnTo>
                  <a:lnTo>
                    <a:pt x="123" y="38"/>
                  </a:lnTo>
                  <a:lnTo>
                    <a:pt x="135" y="30"/>
                  </a:lnTo>
                  <a:lnTo>
                    <a:pt x="150" y="25"/>
                  </a:lnTo>
                  <a:lnTo>
                    <a:pt x="161" y="19"/>
                  </a:lnTo>
                  <a:lnTo>
                    <a:pt x="175" y="11"/>
                  </a:lnTo>
                  <a:lnTo>
                    <a:pt x="188" y="6"/>
                  </a:lnTo>
                  <a:lnTo>
                    <a:pt x="201" y="0"/>
                  </a:lnTo>
                  <a:close/>
                </a:path>
              </a:pathLst>
            </a:custGeom>
            <a:solidFill>
              <a:srgbClr val="000000"/>
            </a:solidFill>
            <a:ln w="9525">
              <a:noFill/>
              <a:round/>
              <a:headEnd/>
              <a:tailEnd/>
            </a:ln>
          </p:spPr>
          <p:txBody>
            <a:bodyPr/>
            <a:lstStyle/>
            <a:p>
              <a:endParaRPr lang="fa-IR"/>
            </a:p>
          </p:txBody>
        </p:sp>
        <p:sp>
          <p:nvSpPr>
            <p:cNvPr id="12338" name="Freeform 46"/>
            <p:cNvSpPr>
              <a:spLocks/>
            </p:cNvSpPr>
            <p:nvPr/>
          </p:nvSpPr>
          <p:spPr bwMode="auto">
            <a:xfrm>
              <a:off x="4501" y="2124"/>
              <a:ext cx="69" cy="36"/>
            </a:xfrm>
            <a:custGeom>
              <a:avLst/>
              <a:gdLst>
                <a:gd name="T0" fmla="*/ 123 w 138"/>
                <a:gd name="T1" fmla="*/ 0 h 72"/>
                <a:gd name="T2" fmla="*/ 131 w 138"/>
                <a:gd name="T3" fmla="*/ 2 h 72"/>
                <a:gd name="T4" fmla="*/ 137 w 138"/>
                <a:gd name="T5" fmla="*/ 9 h 72"/>
                <a:gd name="T6" fmla="*/ 137 w 138"/>
                <a:gd name="T7" fmla="*/ 17 h 72"/>
                <a:gd name="T8" fmla="*/ 138 w 138"/>
                <a:gd name="T9" fmla="*/ 26 h 72"/>
                <a:gd name="T10" fmla="*/ 138 w 138"/>
                <a:gd name="T11" fmla="*/ 34 h 72"/>
                <a:gd name="T12" fmla="*/ 138 w 138"/>
                <a:gd name="T13" fmla="*/ 42 h 72"/>
                <a:gd name="T14" fmla="*/ 131 w 138"/>
                <a:gd name="T15" fmla="*/ 43 h 72"/>
                <a:gd name="T16" fmla="*/ 121 w 138"/>
                <a:gd name="T17" fmla="*/ 45 h 72"/>
                <a:gd name="T18" fmla="*/ 112 w 138"/>
                <a:gd name="T19" fmla="*/ 47 h 72"/>
                <a:gd name="T20" fmla="*/ 104 w 138"/>
                <a:gd name="T21" fmla="*/ 49 h 72"/>
                <a:gd name="T22" fmla="*/ 95 w 138"/>
                <a:gd name="T23" fmla="*/ 51 h 72"/>
                <a:gd name="T24" fmla="*/ 85 w 138"/>
                <a:gd name="T25" fmla="*/ 55 h 72"/>
                <a:gd name="T26" fmla="*/ 76 w 138"/>
                <a:gd name="T27" fmla="*/ 55 h 72"/>
                <a:gd name="T28" fmla="*/ 68 w 138"/>
                <a:gd name="T29" fmla="*/ 59 h 72"/>
                <a:gd name="T30" fmla="*/ 59 w 138"/>
                <a:gd name="T31" fmla="*/ 59 h 72"/>
                <a:gd name="T32" fmla="*/ 49 w 138"/>
                <a:gd name="T33" fmla="*/ 61 h 72"/>
                <a:gd name="T34" fmla="*/ 41 w 138"/>
                <a:gd name="T35" fmla="*/ 62 h 72"/>
                <a:gd name="T36" fmla="*/ 32 w 138"/>
                <a:gd name="T37" fmla="*/ 64 h 72"/>
                <a:gd name="T38" fmla="*/ 22 w 138"/>
                <a:gd name="T39" fmla="*/ 66 h 72"/>
                <a:gd name="T40" fmla="*/ 15 w 138"/>
                <a:gd name="T41" fmla="*/ 68 h 72"/>
                <a:gd name="T42" fmla="*/ 7 w 138"/>
                <a:gd name="T43" fmla="*/ 68 h 72"/>
                <a:gd name="T44" fmla="*/ 0 w 138"/>
                <a:gd name="T45" fmla="*/ 72 h 72"/>
                <a:gd name="T46" fmla="*/ 5 w 138"/>
                <a:gd name="T47" fmla="*/ 66 h 72"/>
                <a:gd name="T48" fmla="*/ 11 w 138"/>
                <a:gd name="T49" fmla="*/ 61 h 72"/>
                <a:gd name="T50" fmla="*/ 19 w 138"/>
                <a:gd name="T51" fmla="*/ 57 h 72"/>
                <a:gd name="T52" fmla="*/ 28 w 138"/>
                <a:gd name="T53" fmla="*/ 53 h 72"/>
                <a:gd name="T54" fmla="*/ 36 w 138"/>
                <a:gd name="T55" fmla="*/ 49 h 72"/>
                <a:gd name="T56" fmla="*/ 43 w 138"/>
                <a:gd name="T57" fmla="*/ 45 h 72"/>
                <a:gd name="T58" fmla="*/ 51 w 138"/>
                <a:gd name="T59" fmla="*/ 42 h 72"/>
                <a:gd name="T60" fmla="*/ 59 w 138"/>
                <a:gd name="T61" fmla="*/ 38 h 72"/>
                <a:gd name="T62" fmla="*/ 68 w 138"/>
                <a:gd name="T63" fmla="*/ 32 h 72"/>
                <a:gd name="T64" fmla="*/ 76 w 138"/>
                <a:gd name="T65" fmla="*/ 28 h 72"/>
                <a:gd name="T66" fmla="*/ 83 w 138"/>
                <a:gd name="T67" fmla="*/ 24 h 72"/>
                <a:gd name="T68" fmla="*/ 91 w 138"/>
                <a:gd name="T69" fmla="*/ 21 h 72"/>
                <a:gd name="T70" fmla="*/ 99 w 138"/>
                <a:gd name="T71" fmla="*/ 15 h 72"/>
                <a:gd name="T72" fmla="*/ 108 w 138"/>
                <a:gd name="T73" fmla="*/ 11 h 72"/>
                <a:gd name="T74" fmla="*/ 116 w 138"/>
                <a:gd name="T75" fmla="*/ 5 h 72"/>
                <a:gd name="T76" fmla="*/ 123 w 138"/>
                <a:gd name="T77" fmla="*/ 0 h 72"/>
                <a:gd name="T78" fmla="*/ 123 w 138"/>
                <a:gd name="T79" fmla="*/ 0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72"/>
                <a:gd name="T122" fmla="*/ 138 w 138"/>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72">
                  <a:moveTo>
                    <a:pt x="123" y="0"/>
                  </a:moveTo>
                  <a:lnTo>
                    <a:pt x="131" y="2"/>
                  </a:lnTo>
                  <a:lnTo>
                    <a:pt x="137" y="9"/>
                  </a:lnTo>
                  <a:lnTo>
                    <a:pt x="137" y="17"/>
                  </a:lnTo>
                  <a:lnTo>
                    <a:pt x="138" y="26"/>
                  </a:lnTo>
                  <a:lnTo>
                    <a:pt x="138" y="34"/>
                  </a:lnTo>
                  <a:lnTo>
                    <a:pt x="138" y="42"/>
                  </a:lnTo>
                  <a:lnTo>
                    <a:pt x="131" y="43"/>
                  </a:lnTo>
                  <a:lnTo>
                    <a:pt x="121" y="45"/>
                  </a:lnTo>
                  <a:lnTo>
                    <a:pt x="112" y="47"/>
                  </a:lnTo>
                  <a:lnTo>
                    <a:pt x="104" y="49"/>
                  </a:lnTo>
                  <a:lnTo>
                    <a:pt x="95" y="51"/>
                  </a:lnTo>
                  <a:lnTo>
                    <a:pt x="85" y="55"/>
                  </a:lnTo>
                  <a:lnTo>
                    <a:pt x="76" y="55"/>
                  </a:lnTo>
                  <a:lnTo>
                    <a:pt x="68" y="59"/>
                  </a:lnTo>
                  <a:lnTo>
                    <a:pt x="59" y="59"/>
                  </a:lnTo>
                  <a:lnTo>
                    <a:pt x="49" y="61"/>
                  </a:lnTo>
                  <a:lnTo>
                    <a:pt x="41" y="62"/>
                  </a:lnTo>
                  <a:lnTo>
                    <a:pt x="32" y="64"/>
                  </a:lnTo>
                  <a:lnTo>
                    <a:pt x="22" y="66"/>
                  </a:lnTo>
                  <a:lnTo>
                    <a:pt x="15" y="68"/>
                  </a:lnTo>
                  <a:lnTo>
                    <a:pt x="7" y="68"/>
                  </a:lnTo>
                  <a:lnTo>
                    <a:pt x="0" y="72"/>
                  </a:lnTo>
                  <a:lnTo>
                    <a:pt x="5" y="66"/>
                  </a:lnTo>
                  <a:lnTo>
                    <a:pt x="11" y="61"/>
                  </a:lnTo>
                  <a:lnTo>
                    <a:pt x="19" y="57"/>
                  </a:lnTo>
                  <a:lnTo>
                    <a:pt x="28" y="53"/>
                  </a:lnTo>
                  <a:lnTo>
                    <a:pt x="36" y="49"/>
                  </a:lnTo>
                  <a:lnTo>
                    <a:pt x="43" y="45"/>
                  </a:lnTo>
                  <a:lnTo>
                    <a:pt x="51" y="42"/>
                  </a:lnTo>
                  <a:lnTo>
                    <a:pt x="59" y="38"/>
                  </a:lnTo>
                  <a:lnTo>
                    <a:pt x="68" y="32"/>
                  </a:lnTo>
                  <a:lnTo>
                    <a:pt x="76" y="28"/>
                  </a:lnTo>
                  <a:lnTo>
                    <a:pt x="83" y="24"/>
                  </a:lnTo>
                  <a:lnTo>
                    <a:pt x="91" y="21"/>
                  </a:lnTo>
                  <a:lnTo>
                    <a:pt x="99" y="15"/>
                  </a:lnTo>
                  <a:lnTo>
                    <a:pt x="108" y="11"/>
                  </a:lnTo>
                  <a:lnTo>
                    <a:pt x="116" y="5"/>
                  </a:lnTo>
                  <a:lnTo>
                    <a:pt x="123" y="0"/>
                  </a:lnTo>
                  <a:close/>
                </a:path>
              </a:pathLst>
            </a:custGeom>
            <a:solidFill>
              <a:srgbClr val="000000"/>
            </a:solidFill>
            <a:ln w="9525">
              <a:noFill/>
              <a:round/>
              <a:headEnd/>
              <a:tailEnd/>
            </a:ln>
          </p:spPr>
          <p:txBody>
            <a:bodyPr/>
            <a:lstStyle/>
            <a:p>
              <a:endParaRPr lang="fa-IR"/>
            </a:p>
          </p:txBody>
        </p:sp>
        <p:sp>
          <p:nvSpPr>
            <p:cNvPr id="12339" name="Freeform 47"/>
            <p:cNvSpPr>
              <a:spLocks/>
            </p:cNvSpPr>
            <p:nvPr/>
          </p:nvSpPr>
          <p:spPr bwMode="auto">
            <a:xfrm>
              <a:off x="3666" y="2129"/>
              <a:ext cx="16" cy="11"/>
            </a:xfrm>
            <a:custGeom>
              <a:avLst/>
              <a:gdLst>
                <a:gd name="T0" fmla="*/ 33 w 33"/>
                <a:gd name="T1" fmla="*/ 0 h 23"/>
                <a:gd name="T2" fmla="*/ 29 w 33"/>
                <a:gd name="T3" fmla="*/ 12 h 23"/>
                <a:gd name="T4" fmla="*/ 23 w 33"/>
                <a:gd name="T5" fmla="*/ 19 h 23"/>
                <a:gd name="T6" fmla="*/ 16 w 33"/>
                <a:gd name="T7" fmla="*/ 23 h 23"/>
                <a:gd name="T8" fmla="*/ 10 w 33"/>
                <a:gd name="T9" fmla="*/ 19 h 23"/>
                <a:gd name="T10" fmla="*/ 0 w 33"/>
                <a:gd name="T11" fmla="*/ 15 h 23"/>
                <a:gd name="T12" fmla="*/ 2 w 33"/>
                <a:gd name="T13" fmla="*/ 8 h 23"/>
                <a:gd name="T14" fmla="*/ 6 w 33"/>
                <a:gd name="T15" fmla="*/ 4 h 23"/>
                <a:gd name="T16" fmla="*/ 12 w 33"/>
                <a:gd name="T17" fmla="*/ 2 h 23"/>
                <a:gd name="T18" fmla="*/ 19 w 33"/>
                <a:gd name="T19" fmla="*/ 0 h 23"/>
                <a:gd name="T20" fmla="*/ 33 w 33"/>
                <a:gd name="T21" fmla="*/ 0 h 23"/>
                <a:gd name="T22" fmla="*/ 33 w 33"/>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3"/>
                <a:gd name="T38" fmla="*/ 33 w 33"/>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3">
                  <a:moveTo>
                    <a:pt x="33" y="0"/>
                  </a:moveTo>
                  <a:lnTo>
                    <a:pt x="29" y="12"/>
                  </a:lnTo>
                  <a:lnTo>
                    <a:pt x="23" y="19"/>
                  </a:lnTo>
                  <a:lnTo>
                    <a:pt x="16" y="23"/>
                  </a:lnTo>
                  <a:lnTo>
                    <a:pt x="10" y="19"/>
                  </a:lnTo>
                  <a:lnTo>
                    <a:pt x="0" y="15"/>
                  </a:lnTo>
                  <a:lnTo>
                    <a:pt x="2" y="8"/>
                  </a:lnTo>
                  <a:lnTo>
                    <a:pt x="6" y="4"/>
                  </a:lnTo>
                  <a:lnTo>
                    <a:pt x="12" y="2"/>
                  </a:lnTo>
                  <a:lnTo>
                    <a:pt x="19" y="0"/>
                  </a:lnTo>
                  <a:lnTo>
                    <a:pt x="33" y="0"/>
                  </a:lnTo>
                  <a:close/>
                </a:path>
              </a:pathLst>
            </a:custGeom>
            <a:solidFill>
              <a:srgbClr val="000000"/>
            </a:solidFill>
            <a:ln w="9525">
              <a:noFill/>
              <a:round/>
              <a:headEnd/>
              <a:tailEnd/>
            </a:ln>
          </p:spPr>
          <p:txBody>
            <a:bodyPr/>
            <a:lstStyle/>
            <a:p>
              <a:endParaRPr lang="fa-IR"/>
            </a:p>
          </p:txBody>
        </p:sp>
        <p:sp>
          <p:nvSpPr>
            <p:cNvPr id="12340" name="Freeform 48"/>
            <p:cNvSpPr>
              <a:spLocks/>
            </p:cNvSpPr>
            <p:nvPr/>
          </p:nvSpPr>
          <p:spPr bwMode="auto">
            <a:xfrm>
              <a:off x="3633" y="2147"/>
              <a:ext cx="10" cy="13"/>
            </a:xfrm>
            <a:custGeom>
              <a:avLst/>
              <a:gdLst>
                <a:gd name="T0" fmla="*/ 21 w 21"/>
                <a:gd name="T1" fmla="*/ 0 h 27"/>
                <a:gd name="T2" fmla="*/ 19 w 21"/>
                <a:gd name="T3" fmla="*/ 10 h 27"/>
                <a:gd name="T4" fmla="*/ 17 w 21"/>
                <a:gd name="T5" fmla="*/ 17 h 27"/>
                <a:gd name="T6" fmla="*/ 13 w 21"/>
                <a:gd name="T7" fmla="*/ 21 h 27"/>
                <a:gd name="T8" fmla="*/ 9 w 21"/>
                <a:gd name="T9" fmla="*/ 25 h 27"/>
                <a:gd name="T10" fmla="*/ 4 w 21"/>
                <a:gd name="T11" fmla="*/ 25 h 27"/>
                <a:gd name="T12" fmla="*/ 2 w 21"/>
                <a:gd name="T13" fmla="*/ 27 h 27"/>
                <a:gd name="T14" fmla="*/ 0 w 21"/>
                <a:gd name="T15" fmla="*/ 21 h 27"/>
                <a:gd name="T16" fmla="*/ 4 w 21"/>
                <a:gd name="T17" fmla="*/ 14 h 27"/>
                <a:gd name="T18" fmla="*/ 5 w 21"/>
                <a:gd name="T19" fmla="*/ 10 h 27"/>
                <a:gd name="T20" fmla="*/ 9 w 21"/>
                <a:gd name="T21" fmla="*/ 4 h 27"/>
                <a:gd name="T22" fmla="*/ 13 w 21"/>
                <a:gd name="T23" fmla="*/ 2 h 27"/>
                <a:gd name="T24" fmla="*/ 21 w 21"/>
                <a:gd name="T25" fmla="*/ 0 h 27"/>
                <a:gd name="T26" fmla="*/ 21 w 21"/>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7"/>
                <a:gd name="T44" fmla="*/ 21 w 21"/>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7">
                  <a:moveTo>
                    <a:pt x="21" y="0"/>
                  </a:moveTo>
                  <a:lnTo>
                    <a:pt x="19" y="10"/>
                  </a:lnTo>
                  <a:lnTo>
                    <a:pt x="17" y="17"/>
                  </a:lnTo>
                  <a:lnTo>
                    <a:pt x="13" y="21"/>
                  </a:lnTo>
                  <a:lnTo>
                    <a:pt x="9" y="25"/>
                  </a:lnTo>
                  <a:lnTo>
                    <a:pt x="4" y="25"/>
                  </a:lnTo>
                  <a:lnTo>
                    <a:pt x="2" y="27"/>
                  </a:lnTo>
                  <a:lnTo>
                    <a:pt x="0" y="21"/>
                  </a:lnTo>
                  <a:lnTo>
                    <a:pt x="4" y="14"/>
                  </a:lnTo>
                  <a:lnTo>
                    <a:pt x="5" y="10"/>
                  </a:lnTo>
                  <a:lnTo>
                    <a:pt x="9" y="4"/>
                  </a:lnTo>
                  <a:lnTo>
                    <a:pt x="13" y="2"/>
                  </a:lnTo>
                  <a:lnTo>
                    <a:pt x="21" y="0"/>
                  </a:lnTo>
                  <a:close/>
                </a:path>
              </a:pathLst>
            </a:custGeom>
            <a:solidFill>
              <a:srgbClr val="000000"/>
            </a:solidFill>
            <a:ln w="9525">
              <a:noFill/>
              <a:round/>
              <a:headEnd/>
              <a:tailEnd/>
            </a:ln>
          </p:spPr>
          <p:txBody>
            <a:bodyPr/>
            <a:lstStyle/>
            <a:p>
              <a:endParaRPr lang="fa-IR"/>
            </a:p>
          </p:txBody>
        </p:sp>
        <p:sp>
          <p:nvSpPr>
            <p:cNvPr id="12341" name="Freeform 49"/>
            <p:cNvSpPr>
              <a:spLocks/>
            </p:cNvSpPr>
            <p:nvPr/>
          </p:nvSpPr>
          <p:spPr bwMode="auto">
            <a:xfrm>
              <a:off x="3702" y="2156"/>
              <a:ext cx="23" cy="17"/>
            </a:xfrm>
            <a:custGeom>
              <a:avLst/>
              <a:gdLst>
                <a:gd name="T0" fmla="*/ 32 w 45"/>
                <a:gd name="T1" fmla="*/ 0 h 35"/>
                <a:gd name="T2" fmla="*/ 41 w 45"/>
                <a:gd name="T3" fmla="*/ 0 h 35"/>
                <a:gd name="T4" fmla="*/ 45 w 45"/>
                <a:gd name="T5" fmla="*/ 4 h 35"/>
                <a:gd name="T6" fmla="*/ 43 w 45"/>
                <a:gd name="T7" fmla="*/ 8 h 35"/>
                <a:gd name="T8" fmla="*/ 38 w 45"/>
                <a:gd name="T9" fmla="*/ 14 h 35"/>
                <a:gd name="T10" fmla="*/ 28 w 45"/>
                <a:gd name="T11" fmla="*/ 19 h 35"/>
                <a:gd name="T12" fmla="*/ 19 w 45"/>
                <a:gd name="T13" fmla="*/ 25 h 35"/>
                <a:gd name="T14" fmla="*/ 7 w 45"/>
                <a:gd name="T15" fmla="*/ 31 h 35"/>
                <a:gd name="T16" fmla="*/ 1 w 45"/>
                <a:gd name="T17" fmla="*/ 35 h 35"/>
                <a:gd name="T18" fmla="*/ 0 w 45"/>
                <a:gd name="T19" fmla="*/ 31 h 35"/>
                <a:gd name="T20" fmla="*/ 7 w 45"/>
                <a:gd name="T21" fmla="*/ 19 h 35"/>
                <a:gd name="T22" fmla="*/ 19 w 45"/>
                <a:gd name="T23" fmla="*/ 12 h 35"/>
                <a:gd name="T24" fmla="*/ 24 w 45"/>
                <a:gd name="T25" fmla="*/ 6 h 35"/>
                <a:gd name="T26" fmla="*/ 32 w 45"/>
                <a:gd name="T27" fmla="*/ 0 h 35"/>
                <a:gd name="T28" fmla="*/ 32 w 45"/>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5"/>
                <a:gd name="T47" fmla="*/ 45 w 45"/>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5">
                  <a:moveTo>
                    <a:pt x="32" y="0"/>
                  </a:moveTo>
                  <a:lnTo>
                    <a:pt x="41" y="0"/>
                  </a:lnTo>
                  <a:lnTo>
                    <a:pt x="45" y="4"/>
                  </a:lnTo>
                  <a:lnTo>
                    <a:pt x="43" y="8"/>
                  </a:lnTo>
                  <a:lnTo>
                    <a:pt x="38" y="14"/>
                  </a:lnTo>
                  <a:lnTo>
                    <a:pt x="28" y="19"/>
                  </a:lnTo>
                  <a:lnTo>
                    <a:pt x="19" y="25"/>
                  </a:lnTo>
                  <a:lnTo>
                    <a:pt x="7" y="31"/>
                  </a:lnTo>
                  <a:lnTo>
                    <a:pt x="1" y="35"/>
                  </a:lnTo>
                  <a:lnTo>
                    <a:pt x="0" y="31"/>
                  </a:lnTo>
                  <a:lnTo>
                    <a:pt x="7" y="19"/>
                  </a:lnTo>
                  <a:lnTo>
                    <a:pt x="19" y="12"/>
                  </a:lnTo>
                  <a:lnTo>
                    <a:pt x="24" y="6"/>
                  </a:lnTo>
                  <a:lnTo>
                    <a:pt x="32" y="0"/>
                  </a:lnTo>
                  <a:close/>
                </a:path>
              </a:pathLst>
            </a:custGeom>
            <a:solidFill>
              <a:srgbClr val="000000"/>
            </a:solidFill>
            <a:ln w="9525">
              <a:noFill/>
              <a:round/>
              <a:headEnd/>
              <a:tailEnd/>
            </a:ln>
          </p:spPr>
          <p:txBody>
            <a:bodyPr/>
            <a:lstStyle/>
            <a:p>
              <a:endParaRPr lang="fa-IR"/>
            </a:p>
          </p:txBody>
        </p:sp>
        <p:sp>
          <p:nvSpPr>
            <p:cNvPr id="12342" name="Freeform 50"/>
            <p:cNvSpPr>
              <a:spLocks/>
            </p:cNvSpPr>
            <p:nvPr/>
          </p:nvSpPr>
          <p:spPr bwMode="auto">
            <a:xfrm>
              <a:off x="4468" y="2168"/>
              <a:ext cx="114" cy="24"/>
            </a:xfrm>
            <a:custGeom>
              <a:avLst/>
              <a:gdLst>
                <a:gd name="T0" fmla="*/ 190 w 228"/>
                <a:gd name="T1" fmla="*/ 0 h 50"/>
                <a:gd name="T2" fmla="*/ 196 w 228"/>
                <a:gd name="T3" fmla="*/ 2 h 50"/>
                <a:gd name="T4" fmla="*/ 205 w 228"/>
                <a:gd name="T5" fmla="*/ 12 h 50"/>
                <a:gd name="T6" fmla="*/ 211 w 228"/>
                <a:gd name="T7" fmla="*/ 17 h 50"/>
                <a:gd name="T8" fmla="*/ 215 w 228"/>
                <a:gd name="T9" fmla="*/ 25 h 50"/>
                <a:gd name="T10" fmla="*/ 221 w 228"/>
                <a:gd name="T11" fmla="*/ 33 h 50"/>
                <a:gd name="T12" fmla="*/ 226 w 228"/>
                <a:gd name="T13" fmla="*/ 40 h 50"/>
                <a:gd name="T14" fmla="*/ 228 w 228"/>
                <a:gd name="T15" fmla="*/ 48 h 50"/>
                <a:gd name="T16" fmla="*/ 228 w 228"/>
                <a:gd name="T17" fmla="*/ 50 h 50"/>
                <a:gd name="T18" fmla="*/ 224 w 228"/>
                <a:gd name="T19" fmla="*/ 48 h 50"/>
                <a:gd name="T20" fmla="*/ 219 w 228"/>
                <a:gd name="T21" fmla="*/ 46 h 50"/>
                <a:gd name="T22" fmla="*/ 211 w 228"/>
                <a:gd name="T23" fmla="*/ 40 h 50"/>
                <a:gd name="T24" fmla="*/ 204 w 228"/>
                <a:gd name="T25" fmla="*/ 34 h 50"/>
                <a:gd name="T26" fmla="*/ 194 w 228"/>
                <a:gd name="T27" fmla="*/ 29 h 50"/>
                <a:gd name="T28" fmla="*/ 186 w 228"/>
                <a:gd name="T29" fmla="*/ 25 h 50"/>
                <a:gd name="T30" fmla="*/ 175 w 228"/>
                <a:gd name="T31" fmla="*/ 23 h 50"/>
                <a:gd name="T32" fmla="*/ 166 w 228"/>
                <a:gd name="T33" fmla="*/ 23 h 50"/>
                <a:gd name="T34" fmla="*/ 152 w 228"/>
                <a:gd name="T35" fmla="*/ 23 h 50"/>
                <a:gd name="T36" fmla="*/ 139 w 228"/>
                <a:gd name="T37" fmla="*/ 23 h 50"/>
                <a:gd name="T38" fmla="*/ 126 w 228"/>
                <a:gd name="T39" fmla="*/ 25 h 50"/>
                <a:gd name="T40" fmla="*/ 112 w 228"/>
                <a:gd name="T41" fmla="*/ 29 h 50"/>
                <a:gd name="T42" fmla="*/ 95 w 228"/>
                <a:gd name="T43" fmla="*/ 31 h 50"/>
                <a:gd name="T44" fmla="*/ 82 w 228"/>
                <a:gd name="T45" fmla="*/ 33 h 50"/>
                <a:gd name="T46" fmla="*/ 65 w 228"/>
                <a:gd name="T47" fmla="*/ 34 h 50"/>
                <a:gd name="T48" fmla="*/ 51 w 228"/>
                <a:gd name="T49" fmla="*/ 38 h 50"/>
                <a:gd name="T50" fmla="*/ 36 w 228"/>
                <a:gd name="T51" fmla="*/ 38 h 50"/>
                <a:gd name="T52" fmla="*/ 23 w 228"/>
                <a:gd name="T53" fmla="*/ 40 h 50"/>
                <a:gd name="T54" fmla="*/ 12 w 228"/>
                <a:gd name="T55" fmla="*/ 42 h 50"/>
                <a:gd name="T56" fmla="*/ 0 w 228"/>
                <a:gd name="T57" fmla="*/ 44 h 50"/>
                <a:gd name="T58" fmla="*/ 10 w 228"/>
                <a:gd name="T59" fmla="*/ 36 h 50"/>
                <a:gd name="T60" fmla="*/ 21 w 228"/>
                <a:gd name="T61" fmla="*/ 33 h 50"/>
                <a:gd name="T62" fmla="*/ 32 w 228"/>
                <a:gd name="T63" fmla="*/ 31 h 50"/>
                <a:gd name="T64" fmla="*/ 44 w 228"/>
                <a:gd name="T65" fmla="*/ 27 h 50"/>
                <a:gd name="T66" fmla="*/ 55 w 228"/>
                <a:gd name="T67" fmla="*/ 25 h 50"/>
                <a:gd name="T68" fmla="*/ 69 w 228"/>
                <a:gd name="T69" fmla="*/ 23 h 50"/>
                <a:gd name="T70" fmla="*/ 80 w 228"/>
                <a:gd name="T71" fmla="*/ 21 h 50"/>
                <a:gd name="T72" fmla="*/ 93 w 228"/>
                <a:gd name="T73" fmla="*/ 21 h 50"/>
                <a:gd name="T74" fmla="*/ 105 w 228"/>
                <a:gd name="T75" fmla="*/ 19 h 50"/>
                <a:gd name="T76" fmla="*/ 116 w 228"/>
                <a:gd name="T77" fmla="*/ 17 h 50"/>
                <a:gd name="T78" fmla="*/ 129 w 228"/>
                <a:gd name="T79" fmla="*/ 17 h 50"/>
                <a:gd name="T80" fmla="*/ 143 w 228"/>
                <a:gd name="T81" fmla="*/ 15 h 50"/>
                <a:gd name="T82" fmla="*/ 154 w 228"/>
                <a:gd name="T83" fmla="*/ 12 h 50"/>
                <a:gd name="T84" fmla="*/ 166 w 228"/>
                <a:gd name="T85" fmla="*/ 8 h 50"/>
                <a:gd name="T86" fmla="*/ 179 w 228"/>
                <a:gd name="T87" fmla="*/ 4 h 50"/>
                <a:gd name="T88" fmla="*/ 190 w 228"/>
                <a:gd name="T89" fmla="*/ 0 h 50"/>
                <a:gd name="T90" fmla="*/ 190 w 228"/>
                <a:gd name="T91" fmla="*/ 0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50"/>
                <a:gd name="T140" fmla="*/ 228 w 228"/>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50">
                  <a:moveTo>
                    <a:pt x="190" y="0"/>
                  </a:moveTo>
                  <a:lnTo>
                    <a:pt x="196" y="2"/>
                  </a:lnTo>
                  <a:lnTo>
                    <a:pt x="205" y="12"/>
                  </a:lnTo>
                  <a:lnTo>
                    <a:pt x="211" y="17"/>
                  </a:lnTo>
                  <a:lnTo>
                    <a:pt x="215" y="25"/>
                  </a:lnTo>
                  <a:lnTo>
                    <a:pt x="221" y="33"/>
                  </a:lnTo>
                  <a:lnTo>
                    <a:pt x="226" y="40"/>
                  </a:lnTo>
                  <a:lnTo>
                    <a:pt x="228" y="48"/>
                  </a:lnTo>
                  <a:lnTo>
                    <a:pt x="228" y="50"/>
                  </a:lnTo>
                  <a:lnTo>
                    <a:pt x="224" y="48"/>
                  </a:lnTo>
                  <a:lnTo>
                    <a:pt x="219" y="46"/>
                  </a:lnTo>
                  <a:lnTo>
                    <a:pt x="211" y="40"/>
                  </a:lnTo>
                  <a:lnTo>
                    <a:pt x="204" y="34"/>
                  </a:lnTo>
                  <a:lnTo>
                    <a:pt x="194" y="29"/>
                  </a:lnTo>
                  <a:lnTo>
                    <a:pt x="186" y="25"/>
                  </a:lnTo>
                  <a:lnTo>
                    <a:pt x="175" y="23"/>
                  </a:lnTo>
                  <a:lnTo>
                    <a:pt x="166" y="23"/>
                  </a:lnTo>
                  <a:lnTo>
                    <a:pt x="152" y="23"/>
                  </a:lnTo>
                  <a:lnTo>
                    <a:pt x="139" y="23"/>
                  </a:lnTo>
                  <a:lnTo>
                    <a:pt x="126" y="25"/>
                  </a:lnTo>
                  <a:lnTo>
                    <a:pt x="112" y="29"/>
                  </a:lnTo>
                  <a:lnTo>
                    <a:pt x="95" y="31"/>
                  </a:lnTo>
                  <a:lnTo>
                    <a:pt x="82" y="33"/>
                  </a:lnTo>
                  <a:lnTo>
                    <a:pt x="65" y="34"/>
                  </a:lnTo>
                  <a:lnTo>
                    <a:pt x="51" y="38"/>
                  </a:lnTo>
                  <a:lnTo>
                    <a:pt x="36" y="38"/>
                  </a:lnTo>
                  <a:lnTo>
                    <a:pt x="23" y="40"/>
                  </a:lnTo>
                  <a:lnTo>
                    <a:pt x="12" y="42"/>
                  </a:lnTo>
                  <a:lnTo>
                    <a:pt x="0" y="44"/>
                  </a:lnTo>
                  <a:lnTo>
                    <a:pt x="10" y="36"/>
                  </a:lnTo>
                  <a:lnTo>
                    <a:pt x="21" y="33"/>
                  </a:lnTo>
                  <a:lnTo>
                    <a:pt x="32" y="31"/>
                  </a:lnTo>
                  <a:lnTo>
                    <a:pt x="44" y="27"/>
                  </a:lnTo>
                  <a:lnTo>
                    <a:pt x="55" y="25"/>
                  </a:lnTo>
                  <a:lnTo>
                    <a:pt x="69" y="23"/>
                  </a:lnTo>
                  <a:lnTo>
                    <a:pt x="80" y="21"/>
                  </a:lnTo>
                  <a:lnTo>
                    <a:pt x="93" y="21"/>
                  </a:lnTo>
                  <a:lnTo>
                    <a:pt x="105" y="19"/>
                  </a:lnTo>
                  <a:lnTo>
                    <a:pt x="116" y="17"/>
                  </a:lnTo>
                  <a:lnTo>
                    <a:pt x="129" y="17"/>
                  </a:lnTo>
                  <a:lnTo>
                    <a:pt x="143" y="15"/>
                  </a:lnTo>
                  <a:lnTo>
                    <a:pt x="154" y="12"/>
                  </a:lnTo>
                  <a:lnTo>
                    <a:pt x="166" y="8"/>
                  </a:lnTo>
                  <a:lnTo>
                    <a:pt x="179" y="4"/>
                  </a:lnTo>
                  <a:lnTo>
                    <a:pt x="190" y="0"/>
                  </a:lnTo>
                  <a:close/>
                </a:path>
              </a:pathLst>
            </a:custGeom>
            <a:solidFill>
              <a:srgbClr val="000000"/>
            </a:solidFill>
            <a:ln w="9525">
              <a:noFill/>
              <a:round/>
              <a:headEnd/>
              <a:tailEnd/>
            </a:ln>
          </p:spPr>
          <p:txBody>
            <a:bodyPr/>
            <a:lstStyle/>
            <a:p>
              <a:endParaRPr lang="fa-IR"/>
            </a:p>
          </p:txBody>
        </p:sp>
        <p:sp>
          <p:nvSpPr>
            <p:cNvPr id="12343" name="Freeform 51"/>
            <p:cNvSpPr>
              <a:spLocks/>
            </p:cNvSpPr>
            <p:nvPr/>
          </p:nvSpPr>
          <p:spPr bwMode="auto">
            <a:xfrm>
              <a:off x="3365" y="2171"/>
              <a:ext cx="68" cy="39"/>
            </a:xfrm>
            <a:custGeom>
              <a:avLst/>
              <a:gdLst>
                <a:gd name="T0" fmla="*/ 136 w 136"/>
                <a:gd name="T1" fmla="*/ 0 h 78"/>
                <a:gd name="T2" fmla="*/ 131 w 136"/>
                <a:gd name="T3" fmla="*/ 4 h 78"/>
                <a:gd name="T4" fmla="*/ 125 w 136"/>
                <a:gd name="T5" fmla="*/ 13 h 78"/>
                <a:gd name="T6" fmla="*/ 117 w 136"/>
                <a:gd name="T7" fmla="*/ 21 h 78"/>
                <a:gd name="T8" fmla="*/ 112 w 136"/>
                <a:gd name="T9" fmla="*/ 28 h 78"/>
                <a:gd name="T10" fmla="*/ 104 w 136"/>
                <a:gd name="T11" fmla="*/ 36 h 78"/>
                <a:gd name="T12" fmla="*/ 95 w 136"/>
                <a:gd name="T13" fmla="*/ 44 h 78"/>
                <a:gd name="T14" fmla="*/ 87 w 136"/>
                <a:gd name="T15" fmla="*/ 49 h 78"/>
                <a:gd name="T16" fmla="*/ 81 w 136"/>
                <a:gd name="T17" fmla="*/ 57 h 78"/>
                <a:gd name="T18" fmla="*/ 70 w 136"/>
                <a:gd name="T19" fmla="*/ 64 h 78"/>
                <a:gd name="T20" fmla="*/ 60 w 136"/>
                <a:gd name="T21" fmla="*/ 72 h 78"/>
                <a:gd name="T22" fmla="*/ 49 w 136"/>
                <a:gd name="T23" fmla="*/ 74 h 78"/>
                <a:gd name="T24" fmla="*/ 38 w 136"/>
                <a:gd name="T25" fmla="*/ 78 h 78"/>
                <a:gd name="T26" fmla="*/ 28 w 136"/>
                <a:gd name="T27" fmla="*/ 76 h 78"/>
                <a:gd name="T28" fmla="*/ 17 w 136"/>
                <a:gd name="T29" fmla="*/ 74 h 78"/>
                <a:gd name="T30" fmla="*/ 7 w 136"/>
                <a:gd name="T31" fmla="*/ 66 h 78"/>
                <a:gd name="T32" fmla="*/ 0 w 136"/>
                <a:gd name="T33" fmla="*/ 57 h 78"/>
                <a:gd name="T34" fmla="*/ 7 w 136"/>
                <a:gd name="T35" fmla="*/ 53 h 78"/>
                <a:gd name="T36" fmla="*/ 20 w 136"/>
                <a:gd name="T37" fmla="*/ 55 h 78"/>
                <a:gd name="T38" fmla="*/ 22 w 136"/>
                <a:gd name="T39" fmla="*/ 47 h 78"/>
                <a:gd name="T40" fmla="*/ 28 w 136"/>
                <a:gd name="T41" fmla="*/ 42 h 78"/>
                <a:gd name="T42" fmla="*/ 36 w 136"/>
                <a:gd name="T43" fmla="*/ 36 h 78"/>
                <a:gd name="T44" fmla="*/ 45 w 136"/>
                <a:gd name="T45" fmla="*/ 32 h 78"/>
                <a:gd name="T46" fmla="*/ 55 w 136"/>
                <a:gd name="T47" fmla="*/ 26 h 78"/>
                <a:gd name="T48" fmla="*/ 66 w 136"/>
                <a:gd name="T49" fmla="*/ 23 h 78"/>
                <a:gd name="T50" fmla="*/ 78 w 136"/>
                <a:gd name="T51" fmla="*/ 21 h 78"/>
                <a:gd name="T52" fmla="*/ 91 w 136"/>
                <a:gd name="T53" fmla="*/ 17 h 78"/>
                <a:gd name="T54" fmla="*/ 104 w 136"/>
                <a:gd name="T55" fmla="*/ 13 h 78"/>
                <a:gd name="T56" fmla="*/ 116 w 136"/>
                <a:gd name="T57" fmla="*/ 9 h 78"/>
                <a:gd name="T58" fmla="*/ 127 w 136"/>
                <a:gd name="T59" fmla="*/ 4 h 78"/>
                <a:gd name="T60" fmla="*/ 136 w 136"/>
                <a:gd name="T61" fmla="*/ 0 h 78"/>
                <a:gd name="T62" fmla="*/ 136 w 136"/>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78"/>
                <a:gd name="T98" fmla="*/ 136 w 136"/>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78">
                  <a:moveTo>
                    <a:pt x="136" y="0"/>
                  </a:moveTo>
                  <a:lnTo>
                    <a:pt x="131" y="4"/>
                  </a:lnTo>
                  <a:lnTo>
                    <a:pt x="125" y="13"/>
                  </a:lnTo>
                  <a:lnTo>
                    <a:pt x="117" y="21"/>
                  </a:lnTo>
                  <a:lnTo>
                    <a:pt x="112" y="28"/>
                  </a:lnTo>
                  <a:lnTo>
                    <a:pt x="104" y="36"/>
                  </a:lnTo>
                  <a:lnTo>
                    <a:pt x="95" y="44"/>
                  </a:lnTo>
                  <a:lnTo>
                    <a:pt x="87" y="49"/>
                  </a:lnTo>
                  <a:lnTo>
                    <a:pt x="81" y="57"/>
                  </a:lnTo>
                  <a:lnTo>
                    <a:pt x="70" y="64"/>
                  </a:lnTo>
                  <a:lnTo>
                    <a:pt x="60" y="72"/>
                  </a:lnTo>
                  <a:lnTo>
                    <a:pt x="49" y="74"/>
                  </a:lnTo>
                  <a:lnTo>
                    <a:pt x="38" y="78"/>
                  </a:lnTo>
                  <a:lnTo>
                    <a:pt x="28" y="76"/>
                  </a:lnTo>
                  <a:lnTo>
                    <a:pt x="17" y="74"/>
                  </a:lnTo>
                  <a:lnTo>
                    <a:pt x="7" y="66"/>
                  </a:lnTo>
                  <a:lnTo>
                    <a:pt x="0" y="57"/>
                  </a:lnTo>
                  <a:lnTo>
                    <a:pt x="7" y="53"/>
                  </a:lnTo>
                  <a:lnTo>
                    <a:pt x="20" y="55"/>
                  </a:lnTo>
                  <a:lnTo>
                    <a:pt x="22" y="47"/>
                  </a:lnTo>
                  <a:lnTo>
                    <a:pt x="28" y="42"/>
                  </a:lnTo>
                  <a:lnTo>
                    <a:pt x="36" y="36"/>
                  </a:lnTo>
                  <a:lnTo>
                    <a:pt x="45" y="32"/>
                  </a:lnTo>
                  <a:lnTo>
                    <a:pt x="55" y="26"/>
                  </a:lnTo>
                  <a:lnTo>
                    <a:pt x="66" y="23"/>
                  </a:lnTo>
                  <a:lnTo>
                    <a:pt x="78" y="21"/>
                  </a:lnTo>
                  <a:lnTo>
                    <a:pt x="91" y="17"/>
                  </a:lnTo>
                  <a:lnTo>
                    <a:pt x="104" y="13"/>
                  </a:lnTo>
                  <a:lnTo>
                    <a:pt x="116" y="9"/>
                  </a:lnTo>
                  <a:lnTo>
                    <a:pt x="127" y="4"/>
                  </a:lnTo>
                  <a:lnTo>
                    <a:pt x="136" y="0"/>
                  </a:lnTo>
                  <a:close/>
                </a:path>
              </a:pathLst>
            </a:custGeom>
            <a:solidFill>
              <a:srgbClr val="000000"/>
            </a:solidFill>
            <a:ln w="9525">
              <a:noFill/>
              <a:round/>
              <a:headEnd/>
              <a:tailEnd/>
            </a:ln>
          </p:spPr>
          <p:txBody>
            <a:bodyPr/>
            <a:lstStyle/>
            <a:p>
              <a:endParaRPr lang="fa-IR"/>
            </a:p>
          </p:txBody>
        </p:sp>
        <p:sp>
          <p:nvSpPr>
            <p:cNvPr id="12344" name="Freeform 52"/>
            <p:cNvSpPr>
              <a:spLocks/>
            </p:cNvSpPr>
            <p:nvPr/>
          </p:nvSpPr>
          <p:spPr bwMode="auto">
            <a:xfrm>
              <a:off x="3560" y="2171"/>
              <a:ext cx="51" cy="58"/>
            </a:xfrm>
            <a:custGeom>
              <a:avLst/>
              <a:gdLst>
                <a:gd name="T0" fmla="*/ 103 w 103"/>
                <a:gd name="T1" fmla="*/ 0 h 116"/>
                <a:gd name="T2" fmla="*/ 99 w 103"/>
                <a:gd name="T3" fmla="*/ 6 h 116"/>
                <a:gd name="T4" fmla="*/ 94 w 103"/>
                <a:gd name="T5" fmla="*/ 17 h 116"/>
                <a:gd name="T6" fmla="*/ 86 w 103"/>
                <a:gd name="T7" fmla="*/ 28 h 116"/>
                <a:gd name="T8" fmla="*/ 76 w 103"/>
                <a:gd name="T9" fmla="*/ 42 h 116"/>
                <a:gd name="T10" fmla="*/ 65 w 103"/>
                <a:gd name="T11" fmla="*/ 53 h 116"/>
                <a:gd name="T12" fmla="*/ 54 w 103"/>
                <a:gd name="T13" fmla="*/ 66 h 116"/>
                <a:gd name="T14" fmla="*/ 44 w 103"/>
                <a:gd name="T15" fmla="*/ 80 h 116"/>
                <a:gd name="T16" fmla="*/ 33 w 103"/>
                <a:gd name="T17" fmla="*/ 93 h 116"/>
                <a:gd name="T18" fmla="*/ 21 w 103"/>
                <a:gd name="T19" fmla="*/ 101 h 116"/>
                <a:gd name="T20" fmla="*/ 14 w 103"/>
                <a:gd name="T21" fmla="*/ 108 h 116"/>
                <a:gd name="T22" fmla="*/ 6 w 103"/>
                <a:gd name="T23" fmla="*/ 112 h 116"/>
                <a:gd name="T24" fmla="*/ 2 w 103"/>
                <a:gd name="T25" fmla="*/ 116 h 116"/>
                <a:gd name="T26" fmla="*/ 0 w 103"/>
                <a:gd name="T27" fmla="*/ 112 h 116"/>
                <a:gd name="T28" fmla="*/ 0 w 103"/>
                <a:gd name="T29" fmla="*/ 106 h 116"/>
                <a:gd name="T30" fmla="*/ 6 w 103"/>
                <a:gd name="T31" fmla="*/ 95 h 116"/>
                <a:gd name="T32" fmla="*/ 17 w 103"/>
                <a:gd name="T33" fmla="*/ 78 h 116"/>
                <a:gd name="T34" fmla="*/ 27 w 103"/>
                <a:gd name="T35" fmla="*/ 66 h 116"/>
                <a:gd name="T36" fmla="*/ 36 w 103"/>
                <a:gd name="T37" fmla="*/ 57 h 116"/>
                <a:gd name="T38" fmla="*/ 44 w 103"/>
                <a:gd name="T39" fmla="*/ 45 h 116"/>
                <a:gd name="T40" fmla="*/ 54 w 103"/>
                <a:gd name="T41" fmla="*/ 36 h 116"/>
                <a:gd name="T42" fmla="*/ 63 w 103"/>
                <a:gd name="T43" fmla="*/ 23 h 116"/>
                <a:gd name="T44" fmla="*/ 76 w 103"/>
                <a:gd name="T45" fmla="*/ 13 h 116"/>
                <a:gd name="T46" fmla="*/ 82 w 103"/>
                <a:gd name="T47" fmla="*/ 9 h 116"/>
                <a:gd name="T48" fmla="*/ 88 w 103"/>
                <a:gd name="T49" fmla="*/ 6 h 116"/>
                <a:gd name="T50" fmla="*/ 95 w 103"/>
                <a:gd name="T51" fmla="*/ 2 h 116"/>
                <a:gd name="T52" fmla="*/ 103 w 103"/>
                <a:gd name="T53" fmla="*/ 0 h 116"/>
                <a:gd name="T54" fmla="*/ 103 w 103"/>
                <a:gd name="T55" fmla="*/ 0 h 1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16"/>
                <a:gd name="T86" fmla="*/ 103 w 103"/>
                <a:gd name="T87" fmla="*/ 116 h 1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16">
                  <a:moveTo>
                    <a:pt x="103" y="0"/>
                  </a:moveTo>
                  <a:lnTo>
                    <a:pt x="99" y="6"/>
                  </a:lnTo>
                  <a:lnTo>
                    <a:pt x="94" y="17"/>
                  </a:lnTo>
                  <a:lnTo>
                    <a:pt x="86" y="28"/>
                  </a:lnTo>
                  <a:lnTo>
                    <a:pt x="76" y="42"/>
                  </a:lnTo>
                  <a:lnTo>
                    <a:pt x="65" y="53"/>
                  </a:lnTo>
                  <a:lnTo>
                    <a:pt x="54" y="66"/>
                  </a:lnTo>
                  <a:lnTo>
                    <a:pt x="44" y="80"/>
                  </a:lnTo>
                  <a:lnTo>
                    <a:pt x="33" y="93"/>
                  </a:lnTo>
                  <a:lnTo>
                    <a:pt x="21" y="101"/>
                  </a:lnTo>
                  <a:lnTo>
                    <a:pt x="14" y="108"/>
                  </a:lnTo>
                  <a:lnTo>
                    <a:pt x="6" y="112"/>
                  </a:lnTo>
                  <a:lnTo>
                    <a:pt x="2" y="116"/>
                  </a:lnTo>
                  <a:lnTo>
                    <a:pt x="0" y="112"/>
                  </a:lnTo>
                  <a:lnTo>
                    <a:pt x="0" y="106"/>
                  </a:lnTo>
                  <a:lnTo>
                    <a:pt x="6" y="95"/>
                  </a:lnTo>
                  <a:lnTo>
                    <a:pt x="17" y="78"/>
                  </a:lnTo>
                  <a:lnTo>
                    <a:pt x="27" y="66"/>
                  </a:lnTo>
                  <a:lnTo>
                    <a:pt x="36" y="57"/>
                  </a:lnTo>
                  <a:lnTo>
                    <a:pt x="44" y="45"/>
                  </a:lnTo>
                  <a:lnTo>
                    <a:pt x="54" y="36"/>
                  </a:lnTo>
                  <a:lnTo>
                    <a:pt x="63" y="23"/>
                  </a:lnTo>
                  <a:lnTo>
                    <a:pt x="76" y="13"/>
                  </a:lnTo>
                  <a:lnTo>
                    <a:pt x="82" y="9"/>
                  </a:lnTo>
                  <a:lnTo>
                    <a:pt x="88" y="6"/>
                  </a:lnTo>
                  <a:lnTo>
                    <a:pt x="95" y="2"/>
                  </a:lnTo>
                  <a:lnTo>
                    <a:pt x="103" y="0"/>
                  </a:lnTo>
                  <a:close/>
                </a:path>
              </a:pathLst>
            </a:custGeom>
            <a:solidFill>
              <a:srgbClr val="000000"/>
            </a:solidFill>
            <a:ln w="9525">
              <a:noFill/>
              <a:round/>
              <a:headEnd/>
              <a:tailEnd/>
            </a:ln>
          </p:spPr>
          <p:txBody>
            <a:bodyPr/>
            <a:lstStyle/>
            <a:p>
              <a:endParaRPr lang="fa-IR"/>
            </a:p>
          </p:txBody>
        </p:sp>
        <p:sp>
          <p:nvSpPr>
            <p:cNvPr id="12345" name="Freeform 53"/>
            <p:cNvSpPr>
              <a:spLocks/>
            </p:cNvSpPr>
            <p:nvPr/>
          </p:nvSpPr>
          <p:spPr bwMode="auto">
            <a:xfrm>
              <a:off x="3790" y="2171"/>
              <a:ext cx="18" cy="12"/>
            </a:xfrm>
            <a:custGeom>
              <a:avLst/>
              <a:gdLst>
                <a:gd name="T0" fmla="*/ 6 w 37"/>
                <a:gd name="T1" fmla="*/ 0 h 23"/>
                <a:gd name="T2" fmla="*/ 14 w 37"/>
                <a:gd name="T3" fmla="*/ 0 h 23"/>
                <a:gd name="T4" fmla="*/ 19 w 37"/>
                <a:gd name="T5" fmla="*/ 4 h 23"/>
                <a:gd name="T6" fmla="*/ 27 w 37"/>
                <a:gd name="T7" fmla="*/ 4 h 23"/>
                <a:gd name="T8" fmla="*/ 37 w 37"/>
                <a:gd name="T9" fmla="*/ 6 h 23"/>
                <a:gd name="T10" fmla="*/ 31 w 37"/>
                <a:gd name="T11" fmla="*/ 15 h 23"/>
                <a:gd name="T12" fmla="*/ 23 w 37"/>
                <a:gd name="T13" fmla="*/ 21 h 23"/>
                <a:gd name="T14" fmla="*/ 14 w 37"/>
                <a:gd name="T15" fmla="*/ 23 h 23"/>
                <a:gd name="T16" fmla="*/ 6 w 37"/>
                <a:gd name="T17" fmla="*/ 19 h 23"/>
                <a:gd name="T18" fmla="*/ 0 w 37"/>
                <a:gd name="T19" fmla="*/ 15 h 23"/>
                <a:gd name="T20" fmla="*/ 0 w 37"/>
                <a:gd name="T21" fmla="*/ 11 h 23"/>
                <a:gd name="T22" fmla="*/ 0 w 37"/>
                <a:gd name="T23" fmla="*/ 6 h 23"/>
                <a:gd name="T24" fmla="*/ 6 w 37"/>
                <a:gd name="T25" fmla="*/ 0 h 23"/>
                <a:gd name="T26" fmla="*/ 6 w 37"/>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23"/>
                <a:gd name="T44" fmla="*/ 37 w 37"/>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23">
                  <a:moveTo>
                    <a:pt x="6" y="0"/>
                  </a:moveTo>
                  <a:lnTo>
                    <a:pt x="14" y="0"/>
                  </a:lnTo>
                  <a:lnTo>
                    <a:pt x="19" y="4"/>
                  </a:lnTo>
                  <a:lnTo>
                    <a:pt x="27" y="4"/>
                  </a:lnTo>
                  <a:lnTo>
                    <a:pt x="37" y="6"/>
                  </a:lnTo>
                  <a:lnTo>
                    <a:pt x="31" y="15"/>
                  </a:lnTo>
                  <a:lnTo>
                    <a:pt x="23" y="21"/>
                  </a:lnTo>
                  <a:lnTo>
                    <a:pt x="14" y="23"/>
                  </a:lnTo>
                  <a:lnTo>
                    <a:pt x="6" y="19"/>
                  </a:lnTo>
                  <a:lnTo>
                    <a:pt x="0" y="15"/>
                  </a:lnTo>
                  <a:lnTo>
                    <a:pt x="0" y="11"/>
                  </a:lnTo>
                  <a:lnTo>
                    <a:pt x="0" y="6"/>
                  </a:lnTo>
                  <a:lnTo>
                    <a:pt x="6" y="0"/>
                  </a:lnTo>
                  <a:close/>
                </a:path>
              </a:pathLst>
            </a:custGeom>
            <a:solidFill>
              <a:srgbClr val="000000"/>
            </a:solidFill>
            <a:ln w="9525">
              <a:noFill/>
              <a:round/>
              <a:headEnd/>
              <a:tailEnd/>
            </a:ln>
          </p:spPr>
          <p:txBody>
            <a:bodyPr/>
            <a:lstStyle/>
            <a:p>
              <a:endParaRPr lang="fa-IR"/>
            </a:p>
          </p:txBody>
        </p:sp>
        <p:sp>
          <p:nvSpPr>
            <p:cNvPr id="12346" name="Freeform 54"/>
            <p:cNvSpPr>
              <a:spLocks/>
            </p:cNvSpPr>
            <p:nvPr/>
          </p:nvSpPr>
          <p:spPr bwMode="auto">
            <a:xfrm>
              <a:off x="3793" y="2189"/>
              <a:ext cx="139" cy="96"/>
            </a:xfrm>
            <a:custGeom>
              <a:avLst/>
              <a:gdLst>
                <a:gd name="T0" fmla="*/ 259 w 280"/>
                <a:gd name="T1" fmla="*/ 0 h 192"/>
                <a:gd name="T2" fmla="*/ 268 w 280"/>
                <a:gd name="T3" fmla="*/ 0 h 192"/>
                <a:gd name="T4" fmla="*/ 280 w 280"/>
                <a:gd name="T5" fmla="*/ 0 h 192"/>
                <a:gd name="T6" fmla="*/ 280 w 280"/>
                <a:gd name="T7" fmla="*/ 2 h 192"/>
                <a:gd name="T8" fmla="*/ 263 w 280"/>
                <a:gd name="T9" fmla="*/ 13 h 192"/>
                <a:gd name="T10" fmla="*/ 245 w 280"/>
                <a:gd name="T11" fmla="*/ 27 h 192"/>
                <a:gd name="T12" fmla="*/ 226 w 280"/>
                <a:gd name="T13" fmla="*/ 38 h 192"/>
                <a:gd name="T14" fmla="*/ 209 w 280"/>
                <a:gd name="T15" fmla="*/ 51 h 192"/>
                <a:gd name="T16" fmla="*/ 190 w 280"/>
                <a:gd name="T17" fmla="*/ 63 h 192"/>
                <a:gd name="T18" fmla="*/ 173 w 280"/>
                <a:gd name="T19" fmla="*/ 74 h 192"/>
                <a:gd name="T20" fmla="*/ 156 w 280"/>
                <a:gd name="T21" fmla="*/ 85 h 192"/>
                <a:gd name="T22" fmla="*/ 139 w 280"/>
                <a:gd name="T23" fmla="*/ 99 h 192"/>
                <a:gd name="T24" fmla="*/ 120 w 280"/>
                <a:gd name="T25" fmla="*/ 108 h 192"/>
                <a:gd name="T26" fmla="*/ 103 w 280"/>
                <a:gd name="T27" fmla="*/ 120 h 192"/>
                <a:gd name="T28" fmla="*/ 86 w 280"/>
                <a:gd name="T29" fmla="*/ 131 h 192"/>
                <a:gd name="T30" fmla="*/ 69 w 280"/>
                <a:gd name="T31" fmla="*/ 143 h 192"/>
                <a:gd name="T32" fmla="*/ 52 w 280"/>
                <a:gd name="T33" fmla="*/ 154 h 192"/>
                <a:gd name="T34" fmla="*/ 34 w 280"/>
                <a:gd name="T35" fmla="*/ 165 h 192"/>
                <a:gd name="T36" fmla="*/ 17 w 280"/>
                <a:gd name="T37" fmla="*/ 179 h 192"/>
                <a:gd name="T38" fmla="*/ 0 w 280"/>
                <a:gd name="T39" fmla="*/ 192 h 192"/>
                <a:gd name="T40" fmla="*/ 13 w 280"/>
                <a:gd name="T41" fmla="*/ 175 h 192"/>
                <a:gd name="T42" fmla="*/ 27 w 280"/>
                <a:gd name="T43" fmla="*/ 160 h 192"/>
                <a:gd name="T44" fmla="*/ 40 w 280"/>
                <a:gd name="T45" fmla="*/ 146 h 192"/>
                <a:gd name="T46" fmla="*/ 55 w 280"/>
                <a:gd name="T47" fmla="*/ 131 h 192"/>
                <a:gd name="T48" fmla="*/ 71 w 280"/>
                <a:gd name="T49" fmla="*/ 116 h 192"/>
                <a:gd name="T50" fmla="*/ 86 w 280"/>
                <a:gd name="T51" fmla="*/ 103 h 192"/>
                <a:gd name="T52" fmla="*/ 101 w 280"/>
                <a:gd name="T53" fmla="*/ 89 h 192"/>
                <a:gd name="T54" fmla="*/ 120 w 280"/>
                <a:gd name="T55" fmla="*/ 76 h 192"/>
                <a:gd name="T56" fmla="*/ 135 w 280"/>
                <a:gd name="T57" fmla="*/ 63 h 192"/>
                <a:gd name="T58" fmla="*/ 150 w 280"/>
                <a:gd name="T59" fmla="*/ 51 h 192"/>
                <a:gd name="T60" fmla="*/ 167 w 280"/>
                <a:gd name="T61" fmla="*/ 40 h 192"/>
                <a:gd name="T62" fmla="*/ 187 w 280"/>
                <a:gd name="T63" fmla="*/ 30 h 192"/>
                <a:gd name="T64" fmla="*/ 204 w 280"/>
                <a:gd name="T65" fmla="*/ 21 h 192"/>
                <a:gd name="T66" fmla="*/ 223 w 280"/>
                <a:gd name="T67" fmla="*/ 13 h 192"/>
                <a:gd name="T68" fmla="*/ 240 w 280"/>
                <a:gd name="T69" fmla="*/ 4 h 192"/>
                <a:gd name="T70" fmla="*/ 259 w 280"/>
                <a:gd name="T71" fmla="*/ 0 h 192"/>
                <a:gd name="T72" fmla="*/ 259 w 280"/>
                <a:gd name="T73" fmla="*/ 0 h 1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192"/>
                <a:gd name="T113" fmla="*/ 280 w 280"/>
                <a:gd name="T114" fmla="*/ 192 h 1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192">
                  <a:moveTo>
                    <a:pt x="259" y="0"/>
                  </a:moveTo>
                  <a:lnTo>
                    <a:pt x="268" y="0"/>
                  </a:lnTo>
                  <a:lnTo>
                    <a:pt x="280" y="0"/>
                  </a:lnTo>
                  <a:lnTo>
                    <a:pt x="280" y="2"/>
                  </a:lnTo>
                  <a:lnTo>
                    <a:pt x="263" y="13"/>
                  </a:lnTo>
                  <a:lnTo>
                    <a:pt x="245" y="27"/>
                  </a:lnTo>
                  <a:lnTo>
                    <a:pt x="226" y="38"/>
                  </a:lnTo>
                  <a:lnTo>
                    <a:pt x="209" y="51"/>
                  </a:lnTo>
                  <a:lnTo>
                    <a:pt x="190" y="63"/>
                  </a:lnTo>
                  <a:lnTo>
                    <a:pt x="173" y="74"/>
                  </a:lnTo>
                  <a:lnTo>
                    <a:pt x="156" y="85"/>
                  </a:lnTo>
                  <a:lnTo>
                    <a:pt x="139" y="99"/>
                  </a:lnTo>
                  <a:lnTo>
                    <a:pt x="120" y="108"/>
                  </a:lnTo>
                  <a:lnTo>
                    <a:pt x="103" y="120"/>
                  </a:lnTo>
                  <a:lnTo>
                    <a:pt x="86" y="131"/>
                  </a:lnTo>
                  <a:lnTo>
                    <a:pt x="69" y="143"/>
                  </a:lnTo>
                  <a:lnTo>
                    <a:pt x="52" y="154"/>
                  </a:lnTo>
                  <a:lnTo>
                    <a:pt x="34" y="165"/>
                  </a:lnTo>
                  <a:lnTo>
                    <a:pt x="17" y="179"/>
                  </a:lnTo>
                  <a:lnTo>
                    <a:pt x="0" y="192"/>
                  </a:lnTo>
                  <a:lnTo>
                    <a:pt x="13" y="175"/>
                  </a:lnTo>
                  <a:lnTo>
                    <a:pt x="27" y="160"/>
                  </a:lnTo>
                  <a:lnTo>
                    <a:pt x="40" y="146"/>
                  </a:lnTo>
                  <a:lnTo>
                    <a:pt x="55" y="131"/>
                  </a:lnTo>
                  <a:lnTo>
                    <a:pt x="71" y="116"/>
                  </a:lnTo>
                  <a:lnTo>
                    <a:pt x="86" y="103"/>
                  </a:lnTo>
                  <a:lnTo>
                    <a:pt x="101" y="89"/>
                  </a:lnTo>
                  <a:lnTo>
                    <a:pt x="120" y="76"/>
                  </a:lnTo>
                  <a:lnTo>
                    <a:pt x="135" y="63"/>
                  </a:lnTo>
                  <a:lnTo>
                    <a:pt x="150" y="51"/>
                  </a:lnTo>
                  <a:lnTo>
                    <a:pt x="167" y="40"/>
                  </a:lnTo>
                  <a:lnTo>
                    <a:pt x="187" y="30"/>
                  </a:lnTo>
                  <a:lnTo>
                    <a:pt x="204" y="21"/>
                  </a:lnTo>
                  <a:lnTo>
                    <a:pt x="223" y="13"/>
                  </a:lnTo>
                  <a:lnTo>
                    <a:pt x="240" y="4"/>
                  </a:lnTo>
                  <a:lnTo>
                    <a:pt x="259" y="0"/>
                  </a:lnTo>
                  <a:close/>
                </a:path>
              </a:pathLst>
            </a:custGeom>
            <a:solidFill>
              <a:srgbClr val="000000"/>
            </a:solidFill>
            <a:ln w="9525">
              <a:noFill/>
              <a:round/>
              <a:headEnd/>
              <a:tailEnd/>
            </a:ln>
          </p:spPr>
          <p:txBody>
            <a:bodyPr/>
            <a:lstStyle/>
            <a:p>
              <a:endParaRPr lang="fa-IR"/>
            </a:p>
          </p:txBody>
        </p:sp>
        <p:sp>
          <p:nvSpPr>
            <p:cNvPr id="12347" name="Freeform 55"/>
            <p:cNvSpPr>
              <a:spLocks/>
            </p:cNvSpPr>
            <p:nvPr/>
          </p:nvSpPr>
          <p:spPr bwMode="auto">
            <a:xfrm>
              <a:off x="3632" y="2199"/>
              <a:ext cx="57" cy="65"/>
            </a:xfrm>
            <a:custGeom>
              <a:avLst/>
              <a:gdLst>
                <a:gd name="T0" fmla="*/ 114 w 114"/>
                <a:gd name="T1" fmla="*/ 0 h 129"/>
                <a:gd name="T2" fmla="*/ 108 w 114"/>
                <a:gd name="T3" fmla="*/ 8 h 129"/>
                <a:gd name="T4" fmla="*/ 103 w 114"/>
                <a:gd name="T5" fmla="*/ 17 h 129"/>
                <a:gd name="T6" fmla="*/ 97 w 114"/>
                <a:gd name="T7" fmla="*/ 25 h 129"/>
                <a:gd name="T8" fmla="*/ 91 w 114"/>
                <a:gd name="T9" fmla="*/ 32 h 129"/>
                <a:gd name="T10" fmla="*/ 84 w 114"/>
                <a:gd name="T11" fmla="*/ 40 h 129"/>
                <a:gd name="T12" fmla="*/ 74 w 114"/>
                <a:gd name="T13" fmla="*/ 47 h 129"/>
                <a:gd name="T14" fmla="*/ 66 w 114"/>
                <a:gd name="T15" fmla="*/ 57 h 129"/>
                <a:gd name="T16" fmla="*/ 61 w 114"/>
                <a:gd name="T17" fmla="*/ 65 h 129"/>
                <a:gd name="T18" fmla="*/ 51 w 114"/>
                <a:gd name="T19" fmla="*/ 72 h 129"/>
                <a:gd name="T20" fmla="*/ 44 w 114"/>
                <a:gd name="T21" fmla="*/ 80 h 129"/>
                <a:gd name="T22" fmla="*/ 34 w 114"/>
                <a:gd name="T23" fmla="*/ 87 h 129"/>
                <a:gd name="T24" fmla="*/ 28 w 114"/>
                <a:gd name="T25" fmla="*/ 97 h 129"/>
                <a:gd name="T26" fmla="*/ 21 w 114"/>
                <a:gd name="T27" fmla="*/ 105 h 129"/>
                <a:gd name="T28" fmla="*/ 11 w 114"/>
                <a:gd name="T29" fmla="*/ 112 h 129"/>
                <a:gd name="T30" fmla="*/ 6 w 114"/>
                <a:gd name="T31" fmla="*/ 120 h 129"/>
                <a:gd name="T32" fmla="*/ 0 w 114"/>
                <a:gd name="T33" fmla="*/ 129 h 129"/>
                <a:gd name="T34" fmla="*/ 4 w 114"/>
                <a:gd name="T35" fmla="*/ 120 h 129"/>
                <a:gd name="T36" fmla="*/ 7 w 114"/>
                <a:gd name="T37" fmla="*/ 110 h 129"/>
                <a:gd name="T38" fmla="*/ 11 w 114"/>
                <a:gd name="T39" fmla="*/ 101 h 129"/>
                <a:gd name="T40" fmla="*/ 17 w 114"/>
                <a:gd name="T41" fmla="*/ 93 h 129"/>
                <a:gd name="T42" fmla="*/ 23 w 114"/>
                <a:gd name="T43" fmla="*/ 84 h 129"/>
                <a:gd name="T44" fmla="*/ 30 w 114"/>
                <a:gd name="T45" fmla="*/ 74 h 129"/>
                <a:gd name="T46" fmla="*/ 38 w 114"/>
                <a:gd name="T47" fmla="*/ 66 h 129"/>
                <a:gd name="T48" fmla="*/ 45 w 114"/>
                <a:gd name="T49" fmla="*/ 59 h 129"/>
                <a:gd name="T50" fmla="*/ 53 w 114"/>
                <a:gd name="T51" fmla="*/ 49 h 129"/>
                <a:gd name="T52" fmla="*/ 61 w 114"/>
                <a:gd name="T53" fmla="*/ 40 h 129"/>
                <a:gd name="T54" fmla="*/ 68 w 114"/>
                <a:gd name="T55" fmla="*/ 32 h 129"/>
                <a:gd name="T56" fmla="*/ 78 w 114"/>
                <a:gd name="T57" fmla="*/ 25 h 129"/>
                <a:gd name="T58" fmla="*/ 85 w 114"/>
                <a:gd name="T59" fmla="*/ 17 h 129"/>
                <a:gd name="T60" fmla="*/ 95 w 114"/>
                <a:gd name="T61" fmla="*/ 11 h 129"/>
                <a:gd name="T62" fmla="*/ 104 w 114"/>
                <a:gd name="T63" fmla="*/ 4 h 129"/>
                <a:gd name="T64" fmla="*/ 114 w 114"/>
                <a:gd name="T65" fmla="*/ 0 h 129"/>
                <a:gd name="T66" fmla="*/ 114 w 114"/>
                <a:gd name="T67" fmla="*/ 0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129"/>
                <a:gd name="T104" fmla="*/ 114 w 114"/>
                <a:gd name="T105" fmla="*/ 129 h 1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129">
                  <a:moveTo>
                    <a:pt x="114" y="0"/>
                  </a:moveTo>
                  <a:lnTo>
                    <a:pt x="108" y="8"/>
                  </a:lnTo>
                  <a:lnTo>
                    <a:pt x="103" y="17"/>
                  </a:lnTo>
                  <a:lnTo>
                    <a:pt x="97" y="25"/>
                  </a:lnTo>
                  <a:lnTo>
                    <a:pt x="91" y="32"/>
                  </a:lnTo>
                  <a:lnTo>
                    <a:pt x="84" y="40"/>
                  </a:lnTo>
                  <a:lnTo>
                    <a:pt x="74" y="47"/>
                  </a:lnTo>
                  <a:lnTo>
                    <a:pt x="66" y="57"/>
                  </a:lnTo>
                  <a:lnTo>
                    <a:pt x="61" y="65"/>
                  </a:lnTo>
                  <a:lnTo>
                    <a:pt x="51" y="72"/>
                  </a:lnTo>
                  <a:lnTo>
                    <a:pt x="44" y="80"/>
                  </a:lnTo>
                  <a:lnTo>
                    <a:pt x="34" y="87"/>
                  </a:lnTo>
                  <a:lnTo>
                    <a:pt x="28" y="97"/>
                  </a:lnTo>
                  <a:lnTo>
                    <a:pt x="21" y="105"/>
                  </a:lnTo>
                  <a:lnTo>
                    <a:pt x="11" y="112"/>
                  </a:lnTo>
                  <a:lnTo>
                    <a:pt x="6" y="120"/>
                  </a:lnTo>
                  <a:lnTo>
                    <a:pt x="0" y="129"/>
                  </a:lnTo>
                  <a:lnTo>
                    <a:pt x="4" y="120"/>
                  </a:lnTo>
                  <a:lnTo>
                    <a:pt x="7" y="110"/>
                  </a:lnTo>
                  <a:lnTo>
                    <a:pt x="11" y="101"/>
                  </a:lnTo>
                  <a:lnTo>
                    <a:pt x="17" y="93"/>
                  </a:lnTo>
                  <a:lnTo>
                    <a:pt x="23" y="84"/>
                  </a:lnTo>
                  <a:lnTo>
                    <a:pt x="30" y="74"/>
                  </a:lnTo>
                  <a:lnTo>
                    <a:pt x="38" y="66"/>
                  </a:lnTo>
                  <a:lnTo>
                    <a:pt x="45" y="59"/>
                  </a:lnTo>
                  <a:lnTo>
                    <a:pt x="53" y="49"/>
                  </a:lnTo>
                  <a:lnTo>
                    <a:pt x="61" y="40"/>
                  </a:lnTo>
                  <a:lnTo>
                    <a:pt x="68" y="32"/>
                  </a:lnTo>
                  <a:lnTo>
                    <a:pt x="78" y="25"/>
                  </a:lnTo>
                  <a:lnTo>
                    <a:pt x="85" y="17"/>
                  </a:lnTo>
                  <a:lnTo>
                    <a:pt x="95" y="11"/>
                  </a:lnTo>
                  <a:lnTo>
                    <a:pt x="104" y="4"/>
                  </a:lnTo>
                  <a:lnTo>
                    <a:pt x="114" y="0"/>
                  </a:lnTo>
                  <a:close/>
                </a:path>
              </a:pathLst>
            </a:custGeom>
            <a:solidFill>
              <a:srgbClr val="000000"/>
            </a:solidFill>
            <a:ln w="9525">
              <a:noFill/>
              <a:round/>
              <a:headEnd/>
              <a:tailEnd/>
            </a:ln>
          </p:spPr>
          <p:txBody>
            <a:bodyPr/>
            <a:lstStyle/>
            <a:p>
              <a:endParaRPr lang="fa-IR"/>
            </a:p>
          </p:txBody>
        </p:sp>
        <p:sp>
          <p:nvSpPr>
            <p:cNvPr id="12348" name="Freeform 56"/>
            <p:cNvSpPr>
              <a:spLocks/>
            </p:cNvSpPr>
            <p:nvPr/>
          </p:nvSpPr>
          <p:spPr bwMode="auto">
            <a:xfrm>
              <a:off x="3962" y="2199"/>
              <a:ext cx="20" cy="12"/>
            </a:xfrm>
            <a:custGeom>
              <a:avLst/>
              <a:gdLst>
                <a:gd name="T0" fmla="*/ 34 w 40"/>
                <a:gd name="T1" fmla="*/ 0 h 25"/>
                <a:gd name="T2" fmla="*/ 36 w 40"/>
                <a:gd name="T3" fmla="*/ 0 h 25"/>
                <a:gd name="T4" fmla="*/ 40 w 40"/>
                <a:gd name="T5" fmla="*/ 0 h 25"/>
                <a:gd name="T6" fmla="*/ 40 w 40"/>
                <a:gd name="T7" fmla="*/ 2 h 25"/>
                <a:gd name="T8" fmla="*/ 40 w 40"/>
                <a:gd name="T9" fmla="*/ 8 h 25"/>
                <a:gd name="T10" fmla="*/ 30 w 40"/>
                <a:gd name="T11" fmla="*/ 9 h 25"/>
                <a:gd name="T12" fmla="*/ 21 w 40"/>
                <a:gd name="T13" fmla="*/ 17 h 25"/>
                <a:gd name="T14" fmla="*/ 13 w 40"/>
                <a:gd name="T15" fmla="*/ 21 h 25"/>
                <a:gd name="T16" fmla="*/ 3 w 40"/>
                <a:gd name="T17" fmla="*/ 25 h 25"/>
                <a:gd name="T18" fmla="*/ 0 w 40"/>
                <a:gd name="T19" fmla="*/ 25 h 25"/>
                <a:gd name="T20" fmla="*/ 5 w 40"/>
                <a:gd name="T21" fmla="*/ 15 h 25"/>
                <a:gd name="T22" fmla="*/ 13 w 40"/>
                <a:gd name="T23" fmla="*/ 9 h 25"/>
                <a:gd name="T24" fmla="*/ 22 w 40"/>
                <a:gd name="T25" fmla="*/ 4 h 25"/>
                <a:gd name="T26" fmla="*/ 34 w 40"/>
                <a:gd name="T27" fmla="*/ 0 h 25"/>
                <a:gd name="T28" fmla="*/ 34 w 40"/>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5"/>
                <a:gd name="T47" fmla="*/ 40 w 4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5">
                  <a:moveTo>
                    <a:pt x="34" y="0"/>
                  </a:moveTo>
                  <a:lnTo>
                    <a:pt x="36" y="0"/>
                  </a:lnTo>
                  <a:lnTo>
                    <a:pt x="40" y="0"/>
                  </a:lnTo>
                  <a:lnTo>
                    <a:pt x="40" y="2"/>
                  </a:lnTo>
                  <a:lnTo>
                    <a:pt x="40" y="8"/>
                  </a:lnTo>
                  <a:lnTo>
                    <a:pt x="30" y="9"/>
                  </a:lnTo>
                  <a:lnTo>
                    <a:pt x="21" y="17"/>
                  </a:lnTo>
                  <a:lnTo>
                    <a:pt x="13" y="21"/>
                  </a:lnTo>
                  <a:lnTo>
                    <a:pt x="3" y="25"/>
                  </a:lnTo>
                  <a:lnTo>
                    <a:pt x="0" y="25"/>
                  </a:lnTo>
                  <a:lnTo>
                    <a:pt x="5" y="15"/>
                  </a:lnTo>
                  <a:lnTo>
                    <a:pt x="13" y="9"/>
                  </a:lnTo>
                  <a:lnTo>
                    <a:pt x="22" y="4"/>
                  </a:lnTo>
                  <a:lnTo>
                    <a:pt x="34" y="0"/>
                  </a:lnTo>
                  <a:close/>
                </a:path>
              </a:pathLst>
            </a:custGeom>
            <a:solidFill>
              <a:srgbClr val="000000"/>
            </a:solidFill>
            <a:ln w="9525">
              <a:noFill/>
              <a:round/>
              <a:headEnd/>
              <a:tailEnd/>
            </a:ln>
          </p:spPr>
          <p:txBody>
            <a:bodyPr/>
            <a:lstStyle/>
            <a:p>
              <a:endParaRPr lang="fa-IR"/>
            </a:p>
          </p:txBody>
        </p:sp>
        <p:sp>
          <p:nvSpPr>
            <p:cNvPr id="12349" name="Freeform 57"/>
            <p:cNvSpPr>
              <a:spLocks/>
            </p:cNvSpPr>
            <p:nvPr/>
          </p:nvSpPr>
          <p:spPr bwMode="auto">
            <a:xfrm>
              <a:off x="4490" y="2203"/>
              <a:ext cx="27" cy="13"/>
            </a:xfrm>
            <a:custGeom>
              <a:avLst/>
              <a:gdLst>
                <a:gd name="T0" fmla="*/ 2 w 53"/>
                <a:gd name="T1" fmla="*/ 1 h 26"/>
                <a:gd name="T2" fmla="*/ 9 w 53"/>
                <a:gd name="T3" fmla="*/ 0 h 26"/>
                <a:gd name="T4" fmla="*/ 21 w 53"/>
                <a:gd name="T5" fmla="*/ 0 h 26"/>
                <a:gd name="T6" fmla="*/ 30 w 53"/>
                <a:gd name="T7" fmla="*/ 0 h 26"/>
                <a:gd name="T8" fmla="*/ 40 w 53"/>
                <a:gd name="T9" fmla="*/ 3 h 26"/>
                <a:gd name="T10" fmla="*/ 49 w 53"/>
                <a:gd name="T11" fmla="*/ 13 h 26"/>
                <a:gd name="T12" fmla="*/ 53 w 53"/>
                <a:gd name="T13" fmla="*/ 26 h 26"/>
                <a:gd name="T14" fmla="*/ 47 w 53"/>
                <a:gd name="T15" fmla="*/ 26 h 26"/>
                <a:gd name="T16" fmla="*/ 40 w 53"/>
                <a:gd name="T17" fmla="*/ 26 h 26"/>
                <a:gd name="T18" fmla="*/ 34 w 53"/>
                <a:gd name="T19" fmla="*/ 24 h 26"/>
                <a:gd name="T20" fmla="*/ 26 w 53"/>
                <a:gd name="T21" fmla="*/ 24 h 26"/>
                <a:gd name="T22" fmla="*/ 15 w 53"/>
                <a:gd name="T23" fmla="*/ 20 h 26"/>
                <a:gd name="T24" fmla="*/ 5 w 53"/>
                <a:gd name="T25" fmla="*/ 17 h 26"/>
                <a:gd name="T26" fmla="*/ 0 w 53"/>
                <a:gd name="T27" fmla="*/ 9 h 26"/>
                <a:gd name="T28" fmla="*/ 2 w 53"/>
                <a:gd name="T29" fmla="*/ 1 h 26"/>
                <a:gd name="T30" fmla="*/ 2 w 53"/>
                <a:gd name="T31" fmla="*/ 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6"/>
                <a:gd name="T50" fmla="*/ 53 w 53"/>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6">
                  <a:moveTo>
                    <a:pt x="2" y="1"/>
                  </a:moveTo>
                  <a:lnTo>
                    <a:pt x="9" y="0"/>
                  </a:lnTo>
                  <a:lnTo>
                    <a:pt x="21" y="0"/>
                  </a:lnTo>
                  <a:lnTo>
                    <a:pt x="30" y="0"/>
                  </a:lnTo>
                  <a:lnTo>
                    <a:pt x="40" y="3"/>
                  </a:lnTo>
                  <a:lnTo>
                    <a:pt x="49" y="13"/>
                  </a:lnTo>
                  <a:lnTo>
                    <a:pt x="53" y="26"/>
                  </a:lnTo>
                  <a:lnTo>
                    <a:pt x="47" y="26"/>
                  </a:lnTo>
                  <a:lnTo>
                    <a:pt x="40" y="26"/>
                  </a:lnTo>
                  <a:lnTo>
                    <a:pt x="34" y="24"/>
                  </a:lnTo>
                  <a:lnTo>
                    <a:pt x="26" y="24"/>
                  </a:lnTo>
                  <a:lnTo>
                    <a:pt x="15" y="20"/>
                  </a:lnTo>
                  <a:lnTo>
                    <a:pt x="5" y="17"/>
                  </a:lnTo>
                  <a:lnTo>
                    <a:pt x="0" y="9"/>
                  </a:lnTo>
                  <a:lnTo>
                    <a:pt x="2" y="1"/>
                  </a:lnTo>
                  <a:close/>
                </a:path>
              </a:pathLst>
            </a:custGeom>
            <a:solidFill>
              <a:srgbClr val="000000"/>
            </a:solidFill>
            <a:ln w="9525">
              <a:noFill/>
              <a:round/>
              <a:headEnd/>
              <a:tailEnd/>
            </a:ln>
          </p:spPr>
          <p:txBody>
            <a:bodyPr/>
            <a:lstStyle/>
            <a:p>
              <a:endParaRPr lang="fa-IR"/>
            </a:p>
          </p:txBody>
        </p:sp>
        <p:sp>
          <p:nvSpPr>
            <p:cNvPr id="12350" name="Freeform 58"/>
            <p:cNvSpPr>
              <a:spLocks/>
            </p:cNvSpPr>
            <p:nvPr/>
          </p:nvSpPr>
          <p:spPr bwMode="auto">
            <a:xfrm>
              <a:off x="3452" y="2208"/>
              <a:ext cx="32" cy="24"/>
            </a:xfrm>
            <a:custGeom>
              <a:avLst/>
              <a:gdLst>
                <a:gd name="T0" fmla="*/ 59 w 63"/>
                <a:gd name="T1" fmla="*/ 0 h 49"/>
                <a:gd name="T2" fmla="*/ 63 w 63"/>
                <a:gd name="T3" fmla="*/ 8 h 49"/>
                <a:gd name="T4" fmla="*/ 63 w 63"/>
                <a:gd name="T5" fmla="*/ 17 h 49"/>
                <a:gd name="T6" fmla="*/ 59 w 63"/>
                <a:gd name="T7" fmla="*/ 23 h 49"/>
                <a:gd name="T8" fmla="*/ 58 w 63"/>
                <a:gd name="T9" fmla="*/ 30 h 49"/>
                <a:gd name="T10" fmla="*/ 50 w 63"/>
                <a:gd name="T11" fmla="*/ 34 h 49"/>
                <a:gd name="T12" fmla="*/ 42 w 63"/>
                <a:gd name="T13" fmla="*/ 40 h 49"/>
                <a:gd name="T14" fmla="*/ 33 w 63"/>
                <a:gd name="T15" fmla="*/ 44 h 49"/>
                <a:gd name="T16" fmla="*/ 25 w 63"/>
                <a:gd name="T17" fmla="*/ 48 h 49"/>
                <a:gd name="T18" fmla="*/ 16 w 63"/>
                <a:gd name="T19" fmla="*/ 48 h 49"/>
                <a:gd name="T20" fmla="*/ 10 w 63"/>
                <a:gd name="T21" fmla="*/ 49 h 49"/>
                <a:gd name="T22" fmla="*/ 4 w 63"/>
                <a:gd name="T23" fmla="*/ 48 h 49"/>
                <a:gd name="T24" fmla="*/ 2 w 63"/>
                <a:gd name="T25" fmla="*/ 48 h 49"/>
                <a:gd name="T26" fmla="*/ 0 w 63"/>
                <a:gd name="T27" fmla="*/ 42 h 49"/>
                <a:gd name="T28" fmla="*/ 6 w 63"/>
                <a:gd name="T29" fmla="*/ 34 h 49"/>
                <a:gd name="T30" fmla="*/ 10 w 63"/>
                <a:gd name="T31" fmla="*/ 29 h 49"/>
                <a:gd name="T32" fmla="*/ 16 w 63"/>
                <a:gd name="T33" fmla="*/ 25 h 49"/>
                <a:gd name="T34" fmla="*/ 23 w 63"/>
                <a:gd name="T35" fmla="*/ 17 h 49"/>
                <a:gd name="T36" fmla="*/ 37 w 63"/>
                <a:gd name="T37" fmla="*/ 13 h 49"/>
                <a:gd name="T38" fmla="*/ 42 w 63"/>
                <a:gd name="T39" fmla="*/ 6 h 49"/>
                <a:gd name="T40" fmla="*/ 50 w 63"/>
                <a:gd name="T41" fmla="*/ 4 h 49"/>
                <a:gd name="T42" fmla="*/ 56 w 63"/>
                <a:gd name="T43" fmla="*/ 4 h 49"/>
                <a:gd name="T44" fmla="*/ 59 w 63"/>
                <a:gd name="T45" fmla="*/ 0 h 49"/>
                <a:gd name="T46" fmla="*/ 59 w 63"/>
                <a:gd name="T47" fmla="*/ 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49"/>
                <a:gd name="T74" fmla="*/ 63 w 63"/>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49">
                  <a:moveTo>
                    <a:pt x="59" y="0"/>
                  </a:moveTo>
                  <a:lnTo>
                    <a:pt x="63" y="8"/>
                  </a:lnTo>
                  <a:lnTo>
                    <a:pt x="63" y="17"/>
                  </a:lnTo>
                  <a:lnTo>
                    <a:pt x="59" y="23"/>
                  </a:lnTo>
                  <a:lnTo>
                    <a:pt x="58" y="30"/>
                  </a:lnTo>
                  <a:lnTo>
                    <a:pt x="50" y="34"/>
                  </a:lnTo>
                  <a:lnTo>
                    <a:pt x="42" y="40"/>
                  </a:lnTo>
                  <a:lnTo>
                    <a:pt x="33" y="44"/>
                  </a:lnTo>
                  <a:lnTo>
                    <a:pt x="25" y="48"/>
                  </a:lnTo>
                  <a:lnTo>
                    <a:pt x="16" y="48"/>
                  </a:lnTo>
                  <a:lnTo>
                    <a:pt x="10" y="49"/>
                  </a:lnTo>
                  <a:lnTo>
                    <a:pt x="4" y="48"/>
                  </a:lnTo>
                  <a:lnTo>
                    <a:pt x="2" y="48"/>
                  </a:lnTo>
                  <a:lnTo>
                    <a:pt x="0" y="42"/>
                  </a:lnTo>
                  <a:lnTo>
                    <a:pt x="6" y="34"/>
                  </a:lnTo>
                  <a:lnTo>
                    <a:pt x="10" y="29"/>
                  </a:lnTo>
                  <a:lnTo>
                    <a:pt x="16" y="25"/>
                  </a:lnTo>
                  <a:lnTo>
                    <a:pt x="23" y="17"/>
                  </a:lnTo>
                  <a:lnTo>
                    <a:pt x="37" y="13"/>
                  </a:lnTo>
                  <a:lnTo>
                    <a:pt x="42" y="6"/>
                  </a:lnTo>
                  <a:lnTo>
                    <a:pt x="50" y="4"/>
                  </a:lnTo>
                  <a:lnTo>
                    <a:pt x="56" y="4"/>
                  </a:lnTo>
                  <a:lnTo>
                    <a:pt x="59" y="0"/>
                  </a:lnTo>
                  <a:close/>
                </a:path>
              </a:pathLst>
            </a:custGeom>
            <a:solidFill>
              <a:srgbClr val="000000"/>
            </a:solidFill>
            <a:ln w="9525">
              <a:noFill/>
              <a:round/>
              <a:headEnd/>
              <a:tailEnd/>
            </a:ln>
          </p:spPr>
          <p:txBody>
            <a:bodyPr/>
            <a:lstStyle/>
            <a:p>
              <a:endParaRPr lang="fa-IR"/>
            </a:p>
          </p:txBody>
        </p:sp>
        <p:sp>
          <p:nvSpPr>
            <p:cNvPr id="12351" name="Freeform 59"/>
            <p:cNvSpPr>
              <a:spLocks/>
            </p:cNvSpPr>
            <p:nvPr/>
          </p:nvSpPr>
          <p:spPr bwMode="auto">
            <a:xfrm>
              <a:off x="4544" y="2207"/>
              <a:ext cx="12" cy="8"/>
            </a:xfrm>
            <a:custGeom>
              <a:avLst/>
              <a:gdLst>
                <a:gd name="T0" fmla="*/ 2 w 25"/>
                <a:gd name="T1" fmla="*/ 2 h 17"/>
                <a:gd name="T2" fmla="*/ 8 w 25"/>
                <a:gd name="T3" fmla="*/ 0 h 17"/>
                <a:gd name="T4" fmla="*/ 14 w 25"/>
                <a:gd name="T5" fmla="*/ 4 h 17"/>
                <a:gd name="T6" fmla="*/ 17 w 25"/>
                <a:gd name="T7" fmla="*/ 10 h 17"/>
                <a:gd name="T8" fmla="*/ 25 w 25"/>
                <a:gd name="T9" fmla="*/ 17 h 17"/>
                <a:gd name="T10" fmla="*/ 23 w 25"/>
                <a:gd name="T11" fmla="*/ 17 h 17"/>
                <a:gd name="T12" fmla="*/ 17 w 25"/>
                <a:gd name="T13" fmla="*/ 13 h 17"/>
                <a:gd name="T14" fmla="*/ 12 w 25"/>
                <a:gd name="T15" fmla="*/ 10 h 17"/>
                <a:gd name="T16" fmla="*/ 6 w 25"/>
                <a:gd name="T17" fmla="*/ 6 h 17"/>
                <a:gd name="T18" fmla="*/ 0 w 25"/>
                <a:gd name="T19" fmla="*/ 4 h 17"/>
                <a:gd name="T20" fmla="*/ 0 w 25"/>
                <a:gd name="T21" fmla="*/ 2 h 17"/>
                <a:gd name="T22" fmla="*/ 2 w 25"/>
                <a:gd name="T23" fmla="*/ 2 h 17"/>
                <a:gd name="T24" fmla="*/ 2 w 25"/>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2" y="2"/>
                  </a:moveTo>
                  <a:lnTo>
                    <a:pt x="8" y="0"/>
                  </a:lnTo>
                  <a:lnTo>
                    <a:pt x="14" y="4"/>
                  </a:lnTo>
                  <a:lnTo>
                    <a:pt x="17" y="10"/>
                  </a:lnTo>
                  <a:lnTo>
                    <a:pt x="25" y="17"/>
                  </a:lnTo>
                  <a:lnTo>
                    <a:pt x="23" y="17"/>
                  </a:lnTo>
                  <a:lnTo>
                    <a:pt x="17" y="13"/>
                  </a:lnTo>
                  <a:lnTo>
                    <a:pt x="12" y="10"/>
                  </a:lnTo>
                  <a:lnTo>
                    <a:pt x="6" y="6"/>
                  </a:lnTo>
                  <a:lnTo>
                    <a:pt x="0" y="4"/>
                  </a:lnTo>
                  <a:lnTo>
                    <a:pt x="0" y="2"/>
                  </a:lnTo>
                  <a:lnTo>
                    <a:pt x="2" y="2"/>
                  </a:lnTo>
                  <a:close/>
                </a:path>
              </a:pathLst>
            </a:custGeom>
            <a:solidFill>
              <a:srgbClr val="000000"/>
            </a:solidFill>
            <a:ln w="9525">
              <a:noFill/>
              <a:round/>
              <a:headEnd/>
              <a:tailEnd/>
            </a:ln>
          </p:spPr>
          <p:txBody>
            <a:bodyPr/>
            <a:lstStyle/>
            <a:p>
              <a:endParaRPr lang="fa-IR"/>
            </a:p>
          </p:txBody>
        </p:sp>
        <p:sp>
          <p:nvSpPr>
            <p:cNvPr id="12352" name="Freeform 60"/>
            <p:cNvSpPr>
              <a:spLocks/>
            </p:cNvSpPr>
            <p:nvPr/>
          </p:nvSpPr>
          <p:spPr bwMode="auto">
            <a:xfrm>
              <a:off x="3924" y="2214"/>
              <a:ext cx="33" cy="22"/>
            </a:xfrm>
            <a:custGeom>
              <a:avLst/>
              <a:gdLst>
                <a:gd name="T0" fmla="*/ 66 w 66"/>
                <a:gd name="T1" fmla="*/ 0 h 44"/>
                <a:gd name="T2" fmla="*/ 58 w 66"/>
                <a:gd name="T3" fmla="*/ 6 h 44"/>
                <a:gd name="T4" fmla="*/ 53 w 66"/>
                <a:gd name="T5" fmla="*/ 14 h 44"/>
                <a:gd name="T6" fmla="*/ 41 w 66"/>
                <a:gd name="T7" fmla="*/ 21 h 44"/>
                <a:gd name="T8" fmla="*/ 30 w 66"/>
                <a:gd name="T9" fmla="*/ 29 h 44"/>
                <a:gd name="T10" fmla="*/ 22 w 66"/>
                <a:gd name="T11" fmla="*/ 31 h 44"/>
                <a:gd name="T12" fmla="*/ 15 w 66"/>
                <a:gd name="T13" fmla="*/ 36 h 44"/>
                <a:gd name="T14" fmla="*/ 7 w 66"/>
                <a:gd name="T15" fmla="*/ 40 h 44"/>
                <a:gd name="T16" fmla="*/ 1 w 66"/>
                <a:gd name="T17" fmla="*/ 44 h 44"/>
                <a:gd name="T18" fmla="*/ 0 w 66"/>
                <a:gd name="T19" fmla="*/ 44 h 44"/>
                <a:gd name="T20" fmla="*/ 5 w 66"/>
                <a:gd name="T21" fmla="*/ 36 h 44"/>
                <a:gd name="T22" fmla="*/ 13 w 66"/>
                <a:gd name="T23" fmla="*/ 31 h 44"/>
                <a:gd name="T24" fmla="*/ 22 w 66"/>
                <a:gd name="T25" fmla="*/ 23 h 44"/>
                <a:gd name="T26" fmla="*/ 30 w 66"/>
                <a:gd name="T27" fmla="*/ 19 h 44"/>
                <a:gd name="T28" fmla="*/ 39 w 66"/>
                <a:gd name="T29" fmla="*/ 14 h 44"/>
                <a:gd name="T30" fmla="*/ 49 w 66"/>
                <a:gd name="T31" fmla="*/ 10 h 44"/>
                <a:gd name="T32" fmla="*/ 57 w 66"/>
                <a:gd name="T33" fmla="*/ 4 h 44"/>
                <a:gd name="T34" fmla="*/ 66 w 66"/>
                <a:gd name="T35" fmla="*/ 0 h 44"/>
                <a:gd name="T36" fmla="*/ 66 w 66"/>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44"/>
                <a:gd name="T59" fmla="*/ 66 w 6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44">
                  <a:moveTo>
                    <a:pt x="66" y="0"/>
                  </a:moveTo>
                  <a:lnTo>
                    <a:pt x="58" y="6"/>
                  </a:lnTo>
                  <a:lnTo>
                    <a:pt x="53" y="14"/>
                  </a:lnTo>
                  <a:lnTo>
                    <a:pt x="41" y="21"/>
                  </a:lnTo>
                  <a:lnTo>
                    <a:pt x="30" y="29"/>
                  </a:lnTo>
                  <a:lnTo>
                    <a:pt x="22" y="31"/>
                  </a:lnTo>
                  <a:lnTo>
                    <a:pt x="15" y="36"/>
                  </a:lnTo>
                  <a:lnTo>
                    <a:pt x="7" y="40"/>
                  </a:lnTo>
                  <a:lnTo>
                    <a:pt x="1" y="44"/>
                  </a:lnTo>
                  <a:lnTo>
                    <a:pt x="0" y="44"/>
                  </a:lnTo>
                  <a:lnTo>
                    <a:pt x="5" y="36"/>
                  </a:lnTo>
                  <a:lnTo>
                    <a:pt x="13" y="31"/>
                  </a:lnTo>
                  <a:lnTo>
                    <a:pt x="22" y="23"/>
                  </a:lnTo>
                  <a:lnTo>
                    <a:pt x="30" y="19"/>
                  </a:lnTo>
                  <a:lnTo>
                    <a:pt x="39" y="14"/>
                  </a:lnTo>
                  <a:lnTo>
                    <a:pt x="49" y="10"/>
                  </a:lnTo>
                  <a:lnTo>
                    <a:pt x="57" y="4"/>
                  </a:lnTo>
                  <a:lnTo>
                    <a:pt x="66" y="0"/>
                  </a:lnTo>
                  <a:close/>
                </a:path>
              </a:pathLst>
            </a:custGeom>
            <a:solidFill>
              <a:srgbClr val="000000"/>
            </a:solidFill>
            <a:ln w="9525">
              <a:noFill/>
              <a:round/>
              <a:headEnd/>
              <a:tailEnd/>
            </a:ln>
          </p:spPr>
          <p:txBody>
            <a:bodyPr/>
            <a:lstStyle/>
            <a:p>
              <a:endParaRPr lang="fa-IR"/>
            </a:p>
          </p:txBody>
        </p:sp>
        <p:sp>
          <p:nvSpPr>
            <p:cNvPr id="12353" name="Freeform 61"/>
            <p:cNvSpPr>
              <a:spLocks/>
            </p:cNvSpPr>
            <p:nvPr/>
          </p:nvSpPr>
          <p:spPr bwMode="auto">
            <a:xfrm>
              <a:off x="3770" y="2214"/>
              <a:ext cx="263" cy="161"/>
            </a:xfrm>
            <a:custGeom>
              <a:avLst/>
              <a:gdLst>
                <a:gd name="T0" fmla="*/ 501 w 526"/>
                <a:gd name="T1" fmla="*/ 0 h 322"/>
                <a:gd name="T2" fmla="*/ 513 w 526"/>
                <a:gd name="T3" fmla="*/ 2 h 322"/>
                <a:gd name="T4" fmla="*/ 521 w 526"/>
                <a:gd name="T5" fmla="*/ 10 h 322"/>
                <a:gd name="T6" fmla="*/ 522 w 526"/>
                <a:gd name="T7" fmla="*/ 19 h 322"/>
                <a:gd name="T8" fmla="*/ 513 w 526"/>
                <a:gd name="T9" fmla="*/ 33 h 322"/>
                <a:gd name="T10" fmla="*/ 498 w 526"/>
                <a:gd name="T11" fmla="*/ 44 h 322"/>
                <a:gd name="T12" fmla="*/ 481 w 526"/>
                <a:gd name="T13" fmla="*/ 55 h 322"/>
                <a:gd name="T14" fmla="*/ 463 w 526"/>
                <a:gd name="T15" fmla="*/ 67 h 322"/>
                <a:gd name="T16" fmla="*/ 446 w 526"/>
                <a:gd name="T17" fmla="*/ 76 h 322"/>
                <a:gd name="T18" fmla="*/ 429 w 526"/>
                <a:gd name="T19" fmla="*/ 88 h 322"/>
                <a:gd name="T20" fmla="*/ 414 w 526"/>
                <a:gd name="T21" fmla="*/ 99 h 322"/>
                <a:gd name="T22" fmla="*/ 393 w 526"/>
                <a:gd name="T23" fmla="*/ 116 h 322"/>
                <a:gd name="T24" fmla="*/ 361 w 526"/>
                <a:gd name="T25" fmla="*/ 133 h 322"/>
                <a:gd name="T26" fmla="*/ 319 w 526"/>
                <a:gd name="T27" fmla="*/ 156 h 322"/>
                <a:gd name="T28" fmla="*/ 279 w 526"/>
                <a:gd name="T29" fmla="*/ 183 h 322"/>
                <a:gd name="T30" fmla="*/ 239 w 526"/>
                <a:gd name="T31" fmla="*/ 211 h 322"/>
                <a:gd name="T32" fmla="*/ 201 w 526"/>
                <a:gd name="T33" fmla="*/ 242 h 322"/>
                <a:gd name="T34" fmla="*/ 161 w 526"/>
                <a:gd name="T35" fmla="*/ 268 h 322"/>
                <a:gd name="T36" fmla="*/ 119 w 526"/>
                <a:gd name="T37" fmla="*/ 293 h 322"/>
                <a:gd name="T38" fmla="*/ 79 w 526"/>
                <a:gd name="T39" fmla="*/ 314 h 322"/>
                <a:gd name="T40" fmla="*/ 49 w 526"/>
                <a:gd name="T41" fmla="*/ 318 h 322"/>
                <a:gd name="T42" fmla="*/ 36 w 526"/>
                <a:gd name="T43" fmla="*/ 308 h 322"/>
                <a:gd name="T44" fmla="*/ 22 w 526"/>
                <a:gd name="T45" fmla="*/ 301 h 322"/>
                <a:gd name="T46" fmla="*/ 7 w 526"/>
                <a:gd name="T47" fmla="*/ 295 h 322"/>
                <a:gd name="T48" fmla="*/ 3 w 526"/>
                <a:gd name="T49" fmla="*/ 289 h 322"/>
                <a:gd name="T50" fmla="*/ 19 w 526"/>
                <a:gd name="T51" fmla="*/ 280 h 322"/>
                <a:gd name="T52" fmla="*/ 36 w 526"/>
                <a:gd name="T53" fmla="*/ 272 h 322"/>
                <a:gd name="T54" fmla="*/ 57 w 526"/>
                <a:gd name="T55" fmla="*/ 272 h 322"/>
                <a:gd name="T56" fmla="*/ 79 w 526"/>
                <a:gd name="T57" fmla="*/ 268 h 322"/>
                <a:gd name="T58" fmla="*/ 100 w 526"/>
                <a:gd name="T59" fmla="*/ 265 h 322"/>
                <a:gd name="T60" fmla="*/ 119 w 526"/>
                <a:gd name="T61" fmla="*/ 257 h 322"/>
                <a:gd name="T62" fmla="*/ 140 w 526"/>
                <a:gd name="T63" fmla="*/ 242 h 322"/>
                <a:gd name="T64" fmla="*/ 169 w 526"/>
                <a:gd name="T65" fmla="*/ 217 h 322"/>
                <a:gd name="T66" fmla="*/ 212 w 526"/>
                <a:gd name="T67" fmla="*/ 185 h 322"/>
                <a:gd name="T68" fmla="*/ 254 w 526"/>
                <a:gd name="T69" fmla="*/ 156 h 322"/>
                <a:gd name="T70" fmla="*/ 296 w 526"/>
                <a:gd name="T71" fmla="*/ 126 h 322"/>
                <a:gd name="T72" fmla="*/ 338 w 526"/>
                <a:gd name="T73" fmla="*/ 99 h 322"/>
                <a:gd name="T74" fmla="*/ 380 w 526"/>
                <a:gd name="T75" fmla="*/ 69 h 322"/>
                <a:gd name="T76" fmla="*/ 424 w 526"/>
                <a:gd name="T77" fmla="*/ 40 h 322"/>
                <a:gd name="T78" fmla="*/ 471 w 526"/>
                <a:gd name="T79" fmla="*/ 14 h 322"/>
                <a:gd name="T80" fmla="*/ 496 w 526"/>
                <a:gd name="T81" fmla="*/ 0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6"/>
                <a:gd name="T124" fmla="*/ 0 h 322"/>
                <a:gd name="T125" fmla="*/ 526 w 526"/>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6" h="322">
                  <a:moveTo>
                    <a:pt x="496" y="0"/>
                  </a:moveTo>
                  <a:lnTo>
                    <a:pt x="501" y="0"/>
                  </a:lnTo>
                  <a:lnTo>
                    <a:pt x="507" y="0"/>
                  </a:lnTo>
                  <a:lnTo>
                    <a:pt x="513" y="2"/>
                  </a:lnTo>
                  <a:lnTo>
                    <a:pt x="517" y="4"/>
                  </a:lnTo>
                  <a:lnTo>
                    <a:pt x="521" y="10"/>
                  </a:lnTo>
                  <a:lnTo>
                    <a:pt x="526" y="14"/>
                  </a:lnTo>
                  <a:lnTo>
                    <a:pt x="522" y="19"/>
                  </a:lnTo>
                  <a:lnTo>
                    <a:pt x="519" y="27"/>
                  </a:lnTo>
                  <a:lnTo>
                    <a:pt x="513" y="33"/>
                  </a:lnTo>
                  <a:lnTo>
                    <a:pt x="505" y="40"/>
                  </a:lnTo>
                  <a:lnTo>
                    <a:pt x="498" y="44"/>
                  </a:lnTo>
                  <a:lnTo>
                    <a:pt x="490" y="50"/>
                  </a:lnTo>
                  <a:lnTo>
                    <a:pt x="481" y="55"/>
                  </a:lnTo>
                  <a:lnTo>
                    <a:pt x="473" y="61"/>
                  </a:lnTo>
                  <a:lnTo>
                    <a:pt x="463" y="67"/>
                  </a:lnTo>
                  <a:lnTo>
                    <a:pt x="456" y="71"/>
                  </a:lnTo>
                  <a:lnTo>
                    <a:pt x="446" y="76"/>
                  </a:lnTo>
                  <a:lnTo>
                    <a:pt x="439" y="84"/>
                  </a:lnTo>
                  <a:lnTo>
                    <a:pt x="429" y="88"/>
                  </a:lnTo>
                  <a:lnTo>
                    <a:pt x="422" y="94"/>
                  </a:lnTo>
                  <a:lnTo>
                    <a:pt x="414" y="99"/>
                  </a:lnTo>
                  <a:lnTo>
                    <a:pt x="405" y="105"/>
                  </a:lnTo>
                  <a:lnTo>
                    <a:pt x="393" y="116"/>
                  </a:lnTo>
                  <a:lnTo>
                    <a:pt x="384" y="126"/>
                  </a:lnTo>
                  <a:lnTo>
                    <a:pt x="361" y="133"/>
                  </a:lnTo>
                  <a:lnTo>
                    <a:pt x="338" y="145"/>
                  </a:lnTo>
                  <a:lnTo>
                    <a:pt x="319" y="156"/>
                  </a:lnTo>
                  <a:lnTo>
                    <a:pt x="298" y="170"/>
                  </a:lnTo>
                  <a:lnTo>
                    <a:pt x="279" y="183"/>
                  </a:lnTo>
                  <a:lnTo>
                    <a:pt x="258" y="196"/>
                  </a:lnTo>
                  <a:lnTo>
                    <a:pt x="239" y="211"/>
                  </a:lnTo>
                  <a:lnTo>
                    <a:pt x="220" y="229"/>
                  </a:lnTo>
                  <a:lnTo>
                    <a:pt x="201" y="242"/>
                  </a:lnTo>
                  <a:lnTo>
                    <a:pt x="180" y="255"/>
                  </a:lnTo>
                  <a:lnTo>
                    <a:pt x="161" y="268"/>
                  </a:lnTo>
                  <a:lnTo>
                    <a:pt x="142" y="282"/>
                  </a:lnTo>
                  <a:lnTo>
                    <a:pt x="119" y="293"/>
                  </a:lnTo>
                  <a:lnTo>
                    <a:pt x="100" y="305"/>
                  </a:lnTo>
                  <a:lnTo>
                    <a:pt x="79" y="314"/>
                  </a:lnTo>
                  <a:lnTo>
                    <a:pt x="58" y="322"/>
                  </a:lnTo>
                  <a:lnTo>
                    <a:pt x="49" y="318"/>
                  </a:lnTo>
                  <a:lnTo>
                    <a:pt x="41" y="314"/>
                  </a:lnTo>
                  <a:lnTo>
                    <a:pt x="36" y="308"/>
                  </a:lnTo>
                  <a:lnTo>
                    <a:pt x="30" y="305"/>
                  </a:lnTo>
                  <a:lnTo>
                    <a:pt x="22" y="301"/>
                  </a:lnTo>
                  <a:lnTo>
                    <a:pt x="15" y="297"/>
                  </a:lnTo>
                  <a:lnTo>
                    <a:pt x="7" y="295"/>
                  </a:lnTo>
                  <a:lnTo>
                    <a:pt x="0" y="299"/>
                  </a:lnTo>
                  <a:lnTo>
                    <a:pt x="3" y="289"/>
                  </a:lnTo>
                  <a:lnTo>
                    <a:pt x="13" y="284"/>
                  </a:lnTo>
                  <a:lnTo>
                    <a:pt x="19" y="280"/>
                  </a:lnTo>
                  <a:lnTo>
                    <a:pt x="28" y="278"/>
                  </a:lnTo>
                  <a:lnTo>
                    <a:pt x="36" y="272"/>
                  </a:lnTo>
                  <a:lnTo>
                    <a:pt x="47" y="272"/>
                  </a:lnTo>
                  <a:lnTo>
                    <a:pt x="57" y="272"/>
                  </a:lnTo>
                  <a:lnTo>
                    <a:pt x="68" y="272"/>
                  </a:lnTo>
                  <a:lnTo>
                    <a:pt x="79" y="268"/>
                  </a:lnTo>
                  <a:lnTo>
                    <a:pt x="89" y="268"/>
                  </a:lnTo>
                  <a:lnTo>
                    <a:pt x="100" y="265"/>
                  </a:lnTo>
                  <a:lnTo>
                    <a:pt x="110" y="263"/>
                  </a:lnTo>
                  <a:lnTo>
                    <a:pt x="119" y="257"/>
                  </a:lnTo>
                  <a:lnTo>
                    <a:pt x="131" y="251"/>
                  </a:lnTo>
                  <a:lnTo>
                    <a:pt x="140" y="242"/>
                  </a:lnTo>
                  <a:lnTo>
                    <a:pt x="150" y="232"/>
                  </a:lnTo>
                  <a:lnTo>
                    <a:pt x="169" y="217"/>
                  </a:lnTo>
                  <a:lnTo>
                    <a:pt x="192" y="202"/>
                  </a:lnTo>
                  <a:lnTo>
                    <a:pt x="212" y="185"/>
                  </a:lnTo>
                  <a:lnTo>
                    <a:pt x="233" y="170"/>
                  </a:lnTo>
                  <a:lnTo>
                    <a:pt x="254" y="156"/>
                  </a:lnTo>
                  <a:lnTo>
                    <a:pt x="275" y="141"/>
                  </a:lnTo>
                  <a:lnTo>
                    <a:pt x="296" y="126"/>
                  </a:lnTo>
                  <a:lnTo>
                    <a:pt x="317" y="113"/>
                  </a:lnTo>
                  <a:lnTo>
                    <a:pt x="338" y="99"/>
                  </a:lnTo>
                  <a:lnTo>
                    <a:pt x="359" y="84"/>
                  </a:lnTo>
                  <a:lnTo>
                    <a:pt x="380" y="69"/>
                  </a:lnTo>
                  <a:lnTo>
                    <a:pt x="403" y="55"/>
                  </a:lnTo>
                  <a:lnTo>
                    <a:pt x="424" y="40"/>
                  </a:lnTo>
                  <a:lnTo>
                    <a:pt x="446" y="27"/>
                  </a:lnTo>
                  <a:lnTo>
                    <a:pt x="471" y="14"/>
                  </a:lnTo>
                  <a:lnTo>
                    <a:pt x="496" y="0"/>
                  </a:lnTo>
                  <a:close/>
                </a:path>
              </a:pathLst>
            </a:custGeom>
            <a:solidFill>
              <a:srgbClr val="000000"/>
            </a:solidFill>
            <a:ln w="9525">
              <a:noFill/>
              <a:round/>
              <a:headEnd/>
              <a:tailEnd/>
            </a:ln>
          </p:spPr>
          <p:txBody>
            <a:bodyPr/>
            <a:lstStyle/>
            <a:p>
              <a:endParaRPr lang="fa-IR"/>
            </a:p>
          </p:txBody>
        </p:sp>
        <p:sp>
          <p:nvSpPr>
            <p:cNvPr id="12354" name="Freeform 62"/>
            <p:cNvSpPr>
              <a:spLocks/>
            </p:cNvSpPr>
            <p:nvPr/>
          </p:nvSpPr>
          <p:spPr bwMode="auto">
            <a:xfrm>
              <a:off x="3281" y="2228"/>
              <a:ext cx="502" cy="237"/>
            </a:xfrm>
            <a:custGeom>
              <a:avLst/>
              <a:gdLst>
                <a:gd name="T0" fmla="*/ 93 w 1004"/>
                <a:gd name="T1" fmla="*/ 23 h 473"/>
                <a:gd name="T2" fmla="*/ 219 w 1004"/>
                <a:gd name="T3" fmla="*/ 70 h 473"/>
                <a:gd name="T4" fmla="*/ 342 w 1004"/>
                <a:gd name="T5" fmla="*/ 120 h 473"/>
                <a:gd name="T6" fmla="*/ 466 w 1004"/>
                <a:gd name="T7" fmla="*/ 173 h 473"/>
                <a:gd name="T8" fmla="*/ 590 w 1004"/>
                <a:gd name="T9" fmla="*/ 228 h 473"/>
                <a:gd name="T10" fmla="*/ 709 w 1004"/>
                <a:gd name="T11" fmla="*/ 285 h 473"/>
                <a:gd name="T12" fmla="*/ 829 w 1004"/>
                <a:gd name="T13" fmla="*/ 346 h 473"/>
                <a:gd name="T14" fmla="*/ 945 w 1004"/>
                <a:gd name="T15" fmla="*/ 414 h 473"/>
                <a:gd name="T16" fmla="*/ 997 w 1004"/>
                <a:gd name="T17" fmla="*/ 458 h 473"/>
                <a:gd name="T18" fmla="*/ 983 w 1004"/>
                <a:gd name="T19" fmla="*/ 468 h 473"/>
                <a:gd name="T20" fmla="*/ 962 w 1004"/>
                <a:gd name="T21" fmla="*/ 473 h 473"/>
                <a:gd name="T22" fmla="*/ 940 w 1004"/>
                <a:gd name="T23" fmla="*/ 468 h 473"/>
                <a:gd name="T24" fmla="*/ 924 w 1004"/>
                <a:gd name="T25" fmla="*/ 458 h 473"/>
                <a:gd name="T26" fmla="*/ 905 w 1004"/>
                <a:gd name="T27" fmla="*/ 447 h 473"/>
                <a:gd name="T28" fmla="*/ 890 w 1004"/>
                <a:gd name="T29" fmla="*/ 437 h 473"/>
                <a:gd name="T30" fmla="*/ 873 w 1004"/>
                <a:gd name="T31" fmla="*/ 426 h 473"/>
                <a:gd name="T32" fmla="*/ 858 w 1004"/>
                <a:gd name="T33" fmla="*/ 414 h 473"/>
                <a:gd name="T34" fmla="*/ 841 w 1004"/>
                <a:gd name="T35" fmla="*/ 405 h 473"/>
                <a:gd name="T36" fmla="*/ 825 w 1004"/>
                <a:gd name="T37" fmla="*/ 399 h 473"/>
                <a:gd name="T38" fmla="*/ 770 w 1004"/>
                <a:gd name="T39" fmla="*/ 373 h 473"/>
                <a:gd name="T40" fmla="*/ 673 w 1004"/>
                <a:gd name="T41" fmla="*/ 325 h 473"/>
                <a:gd name="T42" fmla="*/ 576 w 1004"/>
                <a:gd name="T43" fmla="*/ 285 h 473"/>
                <a:gd name="T44" fmla="*/ 477 w 1004"/>
                <a:gd name="T45" fmla="*/ 253 h 473"/>
                <a:gd name="T46" fmla="*/ 377 w 1004"/>
                <a:gd name="T47" fmla="*/ 220 h 473"/>
                <a:gd name="T48" fmla="*/ 276 w 1004"/>
                <a:gd name="T49" fmla="*/ 190 h 473"/>
                <a:gd name="T50" fmla="*/ 179 w 1004"/>
                <a:gd name="T51" fmla="*/ 160 h 473"/>
                <a:gd name="T52" fmla="*/ 82 w 1004"/>
                <a:gd name="T53" fmla="*/ 129 h 473"/>
                <a:gd name="T54" fmla="*/ 34 w 1004"/>
                <a:gd name="T55" fmla="*/ 104 h 473"/>
                <a:gd name="T56" fmla="*/ 25 w 1004"/>
                <a:gd name="T57" fmla="*/ 87 h 473"/>
                <a:gd name="T58" fmla="*/ 15 w 1004"/>
                <a:gd name="T59" fmla="*/ 72 h 473"/>
                <a:gd name="T60" fmla="*/ 8 w 1004"/>
                <a:gd name="T61" fmla="*/ 55 h 473"/>
                <a:gd name="T62" fmla="*/ 0 w 1004"/>
                <a:gd name="T63" fmla="*/ 42 h 473"/>
                <a:gd name="T64" fmla="*/ 0 w 1004"/>
                <a:gd name="T65" fmla="*/ 26 h 473"/>
                <a:gd name="T66" fmla="*/ 6 w 1004"/>
                <a:gd name="T67" fmla="*/ 15 h 473"/>
                <a:gd name="T68" fmla="*/ 21 w 1004"/>
                <a:gd name="T69" fmla="*/ 4 h 473"/>
                <a:gd name="T70" fmla="*/ 34 w 1004"/>
                <a:gd name="T71" fmla="*/ 0 h 4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4"/>
                <a:gd name="T109" fmla="*/ 0 h 473"/>
                <a:gd name="T110" fmla="*/ 1004 w 1004"/>
                <a:gd name="T111" fmla="*/ 473 h 4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4" h="473">
                  <a:moveTo>
                    <a:pt x="34" y="0"/>
                  </a:moveTo>
                  <a:lnTo>
                    <a:pt x="93" y="23"/>
                  </a:lnTo>
                  <a:lnTo>
                    <a:pt x="156" y="47"/>
                  </a:lnTo>
                  <a:lnTo>
                    <a:pt x="219" y="70"/>
                  </a:lnTo>
                  <a:lnTo>
                    <a:pt x="282" y="97"/>
                  </a:lnTo>
                  <a:lnTo>
                    <a:pt x="342" y="120"/>
                  </a:lnTo>
                  <a:lnTo>
                    <a:pt x="405" y="146"/>
                  </a:lnTo>
                  <a:lnTo>
                    <a:pt x="466" y="173"/>
                  </a:lnTo>
                  <a:lnTo>
                    <a:pt x="529" y="201"/>
                  </a:lnTo>
                  <a:lnTo>
                    <a:pt x="590" y="228"/>
                  </a:lnTo>
                  <a:lnTo>
                    <a:pt x="651" y="257"/>
                  </a:lnTo>
                  <a:lnTo>
                    <a:pt x="709" y="285"/>
                  </a:lnTo>
                  <a:lnTo>
                    <a:pt x="770" y="315"/>
                  </a:lnTo>
                  <a:lnTo>
                    <a:pt x="829" y="346"/>
                  </a:lnTo>
                  <a:lnTo>
                    <a:pt x="888" y="380"/>
                  </a:lnTo>
                  <a:lnTo>
                    <a:pt x="945" y="414"/>
                  </a:lnTo>
                  <a:lnTo>
                    <a:pt x="1004" y="450"/>
                  </a:lnTo>
                  <a:lnTo>
                    <a:pt x="997" y="458"/>
                  </a:lnTo>
                  <a:lnTo>
                    <a:pt x="991" y="464"/>
                  </a:lnTo>
                  <a:lnTo>
                    <a:pt x="983" y="468"/>
                  </a:lnTo>
                  <a:lnTo>
                    <a:pt x="978" y="471"/>
                  </a:lnTo>
                  <a:lnTo>
                    <a:pt x="962" y="473"/>
                  </a:lnTo>
                  <a:lnTo>
                    <a:pt x="949" y="471"/>
                  </a:lnTo>
                  <a:lnTo>
                    <a:pt x="940" y="468"/>
                  </a:lnTo>
                  <a:lnTo>
                    <a:pt x="932" y="464"/>
                  </a:lnTo>
                  <a:lnTo>
                    <a:pt x="924" y="458"/>
                  </a:lnTo>
                  <a:lnTo>
                    <a:pt x="915" y="454"/>
                  </a:lnTo>
                  <a:lnTo>
                    <a:pt x="905" y="447"/>
                  </a:lnTo>
                  <a:lnTo>
                    <a:pt x="898" y="443"/>
                  </a:lnTo>
                  <a:lnTo>
                    <a:pt x="890" y="437"/>
                  </a:lnTo>
                  <a:lnTo>
                    <a:pt x="882" y="431"/>
                  </a:lnTo>
                  <a:lnTo>
                    <a:pt x="873" y="426"/>
                  </a:lnTo>
                  <a:lnTo>
                    <a:pt x="865" y="420"/>
                  </a:lnTo>
                  <a:lnTo>
                    <a:pt x="858" y="414"/>
                  </a:lnTo>
                  <a:lnTo>
                    <a:pt x="848" y="411"/>
                  </a:lnTo>
                  <a:lnTo>
                    <a:pt x="841" y="405"/>
                  </a:lnTo>
                  <a:lnTo>
                    <a:pt x="833" y="401"/>
                  </a:lnTo>
                  <a:lnTo>
                    <a:pt x="825" y="399"/>
                  </a:lnTo>
                  <a:lnTo>
                    <a:pt x="818" y="399"/>
                  </a:lnTo>
                  <a:lnTo>
                    <a:pt x="770" y="373"/>
                  </a:lnTo>
                  <a:lnTo>
                    <a:pt x="723" y="348"/>
                  </a:lnTo>
                  <a:lnTo>
                    <a:pt x="673" y="325"/>
                  </a:lnTo>
                  <a:lnTo>
                    <a:pt x="626" y="306"/>
                  </a:lnTo>
                  <a:lnTo>
                    <a:pt x="576" y="285"/>
                  </a:lnTo>
                  <a:lnTo>
                    <a:pt x="527" y="268"/>
                  </a:lnTo>
                  <a:lnTo>
                    <a:pt x="477" y="253"/>
                  </a:lnTo>
                  <a:lnTo>
                    <a:pt x="428" y="236"/>
                  </a:lnTo>
                  <a:lnTo>
                    <a:pt x="377" y="220"/>
                  </a:lnTo>
                  <a:lnTo>
                    <a:pt x="325" y="203"/>
                  </a:lnTo>
                  <a:lnTo>
                    <a:pt x="276" y="190"/>
                  </a:lnTo>
                  <a:lnTo>
                    <a:pt x="228" y="175"/>
                  </a:lnTo>
                  <a:lnTo>
                    <a:pt x="179" y="160"/>
                  </a:lnTo>
                  <a:lnTo>
                    <a:pt x="130" y="144"/>
                  </a:lnTo>
                  <a:lnTo>
                    <a:pt x="82" y="129"/>
                  </a:lnTo>
                  <a:lnTo>
                    <a:pt x="38" y="114"/>
                  </a:lnTo>
                  <a:lnTo>
                    <a:pt x="34" y="104"/>
                  </a:lnTo>
                  <a:lnTo>
                    <a:pt x="31" y="97"/>
                  </a:lnTo>
                  <a:lnTo>
                    <a:pt x="25" y="87"/>
                  </a:lnTo>
                  <a:lnTo>
                    <a:pt x="21" y="80"/>
                  </a:lnTo>
                  <a:lnTo>
                    <a:pt x="15" y="72"/>
                  </a:lnTo>
                  <a:lnTo>
                    <a:pt x="12" y="65"/>
                  </a:lnTo>
                  <a:lnTo>
                    <a:pt x="8" y="55"/>
                  </a:lnTo>
                  <a:lnTo>
                    <a:pt x="4" y="49"/>
                  </a:lnTo>
                  <a:lnTo>
                    <a:pt x="0" y="42"/>
                  </a:lnTo>
                  <a:lnTo>
                    <a:pt x="0" y="34"/>
                  </a:lnTo>
                  <a:lnTo>
                    <a:pt x="0" y="26"/>
                  </a:lnTo>
                  <a:lnTo>
                    <a:pt x="4" y="21"/>
                  </a:lnTo>
                  <a:lnTo>
                    <a:pt x="6" y="15"/>
                  </a:lnTo>
                  <a:lnTo>
                    <a:pt x="14" y="9"/>
                  </a:lnTo>
                  <a:lnTo>
                    <a:pt x="21" y="4"/>
                  </a:lnTo>
                  <a:lnTo>
                    <a:pt x="34" y="0"/>
                  </a:lnTo>
                  <a:close/>
                </a:path>
              </a:pathLst>
            </a:custGeom>
            <a:solidFill>
              <a:srgbClr val="FFFFC2"/>
            </a:solidFill>
            <a:ln w="9525">
              <a:noFill/>
              <a:round/>
              <a:headEnd/>
              <a:tailEnd/>
            </a:ln>
          </p:spPr>
          <p:txBody>
            <a:bodyPr/>
            <a:lstStyle/>
            <a:p>
              <a:endParaRPr lang="fa-IR"/>
            </a:p>
          </p:txBody>
        </p:sp>
        <p:sp>
          <p:nvSpPr>
            <p:cNvPr id="12355" name="Freeform 63"/>
            <p:cNvSpPr>
              <a:spLocks/>
            </p:cNvSpPr>
            <p:nvPr/>
          </p:nvSpPr>
          <p:spPr bwMode="auto">
            <a:xfrm>
              <a:off x="4318" y="2228"/>
              <a:ext cx="56" cy="13"/>
            </a:xfrm>
            <a:custGeom>
              <a:avLst/>
              <a:gdLst>
                <a:gd name="T0" fmla="*/ 98 w 112"/>
                <a:gd name="T1" fmla="*/ 0 h 25"/>
                <a:gd name="T2" fmla="*/ 104 w 112"/>
                <a:gd name="T3" fmla="*/ 2 h 25"/>
                <a:gd name="T4" fmla="*/ 112 w 112"/>
                <a:gd name="T5" fmla="*/ 6 h 25"/>
                <a:gd name="T6" fmla="*/ 112 w 112"/>
                <a:gd name="T7" fmla="*/ 9 h 25"/>
                <a:gd name="T8" fmla="*/ 97 w 112"/>
                <a:gd name="T9" fmla="*/ 11 h 25"/>
                <a:gd name="T10" fmla="*/ 83 w 112"/>
                <a:gd name="T11" fmla="*/ 13 h 25"/>
                <a:gd name="T12" fmla="*/ 68 w 112"/>
                <a:gd name="T13" fmla="*/ 15 h 25"/>
                <a:gd name="T14" fmla="*/ 55 w 112"/>
                <a:gd name="T15" fmla="*/ 17 h 25"/>
                <a:gd name="T16" fmla="*/ 40 w 112"/>
                <a:gd name="T17" fmla="*/ 17 h 25"/>
                <a:gd name="T18" fmla="*/ 26 w 112"/>
                <a:gd name="T19" fmla="*/ 21 h 25"/>
                <a:gd name="T20" fmla="*/ 13 w 112"/>
                <a:gd name="T21" fmla="*/ 21 h 25"/>
                <a:gd name="T22" fmla="*/ 0 w 112"/>
                <a:gd name="T23" fmla="*/ 25 h 25"/>
                <a:gd name="T24" fmla="*/ 0 w 112"/>
                <a:gd name="T25" fmla="*/ 25 h 25"/>
                <a:gd name="T26" fmla="*/ 0 w 112"/>
                <a:gd name="T27" fmla="*/ 23 h 25"/>
                <a:gd name="T28" fmla="*/ 11 w 112"/>
                <a:gd name="T29" fmla="*/ 15 h 25"/>
                <a:gd name="T30" fmla="*/ 22 w 112"/>
                <a:gd name="T31" fmla="*/ 11 h 25"/>
                <a:gd name="T32" fmla="*/ 36 w 112"/>
                <a:gd name="T33" fmla="*/ 9 h 25"/>
                <a:gd name="T34" fmla="*/ 47 w 112"/>
                <a:gd name="T35" fmla="*/ 7 h 25"/>
                <a:gd name="T36" fmla="*/ 59 w 112"/>
                <a:gd name="T37" fmla="*/ 6 h 25"/>
                <a:gd name="T38" fmla="*/ 72 w 112"/>
                <a:gd name="T39" fmla="*/ 4 h 25"/>
                <a:gd name="T40" fmla="*/ 85 w 112"/>
                <a:gd name="T41" fmla="*/ 2 h 25"/>
                <a:gd name="T42" fmla="*/ 98 w 112"/>
                <a:gd name="T43" fmla="*/ 0 h 25"/>
                <a:gd name="T44" fmla="*/ 98 w 112"/>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2"/>
                <a:gd name="T70" fmla="*/ 0 h 25"/>
                <a:gd name="T71" fmla="*/ 112 w 112"/>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2" h="25">
                  <a:moveTo>
                    <a:pt x="98" y="0"/>
                  </a:moveTo>
                  <a:lnTo>
                    <a:pt x="104" y="2"/>
                  </a:lnTo>
                  <a:lnTo>
                    <a:pt x="112" y="6"/>
                  </a:lnTo>
                  <a:lnTo>
                    <a:pt x="112" y="9"/>
                  </a:lnTo>
                  <a:lnTo>
                    <a:pt x="97" y="11"/>
                  </a:lnTo>
                  <a:lnTo>
                    <a:pt x="83" y="13"/>
                  </a:lnTo>
                  <a:lnTo>
                    <a:pt x="68" y="15"/>
                  </a:lnTo>
                  <a:lnTo>
                    <a:pt x="55" y="17"/>
                  </a:lnTo>
                  <a:lnTo>
                    <a:pt x="40" y="17"/>
                  </a:lnTo>
                  <a:lnTo>
                    <a:pt x="26" y="21"/>
                  </a:lnTo>
                  <a:lnTo>
                    <a:pt x="13" y="21"/>
                  </a:lnTo>
                  <a:lnTo>
                    <a:pt x="0" y="25"/>
                  </a:lnTo>
                  <a:lnTo>
                    <a:pt x="0" y="23"/>
                  </a:lnTo>
                  <a:lnTo>
                    <a:pt x="11" y="15"/>
                  </a:lnTo>
                  <a:lnTo>
                    <a:pt x="22" y="11"/>
                  </a:lnTo>
                  <a:lnTo>
                    <a:pt x="36" y="9"/>
                  </a:lnTo>
                  <a:lnTo>
                    <a:pt x="47" y="7"/>
                  </a:lnTo>
                  <a:lnTo>
                    <a:pt x="59" y="6"/>
                  </a:lnTo>
                  <a:lnTo>
                    <a:pt x="72" y="4"/>
                  </a:lnTo>
                  <a:lnTo>
                    <a:pt x="85" y="2"/>
                  </a:lnTo>
                  <a:lnTo>
                    <a:pt x="98" y="0"/>
                  </a:lnTo>
                  <a:close/>
                </a:path>
              </a:pathLst>
            </a:custGeom>
            <a:solidFill>
              <a:srgbClr val="000000"/>
            </a:solidFill>
            <a:ln w="9525">
              <a:noFill/>
              <a:round/>
              <a:headEnd/>
              <a:tailEnd/>
            </a:ln>
          </p:spPr>
          <p:txBody>
            <a:bodyPr/>
            <a:lstStyle/>
            <a:p>
              <a:endParaRPr lang="fa-IR"/>
            </a:p>
          </p:txBody>
        </p:sp>
        <p:sp>
          <p:nvSpPr>
            <p:cNvPr id="12356" name="Freeform 64"/>
            <p:cNvSpPr>
              <a:spLocks/>
            </p:cNvSpPr>
            <p:nvPr/>
          </p:nvSpPr>
          <p:spPr bwMode="auto">
            <a:xfrm>
              <a:off x="4546" y="2231"/>
              <a:ext cx="10" cy="7"/>
            </a:xfrm>
            <a:custGeom>
              <a:avLst/>
              <a:gdLst>
                <a:gd name="T0" fmla="*/ 4 w 19"/>
                <a:gd name="T1" fmla="*/ 0 h 13"/>
                <a:gd name="T2" fmla="*/ 9 w 19"/>
                <a:gd name="T3" fmla="*/ 3 h 13"/>
                <a:gd name="T4" fmla="*/ 19 w 19"/>
                <a:gd name="T5" fmla="*/ 5 h 13"/>
                <a:gd name="T6" fmla="*/ 19 w 19"/>
                <a:gd name="T7" fmla="*/ 9 h 13"/>
                <a:gd name="T8" fmla="*/ 17 w 19"/>
                <a:gd name="T9" fmla="*/ 11 h 13"/>
                <a:gd name="T10" fmla="*/ 13 w 19"/>
                <a:gd name="T11" fmla="*/ 13 h 13"/>
                <a:gd name="T12" fmla="*/ 8 w 19"/>
                <a:gd name="T13" fmla="*/ 9 h 13"/>
                <a:gd name="T14" fmla="*/ 4 w 19"/>
                <a:gd name="T15" fmla="*/ 7 h 13"/>
                <a:gd name="T16" fmla="*/ 0 w 19"/>
                <a:gd name="T17" fmla="*/ 1 h 13"/>
                <a:gd name="T18" fmla="*/ 4 w 19"/>
                <a:gd name="T19" fmla="*/ 0 h 13"/>
                <a:gd name="T20" fmla="*/ 4 w 19"/>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4" y="0"/>
                  </a:moveTo>
                  <a:lnTo>
                    <a:pt x="9" y="3"/>
                  </a:lnTo>
                  <a:lnTo>
                    <a:pt x="19" y="5"/>
                  </a:lnTo>
                  <a:lnTo>
                    <a:pt x="19" y="9"/>
                  </a:lnTo>
                  <a:lnTo>
                    <a:pt x="17" y="11"/>
                  </a:lnTo>
                  <a:lnTo>
                    <a:pt x="13" y="13"/>
                  </a:lnTo>
                  <a:lnTo>
                    <a:pt x="8" y="9"/>
                  </a:lnTo>
                  <a:lnTo>
                    <a:pt x="4" y="7"/>
                  </a:lnTo>
                  <a:lnTo>
                    <a:pt x="0" y="1"/>
                  </a:lnTo>
                  <a:lnTo>
                    <a:pt x="4" y="0"/>
                  </a:lnTo>
                  <a:close/>
                </a:path>
              </a:pathLst>
            </a:custGeom>
            <a:solidFill>
              <a:srgbClr val="000000"/>
            </a:solidFill>
            <a:ln w="9525">
              <a:noFill/>
              <a:round/>
              <a:headEnd/>
              <a:tailEnd/>
            </a:ln>
          </p:spPr>
          <p:txBody>
            <a:bodyPr/>
            <a:lstStyle/>
            <a:p>
              <a:endParaRPr lang="fa-IR"/>
            </a:p>
          </p:txBody>
        </p:sp>
        <p:sp>
          <p:nvSpPr>
            <p:cNvPr id="12357" name="Freeform 65"/>
            <p:cNvSpPr>
              <a:spLocks/>
            </p:cNvSpPr>
            <p:nvPr/>
          </p:nvSpPr>
          <p:spPr bwMode="auto">
            <a:xfrm>
              <a:off x="3785" y="2234"/>
              <a:ext cx="13" cy="11"/>
            </a:xfrm>
            <a:custGeom>
              <a:avLst/>
              <a:gdLst>
                <a:gd name="T0" fmla="*/ 15 w 27"/>
                <a:gd name="T1" fmla="*/ 0 h 21"/>
                <a:gd name="T2" fmla="*/ 17 w 27"/>
                <a:gd name="T3" fmla="*/ 0 h 21"/>
                <a:gd name="T4" fmla="*/ 21 w 27"/>
                <a:gd name="T5" fmla="*/ 0 h 21"/>
                <a:gd name="T6" fmla="*/ 23 w 27"/>
                <a:gd name="T7" fmla="*/ 0 h 21"/>
                <a:gd name="T8" fmla="*/ 27 w 27"/>
                <a:gd name="T9" fmla="*/ 0 h 21"/>
                <a:gd name="T10" fmla="*/ 27 w 27"/>
                <a:gd name="T11" fmla="*/ 4 h 21"/>
                <a:gd name="T12" fmla="*/ 27 w 27"/>
                <a:gd name="T13" fmla="*/ 4 h 21"/>
                <a:gd name="T14" fmla="*/ 19 w 27"/>
                <a:gd name="T15" fmla="*/ 8 h 21"/>
                <a:gd name="T16" fmla="*/ 11 w 27"/>
                <a:gd name="T17" fmla="*/ 12 h 21"/>
                <a:gd name="T18" fmla="*/ 6 w 27"/>
                <a:gd name="T19" fmla="*/ 15 h 21"/>
                <a:gd name="T20" fmla="*/ 0 w 27"/>
                <a:gd name="T21" fmla="*/ 21 h 21"/>
                <a:gd name="T22" fmla="*/ 0 w 27"/>
                <a:gd name="T23" fmla="*/ 17 h 21"/>
                <a:gd name="T24" fmla="*/ 6 w 27"/>
                <a:gd name="T25" fmla="*/ 10 h 21"/>
                <a:gd name="T26" fmla="*/ 15 w 27"/>
                <a:gd name="T27" fmla="*/ 0 h 21"/>
                <a:gd name="T28" fmla="*/ 15 w 2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21"/>
                <a:gd name="T47" fmla="*/ 27 w 2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21">
                  <a:moveTo>
                    <a:pt x="15" y="0"/>
                  </a:moveTo>
                  <a:lnTo>
                    <a:pt x="17" y="0"/>
                  </a:lnTo>
                  <a:lnTo>
                    <a:pt x="21" y="0"/>
                  </a:lnTo>
                  <a:lnTo>
                    <a:pt x="23" y="0"/>
                  </a:lnTo>
                  <a:lnTo>
                    <a:pt x="27" y="0"/>
                  </a:lnTo>
                  <a:lnTo>
                    <a:pt x="27" y="4"/>
                  </a:lnTo>
                  <a:lnTo>
                    <a:pt x="19" y="8"/>
                  </a:lnTo>
                  <a:lnTo>
                    <a:pt x="11" y="12"/>
                  </a:lnTo>
                  <a:lnTo>
                    <a:pt x="6" y="15"/>
                  </a:lnTo>
                  <a:lnTo>
                    <a:pt x="0" y="21"/>
                  </a:lnTo>
                  <a:lnTo>
                    <a:pt x="0" y="17"/>
                  </a:lnTo>
                  <a:lnTo>
                    <a:pt x="6" y="10"/>
                  </a:lnTo>
                  <a:lnTo>
                    <a:pt x="15" y="0"/>
                  </a:lnTo>
                  <a:close/>
                </a:path>
              </a:pathLst>
            </a:custGeom>
            <a:solidFill>
              <a:srgbClr val="000000"/>
            </a:solidFill>
            <a:ln w="9525">
              <a:noFill/>
              <a:round/>
              <a:headEnd/>
              <a:tailEnd/>
            </a:ln>
          </p:spPr>
          <p:txBody>
            <a:bodyPr/>
            <a:lstStyle/>
            <a:p>
              <a:endParaRPr lang="fa-IR"/>
            </a:p>
          </p:txBody>
        </p:sp>
        <p:sp>
          <p:nvSpPr>
            <p:cNvPr id="12358" name="Freeform 66"/>
            <p:cNvSpPr>
              <a:spLocks/>
            </p:cNvSpPr>
            <p:nvPr/>
          </p:nvSpPr>
          <p:spPr bwMode="auto">
            <a:xfrm>
              <a:off x="3705" y="2243"/>
              <a:ext cx="75" cy="54"/>
            </a:xfrm>
            <a:custGeom>
              <a:avLst/>
              <a:gdLst>
                <a:gd name="T0" fmla="*/ 105 w 150"/>
                <a:gd name="T1" fmla="*/ 0 h 109"/>
                <a:gd name="T2" fmla="*/ 114 w 150"/>
                <a:gd name="T3" fmla="*/ 6 h 109"/>
                <a:gd name="T4" fmla="*/ 126 w 150"/>
                <a:gd name="T5" fmla="*/ 6 h 109"/>
                <a:gd name="T6" fmla="*/ 130 w 150"/>
                <a:gd name="T7" fmla="*/ 4 h 109"/>
                <a:gd name="T8" fmla="*/ 135 w 150"/>
                <a:gd name="T9" fmla="*/ 0 h 109"/>
                <a:gd name="T10" fmla="*/ 143 w 150"/>
                <a:gd name="T11" fmla="*/ 0 h 109"/>
                <a:gd name="T12" fmla="*/ 150 w 150"/>
                <a:gd name="T13" fmla="*/ 0 h 109"/>
                <a:gd name="T14" fmla="*/ 150 w 150"/>
                <a:gd name="T15" fmla="*/ 4 h 109"/>
                <a:gd name="T16" fmla="*/ 143 w 150"/>
                <a:gd name="T17" fmla="*/ 10 h 109"/>
                <a:gd name="T18" fmla="*/ 133 w 150"/>
                <a:gd name="T19" fmla="*/ 14 h 109"/>
                <a:gd name="T20" fmla="*/ 126 w 150"/>
                <a:gd name="T21" fmla="*/ 19 h 109"/>
                <a:gd name="T22" fmla="*/ 120 w 150"/>
                <a:gd name="T23" fmla="*/ 25 h 109"/>
                <a:gd name="T24" fmla="*/ 107 w 150"/>
                <a:gd name="T25" fmla="*/ 37 h 109"/>
                <a:gd name="T26" fmla="*/ 93 w 150"/>
                <a:gd name="T27" fmla="*/ 46 h 109"/>
                <a:gd name="T28" fmla="*/ 82 w 150"/>
                <a:gd name="T29" fmla="*/ 54 h 109"/>
                <a:gd name="T30" fmla="*/ 71 w 150"/>
                <a:gd name="T31" fmla="*/ 63 h 109"/>
                <a:gd name="T32" fmla="*/ 57 w 150"/>
                <a:gd name="T33" fmla="*/ 71 h 109"/>
                <a:gd name="T34" fmla="*/ 46 w 150"/>
                <a:gd name="T35" fmla="*/ 78 h 109"/>
                <a:gd name="T36" fmla="*/ 34 w 150"/>
                <a:gd name="T37" fmla="*/ 86 h 109"/>
                <a:gd name="T38" fmla="*/ 23 w 150"/>
                <a:gd name="T39" fmla="*/ 94 h 109"/>
                <a:gd name="T40" fmla="*/ 10 w 150"/>
                <a:gd name="T41" fmla="*/ 99 h 109"/>
                <a:gd name="T42" fmla="*/ 0 w 150"/>
                <a:gd name="T43" fmla="*/ 109 h 109"/>
                <a:gd name="T44" fmla="*/ 4 w 150"/>
                <a:gd name="T45" fmla="*/ 99 h 109"/>
                <a:gd name="T46" fmla="*/ 12 w 150"/>
                <a:gd name="T47" fmla="*/ 92 h 109"/>
                <a:gd name="T48" fmla="*/ 17 w 150"/>
                <a:gd name="T49" fmla="*/ 84 h 109"/>
                <a:gd name="T50" fmla="*/ 27 w 150"/>
                <a:gd name="T51" fmla="*/ 76 h 109"/>
                <a:gd name="T52" fmla="*/ 38 w 150"/>
                <a:gd name="T53" fmla="*/ 63 h 109"/>
                <a:gd name="T54" fmla="*/ 53 w 150"/>
                <a:gd name="T55" fmla="*/ 50 h 109"/>
                <a:gd name="T56" fmla="*/ 65 w 150"/>
                <a:gd name="T57" fmla="*/ 37 h 109"/>
                <a:gd name="T58" fmla="*/ 78 w 150"/>
                <a:gd name="T59" fmla="*/ 23 h 109"/>
                <a:gd name="T60" fmla="*/ 92 w 150"/>
                <a:gd name="T61" fmla="*/ 10 h 109"/>
                <a:gd name="T62" fmla="*/ 105 w 150"/>
                <a:gd name="T63" fmla="*/ 0 h 109"/>
                <a:gd name="T64" fmla="*/ 105 w 150"/>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09"/>
                <a:gd name="T101" fmla="*/ 150 w 150"/>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09">
                  <a:moveTo>
                    <a:pt x="105" y="0"/>
                  </a:moveTo>
                  <a:lnTo>
                    <a:pt x="114" y="6"/>
                  </a:lnTo>
                  <a:lnTo>
                    <a:pt x="126" y="6"/>
                  </a:lnTo>
                  <a:lnTo>
                    <a:pt x="130" y="4"/>
                  </a:lnTo>
                  <a:lnTo>
                    <a:pt x="135" y="0"/>
                  </a:lnTo>
                  <a:lnTo>
                    <a:pt x="143" y="0"/>
                  </a:lnTo>
                  <a:lnTo>
                    <a:pt x="150" y="0"/>
                  </a:lnTo>
                  <a:lnTo>
                    <a:pt x="150" y="4"/>
                  </a:lnTo>
                  <a:lnTo>
                    <a:pt x="143" y="10"/>
                  </a:lnTo>
                  <a:lnTo>
                    <a:pt x="133" y="14"/>
                  </a:lnTo>
                  <a:lnTo>
                    <a:pt x="126" y="19"/>
                  </a:lnTo>
                  <a:lnTo>
                    <a:pt x="120" y="25"/>
                  </a:lnTo>
                  <a:lnTo>
                    <a:pt x="107" y="37"/>
                  </a:lnTo>
                  <a:lnTo>
                    <a:pt x="93" y="46"/>
                  </a:lnTo>
                  <a:lnTo>
                    <a:pt x="82" y="54"/>
                  </a:lnTo>
                  <a:lnTo>
                    <a:pt x="71" y="63"/>
                  </a:lnTo>
                  <a:lnTo>
                    <a:pt x="57" y="71"/>
                  </a:lnTo>
                  <a:lnTo>
                    <a:pt x="46" y="78"/>
                  </a:lnTo>
                  <a:lnTo>
                    <a:pt x="34" y="86"/>
                  </a:lnTo>
                  <a:lnTo>
                    <a:pt x="23" y="94"/>
                  </a:lnTo>
                  <a:lnTo>
                    <a:pt x="10" y="99"/>
                  </a:lnTo>
                  <a:lnTo>
                    <a:pt x="0" y="109"/>
                  </a:lnTo>
                  <a:lnTo>
                    <a:pt x="4" y="99"/>
                  </a:lnTo>
                  <a:lnTo>
                    <a:pt x="12" y="92"/>
                  </a:lnTo>
                  <a:lnTo>
                    <a:pt x="17" y="84"/>
                  </a:lnTo>
                  <a:lnTo>
                    <a:pt x="27" y="76"/>
                  </a:lnTo>
                  <a:lnTo>
                    <a:pt x="38" y="63"/>
                  </a:lnTo>
                  <a:lnTo>
                    <a:pt x="53" y="50"/>
                  </a:lnTo>
                  <a:lnTo>
                    <a:pt x="65" y="37"/>
                  </a:lnTo>
                  <a:lnTo>
                    <a:pt x="78" y="23"/>
                  </a:lnTo>
                  <a:lnTo>
                    <a:pt x="92" y="10"/>
                  </a:lnTo>
                  <a:lnTo>
                    <a:pt x="105" y="0"/>
                  </a:lnTo>
                  <a:close/>
                </a:path>
              </a:pathLst>
            </a:custGeom>
            <a:solidFill>
              <a:srgbClr val="000000"/>
            </a:solidFill>
            <a:ln w="9525">
              <a:noFill/>
              <a:round/>
              <a:headEnd/>
              <a:tailEnd/>
            </a:ln>
          </p:spPr>
          <p:txBody>
            <a:bodyPr/>
            <a:lstStyle/>
            <a:p>
              <a:endParaRPr lang="fa-IR"/>
            </a:p>
          </p:txBody>
        </p:sp>
        <p:sp>
          <p:nvSpPr>
            <p:cNvPr id="12359" name="Freeform 67"/>
            <p:cNvSpPr>
              <a:spLocks/>
            </p:cNvSpPr>
            <p:nvPr/>
          </p:nvSpPr>
          <p:spPr bwMode="auto">
            <a:xfrm>
              <a:off x="4272" y="2257"/>
              <a:ext cx="24" cy="13"/>
            </a:xfrm>
            <a:custGeom>
              <a:avLst/>
              <a:gdLst>
                <a:gd name="T0" fmla="*/ 38 w 50"/>
                <a:gd name="T1" fmla="*/ 0 h 27"/>
                <a:gd name="T2" fmla="*/ 44 w 50"/>
                <a:gd name="T3" fmla="*/ 0 h 27"/>
                <a:gd name="T4" fmla="*/ 50 w 50"/>
                <a:gd name="T5" fmla="*/ 0 h 27"/>
                <a:gd name="T6" fmla="*/ 38 w 50"/>
                <a:gd name="T7" fmla="*/ 8 h 27"/>
                <a:gd name="T8" fmla="*/ 27 w 50"/>
                <a:gd name="T9" fmla="*/ 17 h 27"/>
                <a:gd name="T10" fmla="*/ 14 w 50"/>
                <a:gd name="T11" fmla="*/ 21 h 27"/>
                <a:gd name="T12" fmla="*/ 0 w 50"/>
                <a:gd name="T13" fmla="*/ 27 h 27"/>
                <a:gd name="T14" fmla="*/ 0 w 50"/>
                <a:gd name="T15" fmla="*/ 23 h 27"/>
                <a:gd name="T16" fmla="*/ 10 w 50"/>
                <a:gd name="T17" fmla="*/ 15 h 27"/>
                <a:gd name="T18" fmla="*/ 18 w 50"/>
                <a:gd name="T19" fmla="*/ 9 h 27"/>
                <a:gd name="T20" fmla="*/ 27 w 50"/>
                <a:gd name="T21" fmla="*/ 4 h 27"/>
                <a:gd name="T22" fmla="*/ 38 w 50"/>
                <a:gd name="T23" fmla="*/ 0 h 27"/>
                <a:gd name="T24" fmla="*/ 38 w 5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27"/>
                <a:gd name="T41" fmla="*/ 50 w 50"/>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27">
                  <a:moveTo>
                    <a:pt x="38" y="0"/>
                  </a:moveTo>
                  <a:lnTo>
                    <a:pt x="44" y="0"/>
                  </a:lnTo>
                  <a:lnTo>
                    <a:pt x="50" y="0"/>
                  </a:lnTo>
                  <a:lnTo>
                    <a:pt x="38" y="8"/>
                  </a:lnTo>
                  <a:lnTo>
                    <a:pt x="27" y="17"/>
                  </a:lnTo>
                  <a:lnTo>
                    <a:pt x="14" y="21"/>
                  </a:lnTo>
                  <a:lnTo>
                    <a:pt x="0" y="27"/>
                  </a:lnTo>
                  <a:lnTo>
                    <a:pt x="0" y="23"/>
                  </a:lnTo>
                  <a:lnTo>
                    <a:pt x="10" y="15"/>
                  </a:lnTo>
                  <a:lnTo>
                    <a:pt x="18" y="9"/>
                  </a:lnTo>
                  <a:lnTo>
                    <a:pt x="27" y="4"/>
                  </a:lnTo>
                  <a:lnTo>
                    <a:pt x="38" y="0"/>
                  </a:lnTo>
                  <a:close/>
                </a:path>
              </a:pathLst>
            </a:custGeom>
            <a:solidFill>
              <a:srgbClr val="000000"/>
            </a:solidFill>
            <a:ln w="9525">
              <a:noFill/>
              <a:round/>
              <a:headEnd/>
              <a:tailEnd/>
            </a:ln>
          </p:spPr>
          <p:txBody>
            <a:bodyPr/>
            <a:lstStyle/>
            <a:p>
              <a:endParaRPr lang="fa-IR"/>
            </a:p>
          </p:txBody>
        </p:sp>
        <p:sp>
          <p:nvSpPr>
            <p:cNvPr id="12360" name="Freeform 68"/>
            <p:cNvSpPr>
              <a:spLocks/>
            </p:cNvSpPr>
            <p:nvPr/>
          </p:nvSpPr>
          <p:spPr bwMode="auto">
            <a:xfrm>
              <a:off x="3527" y="2259"/>
              <a:ext cx="9" cy="8"/>
            </a:xfrm>
            <a:custGeom>
              <a:avLst/>
              <a:gdLst>
                <a:gd name="T0" fmla="*/ 4 w 17"/>
                <a:gd name="T1" fmla="*/ 4 h 17"/>
                <a:gd name="T2" fmla="*/ 7 w 17"/>
                <a:gd name="T3" fmla="*/ 0 h 17"/>
                <a:gd name="T4" fmla="*/ 11 w 17"/>
                <a:gd name="T5" fmla="*/ 2 h 17"/>
                <a:gd name="T6" fmla="*/ 13 w 17"/>
                <a:gd name="T7" fmla="*/ 5 h 17"/>
                <a:gd name="T8" fmla="*/ 17 w 17"/>
                <a:gd name="T9" fmla="*/ 9 h 17"/>
                <a:gd name="T10" fmla="*/ 17 w 17"/>
                <a:gd name="T11" fmla="*/ 13 h 17"/>
                <a:gd name="T12" fmla="*/ 17 w 17"/>
                <a:gd name="T13" fmla="*/ 17 h 17"/>
                <a:gd name="T14" fmla="*/ 11 w 17"/>
                <a:gd name="T15" fmla="*/ 13 h 17"/>
                <a:gd name="T16" fmla="*/ 4 w 17"/>
                <a:gd name="T17" fmla="*/ 11 h 17"/>
                <a:gd name="T18" fmla="*/ 0 w 17"/>
                <a:gd name="T19" fmla="*/ 5 h 17"/>
                <a:gd name="T20" fmla="*/ 4 w 17"/>
                <a:gd name="T21" fmla="*/ 4 h 17"/>
                <a:gd name="T22" fmla="*/ 4 w 17"/>
                <a:gd name="T23" fmla="*/ 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4" y="4"/>
                  </a:moveTo>
                  <a:lnTo>
                    <a:pt x="7" y="0"/>
                  </a:lnTo>
                  <a:lnTo>
                    <a:pt x="11" y="2"/>
                  </a:lnTo>
                  <a:lnTo>
                    <a:pt x="13" y="5"/>
                  </a:lnTo>
                  <a:lnTo>
                    <a:pt x="17" y="9"/>
                  </a:lnTo>
                  <a:lnTo>
                    <a:pt x="17" y="13"/>
                  </a:lnTo>
                  <a:lnTo>
                    <a:pt x="17" y="17"/>
                  </a:lnTo>
                  <a:lnTo>
                    <a:pt x="11" y="13"/>
                  </a:lnTo>
                  <a:lnTo>
                    <a:pt x="4" y="11"/>
                  </a:lnTo>
                  <a:lnTo>
                    <a:pt x="0" y="5"/>
                  </a:lnTo>
                  <a:lnTo>
                    <a:pt x="4" y="4"/>
                  </a:lnTo>
                  <a:close/>
                </a:path>
              </a:pathLst>
            </a:custGeom>
            <a:solidFill>
              <a:srgbClr val="000000"/>
            </a:solidFill>
            <a:ln w="9525">
              <a:noFill/>
              <a:round/>
              <a:headEnd/>
              <a:tailEnd/>
            </a:ln>
          </p:spPr>
          <p:txBody>
            <a:bodyPr/>
            <a:lstStyle/>
            <a:p>
              <a:endParaRPr lang="fa-IR"/>
            </a:p>
          </p:txBody>
        </p:sp>
        <p:sp>
          <p:nvSpPr>
            <p:cNvPr id="12361" name="Freeform 69"/>
            <p:cNvSpPr>
              <a:spLocks/>
            </p:cNvSpPr>
            <p:nvPr/>
          </p:nvSpPr>
          <p:spPr bwMode="auto">
            <a:xfrm>
              <a:off x="3747" y="2292"/>
              <a:ext cx="93" cy="68"/>
            </a:xfrm>
            <a:custGeom>
              <a:avLst/>
              <a:gdLst>
                <a:gd name="T0" fmla="*/ 177 w 186"/>
                <a:gd name="T1" fmla="*/ 0 h 135"/>
                <a:gd name="T2" fmla="*/ 182 w 186"/>
                <a:gd name="T3" fmla="*/ 0 h 135"/>
                <a:gd name="T4" fmla="*/ 186 w 186"/>
                <a:gd name="T5" fmla="*/ 0 h 135"/>
                <a:gd name="T6" fmla="*/ 177 w 186"/>
                <a:gd name="T7" fmla="*/ 10 h 135"/>
                <a:gd name="T8" fmla="*/ 167 w 186"/>
                <a:gd name="T9" fmla="*/ 17 h 135"/>
                <a:gd name="T10" fmla="*/ 156 w 186"/>
                <a:gd name="T11" fmla="*/ 27 h 135"/>
                <a:gd name="T12" fmla="*/ 148 w 186"/>
                <a:gd name="T13" fmla="*/ 36 h 135"/>
                <a:gd name="T14" fmla="*/ 135 w 186"/>
                <a:gd name="T15" fmla="*/ 42 h 135"/>
                <a:gd name="T16" fmla="*/ 125 w 186"/>
                <a:gd name="T17" fmla="*/ 50 h 135"/>
                <a:gd name="T18" fmla="*/ 112 w 186"/>
                <a:gd name="T19" fmla="*/ 57 h 135"/>
                <a:gd name="T20" fmla="*/ 103 w 186"/>
                <a:gd name="T21" fmla="*/ 65 h 135"/>
                <a:gd name="T22" fmla="*/ 89 w 186"/>
                <a:gd name="T23" fmla="*/ 73 h 135"/>
                <a:gd name="T24" fmla="*/ 80 w 186"/>
                <a:gd name="T25" fmla="*/ 80 h 135"/>
                <a:gd name="T26" fmla="*/ 68 w 186"/>
                <a:gd name="T27" fmla="*/ 88 h 135"/>
                <a:gd name="T28" fmla="*/ 59 w 186"/>
                <a:gd name="T29" fmla="*/ 95 h 135"/>
                <a:gd name="T30" fmla="*/ 47 w 186"/>
                <a:gd name="T31" fmla="*/ 103 h 135"/>
                <a:gd name="T32" fmla="*/ 38 w 186"/>
                <a:gd name="T33" fmla="*/ 112 h 135"/>
                <a:gd name="T34" fmla="*/ 30 w 186"/>
                <a:gd name="T35" fmla="*/ 124 h 135"/>
                <a:gd name="T36" fmla="*/ 23 w 186"/>
                <a:gd name="T37" fmla="*/ 135 h 135"/>
                <a:gd name="T38" fmla="*/ 15 w 186"/>
                <a:gd name="T39" fmla="*/ 131 h 135"/>
                <a:gd name="T40" fmla="*/ 9 w 186"/>
                <a:gd name="T41" fmla="*/ 128 h 135"/>
                <a:gd name="T42" fmla="*/ 6 w 186"/>
                <a:gd name="T43" fmla="*/ 124 h 135"/>
                <a:gd name="T44" fmla="*/ 4 w 186"/>
                <a:gd name="T45" fmla="*/ 120 h 135"/>
                <a:gd name="T46" fmla="*/ 0 w 186"/>
                <a:gd name="T47" fmla="*/ 112 h 135"/>
                <a:gd name="T48" fmla="*/ 2 w 186"/>
                <a:gd name="T49" fmla="*/ 107 h 135"/>
                <a:gd name="T50" fmla="*/ 4 w 186"/>
                <a:gd name="T51" fmla="*/ 99 h 135"/>
                <a:gd name="T52" fmla="*/ 9 w 186"/>
                <a:gd name="T53" fmla="*/ 93 h 135"/>
                <a:gd name="T54" fmla="*/ 19 w 186"/>
                <a:gd name="T55" fmla="*/ 86 h 135"/>
                <a:gd name="T56" fmla="*/ 30 w 186"/>
                <a:gd name="T57" fmla="*/ 82 h 135"/>
                <a:gd name="T58" fmla="*/ 42 w 186"/>
                <a:gd name="T59" fmla="*/ 73 h 135"/>
                <a:gd name="T60" fmla="*/ 55 w 186"/>
                <a:gd name="T61" fmla="*/ 63 h 135"/>
                <a:gd name="T62" fmla="*/ 68 w 186"/>
                <a:gd name="T63" fmla="*/ 55 h 135"/>
                <a:gd name="T64" fmla="*/ 84 w 186"/>
                <a:gd name="T65" fmla="*/ 48 h 135"/>
                <a:gd name="T66" fmla="*/ 95 w 186"/>
                <a:gd name="T67" fmla="*/ 40 h 135"/>
                <a:gd name="T68" fmla="*/ 106 w 186"/>
                <a:gd name="T69" fmla="*/ 33 h 135"/>
                <a:gd name="T70" fmla="*/ 114 w 186"/>
                <a:gd name="T71" fmla="*/ 23 h 135"/>
                <a:gd name="T72" fmla="*/ 122 w 186"/>
                <a:gd name="T73" fmla="*/ 15 h 135"/>
                <a:gd name="T74" fmla="*/ 127 w 186"/>
                <a:gd name="T75" fmla="*/ 14 h 135"/>
                <a:gd name="T76" fmla="*/ 135 w 186"/>
                <a:gd name="T77" fmla="*/ 12 h 135"/>
                <a:gd name="T78" fmla="*/ 143 w 186"/>
                <a:gd name="T79" fmla="*/ 10 h 135"/>
                <a:gd name="T80" fmla="*/ 150 w 186"/>
                <a:gd name="T81" fmla="*/ 10 h 135"/>
                <a:gd name="T82" fmla="*/ 163 w 186"/>
                <a:gd name="T83" fmla="*/ 4 h 135"/>
                <a:gd name="T84" fmla="*/ 177 w 186"/>
                <a:gd name="T85" fmla="*/ 0 h 135"/>
                <a:gd name="T86" fmla="*/ 177 w 186"/>
                <a:gd name="T87" fmla="*/ 0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6"/>
                <a:gd name="T133" fmla="*/ 0 h 135"/>
                <a:gd name="T134" fmla="*/ 186 w 186"/>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6" h="135">
                  <a:moveTo>
                    <a:pt x="177" y="0"/>
                  </a:moveTo>
                  <a:lnTo>
                    <a:pt x="182" y="0"/>
                  </a:lnTo>
                  <a:lnTo>
                    <a:pt x="186" y="0"/>
                  </a:lnTo>
                  <a:lnTo>
                    <a:pt x="177" y="10"/>
                  </a:lnTo>
                  <a:lnTo>
                    <a:pt x="167" y="17"/>
                  </a:lnTo>
                  <a:lnTo>
                    <a:pt x="156" y="27"/>
                  </a:lnTo>
                  <a:lnTo>
                    <a:pt x="148" y="36"/>
                  </a:lnTo>
                  <a:lnTo>
                    <a:pt x="135" y="42"/>
                  </a:lnTo>
                  <a:lnTo>
                    <a:pt x="125" y="50"/>
                  </a:lnTo>
                  <a:lnTo>
                    <a:pt x="112" y="57"/>
                  </a:lnTo>
                  <a:lnTo>
                    <a:pt x="103" y="65"/>
                  </a:lnTo>
                  <a:lnTo>
                    <a:pt x="89" y="73"/>
                  </a:lnTo>
                  <a:lnTo>
                    <a:pt x="80" y="80"/>
                  </a:lnTo>
                  <a:lnTo>
                    <a:pt x="68" y="88"/>
                  </a:lnTo>
                  <a:lnTo>
                    <a:pt x="59" y="95"/>
                  </a:lnTo>
                  <a:lnTo>
                    <a:pt x="47" y="103"/>
                  </a:lnTo>
                  <a:lnTo>
                    <a:pt x="38" y="112"/>
                  </a:lnTo>
                  <a:lnTo>
                    <a:pt x="30" y="124"/>
                  </a:lnTo>
                  <a:lnTo>
                    <a:pt x="23" y="135"/>
                  </a:lnTo>
                  <a:lnTo>
                    <a:pt x="15" y="131"/>
                  </a:lnTo>
                  <a:lnTo>
                    <a:pt x="9" y="128"/>
                  </a:lnTo>
                  <a:lnTo>
                    <a:pt x="6" y="124"/>
                  </a:lnTo>
                  <a:lnTo>
                    <a:pt x="4" y="120"/>
                  </a:lnTo>
                  <a:lnTo>
                    <a:pt x="0" y="112"/>
                  </a:lnTo>
                  <a:lnTo>
                    <a:pt x="2" y="107"/>
                  </a:lnTo>
                  <a:lnTo>
                    <a:pt x="4" y="99"/>
                  </a:lnTo>
                  <a:lnTo>
                    <a:pt x="9" y="93"/>
                  </a:lnTo>
                  <a:lnTo>
                    <a:pt x="19" y="86"/>
                  </a:lnTo>
                  <a:lnTo>
                    <a:pt x="30" y="82"/>
                  </a:lnTo>
                  <a:lnTo>
                    <a:pt x="42" y="73"/>
                  </a:lnTo>
                  <a:lnTo>
                    <a:pt x="55" y="63"/>
                  </a:lnTo>
                  <a:lnTo>
                    <a:pt x="68" y="55"/>
                  </a:lnTo>
                  <a:lnTo>
                    <a:pt x="84" y="48"/>
                  </a:lnTo>
                  <a:lnTo>
                    <a:pt x="95" y="40"/>
                  </a:lnTo>
                  <a:lnTo>
                    <a:pt x="106" y="33"/>
                  </a:lnTo>
                  <a:lnTo>
                    <a:pt x="114" y="23"/>
                  </a:lnTo>
                  <a:lnTo>
                    <a:pt x="122" y="15"/>
                  </a:lnTo>
                  <a:lnTo>
                    <a:pt x="127" y="14"/>
                  </a:lnTo>
                  <a:lnTo>
                    <a:pt x="135" y="12"/>
                  </a:lnTo>
                  <a:lnTo>
                    <a:pt x="143" y="10"/>
                  </a:lnTo>
                  <a:lnTo>
                    <a:pt x="150" y="10"/>
                  </a:lnTo>
                  <a:lnTo>
                    <a:pt x="163" y="4"/>
                  </a:lnTo>
                  <a:lnTo>
                    <a:pt x="177" y="0"/>
                  </a:lnTo>
                  <a:close/>
                </a:path>
              </a:pathLst>
            </a:custGeom>
            <a:solidFill>
              <a:srgbClr val="000000"/>
            </a:solidFill>
            <a:ln w="9525">
              <a:noFill/>
              <a:round/>
              <a:headEnd/>
              <a:tailEnd/>
            </a:ln>
          </p:spPr>
          <p:txBody>
            <a:bodyPr/>
            <a:lstStyle/>
            <a:p>
              <a:endParaRPr lang="fa-IR"/>
            </a:p>
          </p:txBody>
        </p:sp>
        <p:sp>
          <p:nvSpPr>
            <p:cNvPr id="12362" name="Freeform 70"/>
            <p:cNvSpPr>
              <a:spLocks/>
            </p:cNvSpPr>
            <p:nvPr/>
          </p:nvSpPr>
          <p:spPr bwMode="auto">
            <a:xfrm>
              <a:off x="4316" y="2292"/>
              <a:ext cx="69" cy="99"/>
            </a:xfrm>
            <a:custGeom>
              <a:avLst/>
              <a:gdLst>
                <a:gd name="T0" fmla="*/ 102 w 137"/>
                <a:gd name="T1" fmla="*/ 0 h 198"/>
                <a:gd name="T2" fmla="*/ 110 w 137"/>
                <a:gd name="T3" fmla="*/ 0 h 198"/>
                <a:gd name="T4" fmla="*/ 120 w 137"/>
                <a:gd name="T5" fmla="*/ 4 h 198"/>
                <a:gd name="T6" fmla="*/ 127 w 137"/>
                <a:gd name="T7" fmla="*/ 8 h 198"/>
                <a:gd name="T8" fmla="*/ 137 w 137"/>
                <a:gd name="T9" fmla="*/ 15 h 198"/>
                <a:gd name="T10" fmla="*/ 125 w 137"/>
                <a:gd name="T11" fmla="*/ 19 h 198"/>
                <a:gd name="T12" fmla="*/ 116 w 137"/>
                <a:gd name="T13" fmla="*/ 25 h 198"/>
                <a:gd name="T14" fmla="*/ 106 w 137"/>
                <a:gd name="T15" fmla="*/ 31 h 198"/>
                <a:gd name="T16" fmla="*/ 97 w 137"/>
                <a:gd name="T17" fmla="*/ 38 h 198"/>
                <a:gd name="T18" fmla="*/ 85 w 137"/>
                <a:gd name="T19" fmla="*/ 46 h 198"/>
                <a:gd name="T20" fmla="*/ 78 w 137"/>
                <a:gd name="T21" fmla="*/ 55 h 198"/>
                <a:gd name="T22" fmla="*/ 70 w 137"/>
                <a:gd name="T23" fmla="*/ 63 h 198"/>
                <a:gd name="T24" fmla="*/ 63 w 137"/>
                <a:gd name="T25" fmla="*/ 74 h 198"/>
                <a:gd name="T26" fmla="*/ 55 w 137"/>
                <a:gd name="T27" fmla="*/ 82 h 198"/>
                <a:gd name="T28" fmla="*/ 49 w 137"/>
                <a:gd name="T29" fmla="*/ 93 h 198"/>
                <a:gd name="T30" fmla="*/ 44 w 137"/>
                <a:gd name="T31" fmla="*/ 103 h 198"/>
                <a:gd name="T32" fmla="*/ 42 w 137"/>
                <a:gd name="T33" fmla="*/ 114 h 198"/>
                <a:gd name="T34" fmla="*/ 38 w 137"/>
                <a:gd name="T35" fmla="*/ 124 h 198"/>
                <a:gd name="T36" fmla="*/ 38 w 137"/>
                <a:gd name="T37" fmla="*/ 135 h 198"/>
                <a:gd name="T38" fmla="*/ 38 w 137"/>
                <a:gd name="T39" fmla="*/ 145 h 198"/>
                <a:gd name="T40" fmla="*/ 40 w 137"/>
                <a:gd name="T41" fmla="*/ 156 h 198"/>
                <a:gd name="T42" fmla="*/ 32 w 137"/>
                <a:gd name="T43" fmla="*/ 156 h 198"/>
                <a:gd name="T44" fmla="*/ 30 w 137"/>
                <a:gd name="T45" fmla="*/ 160 h 198"/>
                <a:gd name="T46" fmla="*/ 26 w 137"/>
                <a:gd name="T47" fmla="*/ 164 h 198"/>
                <a:gd name="T48" fmla="*/ 26 w 137"/>
                <a:gd name="T49" fmla="*/ 171 h 198"/>
                <a:gd name="T50" fmla="*/ 26 w 137"/>
                <a:gd name="T51" fmla="*/ 175 h 198"/>
                <a:gd name="T52" fmla="*/ 28 w 137"/>
                <a:gd name="T53" fmla="*/ 185 h 198"/>
                <a:gd name="T54" fmla="*/ 28 w 137"/>
                <a:gd name="T55" fmla="*/ 190 h 198"/>
                <a:gd name="T56" fmla="*/ 30 w 137"/>
                <a:gd name="T57" fmla="*/ 198 h 198"/>
                <a:gd name="T58" fmla="*/ 17 w 137"/>
                <a:gd name="T59" fmla="*/ 185 h 198"/>
                <a:gd name="T60" fmla="*/ 11 w 137"/>
                <a:gd name="T61" fmla="*/ 173 h 198"/>
                <a:gd name="T62" fmla="*/ 4 w 137"/>
                <a:gd name="T63" fmla="*/ 158 h 198"/>
                <a:gd name="T64" fmla="*/ 2 w 137"/>
                <a:gd name="T65" fmla="*/ 145 h 198"/>
                <a:gd name="T66" fmla="*/ 0 w 137"/>
                <a:gd name="T67" fmla="*/ 130 h 198"/>
                <a:gd name="T68" fmla="*/ 2 w 137"/>
                <a:gd name="T69" fmla="*/ 112 h 198"/>
                <a:gd name="T70" fmla="*/ 4 w 137"/>
                <a:gd name="T71" fmla="*/ 97 h 198"/>
                <a:gd name="T72" fmla="*/ 11 w 137"/>
                <a:gd name="T73" fmla="*/ 82 h 198"/>
                <a:gd name="T74" fmla="*/ 17 w 137"/>
                <a:gd name="T75" fmla="*/ 67 h 198"/>
                <a:gd name="T76" fmla="*/ 25 w 137"/>
                <a:gd name="T77" fmla="*/ 52 h 198"/>
                <a:gd name="T78" fmla="*/ 34 w 137"/>
                <a:gd name="T79" fmla="*/ 38 h 198"/>
                <a:gd name="T80" fmla="*/ 45 w 137"/>
                <a:gd name="T81" fmla="*/ 27 h 198"/>
                <a:gd name="T82" fmla="*/ 57 w 137"/>
                <a:gd name="T83" fmla="*/ 15 h 198"/>
                <a:gd name="T84" fmla="*/ 70 w 137"/>
                <a:gd name="T85" fmla="*/ 8 h 198"/>
                <a:gd name="T86" fmla="*/ 85 w 137"/>
                <a:gd name="T87" fmla="*/ 2 h 198"/>
                <a:gd name="T88" fmla="*/ 102 w 137"/>
                <a:gd name="T89" fmla="*/ 0 h 198"/>
                <a:gd name="T90" fmla="*/ 102 w 137"/>
                <a:gd name="T91" fmla="*/ 0 h 1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198"/>
                <a:gd name="T140" fmla="*/ 137 w 137"/>
                <a:gd name="T141" fmla="*/ 198 h 1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198">
                  <a:moveTo>
                    <a:pt x="102" y="0"/>
                  </a:moveTo>
                  <a:lnTo>
                    <a:pt x="110" y="0"/>
                  </a:lnTo>
                  <a:lnTo>
                    <a:pt x="120" y="4"/>
                  </a:lnTo>
                  <a:lnTo>
                    <a:pt x="127" y="8"/>
                  </a:lnTo>
                  <a:lnTo>
                    <a:pt x="137" y="15"/>
                  </a:lnTo>
                  <a:lnTo>
                    <a:pt x="125" y="19"/>
                  </a:lnTo>
                  <a:lnTo>
                    <a:pt x="116" y="25"/>
                  </a:lnTo>
                  <a:lnTo>
                    <a:pt x="106" y="31"/>
                  </a:lnTo>
                  <a:lnTo>
                    <a:pt x="97" y="38"/>
                  </a:lnTo>
                  <a:lnTo>
                    <a:pt x="85" y="46"/>
                  </a:lnTo>
                  <a:lnTo>
                    <a:pt x="78" y="55"/>
                  </a:lnTo>
                  <a:lnTo>
                    <a:pt x="70" y="63"/>
                  </a:lnTo>
                  <a:lnTo>
                    <a:pt x="63" y="74"/>
                  </a:lnTo>
                  <a:lnTo>
                    <a:pt x="55" y="82"/>
                  </a:lnTo>
                  <a:lnTo>
                    <a:pt x="49" y="93"/>
                  </a:lnTo>
                  <a:lnTo>
                    <a:pt x="44" y="103"/>
                  </a:lnTo>
                  <a:lnTo>
                    <a:pt x="42" y="114"/>
                  </a:lnTo>
                  <a:lnTo>
                    <a:pt x="38" y="124"/>
                  </a:lnTo>
                  <a:lnTo>
                    <a:pt x="38" y="135"/>
                  </a:lnTo>
                  <a:lnTo>
                    <a:pt x="38" y="145"/>
                  </a:lnTo>
                  <a:lnTo>
                    <a:pt x="40" y="156"/>
                  </a:lnTo>
                  <a:lnTo>
                    <a:pt x="32" y="156"/>
                  </a:lnTo>
                  <a:lnTo>
                    <a:pt x="30" y="160"/>
                  </a:lnTo>
                  <a:lnTo>
                    <a:pt x="26" y="164"/>
                  </a:lnTo>
                  <a:lnTo>
                    <a:pt x="26" y="171"/>
                  </a:lnTo>
                  <a:lnTo>
                    <a:pt x="26" y="175"/>
                  </a:lnTo>
                  <a:lnTo>
                    <a:pt x="28" y="185"/>
                  </a:lnTo>
                  <a:lnTo>
                    <a:pt x="28" y="190"/>
                  </a:lnTo>
                  <a:lnTo>
                    <a:pt x="30" y="198"/>
                  </a:lnTo>
                  <a:lnTo>
                    <a:pt x="17" y="185"/>
                  </a:lnTo>
                  <a:lnTo>
                    <a:pt x="11" y="173"/>
                  </a:lnTo>
                  <a:lnTo>
                    <a:pt x="4" y="158"/>
                  </a:lnTo>
                  <a:lnTo>
                    <a:pt x="2" y="145"/>
                  </a:lnTo>
                  <a:lnTo>
                    <a:pt x="0" y="130"/>
                  </a:lnTo>
                  <a:lnTo>
                    <a:pt x="2" y="112"/>
                  </a:lnTo>
                  <a:lnTo>
                    <a:pt x="4" y="97"/>
                  </a:lnTo>
                  <a:lnTo>
                    <a:pt x="11" y="82"/>
                  </a:lnTo>
                  <a:lnTo>
                    <a:pt x="17" y="67"/>
                  </a:lnTo>
                  <a:lnTo>
                    <a:pt x="25" y="52"/>
                  </a:lnTo>
                  <a:lnTo>
                    <a:pt x="34" y="38"/>
                  </a:lnTo>
                  <a:lnTo>
                    <a:pt x="45" y="27"/>
                  </a:lnTo>
                  <a:lnTo>
                    <a:pt x="57" y="15"/>
                  </a:lnTo>
                  <a:lnTo>
                    <a:pt x="70" y="8"/>
                  </a:lnTo>
                  <a:lnTo>
                    <a:pt x="85" y="2"/>
                  </a:lnTo>
                  <a:lnTo>
                    <a:pt x="102" y="0"/>
                  </a:lnTo>
                  <a:close/>
                </a:path>
              </a:pathLst>
            </a:custGeom>
            <a:solidFill>
              <a:srgbClr val="D99966"/>
            </a:solidFill>
            <a:ln w="9525">
              <a:noFill/>
              <a:round/>
              <a:headEnd/>
              <a:tailEnd/>
            </a:ln>
          </p:spPr>
          <p:txBody>
            <a:bodyPr/>
            <a:lstStyle/>
            <a:p>
              <a:endParaRPr lang="fa-IR"/>
            </a:p>
          </p:txBody>
        </p:sp>
        <p:sp>
          <p:nvSpPr>
            <p:cNvPr id="12363" name="Freeform 71"/>
            <p:cNvSpPr>
              <a:spLocks/>
            </p:cNvSpPr>
            <p:nvPr/>
          </p:nvSpPr>
          <p:spPr bwMode="auto">
            <a:xfrm>
              <a:off x="4562" y="2297"/>
              <a:ext cx="8" cy="40"/>
            </a:xfrm>
            <a:custGeom>
              <a:avLst/>
              <a:gdLst>
                <a:gd name="T0" fmla="*/ 2 w 17"/>
                <a:gd name="T1" fmla="*/ 0 h 80"/>
                <a:gd name="T2" fmla="*/ 8 w 17"/>
                <a:gd name="T3" fmla="*/ 2 h 80"/>
                <a:gd name="T4" fmla="*/ 12 w 17"/>
                <a:gd name="T5" fmla="*/ 7 h 80"/>
                <a:gd name="T6" fmla="*/ 14 w 17"/>
                <a:gd name="T7" fmla="*/ 15 h 80"/>
                <a:gd name="T8" fmla="*/ 17 w 17"/>
                <a:gd name="T9" fmla="*/ 24 h 80"/>
                <a:gd name="T10" fmla="*/ 17 w 17"/>
                <a:gd name="T11" fmla="*/ 30 h 80"/>
                <a:gd name="T12" fmla="*/ 17 w 17"/>
                <a:gd name="T13" fmla="*/ 40 h 80"/>
                <a:gd name="T14" fmla="*/ 17 w 17"/>
                <a:gd name="T15" fmla="*/ 45 h 80"/>
                <a:gd name="T16" fmla="*/ 17 w 17"/>
                <a:gd name="T17" fmla="*/ 53 h 80"/>
                <a:gd name="T18" fmla="*/ 17 w 17"/>
                <a:gd name="T19" fmla="*/ 66 h 80"/>
                <a:gd name="T20" fmla="*/ 17 w 17"/>
                <a:gd name="T21" fmla="*/ 80 h 80"/>
                <a:gd name="T22" fmla="*/ 16 w 17"/>
                <a:gd name="T23" fmla="*/ 80 h 80"/>
                <a:gd name="T24" fmla="*/ 10 w 17"/>
                <a:gd name="T25" fmla="*/ 66 h 80"/>
                <a:gd name="T26" fmla="*/ 6 w 17"/>
                <a:gd name="T27" fmla="*/ 53 h 80"/>
                <a:gd name="T28" fmla="*/ 4 w 17"/>
                <a:gd name="T29" fmla="*/ 45 h 80"/>
                <a:gd name="T30" fmla="*/ 2 w 17"/>
                <a:gd name="T31" fmla="*/ 40 h 80"/>
                <a:gd name="T32" fmla="*/ 0 w 17"/>
                <a:gd name="T33" fmla="*/ 30 h 80"/>
                <a:gd name="T34" fmla="*/ 0 w 17"/>
                <a:gd name="T35" fmla="*/ 24 h 80"/>
                <a:gd name="T36" fmla="*/ 0 w 17"/>
                <a:gd name="T37" fmla="*/ 9 h 80"/>
                <a:gd name="T38" fmla="*/ 2 w 17"/>
                <a:gd name="T39" fmla="*/ 0 h 80"/>
                <a:gd name="T40" fmla="*/ 2 w 17"/>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80"/>
                <a:gd name="T65" fmla="*/ 17 w 17"/>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80">
                  <a:moveTo>
                    <a:pt x="2" y="0"/>
                  </a:moveTo>
                  <a:lnTo>
                    <a:pt x="8" y="2"/>
                  </a:lnTo>
                  <a:lnTo>
                    <a:pt x="12" y="7"/>
                  </a:lnTo>
                  <a:lnTo>
                    <a:pt x="14" y="15"/>
                  </a:lnTo>
                  <a:lnTo>
                    <a:pt x="17" y="24"/>
                  </a:lnTo>
                  <a:lnTo>
                    <a:pt x="17" y="30"/>
                  </a:lnTo>
                  <a:lnTo>
                    <a:pt x="17" y="40"/>
                  </a:lnTo>
                  <a:lnTo>
                    <a:pt x="17" y="45"/>
                  </a:lnTo>
                  <a:lnTo>
                    <a:pt x="17" y="53"/>
                  </a:lnTo>
                  <a:lnTo>
                    <a:pt x="17" y="66"/>
                  </a:lnTo>
                  <a:lnTo>
                    <a:pt x="17" y="80"/>
                  </a:lnTo>
                  <a:lnTo>
                    <a:pt x="16" y="80"/>
                  </a:lnTo>
                  <a:lnTo>
                    <a:pt x="10" y="66"/>
                  </a:lnTo>
                  <a:lnTo>
                    <a:pt x="6" y="53"/>
                  </a:lnTo>
                  <a:lnTo>
                    <a:pt x="4" y="45"/>
                  </a:lnTo>
                  <a:lnTo>
                    <a:pt x="2" y="40"/>
                  </a:lnTo>
                  <a:lnTo>
                    <a:pt x="0" y="30"/>
                  </a:lnTo>
                  <a:lnTo>
                    <a:pt x="0" y="24"/>
                  </a:lnTo>
                  <a:lnTo>
                    <a:pt x="0" y="9"/>
                  </a:lnTo>
                  <a:lnTo>
                    <a:pt x="2" y="0"/>
                  </a:lnTo>
                  <a:close/>
                </a:path>
              </a:pathLst>
            </a:custGeom>
            <a:solidFill>
              <a:srgbClr val="000000"/>
            </a:solidFill>
            <a:ln w="9525">
              <a:noFill/>
              <a:round/>
              <a:headEnd/>
              <a:tailEnd/>
            </a:ln>
          </p:spPr>
          <p:txBody>
            <a:bodyPr/>
            <a:lstStyle/>
            <a:p>
              <a:endParaRPr lang="fa-IR"/>
            </a:p>
          </p:txBody>
        </p:sp>
        <p:sp>
          <p:nvSpPr>
            <p:cNvPr id="12364" name="Freeform 72"/>
            <p:cNvSpPr>
              <a:spLocks/>
            </p:cNvSpPr>
            <p:nvPr/>
          </p:nvSpPr>
          <p:spPr bwMode="auto">
            <a:xfrm>
              <a:off x="4536" y="2304"/>
              <a:ext cx="6" cy="12"/>
            </a:xfrm>
            <a:custGeom>
              <a:avLst/>
              <a:gdLst>
                <a:gd name="T0" fmla="*/ 4 w 11"/>
                <a:gd name="T1" fmla="*/ 0 h 25"/>
                <a:gd name="T2" fmla="*/ 11 w 11"/>
                <a:gd name="T3" fmla="*/ 10 h 25"/>
                <a:gd name="T4" fmla="*/ 11 w 11"/>
                <a:gd name="T5" fmla="*/ 25 h 25"/>
                <a:gd name="T6" fmla="*/ 10 w 11"/>
                <a:gd name="T7" fmla="*/ 25 h 25"/>
                <a:gd name="T8" fmla="*/ 8 w 11"/>
                <a:gd name="T9" fmla="*/ 25 h 25"/>
                <a:gd name="T10" fmla="*/ 6 w 11"/>
                <a:gd name="T11" fmla="*/ 19 h 25"/>
                <a:gd name="T12" fmla="*/ 4 w 11"/>
                <a:gd name="T13" fmla="*/ 15 h 25"/>
                <a:gd name="T14" fmla="*/ 0 w 11"/>
                <a:gd name="T15" fmla="*/ 4 h 25"/>
                <a:gd name="T16" fmla="*/ 4 w 11"/>
                <a:gd name="T17" fmla="*/ 0 h 25"/>
                <a:gd name="T18" fmla="*/ 4 w 1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4" y="0"/>
                  </a:moveTo>
                  <a:lnTo>
                    <a:pt x="11" y="10"/>
                  </a:lnTo>
                  <a:lnTo>
                    <a:pt x="11" y="25"/>
                  </a:lnTo>
                  <a:lnTo>
                    <a:pt x="10" y="25"/>
                  </a:lnTo>
                  <a:lnTo>
                    <a:pt x="8" y="25"/>
                  </a:lnTo>
                  <a:lnTo>
                    <a:pt x="6" y="19"/>
                  </a:lnTo>
                  <a:lnTo>
                    <a:pt x="4" y="15"/>
                  </a:lnTo>
                  <a:lnTo>
                    <a:pt x="0" y="4"/>
                  </a:lnTo>
                  <a:lnTo>
                    <a:pt x="4" y="0"/>
                  </a:lnTo>
                  <a:close/>
                </a:path>
              </a:pathLst>
            </a:custGeom>
            <a:solidFill>
              <a:srgbClr val="000000"/>
            </a:solidFill>
            <a:ln w="9525">
              <a:noFill/>
              <a:round/>
              <a:headEnd/>
              <a:tailEnd/>
            </a:ln>
          </p:spPr>
          <p:txBody>
            <a:bodyPr/>
            <a:lstStyle/>
            <a:p>
              <a:endParaRPr lang="fa-IR"/>
            </a:p>
          </p:txBody>
        </p:sp>
        <p:sp>
          <p:nvSpPr>
            <p:cNvPr id="12365" name="Freeform 73"/>
            <p:cNvSpPr>
              <a:spLocks/>
            </p:cNvSpPr>
            <p:nvPr/>
          </p:nvSpPr>
          <p:spPr bwMode="auto">
            <a:xfrm>
              <a:off x="3680" y="2309"/>
              <a:ext cx="45" cy="25"/>
            </a:xfrm>
            <a:custGeom>
              <a:avLst/>
              <a:gdLst>
                <a:gd name="T0" fmla="*/ 89 w 89"/>
                <a:gd name="T1" fmla="*/ 0 h 50"/>
                <a:gd name="T2" fmla="*/ 83 w 89"/>
                <a:gd name="T3" fmla="*/ 14 h 50"/>
                <a:gd name="T4" fmla="*/ 76 w 89"/>
                <a:gd name="T5" fmla="*/ 27 h 50"/>
                <a:gd name="T6" fmla="*/ 66 w 89"/>
                <a:gd name="T7" fmla="*/ 39 h 50"/>
                <a:gd name="T8" fmla="*/ 59 w 89"/>
                <a:gd name="T9" fmla="*/ 48 h 50"/>
                <a:gd name="T10" fmla="*/ 53 w 89"/>
                <a:gd name="T11" fmla="*/ 48 h 50"/>
                <a:gd name="T12" fmla="*/ 45 w 89"/>
                <a:gd name="T13" fmla="*/ 50 h 50"/>
                <a:gd name="T14" fmla="*/ 38 w 89"/>
                <a:gd name="T15" fmla="*/ 50 h 50"/>
                <a:gd name="T16" fmla="*/ 32 w 89"/>
                <a:gd name="T17" fmla="*/ 50 h 50"/>
                <a:gd name="T18" fmla="*/ 23 w 89"/>
                <a:gd name="T19" fmla="*/ 48 h 50"/>
                <a:gd name="T20" fmla="*/ 15 w 89"/>
                <a:gd name="T21" fmla="*/ 48 h 50"/>
                <a:gd name="T22" fmla="*/ 7 w 89"/>
                <a:gd name="T23" fmla="*/ 44 h 50"/>
                <a:gd name="T24" fmla="*/ 0 w 89"/>
                <a:gd name="T25" fmla="*/ 42 h 50"/>
                <a:gd name="T26" fmla="*/ 0 w 89"/>
                <a:gd name="T27" fmla="*/ 40 h 50"/>
                <a:gd name="T28" fmla="*/ 11 w 89"/>
                <a:gd name="T29" fmla="*/ 35 h 50"/>
                <a:gd name="T30" fmla="*/ 23 w 89"/>
                <a:gd name="T31" fmla="*/ 31 h 50"/>
                <a:gd name="T32" fmla="*/ 34 w 89"/>
                <a:gd name="T33" fmla="*/ 27 h 50"/>
                <a:gd name="T34" fmla="*/ 45 w 89"/>
                <a:gd name="T35" fmla="*/ 25 h 50"/>
                <a:gd name="T36" fmla="*/ 57 w 89"/>
                <a:gd name="T37" fmla="*/ 19 h 50"/>
                <a:gd name="T38" fmla="*/ 68 w 89"/>
                <a:gd name="T39" fmla="*/ 16 h 50"/>
                <a:gd name="T40" fmla="*/ 78 w 89"/>
                <a:gd name="T41" fmla="*/ 8 h 50"/>
                <a:gd name="T42" fmla="*/ 89 w 89"/>
                <a:gd name="T43" fmla="*/ 0 h 50"/>
                <a:gd name="T44" fmla="*/ 89 w 89"/>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
                <a:gd name="T70" fmla="*/ 0 h 50"/>
                <a:gd name="T71" fmla="*/ 89 w 89"/>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 h="50">
                  <a:moveTo>
                    <a:pt x="89" y="0"/>
                  </a:moveTo>
                  <a:lnTo>
                    <a:pt x="83" y="14"/>
                  </a:lnTo>
                  <a:lnTo>
                    <a:pt x="76" y="27"/>
                  </a:lnTo>
                  <a:lnTo>
                    <a:pt x="66" y="39"/>
                  </a:lnTo>
                  <a:lnTo>
                    <a:pt x="59" y="48"/>
                  </a:lnTo>
                  <a:lnTo>
                    <a:pt x="53" y="48"/>
                  </a:lnTo>
                  <a:lnTo>
                    <a:pt x="45" y="50"/>
                  </a:lnTo>
                  <a:lnTo>
                    <a:pt x="38" y="50"/>
                  </a:lnTo>
                  <a:lnTo>
                    <a:pt x="32" y="50"/>
                  </a:lnTo>
                  <a:lnTo>
                    <a:pt x="23" y="48"/>
                  </a:lnTo>
                  <a:lnTo>
                    <a:pt x="15" y="48"/>
                  </a:lnTo>
                  <a:lnTo>
                    <a:pt x="7" y="44"/>
                  </a:lnTo>
                  <a:lnTo>
                    <a:pt x="0" y="42"/>
                  </a:lnTo>
                  <a:lnTo>
                    <a:pt x="0" y="40"/>
                  </a:lnTo>
                  <a:lnTo>
                    <a:pt x="11" y="35"/>
                  </a:lnTo>
                  <a:lnTo>
                    <a:pt x="23" y="31"/>
                  </a:lnTo>
                  <a:lnTo>
                    <a:pt x="34" y="27"/>
                  </a:lnTo>
                  <a:lnTo>
                    <a:pt x="45" y="25"/>
                  </a:lnTo>
                  <a:lnTo>
                    <a:pt x="57" y="19"/>
                  </a:lnTo>
                  <a:lnTo>
                    <a:pt x="68" y="16"/>
                  </a:lnTo>
                  <a:lnTo>
                    <a:pt x="78" y="8"/>
                  </a:lnTo>
                  <a:lnTo>
                    <a:pt x="89" y="0"/>
                  </a:lnTo>
                  <a:close/>
                </a:path>
              </a:pathLst>
            </a:custGeom>
            <a:solidFill>
              <a:srgbClr val="000000"/>
            </a:solidFill>
            <a:ln w="9525">
              <a:noFill/>
              <a:round/>
              <a:headEnd/>
              <a:tailEnd/>
            </a:ln>
          </p:spPr>
          <p:txBody>
            <a:bodyPr/>
            <a:lstStyle/>
            <a:p>
              <a:endParaRPr lang="fa-IR"/>
            </a:p>
          </p:txBody>
        </p:sp>
        <p:sp>
          <p:nvSpPr>
            <p:cNvPr id="12366" name="Freeform 74"/>
            <p:cNvSpPr>
              <a:spLocks/>
            </p:cNvSpPr>
            <p:nvPr/>
          </p:nvSpPr>
          <p:spPr bwMode="auto">
            <a:xfrm>
              <a:off x="4539" y="2327"/>
              <a:ext cx="21" cy="46"/>
            </a:xfrm>
            <a:custGeom>
              <a:avLst/>
              <a:gdLst>
                <a:gd name="T0" fmla="*/ 11 w 42"/>
                <a:gd name="T1" fmla="*/ 0 h 91"/>
                <a:gd name="T2" fmla="*/ 17 w 42"/>
                <a:gd name="T3" fmla="*/ 11 h 91"/>
                <a:gd name="T4" fmla="*/ 23 w 42"/>
                <a:gd name="T5" fmla="*/ 21 h 91"/>
                <a:gd name="T6" fmla="*/ 26 w 42"/>
                <a:gd name="T7" fmla="*/ 32 h 91"/>
                <a:gd name="T8" fmla="*/ 30 w 42"/>
                <a:gd name="T9" fmla="*/ 43 h 91"/>
                <a:gd name="T10" fmla="*/ 32 w 42"/>
                <a:gd name="T11" fmla="*/ 55 h 91"/>
                <a:gd name="T12" fmla="*/ 36 w 42"/>
                <a:gd name="T13" fmla="*/ 66 h 91"/>
                <a:gd name="T14" fmla="*/ 38 w 42"/>
                <a:gd name="T15" fmla="*/ 78 h 91"/>
                <a:gd name="T16" fmla="*/ 42 w 42"/>
                <a:gd name="T17" fmla="*/ 91 h 91"/>
                <a:gd name="T18" fmla="*/ 32 w 42"/>
                <a:gd name="T19" fmla="*/ 87 h 91"/>
                <a:gd name="T20" fmla="*/ 24 w 42"/>
                <a:gd name="T21" fmla="*/ 81 h 91"/>
                <a:gd name="T22" fmla="*/ 17 w 42"/>
                <a:gd name="T23" fmla="*/ 74 h 91"/>
                <a:gd name="T24" fmla="*/ 11 w 42"/>
                <a:gd name="T25" fmla="*/ 64 h 91"/>
                <a:gd name="T26" fmla="*/ 7 w 42"/>
                <a:gd name="T27" fmla="*/ 55 h 91"/>
                <a:gd name="T28" fmla="*/ 4 w 42"/>
                <a:gd name="T29" fmla="*/ 47 h 91"/>
                <a:gd name="T30" fmla="*/ 0 w 42"/>
                <a:gd name="T31" fmla="*/ 38 h 91"/>
                <a:gd name="T32" fmla="*/ 0 w 42"/>
                <a:gd name="T33" fmla="*/ 30 h 91"/>
                <a:gd name="T34" fmla="*/ 0 w 42"/>
                <a:gd name="T35" fmla="*/ 21 h 91"/>
                <a:gd name="T36" fmla="*/ 2 w 42"/>
                <a:gd name="T37" fmla="*/ 13 h 91"/>
                <a:gd name="T38" fmla="*/ 5 w 42"/>
                <a:gd name="T39" fmla="*/ 5 h 91"/>
                <a:gd name="T40" fmla="*/ 11 w 42"/>
                <a:gd name="T41" fmla="*/ 0 h 91"/>
                <a:gd name="T42" fmla="*/ 11 w 42"/>
                <a:gd name="T43" fmla="*/ 0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91"/>
                <a:gd name="T68" fmla="*/ 42 w 42"/>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91">
                  <a:moveTo>
                    <a:pt x="11" y="0"/>
                  </a:moveTo>
                  <a:lnTo>
                    <a:pt x="17" y="11"/>
                  </a:lnTo>
                  <a:lnTo>
                    <a:pt x="23" y="21"/>
                  </a:lnTo>
                  <a:lnTo>
                    <a:pt x="26" y="32"/>
                  </a:lnTo>
                  <a:lnTo>
                    <a:pt x="30" y="43"/>
                  </a:lnTo>
                  <a:lnTo>
                    <a:pt x="32" y="55"/>
                  </a:lnTo>
                  <a:lnTo>
                    <a:pt x="36" y="66"/>
                  </a:lnTo>
                  <a:lnTo>
                    <a:pt x="38" y="78"/>
                  </a:lnTo>
                  <a:lnTo>
                    <a:pt x="42" y="91"/>
                  </a:lnTo>
                  <a:lnTo>
                    <a:pt x="32" y="87"/>
                  </a:lnTo>
                  <a:lnTo>
                    <a:pt x="24" y="81"/>
                  </a:lnTo>
                  <a:lnTo>
                    <a:pt x="17" y="74"/>
                  </a:lnTo>
                  <a:lnTo>
                    <a:pt x="11" y="64"/>
                  </a:lnTo>
                  <a:lnTo>
                    <a:pt x="7" y="55"/>
                  </a:lnTo>
                  <a:lnTo>
                    <a:pt x="4" y="47"/>
                  </a:lnTo>
                  <a:lnTo>
                    <a:pt x="0" y="38"/>
                  </a:lnTo>
                  <a:lnTo>
                    <a:pt x="0" y="30"/>
                  </a:lnTo>
                  <a:lnTo>
                    <a:pt x="0" y="21"/>
                  </a:lnTo>
                  <a:lnTo>
                    <a:pt x="2" y="13"/>
                  </a:lnTo>
                  <a:lnTo>
                    <a:pt x="5" y="5"/>
                  </a:lnTo>
                  <a:lnTo>
                    <a:pt x="11" y="0"/>
                  </a:lnTo>
                  <a:close/>
                </a:path>
              </a:pathLst>
            </a:custGeom>
            <a:solidFill>
              <a:srgbClr val="000000"/>
            </a:solidFill>
            <a:ln w="9525">
              <a:noFill/>
              <a:round/>
              <a:headEnd/>
              <a:tailEnd/>
            </a:ln>
          </p:spPr>
          <p:txBody>
            <a:bodyPr/>
            <a:lstStyle/>
            <a:p>
              <a:endParaRPr lang="fa-IR"/>
            </a:p>
          </p:txBody>
        </p:sp>
        <p:sp>
          <p:nvSpPr>
            <p:cNvPr id="12367" name="Freeform 75"/>
            <p:cNvSpPr>
              <a:spLocks/>
            </p:cNvSpPr>
            <p:nvPr/>
          </p:nvSpPr>
          <p:spPr bwMode="auto">
            <a:xfrm>
              <a:off x="4361" y="2343"/>
              <a:ext cx="105" cy="92"/>
            </a:xfrm>
            <a:custGeom>
              <a:avLst/>
              <a:gdLst>
                <a:gd name="T0" fmla="*/ 109 w 209"/>
                <a:gd name="T1" fmla="*/ 0 h 182"/>
                <a:gd name="T2" fmla="*/ 129 w 209"/>
                <a:gd name="T3" fmla="*/ 0 h 182"/>
                <a:gd name="T4" fmla="*/ 147 w 209"/>
                <a:gd name="T5" fmla="*/ 6 h 182"/>
                <a:gd name="T6" fmla="*/ 164 w 209"/>
                <a:gd name="T7" fmla="*/ 13 h 182"/>
                <a:gd name="T8" fmla="*/ 175 w 209"/>
                <a:gd name="T9" fmla="*/ 27 h 182"/>
                <a:gd name="T10" fmla="*/ 164 w 209"/>
                <a:gd name="T11" fmla="*/ 42 h 182"/>
                <a:gd name="T12" fmla="*/ 143 w 209"/>
                <a:gd name="T13" fmla="*/ 49 h 182"/>
                <a:gd name="T14" fmla="*/ 118 w 209"/>
                <a:gd name="T15" fmla="*/ 57 h 182"/>
                <a:gd name="T16" fmla="*/ 103 w 209"/>
                <a:gd name="T17" fmla="*/ 65 h 182"/>
                <a:gd name="T18" fmla="*/ 88 w 209"/>
                <a:gd name="T19" fmla="*/ 72 h 182"/>
                <a:gd name="T20" fmla="*/ 71 w 209"/>
                <a:gd name="T21" fmla="*/ 78 h 182"/>
                <a:gd name="T22" fmla="*/ 71 w 209"/>
                <a:gd name="T23" fmla="*/ 89 h 182"/>
                <a:gd name="T24" fmla="*/ 86 w 209"/>
                <a:gd name="T25" fmla="*/ 104 h 182"/>
                <a:gd name="T26" fmla="*/ 101 w 209"/>
                <a:gd name="T27" fmla="*/ 110 h 182"/>
                <a:gd name="T28" fmla="*/ 116 w 209"/>
                <a:gd name="T29" fmla="*/ 112 h 182"/>
                <a:gd name="T30" fmla="*/ 139 w 209"/>
                <a:gd name="T31" fmla="*/ 108 h 182"/>
                <a:gd name="T32" fmla="*/ 160 w 209"/>
                <a:gd name="T33" fmla="*/ 93 h 182"/>
                <a:gd name="T34" fmla="*/ 173 w 209"/>
                <a:gd name="T35" fmla="*/ 82 h 182"/>
                <a:gd name="T36" fmla="*/ 192 w 209"/>
                <a:gd name="T37" fmla="*/ 74 h 182"/>
                <a:gd name="T38" fmla="*/ 206 w 209"/>
                <a:gd name="T39" fmla="*/ 76 h 182"/>
                <a:gd name="T40" fmla="*/ 207 w 209"/>
                <a:gd name="T41" fmla="*/ 97 h 182"/>
                <a:gd name="T42" fmla="*/ 206 w 209"/>
                <a:gd name="T43" fmla="*/ 118 h 182"/>
                <a:gd name="T44" fmla="*/ 194 w 209"/>
                <a:gd name="T45" fmla="*/ 135 h 182"/>
                <a:gd name="T46" fmla="*/ 185 w 209"/>
                <a:gd name="T47" fmla="*/ 150 h 182"/>
                <a:gd name="T48" fmla="*/ 175 w 209"/>
                <a:gd name="T49" fmla="*/ 171 h 182"/>
                <a:gd name="T50" fmla="*/ 158 w 209"/>
                <a:gd name="T51" fmla="*/ 177 h 182"/>
                <a:gd name="T52" fmla="*/ 139 w 209"/>
                <a:gd name="T53" fmla="*/ 167 h 182"/>
                <a:gd name="T54" fmla="*/ 116 w 209"/>
                <a:gd name="T55" fmla="*/ 160 h 182"/>
                <a:gd name="T56" fmla="*/ 95 w 209"/>
                <a:gd name="T57" fmla="*/ 152 h 182"/>
                <a:gd name="T58" fmla="*/ 72 w 209"/>
                <a:gd name="T59" fmla="*/ 144 h 182"/>
                <a:gd name="T60" fmla="*/ 52 w 209"/>
                <a:gd name="T61" fmla="*/ 135 h 182"/>
                <a:gd name="T62" fmla="*/ 31 w 209"/>
                <a:gd name="T63" fmla="*/ 127 h 182"/>
                <a:gd name="T64" fmla="*/ 12 w 209"/>
                <a:gd name="T65" fmla="*/ 120 h 182"/>
                <a:gd name="T66" fmla="*/ 0 w 209"/>
                <a:gd name="T67" fmla="*/ 104 h 182"/>
                <a:gd name="T68" fmla="*/ 0 w 209"/>
                <a:gd name="T69" fmla="*/ 82 h 182"/>
                <a:gd name="T70" fmla="*/ 10 w 209"/>
                <a:gd name="T71" fmla="*/ 68 h 182"/>
                <a:gd name="T72" fmla="*/ 29 w 209"/>
                <a:gd name="T73" fmla="*/ 74 h 182"/>
                <a:gd name="T74" fmla="*/ 40 w 209"/>
                <a:gd name="T75" fmla="*/ 66 h 182"/>
                <a:gd name="T76" fmla="*/ 50 w 209"/>
                <a:gd name="T77" fmla="*/ 46 h 182"/>
                <a:gd name="T78" fmla="*/ 67 w 209"/>
                <a:gd name="T79" fmla="*/ 25 h 182"/>
                <a:gd name="T80" fmla="*/ 88 w 209"/>
                <a:gd name="T81" fmla="*/ 9 h 182"/>
                <a:gd name="T82" fmla="*/ 99 w 209"/>
                <a:gd name="T83" fmla="*/ 4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182"/>
                <a:gd name="T128" fmla="*/ 209 w 209"/>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182">
                  <a:moveTo>
                    <a:pt x="99" y="4"/>
                  </a:moveTo>
                  <a:lnTo>
                    <a:pt x="109" y="0"/>
                  </a:lnTo>
                  <a:lnTo>
                    <a:pt x="120" y="0"/>
                  </a:lnTo>
                  <a:lnTo>
                    <a:pt x="129" y="0"/>
                  </a:lnTo>
                  <a:lnTo>
                    <a:pt x="139" y="4"/>
                  </a:lnTo>
                  <a:lnTo>
                    <a:pt x="147" y="6"/>
                  </a:lnTo>
                  <a:lnTo>
                    <a:pt x="156" y="9"/>
                  </a:lnTo>
                  <a:lnTo>
                    <a:pt x="164" y="13"/>
                  </a:lnTo>
                  <a:lnTo>
                    <a:pt x="169" y="19"/>
                  </a:lnTo>
                  <a:lnTo>
                    <a:pt x="175" y="27"/>
                  </a:lnTo>
                  <a:lnTo>
                    <a:pt x="171" y="36"/>
                  </a:lnTo>
                  <a:lnTo>
                    <a:pt x="164" y="42"/>
                  </a:lnTo>
                  <a:lnTo>
                    <a:pt x="156" y="46"/>
                  </a:lnTo>
                  <a:lnTo>
                    <a:pt x="143" y="49"/>
                  </a:lnTo>
                  <a:lnTo>
                    <a:pt x="128" y="55"/>
                  </a:lnTo>
                  <a:lnTo>
                    <a:pt x="118" y="57"/>
                  </a:lnTo>
                  <a:lnTo>
                    <a:pt x="110" y="61"/>
                  </a:lnTo>
                  <a:lnTo>
                    <a:pt x="103" y="65"/>
                  </a:lnTo>
                  <a:lnTo>
                    <a:pt x="95" y="68"/>
                  </a:lnTo>
                  <a:lnTo>
                    <a:pt x="88" y="72"/>
                  </a:lnTo>
                  <a:lnTo>
                    <a:pt x="80" y="76"/>
                  </a:lnTo>
                  <a:lnTo>
                    <a:pt x="71" y="78"/>
                  </a:lnTo>
                  <a:lnTo>
                    <a:pt x="65" y="82"/>
                  </a:lnTo>
                  <a:lnTo>
                    <a:pt x="71" y="89"/>
                  </a:lnTo>
                  <a:lnTo>
                    <a:pt x="80" y="99"/>
                  </a:lnTo>
                  <a:lnTo>
                    <a:pt x="86" y="104"/>
                  </a:lnTo>
                  <a:lnTo>
                    <a:pt x="93" y="108"/>
                  </a:lnTo>
                  <a:lnTo>
                    <a:pt x="101" y="110"/>
                  </a:lnTo>
                  <a:lnTo>
                    <a:pt x="109" y="112"/>
                  </a:lnTo>
                  <a:lnTo>
                    <a:pt x="116" y="112"/>
                  </a:lnTo>
                  <a:lnTo>
                    <a:pt x="124" y="112"/>
                  </a:lnTo>
                  <a:lnTo>
                    <a:pt x="139" y="108"/>
                  </a:lnTo>
                  <a:lnTo>
                    <a:pt x="152" y="99"/>
                  </a:lnTo>
                  <a:lnTo>
                    <a:pt x="160" y="93"/>
                  </a:lnTo>
                  <a:lnTo>
                    <a:pt x="166" y="87"/>
                  </a:lnTo>
                  <a:lnTo>
                    <a:pt x="173" y="82"/>
                  </a:lnTo>
                  <a:lnTo>
                    <a:pt x="183" y="76"/>
                  </a:lnTo>
                  <a:lnTo>
                    <a:pt x="192" y="74"/>
                  </a:lnTo>
                  <a:lnTo>
                    <a:pt x="206" y="68"/>
                  </a:lnTo>
                  <a:lnTo>
                    <a:pt x="206" y="76"/>
                  </a:lnTo>
                  <a:lnTo>
                    <a:pt x="207" y="85"/>
                  </a:lnTo>
                  <a:lnTo>
                    <a:pt x="207" y="97"/>
                  </a:lnTo>
                  <a:lnTo>
                    <a:pt x="209" y="108"/>
                  </a:lnTo>
                  <a:lnTo>
                    <a:pt x="206" y="118"/>
                  </a:lnTo>
                  <a:lnTo>
                    <a:pt x="202" y="127"/>
                  </a:lnTo>
                  <a:lnTo>
                    <a:pt x="194" y="135"/>
                  </a:lnTo>
                  <a:lnTo>
                    <a:pt x="185" y="139"/>
                  </a:lnTo>
                  <a:lnTo>
                    <a:pt x="185" y="150"/>
                  </a:lnTo>
                  <a:lnTo>
                    <a:pt x="183" y="162"/>
                  </a:lnTo>
                  <a:lnTo>
                    <a:pt x="175" y="171"/>
                  </a:lnTo>
                  <a:lnTo>
                    <a:pt x="169" y="182"/>
                  </a:lnTo>
                  <a:lnTo>
                    <a:pt x="158" y="177"/>
                  </a:lnTo>
                  <a:lnTo>
                    <a:pt x="148" y="171"/>
                  </a:lnTo>
                  <a:lnTo>
                    <a:pt x="139" y="167"/>
                  </a:lnTo>
                  <a:lnTo>
                    <a:pt x="129" y="163"/>
                  </a:lnTo>
                  <a:lnTo>
                    <a:pt x="116" y="160"/>
                  </a:lnTo>
                  <a:lnTo>
                    <a:pt x="107" y="156"/>
                  </a:lnTo>
                  <a:lnTo>
                    <a:pt x="95" y="152"/>
                  </a:lnTo>
                  <a:lnTo>
                    <a:pt x="84" y="148"/>
                  </a:lnTo>
                  <a:lnTo>
                    <a:pt x="72" y="144"/>
                  </a:lnTo>
                  <a:lnTo>
                    <a:pt x="63" y="139"/>
                  </a:lnTo>
                  <a:lnTo>
                    <a:pt x="52" y="135"/>
                  </a:lnTo>
                  <a:lnTo>
                    <a:pt x="40" y="131"/>
                  </a:lnTo>
                  <a:lnTo>
                    <a:pt x="31" y="127"/>
                  </a:lnTo>
                  <a:lnTo>
                    <a:pt x="21" y="123"/>
                  </a:lnTo>
                  <a:lnTo>
                    <a:pt x="12" y="120"/>
                  </a:lnTo>
                  <a:lnTo>
                    <a:pt x="4" y="116"/>
                  </a:lnTo>
                  <a:lnTo>
                    <a:pt x="0" y="104"/>
                  </a:lnTo>
                  <a:lnTo>
                    <a:pt x="0" y="93"/>
                  </a:lnTo>
                  <a:lnTo>
                    <a:pt x="0" y="82"/>
                  </a:lnTo>
                  <a:lnTo>
                    <a:pt x="0" y="68"/>
                  </a:lnTo>
                  <a:lnTo>
                    <a:pt x="10" y="68"/>
                  </a:lnTo>
                  <a:lnTo>
                    <a:pt x="21" y="70"/>
                  </a:lnTo>
                  <a:lnTo>
                    <a:pt x="29" y="74"/>
                  </a:lnTo>
                  <a:lnTo>
                    <a:pt x="40" y="78"/>
                  </a:lnTo>
                  <a:lnTo>
                    <a:pt x="40" y="66"/>
                  </a:lnTo>
                  <a:lnTo>
                    <a:pt x="44" y="55"/>
                  </a:lnTo>
                  <a:lnTo>
                    <a:pt x="50" y="46"/>
                  </a:lnTo>
                  <a:lnTo>
                    <a:pt x="57" y="36"/>
                  </a:lnTo>
                  <a:lnTo>
                    <a:pt x="67" y="25"/>
                  </a:lnTo>
                  <a:lnTo>
                    <a:pt x="76" y="17"/>
                  </a:lnTo>
                  <a:lnTo>
                    <a:pt x="88" y="9"/>
                  </a:lnTo>
                  <a:lnTo>
                    <a:pt x="99" y="4"/>
                  </a:lnTo>
                  <a:close/>
                </a:path>
              </a:pathLst>
            </a:custGeom>
            <a:solidFill>
              <a:srgbClr val="FFD6C9"/>
            </a:solidFill>
            <a:ln w="9525">
              <a:noFill/>
              <a:round/>
              <a:headEnd/>
              <a:tailEnd/>
            </a:ln>
          </p:spPr>
          <p:txBody>
            <a:bodyPr/>
            <a:lstStyle/>
            <a:p>
              <a:endParaRPr lang="fa-IR"/>
            </a:p>
          </p:txBody>
        </p:sp>
        <p:sp>
          <p:nvSpPr>
            <p:cNvPr id="12368" name="Freeform 76"/>
            <p:cNvSpPr>
              <a:spLocks/>
            </p:cNvSpPr>
            <p:nvPr/>
          </p:nvSpPr>
          <p:spPr bwMode="auto">
            <a:xfrm>
              <a:off x="4518" y="2345"/>
              <a:ext cx="8" cy="10"/>
            </a:xfrm>
            <a:custGeom>
              <a:avLst/>
              <a:gdLst>
                <a:gd name="T0" fmla="*/ 6 w 15"/>
                <a:gd name="T1" fmla="*/ 0 h 19"/>
                <a:gd name="T2" fmla="*/ 9 w 15"/>
                <a:gd name="T3" fmla="*/ 0 h 19"/>
                <a:gd name="T4" fmla="*/ 15 w 15"/>
                <a:gd name="T5" fmla="*/ 5 h 19"/>
                <a:gd name="T6" fmla="*/ 11 w 15"/>
                <a:gd name="T7" fmla="*/ 11 h 19"/>
                <a:gd name="T8" fmla="*/ 11 w 15"/>
                <a:gd name="T9" fmla="*/ 19 h 19"/>
                <a:gd name="T10" fmla="*/ 9 w 15"/>
                <a:gd name="T11" fmla="*/ 19 h 19"/>
                <a:gd name="T12" fmla="*/ 7 w 15"/>
                <a:gd name="T13" fmla="*/ 19 h 19"/>
                <a:gd name="T14" fmla="*/ 6 w 15"/>
                <a:gd name="T15" fmla="*/ 15 h 19"/>
                <a:gd name="T16" fmla="*/ 2 w 15"/>
                <a:gd name="T17" fmla="*/ 9 h 19"/>
                <a:gd name="T18" fmla="*/ 0 w 15"/>
                <a:gd name="T19" fmla="*/ 4 h 19"/>
                <a:gd name="T20" fmla="*/ 6 w 15"/>
                <a:gd name="T21" fmla="*/ 0 h 19"/>
                <a:gd name="T22" fmla="*/ 6 w 15"/>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9"/>
                <a:gd name="T38" fmla="*/ 15 w 15"/>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9">
                  <a:moveTo>
                    <a:pt x="6" y="0"/>
                  </a:moveTo>
                  <a:lnTo>
                    <a:pt x="9" y="0"/>
                  </a:lnTo>
                  <a:lnTo>
                    <a:pt x="15" y="5"/>
                  </a:lnTo>
                  <a:lnTo>
                    <a:pt x="11" y="11"/>
                  </a:lnTo>
                  <a:lnTo>
                    <a:pt x="11" y="19"/>
                  </a:lnTo>
                  <a:lnTo>
                    <a:pt x="9" y="19"/>
                  </a:lnTo>
                  <a:lnTo>
                    <a:pt x="7" y="19"/>
                  </a:lnTo>
                  <a:lnTo>
                    <a:pt x="6" y="15"/>
                  </a:lnTo>
                  <a:lnTo>
                    <a:pt x="2" y="9"/>
                  </a:lnTo>
                  <a:lnTo>
                    <a:pt x="0" y="4"/>
                  </a:lnTo>
                  <a:lnTo>
                    <a:pt x="6" y="0"/>
                  </a:lnTo>
                  <a:close/>
                </a:path>
              </a:pathLst>
            </a:custGeom>
            <a:solidFill>
              <a:srgbClr val="000000"/>
            </a:solidFill>
            <a:ln w="9525">
              <a:noFill/>
              <a:round/>
              <a:headEnd/>
              <a:tailEnd/>
            </a:ln>
          </p:spPr>
          <p:txBody>
            <a:bodyPr/>
            <a:lstStyle/>
            <a:p>
              <a:endParaRPr lang="fa-IR"/>
            </a:p>
          </p:txBody>
        </p:sp>
        <p:sp>
          <p:nvSpPr>
            <p:cNvPr id="12369" name="Freeform 77"/>
            <p:cNvSpPr>
              <a:spLocks/>
            </p:cNvSpPr>
            <p:nvPr/>
          </p:nvSpPr>
          <p:spPr bwMode="auto">
            <a:xfrm>
              <a:off x="3351" y="2357"/>
              <a:ext cx="432" cy="696"/>
            </a:xfrm>
            <a:custGeom>
              <a:avLst/>
              <a:gdLst>
                <a:gd name="T0" fmla="*/ 291 w 865"/>
                <a:gd name="T1" fmla="*/ 70 h 1391"/>
                <a:gd name="T2" fmla="*/ 616 w 865"/>
                <a:gd name="T3" fmla="*/ 199 h 1391"/>
                <a:gd name="T4" fmla="*/ 624 w 865"/>
                <a:gd name="T5" fmla="*/ 233 h 1391"/>
                <a:gd name="T6" fmla="*/ 397 w 865"/>
                <a:gd name="T7" fmla="*/ 161 h 1391"/>
                <a:gd name="T8" fmla="*/ 289 w 865"/>
                <a:gd name="T9" fmla="*/ 180 h 1391"/>
                <a:gd name="T10" fmla="*/ 512 w 865"/>
                <a:gd name="T11" fmla="*/ 270 h 1391"/>
                <a:gd name="T12" fmla="*/ 738 w 865"/>
                <a:gd name="T13" fmla="*/ 363 h 1391"/>
                <a:gd name="T14" fmla="*/ 521 w 865"/>
                <a:gd name="T15" fmla="*/ 313 h 1391"/>
                <a:gd name="T16" fmla="*/ 302 w 865"/>
                <a:gd name="T17" fmla="*/ 260 h 1391"/>
                <a:gd name="T18" fmla="*/ 338 w 865"/>
                <a:gd name="T19" fmla="*/ 323 h 1391"/>
                <a:gd name="T20" fmla="*/ 517 w 865"/>
                <a:gd name="T21" fmla="*/ 378 h 1391"/>
                <a:gd name="T22" fmla="*/ 639 w 865"/>
                <a:gd name="T23" fmla="*/ 418 h 1391"/>
                <a:gd name="T24" fmla="*/ 692 w 865"/>
                <a:gd name="T25" fmla="*/ 443 h 1391"/>
                <a:gd name="T26" fmla="*/ 704 w 865"/>
                <a:gd name="T27" fmla="*/ 458 h 1391"/>
                <a:gd name="T28" fmla="*/ 485 w 865"/>
                <a:gd name="T29" fmla="*/ 410 h 1391"/>
                <a:gd name="T30" fmla="*/ 259 w 865"/>
                <a:gd name="T31" fmla="*/ 357 h 1391"/>
                <a:gd name="T32" fmla="*/ 424 w 865"/>
                <a:gd name="T33" fmla="*/ 452 h 1391"/>
                <a:gd name="T34" fmla="*/ 681 w 865"/>
                <a:gd name="T35" fmla="*/ 538 h 1391"/>
                <a:gd name="T36" fmla="*/ 705 w 865"/>
                <a:gd name="T37" fmla="*/ 581 h 1391"/>
                <a:gd name="T38" fmla="*/ 464 w 865"/>
                <a:gd name="T39" fmla="*/ 515 h 1391"/>
                <a:gd name="T40" fmla="*/ 219 w 865"/>
                <a:gd name="T41" fmla="*/ 467 h 1391"/>
                <a:gd name="T42" fmla="*/ 445 w 865"/>
                <a:gd name="T43" fmla="*/ 568 h 1391"/>
                <a:gd name="T44" fmla="*/ 683 w 865"/>
                <a:gd name="T45" fmla="*/ 665 h 1391"/>
                <a:gd name="T46" fmla="*/ 603 w 865"/>
                <a:gd name="T47" fmla="*/ 676 h 1391"/>
                <a:gd name="T48" fmla="*/ 363 w 865"/>
                <a:gd name="T49" fmla="*/ 600 h 1391"/>
                <a:gd name="T50" fmla="*/ 257 w 865"/>
                <a:gd name="T51" fmla="*/ 593 h 1391"/>
                <a:gd name="T52" fmla="*/ 483 w 865"/>
                <a:gd name="T53" fmla="*/ 701 h 1391"/>
                <a:gd name="T54" fmla="*/ 713 w 865"/>
                <a:gd name="T55" fmla="*/ 811 h 1391"/>
                <a:gd name="T56" fmla="*/ 548 w 865"/>
                <a:gd name="T57" fmla="*/ 777 h 1391"/>
                <a:gd name="T58" fmla="*/ 329 w 865"/>
                <a:gd name="T59" fmla="*/ 695 h 1391"/>
                <a:gd name="T60" fmla="*/ 276 w 865"/>
                <a:gd name="T61" fmla="*/ 731 h 1391"/>
                <a:gd name="T62" fmla="*/ 502 w 865"/>
                <a:gd name="T63" fmla="*/ 830 h 1391"/>
                <a:gd name="T64" fmla="*/ 705 w 865"/>
                <a:gd name="T65" fmla="*/ 922 h 1391"/>
                <a:gd name="T66" fmla="*/ 762 w 865"/>
                <a:gd name="T67" fmla="*/ 946 h 1391"/>
                <a:gd name="T68" fmla="*/ 810 w 865"/>
                <a:gd name="T69" fmla="*/ 981 h 1391"/>
                <a:gd name="T70" fmla="*/ 603 w 865"/>
                <a:gd name="T71" fmla="*/ 904 h 1391"/>
                <a:gd name="T72" fmla="*/ 356 w 865"/>
                <a:gd name="T73" fmla="*/ 821 h 1391"/>
                <a:gd name="T74" fmla="*/ 396 w 865"/>
                <a:gd name="T75" fmla="*/ 882 h 1391"/>
                <a:gd name="T76" fmla="*/ 650 w 865"/>
                <a:gd name="T77" fmla="*/ 990 h 1391"/>
                <a:gd name="T78" fmla="*/ 764 w 865"/>
                <a:gd name="T79" fmla="*/ 1070 h 1391"/>
                <a:gd name="T80" fmla="*/ 534 w 865"/>
                <a:gd name="T81" fmla="*/ 990 h 1391"/>
                <a:gd name="T82" fmla="*/ 302 w 865"/>
                <a:gd name="T83" fmla="*/ 933 h 1391"/>
                <a:gd name="T84" fmla="*/ 550 w 865"/>
                <a:gd name="T85" fmla="*/ 1060 h 1391"/>
                <a:gd name="T86" fmla="*/ 801 w 865"/>
                <a:gd name="T87" fmla="*/ 1182 h 1391"/>
                <a:gd name="T88" fmla="*/ 664 w 865"/>
                <a:gd name="T89" fmla="*/ 1155 h 1391"/>
                <a:gd name="T90" fmla="*/ 386 w 865"/>
                <a:gd name="T91" fmla="*/ 1047 h 1391"/>
                <a:gd name="T92" fmla="*/ 321 w 865"/>
                <a:gd name="T93" fmla="*/ 1047 h 1391"/>
                <a:gd name="T94" fmla="*/ 559 w 865"/>
                <a:gd name="T95" fmla="*/ 1159 h 1391"/>
                <a:gd name="T96" fmla="*/ 728 w 865"/>
                <a:gd name="T97" fmla="*/ 1254 h 1391"/>
                <a:gd name="T98" fmla="*/ 500 w 865"/>
                <a:gd name="T99" fmla="*/ 1176 h 1391"/>
                <a:gd name="T100" fmla="*/ 280 w 865"/>
                <a:gd name="T101" fmla="*/ 1085 h 1391"/>
                <a:gd name="T102" fmla="*/ 247 w 865"/>
                <a:gd name="T103" fmla="*/ 1125 h 1391"/>
                <a:gd name="T104" fmla="*/ 504 w 865"/>
                <a:gd name="T105" fmla="*/ 1224 h 1391"/>
                <a:gd name="T106" fmla="*/ 759 w 865"/>
                <a:gd name="T107" fmla="*/ 1344 h 1391"/>
                <a:gd name="T108" fmla="*/ 664 w 865"/>
                <a:gd name="T109" fmla="*/ 1340 h 1391"/>
                <a:gd name="T110" fmla="*/ 375 w 865"/>
                <a:gd name="T111" fmla="*/ 1243 h 1391"/>
                <a:gd name="T112" fmla="*/ 152 w 865"/>
                <a:gd name="T113" fmla="*/ 1024 h 1391"/>
                <a:gd name="T114" fmla="*/ 80 w 865"/>
                <a:gd name="T115" fmla="*/ 507 h 1391"/>
                <a:gd name="T116" fmla="*/ 0 w 865"/>
                <a:gd name="T117" fmla="*/ 0 h 1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5"/>
                <a:gd name="T178" fmla="*/ 0 h 1391"/>
                <a:gd name="T179" fmla="*/ 865 w 865"/>
                <a:gd name="T180" fmla="*/ 1391 h 1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5" h="1391">
                  <a:moveTo>
                    <a:pt x="0" y="0"/>
                  </a:moveTo>
                  <a:lnTo>
                    <a:pt x="49" y="7"/>
                  </a:lnTo>
                  <a:lnTo>
                    <a:pt x="97" y="19"/>
                  </a:lnTo>
                  <a:lnTo>
                    <a:pt x="146" y="28"/>
                  </a:lnTo>
                  <a:lnTo>
                    <a:pt x="196" y="41"/>
                  </a:lnTo>
                  <a:lnTo>
                    <a:pt x="243" y="55"/>
                  </a:lnTo>
                  <a:lnTo>
                    <a:pt x="291" y="70"/>
                  </a:lnTo>
                  <a:lnTo>
                    <a:pt x="338" y="85"/>
                  </a:lnTo>
                  <a:lnTo>
                    <a:pt x="388" y="102"/>
                  </a:lnTo>
                  <a:lnTo>
                    <a:pt x="432" y="117"/>
                  </a:lnTo>
                  <a:lnTo>
                    <a:pt x="479" y="138"/>
                  </a:lnTo>
                  <a:lnTo>
                    <a:pt x="525" y="157"/>
                  </a:lnTo>
                  <a:lnTo>
                    <a:pt x="570" y="180"/>
                  </a:lnTo>
                  <a:lnTo>
                    <a:pt x="616" y="199"/>
                  </a:lnTo>
                  <a:lnTo>
                    <a:pt x="662" y="224"/>
                  </a:lnTo>
                  <a:lnTo>
                    <a:pt x="705" y="247"/>
                  </a:lnTo>
                  <a:lnTo>
                    <a:pt x="751" y="273"/>
                  </a:lnTo>
                  <a:lnTo>
                    <a:pt x="719" y="262"/>
                  </a:lnTo>
                  <a:lnTo>
                    <a:pt x="686" y="252"/>
                  </a:lnTo>
                  <a:lnTo>
                    <a:pt x="656" y="243"/>
                  </a:lnTo>
                  <a:lnTo>
                    <a:pt x="624" y="233"/>
                  </a:lnTo>
                  <a:lnTo>
                    <a:pt x="593" y="220"/>
                  </a:lnTo>
                  <a:lnTo>
                    <a:pt x="561" y="211"/>
                  </a:lnTo>
                  <a:lnTo>
                    <a:pt x="529" y="199"/>
                  </a:lnTo>
                  <a:lnTo>
                    <a:pt x="496" y="190"/>
                  </a:lnTo>
                  <a:lnTo>
                    <a:pt x="464" y="180"/>
                  </a:lnTo>
                  <a:lnTo>
                    <a:pt x="430" y="171"/>
                  </a:lnTo>
                  <a:lnTo>
                    <a:pt x="397" y="161"/>
                  </a:lnTo>
                  <a:lnTo>
                    <a:pt x="365" y="157"/>
                  </a:lnTo>
                  <a:lnTo>
                    <a:pt x="331" y="152"/>
                  </a:lnTo>
                  <a:lnTo>
                    <a:pt x="299" y="148"/>
                  </a:lnTo>
                  <a:lnTo>
                    <a:pt x="264" y="148"/>
                  </a:lnTo>
                  <a:lnTo>
                    <a:pt x="232" y="148"/>
                  </a:lnTo>
                  <a:lnTo>
                    <a:pt x="259" y="165"/>
                  </a:lnTo>
                  <a:lnTo>
                    <a:pt x="289" y="180"/>
                  </a:lnTo>
                  <a:lnTo>
                    <a:pt x="318" y="193"/>
                  </a:lnTo>
                  <a:lnTo>
                    <a:pt x="350" y="209"/>
                  </a:lnTo>
                  <a:lnTo>
                    <a:pt x="380" y="220"/>
                  </a:lnTo>
                  <a:lnTo>
                    <a:pt x="413" y="233"/>
                  </a:lnTo>
                  <a:lnTo>
                    <a:pt x="445" y="245"/>
                  </a:lnTo>
                  <a:lnTo>
                    <a:pt x="479" y="258"/>
                  </a:lnTo>
                  <a:lnTo>
                    <a:pt x="512" y="270"/>
                  </a:lnTo>
                  <a:lnTo>
                    <a:pt x="544" y="281"/>
                  </a:lnTo>
                  <a:lnTo>
                    <a:pt x="576" y="292"/>
                  </a:lnTo>
                  <a:lnTo>
                    <a:pt x="610" y="306"/>
                  </a:lnTo>
                  <a:lnTo>
                    <a:pt x="643" y="317"/>
                  </a:lnTo>
                  <a:lnTo>
                    <a:pt x="673" y="332"/>
                  </a:lnTo>
                  <a:lnTo>
                    <a:pt x="705" y="346"/>
                  </a:lnTo>
                  <a:lnTo>
                    <a:pt x="738" y="363"/>
                  </a:lnTo>
                  <a:lnTo>
                    <a:pt x="707" y="359"/>
                  </a:lnTo>
                  <a:lnTo>
                    <a:pt x="677" y="353"/>
                  </a:lnTo>
                  <a:lnTo>
                    <a:pt x="647" y="346"/>
                  </a:lnTo>
                  <a:lnTo>
                    <a:pt x="616" y="340"/>
                  </a:lnTo>
                  <a:lnTo>
                    <a:pt x="584" y="330"/>
                  </a:lnTo>
                  <a:lnTo>
                    <a:pt x="553" y="323"/>
                  </a:lnTo>
                  <a:lnTo>
                    <a:pt x="521" y="313"/>
                  </a:lnTo>
                  <a:lnTo>
                    <a:pt x="491" y="306"/>
                  </a:lnTo>
                  <a:lnTo>
                    <a:pt x="460" y="296"/>
                  </a:lnTo>
                  <a:lnTo>
                    <a:pt x="428" y="287"/>
                  </a:lnTo>
                  <a:lnTo>
                    <a:pt x="396" y="279"/>
                  </a:lnTo>
                  <a:lnTo>
                    <a:pt x="365" y="271"/>
                  </a:lnTo>
                  <a:lnTo>
                    <a:pt x="333" y="264"/>
                  </a:lnTo>
                  <a:lnTo>
                    <a:pt x="302" y="260"/>
                  </a:lnTo>
                  <a:lnTo>
                    <a:pt x="272" y="256"/>
                  </a:lnTo>
                  <a:lnTo>
                    <a:pt x="240" y="256"/>
                  </a:lnTo>
                  <a:lnTo>
                    <a:pt x="255" y="273"/>
                  </a:lnTo>
                  <a:lnTo>
                    <a:pt x="274" y="289"/>
                  </a:lnTo>
                  <a:lnTo>
                    <a:pt x="295" y="300"/>
                  </a:lnTo>
                  <a:lnTo>
                    <a:pt x="318" y="313"/>
                  </a:lnTo>
                  <a:lnTo>
                    <a:pt x="338" y="323"/>
                  </a:lnTo>
                  <a:lnTo>
                    <a:pt x="363" y="334"/>
                  </a:lnTo>
                  <a:lnTo>
                    <a:pt x="388" y="342"/>
                  </a:lnTo>
                  <a:lnTo>
                    <a:pt x="415" y="351"/>
                  </a:lnTo>
                  <a:lnTo>
                    <a:pt x="437" y="359"/>
                  </a:lnTo>
                  <a:lnTo>
                    <a:pt x="464" y="365"/>
                  </a:lnTo>
                  <a:lnTo>
                    <a:pt x="491" y="372"/>
                  </a:lnTo>
                  <a:lnTo>
                    <a:pt x="517" y="378"/>
                  </a:lnTo>
                  <a:lnTo>
                    <a:pt x="544" y="385"/>
                  </a:lnTo>
                  <a:lnTo>
                    <a:pt x="569" y="391"/>
                  </a:lnTo>
                  <a:lnTo>
                    <a:pt x="593" y="399"/>
                  </a:lnTo>
                  <a:lnTo>
                    <a:pt x="618" y="408"/>
                  </a:lnTo>
                  <a:lnTo>
                    <a:pt x="624" y="412"/>
                  </a:lnTo>
                  <a:lnTo>
                    <a:pt x="633" y="416"/>
                  </a:lnTo>
                  <a:lnTo>
                    <a:pt x="639" y="418"/>
                  </a:lnTo>
                  <a:lnTo>
                    <a:pt x="647" y="422"/>
                  </a:lnTo>
                  <a:lnTo>
                    <a:pt x="654" y="425"/>
                  </a:lnTo>
                  <a:lnTo>
                    <a:pt x="662" y="429"/>
                  </a:lnTo>
                  <a:lnTo>
                    <a:pt x="669" y="433"/>
                  </a:lnTo>
                  <a:lnTo>
                    <a:pt x="677" y="437"/>
                  </a:lnTo>
                  <a:lnTo>
                    <a:pt x="685" y="439"/>
                  </a:lnTo>
                  <a:lnTo>
                    <a:pt x="692" y="443"/>
                  </a:lnTo>
                  <a:lnTo>
                    <a:pt x="700" y="444"/>
                  </a:lnTo>
                  <a:lnTo>
                    <a:pt x="707" y="448"/>
                  </a:lnTo>
                  <a:lnTo>
                    <a:pt x="713" y="452"/>
                  </a:lnTo>
                  <a:lnTo>
                    <a:pt x="723" y="454"/>
                  </a:lnTo>
                  <a:lnTo>
                    <a:pt x="730" y="458"/>
                  </a:lnTo>
                  <a:lnTo>
                    <a:pt x="738" y="462"/>
                  </a:lnTo>
                  <a:lnTo>
                    <a:pt x="704" y="458"/>
                  </a:lnTo>
                  <a:lnTo>
                    <a:pt x="673" y="454"/>
                  </a:lnTo>
                  <a:lnTo>
                    <a:pt x="641" y="448"/>
                  </a:lnTo>
                  <a:lnTo>
                    <a:pt x="610" y="443"/>
                  </a:lnTo>
                  <a:lnTo>
                    <a:pt x="578" y="435"/>
                  </a:lnTo>
                  <a:lnTo>
                    <a:pt x="546" y="425"/>
                  </a:lnTo>
                  <a:lnTo>
                    <a:pt x="515" y="418"/>
                  </a:lnTo>
                  <a:lnTo>
                    <a:pt x="485" y="410"/>
                  </a:lnTo>
                  <a:lnTo>
                    <a:pt x="453" y="401"/>
                  </a:lnTo>
                  <a:lnTo>
                    <a:pt x="420" y="391"/>
                  </a:lnTo>
                  <a:lnTo>
                    <a:pt x="388" y="384"/>
                  </a:lnTo>
                  <a:lnTo>
                    <a:pt x="358" y="376"/>
                  </a:lnTo>
                  <a:lnTo>
                    <a:pt x="323" y="368"/>
                  </a:lnTo>
                  <a:lnTo>
                    <a:pt x="291" y="363"/>
                  </a:lnTo>
                  <a:lnTo>
                    <a:pt x="259" y="357"/>
                  </a:lnTo>
                  <a:lnTo>
                    <a:pt x="224" y="355"/>
                  </a:lnTo>
                  <a:lnTo>
                    <a:pt x="255" y="372"/>
                  </a:lnTo>
                  <a:lnTo>
                    <a:pt x="285" y="391"/>
                  </a:lnTo>
                  <a:lnTo>
                    <a:pt x="318" y="408"/>
                  </a:lnTo>
                  <a:lnTo>
                    <a:pt x="354" y="423"/>
                  </a:lnTo>
                  <a:lnTo>
                    <a:pt x="388" y="437"/>
                  </a:lnTo>
                  <a:lnTo>
                    <a:pt x="424" y="452"/>
                  </a:lnTo>
                  <a:lnTo>
                    <a:pt x="462" y="463"/>
                  </a:lnTo>
                  <a:lnTo>
                    <a:pt x="500" y="477"/>
                  </a:lnTo>
                  <a:lnTo>
                    <a:pt x="534" y="488"/>
                  </a:lnTo>
                  <a:lnTo>
                    <a:pt x="572" y="501"/>
                  </a:lnTo>
                  <a:lnTo>
                    <a:pt x="608" y="513"/>
                  </a:lnTo>
                  <a:lnTo>
                    <a:pt x="647" y="526"/>
                  </a:lnTo>
                  <a:lnTo>
                    <a:pt x="681" y="538"/>
                  </a:lnTo>
                  <a:lnTo>
                    <a:pt x="715" y="553"/>
                  </a:lnTo>
                  <a:lnTo>
                    <a:pt x="747" y="568"/>
                  </a:lnTo>
                  <a:lnTo>
                    <a:pt x="780" y="585"/>
                  </a:lnTo>
                  <a:lnTo>
                    <a:pt x="780" y="591"/>
                  </a:lnTo>
                  <a:lnTo>
                    <a:pt x="780" y="595"/>
                  </a:lnTo>
                  <a:lnTo>
                    <a:pt x="742" y="587"/>
                  </a:lnTo>
                  <a:lnTo>
                    <a:pt x="705" y="581"/>
                  </a:lnTo>
                  <a:lnTo>
                    <a:pt x="669" y="574"/>
                  </a:lnTo>
                  <a:lnTo>
                    <a:pt x="635" y="564"/>
                  </a:lnTo>
                  <a:lnTo>
                    <a:pt x="601" y="555"/>
                  </a:lnTo>
                  <a:lnTo>
                    <a:pt x="567" y="545"/>
                  </a:lnTo>
                  <a:lnTo>
                    <a:pt x="532" y="536"/>
                  </a:lnTo>
                  <a:lnTo>
                    <a:pt x="500" y="526"/>
                  </a:lnTo>
                  <a:lnTo>
                    <a:pt x="464" y="515"/>
                  </a:lnTo>
                  <a:lnTo>
                    <a:pt x="430" y="507"/>
                  </a:lnTo>
                  <a:lnTo>
                    <a:pt x="396" y="498"/>
                  </a:lnTo>
                  <a:lnTo>
                    <a:pt x="361" y="488"/>
                  </a:lnTo>
                  <a:lnTo>
                    <a:pt x="325" y="481"/>
                  </a:lnTo>
                  <a:lnTo>
                    <a:pt x="289" y="475"/>
                  </a:lnTo>
                  <a:lnTo>
                    <a:pt x="255" y="471"/>
                  </a:lnTo>
                  <a:lnTo>
                    <a:pt x="219" y="467"/>
                  </a:lnTo>
                  <a:lnTo>
                    <a:pt x="249" y="482"/>
                  </a:lnTo>
                  <a:lnTo>
                    <a:pt x="281" y="498"/>
                  </a:lnTo>
                  <a:lnTo>
                    <a:pt x="314" y="513"/>
                  </a:lnTo>
                  <a:lnTo>
                    <a:pt x="348" y="528"/>
                  </a:lnTo>
                  <a:lnTo>
                    <a:pt x="378" y="541"/>
                  </a:lnTo>
                  <a:lnTo>
                    <a:pt x="413" y="555"/>
                  </a:lnTo>
                  <a:lnTo>
                    <a:pt x="445" y="568"/>
                  </a:lnTo>
                  <a:lnTo>
                    <a:pt x="481" y="581"/>
                  </a:lnTo>
                  <a:lnTo>
                    <a:pt x="513" y="593"/>
                  </a:lnTo>
                  <a:lnTo>
                    <a:pt x="548" y="608"/>
                  </a:lnTo>
                  <a:lnTo>
                    <a:pt x="580" y="621"/>
                  </a:lnTo>
                  <a:lnTo>
                    <a:pt x="616" y="636"/>
                  </a:lnTo>
                  <a:lnTo>
                    <a:pt x="648" y="650"/>
                  </a:lnTo>
                  <a:lnTo>
                    <a:pt x="683" y="665"/>
                  </a:lnTo>
                  <a:lnTo>
                    <a:pt x="715" y="682"/>
                  </a:lnTo>
                  <a:lnTo>
                    <a:pt x="749" y="699"/>
                  </a:lnTo>
                  <a:lnTo>
                    <a:pt x="749" y="703"/>
                  </a:lnTo>
                  <a:lnTo>
                    <a:pt x="711" y="697"/>
                  </a:lnTo>
                  <a:lnTo>
                    <a:pt x="675" y="692"/>
                  </a:lnTo>
                  <a:lnTo>
                    <a:pt x="639" y="684"/>
                  </a:lnTo>
                  <a:lnTo>
                    <a:pt x="603" y="676"/>
                  </a:lnTo>
                  <a:lnTo>
                    <a:pt x="567" y="667"/>
                  </a:lnTo>
                  <a:lnTo>
                    <a:pt x="534" y="659"/>
                  </a:lnTo>
                  <a:lnTo>
                    <a:pt x="500" y="648"/>
                  </a:lnTo>
                  <a:lnTo>
                    <a:pt x="466" y="636"/>
                  </a:lnTo>
                  <a:lnTo>
                    <a:pt x="432" y="625"/>
                  </a:lnTo>
                  <a:lnTo>
                    <a:pt x="397" y="614"/>
                  </a:lnTo>
                  <a:lnTo>
                    <a:pt x="363" y="600"/>
                  </a:lnTo>
                  <a:lnTo>
                    <a:pt x="331" y="591"/>
                  </a:lnTo>
                  <a:lnTo>
                    <a:pt x="299" y="577"/>
                  </a:lnTo>
                  <a:lnTo>
                    <a:pt x="266" y="568"/>
                  </a:lnTo>
                  <a:lnTo>
                    <a:pt x="234" y="557"/>
                  </a:lnTo>
                  <a:lnTo>
                    <a:pt x="202" y="549"/>
                  </a:lnTo>
                  <a:lnTo>
                    <a:pt x="228" y="572"/>
                  </a:lnTo>
                  <a:lnTo>
                    <a:pt x="257" y="593"/>
                  </a:lnTo>
                  <a:lnTo>
                    <a:pt x="285" y="612"/>
                  </a:lnTo>
                  <a:lnTo>
                    <a:pt x="318" y="631"/>
                  </a:lnTo>
                  <a:lnTo>
                    <a:pt x="350" y="646"/>
                  </a:lnTo>
                  <a:lnTo>
                    <a:pt x="382" y="659"/>
                  </a:lnTo>
                  <a:lnTo>
                    <a:pt x="415" y="674"/>
                  </a:lnTo>
                  <a:lnTo>
                    <a:pt x="451" y="690"/>
                  </a:lnTo>
                  <a:lnTo>
                    <a:pt x="483" y="701"/>
                  </a:lnTo>
                  <a:lnTo>
                    <a:pt x="517" y="714"/>
                  </a:lnTo>
                  <a:lnTo>
                    <a:pt x="550" y="726"/>
                  </a:lnTo>
                  <a:lnTo>
                    <a:pt x="584" y="743"/>
                  </a:lnTo>
                  <a:lnTo>
                    <a:pt x="616" y="758"/>
                  </a:lnTo>
                  <a:lnTo>
                    <a:pt x="650" y="773"/>
                  </a:lnTo>
                  <a:lnTo>
                    <a:pt x="681" y="790"/>
                  </a:lnTo>
                  <a:lnTo>
                    <a:pt x="713" y="811"/>
                  </a:lnTo>
                  <a:lnTo>
                    <a:pt x="713" y="815"/>
                  </a:lnTo>
                  <a:lnTo>
                    <a:pt x="677" y="811"/>
                  </a:lnTo>
                  <a:lnTo>
                    <a:pt x="643" y="806"/>
                  </a:lnTo>
                  <a:lnTo>
                    <a:pt x="610" y="798"/>
                  </a:lnTo>
                  <a:lnTo>
                    <a:pt x="580" y="789"/>
                  </a:lnTo>
                  <a:lnTo>
                    <a:pt x="548" y="777"/>
                  </a:lnTo>
                  <a:lnTo>
                    <a:pt x="515" y="768"/>
                  </a:lnTo>
                  <a:lnTo>
                    <a:pt x="485" y="754"/>
                  </a:lnTo>
                  <a:lnTo>
                    <a:pt x="454" y="743"/>
                  </a:lnTo>
                  <a:lnTo>
                    <a:pt x="422" y="730"/>
                  </a:lnTo>
                  <a:lnTo>
                    <a:pt x="392" y="716"/>
                  </a:lnTo>
                  <a:lnTo>
                    <a:pt x="359" y="705"/>
                  </a:lnTo>
                  <a:lnTo>
                    <a:pt x="329" y="695"/>
                  </a:lnTo>
                  <a:lnTo>
                    <a:pt x="295" y="686"/>
                  </a:lnTo>
                  <a:lnTo>
                    <a:pt x="262" y="678"/>
                  </a:lnTo>
                  <a:lnTo>
                    <a:pt x="230" y="673"/>
                  </a:lnTo>
                  <a:lnTo>
                    <a:pt x="198" y="669"/>
                  </a:lnTo>
                  <a:lnTo>
                    <a:pt x="221" y="692"/>
                  </a:lnTo>
                  <a:lnTo>
                    <a:pt x="247" y="712"/>
                  </a:lnTo>
                  <a:lnTo>
                    <a:pt x="276" y="731"/>
                  </a:lnTo>
                  <a:lnTo>
                    <a:pt x="306" y="749"/>
                  </a:lnTo>
                  <a:lnTo>
                    <a:pt x="335" y="764"/>
                  </a:lnTo>
                  <a:lnTo>
                    <a:pt x="369" y="779"/>
                  </a:lnTo>
                  <a:lnTo>
                    <a:pt x="401" y="794"/>
                  </a:lnTo>
                  <a:lnTo>
                    <a:pt x="435" y="808"/>
                  </a:lnTo>
                  <a:lnTo>
                    <a:pt x="468" y="819"/>
                  </a:lnTo>
                  <a:lnTo>
                    <a:pt x="502" y="830"/>
                  </a:lnTo>
                  <a:lnTo>
                    <a:pt x="534" y="842"/>
                  </a:lnTo>
                  <a:lnTo>
                    <a:pt x="570" y="857"/>
                  </a:lnTo>
                  <a:lnTo>
                    <a:pt x="603" y="868"/>
                  </a:lnTo>
                  <a:lnTo>
                    <a:pt x="637" y="885"/>
                  </a:lnTo>
                  <a:lnTo>
                    <a:pt x="667" y="901"/>
                  </a:lnTo>
                  <a:lnTo>
                    <a:pt x="700" y="920"/>
                  </a:lnTo>
                  <a:lnTo>
                    <a:pt x="705" y="922"/>
                  </a:lnTo>
                  <a:lnTo>
                    <a:pt x="713" y="925"/>
                  </a:lnTo>
                  <a:lnTo>
                    <a:pt x="723" y="927"/>
                  </a:lnTo>
                  <a:lnTo>
                    <a:pt x="730" y="931"/>
                  </a:lnTo>
                  <a:lnTo>
                    <a:pt x="738" y="933"/>
                  </a:lnTo>
                  <a:lnTo>
                    <a:pt x="745" y="937"/>
                  </a:lnTo>
                  <a:lnTo>
                    <a:pt x="753" y="941"/>
                  </a:lnTo>
                  <a:lnTo>
                    <a:pt x="762" y="946"/>
                  </a:lnTo>
                  <a:lnTo>
                    <a:pt x="770" y="948"/>
                  </a:lnTo>
                  <a:lnTo>
                    <a:pt x="778" y="952"/>
                  </a:lnTo>
                  <a:lnTo>
                    <a:pt x="785" y="956"/>
                  </a:lnTo>
                  <a:lnTo>
                    <a:pt x="793" y="963"/>
                  </a:lnTo>
                  <a:lnTo>
                    <a:pt x="799" y="967"/>
                  </a:lnTo>
                  <a:lnTo>
                    <a:pt x="804" y="973"/>
                  </a:lnTo>
                  <a:lnTo>
                    <a:pt x="810" y="981"/>
                  </a:lnTo>
                  <a:lnTo>
                    <a:pt x="816" y="988"/>
                  </a:lnTo>
                  <a:lnTo>
                    <a:pt x="780" y="977"/>
                  </a:lnTo>
                  <a:lnTo>
                    <a:pt x="745" y="963"/>
                  </a:lnTo>
                  <a:lnTo>
                    <a:pt x="709" y="950"/>
                  </a:lnTo>
                  <a:lnTo>
                    <a:pt x="673" y="937"/>
                  </a:lnTo>
                  <a:lnTo>
                    <a:pt x="637" y="920"/>
                  </a:lnTo>
                  <a:lnTo>
                    <a:pt x="603" y="904"/>
                  </a:lnTo>
                  <a:lnTo>
                    <a:pt x="567" y="891"/>
                  </a:lnTo>
                  <a:lnTo>
                    <a:pt x="531" y="878"/>
                  </a:lnTo>
                  <a:lnTo>
                    <a:pt x="494" y="861"/>
                  </a:lnTo>
                  <a:lnTo>
                    <a:pt x="460" y="849"/>
                  </a:lnTo>
                  <a:lnTo>
                    <a:pt x="426" y="838"/>
                  </a:lnTo>
                  <a:lnTo>
                    <a:pt x="392" y="828"/>
                  </a:lnTo>
                  <a:lnTo>
                    <a:pt x="356" y="821"/>
                  </a:lnTo>
                  <a:lnTo>
                    <a:pt x="321" y="815"/>
                  </a:lnTo>
                  <a:lnTo>
                    <a:pt x="287" y="813"/>
                  </a:lnTo>
                  <a:lnTo>
                    <a:pt x="255" y="815"/>
                  </a:lnTo>
                  <a:lnTo>
                    <a:pt x="287" y="832"/>
                  </a:lnTo>
                  <a:lnTo>
                    <a:pt x="323" y="847"/>
                  </a:lnTo>
                  <a:lnTo>
                    <a:pt x="359" y="865"/>
                  </a:lnTo>
                  <a:lnTo>
                    <a:pt x="396" y="882"/>
                  </a:lnTo>
                  <a:lnTo>
                    <a:pt x="432" y="897"/>
                  </a:lnTo>
                  <a:lnTo>
                    <a:pt x="468" y="912"/>
                  </a:lnTo>
                  <a:lnTo>
                    <a:pt x="504" y="927"/>
                  </a:lnTo>
                  <a:lnTo>
                    <a:pt x="542" y="944"/>
                  </a:lnTo>
                  <a:lnTo>
                    <a:pt x="578" y="960"/>
                  </a:lnTo>
                  <a:lnTo>
                    <a:pt x="614" y="975"/>
                  </a:lnTo>
                  <a:lnTo>
                    <a:pt x="650" y="990"/>
                  </a:lnTo>
                  <a:lnTo>
                    <a:pt x="686" y="1009"/>
                  </a:lnTo>
                  <a:lnTo>
                    <a:pt x="723" y="1026"/>
                  </a:lnTo>
                  <a:lnTo>
                    <a:pt x="759" y="1047"/>
                  </a:lnTo>
                  <a:lnTo>
                    <a:pt x="795" y="1066"/>
                  </a:lnTo>
                  <a:lnTo>
                    <a:pt x="829" y="1089"/>
                  </a:lnTo>
                  <a:lnTo>
                    <a:pt x="797" y="1079"/>
                  </a:lnTo>
                  <a:lnTo>
                    <a:pt x="764" y="1070"/>
                  </a:lnTo>
                  <a:lnTo>
                    <a:pt x="732" y="1058"/>
                  </a:lnTo>
                  <a:lnTo>
                    <a:pt x="700" y="1049"/>
                  </a:lnTo>
                  <a:lnTo>
                    <a:pt x="667" y="1036"/>
                  </a:lnTo>
                  <a:lnTo>
                    <a:pt x="635" y="1026"/>
                  </a:lnTo>
                  <a:lnTo>
                    <a:pt x="603" y="1013"/>
                  </a:lnTo>
                  <a:lnTo>
                    <a:pt x="570" y="1003"/>
                  </a:lnTo>
                  <a:lnTo>
                    <a:pt x="534" y="990"/>
                  </a:lnTo>
                  <a:lnTo>
                    <a:pt x="504" y="981"/>
                  </a:lnTo>
                  <a:lnTo>
                    <a:pt x="468" y="969"/>
                  </a:lnTo>
                  <a:lnTo>
                    <a:pt x="437" y="962"/>
                  </a:lnTo>
                  <a:lnTo>
                    <a:pt x="401" y="952"/>
                  </a:lnTo>
                  <a:lnTo>
                    <a:pt x="369" y="944"/>
                  </a:lnTo>
                  <a:lnTo>
                    <a:pt x="335" y="937"/>
                  </a:lnTo>
                  <a:lnTo>
                    <a:pt x="302" y="933"/>
                  </a:lnTo>
                  <a:lnTo>
                    <a:pt x="335" y="954"/>
                  </a:lnTo>
                  <a:lnTo>
                    <a:pt x="369" y="973"/>
                  </a:lnTo>
                  <a:lnTo>
                    <a:pt x="405" y="992"/>
                  </a:lnTo>
                  <a:lnTo>
                    <a:pt x="441" y="1011"/>
                  </a:lnTo>
                  <a:lnTo>
                    <a:pt x="477" y="1026"/>
                  </a:lnTo>
                  <a:lnTo>
                    <a:pt x="513" y="1043"/>
                  </a:lnTo>
                  <a:lnTo>
                    <a:pt x="550" y="1060"/>
                  </a:lnTo>
                  <a:lnTo>
                    <a:pt x="589" y="1077"/>
                  </a:lnTo>
                  <a:lnTo>
                    <a:pt x="624" y="1093"/>
                  </a:lnTo>
                  <a:lnTo>
                    <a:pt x="660" y="1110"/>
                  </a:lnTo>
                  <a:lnTo>
                    <a:pt x="696" y="1125"/>
                  </a:lnTo>
                  <a:lnTo>
                    <a:pt x="732" y="1144"/>
                  </a:lnTo>
                  <a:lnTo>
                    <a:pt x="766" y="1161"/>
                  </a:lnTo>
                  <a:lnTo>
                    <a:pt x="801" y="1182"/>
                  </a:lnTo>
                  <a:lnTo>
                    <a:pt x="833" y="1205"/>
                  </a:lnTo>
                  <a:lnTo>
                    <a:pt x="865" y="1228"/>
                  </a:lnTo>
                  <a:lnTo>
                    <a:pt x="823" y="1214"/>
                  </a:lnTo>
                  <a:lnTo>
                    <a:pt x="783" y="1201"/>
                  </a:lnTo>
                  <a:lnTo>
                    <a:pt x="743" y="1188"/>
                  </a:lnTo>
                  <a:lnTo>
                    <a:pt x="704" y="1173"/>
                  </a:lnTo>
                  <a:lnTo>
                    <a:pt x="664" y="1155"/>
                  </a:lnTo>
                  <a:lnTo>
                    <a:pt x="624" y="1140"/>
                  </a:lnTo>
                  <a:lnTo>
                    <a:pt x="584" y="1125"/>
                  </a:lnTo>
                  <a:lnTo>
                    <a:pt x="544" y="1110"/>
                  </a:lnTo>
                  <a:lnTo>
                    <a:pt x="504" y="1093"/>
                  </a:lnTo>
                  <a:lnTo>
                    <a:pt x="464" y="1077"/>
                  </a:lnTo>
                  <a:lnTo>
                    <a:pt x="424" y="1062"/>
                  </a:lnTo>
                  <a:lnTo>
                    <a:pt x="386" y="1047"/>
                  </a:lnTo>
                  <a:lnTo>
                    <a:pt x="344" y="1032"/>
                  </a:lnTo>
                  <a:lnTo>
                    <a:pt x="304" y="1020"/>
                  </a:lnTo>
                  <a:lnTo>
                    <a:pt x="264" y="1007"/>
                  </a:lnTo>
                  <a:lnTo>
                    <a:pt x="224" y="998"/>
                  </a:lnTo>
                  <a:lnTo>
                    <a:pt x="257" y="1013"/>
                  </a:lnTo>
                  <a:lnTo>
                    <a:pt x="289" y="1030"/>
                  </a:lnTo>
                  <a:lnTo>
                    <a:pt x="321" y="1047"/>
                  </a:lnTo>
                  <a:lnTo>
                    <a:pt x="356" y="1064"/>
                  </a:lnTo>
                  <a:lnTo>
                    <a:pt x="388" y="1079"/>
                  </a:lnTo>
                  <a:lnTo>
                    <a:pt x="424" y="1096"/>
                  </a:lnTo>
                  <a:lnTo>
                    <a:pt x="456" y="1112"/>
                  </a:lnTo>
                  <a:lnTo>
                    <a:pt x="491" y="1129"/>
                  </a:lnTo>
                  <a:lnTo>
                    <a:pt x="525" y="1142"/>
                  </a:lnTo>
                  <a:lnTo>
                    <a:pt x="559" y="1159"/>
                  </a:lnTo>
                  <a:lnTo>
                    <a:pt x="593" y="1174"/>
                  </a:lnTo>
                  <a:lnTo>
                    <a:pt x="629" y="1192"/>
                  </a:lnTo>
                  <a:lnTo>
                    <a:pt x="662" y="1207"/>
                  </a:lnTo>
                  <a:lnTo>
                    <a:pt x="696" y="1224"/>
                  </a:lnTo>
                  <a:lnTo>
                    <a:pt x="730" y="1241"/>
                  </a:lnTo>
                  <a:lnTo>
                    <a:pt x="764" y="1262"/>
                  </a:lnTo>
                  <a:lnTo>
                    <a:pt x="728" y="1254"/>
                  </a:lnTo>
                  <a:lnTo>
                    <a:pt x="694" y="1247"/>
                  </a:lnTo>
                  <a:lnTo>
                    <a:pt x="660" y="1237"/>
                  </a:lnTo>
                  <a:lnTo>
                    <a:pt x="629" y="1228"/>
                  </a:lnTo>
                  <a:lnTo>
                    <a:pt x="595" y="1214"/>
                  </a:lnTo>
                  <a:lnTo>
                    <a:pt x="563" y="1203"/>
                  </a:lnTo>
                  <a:lnTo>
                    <a:pt x="531" y="1190"/>
                  </a:lnTo>
                  <a:lnTo>
                    <a:pt x="500" y="1176"/>
                  </a:lnTo>
                  <a:lnTo>
                    <a:pt x="468" y="1161"/>
                  </a:lnTo>
                  <a:lnTo>
                    <a:pt x="437" y="1148"/>
                  </a:lnTo>
                  <a:lnTo>
                    <a:pt x="405" y="1133"/>
                  </a:lnTo>
                  <a:lnTo>
                    <a:pt x="375" y="1121"/>
                  </a:lnTo>
                  <a:lnTo>
                    <a:pt x="342" y="1106"/>
                  </a:lnTo>
                  <a:lnTo>
                    <a:pt x="312" y="1095"/>
                  </a:lnTo>
                  <a:lnTo>
                    <a:pt x="280" y="1085"/>
                  </a:lnTo>
                  <a:lnTo>
                    <a:pt x="247" y="1076"/>
                  </a:lnTo>
                  <a:lnTo>
                    <a:pt x="245" y="1087"/>
                  </a:lnTo>
                  <a:lnTo>
                    <a:pt x="249" y="1098"/>
                  </a:lnTo>
                  <a:lnTo>
                    <a:pt x="245" y="1102"/>
                  </a:lnTo>
                  <a:lnTo>
                    <a:pt x="240" y="1102"/>
                  </a:lnTo>
                  <a:lnTo>
                    <a:pt x="243" y="1112"/>
                  </a:lnTo>
                  <a:lnTo>
                    <a:pt x="247" y="1125"/>
                  </a:lnTo>
                  <a:lnTo>
                    <a:pt x="283" y="1138"/>
                  </a:lnTo>
                  <a:lnTo>
                    <a:pt x="319" y="1152"/>
                  </a:lnTo>
                  <a:lnTo>
                    <a:pt x="358" y="1167"/>
                  </a:lnTo>
                  <a:lnTo>
                    <a:pt x="394" y="1182"/>
                  </a:lnTo>
                  <a:lnTo>
                    <a:pt x="430" y="1195"/>
                  </a:lnTo>
                  <a:lnTo>
                    <a:pt x="468" y="1211"/>
                  </a:lnTo>
                  <a:lnTo>
                    <a:pt x="504" y="1224"/>
                  </a:lnTo>
                  <a:lnTo>
                    <a:pt x="542" y="1241"/>
                  </a:lnTo>
                  <a:lnTo>
                    <a:pt x="578" y="1254"/>
                  </a:lnTo>
                  <a:lnTo>
                    <a:pt x="614" y="1271"/>
                  </a:lnTo>
                  <a:lnTo>
                    <a:pt x="650" y="1287"/>
                  </a:lnTo>
                  <a:lnTo>
                    <a:pt x="686" y="1306"/>
                  </a:lnTo>
                  <a:lnTo>
                    <a:pt x="723" y="1323"/>
                  </a:lnTo>
                  <a:lnTo>
                    <a:pt x="759" y="1344"/>
                  </a:lnTo>
                  <a:lnTo>
                    <a:pt x="795" y="1365"/>
                  </a:lnTo>
                  <a:lnTo>
                    <a:pt x="829" y="1389"/>
                  </a:lnTo>
                  <a:lnTo>
                    <a:pt x="829" y="1391"/>
                  </a:lnTo>
                  <a:lnTo>
                    <a:pt x="787" y="1378"/>
                  </a:lnTo>
                  <a:lnTo>
                    <a:pt x="745" y="1366"/>
                  </a:lnTo>
                  <a:lnTo>
                    <a:pt x="704" y="1353"/>
                  </a:lnTo>
                  <a:lnTo>
                    <a:pt x="664" y="1340"/>
                  </a:lnTo>
                  <a:lnTo>
                    <a:pt x="622" y="1327"/>
                  </a:lnTo>
                  <a:lnTo>
                    <a:pt x="580" y="1313"/>
                  </a:lnTo>
                  <a:lnTo>
                    <a:pt x="540" y="1300"/>
                  </a:lnTo>
                  <a:lnTo>
                    <a:pt x="500" y="1287"/>
                  </a:lnTo>
                  <a:lnTo>
                    <a:pt x="456" y="1271"/>
                  </a:lnTo>
                  <a:lnTo>
                    <a:pt x="415" y="1258"/>
                  </a:lnTo>
                  <a:lnTo>
                    <a:pt x="375" y="1243"/>
                  </a:lnTo>
                  <a:lnTo>
                    <a:pt x="335" y="1230"/>
                  </a:lnTo>
                  <a:lnTo>
                    <a:pt x="291" y="1214"/>
                  </a:lnTo>
                  <a:lnTo>
                    <a:pt x="249" y="1201"/>
                  </a:lnTo>
                  <a:lnTo>
                    <a:pt x="209" y="1188"/>
                  </a:lnTo>
                  <a:lnTo>
                    <a:pt x="169" y="1176"/>
                  </a:lnTo>
                  <a:lnTo>
                    <a:pt x="160" y="1100"/>
                  </a:lnTo>
                  <a:lnTo>
                    <a:pt x="152" y="1024"/>
                  </a:lnTo>
                  <a:lnTo>
                    <a:pt x="143" y="950"/>
                  </a:lnTo>
                  <a:lnTo>
                    <a:pt x="133" y="876"/>
                  </a:lnTo>
                  <a:lnTo>
                    <a:pt x="122" y="802"/>
                  </a:lnTo>
                  <a:lnTo>
                    <a:pt x="112" y="728"/>
                  </a:lnTo>
                  <a:lnTo>
                    <a:pt x="101" y="654"/>
                  </a:lnTo>
                  <a:lnTo>
                    <a:pt x="91" y="581"/>
                  </a:lnTo>
                  <a:lnTo>
                    <a:pt x="80" y="507"/>
                  </a:lnTo>
                  <a:lnTo>
                    <a:pt x="67" y="435"/>
                  </a:lnTo>
                  <a:lnTo>
                    <a:pt x="55" y="361"/>
                  </a:lnTo>
                  <a:lnTo>
                    <a:pt x="44" y="289"/>
                  </a:lnTo>
                  <a:lnTo>
                    <a:pt x="32" y="216"/>
                  </a:lnTo>
                  <a:lnTo>
                    <a:pt x="21" y="144"/>
                  </a:lnTo>
                  <a:lnTo>
                    <a:pt x="10" y="72"/>
                  </a:lnTo>
                  <a:lnTo>
                    <a:pt x="0" y="0"/>
                  </a:lnTo>
                  <a:close/>
                </a:path>
              </a:pathLst>
            </a:custGeom>
            <a:solidFill>
              <a:srgbClr val="E6B380"/>
            </a:solidFill>
            <a:ln w="9525">
              <a:noFill/>
              <a:round/>
              <a:headEnd/>
              <a:tailEnd/>
            </a:ln>
          </p:spPr>
          <p:txBody>
            <a:bodyPr/>
            <a:lstStyle/>
            <a:p>
              <a:endParaRPr lang="fa-IR"/>
            </a:p>
          </p:txBody>
        </p:sp>
        <p:sp>
          <p:nvSpPr>
            <p:cNvPr id="12370" name="Freeform 78"/>
            <p:cNvSpPr>
              <a:spLocks/>
            </p:cNvSpPr>
            <p:nvPr/>
          </p:nvSpPr>
          <p:spPr bwMode="auto">
            <a:xfrm>
              <a:off x="3996" y="2393"/>
              <a:ext cx="79" cy="84"/>
            </a:xfrm>
            <a:custGeom>
              <a:avLst/>
              <a:gdLst>
                <a:gd name="T0" fmla="*/ 150 w 158"/>
                <a:gd name="T1" fmla="*/ 0 h 167"/>
                <a:gd name="T2" fmla="*/ 154 w 158"/>
                <a:gd name="T3" fmla="*/ 0 h 167"/>
                <a:gd name="T4" fmla="*/ 158 w 158"/>
                <a:gd name="T5" fmla="*/ 0 h 167"/>
                <a:gd name="T6" fmla="*/ 146 w 158"/>
                <a:gd name="T7" fmla="*/ 11 h 167"/>
                <a:gd name="T8" fmla="*/ 137 w 158"/>
                <a:gd name="T9" fmla="*/ 23 h 167"/>
                <a:gd name="T10" fmla="*/ 127 w 158"/>
                <a:gd name="T11" fmla="*/ 36 h 167"/>
                <a:gd name="T12" fmla="*/ 118 w 158"/>
                <a:gd name="T13" fmla="*/ 49 h 167"/>
                <a:gd name="T14" fmla="*/ 108 w 158"/>
                <a:gd name="T15" fmla="*/ 63 h 167"/>
                <a:gd name="T16" fmla="*/ 99 w 158"/>
                <a:gd name="T17" fmla="*/ 76 h 167"/>
                <a:gd name="T18" fmla="*/ 88 w 158"/>
                <a:gd name="T19" fmla="*/ 89 h 167"/>
                <a:gd name="T20" fmla="*/ 78 w 158"/>
                <a:gd name="T21" fmla="*/ 102 h 167"/>
                <a:gd name="T22" fmla="*/ 69 w 158"/>
                <a:gd name="T23" fmla="*/ 112 h 167"/>
                <a:gd name="T24" fmla="*/ 61 w 158"/>
                <a:gd name="T25" fmla="*/ 121 h 167"/>
                <a:gd name="T26" fmla="*/ 51 w 158"/>
                <a:gd name="T27" fmla="*/ 129 h 167"/>
                <a:gd name="T28" fmla="*/ 42 w 158"/>
                <a:gd name="T29" fmla="*/ 139 h 167"/>
                <a:gd name="T30" fmla="*/ 30 w 158"/>
                <a:gd name="T31" fmla="*/ 144 h 167"/>
                <a:gd name="T32" fmla="*/ 21 w 158"/>
                <a:gd name="T33" fmla="*/ 152 h 167"/>
                <a:gd name="T34" fmla="*/ 10 w 158"/>
                <a:gd name="T35" fmla="*/ 159 h 167"/>
                <a:gd name="T36" fmla="*/ 0 w 158"/>
                <a:gd name="T37" fmla="*/ 167 h 167"/>
                <a:gd name="T38" fmla="*/ 0 w 158"/>
                <a:gd name="T39" fmla="*/ 158 h 167"/>
                <a:gd name="T40" fmla="*/ 4 w 158"/>
                <a:gd name="T41" fmla="*/ 148 h 167"/>
                <a:gd name="T42" fmla="*/ 8 w 158"/>
                <a:gd name="T43" fmla="*/ 137 h 167"/>
                <a:gd name="T44" fmla="*/ 13 w 158"/>
                <a:gd name="T45" fmla="*/ 129 h 167"/>
                <a:gd name="T46" fmla="*/ 17 w 158"/>
                <a:gd name="T47" fmla="*/ 118 h 167"/>
                <a:gd name="T48" fmla="*/ 25 w 158"/>
                <a:gd name="T49" fmla="*/ 108 h 167"/>
                <a:gd name="T50" fmla="*/ 32 w 158"/>
                <a:gd name="T51" fmla="*/ 101 h 167"/>
                <a:gd name="T52" fmla="*/ 40 w 158"/>
                <a:gd name="T53" fmla="*/ 93 h 167"/>
                <a:gd name="T54" fmla="*/ 44 w 158"/>
                <a:gd name="T55" fmla="*/ 85 h 167"/>
                <a:gd name="T56" fmla="*/ 51 w 158"/>
                <a:gd name="T57" fmla="*/ 76 h 167"/>
                <a:gd name="T58" fmla="*/ 55 w 158"/>
                <a:gd name="T59" fmla="*/ 70 h 167"/>
                <a:gd name="T60" fmla="*/ 63 w 158"/>
                <a:gd name="T61" fmla="*/ 64 h 167"/>
                <a:gd name="T62" fmla="*/ 76 w 158"/>
                <a:gd name="T63" fmla="*/ 51 h 167"/>
                <a:gd name="T64" fmla="*/ 91 w 158"/>
                <a:gd name="T65" fmla="*/ 40 h 167"/>
                <a:gd name="T66" fmla="*/ 97 w 158"/>
                <a:gd name="T67" fmla="*/ 34 h 167"/>
                <a:gd name="T68" fmla="*/ 105 w 158"/>
                <a:gd name="T69" fmla="*/ 28 h 167"/>
                <a:gd name="T70" fmla="*/ 112 w 158"/>
                <a:gd name="T71" fmla="*/ 23 h 167"/>
                <a:gd name="T72" fmla="*/ 120 w 158"/>
                <a:gd name="T73" fmla="*/ 17 h 167"/>
                <a:gd name="T74" fmla="*/ 127 w 158"/>
                <a:gd name="T75" fmla="*/ 13 h 167"/>
                <a:gd name="T76" fmla="*/ 135 w 158"/>
                <a:gd name="T77" fmla="*/ 7 h 167"/>
                <a:gd name="T78" fmla="*/ 143 w 158"/>
                <a:gd name="T79" fmla="*/ 4 h 167"/>
                <a:gd name="T80" fmla="*/ 150 w 158"/>
                <a:gd name="T81" fmla="*/ 0 h 167"/>
                <a:gd name="T82" fmla="*/ 150 w 158"/>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167"/>
                <a:gd name="T128" fmla="*/ 158 w 158"/>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167">
                  <a:moveTo>
                    <a:pt x="150" y="0"/>
                  </a:moveTo>
                  <a:lnTo>
                    <a:pt x="154" y="0"/>
                  </a:lnTo>
                  <a:lnTo>
                    <a:pt x="158" y="0"/>
                  </a:lnTo>
                  <a:lnTo>
                    <a:pt x="146" y="11"/>
                  </a:lnTo>
                  <a:lnTo>
                    <a:pt x="137" y="23"/>
                  </a:lnTo>
                  <a:lnTo>
                    <a:pt x="127" y="36"/>
                  </a:lnTo>
                  <a:lnTo>
                    <a:pt x="118" y="49"/>
                  </a:lnTo>
                  <a:lnTo>
                    <a:pt x="108" y="63"/>
                  </a:lnTo>
                  <a:lnTo>
                    <a:pt x="99" y="76"/>
                  </a:lnTo>
                  <a:lnTo>
                    <a:pt x="88" y="89"/>
                  </a:lnTo>
                  <a:lnTo>
                    <a:pt x="78" y="102"/>
                  </a:lnTo>
                  <a:lnTo>
                    <a:pt x="69" y="112"/>
                  </a:lnTo>
                  <a:lnTo>
                    <a:pt x="61" y="121"/>
                  </a:lnTo>
                  <a:lnTo>
                    <a:pt x="51" y="129"/>
                  </a:lnTo>
                  <a:lnTo>
                    <a:pt x="42" y="139"/>
                  </a:lnTo>
                  <a:lnTo>
                    <a:pt x="30" y="144"/>
                  </a:lnTo>
                  <a:lnTo>
                    <a:pt x="21" y="152"/>
                  </a:lnTo>
                  <a:lnTo>
                    <a:pt x="10" y="159"/>
                  </a:lnTo>
                  <a:lnTo>
                    <a:pt x="0" y="167"/>
                  </a:lnTo>
                  <a:lnTo>
                    <a:pt x="0" y="158"/>
                  </a:lnTo>
                  <a:lnTo>
                    <a:pt x="4" y="148"/>
                  </a:lnTo>
                  <a:lnTo>
                    <a:pt x="8" y="137"/>
                  </a:lnTo>
                  <a:lnTo>
                    <a:pt x="13" y="129"/>
                  </a:lnTo>
                  <a:lnTo>
                    <a:pt x="17" y="118"/>
                  </a:lnTo>
                  <a:lnTo>
                    <a:pt x="25" y="108"/>
                  </a:lnTo>
                  <a:lnTo>
                    <a:pt x="32" y="101"/>
                  </a:lnTo>
                  <a:lnTo>
                    <a:pt x="40" y="93"/>
                  </a:lnTo>
                  <a:lnTo>
                    <a:pt x="44" y="85"/>
                  </a:lnTo>
                  <a:lnTo>
                    <a:pt x="51" y="76"/>
                  </a:lnTo>
                  <a:lnTo>
                    <a:pt x="55" y="70"/>
                  </a:lnTo>
                  <a:lnTo>
                    <a:pt x="63" y="64"/>
                  </a:lnTo>
                  <a:lnTo>
                    <a:pt x="76" y="51"/>
                  </a:lnTo>
                  <a:lnTo>
                    <a:pt x="91" y="40"/>
                  </a:lnTo>
                  <a:lnTo>
                    <a:pt x="97" y="34"/>
                  </a:lnTo>
                  <a:lnTo>
                    <a:pt x="105" y="28"/>
                  </a:lnTo>
                  <a:lnTo>
                    <a:pt x="112" y="23"/>
                  </a:lnTo>
                  <a:lnTo>
                    <a:pt x="120" y="17"/>
                  </a:lnTo>
                  <a:lnTo>
                    <a:pt x="127" y="13"/>
                  </a:lnTo>
                  <a:lnTo>
                    <a:pt x="135" y="7"/>
                  </a:lnTo>
                  <a:lnTo>
                    <a:pt x="143" y="4"/>
                  </a:lnTo>
                  <a:lnTo>
                    <a:pt x="150" y="0"/>
                  </a:lnTo>
                  <a:close/>
                </a:path>
              </a:pathLst>
            </a:custGeom>
            <a:solidFill>
              <a:srgbClr val="000000"/>
            </a:solidFill>
            <a:ln w="9525">
              <a:noFill/>
              <a:round/>
              <a:headEnd/>
              <a:tailEnd/>
            </a:ln>
          </p:spPr>
          <p:txBody>
            <a:bodyPr/>
            <a:lstStyle/>
            <a:p>
              <a:endParaRPr lang="fa-IR"/>
            </a:p>
          </p:txBody>
        </p:sp>
        <p:sp>
          <p:nvSpPr>
            <p:cNvPr id="12371" name="Freeform 79"/>
            <p:cNvSpPr>
              <a:spLocks/>
            </p:cNvSpPr>
            <p:nvPr/>
          </p:nvSpPr>
          <p:spPr bwMode="auto">
            <a:xfrm>
              <a:off x="4163" y="2401"/>
              <a:ext cx="128" cy="263"/>
            </a:xfrm>
            <a:custGeom>
              <a:avLst/>
              <a:gdLst>
                <a:gd name="T0" fmla="*/ 226 w 254"/>
                <a:gd name="T1" fmla="*/ 9 h 525"/>
                <a:gd name="T2" fmla="*/ 251 w 254"/>
                <a:gd name="T3" fmla="*/ 28 h 525"/>
                <a:gd name="T4" fmla="*/ 253 w 254"/>
                <a:gd name="T5" fmla="*/ 51 h 525"/>
                <a:gd name="T6" fmla="*/ 239 w 254"/>
                <a:gd name="T7" fmla="*/ 72 h 525"/>
                <a:gd name="T8" fmla="*/ 216 w 254"/>
                <a:gd name="T9" fmla="*/ 95 h 525"/>
                <a:gd name="T10" fmla="*/ 194 w 254"/>
                <a:gd name="T11" fmla="*/ 120 h 525"/>
                <a:gd name="T12" fmla="*/ 169 w 254"/>
                <a:gd name="T13" fmla="*/ 144 h 525"/>
                <a:gd name="T14" fmla="*/ 156 w 254"/>
                <a:gd name="T15" fmla="*/ 171 h 525"/>
                <a:gd name="T16" fmla="*/ 140 w 254"/>
                <a:gd name="T17" fmla="*/ 203 h 525"/>
                <a:gd name="T18" fmla="*/ 123 w 254"/>
                <a:gd name="T19" fmla="*/ 243 h 525"/>
                <a:gd name="T20" fmla="*/ 112 w 254"/>
                <a:gd name="T21" fmla="*/ 287 h 525"/>
                <a:gd name="T22" fmla="*/ 108 w 254"/>
                <a:gd name="T23" fmla="*/ 329 h 525"/>
                <a:gd name="T24" fmla="*/ 108 w 254"/>
                <a:gd name="T25" fmla="*/ 373 h 525"/>
                <a:gd name="T26" fmla="*/ 110 w 254"/>
                <a:gd name="T27" fmla="*/ 416 h 525"/>
                <a:gd name="T28" fmla="*/ 116 w 254"/>
                <a:gd name="T29" fmla="*/ 460 h 525"/>
                <a:gd name="T30" fmla="*/ 118 w 254"/>
                <a:gd name="T31" fmla="*/ 504 h 525"/>
                <a:gd name="T32" fmla="*/ 110 w 254"/>
                <a:gd name="T33" fmla="*/ 517 h 525"/>
                <a:gd name="T34" fmla="*/ 89 w 254"/>
                <a:gd name="T35" fmla="*/ 500 h 525"/>
                <a:gd name="T36" fmla="*/ 72 w 254"/>
                <a:gd name="T37" fmla="*/ 479 h 525"/>
                <a:gd name="T38" fmla="*/ 57 w 254"/>
                <a:gd name="T39" fmla="*/ 454 h 525"/>
                <a:gd name="T40" fmla="*/ 45 w 254"/>
                <a:gd name="T41" fmla="*/ 426 h 525"/>
                <a:gd name="T42" fmla="*/ 34 w 254"/>
                <a:gd name="T43" fmla="*/ 397 h 525"/>
                <a:gd name="T44" fmla="*/ 21 w 254"/>
                <a:gd name="T45" fmla="*/ 369 h 525"/>
                <a:gd name="T46" fmla="*/ 9 w 254"/>
                <a:gd name="T47" fmla="*/ 344 h 525"/>
                <a:gd name="T48" fmla="*/ 0 w 254"/>
                <a:gd name="T49" fmla="*/ 306 h 525"/>
                <a:gd name="T50" fmla="*/ 3 w 254"/>
                <a:gd name="T51" fmla="*/ 251 h 525"/>
                <a:gd name="T52" fmla="*/ 15 w 254"/>
                <a:gd name="T53" fmla="*/ 203 h 525"/>
                <a:gd name="T54" fmla="*/ 36 w 254"/>
                <a:gd name="T55" fmla="*/ 158 h 525"/>
                <a:gd name="T56" fmla="*/ 64 w 254"/>
                <a:gd name="T57" fmla="*/ 116 h 525"/>
                <a:gd name="T58" fmla="*/ 99 w 254"/>
                <a:gd name="T59" fmla="*/ 78 h 525"/>
                <a:gd name="T60" fmla="*/ 138 w 254"/>
                <a:gd name="T61" fmla="*/ 44 h 525"/>
                <a:gd name="T62" fmla="*/ 182 w 254"/>
                <a:gd name="T63" fmla="*/ 13 h 525"/>
                <a:gd name="T64" fmla="*/ 207 w 254"/>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525"/>
                <a:gd name="T101" fmla="*/ 254 w 254"/>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525">
                  <a:moveTo>
                    <a:pt x="207" y="0"/>
                  </a:moveTo>
                  <a:lnTo>
                    <a:pt x="226" y="9"/>
                  </a:lnTo>
                  <a:lnTo>
                    <a:pt x="243" y="19"/>
                  </a:lnTo>
                  <a:lnTo>
                    <a:pt x="251" y="28"/>
                  </a:lnTo>
                  <a:lnTo>
                    <a:pt x="254" y="40"/>
                  </a:lnTo>
                  <a:lnTo>
                    <a:pt x="253" y="51"/>
                  </a:lnTo>
                  <a:lnTo>
                    <a:pt x="247" y="61"/>
                  </a:lnTo>
                  <a:lnTo>
                    <a:pt x="239" y="72"/>
                  </a:lnTo>
                  <a:lnTo>
                    <a:pt x="230" y="85"/>
                  </a:lnTo>
                  <a:lnTo>
                    <a:pt x="216" y="95"/>
                  </a:lnTo>
                  <a:lnTo>
                    <a:pt x="205" y="108"/>
                  </a:lnTo>
                  <a:lnTo>
                    <a:pt x="194" y="120"/>
                  </a:lnTo>
                  <a:lnTo>
                    <a:pt x="180" y="131"/>
                  </a:lnTo>
                  <a:lnTo>
                    <a:pt x="169" y="144"/>
                  </a:lnTo>
                  <a:lnTo>
                    <a:pt x="161" y="158"/>
                  </a:lnTo>
                  <a:lnTo>
                    <a:pt x="156" y="171"/>
                  </a:lnTo>
                  <a:lnTo>
                    <a:pt x="154" y="184"/>
                  </a:lnTo>
                  <a:lnTo>
                    <a:pt x="140" y="203"/>
                  </a:lnTo>
                  <a:lnTo>
                    <a:pt x="131" y="224"/>
                  </a:lnTo>
                  <a:lnTo>
                    <a:pt x="123" y="243"/>
                  </a:lnTo>
                  <a:lnTo>
                    <a:pt x="118" y="266"/>
                  </a:lnTo>
                  <a:lnTo>
                    <a:pt x="112" y="287"/>
                  </a:lnTo>
                  <a:lnTo>
                    <a:pt x="110" y="308"/>
                  </a:lnTo>
                  <a:lnTo>
                    <a:pt x="108" y="329"/>
                  </a:lnTo>
                  <a:lnTo>
                    <a:pt x="108" y="352"/>
                  </a:lnTo>
                  <a:lnTo>
                    <a:pt x="108" y="373"/>
                  </a:lnTo>
                  <a:lnTo>
                    <a:pt x="110" y="395"/>
                  </a:lnTo>
                  <a:lnTo>
                    <a:pt x="110" y="416"/>
                  </a:lnTo>
                  <a:lnTo>
                    <a:pt x="114" y="439"/>
                  </a:lnTo>
                  <a:lnTo>
                    <a:pt x="116" y="460"/>
                  </a:lnTo>
                  <a:lnTo>
                    <a:pt x="118" y="481"/>
                  </a:lnTo>
                  <a:lnTo>
                    <a:pt x="118" y="504"/>
                  </a:lnTo>
                  <a:lnTo>
                    <a:pt x="121" y="525"/>
                  </a:lnTo>
                  <a:lnTo>
                    <a:pt x="110" y="517"/>
                  </a:lnTo>
                  <a:lnTo>
                    <a:pt x="99" y="509"/>
                  </a:lnTo>
                  <a:lnTo>
                    <a:pt x="89" y="500"/>
                  </a:lnTo>
                  <a:lnTo>
                    <a:pt x="81" y="490"/>
                  </a:lnTo>
                  <a:lnTo>
                    <a:pt x="72" y="479"/>
                  </a:lnTo>
                  <a:lnTo>
                    <a:pt x="64" y="468"/>
                  </a:lnTo>
                  <a:lnTo>
                    <a:pt x="57" y="454"/>
                  </a:lnTo>
                  <a:lnTo>
                    <a:pt x="51" y="441"/>
                  </a:lnTo>
                  <a:lnTo>
                    <a:pt x="45" y="426"/>
                  </a:lnTo>
                  <a:lnTo>
                    <a:pt x="40" y="412"/>
                  </a:lnTo>
                  <a:lnTo>
                    <a:pt x="34" y="397"/>
                  </a:lnTo>
                  <a:lnTo>
                    <a:pt x="28" y="384"/>
                  </a:lnTo>
                  <a:lnTo>
                    <a:pt x="21" y="369"/>
                  </a:lnTo>
                  <a:lnTo>
                    <a:pt x="15" y="355"/>
                  </a:lnTo>
                  <a:lnTo>
                    <a:pt x="9" y="344"/>
                  </a:lnTo>
                  <a:lnTo>
                    <a:pt x="3" y="333"/>
                  </a:lnTo>
                  <a:lnTo>
                    <a:pt x="0" y="306"/>
                  </a:lnTo>
                  <a:lnTo>
                    <a:pt x="2" y="277"/>
                  </a:lnTo>
                  <a:lnTo>
                    <a:pt x="3" y="251"/>
                  </a:lnTo>
                  <a:lnTo>
                    <a:pt x="9" y="226"/>
                  </a:lnTo>
                  <a:lnTo>
                    <a:pt x="15" y="203"/>
                  </a:lnTo>
                  <a:lnTo>
                    <a:pt x="24" y="181"/>
                  </a:lnTo>
                  <a:lnTo>
                    <a:pt x="36" y="158"/>
                  </a:lnTo>
                  <a:lnTo>
                    <a:pt x="51" y="137"/>
                  </a:lnTo>
                  <a:lnTo>
                    <a:pt x="64" y="116"/>
                  </a:lnTo>
                  <a:lnTo>
                    <a:pt x="81" y="97"/>
                  </a:lnTo>
                  <a:lnTo>
                    <a:pt x="99" y="78"/>
                  </a:lnTo>
                  <a:lnTo>
                    <a:pt x="118" y="61"/>
                  </a:lnTo>
                  <a:lnTo>
                    <a:pt x="138" y="44"/>
                  </a:lnTo>
                  <a:lnTo>
                    <a:pt x="159" y="28"/>
                  </a:lnTo>
                  <a:lnTo>
                    <a:pt x="182" y="13"/>
                  </a:lnTo>
                  <a:lnTo>
                    <a:pt x="207" y="0"/>
                  </a:lnTo>
                  <a:close/>
                </a:path>
              </a:pathLst>
            </a:custGeom>
            <a:solidFill>
              <a:srgbClr val="F59E92"/>
            </a:solidFill>
            <a:ln w="9525">
              <a:noFill/>
              <a:round/>
              <a:headEnd/>
              <a:tailEnd/>
            </a:ln>
          </p:spPr>
          <p:txBody>
            <a:bodyPr/>
            <a:lstStyle/>
            <a:p>
              <a:endParaRPr lang="fa-IR"/>
            </a:p>
          </p:txBody>
        </p:sp>
        <p:sp>
          <p:nvSpPr>
            <p:cNvPr id="12372" name="Freeform 80"/>
            <p:cNvSpPr>
              <a:spLocks/>
            </p:cNvSpPr>
            <p:nvPr/>
          </p:nvSpPr>
          <p:spPr bwMode="auto">
            <a:xfrm>
              <a:off x="4495" y="2420"/>
              <a:ext cx="147" cy="174"/>
            </a:xfrm>
            <a:custGeom>
              <a:avLst/>
              <a:gdLst>
                <a:gd name="T0" fmla="*/ 88 w 295"/>
                <a:gd name="T1" fmla="*/ 15 h 348"/>
                <a:gd name="T2" fmla="*/ 130 w 295"/>
                <a:gd name="T3" fmla="*/ 47 h 348"/>
                <a:gd name="T4" fmla="*/ 168 w 295"/>
                <a:gd name="T5" fmla="*/ 85 h 348"/>
                <a:gd name="T6" fmla="*/ 204 w 295"/>
                <a:gd name="T7" fmla="*/ 125 h 348"/>
                <a:gd name="T8" fmla="*/ 234 w 295"/>
                <a:gd name="T9" fmla="*/ 169 h 348"/>
                <a:gd name="T10" fmla="*/ 259 w 295"/>
                <a:gd name="T11" fmla="*/ 215 h 348"/>
                <a:gd name="T12" fmla="*/ 280 w 295"/>
                <a:gd name="T13" fmla="*/ 262 h 348"/>
                <a:gd name="T14" fmla="*/ 291 w 295"/>
                <a:gd name="T15" fmla="*/ 312 h 348"/>
                <a:gd name="T16" fmla="*/ 285 w 295"/>
                <a:gd name="T17" fmla="*/ 346 h 348"/>
                <a:gd name="T18" fmla="*/ 259 w 295"/>
                <a:gd name="T19" fmla="*/ 344 h 348"/>
                <a:gd name="T20" fmla="*/ 236 w 295"/>
                <a:gd name="T21" fmla="*/ 331 h 348"/>
                <a:gd name="T22" fmla="*/ 230 w 295"/>
                <a:gd name="T23" fmla="*/ 319 h 348"/>
                <a:gd name="T24" fmla="*/ 236 w 295"/>
                <a:gd name="T25" fmla="*/ 312 h 348"/>
                <a:gd name="T26" fmla="*/ 244 w 295"/>
                <a:gd name="T27" fmla="*/ 310 h 348"/>
                <a:gd name="T28" fmla="*/ 232 w 295"/>
                <a:gd name="T29" fmla="*/ 304 h 348"/>
                <a:gd name="T30" fmla="*/ 213 w 295"/>
                <a:gd name="T31" fmla="*/ 296 h 348"/>
                <a:gd name="T32" fmla="*/ 196 w 295"/>
                <a:gd name="T33" fmla="*/ 289 h 348"/>
                <a:gd name="T34" fmla="*/ 183 w 295"/>
                <a:gd name="T35" fmla="*/ 281 h 348"/>
                <a:gd name="T36" fmla="*/ 173 w 295"/>
                <a:gd name="T37" fmla="*/ 270 h 348"/>
                <a:gd name="T38" fmla="*/ 166 w 295"/>
                <a:gd name="T39" fmla="*/ 255 h 348"/>
                <a:gd name="T40" fmla="*/ 164 w 295"/>
                <a:gd name="T41" fmla="*/ 236 h 348"/>
                <a:gd name="T42" fmla="*/ 164 w 295"/>
                <a:gd name="T43" fmla="*/ 213 h 348"/>
                <a:gd name="T44" fmla="*/ 164 w 295"/>
                <a:gd name="T45" fmla="*/ 192 h 348"/>
                <a:gd name="T46" fmla="*/ 160 w 295"/>
                <a:gd name="T47" fmla="*/ 177 h 348"/>
                <a:gd name="T48" fmla="*/ 147 w 295"/>
                <a:gd name="T49" fmla="*/ 156 h 348"/>
                <a:gd name="T50" fmla="*/ 128 w 295"/>
                <a:gd name="T51" fmla="*/ 131 h 348"/>
                <a:gd name="T52" fmla="*/ 107 w 295"/>
                <a:gd name="T53" fmla="*/ 106 h 348"/>
                <a:gd name="T54" fmla="*/ 93 w 295"/>
                <a:gd name="T55" fmla="*/ 103 h 348"/>
                <a:gd name="T56" fmla="*/ 93 w 295"/>
                <a:gd name="T57" fmla="*/ 122 h 348"/>
                <a:gd name="T58" fmla="*/ 101 w 295"/>
                <a:gd name="T59" fmla="*/ 143 h 348"/>
                <a:gd name="T60" fmla="*/ 107 w 295"/>
                <a:gd name="T61" fmla="*/ 165 h 348"/>
                <a:gd name="T62" fmla="*/ 101 w 295"/>
                <a:gd name="T63" fmla="*/ 179 h 348"/>
                <a:gd name="T64" fmla="*/ 99 w 295"/>
                <a:gd name="T65" fmla="*/ 196 h 348"/>
                <a:gd name="T66" fmla="*/ 107 w 295"/>
                <a:gd name="T67" fmla="*/ 220 h 348"/>
                <a:gd name="T68" fmla="*/ 111 w 295"/>
                <a:gd name="T69" fmla="*/ 245 h 348"/>
                <a:gd name="T70" fmla="*/ 101 w 295"/>
                <a:gd name="T71" fmla="*/ 258 h 348"/>
                <a:gd name="T72" fmla="*/ 84 w 295"/>
                <a:gd name="T73" fmla="*/ 264 h 348"/>
                <a:gd name="T74" fmla="*/ 67 w 295"/>
                <a:gd name="T75" fmla="*/ 268 h 348"/>
                <a:gd name="T76" fmla="*/ 48 w 295"/>
                <a:gd name="T77" fmla="*/ 272 h 348"/>
                <a:gd name="T78" fmla="*/ 34 w 295"/>
                <a:gd name="T79" fmla="*/ 260 h 348"/>
                <a:gd name="T80" fmla="*/ 25 w 295"/>
                <a:gd name="T81" fmla="*/ 239 h 348"/>
                <a:gd name="T82" fmla="*/ 15 w 295"/>
                <a:gd name="T83" fmla="*/ 219 h 348"/>
                <a:gd name="T84" fmla="*/ 6 w 295"/>
                <a:gd name="T85" fmla="*/ 198 h 348"/>
                <a:gd name="T86" fmla="*/ 0 w 295"/>
                <a:gd name="T87" fmla="*/ 179 h 348"/>
                <a:gd name="T88" fmla="*/ 0 w 295"/>
                <a:gd name="T89" fmla="*/ 160 h 348"/>
                <a:gd name="T90" fmla="*/ 8 w 295"/>
                <a:gd name="T91" fmla="*/ 146 h 348"/>
                <a:gd name="T92" fmla="*/ 25 w 295"/>
                <a:gd name="T93" fmla="*/ 133 h 348"/>
                <a:gd name="T94" fmla="*/ 38 w 295"/>
                <a:gd name="T95" fmla="*/ 122 h 348"/>
                <a:gd name="T96" fmla="*/ 38 w 295"/>
                <a:gd name="T97" fmla="*/ 106 h 348"/>
                <a:gd name="T98" fmla="*/ 40 w 295"/>
                <a:gd name="T99" fmla="*/ 91 h 348"/>
                <a:gd name="T100" fmla="*/ 42 w 295"/>
                <a:gd name="T101" fmla="*/ 76 h 348"/>
                <a:gd name="T102" fmla="*/ 48 w 295"/>
                <a:gd name="T103" fmla="*/ 55 h 348"/>
                <a:gd name="T104" fmla="*/ 52 w 295"/>
                <a:gd name="T105" fmla="*/ 30 h 348"/>
                <a:gd name="T106" fmla="*/ 46 w 295"/>
                <a:gd name="T107" fmla="*/ 17 h 348"/>
                <a:gd name="T108" fmla="*/ 44 w 295"/>
                <a:gd name="T109" fmla="*/ 11 h 348"/>
                <a:gd name="T110" fmla="*/ 52 w 295"/>
                <a:gd name="T111" fmla="*/ 4 h 348"/>
                <a:gd name="T112" fmla="*/ 63 w 295"/>
                <a:gd name="T113" fmla="*/ 0 h 348"/>
                <a:gd name="T114" fmla="*/ 71 w 295"/>
                <a:gd name="T115" fmla="*/ 0 h 3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5"/>
                <a:gd name="T175" fmla="*/ 0 h 348"/>
                <a:gd name="T176" fmla="*/ 295 w 295"/>
                <a:gd name="T177" fmla="*/ 348 h 3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5" h="348">
                  <a:moveTo>
                    <a:pt x="71" y="0"/>
                  </a:moveTo>
                  <a:lnTo>
                    <a:pt x="88" y="15"/>
                  </a:lnTo>
                  <a:lnTo>
                    <a:pt x="109" y="30"/>
                  </a:lnTo>
                  <a:lnTo>
                    <a:pt x="130" y="47"/>
                  </a:lnTo>
                  <a:lnTo>
                    <a:pt x="149" y="66"/>
                  </a:lnTo>
                  <a:lnTo>
                    <a:pt x="168" y="85"/>
                  </a:lnTo>
                  <a:lnTo>
                    <a:pt x="187" y="106"/>
                  </a:lnTo>
                  <a:lnTo>
                    <a:pt x="204" y="125"/>
                  </a:lnTo>
                  <a:lnTo>
                    <a:pt x="221" y="148"/>
                  </a:lnTo>
                  <a:lnTo>
                    <a:pt x="234" y="169"/>
                  </a:lnTo>
                  <a:lnTo>
                    <a:pt x="247" y="192"/>
                  </a:lnTo>
                  <a:lnTo>
                    <a:pt x="259" y="215"/>
                  </a:lnTo>
                  <a:lnTo>
                    <a:pt x="272" y="238"/>
                  </a:lnTo>
                  <a:lnTo>
                    <a:pt x="280" y="262"/>
                  </a:lnTo>
                  <a:lnTo>
                    <a:pt x="287" y="285"/>
                  </a:lnTo>
                  <a:lnTo>
                    <a:pt x="291" y="312"/>
                  </a:lnTo>
                  <a:lnTo>
                    <a:pt x="295" y="338"/>
                  </a:lnTo>
                  <a:lnTo>
                    <a:pt x="285" y="346"/>
                  </a:lnTo>
                  <a:lnTo>
                    <a:pt x="272" y="348"/>
                  </a:lnTo>
                  <a:lnTo>
                    <a:pt x="259" y="344"/>
                  </a:lnTo>
                  <a:lnTo>
                    <a:pt x="246" y="338"/>
                  </a:lnTo>
                  <a:lnTo>
                    <a:pt x="236" y="331"/>
                  </a:lnTo>
                  <a:lnTo>
                    <a:pt x="232" y="323"/>
                  </a:lnTo>
                  <a:lnTo>
                    <a:pt x="230" y="319"/>
                  </a:lnTo>
                  <a:lnTo>
                    <a:pt x="232" y="316"/>
                  </a:lnTo>
                  <a:lnTo>
                    <a:pt x="236" y="312"/>
                  </a:lnTo>
                  <a:lnTo>
                    <a:pt x="244" y="312"/>
                  </a:lnTo>
                  <a:lnTo>
                    <a:pt x="244" y="310"/>
                  </a:lnTo>
                  <a:lnTo>
                    <a:pt x="244" y="308"/>
                  </a:lnTo>
                  <a:lnTo>
                    <a:pt x="232" y="304"/>
                  </a:lnTo>
                  <a:lnTo>
                    <a:pt x="223" y="300"/>
                  </a:lnTo>
                  <a:lnTo>
                    <a:pt x="213" y="296"/>
                  </a:lnTo>
                  <a:lnTo>
                    <a:pt x="206" y="295"/>
                  </a:lnTo>
                  <a:lnTo>
                    <a:pt x="196" y="289"/>
                  </a:lnTo>
                  <a:lnTo>
                    <a:pt x="190" y="285"/>
                  </a:lnTo>
                  <a:lnTo>
                    <a:pt x="183" y="281"/>
                  </a:lnTo>
                  <a:lnTo>
                    <a:pt x="179" y="276"/>
                  </a:lnTo>
                  <a:lnTo>
                    <a:pt x="173" y="270"/>
                  </a:lnTo>
                  <a:lnTo>
                    <a:pt x="169" y="264"/>
                  </a:lnTo>
                  <a:lnTo>
                    <a:pt x="166" y="255"/>
                  </a:lnTo>
                  <a:lnTo>
                    <a:pt x="166" y="247"/>
                  </a:lnTo>
                  <a:lnTo>
                    <a:pt x="164" y="236"/>
                  </a:lnTo>
                  <a:lnTo>
                    <a:pt x="164" y="226"/>
                  </a:lnTo>
                  <a:lnTo>
                    <a:pt x="164" y="213"/>
                  </a:lnTo>
                  <a:lnTo>
                    <a:pt x="168" y="200"/>
                  </a:lnTo>
                  <a:lnTo>
                    <a:pt x="164" y="192"/>
                  </a:lnTo>
                  <a:lnTo>
                    <a:pt x="164" y="184"/>
                  </a:lnTo>
                  <a:lnTo>
                    <a:pt x="160" y="177"/>
                  </a:lnTo>
                  <a:lnTo>
                    <a:pt x="156" y="169"/>
                  </a:lnTo>
                  <a:lnTo>
                    <a:pt x="147" y="156"/>
                  </a:lnTo>
                  <a:lnTo>
                    <a:pt x="137" y="144"/>
                  </a:lnTo>
                  <a:lnTo>
                    <a:pt x="128" y="131"/>
                  </a:lnTo>
                  <a:lnTo>
                    <a:pt x="116" y="120"/>
                  </a:lnTo>
                  <a:lnTo>
                    <a:pt x="107" y="106"/>
                  </a:lnTo>
                  <a:lnTo>
                    <a:pt x="99" y="93"/>
                  </a:lnTo>
                  <a:lnTo>
                    <a:pt x="93" y="103"/>
                  </a:lnTo>
                  <a:lnTo>
                    <a:pt x="93" y="112"/>
                  </a:lnTo>
                  <a:lnTo>
                    <a:pt x="93" y="122"/>
                  </a:lnTo>
                  <a:lnTo>
                    <a:pt x="97" y="133"/>
                  </a:lnTo>
                  <a:lnTo>
                    <a:pt x="101" y="143"/>
                  </a:lnTo>
                  <a:lnTo>
                    <a:pt x="103" y="154"/>
                  </a:lnTo>
                  <a:lnTo>
                    <a:pt x="107" y="165"/>
                  </a:lnTo>
                  <a:lnTo>
                    <a:pt x="111" y="175"/>
                  </a:lnTo>
                  <a:lnTo>
                    <a:pt x="101" y="179"/>
                  </a:lnTo>
                  <a:lnTo>
                    <a:pt x="97" y="186"/>
                  </a:lnTo>
                  <a:lnTo>
                    <a:pt x="99" y="196"/>
                  </a:lnTo>
                  <a:lnTo>
                    <a:pt x="103" y="209"/>
                  </a:lnTo>
                  <a:lnTo>
                    <a:pt x="107" y="220"/>
                  </a:lnTo>
                  <a:lnTo>
                    <a:pt x="111" y="232"/>
                  </a:lnTo>
                  <a:lnTo>
                    <a:pt x="111" y="245"/>
                  </a:lnTo>
                  <a:lnTo>
                    <a:pt x="111" y="257"/>
                  </a:lnTo>
                  <a:lnTo>
                    <a:pt x="101" y="258"/>
                  </a:lnTo>
                  <a:lnTo>
                    <a:pt x="93" y="260"/>
                  </a:lnTo>
                  <a:lnTo>
                    <a:pt x="84" y="264"/>
                  </a:lnTo>
                  <a:lnTo>
                    <a:pt x="76" y="266"/>
                  </a:lnTo>
                  <a:lnTo>
                    <a:pt x="67" y="268"/>
                  </a:lnTo>
                  <a:lnTo>
                    <a:pt x="57" y="270"/>
                  </a:lnTo>
                  <a:lnTo>
                    <a:pt x="48" y="272"/>
                  </a:lnTo>
                  <a:lnTo>
                    <a:pt x="38" y="272"/>
                  </a:lnTo>
                  <a:lnTo>
                    <a:pt x="34" y="260"/>
                  </a:lnTo>
                  <a:lnTo>
                    <a:pt x="31" y="249"/>
                  </a:lnTo>
                  <a:lnTo>
                    <a:pt x="25" y="239"/>
                  </a:lnTo>
                  <a:lnTo>
                    <a:pt x="21" y="230"/>
                  </a:lnTo>
                  <a:lnTo>
                    <a:pt x="15" y="219"/>
                  </a:lnTo>
                  <a:lnTo>
                    <a:pt x="10" y="209"/>
                  </a:lnTo>
                  <a:lnTo>
                    <a:pt x="6" y="198"/>
                  </a:lnTo>
                  <a:lnTo>
                    <a:pt x="4" y="188"/>
                  </a:lnTo>
                  <a:lnTo>
                    <a:pt x="0" y="179"/>
                  </a:lnTo>
                  <a:lnTo>
                    <a:pt x="0" y="169"/>
                  </a:lnTo>
                  <a:lnTo>
                    <a:pt x="0" y="160"/>
                  </a:lnTo>
                  <a:lnTo>
                    <a:pt x="4" y="154"/>
                  </a:lnTo>
                  <a:lnTo>
                    <a:pt x="8" y="146"/>
                  </a:lnTo>
                  <a:lnTo>
                    <a:pt x="15" y="139"/>
                  </a:lnTo>
                  <a:lnTo>
                    <a:pt x="25" y="133"/>
                  </a:lnTo>
                  <a:lnTo>
                    <a:pt x="38" y="129"/>
                  </a:lnTo>
                  <a:lnTo>
                    <a:pt x="38" y="122"/>
                  </a:lnTo>
                  <a:lnTo>
                    <a:pt x="38" y="114"/>
                  </a:lnTo>
                  <a:lnTo>
                    <a:pt x="38" y="106"/>
                  </a:lnTo>
                  <a:lnTo>
                    <a:pt x="40" y="99"/>
                  </a:lnTo>
                  <a:lnTo>
                    <a:pt x="40" y="91"/>
                  </a:lnTo>
                  <a:lnTo>
                    <a:pt x="40" y="84"/>
                  </a:lnTo>
                  <a:lnTo>
                    <a:pt x="42" y="76"/>
                  </a:lnTo>
                  <a:lnTo>
                    <a:pt x="44" y="70"/>
                  </a:lnTo>
                  <a:lnTo>
                    <a:pt x="48" y="55"/>
                  </a:lnTo>
                  <a:lnTo>
                    <a:pt x="50" y="42"/>
                  </a:lnTo>
                  <a:lnTo>
                    <a:pt x="52" y="30"/>
                  </a:lnTo>
                  <a:lnTo>
                    <a:pt x="53" y="21"/>
                  </a:lnTo>
                  <a:lnTo>
                    <a:pt x="46" y="17"/>
                  </a:lnTo>
                  <a:lnTo>
                    <a:pt x="44" y="13"/>
                  </a:lnTo>
                  <a:lnTo>
                    <a:pt x="44" y="11"/>
                  </a:lnTo>
                  <a:lnTo>
                    <a:pt x="48" y="8"/>
                  </a:lnTo>
                  <a:lnTo>
                    <a:pt x="52" y="4"/>
                  </a:lnTo>
                  <a:lnTo>
                    <a:pt x="57" y="2"/>
                  </a:lnTo>
                  <a:lnTo>
                    <a:pt x="63" y="0"/>
                  </a:lnTo>
                  <a:lnTo>
                    <a:pt x="71" y="0"/>
                  </a:lnTo>
                  <a:close/>
                </a:path>
              </a:pathLst>
            </a:custGeom>
            <a:solidFill>
              <a:srgbClr val="E6E6FF"/>
            </a:solidFill>
            <a:ln w="9525">
              <a:noFill/>
              <a:round/>
              <a:headEnd/>
              <a:tailEnd/>
            </a:ln>
          </p:spPr>
          <p:txBody>
            <a:bodyPr/>
            <a:lstStyle/>
            <a:p>
              <a:endParaRPr lang="fa-IR"/>
            </a:p>
          </p:txBody>
        </p:sp>
        <p:sp>
          <p:nvSpPr>
            <p:cNvPr id="12373" name="Freeform 81"/>
            <p:cNvSpPr>
              <a:spLocks/>
            </p:cNvSpPr>
            <p:nvPr/>
          </p:nvSpPr>
          <p:spPr bwMode="auto">
            <a:xfrm>
              <a:off x="4464" y="2422"/>
              <a:ext cx="32" cy="47"/>
            </a:xfrm>
            <a:custGeom>
              <a:avLst/>
              <a:gdLst>
                <a:gd name="T0" fmla="*/ 28 w 64"/>
                <a:gd name="T1" fmla="*/ 2 h 93"/>
                <a:gd name="T2" fmla="*/ 36 w 64"/>
                <a:gd name="T3" fmla="*/ 0 h 93"/>
                <a:gd name="T4" fmla="*/ 43 w 64"/>
                <a:gd name="T5" fmla="*/ 2 h 93"/>
                <a:gd name="T6" fmla="*/ 51 w 64"/>
                <a:gd name="T7" fmla="*/ 5 h 93"/>
                <a:gd name="T8" fmla="*/ 57 w 64"/>
                <a:gd name="T9" fmla="*/ 13 h 93"/>
                <a:gd name="T10" fmla="*/ 58 w 64"/>
                <a:gd name="T11" fmla="*/ 23 h 93"/>
                <a:gd name="T12" fmla="*/ 62 w 64"/>
                <a:gd name="T13" fmla="*/ 32 h 93"/>
                <a:gd name="T14" fmla="*/ 62 w 64"/>
                <a:gd name="T15" fmla="*/ 43 h 93"/>
                <a:gd name="T16" fmla="*/ 64 w 64"/>
                <a:gd name="T17" fmla="*/ 53 h 93"/>
                <a:gd name="T18" fmla="*/ 62 w 64"/>
                <a:gd name="T19" fmla="*/ 62 h 93"/>
                <a:gd name="T20" fmla="*/ 60 w 64"/>
                <a:gd name="T21" fmla="*/ 74 h 93"/>
                <a:gd name="T22" fmla="*/ 57 w 64"/>
                <a:gd name="T23" fmla="*/ 80 h 93"/>
                <a:gd name="T24" fmla="*/ 53 w 64"/>
                <a:gd name="T25" fmla="*/ 89 h 93"/>
                <a:gd name="T26" fmla="*/ 45 w 64"/>
                <a:gd name="T27" fmla="*/ 91 h 93"/>
                <a:gd name="T28" fmla="*/ 39 w 64"/>
                <a:gd name="T29" fmla="*/ 93 h 93"/>
                <a:gd name="T30" fmla="*/ 34 w 64"/>
                <a:gd name="T31" fmla="*/ 89 h 93"/>
                <a:gd name="T32" fmla="*/ 28 w 64"/>
                <a:gd name="T33" fmla="*/ 83 h 93"/>
                <a:gd name="T34" fmla="*/ 19 w 64"/>
                <a:gd name="T35" fmla="*/ 85 h 93"/>
                <a:gd name="T36" fmla="*/ 13 w 64"/>
                <a:gd name="T37" fmla="*/ 85 h 93"/>
                <a:gd name="T38" fmla="*/ 7 w 64"/>
                <a:gd name="T39" fmla="*/ 85 h 93"/>
                <a:gd name="T40" fmla="*/ 3 w 64"/>
                <a:gd name="T41" fmla="*/ 81 h 93"/>
                <a:gd name="T42" fmla="*/ 0 w 64"/>
                <a:gd name="T43" fmla="*/ 72 h 93"/>
                <a:gd name="T44" fmla="*/ 0 w 64"/>
                <a:gd name="T45" fmla="*/ 61 h 93"/>
                <a:gd name="T46" fmla="*/ 0 w 64"/>
                <a:gd name="T47" fmla="*/ 51 h 93"/>
                <a:gd name="T48" fmla="*/ 0 w 64"/>
                <a:gd name="T49" fmla="*/ 43 h 93"/>
                <a:gd name="T50" fmla="*/ 3 w 64"/>
                <a:gd name="T51" fmla="*/ 36 h 93"/>
                <a:gd name="T52" fmla="*/ 7 w 64"/>
                <a:gd name="T53" fmla="*/ 26 h 93"/>
                <a:gd name="T54" fmla="*/ 11 w 64"/>
                <a:gd name="T55" fmla="*/ 17 h 93"/>
                <a:gd name="T56" fmla="*/ 17 w 64"/>
                <a:gd name="T57" fmla="*/ 11 h 93"/>
                <a:gd name="T58" fmla="*/ 20 w 64"/>
                <a:gd name="T59" fmla="*/ 4 h 93"/>
                <a:gd name="T60" fmla="*/ 28 w 64"/>
                <a:gd name="T61" fmla="*/ 2 h 93"/>
                <a:gd name="T62" fmla="*/ 28 w 64"/>
                <a:gd name="T63" fmla="*/ 2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93"/>
                <a:gd name="T98" fmla="*/ 64 w 6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93">
                  <a:moveTo>
                    <a:pt x="28" y="2"/>
                  </a:moveTo>
                  <a:lnTo>
                    <a:pt x="36" y="0"/>
                  </a:lnTo>
                  <a:lnTo>
                    <a:pt x="43" y="2"/>
                  </a:lnTo>
                  <a:lnTo>
                    <a:pt x="51" y="5"/>
                  </a:lnTo>
                  <a:lnTo>
                    <a:pt x="57" y="13"/>
                  </a:lnTo>
                  <a:lnTo>
                    <a:pt x="58" y="23"/>
                  </a:lnTo>
                  <a:lnTo>
                    <a:pt x="62" y="32"/>
                  </a:lnTo>
                  <a:lnTo>
                    <a:pt x="62" y="43"/>
                  </a:lnTo>
                  <a:lnTo>
                    <a:pt x="64" y="53"/>
                  </a:lnTo>
                  <a:lnTo>
                    <a:pt x="62" y="62"/>
                  </a:lnTo>
                  <a:lnTo>
                    <a:pt x="60" y="74"/>
                  </a:lnTo>
                  <a:lnTo>
                    <a:pt x="57" y="80"/>
                  </a:lnTo>
                  <a:lnTo>
                    <a:pt x="53" y="89"/>
                  </a:lnTo>
                  <a:lnTo>
                    <a:pt x="45" y="91"/>
                  </a:lnTo>
                  <a:lnTo>
                    <a:pt x="39" y="93"/>
                  </a:lnTo>
                  <a:lnTo>
                    <a:pt x="34" y="89"/>
                  </a:lnTo>
                  <a:lnTo>
                    <a:pt x="28" y="83"/>
                  </a:lnTo>
                  <a:lnTo>
                    <a:pt x="19" y="85"/>
                  </a:lnTo>
                  <a:lnTo>
                    <a:pt x="13" y="85"/>
                  </a:lnTo>
                  <a:lnTo>
                    <a:pt x="7" y="85"/>
                  </a:lnTo>
                  <a:lnTo>
                    <a:pt x="3" y="81"/>
                  </a:lnTo>
                  <a:lnTo>
                    <a:pt x="0" y="72"/>
                  </a:lnTo>
                  <a:lnTo>
                    <a:pt x="0" y="61"/>
                  </a:lnTo>
                  <a:lnTo>
                    <a:pt x="0" y="51"/>
                  </a:lnTo>
                  <a:lnTo>
                    <a:pt x="0" y="43"/>
                  </a:lnTo>
                  <a:lnTo>
                    <a:pt x="3" y="36"/>
                  </a:lnTo>
                  <a:lnTo>
                    <a:pt x="7" y="26"/>
                  </a:lnTo>
                  <a:lnTo>
                    <a:pt x="11" y="17"/>
                  </a:lnTo>
                  <a:lnTo>
                    <a:pt x="17" y="11"/>
                  </a:lnTo>
                  <a:lnTo>
                    <a:pt x="20" y="4"/>
                  </a:lnTo>
                  <a:lnTo>
                    <a:pt x="28" y="2"/>
                  </a:lnTo>
                  <a:close/>
                </a:path>
              </a:pathLst>
            </a:custGeom>
            <a:solidFill>
              <a:srgbClr val="E6E6FF"/>
            </a:solidFill>
            <a:ln w="9525">
              <a:noFill/>
              <a:round/>
              <a:headEnd/>
              <a:tailEnd/>
            </a:ln>
          </p:spPr>
          <p:txBody>
            <a:bodyPr/>
            <a:lstStyle/>
            <a:p>
              <a:endParaRPr lang="fa-IR"/>
            </a:p>
          </p:txBody>
        </p:sp>
        <p:sp>
          <p:nvSpPr>
            <p:cNvPr id="12374" name="Freeform 82"/>
            <p:cNvSpPr>
              <a:spLocks/>
            </p:cNvSpPr>
            <p:nvPr/>
          </p:nvSpPr>
          <p:spPr bwMode="auto">
            <a:xfrm>
              <a:off x="4078" y="2428"/>
              <a:ext cx="8" cy="23"/>
            </a:xfrm>
            <a:custGeom>
              <a:avLst/>
              <a:gdLst>
                <a:gd name="T0" fmla="*/ 13 w 17"/>
                <a:gd name="T1" fmla="*/ 0 h 46"/>
                <a:gd name="T2" fmla="*/ 17 w 17"/>
                <a:gd name="T3" fmla="*/ 10 h 46"/>
                <a:gd name="T4" fmla="*/ 13 w 17"/>
                <a:gd name="T5" fmla="*/ 23 h 46"/>
                <a:gd name="T6" fmla="*/ 9 w 17"/>
                <a:gd name="T7" fmla="*/ 27 h 46"/>
                <a:gd name="T8" fmla="*/ 7 w 17"/>
                <a:gd name="T9" fmla="*/ 32 h 46"/>
                <a:gd name="T10" fmla="*/ 7 w 17"/>
                <a:gd name="T11" fmla="*/ 40 h 46"/>
                <a:gd name="T12" fmla="*/ 9 w 17"/>
                <a:gd name="T13" fmla="*/ 46 h 46"/>
                <a:gd name="T14" fmla="*/ 5 w 17"/>
                <a:gd name="T15" fmla="*/ 46 h 46"/>
                <a:gd name="T16" fmla="*/ 1 w 17"/>
                <a:gd name="T17" fmla="*/ 40 h 46"/>
                <a:gd name="T18" fmla="*/ 0 w 17"/>
                <a:gd name="T19" fmla="*/ 32 h 46"/>
                <a:gd name="T20" fmla="*/ 0 w 17"/>
                <a:gd name="T21" fmla="*/ 27 h 46"/>
                <a:gd name="T22" fmla="*/ 0 w 17"/>
                <a:gd name="T23" fmla="*/ 23 h 46"/>
                <a:gd name="T24" fmla="*/ 1 w 17"/>
                <a:gd name="T25" fmla="*/ 10 h 46"/>
                <a:gd name="T26" fmla="*/ 13 w 17"/>
                <a:gd name="T27" fmla="*/ 0 h 46"/>
                <a:gd name="T28" fmla="*/ 13 w 1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46"/>
                <a:gd name="T47" fmla="*/ 17 w 1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46">
                  <a:moveTo>
                    <a:pt x="13" y="0"/>
                  </a:moveTo>
                  <a:lnTo>
                    <a:pt x="17" y="10"/>
                  </a:lnTo>
                  <a:lnTo>
                    <a:pt x="13" y="23"/>
                  </a:lnTo>
                  <a:lnTo>
                    <a:pt x="9" y="27"/>
                  </a:lnTo>
                  <a:lnTo>
                    <a:pt x="7" y="32"/>
                  </a:lnTo>
                  <a:lnTo>
                    <a:pt x="7" y="40"/>
                  </a:lnTo>
                  <a:lnTo>
                    <a:pt x="9" y="46"/>
                  </a:lnTo>
                  <a:lnTo>
                    <a:pt x="5" y="46"/>
                  </a:lnTo>
                  <a:lnTo>
                    <a:pt x="1" y="40"/>
                  </a:lnTo>
                  <a:lnTo>
                    <a:pt x="0" y="32"/>
                  </a:lnTo>
                  <a:lnTo>
                    <a:pt x="0" y="27"/>
                  </a:lnTo>
                  <a:lnTo>
                    <a:pt x="0" y="23"/>
                  </a:lnTo>
                  <a:lnTo>
                    <a:pt x="1" y="10"/>
                  </a:lnTo>
                  <a:lnTo>
                    <a:pt x="13" y="0"/>
                  </a:lnTo>
                  <a:close/>
                </a:path>
              </a:pathLst>
            </a:custGeom>
            <a:solidFill>
              <a:srgbClr val="000000"/>
            </a:solidFill>
            <a:ln w="9525">
              <a:noFill/>
              <a:round/>
              <a:headEnd/>
              <a:tailEnd/>
            </a:ln>
          </p:spPr>
          <p:txBody>
            <a:bodyPr/>
            <a:lstStyle/>
            <a:p>
              <a:endParaRPr lang="fa-IR"/>
            </a:p>
          </p:txBody>
        </p:sp>
        <p:sp>
          <p:nvSpPr>
            <p:cNvPr id="12375" name="Freeform 83"/>
            <p:cNvSpPr>
              <a:spLocks/>
            </p:cNvSpPr>
            <p:nvPr/>
          </p:nvSpPr>
          <p:spPr bwMode="auto">
            <a:xfrm>
              <a:off x="4350" y="2435"/>
              <a:ext cx="82" cy="70"/>
            </a:xfrm>
            <a:custGeom>
              <a:avLst/>
              <a:gdLst>
                <a:gd name="T0" fmla="*/ 42 w 166"/>
                <a:gd name="T1" fmla="*/ 0 h 141"/>
                <a:gd name="T2" fmla="*/ 52 w 166"/>
                <a:gd name="T3" fmla="*/ 4 h 141"/>
                <a:gd name="T4" fmla="*/ 63 w 166"/>
                <a:gd name="T5" fmla="*/ 14 h 141"/>
                <a:gd name="T6" fmla="*/ 69 w 166"/>
                <a:gd name="T7" fmla="*/ 23 h 141"/>
                <a:gd name="T8" fmla="*/ 75 w 166"/>
                <a:gd name="T9" fmla="*/ 33 h 141"/>
                <a:gd name="T10" fmla="*/ 84 w 166"/>
                <a:gd name="T11" fmla="*/ 27 h 141"/>
                <a:gd name="T12" fmla="*/ 94 w 166"/>
                <a:gd name="T13" fmla="*/ 27 h 141"/>
                <a:gd name="T14" fmla="*/ 105 w 166"/>
                <a:gd name="T15" fmla="*/ 29 h 141"/>
                <a:gd name="T16" fmla="*/ 116 w 166"/>
                <a:gd name="T17" fmla="*/ 38 h 141"/>
                <a:gd name="T18" fmla="*/ 130 w 166"/>
                <a:gd name="T19" fmla="*/ 42 h 141"/>
                <a:gd name="T20" fmla="*/ 141 w 166"/>
                <a:gd name="T21" fmla="*/ 50 h 141"/>
                <a:gd name="T22" fmla="*/ 152 w 166"/>
                <a:gd name="T23" fmla="*/ 56 h 141"/>
                <a:gd name="T24" fmla="*/ 166 w 166"/>
                <a:gd name="T25" fmla="*/ 59 h 141"/>
                <a:gd name="T26" fmla="*/ 162 w 166"/>
                <a:gd name="T27" fmla="*/ 71 h 141"/>
                <a:gd name="T28" fmla="*/ 154 w 166"/>
                <a:gd name="T29" fmla="*/ 84 h 141"/>
                <a:gd name="T30" fmla="*/ 143 w 166"/>
                <a:gd name="T31" fmla="*/ 95 h 141"/>
                <a:gd name="T32" fmla="*/ 130 w 166"/>
                <a:gd name="T33" fmla="*/ 101 h 141"/>
                <a:gd name="T34" fmla="*/ 130 w 166"/>
                <a:gd name="T35" fmla="*/ 109 h 141"/>
                <a:gd name="T36" fmla="*/ 130 w 166"/>
                <a:gd name="T37" fmla="*/ 120 h 141"/>
                <a:gd name="T38" fmla="*/ 130 w 166"/>
                <a:gd name="T39" fmla="*/ 130 h 141"/>
                <a:gd name="T40" fmla="*/ 130 w 166"/>
                <a:gd name="T41" fmla="*/ 141 h 141"/>
                <a:gd name="T42" fmla="*/ 122 w 166"/>
                <a:gd name="T43" fmla="*/ 137 h 141"/>
                <a:gd name="T44" fmla="*/ 116 w 166"/>
                <a:gd name="T45" fmla="*/ 135 h 141"/>
                <a:gd name="T46" fmla="*/ 107 w 166"/>
                <a:gd name="T47" fmla="*/ 132 h 141"/>
                <a:gd name="T48" fmla="*/ 101 w 166"/>
                <a:gd name="T49" fmla="*/ 130 h 141"/>
                <a:gd name="T50" fmla="*/ 94 w 166"/>
                <a:gd name="T51" fmla="*/ 124 h 141"/>
                <a:gd name="T52" fmla="*/ 86 w 166"/>
                <a:gd name="T53" fmla="*/ 120 h 141"/>
                <a:gd name="T54" fmla="*/ 76 w 166"/>
                <a:gd name="T55" fmla="*/ 116 h 141"/>
                <a:gd name="T56" fmla="*/ 71 w 166"/>
                <a:gd name="T57" fmla="*/ 113 h 141"/>
                <a:gd name="T58" fmla="*/ 63 w 166"/>
                <a:gd name="T59" fmla="*/ 105 h 141"/>
                <a:gd name="T60" fmla="*/ 54 w 166"/>
                <a:gd name="T61" fmla="*/ 101 h 141"/>
                <a:gd name="T62" fmla="*/ 46 w 166"/>
                <a:gd name="T63" fmla="*/ 94 h 141"/>
                <a:gd name="T64" fmla="*/ 40 w 166"/>
                <a:gd name="T65" fmla="*/ 88 h 141"/>
                <a:gd name="T66" fmla="*/ 27 w 166"/>
                <a:gd name="T67" fmla="*/ 76 h 141"/>
                <a:gd name="T68" fmla="*/ 16 w 166"/>
                <a:gd name="T69" fmla="*/ 65 h 141"/>
                <a:gd name="T70" fmla="*/ 8 w 166"/>
                <a:gd name="T71" fmla="*/ 54 h 141"/>
                <a:gd name="T72" fmla="*/ 4 w 166"/>
                <a:gd name="T73" fmla="*/ 44 h 141"/>
                <a:gd name="T74" fmla="*/ 0 w 166"/>
                <a:gd name="T75" fmla="*/ 35 h 141"/>
                <a:gd name="T76" fmla="*/ 2 w 166"/>
                <a:gd name="T77" fmla="*/ 27 h 141"/>
                <a:gd name="T78" fmla="*/ 6 w 166"/>
                <a:gd name="T79" fmla="*/ 18 h 141"/>
                <a:gd name="T80" fmla="*/ 14 w 166"/>
                <a:gd name="T81" fmla="*/ 12 h 141"/>
                <a:gd name="T82" fmla="*/ 19 w 166"/>
                <a:gd name="T83" fmla="*/ 6 h 141"/>
                <a:gd name="T84" fmla="*/ 25 w 166"/>
                <a:gd name="T85" fmla="*/ 4 h 141"/>
                <a:gd name="T86" fmla="*/ 31 w 166"/>
                <a:gd name="T87" fmla="*/ 2 h 141"/>
                <a:gd name="T88" fmla="*/ 42 w 166"/>
                <a:gd name="T89" fmla="*/ 0 h 141"/>
                <a:gd name="T90" fmla="*/ 42 w 166"/>
                <a:gd name="T91" fmla="*/ 0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6"/>
                <a:gd name="T139" fmla="*/ 0 h 141"/>
                <a:gd name="T140" fmla="*/ 166 w 166"/>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6" h="141">
                  <a:moveTo>
                    <a:pt x="42" y="0"/>
                  </a:moveTo>
                  <a:lnTo>
                    <a:pt x="52" y="4"/>
                  </a:lnTo>
                  <a:lnTo>
                    <a:pt x="63" y="14"/>
                  </a:lnTo>
                  <a:lnTo>
                    <a:pt x="69" y="23"/>
                  </a:lnTo>
                  <a:lnTo>
                    <a:pt x="75" y="33"/>
                  </a:lnTo>
                  <a:lnTo>
                    <a:pt x="84" y="27"/>
                  </a:lnTo>
                  <a:lnTo>
                    <a:pt x="94" y="27"/>
                  </a:lnTo>
                  <a:lnTo>
                    <a:pt x="105" y="29"/>
                  </a:lnTo>
                  <a:lnTo>
                    <a:pt x="116" y="38"/>
                  </a:lnTo>
                  <a:lnTo>
                    <a:pt x="130" y="42"/>
                  </a:lnTo>
                  <a:lnTo>
                    <a:pt x="141" y="50"/>
                  </a:lnTo>
                  <a:lnTo>
                    <a:pt x="152" y="56"/>
                  </a:lnTo>
                  <a:lnTo>
                    <a:pt x="166" y="59"/>
                  </a:lnTo>
                  <a:lnTo>
                    <a:pt x="162" y="71"/>
                  </a:lnTo>
                  <a:lnTo>
                    <a:pt x="154" y="84"/>
                  </a:lnTo>
                  <a:lnTo>
                    <a:pt x="143" y="95"/>
                  </a:lnTo>
                  <a:lnTo>
                    <a:pt x="130" y="101"/>
                  </a:lnTo>
                  <a:lnTo>
                    <a:pt x="130" y="109"/>
                  </a:lnTo>
                  <a:lnTo>
                    <a:pt x="130" y="120"/>
                  </a:lnTo>
                  <a:lnTo>
                    <a:pt x="130" y="130"/>
                  </a:lnTo>
                  <a:lnTo>
                    <a:pt x="130" y="141"/>
                  </a:lnTo>
                  <a:lnTo>
                    <a:pt x="122" y="137"/>
                  </a:lnTo>
                  <a:lnTo>
                    <a:pt x="116" y="135"/>
                  </a:lnTo>
                  <a:lnTo>
                    <a:pt x="107" y="132"/>
                  </a:lnTo>
                  <a:lnTo>
                    <a:pt x="101" y="130"/>
                  </a:lnTo>
                  <a:lnTo>
                    <a:pt x="94" y="124"/>
                  </a:lnTo>
                  <a:lnTo>
                    <a:pt x="86" y="120"/>
                  </a:lnTo>
                  <a:lnTo>
                    <a:pt x="76" y="116"/>
                  </a:lnTo>
                  <a:lnTo>
                    <a:pt x="71" y="113"/>
                  </a:lnTo>
                  <a:lnTo>
                    <a:pt x="63" y="105"/>
                  </a:lnTo>
                  <a:lnTo>
                    <a:pt x="54" y="101"/>
                  </a:lnTo>
                  <a:lnTo>
                    <a:pt x="46" y="94"/>
                  </a:lnTo>
                  <a:lnTo>
                    <a:pt x="40" y="88"/>
                  </a:lnTo>
                  <a:lnTo>
                    <a:pt x="27" y="76"/>
                  </a:lnTo>
                  <a:lnTo>
                    <a:pt x="16" y="65"/>
                  </a:lnTo>
                  <a:lnTo>
                    <a:pt x="8" y="54"/>
                  </a:lnTo>
                  <a:lnTo>
                    <a:pt x="4" y="44"/>
                  </a:lnTo>
                  <a:lnTo>
                    <a:pt x="0" y="35"/>
                  </a:lnTo>
                  <a:lnTo>
                    <a:pt x="2" y="27"/>
                  </a:lnTo>
                  <a:lnTo>
                    <a:pt x="6" y="18"/>
                  </a:lnTo>
                  <a:lnTo>
                    <a:pt x="14" y="12"/>
                  </a:lnTo>
                  <a:lnTo>
                    <a:pt x="19" y="6"/>
                  </a:lnTo>
                  <a:lnTo>
                    <a:pt x="25" y="4"/>
                  </a:lnTo>
                  <a:lnTo>
                    <a:pt x="31" y="2"/>
                  </a:lnTo>
                  <a:lnTo>
                    <a:pt x="42" y="0"/>
                  </a:lnTo>
                  <a:close/>
                </a:path>
              </a:pathLst>
            </a:custGeom>
            <a:solidFill>
              <a:srgbClr val="E6E6FF"/>
            </a:solidFill>
            <a:ln w="9525">
              <a:noFill/>
              <a:round/>
              <a:headEnd/>
              <a:tailEnd/>
            </a:ln>
          </p:spPr>
          <p:txBody>
            <a:bodyPr/>
            <a:lstStyle/>
            <a:p>
              <a:endParaRPr lang="fa-IR"/>
            </a:p>
          </p:txBody>
        </p:sp>
        <p:sp>
          <p:nvSpPr>
            <p:cNvPr id="12376" name="Freeform 84"/>
            <p:cNvSpPr>
              <a:spLocks/>
            </p:cNvSpPr>
            <p:nvPr/>
          </p:nvSpPr>
          <p:spPr bwMode="auto">
            <a:xfrm>
              <a:off x="4260" y="2467"/>
              <a:ext cx="200" cy="228"/>
            </a:xfrm>
            <a:custGeom>
              <a:avLst/>
              <a:gdLst>
                <a:gd name="T0" fmla="*/ 137 w 399"/>
                <a:gd name="T1" fmla="*/ 4 h 456"/>
                <a:gd name="T2" fmla="*/ 175 w 399"/>
                <a:gd name="T3" fmla="*/ 23 h 456"/>
                <a:gd name="T4" fmla="*/ 207 w 399"/>
                <a:gd name="T5" fmla="*/ 53 h 456"/>
                <a:gd name="T6" fmla="*/ 237 w 399"/>
                <a:gd name="T7" fmla="*/ 88 h 456"/>
                <a:gd name="T8" fmla="*/ 268 w 399"/>
                <a:gd name="T9" fmla="*/ 118 h 456"/>
                <a:gd name="T10" fmla="*/ 291 w 399"/>
                <a:gd name="T11" fmla="*/ 127 h 456"/>
                <a:gd name="T12" fmla="*/ 325 w 399"/>
                <a:gd name="T13" fmla="*/ 103 h 456"/>
                <a:gd name="T14" fmla="*/ 367 w 399"/>
                <a:gd name="T15" fmla="*/ 118 h 456"/>
                <a:gd name="T16" fmla="*/ 393 w 399"/>
                <a:gd name="T17" fmla="*/ 165 h 456"/>
                <a:gd name="T18" fmla="*/ 397 w 399"/>
                <a:gd name="T19" fmla="*/ 224 h 456"/>
                <a:gd name="T20" fmla="*/ 386 w 399"/>
                <a:gd name="T21" fmla="*/ 274 h 456"/>
                <a:gd name="T22" fmla="*/ 357 w 399"/>
                <a:gd name="T23" fmla="*/ 280 h 456"/>
                <a:gd name="T24" fmla="*/ 330 w 399"/>
                <a:gd name="T25" fmla="*/ 243 h 456"/>
                <a:gd name="T26" fmla="*/ 304 w 399"/>
                <a:gd name="T27" fmla="*/ 209 h 456"/>
                <a:gd name="T28" fmla="*/ 275 w 399"/>
                <a:gd name="T29" fmla="*/ 177 h 456"/>
                <a:gd name="T30" fmla="*/ 243 w 399"/>
                <a:gd name="T31" fmla="*/ 148 h 456"/>
                <a:gd name="T32" fmla="*/ 207 w 399"/>
                <a:gd name="T33" fmla="*/ 127 h 456"/>
                <a:gd name="T34" fmla="*/ 224 w 399"/>
                <a:gd name="T35" fmla="*/ 188 h 456"/>
                <a:gd name="T36" fmla="*/ 249 w 399"/>
                <a:gd name="T37" fmla="*/ 245 h 456"/>
                <a:gd name="T38" fmla="*/ 281 w 399"/>
                <a:gd name="T39" fmla="*/ 300 h 456"/>
                <a:gd name="T40" fmla="*/ 317 w 399"/>
                <a:gd name="T41" fmla="*/ 357 h 456"/>
                <a:gd name="T42" fmla="*/ 357 w 399"/>
                <a:gd name="T43" fmla="*/ 411 h 456"/>
                <a:gd name="T44" fmla="*/ 370 w 399"/>
                <a:gd name="T45" fmla="*/ 434 h 456"/>
                <a:gd name="T46" fmla="*/ 346 w 399"/>
                <a:gd name="T47" fmla="*/ 443 h 456"/>
                <a:gd name="T48" fmla="*/ 321 w 399"/>
                <a:gd name="T49" fmla="*/ 453 h 456"/>
                <a:gd name="T50" fmla="*/ 298 w 399"/>
                <a:gd name="T51" fmla="*/ 456 h 456"/>
                <a:gd name="T52" fmla="*/ 273 w 399"/>
                <a:gd name="T53" fmla="*/ 453 h 456"/>
                <a:gd name="T54" fmla="*/ 249 w 399"/>
                <a:gd name="T55" fmla="*/ 439 h 456"/>
                <a:gd name="T56" fmla="*/ 209 w 399"/>
                <a:gd name="T57" fmla="*/ 424 h 456"/>
                <a:gd name="T58" fmla="*/ 180 w 399"/>
                <a:gd name="T59" fmla="*/ 394 h 456"/>
                <a:gd name="T60" fmla="*/ 169 w 399"/>
                <a:gd name="T61" fmla="*/ 357 h 456"/>
                <a:gd name="T62" fmla="*/ 154 w 399"/>
                <a:gd name="T63" fmla="*/ 319 h 456"/>
                <a:gd name="T64" fmla="*/ 127 w 399"/>
                <a:gd name="T65" fmla="*/ 295 h 456"/>
                <a:gd name="T66" fmla="*/ 91 w 399"/>
                <a:gd name="T67" fmla="*/ 278 h 456"/>
                <a:gd name="T68" fmla="*/ 85 w 399"/>
                <a:gd name="T69" fmla="*/ 245 h 456"/>
                <a:gd name="T70" fmla="*/ 81 w 399"/>
                <a:gd name="T71" fmla="*/ 211 h 456"/>
                <a:gd name="T72" fmla="*/ 83 w 399"/>
                <a:gd name="T73" fmla="*/ 175 h 456"/>
                <a:gd name="T74" fmla="*/ 85 w 399"/>
                <a:gd name="T75" fmla="*/ 141 h 456"/>
                <a:gd name="T76" fmla="*/ 87 w 399"/>
                <a:gd name="T77" fmla="*/ 107 h 456"/>
                <a:gd name="T78" fmla="*/ 62 w 399"/>
                <a:gd name="T79" fmla="*/ 129 h 456"/>
                <a:gd name="T80" fmla="*/ 40 w 399"/>
                <a:gd name="T81" fmla="*/ 160 h 456"/>
                <a:gd name="T82" fmla="*/ 11 w 399"/>
                <a:gd name="T83" fmla="*/ 183 h 456"/>
                <a:gd name="T84" fmla="*/ 0 w 399"/>
                <a:gd name="T85" fmla="*/ 167 h 456"/>
                <a:gd name="T86" fmla="*/ 7 w 399"/>
                <a:gd name="T87" fmla="*/ 126 h 456"/>
                <a:gd name="T88" fmla="*/ 21 w 399"/>
                <a:gd name="T89" fmla="*/ 99 h 456"/>
                <a:gd name="T90" fmla="*/ 36 w 399"/>
                <a:gd name="T91" fmla="*/ 72 h 456"/>
                <a:gd name="T92" fmla="*/ 59 w 399"/>
                <a:gd name="T93" fmla="*/ 48 h 456"/>
                <a:gd name="T94" fmla="*/ 81 w 399"/>
                <a:gd name="T95" fmla="*/ 23 h 456"/>
                <a:gd name="T96" fmla="*/ 106 w 399"/>
                <a:gd name="T97" fmla="*/ 0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9"/>
                <a:gd name="T148" fmla="*/ 0 h 456"/>
                <a:gd name="T149" fmla="*/ 399 w 399"/>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9" h="456">
                  <a:moveTo>
                    <a:pt x="106" y="0"/>
                  </a:moveTo>
                  <a:lnTo>
                    <a:pt x="121" y="0"/>
                  </a:lnTo>
                  <a:lnTo>
                    <a:pt x="137" y="4"/>
                  </a:lnTo>
                  <a:lnTo>
                    <a:pt x="150" y="8"/>
                  </a:lnTo>
                  <a:lnTo>
                    <a:pt x="163" y="15"/>
                  </a:lnTo>
                  <a:lnTo>
                    <a:pt x="175" y="23"/>
                  </a:lnTo>
                  <a:lnTo>
                    <a:pt x="186" y="32"/>
                  </a:lnTo>
                  <a:lnTo>
                    <a:pt x="197" y="42"/>
                  </a:lnTo>
                  <a:lnTo>
                    <a:pt x="207" y="53"/>
                  </a:lnTo>
                  <a:lnTo>
                    <a:pt x="216" y="65"/>
                  </a:lnTo>
                  <a:lnTo>
                    <a:pt x="228" y="76"/>
                  </a:lnTo>
                  <a:lnTo>
                    <a:pt x="237" y="88"/>
                  </a:lnTo>
                  <a:lnTo>
                    <a:pt x="247" y="99"/>
                  </a:lnTo>
                  <a:lnTo>
                    <a:pt x="256" y="108"/>
                  </a:lnTo>
                  <a:lnTo>
                    <a:pt x="268" y="118"/>
                  </a:lnTo>
                  <a:lnTo>
                    <a:pt x="279" y="126"/>
                  </a:lnTo>
                  <a:lnTo>
                    <a:pt x="292" y="135"/>
                  </a:lnTo>
                  <a:lnTo>
                    <a:pt x="291" y="127"/>
                  </a:lnTo>
                  <a:lnTo>
                    <a:pt x="289" y="124"/>
                  </a:lnTo>
                  <a:lnTo>
                    <a:pt x="308" y="108"/>
                  </a:lnTo>
                  <a:lnTo>
                    <a:pt x="325" y="103"/>
                  </a:lnTo>
                  <a:lnTo>
                    <a:pt x="340" y="103"/>
                  </a:lnTo>
                  <a:lnTo>
                    <a:pt x="355" y="108"/>
                  </a:lnTo>
                  <a:lnTo>
                    <a:pt x="367" y="118"/>
                  </a:lnTo>
                  <a:lnTo>
                    <a:pt x="378" y="131"/>
                  </a:lnTo>
                  <a:lnTo>
                    <a:pt x="386" y="146"/>
                  </a:lnTo>
                  <a:lnTo>
                    <a:pt x="393" y="165"/>
                  </a:lnTo>
                  <a:lnTo>
                    <a:pt x="397" y="184"/>
                  </a:lnTo>
                  <a:lnTo>
                    <a:pt x="399" y="205"/>
                  </a:lnTo>
                  <a:lnTo>
                    <a:pt x="397" y="224"/>
                  </a:lnTo>
                  <a:lnTo>
                    <a:pt x="397" y="243"/>
                  </a:lnTo>
                  <a:lnTo>
                    <a:pt x="391" y="261"/>
                  </a:lnTo>
                  <a:lnTo>
                    <a:pt x="386" y="274"/>
                  </a:lnTo>
                  <a:lnTo>
                    <a:pt x="376" y="285"/>
                  </a:lnTo>
                  <a:lnTo>
                    <a:pt x="367" y="293"/>
                  </a:lnTo>
                  <a:lnTo>
                    <a:pt x="357" y="280"/>
                  </a:lnTo>
                  <a:lnTo>
                    <a:pt x="348" y="268"/>
                  </a:lnTo>
                  <a:lnTo>
                    <a:pt x="340" y="255"/>
                  </a:lnTo>
                  <a:lnTo>
                    <a:pt x="330" y="243"/>
                  </a:lnTo>
                  <a:lnTo>
                    <a:pt x="321" y="232"/>
                  </a:lnTo>
                  <a:lnTo>
                    <a:pt x="313" y="219"/>
                  </a:lnTo>
                  <a:lnTo>
                    <a:pt x="304" y="209"/>
                  </a:lnTo>
                  <a:lnTo>
                    <a:pt x="296" y="198"/>
                  </a:lnTo>
                  <a:lnTo>
                    <a:pt x="285" y="186"/>
                  </a:lnTo>
                  <a:lnTo>
                    <a:pt x="275" y="177"/>
                  </a:lnTo>
                  <a:lnTo>
                    <a:pt x="264" y="165"/>
                  </a:lnTo>
                  <a:lnTo>
                    <a:pt x="254" y="158"/>
                  </a:lnTo>
                  <a:lnTo>
                    <a:pt x="243" y="148"/>
                  </a:lnTo>
                  <a:lnTo>
                    <a:pt x="232" y="141"/>
                  </a:lnTo>
                  <a:lnTo>
                    <a:pt x="218" y="133"/>
                  </a:lnTo>
                  <a:lnTo>
                    <a:pt x="207" y="127"/>
                  </a:lnTo>
                  <a:lnTo>
                    <a:pt x="211" y="148"/>
                  </a:lnTo>
                  <a:lnTo>
                    <a:pt x="218" y="167"/>
                  </a:lnTo>
                  <a:lnTo>
                    <a:pt x="224" y="188"/>
                  </a:lnTo>
                  <a:lnTo>
                    <a:pt x="232" y="207"/>
                  </a:lnTo>
                  <a:lnTo>
                    <a:pt x="241" y="226"/>
                  </a:lnTo>
                  <a:lnTo>
                    <a:pt x="249" y="245"/>
                  </a:lnTo>
                  <a:lnTo>
                    <a:pt x="258" y="264"/>
                  </a:lnTo>
                  <a:lnTo>
                    <a:pt x="270" y="283"/>
                  </a:lnTo>
                  <a:lnTo>
                    <a:pt x="281" y="300"/>
                  </a:lnTo>
                  <a:lnTo>
                    <a:pt x="292" y="319"/>
                  </a:lnTo>
                  <a:lnTo>
                    <a:pt x="304" y="337"/>
                  </a:lnTo>
                  <a:lnTo>
                    <a:pt x="317" y="357"/>
                  </a:lnTo>
                  <a:lnTo>
                    <a:pt x="330" y="375"/>
                  </a:lnTo>
                  <a:lnTo>
                    <a:pt x="344" y="394"/>
                  </a:lnTo>
                  <a:lnTo>
                    <a:pt x="357" y="411"/>
                  </a:lnTo>
                  <a:lnTo>
                    <a:pt x="374" y="430"/>
                  </a:lnTo>
                  <a:lnTo>
                    <a:pt x="370" y="432"/>
                  </a:lnTo>
                  <a:lnTo>
                    <a:pt x="370" y="434"/>
                  </a:lnTo>
                  <a:lnTo>
                    <a:pt x="361" y="435"/>
                  </a:lnTo>
                  <a:lnTo>
                    <a:pt x="353" y="439"/>
                  </a:lnTo>
                  <a:lnTo>
                    <a:pt x="346" y="443"/>
                  </a:lnTo>
                  <a:lnTo>
                    <a:pt x="338" y="447"/>
                  </a:lnTo>
                  <a:lnTo>
                    <a:pt x="330" y="451"/>
                  </a:lnTo>
                  <a:lnTo>
                    <a:pt x="321" y="453"/>
                  </a:lnTo>
                  <a:lnTo>
                    <a:pt x="313" y="454"/>
                  </a:lnTo>
                  <a:lnTo>
                    <a:pt x="308" y="456"/>
                  </a:lnTo>
                  <a:lnTo>
                    <a:pt x="298" y="456"/>
                  </a:lnTo>
                  <a:lnTo>
                    <a:pt x="291" y="456"/>
                  </a:lnTo>
                  <a:lnTo>
                    <a:pt x="281" y="454"/>
                  </a:lnTo>
                  <a:lnTo>
                    <a:pt x="273" y="453"/>
                  </a:lnTo>
                  <a:lnTo>
                    <a:pt x="264" y="449"/>
                  </a:lnTo>
                  <a:lnTo>
                    <a:pt x="256" y="445"/>
                  </a:lnTo>
                  <a:lnTo>
                    <a:pt x="249" y="439"/>
                  </a:lnTo>
                  <a:lnTo>
                    <a:pt x="241" y="434"/>
                  </a:lnTo>
                  <a:lnTo>
                    <a:pt x="222" y="430"/>
                  </a:lnTo>
                  <a:lnTo>
                    <a:pt x="209" y="424"/>
                  </a:lnTo>
                  <a:lnTo>
                    <a:pt x="197" y="416"/>
                  </a:lnTo>
                  <a:lnTo>
                    <a:pt x="188" y="407"/>
                  </a:lnTo>
                  <a:lnTo>
                    <a:pt x="180" y="394"/>
                  </a:lnTo>
                  <a:lnTo>
                    <a:pt x="176" y="384"/>
                  </a:lnTo>
                  <a:lnTo>
                    <a:pt x="173" y="371"/>
                  </a:lnTo>
                  <a:lnTo>
                    <a:pt x="169" y="357"/>
                  </a:lnTo>
                  <a:lnTo>
                    <a:pt x="163" y="344"/>
                  </a:lnTo>
                  <a:lnTo>
                    <a:pt x="159" y="331"/>
                  </a:lnTo>
                  <a:lnTo>
                    <a:pt x="154" y="319"/>
                  </a:lnTo>
                  <a:lnTo>
                    <a:pt x="148" y="310"/>
                  </a:lnTo>
                  <a:lnTo>
                    <a:pt x="138" y="300"/>
                  </a:lnTo>
                  <a:lnTo>
                    <a:pt x="127" y="295"/>
                  </a:lnTo>
                  <a:lnTo>
                    <a:pt x="112" y="291"/>
                  </a:lnTo>
                  <a:lnTo>
                    <a:pt x="97" y="291"/>
                  </a:lnTo>
                  <a:lnTo>
                    <a:pt x="91" y="278"/>
                  </a:lnTo>
                  <a:lnTo>
                    <a:pt x="89" y="268"/>
                  </a:lnTo>
                  <a:lnTo>
                    <a:pt x="85" y="255"/>
                  </a:lnTo>
                  <a:lnTo>
                    <a:pt x="85" y="245"/>
                  </a:lnTo>
                  <a:lnTo>
                    <a:pt x="81" y="234"/>
                  </a:lnTo>
                  <a:lnTo>
                    <a:pt x="81" y="223"/>
                  </a:lnTo>
                  <a:lnTo>
                    <a:pt x="81" y="211"/>
                  </a:lnTo>
                  <a:lnTo>
                    <a:pt x="83" y="200"/>
                  </a:lnTo>
                  <a:lnTo>
                    <a:pt x="83" y="188"/>
                  </a:lnTo>
                  <a:lnTo>
                    <a:pt x="83" y="175"/>
                  </a:lnTo>
                  <a:lnTo>
                    <a:pt x="83" y="164"/>
                  </a:lnTo>
                  <a:lnTo>
                    <a:pt x="85" y="152"/>
                  </a:lnTo>
                  <a:lnTo>
                    <a:pt x="85" y="141"/>
                  </a:lnTo>
                  <a:lnTo>
                    <a:pt x="85" y="129"/>
                  </a:lnTo>
                  <a:lnTo>
                    <a:pt x="85" y="118"/>
                  </a:lnTo>
                  <a:lnTo>
                    <a:pt x="87" y="107"/>
                  </a:lnTo>
                  <a:lnTo>
                    <a:pt x="79" y="114"/>
                  </a:lnTo>
                  <a:lnTo>
                    <a:pt x="72" y="122"/>
                  </a:lnTo>
                  <a:lnTo>
                    <a:pt x="62" y="129"/>
                  </a:lnTo>
                  <a:lnTo>
                    <a:pt x="57" y="141"/>
                  </a:lnTo>
                  <a:lnTo>
                    <a:pt x="47" y="150"/>
                  </a:lnTo>
                  <a:lnTo>
                    <a:pt x="40" y="160"/>
                  </a:lnTo>
                  <a:lnTo>
                    <a:pt x="32" y="167"/>
                  </a:lnTo>
                  <a:lnTo>
                    <a:pt x="24" y="175"/>
                  </a:lnTo>
                  <a:lnTo>
                    <a:pt x="11" y="183"/>
                  </a:lnTo>
                  <a:lnTo>
                    <a:pt x="3" y="183"/>
                  </a:lnTo>
                  <a:lnTo>
                    <a:pt x="0" y="175"/>
                  </a:lnTo>
                  <a:lnTo>
                    <a:pt x="0" y="167"/>
                  </a:lnTo>
                  <a:lnTo>
                    <a:pt x="0" y="154"/>
                  </a:lnTo>
                  <a:lnTo>
                    <a:pt x="5" y="137"/>
                  </a:lnTo>
                  <a:lnTo>
                    <a:pt x="7" y="126"/>
                  </a:lnTo>
                  <a:lnTo>
                    <a:pt x="11" y="116"/>
                  </a:lnTo>
                  <a:lnTo>
                    <a:pt x="15" y="107"/>
                  </a:lnTo>
                  <a:lnTo>
                    <a:pt x="21" y="99"/>
                  </a:lnTo>
                  <a:lnTo>
                    <a:pt x="24" y="89"/>
                  </a:lnTo>
                  <a:lnTo>
                    <a:pt x="32" y="80"/>
                  </a:lnTo>
                  <a:lnTo>
                    <a:pt x="36" y="72"/>
                  </a:lnTo>
                  <a:lnTo>
                    <a:pt x="45" y="63"/>
                  </a:lnTo>
                  <a:lnTo>
                    <a:pt x="51" y="55"/>
                  </a:lnTo>
                  <a:lnTo>
                    <a:pt x="59" y="48"/>
                  </a:lnTo>
                  <a:lnTo>
                    <a:pt x="66" y="40"/>
                  </a:lnTo>
                  <a:lnTo>
                    <a:pt x="74" y="30"/>
                  </a:lnTo>
                  <a:lnTo>
                    <a:pt x="81" y="23"/>
                  </a:lnTo>
                  <a:lnTo>
                    <a:pt x="89" y="15"/>
                  </a:lnTo>
                  <a:lnTo>
                    <a:pt x="98" y="8"/>
                  </a:lnTo>
                  <a:lnTo>
                    <a:pt x="106" y="0"/>
                  </a:lnTo>
                  <a:close/>
                </a:path>
              </a:pathLst>
            </a:custGeom>
            <a:solidFill>
              <a:srgbClr val="E6E6FF"/>
            </a:solidFill>
            <a:ln w="9525">
              <a:noFill/>
              <a:round/>
              <a:headEnd/>
              <a:tailEnd/>
            </a:ln>
          </p:spPr>
          <p:txBody>
            <a:bodyPr/>
            <a:lstStyle/>
            <a:p>
              <a:endParaRPr lang="fa-IR"/>
            </a:p>
          </p:txBody>
        </p:sp>
        <p:sp>
          <p:nvSpPr>
            <p:cNvPr id="12377" name="Freeform 85"/>
            <p:cNvSpPr>
              <a:spLocks/>
            </p:cNvSpPr>
            <p:nvPr/>
          </p:nvSpPr>
          <p:spPr bwMode="auto">
            <a:xfrm>
              <a:off x="4276" y="2471"/>
              <a:ext cx="567" cy="302"/>
            </a:xfrm>
            <a:custGeom>
              <a:avLst/>
              <a:gdLst>
                <a:gd name="T0" fmla="*/ 875 w 1133"/>
                <a:gd name="T1" fmla="*/ 32 h 604"/>
                <a:gd name="T2" fmla="*/ 975 w 1133"/>
                <a:gd name="T3" fmla="*/ 78 h 604"/>
                <a:gd name="T4" fmla="*/ 1084 w 1133"/>
                <a:gd name="T5" fmla="*/ 112 h 604"/>
                <a:gd name="T6" fmla="*/ 1124 w 1133"/>
                <a:gd name="T7" fmla="*/ 144 h 604"/>
                <a:gd name="T8" fmla="*/ 1110 w 1133"/>
                <a:gd name="T9" fmla="*/ 184 h 604"/>
                <a:gd name="T10" fmla="*/ 1044 w 1133"/>
                <a:gd name="T11" fmla="*/ 190 h 604"/>
                <a:gd name="T12" fmla="*/ 977 w 1133"/>
                <a:gd name="T13" fmla="*/ 237 h 604"/>
                <a:gd name="T14" fmla="*/ 918 w 1133"/>
                <a:gd name="T15" fmla="*/ 296 h 604"/>
                <a:gd name="T16" fmla="*/ 869 w 1133"/>
                <a:gd name="T17" fmla="*/ 348 h 604"/>
                <a:gd name="T18" fmla="*/ 816 w 1133"/>
                <a:gd name="T19" fmla="*/ 380 h 604"/>
                <a:gd name="T20" fmla="*/ 757 w 1133"/>
                <a:gd name="T21" fmla="*/ 408 h 604"/>
                <a:gd name="T22" fmla="*/ 675 w 1133"/>
                <a:gd name="T23" fmla="*/ 458 h 604"/>
                <a:gd name="T24" fmla="*/ 580 w 1133"/>
                <a:gd name="T25" fmla="*/ 521 h 604"/>
                <a:gd name="T26" fmla="*/ 485 w 1133"/>
                <a:gd name="T27" fmla="*/ 576 h 604"/>
                <a:gd name="T28" fmla="*/ 375 w 1133"/>
                <a:gd name="T29" fmla="*/ 589 h 604"/>
                <a:gd name="T30" fmla="*/ 240 w 1133"/>
                <a:gd name="T31" fmla="*/ 557 h 604"/>
                <a:gd name="T32" fmla="*/ 106 w 1133"/>
                <a:gd name="T33" fmla="*/ 522 h 604"/>
                <a:gd name="T34" fmla="*/ 6 w 1133"/>
                <a:gd name="T35" fmla="*/ 479 h 604"/>
                <a:gd name="T36" fmla="*/ 66 w 1133"/>
                <a:gd name="T37" fmla="*/ 465 h 604"/>
                <a:gd name="T38" fmla="*/ 144 w 1133"/>
                <a:gd name="T39" fmla="*/ 484 h 604"/>
                <a:gd name="T40" fmla="*/ 221 w 1133"/>
                <a:gd name="T41" fmla="*/ 498 h 604"/>
                <a:gd name="T42" fmla="*/ 319 w 1133"/>
                <a:gd name="T43" fmla="*/ 526 h 604"/>
                <a:gd name="T44" fmla="*/ 426 w 1133"/>
                <a:gd name="T45" fmla="*/ 545 h 604"/>
                <a:gd name="T46" fmla="*/ 506 w 1133"/>
                <a:gd name="T47" fmla="*/ 496 h 604"/>
                <a:gd name="T48" fmla="*/ 527 w 1133"/>
                <a:gd name="T49" fmla="*/ 431 h 604"/>
                <a:gd name="T50" fmla="*/ 471 w 1133"/>
                <a:gd name="T51" fmla="*/ 403 h 604"/>
                <a:gd name="T52" fmla="*/ 418 w 1133"/>
                <a:gd name="T53" fmla="*/ 378 h 604"/>
                <a:gd name="T54" fmla="*/ 380 w 1133"/>
                <a:gd name="T55" fmla="*/ 346 h 604"/>
                <a:gd name="T56" fmla="*/ 435 w 1133"/>
                <a:gd name="T57" fmla="*/ 291 h 604"/>
                <a:gd name="T58" fmla="*/ 508 w 1133"/>
                <a:gd name="T59" fmla="*/ 243 h 604"/>
                <a:gd name="T60" fmla="*/ 584 w 1133"/>
                <a:gd name="T61" fmla="*/ 245 h 604"/>
                <a:gd name="T62" fmla="*/ 662 w 1133"/>
                <a:gd name="T63" fmla="*/ 287 h 604"/>
                <a:gd name="T64" fmla="*/ 751 w 1133"/>
                <a:gd name="T65" fmla="*/ 332 h 604"/>
                <a:gd name="T66" fmla="*/ 829 w 1133"/>
                <a:gd name="T67" fmla="*/ 338 h 604"/>
                <a:gd name="T68" fmla="*/ 878 w 1133"/>
                <a:gd name="T69" fmla="*/ 283 h 604"/>
                <a:gd name="T70" fmla="*/ 909 w 1133"/>
                <a:gd name="T71" fmla="*/ 237 h 604"/>
                <a:gd name="T72" fmla="*/ 935 w 1133"/>
                <a:gd name="T73" fmla="*/ 192 h 604"/>
                <a:gd name="T74" fmla="*/ 941 w 1133"/>
                <a:gd name="T75" fmla="*/ 163 h 604"/>
                <a:gd name="T76" fmla="*/ 875 w 1133"/>
                <a:gd name="T77" fmla="*/ 199 h 604"/>
                <a:gd name="T78" fmla="*/ 846 w 1133"/>
                <a:gd name="T79" fmla="*/ 199 h 604"/>
                <a:gd name="T80" fmla="*/ 869 w 1133"/>
                <a:gd name="T81" fmla="*/ 154 h 604"/>
                <a:gd name="T82" fmla="*/ 899 w 1133"/>
                <a:gd name="T83" fmla="*/ 106 h 604"/>
                <a:gd name="T84" fmla="*/ 856 w 1133"/>
                <a:gd name="T85" fmla="*/ 121 h 604"/>
                <a:gd name="T86" fmla="*/ 812 w 1133"/>
                <a:gd name="T87" fmla="*/ 144 h 604"/>
                <a:gd name="T88" fmla="*/ 781 w 1133"/>
                <a:gd name="T89" fmla="*/ 140 h 604"/>
                <a:gd name="T90" fmla="*/ 802 w 1133"/>
                <a:gd name="T91" fmla="*/ 93 h 604"/>
                <a:gd name="T92" fmla="*/ 819 w 1133"/>
                <a:gd name="T93" fmla="*/ 55 h 604"/>
                <a:gd name="T94" fmla="*/ 776 w 1133"/>
                <a:gd name="T95" fmla="*/ 70 h 604"/>
                <a:gd name="T96" fmla="*/ 728 w 1133"/>
                <a:gd name="T97" fmla="*/ 80 h 604"/>
                <a:gd name="T98" fmla="*/ 724 w 1133"/>
                <a:gd name="T99" fmla="*/ 53 h 604"/>
                <a:gd name="T100" fmla="*/ 766 w 1133"/>
                <a:gd name="T101" fmla="*/ 15 h 604"/>
                <a:gd name="T102" fmla="*/ 793 w 1133"/>
                <a:gd name="T103" fmla="*/ 0 h 6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3"/>
                <a:gd name="T157" fmla="*/ 0 h 604"/>
                <a:gd name="T158" fmla="*/ 1133 w 1133"/>
                <a:gd name="T159" fmla="*/ 604 h 6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3" h="604">
                  <a:moveTo>
                    <a:pt x="793" y="0"/>
                  </a:moveTo>
                  <a:lnTo>
                    <a:pt x="814" y="5"/>
                  </a:lnTo>
                  <a:lnTo>
                    <a:pt x="833" y="15"/>
                  </a:lnTo>
                  <a:lnTo>
                    <a:pt x="854" y="22"/>
                  </a:lnTo>
                  <a:lnTo>
                    <a:pt x="875" y="32"/>
                  </a:lnTo>
                  <a:lnTo>
                    <a:pt x="894" y="42"/>
                  </a:lnTo>
                  <a:lnTo>
                    <a:pt x="914" y="51"/>
                  </a:lnTo>
                  <a:lnTo>
                    <a:pt x="934" y="61"/>
                  </a:lnTo>
                  <a:lnTo>
                    <a:pt x="954" y="72"/>
                  </a:lnTo>
                  <a:lnTo>
                    <a:pt x="975" y="78"/>
                  </a:lnTo>
                  <a:lnTo>
                    <a:pt x="994" y="85"/>
                  </a:lnTo>
                  <a:lnTo>
                    <a:pt x="1017" y="93"/>
                  </a:lnTo>
                  <a:lnTo>
                    <a:pt x="1038" y="100"/>
                  </a:lnTo>
                  <a:lnTo>
                    <a:pt x="1061" y="106"/>
                  </a:lnTo>
                  <a:lnTo>
                    <a:pt x="1084" y="112"/>
                  </a:lnTo>
                  <a:lnTo>
                    <a:pt x="1107" y="116"/>
                  </a:lnTo>
                  <a:lnTo>
                    <a:pt x="1133" y="119"/>
                  </a:lnTo>
                  <a:lnTo>
                    <a:pt x="1131" y="127"/>
                  </a:lnTo>
                  <a:lnTo>
                    <a:pt x="1127" y="135"/>
                  </a:lnTo>
                  <a:lnTo>
                    <a:pt x="1124" y="144"/>
                  </a:lnTo>
                  <a:lnTo>
                    <a:pt x="1122" y="152"/>
                  </a:lnTo>
                  <a:lnTo>
                    <a:pt x="1118" y="157"/>
                  </a:lnTo>
                  <a:lnTo>
                    <a:pt x="1114" y="167"/>
                  </a:lnTo>
                  <a:lnTo>
                    <a:pt x="1110" y="175"/>
                  </a:lnTo>
                  <a:lnTo>
                    <a:pt x="1110" y="184"/>
                  </a:lnTo>
                  <a:lnTo>
                    <a:pt x="1097" y="180"/>
                  </a:lnTo>
                  <a:lnTo>
                    <a:pt x="1086" y="180"/>
                  </a:lnTo>
                  <a:lnTo>
                    <a:pt x="1072" y="180"/>
                  </a:lnTo>
                  <a:lnTo>
                    <a:pt x="1059" y="184"/>
                  </a:lnTo>
                  <a:lnTo>
                    <a:pt x="1044" y="190"/>
                  </a:lnTo>
                  <a:lnTo>
                    <a:pt x="1030" y="197"/>
                  </a:lnTo>
                  <a:lnTo>
                    <a:pt x="1017" y="205"/>
                  </a:lnTo>
                  <a:lnTo>
                    <a:pt x="1004" y="216"/>
                  </a:lnTo>
                  <a:lnTo>
                    <a:pt x="991" y="226"/>
                  </a:lnTo>
                  <a:lnTo>
                    <a:pt x="977" y="237"/>
                  </a:lnTo>
                  <a:lnTo>
                    <a:pt x="964" y="249"/>
                  </a:lnTo>
                  <a:lnTo>
                    <a:pt x="953" y="260"/>
                  </a:lnTo>
                  <a:lnTo>
                    <a:pt x="941" y="273"/>
                  </a:lnTo>
                  <a:lnTo>
                    <a:pt x="930" y="285"/>
                  </a:lnTo>
                  <a:lnTo>
                    <a:pt x="918" y="296"/>
                  </a:lnTo>
                  <a:lnTo>
                    <a:pt x="911" y="308"/>
                  </a:lnTo>
                  <a:lnTo>
                    <a:pt x="899" y="319"/>
                  </a:lnTo>
                  <a:lnTo>
                    <a:pt x="890" y="329"/>
                  </a:lnTo>
                  <a:lnTo>
                    <a:pt x="878" y="338"/>
                  </a:lnTo>
                  <a:lnTo>
                    <a:pt x="869" y="348"/>
                  </a:lnTo>
                  <a:lnTo>
                    <a:pt x="857" y="355"/>
                  </a:lnTo>
                  <a:lnTo>
                    <a:pt x="848" y="363"/>
                  </a:lnTo>
                  <a:lnTo>
                    <a:pt x="837" y="368"/>
                  </a:lnTo>
                  <a:lnTo>
                    <a:pt x="827" y="376"/>
                  </a:lnTo>
                  <a:lnTo>
                    <a:pt x="816" y="380"/>
                  </a:lnTo>
                  <a:lnTo>
                    <a:pt x="802" y="386"/>
                  </a:lnTo>
                  <a:lnTo>
                    <a:pt x="791" y="391"/>
                  </a:lnTo>
                  <a:lnTo>
                    <a:pt x="779" y="397"/>
                  </a:lnTo>
                  <a:lnTo>
                    <a:pt x="768" y="403"/>
                  </a:lnTo>
                  <a:lnTo>
                    <a:pt x="757" y="408"/>
                  </a:lnTo>
                  <a:lnTo>
                    <a:pt x="745" y="418"/>
                  </a:lnTo>
                  <a:lnTo>
                    <a:pt x="736" y="426"/>
                  </a:lnTo>
                  <a:lnTo>
                    <a:pt x="715" y="433"/>
                  </a:lnTo>
                  <a:lnTo>
                    <a:pt x="696" y="445"/>
                  </a:lnTo>
                  <a:lnTo>
                    <a:pt x="675" y="458"/>
                  </a:lnTo>
                  <a:lnTo>
                    <a:pt x="656" y="469"/>
                  </a:lnTo>
                  <a:lnTo>
                    <a:pt x="637" y="481"/>
                  </a:lnTo>
                  <a:lnTo>
                    <a:pt x="618" y="494"/>
                  </a:lnTo>
                  <a:lnTo>
                    <a:pt x="599" y="507"/>
                  </a:lnTo>
                  <a:lnTo>
                    <a:pt x="580" y="521"/>
                  </a:lnTo>
                  <a:lnTo>
                    <a:pt x="561" y="530"/>
                  </a:lnTo>
                  <a:lnTo>
                    <a:pt x="542" y="543"/>
                  </a:lnTo>
                  <a:lnTo>
                    <a:pt x="523" y="555"/>
                  </a:lnTo>
                  <a:lnTo>
                    <a:pt x="504" y="566"/>
                  </a:lnTo>
                  <a:lnTo>
                    <a:pt x="485" y="576"/>
                  </a:lnTo>
                  <a:lnTo>
                    <a:pt x="466" y="587"/>
                  </a:lnTo>
                  <a:lnTo>
                    <a:pt x="447" y="595"/>
                  </a:lnTo>
                  <a:lnTo>
                    <a:pt x="430" y="604"/>
                  </a:lnTo>
                  <a:lnTo>
                    <a:pt x="401" y="597"/>
                  </a:lnTo>
                  <a:lnTo>
                    <a:pt x="375" y="589"/>
                  </a:lnTo>
                  <a:lnTo>
                    <a:pt x="348" y="583"/>
                  </a:lnTo>
                  <a:lnTo>
                    <a:pt x="319" y="578"/>
                  </a:lnTo>
                  <a:lnTo>
                    <a:pt x="293" y="570"/>
                  </a:lnTo>
                  <a:lnTo>
                    <a:pt x="266" y="564"/>
                  </a:lnTo>
                  <a:lnTo>
                    <a:pt x="240" y="557"/>
                  </a:lnTo>
                  <a:lnTo>
                    <a:pt x="213" y="551"/>
                  </a:lnTo>
                  <a:lnTo>
                    <a:pt x="184" y="543"/>
                  </a:lnTo>
                  <a:lnTo>
                    <a:pt x="160" y="536"/>
                  </a:lnTo>
                  <a:lnTo>
                    <a:pt x="131" y="530"/>
                  </a:lnTo>
                  <a:lnTo>
                    <a:pt x="106" y="522"/>
                  </a:lnTo>
                  <a:lnTo>
                    <a:pt x="78" y="515"/>
                  </a:lnTo>
                  <a:lnTo>
                    <a:pt x="53" y="507"/>
                  </a:lnTo>
                  <a:lnTo>
                    <a:pt x="25" y="498"/>
                  </a:lnTo>
                  <a:lnTo>
                    <a:pt x="0" y="490"/>
                  </a:lnTo>
                  <a:lnTo>
                    <a:pt x="6" y="479"/>
                  </a:lnTo>
                  <a:lnTo>
                    <a:pt x="15" y="471"/>
                  </a:lnTo>
                  <a:lnTo>
                    <a:pt x="27" y="465"/>
                  </a:lnTo>
                  <a:lnTo>
                    <a:pt x="38" y="464"/>
                  </a:lnTo>
                  <a:lnTo>
                    <a:pt x="49" y="462"/>
                  </a:lnTo>
                  <a:lnTo>
                    <a:pt x="66" y="465"/>
                  </a:lnTo>
                  <a:lnTo>
                    <a:pt x="82" y="467"/>
                  </a:lnTo>
                  <a:lnTo>
                    <a:pt x="97" y="471"/>
                  </a:lnTo>
                  <a:lnTo>
                    <a:pt x="112" y="475"/>
                  </a:lnTo>
                  <a:lnTo>
                    <a:pt x="129" y="481"/>
                  </a:lnTo>
                  <a:lnTo>
                    <a:pt x="144" y="484"/>
                  </a:lnTo>
                  <a:lnTo>
                    <a:pt x="160" y="488"/>
                  </a:lnTo>
                  <a:lnTo>
                    <a:pt x="175" y="492"/>
                  </a:lnTo>
                  <a:lnTo>
                    <a:pt x="190" y="494"/>
                  </a:lnTo>
                  <a:lnTo>
                    <a:pt x="205" y="496"/>
                  </a:lnTo>
                  <a:lnTo>
                    <a:pt x="221" y="498"/>
                  </a:lnTo>
                  <a:lnTo>
                    <a:pt x="238" y="500"/>
                  </a:lnTo>
                  <a:lnTo>
                    <a:pt x="259" y="507"/>
                  </a:lnTo>
                  <a:lnTo>
                    <a:pt x="278" y="511"/>
                  </a:lnTo>
                  <a:lnTo>
                    <a:pt x="298" y="521"/>
                  </a:lnTo>
                  <a:lnTo>
                    <a:pt x="319" y="526"/>
                  </a:lnTo>
                  <a:lnTo>
                    <a:pt x="342" y="534"/>
                  </a:lnTo>
                  <a:lnTo>
                    <a:pt x="363" y="540"/>
                  </a:lnTo>
                  <a:lnTo>
                    <a:pt x="386" y="543"/>
                  </a:lnTo>
                  <a:lnTo>
                    <a:pt x="405" y="545"/>
                  </a:lnTo>
                  <a:lnTo>
                    <a:pt x="426" y="545"/>
                  </a:lnTo>
                  <a:lnTo>
                    <a:pt x="445" y="542"/>
                  </a:lnTo>
                  <a:lnTo>
                    <a:pt x="464" y="538"/>
                  </a:lnTo>
                  <a:lnTo>
                    <a:pt x="477" y="528"/>
                  </a:lnTo>
                  <a:lnTo>
                    <a:pt x="494" y="515"/>
                  </a:lnTo>
                  <a:lnTo>
                    <a:pt x="506" y="496"/>
                  </a:lnTo>
                  <a:lnTo>
                    <a:pt x="517" y="475"/>
                  </a:lnTo>
                  <a:lnTo>
                    <a:pt x="511" y="462"/>
                  </a:lnTo>
                  <a:lnTo>
                    <a:pt x="515" y="452"/>
                  </a:lnTo>
                  <a:lnTo>
                    <a:pt x="523" y="441"/>
                  </a:lnTo>
                  <a:lnTo>
                    <a:pt x="527" y="431"/>
                  </a:lnTo>
                  <a:lnTo>
                    <a:pt x="517" y="424"/>
                  </a:lnTo>
                  <a:lnTo>
                    <a:pt x="506" y="418"/>
                  </a:lnTo>
                  <a:lnTo>
                    <a:pt x="494" y="412"/>
                  </a:lnTo>
                  <a:lnTo>
                    <a:pt x="485" y="408"/>
                  </a:lnTo>
                  <a:lnTo>
                    <a:pt x="471" y="403"/>
                  </a:lnTo>
                  <a:lnTo>
                    <a:pt x="462" y="399"/>
                  </a:lnTo>
                  <a:lnTo>
                    <a:pt x="451" y="393"/>
                  </a:lnTo>
                  <a:lnTo>
                    <a:pt x="441" y="389"/>
                  </a:lnTo>
                  <a:lnTo>
                    <a:pt x="428" y="382"/>
                  </a:lnTo>
                  <a:lnTo>
                    <a:pt x="418" y="378"/>
                  </a:lnTo>
                  <a:lnTo>
                    <a:pt x="409" y="372"/>
                  </a:lnTo>
                  <a:lnTo>
                    <a:pt x="401" y="367"/>
                  </a:lnTo>
                  <a:lnTo>
                    <a:pt x="392" y="359"/>
                  </a:lnTo>
                  <a:lnTo>
                    <a:pt x="386" y="353"/>
                  </a:lnTo>
                  <a:lnTo>
                    <a:pt x="380" y="346"/>
                  </a:lnTo>
                  <a:lnTo>
                    <a:pt x="378" y="336"/>
                  </a:lnTo>
                  <a:lnTo>
                    <a:pt x="392" y="325"/>
                  </a:lnTo>
                  <a:lnTo>
                    <a:pt x="405" y="313"/>
                  </a:lnTo>
                  <a:lnTo>
                    <a:pt x="420" y="300"/>
                  </a:lnTo>
                  <a:lnTo>
                    <a:pt x="435" y="291"/>
                  </a:lnTo>
                  <a:lnTo>
                    <a:pt x="449" y="279"/>
                  </a:lnTo>
                  <a:lnTo>
                    <a:pt x="464" y="270"/>
                  </a:lnTo>
                  <a:lnTo>
                    <a:pt x="477" y="258"/>
                  </a:lnTo>
                  <a:lnTo>
                    <a:pt x="494" y="253"/>
                  </a:lnTo>
                  <a:lnTo>
                    <a:pt x="508" y="243"/>
                  </a:lnTo>
                  <a:lnTo>
                    <a:pt x="523" y="239"/>
                  </a:lnTo>
                  <a:lnTo>
                    <a:pt x="538" y="235"/>
                  </a:lnTo>
                  <a:lnTo>
                    <a:pt x="553" y="237"/>
                  </a:lnTo>
                  <a:lnTo>
                    <a:pt x="568" y="237"/>
                  </a:lnTo>
                  <a:lnTo>
                    <a:pt x="584" y="245"/>
                  </a:lnTo>
                  <a:lnTo>
                    <a:pt x="599" y="254"/>
                  </a:lnTo>
                  <a:lnTo>
                    <a:pt x="614" y="270"/>
                  </a:lnTo>
                  <a:lnTo>
                    <a:pt x="629" y="272"/>
                  </a:lnTo>
                  <a:lnTo>
                    <a:pt x="646" y="279"/>
                  </a:lnTo>
                  <a:lnTo>
                    <a:pt x="662" y="287"/>
                  </a:lnTo>
                  <a:lnTo>
                    <a:pt x="681" y="296"/>
                  </a:lnTo>
                  <a:lnTo>
                    <a:pt x="696" y="304"/>
                  </a:lnTo>
                  <a:lnTo>
                    <a:pt x="715" y="313"/>
                  </a:lnTo>
                  <a:lnTo>
                    <a:pt x="732" y="323"/>
                  </a:lnTo>
                  <a:lnTo>
                    <a:pt x="751" y="332"/>
                  </a:lnTo>
                  <a:lnTo>
                    <a:pt x="766" y="336"/>
                  </a:lnTo>
                  <a:lnTo>
                    <a:pt x="783" y="342"/>
                  </a:lnTo>
                  <a:lnTo>
                    <a:pt x="799" y="344"/>
                  </a:lnTo>
                  <a:lnTo>
                    <a:pt x="816" y="344"/>
                  </a:lnTo>
                  <a:lnTo>
                    <a:pt x="829" y="338"/>
                  </a:lnTo>
                  <a:lnTo>
                    <a:pt x="842" y="330"/>
                  </a:lnTo>
                  <a:lnTo>
                    <a:pt x="854" y="317"/>
                  </a:lnTo>
                  <a:lnTo>
                    <a:pt x="865" y="300"/>
                  </a:lnTo>
                  <a:lnTo>
                    <a:pt x="871" y="292"/>
                  </a:lnTo>
                  <a:lnTo>
                    <a:pt x="878" y="283"/>
                  </a:lnTo>
                  <a:lnTo>
                    <a:pt x="882" y="273"/>
                  </a:lnTo>
                  <a:lnTo>
                    <a:pt x="890" y="266"/>
                  </a:lnTo>
                  <a:lnTo>
                    <a:pt x="895" y="256"/>
                  </a:lnTo>
                  <a:lnTo>
                    <a:pt x="901" y="247"/>
                  </a:lnTo>
                  <a:lnTo>
                    <a:pt x="909" y="237"/>
                  </a:lnTo>
                  <a:lnTo>
                    <a:pt x="914" y="230"/>
                  </a:lnTo>
                  <a:lnTo>
                    <a:pt x="920" y="220"/>
                  </a:lnTo>
                  <a:lnTo>
                    <a:pt x="926" y="211"/>
                  </a:lnTo>
                  <a:lnTo>
                    <a:pt x="932" y="201"/>
                  </a:lnTo>
                  <a:lnTo>
                    <a:pt x="935" y="192"/>
                  </a:lnTo>
                  <a:lnTo>
                    <a:pt x="941" y="182"/>
                  </a:lnTo>
                  <a:lnTo>
                    <a:pt x="945" y="173"/>
                  </a:lnTo>
                  <a:lnTo>
                    <a:pt x="949" y="163"/>
                  </a:lnTo>
                  <a:lnTo>
                    <a:pt x="954" y="156"/>
                  </a:lnTo>
                  <a:lnTo>
                    <a:pt x="941" y="163"/>
                  </a:lnTo>
                  <a:lnTo>
                    <a:pt x="928" y="173"/>
                  </a:lnTo>
                  <a:lnTo>
                    <a:pt x="914" y="180"/>
                  </a:lnTo>
                  <a:lnTo>
                    <a:pt x="903" y="190"/>
                  </a:lnTo>
                  <a:lnTo>
                    <a:pt x="888" y="194"/>
                  </a:lnTo>
                  <a:lnTo>
                    <a:pt x="875" y="199"/>
                  </a:lnTo>
                  <a:lnTo>
                    <a:pt x="867" y="201"/>
                  </a:lnTo>
                  <a:lnTo>
                    <a:pt x="859" y="203"/>
                  </a:lnTo>
                  <a:lnTo>
                    <a:pt x="852" y="205"/>
                  </a:lnTo>
                  <a:lnTo>
                    <a:pt x="846" y="207"/>
                  </a:lnTo>
                  <a:lnTo>
                    <a:pt x="846" y="199"/>
                  </a:lnTo>
                  <a:lnTo>
                    <a:pt x="848" y="192"/>
                  </a:lnTo>
                  <a:lnTo>
                    <a:pt x="848" y="184"/>
                  </a:lnTo>
                  <a:lnTo>
                    <a:pt x="852" y="178"/>
                  </a:lnTo>
                  <a:lnTo>
                    <a:pt x="859" y="165"/>
                  </a:lnTo>
                  <a:lnTo>
                    <a:pt x="869" y="154"/>
                  </a:lnTo>
                  <a:lnTo>
                    <a:pt x="878" y="140"/>
                  </a:lnTo>
                  <a:lnTo>
                    <a:pt x="888" y="127"/>
                  </a:lnTo>
                  <a:lnTo>
                    <a:pt x="892" y="121"/>
                  </a:lnTo>
                  <a:lnTo>
                    <a:pt x="895" y="114"/>
                  </a:lnTo>
                  <a:lnTo>
                    <a:pt x="899" y="106"/>
                  </a:lnTo>
                  <a:lnTo>
                    <a:pt x="905" y="99"/>
                  </a:lnTo>
                  <a:lnTo>
                    <a:pt x="894" y="100"/>
                  </a:lnTo>
                  <a:lnTo>
                    <a:pt x="882" y="106"/>
                  </a:lnTo>
                  <a:lnTo>
                    <a:pt x="869" y="114"/>
                  </a:lnTo>
                  <a:lnTo>
                    <a:pt x="856" y="121"/>
                  </a:lnTo>
                  <a:lnTo>
                    <a:pt x="848" y="127"/>
                  </a:lnTo>
                  <a:lnTo>
                    <a:pt x="838" y="131"/>
                  </a:lnTo>
                  <a:lnTo>
                    <a:pt x="833" y="135"/>
                  </a:lnTo>
                  <a:lnTo>
                    <a:pt x="825" y="138"/>
                  </a:lnTo>
                  <a:lnTo>
                    <a:pt x="812" y="144"/>
                  </a:lnTo>
                  <a:lnTo>
                    <a:pt x="800" y="148"/>
                  </a:lnTo>
                  <a:lnTo>
                    <a:pt x="793" y="148"/>
                  </a:lnTo>
                  <a:lnTo>
                    <a:pt x="787" y="148"/>
                  </a:lnTo>
                  <a:lnTo>
                    <a:pt x="783" y="144"/>
                  </a:lnTo>
                  <a:lnTo>
                    <a:pt x="781" y="140"/>
                  </a:lnTo>
                  <a:lnTo>
                    <a:pt x="779" y="135"/>
                  </a:lnTo>
                  <a:lnTo>
                    <a:pt x="781" y="127"/>
                  </a:lnTo>
                  <a:lnTo>
                    <a:pt x="785" y="116"/>
                  </a:lnTo>
                  <a:lnTo>
                    <a:pt x="791" y="104"/>
                  </a:lnTo>
                  <a:lnTo>
                    <a:pt x="802" y="93"/>
                  </a:lnTo>
                  <a:lnTo>
                    <a:pt x="812" y="83"/>
                  </a:lnTo>
                  <a:lnTo>
                    <a:pt x="812" y="78"/>
                  </a:lnTo>
                  <a:lnTo>
                    <a:pt x="816" y="70"/>
                  </a:lnTo>
                  <a:lnTo>
                    <a:pt x="818" y="62"/>
                  </a:lnTo>
                  <a:lnTo>
                    <a:pt x="819" y="55"/>
                  </a:lnTo>
                  <a:lnTo>
                    <a:pt x="812" y="57"/>
                  </a:lnTo>
                  <a:lnTo>
                    <a:pt x="804" y="61"/>
                  </a:lnTo>
                  <a:lnTo>
                    <a:pt x="795" y="64"/>
                  </a:lnTo>
                  <a:lnTo>
                    <a:pt x="785" y="68"/>
                  </a:lnTo>
                  <a:lnTo>
                    <a:pt x="776" y="70"/>
                  </a:lnTo>
                  <a:lnTo>
                    <a:pt x="766" y="74"/>
                  </a:lnTo>
                  <a:lnTo>
                    <a:pt x="757" y="78"/>
                  </a:lnTo>
                  <a:lnTo>
                    <a:pt x="749" y="81"/>
                  </a:lnTo>
                  <a:lnTo>
                    <a:pt x="736" y="80"/>
                  </a:lnTo>
                  <a:lnTo>
                    <a:pt x="728" y="80"/>
                  </a:lnTo>
                  <a:lnTo>
                    <a:pt x="722" y="78"/>
                  </a:lnTo>
                  <a:lnTo>
                    <a:pt x="719" y="74"/>
                  </a:lnTo>
                  <a:lnTo>
                    <a:pt x="717" y="68"/>
                  </a:lnTo>
                  <a:lnTo>
                    <a:pt x="722" y="59"/>
                  </a:lnTo>
                  <a:lnTo>
                    <a:pt x="724" y="53"/>
                  </a:lnTo>
                  <a:lnTo>
                    <a:pt x="730" y="47"/>
                  </a:lnTo>
                  <a:lnTo>
                    <a:pt x="736" y="42"/>
                  </a:lnTo>
                  <a:lnTo>
                    <a:pt x="745" y="36"/>
                  </a:lnTo>
                  <a:lnTo>
                    <a:pt x="755" y="24"/>
                  </a:lnTo>
                  <a:lnTo>
                    <a:pt x="766" y="15"/>
                  </a:lnTo>
                  <a:lnTo>
                    <a:pt x="772" y="9"/>
                  </a:lnTo>
                  <a:lnTo>
                    <a:pt x="779" y="5"/>
                  </a:lnTo>
                  <a:lnTo>
                    <a:pt x="785" y="2"/>
                  </a:lnTo>
                  <a:lnTo>
                    <a:pt x="793" y="0"/>
                  </a:lnTo>
                  <a:close/>
                </a:path>
              </a:pathLst>
            </a:custGeom>
            <a:solidFill>
              <a:srgbClr val="FFF2CC"/>
            </a:solidFill>
            <a:ln w="9525">
              <a:noFill/>
              <a:round/>
              <a:headEnd/>
              <a:tailEnd/>
            </a:ln>
          </p:spPr>
          <p:txBody>
            <a:bodyPr/>
            <a:lstStyle/>
            <a:p>
              <a:endParaRPr lang="fa-IR"/>
            </a:p>
          </p:txBody>
        </p:sp>
        <p:sp>
          <p:nvSpPr>
            <p:cNvPr id="12378" name="Freeform 86"/>
            <p:cNvSpPr>
              <a:spLocks/>
            </p:cNvSpPr>
            <p:nvPr/>
          </p:nvSpPr>
          <p:spPr bwMode="auto">
            <a:xfrm>
              <a:off x="3998" y="2489"/>
              <a:ext cx="37" cy="164"/>
            </a:xfrm>
            <a:custGeom>
              <a:avLst/>
              <a:gdLst>
                <a:gd name="T0" fmla="*/ 74 w 74"/>
                <a:gd name="T1" fmla="*/ 0 h 329"/>
                <a:gd name="T2" fmla="*/ 70 w 74"/>
                <a:gd name="T3" fmla="*/ 19 h 329"/>
                <a:gd name="T4" fmla="*/ 65 w 74"/>
                <a:gd name="T5" fmla="*/ 38 h 329"/>
                <a:gd name="T6" fmla="*/ 61 w 74"/>
                <a:gd name="T7" fmla="*/ 59 h 329"/>
                <a:gd name="T8" fmla="*/ 57 w 74"/>
                <a:gd name="T9" fmla="*/ 78 h 329"/>
                <a:gd name="T10" fmla="*/ 53 w 74"/>
                <a:gd name="T11" fmla="*/ 99 h 329"/>
                <a:gd name="T12" fmla="*/ 49 w 74"/>
                <a:gd name="T13" fmla="*/ 118 h 329"/>
                <a:gd name="T14" fmla="*/ 45 w 74"/>
                <a:gd name="T15" fmla="*/ 139 h 329"/>
                <a:gd name="T16" fmla="*/ 42 w 74"/>
                <a:gd name="T17" fmla="*/ 161 h 329"/>
                <a:gd name="T18" fmla="*/ 38 w 74"/>
                <a:gd name="T19" fmla="*/ 180 h 329"/>
                <a:gd name="T20" fmla="*/ 34 w 74"/>
                <a:gd name="T21" fmla="*/ 201 h 329"/>
                <a:gd name="T22" fmla="*/ 30 w 74"/>
                <a:gd name="T23" fmla="*/ 222 h 329"/>
                <a:gd name="T24" fmla="*/ 25 w 74"/>
                <a:gd name="T25" fmla="*/ 243 h 329"/>
                <a:gd name="T26" fmla="*/ 21 w 74"/>
                <a:gd name="T27" fmla="*/ 264 h 329"/>
                <a:gd name="T28" fmla="*/ 19 w 74"/>
                <a:gd name="T29" fmla="*/ 285 h 329"/>
                <a:gd name="T30" fmla="*/ 17 w 74"/>
                <a:gd name="T31" fmla="*/ 306 h 329"/>
                <a:gd name="T32" fmla="*/ 13 w 74"/>
                <a:gd name="T33" fmla="*/ 329 h 329"/>
                <a:gd name="T34" fmla="*/ 9 w 74"/>
                <a:gd name="T35" fmla="*/ 319 h 329"/>
                <a:gd name="T36" fmla="*/ 7 w 74"/>
                <a:gd name="T37" fmla="*/ 313 h 329"/>
                <a:gd name="T38" fmla="*/ 6 w 74"/>
                <a:gd name="T39" fmla="*/ 306 h 329"/>
                <a:gd name="T40" fmla="*/ 4 w 74"/>
                <a:gd name="T41" fmla="*/ 298 h 329"/>
                <a:gd name="T42" fmla="*/ 4 w 74"/>
                <a:gd name="T43" fmla="*/ 289 h 329"/>
                <a:gd name="T44" fmla="*/ 2 w 74"/>
                <a:gd name="T45" fmla="*/ 279 h 329"/>
                <a:gd name="T46" fmla="*/ 0 w 74"/>
                <a:gd name="T47" fmla="*/ 270 h 329"/>
                <a:gd name="T48" fmla="*/ 0 w 74"/>
                <a:gd name="T49" fmla="*/ 262 h 329"/>
                <a:gd name="T50" fmla="*/ 0 w 74"/>
                <a:gd name="T51" fmla="*/ 251 h 329"/>
                <a:gd name="T52" fmla="*/ 0 w 74"/>
                <a:gd name="T53" fmla="*/ 241 h 329"/>
                <a:gd name="T54" fmla="*/ 0 w 74"/>
                <a:gd name="T55" fmla="*/ 230 h 329"/>
                <a:gd name="T56" fmla="*/ 0 w 74"/>
                <a:gd name="T57" fmla="*/ 220 h 329"/>
                <a:gd name="T58" fmla="*/ 0 w 74"/>
                <a:gd name="T59" fmla="*/ 209 h 329"/>
                <a:gd name="T60" fmla="*/ 2 w 74"/>
                <a:gd name="T61" fmla="*/ 198 h 329"/>
                <a:gd name="T62" fmla="*/ 4 w 74"/>
                <a:gd name="T63" fmla="*/ 188 h 329"/>
                <a:gd name="T64" fmla="*/ 4 w 74"/>
                <a:gd name="T65" fmla="*/ 179 h 329"/>
                <a:gd name="T66" fmla="*/ 4 w 74"/>
                <a:gd name="T67" fmla="*/ 167 h 329"/>
                <a:gd name="T68" fmla="*/ 6 w 74"/>
                <a:gd name="T69" fmla="*/ 158 h 329"/>
                <a:gd name="T70" fmla="*/ 6 w 74"/>
                <a:gd name="T71" fmla="*/ 146 h 329"/>
                <a:gd name="T72" fmla="*/ 7 w 74"/>
                <a:gd name="T73" fmla="*/ 137 h 329"/>
                <a:gd name="T74" fmla="*/ 7 w 74"/>
                <a:gd name="T75" fmla="*/ 127 h 329"/>
                <a:gd name="T76" fmla="*/ 7 w 74"/>
                <a:gd name="T77" fmla="*/ 118 h 329"/>
                <a:gd name="T78" fmla="*/ 7 w 74"/>
                <a:gd name="T79" fmla="*/ 110 h 329"/>
                <a:gd name="T80" fmla="*/ 9 w 74"/>
                <a:gd name="T81" fmla="*/ 104 h 329"/>
                <a:gd name="T82" fmla="*/ 9 w 74"/>
                <a:gd name="T83" fmla="*/ 95 h 329"/>
                <a:gd name="T84" fmla="*/ 11 w 74"/>
                <a:gd name="T85" fmla="*/ 85 h 329"/>
                <a:gd name="T86" fmla="*/ 13 w 74"/>
                <a:gd name="T87" fmla="*/ 78 h 329"/>
                <a:gd name="T88" fmla="*/ 17 w 74"/>
                <a:gd name="T89" fmla="*/ 72 h 329"/>
                <a:gd name="T90" fmla="*/ 25 w 74"/>
                <a:gd name="T91" fmla="*/ 59 h 329"/>
                <a:gd name="T92" fmla="*/ 36 w 74"/>
                <a:gd name="T93" fmla="*/ 45 h 329"/>
                <a:gd name="T94" fmla="*/ 45 w 74"/>
                <a:gd name="T95" fmla="*/ 34 h 329"/>
                <a:gd name="T96" fmla="*/ 57 w 74"/>
                <a:gd name="T97" fmla="*/ 23 h 329"/>
                <a:gd name="T98" fmla="*/ 65 w 74"/>
                <a:gd name="T99" fmla="*/ 9 h 329"/>
                <a:gd name="T100" fmla="*/ 74 w 74"/>
                <a:gd name="T101" fmla="*/ 0 h 329"/>
                <a:gd name="T102" fmla="*/ 74 w 74"/>
                <a:gd name="T103" fmla="*/ 0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4"/>
                <a:gd name="T157" fmla="*/ 0 h 329"/>
                <a:gd name="T158" fmla="*/ 74 w 74"/>
                <a:gd name="T159" fmla="*/ 329 h 3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4" h="329">
                  <a:moveTo>
                    <a:pt x="74" y="0"/>
                  </a:moveTo>
                  <a:lnTo>
                    <a:pt x="70" y="19"/>
                  </a:lnTo>
                  <a:lnTo>
                    <a:pt x="65" y="38"/>
                  </a:lnTo>
                  <a:lnTo>
                    <a:pt x="61" y="59"/>
                  </a:lnTo>
                  <a:lnTo>
                    <a:pt x="57" y="78"/>
                  </a:lnTo>
                  <a:lnTo>
                    <a:pt x="53" y="99"/>
                  </a:lnTo>
                  <a:lnTo>
                    <a:pt x="49" y="118"/>
                  </a:lnTo>
                  <a:lnTo>
                    <a:pt x="45" y="139"/>
                  </a:lnTo>
                  <a:lnTo>
                    <a:pt x="42" y="161"/>
                  </a:lnTo>
                  <a:lnTo>
                    <a:pt x="38" y="180"/>
                  </a:lnTo>
                  <a:lnTo>
                    <a:pt x="34" y="201"/>
                  </a:lnTo>
                  <a:lnTo>
                    <a:pt x="30" y="222"/>
                  </a:lnTo>
                  <a:lnTo>
                    <a:pt x="25" y="243"/>
                  </a:lnTo>
                  <a:lnTo>
                    <a:pt x="21" y="264"/>
                  </a:lnTo>
                  <a:lnTo>
                    <a:pt x="19" y="285"/>
                  </a:lnTo>
                  <a:lnTo>
                    <a:pt x="17" y="306"/>
                  </a:lnTo>
                  <a:lnTo>
                    <a:pt x="13" y="329"/>
                  </a:lnTo>
                  <a:lnTo>
                    <a:pt x="9" y="319"/>
                  </a:lnTo>
                  <a:lnTo>
                    <a:pt x="7" y="313"/>
                  </a:lnTo>
                  <a:lnTo>
                    <a:pt x="6" y="306"/>
                  </a:lnTo>
                  <a:lnTo>
                    <a:pt x="4" y="298"/>
                  </a:lnTo>
                  <a:lnTo>
                    <a:pt x="4" y="289"/>
                  </a:lnTo>
                  <a:lnTo>
                    <a:pt x="2" y="279"/>
                  </a:lnTo>
                  <a:lnTo>
                    <a:pt x="0" y="270"/>
                  </a:lnTo>
                  <a:lnTo>
                    <a:pt x="0" y="262"/>
                  </a:lnTo>
                  <a:lnTo>
                    <a:pt x="0" y="251"/>
                  </a:lnTo>
                  <a:lnTo>
                    <a:pt x="0" y="241"/>
                  </a:lnTo>
                  <a:lnTo>
                    <a:pt x="0" y="230"/>
                  </a:lnTo>
                  <a:lnTo>
                    <a:pt x="0" y="220"/>
                  </a:lnTo>
                  <a:lnTo>
                    <a:pt x="0" y="209"/>
                  </a:lnTo>
                  <a:lnTo>
                    <a:pt x="2" y="198"/>
                  </a:lnTo>
                  <a:lnTo>
                    <a:pt x="4" y="188"/>
                  </a:lnTo>
                  <a:lnTo>
                    <a:pt x="4" y="179"/>
                  </a:lnTo>
                  <a:lnTo>
                    <a:pt x="4" y="167"/>
                  </a:lnTo>
                  <a:lnTo>
                    <a:pt x="6" y="158"/>
                  </a:lnTo>
                  <a:lnTo>
                    <a:pt x="6" y="146"/>
                  </a:lnTo>
                  <a:lnTo>
                    <a:pt x="7" y="137"/>
                  </a:lnTo>
                  <a:lnTo>
                    <a:pt x="7" y="127"/>
                  </a:lnTo>
                  <a:lnTo>
                    <a:pt x="7" y="118"/>
                  </a:lnTo>
                  <a:lnTo>
                    <a:pt x="7" y="110"/>
                  </a:lnTo>
                  <a:lnTo>
                    <a:pt x="9" y="104"/>
                  </a:lnTo>
                  <a:lnTo>
                    <a:pt x="9" y="95"/>
                  </a:lnTo>
                  <a:lnTo>
                    <a:pt x="11" y="85"/>
                  </a:lnTo>
                  <a:lnTo>
                    <a:pt x="13" y="78"/>
                  </a:lnTo>
                  <a:lnTo>
                    <a:pt x="17" y="72"/>
                  </a:lnTo>
                  <a:lnTo>
                    <a:pt x="25" y="59"/>
                  </a:lnTo>
                  <a:lnTo>
                    <a:pt x="36" y="45"/>
                  </a:lnTo>
                  <a:lnTo>
                    <a:pt x="45" y="34"/>
                  </a:lnTo>
                  <a:lnTo>
                    <a:pt x="57" y="23"/>
                  </a:lnTo>
                  <a:lnTo>
                    <a:pt x="65" y="9"/>
                  </a:lnTo>
                  <a:lnTo>
                    <a:pt x="74" y="0"/>
                  </a:lnTo>
                  <a:close/>
                </a:path>
              </a:pathLst>
            </a:custGeom>
            <a:solidFill>
              <a:srgbClr val="000000"/>
            </a:solidFill>
            <a:ln w="9525">
              <a:noFill/>
              <a:round/>
              <a:headEnd/>
              <a:tailEnd/>
            </a:ln>
          </p:spPr>
          <p:txBody>
            <a:bodyPr/>
            <a:lstStyle/>
            <a:p>
              <a:endParaRPr lang="fa-IR"/>
            </a:p>
          </p:txBody>
        </p:sp>
        <p:sp>
          <p:nvSpPr>
            <p:cNvPr id="12379" name="Freeform 87"/>
            <p:cNvSpPr>
              <a:spLocks/>
            </p:cNvSpPr>
            <p:nvPr/>
          </p:nvSpPr>
          <p:spPr bwMode="auto">
            <a:xfrm>
              <a:off x="3853" y="2524"/>
              <a:ext cx="15" cy="11"/>
            </a:xfrm>
            <a:custGeom>
              <a:avLst/>
              <a:gdLst>
                <a:gd name="T0" fmla="*/ 23 w 28"/>
                <a:gd name="T1" fmla="*/ 0 h 23"/>
                <a:gd name="T2" fmla="*/ 25 w 28"/>
                <a:gd name="T3" fmla="*/ 0 h 23"/>
                <a:gd name="T4" fmla="*/ 28 w 28"/>
                <a:gd name="T5" fmla="*/ 0 h 23"/>
                <a:gd name="T6" fmla="*/ 23 w 28"/>
                <a:gd name="T7" fmla="*/ 8 h 23"/>
                <a:gd name="T8" fmla="*/ 15 w 28"/>
                <a:gd name="T9" fmla="*/ 13 h 23"/>
                <a:gd name="T10" fmla="*/ 6 w 28"/>
                <a:gd name="T11" fmla="*/ 17 h 23"/>
                <a:gd name="T12" fmla="*/ 0 w 28"/>
                <a:gd name="T13" fmla="*/ 23 h 23"/>
                <a:gd name="T14" fmla="*/ 2 w 28"/>
                <a:gd name="T15" fmla="*/ 15 h 23"/>
                <a:gd name="T16" fmla="*/ 9 w 28"/>
                <a:gd name="T17" fmla="*/ 10 h 23"/>
                <a:gd name="T18" fmla="*/ 15 w 28"/>
                <a:gd name="T19" fmla="*/ 4 h 23"/>
                <a:gd name="T20" fmla="*/ 23 w 28"/>
                <a:gd name="T21" fmla="*/ 0 h 23"/>
                <a:gd name="T22" fmla="*/ 23 w 28"/>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3"/>
                <a:gd name="T38" fmla="*/ 28 w 2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3">
                  <a:moveTo>
                    <a:pt x="23" y="0"/>
                  </a:moveTo>
                  <a:lnTo>
                    <a:pt x="25" y="0"/>
                  </a:lnTo>
                  <a:lnTo>
                    <a:pt x="28" y="0"/>
                  </a:lnTo>
                  <a:lnTo>
                    <a:pt x="23" y="8"/>
                  </a:lnTo>
                  <a:lnTo>
                    <a:pt x="15" y="13"/>
                  </a:lnTo>
                  <a:lnTo>
                    <a:pt x="6" y="17"/>
                  </a:lnTo>
                  <a:lnTo>
                    <a:pt x="0" y="23"/>
                  </a:lnTo>
                  <a:lnTo>
                    <a:pt x="2" y="15"/>
                  </a:lnTo>
                  <a:lnTo>
                    <a:pt x="9" y="10"/>
                  </a:lnTo>
                  <a:lnTo>
                    <a:pt x="15" y="4"/>
                  </a:lnTo>
                  <a:lnTo>
                    <a:pt x="23" y="0"/>
                  </a:lnTo>
                  <a:close/>
                </a:path>
              </a:pathLst>
            </a:custGeom>
            <a:solidFill>
              <a:srgbClr val="000000"/>
            </a:solidFill>
            <a:ln w="9525">
              <a:noFill/>
              <a:round/>
              <a:headEnd/>
              <a:tailEnd/>
            </a:ln>
          </p:spPr>
          <p:txBody>
            <a:bodyPr/>
            <a:lstStyle/>
            <a:p>
              <a:endParaRPr lang="fa-IR"/>
            </a:p>
          </p:txBody>
        </p:sp>
        <p:sp>
          <p:nvSpPr>
            <p:cNvPr id="12380" name="Freeform 88"/>
            <p:cNvSpPr>
              <a:spLocks/>
            </p:cNvSpPr>
            <p:nvPr/>
          </p:nvSpPr>
          <p:spPr bwMode="auto">
            <a:xfrm>
              <a:off x="3856" y="2524"/>
              <a:ext cx="51" cy="93"/>
            </a:xfrm>
            <a:custGeom>
              <a:avLst/>
              <a:gdLst>
                <a:gd name="T0" fmla="*/ 100 w 100"/>
                <a:gd name="T1" fmla="*/ 0 h 186"/>
                <a:gd name="T2" fmla="*/ 95 w 100"/>
                <a:gd name="T3" fmla="*/ 12 h 186"/>
                <a:gd name="T4" fmla="*/ 87 w 100"/>
                <a:gd name="T5" fmla="*/ 23 h 186"/>
                <a:gd name="T6" fmla="*/ 81 w 100"/>
                <a:gd name="T7" fmla="*/ 34 h 186"/>
                <a:gd name="T8" fmla="*/ 74 w 100"/>
                <a:gd name="T9" fmla="*/ 48 h 186"/>
                <a:gd name="T10" fmla="*/ 66 w 100"/>
                <a:gd name="T11" fmla="*/ 59 h 186"/>
                <a:gd name="T12" fmla="*/ 59 w 100"/>
                <a:gd name="T13" fmla="*/ 72 h 186"/>
                <a:gd name="T14" fmla="*/ 53 w 100"/>
                <a:gd name="T15" fmla="*/ 84 h 186"/>
                <a:gd name="T16" fmla="*/ 45 w 100"/>
                <a:gd name="T17" fmla="*/ 97 h 186"/>
                <a:gd name="T18" fmla="*/ 39 w 100"/>
                <a:gd name="T19" fmla="*/ 105 h 186"/>
                <a:gd name="T20" fmla="*/ 36 w 100"/>
                <a:gd name="T21" fmla="*/ 114 h 186"/>
                <a:gd name="T22" fmla="*/ 30 w 100"/>
                <a:gd name="T23" fmla="*/ 124 h 186"/>
                <a:gd name="T24" fmla="*/ 26 w 100"/>
                <a:gd name="T25" fmla="*/ 133 h 186"/>
                <a:gd name="T26" fmla="*/ 19 w 100"/>
                <a:gd name="T27" fmla="*/ 147 h 186"/>
                <a:gd name="T28" fmla="*/ 11 w 100"/>
                <a:gd name="T29" fmla="*/ 160 h 186"/>
                <a:gd name="T30" fmla="*/ 3 w 100"/>
                <a:gd name="T31" fmla="*/ 173 h 186"/>
                <a:gd name="T32" fmla="*/ 0 w 100"/>
                <a:gd name="T33" fmla="*/ 186 h 186"/>
                <a:gd name="T34" fmla="*/ 0 w 100"/>
                <a:gd name="T35" fmla="*/ 173 h 186"/>
                <a:gd name="T36" fmla="*/ 0 w 100"/>
                <a:gd name="T37" fmla="*/ 162 h 186"/>
                <a:gd name="T38" fmla="*/ 3 w 100"/>
                <a:gd name="T39" fmla="*/ 150 h 186"/>
                <a:gd name="T40" fmla="*/ 7 w 100"/>
                <a:gd name="T41" fmla="*/ 139 h 186"/>
                <a:gd name="T42" fmla="*/ 11 w 100"/>
                <a:gd name="T43" fmla="*/ 128 h 186"/>
                <a:gd name="T44" fmla="*/ 19 w 100"/>
                <a:gd name="T45" fmla="*/ 116 h 186"/>
                <a:gd name="T46" fmla="*/ 24 w 100"/>
                <a:gd name="T47" fmla="*/ 105 h 186"/>
                <a:gd name="T48" fmla="*/ 32 w 100"/>
                <a:gd name="T49" fmla="*/ 95 h 186"/>
                <a:gd name="T50" fmla="*/ 39 w 100"/>
                <a:gd name="T51" fmla="*/ 82 h 186"/>
                <a:gd name="T52" fmla="*/ 47 w 100"/>
                <a:gd name="T53" fmla="*/ 69 h 186"/>
                <a:gd name="T54" fmla="*/ 57 w 100"/>
                <a:gd name="T55" fmla="*/ 57 h 186"/>
                <a:gd name="T56" fmla="*/ 66 w 100"/>
                <a:gd name="T57" fmla="*/ 48 h 186"/>
                <a:gd name="T58" fmla="*/ 76 w 100"/>
                <a:gd name="T59" fmla="*/ 34 h 186"/>
                <a:gd name="T60" fmla="*/ 85 w 100"/>
                <a:gd name="T61" fmla="*/ 23 h 186"/>
                <a:gd name="T62" fmla="*/ 93 w 100"/>
                <a:gd name="T63" fmla="*/ 12 h 186"/>
                <a:gd name="T64" fmla="*/ 100 w 100"/>
                <a:gd name="T65" fmla="*/ 0 h 186"/>
                <a:gd name="T66" fmla="*/ 100 w 100"/>
                <a:gd name="T67" fmla="*/ 0 h 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86"/>
                <a:gd name="T104" fmla="*/ 100 w 100"/>
                <a:gd name="T105" fmla="*/ 186 h 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86">
                  <a:moveTo>
                    <a:pt x="100" y="0"/>
                  </a:moveTo>
                  <a:lnTo>
                    <a:pt x="95" y="12"/>
                  </a:lnTo>
                  <a:lnTo>
                    <a:pt x="87" y="23"/>
                  </a:lnTo>
                  <a:lnTo>
                    <a:pt x="81" y="34"/>
                  </a:lnTo>
                  <a:lnTo>
                    <a:pt x="74" y="48"/>
                  </a:lnTo>
                  <a:lnTo>
                    <a:pt x="66" y="59"/>
                  </a:lnTo>
                  <a:lnTo>
                    <a:pt x="59" y="72"/>
                  </a:lnTo>
                  <a:lnTo>
                    <a:pt x="53" y="84"/>
                  </a:lnTo>
                  <a:lnTo>
                    <a:pt x="45" y="97"/>
                  </a:lnTo>
                  <a:lnTo>
                    <a:pt x="39" y="105"/>
                  </a:lnTo>
                  <a:lnTo>
                    <a:pt x="36" y="114"/>
                  </a:lnTo>
                  <a:lnTo>
                    <a:pt x="30" y="124"/>
                  </a:lnTo>
                  <a:lnTo>
                    <a:pt x="26" y="133"/>
                  </a:lnTo>
                  <a:lnTo>
                    <a:pt x="19" y="147"/>
                  </a:lnTo>
                  <a:lnTo>
                    <a:pt x="11" y="160"/>
                  </a:lnTo>
                  <a:lnTo>
                    <a:pt x="3" y="173"/>
                  </a:lnTo>
                  <a:lnTo>
                    <a:pt x="0" y="186"/>
                  </a:lnTo>
                  <a:lnTo>
                    <a:pt x="0" y="173"/>
                  </a:lnTo>
                  <a:lnTo>
                    <a:pt x="0" y="162"/>
                  </a:lnTo>
                  <a:lnTo>
                    <a:pt x="3" y="150"/>
                  </a:lnTo>
                  <a:lnTo>
                    <a:pt x="7" y="139"/>
                  </a:lnTo>
                  <a:lnTo>
                    <a:pt x="11" y="128"/>
                  </a:lnTo>
                  <a:lnTo>
                    <a:pt x="19" y="116"/>
                  </a:lnTo>
                  <a:lnTo>
                    <a:pt x="24" y="105"/>
                  </a:lnTo>
                  <a:lnTo>
                    <a:pt x="32" y="95"/>
                  </a:lnTo>
                  <a:lnTo>
                    <a:pt x="39" y="82"/>
                  </a:lnTo>
                  <a:lnTo>
                    <a:pt x="47" y="69"/>
                  </a:lnTo>
                  <a:lnTo>
                    <a:pt x="57" y="57"/>
                  </a:lnTo>
                  <a:lnTo>
                    <a:pt x="66" y="48"/>
                  </a:lnTo>
                  <a:lnTo>
                    <a:pt x="76" y="34"/>
                  </a:lnTo>
                  <a:lnTo>
                    <a:pt x="85" y="23"/>
                  </a:lnTo>
                  <a:lnTo>
                    <a:pt x="93" y="12"/>
                  </a:lnTo>
                  <a:lnTo>
                    <a:pt x="100" y="0"/>
                  </a:lnTo>
                  <a:close/>
                </a:path>
              </a:pathLst>
            </a:custGeom>
            <a:solidFill>
              <a:srgbClr val="000000"/>
            </a:solidFill>
            <a:ln w="9525">
              <a:noFill/>
              <a:round/>
              <a:headEnd/>
              <a:tailEnd/>
            </a:ln>
          </p:spPr>
          <p:txBody>
            <a:bodyPr/>
            <a:lstStyle/>
            <a:p>
              <a:endParaRPr lang="fa-IR"/>
            </a:p>
          </p:txBody>
        </p:sp>
        <p:sp>
          <p:nvSpPr>
            <p:cNvPr id="12381" name="Freeform 89"/>
            <p:cNvSpPr>
              <a:spLocks/>
            </p:cNvSpPr>
            <p:nvPr/>
          </p:nvSpPr>
          <p:spPr bwMode="auto">
            <a:xfrm>
              <a:off x="3852" y="2531"/>
              <a:ext cx="31" cy="42"/>
            </a:xfrm>
            <a:custGeom>
              <a:avLst/>
              <a:gdLst>
                <a:gd name="T0" fmla="*/ 49 w 61"/>
                <a:gd name="T1" fmla="*/ 0 h 84"/>
                <a:gd name="T2" fmla="*/ 57 w 61"/>
                <a:gd name="T3" fmla="*/ 0 h 84"/>
                <a:gd name="T4" fmla="*/ 61 w 61"/>
                <a:gd name="T5" fmla="*/ 0 h 84"/>
                <a:gd name="T6" fmla="*/ 53 w 61"/>
                <a:gd name="T7" fmla="*/ 12 h 84"/>
                <a:gd name="T8" fmla="*/ 47 w 61"/>
                <a:gd name="T9" fmla="*/ 21 h 84"/>
                <a:gd name="T10" fmla="*/ 40 w 61"/>
                <a:gd name="T11" fmla="*/ 33 h 84"/>
                <a:gd name="T12" fmla="*/ 34 w 61"/>
                <a:gd name="T13" fmla="*/ 44 h 84"/>
                <a:gd name="T14" fmla="*/ 27 w 61"/>
                <a:gd name="T15" fmla="*/ 52 h 84"/>
                <a:gd name="T16" fmla="*/ 21 w 61"/>
                <a:gd name="T17" fmla="*/ 63 h 84"/>
                <a:gd name="T18" fmla="*/ 13 w 61"/>
                <a:gd name="T19" fmla="*/ 73 h 84"/>
                <a:gd name="T20" fmla="*/ 11 w 61"/>
                <a:gd name="T21" fmla="*/ 84 h 84"/>
                <a:gd name="T22" fmla="*/ 8 w 61"/>
                <a:gd name="T23" fmla="*/ 84 h 84"/>
                <a:gd name="T24" fmla="*/ 4 w 61"/>
                <a:gd name="T25" fmla="*/ 76 h 84"/>
                <a:gd name="T26" fmla="*/ 2 w 61"/>
                <a:gd name="T27" fmla="*/ 69 h 84"/>
                <a:gd name="T28" fmla="*/ 0 w 61"/>
                <a:gd name="T29" fmla="*/ 61 h 84"/>
                <a:gd name="T30" fmla="*/ 2 w 61"/>
                <a:gd name="T31" fmla="*/ 56 h 84"/>
                <a:gd name="T32" fmla="*/ 4 w 61"/>
                <a:gd name="T33" fmla="*/ 42 h 84"/>
                <a:gd name="T34" fmla="*/ 8 w 61"/>
                <a:gd name="T35" fmla="*/ 31 h 84"/>
                <a:gd name="T36" fmla="*/ 15 w 61"/>
                <a:gd name="T37" fmla="*/ 19 h 84"/>
                <a:gd name="T38" fmla="*/ 25 w 61"/>
                <a:gd name="T39" fmla="*/ 12 h 84"/>
                <a:gd name="T40" fmla="*/ 36 w 61"/>
                <a:gd name="T41" fmla="*/ 2 h 84"/>
                <a:gd name="T42" fmla="*/ 49 w 61"/>
                <a:gd name="T43" fmla="*/ 0 h 84"/>
                <a:gd name="T44" fmla="*/ 49 w 61"/>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84"/>
                <a:gd name="T71" fmla="*/ 61 w 61"/>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84">
                  <a:moveTo>
                    <a:pt x="49" y="0"/>
                  </a:moveTo>
                  <a:lnTo>
                    <a:pt x="57" y="0"/>
                  </a:lnTo>
                  <a:lnTo>
                    <a:pt x="61" y="0"/>
                  </a:lnTo>
                  <a:lnTo>
                    <a:pt x="53" y="12"/>
                  </a:lnTo>
                  <a:lnTo>
                    <a:pt x="47" y="21"/>
                  </a:lnTo>
                  <a:lnTo>
                    <a:pt x="40" y="33"/>
                  </a:lnTo>
                  <a:lnTo>
                    <a:pt x="34" y="44"/>
                  </a:lnTo>
                  <a:lnTo>
                    <a:pt x="27" y="52"/>
                  </a:lnTo>
                  <a:lnTo>
                    <a:pt x="21" y="63"/>
                  </a:lnTo>
                  <a:lnTo>
                    <a:pt x="13" y="73"/>
                  </a:lnTo>
                  <a:lnTo>
                    <a:pt x="11" y="84"/>
                  </a:lnTo>
                  <a:lnTo>
                    <a:pt x="8" y="84"/>
                  </a:lnTo>
                  <a:lnTo>
                    <a:pt x="4" y="76"/>
                  </a:lnTo>
                  <a:lnTo>
                    <a:pt x="2" y="69"/>
                  </a:lnTo>
                  <a:lnTo>
                    <a:pt x="0" y="61"/>
                  </a:lnTo>
                  <a:lnTo>
                    <a:pt x="2" y="56"/>
                  </a:lnTo>
                  <a:lnTo>
                    <a:pt x="4" y="42"/>
                  </a:lnTo>
                  <a:lnTo>
                    <a:pt x="8" y="31"/>
                  </a:lnTo>
                  <a:lnTo>
                    <a:pt x="15" y="19"/>
                  </a:lnTo>
                  <a:lnTo>
                    <a:pt x="25" y="12"/>
                  </a:lnTo>
                  <a:lnTo>
                    <a:pt x="36" y="2"/>
                  </a:lnTo>
                  <a:lnTo>
                    <a:pt x="49" y="0"/>
                  </a:lnTo>
                  <a:close/>
                </a:path>
              </a:pathLst>
            </a:custGeom>
            <a:solidFill>
              <a:srgbClr val="000000"/>
            </a:solidFill>
            <a:ln w="9525">
              <a:noFill/>
              <a:round/>
              <a:headEnd/>
              <a:tailEnd/>
            </a:ln>
          </p:spPr>
          <p:txBody>
            <a:bodyPr/>
            <a:lstStyle/>
            <a:p>
              <a:endParaRPr lang="fa-IR"/>
            </a:p>
          </p:txBody>
        </p:sp>
        <p:sp>
          <p:nvSpPr>
            <p:cNvPr id="12382" name="Freeform 90"/>
            <p:cNvSpPr>
              <a:spLocks/>
            </p:cNvSpPr>
            <p:nvPr/>
          </p:nvSpPr>
          <p:spPr bwMode="auto">
            <a:xfrm>
              <a:off x="4526" y="2531"/>
              <a:ext cx="364" cy="284"/>
            </a:xfrm>
            <a:custGeom>
              <a:avLst/>
              <a:gdLst>
                <a:gd name="T0" fmla="*/ 717 w 726"/>
                <a:gd name="T1" fmla="*/ 12 h 569"/>
                <a:gd name="T2" fmla="*/ 726 w 726"/>
                <a:gd name="T3" fmla="*/ 35 h 569"/>
                <a:gd name="T4" fmla="*/ 719 w 726"/>
                <a:gd name="T5" fmla="*/ 57 h 569"/>
                <a:gd name="T6" fmla="*/ 700 w 726"/>
                <a:gd name="T7" fmla="*/ 82 h 569"/>
                <a:gd name="T8" fmla="*/ 673 w 726"/>
                <a:gd name="T9" fmla="*/ 105 h 569"/>
                <a:gd name="T10" fmla="*/ 643 w 726"/>
                <a:gd name="T11" fmla="*/ 126 h 569"/>
                <a:gd name="T12" fmla="*/ 612 w 726"/>
                <a:gd name="T13" fmla="*/ 147 h 569"/>
                <a:gd name="T14" fmla="*/ 588 w 726"/>
                <a:gd name="T15" fmla="*/ 168 h 569"/>
                <a:gd name="T16" fmla="*/ 544 w 726"/>
                <a:gd name="T17" fmla="*/ 204 h 569"/>
                <a:gd name="T18" fmla="*/ 477 w 726"/>
                <a:gd name="T19" fmla="*/ 253 h 569"/>
                <a:gd name="T20" fmla="*/ 409 w 726"/>
                <a:gd name="T21" fmla="*/ 301 h 569"/>
                <a:gd name="T22" fmla="*/ 342 w 726"/>
                <a:gd name="T23" fmla="*/ 346 h 569"/>
                <a:gd name="T24" fmla="*/ 276 w 726"/>
                <a:gd name="T25" fmla="*/ 392 h 569"/>
                <a:gd name="T26" fmla="*/ 209 w 726"/>
                <a:gd name="T27" fmla="*/ 438 h 569"/>
                <a:gd name="T28" fmla="*/ 144 w 726"/>
                <a:gd name="T29" fmla="*/ 487 h 569"/>
                <a:gd name="T30" fmla="*/ 82 w 726"/>
                <a:gd name="T31" fmla="*/ 540 h 569"/>
                <a:gd name="T32" fmla="*/ 34 w 726"/>
                <a:gd name="T33" fmla="*/ 563 h 569"/>
                <a:gd name="T34" fmla="*/ 10 w 726"/>
                <a:gd name="T35" fmla="*/ 554 h 569"/>
                <a:gd name="T36" fmla="*/ 0 w 726"/>
                <a:gd name="T37" fmla="*/ 540 h 569"/>
                <a:gd name="T38" fmla="*/ 4 w 726"/>
                <a:gd name="T39" fmla="*/ 525 h 569"/>
                <a:gd name="T40" fmla="*/ 13 w 726"/>
                <a:gd name="T41" fmla="*/ 510 h 569"/>
                <a:gd name="T42" fmla="*/ 30 w 726"/>
                <a:gd name="T43" fmla="*/ 495 h 569"/>
                <a:gd name="T44" fmla="*/ 51 w 726"/>
                <a:gd name="T45" fmla="*/ 478 h 569"/>
                <a:gd name="T46" fmla="*/ 70 w 726"/>
                <a:gd name="T47" fmla="*/ 464 h 569"/>
                <a:gd name="T48" fmla="*/ 120 w 726"/>
                <a:gd name="T49" fmla="*/ 428 h 569"/>
                <a:gd name="T50" fmla="*/ 200 w 726"/>
                <a:gd name="T51" fmla="*/ 373 h 569"/>
                <a:gd name="T52" fmla="*/ 279 w 726"/>
                <a:gd name="T53" fmla="*/ 316 h 569"/>
                <a:gd name="T54" fmla="*/ 359 w 726"/>
                <a:gd name="T55" fmla="*/ 261 h 569"/>
                <a:gd name="T56" fmla="*/ 439 w 726"/>
                <a:gd name="T57" fmla="*/ 204 h 569"/>
                <a:gd name="T58" fmla="*/ 517 w 726"/>
                <a:gd name="T59" fmla="*/ 149 h 569"/>
                <a:gd name="T60" fmla="*/ 595 w 726"/>
                <a:gd name="T61" fmla="*/ 90 h 569"/>
                <a:gd name="T62" fmla="*/ 669 w 726"/>
                <a:gd name="T63" fmla="*/ 29 h 569"/>
                <a:gd name="T64" fmla="*/ 707 w 726"/>
                <a:gd name="T65" fmla="*/ 0 h 5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6"/>
                <a:gd name="T100" fmla="*/ 0 h 569"/>
                <a:gd name="T101" fmla="*/ 726 w 726"/>
                <a:gd name="T102" fmla="*/ 569 h 5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6" h="569">
                  <a:moveTo>
                    <a:pt x="707" y="0"/>
                  </a:moveTo>
                  <a:lnTo>
                    <a:pt x="717" y="12"/>
                  </a:lnTo>
                  <a:lnTo>
                    <a:pt x="724" y="23"/>
                  </a:lnTo>
                  <a:lnTo>
                    <a:pt x="726" y="35"/>
                  </a:lnTo>
                  <a:lnTo>
                    <a:pt x="724" y="48"/>
                  </a:lnTo>
                  <a:lnTo>
                    <a:pt x="719" y="57"/>
                  </a:lnTo>
                  <a:lnTo>
                    <a:pt x="711" y="71"/>
                  </a:lnTo>
                  <a:lnTo>
                    <a:pt x="700" y="82"/>
                  </a:lnTo>
                  <a:lnTo>
                    <a:pt x="690" y="94"/>
                  </a:lnTo>
                  <a:lnTo>
                    <a:pt x="673" y="105"/>
                  </a:lnTo>
                  <a:lnTo>
                    <a:pt x="660" y="115"/>
                  </a:lnTo>
                  <a:lnTo>
                    <a:pt x="643" y="126"/>
                  </a:lnTo>
                  <a:lnTo>
                    <a:pt x="627" y="137"/>
                  </a:lnTo>
                  <a:lnTo>
                    <a:pt x="612" y="147"/>
                  </a:lnTo>
                  <a:lnTo>
                    <a:pt x="599" y="158"/>
                  </a:lnTo>
                  <a:lnTo>
                    <a:pt x="588" y="168"/>
                  </a:lnTo>
                  <a:lnTo>
                    <a:pt x="576" y="179"/>
                  </a:lnTo>
                  <a:lnTo>
                    <a:pt x="544" y="204"/>
                  </a:lnTo>
                  <a:lnTo>
                    <a:pt x="510" y="230"/>
                  </a:lnTo>
                  <a:lnTo>
                    <a:pt x="477" y="253"/>
                  </a:lnTo>
                  <a:lnTo>
                    <a:pt x="443" y="278"/>
                  </a:lnTo>
                  <a:lnTo>
                    <a:pt x="409" y="301"/>
                  </a:lnTo>
                  <a:lnTo>
                    <a:pt x="376" y="324"/>
                  </a:lnTo>
                  <a:lnTo>
                    <a:pt x="342" y="346"/>
                  </a:lnTo>
                  <a:lnTo>
                    <a:pt x="310" y="369"/>
                  </a:lnTo>
                  <a:lnTo>
                    <a:pt x="276" y="392"/>
                  </a:lnTo>
                  <a:lnTo>
                    <a:pt x="241" y="415"/>
                  </a:lnTo>
                  <a:lnTo>
                    <a:pt x="209" y="438"/>
                  </a:lnTo>
                  <a:lnTo>
                    <a:pt x="177" y="464"/>
                  </a:lnTo>
                  <a:lnTo>
                    <a:pt x="144" y="487"/>
                  </a:lnTo>
                  <a:lnTo>
                    <a:pt x="112" y="514"/>
                  </a:lnTo>
                  <a:lnTo>
                    <a:pt x="82" y="540"/>
                  </a:lnTo>
                  <a:lnTo>
                    <a:pt x="53" y="569"/>
                  </a:lnTo>
                  <a:lnTo>
                    <a:pt x="34" y="563"/>
                  </a:lnTo>
                  <a:lnTo>
                    <a:pt x="21" y="559"/>
                  </a:lnTo>
                  <a:lnTo>
                    <a:pt x="10" y="554"/>
                  </a:lnTo>
                  <a:lnTo>
                    <a:pt x="4" y="548"/>
                  </a:lnTo>
                  <a:lnTo>
                    <a:pt x="0" y="540"/>
                  </a:lnTo>
                  <a:lnTo>
                    <a:pt x="0" y="533"/>
                  </a:lnTo>
                  <a:lnTo>
                    <a:pt x="4" y="525"/>
                  </a:lnTo>
                  <a:lnTo>
                    <a:pt x="8" y="518"/>
                  </a:lnTo>
                  <a:lnTo>
                    <a:pt x="13" y="510"/>
                  </a:lnTo>
                  <a:lnTo>
                    <a:pt x="21" y="502"/>
                  </a:lnTo>
                  <a:lnTo>
                    <a:pt x="30" y="495"/>
                  </a:lnTo>
                  <a:lnTo>
                    <a:pt x="40" y="487"/>
                  </a:lnTo>
                  <a:lnTo>
                    <a:pt x="51" y="478"/>
                  </a:lnTo>
                  <a:lnTo>
                    <a:pt x="61" y="472"/>
                  </a:lnTo>
                  <a:lnTo>
                    <a:pt x="70" y="464"/>
                  </a:lnTo>
                  <a:lnTo>
                    <a:pt x="82" y="461"/>
                  </a:lnTo>
                  <a:lnTo>
                    <a:pt x="120" y="428"/>
                  </a:lnTo>
                  <a:lnTo>
                    <a:pt x="160" y="402"/>
                  </a:lnTo>
                  <a:lnTo>
                    <a:pt x="200" y="373"/>
                  </a:lnTo>
                  <a:lnTo>
                    <a:pt x="240" y="345"/>
                  </a:lnTo>
                  <a:lnTo>
                    <a:pt x="279" y="316"/>
                  </a:lnTo>
                  <a:lnTo>
                    <a:pt x="319" y="289"/>
                  </a:lnTo>
                  <a:lnTo>
                    <a:pt x="359" y="261"/>
                  </a:lnTo>
                  <a:lnTo>
                    <a:pt x="399" y="234"/>
                  </a:lnTo>
                  <a:lnTo>
                    <a:pt x="439" y="204"/>
                  </a:lnTo>
                  <a:lnTo>
                    <a:pt x="479" y="177"/>
                  </a:lnTo>
                  <a:lnTo>
                    <a:pt x="517" y="149"/>
                  </a:lnTo>
                  <a:lnTo>
                    <a:pt x="557" y="120"/>
                  </a:lnTo>
                  <a:lnTo>
                    <a:pt x="595" y="90"/>
                  </a:lnTo>
                  <a:lnTo>
                    <a:pt x="633" y="61"/>
                  </a:lnTo>
                  <a:lnTo>
                    <a:pt x="669" y="29"/>
                  </a:lnTo>
                  <a:lnTo>
                    <a:pt x="707" y="0"/>
                  </a:lnTo>
                  <a:close/>
                </a:path>
              </a:pathLst>
            </a:custGeom>
            <a:solidFill>
              <a:srgbClr val="FFFFC2"/>
            </a:solidFill>
            <a:ln w="9525">
              <a:noFill/>
              <a:round/>
              <a:headEnd/>
              <a:tailEnd/>
            </a:ln>
          </p:spPr>
          <p:txBody>
            <a:bodyPr/>
            <a:lstStyle/>
            <a:p>
              <a:endParaRPr lang="fa-IR"/>
            </a:p>
          </p:txBody>
        </p:sp>
        <p:sp>
          <p:nvSpPr>
            <p:cNvPr id="12383" name="Freeform 91"/>
            <p:cNvSpPr>
              <a:spLocks/>
            </p:cNvSpPr>
            <p:nvPr/>
          </p:nvSpPr>
          <p:spPr bwMode="auto">
            <a:xfrm>
              <a:off x="4264" y="2574"/>
              <a:ext cx="51" cy="106"/>
            </a:xfrm>
            <a:custGeom>
              <a:avLst/>
              <a:gdLst>
                <a:gd name="T0" fmla="*/ 6 w 103"/>
                <a:gd name="T1" fmla="*/ 0 h 211"/>
                <a:gd name="T2" fmla="*/ 12 w 103"/>
                <a:gd name="T3" fmla="*/ 11 h 211"/>
                <a:gd name="T4" fmla="*/ 19 w 103"/>
                <a:gd name="T5" fmla="*/ 23 h 211"/>
                <a:gd name="T6" fmla="*/ 25 w 103"/>
                <a:gd name="T7" fmla="*/ 36 h 211"/>
                <a:gd name="T8" fmla="*/ 33 w 103"/>
                <a:gd name="T9" fmla="*/ 47 h 211"/>
                <a:gd name="T10" fmla="*/ 38 w 103"/>
                <a:gd name="T11" fmla="*/ 59 h 211"/>
                <a:gd name="T12" fmla="*/ 44 w 103"/>
                <a:gd name="T13" fmla="*/ 74 h 211"/>
                <a:gd name="T14" fmla="*/ 52 w 103"/>
                <a:gd name="T15" fmla="*/ 87 h 211"/>
                <a:gd name="T16" fmla="*/ 57 w 103"/>
                <a:gd name="T17" fmla="*/ 103 h 211"/>
                <a:gd name="T18" fmla="*/ 61 w 103"/>
                <a:gd name="T19" fmla="*/ 116 h 211"/>
                <a:gd name="T20" fmla="*/ 69 w 103"/>
                <a:gd name="T21" fmla="*/ 129 h 211"/>
                <a:gd name="T22" fmla="*/ 72 w 103"/>
                <a:gd name="T23" fmla="*/ 142 h 211"/>
                <a:gd name="T24" fmla="*/ 78 w 103"/>
                <a:gd name="T25" fmla="*/ 158 h 211"/>
                <a:gd name="T26" fmla="*/ 84 w 103"/>
                <a:gd name="T27" fmla="*/ 171 h 211"/>
                <a:gd name="T28" fmla="*/ 91 w 103"/>
                <a:gd name="T29" fmla="*/ 184 h 211"/>
                <a:gd name="T30" fmla="*/ 95 w 103"/>
                <a:gd name="T31" fmla="*/ 198 h 211"/>
                <a:gd name="T32" fmla="*/ 103 w 103"/>
                <a:gd name="T33" fmla="*/ 211 h 211"/>
                <a:gd name="T34" fmla="*/ 95 w 103"/>
                <a:gd name="T35" fmla="*/ 198 h 211"/>
                <a:gd name="T36" fmla="*/ 88 w 103"/>
                <a:gd name="T37" fmla="*/ 186 h 211"/>
                <a:gd name="T38" fmla="*/ 78 w 103"/>
                <a:gd name="T39" fmla="*/ 175 h 211"/>
                <a:gd name="T40" fmla="*/ 69 w 103"/>
                <a:gd name="T41" fmla="*/ 161 h 211"/>
                <a:gd name="T42" fmla="*/ 59 w 103"/>
                <a:gd name="T43" fmla="*/ 148 h 211"/>
                <a:gd name="T44" fmla="*/ 50 w 103"/>
                <a:gd name="T45" fmla="*/ 135 h 211"/>
                <a:gd name="T46" fmla="*/ 40 w 103"/>
                <a:gd name="T47" fmla="*/ 122 h 211"/>
                <a:gd name="T48" fmla="*/ 33 w 103"/>
                <a:gd name="T49" fmla="*/ 110 h 211"/>
                <a:gd name="T50" fmla="*/ 23 w 103"/>
                <a:gd name="T51" fmla="*/ 95 h 211"/>
                <a:gd name="T52" fmla="*/ 15 w 103"/>
                <a:gd name="T53" fmla="*/ 82 h 211"/>
                <a:gd name="T54" fmla="*/ 8 w 103"/>
                <a:gd name="T55" fmla="*/ 68 h 211"/>
                <a:gd name="T56" fmla="*/ 4 w 103"/>
                <a:gd name="T57" fmla="*/ 55 h 211"/>
                <a:gd name="T58" fmla="*/ 0 w 103"/>
                <a:gd name="T59" fmla="*/ 40 h 211"/>
                <a:gd name="T60" fmla="*/ 0 w 103"/>
                <a:gd name="T61" fmla="*/ 27 h 211"/>
                <a:gd name="T62" fmla="*/ 0 w 103"/>
                <a:gd name="T63" fmla="*/ 13 h 211"/>
                <a:gd name="T64" fmla="*/ 6 w 103"/>
                <a:gd name="T65" fmla="*/ 0 h 211"/>
                <a:gd name="T66" fmla="*/ 6 w 103"/>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
                <a:gd name="T103" fmla="*/ 0 h 211"/>
                <a:gd name="T104" fmla="*/ 103 w 103"/>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 h="211">
                  <a:moveTo>
                    <a:pt x="6" y="0"/>
                  </a:moveTo>
                  <a:lnTo>
                    <a:pt x="12" y="11"/>
                  </a:lnTo>
                  <a:lnTo>
                    <a:pt x="19" y="23"/>
                  </a:lnTo>
                  <a:lnTo>
                    <a:pt x="25" y="36"/>
                  </a:lnTo>
                  <a:lnTo>
                    <a:pt x="33" y="47"/>
                  </a:lnTo>
                  <a:lnTo>
                    <a:pt x="38" y="59"/>
                  </a:lnTo>
                  <a:lnTo>
                    <a:pt x="44" y="74"/>
                  </a:lnTo>
                  <a:lnTo>
                    <a:pt x="52" y="87"/>
                  </a:lnTo>
                  <a:lnTo>
                    <a:pt x="57" y="103"/>
                  </a:lnTo>
                  <a:lnTo>
                    <a:pt x="61" y="116"/>
                  </a:lnTo>
                  <a:lnTo>
                    <a:pt x="69" y="129"/>
                  </a:lnTo>
                  <a:lnTo>
                    <a:pt x="72" y="142"/>
                  </a:lnTo>
                  <a:lnTo>
                    <a:pt x="78" y="158"/>
                  </a:lnTo>
                  <a:lnTo>
                    <a:pt x="84" y="171"/>
                  </a:lnTo>
                  <a:lnTo>
                    <a:pt x="91" y="184"/>
                  </a:lnTo>
                  <a:lnTo>
                    <a:pt x="95" y="198"/>
                  </a:lnTo>
                  <a:lnTo>
                    <a:pt x="103" y="211"/>
                  </a:lnTo>
                  <a:lnTo>
                    <a:pt x="95" y="198"/>
                  </a:lnTo>
                  <a:lnTo>
                    <a:pt x="88" y="186"/>
                  </a:lnTo>
                  <a:lnTo>
                    <a:pt x="78" y="175"/>
                  </a:lnTo>
                  <a:lnTo>
                    <a:pt x="69" y="161"/>
                  </a:lnTo>
                  <a:lnTo>
                    <a:pt x="59" y="148"/>
                  </a:lnTo>
                  <a:lnTo>
                    <a:pt x="50" y="135"/>
                  </a:lnTo>
                  <a:lnTo>
                    <a:pt x="40" y="122"/>
                  </a:lnTo>
                  <a:lnTo>
                    <a:pt x="33" y="110"/>
                  </a:lnTo>
                  <a:lnTo>
                    <a:pt x="23" y="95"/>
                  </a:lnTo>
                  <a:lnTo>
                    <a:pt x="15" y="82"/>
                  </a:lnTo>
                  <a:lnTo>
                    <a:pt x="8" y="68"/>
                  </a:lnTo>
                  <a:lnTo>
                    <a:pt x="4" y="55"/>
                  </a:lnTo>
                  <a:lnTo>
                    <a:pt x="0" y="40"/>
                  </a:lnTo>
                  <a:lnTo>
                    <a:pt x="0" y="27"/>
                  </a:lnTo>
                  <a:lnTo>
                    <a:pt x="0" y="13"/>
                  </a:lnTo>
                  <a:lnTo>
                    <a:pt x="6" y="0"/>
                  </a:lnTo>
                  <a:close/>
                </a:path>
              </a:pathLst>
            </a:custGeom>
            <a:solidFill>
              <a:srgbClr val="BFC9FF"/>
            </a:solidFill>
            <a:ln w="9525">
              <a:noFill/>
              <a:round/>
              <a:headEnd/>
              <a:tailEnd/>
            </a:ln>
          </p:spPr>
          <p:txBody>
            <a:bodyPr/>
            <a:lstStyle/>
            <a:p>
              <a:endParaRPr lang="fa-IR"/>
            </a:p>
          </p:txBody>
        </p:sp>
        <p:sp>
          <p:nvSpPr>
            <p:cNvPr id="12384" name="Freeform 92"/>
            <p:cNvSpPr>
              <a:spLocks/>
            </p:cNvSpPr>
            <p:nvPr/>
          </p:nvSpPr>
          <p:spPr bwMode="auto">
            <a:xfrm>
              <a:off x="4656" y="2574"/>
              <a:ext cx="32" cy="50"/>
            </a:xfrm>
            <a:custGeom>
              <a:avLst/>
              <a:gdLst>
                <a:gd name="T0" fmla="*/ 57 w 64"/>
                <a:gd name="T1" fmla="*/ 0 h 99"/>
                <a:gd name="T2" fmla="*/ 57 w 64"/>
                <a:gd name="T3" fmla="*/ 4 h 99"/>
                <a:gd name="T4" fmla="*/ 60 w 64"/>
                <a:gd name="T5" fmla="*/ 13 h 99"/>
                <a:gd name="T6" fmla="*/ 60 w 64"/>
                <a:gd name="T7" fmla="*/ 21 h 99"/>
                <a:gd name="T8" fmla="*/ 62 w 64"/>
                <a:gd name="T9" fmla="*/ 30 h 99"/>
                <a:gd name="T10" fmla="*/ 62 w 64"/>
                <a:gd name="T11" fmla="*/ 42 h 99"/>
                <a:gd name="T12" fmla="*/ 64 w 64"/>
                <a:gd name="T13" fmla="*/ 53 h 99"/>
                <a:gd name="T14" fmla="*/ 64 w 64"/>
                <a:gd name="T15" fmla="*/ 63 h 99"/>
                <a:gd name="T16" fmla="*/ 64 w 64"/>
                <a:gd name="T17" fmla="*/ 76 h 99"/>
                <a:gd name="T18" fmla="*/ 60 w 64"/>
                <a:gd name="T19" fmla="*/ 82 h 99"/>
                <a:gd name="T20" fmla="*/ 59 w 64"/>
                <a:gd name="T21" fmla="*/ 89 h 99"/>
                <a:gd name="T22" fmla="*/ 55 w 64"/>
                <a:gd name="T23" fmla="*/ 93 h 99"/>
                <a:gd name="T24" fmla="*/ 51 w 64"/>
                <a:gd name="T25" fmla="*/ 99 h 99"/>
                <a:gd name="T26" fmla="*/ 43 w 64"/>
                <a:gd name="T27" fmla="*/ 97 h 99"/>
                <a:gd name="T28" fmla="*/ 34 w 64"/>
                <a:gd name="T29" fmla="*/ 93 h 99"/>
                <a:gd name="T30" fmla="*/ 26 w 64"/>
                <a:gd name="T31" fmla="*/ 87 h 99"/>
                <a:gd name="T32" fmla="*/ 15 w 64"/>
                <a:gd name="T33" fmla="*/ 78 h 99"/>
                <a:gd name="T34" fmla="*/ 3 w 64"/>
                <a:gd name="T35" fmla="*/ 66 h 99"/>
                <a:gd name="T36" fmla="*/ 0 w 64"/>
                <a:gd name="T37" fmla="*/ 53 h 99"/>
                <a:gd name="T38" fmla="*/ 3 w 64"/>
                <a:gd name="T39" fmla="*/ 42 h 99"/>
                <a:gd name="T40" fmla="*/ 9 w 64"/>
                <a:gd name="T41" fmla="*/ 32 h 99"/>
                <a:gd name="T42" fmla="*/ 17 w 64"/>
                <a:gd name="T43" fmla="*/ 23 h 99"/>
                <a:gd name="T44" fmla="*/ 30 w 64"/>
                <a:gd name="T45" fmla="*/ 13 h 99"/>
                <a:gd name="T46" fmla="*/ 36 w 64"/>
                <a:gd name="T47" fmla="*/ 9 h 99"/>
                <a:gd name="T48" fmla="*/ 43 w 64"/>
                <a:gd name="T49" fmla="*/ 6 h 99"/>
                <a:gd name="T50" fmla="*/ 51 w 64"/>
                <a:gd name="T51" fmla="*/ 2 h 99"/>
                <a:gd name="T52" fmla="*/ 57 w 64"/>
                <a:gd name="T53" fmla="*/ 0 h 99"/>
                <a:gd name="T54" fmla="*/ 57 w 64"/>
                <a:gd name="T55" fmla="*/ 0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
                <a:gd name="T85" fmla="*/ 0 h 99"/>
                <a:gd name="T86" fmla="*/ 64 w 64"/>
                <a:gd name="T87" fmla="*/ 99 h 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 h="99">
                  <a:moveTo>
                    <a:pt x="57" y="0"/>
                  </a:moveTo>
                  <a:lnTo>
                    <a:pt x="57" y="4"/>
                  </a:lnTo>
                  <a:lnTo>
                    <a:pt x="60" y="13"/>
                  </a:lnTo>
                  <a:lnTo>
                    <a:pt x="60" y="21"/>
                  </a:lnTo>
                  <a:lnTo>
                    <a:pt x="62" y="30"/>
                  </a:lnTo>
                  <a:lnTo>
                    <a:pt x="62" y="42"/>
                  </a:lnTo>
                  <a:lnTo>
                    <a:pt x="64" y="53"/>
                  </a:lnTo>
                  <a:lnTo>
                    <a:pt x="64" y="63"/>
                  </a:lnTo>
                  <a:lnTo>
                    <a:pt x="64" y="76"/>
                  </a:lnTo>
                  <a:lnTo>
                    <a:pt x="60" y="82"/>
                  </a:lnTo>
                  <a:lnTo>
                    <a:pt x="59" y="89"/>
                  </a:lnTo>
                  <a:lnTo>
                    <a:pt x="55" y="93"/>
                  </a:lnTo>
                  <a:lnTo>
                    <a:pt x="51" y="99"/>
                  </a:lnTo>
                  <a:lnTo>
                    <a:pt x="43" y="97"/>
                  </a:lnTo>
                  <a:lnTo>
                    <a:pt x="34" y="93"/>
                  </a:lnTo>
                  <a:lnTo>
                    <a:pt x="26" y="87"/>
                  </a:lnTo>
                  <a:lnTo>
                    <a:pt x="15" y="78"/>
                  </a:lnTo>
                  <a:lnTo>
                    <a:pt x="3" y="66"/>
                  </a:lnTo>
                  <a:lnTo>
                    <a:pt x="0" y="53"/>
                  </a:lnTo>
                  <a:lnTo>
                    <a:pt x="3" y="42"/>
                  </a:lnTo>
                  <a:lnTo>
                    <a:pt x="9" y="32"/>
                  </a:lnTo>
                  <a:lnTo>
                    <a:pt x="17" y="23"/>
                  </a:lnTo>
                  <a:lnTo>
                    <a:pt x="30" y="13"/>
                  </a:lnTo>
                  <a:lnTo>
                    <a:pt x="36" y="9"/>
                  </a:lnTo>
                  <a:lnTo>
                    <a:pt x="43" y="6"/>
                  </a:lnTo>
                  <a:lnTo>
                    <a:pt x="51" y="2"/>
                  </a:lnTo>
                  <a:lnTo>
                    <a:pt x="57" y="0"/>
                  </a:lnTo>
                  <a:close/>
                </a:path>
              </a:pathLst>
            </a:custGeom>
            <a:solidFill>
              <a:srgbClr val="FFD6C9"/>
            </a:solidFill>
            <a:ln w="9525">
              <a:noFill/>
              <a:round/>
              <a:headEnd/>
              <a:tailEnd/>
            </a:ln>
          </p:spPr>
          <p:txBody>
            <a:bodyPr/>
            <a:lstStyle/>
            <a:p>
              <a:endParaRPr lang="fa-IR"/>
            </a:p>
          </p:txBody>
        </p:sp>
        <p:sp>
          <p:nvSpPr>
            <p:cNvPr id="12385" name="Freeform 93"/>
            <p:cNvSpPr>
              <a:spLocks/>
            </p:cNvSpPr>
            <p:nvPr/>
          </p:nvSpPr>
          <p:spPr bwMode="auto">
            <a:xfrm>
              <a:off x="4042" y="2588"/>
              <a:ext cx="8" cy="29"/>
            </a:xfrm>
            <a:custGeom>
              <a:avLst/>
              <a:gdLst>
                <a:gd name="T0" fmla="*/ 17 w 17"/>
                <a:gd name="T1" fmla="*/ 0 h 58"/>
                <a:gd name="T2" fmla="*/ 16 w 17"/>
                <a:gd name="T3" fmla="*/ 5 h 58"/>
                <a:gd name="T4" fmla="*/ 16 w 17"/>
                <a:gd name="T5" fmla="*/ 13 h 58"/>
                <a:gd name="T6" fmla="*/ 16 w 17"/>
                <a:gd name="T7" fmla="*/ 20 h 58"/>
                <a:gd name="T8" fmla="*/ 16 w 17"/>
                <a:gd name="T9" fmla="*/ 26 h 58"/>
                <a:gd name="T10" fmla="*/ 14 w 17"/>
                <a:gd name="T11" fmla="*/ 39 h 58"/>
                <a:gd name="T12" fmla="*/ 14 w 17"/>
                <a:gd name="T13" fmla="*/ 49 h 58"/>
                <a:gd name="T14" fmla="*/ 10 w 17"/>
                <a:gd name="T15" fmla="*/ 55 h 58"/>
                <a:gd name="T16" fmla="*/ 8 w 17"/>
                <a:gd name="T17" fmla="*/ 58 h 58"/>
                <a:gd name="T18" fmla="*/ 4 w 17"/>
                <a:gd name="T19" fmla="*/ 58 h 58"/>
                <a:gd name="T20" fmla="*/ 2 w 17"/>
                <a:gd name="T21" fmla="*/ 57 h 58"/>
                <a:gd name="T22" fmla="*/ 0 w 17"/>
                <a:gd name="T23" fmla="*/ 51 h 58"/>
                <a:gd name="T24" fmla="*/ 0 w 17"/>
                <a:gd name="T25" fmla="*/ 45 h 58"/>
                <a:gd name="T26" fmla="*/ 0 w 17"/>
                <a:gd name="T27" fmla="*/ 36 h 58"/>
                <a:gd name="T28" fmla="*/ 2 w 17"/>
                <a:gd name="T29" fmla="*/ 26 h 58"/>
                <a:gd name="T30" fmla="*/ 4 w 17"/>
                <a:gd name="T31" fmla="*/ 15 h 58"/>
                <a:gd name="T32" fmla="*/ 10 w 17"/>
                <a:gd name="T33" fmla="*/ 3 h 58"/>
                <a:gd name="T34" fmla="*/ 14 w 17"/>
                <a:gd name="T35" fmla="*/ 1 h 58"/>
                <a:gd name="T36" fmla="*/ 17 w 17"/>
                <a:gd name="T37" fmla="*/ 0 h 58"/>
                <a:gd name="T38" fmla="*/ 17 w 17"/>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58"/>
                <a:gd name="T62" fmla="*/ 17 w 17"/>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58">
                  <a:moveTo>
                    <a:pt x="17" y="0"/>
                  </a:moveTo>
                  <a:lnTo>
                    <a:pt x="16" y="5"/>
                  </a:lnTo>
                  <a:lnTo>
                    <a:pt x="16" y="13"/>
                  </a:lnTo>
                  <a:lnTo>
                    <a:pt x="16" y="20"/>
                  </a:lnTo>
                  <a:lnTo>
                    <a:pt x="16" y="26"/>
                  </a:lnTo>
                  <a:lnTo>
                    <a:pt x="14" y="39"/>
                  </a:lnTo>
                  <a:lnTo>
                    <a:pt x="14" y="49"/>
                  </a:lnTo>
                  <a:lnTo>
                    <a:pt x="10" y="55"/>
                  </a:lnTo>
                  <a:lnTo>
                    <a:pt x="8" y="58"/>
                  </a:lnTo>
                  <a:lnTo>
                    <a:pt x="4" y="58"/>
                  </a:lnTo>
                  <a:lnTo>
                    <a:pt x="2" y="57"/>
                  </a:lnTo>
                  <a:lnTo>
                    <a:pt x="0" y="51"/>
                  </a:lnTo>
                  <a:lnTo>
                    <a:pt x="0" y="45"/>
                  </a:lnTo>
                  <a:lnTo>
                    <a:pt x="0" y="36"/>
                  </a:lnTo>
                  <a:lnTo>
                    <a:pt x="2" y="26"/>
                  </a:lnTo>
                  <a:lnTo>
                    <a:pt x="4" y="15"/>
                  </a:lnTo>
                  <a:lnTo>
                    <a:pt x="10" y="3"/>
                  </a:lnTo>
                  <a:lnTo>
                    <a:pt x="14" y="1"/>
                  </a:lnTo>
                  <a:lnTo>
                    <a:pt x="17" y="0"/>
                  </a:lnTo>
                  <a:close/>
                </a:path>
              </a:pathLst>
            </a:custGeom>
            <a:solidFill>
              <a:srgbClr val="000000"/>
            </a:solidFill>
            <a:ln w="9525">
              <a:noFill/>
              <a:round/>
              <a:headEnd/>
              <a:tailEnd/>
            </a:ln>
          </p:spPr>
          <p:txBody>
            <a:bodyPr/>
            <a:lstStyle/>
            <a:p>
              <a:endParaRPr lang="fa-IR"/>
            </a:p>
          </p:txBody>
        </p:sp>
        <p:sp>
          <p:nvSpPr>
            <p:cNvPr id="12386" name="Freeform 94"/>
            <p:cNvSpPr>
              <a:spLocks/>
            </p:cNvSpPr>
            <p:nvPr/>
          </p:nvSpPr>
          <p:spPr bwMode="auto">
            <a:xfrm>
              <a:off x="4553" y="2617"/>
              <a:ext cx="21" cy="14"/>
            </a:xfrm>
            <a:custGeom>
              <a:avLst/>
              <a:gdLst>
                <a:gd name="T0" fmla="*/ 42 w 42"/>
                <a:gd name="T1" fmla="*/ 0 h 27"/>
                <a:gd name="T2" fmla="*/ 42 w 42"/>
                <a:gd name="T3" fmla="*/ 6 h 27"/>
                <a:gd name="T4" fmla="*/ 40 w 42"/>
                <a:gd name="T5" fmla="*/ 14 h 27"/>
                <a:gd name="T6" fmla="*/ 33 w 42"/>
                <a:gd name="T7" fmla="*/ 18 h 27"/>
                <a:gd name="T8" fmla="*/ 29 w 42"/>
                <a:gd name="T9" fmla="*/ 23 h 27"/>
                <a:gd name="T10" fmla="*/ 17 w 42"/>
                <a:gd name="T11" fmla="*/ 25 h 27"/>
                <a:gd name="T12" fmla="*/ 10 w 42"/>
                <a:gd name="T13" fmla="*/ 27 h 27"/>
                <a:gd name="T14" fmla="*/ 2 w 42"/>
                <a:gd name="T15" fmla="*/ 27 h 27"/>
                <a:gd name="T16" fmla="*/ 0 w 42"/>
                <a:gd name="T17" fmla="*/ 27 h 27"/>
                <a:gd name="T18" fmla="*/ 0 w 42"/>
                <a:gd name="T19" fmla="*/ 23 h 27"/>
                <a:gd name="T20" fmla="*/ 4 w 42"/>
                <a:gd name="T21" fmla="*/ 18 h 27"/>
                <a:gd name="T22" fmla="*/ 12 w 42"/>
                <a:gd name="T23" fmla="*/ 14 h 27"/>
                <a:gd name="T24" fmla="*/ 21 w 42"/>
                <a:gd name="T25" fmla="*/ 8 h 27"/>
                <a:gd name="T26" fmla="*/ 31 w 42"/>
                <a:gd name="T27" fmla="*/ 4 h 27"/>
                <a:gd name="T28" fmla="*/ 42 w 42"/>
                <a:gd name="T29" fmla="*/ 0 h 27"/>
                <a:gd name="T30" fmla="*/ 42 w 42"/>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42" y="0"/>
                  </a:moveTo>
                  <a:lnTo>
                    <a:pt x="42" y="6"/>
                  </a:lnTo>
                  <a:lnTo>
                    <a:pt x="40" y="14"/>
                  </a:lnTo>
                  <a:lnTo>
                    <a:pt x="33" y="18"/>
                  </a:lnTo>
                  <a:lnTo>
                    <a:pt x="29" y="23"/>
                  </a:lnTo>
                  <a:lnTo>
                    <a:pt x="17" y="25"/>
                  </a:lnTo>
                  <a:lnTo>
                    <a:pt x="10" y="27"/>
                  </a:lnTo>
                  <a:lnTo>
                    <a:pt x="2" y="27"/>
                  </a:lnTo>
                  <a:lnTo>
                    <a:pt x="0" y="27"/>
                  </a:lnTo>
                  <a:lnTo>
                    <a:pt x="0" y="23"/>
                  </a:lnTo>
                  <a:lnTo>
                    <a:pt x="4" y="18"/>
                  </a:lnTo>
                  <a:lnTo>
                    <a:pt x="12" y="14"/>
                  </a:lnTo>
                  <a:lnTo>
                    <a:pt x="21" y="8"/>
                  </a:lnTo>
                  <a:lnTo>
                    <a:pt x="31" y="4"/>
                  </a:lnTo>
                  <a:lnTo>
                    <a:pt x="42" y="0"/>
                  </a:lnTo>
                  <a:close/>
                </a:path>
              </a:pathLst>
            </a:custGeom>
            <a:solidFill>
              <a:srgbClr val="000000"/>
            </a:solidFill>
            <a:ln w="9525">
              <a:noFill/>
              <a:round/>
              <a:headEnd/>
              <a:tailEnd/>
            </a:ln>
          </p:spPr>
          <p:txBody>
            <a:bodyPr/>
            <a:lstStyle/>
            <a:p>
              <a:endParaRPr lang="fa-IR"/>
            </a:p>
          </p:txBody>
        </p:sp>
        <p:sp>
          <p:nvSpPr>
            <p:cNvPr id="12387" name="Freeform 95"/>
            <p:cNvSpPr>
              <a:spLocks/>
            </p:cNvSpPr>
            <p:nvPr/>
          </p:nvSpPr>
          <p:spPr bwMode="auto">
            <a:xfrm>
              <a:off x="4510" y="2617"/>
              <a:ext cx="384" cy="486"/>
            </a:xfrm>
            <a:custGeom>
              <a:avLst/>
              <a:gdLst>
                <a:gd name="T0" fmla="*/ 732 w 768"/>
                <a:gd name="T1" fmla="*/ 18 h 972"/>
                <a:gd name="T2" fmla="*/ 749 w 768"/>
                <a:gd name="T3" fmla="*/ 61 h 972"/>
                <a:gd name="T4" fmla="*/ 756 w 768"/>
                <a:gd name="T5" fmla="*/ 113 h 972"/>
                <a:gd name="T6" fmla="*/ 758 w 768"/>
                <a:gd name="T7" fmla="*/ 168 h 972"/>
                <a:gd name="T8" fmla="*/ 762 w 768"/>
                <a:gd name="T9" fmla="*/ 223 h 972"/>
                <a:gd name="T10" fmla="*/ 768 w 768"/>
                <a:gd name="T11" fmla="*/ 265 h 972"/>
                <a:gd name="T12" fmla="*/ 758 w 768"/>
                <a:gd name="T13" fmla="*/ 291 h 972"/>
                <a:gd name="T14" fmla="*/ 745 w 768"/>
                <a:gd name="T15" fmla="*/ 291 h 972"/>
                <a:gd name="T16" fmla="*/ 743 w 768"/>
                <a:gd name="T17" fmla="*/ 276 h 972"/>
                <a:gd name="T18" fmla="*/ 726 w 768"/>
                <a:gd name="T19" fmla="*/ 297 h 972"/>
                <a:gd name="T20" fmla="*/ 722 w 768"/>
                <a:gd name="T21" fmla="*/ 326 h 972"/>
                <a:gd name="T22" fmla="*/ 707 w 768"/>
                <a:gd name="T23" fmla="*/ 322 h 972"/>
                <a:gd name="T24" fmla="*/ 694 w 768"/>
                <a:gd name="T25" fmla="*/ 272 h 972"/>
                <a:gd name="T26" fmla="*/ 665 w 768"/>
                <a:gd name="T27" fmla="*/ 229 h 972"/>
                <a:gd name="T28" fmla="*/ 629 w 768"/>
                <a:gd name="T29" fmla="*/ 206 h 972"/>
                <a:gd name="T30" fmla="*/ 583 w 768"/>
                <a:gd name="T31" fmla="*/ 206 h 972"/>
                <a:gd name="T32" fmla="*/ 540 w 768"/>
                <a:gd name="T33" fmla="*/ 248 h 972"/>
                <a:gd name="T34" fmla="*/ 532 w 768"/>
                <a:gd name="T35" fmla="*/ 263 h 972"/>
                <a:gd name="T36" fmla="*/ 511 w 768"/>
                <a:gd name="T37" fmla="*/ 278 h 972"/>
                <a:gd name="T38" fmla="*/ 483 w 768"/>
                <a:gd name="T39" fmla="*/ 288 h 972"/>
                <a:gd name="T40" fmla="*/ 420 w 768"/>
                <a:gd name="T41" fmla="*/ 322 h 972"/>
                <a:gd name="T42" fmla="*/ 355 w 768"/>
                <a:gd name="T43" fmla="*/ 390 h 972"/>
                <a:gd name="T44" fmla="*/ 317 w 768"/>
                <a:gd name="T45" fmla="*/ 478 h 972"/>
                <a:gd name="T46" fmla="*/ 294 w 768"/>
                <a:gd name="T47" fmla="*/ 573 h 972"/>
                <a:gd name="T48" fmla="*/ 285 w 768"/>
                <a:gd name="T49" fmla="*/ 673 h 972"/>
                <a:gd name="T50" fmla="*/ 277 w 768"/>
                <a:gd name="T51" fmla="*/ 746 h 972"/>
                <a:gd name="T52" fmla="*/ 289 w 768"/>
                <a:gd name="T53" fmla="*/ 780 h 972"/>
                <a:gd name="T54" fmla="*/ 304 w 768"/>
                <a:gd name="T55" fmla="*/ 810 h 972"/>
                <a:gd name="T56" fmla="*/ 285 w 768"/>
                <a:gd name="T57" fmla="*/ 831 h 972"/>
                <a:gd name="T58" fmla="*/ 254 w 768"/>
                <a:gd name="T59" fmla="*/ 869 h 972"/>
                <a:gd name="T60" fmla="*/ 226 w 768"/>
                <a:gd name="T61" fmla="*/ 892 h 972"/>
                <a:gd name="T62" fmla="*/ 192 w 768"/>
                <a:gd name="T63" fmla="*/ 905 h 972"/>
                <a:gd name="T64" fmla="*/ 146 w 768"/>
                <a:gd name="T65" fmla="*/ 934 h 972"/>
                <a:gd name="T66" fmla="*/ 99 w 768"/>
                <a:gd name="T67" fmla="*/ 959 h 972"/>
                <a:gd name="T68" fmla="*/ 53 w 768"/>
                <a:gd name="T69" fmla="*/ 972 h 972"/>
                <a:gd name="T70" fmla="*/ 22 w 768"/>
                <a:gd name="T71" fmla="*/ 955 h 972"/>
                <a:gd name="T72" fmla="*/ 17 w 768"/>
                <a:gd name="T73" fmla="*/ 898 h 972"/>
                <a:gd name="T74" fmla="*/ 15 w 768"/>
                <a:gd name="T75" fmla="*/ 820 h 972"/>
                <a:gd name="T76" fmla="*/ 9 w 768"/>
                <a:gd name="T77" fmla="*/ 744 h 972"/>
                <a:gd name="T78" fmla="*/ 3 w 768"/>
                <a:gd name="T79" fmla="*/ 664 h 972"/>
                <a:gd name="T80" fmla="*/ 0 w 768"/>
                <a:gd name="T81" fmla="*/ 588 h 972"/>
                <a:gd name="T82" fmla="*/ 3 w 768"/>
                <a:gd name="T83" fmla="*/ 518 h 972"/>
                <a:gd name="T84" fmla="*/ 45 w 768"/>
                <a:gd name="T85" fmla="*/ 481 h 972"/>
                <a:gd name="T86" fmla="*/ 99 w 768"/>
                <a:gd name="T87" fmla="*/ 447 h 972"/>
                <a:gd name="T88" fmla="*/ 152 w 768"/>
                <a:gd name="T89" fmla="*/ 405 h 972"/>
                <a:gd name="T90" fmla="*/ 203 w 768"/>
                <a:gd name="T91" fmla="*/ 358 h 972"/>
                <a:gd name="T92" fmla="*/ 258 w 768"/>
                <a:gd name="T93" fmla="*/ 316 h 972"/>
                <a:gd name="T94" fmla="*/ 311 w 768"/>
                <a:gd name="T95" fmla="*/ 282 h 972"/>
                <a:gd name="T96" fmla="*/ 351 w 768"/>
                <a:gd name="T97" fmla="*/ 250 h 972"/>
                <a:gd name="T98" fmla="*/ 389 w 768"/>
                <a:gd name="T99" fmla="*/ 210 h 972"/>
                <a:gd name="T100" fmla="*/ 429 w 768"/>
                <a:gd name="T101" fmla="*/ 175 h 972"/>
                <a:gd name="T102" fmla="*/ 467 w 768"/>
                <a:gd name="T103" fmla="*/ 149 h 972"/>
                <a:gd name="T104" fmla="*/ 509 w 768"/>
                <a:gd name="T105" fmla="*/ 147 h 972"/>
                <a:gd name="T106" fmla="*/ 543 w 768"/>
                <a:gd name="T107" fmla="*/ 116 h 972"/>
                <a:gd name="T108" fmla="*/ 583 w 768"/>
                <a:gd name="T109" fmla="*/ 86 h 972"/>
                <a:gd name="T110" fmla="*/ 620 w 768"/>
                <a:gd name="T111" fmla="*/ 56 h 972"/>
                <a:gd name="T112" fmla="*/ 658 w 768"/>
                <a:gd name="T113" fmla="*/ 27 h 972"/>
                <a:gd name="T114" fmla="*/ 696 w 768"/>
                <a:gd name="T115" fmla="*/ 4 h 9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972"/>
                <a:gd name="T176" fmla="*/ 768 w 768"/>
                <a:gd name="T177" fmla="*/ 972 h 9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972">
                  <a:moveTo>
                    <a:pt x="709" y="0"/>
                  </a:moveTo>
                  <a:lnTo>
                    <a:pt x="720" y="8"/>
                  </a:lnTo>
                  <a:lnTo>
                    <a:pt x="732" y="18"/>
                  </a:lnTo>
                  <a:lnTo>
                    <a:pt x="737" y="31"/>
                  </a:lnTo>
                  <a:lnTo>
                    <a:pt x="745" y="46"/>
                  </a:lnTo>
                  <a:lnTo>
                    <a:pt x="749" y="61"/>
                  </a:lnTo>
                  <a:lnTo>
                    <a:pt x="753" y="76"/>
                  </a:lnTo>
                  <a:lnTo>
                    <a:pt x="755" y="94"/>
                  </a:lnTo>
                  <a:lnTo>
                    <a:pt x="756" y="113"/>
                  </a:lnTo>
                  <a:lnTo>
                    <a:pt x="756" y="130"/>
                  </a:lnTo>
                  <a:lnTo>
                    <a:pt x="758" y="149"/>
                  </a:lnTo>
                  <a:lnTo>
                    <a:pt x="758" y="168"/>
                  </a:lnTo>
                  <a:lnTo>
                    <a:pt x="758" y="189"/>
                  </a:lnTo>
                  <a:lnTo>
                    <a:pt x="758" y="206"/>
                  </a:lnTo>
                  <a:lnTo>
                    <a:pt x="762" y="223"/>
                  </a:lnTo>
                  <a:lnTo>
                    <a:pt x="762" y="240"/>
                  </a:lnTo>
                  <a:lnTo>
                    <a:pt x="768" y="257"/>
                  </a:lnTo>
                  <a:lnTo>
                    <a:pt x="768" y="265"/>
                  </a:lnTo>
                  <a:lnTo>
                    <a:pt x="766" y="276"/>
                  </a:lnTo>
                  <a:lnTo>
                    <a:pt x="762" y="284"/>
                  </a:lnTo>
                  <a:lnTo>
                    <a:pt x="758" y="291"/>
                  </a:lnTo>
                  <a:lnTo>
                    <a:pt x="753" y="295"/>
                  </a:lnTo>
                  <a:lnTo>
                    <a:pt x="749" y="295"/>
                  </a:lnTo>
                  <a:lnTo>
                    <a:pt x="745" y="291"/>
                  </a:lnTo>
                  <a:lnTo>
                    <a:pt x="745" y="288"/>
                  </a:lnTo>
                  <a:lnTo>
                    <a:pt x="743" y="282"/>
                  </a:lnTo>
                  <a:lnTo>
                    <a:pt x="743" y="276"/>
                  </a:lnTo>
                  <a:lnTo>
                    <a:pt x="734" y="282"/>
                  </a:lnTo>
                  <a:lnTo>
                    <a:pt x="730" y="289"/>
                  </a:lnTo>
                  <a:lnTo>
                    <a:pt x="726" y="297"/>
                  </a:lnTo>
                  <a:lnTo>
                    <a:pt x="726" y="307"/>
                  </a:lnTo>
                  <a:lnTo>
                    <a:pt x="722" y="316"/>
                  </a:lnTo>
                  <a:lnTo>
                    <a:pt x="722" y="326"/>
                  </a:lnTo>
                  <a:lnTo>
                    <a:pt x="716" y="333"/>
                  </a:lnTo>
                  <a:lnTo>
                    <a:pt x="709" y="341"/>
                  </a:lnTo>
                  <a:lnTo>
                    <a:pt x="707" y="322"/>
                  </a:lnTo>
                  <a:lnTo>
                    <a:pt x="705" y="307"/>
                  </a:lnTo>
                  <a:lnTo>
                    <a:pt x="699" y="288"/>
                  </a:lnTo>
                  <a:lnTo>
                    <a:pt x="694" y="272"/>
                  </a:lnTo>
                  <a:lnTo>
                    <a:pt x="684" y="255"/>
                  </a:lnTo>
                  <a:lnTo>
                    <a:pt x="677" y="242"/>
                  </a:lnTo>
                  <a:lnTo>
                    <a:pt x="665" y="229"/>
                  </a:lnTo>
                  <a:lnTo>
                    <a:pt x="656" y="219"/>
                  </a:lnTo>
                  <a:lnTo>
                    <a:pt x="642" y="210"/>
                  </a:lnTo>
                  <a:lnTo>
                    <a:pt x="629" y="206"/>
                  </a:lnTo>
                  <a:lnTo>
                    <a:pt x="614" y="202"/>
                  </a:lnTo>
                  <a:lnTo>
                    <a:pt x="600" y="202"/>
                  </a:lnTo>
                  <a:lnTo>
                    <a:pt x="583" y="206"/>
                  </a:lnTo>
                  <a:lnTo>
                    <a:pt x="570" y="215"/>
                  </a:lnTo>
                  <a:lnTo>
                    <a:pt x="555" y="229"/>
                  </a:lnTo>
                  <a:lnTo>
                    <a:pt x="540" y="248"/>
                  </a:lnTo>
                  <a:lnTo>
                    <a:pt x="538" y="253"/>
                  </a:lnTo>
                  <a:lnTo>
                    <a:pt x="536" y="259"/>
                  </a:lnTo>
                  <a:lnTo>
                    <a:pt x="532" y="263"/>
                  </a:lnTo>
                  <a:lnTo>
                    <a:pt x="530" y="269"/>
                  </a:lnTo>
                  <a:lnTo>
                    <a:pt x="521" y="274"/>
                  </a:lnTo>
                  <a:lnTo>
                    <a:pt x="511" y="278"/>
                  </a:lnTo>
                  <a:lnTo>
                    <a:pt x="500" y="278"/>
                  </a:lnTo>
                  <a:lnTo>
                    <a:pt x="490" y="282"/>
                  </a:lnTo>
                  <a:lnTo>
                    <a:pt x="483" y="288"/>
                  </a:lnTo>
                  <a:lnTo>
                    <a:pt x="479" y="295"/>
                  </a:lnTo>
                  <a:lnTo>
                    <a:pt x="446" y="307"/>
                  </a:lnTo>
                  <a:lnTo>
                    <a:pt x="420" y="322"/>
                  </a:lnTo>
                  <a:lnTo>
                    <a:pt x="393" y="341"/>
                  </a:lnTo>
                  <a:lnTo>
                    <a:pt x="374" y="365"/>
                  </a:lnTo>
                  <a:lnTo>
                    <a:pt x="355" y="390"/>
                  </a:lnTo>
                  <a:lnTo>
                    <a:pt x="340" y="417"/>
                  </a:lnTo>
                  <a:lnTo>
                    <a:pt x="327" y="445"/>
                  </a:lnTo>
                  <a:lnTo>
                    <a:pt x="317" y="478"/>
                  </a:lnTo>
                  <a:lnTo>
                    <a:pt x="308" y="508"/>
                  </a:lnTo>
                  <a:lnTo>
                    <a:pt x="300" y="542"/>
                  </a:lnTo>
                  <a:lnTo>
                    <a:pt x="294" y="573"/>
                  </a:lnTo>
                  <a:lnTo>
                    <a:pt x="291" y="609"/>
                  </a:lnTo>
                  <a:lnTo>
                    <a:pt x="287" y="641"/>
                  </a:lnTo>
                  <a:lnTo>
                    <a:pt x="285" y="673"/>
                  </a:lnTo>
                  <a:lnTo>
                    <a:pt x="281" y="704"/>
                  </a:lnTo>
                  <a:lnTo>
                    <a:pt x="281" y="734"/>
                  </a:lnTo>
                  <a:lnTo>
                    <a:pt x="277" y="746"/>
                  </a:lnTo>
                  <a:lnTo>
                    <a:pt x="281" y="757"/>
                  </a:lnTo>
                  <a:lnTo>
                    <a:pt x="285" y="769"/>
                  </a:lnTo>
                  <a:lnTo>
                    <a:pt x="289" y="780"/>
                  </a:lnTo>
                  <a:lnTo>
                    <a:pt x="294" y="788"/>
                  </a:lnTo>
                  <a:lnTo>
                    <a:pt x="300" y="799"/>
                  </a:lnTo>
                  <a:lnTo>
                    <a:pt x="304" y="810"/>
                  </a:lnTo>
                  <a:lnTo>
                    <a:pt x="306" y="824"/>
                  </a:lnTo>
                  <a:lnTo>
                    <a:pt x="294" y="824"/>
                  </a:lnTo>
                  <a:lnTo>
                    <a:pt x="285" y="831"/>
                  </a:lnTo>
                  <a:lnTo>
                    <a:pt x="275" y="843"/>
                  </a:lnTo>
                  <a:lnTo>
                    <a:pt x="266" y="856"/>
                  </a:lnTo>
                  <a:lnTo>
                    <a:pt x="254" y="869"/>
                  </a:lnTo>
                  <a:lnTo>
                    <a:pt x="241" y="883"/>
                  </a:lnTo>
                  <a:lnTo>
                    <a:pt x="234" y="886"/>
                  </a:lnTo>
                  <a:lnTo>
                    <a:pt x="226" y="892"/>
                  </a:lnTo>
                  <a:lnTo>
                    <a:pt x="215" y="894"/>
                  </a:lnTo>
                  <a:lnTo>
                    <a:pt x="205" y="898"/>
                  </a:lnTo>
                  <a:lnTo>
                    <a:pt x="192" y="905"/>
                  </a:lnTo>
                  <a:lnTo>
                    <a:pt x="178" y="915"/>
                  </a:lnTo>
                  <a:lnTo>
                    <a:pt x="161" y="923"/>
                  </a:lnTo>
                  <a:lnTo>
                    <a:pt x="146" y="934"/>
                  </a:lnTo>
                  <a:lnTo>
                    <a:pt x="129" y="943"/>
                  </a:lnTo>
                  <a:lnTo>
                    <a:pt x="114" y="953"/>
                  </a:lnTo>
                  <a:lnTo>
                    <a:pt x="99" y="959"/>
                  </a:lnTo>
                  <a:lnTo>
                    <a:pt x="83" y="968"/>
                  </a:lnTo>
                  <a:lnTo>
                    <a:pt x="66" y="970"/>
                  </a:lnTo>
                  <a:lnTo>
                    <a:pt x="53" y="972"/>
                  </a:lnTo>
                  <a:lnTo>
                    <a:pt x="40" y="968"/>
                  </a:lnTo>
                  <a:lnTo>
                    <a:pt x="30" y="964"/>
                  </a:lnTo>
                  <a:lnTo>
                    <a:pt x="22" y="955"/>
                  </a:lnTo>
                  <a:lnTo>
                    <a:pt x="17" y="942"/>
                  </a:lnTo>
                  <a:lnTo>
                    <a:pt x="15" y="921"/>
                  </a:lnTo>
                  <a:lnTo>
                    <a:pt x="17" y="898"/>
                  </a:lnTo>
                  <a:lnTo>
                    <a:pt x="17" y="871"/>
                  </a:lnTo>
                  <a:lnTo>
                    <a:pt x="17" y="846"/>
                  </a:lnTo>
                  <a:lnTo>
                    <a:pt x="15" y="820"/>
                  </a:lnTo>
                  <a:lnTo>
                    <a:pt x="13" y="795"/>
                  </a:lnTo>
                  <a:lnTo>
                    <a:pt x="11" y="769"/>
                  </a:lnTo>
                  <a:lnTo>
                    <a:pt x="9" y="744"/>
                  </a:lnTo>
                  <a:lnTo>
                    <a:pt x="7" y="717"/>
                  </a:lnTo>
                  <a:lnTo>
                    <a:pt x="5" y="691"/>
                  </a:lnTo>
                  <a:lnTo>
                    <a:pt x="3" y="664"/>
                  </a:lnTo>
                  <a:lnTo>
                    <a:pt x="2" y="639"/>
                  </a:lnTo>
                  <a:lnTo>
                    <a:pt x="0" y="613"/>
                  </a:lnTo>
                  <a:lnTo>
                    <a:pt x="0" y="588"/>
                  </a:lnTo>
                  <a:lnTo>
                    <a:pt x="0" y="565"/>
                  </a:lnTo>
                  <a:lnTo>
                    <a:pt x="2" y="540"/>
                  </a:lnTo>
                  <a:lnTo>
                    <a:pt x="3" y="518"/>
                  </a:lnTo>
                  <a:lnTo>
                    <a:pt x="9" y="497"/>
                  </a:lnTo>
                  <a:lnTo>
                    <a:pt x="26" y="489"/>
                  </a:lnTo>
                  <a:lnTo>
                    <a:pt x="45" y="481"/>
                  </a:lnTo>
                  <a:lnTo>
                    <a:pt x="64" y="470"/>
                  </a:lnTo>
                  <a:lnTo>
                    <a:pt x="83" y="461"/>
                  </a:lnTo>
                  <a:lnTo>
                    <a:pt x="99" y="447"/>
                  </a:lnTo>
                  <a:lnTo>
                    <a:pt x="116" y="434"/>
                  </a:lnTo>
                  <a:lnTo>
                    <a:pt x="133" y="419"/>
                  </a:lnTo>
                  <a:lnTo>
                    <a:pt x="152" y="405"/>
                  </a:lnTo>
                  <a:lnTo>
                    <a:pt x="169" y="390"/>
                  </a:lnTo>
                  <a:lnTo>
                    <a:pt x="186" y="375"/>
                  </a:lnTo>
                  <a:lnTo>
                    <a:pt x="203" y="358"/>
                  </a:lnTo>
                  <a:lnTo>
                    <a:pt x="222" y="345"/>
                  </a:lnTo>
                  <a:lnTo>
                    <a:pt x="239" y="327"/>
                  </a:lnTo>
                  <a:lnTo>
                    <a:pt x="258" y="316"/>
                  </a:lnTo>
                  <a:lnTo>
                    <a:pt x="279" y="303"/>
                  </a:lnTo>
                  <a:lnTo>
                    <a:pt x="300" y="291"/>
                  </a:lnTo>
                  <a:lnTo>
                    <a:pt x="311" y="282"/>
                  </a:lnTo>
                  <a:lnTo>
                    <a:pt x="325" y="272"/>
                  </a:lnTo>
                  <a:lnTo>
                    <a:pt x="338" y="259"/>
                  </a:lnTo>
                  <a:lnTo>
                    <a:pt x="351" y="250"/>
                  </a:lnTo>
                  <a:lnTo>
                    <a:pt x="363" y="236"/>
                  </a:lnTo>
                  <a:lnTo>
                    <a:pt x="378" y="223"/>
                  </a:lnTo>
                  <a:lnTo>
                    <a:pt x="389" y="210"/>
                  </a:lnTo>
                  <a:lnTo>
                    <a:pt x="405" y="198"/>
                  </a:lnTo>
                  <a:lnTo>
                    <a:pt x="416" y="185"/>
                  </a:lnTo>
                  <a:lnTo>
                    <a:pt x="429" y="175"/>
                  </a:lnTo>
                  <a:lnTo>
                    <a:pt x="443" y="164"/>
                  </a:lnTo>
                  <a:lnTo>
                    <a:pt x="456" y="156"/>
                  </a:lnTo>
                  <a:lnTo>
                    <a:pt x="467" y="149"/>
                  </a:lnTo>
                  <a:lnTo>
                    <a:pt x="483" y="147"/>
                  </a:lnTo>
                  <a:lnTo>
                    <a:pt x="494" y="143"/>
                  </a:lnTo>
                  <a:lnTo>
                    <a:pt x="509" y="147"/>
                  </a:lnTo>
                  <a:lnTo>
                    <a:pt x="521" y="135"/>
                  </a:lnTo>
                  <a:lnTo>
                    <a:pt x="532" y="126"/>
                  </a:lnTo>
                  <a:lnTo>
                    <a:pt x="543" y="116"/>
                  </a:lnTo>
                  <a:lnTo>
                    <a:pt x="557" y="107"/>
                  </a:lnTo>
                  <a:lnTo>
                    <a:pt x="570" y="97"/>
                  </a:lnTo>
                  <a:lnTo>
                    <a:pt x="583" y="86"/>
                  </a:lnTo>
                  <a:lnTo>
                    <a:pt x="595" y="76"/>
                  </a:lnTo>
                  <a:lnTo>
                    <a:pt x="608" y="67"/>
                  </a:lnTo>
                  <a:lnTo>
                    <a:pt x="620" y="56"/>
                  </a:lnTo>
                  <a:lnTo>
                    <a:pt x="633" y="46"/>
                  </a:lnTo>
                  <a:lnTo>
                    <a:pt x="644" y="37"/>
                  </a:lnTo>
                  <a:lnTo>
                    <a:pt x="658" y="27"/>
                  </a:lnTo>
                  <a:lnTo>
                    <a:pt x="669" y="19"/>
                  </a:lnTo>
                  <a:lnTo>
                    <a:pt x="682" y="12"/>
                  </a:lnTo>
                  <a:lnTo>
                    <a:pt x="696" y="4"/>
                  </a:lnTo>
                  <a:lnTo>
                    <a:pt x="709" y="0"/>
                  </a:lnTo>
                  <a:close/>
                </a:path>
              </a:pathLst>
            </a:custGeom>
            <a:solidFill>
              <a:srgbClr val="F2CC99"/>
            </a:solidFill>
            <a:ln w="9525">
              <a:noFill/>
              <a:round/>
              <a:headEnd/>
              <a:tailEnd/>
            </a:ln>
          </p:spPr>
          <p:txBody>
            <a:bodyPr/>
            <a:lstStyle/>
            <a:p>
              <a:endParaRPr lang="fa-IR"/>
            </a:p>
          </p:txBody>
        </p:sp>
        <p:sp>
          <p:nvSpPr>
            <p:cNvPr id="12388" name="Freeform 96"/>
            <p:cNvSpPr>
              <a:spLocks/>
            </p:cNvSpPr>
            <p:nvPr/>
          </p:nvSpPr>
          <p:spPr bwMode="auto">
            <a:xfrm>
              <a:off x="3856" y="2635"/>
              <a:ext cx="21" cy="45"/>
            </a:xfrm>
            <a:custGeom>
              <a:avLst/>
              <a:gdLst>
                <a:gd name="T0" fmla="*/ 41 w 41"/>
                <a:gd name="T1" fmla="*/ 0 h 89"/>
                <a:gd name="T2" fmla="*/ 39 w 41"/>
                <a:gd name="T3" fmla="*/ 3 h 89"/>
                <a:gd name="T4" fmla="*/ 39 w 41"/>
                <a:gd name="T5" fmla="*/ 11 h 89"/>
                <a:gd name="T6" fmla="*/ 38 w 41"/>
                <a:gd name="T7" fmla="*/ 19 h 89"/>
                <a:gd name="T8" fmla="*/ 36 w 41"/>
                <a:gd name="T9" fmla="*/ 26 h 89"/>
                <a:gd name="T10" fmla="*/ 34 w 41"/>
                <a:gd name="T11" fmla="*/ 36 h 89"/>
                <a:gd name="T12" fmla="*/ 32 w 41"/>
                <a:gd name="T13" fmla="*/ 43 h 89"/>
                <a:gd name="T14" fmla="*/ 28 w 41"/>
                <a:gd name="T15" fmla="*/ 53 h 89"/>
                <a:gd name="T16" fmla="*/ 26 w 41"/>
                <a:gd name="T17" fmla="*/ 60 h 89"/>
                <a:gd name="T18" fmla="*/ 22 w 41"/>
                <a:gd name="T19" fmla="*/ 70 h 89"/>
                <a:gd name="T20" fmla="*/ 19 w 41"/>
                <a:gd name="T21" fmla="*/ 79 h 89"/>
                <a:gd name="T22" fmla="*/ 15 w 41"/>
                <a:gd name="T23" fmla="*/ 85 h 89"/>
                <a:gd name="T24" fmla="*/ 9 w 41"/>
                <a:gd name="T25" fmla="*/ 89 h 89"/>
                <a:gd name="T26" fmla="*/ 5 w 41"/>
                <a:gd name="T27" fmla="*/ 89 h 89"/>
                <a:gd name="T28" fmla="*/ 1 w 41"/>
                <a:gd name="T29" fmla="*/ 81 h 89"/>
                <a:gd name="T30" fmla="*/ 0 w 41"/>
                <a:gd name="T31" fmla="*/ 74 h 89"/>
                <a:gd name="T32" fmla="*/ 0 w 41"/>
                <a:gd name="T33" fmla="*/ 66 h 89"/>
                <a:gd name="T34" fmla="*/ 0 w 41"/>
                <a:gd name="T35" fmla="*/ 55 h 89"/>
                <a:gd name="T36" fmla="*/ 3 w 41"/>
                <a:gd name="T37" fmla="*/ 43 h 89"/>
                <a:gd name="T38" fmla="*/ 5 w 41"/>
                <a:gd name="T39" fmla="*/ 36 h 89"/>
                <a:gd name="T40" fmla="*/ 11 w 41"/>
                <a:gd name="T41" fmla="*/ 30 h 89"/>
                <a:gd name="T42" fmla="*/ 17 w 41"/>
                <a:gd name="T43" fmla="*/ 22 h 89"/>
                <a:gd name="T44" fmla="*/ 22 w 41"/>
                <a:gd name="T45" fmla="*/ 19 h 89"/>
                <a:gd name="T46" fmla="*/ 34 w 41"/>
                <a:gd name="T47" fmla="*/ 7 h 89"/>
                <a:gd name="T48" fmla="*/ 41 w 41"/>
                <a:gd name="T49" fmla="*/ 0 h 89"/>
                <a:gd name="T50" fmla="*/ 41 w 41"/>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89"/>
                <a:gd name="T80" fmla="*/ 41 w 41"/>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89">
                  <a:moveTo>
                    <a:pt x="41" y="0"/>
                  </a:moveTo>
                  <a:lnTo>
                    <a:pt x="39" y="3"/>
                  </a:lnTo>
                  <a:lnTo>
                    <a:pt x="39" y="11"/>
                  </a:lnTo>
                  <a:lnTo>
                    <a:pt x="38" y="19"/>
                  </a:lnTo>
                  <a:lnTo>
                    <a:pt x="36" y="26"/>
                  </a:lnTo>
                  <a:lnTo>
                    <a:pt x="34" y="36"/>
                  </a:lnTo>
                  <a:lnTo>
                    <a:pt x="32" y="43"/>
                  </a:lnTo>
                  <a:lnTo>
                    <a:pt x="28" y="53"/>
                  </a:lnTo>
                  <a:lnTo>
                    <a:pt x="26" y="60"/>
                  </a:lnTo>
                  <a:lnTo>
                    <a:pt x="22" y="70"/>
                  </a:lnTo>
                  <a:lnTo>
                    <a:pt x="19" y="79"/>
                  </a:lnTo>
                  <a:lnTo>
                    <a:pt x="15" y="85"/>
                  </a:lnTo>
                  <a:lnTo>
                    <a:pt x="9" y="89"/>
                  </a:lnTo>
                  <a:lnTo>
                    <a:pt x="5" y="89"/>
                  </a:lnTo>
                  <a:lnTo>
                    <a:pt x="1" y="81"/>
                  </a:lnTo>
                  <a:lnTo>
                    <a:pt x="0" y="74"/>
                  </a:lnTo>
                  <a:lnTo>
                    <a:pt x="0" y="66"/>
                  </a:lnTo>
                  <a:lnTo>
                    <a:pt x="0" y="55"/>
                  </a:lnTo>
                  <a:lnTo>
                    <a:pt x="3" y="43"/>
                  </a:lnTo>
                  <a:lnTo>
                    <a:pt x="5" y="36"/>
                  </a:lnTo>
                  <a:lnTo>
                    <a:pt x="11" y="30"/>
                  </a:lnTo>
                  <a:lnTo>
                    <a:pt x="17" y="22"/>
                  </a:lnTo>
                  <a:lnTo>
                    <a:pt x="22" y="19"/>
                  </a:lnTo>
                  <a:lnTo>
                    <a:pt x="34" y="7"/>
                  </a:lnTo>
                  <a:lnTo>
                    <a:pt x="41" y="0"/>
                  </a:lnTo>
                  <a:close/>
                </a:path>
              </a:pathLst>
            </a:custGeom>
            <a:solidFill>
              <a:srgbClr val="000000"/>
            </a:solidFill>
            <a:ln w="9525">
              <a:noFill/>
              <a:round/>
              <a:headEnd/>
              <a:tailEnd/>
            </a:ln>
          </p:spPr>
          <p:txBody>
            <a:bodyPr/>
            <a:lstStyle/>
            <a:p>
              <a:endParaRPr lang="fa-IR"/>
            </a:p>
          </p:txBody>
        </p:sp>
        <p:sp>
          <p:nvSpPr>
            <p:cNvPr id="12389" name="Freeform 97"/>
            <p:cNvSpPr>
              <a:spLocks/>
            </p:cNvSpPr>
            <p:nvPr/>
          </p:nvSpPr>
          <p:spPr bwMode="auto">
            <a:xfrm>
              <a:off x="4570" y="2635"/>
              <a:ext cx="36" cy="24"/>
            </a:xfrm>
            <a:custGeom>
              <a:avLst/>
              <a:gdLst>
                <a:gd name="T0" fmla="*/ 63 w 73"/>
                <a:gd name="T1" fmla="*/ 0 h 47"/>
                <a:gd name="T2" fmla="*/ 69 w 73"/>
                <a:gd name="T3" fmla="*/ 0 h 47"/>
                <a:gd name="T4" fmla="*/ 73 w 73"/>
                <a:gd name="T5" fmla="*/ 0 h 47"/>
                <a:gd name="T6" fmla="*/ 61 w 73"/>
                <a:gd name="T7" fmla="*/ 11 h 47"/>
                <a:gd name="T8" fmla="*/ 50 w 73"/>
                <a:gd name="T9" fmla="*/ 20 h 47"/>
                <a:gd name="T10" fmla="*/ 37 w 73"/>
                <a:gd name="T11" fmla="*/ 28 h 47"/>
                <a:gd name="T12" fmla="*/ 25 w 73"/>
                <a:gd name="T13" fmla="*/ 36 h 47"/>
                <a:gd name="T14" fmla="*/ 14 w 73"/>
                <a:gd name="T15" fmla="*/ 41 h 47"/>
                <a:gd name="T16" fmla="*/ 0 w 73"/>
                <a:gd name="T17" fmla="*/ 47 h 47"/>
                <a:gd name="T18" fmla="*/ 8 w 73"/>
                <a:gd name="T19" fmla="*/ 38 h 47"/>
                <a:gd name="T20" fmla="*/ 16 w 73"/>
                <a:gd name="T21" fmla="*/ 30 h 47"/>
                <a:gd name="T22" fmla="*/ 23 w 73"/>
                <a:gd name="T23" fmla="*/ 20 h 47"/>
                <a:gd name="T24" fmla="*/ 31 w 73"/>
                <a:gd name="T25" fmla="*/ 15 h 47"/>
                <a:gd name="T26" fmla="*/ 37 w 73"/>
                <a:gd name="T27" fmla="*/ 9 h 47"/>
                <a:gd name="T28" fmla="*/ 46 w 73"/>
                <a:gd name="T29" fmla="*/ 3 h 47"/>
                <a:gd name="T30" fmla="*/ 54 w 73"/>
                <a:gd name="T31" fmla="*/ 0 h 47"/>
                <a:gd name="T32" fmla="*/ 63 w 73"/>
                <a:gd name="T33" fmla="*/ 0 h 47"/>
                <a:gd name="T34" fmla="*/ 63 w 73"/>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47"/>
                <a:gd name="T56" fmla="*/ 73 w 73"/>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47">
                  <a:moveTo>
                    <a:pt x="63" y="0"/>
                  </a:moveTo>
                  <a:lnTo>
                    <a:pt x="69" y="0"/>
                  </a:lnTo>
                  <a:lnTo>
                    <a:pt x="73" y="0"/>
                  </a:lnTo>
                  <a:lnTo>
                    <a:pt x="61" y="11"/>
                  </a:lnTo>
                  <a:lnTo>
                    <a:pt x="50" y="20"/>
                  </a:lnTo>
                  <a:lnTo>
                    <a:pt x="37" y="28"/>
                  </a:lnTo>
                  <a:lnTo>
                    <a:pt x="25" y="36"/>
                  </a:lnTo>
                  <a:lnTo>
                    <a:pt x="14" y="41"/>
                  </a:lnTo>
                  <a:lnTo>
                    <a:pt x="0" y="47"/>
                  </a:lnTo>
                  <a:lnTo>
                    <a:pt x="8" y="38"/>
                  </a:lnTo>
                  <a:lnTo>
                    <a:pt x="16" y="30"/>
                  </a:lnTo>
                  <a:lnTo>
                    <a:pt x="23" y="20"/>
                  </a:lnTo>
                  <a:lnTo>
                    <a:pt x="31" y="15"/>
                  </a:lnTo>
                  <a:lnTo>
                    <a:pt x="37" y="9"/>
                  </a:lnTo>
                  <a:lnTo>
                    <a:pt x="46" y="3"/>
                  </a:lnTo>
                  <a:lnTo>
                    <a:pt x="54" y="0"/>
                  </a:lnTo>
                  <a:lnTo>
                    <a:pt x="63" y="0"/>
                  </a:lnTo>
                  <a:close/>
                </a:path>
              </a:pathLst>
            </a:custGeom>
            <a:solidFill>
              <a:srgbClr val="000000"/>
            </a:solidFill>
            <a:ln w="9525">
              <a:noFill/>
              <a:round/>
              <a:headEnd/>
              <a:tailEnd/>
            </a:ln>
          </p:spPr>
          <p:txBody>
            <a:bodyPr/>
            <a:lstStyle/>
            <a:p>
              <a:endParaRPr lang="fa-IR"/>
            </a:p>
          </p:txBody>
        </p:sp>
        <p:sp>
          <p:nvSpPr>
            <p:cNvPr id="12390" name="Freeform 98"/>
            <p:cNvSpPr>
              <a:spLocks/>
            </p:cNvSpPr>
            <p:nvPr/>
          </p:nvSpPr>
          <p:spPr bwMode="auto">
            <a:xfrm>
              <a:off x="4604" y="2645"/>
              <a:ext cx="38" cy="32"/>
            </a:xfrm>
            <a:custGeom>
              <a:avLst/>
              <a:gdLst>
                <a:gd name="T0" fmla="*/ 38 w 76"/>
                <a:gd name="T1" fmla="*/ 0 h 64"/>
                <a:gd name="T2" fmla="*/ 53 w 76"/>
                <a:gd name="T3" fmla="*/ 1 h 64"/>
                <a:gd name="T4" fmla="*/ 63 w 76"/>
                <a:gd name="T5" fmla="*/ 7 h 64"/>
                <a:gd name="T6" fmla="*/ 72 w 76"/>
                <a:gd name="T7" fmla="*/ 11 h 64"/>
                <a:gd name="T8" fmla="*/ 76 w 76"/>
                <a:gd name="T9" fmla="*/ 15 h 64"/>
                <a:gd name="T10" fmla="*/ 76 w 76"/>
                <a:gd name="T11" fmla="*/ 22 h 64"/>
                <a:gd name="T12" fmla="*/ 68 w 76"/>
                <a:gd name="T13" fmla="*/ 32 h 64"/>
                <a:gd name="T14" fmla="*/ 61 w 76"/>
                <a:gd name="T15" fmla="*/ 36 h 64"/>
                <a:gd name="T16" fmla="*/ 53 w 76"/>
                <a:gd name="T17" fmla="*/ 40 h 64"/>
                <a:gd name="T18" fmla="*/ 44 w 76"/>
                <a:gd name="T19" fmla="*/ 43 h 64"/>
                <a:gd name="T20" fmla="*/ 34 w 76"/>
                <a:gd name="T21" fmla="*/ 47 h 64"/>
                <a:gd name="T22" fmla="*/ 23 w 76"/>
                <a:gd name="T23" fmla="*/ 51 h 64"/>
                <a:gd name="T24" fmla="*/ 15 w 76"/>
                <a:gd name="T25" fmla="*/ 57 h 64"/>
                <a:gd name="T26" fmla="*/ 6 w 76"/>
                <a:gd name="T27" fmla="*/ 60 h 64"/>
                <a:gd name="T28" fmla="*/ 0 w 76"/>
                <a:gd name="T29" fmla="*/ 64 h 64"/>
                <a:gd name="T30" fmla="*/ 0 w 76"/>
                <a:gd name="T31" fmla="*/ 51 h 64"/>
                <a:gd name="T32" fmla="*/ 6 w 76"/>
                <a:gd name="T33" fmla="*/ 43 h 64"/>
                <a:gd name="T34" fmla="*/ 11 w 76"/>
                <a:gd name="T35" fmla="*/ 34 h 64"/>
                <a:gd name="T36" fmla="*/ 23 w 76"/>
                <a:gd name="T37" fmla="*/ 28 h 64"/>
                <a:gd name="T38" fmla="*/ 27 w 76"/>
                <a:gd name="T39" fmla="*/ 20 h 64"/>
                <a:gd name="T40" fmla="*/ 32 w 76"/>
                <a:gd name="T41" fmla="*/ 15 h 64"/>
                <a:gd name="T42" fmla="*/ 36 w 76"/>
                <a:gd name="T43" fmla="*/ 7 h 64"/>
                <a:gd name="T44" fmla="*/ 38 w 76"/>
                <a:gd name="T45" fmla="*/ 0 h 64"/>
                <a:gd name="T46" fmla="*/ 38 w 76"/>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64"/>
                <a:gd name="T74" fmla="*/ 76 w 76"/>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64">
                  <a:moveTo>
                    <a:pt x="38" y="0"/>
                  </a:moveTo>
                  <a:lnTo>
                    <a:pt x="53" y="1"/>
                  </a:lnTo>
                  <a:lnTo>
                    <a:pt x="63" y="7"/>
                  </a:lnTo>
                  <a:lnTo>
                    <a:pt x="72" y="11"/>
                  </a:lnTo>
                  <a:lnTo>
                    <a:pt x="76" y="15"/>
                  </a:lnTo>
                  <a:lnTo>
                    <a:pt x="76" y="22"/>
                  </a:lnTo>
                  <a:lnTo>
                    <a:pt x="68" y="32"/>
                  </a:lnTo>
                  <a:lnTo>
                    <a:pt x="61" y="36"/>
                  </a:lnTo>
                  <a:lnTo>
                    <a:pt x="53" y="40"/>
                  </a:lnTo>
                  <a:lnTo>
                    <a:pt x="44" y="43"/>
                  </a:lnTo>
                  <a:lnTo>
                    <a:pt x="34" y="47"/>
                  </a:lnTo>
                  <a:lnTo>
                    <a:pt x="23" y="51"/>
                  </a:lnTo>
                  <a:lnTo>
                    <a:pt x="15" y="57"/>
                  </a:lnTo>
                  <a:lnTo>
                    <a:pt x="6" y="60"/>
                  </a:lnTo>
                  <a:lnTo>
                    <a:pt x="0" y="64"/>
                  </a:lnTo>
                  <a:lnTo>
                    <a:pt x="0" y="51"/>
                  </a:lnTo>
                  <a:lnTo>
                    <a:pt x="6" y="43"/>
                  </a:lnTo>
                  <a:lnTo>
                    <a:pt x="11" y="34"/>
                  </a:lnTo>
                  <a:lnTo>
                    <a:pt x="23" y="28"/>
                  </a:lnTo>
                  <a:lnTo>
                    <a:pt x="27" y="20"/>
                  </a:lnTo>
                  <a:lnTo>
                    <a:pt x="32" y="15"/>
                  </a:lnTo>
                  <a:lnTo>
                    <a:pt x="36" y="7"/>
                  </a:lnTo>
                  <a:lnTo>
                    <a:pt x="38" y="0"/>
                  </a:lnTo>
                  <a:close/>
                </a:path>
              </a:pathLst>
            </a:custGeom>
            <a:solidFill>
              <a:srgbClr val="000000"/>
            </a:solidFill>
            <a:ln w="9525">
              <a:noFill/>
              <a:round/>
              <a:headEnd/>
              <a:tailEnd/>
            </a:ln>
          </p:spPr>
          <p:txBody>
            <a:bodyPr/>
            <a:lstStyle/>
            <a:p>
              <a:endParaRPr lang="fa-IR"/>
            </a:p>
          </p:txBody>
        </p:sp>
        <p:sp>
          <p:nvSpPr>
            <p:cNvPr id="12391" name="Freeform 99"/>
            <p:cNvSpPr>
              <a:spLocks/>
            </p:cNvSpPr>
            <p:nvPr/>
          </p:nvSpPr>
          <p:spPr bwMode="auto">
            <a:xfrm>
              <a:off x="3957" y="2650"/>
              <a:ext cx="15" cy="61"/>
            </a:xfrm>
            <a:custGeom>
              <a:avLst/>
              <a:gdLst>
                <a:gd name="T0" fmla="*/ 21 w 31"/>
                <a:gd name="T1" fmla="*/ 0 h 124"/>
                <a:gd name="T2" fmla="*/ 21 w 31"/>
                <a:gd name="T3" fmla="*/ 8 h 124"/>
                <a:gd name="T4" fmla="*/ 21 w 31"/>
                <a:gd name="T5" fmla="*/ 15 h 124"/>
                <a:gd name="T6" fmla="*/ 23 w 31"/>
                <a:gd name="T7" fmla="*/ 25 h 124"/>
                <a:gd name="T8" fmla="*/ 23 w 31"/>
                <a:gd name="T9" fmla="*/ 34 h 124"/>
                <a:gd name="T10" fmla="*/ 23 w 31"/>
                <a:gd name="T11" fmla="*/ 44 h 124"/>
                <a:gd name="T12" fmla="*/ 25 w 31"/>
                <a:gd name="T13" fmla="*/ 55 h 124"/>
                <a:gd name="T14" fmla="*/ 25 w 31"/>
                <a:gd name="T15" fmla="*/ 65 h 124"/>
                <a:gd name="T16" fmla="*/ 27 w 31"/>
                <a:gd name="T17" fmla="*/ 74 h 124"/>
                <a:gd name="T18" fmla="*/ 27 w 31"/>
                <a:gd name="T19" fmla="*/ 88 h 124"/>
                <a:gd name="T20" fmla="*/ 29 w 31"/>
                <a:gd name="T21" fmla="*/ 99 h 124"/>
                <a:gd name="T22" fmla="*/ 29 w 31"/>
                <a:gd name="T23" fmla="*/ 110 h 124"/>
                <a:gd name="T24" fmla="*/ 31 w 31"/>
                <a:gd name="T25" fmla="*/ 124 h 124"/>
                <a:gd name="T26" fmla="*/ 21 w 31"/>
                <a:gd name="T27" fmla="*/ 118 h 124"/>
                <a:gd name="T28" fmla="*/ 13 w 31"/>
                <a:gd name="T29" fmla="*/ 116 h 124"/>
                <a:gd name="T30" fmla="*/ 10 w 31"/>
                <a:gd name="T31" fmla="*/ 110 h 124"/>
                <a:gd name="T32" fmla="*/ 8 w 31"/>
                <a:gd name="T33" fmla="*/ 107 h 124"/>
                <a:gd name="T34" fmla="*/ 0 w 31"/>
                <a:gd name="T35" fmla="*/ 93 h 124"/>
                <a:gd name="T36" fmla="*/ 0 w 31"/>
                <a:gd name="T37" fmla="*/ 82 h 124"/>
                <a:gd name="T38" fmla="*/ 0 w 31"/>
                <a:gd name="T39" fmla="*/ 67 h 124"/>
                <a:gd name="T40" fmla="*/ 4 w 31"/>
                <a:gd name="T41" fmla="*/ 53 h 124"/>
                <a:gd name="T42" fmla="*/ 10 w 31"/>
                <a:gd name="T43" fmla="*/ 38 h 124"/>
                <a:gd name="T44" fmla="*/ 13 w 31"/>
                <a:gd name="T45" fmla="*/ 25 h 124"/>
                <a:gd name="T46" fmla="*/ 17 w 31"/>
                <a:gd name="T47" fmla="*/ 11 h 124"/>
                <a:gd name="T48" fmla="*/ 21 w 31"/>
                <a:gd name="T49" fmla="*/ 0 h 124"/>
                <a:gd name="T50" fmla="*/ 21 w 31"/>
                <a:gd name="T51" fmla="*/ 0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124"/>
                <a:gd name="T80" fmla="*/ 31 w 31"/>
                <a:gd name="T81" fmla="*/ 124 h 1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124">
                  <a:moveTo>
                    <a:pt x="21" y="0"/>
                  </a:moveTo>
                  <a:lnTo>
                    <a:pt x="21" y="8"/>
                  </a:lnTo>
                  <a:lnTo>
                    <a:pt x="21" y="15"/>
                  </a:lnTo>
                  <a:lnTo>
                    <a:pt x="23" y="25"/>
                  </a:lnTo>
                  <a:lnTo>
                    <a:pt x="23" y="34"/>
                  </a:lnTo>
                  <a:lnTo>
                    <a:pt x="23" y="44"/>
                  </a:lnTo>
                  <a:lnTo>
                    <a:pt x="25" y="55"/>
                  </a:lnTo>
                  <a:lnTo>
                    <a:pt x="25" y="65"/>
                  </a:lnTo>
                  <a:lnTo>
                    <a:pt x="27" y="74"/>
                  </a:lnTo>
                  <a:lnTo>
                    <a:pt x="27" y="88"/>
                  </a:lnTo>
                  <a:lnTo>
                    <a:pt x="29" y="99"/>
                  </a:lnTo>
                  <a:lnTo>
                    <a:pt x="29" y="110"/>
                  </a:lnTo>
                  <a:lnTo>
                    <a:pt x="31" y="124"/>
                  </a:lnTo>
                  <a:lnTo>
                    <a:pt x="21" y="118"/>
                  </a:lnTo>
                  <a:lnTo>
                    <a:pt x="13" y="116"/>
                  </a:lnTo>
                  <a:lnTo>
                    <a:pt x="10" y="110"/>
                  </a:lnTo>
                  <a:lnTo>
                    <a:pt x="8" y="107"/>
                  </a:lnTo>
                  <a:lnTo>
                    <a:pt x="0" y="93"/>
                  </a:lnTo>
                  <a:lnTo>
                    <a:pt x="0" y="82"/>
                  </a:lnTo>
                  <a:lnTo>
                    <a:pt x="0" y="67"/>
                  </a:lnTo>
                  <a:lnTo>
                    <a:pt x="4" y="53"/>
                  </a:lnTo>
                  <a:lnTo>
                    <a:pt x="10" y="38"/>
                  </a:lnTo>
                  <a:lnTo>
                    <a:pt x="13" y="25"/>
                  </a:lnTo>
                  <a:lnTo>
                    <a:pt x="17" y="11"/>
                  </a:lnTo>
                  <a:lnTo>
                    <a:pt x="21" y="0"/>
                  </a:lnTo>
                  <a:close/>
                </a:path>
              </a:pathLst>
            </a:custGeom>
            <a:solidFill>
              <a:srgbClr val="000000"/>
            </a:solidFill>
            <a:ln w="9525">
              <a:noFill/>
              <a:round/>
              <a:headEnd/>
              <a:tailEnd/>
            </a:ln>
          </p:spPr>
          <p:txBody>
            <a:bodyPr/>
            <a:lstStyle/>
            <a:p>
              <a:endParaRPr lang="fa-IR"/>
            </a:p>
          </p:txBody>
        </p:sp>
        <p:sp>
          <p:nvSpPr>
            <p:cNvPr id="12392" name="Freeform 100"/>
            <p:cNvSpPr>
              <a:spLocks/>
            </p:cNvSpPr>
            <p:nvPr/>
          </p:nvSpPr>
          <p:spPr bwMode="auto">
            <a:xfrm>
              <a:off x="4832" y="2653"/>
              <a:ext cx="10" cy="11"/>
            </a:xfrm>
            <a:custGeom>
              <a:avLst/>
              <a:gdLst>
                <a:gd name="T0" fmla="*/ 19 w 21"/>
                <a:gd name="T1" fmla="*/ 0 h 21"/>
                <a:gd name="T2" fmla="*/ 21 w 21"/>
                <a:gd name="T3" fmla="*/ 7 h 21"/>
                <a:gd name="T4" fmla="*/ 17 w 21"/>
                <a:gd name="T5" fmla="*/ 15 h 21"/>
                <a:gd name="T6" fmla="*/ 10 w 21"/>
                <a:gd name="T7" fmla="*/ 21 h 21"/>
                <a:gd name="T8" fmla="*/ 0 w 21"/>
                <a:gd name="T9" fmla="*/ 21 h 21"/>
                <a:gd name="T10" fmla="*/ 0 w 21"/>
                <a:gd name="T11" fmla="*/ 13 h 21"/>
                <a:gd name="T12" fmla="*/ 6 w 21"/>
                <a:gd name="T13" fmla="*/ 7 h 21"/>
                <a:gd name="T14" fmla="*/ 14 w 21"/>
                <a:gd name="T15" fmla="*/ 3 h 21"/>
                <a:gd name="T16" fmla="*/ 19 w 21"/>
                <a:gd name="T17" fmla="*/ 0 h 21"/>
                <a:gd name="T18" fmla="*/ 19 w 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19" y="0"/>
                  </a:moveTo>
                  <a:lnTo>
                    <a:pt x="21" y="7"/>
                  </a:lnTo>
                  <a:lnTo>
                    <a:pt x="17" y="15"/>
                  </a:lnTo>
                  <a:lnTo>
                    <a:pt x="10" y="21"/>
                  </a:lnTo>
                  <a:lnTo>
                    <a:pt x="0" y="21"/>
                  </a:lnTo>
                  <a:lnTo>
                    <a:pt x="0" y="13"/>
                  </a:lnTo>
                  <a:lnTo>
                    <a:pt x="6" y="7"/>
                  </a:lnTo>
                  <a:lnTo>
                    <a:pt x="14" y="3"/>
                  </a:lnTo>
                  <a:lnTo>
                    <a:pt x="19" y="0"/>
                  </a:lnTo>
                  <a:close/>
                </a:path>
              </a:pathLst>
            </a:custGeom>
            <a:solidFill>
              <a:srgbClr val="000000"/>
            </a:solidFill>
            <a:ln w="9525">
              <a:noFill/>
              <a:round/>
              <a:headEnd/>
              <a:tailEnd/>
            </a:ln>
          </p:spPr>
          <p:txBody>
            <a:bodyPr/>
            <a:lstStyle/>
            <a:p>
              <a:endParaRPr lang="fa-IR"/>
            </a:p>
          </p:txBody>
        </p:sp>
        <p:sp>
          <p:nvSpPr>
            <p:cNvPr id="12393" name="Freeform 101"/>
            <p:cNvSpPr>
              <a:spLocks/>
            </p:cNvSpPr>
            <p:nvPr/>
          </p:nvSpPr>
          <p:spPr bwMode="auto">
            <a:xfrm>
              <a:off x="4856" y="2659"/>
              <a:ext cx="8" cy="36"/>
            </a:xfrm>
            <a:custGeom>
              <a:avLst/>
              <a:gdLst>
                <a:gd name="T0" fmla="*/ 4 w 15"/>
                <a:gd name="T1" fmla="*/ 0 h 72"/>
                <a:gd name="T2" fmla="*/ 4 w 15"/>
                <a:gd name="T3" fmla="*/ 8 h 72"/>
                <a:gd name="T4" fmla="*/ 5 w 15"/>
                <a:gd name="T5" fmla="*/ 17 h 72"/>
                <a:gd name="T6" fmla="*/ 7 w 15"/>
                <a:gd name="T7" fmla="*/ 25 h 72"/>
                <a:gd name="T8" fmla="*/ 9 w 15"/>
                <a:gd name="T9" fmla="*/ 34 h 72"/>
                <a:gd name="T10" fmla="*/ 11 w 15"/>
                <a:gd name="T11" fmla="*/ 42 h 72"/>
                <a:gd name="T12" fmla="*/ 13 w 15"/>
                <a:gd name="T13" fmla="*/ 51 h 72"/>
                <a:gd name="T14" fmla="*/ 13 w 15"/>
                <a:gd name="T15" fmla="*/ 61 h 72"/>
                <a:gd name="T16" fmla="*/ 15 w 15"/>
                <a:gd name="T17" fmla="*/ 72 h 72"/>
                <a:gd name="T18" fmla="*/ 11 w 15"/>
                <a:gd name="T19" fmla="*/ 72 h 72"/>
                <a:gd name="T20" fmla="*/ 7 w 15"/>
                <a:gd name="T21" fmla="*/ 72 h 72"/>
                <a:gd name="T22" fmla="*/ 4 w 15"/>
                <a:gd name="T23" fmla="*/ 63 h 72"/>
                <a:gd name="T24" fmla="*/ 4 w 15"/>
                <a:gd name="T25" fmla="*/ 53 h 72"/>
                <a:gd name="T26" fmla="*/ 0 w 15"/>
                <a:gd name="T27" fmla="*/ 44 h 72"/>
                <a:gd name="T28" fmla="*/ 0 w 15"/>
                <a:gd name="T29" fmla="*/ 36 h 72"/>
                <a:gd name="T30" fmla="*/ 0 w 15"/>
                <a:gd name="T31" fmla="*/ 27 h 72"/>
                <a:gd name="T32" fmla="*/ 0 w 15"/>
                <a:gd name="T33" fmla="*/ 17 h 72"/>
                <a:gd name="T34" fmla="*/ 0 w 15"/>
                <a:gd name="T35" fmla="*/ 8 h 72"/>
                <a:gd name="T36" fmla="*/ 4 w 15"/>
                <a:gd name="T37" fmla="*/ 0 h 72"/>
                <a:gd name="T38" fmla="*/ 4 w 15"/>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72"/>
                <a:gd name="T62" fmla="*/ 15 w 15"/>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72">
                  <a:moveTo>
                    <a:pt x="4" y="0"/>
                  </a:moveTo>
                  <a:lnTo>
                    <a:pt x="4" y="8"/>
                  </a:lnTo>
                  <a:lnTo>
                    <a:pt x="5" y="17"/>
                  </a:lnTo>
                  <a:lnTo>
                    <a:pt x="7" y="25"/>
                  </a:lnTo>
                  <a:lnTo>
                    <a:pt x="9" y="34"/>
                  </a:lnTo>
                  <a:lnTo>
                    <a:pt x="11" y="42"/>
                  </a:lnTo>
                  <a:lnTo>
                    <a:pt x="13" y="51"/>
                  </a:lnTo>
                  <a:lnTo>
                    <a:pt x="13" y="61"/>
                  </a:lnTo>
                  <a:lnTo>
                    <a:pt x="15" y="72"/>
                  </a:lnTo>
                  <a:lnTo>
                    <a:pt x="11" y="72"/>
                  </a:lnTo>
                  <a:lnTo>
                    <a:pt x="7" y="72"/>
                  </a:lnTo>
                  <a:lnTo>
                    <a:pt x="4" y="63"/>
                  </a:lnTo>
                  <a:lnTo>
                    <a:pt x="4" y="53"/>
                  </a:lnTo>
                  <a:lnTo>
                    <a:pt x="0" y="44"/>
                  </a:lnTo>
                  <a:lnTo>
                    <a:pt x="0" y="36"/>
                  </a:lnTo>
                  <a:lnTo>
                    <a:pt x="0" y="27"/>
                  </a:lnTo>
                  <a:lnTo>
                    <a:pt x="0" y="17"/>
                  </a:lnTo>
                  <a:lnTo>
                    <a:pt x="0" y="8"/>
                  </a:lnTo>
                  <a:lnTo>
                    <a:pt x="4" y="0"/>
                  </a:lnTo>
                  <a:close/>
                </a:path>
              </a:pathLst>
            </a:custGeom>
            <a:solidFill>
              <a:srgbClr val="000000"/>
            </a:solidFill>
            <a:ln w="9525">
              <a:noFill/>
              <a:round/>
              <a:headEnd/>
              <a:tailEnd/>
            </a:ln>
          </p:spPr>
          <p:txBody>
            <a:bodyPr/>
            <a:lstStyle/>
            <a:p>
              <a:endParaRPr lang="fa-IR"/>
            </a:p>
          </p:txBody>
        </p:sp>
        <p:sp>
          <p:nvSpPr>
            <p:cNvPr id="12394" name="Freeform 102"/>
            <p:cNvSpPr>
              <a:spLocks/>
            </p:cNvSpPr>
            <p:nvPr/>
          </p:nvSpPr>
          <p:spPr bwMode="auto">
            <a:xfrm>
              <a:off x="4010" y="2662"/>
              <a:ext cx="24" cy="123"/>
            </a:xfrm>
            <a:custGeom>
              <a:avLst/>
              <a:gdLst>
                <a:gd name="T0" fmla="*/ 20 w 47"/>
                <a:gd name="T1" fmla="*/ 0 h 245"/>
                <a:gd name="T2" fmla="*/ 20 w 47"/>
                <a:gd name="T3" fmla="*/ 11 h 245"/>
                <a:gd name="T4" fmla="*/ 22 w 47"/>
                <a:gd name="T5" fmla="*/ 23 h 245"/>
                <a:gd name="T6" fmla="*/ 22 w 47"/>
                <a:gd name="T7" fmla="*/ 32 h 245"/>
                <a:gd name="T8" fmla="*/ 24 w 47"/>
                <a:gd name="T9" fmla="*/ 45 h 245"/>
                <a:gd name="T10" fmla="*/ 26 w 47"/>
                <a:gd name="T11" fmla="*/ 55 h 245"/>
                <a:gd name="T12" fmla="*/ 26 w 47"/>
                <a:gd name="T13" fmla="*/ 66 h 245"/>
                <a:gd name="T14" fmla="*/ 28 w 47"/>
                <a:gd name="T15" fmla="*/ 76 h 245"/>
                <a:gd name="T16" fmla="*/ 30 w 47"/>
                <a:gd name="T17" fmla="*/ 89 h 245"/>
                <a:gd name="T18" fmla="*/ 30 w 47"/>
                <a:gd name="T19" fmla="*/ 97 h 245"/>
                <a:gd name="T20" fmla="*/ 32 w 47"/>
                <a:gd name="T21" fmla="*/ 106 h 245"/>
                <a:gd name="T22" fmla="*/ 32 w 47"/>
                <a:gd name="T23" fmla="*/ 116 h 245"/>
                <a:gd name="T24" fmla="*/ 34 w 47"/>
                <a:gd name="T25" fmla="*/ 127 h 245"/>
                <a:gd name="T26" fmla="*/ 34 w 47"/>
                <a:gd name="T27" fmla="*/ 135 h 245"/>
                <a:gd name="T28" fmla="*/ 36 w 47"/>
                <a:gd name="T29" fmla="*/ 146 h 245"/>
                <a:gd name="T30" fmla="*/ 36 w 47"/>
                <a:gd name="T31" fmla="*/ 156 h 245"/>
                <a:gd name="T32" fmla="*/ 40 w 47"/>
                <a:gd name="T33" fmla="*/ 165 h 245"/>
                <a:gd name="T34" fmla="*/ 40 w 47"/>
                <a:gd name="T35" fmla="*/ 175 h 245"/>
                <a:gd name="T36" fmla="*/ 40 w 47"/>
                <a:gd name="T37" fmla="*/ 184 h 245"/>
                <a:gd name="T38" fmla="*/ 41 w 47"/>
                <a:gd name="T39" fmla="*/ 194 h 245"/>
                <a:gd name="T40" fmla="*/ 43 w 47"/>
                <a:gd name="T41" fmla="*/ 205 h 245"/>
                <a:gd name="T42" fmla="*/ 43 w 47"/>
                <a:gd name="T43" fmla="*/ 215 h 245"/>
                <a:gd name="T44" fmla="*/ 45 w 47"/>
                <a:gd name="T45" fmla="*/ 224 h 245"/>
                <a:gd name="T46" fmla="*/ 45 w 47"/>
                <a:gd name="T47" fmla="*/ 234 h 245"/>
                <a:gd name="T48" fmla="*/ 47 w 47"/>
                <a:gd name="T49" fmla="*/ 245 h 245"/>
                <a:gd name="T50" fmla="*/ 40 w 47"/>
                <a:gd name="T51" fmla="*/ 232 h 245"/>
                <a:gd name="T52" fmla="*/ 34 w 47"/>
                <a:gd name="T53" fmla="*/ 222 h 245"/>
                <a:gd name="T54" fmla="*/ 28 w 47"/>
                <a:gd name="T55" fmla="*/ 211 h 245"/>
                <a:gd name="T56" fmla="*/ 24 w 47"/>
                <a:gd name="T57" fmla="*/ 199 h 245"/>
                <a:gd name="T58" fmla="*/ 20 w 47"/>
                <a:gd name="T59" fmla="*/ 188 h 245"/>
                <a:gd name="T60" fmla="*/ 17 w 47"/>
                <a:gd name="T61" fmla="*/ 177 h 245"/>
                <a:gd name="T62" fmla="*/ 13 w 47"/>
                <a:gd name="T63" fmla="*/ 165 h 245"/>
                <a:gd name="T64" fmla="*/ 11 w 47"/>
                <a:gd name="T65" fmla="*/ 154 h 245"/>
                <a:gd name="T66" fmla="*/ 7 w 47"/>
                <a:gd name="T67" fmla="*/ 142 h 245"/>
                <a:gd name="T68" fmla="*/ 5 w 47"/>
                <a:gd name="T69" fmla="*/ 135 h 245"/>
                <a:gd name="T70" fmla="*/ 3 w 47"/>
                <a:gd name="T71" fmla="*/ 123 h 245"/>
                <a:gd name="T72" fmla="*/ 3 w 47"/>
                <a:gd name="T73" fmla="*/ 114 h 245"/>
                <a:gd name="T74" fmla="*/ 1 w 47"/>
                <a:gd name="T75" fmla="*/ 102 h 245"/>
                <a:gd name="T76" fmla="*/ 0 w 47"/>
                <a:gd name="T77" fmla="*/ 93 h 245"/>
                <a:gd name="T78" fmla="*/ 0 w 47"/>
                <a:gd name="T79" fmla="*/ 85 h 245"/>
                <a:gd name="T80" fmla="*/ 1 w 47"/>
                <a:gd name="T81" fmla="*/ 76 h 245"/>
                <a:gd name="T82" fmla="*/ 1 w 47"/>
                <a:gd name="T83" fmla="*/ 64 h 245"/>
                <a:gd name="T84" fmla="*/ 1 w 47"/>
                <a:gd name="T85" fmla="*/ 55 h 245"/>
                <a:gd name="T86" fmla="*/ 3 w 47"/>
                <a:gd name="T87" fmla="*/ 45 h 245"/>
                <a:gd name="T88" fmla="*/ 7 w 47"/>
                <a:gd name="T89" fmla="*/ 36 h 245"/>
                <a:gd name="T90" fmla="*/ 9 w 47"/>
                <a:gd name="T91" fmla="*/ 26 h 245"/>
                <a:gd name="T92" fmla="*/ 11 w 47"/>
                <a:gd name="T93" fmla="*/ 17 h 245"/>
                <a:gd name="T94" fmla="*/ 15 w 47"/>
                <a:gd name="T95" fmla="*/ 9 h 245"/>
                <a:gd name="T96" fmla="*/ 20 w 47"/>
                <a:gd name="T97" fmla="*/ 0 h 245"/>
                <a:gd name="T98" fmla="*/ 20 w 47"/>
                <a:gd name="T99" fmla="*/ 0 h 2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
                <a:gd name="T151" fmla="*/ 0 h 245"/>
                <a:gd name="T152" fmla="*/ 47 w 47"/>
                <a:gd name="T153" fmla="*/ 245 h 2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 h="245">
                  <a:moveTo>
                    <a:pt x="20" y="0"/>
                  </a:moveTo>
                  <a:lnTo>
                    <a:pt x="20" y="11"/>
                  </a:lnTo>
                  <a:lnTo>
                    <a:pt x="22" y="23"/>
                  </a:lnTo>
                  <a:lnTo>
                    <a:pt x="22" y="32"/>
                  </a:lnTo>
                  <a:lnTo>
                    <a:pt x="24" y="45"/>
                  </a:lnTo>
                  <a:lnTo>
                    <a:pt x="26" y="55"/>
                  </a:lnTo>
                  <a:lnTo>
                    <a:pt x="26" y="66"/>
                  </a:lnTo>
                  <a:lnTo>
                    <a:pt x="28" y="76"/>
                  </a:lnTo>
                  <a:lnTo>
                    <a:pt x="30" y="89"/>
                  </a:lnTo>
                  <a:lnTo>
                    <a:pt x="30" y="97"/>
                  </a:lnTo>
                  <a:lnTo>
                    <a:pt x="32" y="106"/>
                  </a:lnTo>
                  <a:lnTo>
                    <a:pt x="32" y="116"/>
                  </a:lnTo>
                  <a:lnTo>
                    <a:pt x="34" y="127"/>
                  </a:lnTo>
                  <a:lnTo>
                    <a:pt x="34" y="135"/>
                  </a:lnTo>
                  <a:lnTo>
                    <a:pt x="36" y="146"/>
                  </a:lnTo>
                  <a:lnTo>
                    <a:pt x="36" y="156"/>
                  </a:lnTo>
                  <a:lnTo>
                    <a:pt x="40" y="165"/>
                  </a:lnTo>
                  <a:lnTo>
                    <a:pt x="40" y="175"/>
                  </a:lnTo>
                  <a:lnTo>
                    <a:pt x="40" y="184"/>
                  </a:lnTo>
                  <a:lnTo>
                    <a:pt x="41" y="194"/>
                  </a:lnTo>
                  <a:lnTo>
                    <a:pt x="43" y="205"/>
                  </a:lnTo>
                  <a:lnTo>
                    <a:pt x="43" y="215"/>
                  </a:lnTo>
                  <a:lnTo>
                    <a:pt x="45" y="224"/>
                  </a:lnTo>
                  <a:lnTo>
                    <a:pt x="45" y="234"/>
                  </a:lnTo>
                  <a:lnTo>
                    <a:pt x="47" y="245"/>
                  </a:lnTo>
                  <a:lnTo>
                    <a:pt x="40" y="232"/>
                  </a:lnTo>
                  <a:lnTo>
                    <a:pt x="34" y="222"/>
                  </a:lnTo>
                  <a:lnTo>
                    <a:pt x="28" y="211"/>
                  </a:lnTo>
                  <a:lnTo>
                    <a:pt x="24" y="199"/>
                  </a:lnTo>
                  <a:lnTo>
                    <a:pt x="20" y="188"/>
                  </a:lnTo>
                  <a:lnTo>
                    <a:pt x="17" y="177"/>
                  </a:lnTo>
                  <a:lnTo>
                    <a:pt x="13" y="165"/>
                  </a:lnTo>
                  <a:lnTo>
                    <a:pt x="11" y="154"/>
                  </a:lnTo>
                  <a:lnTo>
                    <a:pt x="7" y="142"/>
                  </a:lnTo>
                  <a:lnTo>
                    <a:pt x="5" y="135"/>
                  </a:lnTo>
                  <a:lnTo>
                    <a:pt x="3" y="123"/>
                  </a:lnTo>
                  <a:lnTo>
                    <a:pt x="3" y="114"/>
                  </a:lnTo>
                  <a:lnTo>
                    <a:pt x="1" y="102"/>
                  </a:lnTo>
                  <a:lnTo>
                    <a:pt x="0" y="93"/>
                  </a:lnTo>
                  <a:lnTo>
                    <a:pt x="0" y="85"/>
                  </a:lnTo>
                  <a:lnTo>
                    <a:pt x="1" y="76"/>
                  </a:lnTo>
                  <a:lnTo>
                    <a:pt x="1" y="64"/>
                  </a:lnTo>
                  <a:lnTo>
                    <a:pt x="1" y="55"/>
                  </a:lnTo>
                  <a:lnTo>
                    <a:pt x="3" y="45"/>
                  </a:lnTo>
                  <a:lnTo>
                    <a:pt x="7" y="36"/>
                  </a:lnTo>
                  <a:lnTo>
                    <a:pt x="9" y="26"/>
                  </a:lnTo>
                  <a:lnTo>
                    <a:pt x="11" y="17"/>
                  </a:lnTo>
                  <a:lnTo>
                    <a:pt x="15" y="9"/>
                  </a:lnTo>
                  <a:lnTo>
                    <a:pt x="20" y="0"/>
                  </a:lnTo>
                  <a:close/>
                </a:path>
              </a:pathLst>
            </a:custGeom>
            <a:solidFill>
              <a:srgbClr val="000000"/>
            </a:solidFill>
            <a:ln w="9525">
              <a:noFill/>
              <a:round/>
              <a:headEnd/>
              <a:tailEnd/>
            </a:ln>
          </p:spPr>
          <p:txBody>
            <a:bodyPr/>
            <a:lstStyle/>
            <a:p>
              <a:endParaRPr lang="fa-IR"/>
            </a:p>
          </p:txBody>
        </p:sp>
        <p:sp>
          <p:nvSpPr>
            <p:cNvPr id="12395" name="Freeform 103"/>
            <p:cNvSpPr>
              <a:spLocks/>
            </p:cNvSpPr>
            <p:nvPr/>
          </p:nvSpPr>
          <p:spPr bwMode="auto">
            <a:xfrm>
              <a:off x="4446" y="2693"/>
              <a:ext cx="45" cy="39"/>
            </a:xfrm>
            <a:custGeom>
              <a:avLst/>
              <a:gdLst>
                <a:gd name="T0" fmla="*/ 29 w 92"/>
                <a:gd name="T1" fmla="*/ 3 h 77"/>
                <a:gd name="T2" fmla="*/ 40 w 92"/>
                <a:gd name="T3" fmla="*/ 0 h 77"/>
                <a:gd name="T4" fmla="*/ 50 w 92"/>
                <a:gd name="T5" fmla="*/ 0 h 77"/>
                <a:gd name="T6" fmla="*/ 57 w 92"/>
                <a:gd name="T7" fmla="*/ 0 h 77"/>
                <a:gd name="T8" fmla="*/ 67 w 92"/>
                <a:gd name="T9" fmla="*/ 3 h 77"/>
                <a:gd name="T10" fmla="*/ 80 w 92"/>
                <a:gd name="T11" fmla="*/ 9 h 77"/>
                <a:gd name="T12" fmla="*/ 88 w 92"/>
                <a:gd name="T13" fmla="*/ 19 h 77"/>
                <a:gd name="T14" fmla="*/ 90 w 92"/>
                <a:gd name="T15" fmla="*/ 26 h 77"/>
                <a:gd name="T16" fmla="*/ 92 w 92"/>
                <a:gd name="T17" fmla="*/ 34 h 77"/>
                <a:gd name="T18" fmla="*/ 90 w 92"/>
                <a:gd name="T19" fmla="*/ 43 h 77"/>
                <a:gd name="T20" fmla="*/ 88 w 92"/>
                <a:gd name="T21" fmla="*/ 53 h 77"/>
                <a:gd name="T22" fmla="*/ 82 w 92"/>
                <a:gd name="T23" fmla="*/ 58 h 77"/>
                <a:gd name="T24" fmla="*/ 78 w 92"/>
                <a:gd name="T25" fmla="*/ 66 h 77"/>
                <a:gd name="T26" fmla="*/ 73 w 92"/>
                <a:gd name="T27" fmla="*/ 72 h 77"/>
                <a:gd name="T28" fmla="*/ 65 w 92"/>
                <a:gd name="T29" fmla="*/ 77 h 77"/>
                <a:gd name="T30" fmla="*/ 54 w 92"/>
                <a:gd name="T31" fmla="*/ 77 h 77"/>
                <a:gd name="T32" fmla="*/ 40 w 92"/>
                <a:gd name="T33" fmla="*/ 76 h 77"/>
                <a:gd name="T34" fmla="*/ 33 w 92"/>
                <a:gd name="T35" fmla="*/ 72 h 77"/>
                <a:gd name="T36" fmla="*/ 25 w 92"/>
                <a:gd name="T37" fmla="*/ 70 h 77"/>
                <a:gd name="T38" fmla="*/ 17 w 92"/>
                <a:gd name="T39" fmla="*/ 64 h 77"/>
                <a:gd name="T40" fmla="*/ 10 w 92"/>
                <a:gd name="T41" fmla="*/ 58 h 77"/>
                <a:gd name="T42" fmla="*/ 2 w 92"/>
                <a:gd name="T43" fmla="*/ 53 h 77"/>
                <a:gd name="T44" fmla="*/ 0 w 92"/>
                <a:gd name="T45" fmla="*/ 49 h 77"/>
                <a:gd name="T46" fmla="*/ 0 w 92"/>
                <a:gd name="T47" fmla="*/ 39 h 77"/>
                <a:gd name="T48" fmla="*/ 4 w 92"/>
                <a:gd name="T49" fmla="*/ 32 h 77"/>
                <a:gd name="T50" fmla="*/ 8 w 92"/>
                <a:gd name="T51" fmla="*/ 22 h 77"/>
                <a:gd name="T52" fmla="*/ 14 w 92"/>
                <a:gd name="T53" fmla="*/ 15 h 77"/>
                <a:gd name="T54" fmla="*/ 21 w 92"/>
                <a:gd name="T55" fmla="*/ 9 h 77"/>
                <a:gd name="T56" fmla="*/ 29 w 92"/>
                <a:gd name="T57" fmla="*/ 3 h 77"/>
                <a:gd name="T58" fmla="*/ 29 w 92"/>
                <a:gd name="T59" fmla="*/ 3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
                <a:gd name="T91" fmla="*/ 0 h 77"/>
                <a:gd name="T92" fmla="*/ 92 w 92"/>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 h="77">
                  <a:moveTo>
                    <a:pt x="29" y="3"/>
                  </a:moveTo>
                  <a:lnTo>
                    <a:pt x="40" y="0"/>
                  </a:lnTo>
                  <a:lnTo>
                    <a:pt x="50" y="0"/>
                  </a:lnTo>
                  <a:lnTo>
                    <a:pt x="57" y="0"/>
                  </a:lnTo>
                  <a:lnTo>
                    <a:pt x="67" y="3"/>
                  </a:lnTo>
                  <a:lnTo>
                    <a:pt x="80" y="9"/>
                  </a:lnTo>
                  <a:lnTo>
                    <a:pt x="88" y="19"/>
                  </a:lnTo>
                  <a:lnTo>
                    <a:pt x="90" y="26"/>
                  </a:lnTo>
                  <a:lnTo>
                    <a:pt x="92" y="34"/>
                  </a:lnTo>
                  <a:lnTo>
                    <a:pt x="90" y="43"/>
                  </a:lnTo>
                  <a:lnTo>
                    <a:pt x="88" y="53"/>
                  </a:lnTo>
                  <a:lnTo>
                    <a:pt x="82" y="58"/>
                  </a:lnTo>
                  <a:lnTo>
                    <a:pt x="78" y="66"/>
                  </a:lnTo>
                  <a:lnTo>
                    <a:pt x="73" y="72"/>
                  </a:lnTo>
                  <a:lnTo>
                    <a:pt x="65" y="77"/>
                  </a:lnTo>
                  <a:lnTo>
                    <a:pt x="54" y="77"/>
                  </a:lnTo>
                  <a:lnTo>
                    <a:pt x="40" y="76"/>
                  </a:lnTo>
                  <a:lnTo>
                    <a:pt x="33" y="72"/>
                  </a:lnTo>
                  <a:lnTo>
                    <a:pt x="25" y="70"/>
                  </a:lnTo>
                  <a:lnTo>
                    <a:pt x="17" y="64"/>
                  </a:lnTo>
                  <a:lnTo>
                    <a:pt x="10" y="58"/>
                  </a:lnTo>
                  <a:lnTo>
                    <a:pt x="2" y="53"/>
                  </a:lnTo>
                  <a:lnTo>
                    <a:pt x="0" y="49"/>
                  </a:lnTo>
                  <a:lnTo>
                    <a:pt x="0" y="39"/>
                  </a:lnTo>
                  <a:lnTo>
                    <a:pt x="4" y="32"/>
                  </a:lnTo>
                  <a:lnTo>
                    <a:pt x="8" y="22"/>
                  </a:lnTo>
                  <a:lnTo>
                    <a:pt x="14" y="15"/>
                  </a:lnTo>
                  <a:lnTo>
                    <a:pt x="21" y="9"/>
                  </a:lnTo>
                  <a:lnTo>
                    <a:pt x="29" y="3"/>
                  </a:lnTo>
                  <a:close/>
                </a:path>
              </a:pathLst>
            </a:custGeom>
            <a:solidFill>
              <a:srgbClr val="FFD6C9"/>
            </a:solidFill>
            <a:ln w="9525">
              <a:noFill/>
              <a:round/>
              <a:headEnd/>
              <a:tailEnd/>
            </a:ln>
          </p:spPr>
          <p:txBody>
            <a:bodyPr/>
            <a:lstStyle/>
            <a:p>
              <a:endParaRPr lang="fa-IR"/>
            </a:p>
          </p:txBody>
        </p:sp>
        <p:sp>
          <p:nvSpPr>
            <p:cNvPr id="12396" name="Freeform 104"/>
            <p:cNvSpPr>
              <a:spLocks/>
            </p:cNvSpPr>
            <p:nvPr/>
          </p:nvSpPr>
          <p:spPr bwMode="auto">
            <a:xfrm>
              <a:off x="3864" y="2698"/>
              <a:ext cx="13" cy="114"/>
            </a:xfrm>
            <a:custGeom>
              <a:avLst/>
              <a:gdLst>
                <a:gd name="T0" fmla="*/ 26 w 26"/>
                <a:gd name="T1" fmla="*/ 0 h 228"/>
                <a:gd name="T2" fmla="*/ 24 w 26"/>
                <a:gd name="T3" fmla="*/ 13 h 228"/>
                <a:gd name="T4" fmla="*/ 24 w 26"/>
                <a:gd name="T5" fmla="*/ 29 h 228"/>
                <a:gd name="T6" fmla="*/ 24 w 26"/>
                <a:gd name="T7" fmla="*/ 34 h 228"/>
                <a:gd name="T8" fmla="*/ 24 w 26"/>
                <a:gd name="T9" fmla="*/ 44 h 228"/>
                <a:gd name="T10" fmla="*/ 24 w 26"/>
                <a:gd name="T11" fmla="*/ 49 h 228"/>
                <a:gd name="T12" fmla="*/ 24 w 26"/>
                <a:gd name="T13" fmla="*/ 57 h 228"/>
                <a:gd name="T14" fmla="*/ 23 w 26"/>
                <a:gd name="T15" fmla="*/ 65 h 228"/>
                <a:gd name="T16" fmla="*/ 23 w 26"/>
                <a:gd name="T17" fmla="*/ 72 h 228"/>
                <a:gd name="T18" fmla="*/ 21 w 26"/>
                <a:gd name="T19" fmla="*/ 80 h 228"/>
                <a:gd name="T20" fmla="*/ 21 w 26"/>
                <a:gd name="T21" fmla="*/ 89 h 228"/>
                <a:gd name="T22" fmla="*/ 21 w 26"/>
                <a:gd name="T23" fmla="*/ 97 h 228"/>
                <a:gd name="T24" fmla="*/ 21 w 26"/>
                <a:gd name="T25" fmla="*/ 105 h 228"/>
                <a:gd name="T26" fmla="*/ 21 w 26"/>
                <a:gd name="T27" fmla="*/ 112 h 228"/>
                <a:gd name="T28" fmla="*/ 21 w 26"/>
                <a:gd name="T29" fmla="*/ 120 h 228"/>
                <a:gd name="T30" fmla="*/ 17 w 26"/>
                <a:gd name="T31" fmla="*/ 133 h 228"/>
                <a:gd name="T32" fmla="*/ 15 w 26"/>
                <a:gd name="T33" fmla="*/ 146 h 228"/>
                <a:gd name="T34" fmla="*/ 13 w 26"/>
                <a:gd name="T35" fmla="*/ 160 h 228"/>
                <a:gd name="T36" fmla="*/ 13 w 26"/>
                <a:gd name="T37" fmla="*/ 175 h 228"/>
                <a:gd name="T38" fmla="*/ 11 w 26"/>
                <a:gd name="T39" fmla="*/ 186 h 228"/>
                <a:gd name="T40" fmla="*/ 11 w 26"/>
                <a:gd name="T41" fmla="*/ 202 h 228"/>
                <a:gd name="T42" fmla="*/ 11 w 26"/>
                <a:gd name="T43" fmla="*/ 215 h 228"/>
                <a:gd name="T44" fmla="*/ 11 w 26"/>
                <a:gd name="T45" fmla="*/ 228 h 228"/>
                <a:gd name="T46" fmla="*/ 7 w 26"/>
                <a:gd name="T47" fmla="*/ 215 h 228"/>
                <a:gd name="T48" fmla="*/ 4 w 26"/>
                <a:gd name="T49" fmla="*/ 202 h 228"/>
                <a:gd name="T50" fmla="*/ 2 w 26"/>
                <a:gd name="T51" fmla="*/ 188 h 228"/>
                <a:gd name="T52" fmla="*/ 0 w 26"/>
                <a:gd name="T53" fmla="*/ 177 h 228"/>
                <a:gd name="T54" fmla="*/ 0 w 26"/>
                <a:gd name="T55" fmla="*/ 164 h 228"/>
                <a:gd name="T56" fmla="*/ 0 w 26"/>
                <a:gd name="T57" fmla="*/ 150 h 228"/>
                <a:gd name="T58" fmla="*/ 0 w 26"/>
                <a:gd name="T59" fmla="*/ 137 h 228"/>
                <a:gd name="T60" fmla="*/ 2 w 26"/>
                <a:gd name="T61" fmla="*/ 126 h 228"/>
                <a:gd name="T62" fmla="*/ 2 w 26"/>
                <a:gd name="T63" fmla="*/ 116 h 228"/>
                <a:gd name="T64" fmla="*/ 2 w 26"/>
                <a:gd name="T65" fmla="*/ 108 h 228"/>
                <a:gd name="T66" fmla="*/ 4 w 26"/>
                <a:gd name="T67" fmla="*/ 101 h 228"/>
                <a:gd name="T68" fmla="*/ 4 w 26"/>
                <a:gd name="T69" fmla="*/ 93 h 228"/>
                <a:gd name="T70" fmla="*/ 4 w 26"/>
                <a:gd name="T71" fmla="*/ 86 h 228"/>
                <a:gd name="T72" fmla="*/ 5 w 26"/>
                <a:gd name="T73" fmla="*/ 76 h 228"/>
                <a:gd name="T74" fmla="*/ 7 w 26"/>
                <a:gd name="T75" fmla="*/ 68 h 228"/>
                <a:gd name="T76" fmla="*/ 9 w 26"/>
                <a:gd name="T77" fmla="*/ 61 h 228"/>
                <a:gd name="T78" fmla="*/ 9 w 26"/>
                <a:gd name="T79" fmla="*/ 53 h 228"/>
                <a:gd name="T80" fmla="*/ 13 w 26"/>
                <a:gd name="T81" fmla="*/ 44 h 228"/>
                <a:gd name="T82" fmla="*/ 13 w 26"/>
                <a:gd name="T83" fmla="*/ 36 h 228"/>
                <a:gd name="T84" fmla="*/ 17 w 26"/>
                <a:gd name="T85" fmla="*/ 29 h 228"/>
                <a:gd name="T86" fmla="*/ 21 w 26"/>
                <a:gd name="T87" fmla="*/ 13 h 228"/>
                <a:gd name="T88" fmla="*/ 26 w 26"/>
                <a:gd name="T89" fmla="*/ 0 h 228"/>
                <a:gd name="T90" fmla="*/ 26 w 26"/>
                <a:gd name="T91" fmla="*/ 0 h 2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
                <a:gd name="T139" fmla="*/ 0 h 228"/>
                <a:gd name="T140" fmla="*/ 26 w 26"/>
                <a:gd name="T141" fmla="*/ 228 h 2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 h="228">
                  <a:moveTo>
                    <a:pt x="26" y="0"/>
                  </a:moveTo>
                  <a:lnTo>
                    <a:pt x="24" y="13"/>
                  </a:lnTo>
                  <a:lnTo>
                    <a:pt x="24" y="29"/>
                  </a:lnTo>
                  <a:lnTo>
                    <a:pt x="24" y="34"/>
                  </a:lnTo>
                  <a:lnTo>
                    <a:pt x="24" y="44"/>
                  </a:lnTo>
                  <a:lnTo>
                    <a:pt x="24" y="49"/>
                  </a:lnTo>
                  <a:lnTo>
                    <a:pt x="24" y="57"/>
                  </a:lnTo>
                  <a:lnTo>
                    <a:pt x="23" y="65"/>
                  </a:lnTo>
                  <a:lnTo>
                    <a:pt x="23" y="72"/>
                  </a:lnTo>
                  <a:lnTo>
                    <a:pt x="21" y="80"/>
                  </a:lnTo>
                  <a:lnTo>
                    <a:pt x="21" y="89"/>
                  </a:lnTo>
                  <a:lnTo>
                    <a:pt x="21" y="97"/>
                  </a:lnTo>
                  <a:lnTo>
                    <a:pt x="21" y="105"/>
                  </a:lnTo>
                  <a:lnTo>
                    <a:pt x="21" y="112"/>
                  </a:lnTo>
                  <a:lnTo>
                    <a:pt x="21" y="120"/>
                  </a:lnTo>
                  <a:lnTo>
                    <a:pt x="17" y="133"/>
                  </a:lnTo>
                  <a:lnTo>
                    <a:pt x="15" y="146"/>
                  </a:lnTo>
                  <a:lnTo>
                    <a:pt x="13" y="160"/>
                  </a:lnTo>
                  <a:lnTo>
                    <a:pt x="13" y="175"/>
                  </a:lnTo>
                  <a:lnTo>
                    <a:pt x="11" y="186"/>
                  </a:lnTo>
                  <a:lnTo>
                    <a:pt x="11" y="202"/>
                  </a:lnTo>
                  <a:lnTo>
                    <a:pt x="11" y="215"/>
                  </a:lnTo>
                  <a:lnTo>
                    <a:pt x="11" y="228"/>
                  </a:lnTo>
                  <a:lnTo>
                    <a:pt x="7" y="215"/>
                  </a:lnTo>
                  <a:lnTo>
                    <a:pt x="4" y="202"/>
                  </a:lnTo>
                  <a:lnTo>
                    <a:pt x="2" y="188"/>
                  </a:lnTo>
                  <a:lnTo>
                    <a:pt x="0" y="177"/>
                  </a:lnTo>
                  <a:lnTo>
                    <a:pt x="0" y="164"/>
                  </a:lnTo>
                  <a:lnTo>
                    <a:pt x="0" y="150"/>
                  </a:lnTo>
                  <a:lnTo>
                    <a:pt x="0" y="137"/>
                  </a:lnTo>
                  <a:lnTo>
                    <a:pt x="2" y="126"/>
                  </a:lnTo>
                  <a:lnTo>
                    <a:pt x="2" y="116"/>
                  </a:lnTo>
                  <a:lnTo>
                    <a:pt x="2" y="108"/>
                  </a:lnTo>
                  <a:lnTo>
                    <a:pt x="4" y="101"/>
                  </a:lnTo>
                  <a:lnTo>
                    <a:pt x="4" y="93"/>
                  </a:lnTo>
                  <a:lnTo>
                    <a:pt x="4" y="86"/>
                  </a:lnTo>
                  <a:lnTo>
                    <a:pt x="5" y="76"/>
                  </a:lnTo>
                  <a:lnTo>
                    <a:pt x="7" y="68"/>
                  </a:lnTo>
                  <a:lnTo>
                    <a:pt x="9" y="61"/>
                  </a:lnTo>
                  <a:lnTo>
                    <a:pt x="9" y="53"/>
                  </a:lnTo>
                  <a:lnTo>
                    <a:pt x="13" y="44"/>
                  </a:lnTo>
                  <a:lnTo>
                    <a:pt x="13" y="36"/>
                  </a:lnTo>
                  <a:lnTo>
                    <a:pt x="17" y="29"/>
                  </a:lnTo>
                  <a:lnTo>
                    <a:pt x="21" y="13"/>
                  </a:lnTo>
                  <a:lnTo>
                    <a:pt x="26" y="0"/>
                  </a:lnTo>
                  <a:close/>
                </a:path>
              </a:pathLst>
            </a:custGeom>
            <a:solidFill>
              <a:srgbClr val="000000"/>
            </a:solidFill>
            <a:ln w="9525">
              <a:noFill/>
              <a:round/>
              <a:headEnd/>
              <a:tailEnd/>
            </a:ln>
          </p:spPr>
          <p:txBody>
            <a:bodyPr/>
            <a:lstStyle/>
            <a:p>
              <a:endParaRPr lang="fa-IR"/>
            </a:p>
          </p:txBody>
        </p:sp>
        <p:sp>
          <p:nvSpPr>
            <p:cNvPr id="12397" name="Freeform 105"/>
            <p:cNvSpPr>
              <a:spLocks/>
            </p:cNvSpPr>
            <p:nvPr/>
          </p:nvSpPr>
          <p:spPr bwMode="auto">
            <a:xfrm>
              <a:off x="4178" y="2720"/>
              <a:ext cx="336" cy="123"/>
            </a:xfrm>
            <a:custGeom>
              <a:avLst/>
              <a:gdLst>
                <a:gd name="T0" fmla="*/ 59 w 673"/>
                <a:gd name="T1" fmla="*/ 0 h 247"/>
                <a:gd name="T2" fmla="*/ 95 w 673"/>
                <a:gd name="T3" fmla="*/ 4 h 247"/>
                <a:gd name="T4" fmla="*/ 130 w 673"/>
                <a:gd name="T5" fmla="*/ 11 h 247"/>
                <a:gd name="T6" fmla="*/ 166 w 673"/>
                <a:gd name="T7" fmla="*/ 19 h 247"/>
                <a:gd name="T8" fmla="*/ 202 w 673"/>
                <a:gd name="T9" fmla="*/ 28 h 247"/>
                <a:gd name="T10" fmla="*/ 236 w 673"/>
                <a:gd name="T11" fmla="*/ 40 h 247"/>
                <a:gd name="T12" fmla="*/ 268 w 673"/>
                <a:gd name="T13" fmla="*/ 51 h 247"/>
                <a:gd name="T14" fmla="*/ 299 w 673"/>
                <a:gd name="T15" fmla="*/ 66 h 247"/>
                <a:gd name="T16" fmla="*/ 335 w 673"/>
                <a:gd name="T17" fmla="*/ 76 h 247"/>
                <a:gd name="T18" fmla="*/ 377 w 673"/>
                <a:gd name="T19" fmla="*/ 85 h 247"/>
                <a:gd name="T20" fmla="*/ 420 w 673"/>
                <a:gd name="T21" fmla="*/ 99 h 247"/>
                <a:gd name="T22" fmla="*/ 462 w 673"/>
                <a:gd name="T23" fmla="*/ 112 h 247"/>
                <a:gd name="T24" fmla="*/ 504 w 673"/>
                <a:gd name="T25" fmla="*/ 123 h 247"/>
                <a:gd name="T26" fmla="*/ 546 w 673"/>
                <a:gd name="T27" fmla="*/ 135 h 247"/>
                <a:gd name="T28" fmla="*/ 588 w 673"/>
                <a:gd name="T29" fmla="*/ 144 h 247"/>
                <a:gd name="T30" fmla="*/ 630 w 673"/>
                <a:gd name="T31" fmla="*/ 152 h 247"/>
                <a:gd name="T32" fmla="*/ 660 w 673"/>
                <a:gd name="T33" fmla="*/ 161 h 247"/>
                <a:gd name="T34" fmla="*/ 668 w 673"/>
                <a:gd name="T35" fmla="*/ 175 h 247"/>
                <a:gd name="T36" fmla="*/ 673 w 673"/>
                <a:gd name="T37" fmla="*/ 196 h 247"/>
                <a:gd name="T38" fmla="*/ 662 w 673"/>
                <a:gd name="T39" fmla="*/ 220 h 247"/>
                <a:gd name="T40" fmla="*/ 643 w 673"/>
                <a:gd name="T41" fmla="*/ 239 h 247"/>
                <a:gd name="T42" fmla="*/ 592 w 673"/>
                <a:gd name="T43" fmla="*/ 230 h 247"/>
                <a:gd name="T44" fmla="*/ 515 w 673"/>
                <a:gd name="T45" fmla="*/ 203 h 247"/>
                <a:gd name="T46" fmla="*/ 438 w 673"/>
                <a:gd name="T47" fmla="*/ 178 h 247"/>
                <a:gd name="T48" fmla="*/ 360 w 673"/>
                <a:gd name="T49" fmla="*/ 158 h 247"/>
                <a:gd name="T50" fmla="*/ 282 w 673"/>
                <a:gd name="T51" fmla="*/ 135 h 247"/>
                <a:gd name="T52" fmla="*/ 204 w 673"/>
                <a:gd name="T53" fmla="*/ 110 h 247"/>
                <a:gd name="T54" fmla="*/ 130 w 673"/>
                <a:gd name="T55" fmla="*/ 83 h 247"/>
                <a:gd name="T56" fmla="*/ 57 w 673"/>
                <a:gd name="T57" fmla="*/ 53 h 247"/>
                <a:gd name="T58" fmla="*/ 15 w 673"/>
                <a:gd name="T59" fmla="*/ 45 h 247"/>
                <a:gd name="T60" fmla="*/ 6 w 673"/>
                <a:gd name="T61" fmla="*/ 51 h 247"/>
                <a:gd name="T62" fmla="*/ 0 w 673"/>
                <a:gd name="T63" fmla="*/ 47 h 247"/>
                <a:gd name="T64" fmla="*/ 6 w 673"/>
                <a:gd name="T65" fmla="*/ 24 h 247"/>
                <a:gd name="T66" fmla="*/ 27 w 673"/>
                <a:gd name="T67" fmla="*/ 4 h 247"/>
                <a:gd name="T68" fmla="*/ 40 w 673"/>
                <a:gd name="T69" fmla="*/ 0 h 2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3"/>
                <a:gd name="T106" fmla="*/ 0 h 247"/>
                <a:gd name="T107" fmla="*/ 673 w 673"/>
                <a:gd name="T108" fmla="*/ 247 h 2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3" h="247">
                  <a:moveTo>
                    <a:pt x="40" y="0"/>
                  </a:moveTo>
                  <a:lnTo>
                    <a:pt x="59" y="0"/>
                  </a:lnTo>
                  <a:lnTo>
                    <a:pt x="76" y="2"/>
                  </a:lnTo>
                  <a:lnTo>
                    <a:pt x="95" y="4"/>
                  </a:lnTo>
                  <a:lnTo>
                    <a:pt x="112" y="9"/>
                  </a:lnTo>
                  <a:lnTo>
                    <a:pt x="130" y="11"/>
                  </a:lnTo>
                  <a:lnTo>
                    <a:pt x="149" y="15"/>
                  </a:lnTo>
                  <a:lnTo>
                    <a:pt x="166" y="19"/>
                  </a:lnTo>
                  <a:lnTo>
                    <a:pt x="185" y="24"/>
                  </a:lnTo>
                  <a:lnTo>
                    <a:pt x="202" y="28"/>
                  </a:lnTo>
                  <a:lnTo>
                    <a:pt x="219" y="34"/>
                  </a:lnTo>
                  <a:lnTo>
                    <a:pt x="236" y="40"/>
                  </a:lnTo>
                  <a:lnTo>
                    <a:pt x="253" y="45"/>
                  </a:lnTo>
                  <a:lnTo>
                    <a:pt x="268" y="51"/>
                  </a:lnTo>
                  <a:lnTo>
                    <a:pt x="284" y="59"/>
                  </a:lnTo>
                  <a:lnTo>
                    <a:pt x="299" y="66"/>
                  </a:lnTo>
                  <a:lnTo>
                    <a:pt x="314" y="74"/>
                  </a:lnTo>
                  <a:lnTo>
                    <a:pt x="335" y="76"/>
                  </a:lnTo>
                  <a:lnTo>
                    <a:pt x="356" y="82"/>
                  </a:lnTo>
                  <a:lnTo>
                    <a:pt x="377" y="85"/>
                  </a:lnTo>
                  <a:lnTo>
                    <a:pt x="398" y="93"/>
                  </a:lnTo>
                  <a:lnTo>
                    <a:pt x="420" y="99"/>
                  </a:lnTo>
                  <a:lnTo>
                    <a:pt x="441" y="104"/>
                  </a:lnTo>
                  <a:lnTo>
                    <a:pt x="462" y="112"/>
                  </a:lnTo>
                  <a:lnTo>
                    <a:pt x="483" y="118"/>
                  </a:lnTo>
                  <a:lnTo>
                    <a:pt x="504" y="123"/>
                  </a:lnTo>
                  <a:lnTo>
                    <a:pt x="525" y="129"/>
                  </a:lnTo>
                  <a:lnTo>
                    <a:pt x="546" y="135"/>
                  </a:lnTo>
                  <a:lnTo>
                    <a:pt x="567" y="140"/>
                  </a:lnTo>
                  <a:lnTo>
                    <a:pt x="588" y="144"/>
                  </a:lnTo>
                  <a:lnTo>
                    <a:pt x="609" y="148"/>
                  </a:lnTo>
                  <a:lnTo>
                    <a:pt x="630" y="152"/>
                  </a:lnTo>
                  <a:lnTo>
                    <a:pt x="652" y="156"/>
                  </a:lnTo>
                  <a:lnTo>
                    <a:pt x="660" y="161"/>
                  </a:lnTo>
                  <a:lnTo>
                    <a:pt x="666" y="167"/>
                  </a:lnTo>
                  <a:lnTo>
                    <a:pt x="668" y="175"/>
                  </a:lnTo>
                  <a:lnTo>
                    <a:pt x="671" y="182"/>
                  </a:lnTo>
                  <a:lnTo>
                    <a:pt x="673" y="196"/>
                  </a:lnTo>
                  <a:lnTo>
                    <a:pt x="669" y="211"/>
                  </a:lnTo>
                  <a:lnTo>
                    <a:pt x="662" y="220"/>
                  </a:lnTo>
                  <a:lnTo>
                    <a:pt x="654" y="232"/>
                  </a:lnTo>
                  <a:lnTo>
                    <a:pt x="643" y="239"/>
                  </a:lnTo>
                  <a:lnTo>
                    <a:pt x="630" y="247"/>
                  </a:lnTo>
                  <a:lnTo>
                    <a:pt x="592" y="230"/>
                  </a:lnTo>
                  <a:lnTo>
                    <a:pt x="553" y="217"/>
                  </a:lnTo>
                  <a:lnTo>
                    <a:pt x="515" y="203"/>
                  </a:lnTo>
                  <a:lnTo>
                    <a:pt x="477" y="192"/>
                  </a:lnTo>
                  <a:lnTo>
                    <a:pt x="438" y="178"/>
                  </a:lnTo>
                  <a:lnTo>
                    <a:pt x="399" y="167"/>
                  </a:lnTo>
                  <a:lnTo>
                    <a:pt x="360" y="158"/>
                  </a:lnTo>
                  <a:lnTo>
                    <a:pt x="322" y="146"/>
                  </a:lnTo>
                  <a:lnTo>
                    <a:pt x="282" y="135"/>
                  </a:lnTo>
                  <a:lnTo>
                    <a:pt x="242" y="121"/>
                  </a:lnTo>
                  <a:lnTo>
                    <a:pt x="204" y="110"/>
                  </a:lnTo>
                  <a:lnTo>
                    <a:pt x="166" y="99"/>
                  </a:lnTo>
                  <a:lnTo>
                    <a:pt x="130" y="83"/>
                  </a:lnTo>
                  <a:lnTo>
                    <a:pt x="93" y="70"/>
                  </a:lnTo>
                  <a:lnTo>
                    <a:pt x="57" y="53"/>
                  </a:lnTo>
                  <a:lnTo>
                    <a:pt x="25" y="38"/>
                  </a:lnTo>
                  <a:lnTo>
                    <a:pt x="15" y="45"/>
                  </a:lnTo>
                  <a:lnTo>
                    <a:pt x="10" y="49"/>
                  </a:lnTo>
                  <a:lnTo>
                    <a:pt x="6" y="51"/>
                  </a:lnTo>
                  <a:lnTo>
                    <a:pt x="2" y="53"/>
                  </a:lnTo>
                  <a:lnTo>
                    <a:pt x="0" y="47"/>
                  </a:lnTo>
                  <a:lnTo>
                    <a:pt x="2" y="38"/>
                  </a:lnTo>
                  <a:lnTo>
                    <a:pt x="6" y="24"/>
                  </a:lnTo>
                  <a:lnTo>
                    <a:pt x="15" y="13"/>
                  </a:lnTo>
                  <a:lnTo>
                    <a:pt x="27" y="4"/>
                  </a:lnTo>
                  <a:lnTo>
                    <a:pt x="40" y="0"/>
                  </a:lnTo>
                  <a:close/>
                </a:path>
              </a:pathLst>
            </a:custGeom>
            <a:solidFill>
              <a:srgbClr val="FFFFC2"/>
            </a:solidFill>
            <a:ln w="9525">
              <a:noFill/>
              <a:round/>
              <a:headEnd/>
              <a:tailEnd/>
            </a:ln>
          </p:spPr>
          <p:txBody>
            <a:bodyPr/>
            <a:lstStyle/>
            <a:p>
              <a:endParaRPr lang="fa-IR"/>
            </a:p>
          </p:txBody>
        </p:sp>
        <p:sp>
          <p:nvSpPr>
            <p:cNvPr id="12398" name="Freeform 106"/>
            <p:cNvSpPr>
              <a:spLocks/>
            </p:cNvSpPr>
            <p:nvPr/>
          </p:nvSpPr>
          <p:spPr bwMode="auto">
            <a:xfrm>
              <a:off x="3997" y="2737"/>
              <a:ext cx="11" cy="31"/>
            </a:xfrm>
            <a:custGeom>
              <a:avLst/>
              <a:gdLst>
                <a:gd name="T0" fmla="*/ 6 w 23"/>
                <a:gd name="T1" fmla="*/ 0 h 63"/>
                <a:gd name="T2" fmla="*/ 8 w 23"/>
                <a:gd name="T3" fmla="*/ 8 h 63"/>
                <a:gd name="T4" fmla="*/ 11 w 23"/>
                <a:gd name="T5" fmla="*/ 15 h 63"/>
                <a:gd name="T6" fmla="*/ 13 w 23"/>
                <a:gd name="T7" fmla="*/ 23 h 63"/>
                <a:gd name="T8" fmla="*/ 13 w 23"/>
                <a:gd name="T9" fmla="*/ 30 h 63"/>
                <a:gd name="T10" fmla="*/ 13 w 23"/>
                <a:gd name="T11" fmla="*/ 38 h 63"/>
                <a:gd name="T12" fmla="*/ 15 w 23"/>
                <a:gd name="T13" fmla="*/ 48 h 63"/>
                <a:gd name="T14" fmla="*/ 19 w 23"/>
                <a:gd name="T15" fmla="*/ 55 h 63"/>
                <a:gd name="T16" fmla="*/ 23 w 23"/>
                <a:gd name="T17" fmla="*/ 63 h 63"/>
                <a:gd name="T18" fmla="*/ 13 w 23"/>
                <a:gd name="T19" fmla="*/ 61 h 63"/>
                <a:gd name="T20" fmla="*/ 6 w 23"/>
                <a:gd name="T21" fmla="*/ 57 h 63"/>
                <a:gd name="T22" fmla="*/ 2 w 23"/>
                <a:gd name="T23" fmla="*/ 53 h 63"/>
                <a:gd name="T24" fmla="*/ 2 w 23"/>
                <a:gd name="T25" fmla="*/ 49 h 63"/>
                <a:gd name="T26" fmla="*/ 0 w 23"/>
                <a:gd name="T27" fmla="*/ 36 h 63"/>
                <a:gd name="T28" fmla="*/ 0 w 23"/>
                <a:gd name="T29" fmla="*/ 23 h 63"/>
                <a:gd name="T30" fmla="*/ 2 w 23"/>
                <a:gd name="T31" fmla="*/ 11 h 63"/>
                <a:gd name="T32" fmla="*/ 6 w 23"/>
                <a:gd name="T33" fmla="*/ 0 h 63"/>
                <a:gd name="T34" fmla="*/ 6 w 23"/>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3"/>
                <a:gd name="T56" fmla="*/ 23 w 23"/>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3">
                  <a:moveTo>
                    <a:pt x="6" y="0"/>
                  </a:moveTo>
                  <a:lnTo>
                    <a:pt x="8" y="8"/>
                  </a:lnTo>
                  <a:lnTo>
                    <a:pt x="11" y="15"/>
                  </a:lnTo>
                  <a:lnTo>
                    <a:pt x="13" y="23"/>
                  </a:lnTo>
                  <a:lnTo>
                    <a:pt x="13" y="30"/>
                  </a:lnTo>
                  <a:lnTo>
                    <a:pt x="13" y="38"/>
                  </a:lnTo>
                  <a:lnTo>
                    <a:pt x="15" y="48"/>
                  </a:lnTo>
                  <a:lnTo>
                    <a:pt x="19" y="55"/>
                  </a:lnTo>
                  <a:lnTo>
                    <a:pt x="23" y="63"/>
                  </a:lnTo>
                  <a:lnTo>
                    <a:pt x="13" y="61"/>
                  </a:lnTo>
                  <a:lnTo>
                    <a:pt x="6" y="57"/>
                  </a:lnTo>
                  <a:lnTo>
                    <a:pt x="2" y="53"/>
                  </a:lnTo>
                  <a:lnTo>
                    <a:pt x="2" y="49"/>
                  </a:lnTo>
                  <a:lnTo>
                    <a:pt x="0" y="36"/>
                  </a:lnTo>
                  <a:lnTo>
                    <a:pt x="0" y="23"/>
                  </a:lnTo>
                  <a:lnTo>
                    <a:pt x="2" y="11"/>
                  </a:lnTo>
                  <a:lnTo>
                    <a:pt x="6" y="0"/>
                  </a:lnTo>
                  <a:close/>
                </a:path>
              </a:pathLst>
            </a:custGeom>
            <a:solidFill>
              <a:srgbClr val="000000"/>
            </a:solidFill>
            <a:ln w="9525">
              <a:noFill/>
              <a:round/>
              <a:headEnd/>
              <a:tailEnd/>
            </a:ln>
          </p:spPr>
          <p:txBody>
            <a:bodyPr/>
            <a:lstStyle/>
            <a:p>
              <a:endParaRPr lang="fa-IR"/>
            </a:p>
          </p:txBody>
        </p:sp>
        <p:sp>
          <p:nvSpPr>
            <p:cNvPr id="12399" name="Freeform 107"/>
            <p:cNvSpPr>
              <a:spLocks/>
            </p:cNvSpPr>
            <p:nvPr/>
          </p:nvSpPr>
          <p:spPr bwMode="auto">
            <a:xfrm>
              <a:off x="4729" y="2746"/>
              <a:ext cx="9" cy="8"/>
            </a:xfrm>
            <a:custGeom>
              <a:avLst/>
              <a:gdLst>
                <a:gd name="T0" fmla="*/ 15 w 17"/>
                <a:gd name="T1" fmla="*/ 0 h 17"/>
                <a:gd name="T2" fmla="*/ 17 w 17"/>
                <a:gd name="T3" fmla="*/ 2 h 17"/>
                <a:gd name="T4" fmla="*/ 13 w 17"/>
                <a:gd name="T5" fmla="*/ 6 h 17"/>
                <a:gd name="T6" fmla="*/ 8 w 17"/>
                <a:gd name="T7" fmla="*/ 12 h 17"/>
                <a:gd name="T8" fmla="*/ 4 w 17"/>
                <a:gd name="T9" fmla="*/ 17 h 17"/>
                <a:gd name="T10" fmla="*/ 0 w 17"/>
                <a:gd name="T11" fmla="*/ 17 h 17"/>
                <a:gd name="T12" fmla="*/ 9 w 17"/>
                <a:gd name="T13" fmla="*/ 6 h 17"/>
                <a:gd name="T14" fmla="*/ 15 w 17"/>
                <a:gd name="T15" fmla="*/ 0 h 17"/>
                <a:gd name="T16" fmla="*/ 15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5" y="0"/>
                  </a:moveTo>
                  <a:lnTo>
                    <a:pt x="17" y="2"/>
                  </a:lnTo>
                  <a:lnTo>
                    <a:pt x="13" y="6"/>
                  </a:lnTo>
                  <a:lnTo>
                    <a:pt x="8" y="12"/>
                  </a:lnTo>
                  <a:lnTo>
                    <a:pt x="4" y="17"/>
                  </a:lnTo>
                  <a:lnTo>
                    <a:pt x="0" y="17"/>
                  </a:lnTo>
                  <a:lnTo>
                    <a:pt x="9" y="6"/>
                  </a:lnTo>
                  <a:lnTo>
                    <a:pt x="15" y="0"/>
                  </a:lnTo>
                  <a:close/>
                </a:path>
              </a:pathLst>
            </a:custGeom>
            <a:solidFill>
              <a:srgbClr val="000000"/>
            </a:solidFill>
            <a:ln w="9525">
              <a:noFill/>
              <a:round/>
              <a:headEnd/>
              <a:tailEnd/>
            </a:ln>
          </p:spPr>
          <p:txBody>
            <a:bodyPr/>
            <a:lstStyle/>
            <a:p>
              <a:endParaRPr lang="fa-IR"/>
            </a:p>
          </p:txBody>
        </p:sp>
        <p:sp>
          <p:nvSpPr>
            <p:cNvPr id="12400" name="Freeform 108"/>
            <p:cNvSpPr>
              <a:spLocks/>
            </p:cNvSpPr>
            <p:nvPr/>
          </p:nvSpPr>
          <p:spPr bwMode="auto">
            <a:xfrm>
              <a:off x="4798" y="2745"/>
              <a:ext cx="48" cy="53"/>
            </a:xfrm>
            <a:custGeom>
              <a:avLst/>
              <a:gdLst>
                <a:gd name="T0" fmla="*/ 21 w 95"/>
                <a:gd name="T1" fmla="*/ 2 h 107"/>
                <a:gd name="T2" fmla="*/ 26 w 95"/>
                <a:gd name="T3" fmla="*/ 0 h 107"/>
                <a:gd name="T4" fmla="*/ 36 w 95"/>
                <a:gd name="T5" fmla="*/ 2 h 107"/>
                <a:gd name="T6" fmla="*/ 42 w 95"/>
                <a:gd name="T7" fmla="*/ 2 h 107"/>
                <a:gd name="T8" fmla="*/ 49 w 95"/>
                <a:gd name="T9" fmla="*/ 6 h 107"/>
                <a:gd name="T10" fmla="*/ 57 w 95"/>
                <a:gd name="T11" fmla="*/ 14 h 107"/>
                <a:gd name="T12" fmla="*/ 63 w 95"/>
                <a:gd name="T13" fmla="*/ 23 h 107"/>
                <a:gd name="T14" fmla="*/ 61 w 95"/>
                <a:gd name="T15" fmla="*/ 31 h 107"/>
                <a:gd name="T16" fmla="*/ 57 w 95"/>
                <a:gd name="T17" fmla="*/ 38 h 107"/>
                <a:gd name="T18" fmla="*/ 53 w 95"/>
                <a:gd name="T19" fmla="*/ 40 h 107"/>
                <a:gd name="T20" fmla="*/ 45 w 95"/>
                <a:gd name="T21" fmla="*/ 46 h 107"/>
                <a:gd name="T22" fmla="*/ 38 w 95"/>
                <a:gd name="T23" fmla="*/ 48 h 107"/>
                <a:gd name="T24" fmla="*/ 30 w 95"/>
                <a:gd name="T25" fmla="*/ 50 h 107"/>
                <a:gd name="T26" fmla="*/ 36 w 95"/>
                <a:gd name="T27" fmla="*/ 59 h 107"/>
                <a:gd name="T28" fmla="*/ 44 w 95"/>
                <a:gd name="T29" fmla="*/ 63 h 107"/>
                <a:gd name="T30" fmla="*/ 51 w 95"/>
                <a:gd name="T31" fmla="*/ 65 h 107"/>
                <a:gd name="T32" fmla="*/ 59 w 95"/>
                <a:gd name="T33" fmla="*/ 65 h 107"/>
                <a:gd name="T34" fmla="*/ 66 w 95"/>
                <a:gd name="T35" fmla="*/ 63 h 107"/>
                <a:gd name="T36" fmla="*/ 76 w 95"/>
                <a:gd name="T37" fmla="*/ 61 h 107"/>
                <a:gd name="T38" fmla="*/ 83 w 95"/>
                <a:gd name="T39" fmla="*/ 57 h 107"/>
                <a:gd name="T40" fmla="*/ 95 w 95"/>
                <a:gd name="T41" fmla="*/ 57 h 107"/>
                <a:gd name="T42" fmla="*/ 93 w 95"/>
                <a:gd name="T43" fmla="*/ 69 h 107"/>
                <a:gd name="T44" fmla="*/ 89 w 95"/>
                <a:gd name="T45" fmla="*/ 82 h 107"/>
                <a:gd name="T46" fmla="*/ 83 w 95"/>
                <a:gd name="T47" fmla="*/ 86 h 107"/>
                <a:gd name="T48" fmla="*/ 83 w 95"/>
                <a:gd name="T49" fmla="*/ 91 h 107"/>
                <a:gd name="T50" fmla="*/ 80 w 95"/>
                <a:gd name="T51" fmla="*/ 99 h 107"/>
                <a:gd name="T52" fmla="*/ 82 w 95"/>
                <a:gd name="T53" fmla="*/ 107 h 107"/>
                <a:gd name="T54" fmla="*/ 70 w 95"/>
                <a:gd name="T55" fmla="*/ 107 h 107"/>
                <a:gd name="T56" fmla="*/ 59 w 95"/>
                <a:gd name="T57" fmla="*/ 107 h 107"/>
                <a:gd name="T58" fmla="*/ 49 w 95"/>
                <a:gd name="T59" fmla="*/ 103 h 107"/>
                <a:gd name="T60" fmla="*/ 40 w 95"/>
                <a:gd name="T61" fmla="*/ 99 h 107"/>
                <a:gd name="T62" fmla="*/ 30 w 95"/>
                <a:gd name="T63" fmla="*/ 93 h 107"/>
                <a:gd name="T64" fmla="*/ 21 w 95"/>
                <a:gd name="T65" fmla="*/ 88 h 107"/>
                <a:gd name="T66" fmla="*/ 13 w 95"/>
                <a:gd name="T67" fmla="*/ 80 h 107"/>
                <a:gd name="T68" fmla="*/ 9 w 95"/>
                <a:gd name="T69" fmla="*/ 72 h 107"/>
                <a:gd name="T70" fmla="*/ 4 w 95"/>
                <a:gd name="T71" fmla="*/ 63 h 107"/>
                <a:gd name="T72" fmla="*/ 2 w 95"/>
                <a:gd name="T73" fmla="*/ 53 h 107"/>
                <a:gd name="T74" fmla="*/ 0 w 95"/>
                <a:gd name="T75" fmla="*/ 44 h 107"/>
                <a:gd name="T76" fmla="*/ 0 w 95"/>
                <a:gd name="T77" fmla="*/ 36 h 107"/>
                <a:gd name="T78" fmla="*/ 0 w 95"/>
                <a:gd name="T79" fmla="*/ 27 h 107"/>
                <a:gd name="T80" fmla="*/ 5 w 95"/>
                <a:gd name="T81" fmla="*/ 17 h 107"/>
                <a:gd name="T82" fmla="*/ 11 w 95"/>
                <a:gd name="T83" fmla="*/ 10 h 107"/>
                <a:gd name="T84" fmla="*/ 21 w 95"/>
                <a:gd name="T85" fmla="*/ 2 h 107"/>
                <a:gd name="T86" fmla="*/ 21 w 95"/>
                <a:gd name="T87" fmla="*/ 2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07"/>
                <a:gd name="T134" fmla="*/ 95 w 95"/>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07">
                  <a:moveTo>
                    <a:pt x="21" y="2"/>
                  </a:moveTo>
                  <a:lnTo>
                    <a:pt x="26" y="0"/>
                  </a:lnTo>
                  <a:lnTo>
                    <a:pt x="36" y="2"/>
                  </a:lnTo>
                  <a:lnTo>
                    <a:pt x="42" y="2"/>
                  </a:lnTo>
                  <a:lnTo>
                    <a:pt x="49" y="6"/>
                  </a:lnTo>
                  <a:lnTo>
                    <a:pt x="57" y="14"/>
                  </a:lnTo>
                  <a:lnTo>
                    <a:pt x="63" y="23"/>
                  </a:lnTo>
                  <a:lnTo>
                    <a:pt x="61" y="31"/>
                  </a:lnTo>
                  <a:lnTo>
                    <a:pt x="57" y="38"/>
                  </a:lnTo>
                  <a:lnTo>
                    <a:pt x="53" y="40"/>
                  </a:lnTo>
                  <a:lnTo>
                    <a:pt x="45" y="46"/>
                  </a:lnTo>
                  <a:lnTo>
                    <a:pt x="38" y="48"/>
                  </a:lnTo>
                  <a:lnTo>
                    <a:pt x="30" y="50"/>
                  </a:lnTo>
                  <a:lnTo>
                    <a:pt x="36" y="59"/>
                  </a:lnTo>
                  <a:lnTo>
                    <a:pt x="44" y="63"/>
                  </a:lnTo>
                  <a:lnTo>
                    <a:pt x="51" y="65"/>
                  </a:lnTo>
                  <a:lnTo>
                    <a:pt x="59" y="65"/>
                  </a:lnTo>
                  <a:lnTo>
                    <a:pt x="66" y="63"/>
                  </a:lnTo>
                  <a:lnTo>
                    <a:pt x="76" y="61"/>
                  </a:lnTo>
                  <a:lnTo>
                    <a:pt x="83" y="57"/>
                  </a:lnTo>
                  <a:lnTo>
                    <a:pt x="95" y="57"/>
                  </a:lnTo>
                  <a:lnTo>
                    <a:pt x="93" y="69"/>
                  </a:lnTo>
                  <a:lnTo>
                    <a:pt x="89" y="82"/>
                  </a:lnTo>
                  <a:lnTo>
                    <a:pt x="83" y="86"/>
                  </a:lnTo>
                  <a:lnTo>
                    <a:pt x="83" y="91"/>
                  </a:lnTo>
                  <a:lnTo>
                    <a:pt x="80" y="99"/>
                  </a:lnTo>
                  <a:lnTo>
                    <a:pt x="82" y="107"/>
                  </a:lnTo>
                  <a:lnTo>
                    <a:pt x="70" y="107"/>
                  </a:lnTo>
                  <a:lnTo>
                    <a:pt x="59" y="107"/>
                  </a:lnTo>
                  <a:lnTo>
                    <a:pt x="49" y="103"/>
                  </a:lnTo>
                  <a:lnTo>
                    <a:pt x="40" y="99"/>
                  </a:lnTo>
                  <a:lnTo>
                    <a:pt x="30" y="93"/>
                  </a:lnTo>
                  <a:lnTo>
                    <a:pt x="21" y="88"/>
                  </a:lnTo>
                  <a:lnTo>
                    <a:pt x="13" y="80"/>
                  </a:lnTo>
                  <a:lnTo>
                    <a:pt x="9" y="72"/>
                  </a:lnTo>
                  <a:lnTo>
                    <a:pt x="4" y="63"/>
                  </a:lnTo>
                  <a:lnTo>
                    <a:pt x="2" y="53"/>
                  </a:lnTo>
                  <a:lnTo>
                    <a:pt x="0" y="44"/>
                  </a:lnTo>
                  <a:lnTo>
                    <a:pt x="0" y="36"/>
                  </a:lnTo>
                  <a:lnTo>
                    <a:pt x="0" y="27"/>
                  </a:lnTo>
                  <a:lnTo>
                    <a:pt x="5" y="17"/>
                  </a:lnTo>
                  <a:lnTo>
                    <a:pt x="11" y="10"/>
                  </a:lnTo>
                  <a:lnTo>
                    <a:pt x="21" y="2"/>
                  </a:lnTo>
                  <a:close/>
                </a:path>
              </a:pathLst>
            </a:custGeom>
            <a:solidFill>
              <a:srgbClr val="FFD6C9"/>
            </a:solidFill>
            <a:ln w="9525">
              <a:noFill/>
              <a:round/>
              <a:headEnd/>
              <a:tailEnd/>
            </a:ln>
          </p:spPr>
          <p:txBody>
            <a:bodyPr/>
            <a:lstStyle/>
            <a:p>
              <a:endParaRPr lang="fa-IR"/>
            </a:p>
          </p:txBody>
        </p:sp>
        <p:sp>
          <p:nvSpPr>
            <p:cNvPr id="12401" name="Freeform 109"/>
            <p:cNvSpPr>
              <a:spLocks/>
            </p:cNvSpPr>
            <p:nvPr/>
          </p:nvSpPr>
          <p:spPr bwMode="auto">
            <a:xfrm>
              <a:off x="3963" y="2763"/>
              <a:ext cx="19" cy="49"/>
            </a:xfrm>
            <a:custGeom>
              <a:avLst/>
              <a:gdLst>
                <a:gd name="T0" fmla="*/ 9 w 38"/>
                <a:gd name="T1" fmla="*/ 0 h 99"/>
                <a:gd name="T2" fmla="*/ 15 w 38"/>
                <a:gd name="T3" fmla="*/ 0 h 99"/>
                <a:gd name="T4" fmla="*/ 20 w 38"/>
                <a:gd name="T5" fmla="*/ 0 h 99"/>
                <a:gd name="T6" fmla="*/ 24 w 38"/>
                <a:gd name="T7" fmla="*/ 4 h 99"/>
                <a:gd name="T8" fmla="*/ 30 w 38"/>
                <a:gd name="T9" fmla="*/ 8 h 99"/>
                <a:gd name="T10" fmla="*/ 36 w 38"/>
                <a:gd name="T11" fmla="*/ 17 h 99"/>
                <a:gd name="T12" fmla="*/ 38 w 38"/>
                <a:gd name="T13" fmla="*/ 31 h 99"/>
                <a:gd name="T14" fmla="*/ 36 w 38"/>
                <a:gd name="T15" fmla="*/ 38 h 99"/>
                <a:gd name="T16" fmla="*/ 34 w 38"/>
                <a:gd name="T17" fmla="*/ 48 h 99"/>
                <a:gd name="T18" fmla="*/ 32 w 38"/>
                <a:gd name="T19" fmla="*/ 55 h 99"/>
                <a:gd name="T20" fmla="*/ 32 w 38"/>
                <a:gd name="T21" fmla="*/ 67 h 99"/>
                <a:gd name="T22" fmla="*/ 28 w 38"/>
                <a:gd name="T23" fmla="*/ 74 h 99"/>
                <a:gd name="T24" fmla="*/ 28 w 38"/>
                <a:gd name="T25" fmla="*/ 84 h 99"/>
                <a:gd name="T26" fmla="*/ 24 w 38"/>
                <a:gd name="T27" fmla="*/ 92 h 99"/>
                <a:gd name="T28" fmla="*/ 24 w 38"/>
                <a:gd name="T29" fmla="*/ 99 h 99"/>
                <a:gd name="T30" fmla="*/ 15 w 38"/>
                <a:gd name="T31" fmla="*/ 88 h 99"/>
                <a:gd name="T32" fmla="*/ 9 w 38"/>
                <a:gd name="T33" fmla="*/ 76 h 99"/>
                <a:gd name="T34" fmla="*/ 3 w 38"/>
                <a:gd name="T35" fmla="*/ 61 h 99"/>
                <a:gd name="T36" fmla="*/ 1 w 38"/>
                <a:gd name="T37" fmla="*/ 48 h 99"/>
                <a:gd name="T38" fmla="*/ 0 w 38"/>
                <a:gd name="T39" fmla="*/ 33 h 99"/>
                <a:gd name="T40" fmla="*/ 1 w 38"/>
                <a:gd name="T41" fmla="*/ 21 h 99"/>
                <a:gd name="T42" fmla="*/ 3 w 38"/>
                <a:gd name="T43" fmla="*/ 10 h 99"/>
                <a:gd name="T44" fmla="*/ 9 w 38"/>
                <a:gd name="T45" fmla="*/ 0 h 99"/>
                <a:gd name="T46" fmla="*/ 9 w 38"/>
                <a:gd name="T47" fmla="*/ 0 h 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99"/>
                <a:gd name="T74" fmla="*/ 38 w 38"/>
                <a:gd name="T75" fmla="*/ 99 h 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99">
                  <a:moveTo>
                    <a:pt x="9" y="0"/>
                  </a:moveTo>
                  <a:lnTo>
                    <a:pt x="15" y="0"/>
                  </a:lnTo>
                  <a:lnTo>
                    <a:pt x="20" y="0"/>
                  </a:lnTo>
                  <a:lnTo>
                    <a:pt x="24" y="4"/>
                  </a:lnTo>
                  <a:lnTo>
                    <a:pt x="30" y="8"/>
                  </a:lnTo>
                  <a:lnTo>
                    <a:pt x="36" y="17"/>
                  </a:lnTo>
                  <a:lnTo>
                    <a:pt x="38" y="31"/>
                  </a:lnTo>
                  <a:lnTo>
                    <a:pt x="36" y="38"/>
                  </a:lnTo>
                  <a:lnTo>
                    <a:pt x="34" y="48"/>
                  </a:lnTo>
                  <a:lnTo>
                    <a:pt x="32" y="55"/>
                  </a:lnTo>
                  <a:lnTo>
                    <a:pt x="32" y="67"/>
                  </a:lnTo>
                  <a:lnTo>
                    <a:pt x="28" y="74"/>
                  </a:lnTo>
                  <a:lnTo>
                    <a:pt x="28" y="84"/>
                  </a:lnTo>
                  <a:lnTo>
                    <a:pt x="24" y="92"/>
                  </a:lnTo>
                  <a:lnTo>
                    <a:pt x="24" y="99"/>
                  </a:lnTo>
                  <a:lnTo>
                    <a:pt x="15" y="88"/>
                  </a:lnTo>
                  <a:lnTo>
                    <a:pt x="9" y="76"/>
                  </a:lnTo>
                  <a:lnTo>
                    <a:pt x="3" y="61"/>
                  </a:lnTo>
                  <a:lnTo>
                    <a:pt x="1" y="48"/>
                  </a:lnTo>
                  <a:lnTo>
                    <a:pt x="0" y="33"/>
                  </a:lnTo>
                  <a:lnTo>
                    <a:pt x="1" y="21"/>
                  </a:lnTo>
                  <a:lnTo>
                    <a:pt x="3" y="10"/>
                  </a:lnTo>
                  <a:lnTo>
                    <a:pt x="9" y="0"/>
                  </a:lnTo>
                  <a:close/>
                </a:path>
              </a:pathLst>
            </a:custGeom>
            <a:solidFill>
              <a:srgbClr val="000000"/>
            </a:solidFill>
            <a:ln w="9525">
              <a:noFill/>
              <a:round/>
              <a:headEnd/>
              <a:tailEnd/>
            </a:ln>
          </p:spPr>
          <p:txBody>
            <a:bodyPr/>
            <a:lstStyle/>
            <a:p>
              <a:endParaRPr lang="fa-IR"/>
            </a:p>
          </p:txBody>
        </p:sp>
        <p:sp>
          <p:nvSpPr>
            <p:cNvPr id="12402" name="Freeform 110"/>
            <p:cNvSpPr>
              <a:spLocks/>
            </p:cNvSpPr>
            <p:nvPr/>
          </p:nvSpPr>
          <p:spPr bwMode="auto">
            <a:xfrm>
              <a:off x="4206" y="2773"/>
              <a:ext cx="247" cy="315"/>
            </a:xfrm>
            <a:custGeom>
              <a:avLst/>
              <a:gdLst>
                <a:gd name="T0" fmla="*/ 57 w 495"/>
                <a:gd name="T1" fmla="*/ 19 h 630"/>
                <a:gd name="T2" fmla="*/ 131 w 495"/>
                <a:gd name="T3" fmla="*/ 53 h 630"/>
                <a:gd name="T4" fmla="*/ 207 w 495"/>
                <a:gd name="T5" fmla="*/ 90 h 630"/>
                <a:gd name="T6" fmla="*/ 284 w 495"/>
                <a:gd name="T7" fmla="*/ 122 h 630"/>
                <a:gd name="T8" fmla="*/ 265 w 495"/>
                <a:gd name="T9" fmla="*/ 131 h 630"/>
                <a:gd name="T10" fmla="*/ 215 w 495"/>
                <a:gd name="T11" fmla="*/ 126 h 630"/>
                <a:gd name="T12" fmla="*/ 166 w 495"/>
                <a:gd name="T13" fmla="*/ 112 h 630"/>
                <a:gd name="T14" fmla="*/ 118 w 495"/>
                <a:gd name="T15" fmla="*/ 107 h 630"/>
                <a:gd name="T16" fmla="*/ 162 w 495"/>
                <a:gd name="T17" fmla="*/ 149 h 630"/>
                <a:gd name="T18" fmla="*/ 251 w 495"/>
                <a:gd name="T19" fmla="*/ 185 h 630"/>
                <a:gd name="T20" fmla="*/ 342 w 495"/>
                <a:gd name="T21" fmla="*/ 215 h 630"/>
                <a:gd name="T22" fmla="*/ 430 w 495"/>
                <a:gd name="T23" fmla="*/ 266 h 630"/>
                <a:gd name="T24" fmla="*/ 424 w 495"/>
                <a:gd name="T25" fmla="*/ 282 h 630"/>
                <a:gd name="T26" fmla="*/ 337 w 495"/>
                <a:gd name="T27" fmla="*/ 251 h 630"/>
                <a:gd name="T28" fmla="*/ 247 w 495"/>
                <a:gd name="T29" fmla="*/ 221 h 630"/>
                <a:gd name="T30" fmla="*/ 158 w 495"/>
                <a:gd name="T31" fmla="*/ 192 h 630"/>
                <a:gd name="T32" fmla="*/ 95 w 495"/>
                <a:gd name="T33" fmla="*/ 194 h 630"/>
                <a:gd name="T34" fmla="*/ 145 w 495"/>
                <a:gd name="T35" fmla="*/ 242 h 630"/>
                <a:gd name="T36" fmla="*/ 221 w 495"/>
                <a:gd name="T37" fmla="*/ 270 h 630"/>
                <a:gd name="T38" fmla="*/ 299 w 495"/>
                <a:gd name="T39" fmla="*/ 293 h 630"/>
                <a:gd name="T40" fmla="*/ 363 w 495"/>
                <a:gd name="T41" fmla="*/ 327 h 630"/>
                <a:gd name="T42" fmla="*/ 409 w 495"/>
                <a:gd name="T43" fmla="*/ 356 h 630"/>
                <a:gd name="T44" fmla="*/ 422 w 495"/>
                <a:gd name="T45" fmla="*/ 379 h 630"/>
                <a:gd name="T46" fmla="*/ 346 w 495"/>
                <a:gd name="T47" fmla="*/ 360 h 630"/>
                <a:gd name="T48" fmla="*/ 268 w 495"/>
                <a:gd name="T49" fmla="*/ 333 h 630"/>
                <a:gd name="T50" fmla="*/ 194 w 495"/>
                <a:gd name="T51" fmla="*/ 308 h 630"/>
                <a:gd name="T52" fmla="*/ 149 w 495"/>
                <a:gd name="T53" fmla="*/ 322 h 630"/>
                <a:gd name="T54" fmla="*/ 188 w 495"/>
                <a:gd name="T55" fmla="*/ 352 h 630"/>
                <a:gd name="T56" fmla="*/ 244 w 495"/>
                <a:gd name="T57" fmla="*/ 373 h 630"/>
                <a:gd name="T58" fmla="*/ 303 w 495"/>
                <a:gd name="T59" fmla="*/ 392 h 630"/>
                <a:gd name="T60" fmla="*/ 350 w 495"/>
                <a:gd name="T61" fmla="*/ 418 h 630"/>
                <a:gd name="T62" fmla="*/ 386 w 495"/>
                <a:gd name="T63" fmla="*/ 438 h 630"/>
                <a:gd name="T64" fmla="*/ 426 w 495"/>
                <a:gd name="T65" fmla="*/ 457 h 630"/>
                <a:gd name="T66" fmla="*/ 464 w 495"/>
                <a:gd name="T67" fmla="*/ 472 h 630"/>
                <a:gd name="T68" fmla="*/ 472 w 495"/>
                <a:gd name="T69" fmla="*/ 479 h 630"/>
                <a:gd name="T70" fmla="*/ 381 w 495"/>
                <a:gd name="T71" fmla="*/ 455 h 630"/>
                <a:gd name="T72" fmla="*/ 291 w 495"/>
                <a:gd name="T73" fmla="*/ 424 h 630"/>
                <a:gd name="T74" fmla="*/ 198 w 495"/>
                <a:gd name="T75" fmla="*/ 396 h 630"/>
                <a:gd name="T76" fmla="*/ 149 w 495"/>
                <a:gd name="T77" fmla="*/ 399 h 630"/>
                <a:gd name="T78" fmla="*/ 234 w 495"/>
                <a:gd name="T79" fmla="*/ 441 h 630"/>
                <a:gd name="T80" fmla="*/ 322 w 495"/>
                <a:gd name="T81" fmla="*/ 474 h 630"/>
                <a:gd name="T82" fmla="*/ 409 w 495"/>
                <a:gd name="T83" fmla="*/ 508 h 630"/>
                <a:gd name="T84" fmla="*/ 453 w 495"/>
                <a:gd name="T85" fmla="*/ 538 h 630"/>
                <a:gd name="T86" fmla="*/ 381 w 495"/>
                <a:gd name="T87" fmla="*/ 521 h 630"/>
                <a:gd name="T88" fmla="*/ 306 w 495"/>
                <a:gd name="T89" fmla="*/ 498 h 630"/>
                <a:gd name="T90" fmla="*/ 228 w 495"/>
                <a:gd name="T91" fmla="*/ 472 h 630"/>
                <a:gd name="T92" fmla="*/ 188 w 495"/>
                <a:gd name="T93" fmla="*/ 470 h 630"/>
                <a:gd name="T94" fmla="*/ 261 w 495"/>
                <a:gd name="T95" fmla="*/ 517 h 630"/>
                <a:gd name="T96" fmla="*/ 341 w 495"/>
                <a:gd name="T97" fmla="*/ 548 h 630"/>
                <a:gd name="T98" fmla="*/ 417 w 495"/>
                <a:gd name="T99" fmla="*/ 584 h 630"/>
                <a:gd name="T100" fmla="*/ 443 w 495"/>
                <a:gd name="T101" fmla="*/ 618 h 630"/>
                <a:gd name="T102" fmla="*/ 337 w 495"/>
                <a:gd name="T103" fmla="*/ 588 h 630"/>
                <a:gd name="T104" fmla="*/ 228 w 495"/>
                <a:gd name="T105" fmla="*/ 557 h 630"/>
                <a:gd name="T106" fmla="*/ 126 w 495"/>
                <a:gd name="T107" fmla="*/ 517 h 630"/>
                <a:gd name="T108" fmla="*/ 55 w 495"/>
                <a:gd name="T109" fmla="*/ 443 h 630"/>
                <a:gd name="T110" fmla="*/ 38 w 495"/>
                <a:gd name="T111" fmla="*/ 323 h 630"/>
                <a:gd name="T112" fmla="*/ 27 w 495"/>
                <a:gd name="T113" fmla="*/ 204 h 630"/>
                <a:gd name="T114" fmla="*/ 14 w 495"/>
                <a:gd name="T115" fmla="*/ 86 h 630"/>
                <a:gd name="T116" fmla="*/ 0 w 495"/>
                <a:gd name="T117" fmla="*/ 0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5"/>
                <a:gd name="T178" fmla="*/ 0 h 630"/>
                <a:gd name="T179" fmla="*/ 495 w 495"/>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5" h="630">
                  <a:moveTo>
                    <a:pt x="0" y="0"/>
                  </a:moveTo>
                  <a:lnTo>
                    <a:pt x="19" y="4"/>
                  </a:lnTo>
                  <a:lnTo>
                    <a:pt x="38" y="10"/>
                  </a:lnTo>
                  <a:lnTo>
                    <a:pt x="57" y="19"/>
                  </a:lnTo>
                  <a:lnTo>
                    <a:pt x="78" y="27"/>
                  </a:lnTo>
                  <a:lnTo>
                    <a:pt x="95" y="34"/>
                  </a:lnTo>
                  <a:lnTo>
                    <a:pt x="114" y="44"/>
                  </a:lnTo>
                  <a:lnTo>
                    <a:pt x="131" y="53"/>
                  </a:lnTo>
                  <a:lnTo>
                    <a:pt x="152" y="63"/>
                  </a:lnTo>
                  <a:lnTo>
                    <a:pt x="169" y="71"/>
                  </a:lnTo>
                  <a:lnTo>
                    <a:pt x="188" y="80"/>
                  </a:lnTo>
                  <a:lnTo>
                    <a:pt x="207" y="90"/>
                  </a:lnTo>
                  <a:lnTo>
                    <a:pt x="225" y="99"/>
                  </a:lnTo>
                  <a:lnTo>
                    <a:pt x="244" y="107"/>
                  </a:lnTo>
                  <a:lnTo>
                    <a:pt x="263" y="114"/>
                  </a:lnTo>
                  <a:lnTo>
                    <a:pt x="284" y="122"/>
                  </a:lnTo>
                  <a:lnTo>
                    <a:pt x="303" y="131"/>
                  </a:lnTo>
                  <a:lnTo>
                    <a:pt x="289" y="131"/>
                  </a:lnTo>
                  <a:lnTo>
                    <a:pt x="278" y="133"/>
                  </a:lnTo>
                  <a:lnTo>
                    <a:pt x="265" y="131"/>
                  </a:lnTo>
                  <a:lnTo>
                    <a:pt x="253" y="131"/>
                  </a:lnTo>
                  <a:lnTo>
                    <a:pt x="240" y="130"/>
                  </a:lnTo>
                  <a:lnTo>
                    <a:pt x="228" y="128"/>
                  </a:lnTo>
                  <a:lnTo>
                    <a:pt x="215" y="126"/>
                  </a:lnTo>
                  <a:lnTo>
                    <a:pt x="204" y="122"/>
                  </a:lnTo>
                  <a:lnTo>
                    <a:pt x="190" y="118"/>
                  </a:lnTo>
                  <a:lnTo>
                    <a:pt x="179" y="116"/>
                  </a:lnTo>
                  <a:lnTo>
                    <a:pt x="166" y="112"/>
                  </a:lnTo>
                  <a:lnTo>
                    <a:pt x="154" y="111"/>
                  </a:lnTo>
                  <a:lnTo>
                    <a:pt x="141" y="109"/>
                  </a:lnTo>
                  <a:lnTo>
                    <a:pt x="130" y="107"/>
                  </a:lnTo>
                  <a:lnTo>
                    <a:pt x="118" y="107"/>
                  </a:lnTo>
                  <a:lnTo>
                    <a:pt x="105" y="109"/>
                  </a:lnTo>
                  <a:lnTo>
                    <a:pt x="122" y="124"/>
                  </a:lnTo>
                  <a:lnTo>
                    <a:pt x="141" y="137"/>
                  </a:lnTo>
                  <a:lnTo>
                    <a:pt x="162" y="149"/>
                  </a:lnTo>
                  <a:lnTo>
                    <a:pt x="183" y="160"/>
                  </a:lnTo>
                  <a:lnTo>
                    <a:pt x="204" y="168"/>
                  </a:lnTo>
                  <a:lnTo>
                    <a:pt x="227" y="177"/>
                  </a:lnTo>
                  <a:lnTo>
                    <a:pt x="251" y="185"/>
                  </a:lnTo>
                  <a:lnTo>
                    <a:pt x="274" y="192"/>
                  </a:lnTo>
                  <a:lnTo>
                    <a:pt x="297" y="198"/>
                  </a:lnTo>
                  <a:lnTo>
                    <a:pt x="320" y="207"/>
                  </a:lnTo>
                  <a:lnTo>
                    <a:pt x="342" y="215"/>
                  </a:lnTo>
                  <a:lnTo>
                    <a:pt x="367" y="226"/>
                  </a:lnTo>
                  <a:lnTo>
                    <a:pt x="388" y="236"/>
                  </a:lnTo>
                  <a:lnTo>
                    <a:pt x="409" y="249"/>
                  </a:lnTo>
                  <a:lnTo>
                    <a:pt x="430" y="266"/>
                  </a:lnTo>
                  <a:lnTo>
                    <a:pt x="449" y="287"/>
                  </a:lnTo>
                  <a:lnTo>
                    <a:pt x="449" y="289"/>
                  </a:lnTo>
                  <a:lnTo>
                    <a:pt x="447" y="289"/>
                  </a:lnTo>
                  <a:lnTo>
                    <a:pt x="424" y="282"/>
                  </a:lnTo>
                  <a:lnTo>
                    <a:pt x="403" y="274"/>
                  </a:lnTo>
                  <a:lnTo>
                    <a:pt x="381" y="266"/>
                  </a:lnTo>
                  <a:lnTo>
                    <a:pt x="358" y="259"/>
                  </a:lnTo>
                  <a:lnTo>
                    <a:pt x="337" y="251"/>
                  </a:lnTo>
                  <a:lnTo>
                    <a:pt x="314" y="244"/>
                  </a:lnTo>
                  <a:lnTo>
                    <a:pt x="291" y="234"/>
                  </a:lnTo>
                  <a:lnTo>
                    <a:pt x="270" y="228"/>
                  </a:lnTo>
                  <a:lnTo>
                    <a:pt x="247" y="221"/>
                  </a:lnTo>
                  <a:lnTo>
                    <a:pt x="225" y="211"/>
                  </a:lnTo>
                  <a:lnTo>
                    <a:pt x="204" y="206"/>
                  </a:lnTo>
                  <a:lnTo>
                    <a:pt x="181" y="198"/>
                  </a:lnTo>
                  <a:lnTo>
                    <a:pt x="158" y="192"/>
                  </a:lnTo>
                  <a:lnTo>
                    <a:pt x="135" y="187"/>
                  </a:lnTo>
                  <a:lnTo>
                    <a:pt x="111" y="183"/>
                  </a:lnTo>
                  <a:lnTo>
                    <a:pt x="88" y="179"/>
                  </a:lnTo>
                  <a:lnTo>
                    <a:pt x="95" y="194"/>
                  </a:lnTo>
                  <a:lnTo>
                    <a:pt x="105" y="209"/>
                  </a:lnTo>
                  <a:lnTo>
                    <a:pt x="116" y="221"/>
                  </a:lnTo>
                  <a:lnTo>
                    <a:pt x="131" y="234"/>
                  </a:lnTo>
                  <a:lnTo>
                    <a:pt x="145" y="242"/>
                  </a:lnTo>
                  <a:lnTo>
                    <a:pt x="162" y="251"/>
                  </a:lnTo>
                  <a:lnTo>
                    <a:pt x="181" y="257"/>
                  </a:lnTo>
                  <a:lnTo>
                    <a:pt x="202" y="264"/>
                  </a:lnTo>
                  <a:lnTo>
                    <a:pt x="221" y="270"/>
                  </a:lnTo>
                  <a:lnTo>
                    <a:pt x="240" y="274"/>
                  </a:lnTo>
                  <a:lnTo>
                    <a:pt x="261" y="280"/>
                  </a:lnTo>
                  <a:lnTo>
                    <a:pt x="280" y="289"/>
                  </a:lnTo>
                  <a:lnTo>
                    <a:pt x="299" y="293"/>
                  </a:lnTo>
                  <a:lnTo>
                    <a:pt x="318" y="301"/>
                  </a:lnTo>
                  <a:lnTo>
                    <a:pt x="335" y="310"/>
                  </a:lnTo>
                  <a:lnTo>
                    <a:pt x="352" y="322"/>
                  </a:lnTo>
                  <a:lnTo>
                    <a:pt x="363" y="327"/>
                  </a:lnTo>
                  <a:lnTo>
                    <a:pt x="377" y="333"/>
                  </a:lnTo>
                  <a:lnTo>
                    <a:pt x="386" y="341"/>
                  </a:lnTo>
                  <a:lnTo>
                    <a:pt x="400" y="348"/>
                  </a:lnTo>
                  <a:lnTo>
                    <a:pt x="409" y="356"/>
                  </a:lnTo>
                  <a:lnTo>
                    <a:pt x="419" y="363"/>
                  </a:lnTo>
                  <a:lnTo>
                    <a:pt x="430" y="371"/>
                  </a:lnTo>
                  <a:lnTo>
                    <a:pt x="443" y="380"/>
                  </a:lnTo>
                  <a:lnTo>
                    <a:pt x="422" y="379"/>
                  </a:lnTo>
                  <a:lnTo>
                    <a:pt x="403" y="379"/>
                  </a:lnTo>
                  <a:lnTo>
                    <a:pt x="384" y="373"/>
                  </a:lnTo>
                  <a:lnTo>
                    <a:pt x="365" y="369"/>
                  </a:lnTo>
                  <a:lnTo>
                    <a:pt x="346" y="360"/>
                  </a:lnTo>
                  <a:lnTo>
                    <a:pt x="327" y="354"/>
                  </a:lnTo>
                  <a:lnTo>
                    <a:pt x="306" y="346"/>
                  </a:lnTo>
                  <a:lnTo>
                    <a:pt x="287" y="341"/>
                  </a:lnTo>
                  <a:lnTo>
                    <a:pt x="268" y="333"/>
                  </a:lnTo>
                  <a:lnTo>
                    <a:pt x="249" y="323"/>
                  </a:lnTo>
                  <a:lnTo>
                    <a:pt x="230" y="318"/>
                  </a:lnTo>
                  <a:lnTo>
                    <a:pt x="213" y="314"/>
                  </a:lnTo>
                  <a:lnTo>
                    <a:pt x="194" y="308"/>
                  </a:lnTo>
                  <a:lnTo>
                    <a:pt x="177" y="306"/>
                  </a:lnTo>
                  <a:lnTo>
                    <a:pt x="160" y="306"/>
                  </a:lnTo>
                  <a:lnTo>
                    <a:pt x="145" y="312"/>
                  </a:lnTo>
                  <a:lnTo>
                    <a:pt x="149" y="322"/>
                  </a:lnTo>
                  <a:lnTo>
                    <a:pt x="156" y="331"/>
                  </a:lnTo>
                  <a:lnTo>
                    <a:pt x="164" y="339"/>
                  </a:lnTo>
                  <a:lnTo>
                    <a:pt x="175" y="346"/>
                  </a:lnTo>
                  <a:lnTo>
                    <a:pt x="188" y="352"/>
                  </a:lnTo>
                  <a:lnTo>
                    <a:pt x="202" y="360"/>
                  </a:lnTo>
                  <a:lnTo>
                    <a:pt x="215" y="365"/>
                  </a:lnTo>
                  <a:lnTo>
                    <a:pt x="230" y="369"/>
                  </a:lnTo>
                  <a:lnTo>
                    <a:pt x="244" y="373"/>
                  </a:lnTo>
                  <a:lnTo>
                    <a:pt x="261" y="379"/>
                  </a:lnTo>
                  <a:lnTo>
                    <a:pt x="274" y="382"/>
                  </a:lnTo>
                  <a:lnTo>
                    <a:pt x="289" y="386"/>
                  </a:lnTo>
                  <a:lnTo>
                    <a:pt x="303" y="392"/>
                  </a:lnTo>
                  <a:lnTo>
                    <a:pt x="318" y="399"/>
                  </a:lnTo>
                  <a:lnTo>
                    <a:pt x="329" y="405"/>
                  </a:lnTo>
                  <a:lnTo>
                    <a:pt x="342" y="413"/>
                  </a:lnTo>
                  <a:lnTo>
                    <a:pt x="350" y="418"/>
                  </a:lnTo>
                  <a:lnTo>
                    <a:pt x="360" y="422"/>
                  </a:lnTo>
                  <a:lnTo>
                    <a:pt x="369" y="428"/>
                  </a:lnTo>
                  <a:lnTo>
                    <a:pt x="379" y="434"/>
                  </a:lnTo>
                  <a:lnTo>
                    <a:pt x="386" y="438"/>
                  </a:lnTo>
                  <a:lnTo>
                    <a:pt x="396" y="443"/>
                  </a:lnTo>
                  <a:lnTo>
                    <a:pt x="405" y="447"/>
                  </a:lnTo>
                  <a:lnTo>
                    <a:pt x="417" y="453"/>
                  </a:lnTo>
                  <a:lnTo>
                    <a:pt x="426" y="457"/>
                  </a:lnTo>
                  <a:lnTo>
                    <a:pt x="434" y="460"/>
                  </a:lnTo>
                  <a:lnTo>
                    <a:pt x="443" y="464"/>
                  </a:lnTo>
                  <a:lnTo>
                    <a:pt x="455" y="468"/>
                  </a:lnTo>
                  <a:lnTo>
                    <a:pt x="464" y="472"/>
                  </a:lnTo>
                  <a:lnTo>
                    <a:pt x="476" y="476"/>
                  </a:lnTo>
                  <a:lnTo>
                    <a:pt x="483" y="481"/>
                  </a:lnTo>
                  <a:lnTo>
                    <a:pt x="495" y="485"/>
                  </a:lnTo>
                  <a:lnTo>
                    <a:pt x="472" y="479"/>
                  </a:lnTo>
                  <a:lnTo>
                    <a:pt x="449" y="476"/>
                  </a:lnTo>
                  <a:lnTo>
                    <a:pt x="426" y="468"/>
                  </a:lnTo>
                  <a:lnTo>
                    <a:pt x="405" y="462"/>
                  </a:lnTo>
                  <a:lnTo>
                    <a:pt x="381" y="455"/>
                  </a:lnTo>
                  <a:lnTo>
                    <a:pt x="360" y="447"/>
                  </a:lnTo>
                  <a:lnTo>
                    <a:pt x="337" y="439"/>
                  </a:lnTo>
                  <a:lnTo>
                    <a:pt x="314" y="432"/>
                  </a:lnTo>
                  <a:lnTo>
                    <a:pt x="291" y="424"/>
                  </a:lnTo>
                  <a:lnTo>
                    <a:pt x="268" y="417"/>
                  </a:lnTo>
                  <a:lnTo>
                    <a:pt x="246" y="409"/>
                  </a:lnTo>
                  <a:lnTo>
                    <a:pt x="223" y="403"/>
                  </a:lnTo>
                  <a:lnTo>
                    <a:pt x="198" y="396"/>
                  </a:lnTo>
                  <a:lnTo>
                    <a:pt x="175" y="392"/>
                  </a:lnTo>
                  <a:lnTo>
                    <a:pt x="154" y="388"/>
                  </a:lnTo>
                  <a:lnTo>
                    <a:pt x="131" y="386"/>
                  </a:lnTo>
                  <a:lnTo>
                    <a:pt x="149" y="399"/>
                  </a:lnTo>
                  <a:lnTo>
                    <a:pt x="169" y="411"/>
                  </a:lnTo>
                  <a:lnTo>
                    <a:pt x="190" y="422"/>
                  </a:lnTo>
                  <a:lnTo>
                    <a:pt x="211" y="432"/>
                  </a:lnTo>
                  <a:lnTo>
                    <a:pt x="234" y="441"/>
                  </a:lnTo>
                  <a:lnTo>
                    <a:pt x="257" y="449"/>
                  </a:lnTo>
                  <a:lnTo>
                    <a:pt x="278" y="458"/>
                  </a:lnTo>
                  <a:lnTo>
                    <a:pt x="301" y="468"/>
                  </a:lnTo>
                  <a:lnTo>
                    <a:pt x="322" y="474"/>
                  </a:lnTo>
                  <a:lnTo>
                    <a:pt x="344" y="481"/>
                  </a:lnTo>
                  <a:lnTo>
                    <a:pt x="365" y="491"/>
                  </a:lnTo>
                  <a:lnTo>
                    <a:pt x="388" y="498"/>
                  </a:lnTo>
                  <a:lnTo>
                    <a:pt x="409" y="508"/>
                  </a:lnTo>
                  <a:lnTo>
                    <a:pt x="430" y="519"/>
                  </a:lnTo>
                  <a:lnTo>
                    <a:pt x="451" y="531"/>
                  </a:lnTo>
                  <a:lnTo>
                    <a:pt x="472" y="544"/>
                  </a:lnTo>
                  <a:lnTo>
                    <a:pt x="453" y="538"/>
                  </a:lnTo>
                  <a:lnTo>
                    <a:pt x="434" y="534"/>
                  </a:lnTo>
                  <a:lnTo>
                    <a:pt x="417" y="531"/>
                  </a:lnTo>
                  <a:lnTo>
                    <a:pt x="400" y="527"/>
                  </a:lnTo>
                  <a:lnTo>
                    <a:pt x="381" y="521"/>
                  </a:lnTo>
                  <a:lnTo>
                    <a:pt x="362" y="515"/>
                  </a:lnTo>
                  <a:lnTo>
                    <a:pt x="342" y="510"/>
                  </a:lnTo>
                  <a:lnTo>
                    <a:pt x="325" y="504"/>
                  </a:lnTo>
                  <a:lnTo>
                    <a:pt x="306" y="498"/>
                  </a:lnTo>
                  <a:lnTo>
                    <a:pt x="287" y="491"/>
                  </a:lnTo>
                  <a:lnTo>
                    <a:pt x="268" y="485"/>
                  </a:lnTo>
                  <a:lnTo>
                    <a:pt x="249" y="479"/>
                  </a:lnTo>
                  <a:lnTo>
                    <a:pt x="228" y="472"/>
                  </a:lnTo>
                  <a:lnTo>
                    <a:pt x="211" y="466"/>
                  </a:lnTo>
                  <a:lnTo>
                    <a:pt x="194" y="458"/>
                  </a:lnTo>
                  <a:lnTo>
                    <a:pt x="175" y="455"/>
                  </a:lnTo>
                  <a:lnTo>
                    <a:pt x="188" y="470"/>
                  </a:lnTo>
                  <a:lnTo>
                    <a:pt x="207" y="485"/>
                  </a:lnTo>
                  <a:lnTo>
                    <a:pt x="223" y="496"/>
                  </a:lnTo>
                  <a:lnTo>
                    <a:pt x="244" y="508"/>
                  </a:lnTo>
                  <a:lnTo>
                    <a:pt x="261" y="517"/>
                  </a:lnTo>
                  <a:lnTo>
                    <a:pt x="282" y="525"/>
                  </a:lnTo>
                  <a:lnTo>
                    <a:pt x="301" y="534"/>
                  </a:lnTo>
                  <a:lnTo>
                    <a:pt x="323" y="542"/>
                  </a:lnTo>
                  <a:lnTo>
                    <a:pt x="341" y="548"/>
                  </a:lnTo>
                  <a:lnTo>
                    <a:pt x="362" y="557"/>
                  </a:lnTo>
                  <a:lnTo>
                    <a:pt x="381" y="565"/>
                  </a:lnTo>
                  <a:lnTo>
                    <a:pt x="400" y="574"/>
                  </a:lnTo>
                  <a:lnTo>
                    <a:pt x="417" y="584"/>
                  </a:lnTo>
                  <a:lnTo>
                    <a:pt x="436" y="597"/>
                  </a:lnTo>
                  <a:lnTo>
                    <a:pt x="453" y="611"/>
                  </a:lnTo>
                  <a:lnTo>
                    <a:pt x="470" y="630"/>
                  </a:lnTo>
                  <a:lnTo>
                    <a:pt x="443" y="618"/>
                  </a:lnTo>
                  <a:lnTo>
                    <a:pt x="419" y="611"/>
                  </a:lnTo>
                  <a:lnTo>
                    <a:pt x="392" y="603"/>
                  </a:lnTo>
                  <a:lnTo>
                    <a:pt x="365" y="595"/>
                  </a:lnTo>
                  <a:lnTo>
                    <a:pt x="337" y="588"/>
                  </a:lnTo>
                  <a:lnTo>
                    <a:pt x="310" y="580"/>
                  </a:lnTo>
                  <a:lnTo>
                    <a:pt x="284" y="574"/>
                  </a:lnTo>
                  <a:lnTo>
                    <a:pt x="257" y="567"/>
                  </a:lnTo>
                  <a:lnTo>
                    <a:pt x="228" y="557"/>
                  </a:lnTo>
                  <a:lnTo>
                    <a:pt x="200" y="550"/>
                  </a:lnTo>
                  <a:lnTo>
                    <a:pt x="173" y="538"/>
                  </a:lnTo>
                  <a:lnTo>
                    <a:pt x="149" y="531"/>
                  </a:lnTo>
                  <a:lnTo>
                    <a:pt x="126" y="517"/>
                  </a:lnTo>
                  <a:lnTo>
                    <a:pt x="103" y="504"/>
                  </a:lnTo>
                  <a:lnTo>
                    <a:pt x="82" y="489"/>
                  </a:lnTo>
                  <a:lnTo>
                    <a:pt x="63" y="472"/>
                  </a:lnTo>
                  <a:lnTo>
                    <a:pt x="55" y="443"/>
                  </a:lnTo>
                  <a:lnTo>
                    <a:pt x="52" y="413"/>
                  </a:lnTo>
                  <a:lnTo>
                    <a:pt x="46" y="384"/>
                  </a:lnTo>
                  <a:lnTo>
                    <a:pt x="42" y="356"/>
                  </a:lnTo>
                  <a:lnTo>
                    <a:pt x="38" y="323"/>
                  </a:lnTo>
                  <a:lnTo>
                    <a:pt x="36" y="295"/>
                  </a:lnTo>
                  <a:lnTo>
                    <a:pt x="33" y="264"/>
                  </a:lnTo>
                  <a:lnTo>
                    <a:pt x="31" y="234"/>
                  </a:lnTo>
                  <a:lnTo>
                    <a:pt x="27" y="204"/>
                  </a:lnTo>
                  <a:lnTo>
                    <a:pt x="25" y="175"/>
                  </a:lnTo>
                  <a:lnTo>
                    <a:pt x="21" y="145"/>
                  </a:lnTo>
                  <a:lnTo>
                    <a:pt x="19" y="114"/>
                  </a:lnTo>
                  <a:lnTo>
                    <a:pt x="14" y="86"/>
                  </a:lnTo>
                  <a:lnTo>
                    <a:pt x="10" y="55"/>
                  </a:lnTo>
                  <a:lnTo>
                    <a:pt x="4" y="29"/>
                  </a:lnTo>
                  <a:lnTo>
                    <a:pt x="0" y="0"/>
                  </a:lnTo>
                  <a:close/>
                </a:path>
              </a:pathLst>
            </a:custGeom>
            <a:solidFill>
              <a:srgbClr val="E6B380"/>
            </a:solidFill>
            <a:ln w="9525">
              <a:noFill/>
              <a:round/>
              <a:headEnd/>
              <a:tailEnd/>
            </a:ln>
          </p:spPr>
          <p:txBody>
            <a:bodyPr/>
            <a:lstStyle/>
            <a:p>
              <a:endParaRPr lang="fa-IR"/>
            </a:p>
          </p:txBody>
        </p:sp>
        <p:sp>
          <p:nvSpPr>
            <p:cNvPr id="12403" name="Freeform 111"/>
            <p:cNvSpPr>
              <a:spLocks/>
            </p:cNvSpPr>
            <p:nvPr/>
          </p:nvSpPr>
          <p:spPr bwMode="auto">
            <a:xfrm>
              <a:off x="3897" y="2787"/>
              <a:ext cx="10" cy="14"/>
            </a:xfrm>
            <a:custGeom>
              <a:avLst/>
              <a:gdLst>
                <a:gd name="T0" fmla="*/ 4 w 19"/>
                <a:gd name="T1" fmla="*/ 0 h 26"/>
                <a:gd name="T2" fmla="*/ 14 w 19"/>
                <a:gd name="T3" fmla="*/ 0 h 26"/>
                <a:gd name="T4" fmla="*/ 17 w 19"/>
                <a:gd name="T5" fmla="*/ 9 h 26"/>
                <a:gd name="T6" fmla="*/ 17 w 19"/>
                <a:gd name="T7" fmla="*/ 17 h 26"/>
                <a:gd name="T8" fmla="*/ 19 w 19"/>
                <a:gd name="T9" fmla="*/ 23 h 26"/>
                <a:gd name="T10" fmla="*/ 17 w 19"/>
                <a:gd name="T11" fmla="*/ 26 h 26"/>
                <a:gd name="T12" fmla="*/ 17 w 19"/>
                <a:gd name="T13" fmla="*/ 26 h 26"/>
                <a:gd name="T14" fmla="*/ 8 w 19"/>
                <a:gd name="T15" fmla="*/ 23 h 26"/>
                <a:gd name="T16" fmla="*/ 4 w 19"/>
                <a:gd name="T17" fmla="*/ 13 h 26"/>
                <a:gd name="T18" fmla="*/ 0 w 19"/>
                <a:gd name="T19" fmla="*/ 4 h 26"/>
                <a:gd name="T20" fmla="*/ 4 w 19"/>
                <a:gd name="T21" fmla="*/ 0 h 26"/>
                <a:gd name="T22" fmla="*/ 4 w 19"/>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6"/>
                <a:gd name="T38" fmla="*/ 19 w 19"/>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6">
                  <a:moveTo>
                    <a:pt x="4" y="0"/>
                  </a:moveTo>
                  <a:lnTo>
                    <a:pt x="14" y="0"/>
                  </a:lnTo>
                  <a:lnTo>
                    <a:pt x="17" y="9"/>
                  </a:lnTo>
                  <a:lnTo>
                    <a:pt x="17" y="17"/>
                  </a:lnTo>
                  <a:lnTo>
                    <a:pt x="19" y="23"/>
                  </a:lnTo>
                  <a:lnTo>
                    <a:pt x="17" y="26"/>
                  </a:lnTo>
                  <a:lnTo>
                    <a:pt x="8" y="23"/>
                  </a:lnTo>
                  <a:lnTo>
                    <a:pt x="4" y="13"/>
                  </a:lnTo>
                  <a:lnTo>
                    <a:pt x="0" y="4"/>
                  </a:lnTo>
                  <a:lnTo>
                    <a:pt x="4" y="0"/>
                  </a:lnTo>
                  <a:close/>
                </a:path>
              </a:pathLst>
            </a:custGeom>
            <a:solidFill>
              <a:srgbClr val="000000"/>
            </a:solidFill>
            <a:ln w="9525">
              <a:noFill/>
              <a:round/>
              <a:headEnd/>
              <a:tailEnd/>
            </a:ln>
          </p:spPr>
          <p:txBody>
            <a:bodyPr/>
            <a:lstStyle/>
            <a:p>
              <a:endParaRPr lang="fa-IR"/>
            </a:p>
          </p:txBody>
        </p:sp>
        <p:sp>
          <p:nvSpPr>
            <p:cNvPr id="12404" name="Freeform 112"/>
            <p:cNvSpPr>
              <a:spLocks/>
            </p:cNvSpPr>
            <p:nvPr/>
          </p:nvSpPr>
          <p:spPr bwMode="auto">
            <a:xfrm>
              <a:off x="3998" y="2794"/>
              <a:ext cx="39" cy="109"/>
            </a:xfrm>
            <a:custGeom>
              <a:avLst/>
              <a:gdLst>
                <a:gd name="T0" fmla="*/ 17 w 78"/>
                <a:gd name="T1" fmla="*/ 0 h 219"/>
                <a:gd name="T2" fmla="*/ 21 w 78"/>
                <a:gd name="T3" fmla="*/ 11 h 219"/>
                <a:gd name="T4" fmla="*/ 26 w 78"/>
                <a:gd name="T5" fmla="*/ 23 h 219"/>
                <a:gd name="T6" fmla="*/ 30 w 78"/>
                <a:gd name="T7" fmla="*/ 36 h 219"/>
                <a:gd name="T8" fmla="*/ 34 w 78"/>
                <a:gd name="T9" fmla="*/ 49 h 219"/>
                <a:gd name="T10" fmla="*/ 38 w 78"/>
                <a:gd name="T11" fmla="*/ 63 h 219"/>
                <a:gd name="T12" fmla="*/ 40 w 78"/>
                <a:gd name="T13" fmla="*/ 76 h 219"/>
                <a:gd name="T14" fmla="*/ 44 w 78"/>
                <a:gd name="T15" fmla="*/ 89 h 219"/>
                <a:gd name="T16" fmla="*/ 47 w 78"/>
                <a:gd name="T17" fmla="*/ 107 h 219"/>
                <a:gd name="T18" fmla="*/ 47 w 78"/>
                <a:gd name="T19" fmla="*/ 120 h 219"/>
                <a:gd name="T20" fmla="*/ 51 w 78"/>
                <a:gd name="T21" fmla="*/ 135 h 219"/>
                <a:gd name="T22" fmla="*/ 51 w 78"/>
                <a:gd name="T23" fmla="*/ 148 h 219"/>
                <a:gd name="T24" fmla="*/ 57 w 78"/>
                <a:gd name="T25" fmla="*/ 164 h 219"/>
                <a:gd name="T26" fmla="*/ 59 w 78"/>
                <a:gd name="T27" fmla="*/ 177 h 219"/>
                <a:gd name="T28" fmla="*/ 65 w 78"/>
                <a:gd name="T29" fmla="*/ 190 h 219"/>
                <a:gd name="T30" fmla="*/ 70 w 78"/>
                <a:gd name="T31" fmla="*/ 203 h 219"/>
                <a:gd name="T32" fmla="*/ 78 w 78"/>
                <a:gd name="T33" fmla="*/ 219 h 219"/>
                <a:gd name="T34" fmla="*/ 66 w 78"/>
                <a:gd name="T35" fmla="*/ 217 h 219"/>
                <a:gd name="T36" fmla="*/ 59 w 78"/>
                <a:gd name="T37" fmla="*/ 215 h 219"/>
                <a:gd name="T38" fmla="*/ 51 w 78"/>
                <a:gd name="T39" fmla="*/ 209 h 219"/>
                <a:gd name="T40" fmla="*/ 47 w 78"/>
                <a:gd name="T41" fmla="*/ 202 h 219"/>
                <a:gd name="T42" fmla="*/ 42 w 78"/>
                <a:gd name="T43" fmla="*/ 192 h 219"/>
                <a:gd name="T44" fmla="*/ 38 w 78"/>
                <a:gd name="T45" fmla="*/ 184 h 219"/>
                <a:gd name="T46" fmla="*/ 34 w 78"/>
                <a:gd name="T47" fmla="*/ 173 h 219"/>
                <a:gd name="T48" fmla="*/ 32 w 78"/>
                <a:gd name="T49" fmla="*/ 162 h 219"/>
                <a:gd name="T50" fmla="*/ 28 w 78"/>
                <a:gd name="T51" fmla="*/ 148 h 219"/>
                <a:gd name="T52" fmla="*/ 25 w 78"/>
                <a:gd name="T53" fmla="*/ 137 h 219"/>
                <a:gd name="T54" fmla="*/ 23 w 78"/>
                <a:gd name="T55" fmla="*/ 126 h 219"/>
                <a:gd name="T56" fmla="*/ 21 w 78"/>
                <a:gd name="T57" fmla="*/ 112 h 219"/>
                <a:gd name="T58" fmla="*/ 15 w 78"/>
                <a:gd name="T59" fmla="*/ 101 h 219"/>
                <a:gd name="T60" fmla="*/ 11 w 78"/>
                <a:gd name="T61" fmla="*/ 89 h 219"/>
                <a:gd name="T62" fmla="*/ 6 w 78"/>
                <a:gd name="T63" fmla="*/ 82 h 219"/>
                <a:gd name="T64" fmla="*/ 0 w 78"/>
                <a:gd name="T65" fmla="*/ 76 h 219"/>
                <a:gd name="T66" fmla="*/ 0 w 78"/>
                <a:gd name="T67" fmla="*/ 65 h 219"/>
                <a:gd name="T68" fmla="*/ 2 w 78"/>
                <a:gd name="T69" fmla="*/ 55 h 219"/>
                <a:gd name="T70" fmla="*/ 4 w 78"/>
                <a:gd name="T71" fmla="*/ 46 h 219"/>
                <a:gd name="T72" fmla="*/ 6 w 78"/>
                <a:gd name="T73" fmla="*/ 36 h 219"/>
                <a:gd name="T74" fmla="*/ 7 w 78"/>
                <a:gd name="T75" fmla="*/ 25 h 219"/>
                <a:gd name="T76" fmla="*/ 11 w 78"/>
                <a:gd name="T77" fmla="*/ 15 h 219"/>
                <a:gd name="T78" fmla="*/ 11 w 78"/>
                <a:gd name="T79" fmla="*/ 8 h 219"/>
                <a:gd name="T80" fmla="*/ 17 w 78"/>
                <a:gd name="T81" fmla="*/ 0 h 219"/>
                <a:gd name="T82" fmla="*/ 17 w 78"/>
                <a:gd name="T83" fmla="*/ 0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219"/>
                <a:gd name="T128" fmla="*/ 78 w 78"/>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219">
                  <a:moveTo>
                    <a:pt x="17" y="0"/>
                  </a:moveTo>
                  <a:lnTo>
                    <a:pt x="21" y="11"/>
                  </a:lnTo>
                  <a:lnTo>
                    <a:pt x="26" y="23"/>
                  </a:lnTo>
                  <a:lnTo>
                    <a:pt x="30" y="36"/>
                  </a:lnTo>
                  <a:lnTo>
                    <a:pt x="34" y="49"/>
                  </a:lnTo>
                  <a:lnTo>
                    <a:pt x="38" y="63"/>
                  </a:lnTo>
                  <a:lnTo>
                    <a:pt x="40" y="76"/>
                  </a:lnTo>
                  <a:lnTo>
                    <a:pt x="44" y="89"/>
                  </a:lnTo>
                  <a:lnTo>
                    <a:pt x="47" y="107"/>
                  </a:lnTo>
                  <a:lnTo>
                    <a:pt x="47" y="120"/>
                  </a:lnTo>
                  <a:lnTo>
                    <a:pt x="51" y="135"/>
                  </a:lnTo>
                  <a:lnTo>
                    <a:pt x="51" y="148"/>
                  </a:lnTo>
                  <a:lnTo>
                    <a:pt x="57" y="164"/>
                  </a:lnTo>
                  <a:lnTo>
                    <a:pt x="59" y="177"/>
                  </a:lnTo>
                  <a:lnTo>
                    <a:pt x="65" y="190"/>
                  </a:lnTo>
                  <a:lnTo>
                    <a:pt x="70" y="203"/>
                  </a:lnTo>
                  <a:lnTo>
                    <a:pt x="78" y="219"/>
                  </a:lnTo>
                  <a:lnTo>
                    <a:pt x="66" y="217"/>
                  </a:lnTo>
                  <a:lnTo>
                    <a:pt x="59" y="215"/>
                  </a:lnTo>
                  <a:lnTo>
                    <a:pt x="51" y="209"/>
                  </a:lnTo>
                  <a:lnTo>
                    <a:pt x="47" y="202"/>
                  </a:lnTo>
                  <a:lnTo>
                    <a:pt x="42" y="192"/>
                  </a:lnTo>
                  <a:lnTo>
                    <a:pt x="38" y="184"/>
                  </a:lnTo>
                  <a:lnTo>
                    <a:pt x="34" y="173"/>
                  </a:lnTo>
                  <a:lnTo>
                    <a:pt x="32" y="162"/>
                  </a:lnTo>
                  <a:lnTo>
                    <a:pt x="28" y="148"/>
                  </a:lnTo>
                  <a:lnTo>
                    <a:pt x="25" y="137"/>
                  </a:lnTo>
                  <a:lnTo>
                    <a:pt x="23" y="126"/>
                  </a:lnTo>
                  <a:lnTo>
                    <a:pt x="21" y="112"/>
                  </a:lnTo>
                  <a:lnTo>
                    <a:pt x="15" y="101"/>
                  </a:lnTo>
                  <a:lnTo>
                    <a:pt x="11" y="89"/>
                  </a:lnTo>
                  <a:lnTo>
                    <a:pt x="6" y="82"/>
                  </a:lnTo>
                  <a:lnTo>
                    <a:pt x="0" y="76"/>
                  </a:lnTo>
                  <a:lnTo>
                    <a:pt x="0" y="65"/>
                  </a:lnTo>
                  <a:lnTo>
                    <a:pt x="2" y="55"/>
                  </a:lnTo>
                  <a:lnTo>
                    <a:pt x="4" y="46"/>
                  </a:lnTo>
                  <a:lnTo>
                    <a:pt x="6" y="36"/>
                  </a:lnTo>
                  <a:lnTo>
                    <a:pt x="7" y="25"/>
                  </a:lnTo>
                  <a:lnTo>
                    <a:pt x="11" y="15"/>
                  </a:lnTo>
                  <a:lnTo>
                    <a:pt x="11" y="8"/>
                  </a:lnTo>
                  <a:lnTo>
                    <a:pt x="17" y="0"/>
                  </a:lnTo>
                  <a:close/>
                </a:path>
              </a:pathLst>
            </a:custGeom>
            <a:solidFill>
              <a:srgbClr val="000000"/>
            </a:solidFill>
            <a:ln w="9525">
              <a:noFill/>
              <a:round/>
              <a:headEnd/>
              <a:tailEnd/>
            </a:ln>
          </p:spPr>
          <p:txBody>
            <a:bodyPr/>
            <a:lstStyle/>
            <a:p>
              <a:endParaRPr lang="fa-IR"/>
            </a:p>
          </p:txBody>
        </p:sp>
        <p:sp>
          <p:nvSpPr>
            <p:cNvPr id="12405" name="Freeform 113"/>
            <p:cNvSpPr>
              <a:spLocks/>
            </p:cNvSpPr>
            <p:nvPr/>
          </p:nvSpPr>
          <p:spPr bwMode="auto">
            <a:xfrm>
              <a:off x="4034" y="2798"/>
              <a:ext cx="3" cy="21"/>
            </a:xfrm>
            <a:custGeom>
              <a:avLst/>
              <a:gdLst>
                <a:gd name="T0" fmla="*/ 2 w 6"/>
                <a:gd name="T1" fmla="*/ 0 h 41"/>
                <a:gd name="T2" fmla="*/ 4 w 6"/>
                <a:gd name="T3" fmla="*/ 9 h 41"/>
                <a:gd name="T4" fmla="*/ 6 w 6"/>
                <a:gd name="T5" fmla="*/ 19 h 41"/>
                <a:gd name="T6" fmla="*/ 2 w 6"/>
                <a:gd name="T7" fmla="*/ 28 h 41"/>
                <a:gd name="T8" fmla="*/ 2 w 6"/>
                <a:gd name="T9" fmla="*/ 41 h 41"/>
                <a:gd name="T10" fmla="*/ 2 w 6"/>
                <a:gd name="T11" fmla="*/ 41 h 41"/>
                <a:gd name="T12" fmla="*/ 0 w 6"/>
                <a:gd name="T13" fmla="*/ 41 h 41"/>
                <a:gd name="T14" fmla="*/ 0 w 6"/>
                <a:gd name="T15" fmla="*/ 36 h 41"/>
                <a:gd name="T16" fmla="*/ 0 w 6"/>
                <a:gd name="T17" fmla="*/ 30 h 41"/>
                <a:gd name="T18" fmla="*/ 0 w 6"/>
                <a:gd name="T19" fmla="*/ 24 h 41"/>
                <a:gd name="T20" fmla="*/ 0 w 6"/>
                <a:gd name="T21" fmla="*/ 19 h 41"/>
                <a:gd name="T22" fmla="*/ 0 w 6"/>
                <a:gd name="T23" fmla="*/ 9 h 41"/>
                <a:gd name="T24" fmla="*/ 2 w 6"/>
                <a:gd name="T25" fmla="*/ 0 h 41"/>
                <a:gd name="T26" fmla="*/ 2 w 6"/>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41"/>
                <a:gd name="T44" fmla="*/ 6 w 6"/>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41">
                  <a:moveTo>
                    <a:pt x="2" y="0"/>
                  </a:moveTo>
                  <a:lnTo>
                    <a:pt x="4" y="9"/>
                  </a:lnTo>
                  <a:lnTo>
                    <a:pt x="6" y="19"/>
                  </a:lnTo>
                  <a:lnTo>
                    <a:pt x="2" y="28"/>
                  </a:lnTo>
                  <a:lnTo>
                    <a:pt x="2" y="41"/>
                  </a:lnTo>
                  <a:lnTo>
                    <a:pt x="0" y="41"/>
                  </a:lnTo>
                  <a:lnTo>
                    <a:pt x="0" y="36"/>
                  </a:lnTo>
                  <a:lnTo>
                    <a:pt x="0" y="30"/>
                  </a:lnTo>
                  <a:lnTo>
                    <a:pt x="0" y="24"/>
                  </a:lnTo>
                  <a:lnTo>
                    <a:pt x="0" y="19"/>
                  </a:lnTo>
                  <a:lnTo>
                    <a:pt x="0" y="9"/>
                  </a:lnTo>
                  <a:lnTo>
                    <a:pt x="2" y="0"/>
                  </a:lnTo>
                  <a:close/>
                </a:path>
              </a:pathLst>
            </a:custGeom>
            <a:solidFill>
              <a:srgbClr val="000000"/>
            </a:solidFill>
            <a:ln w="9525">
              <a:noFill/>
              <a:round/>
              <a:headEnd/>
              <a:tailEnd/>
            </a:ln>
          </p:spPr>
          <p:txBody>
            <a:bodyPr/>
            <a:lstStyle/>
            <a:p>
              <a:endParaRPr lang="fa-IR"/>
            </a:p>
          </p:txBody>
        </p:sp>
        <p:sp>
          <p:nvSpPr>
            <p:cNvPr id="12406" name="Freeform 114"/>
            <p:cNvSpPr>
              <a:spLocks/>
            </p:cNvSpPr>
            <p:nvPr/>
          </p:nvSpPr>
          <p:spPr bwMode="auto">
            <a:xfrm>
              <a:off x="4587" y="2798"/>
              <a:ext cx="57" cy="78"/>
            </a:xfrm>
            <a:custGeom>
              <a:avLst/>
              <a:gdLst>
                <a:gd name="T0" fmla="*/ 114 w 114"/>
                <a:gd name="T1" fmla="*/ 0 h 156"/>
                <a:gd name="T2" fmla="*/ 108 w 114"/>
                <a:gd name="T3" fmla="*/ 13 h 156"/>
                <a:gd name="T4" fmla="*/ 106 w 114"/>
                <a:gd name="T5" fmla="*/ 28 h 156"/>
                <a:gd name="T6" fmla="*/ 102 w 114"/>
                <a:gd name="T7" fmla="*/ 34 h 156"/>
                <a:gd name="T8" fmla="*/ 100 w 114"/>
                <a:gd name="T9" fmla="*/ 41 h 156"/>
                <a:gd name="T10" fmla="*/ 95 w 114"/>
                <a:gd name="T11" fmla="*/ 49 h 156"/>
                <a:gd name="T12" fmla="*/ 93 w 114"/>
                <a:gd name="T13" fmla="*/ 57 h 156"/>
                <a:gd name="T14" fmla="*/ 83 w 114"/>
                <a:gd name="T15" fmla="*/ 70 h 156"/>
                <a:gd name="T16" fmla="*/ 74 w 114"/>
                <a:gd name="T17" fmla="*/ 83 h 156"/>
                <a:gd name="T18" fmla="*/ 64 w 114"/>
                <a:gd name="T19" fmla="*/ 97 h 156"/>
                <a:gd name="T20" fmla="*/ 55 w 114"/>
                <a:gd name="T21" fmla="*/ 110 h 156"/>
                <a:gd name="T22" fmla="*/ 47 w 114"/>
                <a:gd name="T23" fmla="*/ 116 h 156"/>
                <a:gd name="T24" fmla="*/ 40 w 114"/>
                <a:gd name="T25" fmla="*/ 121 h 156"/>
                <a:gd name="T26" fmla="*/ 32 w 114"/>
                <a:gd name="T27" fmla="*/ 127 h 156"/>
                <a:gd name="T28" fmla="*/ 24 w 114"/>
                <a:gd name="T29" fmla="*/ 133 h 156"/>
                <a:gd name="T30" fmla="*/ 11 w 114"/>
                <a:gd name="T31" fmla="*/ 144 h 156"/>
                <a:gd name="T32" fmla="*/ 0 w 114"/>
                <a:gd name="T33" fmla="*/ 156 h 156"/>
                <a:gd name="T34" fmla="*/ 2 w 114"/>
                <a:gd name="T35" fmla="*/ 148 h 156"/>
                <a:gd name="T36" fmla="*/ 3 w 114"/>
                <a:gd name="T37" fmla="*/ 140 h 156"/>
                <a:gd name="T38" fmla="*/ 7 w 114"/>
                <a:gd name="T39" fmla="*/ 133 h 156"/>
                <a:gd name="T40" fmla="*/ 11 w 114"/>
                <a:gd name="T41" fmla="*/ 127 h 156"/>
                <a:gd name="T42" fmla="*/ 19 w 114"/>
                <a:gd name="T43" fmla="*/ 114 h 156"/>
                <a:gd name="T44" fmla="*/ 28 w 114"/>
                <a:gd name="T45" fmla="*/ 104 h 156"/>
                <a:gd name="T46" fmla="*/ 38 w 114"/>
                <a:gd name="T47" fmla="*/ 89 h 156"/>
                <a:gd name="T48" fmla="*/ 49 w 114"/>
                <a:gd name="T49" fmla="*/ 78 h 156"/>
                <a:gd name="T50" fmla="*/ 61 w 114"/>
                <a:gd name="T51" fmla="*/ 64 h 156"/>
                <a:gd name="T52" fmla="*/ 72 w 114"/>
                <a:gd name="T53" fmla="*/ 53 h 156"/>
                <a:gd name="T54" fmla="*/ 81 w 114"/>
                <a:gd name="T55" fmla="*/ 40 h 156"/>
                <a:gd name="T56" fmla="*/ 93 w 114"/>
                <a:gd name="T57" fmla="*/ 28 h 156"/>
                <a:gd name="T58" fmla="*/ 102 w 114"/>
                <a:gd name="T59" fmla="*/ 13 h 156"/>
                <a:gd name="T60" fmla="*/ 114 w 114"/>
                <a:gd name="T61" fmla="*/ 0 h 156"/>
                <a:gd name="T62" fmla="*/ 114 w 114"/>
                <a:gd name="T63" fmla="*/ 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56"/>
                <a:gd name="T98" fmla="*/ 114 w 114"/>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56">
                  <a:moveTo>
                    <a:pt x="114" y="0"/>
                  </a:moveTo>
                  <a:lnTo>
                    <a:pt x="108" y="13"/>
                  </a:lnTo>
                  <a:lnTo>
                    <a:pt x="106" y="28"/>
                  </a:lnTo>
                  <a:lnTo>
                    <a:pt x="102" y="34"/>
                  </a:lnTo>
                  <a:lnTo>
                    <a:pt x="100" y="41"/>
                  </a:lnTo>
                  <a:lnTo>
                    <a:pt x="95" y="49"/>
                  </a:lnTo>
                  <a:lnTo>
                    <a:pt x="93" y="57"/>
                  </a:lnTo>
                  <a:lnTo>
                    <a:pt x="83" y="70"/>
                  </a:lnTo>
                  <a:lnTo>
                    <a:pt x="74" y="83"/>
                  </a:lnTo>
                  <a:lnTo>
                    <a:pt x="64" y="97"/>
                  </a:lnTo>
                  <a:lnTo>
                    <a:pt x="55" y="110"/>
                  </a:lnTo>
                  <a:lnTo>
                    <a:pt x="47" y="116"/>
                  </a:lnTo>
                  <a:lnTo>
                    <a:pt x="40" y="121"/>
                  </a:lnTo>
                  <a:lnTo>
                    <a:pt x="32" y="127"/>
                  </a:lnTo>
                  <a:lnTo>
                    <a:pt x="24" y="133"/>
                  </a:lnTo>
                  <a:lnTo>
                    <a:pt x="11" y="144"/>
                  </a:lnTo>
                  <a:lnTo>
                    <a:pt x="0" y="156"/>
                  </a:lnTo>
                  <a:lnTo>
                    <a:pt x="2" y="148"/>
                  </a:lnTo>
                  <a:lnTo>
                    <a:pt x="3" y="140"/>
                  </a:lnTo>
                  <a:lnTo>
                    <a:pt x="7" y="133"/>
                  </a:lnTo>
                  <a:lnTo>
                    <a:pt x="11" y="127"/>
                  </a:lnTo>
                  <a:lnTo>
                    <a:pt x="19" y="114"/>
                  </a:lnTo>
                  <a:lnTo>
                    <a:pt x="28" y="104"/>
                  </a:lnTo>
                  <a:lnTo>
                    <a:pt x="38" y="89"/>
                  </a:lnTo>
                  <a:lnTo>
                    <a:pt x="49" y="78"/>
                  </a:lnTo>
                  <a:lnTo>
                    <a:pt x="61" y="64"/>
                  </a:lnTo>
                  <a:lnTo>
                    <a:pt x="72" y="53"/>
                  </a:lnTo>
                  <a:lnTo>
                    <a:pt x="81" y="40"/>
                  </a:lnTo>
                  <a:lnTo>
                    <a:pt x="93" y="28"/>
                  </a:lnTo>
                  <a:lnTo>
                    <a:pt x="102" y="13"/>
                  </a:lnTo>
                  <a:lnTo>
                    <a:pt x="114" y="0"/>
                  </a:lnTo>
                  <a:close/>
                </a:path>
              </a:pathLst>
            </a:custGeom>
            <a:solidFill>
              <a:srgbClr val="000000"/>
            </a:solidFill>
            <a:ln w="9525">
              <a:noFill/>
              <a:round/>
              <a:headEnd/>
              <a:tailEnd/>
            </a:ln>
          </p:spPr>
          <p:txBody>
            <a:bodyPr/>
            <a:lstStyle/>
            <a:p>
              <a:endParaRPr lang="fa-IR"/>
            </a:p>
          </p:txBody>
        </p:sp>
        <p:sp>
          <p:nvSpPr>
            <p:cNvPr id="12407" name="Freeform 115"/>
            <p:cNvSpPr>
              <a:spLocks/>
            </p:cNvSpPr>
            <p:nvPr/>
          </p:nvSpPr>
          <p:spPr bwMode="auto">
            <a:xfrm>
              <a:off x="4856" y="2798"/>
              <a:ext cx="125" cy="99"/>
            </a:xfrm>
            <a:custGeom>
              <a:avLst/>
              <a:gdLst>
                <a:gd name="T0" fmla="*/ 17 w 249"/>
                <a:gd name="T1" fmla="*/ 0 h 197"/>
                <a:gd name="T2" fmla="*/ 38 w 249"/>
                <a:gd name="T3" fmla="*/ 0 h 197"/>
                <a:gd name="T4" fmla="*/ 57 w 249"/>
                <a:gd name="T5" fmla="*/ 3 h 197"/>
                <a:gd name="T6" fmla="*/ 74 w 249"/>
                <a:gd name="T7" fmla="*/ 9 h 197"/>
                <a:gd name="T8" fmla="*/ 91 w 249"/>
                <a:gd name="T9" fmla="*/ 19 h 197"/>
                <a:gd name="T10" fmla="*/ 104 w 249"/>
                <a:gd name="T11" fmla="*/ 28 h 197"/>
                <a:gd name="T12" fmla="*/ 120 w 249"/>
                <a:gd name="T13" fmla="*/ 41 h 197"/>
                <a:gd name="T14" fmla="*/ 131 w 249"/>
                <a:gd name="T15" fmla="*/ 55 h 197"/>
                <a:gd name="T16" fmla="*/ 144 w 249"/>
                <a:gd name="T17" fmla="*/ 72 h 197"/>
                <a:gd name="T18" fmla="*/ 156 w 249"/>
                <a:gd name="T19" fmla="*/ 87 h 197"/>
                <a:gd name="T20" fmla="*/ 169 w 249"/>
                <a:gd name="T21" fmla="*/ 102 h 197"/>
                <a:gd name="T22" fmla="*/ 180 w 249"/>
                <a:gd name="T23" fmla="*/ 118 h 197"/>
                <a:gd name="T24" fmla="*/ 192 w 249"/>
                <a:gd name="T25" fmla="*/ 135 h 197"/>
                <a:gd name="T26" fmla="*/ 205 w 249"/>
                <a:gd name="T27" fmla="*/ 150 h 197"/>
                <a:gd name="T28" fmla="*/ 218 w 249"/>
                <a:gd name="T29" fmla="*/ 167 h 197"/>
                <a:gd name="T30" fmla="*/ 232 w 249"/>
                <a:gd name="T31" fmla="*/ 180 h 197"/>
                <a:gd name="T32" fmla="*/ 249 w 249"/>
                <a:gd name="T33" fmla="*/ 197 h 197"/>
                <a:gd name="T34" fmla="*/ 236 w 249"/>
                <a:gd name="T35" fmla="*/ 197 h 197"/>
                <a:gd name="T36" fmla="*/ 224 w 249"/>
                <a:gd name="T37" fmla="*/ 197 h 197"/>
                <a:gd name="T38" fmla="*/ 213 w 249"/>
                <a:gd name="T39" fmla="*/ 197 h 197"/>
                <a:gd name="T40" fmla="*/ 203 w 249"/>
                <a:gd name="T41" fmla="*/ 195 h 197"/>
                <a:gd name="T42" fmla="*/ 192 w 249"/>
                <a:gd name="T43" fmla="*/ 192 h 197"/>
                <a:gd name="T44" fmla="*/ 182 w 249"/>
                <a:gd name="T45" fmla="*/ 188 h 197"/>
                <a:gd name="T46" fmla="*/ 171 w 249"/>
                <a:gd name="T47" fmla="*/ 180 h 197"/>
                <a:gd name="T48" fmla="*/ 161 w 249"/>
                <a:gd name="T49" fmla="*/ 176 h 197"/>
                <a:gd name="T50" fmla="*/ 150 w 249"/>
                <a:gd name="T51" fmla="*/ 167 h 197"/>
                <a:gd name="T52" fmla="*/ 142 w 249"/>
                <a:gd name="T53" fmla="*/ 159 h 197"/>
                <a:gd name="T54" fmla="*/ 131 w 249"/>
                <a:gd name="T55" fmla="*/ 150 h 197"/>
                <a:gd name="T56" fmla="*/ 121 w 249"/>
                <a:gd name="T57" fmla="*/ 142 h 197"/>
                <a:gd name="T58" fmla="*/ 110 w 249"/>
                <a:gd name="T59" fmla="*/ 133 h 197"/>
                <a:gd name="T60" fmla="*/ 102 w 249"/>
                <a:gd name="T61" fmla="*/ 125 h 197"/>
                <a:gd name="T62" fmla="*/ 91 w 249"/>
                <a:gd name="T63" fmla="*/ 118 h 197"/>
                <a:gd name="T64" fmla="*/ 83 w 249"/>
                <a:gd name="T65" fmla="*/ 110 h 197"/>
                <a:gd name="T66" fmla="*/ 80 w 249"/>
                <a:gd name="T67" fmla="*/ 118 h 197"/>
                <a:gd name="T68" fmla="*/ 76 w 249"/>
                <a:gd name="T69" fmla="*/ 127 h 197"/>
                <a:gd name="T70" fmla="*/ 70 w 249"/>
                <a:gd name="T71" fmla="*/ 135 h 197"/>
                <a:gd name="T72" fmla="*/ 68 w 249"/>
                <a:gd name="T73" fmla="*/ 140 h 197"/>
                <a:gd name="T74" fmla="*/ 61 w 249"/>
                <a:gd name="T75" fmla="*/ 148 h 197"/>
                <a:gd name="T76" fmla="*/ 53 w 249"/>
                <a:gd name="T77" fmla="*/ 154 h 197"/>
                <a:gd name="T78" fmla="*/ 45 w 249"/>
                <a:gd name="T79" fmla="*/ 154 h 197"/>
                <a:gd name="T80" fmla="*/ 38 w 249"/>
                <a:gd name="T81" fmla="*/ 152 h 197"/>
                <a:gd name="T82" fmla="*/ 30 w 249"/>
                <a:gd name="T83" fmla="*/ 144 h 197"/>
                <a:gd name="T84" fmla="*/ 24 w 249"/>
                <a:gd name="T85" fmla="*/ 135 h 197"/>
                <a:gd name="T86" fmla="*/ 19 w 249"/>
                <a:gd name="T87" fmla="*/ 127 h 197"/>
                <a:gd name="T88" fmla="*/ 15 w 249"/>
                <a:gd name="T89" fmla="*/ 119 h 197"/>
                <a:gd name="T90" fmla="*/ 11 w 249"/>
                <a:gd name="T91" fmla="*/ 110 h 197"/>
                <a:gd name="T92" fmla="*/ 7 w 249"/>
                <a:gd name="T93" fmla="*/ 102 h 197"/>
                <a:gd name="T94" fmla="*/ 4 w 249"/>
                <a:gd name="T95" fmla="*/ 91 h 197"/>
                <a:gd name="T96" fmla="*/ 4 w 249"/>
                <a:gd name="T97" fmla="*/ 83 h 197"/>
                <a:gd name="T98" fmla="*/ 0 w 249"/>
                <a:gd name="T99" fmla="*/ 72 h 197"/>
                <a:gd name="T100" fmla="*/ 0 w 249"/>
                <a:gd name="T101" fmla="*/ 64 h 197"/>
                <a:gd name="T102" fmla="*/ 0 w 249"/>
                <a:gd name="T103" fmla="*/ 55 h 197"/>
                <a:gd name="T104" fmla="*/ 0 w 249"/>
                <a:gd name="T105" fmla="*/ 45 h 197"/>
                <a:gd name="T106" fmla="*/ 0 w 249"/>
                <a:gd name="T107" fmla="*/ 36 h 197"/>
                <a:gd name="T108" fmla="*/ 2 w 249"/>
                <a:gd name="T109" fmla="*/ 28 h 197"/>
                <a:gd name="T110" fmla="*/ 4 w 249"/>
                <a:gd name="T111" fmla="*/ 19 h 197"/>
                <a:gd name="T112" fmla="*/ 7 w 249"/>
                <a:gd name="T113" fmla="*/ 11 h 197"/>
                <a:gd name="T114" fmla="*/ 11 w 249"/>
                <a:gd name="T115" fmla="*/ 3 h 197"/>
                <a:gd name="T116" fmla="*/ 17 w 249"/>
                <a:gd name="T117" fmla="*/ 0 h 197"/>
                <a:gd name="T118" fmla="*/ 17 w 249"/>
                <a:gd name="T119" fmla="*/ 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9"/>
                <a:gd name="T181" fmla="*/ 0 h 197"/>
                <a:gd name="T182" fmla="*/ 249 w 249"/>
                <a:gd name="T183" fmla="*/ 197 h 1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9" h="197">
                  <a:moveTo>
                    <a:pt x="17" y="0"/>
                  </a:moveTo>
                  <a:lnTo>
                    <a:pt x="38" y="0"/>
                  </a:lnTo>
                  <a:lnTo>
                    <a:pt x="57" y="3"/>
                  </a:lnTo>
                  <a:lnTo>
                    <a:pt x="74" y="9"/>
                  </a:lnTo>
                  <a:lnTo>
                    <a:pt x="91" y="19"/>
                  </a:lnTo>
                  <a:lnTo>
                    <a:pt x="104" y="28"/>
                  </a:lnTo>
                  <a:lnTo>
                    <a:pt x="120" y="41"/>
                  </a:lnTo>
                  <a:lnTo>
                    <a:pt x="131" y="55"/>
                  </a:lnTo>
                  <a:lnTo>
                    <a:pt x="144" y="72"/>
                  </a:lnTo>
                  <a:lnTo>
                    <a:pt x="156" y="87"/>
                  </a:lnTo>
                  <a:lnTo>
                    <a:pt x="169" y="102"/>
                  </a:lnTo>
                  <a:lnTo>
                    <a:pt x="180" y="118"/>
                  </a:lnTo>
                  <a:lnTo>
                    <a:pt x="192" y="135"/>
                  </a:lnTo>
                  <a:lnTo>
                    <a:pt x="205" y="150"/>
                  </a:lnTo>
                  <a:lnTo>
                    <a:pt x="218" y="167"/>
                  </a:lnTo>
                  <a:lnTo>
                    <a:pt x="232" y="180"/>
                  </a:lnTo>
                  <a:lnTo>
                    <a:pt x="249" y="197"/>
                  </a:lnTo>
                  <a:lnTo>
                    <a:pt x="236" y="197"/>
                  </a:lnTo>
                  <a:lnTo>
                    <a:pt x="224" y="197"/>
                  </a:lnTo>
                  <a:lnTo>
                    <a:pt x="213" y="197"/>
                  </a:lnTo>
                  <a:lnTo>
                    <a:pt x="203" y="195"/>
                  </a:lnTo>
                  <a:lnTo>
                    <a:pt x="192" y="192"/>
                  </a:lnTo>
                  <a:lnTo>
                    <a:pt x="182" y="188"/>
                  </a:lnTo>
                  <a:lnTo>
                    <a:pt x="171" y="180"/>
                  </a:lnTo>
                  <a:lnTo>
                    <a:pt x="161" y="176"/>
                  </a:lnTo>
                  <a:lnTo>
                    <a:pt x="150" y="167"/>
                  </a:lnTo>
                  <a:lnTo>
                    <a:pt x="142" y="159"/>
                  </a:lnTo>
                  <a:lnTo>
                    <a:pt x="131" y="150"/>
                  </a:lnTo>
                  <a:lnTo>
                    <a:pt x="121" y="142"/>
                  </a:lnTo>
                  <a:lnTo>
                    <a:pt x="110" y="133"/>
                  </a:lnTo>
                  <a:lnTo>
                    <a:pt x="102" y="125"/>
                  </a:lnTo>
                  <a:lnTo>
                    <a:pt x="91" y="118"/>
                  </a:lnTo>
                  <a:lnTo>
                    <a:pt x="83" y="110"/>
                  </a:lnTo>
                  <a:lnTo>
                    <a:pt x="80" y="118"/>
                  </a:lnTo>
                  <a:lnTo>
                    <a:pt x="76" y="127"/>
                  </a:lnTo>
                  <a:lnTo>
                    <a:pt x="70" y="135"/>
                  </a:lnTo>
                  <a:lnTo>
                    <a:pt x="68" y="140"/>
                  </a:lnTo>
                  <a:lnTo>
                    <a:pt x="61" y="148"/>
                  </a:lnTo>
                  <a:lnTo>
                    <a:pt x="53" y="154"/>
                  </a:lnTo>
                  <a:lnTo>
                    <a:pt x="45" y="154"/>
                  </a:lnTo>
                  <a:lnTo>
                    <a:pt x="38" y="152"/>
                  </a:lnTo>
                  <a:lnTo>
                    <a:pt x="30" y="144"/>
                  </a:lnTo>
                  <a:lnTo>
                    <a:pt x="24" y="135"/>
                  </a:lnTo>
                  <a:lnTo>
                    <a:pt x="19" y="127"/>
                  </a:lnTo>
                  <a:lnTo>
                    <a:pt x="15" y="119"/>
                  </a:lnTo>
                  <a:lnTo>
                    <a:pt x="11" y="110"/>
                  </a:lnTo>
                  <a:lnTo>
                    <a:pt x="7" y="102"/>
                  </a:lnTo>
                  <a:lnTo>
                    <a:pt x="4" y="91"/>
                  </a:lnTo>
                  <a:lnTo>
                    <a:pt x="4" y="83"/>
                  </a:lnTo>
                  <a:lnTo>
                    <a:pt x="0" y="72"/>
                  </a:lnTo>
                  <a:lnTo>
                    <a:pt x="0" y="64"/>
                  </a:lnTo>
                  <a:lnTo>
                    <a:pt x="0" y="55"/>
                  </a:lnTo>
                  <a:lnTo>
                    <a:pt x="0" y="45"/>
                  </a:lnTo>
                  <a:lnTo>
                    <a:pt x="0" y="36"/>
                  </a:lnTo>
                  <a:lnTo>
                    <a:pt x="2" y="28"/>
                  </a:lnTo>
                  <a:lnTo>
                    <a:pt x="4" y="19"/>
                  </a:lnTo>
                  <a:lnTo>
                    <a:pt x="7" y="11"/>
                  </a:lnTo>
                  <a:lnTo>
                    <a:pt x="11" y="3"/>
                  </a:lnTo>
                  <a:lnTo>
                    <a:pt x="17" y="0"/>
                  </a:lnTo>
                  <a:close/>
                </a:path>
              </a:pathLst>
            </a:custGeom>
            <a:solidFill>
              <a:srgbClr val="E6E6FF"/>
            </a:solidFill>
            <a:ln w="9525">
              <a:noFill/>
              <a:round/>
              <a:headEnd/>
              <a:tailEnd/>
            </a:ln>
          </p:spPr>
          <p:txBody>
            <a:bodyPr/>
            <a:lstStyle/>
            <a:p>
              <a:endParaRPr lang="fa-IR"/>
            </a:p>
          </p:txBody>
        </p:sp>
        <p:sp>
          <p:nvSpPr>
            <p:cNvPr id="12408" name="Freeform 116"/>
            <p:cNvSpPr>
              <a:spLocks/>
            </p:cNvSpPr>
            <p:nvPr/>
          </p:nvSpPr>
          <p:spPr bwMode="auto">
            <a:xfrm>
              <a:off x="4729" y="2809"/>
              <a:ext cx="121" cy="166"/>
            </a:xfrm>
            <a:custGeom>
              <a:avLst/>
              <a:gdLst>
                <a:gd name="T0" fmla="*/ 116 w 241"/>
                <a:gd name="T1" fmla="*/ 0 h 331"/>
                <a:gd name="T2" fmla="*/ 133 w 241"/>
                <a:gd name="T3" fmla="*/ 0 h 331"/>
                <a:gd name="T4" fmla="*/ 150 w 241"/>
                <a:gd name="T5" fmla="*/ 2 h 331"/>
                <a:gd name="T6" fmla="*/ 169 w 241"/>
                <a:gd name="T7" fmla="*/ 8 h 331"/>
                <a:gd name="T8" fmla="*/ 184 w 241"/>
                <a:gd name="T9" fmla="*/ 16 h 331"/>
                <a:gd name="T10" fmla="*/ 198 w 241"/>
                <a:gd name="T11" fmla="*/ 23 h 331"/>
                <a:gd name="T12" fmla="*/ 205 w 241"/>
                <a:gd name="T13" fmla="*/ 35 h 331"/>
                <a:gd name="T14" fmla="*/ 209 w 241"/>
                <a:gd name="T15" fmla="*/ 50 h 331"/>
                <a:gd name="T16" fmla="*/ 202 w 241"/>
                <a:gd name="T17" fmla="*/ 59 h 331"/>
                <a:gd name="T18" fmla="*/ 188 w 241"/>
                <a:gd name="T19" fmla="*/ 59 h 331"/>
                <a:gd name="T20" fmla="*/ 169 w 241"/>
                <a:gd name="T21" fmla="*/ 56 h 331"/>
                <a:gd name="T22" fmla="*/ 165 w 241"/>
                <a:gd name="T23" fmla="*/ 67 h 331"/>
                <a:gd name="T24" fmla="*/ 188 w 241"/>
                <a:gd name="T25" fmla="*/ 92 h 331"/>
                <a:gd name="T26" fmla="*/ 205 w 241"/>
                <a:gd name="T27" fmla="*/ 92 h 331"/>
                <a:gd name="T28" fmla="*/ 213 w 241"/>
                <a:gd name="T29" fmla="*/ 77 h 331"/>
                <a:gd name="T30" fmla="*/ 222 w 241"/>
                <a:gd name="T31" fmla="*/ 73 h 331"/>
                <a:gd name="T32" fmla="*/ 232 w 241"/>
                <a:gd name="T33" fmla="*/ 86 h 331"/>
                <a:gd name="T34" fmla="*/ 236 w 241"/>
                <a:gd name="T35" fmla="*/ 97 h 331"/>
                <a:gd name="T36" fmla="*/ 241 w 241"/>
                <a:gd name="T37" fmla="*/ 113 h 331"/>
                <a:gd name="T38" fmla="*/ 241 w 241"/>
                <a:gd name="T39" fmla="*/ 132 h 331"/>
                <a:gd name="T40" fmla="*/ 240 w 241"/>
                <a:gd name="T41" fmla="*/ 149 h 331"/>
                <a:gd name="T42" fmla="*/ 234 w 241"/>
                <a:gd name="T43" fmla="*/ 166 h 331"/>
                <a:gd name="T44" fmla="*/ 226 w 241"/>
                <a:gd name="T45" fmla="*/ 181 h 331"/>
                <a:gd name="T46" fmla="*/ 215 w 241"/>
                <a:gd name="T47" fmla="*/ 192 h 331"/>
                <a:gd name="T48" fmla="*/ 200 w 241"/>
                <a:gd name="T49" fmla="*/ 196 h 331"/>
                <a:gd name="T50" fmla="*/ 183 w 241"/>
                <a:gd name="T51" fmla="*/ 189 h 331"/>
                <a:gd name="T52" fmla="*/ 169 w 241"/>
                <a:gd name="T53" fmla="*/ 177 h 331"/>
                <a:gd name="T54" fmla="*/ 152 w 241"/>
                <a:gd name="T55" fmla="*/ 162 h 331"/>
                <a:gd name="T56" fmla="*/ 133 w 241"/>
                <a:gd name="T57" fmla="*/ 149 h 331"/>
                <a:gd name="T58" fmla="*/ 118 w 241"/>
                <a:gd name="T59" fmla="*/ 154 h 331"/>
                <a:gd name="T60" fmla="*/ 114 w 241"/>
                <a:gd name="T61" fmla="*/ 175 h 331"/>
                <a:gd name="T62" fmla="*/ 114 w 241"/>
                <a:gd name="T63" fmla="*/ 202 h 331"/>
                <a:gd name="T64" fmla="*/ 120 w 241"/>
                <a:gd name="T65" fmla="*/ 219 h 331"/>
                <a:gd name="T66" fmla="*/ 131 w 241"/>
                <a:gd name="T67" fmla="*/ 234 h 331"/>
                <a:gd name="T68" fmla="*/ 146 w 241"/>
                <a:gd name="T69" fmla="*/ 248 h 331"/>
                <a:gd name="T70" fmla="*/ 160 w 241"/>
                <a:gd name="T71" fmla="*/ 261 h 331"/>
                <a:gd name="T72" fmla="*/ 175 w 241"/>
                <a:gd name="T73" fmla="*/ 274 h 331"/>
                <a:gd name="T74" fmla="*/ 188 w 241"/>
                <a:gd name="T75" fmla="*/ 289 h 331"/>
                <a:gd name="T76" fmla="*/ 200 w 241"/>
                <a:gd name="T77" fmla="*/ 307 h 331"/>
                <a:gd name="T78" fmla="*/ 215 w 241"/>
                <a:gd name="T79" fmla="*/ 314 h 331"/>
                <a:gd name="T80" fmla="*/ 232 w 241"/>
                <a:gd name="T81" fmla="*/ 322 h 331"/>
                <a:gd name="T82" fmla="*/ 207 w 241"/>
                <a:gd name="T83" fmla="*/ 331 h 331"/>
                <a:gd name="T84" fmla="*/ 154 w 241"/>
                <a:gd name="T85" fmla="*/ 327 h 331"/>
                <a:gd name="T86" fmla="*/ 106 w 241"/>
                <a:gd name="T87" fmla="*/ 312 h 331"/>
                <a:gd name="T88" fmla="*/ 63 w 241"/>
                <a:gd name="T89" fmla="*/ 289 h 331"/>
                <a:gd name="T90" fmla="*/ 27 w 241"/>
                <a:gd name="T91" fmla="*/ 257 h 331"/>
                <a:gd name="T92" fmla="*/ 6 w 241"/>
                <a:gd name="T93" fmla="*/ 219 h 331"/>
                <a:gd name="T94" fmla="*/ 0 w 241"/>
                <a:gd name="T95" fmla="*/ 173 h 331"/>
                <a:gd name="T96" fmla="*/ 13 w 241"/>
                <a:gd name="T97" fmla="*/ 122 h 331"/>
                <a:gd name="T98" fmla="*/ 30 w 241"/>
                <a:gd name="T99" fmla="*/ 90 h 331"/>
                <a:gd name="T100" fmla="*/ 38 w 241"/>
                <a:gd name="T101" fmla="*/ 73 h 331"/>
                <a:gd name="T102" fmla="*/ 46 w 241"/>
                <a:gd name="T103" fmla="*/ 58 h 331"/>
                <a:gd name="T104" fmla="*/ 53 w 241"/>
                <a:gd name="T105" fmla="*/ 42 h 331"/>
                <a:gd name="T106" fmla="*/ 67 w 241"/>
                <a:gd name="T107" fmla="*/ 21 h 331"/>
                <a:gd name="T108" fmla="*/ 86 w 241"/>
                <a:gd name="T109" fmla="*/ 6 h 331"/>
                <a:gd name="T110" fmla="*/ 99 w 241"/>
                <a:gd name="T111" fmla="*/ 0 h 331"/>
                <a:gd name="T112" fmla="*/ 110 w 241"/>
                <a:gd name="T113" fmla="*/ 0 h 3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331"/>
                <a:gd name="T173" fmla="*/ 241 w 241"/>
                <a:gd name="T174" fmla="*/ 331 h 3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331">
                  <a:moveTo>
                    <a:pt x="110" y="0"/>
                  </a:moveTo>
                  <a:lnTo>
                    <a:pt x="116" y="0"/>
                  </a:lnTo>
                  <a:lnTo>
                    <a:pt x="125" y="0"/>
                  </a:lnTo>
                  <a:lnTo>
                    <a:pt x="133" y="0"/>
                  </a:lnTo>
                  <a:lnTo>
                    <a:pt x="143" y="2"/>
                  </a:lnTo>
                  <a:lnTo>
                    <a:pt x="150" y="2"/>
                  </a:lnTo>
                  <a:lnTo>
                    <a:pt x="160" y="6"/>
                  </a:lnTo>
                  <a:lnTo>
                    <a:pt x="169" y="8"/>
                  </a:lnTo>
                  <a:lnTo>
                    <a:pt x="179" y="12"/>
                  </a:lnTo>
                  <a:lnTo>
                    <a:pt x="184" y="16"/>
                  </a:lnTo>
                  <a:lnTo>
                    <a:pt x="192" y="19"/>
                  </a:lnTo>
                  <a:lnTo>
                    <a:pt x="198" y="23"/>
                  </a:lnTo>
                  <a:lnTo>
                    <a:pt x="203" y="29"/>
                  </a:lnTo>
                  <a:lnTo>
                    <a:pt x="205" y="35"/>
                  </a:lnTo>
                  <a:lnTo>
                    <a:pt x="209" y="42"/>
                  </a:lnTo>
                  <a:lnTo>
                    <a:pt x="209" y="50"/>
                  </a:lnTo>
                  <a:lnTo>
                    <a:pt x="211" y="61"/>
                  </a:lnTo>
                  <a:lnTo>
                    <a:pt x="202" y="59"/>
                  </a:lnTo>
                  <a:lnTo>
                    <a:pt x="194" y="59"/>
                  </a:lnTo>
                  <a:lnTo>
                    <a:pt x="188" y="59"/>
                  </a:lnTo>
                  <a:lnTo>
                    <a:pt x="183" y="59"/>
                  </a:lnTo>
                  <a:lnTo>
                    <a:pt x="169" y="56"/>
                  </a:lnTo>
                  <a:lnTo>
                    <a:pt x="156" y="59"/>
                  </a:lnTo>
                  <a:lnTo>
                    <a:pt x="165" y="67"/>
                  </a:lnTo>
                  <a:lnTo>
                    <a:pt x="177" y="78"/>
                  </a:lnTo>
                  <a:lnTo>
                    <a:pt x="188" y="92"/>
                  </a:lnTo>
                  <a:lnTo>
                    <a:pt x="200" y="105"/>
                  </a:lnTo>
                  <a:lnTo>
                    <a:pt x="205" y="92"/>
                  </a:lnTo>
                  <a:lnTo>
                    <a:pt x="209" y="82"/>
                  </a:lnTo>
                  <a:lnTo>
                    <a:pt x="213" y="77"/>
                  </a:lnTo>
                  <a:lnTo>
                    <a:pt x="217" y="75"/>
                  </a:lnTo>
                  <a:lnTo>
                    <a:pt x="222" y="73"/>
                  </a:lnTo>
                  <a:lnTo>
                    <a:pt x="230" y="82"/>
                  </a:lnTo>
                  <a:lnTo>
                    <a:pt x="232" y="86"/>
                  </a:lnTo>
                  <a:lnTo>
                    <a:pt x="236" y="92"/>
                  </a:lnTo>
                  <a:lnTo>
                    <a:pt x="236" y="97"/>
                  </a:lnTo>
                  <a:lnTo>
                    <a:pt x="240" y="105"/>
                  </a:lnTo>
                  <a:lnTo>
                    <a:pt x="241" y="113"/>
                  </a:lnTo>
                  <a:lnTo>
                    <a:pt x="241" y="122"/>
                  </a:lnTo>
                  <a:lnTo>
                    <a:pt x="241" y="132"/>
                  </a:lnTo>
                  <a:lnTo>
                    <a:pt x="241" y="139"/>
                  </a:lnTo>
                  <a:lnTo>
                    <a:pt x="240" y="149"/>
                  </a:lnTo>
                  <a:lnTo>
                    <a:pt x="238" y="158"/>
                  </a:lnTo>
                  <a:lnTo>
                    <a:pt x="234" y="166"/>
                  </a:lnTo>
                  <a:lnTo>
                    <a:pt x="232" y="173"/>
                  </a:lnTo>
                  <a:lnTo>
                    <a:pt x="226" y="181"/>
                  </a:lnTo>
                  <a:lnTo>
                    <a:pt x="221" y="187"/>
                  </a:lnTo>
                  <a:lnTo>
                    <a:pt x="215" y="192"/>
                  </a:lnTo>
                  <a:lnTo>
                    <a:pt x="207" y="198"/>
                  </a:lnTo>
                  <a:lnTo>
                    <a:pt x="200" y="196"/>
                  </a:lnTo>
                  <a:lnTo>
                    <a:pt x="192" y="194"/>
                  </a:lnTo>
                  <a:lnTo>
                    <a:pt x="183" y="189"/>
                  </a:lnTo>
                  <a:lnTo>
                    <a:pt x="177" y="185"/>
                  </a:lnTo>
                  <a:lnTo>
                    <a:pt x="169" y="177"/>
                  </a:lnTo>
                  <a:lnTo>
                    <a:pt x="160" y="172"/>
                  </a:lnTo>
                  <a:lnTo>
                    <a:pt x="152" y="162"/>
                  </a:lnTo>
                  <a:lnTo>
                    <a:pt x="146" y="158"/>
                  </a:lnTo>
                  <a:lnTo>
                    <a:pt x="133" y="149"/>
                  </a:lnTo>
                  <a:lnTo>
                    <a:pt x="122" y="151"/>
                  </a:lnTo>
                  <a:lnTo>
                    <a:pt x="118" y="154"/>
                  </a:lnTo>
                  <a:lnTo>
                    <a:pt x="116" y="164"/>
                  </a:lnTo>
                  <a:lnTo>
                    <a:pt x="114" y="175"/>
                  </a:lnTo>
                  <a:lnTo>
                    <a:pt x="114" y="194"/>
                  </a:lnTo>
                  <a:lnTo>
                    <a:pt x="114" y="202"/>
                  </a:lnTo>
                  <a:lnTo>
                    <a:pt x="116" y="212"/>
                  </a:lnTo>
                  <a:lnTo>
                    <a:pt x="120" y="219"/>
                  </a:lnTo>
                  <a:lnTo>
                    <a:pt x="125" y="229"/>
                  </a:lnTo>
                  <a:lnTo>
                    <a:pt x="131" y="234"/>
                  </a:lnTo>
                  <a:lnTo>
                    <a:pt x="139" y="242"/>
                  </a:lnTo>
                  <a:lnTo>
                    <a:pt x="146" y="248"/>
                  </a:lnTo>
                  <a:lnTo>
                    <a:pt x="154" y="257"/>
                  </a:lnTo>
                  <a:lnTo>
                    <a:pt x="160" y="261"/>
                  </a:lnTo>
                  <a:lnTo>
                    <a:pt x="169" y="269"/>
                  </a:lnTo>
                  <a:lnTo>
                    <a:pt x="175" y="274"/>
                  </a:lnTo>
                  <a:lnTo>
                    <a:pt x="183" y="284"/>
                  </a:lnTo>
                  <a:lnTo>
                    <a:pt x="188" y="289"/>
                  </a:lnTo>
                  <a:lnTo>
                    <a:pt x="196" y="297"/>
                  </a:lnTo>
                  <a:lnTo>
                    <a:pt x="200" y="307"/>
                  </a:lnTo>
                  <a:lnTo>
                    <a:pt x="205" y="314"/>
                  </a:lnTo>
                  <a:lnTo>
                    <a:pt x="215" y="314"/>
                  </a:lnTo>
                  <a:lnTo>
                    <a:pt x="224" y="316"/>
                  </a:lnTo>
                  <a:lnTo>
                    <a:pt x="232" y="322"/>
                  </a:lnTo>
                  <a:lnTo>
                    <a:pt x="234" y="331"/>
                  </a:lnTo>
                  <a:lnTo>
                    <a:pt x="207" y="331"/>
                  </a:lnTo>
                  <a:lnTo>
                    <a:pt x="181" y="331"/>
                  </a:lnTo>
                  <a:lnTo>
                    <a:pt x="154" y="327"/>
                  </a:lnTo>
                  <a:lnTo>
                    <a:pt x="129" y="322"/>
                  </a:lnTo>
                  <a:lnTo>
                    <a:pt x="106" y="312"/>
                  </a:lnTo>
                  <a:lnTo>
                    <a:pt x="84" y="301"/>
                  </a:lnTo>
                  <a:lnTo>
                    <a:pt x="63" y="289"/>
                  </a:lnTo>
                  <a:lnTo>
                    <a:pt x="46" y="274"/>
                  </a:lnTo>
                  <a:lnTo>
                    <a:pt x="27" y="257"/>
                  </a:lnTo>
                  <a:lnTo>
                    <a:pt x="15" y="238"/>
                  </a:lnTo>
                  <a:lnTo>
                    <a:pt x="6" y="219"/>
                  </a:lnTo>
                  <a:lnTo>
                    <a:pt x="2" y="198"/>
                  </a:lnTo>
                  <a:lnTo>
                    <a:pt x="0" y="173"/>
                  </a:lnTo>
                  <a:lnTo>
                    <a:pt x="4" y="149"/>
                  </a:lnTo>
                  <a:lnTo>
                    <a:pt x="13" y="122"/>
                  </a:lnTo>
                  <a:lnTo>
                    <a:pt x="29" y="97"/>
                  </a:lnTo>
                  <a:lnTo>
                    <a:pt x="30" y="90"/>
                  </a:lnTo>
                  <a:lnTo>
                    <a:pt x="34" y="82"/>
                  </a:lnTo>
                  <a:lnTo>
                    <a:pt x="38" y="73"/>
                  </a:lnTo>
                  <a:lnTo>
                    <a:pt x="42" y="65"/>
                  </a:lnTo>
                  <a:lnTo>
                    <a:pt x="46" y="58"/>
                  </a:lnTo>
                  <a:lnTo>
                    <a:pt x="49" y="50"/>
                  </a:lnTo>
                  <a:lnTo>
                    <a:pt x="53" y="42"/>
                  </a:lnTo>
                  <a:lnTo>
                    <a:pt x="57" y="37"/>
                  </a:lnTo>
                  <a:lnTo>
                    <a:pt x="67" y="21"/>
                  </a:lnTo>
                  <a:lnTo>
                    <a:pt x="78" y="12"/>
                  </a:lnTo>
                  <a:lnTo>
                    <a:pt x="86" y="6"/>
                  </a:lnTo>
                  <a:lnTo>
                    <a:pt x="91" y="4"/>
                  </a:lnTo>
                  <a:lnTo>
                    <a:pt x="99" y="0"/>
                  </a:lnTo>
                  <a:lnTo>
                    <a:pt x="110" y="0"/>
                  </a:lnTo>
                  <a:close/>
                </a:path>
              </a:pathLst>
            </a:custGeom>
            <a:solidFill>
              <a:srgbClr val="E6E6FF"/>
            </a:solidFill>
            <a:ln w="9525">
              <a:noFill/>
              <a:round/>
              <a:headEnd/>
              <a:tailEnd/>
            </a:ln>
          </p:spPr>
          <p:txBody>
            <a:bodyPr/>
            <a:lstStyle/>
            <a:p>
              <a:endParaRPr lang="fa-IR"/>
            </a:p>
          </p:txBody>
        </p:sp>
        <p:sp>
          <p:nvSpPr>
            <p:cNvPr id="12409" name="Freeform 117"/>
            <p:cNvSpPr>
              <a:spLocks/>
            </p:cNvSpPr>
            <p:nvPr/>
          </p:nvSpPr>
          <p:spPr bwMode="auto">
            <a:xfrm>
              <a:off x="4683" y="2815"/>
              <a:ext cx="46" cy="68"/>
            </a:xfrm>
            <a:custGeom>
              <a:avLst/>
              <a:gdLst>
                <a:gd name="T0" fmla="*/ 59 w 91"/>
                <a:gd name="T1" fmla="*/ 0 h 137"/>
                <a:gd name="T2" fmla="*/ 68 w 91"/>
                <a:gd name="T3" fmla="*/ 2 h 137"/>
                <a:gd name="T4" fmla="*/ 76 w 91"/>
                <a:gd name="T5" fmla="*/ 4 h 137"/>
                <a:gd name="T6" fmla="*/ 81 w 91"/>
                <a:gd name="T7" fmla="*/ 7 h 137"/>
                <a:gd name="T8" fmla="*/ 87 w 91"/>
                <a:gd name="T9" fmla="*/ 11 h 137"/>
                <a:gd name="T10" fmla="*/ 91 w 91"/>
                <a:gd name="T11" fmla="*/ 21 h 137"/>
                <a:gd name="T12" fmla="*/ 91 w 91"/>
                <a:gd name="T13" fmla="*/ 34 h 137"/>
                <a:gd name="T14" fmla="*/ 83 w 91"/>
                <a:gd name="T15" fmla="*/ 44 h 137"/>
                <a:gd name="T16" fmla="*/ 76 w 91"/>
                <a:gd name="T17" fmla="*/ 57 h 137"/>
                <a:gd name="T18" fmla="*/ 64 w 91"/>
                <a:gd name="T19" fmla="*/ 70 h 137"/>
                <a:gd name="T20" fmla="*/ 55 w 91"/>
                <a:gd name="T21" fmla="*/ 84 h 137"/>
                <a:gd name="T22" fmla="*/ 42 w 91"/>
                <a:gd name="T23" fmla="*/ 97 h 137"/>
                <a:gd name="T24" fmla="*/ 34 w 91"/>
                <a:gd name="T25" fmla="*/ 110 h 137"/>
                <a:gd name="T26" fmla="*/ 26 w 91"/>
                <a:gd name="T27" fmla="*/ 123 h 137"/>
                <a:gd name="T28" fmla="*/ 24 w 91"/>
                <a:gd name="T29" fmla="*/ 137 h 137"/>
                <a:gd name="T30" fmla="*/ 13 w 91"/>
                <a:gd name="T31" fmla="*/ 133 h 137"/>
                <a:gd name="T32" fmla="*/ 5 w 91"/>
                <a:gd name="T33" fmla="*/ 127 h 137"/>
                <a:gd name="T34" fmla="*/ 2 w 91"/>
                <a:gd name="T35" fmla="*/ 118 h 137"/>
                <a:gd name="T36" fmla="*/ 0 w 91"/>
                <a:gd name="T37" fmla="*/ 108 h 137"/>
                <a:gd name="T38" fmla="*/ 0 w 91"/>
                <a:gd name="T39" fmla="*/ 101 h 137"/>
                <a:gd name="T40" fmla="*/ 0 w 91"/>
                <a:gd name="T41" fmla="*/ 93 h 137"/>
                <a:gd name="T42" fmla="*/ 2 w 91"/>
                <a:gd name="T43" fmla="*/ 87 h 137"/>
                <a:gd name="T44" fmla="*/ 4 w 91"/>
                <a:gd name="T45" fmla="*/ 80 h 137"/>
                <a:gd name="T46" fmla="*/ 5 w 91"/>
                <a:gd name="T47" fmla="*/ 72 h 137"/>
                <a:gd name="T48" fmla="*/ 7 w 91"/>
                <a:gd name="T49" fmla="*/ 65 h 137"/>
                <a:gd name="T50" fmla="*/ 11 w 91"/>
                <a:gd name="T51" fmla="*/ 57 h 137"/>
                <a:gd name="T52" fmla="*/ 15 w 91"/>
                <a:gd name="T53" fmla="*/ 53 h 137"/>
                <a:gd name="T54" fmla="*/ 19 w 91"/>
                <a:gd name="T55" fmla="*/ 44 h 137"/>
                <a:gd name="T56" fmla="*/ 24 w 91"/>
                <a:gd name="T57" fmla="*/ 34 h 137"/>
                <a:gd name="T58" fmla="*/ 30 w 91"/>
                <a:gd name="T59" fmla="*/ 27 h 137"/>
                <a:gd name="T60" fmla="*/ 38 w 91"/>
                <a:gd name="T61" fmla="*/ 21 h 137"/>
                <a:gd name="T62" fmla="*/ 47 w 91"/>
                <a:gd name="T63" fmla="*/ 7 h 137"/>
                <a:gd name="T64" fmla="*/ 59 w 91"/>
                <a:gd name="T65" fmla="*/ 0 h 137"/>
                <a:gd name="T66" fmla="*/ 59 w 91"/>
                <a:gd name="T67" fmla="*/ 0 h 1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137"/>
                <a:gd name="T104" fmla="*/ 91 w 91"/>
                <a:gd name="T105" fmla="*/ 137 h 1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137">
                  <a:moveTo>
                    <a:pt x="59" y="0"/>
                  </a:moveTo>
                  <a:lnTo>
                    <a:pt x="68" y="2"/>
                  </a:lnTo>
                  <a:lnTo>
                    <a:pt x="76" y="4"/>
                  </a:lnTo>
                  <a:lnTo>
                    <a:pt x="81" y="7"/>
                  </a:lnTo>
                  <a:lnTo>
                    <a:pt x="87" y="11"/>
                  </a:lnTo>
                  <a:lnTo>
                    <a:pt x="91" y="21"/>
                  </a:lnTo>
                  <a:lnTo>
                    <a:pt x="91" y="34"/>
                  </a:lnTo>
                  <a:lnTo>
                    <a:pt x="83" y="44"/>
                  </a:lnTo>
                  <a:lnTo>
                    <a:pt x="76" y="57"/>
                  </a:lnTo>
                  <a:lnTo>
                    <a:pt x="64" y="70"/>
                  </a:lnTo>
                  <a:lnTo>
                    <a:pt x="55" y="84"/>
                  </a:lnTo>
                  <a:lnTo>
                    <a:pt x="42" y="97"/>
                  </a:lnTo>
                  <a:lnTo>
                    <a:pt x="34" y="110"/>
                  </a:lnTo>
                  <a:lnTo>
                    <a:pt x="26" y="123"/>
                  </a:lnTo>
                  <a:lnTo>
                    <a:pt x="24" y="137"/>
                  </a:lnTo>
                  <a:lnTo>
                    <a:pt x="13" y="133"/>
                  </a:lnTo>
                  <a:lnTo>
                    <a:pt x="5" y="127"/>
                  </a:lnTo>
                  <a:lnTo>
                    <a:pt x="2" y="118"/>
                  </a:lnTo>
                  <a:lnTo>
                    <a:pt x="0" y="108"/>
                  </a:lnTo>
                  <a:lnTo>
                    <a:pt x="0" y="101"/>
                  </a:lnTo>
                  <a:lnTo>
                    <a:pt x="0" y="93"/>
                  </a:lnTo>
                  <a:lnTo>
                    <a:pt x="2" y="87"/>
                  </a:lnTo>
                  <a:lnTo>
                    <a:pt x="4" y="80"/>
                  </a:lnTo>
                  <a:lnTo>
                    <a:pt x="5" y="72"/>
                  </a:lnTo>
                  <a:lnTo>
                    <a:pt x="7" y="65"/>
                  </a:lnTo>
                  <a:lnTo>
                    <a:pt x="11" y="57"/>
                  </a:lnTo>
                  <a:lnTo>
                    <a:pt x="15" y="53"/>
                  </a:lnTo>
                  <a:lnTo>
                    <a:pt x="19" y="44"/>
                  </a:lnTo>
                  <a:lnTo>
                    <a:pt x="24" y="34"/>
                  </a:lnTo>
                  <a:lnTo>
                    <a:pt x="30" y="27"/>
                  </a:lnTo>
                  <a:lnTo>
                    <a:pt x="38" y="21"/>
                  </a:lnTo>
                  <a:lnTo>
                    <a:pt x="47" y="7"/>
                  </a:lnTo>
                  <a:lnTo>
                    <a:pt x="59" y="0"/>
                  </a:lnTo>
                  <a:close/>
                </a:path>
              </a:pathLst>
            </a:custGeom>
            <a:solidFill>
              <a:srgbClr val="F59E92"/>
            </a:solidFill>
            <a:ln w="9525">
              <a:noFill/>
              <a:round/>
              <a:headEnd/>
              <a:tailEnd/>
            </a:ln>
          </p:spPr>
          <p:txBody>
            <a:bodyPr/>
            <a:lstStyle/>
            <a:p>
              <a:endParaRPr lang="fa-IR"/>
            </a:p>
          </p:txBody>
        </p:sp>
        <p:sp>
          <p:nvSpPr>
            <p:cNvPr id="12410" name="Freeform 118"/>
            <p:cNvSpPr>
              <a:spLocks/>
            </p:cNvSpPr>
            <p:nvPr/>
          </p:nvSpPr>
          <p:spPr bwMode="auto">
            <a:xfrm>
              <a:off x="4034" y="2833"/>
              <a:ext cx="29" cy="66"/>
            </a:xfrm>
            <a:custGeom>
              <a:avLst/>
              <a:gdLst>
                <a:gd name="T0" fmla="*/ 38 w 57"/>
                <a:gd name="T1" fmla="*/ 0 h 131"/>
                <a:gd name="T2" fmla="*/ 42 w 57"/>
                <a:gd name="T3" fmla="*/ 8 h 131"/>
                <a:gd name="T4" fmla="*/ 44 w 57"/>
                <a:gd name="T5" fmla="*/ 17 h 131"/>
                <a:gd name="T6" fmla="*/ 48 w 57"/>
                <a:gd name="T7" fmla="*/ 25 h 131"/>
                <a:gd name="T8" fmla="*/ 51 w 57"/>
                <a:gd name="T9" fmla="*/ 36 h 131"/>
                <a:gd name="T10" fmla="*/ 51 w 57"/>
                <a:gd name="T11" fmla="*/ 46 h 131"/>
                <a:gd name="T12" fmla="*/ 55 w 57"/>
                <a:gd name="T13" fmla="*/ 57 h 131"/>
                <a:gd name="T14" fmla="*/ 55 w 57"/>
                <a:gd name="T15" fmla="*/ 65 h 131"/>
                <a:gd name="T16" fmla="*/ 57 w 57"/>
                <a:gd name="T17" fmla="*/ 76 h 131"/>
                <a:gd name="T18" fmla="*/ 55 w 57"/>
                <a:gd name="T19" fmla="*/ 84 h 131"/>
                <a:gd name="T20" fmla="*/ 55 w 57"/>
                <a:gd name="T21" fmla="*/ 93 h 131"/>
                <a:gd name="T22" fmla="*/ 51 w 57"/>
                <a:gd name="T23" fmla="*/ 101 h 131"/>
                <a:gd name="T24" fmla="*/ 48 w 57"/>
                <a:gd name="T25" fmla="*/ 110 h 131"/>
                <a:gd name="T26" fmla="*/ 40 w 57"/>
                <a:gd name="T27" fmla="*/ 114 h 131"/>
                <a:gd name="T28" fmla="*/ 34 w 57"/>
                <a:gd name="T29" fmla="*/ 122 h 131"/>
                <a:gd name="T30" fmla="*/ 23 w 57"/>
                <a:gd name="T31" fmla="*/ 125 h 131"/>
                <a:gd name="T32" fmla="*/ 12 w 57"/>
                <a:gd name="T33" fmla="*/ 131 h 131"/>
                <a:gd name="T34" fmla="*/ 10 w 57"/>
                <a:gd name="T35" fmla="*/ 120 h 131"/>
                <a:gd name="T36" fmla="*/ 8 w 57"/>
                <a:gd name="T37" fmla="*/ 108 h 131"/>
                <a:gd name="T38" fmla="*/ 8 w 57"/>
                <a:gd name="T39" fmla="*/ 97 h 131"/>
                <a:gd name="T40" fmla="*/ 6 w 57"/>
                <a:gd name="T41" fmla="*/ 87 h 131"/>
                <a:gd name="T42" fmla="*/ 2 w 57"/>
                <a:gd name="T43" fmla="*/ 74 h 131"/>
                <a:gd name="T44" fmla="*/ 2 w 57"/>
                <a:gd name="T45" fmla="*/ 65 h 131"/>
                <a:gd name="T46" fmla="*/ 0 w 57"/>
                <a:gd name="T47" fmla="*/ 55 h 131"/>
                <a:gd name="T48" fmla="*/ 0 w 57"/>
                <a:gd name="T49" fmla="*/ 46 h 131"/>
                <a:gd name="T50" fmla="*/ 2 w 57"/>
                <a:gd name="T51" fmla="*/ 46 h 131"/>
                <a:gd name="T52" fmla="*/ 6 w 57"/>
                <a:gd name="T53" fmla="*/ 53 h 131"/>
                <a:gd name="T54" fmla="*/ 8 w 57"/>
                <a:gd name="T55" fmla="*/ 61 h 131"/>
                <a:gd name="T56" fmla="*/ 12 w 57"/>
                <a:gd name="T57" fmla="*/ 65 h 131"/>
                <a:gd name="T58" fmla="*/ 15 w 57"/>
                <a:gd name="T59" fmla="*/ 68 h 131"/>
                <a:gd name="T60" fmla="*/ 23 w 57"/>
                <a:gd name="T61" fmla="*/ 65 h 131"/>
                <a:gd name="T62" fmla="*/ 29 w 57"/>
                <a:gd name="T63" fmla="*/ 57 h 131"/>
                <a:gd name="T64" fmla="*/ 31 w 57"/>
                <a:gd name="T65" fmla="*/ 48 h 131"/>
                <a:gd name="T66" fmla="*/ 34 w 57"/>
                <a:gd name="T67" fmla="*/ 42 h 131"/>
                <a:gd name="T68" fmla="*/ 34 w 57"/>
                <a:gd name="T69" fmla="*/ 34 h 131"/>
                <a:gd name="T70" fmla="*/ 38 w 57"/>
                <a:gd name="T71" fmla="*/ 29 h 131"/>
                <a:gd name="T72" fmla="*/ 38 w 57"/>
                <a:gd name="T73" fmla="*/ 21 h 131"/>
                <a:gd name="T74" fmla="*/ 38 w 57"/>
                <a:gd name="T75" fmla="*/ 11 h 131"/>
                <a:gd name="T76" fmla="*/ 38 w 57"/>
                <a:gd name="T77" fmla="*/ 4 h 131"/>
                <a:gd name="T78" fmla="*/ 38 w 57"/>
                <a:gd name="T79" fmla="*/ 0 h 131"/>
                <a:gd name="T80" fmla="*/ 38 w 57"/>
                <a:gd name="T81" fmla="*/ 0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31"/>
                <a:gd name="T125" fmla="*/ 57 w 57"/>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31">
                  <a:moveTo>
                    <a:pt x="38" y="0"/>
                  </a:moveTo>
                  <a:lnTo>
                    <a:pt x="42" y="8"/>
                  </a:lnTo>
                  <a:lnTo>
                    <a:pt x="44" y="17"/>
                  </a:lnTo>
                  <a:lnTo>
                    <a:pt x="48" y="25"/>
                  </a:lnTo>
                  <a:lnTo>
                    <a:pt x="51" y="36"/>
                  </a:lnTo>
                  <a:lnTo>
                    <a:pt x="51" y="46"/>
                  </a:lnTo>
                  <a:lnTo>
                    <a:pt x="55" y="57"/>
                  </a:lnTo>
                  <a:lnTo>
                    <a:pt x="55" y="65"/>
                  </a:lnTo>
                  <a:lnTo>
                    <a:pt x="57" y="76"/>
                  </a:lnTo>
                  <a:lnTo>
                    <a:pt x="55" y="84"/>
                  </a:lnTo>
                  <a:lnTo>
                    <a:pt x="55" y="93"/>
                  </a:lnTo>
                  <a:lnTo>
                    <a:pt x="51" y="101"/>
                  </a:lnTo>
                  <a:lnTo>
                    <a:pt x="48" y="110"/>
                  </a:lnTo>
                  <a:lnTo>
                    <a:pt x="40" y="114"/>
                  </a:lnTo>
                  <a:lnTo>
                    <a:pt x="34" y="122"/>
                  </a:lnTo>
                  <a:lnTo>
                    <a:pt x="23" y="125"/>
                  </a:lnTo>
                  <a:lnTo>
                    <a:pt x="12" y="131"/>
                  </a:lnTo>
                  <a:lnTo>
                    <a:pt x="10" y="120"/>
                  </a:lnTo>
                  <a:lnTo>
                    <a:pt x="8" y="108"/>
                  </a:lnTo>
                  <a:lnTo>
                    <a:pt x="8" y="97"/>
                  </a:lnTo>
                  <a:lnTo>
                    <a:pt x="6" y="87"/>
                  </a:lnTo>
                  <a:lnTo>
                    <a:pt x="2" y="74"/>
                  </a:lnTo>
                  <a:lnTo>
                    <a:pt x="2" y="65"/>
                  </a:lnTo>
                  <a:lnTo>
                    <a:pt x="0" y="55"/>
                  </a:lnTo>
                  <a:lnTo>
                    <a:pt x="0" y="46"/>
                  </a:lnTo>
                  <a:lnTo>
                    <a:pt x="2" y="46"/>
                  </a:lnTo>
                  <a:lnTo>
                    <a:pt x="6" y="53"/>
                  </a:lnTo>
                  <a:lnTo>
                    <a:pt x="8" y="61"/>
                  </a:lnTo>
                  <a:lnTo>
                    <a:pt x="12" y="65"/>
                  </a:lnTo>
                  <a:lnTo>
                    <a:pt x="15" y="68"/>
                  </a:lnTo>
                  <a:lnTo>
                    <a:pt x="23" y="65"/>
                  </a:lnTo>
                  <a:lnTo>
                    <a:pt x="29" y="57"/>
                  </a:lnTo>
                  <a:lnTo>
                    <a:pt x="31" y="48"/>
                  </a:lnTo>
                  <a:lnTo>
                    <a:pt x="34" y="42"/>
                  </a:lnTo>
                  <a:lnTo>
                    <a:pt x="34" y="34"/>
                  </a:lnTo>
                  <a:lnTo>
                    <a:pt x="38" y="29"/>
                  </a:lnTo>
                  <a:lnTo>
                    <a:pt x="38" y="21"/>
                  </a:lnTo>
                  <a:lnTo>
                    <a:pt x="38" y="11"/>
                  </a:lnTo>
                  <a:lnTo>
                    <a:pt x="38" y="4"/>
                  </a:lnTo>
                  <a:lnTo>
                    <a:pt x="38" y="0"/>
                  </a:lnTo>
                  <a:close/>
                </a:path>
              </a:pathLst>
            </a:custGeom>
            <a:solidFill>
              <a:srgbClr val="000000"/>
            </a:solidFill>
            <a:ln w="9525">
              <a:noFill/>
              <a:round/>
              <a:headEnd/>
              <a:tailEnd/>
            </a:ln>
          </p:spPr>
          <p:txBody>
            <a:bodyPr/>
            <a:lstStyle/>
            <a:p>
              <a:endParaRPr lang="fa-IR"/>
            </a:p>
          </p:txBody>
        </p:sp>
        <p:sp>
          <p:nvSpPr>
            <p:cNvPr id="12411" name="Freeform 119"/>
            <p:cNvSpPr>
              <a:spLocks/>
            </p:cNvSpPr>
            <p:nvPr/>
          </p:nvSpPr>
          <p:spPr bwMode="auto">
            <a:xfrm>
              <a:off x="4859" y="2839"/>
              <a:ext cx="233" cy="177"/>
            </a:xfrm>
            <a:custGeom>
              <a:avLst/>
              <a:gdLst>
                <a:gd name="T0" fmla="*/ 263 w 466"/>
                <a:gd name="T1" fmla="*/ 2 h 354"/>
                <a:gd name="T2" fmla="*/ 289 w 466"/>
                <a:gd name="T3" fmla="*/ 12 h 354"/>
                <a:gd name="T4" fmla="*/ 318 w 466"/>
                <a:gd name="T5" fmla="*/ 23 h 354"/>
                <a:gd name="T6" fmla="*/ 345 w 466"/>
                <a:gd name="T7" fmla="*/ 37 h 354"/>
                <a:gd name="T8" fmla="*/ 371 w 466"/>
                <a:gd name="T9" fmla="*/ 52 h 354"/>
                <a:gd name="T10" fmla="*/ 398 w 466"/>
                <a:gd name="T11" fmla="*/ 65 h 354"/>
                <a:gd name="T12" fmla="*/ 424 w 466"/>
                <a:gd name="T13" fmla="*/ 78 h 354"/>
                <a:gd name="T14" fmla="*/ 451 w 466"/>
                <a:gd name="T15" fmla="*/ 90 h 354"/>
                <a:gd name="T16" fmla="*/ 459 w 466"/>
                <a:gd name="T17" fmla="*/ 111 h 354"/>
                <a:gd name="T18" fmla="*/ 442 w 466"/>
                <a:gd name="T19" fmla="*/ 137 h 354"/>
                <a:gd name="T20" fmla="*/ 419 w 466"/>
                <a:gd name="T21" fmla="*/ 164 h 354"/>
                <a:gd name="T22" fmla="*/ 394 w 466"/>
                <a:gd name="T23" fmla="*/ 191 h 354"/>
                <a:gd name="T24" fmla="*/ 366 w 466"/>
                <a:gd name="T25" fmla="*/ 217 h 354"/>
                <a:gd name="T26" fmla="*/ 335 w 466"/>
                <a:gd name="T27" fmla="*/ 244 h 354"/>
                <a:gd name="T28" fmla="*/ 307 w 466"/>
                <a:gd name="T29" fmla="*/ 270 h 354"/>
                <a:gd name="T30" fmla="*/ 280 w 466"/>
                <a:gd name="T31" fmla="*/ 297 h 354"/>
                <a:gd name="T32" fmla="*/ 255 w 466"/>
                <a:gd name="T33" fmla="*/ 327 h 354"/>
                <a:gd name="T34" fmla="*/ 225 w 466"/>
                <a:gd name="T35" fmla="*/ 345 h 354"/>
                <a:gd name="T36" fmla="*/ 191 w 466"/>
                <a:gd name="T37" fmla="*/ 352 h 354"/>
                <a:gd name="T38" fmla="*/ 156 w 466"/>
                <a:gd name="T39" fmla="*/ 350 h 354"/>
                <a:gd name="T40" fmla="*/ 120 w 466"/>
                <a:gd name="T41" fmla="*/ 341 h 354"/>
                <a:gd name="T42" fmla="*/ 84 w 466"/>
                <a:gd name="T43" fmla="*/ 327 h 354"/>
                <a:gd name="T44" fmla="*/ 50 w 466"/>
                <a:gd name="T45" fmla="*/ 314 h 354"/>
                <a:gd name="T46" fmla="*/ 18 w 466"/>
                <a:gd name="T47" fmla="*/ 299 h 354"/>
                <a:gd name="T48" fmla="*/ 8 w 466"/>
                <a:gd name="T49" fmla="*/ 282 h 354"/>
                <a:gd name="T50" fmla="*/ 12 w 466"/>
                <a:gd name="T51" fmla="*/ 261 h 354"/>
                <a:gd name="T52" fmla="*/ 10 w 466"/>
                <a:gd name="T53" fmla="*/ 242 h 354"/>
                <a:gd name="T54" fmla="*/ 4 w 466"/>
                <a:gd name="T55" fmla="*/ 221 h 354"/>
                <a:gd name="T56" fmla="*/ 0 w 466"/>
                <a:gd name="T57" fmla="*/ 202 h 354"/>
                <a:gd name="T58" fmla="*/ 0 w 466"/>
                <a:gd name="T59" fmla="*/ 181 h 354"/>
                <a:gd name="T60" fmla="*/ 10 w 466"/>
                <a:gd name="T61" fmla="*/ 166 h 354"/>
                <a:gd name="T62" fmla="*/ 33 w 466"/>
                <a:gd name="T63" fmla="*/ 149 h 354"/>
                <a:gd name="T64" fmla="*/ 61 w 466"/>
                <a:gd name="T65" fmla="*/ 132 h 354"/>
                <a:gd name="T66" fmla="*/ 80 w 466"/>
                <a:gd name="T67" fmla="*/ 122 h 354"/>
                <a:gd name="T68" fmla="*/ 101 w 466"/>
                <a:gd name="T69" fmla="*/ 122 h 354"/>
                <a:gd name="T70" fmla="*/ 120 w 466"/>
                <a:gd name="T71" fmla="*/ 130 h 354"/>
                <a:gd name="T72" fmla="*/ 137 w 466"/>
                <a:gd name="T73" fmla="*/ 139 h 354"/>
                <a:gd name="T74" fmla="*/ 158 w 466"/>
                <a:gd name="T75" fmla="*/ 149 h 354"/>
                <a:gd name="T76" fmla="*/ 177 w 466"/>
                <a:gd name="T77" fmla="*/ 158 h 354"/>
                <a:gd name="T78" fmla="*/ 200 w 466"/>
                <a:gd name="T79" fmla="*/ 162 h 354"/>
                <a:gd name="T80" fmla="*/ 217 w 466"/>
                <a:gd name="T81" fmla="*/ 175 h 354"/>
                <a:gd name="T82" fmla="*/ 231 w 466"/>
                <a:gd name="T83" fmla="*/ 191 h 354"/>
                <a:gd name="T84" fmla="*/ 246 w 466"/>
                <a:gd name="T85" fmla="*/ 192 h 354"/>
                <a:gd name="T86" fmla="*/ 263 w 466"/>
                <a:gd name="T87" fmla="*/ 187 h 354"/>
                <a:gd name="T88" fmla="*/ 278 w 466"/>
                <a:gd name="T89" fmla="*/ 172 h 354"/>
                <a:gd name="T90" fmla="*/ 293 w 466"/>
                <a:gd name="T91" fmla="*/ 156 h 354"/>
                <a:gd name="T92" fmla="*/ 312 w 466"/>
                <a:gd name="T93" fmla="*/ 139 h 354"/>
                <a:gd name="T94" fmla="*/ 333 w 466"/>
                <a:gd name="T95" fmla="*/ 128 h 354"/>
                <a:gd name="T96" fmla="*/ 337 w 466"/>
                <a:gd name="T97" fmla="*/ 118 h 354"/>
                <a:gd name="T98" fmla="*/ 316 w 466"/>
                <a:gd name="T99" fmla="*/ 105 h 354"/>
                <a:gd name="T100" fmla="*/ 289 w 466"/>
                <a:gd name="T101" fmla="*/ 90 h 354"/>
                <a:gd name="T102" fmla="*/ 263 w 466"/>
                <a:gd name="T103" fmla="*/ 76 h 354"/>
                <a:gd name="T104" fmla="*/ 242 w 466"/>
                <a:gd name="T105" fmla="*/ 65 h 354"/>
                <a:gd name="T106" fmla="*/ 229 w 466"/>
                <a:gd name="T107" fmla="*/ 56 h 354"/>
                <a:gd name="T108" fmla="*/ 217 w 466"/>
                <a:gd name="T109" fmla="*/ 42 h 354"/>
                <a:gd name="T110" fmla="*/ 213 w 466"/>
                <a:gd name="T111" fmla="*/ 25 h 354"/>
                <a:gd name="T112" fmla="*/ 223 w 466"/>
                <a:gd name="T113" fmla="*/ 12 h 354"/>
                <a:gd name="T114" fmla="*/ 238 w 466"/>
                <a:gd name="T115" fmla="*/ 4 h 354"/>
                <a:gd name="T116" fmla="*/ 250 w 466"/>
                <a:gd name="T117" fmla="*/ 0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6"/>
                <a:gd name="T178" fmla="*/ 0 h 354"/>
                <a:gd name="T179" fmla="*/ 466 w 466"/>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6" h="354">
                  <a:moveTo>
                    <a:pt x="250" y="0"/>
                  </a:moveTo>
                  <a:lnTo>
                    <a:pt x="263" y="2"/>
                  </a:lnTo>
                  <a:lnTo>
                    <a:pt x="276" y="6"/>
                  </a:lnTo>
                  <a:lnTo>
                    <a:pt x="289" y="12"/>
                  </a:lnTo>
                  <a:lnTo>
                    <a:pt x="305" y="18"/>
                  </a:lnTo>
                  <a:lnTo>
                    <a:pt x="318" y="23"/>
                  </a:lnTo>
                  <a:lnTo>
                    <a:pt x="331" y="31"/>
                  </a:lnTo>
                  <a:lnTo>
                    <a:pt x="345" y="37"/>
                  </a:lnTo>
                  <a:lnTo>
                    <a:pt x="360" y="46"/>
                  </a:lnTo>
                  <a:lnTo>
                    <a:pt x="371" y="52"/>
                  </a:lnTo>
                  <a:lnTo>
                    <a:pt x="386" y="59"/>
                  </a:lnTo>
                  <a:lnTo>
                    <a:pt x="398" y="65"/>
                  </a:lnTo>
                  <a:lnTo>
                    <a:pt x="413" y="73"/>
                  </a:lnTo>
                  <a:lnTo>
                    <a:pt x="424" y="78"/>
                  </a:lnTo>
                  <a:lnTo>
                    <a:pt x="440" y="86"/>
                  </a:lnTo>
                  <a:lnTo>
                    <a:pt x="451" y="90"/>
                  </a:lnTo>
                  <a:lnTo>
                    <a:pt x="466" y="97"/>
                  </a:lnTo>
                  <a:lnTo>
                    <a:pt x="459" y="111"/>
                  </a:lnTo>
                  <a:lnTo>
                    <a:pt x="451" y="124"/>
                  </a:lnTo>
                  <a:lnTo>
                    <a:pt x="442" y="137"/>
                  </a:lnTo>
                  <a:lnTo>
                    <a:pt x="432" y="151"/>
                  </a:lnTo>
                  <a:lnTo>
                    <a:pt x="419" y="164"/>
                  </a:lnTo>
                  <a:lnTo>
                    <a:pt x="407" y="177"/>
                  </a:lnTo>
                  <a:lnTo>
                    <a:pt x="394" y="191"/>
                  </a:lnTo>
                  <a:lnTo>
                    <a:pt x="381" y="206"/>
                  </a:lnTo>
                  <a:lnTo>
                    <a:pt x="366" y="217"/>
                  </a:lnTo>
                  <a:lnTo>
                    <a:pt x="350" y="230"/>
                  </a:lnTo>
                  <a:lnTo>
                    <a:pt x="335" y="244"/>
                  </a:lnTo>
                  <a:lnTo>
                    <a:pt x="322" y="257"/>
                  </a:lnTo>
                  <a:lnTo>
                    <a:pt x="307" y="270"/>
                  </a:lnTo>
                  <a:lnTo>
                    <a:pt x="293" y="284"/>
                  </a:lnTo>
                  <a:lnTo>
                    <a:pt x="280" y="297"/>
                  </a:lnTo>
                  <a:lnTo>
                    <a:pt x="270" y="312"/>
                  </a:lnTo>
                  <a:lnTo>
                    <a:pt x="255" y="327"/>
                  </a:lnTo>
                  <a:lnTo>
                    <a:pt x="240" y="337"/>
                  </a:lnTo>
                  <a:lnTo>
                    <a:pt x="225" y="345"/>
                  </a:lnTo>
                  <a:lnTo>
                    <a:pt x="208" y="352"/>
                  </a:lnTo>
                  <a:lnTo>
                    <a:pt x="191" y="352"/>
                  </a:lnTo>
                  <a:lnTo>
                    <a:pt x="173" y="354"/>
                  </a:lnTo>
                  <a:lnTo>
                    <a:pt x="156" y="350"/>
                  </a:lnTo>
                  <a:lnTo>
                    <a:pt x="139" y="348"/>
                  </a:lnTo>
                  <a:lnTo>
                    <a:pt x="120" y="341"/>
                  </a:lnTo>
                  <a:lnTo>
                    <a:pt x="103" y="335"/>
                  </a:lnTo>
                  <a:lnTo>
                    <a:pt x="84" y="327"/>
                  </a:lnTo>
                  <a:lnTo>
                    <a:pt x="69" y="322"/>
                  </a:lnTo>
                  <a:lnTo>
                    <a:pt x="50" y="314"/>
                  </a:lnTo>
                  <a:lnTo>
                    <a:pt x="35" y="305"/>
                  </a:lnTo>
                  <a:lnTo>
                    <a:pt x="18" y="299"/>
                  </a:lnTo>
                  <a:lnTo>
                    <a:pt x="2" y="295"/>
                  </a:lnTo>
                  <a:lnTo>
                    <a:pt x="8" y="282"/>
                  </a:lnTo>
                  <a:lnTo>
                    <a:pt x="12" y="274"/>
                  </a:lnTo>
                  <a:lnTo>
                    <a:pt x="12" y="261"/>
                  </a:lnTo>
                  <a:lnTo>
                    <a:pt x="12" y="251"/>
                  </a:lnTo>
                  <a:lnTo>
                    <a:pt x="10" y="242"/>
                  </a:lnTo>
                  <a:lnTo>
                    <a:pt x="8" y="232"/>
                  </a:lnTo>
                  <a:lnTo>
                    <a:pt x="4" y="221"/>
                  </a:lnTo>
                  <a:lnTo>
                    <a:pt x="2" y="211"/>
                  </a:lnTo>
                  <a:lnTo>
                    <a:pt x="0" y="202"/>
                  </a:lnTo>
                  <a:lnTo>
                    <a:pt x="0" y="192"/>
                  </a:lnTo>
                  <a:lnTo>
                    <a:pt x="0" y="181"/>
                  </a:lnTo>
                  <a:lnTo>
                    <a:pt x="4" y="173"/>
                  </a:lnTo>
                  <a:lnTo>
                    <a:pt x="10" y="166"/>
                  </a:lnTo>
                  <a:lnTo>
                    <a:pt x="19" y="158"/>
                  </a:lnTo>
                  <a:lnTo>
                    <a:pt x="33" y="149"/>
                  </a:lnTo>
                  <a:lnTo>
                    <a:pt x="52" y="143"/>
                  </a:lnTo>
                  <a:lnTo>
                    <a:pt x="61" y="132"/>
                  </a:lnTo>
                  <a:lnTo>
                    <a:pt x="71" y="126"/>
                  </a:lnTo>
                  <a:lnTo>
                    <a:pt x="80" y="122"/>
                  </a:lnTo>
                  <a:lnTo>
                    <a:pt x="92" y="122"/>
                  </a:lnTo>
                  <a:lnTo>
                    <a:pt x="101" y="122"/>
                  </a:lnTo>
                  <a:lnTo>
                    <a:pt x="111" y="126"/>
                  </a:lnTo>
                  <a:lnTo>
                    <a:pt x="120" y="130"/>
                  </a:lnTo>
                  <a:lnTo>
                    <a:pt x="130" y="135"/>
                  </a:lnTo>
                  <a:lnTo>
                    <a:pt x="137" y="139"/>
                  </a:lnTo>
                  <a:lnTo>
                    <a:pt x="149" y="143"/>
                  </a:lnTo>
                  <a:lnTo>
                    <a:pt x="158" y="149"/>
                  </a:lnTo>
                  <a:lnTo>
                    <a:pt x="168" y="154"/>
                  </a:lnTo>
                  <a:lnTo>
                    <a:pt x="177" y="158"/>
                  </a:lnTo>
                  <a:lnTo>
                    <a:pt x="189" y="162"/>
                  </a:lnTo>
                  <a:lnTo>
                    <a:pt x="200" y="162"/>
                  </a:lnTo>
                  <a:lnTo>
                    <a:pt x="212" y="162"/>
                  </a:lnTo>
                  <a:lnTo>
                    <a:pt x="217" y="175"/>
                  </a:lnTo>
                  <a:lnTo>
                    <a:pt x="225" y="185"/>
                  </a:lnTo>
                  <a:lnTo>
                    <a:pt x="231" y="191"/>
                  </a:lnTo>
                  <a:lnTo>
                    <a:pt x="240" y="194"/>
                  </a:lnTo>
                  <a:lnTo>
                    <a:pt x="246" y="192"/>
                  </a:lnTo>
                  <a:lnTo>
                    <a:pt x="253" y="192"/>
                  </a:lnTo>
                  <a:lnTo>
                    <a:pt x="263" y="187"/>
                  </a:lnTo>
                  <a:lnTo>
                    <a:pt x="270" y="181"/>
                  </a:lnTo>
                  <a:lnTo>
                    <a:pt x="278" y="172"/>
                  </a:lnTo>
                  <a:lnTo>
                    <a:pt x="286" y="164"/>
                  </a:lnTo>
                  <a:lnTo>
                    <a:pt x="293" y="156"/>
                  </a:lnTo>
                  <a:lnTo>
                    <a:pt x="303" y="149"/>
                  </a:lnTo>
                  <a:lnTo>
                    <a:pt x="312" y="139"/>
                  </a:lnTo>
                  <a:lnTo>
                    <a:pt x="324" y="133"/>
                  </a:lnTo>
                  <a:lnTo>
                    <a:pt x="333" y="128"/>
                  </a:lnTo>
                  <a:lnTo>
                    <a:pt x="345" y="126"/>
                  </a:lnTo>
                  <a:lnTo>
                    <a:pt x="337" y="118"/>
                  </a:lnTo>
                  <a:lnTo>
                    <a:pt x="327" y="113"/>
                  </a:lnTo>
                  <a:lnTo>
                    <a:pt x="316" y="105"/>
                  </a:lnTo>
                  <a:lnTo>
                    <a:pt x="303" y="99"/>
                  </a:lnTo>
                  <a:lnTo>
                    <a:pt x="289" y="90"/>
                  </a:lnTo>
                  <a:lnTo>
                    <a:pt x="274" y="84"/>
                  </a:lnTo>
                  <a:lnTo>
                    <a:pt x="263" y="76"/>
                  </a:lnTo>
                  <a:lnTo>
                    <a:pt x="250" y="71"/>
                  </a:lnTo>
                  <a:lnTo>
                    <a:pt x="242" y="65"/>
                  </a:lnTo>
                  <a:lnTo>
                    <a:pt x="234" y="61"/>
                  </a:lnTo>
                  <a:lnTo>
                    <a:pt x="229" y="56"/>
                  </a:lnTo>
                  <a:lnTo>
                    <a:pt x="225" y="52"/>
                  </a:lnTo>
                  <a:lnTo>
                    <a:pt x="217" y="42"/>
                  </a:lnTo>
                  <a:lnTo>
                    <a:pt x="213" y="35"/>
                  </a:lnTo>
                  <a:lnTo>
                    <a:pt x="213" y="25"/>
                  </a:lnTo>
                  <a:lnTo>
                    <a:pt x="219" y="16"/>
                  </a:lnTo>
                  <a:lnTo>
                    <a:pt x="223" y="12"/>
                  </a:lnTo>
                  <a:lnTo>
                    <a:pt x="231" y="8"/>
                  </a:lnTo>
                  <a:lnTo>
                    <a:pt x="238" y="4"/>
                  </a:lnTo>
                  <a:lnTo>
                    <a:pt x="250" y="0"/>
                  </a:lnTo>
                  <a:close/>
                </a:path>
              </a:pathLst>
            </a:custGeom>
            <a:solidFill>
              <a:srgbClr val="FFFFC2"/>
            </a:solidFill>
            <a:ln w="9525">
              <a:noFill/>
              <a:round/>
              <a:headEnd/>
              <a:tailEnd/>
            </a:ln>
          </p:spPr>
          <p:txBody>
            <a:bodyPr/>
            <a:lstStyle/>
            <a:p>
              <a:endParaRPr lang="fa-IR"/>
            </a:p>
          </p:txBody>
        </p:sp>
        <p:sp>
          <p:nvSpPr>
            <p:cNvPr id="12412" name="Freeform 120"/>
            <p:cNvSpPr>
              <a:spLocks/>
            </p:cNvSpPr>
            <p:nvPr/>
          </p:nvSpPr>
          <p:spPr bwMode="auto">
            <a:xfrm>
              <a:off x="3864" y="2842"/>
              <a:ext cx="14" cy="80"/>
            </a:xfrm>
            <a:custGeom>
              <a:avLst/>
              <a:gdLst>
                <a:gd name="T0" fmla="*/ 26 w 28"/>
                <a:gd name="T1" fmla="*/ 0 h 162"/>
                <a:gd name="T2" fmla="*/ 26 w 28"/>
                <a:gd name="T3" fmla="*/ 8 h 162"/>
                <a:gd name="T4" fmla="*/ 28 w 28"/>
                <a:gd name="T5" fmla="*/ 21 h 162"/>
                <a:gd name="T6" fmla="*/ 28 w 28"/>
                <a:gd name="T7" fmla="*/ 31 h 162"/>
                <a:gd name="T8" fmla="*/ 28 w 28"/>
                <a:gd name="T9" fmla="*/ 42 h 162"/>
                <a:gd name="T10" fmla="*/ 24 w 28"/>
                <a:gd name="T11" fmla="*/ 51 h 162"/>
                <a:gd name="T12" fmla="*/ 24 w 28"/>
                <a:gd name="T13" fmla="*/ 61 h 162"/>
                <a:gd name="T14" fmla="*/ 21 w 28"/>
                <a:gd name="T15" fmla="*/ 72 h 162"/>
                <a:gd name="T16" fmla="*/ 21 w 28"/>
                <a:gd name="T17" fmla="*/ 84 h 162"/>
                <a:gd name="T18" fmla="*/ 17 w 28"/>
                <a:gd name="T19" fmla="*/ 93 h 162"/>
                <a:gd name="T20" fmla="*/ 15 w 28"/>
                <a:gd name="T21" fmla="*/ 103 h 162"/>
                <a:gd name="T22" fmla="*/ 13 w 28"/>
                <a:gd name="T23" fmla="*/ 112 h 162"/>
                <a:gd name="T24" fmla="*/ 11 w 28"/>
                <a:gd name="T25" fmla="*/ 124 h 162"/>
                <a:gd name="T26" fmla="*/ 9 w 28"/>
                <a:gd name="T27" fmla="*/ 131 h 162"/>
                <a:gd name="T28" fmla="*/ 9 w 28"/>
                <a:gd name="T29" fmla="*/ 143 h 162"/>
                <a:gd name="T30" fmla="*/ 9 w 28"/>
                <a:gd name="T31" fmla="*/ 152 h 162"/>
                <a:gd name="T32" fmla="*/ 11 w 28"/>
                <a:gd name="T33" fmla="*/ 162 h 162"/>
                <a:gd name="T34" fmla="*/ 7 w 28"/>
                <a:gd name="T35" fmla="*/ 152 h 162"/>
                <a:gd name="T36" fmla="*/ 4 w 28"/>
                <a:gd name="T37" fmla="*/ 143 h 162"/>
                <a:gd name="T38" fmla="*/ 2 w 28"/>
                <a:gd name="T39" fmla="*/ 133 h 162"/>
                <a:gd name="T40" fmla="*/ 2 w 28"/>
                <a:gd name="T41" fmla="*/ 124 h 162"/>
                <a:gd name="T42" fmla="*/ 0 w 28"/>
                <a:gd name="T43" fmla="*/ 114 h 162"/>
                <a:gd name="T44" fmla="*/ 0 w 28"/>
                <a:gd name="T45" fmla="*/ 105 h 162"/>
                <a:gd name="T46" fmla="*/ 0 w 28"/>
                <a:gd name="T47" fmla="*/ 93 h 162"/>
                <a:gd name="T48" fmla="*/ 4 w 28"/>
                <a:gd name="T49" fmla="*/ 84 h 162"/>
                <a:gd name="T50" fmla="*/ 4 w 28"/>
                <a:gd name="T51" fmla="*/ 72 h 162"/>
                <a:gd name="T52" fmla="*/ 7 w 28"/>
                <a:gd name="T53" fmla="*/ 61 h 162"/>
                <a:gd name="T54" fmla="*/ 9 w 28"/>
                <a:gd name="T55" fmla="*/ 50 h 162"/>
                <a:gd name="T56" fmla="*/ 13 w 28"/>
                <a:gd name="T57" fmla="*/ 40 h 162"/>
                <a:gd name="T58" fmla="*/ 17 w 28"/>
                <a:gd name="T59" fmla="*/ 27 h 162"/>
                <a:gd name="T60" fmla="*/ 19 w 28"/>
                <a:gd name="T61" fmla="*/ 17 h 162"/>
                <a:gd name="T62" fmla="*/ 23 w 28"/>
                <a:gd name="T63" fmla="*/ 8 h 162"/>
                <a:gd name="T64" fmla="*/ 26 w 28"/>
                <a:gd name="T65" fmla="*/ 0 h 162"/>
                <a:gd name="T66" fmla="*/ 26 w 28"/>
                <a:gd name="T67" fmla="*/ 0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162"/>
                <a:gd name="T104" fmla="*/ 28 w 28"/>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162">
                  <a:moveTo>
                    <a:pt x="26" y="0"/>
                  </a:moveTo>
                  <a:lnTo>
                    <a:pt x="26" y="8"/>
                  </a:lnTo>
                  <a:lnTo>
                    <a:pt x="28" y="21"/>
                  </a:lnTo>
                  <a:lnTo>
                    <a:pt x="28" y="31"/>
                  </a:lnTo>
                  <a:lnTo>
                    <a:pt x="28" y="42"/>
                  </a:lnTo>
                  <a:lnTo>
                    <a:pt x="24" y="51"/>
                  </a:lnTo>
                  <a:lnTo>
                    <a:pt x="24" y="61"/>
                  </a:lnTo>
                  <a:lnTo>
                    <a:pt x="21" y="72"/>
                  </a:lnTo>
                  <a:lnTo>
                    <a:pt x="21" y="84"/>
                  </a:lnTo>
                  <a:lnTo>
                    <a:pt x="17" y="93"/>
                  </a:lnTo>
                  <a:lnTo>
                    <a:pt x="15" y="103"/>
                  </a:lnTo>
                  <a:lnTo>
                    <a:pt x="13" y="112"/>
                  </a:lnTo>
                  <a:lnTo>
                    <a:pt x="11" y="124"/>
                  </a:lnTo>
                  <a:lnTo>
                    <a:pt x="9" y="131"/>
                  </a:lnTo>
                  <a:lnTo>
                    <a:pt x="9" y="143"/>
                  </a:lnTo>
                  <a:lnTo>
                    <a:pt x="9" y="152"/>
                  </a:lnTo>
                  <a:lnTo>
                    <a:pt x="11" y="162"/>
                  </a:lnTo>
                  <a:lnTo>
                    <a:pt x="7" y="152"/>
                  </a:lnTo>
                  <a:lnTo>
                    <a:pt x="4" y="143"/>
                  </a:lnTo>
                  <a:lnTo>
                    <a:pt x="2" y="133"/>
                  </a:lnTo>
                  <a:lnTo>
                    <a:pt x="2" y="124"/>
                  </a:lnTo>
                  <a:lnTo>
                    <a:pt x="0" y="114"/>
                  </a:lnTo>
                  <a:lnTo>
                    <a:pt x="0" y="105"/>
                  </a:lnTo>
                  <a:lnTo>
                    <a:pt x="0" y="93"/>
                  </a:lnTo>
                  <a:lnTo>
                    <a:pt x="4" y="84"/>
                  </a:lnTo>
                  <a:lnTo>
                    <a:pt x="4" y="72"/>
                  </a:lnTo>
                  <a:lnTo>
                    <a:pt x="7" y="61"/>
                  </a:lnTo>
                  <a:lnTo>
                    <a:pt x="9" y="50"/>
                  </a:lnTo>
                  <a:lnTo>
                    <a:pt x="13" y="40"/>
                  </a:lnTo>
                  <a:lnTo>
                    <a:pt x="17" y="27"/>
                  </a:lnTo>
                  <a:lnTo>
                    <a:pt x="19" y="17"/>
                  </a:lnTo>
                  <a:lnTo>
                    <a:pt x="23" y="8"/>
                  </a:lnTo>
                  <a:lnTo>
                    <a:pt x="26" y="0"/>
                  </a:lnTo>
                  <a:close/>
                </a:path>
              </a:pathLst>
            </a:custGeom>
            <a:solidFill>
              <a:srgbClr val="000000"/>
            </a:solidFill>
            <a:ln w="9525">
              <a:noFill/>
              <a:round/>
              <a:headEnd/>
              <a:tailEnd/>
            </a:ln>
          </p:spPr>
          <p:txBody>
            <a:bodyPr/>
            <a:lstStyle/>
            <a:p>
              <a:endParaRPr lang="fa-IR"/>
            </a:p>
          </p:txBody>
        </p:sp>
        <p:sp>
          <p:nvSpPr>
            <p:cNvPr id="12413" name="Freeform 121"/>
            <p:cNvSpPr>
              <a:spLocks/>
            </p:cNvSpPr>
            <p:nvPr/>
          </p:nvSpPr>
          <p:spPr bwMode="auto">
            <a:xfrm>
              <a:off x="3902" y="2859"/>
              <a:ext cx="15" cy="115"/>
            </a:xfrm>
            <a:custGeom>
              <a:avLst/>
              <a:gdLst>
                <a:gd name="T0" fmla="*/ 9 w 30"/>
                <a:gd name="T1" fmla="*/ 0 h 230"/>
                <a:gd name="T2" fmla="*/ 11 w 30"/>
                <a:gd name="T3" fmla="*/ 10 h 230"/>
                <a:gd name="T4" fmla="*/ 11 w 30"/>
                <a:gd name="T5" fmla="*/ 17 h 230"/>
                <a:gd name="T6" fmla="*/ 13 w 30"/>
                <a:gd name="T7" fmla="*/ 27 h 230"/>
                <a:gd name="T8" fmla="*/ 17 w 30"/>
                <a:gd name="T9" fmla="*/ 36 h 230"/>
                <a:gd name="T10" fmla="*/ 17 w 30"/>
                <a:gd name="T11" fmla="*/ 46 h 230"/>
                <a:gd name="T12" fmla="*/ 17 w 30"/>
                <a:gd name="T13" fmla="*/ 57 h 230"/>
                <a:gd name="T14" fmla="*/ 17 w 30"/>
                <a:gd name="T15" fmla="*/ 69 h 230"/>
                <a:gd name="T16" fmla="*/ 19 w 30"/>
                <a:gd name="T17" fmla="*/ 80 h 230"/>
                <a:gd name="T18" fmla="*/ 19 w 30"/>
                <a:gd name="T19" fmla="*/ 88 h 230"/>
                <a:gd name="T20" fmla="*/ 19 w 30"/>
                <a:gd name="T21" fmla="*/ 97 h 230"/>
                <a:gd name="T22" fmla="*/ 19 w 30"/>
                <a:gd name="T23" fmla="*/ 107 h 230"/>
                <a:gd name="T24" fmla="*/ 19 w 30"/>
                <a:gd name="T25" fmla="*/ 116 h 230"/>
                <a:gd name="T26" fmla="*/ 19 w 30"/>
                <a:gd name="T27" fmla="*/ 126 h 230"/>
                <a:gd name="T28" fmla="*/ 19 w 30"/>
                <a:gd name="T29" fmla="*/ 135 h 230"/>
                <a:gd name="T30" fmla="*/ 19 w 30"/>
                <a:gd name="T31" fmla="*/ 145 h 230"/>
                <a:gd name="T32" fmla="*/ 21 w 30"/>
                <a:gd name="T33" fmla="*/ 154 h 230"/>
                <a:gd name="T34" fmla="*/ 21 w 30"/>
                <a:gd name="T35" fmla="*/ 164 h 230"/>
                <a:gd name="T36" fmla="*/ 21 w 30"/>
                <a:gd name="T37" fmla="*/ 173 h 230"/>
                <a:gd name="T38" fmla="*/ 21 w 30"/>
                <a:gd name="T39" fmla="*/ 183 h 230"/>
                <a:gd name="T40" fmla="*/ 23 w 30"/>
                <a:gd name="T41" fmla="*/ 194 h 230"/>
                <a:gd name="T42" fmla="*/ 23 w 30"/>
                <a:gd name="T43" fmla="*/ 202 h 230"/>
                <a:gd name="T44" fmla="*/ 26 w 30"/>
                <a:gd name="T45" fmla="*/ 211 h 230"/>
                <a:gd name="T46" fmla="*/ 26 w 30"/>
                <a:gd name="T47" fmla="*/ 221 h 230"/>
                <a:gd name="T48" fmla="*/ 30 w 30"/>
                <a:gd name="T49" fmla="*/ 230 h 230"/>
                <a:gd name="T50" fmla="*/ 26 w 30"/>
                <a:gd name="T51" fmla="*/ 221 h 230"/>
                <a:gd name="T52" fmla="*/ 25 w 30"/>
                <a:gd name="T53" fmla="*/ 213 h 230"/>
                <a:gd name="T54" fmla="*/ 21 w 30"/>
                <a:gd name="T55" fmla="*/ 206 h 230"/>
                <a:gd name="T56" fmla="*/ 21 w 30"/>
                <a:gd name="T57" fmla="*/ 198 h 230"/>
                <a:gd name="T58" fmla="*/ 17 w 30"/>
                <a:gd name="T59" fmla="*/ 189 h 230"/>
                <a:gd name="T60" fmla="*/ 15 w 30"/>
                <a:gd name="T61" fmla="*/ 179 h 230"/>
                <a:gd name="T62" fmla="*/ 11 w 30"/>
                <a:gd name="T63" fmla="*/ 171 h 230"/>
                <a:gd name="T64" fmla="*/ 11 w 30"/>
                <a:gd name="T65" fmla="*/ 162 h 230"/>
                <a:gd name="T66" fmla="*/ 7 w 30"/>
                <a:gd name="T67" fmla="*/ 152 h 230"/>
                <a:gd name="T68" fmla="*/ 7 w 30"/>
                <a:gd name="T69" fmla="*/ 143 h 230"/>
                <a:gd name="T70" fmla="*/ 4 w 30"/>
                <a:gd name="T71" fmla="*/ 133 h 230"/>
                <a:gd name="T72" fmla="*/ 4 w 30"/>
                <a:gd name="T73" fmla="*/ 124 h 230"/>
                <a:gd name="T74" fmla="*/ 2 w 30"/>
                <a:gd name="T75" fmla="*/ 113 h 230"/>
                <a:gd name="T76" fmla="*/ 0 w 30"/>
                <a:gd name="T77" fmla="*/ 105 h 230"/>
                <a:gd name="T78" fmla="*/ 0 w 30"/>
                <a:gd name="T79" fmla="*/ 95 h 230"/>
                <a:gd name="T80" fmla="*/ 0 w 30"/>
                <a:gd name="T81" fmla="*/ 86 h 230"/>
                <a:gd name="T82" fmla="*/ 0 w 30"/>
                <a:gd name="T83" fmla="*/ 74 h 230"/>
                <a:gd name="T84" fmla="*/ 0 w 30"/>
                <a:gd name="T85" fmla="*/ 63 h 230"/>
                <a:gd name="T86" fmla="*/ 0 w 30"/>
                <a:gd name="T87" fmla="*/ 54 h 230"/>
                <a:gd name="T88" fmla="*/ 0 w 30"/>
                <a:gd name="T89" fmla="*/ 42 h 230"/>
                <a:gd name="T90" fmla="*/ 0 w 30"/>
                <a:gd name="T91" fmla="*/ 31 h 230"/>
                <a:gd name="T92" fmla="*/ 4 w 30"/>
                <a:gd name="T93" fmla="*/ 21 h 230"/>
                <a:gd name="T94" fmla="*/ 6 w 30"/>
                <a:gd name="T95" fmla="*/ 10 h 230"/>
                <a:gd name="T96" fmla="*/ 9 w 30"/>
                <a:gd name="T97" fmla="*/ 0 h 230"/>
                <a:gd name="T98" fmla="*/ 9 w 30"/>
                <a:gd name="T99" fmla="*/ 0 h 2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
                <a:gd name="T151" fmla="*/ 0 h 230"/>
                <a:gd name="T152" fmla="*/ 30 w 30"/>
                <a:gd name="T153" fmla="*/ 230 h 2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 h="230">
                  <a:moveTo>
                    <a:pt x="9" y="0"/>
                  </a:moveTo>
                  <a:lnTo>
                    <a:pt x="11" y="10"/>
                  </a:lnTo>
                  <a:lnTo>
                    <a:pt x="11" y="17"/>
                  </a:lnTo>
                  <a:lnTo>
                    <a:pt x="13" y="27"/>
                  </a:lnTo>
                  <a:lnTo>
                    <a:pt x="17" y="36"/>
                  </a:lnTo>
                  <a:lnTo>
                    <a:pt x="17" y="46"/>
                  </a:lnTo>
                  <a:lnTo>
                    <a:pt x="17" y="57"/>
                  </a:lnTo>
                  <a:lnTo>
                    <a:pt x="17" y="69"/>
                  </a:lnTo>
                  <a:lnTo>
                    <a:pt x="19" y="80"/>
                  </a:lnTo>
                  <a:lnTo>
                    <a:pt x="19" y="88"/>
                  </a:lnTo>
                  <a:lnTo>
                    <a:pt x="19" y="97"/>
                  </a:lnTo>
                  <a:lnTo>
                    <a:pt x="19" y="107"/>
                  </a:lnTo>
                  <a:lnTo>
                    <a:pt x="19" y="116"/>
                  </a:lnTo>
                  <a:lnTo>
                    <a:pt x="19" y="126"/>
                  </a:lnTo>
                  <a:lnTo>
                    <a:pt x="19" y="135"/>
                  </a:lnTo>
                  <a:lnTo>
                    <a:pt x="19" y="145"/>
                  </a:lnTo>
                  <a:lnTo>
                    <a:pt x="21" y="154"/>
                  </a:lnTo>
                  <a:lnTo>
                    <a:pt x="21" y="164"/>
                  </a:lnTo>
                  <a:lnTo>
                    <a:pt x="21" y="173"/>
                  </a:lnTo>
                  <a:lnTo>
                    <a:pt x="21" y="183"/>
                  </a:lnTo>
                  <a:lnTo>
                    <a:pt x="23" y="194"/>
                  </a:lnTo>
                  <a:lnTo>
                    <a:pt x="23" y="202"/>
                  </a:lnTo>
                  <a:lnTo>
                    <a:pt x="26" y="211"/>
                  </a:lnTo>
                  <a:lnTo>
                    <a:pt x="26" y="221"/>
                  </a:lnTo>
                  <a:lnTo>
                    <a:pt x="30" y="230"/>
                  </a:lnTo>
                  <a:lnTo>
                    <a:pt x="26" y="221"/>
                  </a:lnTo>
                  <a:lnTo>
                    <a:pt x="25" y="213"/>
                  </a:lnTo>
                  <a:lnTo>
                    <a:pt x="21" y="206"/>
                  </a:lnTo>
                  <a:lnTo>
                    <a:pt x="21" y="198"/>
                  </a:lnTo>
                  <a:lnTo>
                    <a:pt x="17" y="189"/>
                  </a:lnTo>
                  <a:lnTo>
                    <a:pt x="15" y="179"/>
                  </a:lnTo>
                  <a:lnTo>
                    <a:pt x="11" y="171"/>
                  </a:lnTo>
                  <a:lnTo>
                    <a:pt x="11" y="162"/>
                  </a:lnTo>
                  <a:lnTo>
                    <a:pt x="7" y="152"/>
                  </a:lnTo>
                  <a:lnTo>
                    <a:pt x="7" y="143"/>
                  </a:lnTo>
                  <a:lnTo>
                    <a:pt x="4" y="133"/>
                  </a:lnTo>
                  <a:lnTo>
                    <a:pt x="4" y="124"/>
                  </a:lnTo>
                  <a:lnTo>
                    <a:pt x="2" y="113"/>
                  </a:lnTo>
                  <a:lnTo>
                    <a:pt x="0" y="105"/>
                  </a:lnTo>
                  <a:lnTo>
                    <a:pt x="0" y="95"/>
                  </a:lnTo>
                  <a:lnTo>
                    <a:pt x="0" y="86"/>
                  </a:lnTo>
                  <a:lnTo>
                    <a:pt x="0" y="74"/>
                  </a:lnTo>
                  <a:lnTo>
                    <a:pt x="0" y="63"/>
                  </a:lnTo>
                  <a:lnTo>
                    <a:pt x="0" y="54"/>
                  </a:lnTo>
                  <a:lnTo>
                    <a:pt x="0" y="42"/>
                  </a:lnTo>
                  <a:lnTo>
                    <a:pt x="0" y="31"/>
                  </a:lnTo>
                  <a:lnTo>
                    <a:pt x="4" y="21"/>
                  </a:lnTo>
                  <a:lnTo>
                    <a:pt x="6" y="10"/>
                  </a:lnTo>
                  <a:lnTo>
                    <a:pt x="9" y="0"/>
                  </a:lnTo>
                  <a:close/>
                </a:path>
              </a:pathLst>
            </a:custGeom>
            <a:solidFill>
              <a:srgbClr val="000000"/>
            </a:solidFill>
            <a:ln w="9525">
              <a:noFill/>
              <a:round/>
              <a:headEnd/>
              <a:tailEnd/>
            </a:ln>
          </p:spPr>
          <p:txBody>
            <a:bodyPr/>
            <a:lstStyle/>
            <a:p>
              <a:endParaRPr lang="fa-IR"/>
            </a:p>
          </p:txBody>
        </p:sp>
        <p:sp>
          <p:nvSpPr>
            <p:cNvPr id="12414" name="Freeform 122"/>
            <p:cNvSpPr>
              <a:spLocks/>
            </p:cNvSpPr>
            <p:nvPr/>
          </p:nvSpPr>
          <p:spPr bwMode="auto">
            <a:xfrm>
              <a:off x="3935" y="2859"/>
              <a:ext cx="23" cy="112"/>
            </a:xfrm>
            <a:custGeom>
              <a:avLst/>
              <a:gdLst>
                <a:gd name="T0" fmla="*/ 21 w 46"/>
                <a:gd name="T1" fmla="*/ 0 h 225"/>
                <a:gd name="T2" fmla="*/ 27 w 46"/>
                <a:gd name="T3" fmla="*/ 14 h 225"/>
                <a:gd name="T4" fmla="*/ 31 w 46"/>
                <a:gd name="T5" fmla="*/ 25 h 225"/>
                <a:gd name="T6" fmla="*/ 31 w 46"/>
                <a:gd name="T7" fmla="*/ 36 h 225"/>
                <a:gd name="T8" fmla="*/ 35 w 46"/>
                <a:gd name="T9" fmla="*/ 50 h 225"/>
                <a:gd name="T10" fmla="*/ 35 w 46"/>
                <a:gd name="T11" fmla="*/ 63 h 225"/>
                <a:gd name="T12" fmla="*/ 35 w 46"/>
                <a:gd name="T13" fmla="*/ 74 h 225"/>
                <a:gd name="T14" fmla="*/ 35 w 46"/>
                <a:gd name="T15" fmla="*/ 86 h 225"/>
                <a:gd name="T16" fmla="*/ 35 w 46"/>
                <a:gd name="T17" fmla="*/ 99 h 225"/>
                <a:gd name="T18" fmla="*/ 33 w 46"/>
                <a:gd name="T19" fmla="*/ 113 h 225"/>
                <a:gd name="T20" fmla="*/ 31 w 46"/>
                <a:gd name="T21" fmla="*/ 124 h 225"/>
                <a:gd name="T22" fmla="*/ 31 w 46"/>
                <a:gd name="T23" fmla="*/ 135 h 225"/>
                <a:gd name="T24" fmla="*/ 31 w 46"/>
                <a:gd name="T25" fmla="*/ 149 h 225"/>
                <a:gd name="T26" fmla="*/ 31 w 46"/>
                <a:gd name="T27" fmla="*/ 162 h 225"/>
                <a:gd name="T28" fmla="*/ 33 w 46"/>
                <a:gd name="T29" fmla="*/ 173 h 225"/>
                <a:gd name="T30" fmla="*/ 35 w 46"/>
                <a:gd name="T31" fmla="*/ 187 h 225"/>
                <a:gd name="T32" fmla="*/ 38 w 46"/>
                <a:gd name="T33" fmla="*/ 200 h 225"/>
                <a:gd name="T34" fmla="*/ 44 w 46"/>
                <a:gd name="T35" fmla="*/ 208 h 225"/>
                <a:gd name="T36" fmla="*/ 46 w 46"/>
                <a:gd name="T37" fmla="*/ 215 h 225"/>
                <a:gd name="T38" fmla="*/ 44 w 46"/>
                <a:gd name="T39" fmla="*/ 221 h 225"/>
                <a:gd name="T40" fmla="*/ 40 w 46"/>
                <a:gd name="T41" fmla="*/ 225 h 225"/>
                <a:gd name="T42" fmla="*/ 31 w 46"/>
                <a:gd name="T43" fmla="*/ 225 h 225"/>
                <a:gd name="T44" fmla="*/ 23 w 46"/>
                <a:gd name="T45" fmla="*/ 223 h 225"/>
                <a:gd name="T46" fmla="*/ 16 w 46"/>
                <a:gd name="T47" fmla="*/ 219 h 225"/>
                <a:gd name="T48" fmla="*/ 8 w 46"/>
                <a:gd name="T49" fmla="*/ 213 h 225"/>
                <a:gd name="T50" fmla="*/ 2 w 46"/>
                <a:gd name="T51" fmla="*/ 204 h 225"/>
                <a:gd name="T52" fmla="*/ 0 w 46"/>
                <a:gd name="T53" fmla="*/ 194 h 225"/>
                <a:gd name="T54" fmla="*/ 0 w 46"/>
                <a:gd name="T55" fmla="*/ 179 h 225"/>
                <a:gd name="T56" fmla="*/ 8 w 46"/>
                <a:gd name="T57" fmla="*/ 168 h 225"/>
                <a:gd name="T58" fmla="*/ 10 w 46"/>
                <a:gd name="T59" fmla="*/ 154 h 225"/>
                <a:gd name="T60" fmla="*/ 12 w 46"/>
                <a:gd name="T61" fmla="*/ 143 h 225"/>
                <a:gd name="T62" fmla="*/ 10 w 46"/>
                <a:gd name="T63" fmla="*/ 130 h 225"/>
                <a:gd name="T64" fmla="*/ 10 w 46"/>
                <a:gd name="T65" fmla="*/ 118 h 225"/>
                <a:gd name="T66" fmla="*/ 8 w 46"/>
                <a:gd name="T67" fmla="*/ 107 h 225"/>
                <a:gd name="T68" fmla="*/ 6 w 46"/>
                <a:gd name="T69" fmla="*/ 95 h 225"/>
                <a:gd name="T70" fmla="*/ 4 w 46"/>
                <a:gd name="T71" fmla="*/ 84 h 225"/>
                <a:gd name="T72" fmla="*/ 4 w 46"/>
                <a:gd name="T73" fmla="*/ 73 h 225"/>
                <a:gd name="T74" fmla="*/ 0 w 46"/>
                <a:gd name="T75" fmla="*/ 61 h 225"/>
                <a:gd name="T76" fmla="*/ 0 w 46"/>
                <a:gd name="T77" fmla="*/ 50 h 225"/>
                <a:gd name="T78" fmla="*/ 0 w 46"/>
                <a:gd name="T79" fmla="*/ 40 h 225"/>
                <a:gd name="T80" fmla="*/ 2 w 46"/>
                <a:gd name="T81" fmla="*/ 33 h 225"/>
                <a:gd name="T82" fmla="*/ 4 w 46"/>
                <a:gd name="T83" fmla="*/ 23 h 225"/>
                <a:gd name="T84" fmla="*/ 8 w 46"/>
                <a:gd name="T85" fmla="*/ 14 h 225"/>
                <a:gd name="T86" fmla="*/ 14 w 46"/>
                <a:gd name="T87" fmla="*/ 6 h 225"/>
                <a:gd name="T88" fmla="*/ 21 w 46"/>
                <a:gd name="T89" fmla="*/ 0 h 225"/>
                <a:gd name="T90" fmla="*/ 21 w 46"/>
                <a:gd name="T91" fmla="*/ 0 h 2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
                <a:gd name="T139" fmla="*/ 0 h 225"/>
                <a:gd name="T140" fmla="*/ 46 w 46"/>
                <a:gd name="T141" fmla="*/ 225 h 2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 h="225">
                  <a:moveTo>
                    <a:pt x="21" y="0"/>
                  </a:moveTo>
                  <a:lnTo>
                    <a:pt x="27" y="14"/>
                  </a:lnTo>
                  <a:lnTo>
                    <a:pt x="31" y="25"/>
                  </a:lnTo>
                  <a:lnTo>
                    <a:pt x="31" y="36"/>
                  </a:lnTo>
                  <a:lnTo>
                    <a:pt x="35" y="50"/>
                  </a:lnTo>
                  <a:lnTo>
                    <a:pt x="35" y="63"/>
                  </a:lnTo>
                  <a:lnTo>
                    <a:pt x="35" y="74"/>
                  </a:lnTo>
                  <a:lnTo>
                    <a:pt x="35" y="86"/>
                  </a:lnTo>
                  <a:lnTo>
                    <a:pt x="35" y="99"/>
                  </a:lnTo>
                  <a:lnTo>
                    <a:pt x="33" y="113"/>
                  </a:lnTo>
                  <a:lnTo>
                    <a:pt x="31" y="124"/>
                  </a:lnTo>
                  <a:lnTo>
                    <a:pt x="31" y="135"/>
                  </a:lnTo>
                  <a:lnTo>
                    <a:pt x="31" y="149"/>
                  </a:lnTo>
                  <a:lnTo>
                    <a:pt x="31" y="162"/>
                  </a:lnTo>
                  <a:lnTo>
                    <a:pt x="33" y="173"/>
                  </a:lnTo>
                  <a:lnTo>
                    <a:pt x="35" y="187"/>
                  </a:lnTo>
                  <a:lnTo>
                    <a:pt x="38" y="200"/>
                  </a:lnTo>
                  <a:lnTo>
                    <a:pt x="44" y="208"/>
                  </a:lnTo>
                  <a:lnTo>
                    <a:pt x="46" y="215"/>
                  </a:lnTo>
                  <a:lnTo>
                    <a:pt x="44" y="221"/>
                  </a:lnTo>
                  <a:lnTo>
                    <a:pt x="40" y="225"/>
                  </a:lnTo>
                  <a:lnTo>
                    <a:pt x="31" y="225"/>
                  </a:lnTo>
                  <a:lnTo>
                    <a:pt x="23" y="223"/>
                  </a:lnTo>
                  <a:lnTo>
                    <a:pt x="16" y="219"/>
                  </a:lnTo>
                  <a:lnTo>
                    <a:pt x="8" y="213"/>
                  </a:lnTo>
                  <a:lnTo>
                    <a:pt x="2" y="204"/>
                  </a:lnTo>
                  <a:lnTo>
                    <a:pt x="0" y="194"/>
                  </a:lnTo>
                  <a:lnTo>
                    <a:pt x="0" y="179"/>
                  </a:lnTo>
                  <a:lnTo>
                    <a:pt x="8" y="168"/>
                  </a:lnTo>
                  <a:lnTo>
                    <a:pt x="10" y="154"/>
                  </a:lnTo>
                  <a:lnTo>
                    <a:pt x="12" y="143"/>
                  </a:lnTo>
                  <a:lnTo>
                    <a:pt x="10" y="130"/>
                  </a:lnTo>
                  <a:lnTo>
                    <a:pt x="10" y="118"/>
                  </a:lnTo>
                  <a:lnTo>
                    <a:pt x="8" y="107"/>
                  </a:lnTo>
                  <a:lnTo>
                    <a:pt x="6" y="95"/>
                  </a:lnTo>
                  <a:lnTo>
                    <a:pt x="4" y="84"/>
                  </a:lnTo>
                  <a:lnTo>
                    <a:pt x="4" y="73"/>
                  </a:lnTo>
                  <a:lnTo>
                    <a:pt x="0" y="61"/>
                  </a:lnTo>
                  <a:lnTo>
                    <a:pt x="0" y="50"/>
                  </a:lnTo>
                  <a:lnTo>
                    <a:pt x="0" y="40"/>
                  </a:lnTo>
                  <a:lnTo>
                    <a:pt x="2" y="33"/>
                  </a:lnTo>
                  <a:lnTo>
                    <a:pt x="4" y="23"/>
                  </a:lnTo>
                  <a:lnTo>
                    <a:pt x="8" y="14"/>
                  </a:lnTo>
                  <a:lnTo>
                    <a:pt x="14" y="6"/>
                  </a:lnTo>
                  <a:lnTo>
                    <a:pt x="21" y="0"/>
                  </a:lnTo>
                  <a:close/>
                </a:path>
              </a:pathLst>
            </a:custGeom>
            <a:solidFill>
              <a:srgbClr val="000000"/>
            </a:solidFill>
            <a:ln w="9525">
              <a:noFill/>
              <a:round/>
              <a:headEnd/>
              <a:tailEnd/>
            </a:ln>
          </p:spPr>
          <p:txBody>
            <a:bodyPr/>
            <a:lstStyle/>
            <a:p>
              <a:endParaRPr lang="fa-IR"/>
            </a:p>
          </p:txBody>
        </p:sp>
        <p:sp>
          <p:nvSpPr>
            <p:cNvPr id="12415" name="Freeform 123"/>
            <p:cNvSpPr>
              <a:spLocks/>
            </p:cNvSpPr>
            <p:nvPr/>
          </p:nvSpPr>
          <p:spPr bwMode="auto">
            <a:xfrm>
              <a:off x="4540" y="2874"/>
              <a:ext cx="26" cy="37"/>
            </a:xfrm>
            <a:custGeom>
              <a:avLst/>
              <a:gdLst>
                <a:gd name="T0" fmla="*/ 53 w 53"/>
                <a:gd name="T1" fmla="*/ 0 h 74"/>
                <a:gd name="T2" fmla="*/ 49 w 53"/>
                <a:gd name="T3" fmla="*/ 11 h 74"/>
                <a:gd name="T4" fmla="*/ 43 w 53"/>
                <a:gd name="T5" fmla="*/ 24 h 74"/>
                <a:gd name="T6" fmla="*/ 40 w 53"/>
                <a:gd name="T7" fmla="*/ 32 h 74"/>
                <a:gd name="T8" fmla="*/ 38 w 53"/>
                <a:gd name="T9" fmla="*/ 40 h 74"/>
                <a:gd name="T10" fmla="*/ 34 w 53"/>
                <a:gd name="T11" fmla="*/ 47 h 74"/>
                <a:gd name="T12" fmla="*/ 32 w 53"/>
                <a:gd name="T13" fmla="*/ 55 h 74"/>
                <a:gd name="T14" fmla="*/ 26 w 53"/>
                <a:gd name="T15" fmla="*/ 64 h 74"/>
                <a:gd name="T16" fmla="*/ 26 w 53"/>
                <a:gd name="T17" fmla="*/ 74 h 74"/>
                <a:gd name="T18" fmla="*/ 13 w 53"/>
                <a:gd name="T19" fmla="*/ 66 h 74"/>
                <a:gd name="T20" fmla="*/ 5 w 53"/>
                <a:gd name="T21" fmla="*/ 59 h 74"/>
                <a:gd name="T22" fmla="*/ 0 w 53"/>
                <a:gd name="T23" fmla="*/ 49 h 74"/>
                <a:gd name="T24" fmla="*/ 0 w 53"/>
                <a:gd name="T25" fmla="*/ 42 h 74"/>
                <a:gd name="T26" fmla="*/ 2 w 53"/>
                <a:gd name="T27" fmla="*/ 34 h 74"/>
                <a:gd name="T28" fmla="*/ 5 w 53"/>
                <a:gd name="T29" fmla="*/ 26 h 74"/>
                <a:gd name="T30" fmla="*/ 9 w 53"/>
                <a:gd name="T31" fmla="*/ 19 h 74"/>
                <a:gd name="T32" fmla="*/ 17 w 53"/>
                <a:gd name="T33" fmla="*/ 15 h 74"/>
                <a:gd name="T34" fmla="*/ 26 w 53"/>
                <a:gd name="T35" fmla="*/ 9 h 74"/>
                <a:gd name="T36" fmla="*/ 34 w 53"/>
                <a:gd name="T37" fmla="*/ 5 h 74"/>
                <a:gd name="T38" fmla="*/ 43 w 53"/>
                <a:gd name="T39" fmla="*/ 2 h 74"/>
                <a:gd name="T40" fmla="*/ 53 w 53"/>
                <a:gd name="T41" fmla="*/ 0 h 74"/>
                <a:gd name="T42" fmla="*/ 53 w 53"/>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74"/>
                <a:gd name="T68" fmla="*/ 53 w 53"/>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74">
                  <a:moveTo>
                    <a:pt x="53" y="0"/>
                  </a:moveTo>
                  <a:lnTo>
                    <a:pt x="49" y="11"/>
                  </a:lnTo>
                  <a:lnTo>
                    <a:pt x="43" y="24"/>
                  </a:lnTo>
                  <a:lnTo>
                    <a:pt x="40" y="32"/>
                  </a:lnTo>
                  <a:lnTo>
                    <a:pt x="38" y="40"/>
                  </a:lnTo>
                  <a:lnTo>
                    <a:pt x="34" y="47"/>
                  </a:lnTo>
                  <a:lnTo>
                    <a:pt x="32" y="55"/>
                  </a:lnTo>
                  <a:lnTo>
                    <a:pt x="26" y="64"/>
                  </a:lnTo>
                  <a:lnTo>
                    <a:pt x="26" y="74"/>
                  </a:lnTo>
                  <a:lnTo>
                    <a:pt x="13" y="66"/>
                  </a:lnTo>
                  <a:lnTo>
                    <a:pt x="5" y="59"/>
                  </a:lnTo>
                  <a:lnTo>
                    <a:pt x="0" y="49"/>
                  </a:lnTo>
                  <a:lnTo>
                    <a:pt x="0" y="42"/>
                  </a:lnTo>
                  <a:lnTo>
                    <a:pt x="2" y="34"/>
                  </a:lnTo>
                  <a:lnTo>
                    <a:pt x="5" y="26"/>
                  </a:lnTo>
                  <a:lnTo>
                    <a:pt x="9" y="19"/>
                  </a:lnTo>
                  <a:lnTo>
                    <a:pt x="17" y="15"/>
                  </a:lnTo>
                  <a:lnTo>
                    <a:pt x="26" y="9"/>
                  </a:lnTo>
                  <a:lnTo>
                    <a:pt x="34" y="5"/>
                  </a:lnTo>
                  <a:lnTo>
                    <a:pt x="43" y="2"/>
                  </a:lnTo>
                  <a:lnTo>
                    <a:pt x="53" y="0"/>
                  </a:lnTo>
                  <a:close/>
                </a:path>
              </a:pathLst>
            </a:custGeom>
            <a:solidFill>
              <a:srgbClr val="000000"/>
            </a:solidFill>
            <a:ln w="9525">
              <a:noFill/>
              <a:round/>
              <a:headEnd/>
              <a:tailEnd/>
            </a:ln>
          </p:spPr>
          <p:txBody>
            <a:bodyPr/>
            <a:lstStyle/>
            <a:p>
              <a:endParaRPr lang="fa-IR"/>
            </a:p>
          </p:txBody>
        </p:sp>
        <p:sp>
          <p:nvSpPr>
            <p:cNvPr id="12416" name="Freeform 124"/>
            <p:cNvSpPr>
              <a:spLocks/>
            </p:cNvSpPr>
            <p:nvPr/>
          </p:nvSpPr>
          <p:spPr bwMode="auto">
            <a:xfrm>
              <a:off x="4562" y="2890"/>
              <a:ext cx="15" cy="25"/>
            </a:xfrm>
            <a:custGeom>
              <a:avLst/>
              <a:gdLst>
                <a:gd name="T0" fmla="*/ 31 w 31"/>
                <a:gd name="T1" fmla="*/ 0 h 50"/>
                <a:gd name="T2" fmla="*/ 25 w 31"/>
                <a:gd name="T3" fmla="*/ 10 h 50"/>
                <a:gd name="T4" fmla="*/ 17 w 31"/>
                <a:gd name="T5" fmla="*/ 23 h 50"/>
                <a:gd name="T6" fmla="*/ 10 w 31"/>
                <a:gd name="T7" fmla="*/ 36 h 50"/>
                <a:gd name="T8" fmla="*/ 0 w 31"/>
                <a:gd name="T9" fmla="*/ 50 h 50"/>
                <a:gd name="T10" fmla="*/ 0 w 31"/>
                <a:gd name="T11" fmla="*/ 46 h 50"/>
                <a:gd name="T12" fmla="*/ 4 w 31"/>
                <a:gd name="T13" fmla="*/ 34 h 50"/>
                <a:gd name="T14" fmla="*/ 12 w 31"/>
                <a:gd name="T15" fmla="*/ 23 h 50"/>
                <a:gd name="T16" fmla="*/ 19 w 31"/>
                <a:gd name="T17" fmla="*/ 11 h 50"/>
                <a:gd name="T18" fmla="*/ 31 w 31"/>
                <a:gd name="T19" fmla="*/ 0 h 50"/>
                <a:gd name="T20" fmla="*/ 31 w 3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0"/>
                <a:gd name="T35" fmla="*/ 31 w 31"/>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0">
                  <a:moveTo>
                    <a:pt x="31" y="0"/>
                  </a:moveTo>
                  <a:lnTo>
                    <a:pt x="25" y="10"/>
                  </a:lnTo>
                  <a:lnTo>
                    <a:pt x="17" y="23"/>
                  </a:lnTo>
                  <a:lnTo>
                    <a:pt x="10" y="36"/>
                  </a:lnTo>
                  <a:lnTo>
                    <a:pt x="0" y="50"/>
                  </a:lnTo>
                  <a:lnTo>
                    <a:pt x="0" y="46"/>
                  </a:lnTo>
                  <a:lnTo>
                    <a:pt x="4" y="34"/>
                  </a:lnTo>
                  <a:lnTo>
                    <a:pt x="12" y="23"/>
                  </a:lnTo>
                  <a:lnTo>
                    <a:pt x="19" y="11"/>
                  </a:lnTo>
                  <a:lnTo>
                    <a:pt x="31" y="0"/>
                  </a:lnTo>
                  <a:close/>
                </a:path>
              </a:pathLst>
            </a:custGeom>
            <a:solidFill>
              <a:srgbClr val="000000"/>
            </a:solidFill>
            <a:ln w="9525">
              <a:noFill/>
              <a:round/>
              <a:headEnd/>
              <a:tailEnd/>
            </a:ln>
          </p:spPr>
          <p:txBody>
            <a:bodyPr/>
            <a:lstStyle/>
            <a:p>
              <a:endParaRPr lang="fa-IR"/>
            </a:p>
          </p:txBody>
        </p:sp>
        <p:sp>
          <p:nvSpPr>
            <p:cNvPr id="12417" name="Freeform 125"/>
            <p:cNvSpPr>
              <a:spLocks/>
            </p:cNvSpPr>
            <p:nvPr/>
          </p:nvSpPr>
          <p:spPr bwMode="auto">
            <a:xfrm>
              <a:off x="4619" y="2899"/>
              <a:ext cx="18" cy="118"/>
            </a:xfrm>
            <a:custGeom>
              <a:avLst/>
              <a:gdLst>
                <a:gd name="T0" fmla="*/ 16 w 37"/>
                <a:gd name="T1" fmla="*/ 0 h 238"/>
                <a:gd name="T2" fmla="*/ 18 w 37"/>
                <a:gd name="T3" fmla="*/ 12 h 238"/>
                <a:gd name="T4" fmla="*/ 19 w 37"/>
                <a:gd name="T5" fmla="*/ 27 h 238"/>
                <a:gd name="T6" fmla="*/ 23 w 37"/>
                <a:gd name="T7" fmla="*/ 40 h 238"/>
                <a:gd name="T8" fmla="*/ 27 w 37"/>
                <a:gd name="T9" fmla="*/ 55 h 238"/>
                <a:gd name="T10" fmla="*/ 29 w 37"/>
                <a:gd name="T11" fmla="*/ 71 h 238"/>
                <a:gd name="T12" fmla="*/ 31 w 37"/>
                <a:gd name="T13" fmla="*/ 86 h 238"/>
                <a:gd name="T14" fmla="*/ 33 w 37"/>
                <a:gd name="T15" fmla="*/ 101 h 238"/>
                <a:gd name="T16" fmla="*/ 37 w 37"/>
                <a:gd name="T17" fmla="*/ 118 h 238"/>
                <a:gd name="T18" fmla="*/ 37 w 37"/>
                <a:gd name="T19" fmla="*/ 131 h 238"/>
                <a:gd name="T20" fmla="*/ 37 w 37"/>
                <a:gd name="T21" fmla="*/ 148 h 238"/>
                <a:gd name="T22" fmla="*/ 35 w 37"/>
                <a:gd name="T23" fmla="*/ 162 h 238"/>
                <a:gd name="T24" fmla="*/ 35 w 37"/>
                <a:gd name="T25" fmla="*/ 179 h 238"/>
                <a:gd name="T26" fmla="*/ 33 w 37"/>
                <a:gd name="T27" fmla="*/ 194 h 238"/>
                <a:gd name="T28" fmla="*/ 31 w 37"/>
                <a:gd name="T29" fmla="*/ 207 h 238"/>
                <a:gd name="T30" fmla="*/ 29 w 37"/>
                <a:gd name="T31" fmla="*/ 223 h 238"/>
                <a:gd name="T32" fmla="*/ 25 w 37"/>
                <a:gd name="T33" fmla="*/ 238 h 238"/>
                <a:gd name="T34" fmla="*/ 16 w 37"/>
                <a:gd name="T35" fmla="*/ 230 h 238"/>
                <a:gd name="T36" fmla="*/ 8 w 37"/>
                <a:gd name="T37" fmla="*/ 223 h 238"/>
                <a:gd name="T38" fmla="*/ 2 w 37"/>
                <a:gd name="T39" fmla="*/ 213 h 238"/>
                <a:gd name="T40" fmla="*/ 2 w 37"/>
                <a:gd name="T41" fmla="*/ 204 h 238"/>
                <a:gd name="T42" fmla="*/ 0 w 37"/>
                <a:gd name="T43" fmla="*/ 190 h 238"/>
                <a:gd name="T44" fmla="*/ 2 w 37"/>
                <a:gd name="T45" fmla="*/ 177 h 238"/>
                <a:gd name="T46" fmla="*/ 2 w 37"/>
                <a:gd name="T47" fmla="*/ 162 h 238"/>
                <a:gd name="T48" fmla="*/ 6 w 37"/>
                <a:gd name="T49" fmla="*/ 147 h 238"/>
                <a:gd name="T50" fmla="*/ 8 w 37"/>
                <a:gd name="T51" fmla="*/ 131 h 238"/>
                <a:gd name="T52" fmla="*/ 12 w 37"/>
                <a:gd name="T53" fmla="*/ 114 h 238"/>
                <a:gd name="T54" fmla="*/ 12 w 37"/>
                <a:gd name="T55" fmla="*/ 99 h 238"/>
                <a:gd name="T56" fmla="*/ 16 w 37"/>
                <a:gd name="T57" fmla="*/ 84 h 238"/>
                <a:gd name="T58" fmla="*/ 14 w 37"/>
                <a:gd name="T59" fmla="*/ 69 h 238"/>
                <a:gd name="T60" fmla="*/ 14 w 37"/>
                <a:gd name="T61" fmla="*/ 55 h 238"/>
                <a:gd name="T62" fmla="*/ 10 w 37"/>
                <a:gd name="T63" fmla="*/ 42 h 238"/>
                <a:gd name="T64" fmla="*/ 6 w 37"/>
                <a:gd name="T65" fmla="*/ 33 h 238"/>
                <a:gd name="T66" fmla="*/ 8 w 37"/>
                <a:gd name="T67" fmla="*/ 23 h 238"/>
                <a:gd name="T68" fmla="*/ 10 w 37"/>
                <a:gd name="T69" fmla="*/ 15 h 238"/>
                <a:gd name="T70" fmla="*/ 10 w 37"/>
                <a:gd name="T71" fmla="*/ 6 h 238"/>
                <a:gd name="T72" fmla="*/ 16 w 37"/>
                <a:gd name="T73" fmla="*/ 0 h 238"/>
                <a:gd name="T74" fmla="*/ 16 w 37"/>
                <a:gd name="T75" fmla="*/ 0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238"/>
                <a:gd name="T116" fmla="*/ 37 w 37"/>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238">
                  <a:moveTo>
                    <a:pt x="16" y="0"/>
                  </a:moveTo>
                  <a:lnTo>
                    <a:pt x="18" y="12"/>
                  </a:lnTo>
                  <a:lnTo>
                    <a:pt x="19" y="27"/>
                  </a:lnTo>
                  <a:lnTo>
                    <a:pt x="23" y="40"/>
                  </a:lnTo>
                  <a:lnTo>
                    <a:pt x="27" y="55"/>
                  </a:lnTo>
                  <a:lnTo>
                    <a:pt x="29" y="71"/>
                  </a:lnTo>
                  <a:lnTo>
                    <a:pt x="31" y="86"/>
                  </a:lnTo>
                  <a:lnTo>
                    <a:pt x="33" y="101"/>
                  </a:lnTo>
                  <a:lnTo>
                    <a:pt x="37" y="118"/>
                  </a:lnTo>
                  <a:lnTo>
                    <a:pt x="37" y="131"/>
                  </a:lnTo>
                  <a:lnTo>
                    <a:pt x="37" y="148"/>
                  </a:lnTo>
                  <a:lnTo>
                    <a:pt x="35" y="162"/>
                  </a:lnTo>
                  <a:lnTo>
                    <a:pt x="35" y="179"/>
                  </a:lnTo>
                  <a:lnTo>
                    <a:pt x="33" y="194"/>
                  </a:lnTo>
                  <a:lnTo>
                    <a:pt x="31" y="207"/>
                  </a:lnTo>
                  <a:lnTo>
                    <a:pt x="29" y="223"/>
                  </a:lnTo>
                  <a:lnTo>
                    <a:pt x="25" y="238"/>
                  </a:lnTo>
                  <a:lnTo>
                    <a:pt x="16" y="230"/>
                  </a:lnTo>
                  <a:lnTo>
                    <a:pt x="8" y="223"/>
                  </a:lnTo>
                  <a:lnTo>
                    <a:pt x="2" y="213"/>
                  </a:lnTo>
                  <a:lnTo>
                    <a:pt x="2" y="204"/>
                  </a:lnTo>
                  <a:lnTo>
                    <a:pt x="0" y="190"/>
                  </a:lnTo>
                  <a:lnTo>
                    <a:pt x="2" y="177"/>
                  </a:lnTo>
                  <a:lnTo>
                    <a:pt x="2" y="162"/>
                  </a:lnTo>
                  <a:lnTo>
                    <a:pt x="6" y="147"/>
                  </a:lnTo>
                  <a:lnTo>
                    <a:pt x="8" y="131"/>
                  </a:lnTo>
                  <a:lnTo>
                    <a:pt x="12" y="114"/>
                  </a:lnTo>
                  <a:lnTo>
                    <a:pt x="12" y="99"/>
                  </a:lnTo>
                  <a:lnTo>
                    <a:pt x="16" y="84"/>
                  </a:lnTo>
                  <a:lnTo>
                    <a:pt x="14" y="69"/>
                  </a:lnTo>
                  <a:lnTo>
                    <a:pt x="14" y="55"/>
                  </a:lnTo>
                  <a:lnTo>
                    <a:pt x="10" y="42"/>
                  </a:lnTo>
                  <a:lnTo>
                    <a:pt x="6" y="33"/>
                  </a:lnTo>
                  <a:lnTo>
                    <a:pt x="8" y="23"/>
                  </a:lnTo>
                  <a:lnTo>
                    <a:pt x="10" y="15"/>
                  </a:lnTo>
                  <a:lnTo>
                    <a:pt x="10" y="6"/>
                  </a:lnTo>
                  <a:lnTo>
                    <a:pt x="16" y="0"/>
                  </a:lnTo>
                  <a:close/>
                </a:path>
              </a:pathLst>
            </a:custGeom>
            <a:solidFill>
              <a:srgbClr val="000000"/>
            </a:solidFill>
            <a:ln w="9525">
              <a:noFill/>
              <a:round/>
              <a:headEnd/>
              <a:tailEnd/>
            </a:ln>
          </p:spPr>
          <p:txBody>
            <a:bodyPr/>
            <a:lstStyle/>
            <a:p>
              <a:endParaRPr lang="fa-IR"/>
            </a:p>
          </p:txBody>
        </p:sp>
        <p:sp>
          <p:nvSpPr>
            <p:cNvPr id="12418" name="Freeform 126"/>
            <p:cNvSpPr>
              <a:spLocks/>
            </p:cNvSpPr>
            <p:nvPr/>
          </p:nvSpPr>
          <p:spPr bwMode="auto">
            <a:xfrm>
              <a:off x="3856" y="2926"/>
              <a:ext cx="33" cy="122"/>
            </a:xfrm>
            <a:custGeom>
              <a:avLst/>
              <a:gdLst>
                <a:gd name="T0" fmla="*/ 49 w 64"/>
                <a:gd name="T1" fmla="*/ 0 h 244"/>
                <a:gd name="T2" fmla="*/ 53 w 64"/>
                <a:gd name="T3" fmla="*/ 16 h 244"/>
                <a:gd name="T4" fmla="*/ 57 w 64"/>
                <a:gd name="T5" fmla="*/ 33 h 244"/>
                <a:gd name="T6" fmla="*/ 59 w 64"/>
                <a:gd name="T7" fmla="*/ 50 h 244"/>
                <a:gd name="T8" fmla="*/ 62 w 64"/>
                <a:gd name="T9" fmla="*/ 67 h 244"/>
                <a:gd name="T10" fmla="*/ 62 w 64"/>
                <a:gd name="T11" fmla="*/ 82 h 244"/>
                <a:gd name="T12" fmla="*/ 64 w 64"/>
                <a:gd name="T13" fmla="*/ 99 h 244"/>
                <a:gd name="T14" fmla="*/ 64 w 64"/>
                <a:gd name="T15" fmla="*/ 114 h 244"/>
                <a:gd name="T16" fmla="*/ 64 w 64"/>
                <a:gd name="T17" fmla="*/ 130 h 244"/>
                <a:gd name="T18" fmla="*/ 60 w 64"/>
                <a:gd name="T19" fmla="*/ 145 h 244"/>
                <a:gd name="T20" fmla="*/ 59 w 64"/>
                <a:gd name="T21" fmla="*/ 160 h 244"/>
                <a:gd name="T22" fmla="*/ 53 w 64"/>
                <a:gd name="T23" fmla="*/ 175 h 244"/>
                <a:gd name="T24" fmla="*/ 49 w 64"/>
                <a:gd name="T25" fmla="*/ 189 h 244"/>
                <a:gd name="T26" fmla="*/ 39 w 64"/>
                <a:gd name="T27" fmla="*/ 202 h 244"/>
                <a:gd name="T28" fmla="*/ 32 w 64"/>
                <a:gd name="T29" fmla="*/ 217 h 244"/>
                <a:gd name="T30" fmla="*/ 22 w 64"/>
                <a:gd name="T31" fmla="*/ 230 h 244"/>
                <a:gd name="T32" fmla="*/ 13 w 64"/>
                <a:gd name="T33" fmla="*/ 244 h 244"/>
                <a:gd name="T34" fmla="*/ 1 w 64"/>
                <a:gd name="T35" fmla="*/ 230 h 244"/>
                <a:gd name="T36" fmla="*/ 0 w 64"/>
                <a:gd name="T37" fmla="*/ 219 h 244"/>
                <a:gd name="T38" fmla="*/ 3 w 64"/>
                <a:gd name="T39" fmla="*/ 206 h 244"/>
                <a:gd name="T40" fmla="*/ 13 w 64"/>
                <a:gd name="T41" fmla="*/ 192 h 244"/>
                <a:gd name="T42" fmla="*/ 19 w 64"/>
                <a:gd name="T43" fmla="*/ 181 h 244"/>
                <a:gd name="T44" fmla="*/ 24 w 64"/>
                <a:gd name="T45" fmla="*/ 171 h 244"/>
                <a:gd name="T46" fmla="*/ 30 w 64"/>
                <a:gd name="T47" fmla="*/ 162 h 244"/>
                <a:gd name="T48" fmla="*/ 36 w 64"/>
                <a:gd name="T49" fmla="*/ 152 h 244"/>
                <a:gd name="T50" fmla="*/ 38 w 64"/>
                <a:gd name="T51" fmla="*/ 139 h 244"/>
                <a:gd name="T52" fmla="*/ 39 w 64"/>
                <a:gd name="T53" fmla="*/ 128 h 244"/>
                <a:gd name="T54" fmla="*/ 36 w 64"/>
                <a:gd name="T55" fmla="*/ 114 h 244"/>
                <a:gd name="T56" fmla="*/ 32 w 64"/>
                <a:gd name="T57" fmla="*/ 101 h 244"/>
                <a:gd name="T58" fmla="*/ 34 w 64"/>
                <a:gd name="T59" fmla="*/ 93 h 244"/>
                <a:gd name="T60" fmla="*/ 36 w 64"/>
                <a:gd name="T61" fmla="*/ 86 h 244"/>
                <a:gd name="T62" fmla="*/ 36 w 64"/>
                <a:gd name="T63" fmla="*/ 80 h 244"/>
                <a:gd name="T64" fmla="*/ 36 w 64"/>
                <a:gd name="T65" fmla="*/ 73 h 244"/>
                <a:gd name="T66" fmla="*/ 36 w 64"/>
                <a:gd name="T67" fmla="*/ 65 h 244"/>
                <a:gd name="T68" fmla="*/ 36 w 64"/>
                <a:gd name="T69" fmla="*/ 57 h 244"/>
                <a:gd name="T70" fmla="*/ 36 w 64"/>
                <a:gd name="T71" fmla="*/ 50 h 244"/>
                <a:gd name="T72" fmla="*/ 36 w 64"/>
                <a:gd name="T73" fmla="*/ 42 h 244"/>
                <a:gd name="T74" fmla="*/ 36 w 64"/>
                <a:gd name="T75" fmla="*/ 31 h 244"/>
                <a:gd name="T76" fmla="*/ 38 w 64"/>
                <a:gd name="T77" fmla="*/ 19 h 244"/>
                <a:gd name="T78" fmla="*/ 41 w 64"/>
                <a:gd name="T79" fmla="*/ 10 h 244"/>
                <a:gd name="T80" fmla="*/ 49 w 64"/>
                <a:gd name="T81" fmla="*/ 0 h 244"/>
                <a:gd name="T82" fmla="*/ 49 w 64"/>
                <a:gd name="T83" fmla="*/ 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244"/>
                <a:gd name="T128" fmla="*/ 64 w 64"/>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244">
                  <a:moveTo>
                    <a:pt x="49" y="0"/>
                  </a:moveTo>
                  <a:lnTo>
                    <a:pt x="53" y="16"/>
                  </a:lnTo>
                  <a:lnTo>
                    <a:pt x="57" y="33"/>
                  </a:lnTo>
                  <a:lnTo>
                    <a:pt x="59" y="50"/>
                  </a:lnTo>
                  <a:lnTo>
                    <a:pt x="62" y="67"/>
                  </a:lnTo>
                  <a:lnTo>
                    <a:pt x="62" y="82"/>
                  </a:lnTo>
                  <a:lnTo>
                    <a:pt x="64" y="99"/>
                  </a:lnTo>
                  <a:lnTo>
                    <a:pt x="64" y="114"/>
                  </a:lnTo>
                  <a:lnTo>
                    <a:pt x="64" y="130"/>
                  </a:lnTo>
                  <a:lnTo>
                    <a:pt x="60" y="145"/>
                  </a:lnTo>
                  <a:lnTo>
                    <a:pt x="59" y="160"/>
                  </a:lnTo>
                  <a:lnTo>
                    <a:pt x="53" y="175"/>
                  </a:lnTo>
                  <a:lnTo>
                    <a:pt x="49" y="189"/>
                  </a:lnTo>
                  <a:lnTo>
                    <a:pt x="39" y="202"/>
                  </a:lnTo>
                  <a:lnTo>
                    <a:pt x="32" y="217"/>
                  </a:lnTo>
                  <a:lnTo>
                    <a:pt x="22" y="230"/>
                  </a:lnTo>
                  <a:lnTo>
                    <a:pt x="13" y="244"/>
                  </a:lnTo>
                  <a:lnTo>
                    <a:pt x="1" y="230"/>
                  </a:lnTo>
                  <a:lnTo>
                    <a:pt x="0" y="219"/>
                  </a:lnTo>
                  <a:lnTo>
                    <a:pt x="3" y="206"/>
                  </a:lnTo>
                  <a:lnTo>
                    <a:pt x="13" y="192"/>
                  </a:lnTo>
                  <a:lnTo>
                    <a:pt x="19" y="181"/>
                  </a:lnTo>
                  <a:lnTo>
                    <a:pt x="24" y="171"/>
                  </a:lnTo>
                  <a:lnTo>
                    <a:pt x="30" y="162"/>
                  </a:lnTo>
                  <a:lnTo>
                    <a:pt x="36" y="152"/>
                  </a:lnTo>
                  <a:lnTo>
                    <a:pt x="38" y="139"/>
                  </a:lnTo>
                  <a:lnTo>
                    <a:pt x="39" y="128"/>
                  </a:lnTo>
                  <a:lnTo>
                    <a:pt x="36" y="114"/>
                  </a:lnTo>
                  <a:lnTo>
                    <a:pt x="32" y="101"/>
                  </a:lnTo>
                  <a:lnTo>
                    <a:pt x="34" y="93"/>
                  </a:lnTo>
                  <a:lnTo>
                    <a:pt x="36" y="86"/>
                  </a:lnTo>
                  <a:lnTo>
                    <a:pt x="36" y="80"/>
                  </a:lnTo>
                  <a:lnTo>
                    <a:pt x="36" y="73"/>
                  </a:lnTo>
                  <a:lnTo>
                    <a:pt x="36" y="65"/>
                  </a:lnTo>
                  <a:lnTo>
                    <a:pt x="36" y="57"/>
                  </a:lnTo>
                  <a:lnTo>
                    <a:pt x="36" y="50"/>
                  </a:lnTo>
                  <a:lnTo>
                    <a:pt x="36" y="42"/>
                  </a:lnTo>
                  <a:lnTo>
                    <a:pt x="36" y="31"/>
                  </a:lnTo>
                  <a:lnTo>
                    <a:pt x="38" y="19"/>
                  </a:lnTo>
                  <a:lnTo>
                    <a:pt x="41" y="10"/>
                  </a:lnTo>
                  <a:lnTo>
                    <a:pt x="49" y="0"/>
                  </a:lnTo>
                  <a:close/>
                </a:path>
              </a:pathLst>
            </a:custGeom>
            <a:solidFill>
              <a:srgbClr val="000000"/>
            </a:solidFill>
            <a:ln w="9525">
              <a:noFill/>
              <a:round/>
              <a:headEnd/>
              <a:tailEnd/>
            </a:ln>
          </p:spPr>
          <p:txBody>
            <a:bodyPr/>
            <a:lstStyle/>
            <a:p>
              <a:endParaRPr lang="fa-IR"/>
            </a:p>
          </p:txBody>
        </p:sp>
        <p:sp>
          <p:nvSpPr>
            <p:cNvPr id="12419" name="Freeform 127"/>
            <p:cNvSpPr>
              <a:spLocks/>
            </p:cNvSpPr>
            <p:nvPr/>
          </p:nvSpPr>
          <p:spPr bwMode="auto">
            <a:xfrm>
              <a:off x="3990" y="2926"/>
              <a:ext cx="6" cy="12"/>
            </a:xfrm>
            <a:custGeom>
              <a:avLst/>
              <a:gdLst>
                <a:gd name="T0" fmla="*/ 2 w 11"/>
                <a:gd name="T1" fmla="*/ 0 h 23"/>
                <a:gd name="T2" fmla="*/ 9 w 11"/>
                <a:gd name="T3" fmla="*/ 0 h 23"/>
                <a:gd name="T4" fmla="*/ 11 w 11"/>
                <a:gd name="T5" fmla="*/ 10 h 23"/>
                <a:gd name="T6" fmla="*/ 11 w 11"/>
                <a:gd name="T7" fmla="*/ 16 h 23"/>
                <a:gd name="T8" fmla="*/ 11 w 11"/>
                <a:gd name="T9" fmla="*/ 19 h 23"/>
                <a:gd name="T10" fmla="*/ 3 w 11"/>
                <a:gd name="T11" fmla="*/ 23 h 23"/>
                <a:gd name="T12" fmla="*/ 0 w 11"/>
                <a:gd name="T13" fmla="*/ 16 h 23"/>
                <a:gd name="T14" fmla="*/ 0 w 11"/>
                <a:gd name="T15" fmla="*/ 6 h 23"/>
                <a:gd name="T16" fmla="*/ 2 w 11"/>
                <a:gd name="T17" fmla="*/ 0 h 23"/>
                <a:gd name="T18" fmla="*/ 2 w 1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3"/>
                <a:gd name="T32" fmla="*/ 11 w 1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3">
                  <a:moveTo>
                    <a:pt x="2" y="0"/>
                  </a:moveTo>
                  <a:lnTo>
                    <a:pt x="9" y="0"/>
                  </a:lnTo>
                  <a:lnTo>
                    <a:pt x="11" y="10"/>
                  </a:lnTo>
                  <a:lnTo>
                    <a:pt x="11" y="16"/>
                  </a:lnTo>
                  <a:lnTo>
                    <a:pt x="11" y="19"/>
                  </a:lnTo>
                  <a:lnTo>
                    <a:pt x="3" y="23"/>
                  </a:lnTo>
                  <a:lnTo>
                    <a:pt x="0" y="16"/>
                  </a:lnTo>
                  <a:lnTo>
                    <a:pt x="0" y="6"/>
                  </a:lnTo>
                  <a:lnTo>
                    <a:pt x="2" y="0"/>
                  </a:lnTo>
                  <a:close/>
                </a:path>
              </a:pathLst>
            </a:custGeom>
            <a:solidFill>
              <a:srgbClr val="000000"/>
            </a:solidFill>
            <a:ln w="9525">
              <a:noFill/>
              <a:round/>
              <a:headEnd/>
              <a:tailEnd/>
            </a:ln>
          </p:spPr>
          <p:txBody>
            <a:bodyPr/>
            <a:lstStyle/>
            <a:p>
              <a:endParaRPr lang="fa-IR"/>
            </a:p>
          </p:txBody>
        </p:sp>
        <p:sp>
          <p:nvSpPr>
            <p:cNvPr id="12420" name="Freeform 128"/>
            <p:cNvSpPr>
              <a:spLocks/>
            </p:cNvSpPr>
            <p:nvPr/>
          </p:nvSpPr>
          <p:spPr bwMode="auto">
            <a:xfrm>
              <a:off x="4560" y="2926"/>
              <a:ext cx="25" cy="78"/>
            </a:xfrm>
            <a:custGeom>
              <a:avLst/>
              <a:gdLst>
                <a:gd name="T0" fmla="*/ 41 w 51"/>
                <a:gd name="T1" fmla="*/ 0 h 156"/>
                <a:gd name="T2" fmla="*/ 45 w 51"/>
                <a:gd name="T3" fmla="*/ 0 h 156"/>
                <a:gd name="T4" fmla="*/ 51 w 51"/>
                <a:gd name="T5" fmla="*/ 0 h 156"/>
                <a:gd name="T6" fmla="*/ 47 w 51"/>
                <a:gd name="T7" fmla="*/ 10 h 156"/>
                <a:gd name="T8" fmla="*/ 45 w 51"/>
                <a:gd name="T9" fmla="*/ 19 h 156"/>
                <a:gd name="T10" fmla="*/ 41 w 51"/>
                <a:gd name="T11" fmla="*/ 29 h 156"/>
                <a:gd name="T12" fmla="*/ 39 w 51"/>
                <a:gd name="T13" fmla="*/ 40 h 156"/>
                <a:gd name="T14" fmla="*/ 38 w 51"/>
                <a:gd name="T15" fmla="*/ 50 h 156"/>
                <a:gd name="T16" fmla="*/ 36 w 51"/>
                <a:gd name="T17" fmla="*/ 59 h 156"/>
                <a:gd name="T18" fmla="*/ 34 w 51"/>
                <a:gd name="T19" fmla="*/ 67 h 156"/>
                <a:gd name="T20" fmla="*/ 32 w 51"/>
                <a:gd name="T21" fmla="*/ 78 h 156"/>
                <a:gd name="T22" fmla="*/ 30 w 51"/>
                <a:gd name="T23" fmla="*/ 86 h 156"/>
                <a:gd name="T24" fmla="*/ 26 w 51"/>
                <a:gd name="T25" fmla="*/ 97 h 156"/>
                <a:gd name="T26" fmla="*/ 24 w 51"/>
                <a:gd name="T27" fmla="*/ 105 h 156"/>
                <a:gd name="T28" fmla="*/ 22 w 51"/>
                <a:gd name="T29" fmla="*/ 116 h 156"/>
                <a:gd name="T30" fmla="*/ 20 w 51"/>
                <a:gd name="T31" fmla="*/ 126 h 156"/>
                <a:gd name="T32" fmla="*/ 19 w 51"/>
                <a:gd name="T33" fmla="*/ 135 h 156"/>
                <a:gd name="T34" fmla="*/ 17 w 51"/>
                <a:gd name="T35" fmla="*/ 145 h 156"/>
                <a:gd name="T36" fmla="*/ 15 w 51"/>
                <a:gd name="T37" fmla="*/ 156 h 156"/>
                <a:gd name="T38" fmla="*/ 11 w 51"/>
                <a:gd name="T39" fmla="*/ 147 h 156"/>
                <a:gd name="T40" fmla="*/ 7 w 51"/>
                <a:gd name="T41" fmla="*/ 137 h 156"/>
                <a:gd name="T42" fmla="*/ 5 w 51"/>
                <a:gd name="T43" fmla="*/ 128 h 156"/>
                <a:gd name="T44" fmla="*/ 3 w 51"/>
                <a:gd name="T45" fmla="*/ 118 h 156"/>
                <a:gd name="T46" fmla="*/ 1 w 51"/>
                <a:gd name="T47" fmla="*/ 107 h 156"/>
                <a:gd name="T48" fmla="*/ 0 w 51"/>
                <a:gd name="T49" fmla="*/ 97 h 156"/>
                <a:gd name="T50" fmla="*/ 0 w 51"/>
                <a:gd name="T51" fmla="*/ 86 h 156"/>
                <a:gd name="T52" fmla="*/ 0 w 51"/>
                <a:gd name="T53" fmla="*/ 76 h 156"/>
                <a:gd name="T54" fmla="*/ 0 w 51"/>
                <a:gd name="T55" fmla="*/ 63 h 156"/>
                <a:gd name="T56" fmla="*/ 1 w 51"/>
                <a:gd name="T57" fmla="*/ 54 h 156"/>
                <a:gd name="T58" fmla="*/ 3 w 51"/>
                <a:gd name="T59" fmla="*/ 42 h 156"/>
                <a:gd name="T60" fmla="*/ 7 w 51"/>
                <a:gd name="T61" fmla="*/ 33 h 156"/>
                <a:gd name="T62" fmla="*/ 13 w 51"/>
                <a:gd name="T63" fmla="*/ 23 h 156"/>
                <a:gd name="T64" fmla="*/ 20 w 51"/>
                <a:gd name="T65" fmla="*/ 14 h 156"/>
                <a:gd name="T66" fmla="*/ 30 w 51"/>
                <a:gd name="T67" fmla="*/ 6 h 156"/>
                <a:gd name="T68" fmla="*/ 41 w 51"/>
                <a:gd name="T69" fmla="*/ 0 h 156"/>
                <a:gd name="T70" fmla="*/ 41 w 51"/>
                <a:gd name="T71" fmla="*/ 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156"/>
                <a:gd name="T110" fmla="*/ 51 w 51"/>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156">
                  <a:moveTo>
                    <a:pt x="41" y="0"/>
                  </a:moveTo>
                  <a:lnTo>
                    <a:pt x="45" y="0"/>
                  </a:lnTo>
                  <a:lnTo>
                    <a:pt x="51" y="0"/>
                  </a:lnTo>
                  <a:lnTo>
                    <a:pt x="47" y="10"/>
                  </a:lnTo>
                  <a:lnTo>
                    <a:pt x="45" y="19"/>
                  </a:lnTo>
                  <a:lnTo>
                    <a:pt x="41" y="29"/>
                  </a:lnTo>
                  <a:lnTo>
                    <a:pt x="39" y="40"/>
                  </a:lnTo>
                  <a:lnTo>
                    <a:pt x="38" y="50"/>
                  </a:lnTo>
                  <a:lnTo>
                    <a:pt x="36" y="59"/>
                  </a:lnTo>
                  <a:lnTo>
                    <a:pt x="34" y="67"/>
                  </a:lnTo>
                  <a:lnTo>
                    <a:pt x="32" y="78"/>
                  </a:lnTo>
                  <a:lnTo>
                    <a:pt x="30" y="86"/>
                  </a:lnTo>
                  <a:lnTo>
                    <a:pt x="26" y="97"/>
                  </a:lnTo>
                  <a:lnTo>
                    <a:pt x="24" y="105"/>
                  </a:lnTo>
                  <a:lnTo>
                    <a:pt x="22" y="116"/>
                  </a:lnTo>
                  <a:lnTo>
                    <a:pt x="20" y="126"/>
                  </a:lnTo>
                  <a:lnTo>
                    <a:pt x="19" y="135"/>
                  </a:lnTo>
                  <a:lnTo>
                    <a:pt x="17" y="145"/>
                  </a:lnTo>
                  <a:lnTo>
                    <a:pt x="15" y="156"/>
                  </a:lnTo>
                  <a:lnTo>
                    <a:pt x="11" y="147"/>
                  </a:lnTo>
                  <a:lnTo>
                    <a:pt x="7" y="137"/>
                  </a:lnTo>
                  <a:lnTo>
                    <a:pt x="5" y="128"/>
                  </a:lnTo>
                  <a:lnTo>
                    <a:pt x="3" y="118"/>
                  </a:lnTo>
                  <a:lnTo>
                    <a:pt x="1" y="107"/>
                  </a:lnTo>
                  <a:lnTo>
                    <a:pt x="0" y="97"/>
                  </a:lnTo>
                  <a:lnTo>
                    <a:pt x="0" y="86"/>
                  </a:lnTo>
                  <a:lnTo>
                    <a:pt x="0" y="76"/>
                  </a:lnTo>
                  <a:lnTo>
                    <a:pt x="0" y="63"/>
                  </a:lnTo>
                  <a:lnTo>
                    <a:pt x="1" y="54"/>
                  </a:lnTo>
                  <a:lnTo>
                    <a:pt x="3" y="42"/>
                  </a:lnTo>
                  <a:lnTo>
                    <a:pt x="7" y="33"/>
                  </a:lnTo>
                  <a:lnTo>
                    <a:pt x="13" y="23"/>
                  </a:lnTo>
                  <a:lnTo>
                    <a:pt x="20" y="14"/>
                  </a:lnTo>
                  <a:lnTo>
                    <a:pt x="30" y="6"/>
                  </a:lnTo>
                  <a:lnTo>
                    <a:pt x="41" y="0"/>
                  </a:lnTo>
                  <a:close/>
                </a:path>
              </a:pathLst>
            </a:custGeom>
            <a:solidFill>
              <a:srgbClr val="000000"/>
            </a:solidFill>
            <a:ln w="9525">
              <a:noFill/>
              <a:round/>
              <a:headEnd/>
              <a:tailEnd/>
            </a:ln>
          </p:spPr>
          <p:txBody>
            <a:bodyPr/>
            <a:lstStyle/>
            <a:p>
              <a:endParaRPr lang="fa-IR"/>
            </a:p>
          </p:txBody>
        </p:sp>
        <p:sp>
          <p:nvSpPr>
            <p:cNvPr id="12421" name="Freeform 129"/>
            <p:cNvSpPr>
              <a:spLocks/>
            </p:cNvSpPr>
            <p:nvPr/>
          </p:nvSpPr>
          <p:spPr bwMode="auto">
            <a:xfrm>
              <a:off x="4952" y="2939"/>
              <a:ext cx="172" cy="242"/>
            </a:xfrm>
            <a:custGeom>
              <a:avLst/>
              <a:gdLst>
                <a:gd name="T0" fmla="*/ 277 w 342"/>
                <a:gd name="T1" fmla="*/ 0 h 485"/>
                <a:gd name="T2" fmla="*/ 310 w 342"/>
                <a:gd name="T3" fmla="*/ 8 h 485"/>
                <a:gd name="T4" fmla="*/ 327 w 342"/>
                <a:gd name="T5" fmla="*/ 29 h 485"/>
                <a:gd name="T6" fmla="*/ 334 w 342"/>
                <a:gd name="T7" fmla="*/ 63 h 485"/>
                <a:gd name="T8" fmla="*/ 334 w 342"/>
                <a:gd name="T9" fmla="*/ 103 h 485"/>
                <a:gd name="T10" fmla="*/ 329 w 342"/>
                <a:gd name="T11" fmla="*/ 145 h 485"/>
                <a:gd name="T12" fmla="*/ 329 w 342"/>
                <a:gd name="T13" fmla="*/ 186 h 485"/>
                <a:gd name="T14" fmla="*/ 334 w 342"/>
                <a:gd name="T15" fmla="*/ 222 h 485"/>
                <a:gd name="T16" fmla="*/ 342 w 342"/>
                <a:gd name="T17" fmla="*/ 253 h 485"/>
                <a:gd name="T18" fmla="*/ 338 w 342"/>
                <a:gd name="T19" fmla="*/ 274 h 485"/>
                <a:gd name="T20" fmla="*/ 336 w 342"/>
                <a:gd name="T21" fmla="*/ 289 h 485"/>
                <a:gd name="T22" fmla="*/ 329 w 342"/>
                <a:gd name="T23" fmla="*/ 297 h 485"/>
                <a:gd name="T24" fmla="*/ 312 w 342"/>
                <a:gd name="T25" fmla="*/ 295 h 485"/>
                <a:gd name="T26" fmla="*/ 296 w 342"/>
                <a:gd name="T27" fmla="*/ 295 h 485"/>
                <a:gd name="T28" fmla="*/ 293 w 342"/>
                <a:gd name="T29" fmla="*/ 306 h 485"/>
                <a:gd name="T30" fmla="*/ 281 w 342"/>
                <a:gd name="T31" fmla="*/ 314 h 485"/>
                <a:gd name="T32" fmla="*/ 262 w 342"/>
                <a:gd name="T33" fmla="*/ 304 h 485"/>
                <a:gd name="T34" fmla="*/ 249 w 342"/>
                <a:gd name="T35" fmla="*/ 289 h 485"/>
                <a:gd name="T36" fmla="*/ 243 w 342"/>
                <a:gd name="T37" fmla="*/ 266 h 485"/>
                <a:gd name="T38" fmla="*/ 239 w 342"/>
                <a:gd name="T39" fmla="*/ 240 h 485"/>
                <a:gd name="T40" fmla="*/ 239 w 342"/>
                <a:gd name="T41" fmla="*/ 213 h 485"/>
                <a:gd name="T42" fmla="*/ 237 w 342"/>
                <a:gd name="T43" fmla="*/ 188 h 485"/>
                <a:gd name="T44" fmla="*/ 236 w 342"/>
                <a:gd name="T45" fmla="*/ 164 h 485"/>
                <a:gd name="T46" fmla="*/ 218 w 342"/>
                <a:gd name="T47" fmla="*/ 162 h 485"/>
                <a:gd name="T48" fmla="*/ 186 w 342"/>
                <a:gd name="T49" fmla="*/ 183 h 485"/>
                <a:gd name="T50" fmla="*/ 156 w 342"/>
                <a:gd name="T51" fmla="*/ 209 h 485"/>
                <a:gd name="T52" fmla="*/ 131 w 342"/>
                <a:gd name="T53" fmla="*/ 240 h 485"/>
                <a:gd name="T54" fmla="*/ 110 w 342"/>
                <a:gd name="T55" fmla="*/ 272 h 485"/>
                <a:gd name="T56" fmla="*/ 97 w 342"/>
                <a:gd name="T57" fmla="*/ 306 h 485"/>
                <a:gd name="T58" fmla="*/ 91 w 342"/>
                <a:gd name="T59" fmla="*/ 340 h 485"/>
                <a:gd name="T60" fmla="*/ 95 w 342"/>
                <a:gd name="T61" fmla="*/ 376 h 485"/>
                <a:gd name="T62" fmla="*/ 104 w 342"/>
                <a:gd name="T63" fmla="*/ 407 h 485"/>
                <a:gd name="T64" fmla="*/ 104 w 342"/>
                <a:gd name="T65" fmla="*/ 432 h 485"/>
                <a:gd name="T66" fmla="*/ 102 w 342"/>
                <a:gd name="T67" fmla="*/ 451 h 485"/>
                <a:gd name="T68" fmla="*/ 95 w 342"/>
                <a:gd name="T69" fmla="*/ 466 h 485"/>
                <a:gd name="T70" fmla="*/ 80 w 342"/>
                <a:gd name="T71" fmla="*/ 481 h 485"/>
                <a:gd name="T72" fmla="*/ 57 w 342"/>
                <a:gd name="T73" fmla="*/ 485 h 485"/>
                <a:gd name="T74" fmla="*/ 36 w 342"/>
                <a:gd name="T75" fmla="*/ 475 h 485"/>
                <a:gd name="T76" fmla="*/ 19 w 342"/>
                <a:gd name="T77" fmla="*/ 458 h 485"/>
                <a:gd name="T78" fmla="*/ 13 w 342"/>
                <a:gd name="T79" fmla="*/ 441 h 485"/>
                <a:gd name="T80" fmla="*/ 9 w 342"/>
                <a:gd name="T81" fmla="*/ 426 h 485"/>
                <a:gd name="T82" fmla="*/ 9 w 342"/>
                <a:gd name="T83" fmla="*/ 409 h 485"/>
                <a:gd name="T84" fmla="*/ 11 w 342"/>
                <a:gd name="T85" fmla="*/ 392 h 485"/>
                <a:gd name="T86" fmla="*/ 13 w 342"/>
                <a:gd name="T87" fmla="*/ 371 h 485"/>
                <a:gd name="T88" fmla="*/ 9 w 342"/>
                <a:gd name="T89" fmla="*/ 346 h 485"/>
                <a:gd name="T90" fmla="*/ 4 w 342"/>
                <a:gd name="T91" fmla="*/ 316 h 485"/>
                <a:gd name="T92" fmla="*/ 0 w 342"/>
                <a:gd name="T93" fmla="*/ 289 h 485"/>
                <a:gd name="T94" fmla="*/ 0 w 342"/>
                <a:gd name="T95" fmla="*/ 262 h 485"/>
                <a:gd name="T96" fmla="*/ 4 w 342"/>
                <a:gd name="T97" fmla="*/ 238 h 485"/>
                <a:gd name="T98" fmla="*/ 15 w 342"/>
                <a:gd name="T99" fmla="*/ 222 h 485"/>
                <a:gd name="T100" fmla="*/ 36 w 342"/>
                <a:gd name="T101" fmla="*/ 213 h 485"/>
                <a:gd name="T102" fmla="*/ 63 w 342"/>
                <a:gd name="T103" fmla="*/ 198 h 485"/>
                <a:gd name="T104" fmla="*/ 89 w 342"/>
                <a:gd name="T105" fmla="*/ 169 h 485"/>
                <a:gd name="T106" fmla="*/ 118 w 342"/>
                <a:gd name="T107" fmla="*/ 141 h 485"/>
                <a:gd name="T108" fmla="*/ 146 w 342"/>
                <a:gd name="T109" fmla="*/ 114 h 485"/>
                <a:gd name="T110" fmla="*/ 173 w 342"/>
                <a:gd name="T111" fmla="*/ 89 h 485"/>
                <a:gd name="T112" fmla="*/ 199 w 342"/>
                <a:gd name="T113" fmla="*/ 63 h 485"/>
                <a:gd name="T114" fmla="*/ 222 w 342"/>
                <a:gd name="T115" fmla="*/ 38 h 485"/>
                <a:gd name="T116" fmla="*/ 245 w 342"/>
                <a:gd name="T117" fmla="*/ 15 h 485"/>
                <a:gd name="T118" fmla="*/ 255 w 342"/>
                <a:gd name="T119" fmla="*/ 4 h 4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2"/>
                <a:gd name="T181" fmla="*/ 0 h 485"/>
                <a:gd name="T182" fmla="*/ 342 w 342"/>
                <a:gd name="T183" fmla="*/ 485 h 4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2" h="485">
                  <a:moveTo>
                    <a:pt x="255" y="4"/>
                  </a:moveTo>
                  <a:lnTo>
                    <a:pt x="277" y="0"/>
                  </a:lnTo>
                  <a:lnTo>
                    <a:pt x="296" y="2"/>
                  </a:lnTo>
                  <a:lnTo>
                    <a:pt x="310" y="8"/>
                  </a:lnTo>
                  <a:lnTo>
                    <a:pt x="321" y="17"/>
                  </a:lnTo>
                  <a:lnTo>
                    <a:pt x="327" y="29"/>
                  </a:lnTo>
                  <a:lnTo>
                    <a:pt x="333" y="46"/>
                  </a:lnTo>
                  <a:lnTo>
                    <a:pt x="334" y="63"/>
                  </a:lnTo>
                  <a:lnTo>
                    <a:pt x="336" y="82"/>
                  </a:lnTo>
                  <a:lnTo>
                    <a:pt x="334" y="103"/>
                  </a:lnTo>
                  <a:lnTo>
                    <a:pt x="333" y="124"/>
                  </a:lnTo>
                  <a:lnTo>
                    <a:pt x="329" y="145"/>
                  </a:lnTo>
                  <a:lnTo>
                    <a:pt x="329" y="167"/>
                  </a:lnTo>
                  <a:lnTo>
                    <a:pt x="329" y="186"/>
                  </a:lnTo>
                  <a:lnTo>
                    <a:pt x="331" y="205"/>
                  </a:lnTo>
                  <a:lnTo>
                    <a:pt x="334" y="222"/>
                  </a:lnTo>
                  <a:lnTo>
                    <a:pt x="340" y="240"/>
                  </a:lnTo>
                  <a:lnTo>
                    <a:pt x="342" y="253"/>
                  </a:lnTo>
                  <a:lnTo>
                    <a:pt x="340" y="266"/>
                  </a:lnTo>
                  <a:lnTo>
                    <a:pt x="338" y="274"/>
                  </a:lnTo>
                  <a:lnTo>
                    <a:pt x="338" y="281"/>
                  </a:lnTo>
                  <a:lnTo>
                    <a:pt x="336" y="289"/>
                  </a:lnTo>
                  <a:lnTo>
                    <a:pt x="336" y="299"/>
                  </a:lnTo>
                  <a:lnTo>
                    <a:pt x="329" y="297"/>
                  </a:lnTo>
                  <a:lnTo>
                    <a:pt x="321" y="297"/>
                  </a:lnTo>
                  <a:lnTo>
                    <a:pt x="312" y="295"/>
                  </a:lnTo>
                  <a:lnTo>
                    <a:pt x="304" y="295"/>
                  </a:lnTo>
                  <a:lnTo>
                    <a:pt x="296" y="295"/>
                  </a:lnTo>
                  <a:lnTo>
                    <a:pt x="293" y="300"/>
                  </a:lnTo>
                  <a:lnTo>
                    <a:pt x="293" y="306"/>
                  </a:lnTo>
                  <a:lnTo>
                    <a:pt x="294" y="316"/>
                  </a:lnTo>
                  <a:lnTo>
                    <a:pt x="281" y="314"/>
                  </a:lnTo>
                  <a:lnTo>
                    <a:pt x="272" y="312"/>
                  </a:lnTo>
                  <a:lnTo>
                    <a:pt x="262" y="304"/>
                  </a:lnTo>
                  <a:lnTo>
                    <a:pt x="256" y="299"/>
                  </a:lnTo>
                  <a:lnTo>
                    <a:pt x="249" y="289"/>
                  </a:lnTo>
                  <a:lnTo>
                    <a:pt x="247" y="278"/>
                  </a:lnTo>
                  <a:lnTo>
                    <a:pt x="243" y="266"/>
                  </a:lnTo>
                  <a:lnTo>
                    <a:pt x="243" y="255"/>
                  </a:lnTo>
                  <a:lnTo>
                    <a:pt x="239" y="240"/>
                  </a:lnTo>
                  <a:lnTo>
                    <a:pt x="239" y="228"/>
                  </a:lnTo>
                  <a:lnTo>
                    <a:pt x="239" y="213"/>
                  </a:lnTo>
                  <a:lnTo>
                    <a:pt x="239" y="202"/>
                  </a:lnTo>
                  <a:lnTo>
                    <a:pt x="237" y="188"/>
                  </a:lnTo>
                  <a:lnTo>
                    <a:pt x="237" y="175"/>
                  </a:lnTo>
                  <a:lnTo>
                    <a:pt x="236" y="164"/>
                  </a:lnTo>
                  <a:lnTo>
                    <a:pt x="236" y="154"/>
                  </a:lnTo>
                  <a:lnTo>
                    <a:pt x="218" y="162"/>
                  </a:lnTo>
                  <a:lnTo>
                    <a:pt x="203" y="173"/>
                  </a:lnTo>
                  <a:lnTo>
                    <a:pt x="186" y="183"/>
                  </a:lnTo>
                  <a:lnTo>
                    <a:pt x="173" y="196"/>
                  </a:lnTo>
                  <a:lnTo>
                    <a:pt x="156" y="209"/>
                  </a:lnTo>
                  <a:lnTo>
                    <a:pt x="144" y="224"/>
                  </a:lnTo>
                  <a:lnTo>
                    <a:pt x="131" y="240"/>
                  </a:lnTo>
                  <a:lnTo>
                    <a:pt x="121" y="257"/>
                  </a:lnTo>
                  <a:lnTo>
                    <a:pt x="110" y="272"/>
                  </a:lnTo>
                  <a:lnTo>
                    <a:pt x="102" y="289"/>
                  </a:lnTo>
                  <a:lnTo>
                    <a:pt x="97" y="306"/>
                  </a:lnTo>
                  <a:lnTo>
                    <a:pt x="93" y="323"/>
                  </a:lnTo>
                  <a:lnTo>
                    <a:pt x="91" y="340"/>
                  </a:lnTo>
                  <a:lnTo>
                    <a:pt x="93" y="359"/>
                  </a:lnTo>
                  <a:lnTo>
                    <a:pt x="95" y="376"/>
                  </a:lnTo>
                  <a:lnTo>
                    <a:pt x="102" y="395"/>
                  </a:lnTo>
                  <a:lnTo>
                    <a:pt x="104" y="407"/>
                  </a:lnTo>
                  <a:lnTo>
                    <a:pt x="106" y="420"/>
                  </a:lnTo>
                  <a:lnTo>
                    <a:pt x="104" y="432"/>
                  </a:lnTo>
                  <a:lnTo>
                    <a:pt x="104" y="441"/>
                  </a:lnTo>
                  <a:lnTo>
                    <a:pt x="102" y="451"/>
                  </a:lnTo>
                  <a:lnTo>
                    <a:pt x="99" y="458"/>
                  </a:lnTo>
                  <a:lnTo>
                    <a:pt x="95" y="466"/>
                  </a:lnTo>
                  <a:lnTo>
                    <a:pt x="91" y="473"/>
                  </a:lnTo>
                  <a:lnTo>
                    <a:pt x="80" y="481"/>
                  </a:lnTo>
                  <a:lnTo>
                    <a:pt x="68" y="485"/>
                  </a:lnTo>
                  <a:lnTo>
                    <a:pt x="57" y="485"/>
                  </a:lnTo>
                  <a:lnTo>
                    <a:pt x="44" y="481"/>
                  </a:lnTo>
                  <a:lnTo>
                    <a:pt x="36" y="475"/>
                  </a:lnTo>
                  <a:lnTo>
                    <a:pt x="26" y="468"/>
                  </a:lnTo>
                  <a:lnTo>
                    <a:pt x="19" y="458"/>
                  </a:lnTo>
                  <a:lnTo>
                    <a:pt x="15" y="447"/>
                  </a:lnTo>
                  <a:lnTo>
                    <a:pt x="13" y="441"/>
                  </a:lnTo>
                  <a:lnTo>
                    <a:pt x="11" y="434"/>
                  </a:lnTo>
                  <a:lnTo>
                    <a:pt x="9" y="426"/>
                  </a:lnTo>
                  <a:lnTo>
                    <a:pt x="9" y="418"/>
                  </a:lnTo>
                  <a:lnTo>
                    <a:pt x="9" y="409"/>
                  </a:lnTo>
                  <a:lnTo>
                    <a:pt x="9" y="401"/>
                  </a:lnTo>
                  <a:lnTo>
                    <a:pt x="11" y="392"/>
                  </a:lnTo>
                  <a:lnTo>
                    <a:pt x="15" y="384"/>
                  </a:lnTo>
                  <a:lnTo>
                    <a:pt x="13" y="371"/>
                  </a:lnTo>
                  <a:lnTo>
                    <a:pt x="13" y="359"/>
                  </a:lnTo>
                  <a:lnTo>
                    <a:pt x="9" y="346"/>
                  </a:lnTo>
                  <a:lnTo>
                    <a:pt x="7" y="333"/>
                  </a:lnTo>
                  <a:lnTo>
                    <a:pt x="4" y="316"/>
                  </a:lnTo>
                  <a:lnTo>
                    <a:pt x="2" y="302"/>
                  </a:lnTo>
                  <a:lnTo>
                    <a:pt x="0" y="289"/>
                  </a:lnTo>
                  <a:lnTo>
                    <a:pt x="0" y="276"/>
                  </a:lnTo>
                  <a:lnTo>
                    <a:pt x="0" y="262"/>
                  </a:lnTo>
                  <a:lnTo>
                    <a:pt x="0" y="249"/>
                  </a:lnTo>
                  <a:lnTo>
                    <a:pt x="4" y="238"/>
                  </a:lnTo>
                  <a:lnTo>
                    <a:pt x="7" y="230"/>
                  </a:lnTo>
                  <a:lnTo>
                    <a:pt x="15" y="222"/>
                  </a:lnTo>
                  <a:lnTo>
                    <a:pt x="25" y="217"/>
                  </a:lnTo>
                  <a:lnTo>
                    <a:pt x="36" y="213"/>
                  </a:lnTo>
                  <a:lnTo>
                    <a:pt x="51" y="213"/>
                  </a:lnTo>
                  <a:lnTo>
                    <a:pt x="63" y="198"/>
                  </a:lnTo>
                  <a:lnTo>
                    <a:pt x="76" y="184"/>
                  </a:lnTo>
                  <a:lnTo>
                    <a:pt x="89" y="169"/>
                  </a:lnTo>
                  <a:lnTo>
                    <a:pt x="104" y="156"/>
                  </a:lnTo>
                  <a:lnTo>
                    <a:pt x="118" y="141"/>
                  </a:lnTo>
                  <a:lnTo>
                    <a:pt x="133" y="127"/>
                  </a:lnTo>
                  <a:lnTo>
                    <a:pt x="146" y="114"/>
                  </a:lnTo>
                  <a:lnTo>
                    <a:pt x="160" y="103"/>
                  </a:lnTo>
                  <a:lnTo>
                    <a:pt x="173" y="89"/>
                  </a:lnTo>
                  <a:lnTo>
                    <a:pt x="186" y="76"/>
                  </a:lnTo>
                  <a:lnTo>
                    <a:pt x="199" y="63"/>
                  </a:lnTo>
                  <a:lnTo>
                    <a:pt x="213" y="51"/>
                  </a:lnTo>
                  <a:lnTo>
                    <a:pt x="222" y="38"/>
                  </a:lnTo>
                  <a:lnTo>
                    <a:pt x="236" y="27"/>
                  </a:lnTo>
                  <a:lnTo>
                    <a:pt x="245" y="15"/>
                  </a:lnTo>
                  <a:lnTo>
                    <a:pt x="255" y="4"/>
                  </a:lnTo>
                  <a:close/>
                </a:path>
              </a:pathLst>
            </a:custGeom>
            <a:solidFill>
              <a:srgbClr val="E6B380"/>
            </a:solidFill>
            <a:ln w="9525">
              <a:noFill/>
              <a:round/>
              <a:headEnd/>
              <a:tailEnd/>
            </a:ln>
          </p:spPr>
          <p:txBody>
            <a:bodyPr/>
            <a:lstStyle/>
            <a:p>
              <a:endParaRPr lang="fa-IR"/>
            </a:p>
          </p:txBody>
        </p:sp>
        <p:sp>
          <p:nvSpPr>
            <p:cNvPr id="12422" name="Freeform 130"/>
            <p:cNvSpPr>
              <a:spLocks/>
            </p:cNvSpPr>
            <p:nvPr/>
          </p:nvSpPr>
          <p:spPr bwMode="auto">
            <a:xfrm>
              <a:off x="4759" y="2988"/>
              <a:ext cx="180" cy="179"/>
            </a:xfrm>
            <a:custGeom>
              <a:avLst/>
              <a:gdLst>
                <a:gd name="T0" fmla="*/ 74 w 359"/>
                <a:gd name="T1" fmla="*/ 9 h 357"/>
                <a:gd name="T2" fmla="*/ 169 w 359"/>
                <a:gd name="T3" fmla="*/ 30 h 357"/>
                <a:gd name="T4" fmla="*/ 258 w 359"/>
                <a:gd name="T5" fmla="*/ 61 h 357"/>
                <a:gd name="T6" fmla="*/ 340 w 359"/>
                <a:gd name="T7" fmla="*/ 104 h 357"/>
                <a:gd name="T8" fmla="*/ 350 w 359"/>
                <a:gd name="T9" fmla="*/ 141 h 357"/>
                <a:gd name="T10" fmla="*/ 296 w 359"/>
                <a:gd name="T11" fmla="*/ 127 h 357"/>
                <a:gd name="T12" fmla="*/ 228 w 359"/>
                <a:gd name="T13" fmla="*/ 99 h 357"/>
                <a:gd name="T14" fmla="*/ 158 w 359"/>
                <a:gd name="T15" fmla="*/ 76 h 357"/>
                <a:gd name="T16" fmla="*/ 83 w 359"/>
                <a:gd name="T17" fmla="*/ 61 h 357"/>
                <a:gd name="T18" fmla="*/ 95 w 359"/>
                <a:gd name="T19" fmla="*/ 89 h 357"/>
                <a:gd name="T20" fmla="*/ 150 w 359"/>
                <a:gd name="T21" fmla="*/ 118 h 357"/>
                <a:gd name="T22" fmla="*/ 215 w 359"/>
                <a:gd name="T23" fmla="*/ 137 h 357"/>
                <a:gd name="T24" fmla="*/ 277 w 359"/>
                <a:gd name="T25" fmla="*/ 158 h 357"/>
                <a:gd name="T26" fmla="*/ 255 w 359"/>
                <a:gd name="T27" fmla="*/ 165 h 357"/>
                <a:gd name="T28" fmla="*/ 203 w 359"/>
                <a:gd name="T29" fmla="*/ 158 h 357"/>
                <a:gd name="T30" fmla="*/ 152 w 359"/>
                <a:gd name="T31" fmla="*/ 144 h 357"/>
                <a:gd name="T32" fmla="*/ 99 w 359"/>
                <a:gd name="T33" fmla="*/ 133 h 357"/>
                <a:gd name="T34" fmla="*/ 120 w 359"/>
                <a:gd name="T35" fmla="*/ 148 h 357"/>
                <a:gd name="T36" fmla="*/ 173 w 359"/>
                <a:gd name="T37" fmla="*/ 161 h 357"/>
                <a:gd name="T38" fmla="*/ 224 w 359"/>
                <a:gd name="T39" fmla="*/ 175 h 357"/>
                <a:gd name="T40" fmla="*/ 270 w 359"/>
                <a:gd name="T41" fmla="*/ 200 h 357"/>
                <a:gd name="T42" fmla="*/ 237 w 359"/>
                <a:gd name="T43" fmla="*/ 203 h 357"/>
                <a:gd name="T44" fmla="*/ 182 w 359"/>
                <a:gd name="T45" fmla="*/ 198 h 357"/>
                <a:gd name="T46" fmla="*/ 131 w 359"/>
                <a:gd name="T47" fmla="*/ 188 h 357"/>
                <a:gd name="T48" fmla="*/ 78 w 359"/>
                <a:gd name="T49" fmla="*/ 177 h 357"/>
                <a:gd name="T50" fmla="*/ 97 w 359"/>
                <a:gd name="T51" fmla="*/ 194 h 357"/>
                <a:gd name="T52" fmla="*/ 152 w 359"/>
                <a:gd name="T53" fmla="*/ 213 h 357"/>
                <a:gd name="T54" fmla="*/ 211 w 359"/>
                <a:gd name="T55" fmla="*/ 230 h 357"/>
                <a:gd name="T56" fmla="*/ 266 w 359"/>
                <a:gd name="T57" fmla="*/ 257 h 357"/>
                <a:gd name="T58" fmla="*/ 251 w 359"/>
                <a:gd name="T59" fmla="*/ 266 h 357"/>
                <a:gd name="T60" fmla="*/ 215 w 359"/>
                <a:gd name="T61" fmla="*/ 258 h 357"/>
                <a:gd name="T62" fmla="*/ 177 w 359"/>
                <a:gd name="T63" fmla="*/ 247 h 357"/>
                <a:gd name="T64" fmla="*/ 139 w 359"/>
                <a:gd name="T65" fmla="*/ 239 h 357"/>
                <a:gd name="T66" fmla="*/ 161 w 359"/>
                <a:gd name="T67" fmla="*/ 257 h 357"/>
                <a:gd name="T68" fmla="*/ 209 w 359"/>
                <a:gd name="T69" fmla="*/ 281 h 357"/>
                <a:gd name="T70" fmla="*/ 194 w 359"/>
                <a:gd name="T71" fmla="*/ 289 h 357"/>
                <a:gd name="T72" fmla="*/ 158 w 359"/>
                <a:gd name="T73" fmla="*/ 283 h 357"/>
                <a:gd name="T74" fmla="*/ 116 w 359"/>
                <a:gd name="T75" fmla="*/ 266 h 357"/>
                <a:gd name="T76" fmla="*/ 74 w 359"/>
                <a:gd name="T77" fmla="*/ 260 h 357"/>
                <a:gd name="T78" fmla="*/ 93 w 359"/>
                <a:gd name="T79" fmla="*/ 277 h 357"/>
                <a:gd name="T80" fmla="*/ 135 w 359"/>
                <a:gd name="T81" fmla="*/ 296 h 357"/>
                <a:gd name="T82" fmla="*/ 179 w 359"/>
                <a:gd name="T83" fmla="*/ 319 h 357"/>
                <a:gd name="T84" fmla="*/ 220 w 359"/>
                <a:gd name="T85" fmla="*/ 348 h 357"/>
                <a:gd name="T86" fmla="*/ 175 w 359"/>
                <a:gd name="T87" fmla="*/ 340 h 357"/>
                <a:gd name="T88" fmla="*/ 91 w 359"/>
                <a:gd name="T89" fmla="*/ 315 h 357"/>
                <a:gd name="T90" fmla="*/ 28 w 359"/>
                <a:gd name="T91" fmla="*/ 274 h 357"/>
                <a:gd name="T92" fmla="*/ 11 w 359"/>
                <a:gd name="T93" fmla="*/ 203 h 357"/>
                <a:gd name="T94" fmla="*/ 15 w 359"/>
                <a:gd name="T95" fmla="*/ 144 h 357"/>
                <a:gd name="T96" fmla="*/ 17 w 359"/>
                <a:gd name="T97" fmla="*/ 97 h 357"/>
                <a:gd name="T98" fmla="*/ 15 w 359"/>
                <a:gd name="T99" fmla="*/ 47 h 357"/>
                <a:gd name="T100" fmla="*/ 4 w 359"/>
                <a:gd name="T101" fmla="*/ 8 h 357"/>
                <a:gd name="T102" fmla="*/ 6 w 359"/>
                <a:gd name="T103" fmla="*/ 0 h 3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9"/>
                <a:gd name="T157" fmla="*/ 0 h 357"/>
                <a:gd name="T158" fmla="*/ 359 w 359"/>
                <a:gd name="T159" fmla="*/ 357 h 3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9" h="357">
                  <a:moveTo>
                    <a:pt x="6" y="0"/>
                  </a:moveTo>
                  <a:lnTo>
                    <a:pt x="28" y="2"/>
                  </a:lnTo>
                  <a:lnTo>
                    <a:pt x="51" y="6"/>
                  </a:lnTo>
                  <a:lnTo>
                    <a:pt x="74" y="9"/>
                  </a:lnTo>
                  <a:lnTo>
                    <a:pt x="99" y="15"/>
                  </a:lnTo>
                  <a:lnTo>
                    <a:pt x="122" y="19"/>
                  </a:lnTo>
                  <a:lnTo>
                    <a:pt x="144" y="25"/>
                  </a:lnTo>
                  <a:lnTo>
                    <a:pt x="169" y="30"/>
                  </a:lnTo>
                  <a:lnTo>
                    <a:pt x="194" y="38"/>
                  </a:lnTo>
                  <a:lnTo>
                    <a:pt x="215" y="46"/>
                  </a:lnTo>
                  <a:lnTo>
                    <a:pt x="237" y="53"/>
                  </a:lnTo>
                  <a:lnTo>
                    <a:pt x="258" y="61"/>
                  </a:lnTo>
                  <a:lnTo>
                    <a:pt x="281" y="72"/>
                  </a:lnTo>
                  <a:lnTo>
                    <a:pt x="300" y="82"/>
                  </a:lnTo>
                  <a:lnTo>
                    <a:pt x="321" y="93"/>
                  </a:lnTo>
                  <a:lnTo>
                    <a:pt x="340" y="104"/>
                  </a:lnTo>
                  <a:lnTo>
                    <a:pt x="359" y="120"/>
                  </a:lnTo>
                  <a:lnTo>
                    <a:pt x="355" y="127"/>
                  </a:lnTo>
                  <a:lnTo>
                    <a:pt x="353" y="135"/>
                  </a:lnTo>
                  <a:lnTo>
                    <a:pt x="350" y="141"/>
                  </a:lnTo>
                  <a:lnTo>
                    <a:pt x="352" y="150"/>
                  </a:lnTo>
                  <a:lnTo>
                    <a:pt x="333" y="141"/>
                  </a:lnTo>
                  <a:lnTo>
                    <a:pt x="315" y="135"/>
                  </a:lnTo>
                  <a:lnTo>
                    <a:pt x="296" y="127"/>
                  </a:lnTo>
                  <a:lnTo>
                    <a:pt x="281" y="120"/>
                  </a:lnTo>
                  <a:lnTo>
                    <a:pt x="262" y="112"/>
                  </a:lnTo>
                  <a:lnTo>
                    <a:pt x="245" y="104"/>
                  </a:lnTo>
                  <a:lnTo>
                    <a:pt x="228" y="99"/>
                  </a:lnTo>
                  <a:lnTo>
                    <a:pt x="211" y="93"/>
                  </a:lnTo>
                  <a:lnTo>
                    <a:pt x="194" y="87"/>
                  </a:lnTo>
                  <a:lnTo>
                    <a:pt x="175" y="82"/>
                  </a:lnTo>
                  <a:lnTo>
                    <a:pt x="158" y="76"/>
                  </a:lnTo>
                  <a:lnTo>
                    <a:pt x="139" y="72"/>
                  </a:lnTo>
                  <a:lnTo>
                    <a:pt x="122" y="68"/>
                  </a:lnTo>
                  <a:lnTo>
                    <a:pt x="102" y="65"/>
                  </a:lnTo>
                  <a:lnTo>
                    <a:pt x="83" y="61"/>
                  </a:lnTo>
                  <a:lnTo>
                    <a:pt x="64" y="61"/>
                  </a:lnTo>
                  <a:lnTo>
                    <a:pt x="72" y="70"/>
                  </a:lnTo>
                  <a:lnTo>
                    <a:pt x="83" y="82"/>
                  </a:lnTo>
                  <a:lnTo>
                    <a:pt x="95" y="89"/>
                  </a:lnTo>
                  <a:lnTo>
                    <a:pt x="108" y="97"/>
                  </a:lnTo>
                  <a:lnTo>
                    <a:pt x="120" y="104"/>
                  </a:lnTo>
                  <a:lnTo>
                    <a:pt x="135" y="110"/>
                  </a:lnTo>
                  <a:lnTo>
                    <a:pt x="150" y="118"/>
                  </a:lnTo>
                  <a:lnTo>
                    <a:pt x="167" y="123"/>
                  </a:lnTo>
                  <a:lnTo>
                    <a:pt x="182" y="127"/>
                  </a:lnTo>
                  <a:lnTo>
                    <a:pt x="198" y="133"/>
                  </a:lnTo>
                  <a:lnTo>
                    <a:pt x="215" y="137"/>
                  </a:lnTo>
                  <a:lnTo>
                    <a:pt x="232" y="142"/>
                  </a:lnTo>
                  <a:lnTo>
                    <a:pt x="247" y="146"/>
                  </a:lnTo>
                  <a:lnTo>
                    <a:pt x="262" y="152"/>
                  </a:lnTo>
                  <a:lnTo>
                    <a:pt x="277" y="158"/>
                  </a:lnTo>
                  <a:lnTo>
                    <a:pt x="293" y="163"/>
                  </a:lnTo>
                  <a:lnTo>
                    <a:pt x="279" y="163"/>
                  </a:lnTo>
                  <a:lnTo>
                    <a:pt x="268" y="165"/>
                  </a:lnTo>
                  <a:lnTo>
                    <a:pt x="255" y="165"/>
                  </a:lnTo>
                  <a:lnTo>
                    <a:pt x="241" y="165"/>
                  </a:lnTo>
                  <a:lnTo>
                    <a:pt x="230" y="163"/>
                  </a:lnTo>
                  <a:lnTo>
                    <a:pt x="217" y="160"/>
                  </a:lnTo>
                  <a:lnTo>
                    <a:pt x="203" y="158"/>
                  </a:lnTo>
                  <a:lnTo>
                    <a:pt x="192" y="156"/>
                  </a:lnTo>
                  <a:lnTo>
                    <a:pt x="179" y="152"/>
                  </a:lnTo>
                  <a:lnTo>
                    <a:pt x="165" y="150"/>
                  </a:lnTo>
                  <a:lnTo>
                    <a:pt x="152" y="144"/>
                  </a:lnTo>
                  <a:lnTo>
                    <a:pt x="139" y="142"/>
                  </a:lnTo>
                  <a:lnTo>
                    <a:pt x="127" y="139"/>
                  </a:lnTo>
                  <a:lnTo>
                    <a:pt x="114" y="137"/>
                  </a:lnTo>
                  <a:lnTo>
                    <a:pt x="99" y="133"/>
                  </a:lnTo>
                  <a:lnTo>
                    <a:pt x="87" y="133"/>
                  </a:lnTo>
                  <a:lnTo>
                    <a:pt x="95" y="139"/>
                  </a:lnTo>
                  <a:lnTo>
                    <a:pt x="108" y="144"/>
                  </a:lnTo>
                  <a:lnTo>
                    <a:pt x="120" y="148"/>
                  </a:lnTo>
                  <a:lnTo>
                    <a:pt x="133" y="154"/>
                  </a:lnTo>
                  <a:lnTo>
                    <a:pt x="144" y="156"/>
                  </a:lnTo>
                  <a:lnTo>
                    <a:pt x="160" y="158"/>
                  </a:lnTo>
                  <a:lnTo>
                    <a:pt x="173" y="161"/>
                  </a:lnTo>
                  <a:lnTo>
                    <a:pt x="188" y="165"/>
                  </a:lnTo>
                  <a:lnTo>
                    <a:pt x="199" y="167"/>
                  </a:lnTo>
                  <a:lnTo>
                    <a:pt x="213" y="171"/>
                  </a:lnTo>
                  <a:lnTo>
                    <a:pt x="224" y="175"/>
                  </a:lnTo>
                  <a:lnTo>
                    <a:pt x="237" y="181"/>
                  </a:lnTo>
                  <a:lnTo>
                    <a:pt x="249" y="184"/>
                  </a:lnTo>
                  <a:lnTo>
                    <a:pt x="260" y="192"/>
                  </a:lnTo>
                  <a:lnTo>
                    <a:pt x="270" y="200"/>
                  </a:lnTo>
                  <a:lnTo>
                    <a:pt x="279" y="211"/>
                  </a:lnTo>
                  <a:lnTo>
                    <a:pt x="264" y="207"/>
                  </a:lnTo>
                  <a:lnTo>
                    <a:pt x="251" y="207"/>
                  </a:lnTo>
                  <a:lnTo>
                    <a:pt x="237" y="203"/>
                  </a:lnTo>
                  <a:lnTo>
                    <a:pt x="224" y="203"/>
                  </a:lnTo>
                  <a:lnTo>
                    <a:pt x="209" y="200"/>
                  </a:lnTo>
                  <a:lnTo>
                    <a:pt x="198" y="200"/>
                  </a:lnTo>
                  <a:lnTo>
                    <a:pt x="182" y="198"/>
                  </a:lnTo>
                  <a:lnTo>
                    <a:pt x="171" y="196"/>
                  </a:lnTo>
                  <a:lnTo>
                    <a:pt x="158" y="194"/>
                  </a:lnTo>
                  <a:lnTo>
                    <a:pt x="144" y="190"/>
                  </a:lnTo>
                  <a:lnTo>
                    <a:pt x="131" y="188"/>
                  </a:lnTo>
                  <a:lnTo>
                    <a:pt x="118" y="186"/>
                  </a:lnTo>
                  <a:lnTo>
                    <a:pt x="104" y="182"/>
                  </a:lnTo>
                  <a:lnTo>
                    <a:pt x="91" y="181"/>
                  </a:lnTo>
                  <a:lnTo>
                    <a:pt x="78" y="177"/>
                  </a:lnTo>
                  <a:lnTo>
                    <a:pt x="64" y="175"/>
                  </a:lnTo>
                  <a:lnTo>
                    <a:pt x="72" y="181"/>
                  </a:lnTo>
                  <a:lnTo>
                    <a:pt x="85" y="188"/>
                  </a:lnTo>
                  <a:lnTo>
                    <a:pt x="97" y="194"/>
                  </a:lnTo>
                  <a:lnTo>
                    <a:pt x="110" y="200"/>
                  </a:lnTo>
                  <a:lnTo>
                    <a:pt x="123" y="203"/>
                  </a:lnTo>
                  <a:lnTo>
                    <a:pt x="139" y="209"/>
                  </a:lnTo>
                  <a:lnTo>
                    <a:pt x="152" y="213"/>
                  </a:lnTo>
                  <a:lnTo>
                    <a:pt x="167" y="219"/>
                  </a:lnTo>
                  <a:lnTo>
                    <a:pt x="182" y="222"/>
                  </a:lnTo>
                  <a:lnTo>
                    <a:pt x="198" y="226"/>
                  </a:lnTo>
                  <a:lnTo>
                    <a:pt x="211" y="230"/>
                  </a:lnTo>
                  <a:lnTo>
                    <a:pt x="226" y="236"/>
                  </a:lnTo>
                  <a:lnTo>
                    <a:pt x="239" y="241"/>
                  </a:lnTo>
                  <a:lnTo>
                    <a:pt x="255" y="249"/>
                  </a:lnTo>
                  <a:lnTo>
                    <a:pt x="266" y="257"/>
                  </a:lnTo>
                  <a:lnTo>
                    <a:pt x="279" y="266"/>
                  </a:lnTo>
                  <a:lnTo>
                    <a:pt x="270" y="266"/>
                  </a:lnTo>
                  <a:lnTo>
                    <a:pt x="260" y="266"/>
                  </a:lnTo>
                  <a:lnTo>
                    <a:pt x="251" y="266"/>
                  </a:lnTo>
                  <a:lnTo>
                    <a:pt x="241" y="266"/>
                  </a:lnTo>
                  <a:lnTo>
                    <a:pt x="234" y="262"/>
                  </a:lnTo>
                  <a:lnTo>
                    <a:pt x="224" y="262"/>
                  </a:lnTo>
                  <a:lnTo>
                    <a:pt x="215" y="258"/>
                  </a:lnTo>
                  <a:lnTo>
                    <a:pt x="207" y="257"/>
                  </a:lnTo>
                  <a:lnTo>
                    <a:pt x="196" y="253"/>
                  </a:lnTo>
                  <a:lnTo>
                    <a:pt x="186" y="251"/>
                  </a:lnTo>
                  <a:lnTo>
                    <a:pt x="177" y="247"/>
                  </a:lnTo>
                  <a:lnTo>
                    <a:pt x="167" y="245"/>
                  </a:lnTo>
                  <a:lnTo>
                    <a:pt x="158" y="243"/>
                  </a:lnTo>
                  <a:lnTo>
                    <a:pt x="148" y="241"/>
                  </a:lnTo>
                  <a:lnTo>
                    <a:pt x="139" y="239"/>
                  </a:lnTo>
                  <a:lnTo>
                    <a:pt x="131" y="239"/>
                  </a:lnTo>
                  <a:lnTo>
                    <a:pt x="141" y="243"/>
                  </a:lnTo>
                  <a:lnTo>
                    <a:pt x="152" y="249"/>
                  </a:lnTo>
                  <a:lnTo>
                    <a:pt x="161" y="257"/>
                  </a:lnTo>
                  <a:lnTo>
                    <a:pt x="175" y="264"/>
                  </a:lnTo>
                  <a:lnTo>
                    <a:pt x="184" y="270"/>
                  </a:lnTo>
                  <a:lnTo>
                    <a:pt x="198" y="277"/>
                  </a:lnTo>
                  <a:lnTo>
                    <a:pt x="209" y="281"/>
                  </a:lnTo>
                  <a:lnTo>
                    <a:pt x="220" y="283"/>
                  </a:lnTo>
                  <a:lnTo>
                    <a:pt x="211" y="285"/>
                  </a:lnTo>
                  <a:lnTo>
                    <a:pt x="203" y="289"/>
                  </a:lnTo>
                  <a:lnTo>
                    <a:pt x="194" y="289"/>
                  </a:lnTo>
                  <a:lnTo>
                    <a:pt x="186" y="289"/>
                  </a:lnTo>
                  <a:lnTo>
                    <a:pt x="175" y="287"/>
                  </a:lnTo>
                  <a:lnTo>
                    <a:pt x="167" y="285"/>
                  </a:lnTo>
                  <a:lnTo>
                    <a:pt x="158" y="283"/>
                  </a:lnTo>
                  <a:lnTo>
                    <a:pt x="148" y="279"/>
                  </a:lnTo>
                  <a:lnTo>
                    <a:pt x="137" y="276"/>
                  </a:lnTo>
                  <a:lnTo>
                    <a:pt x="127" y="270"/>
                  </a:lnTo>
                  <a:lnTo>
                    <a:pt x="116" y="266"/>
                  </a:lnTo>
                  <a:lnTo>
                    <a:pt x="106" y="266"/>
                  </a:lnTo>
                  <a:lnTo>
                    <a:pt x="95" y="262"/>
                  </a:lnTo>
                  <a:lnTo>
                    <a:pt x="85" y="262"/>
                  </a:lnTo>
                  <a:lnTo>
                    <a:pt x="74" y="260"/>
                  </a:lnTo>
                  <a:lnTo>
                    <a:pt x="64" y="262"/>
                  </a:lnTo>
                  <a:lnTo>
                    <a:pt x="72" y="266"/>
                  </a:lnTo>
                  <a:lnTo>
                    <a:pt x="83" y="272"/>
                  </a:lnTo>
                  <a:lnTo>
                    <a:pt x="93" y="277"/>
                  </a:lnTo>
                  <a:lnTo>
                    <a:pt x="104" y="283"/>
                  </a:lnTo>
                  <a:lnTo>
                    <a:pt x="114" y="287"/>
                  </a:lnTo>
                  <a:lnTo>
                    <a:pt x="125" y="293"/>
                  </a:lnTo>
                  <a:lnTo>
                    <a:pt x="135" y="296"/>
                  </a:lnTo>
                  <a:lnTo>
                    <a:pt x="148" y="304"/>
                  </a:lnTo>
                  <a:lnTo>
                    <a:pt x="158" y="308"/>
                  </a:lnTo>
                  <a:lnTo>
                    <a:pt x="169" y="314"/>
                  </a:lnTo>
                  <a:lnTo>
                    <a:pt x="179" y="319"/>
                  </a:lnTo>
                  <a:lnTo>
                    <a:pt x="190" y="327"/>
                  </a:lnTo>
                  <a:lnTo>
                    <a:pt x="199" y="333"/>
                  </a:lnTo>
                  <a:lnTo>
                    <a:pt x="211" y="340"/>
                  </a:lnTo>
                  <a:lnTo>
                    <a:pt x="220" y="348"/>
                  </a:lnTo>
                  <a:lnTo>
                    <a:pt x="232" y="357"/>
                  </a:lnTo>
                  <a:lnTo>
                    <a:pt x="213" y="352"/>
                  </a:lnTo>
                  <a:lnTo>
                    <a:pt x="194" y="346"/>
                  </a:lnTo>
                  <a:lnTo>
                    <a:pt x="175" y="340"/>
                  </a:lnTo>
                  <a:lnTo>
                    <a:pt x="154" y="335"/>
                  </a:lnTo>
                  <a:lnTo>
                    <a:pt x="133" y="329"/>
                  </a:lnTo>
                  <a:lnTo>
                    <a:pt x="112" y="321"/>
                  </a:lnTo>
                  <a:lnTo>
                    <a:pt x="91" y="315"/>
                  </a:lnTo>
                  <a:lnTo>
                    <a:pt x="74" y="308"/>
                  </a:lnTo>
                  <a:lnTo>
                    <a:pt x="55" y="296"/>
                  </a:lnTo>
                  <a:lnTo>
                    <a:pt x="42" y="287"/>
                  </a:lnTo>
                  <a:lnTo>
                    <a:pt x="28" y="274"/>
                  </a:lnTo>
                  <a:lnTo>
                    <a:pt x="19" y="260"/>
                  </a:lnTo>
                  <a:lnTo>
                    <a:pt x="11" y="243"/>
                  </a:lnTo>
                  <a:lnTo>
                    <a:pt x="9" y="224"/>
                  </a:lnTo>
                  <a:lnTo>
                    <a:pt x="11" y="203"/>
                  </a:lnTo>
                  <a:lnTo>
                    <a:pt x="17" y="179"/>
                  </a:lnTo>
                  <a:lnTo>
                    <a:pt x="15" y="167"/>
                  </a:lnTo>
                  <a:lnTo>
                    <a:pt x="15" y="158"/>
                  </a:lnTo>
                  <a:lnTo>
                    <a:pt x="15" y="144"/>
                  </a:lnTo>
                  <a:lnTo>
                    <a:pt x="15" y="135"/>
                  </a:lnTo>
                  <a:lnTo>
                    <a:pt x="15" y="122"/>
                  </a:lnTo>
                  <a:lnTo>
                    <a:pt x="15" y="108"/>
                  </a:lnTo>
                  <a:lnTo>
                    <a:pt x="17" y="97"/>
                  </a:lnTo>
                  <a:lnTo>
                    <a:pt x="19" y="85"/>
                  </a:lnTo>
                  <a:lnTo>
                    <a:pt x="17" y="72"/>
                  </a:lnTo>
                  <a:lnTo>
                    <a:pt x="17" y="61"/>
                  </a:lnTo>
                  <a:lnTo>
                    <a:pt x="15" y="47"/>
                  </a:lnTo>
                  <a:lnTo>
                    <a:pt x="15" y="38"/>
                  </a:lnTo>
                  <a:lnTo>
                    <a:pt x="11" y="25"/>
                  </a:lnTo>
                  <a:lnTo>
                    <a:pt x="9" y="17"/>
                  </a:lnTo>
                  <a:lnTo>
                    <a:pt x="4" y="8"/>
                  </a:lnTo>
                  <a:lnTo>
                    <a:pt x="0" y="2"/>
                  </a:lnTo>
                  <a:lnTo>
                    <a:pt x="2" y="2"/>
                  </a:lnTo>
                  <a:lnTo>
                    <a:pt x="6" y="0"/>
                  </a:lnTo>
                  <a:close/>
                </a:path>
              </a:pathLst>
            </a:custGeom>
            <a:solidFill>
              <a:srgbClr val="FFE6B3"/>
            </a:solidFill>
            <a:ln w="9525">
              <a:noFill/>
              <a:round/>
              <a:headEnd/>
              <a:tailEnd/>
            </a:ln>
          </p:spPr>
          <p:txBody>
            <a:bodyPr/>
            <a:lstStyle/>
            <a:p>
              <a:endParaRPr lang="fa-IR"/>
            </a:p>
          </p:txBody>
        </p:sp>
        <p:sp>
          <p:nvSpPr>
            <p:cNvPr id="12423" name="Freeform 131"/>
            <p:cNvSpPr>
              <a:spLocks/>
            </p:cNvSpPr>
            <p:nvPr/>
          </p:nvSpPr>
          <p:spPr bwMode="auto">
            <a:xfrm>
              <a:off x="4584" y="2995"/>
              <a:ext cx="20" cy="43"/>
            </a:xfrm>
            <a:custGeom>
              <a:avLst/>
              <a:gdLst>
                <a:gd name="T0" fmla="*/ 30 w 42"/>
                <a:gd name="T1" fmla="*/ 0 h 88"/>
                <a:gd name="T2" fmla="*/ 36 w 42"/>
                <a:gd name="T3" fmla="*/ 10 h 88"/>
                <a:gd name="T4" fmla="*/ 40 w 42"/>
                <a:gd name="T5" fmla="*/ 21 h 88"/>
                <a:gd name="T6" fmla="*/ 42 w 42"/>
                <a:gd name="T7" fmla="*/ 33 h 88"/>
                <a:gd name="T8" fmla="*/ 42 w 42"/>
                <a:gd name="T9" fmla="*/ 44 h 88"/>
                <a:gd name="T10" fmla="*/ 40 w 42"/>
                <a:gd name="T11" fmla="*/ 53 h 88"/>
                <a:gd name="T12" fmla="*/ 36 w 42"/>
                <a:gd name="T13" fmla="*/ 65 h 88"/>
                <a:gd name="T14" fmla="*/ 32 w 42"/>
                <a:gd name="T15" fmla="*/ 74 h 88"/>
                <a:gd name="T16" fmla="*/ 29 w 42"/>
                <a:gd name="T17" fmla="*/ 82 h 88"/>
                <a:gd name="T18" fmla="*/ 15 w 42"/>
                <a:gd name="T19" fmla="*/ 88 h 88"/>
                <a:gd name="T20" fmla="*/ 6 w 42"/>
                <a:gd name="T21" fmla="*/ 86 h 88"/>
                <a:gd name="T22" fmla="*/ 2 w 42"/>
                <a:gd name="T23" fmla="*/ 78 h 88"/>
                <a:gd name="T24" fmla="*/ 0 w 42"/>
                <a:gd name="T25" fmla="*/ 69 h 88"/>
                <a:gd name="T26" fmla="*/ 0 w 42"/>
                <a:gd name="T27" fmla="*/ 53 h 88"/>
                <a:gd name="T28" fmla="*/ 4 w 42"/>
                <a:gd name="T29" fmla="*/ 34 h 88"/>
                <a:gd name="T30" fmla="*/ 6 w 42"/>
                <a:gd name="T31" fmla="*/ 23 h 88"/>
                <a:gd name="T32" fmla="*/ 13 w 42"/>
                <a:gd name="T33" fmla="*/ 15 h 88"/>
                <a:gd name="T34" fmla="*/ 23 w 42"/>
                <a:gd name="T35" fmla="*/ 6 h 88"/>
                <a:gd name="T36" fmla="*/ 30 w 42"/>
                <a:gd name="T37" fmla="*/ 0 h 88"/>
                <a:gd name="T38" fmla="*/ 30 w 42"/>
                <a:gd name="T39" fmla="*/ 0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88"/>
                <a:gd name="T62" fmla="*/ 42 w 42"/>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88">
                  <a:moveTo>
                    <a:pt x="30" y="0"/>
                  </a:moveTo>
                  <a:lnTo>
                    <a:pt x="36" y="10"/>
                  </a:lnTo>
                  <a:lnTo>
                    <a:pt x="40" y="21"/>
                  </a:lnTo>
                  <a:lnTo>
                    <a:pt x="42" y="33"/>
                  </a:lnTo>
                  <a:lnTo>
                    <a:pt x="42" y="44"/>
                  </a:lnTo>
                  <a:lnTo>
                    <a:pt x="40" y="53"/>
                  </a:lnTo>
                  <a:lnTo>
                    <a:pt x="36" y="65"/>
                  </a:lnTo>
                  <a:lnTo>
                    <a:pt x="32" y="74"/>
                  </a:lnTo>
                  <a:lnTo>
                    <a:pt x="29" y="82"/>
                  </a:lnTo>
                  <a:lnTo>
                    <a:pt x="15" y="88"/>
                  </a:lnTo>
                  <a:lnTo>
                    <a:pt x="6" y="86"/>
                  </a:lnTo>
                  <a:lnTo>
                    <a:pt x="2" y="78"/>
                  </a:lnTo>
                  <a:lnTo>
                    <a:pt x="0" y="69"/>
                  </a:lnTo>
                  <a:lnTo>
                    <a:pt x="0" y="53"/>
                  </a:lnTo>
                  <a:lnTo>
                    <a:pt x="4" y="34"/>
                  </a:lnTo>
                  <a:lnTo>
                    <a:pt x="6" y="23"/>
                  </a:lnTo>
                  <a:lnTo>
                    <a:pt x="13" y="15"/>
                  </a:lnTo>
                  <a:lnTo>
                    <a:pt x="23" y="6"/>
                  </a:lnTo>
                  <a:lnTo>
                    <a:pt x="30" y="0"/>
                  </a:lnTo>
                  <a:close/>
                </a:path>
              </a:pathLst>
            </a:custGeom>
            <a:solidFill>
              <a:srgbClr val="000000"/>
            </a:solidFill>
            <a:ln w="9525">
              <a:noFill/>
              <a:round/>
              <a:headEnd/>
              <a:tailEnd/>
            </a:ln>
          </p:spPr>
          <p:txBody>
            <a:bodyPr/>
            <a:lstStyle/>
            <a:p>
              <a:endParaRPr lang="fa-IR"/>
            </a:p>
          </p:txBody>
        </p:sp>
        <p:sp>
          <p:nvSpPr>
            <p:cNvPr id="12424" name="Freeform 132"/>
            <p:cNvSpPr>
              <a:spLocks/>
            </p:cNvSpPr>
            <p:nvPr/>
          </p:nvSpPr>
          <p:spPr bwMode="auto">
            <a:xfrm>
              <a:off x="4544" y="3000"/>
              <a:ext cx="14" cy="71"/>
            </a:xfrm>
            <a:custGeom>
              <a:avLst/>
              <a:gdLst>
                <a:gd name="T0" fmla="*/ 2 w 29"/>
                <a:gd name="T1" fmla="*/ 0 h 140"/>
                <a:gd name="T2" fmla="*/ 6 w 29"/>
                <a:gd name="T3" fmla="*/ 3 h 140"/>
                <a:gd name="T4" fmla="*/ 8 w 29"/>
                <a:gd name="T5" fmla="*/ 11 h 140"/>
                <a:gd name="T6" fmla="*/ 12 w 29"/>
                <a:gd name="T7" fmla="*/ 19 h 140"/>
                <a:gd name="T8" fmla="*/ 15 w 29"/>
                <a:gd name="T9" fmla="*/ 28 h 140"/>
                <a:gd name="T10" fmla="*/ 19 w 29"/>
                <a:gd name="T11" fmla="*/ 38 h 140"/>
                <a:gd name="T12" fmla="*/ 21 w 29"/>
                <a:gd name="T13" fmla="*/ 49 h 140"/>
                <a:gd name="T14" fmla="*/ 23 w 29"/>
                <a:gd name="T15" fmla="*/ 62 h 140"/>
                <a:gd name="T16" fmla="*/ 27 w 29"/>
                <a:gd name="T17" fmla="*/ 74 h 140"/>
                <a:gd name="T18" fmla="*/ 27 w 29"/>
                <a:gd name="T19" fmla="*/ 83 h 140"/>
                <a:gd name="T20" fmla="*/ 29 w 29"/>
                <a:gd name="T21" fmla="*/ 95 h 140"/>
                <a:gd name="T22" fmla="*/ 27 w 29"/>
                <a:gd name="T23" fmla="*/ 104 h 140"/>
                <a:gd name="T24" fmla="*/ 27 w 29"/>
                <a:gd name="T25" fmla="*/ 116 h 140"/>
                <a:gd name="T26" fmla="*/ 23 w 29"/>
                <a:gd name="T27" fmla="*/ 121 h 140"/>
                <a:gd name="T28" fmla="*/ 19 w 29"/>
                <a:gd name="T29" fmla="*/ 129 h 140"/>
                <a:gd name="T30" fmla="*/ 14 w 29"/>
                <a:gd name="T31" fmla="*/ 135 h 140"/>
                <a:gd name="T32" fmla="*/ 6 w 29"/>
                <a:gd name="T33" fmla="*/ 140 h 140"/>
                <a:gd name="T34" fmla="*/ 8 w 29"/>
                <a:gd name="T35" fmla="*/ 131 h 140"/>
                <a:gd name="T36" fmla="*/ 10 w 29"/>
                <a:gd name="T37" fmla="*/ 121 h 140"/>
                <a:gd name="T38" fmla="*/ 10 w 29"/>
                <a:gd name="T39" fmla="*/ 112 h 140"/>
                <a:gd name="T40" fmla="*/ 12 w 29"/>
                <a:gd name="T41" fmla="*/ 104 h 140"/>
                <a:gd name="T42" fmla="*/ 10 w 29"/>
                <a:gd name="T43" fmla="*/ 95 h 140"/>
                <a:gd name="T44" fmla="*/ 10 w 29"/>
                <a:gd name="T45" fmla="*/ 85 h 140"/>
                <a:gd name="T46" fmla="*/ 10 w 29"/>
                <a:gd name="T47" fmla="*/ 76 h 140"/>
                <a:gd name="T48" fmla="*/ 8 w 29"/>
                <a:gd name="T49" fmla="*/ 68 h 140"/>
                <a:gd name="T50" fmla="*/ 6 w 29"/>
                <a:gd name="T51" fmla="*/ 57 h 140"/>
                <a:gd name="T52" fmla="*/ 4 w 29"/>
                <a:gd name="T53" fmla="*/ 49 h 140"/>
                <a:gd name="T54" fmla="*/ 0 w 29"/>
                <a:gd name="T55" fmla="*/ 40 h 140"/>
                <a:gd name="T56" fmla="*/ 0 w 29"/>
                <a:gd name="T57" fmla="*/ 32 h 140"/>
                <a:gd name="T58" fmla="*/ 0 w 29"/>
                <a:gd name="T59" fmla="*/ 22 h 140"/>
                <a:gd name="T60" fmla="*/ 0 w 29"/>
                <a:gd name="T61" fmla="*/ 15 h 140"/>
                <a:gd name="T62" fmla="*/ 0 w 29"/>
                <a:gd name="T63" fmla="*/ 7 h 140"/>
                <a:gd name="T64" fmla="*/ 2 w 29"/>
                <a:gd name="T65" fmla="*/ 0 h 140"/>
                <a:gd name="T66" fmla="*/ 2 w 29"/>
                <a:gd name="T67" fmla="*/ 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140"/>
                <a:gd name="T104" fmla="*/ 29 w 29"/>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140">
                  <a:moveTo>
                    <a:pt x="2" y="0"/>
                  </a:moveTo>
                  <a:lnTo>
                    <a:pt x="6" y="3"/>
                  </a:lnTo>
                  <a:lnTo>
                    <a:pt x="8" y="11"/>
                  </a:lnTo>
                  <a:lnTo>
                    <a:pt x="12" y="19"/>
                  </a:lnTo>
                  <a:lnTo>
                    <a:pt x="15" y="28"/>
                  </a:lnTo>
                  <a:lnTo>
                    <a:pt x="19" y="38"/>
                  </a:lnTo>
                  <a:lnTo>
                    <a:pt x="21" y="49"/>
                  </a:lnTo>
                  <a:lnTo>
                    <a:pt x="23" y="62"/>
                  </a:lnTo>
                  <a:lnTo>
                    <a:pt x="27" y="74"/>
                  </a:lnTo>
                  <a:lnTo>
                    <a:pt x="27" y="83"/>
                  </a:lnTo>
                  <a:lnTo>
                    <a:pt x="29" y="95"/>
                  </a:lnTo>
                  <a:lnTo>
                    <a:pt x="27" y="104"/>
                  </a:lnTo>
                  <a:lnTo>
                    <a:pt x="27" y="116"/>
                  </a:lnTo>
                  <a:lnTo>
                    <a:pt x="23" y="121"/>
                  </a:lnTo>
                  <a:lnTo>
                    <a:pt x="19" y="129"/>
                  </a:lnTo>
                  <a:lnTo>
                    <a:pt x="14" y="135"/>
                  </a:lnTo>
                  <a:lnTo>
                    <a:pt x="6" y="140"/>
                  </a:lnTo>
                  <a:lnTo>
                    <a:pt x="8" y="131"/>
                  </a:lnTo>
                  <a:lnTo>
                    <a:pt x="10" y="121"/>
                  </a:lnTo>
                  <a:lnTo>
                    <a:pt x="10" y="112"/>
                  </a:lnTo>
                  <a:lnTo>
                    <a:pt x="12" y="104"/>
                  </a:lnTo>
                  <a:lnTo>
                    <a:pt x="10" y="95"/>
                  </a:lnTo>
                  <a:lnTo>
                    <a:pt x="10" y="85"/>
                  </a:lnTo>
                  <a:lnTo>
                    <a:pt x="10" y="76"/>
                  </a:lnTo>
                  <a:lnTo>
                    <a:pt x="8" y="68"/>
                  </a:lnTo>
                  <a:lnTo>
                    <a:pt x="6" y="57"/>
                  </a:lnTo>
                  <a:lnTo>
                    <a:pt x="4" y="49"/>
                  </a:lnTo>
                  <a:lnTo>
                    <a:pt x="0" y="40"/>
                  </a:lnTo>
                  <a:lnTo>
                    <a:pt x="0" y="32"/>
                  </a:lnTo>
                  <a:lnTo>
                    <a:pt x="0" y="22"/>
                  </a:lnTo>
                  <a:lnTo>
                    <a:pt x="0" y="15"/>
                  </a:lnTo>
                  <a:lnTo>
                    <a:pt x="0" y="7"/>
                  </a:lnTo>
                  <a:lnTo>
                    <a:pt x="2" y="0"/>
                  </a:lnTo>
                  <a:close/>
                </a:path>
              </a:pathLst>
            </a:custGeom>
            <a:solidFill>
              <a:srgbClr val="000000"/>
            </a:solidFill>
            <a:ln w="9525">
              <a:noFill/>
              <a:round/>
              <a:headEnd/>
              <a:tailEnd/>
            </a:ln>
          </p:spPr>
          <p:txBody>
            <a:bodyPr/>
            <a:lstStyle/>
            <a:p>
              <a:endParaRPr lang="fa-IR"/>
            </a:p>
          </p:txBody>
        </p:sp>
        <p:sp>
          <p:nvSpPr>
            <p:cNvPr id="12425" name="Freeform 133"/>
            <p:cNvSpPr>
              <a:spLocks/>
            </p:cNvSpPr>
            <p:nvPr/>
          </p:nvSpPr>
          <p:spPr bwMode="auto">
            <a:xfrm>
              <a:off x="3428" y="3004"/>
              <a:ext cx="14" cy="10"/>
            </a:xfrm>
            <a:custGeom>
              <a:avLst/>
              <a:gdLst>
                <a:gd name="T0" fmla="*/ 4 w 27"/>
                <a:gd name="T1" fmla="*/ 0 h 19"/>
                <a:gd name="T2" fmla="*/ 8 w 27"/>
                <a:gd name="T3" fmla="*/ 0 h 19"/>
                <a:gd name="T4" fmla="*/ 13 w 27"/>
                <a:gd name="T5" fmla="*/ 6 h 19"/>
                <a:gd name="T6" fmla="*/ 17 w 27"/>
                <a:gd name="T7" fmla="*/ 8 h 19"/>
                <a:gd name="T8" fmla="*/ 27 w 27"/>
                <a:gd name="T9" fmla="*/ 10 h 19"/>
                <a:gd name="T10" fmla="*/ 21 w 27"/>
                <a:gd name="T11" fmla="*/ 15 h 19"/>
                <a:gd name="T12" fmla="*/ 17 w 27"/>
                <a:gd name="T13" fmla="*/ 19 h 19"/>
                <a:gd name="T14" fmla="*/ 13 w 27"/>
                <a:gd name="T15" fmla="*/ 19 h 19"/>
                <a:gd name="T16" fmla="*/ 8 w 27"/>
                <a:gd name="T17" fmla="*/ 19 h 19"/>
                <a:gd name="T18" fmla="*/ 0 w 27"/>
                <a:gd name="T19" fmla="*/ 10 h 19"/>
                <a:gd name="T20" fmla="*/ 4 w 27"/>
                <a:gd name="T21" fmla="*/ 0 h 19"/>
                <a:gd name="T22" fmla="*/ 4 w 2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9"/>
                <a:gd name="T38" fmla="*/ 27 w 2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9">
                  <a:moveTo>
                    <a:pt x="4" y="0"/>
                  </a:moveTo>
                  <a:lnTo>
                    <a:pt x="8" y="0"/>
                  </a:lnTo>
                  <a:lnTo>
                    <a:pt x="13" y="6"/>
                  </a:lnTo>
                  <a:lnTo>
                    <a:pt x="17" y="8"/>
                  </a:lnTo>
                  <a:lnTo>
                    <a:pt x="27" y="10"/>
                  </a:lnTo>
                  <a:lnTo>
                    <a:pt x="21" y="15"/>
                  </a:lnTo>
                  <a:lnTo>
                    <a:pt x="17" y="19"/>
                  </a:lnTo>
                  <a:lnTo>
                    <a:pt x="13" y="19"/>
                  </a:lnTo>
                  <a:lnTo>
                    <a:pt x="8" y="19"/>
                  </a:lnTo>
                  <a:lnTo>
                    <a:pt x="0" y="10"/>
                  </a:lnTo>
                  <a:lnTo>
                    <a:pt x="4" y="0"/>
                  </a:lnTo>
                  <a:close/>
                </a:path>
              </a:pathLst>
            </a:custGeom>
            <a:solidFill>
              <a:srgbClr val="000000"/>
            </a:solidFill>
            <a:ln w="9525">
              <a:noFill/>
              <a:round/>
              <a:headEnd/>
              <a:tailEnd/>
            </a:ln>
          </p:spPr>
          <p:txBody>
            <a:bodyPr/>
            <a:lstStyle/>
            <a:p>
              <a:endParaRPr lang="fa-IR"/>
            </a:p>
          </p:txBody>
        </p:sp>
        <p:sp>
          <p:nvSpPr>
            <p:cNvPr id="12426" name="Freeform 134"/>
            <p:cNvSpPr>
              <a:spLocks/>
            </p:cNvSpPr>
            <p:nvPr/>
          </p:nvSpPr>
          <p:spPr bwMode="auto">
            <a:xfrm>
              <a:off x="4564" y="3009"/>
              <a:ext cx="15" cy="41"/>
            </a:xfrm>
            <a:custGeom>
              <a:avLst/>
              <a:gdLst>
                <a:gd name="T0" fmla="*/ 27 w 31"/>
                <a:gd name="T1" fmla="*/ 0 h 81"/>
                <a:gd name="T2" fmla="*/ 29 w 31"/>
                <a:gd name="T3" fmla="*/ 9 h 81"/>
                <a:gd name="T4" fmla="*/ 31 w 31"/>
                <a:gd name="T5" fmla="*/ 21 h 81"/>
                <a:gd name="T6" fmla="*/ 31 w 31"/>
                <a:gd name="T7" fmla="*/ 32 h 81"/>
                <a:gd name="T8" fmla="*/ 31 w 31"/>
                <a:gd name="T9" fmla="*/ 42 h 81"/>
                <a:gd name="T10" fmla="*/ 27 w 31"/>
                <a:gd name="T11" fmla="*/ 51 h 81"/>
                <a:gd name="T12" fmla="*/ 27 w 31"/>
                <a:gd name="T13" fmla="*/ 61 h 81"/>
                <a:gd name="T14" fmla="*/ 23 w 31"/>
                <a:gd name="T15" fmla="*/ 68 h 81"/>
                <a:gd name="T16" fmla="*/ 19 w 31"/>
                <a:gd name="T17" fmla="*/ 76 h 81"/>
                <a:gd name="T18" fmla="*/ 12 w 31"/>
                <a:gd name="T19" fmla="*/ 81 h 81"/>
                <a:gd name="T20" fmla="*/ 6 w 31"/>
                <a:gd name="T21" fmla="*/ 76 h 81"/>
                <a:gd name="T22" fmla="*/ 2 w 31"/>
                <a:gd name="T23" fmla="*/ 68 h 81"/>
                <a:gd name="T24" fmla="*/ 0 w 31"/>
                <a:gd name="T25" fmla="*/ 59 h 81"/>
                <a:gd name="T26" fmla="*/ 0 w 31"/>
                <a:gd name="T27" fmla="*/ 45 h 81"/>
                <a:gd name="T28" fmla="*/ 0 w 31"/>
                <a:gd name="T29" fmla="*/ 28 h 81"/>
                <a:gd name="T30" fmla="*/ 6 w 31"/>
                <a:gd name="T31" fmla="*/ 19 h 81"/>
                <a:gd name="T32" fmla="*/ 13 w 31"/>
                <a:gd name="T33" fmla="*/ 13 h 81"/>
                <a:gd name="T34" fmla="*/ 23 w 31"/>
                <a:gd name="T35" fmla="*/ 9 h 81"/>
                <a:gd name="T36" fmla="*/ 27 w 31"/>
                <a:gd name="T37" fmla="*/ 0 h 81"/>
                <a:gd name="T38" fmla="*/ 27 w 31"/>
                <a:gd name="T39" fmla="*/ 0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81"/>
                <a:gd name="T62" fmla="*/ 31 w 31"/>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81">
                  <a:moveTo>
                    <a:pt x="27" y="0"/>
                  </a:moveTo>
                  <a:lnTo>
                    <a:pt x="29" y="9"/>
                  </a:lnTo>
                  <a:lnTo>
                    <a:pt x="31" y="21"/>
                  </a:lnTo>
                  <a:lnTo>
                    <a:pt x="31" y="32"/>
                  </a:lnTo>
                  <a:lnTo>
                    <a:pt x="31" y="42"/>
                  </a:lnTo>
                  <a:lnTo>
                    <a:pt x="27" y="51"/>
                  </a:lnTo>
                  <a:lnTo>
                    <a:pt x="27" y="61"/>
                  </a:lnTo>
                  <a:lnTo>
                    <a:pt x="23" y="68"/>
                  </a:lnTo>
                  <a:lnTo>
                    <a:pt x="19" y="76"/>
                  </a:lnTo>
                  <a:lnTo>
                    <a:pt x="12" y="81"/>
                  </a:lnTo>
                  <a:lnTo>
                    <a:pt x="6" y="76"/>
                  </a:lnTo>
                  <a:lnTo>
                    <a:pt x="2" y="68"/>
                  </a:lnTo>
                  <a:lnTo>
                    <a:pt x="0" y="59"/>
                  </a:lnTo>
                  <a:lnTo>
                    <a:pt x="0" y="45"/>
                  </a:lnTo>
                  <a:lnTo>
                    <a:pt x="0" y="28"/>
                  </a:lnTo>
                  <a:lnTo>
                    <a:pt x="6" y="19"/>
                  </a:lnTo>
                  <a:lnTo>
                    <a:pt x="13" y="13"/>
                  </a:lnTo>
                  <a:lnTo>
                    <a:pt x="23" y="9"/>
                  </a:lnTo>
                  <a:lnTo>
                    <a:pt x="27" y="0"/>
                  </a:lnTo>
                  <a:close/>
                </a:path>
              </a:pathLst>
            </a:custGeom>
            <a:solidFill>
              <a:srgbClr val="000000"/>
            </a:solidFill>
            <a:ln w="9525">
              <a:noFill/>
              <a:round/>
              <a:headEnd/>
              <a:tailEnd/>
            </a:ln>
          </p:spPr>
          <p:txBody>
            <a:bodyPr/>
            <a:lstStyle/>
            <a:p>
              <a:endParaRPr lang="fa-IR"/>
            </a:p>
          </p:txBody>
        </p:sp>
        <p:sp>
          <p:nvSpPr>
            <p:cNvPr id="12427" name="Freeform 135"/>
            <p:cNvSpPr>
              <a:spLocks/>
            </p:cNvSpPr>
            <p:nvPr/>
          </p:nvSpPr>
          <p:spPr bwMode="auto">
            <a:xfrm>
              <a:off x="3460" y="3016"/>
              <a:ext cx="71" cy="31"/>
            </a:xfrm>
            <a:custGeom>
              <a:avLst/>
              <a:gdLst>
                <a:gd name="T0" fmla="*/ 7 w 142"/>
                <a:gd name="T1" fmla="*/ 0 h 63"/>
                <a:gd name="T2" fmla="*/ 17 w 142"/>
                <a:gd name="T3" fmla="*/ 2 h 63"/>
                <a:gd name="T4" fmla="*/ 24 w 142"/>
                <a:gd name="T5" fmla="*/ 6 h 63"/>
                <a:gd name="T6" fmla="*/ 34 w 142"/>
                <a:gd name="T7" fmla="*/ 10 h 63"/>
                <a:gd name="T8" fmla="*/ 43 w 142"/>
                <a:gd name="T9" fmla="*/ 11 h 63"/>
                <a:gd name="T10" fmla="*/ 51 w 142"/>
                <a:gd name="T11" fmla="*/ 13 h 63"/>
                <a:gd name="T12" fmla="*/ 62 w 142"/>
                <a:gd name="T13" fmla="*/ 17 h 63"/>
                <a:gd name="T14" fmla="*/ 70 w 142"/>
                <a:gd name="T15" fmla="*/ 19 h 63"/>
                <a:gd name="T16" fmla="*/ 80 w 142"/>
                <a:gd name="T17" fmla="*/ 23 h 63"/>
                <a:gd name="T18" fmla="*/ 89 w 142"/>
                <a:gd name="T19" fmla="*/ 25 h 63"/>
                <a:gd name="T20" fmla="*/ 99 w 142"/>
                <a:gd name="T21" fmla="*/ 27 h 63"/>
                <a:gd name="T22" fmla="*/ 106 w 142"/>
                <a:gd name="T23" fmla="*/ 32 h 63"/>
                <a:gd name="T24" fmla="*/ 116 w 142"/>
                <a:gd name="T25" fmla="*/ 36 h 63"/>
                <a:gd name="T26" fmla="*/ 121 w 142"/>
                <a:gd name="T27" fmla="*/ 40 h 63"/>
                <a:gd name="T28" fmla="*/ 129 w 142"/>
                <a:gd name="T29" fmla="*/ 48 h 63"/>
                <a:gd name="T30" fmla="*/ 135 w 142"/>
                <a:gd name="T31" fmla="*/ 53 h 63"/>
                <a:gd name="T32" fmla="*/ 142 w 142"/>
                <a:gd name="T33" fmla="*/ 63 h 63"/>
                <a:gd name="T34" fmla="*/ 133 w 142"/>
                <a:gd name="T35" fmla="*/ 59 h 63"/>
                <a:gd name="T36" fmla="*/ 123 w 142"/>
                <a:gd name="T37" fmla="*/ 57 h 63"/>
                <a:gd name="T38" fmla="*/ 112 w 142"/>
                <a:gd name="T39" fmla="*/ 53 h 63"/>
                <a:gd name="T40" fmla="*/ 102 w 142"/>
                <a:gd name="T41" fmla="*/ 53 h 63"/>
                <a:gd name="T42" fmla="*/ 87 w 142"/>
                <a:gd name="T43" fmla="*/ 49 h 63"/>
                <a:gd name="T44" fmla="*/ 74 w 142"/>
                <a:gd name="T45" fmla="*/ 46 h 63"/>
                <a:gd name="T46" fmla="*/ 59 w 142"/>
                <a:gd name="T47" fmla="*/ 44 h 63"/>
                <a:gd name="T48" fmla="*/ 47 w 142"/>
                <a:gd name="T49" fmla="*/ 40 h 63"/>
                <a:gd name="T50" fmla="*/ 34 w 142"/>
                <a:gd name="T51" fmla="*/ 36 h 63"/>
                <a:gd name="T52" fmla="*/ 21 w 142"/>
                <a:gd name="T53" fmla="*/ 32 h 63"/>
                <a:gd name="T54" fmla="*/ 13 w 142"/>
                <a:gd name="T55" fmla="*/ 27 h 63"/>
                <a:gd name="T56" fmla="*/ 5 w 142"/>
                <a:gd name="T57" fmla="*/ 23 h 63"/>
                <a:gd name="T58" fmla="*/ 0 w 142"/>
                <a:gd name="T59" fmla="*/ 17 h 63"/>
                <a:gd name="T60" fmla="*/ 0 w 142"/>
                <a:gd name="T61" fmla="*/ 11 h 63"/>
                <a:gd name="T62" fmla="*/ 2 w 142"/>
                <a:gd name="T63" fmla="*/ 6 h 63"/>
                <a:gd name="T64" fmla="*/ 7 w 142"/>
                <a:gd name="T65" fmla="*/ 0 h 63"/>
                <a:gd name="T66" fmla="*/ 7 w 142"/>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63"/>
                <a:gd name="T104" fmla="*/ 142 w 142"/>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63">
                  <a:moveTo>
                    <a:pt x="7" y="0"/>
                  </a:moveTo>
                  <a:lnTo>
                    <a:pt x="17" y="2"/>
                  </a:lnTo>
                  <a:lnTo>
                    <a:pt x="24" y="6"/>
                  </a:lnTo>
                  <a:lnTo>
                    <a:pt x="34" y="10"/>
                  </a:lnTo>
                  <a:lnTo>
                    <a:pt x="43" y="11"/>
                  </a:lnTo>
                  <a:lnTo>
                    <a:pt x="51" y="13"/>
                  </a:lnTo>
                  <a:lnTo>
                    <a:pt x="62" y="17"/>
                  </a:lnTo>
                  <a:lnTo>
                    <a:pt x="70" y="19"/>
                  </a:lnTo>
                  <a:lnTo>
                    <a:pt x="80" y="23"/>
                  </a:lnTo>
                  <a:lnTo>
                    <a:pt x="89" y="25"/>
                  </a:lnTo>
                  <a:lnTo>
                    <a:pt x="99" y="27"/>
                  </a:lnTo>
                  <a:lnTo>
                    <a:pt x="106" y="32"/>
                  </a:lnTo>
                  <a:lnTo>
                    <a:pt x="116" y="36"/>
                  </a:lnTo>
                  <a:lnTo>
                    <a:pt x="121" y="40"/>
                  </a:lnTo>
                  <a:lnTo>
                    <a:pt x="129" y="48"/>
                  </a:lnTo>
                  <a:lnTo>
                    <a:pt x="135" y="53"/>
                  </a:lnTo>
                  <a:lnTo>
                    <a:pt x="142" y="63"/>
                  </a:lnTo>
                  <a:lnTo>
                    <a:pt x="133" y="59"/>
                  </a:lnTo>
                  <a:lnTo>
                    <a:pt x="123" y="57"/>
                  </a:lnTo>
                  <a:lnTo>
                    <a:pt x="112" y="53"/>
                  </a:lnTo>
                  <a:lnTo>
                    <a:pt x="102" y="53"/>
                  </a:lnTo>
                  <a:lnTo>
                    <a:pt x="87" y="49"/>
                  </a:lnTo>
                  <a:lnTo>
                    <a:pt x="74" y="46"/>
                  </a:lnTo>
                  <a:lnTo>
                    <a:pt x="59" y="44"/>
                  </a:lnTo>
                  <a:lnTo>
                    <a:pt x="47" y="40"/>
                  </a:lnTo>
                  <a:lnTo>
                    <a:pt x="34" y="36"/>
                  </a:lnTo>
                  <a:lnTo>
                    <a:pt x="21" y="32"/>
                  </a:lnTo>
                  <a:lnTo>
                    <a:pt x="13" y="27"/>
                  </a:lnTo>
                  <a:lnTo>
                    <a:pt x="5" y="23"/>
                  </a:lnTo>
                  <a:lnTo>
                    <a:pt x="0" y="17"/>
                  </a:lnTo>
                  <a:lnTo>
                    <a:pt x="0" y="11"/>
                  </a:lnTo>
                  <a:lnTo>
                    <a:pt x="2" y="6"/>
                  </a:lnTo>
                  <a:lnTo>
                    <a:pt x="7" y="0"/>
                  </a:lnTo>
                  <a:close/>
                </a:path>
              </a:pathLst>
            </a:custGeom>
            <a:solidFill>
              <a:srgbClr val="000000"/>
            </a:solidFill>
            <a:ln w="9525">
              <a:noFill/>
              <a:round/>
              <a:headEnd/>
              <a:tailEnd/>
            </a:ln>
          </p:spPr>
          <p:txBody>
            <a:bodyPr/>
            <a:lstStyle/>
            <a:p>
              <a:endParaRPr lang="fa-IR"/>
            </a:p>
          </p:txBody>
        </p:sp>
        <p:sp>
          <p:nvSpPr>
            <p:cNvPr id="12428" name="Freeform 136"/>
            <p:cNvSpPr>
              <a:spLocks/>
            </p:cNvSpPr>
            <p:nvPr/>
          </p:nvSpPr>
          <p:spPr bwMode="auto">
            <a:xfrm>
              <a:off x="3533" y="3040"/>
              <a:ext cx="14" cy="11"/>
            </a:xfrm>
            <a:custGeom>
              <a:avLst/>
              <a:gdLst>
                <a:gd name="T0" fmla="*/ 12 w 29"/>
                <a:gd name="T1" fmla="*/ 0 h 21"/>
                <a:gd name="T2" fmla="*/ 21 w 29"/>
                <a:gd name="T3" fmla="*/ 10 h 21"/>
                <a:gd name="T4" fmla="*/ 29 w 29"/>
                <a:gd name="T5" fmla="*/ 16 h 21"/>
                <a:gd name="T6" fmla="*/ 13 w 29"/>
                <a:gd name="T7" fmla="*/ 21 h 21"/>
                <a:gd name="T8" fmla="*/ 4 w 29"/>
                <a:gd name="T9" fmla="*/ 19 h 21"/>
                <a:gd name="T10" fmla="*/ 0 w 29"/>
                <a:gd name="T11" fmla="*/ 14 h 21"/>
                <a:gd name="T12" fmla="*/ 0 w 29"/>
                <a:gd name="T13" fmla="*/ 10 h 21"/>
                <a:gd name="T14" fmla="*/ 4 w 29"/>
                <a:gd name="T15" fmla="*/ 4 h 21"/>
                <a:gd name="T16" fmla="*/ 12 w 29"/>
                <a:gd name="T17" fmla="*/ 0 h 21"/>
                <a:gd name="T18" fmla="*/ 12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12" y="0"/>
                  </a:moveTo>
                  <a:lnTo>
                    <a:pt x="21" y="10"/>
                  </a:lnTo>
                  <a:lnTo>
                    <a:pt x="29" y="16"/>
                  </a:lnTo>
                  <a:lnTo>
                    <a:pt x="13" y="21"/>
                  </a:lnTo>
                  <a:lnTo>
                    <a:pt x="4" y="19"/>
                  </a:lnTo>
                  <a:lnTo>
                    <a:pt x="0" y="14"/>
                  </a:lnTo>
                  <a:lnTo>
                    <a:pt x="0" y="10"/>
                  </a:lnTo>
                  <a:lnTo>
                    <a:pt x="4" y="4"/>
                  </a:lnTo>
                  <a:lnTo>
                    <a:pt x="12" y="0"/>
                  </a:lnTo>
                  <a:close/>
                </a:path>
              </a:pathLst>
            </a:custGeom>
            <a:solidFill>
              <a:srgbClr val="000000"/>
            </a:solidFill>
            <a:ln w="9525">
              <a:noFill/>
              <a:round/>
              <a:headEnd/>
              <a:tailEnd/>
            </a:ln>
          </p:spPr>
          <p:txBody>
            <a:bodyPr/>
            <a:lstStyle/>
            <a:p>
              <a:endParaRPr lang="fa-IR"/>
            </a:p>
          </p:txBody>
        </p:sp>
      </p:grpSp>
      <p:sp>
        <p:nvSpPr>
          <p:cNvPr id="12295" name="Text Box 137"/>
          <p:cNvSpPr txBox="1">
            <a:spLocks noChangeArrowheads="1"/>
          </p:cNvSpPr>
          <p:nvPr/>
        </p:nvSpPr>
        <p:spPr bwMode="auto">
          <a:xfrm>
            <a:off x="838200" y="1312863"/>
            <a:ext cx="5562600" cy="1735137"/>
          </a:xfrm>
          <a:prstGeom prst="rect">
            <a:avLst/>
          </a:prstGeom>
          <a:noFill/>
          <a:ln w="9525">
            <a:noFill/>
            <a:miter lim="800000"/>
            <a:headEnd/>
            <a:tailEnd/>
          </a:ln>
        </p:spPr>
        <p:txBody>
          <a:bodyPr>
            <a:spAutoFit/>
          </a:bodyPr>
          <a:lstStyle/>
          <a:p>
            <a:pPr>
              <a:spcBef>
                <a:spcPct val="50000"/>
              </a:spcBef>
            </a:pPr>
            <a:r>
              <a:rPr lang="en-US" sz="2400"/>
              <a:t>Legitimate Power</a:t>
            </a:r>
          </a:p>
          <a:p>
            <a:pPr>
              <a:spcBef>
                <a:spcPct val="50000"/>
              </a:spcBef>
            </a:pPr>
            <a:r>
              <a:rPr lang="en-US" sz="2400" b="0">
                <a:latin typeface="Tahoma" pitchFamily="34" charset="0"/>
              </a:rPr>
              <a:t>The power a person receives as a result of his or her position in the formal hierarchy of an organization.</a:t>
            </a:r>
          </a:p>
        </p:txBody>
      </p:sp>
      <p:sp>
        <p:nvSpPr>
          <p:cNvPr id="12296" name="Text Box 138"/>
          <p:cNvSpPr txBox="1">
            <a:spLocks noChangeArrowheads="1"/>
          </p:cNvSpPr>
          <p:nvPr/>
        </p:nvSpPr>
        <p:spPr bwMode="auto">
          <a:xfrm>
            <a:off x="914400" y="3352800"/>
            <a:ext cx="3657600" cy="1735138"/>
          </a:xfrm>
          <a:prstGeom prst="rect">
            <a:avLst/>
          </a:prstGeom>
          <a:noFill/>
          <a:ln w="9525">
            <a:noFill/>
            <a:miter lim="800000"/>
            <a:headEnd/>
            <a:tailEnd/>
          </a:ln>
        </p:spPr>
        <p:txBody>
          <a:bodyPr>
            <a:spAutoFit/>
          </a:bodyPr>
          <a:lstStyle/>
          <a:p>
            <a:pPr>
              <a:spcBef>
                <a:spcPct val="50000"/>
              </a:spcBef>
            </a:pPr>
            <a:r>
              <a:rPr lang="en-US" sz="2400"/>
              <a:t>Information Power</a:t>
            </a:r>
          </a:p>
          <a:p>
            <a:pPr>
              <a:spcBef>
                <a:spcPct val="50000"/>
              </a:spcBef>
            </a:pPr>
            <a:r>
              <a:rPr lang="en-US" sz="2400" b="0">
                <a:latin typeface="Tahoma" pitchFamily="34" charset="0"/>
              </a:rPr>
              <a:t>Power that comes from access to and control over information.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13–</a:t>
            </a:r>
            <a:fld id="{E87F3A83-A8FD-47EB-94E7-62F40F7C5ADD}" type="slidenum">
              <a:rPr lang="en-US"/>
              <a:pPr/>
              <a:t>341</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Bases of Power: Personal Power</a:t>
            </a:r>
          </a:p>
        </p:txBody>
      </p:sp>
      <p:sp>
        <p:nvSpPr>
          <p:cNvPr id="264195" name="Line 3"/>
          <p:cNvSpPr>
            <a:spLocks noChangeShapeType="1"/>
          </p:cNvSpPr>
          <p:nvPr/>
        </p:nvSpPr>
        <p:spPr bwMode="auto">
          <a:xfrm>
            <a:off x="914400" y="2741613"/>
            <a:ext cx="4038600" cy="0"/>
          </a:xfrm>
          <a:prstGeom prst="line">
            <a:avLst/>
          </a:prstGeom>
          <a:noFill/>
          <a:ln w="38100">
            <a:solidFill>
              <a:srgbClr val="CC3300"/>
            </a:solidFill>
            <a:round/>
            <a:headEnd/>
            <a:tailEnd/>
          </a:ln>
        </p:spPr>
        <p:txBody>
          <a:bodyPr/>
          <a:lstStyle/>
          <a:p>
            <a:endParaRPr lang="fa-IR"/>
          </a:p>
        </p:txBody>
      </p:sp>
      <p:pic>
        <p:nvPicPr>
          <p:cNvPr id="13318" name="Picture 4" descr="PE02106_"/>
          <p:cNvPicPr>
            <a:picLocks noChangeAspect="1" noChangeArrowheads="1"/>
          </p:cNvPicPr>
          <p:nvPr/>
        </p:nvPicPr>
        <p:blipFill>
          <a:blip r:embed="rId2"/>
          <a:srcRect/>
          <a:stretch>
            <a:fillRect/>
          </a:stretch>
        </p:blipFill>
        <p:spPr bwMode="auto">
          <a:xfrm>
            <a:off x="5486400" y="2208213"/>
            <a:ext cx="2895600" cy="2487612"/>
          </a:xfrm>
          <a:prstGeom prst="rect">
            <a:avLst/>
          </a:prstGeom>
          <a:noFill/>
          <a:ln w="9525">
            <a:noFill/>
            <a:miter lim="800000"/>
            <a:headEnd/>
            <a:tailEnd/>
          </a:ln>
        </p:spPr>
      </p:pic>
      <p:sp>
        <p:nvSpPr>
          <p:cNvPr id="13319" name="Text Box 5"/>
          <p:cNvSpPr txBox="1">
            <a:spLocks noChangeArrowheads="1"/>
          </p:cNvSpPr>
          <p:nvPr/>
        </p:nvSpPr>
        <p:spPr bwMode="auto">
          <a:xfrm>
            <a:off x="914400" y="1295400"/>
            <a:ext cx="4191000" cy="1370013"/>
          </a:xfrm>
          <a:prstGeom prst="rect">
            <a:avLst/>
          </a:prstGeom>
          <a:noFill/>
          <a:ln w="9525">
            <a:noFill/>
            <a:miter lim="800000"/>
            <a:headEnd/>
            <a:tailEnd/>
          </a:ln>
        </p:spPr>
        <p:txBody>
          <a:bodyPr>
            <a:spAutoFit/>
          </a:bodyPr>
          <a:lstStyle/>
          <a:p>
            <a:pPr>
              <a:spcBef>
                <a:spcPct val="50000"/>
              </a:spcBef>
            </a:pPr>
            <a:r>
              <a:rPr lang="en-US" sz="2400"/>
              <a:t>Expert Power</a:t>
            </a:r>
          </a:p>
          <a:p>
            <a:pPr>
              <a:spcBef>
                <a:spcPct val="50000"/>
              </a:spcBef>
            </a:pPr>
            <a:r>
              <a:rPr lang="en-US" sz="2400" b="0">
                <a:latin typeface="Tahoma" pitchFamily="34" charset="0"/>
              </a:rPr>
              <a:t>Influence based on special skills or knowledge.</a:t>
            </a:r>
          </a:p>
        </p:txBody>
      </p:sp>
      <p:sp>
        <p:nvSpPr>
          <p:cNvPr id="264198" name="Line 6"/>
          <p:cNvSpPr>
            <a:spLocks noChangeShapeType="1"/>
          </p:cNvSpPr>
          <p:nvPr/>
        </p:nvSpPr>
        <p:spPr bwMode="auto">
          <a:xfrm>
            <a:off x="914400" y="4781550"/>
            <a:ext cx="4038600" cy="0"/>
          </a:xfrm>
          <a:prstGeom prst="line">
            <a:avLst/>
          </a:prstGeom>
          <a:noFill/>
          <a:ln w="38100">
            <a:solidFill>
              <a:srgbClr val="CC3300"/>
            </a:solidFill>
            <a:round/>
            <a:headEnd/>
            <a:tailEnd/>
          </a:ln>
        </p:spPr>
        <p:txBody>
          <a:bodyPr/>
          <a:lstStyle/>
          <a:p>
            <a:endParaRPr lang="fa-IR"/>
          </a:p>
        </p:txBody>
      </p:sp>
      <p:sp>
        <p:nvSpPr>
          <p:cNvPr id="13321" name="Text Box 7"/>
          <p:cNvSpPr txBox="1">
            <a:spLocks noChangeArrowheads="1"/>
          </p:cNvSpPr>
          <p:nvPr/>
        </p:nvSpPr>
        <p:spPr bwMode="auto">
          <a:xfrm>
            <a:off x="914400" y="2894013"/>
            <a:ext cx="4495800" cy="1735137"/>
          </a:xfrm>
          <a:prstGeom prst="rect">
            <a:avLst/>
          </a:prstGeom>
          <a:noFill/>
          <a:ln w="9525">
            <a:noFill/>
            <a:miter lim="800000"/>
            <a:headEnd/>
            <a:tailEnd/>
          </a:ln>
        </p:spPr>
        <p:txBody>
          <a:bodyPr>
            <a:spAutoFit/>
          </a:bodyPr>
          <a:lstStyle/>
          <a:p>
            <a:pPr>
              <a:spcBef>
                <a:spcPct val="50000"/>
              </a:spcBef>
            </a:pPr>
            <a:r>
              <a:rPr lang="en-US" sz="2400"/>
              <a:t>Referent Power</a:t>
            </a:r>
          </a:p>
          <a:p>
            <a:pPr>
              <a:spcBef>
                <a:spcPct val="50000"/>
              </a:spcBef>
            </a:pPr>
            <a:r>
              <a:rPr lang="en-US" sz="2400" b="0">
                <a:latin typeface="Tahoma" pitchFamily="34" charset="0"/>
              </a:rPr>
              <a:t>Influence based on possession by an individual of desirable resources or personal traits.</a:t>
            </a:r>
          </a:p>
        </p:txBody>
      </p:sp>
      <p:sp>
        <p:nvSpPr>
          <p:cNvPr id="13322" name="Text Box 8"/>
          <p:cNvSpPr txBox="1">
            <a:spLocks noChangeArrowheads="1"/>
          </p:cNvSpPr>
          <p:nvPr/>
        </p:nvSpPr>
        <p:spPr bwMode="auto">
          <a:xfrm>
            <a:off x="914400" y="4875213"/>
            <a:ext cx="7239000" cy="1370012"/>
          </a:xfrm>
          <a:prstGeom prst="rect">
            <a:avLst/>
          </a:prstGeom>
          <a:noFill/>
          <a:ln w="9525">
            <a:noFill/>
            <a:miter lim="800000"/>
            <a:headEnd/>
            <a:tailEnd/>
          </a:ln>
        </p:spPr>
        <p:txBody>
          <a:bodyPr>
            <a:spAutoFit/>
          </a:bodyPr>
          <a:lstStyle/>
          <a:p>
            <a:pPr>
              <a:spcBef>
                <a:spcPct val="50000"/>
              </a:spcBef>
            </a:pPr>
            <a:r>
              <a:rPr lang="en-US" sz="2400"/>
              <a:t>Charismatic Power</a:t>
            </a:r>
          </a:p>
          <a:p>
            <a:pPr>
              <a:spcBef>
                <a:spcPct val="50000"/>
              </a:spcBef>
            </a:pPr>
            <a:r>
              <a:rPr lang="en-US" sz="2400" b="0">
                <a:latin typeface="Tahoma" pitchFamily="34" charset="0"/>
              </a:rPr>
              <a:t>An extension of referent power stemming from an individual’s personality and interpersonal style.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4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8"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10"/>
          </p:nvPr>
        </p:nvSpPr>
        <p:spPr>
          <a:noFill/>
        </p:spPr>
        <p:txBody>
          <a:bodyPr/>
          <a:lstStyle/>
          <a:p>
            <a:r>
              <a:rPr lang="en-US"/>
              <a:t>© 2005 Prentice Hall Inc. All rights reserved.</a:t>
            </a:r>
          </a:p>
        </p:txBody>
      </p:sp>
      <p:sp>
        <p:nvSpPr>
          <p:cNvPr id="14339" name="Slide Number Placeholder 2"/>
          <p:cNvSpPr>
            <a:spLocks noGrp="1"/>
          </p:cNvSpPr>
          <p:nvPr>
            <p:ph type="sldNum" sz="quarter" idx="11"/>
          </p:nvPr>
        </p:nvSpPr>
        <p:spPr>
          <a:noFill/>
        </p:spPr>
        <p:txBody>
          <a:bodyPr/>
          <a:lstStyle/>
          <a:p>
            <a:r>
              <a:rPr lang="en-US"/>
              <a:t>13–</a:t>
            </a:r>
            <a:fld id="{5FBE0B0C-6650-4E58-8B58-7859C868ED75}" type="slidenum">
              <a:rPr lang="en-US"/>
              <a:pPr/>
              <a:t>342</a:t>
            </a:fld>
            <a:endParaRPr lang="en-US"/>
          </a:p>
        </p:txBody>
      </p:sp>
      <p:pic>
        <p:nvPicPr>
          <p:cNvPr id="278532" name="Picture 4"/>
          <p:cNvPicPr>
            <a:picLocks noChangeAspect="1" noChangeArrowheads="1"/>
          </p:cNvPicPr>
          <p:nvPr/>
        </p:nvPicPr>
        <p:blipFill>
          <a:blip r:embed="rId2"/>
          <a:srcRect/>
          <a:stretch>
            <a:fillRect/>
          </a:stretch>
        </p:blipFill>
        <p:spPr bwMode="auto">
          <a:xfrm>
            <a:off x="1676400" y="533400"/>
            <a:ext cx="5791200" cy="5413375"/>
          </a:xfrm>
          <a:prstGeom prst="rect">
            <a:avLst/>
          </a:prstGeom>
          <a:noFill/>
          <a:ln w="12700">
            <a:solidFill>
              <a:schemeClr val="tx1"/>
            </a:solidFill>
            <a:miter lim="800000"/>
            <a:headEnd/>
            <a:tailEnd/>
          </a:ln>
          <a:effectLst>
            <a:outerShdw dist="35921" dir="2700000" algn="ctr" rotWithShape="0">
              <a:schemeClr val="bg2">
                <a:alpha val="50000"/>
              </a:schemeClr>
            </a:outerShdw>
          </a:effectLst>
        </p:spPr>
      </p:pic>
      <p:sp>
        <p:nvSpPr>
          <p:cNvPr id="14341" name="Rectangle 5"/>
          <p:cNvSpPr>
            <a:spLocks noChangeArrowheads="1"/>
          </p:cNvSpPr>
          <p:nvPr/>
        </p:nvSpPr>
        <p:spPr bwMode="auto">
          <a:xfrm>
            <a:off x="685800" y="6111875"/>
            <a:ext cx="3886200" cy="365125"/>
          </a:xfrm>
          <a:prstGeom prst="rect">
            <a:avLst/>
          </a:prstGeom>
          <a:noFill/>
          <a:ln w="9525">
            <a:noFill/>
            <a:miter lim="800000"/>
            <a:headEnd/>
            <a:tailEnd/>
          </a:ln>
        </p:spPr>
        <p:txBody>
          <a:bodyPr>
            <a:spAutoFit/>
          </a:bodyPr>
          <a:lstStyle/>
          <a:p>
            <a:r>
              <a:rPr lang="en-US" sz="900" b="0" i="1"/>
              <a:t>Source: </a:t>
            </a:r>
            <a:r>
              <a:rPr lang="en-US" sz="900" b="0"/>
              <a:t>Drawing by Leo Cullum in </a:t>
            </a:r>
            <a:r>
              <a:rPr lang="en-US" sz="900" b="0" i="1"/>
              <a:t>The New Yorker</a:t>
            </a:r>
            <a:r>
              <a:rPr lang="en-US" sz="900" b="0"/>
              <a:t>, copyright ©1986 </a:t>
            </a:r>
            <a:r>
              <a:rPr lang="en-US" sz="900" b="0" i="1"/>
              <a:t>The New Yorker </a:t>
            </a:r>
            <a:r>
              <a:rPr lang="en-US" sz="900" b="0"/>
              <a:t>Magazine. Reprinted by permission.</a:t>
            </a:r>
          </a:p>
        </p:txBody>
      </p:sp>
      <p:sp>
        <p:nvSpPr>
          <p:cNvPr id="278534" name="Text Box 6"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–1</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p>
            <a:r>
              <a:rPr lang="en-US"/>
              <a:t>© 2005 Prentice Hall Inc. All rights reserved.</a:t>
            </a:r>
          </a:p>
        </p:txBody>
      </p:sp>
      <p:sp>
        <p:nvSpPr>
          <p:cNvPr id="15363" name="Slide Number Placeholder 4"/>
          <p:cNvSpPr>
            <a:spLocks noGrp="1"/>
          </p:cNvSpPr>
          <p:nvPr>
            <p:ph type="sldNum" sz="quarter" idx="11"/>
          </p:nvPr>
        </p:nvSpPr>
        <p:spPr>
          <a:noFill/>
        </p:spPr>
        <p:txBody>
          <a:bodyPr/>
          <a:lstStyle/>
          <a:p>
            <a:r>
              <a:rPr lang="en-US"/>
              <a:t>13–</a:t>
            </a:r>
            <a:fld id="{05FAEEA3-02B4-4DB4-8769-35725D0EF371}" type="slidenum">
              <a:rPr lang="en-US"/>
              <a:pPr/>
              <a:t>343</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Dependency: The Key To Power</a:t>
            </a:r>
          </a:p>
        </p:txBody>
      </p:sp>
      <p:sp>
        <p:nvSpPr>
          <p:cNvPr id="15365" name="Rectangle 3"/>
          <p:cNvSpPr>
            <a:spLocks noGrp="1" noChangeArrowheads="1"/>
          </p:cNvSpPr>
          <p:nvPr>
            <p:ph type="body" idx="1"/>
          </p:nvPr>
        </p:nvSpPr>
        <p:spPr/>
        <p:txBody>
          <a:bodyPr>
            <a:normAutofit fontScale="85000" lnSpcReduction="20000"/>
          </a:bodyPr>
          <a:lstStyle/>
          <a:p>
            <a:pPr algn="just" rtl="0" eaLnBrk="1" hangingPunct="1">
              <a:lnSpc>
                <a:spcPct val="110000"/>
              </a:lnSpc>
              <a:spcBef>
                <a:spcPct val="25000"/>
              </a:spcBef>
            </a:pPr>
            <a:r>
              <a:rPr lang="en-US" smtClean="0"/>
              <a:t>The General Dependency Postulate</a:t>
            </a:r>
          </a:p>
          <a:p>
            <a:pPr lvl="1" algn="just" rtl="0" eaLnBrk="1" hangingPunct="1">
              <a:lnSpc>
                <a:spcPct val="110000"/>
              </a:lnSpc>
              <a:spcBef>
                <a:spcPct val="25000"/>
              </a:spcBef>
            </a:pPr>
            <a:r>
              <a:rPr lang="en-US" smtClean="0"/>
              <a:t>The greater B’s dependency on A, the greater the power A has over B.</a:t>
            </a:r>
          </a:p>
          <a:p>
            <a:pPr lvl="1" algn="just" rtl="0" eaLnBrk="1" hangingPunct="1">
              <a:lnSpc>
                <a:spcPct val="110000"/>
              </a:lnSpc>
              <a:spcBef>
                <a:spcPct val="25000"/>
              </a:spcBef>
            </a:pPr>
            <a:r>
              <a:rPr lang="en-US" smtClean="0"/>
              <a:t>Possession/control of scarce organizational resources that others need makes a manager powerful.</a:t>
            </a:r>
          </a:p>
          <a:p>
            <a:pPr lvl="1" algn="just" rtl="0" eaLnBrk="1" hangingPunct="1">
              <a:lnSpc>
                <a:spcPct val="110000"/>
              </a:lnSpc>
              <a:spcBef>
                <a:spcPct val="25000"/>
              </a:spcBef>
            </a:pPr>
            <a:r>
              <a:rPr lang="en-US" smtClean="0"/>
              <a:t>Access to optional resources (e.g., multiple suppliers) reduces the resource holder’s power.</a:t>
            </a:r>
          </a:p>
          <a:p>
            <a:pPr algn="just" rtl="0" eaLnBrk="1" hangingPunct="1">
              <a:lnSpc>
                <a:spcPct val="110000"/>
              </a:lnSpc>
              <a:spcBef>
                <a:spcPct val="25000"/>
              </a:spcBef>
            </a:pPr>
            <a:r>
              <a:rPr lang="en-US" smtClean="0"/>
              <a:t>What Creates Dependency</a:t>
            </a:r>
          </a:p>
          <a:p>
            <a:pPr lvl="1" algn="just" rtl="0" eaLnBrk="1" hangingPunct="1">
              <a:lnSpc>
                <a:spcPct val="110000"/>
              </a:lnSpc>
              <a:spcBef>
                <a:spcPct val="25000"/>
              </a:spcBef>
            </a:pPr>
            <a:r>
              <a:rPr lang="en-US" b="1" smtClean="0"/>
              <a:t>Importance</a:t>
            </a:r>
            <a:r>
              <a:rPr lang="en-US" smtClean="0"/>
              <a:t> of the resource to the organization</a:t>
            </a:r>
          </a:p>
          <a:p>
            <a:pPr lvl="1" algn="just" rtl="0" eaLnBrk="1" hangingPunct="1">
              <a:lnSpc>
                <a:spcPct val="110000"/>
              </a:lnSpc>
              <a:spcBef>
                <a:spcPct val="25000"/>
              </a:spcBef>
            </a:pPr>
            <a:r>
              <a:rPr lang="en-US" b="1" smtClean="0"/>
              <a:t>Scarcity</a:t>
            </a:r>
            <a:r>
              <a:rPr lang="en-US" smtClean="0"/>
              <a:t> of the resource</a:t>
            </a:r>
          </a:p>
          <a:p>
            <a:pPr lvl="1" algn="just" rtl="0" eaLnBrk="1" hangingPunct="1">
              <a:lnSpc>
                <a:spcPct val="110000"/>
              </a:lnSpc>
              <a:spcBef>
                <a:spcPct val="25000"/>
              </a:spcBef>
            </a:pPr>
            <a:r>
              <a:rPr lang="en-US" b="1" smtClean="0"/>
              <a:t>Nonsubstitutability</a:t>
            </a:r>
            <a:r>
              <a:rPr lang="en-US" smtClean="0"/>
              <a:t> of the resource</a:t>
            </a:r>
          </a:p>
        </p:txBody>
      </p:sp>
    </p:spTree>
  </p:cSld>
  <p:clrMapOvr>
    <a:masterClrMapping/>
  </p:clrMapOv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13–</a:t>
            </a:r>
            <a:fld id="{0E483CA7-7A01-40A2-BD93-72A4A8D4D13D}" type="slidenum">
              <a:rPr lang="en-US"/>
              <a:pPr/>
              <a:t>344</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Power Tactics</a:t>
            </a:r>
          </a:p>
        </p:txBody>
      </p:sp>
      <p:pic>
        <p:nvPicPr>
          <p:cNvPr id="16389" name="Picture 3" descr="j0261671"/>
          <p:cNvPicPr>
            <a:picLocks noChangeAspect="1" noChangeArrowheads="1"/>
          </p:cNvPicPr>
          <p:nvPr/>
        </p:nvPicPr>
        <p:blipFill>
          <a:blip r:embed="rId2"/>
          <a:srcRect/>
          <a:stretch>
            <a:fillRect/>
          </a:stretch>
        </p:blipFill>
        <p:spPr bwMode="auto">
          <a:xfrm>
            <a:off x="914400" y="3862388"/>
            <a:ext cx="2667000" cy="2081212"/>
          </a:xfrm>
          <a:prstGeom prst="rect">
            <a:avLst/>
          </a:prstGeom>
          <a:noFill/>
          <a:ln w="9525">
            <a:noFill/>
            <a:miter lim="800000"/>
            <a:headEnd/>
            <a:tailEnd/>
          </a:ln>
        </p:spPr>
      </p:pic>
      <p:sp>
        <p:nvSpPr>
          <p:cNvPr id="266244" name="Line 4"/>
          <p:cNvSpPr>
            <a:spLocks noChangeShapeType="1"/>
          </p:cNvSpPr>
          <p:nvPr/>
        </p:nvSpPr>
        <p:spPr bwMode="auto">
          <a:xfrm>
            <a:off x="914400" y="3581400"/>
            <a:ext cx="2209800" cy="0"/>
          </a:xfrm>
          <a:prstGeom prst="line">
            <a:avLst/>
          </a:prstGeom>
          <a:noFill/>
          <a:ln w="38100">
            <a:solidFill>
              <a:srgbClr val="CC3300"/>
            </a:solidFill>
            <a:round/>
            <a:headEnd/>
            <a:tailEnd/>
          </a:ln>
        </p:spPr>
        <p:txBody>
          <a:bodyPr/>
          <a:lstStyle/>
          <a:p>
            <a:endParaRPr lang="fa-IR"/>
          </a:p>
        </p:txBody>
      </p:sp>
      <p:sp>
        <p:nvSpPr>
          <p:cNvPr id="266245" name="Text Box 5" descr="Chap01Bkgd03"/>
          <p:cNvSpPr txBox="1">
            <a:spLocks noChangeArrowheads="1"/>
          </p:cNvSpPr>
          <p:nvPr/>
        </p:nvSpPr>
        <p:spPr bwMode="blackWhite">
          <a:xfrm>
            <a:off x="4648200" y="1447800"/>
            <a:ext cx="3733800" cy="4800600"/>
          </a:xfrm>
          <a:prstGeom prst="rect">
            <a:avLst/>
          </a:prstGeom>
          <a:blipFill dpi="0" rotWithShape="0">
            <a:blip r:embed="rId3"/>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222250" indent="-222250">
              <a:spcBef>
                <a:spcPct val="50000"/>
              </a:spcBef>
              <a:defRPr/>
            </a:pPr>
            <a:r>
              <a:rPr lang="en-US" sz="2400">
                <a:solidFill>
                  <a:srgbClr val="FFFFCC"/>
                </a:solidFill>
              </a:rPr>
              <a:t>Influence Tactics</a:t>
            </a:r>
            <a:r>
              <a:rPr lang="en-US" sz="2000">
                <a:solidFill>
                  <a:srgbClr val="FFFFCC"/>
                </a:solidFill>
              </a:rPr>
              <a:t>:</a:t>
            </a:r>
          </a:p>
          <a:p>
            <a:pPr marL="222250" indent="-222250">
              <a:spcBef>
                <a:spcPct val="50000"/>
              </a:spcBef>
              <a:buFontTx/>
              <a:buChar char="•"/>
              <a:defRPr/>
            </a:pPr>
            <a:r>
              <a:rPr lang="en-US" sz="2000">
                <a:solidFill>
                  <a:schemeClr val="bg1"/>
                </a:solidFill>
              </a:rPr>
              <a:t>Legitimacy</a:t>
            </a:r>
          </a:p>
          <a:p>
            <a:pPr marL="222250" indent="-222250">
              <a:spcBef>
                <a:spcPct val="50000"/>
              </a:spcBef>
              <a:buFontTx/>
              <a:buChar char="•"/>
              <a:defRPr/>
            </a:pPr>
            <a:r>
              <a:rPr lang="en-US" sz="2000">
                <a:solidFill>
                  <a:schemeClr val="bg1"/>
                </a:solidFill>
              </a:rPr>
              <a:t>Rational persuasion</a:t>
            </a:r>
          </a:p>
          <a:p>
            <a:pPr marL="222250" indent="-222250">
              <a:spcBef>
                <a:spcPct val="50000"/>
              </a:spcBef>
              <a:buFontTx/>
              <a:buChar char="•"/>
              <a:defRPr/>
            </a:pPr>
            <a:r>
              <a:rPr lang="en-US" sz="2000">
                <a:solidFill>
                  <a:schemeClr val="bg1"/>
                </a:solidFill>
              </a:rPr>
              <a:t>Inspirational appeals</a:t>
            </a:r>
          </a:p>
          <a:p>
            <a:pPr marL="222250" indent="-222250">
              <a:spcBef>
                <a:spcPct val="50000"/>
              </a:spcBef>
              <a:buFontTx/>
              <a:buChar char="•"/>
              <a:defRPr/>
            </a:pPr>
            <a:r>
              <a:rPr lang="en-US" sz="2000">
                <a:solidFill>
                  <a:schemeClr val="bg1"/>
                </a:solidFill>
              </a:rPr>
              <a:t>Consultation</a:t>
            </a:r>
          </a:p>
          <a:p>
            <a:pPr marL="222250" indent="-222250">
              <a:spcBef>
                <a:spcPct val="50000"/>
              </a:spcBef>
              <a:buFontTx/>
              <a:buChar char="•"/>
              <a:defRPr/>
            </a:pPr>
            <a:r>
              <a:rPr lang="en-US" sz="2000">
                <a:solidFill>
                  <a:schemeClr val="bg1"/>
                </a:solidFill>
              </a:rPr>
              <a:t>Exchange</a:t>
            </a:r>
          </a:p>
          <a:p>
            <a:pPr marL="222250" indent="-222250">
              <a:spcBef>
                <a:spcPct val="50000"/>
              </a:spcBef>
              <a:buFontTx/>
              <a:buChar char="•"/>
              <a:defRPr/>
            </a:pPr>
            <a:r>
              <a:rPr lang="en-US" sz="2000">
                <a:solidFill>
                  <a:schemeClr val="bg1"/>
                </a:solidFill>
              </a:rPr>
              <a:t>Personal appeals</a:t>
            </a:r>
          </a:p>
          <a:p>
            <a:pPr marL="222250" indent="-222250">
              <a:spcBef>
                <a:spcPct val="50000"/>
              </a:spcBef>
              <a:buFontTx/>
              <a:buChar char="•"/>
              <a:defRPr/>
            </a:pPr>
            <a:r>
              <a:rPr lang="en-US" sz="2000">
                <a:solidFill>
                  <a:schemeClr val="bg1"/>
                </a:solidFill>
              </a:rPr>
              <a:t>Ingratiation</a:t>
            </a:r>
          </a:p>
          <a:p>
            <a:pPr marL="222250" indent="-222250">
              <a:spcBef>
                <a:spcPct val="50000"/>
              </a:spcBef>
              <a:buFontTx/>
              <a:buChar char="•"/>
              <a:defRPr/>
            </a:pPr>
            <a:r>
              <a:rPr lang="en-US" sz="2000">
                <a:solidFill>
                  <a:schemeClr val="bg1"/>
                </a:solidFill>
              </a:rPr>
              <a:t>Pressure</a:t>
            </a:r>
          </a:p>
          <a:p>
            <a:pPr marL="222250" indent="-222250">
              <a:spcBef>
                <a:spcPct val="50000"/>
              </a:spcBef>
              <a:buFontTx/>
              <a:buChar char="•"/>
              <a:defRPr/>
            </a:pPr>
            <a:r>
              <a:rPr lang="en-US" sz="2000">
                <a:solidFill>
                  <a:schemeClr val="bg1"/>
                </a:solidFill>
              </a:rPr>
              <a:t>Coalitions</a:t>
            </a:r>
          </a:p>
        </p:txBody>
      </p:sp>
      <p:sp>
        <p:nvSpPr>
          <p:cNvPr id="16392" name="Text Box 6"/>
          <p:cNvSpPr txBox="1">
            <a:spLocks noChangeArrowheads="1"/>
          </p:cNvSpPr>
          <p:nvPr/>
        </p:nvSpPr>
        <p:spPr bwMode="auto">
          <a:xfrm>
            <a:off x="914400" y="1328738"/>
            <a:ext cx="3505200" cy="2100262"/>
          </a:xfrm>
          <a:prstGeom prst="rect">
            <a:avLst/>
          </a:prstGeom>
          <a:noFill/>
          <a:ln w="9525">
            <a:noFill/>
            <a:miter lim="800000"/>
            <a:headEnd/>
            <a:tailEnd/>
          </a:ln>
        </p:spPr>
        <p:txBody>
          <a:bodyPr>
            <a:spAutoFit/>
          </a:bodyPr>
          <a:lstStyle/>
          <a:p>
            <a:pPr>
              <a:spcBef>
                <a:spcPct val="50000"/>
              </a:spcBef>
            </a:pPr>
            <a:r>
              <a:rPr lang="en-US" sz="2400"/>
              <a:t>Power Tactics</a:t>
            </a:r>
          </a:p>
          <a:p>
            <a:pPr>
              <a:spcBef>
                <a:spcPct val="50000"/>
              </a:spcBef>
            </a:pPr>
            <a:r>
              <a:rPr lang="en-US" sz="2400" b="0">
                <a:latin typeface="Tahoma" pitchFamily="34" charset="0"/>
              </a:rPr>
              <a:t>Ways in which individuals translate power bases into specific actions.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5"/>
                                        </p:tgtEl>
                                        <p:attrNameLst>
                                          <p:attrName>style.visibility</p:attrName>
                                        </p:attrNameLst>
                                      </p:cBhvr>
                                      <p:to>
                                        <p:strVal val="visible"/>
                                      </p:to>
                                    </p:set>
                                    <p:animEffect transition="in" filter="box(in)">
                                      <p:cBhvr>
                                        <p:cTn id="7" dur="500"/>
                                        <p:tgtEl>
                                          <p:spTgt spid="26624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nimBg="1"/>
      <p:bldP spid="266245" grpId="0" animBg="1" autoUpdateAnimBg="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13–</a:t>
            </a:r>
            <a:fld id="{B1E78EFA-77F9-4ED4-A342-8ED216DD6164}" type="slidenum">
              <a:rPr lang="en-US"/>
              <a:pPr/>
              <a:t>345</a:t>
            </a:fld>
            <a:endParaRPr lang="en-US"/>
          </a:p>
        </p:txBody>
      </p:sp>
      <p:sp>
        <p:nvSpPr>
          <p:cNvPr id="267270" name="Rectangle 6"/>
          <p:cNvSpPr>
            <a:spLocks noGrp="1" noChangeArrowheads="1"/>
          </p:cNvSpPr>
          <p:nvPr>
            <p:ph type="title"/>
          </p:nvPr>
        </p:nvSpPr>
        <p:spPr/>
        <p:txBody>
          <a:bodyPr>
            <a:normAutofit fontScale="90000"/>
          </a:bodyPr>
          <a:lstStyle/>
          <a:p>
            <a:pPr algn="just" rtl="0" eaLnBrk="1" hangingPunct="1">
              <a:defRPr/>
            </a:pPr>
            <a:r>
              <a:rPr lang="en-US" smtClean="0"/>
              <a:t>Preferred Power Tactics by Influence Direction</a:t>
            </a:r>
          </a:p>
        </p:txBody>
      </p:sp>
      <p:sp>
        <p:nvSpPr>
          <p:cNvPr id="267269"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–2</a:t>
            </a:r>
            <a:endParaRPr lang="en-US">
              <a:solidFill>
                <a:schemeClr val="bg1"/>
              </a:solidFill>
            </a:endParaRPr>
          </a:p>
        </p:txBody>
      </p:sp>
      <p:sp>
        <p:nvSpPr>
          <p:cNvPr id="17414" name="Rectangle 7"/>
          <p:cNvSpPr>
            <a:spLocks noChangeArrowheads="1"/>
          </p:cNvSpPr>
          <p:nvPr/>
        </p:nvSpPr>
        <p:spPr bwMode="auto">
          <a:xfrm>
            <a:off x="762000" y="1625600"/>
            <a:ext cx="7848600" cy="3238500"/>
          </a:xfrm>
          <a:prstGeom prst="rect">
            <a:avLst/>
          </a:prstGeom>
          <a:noFill/>
          <a:ln w="9525">
            <a:noFill/>
            <a:miter lim="800000"/>
            <a:headEnd/>
            <a:tailEnd/>
          </a:ln>
        </p:spPr>
        <p:txBody>
          <a:bodyPr>
            <a:spAutoFit/>
          </a:bodyPr>
          <a:lstStyle/>
          <a:p>
            <a:pPr>
              <a:lnSpc>
                <a:spcPct val="150000"/>
              </a:lnSpc>
              <a:spcBef>
                <a:spcPct val="50000"/>
              </a:spcBef>
              <a:tabLst>
                <a:tab pos="2351088" algn="l"/>
                <a:tab pos="5260975" algn="l"/>
              </a:tabLst>
            </a:pPr>
            <a:r>
              <a:rPr lang="en-US" sz="2000">
                <a:solidFill>
                  <a:srgbClr val="CC3300"/>
                </a:solidFill>
              </a:rPr>
              <a:t>Upward Influence </a:t>
            </a:r>
            <a:r>
              <a:rPr lang="en-US" sz="2000" b="0">
                <a:solidFill>
                  <a:srgbClr val="CC3300"/>
                </a:solidFill>
              </a:rPr>
              <a:t>	</a:t>
            </a:r>
            <a:r>
              <a:rPr lang="en-US" sz="2000">
                <a:solidFill>
                  <a:srgbClr val="CC3300"/>
                </a:solidFill>
              </a:rPr>
              <a:t>Downward Influence </a:t>
            </a:r>
            <a:r>
              <a:rPr lang="en-US" sz="2000" b="0">
                <a:solidFill>
                  <a:srgbClr val="CC3300"/>
                </a:solidFill>
              </a:rPr>
              <a:t>	</a:t>
            </a:r>
            <a:r>
              <a:rPr lang="en-US" sz="2000">
                <a:solidFill>
                  <a:srgbClr val="CC3300"/>
                </a:solidFill>
              </a:rPr>
              <a:t>Lateral Influence</a:t>
            </a:r>
            <a:endParaRPr lang="en-US" sz="1600">
              <a:solidFill>
                <a:srgbClr val="000000"/>
              </a:solidFill>
            </a:endParaRPr>
          </a:p>
          <a:p>
            <a:pPr>
              <a:lnSpc>
                <a:spcPct val="150000"/>
              </a:lnSpc>
              <a:spcBef>
                <a:spcPct val="50000"/>
              </a:spcBef>
              <a:tabLst>
                <a:tab pos="2351088" algn="l"/>
                <a:tab pos="5260975" algn="l"/>
              </a:tabLst>
            </a:pPr>
            <a:r>
              <a:rPr lang="en-US" sz="1600">
                <a:solidFill>
                  <a:srgbClr val="000000"/>
                </a:solidFill>
              </a:rPr>
              <a:t>Rational persuasion 	Rational persuasion 	Rational persuasion</a:t>
            </a:r>
            <a:br>
              <a:rPr lang="en-US" sz="1600">
                <a:solidFill>
                  <a:srgbClr val="000000"/>
                </a:solidFill>
              </a:rPr>
            </a:br>
            <a:r>
              <a:rPr lang="en-US" sz="1600"/>
              <a:t>	</a:t>
            </a:r>
            <a:r>
              <a:rPr lang="en-US" sz="1600">
                <a:solidFill>
                  <a:srgbClr val="000000"/>
                </a:solidFill>
              </a:rPr>
              <a:t>Inspirational appeals 	Consultation</a:t>
            </a:r>
            <a:br>
              <a:rPr lang="en-US" sz="1600">
                <a:solidFill>
                  <a:srgbClr val="000000"/>
                </a:solidFill>
              </a:rPr>
            </a:br>
            <a:r>
              <a:rPr lang="en-US" sz="1600"/>
              <a:t>	</a:t>
            </a:r>
            <a:r>
              <a:rPr lang="en-US" sz="1600">
                <a:solidFill>
                  <a:srgbClr val="000000"/>
                </a:solidFill>
              </a:rPr>
              <a:t>Pressure 	Ingratiation</a:t>
            </a:r>
            <a:br>
              <a:rPr lang="en-US" sz="1600">
                <a:solidFill>
                  <a:srgbClr val="000000"/>
                </a:solidFill>
              </a:rPr>
            </a:br>
            <a:r>
              <a:rPr lang="en-US" sz="1600"/>
              <a:t>	</a:t>
            </a:r>
            <a:r>
              <a:rPr lang="en-US" sz="1600">
                <a:solidFill>
                  <a:srgbClr val="000000"/>
                </a:solidFill>
              </a:rPr>
              <a:t>Consultation 	Exchange</a:t>
            </a:r>
            <a:br>
              <a:rPr lang="en-US" sz="1600">
                <a:solidFill>
                  <a:srgbClr val="000000"/>
                </a:solidFill>
              </a:rPr>
            </a:br>
            <a:r>
              <a:rPr lang="en-US" sz="1600"/>
              <a:t>	</a:t>
            </a:r>
            <a:r>
              <a:rPr lang="en-US" sz="1600">
                <a:solidFill>
                  <a:srgbClr val="000000"/>
                </a:solidFill>
              </a:rPr>
              <a:t>Ingratiation 	Legitimacy</a:t>
            </a:r>
            <a:br>
              <a:rPr lang="en-US" sz="1600">
                <a:solidFill>
                  <a:srgbClr val="000000"/>
                </a:solidFill>
              </a:rPr>
            </a:br>
            <a:r>
              <a:rPr lang="en-US" sz="1600"/>
              <a:t>	</a:t>
            </a:r>
            <a:r>
              <a:rPr lang="en-US" sz="1600">
                <a:solidFill>
                  <a:srgbClr val="000000"/>
                </a:solidFill>
              </a:rPr>
              <a:t>Exchange 	Personal appeals</a:t>
            </a:r>
            <a:br>
              <a:rPr lang="en-US" sz="1600">
                <a:solidFill>
                  <a:srgbClr val="000000"/>
                </a:solidFill>
              </a:rPr>
            </a:br>
            <a:r>
              <a:rPr lang="en-US" sz="1600"/>
              <a:t>	</a:t>
            </a:r>
            <a:r>
              <a:rPr lang="en-US" sz="1600">
                <a:solidFill>
                  <a:srgbClr val="000000"/>
                </a:solidFill>
              </a:rPr>
              <a:t>Legitimacy 	Coalitions</a:t>
            </a:r>
            <a:endParaRPr lang="en-US" sz="1600"/>
          </a:p>
        </p:txBody>
      </p:sp>
      <p:sp>
        <p:nvSpPr>
          <p:cNvPr id="17415" name="Line 8"/>
          <p:cNvSpPr>
            <a:spLocks noChangeShapeType="1"/>
          </p:cNvSpPr>
          <p:nvPr/>
        </p:nvSpPr>
        <p:spPr bwMode="auto">
          <a:xfrm>
            <a:off x="838200" y="2189163"/>
            <a:ext cx="7391400" cy="0"/>
          </a:xfrm>
          <a:prstGeom prst="line">
            <a:avLst/>
          </a:prstGeom>
          <a:noFill/>
          <a:ln w="38100">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0"/>
          </p:nvPr>
        </p:nvSpPr>
        <p:spPr>
          <a:noFill/>
        </p:spPr>
        <p:txBody>
          <a:bodyPr/>
          <a:lstStyle/>
          <a:p>
            <a:r>
              <a:rPr lang="en-US"/>
              <a:t>© 2005 Prentice Hall Inc. All rights reserved.</a:t>
            </a:r>
          </a:p>
        </p:txBody>
      </p:sp>
      <p:sp>
        <p:nvSpPr>
          <p:cNvPr id="18435" name="Slide Number Placeholder 5"/>
          <p:cNvSpPr>
            <a:spLocks noGrp="1"/>
          </p:cNvSpPr>
          <p:nvPr>
            <p:ph type="sldNum" sz="quarter" idx="11"/>
          </p:nvPr>
        </p:nvSpPr>
        <p:spPr>
          <a:noFill/>
        </p:spPr>
        <p:txBody>
          <a:bodyPr/>
          <a:lstStyle/>
          <a:p>
            <a:r>
              <a:rPr lang="en-US"/>
              <a:t>13–</a:t>
            </a:r>
            <a:fld id="{D19DBE3F-B843-4EF3-8D52-86F78C6DD76C}" type="slidenum">
              <a:rPr lang="en-US"/>
              <a:pPr/>
              <a:t>346</a:t>
            </a:fld>
            <a:endParaRPr lang="en-US"/>
          </a:p>
        </p:txBody>
      </p:sp>
      <p:sp>
        <p:nvSpPr>
          <p:cNvPr id="268290"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Factors Influencing the Choice and Effectiveness of Power Tactics</a:t>
            </a:r>
          </a:p>
        </p:txBody>
      </p:sp>
      <p:sp>
        <p:nvSpPr>
          <p:cNvPr id="18437" name="Rectangle 3"/>
          <p:cNvSpPr>
            <a:spLocks noGrp="1" noChangeArrowheads="1"/>
          </p:cNvSpPr>
          <p:nvPr>
            <p:ph type="body" sz="half" idx="1"/>
          </p:nvPr>
        </p:nvSpPr>
        <p:spPr>
          <a:xfrm>
            <a:off x="685800" y="1676400"/>
            <a:ext cx="3810000" cy="4648200"/>
          </a:xfrm>
        </p:spPr>
        <p:txBody>
          <a:bodyPr/>
          <a:lstStyle/>
          <a:p>
            <a:pPr algn="just" rtl="0" eaLnBrk="1" hangingPunct="1"/>
            <a:r>
              <a:rPr lang="en-US" sz="2000" smtClean="0"/>
              <a:t>Sequencing of tactics</a:t>
            </a:r>
          </a:p>
          <a:p>
            <a:pPr lvl="1" algn="just" rtl="0" eaLnBrk="1" hangingPunct="1"/>
            <a:r>
              <a:rPr lang="en-US" sz="2000" smtClean="0"/>
              <a:t>Softer to harder tactics works best.</a:t>
            </a:r>
          </a:p>
          <a:p>
            <a:pPr algn="just" rtl="0" eaLnBrk="1" hangingPunct="1"/>
            <a:r>
              <a:rPr lang="en-US" sz="2000" smtClean="0"/>
              <a:t>Skillful use of a tactic</a:t>
            </a:r>
          </a:p>
          <a:p>
            <a:pPr lvl="1" algn="just" rtl="0" eaLnBrk="1" hangingPunct="1"/>
            <a:r>
              <a:rPr lang="en-US" sz="2000" smtClean="0"/>
              <a:t>Experienced users are more successful.</a:t>
            </a:r>
          </a:p>
          <a:p>
            <a:pPr algn="just" rtl="0" eaLnBrk="1" hangingPunct="1"/>
            <a:r>
              <a:rPr lang="en-US" sz="2000" smtClean="0"/>
              <a:t>Relative power of the tactic user</a:t>
            </a:r>
          </a:p>
          <a:p>
            <a:pPr lvl="1" algn="just" rtl="0" eaLnBrk="1" hangingPunct="1"/>
            <a:r>
              <a:rPr lang="en-US" sz="2000" smtClean="0"/>
              <a:t>Some tactics work better when applied downward.</a:t>
            </a:r>
          </a:p>
          <a:p>
            <a:pPr algn="just" rtl="0" eaLnBrk="1" hangingPunct="1"/>
            <a:r>
              <a:rPr lang="en-US" sz="2000" smtClean="0"/>
              <a:t>The type of request attaching to the tactic</a:t>
            </a:r>
          </a:p>
          <a:p>
            <a:pPr lvl="1" algn="just" rtl="0" eaLnBrk="1" hangingPunct="1"/>
            <a:r>
              <a:rPr lang="en-US" sz="2000" smtClean="0"/>
              <a:t>Is the request legitimate?</a:t>
            </a:r>
          </a:p>
          <a:p>
            <a:pPr lvl="1" algn="just" rtl="0" eaLnBrk="1" hangingPunct="1"/>
            <a:endParaRPr lang="en-US" sz="2000" smtClean="0"/>
          </a:p>
        </p:txBody>
      </p:sp>
      <p:sp>
        <p:nvSpPr>
          <p:cNvPr id="18438" name="Rectangle 4"/>
          <p:cNvSpPr>
            <a:spLocks noGrp="1" noChangeArrowheads="1"/>
          </p:cNvSpPr>
          <p:nvPr>
            <p:ph type="body" sz="half" idx="2"/>
          </p:nvPr>
        </p:nvSpPr>
        <p:spPr>
          <a:xfrm>
            <a:off x="4648200" y="1676400"/>
            <a:ext cx="3810000" cy="4648200"/>
          </a:xfrm>
        </p:spPr>
        <p:txBody>
          <a:bodyPr/>
          <a:lstStyle/>
          <a:p>
            <a:pPr algn="just" rtl="0" eaLnBrk="1" hangingPunct="1"/>
            <a:r>
              <a:rPr lang="en-US" sz="2000" smtClean="0"/>
              <a:t>How the request is perceived</a:t>
            </a:r>
          </a:p>
          <a:p>
            <a:pPr lvl="1" algn="just" rtl="0" eaLnBrk="1" hangingPunct="1"/>
            <a:r>
              <a:rPr lang="en-US" sz="2000" smtClean="0"/>
              <a:t>Is the request accepted as ethical?</a:t>
            </a:r>
          </a:p>
          <a:p>
            <a:pPr algn="just" rtl="0" eaLnBrk="1" hangingPunct="1"/>
            <a:r>
              <a:rPr lang="en-US" sz="2000" smtClean="0"/>
              <a:t>The culture of the organization</a:t>
            </a:r>
          </a:p>
          <a:p>
            <a:pPr lvl="1" algn="just" rtl="0" eaLnBrk="1" hangingPunct="1"/>
            <a:r>
              <a:rPr lang="en-US" sz="2000" smtClean="0"/>
              <a:t>Culture affects user’s choice of tactic</a:t>
            </a:r>
          </a:p>
          <a:p>
            <a:pPr algn="just" rtl="0" eaLnBrk="1" hangingPunct="1"/>
            <a:r>
              <a:rPr lang="en-US" sz="2000" smtClean="0"/>
              <a:t>Country-specific cultural factors</a:t>
            </a:r>
          </a:p>
          <a:p>
            <a:pPr lvl="1" algn="just" rtl="0" eaLnBrk="1" hangingPunct="1"/>
            <a:r>
              <a:rPr lang="en-US" sz="2000" smtClean="0"/>
              <a:t>Local values favor certain tactics over others.</a:t>
            </a:r>
          </a:p>
          <a:p>
            <a:pPr algn="just" rtl="0" eaLnBrk="1" hangingPunct="1"/>
            <a:endParaRPr lang="en-US" sz="2000" smtClean="0"/>
          </a:p>
          <a:p>
            <a:pPr algn="just" rtl="0" eaLnBrk="1" hangingPunct="1"/>
            <a:endParaRPr lang="en-US" sz="2000" smtClean="0"/>
          </a:p>
        </p:txBody>
      </p:sp>
    </p:spTree>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13–</a:t>
            </a:r>
            <a:fld id="{BABD9D64-830B-4C04-A1BD-EBD1AD195C9C}" type="slidenum">
              <a:rPr lang="en-US"/>
              <a:pPr/>
              <a:t>347</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Power in Groups: Coalitions</a:t>
            </a:r>
          </a:p>
        </p:txBody>
      </p:sp>
      <p:pic>
        <p:nvPicPr>
          <p:cNvPr id="19461" name="Picture 3" descr="pe01561_"/>
          <p:cNvPicPr>
            <a:picLocks noChangeAspect="1" noChangeArrowheads="1"/>
          </p:cNvPicPr>
          <p:nvPr/>
        </p:nvPicPr>
        <p:blipFill>
          <a:blip r:embed="rId2"/>
          <a:srcRect/>
          <a:stretch>
            <a:fillRect/>
          </a:stretch>
        </p:blipFill>
        <p:spPr bwMode="auto">
          <a:xfrm>
            <a:off x="914400" y="3997325"/>
            <a:ext cx="3276600" cy="2174875"/>
          </a:xfrm>
          <a:prstGeom prst="rect">
            <a:avLst/>
          </a:prstGeom>
          <a:noFill/>
          <a:ln w="9525">
            <a:noFill/>
            <a:miter lim="800000"/>
            <a:headEnd/>
            <a:tailEnd/>
          </a:ln>
        </p:spPr>
      </p:pic>
      <p:sp>
        <p:nvSpPr>
          <p:cNvPr id="269316" name="Text Box 4" descr="Chap01Bkgd03"/>
          <p:cNvSpPr txBox="1">
            <a:spLocks noChangeArrowheads="1"/>
          </p:cNvSpPr>
          <p:nvPr/>
        </p:nvSpPr>
        <p:spPr bwMode="blackWhite">
          <a:xfrm>
            <a:off x="4648200" y="1447800"/>
            <a:ext cx="3733800" cy="4724400"/>
          </a:xfrm>
          <a:prstGeom prst="rect">
            <a:avLst/>
          </a:prstGeom>
          <a:blipFill dpi="0" rotWithShape="0">
            <a:blip r:embed="rId3"/>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buFontTx/>
              <a:buChar char="•"/>
              <a:defRPr/>
            </a:pPr>
            <a:r>
              <a:rPr lang="en-US" sz="2000">
                <a:solidFill>
                  <a:schemeClr val="bg1"/>
                </a:solidFill>
              </a:rPr>
              <a:t>Seek to maximize their size to attain influence.</a:t>
            </a:r>
          </a:p>
          <a:p>
            <a:pPr marL="222250" indent="-222250">
              <a:spcBef>
                <a:spcPct val="50000"/>
              </a:spcBef>
              <a:buFontTx/>
              <a:buChar char="•"/>
              <a:defRPr/>
            </a:pPr>
            <a:r>
              <a:rPr lang="en-US" sz="2000">
                <a:solidFill>
                  <a:schemeClr val="bg1"/>
                </a:solidFill>
              </a:rPr>
              <a:t>Seek a broad and diverse constituency for support of their objectives.</a:t>
            </a:r>
          </a:p>
          <a:p>
            <a:pPr marL="222250" indent="-222250">
              <a:spcBef>
                <a:spcPct val="50000"/>
              </a:spcBef>
              <a:buFontTx/>
              <a:buChar char="•"/>
              <a:defRPr/>
            </a:pPr>
            <a:r>
              <a:rPr lang="en-US" sz="2000">
                <a:solidFill>
                  <a:schemeClr val="bg1"/>
                </a:solidFill>
              </a:rPr>
              <a:t>Occur more frequently in organizations with high task and resource interdependencies.</a:t>
            </a:r>
          </a:p>
          <a:p>
            <a:pPr marL="222250" indent="-222250">
              <a:spcBef>
                <a:spcPct val="50000"/>
              </a:spcBef>
              <a:buFontTx/>
              <a:buChar char="•"/>
              <a:defRPr/>
            </a:pPr>
            <a:r>
              <a:rPr lang="en-US" sz="2000">
                <a:solidFill>
                  <a:schemeClr val="bg1"/>
                </a:solidFill>
              </a:rPr>
              <a:t>Occur more frequently if tasks are standardized and routine.</a:t>
            </a:r>
          </a:p>
        </p:txBody>
      </p:sp>
      <p:sp>
        <p:nvSpPr>
          <p:cNvPr id="19463" name="Text Box 5"/>
          <p:cNvSpPr txBox="1">
            <a:spLocks noChangeArrowheads="1"/>
          </p:cNvSpPr>
          <p:nvPr/>
        </p:nvSpPr>
        <p:spPr bwMode="auto">
          <a:xfrm>
            <a:off x="914400" y="1371600"/>
            <a:ext cx="3657600" cy="2100263"/>
          </a:xfrm>
          <a:prstGeom prst="rect">
            <a:avLst/>
          </a:prstGeom>
          <a:noFill/>
          <a:ln w="9525">
            <a:noFill/>
            <a:miter lim="800000"/>
            <a:headEnd/>
            <a:tailEnd/>
          </a:ln>
        </p:spPr>
        <p:txBody>
          <a:bodyPr>
            <a:spAutoFit/>
          </a:bodyPr>
          <a:lstStyle/>
          <a:p>
            <a:pPr>
              <a:spcBef>
                <a:spcPct val="50000"/>
              </a:spcBef>
            </a:pPr>
            <a:r>
              <a:rPr lang="en-US" sz="2400"/>
              <a:t>Coalitions</a:t>
            </a:r>
          </a:p>
          <a:p>
            <a:pPr>
              <a:spcBef>
                <a:spcPct val="50000"/>
              </a:spcBef>
            </a:pPr>
            <a:r>
              <a:rPr lang="en-US" sz="2400" b="0">
                <a:latin typeface="Tahoma" pitchFamily="34" charset="0"/>
              </a:rPr>
              <a:t>Clusters of individuals who temporarily come together to a achieve a specific purpose.</a:t>
            </a:r>
          </a:p>
        </p:txBody>
      </p:sp>
      <p:sp>
        <p:nvSpPr>
          <p:cNvPr id="269318" name="Line 6"/>
          <p:cNvSpPr>
            <a:spLocks noChangeShapeType="1"/>
          </p:cNvSpPr>
          <p:nvPr/>
        </p:nvSpPr>
        <p:spPr bwMode="auto">
          <a:xfrm>
            <a:off x="914400" y="3581400"/>
            <a:ext cx="32766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9316"/>
                                        </p:tgtEl>
                                        <p:attrNameLst>
                                          <p:attrName>style.visibility</p:attrName>
                                        </p:attrNameLst>
                                      </p:cBhvr>
                                      <p:to>
                                        <p:strVal val="visible"/>
                                      </p:to>
                                    </p:set>
                                    <p:animEffect transition="in" filter="box(in)">
                                      <p:cBhvr>
                                        <p:cTn id="7" dur="500"/>
                                        <p:tgtEl>
                                          <p:spTgt spid="2693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9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animBg="1" autoUpdateAnimBg="0"/>
      <p:bldP spid="269318"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13–</a:t>
            </a:r>
            <a:fld id="{A1CCC13E-C896-49E4-AF45-347031D9152E}" type="slidenum">
              <a:rPr lang="en-US"/>
              <a:pPr/>
              <a:t>348</a:t>
            </a:fld>
            <a:endParaRPr lang="en-US"/>
          </a:p>
        </p:txBody>
      </p:sp>
      <p:sp>
        <p:nvSpPr>
          <p:cNvPr id="270338"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Sexual Harassment: Unequal Power in the Workplace </a:t>
            </a:r>
          </a:p>
        </p:txBody>
      </p:sp>
      <p:sp>
        <p:nvSpPr>
          <p:cNvPr id="20485" name="Rectangle 3"/>
          <p:cNvSpPr>
            <a:spLocks noGrp="1" noChangeArrowheads="1"/>
          </p:cNvSpPr>
          <p:nvPr>
            <p:ph type="body" idx="1"/>
          </p:nvPr>
        </p:nvSpPr>
        <p:spPr>
          <a:xfrm>
            <a:off x="685800" y="1600200"/>
            <a:ext cx="7772400" cy="4495800"/>
          </a:xfrm>
        </p:spPr>
        <p:txBody>
          <a:bodyPr>
            <a:normAutofit fontScale="92500" lnSpcReduction="20000"/>
          </a:bodyPr>
          <a:lstStyle/>
          <a:p>
            <a:pPr marL="0" indent="0" algn="just" rtl="0" eaLnBrk="1" hangingPunct="1">
              <a:spcBef>
                <a:spcPct val="30000"/>
              </a:spcBef>
              <a:buFont typeface="Wingdings" pitchFamily="2" charset="2"/>
              <a:buNone/>
            </a:pPr>
            <a:r>
              <a:rPr lang="en-US" smtClean="0"/>
              <a:t>Sexual Harassment</a:t>
            </a:r>
          </a:p>
          <a:p>
            <a:pPr lvl="1" algn="just" rtl="0" eaLnBrk="1" hangingPunct="1">
              <a:spcBef>
                <a:spcPct val="30000"/>
              </a:spcBef>
            </a:pPr>
            <a:r>
              <a:rPr lang="en-US" smtClean="0"/>
              <a:t>Unwelcome advances, requests for sexual favors, and other verbal or physical conduct of a sexual nature.</a:t>
            </a:r>
          </a:p>
          <a:p>
            <a:pPr marL="0" indent="0" algn="just" rtl="0" eaLnBrk="1" hangingPunct="1">
              <a:spcBef>
                <a:spcPct val="30000"/>
              </a:spcBef>
              <a:buFont typeface="Wingdings" pitchFamily="2" charset="2"/>
              <a:buNone/>
            </a:pPr>
            <a:r>
              <a:rPr lang="en-US" smtClean="0"/>
              <a:t>The U.S. Supreme Court test for determining if sexual harassment has occurred:</a:t>
            </a:r>
          </a:p>
          <a:p>
            <a:pPr lvl="1" algn="just" rtl="0" eaLnBrk="1" hangingPunct="1">
              <a:spcBef>
                <a:spcPct val="30000"/>
              </a:spcBef>
            </a:pPr>
            <a:r>
              <a:rPr lang="en-US" smtClean="0"/>
              <a:t>whether comments or behavior </a:t>
            </a:r>
            <a:br>
              <a:rPr lang="en-US" smtClean="0"/>
            </a:br>
            <a:r>
              <a:rPr lang="en-US" smtClean="0"/>
              <a:t>in a work environment </a:t>
            </a:r>
            <a:br>
              <a:rPr lang="en-US" smtClean="0"/>
            </a:br>
            <a:r>
              <a:rPr lang="en-US" smtClean="0"/>
              <a:t>“would reasonably be </a:t>
            </a:r>
            <a:br>
              <a:rPr lang="en-US" smtClean="0"/>
            </a:br>
            <a:r>
              <a:rPr lang="en-US" smtClean="0"/>
              <a:t>perceived, and is </a:t>
            </a:r>
            <a:br>
              <a:rPr lang="en-US" smtClean="0"/>
            </a:br>
            <a:r>
              <a:rPr lang="en-US" smtClean="0"/>
              <a:t>perceived, as hostile </a:t>
            </a:r>
            <a:br>
              <a:rPr lang="en-US" smtClean="0"/>
            </a:br>
            <a:r>
              <a:rPr lang="en-US" smtClean="0"/>
              <a:t>or abusive.” </a:t>
            </a:r>
          </a:p>
        </p:txBody>
      </p:sp>
      <p:pic>
        <p:nvPicPr>
          <p:cNvPr id="20486" name="Picture 4" descr="PE01725_"/>
          <p:cNvPicPr>
            <a:picLocks noChangeAspect="1" noChangeArrowheads="1"/>
          </p:cNvPicPr>
          <p:nvPr/>
        </p:nvPicPr>
        <p:blipFill>
          <a:blip r:embed="rId2"/>
          <a:srcRect/>
          <a:stretch>
            <a:fillRect/>
          </a:stretch>
        </p:blipFill>
        <p:spPr bwMode="auto">
          <a:xfrm>
            <a:off x="5410200" y="3949700"/>
            <a:ext cx="2971800" cy="2298700"/>
          </a:xfrm>
          <a:prstGeom prst="rect">
            <a:avLst/>
          </a:prstGeom>
          <a:noFill/>
          <a:ln w="9525">
            <a:noFill/>
            <a:miter lim="800000"/>
            <a:headEnd/>
            <a:tailEnd/>
          </a:ln>
        </p:spPr>
      </p:pic>
    </p:spTree>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13–</a:t>
            </a:r>
            <a:fld id="{7935502D-020B-4010-8BEA-30178D11CEF4}" type="slidenum">
              <a:rPr lang="en-US"/>
              <a:pPr/>
              <a:t>349</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Politics: Power in Action</a:t>
            </a:r>
          </a:p>
        </p:txBody>
      </p:sp>
      <p:sp>
        <p:nvSpPr>
          <p:cNvPr id="271363" name="Line 3"/>
          <p:cNvSpPr>
            <a:spLocks noChangeShapeType="1"/>
          </p:cNvSpPr>
          <p:nvPr/>
        </p:nvSpPr>
        <p:spPr bwMode="auto">
          <a:xfrm>
            <a:off x="914400" y="3429000"/>
            <a:ext cx="7315200" cy="0"/>
          </a:xfrm>
          <a:prstGeom prst="line">
            <a:avLst/>
          </a:prstGeom>
          <a:noFill/>
          <a:ln w="38100">
            <a:solidFill>
              <a:srgbClr val="CC3300"/>
            </a:solidFill>
            <a:round/>
            <a:headEnd/>
            <a:tailEnd/>
          </a:ln>
        </p:spPr>
        <p:txBody>
          <a:bodyPr/>
          <a:lstStyle/>
          <a:p>
            <a:endParaRPr lang="fa-IR"/>
          </a:p>
        </p:txBody>
      </p:sp>
      <p:sp>
        <p:nvSpPr>
          <p:cNvPr id="21510" name="Text Box 4"/>
          <p:cNvSpPr txBox="1">
            <a:spLocks noChangeArrowheads="1"/>
          </p:cNvSpPr>
          <p:nvPr/>
        </p:nvSpPr>
        <p:spPr bwMode="auto">
          <a:xfrm>
            <a:off x="914400" y="1181100"/>
            <a:ext cx="7315200" cy="2100263"/>
          </a:xfrm>
          <a:prstGeom prst="rect">
            <a:avLst/>
          </a:prstGeom>
          <a:noFill/>
          <a:ln w="9525">
            <a:noFill/>
            <a:miter lim="800000"/>
            <a:headEnd/>
            <a:tailEnd/>
          </a:ln>
        </p:spPr>
        <p:txBody>
          <a:bodyPr>
            <a:spAutoFit/>
          </a:bodyPr>
          <a:lstStyle/>
          <a:p>
            <a:pPr>
              <a:spcBef>
                <a:spcPct val="50000"/>
              </a:spcBef>
            </a:pPr>
            <a:r>
              <a:rPr lang="en-US" sz="2400"/>
              <a:t>Political Behavior</a:t>
            </a:r>
          </a:p>
          <a:p>
            <a:pPr>
              <a:spcBef>
                <a:spcPct val="50000"/>
              </a:spcBef>
            </a:pPr>
            <a:r>
              <a:rPr lang="en-US" sz="2400" b="0">
                <a:latin typeface="Tahoma" pitchFamily="34" charset="0"/>
              </a:rPr>
              <a:t>Activities that are not required as part of one’s formal role in the organization, but that influence, or attempt to influence, the distribution of advantages or disadvantages within the organization.</a:t>
            </a:r>
          </a:p>
        </p:txBody>
      </p:sp>
      <p:sp>
        <p:nvSpPr>
          <p:cNvPr id="21511" name="Text Box 5"/>
          <p:cNvSpPr txBox="1">
            <a:spLocks noChangeArrowheads="1"/>
          </p:cNvSpPr>
          <p:nvPr/>
        </p:nvSpPr>
        <p:spPr bwMode="auto">
          <a:xfrm>
            <a:off x="914400" y="3643313"/>
            <a:ext cx="5715000" cy="822325"/>
          </a:xfrm>
          <a:prstGeom prst="rect">
            <a:avLst/>
          </a:prstGeom>
          <a:noFill/>
          <a:ln w="9525">
            <a:noFill/>
            <a:miter lim="800000"/>
            <a:headEnd/>
            <a:tailEnd/>
          </a:ln>
        </p:spPr>
        <p:txBody>
          <a:bodyPr>
            <a:spAutoFit/>
          </a:bodyPr>
          <a:lstStyle/>
          <a:p>
            <a:pPr>
              <a:spcBef>
                <a:spcPct val="50000"/>
              </a:spcBef>
            </a:pPr>
            <a:r>
              <a:rPr lang="en-US" sz="2400"/>
              <a:t>Legitimate Political Behavior</a:t>
            </a:r>
            <a:br>
              <a:rPr lang="en-US" sz="2400"/>
            </a:br>
            <a:r>
              <a:rPr lang="en-US" sz="2400" b="0">
                <a:latin typeface="Tahoma" pitchFamily="34" charset="0"/>
              </a:rPr>
              <a:t>Normal everyday politics.</a:t>
            </a:r>
          </a:p>
        </p:txBody>
      </p:sp>
      <p:sp>
        <p:nvSpPr>
          <p:cNvPr id="21512" name="Text Box 6"/>
          <p:cNvSpPr txBox="1">
            <a:spLocks noChangeArrowheads="1"/>
          </p:cNvSpPr>
          <p:nvPr/>
        </p:nvSpPr>
        <p:spPr bwMode="auto">
          <a:xfrm>
            <a:off x="914400" y="4908550"/>
            <a:ext cx="7315200" cy="1187450"/>
          </a:xfrm>
          <a:prstGeom prst="rect">
            <a:avLst/>
          </a:prstGeom>
          <a:noFill/>
          <a:ln w="9525">
            <a:noFill/>
            <a:miter lim="800000"/>
            <a:headEnd/>
            <a:tailEnd/>
          </a:ln>
        </p:spPr>
        <p:txBody>
          <a:bodyPr>
            <a:spAutoFit/>
          </a:bodyPr>
          <a:lstStyle/>
          <a:p>
            <a:pPr>
              <a:spcBef>
                <a:spcPct val="50000"/>
              </a:spcBef>
            </a:pPr>
            <a:r>
              <a:rPr lang="en-US" sz="2400"/>
              <a:t>Illegitimate Political Behavior</a:t>
            </a:r>
            <a:br>
              <a:rPr lang="en-US" sz="2400"/>
            </a:br>
            <a:r>
              <a:rPr lang="en-US" sz="2400" b="0">
                <a:latin typeface="Tahoma" pitchFamily="34" charset="0"/>
              </a:rPr>
              <a:t>Extreme political behavior that violates the implied rules of the game.</a:t>
            </a:r>
          </a:p>
        </p:txBody>
      </p:sp>
      <p:sp>
        <p:nvSpPr>
          <p:cNvPr id="271367" name="Line 7"/>
          <p:cNvSpPr>
            <a:spLocks noChangeShapeType="1"/>
          </p:cNvSpPr>
          <p:nvPr/>
        </p:nvSpPr>
        <p:spPr bwMode="auto">
          <a:xfrm>
            <a:off x="914400" y="4724400"/>
            <a:ext cx="73152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136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1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p:bldP spid="27136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2–</a:t>
            </a:r>
            <a:fld id="{3D686E4D-852A-4116-AC8C-9867A20EC874}" type="slidenum">
              <a:rPr lang="en-US"/>
              <a:pPr/>
              <a:t>35</a:t>
            </a:fld>
            <a:endParaRPr lang="en-US"/>
          </a:p>
        </p:txBody>
      </p:sp>
      <p:sp>
        <p:nvSpPr>
          <p:cNvPr id="185346" name="Rectangle 2"/>
          <p:cNvSpPr>
            <a:spLocks noGrp="1" noChangeArrowheads="1"/>
          </p:cNvSpPr>
          <p:nvPr>
            <p:ph type="title"/>
          </p:nvPr>
        </p:nvSpPr>
        <p:spPr/>
        <p:txBody>
          <a:bodyPr/>
          <a:lstStyle/>
          <a:p>
            <a:pPr algn="just" rtl="0" eaLnBrk="1" hangingPunct="1">
              <a:defRPr/>
            </a:pPr>
            <a:r>
              <a:rPr lang="en-US" smtClean="0"/>
              <a:t>Theories of Learning (cont’d)</a:t>
            </a:r>
          </a:p>
        </p:txBody>
      </p:sp>
      <p:sp>
        <p:nvSpPr>
          <p:cNvPr id="185347" name="Text Box 3" descr="Chap01Bkgd03"/>
          <p:cNvSpPr txBox="1">
            <a:spLocks noChangeArrowheads="1"/>
          </p:cNvSpPr>
          <p:nvPr/>
        </p:nvSpPr>
        <p:spPr bwMode="blackWhite">
          <a:xfrm>
            <a:off x="2743200" y="3429000"/>
            <a:ext cx="5334000" cy="2438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anchor="ctr"/>
          <a:lstStyle/>
          <a:p>
            <a:pPr marL="284163" indent="-173038" algn="l" rtl="0">
              <a:lnSpc>
                <a:spcPct val="90000"/>
              </a:lnSpc>
              <a:spcBef>
                <a:spcPct val="50000"/>
              </a:spcBef>
              <a:defRPr/>
            </a:pPr>
            <a:r>
              <a:rPr lang="en-US" sz="2400" dirty="0">
                <a:solidFill>
                  <a:srgbClr val="FFFFCC"/>
                </a:solidFill>
              </a:rPr>
              <a:t>Key Concepts</a:t>
            </a:r>
          </a:p>
          <a:p>
            <a:pPr marL="284163" indent="-173038" algn="l" rtl="0">
              <a:lnSpc>
                <a:spcPct val="90000"/>
              </a:lnSpc>
              <a:spcBef>
                <a:spcPct val="50000"/>
              </a:spcBef>
              <a:buFontTx/>
              <a:buChar char="•"/>
              <a:defRPr/>
            </a:pPr>
            <a:r>
              <a:rPr lang="en-US" sz="2400" dirty="0">
                <a:solidFill>
                  <a:schemeClr val="bg1"/>
                </a:solidFill>
              </a:rPr>
              <a:t>Reflexive (unlearned) behavior</a:t>
            </a:r>
          </a:p>
          <a:p>
            <a:pPr marL="284163" indent="-173038" algn="l" rtl="0">
              <a:lnSpc>
                <a:spcPct val="90000"/>
              </a:lnSpc>
              <a:spcBef>
                <a:spcPct val="50000"/>
              </a:spcBef>
              <a:buFontTx/>
              <a:buChar char="•"/>
              <a:defRPr/>
            </a:pPr>
            <a:r>
              <a:rPr lang="en-US" sz="2400" dirty="0">
                <a:solidFill>
                  <a:schemeClr val="bg1"/>
                </a:solidFill>
              </a:rPr>
              <a:t>Conditioned (learned) behavior</a:t>
            </a:r>
          </a:p>
          <a:p>
            <a:pPr marL="284163" indent="-173038" algn="l" rtl="0">
              <a:lnSpc>
                <a:spcPct val="90000"/>
              </a:lnSpc>
              <a:spcBef>
                <a:spcPct val="50000"/>
              </a:spcBef>
              <a:buFontTx/>
              <a:buChar char="•"/>
              <a:defRPr/>
            </a:pPr>
            <a:r>
              <a:rPr lang="en-US" sz="2400" dirty="0">
                <a:solidFill>
                  <a:schemeClr val="bg1"/>
                </a:solidFill>
              </a:rPr>
              <a:t>Reinforcement</a:t>
            </a:r>
          </a:p>
        </p:txBody>
      </p:sp>
      <p:sp>
        <p:nvSpPr>
          <p:cNvPr id="15366" name="Text Box 5"/>
          <p:cNvSpPr txBox="1">
            <a:spLocks noChangeArrowheads="1"/>
          </p:cNvSpPr>
          <p:nvPr/>
        </p:nvSpPr>
        <p:spPr bwMode="auto">
          <a:xfrm>
            <a:off x="914400" y="1371600"/>
            <a:ext cx="7696200" cy="1446550"/>
          </a:xfrm>
          <a:prstGeom prst="rect">
            <a:avLst/>
          </a:prstGeom>
          <a:noFill/>
          <a:ln w="9525">
            <a:noFill/>
            <a:miter lim="800000"/>
            <a:headEnd/>
            <a:tailEnd/>
          </a:ln>
        </p:spPr>
        <p:txBody>
          <a:bodyPr>
            <a:spAutoFit/>
          </a:bodyPr>
          <a:lstStyle/>
          <a:p>
            <a:pPr algn="l" rtl="0">
              <a:spcBef>
                <a:spcPct val="50000"/>
              </a:spcBef>
            </a:pPr>
            <a:r>
              <a:rPr lang="en-US" sz="2800" dirty="0"/>
              <a:t>Operant Conditioning</a:t>
            </a:r>
          </a:p>
          <a:p>
            <a:pPr algn="l" rtl="0">
              <a:spcBef>
                <a:spcPct val="50000"/>
              </a:spcBef>
            </a:pPr>
            <a:r>
              <a:rPr lang="en-US" sz="2400" b="0" dirty="0">
                <a:latin typeface="Tahoma" pitchFamily="34" charset="0"/>
              </a:rPr>
              <a:t>A type of conditioning in which desired voluntary behavior leads to a reward or prevents a punishment.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box(in)">
                                      <p:cBhvr>
                                        <p:cTn id="7" dur="10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nimBg="1" autoUpdateAnimBg="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13–</a:t>
            </a:r>
            <a:fld id="{73AB0F04-BBE8-4169-8EED-78A730F443F0}" type="slidenum">
              <a:rPr lang="en-US"/>
              <a:pPr/>
              <a:t>350</a:t>
            </a:fld>
            <a:endParaRPr lang="en-US"/>
          </a:p>
        </p:txBody>
      </p:sp>
      <p:sp>
        <p:nvSpPr>
          <p:cNvPr id="272386" name="Rectangle 2"/>
          <p:cNvSpPr>
            <a:spLocks noGrp="1" noChangeArrowheads="1"/>
          </p:cNvSpPr>
          <p:nvPr>
            <p:ph type="title"/>
          </p:nvPr>
        </p:nvSpPr>
        <p:spPr/>
        <p:txBody>
          <a:bodyPr>
            <a:normAutofit fontScale="90000"/>
          </a:bodyPr>
          <a:lstStyle/>
          <a:p>
            <a:pPr algn="just" rtl="0" eaLnBrk="1" hangingPunct="1">
              <a:defRPr/>
            </a:pPr>
            <a:r>
              <a:rPr lang="en-US" smtClean="0"/>
              <a:t>Politics Is in the Eye of the Beholder</a:t>
            </a:r>
          </a:p>
        </p:txBody>
      </p:sp>
      <p:sp>
        <p:nvSpPr>
          <p:cNvPr id="272389"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–3</a:t>
            </a:r>
            <a:endParaRPr lang="en-US">
              <a:solidFill>
                <a:schemeClr val="bg1"/>
              </a:solidFill>
            </a:endParaRPr>
          </a:p>
        </p:txBody>
      </p:sp>
      <p:sp>
        <p:nvSpPr>
          <p:cNvPr id="22534" name="Rectangle 6"/>
          <p:cNvSpPr>
            <a:spLocks noChangeArrowheads="1"/>
          </p:cNvSpPr>
          <p:nvPr/>
        </p:nvSpPr>
        <p:spPr bwMode="auto">
          <a:xfrm>
            <a:off x="947738" y="1219200"/>
            <a:ext cx="7239000" cy="5159375"/>
          </a:xfrm>
          <a:prstGeom prst="rect">
            <a:avLst/>
          </a:prstGeom>
          <a:noFill/>
          <a:ln w="9525">
            <a:noFill/>
            <a:miter lim="800000"/>
            <a:headEnd/>
            <a:tailEnd/>
          </a:ln>
        </p:spPr>
        <p:txBody>
          <a:bodyPr>
            <a:spAutoFit/>
          </a:bodyPr>
          <a:lstStyle/>
          <a:p>
            <a:pPr>
              <a:spcBef>
                <a:spcPct val="30000"/>
              </a:spcBef>
              <a:tabLst>
                <a:tab pos="2517775" algn="ctr"/>
                <a:tab pos="3205163" algn="l"/>
              </a:tabLst>
            </a:pPr>
            <a:r>
              <a:rPr lang="en-US" sz="2000">
                <a:solidFill>
                  <a:srgbClr val="000000"/>
                </a:solidFill>
                <a:latin typeface="Frutiger" charset="0"/>
              </a:rPr>
              <a:t>“Political” Label 		“Effective Management” Label</a:t>
            </a:r>
            <a:r>
              <a:rPr lang="en-US" sz="1600">
                <a:solidFill>
                  <a:srgbClr val="000000"/>
                </a:solidFill>
                <a:latin typeface="Frutiger" charset="0"/>
              </a:rPr>
              <a:t> </a:t>
            </a:r>
          </a:p>
          <a:p>
            <a:pPr>
              <a:spcBef>
                <a:spcPct val="30000"/>
              </a:spcBef>
              <a:tabLst>
                <a:tab pos="2517775" algn="ctr"/>
                <a:tab pos="3205163" algn="l"/>
              </a:tabLst>
            </a:pPr>
            <a:r>
              <a:rPr lang="en-US" sz="1600">
                <a:solidFill>
                  <a:srgbClr val="000000"/>
                </a:solidFill>
                <a:latin typeface="Frutiger" charset="0"/>
              </a:rPr>
              <a:t>1. Blaming others 	vs. 	Fixing responsibility</a:t>
            </a:r>
          </a:p>
          <a:p>
            <a:pPr>
              <a:spcBef>
                <a:spcPct val="30000"/>
              </a:spcBef>
              <a:tabLst>
                <a:tab pos="2517775" algn="ctr"/>
                <a:tab pos="3205163" algn="l"/>
              </a:tabLst>
            </a:pPr>
            <a:r>
              <a:rPr lang="en-US" sz="1600">
                <a:solidFill>
                  <a:srgbClr val="000000"/>
                </a:solidFill>
                <a:latin typeface="Frutiger" charset="0"/>
              </a:rPr>
              <a:t>2. “Kissing up” 	vs. 	Developing working relationships</a:t>
            </a:r>
          </a:p>
          <a:p>
            <a:pPr>
              <a:spcBef>
                <a:spcPct val="30000"/>
              </a:spcBef>
              <a:tabLst>
                <a:tab pos="2517775" algn="ctr"/>
                <a:tab pos="3205163" algn="l"/>
              </a:tabLst>
            </a:pPr>
            <a:r>
              <a:rPr lang="en-US" sz="1600">
                <a:solidFill>
                  <a:srgbClr val="000000"/>
                </a:solidFill>
                <a:latin typeface="Frutiger" charset="0"/>
              </a:rPr>
              <a:t>3. Apple polishing 	vs. 	Demonstrating loyalty </a:t>
            </a:r>
          </a:p>
          <a:p>
            <a:pPr>
              <a:spcBef>
                <a:spcPct val="30000"/>
              </a:spcBef>
              <a:tabLst>
                <a:tab pos="2517775" algn="ctr"/>
                <a:tab pos="3205163" algn="l"/>
              </a:tabLst>
            </a:pPr>
            <a:r>
              <a:rPr lang="en-US" sz="1600">
                <a:solidFill>
                  <a:srgbClr val="000000"/>
                </a:solidFill>
                <a:latin typeface="Frutiger" charset="0"/>
              </a:rPr>
              <a:t>4. Passing the buck 	vs. 	Delegating authority </a:t>
            </a:r>
          </a:p>
          <a:p>
            <a:pPr>
              <a:spcBef>
                <a:spcPct val="30000"/>
              </a:spcBef>
              <a:tabLst>
                <a:tab pos="2517775" algn="ctr"/>
                <a:tab pos="3205163" algn="l"/>
              </a:tabLst>
            </a:pPr>
            <a:r>
              <a:rPr lang="en-US" sz="1600">
                <a:solidFill>
                  <a:srgbClr val="000000"/>
                </a:solidFill>
                <a:latin typeface="Frutiger" charset="0"/>
              </a:rPr>
              <a:t>5. Covering your rear 	vs. 	Documenting decisions </a:t>
            </a:r>
          </a:p>
          <a:p>
            <a:pPr>
              <a:spcBef>
                <a:spcPct val="30000"/>
              </a:spcBef>
              <a:tabLst>
                <a:tab pos="2517775" algn="ctr"/>
                <a:tab pos="3205163" algn="l"/>
              </a:tabLst>
            </a:pPr>
            <a:r>
              <a:rPr lang="en-US" sz="1600">
                <a:solidFill>
                  <a:srgbClr val="000000"/>
                </a:solidFill>
                <a:latin typeface="Frutiger" charset="0"/>
              </a:rPr>
              <a:t>6. Creating conflict 	vs. 	Encouraging change and innovation</a:t>
            </a:r>
          </a:p>
          <a:p>
            <a:pPr>
              <a:spcBef>
                <a:spcPct val="30000"/>
              </a:spcBef>
              <a:tabLst>
                <a:tab pos="2517775" algn="ctr"/>
                <a:tab pos="3205163" algn="l"/>
              </a:tabLst>
            </a:pPr>
            <a:r>
              <a:rPr lang="en-US" sz="1600">
                <a:solidFill>
                  <a:srgbClr val="000000"/>
                </a:solidFill>
                <a:latin typeface="Frutiger" charset="0"/>
              </a:rPr>
              <a:t>7. Forming coalitions 	vs. 	Facilitating teamwork </a:t>
            </a:r>
          </a:p>
          <a:p>
            <a:pPr>
              <a:spcBef>
                <a:spcPct val="30000"/>
              </a:spcBef>
              <a:tabLst>
                <a:tab pos="2517775" algn="ctr"/>
                <a:tab pos="3205163" algn="l"/>
              </a:tabLst>
            </a:pPr>
            <a:r>
              <a:rPr lang="en-US" sz="1600">
                <a:solidFill>
                  <a:srgbClr val="000000"/>
                </a:solidFill>
                <a:latin typeface="Frutiger" charset="0"/>
              </a:rPr>
              <a:t>8. Whistleblowing 	vs. 	Improving efficiency </a:t>
            </a:r>
          </a:p>
          <a:p>
            <a:pPr>
              <a:spcBef>
                <a:spcPct val="30000"/>
              </a:spcBef>
              <a:tabLst>
                <a:tab pos="2517775" algn="ctr"/>
                <a:tab pos="3205163" algn="l"/>
              </a:tabLst>
            </a:pPr>
            <a:r>
              <a:rPr lang="en-US" sz="1600">
                <a:solidFill>
                  <a:srgbClr val="000000"/>
                </a:solidFill>
                <a:latin typeface="Frutiger" charset="0"/>
              </a:rPr>
              <a:t>9. Scheming 	vs. 	Planning ahead </a:t>
            </a:r>
          </a:p>
          <a:p>
            <a:pPr>
              <a:spcBef>
                <a:spcPct val="30000"/>
              </a:spcBef>
              <a:tabLst>
                <a:tab pos="2517775" algn="ctr"/>
                <a:tab pos="3205163" algn="l"/>
              </a:tabLst>
            </a:pPr>
            <a:r>
              <a:rPr lang="en-US" sz="1600">
                <a:solidFill>
                  <a:srgbClr val="000000"/>
                </a:solidFill>
                <a:latin typeface="Frutiger" charset="0"/>
              </a:rPr>
              <a:t>10. Overachieving 	vs. 	Competent and capable </a:t>
            </a:r>
          </a:p>
          <a:p>
            <a:pPr>
              <a:spcBef>
                <a:spcPct val="30000"/>
              </a:spcBef>
              <a:tabLst>
                <a:tab pos="2517775" algn="ctr"/>
                <a:tab pos="3205163" algn="l"/>
              </a:tabLst>
            </a:pPr>
            <a:r>
              <a:rPr lang="en-US" sz="1600">
                <a:solidFill>
                  <a:srgbClr val="000000"/>
                </a:solidFill>
                <a:latin typeface="Frutiger" charset="0"/>
              </a:rPr>
              <a:t>11. Ambitious 	vs. 	Career-minded </a:t>
            </a:r>
          </a:p>
          <a:p>
            <a:pPr>
              <a:spcBef>
                <a:spcPct val="30000"/>
              </a:spcBef>
              <a:tabLst>
                <a:tab pos="2517775" algn="ctr"/>
                <a:tab pos="3205163" algn="l"/>
              </a:tabLst>
            </a:pPr>
            <a:r>
              <a:rPr lang="en-US" sz="1600">
                <a:solidFill>
                  <a:srgbClr val="000000"/>
                </a:solidFill>
                <a:latin typeface="Frutiger" charset="0"/>
              </a:rPr>
              <a:t>12. Opportunistic 	vs. 	Astute </a:t>
            </a:r>
          </a:p>
          <a:p>
            <a:pPr>
              <a:spcBef>
                <a:spcPct val="30000"/>
              </a:spcBef>
              <a:tabLst>
                <a:tab pos="2517775" algn="ctr"/>
                <a:tab pos="3205163" algn="l"/>
              </a:tabLst>
            </a:pPr>
            <a:r>
              <a:rPr lang="en-US" sz="1600">
                <a:solidFill>
                  <a:srgbClr val="000000"/>
                </a:solidFill>
                <a:latin typeface="Frutiger" charset="0"/>
              </a:rPr>
              <a:t>13. Cunning 	vs. 	Practical-minded </a:t>
            </a:r>
          </a:p>
          <a:p>
            <a:pPr>
              <a:spcBef>
                <a:spcPct val="30000"/>
              </a:spcBef>
              <a:tabLst>
                <a:tab pos="2517775" algn="ctr"/>
                <a:tab pos="3205163" algn="l"/>
              </a:tabLst>
            </a:pPr>
            <a:r>
              <a:rPr lang="en-US" sz="1600">
                <a:solidFill>
                  <a:srgbClr val="000000"/>
                </a:solidFill>
                <a:latin typeface="Frutiger" charset="0"/>
              </a:rPr>
              <a:t>14. Arrogant 	vs. 	Confident </a:t>
            </a:r>
          </a:p>
          <a:p>
            <a:pPr>
              <a:spcBef>
                <a:spcPct val="30000"/>
              </a:spcBef>
              <a:tabLst>
                <a:tab pos="2517775" algn="ctr"/>
                <a:tab pos="3205163" algn="l"/>
              </a:tabLst>
            </a:pPr>
            <a:r>
              <a:rPr lang="en-US" sz="1600">
                <a:solidFill>
                  <a:srgbClr val="000000"/>
                </a:solidFill>
                <a:latin typeface="Frutiger" charset="0"/>
              </a:rPr>
              <a:t>15. Perfectionist 	vs. 	Attentive to detail </a:t>
            </a:r>
            <a:endParaRPr lang="en-US" sz="1600">
              <a:latin typeface="Frutiger" charset="0"/>
            </a:endParaRPr>
          </a:p>
        </p:txBody>
      </p:sp>
      <p:sp>
        <p:nvSpPr>
          <p:cNvPr id="22535" name="Rectangle 7"/>
          <p:cNvSpPr>
            <a:spLocks noChangeArrowheads="1"/>
          </p:cNvSpPr>
          <p:nvPr/>
        </p:nvSpPr>
        <p:spPr bwMode="auto">
          <a:xfrm>
            <a:off x="6629400" y="4953000"/>
            <a:ext cx="2209800" cy="1047750"/>
          </a:xfrm>
          <a:prstGeom prst="rect">
            <a:avLst/>
          </a:prstGeom>
          <a:noFill/>
          <a:ln w="9525">
            <a:noFill/>
            <a:miter lim="800000"/>
            <a:headEnd/>
            <a:tailEnd/>
          </a:ln>
        </p:spPr>
        <p:txBody>
          <a:bodyPr>
            <a:spAutoFit/>
          </a:bodyPr>
          <a:lstStyle/>
          <a:p>
            <a:r>
              <a:rPr lang="en-US" sz="900" b="0" i="1"/>
              <a:t>Source: </a:t>
            </a:r>
            <a:r>
              <a:rPr lang="en-US" sz="900" b="0"/>
              <a:t>Based on T. C. Krell, M. E. Mendenhall, and J. Sendry, “Doing Research in the Conceptual Morass of Organizational Politics,” paper presented at the Western Academy of Management Conference, Hollywood, CA, April 1987.</a:t>
            </a:r>
          </a:p>
        </p:txBody>
      </p:sp>
    </p:spTree>
  </p:cSld>
  <p:clrMapOvr>
    <a:masterClrMapping/>
  </p:clrMapOvr>
  <p:transition>
    <p:cut thruBlk="1"/>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13–</a:t>
            </a:r>
            <a:fld id="{9B29004F-795A-430A-8A83-175AEB1F3488}" type="slidenum">
              <a:rPr lang="en-US"/>
              <a:pPr/>
              <a:t>351</a:t>
            </a:fld>
            <a:endParaRPr lang="en-US"/>
          </a:p>
        </p:txBody>
      </p:sp>
      <p:graphicFrame>
        <p:nvGraphicFramePr>
          <p:cNvPr id="1026" name="Object 5"/>
          <p:cNvGraphicFramePr>
            <a:graphicFrameLocks noChangeAspect="1"/>
          </p:cNvGraphicFramePr>
          <p:nvPr/>
        </p:nvGraphicFramePr>
        <p:xfrm>
          <a:off x="581025" y="1219200"/>
          <a:ext cx="8029575" cy="4557713"/>
        </p:xfrm>
        <a:graphic>
          <a:graphicData uri="http://schemas.openxmlformats.org/presentationml/2006/ole">
            <mc:AlternateContent xmlns:mc="http://schemas.openxmlformats.org/markup-compatibility/2006">
              <mc:Choice xmlns:v="urn:schemas-microsoft-com:vml" Requires="v">
                <p:oleObj spid="_x0000_s291847" name="Photo Editor Photo" r:id="rId3" imgW="8287907" imgH="4704762" progId="">
                  <p:embed/>
                </p:oleObj>
              </mc:Choice>
              <mc:Fallback>
                <p:oleObj name="Photo Editor Photo" r:id="rId3" imgW="8287907" imgH="4704762"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219200"/>
                        <a:ext cx="8029575"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3411" name="Rectangle 3"/>
          <p:cNvSpPr>
            <a:spLocks noGrp="1" noChangeArrowheads="1"/>
          </p:cNvSpPr>
          <p:nvPr>
            <p:ph type="title"/>
          </p:nvPr>
        </p:nvSpPr>
        <p:spPr>
          <a:xfrm>
            <a:off x="5105400" y="609600"/>
            <a:ext cx="3276600" cy="1066800"/>
          </a:xfrm>
        </p:spPr>
        <p:txBody>
          <a:bodyPr lIns="91440"/>
          <a:lstStyle/>
          <a:p>
            <a:pPr algn="just" rtl="0" eaLnBrk="1" hangingPunct="1">
              <a:defRPr/>
            </a:pPr>
            <a:r>
              <a:rPr lang="en-US" sz="2400" smtClean="0"/>
              <a:t>Factors That Influence Political Behaviors</a:t>
            </a:r>
          </a:p>
        </p:txBody>
      </p:sp>
      <p:sp>
        <p:nvSpPr>
          <p:cNvPr id="273412" name="Text Box 4"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–4</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13–</a:t>
            </a:r>
            <a:fld id="{CCECF331-6A2D-4464-9C7E-4B01F995826B}" type="slidenum">
              <a:rPr lang="en-US"/>
              <a:pPr/>
              <a:t>352</a:t>
            </a:fld>
            <a:endParaRPr lang="en-US"/>
          </a:p>
        </p:txBody>
      </p:sp>
      <p:graphicFrame>
        <p:nvGraphicFramePr>
          <p:cNvPr id="2050" name="Object 5"/>
          <p:cNvGraphicFramePr>
            <a:graphicFrameLocks noChangeAspect="1"/>
          </p:cNvGraphicFramePr>
          <p:nvPr/>
        </p:nvGraphicFramePr>
        <p:xfrm>
          <a:off x="2143125" y="923925"/>
          <a:ext cx="5087938" cy="5248275"/>
        </p:xfrm>
        <a:graphic>
          <a:graphicData uri="http://schemas.openxmlformats.org/presentationml/2006/ole">
            <mc:AlternateContent xmlns:mc="http://schemas.openxmlformats.org/markup-compatibility/2006">
              <mc:Choice xmlns:v="urn:schemas-microsoft-com:vml" Requires="v">
                <p:oleObj spid="_x0000_s292871" name="Photo Editor Photo" r:id="rId3" imgW="4858428" imgH="5009524" progId="">
                  <p:embed/>
                </p:oleObj>
              </mc:Choice>
              <mc:Fallback>
                <p:oleObj name="Photo Editor Photo" r:id="rId3" imgW="4858428" imgH="5009524"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923925"/>
                        <a:ext cx="5087938"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4435" name="Rectangle 3"/>
          <p:cNvSpPr>
            <a:spLocks noGrp="1" noChangeArrowheads="1"/>
          </p:cNvSpPr>
          <p:nvPr>
            <p:ph type="title"/>
          </p:nvPr>
        </p:nvSpPr>
        <p:spPr>
          <a:xfrm>
            <a:off x="609600" y="381000"/>
            <a:ext cx="3200400" cy="1143000"/>
          </a:xfrm>
        </p:spPr>
        <p:txBody>
          <a:bodyPr lIns="91440"/>
          <a:lstStyle/>
          <a:p>
            <a:pPr algn="just" rtl="0" eaLnBrk="1" hangingPunct="1">
              <a:defRPr/>
            </a:pPr>
            <a:r>
              <a:rPr lang="en-US" sz="2000" smtClean="0"/>
              <a:t>Employee Responses to Organizational Politics</a:t>
            </a:r>
          </a:p>
        </p:txBody>
      </p:sp>
      <p:sp>
        <p:nvSpPr>
          <p:cNvPr id="274436" name="Text Box 4" descr="BKGD02"/>
          <p:cNvSpPr txBox="1">
            <a:spLocks noChangeArrowheads="1"/>
          </p:cNvSpPr>
          <p:nvPr/>
        </p:nvSpPr>
        <p:spPr bwMode="blackWhite">
          <a:xfrm>
            <a:off x="7620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–5</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13–</a:t>
            </a:r>
            <a:fld id="{2AE3B5CE-A19B-464D-8232-D40293D01633}" type="slidenum">
              <a:rPr lang="en-US"/>
              <a:pPr/>
              <a:t>353</a:t>
            </a:fld>
            <a:endParaRPr lang="en-US"/>
          </a:p>
        </p:txBody>
      </p:sp>
      <p:sp>
        <p:nvSpPr>
          <p:cNvPr id="275458" name="Rectangle 2"/>
          <p:cNvSpPr>
            <a:spLocks noGrp="1" noChangeArrowheads="1"/>
          </p:cNvSpPr>
          <p:nvPr>
            <p:ph type="title"/>
          </p:nvPr>
        </p:nvSpPr>
        <p:spPr>
          <a:xfrm>
            <a:off x="5791200" y="381000"/>
            <a:ext cx="2667000" cy="1219200"/>
          </a:xfrm>
        </p:spPr>
        <p:txBody>
          <a:bodyPr lIns="91440">
            <a:normAutofit fontScale="90000"/>
          </a:bodyPr>
          <a:lstStyle/>
          <a:p>
            <a:pPr algn="just" rtl="0" eaLnBrk="1" hangingPunct="1">
              <a:defRPr/>
            </a:pPr>
            <a:r>
              <a:rPr lang="en-US" smtClean="0"/>
              <a:t>Defensive Behaviors</a:t>
            </a:r>
          </a:p>
        </p:txBody>
      </p:sp>
      <p:sp>
        <p:nvSpPr>
          <p:cNvPr id="275459" name="Text Box 3" descr="Chap01Bkgd03"/>
          <p:cNvSpPr txBox="1">
            <a:spLocks noChangeArrowheads="1"/>
          </p:cNvSpPr>
          <p:nvPr/>
        </p:nvSpPr>
        <p:spPr bwMode="blackWhite">
          <a:xfrm>
            <a:off x="609600" y="838200"/>
            <a:ext cx="2819400" cy="3048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rPr>
              <a:t>Avoiding Action</a:t>
            </a:r>
            <a:r>
              <a:rPr lang="en-US" sz="2000">
                <a:solidFill>
                  <a:srgbClr val="FFFFCC"/>
                </a:solidFill>
              </a:rPr>
              <a:t>:</a:t>
            </a:r>
          </a:p>
          <a:p>
            <a:pPr marL="222250" indent="-222250">
              <a:spcBef>
                <a:spcPct val="50000"/>
              </a:spcBef>
              <a:buFontTx/>
              <a:buChar char="•"/>
              <a:defRPr/>
            </a:pPr>
            <a:r>
              <a:rPr lang="en-US" sz="2000">
                <a:solidFill>
                  <a:schemeClr val="bg1"/>
                </a:solidFill>
              </a:rPr>
              <a:t>Overconforming</a:t>
            </a:r>
          </a:p>
          <a:p>
            <a:pPr marL="222250" indent="-222250">
              <a:spcBef>
                <a:spcPct val="50000"/>
              </a:spcBef>
              <a:buFontTx/>
              <a:buChar char="•"/>
              <a:defRPr/>
            </a:pPr>
            <a:r>
              <a:rPr lang="en-US" sz="2000">
                <a:solidFill>
                  <a:schemeClr val="bg1"/>
                </a:solidFill>
              </a:rPr>
              <a:t>Buck passing</a:t>
            </a:r>
          </a:p>
          <a:p>
            <a:pPr marL="222250" indent="-222250">
              <a:spcBef>
                <a:spcPct val="50000"/>
              </a:spcBef>
              <a:buFontTx/>
              <a:buChar char="•"/>
              <a:defRPr/>
            </a:pPr>
            <a:r>
              <a:rPr lang="en-US" sz="2000">
                <a:solidFill>
                  <a:schemeClr val="bg1"/>
                </a:solidFill>
              </a:rPr>
              <a:t>Playing dumb</a:t>
            </a:r>
          </a:p>
          <a:p>
            <a:pPr marL="222250" indent="-222250">
              <a:spcBef>
                <a:spcPct val="50000"/>
              </a:spcBef>
              <a:buFontTx/>
              <a:buChar char="•"/>
              <a:defRPr/>
            </a:pPr>
            <a:r>
              <a:rPr lang="en-US" sz="2000">
                <a:solidFill>
                  <a:schemeClr val="bg1"/>
                </a:solidFill>
              </a:rPr>
              <a:t>Stretching</a:t>
            </a:r>
          </a:p>
          <a:p>
            <a:pPr marL="222250" indent="-222250">
              <a:spcBef>
                <a:spcPct val="50000"/>
              </a:spcBef>
              <a:buFontTx/>
              <a:buChar char="•"/>
              <a:defRPr/>
            </a:pPr>
            <a:r>
              <a:rPr lang="en-US" sz="2000">
                <a:solidFill>
                  <a:schemeClr val="bg1"/>
                </a:solidFill>
              </a:rPr>
              <a:t>Stalling</a:t>
            </a:r>
          </a:p>
        </p:txBody>
      </p:sp>
      <p:sp>
        <p:nvSpPr>
          <p:cNvPr id="275460" name="Text Box 4"/>
          <p:cNvSpPr txBox="1">
            <a:spLocks noChangeArrowheads="1"/>
          </p:cNvSpPr>
          <p:nvPr/>
        </p:nvSpPr>
        <p:spPr bwMode="blackWhite">
          <a:xfrm>
            <a:off x="2971800" y="2133600"/>
            <a:ext cx="2819400" cy="3048000"/>
          </a:xfrm>
          <a:prstGeom prst="rect">
            <a:avLst/>
          </a:prstGeom>
          <a:solidFill>
            <a:srgbClr val="006600"/>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rPr>
              <a:t>Avoiding Blame</a:t>
            </a:r>
            <a:r>
              <a:rPr lang="en-US" sz="2000">
                <a:solidFill>
                  <a:srgbClr val="FFFFCC"/>
                </a:solidFill>
              </a:rPr>
              <a:t>:</a:t>
            </a:r>
          </a:p>
          <a:p>
            <a:pPr marL="222250" indent="-222250">
              <a:spcBef>
                <a:spcPct val="50000"/>
              </a:spcBef>
              <a:buFontTx/>
              <a:buChar char="•"/>
              <a:defRPr/>
            </a:pPr>
            <a:r>
              <a:rPr lang="en-US" sz="2000">
                <a:solidFill>
                  <a:schemeClr val="bg1"/>
                </a:solidFill>
              </a:rPr>
              <a:t>Buffing</a:t>
            </a:r>
          </a:p>
          <a:p>
            <a:pPr marL="222250" indent="-222250">
              <a:spcBef>
                <a:spcPct val="50000"/>
              </a:spcBef>
              <a:buFontTx/>
              <a:buChar char="•"/>
              <a:defRPr/>
            </a:pPr>
            <a:r>
              <a:rPr lang="en-US" sz="2000">
                <a:solidFill>
                  <a:schemeClr val="bg1"/>
                </a:solidFill>
              </a:rPr>
              <a:t>Playing safe</a:t>
            </a:r>
          </a:p>
          <a:p>
            <a:pPr marL="222250" indent="-222250">
              <a:spcBef>
                <a:spcPct val="50000"/>
              </a:spcBef>
              <a:buFontTx/>
              <a:buChar char="•"/>
              <a:defRPr/>
            </a:pPr>
            <a:r>
              <a:rPr lang="en-US" sz="2000">
                <a:solidFill>
                  <a:schemeClr val="bg1"/>
                </a:solidFill>
              </a:rPr>
              <a:t>Justifying</a:t>
            </a:r>
          </a:p>
          <a:p>
            <a:pPr marL="222250" indent="-222250">
              <a:spcBef>
                <a:spcPct val="50000"/>
              </a:spcBef>
              <a:buFontTx/>
              <a:buChar char="•"/>
              <a:defRPr/>
            </a:pPr>
            <a:r>
              <a:rPr lang="en-US" sz="2000">
                <a:solidFill>
                  <a:schemeClr val="bg1"/>
                </a:solidFill>
              </a:rPr>
              <a:t>Scapegoating</a:t>
            </a:r>
          </a:p>
          <a:p>
            <a:pPr marL="222250" indent="-222250">
              <a:spcBef>
                <a:spcPct val="50000"/>
              </a:spcBef>
              <a:buFontTx/>
              <a:buChar char="•"/>
              <a:defRPr/>
            </a:pPr>
            <a:r>
              <a:rPr lang="en-US" sz="2000">
                <a:solidFill>
                  <a:schemeClr val="bg1"/>
                </a:solidFill>
              </a:rPr>
              <a:t>Misrepresenting</a:t>
            </a:r>
          </a:p>
        </p:txBody>
      </p:sp>
      <p:sp>
        <p:nvSpPr>
          <p:cNvPr id="275461" name="Text Box 5"/>
          <p:cNvSpPr txBox="1">
            <a:spLocks noChangeArrowheads="1"/>
          </p:cNvSpPr>
          <p:nvPr/>
        </p:nvSpPr>
        <p:spPr bwMode="blackWhite">
          <a:xfrm>
            <a:off x="5486400" y="4191000"/>
            <a:ext cx="2971800" cy="1676400"/>
          </a:xfrm>
          <a:prstGeom prst="rect">
            <a:avLst/>
          </a:prstGeom>
          <a:solidFill>
            <a:srgbClr val="003399"/>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rPr>
              <a:t>Avoiding Change</a:t>
            </a:r>
            <a:r>
              <a:rPr lang="en-US" sz="2000">
                <a:solidFill>
                  <a:srgbClr val="FFFFCC"/>
                </a:solidFill>
              </a:rPr>
              <a:t>:</a:t>
            </a:r>
          </a:p>
          <a:p>
            <a:pPr marL="222250" indent="-222250">
              <a:spcBef>
                <a:spcPct val="50000"/>
              </a:spcBef>
              <a:buFontTx/>
              <a:buChar char="•"/>
              <a:defRPr/>
            </a:pPr>
            <a:r>
              <a:rPr lang="en-US" sz="2000">
                <a:solidFill>
                  <a:schemeClr val="bg1"/>
                </a:solidFill>
              </a:rPr>
              <a:t>Prevention</a:t>
            </a:r>
          </a:p>
          <a:p>
            <a:pPr marL="222250" indent="-222250">
              <a:spcBef>
                <a:spcPct val="50000"/>
              </a:spcBef>
              <a:buFontTx/>
              <a:buChar char="•"/>
              <a:defRPr/>
            </a:pPr>
            <a:r>
              <a:rPr lang="en-US" sz="2000">
                <a:solidFill>
                  <a:schemeClr val="bg1"/>
                </a:solidFill>
              </a:rPr>
              <a:t>Self-protection</a:t>
            </a:r>
          </a:p>
        </p:txBody>
      </p:sp>
      <p:sp>
        <p:nvSpPr>
          <p:cNvPr id="275462" name="Text Box 6"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–6</a:t>
            </a: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75459"/>
                                        </p:tgtEl>
                                        <p:attrNameLst>
                                          <p:attrName>style.visibility</p:attrName>
                                        </p:attrNameLst>
                                      </p:cBhvr>
                                      <p:to>
                                        <p:strVal val="visible"/>
                                      </p:to>
                                    </p:set>
                                    <p:animEffect transition="in" filter="slide(fromTop)">
                                      <p:cBhvr>
                                        <p:cTn id="7" dur="500"/>
                                        <p:tgtEl>
                                          <p:spTgt spid="27545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75460"/>
                                        </p:tgtEl>
                                        <p:attrNameLst>
                                          <p:attrName>style.visibility</p:attrName>
                                        </p:attrNameLst>
                                      </p:cBhvr>
                                      <p:to>
                                        <p:strVal val="visible"/>
                                      </p:to>
                                    </p:set>
                                    <p:animEffect transition="in" filter="slide(fromTop)">
                                      <p:cBhvr>
                                        <p:cTn id="12" dur="500"/>
                                        <p:tgtEl>
                                          <p:spTgt spid="27546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75461"/>
                                        </p:tgtEl>
                                        <p:attrNameLst>
                                          <p:attrName>style.visibility</p:attrName>
                                        </p:attrNameLst>
                                      </p:cBhvr>
                                      <p:to>
                                        <p:strVal val="visible"/>
                                      </p:to>
                                    </p:set>
                                    <p:animEffect transition="in" filter="slide(fromTop)">
                                      <p:cBhvr>
                                        <p:cTn id="17" dur="500"/>
                                        <p:tgtEl>
                                          <p:spTgt spid="275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autoUpdateAnimBg="0"/>
      <p:bldP spid="275460" grpId="0" animBg="1" autoUpdateAnimBg="0"/>
      <p:bldP spid="275461" grpId="0" animBg="1" autoUpdateAnimBg="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13–</a:t>
            </a:r>
            <a:fld id="{7CD0274E-78B6-4E2D-8101-5F4026B3FD6B}" type="slidenum">
              <a:rPr lang="en-US"/>
              <a:pPr/>
              <a:t>354</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Impression Management (IM)</a:t>
            </a:r>
          </a:p>
        </p:txBody>
      </p:sp>
      <p:sp>
        <p:nvSpPr>
          <p:cNvPr id="276483" name="Text Box 3" descr="Chap01Bkgd03"/>
          <p:cNvSpPr txBox="1">
            <a:spLocks noChangeArrowheads="1"/>
          </p:cNvSpPr>
          <p:nvPr/>
        </p:nvSpPr>
        <p:spPr bwMode="blackWhite">
          <a:xfrm>
            <a:off x="5105400" y="1981200"/>
            <a:ext cx="3124200" cy="4267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222250" indent="-222250">
              <a:spcBef>
                <a:spcPct val="50000"/>
              </a:spcBef>
              <a:defRPr/>
            </a:pPr>
            <a:r>
              <a:rPr lang="en-US" sz="2400">
                <a:solidFill>
                  <a:srgbClr val="FFFFCC"/>
                </a:solidFill>
              </a:rPr>
              <a:t>IM Techniques</a:t>
            </a:r>
            <a:r>
              <a:rPr lang="en-US" sz="2000">
                <a:solidFill>
                  <a:srgbClr val="FFFFCC"/>
                </a:solidFill>
              </a:rPr>
              <a:t>:</a:t>
            </a:r>
          </a:p>
          <a:p>
            <a:pPr marL="222250" indent="-222250">
              <a:spcBef>
                <a:spcPct val="50000"/>
              </a:spcBef>
              <a:buFontTx/>
              <a:buChar char="•"/>
              <a:defRPr/>
            </a:pPr>
            <a:r>
              <a:rPr lang="en-US" sz="2000">
                <a:solidFill>
                  <a:schemeClr val="bg1"/>
                </a:solidFill>
              </a:rPr>
              <a:t>Conformity</a:t>
            </a:r>
          </a:p>
          <a:p>
            <a:pPr marL="222250" indent="-222250">
              <a:spcBef>
                <a:spcPct val="50000"/>
              </a:spcBef>
              <a:buFontTx/>
              <a:buChar char="•"/>
              <a:defRPr/>
            </a:pPr>
            <a:r>
              <a:rPr lang="en-US" sz="2000">
                <a:solidFill>
                  <a:schemeClr val="bg1"/>
                </a:solidFill>
              </a:rPr>
              <a:t>Excuses</a:t>
            </a:r>
          </a:p>
          <a:p>
            <a:pPr marL="222250" indent="-222250">
              <a:spcBef>
                <a:spcPct val="50000"/>
              </a:spcBef>
              <a:buFontTx/>
              <a:buChar char="•"/>
              <a:defRPr/>
            </a:pPr>
            <a:r>
              <a:rPr lang="en-US" sz="2000">
                <a:solidFill>
                  <a:schemeClr val="bg1"/>
                </a:solidFill>
              </a:rPr>
              <a:t>Apologies</a:t>
            </a:r>
          </a:p>
          <a:p>
            <a:pPr marL="222250" indent="-222250">
              <a:spcBef>
                <a:spcPct val="50000"/>
              </a:spcBef>
              <a:buFontTx/>
              <a:buChar char="•"/>
              <a:defRPr/>
            </a:pPr>
            <a:r>
              <a:rPr lang="en-US" sz="2000">
                <a:solidFill>
                  <a:schemeClr val="bg1"/>
                </a:solidFill>
              </a:rPr>
              <a:t>Self-Promotion</a:t>
            </a:r>
          </a:p>
          <a:p>
            <a:pPr marL="222250" indent="-222250">
              <a:spcBef>
                <a:spcPct val="50000"/>
              </a:spcBef>
              <a:buFontTx/>
              <a:buChar char="•"/>
              <a:defRPr/>
            </a:pPr>
            <a:r>
              <a:rPr lang="en-US" sz="2000">
                <a:solidFill>
                  <a:schemeClr val="bg1"/>
                </a:solidFill>
              </a:rPr>
              <a:t>Flattery</a:t>
            </a:r>
          </a:p>
          <a:p>
            <a:pPr marL="222250" indent="-222250">
              <a:spcBef>
                <a:spcPct val="50000"/>
              </a:spcBef>
              <a:buFontTx/>
              <a:buChar char="•"/>
              <a:defRPr/>
            </a:pPr>
            <a:r>
              <a:rPr lang="en-US" sz="2000">
                <a:solidFill>
                  <a:schemeClr val="bg1"/>
                </a:solidFill>
              </a:rPr>
              <a:t>Favors</a:t>
            </a:r>
          </a:p>
          <a:p>
            <a:pPr marL="222250" indent="-222250">
              <a:spcBef>
                <a:spcPct val="50000"/>
              </a:spcBef>
              <a:buFontTx/>
              <a:buChar char="•"/>
              <a:defRPr/>
            </a:pPr>
            <a:r>
              <a:rPr lang="en-US" sz="2000">
                <a:solidFill>
                  <a:schemeClr val="bg1"/>
                </a:solidFill>
              </a:rPr>
              <a:t>Association</a:t>
            </a:r>
          </a:p>
        </p:txBody>
      </p:sp>
      <p:sp>
        <p:nvSpPr>
          <p:cNvPr id="24582" name="Text Box 4"/>
          <p:cNvSpPr txBox="1">
            <a:spLocks noChangeArrowheads="1"/>
          </p:cNvSpPr>
          <p:nvPr/>
        </p:nvSpPr>
        <p:spPr bwMode="auto">
          <a:xfrm>
            <a:off x="914400" y="1328738"/>
            <a:ext cx="3886200" cy="2100262"/>
          </a:xfrm>
          <a:prstGeom prst="rect">
            <a:avLst/>
          </a:prstGeom>
          <a:noFill/>
          <a:ln w="9525">
            <a:noFill/>
            <a:miter lim="800000"/>
            <a:headEnd/>
            <a:tailEnd/>
          </a:ln>
        </p:spPr>
        <p:txBody>
          <a:bodyPr>
            <a:spAutoFit/>
          </a:bodyPr>
          <a:lstStyle/>
          <a:p>
            <a:pPr>
              <a:spcBef>
                <a:spcPct val="50000"/>
              </a:spcBef>
            </a:pPr>
            <a:r>
              <a:rPr lang="en-US" sz="2400"/>
              <a:t>Impression Management</a:t>
            </a:r>
          </a:p>
          <a:p>
            <a:pPr>
              <a:spcBef>
                <a:spcPct val="50000"/>
              </a:spcBef>
            </a:pPr>
            <a:r>
              <a:rPr lang="en-US" sz="2400" b="0">
                <a:latin typeface="Tahoma" pitchFamily="34" charset="0"/>
              </a:rPr>
              <a:t>The process by which individuals attempt to control the impression others form of them.</a:t>
            </a:r>
          </a:p>
        </p:txBody>
      </p:sp>
      <p:sp>
        <p:nvSpPr>
          <p:cNvPr id="24583" name="Rectangle 5"/>
          <p:cNvSpPr>
            <a:spLocks noChangeArrowheads="1"/>
          </p:cNvSpPr>
          <p:nvPr/>
        </p:nvSpPr>
        <p:spPr bwMode="auto">
          <a:xfrm>
            <a:off x="685800" y="5153025"/>
            <a:ext cx="4114800" cy="911225"/>
          </a:xfrm>
          <a:prstGeom prst="rect">
            <a:avLst/>
          </a:prstGeom>
          <a:noFill/>
          <a:ln w="9525">
            <a:noFill/>
            <a:miter lim="800000"/>
            <a:headEnd/>
            <a:tailEnd/>
          </a:ln>
        </p:spPr>
        <p:txBody>
          <a:bodyPr>
            <a:spAutoFit/>
          </a:bodyPr>
          <a:lstStyle/>
          <a:p>
            <a:r>
              <a:rPr lang="en-US" sz="900" b="0" i="1"/>
              <a:t>Source: </a:t>
            </a:r>
            <a:r>
              <a:rPr lang="en-US" sz="900" b="0"/>
              <a:t>Based on B. R. Schlenker, </a:t>
            </a:r>
            <a:r>
              <a:rPr lang="en-US" sz="900" b="0" i="1"/>
              <a:t>Impression Management </a:t>
            </a:r>
            <a:r>
              <a:rPr lang="en-US" sz="900" b="0"/>
              <a:t>(Monterey, CA: Brooks/Cole, 1980); W. L. Gardner and M. J. Martinko, “Impression Management in Organizations,” </a:t>
            </a:r>
            <a:r>
              <a:rPr lang="en-US" sz="900" b="0" i="1"/>
              <a:t>Journal of Management</a:t>
            </a:r>
            <a:r>
              <a:rPr lang="en-US" sz="900" b="0"/>
              <a:t>, June 1988, p. 332; and R. B. Cialdini, “Indirect Tactics of Image Management Beyond Basking,” in R. A. Giacalone and P. Rosenfeld (eds.), </a:t>
            </a:r>
            <a:r>
              <a:rPr lang="en-US" sz="900" b="0" i="1"/>
              <a:t>Impression Management in the Organization </a:t>
            </a:r>
            <a:r>
              <a:rPr lang="en-US" sz="900" b="0"/>
              <a:t>(Hillsdale, NJ: Lawrence Erlbaum Associates, 1989), pp. 45–71.</a:t>
            </a:r>
          </a:p>
        </p:txBody>
      </p:sp>
      <p:sp>
        <p:nvSpPr>
          <p:cNvPr id="276486" name="Text Box 6" descr="BKGD02"/>
          <p:cNvSpPr txBox="1">
            <a:spLocks noChangeArrowheads="1"/>
          </p:cNvSpPr>
          <p:nvPr/>
        </p:nvSpPr>
        <p:spPr bwMode="blackWhite">
          <a:xfrm>
            <a:off x="762000" y="6107113"/>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–6</a:t>
            </a: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box(in)">
                                      <p:cBhvr>
                                        <p:cTn id="7" dur="500"/>
                                        <p:tgtEl>
                                          <p:spTgt spid="276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autoUpdateAnimBg="0"/>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13–</a:t>
            </a:r>
            <a:fld id="{762D6389-4E1D-4D81-8C6B-32DB516160EE}" type="slidenum">
              <a:rPr lang="en-US"/>
              <a:pPr/>
              <a:t>355</a:t>
            </a:fld>
            <a:endParaRPr lang="en-US"/>
          </a:p>
        </p:txBody>
      </p:sp>
      <p:pic>
        <p:nvPicPr>
          <p:cNvPr id="277510" name="Picture 6"/>
          <p:cNvPicPr>
            <a:picLocks noChangeAspect="1" noChangeArrowheads="1"/>
          </p:cNvPicPr>
          <p:nvPr/>
        </p:nvPicPr>
        <p:blipFill>
          <a:blip r:embed="rId2"/>
          <a:srcRect/>
          <a:stretch>
            <a:fillRect/>
          </a:stretch>
        </p:blipFill>
        <p:spPr bwMode="auto">
          <a:xfrm>
            <a:off x="666750" y="1857375"/>
            <a:ext cx="8020050" cy="2409825"/>
          </a:xfrm>
          <a:prstGeom prst="rect">
            <a:avLst/>
          </a:prstGeom>
          <a:noFill/>
          <a:ln w="9525">
            <a:noFill/>
            <a:miter lim="800000"/>
            <a:headEnd/>
            <a:tailEnd/>
          </a:ln>
        </p:spPr>
      </p:pic>
      <p:sp>
        <p:nvSpPr>
          <p:cNvPr id="25605" name="Line 2"/>
          <p:cNvSpPr>
            <a:spLocks noChangeShapeType="1"/>
          </p:cNvSpPr>
          <p:nvPr/>
        </p:nvSpPr>
        <p:spPr bwMode="auto">
          <a:xfrm flipV="1">
            <a:off x="1612900" y="4191000"/>
            <a:ext cx="0" cy="457200"/>
          </a:xfrm>
          <a:prstGeom prst="line">
            <a:avLst/>
          </a:prstGeom>
          <a:noFill/>
          <a:ln w="28575">
            <a:solidFill>
              <a:schemeClr val="tx1"/>
            </a:solidFill>
            <a:round/>
            <a:headEnd/>
            <a:tailEnd type="triangle" w="med" len="med"/>
          </a:ln>
        </p:spPr>
        <p:txBody>
          <a:bodyPr/>
          <a:lstStyle/>
          <a:p>
            <a:endParaRPr lang="fa-IR"/>
          </a:p>
        </p:txBody>
      </p:sp>
      <p:sp>
        <p:nvSpPr>
          <p:cNvPr id="25606" name="Line 3"/>
          <p:cNvSpPr>
            <a:spLocks noChangeShapeType="1"/>
          </p:cNvSpPr>
          <p:nvPr/>
        </p:nvSpPr>
        <p:spPr bwMode="auto">
          <a:xfrm flipV="1">
            <a:off x="3873500" y="4191000"/>
            <a:ext cx="0" cy="457200"/>
          </a:xfrm>
          <a:prstGeom prst="line">
            <a:avLst/>
          </a:prstGeom>
          <a:noFill/>
          <a:ln w="28575">
            <a:solidFill>
              <a:schemeClr val="tx1"/>
            </a:solidFill>
            <a:round/>
            <a:headEnd/>
            <a:tailEnd type="triangle" w="med" len="med"/>
          </a:ln>
        </p:spPr>
        <p:txBody>
          <a:bodyPr/>
          <a:lstStyle/>
          <a:p>
            <a:endParaRPr lang="fa-IR"/>
          </a:p>
        </p:txBody>
      </p:sp>
      <p:sp>
        <p:nvSpPr>
          <p:cNvPr id="25607" name="Line 4"/>
          <p:cNvSpPr>
            <a:spLocks noChangeShapeType="1"/>
          </p:cNvSpPr>
          <p:nvPr/>
        </p:nvSpPr>
        <p:spPr bwMode="auto">
          <a:xfrm flipV="1">
            <a:off x="6007100" y="4191000"/>
            <a:ext cx="0" cy="457200"/>
          </a:xfrm>
          <a:prstGeom prst="line">
            <a:avLst/>
          </a:prstGeom>
          <a:noFill/>
          <a:ln w="28575">
            <a:solidFill>
              <a:schemeClr val="tx1"/>
            </a:solidFill>
            <a:round/>
            <a:headEnd/>
            <a:tailEnd type="triangle" w="med" len="med"/>
          </a:ln>
        </p:spPr>
        <p:txBody>
          <a:bodyPr/>
          <a:lstStyle/>
          <a:p>
            <a:endParaRPr lang="fa-IR"/>
          </a:p>
        </p:txBody>
      </p:sp>
      <p:sp>
        <p:nvSpPr>
          <p:cNvPr id="277509" name="Rectangle 5"/>
          <p:cNvSpPr>
            <a:spLocks noGrp="1" noChangeArrowheads="1"/>
          </p:cNvSpPr>
          <p:nvPr>
            <p:ph type="title"/>
          </p:nvPr>
        </p:nvSpPr>
        <p:spPr/>
        <p:txBody>
          <a:bodyPr/>
          <a:lstStyle/>
          <a:p>
            <a:pPr algn="just" rtl="0" eaLnBrk="1" hangingPunct="1">
              <a:defRPr/>
            </a:pPr>
            <a:r>
              <a:rPr lang="en-US" smtClean="0"/>
              <a:t>Is A Political Action Ethical?</a:t>
            </a:r>
          </a:p>
        </p:txBody>
      </p:sp>
      <p:sp>
        <p:nvSpPr>
          <p:cNvPr id="277512" name="Text Box 8"/>
          <p:cNvSpPr txBox="1">
            <a:spLocks noChangeArrowheads="1"/>
          </p:cNvSpPr>
          <p:nvPr/>
        </p:nvSpPr>
        <p:spPr bwMode="blackWhite">
          <a:xfrm>
            <a:off x="685800" y="4603750"/>
            <a:ext cx="1828800" cy="409575"/>
          </a:xfrm>
          <a:prstGeom prst="rect">
            <a:avLst/>
          </a:prstGeom>
          <a:solidFill>
            <a:srgbClr val="008080"/>
          </a:solidFill>
          <a:ln w="12700">
            <a:solidFill>
              <a:schemeClr val="tx1"/>
            </a:solidFill>
            <a:miter lim="800000"/>
            <a:headEnd/>
            <a:tailEnd/>
          </a:ln>
          <a:effectLst>
            <a:outerShdw dist="107763" dir="2700000" algn="ctr" rotWithShape="0">
              <a:schemeClr val="folHlink">
                <a:alpha val="50000"/>
              </a:schemeClr>
            </a:outerShdw>
          </a:effectLst>
        </p:spPr>
        <p:txBody>
          <a:bodyPr>
            <a:spAutoFit/>
          </a:bodyPr>
          <a:lstStyle/>
          <a:p>
            <a:pPr algn="ctr">
              <a:spcBef>
                <a:spcPct val="50000"/>
              </a:spcBef>
              <a:defRPr/>
            </a:pPr>
            <a:r>
              <a:rPr lang="en-US" sz="2000">
                <a:solidFill>
                  <a:schemeClr val="bg1"/>
                </a:solidFill>
                <a:effectLst>
                  <a:outerShdw blurRad="38100" dist="38100" dir="2700000" algn="tl">
                    <a:srgbClr val="000000"/>
                  </a:outerShdw>
                </a:effectLst>
              </a:rPr>
              <a:t>Utilitarianism</a:t>
            </a:r>
          </a:p>
        </p:txBody>
      </p:sp>
      <p:sp>
        <p:nvSpPr>
          <p:cNvPr id="277513" name="Text Box 9"/>
          <p:cNvSpPr txBox="1">
            <a:spLocks noChangeArrowheads="1"/>
          </p:cNvSpPr>
          <p:nvPr/>
        </p:nvSpPr>
        <p:spPr bwMode="blackWhite">
          <a:xfrm>
            <a:off x="3200400" y="4603750"/>
            <a:ext cx="1371600" cy="409575"/>
          </a:xfrm>
          <a:prstGeom prst="rect">
            <a:avLst/>
          </a:prstGeom>
          <a:solidFill>
            <a:srgbClr val="008080"/>
          </a:solidFill>
          <a:ln w="12700">
            <a:solidFill>
              <a:schemeClr val="tx1"/>
            </a:solidFill>
            <a:miter lim="800000"/>
            <a:headEnd/>
            <a:tailEnd/>
          </a:ln>
          <a:effectLst>
            <a:outerShdw dist="107763" dir="2700000" algn="ctr" rotWithShape="0">
              <a:schemeClr val="folHlink">
                <a:alpha val="50000"/>
              </a:schemeClr>
            </a:outerShdw>
          </a:effectLst>
        </p:spPr>
        <p:txBody>
          <a:bodyPr>
            <a:spAutoFit/>
          </a:bodyPr>
          <a:lstStyle/>
          <a:p>
            <a:pPr algn="ctr">
              <a:spcBef>
                <a:spcPct val="50000"/>
              </a:spcBef>
              <a:defRPr/>
            </a:pPr>
            <a:r>
              <a:rPr lang="en-US" sz="2000">
                <a:solidFill>
                  <a:schemeClr val="bg1"/>
                </a:solidFill>
                <a:effectLst>
                  <a:outerShdw blurRad="38100" dist="38100" dir="2700000" algn="tl">
                    <a:srgbClr val="000000"/>
                  </a:outerShdw>
                </a:effectLst>
              </a:rPr>
              <a:t>Rights</a:t>
            </a:r>
          </a:p>
        </p:txBody>
      </p:sp>
      <p:sp>
        <p:nvSpPr>
          <p:cNvPr id="277514" name="Text Box 10"/>
          <p:cNvSpPr txBox="1">
            <a:spLocks noChangeArrowheads="1"/>
          </p:cNvSpPr>
          <p:nvPr/>
        </p:nvSpPr>
        <p:spPr bwMode="blackWhite">
          <a:xfrm>
            <a:off x="5334000" y="4603750"/>
            <a:ext cx="1371600" cy="409575"/>
          </a:xfrm>
          <a:prstGeom prst="rect">
            <a:avLst/>
          </a:prstGeom>
          <a:solidFill>
            <a:srgbClr val="008080"/>
          </a:solidFill>
          <a:ln w="12700">
            <a:solidFill>
              <a:schemeClr val="tx1"/>
            </a:solidFill>
            <a:miter lim="800000"/>
            <a:headEnd/>
            <a:tailEnd/>
          </a:ln>
          <a:effectLst>
            <a:outerShdw dist="107763" dir="2700000" algn="ctr" rotWithShape="0">
              <a:schemeClr val="folHlink">
                <a:alpha val="50000"/>
              </a:schemeClr>
            </a:outerShdw>
          </a:effectLst>
        </p:spPr>
        <p:txBody>
          <a:bodyPr>
            <a:spAutoFit/>
          </a:bodyPr>
          <a:lstStyle/>
          <a:p>
            <a:pPr algn="ctr">
              <a:spcBef>
                <a:spcPct val="50000"/>
              </a:spcBef>
              <a:defRPr/>
            </a:pPr>
            <a:r>
              <a:rPr lang="en-US" sz="2000">
                <a:solidFill>
                  <a:schemeClr val="bg1"/>
                </a:solidFill>
                <a:effectLst>
                  <a:outerShdw blurRad="38100" dist="38100" dir="2700000" algn="tl">
                    <a:srgbClr val="000000"/>
                  </a:outerShdw>
                </a:effectLst>
              </a:rPr>
              <a:t>Justice</a:t>
            </a:r>
          </a:p>
        </p:txBody>
      </p:sp>
      <p:sp>
        <p:nvSpPr>
          <p:cNvPr id="277515" name="Text Box 11"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13</a:t>
            </a:r>
            <a:r>
              <a:rPr lang="en-US">
                <a:solidFill>
                  <a:schemeClr val="bg1"/>
                </a:solidFill>
                <a:cs typeface="Arial" pitchFamily="34" charset="0"/>
              </a:rPr>
              <a:t>–8</a:t>
            </a:r>
            <a:endParaRPr lang="en-US">
              <a:solidFill>
                <a:schemeClr val="bg1"/>
              </a:solidFill>
            </a:endParaRPr>
          </a:p>
        </p:txBody>
      </p:sp>
      <p:sp>
        <p:nvSpPr>
          <p:cNvPr id="25613" name="Rectangle 12"/>
          <p:cNvSpPr>
            <a:spLocks noChangeArrowheads="1"/>
          </p:cNvSpPr>
          <p:nvPr/>
        </p:nvSpPr>
        <p:spPr bwMode="auto">
          <a:xfrm>
            <a:off x="685800" y="5972175"/>
            <a:ext cx="4267200" cy="549275"/>
          </a:xfrm>
          <a:prstGeom prst="rect">
            <a:avLst/>
          </a:prstGeom>
          <a:noFill/>
          <a:ln w="9525">
            <a:noFill/>
            <a:miter lim="800000"/>
            <a:headEnd/>
            <a:tailEnd/>
          </a:ln>
        </p:spPr>
        <p:txBody>
          <a:bodyPr>
            <a:spAutoFit/>
          </a:bodyPr>
          <a:lstStyle/>
          <a:p>
            <a:r>
              <a:rPr lang="en-US" b="0" i="1"/>
              <a:t>Source: </a:t>
            </a:r>
            <a:r>
              <a:rPr lang="en-US" b="0"/>
              <a:t>Adapted from G.F. Cavanagh, D. Moberg, and M. Valasquez, “The Ethics of Organizational Politic,” </a:t>
            </a:r>
            <a:r>
              <a:rPr lang="en-US" b="0" i="1"/>
              <a:t>Academy of Management Review</a:t>
            </a:r>
            <a:r>
              <a:rPr lang="en-US" b="0"/>
              <a:t>, July 1981, p. 368. Reprinted with permission.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7510"/>
                                        </p:tgtEl>
                                        <p:attrNameLst>
                                          <p:attrName>style.visibility</p:attrName>
                                        </p:attrNameLst>
                                      </p:cBhvr>
                                      <p:to>
                                        <p:strVal val="visible"/>
                                      </p:to>
                                    </p:set>
                                    <p:animEffect transition="in" filter="wipe(left)">
                                      <p:cBhvr>
                                        <p:cTn id="7" dur="500"/>
                                        <p:tgtEl>
                                          <p:spTgt spid="277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302085"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9220"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302087"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9222"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ctrTitle"/>
          </p:nvPr>
        </p:nvSpPr>
        <p:spPr>
          <a:xfrm>
            <a:off x="990600" y="1282700"/>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14</a:t>
            </a:r>
          </a:p>
        </p:txBody>
      </p:sp>
      <p:sp>
        <p:nvSpPr>
          <p:cNvPr id="10243" name="Rectangle 8"/>
          <p:cNvSpPr>
            <a:spLocks noGrp="1" noChangeArrowheads="1"/>
          </p:cNvSpPr>
          <p:nvPr>
            <p:ph type="subTitle" idx="1"/>
          </p:nvPr>
        </p:nvSpPr>
        <p:spPr>
          <a:xfrm>
            <a:off x="990600" y="2743200"/>
            <a:ext cx="7391400" cy="914400"/>
          </a:xfrm>
        </p:spPr>
        <p:txBody>
          <a:bodyPr/>
          <a:lstStyle/>
          <a:p>
            <a:pPr algn="just" rtl="0" eaLnBrk="1" hangingPunct="1"/>
            <a:r>
              <a:rPr lang="en-US" sz="4800" smtClean="0">
                <a:solidFill>
                  <a:srgbClr val="006699"/>
                </a:solidFill>
              </a:rPr>
              <a:t>Conflict and Negotiation</a:t>
            </a:r>
          </a:p>
        </p:txBody>
      </p:sp>
      <p:pic>
        <p:nvPicPr>
          <p:cNvPr id="10244"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10245" name="Picture 10"/>
          <p:cNvPicPr>
            <a:picLocks noChangeAspect="1" noChangeArrowheads="1"/>
          </p:cNvPicPr>
          <p:nvPr/>
        </p:nvPicPr>
        <p:blipFill>
          <a:blip r:embed="rId3"/>
          <a:srcRect/>
          <a:stretch>
            <a:fillRect/>
          </a:stretch>
        </p:blipFill>
        <p:spPr bwMode="auto">
          <a:xfrm>
            <a:off x="914400" y="1590675"/>
            <a:ext cx="5591175" cy="54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 2005 Prentice Hall Inc. All rights reserved.</a:t>
            </a:r>
          </a:p>
        </p:txBody>
      </p:sp>
      <p:sp>
        <p:nvSpPr>
          <p:cNvPr id="11267" name="Slide Number Placeholder 4"/>
          <p:cNvSpPr>
            <a:spLocks noGrp="1"/>
          </p:cNvSpPr>
          <p:nvPr>
            <p:ph type="sldNum" sz="quarter" idx="11"/>
          </p:nvPr>
        </p:nvSpPr>
        <p:spPr>
          <a:noFill/>
        </p:spPr>
        <p:txBody>
          <a:bodyPr/>
          <a:lstStyle/>
          <a:p>
            <a:r>
              <a:rPr lang="en-US"/>
              <a:t>14–</a:t>
            </a:r>
            <a:fld id="{51625666-7DC2-470D-A57C-382B09D5A0A2}" type="slidenum">
              <a:rPr lang="en-US"/>
              <a:pPr/>
              <a:t>358</a:t>
            </a:fld>
            <a:endParaRPr lang="en-US"/>
          </a:p>
        </p:txBody>
      </p:sp>
      <p:sp>
        <p:nvSpPr>
          <p:cNvPr id="1126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85000" lnSpcReduction="10000"/>
          </a:bodyPr>
          <a:lstStyle/>
          <a:p>
            <a:pPr marL="457200" indent="-457200" algn="just" rtl="0" eaLnBrk="1" hangingPunct="1">
              <a:lnSpc>
                <a:spcPct val="110000"/>
              </a:lnSpc>
              <a:buClr>
                <a:srgbClr val="CC6600"/>
              </a:buClr>
              <a:buFont typeface="Wingdings" pitchFamily="2" charset="2"/>
              <a:buAutoNum type="arabicPeriod"/>
            </a:pPr>
            <a:r>
              <a:rPr lang="en-US" smtClean="0"/>
              <a:t>Define conflict.</a:t>
            </a:r>
          </a:p>
          <a:p>
            <a:pPr marL="457200" indent="-457200" algn="just" rtl="0" eaLnBrk="1" hangingPunct="1">
              <a:lnSpc>
                <a:spcPct val="110000"/>
              </a:lnSpc>
              <a:buClr>
                <a:srgbClr val="CC6600"/>
              </a:buClr>
              <a:buFont typeface="Wingdings" pitchFamily="2" charset="2"/>
              <a:buAutoNum type="arabicPeriod"/>
            </a:pPr>
            <a:r>
              <a:rPr lang="en-US" smtClean="0"/>
              <a:t>Differentiate between the traditional, human relations, and interactionist views of conflict.</a:t>
            </a:r>
          </a:p>
          <a:p>
            <a:pPr marL="457200" indent="-457200" algn="just" rtl="0" eaLnBrk="1" hangingPunct="1">
              <a:lnSpc>
                <a:spcPct val="110000"/>
              </a:lnSpc>
              <a:buClr>
                <a:srgbClr val="CC6600"/>
              </a:buClr>
              <a:buFont typeface="Wingdings" pitchFamily="2" charset="2"/>
              <a:buAutoNum type="arabicPeriod"/>
            </a:pPr>
            <a:r>
              <a:rPr lang="en-US" smtClean="0"/>
              <a:t>Contrast task, relationship, and process conflict.</a:t>
            </a:r>
          </a:p>
          <a:p>
            <a:pPr marL="457200" indent="-457200" algn="just" rtl="0" eaLnBrk="1" hangingPunct="1">
              <a:lnSpc>
                <a:spcPct val="110000"/>
              </a:lnSpc>
              <a:buClr>
                <a:srgbClr val="CC6600"/>
              </a:buClr>
              <a:buFont typeface="Wingdings" pitchFamily="2" charset="2"/>
              <a:buAutoNum type="arabicPeriod"/>
            </a:pPr>
            <a:r>
              <a:rPr lang="en-US" smtClean="0"/>
              <a:t>Outline the conflict process.</a:t>
            </a:r>
          </a:p>
          <a:p>
            <a:pPr marL="457200" indent="-457200" algn="just" rtl="0" eaLnBrk="1" hangingPunct="1">
              <a:lnSpc>
                <a:spcPct val="110000"/>
              </a:lnSpc>
              <a:buClr>
                <a:srgbClr val="CC6600"/>
              </a:buClr>
              <a:buFont typeface="Wingdings" pitchFamily="2" charset="2"/>
              <a:buAutoNum type="arabicPeriod"/>
            </a:pPr>
            <a:r>
              <a:rPr lang="en-US" smtClean="0"/>
              <a:t>Describe the five conflict-handling intentions.</a:t>
            </a:r>
          </a:p>
          <a:p>
            <a:pPr marL="457200" indent="-457200" algn="just" rtl="0" eaLnBrk="1" hangingPunct="1">
              <a:lnSpc>
                <a:spcPct val="110000"/>
              </a:lnSpc>
              <a:buClr>
                <a:srgbClr val="CC6600"/>
              </a:buClr>
              <a:buFont typeface="Wingdings" pitchFamily="2" charset="2"/>
              <a:buAutoNum type="arabicPeriod"/>
            </a:pPr>
            <a:r>
              <a:rPr lang="en-US" smtClean="0"/>
              <a:t>Contrast distributive and integrative bargaining.</a:t>
            </a:r>
          </a:p>
        </p:txBody>
      </p:sp>
      <p:sp>
        <p:nvSpPr>
          <p:cNvPr id="11270"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3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 2005 Prentice Hall Inc. All rights reserved.</a:t>
            </a:r>
          </a:p>
        </p:txBody>
      </p:sp>
      <p:sp>
        <p:nvSpPr>
          <p:cNvPr id="12291" name="Slide Number Placeholder 4"/>
          <p:cNvSpPr>
            <a:spLocks noGrp="1"/>
          </p:cNvSpPr>
          <p:nvPr>
            <p:ph type="sldNum" sz="quarter" idx="11"/>
          </p:nvPr>
        </p:nvSpPr>
        <p:spPr>
          <a:noFill/>
        </p:spPr>
        <p:txBody>
          <a:bodyPr/>
          <a:lstStyle/>
          <a:p>
            <a:r>
              <a:rPr lang="en-US"/>
              <a:t>14–</a:t>
            </a:r>
            <a:fld id="{7BD715D5-6C98-46C2-B619-EC0A6AA76BEB}" type="slidenum">
              <a:rPr lang="en-US"/>
              <a:pPr/>
              <a:t>359</a:t>
            </a:fld>
            <a:endParaRPr lang="en-US"/>
          </a:p>
        </p:txBody>
      </p:sp>
      <p:sp>
        <p:nvSpPr>
          <p:cNvPr id="1229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7"/>
            </a:pPr>
            <a:r>
              <a:rPr lang="en-US" smtClean="0"/>
              <a:t>Identify the five steps in the negotiating process.</a:t>
            </a:r>
          </a:p>
          <a:p>
            <a:pPr marL="457200" indent="-457200" algn="just" rtl="0" eaLnBrk="1" hangingPunct="1">
              <a:lnSpc>
                <a:spcPct val="110000"/>
              </a:lnSpc>
              <a:buClr>
                <a:srgbClr val="CC6600"/>
              </a:buClr>
              <a:buFont typeface="Wingdings" pitchFamily="2" charset="2"/>
              <a:buAutoNum type="arabicPeriod" startAt="7"/>
            </a:pPr>
            <a:r>
              <a:rPr lang="en-US" smtClean="0"/>
              <a:t>Describe cultural differences in negotiations.</a:t>
            </a:r>
          </a:p>
        </p:txBody>
      </p:sp>
      <p:sp>
        <p:nvSpPr>
          <p:cNvPr id="12294"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2–</a:t>
            </a:r>
            <a:fld id="{434BC8BC-74B5-4FB0-8F91-5F7CEDB59A41}" type="slidenum">
              <a:rPr lang="en-US"/>
              <a:pPr/>
              <a:t>36</a:t>
            </a:fld>
            <a:endParaRPr lang="en-US"/>
          </a:p>
        </p:txBody>
      </p:sp>
      <p:sp>
        <p:nvSpPr>
          <p:cNvPr id="186370" name="Rectangle 2"/>
          <p:cNvSpPr>
            <a:spLocks noGrp="1" noChangeArrowheads="1"/>
          </p:cNvSpPr>
          <p:nvPr>
            <p:ph type="title"/>
          </p:nvPr>
        </p:nvSpPr>
        <p:spPr/>
        <p:txBody>
          <a:bodyPr/>
          <a:lstStyle/>
          <a:p>
            <a:pPr algn="just" rtl="0" eaLnBrk="1" hangingPunct="1">
              <a:defRPr/>
            </a:pPr>
            <a:r>
              <a:rPr lang="en-US" smtClean="0"/>
              <a:t>Theories of Learning (cont’d)</a:t>
            </a:r>
          </a:p>
        </p:txBody>
      </p:sp>
      <p:sp>
        <p:nvSpPr>
          <p:cNvPr id="186371" name="Text Box 3" descr="Chap01Bkgd03"/>
          <p:cNvSpPr txBox="1">
            <a:spLocks noChangeArrowheads="1"/>
          </p:cNvSpPr>
          <p:nvPr/>
        </p:nvSpPr>
        <p:spPr bwMode="blackWhite">
          <a:xfrm>
            <a:off x="3048000" y="3200400"/>
            <a:ext cx="5181600"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anchor="ctr"/>
          <a:lstStyle/>
          <a:p>
            <a:pPr marL="284163" indent="-173038" algn="l" rtl="0">
              <a:lnSpc>
                <a:spcPct val="90000"/>
              </a:lnSpc>
              <a:spcBef>
                <a:spcPct val="50000"/>
              </a:spcBef>
              <a:defRPr/>
            </a:pPr>
            <a:r>
              <a:rPr lang="en-US" sz="2400" dirty="0">
                <a:solidFill>
                  <a:srgbClr val="FFFFCC"/>
                </a:solidFill>
              </a:rPr>
              <a:t>Key Concepts</a:t>
            </a:r>
          </a:p>
          <a:p>
            <a:pPr marL="284163" indent="-173038" algn="l" rtl="0">
              <a:lnSpc>
                <a:spcPct val="90000"/>
              </a:lnSpc>
              <a:spcBef>
                <a:spcPct val="50000"/>
              </a:spcBef>
              <a:buFontTx/>
              <a:buChar char="•"/>
              <a:defRPr/>
            </a:pPr>
            <a:r>
              <a:rPr lang="en-US" sz="2400" dirty="0" err="1">
                <a:solidFill>
                  <a:schemeClr val="bg1"/>
                </a:solidFill>
              </a:rPr>
              <a:t>Attentional</a:t>
            </a:r>
            <a:r>
              <a:rPr lang="en-US" sz="2400" dirty="0">
                <a:solidFill>
                  <a:schemeClr val="bg1"/>
                </a:solidFill>
              </a:rPr>
              <a:t> processes</a:t>
            </a:r>
          </a:p>
          <a:p>
            <a:pPr marL="284163" indent="-173038" algn="l" rtl="0">
              <a:lnSpc>
                <a:spcPct val="90000"/>
              </a:lnSpc>
              <a:spcBef>
                <a:spcPct val="50000"/>
              </a:spcBef>
              <a:buFontTx/>
              <a:buChar char="•"/>
              <a:defRPr/>
            </a:pPr>
            <a:r>
              <a:rPr lang="en-US" sz="2400" dirty="0">
                <a:solidFill>
                  <a:schemeClr val="bg1"/>
                </a:solidFill>
              </a:rPr>
              <a:t>Retention processes</a:t>
            </a:r>
          </a:p>
          <a:p>
            <a:pPr marL="284163" indent="-173038" algn="l" rtl="0">
              <a:lnSpc>
                <a:spcPct val="90000"/>
              </a:lnSpc>
              <a:spcBef>
                <a:spcPct val="50000"/>
              </a:spcBef>
              <a:buFontTx/>
              <a:buChar char="•"/>
              <a:defRPr/>
            </a:pPr>
            <a:r>
              <a:rPr lang="en-US" sz="2400" dirty="0">
                <a:solidFill>
                  <a:schemeClr val="bg1"/>
                </a:solidFill>
              </a:rPr>
              <a:t>Motor reproduction processes</a:t>
            </a:r>
          </a:p>
          <a:p>
            <a:pPr marL="284163" indent="-173038" algn="l" rtl="0">
              <a:lnSpc>
                <a:spcPct val="90000"/>
              </a:lnSpc>
              <a:spcBef>
                <a:spcPct val="50000"/>
              </a:spcBef>
              <a:buFontTx/>
              <a:buChar char="•"/>
              <a:defRPr/>
            </a:pPr>
            <a:r>
              <a:rPr lang="en-US" sz="2400" dirty="0">
                <a:solidFill>
                  <a:schemeClr val="bg1"/>
                </a:solidFill>
              </a:rPr>
              <a:t>Reinforcement processes</a:t>
            </a:r>
          </a:p>
        </p:txBody>
      </p:sp>
      <p:sp>
        <p:nvSpPr>
          <p:cNvPr id="16390" name="Text Box 5"/>
          <p:cNvSpPr txBox="1">
            <a:spLocks noChangeArrowheads="1"/>
          </p:cNvSpPr>
          <p:nvPr/>
        </p:nvSpPr>
        <p:spPr bwMode="auto">
          <a:xfrm>
            <a:off x="990600" y="1295400"/>
            <a:ext cx="5715000" cy="1446550"/>
          </a:xfrm>
          <a:prstGeom prst="rect">
            <a:avLst/>
          </a:prstGeom>
          <a:noFill/>
          <a:ln w="9525">
            <a:noFill/>
            <a:miter lim="800000"/>
            <a:headEnd/>
            <a:tailEnd/>
          </a:ln>
        </p:spPr>
        <p:txBody>
          <a:bodyPr>
            <a:spAutoFit/>
          </a:bodyPr>
          <a:lstStyle/>
          <a:p>
            <a:pPr algn="l" rtl="0">
              <a:spcBef>
                <a:spcPct val="50000"/>
              </a:spcBef>
            </a:pPr>
            <a:r>
              <a:rPr lang="en-US" sz="2800" dirty="0"/>
              <a:t>Social-Learning Theory</a:t>
            </a:r>
          </a:p>
          <a:p>
            <a:pPr algn="l" rtl="0">
              <a:spcBef>
                <a:spcPct val="50000"/>
              </a:spcBef>
            </a:pPr>
            <a:r>
              <a:rPr lang="en-US" sz="2400" b="0" dirty="0">
                <a:latin typeface="Tahoma" pitchFamily="34" charset="0"/>
              </a:rPr>
              <a:t>People can learn through observation and direct experience.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box(in)">
                                      <p:cBhvr>
                                        <p:cTn id="7" dur="10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nimBg="1" autoUpdateAnimBg="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 2005 Prentice Hall Inc. All rights reserved.</a:t>
            </a:r>
          </a:p>
        </p:txBody>
      </p:sp>
      <p:sp>
        <p:nvSpPr>
          <p:cNvPr id="13315" name="Slide Number Placeholder 4"/>
          <p:cNvSpPr>
            <a:spLocks noGrp="1"/>
          </p:cNvSpPr>
          <p:nvPr>
            <p:ph type="sldNum" sz="quarter" idx="11"/>
          </p:nvPr>
        </p:nvSpPr>
        <p:spPr>
          <a:noFill/>
        </p:spPr>
        <p:txBody>
          <a:bodyPr/>
          <a:lstStyle/>
          <a:p>
            <a:r>
              <a:rPr lang="en-US"/>
              <a:t>14–</a:t>
            </a:r>
            <a:fld id="{8781BAB1-CFCA-406C-80EA-0B704D428276}" type="slidenum">
              <a:rPr lang="en-US"/>
              <a:pPr/>
              <a:t>360</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Conflict</a:t>
            </a:r>
          </a:p>
        </p:txBody>
      </p:sp>
      <p:sp>
        <p:nvSpPr>
          <p:cNvPr id="13317" name="Rectangle 3"/>
          <p:cNvSpPr>
            <a:spLocks noGrp="1" noChangeArrowheads="1"/>
          </p:cNvSpPr>
          <p:nvPr>
            <p:ph type="body" idx="1"/>
          </p:nvPr>
        </p:nvSpPr>
        <p:spPr/>
        <p:txBody>
          <a:bodyPr>
            <a:normAutofit fontScale="92500" lnSpcReduction="20000"/>
          </a:bodyPr>
          <a:lstStyle/>
          <a:p>
            <a:pPr algn="just" rtl="0" eaLnBrk="1" hangingPunct="1"/>
            <a:r>
              <a:rPr lang="en-US" smtClean="0"/>
              <a:t>Conflict Defined</a:t>
            </a:r>
          </a:p>
          <a:p>
            <a:pPr lvl="1" algn="just" rtl="0" eaLnBrk="1" hangingPunct="1"/>
            <a:r>
              <a:rPr lang="en-US" smtClean="0"/>
              <a:t>Is a process that begins when one party perceives that another party has negatively affected, or is about to negatively affect, something that the first party cares about.</a:t>
            </a:r>
          </a:p>
          <a:p>
            <a:pPr lvl="2" algn="just" rtl="0" eaLnBrk="1" hangingPunct="1"/>
            <a:r>
              <a:rPr lang="en-US" smtClean="0"/>
              <a:t>Is that point in an ongoing activity when an interaction “crosses over” to become an interparty conflict.</a:t>
            </a:r>
          </a:p>
          <a:p>
            <a:pPr lvl="1" algn="just" rtl="0" eaLnBrk="1" hangingPunct="1"/>
            <a:r>
              <a:rPr lang="en-US" smtClean="0"/>
              <a:t>Encompasses a wide range of conflicts that people experience in organizations</a:t>
            </a:r>
          </a:p>
          <a:p>
            <a:pPr lvl="2" algn="just" rtl="0" eaLnBrk="1" hangingPunct="1"/>
            <a:r>
              <a:rPr lang="en-US" smtClean="0"/>
              <a:t>Incompatibility of goals</a:t>
            </a:r>
          </a:p>
          <a:p>
            <a:pPr lvl="2" algn="just" rtl="0" eaLnBrk="1" hangingPunct="1"/>
            <a:r>
              <a:rPr lang="en-US" smtClean="0"/>
              <a:t>Differences over interpretations of facts</a:t>
            </a:r>
          </a:p>
          <a:p>
            <a:pPr lvl="2" algn="just" rtl="0" eaLnBrk="1" hangingPunct="1"/>
            <a:r>
              <a:rPr lang="en-US" smtClean="0"/>
              <a:t>Disagreements based on behavioral expectations</a:t>
            </a:r>
          </a:p>
        </p:txBody>
      </p:sp>
    </p:spTree>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14–</a:t>
            </a:r>
            <a:fld id="{E6486CF2-BC71-48CB-8FE2-27DFB6EE5FBE}" type="slidenum">
              <a:rPr lang="en-US"/>
              <a:pPr/>
              <a:t>361</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Transitions in Conflict Thought</a:t>
            </a:r>
          </a:p>
        </p:txBody>
      </p:sp>
      <p:sp>
        <p:nvSpPr>
          <p:cNvPr id="261123" name="Line 3"/>
          <p:cNvSpPr>
            <a:spLocks noChangeShapeType="1"/>
          </p:cNvSpPr>
          <p:nvPr/>
        </p:nvSpPr>
        <p:spPr bwMode="auto">
          <a:xfrm>
            <a:off x="914400" y="2743200"/>
            <a:ext cx="7391400" cy="0"/>
          </a:xfrm>
          <a:prstGeom prst="line">
            <a:avLst/>
          </a:prstGeom>
          <a:noFill/>
          <a:ln w="38100">
            <a:solidFill>
              <a:srgbClr val="CC3300"/>
            </a:solidFill>
            <a:round/>
            <a:headEnd/>
            <a:tailEnd/>
          </a:ln>
        </p:spPr>
        <p:txBody>
          <a:bodyPr/>
          <a:lstStyle/>
          <a:p>
            <a:endParaRPr lang="fa-IR"/>
          </a:p>
        </p:txBody>
      </p:sp>
      <p:sp>
        <p:nvSpPr>
          <p:cNvPr id="261124" name="Text Box 4" descr="Chap01Bkgd03"/>
          <p:cNvSpPr txBox="1">
            <a:spLocks noChangeArrowheads="1"/>
          </p:cNvSpPr>
          <p:nvPr/>
        </p:nvSpPr>
        <p:spPr bwMode="blackWhite">
          <a:xfrm>
            <a:off x="914400" y="3276600"/>
            <a:ext cx="3657600" cy="2819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90000"/>
              </a:lnSpc>
              <a:spcBef>
                <a:spcPct val="50000"/>
              </a:spcBef>
              <a:defRPr/>
            </a:pPr>
            <a:r>
              <a:rPr lang="en-US" sz="2400">
                <a:solidFill>
                  <a:srgbClr val="FFFFCC"/>
                </a:solidFill>
              </a:rPr>
              <a:t>Causes:</a:t>
            </a:r>
          </a:p>
          <a:p>
            <a:pPr marL="222250" indent="-222250">
              <a:lnSpc>
                <a:spcPct val="90000"/>
              </a:lnSpc>
              <a:spcBef>
                <a:spcPct val="50000"/>
              </a:spcBef>
              <a:buFontTx/>
              <a:buChar char="•"/>
              <a:defRPr/>
            </a:pPr>
            <a:r>
              <a:rPr lang="en-US" sz="2400">
                <a:solidFill>
                  <a:schemeClr val="bg1"/>
                </a:solidFill>
              </a:rPr>
              <a:t>Poor communication</a:t>
            </a:r>
          </a:p>
          <a:p>
            <a:pPr marL="222250" indent="-222250">
              <a:lnSpc>
                <a:spcPct val="90000"/>
              </a:lnSpc>
              <a:spcBef>
                <a:spcPct val="50000"/>
              </a:spcBef>
              <a:buFontTx/>
              <a:buChar char="•"/>
              <a:defRPr/>
            </a:pPr>
            <a:r>
              <a:rPr lang="en-US" sz="2400">
                <a:solidFill>
                  <a:schemeClr val="bg1"/>
                </a:solidFill>
              </a:rPr>
              <a:t>Lack of openness</a:t>
            </a:r>
          </a:p>
          <a:p>
            <a:pPr marL="222250" indent="-222250">
              <a:lnSpc>
                <a:spcPct val="90000"/>
              </a:lnSpc>
              <a:spcBef>
                <a:spcPct val="50000"/>
              </a:spcBef>
              <a:buFontTx/>
              <a:buChar char="•"/>
              <a:defRPr/>
            </a:pPr>
            <a:r>
              <a:rPr lang="en-US" sz="2400">
                <a:solidFill>
                  <a:schemeClr val="bg1"/>
                </a:solidFill>
              </a:rPr>
              <a:t>Failure to respond to employee needs</a:t>
            </a:r>
          </a:p>
        </p:txBody>
      </p:sp>
      <p:pic>
        <p:nvPicPr>
          <p:cNvPr id="14343" name="Picture 5" descr="j0090646"/>
          <p:cNvPicPr>
            <a:picLocks noChangeAspect="1" noChangeArrowheads="1"/>
          </p:cNvPicPr>
          <p:nvPr/>
        </p:nvPicPr>
        <p:blipFill>
          <a:blip r:embed="rId3"/>
          <a:srcRect/>
          <a:stretch>
            <a:fillRect/>
          </a:stretch>
        </p:blipFill>
        <p:spPr bwMode="auto">
          <a:xfrm>
            <a:off x="5181600" y="3505200"/>
            <a:ext cx="3048000" cy="2222500"/>
          </a:xfrm>
          <a:prstGeom prst="rect">
            <a:avLst/>
          </a:prstGeom>
          <a:noFill/>
          <a:ln w="9525">
            <a:noFill/>
            <a:miter lim="800000"/>
            <a:headEnd/>
            <a:tailEnd/>
          </a:ln>
        </p:spPr>
      </p:pic>
      <p:sp>
        <p:nvSpPr>
          <p:cNvPr id="14344" name="Text Box 6"/>
          <p:cNvSpPr txBox="1">
            <a:spLocks noChangeArrowheads="1"/>
          </p:cNvSpPr>
          <p:nvPr/>
        </p:nvSpPr>
        <p:spPr bwMode="auto">
          <a:xfrm>
            <a:off x="914400" y="1357313"/>
            <a:ext cx="7543800" cy="1370012"/>
          </a:xfrm>
          <a:prstGeom prst="rect">
            <a:avLst/>
          </a:prstGeom>
          <a:noFill/>
          <a:ln w="9525">
            <a:noFill/>
            <a:miter lim="800000"/>
            <a:headEnd/>
            <a:tailEnd/>
          </a:ln>
        </p:spPr>
        <p:txBody>
          <a:bodyPr>
            <a:spAutoFit/>
          </a:bodyPr>
          <a:lstStyle/>
          <a:p>
            <a:pPr>
              <a:spcBef>
                <a:spcPct val="50000"/>
              </a:spcBef>
            </a:pPr>
            <a:r>
              <a:rPr lang="en-US" sz="2400"/>
              <a:t>Traditional View of Conflict</a:t>
            </a:r>
          </a:p>
          <a:p>
            <a:pPr>
              <a:spcBef>
                <a:spcPct val="50000"/>
              </a:spcBef>
            </a:pPr>
            <a:r>
              <a:rPr lang="en-US" sz="2400" b="0">
                <a:latin typeface="Tahoma" pitchFamily="34" charset="0"/>
              </a:rPr>
              <a:t>The belief that all conflict is harmful and must be avoided.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1124"/>
                                        </p:tgtEl>
                                        <p:attrNameLst>
                                          <p:attrName>style.visibility</p:attrName>
                                        </p:attrNameLst>
                                      </p:cBhvr>
                                      <p:to>
                                        <p:strVal val="visible"/>
                                      </p:to>
                                    </p:set>
                                    <p:animEffect transition="in" filter="box(in)">
                                      <p:cBhvr>
                                        <p:cTn id="7" dur="500"/>
                                        <p:tgtEl>
                                          <p:spTgt spid="2611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1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4" grpId="0" animBg="1" autoUpdateAnimBg="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14–</a:t>
            </a:r>
            <a:fld id="{47B27A22-8600-4291-8F3B-777409CC8A7A}" type="slidenum">
              <a:rPr lang="en-US"/>
              <a:pPr/>
              <a:t>362</a:t>
            </a:fld>
            <a:endParaRPr lang="en-US"/>
          </a:p>
        </p:txBody>
      </p:sp>
      <p:sp>
        <p:nvSpPr>
          <p:cNvPr id="262146" name="Rectangle 2"/>
          <p:cNvSpPr>
            <a:spLocks noGrp="1" noChangeArrowheads="1"/>
          </p:cNvSpPr>
          <p:nvPr>
            <p:ph type="title"/>
          </p:nvPr>
        </p:nvSpPr>
        <p:spPr/>
        <p:txBody>
          <a:bodyPr>
            <a:normAutofit fontScale="90000"/>
          </a:bodyPr>
          <a:lstStyle/>
          <a:p>
            <a:pPr algn="just" rtl="0" eaLnBrk="1" hangingPunct="1">
              <a:defRPr/>
            </a:pPr>
            <a:r>
              <a:rPr lang="en-US" smtClean="0"/>
              <a:t>Transitions in Conflict Thought (cont’d)</a:t>
            </a:r>
          </a:p>
        </p:txBody>
      </p:sp>
      <p:sp>
        <p:nvSpPr>
          <p:cNvPr id="262147" name="Line 3"/>
          <p:cNvSpPr>
            <a:spLocks noChangeShapeType="1"/>
          </p:cNvSpPr>
          <p:nvPr/>
        </p:nvSpPr>
        <p:spPr bwMode="auto">
          <a:xfrm>
            <a:off x="914400" y="2819400"/>
            <a:ext cx="3657600" cy="0"/>
          </a:xfrm>
          <a:prstGeom prst="line">
            <a:avLst/>
          </a:prstGeom>
          <a:noFill/>
          <a:ln w="38100">
            <a:solidFill>
              <a:srgbClr val="CC3300"/>
            </a:solidFill>
            <a:round/>
            <a:headEnd/>
            <a:tailEnd/>
          </a:ln>
        </p:spPr>
        <p:txBody>
          <a:bodyPr/>
          <a:lstStyle/>
          <a:p>
            <a:endParaRPr lang="fa-IR"/>
          </a:p>
        </p:txBody>
      </p:sp>
      <p:pic>
        <p:nvPicPr>
          <p:cNvPr id="15366" name="Picture 4" descr="j0090658"/>
          <p:cNvPicPr>
            <a:picLocks noChangeAspect="1" noChangeArrowheads="1"/>
          </p:cNvPicPr>
          <p:nvPr/>
        </p:nvPicPr>
        <p:blipFill>
          <a:blip r:embed="rId2"/>
          <a:srcRect/>
          <a:stretch>
            <a:fillRect/>
          </a:stretch>
        </p:blipFill>
        <p:spPr bwMode="auto">
          <a:xfrm>
            <a:off x="5865813" y="2881313"/>
            <a:ext cx="2439987" cy="3519487"/>
          </a:xfrm>
          <a:prstGeom prst="rect">
            <a:avLst/>
          </a:prstGeom>
          <a:noFill/>
          <a:ln w="9525">
            <a:noFill/>
            <a:miter lim="800000"/>
            <a:headEnd/>
            <a:tailEnd/>
          </a:ln>
        </p:spPr>
      </p:pic>
      <p:sp>
        <p:nvSpPr>
          <p:cNvPr id="15367" name="Text Box 5"/>
          <p:cNvSpPr txBox="1">
            <a:spLocks noChangeArrowheads="1"/>
          </p:cNvSpPr>
          <p:nvPr/>
        </p:nvSpPr>
        <p:spPr bwMode="auto">
          <a:xfrm>
            <a:off x="914400" y="1373188"/>
            <a:ext cx="7315200" cy="1370012"/>
          </a:xfrm>
          <a:prstGeom prst="rect">
            <a:avLst/>
          </a:prstGeom>
          <a:noFill/>
          <a:ln w="9525">
            <a:noFill/>
            <a:miter lim="800000"/>
            <a:headEnd/>
            <a:tailEnd/>
          </a:ln>
        </p:spPr>
        <p:txBody>
          <a:bodyPr>
            <a:spAutoFit/>
          </a:bodyPr>
          <a:lstStyle/>
          <a:p>
            <a:pPr>
              <a:spcBef>
                <a:spcPct val="50000"/>
              </a:spcBef>
            </a:pPr>
            <a:r>
              <a:rPr lang="en-US" sz="2400"/>
              <a:t>Human Relations View of Conflict</a:t>
            </a:r>
          </a:p>
          <a:p>
            <a:pPr>
              <a:spcBef>
                <a:spcPct val="50000"/>
              </a:spcBef>
            </a:pPr>
            <a:r>
              <a:rPr lang="en-US" sz="2400" b="0">
                <a:latin typeface="Tahoma" pitchFamily="34" charset="0"/>
              </a:rPr>
              <a:t>The belief that conflict is a natural and inevitable outcome in any group.</a:t>
            </a:r>
          </a:p>
        </p:txBody>
      </p:sp>
      <p:sp>
        <p:nvSpPr>
          <p:cNvPr id="15368" name="Text Box 6"/>
          <p:cNvSpPr txBox="1">
            <a:spLocks noChangeArrowheads="1"/>
          </p:cNvSpPr>
          <p:nvPr/>
        </p:nvSpPr>
        <p:spPr bwMode="auto">
          <a:xfrm>
            <a:off x="914400" y="3124200"/>
            <a:ext cx="4876800" cy="2100263"/>
          </a:xfrm>
          <a:prstGeom prst="rect">
            <a:avLst/>
          </a:prstGeom>
          <a:noFill/>
          <a:ln w="9525">
            <a:noFill/>
            <a:miter lim="800000"/>
            <a:headEnd/>
            <a:tailEnd/>
          </a:ln>
        </p:spPr>
        <p:txBody>
          <a:bodyPr>
            <a:spAutoFit/>
          </a:bodyPr>
          <a:lstStyle/>
          <a:p>
            <a:pPr>
              <a:spcBef>
                <a:spcPct val="50000"/>
              </a:spcBef>
            </a:pPr>
            <a:r>
              <a:rPr lang="en-US" sz="2400"/>
              <a:t>Interactionist View of Conflict</a:t>
            </a:r>
          </a:p>
          <a:p>
            <a:pPr>
              <a:spcBef>
                <a:spcPct val="50000"/>
              </a:spcBef>
            </a:pPr>
            <a:r>
              <a:rPr lang="en-US" sz="2400" b="0">
                <a:latin typeface="Tahoma" pitchFamily="34" charset="0"/>
              </a:rPr>
              <a:t>The belief that conflict is not only a positive force in a group but that it is absolutely necessary for a group to perform effectively.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2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14–</a:t>
            </a:r>
            <a:fld id="{93CE7ED6-DE03-4923-ACD7-73D31A78150B}" type="slidenum">
              <a:rPr lang="en-US"/>
              <a:pPr/>
              <a:t>363</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Functional versus Dysfunctional Conflict</a:t>
            </a:r>
          </a:p>
        </p:txBody>
      </p:sp>
      <p:sp>
        <p:nvSpPr>
          <p:cNvPr id="263171" name="Line 3"/>
          <p:cNvSpPr>
            <a:spLocks noChangeShapeType="1"/>
          </p:cNvSpPr>
          <p:nvPr/>
        </p:nvSpPr>
        <p:spPr bwMode="auto">
          <a:xfrm>
            <a:off x="914400" y="3429000"/>
            <a:ext cx="7315200" cy="0"/>
          </a:xfrm>
          <a:prstGeom prst="line">
            <a:avLst/>
          </a:prstGeom>
          <a:noFill/>
          <a:ln w="38100">
            <a:solidFill>
              <a:srgbClr val="CC3300"/>
            </a:solidFill>
            <a:round/>
            <a:headEnd/>
            <a:tailEnd/>
          </a:ln>
        </p:spPr>
        <p:txBody>
          <a:bodyPr/>
          <a:lstStyle/>
          <a:p>
            <a:endParaRPr lang="fa-IR"/>
          </a:p>
        </p:txBody>
      </p:sp>
      <p:sp>
        <p:nvSpPr>
          <p:cNvPr id="16390" name="AutoShape 4"/>
          <p:cNvSpPr>
            <a:spLocks noChangeArrowheads="1"/>
          </p:cNvSpPr>
          <p:nvPr/>
        </p:nvSpPr>
        <p:spPr bwMode="auto">
          <a:xfrm>
            <a:off x="5791200" y="1447800"/>
            <a:ext cx="1828800" cy="1600200"/>
          </a:xfrm>
          <a:custGeom>
            <a:avLst/>
            <a:gdLst>
              <a:gd name="T0" fmla="*/ 1828800 w 21600"/>
              <a:gd name="T1" fmla="*/ 800100 h 21600"/>
              <a:gd name="T2" fmla="*/ 914400 w 21600"/>
              <a:gd name="T3" fmla="*/ 1600200 h 21600"/>
              <a:gd name="T4" fmla="*/ 0 w 21600"/>
              <a:gd name="T5" fmla="*/ 800100 h 21600"/>
              <a:gd name="T6" fmla="*/ 914400 w 21600"/>
              <a:gd name="T7" fmla="*/ 0 h 21600"/>
              <a:gd name="T8" fmla="*/ 0 60000 65536"/>
              <a:gd name="T9" fmla="*/ 5898240 60000 65536"/>
              <a:gd name="T10" fmla="*/ 11796480 60000 65536"/>
              <a:gd name="T11" fmla="*/ 17694720 60000 65536"/>
              <a:gd name="T12" fmla="*/ 0 w 21600"/>
              <a:gd name="T13" fmla="*/ 8644 h 21600"/>
              <a:gd name="T14" fmla="*/ 21600 w 21600"/>
              <a:gd name="T15" fmla="*/ 12956 h 21600"/>
            </a:gdLst>
            <a:ahLst/>
            <a:cxnLst>
              <a:cxn ang="T8">
                <a:pos x="T0" y="T1"/>
              </a:cxn>
              <a:cxn ang="T9">
                <a:pos x="T2" y="T3"/>
              </a:cxn>
              <a:cxn ang="T10">
                <a:pos x="T4" y="T5"/>
              </a:cxn>
              <a:cxn ang="T11">
                <a:pos x="T6" y="T7"/>
              </a:cxn>
            </a:cxnLst>
            <a:rect l="T12" t="T13" r="T14" b="T15"/>
            <a:pathLst>
              <a:path w="21600" h="21600">
                <a:moveTo>
                  <a:pt x="10800" y="0"/>
                </a:moveTo>
                <a:lnTo>
                  <a:pt x="8644" y="0"/>
                </a:lnTo>
                <a:lnTo>
                  <a:pt x="8644" y="8644"/>
                </a:lnTo>
                <a:lnTo>
                  <a:pt x="0" y="8644"/>
                </a:lnTo>
                <a:lnTo>
                  <a:pt x="0" y="10800"/>
                </a:lnTo>
                <a:lnTo>
                  <a:pt x="0" y="12956"/>
                </a:lnTo>
                <a:lnTo>
                  <a:pt x="8644" y="12956"/>
                </a:lnTo>
                <a:lnTo>
                  <a:pt x="8644" y="21600"/>
                </a:lnTo>
                <a:lnTo>
                  <a:pt x="10800" y="21600"/>
                </a:lnTo>
                <a:lnTo>
                  <a:pt x="12956" y="21600"/>
                </a:lnTo>
                <a:lnTo>
                  <a:pt x="12956" y="12956"/>
                </a:lnTo>
                <a:lnTo>
                  <a:pt x="21600" y="12956"/>
                </a:lnTo>
                <a:lnTo>
                  <a:pt x="21600" y="10800"/>
                </a:lnTo>
                <a:lnTo>
                  <a:pt x="21600" y="8644"/>
                </a:lnTo>
                <a:lnTo>
                  <a:pt x="12956" y="8644"/>
                </a:lnTo>
                <a:lnTo>
                  <a:pt x="12956" y="0"/>
                </a:lnTo>
                <a:close/>
              </a:path>
            </a:pathLst>
          </a:custGeom>
          <a:solidFill>
            <a:srgbClr val="336600"/>
          </a:solidFill>
          <a:ln w="9525">
            <a:solidFill>
              <a:schemeClr val="tx1"/>
            </a:solidFill>
            <a:miter lim="800000"/>
            <a:headEnd/>
            <a:tailEnd/>
          </a:ln>
        </p:spPr>
        <p:txBody>
          <a:bodyPr wrap="none" anchor="ctr"/>
          <a:lstStyle/>
          <a:p>
            <a:pPr algn="ctr"/>
            <a:endParaRPr lang="fa-IR" sz="2400">
              <a:solidFill>
                <a:srgbClr val="CC3300"/>
              </a:solidFill>
              <a:latin typeface="Times New Roman" pitchFamily="18" charset="0"/>
            </a:endParaRPr>
          </a:p>
        </p:txBody>
      </p:sp>
      <p:sp>
        <p:nvSpPr>
          <p:cNvPr id="16391" name="Rectangle 5"/>
          <p:cNvSpPr>
            <a:spLocks noChangeArrowheads="1"/>
          </p:cNvSpPr>
          <p:nvPr/>
        </p:nvSpPr>
        <p:spPr bwMode="auto">
          <a:xfrm>
            <a:off x="1447800" y="4572000"/>
            <a:ext cx="2133600" cy="381000"/>
          </a:xfrm>
          <a:prstGeom prst="rect">
            <a:avLst/>
          </a:prstGeom>
          <a:solidFill>
            <a:srgbClr val="CC3300"/>
          </a:solidFill>
          <a:ln w="9525">
            <a:solidFill>
              <a:schemeClr val="tx1"/>
            </a:solidFill>
            <a:miter lim="800000"/>
            <a:headEnd/>
            <a:tailEnd/>
          </a:ln>
        </p:spPr>
        <p:txBody>
          <a:bodyPr wrap="none" anchor="ctr"/>
          <a:lstStyle/>
          <a:p>
            <a:endParaRPr lang="fa-IR"/>
          </a:p>
        </p:txBody>
      </p:sp>
      <p:sp>
        <p:nvSpPr>
          <p:cNvPr id="16392" name="Text Box 6"/>
          <p:cNvSpPr txBox="1">
            <a:spLocks noChangeArrowheads="1"/>
          </p:cNvSpPr>
          <p:nvPr/>
        </p:nvSpPr>
        <p:spPr bwMode="auto">
          <a:xfrm>
            <a:off x="914400" y="1389063"/>
            <a:ext cx="4724400" cy="1735137"/>
          </a:xfrm>
          <a:prstGeom prst="rect">
            <a:avLst/>
          </a:prstGeom>
          <a:noFill/>
          <a:ln w="9525">
            <a:noFill/>
            <a:miter lim="800000"/>
            <a:headEnd/>
            <a:tailEnd/>
          </a:ln>
        </p:spPr>
        <p:txBody>
          <a:bodyPr>
            <a:spAutoFit/>
          </a:bodyPr>
          <a:lstStyle/>
          <a:p>
            <a:pPr>
              <a:spcBef>
                <a:spcPct val="50000"/>
              </a:spcBef>
            </a:pPr>
            <a:r>
              <a:rPr lang="en-US" sz="2400"/>
              <a:t>Functional Conflict</a:t>
            </a:r>
          </a:p>
          <a:p>
            <a:pPr>
              <a:spcBef>
                <a:spcPct val="50000"/>
              </a:spcBef>
            </a:pPr>
            <a:r>
              <a:rPr lang="en-US" sz="2400" b="0">
                <a:latin typeface="Tahoma" pitchFamily="34" charset="0"/>
              </a:rPr>
              <a:t>Conflict that supports the goals of the group and improves its performance.</a:t>
            </a:r>
          </a:p>
        </p:txBody>
      </p:sp>
      <p:sp>
        <p:nvSpPr>
          <p:cNvPr id="16393" name="Text Box 7"/>
          <p:cNvSpPr txBox="1">
            <a:spLocks noChangeArrowheads="1"/>
          </p:cNvSpPr>
          <p:nvPr/>
        </p:nvSpPr>
        <p:spPr bwMode="auto">
          <a:xfrm>
            <a:off x="4648200" y="4114800"/>
            <a:ext cx="3581400" cy="1370013"/>
          </a:xfrm>
          <a:prstGeom prst="rect">
            <a:avLst/>
          </a:prstGeom>
          <a:noFill/>
          <a:ln w="9525">
            <a:noFill/>
            <a:miter lim="800000"/>
            <a:headEnd/>
            <a:tailEnd/>
          </a:ln>
        </p:spPr>
        <p:txBody>
          <a:bodyPr>
            <a:spAutoFit/>
          </a:bodyPr>
          <a:lstStyle/>
          <a:p>
            <a:pPr algn="r">
              <a:spcBef>
                <a:spcPct val="50000"/>
              </a:spcBef>
            </a:pPr>
            <a:r>
              <a:rPr lang="en-US" sz="2400"/>
              <a:t>Dysfunctional Conflict</a:t>
            </a:r>
          </a:p>
          <a:p>
            <a:pPr algn="r">
              <a:spcBef>
                <a:spcPct val="50000"/>
              </a:spcBef>
            </a:pPr>
            <a:r>
              <a:rPr lang="en-US" sz="2400" b="0">
                <a:latin typeface="Tahoma" pitchFamily="34" charset="0"/>
              </a:rPr>
              <a:t>Conflict that hinders group performance.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14–</a:t>
            </a:r>
            <a:fld id="{D5533B13-B26C-4DF2-9BA6-FD601C97CD18}" type="slidenum">
              <a:rPr lang="en-US"/>
              <a:pPr/>
              <a:t>364</a:t>
            </a:fld>
            <a:endParaRPr lang="en-US"/>
          </a:p>
        </p:txBody>
      </p:sp>
      <p:sp>
        <p:nvSpPr>
          <p:cNvPr id="264194" name="Rectangle 2"/>
          <p:cNvSpPr>
            <a:spLocks noGrp="1" noChangeArrowheads="1"/>
          </p:cNvSpPr>
          <p:nvPr>
            <p:ph type="title"/>
          </p:nvPr>
        </p:nvSpPr>
        <p:spPr/>
        <p:txBody>
          <a:bodyPr/>
          <a:lstStyle/>
          <a:p>
            <a:pPr algn="just" rtl="0" eaLnBrk="1" hangingPunct="1">
              <a:defRPr/>
            </a:pPr>
            <a:r>
              <a:rPr lang="en-US" smtClean="0"/>
              <a:t>Types of Conflict</a:t>
            </a:r>
          </a:p>
        </p:txBody>
      </p:sp>
      <p:sp>
        <p:nvSpPr>
          <p:cNvPr id="264195" name="Line 3"/>
          <p:cNvSpPr>
            <a:spLocks noChangeShapeType="1"/>
          </p:cNvSpPr>
          <p:nvPr/>
        </p:nvSpPr>
        <p:spPr bwMode="auto">
          <a:xfrm>
            <a:off x="914400" y="2874963"/>
            <a:ext cx="3657600" cy="0"/>
          </a:xfrm>
          <a:prstGeom prst="line">
            <a:avLst/>
          </a:prstGeom>
          <a:noFill/>
          <a:ln w="38100">
            <a:solidFill>
              <a:srgbClr val="CC3300"/>
            </a:solidFill>
            <a:round/>
            <a:headEnd/>
            <a:tailEnd/>
          </a:ln>
        </p:spPr>
        <p:txBody>
          <a:bodyPr/>
          <a:lstStyle/>
          <a:p>
            <a:endParaRPr lang="fa-IR"/>
          </a:p>
        </p:txBody>
      </p:sp>
      <p:sp>
        <p:nvSpPr>
          <p:cNvPr id="264196" name="Line 4"/>
          <p:cNvSpPr>
            <a:spLocks noChangeShapeType="1"/>
          </p:cNvSpPr>
          <p:nvPr/>
        </p:nvSpPr>
        <p:spPr bwMode="auto">
          <a:xfrm>
            <a:off x="914400" y="4665663"/>
            <a:ext cx="3657600" cy="0"/>
          </a:xfrm>
          <a:prstGeom prst="line">
            <a:avLst/>
          </a:prstGeom>
          <a:noFill/>
          <a:ln w="38100">
            <a:solidFill>
              <a:srgbClr val="CC3300"/>
            </a:solidFill>
            <a:round/>
            <a:headEnd/>
            <a:tailEnd/>
          </a:ln>
        </p:spPr>
        <p:txBody>
          <a:bodyPr/>
          <a:lstStyle/>
          <a:p>
            <a:endParaRPr lang="fa-IR"/>
          </a:p>
        </p:txBody>
      </p:sp>
      <p:pic>
        <p:nvPicPr>
          <p:cNvPr id="17415" name="Picture 5" descr="j0149481"/>
          <p:cNvPicPr>
            <a:picLocks noChangeAspect="1" noChangeArrowheads="1"/>
          </p:cNvPicPr>
          <p:nvPr/>
        </p:nvPicPr>
        <p:blipFill>
          <a:blip r:embed="rId2"/>
          <a:srcRect/>
          <a:stretch>
            <a:fillRect/>
          </a:stretch>
        </p:blipFill>
        <p:spPr bwMode="auto">
          <a:xfrm>
            <a:off x="4876800" y="2209800"/>
            <a:ext cx="3224213" cy="3276600"/>
          </a:xfrm>
          <a:prstGeom prst="rect">
            <a:avLst/>
          </a:prstGeom>
          <a:noFill/>
          <a:ln w="9525">
            <a:noFill/>
            <a:miter lim="800000"/>
            <a:headEnd/>
            <a:tailEnd/>
          </a:ln>
        </p:spPr>
      </p:pic>
      <p:sp>
        <p:nvSpPr>
          <p:cNvPr id="17416" name="Text Box 6"/>
          <p:cNvSpPr txBox="1">
            <a:spLocks noChangeArrowheads="1"/>
          </p:cNvSpPr>
          <p:nvPr/>
        </p:nvSpPr>
        <p:spPr bwMode="auto">
          <a:xfrm>
            <a:off x="914400" y="1295400"/>
            <a:ext cx="4191000" cy="1370013"/>
          </a:xfrm>
          <a:prstGeom prst="rect">
            <a:avLst/>
          </a:prstGeom>
          <a:noFill/>
          <a:ln w="9525">
            <a:noFill/>
            <a:miter lim="800000"/>
            <a:headEnd/>
            <a:tailEnd/>
          </a:ln>
        </p:spPr>
        <p:txBody>
          <a:bodyPr>
            <a:spAutoFit/>
          </a:bodyPr>
          <a:lstStyle/>
          <a:p>
            <a:pPr>
              <a:spcBef>
                <a:spcPct val="50000"/>
              </a:spcBef>
            </a:pPr>
            <a:r>
              <a:rPr lang="en-US" sz="2400"/>
              <a:t>Task Conflict</a:t>
            </a:r>
          </a:p>
          <a:p>
            <a:pPr>
              <a:spcBef>
                <a:spcPct val="50000"/>
              </a:spcBef>
            </a:pPr>
            <a:r>
              <a:rPr lang="en-US" sz="2400" b="0">
                <a:latin typeface="Tahoma" pitchFamily="34" charset="0"/>
              </a:rPr>
              <a:t>Conflicts over content and goals of the work.</a:t>
            </a:r>
          </a:p>
        </p:txBody>
      </p:sp>
      <p:sp>
        <p:nvSpPr>
          <p:cNvPr id="17417" name="Text Box 7"/>
          <p:cNvSpPr txBox="1">
            <a:spLocks noChangeArrowheads="1"/>
          </p:cNvSpPr>
          <p:nvPr/>
        </p:nvSpPr>
        <p:spPr bwMode="auto">
          <a:xfrm>
            <a:off x="914400" y="3086100"/>
            <a:ext cx="4038600" cy="1370013"/>
          </a:xfrm>
          <a:prstGeom prst="rect">
            <a:avLst/>
          </a:prstGeom>
          <a:noFill/>
          <a:ln w="9525">
            <a:noFill/>
            <a:miter lim="800000"/>
            <a:headEnd/>
            <a:tailEnd/>
          </a:ln>
        </p:spPr>
        <p:txBody>
          <a:bodyPr>
            <a:spAutoFit/>
          </a:bodyPr>
          <a:lstStyle/>
          <a:p>
            <a:pPr>
              <a:spcBef>
                <a:spcPct val="50000"/>
              </a:spcBef>
            </a:pPr>
            <a:r>
              <a:rPr lang="en-US" sz="2400"/>
              <a:t>Relationship Conflict</a:t>
            </a:r>
          </a:p>
          <a:p>
            <a:pPr>
              <a:spcBef>
                <a:spcPct val="50000"/>
              </a:spcBef>
            </a:pPr>
            <a:r>
              <a:rPr lang="en-US" sz="2400" b="0">
                <a:latin typeface="Tahoma" pitchFamily="34" charset="0"/>
              </a:rPr>
              <a:t>Conflict based on interpersonal relationships.</a:t>
            </a:r>
          </a:p>
        </p:txBody>
      </p:sp>
      <p:sp>
        <p:nvSpPr>
          <p:cNvPr id="17418" name="Text Box 8"/>
          <p:cNvSpPr txBox="1">
            <a:spLocks noChangeArrowheads="1"/>
          </p:cNvSpPr>
          <p:nvPr/>
        </p:nvSpPr>
        <p:spPr bwMode="auto">
          <a:xfrm>
            <a:off x="914400" y="4876800"/>
            <a:ext cx="4953000" cy="1004888"/>
          </a:xfrm>
          <a:prstGeom prst="rect">
            <a:avLst/>
          </a:prstGeom>
          <a:noFill/>
          <a:ln w="9525">
            <a:noFill/>
            <a:miter lim="800000"/>
            <a:headEnd/>
            <a:tailEnd/>
          </a:ln>
        </p:spPr>
        <p:txBody>
          <a:bodyPr>
            <a:spAutoFit/>
          </a:bodyPr>
          <a:lstStyle/>
          <a:p>
            <a:pPr>
              <a:spcBef>
                <a:spcPct val="50000"/>
              </a:spcBef>
            </a:pPr>
            <a:r>
              <a:rPr lang="en-US" sz="2400"/>
              <a:t>Process Conflict</a:t>
            </a:r>
          </a:p>
          <a:p>
            <a:pPr>
              <a:spcBef>
                <a:spcPct val="50000"/>
              </a:spcBef>
            </a:pPr>
            <a:r>
              <a:rPr lang="en-US" sz="2400" b="0">
                <a:latin typeface="Tahoma" pitchFamily="34" charset="0"/>
              </a:rPr>
              <a:t>Conflict over how work gets done.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4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6"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14–</a:t>
            </a:r>
            <a:fld id="{9CFB063C-A274-4A1E-B7EA-0F52234CB86F}" type="slidenum">
              <a:rPr lang="en-US"/>
              <a:pPr/>
              <a:t>365</a:t>
            </a:fld>
            <a:endParaRPr lang="en-US"/>
          </a:p>
        </p:txBody>
      </p:sp>
      <p:sp>
        <p:nvSpPr>
          <p:cNvPr id="265218" name="Rectangle 2"/>
          <p:cNvSpPr>
            <a:spLocks noGrp="1" noChangeArrowheads="1"/>
          </p:cNvSpPr>
          <p:nvPr>
            <p:ph type="title"/>
          </p:nvPr>
        </p:nvSpPr>
        <p:spPr/>
        <p:txBody>
          <a:bodyPr/>
          <a:lstStyle/>
          <a:p>
            <a:pPr algn="just" rtl="0" eaLnBrk="1" hangingPunct="1">
              <a:defRPr/>
            </a:pPr>
            <a:r>
              <a:rPr lang="en-US" smtClean="0"/>
              <a:t>The Conflict Process</a:t>
            </a:r>
          </a:p>
        </p:txBody>
      </p:sp>
      <p:sp>
        <p:nvSpPr>
          <p:cNvPr id="265220"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–1</a:t>
            </a:r>
            <a:endParaRPr lang="en-US">
              <a:solidFill>
                <a:schemeClr val="bg1"/>
              </a:solidFill>
            </a:endParaRPr>
          </a:p>
        </p:txBody>
      </p:sp>
      <p:graphicFrame>
        <p:nvGraphicFramePr>
          <p:cNvPr id="1026" name="Object 6"/>
          <p:cNvGraphicFramePr>
            <a:graphicFrameLocks noChangeAspect="1"/>
          </p:cNvGraphicFramePr>
          <p:nvPr/>
        </p:nvGraphicFramePr>
        <p:xfrm>
          <a:off x="533400" y="1660525"/>
          <a:ext cx="8077200" cy="2835275"/>
        </p:xfrm>
        <a:graphic>
          <a:graphicData uri="http://schemas.openxmlformats.org/presentationml/2006/ole">
            <mc:AlternateContent xmlns:mc="http://schemas.openxmlformats.org/markup-compatibility/2006">
              <mc:Choice xmlns:v="urn:schemas-microsoft-com:vml" Requires="v">
                <p:oleObj spid="_x0000_s293895" name="Photo Editor Photo" r:id="rId4" imgW="8306960" imgH="2914286" progId="">
                  <p:embed/>
                </p:oleObj>
              </mc:Choice>
              <mc:Fallback>
                <p:oleObj name="Photo Editor Photo" r:id="rId4" imgW="8306960" imgH="2914286"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60525"/>
                        <a:ext cx="8077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 2005 Prentice Hall Inc. All rights reserved.</a:t>
            </a:r>
          </a:p>
        </p:txBody>
      </p:sp>
      <p:sp>
        <p:nvSpPr>
          <p:cNvPr id="18435" name="Slide Number Placeholder 4"/>
          <p:cNvSpPr>
            <a:spLocks noGrp="1"/>
          </p:cNvSpPr>
          <p:nvPr>
            <p:ph type="sldNum" sz="quarter" idx="11"/>
          </p:nvPr>
        </p:nvSpPr>
        <p:spPr>
          <a:noFill/>
        </p:spPr>
        <p:txBody>
          <a:bodyPr/>
          <a:lstStyle/>
          <a:p>
            <a:r>
              <a:rPr lang="en-US"/>
              <a:t>14–</a:t>
            </a:r>
            <a:fld id="{6F205077-89A8-4673-82D2-BB0B83269740}" type="slidenum">
              <a:rPr lang="en-US"/>
              <a:pPr/>
              <a:t>366</a:t>
            </a:fld>
            <a:endParaRPr lang="en-US"/>
          </a:p>
        </p:txBody>
      </p:sp>
      <p:sp>
        <p:nvSpPr>
          <p:cNvPr id="266242" name="Rectangle 2"/>
          <p:cNvSpPr>
            <a:spLocks noGrp="1" noChangeArrowheads="1"/>
          </p:cNvSpPr>
          <p:nvPr>
            <p:ph type="title"/>
          </p:nvPr>
        </p:nvSpPr>
        <p:spPr/>
        <p:txBody>
          <a:bodyPr>
            <a:normAutofit fontScale="90000"/>
          </a:bodyPr>
          <a:lstStyle/>
          <a:p>
            <a:pPr algn="just" rtl="0" eaLnBrk="1" hangingPunct="1">
              <a:defRPr/>
            </a:pPr>
            <a:r>
              <a:rPr lang="en-US" smtClean="0"/>
              <a:t>Stage I: Potential Opposition or Incompatibility</a:t>
            </a:r>
          </a:p>
        </p:txBody>
      </p:sp>
      <p:sp>
        <p:nvSpPr>
          <p:cNvPr id="18437" name="Rectangle 3"/>
          <p:cNvSpPr>
            <a:spLocks noGrp="1" noChangeArrowheads="1"/>
          </p:cNvSpPr>
          <p:nvPr>
            <p:ph type="body" idx="1"/>
          </p:nvPr>
        </p:nvSpPr>
        <p:spPr/>
        <p:txBody>
          <a:bodyPr>
            <a:normAutofit fontScale="77500" lnSpcReduction="20000"/>
          </a:bodyPr>
          <a:lstStyle/>
          <a:p>
            <a:pPr algn="just" rtl="0" eaLnBrk="1" hangingPunct="1"/>
            <a:r>
              <a:rPr lang="en-US" smtClean="0"/>
              <a:t>Communication</a:t>
            </a:r>
          </a:p>
          <a:p>
            <a:pPr lvl="1" algn="just" rtl="0" eaLnBrk="1" hangingPunct="1"/>
            <a:r>
              <a:rPr lang="en-US" smtClean="0"/>
              <a:t>Semantic difficulties, misunderstandings, and “noise”</a:t>
            </a:r>
          </a:p>
          <a:p>
            <a:pPr algn="just" rtl="0" eaLnBrk="1" hangingPunct="1"/>
            <a:r>
              <a:rPr lang="en-US" smtClean="0"/>
              <a:t>Structure</a:t>
            </a:r>
          </a:p>
          <a:p>
            <a:pPr lvl="1" algn="just" rtl="0" eaLnBrk="1" hangingPunct="1"/>
            <a:r>
              <a:rPr lang="en-US" smtClean="0"/>
              <a:t>Size and specialization of jobs</a:t>
            </a:r>
          </a:p>
          <a:p>
            <a:pPr lvl="1" algn="just" rtl="0" eaLnBrk="1" hangingPunct="1"/>
            <a:r>
              <a:rPr lang="en-US" smtClean="0"/>
              <a:t>Jurisdictional clarity/ambiguity</a:t>
            </a:r>
          </a:p>
          <a:p>
            <a:pPr lvl="1" algn="just" rtl="0" eaLnBrk="1" hangingPunct="1"/>
            <a:r>
              <a:rPr lang="en-US" smtClean="0"/>
              <a:t>Member/goal incompatibility</a:t>
            </a:r>
          </a:p>
          <a:p>
            <a:pPr lvl="1" algn="just" rtl="0" eaLnBrk="1" hangingPunct="1"/>
            <a:r>
              <a:rPr lang="en-US" smtClean="0"/>
              <a:t>Leadership styles (close or participative)</a:t>
            </a:r>
          </a:p>
          <a:p>
            <a:pPr lvl="1" algn="just" rtl="0" eaLnBrk="1" hangingPunct="1"/>
            <a:r>
              <a:rPr lang="en-US" smtClean="0"/>
              <a:t>Reward systems (win-lose)</a:t>
            </a:r>
          </a:p>
          <a:p>
            <a:pPr lvl="1" algn="just" rtl="0" eaLnBrk="1" hangingPunct="1"/>
            <a:r>
              <a:rPr lang="en-US" smtClean="0"/>
              <a:t>Dependence/interdependence of groups</a:t>
            </a:r>
          </a:p>
          <a:p>
            <a:pPr algn="just" rtl="0" eaLnBrk="1" hangingPunct="1"/>
            <a:r>
              <a:rPr lang="en-US" smtClean="0"/>
              <a:t>Personal Variables</a:t>
            </a:r>
          </a:p>
          <a:p>
            <a:pPr lvl="1" algn="just" rtl="0" eaLnBrk="1" hangingPunct="1"/>
            <a:r>
              <a:rPr lang="en-US" smtClean="0"/>
              <a:t>Differing individual value systems</a:t>
            </a:r>
          </a:p>
          <a:p>
            <a:pPr lvl="1" algn="just" rtl="0" eaLnBrk="1" hangingPunct="1"/>
            <a:r>
              <a:rPr lang="en-US" smtClean="0"/>
              <a:t>Personality types</a:t>
            </a:r>
          </a:p>
        </p:txBody>
      </p:sp>
    </p:spTree>
  </p:cSld>
  <p:clrMapOvr>
    <a:masterClrMapping/>
  </p:clrMapOvr>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14–</a:t>
            </a:r>
            <a:fld id="{7344E624-49EC-4403-AF9F-E4382DE2897A}" type="slidenum">
              <a:rPr lang="en-US"/>
              <a:pPr/>
              <a:t>367</a:t>
            </a:fld>
            <a:endParaRPr lang="en-US"/>
          </a:p>
        </p:txBody>
      </p:sp>
      <p:sp>
        <p:nvSpPr>
          <p:cNvPr id="267266" name="Rectangle 2"/>
          <p:cNvSpPr>
            <a:spLocks noGrp="1" noChangeArrowheads="1"/>
          </p:cNvSpPr>
          <p:nvPr>
            <p:ph type="title"/>
          </p:nvPr>
        </p:nvSpPr>
        <p:spPr/>
        <p:txBody>
          <a:bodyPr>
            <a:normAutofit fontScale="90000"/>
          </a:bodyPr>
          <a:lstStyle/>
          <a:p>
            <a:pPr algn="just" rtl="0" eaLnBrk="1" hangingPunct="1">
              <a:defRPr/>
            </a:pPr>
            <a:r>
              <a:rPr lang="en-US" smtClean="0"/>
              <a:t>Stage II: Cognition and Personalization</a:t>
            </a:r>
          </a:p>
        </p:txBody>
      </p:sp>
      <p:sp>
        <p:nvSpPr>
          <p:cNvPr id="267267" name="Line 3"/>
          <p:cNvSpPr>
            <a:spLocks noChangeShapeType="1"/>
          </p:cNvSpPr>
          <p:nvPr/>
        </p:nvSpPr>
        <p:spPr bwMode="auto">
          <a:xfrm>
            <a:off x="914400" y="3581400"/>
            <a:ext cx="7696200" cy="0"/>
          </a:xfrm>
          <a:prstGeom prst="line">
            <a:avLst/>
          </a:prstGeom>
          <a:noFill/>
          <a:ln w="38100">
            <a:solidFill>
              <a:srgbClr val="CC3300"/>
            </a:solidFill>
            <a:round/>
            <a:headEnd/>
            <a:tailEnd/>
          </a:ln>
        </p:spPr>
        <p:txBody>
          <a:bodyPr/>
          <a:lstStyle/>
          <a:p>
            <a:endParaRPr lang="fa-IR"/>
          </a:p>
        </p:txBody>
      </p:sp>
      <p:grpSp>
        <p:nvGrpSpPr>
          <p:cNvPr id="2" name="Group 4"/>
          <p:cNvGrpSpPr>
            <a:grpSpLocks/>
          </p:cNvGrpSpPr>
          <p:nvPr/>
        </p:nvGrpSpPr>
        <p:grpSpPr bwMode="auto">
          <a:xfrm>
            <a:off x="1349375" y="5343525"/>
            <a:ext cx="6456363" cy="600075"/>
            <a:chOff x="850" y="3318"/>
            <a:chExt cx="4067" cy="549"/>
          </a:xfrm>
        </p:grpSpPr>
        <p:sp>
          <p:nvSpPr>
            <p:cNvPr id="267269" name="Text Box 5"/>
            <p:cNvSpPr txBox="1">
              <a:spLocks noChangeArrowheads="1"/>
            </p:cNvSpPr>
            <p:nvPr/>
          </p:nvSpPr>
          <p:spPr bwMode="blackWhite">
            <a:xfrm>
              <a:off x="3079" y="3318"/>
              <a:ext cx="1838" cy="549"/>
            </a:xfrm>
            <a:prstGeom prst="rect">
              <a:avLst/>
            </a:prstGeom>
            <a:solidFill>
              <a:srgbClr val="006699"/>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Positive Feelings</a:t>
              </a:r>
            </a:p>
          </p:txBody>
        </p:sp>
        <p:sp>
          <p:nvSpPr>
            <p:cNvPr id="267270" name="Text Box 6"/>
            <p:cNvSpPr txBox="1">
              <a:spLocks noChangeArrowheads="1"/>
            </p:cNvSpPr>
            <p:nvPr/>
          </p:nvSpPr>
          <p:spPr bwMode="blackWhite">
            <a:xfrm>
              <a:off x="850" y="3335"/>
              <a:ext cx="1838" cy="532"/>
            </a:xfrm>
            <a:prstGeom prst="rect">
              <a:avLst/>
            </a:prstGeom>
            <a:solidFill>
              <a:srgbClr val="339966"/>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Negative Emotions</a:t>
              </a:r>
            </a:p>
          </p:txBody>
        </p:sp>
      </p:grpSp>
      <p:grpSp>
        <p:nvGrpSpPr>
          <p:cNvPr id="3" name="Group 7"/>
          <p:cNvGrpSpPr>
            <a:grpSpLocks/>
          </p:cNvGrpSpPr>
          <p:nvPr/>
        </p:nvGrpSpPr>
        <p:grpSpPr bwMode="auto">
          <a:xfrm>
            <a:off x="2819400" y="4276725"/>
            <a:ext cx="3505200" cy="1066800"/>
            <a:chOff x="1152" y="1371"/>
            <a:chExt cx="3456" cy="920"/>
          </a:xfrm>
        </p:grpSpPr>
        <p:sp>
          <p:nvSpPr>
            <p:cNvPr id="267272" name="Line 8"/>
            <p:cNvSpPr>
              <a:spLocks noChangeShapeType="1"/>
            </p:cNvSpPr>
            <p:nvPr/>
          </p:nvSpPr>
          <p:spPr bwMode="blackWhite">
            <a:xfrm rot="5400000">
              <a:off x="2616" y="1635"/>
              <a:ext cx="528" cy="0"/>
            </a:xfrm>
            <a:prstGeom prst="line">
              <a:avLst/>
            </a:prstGeom>
            <a:noFill/>
            <a:ln w="82550">
              <a:solidFill>
                <a:schemeClr val="tx1"/>
              </a:solidFill>
              <a:round/>
              <a:headEnd/>
              <a:tailEnd type="none" w="sm" len="med"/>
            </a:ln>
            <a:effectLst>
              <a:outerShdw dist="35921" dir="2700000" algn="ctr" rotWithShape="0">
                <a:schemeClr val="bg2">
                  <a:alpha val="50000"/>
                </a:schemeClr>
              </a:outerShdw>
            </a:effectLst>
          </p:spPr>
          <p:txBody>
            <a:bodyPr wrap="none" anchor="ctr"/>
            <a:lstStyle/>
            <a:p>
              <a:pPr>
                <a:defRPr/>
              </a:pPr>
              <a:endParaRPr lang="fa-IR"/>
            </a:p>
          </p:txBody>
        </p:sp>
        <p:grpSp>
          <p:nvGrpSpPr>
            <p:cNvPr id="4" name="Group 9"/>
            <p:cNvGrpSpPr>
              <a:grpSpLocks/>
            </p:cNvGrpSpPr>
            <p:nvPr/>
          </p:nvGrpSpPr>
          <p:grpSpPr bwMode="auto">
            <a:xfrm rot="5400000">
              <a:off x="2693" y="377"/>
              <a:ext cx="373" cy="3456"/>
              <a:chOff x="4560" y="768"/>
              <a:chExt cx="384" cy="1728"/>
            </a:xfrm>
          </p:grpSpPr>
          <p:sp>
            <p:nvSpPr>
              <p:cNvPr id="267274" name="Freeform 10"/>
              <p:cNvSpPr>
                <a:spLocks/>
              </p:cNvSpPr>
              <p:nvPr/>
            </p:nvSpPr>
            <p:spPr bwMode="blackWhite">
              <a:xfrm>
                <a:off x="4560" y="1632"/>
                <a:ext cx="383"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76200">
                <a:solidFill>
                  <a:schemeClr val="tx1"/>
                </a:solidFill>
                <a:round/>
                <a:headEnd/>
                <a:tailEnd type="triangle" w="sm" len="med"/>
              </a:ln>
              <a:effectLst>
                <a:outerShdw dist="35921" dir="2700000" algn="ctr" rotWithShape="0">
                  <a:schemeClr val="bg2">
                    <a:alpha val="50000"/>
                  </a:schemeClr>
                </a:outerShdw>
              </a:effectLst>
            </p:spPr>
            <p:txBody>
              <a:bodyPr wrap="none" anchor="ctr"/>
              <a:lstStyle/>
              <a:p>
                <a:pPr>
                  <a:defRPr/>
                </a:pPr>
                <a:endParaRPr lang="fa-IR"/>
              </a:p>
            </p:txBody>
          </p:sp>
          <p:sp>
            <p:nvSpPr>
              <p:cNvPr id="267275" name="Freeform 11"/>
              <p:cNvSpPr>
                <a:spLocks/>
              </p:cNvSpPr>
              <p:nvPr/>
            </p:nvSpPr>
            <p:spPr bwMode="blackWhite">
              <a:xfrm flipV="1">
                <a:off x="4560" y="768"/>
                <a:ext cx="383"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76200">
                <a:solidFill>
                  <a:schemeClr val="tx1"/>
                </a:solidFill>
                <a:round/>
                <a:headEnd/>
                <a:tailEnd type="triangle" w="sm" len="med"/>
              </a:ln>
              <a:effectLst>
                <a:outerShdw dist="35921" dir="2700000" algn="ctr" rotWithShape="0">
                  <a:schemeClr val="bg2">
                    <a:alpha val="50000"/>
                  </a:schemeClr>
                </a:outerShdw>
              </a:effectLst>
            </p:spPr>
            <p:txBody>
              <a:bodyPr wrap="none" anchor="ctr"/>
              <a:lstStyle/>
              <a:p>
                <a:pPr>
                  <a:defRPr/>
                </a:pPr>
                <a:endParaRPr lang="fa-IR"/>
              </a:p>
            </p:txBody>
          </p:sp>
        </p:grpSp>
      </p:grpSp>
      <p:sp>
        <p:nvSpPr>
          <p:cNvPr id="267276" name="Text Box 12"/>
          <p:cNvSpPr txBox="1">
            <a:spLocks noChangeArrowheads="1"/>
          </p:cNvSpPr>
          <p:nvPr/>
        </p:nvSpPr>
        <p:spPr bwMode="blackWhite">
          <a:xfrm>
            <a:off x="2971800" y="3962400"/>
            <a:ext cx="3200400" cy="573088"/>
          </a:xfrm>
          <a:prstGeom prst="rect">
            <a:avLst/>
          </a:prstGeom>
          <a:solidFill>
            <a:srgbClr val="CC66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rgbClr val="FFFFCC"/>
                </a:solidFill>
                <a:effectLst>
                  <a:outerShdw blurRad="38100" dist="38100" dir="2700000" algn="tl">
                    <a:srgbClr val="000000"/>
                  </a:outerShdw>
                </a:effectLst>
              </a:rPr>
              <a:t>Conflict Definition</a:t>
            </a:r>
          </a:p>
        </p:txBody>
      </p:sp>
      <p:sp>
        <p:nvSpPr>
          <p:cNvPr id="19465" name="Text Box 13"/>
          <p:cNvSpPr txBox="1">
            <a:spLocks noChangeArrowheads="1"/>
          </p:cNvSpPr>
          <p:nvPr/>
        </p:nvSpPr>
        <p:spPr bwMode="auto">
          <a:xfrm>
            <a:off x="914400" y="1371600"/>
            <a:ext cx="3429000" cy="1981200"/>
          </a:xfrm>
          <a:prstGeom prst="rect">
            <a:avLst/>
          </a:prstGeom>
          <a:noFill/>
          <a:ln w="9525">
            <a:noFill/>
            <a:miter lim="800000"/>
            <a:headEnd/>
            <a:tailEnd/>
          </a:ln>
        </p:spPr>
        <p:txBody>
          <a:bodyPr>
            <a:spAutoFit/>
          </a:bodyPr>
          <a:lstStyle/>
          <a:p>
            <a:pPr>
              <a:spcBef>
                <a:spcPct val="50000"/>
              </a:spcBef>
            </a:pPr>
            <a:r>
              <a:rPr lang="en-US" sz="2400"/>
              <a:t>Perceived Conflict</a:t>
            </a:r>
            <a:br>
              <a:rPr lang="en-US" sz="2400"/>
            </a:br>
            <a:r>
              <a:rPr lang="en-US" sz="2000" b="0">
                <a:latin typeface="Tahoma" pitchFamily="34" charset="0"/>
              </a:rPr>
              <a:t>Awareness by one or more parties of the existence of conditions that create opportunities for conflict to arise.</a:t>
            </a:r>
          </a:p>
        </p:txBody>
      </p:sp>
      <p:sp>
        <p:nvSpPr>
          <p:cNvPr id="19466" name="Text Box 14"/>
          <p:cNvSpPr txBox="1">
            <a:spLocks noChangeArrowheads="1"/>
          </p:cNvSpPr>
          <p:nvPr/>
        </p:nvSpPr>
        <p:spPr bwMode="auto">
          <a:xfrm>
            <a:off x="4572000" y="1371600"/>
            <a:ext cx="3657600" cy="1676400"/>
          </a:xfrm>
          <a:prstGeom prst="rect">
            <a:avLst/>
          </a:prstGeom>
          <a:noFill/>
          <a:ln w="9525">
            <a:noFill/>
            <a:miter lim="800000"/>
            <a:headEnd/>
            <a:tailEnd/>
          </a:ln>
        </p:spPr>
        <p:txBody>
          <a:bodyPr>
            <a:spAutoFit/>
          </a:bodyPr>
          <a:lstStyle/>
          <a:p>
            <a:pPr>
              <a:spcBef>
                <a:spcPct val="50000"/>
              </a:spcBef>
            </a:pPr>
            <a:r>
              <a:rPr lang="en-US" sz="2400"/>
              <a:t>Felt Conflict</a:t>
            </a:r>
            <a:br>
              <a:rPr lang="en-US" sz="2400"/>
            </a:br>
            <a:r>
              <a:rPr lang="en-US" sz="2000" b="0">
                <a:latin typeface="Tahoma" pitchFamily="34" charset="0"/>
              </a:rPr>
              <a:t>Emotional involvement in a conflict creating anxiety, tenseness, frustration, or hostility.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7267"/>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267276"/>
                                        </p:tgtEl>
                                        <p:attrNameLst>
                                          <p:attrName>style.visibility</p:attrName>
                                        </p:attrNameLst>
                                      </p:cBhvr>
                                      <p:to>
                                        <p:strVal val="visible"/>
                                      </p:to>
                                    </p:set>
                                    <p:animEffect transition="in" filter="wipe(up)">
                                      <p:cBhvr>
                                        <p:cTn id="10" dur="500"/>
                                        <p:tgtEl>
                                          <p:spTgt spid="267276"/>
                                        </p:tgtEl>
                                      </p:cBhvr>
                                    </p:animEffect>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p:bldP spid="267276" grpId="0" animBg="1" autoUpdateAnimBg="0"/>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14–</a:t>
            </a:r>
            <a:fld id="{EADA3175-3855-4C69-B9B6-E9587B986908}" type="slidenum">
              <a:rPr lang="en-US"/>
              <a:pPr/>
              <a:t>368</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Stage III: Intentions</a:t>
            </a:r>
          </a:p>
        </p:txBody>
      </p:sp>
      <p:sp>
        <p:nvSpPr>
          <p:cNvPr id="268291" name="Line 3"/>
          <p:cNvSpPr>
            <a:spLocks noChangeShapeType="1"/>
          </p:cNvSpPr>
          <p:nvPr/>
        </p:nvSpPr>
        <p:spPr bwMode="auto">
          <a:xfrm>
            <a:off x="990600" y="2514600"/>
            <a:ext cx="4191000" cy="0"/>
          </a:xfrm>
          <a:prstGeom prst="line">
            <a:avLst/>
          </a:prstGeom>
          <a:noFill/>
          <a:ln w="38100">
            <a:solidFill>
              <a:srgbClr val="CC3300"/>
            </a:solidFill>
            <a:round/>
            <a:headEnd/>
            <a:tailEnd/>
          </a:ln>
        </p:spPr>
        <p:txBody>
          <a:bodyPr/>
          <a:lstStyle/>
          <a:p>
            <a:endParaRPr lang="fa-IR"/>
          </a:p>
        </p:txBody>
      </p:sp>
      <p:sp>
        <p:nvSpPr>
          <p:cNvPr id="268292" name="Text Box 4" descr="Chap01Bkgd03"/>
          <p:cNvSpPr txBox="1">
            <a:spLocks noChangeArrowheads="1"/>
          </p:cNvSpPr>
          <p:nvPr/>
        </p:nvSpPr>
        <p:spPr bwMode="blackWhite">
          <a:xfrm>
            <a:off x="914400" y="3048000"/>
            <a:ext cx="7315200" cy="2667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222250" indent="-222250">
              <a:lnSpc>
                <a:spcPct val="90000"/>
              </a:lnSpc>
              <a:spcBef>
                <a:spcPct val="50000"/>
              </a:spcBef>
              <a:defRPr/>
            </a:pPr>
            <a:r>
              <a:rPr lang="en-US" sz="2400">
                <a:solidFill>
                  <a:srgbClr val="FFFFCC"/>
                </a:solidFill>
              </a:rPr>
              <a:t>Cooperativeness:</a:t>
            </a:r>
          </a:p>
          <a:p>
            <a:pPr marL="222250" indent="-222250">
              <a:lnSpc>
                <a:spcPct val="90000"/>
              </a:lnSpc>
              <a:spcBef>
                <a:spcPct val="50000"/>
              </a:spcBef>
              <a:buFontTx/>
              <a:buChar char="•"/>
              <a:defRPr/>
            </a:pPr>
            <a:r>
              <a:rPr lang="en-US" sz="2400">
                <a:solidFill>
                  <a:schemeClr val="bg1"/>
                </a:solidFill>
              </a:rPr>
              <a:t>Attempting to satisfy the other party’s concerns.</a:t>
            </a:r>
          </a:p>
          <a:p>
            <a:pPr marL="222250" indent="-222250">
              <a:lnSpc>
                <a:spcPct val="90000"/>
              </a:lnSpc>
              <a:spcBef>
                <a:spcPct val="50000"/>
              </a:spcBef>
              <a:defRPr/>
            </a:pPr>
            <a:r>
              <a:rPr lang="en-US" sz="2400">
                <a:solidFill>
                  <a:srgbClr val="FFFFCC"/>
                </a:solidFill>
              </a:rPr>
              <a:t>Assertiveness:</a:t>
            </a:r>
          </a:p>
          <a:p>
            <a:pPr marL="222250" indent="-222250">
              <a:lnSpc>
                <a:spcPct val="90000"/>
              </a:lnSpc>
              <a:spcBef>
                <a:spcPct val="50000"/>
              </a:spcBef>
              <a:buFontTx/>
              <a:buChar char="•"/>
              <a:defRPr/>
            </a:pPr>
            <a:r>
              <a:rPr lang="en-US" sz="2400">
                <a:solidFill>
                  <a:schemeClr val="bg1"/>
                </a:solidFill>
              </a:rPr>
              <a:t>Attempting to satisfy one’s own concerns.</a:t>
            </a:r>
          </a:p>
        </p:txBody>
      </p:sp>
      <p:sp>
        <p:nvSpPr>
          <p:cNvPr id="20487" name="Text Box 5"/>
          <p:cNvSpPr txBox="1">
            <a:spLocks noChangeArrowheads="1"/>
          </p:cNvSpPr>
          <p:nvPr/>
        </p:nvSpPr>
        <p:spPr bwMode="auto">
          <a:xfrm>
            <a:off x="914400" y="1371600"/>
            <a:ext cx="5029200" cy="1004888"/>
          </a:xfrm>
          <a:prstGeom prst="rect">
            <a:avLst/>
          </a:prstGeom>
          <a:noFill/>
          <a:ln w="9525">
            <a:noFill/>
            <a:miter lim="800000"/>
            <a:headEnd/>
            <a:tailEnd/>
          </a:ln>
        </p:spPr>
        <p:txBody>
          <a:bodyPr>
            <a:spAutoFit/>
          </a:bodyPr>
          <a:lstStyle/>
          <a:p>
            <a:pPr>
              <a:spcBef>
                <a:spcPct val="50000"/>
              </a:spcBef>
            </a:pPr>
            <a:r>
              <a:rPr lang="en-US" sz="2400"/>
              <a:t>Intentions</a:t>
            </a:r>
          </a:p>
          <a:p>
            <a:pPr>
              <a:spcBef>
                <a:spcPct val="50000"/>
              </a:spcBef>
            </a:pPr>
            <a:r>
              <a:rPr lang="en-US" sz="2400" b="0">
                <a:latin typeface="Tahoma" pitchFamily="34" charset="0"/>
              </a:rPr>
              <a:t>Decisions to act in a given way.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8292"/>
                                        </p:tgtEl>
                                        <p:attrNameLst>
                                          <p:attrName>style.visibility</p:attrName>
                                        </p:attrNameLst>
                                      </p:cBhvr>
                                      <p:to>
                                        <p:strVal val="visible"/>
                                      </p:to>
                                    </p:set>
                                    <p:animEffect transition="in" filter="box(in)">
                                      <p:cBhvr>
                                        <p:cTn id="7" dur="500"/>
                                        <p:tgtEl>
                                          <p:spTgt spid="26829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8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2" grpId="0" animBg="1" autoUpdateAnimBg="0"/>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14–</a:t>
            </a:r>
            <a:fld id="{67B5AF7D-06F6-44DA-9406-C15C4256CCE6}" type="slidenum">
              <a:rPr lang="en-US"/>
              <a:pPr/>
              <a:t>369</a:t>
            </a:fld>
            <a:endParaRPr lang="en-US"/>
          </a:p>
        </p:txBody>
      </p:sp>
      <p:sp>
        <p:nvSpPr>
          <p:cNvPr id="269314" name="Rectangle 2"/>
          <p:cNvSpPr>
            <a:spLocks noGrp="1" noChangeArrowheads="1"/>
          </p:cNvSpPr>
          <p:nvPr>
            <p:ph type="title"/>
          </p:nvPr>
        </p:nvSpPr>
        <p:spPr/>
        <p:txBody>
          <a:bodyPr>
            <a:normAutofit fontScale="90000"/>
          </a:bodyPr>
          <a:lstStyle/>
          <a:p>
            <a:pPr algn="just" rtl="0" eaLnBrk="1" hangingPunct="1">
              <a:defRPr/>
            </a:pPr>
            <a:r>
              <a:rPr lang="en-US" smtClean="0"/>
              <a:t>Dimensions of Conflict-Handling Intentions</a:t>
            </a:r>
          </a:p>
        </p:txBody>
      </p:sp>
      <p:sp>
        <p:nvSpPr>
          <p:cNvPr id="269317"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–2</a:t>
            </a:r>
            <a:endParaRPr lang="en-US">
              <a:solidFill>
                <a:schemeClr val="bg1"/>
              </a:solidFill>
            </a:endParaRPr>
          </a:p>
        </p:txBody>
      </p:sp>
      <p:graphicFrame>
        <p:nvGraphicFramePr>
          <p:cNvPr id="2050" name="Object 6"/>
          <p:cNvGraphicFramePr>
            <a:graphicFrameLocks noChangeAspect="1"/>
          </p:cNvGraphicFramePr>
          <p:nvPr/>
        </p:nvGraphicFramePr>
        <p:xfrm>
          <a:off x="1066800" y="1584325"/>
          <a:ext cx="7010400" cy="4079875"/>
        </p:xfrm>
        <a:graphic>
          <a:graphicData uri="http://schemas.openxmlformats.org/presentationml/2006/ole">
            <mc:AlternateContent xmlns:mc="http://schemas.openxmlformats.org/markup-compatibility/2006">
              <mc:Choice xmlns:v="urn:schemas-microsoft-com:vml" Requires="v">
                <p:oleObj spid="_x0000_s294919" name="Photo Editor Photo" r:id="rId4" imgW="6400000" imgH="3723810" progId="">
                  <p:embed/>
                </p:oleObj>
              </mc:Choice>
              <mc:Fallback>
                <p:oleObj name="Photo Editor Photo" r:id="rId4" imgW="6400000" imgH="3723810"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84325"/>
                        <a:ext cx="701040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 name="Rectangle 7"/>
          <p:cNvSpPr>
            <a:spLocks noChangeArrowheads="1"/>
          </p:cNvSpPr>
          <p:nvPr/>
        </p:nvSpPr>
        <p:spPr bwMode="auto">
          <a:xfrm>
            <a:off x="685800" y="6003925"/>
            <a:ext cx="4953000" cy="501650"/>
          </a:xfrm>
          <a:prstGeom prst="rect">
            <a:avLst/>
          </a:prstGeom>
          <a:noFill/>
          <a:ln w="9525">
            <a:noFill/>
            <a:miter lim="800000"/>
            <a:headEnd/>
            <a:tailEnd/>
          </a:ln>
        </p:spPr>
        <p:txBody>
          <a:bodyPr>
            <a:spAutoFit/>
          </a:bodyPr>
          <a:lstStyle/>
          <a:p>
            <a:r>
              <a:rPr lang="en-US" sz="900" b="0" i="1"/>
              <a:t>Source: </a:t>
            </a:r>
            <a:r>
              <a:rPr lang="en-US" sz="900" b="0"/>
              <a:t>K. Thomas, “Conflict and Negotiation Processes in Organizations,” in M.D. Dunnette and L.M. Hough (eds.), </a:t>
            </a:r>
            <a:r>
              <a:rPr lang="en-US" sz="900" b="0" i="1"/>
              <a:t>Handbook of Industrial and Organizational Psychology</a:t>
            </a:r>
            <a:r>
              <a:rPr lang="en-US" sz="900" b="0"/>
              <a:t>, 2nd ed., vol. 3 (Palo Alto, CA: Consulting Psychologists Press, 1992), p. 668. With permission.</a:t>
            </a:r>
          </a:p>
        </p:txBody>
      </p:sp>
    </p:spTree>
  </p:cSld>
  <p:clrMapOvr>
    <a:masterClrMapping/>
  </p:clrMapOvr>
  <p:transition>
    <p:cut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2–</a:t>
            </a:r>
            <a:fld id="{7631A33A-64DA-4261-B5DE-09A199F065E4}" type="slidenum">
              <a:rPr lang="en-US"/>
              <a:pPr/>
              <a:t>37</a:t>
            </a:fld>
            <a:endParaRPr lang="en-US"/>
          </a:p>
        </p:txBody>
      </p:sp>
      <p:sp>
        <p:nvSpPr>
          <p:cNvPr id="187394" name="Rectangle 2"/>
          <p:cNvSpPr>
            <a:spLocks noGrp="1" noChangeArrowheads="1"/>
          </p:cNvSpPr>
          <p:nvPr>
            <p:ph type="title"/>
          </p:nvPr>
        </p:nvSpPr>
        <p:spPr/>
        <p:txBody>
          <a:bodyPr/>
          <a:lstStyle/>
          <a:p>
            <a:pPr algn="just" rtl="0" eaLnBrk="1" hangingPunct="1">
              <a:defRPr/>
            </a:pPr>
            <a:r>
              <a:rPr lang="en-US" smtClean="0"/>
              <a:t>Theories of Learning (cont’d)</a:t>
            </a:r>
          </a:p>
        </p:txBody>
      </p:sp>
      <p:sp>
        <p:nvSpPr>
          <p:cNvPr id="187395" name="Text Box 3" descr="Chap01Bkgd03"/>
          <p:cNvSpPr txBox="1">
            <a:spLocks noChangeArrowheads="1"/>
          </p:cNvSpPr>
          <p:nvPr/>
        </p:nvSpPr>
        <p:spPr bwMode="blackWhite">
          <a:xfrm>
            <a:off x="838200" y="3124200"/>
            <a:ext cx="7467600" cy="2667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284163" indent="-173038" algn="l" rtl="0">
              <a:lnSpc>
                <a:spcPct val="90000"/>
              </a:lnSpc>
              <a:spcBef>
                <a:spcPct val="50000"/>
              </a:spcBef>
              <a:defRPr/>
            </a:pPr>
            <a:r>
              <a:rPr lang="en-US" sz="2400" dirty="0">
                <a:solidFill>
                  <a:srgbClr val="FFFFCC"/>
                </a:solidFill>
              </a:rPr>
              <a:t>Key Concepts</a:t>
            </a:r>
          </a:p>
          <a:p>
            <a:pPr marL="284163" indent="-173038" algn="l" rtl="0">
              <a:lnSpc>
                <a:spcPct val="90000"/>
              </a:lnSpc>
              <a:spcBef>
                <a:spcPct val="50000"/>
              </a:spcBef>
              <a:buFontTx/>
              <a:buChar char="•"/>
              <a:defRPr/>
            </a:pPr>
            <a:r>
              <a:rPr lang="en-US" sz="2400" dirty="0">
                <a:solidFill>
                  <a:schemeClr val="bg1"/>
                </a:solidFill>
              </a:rPr>
              <a:t>Reinforcement is required to change behavior.</a:t>
            </a:r>
          </a:p>
          <a:p>
            <a:pPr marL="284163" indent="-173038" algn="l" rtl="0">
              <a:lnSpc>
                <a:spcPct val="90000"/>
              </a:lnSpc>
              <a:spcBef>
                <a:spcPct val="50000"/>
              </a:spcBef>
              <a:buFontTx/>
              <a:buChar char="•"/>
              <a:defRPr/>
            </a:pPr>
            <a:r>
              <a:rPr lang="en-US" sz="2400" dirty="0">
                <a:solidFill>
                  <a:schemeClr val="bg1"/>
                </a:solidFill>
              </a:rPr>
              <a:t>Some rewards are more effective than others.</a:t>
            </a:r>
          </a:p>
          <a:p>
            <a:pPr marL="284163" indent="-173038" algn="l" rtl="0">
              <a:lnSpc>
                <a:spcPct val="90000"/>
              </a:lnSpc>
              <a:spcBef>
                <a:spcPct val="50000"/>
              </a:spcBef>
              <a:buFontTx/>
              <a:buChar char="•"/>
              <a:defRPr/>
            </a:pPr>
            <a:r>
              <a:rPr lang="en-US" sz="2400" dirty="0">
                <a:solidFill>
                  <a:schemeClr val="bg1"/>
                </a:solidFill>
              </a:rPr>
              <a:t>The timing of reinforcement affects learning speed and permanence.</a:t>
            </a:r>
          </a:p>
        </p:txBody>
      </p:sp>
      <p:sp>
        <p:nvSpPr>
          <p:cNvPr id="17414" name="Text Box 5"/>
          <p:cNvSpPr txBox="1">
            <a:spLocks noChangeArrowheads="1"/>
          </p:cNvSpPr>
          <p:nvPr/>
        </p:nvSpPr>
        <p:spPr bwMode="auto">
          <a:xfrm>
            <a:off x="990600" y="1311275"/>
            <a:ext cx="7543800" cy="1446550"/>
          </a:xfrm>
          <a:prstGeom prst="rect">
            <a:avLst/>
          </a:prstGeom>
          <a:noFill/>
          <a:ln w="9525">
            <a:noFill/>
            <a:miter lim="800000"/>
            <a:headEnd/>
            <a:tailEnd/>
          </a:ln>
        </p:spPr>
        <p:txBody>
          <a:bodyPr>
            <a:spAutoFit/>
          </a:bodyPr>
          <a:lstStyle/>
          <a:p>
            <a:pPr algn="l" rtl="0">
              <a:spcBef>
                <a:spcPct val="50000"/>
              </a:spcBef>
            </a:pPr>
            <a:r>
              <a:rPr lang="en-US" sz="2800" dirty="0"/>
              <a:t>Shaping Behavior</a:t>
            </a:r>
          </a:p>
          <a:p>
            <a:pPr algn="l" rtl="0">
              <a:spcBef>
                <a:spcPct val="50000"/>
              </a:spcBef>
            </a:pPr>
            <a:r>
              <a:rPr lang="en-US" sz="2400" b="0" dirty="0">
                <a:latin typeface="Tahoma" pitchFamily="34" charset="0"/>
              </a:rPr>
              <a:t>Systematically reinforcing each successive step that moves an individual closer to the desired response.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box(in)">
                                      <p:cBhvr>
                                        <p:cTn id="7" dur="10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nimBg="1" autoUpdateAnimBg="0"/>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14–</a:t>
            </a:r>
            <a:fld id="{07A6FDE4-BAAF-4522-A84F-4AEBC2327B99}" type="slidenum">
              <a:rPr lang="en-US"/>
              <a:pPr/>
              <a:t>370</a:t>
            </a:fld>
            <a:endParaRPr lang="en-US"/>
          </a:p>
        </p:txBody>
      </p:sp>
      <p:sp>
        <p:nvSpPr>
          <p:cNvPr id="270338" name="Rectangle 2"/>
          <p:cNvSpPr>
            <a:spLocks noGrp="1" noChangeArrowheads="1"/>
          </p:cNvSpPr>
          <p:nvPr>
            <p:ph type="title"/>
          </p:nvPr>
        </p:nvSpPr>
        <p:spPr/>
        <p:txBody>
          <a:bodyPr/>
          <a:lstStyle/>
          <a:p>
            <a:pPr algn="just" rtl="0" eaLnBrk="1" hangingPunct="1">
              <a:defRPr/>
            </a:pPr>
            <a:r>
              <a:rPr lang="en-US" smtClean="0"/>
              <a:t>Stage III: Intentions (cont’d)</a:t>
            </a:r>
          </a:p>
        </p:txBody>
      </p:sp>
      <p:sp>
        <p:nvSpPr>
          <p:cNvPr id="270339" name="Line 3"/>
          <p:cNvSpPr>
            <a:spLocks noChangeShapeType="1"/>
          </p:cNvSpPr>
          <p:nvPr/>
        </p:nvSpPr>
        <p:spPr bwMode="auto">
          <a:xfrm>
            <a:off x="914400" y="2951163"/>
            <a:ext cx="7315200" cy="0"/>
          </a:xfrm>
          <a:prstGeom prst="line">
            <a:avLst/>
          </a:prstGeom>
          <a:noFill/>
          <a:ln w="38100">
            <a:solidFill>
              <a:srgbClr val="CC3300"/>
            </a:solidFill>
            <a:round/>
            <a:headEnd/>
            <a:tailEnd/>
          </a:ln>
        </p:spPr>
        <p:txBody>
          <a:bodyPr/>
          <a:lstStyle/>
          <a:p>
            <a:endParaRPr lang="fa-IR"/>
          </a:p>
        </p:txBody>
      </p:sp>
      <p:sp>
        <p:nvSpPr>
          <p:cNvPr id="270340" name="Line 4"/>
          <p:cNvSpPr>
            <a:spLocks noChangeShapeType="1"/>
          </p:cNvSpPr>
          <p:nvPr/>
        </p:nvSpPr>
        <p:spPr bwMode="auto">
          <a:xfrm>
            <a:off x="914400" y="4741863"/>
            <a:ext cx="7315200" cy="0"/>
          </a:xfrm>
          <a:prstGeom prst="line">
            <a:avLst/>
          </a:prstGeom>
          <a:noFill/>
          <a:ln w="38100">
            <a:solidFill>
              <a:srgbClr val="CC3300"/>
            </a:solidFill>
            <a:round/>
            <a:headEnd/>
            <a:tailEnd/>
          </a:ln>
        </p:spPr>
        <p:txBody>
          <a:bodyPr/>
          <a:lstStyle/>
          <a:p>
            <a:endParaRPr lang="fa-IR"/>
          </a:p>
        </p:txBody>
      </p:sp>
      <p:sp>
        <p:nvSpPr>
          <p:cNvPr id="21511" name="Text Box 5"/>
          <p:cNvSpPr txBox="1">
            <a:spLocks noChangeArrowheads="1"/>
          </p:cNvSpPr>
          <p:nvPr/>
        </p:nvSpPr>
        <p:spPr bwMode="auto">
          <a:xfrm>
            <a:off x="914400" y="1371600"/>
            <a:ext cx="7315200" cy="1370013"/>
          </a:xfrm>
          <a:prstGeom prst="rect">
            <a:avLst/>
          </a:prstGeom>
          <a:noFill/>
          <a:ln w="9525">
            <a:noFill/>
            <a:miter lim="800000"/>
            <a:headEnd/>
            <a:tailEnd/>
          </a:ln>
        </p:spPr>
        <p:txBody>
          <a:bodyPr>
            <a:spAutoFit/>
          </a:bodyPr>
          <a:lstStyle/>
          <a:p>
            <a:pPr>
              <a:spcBef>
                <a:spcPct val="50000"/>
              </a:spcBef>
            </a:pPr>
            <a:r>
              <a:rPr lang="en-US" sz="2400"/>
              <a:t>Competing</a:t>
            </a:r>
          </a:p>
          <a:p>
            <a:pPr>
              <a:spcBef>
                <a:spcPct val="50000"/>
              </a:spcBef>
            </a:pPr>
            <a:r>
              <a:rPr lang="en-US" sz="2400" b="0">
                <a:latin typeface="Tahoma" pitchFamily="34" charset="0"/>
              </a:rPr>
              <a:t>A desire to satisfy one’s interests, regardless of the impact on the other party to the conflict.</a:t>
            </a:r>
          </a:p>
        </p:txBody>
      </p:sp>
      <p:sp>
        <p:nvSpPr>
          <p:cNvPr id="21512" name="Text Box 6"/>
          <p:cNvSpPr txBox="1">
            <a:spLocks noChangeArrowheads="1"/>
          </p:cNvSpPr>
          <p:nvPr/>
        </p:nvSpPr>
        <p:spPr bwMode="auto">
          <a:xfrm>
            <a:off x="936625" y="3162300"/>
            <a:ext cx="7292975" cy="1370013"/>
          </a:xfrm>
          <a:prstGeom prst="rect">
            <a:avLst/>
          </a:prstGeom>
          <a:noFill/>
          <a:ln w="9525">
            <a:noFill/>
            <a:miter lim="800000"/>
            <a:headEnd/>
            <a:tailEnd/>
          </a:ln>
        </p:spPr>
        <p:txBody>
          <a:bodyPr>
            <a:spAutoFit/>
          </a:bodyPr>
          <a:lstStyle/>
          <a:p>
            <a:pPr>
              <a:spcBef>
                <a:spcPct val="50000"/>
              </a:spcBef>
            </a:pPr>
            <a:r>
              <a:rPr lang="en-US" sz="2400"/>
              <a:t>Collaborating</a:t>
            </a:r>
          </a:p>
          <a:p>
            <a:pPr>
              <a:spcBef>
                <a:spcPct val="50000"/>
              </a:spcBef>
            </a:pPr>
            <a:r>
              <a:rPr lang="en-US" sz="2400" b="0">
                <a:latin typeface="Tahoma" pitchFamily="34" charset="0"/>
              </a:rPr>
              <a:t>A situation in which the parties to a conflict each desire to satisfy fully the concerns of all parties.</a:t>
            </a:r>
          </a:p>
        </p:txBody>
      </p:sp>
      <p:sp>
        <p:nvSpPr>
          <p:cNvPr id="21513" name="Text Box 7"/>
          <p:cNvSpPr txBox="1">
            <a:spLocks noChangeArrowheads="1"/>
          </p:cNvSpPr>
          <p:nvPr/>
        </p:nvSpPr>
        <p:spPr bwMode="auto">
          <a:xfrm>
            <a:off x="914400" y="4953000"/>
            <a:ext cx="7162800" cy="1004888"/>
          </a:xfrm>
          <a:prstGeom prst="rect">
            <a:avLst/>
          </a:prstGeom>
          <a:noFill/>
          <a:ln w="9525">
            <a:noFill/>
            <a:miter lim="800000"/>
            <a:headEnd/>
            <a:tailEnd/>
          </a:ln>
        </p:spPr>
        <p:txBody>
          <a:bodyPr>
            <a:spAutoFit/>
          </a:bodyPr>
          <a:lstStyle/>
          <a:p>
            <a:pPr>
              <a:spcBef>
                <a:spcPct val="50000"/>
              </a:spcBef>
            </a:pPr>
            <a:r>
              <a:rPr lang="en-US" sz="2400"/>
              <a:t>Avoiding</a:t>
            </a:r>
          </a:p>
          <a:p>
            <a:pPr>
              <a:spcBef>
                <a:spcPct val="50000"/>
              </a:spcBef>
            </a:pPr>
            <a:r>
              <a:rPr lang="en-US" sz="2400" b="0">
                <a:latin typeface="Tahoma" pitchFamily="34" charset="0"/>
              </a:rPr>
              <a:t>The desire to withdraw from or suppress a conflict.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0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p:bldP spid="270340"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14–</a:t>
            </a:r>
            <a:fld id="{BDE85C2B-BE0B-47F6-8B1E-4F8C277E8381}" type="slidenum">
              <a:rPr lang="en-US"/>
              <a:pPr/>
              <a:t>371</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Stage III: Intentions (cont’d)</a:t>
            </a:r>
          </a:p>
        </p:txBody>
      </p:sp>
      <p:sp>
        <p:nvSpPr>
          <p:cNvPr id="271363" name="Line 3"/>
          <p:cNvSpPr>
            <a:spLocks noChangeShapeType="1"/>
          </p:cNvSpPr>
          <p:nvPr/>
        </p:nvSpPr>
        <p:spPr bwMode="auto">
          <a:xfrm>
            <a:off x="914400" y="2895600"/>
            <a:ext cx="7315200" cy="0"/>
          </a:xfrm>
          <a:prstGeom prst="line">
            <a:avLst/>
          </a:prstGeom>
          <a:noFill/>
          <a:ln w="38100">
            <a:solidFill>
              <a:srgbClr val="CC3300"/>
            </a:solidFill>
            <a:round/>
            <a:headEnd/>
            <a:tailEnd/>
          </a:ln>
        </p:spPr>
        <p:txBody>
          <a:bodyPr/>
          <a:lstStyle/>
          <a:p>
            <a:endParaRPr lang="fa-IR"/>
          </a:p>
        </p:txBody>
      </p:sp>
      <p:pic>
        <p:nvPicPr>
          <p:cNvPr id="22534" name="Picture 4" descr="j0212467"/>
          <p:cNvPicPr>
            <a:picLocks noChangeAspect="1" noChangeArrowheads="1"/>
          </p:cNvPicPr>
          <p:nvPr/>
        </p:nvPicPr>
        <p:blipFill>
          <a:blip r:embed="rId2"/>
          <a:srcRect/>
          <a:stretch>
            <a:fillRect/>
          </a:stretch>
        </p:blipFill>
        <p:spPr bwMode="auto">
          <a:xfrm>
            <a:off x="5265738" y="4241800"/>
            <a:ext cx="2811462" cy="2159000"/>
          </a:xfrm>
          <a:prstGeom prst="rect">
            <a:avLst/>
          </a:prstGeom>
          <a:noFill/>
          <a:ln w="9525">
            <a:noFill/>
            <a:miter lim="800000"/>
            <a:headEnd/>
            <a:tailEnd/>
          </a:ln>
        </p:spPr>
      </p:pic>
      <p:sp>
        <p:nvSpPr>
          <p:cNvPr id="22535" name="Text Box 5"/>
          <p:cNvSpPr txBox="1">
            <a:spLocks noChangeArrowheads="1"/>
          </p:cNvSpPr>
          <p:nvPr/>
        </p:nvSpPr>
        <p:spPr bwMode="auto">
          <a:xfrm>
            <a:off x="838200" y="1373188"/>
            <a:ext cx="7924800" cy="1370012"/>
          </a:xfrm>
          <a:prstGeom prst="rect">
            <a:avLst/>
          </a:prstGeom>
          <a:noFill/>
          <a:ln w="9525">
            <a:noFill/>
            <a:miter lim="800000"/>
            <a:headEnd/>
            <a:tailEnd/>
          </a:ln>
        </p:spPr>
        <p:txBody>
          <a:bodyPr>
            <a:spAutoFit/>
          </a:bodyPr>
          <a:lstStyle/>
          <a:p>
            <a:pPr>
              <a:spcBef>
                <a:spcPct val="50000"/>
              </a:spcBef>
            </a:pPr>
            <a:r>
              <a:rPr lang="en-US" sz="2400"/>
              <a:t>Accommodating</a:t>
            </a:r>
          </a:p>
          <a:p>
            <a:pPr>
              <a:spcBef>
                <a:spcPct val="50000"/>
              </a:spcBef>
            </a:pPr>
            <a:r>
              <a:rPr lang="en-US" sz="2400" b="0">
                <a:latin typeface="Tahoma" pitchFamily="34" charset="0"/>
              </a:rPr>
              <a:t>The willingness of one party in a conflict to place the opponent’s interests above his or her own.</a:t>
            </a:r>
          </a:p>
        </p:txBody>
      </p:sp>
      <p:sp>
        <p:nvSpPr>
          <p:cNvPr id="22536" name="Text Box 6"/>
          <p:cNvSpPr txBox="1">
            <a:spLocks noChangeArrowheads="1"/>
          </p:cNvSpPr>
          <p:nvPr/>
        </p:nvSpPr>
        <p:spPr bwMode="auto">
          <a:xfrm>
            <a:off x="914400" y="3124200"/>
            <a:ext cx="6705600" cy="1370013"/>
          </a:xfrm>
          <a:prstGeom prst="rect">
            <a:avLst/>
          </a:prstGeom>
          <a:noFill/>
          <a:ln w="9525">
            <a:noFill/>
            <a:miter lim="800000"/>
            <a:headEnd/>
            <a:tailEnd/>
          </a:ln>
        </p:spPr>
        <p:txBody>
          <a:bodyPr>
            <a:spAutoFit/>
          </a:bodyPr>
          <a:lstStyle/>
          <a:p>
            <a:pPr>
              <a:spcBef>
                <a:spcPct val="50000"/>
              </a:spcBef>
            </a:pPr>
            <a:r>
              <a:rPr lang="en-US" sz="2400"/>
              <a:t>Compromising</a:t>
            </a:r>
          </a:p>
          <a:p>
            <a:pPr>
              <a:spcBef>
                <a:spcPct val="50000"/>
              </a:spcBef>
            </a:pPr>
            <a:r>
              <a:rPr lang="en-US" sz="2400" b="0">
                <a:latin typeface="Tahoma" pitchFamily="34" charset="0"/>
              </a:rPr>
              <a:t>A situation in which each party to a conflict is willing to give up something.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1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14–</a:t>
            </a:r>
            <a:fld id="{FB8A03A6-AA08-4B21-8DD8-051504B27264}" type="slidenum">
              <a:rPr lang="en-US"/>
              <a:pPr/>
              <a:t>372</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Stage IV: Behavior</a:t>
            </a:r>
          </a:p>
        </p:txBody>
      </p:sp>
      <p:pic>
        <p:nvPicPr>
          <p:cNvPr id="23557" name="Picture 3" descr="BD06990_"/>
          <p:cNvPicPr>
            <a:picLocks noChangeAspect="1" noChangeArrowheads="1"/>
          </p:cNvPicPr>
          <p:nvPr/>
        </p:nvPicPr>
        <p:blipFill>
          <a:blip r:embed="rId2"/>
          <a:srcRect/>
          <a:stretch>
            <a:fillRect/>
          </a:stretch>
        </p:blipFill>
        <p:spPr bwMode="auto">
          <a:xfrm>
            <a:off x="4267200" y="2911475"/>
            <a:ext cx="3865563" cy="3281363"/>
          </a:xfrm>
          <a:prstGeom prst="rect">
            <a:avLst/>
          </a:prstGeom>
          <a:noFill/>
          <a:ln w="9525">
            <a:noFill/>
            <a:miter lim="800000"/>
            <a:headEnd/>
            <a:tailEnd/>
          </a:ln>
        </p:spPr>
      </p:pic>
      <p:sp>
        <p:nvSpPr>
          <p:cNvPr id="23558" name="Text Box 4"/>
          <p:cNvSpPr txBox="1">
            <a:spLocks noChangeArrowheads="1"/>
          </p:cNvSpPr>
          <p:nvPr/>
        </p:nvSpPr>
        <p:spPr bwMode="auto">
          <a:xfrm>
            <a:off x="914400" y="1295400"/>
            <a:ext cx="7315200" cy="1370013"/>
          </a:xfrm>
          <a:prstGeom prst="rect">
            <a:avLst/>
          </a:prstGeom>
          <a:noFill/>
          <a:ln w="9525">
            <a:noFill/>
            <a:miter lim="800000"/>
            <a:headEnd/>
            <a:tailEnd/>
          </a:ln>
        </p:spPr>
        <p:txBody>
          <a:bodyPr>
            <a:spAutoFit/>
          </a:bodyPr>
          <a:lstStyle/>
          <a:p>
            <a:pPr>
              <a:spcBef>
                <a:spcPct val="50000"/>
              </a:spcBef>
            </a:pPr>
            <a:r>
              <a:rPr lang="en-US" sz="2400"/>
              <a:t>Conflict Management</a:t>
            </a:r>
          </a:p>
          <a:p>
            <a:pPr>
              <a:spcBef>
                <a:spcPct val="50000"/>
              </a:spcBef>
            </a:pPr>
            <a:r>
              <a:rPr lang="en-US" sz="2400" b="0">
                <a:latin typeface="Tahoma" pitchFamily="34" charset="0"/>
              </a:rPr>
              <a:t>The use of resolution and stimulation techniques to achieve the desired level of conflict.</a:t>
            </a:r>
          </a:p>
        </p:txBody>
      </p:sp>
    </p:spTree>
  </p:cSld>
  <p:clrMapOvr>
    <a:masterClrMapping/>
  </p:clrMapOvr>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14–</a:t>
            </a:r>
            <a:fld id="{FD30CC2E-0F52-4785-8CB2-8AAE35FEB291}" type="slidenum">
              <a:rPr lang="en-US"/>
              <a:pPr/>
              <a:t>373</a:t>
            </a:fld>
            <a:endParaRPr lang="en-US"/>
          </a:p>
        </p:txBody>
      </p:sp>
      <p:sp>
        <p:nvSpPr>
          <p:cNvPr id="273410" name="Rectangle 2"/>
          <p:cNvSpPr>
            <a:spLocks noGrp="1" noChangeArrowheads="1"/>
          </p:cNvSpPr>
          <p:nvPr>
            <p:ph type="title"/>
          </p:nvPr>
        </p:nvSpPr>
        <p:spPr/>
        <p:txBody>
          <a:bodyPr/>
          <a:lstStyle/>
          <a:p>
            <a:pPr algn="just" rtl="0" eaLnBrk="1" hangingPunct="1">
              <a:defRPr/>
            </a:pPr>
            <a:r>
              <a:rPr lang="en-US" smtClean="0"/>
              <a:t>Conflict-Intensity Continuum</a:t>
            </a:r>
          </a:p>
        </p:txBody>
      </p:sp>
      <p:sp>
        <p:nvSpPr>
          <p:cNvPr id="273413"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–3</a:t>
            </a:r>
            <a:endParaRPr lang="en-US">
              <a:solidFill>
                <a:schemeClr val="bg1"/>
              </a:solidFill>
            </a:endParaRPr>
          </a:p>
        </p:txBody>
      </p:sp>
      <p:graphicFrame>
        <p:nvGraphicFramePr>
          <p:cNvPr id="3074" name="Object 6"/>
          <p:cNvGraphicFramePr>
            <a:graphicFrameLocks noChangeAspect="1"/>
          </p:cNvGraphicFramePr>
          <p:nvPr/>
        </p:nvGraphicFramePr>
        <p:xfrm>
          <a:off x="533400" y="1530350"/>
          <a:ext cx="8077200" cy="3784600"/>
        </p:xfrm>
        <a:graphic>
          <a:graphicData uri="http://schemas.openxmlformats.org/presentationml/2006/ole">
            <mc:AlternateContent xmlns:mc="http://schemas.openxmlformats.org/markup-compatibility/2006">
              <mc:Choice xmlns:v="urn:schemas-microsoft-com:vml" Requires="v">
                <p:oleObj spid="_x0000_s295943" name="Photo Editor Photo" r:id="rId4" imgW="8419048" imgH="3943901" progId="">
                  <p:embed/>
                </p:oleObj>
              </mc:Choice>
              <mc:Fallback>
                <p:oleObj name="Photo Editor Photo" r:id="rId4" imgW="8419048" imgH="3943901"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30350"/>
                        <a:ext cx="8077200"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Rectangle 7"/>
          <p:cNvSpPr>
            <a:spLocks noChangeArrowheads="1"/>
          </p:cNvSpPr>
          <p:nvPr/>
        </p:nvSpPr>
        <p:spPr bwMode="auto">
          <a:xfrm>
            <a:off x="685800" y="5878513"/>
            <a:ext cx="5257800" cy="638175"/>
          </a:xfrm>
          <a:prstGeom prst="rect">
            <a:avLst/>
          </a:prstGeom>
          <a:noFill/>
          <a:ln w="9525">
            <a:noFill/>
            <a:miter lim="800000"/>
            <a:headEnd/>
            <a:tailEnd/>
          </a:ln>
        </p:spPr>
        <p:txBody>
          <a:bodyPr>
            <a:spAutoFit/>
          </a:bodyPr>
          <a:lstStyle/>
          <a:p>
            <a:r>
              <a:rPr lang="en-US" sz="900" b="0" i="1"/>
              <a:t>Source: </a:t>
            </a:r>
            <a:r>
              <a:rPr lang="en-US" sz="900" b="0"/>
              <a:t>Based on S.P. Robbins, </a:t>
            </a:r>
            <a:r>
              <a:rPr lang="en-US" sz="900" b="0" i="1"/>
              <a:t>Managing Organizational Conflict: A Nontraditional Approach </a:t>
            </a:r>
            <a:r>
              <a:rPr lang="en-US" sz="900" b="0"/>
              <a:t>(Upper Saddle River, NJ: Prentice Hall, 1974), pp. 93–97; and F. Glasi, “The Process of Conflict Escalation and the Roles of Third Parties,” in G.B.J. Bomers and R. Peterson (eds.), </a:t>
            </a:r>
            <a:r>
              <a:rPr lang="en-US" sz="900" b="0" i="1"/>
              <a:t>Conflict Management and Industrial Relations </a:t>
            </a:r>
            <a:r>
              <a:rPr lang="en-US" sz="900" b="0"/>
              <a:t>(Boston: Kluwer-Nijhoff, 1982), pp. 119–40.</a:t>
            </a:r>
          </a:p>
        </p:txBody>
      </p:sp>
    </p:spTree>
  </p:cSld>
  <p:clrMapOvr>
    <a:masterClrMapping/>
  </p:clrMapOvr>
  <p:transition>
    <p:cut thruBlk="1"/>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14–</a:t>
            </a:r>
            <a:fld id="{F6C6DFAE-E85D-4BA1-8380-408EC8FCE909}" type="slidenum">
              <a:rPr lang="en-US"/>
              <a:pPr/>
              <a:t>374</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Conflict Management Techniques</a:t>
            </a:r>
          </a:p>
        </p:txBody>
      </p:sp>
      <p:sp>
        <p:nvSpPr>
          <p:cNvPr id="274435" name="Text Box 3" descr="Chap01Bkgd03"/>
          <p:cNvSpPr txBox="1">
            <a:spLocks noChangeArrowheads="1"/>
          </p:cNvSpPr>
          <p:nvPr/>
        </p:nvSpPr>
        <p:spPr bwMode="blackWhite">
          <a:xfrm>
            <a:off x="762000" y="1371600"/>
            <a:ext cx="5715000" cy="4953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80000"/>
              </a:lnSpc>
              <a:spcBef>
                <a:spcPct val="50000"/>
              </a:spcBef>
              <a:defRPr/>
            </a:pPr>
            <a:r>
              <a:rPr lang="en-US" sz="2400">
                <a:solidFill>
                  <a:srgbClr val="FFFFCC"/>
                </a:solidFill>
              </a:rPr>
              <a:t>Conflict Resolution Techniques</a:t>
            </a:r>
          </a:p>
          <a:p>
            <a:pPr marL="222250" indent="-222250">
              <a:lnSpc>
                <a:spcPct val="80000"/>
              </a:lnSpc>
              <a:spcBef>
                <a:spcPct val="50000"/>
              </a:spcBef>
              <a:buFontTx/>
              <a:buChar char="•"/>
              <a:defRPr/>
            </a:pPr>
            <a:r>
              <a:rPr lang="en-US" sz="2400">
                <a:solidFill>
                  <a:schemeClr val="bg1"/>
                </a:solidFill>
              </a:rPr>
              <a:t>Problem solving</a:t>
            </a:r>
          </a:p>
          <a:p>
            <a:pPr marL="222250" indent="-222250">
              <a:lnSpc>
                <a:spcPct val="80000"/>
              </a:lnSpc>
              <a:spcBef>
                <a:spcPct val="50000"/>
              </a:spcBef>
              <a:buFontTx/>
              <a:buChar char="•"/>
              <a:defRPr/>
            </a:pPr>
            <a:r>
              <a:rPr lang="en-US" sz="2400">
                <a:solidFill>
                  <a:schemeClr val="bg1"/>
                </a:solidFill>
              </a:rPr>
              <a:t>Superordinate goals</a:t>
            </a:r>
          </a:p>
          <a:p>
            <a:pPr marL="222250" indent="-222250">
              <a:lnSpc>
                <a:spcPct val="80000"/>
              </a:lnSpc>
              <a:spcBef>
                <a:spcPct val="50000"/>
              </a:spcBef>
              <a:buFontTx/>
              <a:buChar char="•"/>
              <a:defRPr/>
            </a:pPr>
            <a:r>
              <a:rPr lang="en-US" sz="2400">
                <a:solidFill>
                  <a:schemeClr val="bg1"/>
                </a:solidFill>
              </a:rPr>
              <a:t>Expansion of resources</a:t>
            </a:r>
          </a:p>
          <a:p>
            <a:pPr marL="222250" indent="-222250">
              <a:lnSpc>
                <a:spcPct val="80000"/>
              </a:lnSpc>
              <a:spcBef>
                <a:spcPct val="50000"/>
              </a:spcBef>
              <a:buFontTx/>
              <a:buChar char="•"/>
              <a:defRPr/>
            </a:pPr>
            <a:r>
              <a:rPr lang="en-US" sz="2400">
                <a:solidFill>
                  <a:schemeClr val="bg1"/>
                </a:solidFill>
              </a:rPr>
              <a:t>Avoidance</a:t>
            </a:r>
          </a:p>
          <a:p>
            <a:pPr marL="222250" indent="-222250">
              <a:lnSpc>
                <a:spcPct val="80000"/>
              </a:lnSpc>
              <a:spcBef>
                <a:spcPct val="50000"/>
              </a:spcBef>
              <a:buFontTx/>
              <a:buChar char="•"/>
              <a:defRPr/>
            </a:pPr>
            <a:r>
              <a:rPr lang="en-US" sz="2400">
                <a:solidFill>
                  <a:schemeClr val="bg1"/>
                </a:solidFill>
              </a:rPr>
              <a:t>Smoothing</a:t>
            </a:r>
          </a:p>
          <a:p>
            <a:pPr marL="222250" indent="-222250">
              <a:lnSpc>
                <a:spcPct val="80000"/>
              </a:lnSpc>
              <a:spcBef>
                <a:spcPct val="50000"/>
              </a:spcBef>
              <a:buFontTx/>
              <a:buChar char="•"/>
              <a:defRPr/>
            </a:pPr>
            <a:r>
              <a:rPr lang="en-US" sz="2400">
                <a:solidFill>
                  <a:schemeClr val="bg1"/>
                </a:solidFill>
              </a:rPr>
              <a:t>Compromise</a:t>
            </a:r>
          </a:p>
          <a:p>
            <a:pPr marL="222250" indent="-222250">
              <a:lnSpc>
                <a:spcPct val="80000"/>
              </a:lnSpc>
              <a:spcBef>
                <a:spcPct val="50000"/>
              </a:spcBef>
              <a:buFontTx/>
              <a:buChar char="•"/>
              <a:defRPr/>
            </a:pPr>
            <a:r>
              <a:rPr lang="en-US" sz="2400">
                <a:solidFill>
                  <a:schemeClr val="bg1"/>
                </a:solidFill>
              </a:rPr>
              <a:t>Authoritative command</a:t>
            </a:r>
          </a:p>
          <a:p>
            <a:pPr marL="222250" indent="-222250">
              <a:lnSpc>
                <a:spcPct val="80000"/>
              </a:lnSpc>
              <a:spcBef>
                <a:spcPct val="50000"/>
              </a:spcBef>
              <a:buFontTx/>
              <a:buChar char="•"/>
              <a:defRPr/>
            </a:pPr>
            <a:r>
              <a:rPr lang="en-US" sz="2400">
                <a:solidFill>
                  <a:schemeClr val="bg1"/>
                </a:solidFill>
              </a:rPr>
              <a:t>Altering the human variable</a:t>
            </a:r>
          </a:p>
          <a:p>
            <a:pPr marL="222250" indent="-222250">
              <a:lnSpc>
                <a:spcPct val="80000"/>
              </a:lnSpc>
              <a:spcBef>
                <a:spcPct val="50000"/>
              </a:spcBef>
              <a:buFontTx/>
              <a:buChar char="•"/>
              <a:defRPr/>
            </a:pPr>
            <a:r>
              <a:rPr lang="en-US" sz="2400">
                <a:solidFill>
                  <a:schemeClr val="bg1"/>
                </a:solidFill>
              </a:rPr>
              <a:t>Altering the structural variables</a:t>
            </a:r>
          </a:p>
        </p:txBody>
      </p:sp>
      <p:sp>
        <p:nvSpPr>
          <p:cNvPr id="274436"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–4</a:t>
            </a:r>
            <a:endParaRPr lang="en-US">
              <a:solidFill>
                <a:schemeClr val="bg1"/>
              </a:solidFill>
            </a:endParaRPr>
          </a:p>
        </p:txBody>
      </p:sp>
      <p:sp>
        <p:nvSpPr>
          <p:cNvPr id="24583" name="Rectangle 5"/>
          <p:cNvSpPr>
            <a:spLocks noChangeArrowheads="1"/>
          </p:cNvSpPr>
          <p:nvPr/>
        </p:nvSpPr>
        <p:spPr bwMode="auto">
          <a:xfrm>
            <a:off x="6781800" y="5257800"/>
            <a:ext cx="1981200" cy="774700"/>
          </a:xfrm>
          <a:prstGeom prst="rect">
            <a:avLst/>
          </a:prstGeom>
          <a:noFill/>
          <a:ln w="9525">
            <a:noFill/>
            <a:miter lim="800000"/>
            <a:headEnd/>
            <a:tailEnd/>
          </a:ln>
        </p:spPr>
        <p:txBody>
          <a:bodyPr>
            <a:spAutoFit/>
          </a:bodyPr>
          <a:lstStyle/>
          <a:p>
            <a:r>
              <a:rPr lang="en-US" sz="900" b="0" i="1"/>
              <a:t>Source: </a:t>
            </a:r>
            <a:r>
              <a:rPr lang="en-US" sz="900" b="0"/>
              <a:t>Based on S. P. Robbins, </a:t>
            </a:r>
            <a:r>
              <a:rPr lang="en-US" sz="900" b="0" i="1"/>
              <a:t>Managing Organizational Conflict: A Nontraditional Approach </a:t>
            </a:r>
            <a:r>
              <a:rPr lang="en-US" sz="900" b="0"/>
              <a:t>(Upper Saddle River, NJ: Prentice Hall, 1974), pp. 59–89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box(in)">
                                      <p:cBhvr>
                                        <p:cTn id="7"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autoUpdateAnimBg="0"/>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14–</a:t>
            </a:r>
            <a:fld id="{CE231665-3025-4260-9FDF-5589A7C8E4C9}" type="slidenum">
              <a:rPr lang="en-US"/>
              <a:pPr/>
              <a:t>375</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Conflict Management Techniques</a:t>
            </a:r>
          </a:p>
        </p:txBody>
      </p:sp>
      <p:sp>
        <p:nvSpPr>
          <p:cNvPr id="275459" name="Text Box 3" descr="Chap01Bkgd03"/>
          <p:cNvSpPr txBox="1">
            <a:spLocks noChangeArrowheads="1"/>
          </p:cNvSpPr>
          <p:nvPr/>
        </p:nvSpPr>
        <p:spPr bwMode="blackWhite">
          <a:xfrm>
            <a:off x="914400" y="1447800"/>
            <a:ext cx="5334000" cy="2667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274320" anchor="ctr"/>
          <a:lstStyle/>
          <a:p>
            <a:pPr marL="222250" indent="-222250">
              <a:lnSpc>
                <a:spcPct val="80000"/>
              </a:lnSpc>
              <a:spcBef>
                <a:spcPct val="50000"/>
              </a:spcBef>
              <a:defRPr/>
            </a:pPr>
            <a:r>
              <a:rPr lang="en-US" sz="2400">
                <a:solidFill>
                  <a:srgbClr val="FFFFCC"/>
                </a:solidFill>
              </a:rPr>
              <a:t>Conflict Resolution Techniques</a:t>
            </a:r>
            <a:endParaRPr lang="en-US" sz="2400">
              <a:solidFill>
                <a:schemeClr val="bg1"/>
              </a:solidFill>
            </a:endParaRPr>
          </a:p>
          <a:p>
            <a:pPr marL="222250" indent="-222250">
              <a:lnSpc>
                <a:spcPct val="80000"/>
              </a:lnSpc>
              <a:spcBef>
                <a:spcPct val="50000"/>
              </a:spcBef>
              <a:buFontTx/>
              <a:buChar char="•"/>
              <a:defRPr/>
            </a:pPr>
            <a:r>
              <a:rPr lang="en-US" sz="2400">
                <a:solidFill>
                  <a:schemeClr val="bg1"/>
                </a:solidFill>
              </a:rPr>
              <a:t>Communication</a:t>
            </a:r>
          </a:p>
          <a:p>
            <a:pPr marL="222250" indent="-222250">
              <a:lnSpc>
                <a:spcPct val="80000"/>
              </a:lnSpc>
              <a:spcBef>
                <a:spcPct val="50000"/>
              </a:spcBef>
              <a:buFontTx/>
              <a:buChar char="•"/>
              <a:defRPr/>
            </a:pPr>
            <a:r>
              <a:rPr lang="en-US" sz="2400">
                <a:solidFill>
                  <a:schemeClr val="bg1"/>
                </a:solidFill>
              </a:rPr>
              <a:t>Bringing in outsiders</a:t>
            </a:r>
          </a:p>
          <a:p>
            <a:pPr marL="222250" indent="-222250">
              <a:lnSpc>
                <a:spcPct val="80000"/>
              </a:lnSpc>
              <a:spcBef>
                <a:spcPct val="50000"/>
              </a:spcBef>
              <a:buFontTx/>
              <a:buChar char="•"/>
              <a:defRPr/>
            </a:pPr>
            <a:r>
              <a:rPr lang="en-US" sz="2400">
                <a:solidFill>
                  <a:schemeClr val="bg1"/>
                </a:solidFill>
              </a:rPr>
              <a:t>Restructuring the organization</a:t>
            </a:r>
          </a:p>
          <a:p>
            <a:pPr marL="222250" indent="-222250">
              <a:lnSpc>
                <a:spcPct val="80000"/>
              </a:lnSpc>
              <a:spcBef>
                <a:spcPct val="50000"/>
              </a:spcBef>
              <a:buFontTx/>
              <a:buChar char="•"/>
              <a:defRPr/>
            </a:pPr>
            <a:r>
              <a:rPr lang="en-US" sz="2400">
                <a:solidFill>
                  <a:schemeClr val="bg1"/>
                </a:solidFill>
              </a:rPr>
              <a:t>Appointing a devil’s advocate</a:t>
            </a:r>
          </a:p>
        </p:txBody>
      </p:sp>
      <p:pic>
        <p:nvPicPr>
          <p:cNvPr id="25606" name="Picture 4" descr="bd10059_"/>
          <p:cNvPicPr>
            <a:picLocks noChangeAspect="1" noChangeArrowheads="1"/>
          </p:cNvPicPr>
          <p:nvPr/>
        </p:nvPicPr>
        <p:blipFill>
          <a:blip r:embed="rId3"/>
          <a:srcRect/>
          <a:stretch>
            <a:fillRect/>
          </a:stretch>
        </p:blipFill>
        <p:spPr bwMode="auto">
          <a:xfrm>
            <a:off x="6477000" y="3965575"/>
            <a:ext cx="1828800" cy="1825625"/>
          </a:xfrm>
          <a:prstGeom prst="rect">
            <a:avLst/>
          </a:prstGeom>
          <a:noFill/>
          <a:ln w="9525">
            <a:noFill/>
            <a:miter lim="800000"/>
            <a:headEnd/>
            <a:tailEnd/>
          </a:ln>
        </p:spPr>
      </p:pic>
      <p:sp>
        <p:nvSpPr>
          <p:cNvPr id="275461" name="Text Box 5" descr="BKGD02"/>
          <p:cNvSpPr txBox="1">
            <a:spLocks noChangeArrowheads="1"/>
          </p:cNvSpPr>
          <p:nvPr/>
        </p:nvSpPr>
        <p:spPr bwMode="blackWhite">
          <a:xfrm>
            <a:off x="6781800" y="6096000"/>
            <a:ext cx="1828800" cy="247650"/>
          </a:xfrm>
          <a:prstGeom prst="rect">
            <a:avLst/>
          </a:prstGeom>
          <a:blipFill dpi="0" rotWithShape="1">
            <a:blip r:embed="rId4"/>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–4 (cont’d)</a:t>
            </a:r>
            <a:endParaRPr lang="en-US">
              <a:solidFill>
                <a:schemeClr val="bg1"/>
              </a:solidFill>
            </a:endParaRPr>
          </a:p>
        </p:txBody>
      </p:sp>
      <p:sp>
        <p:nvSpPr>
          <p:cNvPr id="25608" name="Rectangle 6"/>
          <p:cNvSpPr>
            <a:spLocks noChangeArrowheads="1"/>
          </p:cNvSpPr>
          <p:nvPr/>
        </p:nvSpPr>
        <p:spPr bwMode="auto">
          <a:xfrm>
            <a:off x="685800" y="6145213"/>
            <a:ext cx="4876800" cy="365125"/>
          </a:xfrm>
          <a:prstGeom prst="rect">
            <a:avLst/>
          </a:prstGeom>
          <a:noFill/>
          <a:ln w="9525">
            <a:noFill/>
            <a:miter lim="800000"/>
            <a:headEnd/>
            <a:tailEnd/>
          </a:ln>
        </p:spPr>
        <p:txBody>
          <a:bodyPr>
            <a:spAutoFit/>
          </a:bodyPr>
          <a:lstStyle/>
          <a:p>
            <a:r>
              <a:rPr lang="en-US" sz="900" b="0" i="1"/>
              <a:t>Source: </a:t>
            </a:r>
            <a:r>
              <a:rPr lang="en-US" sz="900" b="0"/>
              <a:t>Based on S. P. Robbins, </a:t>
            </a:r>
            <a:r>
              <a:rPr lang="en-US" sz="900" b="0" i="1"/>
              <a:t>Managing Organizational Conflict: A Nontraditional Approach </a:t>
            </a:r>
            <a:r>
              <a:rPr lang="en-US" sz="900" b="0"/>
              <a:t>(Upper Saddle River, NJ: Prentice Hall, 1974), pp. 59–89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5459"/>
                                        </p:tgtEl>
                                        <p:attrNameLst>
                                          <p:attrName>style.visibility</p:attrName>
                                        </p:attrNameLst>
                                      </p:cBhvr>
                                      <p:to>
                                        <p:strVal val="visible"/>
                                      </p:to>
                                    </p:set>
                                    <p:animEffect transition="in" filter="box(in)">
                                      <p:cBhvr>
                                        <p:cTn id="7" dur="5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autoUpdateAnimBg="0"/>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 2005 Prentice Hall Inc. All rights reserved.</a:t>
            </a:r>
          </a:p>
        </p:txBody>
      </p:sp>
      <p:sp>
        <p:nvSpPr>
          <p:cNvPr id="26627" name="Slide Number Placeholder 4"/>
          <p:cNvSpPr>
            <a:spLocks noGrp="1"/>
          </p:cNvSpPr>
          <p:nvPr>
            <p:ph type="sldNum" sz="quarter" idx="11"/>
          </p:nvPr>
        </p:nvSpPr>
        <p:spPr>
          <a:noFill/>
        </p:spPr>
        <p:txBody>
          <a:bodyPr/>
          <a:lstStyle/>
          <a:p>
            <a:r>
              <a:rPr lang="en-US"/>
              <a:t>14–</a:t>
            </a:r>
            <a:fld id="{3008E117-D2FE-4F1B-9934-55AF3D04D82C}" type="slidenum">
              <a:rPr lang="en-US"/>
              <a:pPr/>
              <a:t>376</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Stage V: Outcomes</a:t>
            </a:r>
          </a:p>
        </p:txBody>
      </p:sp>
      <p:sp>
        <p:nvSpPr>
          <p:cNvPr id="26629" name="Rectangle 3"/>
          <p:cNvSpPr>
            <a:spLocks noGrp="1" noChangeArrowheads="1"/>
          </p:cNvSpPr>
          <p:nvPr>
            <p:ph type="body" idx="1"/>
          </p:nvPr>
        </p:nvSpPr>
        <p:spPr/>
        <p:txBody>
          <a:bodyPr>
            <a:normAutofit fontScale="85000" lnSpcReduction="20000"/>
          </a:bodyPr>
          <a:lstStyle/>
          <a:p>
            <a:pPr algn="just" rtl="0" eaLnBrk="1" hangingPunct="1">
              <a:spcBef>
                <a:spcPct val="50000"/>
              </a:spcBef>
            </a:pPr>
            <a:r>
              <a:rPr lang="en-US" smtClean="0"/>
              <a:t>Functional Outcomes from Conflict</a:t>
            </a:r>
          </a:p>
          <a:p>
            <a:pPr lvl="1" algn="just" rtl="0" eaLnBrk="1" hangingPunct="1">
              <a:spcBef>
                <a:spcPct val="50000"/>
              </a:spcBef>
            </a:pPr>
            <a:r>
              <a:rPr lang="en-US" smtClean="0"/>
              <a:t>Increased group performance</a:t>
            </a:r>
          </a:p>
          <a:p>
            <a:pPr lvl="1" algn="just" rtl="0" eaLnBrk="1" hangingPunct="1">
              <a:spcBef>
                <a:spcPct val="50000"/>
              </a:spcBef>
            </a:pPr>
            <a:r>
              <a:rPr lang="en-US" smtClean="0"/>
              <a:t>Improved quality of decisions</a:t>
            </a:r>
          </a:p>
          <a:p>
            <a:pPr lvl="1" algn="just" rtl="0" eaLnBrk="1" hangingPunct="1">
              <a:spcBef>
                <a:spcPct val="50000"/>
              </a:spcBef>
            </a:pPr>
            <a:r>
              <a:rPr lang="en-US" smtClean="0"/>
              <a:t>Stimulation of creativity and innovation</a:t>
            </a:r>
          </a:p>
          <a:p>
            <a:pPr lvl="1" algn="just" rtl="0" eaLnBrk="1" hangingPunct="1">
              <a:spcBef>
                <a:spcPct val="50000"/>
              </a:spcBef>
            </a:pPr>
            <a:r>
              <a:rPr lang="en-US" smtClean="0"/>
              <a:t>Encouragement of interest and curiosity</a:t>
            </a:r>
          </a:p>
          <a:p>
            <a:pPr lvl="1" algn="just" rtl="0" eaLnBrk="1" hangingPunct="1">
              <a:spcBef>
                <a:spcPct val="50000"/>
              </a:spcBef>
            </a:pPr>
            <a:r>
              <a:rPr lang="en-US" smtClean="0"/>
              <a:t>Provision of a medium for problem-solving</a:t>
            </a:r>
          </a:p>
          <a:p>
            <a:pPr lvl="1" algn="just" rtl="0" eaLnBrk="1" hangingPunct="1">
              <a:spcBef>
                <a:spcPct val="50000"/>
              </a:spcBef>
            </a:pPr>
            <a:r>
              <a:rPr lang="en-US" smtClean="0"/>
              <a:t>Creation of an environment for self-evaluation and change</a:t>
            </a:r>
          </a:p>
          <a:p>
            <a:pPr algn="just" rtl="0" eaLnBrk="1" hangingPunct="1">
              <a:spcBef>
                <a:spcPct val="50000"/>
              </a:spcBef>
            </a:pPr>
            <a:r>
              <a:rPr lang="en-US" smtClean="0"/>
              <a:t>Creating Functional Conflict</a:t>
            </a:r>
          </a:p>
          <a:p>
            <a:pPr lvl="1" algn="just" rtl="0" eaLnBrk="1" hangingPunct="1">
              <a:spcBef>
                <a:spcPct val="50000"/>
              </a:spcBef>
            </a:pPr>
            <a:r>
              <a:rPr lang="en-US" smtClean="0"/>
              <a:t>Reward dissent and punish conflict avoiders.</a:t>
            </a:r>
          </a:p>
          <a:p>
            <a:pPr lvl="1" algn="just" rtl="0" eaLnBrk="1" hangingPunct="1">
              <a:spcBef>
                <a:spcPct val="50000"/>
              </a:spcBef>
            </a:pPr>
            <a:endParaRPr lang="en-US" smtClean="0"/>
          </a:p>
        </p:txBody>
      </p:sp>
    </p:spTree>
  </p:cSld>
  <p:clrMapOvr>
    <a:masterClrMapping/>
  </p:clrMapOvr>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 2005 Prentice Hall Inc. All rights reserved.</a:t>
            </a:r>
          </a:p>
        </p:txBody>
      </p:sp>
      <p:sp>
        <p:nvSpPr>
          <p:cNvPr id="27651" name="Slide Number Placeholder 4"/>
          <p:cNvSpPr>
            <a:spLocks noGrp="1"/>
          </p:cNvSpPr>
          <p:nvPr>
            <p:ph type="sldNum" sz="quarter" idx="11"/>
          </p:nvPr>
        </p:nvSpPr>
        <p:spPr>
          <a:noFill/>
        </p:spPr>
        <p:txBody>
          <a:bodyPr/>
          <a:lstStyle/>
          <a:p>
            <a:r>
              <a:rPr lang="en-US"/>
              <a:t>14–</a:t>
            </a:r>
            <a:fld id="{370AB4C9-9ABD-48D2-8F1B-97A4701E7DF6}" type="slidenum">
              <a:rPr lang="en-US"/>
              <a:pPr/>
              <a:t>377</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Stage V: Outcomes</a:t>
            </a:r>
          </a:p>
        </p:txBody>
      </p:sp>
      <p:sp>
        <p:nvSpPr>
          <p:cNvPr id="27653" name="Rectangle 3"/>
          <p:cNvSpPr>
            <a:spLocks noGrp="1" noChangeArrowheads="1"/>
          </p:cNvSpPr>
          <p:nvPr>
            <p:ph type="body" idx="1"/>
          </p:nvPr>
        </p:nvSpPr>
        <p:spPr/>
        <p:txBody>
          <a:bodyPr/>
          <a:lstStyle/>
          <a:p>
            <a:pPr algn="just" rtl="0" eaLnBrk="1" hangingPunct="1">
              <a:spcBef>
                <a:spcPct val="50000"/>
              </a:spcBef>
            </a:pPr>
            <a:r>
              <a:rPr lang="en-US" smtClean="0"/>
              <a:t>Dysfunctional Outcomes from Conflict</a:t>
            </a:r>
          </a:p>
          <a:p>
            <a:pPr lvl="1" algn="just" rtl="0" eaLnBrk="1" hangingPunct="1">
              <a:spcBef>
                <a:spcPct val="50000"/>
              </a:spcBef>
            </a:pPr>
            <a:r>
              <a:rPr lang="en-US" smtClean="0"/>
              <a:t>Development of discontent</a:t>
            </a:r>
          </a:p>
          <a:p>
            <a:pPr lvl="1" algn="just" rtl="0" eaLnBrk="1" hangingPunct="1">
              <a:spcBef>
                <a:spcPct val="50000"/>
              </a:spcBef>
            </a:pPr>
            <a:r>
              <a:rPr lang="en-US" smtClean="0"/>
              <a:t>Reduced group effectiveness</a:t>
            </a:r>
          </a:p>
          <a:p>
            <a:pPr lvl="1" algn="just" rtl="0" eaLnBrk="1" hangingPunct="1">
              <a:spcBef>
                <a:spcPct val="50000"/>
              </a:spcBef>
            </a:pPr>
            <a:r>
              <a:rPr lang="en-US" smtClean="0"/>
              <a:t>Retarded communication</a:t>
            </a:r>
          </a:p>
          <a:p>
            <a:pPr lvl="1" algn="just" rtl="0" eaLnBrk="1" hangingPunct="1">
              <a:spcBef>
                <a:spcPct val="50000"/>
              </a:spcBef>
            </a:pPr>
            <a:r>
              <a:rPr lang="en-US" smtClean="0"/>
              <a:t>Reduced group cohesiveness</a:t>
            </a:r>
          </a:p>
          <a:p>
            <a:pPr lvl="1" algn="just" rtl="0" eaLnBrk="1" hangingPunct="1">
              <a:spcBef>
                <a:spcPct val="50000"/>
              </a:spcBef>
            </a:pPr>
            <a:r>
              <a:rPr lang="en-US" smtClean="0"/>
              <a:t>Infighting among group members overcomes group goals</a:t>
            </a:r>
          </a:p>
        </p:txBody>
      </p:sp>
    </p:spTree>
  </p:cSld>
  <p:clrMapOvr>
    <a:masterClrMapping/>
  </p:clrMapOvr>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14–</a:t>
            </a:r>
            <a:fld id="{7CEB6B94-E9D6-4C8D-AB30-F2F5D9DBD71B}" type="slidenum">
              <a:rPr lang="en-US"/>
              <a:pPr/>
              <a:t>378</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Negotiation</a:t>
            </a:r>
          </a:p>
        </p:txBody>
      </p:sp>
      <p:sp>
        <p:nvSpPr>
          <p:cNvPr id="278531" name="Line 3"/>
          <p:cNvSpPr>
            <a:spLocks noChangeShapeType="1"/>
          </p:cNvSpPr>
          <p:nvPr/>
        </p:nvSpPr>
        <p:spPr bwMode="auto">
          <a:xfrm>
            <a:off x="914400" y="3200400"/>
            <a:ext cx="7315200" cy="0"/>
          </a:xfrm>
          <a:prstGeom prst="line">
            <a:avLst/>
          </a:prstGeom>
          <a:noFill/>
          <a:ln w="38100">
            <a:solidFill>
              <a:srgbClr val="CC3300"/>
            </a:solidFill>
            <a:round/>
            <a:headEnd/>
            <a:tailEnd/>
          </a:ln>
        </p:spPr>
        <p:txBody>
          <a:bodyPr/>
          <a:lstStyle/>
          <a:p>
            <a:endParaRPr lang="fa-IR"/>
          </a:p>
        </p:txBody>
      </p:sp>
      <p:pic>
        <p:nvPicPr>
          <p:cNvPr id="28678" name="Picture 4" descr="PE01837_"/>
          <p:cNvPicPr>
            <a:picLocks noChangeAspect="1" noChangeArrowheads="1"/>
          </p:cNvPicPr>
          <p:nvPr/>
        </p:nvPicPr>
        <p:blipFill>
          <a:blip r:embed="rId2"/>
          <a:srcRect/>
          <a:stretch>
            <a:fillRect/>
          </a:stretch>
        </p:blipFill>
        <p:spPr bwMode="auto">
          <a:xfrm>
            <a:off x="5105400" y="3733800"/>
            <a:ext cx="2543175" cy="2667000"/>
          </a:xfrm>
          <a:prstGeom prst="rect">
            <a:avLst/>
          </a:prstGeom>
          <a:noFill/>
          <a:ln w="9525">
            <a:noFill/>
            <a:miter lim="800000"/>
            <a:headEnd/>
            <a:tailEnd/>
          </a:ln>
        </p:spPr>
      </p:pic>
      <p:sp>
        <p:nvSpPr>
          <p:cNvPr id="28679" name="Text Box 5"/>
          <p:cNvSpPr txBox="1">
            <a:spLocks noChangeArrowheads="1"/>
          </p:cNvSpPr>
          <p:nvPr/>
        </p:nvSpPr>
        <p:spPr bwMode="auto">
          <a:xfrm>
            <a:off x="838200" y="1295400"/>
            <a:ext cx="7391400" cy="1735138"/>
          </a:xfrm>
          <a:prstGeom prst="rect">
            <a:avLst/>
          </a:prstGeom>
          <a:noFill/>
          <a:ln w="9525">
            <a:noFill/>
            <a:miter lim="800000"/>
            <a:headEnd/>
            <a:tailEnd/>
          </a:ln>
        </p:spPr>
        <p:txBody>
          <a:bodyPr>
            <a:spAutoFit/>
          </a:bodyPr>
          <a:lstStyle/>
          <a:p>
            <a:pPr>
              <a:spcBef>
                <a:spcPct val="50000"/>
              </a:spcBef>
            </a:pPr>
            <a:r>
              <a:rPr lang="en-US" sz="2400"/>
              <a:t>Negotiation</a:t>
            </a:r>
          </a:p>
          <a:p>
            <a:pPr>
              <a:spcBef>
                <a:spcPct val="50000"/>
              </a:spcBef>
            </a:pPr>
            <a:r>
              <a:rPr lang="en-US" sz="2400" b="0">
                <a:latin typeface="Tahoma" pitchFamily="34" charset="0"/>
              </a:rPr>
              <a:t>A process in which two or more parties exchange goods or services and attempt to agree on the exchange rate for them.</a:t>
            </a:r>
          </a:p>
        </p:txBody>
      </p:sp>
      <p:sp>
        <p:nvSpPr>
          <p:cNvPr id="28680" name="Text Box 6"/>
          <p:cNvSpPr txBox="1">
            <a:spLocks noChangeArrowheads="1"/>
          </p:cNvSpPr>
          <p:nvPr/>
        </p:nvSpPr>
        <p:spPr bwMode="auto">
          <a:xfrm>
            <a:off x="914400" y="3522663"/>
            <a:ext cx="4038600" cy="2465387"/>
          </a:xfrm>
          <a:prstGeom prst="rect">
            <a:avLst/>
          </a:prstGeom>
          <a:noFill/>
          <a:ln w="9525">
            <a:noFill/>
            <a:miter lim="800000"/>
            <a:headEnd/>
            <a:tailEnd/>
          </a:ln>
        </p:spPr>
        <p:txBody>
          <a:bodyPr>
            <a:spAutoFit/>
          </a:bodyPr>
          <a:lstStyle/>
          <a:p>
            <a:pPr>
              <a:spcBef>
                <a:spcPct val="50000"/>
              </a:spcBef>
            </a:pPr>
            <a:r>
              <a:rPr lang="en-US" sz="2400"/>
              <a:t>BATNA</a:t>
            </a:r>
          </a:p>
          <a:p>
            <a:pPr>
              <a:spcBef>
                <a:spcPct val="50000"/>
              </a:spcBef>
            </a:pPr>
            <a:r>
              <a:rPr lang="en-US" sz="2400" b="0">
                <a:latin typeface="Tahoma" pitchFamily="34" charset="0"/>
              </a:rPr>
              <a:t>The </a:t>
            </a:r>
            <a:r>
              <a:rPr lang="en-US" sz="2400">
                <a:solidFill>
                  <a:srgbClr val="CC3300"/>
                </a:solidFill>
                <a:latin typeface="Tahoma" pitchFamily="34" charset="0"/>
              </a:rPr>
              <a:t>B</a:t>
            </a:r>
            <a:r>
              <a:rPr lang="en-US" sz="2400" b="0">
                <a:latin typeface="Tahoma" pitchFamily="34" charset="0"/>
              </a:rPr>
              <a:t>est </a:t>
            </a:r>
            <a:r>
              <a:rPr lang="en-US" sz="2400">
                <a:solidFill>
                  <a:srgbClr val="CC3300"/>
                </a:solidFill>
                <a:latin typeface="Tahoma" pitchFamily="34" charset="0"/>
              </a:rPr>
              <a:t>A</a:t>
            </a:r>
            <a:r>
              <a:rPr lang="en-US" sz="2400" b="0">
                <a:latin typeface="Tahoma" pitchFamily="34" charset="0"/>
              </a:rPr>
              <a:t>lternative </a:t>
            </a:r>
            <a:r>
              <a:rPr lang="en-US" sz="2400">
                <a:solidFill>
                  <a:srgbClr val="CC3300"/>
                </a:solidFill>
                <a:latin typeface="Tahoma" pitchFamily="34" charset="0"/>
              </a:rPr>
              <a:t>T</a:t>
            </a:r>
            <a:r>
              <a:rPr lang="en-US" sz="2400" b="0">
                <a:latin typeface="Tahoma" pitchFamily="34" charset="0"/>
              </a:rPr>
              <a:t>o a </a:t>
            </a:r>
            <a:r>
              <a:rPr lang="en-US" sz="2400">
                <a:solidFill>
                  <a:srgbClr val="CC3300"/>
                </a:solidFill>
                <a:latin typeface="Tahoma" pitchFamily="34" charset="0"/>
              </a:rPr>
              <a:t>N</a:t>
            </a:r>
            <a:r>
              <a:rPr lang="en-US" sz="2400" b="0">
                <a:latin typeface="Tahoma" pitchFamily="34" charset="0"/>
              </a:rPr>
              <a:t>egotiated </a:t>
            </a:r>
            <a:r>
              <a:rPr lang="en-US" sz="2400">
                <a:solidFill>
                  <a:srgbClr val="CC3300"/>
                </a:solidFill>
                <a:latin typeface="Tahoma" pitchFamily="34" charset="0"/>
              </a:rPr>
              <a:t>A</a:t>
            </a:r>
            <a:r>
              <a:rPr lang="en-US" sz="2400" b="0">
                <a:latin typeface="Tahoma" pitchFamily="34" charset="0"/>
              </a:rPr>
              <a:t>greement; the lowest acceptable value (outcome) to an individual for a negotiated agreement.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8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p>
            <a:r>
              <a:rPr lang="en-US"/>
              <a:t>© 2005 Prentice Hall Inc. All rights reserved.</a:t>
            </a:r>
          </a:p>
        </p:txBody>
      </p:sp>
      <p:sp>
        <p:nvSpPr>
          <p:cNvPr id="29699" name="Slide Number Placeholder 3"/>
          <p:cNvSpPr>
            <a:spLocks noGrp="1"/>
          </p:cNvSpPr>
          <p:nvPr>
            <p:ph type="sldNum" sz="quarter" idx="11"/>
          </p:nvPr>
        </p:nvSpPr>
        <p:spPr>
          <a:noFill/>
        </p:spPr>
        <p:txBody>
          <a:bodyPr/>
          <a:lstStyle/>
          <a:p>
            <a:r>
              <a:rPr lang="en-US"/>
              <a:t>14–</a:t>
            </a:r>
            <a:fld id="{A6C002EF-EB8A-46CE-8135-C4529CB20936}" type="slidenum">
              <a:rPr lang="en-US"/>
              <a:pPr/>
              <a:t>379</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Bargaining Strategies</a:t>
            </a:r>
          </a:p>
        </p:txBody>
      </p:sp>
      <p:sp>
        <p:nvSpPr>
          <p:cNvPr id="279555" name="Line 3"/>
          <p:cNvSpPr>
            <a:spLocks noChangeShapeType="1"/>
          </p:cNvSpPr>
          <p:nvPr/>
        </p:nvSpPr>
        <p:spPr bwMode="auto">
          <a:xfrm>
            <a:off x="914400" y="2895600"/>
            <a:ext cx="7391400" cy="0"/>
          </a:xfrm>
          <a:prstGeom prst="line">
            <a:avLst/>
          </a:prstGeom>
          <a:noFill/>
          <a:ln w="38100">
            <a:solidFill>
              <a:srgbClr val="CC3300"/>
            </a:solidFill>
            <a:round/>
            <a:headEnd/>
            <a:tailEnd/>
          </a:ln>
        </p:spPr>
        <p:txBody>
          <a:bodyPr/>
          <a:lstStyle/>
          <a:p>
            <a:endParaRPr lang="fa-IR"/>
          </a:p>
        </p:txBody>
      </p:sp>
      <p:pic>
        <p:nvPicPr>
          <p:cNvPr id="29702" name="Picture 4" descr="bd20207_"/>
          <p:cNvPicPr>
            <a:picLocks noChangeAspect="1" noChangeArrowheads="1"/>
          </p:cNvPicPr>
          <p:nvPr/>
        </p:nvPicPr>
        <p:blipFill>
          <a:blip r:embed="rId2"/>
          <a:srcRect/>
          <a:stretch>
            <a:fillRect/>
          </a:stretch>
        </p:blipFill>
        <p:spPr bwMode="auto">
          <a:xfrm>
            <a:off x="4953000" y="4560888"/>
            <a:ext cx="3352800" cy="1839912"/>
          </a:xfrm>
          <a:prstGeom prst="rect">
            <a:avLst/>
          </a:prstGeom>
          <a:noFill/>
          <a:ln w="9525">
            <a:noFill/>
            <a:miter lim="800000"/>
            <a:headEnd/>
            <a:tailEnd/>
          </a:ln>
        </p:spPr>
      </p:pic>
      <p:sp>
        <p:nvSpPr>
          <p:cNvPr id="29703" name="Text Box 5"/>
          <p:cNvSpPr txBox="1">
            <a:spLocks noChangeArrowheads="1"/>
          </p:cNvSpPr>
          <p:nvPr/>
        </p:nvSpPr>
        <p:spPr bwMode="auto">
          <a:xfrm>
            <a:off x="914400" y="1295400"/>
            <a:ext cx="7315200" cy="1370013"/>
          </a:xfrm>
          <a:prstGeom prst="rect">
            <a:avLst/>
          </a:prstGeom>
          <a:noFill/>
          <a:ln w="9525">
            <a:noFill/>
            <a:miter lim="800000"/>
            <a:headEnd/>
            <a:tailEnd/>
          </a:ln>
        </p:spPr>
        <p:txBody>
          <a:bodyPr>
            <a:spAutoFit/>
          </a:bodyPr>
          <a:lstStyle/>
          <a:p>
            <a:pPr>
              <a:spcBef>
                <a:spcPct val="50000"/>
              </a:spcBef>
            </a:pPr>
            <a:r>
              <a:rPr lang="en-US" sz="2400"/>
              <a:t>Distributive Bargaining</a:t>
            </a:r>
          </a:p>
          <a:p>
            <a:pPr>
              <a:spcBef>
                <a:spcPct val="50000"/>
              </a:spcBef>
            </a:pPr>
            <a:r>
              <a:rPr lang="en-US" sz="2400" b="0">
                <a:latin typeface="Tahoma" pitchFamily="34" charset="0"/>
              </a:rPr>
              <a:t>Negotiation that seeks to divide up a fixed amount of resources; a win-lose situation.</a:t>
            </a:r>
          </a:p>
        </p:txBody>
      </p:sp>
      <p:sp>
        <p:nvSpPr>
          <p:cNvPr id="29704" name="Text Box 6"/>
          <p:cNvSpPr txBox="1">
            <a:spLocks noChangeArrowheads="1"/>
          </p:cNvSpPr>
          <p:nvPr/>
        </p:nvSpPr>
        <p:spPr bwMode="auto">
          <a:xfrm>
            <a:off x="914400" y="3125788"/>
            <a:ext cx="7315200" cy="1370012"/>
          </a:xfrm>
          <a:prstGeom prst="rect">
            <a:avLst/>
          </a:prstGeom>
          <a:noFill/>
          <a:ln w="9525">
            <a:noFill/>
            <a:miter lim="800000"/>
            <a:headEnd/>
            <a:tailEnd/>
          </a:ln>
        </p:spPr>
        <p:txBody>
          <a:bodyPr>
            <a:spAutoFit/>
          </a:bodyPr>
          <a:lstStyle/>
          <a:p>
            <a:pPr>
              <a:spcBef>
                <a:spcPct val="50000"/>
              </a:spcBef>
            </a:pPr>
            <a:r>
              <a:rPr lang="en-US" sz="2400"/>
              <a:t>Integrative Bargaining</a:t>
            </a:r>
          </a:p>
          <a:p>
            <a:pPr>
              <a:spcBef>
                <a:spcPct val="50000"/>
              </a:spcBef>
            </a:pPr>
            <a:r>
              <a:rPr lang="en-US" sz="2400" b="0">
                <a:latin typeface="Tahoma" pitchFamily="34" charset="0"/>
              </a:rPr>
              <a:t>Negotiation that seeks one or more settlements that can create a win-win solution.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9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 2005 Prentice Hall Inc. All rights reserved.</a:t>
            </a:r>
          </a:p>
        </p:txBody>
      </p:sp>
      <p:sp>
        <p:nvSpPr>
          <p:cNvPr id="18435" name="Slide Number Placeholder 4"/>
          <p:cNvSpPr>
            <a:spLocks noGrp="1"/>
          </p:cNvSpPr>
          <p:nvPr>
            <p:ph type="sldNum" sz="quarter" idx="11"/>
          </p:nvPr>
        </p:nvSpPr>
        <p:spPr>
          <a:noFill/>
        </p:spPr>
        <p:txBody>
          <a:bodyPr/>
          <a:lstStyle/>
          <a:p>
            <a:r>
              <a:rPr lang="en-US"/>
              <a:t>2–</a:t>
            </a:r>
            <a:fld id="{22345291-54C0-41BB-983C-8ECBA2CEC233}" type="slidenum">
              <a:rPr lang="en-US"/>
              <a:pPr/>
              <a:t>38</a:t>
            </a:fld>
            <a:endParaRPr lang="en-US"/>
          </a:p>
        </p:txBody>
      </p:sp>
      <p:sp>
        <p:nvSpPr>
          <p:cNvPr id="198658" name="Rectangle 2"/>
          <p:cNvSpPr>
            <a:spLocks noGrp="1" noChangeArrowheads="1"/>
          </p:cNvSpPr>
          <p:nvPr>
            <p:ph type="title"/>
          </p:nvPr>
        </p:nvSpPr>
        <p:spPr/>
        <p:txBody>
          <a:bodyPr/>
          <a:lstStyle/>
          <a:p>
            <a:pPr algn="just" rtl="0" eaLnBrk="1" hangingPunct="1">
              <a:defRPr/>
            </a:pPr>
            <a:r>
              <a:rPr lang="en-US" smtClean="0"/>
              <a:t>Types of Reinforcement</a:t>
            </a:r>
          </a:p>
        </p:txBody>
      </p:sp>
      <p:sp>
        <p:nvSpPr>
          <p:cNvPr id="18437" name="Rectangle 3"/>
          <p:cNvSpPr>
            <a:spLocks noGrp="1" noChangeArrowheads="1"/>
          </p:cNvSpPr>
          <p:nvPr>
            <p:ph type="body" idx="1"/>
          </p:nvPr>
        </p:nvSpPr>
        <p:spPr/>
        <p:txBody>
          <a:bodyPr>
            <a:normAutofit fontScale="92500" lnSpcReduction="20000"/>
          </a:bodyPr>
          <a:lstStyle/>
          <a:p>
            <a:pPr algn="just" rtl="0" eaLnBrk="1" hangingPunct="1"/>
            <a:r>
              <a:rPr lang="en-US" dirty="0" smtClean="0"/>
              <a:t>Positive reinforcement</a:t>
            </a:r>
          </a:p>
          <a:p>
            <a:pPr lvl="1" algn="just" rtl="0" eaLnBrk="1" hangingPunct="1"/>
            <a:r>
              <a:rPr lang="en-US" dirty="0" smtClean="0"/>
              <a:t>Providing a reward for a desired behavior.</a:t>
            </a:r>
          </a:p>
          <a:p>
            <a:pPr algn="just" rtl="0" eaLnBrk="1" hangingPunct="1"/>
            <a:r>
              <a:rPr lang="en-US" dirty="0" smtClean="0"/>
              <a:t>Negative reinforcement</a:t>
            </a:r>
          </a:p>
          <a:p>
            <a:pPr lvl="1" algn="just" rtl="0" eaLnBrk="1" hangingPunct="1"/>
            <a:r>
              <a:rPr lang="en-US" dirty="0" smtClean="0"/>
              <a:t>Removing an unpleasant consequence when the desired behavior occurs.</a:t>
            </a:r>
          </a:p>
          <a:p>
            <a:pPr algn="just" rtl="0" eaLnBrk="1" hangingPunct="1"/>
            <a:r>
              <a:rPr lang="en-US" dirty="0" smtClean="0"/>
              <a:t>Punishment</a:t>
            </a:r>
          </a:p>
          <a:p>
            <a:pPr lvl="1" algn="just" rtl="0" eaLnBrk="1" hangingPunct="1"/>
            <a:r>
              <a:rPr lang="en-US" dirty="0" smtClean="0"/>
              <a:t>Applying an undesirable condition to eliminate an undesirable behavior.</a:t>
            </a:r>
          </a:p>
          <a:p>
            <a:pPr algn="just" rtl="0" eaLnBrk="1" hangingPunct="1"/>
            <a:r>
              <a:rPr lang="en-US" dirty="0" smtClean="0"/>
              <a:t>Extinction</a:t>
            </a:r>
          </a:p>
          <a:p>
            <a:pPr lvl="1" algn="just" rtl="0" eaLnBrk="1" hangingPunct="1"/>
            <a:r>
              <a:rPr lang="en-US" dirty="0" smtClean="0"/>
              <a:t>Withholding reinforcement of a behavior to cause its cessation.</a:t>
            </a:r>
          </a:p>
        </p:txBody>
      </p:sp>
    </p:spTree>
  </p:cSld>
  <p:clrMapOvr>
    <a:masterClrMapping/>
  </p:clrMapOvr>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14–</a:t>
            </a:r>
            <a:fld id="{FD44AF42-D3E0-4E61-9311-D4609E8842B2}" type="slidenum">
              <a:rPr lang="en-US"/>
              <a:pPr/>
              <a:t>380</a:t>
            </a:fld>
            <a:endParaRPr lang="en-US"/>
          </a:p>
        </p:txBody>
      </p:sp>
      <p:sp>
        <p:nvSpPr>
          <p:cNvPr id="280578" name="Rectangle 2"/>
          <p:cNvSpPr>
            <a:spLocks noGrp="1" noChangeArrowheads="1"/>
          </p:cNvSpPr>
          <p:nvPr>
            <p:ph type="title"/>
          </p:nvPr>
        </p:nvSpPr>
        <p:spPr/>
        <p:txBody>
          <a:bodyPr>
            <a:normAutofit fontScale="90000"/>
          </a:bodyPr>
          <a:lstStyle/>
          <a:p>
            <a:pPr algn="just" rtl="0" eaLnBrk="1" hangingPunct="1">
              <a:defRPr/>
            </a:pPr>
            <a:r>
              <a:rPr lang="en-US" smtClean="0"/>
              <a:t>Distributive Versus Integrative Bargaining</a:t>
            </a:r>
          </a:p>
        </p:txBody>
      </p:sp>
      <p:sp>
        <p:nvSpPr>
          <p:cNvPr id="280581"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–5</a:t>
            </a:r>
            <a:endParaRPr lang="en-US">
              <a:solidFill>
                <a:schemeClr val="bg1"/>
              </a:solidFill>
            </a:endParaRPr>
          </a:p>
        </p:txBody>
      </p:sp>
      <p:sp>
        <p:nvSpPr>
          <p:cNvPr id="30726" name="Rectangle 8"/>
          <p:cNvSpPr>
            <a:spLocks noChangeArrowheads="1"/>
          </p:cNvSpPr>
          <p:nvPr/>
        </p:nvSpPr>
        <p:spPr bwMode="auto">
          <a:xfrm>
            <a:off x="914400" y="1600200"/>
            <a:ext cx="7543800" cy="2855913"/>
          </a:xfrm>
          <a:prstGeom prst="rect">
            <a:avLst/>
          </a:prstGeom>
          <a:noFill/>
          <a:ln w="9525">
            <a:noFill/>
            <a:miter lim="800000"/>
            <a:headEnd/>
            <a:tailEnd/>
          </a:ln>
        </p:spPr>
        <p:txBody>
          <a:bodyPr>
            <a:spAutoFit/>
          </a:bodyPr>
          <a:lstStyle/>
          <a:p>
            <a:pPr>
              <a:spcBef>
                <a:spcPct val="50000"/>
              </a:spcBef>
              <a:tabLst>
                <a:tab pos="2398713" algn="l"/>
                <a:tab pos="4916488" algn="l"/>
              </a:tabLst>
            </a:pPr>
            <a:r>
              <a:rPr lang="en-US" sz="1600">
                <a:solidFill>
                  <a:srgbClr val="000000"/>
                </a:solidFill>
                <a:latin typeface="Frutiger" charset="0"/>
              </a:rPr>
              <a:t>Bargaining </a:t>
            </a:r>
            <a:r>
              <a:rPr lang="en-US" sz="1600" b="0">
                <a:solidFill>
                  <a:srgbClr val="000000"/>
                </a:solidFill>
                <a:latin typeface="Frutiger" charset="0"/>
              </a:rPr>
              <a:t>	</a:t>
            </a:r>
            <a:r>
              <a:rPr lang="en-US" sz="1600">
                <a:solidFill>
                  <a:srgbClr val="000000"/>
                </a:solidFill>
                <a:latin typeface="Frutiger" charset="0"/>
              </a:rPr>
              <a:t>Distributive </a:t>
            </a:r>
            <a:r>
              <a:rPr lang="en-US" sz="1600" b="0">
                <a:solidFill>
                  <a:srgbClr val="000000"/>
                </a:solidFill>
                <a:latin typeface="Frutiger" charset="0"/>
              </a:rPr>
              <a:t>	</a:t>
            </a:r>
            <a:r>
              <a:rPr lang="en-US" sz="1600">
                <a:solidFill>
                  <a:srgbClr val="000000"/>
                </a:solidFill>
                <a:latin typeface="Frutiger" charset="0"/>
              </a:rPr>
              <a:t>Integrative</a:t>
            </a:r>
            <a:br>
              <a:rPr lang="en-US" sz="1600">
                <a:solidFill>
                  <a:srgbClr val="000000"/>
                </a:solidFill>
                <a:latin typeface="Frutiger" charset="0"/>
              </a:rPr>
            </a:br>
            <a:r>
              <a:rPr lang="en-US" sz="1600">
                <a:solidFill>
                  <a:srgbClr val="000000"/>
                </a:solidFill>
                <a:latin typeface="Frutiger" charset="0"/>
              </a:rPr>
              <a:t>Characteristic </a:t>
            </a:r>
            <a:r>
              <a:rPr lang="en-US" sz="1600" b="0">
                <a:solidFill>
                  <a:srgbClr val="000000"/>
                </a:solidFill>
                <a:latin typeface="Frutiger" charset="0"/>
              </a:rPr>
              <a:t>	</a:t>
            </a:r>
            <a:r>
              <a:rPr lang="en-US" sz="1600">
                <a:solidFill>
                  <a:srgbClr val="000000"/>
                </a:solidFill>
                <a:latin typeface="Frutiger" charset="0"/>
              </a:rPr>
              <a:t>Characteristic </a:t>
            </a:r>
            <a:r>
              <a:rPr lang="en-US" sz="1600" b="0">
                <a:solidFill>
                  <a:srgbClr val="000000"/>
                </a:solidFill>
                <a:latin typeface="Frutiger" charset="0"/>
              </a:rPr>
              <a:t>	</a:t>
            </a:r>
            <a:r>
              <a:rPr lang="en-US" sz="1600">
                <a:solidFill>
                  <a:srgbClr val="000000"/>
                </a:solidFill>
                <a:latin typeface="Frutiger" charset="0"/>
              </a:rPr>
              <a:t>Characteristic</a:t>
            </a:r>
          </a:p>
          <a:p>
            <a:pPr>
              <a:spcBef>
                <a:spcPct val="50000"/>
              </a:spcBef>
              <a:tabLst>
                <a:tab pos="2398713" algn="l"/>
                <a:tab pos="4916488" algn="l"/>
              </a:tabLst>
            </a:pPr>
            <a:r>
              <a:rPr lang="en-US" sz="1400">
                <a:solidFill>
                  <a:srgbClr val="000000"/>
                </a:solidFill>
                <a:latin typeface="Frutiger" charset="0"/>
              </a:rPr>
              <a:t> </a:t>
            </a:r>
            <a:r>
              <a:rPr lang="en-US" sz="1400" b="0">
                <a:solidFill>
                  <a:srgbClr val="000000"/>
                </a:solidFill>
                <a:latin typeface="Frutiger" charset="0"/>
              </a:rPr>
              <a:t>	</a:t>
            </a:r>
          </a:p>
          <a:p>
            <a:pPr>
              <a:spcBef>
                <a:spcPct val="50000"/>
              </a:spcBef>
              <a:tabLst>
                <a:tab pos="2398713" algn="l"/>
                <a:tab pos="4916488" algn="l"/>
              </a:tabLst>
            </a:pPr>
            <a:r>
              <a:rPr lang="en-US" sz="1600" b="0">
                <a:solidFill>
                  <a:srgbClr val="000000"/>
                </a:solidFill>
                <a:latin typeface="Frutiger" charset="0"/>
              </a:rPr>
              <a:t>Available resources 	Fixed amount of 	Variable amount of</a:t>
            </a:r>
            <a:br>
              <a:rPr lang="en-US" sz="1600" b="0">
                <a:solidFill>
                  <a:srgbClr val="000000"/>
                </a:solidFill>
                <a:latin typeface="Frutiger" charset="0"/>
              </a:rPr>
            </a:br>
            <a:r>
              <a:rPr lang="en-US" sz="1600" b="0">
                <a:latin typeface="Frutiger" charset="0"/>
              </a:rPr>
              <a:t>	</a:t>
            </a:r>
            <a:r>
              <a:rPr lang="en-US" sz="1600" b="0">
                <a:solidFill>
                  <a:srgbClr val="000000"/>
                </a:solidFill>
                <a:latin typeface="Frutiger" charset="0"/>
              </a:rPr>
              <a:t>resources to be divided 	resources to be divided</a:t>
            </a:r>
          </a:p>
          <a:p>
            <a:pPr>
              <a:spcBef>
                <a:spcPct val="50000"/>
              </a:spcBef>
              <a:tabLst>
                <a:tab pos="2398713" algn="l"/>
                <a:tab pos="4916488" algn="l"/>
              </a:tabLst>
            </a:pPr>
            <a:r>
              <a:rPr lang="en-US" sz="1600" b="0">
                <a:solidFill>
                  <a:srgbClr val="000000"/>
                </a:solidFill>
                <a:latin typeface="Frutiger" charset="0"/>
              </a:rPr>
              <a:t>Primary motivations 	I win, you lose 	I win, you win</a:t>
            </a:r>
          </a:p>
          <a:p>
            <a:pPr>
              <a:spcBef>
                <a:spcPct val="50000"/>
              </a:spcBef>
              <a:tabLst>
                <a:tab pos="2398713" algn="l"/>
                <a:tab pos="4916488" algn="l"/>
              </a:tabLst>
            </a:pPr>
            <a:r>
              <a:rPr lang="en-US" sz="1600" b="0">
                <a:solidFill>
                  <a:srgbClr val="000000"/>
                </a:solidFill>
                <a:latin typeface="Frutiger" charset="0"/>
              </a:rPr>
              <a:t>Primary interests 	Opposed to each other 	Convergent or congruent</a:t>
            </a:r>
            <a:br>
              <a:rPr lang="en-US" sz="1600" b="0">
                <a:solidFill>
                  <a:srgbClr val="000000"/>
                </a:solidFill>
                <a:latin typeface="Frutiger" charset="0"/>
              </a:rPr>
            </a:br>
            <a:r>
              <a:rPr lang="en-US" sz="1600" b="0">
                <a:solidFill>
                  <a:srgbClr val="000000"/>
                </a:solidFill>
                <a:latin typeface="Frutiger" charset="0"/>
              </a:rPr>
              <a:t>		with each other</a:t>
            </a:r>
          </a:p>
          <a:p>
            <a:pPr>
              <a:spcBef>
                <a:spcPct val="50000"/>
              </a:spcBef>
              <a:tabLst>
                <a:tab pos="2398713" algn="l"/>
                <a:tab pos="4916488" algn="l"/>
              </a:tabLst>
            </a:pPr>
            <a:r>
              <a:rPr lang="en-US" sz="1600" b="0">
                <a:solidFill>
                  <a:srgbClr val="000000"/>
                </a:solidFill>
                <a:latin typeface="Frutiger" charset="0"/>
              </a:rPr>
              <a:t>Focus of relationships 	Short term 	Long term</a:t>
            </a:r>
            <a:endParaRPr lang="en-US" sz="1600" b="0">
              <a:latin typeface="Frutiger" charset="0"/>
            </a:endParaRPr>
          </a:p>
        </p:txBody>
      </p:sp>
      <p:sp>
        <p:nvSpPr>
          <p:cNvPr id="30727" name="Rectangle 9"/>
          <p:cNvSpPr>
            <a:spLocks noChangeArrowheads="1"/>
          </p:cNvSpPr>
          <p:nvPr/>
        </p:nvSpPr>
        <p:spPr bwMode="auto">
          <a:xfrm>
            <a:off x="685800" y="6270625"/>
            <a:ext cx="5156200" cy="228600"/>
          </a:xfrm>
          <a:prstGeom prst="rect">
            <a:avLst/>
          </a:prstGeom>
          <a:noFill/>
          <a:ln w="9525">
            <a:noFill/>
            <a:miter lim="800000"/>
            <a:headEnd/>
            <a:tailEnd/>
          </a:ln>
        </p:spPr>
        <p:txBody>
          <a:bodyPr wrap="none">
            <a:spAutoFit/>
          </a:bodyPr>
          <a:lstStyle/>
          <a:p>
            <a:r>
              <a:rPr lang="en-US" sz="900" b="0" i="1"/>
              <a:t>Source: </a:t>
            </a:r>
            <a:r>
              <a:rPr lang="en-US" sz="900" b="0"/>
              <a:t>Based on R. J. Lewicki and J. A. Litterer, </a:t>
            </a:r>
            <a:r>
              <a:rPr lang="en-US" sz="900" b="0" i="1"/>
              <a:t>Negotiation </a:t>
            </a:r>
            <a:r>
              <a:rPr lang="en-US" sz="900" b="0"/>
              <a:t>(Homewood, IL: Irwin, 1985), p. 280.</a:t>
            </a:r>
          </a:p>
        </p:txBody>
      </p:sp>
      <p:sp>
        <p:nvSpPr>
          <p:cNvPr id="30728" name="Line 10"/>
          <p:cNvSpPr>
            <a:spLocks noChangeShapeType="1"/>
          </p:cNvSpPr>
          <p:nvPr/>
        </p:nvSpPr>
        <p:spPr bwMode="auto">
          <a:xfrm>
            <a:off x="914400" y="2332038"/>
            <a:ext cx="7391400" cy="1587"/>
          </a:xfrm>
          <a:prstGeom prst="line">
            <a:avLst/>
          </a:prstGeom>
          <a:noFill/>
          <a:ln w="28575">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2"/>
          <p:cNvSpPr>
            <a:spLocks noGrp="1"/>
          </p:cNvSpPr>
          <p:nvPr>
            <p:ph type="ftr" sz="quarter" idx="10"/>
          </p:nvPr>
        </p:nvSpPr>
        <p:spPr>
          <a:noFill/>
        </p:spPr>
        <p:txBody>
          <a:bodyPr/>
          <a:lstStyle/>
          <a:p>
            <a:r>
              <a:rPr lang="en-US"/>
              <a:t>© 2005 Prentice Hall Inc. All rights reserved.</a:t>
            </a:r>
          </a:p>
        </p:txBody>
      </p:sp>
      <p:sp>
        <p:nvSpPr>
          <p:cNvPr id="4100" name="Slide Number Placeholder 3"/>
          <p:cNvSpPr>
            <a:spLocks noGrp="1"/>
          </p:cNvSpPr>
          <p:nvPr>
            <p:ph type="sldNum" sz="quarter" idx="11"/>
          </p:nvPr>
        </p:nvSpPr>
        <p:spPr>
          <a:noFill/>
        </p:spPr>
        <p:txBody>
          <a:bodyPr/>
          <a:lstStyle/>
          <a:p>
            <a:r>
              <a:rPr lang="en-US"/>
              <a:t>14–</a:t>
            </a:r>
            <a:fld id="{5EE8895A-57CE-4C08-ACF1-0B25398019BE}" type="slidenum">
              <a:rPr lang="en-US"/>
              <a:pPr/>
              <a:t>381</a:t>
            </a:fld>
            <a:endParaRPr lang="en-US"/>
          </a:p>
        </p:txBody>
      </p:sp>
      <p:sp>
        <p:nvSpPr>
          <p:cNvPr id="281602" name="Rectangle 2"/>
          <p:cNvSpPr>
            <a:spLocks noGrp="1" noChangeArrowheads="1"/>
          </p:cNvSpPr>
          <p:nvPr>
            <p:ph type="title"/>
          </p:nvPr>
        </p:nvSpPr>
        <p:spPr/>
        <p:txBody>
          <a:bodyPr/>
          <a:lstStyle/>
          <a:p>
            <a:pPr algn="just" rtl="0" eaLnBrk="1" hangingPunct="1">
              <a:defRPr/>
            </a:pPr>
            <a:r>
              <a:rPr lang="en-US" smtClean="0"/>
              <a:t>Staking Out the Bargaining Zone</a:t>
            </a:r>
          </a:p>
        </p:txBody>
      </p:sp>
      <p:sp>
        <p:nvSpPr>
          <p:cNvPr id="281604"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–6</a:t>
            </a:r>
            <a:endParaRPr lang="en-US">
              <a:solidFill>
                <a:schemeClr val="bg1"/>
              </a:solidFill>
            </a:endParaRPr>
          </a:p>
        </p:txBody>
      </p:sp>
      <p:graphicFrame>
        <p:nvGraphicFramePr>
          <p:cNvPr id="4098" name="Object 5"/>
          <p:cNvGraphicFramePr>
            <a:graphicFrameLocks noChangeAspect="1"/>
          </p:cNvGraphicFramePr>
          <p:nvPr/>
        </p:nvGraphicFramePr>
        <p:xfrm>
          <a:off x="762000" y="1524000"/>
          <a:ext cx="7620000" cy="2139950"/>
        </p:xfrm>
        <a:graphic>
          <a:graphicData uri="http://schemas.openxmlformats.org/presentationml/2006/ole">
            <mc:AlternateContent xmlns:mc="http://schemas.openxmlformats.org/markup-compatibility/2006">
              <mc:Choice xmlns:v="urn:schemas-microsoft-com:vml" Requires="v">
                <p:oleObj spid="_x0000_s296967" name="Photo Editor Photo" r:id="rId4" imgW="7400000" imgH="2076740" progId="">
                  <p:embed/>
                </p:oleObj>
              </mc:Choice>
              <mc:Fallback>
                <p:oleObj name="Photo Editor Photo" r:id="rId4" imgW="7400000" imgH="207674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6200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2"/>
          <p:cNvSpPr>
            <a:spLocks noGrp="1"/>
          </p:cNvSpPr>
          <p:nvPr>
            <p:ph type="ftr" sz="quarter" idx="10"/>
          </p:nvPr>
        </p:nvSpPr>
        <p:spPr>
          <a:noFill/>
        </p:spPr>
        <p:txBody>
          <a:bodyPr/>
          <a:lstStyle/>
          <a:p>
            <a:r>
              <a:rPr lang="en-US"/>
              <a:t>© 2005 Prentice Hall Inc. All rights reserved.</a:t>
            </a:r>
          </a:p>
        </p:txBody>
      </p:sp>
      <p:sp>
        <p:nvSpPr>
          <p:cNvPr id="5124" name="Slide Number Placeholder 3"/>
          <p:cNvSpPr>
            <a:spLocks noGrp="1"/>
          </p:cNvSpPr>
          <p:nvPr>
            <p:ph type="sldNum" sz="quarter" idx="11"/>
          </p:nvPr>
        </p:nvSpPr>
        <p:spPr>
          <a:noFill/>
        </p:spPr>
        <p:txBody>
          <a:bodyPr/>
          <a:lstStyle/>
          <a:p>
            <a:r>
              <a:rPr lang="en-US"/>
              <a:t>14–</a:t>
            </a:r>
            <a:fld id="{C3B3F8CF-BAD1-49F7-BF55-472669E77D96}" type="slidenum">
              <a:rPr lang="en-US"/>
              <a:pPr/>
              <a:t>382</a:t>
            </a:fld>
            <a:endParaRPr lang="en-US"/>
          </a:p>
        </p:txBody>
      </p:sp>
      <p:sp>
        <p:nvSpPr>
          <p:cNvPr id="282626" name="Rectangle 2"/>
          <p:cNvSpPr>
            <a:spLocks noGrp="1" noChangeArrowheads="1"/>
          </p:cNvSpPr>
          <p:nvPr>
            <p:ph type="title"/>
          </p:nvPr>
        </p:nvSpPr>
        <p:spPr>
          <a:xfrm>
            <a:off x="685800" y="381000"/>
            <a:ext cx="2362200" cy="1524000"/>
          </a:xfrm>
        </p:spPr>
        <p:txBody>
          <a:bodyPr lIns="91440">
            <a:normAutofit fontScale="90000"/>
          </a:bodyPr>
          <a:lstStyle/>
          <a:p>
            <a:pPr algn="just" rtl="0" eaLnBrk="1" hangingPunct="1">
              <a:defRPr/>
            </a:pPr>
            <a:r>
              <a:rPr lang="en-US" smtClean="0"/>
              <a:t>The Negotiation Process</a:t>
            </a:r>
          </a:p>
        </p:txBody>
      </p:sp>
      <p:sp>
        <p:nvSpPr>
          <p:cNvPr id="28262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–7</a:t>
            </a:r>
            <a:endParaRPr lang="en-US">
              <a:solidFill>
                <a:schemeClr val="bg1"/>
              </a:solidFill>
            </a:endParaRPr>
          </a:p>
        </p:txBody>
      </p:sp>
      <p:graphicFrame>
        <p:nvGraphicFramePr>
          <p:cNvPr id="5122" name="Object 5"/>
          <p:cNvGraphicFramePr>
            <a:graphicFrameLocks noChangeAspect="1"/>
          </p:cNvGraphicFramePr>
          <p:nvPr/>
        </p:nvGraphicFramePr>
        <p:xfrm>
          <a:off x="3943350" y="381000"/>
          <a:ext cx="2359025" cy="6019800"/>
        </p:xfrm>
        <a:graphic>
          <a:graphicData uri="http://schemas.openxmlformats.org/presentationml/2006/ole">
            <mc:AlternateContent xmlns:mc="http://schemas.openxmlformats.org/markup-compatibility/2006">
              <mc:Choice xmlns:v="urn:schemas-microsoft-com:vml" Requires="v">
                <p:oleObj spid="_x0000_s297991" name="Photo Editor Photo" r:id="rId4" imgW="2228571" imgH="5687219" progId="">
                  <p:embed/>
                </p:oleObj>
              </mc:Choice>
              <mc:Fallback>
                <p:oleObj name="Photo Editor Photo" r:id="rId4" imgW="2228571" imgH="568721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0" y="381000"/>
                        <a:ext cx="23590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t>© 2005 Prentice Hall Inc. All rights reserved.</a:t>
            </a:r>
          </a:p>
        </p:txBody>
      </p:sp>
      <p:sp>
        <p:nvSpPr>
          <p:cNvPr id="31747" name="Slide Number Placeholder 4"/>
          <p:cNvSpPr>
            <a:spLocks noGrp="1"/>
          </p:cNvSpPr>
          <p:nvPr>
            <p:ph type="sldNum" sz="quarter" idx="11"/>
          </p:nvPr>
        </p:nvSpPr>
        <p:spPr>
          <a:noFill/>
        </p:spPr>
        <p:txBody>
          <a:bodyPr/>
          <a:lstStyle/>
          <a:p>
            <a:r>
              <a:rPr lang="en-US"/>
              <a:t>14–</a:t>
            </a:r>
            <a:fld id="{83E4A945-281D-4C3A-9FD6-CDA00232C02D}" type="slidenum">
              <a:rPr lang="en-US"/>
              <a:pPr/>
              <a:t>383</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Issues in Negotiation</a:t>
            </a:r>
          </a:p>
        </p:txBody>
      </p:sp>
      <p:sp>
        <p:nvSpPr>
          <p:cNvPr id="31749" name="Rectangle 3"/>
          <p:cNvSpPr>
            <a:spLocks noGrp="1" noChangeArrowheads="1"/>
          </p:cNvSpPr>
          <p:nvPr>
            <p:ph type="body" idx="1"/>
          </p:nvPr>
        </p:nvSpPr>
        <p:spPr/>
        <p:txBody>
          <a:bodyPr>
            <a:normAutofit fontScale="92500" lnSpcReduction="20000"/>
          </a:bodyPr>
          <a:lstStyle/>
          <a:p>
            <a:pPr algn="just" rtl="0" eaLnBrk="1" hangingPunct="1"/>
            <a:r>
              <a:rPr lang="en-US" smtClean="0"/>
              <a:t>The Role of Personality Traits in Negotiation</a:t>
            </a:r>
          </a:p>
          <a:p>
            <a:pPr lvl="1" algn="just" rtl="0" eaLnBrk="1" hangingPunct="1"/>
            <a:r>
              <a:rPr lang="en-US" smtClean="0"/>
              <a:t>Traits do not appear to have a significantly direct effect on the outcomes of either bargaining or negotiating processes.</a:t>
            </a:r>
          </a:p>
          <a:p>
            <a:pPr algn="just" rtl="0" eaLnBrk="1" hangingPunct="1"/>
            <a:r>
              <a:rPr lang="en-US" smtClean="0"/>
              <a:t>Gender Differences in Negotiations</a:t>
            </a:r>
          </a:p>
          <a:p>
            <a:pPr lvl="1" algn="just" rtl="0" eaLnBrk="1" hangingPunct="1"/>
            <a:r>
              <a:rPr lang="en-US" smtClean="0"/>
              <a:t>Women negotiate no differently from men, although men apparently negotiate slightly better outcomes.</a:t>
            </a:r>
          </a:p>
          <a:p>
            <a:pPr lvl="1" algn="just" rtl="0" eaLnBrk="1" hangingPunct="1"/>
            <a:r>
              <a:rPr lang="en-US" smtClean="0"/>
              <a:t>Men and women with similar power bases use the same negotiating styles.</a:t>
            </a:r>
          </a:p>
          <a:p>
            <a:pPr lvl="1" algn="just" rtl="0" eaLnBrk="1" hangingPunct="1"/>
            <a:r>
              <a:rPr lang="en-US" smtClean="0"/>
              <a:t>Women’s attitudes toward negotiation and their success as negotiators are less favorable than men’s.</a:t>
            </a:r>
          </a:p>
          <a:p>
            <a:pPr lvl="1" algn="just" rtl="0" eaLnBrk="1" hangingPunct="1"/>
            <a:endParaRPr lang="en-US" smtClean="0"/>
          </a:p>
        </p:txBody>
      </p:sp>
    </p:spTree>
  </p:cSld>
  <p:clrMapOvr>
    <a:masterClrMapping/>
  </p:clrMapOvr>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14–</a:t>
            </a:r>
            <a:fld id="{4C277F35-44F9-441A-BCA7-E6118F7F4ADF}" type="slidenum">
              <a:rPr lang="en-US"/>
              <a:pPr/>
              <a:t>384</a:t>
            </a:fld>
            <a:endParaRPr lang="en-US"/>
          </a:p>
        </p:txBody>
      </p:sp>
      <p:sp>
        <p:nvSpPr>
          <p:cNvPr id="284674" name="Rectangle 2"/>
          <p:cNvSpPr>
            <a:spLocks noGrp="1" noChangeArrowheads="1"/>
          </p:cNvSpPr>
          <p:nvPr>
            <p:ph type="title"/>
          </p:nvPr>
        </p:nvSpPr>
        <p:spPr>
          <a:xfrm>
            <a:off x="685800" y="381000"/>
            <a:ext cx="7772400" cy="914400"/>
          </a:xfrm>
        </p:spPr>
        <p:txBody>
          <a:bodyPr/>
          <a:lstStyle/>
          <a:p>
            <a:pPr algn="just" rtl="0" eaLnBrk="1" hangingPunct="1">
              <a:defRPr/>
            </a:pPr>
            <a:r>
              <a:rPr lang="en-US" sz="2400" smtClean="0"/>
              <a:t>Why American Managers Might Have Trouble in Cross-Cultural Negotiations</a:t>
            </a:r>
          </a:p>
        </p:txBody>
      </p:sp>
      <p:sp>
        <p:nvSpPr>
          <p:cNvPr id="32773" name="Rectangle 7"/>
          <p:cNvSpPr>
            <a:spLocks noGrp="1" noChangeArrowheads="1"/>
          </p:cNvSpPr>
          <p:nvPr>
            <p:ph type="body" idx="1"/>
          </p:nvPr>
        </p:nvSpPr>
        <p:spPr>
          <a:xfrm>
            <a:off x="685800" y="1524000"/>
            <a:ext cx="7772400" cy="4495800"/>
          </a:xfrm>
        </p:spPr>
        <p:txBody>
          <a:bodyPr/>
          <a:lstStyle/>
          <a:p>
            <a:pPr algn="just" rtl="0" eaLnBrk="1" hangingPunct="1">
              <a:buClr>
                <a:srgbClr val="006600"/>
              </a:buClr>
              <a:buSzPct val="150000"/>
              <a:buFont typeface="Wingdings" pitchFamily="2" charset="2"/>
              <a:buChar char="§"/>
            </a:pPr>
            <a:r>
              <a:rPr lang="en-US" sz="2000" b="0" smtClean="0"/>
              <a:t>Italians, Germans, and French don’t soften up executives with praise before they criticize. Americans do, and to many Europeans this seems manipulative. Israelis, accustomed to fast-paced meetings, have no patience for American small talk.</a:t>
            </a:r>
          </a:p>
          <a:p>
            <a:pPr algn="just" rtl="0" eaLnBrk="1" hangingPunct="1">
              <a:buClr>
                <a:srgbClr val="006600"/>
              </a:buClr>
              <a:buSzPct val="150000"/>
              <a:buFont typeface="Wingdings" pitchFamily="2" charset="2"/>
              <a:buChar char="§"/>
            </a:pPr>
            <a:r>
              <a:rPr lang="en-US" sz="2000" b="0" smtClean="0"/>
              <a:t>British executives often complain that their U.S. counterparts chatter too much. Indian executives are used to interrupting one another. When Americans listen without asking for clarification or posing questions, Indians can feel the Americans aren’t paying attention.</a:t>
            </a:r>
          </a:p>
          <a:p>
            <a:pPr algn="just" rtl="0" eaLnBrk="1" hangingPunct="1">
              <a:buClr>
                <a:srgbClr val="006600"/>
              </a:buClr>
              <a:buSzPct val="150000"/>
              <a:buFont typeface="Wingdings" pitchFamily="2" charset="2"/>
              <a:buChar char="§"/>
            </a:pPr>
            <a:r>
              <a:rPr lang="en-US" sz="2000" b="0" smtClean="0"/>
              <a:t>Americans often mix their business and personal lives. They think nothing, for instance, about asking a colleague a question like, “How was your weekend?” In many cultures such a question is seen as intrusive because business and private lives are totally compartmentalized.</a:t>
            </a:r>
            <a:endParaRPr lang="en-US" sz="2000" smtClean="0"/>
          </a:p>
        </p:txBody>
      </p:sp>
      <p:sp>
        <p:nvSpPr>
          <p:cNvPr id="284677" name="Text Box 5"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–8</a:t>
            </a:r>
            <a:endParaRPr lang="en-US">
              <a:solidFill>
                <a:schemeClr val="bg1"/>
              </a:solidFill>
            </a:endParaRPr>
          </a:p>
        </p:txBody>
      </p:sp>
      <p:sp>
        <p:nvSpPr>
          <p:cNvPr id="32775" name="Rectangle 8"/>
          <p:cNvSpPr>
            <a:spLocks noChangeArrowheads="1"/>
          </p:cNvSpPr>
          <p:nvPr/>
        </p:nvSpPr>
        <p:spPr bwMode="auto">
          <a:xfrm>
            <a:off x="669925" y="6281738"/>
            <a:ext cx="4318000" cy="228600"/>
          </a:xfrm>
          <a:prstGeom prst="rect">
            <a:avLst/>
          </a:prstGeom>
          <a:noFill/>
          <a:ln w="9525">
            <a:noFill/>
            <a:miter lim="800000"/>
            <a:headEnd/>
            <a:tailEnd/>
          </a:ln>
        </p:spPr>
        <p:txBody>
          <a:bodyPr wrap="none">
            <a:spAutoFit/>
          </a:bodyPr>
          <a:lstStyle/>
          <a:p>
            <a:r>
              <a:rPr lang="en-US" sz="900" b="0" i="1"/>
              <a:t>Source: </a:t>
            </a:r>
            <a:r>
              <a:rPr lang="en-US" sz="900" b="0"/>
              <a:t>Adapted from L. Khosla, “You Say Tomato,” </a:t>
            </a:r>
            <a:r>
              <a:rPr lang="en-US" sz="900" b="0" i="1"/>
              <a:t>Forbes</a:t>
            </a:r>
            <a:r>
              <a:rPr lang="en-US" sz="900" b="0"/>
              <a:t>, May 21, 2001, p. 36.</a:t>
            </a:r>
          </a:p>
        </p:txBody>
      </p:sp>
    </p:spTree>
  </p:cSld>
  <p:clrMapOvr>
    <a:masterClrMapping/>
  </p:clrMapOvr>
  <p:transition>
    <p:cut thruBlk="1"/>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p:spPr>
        <p:txBody>
          <a:bodyPr/>
          <a:lstStyle/>
          <a:p>
            <a:r>
              <a:rPr lang="en-US"/>
              <a:t>© 2005 Prentice Hall Inc. All rights reserved.</a:t>
            </a:r>
          </a:p>
        </p:txBody>
      </p:sp>
      <p:sp>
        <p:nvSpPr>
          <p:cNvPr id="33795" name="Slide Number Placeholder 3"/>
          <p:cNvSpPr>
            <a:spLocks noGrp="1"/>
          </p:cNvSpPr>
          <p:nvPr>
            <p:ph type="sldNum" sz="quarter" idx="11"/>
          </p:nvPr>
        </p:nvSpPr>
        <p:spPr>
          <a:noFill/>
        </p:spPr>
        <p:txBody>
          <a:bodyPr/>
          <a:lstStyle/>
          <a:p>
            <a:r>
              <a:rPr lang="en-US"/>
              <a:t>14–</a:t>
            </a:r>
            <a:fld id="{E75185C2-A8C1-46E7-B6B2-A3AAE2F0E82B}" type="slidenum">
              <a:rPr lang="en-US"/>
              <a:pPr/>
              <a:t>385</a:t>
            </a:fld>
            <a:endParaRPr lang="en-US"/>
          </a:p>
        </p:txBody>
      </p:sp>
      <p:sp>
        <p:nvSpPr>
          <p:cNvPr id="285698" name="Rectangle 2"/>
          <p:cNvSpPr>
            <a:spLocks noGrp="1" noChangeArrowheads="1"/>
          </p:cNvSpPr>
          <p:nvPr>
            <p:ph type="title"/>
          </p:nvPr>
        </p:nvSpPr>
        <p:spPr/>
        <p:txBody>
          <a:bodyPr/>
          <a:lstStyle/>
          <a:p>
            <a:pPr algn="just" rtl="0" eaLnBrk="1" hangingPunct="1">
              <a:defRPr/>
            </a:pPr>
            <a:r>
              <a:rPr lang="en-US" smtClean="0"/>
              <a:t>Third-Party Negotiations</a:t>
            </a:r>
          </a:p>
        </p:txBody>
      </p:sp>
      <p:sp>
        <p:nvSpPr>
          <p:cNvPr id="285699" name="Line 3"/>
          <p:cNvSpPr>
            <a:spLocks noChangeShapeType="1"/>
          </p:cNvSpPr>
          <p:nvPr/>
        </p:nvSpPr>
        <p:spPr bwMode="auto">
          <a:xfrm>
            <a:off x="914400" y="3276600"/>
            <a:ext cx="3886200" cy="0"/>
          </a:xfrm>
          <a:prstGeom prst="line">
            <a:avLst/>
          </a:prstGeom>
          <a:noFill/>
          <a:ln w="38100">
            <a:solidFill>
              <a:srgbClr val="CC3300"/>
            </a:solidFill>
            <a:round/>
            <a:headEnd/>
            <a:tailEnd/>
          </a:ln>
        </p:spPr>
        <p:txBody>
          <a:bodyPr/>
          <a:lstStyle/>
          <a:p>
            <a:endParaRPr lang="fa-IR"/>
          </a:p>
        </p:txBody>
      </p:sp>
      <p:pic>
        <p:nvPicPr>
          <p:cNvPr id="33798" name="Picture 4" descr="pe00082_"/>
          <p:cNvPicPr>
            <a:picLocks noChangeAspect="1" noChangeArrowheads="1"/>
          </p:cNvPicPr>
          <p:nvPr/>
        </p:nvPicPr>
        <p:blipFill>
          <a:blip r:embed="rId2"/>
          <a:srcRect/>
          <a:stretch>
            <a:fillRect/>
          </a:stretch>
        </p:blipFill>
        <p:spPr bwMode="auto">
          <a:xfrm>
            <a:off x="5105400" y="3124200"/>
            <a:ext cx="3200400" cy="3094038"/>
          </a:xfrm>
          <a:prstGeom prst="rect">
            <a:avLst/>
          </a:prstGeom>
          <a:noFill/>
          <a:ln w="9525">
            <a:noFill/>
            <a:miter lim="800000"/>
            <a:headEnd/>
            <a:tailEnd/>
          </a:ln>
        </p:spPr>
      </p:pic>
      <p:sp>
        <p:nvSpPr>
          <p:cNvPr id="33799" name="Text Box 5"/>
          <p:cNvSpPr txBox="1">
            <a:spLocks noChangeArrowheads="1"/>
          </p:cNvSpPr>
          <p:nvPr/>
        </p:nvSpPr>
        <p:spPr bwMode="auto">
          <a:xfrm>
            <a:off x="914400" y="1344613"/>
            <a:ext cx="7315200" cy="1735137"/>
          </a:xfrm>
          <a:prstGeom prst="rect">
            <a:avLst/>
          </a:prstGeom>
          <a:noFill/>
          <a:ln w="9525">
            <a:noFill/>
            <a:miter lim="800000"/>
            <a:headEnd/>
            <a:tailEnd/>
          </a:ln>
        </p:spPr>
        <p:txBody>
          <a:bodyPr>
            <a:spAutoFit/>
          </a:bodyPr>
          <a:lstStyle/>
          <a:p>
            <a:pPr>
              <a:spcBef>
                <a:spcPct val="50000"/>
              </a:spcBef>
            </a:pPr>
            <a:r>
              <a:rPr lang="en-US" sz="2400"/>
              <a:t>Mediator</a:t>
            </a:r>
          </a:p>
          <a:p>
            <a:pPr>
              <a:spcBef>
                <a:spcPct val="50000"/>
              </a:spcBef>
            </a:pPr>
            <a:r>
              <a:rPr lang="en-US" sz="2400" b="0">
                <a:latin typeface="Tahoma" pitchFamily="34" charset="0"/>
              </a:rPr>
              <a:t>A neutral third party who facilitates a negotiated solution by using reasoning, persuasion, and suggestions for alternatives.</a:t>
            </a:r>
          </a:p>
        </p:txBody>
      </p:sp>
      <p:sp>
        <p:nvSpPr>
          <p:cNvPr id="33800" name="Text Box 6"/>
          <p:cNvSpPr txBox="1">
            <a:spLocks noChangeArrowheads="1"/>
          </p:cNvSpPr>
          <p:nvPr/>
        </p:nvSpPr>
        <p:spPr bwMode="auto">
          <a:xfrm>
            <a:off x="914400" y="3505200"/>
            <a:ext cx="4419600" cy="1735138"/>
          </a:xfrm>
          <a:prstGeom prst="rect">
            <a:avLst/>
          </a:prstGeom>
          <a:noFill/>
          <a:ln w="9525">
            <a:noFill/>
            <a:miter lim="800000"/>
            <a:headEnd/>
            <a:tailEnd/>
          </a:ln>
        </p:spPr>
        <p:txBody>
          <a:bodyPr>
            <a:spAutoFit/>
          </a:bodyPr>
          <a:lstStyle/>
          <a:p>
            <a:pPr>
              <a:spcBef>
                <a:spcPct val="50000"/>
              </a:spcBef>
            </a:pPr>
            <a:r>
              <a:rPr lang="en-US" sz="2400"/>
              <a:t>Arbitrator</a:t>
            </a:r>
          </a:p>
          <a:p>
            <a:pPr>
              <a:spcBef>
                <a:spcPct val="50000"/>
              </a:spcBef>
            </a:pPr>
            <a:r>
              <a:rPr lang="en-US" sz="2400" b="0">
                <a:latin typeface="Tahoma" pitchFamily="34" charset="0"/>
              </a:rPr>
              <a:t>A third party to a negotiation who has the authority to dictate an agreement.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5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0"/>
          </p:nvPr>
        </p:nvSpPr>
        <p:spPr>
          <a:noFill/>
        </p:spPr>
        <p:txBody>
          <a:bodyPr/>
          <a:lstStyle/>
          <a:p>
            <a:r>
              <a:rPr lang="en-US"/>
              <a:t>© 2005 Prentice Hall Inc. All rights reserved.</a:t>
            </a:r>
          </a:p>
        </p:txBody>
      </p:sp>
      <p:sp>
        <p:nvSpPr>
          <p:cNvPr id="34819" name="Slide Number Placeholder 3"/>
          <p:cNvSpPr>
            <a:spLocks noGrp="1"/>
          </p:cNvSpPr>
          <p:nvPr>
            <p:ph type="sldNum" sz="quarter" idx="11"/>
          </p:nvPr>
        </p:nvSpPr>
        <p:spPr>
          <a:noFill/>
        </p:spPr>
        <p:txBody>
          <a:bodyPr/>
          <a:lstStyle/>
          <a:p>
            <a:r>
              <a:rPr lang="en-US"/>
              <a:t>14–</a:t>
            </a:r>
            <a:fld id="{F8600F7C-9B09-4F9A-8E3A-B88CD51D3211}" type="slidenum">
              <a:rPr lang="en-US"/>
              <a:pPr/>
              <a:t>386</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Third-Party Negotiations (cont’d)</a:t>
            </a:r>
          </a:p>
        </p:txBody>
      </p:sp>
      <p:sp>
        <p:nvSpPr>
          <p:cNvPr id="286723" name="Line 3"/>
          <p:cNvSpPr>
            <a:spLocks noChangeShapeType="1"/>
          </p:cNvSpPr>
          <p:nvPr/>
        </p:nvSpPr>
        <p:spPr bwMode="auto">
          <a:xfrm>
            <a:off x="914400" y="3200400"/>
            <a:ext cx="7315200" cy="0"/>
          </a:xfrm>
          <a:prstGeom prst="line">
            <a:avLst/>
          </a:prstGeom>
          <a:noFill/>
          <a:ln w="38100">
            <a:solidFill>
              <a:srgbClr val="CC3300"/>
            </a:solidFill>
            <a:round/>
            <a:headEnd/>
            <a:tailEnd/>
          </a:ln>
        </p:spPr>
        <p:txBody>
          <a:bodyPr/>
          <a:lstStyle/>
          <a:p>
            <a:endParaRPr lang="fa-IR"/>
          </a:p>
        </p:txBody>
      </p:sp>
      <p:pic>
        <p:nvPicPr>
          <p:cNvPr id="34822" name="Picture 4" descr="pe02446_"/>
          <p:cNvPicPr>
            <a:picLocks noChangeAspect="1" noChangeArrowheads="1"/>
          </p:cNvPicPr>
          <p:nvPr/>
        </p:nvPicPr>
        <p:blipFill>
          <a:blip r:embed="rId2"/>
          <a:srcRect/>
          <a:stretch>
            <a:fillRect/>
          </a:stretch>
        </p:blipFill>
        <p:spPr bwMode="auto">
          <a:xfrm>
            <a:off x="5410200" y="3919538"/>
            <a:ext cx="2819400" cy="2252662"/>
          </a:xfrm>
          <a:prstGeom prst="rect">
            <a:avLst/>
          </a:prstGeom>
          <a:noFill/>
          <a:ln w="9525">
            <a:noFill/>
            <a:miter lim="800000"/>
            <a:headEnd/>
            <a:tailEnd/>
          </a:ln>
        </p:spPr>
      </p:pic>
      <p:sp>
        <p:nvSpPr>
          <p:cNvPr id="34823" name="Text Box 5"/>
          <p:cNvSpPr txBox="1">
            <a:spLocks noChangeArrowheads="1"/>
          </p:cNvSpPr>
          <p:nvPr/>
        </p:nvSpPr>
        <p:spPr bwMode="auto">
          <a:xfrm>
            <a:off x="914400" y="3402013"/>
            <a:ext cx="4419600" cy="2465387"/>
          </a:xfrm>
          <a:prstGeom prst="rect">
            <a:avLst/>
          </a:prstGeom>
          <a:noFill/>
          <a:ln w="9525">
            <a:noFill/>
            <a:miter lim="800000"/>
            <a:headEnd/>
            <a:tailEnd/>
          </a:ln>
        </p:spPr>
        <p:txBody>
          <a:bodyPr>
            <a:spAutoFit/>
          </a:bodyPr>
          <a:lstStyle/>
          <a:p>
            <a:pPr>
              <a:spcBef>
                <a:spcPct val="50000"/>
              </a:spcBef>
            </a:pPr>
            <a:r>
              <a:rPr lang="en-US" sz="2400"/>
              <a:t>Consultant</a:t>
            </a:r>
          </a:p>
          <a:p>
            <a:pPr>
              <a:spcBef>
                <a:spcPct val="50000"/>
              </a:spcBef>
            </a:pPr>
            <a:r>
              <a:rPr lang="en-US" sz="2400" b="0">
                <a:latin typeface="Tahoma" pitchFamily="34" charset="0"/>
              </a:rPr>
              <a:t>An impartial third party, skilled in conflict management, who attempts to facilitate creative problem solving through communication and analysis.</a:t>
            </a:r>
          </a:p>
        </p:txBody>
      </p:sp>
      <p:sp>
        <p:nvSpPr>
          <p:cNvPr id="34824" name="Text Box 6"/>
          <p:cNvSpPr txBox="1">
            <a:spLocks noChangeArrowheads="1"/>
          </p:cNvSpPr>
          <p:nvPr/>
        </p:nvSpPr>
        <p:spPr bwMode="auto">
          <a:xfrm>
            <a:off x="914400" y="1311275"/>
            <a:ext cx="7315200" cy="1735138"/>
          </a:xfrm>
          <a:prstGeom prst="rect">
            <a:avLst/>
          </a:prstGeom>
          <a:noFill/>
          <a:ln w="9525">
            <a:noFill/>
            <a:miter lim="800000"/>
            <a:headEnd/>
            <a:tailEnd/>
          </a:ln>
        </p:spPr>
        <p:txBody>
          <a:bodyPr>
            <a:spAutoFit/>
          </a:bodyPr>
          <a:lstStyle/>
          <a:p>
            <a:pPr>
              <a:spcBef>
                <a:spcPct val="50000"/>
              </a:spcBef>
            </a:pPr>
            <a:r>
              <a:rPr lang="en-US" sz="2400"/>
              <a:t>Conciliator</a:t>
            </a:r>
          </a:p>
          <a:p>
            <a:pPr>
              <a:spcBef>
                <a:spcPct val="50000"/>
              </a:spcBef>
            </a:pPr>
            <a:r>
              <a:rPr lang="en-US" sz="2400" b="0">
                <a:latin typeface="Tahoma" pitchFamily="34" charset="0"/>
              </a:rPr>
              <a:t>A trusted third party who provides an informal communication link between the negotiator and the opponent.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6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2"/>
          <p:cNvSpPr>
            <a:spLocks noGrp="1"/>
          </p:cNvSpPr>
          <p:nvPr>
            <p:ph type="ftr" sz="quarter" idx="10"/>
          </p:nvPr>
        </p:nvSpPr>
        <p:spPr>
          <a:noFill/>
        </p:spPr>
        <p:txBody>
          <a:bodyPr/>
          <a:lstStyle/>
          <a:p>
            <a:r>
              <a:rPr lang="en-US"/>
              <a:t>© 2005 Prentice Hall Inc. All rights reserved.</a:t>
            </a:r>
          </a:p>
        </p:txBody>
      </p:sp>
      <p:sp>
        <p:nvSpPr>
          <p:cNvPr id="6148" name="Slide Number Placeholder 3"/>
          <p:cNvSpPr>
            <a:spLocks noGrp="1"/>
          </p:cNvSpPr>
          <p:nvPr>
            <p:ph type="sldNum" sz="quarter" idx="11"/>
          </p:nvPr>
        </p:nvSpPr>
        <p:spPr>
          <a:noFill/>
        </p:spPr>
        <p:txBody>
          <a:bodyPr/>
          <a:lstStyle/>
          <a:p>
            <a:r>
              <a:rPr lang="en-US"/>
              <a:t>14–</a:t>
            </a:r>
            <a:fld id="{0F5C9859-E79E-4E0B-9DDE-549AF1DAE80B}" type="slidenum">
              <a:rPr lang="en-US"/>
              <a:pPr/>
              <a:t>387</a:t>
            </a:fld>
            <a:endParaRPr lang="en-US"/>
          </a:p>
        </p:txBody>
      </p:sp>
      <p:sp>
        <p:nvSpPr>
          <p:cNvPr id="295940" name="Rectangle 4"/>
          <p:cNvSpPr>
            <a:spLocks noGrp="1" noChangeArrowheads="1"/>
          </p:cNvSpPr>
          <p:nvPr>
            <p:ph type="title"/>
          </p:nvPr>
        </p:nvSpPr>
        <p:spPr>
          <a:xfrm>
            <a:off x="6248400" y="381000"/>
            <a:ext cx="2286000" cy="1447800"/>
          </a:xfrm>
        </p:spPr>
        <p:txBody>
          <a:bodyPr/>
          <a:lstStyle/>
          <a:p>
            <a:pPr algn="just" rtl="0" eaLnBrk="1" hangingPunct="1">
              <a:defRPr/>
            </a:pPr>
            <a:r>
              <a:rPr lang="en-US" sz="2400" smtClean="0"/>
              <a:t>Conflict </a:t>
            </a:r>
            <a:br>
              <a:rPr lang="en-US" sz="2400" smtClean="0"/>
            </a:br>
            <a:r>
              <a:rPr lang="en-US" sz="2400" smtClean="0"/>
              <a:t>and Unit Performance</a:t>
            </a:r>
          </a:p>
        </p:txBody>
      </p:sp>
      <p:graphicFrame>
        <p:nvGraphicFramePr>
          <p:cNvPr id="6146" name="Object 6"/>
          <p:cNvGraphicFramePr>
            <a:graphicFrameLocks noChangeAspect="1"/>
          </p:cNvGraphicFramePr>
          <p:nvPr/>
        </p:nvGraphicFramePr>
        <p:xfrm>
          <a:off x="606425" y="328613"/>
          <a:ext cx="5422900" cy="6072187"/>
        </p:xfrm>
        <a:graphic>
          <a:graphicData uri="http://schemas.openxmlformats.org/presentationml/2006/ole">
            <mc:AlternateContent xmlns:mc="http://schemas.openxmlformats.org/markup-compatibility/2006">
              <mc:Choice xmlns:v="urn:schemas-microsoft-com:vml" Requires="v">
                <p:oleObj spid="_x0000_s299015" name="Photo Editor Photo" r:id="rId3" imgW="5266667" imgH="5896798" progId="">
                  <p:embed/>
                </p:oleObj>
              </mc:Choice>
              <mc:Fallback>
                <p:oleObj name="Photo Editor Photo" r:id="rId3" imgW="5266667" imgH="5896798"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5" y="328613"/>
                        <a:ext cx="542290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5943" name="Text Box 7"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14</a:t>
            </a:r>
            <a:r>
              <a:rPr lang="en-US">
                <a:solidFill>
                  <a:schemeClr val="bg1"/>
                </a:solidFill>
                <a:cs typeface="Arial" pitchFamily="34" charset="0"/>
              </a:rPr>
              <a:t>–9</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3"/>
          <p:cNvSpPr>
            <a:spLocks noGrp="1"/>
          </p:cNvSpPr>
          <p:nvPr>
            <p:ph type="ftr" sz="quarter" idx="10"/>
          </p:nvPr>
        </p:nvSpPr>
        <p:spPr>
          <a:noFill/>
        </p:spPr>
        <p:txBody>
          <a:bodyPr/>
          <a:lstStyle/>
          <a:p>
            <a:r>
              <a:rPr lang="en-US"/>
              <a:t>© 2005 Prentice Hall Inc. All rights reserved.</a:t>
            </a:r>
          </a:p>
        </p:txBody>
      </p:sp>
      <p:sp>
        <p:nvSpPr>
          <p:cNvPr id="35843" name="Slide Number Placeholder 4"/>
          <p:cNvSpPr>
            <a:spLocks noGrp="1"/>
          </p:cNvSpPr>
          <p:nvPr>
            <p:ph type="sldNum" sz="quarter" idx="11"/>
          </p:nvPr>
        </p:nvSpPr>
        <p:spPr>
          <a:noFill/>
        </p:spPr>
        <p:txBody>
          <a:bodyPr/>
          <a:lstStyle/>
          <a:p>
            <a:r>
              <a:rPr lang="en-US"/>
              <a:t>14–</a:t>
            </a:r>
            <a:fld id="{903B2CE9-95F4-4469-B420-DC7BF0BBDEF5}" type="slidenum">
              <a:rPr lang="en-US"/>
              <a:pPr/>
              <a:t>388</a:t>
            </a:fld>
            <a:endParaRPr lang="en-US"/>
          </a:p>
        </p:txBody>
      </p:sp>
      <p:sp>
        <p:nvSpPr>
          <p:cNvPr id="289794" name="Rectangle 2"/>
          <p:cNvSpPr>
            <a:spLocks noGrp="1" noChangeArrowheads="1"/>
          </p:cNvSpPr>
          <p:nvPr>
            <p:ph type="title"/>
          </p:nvPr>
        </p:nvSpPr>
        <p:spPr/>
        <p:txBody>
          <a:bodyPr>
            <a:normAutofit fontScale="90000"/>
          </a:bodyPr>
          <a:lstStyle/>
          <a:p>
            <a:pPr algn="just" rtl="0" eaLnBrk="1" hangingPunct="1">
              <a:defRPr/>
            </a:pPr>
            <a:r>
              <a:rPr lang="en-US" smtClean="0"/>
              <a:t>Conflict-Handling Intention: Competition </a:t>
            </a:r>
          </a:p>
        </p:txBody>
      </p:sp>
      <p:sp>
        <p:nvSpPr>
          <p:cNvPr id="35845" name="Rectangle 3"/>
          <p:cNvSpPr>
            <a:spLocks noGrp="1" noChangeArrowheads="1"/>
          </p:cNvSpPr>
          <p:nvPr>
            <p:ph type="body" idx="1"/>
          </p:nvPr>
        </p:nvSpPr>
        <p:spPr/>
        <p:txBody>
          <a:bodyPr>
            <a:normAutofit fontScale="92500" lnSpcReduction="20000"/>
          </a:bodyPr>
          <a:lstStyle/>
          <a:p>
            <a:pPr algn="just" rtl="0" eaLnBrk="1" hangingPunct="1">
              <a:spcBef>
                <a:spcPct val="50000"/>
              </a:spcBef>
            </a:pPr>
            <a:r>
              <a:rPr lang="en-US" smtClean="0"/>
              <a:t>When quick, decisive action is vital (in emergencies); on important issues. </a:t>
            </a:r>
          </a:p>
          <a:p>
            <a:pPr algn="just" rtl="0" eaLnBrk="1" hangingPunct="1">
              <a:spcBef>
                <a:spcPct val="50000"/>
              </a:spcBef>
            </a:pPr>
            <a:r>
              <a:rPr lang="en-US" smtClean="0"/>
              <a:t>Where unpopular actions need implementing (in cost cutting, enforcing unpopular rules, discipline).</a:t>
            </a:r>
          </a:p>
          <a:p>
            <a:pPr algn="just" rtl="0" eaLnBrk="1" hangingPunct="1">
              <a:spcBef>
                <a:spcPct val="50000"/>
              </a:spcBef>
            </a:pPr>
            <a:r>
              <a:rPr lang="en-US" smtClean="0"/>
              <a:t>On issues vital to the organization’s welfare.</a:t>
            </a:r>
          </a:p>
          <a:p>
            <a:pPr algn="just" rtl="0" eaLnBrk="1" hangingPunct="1">
              <a:spcBef>
                <a:spcPct val="50000"/>
              </a:spcBef>
            </a:pPr>
            <a:r>
              <a:rPr lang="en-US" smtClean="0"/>
              <a:t>When you know you’re right.</a:t>
            </a:r>
          </a:p>
          <a:p>
            <a:pPr algn="just" rtl="0" eaLnBrk="1" hangingPunct="1">
              <a:spcBef>
                <a:spcPct val="50000"/>
              </a:spcBef>
            </a:pPr>
            <a:r>
              <a:rPr lang="en-US" smtClean="0"/>
              <a:t>Against people who take advantage of noncompetitive behavior.</a:t>
            </a:r>
          </a:p>
        </p:txBody>
      </p:sp>
    </p:spTree>
  </p:cSld>
  <p:clrMapOvr>
    <a:masterClrMapping/>
  </p:clrMapOvr>
  <p:transition/>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p:spPr>
        <p:txBody>
          <a:bodyPr/>
          <a:lstStyle/>
          <a:p>
            <a:r>
              <a:rPr lang="en-US"/>
              <a:t>© 2005 Prentice Hall Inc. All rights reserved.</a:t>
            </a:r>
          </a:p>
        </p:txBody>
      </p:sp>
      <p:sp>
        <p:nvSpPr>
          <p:cNvPr id="36867" name="Slide Number Placeholder 4"/>
          <p:cNvSpPr>
            <a:spLocks noGrp="1"/>
          </p:cNvSpPr>
          <p:nvPr>
            <p:ph type="sldNum" sz="quarter" idx="11"/>
          </p:nvPr>
        </p:nvSpPr>
        <p:spPr>
          <a:noFill/>
        </p:spPr>
        <p:txBody>
          <a:bodyPr/>
          <a:lstStyle/>
          <a:p>
            <a:r>
              <a:rPr lang="en-US"/>
              <a:t>14–</a:t>
            </a:r>
            <a:fld id="{9D523FB2-C78A-4D14-8772-F316FB2CA0A4}" type="slidenum">
              <a:rPr lang="en-US"/>
              <a:pPr/>
              <a:t>389</a:t>
            </a:fld>
            <a:endParaRPr lang="en-US"/>
          </a:p>
        </p:txBody>
      </p:sp>
      <p:sp>
        <p:nvSpPr>
          <p:cNvPr id="290818" name="Rectangle 2"/>
          <p:cNvSpPr>
            <a:spLocks noGrp="1" noChangeArrowheads="1"/>
          </p:cNvSpPr>
          <p:nvPr>
            <p:ph type="title"/>
          </p:nvPr>
        </p:nvSpPr>
        <p:spPr/>
        <p:txBody>
          <a:bodyPr>
            <a:normAutofit fontScale="90000"/>
          </a:bodyPr>
          <a:lstStyle/>
          <a:p>
            <a:pPr algn="just" rtl="0" eaLnBrk="1" hangingPunct="1">
              <a:defRPr/>
            </a:pPr>
            <a:r>
              <a:rPr lang="en-US" smtClean="0"/>
              <a:t>Conflict-Handling Intention: Collaboration </a:t>
            </a:r>
          </a:p>
        </p:txBody>
      </p:sp>
      <p:sp>
        <p:nvSpPr>
          <p:cNvPr id="36869" name="Rectangle 3"/>
          <p:cNvSpPr>
            <a:spLocks noGrp="1" noChangeArrowheads="1"/>
          </p:cNvSpPr>
          <p:nvPr>
            <p:ph type="body" idx="1"/>
          </p:nvPr>
        </p:nvSpPr>
        <p:spPr/>
        <p:txBody>
          <a:bodyPr>
            <a:normAutofit fontScale="92500" lnSpcReduction="20000"/>
          </a:bodyPr>
          <a:lstStyle/>
          <a:p>
            <a:pPr algn="just" rtl="0" eaLnBrk="1" hangingPunct="1">
              <a:spcBef>
                <a:spcPct val="50000"/>
              </a:spcBef>
            </a:pPr>
            <a:r>
              <a:rPr lang="en-US" smtClean="0"/>
              <a:t>To find an integrative solution when both sets of concerns are too important to be compromised.</a:t>
            </a:r>
          </a:p>
          <a:p>
            <a:pPr algn="just" rtl="0" eaLnBrk="1" hangingPunct="1">
              <a:spcBef>
                <a:spcPct val="50000"/>
              </a:spcBef>
            </a:pPr>
            <a:r>
              <a:rPr lang="en-US" smtClean="0"/>
              <a:t>When your objective is to learn.</a:t>
            </a:r>
          </a:p>
          <a:p>
            <a:pPr algn="just" rtl="0" eaLnBrk="1" hangingPunct="1">
              <a:spcBef>
                <a:spcPct val="50000"/>
              </a:spcBef>
            </a:pPr>
            <a:r>
              <a:rPr lang="en-US" smtClean="0"/>
              <a:t>To merge insights from people with different perspectives.</a:t>
            </a:r>
          </a:p>
          <a:p>
            <a:pPr algn="just" rtl="0" eaLnBrk="1" hangingPunct="1">
              <a:spcBef>
                <a:spcPct val="50000"/>
              </a:spcBef>
            </a:pPr>
            <a:r>
              <a:rPr lang="en-US" smtClean="0"/>
              <a:t>To gain commitment by incorporating concerns into a consensus.</a:t>
            </a:r>
          </a:p>
          <a:p>
            <a:pPr algn="just" rtl="0" eaLnBrk="1" hangingPunct="1">
              <a:spcBef>
                <a:spcPct val="50000"/>
              </a:spcBef>
            </a:pPr>
            <a:r>
              <a:rPr lang="en-US" smtClean="0"/>
              <a:t>To work through feelings that have interfered with a relationship.</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2–</a:t>
            </a:r>
            <a:fld id="{8403AAEF-6996-4928-B94C-CF3401DDF614}" type="slidenum">
              <a:rPr lang="en-US"/>
              <a:pPr/>
              <a:t>39</a:t>
            </a:fld>
            <a:endParaRPr lang="en-US"/>
          </a:p>
        </p:txBody>
      </p:sp>
      <p:sp>
        <p:nvSpPr>
          <p:cNvPr id="188418" name="Rectangle 2"/>
          <p:cNvSpPr>
            <a:spLocks noGrp="1" noChangeArrowheads="1"/>
          </p:cNvSpPr>
          <p:nvPr>
            <p:ph type="title"/>
          </p:nvPr>
        </p:nvSpPr>
        <p:spPr/>
        <p:txBody>
          <a:bodyPr/>
          <a:lstStyle/>
          <a:p>
            <a:pPr algn="just" rtl="0" eaLnBrk="1" hangingPunct="1">
              <a:defRPr/>
            </a:pPr>
            <a:r>
              <a:rPr lang="en-US" smtClean="0"/>
              <a:t>Schedules of Reinforcement</a:t>
            </a:r>
          </a:p>
        </p:txBody>
      </p:sp>
      <p:sp>
        <p:nvSpPr>
          <p:cNvPr id="188421" name="Line 5"/>
          <p:cNvSpPr>
            <a:spLocks noChangeShapeType="1"/>
          </p:cNvSpPr>
          <p:nvPr/>
        </p:nvSpPr>
        <p:spPr bwMode="auto">
          <a:xfrm>
            <a:off x="838200" y="3200400"/>
            <a:ext cx="3733800" cy="0"/>
          </a:xfrm>
          <a:prstGeom prst="line">
            <a:avLst/>
          </a:prstGeom>
          <a:noFill/>
          <a:ln w="57150">
            <a:solidFill>
              <a:srgbClr val="CC3300"/>
            </a:solidFill>
            <a:round/>
            <a:headEnd/>
            <a:tailEnd/>
          </a:ln>
        </p:spPr>
        <p:txBody>
          <a:bodyPr/>
          <a:lstStyle/>
          <a:p>
            <a:endParaRPr lang="fa-IR"/>
          </a:p>
        </p:txBody>
      </p:sp>
      <p:pic>
        <p:nvPicPr>
          <p:cNvPr id="19462" name="Picture 52" descr="j0295564"/>
          <p:cNvPicPr>
            <a:picLocks noChangeAspect="1" noChangeArrowheads="1"/>
          </p:cNvPicPr>
          <p:nvPr/>
        </p:nvPicPr>
        <p:blipFill>
          <a:blip r:embed="rId2"/>
          <a:srcRect/>
          <a:stretch>
            <a:fillRect/>
          </a:stretch>
        </p:blipFill>
        <p:spPr bwMode="auto">
          <a:xfrm>
            <a:off x="5029200" y="2416175"/>
            <a:ext cx="3657600" cy="2765425"/>
          </a:xfrm>
          <a:prstGeom prst="rect">
            <a:avLst/>
          </a:prstGeom>
          <a:noFill/>
          <a:ln w="9525">
            <a:noFill/>
            <a:miter lim="800000"/>
            <a:headEnd/>
            <a:tailEnd/>
          </a:ln>
        </p:spPr>
      </p:pic>
      <p:sp>
        <p:nvSpPr>
          <p:cNvPr id="188488" name="Text Box 72"/>
          <p:cNvSpPr txBox="1">
            <a:spLocks noChangeArrowheads="1"/>
          </p:cNvSpPr>
          <p:nvPr/>
        </p:nvSpPr>
        <p:spPr bwMode="auto">
          <a:xfrm>
            <a:off x="914400" y="1371600"/>
            <a:ext cx="4572000" cy="1384995"/>
          </a:xfrm>
          <a:prstGeom prst="rect">
            <a:avLst/>
          </a:prstGeom>
          <a:noFill/>
          <a:ln w="9525">
            <a:noFill/>
            <a:miter lim="800000"/>
            <a:headEnd/>
            <a:tailEnd/>
          </a:ln>
        </p:spPr>
        <p:txBody>
          <a:bodyPr>
            <a:spAutoFit/>
          </a:bodyPr>
          <a:lstStyle/>
          <a:p>
            <a:pPr algn="l" rtl="0">
              <a:spcBef>
                <a:spcPct val="50000"/>
              </a:spcBef>
            </a:pPr>
            <a:r>
              <a:rPr lang="en-US" sz="2400" dirty="0"/>
              <a:t>Continuous Reinforcement</a:t>
            </a:r>
          </a:p>
          <a:p>
            <a:pPr algn="l" rtl="0">
              <a:spcBef>
                <a:spcPct val="50000"/>
              </a:spcBef>
            </a:pPr>
            <a:r>
              <a:rPr lang="en-US" sz="2400" b="0" dirty="0">
                <a:latin typeface="Tahoma" pitchFamily="34" charset="0"/>
              </a:rPr>
              <a:t>A desired behavior is reinforced each time it is demonstrated.</a:t>
            </a:r>
          </a:p>
        </p:txBody>
      </p:sp>
      <p:sp>
        <p:nvSpPr>
          <p:cNvPr id="188489" name="Text Box 73"/>
          <p:cNvSpPr txBox="1">
            <a:spLocks noChangeArrowheads="1"/>
          </p:cNvSpPr>
          <p:nvPr/>
        </p:nvSpPr>
        <p:spPr bwMode="auto">
          <a:xfrm>
            <a:off x="914400" y="3657600"/>
            <a:ext cx="4800600" cy="2123658"/>
          </a:xfrm>
          <a:prstGeom prst="rect">
            <a:avLst/>
          </a:prstGeom>
          <a:noFill/>
          <a:ln w="9525">
            <a:noFill/>
            <a:miter lim="800000"/>
            <a:headEnd/>
            <a:tailEnd/>
          </a:ln>
        </p:spPr>
        <p:txBody>
          <a:bodyPr>
            <a:spAutoFit/>
          </a:bodyPr>
          <a:lstStyle/>
          <a:p>
            <a:pPr algn="l" rtl="0">
              <a:spcBef>
                <a:spcPct val="50000"/>
              </a:spcBef>
            </a:pPr>
            <a:r>
              <a:rPr lang="en-US" sz="2400" dirty="0"/>
              <a:t>Intermittent Reinforcement</a:t>
            </a:r>
          </a:p>
          <a:p>
            <a:pPr algn="l" rtl="0">
              <a:spcBef>
                <a:spcPct val="50000"/>
              </a:spcBef>
            </a:pPr>
            <a:r>
              <a:rPr lang="en-US" sz="2400" b="0" dirty="0">
                <a:latin typeface="Tahoma" pitchFamily="34" charset="0"/>
              </a:rPr>
              <a:t>A desired behavior is reinforced often enough to make the behavior worth repeating but not every time it is demonstrated.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8488"/>
                                        </p:tgtEl>
                                        <p:attrNameLst>
                                          <p:attrName>style.visibility</p:attrName>
                                        </p:attrNameLst>
                                      </p:cBhvr>
                                      <p:to>
                                        <p:strVal val="visible"/>
                                      </p:to>
                                    </p:set>
                                    <p:animEffect transition="in" filter="wipe(left)">
                                      <p:cBhvr>
                                        <p:cTn id="7" dur="500"/>
                                        <p:tgtEl>
                                          <p:spTgt spid="188488"/>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88421"/>
                                        </p:tgtEl>
                                        <p:attrNameLst>
                                          <p:attrName>style.visibility</p:attrName>
                                        </p:attrNameLst>
                                      </p:cBhvr>
                                      <p:to>
                                        <p:strVal val="visible"/>
                                      </p:to>
                                    </p:set>
                                    <p:anim calcmode="lin" valueType="num">
                                      <p:cBhvr>
                                        <p:cTn id="11" dur="500" fill="hold"/>
                                        <p:tgtEl>
                                          <p:spTgt spid="188421"/>
                                        </p:tgtEl>
                                        <p:attrNameLst>
                                          <p:attrName>ppt_x</p:attrName>
                                        </p:attrNameLst>
                                      </p:cBhvr>
                                      <p:tavLst>
                                        <p:tav tm="0">
                                          <p:val>
                                            <p:strVal val="#ppt_x-#ppt_w/2"/>
                                          </p:val>
                                        </p:tav>
                                        <p:tav tm="100000">
                                          <p:val>
                                            <p:strVal val="#ppt_x"/>
                                          </p:val>
                                        </p:tav>
                                      </p:tavLst>
                                    </p:anim>
                                    <p:anim calcmode="lin" valueType="num">
                                      <p:cBhvr>
                                        <p:cTn id="12" dur="500" fill="hold"/>
                                        <p:tgtEl>
                                          <p:spTgt spid="188421"/>
                                        </p:tgtEl>
                                        <p:attrNameLst>
                                          <p:attrName>ppt_y</p:attrName>
                                        </p:attrNameLst>
                                      </p:cBhvr>
                                      <p:tavLst>
                                        <p:tav tm="0">
                                          <p:val>
                                            <p:strVal val="#ppt_y"/>
                                          </p:val>
                                        </p:tav>
                                        <p:tav tm="100000">
                                          <p:val>
                                            <p:strVal val="#ppt_y"/>
                                          </p:val>
                                        </p:tav>
                                      </p:tavLst>
                                    </p:anim>
                                    <p:anim calcmode="lin" valueType="num">
                                      <p:cBhvr>
                                        <p:cTn id="13" dur="500" fill="hold"/>
                                        <p:tgtEl>
                                          <p:spTgt spid="188421"/>
                                        </p:tgtEl>
                                        <p:attrNameLst>
                                          <p:attrName>ppt_w</p:attrName>
                                        </p:attrNameLst>
                                      </p:cBhvr>
                                      <p:tavLst>
                                        <p:tav tm="0">
                                          <p:val>
                                            <p:fltVal val="0"/>
                                          </p:val>
                                        </p:tav>
                                        <p:tav tm="100000">
                                          <p:val>
                                            <p:strVal val="#ppt_w"/>
                                          </p:val>
                                        </p:tav>
                                      </p:tavLst>
                                    </p:anim>
                                    <p:anim calcmode="lin" valueType="num">
                                      <p:cBhvr>
                                        <p:cTn id="14" dur="500" fill="hold"/>
                                        <p:tgtEl>
                                          <p:spTgt spid="1884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8489"/>
                                        </p:tgtEl>
                                        <p:attrNameLst>
                                          <p:attrName>style.visibility</p:attrName>
                                        </p:attrNameLst>
                                      </p:cBhvr>
                                      <p:to>
                                        <p:strVal val="visible"/>
                                      </p:to>
                                    </p:set>
                                    <p:animEffect transition="in" filter="wipe(left)">
                                      <p:cBhvr>
                                        <p:cTn id="19" dur="500"/>
                                        <p:tgtEl>
                                          <p:spTgt spid="18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P spid="188488" grpId="0"/>
      <p:bldP spid="188489" grpId="0"/>
    </p:bld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p:spPr>
        <p:txBody>
          <a:bodyPr/>
          <a:lstStyle/>
          <a:p>
            <a:r>
              <a:rPr lang="en-US"/>
              <a:t>© 2005 Prentice Hall Inc. All rights reserved.</a:t>
            </a:r>
          </a:p>
        </p:txBody>
      </p:sp>
      <p:sp>
        <p:nvSpPr>
          <p:cNvPr id="37891" name="Slide Number Placeholder 4"/>
          <p:cNvSpPr>
            <a:spLocks noGrp="1"/>
          </p:cNvSpPr>
          <p:nvPr>
            <p:ph type="sldNum" sz="quarter" idx="11"/>
          </p:nvPr>
        </p:nvSpPr>
        <p:spPr>
          <a:noFill/>
        </p:spPr>
        <p:txBody>
          <a:bodyPr/>
          <a:lstStyle/>
          <a:p>
            <a:r>
              <a:rPr lang="en-US"/>
              <a:t>14–</a:t>
            </a:r>
            <a:fld id="{FF633E1C-F82A-4EAD-85B1-066EC483433C}" type="slidenum">
              <a:rPr lang="en-US"/>
              <a:pPr/>
              <a:t>390</a:t>
            </a:fld>
            <a:endParaRPr lang="en-US"/>
          </a:p>
        </p:txBody>
      </p:sp>
      <p:sp>
        <p:nvSpPr>
          <p:cNvPr id="291842" name="Rectangle 2"/>
          <p:cNvSpPr>
            <a:spLocks noGrp="1" noChangeArrowheads="1"/>
          </p:cNvSpPr>
          <p:nvPr>
            <p:ph type="title"/>
          </p:nvPr>
        </p:nvSpPr>
        <p:spPr/>
        <p:txBody>
          <a:bodyPr>
            <a:normAutofit fontScale="90000"/>
          </a:bodyPr>
          <a:lstStyle/>
          <a:p>
            <a:pPr algn="just" rtl="0" eaLnBrk="1" hangingPunct="1">
              <a:defRPr/>
            </a:pPr>
            <a:r>
              <a:rPr lang="en-US" smtClean="0"/>
              <a:t>Conflict-Handling Intention: Avoidance </a:t>
            </a:r>
          </a:p>
        </p:txBody>
      </p:sp>
      <p:sp>
        <p:nvSpPr>
          <p:cNvPr id="37893" name="Rectangle 3"/>
          <p:cNvSpPr>
            <a:spLocks noGrp="1" noChangeArrowheads="1"/>
          </p:cNvSpPr>
          <p:nvPr>
            <p:ph type="body" idx="1"/>
          </p:nvPr>
        </p:nvSpPr>
        <p:spPr/>
        <p:txBody>
          <a:bodyPr>
            <a:normAutofit fontScale="77500" lnSpcReduction="20000"/>
          </a:bodyPr>
          <a:lstStyle/>
          <a:p>
            <a:pPr algn="just" rtl="0" eaLnBrk="1" hangingPunct="1"/>
            <a:r>
              <a:rPr lang="en-US" smtClean="0"/>
              <a:t>When an issue is trivial, or more important issues are pressing.</a:t>
            </a:r>
          </a:p>
          <a:p>
            <a:pPr algn="just" rtl="0" eaLnBrk="1" hangingPunct="1"/>
            <a:r>
              <a:rPr lang="en-US" smtClean="0"/>
              <a:t>When you perceive no chance of satisfying your concerns.</a:t>
            </a:r>
          </a:p>
          <a:p>
            <a:pPr algn="just" rtl="0" eaLnBrk="1" hangingPunct="1"/>
            <a:r>
              <a:rPr lang="en-US" smtClean="0"/>
              <a:t>When potential disruption outweighs the benefits of resolution.</a:t>
            </a:r>
          </a:p>
          <a:p>
            <a:pPr algn="just" rtl="0" eaLnBrk="1" hangingPunct="1"/>
            <a:r>
              <a:rPr lang="en-US" smtClean="0"/>
              <a:t>To let people cool down and regain perspective.</a:t>
            </a:r>
          </a:p>
          <a:p>
            <a:pPr algn="just" rtl="0" eaLnBrk="1" hangingPunct="1"/>
            <a:r>
              <a:rPr lang="en-US" smtClean="0"/>
              <a:t>When gathering information supersedes immediate decision.</a:t>
            </a:r>
          </a:p>
          <a:p>
            <a:pPr algn="just" rtl="0" eaLnBrk="1" hangingPunct="1"/>
            <a:r>
              <a:rPr lang="en-US" smtClean="0"/>
              <a:t>When others can resolve the conflict effectively</a:t>
            </a:r>
          </a:p>
          <a:p>
            <a:pPr algn="just" rtl="0" eaLnBrk="1" hangingPunct="1"/>
            <a:r>
              <a:rPr lang="en-US" smtClean="0"/>
              <a:t>When issues seem tangential or symptomatic of other issues.</a:t>
            </a:r>
          </a:p>
        </p:txBody>
      </p:sp>
    </p:spTree>
  </p:cSld>
  <p:clrMapOvr>
    <a:masterClrMapping/>
  </p:clrMapOvr>
  <p:transition/>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a:t>© 2005 Prentice Hall Inc. All rights reserved.</a:t>
            </a:r>
          </a:p>
        </p:txBody>
      </p:sp>
      <p:sp>
        <p:nvSpPr>
          <p:cNvPr id="38915" name="Slide Number Placeholder 4"/>
          <p:cNvSpPr>
            <a:spLocks noGrp="1"/>
          </p:cNvSpPr>
          <p:nvPr>
            <p:ph type="sldNum" sz="quarter" idx="11"/>
          </p:nvPr>
        </p:nvSpPr>
        <p:spPr>
          <a:noFill/>
        </p:spPr>
        <p:txBody>
          <a:bodyPr/>
          <a:lstStyle/>
          <a:p>
            <a:r>
              <a:rPr lang="en-US"/>
              <a:t>14–</a:t>
            </a:r>
            <a:fld id="{92F81819-962A-41FB-92A5-49E7477F0F27}" type="slidenum">
              <a:rPr lang="en-US"/>
              <a:pPr/>
              <a:t>391</a:t>
            </a:fld>
            <a:endParaRPr lang="en-US"/>
          </a:p>
        </p:txBody>
      </p:sp>
      <p:sp>
        <p:nvSpPr>
          <p:cNvPr id="292866" name="Rectangle 2"/>
          <p:cNvSpPr>
            <a:spLocks noGrp="1" noChangeArrowheads="1"/>
          </p:cNvSpPr>
          <p:nvPr>
            <p:ph type="title"/>
          </p:nvPr>
        </p:nvSpPr>
        <p:spPr/>
        <p:txBody>
          <a:bodyPr>
            <a:normAutofit fontScale="90000"/>
          </a:bodyPr>
          <a:lstStyle/>
          <a:p>
            <a:pPr algn="just" rtl="0" eaLnBrk="1" hangingPunct="1">
              <a:defRPr/>
            </a:pPr>
            <a:r>
              <a:rPr lang="en-US" smtClean="0"/>
              <a:t>Conflict-Handling Intention: Accommodation </a:t>
            </a:r>
          </a:p>
        </p:txBody>
      </p:sp>
      <p:sp>
        <p:nvSpPr>
          <p:cNvPr id="38917" name="Rectangle 3"/>
          <p:cNvSpPr>
            <a:spLocks noGrp="1" noChangeArrowheads="1"/>
          </p:cNvSpPr>
          <p:nvPr>
            <p:ph type="body" idx="1"/>
          </p:nvPr>
        </p:nvSpPr>
        <p:spPr/>
        <p:txBody>
          <a:bodyPr>
            <a:normAutofit fontScale="85000" lnSpcReduction="20000"/>
          </a:bodyPr>
          <a:lstStyle/>
          <a:p>
            <a:pPr algn="just" rtl="0" eaLnBrk="1" hangingPunct="1"/>
            <a:r>
              <a:rPr lang="en-US" smtClean="0"/>
              <a:t>When you find you’re wrong and to allow a better position to be heard.</a:t>
            </a:r>
          </a:p>
          <a:p>
            <a:pPr algn="just" rtl="0" eaLnBrk="1" hangingPunct="1"/>
            <a:r>
              <a:rPr lang="en-US" smtClean="0"/>
              <a:t>To learn, and to show your reasonableness.</a:t>
            </a:r>
          </a:p>
          <a:p>
            <a:pPr algn="just" rtl="0" eaLnBrk="1" hangingPunct="1"/>
            <a:r>
              <a:rPr lang="en-US" smtClean="0"/>
              <a:t>When issues are more important to others than to yourself and to satisfy others and maintain cooperation.</a:t>
            </a:r>
          </a:p>
          <a:p>
            <a:pPr algn="just" rtl="0" eaLnBrk="1" hangingPunct="1"/>
            <a:r>
              <a:rPr lang="en-US" smtClean="0"/>
              <a:t>To build social credits for later issues.</a:t>
            </a:r>
          </a:p>
          <a:p>
            <a:pPr algn="just" rtl="0" eaLnBrk="1" hangingPunct="1"/>
            <a:r>
              <a:rPr lang="en-US" smtClean="0"/>
              <a:t>To minimize loss when outmatched and losing.</a:t>
            </a:r>
          </a:p>
          <a:p>
            <a:pPr algn="just" rtl="0" eaLnBrk="1" hangingPunct="1"/>
            <a:r>
              <a:rPr lang="en-US" smtClean="0"/>
              <a:t>When harmony and stability are especially important.</a:t>
            </a:r>
          </a:p>
          <a:p>
            <a:pPr algn="just" rtl="0" eaLnBrk="1" hangingPunct="1"/>
            <a:r>
              <a:rPr lang="en-US" smtClean="0"/>
              <a:t>To allow employees to develop by learning from mistakes.</a:t>
            </a:r>
          </a:p>
        </p:txBody>
      </p:sp>
    </p:spTree>
  </p:cSld>
  <p:clrMapOvr>
    <a:masterClrMapping/>
  </p:clrMapOvr>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0"/>
          </p:nvPr>
        </p:nvSpPr>
        <p:spPr>
          <a:noFill/>
        </p:spPr>
        <p:txBody>
          <a:bodyPr/>
          <a:lstStyle/>
          <a:p>
            <a:r>
              <a:rPr lang="en-US"/>
              <a:t>© 2005 Prentice Hall Inc. All rights reserved.</a:t>
            </a:r>
          </a:p>
        </p:txBody>
      </p:sp>
      <p:sp>
        <p:nvSpPr>
          <p:cNvPr id="39939" name="Slide Number Placeholder 4"/>
          <p:cNvSpPr>
            <a:spLocks noGrp="1"/>
          </p:cNvSpPr>
          <p:nvPr>
            <p:ph type="sldNum" sz="quarter" idx="11"/>
          </p:nvPr>
        </p:nvSpPr>
        <p:spPr>
          <a:noFill/>
        </p:spPr>
        <p:txBody>
          <a:bodyPr/>
          <a:lstStyle/>
          <a:p>
            <a:r>
              <a:rPr lang="en-US"/>
              <a:t>14–</a:t>
            </a:r>
            <a:fld id="{96F5EA5D-DFF5-4E96-9404-E05D7264AA61}" type="slidenum">
              <a:rPr lang="en-US"/>
              <a:pPr/>
              <a:t>392</a:t>
            </a:fld>
            <a:endParaRPr lang="en-US"/>
          </a:p>
        </p:txBody>
      </p:sp>
      <p:sp>
        <p:nvSpPr>
          <p:cNvPr id="293890" name="Rectangle 2"/>
          <p:cNvSpPr>
            <a:spLocks noGrp="1" noChangeArrowheads="1"/>
          </p:cNvSpPr>
          <p:nvPr>
            <p:ph type="title"/>
          </p:nvPr>
        </p:nvSpPr>
        <p:spPr/>
        <p:txBody>
          <a:bodyPr>
            <a:normAutofit fontScale="90000"/>
          </a:bodyPr>
          <a:lstStyle/>
          <a:p>
            <a:pPr algn="just" rtl="0" eaLnBrk="1" hangingPunct="1">
              <a:defRPr/>
            </a:pPr>
            <a:r>
              <a:rPr lang="en-US" smtClean="0"/>
              <a:t>Conflict-Handling Intention: Compromise </a:t>
            </a:r>
          </a:p>
        </p:txBody>
      </p:sp>
      <p:sp>
        <p:nvSpPr>
          <p:cNvPr id="39941" name="Rectangle 3"/>
          <p:cNvSpPr>
            <a:spLocks noGrp="1" noChangeArrowheads="1"/>
          </p:cNvSpPr>
          <p:nvPr>
            <p:ph type="body" idx="1"/>
          </p:nvPr>
        </p:nvSpPr>
        <p:spPr/>
        <p:txBody>
          <a:bodyPr>
            <a:normAutofit fontScale="92500" lnSpcReduction="20000"/>
          </a:bodyPr>
          <a:lstStyle/>
          <a:p>
            <a:pPr algn="just" rtl="0" eaLnBrk="1" hangingPunct="1"/>
            <a:r>
              <a:rPr lang="en-US" smtClean="0"/>
              <a:t>When goals are important but not worth the effort of potential disruption of more assertive approaches.</a:t>
            </a:r>
          </a:p>
          <a:p>
            <a:pPr algn="just" rtl="0" eaLnBrk="1" hangingPunct="1"/>
            <a:r>
              <a:rPr lang="en-US" smtClean="0"/>
              <a:t>When opponents with equal power are committed to mutually exclusive goals.</a:t>
            </a:r>
          </a:p>
          <a:p>
            <a:pPr algn="just" rtl="0" eaLnBrk="1" hangingPunct="1"/>
            <a:r>
              <a:rPr lang="en-US" smtClean="0"/>
              <a:t>To achieve temporary settlements to complex issues.</a:t>
            </a:r>
          </a:p>
          <a:p>
            <a:pPr algn="just" rtl="0" eaLnBrk="1" hangingPunct="1"/>
            <a:r>
              <a:rPr lang="en-US" smtClean="0"/>
              <a:t>To arrive at expedient solutions under time pressure.</a:t>
            </a:r>
          </a:p>
          <a:p>
            <a:pPr algn="just" rtl="0" eaLnBrk="1" hangingPunct="1"/>
            <a:r>
              <a:rPr lang="en-US" smtClean="0"/>
              <a:t>As a backup when collaboration or competition is unsuccessful.</a:t>
            </a:r>
          </a:p>
        </p:txBody>
      </p:sp>
    </p:spTree>
  </p:cSld>
  <p:clrMapOvr>
    <a:masterClrMapping/>
  </p:clrMapOvr>
  <p:transition/>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5941"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11268"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5943"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11270"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ctrTitle"/>
          </p:nvPr>
        </p:nvSpPr>
        <p:spPr>
          <a:xfrm>
            <a:off x="990600" y="15970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15</a:t>
            </a:r>
          </a:p>
        </p:txBody>
      </p:sp>
      <p:sp>
        <p:nvSpPr>
          <p:cNvPr id="12291" name="Rectangle 8"/>
          <p:cNvSpPr>
            <a:spLocks noGrp="1" noChangeArrowheads="1"/>
          </p:cNvSpPr>
          <p:nvPr>
            <p:ph type="subTitle" idx="1"/>
          </p:nvPr>
        </p:nvSpPr>
        <p:spPr>
          <a:xfrm>
            <a:off x="1143000" y="2786063"/>
            <a:ext cx="7010400" cy="1752600"/>
          </a:xfrm>
        </p:spPr>
        <p:txBody>
          <a:bodyPr/>
          <a:lstStyle/>
          <a:p>
            <a:pPr algn="just" rtl="0" eaLnBrk="1" hangingPunct="1"/>
            <a:r>
              <a:rPr lang="en-US" sz="4800" smtClean="0">
                <a:solidFill>
                  <a:srgbClr val="006699"/>
                </a:solidFill>
              </a:rPr>
              <a:t>Foundations of Organization Structure</a:t>
            </a:r>
          </a:p>
        </p:txBody>
      </p:sp>
      <p:pic>
        <p:nvPicPr>
          <p:cNvPr id="12292" name="Picture 10"/>
          <p:cNvPicPr>
            <a:picLocks noChangeAspect="1" noChangeArrowheads="1"/>
          </p:cNvPicPr>
          <p:nvPr/>
        </p:nvPicPr>
        <p:blipFill>
          <a:blip r:embed="rId2"/>
          <a:srcRect/>
          <a:stretch>
            <a:fillRect/>
          </a:stretch>
        </p:blipFill>
        <p:spPr bwMode="auto">
          <a:xfrm>
            <a:off x="0" y="423863"/>
            <a:ext cx="9144000" cy="838200"/>
          </a:xfrm>
          <a:prstGeom prst="rect">
            <a:avLst/>
          </a:prstGeom>
          <a:noFill/>
          <a:ln w="9525">
            <a:noFill/>
            <a:miter lim="800000"/>
            <a:headEnd/>
            <a:tailEnd/>
          </a:ln>
        </p:spPr>
      </p:pic>
      <p:pic>
        <p:nvPicPr>
          <p:cNvPr id="12293" name="Picture 11"/>
          <p:cNvPicPr>
            <a:picLocks noChangeAspect="1" noChangeArrowheads="1"/>
          </p:cNvPicPr>
          <p:nvPr/>
        </p:nvPicPr>
        <p:blipFill>
          <a:blip r:embed="rId3"/>
          <a:srcRect/>
          <a:stretch>
            <a:fillRect/>
          </a:stretch>
        </p:blipFill>
        <p:spPr bwMode="auto">
          <a:xfrm>
            <a:off x="914400" y="1600200"/>
            <a:ext cx="6048375" cy="638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 2005 Prentice Hall Inc. All rights reserved.</a:t>
            </a:r>
          </a:p>
        </p:txBody>
      </p:sp>
      <p:sp>
        <p:nvSpPr>
          <p:cNvPr id="13315" name="Slide Number Placeholder 4"/>
          <p:cNvSpPr>
            <a:spLocks noGrp="1"/>
          </p:cNvSpPr>
          <p:nvPr>
            <p:ph type="sldNum" sz="quarter" idx="11"/>
          </p:nvPr>
        </p:nvSpPr>
        <p:spPr>
          <a:noFill/>
        </p:spPr>
        <p:txBody>
          <a:bodyPr/>
          <a:lstStyle/>
          <a:p>
            <a:r>
              <a:rPr lang="en-US"/>
              <a:t>15–</a:t>
            </a:r>
            <a:fld id="{41117A9F-65A5-4406-9F87-0ECB3C2FA1B9}" type="slidenum">
              <a:rPr lang="en-US"/>
              <a:pPr/>
              <a:t>395</a:t>
            </a:fld>
            <a:endParaRPr lang="en-US"/>
          </a:p>
        </p:txBody>
      </p:sp>
      <p:sp>
        <p:nvSpPr>
          <p:cNvPr id="1331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92500" lnSpcReduction="10000"/>
          </a:bodyPr>
          <a:lstStyle/>
          <a:p>
            <a:pPr marL="457200" indent="-457200" algn="just" rtl="0" eaLnBrk="1" hangingPunct="1">
              <a:lnSpc>
                <a:spcPct val="110000"/>
              </a:lnSpc>
              <a:buClr>
                <a:srgbClr val="CC6600"/>
              </a:buClr>
              <a:buFont typeface="Wingdings" pitchFamily="2" charset="2"/>
              <a:buAutoNum type="arabicPeriod"/>
            </a:pPr>
            <a:r>
              <a:rPr lang="en-US" smtClean="0"/>
              <a:t>Identify the six key elements that define an organization’s structure.</a:t>
            </a:r>
          </a:p>
          <a:p>
            <a:pPr marL="457200" indent="-457200" algn="just" rtl="0" eaLnBrk="1" hangingPunct="1">
              <a:lnSpc>
                <a:spcPct val="110000"/>
              </a:lnSpc>
              <a:buClr>
                <a:srgbClr val="CC6600"/>
              </a:buClr>
              <a:buFont typeface="Wingdings" pitchFamily="2" charset="2"/>
              <a:buAutoNum type="arabicPeriod"/>
            </a:pPr>
            <a:r>
              <a:rPr lang="en-US" smtClean="0"/>
              <a:t>Explain the characteristics of a bureaucracy.</a:t>
            </a:r>
          </a:p>
          <a:p>
            <a:pPr marL="457200" indent="-457200" algn="just" rtl="0" eaLnBrk="1" hangingPunct="1">
              <a:lnSpc>
                <a:spcPct val="110000"/>
              </a:lnSpc>
              <a:buClr>
                <a:srgbClr val="CC6600"/>
              </a:buClr>
              <a:buFont typeface="Wingdings" pitchFamily="2" charset="2"/>
              <a:buAutoNum type="arabicPeriod"/>
            </a:pPr>
            <a:r>
              <a:rPr lang="en-US" smtClean="0"/>
              <a:t>Describe a matrix organization.</a:t>
            </a:r>
          </a:p>
          <a:p>
            <a:pPr marL="457200" indent="-457200" algn="just" rtl="0" eaLnBrk="1" hangingPunct="1">
              <a:lnSpc>
                <a:spcPct val="110000"/>
              </a:lnSpc>
              <a:buClr>
                <a:srgbClr val="CC6600"/>
              </a:buClr>
              <a:buFont typeface="Wingdings" pitchFamily="2" charset="2"/>
              <a:buAutoNum type="arabicPeriod"/>
            </a:pPr>
            <a:r>
              <a:rPr lang="en-US" smtClean="0"/>
              <a:t>Explain the characteristics of a virtual organization.</a:t>
            </a:r>
          </a:p>
          <a:p>
            <a:pPr marL="457200" indent="-457200" algn="just" rtl="0" eaLnBrk="1" hangingPunct="1">
              <a:lnSpc>
                <a:spcPct val="110000"/>
              </a:lnSpc>
              <a:buClr>
                <a:srgbClr val="CC6600"/>
              </a:buClr>
              <a:buFont typeface="Wingdings" pitchFamily="2" charset="2"/>
              <a:buAutoNum type="arabicPeriod"/>
            </a:pPr>
            <a:r>
              <a:rPr lang="en-US" smtClean="0"/>
              <a:t>Summarize why managers want to create boundaryless organizations.</a:t>
            </a:r>
          </a:p>
        </p:txBody>
      </p:sp>
      <p:sp>
        <p:nvSpPr>
          <p:cNvPr id="13318"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3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p:spPr>
        <p:txBody>
          <a:bodyPr/>
          <a:lstStyle/>
          <a:p>
            <a:r>
              <a:rPr lang="en-US"/>
              <a:t>© 2005 Prentice Hall Inc. All rights reserved.</a:t>
            </a:r>
          </a:p>
        </p:txBody>
      </p:sp>
      <p:sp>
        <p:nvSpPr>
          <p:cNvPr id="14339" name="Slide Number Placeholder 4"/>
          <p:cNvSpPr>
            <a:spLocks noGrp="1"/>
          </p:cNvSpPr>
          <p:nvPr>
            <p:ph type="sldNum" sz="quarter" idx="11"/>
          </p:nvPr>
        </p:nvSpPr>
        <p:spPr>
          <a:noFill/>
        </p:spPr>
        <p:txBody>
          <a:bodyPr/>
          <a:lstStyle/>
          <a:p>
            <a:r>
              <a:rPr lang="en-US"/>
              <a:t>15–</a:t>
            </a:r>
            <a:fld id="{26DD663A-1D30-47F5-A23E-553A39033EA6}" type="slidenum">
              <a:rPr lang="en-US"/>
              <a:pPr/>
              <a:t>396</a:t>
            </a:fld>
            <a:endParaRPr lang="en-US"/>
          </a:p>
        </p:txBody>
      </p:sp>
      <p:sp>
        <p:nvSpPr>
          <p:cNvPr id="14340"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6"/>
            </a:pPr>
            <a:r>
              <a:rPr lang="en-US" smtClean="0"/>
              <a:t>Contrast mechanistic and organic structural models.</a:t>
            </a:r>
          </a:p>
          <a:p>
            <a:pPr marL="457200" indent="-457200" algn="just" rtl="0" eaLnBrk="1" hangingPunct="1">
              <a:lnSpc>
                <a:spcPct val="110000"/>
              </a:lnSpc>
              <a:buClr>
                <a:srgbClr val="CC6600"/>
              </a:buClr>
              <a:buFont typeface="Wingdings" pitchFamily="2" charset="2"/>
              <a:buAutoNum type="arabicPeriod" startAt="6"/>
            </a:pPr>
            <a:r>
              <a:rPr lang="en-US" smtClean="0"/>
              <a:t>List the factors that favor different organizational structures.</a:t>
            </a:r>
          </a:p>
          <a:p>
            <a:pPr marL="457200" indent="-457200" algn="just" rtl="0" eaLnBrk="1" hangingPunct="1">
              <a:lnSpc>
                <a:spcPct val="110000"/>
              </a:lnSpc>
              <a:buClr>
                <a:srgbClr val="CC6600"/>
              </a:buClr>
              <a:buFont typeface="Wingdings" pitchFamily="2" charset="2"/>
              <a:buAutoNum type="arabicPeriod" startAt="6"/>
            </a:pPr>
            <a:r>
              <a:rPr lang="en-US" smtClean="0"/>
              <a:t>Explain the behavioral implications of different organizational designs.</a:t>
            </a:r>
          </a:p>
        </p:txBody>
      </p:sp>
      <p:sp>
        <p:nvSpPr>
          <p:cNvPr id="14342"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15–</a:t>
            </a:r>
            <a:fld id="{10FDCD57-8C52-495D-8A01-26EC1C46EA73}" type="slidenum">
              <a:rPr lang="en-US"/>
              <a:pPr/>
              <a:t>397</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What Is Organizational Structure?</a:t>
            </a:r>
          </a:p>
        </p:txBody>
      </p:sp>
      <p:sp>
        <p:nvSpPr>
          <p:cNvPr id="260099" name="Text Box 3" descr="Chap01Bkgd03"/>
          <p:cNvSpPr txBox="1">
            <a:spLocks noChangeArrowheads="1"/>
          </p:cNvSpPr>
          <p:nvPr/>
        </p:nvSpPr>
        <p:spPr bwMode="blackWhite">
          <a:xfrm>
            <a:off x="4953000" y="2286000"/>
            <a:ext cx="3200400" cy="3810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rPr>
              <a:t>Key Elements:</a:t>
            </a:r>
          </a:p>
          <a:p>
            <a:pPr marL="222250" indent="-222250">
              <a:spcBef>
                <a:spcPct val="50000"/>
              </a:spcBef>
              <a:buFontTx/>
              <a:buChar char="•"/>
              <a:defRPr/>
            </a:pPr>
            <a:r>
              <a:rPr lang="en-US" sz="2000">
                <a:solidFill>
                  <a:schemeClr val="bg1"/>
                </a:solidFill>
              </a:rPr>
              <a:t>Work specialization</a:t>
            </a:r>
          </a:p>
          <a:p>
            <a:pPr marL="222250" indent="-222250">
              <a:spcBef>
                <a:spcPct val="50000"/>
              </a:spcBef>
              <a:buFontTx/>
              <a:buChar char="•"/>
              <a:defRPr/>
            </a:pPr>
            <a:r>
              <a:rPr lang="en-US" sz="2000">
                <a:solidFill>
                  <a:schemeClr val="bg1"/>
                </a:solidFill>
              </a:rPr>
              <a:t>Departmentalization</a:t>
            </a:r>
          </a:p>
          <a:p>
            <a:pPr marL="222250" indent="-222250">
              <a:spcBef>
                <a:spcPct val="50000"/>
              </a:spcBef>
              <a:buFontTx/>
              <a:buChar char="•"/>
              <a:defRPr/>
            </a:pPr>
            <a:r>
              <a:rPr lang="en-US" sz="2000">
                <a:solidFill>
                  <a:schemeClr val="bg1"/>
                </a:solidFill>
              </a:rPr>
              <a:t>Chain of command</a:t>
            </a:r>
          </a:p>
          <a:p>
            <a:pPr marL="222250" indent="-222250">
              <a:spcBef>
                <a:spcPct val="50000"/>
              </a:spcBef>
              <a:buFontTx/>
              <a:buChar char="•"/>
              <a:defRPr/>
            </a:pPr>
            <a:r>
              <a:rPr lang="en-US" sz="2000">
                <a:solidFill>
                  <a:schemeClr val="bg1"/>
                </a:solidFill>
              </a:rPr>
              <a:t>Span of control</a:t>
            </a:r>
          </a:p>
          <a:p>
            <a:pPr marL="222250" indent="-222250">
              <a:spcBef>
                <a:spcPct val="50000"/>
              </a:spcBef>
              <a:buFontTx/>
              <a:buChar char="•"/>
              <a:defRPr/>
            </a:pPr>
            <a:r>
              <a:rPr lang="en-US" sz="2000">
                <a:solidFill>
                  <a:schemeClr val="bg1"/>
                </a:solidFill>
              </a:rPr>
              <a:t>Centralization and decentralization</a:t>
            </a:r>
          </a:p>
          <a:p>
            <a:pPr marL="222250" indent="-222250">
              <a:spcBef>
                <a:spcPct val="50000"/>
              </a:spcBef>
              <a:buFontTx/>
              <a:buChar char="•"/>
              <a:defRPr/>
            </a:pPr>
            <a:r>
              <a:rPr lang="en-US" sz="2000">
                <a:solidFill>
                  <a:schemeClr val="bg1"/>
                </a:solidFill>
              </a:rPr>
              <a:t>Formalization</a:t>
            </a:r>
          </a:p>
        </p:txBody>
      </p:sp>
      <p:sp>
        <p:nvSpPr>
          <p:cNvPr id="15366" name="Text Box 4"/>
          <p:cNvSpPr txBox="1">
            <a:spLocks noChangeArrowheads="1"/>
          </p:cNvSpPr>
          <p:nvPr/>
        </p:nvSpPr>
        <p:spPr bwMode="auto">
          <a:xfrm>
            <a:off x="914400" y="1447800"/>
            <a:ext cx="4038600" cy="1735138"/>
          </a:xfrm>
          <a:prstGeom prst="rect">
            <a:avLst/>
          </a:prstGeom>
          <a:noFill/>
          <a:ln w="9525">
            <a:noFill/>
            <a:miter lim="800000"/>
            <a:headEnd/>
            <a:tailEnd/>
          </a:ln>
        </p:spPr>
        <p:txBody>
          <a:bodyPr>
            <a:spAutoFit/>
          </a:bodyPr>
          <a:lstStyle/>
          <a:p>
            <a:pPr>
              <a:spcBef>
                <a:spcPct val="50000"/>
              </a:spcBef>
            </a:pPr>
            <a:r>
              <a:rPr lang="en-US" sz="2400"/>
              <a:t>Organizational Structure</a:t>
            </a:r>
          </a:p>
          <a:p>
            <a:pPr>
              <a:spcBef>
                <a:spcPct val="50000"/>
              </a:spcBef>
            </a:pPr>
            <a:r>
              <a:rPr lang="en-US" sz="2400" b="0">
                <a:latin typeface="Tahoma" pitchFamily="34" charset="0"/>
              </a:rPr>
              <a:t>How job tasks are formally divided, grouped, and coordinated.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ox(in)">
                                      <p:cBhvr>
                                        <p:cTn id="7" dur="5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15–</a:t>
            </a:r>
            <a:fld id="{07A21455-FF62-4153-A8A8-A11A7ECF0136}" type="slidenum">
              <a:rPr lang="en-US"/>
              <a:pPr/>
              <a:t>398</a:t>
            </a:fld>
            <a:endParaRPr lang="en-US"/>
          </a:p>
        </p:txBody>
      </p:sp>
      <p:sp>
        <p:nvSpPr>
          <p:cNvPr id="261122" name="Rectangle 2"/>
          <p:cNvSpPr>
            <a:spLocks noGrp="1" noChangeArrowheads="1"/>
          </p:cNvSpPr>
          <p:nvPr>
            <p:ph type="title"/>
          </p:nvPr>
        </p:nvSpPr>
        <p:spPr>
          <a:xfrm>
            <a:off x="685800" y="381000"/>
            <a:ext cx="7772400" cy="990600"/>
          </a:xfrm>
        </p:spPr>
        <p:txBody>
          <a:bodyPr/>
          <a:lstStyle/>
          <a:p>
            <a:pPr algn="just" rtl="0" eaLnBrk="1" hangingPunct="1">
              <a:defRPr/>
            </a:pPr>
            <a:r>
              <a:rPr lang="en-US" sz="2400" smtClean="0"/>
              <a:t>Key Design Questions and Answers for Designing the Proper Organization Structure</a:t>
            </a:r>
          </a:p>
        </p:txBody>
      </p:sp>
      <p:sp>
        <p:nvSpPr>
          <p:cNvPr id="261124"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–1</a:t>
            </a:r>
            <a:endParaRPr lang="en-US">
              <a:solidFill>
                <a:schemeClr val="bg1"/>
              </a:solidFill>
            </a:endParaRPr>
          </a:p>
        </p:txBody>
      </p:sp>
      <p:sp>
        <p:nvSpPr>
          <p:cNvPr id="16390" name="Rectangle 5"/>
          <p:cNvSpPr>
            <a:spLocks noChangeArrowheads="1"/>
          </p:cNvSpPr>
          <p:nvPr/>
        </p:nvSpPr>
        <p:spPr bwMode="auto">
          <a:xfrm>
            <a:off x="685800" y="1660525"/>
            <a:ext cx="7772400" cy="4552950"/>
          </a:xfrm>
          <a:prstGeom prst="rect">
            <a:avLst/>
          </a:prstGeom>
          <a:noFill/>
          <a:ln w="9525">
            <a:noFill/>
            <a:miter lim="800000"/>
            <a:headEnd/>
            <a:tailEnd/>
          </a:ln>
        </p:spPr>
        <p:txBody>
          <a:bodyPr>
            <a:spAutoFit/>
          </a:bodyPr>
          <a:lstStyle/>
          <a:p>
            <a:pPr>
              <a:spcBef>
                <a:spcPct val="50000"/>
              </a:spcBef>
              <a:tabLst>
                <a:tab pos="344488" algn="l"/>
                <a:tab pos="4227513" algn="l"/>
              </a:tabLst>
            </a:pPr>
            <a:r>
              <a:rPr lang="en-US" sz="2000">
                <a:solidFill>
                  <a:srgbClr val="000000"/>
                </a:solidFill>
                <a:latin typeface="Frutiger" charset="0"/>
              </a:rPr>
              <a:t>The Key Question 	The Answer Is Provided By</a:t>
            </a:r>
            <a:r>
              <a:rPr lang="en-US" sz="1600">
                <a:solidFill>
                  <a:srgbClr val="000000"/>
                </a:solidFill>
                <a:latin typeface="Frutiger" charset="0"/>
              </a:rPr>
              <a:t> 	</a:t>
            </a:r>
          </a:p>
          <a:p>
            <a:pPr>
              <a:spcBef>
                <a:spcPct val="50000"/>
              </a:spcBef>
              <a:tabLst>
                <a:tab pos="344488" algn="l"/>
                <a:tab pos="4227513" algn="l"/>
              </a:tabLst>
            </a:pPr>
            <a:r>
              <a:rPr lang="en-US" sz="1600">
                <a:solidFill>
                  <a:srgbClr val="000000"/>
                </a:solidFill>
                <a:latin typeface="Frutiger" charset="0"/>
              </a:rPr>
              <a:t>1. 	To what degree are articles 	Work specialization</a:t>
            </a:r>
            <a:br>
              <a:rPr lang="en-US" sz="1600">
                <a:solidFill>
                  <a:srgbClr val="000000"/>
                </a:solidFill>
                <a:latin typeface="Frutiger" charset="0"/>
              </a:rPr>
            </a:br>
            <a:r>
              <a:rPr lang="en-US" sz="1600">
                <a:latin typeface="Frutiger" charset="0"/>
              </a:rPr>
              <a:t>	</a:t>
            </a:r>
            <a:r>
              <a:rPr lang="en-US" sz="1600">
                <a:solidFill>
                  <a:srgbClr val="000000"/>
                </a:solidFill>
                <a:latin typeface="Frutiger" charset="0"/>
              </a:rPr>
              <a:t>subdivided</a:t>
            </a:r>
            <a:r>
              <a:rPr lang="en-US" sz="1600">
                <a:latin typeface="Frutiger" charset="0"/>
              </a:rPr>
              <a:t> </a:t>
            </a:r>
            <a:r>
              <a:rPr lang="en-US" sz="1600">
                <a:solidFill>
                  <a:srgbClr val="000000"/>
                </a:solidFill>
                <a:latin typeface="Frutiger" charset="0"/>
              </a:rPr>
              <a:t>into separate jobs? 	</a:t>
            </a:r>
            <a:r>
              <a:rPr lang="en-US" sz="1600">
                <a:latin typeface="Frutiger" charset="0"/>
              </a:rPr>
              <a:t>	</a:t>
            </a:r>
          </a:p>
          <a:p>
            <a:pPr>
              <a:spcBef>
                <a:spcPct val="50000"/>
              </a:spcBef>
              <a:tabLst>
                <a:tab pos="344488" algn="l"/>
                <a:tab pos="4227513" algn="l"/>
              </a:tabLst>
            </a:pPr>
            <a:r>
              <a:rPr lang="en-US" sz="1600">
                <a:solidFill>
                  <a:srgbClr val="000000"/>
                </a:solidFill>
                <a:latin typeface="Frutiger" charset="0"/>
              </a:rPr>
              <a:t>2. 	On what basis will jobs be grouped 	Departmentalization</a:t>
            </a:r>
            <a:br>
              <a:rPr lang="en-US" sz="1600">
                <a:solidFill>
                  <a:srgbClr val="000000"/>
                </a:solidFill>
                <a:latin typeface="Frutiger" charset="0"/>
              </a:rPr>
            </a:br>
            <a:r>
              <a:rPr lang="en-US" sz="1600">
                <a:latin typeface="Frutiger" charset="0"/>
              </a:rPr>
              <a:t>	</a:t>
            </a:r>
            <a:r>
              <a:rPr lang="en-US" sz="1600">
                <a:solidFill>
                  <a:srgbClr val="000000"/>
                </a:solidFill>
                <a:latin typeface="Frutiger" charset="0"/>
              </a:rPr>
              <a:t>together? 	</a:t>
            </a:r>
            <a:r>
              <a:rPr lang="en-US" sz="1600">
                <a:latin typeface="Frutiger" charset="0"/>
              </a:rPr>
              <a:t>	</a:t>
            </a:r>
          </a:p>
          <a:p>
            <a:pPr>
              <a:spcBef>
                <a:spcPct val="50000"/>
              </a:spcBef>
              <a:tabLst>
                <a:tab pos="344488" algn="l"/>
                <a:tab pos="4227513" algn="l"/>
              </a:tabLst>
            </a:pPr>
            <a:r>
              <a:rPr lang="en-US" sz="1600">
                <a:solidFill>
                  <a:srgbClr val="000000"/>
                </a:solidFill>
                <a:latin typeface="Frutiger" charset="0"/>
              </a:rPr>
              <a:t>3. 	To whom do individuals and groups 	Chain of command</a:t>
            </a:r>
            <a:br>
              <a:rPr lang="en-US" sz="1600">
                <a:solidFill>
                  <a:srgbClr val="000000"/>
                </a:solidFill>
                <a:latin typeface="Frutiger" charset="0"/>
              </a:rPr>
            </a:br>
            <a:r>
              <a:rPr lang="en-US" sz="1600">
                <a:solidFill>
                  <a:srgbClr val="000000"/>
                </a:solidFill>
                <a:latin typeface="Frutiger" charset="0"/>
              </a:rPr>
              <a:t>	report? 	</a:t>
            </a:r>
            <a:r>
              <a:rPr lang="en-US" sz="1600">
                <a:latin typeface="Frutiger" charset="0"/>
              </a:rPr>
              <a:t>	</a:t>
            </a:r>
          </a:p>
          <a:p>
            <a:pPr>
              <a:spcBef>
                <a:spcPct val="50000"/>
              </a:spcBef>
              <a:tabLst>
                <a:tab pos="344488" algn="l"/>
                <a:tab pos="4227513" algn="l"/>
              </a:tabLst>
            </a:pPr>
            <a:r>
              <a:rPr lang="en-US" sz="1600">
                <a:solidFill>
                  <a:srgbClr val="000000"/>
                </a:solidFill>
                <a:latin typeface="Frutiger" charset="0"/>
              </a:rPr>
              <a:t>4. 	How many individuals can a manager 	Span of control</a:t>
            </a:r>
            <a:br>
              <a:rPr lang="en-US" sz="1600">
                <a:solidFill>
                  <a:srgbClr val="000000"/>
                </a:solidFill>
                <a:latin typeface="Frutiger" charset="0"/>
              </a:rPr>
            </a:br>
            <a:r>
              <a:rPr lang="en-US" sz="1600">
                <a:solidFill>
                  <a:srgbClr val="000000"/>
                </a:solidFill>
                <a:latin typeface="Frutiger" charset="0"/>
              </a:rPr>
              <a:t>	efficiently and effectively direct? 	</a:t>
            </a:r>
            <a:r>
              <a:rPr lang="en-US" sz="1600">
                <a:latin typeface="Frutiger" charset="0"/>
              </a:rPr>
              <a:t>	</a:t>
            </a:r>
          </a:p>
          <a:p>
            <a:pPr>
              <a:spcBef>
                <a:spcPct val="50000"/>
              </a:spcBef>
              <a:tabLst>
                <a:tab pos="344488" algn="l"/>
                <a:tab pos="4227513" algn="l"/>
              </a:tabLst>
            </a:pPr>
            <a:r>
              <a:rPr lang="en-US" sz="1600">
                <a:solidFill>
                  <a:srgbClr val="000000"/>
                </a:solidFill>
                <a:latin typeface="Frutiger" charset="0"/>
              </a:rPr>
              <a:t>5. 	Where does decision-making 	Centralization</a:t>
            </a:r>
            <a:br>
              <a:rPr lang="en-US" sz="1600">
                <a:solidFill>
                  <a:srgbClr val="000000"/>
                </a:solidFill>
                <a:latin typeface="Frutiger" charset="0"/>
              </a:rPr>
            </a:br>
            <a:r>
              <a:rPr lang="en-US" sz="1600">
                <a:latin typeface="Frutiger" charset="0"/>
              </a:rPr>
              <a:t>	</a:t>
            </a:r>
            <a:r>
              <a:rPr lang="en-US" sz="1600">
                <a:solidFill>
                  <a:srgbClr val="000000"/>
                </a:solidFill>
                <a:latin typeface="Frutiger" charset="0"/>
              </a:rPr>
              <a:t>authority lie? 	and decentralization 	</a:t>
            </a:r>
            <a:r>
              <a:rPr lang="en-US" sz="1600">
                <a:latin typeface="Frutiger" charset="0"/>
              </a:rPr>
              <a:t>	</a:t>
            </a:r>
          </a:p>
          <a:p>
            <a:pPr>
              <a:spcBef>
                <a:spcPct val="50000"/>
              </a:spcBef>
              <a:tabLst>
                <a:tab pos="344488" algn="l"/>
                <a:tab pos="4227513" algn="l"/>
              </a:tabLst>
            </a:pPr>
            <a:r>
              <a:rPr lang="en-US" sz="1600">
                <a:solidFill>
                  <a:srgbClr val="000000"/>
                </a:solidFill>
                <a:latin typeface="Frutiger" charset="0"/>
              </a:rPr>
              <a:t>6. 	To what degree will there be rules 	Formalization</a:t>
            </a:r>
            <a:br>
              <a:rPr lang="en-US" sz="1600">
                <a:solidFill>
                  <a:srgbClr val="000000"/>
                </a:solidFill>
                <a:latin typeface="Frutiger" charset="0"/>
              </a:rPr>
            </a:br>
            <a:r>
              <a:rPr lang="en-US" sz="1600">
                <a:solidFill>
                  <a:srgbClr val="000000"/>
                </a:solidFill>
                <a:latin typeface="Frutiger" charset="0"/>
              </a:rPr>
              <a:t>	and regulations to direct employees</a:t>
            </a:r>
            <a:br>
              <a:rPr lang="en-US" sz="1600">
                <a:solidFill>
                  <a:srgbClr val="000000"/>
                </a:solidFill>
                <a:latin typeface="Frutiger" charset="0"/>
              </a:rPr>
            </a:br>
            <a:r>
              <a:rPr lang="en-US" sz="1600">
                <a:solidFill>
                  <a:srgbClr val="000000"/>
                </a:solidFill>
                <a:latin typeface="Frutiger" charset="0"/>
              </a:rPr>
              <a:t>	and managers?</a:t>
            </a:r>
          </a:p>
        </p:txBody>
      </p:sp>
      <p:sp>
        <p:nvSpPr>
          <p:cNvPr id="16391" name="Line 6"/>
          <p:cNvSpPr>
            <a:spLocks noChangeShapeType="1"/>
          </p:cNvSpPr>
          <p:nvPr/>
        </p:nvSpPr>
        <p:spPr bwMode="auto">
          <a:xfrm>
            <a:off x="762000" y="2166938"/>
            <a:ext cx="7543800" cy="0"/>
          </a:xfrm>
          <a:prstGeom prst="line">
            <a:avLst/>
          </a:prstGeom>
          <a:noFill/>
          <a:ln w="38100">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15–</a:t>
            </a:r>
            <a:fld id="{A8F1C1EA-90E1-4752-8E64-875AADB12743}" type="slidenum">
              <a:rPr lang="en-US"/>
              <a:pPr/>
              <a:t>399</a:t>
            </a:fld>
            <a:endParaRPr lang="en-US"/>
          </a:p>
        </p:txBody>
      </p:sp>
      <p:sp>
        <p:nvSpPr>
          <p:cNvPr id="262146"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Structure? (cont’d)</a:t>
            </a:r>
          </a:p>
        </p:txBody>
      </p:sp>
      <p:sp>
        <p:nvSpPr>
          <p:cNvPr id="262147" name="Text Box 3" descr="Chap01Bkgd03"/>
          <p:cNvSpPr txBox="1">
            <a:spLocks noChangeArrowheads="1"/>
          </p:cNvSpPr>
          <p:nvPr/>
        </p:nvSpPr>
        <p:spPr bwMode="blackWhite">
          <a:xfrm>
            <a:off x="1143000" y="3048000"/>
            <a:ext cx="6858000" cy="3048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rPr>
              <a:t>Division of labor:</a:t>
            </a:r>
          </a:p>
          <a:p>
            <a:pPr marL="222250" indent="-222250">
              <a:spcBef>
                <a:spcPct val="50000"/>
              </a:spcBef>
              <a:buFontTx/>
              <a:buChar char="•"/>
              <a:defRPr/>
            </a:pPr>
            <a:r>
              <a:rPr lang="en-US" sz="2000">
                <a:solidFill>
                  <a:schemeClr val="bg1"/>
                </a:solidFill>
              </a:rPr>
              <a:t>Makes efficient use of employee skills</a:t>
            </a:r>
          </a:p>
          <a:p>
            <a:pPr marL="222250" indent="-222250">
              <a:spcBef>
                <a:spcPct val="50000"/>
              </a:spcBef>
              <a:buFontTx/>
              <a:buChar char="•"/>
              <a:defRPr/>
            </a:pPr>
            <a:r>
              <a:rPr lang="en-US" sz="2000">
                <a:solidFill>
                  <a:schemeClr val="bg1"/>
                </a:solidFill>
              </a:rPr>
              <a:t>Increases employee skills through repetition</a:t>
            </a:r>
          </a:p>
          <a:p>
            <a:pPr marL="222250" indent="-222250">
              <a:spcBef>
                <a:spcPct val="50000"/>
              </a:spcBef>
              <a:buFontTx/>
              <a:buChar char="•"/>
              <a:defRPr/>
            </a:pPr>
            <a:r>
              <a:rPr lang="en-US" sz="2000">
                <a:solidFill>
                  <a:schemeClr val="bg1"/>
                </a:solidFill>
              </a:rPr>
              <a:t>Less between-job downtime increases productivity</a:t>
            </a:r>
          </a:p>
          <a:p>
            <a:pPr marL="222250" indent="-222250">
              <a:spcBef>
                <a:spcPct val="50000"/>
              </a:spcBef>
              <a:buFontTx/>
              <a:buChar char="•"/>
              <a:defRPr/>
            </a:pPr>
            <a:r>
              <a:rPr lang="en-US" sz="2000">
                <a:solidFill>
                  <a:schemeClr val="bg1"/>
                </a:solidFill>
              </a:rPr>
              <a:t>Specialized training is more efficient.</a:t>
            </a:r>
          </a:p>
          <a:p>
            <a:pPr marL="222250" indent="-222250">
              <a:spcBef>
                <a:spcPct val="50000"/>
              </a:spcBef>
              <a:buFontTx/>
              <a:buChar char="•"/>
              <a:defRPr/>
            </a:pPr>
            <a:r>
              <a:rPr lang="en-US" sz="2000">
                <a:solidFill>
                  <a:schemeClr val="bg1"/>
                </a:solidFill>
              </a:rPr>
              <a:t>Allows use of specialized equipment.</a:t>
            </a:r>
          </a:p>
        </p:txBody>
      </p:sp>
      <p:sp>
        <p:nvSpPr>
          <p:cNvPr id="17414" name="Text Box 4"/>
          <p:cNvSpPr txBox="1">
            <a:spLocks noChangeArrowheads="1"/>
          </p:cNvSpPr>
          <p:nvPr/>
        </p:nvSpPr>
        <p:spPr bwMode="auto">
          <a:xfrm>
            <a:off x="914400" y="1328738"/>
            <a:ext cx="7315200" cy="1370012"/>
          </a:xfrm>
          <a:prstGeom prst="rect">
            <a:avLst/>
          </a:prstGeom>
          <a:noFill/>
          <a:ln w="9525">
            <a:noFill/>
            <a:miter lim="800000"/>
            <a:headEnd/>
            <a:tailEnd/>
          </a:ln>
        </p:spPr>
        <p:txBody>
          <a:bodyPr>
            <a:spAutoFit/>
          </a:bodyPr>
          <a:lstStyle/>
          <a:p>
            <a:pPr>
              <a:spcBef>
                <a:spcPct val="50000"/>
              </a:spcBef>
            </a:pPr>
            <a:r>
              <a:rPr lang="en-US" sz="2400"/>
              <a:t>Work Specialization</a:t>
            </a:r>
          </a:p>
          <a:p>
            <a:pPr>
              <a:spcBef>
                <a:spcPct val="50000"/>
              </a:spcBef>
            </a:pPr>
            <a:r>
              <a:rPr lang="en-US" sz="2400" b="0">
                <a:latin typeface="Tahoma" pitchFamily="34" charset="0"/>
              </a:rPr>
              <a:t>The degree to which tasks in the organization are subdivided into separate jobs.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smtClean="0"/>
              <a:t>© 2005 Prentice Hall Inc. All rights reserved.</a:t>
            </a:r>
          </a:p>
        </p:txBody>
      </p:sp>
      <p:sp>
        <p:nvSpPr>
          <p:cNvPr id="9219" name="Slide Number Placeholder 3"/>
          <p:cNvSpPr>
            <a:spLocks noGrp="1"/>
          </p:cNvSpPr>
          <p:nvPr>
            <p:ph type="sldNum" sz="quarter" idx="11"/>
          </p:nvPr>
        </p:nvSpPr>
        <p:spPr>
          <a:noFill/>
        </p:spPr>
        <p:txBody>
          <a:bodyPr/>
          <a:lstStyle/>
          <a:p>
            <a:r>
              <a:rPr lang="en-US" smtClean="0"/>
              <a:t>1–</a:t>
            </a:r>
            <a:fld id="{BB2CA77D-5AE7-4770-877D-04B0864C9E0A}" type="slidenum">
              <a:rPr lang="en-US" smtClean="0"/>
              <a:pPr/>
              <a:t>4</a:t>
            </a:fld>
            <a:endParaRPr lang="en-US" smtClean="0"/>
          </a:p>
        </p:txBody>
      </p:sp>
      <p:sp>
        <p:nvSpPr>
          <p:cNvPr id="208898" name="Rectangle 2"/>
          <p:cNvSpPr>
            <a:spLocks noGrp="1" noChangeArrowheads="1"/>
          </p:cNvSpPr>
          <p:nvPr>
            <p:ph type="title"/>
          </p:nvPr>
        </p:nvSpPr>
        <p:spPr/>
        <p:txBody>
          <a:bodyPr/>
          <a:lstStyle/>
          <a:p>
            <a:pPr algn="just" rtl="0" eaLnBrk="1" hangingPunct="1">
              <a:defRPr/>
            </a:pPr>
            <a:r>
              <a:rPr lang="en-US" smtClean="0"/>
              <a:t>Management Functions</a:t>
            </a:r>
          </a:p>
        </p:txBody>
      </p:sp>
      <p:sp>
        <p:nvSpPr>
          <p:cNvPr id="208899" name="Rectangle 3"/>
          <p:cNvSpPr>
            <a:spLocks noChangeArrowheads="1"/>
          </p:cNvSpPr>
          <p:nvPr/>
        </p:nvSpPr>
        <p:spPr bwMode="blackWhite">
          <a:xfrm>
            <a:off x="3429000" y="2870200"/>
            <a:ext cx="2286000" cy="1168400"/>
          </a:xfrm>
          <a:prstGeom prst="rect">
            <a:avLst/>
          </a:prstGeom>
          <a:solidFill>
            <a:srgbClr val="CC990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r>
              <a:rPr lang="en-US" sz="2400">
                <a:solidFill>
                  <a:schemeClr val="bg1"/>
                </a:solidFill>
                <a:effectLst>
                  <a:outerShdw blurRad="38100" dist="38100" dir="2700000" algn="tl">
                    <a:srgbClr val="000000"/>
                  </a:outerShdw>
                </a:effectLst>
              </a:rPr>
              <a:t>Management</a:t>
            </a:r>
            <a:br>
              <a:rPr lang="en-US" sz="2400">
                <a:solidFill>
                  <a:schemeClr val="bg1"/>
                </a:solidFill>
                <a:effectLst>
                  <a:outerShdw blurRad="38100" dist="38100" dir="2700000" algn="tl">
                    <a:srgbClr val="000000"/>
                  </a:outerShdw>
                </a:effectLst>
              </a:rPr>
            </a:br>
            <a:r>
              <a:rPr lang="en-US" sz="2400">
                <a:solidFill>
                  <a:schemeClr val="bg1"/>
                </a:solidFill>
                <a:effectLst>
                  <a:outerShdw blurRad="38100" dist="38100" dir="2700000" algn="tl">
                    <a:srgbClr val="000000"/>
                  </a:outerShdw>
                </a:effectLst>
              </a:rPr>
              <a:t>Functions</a:t>
            </a:r>
          </a:p>
        </p:txBody>
      </p:sp>
      <p:grpSp>
        <p:nvGrpSpPr>
          <p:cNvPr id="2" name="Group 4"/>
          <p:cNvGrpSpPr>
            <a:grpSpLocks/>
          </p:cNvGrpSpPr>
          <p:nvPr/>
        </p:nvGrpSpPr>
        <p:grpSpPr bwMode="auto">
          <a:xfrm>
            <a:off x="1066800" y="2057400"/>
            <a:ext cx="7010400" cy="2819400"/>
            <a:chOff x="432" y="1248"/>
            <a:chExt cx="4896" cy="2448"/>
          </a:xfrm>
        </p:grpSpPr>
        <p:sp>
          <p:nvSpPr>
            <p:cNvPr id="9223" name="Line 5"/>
            <p:cNvSpPr>
              <a:spLocks noChangeShapeType="1"/>
            </p:cNvSpPr>
            <p:nvPr/>
          </p:nvSpPr>
          <p:spPr bwMode="blackWhite">
            <a:xfrm>
              <a:off x="1632" y="1720"/>
              <a:ext cx="432" cy="240"/>
            </a:xfrm>
            <a:prstGeom prst="line">
              <a:avLst/>
            </a:prstGeom>
            <a:noFill/>
            <a:ln w="38100">
              <a:solidFill>
                <a:schemeClr val="tx1"/>
              </a:solidFill>
              <a:round/>
              <a:headEnd/>
              <a:tailEnd type="stealth" w="med" len="med"/>
            </a:ln>
          </p:spPr>
          <p:txBody>
            <a:bodyPr/>
            <a:lstStyle/>
            <a:p>
              <a:endParaRPr lang="fa-IR"/>
            </a:p>
          </p:txBody>
        </p:sp>
        <p:sp>
          <p:nvSpPr>
            <p:cNvPr id="9224" name="Line 6"/>
            <p:cNvSpPr>
              <a:spLocks noChangeShapeType="1"/>
            </p:cNvSpPr>
            <p:nvPr/>
          </p:nvSpPr>
          <p:spPr bwMode="blackWhite">
            <a:xfrm flipH="1">
              <a:off x="3696" y="1720"/>
              <a:ext cx="432" cy="240"/>
            </a:xfrm>
            <a:prstGeom prst="line">
              <a:avLst/>
            </a:prstGeom>
            <a:noFill/>
            <a:ln w="38100">
              <a:solidFill>
                <a:schemeClr val="tx1"/>
              </a:solidFill>
              <a:round/>
              <a:headEnd/>
              <a:tailEnd type="stealth" w="med" len="med"/>
            </a:ln>
          </p:spPr>
          <p:txBody>
            <a:bodyPr/>
            <a:lstStyle/>
            <a:p>
              <a:endParaRPr lang="fa-IR"/>
            </a:p>
          </p:txBody>
        </p:sp>
        <p:sp>
          <p:nvSpPr>
            <p:cNvPr id="9225" name="Line 7"/>
            <p:cNvSpPr>
              <a:spLocks noChangeShapeType="1"/>
            </p:cNvSpPr>
            <p:nvPr/>
          </p:nvSpPr>
          <p:spPr bwMode="blackWhite">
            <a:xfrm flipV="1">
              <a:off x="1632" y="2976"/>
              <a:ext cx="432" cy="240"/>
            </a:xfrm>
            <a:prstGeom prst="line">
              <a:avLst/>
            </a:prstGeom>
            <a:noFill/>
            <a:ln w="38100">
              <a:solidFill>
                <a:schemeClr val="tx1"/>
              </a:solidFill>
              <a:round/>
              <a:headEnd/>
              <a:tailEnd type="stealth" w="med" len="med"/>
            </a:ln>
          </p:spPr>
          <p:txBody>
            <a:bodyPr/>
            <a:lstStyle/>
            <a:p>
              <a:endParaRPr lang="fa-IR"/>
            </a:p>
          </p:txBody>
        </p:sp>
        <p:sp>
          <p:nvSpPr>
            <p:cNvPr id="9226" name="Line 8"/>
            <p:cNvSpPr>
              <a:spLocks noChangeShapeType="1"/>
            </p:cNvSpPr>
            <p:nvPr/>
          </p:nvSpPr>
          <p:spPr bwMode="blackWhite">
            <a:xfrm flipH="1" flipV="1">
              <a:off x="3696" y="2976"/>
              <a:ext cx="432" cy="240"/>
            </a:xfrm>
            <a:prstGeom prst="line">
              <a:avLst/>
            </a:prstGeom>
            <a:noFill/>
            <a:ln w="38100">
              <a:solidFill>
                <a:schemeClr val="tx1"/>
              </a:solidFill>
              <a:round/>
              <a:headEnd/>
              <a:tailEnd type="stealth" w="med" len="med"/>
            </a:ln>
          </p:spPr>
          <p:txBody>
            <a:bodyPr/>
            <a:lstStyle/>
            <a:p>
              <a:endParaRPr lang="fa-IR"/>
            </a:p>
          </p:txBody>
        </p:sp>
        <p:sp>
          <p:nvSpPr>
            <p:cNvPr id="208905" name="Oval 9"/>
            <p:cNvSpPr>
              <a:spLocks noChangeArrowheads="1"/>
            </p:cNvSpPr>
            <p:nvPr/>
          </p:nvSpPr>
          <p:spPr bwMode="blackWhite">
            <a:xfrm>
              <a:off x="432" y="1248"/>
              <a:ext cx="1776" cy="624"/>
            </a:xfrm>
            <a:prstGeom prst="ellipse">
              <a:avLst/>
            </a:prstGeom>
            <a:solidFill>
              <a:srgbClr val="3366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Planning</a:t>
              </a:r>
            </a:p>
          </p:txBody>
        </p:sp>
        <p:sp>
          <p:nvSpPr>
            <p:cNvPr id="208906" name="Oval 10"/>
            <p:cNvSpPr>
              <a:spLocks noChangeArrowheads="1"/>
            </p:cNvSpPr>
            <p:nvPr/>
          </p:nvSpPr>
          <p:spPr bwMode="blackWhite">
            <a:xfrm>
              <a:off x="3552" y="1248"/>
              <a:ext cx="1776" cy="624"/>
            </a:xfrm>
            <a:prstGeom prst="ellipse">
              <a:avLst/>
            </a:prstGeom>
            <a:solidFill>
              <a:srgbClr val="6666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Organizing</a:t>
              </a:r>
            </a:p>
          </p:txBody>
        </p:sp>
        <p:sp>
          <p:nvSpPr>
            <p:cNvPr id="208907" name="Oval 11"/>
            <p:cNvSpPr>
              <a:spLocks noChangeArrowheads="1"/>
            </p:cNvSpPr>
            <p:nvPr/>
          </p:nvSpPr>
          <p:spPr bwMode="blackWhite">
            <a:xfrm>
              <a:off x="3552" y="3072"/>
              <a:ext cx="1776" cy="624"/>
            </a:xfrm>
            <a:prstGeom prst="ellipse">
              <a:avLst/>
            </a:prstGeom>
            <a:solidFill>
              <a:srgbClr val="CC66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Leading</a:t>
              </a:r>
            </a:p>
          </p:txBody>
        </p:sp>
        <p:sp>
          <p:nvSpPr>
            <p:cNvPr id="208908" name="Oval 12"/>
            <p:cNvSpPr>
              <a:spLocks noChangeArrowheads="1"/>
            </p:cNvSpPr>
            <p:nvPr/>
          </p:nvSpPr>
          <p:spPr bwMode="blackWhite">
            <a:xfrm>
              <a:off x="432" y="3072"/>
              <a:ext cx="1776" cy="624"/>
            </a:xfrm>
            <a:prstGeom prst="ellipse">
              <a:avLst/>
            </a:prstGeom>
            <a:solidFill>
              <a:srgbClr val="CC33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Controlling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box(out)">
                                      <p:cBhvr>
                                        <p:cTn id="7" dur="500"/>
                                        <p:tgtEl>
                                          <p:spTgt spid="20889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2–</a:t>
            </a:r>
            <a:fld id="{5A5707CA-AC2A-4C5B-B04B-E568A8DF8CF8}" type="slidenum">
              <a:rPr lang="en-US"/>
              <a:pPr/>
              <a:t>40</a:t>
            </a:fld>
            <a:endParaRPr lang="en-US"/>
          </a:p>
        </p:txBody>
      </p:sp>
      <p:sp>
        <p:nvSpPr>
          <p:cNvPr id="189442" name="Rectangle 2"/>
          <p:cNvSpPr>
            <a:spLocks noGrp="1" noChangeArrowheads="1"/>
          </p:cNvSpPr>
          <p:nvPr>
            <p:ph type="title"/>
          </p:nvPr>
        </p:nvSpPr>
        <p:spPr/>
        <p:txBody>
          <a:bodyPr>
            <a:normAutofit fontScale="90000"/>
          </a:bodyPr>
          <a:lstStyle/>
          <a:p>
            <a:pPr algn="just" rtl="0" eaLnBrk="1" hangingPunct="1">
              <a:defRPr/>
            </a:pPr>
            <a:r>
              <a:rPr lang="en-US" smtClean="0"/>
              <a:t>Schedules of Reinforcement (cont’d)</a:t>
            </a:r>
          </a:p>
        </p:txBody>
      </p:sp>
      <p:sp>
        <p:nvSpPr>
          <p:cNvPr id="189445" name="Line 5"/>
          <p:cNvSpPr>
            <a:spLocks noChangeShapeType="1"/>
          </p:cNvSpPr>
          <p:nvPr/>
        </p:nvSpPr>
        <p:spPr bwMode="auto">
          <a:xfrm>
            <a:off x="1003300" y="3048000"/>
            <a:ext cx="3886200" cy="0"/>
          </a:xfrm>
          <a:prstGeom prst="line">
            <a:avLst/>
          </a:prstGeom>
          <a:noFill/>
          <a:ln w="57150">
            <a:solidFill>
              <a:srgbClr val="CC3300"/>
            </a:solidFill>
            <a:round/>
            <a:headEnd/>
            <a:tailEnd/>
          </a:ln>
        </p:spPr>
        <p:txBody>
          <a:bodyPr/>
          <a:lstStyle/>
          <a:p>
            <a:endParaRPr lang="fa-IR"/>
          </a:p>
        </p:txBody>
      </p:sp>
      <p:pic>
        <p:nvPicPr>
          <p:cNvPr id="20486" name="Picture 6" descr="bd04981_"/>
          <p:cNvPicPr>
            <a:picLocks noChangeAspect="1" noChangeArrowheads="1"/>
          </p:cNvPicPr>
          <p:nvPr/>
        </p:nvPicPr>
        <p:blipFill>
          <a:blip r:embed="rId2"/>
          <a:srcRect/>
          <a:stretch>
            <a:fillRect/>
          </a:stretch>
        </p:blipFill>
        <p:spPr bwMode="auto">
          <a:xfrm>
            <a:off x="5257800" y="1981200"/>
            <a:ext cx="3265488" cy="3352800"/>
          </a:xfrm>
          <a:prstGeom prst="rect">
            <a:avLst/>
          </a:prstGeom>
          <a:noFill/>
          <a:ln w="9525">
            <a:noFill/>
            <a:miter lim="800000"/>
            <a:headEnd/>
            <a:tailEnd/>
          </a:ln>
        </p:spPr>
      </p:pic>
      <p:sp>
        <p:nvSpPr>
          <p:cNvPr id="189447" name="Text Box 7"/>
          <p:cNvSpPr txBox="1">
            <a:spLocks noChangeArrowheads="1"/>
          </p:cNvSpPr>
          <p:nvPr/>
        </p:nvSpPr>
        <p:spPr bwMode="auto">
          <a:xfrm>
            <a:off x="914400" y="1371600"/>
            <a:ext cx="4267200" cy="1384995"/>
          </a:xfrm>
          <a:prstGeom prst="rect">
            <a:avLst/>
          </a:prstGeom>
          <a:noFill/>
          <a:ln w="9525">
            <a:noFill/>
            <a:miter lim="800000"/>
            <a:headEnd/>
            <a:tailEnd/>
          </a:ln>
        </p:spPr>
        <p:txBody>
          <a:bodyPr>
            <a:spAutoFit/>
          </a:bodyPr>
          <a:lstStyle/>
          <a:p>
            <a:pPr algn="l" rtl="0">
              <a:spcBef>
                <a:spcPct val="50000"/>
              </a:spcBef>
            </a:pPr>
            <a:r>
              <a:rPr lang="en-US" sz="2400" dirty="0"/>
              <a:t>Fixed-Interval Schedule</a:t>
            </a:r>
          </a:p>
          <a:p>
            <a:pPr algn="l" rtl="0">
              <a:spcBef>
                <a:spcPct val="50000"/>
              </a:spcBef>
            </a:pPr>
            <a:r>
              <a:rPr lang="en-US" sz="2400" b="0" dirty="0">
                <a:latin typeface="Tahoma" pitchFamily="34" charset="0"/>
              </a:rPr>
              <a:t>Rewards are spaced at uniform time intervals.</a:t>
            </a:r>
          </a:p>
        </p:txBody>
      </p:sp>
      <p:sp>
        <p:nvSpPr>
          <p:cNvPr id="189448" name="Text Box 8"/>
          <p:cNvSpPr txBox="1">
            <a:spLocks noChangeArrowheads="1"/>
          </p:cNvSpPr>
          <p:nvPr/>
        </p:nvSpPr>
        <p:spPr bwMode="auto">
          <a:xfrm>
            <a:off x="914400" y="3429000"/>
            <a:ext cx="4191000" cy="1754326"/>
          </a:xfrm>
          <a:prstGeom prst="rect">
            <a:avLst/>
          </a:prstGeom>
          <a:noFill/>
          <a:ln w="9525">
            <a:noFill/>
            <a:miter lim="800000"/>
            <a:headEnd/>
            <a:tailEnd/>
          </a:ln>
        </p:spPr>
        <p:txBody>
          <a:bodyPr>
            <a:spAutoFit/>
          </a:bodyPr>
          <a:lstStyle/>
          <a:p>
            <a:pPr algn="l" rtl="0">
              <a:spcBef>
                <a:spcPct val="50000"/>
              </a:spcBef>
            </a:pPr>
            <a:r>
              <a:rPr lang="en-US" sz="2400" dirty="0"/>
              <a:t>Variable-Interval Schedule</a:t>
            </a:r>
          </a:p>
          <a:p>
            <a:pPr algn="l" rtl="0">
              <a:spcBef>
                <a:spcPct val="50000"/>
              </a:spcBef>
            </a:pPr>
            <a:r>
              <a:rPr lang="en-US" sz="2400" b="0" dirty="0">
                <a:latin typeface="Tahoma" pitchFamily="34" charset="0"/>
              </a:rPr>
              <a:t>Rewards are initiated after a fixed or constant number of responses.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9447"/>
                                        </p:tgtEl>
                                        <p:attrNameLst>
                                          <p:attrName>style.visibility</p:attrName>
                                        </p:attrNameLst>
                                      </p:cBhvr>
                                      <p:to>
                                        <p:strVal val="visible"/>
                                      </p:to>
                                    </p:set>
                                    <p:animEffect transition="in" filter="wipe(left)">
                                      <p:cBhvr>
                                        <p:cTn id="7" dur="500"/>
                                        <p:tgtEl>
                                          <p:spTgt spid="189447"/>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89445"/>
                                        </p:tgtEl>
                                        <p:attrNameLst>
                                          <p:attrName>style.visibility</p:attrName>
                                        </p:attrNameLst>
                                      </p:cBhvr>
                                      <p:to>
                                        <p:strVal val="visible"/>
                                      </p:to>
                                    </p:set>
                                    <p:anim calcmode="lin" valueType="num">
                                      <p:cBhvr>
                                        <p:cTn id="11" dur="500" fill="hold"/>
                                        <p:tgtEl>
                                          <p:spTgt spid="189445"/>
                                        </p:tgtEl>
                                        <p:attrNameLst>
                                          <p:attrName>ppt_x</p:attrName>
                                        </p:attrNameLst>
                                      </p:cBhvr>
                                      <p:tavLst>
                                        <p:tav tm="0">
                                          <p:val>
                                            <p:strVal val="#ppt_x-#ppt_w/2"/>
                                          </p:val>
                                        </p:tav>
                                        <p:tav tm="100000">
                                          <p:val>
                                            <p:strVal val="#ppt_x"/>
                                          </p:val>
                                        </p:tav>
                                      </p:tavLst>
                                    </p:anim>
                                    <p:anim calcmode="lin" valueType="num">
                                      <p:cBhvr>
                                        <p:cTn id="12" dur="500" fill="hold"/>
                                        <p:tgtEl>
                                          <p:spTgt spid="189445"/>
                                        </p:tgtEl>
                                        <p:attrNameLst>
                                          <p:attrName>ppt_y</p:attrName>
                                        </p:attrNameLst>
                                      </p:cBhvr>
                                      <p:tavLst>
                                        <p:tav tm="0">
                                          <p:val>
                                            <p:strVal val="#ppt_y"/>
                                          </p:val>
                                        </p:tav>
                                        <p:tav tm="100000">
                                          <p:val>
                                            <p:strVal val="#ppt_y"/>
                                          </p:val>
                                        </p:tav>
                                      </p:tavLst>
                                    </p:anim>
                                    <p:anim calcmode="lin" valueType="num">
                                      <p:cBhvr>
                                        <p:cTn id="13" dur="500" fill="hold"/>
                                        <p:tgtEl>
                                          <p:spTgt spid="189445"/>
                                        </p:tgtEl>
                                        <p:attrNameLst>
                                          <p:attrName>ppt_w</p:attrName>
                                        </p:attrNameLst>
                                      </p:cBhvr>
                                      <p:tavLst>
                                        <p:tav tm="0">
                                          <p:val>
                                            <p:fltVal val="0"/>
                                          </p:val>
                                        </p:tav>
                                        <p:tav tm="100000">
                                          <p:val>
                                            <p:strVal val="#ppt_w"/>
                                          </p:val>
                                        </p:tav>
                                      </p:tavLst>
                                    </p:anim>
                                    <p:anim calcmode="lin" valueType="num">
                                      <p:cBhvr>
                                        <p:cTn id="14" dur="500" fill="hold"/>
                                        <p:tgtEl>
                                          <p:spTgt spid="18944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9448"/>
                                        </p:tgtEl>
                                        <p:attrNameLst>
                                          <p:attrName>style.visibility</p:attrName>
                                        </p:attrNameLst>
                                      </p:cBhvr>
                                      <p:to>
                                        <p:strVal val="visible"/>
                                      </p:to>
                                    </p:set>
                                    <p:animEffect transition="in" filter="wipe(left)">
                                      <p:cBhvr>
                                        <p:cTn id="19" dur="500"/>
                                        <p:tgtEl>
                                          <p:spTgt spid="189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5" grpId="0" animBg="1"/>
      <p:bldP spid="189447" grpId="0"/>
      <p:bldP spid="189448" grpId="0"/>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15–</a:t>
            </a:r>
            <a:fld id="{286149CD-2DA8-47DE-BF26-9837FF75DC53}" type="slidenum">
              <a:rPr lang="en-US"/>
              <a:pPr/>
              <a:t>400</a:t>
            </a:fld>
            <a:endParaRPr lang="en-US"/>
          </a:p>
        </p:txBody>
      </p:sp>
      <p:sp>
        <p:nvSpPr>
          <p:cNvPr id="263171" name="Rectangle 3"/>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Economies and Diseconomies of Work Specialization</a:t>
            </a:r>
          </a:p>
        </p:txBody>
      </p:sp>
      <p:sp>
        <p:nvSpPr>
          <p:cNvPr id="263172"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–2</a:t>
            </a:r>
            <a:endParaRPr lang="en-US">
              <a:solidFill>
                <a:schemeClr val="bg1"/>
              </a:solidFill>
            </a:endParaRPr>
          </a:p>
        </p:txBody>
      </p:sp>
      <p:graphicFrame>
        <p:nvGraphicFramePr>
          <p:cNvPr id="1026" name="Object 6"/>
          <p:cNvGraphicFramePr>
            <a:graphicFrameLocks noChangeAspect="1"/>
          </p:cNvGraphicFramePr>
          <p:nvPr/>
        </p:nvGraphicFramePr>
        <p:xfrm>
          <a:off x="876300" y="1838325"/>
          <a:ext cx="7392988" cy="4029075"/>
        </p:xfrm>
        <a:graphic>
          <a:graphicData uri="http://schemas.openxmlformats.org/presentationml/2006/ole">
            <mc:AlternateContent xmlns:mc="http://schemas.openxmlformats.org/markup-compatibility/2006">
              <mc:Choice xmlns:v="urn:schemas-microsoft-com:vml" Requires="v">
                <p:oleObj spid="_x0000_s300039" name="Photo Editor Photo" r:id="rId4" imgW="7392432" imgH="4029637" progId="">
                  <p:embed/>
                </p:oleObj>
              </mc:Choice>
              <mc:Fallback>
                <p:oleObj name="Photo Editor Photo" r:id="rId4" imgW="7392432" imgH="4029637"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 y="1838325"/>
                        <a:ext cx="7392988"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15–</a:t>
            </a:r>
            <a:fld id="{337B0AB6-C0E3-4964-AD55-13658629DF63}" type="slidenum">
              <a:rPr lang="en-US"/>
              <a:pPr/>
              <a:t>401</a:t>
            </a:fld>
            <a:endParaRPr lang="en-US"/>
          </a:p>
        </p:txBody>
      </p:sp>
      <p:sp>
        <p:nvSpPr>
          <p:cNvPr id="264194"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Structure? (cont’d)</a:t>
            </a:r>
          </a:p>
        </p:txBody>
      </p:sp>
      <p:sp>
        <p:nvSpPr>
          <p:cNvPr id="264195" name="Text Box 3"/>
          <p:cNvSpPr txBox="1">
            <a:spLocks noChangeArrowheads="1"/>
          </p:cNvSpPr>
          <p:nvPr/>
        </p:nvSpPr>
        <p:spPr bwMode="blackWhite">
          <a:xfrm>
            <a:off x="3276600" y="2667000"/>
            <a:ext cx="3962400" cy="35052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rPr>
              <a:t>Grouping Activities By:</a:t>
            </a:r>
          </a:p>
          <a:p>
            <a:pPr marL="222250" indent="-222250">
              <a:spcBef>
                <a:spcPct val="50000"/>
              </a:spcBef>
              <a:buFontTx/>
              <a:buChar char="•"/>
              <a:defRPr/>
            </a:pPr>
            <a:r>
              <a:rPr lang="en-US" sz="2400">
                <a:solidFill>
                  <a:schemeClr val="bg1"/>
                </a:solidFill>
              </a:rPr>
              <a:t>Function</a:t>
            </a:r>
          </a:p>
          <a:p>
            <a:pPr marL="222250" indent="-222250">
              <a:spcBef>
                <a:spcPct val="50000"/>
              </a:spcBef>
              <a:buFontTx/>
              <a:buChar char="•"/>
              <a:defRPr/>
            </a:pPr>
            <a:r>
              <a:rPr lang="en-US" sz="2400">
                <a:solidFill>
                  <a:schemeClr val="bg1"/>
                </a:solidFill>
              </a:rPr>
              <a:t>Product</a:t>
            </a:r>
          </a:p>
          <a:p>
            <a:pPr marL="222250" indent="-222250">
              <a:spcBef>
                <a:spcPct val="50000"/>
              </a:spcBef>
              <a:buFontTx/>
              <a:buChar char="•"/>
              <a:defRPr/>
            </a:pPr>
            <a:r>
              <a:rPr lang="en-US" sz="2400">
                <a:solidFill>
                  <a:schemeClr val="bg1"/>
                </a:solidFill>
              </a:rPr>
              <a:t>Geography</a:t>
            </a:r>
          </a:p>
          <a:p>
            <a:pPr marL="222250" indent="-222250">
              <a:spcBef>
                <a:spcPct val="50000"/>
              </a:spcBef>
              <a:buFontTx/>
              <a:buChar char="•"/>
              <a:defRPr/>
            </a:pPr>
            <a:r>
              <a:rPr lang="en-US" sz="2400">
                <a:solidFill>
                  <a:schemeClr val="bg1"/>
                </a:solidFill>
              </a:rPr>
              <a:t>Process</a:t>
            </a:r>
          </a:p>
          <a:p>
            <a:pPr marL="222250" indent="-222250">
              <a:spcBef>
                <a:spcPct val="50000"/>
              </a:spcBef>
              <a:buFontTx/>
              <a:buChar char="•"/>
              <a:defRPr/>
            </a:pPr>
            <a:r>
              <a:rPr lang="en-US" sz="2400">
                <a:solidFill>
                  <a:schemeClr val="bg1"/>
                </a:solidFill>
              </a:rPr>
              <a:t>Customer</a:t>
            </a:r>
          </a:p>
        </p:txBody>
      </p:sp>
      <p:sp>
        <p:nvSpPr>
          <p:cNvPr id="18438" name="Text Box 4"/>
          <p:cNvSpPr txBox="1">
            <a:spLocks noChangeArrowheads="1"/>
          </p:cNvSpPr>
          <p:nvPr/>
        </p:nvSpPr>
        <p:spPr bwMode="auto">
          <a:xfrm>
            <a:off x="914400" y="1357313"/>
            <a:ext cx="7391400" cy="1004887"/>
          </a:xfrm>
          <a:prstGeom prst="rect">
            <a:avLst/>
          </a:prstGeom>
          <a:noFill/>
          <a:ln w="9525">
            <a:noFill/>
            <a:miter lim="800000"/>
            <a:headEnd/>
            <a:tailEnd/>
          </a:ln>
        </p:spPr>
        <p:txBody>
          <a:bodyPr>
            <a:spAutoFit/>
          </a:bodyPr>
          <a:lstStyle/>
          <a:p>
            <a:pPr>
              <a:spcBef>
                <a:spcPct val="50000"/>
              </a:spcBef>
            </a:pPr>
            <a:r>
              <a:rPr lang="en-US" sz="2400"/>
              <a:t>Departmentalization</a:t>
            </a:r>
          </a:p>
          <a:p>
            <a:pPr>
              <a:spcBef>
                <a:spcPct val="50000"/>
              </a:spcBef>
            </a:pPr>
            <a:r>
              <a:rPr lang="en-US" sz="2400" b="0">
                <a:latin typeface="Tahoma" pitchFamily="34" charset="0"/>
              </a:rPr>
              <a:t>The basis by which jobs are grouped together.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box(in)">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autoUpdateAnimBg="0"/>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15–</a:t>
            </a:r>
            <a:fld id="{F0F74426-4C07-47A6-AE97-369BC7C9A78C}" type="slidenum">
              <a:rPr lang="en-US"/>
              <a:pPr/>
              <a:t>402</a:t>
            </a:fld>
            <a:endParaRPr lang="en-US"/>
          </a:p>
        </p:txBody>
      </p:sp>
      <p:sp>
        <p:nvSpPr>
          <p:cNvPr id="265218"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Structure? (cont’d)</a:t>
            </a:r>
          </a:p>
        </p:txBody>
      </p:sp>
      <p:sp>
        <p:nvSpPr>
          <p:cNvPr id="265219" name="Line 3"/>
          <p:cNvSpPr>
            <a:spLocks noChangeShapeType="1"/>
          </p:cNvSpPr>
          <p:nvPr/>
        </p:nvSpPr>
        <p:spPr bwMode="auto">
          <a:xfrm>
            <a:off x="914400" y="2803525"/>
            <a:ext cx="7315200" cy="0"/>
          </a:xfrm>
          <a:prstGeom prst="line">
            <a:avLst/>
          </a:prstGeom>
          <a:noFill/>
          <a:ln w="38100">
            <a:solidFill>
              <a:srgbClr val="CC3300"/>
            </a:solidFill>
            <a:round/>
            <a:headEnd/>
            <a:tailEnd/>
          </a:ln>
        </p:spPr>
        <p:txBody>
          <a:bodyPr/>
          <a:lstStyle/>
          <a:p>
            <a:endParaRPr lang="fa-IR"/>
          </a:p>
        </p:txBody>
      </p:sp>
      <p:sp>
        <p:nvSpPr>
          <p:cNvPr id="265220" name="Line 4"/>
          <p:cNvSpPr>
            <a:spLocks noChangeShapeType="1"/>
          </p:cNvSpPr>
          <p:nvPr/>
        </p:nvSpPr>
        <p:spPr bwMode="auto">
          <a:xfrm>
            <a:off x="914400" y="4814888"/>
            <a:ext cx="7315200" cy="0"/>
          </a:xfrm>
          <a:prstGeom prst="line">
            <a:avLst/>
          </a:prstGeom>
          <a:noFill/>
          <a:ln w="38100">
            <a:solidFill>
              <a:srgbClr val="CC3300"/>
            </a:solidFill>
            <a:round/>
            <a:headEnd/>
            <a:tailEnd/>
          </a:ln>
        </p:spPr>
        <p:txBody>
          <a:bodyPr/>
          <a:lstStyle/>
          <a:p>
            <a:endParaRPr lang="fa-IR"/>
          </a:p>
        </p:txBody>
      </p:sp>
      <p:sp>
        <p:nvSpPr>
          <p:cNvPr id="19463" name="Text Box 5"/>
          <p:cNvSpPr txBox="1">
            <a:spLocks noChangeArrowheads="1"/>
          </p:cNvSpPr>
          <p:nvPr/>
        </p:nvSpPr>
        <p:spPr bwMode="auto">
          <a:xfrm>
            <a:off x="914400" y="2941638"/>
            <a:ext cx="7315200" cy="1735137"/>
          </a:xfrm>
          <a:prstGeom prst="rect">
            <a:avLst/>
          </a:prstGeom>
          <a:noFill/>
          <a:ln w="9525">
            <a:noFill/>
            <a:miter lim="800000"/>
            <a:headEnd/>
            <a:tailEnd/>
          </a:ln>
        </p:spPr>
        <p:txBody>
          <a:bodyPr>
            <a:spAutoFit/>
          </a:bodyPr>
          <a:lstStyle/>
          <a:p>
            <a:pPr>
              <a:spcBef>
                <a:spcPct val="50000"/>
              </a:spcBef>
            </a:pPr>
            <a:r>
              <a:rPr lang="en-US" sz="2400"/>
              <a:t>Chain of Command</a:t>
            </a:r>
          </a:p>
          <a:p>
            <a:pPr>
              <a:spcBef>
                <a:spcPct val="50000"/>
              </a:spcBef>
            </a:pPr>
            <a:r>
              <a:rPr lang="en-US" sz="2400" b="0">
                <a:latin typeface="Tahoma" pitchFamily="34" charset="0"/>
              </a:rPr>
              <a:t>The unbroken line of authority that extends from the top of the organization to the lowest echelon and clarifies who reports to whom.</a:t>
            </a:r>
          </a:p>
        </p:txBody>
      </p:sp>
      <p:sp>
        <p:nvSpPr>
          <p:cNvPr id="19464" name="Text Box 6"/>
          <p:cNvSpPr txBox="1">
            <a:spLocks noChangeArrowheads="1"/>
          </p:cNvSpPr>
          <p:nvPr/>
        </p:nvSpPr>
        <p:spPr bwMode="auto">
          <a:xfrm>
            <a:off x="914400" y="1296988"/>
            <a:ext cx="7315200" cy="1370012"/>
          </a:xfrm>
          <a:prstGeom prst="rect">
            <a:avLst/>
          </a:prstGeom>
          <a:noFill/>
          <a:ln w="9525">
            <a:noFill/>
            <a:miter lim="800000"/>
            <a:headEnd/>
            <a:tailEnd/>
          </a:ln>
        </p:spPr>
        <p:txBody>
          <a:bodyPr>
            <a:spAutoFit/>
          </a:bodyPr>
          <a:lstStyle/>
          <a:p>
            <a:pPr>
              <a:spcBef>
                <a:spcPct val="50000"/>
              </a:spcBef>
            </a:pPr>
            <a:r>
              <a:rPr lang="en-US" sz="2400"/>
              <a:t>Authority</a:t>
            </a:r>
          </a:p>
          <a:p>
            <a:pPr>
              <a:spcBef>
                <a:spcPct val="50000"/>
              </a:spcBef>
            </a:pPr>
            <a:r>
              <a:rPr lang="en-US" sz="2400" b="0">
                <a:latin typeface="Tahoma" pitchFamily="34" charset="0"/>
              </a:rPr>
              <a:t>The rights inherent in a managerial position to give orders and to expect the orders to be obeyed.</a:t>
            </a:r>
          </a:p>
        </p:txBody>
      </p:sp>
      <p:sp>
        <p:nvSpPr>
          <p:cNvPr id="19465" name="Text Box 7"/>
          <p:cNvSpPr txBox="1">
            <a:spLocks noChangeArrowheads="1"/>
          </p:cNvSpPr>
          <p:nvPr/>
        </p:nvSpPr>
        <p:spPr bwMode="auto">
          <a:xfrm>
            <a:off x="914400" y="4953000"/>
            <a:ext cx="7467600" cy="1370013"/>
          </a:xfrm>
          <a:prstGeom prst="rect">
            <a:avLst/>
          </a:prstGeom>
          <a:noFill/>
          <a:ln w="9525">
            <a:noFill/>
            <a:miter lim="800000"/>
            <a:headEnd/>
            <a:tailEnd/>
          </a:ln>
        </p:spPr>
        <p:txBody>
          <a:bodyPr>
            <a:spAutoFit/>
          </a:bodyPr>
          <a:lstStyle/>
          <a:p>
            <a:pPr>
              <a:spcBef>
                <a:spcPct val="50000"/>
              </a:spcBef>
            </a:pPr>
            <a:r>
              <a:rPr lang="en-US" sz="2400"/>
              <a:t>Unity of Command</a:t>
            </a:r>
          </a:p>
          <a:p>
            <a:pPr>
              <a:spcBef>
                <a:spcPct val="50000"/>
              </a:spcBef>
            </a:pPr>
            <a:r>
              <a:rPr lang="en-US" sz="2400" b="0">
                <a:latin typeface="Tahoma" pitchFamily="34" charset="0"/>
              </a:rPr>
              <a:t>A subordinate should have only one superior to whom he or she is directly responsible.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5219"/>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265220"/>
                                        </p:tgtEl>
                                        <p:attrNameLst>
                                          <p:attrName>style.visibility</p:attrName>
                                        </p:attrNameLst>
                                      </p:cBhvr>
                                      <p:to>
                                        <p:strVal val="visible"/>
                                      </p:to>
                                    </p:set>
                                    <p:animEffect transition="in" filter="wipe(up)">
                                      <p:cBhvr>
                                        <p:cTn id="10" dur="5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p:bldP spid="265220"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15–</a:t>
            </a:r>
            <a:fld id="{5FA422F1-99C9-4C99-B548-9847E4CFC571}" type="slidenum">
              <a:rPr lang="en-US"/>
              <a:pPr/>
              <a:t>403</a:t>
            </a:fld>
            <a:endParaRPr lang="en-US"/>
          </a:p>
        </p:txBody>
      </p:sp>
      <p:sp>
        <p:nvSpPr>
          <p:cNvPr id="266242"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Structure? (cont’d)</a:t>
            </a:r>
          </a:p>
        </p:txBody>
      </p:sp>
      <p:sp>
        <p:nvSpPr>
          <p:cNvPr id="266243" name="Text Box 3" descr="Chap01Bkgd03"/>
          <p:cNvSpPr txBox="1">
            <a:spLocks noChangeArrowheads="1"/>
          </p:cNvSpPr>
          <p:nvPr/>
        </p:nvSpPr>
        <p:spPr bwMode="blackWhite">
          <a:xfrm>
            <a:off x="1143000" y="4191000"/>
            <a:ext cx="6858000" cy="2133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46075" indent="-173038">
              <a:lnSpc>
                <a:spcPct val="90000"/>
              </a:lnSpc>
              <a:spcBef>
                <a:spcPct val="35000"/>
              </a:spcBef>
              <a:defRPr/>
            </a:pPr>
            <a:r>
              <a:rPr lang="en-US" sz="2000">
                <a:solidFill>
                  <a:srgbClr val="FFFFCC"/>
                </a:solidFill>
              </a:rPr>
              <a:t>Narrow Span Drawbacks:</a:t>
            </a:r>
          </a:p>
          <a:p>
            <a:pPr marL="346075" indent="-173038">
              <a:lnSpc>
                <a:spcPct val="90000"/>
              </a:lnSpc>
              <a:spcBef>
                <a:spcPct val="35000"/>
              </a:spcBef>
              <a:buFontTx/>
              <a:buChar char="•"/>
              <a:defRPr/>
            </a:pPr>
            <a:r>
              <a:rPr lang="en-US" sz="2000">
                <a:solidFill>
                  <a:schemeClr val="bg1"/>
                </a:solidFill>
              </a:rPr>
              <a:t>Expense of additional layers of management.</a:t>
            </a:r>
          </a:p>
          <a:p>
            <a:pPr marL="346075" indent="-173038">
              <a:lnSpc>
                <a:spcPct val="90000"/>
              </a:lnSpc>
              <a:spcBef>
                <a:spcPct val="35000"/>
              </a:spcBef>
              <a:buFontTx/>
              <a:buChar char="•"/>
              <a:defRPr/>
            </a:pPr>
            <a:r>
              <a:rPr lang="en-US" sz="2000">
                <a:solidFill>
                  <a:schemeClr val="bg1"/>
                </a:solidFill>
              </a:rPr>
              <a:t>Increased complexity of vertical communication.</a:t>
            </a:r>
          </a:p>
          <a:p>
            <a:pPr marL="346075" indent="-173038">
              <a:lnSpc>
                <a:spcPct val="90000"/>
              </a:lnSpc>
              <a:spcBef>
                <a:spcPct val="35000"/>
              </a:spcBef>
              <a:buFontTx/>
              <a:buChar char="•"/>
              <a:defRPr/>
            </a:pPr>
            <a:r>
              <a:rPr lang="en-US" sz="2000">
                <a:solidFill>
                  <a:schemeClr val="bg1"/>
                </a:solidFill>
              </a:rPr>
              <a:t>Encouragement of overly tight supervision and discouragement of employee autonomy.</a:t>
            </a:r>
          </a:p>
        </p:txBody>
      </p:sp>
      <p:sp>
        <p:nvSpPr>
          <p:cNvPr id="266244" name="Text Box 4"/>
          <p:cNvSpPr txBox="1">
            <a:spLocks noChangeArrowheads="1"/>
          </p:cNvSpPr>
          <p:nvPr/>
        </p:nvSpPr>
        <p:spPr bwMode="blackWhite">
          <a:xfrm>
            <a:off x="1143000" y="2743200"/>
            <a:ext cx="6858000" cy="11430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a:lnSpc>
                <a:spcPct val="90000"/>
              </a:lnSpc>
              <a:spcBef>
                <a:spcPct val="50000"/>
              </a:spcBef>
              <a:defRPr/>
            </a:pPr>
            <a:r>
              <a:rPr lang="en-US" sz="2000">
                <a:solidFill>
                  <a:srgbClr val="FFFFCC"/>
                </a:solidFill>
                <a:effectLst>
                  <a:outerShdw blurRad="38100" dist="38100" dir="2700000" algn="tl">
                    <a:srgbClr val="000000"/>
                  </a:outerShdw>
                </a:effectLst>
              </a:rPr>
              <a:t>Concept:</a:t>
            </a:r>
          </a:p>
          <a:p>
            <a:pPr>
              <a:lnSpc>
                <a:spcPct val="90000"/>
              </a:lnSpc>
              <a:spcBef>
                <a:spcPct val="50000"/>
              </a:spcBef>
              <a:defRPr/>
            </a:pPr>
            <a:r>
              <a:rPr lang="en-US" sz="2000">
                <a:solidFill>
                  <a:schemeClr val="bg1"/>
                </a:solidFill>
                <a:effectLst>
                  <a:outerShdw blurRad="38100" dist="38100" dir="2700000" algn="tl">
                    <a:srgbClr val="000000"/>
                  </a:outerShdw>
                </a:effectLst>
              </a:rPr>
              <a:t>Wider spans of management increase organizational efficiency.</a:t>
            </a:r>
          </a:p>
        </p:txBody>
      </p:sp>
      <p:sp>
        <p:nvSpPr>
          <p:cNvPr id="20487" name="Text Box 5"/>
          <p:cNvSpPr txBox="1">
            <a:spLocks noChangeArrowheads="1"/>
          </p:cNvSpPr>
          <p:nvPr/>
        </p:nvSpPr>
        <p:spPr bwMode="auto">
          <a:xfrm>
            <a:off x="914400" y="1295400"/>
            <a:ext cx="7543800" cy="1187450"/>
          </a:xfrm>
          <a:prstGeom prst="rect">
            <a:avLst/>
          </a:prstGeom>
          <a:noFill/>
          <a:ln w="9525">
            <a:noFill/>
            <a:miter lim="800000"/>
            <a:headEnd/>
            <a:tailEnd/>
          </a:ln>
        </p:spPr>
        <p:txBody>
          <a:bodyPr>
            <a:spAutoFit/>
          </a:bodyPr>
          <a:lstStyle/>
          <a:p>
            <a:pPr>
              <a:spcBef>
                <a:spcPct val="50000"/>
              </a:spcBef>
            </a:pPr>
            <a:r>
              <a:rPr lang="en-US" sz="2400"/>
              <a:t>Span of Control</a:t>
            </a:r>
            <a:br>
              <a:rPr lang="en-US" sz="2400"/>
            </a:br>
            <a:r>
              <a:rPr lang="en-US" sz="2400" b="0">
                <a:latin typeface="Tahoma" pitchFamily="34" charset="0"/>
              </a:rPr>
              <a:t>The number of subordinates a manager can efficiently and effectively direct.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box(in)">
                                      <p:cBhvr>
                                        <p:cTn id="7" dur="500"/>
                                        <p:tgtEl>
                                          <p:spTgt spid="2662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66243"/>
                                        </p:tgtEl>
                                        <p:attrNameLst>
                                          <p:attrName>style.visibility</p:attrName>
                                        </p:attrNameLst>
                                      </p:cBhvr>
                                      <p:to>
                                        <p:strVal val="visible"/>
                                      </p:to>
                                    </p:set>
                                    <p:animEffect transition="in" filter="box(in)">
                                      <p:cBhvr>
                                        <p:cTn id="11"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P spid="266244" grpId="0" animBg="1" autoUpdateAnimBg="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15–</a:t>
            </a:r>
            <a:fld id="{E3B37609-2A2E-40BE-9EB7-5C80389AD571}" type="slidenum">
              <a:rPr lang="en-US"/>
              <a:pPr/>
              <a:t>404</a:t>
            </a:fld>
            <a:endParaRPr lang="en-US"/>
          </a:p>
        </p:txBody>
      </p:sp>
      <p:graphicFrame>
        <p:nvGraphicFramePr>
          <p:cNvPr id="2050" name="Object 5"/>
          <p:cNvGraphicFramePr>
            <a:graphicFrameLocks noChangeAspect="1"/>
          </p:cNvGraphicFramePr>
          <p:nvPr/>
        </p:nvGraphicFramePr>
        <p:xfrm>
          <a:off x="1098550" y="1371600"/>
          <a:ext cx="7131050" cy="4792663"/>
        </p:xfrm>
        <a:graphic>
          <a:graphicData uri="http://schemas.openxmlformats.org/presentationml/2006/ole">
            <mc:AlternateContent xmlns:mc="http://schemas.openxmlformats.org/markup-compatibility/2006">
              <mc:Choice xmlns:v="urn:schemas-microsoft-com:vml" Requires="v">
                <p:oleObj spid="_x0000_s301063" name="Photo Editor Photo" r:id="rId3" imgW="6335009" imgH="4258269" progId="">
                  <p:embed/>
                </p:oleObj>
              </mc:Choice>
              <mc:Fallback>
                <p:oleObj name="Photo Editor Photo" r:id="rId3" imgW="6335009" imgH="4258269"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1371600"/>
                        <a:ext cx="7131050"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7267" name="Rectangle 3"/>
          <p:cNvSpPr>
            <a:spLocks noGrp="1" noChangeArrowheads="1"/>
          </p:cNvSpPr>
          <p:nvPr>
            <p:ph type="title"/>
          </p:nvPr>
        </p:nvSpPr>
        <p:spPr/>
        <p:txBody>
          <a:bodyPr/>
          <a:lstStyle/>
          <a:p>
            <a:pPr algn="just" rtl="0" eaLnBrk="1" hangingPunct="1">
              <a:defRPr/>
            </a:pPr>
            <a:r>
              <a:rPr lang="en-US" smtClean="0"/>
              <a:t>Contrasting Spans of Control</a:t>
            </a:r>
          </a:p>
        </p:txBody>
      </p:sp>
      <p:sp>
        <p:nvSpPr>
          <p:cNvPr id="267268" name="Text Box 4"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–3</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15–</a:t>
            </a:r>
            <a:fld id="{95B9A302-FBF1-4D0B-9DE8-359FAF1587E3}" type="slidenum">
              <a:rPr lang="en-US"/>
              <a:pPr/>
              <a:t>405</a:t>
            </a:fld>
            <a:endParaRPr lang="en-US"/>
          </a:p>
        </p:txBody>
      </p:sp>
      <p:sp>
        <p:nvSpPr>
          <p:cNvPr id="268290"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Structure? (cont’d)</a:t>
            </a:r>
          </a:p>
        </p:txBody>
      </p:sp>
      <p:sp>
        <p:nvSpPr>
          <p:cNvPr id="268291" name="Line 3"/>
          <p:cNvSpPr>
            <a:spLocks noChangeShapeType="1"/>
          </p:cNvSpPr>
          <p:nvPr/>
        </p:nvSpPr>
        <p:spPr bwMode="auto">
          <a:xfrm>
            <a:off x="914400" y="2819400"/>
            <a:ext cx="6781800" cy="0"/>
          </a:xfrm>
          <a:prstGeom prst="line">
            <a:avLst/>
          </a:prstGeom>
          <a:noFill/>
          <a:ln w="38100">
            <a:solidFill>
              <a:srgbClr val="CC3300"/>
            </a:solidFill>
            <a:round/>
            <a:headEnd/>
            <a:tailEnd/>
          </a:ln>
        </p:spPr>
        <p:txBody>
          <a:bodyPr/>
          <a:lstStyle/>
          <a:p>
            <a:endParaRPr lang="fa-IR"/>
          </a:p>
        </p:txBody>
      </p:sp>
      <p:grpSp>
        <p:nvGrpSpPr>
          <p:cNvPr id="2" name="Group 4"/>
          <p:cNvGrpSpPr>
            <a:grpSpLocks/>
          </p:cNvGrpSpPr>
          <p:nvPr/>
        </p:nvGrpSpPr>
        <p:grpSpPr bwMode="auto">
          <a:xfrm flipH="1">
            <a:off x="5784850" y="3429000"/>
            <a:ext cx="2825750" cy="3048000"/>
            <a:chOff x="3001" y="1219"/>
            <a:chExt cx="1972" cy="2116"/>
          </a:xfrm>
        </p:grpSpPr>
        <p:sp>
          <p:nvSpPr>
            <p:cNvPr id="21515" name="Freeform 5"/>
            <p:cNvSpPr>
              <a:spLocks/>
            </p:cNvSpPr>
            <p:nvPr/>
          </p:nvSpPr>
          <p:spPr bwMode="auto">
            <a:xfrm>
              <a:off x="3001" y="1219"/>
              <a:ext cx="1972" cy="2116"/>
            </a:xfrm>
            <a:custGeom>
              <a:avLst/>
              <a:gdLst>
                <a:gd name="T0" fmla="*/ 1452 w 3943"/>
                <a:gd name="T1" fmla="*/ 51 h 4232"/>
                <a:gd name="T2" fmla="*/ 1637 w 3943"/>
                <a:gd name="T3" fmla="*/ 205 h 4232"/>
                <a:gd name="T4" fmla="*/ 1589 w 3943"/>
                <a:gd name="T5" fmla="*/ 310 h 4232"/>
                <a:gd name="T6" fmla="*/ 1572 w 3943"/>
                <a:gd name="T7" fmla="*/ 449 h 4232"/>
                <a:gd name="T8" fmla="*/ 1551 w 3943"/>
                <a:gd name="T9" fmla="*/ 591 h 4232"/>
                <a:gd name="T10" fmla="*/ 1684 w 3943"/>
                <a:gd name="T11" fmla="*/ 705 h 4232"/>
                <a:gd name="T12" fmla="*/ 1937 w 3943"/>
                <a:gd name="T13" fmla="*/ 859 h 4232"/>
                <a:gd name="T14" fmla="*/ 2304 w 3943"/>
                <a:gd name="T15" fmla="*/ 1175 h 4232"/>
                <a:gd name="T16" fmla="*/ 2804 w 3943"/>
                <a:gd name="T17" fmla="*/ 1373 h 4232"/>
                <a:gd name="T18" fmla="*/ 2996 w 3943"/>
                <a:gd name="T19" fmla="*/ 1445 h 4232"/>
                <a:gd name="T20" fmla="*/ 3049 w 3943"/>
                <a:gd name="T21" fmla="*/ 1610 h 4232"/>
                <a:gd name="T22" fmla="*/ 3011 w 3943"/>
                <a:gd name="T23" fmla="*/ 1719 h 4232"/>
                <a:gd name="T24" fmla="*/ 2928 w 3943"/>
                <a:gd name="T25" fmla="*/ 1852 h 4232"/>
                <a:gd name="T26" fmla="*/ 2922 w 3943"/>
                <a:gd name="T27" fmla="*/ 2150 h 4232"/>
                <a:gd name="T28" fmla="*/ 2952 w 3943"/>
                <a:gd name="T29" fmla="*/ 2551 h 4232"/>
                <a:gd name="T30" fmla="*/ 3013 w 3943"/>
                <a:gd name="T31" fmla="*/ 2686 h 4232"/>
                <a:gd name="T32" fmla="*/ 3114 w 3943"/>
                <a:gd name="T33" fmla="*/ 2738 h 4232"/>
                <a:gd name="T34" fmla="*/ 3272 w 3943"/>
                <a:gd name="T35" fmla="*/ 2797 h 4232"/>
                <a:gd name="T36" fmla="*/ 3420 w 3943"/>
                <a:gd name="T37" fmla="*/ 2850 h 4232"/>
                <a:gd name="T38" fmla="*/ 3475 w 3943"/>
                <a:gd name="T39" fmla="*/ 2909 h 4232"/>
                <a:gd name="T40" fmla="*/ 3439 w 3943"/>
                <a:gd name="T41" fmla="*/ 3013 h 4232"/>
                <a:gd name="T42" fmla="*/ 3462 w 3943"/>
                <a:gd name="T43" fmla="*/ 3173 h 4232"/>
                <a:gd name="T44" fmla="*/ 3489 w 3943"/>
                <a:gd name="T45" fmla="*/ 3321 h 4232"/>
                <a:gd name="T46" fmla="*/ 3572 w 3943"/>
                <a:gd name="T47" fmla="*/ 3420 h 4232"/>
                <a:gd name="T48" fmla="*/ 3770 w 3943"/>
                <a:gd name="T49" fmla="*/ 3477 h 4232"/>
                <a:gd name="T50" fmla="*/ 3928 w 3943"/>
                <a:gd name="T51" fmla="*/ 3586 h 4232"/>
                <a:gd name="T52" fmla="*/ 3941 w 3943"/>
                <a:gd name="T53" fmla="*/ 3840 h 4232"/>
                <a:gd name="T54" fmla="*/ 3894 w 3943"/>
                <a:gd name="T55" fmla="*/ 4021 h 4232"/>
                <a:gd name="T56" fmla="*/ 3766 w 3943"/>
                <a:gd name="T57" fmla="*/ 4051 h 4232"/>
                <a:gd name="T58" fmla="*/ 3673 w 3943"/>
                <a:gd name="T59" fmla="*/ 4165 h 4232"/>
                <a:gd name="T60" fmla="*/ 3521 w 3943"/>
                <a:gd name="T61" fmla="*/ 4226 h 4232"/>
                <a:gd name="T62" fmla="*/ 3122 w 3943"/>
                <a:gd name="T63" fmla="*/ 4129 h 4232"/>
                <a:gd name="T64" fmla="*/ 2644 w 3943"/>
                <a:gd name="T65" fmla="*/ 4097 h 4232"/>
                <a:gd name="T66" fmla="*/ 1981 w 3943"/>
                <a:gd name="T67" fmla="*/ 3998 h 4232"/>
                <a:gd name="T68" fmla="*/ 1439 w 3943"/>
                <a:gd name="T69" fmla="*/ 3992 h 4232"/>
                <a:gd name="T70" fmla="*/ 1346 w 3943"/>
                <a:gd name="T71" fmla="*/ 4059 h 4232"/>
                <a:gd name="T72" fmla="*/ 1230 w 3943"/>
                <a:gd name="T73" fmla="*/ 4089 h 4232"/>
                <a:gd name="T74" fmla="*/ 1055 w 3943"/>
                <a:gd name="T75" fmla="*/ 3998 h 4232"/>
                <a:gd name="T76" fmla="*/ 815 w 3943"/>
                <a:gd name="T77" fmla="*/ 3903 h 4232"/>
                <a:gd name="T78" fmla="*/ 538 w 3943"/>
                <a:gd name="T79" fmla="*/ 3799 h 4232"/>
                <a:gd name="T80" fmla="*/ 418 w 3943"/>
                <a:gd name="T81" fmla="*/ 3690 h 4232"/>
                <a:gd name="T82" fmla="*/ 405 w 3943"/>
                <a:gd name="T83" fmla="*/ 3462 h 4232"/>
                <a:gd name="T84" fmla="*/ 313 w 3943"/>
                <a:gd name="T85" fmla="*/ 2865 h 4232"/>
                <a:gd name="T86" fmla="*/ 176 w 3943"/>
                <a:gd name="T87" fmla="*/ 2466 h 4232"/>
                <a:gd name="T88" fmla="*/ 142 w 3943"/>
                <a:gd name="T89" fmla="*/ 2302 h 4232"/>
                <a:gd name="T90" fmla="*/ 175 w 3943"/>
                <a:gd name="T91" fmla="*/ 2183 h 4232"/>
                <a:gd name="T92" fmla="*/ 249 w 3943"/>
                <a:gd name="T93" fmla="*/ 2086 h 4232"/>
                <a:gd name="T94" fmla="*/ 70 w 3943"/>
                <a:gd name="T95" fmla="*/ 1662 h 4232"/>
                <a:gd name="T96" fmla="*/ 21 w 3943"/>
                <a:gd name="T97" fmla="*/ 1131 h 4232"/>
                <a:gd name="T98" fmla="*/ 289 w 3943"/>
                <a:gd name="T99" fmla="*/ 694 h 4232"/>
                <a:gd name="T100" fmla="*/ 661 w 3943"/>
                <a:gd name="T101" fmla="*/ 525 h 4232"/>
                <a:gd name="T102" fmla="*/ 756 w 3943"/>
                <a:gd name="T103" fmla="*/ 517 h 4232"/>
                <a:gd name="T104" fmla="*/ 876 w 3943"/>
                <a:gd name="T105" fmla="*/ 553 h 4232"/>
                <a:gd name="T106" fmla="*/ 1024 w 3943"/>
                <a:gd name="T107" fmla="*/ 612 h 4232"/>
                <a:gd name="T108" fmla="*/ 1064 w 3943"/>
                <a:gd name="T109" fmla="*/ 447 h 4232"/>
                <a:gd name="T110" fmla="*/ 1034 w 3943"/>
                <a:gd name="T111" fmla="*/ 234 h 4232"/>
                <a:gd name="T112" fmla="*/ 1120 w 3943"/>
                <a:gd name="T113" fmla="*/ 87 h 4232"/>
                <a:gd name="T114" fmla="*/ 1235 w 3943"/>
                <a:gd name="T115" fmla="*/ 2 h 4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43"/>
                <a:gd name="T175" fmla="*/ 0 h 4232"/>
                <a:gd name="T176" fmla="*/ 3943 w 3943"/>
                <a:gd name="T177" fmla="*/ 4232 h 4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43" h="4232">
                  <a:moveTo>
                    <a:pt x="1235" y="2"/>
                  </a:moveTo>
                  <a:lnTo>
                    <a:pt x="1264" y="0"/>
                  </a:lnTo>
                  <a:lnTo>
                    <a:pt x="1293" y="2"/>
                  </a:lnTo>
                  <a:lnTo>
                    <a:pt x="1319" y="6"/>
                  </a:lnTo>
                  <a:lnTo>
                    <a:pt x="1348" y="11"/>
                  </a:lnTo>
                  <a:lnTo>
                    <a:pt x="1374" y="19"/>
                  </a:lnTo>
                  <a:lnTo>
                    <a:pt x="1401" y="27"/>
                  </a:lnTo>
                  <a:lnTo>
                    <a:pt x="1426" y="38"/>
                  </a:lnTo>
                  <a:lnTo>
                    <a:pt x="1452" y="51"/>
                  </a:lnTo>
                  <a:lnTo>
                    <a:pt x="1477" y="63"/>
                  </a:lnTo>
                  <a:lnTo>
                    <a:pt x="1502" y="78"/>
                  </a:lnTo>
                  <a:lnTo>
                    <a:pt x="1524" y="93"/>
                  </a:lnTo>
                  <a:lnTo>
                    <a:pt x="1547" y="112"/>
                  </a:lnTo>
                  <a:lnTo>
                    <a:pt x="1566" y="129"/>
                  </a:lnTo>
                  <a:lnTo>
                    <a:pt x="1587" y="150"/>
                  </a:lnTo>
                  <a:lnTo>
                    <a:pt x="1606" y="173"/>
                  </a:lnTo>
                  <a:lnTo>
                    <a:pt x="1627" y="196"/>
                  </a:lnTo>
                  <a:lnTo>
                    <a:pt x="1637" y="205"/>
                  </a:lnTo>
                  <a:lnTo>
                    <a:pt x="1642" y="217"/>
                  </a:lnTo>
                  <a:lnTo>
                    <a:pt x="1644" y="226"/>
                  </a:lnTo>
                  <a:lnTo>
                    <a:pt x="1642" y="238"/>
                  </a:lnTo>
                  <a:lnTo>
                    <a:pt x="1637" y="249"/>
                  </a:lnTo>
                  <a:lnTo>
                    <a:pt x="1629" y="260"/>
                  </a:lnTo>
                  <a:lnTo>
                    <a:pt x="1620" y="272"/>
                  </a:lnTo>
                  <a:lnTo>
                    <a:pt x="1610" y="285"/>
                  </a:lnTo>
                  <a:lnTo>
                    <a:pt x="1599" y="299"/>
                  </a:lnTo>
                  <a:lnTo>
                    <a:pt x="1589" y="310"/>
                  </a:lnTo>
                  <a:lnTo>
                    <a:pt x="1580" y="325"/>
                  </a:lnTo>
                  <a:lnTo>
                    <a:pt x="1574" y="338"/>
                  </a:lnTo>
                  <a:lnTo>
                    <a:pt x="1570" y="354"/>
                  </a:lnTo>
                  <a:lnTo>
                    <a:pt x="1570" y="369"/>
                  </a:lnTo>
                  <a:lnTo>
                    <a:pt x="1572" y="384"/>
                  </a:lnTo>
                  <a:lnTo>
                    <a:pt x="1582" y="401"/>
                  </a:lnTo>
                  <a:lnTo>
                    <a:pt x="1578" y="416"/>
                  </a:lnTo>
                  <a:lnTo>
                    <a:pt x="1574" y="432"/>
                  </a:lnTo>
                  <a:lnTo>
                    <a:pt x="1572" y="449"/>
                  </a:lnTo>
                  <a:lnTo>
                    <a:pt x="1570" y="464"/>
                  </a:lnTo>
                  <a:lnTo>
                    <a:pt x="1566" y="481"/>
                  </a:lnTo>
                  <a:lnTo>
                    <a:pt x="1564" y="496"/>
                  </a:lnTo>
                  <a:lnTo>
                    <a:pt x="1563" y="511"/>
                  </a:lnTo>
                  <a:lnTo>
                    <a:pt x="1561" y="529"/>
                  </a:lnTo>
                  <a:lnTo>
                    <a:pt x="1557" y="544"/>
                  </a:lnTo>
                  <a:lnTo>
                    <a:pt x="1555" y="559"/>
                  </a:lnTo>
                  <a:lnTo>
                    <a:pt x="1551" y="576"/>
                  </a:lnTo>
                  <a:lnTo>
                    <a:pt x="1551" y="591"/>
                  </a:lnTo>
                  <a:lnTo>
                    <a:pt x="1547" y="606"/>
                  </a:lnTo>
                  <a:lnTo>
                    <a:pt x="1543" y="620"/>
                  </a:lnTo>
                  <a:lnTo>
                    <a:pt x="1542" y="635"/>
                  </a:lnTo>
                  <a:lnTo>
                    <a:pt x="1538" y="652"/>
                  </a:lnTo>
                  <a:lnTo>
                    <a:pt x="1566" y="662"/>
                  </a:lnTo>
                  <a:lnTo>
                    <a:pt x="1595" y="673"/>
                  </a:lnTo>
                  <a:lnTo>
                    <a:pt x="1625" y="684"/>
                  </a:lnTo>
                  <a:lnTo>
                    <a:pt x="1656" y="696"/>
                  </a:lnTo>
                  <a:lnTo>
                    <a:pt x="1684" y="705"/>
                  </a:lnTo>
                  <a:lnTo>
                    <a:pt x="1717" y="717"/>
                  </a:lnTo>
                  <a:lnTo>
                    <a:pt x="1747" y="728"/>
                  </a:lnTo>
                  <a:lnTo>
                    <a:pt x="1777" y="743"/>
                  </a:lnTo>
                  <a:lnTo>
                    <a:pt x="1806" y="755"/>
                  </a:lnTo>
                  <a:lnTo>
                    <a:pt x="1832" y="772"/>
                  </a:lnTo>
                  <a:lnTo>
                    <a:pt x="1859" y="791"/>
                  </a:lnTo>
                  <a:lnTo>
                    <a:pt x="1888" y="812"/>
                  </a:lnTo>
                  <a:lnTo>
                    <a:pt x="1912" y="833"/>
                  </a:lnTo>
                  <a:lnTo>
                    <a:pt x="1937" y="859"/>
                  </a:lnTo>
                  <a:lnTo>
                    <a:pt x="1960" y="888"/>
                  </a:lnTo>
                  <a:lnTo>
                    <a:pt x="1981" y="922"/>
                  </a:lnTo>
                  <a:lnTo>
                    <a:pt x="2015" y="973"/>
                  </a:lnTo>
                  <a:lnTo>
                    <a:pt x="2055" y="1021"/>
                  </a:lnTo>
                  <a:lnTo>
                    <a:pt x="2099" y="1059"/>
                  </a:lnTo>
                  <a:lnTo>
                    <a:pt x="2146" y="1095"/>
                  </a:lnTo>
                  <a:lnTo>
                    <a:pt x="2196" y="1126"/>
                  </a:lnTo>
                  <a:lnTo>
                    <a:pt x="2249" y="1152"/>
                  </a:lnTo>
                  <a:lnTo>
                    <a:pt x="2304" y="1175"/>
                  </a:lnTo>
                  <a:lnTo>
                    <a:pt x="2361" y="1198"/>
                  </a:lnTo>
                  <a:lnTo>
                    <a:pt x="2416" y="1217"/>
                  </a:lnTo>
                  <a:lnTo>
                    <a:pt x="2475" y="1236"/>
                  </a:lnTo>
                  <a:lnTo>
                    <a:pt x="2532" y="1255"/>
                  </a:lnTo>
                  <a:lnTo>
                    <a:pt x="2591" y="1274"/>
                  </a:lnTo>
                  <a:lnTo>
                    <a:pt x="2644" y="1295"/>
                  </a:lnTo>
                  <a:lnTo>
                    <a:pt x="2701" y="1318"/>
                  </a:lnTo>
                  <a:lnTo>
                    <a:pt x="2753" y="1342"/>
                  </a:lnTo>
                  <a:lnTo>
                    <a:pt x="2804" y="1373"/>
                  </a:lnTo>
                  <a:lnTo>
                    <a:pt x="2825" y="1378"/>
                  </a:lnTo>
                  <a:lnTo>
                    <a:pt x="2846" y="1386"/>
                  </a:lnTo>
                  <a:lnTo>
                    <a:pt x="2867" y="1392"/>
                  </a:lnTo>
                  <a:lnTo>
                    <a:pt x="2892" y="1399"/>
                  </a:lnTo>
                  <a:lnTo>
                    <a:pt x="2912" y="1407"/>
                  </a:lnTo>
                  <a:lnTo>
                    <a:pt x="2935" y="1414"/>
                  </a:lnTo>
                  <a:lnTo>
                    <a:pt x="2956" y="1422"/>
                  </a:lnTo>
                  <a:lnTo>
                    <a:pt x="2979" y="1435"/>
                  </a:lnTo>
                  <a:lnTo>
                    <a:pt x="2996" y="1445"/>
                  </a:lnTo>
                  <a:lnTo>
                    <a:pt x="3011" y="1458"/>
                  </a:lnTo>
                  <a:lnTo>
                    <a:pt x="3027" y="1473"/>
                  </a:lnTo>
                  <a:lnTo>
                    <a:pt x="3038" y="1491"/>
                  </a:lnTo>
                  <a:lnTo>
                    <a:pt x="3046" y="1510"/>
                  </a:lnTo>
                  <a:lnTo>
                    <a:pt x="3051" y="1532"/>
                  </a:lnTo>
                  <a:lnTo>
                    <a:pt x="3051" y="1555"/>
                  </a:lnTo>
                  <a:lnTo>
                    <a:pt x="3049" y="1586"/>
                  </a:lnTo>
                  <a:lnTo>
                    <a:pt x="3047" y="1597"/>
                  </a:lnTo>
                  <a:lnTo>
                    <a:pt x="3049" y="1610"/>
                  </a:lnTo>
                  <a:lnTo>
                    <a:pt x="3049" y="1622"/>
                  </a:lnTo>
                  <a:lnTo>
                    <a:pt x="3053" y="1635"/>
                  </a:lnTo>
                  <a:lnTo>
                    <a:pt x="3055" y="1646"/>
                  </a:lnTo>
                  <a:lnTo>
                    <a:pt x="3055" y="1660"/>
                  </a:lnTo>
                  <a:lnTo>
                    <a:pt x="3055" y="1673"/>
                  </a:lnTo>
                  <a:lnTo>
                    <a:pt x="3055" y="1686"/>
                  </a:lnTo>
                  <a:lnTo>
                    <a:pt x="3042" y="1696"/>
                  </a:lnTo>
                  <a:lnTo>
                    <a:pt x="3027" y="1707"/>
                  </a:lnTo>
                  <a:lnTo>
                    <a:pt x="3011" y="1719"/>
                  </a:lnTo>
                  <a:lnTo>
                    <a:pt x="3000" y="1732"/>
                  </a:lnTo>
                  <a:lnTo>
                    <a:pt x="2987" y="1745"/>
                  </a:lnTo>
                  <a:lnTo>
                    <a:pt x="2975" y="1759"/>
                  </a:lnTo>
                  <a:lnTo>
                    <a:pt x="2962" y="1772"/>
                  </a:lnTo>
                  <a:lnTo>
                    <a:pt x="2954" y="1787"/>
                  </a:lnTo>
                  <a:lnTo>
                    <a:pt x="2943" y="1802"/>
                  </a:lnTo>
                  <a:lnTo>
                    <a:pt x="2937" y="1818"/>
                  </a:lnTo>
                  <a:lnTo>
                    <a:pt x="2930" y="1835"/>
                  </a:lnTo>
                  <a:lnTo>
                    <a:pt x="2928" y="1852"/>
                  </a:lnTo>
                  <a:lnTo>
                    <a:pt x="2924" y="1867"/>
                  </a:lnTo>
                  <a:lnTo>
                    <a:pt x="2926" y="1888"/>
                  </a:lnTo>
                  <a:lnTo>
                    <a:pt x="2926" y="1905"/>
                  </a:lnTo>
                  <a:lnTo>
                    <a:pt x="2931" y="1928"/>
                  </a:lnTo>
                  <a:lnTo>
                    <a:pt x="2928" y="1972"/>
                  </a:lnTo>
                  <a:lnTo>
                    <a:pt x="2926" y="2015"/>
                  </a:lnTo>
                  <a:lnTo>
                    <a:pt x="2924" y="2061"/>
                  </a:lnTo>
                  <a:lnTo>
                    <a:pt x="2924" y="2106"/>
                  </a:lnTo>
                  <a:lnTo>
                    <a:pt x="2922" y="2150"/>
                  </a:lnTo>
                  <a:lnTo>
                    <a:pt x="2922" y="2196"/>
                  </a:lnTo>
                  <a:lnTo>
                    <a:pt x="2924" y="2241"/>
                  </a:lnTo>
                  <a:lnTo>
                    <a:pt x="2926" y="2287"/>
                  </a:lnTo>
                  <a:lnTo>
                    <a:pt x="2928" y="2331"/>
                  </a:lnTo>
                  <a:lnTo>
                    <a:pt x="2930" y="2376"/>
                  </a:lnTo>
                  <a:lnTo>
                    <a:pt x="2935" y="2420"/>
                  </a:lnTo>
                  <a:lnTo>
                    <a:pt x="2939" y="2464"/>
                  </a:lnTo>
                  <a:lnTo>
                    <a:pt x="2943" y="2506"/>
                  </a:lnTo>
                  <a:lnTo>
                    <a:pt x="2952" y="2551"/>
                  </a:lnTo>
                  <a:lnTo>
                    <a:pt x="2958" y="2593"/>
                  </a:lnTo>
                  <a:lnTo>
                    <a:pt x="2968" y="2637"/>
                  </a:lnTo>
                  <a:lnTo>
                    <a:pt x="2968" y="2643"/>
                  </a:lnTo>
                  <a:lnTo>
                    <a:pt x="2971" y="2650"/>
                  </a:lnTo>
                  <a:lnTo>
                    <a:pt x="2977" y="2658"/>
                  </a:lnTo>
                  <a:lnTo>
                    <a:pt x="2985" y="2667"/>
                  </a:lnTo>
                  <a:lnTo>
                    <a:pt x="2992" y="2673"/>
                  </a:lnTo>
                  <a:lnTo>
                    <a:pt x="3002" y="2681"/>
                  </a:lnTo>
                  <a:lnTo>
                    <a:pt x="3013" y="2686"/>
                  </a:lnTo>
                  <a:lnTo>
                    <a:pt x="3025" y="2694"/>
                  </a:lnTo>
                  <a:lnTo>
                    <a:pt x="3036" y="2700"/>
                  </a:lnTo>
                  <a:lnTo>
                    <a:pt x="3047" y="2703"/>
                  </a:lnTo>
                  <a:lnTo>
                    <a:pt x="3059" y="2709"/>
                  </a:lnTo>
                  <a:lnTo>
                    <a:pt x="3072" y="2717"/>
                  </a:lnTo>
                  <a:lnTo>
                    <a:pt x="3082" y="2721"/>
                  </a:lnTo>
                  <a:lnTo>
                    <a:pt x="3095" y="2726"/>
                  </a:lnTo>
                  <a:lnTo>
                    <a:pt x="3104" y="2730"/>
                  </a:lnTo>
                  <a:lnTo>
                    <a:pt x="3114" y="2738"/>
                  </a:lnTo>
                  <a:lnTo>
                    <a:pt x="3131" y="2743"/>
                  </a:lnTo>
                  <a:lnTo>
                    <a:pt x="3148" y="2751"/>
                  </a:lnTo>
                  <a:lnTo>
                    <a:pt x="3165" y="2757"/>
                  </a:lnTo>
                  <a:lnTo>
                    <a:pt x="3184" y="2766"/>
                  </a:lnTo>
                  <a:lnTo>
                    <a:pt x="3201" y="2770"/>
                  </a:lnTo>
                  <a:lnTo>
                    <a:pt x="3220" y="2780"/>
                  </a:lnTo>
                  <a:lnTo>
                    <a:pt x="3238" y="2783"/>
                  </a:lnTo>
                  <a:lnTo>
                    <a:pt x="3255" y="2793"/>
                  </a:lnTo>
                  <a:lnTo>
                    <a:pt x="3272" y="2797"/>
                  </a:lnTo>
                  <a:lnTo>
                    <a:pt x="3291" y="2806"/>
                  </a:lnTo>
                  <a:lnTo>
                    <a:pt x="3306" y="2810"/>
                  </a:lnTo>
                  <a:lnTo>
                    <a:pt x="3325" y="2819"/>
                  </a:lnTo>
                  <a:lnTo>
                    <a:pt x="3342" y="2825"/>
                  </a:lnTo>
                  <a:lnTo>
                    <a:pt x="3361" y="2833"/>
                  </a:lnTo>
                  <a:lnTo>
                    <a:pt x="3378" y="2840"/>
                  </a:lnTo>
                  <a:lnTo>
                    <a:pt x="3397" y="2848"/>
                  </a:lnTo>
                  <a:lnTo>
                    <a:pt x="3407" y="2848"/>
                  </a:lnTo>
                  <a:lnTo>
                    <a:pt x="3420" y="2850"/>
                  </a:lnTo>
                  <a:lnTo>
                    <a:pt x="3430" y="2852"/>
                  </a:lnTo>
                  <a:lnTo>
                    <a:pt x="3439" y="2857"/>
                  </a:lnTo>
                  <a:lnTo>
                    <a:pt x="3447" y="2861"/>
                  </a:lnTo>
                  <a:lnTo>
                    <a:pt x="3454" y="2869"/>
                  </a:lnTo>
                  <a:lnTo>
                    <a:pt x="3460" y="2875"/>
                  </a:lnTo>
                  <a:lnTo>
                    <a:pt x="3466" y="2882"/>
                  </a:lnTo>
                  <a:lnTo>
                    <a:pt x="3470" y="2892"/>
                  </a:lnTo>
                  <a:lnTo>
                    <a:pt x="3475" y="2901"/>
                  </a:lnTo>
                  <a:lnTo>
                    <a:pt x="3475" y="2909"/>
                  </a:lnTo>
                  <a:lnTo>
                    <a:pt x="3479" y="2922"/>
                  </a:lnTo>
                  <a:lnTo>
                    <a:pt x="3479" y="2932"/>
                  </a:lnTo>
                  <a:lnTo>
                    <a:pt x="3479" y="2945"/>
                  </a:lnTo>
                  <a:lnTo>
                    <a:pt x="3479" y="2958"/>
                  </a:lnTo>
                  <a:lnTo>
                    <a:pt x="3479" y="2972"/>
                  </a:lnTo>
                  <a:lnTo>
                    <a:pt x="3462" y="2977"/>
                  </a:lnTo>
                  <a:lnTo>
                    <a:pt x="3452" y="2987"/>
                  </a:lnTo>
                  <a:lnTo>
                    <a:pt x="3443" y="2998"/>
                  </a:lnTo>
                  <a:lnTo>
                    <a:pt x="3439" y="3013"/>
                  </a:lnTo>
                  <a:lnTo>
                    <a:pt x="3437" y="3029"/>
                  </a:lnTo>
                  <a:lnTo>
                    <a:pt x="3437" y="3044"/>
                  </a:lnTo>
                  <a:lnTo>
                    <a:pt x="3439" y="3061"/>
                  </a:lnTo>
                  <a:lnTo>
                    <a:pt x="3443" y="3082"/>
                  </a:lnTo>
                  <a:lnTo>
                    <a:pt x="3445" y="3099"/>
                  </a:lnTo>
                  <a:lnTo>
                    <a:pt x="3451" y="3120"/>
                  </a:lnTo>
                  <a:lnTo>
                    <a:pt x="3454" y="3137"/>
                  </a:lnTo>
                  <a:lnTo>
                    <a:pt x="3460" y="3156"/>
                  </a:lnTo>
                  <a:lnTo>
                    <a:pt x="3462" y="3173"/>
                  </a:lnTo>
                  <a:lnTo>
                    <a:pt x="3466" y="3192"/>
                  </a:lnTo>
                  <a:lnTo>
                    <a:pt x="3468" y="3209"/>
                  </a:lnTo>
                  <a:lnTo>
                    <a:pt x="3470" y="3224"/>
                  </a:lnTo>
                  <a:lnTo>
                    <a:pt x="3471" y="3240"/>
                  </a:lnTo>
                  <a:lnTo>
                    <a:pt x="3475" y="3257"/>
                  </a:lnTo>
                  <a:lnTo>
                    <a:pt x="3479" y="3272"/>
                  </a:lnTo>
                  <a:lnTo>
                    <a:pt x="3483" y="3289"/>
                  </a:lnTo>
                  <a:lnTo>
                    <a:pt x="3485" y="3306"/>
                  </a:lnTo>
                  <a:lnTo>
                    <a:pt x="3489" y="3321"/>
                  </a:lnTo>
                  <a:lnTo>
                    <a:pt x="3492" y="3337"/>
                  </a:lnTo>
                  <a:lnTo>
                    <a:pt x="3500" y="3352"/>
                  </a:lnTo>
                  <a:lnTo>
                    <a:pt x="3504" y="3365"/>
                  </a:lnTo>
                  <a:lnTo>
                    <a:pt x="3511" y="3378"/>
                  </a:lnTo>
                  <a:lnTo>
                    <a:pt x="3519" y="3388"/>
                  </a:lnTo>
                  <a:lnTo>
                    <a:pt x="3532" y="3399"/>
                  </a:lnTo>
                  <a:lnTo>
                    <a:pt x="3542" y="3407"/>
                  </a:lnTo>
                  <a:lnTo>
                    <a:pt x="3557" y="3414"/>
                  </a:lnTo>
                  <a:lnTo>
                    <a:pt x="3572" y="3420"/>
                  </a:lnTo>
                  <a:lnTo>
                    <a:pt x="3593" y="3424"/>
                  </a:lnTo>
                  <a:lnTo>
                    <a:pt x="3612" y="3433"/>
                  </a:lnTo>
                  <a:lnTo>
                    <a:pt x="3633" y="3441"/>
                  </a:lnTo>
                  <a:lnTo>
                    <a:pt x="3654" y="3447"/>
                  </a:lnTo>
                  <a:lnTo>
                    <a:pt x="3677" y="3456"/>
                  </a:lnTo>
                  <a:lnTo>
                    <a:pt x="3700" y="3460"/>
                  </a:lnTo>
                  <a:lnTo>
                    <a:pt x="3724" y="3466"/>
                  </a:lnTo>
                  <a:lnTo>
                    <a:pt x="3747" y="3470"/>
                  </a:lnTo>
                  <a:lnTo>
                    <a:pt x="3770" y="3477"/>
                  </a:lnTo>
                  <a:lnTo>
                    <a:pt x="3791" y="3481"/>
                  </a:lnTo>
                  <a:lnTo>
                    <a:pt x="3814" y="3487"/>
                  </a:lnTo>
                  <a:lnTo>
                    <a:pt x="3835" y="3496"/>
                  </a:lnTo>
                  <a:lnTo>
                    <a:pt x="3857" y="3506"/>
                  </a:lnTo>
                  <a:lnTo>
                    <a:pt x="3876" y="3513"/>
                  </a:lnTo>
                  <a:lnTo>
                    <a:pt x="3895" y="3527"/>
                  </a:lnTo>
                  <a:lnTo>
                    <a:pt x="3911" y="3540"/>
                  </a:lnTo>
                  <a:lnTo>
                    <a:pt x="3928" y="3559"/>
                  </a:lnTo>
                  <a:lnTo>
                    <a:pt x="3928" y="3586"/>
                  </a:lnTo>
                  <a:lnTo>
                    <a:pt x="3930" y="3614"/>
                  </a:lnTo>
                  <a:lnTo>
                    <a:pt x="3930" y="3643"/>
                  </a:lnTo>
                  <a:lnTo>
                    <a:pt x="3932" y="3671"/>
                  </a:lnTo>
                  <a:lnTo>
                    <a:pt x="3933" y="3698"/>
                  </a:lnTo>
                  <a:lnTo>
                    <a:pt x="3935" y="3728"/>
                  </a:lnTo>
                  <a:lnTo>
                    <a:pt x="3937" y="3755"/>
                  </a:lnTo>
                  <a:lnTo>
                    <a:pt x="3939" y="3785"/>
                  </a:lnTo>
                  <a:lnTo>
                    <a:pt x="3939" y="3812"/>
                  </a:lnTo>
                  <a:lnTo>
                    <a:pt x="3941" y="3840"/>
                  </a:lnTo>
                  <a:lnTo>
                    <a:pt x="3941" y="3867"/>
                  </a:lnTo>
                  <a:lnTo>
                    <a:pt x="3943" y="3895"/>
                  </a:lnTo>
                  <a:lnTo>
                    <a:pt x="3941" y="3922"/>
                  </a:lnTo>
                  <a:lnTo>
                    <a:pt x="3941" y="3949"/>
                  </a:lnTo>
                  <a:lnTo>
                    <a:pt x="3937" y="3975"/>
                  </a:lnTo>
                  <a:lnTo>
                    <a:pt x="3937" y="4002"/>
                  </a:lnTo>
                  <a:lnTo>
                    <a:pt x="3922" y="4010"/>
                  </a:lnTo>
                  <a:lnTo>
                    <a:pt x="3909" y="4015"/>
                  </a:lnTo>
                  <a:lnTo>
                    <a:pt x="3894" y="4021"/>
                  </a:lnTo>
                  <a:lnTo>
                    <a:pt x="3880" y="4027"/>
                  </a:lnTo>
                  <a:lnTo>
                    <a:pt x="3867" y="4029"/>
                  </a:lnTo>
                  <a:lnTo>
                    <a:pt x="3852" y="4034"/>
                  </a:lnTo>
                  <a:lnTo>
                    <a:pt x="3836" y="4036"/>
                  </a:lnTo>
                  <a:lnTo>
                    <a:pt x="3823" y="4040"/>
                  </a:lnTo>
                  <a:lnTo>
                    <a:pt x="3808" y="4042"/>
                  </a:lnTo>
                  <a:lnTo>
                    <a:pt x="3795" y="4044"/>
                  </a:lnTo>
                  <a:lnTo>
                    <a:pt x="3779" y="4048"/>
                  </a:lnTo>
                  <a:lnTo>
                    <a:pt x="3766" y="4051"/>
                  </a:lnTo>
                  <a:lnTo>
                    <a:pt x="3751" y="4055"/>
                  </a:lnTo>
                  <a:lnTo>
                    <a:pt x="3738" y="4061"/>
                  </a:lnTo>
                  <a:lnTo>
                    <a:pt x="3726" y="4068"/>
                  </a:lnTo>
                  <a:lnTo>
                    <a:pt x="3715" y="4078"/>
                  </a:lnTo>
                  <a:lnTo>
                    <a:pt x="3711" y="4097"/>
                  </a:lnTo>
                  <a:lnTo>
                    <a:pt x="3705" y="4114"/>
                  </a:lnTo>
                  <a:lnTo>
                    <a:pt x="3696" y="4131"/>
                  </a:lnTo>
                  <a:lnTo>
                    <a:pt x="3686" y="4150"/>
                  </a:lnTo>
                  <a:lnTo>
                    <a:pt x="3673" y="4165"/>
                  </a:lnTo>
                  <a:lnTo>
                    <a:pt x="3662" y="4181"/>
                  </a:lnTo>
                  <a:lnTo>
                    <a:pt x="3646" y="4194"/>
                  </a:lnTo>
                  <a:lnTo>
                    <a:pt x="3631" y="4209"/>
                  </a:lnTo>
                  <a:lnTo>
                    <a:pt x="3612" y="4217"/>
                  </a:lnTo>
                  <a:lnTo>
                    <a:pt x="3595" y="4224"/>
                  </a:lnTo>
                  <a:lnTo>
                    <a:pt x="3578" y="4228"/>
                  </a:lnTo>
                  <a:lnTo>
                    <a:pt x="3559" y="4232"/>
                  </a:lnTo>
                  <a:lnTo>
                    <a:pt x="3540" y="4230"/>
                  </a:lnTo>
                  <a:lnTo>
                    <a:pt x="3521" y="4226"/>
                  </a:lnTo>
                  <a:lnTo>
                    <a:pt x="3500" y="4221"/>
                  </a:lnTo>
                  <a:lnTo>
                    <a:pt x="3483" y="4211"/>
                  </a:lnTo>
                  <a:lnTo>
                    <a:pt x="3430" y="4194"/>
                  </a:lnTo>
                  <a:lnTo>
                    <a:pt x="3380" y="4179"/>
                  </a:lnTo>
                  <a:lnTo>
                    <a:pt x="3329" y="4167"/>
                  </a:lnTo>
                  <a:lnTo>
                    <a:pt x="3278" y="4156"/>
                  </a:lnTo>
                  <a:lnTo>
                    <a:pt x="3226" y="4146"/>
                  </a:lnTo>
                  <a:lnTo>
                    <a:pt x="3175" y="4137"/>
                  </a:lnTo>
                  <a:lnTo>
                    <a:pt x="3122" y="4129"/>
                  </a:lnTo>
                  <a:lnTo>
                    <a:pt x="3070" y="4124"/>
                  </a:lnTo>
                  <a:lnTo>
                    <a:pt x="3017" y="4118"/>
                  </a:lnTo>
                  <a:lnTo>
                    <a:pt x="2964" y="4114"/>
                  </a:lnTo>
                  <a:lnTo>
                    <a:pt x="2911" y="4110"/>
                  </a:lnTo>
                  <a:lnTo>
                    <a:pt x="2859" y="4107"/>
                  </a:lnTo>
                  <a:lnTo>
                    <a:pt x="2804" y="4103"/>
                  </a:lnTo>
                  <a:lnTo>
                    <a:pt x="2751" y="4101"/>
                  </a:lnTo>
                  <a:lnTo>
                    <a:pt x="2698" y="4099"/>
                  </a:lnTo>
                  <a:lnTo>
                    <a:pt x="2644" y="4097"/>
                  </a:lnTo>
                  <a:lnTo>
                    <a:pt x="2572" y="4084"/>
                  </a:lnTo>
                  <a:lnTo>
                    <a:pt x="2500" y="4072"/>
                  </a:lnTo>
                  <a:lnTo>
                    <a:pt x="2426" y="4061"/>
                  </a:lnTo>
                  <a:lnTo>
                    <a:pt x="2353" y="4048"/>
                  </a:lnTo>
                  <a:lnTo>
                    <a:pt x="2277" y="4036"/>
                  </a:lnTo>
                  <a:lnTo>
                    <a:pt x="2205" y="4025"/>
                  </a:lnTo>
                  <a:lnTo>
                    <a:pt x="2131" y="4015"/>
                  </a:lnTo>
                  <a:lnTo>
                    <a:pt x="2057" y="4008"/>
                  </a:lnTo>
                  <a:lnTo>
                    <a:pt x="1981" y="3998"/>
                  </a:lnTo>
                  <a:lnTo>
                    <a:pt x="1907" y="3992"/>
                  </a:lnTo>
                  <a:lnTo>
                    <a:pt x="1832" y="3985"/>
                  </a:lnTo>
                  <a:lnTo>
                    <a:pt x="1758" y="3981"/>
                  </a:lnTo>
                  <a:lnTo>
                    <a:pt x="1682" y="3977"/>
                  </a:lnTo>
                  <a:lnTo>
                    <a:pt x="1608" y="3975"/>
                  </a:lnTo>
                  <a:lnTo>
                    <a:pt x="1534" y="3975"/>
                  </a:lnTo>
                  <a:lnTo>
                    <a:pt x="1460" y="3979"/>
                  </a:lnTo>
                  <a:lnTo>
                    <a:pt x="1448" y="3985"/>
                  </a:lnTo>
                  <a:lnTo>
                    <a:pt x="1439" y="3992"/>
                  </a:lnTo>
                  <a:lnTo>
                    <a:pt x="1428" y="3998"/>
                  </a:lnTo>
                  <a:lnTo>
                    <a:pt x="1418" y="4006"/>
                  </a:lnTo>
                  <a:lnTo>
                    <a:pt x="1405" y="4011"/>
                  </a:lnTo>
                  <a:lnTo>
                    <a:pt x="1395" y="4019"/>
                  </a:lnTo>
                  <a:lnTo>
                    <a:pt x="1384" y="4027"/>
                  </a:lnTo>
                  <a:lnTo>
                    <a:pt x="1374" y="4034"/>
                  </a:lnTo>
                  <a:lnTo>
                    <a:pt x="1363" y="4042"/>
                  </a:lnTo>
                  <a:lnTo>
                    <a:pt x="1353" y="4051"/>
                  </a:lnTo>
                  <a:lnTo>
                    <a:pt x="1346" y="4059"/>
                  </a:lnTo>
                  <a:lnTo>
                    <a:pt x="1338" y="4068"/>
                  </a:lnTo>
                  <a:lnTo>
                    <a:pt x="1329" y="4076"/>
                  </a:lnTo>
                  <a:lnTo>
                    <a:pt x="1323" y="4086"/>
                  </a:lnTo>
                  <a:lnTo>
                    <a:pt x="1317" y="4095"/>
                  </a:lnTo>
                  <a:lnTo>
                    <a:pt x="1315" y="4107"/>
                  </a:lnTo>
                  <a:lnTo>
                    <a:pt x="1293" y="4105"/>
                  </a:lnTo>
                  <a:lnTo>
                    <a:pt x="1270" y="4101"/>
                  </a:lnTo>
                  <a:lnTo>
                    <a:pt x="1251" y="4097"/>
                  </a:lnTo>
                  <a:lnTo>
                    <a:pt x="1230" y="4089"/>
                  </a:lnTo>
                  <a:lnTo>
                    <a:pt x="1211" y="4080"/>
                  </a:lnTo>
                  <a:lnTo>
                    <a:pt x="1190" y="4072"/>
                  </a:lnTo>
                  <a:lnTo>
                    <a:pt x="1171" y="4061"/>
                  </a:lnTo>
                  <a:lnTo>
                    <a:pt x="1152" y="4051"/>
                  </a:lnTo>
                  <a:lnTo>
                    <a:pt x="1133" y="4040"/>
                  </a:lnTo>
                  <a:lnTo>
                    <a:pt x="1114" y="4029"/>
                  </a:lnTo>
                  <a:lnTo>
                    <a:pt x="1093" y="4019"/>
                  </a:lnTo>
                  <a:lnTo>
                    <a:pt x="1074" y="4010"/>
                  </a:lnTo>
                  <a:lnTo>
                    <a:pt x="1055" y="3998"/>
                  </a:lnTo>
                  <a:lnTo>
                    <a:pt x="1034" y="3991"/>
                  </a:lnTo>
                  <a:lnTo>
                    <a:pt x="1015" y="3985"/>
                  </a:lnTo>
                  <a:lnTo>
                    <a:pt x="994" y="3979"/>
                  </a:lnTo>
                  <a:lnTo>
                    <a:pt x="965" y="3966"/>
                  </a:lnTo>
                  <a:lnTo>
                    <a:pt x="935" y="3953"/>
                  </a:lnTo>
                  <a:lnTo>
                    <a:pt x="905" y="3939"/>
                  </a:lnTo>
                  <a:lnTo>
                    <a:pt x="876" y="3928"/>
                  </a:lnTo>
                  <a:lnTo>
                    <a:pt x="846" y="3914"/>
                  </a:lnTo>
                  <a:lnTo>
                    <a:pt x="815" y="3903"/>
                  </a:lnTo>
                  <a:lnTo>
                    <a:pt x="783" y="3890"/>
                  </a:lnTo>
                  <a:lnTo>
                    <a:pt x="754" y="3880"/>
                  </a:lnTo>
                  <a:lnTo>
                    <a:pt x="722" y="3867"/>
                  </a:lnTo>
                  <a:lnTo>
                    <a:pt x="692" y="3856"/>
                  </a:lnTo>
                  <a:lnTo>
                    <a:pt x="661" y="3844"/>
                  </a:lnTo>
                  <a:lnTo>
                    <a:pt x="631" y="3833"/>
                  </a:lnTo>
                  <a:lnTo>
                    <a:pt x="599" y="3821"/>
                  </a:lnTo>
                  <a:lnTo>
                    <a:pt x="570" y="3810"/>
                  </a:lnTo>
                  <a:lnTo>
                    <a:pt x="538" y="3799"/>
                  </a:lnTo>
                  <a:lnTo>
                    <a:pt x="511" y="3787"/>
                  </a:lnTo>
                  <a:lnTo>
                    <a:pt x="488" y="3783"/>
                  </a:lnTo>
                  <a:lnTo>
                    <a:pt x="469" y="3778"/>
                  </a:lnTo>
                  <a:lnTo>
                    <a:pt x="454" y="3770"/>
                  </a:lnTo>
                  <a:lnTo>
                    <a:pt x="443" y="3759"/>
                  </a:lnTo>
                  <a:lnTo>
                    <a:pt x="431" y="3743"/>
                  </a:lnTo>
                  <a:lnTo>
                    <a:pt x="426" y="3728"/>
                  </a:lnTo>
                  <a:lnTo>
                    <a:pt x="420" y="3709"/>
                  </a:lnTo>
                  <a:lnTo>
                    <a:pt x="418" y="3690"/>
                  </a:lnTo>
                  <a:lnTo>
                    <a:pt x="416" y="3669"/>
                  </a:lnTo>
                  <a:lnTo>
                    <a:pt x="416" y="3648"/>
                  </a:lnTo>
                  <a:lnTo>
                    <a:pt x="416" y="3626"/>
                  </a:lnTo>
                  <a:lnTo>
                    <a:pt x="416" y="3606"/>
                  </a:lnTo>
                  <a:lnTo>
                    <a:pt x="414" y="3586"/>
                  </a:lnTo>
                  <a:lnTo>
                    <a:pt x="414" y="3565"/>
                  </a:lnTo>
                  <a:lnTo>
                    <a:pt x="414" y="3546"/>
                  </a:lnTo>
                  <a:lnTo>
                    <a:pt x="412" y="3530"/>
                  </a:lnTo>
                  <a:lnTo>
                    <a:pt x="405" y="3462"/>
                  </a:lnTo>
                  <a:lnTo>
                    <a:pt x="399" y="3394"/>
                  </a:lnTo>
                  <a:lnTo>
                    <a:pt x="389" y="3327"/>
                  </a:lnTo>
                  <a:lnTo>
                    <a:pt x="382" y="3262"/>
                  </a:lnTo>
                  <a:lnTo>
                    <a:pt x="370" y="3194"/>
                  </a:lnTo>
                  <a:lnTo>
                    <a:pt x="361" y="3129"/>
                  </a:lnTo>
                  <a:lnTo>
                    <a:pt x="351" y="3061"/>
                  </a:lnTo>
                  <a:lnTo>
                    <a:pt x="340" y="2998"/>
                  </a:lnTo>
                  <a:lnTo>
                    <a:pt x="327" y="2932"/>
                  </a:lnTo>
                  <a:lnTo>
                    <a:pt x="313" y="2865"/>
                  </a:lnTo>
                  <a:lnTo>
                    <a:pt x="300" y="2800"/>
                  </a:lnTo>
                  <a:lnTo>
                    <a:pt x="287" y="2736"/>
                  </a:lnTo>
                  <a:lnTo>
                    <a:pt x="272" y="2671"/>
                  </a:lnTo>
                  <a:lnTo>
                    <a:pt x="258" y="2608"/>
                  </a:lnTo>
                  <a:lnTo>
                    <a:pt x="241" y="2544"/>
                  </a:lnTo>
                  <a:lnTo>
                    <a:pt x="226" y="2479"/>
                  </a:lnTo>
                  <a:lnTo>
                    <a:pt x="205" y="2479"/>
                  </a:lnTo>
                  <a:lnTo>
                    <a:pt x="190" y="2475"/>
                  </a:lnTo>
                  <a:lnTo>
                    <a:pt x="176" y="2466"/>
                  </a:lnTo>
                  <a:lnTo>
                    <a:pt x="167" y="2456"/>
                  </a:lnTo>
                  <a:lnTo>
                    <a:pt x="157" y="2441"/>
                  </a:lnTo>
                  <a:lnTo>
                    <a:pt x="154" y="2426"/>
                  </a:lnTo>
                  <a:lnTo>
                    <a:pt x="150" y="2407"/>
                  </a:lnTo>
                  <a:lnTo>
                    <a:pt x="148" y="2388"/>
                  </a:lnTo>
                  <a:lnTo>
                    <a:pt x="146" y="2365"/>
                  </a:lnTo>
                  <a:lnTo>
                    <a:pt x="146" y="2344"/>
                  </a:lnTo>
                  <a:lnTo>
                    <a:pt x="144" y="2323"/>
                  </a:lnTo>
                  <a:lnTo>
                    <a:pt x="142" y="2302"/>
                  </a:lnTo>
                  <a:lnTo>
                    <a:pt x="140" y="2281"/>
                  </a:lnTo>
                  <a:lnTo>
                    <a:pt x="138" y="2264"/>
                  </a:lnTo>
                  <a:lnTo>
                    <a:pt x="133" y="2245"/>
                  </a:lnTo>
                  <a:lnTo>
                    <a:pt x="129" y="2234"/>
                  </a:lnTo>
                  <a:lnTo>
                    <a:pt x="133" y="2221"/>
                  </a:lnTo>
                  <a:lnTo>
                    <a:pt x="140" y="2211"/>
                  </a:lnTo>
                  <a:lnTo>
                    <a:pt x="150" y="2200"/>
                  </a:lnTo>
                  <a:lnTo>
                    <a:pt x="163" y="2192"/>
                  </a:lnTo>
                  <a:lnTo>
                    <a:pt x="175" y="2183"/>
                  </a:lnTo>
                  <a:lnTo>
                    <a:pt x="190" y="2173"/>
                  </a:lnTo>
                  <a:lnTo>
                    <a:pt x="203" y="2164"/>
                  </a:lnTo>
                  <a:lnTo>
                    <a:pt x="216" y="2156"/>
                  </a:lnTo>
                  <a:lnTo>
                    <a:pt x="228" y="2145"/>
                  </a:lnTo>
                  <a:lnTo>
                    <a:pt x="239" y="2133"/>
                  </a:lnTo>
                  <a:lnTo>
                    <a:pt x="247" y="2124"/>
                  </a:lnTo>
                  <a:lnTo>
                    <a:pt x="252" y="2112"/>
                  </a:lnTo>
                  <a:lnTo>
                    <a:pt x="252" y="2099"/>
                  </a:lnTo>
                  <a:lnTo>
                    <a:pt x="249" y="2086"/>
                  </a:lnTo>
                  <a:lnTo>
                    <a:pt x="239" y="2068"/>
                  </a:lnTo>
                  <a:lnTo>
                    <a:pt x="226" y="2053"/>
                  </a:lnTo>
                  <a:lnTo>
                    <a:pt x="203" y="1998"/>
                  </a:lnTo>
                  <a:lnTo>
                    <a:pt x="182" y="1941"/>
                  </a:lnTo>
                  <a:lnTo>
                    <a:pt x="159" y="1886"/>
                  </a:lnTo>
                  <a:lnTo>
                    <a:pt x="137" y="1831"/>
                  </a:lnTo>
                  <a:lnTo>
                    <a:pt x="112" y="1776"/>
                  </a:lnTo>
                  <a:lnTo>
                    <a:pt x="91" y="1719"/>
                  </a:lnTo>
                  <a:lnTo>
                    <a:pt x="70" y="1662"/>
                  </a:lnTo>
                  <a:lnTo>
                    <a:pt x="53" y="1606"/>
                  </a:lnTo>
                  <a:lnTo>
                    <a:pt x="36" y="1548"/>
                  </a:lnTo>
                  <a:lnTo>
                    <a:pt x="21" y="1489"/>
                  </a:lnTo>
                  <a:lnTo>
                    <a:pt x="11" y="1432"/>
                  </a:lnTo>
                  <a:lnTo>
                    <a:pt x="3" y="1373"/>
                  </a:lnTo>
                  <a:lnTo>
                    <a:pt x="0" y="1312"/>
                  </a:lnTo>
                  <a:lnTo>
                    <a:pt x="3" y="1251"/>
                  </a:lnTo>
                  <a:lnTo>
                    <a:pt x="7" y="1190"/>
                  </a:lnTo>
                  <a:lnTo>
                    <a:pt x="21" y="1131"/>
                  </a:lnTo>
                  <a:lnTo>
                    <a:pt x="40" y="1078"/>
                  </a:lnTo>
                  <a:lnTo>
                    <a:pt x="60" y="1029"/>
                  </a:lnTo>
                  <a:lnTo>
                    <a:pt x="85" y="975"/>
                  </a:lnTo>
                  <a:lnTo>
                    <a:pt x="116" y="924"/>
                  </a:lnTo>
                  <a:lnTo>
                    <a:pt x="142" y="875"/>
                  </a:lnTo>
                  <a:lnTo>
                    <a:pt x="176" y="825"/>
                  </a:lnTo>
                  <a:lnTo>
                    <a:pt x="211" y="779"/>
                  </a:lnTo>
                  <a:lnTo>
                    <a:pt x="249" y="736"/>
                  </a:lnTo>
                  <a:lnTo>
                    <a:pt x="289" y="694"/>
                  </a:lnTo>
                  <a:lnTo>
                    <a:pt x="330" y="656"/>
                  </a:lnTo>
                  <a:lnTo>
                    <a:pt x="374" y="624"/>
                  </a:lnTo>
                  <a:lnTo>
                    <a:pt x="424" y="595"/>
                  </a:lnTo>
                  <a:lnTo>
                    <a:pt x="475" y="570"/>
                  </a:lnTo>
                  <a:lnTo>
                    <a:pt x="528" y="553"/>
                  </a:lnTo>
                  <a:lnTo>
                    <a:pt x="583" y="540"/>
                  </a:lnTo>
                  <a:lnTo>
                    <a:pt x="644" y="534"/>
                  </a:lnTo>
                  <a:lnTo>
                    <a:pt x="652" y="529"/>
                  </a:lnTo>
                  <a:lnTo>
                    <a:pt x="661" y="525"/>
                  </a:lnTo>
                  <a:lnTo>
                    <a:pt x="671" y="521"/>
                  </a:lnTo>
                  <a:lnTo>
                    <a:pt x="680" y="519"/>
                  </a:lnTo>
                  <a:lnTo>
                    <a:pt x="690" y="517"/>
                  </a:lnTo>
                  <a:lnTo>
                    <a:pt x="703" y="515"/>
                  </a:lnTo>
                  <a:lnTo>
                    <a:pt x="713" y="515"/>
                  </a:lnTo>
                  <a:lnTo>
                    <a:pt x="724" y="515"/>
                  </a:lnTo>
                  <a:lnTo>
                    <a:pt x="735" y="515"/>
                  </a:lnTo>
                  <a:lnTo>
                    <a:pt x="745" y="517"/>
                  </a:lnTo>
                  <a:lnTo>
                    <a:pt x="756" y="517"/>
                  </a:lnTo>
                  <a:lnTo>
                    <a:pt x="766" y="521"/>
                  </a:lnTo>
                  <a:lnTo>
                    <a:pt x="777" y="521"/>
                  </a:lnTo>
                  <a:lnTo>
                    <a:pt x="789" y="525"/>
                  </a:lnTo>
                  <a:lnTo>
                    <a:pt x="798" y="527"/>
                  </a:lnTo>
                  <a:lnTo>
                    <a:pt x="810" y="530"/>
                  </a:lnTo>
                  <a:lnTo>
                    <a:pt x="825" y="532"/>
                  </a:lnTo>
                  <a:lnTo>
                    <a:pt x="842" y="538"/>
                  </a:lnTo>
                  <a:lnTo>
                    <a:pt x="859" y="544"/>
                  </a:lnTo>
                  <a:lnTo>
                    <a:pt x="876" y="553"/>
                  </a:lnTo>
                  <a:lnTo>
                    <a:pt x="891" y="561"/>
                  </a:lnTo>
                  <a:lnTo>
                    <a:pt x="908" y="570"/>
                  </a:lnTo>
                  <a:lnTo>
                    <a:pt x="927" y="578"/>
                  </a:lnTo>
                  <a:lnTo>
                    <a:pt x="945" y="589"/>
                  </a:lnTo>
                  <a:lnTo>
                    <a:pt x="960" y="595"/>
                  </a:lnTo>
                  <a:lnTo>
                    <a:pt x="975" y="603"/>
                  </a:lnTo>
                  <a:lnTo>
                    <a:pt x="992" y="608"/>
                  </a:lnTo>
                  <a:lnTo>
                    <a:pt x="1009" y="612"/>
                  </a:lnTo>
                  <a:lnTo>
                    <a:pt x="1024" y="612"/>
                  </a:lnTo>
                  <a:lnTo>
                    <a:pt x="1042" y="612"/>
                  </a:lnTo>
                  <a:lnTo>
                    <a:pt x="1059" y="606"/>
                  </a:lnTo>
                  <a:lnTo>
                    <a:pt x="1076" y="599"/>
                  </a:lnTo>
                  <a:lnTo>
                    <a:pt x="1083" y="570"/>
                  </a:lnTo>
                  <a:lnTo>
                    <a:pt x="1087" y="546"/>
                  </a:lnTo>
                  <a:lnTo>
                    <a:pt x="1083" y="519"/>
                  </a:lnTo>
                  <a:lnTo>
                    <a:pt x="1080" y="494"/>
                  </a:lnTo>
                  <a:lnTo>
                    <a:pt x="1072" y="472"/>
                  </a:lnTo>
                  <a:lnTo>
                    <a:pt x="1064" y="447"/>
                  </a:lnTo>
                  <a:lnTo>
                    <a:pt x="1053" y="422"/>
                  </a:lnTo>
                  <a:lnTo>
                    <a:pt x="1043" y="401"/>
                  </a:lnTo>
                  <a:lnTo>
                    <a:pt x="1032" y="376"/>
                  </a:lnTo>
                  <a:lnTo>
                    <a:pt x="1024" y="352"/>
                  </a:lnTo>
                  <a:lnTo>
                    <a:pt x="1017" y="329"/>
                  </a:lnTo>
                  <a:lnTo>
                    <a:pt x="1015" y="306"/>
                  </a:lnTo>
                  <a:lnTo>
                    <a:pt x="1015" y="281"/>
                  </a:lnTo>
                  <a:lnTo>
                    <a:pt x="1023" y="257"/>
                  </a:lnTo>
                  <a:lnTo>
                    <a:pt x="1034" y="234"/>
                  </a:lnTo>
                  <a:lnTo>
                    <a:pt x="1053" y="209"/>
                  </a:lnTo>
                  <a:lnTo>
                    <a:pt x="1057" y="192"/>
                  </a:lnTo>
                  <a:lnTo>
                    <a:pt x="1061" y="175"/>
                  </a:lnTo>
                  <a:lnTo>
                    <a:pt x="1066" y="158"/>
                  </a:lnTo>
                  <a:lnTo>
                    <a:pt x="1074" y="145"/>
                  </a:lnTo>
                  <a:lnTo>
                    <a:pt x="1083" y="127"/>
                  </a:lnTo>
                  <a:lnTo>
                    <a:pt x="1095" y="114"/>
                  </a:lnTo>
                  <a:lnTo>
                    <a:pt x="1106" y="101"/>
                  </a:lnTo>
                  <a:lnTo>
                    <a:pt x="1120" y="87"/>
                  </a:lnTo>
                  <a:lnTo>
                    <a:pt x="1133" y="74"/>
                  </a:lnTo>
                  <a:lnTo>
                    <a:pt x="1146" y="63"/>
                  </a:lnTo>
                  <a:lnTo>
                    <a:pt x="1159" y="51"/>
                  </a:lnTo>
                  <a:lnTo>
                    <a:pt x="1177" y="40"/>
                  </a:lnTo>
                  <a:lnTo>
                    <a:pt x="1190" y="29"/>
                  </a:lnTo>
                  <a:lnTo>
                    <a:pt x="1205" y="19"/>
                  </a:lnTo>
                  <a:lnTo>
                    <a:pt x="1220" y="10"/>
                  </a:lnTo>
                  <a:lnTo>
                    <a:pt x="1235" y="2"/>
                  </a:lnTo>
                  <a:close/>
                </a:path>
              </a:pathLst>
            </a:custGeom>
            <a:solidFill>
              <a:srgbClr val="000000"/>
            </a:solidFill>
            <a:ln w="9525">
              <a:noFill/>
              <a:round/>
              <a:headEnd/>
              <a:tailEnd/>
            </a:ln>
          </p:spPr>
          <p:txBody>
            <a:bodyPr/>
            <a:lstStyle/>
            <a:p>
              <a:endParaRPr lang="fa-IR"/>
            </a:p>
          </p:txBody>
        </p:sp>
        <p:sp>
          <p:nvSpPr>
            <p:cNvPr id="21516" name="Freeform 6"/>
            <p:cNvSpPr>
              <a:spLocks/>
            </p:cNvSpPr>
            <p:nvPr/>
          </p:nvSpPr>
          <p:spPr bwMode="auto">
            <a:xfrm>
              <a:off x="3668" y="1381"/>
              <a:ext cx="88" cy="59"/>
            </a:xfrm>
            <a:custGeom>
              <a:avLst/>
              <a:gdLst>
                <a:gd name="T0" fmla="*/ 132 w 177"/>
                <a:gd name="T1" fmla="*/ 0 h 120"/>
                <a:gd name="T2" fmla="*/ 141 w 177"/>
                <a:gd name="T3" fmla="*/ 4 h 120"/>
                <a:gd name="T4" fmla="*/ 151 w 177"/>
                <a:gd name="T5" fmla="*/ 10 h 120"/>
                <a:gd name="T6" fmla="*/ 158 w 177"/>
                <a:gd name="T7" fmla="*/ 17 h 120"/>
                <a:gd name="T8" fmla="*/ 166 w 177"/>
                <a:gd name="T9" fmla="*/ 25 h 120"/>
                <a:gd name="T10" fmla="*/ 170 w 177"/>
                <a:gd name="T11" fmla="*/ 33 h 120"/>
                <a:gd name="T12" fmla="*/ 175 w 177"/>
                <a:gd name="T13" fmla="*/ 42 h 120"/>
                <a:gd name="T14" fmla="*/ 175 w 177"/>
                <a:gd name="T15" fmla="*/ 50 h 120"/>
                <a:gd name="T16" fmla="*/ 177 w 177"/>
                <a:gd name="T17" fmla="*/ 59 h 120"/>
                <a:gd name="T18" fmla="*/ 172 w 177"/>
                <a:gd name="T19" fmla="*/ 67 h 120"/>
                <a:gd name="T20" fmla="*/ 160 w 177"/>
                <a:gd name="T21" fmla="*/ 76 h 120"/>
                <a:gd name="T22" fmla="*/ 153 w 177"/>
                <a:gd name="T23" fmla="*/ 78 h 120"/>
                <a:gd name="T24" fmla="*/ 143 w 177"/>
                <a:gd name="T25" fmla="*/ 82 h 120"/>
                <a:gd name="T26" fmla="*/ 130 w 177"/>
                <a:gd name="T27" fmla="*/ 82 h 120"/>
                <a:gd name="T28" fmla="*/ 118 w 177"/>
                <a:gd name="T29" fmla="*/ 84 h 120"/>
                <a:gd name="T30" fmla="*/ 111 w 177"/>
                <a:gd name="T31" fmla="*/ 86 h 120"/>
                <a:gd name="T32" fmla="*/ 103 w 177"/>
                <a:gd name="T33" fmla="*/ 88 h 120"/>
                <a:gd name="T34" fmla="*/ 96 w 177"/>
                <a:gd name="T35" fmla="*/ 90 h 120"/>
                <a:gd name="T36" fmla="*/ 90 w 177"/>
                <a:gd name="T37" fmla="*/ 91 h 120"/>
                <a:gd name="T38" fmla="*/ 80 w 177"/>
                <a:gd name="T39" fmla="*/ 93 h 120"/>
                <a:gd name="T40" fmla="*/ 73 w 177"/>
                <a:gd name="T41" fmla="*/ 95 h 120"/>
                <a:gd name="T42" fmla="*/ 67 w 177"/>
                <a:gd name="T43" fmla="*/ 99 h 120"/>
                <a:gd name="T44" fmla="*/ 59 w 177"/>
                <a:gd name="T45" fmla="*/ 101 h 120"/>
                <a:gd name="T46" fmla="*/ 52 w 177"/>
                <a:gd name="T47" fmla="*/ 103 h 120"/>
                <a:gd name="T48" fmla="*/ 44 w 177"/>
                <a:gd name="T49" fmla="*/ 105 h 120"/>
                <a:gd name="T50" fmla="*/ 37 w 177"/>
                <a:gd name="T51" fmla="*/ 107 h 120"/>
                <a:gd name="T52" fmla="*/ 31 w 177"/>
                <a:gd name="T53" fmla="*/ 110 h 120"/>
                <a:gd name="T54" fmla="*/ 23 w 177"/>
                <a:gd name="T55" fmla="*/ 112 h 120"/>
                <a:gd name="T56" fmla="*/ 14 w 177"/>
                <a:gd name="T57" fmla="*/ 114 h 120"/>
                <a:gd name="T58" fmla="*/ 8 w 177"/>
                <a:gd name="T59" fmla="*/ 116 h 120"/>
                <a:gd name="T60" fmla="*/ 0 w 177"/>
                <a:gd name="T61" fmla="*/ 120 h 120"/>
                <a:gd name="T62" fmla="*/ 0 w 177"/>
                <a:gd name="T63" fmla="*/ 105 h 120"/>
                <a:gd name="T64" fmla="*/ 2 w 177"/>
                <a:gd name="T65" fmla="*/ 93 h 120"/>
                <a:gd name="T66" fmla="*/ 8 w 177"/>
                <a:gd name="T67" fmla="*/ 82 h 120"/>
                <a:gd name="T68" fmla="*/ 16 w 177"/>
                <a:gd name="T69" fmla="*/ 72 h 120"/>
                <a:gd name="T70" fmla="*/ 23 w 177"/>
                <a:gd name="T71" fmla="*/ 59 h 120"/>
                <a:gd name="T72" fmla="*/ 33 w 177"/>
                <a:gd name="T73" fmla="*/ 50 h 120"/>
                <a:gd name="T74" fmla="*/ 37 w 177"/>
                <a:gd name="T75" fmla="*/ 36 h 120"/>
                <a:gd name="T76" fmla="*/ 44 w 177"/>
                <a:gd name="T77" fmla="*/ 27 h 120"/>
                <a:gd name="T78" fmla="*/ 48 w 177"/>
                <a:gd name="T79" fmla="*/ 33 h 120"/>
                <a:gd name="T80" fmla="*/ 52 w 177"/>
                <a:gd name="T81" fmla="*/ 40 h 120"/>
                <a:gd name="T82" fmla="*/ 57 w 177"/>
                <a:gd name="T83" fmla="*/ 44 h 120"/>
                <a:gd name="T84" fmla="*/ 63 w 177"/>
                <a:gd name="T85" fmla="*/ 48 h 120"/>
                <a:gd name="T86" fmla="*/ 75 w 177"/>
                <a:gd name="T87" fmla="*/ 46 h 120"/>
                <a:gd name="T88" fmla="*/ 88 w 177"/>
                <a:gd name="T89" fmla="*/ 42 h 120"/>
                <a:gd name="T90" fmla="*/ 99 w 177"/>
                <a:gd name="T91" fmla="*/ 33 h 120"/>
                <a:gd name="T92" fmla="*/ 111 w 177"/>
                <a:gd name="T93" fmla="*/ 23 h 120"/>
                <a:gd name="T94" fmla="*/ 120 w 177"/>
                <a:gd name="T95" fmla="*/ 10 h 120"/>
                <a:gd name="T96" fmla="*/ 132 w 177"/>
                <a:gd name="T97" fmla="*/ 0 h 120"/>
                <a:gd name="T98" fmla="*/ 132 w 177"/>
                <a:gd name="T99" fmla="*/ 0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120"/>
                <a:gd name="T152" fmla="*/ 177 w 177"/>
                <a:gd name="T153" fmla="*/ 120 h 1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120">
                  <a:moveTo>
                    <a:pt x="132" y="0"/>
                  </a:moveTo>
                  <a:lnTo>
                    <a:pt x="141" y="4"/>
                  </a:lnTo>
                  <a:lnTo>
                    <a:pt x="151" y="10"/>
                  </a:lnTo>
                  <a:lnTo>
                    <a:pt x="158" y="17"/>
                  </a:lnTo>
                  <a:lnTo>
                    <a:pt x="166" y="25"/>
                  </a:lnTo>
                  <a:lnTo>
                    <a:pt x="170" y="33"/>
                  </a:lnTo>
                  <a:lnTo>
                    <a:pt x="175" y="42"/>
                  </a:lnTo>
                  <a:lnTo>
                    <a:pt x="175" y="50"/>
                  </a:lnTo>
                  <a:lnTo>
                    <a:pt x="177" y="59"/>
                  </a:lnTo>
                  <a:lnTo>
                    <a:pt x="172" y="67"/>
                  </a:lnTo>
                  <a:lnTo>
                    <a:pt x="160" y="76"/>
                  </a:lnTo>
                  <a:lnTo>
                    <a:pt x="153" y="78"/>
                  </a:lnTo>
                  <a:lnTo>
                    <a:pt x="143" y="82"/>
                  </a:lnTo>
                  <a:lnTo>
                    <a:pt x="130" y="82"/>
                  </a:lnTo>
                  <a:lnTo>
                    <a:pt x="118" y="84"/>
                  </a:lnTo>
                  <a:lnTo>
                    <a:pt x="111" y="86"/>
                  </a:lnTo>
                  <a:lnTo>
                    <a:pt x="103" y="88"/>
                  </a:lnTo>
                  <a:lnTo>
                    <a:pt x="96" y="90"/>
                  </a:lnTo>
                  <a:lnTo>
                    <a:pt x="90" y="91"/>
                  </a:lnTo>
                  <a:lnTo>
                    <a:pt x="80" y="93"/>
                  </a:lnTo>
                  <a:lnTo>
                    <a:pt x="73" y="95"/>
                  </a:lnTo>
                  <a:lnTo>
                    <a:pt x="67" y="99"/>
                  </a:lnTo>
                  <a:lnTo>
                    <a:pt x="59" y="101"/>
                  </a:lnTo>
                  <a:lnTo>
                    <a:pt x="52" y="103"/>
                  </a:lnTo>
                  <a:lnTo>
                    <a:pt x="44" y="105"/>
                  </a:lnTo>
                  <a:lnTo>
                    <a:pt x="37" y="107"/>
                  </a:lnTo>
                  <a:lnTo>
                    <a:pt x="31" y="110"/>
                  </a:lnTo>
                  <a:lnTo>
                    <a:pt x="23" y="112"/>
                  </a:lnTo>
                  <a:lnTo>
                    <a:pt x="14" y="114"/>
                  </a:lnTo>
                  <a:lnTo>
                    <a:pt x="8" y="116"/>
                  </a:lnTo>
                  <a:lnTo>
                    <a:pt x="0" y="120"/>
                  </a:lnTo>
                  <a:lnTo>
                    <a:pt x="0" y="105"/>
                  </a:lnTo>
                  <a:lnTo>
                    <a:pt x="2" y="93"/>
                  </a:lnTo>
                  <a:lnTo>
                    <a:pt x="8" y="82"/>
                  </a:lnTo>
                  <a:lnTo>
                    <a:pt x="16" y="72"/>
                  </a:lnTo>
                  <a:lnTo>
                    <a:pt x="23" y="59"/>
                  </a:lnTo>
                  <a:lnTo>
                    <a:pt x="33" y="50"/>
                  </a:lnTo>
                  <a:lnTo>
                    <a:pt x="37" y="36"/>
                  </a:lnTo>
                  <a:lnTo>
                    <a:pt x="44" y="27"/>
                  </a:lnTo>
                  <a:lnTo>
                    <a:pt x="48" y="33"/>
                  </a:lnTo>
                  <a:lnTo>
                    <a:pt x="52" y="40"/>
                  </a:lnTo>
                  <a:lnTo>
                    <a:pt x="57" y="44"/>
                  </a:lnTo>
                  <a:lnTo>
                    <a:pt x="63" y="48"/>
                  </a:lnTo>
                  <a:lnTo>
                    <a:pt x="75" y="46"/>
                  </a:lnTo>
                  <a:lnTo>
                    <a:pt x="88" y="42"/>
                  </a:lnTo>
                  <a:lnTo>
                    <a:pt x="99" y="33"/>
                  </a:lnTo>
                  <a:lnTo>
                    <a:pt x="111" y="23"/>
                  </a:lnTo>
                  <a:lnTo>
                    <a:pt x="120" y="10"/>
                  </a:lnTo>
                  <a:lnTo>
                    <a:pt x="132" y="0"/>
                  </a:lnTo>
                  <a:close/>
                </a:path>
              </a:pathLst>
            </a:custGeom>
            <a:solidFill>
              <a:srgbClr val="FFD6C9"/>
            </a:solidFill>
            <a:ln w="9525">
              <a:noFill/>
              <a:round/>
              <a:headEnd/>
              <a:tailEnd/>
            </a:ln>
          </p:spPr>
          <p:txBody>
            <a:bodyPr/>
            <a:lstStyle/>
            <a:p>
              <a:endParaRPr lang="fa-IR"/>
            </a:p>
          </p:txBody>
        </p:sp>
        <p:sp>
          <p:nvSpPr>
            <p:cNvPr id="21517" name="Freeform 7"/>
            <p:cNvSpPr>
              <a:spLocks/>
            </p:cNvSpPr>
            <p:nvPr/>
          </p:nvSpPr>
          <p:spPr bwMode="auto">
            <a:xfrm>
              <a:off x="3568" y="1422"/>
              <a:ext cx="182" cy="140"/>
            </a:xfrm>
            <a:custGeom>
              <a:avLst/>
              <a:gdLst>
                <a:gd name="T0" fmla="*/ 53 w 365"/>
                <a:gd name="T1" fmla="*/ 0 h 279"/>
                <a:gd name="T2" fmla="*/ 74 w 365"/>
                <a:gd name="T3" fmla="*/ 11 h 279"/>
                <a:gd name="T4" fmla="*/ 91 w 365"/>
                <a:gd name="T5" fmla="*/ 25 h 279"/>
                <a:gd name="T6" fmla="*/ 104 w 365"/>
                <a:gd name="T7" fmla="*/ 34 h 279"/>
                <a:gd name="T8" fmla="*/ 118 w 365"/>
                <a:gd name="T9" fmla="*/ 34 h 279"/>
                <a:gd name="T10" fmla="*/ 123 w 365"/>
                <a:gd name="T11" fmla="*/ 40 h 279"/>
                <a:gd name="T12" fmla="*/ 118 w 365"/>
                <a:gd name="T13" fmla="*/ 42 h 279"/>
                <a:gd name="T14" fmla="*/ 116 w 365"/>
                <a:gd name="T15" fmla="*/ 47 h 279"/>
                <a:gd name="T16" fmla="*/ 142 w 365"/>
                <a:gd name="T17" fmla="*/ 47 h 279"/>
                <a:gd name="T18" fmla="*/ 160 w 365"/>
                <a:gd name="T19" fmla="*/ 59 h 279"/>
                <a:gd name="T20" fmla="*/ 175 w 365"/>
                <a:gd name="T21" fmla="*/ 74 h 279"/>
                <a:gd name="T22" fmla="*/ 190 w 365"/>
                <a:gd name="T23" fmla="*/ 95 h 279"/>
                <a:gd name="T24" fmla="*/ 205 w 365"/>
                <a:gd name="T25" fmla="*/ 110 h 279"/>
                <a:gd name="T26" fmla="*/ 222 w 365"/>
                <a:gd name="T27" fmla="*/ 123 h 279"/>
                <a:gd name="T28" fmla="*/ 247 w 365"/>
                <a:gd name="T29" fmla="*/ 125 h 279"/>
                <a:gd name="T30" fmla="*/ 281 w 365"/>
                <a:gd name="T31" fmla="*/ 118 h 279"/>
                <a:gd name="T32" fmla="*/ 298 w 365"/>
                <a:gd name="T33" fmla="*/ 97 h 279"/>
                <a:gd name="T34" fmla="*/ 312 w 365"/>
                <a:gd name="T35" fmla="*/ 76 h 279"/>
                <a:gd name="T36" fmla="*/ 331 w 365"/>
                <a:gd name="T37" fmla="*/ 57 h 279"/>
                <a:gd name="T38" fmla="*/ 344 w 365"/>
                <a:gd name="T39" fmla="*/ 55 h 279"/>
                <a:gd name="T40" fmla="*/ 363 w 365"/>
                <a:gd name="T41" fmla="*/ 57 h 279"/>
                <a:gd name="T42" fmla="*/ 365 w 365"/>
                <a:gd name="T43" fmla="*/ 84 h 279"/>
                <a:gd name="T44" fmla="*/ 365 w 365"/>
                <a:gd name="T45" fmla="*/ 114 h 279"/>
                <a:gd name="T46" fmla="*/ 359 w 365"/>
                <a:gd name="T47" fmla="*/ 142 h 279"/>
                <a:gd name="T48" fmla="*/ 353 w 365"/>
                <a:gd name="T49" fmla="*/ 171 h 279"/>
                <a:gd name="T50" fmla="*/ 342 w 365"/>
                <a:gd name="T51" fmla="*/ 198 h 279"/>
                <a:gd name="T52" fmla="*/ 329 w 365"/>
                <a:gd name="T53" fmla="*/ 222 h 279"/>
                <a:gd name="T54" fmla="*/ 315 w 365"/>
                <a:gd name="T55" fmla="*/ 241 h 279"/>
                <a:gd name="T56" fmla="*/ 298 w 365"/>
                <a:gd name="T57" fmla="*/ 260 h 279"/>
                <a:gd name="T58" fmla="*/ 281 w 365"/>
                <a:gd name="T59" fmla="*/ 270 h 279"/>
                <a:gd name="T60" fmla="*/ 266 w 365"/>
                <a:gd name="T61" fmla="*/ 277 h 279"/>
                <a:gd name="T62" fmla="*/ 249 w 365"/>
                <a:gd name="T63" fmla="*/ 279 h 279"/>
                <a:gd name="T64" fmla="*/ 232 w 365"/>
                <a:gd name="T65" fmla="*/ 279 h 279"/>
                <a:gd name="T66" fmla="*/ 211 w 365"/>
                <a:gd name="T67" fmla="*/ 274 h 279"/>
                <a:gd name="T68" fmla="*/ 192 w 365"/>
                <a:gd name="T69" fmla="*/ 262 h 279"/>
                <a:gd name="T70" fmla="*/ 173 w 365"/>
                <a:gd name="T71" fmla="*/ 247 h 279"/>
                <a:gd name="T72" fmla="*/ 154 w 365"/>
                <a:gd name="T73" fmla="*/ 226 h 279"/>
                <a:gd name="T74" fmla="*/ 146 w 365"/>
                <a:gd name="T75" fmla="*/ 207 h 279"/>
                <a:gd name="T76" fmla="*/ 139 w 365"/>
                <a:gd name="T77" fmla="*/ 188 h 279"/>
                <a:gd name="T78" fmla="*/ 133 w 365"/>
                <a:gd name="T79" fmla="*/ 169 h 279"/>
                <a:gd name="T80" fmla="*/ 129 w 365"/>
                <a:gd name="T81" fmla="*/ 148 h 279"/>
                <a:gd name="T82" fmla="*/ 121 w 365"/>
                <a:gd name="T83" fmla="*/ 127 h 279"/>
                <a:gd name="T84" fmla="*/ 114 w 365"/>
                <a:gd name="T85" fmla="*/ 114 h 279"/>
                <a:gd name="T86" fmla="*/ 102 w 365"/>
                <a:gd name="T87" fmla="*/ 101 h 279"/>
                <a:gd name="T88" fmla="*/ 89 w 365"/>
                <a:gd name="T89" fmla="*/ 93 h 279"/>
                <a:gd name="T90" fmla="*/ 87 w 365"/>
                <a:gd name="T91" fmla="*/ 114 h 279"/>
                <a:gd name="T92" fmla="*/ 91 w 365"/>
                <a:gd name="T93" fmla="*/ 133 h 279"/>
                <a:gd name="T94" fmla="*/ 93 w 365"/>
                <a:gd name="T95" fmla="*/ 152 h 279"/>
                <a:gd name="T96" fmla="*/ 87 w 365"/>
                <a:gd name="T97" fmla="*/ 173 h 279"/>
                <a:gd name="T98" fmla="*/ 66 w 365"/>
                <a:gd name="T99" fmla="*/ 163 h 279"/>
                <a:gd name="T100" fmla="*/ 44 w 365"/>
                <a:gd name="T101" fmla="*/ 150 h 279"/>
                <a:gd name="T102" fmla="*/ 25 w 365"/>
                <a:gd name="T103" fmla="*/ 127 h 279"/>
                <a:gd name="T104" fmla="*/ 9 w 365"/>
                <a:gd name="T105" fmla="*/ 101 h 279"/>
                <a:gd name="T106" fmla="*/ 0 w 365"/>
                <a:gd name="T107" fmla="*/ 72 h 279"/>
                <a:gd name="T108" fmla="*/ 2 w 365"/>
                <a:gd name="T109" fmla="*/ 44 h 279"/>
                <a:gd name="T110" fmla="*/ 13 w 365"/>
                <a:gd name="T111" fmla="*/ 19 h 279"/>
                <a:gd name="T112" fmla="*/ 42 w 365"/>
                <a:gd name="T113" fmla="*/ 0 h 2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5"/>
                <a:gd name="T172" fmla="*/ 0 h 279"/>
                <a:gd name="T173" fmla="*/ 365 w 365"/>
                <a:gd name="T174" fmla="*/ 279 h 2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5" h="279">
                  <a:moveTo>
                    <a:pt x="42" y="0"/>
                  </a:moveTo>
                  <a:lnTo>
                    <a:pt x="53" y="0"/>
                  </a:lnTo>
                  <a:lnTo>
                    <a:pt x="64" y="6"/>
                  </a:lnTo>
                  <a:lnTo>
                    <a:pt x="74" y="11"/>
                  </a:lnTo>
                  <a:lnTo>
                    <a:pt x="83" y="19"/>
                  </a:lnTo>
                  <a:lnTo>
                    <a:pt x="91" y="25"/>
                  </a:lnTo>
                  <a:lnTo>
                    <a:pt x="101" y="32"/>
                  </a:lnTo>
                  <a:lnTo>
                    <a:pt x="104" y="34"/>
                  </a:lnTo>
                  <a:lnTo>
                    <a:pt x="110" y="34"/>
                  </a:lnTo>
                  <a:lnTo>
                    <a:pt x="118" y="34"/>
                  </a:lnTo>
                  <a:lnTo>
                    <a:pt x="125" y="36"/>
                  </a:lnTo>
                  <a:lnTo>
                    <a:pt x="123" y="40"/>
                  </a:lnTo>
                  <a:lnTo>
                    <a:pt x="121" y="42"/>
                  </a:lnTo>
                  <a:lnTo>
                    <a:pt x="118" y="42"/>
                  </a:lnTo>
                  <a:lnTo>
                    <a:pt x="116" y="44"/>
                  </a:lnTo>
                  <a:lnTo>
                    <a:pt x="116" y="47"/>
                  </a:lnTo>
                  <a:lnTo>
                    <a:pt x="129" y="45"/>
                  </a:lnTo>
                  <a:lnTo>
                    <a:pt x="142" y="47"/>
                  </a:lnTo>
                  <a:lnTo>
                    <a:pt x="150" y="51"/>
                  </a:lnTo>
                  <a:lnTo>
                    <a:pt x="160" y="59"/>
                  </a:lnTo>
                  <a:lnTo>
                    <a:pt x="167" y="65"/>
                  </a:lnTo>
                  <a:lnTo>
                    <a:pt x="175" y="74"/>
                  </a:lnTo>
                  <a:lnTo>
                    <a:pt x="182" y="84"/>
                  </a:lnTo>
                  <a:lnTo>
                    <a:pt x="190" y="95"/>
                  </a:lnTo>
                  <a:lnTo>
                    <a:pt x="196" y="103"/>
                  </a:lnTo>
                  <a:lnTo>
                    <a:pt x="205" y="110"/>
                  </a:lnTo>
                  <a:lnTo>
                    <a:pt x="213" y="118"/>
                  </a:lnTo>
                  <a:lnTo>
                    <a:pt x="222" y="123"/>
                  </a:lnTo>
                  <a:lnTo>
                    <a:pt x="234" y="125"/>
                  </a:lnTo>
                  <a:lnTo>
                    <a:pt x="247" y="125"/>
                  </a:lnTo>
                  <a:lnTo>
                    <a:pt x="262" y="123"/>
                  </a:lnTo>
                  <a:lnTo>
                    <a:pt x="281" y="118"/>
                  </a:lnTo>
                  <a:lnTo>
                    <a:pt x="289" y="108"/>
                  </a:lnTo>
                  <a:lnTo>
                    <a:pt x="298" y="97"/>
                  </a:lnTo>
                  <a:lnTo>
                    <a:pt x="304" y="87"/>
                  </a:lnTo>
                  <a:lnTo>
                    <a:pt x="312" y="76"/>
                  </a:lnTo>
                  <a:lnTo>
                    <a:pt x="319" y="65"/>
                  </a:lnTo>
                  <a:lnTo>
                    <a:pt x="331" y="57"/>
                  </a:lnTo>
                  <a:lnTo>
                    <a:pt x="336" y="55"/>
                  </a:lnTo>
                  <a:lnTo>
                    <a:pt x="344" y="55"/>
                  </a:lnTo>
                  <a:lnTo>
                    <a:pt x="352" y="53"/>
                  </a:lnTo>
                  <a:lnTo>
                    <a:pt x="363" y="57"/>
                  </a:lnTo>
                  <a:lnTo>
                    <a:pt x="365" y="70"/>
                  </a:lnTo>
                  <a:lnTo>
                    <a:pt x="365" y="84"/>
                  </a:lnTo>
                  <a:lnTo>
                    <a:pt x="365" y="97"/>
                  </a:lnTo>
                  <a:lnTo>
                    <a:pt x="365" y="114"/>
                  </a:lnTo>
                  <a:lnTo>
                    <a:pt x="361" y="127"/>
                  </a:lnTo>
                  <a:lnTo>
                    <a:pt x="359" y="142"/>
                  </a:lnTo>
                  <a:lnTo>
                    <a:pt x="355" y="156"/>
                  </a:lnTo>
                  <a:lnTo>
                    <a:pt x="353" y="171"/>
                  </a:lnTo>
                  <a:lnTo>
                    <a:pt x="348" y="184"/>
                  </a:lnTo>
                  <a:lnTo>
                    <a:pt x="342" y="198"/>
                  </a:lnTo>
                  <a:lnTo>
                    <a:pt x="334" y="209"/>
                  </a:lnTo>
                  <a:lnTo>
                    <a:pt x="329" y="222"/>
                  </a:lnTo>
                  <a:lnTo>
                    <a:pt x="321" y="232"/>
                  </a:lnTo>
                  <a:lnTo>
                    <a:pt x="315" y="241"/>
                  </a:lnTo>
                  <a:lnTo>
                    <a:pt x="306" y="251"/>
                  </a:lnTo>
                  <a:lnTo>
                    <a:pt x="298" y="260"/>
                  </a:lnTo>
                  <a:lnTo>
                    <a:pt x="289" y="264"/>
                  </a:lnTo>
                  <a:lnTo>
                    <a:pt x="281" y="270"/>
                  </a:lnTo>
                  <a:lnTo>
                    <a:pt x="274" y="274"/>
                  </a:lnTo>
                  <a:lnTo>
                    <a:pt x="266" y="277"/>
                  </a:lnTo>
                  <a:lnTo>
                    <a:pt x="256" y="279"/>
                  </a:lnTo>
                  <a:lnTo>
                    <a:pt x="249" y="279"/>
                  </a:lnTo>
                  <a:lnTo>
                    <a:pt x="239" y="279"/>
                  </a:lnTo>
                  <a:lnTo>
                    <a:pt x="232" y="279"/>
                  </a:lnTo>
                  <a:lnTo>
                    <a:pt x="220" y="276"/>
                  </a:lnTo>
                  <a:lnTo>
                    <a:pt x="211" y="274"/>
                  </a:lnTo>
                  <a:lnTo>
                    <a:pt x="201" y="268"/>
                  </a:lnTo>
                  <a:lnTo>
                    <a:pt x="192" y="262"/>
                  </a:lnTo>
                  <a:lnTo>
                    <a:pt x="182" y="255"/>
                  </a:lnTo>
                  <a:lnTo>
                    <a:pt x="173" y="247"/>
                  </a:lnTo>
                  <a:lnTo>
                    <a:pt x="163" y="236"/>
                  </a:lnTo>
                  <a:lnTo>
                    <a:pt x="154" y="226"/>
                  </a:lnTo>
                  <a:lnTo>
                    <a:pt x="150" y="217"/>
                  </a:lnTo>
                  <a:lnTo>
                    <a:pt x="146" y="207"/>
                  </a:lnTo>
                  <a:lnTo>
                    <a:pt x="142" y="198"/>
                  </a:lnTo>
                  <a:lnTo>
                    <a:pt x="139" y="188"/>
                  </a:lnTo>
                  <a:lnTo>
                    <a:pt x="135" y="177"/>
                  </a:lnTo>
                  <a:lnTo>
                    <a:pt x="133" y="169"/>
                  </a:lnTo>
                  <a:lnTo>
                    <a:pt x="131" y="158"/>
                  </a:lnTo>
                  <a:lnTo>
                    <a:pt x="129" y="148"/>
                  </a:lnTo>
                  <a:lnTo>
                    <a:pt x="125" y="137"/>
                  </a:lnTo>
                  <a:lnTo>
                    <a:pt x="121" y="127"/>
                  </a:lnTo>
                  <a:lnTo>
                    <a:pt x="118" y="120"/>
                  </a:lnTo>
                  <a:lnTo>
                    <a:pt x="114" y="114"/>
                  </a:lnTo>
                  <a:lnTo>
                    <a:pt x="108" y="104"/>
                  </a:lnTo>
                  <a:lnTo>
                    <a:pt x="102" y="101"/>
                  </a:lnTo>
                  <a:lnTo>
                    <a:pt x="97" y="95"/>
                  </a:lnTo>
                  <a:lnTo>
                    <a:pt x="89" y="93"/>
                  </a:lnTo>
                  <a:lnTo>
                    <a:pt x="85" y="103"/>
                  </a:lnTo>
                  <a:lnTo>
                    <a:pt x="87" y="114"/>
                  </a:lnTo>
                  <a:lnTo>
                    <a:pt x="87" y="123"/>
                  </a:lnTo>
                  <a:lnTo>
                    <a:pt x="91" y="133"/>
                  </a:lnTo>
                  <a:lnTo>
                    <a:pt x="93" y="142"/>
                  </a:lnTo>
                  <a:lnTo>
                    <a:pt x="93" y="152"/>
                  </a:lnTo>
                  <a:lnTo>
                    <a:pt x="91" y="161"/>
                  </a:lnTo>
                  <a:lnTo>
                    <a:pt x="87" y="173"/>
                  </a:lnTo>
                  <a:lnTo>
                    <a:pt x="76" y="169"/>
                  </a:lnTo>
                  <a:lnTo>
                    <a:pt x="66" y="163"/>
                  </a:lnTo>
                  <a:lnTo>
                    <a:pt x="53" y="156"/>
                  </a:lnTo>
                  <a:lnTo>
                    <a:pt x="44" y="150"/>
                  </a:lnTo>
                  <a:lnTo>
                    <a:pt x="32" y="137"/>
                  </a:lnTo>
                  <a:lnTo>
                    <a:pt x="25" y="127"/>
                  </a:lnTo>
                  <a:lnTo>
                    <a:pt x="15" y="114"/>
                  </a:lnTo>
                  <a:lnTo>
                    <a:pt x="9" y="101"/>
                  </a:lnTo>
                  <a:lnTo>
                    <a:pt x="4" y="87"/>
                  </a:lnTo>
                  <a:lnTo>
                    <a:pt x="0" y="72"/>
                  </a:lnTo>
                  <a:lnTo>
                    <a:pt x="0" y="57"/>
                  </a:lnTo>
                  <a:lnTo>
                    <a:pt x="2" y="44"/>
                  </a:lnTo>
                  <a:lnTo>
                    <a:pt x="6" y="30"/>
                  </a:lnTo>
                  <a:lnTo>
                    <a:pt x="13" y="19"/>
                  </a:lnTo>
                  <a:lnTo>
                    <a:pt x="26" y="7"/>
                  </a:lnTo>
                  <a:lnTo>
                    <a:pt x="42" y="0"/>
                  </a:lnTo>
                  <a:close/>
                </a:path>
              </a:pathLst>
            </a:custGeom>
            <a:solidFill>
              <a:srgbClr val="FFD6C9"/>
            </a:solidFill>
            <a:ln w="9525">
              <a:noFill/>
              <a:round/>
              <a:headEnd/>
              <a:tailEnd/>
            </a:ln>
          </p:spPr>
          <p:txBody>
            <a:bodyPr/>
            <a:lstStyle/>
            <a:p>
              <a:endParaRPr lang="fa-IR"/>
            </a:p>
          </p:txBody>
        </p:sp>
        <p:sp>
          <p:nvSpPr>
            <p:cNvPr id="21518" name="Freeform 8"/>
            <p:cNvSpPr>
              <a:spLocks/>
            </p:cNvSpPr>
            <p:nvPr/>
          </p:nvSpPr>
          <p:spPr bwMode="auto">
            <a:xfrm>
              <a:off x="3844" y="1469"/>
              <a:ext cx="67" cy="58"/>
            </a:xfrm>
            <a:custGeom>
              <a:avLst/>
              <a:gdLst>
                <a:gd name="T0" fmla="*/ 8 w 135"/>
                <a:gd name="T1" fmla="*/ 0 h 116"/>
                <a:gd name="T2" fmla="*/ 15 w 135"/>
                <a:gd name="T3" fmla="*/ 6 h 116"/>
                <a:gd name="T4" fmla="*/ 23 w 135"/>
                <a:gd name="T5" fmla="*/ 11 h 116"/>
                <a:gd name="T6" fmla="*/ 33 w 135"/>
                <a:gd name="T7" fmla="*/ 19 h 116"/>
                <a:gd name="T8" fmla="*/ 40 w 135"/>
                <a:gd name="T9" fmla="*/ 27 h 116"/>
                <a:gd name="T10" fmla="*/ 46 w 135"/>
                <a:gd name="T11" fmla="*/ 34 h 116"/>
                <a:gd name="T12" fmla="*/ 55 w 135"/>
                <a:gd name="T13" fmla="*/ 40 h 116"/>
                <a:gd name="T14" fmla="*/ 63 w 135"/>
                <a:gd name="T15" fmla="*/ 48 h 116"/>
                <a:gd name="T16" fmla="*/ 71 w 135"/>
                <a:gd name="T17" fmla="*/ 55 h 116"/>
                <a:gd name="T18" fmla="*/ 76 w 135"/>
                <a:gd name="T19" fmla="*/ 63 h 116"/>
                <a:gd name="T20" fmla="*/ 86 w 135"/>
                <a:gd name="T21" fmla="*/ 68 h 116"/>
                <a:gd name="T22" fmla="*/ 93 w 135"/>
                <a:gd name="T23" fmla="*/ 76 h 116"/>
                <a:gd name="T24" fmla="*/ 101 w 135"/>
                <a:gd name="T25" fmla="*/ 84 h 116"/>
                <a:gd name="T26" fmla="*/ 109 w 135"/>
                <a:gd name="T27" fmla="*/ 91 h 116"/>
                <a:gd name="T28" fmla="*/ 116 w 135"/>
                <a:gd name="T29" fmla="*/ 99 h 116"/>
                <a:gd name="T30" fmla="*/ 126 w 135"/>
                <a:gd name="T31" fmla="*/ 106 h 116"/>
                <a:gd name="T32" fmla="*/ 135 w 135"/>
                <a:gd name="T33" fmla="*/ 116 h 116"/>
                <a:gd name="T34" fmla="*/ 128 w 135"/>
                <a:gd name="T35" fmla="*/ 112 h 116"/>
                <a:gd name="T36" fmla="*/ 122 w 135"/>
                <a:gd name="T37" fmla="*/ 108 h 116"/>
                <a:gd name="T38" fmla="*/ 112 w 135"/>
                <a:gd name="T39" fmla="*/ 105 h 116"/>
                <a:gd name="T40" fmla="*/ 107 w 135"/>
                <a:gd name="T41" fmla="*/ 103 h 116"/>
                <a:gd name="T42" fmla="*/ 99 w 135"/>
                <a:gd name="T43" fmla="*/ 97 h 116"/>
                <a:gd name="T44" fmla="*/ 91 w 135"/>
                <a:gd name="T45" fmla="*/ 95 h 116"/>
                <a:gd name="T46" fmla="*/ 82 w 135"/>
                <a:gd name="T47" fmla="*/ 91 h 116"/>
                <a:gd name="T48" fmla="*/ 76 w 135"/>
                <a:gd name="T49" fmla="*/ 89 h 116"/>
                <a:gd name="T50" fmla="*/ 67 w 135"/>
                <a:gd name="T51" fmla="*/ 84 h 116"/>
                <a:gd name="T52" fmla="*/ 59 w 135"/>
                <a:gd name="T53" fmla="*/ 80 h 116"/>
                <a:gd name="T54" fmla="*/ 50 w 135"/>
                <a:gd name="T55" fmla="*/ 76 h 116"/>
                <a:gd name="T56" fmla="*/ 42 w 135"/>
                <a:gd name="T57" fmla="*/ 72 h 116"/>
                <a:gd name="T58" fmla="*/ 29 w 135"/>
                <a:gd name="T59" fmla="*/ 63 h 116"/>
                <a:gd name="T60" fmla="*/ 17 w 135"/>
                <a:gd name="T61" fmla="*/ 53 h 116"/>
                <a:gd name="T62" fmla="*/ 6 w 135"/>
                <a:gd name="T63" fmla="*/ 42 h 116"/>
                <a:gd name="T64" fmla="*/ 0 w 135"/>
                <a:gd name="T65" fmla="*/ 30 h 116"/>
                <a:gd name="T66" fmla="*/ 0 w 135"/>
                <a:gd name="T67" fmla="*/ 21 h 116"/>
                <a:gd name="T68" fmla="*/ 0 w 135"/>
                <a:gd name="T69" fmla="*/ 13 h 116"/>
                <a:gd name="T70" fmla="*/ 2 w 135"/>
                <a:gd name="T71" fmla="*/ 6 h 116"/>
                <a:gd name="T72" fmla="*/ 8 w 135"/>
                <a:gd name="T73" fmla="*/ 0 h 116"/>
                <a:gd name="T74" fmla="*/ 8 w 135"/>
                <a:gd name="T75" fmla="*/ 0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16"/>
                <a:gd name="T116" fmla="*/ 135 w 135"/>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16">
                  <a:moveTo>
                    <a:pt x="8" y="0"/>
                  </a:moveTo>
                  <a:lnTo>
                    <a:pt x="15" y="6"/>
                  </a:lnTo>
                  <a:lnTo>
                    <a:pt x="23" y="11"/>
                  </a:lnTo>
                  <a:lnTo>
                    <a:pt x="33" y="19"/>
                  </a:lnTo>
                  <a:lnTo>
                    <a:pt x="40" y="27"/>
                  </a:lnTo>
                  <a:lnTo>
                    <a:pt x="46" y="34"/>
                  </a:lnTo>
                  <a:lnTo>
                    <a:pt x="55" y="40"/>
                  </a:lnTo>
                  <a:lnTo>
                    <a:pt x="63" y="48"/>
                  </a:lnTo>
                  <a:lnTo>
                    <a:pt x="71" y="55"/>
                  </a:lnTo>
                  <a:lnTo>
                    <a:pt x="76" y="63"/>
                  </a:lnTo>
                  <a:lnTo>
                    <a:pt x="86" y="68"/>
                  </a:lnTo>
                  <a:lnTo>
                    <a:pt x="93" y="76"/>
                  </a:lnTo>
                  <a:lnTo>
                    <a:pt x="101" y="84"/>
                  </a:lnTo>
                  <a:lnTo>
                    <a:pt x="109" y="91"/>
                  </a:lnTo>
                  <a:lnTo>
                    <a:pt x="116" y="99"/>
                  </a:lnTo>
                  <a:lnTo>
                    <a:pt x="126" y="106"/>
                  </a:lnTo>
                  <a:lnTo>
                    <a:pt x="135" y="116"/>
                  </a:lnTo>
                  <a:lnTo>
                    <a:pt x="128" y="112"/>
                  </a:lnTo>
                  <a:lnTo>
                    <a:pt x="122" y="108"/>
                  </a:lnTo>
                  <a:lnTo>
                    <a:pt x="112" y="105"/>
                  </a:lnTo>
                  <a:lnTo>
                    <a:pt x="107" y="103"/>
                  </a:lnTo>
                  <a:lnTo>
                    <a:pt x="99" y="97"/>
                  </a:lnTo>
                  <a:lnTo>
                    <a:pt x="91" y="95"/>
                  </a:lnTo>
                  <a:lnTo>
                    <a:pt x="82" y="91"/>
                  </a:lnTo>
                  <a:lnTo>
                    <a:pt x="76" y="89"/>
                  </a:lnTo>
                  <a:lnTo>
                    <a:pt x="67" y="84"/>
                  </a:lnTo>
                  <a:lnTo>
                    <a:pt x="59" y="80"/>
                  </a:lnTo>
                  <a:lnTo>
                    <a:pt x="50" y="76"/>
                  </a:lnTo>
                  <a:lnTo>
                    <a:pt x="42" y="72"/>
                  </a:lnTo>
                  <a:lnTo>
                    <a:pt x="29" y="63"/>
                  </a:lnTo>
                  <a:lnTo>
                    <a:pt x="17" y="53"/>
                  </a:lnTo>
                  <a:lnTo>
                    <a:pt x="6" y="42"/>
                  </a:lnTo>
                  <a:lnTo>
                    <a:pt x="0" y="30"/>
                  </a:lnTo>
                  <a:lnTo>
                    <a:pt x="0" y="21"/>
                  </a:lnTo>
                  <a:lnTo>
                    <a:pt x="0" y="13"/>
                  </a:lnTo>
                  <a:lnTo>
                    <a:pt x="2" y="6"/>
                  </a:lnTo>
                  <a:lnTo>
                    <a:pt x="8" y="0"/>
                  </a:lnTo>
                  <a:close/>
                </a:path>
              </a:pathLst>
            </a:custGeom>
            <a:solidFill>
              <a:srgbClr val="000000"/>
            </a:solidFill>
            <a:ln w="9525">
              <a:noFill/>
              <a:round/>
              <a:headEnd/>
              <a:tailEnd/>
            </a:ln>
          </p:spPr>
          <p:txBody>
            <a:bodyPr/>
            <a:lstStyle/>
            <a:p>
              <a:endParaRPr lang="fa-IR"/>
            </a:p>
          </p:txBody>
        </p:sp>
        <p:sp>
          <p:nvSpPr>
            <p:cNvPr id="21519" name="Freeform 9"/>
            <p:cNvSpPr>
              <a:spLocks/>
            </p:cNvSpPr>
            <p:nvPr/>
          </p:nvSpPr>
          <p:spPr bwMode="auto">
            <a:xfrm>
              <a:off x="3044" y="1516"/>
              <a:ext cx="413" cy="720"/>
            </a:xfrm>
            <a:custGeom>
              <a:avLst/>
              <a:gdLst>
                <a:gd name="T0" fmla="*/ 707 w 825"/>
                <a:gd name="T1" fmla="*/ 2 h 1441"/>
                <a:gd name="T2" fmla="*/ 816 w 825"/>
                <a:gd name="T3" fmla="*/ 38 h 1441"/>
                <a:gd name="T4" fmla="*/ 808 w 825"/>
                <a:gd name="T5" fmla="*/ 122 h 1441"/>
                <a:gd name="T6" fmla="*/ 740 w 825"/>
                <a:gd name="T7" fmla="*/ 114 h 1441"/>
                <a:gd name="T8" fmla="*/ 692 w 825"/>
                <a:gd name="T9" fmla="*/ 135 h 1441"/>
                <a:gd name="T10" fmla="*/ 694 w 825"/>
                <a:gd name="T11" fmla="*/ 169 h 1441"/>
                <a:gd name="T12" fmla="*/ 692 w 825"/>
                <a:gd name="T13" fmla="*/ 211 h 1441"/>
                <a:gd name="T14" fmla="*/ 618 w 825"/>
                <a:gd name="T15" fmla="*/ 152 h 1441"/>
                <a:gd name="T16" fmla="*/ 624 w 825"/>
                <a:gd name="T17" fmla="*/ 236 h 1441"/>
                <a:gd name="T18" fmla="*/ 591 w 825"/>
                <a:gd name="T19" fmla="*/ 253 h 1441"/>
                <a:gd name="T20" fmla="*/ 595 w 825"/>
                <a:gd name="T21" fmla="*/ 321 h 1441"/>
                <a:gd name="T22" fmla="*/ 538 w 825"/>
                <a:gd name="T23" fmla="*/ 264 h 1441"/>
                <a:gd name="T24" fmla="*/ 502 w 825"/>
                <a:gd name="T25" fmla="*/ 223 h 1441"/>
                <a:gd name="T26" fmla="*/ 519 w 825"/>
                <a:gd name="T27" fmla="*/ 301 h 1441"/>
                <a:gd name="T28" fmla="*/ 527 w 825"/>
                <a:gd name="T29" fmla="*/ 358 h 1441"/>
                <a:gd name="T30" fmla="*/ 458 w 825"/>
                <a:gd name="T31" fmla="*/ 295 h 1441"/>
                <a:gd name="T32" fmla="*/ 415 w 825"/>
                <a:gd name="T33" fmla="*/ 236 h 1441"/>
                <a:gd name="T34" fmla="*/ 441 w 825"/>
                <a:gd name="T35" fmla="*/ 348 h 1441"/>
                <a:gd name="T36" fmla="*/ 476 w 825"/>
                <a:gd name="T37" fmla="*/ 441 h 1441"/>
                <a:gd name="T38" fmla="*/ 409 w 825"/>
                <a:gd name="T39" fmla="*/ 380 h 1441"/>
                <a:gd name="T40" fmla="*/ 363 w 825"/>
                <a:gd name="T41" fmla="*/ 327 h 1441"/>
                <a:gd name="T42" fmla="*/ 380 w 825"/>
                <a:gd name="T43" fmla="*/ 399 h 1441"/>
                <a:gd name="T44" fmla="*/ 437 w 825"/>
                <a:gd name="T45" fmla="*/ 494 h 1441"/>
                <a:gd name="T46" fmla="*/ 363 w 825"/>
                <a:gd name="T47" fmla="*/ 451 h 1441"/>
                <a:gd name="T48" fmla="*/ 302 w 825"/>
                <a:gd name="T49" fmla="*/ 373 h 1441"/>
                <a:gd name="T50" fmla="*/ 297 w 825"/>
                <a:gd name="T51" fmla="*/ 418 h 1441"/>
                <a:gd name="T52" fmla="*/ 333 w 825"/>
                <a:gd name="T53" fmla="*/ 477 h 1441"/>
                <a:gd name="T54" fmla="*/ 342 w 825"/>
                <a:gd name="T55" fmla="*/ 538 h 1441"/>
                <a:gd name="T56" fmla="*/ 354 w 825"/>
                <a:gd name="T57" fmla="*/ 584 h 1441"/>
                <a:gd name="T58" fmla="*/ 280 w 825"/>
                <a:gd name="T59" fmla="*/ 525 h 1441"/>
                <a:gd name="T60" fmla="*/ 217 w 825"/>
                <a:gd name="T61" fmla="*/ 462 h 1441"/>
                <a:gd name="T62" fmla="*/ 230 w 825"/>
                <a:gd name="T63" fmla="*/ 527 h 1441"/>
                <a:gd name="T64" fmla="*/ 270 w 825"/>
                <a:gd name="T65" fmla="*/ 588 h 1441"/>
                <a:gd name="T66" fmla="*/ 337 w 825"/>
                <a:gd name="T67" fmla="*/ 629 h 1441"/>
                <a:gd name="T68" fmla="*/ 283 w 825"/>
                <a:gd name="T69" fmla="*/ 643 h 1441"/>
                <a:gd name="T70" fmla="*/ 190 w 825"/>
                <a:gd name="T71" fmla="*/ 559 h 1441"/>
                <a:gd name="T72" fmla="*/ 219 w 825"/>
                <a:gd name="T73" fmla="*/ 666 h 1441"/>
                <a:gd name="T74" fmla="*/ 322 w 825"/>
                <a:gd name="T75" fmla="*/ 785 h 1441"/>
                <a:gd name="T76" fmla="*/ 230 w 825"/>
                <a:gd name="T77" fmla="*/ 740 h 1441"/>
                <a:gd name="T78" fmla="*/ 133 w 825"/>
                <a:gd name="T79" fmla="*/ 631 h 1441"/>
                <a:gd name="T80" fmla="*/ 187 w 825"/>
                <a:gd name="T81" fmla="*/ 766 h 1441"/>
                <a:gd name="T82" fmla="*/ 289 w 825"/>
                <a:gd name="T83" fmla="*/ 918 h 1441"/>
                <a:gd name="T84" fmla="*/ 230 w 825"/>
                <a:gd name="T85" fmla="*/ 888 h 1441"/>
                <a:gd name="T86" fmla="*/ 158 w 825"/>
                <a:gd name="T87" fmla="*/ 818 h 1441"/>
                <a:gd name="T88" fmla="*/ 200 w 825"/>
                <a:gd name="T89" fmla="*/ 928 h 1441"/>
                <a:gd name="T90" fmla="*/ 322 w 825"/>
                <a:gd name="T91" fmla="*/ 1048 h 1441"/>
                <a:gd name="T92" fmla="*/ 322 w 825"/>
                <a:gd name="T93" fmla="*/ 1093 h 1441"/>
                <a:gd name="T94" fmla="*/ 247 w 825"/>
                <a:gd name="T95" fmla="*/ 1048 h 1441"/>
                <a:gd name="T96" fmla="*/ 206 w 825"/>
                <a:gd name="T97" fmla="*/ 1044 h 1441"/>
                <a:gd name="T98" fmla="*/ 236 w 825"/>
                <a:gd name="T99" fmla="*/ 1099 h 1441"/>
                <a:gd name="T100" fmla="*/ 312 w 825"/>
                <a:gd name="T101" fmla="*/ 1166 h 1441"/>
                <a:gd name="T102" fmla="*/ 167 w 825"/>
                <a:gd name="T103" fmla="*/ 1076 h 1441"/>
                <a:gd name="T104" fmla="*/ 74 w 825"/>
                <a:gd name="T105" fmla="*/ 761 h 1441"/>
                <a:gd name="T106" fmla="*/ 86 w 825"/>
                <a:gd name="T107" fmla="*/ 597 h 1441"/>
                <a:gd name="T108" fmla="*/ 29 w 825"/>
                <a:gd name="T109" fmla="*/ 852 h 1441"/>
                <a:gd name="T110" fmla="*/ 207 w 825"/>
                <a:gd name="T111" fmla="*/ 1282 h 1441"/>
                <a:gd name="T112" fmla="*/ 204 w 825"/>
                <a:gd name="T113" fmla="*/ 1384 h 1441"/>
                <a:gd name="T114" fmla="*/ 150 w 825"/>
                <a:gd name="T115" fmla="*/ 1253 h 1441"/>
                <a:gd name="T116" fmla="*/ 84 w 825"/>
                <a:gd name="T117" fmla="*/ 1110 h 1441"/>
                <a:gd name="T118" fmla="*/ 33 w 825"/>
                <a:gd name="T119" fmla="*/ 951 h 1441"/>
                <a:gd name="T120" fmla="*/ 8 w 825"/>
                <a:gd name="T121" fmla="*/ 673 h 1441"/>
                <a:gd name="T122" fmla="*/ 276 w 825"/>
                <a:gd name="T123" fmla="*/ 166 h 14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5"/>
                <a:gd name="T187" fmla="*/ 0 h 1441"/>
                <a:gd name="T188" fmla="*/ 825 w 825"/>
                <a:gd name="T189" fmla="*/ 1441 h 14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5" h="1441">
                  <a:moveTo>
                    <a:pt x="595" y="0"/>
                  </a:moveTo>
                  <a:lnTo>
                    <a:pt x="611" y="0"/>
                  </a:lnTo>
                  <a:lnTo>
                    <a:pt x="626" y="0"/>
                  </a:lnTo>
                  <a:lnTo>
                    <a:pt x="641" y="0"/>
                  </a:lnTo>
                  <a:lnTo>
                    <a:pt x="658" y="2"/>
                  </a:lnTo>
                  <a:lnTo>
                    <a:pt x="675" y="2"/>
                  </a:lnTo>
                  <a:lnTo>
                    <a:pt x="692" y="2"/>
                  </a:lnTo>
                  <a:lnTo>
                    <a:pt x="707" y="2"/>
                  </a:lnTo>
                  <a:lnTo>
                    <a:pt x="725" y="4"/>
                  </a:lnTo>
                  <a:lnTo>
                    <a:pt x="740" y="4"/>
                  </a:lnTo>
                  <a:lnTo>
                    <a:pt x="757" y="6"/>
                  </a:lnTo>
                  <a:lnTo>
                    <a:pt x="770" y="10"/>
                  </a:lnTo>
                  <a:lnTo>
                    <a:pt x="784" y="13"/>
                  </a:lnTo>
                  <a:lnTo>
                    <a:pt x="793" y="19"/>
                  </a:lnTo>
                  <a:lnTo>
                    <a:pt x="806" y="29"/>
                  </a:lnTo>
                  <a:lnTo>
                    <a:pt x="816" y="38"/>
                  </a:lnTo>
                  <a:lnTo>
                    <a:pt x="825" y="52"/>
                  </a:lnTo>
                  <a:lnTo>
                    <a:pt x="820" y="59"/>
                  </a:lnTo>
                  <a:lnTo>
                    <a:pt x="816" y="69"/>
                  </a:lnTo>
                  <a:lnTo>
                    <a:pt x="814" y="80"/>
                  </a:lnTo>
                  <a:lnTo>
                    <a:pt x="814" y="90"/>
                  </a:lnTo>
                  <a:lnTo>
                    <a:pt x="812" y="101"/>
                  </a:lnTo>
                  <a:lnTo>
                    <a:pt x="810" y="112"/>
                  </a:lnTo>
                  <a:lnTo>
                    <a:pt x="808" y="122"/>
                  </a:lnTo>
                  <a:lnTo>
                    <a:pt x="806" y="133"/>
                  </a:lnTo>
                  <a:lnTo>
                    <a:pt x="797" y="128"/>
                  </a:lnTo>
                  <a:lnTo>
                    <a:pt x="791" y="124"/>
                  </a:lnTo>
                  <a:lnTo>
                    <a:pt x="784" y="122"/>
                  </a:lnTo>
                  <a:lnTo>
                    <a:pt x="776" y="120"/>
                  </a:lnTo>
                  <a:lnTo>
                    <a:pt x="761" y="116"/>
                  </a:lnTo>
                  <a:lnTo>
                    <a:pt x="747" y="116"/>
                  </a:lnTo>
                  <a:lnTo>
                    <a:pt x="740" y="114"/>
                  </a:lnTo>
                  <a:lnTo>
                    <a:pt x="734" y="112"/>
                  </a:lnTo>
                  <a:lnTo>
                    <a:pt x="725" y="112"/>
                  </a:lnTo>
                  <a:lnTo>
                    <a:pt x="719" y="110"/>
                  </a:lnTo>
                  <a:lnTo>
                    <a:pt x="704" y="105"/>
                  </a:lnTo>
                  <a:lnTo>
                    <a:pt x="692" y="99"/>
                  </a:lnTo>
                  <a:lnTo>
                    <a:pt x="688" y="112"/>
                  </a:lnTo>
                  <a:lnTo>
                    <a:pt x="690" y="126"/>
                  </a:lnTo>
                  <a:lnTo>
                    <a:pt x="692" y="135"/>
                  </a:lnTo>
                  <a:lnTo>
                    <a:pt x="700" y="148"/>
                  </a:lnTo>
                  <a:lnTo>
                    <a:pt x="707" y="156"/>
                  </a:lnTo>
                  <a:lnTo>
                    <a:pt x="713" y="167"/>
                  </a:lnTo>
                  <a:lnTo>
                    <a:pt x="719" y="177"/>
                  </a:lnTo>
                  <a:lnTo>
                    <a:pt x="725" y="188"/>
                  </a:lnTo>
                  <a:lnTo>
                    <a:pt x="711" y="185"/>
                  </a:lnTo>
                  <a:lnTo>
                    <a:pt x="702" y="175"/>
                  </a:lnTo>
                  <a:lnTo>
                    <a:pt x="694" y="169"/>
                  </a:lnTo>
                  <a:lnTo>
                    <a:pt x="690" y="166"/>
                  </a:lnTo>
                  <a:lnTo>
                    <a:pt x="683" y="162"/>
                  </a:lnTo>
                  <a:lnTo>
                    <a:pt x="677" y="162"/>
                  </a:lnTo>
                  <a:lnTo>
                    <a:pt x="681" y="175"/>
                  </a:lnTo>
                  <a:lnTo>
                    <a:pt x="685" y="190"/>
                  </a:lnTo>
                  <a:lnTo>
                    <a:pt x="688" y="196"/>
                  </a:lnTo>
                  <a:lnTo>
                    <a:pt x="690" y="202"/>
                  </a:lnTo>
                  <a:lnTo>
                    <a:pt x="692" y="211"/>
                  </a:lnTo>
                  <a:lnTo>
                    <a:pt x="694" y="219"/>
                  </a:lnTo>
                  <a:lnTo>
                    <a:pt x="681" y="211"/>
                  </a:lnTo>
                  <a:lnTo>
                    <a:pt x="669" y="202"/>
                  </a:lnTo>
                  <a:lnTo>
                    <a:pt x="658" y="192"/>
                  </a:lnTo>
                  <a:lnTo>
                    <a:pt x="650" y="181"/>
                  </a:lnTo>
                  <a:lnTo>
                    <a:pt x="641" y="169"/>
                  </a:lnTo>
                  <a:lnTo>
                    <a:pt x="630" y="160"/>
                  </a:lnTo>
                  <a:lnTo>
                    <a:pt x="618" y="152"/>
                  </a:lnTo>
                  <a:lnTo>
                    <a:pt x="607" y="150"/>
                  </a:lnTo>
                  <a:lnTo>
                    <a:pt x="611" y="162"/>
                  </a:lnTo>
                  <a:lnTo>
                    <a:pt x="616" y="175"/>
                  </a:lnTo>
                  <a:lnTo>
                    <a:pt x="618" y="188"/>
                  </a:lnTo>
                  <a:lnTo>
                    <a:pt x="622" y="202"/>
                  </a:lnTo>
                  <a:lnTo>
                    <a:pt x="622" y="215"/>
                  </a:lnTo>
                  <a:lnTo>
                    <a:pt x="624" y="228"/>
                  </a:lnTo>
                  <a:lnTo>
                    <a:pt x="624" y="236"/>
                  </a:lnTo>
                  <a:lnTo>
                    <a:pt x="626" y="244"/>
                  </a:lnTo>
                  <a:lnTo>
                    <a:pt x="626" y="251"/>
                  </a:lnTo>
                  <a:lnTo>
                    <a:pt x="628" y="261"/>
                  </a:lnTo>
                  <a:lnTo>
                    <a:pt x="616" y="259"/>
                  </a:lnTo>
                  <a:lnTo>
                    <a:pt x="609" y="253"/>
                  </a:lnTo>
                  <a:lnTo>
                    <a:pt x="601" y="247"/>
                  </a:lnTo>
                  <a:lnTo>
                    <a:pt x="595" y="244"/>
                  </a:lnTo>
                  <a:lnTo>
                    <a:pt x="591" y="253"/>
                  </a:lnTo>
                  <a:lnTo>
                    <a:pt x="590" y="264"/>
                  </a:lnTo>
                  <a:lnTo>
                    <a:pt x="590" y="276"/>
                  </a:lnTo>
                  <a:lnTo>
                    <a:pt x="591" y="287"/>
                  </a:lnTo>
                  <a:lnTo>
                    <a:pt x="593" y="299"/>
                  </a:lnTo>
                  <a:lnTo>
                    <a:pt x="597" y="310"/>
                  </a:lnTo>
                  <a:lnTo>
                    <a:pt x="601" y="318"/>
                  </a:lnTo>
                  <a:lnTo>
                    <a:pt x="607" y="329"/>
                  </a:lnTo>
                  <a:lnTo>
                    <a:pt x="595" y="321"/>
                  </a:lnTo>
                  <a:lnTo>
                    <a:pt x="588" y="314"/>
                  </a:lnTo>
                  <a:lnTo>
                    <a:pt x="578" y="308"/>
                  </a:lnTo>
                  <a:lnTo>
                    <a:pt x="572" y="301"/>
                  </a:lnTo>
                  <a:lnTo>
                    <a:pt x="565" y="293"/>
                  </a:lnTo>
                  <a:lnTo>
                    <a:pt x="557" y="287"/>
                  </a:lnTo>
                  <a:lnTo>
                    <a:pt x="552" y="280"/>
                  </a:lnTo>
                  <a:lnTo>
                    <a:pt x="546" y="274"/>
                  </a:lnTo>
                  <a:lnTo>
                    <a:pt x="538" y="264"/>
                  </a:lnTo>
                  <a:lnTo>
                    <a:pt x="534" y="259"/>
                  </a:lnTo>
                  <a:lnTo>
                    <a:pt x="527" y="251"/>
                  </a:lnTo>
                  <a:lnTo>
                    <a:pt x="523" y="244"/>
                  </a:lnTo>
                  <a:lnTo>
                    <a:pt x="517" y="236"/>
                  </a:lnTo>
                  <a:lnTo>
                    <a:pt x="512" y="228"/>
                  </a:lnTo>
                  <a:lnTo>
                    <a:pt x="508" y="221"/>
                  </a:lnTo>
                  <a:lnTo>
                    <a:pt x="502" y="215"/>
                  </a:lnTo>
                  <a:lnTo>
                    <a:pt x="502" y="223"/>
                  </a:lnTo>
                  <a:lnTo>
                    <a:pt x="502" y="230"/>
                  </a:lnTo>
                  <a:lnTo>
                    <a:pt x="504" y="240"/>
                  </a:lnTo>
                  <a:lnTo>
                    <a:pt x="508" y="251"/>
                  </a:lnTo>
                  <a:lnTo>
                    <a:pt x="508" y="261"/>
                  </a:lnTo>
                  <a:lnTo>
                    <a:pt x="512" y="270"/>
                  </a:lnTo>
                  <a:lnTo>
                    <a:pt x="512" y="280"/>
                  </a:lnTo>
                  <a:lnTo>
                    <a:pt x="515" y="291"/>
                  </a:lnTo>
                  <a:lnTo>
                    <a:pt x="519" y="301"/>
                  </a:lnTo>
                  <a:lnTo>
                    <a:pt x="521" y="310"/>
                  </a:lnTo>
                  <a:lnTo>
                    <a:pt x="525" y="318"/>
                  </a:lnTo>
                  <a:lnTo>
                    <a:pt x="529" y="329"/>
                  </a:lnTo>
                  <a:lnTo>
                    <a:pt x="531" y="337"/>
                  </a:lnTo>
                  <a:lnTo>
                    <a:pt x="534" y="346"/>
                  </a:lnTo>
                  <a:lnTo>
                    <a:pt x="536" y="354"/>
                  </a:lnTo>
                  <a:lnTo>
                    <a:pt x="538" y="363"/>
                  </a:lnTo>
                  <a:lnTo>
                    <a:pt x="527" y="358"/>
                  </a:lnTo>
                  <a:lnTo>
                    <a:pt x="517" y="354"/>
                  </a:lnTo>
                  <a:lnTo>
                    <a:pt x="508" y="350"/>
                  </a:lnTo>
                  <a:lnTo>
                    <a:pt x="498" y="342"/>
                  </a:lnTo>
                  <a:lnTo>
                    <a:pt x="489" y="333"/>
                  </a:lnTo>
                  <a:lnTo>
                    <a:pt x="479" y="325"/>
                  </a:lnTo>
                  <a:lnTo>
                    <a:pt x="472" y="316"/>
                  </a:lnTo>
                  <a:lnTo>
                    <a:pt x="466" y="306"/>
                  </a:lnTo>
                  <a:lnTo>
                    <a:pt x="458" y="295"/>
                  </a:lnTo>
                  <a:lnTo>
                    <a:pt x="451" y="283"/>
                  </a:lnTo>
                  <a:lnTo>
                    <a:pt x="445" y="272"/>
                  </a:lnTo>
                  <a:lnTo>
                    <a:pt x="439" y="261"/>
                  </a:lnTo>
                  <a:lnTo>
                    <a:pt x="434" y="249"/>
                  </a:lnTo>
                  <a:lnTo>
                    <a:pt x="430" y="240"/>
                  </a:lnTo>
                  <a:lnTo>
                    <a:pt x="426" y="228"/>
                  </a:lnTo>
                  <a:lnTo>
                    <a:pt x="422" y="221"/>
                  </a:lnTo>
                  <a:lnTo>
                    <a:pt x="415" y="236"/>
                  </a:lnTo>
                  <a:lnTo>
                    <a:pt x="413" y="251"/>
                  </a:lnTo>
                  <a:lnTo>
                    <a:pt x="411" y="264"/>
                  </a:lnTo>
                  <a:lnTo>
                    <a:pt x="413" y="280"/>
                  </a:lnTo>
                  <a:lnTo>
                    <a:pt x="417" y="293"/>
                  </a:lnTo>
                  <a:lnTo>
                    <a:pt x="422" y="308"/>
                  </a:lnTo>
                  <a:lnTo>
                    <a:pt x="426" y="321"/>
                  </a:lnTo>
                  <a:lnTo>
                    <a:pt x="436" y="337"/>
                  </a:lnTo>
                  <a:lnTo>
                    <a:pt x="441" y="348"/>
                  </a:lnTo>
                  <a:lnTo>
                    <a:pt x="449" y="363"/>
                  </a:lnTo>
                  <a:lnTo>
                    <a:pt x="456" y="377"/>
                  </a:lnTo>
                  <a:lnTo>
                    <a:pt x="464" y="390"/>
                  </a:lnTo>
                  <a:lnTo>
                    <a:pt x="470" y="403"/>
                  </a:lnTo>
                  <a:lnTo>
                    <a:pt x="476" y="418"/>
                  </a:lnTo>
                  <a:lnTo>
                    <a:pt x="479" y="434"/>
                  </a:lnTo>
                  <a:lnTo>
                    <a:pt x="485" y="449"/>
                  </a:lnTo>
                  <a:lnTo>
                    <a:pt x="476" y="441"/>
                  </a:lnTo>
                  <a:lnTo>
                    <a:pt x="468" y="434"/>
                  </a:lnTo>
                  <a:lnTo>
                    <a:pt x="460" y="426"/>
                  </a:lnTo>
                  <a:lnTo>
                    <a:pt x="453" y="418"/>
                  </a:lnTo>
                  <a:lnTo>
                    <a:pt x="443" y="411"/>
                  </a:lnTo>
                  <a:lnTo>
                    <a:pt x="436" y="403"/>
                  </a:lnTo>
                  <a:lnTo>
                    <a:pt x="426" y="394"/>
                  </a:lnTo>
                  <a:lnTo>
                    <a:pt x="418" y="388"/>
                  </a:lnTo>
                  <a:lnTo>
                    <a:pt x="409" y="380"/>
                  </a:lnTo>
                  <a:lnTo>
                    <a:pt x="401" y="373"/>
                  </a:lnTo>
                  <a:lnTo>
                    <a:pt x="394" y="363"/>
                  </a:lnTo>
                  <a:lnTo>
                    <a:pt x="388" y="356"/>
                  </a:lnTo>
                  <a:lnTo>
                    <a:pt x="382" y="346"/>
                  </a:lnTo>
                  <a:lnTo>
                    <a:pt x="377" y="337"/>
                  </a:lnTo>
                  <a:lnTo>
                    <a:pt x="373" y="327"/>
                  </a:lnTo>
                  <a:lnTo>
                    <a:pt x="369" y="318"/>
                  </a:lnTo>
                  <a:lnTo>
                    <a:pt x="363" y="327"/>
                  </a:lnTo>
                  <a:lnTo>
                    <a:pt x="360" y="337"/>
                  </a:lnTo>
                  <a:lnTo>
                    <a:pt x="358" y="344"/>
                  </a:lnTo>
                  <a:lnTo>
                    <a:pt x="358" y="354"/>
                  </a:lnTo>
                  <a:lnTo>
                    <a:pt x="358" y="363"/>
                  </a:lnTo>
                  <a:lnTo>
                    <a:pt x="361" y="371"/>
                  </a:lnTo>
                  <a:lnTo>
                    <a:pt x="365" y="379"/>
                  </a:lnTo>
                  <a:lnTo>
                    <a:pt x="369" y="386"/>
                  </a:lnTo>
                  <a:lnTo>
                    <a:pt x="380" y="399"/>
                  </a:lnTo>
                  <a:lnTo>
                    <a:pt x="392" y="415"/>
                  </a:lnTo>
                  <a:lnTo>
                    <a:pt x="405" y="428"/>
                  </a:lnTo>
                  <a:lnTo>
                    <a:pt x="417" y="443"/>
                  </a:lnTo>
                  <a:lnTo>
                    <a:pt x="426" y="456"/>
                  </a:lnTo>
                  <a:lnTo>
                    <a:pt x="436" y="470"/>
                  </a:lnTo>
                  <a:lnTo>
                    <a:pt x="436" y="479"/>
                  </a:lnTo>
                  <a:lnTo>
                    <a:pt x="437" y="487"/>
                  </a:lnTo>
                  <a:lnTo>
                    <a:pt x="437" y="494"/>
                  </a:lnTo>
                  <a:lnTo>
                    <a:pt x="437" y="504"/>
                  </a:lnTo>
                  <a:lnTo>
                    <a:pt x="426" y="496"/>
                  </a:lnTo>
                  <a:lnTo>
                    <a:pt x="415" y="493"/>
                  </a:lnTo>
                  <a:lnTo>
                    <a:pt x="405" y="485"/>
                  </a:lnTo>
                  <a:lnTo>
                    <a:pt x="394" y="477"/>
                  </a:lnTo>
                  <a:lnTo>
                    <a:pt x="382" y="468"/>
                  </a:lnTo>
                  <a:lnTo>
                    <a:pt x="373" y="460"/>
                  </a:lnTo>
                  <a:lnTo>
                    <a:pt x="363" y="451"/>
                  </a:lnTo>
                  <a:lnTo>
                    <a:pt x="356" y="441"/>
                  </a:lnTo>
                  <a:lnTo>
                    <a:pt x="346" y="430"/>
                  </a:lnTo>
                  <a:lnTo>
                    <a:pt x="337" y="422"/>
                  </a:lnTo>
                  <a:lnTo>
                    <a:pt x="329" y="411"/>
                  </a:lnTo>
                  <a:lnTo>
                    <a:pt x="322" y="401"/>
                  </a:lnTo>
                  <a:lnTo>
                    <a:pt x="314" y="390"/>
                  </a:lnTo>
                  <a:lnTo>
                    <a:pt x="308" y="380"/>
                  </a:lnTo>
                  <a:lnTo>
                    <a:pt x="302" y="373"/>
                  </a:lnTo>
                  <a:lnTo>
                    <a:pt x="297" y="363"/>
                  </a:lnTo>
                  <a:lnTo>
                    <a:pt x="293" y="371"/>
                  </a:lnTo>
                  <a:lnTo>
                    <a:pt x="291" y="379"/>
                  </a:lnTo>
                  <a:lnTo>
                    <a:pt x="289" y="386"/>
                  </a:lnTo>
                  <a:lnTo>
                    <a:pt x="289" y="394"/>
                  </a:lnTo>
                  <a:lnTo>
                    <a:pt x="289" y="403"/>
                  </a:lnTo>
                  <a:lnTo>
                    <a:pt x="293" y="411"/>
                  </a:lnTo>
                  <a:lnTo>
                    <a:pt x="297" y="418"/>
                  </a:lnTo>
                  <a:lnTo>
                    <a:pt x="301" y="426"/>
                  </a:lnTo>
                  <a:lnTo>
                    <a:pt x="302" y="434"/>
                  </a:lnTo>
                  <a:lnTo>
                    <a:pt x="306" y="441"/>
                  </a:lnTo>
                  <a:lnTo>
                    <a:pt x="312" y="449"/>
                  </a:lnTo>
                  <a:lnTo>
                    <a:pt x="318" y="456"/>
                  </a:lnTo>
                  <a:lnTo>
                    <a:pt x="322" y="462"/>
                  </a:lnTo>
                  <a:lnTo>
                    <a:pt x="327" y="470"/>
                  </a:lnTo>
                  <a:lnTo>
                    <a:pt x="333" y="477"/>
                  </a:lnTo>
                  <a:lnTo>
                    <a:pt x="337" y="485"/>
                  </a:lnTo>
                  <a:lnTo>
                    <a:pt x="341" y="493"/>
                  </a:lnTo>
                  <a:lnTo>
                    <a:pt x="342" y="500"/>
                  </a:lnTo>
                  <a:lnTo>
                    <a:pt x="344" y="508"/>
                  </a:lnTo>
                  <a:lnTo>
                    <a:pt x="346" y="515"/>
                  </a:lnTo>
                  <a:lnTo>
                    <a:pt x="346" y="523"/>
                  </a:lnTo>
                  <a:lnTo>
                    <a:pt x="346" y="531"/>
                  </a:lnTo>
                  <a:lnTo>
                    <a:pt x="342" y="538"/>
                  </a:lnTo>
                  <a:lnTo>
                    <a:pt x="341" y="546"/>
                  </a:lnTo>
                  <a:lnTo>
                    <a:pt x="350" y="555"/>
                  </a:lnTo>
                  <a:lnTo>
                    <a:pt x="358" y="567"/>
                  </a:lnTo>
                  <a:lnTo>
                    <a:pt x="360" y="571"/>
                  </a:lnTo>
                  <a:lnTo>
                    <a:pt x="361" y="578"/>
                  </a:lnTo>
                  <a:lnTo>
                    <a:pt x="361" y="584"/>
                  </a:lnTo>
                  <a:lnTo>
                    <a:pt x="363" y="591"/>
                  </a:lnTo>
                  <a:lnTo>
                    <a:pt x="354" y="584"/>
                  </a:lnTo>
                  <a:lnTo>
                    <a:pt x="344" y="578"/>
                  </a:lnTo>
                  <a:lnTo>
                    <a:pt x="335" y="569"/>
                  </a:lnTo>
                  <a:lnTo>
                    <a:pt x="325" y="563"/>
                  </a:lnTo>
                  <a:lnTo>
                    <a:pt x="316" y="555"/>
                  </a:lnTo>
                  <a:lnTo>
                    <a:pt x="306" y="548"/>
                  </a:lnTo>
                  <a:lnTo>
                    <a:pt x="297" y="540"/>
                  </a:lnTo>
                  <a:lnTo>
                    <a:pt x="289" y="533"/>
                  </a:lnTo>
                  <a:lnTo>
                    <a:pt x="280" y="525"/>
                  </a:lnTo>
                  <a:lnTo>
                    <a:pt x="270" y="515"/>
                  </a:lnTo>
                  <a:lnTo>
                    <a:pt x="263" y="506"/>
                  </a:lnTo>
                  <a:lnTo>
                    <a:pt x="255" y="498"/>
                  </a:lnTo>
                  <a:lnTo>
                    <a:pt x="247" y="489"/>
                  </a:lnTo>
                  <a:lnTo>
                    <a:pt x="240" y="479"/>
                  </a:lnTo>
                  <a:lnTo>
                    <a:pt x="234" y="470"/>
                  </a:lnTo>
                  <a:lnTo>
                    <a:pt x="230" y="462"/>
                  </a:lnTo>
                  <a:lnTo>
                    <a:pt x="217" y="462"/>
                  </a:lnTo>
                  <a:lnTo>
                    <a:pt x="207" y="462"/>
                  </a:lnTo>
                  <a:lnTo>
                    <a:pt x="209" y="472"/>
                  </a:lnTo>
                  <a:lnTo>
                    <a:pt x="213" y="481"/>
                  </a:lnTo>
                  <a:lnTo>
                    <a:pt x="215" y="491"/>
                  </a:lnTo>
                  <a:lnTo>
                    <a:pt x="219" y="502"/>
                  </a:lnTo>
                  <a:lnTo>
                    <a:pt x="221" y="510"/>
                  </a:lnTo>
                  <a:lnTo>
                    <a:pt x="226" y="519"/>
                  </a:lnTo>
                  <a:lnTo>
                    <a:pt x="230" y="527"/>
                  </a:lnTo>
                  <a:lnTo>
                    <a:pt x="234" y="536"/>
                  </a:lnTo>
                  <a:lnTo>
                    <a:pt x="240" y="542"/>
                  </a:lnTo>
                  <a:lnTo>
                    <a:pt x="244" y="552"/>
                  </a:lnTo>
                  <a:lnTo>
                    <a:pt x="247" y="559"/>
                  </a:lnTo>
                  <a:lnTo>
                    <a:pt x="253" y="567"/>
                  </a:lnTo>
                  <a:lnTo>
                    <a:pt x="259" y="574"/>
                  </a:lnTo>
                  <a:lnTo>
                    <a:pt x="266" y="582"/>
                  </a:lnTo>
                  <a:lnTo>
                    <a:pt x="270" y="588"/>
                  </a:lnTo>
                  <a:lnTo>
                    <a:pt x="280" y="595"/>
                  </a:lnTo>
                  <a:lnTo>
                    <a:pt x="285" y="601"/>
                  </a:lnTo>
                  <a:lnTo>
                    <a:pt x="293" y="605"/>
                  </a:lnTo>
                  <a:lnTo>
                    <a:pt x="301" y="610"/>
                  </a:lnTo>
                  <a:lnTo>
                    <a:pt x="310" y="616"/>
                  </a:lnTo>
                  <a:lnTo>
                    <a:pt x="318" y="620"/>
                  </a:lnTo>
                  <a:lnTo>
                    <a:pt x="329" y="626"/>
                  </a:lnTo>
                  <a:lnTo>
                    <a:pt x="337" y="629"/>
                  </a:lnTo>
                  <a:lnTo>
                    <a:pt x="350" y="635"/>
                  </a:lnTo>
                  <a:lnTo>
                    <a:pt x="342" y="641"/>
                  </a:lnTo>
                  <a:lnTo>
                    <a:pt x="333" y="647"/>
                  </a:lnTo>
                  <a:lnTo>
                    <a:pt x="323" y="650"/>
                  </a:lnTo>
                  <a:lnTo>
                    <a:pt x="316" y="652"/>
                  </a:lnTo>
                  <a:lnTo>
                    <a:pt x="304" y="650"/>
                  </a:lnTo>
                  <a:lnTo>
                    <a:pt x="295" y="648"/>
                  </a:lnTo>
                  <a:lnTo>
                    <a:pt x="283" y="643"/>
                  </a:lnTo>
                  <a:lnTo>
                    <a:pt x="274" y="637"/>
                  </a:lnTo>
                  <a:lnTo>
                    <a:pt x="261" y="628"/>
                  </a:lnTo>
                  <a:lnTo>
                    <a:pt x="247" y="618"/>
                  </a:lnTo>
                  <a:lnTo>
                    <a:pt x="234" y="607"/>
                  </a:lnTo>
                  <a:lnTo>
                    <a:pt x="223" y="597"/>
                  </a:lnTo>
                  <a:lnTo>
                    <a:pt x="211" y="582"/>
                  </a:lnTo>
                  <a:lnTo>
                    <a:pt x="200" y="571"/>
                  </a:lnTo>
                  <a:lnTo>
                    <a:pt x="190" y="559"/>
                  </a:lnTo>
                  <a:lnTo>
                    <a:pt x="185" y="546"/>
                  </a:lnTo>
                  <a:lnTo>
                    <a:pt x="181" y="565"/>
                  </a:lnTo>
                  <a:lnTo>
                    <a:pt x="181" y="584"/>
                  </a:lnTo>
                  <a:lnTo>
                    <a:pt x="183" y="601"/>
                  </a:lnTo>
                  <a:lnTo>
                    <a:pt x="190" y="618"/>
                  </a:lnTo>
                  <a:lnTo>
                    <a:pt x="196" y="633"/>
                  </a:lnTo>
                  <a:lnTo>
                    <a:pt x="207" y="650"/>
                  </a:lnTo>
                  <a:lnTo>
                    <a:pt x="219" y="666"/>
                  </a:lnTo>
                  <a:lnTo>
                    <a:pt x="234" y="681"/>
                  </a:lnTo>
                  <a:lnTo>
                    <a:pt x="245" y="694"/>
                  </a:lnTo>
                  <a:lnTo>
                    <a:pt x="261" y="711"/>
                  </a:lnTo>
                  <a:lnTo>
                    <a:pt x="274" y="725"/>
                  </a:lnTo>
                  <a:lnTo>
                    <a:pt x="287" y="740"/>
                  </a:lnTo>
                  <a:lnTo>
                    <a:pt x="301" y="755"/>
                  </a:lnTo>
                  <a:lnTo>
                    <a:pt x="312" y="770"/>
                  </a:lnTo>
                  <a:lnTo>
                    <a:pt x="322" y="785"/>
                  </a:lnTo>
                  <a:lnTo>
                    <a:pt x="331" y="802"/>
                  </a:lnTo>
                  <a:lnTo>
                    <a:pt x="316" y="795"/>
                  </a:lnTo>
                  <a:lnTo>
                    <a:pt x="302" y="789"/>
                  </a:lnTo>
                  <a:lnTo>
                    <a:pt x="287" y="780"/>
                  </a:lnTo>
                  <a:lnTo>
                    <a:pt x="274" y="770"/>
                  </a:lnTo>
                  <a:lnTo>
                    <a:pt x="259" y="761"/>
                  </a:lnTo>
                  <a:lnTo>
                    <a:pt x="245" y="751"/>
                  </a:lnTo>
                  <a:lnTo>
                    <a:pt x="230" y="740"/>
                  </a:lnTo>
                  <a:lnTo>
                    <a:pt x="219" y="728"/>
                  </a:lnTo>
                  <a:lnTo>
                    <a:pt x="204" y="715"/>
                  </a:lnTo>
                  <a:lnTo>
                    <a:pt x="190" y="704"/>
                  </a:lnTo>
                  <a:lnTo>
                    <a:pt x="179" y="690"/>
                  </a:lnTo>
                  <a:lnTo>
                    <a:pt x="167" y="677"/>
                  </a:lnTo>
                  <a:lnTo>
                    <a:pt x="154" y="662"/>
                  </a:lnTo>
                  <a:lnTo>
                    <a:pt x="145" y="647"/>
                  </a:lnTo>
                  <a:lnTo>
                    <a:pt x="133" y="631"/>
                  </a:lnTo>
                  <a:lnTo>
                    <a:pt x="126" y="618"/>
                  </a:lnTo>
                  <a:lnTo>
                    <a:pt x="126" y="641"/>
                  </a:lnTo>
                  <a:lnTo>
                    <a:pt x="131" y="664"/>
                  </a:lnTo>
                  <a:lnTo>
                    <a:pt x="137" y="686"/>
                  </a:lnTo>
                  <a:lnTo>
                    <a:pt x="148" y="707"/>
                  </a:lnTo>
                  <a:lnTo>
                    <a:pt x="160" y="726"/>
                  </a:lnTo>
                  <a:lnTo>
                    <a:pt x="173" y="747"/>
                  </a:lnTo>
                  <a:lnTo>
                    <a:pt x="187" y="766"/>
                  </a:lnTo>
                  <a:lnTo>
                    <a:pt x="204" y="785"/>
                  </a:lnTo>
                  <a:lnTo>
                    <a:pt x="217" y="802"/>
                  </a:lnTo>
                  <a:lnTo>
                    <a:pt x="232" y="823"/>
                  </a:lnTo>
                  <a:lnTo>
                    <a:pt x="245" y="840"/>
                  </a:lnTo>
                  <a:lnTo>
                    <a:pt x="261" y="861"/>
                  </a:lnTo>
                  <a:lnTo>
                    <a:pt x="270" y="879"/>
                  </a:lnTo>
                  <a:lnTo>
                    <a:pt x="283" y="899"/>
                  </a:lnTo>
                  <a:lnTo>
                    <a:pt x="289" y="918"/>
                  </a:lnTo>
                  <a:lnTo>
                    <a:pt x="297" y="941"/>
                  </a:lnTo>
                  <a:lnTo>
                    <a:pt x="285" y="932"/>
                  </a:lnTo>
                  <a:lnTo>
                    <a:pt x="276" y="926"/>
                  </a:lnTo>
                  <a:lnTo>
                    <a:pt x="266" y="918"/>
                  </a:lnTo>
                  <a:lnTo>
                    <a:pt x="257" y="911"/>
                  </a:lnTo>
                  <a:lnTo>
                    <a:pt x="247" y="903"/>
                  </a:lnTo>
                  <a:lnTo>
                    <a:pt x="238" y="896"/>
                  </a:lnTo>
                  <a:lnTo>
                    <a:pt x="230" y="888"/>
                  </a:lnTo>
                  <a:lnTo>
                    <a:pt x="221" y="880"/>
                  </a:lnTo>
                  <a:lnTo>
                    <a:pt x="213" y="871"/>
                  </a:lnTo>
                  <a:lnTo>
                    <a:pt x="204" y="863"/>
                  </a:lnTo>
                  <a:lnTo>
                    <a:pt x="194" y="854"/>
                  </a:lnTo>
                  <a:lnTo>
                    <a:pt x="187" y="846"/>
                  </a:lnTo>
                  <a:lnTo>
                    <a:pt x="177" y="837"/>
                  </a:lnTo>
                  <a:lnTo>
                    <a:pt x="167" y="827"/>
                  </a:lnTo>
                  <a:lnTo>
                    <a:pt x="158" y="818"/>
                  </a:lnTo>
                  <a:lnTo>
                    <a:pt x="148" y="810"/>
                  </a:lnTo>
                  <a:lnTo>
                    <a:pt x="145" y="829"/>
                  </a:lnTo>
                  <a:lnTo>
                    <a:pt x="147" y="846"/>
                  </a:lnTo>
                  <a:lnTo>
                    <a:pt x="152" y="865"/>
                  </a:lnTo>
                  <a:lnTo>
                    <a:pt x="162" y="882"/>
                  </a:lnTo>
                  <a:lnTo>
                    <a:pt x="171" y="898"/>
                  </a:lnTo>
                  <a:lnTo>
                    <a:pt x="185" y="915"/>
                  </a:lnTo>
                  <a:lnTo>
                    <a:pt x="200" y="928"/>
                  </a:lnTo>
                  <a:lnTo>
                    <a:pt x="215" y="945"/>
                  </a:lnTo>
                  <a:lnTo>
                    <a:pt x="230" y="958"/>
                  </a:lnTo>
                  <a:lnTo>
                    <a:pt x="247" y="972"/>
                  </a:lnTo>
                  <a:lnTo>
                    <a:pt x="263" y="985"/>
                  </a:lnTo>
                  <a:lnTo>
                    <a:pt x="280" y="1002"/>
                  </a:lnTo>
                  <a:lnTo>
                    <a:pt x="295" y="1017"/>
                  </a:lnTo>
                  <a:lnTo>
                    <a:pt x="310" y="1033"/>
                  </a:lnTo>
                  <a:lnTo>
                    <a:pt x="322" y="1048"/>
                  </a:lnTo>
                  <a:lnTo>
                    <a:pt x="333" y="1067"/>
                  </a:lnTo>
                  <a:lnTo>
                    <a:pt x="341" y="1072"/>
                  </a:lnTo>
                  <a:lnTo>
                    <a:pt x="346" y="1080"/>
                  </a:lnTo>
                  <a:lnTo>
                    <a:pt x="350" y="1091"/>
                  </a:lnTo>
                  <a:lnTo>
                    <a:pt x="350" y="1103"/>
                  </a:lnTo>
                  <a:lnTo>
                    <a:pt x="341" y="1099"/>
                  </a:lnTo>
                  <a:lnTo>
                    <a:pt x="331" y="1097"/>
                  </a:lnTo>
                  <a:lnTo>
                    <a:pt x="322" y="1093"/>
                  </a:lnTo>
                  <a:lnTo>
                    <a:pt x="314" y="1090"/>
                  </a:lnTo>
                  <a:lnTo>
                    <a:pt x="304" y="1084"/>
                  </a:lnTo>
                  <a:lnTo>
                    <a:pt x="295" y="1078"/>
                  </a:lnTo>
                  <a:lnTo>
                    <a:pt x="285" y="1072"/>
                  </a:lnTo>
                  <a:lnTo>
                    <a:pt x="278" y="1067"/>
                  </a:lnTo>
                  <a:lnTo>
                    <a:pt x="266" y="1061"/>
                  </a:lnTo>
                  <a:lnTo>
                    <a:pt x="259" y="1055"/>
                  </a:lnTo>
                  <a:lnTo>
                    <a:pt x="247" y="1048"/>
                  </a:lnTo>
                  <a:lnTo>
                    <a:pt x="240" y="1044"/>
                  </a:lnTo>
                  <a:lnTo>
                    <a:pt x="230" y="1040"/>
                  </a:lnTo>
                  <a:lnTo>
                    <a:pt x="221" y="1034"/>
                  </a:lnTo>
                  <a:lnTo>
                    <a:pt x="209" y="1031"/>
                  </a:lnTo>
                  <a:lnTo>
                    <a:pt x="200" y="1031"/>
                  </a:lnTo>
                  <a:lnTo>
                    <a:pt x="200" y="1034"/>
                  </a:lnTo>
                  <a:lnTo>
                    <a:pt x="204" y="1040"/>
                  </a:lnTo>
                  <a:lnTo>
                    <a:pt x="206" y="1044"/>
                  </a:lnTo>
                  <a:lnTo>
                    <a:pt x="207" y="1052"/>
                  </a:lnTo>
                  <a:lnTo>
                    <a:pt x="200" y="1052"/>
                  </a:lnTo>
                  <a:lnTo>
                    <a:pt x="194" y="1053"/>
                  </a:lnTo>
                  <a:lnTo>
                    <a:pt x="202" y="1063"/>
                  </a:lnTo>
                  <a:lnTo>
                    <a:pt x="209" y="1072"/>
                  </a:lnTo>
                  <a:lnTo>
                    <a:pt x="219" y="1082"/>
                  </a:lnTo>
                  <a:lnTo>
                    <a:pt x="228" y="1091"/>
                  </a:lnTo>
                  <a:lnTo>
                    <a:pt x="236" y="1099"/>
                  </a:lnTo>
                  <a:lnTo>
                    <a:pt x="247" y="1107"/>
                  </a:lnTo>
                  <a:lnTo>
                    <a:pt x="257" y="1116"/>
                  </a:lnTo>
                  <a:lnTo>
                    <a:pt x="266" y="1124"/>
                  </a:lnTo>
                  <a:lnTo>
                    <a:pt x="276" y="1133"/>
                  </a:lnTo>
                  <a:lnTo>
                    <a:pt x="285" y="1141"/>
                  </a:lnTo>
                  <a:lnTo>
                    <a:pt x="295" y="1148"/>
                  </a:lnTo>
                  <a:lnTo>
                    <a:pt x="304" y="1156"/>
                  </a:lnTo>
                  <a:lnTo>
                    <a:pt x="312" y="1166"/>
                  </a:lnTo>
                  <a:lnTo>
                    <a:pt x="322" y="1175"/>
                  </a:lnTo>
                  <a:lnTo>
                    <a:pt x="329" y="1185"/>
                  </a:lnTo>
                  <a:lnTo>
                    <a:pt x="337" y="1196"/>
                  </a:lnTo>
                  <a:lnTo>
                    <a:pt x="295" y="1179"/>
                  </a:lnTo>
                  <a:lnTo>
                    <a:pt x="257" y="1160"/>
                  </a:lnTo>
                  <a:lnTo>
                    <a:pt x="223" y="1135"/>
                  </a:lnTo>
                  <a:lnTo>
                    <a:pt x="194" y="1109"/>
                  </a:lnTo>
                  <a:lnTo>
                    <a:pt x="167" y="1076"/>
                  </a:lnTo>
                  <a:lnTo>
                    <a:pt x="145" y="1044"/>
                  </a:lnTo>
                  <a:lnTo>
                    <a:pt x="128" y="1008"/>
                  </a:lnTo>
                  <a:lnTo>
                    <a:pt x="112" y="970"/>
                  </a:lnTo>
                  <a:lnTo>
                    <a:pt x="97" y="928"/>
                  </a:lnTo>
                  <a:lnTo>
                    <a:pt x="88" y="888"/>
                  </a:lnTo>
                  <a:lnTo>
                    <a:pt x="80" y="846"/>
                  </a:lnTo>
                  <a:lnTo>
                    <a:pt x="76" y="802"/>
                  </a:lnTo>
                  <a:lnTo>
                    <a:pt x="74" y="761"/>
                  </a:lnTo>
                  <a:lnTo>
                    <a:pt x="74" y="717"/>
                  </a:lnTo>
                  <a:lnTo>
                    <a:pt x="74" y="677"/>
                  </a:lnTo>
                  <a:lnTo>
                    <a:pt x="80" y="637"/>
                  </a:lnTo>
                  <a:lnTo>
                    <a:pt x="82" y="629"/>
                  </a:lnTo>
                  <a:lnTo>
                    <a:pt x="84" y="624"/>
                  </a:lnTo>
                  <a:lnTo>
                    <a:pt x="86" y="614"/>
                  </a:lnTo>
                  <a:lnTo>
                    <a:pt x="88" y="607"/>
                  </a:lnTo>
                  <a:lnTo>
                    <a:pt x="86" y="597"/>
                  </a:lnTo>
                  <a:lnTo>
                    <a:pt x="84" y="590"/>
                  </a:lnTo>
                  <a:lnTo>
                    <a:pt x="80" y="582"/>
                  </a:lnTo>
                  <a:lnTo>
                    <a:pt x="76" y="576"/>
                  </a:lnTo>
                  <a:lnTo>
                    <a:pt x="48" y="631"/>
                  </a:lnTo>
                  <a:lnTo>
                    <a:pt x="31" y="686"/>
                  </a:lnTo>
                  <a:lnTo>
                    <a:pt x="21" y="742"/>
                  </a:lnTo>
                  <a:lnTo>
                    <a:pt x="23" y="799"/>
                  </a:lnTo>
                  <a:lnTo>
                    <a:pt x="29" y="852"/>
                  </a:lnTo>
                  <a:lnTo>
                    <a:pt x="42" y="905"/>
                  </a:lnTo>
                  <a:lnTo>
                    <a:pt x="59" y="960"/>
                  </a:lnTo>
                  <a:lnTo>
                    <a:pt x="82" y="1015"/>
                  </a:lnTo>
                  <a:lnTo>
                    <a:pt x="105" y="1069"/>
                  </a:lnTo>
                  <a:lnTo>
                    <a:pt x="131" y="1122"/>
                  </a:lnTo>
                  <a:lnTo>
                    <a:pt x="158" y="1175"/>
                  </a:lnTo>
                  <a:lnTo>
                    <a:pt x="185" y="1228"/>
                  </a:lnTo>
                  <a:lnTo>
                    <a:pt x="207" y="1282"/>
                  </a:lnTo>
                  <a:lnTo>
                    <a:pt x="230" y="1335"/>
                  </a:lnTo>
                  <a:lnTo>
                    <a:pt x="247" y="1388"/>
                  </a:lnTo>
                  <a:lnTo>
                    <a:pt x="263" y="1441"/>
                  </a:lnTo>
                  <a:lnTo>
                    <a:pt x="247" y="1432"/>
                  </a:lnTo>
                  <a:lnTo>
                    <a:pt x="234" y="1422"/>
                  </a:lnTo>
                  <a:lnTo>
                    <a:pt x="223" y="1411"/>
                  </a:lnTo>
                  <a:lnTo>
                    <a:pt x="213" y="1398"/>
                  </a:lnTo>
                  <a:lnTo>
                    <a:pt x="204" y="1384"/>
                  </a:lnTo>
                  <a:lnTo>
                    <a:pt x="194" y="1369"/>
                  </a:lnTo>
                  <a:lnTo>
                    <a:pt x="187" y="1354"/>
                  </a:lnTo>
                  <a:lnTo>
                    <a:pt x="181" y="1339"/>
                  </a:lnTo>
                  <a:lnTo>
                    <a:pt x="173" y="1321"/>
                  </a:lnTo>
                  <a:lnTo>
                    <a:pt x="167" y="1304"/>
                  </a:lnTo>
                  <a:lnTo>
                    <a:pt x="162" y="1285"/>
                  </a:lnTo>
                  <a:lnTo>
                    <a:pt x="156" y="1270"/>
                  </a:lnTo>
                  <a:lnTo>
                    <a:pt x="150" y="1253"/>
                  </a:lnTo>
                  <a:lnTo>
                    <a:pt x="145" y="1236"/>
                  </a:lnTo>
                  <a:lnTo>
                    <a:pt x="141" y="1221"/>
                  </a:lnTo>
                  <a:lnTo>
                    <a:pt x="135" y="1207"/>
                  </a:lnTo>
                  <a:lnTo>
                    <a:pt x="124" y="1186"/>
                  </a:lnTo>
                  <a:lnTo>
                    <a:pt x="112" y="1169"/>
                  </a:lnTo>
                  <a:lnTo>
                    <a:pt x="101" y="1150"/>
                  </a:lnTo>
                  <a:lnTo>
                    <a:pt x="93" y="1131"/>
                  </a:lnTo>
                  <a:lnTo>
                    <a:pt x="84" y="1110"/>
                  </a:lnTo>
                  <a:lnTo>
                    <a:pt x="76" y="1093"/>
                  </a:lnTo>
                  <a:lnTo>
                    <a:pt x="69" y="1072"/>
                  </a:lnTo>
                  <a:lnTo>
                    <a:pt x="61" y="1053"/>
                  </a:lnTo>
                  <a:lnTo>
                    <a:pt x="53" y="1033"/>
                  </a:lnTo>
                  <a:lnTo>
                    <a:pt x="48" y="1013"/>
                  </a:lnTo>
                  <a:lnTo>
                    <a:pt x="42" y="993"/>
                  </a:lnTo>
                  <a:lnTo>
                    <a:pt x="38" y="972"/>
                  </a:lnTo>
                  <a:lnTo>
                    <a:pt x="33" y="951"/>
                  </a:lnTo>
                  <a:lnTo>
                    <a:pt x="29" y="932"/>
                  </a:lnTo>
                  <a:lnTo>
                    <a:pt x="25" y="911"/>
                  </a:lnTo>
                  <a:lnTo>
                    <a:pt x="21" y="892"/>
                  </a:lnTo>
                  <a:lnTo>
                    <a:pt x="15" y="890"/>
                  </a:lnTo>
                  <a:lnTo>
                    <a:pt x="8" y="892"/>
                  </a:lnTo>
                  <a:lnTo>
                    <a:pt x="0" y="818"/>
                  </a:lnTo>
                  <a:lnTo>
                    <a:pt x="2" y="745"/>
                  </a:lnTo>
                  <a:lnTo>
                    <a:pt x="8" y="673"/>
                  </a:lnTo>
                  <a:lnTo>
                    <a:pt x="23" y="603"/>
                  </a:lnTo>
                  <a:lnTo>
                    <a:pt x="42" y="531"/>
                  </a:lnTo>
                  <a:lnTo>
                    <a:pt x="69" y="462"/>
                  </a:lnTo>
                  <a:lnTo>
                    <a:pt x="99" y="396"/>
                  </a:lnTo>
                  <a:lnTo>
                    <a:pt x="137" y="335"/>
                  </a:lnTo>
                  <a:lnTo>
                    <a:pt x="177" y="274"/>
                  </a:lnTo>
                  <a:lnTo>
                    <a:pt x="225" y="217"/>
                  </a:lnTo>
                  <a:lnTo>
                    <a:pt x="276" y="166"/>
                  </a:lnTo>
                  <a:lnTo>
                    <a:pt x="333" y="122"/>
                  </a:lnTo>
                  <a:lnTo>
                    <a:pt x="390" y="80"/>
                  </a:lnTo>
                  <a:lnTo>
                    <a:pt x="455" y="46"/>
                  </a:lnTo>
                  <a:lnTo>
                    <a:pt x="523" y="19"/>
                  </a:lnTo>
                  <a:lnTo>
                    <a:pt x="595" y="0"/>
                  </a:lnTo>
                  <a:close/>
                </a:path>
              </a:pathLst>
            </a:custGeom>
            <a:solidFill>
              <a:srgbClr val="F59E92"/>
            </a:solidFill>
            <a:ln w="9525">
              <a:noFill/>
              <a:round/>
              <a:headEnd/>
              <a:tailEnd/>
            </a:ln>
          </p:spPr>
          <p:txBody>
            <a:bodyPr/>
            <a:lstStyle/>
            <a:p>
              <a:endParaRPr lang="fa-IR"/>
            </a:p>
          </p:txBody>
        </p:sp>
        <p:sp>
          <p:nvSpPr>
            <p:cNvPr id="21520" name="Freeform 10"/>
            <p:cNvSpPr>
              <a:spLocks/>
            </p:cNvSpPr>
            <p:nvPr/>
          </p:nvSpPr>
          <p:spPr bwMode="auto">
            <a:xfrm>
              <a:off x="3539" y="1558"/>
              <a:ext cx="147" cy="190"/>
            </a:xfrm>
            <a:custGeom>
              <a:avLst/>
              <a:gdLst>
                <a:gd name="T0" fmla="*/ 34 w 293"/>
                <a:gd name="T1" fmla="*/ 5 h 378"/>
                <a:gd name="T2" fmla="*/ 42 w 293"/>
                <a:gd name="T3" fmla="*/ 24 h 378"/>
                <a:gd name="T4" fmla="*/ 47 w 293"/>
                <a:gd name="T5" fmla="*/ 49 h 378"/>
                <a:gd name="T6" fmla="*/ 49 w 293"/>
                <a:gd name="T7" fmla="*/ 74 h 378"/>
                <a:gd name="T8" fmla="*/ 53 w 293"/>
                <a:gd name="T9" fmla="*/ 100 h 378"/>
                <a:gd name="T10" fmla="*/ 61 w 293"/>
                <a:gd name="T11" fmla="*/ 123 h 378"/>
                <a:gd name="T12" fmla="*/ 74 w 293"/>
                <a:gd name="T13" fmla="*/ 142 h 378"/>
                <a:gd name="T14" fmla="*/ 101 w 293"/>
                <a:gd name="T15" fmla="*/ 156 h 378"/>
                <a:gd name="T16" fmla="*/ 127 w 293"/>
                <a:gd name="T17" fmla="*/ 169 h 378"/>
                <a:gd name="T18" fmla="*/ 148 w 293"/>
                <a:gd name="T19" fmla="*/ 182 h 378"/>
                <a:gd name="T20" fmla="*/ 169 w 293"/>
                <a:gd name="T21" fmla="*/ 194 h 378"/>
                <a:gd name="T22" fmla="*/ 190 w 293"/>
                <a:gd name="T23" fmla="*/ 205 h 378"/>
                <a:gd name="T24" fmla="*/ 213 w 293"/>
                <a:gd name="T25" fmla="*/ 215 h 378"/>
                <a:gd name="T26" fmla="*/ 234 w 293"/>
                <a:gd name="T27" fmla="*/ 224 h 378"/>
                <a:gd name="T28" fmla="*/ 256 w 293"/>
                <a:gd name="T29" fmla="*/ 234 h 378"/>
                <a:gd name="T30" fmla="*/ 281 w 293"/>
                <a:gd name="T31" fmla="*/ 243 h 378"/>
                <a:gd name="T32" fmla="*/ 293 w 293"/>
                <a:gd name="T33" fmla="*/ 258 h 378"/>
                <a:gd name="T34" fmla="*/ 285 w 293"/>
                <a:gd name="T35" fmla="*/ 283 h 378"/>
                <a:gd name="T36" fmla="*/ 274 w 293"/>
                <a:gd name="T37" fmla="*/ 310 h 378"/>
                <a:gd name="T38" fmla="*/ 262 w 293"/>
                <a:gd name="T39" fmla="*/ 336 h 378"/>
                <a:gd name="T40" fmla="*/ 243 w 293"/>
                <a:gd name="T41" fmla="*/ 359 h 378"/>
                <a:gd name="T42" fmla="*/ 224 w 293"/>
                <a:gd name="T43" fmla="*/ 374 h 378"/>
                <a:gd name="T44" fmla="*/ 201 w 293"/>
                <a:gd name="T45" fmla="*/ 378 h 378"/>
                <a:gd name="T46" fmla="*/ 182 w 293"/>
                <a:gd name="T47" fmla="*/ 369 h 378"/>
                <a:gd name="T48" fmla="*/ 171 w 293"/>
                <a:gd name="T49" fmla="*/ 359 h 378"/>
                <a:gd name="T50" fmla="*/ 150 w 293"/>
                <a:gd name="T51" fmla="*/ 331 h 378"/>
                <a:gd name="T52" fmla="*/ 114 w 293"/>
                <a:gd name="T53" fmla="*/ 291 h 378"/>
                <a:gd name="T54" fmla="*/ 78 w 293"/>
                <a:gd name="T55" fmla="*/ 249 h 378"/>
                <a:gd name="T56" fmla="*/ 47 w 293"/>
                <a:gd name="T57" fmla="*/ 205 h 378"/>
                <a:gd name="T58" fmla="*/ 21 w 293"/>
                <a:gd name="T59" fmla="*/ 161 h 378"/>
                <a:gd name="T60" fmla="*/ 4 w 293"/>
                <a:gd name="T61" fmla="*/ 116 h 378"/>
                <a:gd name="T62" fmla="*/ 0 w 293"/>
                <a:gd name="T63" fmla="*/ 70 h 378"/>
                <a:gd name="T64" fmla="*/ 11 w 293"/>
                <a:gd name="T65" fmla="*/ 23 h 378"/>
                <a:gd name="T66" fmla="*/ 26 w 293"/>
                <a:gd name="T67" fmla="*/ 0 h 3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378"/>
                <a:gd name="T104" fmla="*/ 293 w 293"/>
                <a:gd name="T105" fmla="*/ 378 h 3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378">
                  <a:moveTo>
                    <a:pt x="26" y="0"/>
                  </a:moveTo>
                  <a:lnTo>
                    <a:pt x="34" y="5"/>
                  </a:lnTo>
                  <a:lnTo>
                    <a:pt x="38" y="13"/>
                  </a:lnTo>
                  <a:lnTo>
                    <a:pt x="42" y="24"/>
                  </a:lnTo>
                  <a:lnTo>
                    <a:pt x="45" y="36"/>
                  </a:lnTo>
                  <a:lnTo>
                    <a:pt x="47" y="49"/>
                  </a:lnTo>
                  <a:lnTo>
                    <a:pt x="47" y="62"/>
                  </a:lnTo>
                  <a:lnTo>
                    <a:pt x="49" y="74"/>
                  </a:lnTo>
                  <a:lnTo>
                    <a:pt x="51" y="89"/>
                  </a:lnTo>
                  <a:lnTo>
                    <a:pt x="53" y="100"/>
                  </a:lnTo>
                  <a:lnTo>
                    <a:pt x="57" y="112"/>
                  </a:lnTo>
                  <a:lnTo>
                    <a:pt x="61" y="123"/>
                  </a:lnTo>
                  <a:lnTo>
                    <a:pt x="68" y="135"/>
                  </a:lnTo>
                  <a:lnTo>
                    <a:pt x="74" y="142"/>
                  </a:lnTo>
                  <a:lnTo>
                    <a:pt x="87" y="152"/>
                  </a:lnTo>
                  <a:lnTo>
                    <a:pt x="101" y="156"/>
                  </a:lnTo>
                  <a:lnTo>
                    <a:pt x="118" y="161"/>
                  </a:lnTo>
                  <a:lnTo>
                    <a:pt x="127" y="169"/>
                  </a:lnTo>
                  <a:lnTo>
                    <a:pt x="137" y="175"/>
                  </a:lnTo>
                  <a:lnTo>
                    <a:pt x="148" y="182"/>
                  </a:lnTo>
                  <a:lnTo>
                    <a:pt x="159" y="188"/>
                  </a:lnTo>
                  <a:lnTo>
                    <a:pt x="169" y="194"/>
                  </a:lnTo>
                  <a:lnTo>
                    <a:pt x="180" y="199"/>
                  </a:lnTo>
                  <a:lnTo>
                    <a:pt x="190" y="205"/>
                  </a:lnTo>
                  <a:lnTo>
                    <a:pt x="203" y="211"/>
                  </a:lnTo>
                  <a:lnTo>
                    <a:pt x="213" y="215"/>
                  </a:lnTo>
                  <a:lnTo>
                    <a:pt x="224" y="220"/>
                  </a:lnTo>
                  <a:lnTo>
                    <a:pt x="234" y="224"/>
                  </a:lnTo>
                  <a:lnTo>
                    <a:pt x="247" y="230"/>
                  </a:lnTo>
                  <a:lnTo>
                    <a:pt x="256" y="234"/>
                  </a:lnTo>
                  <a:lnTo>
                    <a:pt x="270" y="239"/>
                  </a:lnTo>
                  <a:lnTo>
                    <a:pt x="281" y="243"/>
                  </a:lnTo>
                  <a:lnTo>
                    <a:pt x="293" y="249"/>
                  </a:lnTo>
                  <a:lnTo>
                    <a:pt x="293" y="258"/>
                  </a:lnTo>
                  <a:lnTo>
                    <a:pt x="289" y="270"/>
                  </a:lnTo>
                  <a:lnTo>
                    <a:pt x="285" y="283"/>
                  </a:lnTo>
                  <a:lnTo>
                    <a:pt x="281" y="296"/>
                  </a:lnTo>
                  <a:lnTo>
                    <a:pt x="274" y="310"/>
                  </a:lnTo>
                  <a:lnTo>
                    <a:pt x="270" y="323"/>
                  </a:lnTo>
                  <a:lnTo>
                    <a:pt x="262" y="336"/>
                  </a:lnTo>
                  <a:lnTo>
                    <a:pt x="255" y="350"/>
                  </a:lnTo>
                  <a:lnTo>
                    <a:pt x="243" y="359"/>
                  </a:lnTo>
                  <a:lnTo>
                    <a:pt x="234" y="367"/>
                  </a:lnTo>
                  <a:lnTo>
                    <a:pt x="224" y="374"/>
                  </a:lnTo>
                  <a:lnTo>
                    <a:pt x="213" y="378"/>
                  </a:lnTo>
                  <a:lnTo>
                    <a:pt x="201" y="378"/>
                  </a:lnTo>
                  <a:lnTo>
                    <a:pt x="190" y="374"/>
                  </a:lnTo>
                  <a:lnTo>
                    <a:pt x="182" y="369"/>
                  </a:lnTo>
                  <a:lnTo>
                    <a:pt x="177" y="365"/>
                  </a:lnTo>
                  <a:lnTo>
                    <a:pt x="171" y="359"/>
                  </a:lnTo>
                  <a:lnTo>
                    <a:pt x="167" y="353"/>
                  </a:lnTo>
                  <a:lnTo>
                    <a:pt x="150" y="331"/>
                  </a:lnTo>
                  <a:lnTo>
                    <a:pt x="131" y="312"/>
                  </a:lnTo>
                  <a:lnTo>
                    <a:pt x="114" y="291"/>
                  </a:lnTo>
                  <a:lnTo>
                    <a:pt x="97" y="272"/>
                  </a:lnTo>
                  <a:lnTo>
                    <a:pt x="78" y="249"/>
                  </a:lnTo>
                  <a:lnTo>
                    <a:pt x="63" y="228"/>
                  </a:lnTo>
                  <a:lnTo>
                    <a:pt x="47" y="205"/>
                  </a:lnTo>
                  <a:lnTo>
                    <a:pt x="34" y="184"/>
                  </a:lnTo>
                  <a:lnTo>
                    <a:pt x="21" y="161"/>
                  </a:lnTo>
                  <a:lnTo>
                    <a:pt x="11" y="139"/>
                  </a:lnTo>
                  <a:lnTo>
                    <a:pt x="4" y="116"/>
                  </a:lnTo>
                  <a:lnTo>
                    <a:pt x="2" y="93"/>
                  </a:lnTo>
                  <a:lnTo>
                    <a:pt x="0" y="70"/>
                  </a:lnTo>
                  <a:lnTo>
                    <a:pt x="4" y="45"/>
                  </a:lnTo>
                  <a:lnTo>
                    <a:pt x="11" y="23"/>
                  </a:lnTo>
                  <a:lnTo>
                    <a:pt x="26" y="0"/>
                  </a:lnTo>
                  <a:close/>
                </a:path>
              </a:pathLst>
            </a:custGeom>
            <a:solidFill>
              <a:srgbClr val="E6E6FF"/>
            </a:solidFill>
            <a:ln w="9525">
              <a:noFill/>
              <a:round/>
              <a:headEnd/>
              <a:tailEnd/>
            </a:ln>
          </p:spPr>
          <p:txBody>
            <a:bodyPr/>
            <a:lstStyle/>
            <a:p>
              <a:endParaRPr lang="fa-IR"/>
            </a:p>
          </p:txBody>
        </p:sp>
        <p:sp>
          <p:nvSpPr>
            <p:cNvPr id="21521" name="Freeform 11"/>
            <p:cNvSpPr>
              <a:spLocks/>
            </p:cNvSpPr>
            <p:nvPr/>
          </p:nvSpPr>
          <p:spPr bwMode="auto">
            <a:xfrm>
              <a:off x="3607" y="1565"/>
              <a:ext cx="101" cy="81"/>
            </a:xfrm>
            <a:custGeom>
              <a:avLst/>
              <a:gdLst>
                <a:gd name="T0" fmla="*/ 11 w 201"/>
                <a:gd name="T1" fmla="*/ 0 h 162"/>
                <a:gd name="T2" fmla="*/ 23 w 201"/>
                <a:gd name="T3" fmla="*/ 6 h 162"/>
                <a:gd name="T4" fmla="*/ 34 w 201"/>
                <a:gd name="T5" fmla="*/ 13 h 162"/>
                <a:gd name="T6" fmla="*/ 45 w 201"/>
                <a:gd name="T7" fmla="*/ 21 h 162"/>
                <a:gd name="T8" fmla="*/ 57 w 201"/>
                <a:gd name="T9" fmla="*/ 27 h 162"/>
                <a:gd name="T10" fmla="*/ 68 w 201"/>
                <a:gd name="T11" fmla="*/ 32 h 162"/>
                <a:gd name="T12" fmla="*/ 82 w 201"/>
                <a:gd name="T13" fmla="*/ 38 h 162"/>
                <a:gd name="T14" fmla="*/ 93 w 201"/>
                <a:gd name="T15" fmla="*/ 44 h 162"/>
                <a:gd name="T16" fmla="*/ 104 w 201"/>
                <a:gd name="T17" fmla="*/ 49 h 162"/>
                <a:gd name="T18" fmla="*/ 116 w 201"/>
                <a:gd name="T19" fmla="*/ 53 h 162"/>
                <a:gd name="T20" fmla="*/ 127 w 201"/>
                <a:gd name="T21" fmla="*/ 57 h 162"/>
                <a:gd name="T22" fmla="*/ 139 w 201"/>
                <a:gd name="T23" fmla="*/ 63 h 162"/>
                <a:gd name="T24" fmla="*/ 152 w 201"/>
                <a:gd name="T25" fmla="*/ 67 h 162"/>
                <a:gd name="T26" fmla="*/ 163 w 201"/>
                <a:gd name="T27" fmla="*/ 72 h 162"/>
                <a:gd name="T28" fmla="*/ 175 w 201"/>
                <a:gd name="T29" fmla="*/ 76 h 162"/>
                <a:gd name="T30" fmla="*/ 188 w 201"/>
                <a:gd name="T31" fmla="*/ 80 h 162"/>
                <a:gd name="T32" fmla="*/ 201 w 201"/>
                <a:gd name="T33" fmla="*/ 86 h 162"/>
                <a:gd name="T34" fmla="*/ 198 w 201"/>
                <a:gd name="T35" fmla="*/ 93 h 162"/>
                <a:gd name="T36" fmla="*/ 198 w 201"/>
                <a:gd name="T37" fmla="*/ 103 h 162"/>
                <a:gd name="T38" fmla="*/ 194 w 201"/>
                <a:gd name="T39" fmla="*/ 112 h 162"/>
                <a:gd name="T40" fmla="*/ 194 w 201"/>
                <a:gd name="T41" fmla="*/ 120 h 162"/>
                <a:gd name="T42" fmla="*/ 188 w 201"/>
                <a:gd name="T43" fmla="*/ 126 h 162"/>
                <a:gd name="T44" fmla="*/ 186 w 201"/>
                <a:gd name="T45" fmla="*/ 133 h 162"/>
                <a:gd name="T46" fmla="*/ 182 w 201"/>
                <a:gd name="T47" fmla="*/ 139 h 162"/>
                <a:gd name="T48" fmla="*/ 178 w 201"/>
                <a:gd name="T49" fmla="*/ 145 h 162"/>
                <a:gd name="T50" fmla="*/ 171 w 201"/>
                <a:gd name="T51" fmla="*/ 150 h 162"/>
                <a:gd name="T52" fmla="*/ 163 w 201"/>
                <a:gd name="T53" fmla="*/ 156 h 162"/>
                <a:gd name="T54" fmla="*/ 154 w 201"/>
                <a:gd name="T55" fmla="*/ 158 h 162"/>
                <a:gd name="T56" fmla="*/ 144 w 201"/>
                <a:gd name="T57" fmla="*/ 162 h 162"/>
                <a:gd name="T58" fmla="*/ 135 w 201"/>
                <a:gd name="T59" fmla="*/ 162 h 162"/>
                <a:gd name="T60" fmla="*/ 125 w 201"/>
                <a:gd name="T61" fmla="*/ 162 h 162"/>
                <a:gd name="T62" fmla="*/ 114 w 201"/>
                <a:gd name="T63" fmla="*/ 160 h 162"/>
                <a:gd name="T64" fmla="*/ 104 w 201"/>
                <a:gd name="T65" fmla="*/ 158 h 162"/>
                <a:gd name="T66" fmla="*/ 93 w 201"/>
                <a:gd name="T67" fmla="*/ 154 h 162"/>
                <a:gd name="T68" fmla="*/ 83 w 201"/>
                <a:gd name="T69" fmla="*/ 150 h 162"/>
                <a:gd name="T70" fmla="*/ 74 w 201"/>
                <a:gd name="T71" fmla="*/ 145 h 162"/>
                <a:gd name="T72" fmla="*/ 66 w 201"/>
                <a:gd name="T73" fmla="*/ 141 h 162"/>
                <a:gd name="T74" fmla="*/ 57 w 201"/>
                <a:gd name="T75" fmla="*/ 133 h 162"/>
                <a:gd name="T76" fmla="*/ 49 w 201"/>
                <a:gd name="T77" fmla="*/ 129 h 162"/>
                <a:gd name="T78" fmla="*/ 42 w 201"/>
                <a:gd name="T79" fmla="*/ 122 h 162"/>
                <a:gd name="T80" fmla="*/ 34 w 201"/>
                <a:gd name="T81" fmla="*/ 116 h 162"/>
                <a:gd name="T82" fmla="*/ 23 w 201"/>
                <a:gd name="T83" fmla="*/ 103 h 162"/>
                <a:gd name="T84" fmla="*/ 15 w 201"/>
                <a:gd name="T85" fmla="*/ 89 h 162"/>
                <a:gd name="T86" fmla="*/ 9 w 201"/>
                <a:gd name="T87" fmla="*/ 82 h 162"/>
                <a:gd name="T88" fmla="*/ 5 w 201"/>
                <a:gd name="T89" fmla="*/ 76 h 162"/>
                <a:gd name="T90" fmla="*/ 4 w 201"/>
                <a:gd name="T91" fmla="*/ 67 h 162"/>
                <a:gd name="T92" fmla="*/ 2 w 201"/>
                <a:gd name="T93" fmla="*/ 61 h 162"/>
                <a:gd name="T94" fmla="*/ 0 w 201"/>
                <a:gd name="T95" fmla="*/ 53 h 162"/>
                <a:gd name="T96" fmla="*/ 0 w 201"/>
                <a:gd name="T97" fmla="*/ 44 h 162"/>
                <a:gd name="T98" fmla="*/ 0 w 201"/>
                <a:gd name="T99" fmla="*/ 36 h 162"/>
                <a:gd name="T100" fmla="*/ 2 w 201"/>
                <a:gd name="T101" fmla="*/ 30 h 162"/>
                <a:gd name="T102" fmla="*/ 2 w 201"/>
                <a:gd name="T103" fmla="*/ 23 h 162"/>
                <a:gd name="T104" fmla="*/ 4 w 201"/>
                <a:gd name="T105" fmla="*/ 13 h 162"/>
                <a:gd name="T106" fmla="*/ 5 w 201"/>
                <a:gd name="T107" fmla="*/ 6 h 162"/>
                <a:gd name="T108" fmla="*/ 11 w 201"/>
                <a:gd name="T109" fmla="*/ 0 h 162"/>
                <a:gd name="T110" fmla="*/ 11 w 201"/>
                <a:gd name="T111" fmla="*/ 0 h 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162"/>
                <a:gd name="T170" fmla="*/ 201 w 201"/>
                <a:gd name="T171" fmla="*/ 162 h 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162">
                  <a:moveTo>
                    <a:pt x="11" y="0"/>
                  </a:moveTo>
                  <a:lnTo>
                    <a:pt x="23" y="6"/>
                  </a:lnTo>
                  <a:lnTo>
                    <a:pt x="34" y="13"/>
                  </a:lnTo>
                  <a:lnTo>
                    <a:pt x="45" y="21"/>
                  </a:lnTo>
                  <a:lnTo>
                    <a:pt x="57" y="27"/>
                  </a:lnTo>
                  <a:lnTo>
                    <a:pt x="68" y="32"/>
                  </a:lnTo>
                  <a:lnTo>
                    <a:pt x="82" y="38"/>
                  </a:lnTo>
                  <a:lnTo>
                    <a:pt x="93" y="44"/>
                  </a:lnTo>
                  <a:lnTo>
                    <a:pt x="104" y="49"/>
                  </a:lnTo>
                  <a:lnTo>
                    <a:pt x="116" y="53"/>
                  </a:lnTo>
                  <a:lnTo>
                    <a:pt x="127" y="57"/>
                  </a:lnTo>
                  <a:lnTo>
                    <a:pt x="139" y="63"/>
                  </a:lnTo>
                  <a:lnTo>
                    <a:pt x="152" y="67"/>
                  </a:lnTo>
                  <a:lnTo>
                    <a:pt x="163" y="72"/>
                  </a:lnTo>
                  <a:lnTo>
                    <a:pt x="175" y="76"/>
                  </a:lnTo>
                  <a:lnTo>
                    <a:pt x="188" y="80"/>
                  </a:lnTo>
                  <a:lnTo>
                    <a:pt x="201" y="86"/>
                  </a:lnTo>
                  <a:lnTo>
                    <a:pt x="198" y="93"/>
                  </a:lnTo>
                  <a:lnTo>
                    <a:pt x="198" y="103"/>
                  </a:lnTo>
                  <a:lnTo>
                    <a:pt x="194" y="112"/>
                  </a:lnTo>
                  <a:lnTo>
                    <a:pt x="194" y="120"/>
                  </a:lnTo>
                  <a:lnTo>
                    <a:pt x="188" y="126"/>
                  </a:lnTo>
                  <a:lnTo>
                    <a:pt x="186" y="133"/>
                  </a:lnTo>
                  <a:lnTo>
                    <a:pt x="182" y="139"/>
                  </a:lnTo>
                  <a:lnTo>
                    <a:pt x="178" y="145"/>
                  </a:lnTo>
                  <a:lnTo>
                    <a:pt x="171" y="150"/>
                  </a:lnTo>
                  <a:lnTo>
                    <a:pt x="163" y="156"/>
                  </a:lnTo>
                  <a:lnTo>
                    <a:pt x="154" y="158"/>
                  </a:lnTo>
                  <a:lnTo>
                    <a:pt x="144" y="162"/>
                  </a:lnTo>
                  <a:lnTo>
                    <a:pt x="135" y="162"/>
                  </a:lnTo>
                  <a:lnTo>
                    <a:pt x="125" y="162"/>
                  </a:lnTo>
                  <a:lnTo>
                    <a:pt x="114" y="160"/>
                  </a:lnTo>
                  <a:lnTo>
                    <a:pt x="104" y="158"/>
                  </a:lnTo>
                  <a:lnTo>
                    <a:pt x="93" y="154"/>
                  </a:lnTo>
                  <a:lnTo>
                    <a:pt x="83" y="150"/>
                  </a:lnTo>
                  <a:lnTo>
                    <a:pt x="74" y="145"/>
                  </a:lnTo>
                  <a:lnTo>
                    <a:pt x="66" y="141"/>
                  </a:lnTo>
                  <a:lnTo>
                    <a:pt x="57" y="133"/>
                  </a:lnTo>
                  <a:lnTo>
                    <a:pt x="49" y="129"/>
                  </a:lnTo>
                  <a:lnTo>
                    <a:pt x="42" y="122"/>
                  </a:lnTo>
                  <a:lnTo>
                    <a:pt x="34" y="116"/>
                  </a:lnTo>
                  <a:lnTo>
                    <a:pt x="23" y="103"/>
                  </a:lnTo>
                  <a:lnTo>
                    <a:pt x="15" y="89"/>
                  </a:lnTo>
                  <a:lnTo>
                    <a:pt x="9" y="82"/>
                  </a:lnTo>
                  <a:lnTo>
                    <a:pt x="5" y="76"/>
                  </a:lnTo>
                  <a:lnTo>
                    <a:pt x="4" y="67"/>
                  </a:lnTo>
                  <a:lnTo>
                    <a:pt x="2" y="61"/>
                  </a:lnTo>
                  <a:lnTo>
                    <a:pt x="0" y="53"/>
                  </a:lnTo>
                  <a:lnTo>
                    <a:pt x="0" y="44"/>
                  </a:lnTo>
                  <a:lnTo>
                    <a:pt x="0" y="36"/>
                  </a:lnTo>
                  <a:lnTo>
                    <a:pt x="2" y="30"/>
                  </a:lnTo>
                  <a:lnTo>
                    <a:pt x="2" y="23"/>
                  </a:lnTo>
                  <a:lnTo>
                    <a:pt x="4" y="13"/>
                  </a:lnTo>
                  <a:lnTo>
                    <a:pt x="5" y="6"/>
                  </a:lnTo>
                  <a:lnTo>
                    <a:pt x="11" y="0"/>
                  </a:lnTo>
                  <a:close/>
                </a:path>
              </a:pathLst>
            </a:custGeom>
            <a:solidFill>
              <a:srgbClr val="FFD6C9"/>
            </a:solidFill>
            <a:ln w="9525">
              <a:noFill/>
              <a:round/>
              <a:headEnd/>
              <a:tailEnd/>
            </a:ln>
          </p:spPr>
          <p:txBody>
            <a:bodyPr/>
            <a:lstStyle/>
            <a:p>
              <a:endParaRPr lang="fa-IR"/>
            </a:p>
          </p:txBody>
        </p:sp>
        <p:sp>
          <p:nvSpPr>
            <p:cNvPr id="21522" name="Freeform 12"/>
            <p:cNvSpPr>
              <a:spLocks/>
            </p:cNvSpPr>
            <p:nvPr/>
          </p:nvSpPr>
          <p:spPr bwMode="auto">
            <a:xfrm>
              <a:off x="3740" y="1578"/>
              <a:ext cx="70" cy="121"/>
            </a:xfrm>
            <a:custGeom>
              <a:avLst/>
              <a:gdLst>
                <a:gd name="T0" fmla="*/ 23 w 141"/>
                <a:gd name="T1" fmla="*/ 0 h 241"/>
                <a:gd name="T2" fmla="*/ 34 w 141"/>
                <a:gd name="T3" fmla="*/ 3 h 241"/>
                <a:gd name="T4" fmla="*/ 44 w 141"/>
                <a:gd name="T5" fmla="*/ 9 h 241"/>
                <a:gd name="T6" fmla="*/ 53 w 141"/>
                <a:gd name="T7" fmla="*/ 13 h 241"/>
                <a:gd name="T8" fmla="*/ 65 w 141"/>
                <a:gd name="T9" fmla="*/ 21 h 241"/>
                <a:gd name="T10" fmla="*/ 72 w 141"/>
                <a:gd name="T11" fmla="*/ 26 h 241"/>
                <a:gd name="T12" fmla="*/ 80 w 141"/>
                <a:gd name="T13" fmla="*/ 32 h 241"/>
                <a:gd name="T14" fmla="*/ 87 w 141"/>
                <a:gd name="T15" fmla="*/ 40 h 241"/>
                <a:gd name="T16" fmla="*/ 95 w 141"/>
                <a:gd name="T17" fmla="*/ 49 h 241"/>
                <a:gd name="T18" fmla="*/ 101 w 141"/>
                <a:gd name="T19" fmla="*/ 59 h 241"/>
                <a:gd name="T20" fmla="*/ 106 w 141"/>
                <a:gd name="T21" fmla="*/ 68 h 241"/>
                <a:gd name="T22" fmla="*/ 112 w 141"/>
                <a:gd name="T23" fmla="*/ 80 h 241"/>
                <a:gd name="T24" fmla="*/ 118 w 141"/>
                <a:gd name="T25" fmla="*/ 93 h 241"/>
                <a:gd name="T26" fmla="*/ 124 w 141"/>
                <a:gd name="T27" fmla="*/ 104 h 241"/>
                <a:gd name="T28" fmla="*/ 127 w 141"/>
                <a:gd name="T29" fmla="*/ 116 h 241"/>
                <a:gd name="T30" fmla="*/ 133 w 141"/>
                <a:gd name="T31" fmla="*/ 129 h 241"/>
                <a:gd name="T32" fmla="*/ 137 w 141"/>
                <a:gd name="T33" fmla="*/ 142 h 241"/>
                <a:gd name="T34" fmla="*/ 137 w 141"/>
                <a:gd name="T35" fmla="*/ 156 h 241"/>
                <a:gd name="T36" fmla="*/ 139 w 141"/>
                <a:gd name="T37" fmla="*/ 167 h 241"/>
                <a:gd name="T38" fmla="*/ 141 w 141"/>
                <a:gd name="T39" fmla="*/ 180 h 241"/>
                <a:gd name="T40" fmla="*/ 141 w 141"/>
                <a:gd name="T41" fmla="*/ 194 h 241"/>
                <a:gd name="T42" fmla="*/ 141 w 141"/>
                <a:gd name="T43" fmla="*/ 205 h 241"/>
                <a:gd name="T44" fmla="*/ 141 w 141"/>
                <a:gd name="T45" fmla="*/ 218 h 241"/>
                <a:gd name="T46" fmla="*/ 141 w 141"/>
                <a:gd name="T47" fmla="*/ 230 h 241"/>
                <a:gd name="T48" fmla="*/ 141 w 141"/>
                <a:gd name="T49" fmla="*/ 241 h 241"/>
                <a:gd name="T50" fmla="*/ 127 w 141"/>
                <a:gd name="T51" fmla="*/ 237 h 241"/>
                <a:gd name="T52" fmla="*/ 118 w 141"/>
                <a:gd name="T53" fmla="*/ 233 h 241"/>
                <a:gd name="T54" fmla="*/ 108 w 141"/>
                <a:gd name="T55" fmla="*/ 228 h 241"/>
                <a:gd name="T56" fmla="*/ 99 w 141"/>
                <a:gd name="T57" fmla="*/ 222 h 241"/>
                <a:gd name="T58" fmla="*/ 89 w 141"/>
                <a:gd name="T59" fmla="*/ 214 h 241"/>
                <a:gd name="T60" fmla="*/ 80 w 141"/>
                <a:gd name="T61" fmla="*/ 209 h 241"/>
                <a:gd name="T62" fmla="*/ 72 w 141"/>
                <a:gd name="T63" fmla="*/ 201 h 241"/>
                <a:gd name="T64" fmla="*/ 65 w 141"/>
                <a:gd name="T65" fmla="*/ 195 h 241"/>
                <a:gd name="T66" fmla="*/ 57 w 141"/>
                <a:gd name="T67" fmla="*/ 188 h 241"/>
                <a:gd name="T68" fmla="*/ 47 w 141"/>
                <a:gd name="T69" fmla="*/ 178 h 241"/>
                <a:gd name="T70" fmla="*/ 40 w 141"/>
                <a:gd name="T71" fmla="*/ 171 h 241"/>
                <a:gd name="T72" fmla="*/ 32 w 141"/>
                <a:gd name="T73" fmla="*/ 165 h 241"/>
                <a:gd name="T74" fmla="*/ 25 w 141"/>
                <a:gd name="T75" fmla="*/ 157 h 241"/>
                <a:gd name="T76" fmla="*/ 15 w 141"/>
                <a:gd name="T77" fmla="*/ 152 h 241"/>
                <a:gd name="T78" fmla="*/ 8 w 141"/>
                <a:gd name="T79" fmla="*/ 144 h 241"/>
                <a:gd name="T80" fmla="*/ 0 w 141"/>
                <a:gd name="T81" fmla="*/ 140 h 241"/>
                <a:gd name="T82" fmla="*/ 2 w 141"/>
                <a:gd name="T83" fmla="*/ 131 h 241"/>
                <a:gd name="T84" fmla="*/ 4 w 141"/>
                <a:gd name="T85" fmla="*/ 123 h 241"/>
                <a:gd name="T86" fmla="*/ 4 w 141"/>
                <a:gd name="T87" fmla="*/ 114 h 241"/>
                <a:gd name="T88" fmla="*/ 4 w 141"/>
                <a:gd name="T89" fmla="*/ 104 h 241"/>
                <a:gd name="T90" fmla="*/ 4 w 141"/>
                <a:gd name="T91" fmla="*/ 95 h 241"/>
                <a:gd name="T92" fmla="*/ 4 w 141"/>
                <a:gd name="T93" fmla="*/ 85 h 241"/>
                <a:gd name="T94" fmla="*/ 4 w 141"/>
                <a:gd name="T95" fmla="*/ 76 h 241"/>
                <a:gd name="T96" fmla="*/ 4 w 141"/>
                <a:gd name="T97" fmla="*/ 66 h 241"/>
                <a:gd name="T98" fmla="*/ 4 w 141"/>
                <a:gd name="T99" fmla="*/ 57 h 241"/>
                <a:gd name="T100" fmla="*/ 4 w 141"/>
                <a:gd name="T101" fmla="*/ 47 h 241"/>
                <a:gd name="T102" fmla="*/ 4 w 141"/>
                <a:gd name="T103" fmla="*/ 38 h 241"/>
                <a:gd name="T104" fmla="*/ 6 w 141"/>
                <a:gd name="T105" fmla="*/ 30 h 241"/>
                <a:gd name="T106" fmla="*/ 8 w 141"/>
                <a:gd name="T107" fmla="*/ 21 h 241"/>
                <a:gd name="T108" fmla="*/ 11 w 141"/>
                <a:gd name="T109" fmla="*/ 13 h 241"/>
                <a:gd name="T110" fmla="*/ 15 w 141"/>
                <a:gd name="T111" fmla="*/ 5 h 241"/>
                <a:gd name="T112" fmla="*/ 23 w 141"/>
                <a:gd name="T113" fmla="*/ 0 h 241"/>
                <a:gd name="T114" fmla="*/ 23 w 141"/>
                <a:gd name="T115" fmla="*/ 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
                <a:gd name="T175" fmla="*/ 0 h 241"/>
                <a:gd name="T176" fmla="*/ 141 w 141"/>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 h="241">
                  <a:moveTo>
                    <a:pt x="23" y="0"/>
                  </a:moveTo>
                  <a:lnTo>
                    <a:pt x="34" y="3"/>
                  </a:lnTo>
                  <a:lnTo>
                    <a:pt x="44" y="9"/>
                  </a:lnTo>
                  <a:lnTo>
                    <a:pt x="53" y="13"/>
                  </a:lnTo>
                  <a:lnTo>
                    <a:pt x="65" y="21"/>
                  </a:lnTo>
                  <a:lnTo>
                    <a:pt x="72" y="26"/>
                  </a:lnTo>
                  <a:lnTo>
                    <a:pt x="80" y="32"/>
                  </a:lnTo>
                  <a:lnTo>
                    <a:pt x="87" y="40"/>
                  </a:lnTo>
                  <a:lnTo>
                    <a:pt x="95" y="49"/>
                  </a:lnTo>
                  <a:lnTo>
                    <a:pt x="101" y="59"/>
                  </a:lnTo>
                  <a:lnTo>
                    <a:pt x="106" y="68"/>
                  </a:lnTo>
                  <a:lnTo>
                    <a:pt x="112" y="80"/>
                  </a:lnTo>
                  <a:lnTo>
                    <a:pt x="118" y="93"/>
                  </a:lnTo>
                  <a:lnTo>
                    <a:pt x="124" y="104"/>
                  </a:lnTo>
                  <a:lnTo>
                    <a:pt x="127" y="116"/>
                  </a:lnTo>
                  <a:lnTo>
                    <a:pt x="133" y="129"/>
                  </a:lnTo>
                  <a:lnTo>
                    <a:pt x="137" y="142"/>
                  </a:lnTo>
                  <a:lnTo>
                    <a:pt x="137" y="156"/>
                  </a:lnTo>
                  <a:lnTo>
                    <a:pt x="139" y="167"/>
                  </a:lnTo>
                  <a:lnTo>
                    <a:pt x="141" y="180"/>
                  </a:lnTo>
                  <a:lnTo>
                    <a:pt x="141" y="194"/>
                  </a:lnTo>
                  <a:lnTo>
                    <a:pt x="141" y="205"/>
                  </a:lnTo>
                  <a:lnTo>
                    <a:pt x="141" y="218"/>
                  </a:lnTo>
                  <a:lnTo>
                    <a:pt x="141" y="230"/>
                  </a:lnTo>
                  <a:lnTo>
                    <a:pt x="141" y="241"/>
                  </a:lnTo>
                  <a:lnTo>
                    <a:pt x="127" y="237"/>
                  </a:lnTo>
                  <a:lnTo>
                    <a:pt x="118" y="233"/>
                  </a:lnTo>
                  <a:lnTo>
                    <a:pt x="108" y="228"/>
                  </a:lnTo>
                  <a:lnTo>
                    <a:pt x="99" y="222"/>
                  </a:lnTo>
                  <a:lnTo>
                    <a:pt x="89" y="214"/>
                  </a:lnTo>
                  <a:lnTo>
                    <a:pt x="80" y="209"/>
                  </a:lnTo>
                  <a:lnTo>
                    <a:pt x="72" y="201"/>
                  </a:lnTo>
                  <a:lnTo>
                    <a:pt x="65" y="195"/>
                  </a:lnTo>
                  <a:lnTo>
                    <a:pt x="57" y="188"/>
                  </a:lnTo>
                  <a:lnTo>
                    <a:pt x="47" y="178"/>
                  </a:lnTo>
                  <a:lnTo>
                    <a:pt x="40" y="171"/>
                  </a:lnTo>
                  <a:lnTo>
                    <a:pt x="32" y="165"/>
                  </a:lnTo>
                  <a:lnTo>
                    <a:pt x="25" y="157"/>
                  </a:lnTo>
                  <a:lnTo>
                    <a:pt x="15" y="152"/>
                  </a:lnTo>
                  <a:lnTo>
                    <a:pt x="8" y="144"/>
                  </a:lnTo>
                  <a:lnTo>
                    <a:pt x="0" y="140"/>
                  </a:lnTo>
                  <a:lnTo>
                    <a:pt x="2" y="131"/>
                  </a:lnTo>
                  <a:lnTo>
                    <a:pt x="4" y="123"/>
                  </a:lnTo>
                  <a:lnTo>
                    <a:pt x="4" y="114"/>
                  </a:lnTo>
                  <a:lnTo>
                    <a:pt x="4" y="104"/>
                  </a:lnTo>
                  <a:lnTo>
                    <a:pt x="4" y="95"/>
                  </a:lnTo>
                  <a:lnTo>
                    <a:pt x="4" y="85"/>
                  </a:lnTo>
                  <a:lnTo>
                    <a:pt x="4" y="76"/>
                  </a:lnTo>
                  <a:lnTo>
                    <a:pt x="4" y="66"/>
                  </a:lnTo>
                  <a:lnTo>
                    <a:pt x="4" y="57"/>
                  </a:lnTo>
                  <a:lnTo>
                    <a:pt x="4" y="47"/>
                  </a:lnTo>
                  <a:lnTo>
                    <a:pt x="4" y="38"/>
                  </a:lnTo>
                  <a:lnTo>
                    <a:pt x="6" y="30"/>
                  </a:lnTo>
                  <a:lnTo>
                    <a:pt x="8" y="21"/>
                  </a:lnTo>
                  <a:lnTo>
                    <a:pt x="11" y="13"/>
                  </a:lnTo>
                  <a:lnTo>
                    <a:pt x="15" y="5"/>
                  </a:lnTo>
                  <a:lnTo>
                    <a:pt x="23" y="0"/>
                  </a:lnTo>
                  <a:close/>
                </a:path>
              </a:pathLst>
            </a:custGeom>
            <a:solidFill>
              <a:srgbClr val="E6E6FF"/>
            </a:solidFill>
            <a:ln w="9525">
              <a:noFill/>
              <a:round/>
              <a:headEnd/>
              <a:tailEnd/>
            </a:ln>
          </p:spPr>
          <p:txBody>
            <a:bodyPr/>
            <a:lstStyle/>
            <a:p>
              <a:endParaRPr lang="fa-IR"/>
            </a:p>
          </p:txBody>
        </p:sp>
        <p:sp>
          <p:nvSpPr>
            <p:cNvPr id="21523" name="Freeform 13"/>
            <p:cNvSpPr>
              <a:spLocks/>
            </p:cNvSpPr>
            <p:nvPr/>
          </p:nvSpPr>
          <p:spPr bwMode="auto">
            <a:xfrm>
              <a:off x="3752" y="1600"/>
              <a:ext cx="385" cy="431"/>
            </a:xfrm>
            <a:custGeom>
              <a:avLst/>
              <a:gdLst>
                <a:gd name="T0" fmla="*/ 378 w 770"/>
                <a:gd name="T1" fmla="*/ 152 h 862"/>
                <a:gd name="T2" fmla="*/ 532 w 770"/>
                <a:gd name="T3" fmla="*/ 445 h 862"/>
                <a:gd name="T4" fmla="*/ 616 w 770"/>
                <a:gd name="T5" fmla="*/ 525 h 862"/>
                <a:gd name="T6" fmla="*/ 707 w 770"/>
                <a:gd name="T7" fmla="*/ 605 h 862"/>
                <a:gd name="T8" fmla="*/ 758 w 770"/>
                <a:gd name="T9" fmla="*/ 736 h 862"/>
                <a:gd name="T10" fmla="*/ 756 w 770"/>
                <a:gd name="T11" fmla="*/ 816 h 862"/>
                <a:gd name="T12" fmla="*/ 684 w 770"/>
                <a:gd name="T13" fmla="*/ 852 h 862"/>
                <a:gd name="T14" fmla="*/ 652 w 770"/>
                <a:gd name="T15" fmla="*/ 831 h 862"/>
                <a:gd name="T16" fmla="*/ 665 w 770"/>
                <a:gd name="T17" fmla="*/ 793 h 862"/>
                <a:gd name="T18" fmla="*/ 608 w 770"/>
                <a:gd name="T19" fmla="*/ 833 h 862"/>
                <a:gd name="T20" fmla="*/ 583 w 770"/>
                <a:gd name="T21" fmla="*/ 793 h 862"/>
                <a:gd name="T22" fmla="*/ 618 w 770"/>
                <a:gd name="T23" fmla="*/ 723 h 862"/>
                <a:gd name="T24" fmla="*/ 570 w 770"/>
                <a:gd name="T25" fmla="*/ 723 h 862"/>
                <a:gd name="T26" fmla="*/ 498 w 770"/>
                <a:gd name="T27" fmla="*/ 763 h 862"/>
                <a:gd name="T28" fmla="*/ 475 w 770"/>
                <a:gd name="T29" fmla="*/ 740 h 862"/>
                <a:gd name="T30" fmla="*/ 536 w 770"/>
                <a:gd name="T31" fmla="*/ 681 h 862"/>
                <a:gd name="T32" fmla="*/ 528 w 770"/>
                <a:gd name="T33" fmla="*/ 607 h 862"/>
                <a:gd name="T34" fmla="*/ 464 w 770"/>
                <a:gd name="T35" fmla="*/ 656 h 862"/>
                <a:gd name="T36" fmla="*/ 401 w 770"/>
                <a:gd name="T37" fmla="*/ 710 h 862"/>
                <a:gd name="T38" fmla="*/ 374 w 770"/>
                <a:gd name="T39" fmla="*/ 683 h 862"/>
                <a:gd name="T40" fmla="*/ 429 w 770"/>
                <a:gd name="T41" fmla="*/ 632 h 862"/>
                <a:gd name="T42" fmla="*/ 460 w 770"/>
                <a:gd name="T43" fmla="*/ 584 h 862"/>
                <a:gd name="T44" fmla="*/ 407 w 770"/>
                <a:gd name="T45" fmla="*/ 614 h 862"/>
                <a:gd name="T46" fmla="*/ 346 w 770"/>
                <a:gd name="T47" fmla="*/ 647 h 862"/>
                <a:gd name="T48" fmla="*/ 302 w 770"/>
                <a:gd name="T49" fmla="*/ 637 h 862"/>
                <a:gd name="T50" fmla="*/ 350 w 770"/>
                <a:gd name="T51" fmla="*/ 582 h 862"/>
                <a:gd name="T52" fmla="*/ 441 w 770"/>
                <a:gd name="T53" fmla="*/ 498 h 862"/>
                <a:gd name="T54" fmla="*/ 443 w 770"/>
                <a:gd name="T55" fmla="*/ 390 h 862"/>
                <a:gd name="T56" fmla="*/ 420 w 770"/>
                <a:gd name="T57" fmla="*/ 436 h 862"/>
                <a:gd name="T58" fmla="*/ 399 w 770"/>
                <a:gd name="T59" fmla="*/ 497 h 862"/>
                <a:gd name="T60" fmla="*/ 372 w 770"/>
                <a:gd name="T61" fmla="*/ 512 h 862"/>
                <a:gd name="T62" fmla="*/ 388 w 770"/>
                <a:gd name="T63" fmla="*/ 455 h 862"/>
                <a:gd name="T64" fmla="*/ 380 w 770"/>
                <a:gd name="T65" fmla="*/ 422 h 862"/>
                <a:gd name="T66" fmla="*/ 361 w 770"/>
                <a:gd name="T67" fmla="*/ 476 h 862"/>
                <a:gd name="T68" fmla="*/ 330 w 770"/>
                <a:gd name="T69" fmla="*/ 521 h 862"/>
                <a:gd name="T70" fmla="*/ 340 w 770"/>
                <a:gd name="T71" fmla="*/ 400 h 862"/>
                <a:gd name="T72" fmla="*/ 353 w 770"/>
                <a:gd name="T73" fmla="*/ 278 h 862"/>
                <a:gd name="T74" fmla="*/ 327 w 770"/>
                <a:gd name="T75" fmla="*/ 286 h 862"/>
                <a:gd name="T76" fmla="*/ 281 w 770"/>
                <a:gd name="T77" fmla="*/ 350 h 862"/>
                <a:gd name="T78" fmla="*/ 268 w 770"/>
                <a:gd name="T79" fmla="*/ 287 h 862"/>
                <a:gd name="T80" fmla="*/ 272 w 770"/>
                <a:gd name="T81" fmla="*/ 183 h 862"/>
                <a:gd name="T82" fmla="*/ 264 w 770"/>
                <a:gd name="T83" fmla="*/ 124 h 862"/>
                <a:gd name="T84" fmla="*/ 215 w 770"/>
                <a:gd name="T85" fmla="*/ 73 h 862"/>
                <a:gd name="T86" fmla="*/ 215 w 770"/>
                <a:gd name="T87" fmla="*/ 185 h 862"/>
                <a:gd name="T88" fmla="*/ 192 w 770"/>
                <a:gd name="T89" fmla="*/ 295 h 862"/>
                <a:gd name="T90" fmla="*/ 215 w 770"/>
                <a:gd name="T91" fmla="*/ 451 h 862"/>
                <a:gd name="T92" fmla="*/ 205 w 770"/>
                <a:gd name="T93" fmla="*/ 622 h 862"/>
                <a:gd name="T94" fmla="*/ 116 w 770"/>
                <a:gd name="T95" fmla="*/ 613 h 862"/>
                <a:gd name="T96" fmla="*/ 57 w 770"/>
                <a:gd name="T97" fmla="*/ 424 h 862"/>
                <a:gd name="T98" fmla="*/ 7 w 770"/>
                <a:gd name="T99" fmla="*/ 261 h 862"/>
                <a:gd name="T100" fmla="*/ 81 w 770"/>
                <a:gd name="T101" fmla="*/ 291 h 862"/>
                <a:gd name="T102" fmla="*/ 146 w 770"/>
                <a:gd name="T103" fmla="*/ 278 h 862"/>
                <a:gd name="T104" fmla="*/ 156 w 770"/>
                <a:gd name="T105" fmla="*/ 162 h 862"/>
                <a:gd name="T106" fmla="*/ 140 w 770"/>
                <a:gd name="T107" fmla="*/ 46 h 8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0"/>
                <a:gd name="T163" fmla="*/ 0 h 862"/>
                <a:gd name="T164" fmla="*/ 770 w 770"/>
                <a:gd name="T165" fmla="*/ 862 h 8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0" h="862">
                  <a:moveTo>
                    <a:pt x="154" y="0"/>
                  </a:moveTo>
                  <a:lnTo>
                    <a:pt x="203" y="10"/>
                  </a:lnTo>
                  <a:lnTo>
                    <a:pt x="249" y="31"/>
                  </a:lnTo>
                  <a:lnTo>
                    <a:pt x="287" y="56"/>
                  </a:lnTo>
                  <a:lnTo>
                    <a:pt x="321" y="84"/>
                  </a:lnTo>
                  <a:lnTo>
                    <a:pt x="351" y="116"/>
                  </a:lnTo>
                  <a:lnTo>
                    <a:pt x="378" y="152"/>
                  </a:lnTo>
                  <a:lnTo>
                    <a:pt x="401" y="190"/>
                  </a:lnTo>
                  <a:lnTo>
                    <a:pt x="426" y="234"/>
                  </a:lnTo>
                  <a:lnTo>
                    <a:pt x="446" y="274"/>
                  </a:lnTo>
                  <a:lnTo>
                    <a:pt x="465" y="320"/>
                  </a:lnTo>
                  <a:lnTo>
                    <a:pt x="486" y="362"/>
                  </a:lnTo>
                  <a:lnTo>
                    <a:pt x="509" y="405"/>
                  </a:lnTo>
                  <a:lnTo>
                    <a:pt x="532" y="445"/>
                  </a:lnTo>
                  <a:lnTo>
                    <a:pt x="559" y="485"/>
                  </a:lnTo>
                  <a:lnTo>
                    <a:pt x="589" y="523"/>
                  </a:lnTo>
                  <a:lnTo>
                    <a:pt x="623" y="559"/>
                  </a:lnTo>
                  <a:lnTo>
                    <a:pt x="627" y="548"/>
                  </a:lnTo>
                  <a:lnTo>
                    <a:pt x="625" y="540"/>
                  </a:lnTo>
                  <a:lnTo>
                    <a:pt x="620" y="531"/>
                  </a:lnTo>
                  <a:lnTo>
                    <a:pt x="616" y="525"/>
                  </a:lnTo>
                  <a:lnTo>
                    <a:pt x="631" y="529"/>
                  </a:lnTo>
                  <a:lnTo>
                    <a:pt x="648" y="537"/>
                  </a:lnTo>
                  <a:lnTo>
                    <a:pt x="661" y="546"/>
                  </a:lnTo>
                  <a:lnTo>
                    <a:pt x="675" y="559"/>
                  </a:lnTo>
                  <a:lnTo>
                    <a:pt x="686" y="573"/>
                  </a:lnTo>
                  <a:lnTo>
                    <a:pt x="697" y="588"/>
                  </a:lnTo>
                  <a:lnTo>
                    <a:pt x="707" y="605"/>
                  </a:lnTo>
                  <a:lnTo>
                    <a:pt x="718" y="624"/>
                  </a:lnTo>
                  <a:lnTo>
                    <a:pt x="726" y="641"/>
                  </a:lnTo>
                  <a:lnTo>
                    <a:pt x="734" y="660"/>
                  </a:lnTo>
                  <a:lnTo>
                    <a:pt x="741" y="677"/>
                  </a:lnTo>
                  <a:lnTo>
                    <a:pt x="747" y="698"/>
                  </a:lnTo>
                  <a:lnTo>
                    <a:pt x="753" y="717"/>
                  </a:lnTo>
                  <a:lnTo>
                    <a:pt x="758" y="736"/>
                  </a:lnTo>
                  <a:lnTo>
                    <a:pt x="762" y="753"/>
                  </a:lnTo>
                  <a:lnTo>
                    <a:pt x="768" y="772"/>
                  </a:lnTo>
                  <a:lnTo>
                    <a:pt x="768" y="782"/>
                  </a:lnTo>
                  <a:lnTo>
                    <a:pt x="770" y="791"/>
                  </a:lnTo>
                  <a:lnTo>
                    <a:pt x="766" y="799"/>
                  </a:lnTo>
                  <a:lnTo>
                    <a:pt x="762" y="808"/>
                  </a:lnTo>
                  <a:lnTo>
                    <a:pt x="756" y="816"/>
                  </a:lnTo>
                  <a:lnTo>
                    <a:pt x="749" y="822"/>
                  </a:lnTo>
                  <a:lnTo>
                    <a:pt x="739" y="829"/>
                  </a:lnTo>
                  <a:lnTo>
                    <a:pt x="732" y="835"/>
                  </a:lnTo>
                  <a:lnTo>
                    <a:pt x="718" y="839"/>
                  </a:lnTo>
                  <a:lnTo>
                    <a:pt x="707" y="844"/>
                  </a:lnTo>
                  <a:lnTo>
                    <a:pt x="696" y="848"/>
                  </a:lnTo>
                  <a:lnTo>
                    <a:pt x="684" y="852"/>
                  </a:lnTo>
                  <a:lnTo>
                    <a:pt x="673" y="854"/>
                  </a:lnTo>
                  <a:lnTo>
                    <a:pt x="661" y="858"/>
                  </a:lnTo>
                  <a:lnTo>
                    <a:pt x="650" y="860"/>
                  </a:lnTo>
                  <a:lnTo>
                    <a:pt x="642" y="862"/>
                  </a:lnTo>
                  <a:lnTo>
                    <a:pt x="640" y="850"/>
                  </a:lnTo>
                  <a:lnTo>
                    <a:pt x="646" y="841"/>
                  </a:lnTo>
                  <a:lnTo>
                    <a:pt x="652" y="831"/>
                  </a:lnTo>
                  <a:lnTo>
                    <a:pt x="663" y="824"/>
                  </a:lnTo>
                  <a:lnTo>
                    <a:pt x="671" y="814"/>
                  </a:lnTo>
                  <a:lnTo>
                    <a:pt x="678" y="805"/>
                  </a:lnTo>
                  <a:lnTo>
                    <a:pt x="684" y="795"/>
                  </a:lnTo>
                  <a:lnTo>
                    <a:pt x="688" y="786"/>
                  </a:lnTo>
                  <a:lnTo>
                    <a:pt x="675" y="787"/>
                  </a:lnTo>
                  <a:lnTo>
                    <a:pt x="665" y="793"/>
                  </a:lnTo>
                  <a:lnTo>
                    <a:pt x="658" y="799"/>
                  </a:lnTo>
                  <a:lnTo>
                    <a:pt x="650" y="808"/>
                  </a:lnTo>
                  <a:lnTo>
                    <a:pt x="642" y="816"/>
                  </a:lnTo>
                  <a:lnTo>
                    <a:pt x="633" y="825"/>
                  </a:lnTo>
                  <a:lnTo>
                    <a:pt x="625" y="833"/>
                  </a:lnTo>
                  <a:lnTo>
                    <a:pt x="620" y="843"/>
                  </a:lnTo>
                  <a:lnTo>
                    <a:pt x="608" y="833"/>
                  </a:lnTo>
                  <a:lnTo>
                    <a:pt x="599" y="824"/>
                  </a:lnTo>
                  <a:lnTo>
                    <a:pt x="585" y="820"/>
                  </a:lnTo>
                  <a:lnTo>
                    <a:pt x="576" y="825"/>
                  </a:lnTo>
                  <a:lnTo>
                    <a:pt x="574" y="818"/>
                  </a:lnTo>
                  <a:lnTo>
                    <a:pt x="576" y="812"/>
                  </a:lnTo>
                  <a:lnTo>
                    <a:pt x="578" y="803"/>
                  </a:lnTo>
                  <a:lnTo>
                    <a:pt x="583" y="793"/>
                  </a:lnTo>
                  <a:lnTo>
                    <a:pt x="589" y="782"/>
                  </a:lnTo>
                  <a:lnTo>
                    <a:pt x="595" y="772"/>
                  </a:lnTo>
                  <a:lnTo>
                    <a:pt x="602" y="761"/>
                  </a:lnTo>
                  <a:lnTo>
                    <a:pt x="608" y="751"/>
                  </a:lnTo>
                  <a:lnTo>
                    <a:pt x="612" y="740"/>
                  </a:lnTo>
                  <a:lnTo>
                    <a:pt x="616" y="732"/>
                  </a:lnTo>
                  <a:lnTo>
                    <a:pt x="618" y="723"/>
                  </a:lnTo>
                  <a:lnTo>
                    <a:pt x="618" y="715"/>
                  </a:lnTo>
                  <a:lnTo>
                    <a:pt x="614" y="710"/>
                  </a:lnTo>
                  <a:lnTo>
                    <a:pt x="606" y="706"/>
                  </a:lnTo>
                  <a:lnTo>
                    <a:pt x="595" y="704"/>
                  </a:lnTo>
                  <a:lnTo>
                    <a:pt x="580" y="706"/>
                  </a:lnTo>
                  <a:lnTo>
                    <a:pt x="576" y="713"/>
                  </a:lnTo>
                  <a:lnTo>
                    <a:pt x="570" y="723"/>
                  </a:lnTo>
                  <a:lnTo>
                    <a:pt x="562" y="732"/>
                  </a:lnTo>
                  <a:lnTo>
                    <a:pt x="553" y="740"/>
                  </a:lnTo>
                  <a:lnTo>
                    <a:pt x="542" y="746"/>
                  </a:lnTo>
                  <a:lnTo>
                    <a:pt x="530" y="751"/>
                  </a:lnTo>
                  <a:lnTo>
                    <a:pt x="521" y="757"/>
                  </a:lnTo>
                  <a:lnTo>
                    <a:pt x="509" y="763"/>
                  </a:lnTo>
                  <a:lnTo>
                    <a:pt x="498" y="763"/>
                  </a:lnTo>
                  <a:lnTo>
                    <a:pt x="486" y="767"/>
                  </a:lnTo>
                  <a:lnTo>
                    <a:pt x="477" y="767"/>
                  </a:lnTo>
                  <a:lnTo>
                    <a:pt x="469" y="767"/>
                  </a:lnTo>
                  <a:lnTo>
                    <a:pt x="458" y="763"/>
                  </a:lnTo>
                  <a:lnTo>
                    <a:pt x="456" y="755"/>
                  </a:lnTo>
                  <a:lnTo>
                    <a:pt x="464" y="748"/>
                  </a:lnTo>
                  <a:lnTo>
                    <a:pt x="475" y="740"/>
                  </a:lnTo>
                  <a:lnTo>
                    <a:pt x="486" y="732"/>
                  </a:lnTo>
                  <a:lnTo>
                    <a:pt x="496" y="723"/>
                  </a:lnTo>
                  <a:lnTo>
                    <a:pt x="505" y="713"/>
                  </a:lnTo>
                  <a:lnTo>
                    <a:pt x="515" y="706"/>
                  </a:lnTo>
                  <a:lnTo>
                    <a:pt x="523" y="698"/>
                  </a:lnTo>
                  <a:lnTo>
                    <a:pt x="532" y="690"/>
                  </a:lnTo>
                  <a:lnTo>
                    <a:pt x="536" y="681"/>
                  </a:lnTo>
                  <a:lnTo>
                    <a:pt x="542" y="671"/>
                  </a:lnTo>
                  <a:lnTo>
                    <a:pt x="545" y="660"/>
                  </a:lnTo>
                  <a:lnTo>
                    <a:pt x="545" y="651"/>
                  </a:lnTo>
                  <a:lnTo>
                    <a:pt x="545" y="639"/>
                  </a:lnTo>
                  <a:lnTo>
                    <a:pt x="542" y="630"/>
                  </a:lnTo>
                  <a:lnTo>
                    <a:pt x="536" y="616"/>
                  </a:lnTo>
                  <a:lnTo>
                    <a:pt x="528" y="607"/>
                  </a:lnTo>
                  <a:lnTo>
                    <a:pt x="521" y="607"/>
                  </a:lnTo>
                  <a:lnTo>
                    <a:pt x="513" y="611"/>
                  </a:lnTo>
                  <a:lnTo>
                    <a:pt x="505" y="614"/>
                  </a:lnTo>
                  <a:lnTo>
                    <a:pt x="500" y="620"/>
                  </a:lnTo>
                  <a:lnTo>
                    <a:pt x="488" y="630"/>
                  </a:lnTo>
                  <a:lnTo>
                    <a:pt x="477" y="645"/>
                  </a:lnTo>
                  <a:lnTo>
                    <a:pt x="464" y="656"/>
                  </a:lnTo>
                  <a:lnTo>
                    <a:pt x="454" y="671"/>
                  </a:lnTo>
                  <a:lnTo>
                    <a:pt x="443" y="685"/>
                  </a:lnTo>
                  <a:lnTo>
                    <a:pt x="429" y="696"/>
                  </a:lnTo>
                  <a:lnTo>
                    <a:pt x="424" y="700"/>
                  </a:lnTo>
                  <a:lnTo>
                    <a:pt x="416" y="704"/>
                  </a:lnTo>
                  <a:lnTo>
                    <a:pt x="408" y="706"/>
                  </a:lnTo>
                  <a:lnTo>
                    <a:pt x="401" y="710"/>
                  </a:lnTo>
                  <a:lnTo>
                    <a:pt x="393" y="710"/>
                  </a:lnTo>
                  <a:lnTo>
                    <a:pt x="386" y="710"/>
                  </a:lnTo>
                  <a:lnTo>
                    <a:pt x="374" y="708"/>
                  </a:lnTo>
                  <a:lnTo>
                    <a:pt x="367" y="706"/>
                  </a:lnTo>
                  <a:lnTo>
                    <a:pt x="367" y="698"/>
                  </a:lnTo>
                  <a:lnTo>
                    <a:pt x="370" y="690"/>
                  </a:lnTo>
                  <a:lnTo>
                    <a:pt x="374" y="683"/>
                  </a:lnTo>
                  <a:lnTo>
                    <a:pt x="384" y="675"/>
                  </a:lnTo>
                  <a:lnTo>
                    <a:pt x="388" y="668"/>
                  </a:lnTo>
                  <a:lnTo>
                    <a:pt x="397" y="660"/>
                  </a:lnTo>
                  <a:lnTo>
                    <a:pt x="405" y="654"/>
                  </a:lnTo>
                  <a:lnTo>
                    <a:pt x="414" y="647"/>
                  </a:lnTo>
                  <a:lnTo>
                    <a:pt x="422" y="639"/>
                  </a:lnTo>
                  <a:lnTo>
                    <a:pt x="429" y="632"/>
                  </a:lnTo>
                  <a:lnTo>
                    <a:pt x="437" y="624"/>
                  </a:lnTo>
                  <a:lnTo>
                    <a:pt x="446" y="616"/>
                  </a:lnTo>
                  <a:lnTo>
                    <a:pt x="450" y="607"/>
                  </a:lnTo>
                  <a:lnTo>
                    <a:pt x="458" y="599"/>
                  </a:lnTo>
                  <a:lnTo>
                    <a:pt x="462" y="590"/>
                  </a:lnTo>
                  <a:lnTo>
                    <a:pt x="465" y="582"/>
                  </a:lnTo>
                  <a:lnTo>
                    <a:pt x="460" y="584"/>
                  </a:lnTo>
                  <a:lnTo>
                    <a:pt x="452" y="586"/>
                  </a:lnTo>
                  <a:lnTo>
                    <a:pt x="445" y="590"/>
                  </a:lnTo>
                  <a:lnTo>
                    <a:pt x="437" y="594"/>
                  </a:lnTo>
                  <a:lnTo>
                    <a:pt x="429" y="597"/>
                  </a:lnTo>
                  <a:lnTo>
                    <a:pt x="422" y="603"/>
                  </a:lnTo>
                  <a:lnTo>
                    <a:pt x="414" y="609"/>
                  </a:lnTo>
                  <a:lnTo>
                    <a:pt x="407" y="614"/>
                  </a:lnTo>
                  <a:lnTo>
                    <a:pt x="397" y="620"/>
                  </a:lnTo>
                  <a:lnTo>
                    <a:pt x="388" y="624"/>
                  </a:lnTo>
                  <a:lnTo>
                    <a:pt x="378" y="630"/>
                  </a:lnTo>
                  <a:lnTo>
                    <a:pt x="370" y="635"/>
                  </a:lnTo>
                  <a:lnTo>
                    <a:pt x="361" y="639"/>
                  </a:lnTo>
                  <a:lnTo>
                    <a:pt x="353" y="643"/>
                  </a:lnTo>
                  <a:lnTo>
                    <a:pt x="346" y="647"/>
                  </a:lnTo>
                  <a:lnTo>
                    <a:pt x="340" y="651"/>
                  </a:lnTo>
                  <a:lnTo>
                    <a:pt x="329" y="652"/>
                  </a:lnTo>
                  <a:lnTo>
                    <a:pt x="321" y="654"/>
                  </a:lnTo>
                  <a:lnTo>
                    <a:pt x="313" y="652"/>
                  </a:lnTo>
                  <a:lnTo>
                    <a:pt x="308" y="651"/>
                  </a:lnTo>
                  <a:lnTo>
                    <a:pt x="304" y="643"/>
                  </a:lnTo>
                  <a:lnTo>
                    <a:pt x="302" y="637"/>
                  </a:lnTo>
                  <a:lnTo>
                    <a:pt x="300" y="630"/>
                  </a:lnTo>
                  <a:lnTo>
                    <a:pt x="300" y="624"/>
                  </a:lnTo>
                  <a:lnTo>
                    <a:pt x="300" y="618"/>
                  </a:lnTo>
                  <a:lnTo>
                    <a:pt x="304" y="611"/>
                  </a:lnTo>
                  <a:lnTo>
                    <a:pt x="317" y="601"/>
                  </a:lnTo>
                  <a:lnTo>
                    <a:pt x="334" y="592"/>
                  </a:lnTo>
                  <a:lnTo>
                    <a:pt x="350" y="582"/>
                  </a:lnTo>
                  <a:lnTo>
                    <a:pt x="367" y="573"/>
                  </a:lnTo>
                  <a:lnTo>
                    <a:pt x="380" y="561"/>
                  </a:lnTo>
                  <a:lnTo>
                    <a:pt x="395" y="550"/>
                  </a:lnTo>
                  <a:lnTo>
                    <a:pt x="408" y="538"/>
                  </a:lnTo>
                  <a:lnTo>
                    <a:pt x="422" y="525"/>
                  </a:lnTo>
                  <a:lnTo>
                    <a:pt x="431" y="512"/>
                  </a:lnTo>
                  <a:lnTo>
                    <a:pt x="441" y="498"/>
                  </a:lnTo>
                  <a:lnTo>
                    <a:pt x="446" y="483"/>
                  </a:lnTo>
                  <a:lnTo>
                    <a:pt x="450" y="468"/>
                  </a:lnTo>
                  <a:lnTo>
                    <a:pt x="452" y="451"/>
                  </a:lnTo>
                  <a:lnTo>
                    <a:pt x="452" y="436"/>
                  </a:lnTo>
                  <a:lnTo>
                    <a:pt x="448" y="417"/>
                  </a:lnTo>
                  <a:lnTo>
                    <a:pt x="443" y="398"/>
                  </a:lnTo>
                  <a:lnTo>
                    <a:pt x="443" y="390"/>
                  </a:lnTo>
                  <a:lnTo>
                    <a:pt x="443" y="386"/>
                  </a:lnTo>
                  <a:lnTo>
                    <a:pt x="439" y="396"/>
                  </a:lnTo>
                  <a:lnTo>
                    <a:pt x="435" y="403"/>
                  </a:lnTo>
                  <a:lnTo>
                    <a:pt x="431" y="411"/>
                  </a:lnTo>
                  <a:lnTo>
                    <a:pt x="427" y="419"/>
                  </a:lnTo>
                  <a:lnTo>
                    <a:pt x="424" y="428"/>
                  </a:lnTo>
                  <a:lnTo>
                    <a:pt x="420" y="436"/>
                  </a:lnTo>
                  <a:lnTo>
                    <a:pt x="416" y="443"/>
                  </a:lnTo>
                  <a:lnTo>
                    <a:pt x="414" y="453"/>
                  </a:lnTo>
                  <a:lnTo>
                    <a:pt x="410" y="460"/>
                  </a:lnTo>
                  <a:lnTo>
                    <a:pt x="407" y="470"/>
                  </a:lnTo>
                  <a:lnTo>
                    <a:pt x="405" y="479"/>
                  </a:lnTo>
                  <a:lnTo>
                    <a:pt x="401" y="489"/>
                  </a:lnTo>
                  <a:lnTo>
                    <a:pt x="399" y="497"/>
                  </a:lnTo>
                  <a:lnTo>
                    <a:pt x="397" y="508"/>
                  </a:lnTo>
                  <a:lnTo>
                    <a:pt x="395" y="517"/>
                  </a:lnTo>
                  <a:lnTo>
                    <a:pt x="395" y="527"/>
                  </a:lnTo>
                  <a:lnTo>
                    <a:pt x="384" y="523"/>
                  </a:lnTo>
                  <a:lnTo>
                    <a:pt x="380" y="521"/>
                  </a:lnTo>
                  <a:lnTo>
                    <a:pt x="374" y="516"/>
                  </a:lnTo>
                  <a:lnTo>
                    <a:pt x="372" y="512"/>
                  </a:lnTo>
                  <a:lnTo>
                    <a:pt x="370" y="502"/>
                  </a:lnTo>
                  <a:lnTo>
                    <a:pt x="374" y="497"/>
                  </a:lnTo>
                  <a:lnTo>
                    <a:pt x="374" y="489"/>
                  </a:lnTo>
                  <a:lnTo>
                    <a:pt x="380" y="481"/>
                  </a:lnTo>
                  <a:lnTo>
                    <a:pt x="382" y="472"/>
                  </a:lnTo>
                  <a:lnTo>
                    <a:pt x="386" y="462"/>
                  </a:lnTo>
                  <a:lnTo>
                    <a:pt x="388" y="455"/>
                  </a:lnTo>
                  <a:lnTo>
                    <a:pt x="393" y="445"/>
                  </a:lnTo>
                  <a:lnTo>
                    <a:pt x="393" y="436"/>
                  </a:lnTo>
                  <a:lnTo>
                    <a:pt x="397" y="428"/>
                  </a:lnTo>
                  <a:lnTo>
                    <a:pt x="395" y="421"/>
                  </a:lnTo>
                  <a:lnTo>
                    <a:pt x="395" y="413"/>
                  </a:lnTo>
                  <a:lnTo>
                    <a:pt x="386" y="419"/>
                  </a:lnTo>
                  <a:lnTo>
                    <a:pt x="380" y="422"/>
                  </a:lnTo>
                  <a:lnTo>
                    <a:pt x="374" y="428"/>
                  </a:lnTo>
                  <a:lnTo>
                    <a:pt x="370" y="436"/>
                  </a:lnTo>
                  <a:lnTo>
                    <a:pt x="367" y="443"/>
                  </a:lnTo>
                  <a:lnTo>
                    <a:pt x="367" y="451"/>
                  </a:lnTo>
                  <a:lnTo>
                    <a:pt x="365" y="459"/>
                  </a:lnTo>
                  <a:lnTo>
                    <a:pt x="365" y="468"/>
                  </a:lnTo>
                  <a:lnTo>
                    <a:pt x="361" y="476"/>
                  </a:lnTo>
                  <a:lnTo>
                    <a:pt x="359" y="483"/>
                  </a:lnTo>
                  <a:lnTo>
                    <a:pt x="357" y="491"/>
                  </a:lnTo>
                  <a:lnTo>
                    <a:pt x="355" y="498"/>
                  </a:lnTo>
                  <a:lnTo>
                    <a:pt x="350" y="504"/>
                  </a:lnTo>
                  <a:lnTo>
                    <a:pt x="344" y="512"/>
                  </a:lnTo>
                  <a:lnTo>
                    <a:pt x="336" y="516"/>
                  </a:lnTo>
                  <a:lnTo>
                    <a:pt x="330" y="521"/>
                  </a:lnTo>
                  <a:lnTo>
                    <a:pt x="330" y="502"/>
                  </a:lnTo>
                  <a:lnTo>
                    <a:pt x="330" y="485"/>
                  </a:lnTo>
                  <a:lnTo>
                    <a:pt x="330" y="468"/>
                  </a:lnTo>
                  <a:lnTo>
                    <a:pt x="334" y="453"/>
                  </a:lnTo>
                  <a:lnTo>
                    <a:pt x="334" y="434"/>
                  </a:lnTo>
                  <a:lnTo>
                    <a:pt x="338" y="419"/>
                  </a:lnTo>
                  <a:lnTo>
                    <a:pt x="340" y="400"/>
                  </a:lnTo>
                  <a:lnTo>
                    <a:pt x="344" y="383"/>
                  </a:lnTo>
                  <a:lnTo>
                    <a:pt x="344" y="364"/>
                  </a:lnTo>
                  <a:lnTo>
                    <a:pt x="348" y="346"/>
                  </a:lnTo>
                  <a:lnTo>
                    <a:pt x="348" y="329"/>
                  </a:lnTo>
                  <a:lnTo>
                    <a:pt x="351" y="312"/>
                  </a:lnTo>
                  <a:lnTo>
                    <a:pt x="351" y="295"/>
                  </a:lnTo>
                  <a:lnTo>
                    <a:pt x="353" y="278"/>
                  </a:lnTo>
                  <a:lnTo>
                    <a:pt x="353" y="261"/>
                  </a:lnTo>
                  <a:lnTo>
                    <a:pt x="353" y="244"/>
                  </a:lnTo>
                  <a:lnTo>
                    <a:pt x="342" y="253"/>
                  </a:lnTo>
                  <a:lnTo>
                    <a:pt x="334" y="265"/>
                  </a:lnTo>
                  <a:lnTo>
                    <a:pt x="330" y="270"/>
                  </a:lnTo>
                  <a:lnTo>
                    <a:pt x="330" y="280"/>
                  </a:lnTo>
                  <a:lnTo>
                    <a:pt x="327" y="286"/>
                  </a:lnTo>
                  <a:lnTo>
                    <a:pt x="325" y="293"/>
                  </a:lnTo>
                  <a:lnTo>
                    <a:pt x="321" y="306"/>
                  </a:lnTo>
                  <a:lnTo>
                    <a:pt x="313" y="318"/>
                  </a:lnTo>
                  <a:lnTo>
                    <a:pt x="306" y="324"/>
                  </a:lnTo>
                  <a:lnTo>
                    <a:pt x="294" y="327"/>
                  </a:lnTo>
                  <a:lnTo>
                    <a:pt x="287" y="341"/>
                  </a:lnTo>
                  <a:lnTo>
                    <a:pt x="281" y="350"/>
                  </a:lnTo>
                  <a:lnTo>
                    <a:pt x="277" y="352"/>
                  </a:lnTo>
                  <a:lnTo>
                    <a:pt x="275" y="350"/>
                  </a:lnTo>
                  <a:lnTo>
                    <a:pt x="273" y="343"/>
                  </a:lnTo>
                  <a:lnTo>
                    <a:pt x="272" y="333"/>
                  </a:lnTo>
                  <a:lnTo>
                    <a:pt x="270" y="320"/>
                  </a:lnTo>
                  <a:lnTo>
                    <a:pt x="270" y="306"/>
                  </a:lnTo>
                  <a:lnTo>
                    <a:pt x="268" y="287"/>
                  </a:lnTo>
                  <a:lnTo>
                    <a:pt x="268" y="270"/>
                  </a:lnTo>
                  <a:lnTo>
                    <a:pt x="268" y="251"/>
                  </a:lnTo>
                  <a:lnTo>
                    <a:pt x="270" y="234"/>
                  </a:lnTo>
                  <a:lnTo>
                    <a:pt x="270" y="217"/>
                  </a:lnTo>
                  <a:lnTo>
                    <a:pt x="270" y="204"/>
                  </a:lnTo>
                  <a:lnTo>
                    <a:pt x="270" y="190"/>
                  </a:lnTo>
                  <a:lnTo>
                    <a:pt x="272" y="183"/>
                  </a:lnTo>
                  <a:lnTo>
                    <a:pt x="272" y="173"/>
                  </a:lnTo>
                  <a:lnTo>
                    <a:pt x="272" y="166"/>
                  </a:lnTo>
                  <a:lnTo>
                    <a:pt x="270" y="158"/>
                  </a:lnTo>
                  <a:lnTo>
                    <a:pt x="270" y="149"/>
                  </a:lnTo>
                  <a:lnTo>
                    <a:pt x="268" y="141"/>
                  </a:lnTo>
                  <a:lnTo>
                    <a:pt x="266" y="132"/>
                  </a:lnTo>
                  <a:lnTo>
                    <a:pt x="264" y="124"/>
                  </a:lnTo>
                  <a:lnTo>
                    <a:pt x="260" y="118"/>
                  </a:lnTo>
                  <a:lnTo>
                    <a:pt x="254" y="109"/>
                  </a:lnTo>
                  <a:lnTo>
                    <a:pt x="251" y="101"/>
                  </a:lnTo>
                  <a:lnTo>
                    <a:pt x="245" y="95"/>
                  </a:lnTo>
                  <a:lnTo>
                    <a:pt x="241" y="92"/>
                  </a:lnTo>
                  <a:lnTo>
                    <a:pt x="228" y="78"/>
                  </a:lnTo>
                  <a:lnTo>
                    <a:pt x="215" y="73"/>
                  </a:lnTo>
                  <a:lnTo>
                    <a:pt x="220" y="88"/>
                  </a:lnTo>
                  <a:lnTo>
                    <a:pt x="224" y="105"/>
                  </a:lnTo>
                  <a:lnTo>
                    <a:pt x="224" y="120"/>
                  </a:lnTo>
                  <a:lnTo>
                    <a:pt x="226" y="137"/>
                  </a:lnTo>
                  <a:lnTo>
                    <a:pt x="222" y="152"/>
                  </a:lnTo>
                  <a:lnTo>
                    <a:pt x="218" y="168"/>
                  </a:lnTo>
                  <a:lnTo>
                    <a:pt x="215" y="185"/>
                  </a:lnTo>
                  <a:lnTo>
                    <a:pt x="211" y="200"/>
                  </a:lnTo>
                  <a:lnTo>
                    <a:pt x="205" y="215"/>
                  </a:lnTo>
                  <a:lnTo>
                    <a:pt x="201" y="230"/>
                  </a:lnTo>
                  <a:lnTo>
                    <a:pt x="196" y="248"/>
                  </a:lnTo>
                  <a:lnTo>
                    <a:pt x="194" y="263"/>
                  </a:lnTo>
                  <a:lnTo>
                    <a:pt x="192" y="280"/>
                  </a:lnTo>
                  <a:lnTo>
                    <a:pt x="192" y="295"/>
                  </a:lnTo>
                  <a:lnTo>
                    <a:pt x="194" y="312"/>
                  </a:lnTo>
                  <a:lnTo>
                    <a:pt x="199" y="333"/>
                  </a:lnTo>
                  <a:lnTo>
                    <a:pt x="201" y="354"/>
                  </a:lnTo>
                  <a:lnTo>
                    <a:pt x="205" y="377"/>
                  </a:lnTo>
                  <a:lnTo>
                    <a:pt x="209" y="402"/>
                  </a:lnTo>
                  <a:lnTo>
                    <a:pt x="213" y="428"/>
                  </a:lnTo>
                  <a:lnTo>
                    <a:pt x="215" y="451"/>
                  </a:lnTo>
                  <a:lnTo>
                    <a:pt x="218" y="478"/>
                  </a:lnTo>
                  <a:lnTo>
                    <a:pt x="220" y="502"/>
                  </a:lnTo>
                  <a:lnTo>
                    <a:pt x="222" y="529"/>
                  </a:lnTo>
                  <a:lnTo>
                    <a:pt x="220" y="552"/>
                  </a:lnTo>
                  <a:lnTo>
                    <a:pt x="218" y="576"/>
                  </a:lnTo>
                  <a:lnTo>
                    <a:pt x="213" y="599"/>
                  </a:lnTo>
                  <a:lnTo>
                    <a:pt x="205" y="622"/>
                  </a:lnTo>
                  <a:lnTo>
                    <a:pt x="196" y="641"/>
                  </a:lnTo>
                  <a:lnTo>
                    <a:pt x="182" y="662"/>
                  </a:lnTo>
                  <a:lnTo>
                    <a:pt x="167" y="679"/>
                  </a:lnTo>
                  <a:lnTo>
                    <a:pt x="148" y="696"/>
                  </a:lnTo>
                  <a:lnTo>
                    <a:pt x="137" y="670"/>
                  </a:lnTo>
                  <a:lnTo>
                    <a:pt x="127" y="641"/>
                  </a:lnTo>
                  <a:lnTo>
                    <a:pt x="116" y="613"/>
                  </a:lnTo>
                  <a:lnTo>
                    <a:pt x="108" y="586"/>
                  </a:lnTo>
                  <a:lnTo>
                    <a:pt x="99" y="557"/>
                  </a:lnTo>
                  <a:lnTo>
                    <a:pt x="91" y="531"/>
                  </a:lnTo>
                  <a:lnTo>
                    <a:pt x="83" y="504"/>
                  </a:lnTo>
                  <a:lnTo>
                    <a:pt x="76" y="479"/>
                  </a:lnTo>
                  <a:lnTo>
                    <a:pt x="66" y="451"/>
                  </a:lnTo>
                  <a:lnTo>
                    <a:pt x="57" y="424"/>
                  </a:lnTo>
                  <a:lnTo>
                    <a:pt x="47" y="398"/>
                  </a:lnTo>
                  <a:lnTo>
                    <a:pt x="40" y="371"/>
                  </a:lnTo>
                  <a:lnTo>
                    <a:pt x="28" y="344"/>
                  </a:lnTo>
                  <a:lnTo>
                    <a:pt x="19" y="320"/>
                  </a:lnTo>
                  <a:lnTo>
                    <a:pt x="9" y="293"/>
                  </a:lnTo>
                  <a:lnTo>
                    <a:pt x="0" y="267"/>
                  </a:lnTo>
                  <a:lnTo>
                    <a:pt x="7" y="261"/>
                  </a:lnTo>
                  <a:lnTo>
                    <a:pt x="15" y="259"/>
                  </a:lnTo>
                  <a:lnTo>
                    <a:pt x="24" y="259"/>
                  </a:lnTo>
                  <a:lnTo>
                    <a:pt x="36" y="263"/>
                  </a:lnTo>
                  <a:lnTo>
                    <a:pt x="45" y="268"/>
                  </a:lnTo>
                  <a:lnTo>
                    <a:pt x="59" y="274"/>
                  </a:lnTo>
                  <a:lnTo>
                    <a:pt x="70" y="284"/>
                  </a:lnTo>
                  <a:lnTo>
                    <a:pt x="81" y="291"/>
                  </a:lnTo>
                  <a:lnTo>
                    <a:pt x="93" y="297"/>
                  </a:lnTo>
                  <a:lnTo>
                    <a:pt x="102" y="301"/>
                  </a:lnTo>
                  <a:lnTo>
                    <a:pt x="112" y="305"/>
                  </a:lnTo>
                  <a:lnTo>
                    <a:pt x="123" y="305"/>
                  </a:lnTo>
                  <a:lnTo>
                    <a:pt x="131" y="301"/>
                  </a:lnTo>
                  <a:lnTo>
                    <a:pt x="138" y="293"/>
                  </a:lnTo>
                  <a:lnTo>
                    <a:pt x="146" y="278"/>
                  </a:lnTo>
                  <a:lnTo>
                    <a:pt x="152" y="261"/>
                  </a:lnTo>
                  <a:lnTo>
                    <a:pt x="156" y="244"/>
                  </a:lnTo>
                  <a:lnTo>
                    <a:pt x="157" y="229"/>
                  </a:lnTo>
                  <a:lnTo>
                    <a:pt x="159" y="211"/>
                  </a:lnTo>
                  <a:lnTo>
                    <a:pt x="161" y="196"/>
                  </a:lnTo>
                  <a:lnTo>
                    <a:pt x="157" y="179"/>
                  </a:lnTo>
                  <a:lnTo>
                    <a:pt x="156" y="162"/>
                  </a:lnTo>
                  <a:lnTo>
                    <a:pt x="154" y="145"/>
                  </a:lnTo>
                  <a:lnTo>
                    <a:pt x="152" y="128"/>
                  </a:lnTo>
                  <a:lnTo>
                    <a:pt x="148" y="111"/>
                  </a:lnTo>
                  <a:lnTo>
                    <a:pt x="146" y="94"/>
                  </a:lnTo>
                  <a:lnTo>
                    <a:pt x="142" y="78"/>
                  </a:lnTo>
                  <a:lnTo>
                    <a:pt x="142" y="61"/>
                  </a:lnTo>
                  <a:lnTo>
                    <a:pt x="140" y="46"/>
                  </a:lnTo>
                  <a:lnTo>
                    <a:pt x="140" y="33"/>
                  </a:lnTo>
                  <a:lnTo>
                    <a:pt x="142" y="19"/>
                  </a:lnTo>
                  <a:lnTo>
                    <a:pt x="148" y="6"/>
                  </a:lnTo>
                  <a:lnTo>
                    <a:pt x="150" y="4"/>
                  </a:lnTo>
                  <a:lnTo>
                    <a:pt x="154" y="0"/>
                  </a:lnTo>
                  <a:close/>
                </a:path>
              </a:pathLst>
            </a:custGeom>
            <a:solidFill>
              <a:srgbClr val="E6E6FF"/>
            </a:solidFill>
            <a:ln w="9525">
              <a:noFill/>
              <a:round/>
              <a:headEnd/>
              <a:tailEnd/>
            </a:ln>
          </p:spPr>
          <p:txBody>
            <a:bodyPr/>
            <a:lstStyle/>
            <a:p>
              <a:endParaRPr lang="fa-IR"/>
            </a:p>
          </p:txBody>
        </p:sp>
        <p:sp>
          <p:nvSpPr>
            <p:cNvPr id="21524" name="Freeform 14"/>
            <p:cNvSpPr>
              <a:spLocks/>
            </p:cNvSpPr>
            <p:nvPr/>
          </p:nvSpPr>
          <p:spPr bwMode="auto">
            <a:xfrm>
              <a:off x="3304" y="1630"/>
              <a:ext cx="514" cy="586"/>
            </a:xfrm>
            <a:custGeom>
              <a:avLst/>
              <a:gdLst>
                <a:gd name="T0" fmla="*/ 411 w 1029"/>
                <a:gd name="T1" fmla="*/ 36 h 1173"/>
                <a:gd name="T2" fmla="*/ 449 w 1029"/>
                <a:gd name="T3" fmla="*/ 109 h 1173"/>
                <a:gd name="T4" fmla="*/ 525 w 1029"/>
                <a:gd name="T5" fmla="*/ 158 h 1173"/>
                <a:gd name="T6" fmla="*/ 590 w 1029"/>
                <a:gd name="T7" fmla="*/ 215 h 1173"/>
                <a:gd name="T8" fmla="*/ 658 w 1029"/>
                <a:gd name="T9" fmla="*/ 274 h 1173"/>
                <a:gd name="T10" fmla="*/ 734 w 1029"/>
                <a:gd name="T11" fmla="*/ 261 h 1173"/>
                <a:gd name="T12" fmla="*/ 805 w 1029"/>
                <a:gd name="T13" fmla="*/ 274 h 1173"/>
                <a:gd name="T14" fmla="*/ 825 w 1029"/>
                <a:gd name="T15" fmla="*/ 360 h 1173"/>
                <a:gd name="T16" fmla="*/ 841 w 1029"/>
                <a:gd name="T17" fmla="*/ 498 h 1173"/>
                <a:gd name="T18" fmla="*/ 877 w 1029"/>
                <a:gd name="T19" fmla="*/ 639 h 1173"/>
                <a:gd name="T20" fmla="*/ 858 w 1029"/>
                <a:gd name="T21" fmla="*/ 757 h 1173"/>
                <a:gd name="T22" fmla="*/ 805 w 1029"/>
                <a:gd name="T23" fmla="*/ 789 h 1173"/>
                <a:gd name="T24" fmla="*/ 728 w 1029"/>
                <a:gd name="T25" fmla="*/ 761 h 1173"/>
                <a:gd name="T26" fmla="*/ 664 w 1029"/>
                <a:gd name="T27" fmla="*/ 696 h 1173"/>
                <a:gd name="T28" fmla="*/ 605 w 1029"/>
                <a:gd name="T29" fmla="*/ 533 h 1173"/>
                <a:gd name="T30" fmla="*/ 533 w 1029"/>
                <a:gd name="T31" fmla="*/ 354 h 1173"/>
                <a:gd name="T32" fmla="*/ 439 w 1029"/>
                <a:gd name="T33" fmla="*/ 228 h 1173"/>
                <a:gd name="T34" fmla="*/ 504 w 1029"/>
                <a:gd name="T35" fmla="*/ 392 h 1173"/>
                <a:gd name="T36" fmla="*/ 535 w 1029"/>
                <a:gd name="T37" fmla="*/ 609 h 1173"/>
                <a:gd name="T38" fmla="*/ 603 w 1029"/>
                <a:gd name="T39" fmla="*/ 789 h 1173"/>
                <a:gd name="T40" fmla="*/ 635 w 1029"/>
                <a:gd name="T41" fmla="*/ 841 h 1173"/>
                <a:gd name="T42" fmla="*/ 679 w 1029"/>
                <a:gd name="T43" fmla="*/ 869 h 1173"/>
                <a:gd name="T44" fmla="*/ 704 w 1029"/>
                <a:gd name="T45" fmla="*/ 892 h 1173"/>
                <a:gd name="T46" fmla="*/ 652 w 1029"/>
                <a:gd name="T47" fmla="*/ 907 h 1173"/>
                <a:gd name="T48" fmla="*/ 658 w 1029"/>
                <a:gd name="T49" fmla="*/ 941 h 1173"/>
                <a:gd name="T50" fmla="*/ 820 w 1029"/>
                <a:gd name="T51" fmla="*/ 958 h 1173"/>
                <a:gd name="T52" fmla="*/ 962 w 1029"/>
                <a:gd name="T53" fmla="*/ 1046 h 1173"/>
                <a:gd name="T54" fmla="*/ 983 w 1029"/>
                <a:gd name="T55" fmla="*/ 1141 h 1173"/>
                <a:gd name="T56" fmla="*/ 856 w 1029"/>
                <a:gd name="T57" fmla="*/ 1171 h 1173"/>
                <a:gd name="T58" fmla="*/ 723 w 1029"/>
                <a:gd name="T59" fmla="*/ 1139 h 1173"/>
                <a:gd name="T60" fmla="*/ 637 w 1029"/>
                <a:gd name="T61" fmla="*/ 1084 h 1173"/>
                <a:gd name="T62" fmla="*/ 574 w 1029"/>
                <a:gd name="T63" fmla="*/ 1014 h 1173"/>
                <a:gd name="T64" fmla="*/ 514 w 1029"/>
                <a:gd name="T65" fmla="*/ 1021 h 1173"/>
                <a:gd name="T66" fmla="*/ 517 w 1029"/>
                <a:gd name="T67" fmla="*/ 968 h 1173"/>
                <a:gd name="T68" fmla="*/ 540 w 1029"/>
                <a:gd name="T69" fmla="*/ 911 h 1173"/>
                <a:gd name="T70" fmla="*/ 540 w 1029"/>
                <a:gd name="T71" fmla="*/ 886 h 1173"/>
                <a:gd name="T72" fmla="*/ 504 w 1029"/>
                <a:gd name="T73" fmla="*/ 896 h 1173"/>
                <a:gd name="T74" fmla="*/ 453 w 1029"/>
                <a:gd name="T75" fmla="*/ 928 h 1173"/>
                <a:gd name="T76" fmla="*/ 394 w 1029"/>
                <a:gd name="T77" fmla="*/ 938 h 1173"/>
                <a:gd name="T78" fmla="*/ 377 w 1029"/>
                <a:gd name="T79" fmla="*/ 911 h 1173"/>
                <a:gd name="T80" fmla="*/ 422 w 1029"/>
                <a:gd name="T81" fmla="*/ 863 h 1173"/>
                <a:gd name="T82" fmla="*/ 476 w 1029"/>
                <a:gd name="T83" fmla="*/ 829 h 1173"/>
                <a:gd name="T84" fmla="*/ 466 w 1029"/>
                <a:gd name="T85" fmla="*/ 797 h 1173"/>
                <a:gd name="T86" fmla="*/ 417 w 1029"/>
                <a:gd name="T87" fmla="*/ 782 h 1173"/>
                <a:gd name="T88" fmla="*/ 369 w 1029"/>
                <a:gd name="T89" fmla="*/ 780 h 1173"/>
                <a:gd name="T90" fmla="*/ 337 w 1029"/>
                <a:gd name="T91" fmla="*/ 825 h 1173"/>
                <a:gd name="T92" fmla="*/ 198 w 1029"/>
                <a:gd name="T93" fmla="*/ 702 h 1173"/>
                <a:gd name="T94" fmla="*/ 133 w 1029"/>
                <a:gd name="T95" fmla="*/ 533 h 1173"/>
                <a:gd name="T96" fmla="*/ 169 w 1029"/>
                <a:gd name="T97" fmla="*/ 491 h 1173"/>
                <a:gd name="T98" fmla="*/ 204 w 1029"/>
                <a:gd name="T99" fmla="*/ 578 h 1173"/>
                <a:gd name="T100" fmla="*/ 251 w 1029"/>
                <a:gd name="T101" fmla="*/ 658 h 1173"/>
                <a:gd name="T102" fmla="*/ 295 w 1029"/>
                <a:gd name="T103" fmla="*/ 690 h 1173"/>
                <a:gd name="T104" fmla="*/ 295 w 1029"/>
                <a:gd name="T105" fmla="*/ 618 h 1173"/>
                <a:gd name="T106" fmla="*/ 247 w 1029"/>
                <a:gd name="T107" fmla="*/ 453 h 1173"/>
                <a:gd name="T108" fmla="*/ 228 w 1029"/>
                <a:gd name="T109" fmla="*/ 280 h 1173"/>
                <a:gd name="T110" fmla="*/ 105 w 1029"/>
                <a:gd name="T111" fmla="*/ 439 h 1173"/>
                <a:gd name="T112" fmla="*/ 42 w 1029"/>
                <a:gd name="T113" fmla="*/ 704 h 1173"/>
                <a:gd name="T114" fmla="*/ 76 w 1029"/>
                <a:gd name="T115" fmla="*/ 930 h 1173"/>
                <a:gd name="T116" fmla="*/ 4 w 1029"/>
                <a:gd name="T117" fmla="*/ 736 h 1173"/>
                <a:gd name="T118" fmla="*/ 71 w 1029"/>
                <a:gd name="T119" fmla="*/ 362 h 1173"/>
                <a:gd name="T120" fmla="*/ 308 w 1029"/>
                <a:gd name="T121" fmla="*/ 42 h 1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9"/>
                <a:gd name="T184" fmla="*/ 0 h 1173"/>
                <a:gd name="T185" fmla="*/ 1029 w 1029"/>
                <a:gd name="T186" fmla="*/ 1173 h 1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9" h="1173">
                  <a:moveTo>
                    <a:pt x="361" y="0"/>
                  </a:moveTo>
                  <a:lnTo>
                    <a:pt x="375" y="2"/>
                  </a:lnTo>
                  <a:lnTo>
                    <a:pt x="388" y="10"/>
                  </a:lnTo>
                  <a:lnTo>
                    <a:pt x="398" y="16"/>
                  </a:lnTo>
                  <a:lnTo>
                    <a:pt x="407" y="27"/>
                  </a:lnTo>
                  <a:lnTo>
                    <a:pt x="411" y="36"/>
                  </a:lnTo>
                  <a:lnTo>
                    <a:pt x="419" y="50"/>
                  </a:lnTo>
                  <a:lnTo>
                    <a:pt x="426" y="61"/>
                  </a:lnTo>
                  <a:lnTo>
                    <a:pt x="432" y="74"/>
                  </a:lnTo>
                  <a:lnTo>
                    <a:pt x="436" y="86"/>
                  </a:lnTo>
                  <a:lnTo>
                    <a:pt x="443" y="99"/>
                  </a:lnTo>
                  <a:lnTo>
                    <a:pt x="449" y="109"/>
                  </a:lnTo>
                  <a:lnTo>
                    <a:pt x="458" y="122"/>
                  </a:lnTo>
                  <a:lnTo>
                    <a:pt x="468" y="130"/>
                  </a:lnTo>
                  <a:lnTo>
                    <a:pt x="481" y="139"/>
                  </a:lnTo>
                  <a:lnTo>
                    <a:pt x="496" y="147"/>
                  </a:lnTo>
                  <a:lnTo>
                    <a:pt x="514" y="152"/>
                  </a:lnTo>
                  <a:lnTo>
                    <a:pt x="525" y="158"/>
                  </a:lnTo>
                  <a:lnTo>
                    <a:pt x="536" y="166"/>
                  </a:lnTo>
                  <a:lnTo>
                    <a:pt x="546" y="173"/>
                  </a:lnTo>
                  <a:lnTo>
                    <a:pt x="559" y="185"/>
                  </a:lnTo>
                  <a:lnTo>
                    <a:pt x="569" y="194"/>
                  </a:lnTo>
                  <a:lnTo>
                    <a:pt x="580" y="204"/>
                  </a:lnTo>
                  <a:lnTo>
                    <a:pt x="590" y="215"/>
                  </a:lnTo>
                  <a:lnTo>
                    <a:pt x="603" y="227"/>
                  </a:lnTo>
                  <a:lnTo>
                    <a:pt x="612" y="236"/>
                  </a:lnTo>
                  <a:lnTo>
                    <a:pt x="624" y="247"/>
                  </a:lnTo>
                  <a:lnTo>
                    <a:pt x="635" y="257"/>
                  </a:lnTo>
                  <a:lnTo>
                    <a:pt x="647" y="266"/>
                  </a:lnTo>
                  <a:lnTo>
                    <a:pt x="658" y="274"/>
                  </a:lnTo>
                  <a:lnTo>
                    <a:pt x="670" y="284"/>
                  </a:lnTo>
                  <a:lnTo>
                    <a:pt x="681" y="289"/>
                  </a:lnTo>
                  <a:lnTo>
                    <a:pt x="692" y="297"/>
                  </a:lnTo>
                  <a:lnTo>
                    <a:pt x="706" y="280"/>
                  </a:lnTo>
                  <a:lnTo>
                    <a:pt x="719" y="268"/>
                  </a:lnTo>
                  <a:lnTo>
                    <a:pt x="734" y="261"/>
                  </a:lnTo>
                  <a:lnTo>
                    <a:pt x="747" y="257"/>
                  </a:lnTo>
                  <a:lnTo>
                    <a:pt x="761" y="253"/>
                  </a:lnTo>
                  <a:lnTo>
                    <a:pt x="774" y="255"/>
                  </a:lnTo>
                  <a:lnTo>
                    <a:pt x="784" y="259"/>
                  </a:lnTo>
                  <a:lnTo>
                    <a:pt x="795" y="266"/>
                  </a:lnTo>
                  <a:lnTo>
                    <a:pt x="805" y="274"/>
                  </a:lnTo>
                  <a:lnTo>
                    <a:pt x="812" y="285"/>
                  </a:lnTo>
                  <a:lnTo>
                    <a:pt x="818" y="297"/>
                  </a:lnTo>
                  <a:lnTo>
                    <a:pt x="824" y="312"/>
                  </a:lnTo>
                  <a:lnTo>
                    <a:pt x="827" y="327"/>
                  </a:lnTo>
                  <a:lnTo>
                    <a:pt x="827" y="344"/>
                  </a:lnTo>
                  <a:lnTo>
                    <a:pt x="825" y="360"/>
                  </a:lnTo>
                  <a:lnTo>
                    <a:pt x="822" y="381"/>
                  </a:lnTo>
                  <a:lnTo>
                    <a:pt x="822" y="403"/>
                  </a:lnTo>
                  <a:lnTo>
                    <a:pt x="825" y="426"/>
                  </a:lnTo>
                  <a:lnTo>
                    <a:pt x="829" y="451"/>
                  </a:lnTo>
                  <a:lnTo>
                    <a:pt x="835" y="476"/>
                  </a:lnTo>
                  <a:lnTo>
                    <a:pt x="841" y="498"/>
                  </a:lnTo>
                  <a:lnTo>
                    <a:pt x="848" y="521"/>
                  </a:lnTo>
                  <a:lnTo>
                    <a:pt x="854" y="546"/>
                  </a:lnTo>
                  <a:lnTo>
                    <a:pt x="863" y="571"/>
                  </a:lnTo>
                  <a:lnTo>
                    <a:pt x="867" y="592"/>
                  </a:lnTo>
                  <a:lnTo>
                    <a:pt x="873" y="616"/>
                  </a:lnTo>
                  <a:lnTo>
                    <a:pt x="877" y="639"/>
                  </a:lnTo>
                  <a:lnTo>
                    <a:pt x="881" y="664"/>
                  </a:lnTo>
                  <a:lnTo>
                    <a:pt x="879" y="687"/>
                  </a:lnTo>
                  <a:lnTo>
                    <a:pt x="877" y="709"/>
                  </a:lnTo>
                  <a:lnTo>
                    <a:pt x="873" y="734"/>
                  </a:lnTo>
                  <a:lnTo>
                    <a:pt x="867" y="757"/>
                  </a:lnTo>
                  <a:lnTo>
                    <a:pt x="858" y="757"/>
                  </a:lnTo>
                  <a:lnTo>
                    <a:pt x="850" y="757"/>
                  </a:lnTo>
                  <a:lnTo>
                    <a:pt x="844" y="757"/>
                  </a:lnTo>
                  <a:lnTo>
                    <a:pt x="841" y="755"/>
                  </a:lnTo>
                  <a:lnTo>
                    <a:pt x="827" y="770"/>
                  </a:lnTo>
                  <a:lnTo>
                    <a:pt x="818" y="782"/>
                  </a:lnTo>
                  <a:lnTo>
                    <a:pt x="805" y="789"/>
                  </a:lnTo>
                  <a:lnTo>
                    <a:pt x="793" y="793"/>
                  </a:lnTo>
                  <a:lnTo>
                    <a:pt x="780" y="791"/>
                  </a:lnTo>
                  <a:lnTo>
                    <a:pt x="766" y="787"/>
                  </a:lnTo>
                  <a:lnTo>
                    <a:pt x="753" y="780"/>
                  </a:lnTo>
                  <a:lnTo>
                    <a:pt x="742" y="772"/>
                  </a:lnTo>
                  <a:lnTo>
                    <a:pt x="728" y="761"/>
                  </a:lnTo>
                  <a:lnTo>
                    <a:pt x="715" y="749"/>
                  </a:lnTo>
                  <a:lnTo>
                    <a:pt x="702" y="738"/>
                  </a:lnTo>
                  <a:lnTo>
                    <a:pt x="692" y="727"/>
                  </a:lnTo>
                  <a:lnTo>
                    <a:pt x="681" y="715"/>
                  </a:lnTo>
                  <a:lnTo>
                    <a:pt x="673" y="704"/>
                  </a:lnTo>
                  <a:lnTo>
                    <a:pt x="664" y="696"/>
                  </a:lnTo>
                  <a:lnTo>
                    <a:pt x="658" y="690"/>
                  </a:lnTo>
                  <a:lnTo>
                    <a:pt x="647" y="660"/>
                  </a:lnTo>
                  <a:lnTo>
                    <a:pt x="637" y="628"/>
                  </a:lnTo>
                  <a:lnTo>
                    <a:pt x="626" y="597"/>
                  </a:lnTo>
                  <a:lnTo>
                    <a:pt x="616" y="565"/>
                  </a:lnTo>
                  <a:lnTo>
                    <a:pt x="605" y="533"/>
                  </a:lnTo>
                  <a:lnTo>
                    <a:pt x="595" y="502"/>
                  </a:lnTo>
                  <a:lnTo>
                    <a:pt x="584" y="472"/>
                  </a:lnTo>
                  <a:lnTo>
                    <a:pt x="573" y="443"/>
                  </a:lnTo>
                  <a:lnTo>
                    <a:pt x="559" y="413"/>
                  </a:lnTo>
                  <a:lnTo>
                    <a:pt x="546" y="382"/>
                  </a:lnTo>
                  <a:lnTo>
                    <a:pt x="533" y="354"/>
                  </a:lnTo>
                  <a:lnTo>
                    <a:pt x="519" y="327"/>
                  </a:lnTo>
                  <a:lnTo>
                    <a:pt x="500" y="299"/>
                  </a:lnTo>
                  <a:lnTo>
                    <a:pt x="483" y="274"/>
                  </a:lnTo>
                  <a:lnTo>
                    <a:pt x="466" y="249"/>
                  </a:lnTo>
                  <a:lnTo>
                    <a:pt x="447" y="228"/>
                  </a:lnTo>
                  <a:lnTo>
                    <a:pt x="439" y="228"/>
                  </a:lnTo>
                  <a:lnTo>
                    <a:pt x="438" y="228"/>
                  </a:lnTo>
                  <a:lnTo>
                    <a:pt x="457" y="257"/>
                  </a:lnTo>
                  <a:lnTo>
                    <a:pt x="474" y="291"/>
                  </a:lnTo>
                  <a:lnTo>
                    <a:pt x="485" y="324"/>
                  </a:lnTo>
                  <a:lnTo>
                    <a:pt x="496" y="360"/>
                  </a:lnTo>
                  <a:lnTo>
                    <a:pt x="504" y="392"/>
                  </a:lnTo>
                  <a:lnTo>
                    <a:pt x="510" y="428"/>
                  </a:lnTo>
                  <a:lnTo>
                    <a:pt x="516" y="464"/>
                  </a:lnTo>
                  <a:lnTo>
                    <a:pt x="521" y="502"/>
                  </a:lnTo>
                  <a:lnTo>
                    <a:pt x="525" y="536"/>
                  </a:lnTo>
                  <a:lnTo>
                    <a:pt x="529" y="573"/>
                  </a:lnTo>
                  <a:lnTo>
                    <a:pt x="535" y="609"/>
                  </a:lnTo>
                  <a:lnTo>
                    <a:pt x="544" y="645"/>
                  </a:lnTo>
                  <a:lnTo>
                    <a:pt x="552" y="679"/>
                  </a:lnTo>
                  <a:lnTo>
                    <a:pt x="565" y="713"/>
                  </a:lnTo>
                  <a:lnTo>
                    <a:pt x="580" y="747"/>
                  </a:lnTo>
                  <a:lnTo>
                    <a:pt x="599" y="780"/>
                  </a:lnTo>
                  <a:lnTo>
                    <a:pt x="603" y="789"/>
                  </a:lnTo>
                  <a:lnTo>
                    <a:pt x="609" y="797"/>
                  </a:lnTo>
                  <a:lnTo>
                    <a:pt x="614" y="806"/>
                  </a:lnTo>
                  <a:lnTo>
                    <a:pt x="620" y="816"/>
                  </a:lnTo>
                  <a:lnTo>
                    <a:pt x="626" y="824"/>
                  </a:lnTo>
                  <a:lnTo>
                    <a:pt x="631" y="833"/>
                  </a:lnTo>
                  <a:lnTo>
                    <a:pt x="635" y="841"/>
                  </a:lnTo>
                  <a:lnTo>
                    <a:pt x="643" y="848"/>
                  </a:lnTo>
                  <a:lnTo>
                    <a:pt x="649" y="854"/>
                  </a:lnTo>
                  <a:lnTo>
                    <a:pt x="656" y="862"/>
                  </a:lnTo>
                  <a:lnTo>
                    <a:pt x="664" y="865"/>
                  </a:lnTo>
                  <a:lnTo>
                    <a:pt x="671" y="869"/>
                  </a:lnTo>
                  <a:lnTo>
                    <a:pt x="679" y="869"/>
                  </a:lnTo>
                  <a:lnTo>
                    <a:pt x="689" y="871"/>
                  </a:lnTo>
                  <a:lnTo>
                    <a:pt x="698" y="869"/>
                  </a:lnTo>
                  <a:lnTo>
                    <a:pt x="711" y="869"/>
                  </a:lnTo>
                  <a:lnTo>
                    <a:pt x="713" y="879"/>
                  </a:lnTo>
                  <a:lnTo>
                    <a:pt x="713" y="892"/>
                  </a:lnTo>
                  <a:lnTo>
                    <a:pt x="704" y="892"/>
                  </a:lnTo>
                  <a:lnTo>
                    <a:pt x="696" y="892"/>
                  </a:lnTo>
                  <a:lnTo>
                    <a:pt x="687" y="892"/>
                  </a:lnTo>
                  <a:lnTo>
                    <a:pt x="679" y="896"/>
                  </a:lnTo>
                  <a:lnTo>
                    <a:pt x="670" y="900"/>
                  </a:lnTo>
                  <a:lnTo>
                    <a:pt x="662" y="903"/>
                  </a:lnTo>
                  <a:lnTo>
                    <a:pt x="652" y="907"/>
                  </a:lnTo>
                  <a:lnTo>
                    <a:pt x="645" y="911"/>
                  </a:lnTo>
                  <a:lnTo>
                    <a:pt x="643" y="922"/>
                  </a:lnTo>
                  <a:lnTo>
                    <a:pt x="639" y="932"/>
                  </a:lnTo>
                  <a:lnTo>
                    <a:pt x="633" y="941"/>
                  </a:lnTo>
                  <a:lnTo>
                    <a:pt x="631" y="953"/>
                  </a:lnTo>
                  <a:lnTo>
                    <a:pt x="658" y="941"/>
                  </a:lnTo>
                  <a:lnTo>
                    <a:pt x="687" y="934"/>
                  </a:lnTo>
                  <a:lnTo>
                    <a:pt x="715" y="932"/>
                  </a:lnTo>
                  <a:lnTo>
                    <a:pt x="742" y="936"/>
                  </a:lnTo>
                  <a:lnTo>
                    <a:pt x="768" y="939"/>
                  </a:lnTo>
                  <a:lnTo>
                    <a:pt x="795" y="947"/>
                  </a:lnTo>
                  <a:lnTo>
                    <a:pt x="820" y="958"/>
                  </a:lnTo>
                  <a:lnTo>
                    <a:pt x="846" y="972"/>
                  </a:lnTo>
                  <a:lnTo>
                    <a:pt x="869" y="983"/>
                  </a:lnTo>
                  <a:lnTo>
                    <a:pt x="894" y="1000"/>
                  </a:lnTo>
                  <a:lnTo>
                    <a:pt x="917" y="1016"/>
                  </a:lnTo>
                  <a:lnTo>
                    <a:pt x="941" y="1031"/>
                  </a:lnTo>
                  <a:lnTo>
                    <a:pt x="962" y="1046"/>
                  </a:lnTo>
                  <a:lnTo>
                    <a:pt x="985" y="1061"/>
                  </a:lnTo>
                  <a:lnTo>
                    <a:pt x="1006" y="1073"/>
                  </a:lnTo>
                  <a:lnTo>
                    <a:pt x="1029" y="1086"/>
                  </a:lnTo>
                  <a:lnTo>
                    <a:pt x="1016" y="1107"/>
                  </a:lnTo>
                  <a:lnTo>
                    <a:pt x="1000" y="1126"/>
                  </a:lnTo>
                  <a:lnTo>
                    <a:pt x="983" y="1141"/>
                  </a:lnTo>
                  <a:lnTo>
                    <a:pt x="966" y="1152"/>
                  </a:lnTo>
                  <a:lnTo>
                    <a:pt x="943" y="1160"/>
                  </a:lnTo>
                  <a:lnTo>
                    <a:pt x="924" y="1168"/>
                  </a:lnTo>
                  <a:lnTo>
                    <a:pt x="901" y="1171"/>
                  </a:lnTo>
                  <a:lnTo>
                    <a:pt x="881" y="1173"/>
                  </a:lnTo>
                  <a:lnTo>
                    <a:pt x="856" y="1171"/>
                  </a:lnTo>
                  <a:lnTo>
                    <a:pt x="833" y="1170"/>
                  </a:lnTo>
                  <a:lnTo>
                    <a:pt x="808" y="1164"/>
                  </a:lnTo>
                  <a:lnTo>
                    <a:pt x="787" y="1160"/>
                  </a:lnTo>
                  <a:lnTo>
                    <a:pt x="765" y="1152"/>
                  </a:lnTo>
                  <a:lnTo>
                    <a:pt x="742" y="1147"/>
                  </a:lnTo>
                  <a:lnTo>
                    <a:pt x="723" y="1139"/>
                  </a:lnTo>
                  <a:lnTo>
                    <a:pt x="704" y="1132"/>
                  </a:lnTo>
                  <a:lnTo>
                    <a:pt x="689" y="1126"/>
                  </a:lnTo>
                  <a:lnTo>
                    <a:pt x="675" y="1118"/>
                  </a:lnTo>
                  <a:lnTo>
                    <a:pt x="662" y="1107"/>
                  </a:lnTo>
                  <a:lnTo>
                    <a:pt x="649" y="1097"/>
                  </a:lnTo>
                  <a:lnTo>
                    <a:pt x="637" y="1084"/>
                  </a:lnTo>
                  <a:lnTo>
                    <a:pt x="626" y="1071"/>
                  </a:lnTo>
                  <a:lnTo>
                    <a:pt x="616" y="1057"/>
                  </a:lnTo>
                  <a:lnTo>
                    <a:pt x="607" y="1044"/>
                  </a:lnTo>
                  <a:lnTo>
                    <a:pt x="595" y="1033"/>
                  </a:lnTo>
                  <a:lnTo>
                    <a:pt x="586" y="1023"/>
                  </a:lnTo>
                  <a:lnTo>
                    <a:pt x="574" y="1014"/>
                  </a:lnTo>
                  <a:lnTo>
                    <a:pt x="565" y="1010"/>
                  </a:lnTo>
                  <a:lnTo>
                    <a:pt x="554" y="1008"/>
                  </a:lnTo>
                  <a:lnTo>
                    <a:pt x="542" y="1012"/>
                  </a:lnTo>
                  <a:lnTo>
                    <a:pt x="531" y="1017"/>
                  </a:lnTo>
                  <a:lnTo>
                    <a:pt x="519" y="1031"/>
                  </a:lnTo>
                  <a:lnTo>
                    <a:pt x="514" y="1021"/>
                  </a:lnTo>
                  <a:lnTo>
                    <a:pt x="510" y="1014"/>
                  </a:lnTo>
                  <a:lnTo>
                    <a:pt x="510" y="1004"/>
                  </a:lnTo>
                  <a:lnTo>
                    <a:pt x="510" y="995"/>
                  </a:lnTo>
                  <a:lnTo>
                    <a:pt x="510" y="987"/>
                  </a:lnTo>
                  <a:lnTo>
                    <a:pt x="514" y="978"/>
                  </a:lnTo>
                  <a:lnTo>
                    <a:pt x="517" y="968"/>
                  </a:lnTo>
                  <a:lnTo>
                    <a:pt x="521" y="958"/>
                  </a:lnTo>
                  <a:lnTo>
                    <a:pt x="525" y="949"/>
                  </a:lnTo>
                  <a:lnTo>
                    <a:pt x="529" y="939"/>
                  </a:lnTo>
                  <a:lnTo>
                    <a:pt x="533" y="930"/>
                  </a:lnTo>
                  <a:lnTo>
                    <a:pt x="538" y="920"/>
                  </a:lnTo>
                  <a:lnTo>
                    <a:pt x="540" y="911"/>
                  </a:lnTo>
                  <a:lnTo>
                    <a:pt x="546" y="901"/>
                  </a:lnTo>
                  <a:lnTo>
                    <a:pt x="550" y="892"/>
                  </a:lnTo>
                  <a:lnTo>
                    <a:pt x="554" y="884"/>
                  </a:lnTo>
                  <a:lnTo>
                    <a:pt x="548" y="879"/>
                  </a:lnTo>
                  <a:lnTo>
                    <a:pt x="542" y="882"/>
                  </a:lnTo>
                  <a:lnTo>
                    <a:pt x="540" y="886"/>
                  </a:lnTo>
                  <a:lnTo>
                    <a:pt x="540" y="894"/>
                  </a:lnTo>
                  <a:lnTo>
                    <a:pt x="533" y="894"/>
                  </a:lnTo>
                  <a:lnTo>
                    <a:pt x="523" y="894"/>
                  </a:lnTo>
                  <a:lnTo>
                    <a:pt x="517" y="894"/>
                  </a:lnTo>
                  <a:lnTo>
                    <a:pt x="512" y="892"/>
                  </a:lnTo>
                  <a:lnTo>
                    <a:pt x="504" y="896"/>
                  </a:lnTo>
                  <a:lnTo>
                    <a:pt x="496" y="903"/>
                  </a:lnTo>
                  <a:lnTo>
                    <a:pt x="487" y="909"/>
                  </a:lnTo>
                  <a:lnTo>
                    <a:pt x="481" y="915"/>
                  </a:lnTo>
                  <a:lnTo>
                    <a:pt x="472" y="919"/>
                  </a:lnTo>
                  <a:lnTo>
                    <a:pt x="462" y="924"/>
                  </a:lnTo>
                  <a:lnTo>
                    <a:pt x="453" y="928"/>
                  </a:lnTo>
                  <a:lnTo>
                    <a:pt x="445" y="932"/>
                  </a:lnTo>
                  <a:lnTo>
                    <a:pt x="434" y="932"/>
                  </a:lnTo>
                  <a:lnTo>
                    <a:pt x="424" y="934"/>
                  </a:lnTo>
                  <a:lnTo>
                    <a:pt x="413" y="936"/>
                  </a:lnTo>
                  <a:lnTo>
                    <a:pt x="403" y="938"/>
                  </a:lnTo>
                  <a:lnTo>
                    <a:pt x="394" y="938"/>
                  </a:lnTo>
                  <a:lnTo>
                    <a:pt x="384" y="938"/>
                  </a:lnTo>
                  <a:lnTo>
                    <a:pt x="373" y="938"/>
                  </a:lnTo>
                  <a:lnTo>
                    <a:pt x="365" y="939"/>
                  </a:lnTo>
                  <a:lnTo>
                    <a:pt x="367" y="930"/>
                  </a:lnTo>
                  <a:lnTo>
                    <a:pt x="371" y="920"/>
                  </a:lnTo>
                  <a:lnTo>
                    <a:pt x="377" y="911"/>
                  </a:lnTo>
                  <a:lnTo>
                    <a:pt x="384" y="903"/>
                  </a:lnTo>
                  <a:lnTo>
                    <a:pt x="390" y="894"/>
                  </a:lnTo>
                  <a:lnTo>
                    <a:pt x="398" y="886"/>
                  </a:lnTo>
                  <a:lnTo>
                    <a:pt x="405" y="879"/>
                  </a:lnTo>
                  <a:lnTo>
                    <a:pt x="415" y="871"/>
                  </a:lnTo>
                  <a:lnTo>
                    <a:pt x="422" y="863"/>
                  </a:lnTo>
                  <a:lnTo>
                    <a:pt x="430" y="856"/>
                  </a:lnTo>
                  <a:lnTo>
                    <a:pt x="439" y="848"/>
                  </a:lnTo>
                  <a:lnTo>
                    <a:pt x="449" y="843"/>
                  </a:lnTo>
                  <a:lnTo>
                    <a:pt x="458" y="837"/>
                  </a:lnTo>
                  <a:lnTo>
                    <a:pt x="468" y="833"/>
                  </a:lnTo>
                  <a:lnTo>
                    <a:pt x="476" y="829"/>
                  </a:lnTo>
                  <a:lnTo>
                    <a:pt x="485" y="825"/>
                  </a:lnTo>
                  <a:lnTo>
                    <a:pt x="483" y="816"/>
                  </a:lnTo>
                  <a:lnTo>
                    <a:pt x="481" y="810"/>
                  </a:lnTo>
                  <a:lnTo>
                    <a:pt x="477" y="805"/>
                  </a:lnTo>
                  <a:lnTo>
                    <a:pt x="474" y="801"/>
                  </a:lnTo>
                  <a:lnTo>
                    <a:pt x="466" y="797"/>
                  </a:lnTo>
                  <a:lnTo>
                    <a:pt x="458" y="793"/>
                  </a:lnTo>
                  <a:lnTo>
                    <a:pt x="451" y="791"/>
                  </a:lnTo>
                  <a:lnTo>
                    <a:pt x="443" y="789"/>
                  </a:lnTo>
                  <a:lnTo>
                    <a:pt x="434" y="787"/>
                  </a:lnTo>
                  <a:lnTo>
                    <a:pt x="426" y="785"/>
                  </a:lnTo>
                  <a:lnTo>
                    <a:pt x="417" y="782"/>
                  </a:lnTo>
                  <a:lnTo>
                    <a:pt x="411" y="780"/>
                  </a:lnTo>
                  <a:lnTo>
                    <a:pt x="398" y="772"/>
                  </a:lnTo>
                  <a:lnTo>
                    <a:pt x="390" y="761"/>
                  </a:lnTo>
                  <a:lnTo>
                    <a:pt x="379" y="763"/>
                  </a:lnTo>
                  <a:lnTo>
                    <a:pt x="373" y="772"/>
                  </a:lnTo>
                  <a:lnTo>
                    <a:pt x="369" y="780"/>
                  </a:lnTo>
                  <a:lnTo>
                    <a:pt x="369" y="791"/>
                  </a:lnTo>
                  <a:lnTo>
                    <a:pt x="367" y="803"/>
                  </a:lnTo>
                  <a:lnTo>
                    <a:pt x="367" y="816"/>
                  </a:lnTo>
                  <a:lnTo>
                    <a:pt x="365" y="827"/>
                  </a:lnTo>
                  <a:lnTo>
                    <a:pt x="361" y="839"/>
                  </a:lnTo>
                  <a:lnTo>
                    <a:pt x="337" y="825"/>
                  </a:lnTo>
                  <a:lnTo>
                    <a:pt x="310" y="810"/>
                  </a:lnTo>
                  <a:lnTo>
                    <a:pt x="287" y="791"/>
                  </a:lnTo>
                  <a:lnTo>
                    <a:pt x="263" y="772"/>
                  </a:lnTo>
                  <a:lnTo>
                    <a:pt x="238" y="749"/>
                  </a:lnTo>
                  <a:lnTo>
                    <a:pt x="219" y="727"/>
                  </a:lnTo>
                  <a:lnTo>
                    <a:pt x="198" y="702"/>
                  </a:lnTo>
                  <a:lnTo>
                    <a:pt x="181" y="677"/>
                  </a:lnTo>
                  <a:lnTo>
                    <a:pt x="164" y="651"/>
                  </a:lnTo>
                  <a:lnTo>
                    <a:pt x="152" y="622"/>
                  </a:lnTo>
                  <a:lnTo>
                    <a:pt x="141" y="592"/>
                  </a:lnTo>
                  <a:lnTo>
                    <a:pt x="135" y="565"/>
                  </a:lnTo>
                  <a:lnTo>
                    <a:pt x="133" y="533"/>
                  </a:lnTo>
                  <a:lnTo>
                    <a:pt x="135" y="506"/>
                  </a:lnTo>
                  <a:lnTo>
                    <a:pt x="141" y="476"/>
                  </a:lnTo>
                  <a:lnTo>
                    <a:pt x="152" y="449"/>
                  </a:lnTo>
                  <a:lnTo>
                    <a:pt x="158" y="462"/>
                  </a:lnTo>
                  <a:lnTo>
                    <a:pt x="164" y="476"/>
                  </a:lnTo>
                  <a:lnTo>
                    <a:pt x="169" y="491"/>
                  </a:lnTo>
                  <a:lnTo>
                    <a:pt x="175" y="506"/>
                  </a:lnTo>
                  <a:lnTo>
                    <a:pt x="179" y="521"/>
                  </a:lnTo>
                  <a:lnTo>
                    <a:pt x="187" y="536"/>
                  </a:lnTo>
                  <a:lnTo>
                    <a:pt x="192" y="552"/>
                  </a:lnTo>
                  <a:lnTo>
                    <a:pt x="198" y="565"/>
                  </a:lnTo>
                  <a:lnTo>
                    <a:pt x="204" y="578"/>
                  </a:lnTo>
                  <a:lnTo>
                    <a:pt x="211" y="592"/>
                  </a:lnTo>
                  <a:lnTo>
                    <a:pt x="217" y="605"/>
                  </a:lnTo>
                  <a:lnTo>
                    <a:pt x="225" y="620"/>
                  </a:lnTo>
                  <a:lnTo>
                    <a:pt x="234" y="633"/>
                  </a:lnTo>
                  <a:lnTo>
                    <a:pt x="242" y="645"/>
                  </a:lnTo>
                  <a:lnTo>
                    <a:pt x="251" y="658"/>
                  </a:lnTo>
                  <a:lnTo>
                    <a:pt x="265" y="670"/>
                  </a:lnTo>
                  <a:lnTo>
                    <a:pt x="272" y="670"/>
                  </a:lnTo>
                  <a:lnTo>
                    <a:pt x="278" y="673"/>
                  </a:lnTo>
                  <a:lnTo>
                    <a:pt x="284" y="677"/>
                  </a:lnTo>
                  <a:lnTo>
                    <a:pt x="291" y="687"/>
                  </a:lnTo>
                  <a:lnTo>
                    <a:pt x="295" y="690"/>
                  </a:lnTo>
                  <a:lnTo>
                    <a:pt x="301" y="698"/>
                  </a:lnTo>
                  <a:lnTo>
                    <a:pt x="306" y="702"/>
                  </a:lnTo>
                  <a:lnTo>
                    <a:pt x="316" y="704"/>
                  </a:lnTo>
                  <a:lnTo>
                    <a:pt x="308" y="673"/>
                  </a:lnTo>
                  <a:lnTo>
                    <a:pt x="303" y="645"/>
                  </a:lnTo>
                  <a:lnTo>
                    <a:pt x="295" y="618"/>
                  </a:lnTo>
                  <a:lnTo>
                    <a:pt x="287" y="592"/>
                  </a:lnTo>
                  <a:lnTo>
                    <a:pt x="278" y="563"/>
                  </a:lnTo>
                  <a:lnTo>
                    <a:pt x="270" y="535"/>
                  </a:lnTo>
                  <a:lnTo>
                    <a:pt x="263" y="508"/>
                  </a:lnTo>
                  <a:lnTo>
                    <a:pt x="255" y="481"/>
                  </a:lnTo>
                  <a:lnTo>
                    <a:pt x="247" y="453"/>
                  </a:lnTo>
                  <a:lnTo>
                    <a:pt x="242" y="426"/>
                  </a:lnTo>
                  <a:lnTo>
                    <a:pt x="238" y="398"/>
                  </a:lnTo>
                  <a:lnTo>
                    <a:pt x="234" y="369"/>
                  </a:lnTo>
                  <a:lnTo>
                    <a:pt x="228" y="341"/>
                  </a:lnTo>
                  <a:lnTo>
                    <a:pt x="228" y="310"/>
                  </a:lnTo>
                  <a:lnTo>
                    <a:pt x="228" y="280"/>
                  </a:lnTo>
                  <a:lnTo>
                    <a:pt x="232" y="251"/>
                  </a:lnTo>
                  <a:lnTo>
                    <a:pt x="202" y="284"/>
                  </a:lnTo>
                  <a:lnTo>
                    <a:pt x="173" y="322"/>
                  </a:lnTo>
                  <a:lnTo>
                    <a:pt x="149" y="360"/>
                  </a:lnTo>
                  <a:lnTo>
                    <a:pt x="126" y="400"/>
                  </a:lnTo>
                  <a:lnTo>
                    <a:pt x="105" y="439"/>
                  </a:lnTo>
                  <a:lnTo>
                    <a:pt x="88" y="483"/>
                  </a:lnTo>
                  <a:lnTo>
                    <a:pt x="72" y="525"/>
                  </a:lnTo>
                  <a:lnTo>
                    <a:pt x="61" y="571"/>
                  </a:lnTo>
                  <a:lnTo>
                    <a:pt x="52" y="614"/>
                  </a:lnTo>
                  <a:lnTo>
                    <a:pt x="46" y="658"/>
                  </a:lnTo>
                  <a:lnTo>
                    <a:pt x="42" y="704"/>
                  </a:lnTo>
                  <a:lnTo>
                    <a:pt x="44" y="749"/>
                  </a:lnTo>
                  <a:lnTo>
                    <a:pt x="48" y="793"/>
                  </a:lnTo>
                  <a:lnTo>
                    <a:pt x="55" y="839"/>
                  </a:lnTo>
                  <a:lnTo>
                    <a:pt x="69" y="882"/>
                  </a:lnTo>
                  <a:lnTo>
                    <a:pt x="86" y="928"/>
                  </a:lnTo>
                  <a:lnTo>
                    <a:pt x="76" y="930"/>
                  </a:lnTo>
                  <a:lnTo>
                    <a:pt x="71" y="932"/>
                  </a:lnTo>
                  <a:lnTo>
                    <a:pt x="63" y="932"/>
                  </a:lnTo>
                  <a:lnTo>
                    <a:pt x="59" y="934"/>
                  </a:lnTo>
                  <a:lnTo>
                    <a:pt x="33" y="867"/>
                  </a:lnTo>
                  <a:lnTo>
                    <a:pt x="15" y="803"/>
                  </a:lnTo>
                  <a:lnTo>
                    <a:pt x="4" y="736"/>
                  </a:lnTo>
                  <a:lnTo>
                    <a:pt x="0" y="673"/>
                  </a:lnTo>
                  <a:lnTo>
                    <a:pt x="2" y="609"/>
                  </a:lnTo>
                  <a:lnTo>
                    <a:pt x="12" y="546"/>
                  </a:lnTo>
                  <a:lnTo>
                    <a:pt x="25" y="483"/>
                  </a:lnTo>
                  <a:lnTo>
                    <a:pt x="46" y="422"/>
                  </a:lnTo>
                  <a:lnTo>
                    <a:pt x="71" y="362"/>
                  </a:lnTo>
                  <a:lnTo>
                    <a:pt x="99" y="305"/>
                  </a:lnTo>
                  <a:lnTo>
                    <a:pt x="133" y="247"/>
                  </a:lnTo>
                  <a:lnTo>
                    <a:pt x="171" y="194"/>
                  </a:lnTo>
                  <a:lnTo>
                    <a:pt x="213" y="139"/>
                  </a:lnTo>
                  <a:lnTo>
                    <a:pt x="261" y="90"/>
                  </a:lnTo>
                  <a:lnTo>
                    <a:pt x="308" y="42"/>
                  </a:lnTo>
                  <a:lnTo>
                    <a:pt x="361" y="0"/>
                  </a:lnTo>
                  <a:close/>
                </a:path>
              </a:pathLst>
            </a:custGeom>
            <a:solidFill>
              <a:srgbClr val="E6E6FF"/>
            </a:solidFill>
            <a:ln w="9525">
              <a:noFill/>
              <a:round/>
              <a:headEnd/>
              <a:tailEnd/>
            </a:ln>
          </p:spPr>
          <p:txBody>
            <a:bodyPr/>
            <a:lstStyle/>
            <a:p>
              <a:endParaRPr lang="fa-IR"/>
            </a:p>
          </p:txBody>
        </p:sp>
        <p:sp>
          <p:nvSpPr>
            <p:cNvPr id="21525" name="Freeform 15"/>
            <p:cNvSpPr>
              <a:spLocks/>
            </p:cNvSpPr>
            <p:nvPr/>
          </p:nvSpPr>
          <p:spPr bwMode="auto">
            <a:xfrm>
              <a:off x="3143" y="1822"/>
              <a:ext cx="1338" cy="715"/>
            </a:xfrm>
            <a:custGeom>
              <a:avLst/>
              <a:gdLst>
                <a:gd name="T0" fmla="*/ 2044 w 2675"/>
                <a:gd name="T1" fmla="*/ 42 h 1432"/>
                <a:gd name="T2" fmla="*/ 2242 w 2675"/>
                <a:gd name="T3" fmla="*/ 105 h 1432"/>
                <a:gd name="T4" fmla="*/ 2436 w 2675"/>
                <a:gd name="T5" fmla="*/ 177 h 1432"/>
                <a:gd name="T6" fmla="*/ 2628 w 2675"/>
                <a:gd name="T7" fmla="*/ 261 h 1432"/>
                <a:gd name="T8" fmla="*/ 2626 w 2675"/>
                <a:gd name="T9" fmla="*/ 343 h 1432"/>
                <a:gd name="T10" fmla="*/ 2544 w 2675"/>
                <a:gd name="T11" fmla="*/ 409 h 1432"/>
                <a:gd name="T12" fmla="*/ 2453 w 2675"/>
                <a:gd name="T13" fmla="*/ 468 h 1432"/>
                <a:gd name="T14" fmla="*/ 2363 w 2675"/>
                <a:gd name="T15" fmla="*/ 531 h 1432"/>
                <a:gd name="T16" fmla="*/ 2150 w 2675"/>
                <a:gd name="T17" fmla="*/ 675 h 1432"/>
                <a:gd name="T18" fmla="*/ 1892 w 2675"/>
                <a:gd name="T19" fmla="*/ 837 h 1432"/>
                <a:gd name="T20" fmla="*/ 1629 w 2675"/>
                <a:gd name="T21" fmla="*/ 997 h 1432"/>
                <a:gd name="T22" fmla="*/ 1369 w 2675"/>
                <a:gd name="T23" fmla="*/ 1160 h 1432"/>
                <a:gd name="T24" fmla="*/ 1238 w 2675"/>
                <a:gd name="T25" fmla="*/ 1248 h 1432"/>
                <a:gd name="T26" fmla="*/ 1154 w 2675"/>
                <a:gd name="T27" fmla="*/ 1310 h 1432"/>
                <a:gd name="T28" fmla="*/ 1068 w 2675"/>
                <a:gd name="T29" fmla="*/ 1367 h 1432"/>
                <a:gd name="T30" fmla="*/ 981 w 2675"/>
                <a:gd name="T31" fmla="*/ 1419 h 1432"/>
                <a:gd name="T32" fmla="*/ 867 w 2675"/>
                <a:gd name="T33" fmla="*/ 1390 h 1432"/>
                <a:gd name="T34" fmla="*/ 747 w 2675"/>
                <a:gd name="T35" fmla="*/ 1341 h 1432"/>
                <a:gd name="T36" fmla="*/ 627 w 2675"/>
                <a:gd name="T37" fmla="*/ 1291 h 1432"/>
                <a:gd name="T38" fmla="*/ 509 w 2675"/>
                <a:gd name="T39" fmla="*/ 1234 h 1432"/>
                <a:gd name="T40" fmla="*/ 392 w 2675"/>
                <a:gd name="T41" fmla="*/ 1168 h 1432"/>
                <a:gd name="T42" fmla="*/ 268 w 2675"/>
                <a:gd name="T43" fmla="*/ 1122 h 1432"/>
                <a:gd name="T44" fmla="*/ 144 w 2675"/>
                <a:gd name="T45" fmla="*/ 1076 h 1432"/>
                <a:gd name="T46" fmla="*/ 28 w 2675"/>
                <a:gd name="T47" fmla="*/ 1023 h 1432"/>
                <a:gd name="T48" fmla="*/ 2 w 2675"/>
                <a:gd name="T49" fmla="*/ 979 h 1432"/>
                <a:gd name="T50" fmla="*/ 30 w 2675"/>
                <a:gd name="T51" fmla="*/ 959 h 1432"/>
                <a:gd name="T52" fmla="*/ 72 w 2675"/>
                <a:gd name="T53" fmla="*/ 938 h 1432"/>
                <a:gd name="T54" fmla="*/ 110 w 2675"/>
                <a:gd name="T55" fmla="*/ 907 h 1432"/>
                <a:gd name="T56" fmla="*/ 196 w 2675"/>
                <a:gd name="T57" fmla="*/ 852 h 1432"/>
                <a:gd name="T58" fmla="*/ 300 w 2675"/>
                <a:gd name="T59" fmla="*/ 787 h 1432"/>
                <a:gd name="T60" fmla="*/ 403 w 2675"/>
                <a:gd name="T61" fmla="*/ 725 h 1432"/>
                <a:gd name="T62" fmla="*/ 509 w 2675"/>
                <a:gd name="T63" fmla="*/ 679 h 1432"/>
                <a:gd name="T64" fmla="*/ 589 w 2675"/>
                <a:gd name="T65" fmla="*/ 704 h 1432"/>
                <a:gd name="T66" fmla="*/ 671 w 2675"/>
                <a:gd name="T67" fmla="*/ 736 h 1432"/>
                <a:gd name="T68" fmla="*/ 755 w 2675"/>
                <a:gd name="T69" fmla="*/ 761 h 1432"/>
                <a:gd name="T70" fmla="*/ 840 w 2675"/>
                <a:gd name="T71" fmla="*/ 793 h 1432"/>
                <a:gd name="T72" fmla="*/ 981 w 2675"/>
                <a:gd name="T73" fmla="*/ 825 h 1432"/>
                <a:gd name="T74" fmla="*/ 1143 w 2675"/>
                <a:gd name="T75" fmla="*/ 846 h 1432"/>
                <a:gd name="T76" fmla="*/ 1306 w 2675"/>
                <a:gd name="T77" fmla="*/ 871 h 1432"/>
                <a:gd name="T78" fmla="*/ 1462 w 2675"/>
                <a:gd name="T79" fmla="*/ 921 h 1432"/>
                <a:gd name="T80" fmla="*/ 1589 w 2675"/>
                <a:gd name="T81" fmla="*/ 873 h 1432"/>
                <a:gd name="T82" fmla="*/ 1715 w 2675"/>
                <a:gd name="T83" fmla="*/ 786 h 1432"/>
                <a:gd name="T84" fmla="*/ 1839 w 2675"/>
                <a:gd name="T85" fmla="*/ 706 h 1432"/>
                <a:gd name="T86" fmla="*/ 1966 w 2675"/>
                <a:gd name="T87" fmla="*/ 630 h 1432"/>
                <a:gd name="T88" fmla="*/ 2021 w 2675"/>
                <a:gd name="T89" fmla="*/ 630 h 1432"/>
                <a:gd name="T90" fmla="*/ 2023 w 2675"/>
                <a:gd name="T91" fmla="*/ 671 h 1432"/>
                <a:gd name="T92" fmla="*/ 2070 w 2675"/>
                <a:gd name="T93" fmla="*/ 649 h 1432"/>
                <a:gd name="T94" fmla="*/ 2147 w 2675"/>
                <a:gd name="T95" fmla="*/ 603 h 1432"/>
                <a:gd name="T96" fmla="*/ 2200 w 2675"/>
                <a:gd name="T97" fmla="*/ 548 h 1432"/>
                <a:gd name="T98" fmla="*/ 2204 w 2675"/>
                <a:gd name="T99" fmla="*/ 478 h 1432"/>
                <a:gd name="T100" fmla="*/ 2154 w 2675"/>
                <a:gd name="T101" fmla="*/ 396 h 1432"/>
                <a:gd name="T102" fmla="*/ 2097 w 2675"/>
                <a:gd name="T103" fmla="*/ 333 h 1432"/>
                <a:gd name="T104" fmla="*/ 2040 w 2675"/>
                <a:gd name="T105" fmla="*/ 267 h 1432"/>
                <a:gd name="T106" fmla="*/ 1998 w 2675"/>
                <a:gd name="T107" fmla="*/ 189 h 1432"/>
                <a:gd name="T108" fmla="*/ 1979 w 2675"/>
                <a:gd name="T109" fmla="*/ 128 h 1432"/>
                <a:gd name="T110" fmla="*/ 1941 w 2675"/>
                <a:gd name="T111" fmla="*/ 84 h 1432"/>
                <a:gd name="T112" fmla="*/ 1897 w 2675"/>
                <a:gd name="T113" fmla="*/ 48 h 1432"/>
                <a:gd name="T114" fmla="*/ 1888 w 2675"/>
                <a:gd name="T115" fmla="*/ 10 h 14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75"/>
                <a:gd name="T175" fmla="*/ 0 h 1432"/>
                <a:gd name="T176" fmla="*/ 2675 w 2675"/>
                <a:gd name="T177" fmla="*/ 1432 h 14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75" h="1432">
                  <a:moveTo>
                    <a:pt x="1894" y="0"/>
                  </a:moveTo>
                  <a:lnTo>
                    <a:pt x="1943" y="14"/>
                  </a:lnTo>
                  <a:lnTo>
                    <a:pt x="1994" y="29"/>
                  </a:lnTo>
                  <a:lnTo>
                    <a:pt x="2044" y="42"/>
                  </a:lnTo>
                  <a:lnTo>
                    <a:pt x="2093" y="59"/>
                  </a:lnTo>
                  <a:lnTo>
                    <a:pt x="2143" y="74"/>
                  </a:lnTo>
                  <a:lnTo>
                    <a:pt x="2192" y="90"/>
                  </a:lnTo>
                  <a:lnTo>
                    <a:pt x="2242" y="105"/>
                  </a:lnTo>
                  <a:lnTo>
                    <a:pt x="2291" y="124"/>
                  </a:lnTo>
                  <a:lnTo>
                    <a:pt x="2339" y="141"/>
                  </a:lnTo>
                  <a:lnTo>
                    <a:pt x="2388" y="158"/>
                  </a:lnTo>
                  <a:lnTo>
                    <a:pt x="2436" y="177"/>
                  </a:lnTo>
                  <a:lnTo>
                    <a:pt x="2485" y="198"/>
                  </a:lnTo>
                  <a:lnTo>
                    <a:pt x="2531" y="217"/>
                  </a:lnTo>
                  <a:lnTo>
                    <a:pt x="2580" y="240"/>
                  </a:lnTo>
                  <a:lnTo>
                    <a:pt x="2628" y="261"/>
                  </a:lnTo>
                  <a:lnTo>
                    <a:pt x="2675" y="286"/>
                  </a:lnTo>
                  <a:lnTo>
                    <a:pt x="2660" y="305"/>
                  </a:lnTo>
                  <a:lnTo>
                    <a:pt x="2645" y="324"/>
                  </a:lnTo>
                  <a:lnTo>
                    <a:pt x="2626" y="343"/>
                  </a:lnTo>
                  <a:lnTo>
                    <a:pt x="2609" y="360"/>
                  </a:lnTo>
                  <a:lnTo>
                    <a:pt x="2588" y="377"/>
                  </a:lnTo>
                  <a:lnTo>
                    <a:pt x="2567" y="392"/>
                  </a:lnTo>
                  <a:lnTo>
                    <a:pt x="2544" y="409"/>
                  </a:lnTo>
                  <a:lnTo>
                    <a:pt x="2523" y="426"/>
                  </a:lnTo>
                  <a:lnTo>
                    <a:pt x="2500" y="440"/>
                  </a:lnTo>
                  <a:lnTo>
                    <a:pt x="2477" y="455"/>
                  </a:lnTo>
                  <a:lnTo>
                    <a:pt x="2453" y="468"/>
                  </a:lnTo>
                  <a:lnTo>
                    <a:pt x="2430" y="485"/>
                  </a:lnTo>
                  <a:lnTo>
                    <a:pt x="2405" y="498"/>
                  </a:lnTo>
                  <a:lnTo>
                    <a:pt x="2384" y="516"/>
                  </a:lnTo>
                  <a:lnTo>
                    <a:pt x="2363" y="531"/>
                  </a:lnTo>
                  <a:lnTo>
                    <a:pt x="2344" y="550"/>
                  </a:lnTo>
                  <a:lnTo>
                    <a:pt x="2278" y="592"/>
                  </a:lnTo>
                  <a:lnTo>
                    <a:pt x="2215" y="633"/>
                  </a:lnTo>
                  <a:lnTo>
                    <a:pt x="2150" y="675"/>
                  </a:lnTo>
                  <a:lnTo>
                    <a:pt x="2086" y="717"/>
                  </a:lnTo>
                  <a:lnTo>
                    <a:pt x="2021" y="757"/>
                  </a:lnTo>
                  <a:lnTo>
                    <a:pt x="1956" y="797"/>
                  </a:lnTo>
                  <a:lnTo>
                    <a:pt x="1892" y="837"/>
                  </a:lnTo>
                  <a:lnTo>
                    <a:pt x="1827" y="877"/>
                  </a:lnTo>
                  <a:lnTo>
                    <a:pt x="1761" y="917"/>
                  </a:lnTo>
                  <a:lnTo>
                    <a:pt x="1696" y="957"/>
                  </a:lnTo>
                  <a:lnTo>
                    <a:pt x="1629" y="997"/>
                  </a:lnTo>
                  <a:lnTo>
                    <a:pt x="1565" y="1036"/>
                  </a:lnTo>
                  <a:lnTo>
                    <a:pt x="1500" y="1076"/>
                  </a:lnTo>
                  <a:lnTo>
                    <a:pt x="1434" y="1118"/>
                  </a:lnTo>
                  <a:lnTo>
                    <a:pt x="1369" y="1160"/>
                  </a:lnTo>
                  <a:lnTo>
                    <a:pt x="1304" y="1204"/>
                  </a:lnTo>
                  <a:lnTo>
                    <a:pt x="1281" y="1217"/>
                  </a:lnTo>
                  <a:lnTo>
                    <a:pt x="1260" y="1232"/>
                  </a:lnTo>
                  <a:lnTo>
                    <a:pt x="1238" y="1248"/>
                  </a:lnTo>
                  <a:lnTo>
                    <a:pt x="1219" y="1265"/>
                  </a:lnTo>
                  <a:lnTo>
                    <a:pt x="1198" y="1278"/>
                  </a:lnTo>
                  <a:lnTo>
                    <a:pt x="1175" y="1295"/>
                  </a:lnTo>
                  <a:lnTo>
                    <a:pt x="1154" y="1310"/>
                  </a:lnTo>
                  <a:lnTo>
                    <a:pt x="1135" y="1325"/>
                  </a:lnTo>
                  <a:lnTo>
                    <a:pt x="1112" y="1339"/>
                  </a:lnTo>
                  <a:lnTo>
                    <a:pt x="1091" y="1354"/>
                  </a:lnTo>
                  <a:lnTo>
                    <a:pt x="1068" y="1367"/>
                  </a:lnTo>
                  <a:lnTo>
                    <a:pt x="1049" y="1382"/>
                  </a:lnTo>
                  <a:lnTo>
                    <a:pt x="1027" y="1394"/>
                  </a:lnTo>
                  <a:lnTo>
                    <a:pt x="1004" y="1407"/>
                  </a:lnTo>
                  <a:lnTo>
                    <a:pt x="981" y="1419"/>
                  </a:lnTo>
                  <a:lnTo>
                    <a:pt x="960" y="1432"/>
                  </a:lnTo>
                  <a:lnTo>
                    <a:pt x="930" y="1417"/>
                  </a:lnTo>
                  <a:lnTo>
                    <a:pt x="897" y="1403"/>
                  </a:lnTo>
                  <a:lnTo>
                    <a:pt x="867" y="1390"/>
                  </a:lnTo>
                  <a:lnTo>
                    <a:pt x="838" y="1377"/>
                  </a:lnTo>
                  <a:lnTo>
                    <a:pt x="808" y="1365"/>
                  </a:lnTo>
                  <a:lnTo>
                    <a:pt x="778" y="1354"/>
                  </a:lnTo>
                  <a:lnTo>
                    <a:pt x="747" y="1341"/>
                  </a:lnTo>
                  <a:lnTo>
                    <a:pt x="719" y="1329"/>
                  </a:lnTo>
                  <a:lnTo>
                    <a:pt x="688" y="1316"/>
                  </a:lnTo>
                  <a:lnTo>
                    <a:pt x="658" y="1305"/>
                  </a:lnTo>
                  <a:lnTo>
                    <a:pt x="627" y="1291"/>
                  </a:lnTo>
                  <a:lnTo>
                    <a:pt x="599" y="1278"/>
                  </a:lnTo>
                  <a:lnTo>
                    <a:pt x="568" y="1265"/>
                  </a:lnTo>
                  <a:lnTo>
                    <a:pt x="538" y="1251"/>
                  </a:lnTo>
                  <a:lnTo>
                    <a:pt x="509" y="1234"/>
                  </a:lnTo>
                  <a:lnTo>
                    <a:pt x="481" y="1221"/>
                  </a:lnTo>
                  <a:lnTo>
                    <a:pt x="452" y="1200"/>
                  </a:lnTo>
                  <a:lnTo>
                    <a:pt x="422" y="1185"/>
                  </a:lnTo>
                  <a:lnTo>
                    <a:pt x="392" y="1168"/>
                  </a:lnTo>
                  <a:lnTo>
                    <a:pt x="363" y="1156"/>
                  </a:lnTo>
                  <a:lnTo>
                    <a:pt x="331" y="1145"/>
                  </a:lnTo>
                  <a:lnTo>
                    <a:pt x="300" y="1132"/>
                  </a:lnTo>
                  <a:lnTo>
                    <a:pt x="268" y="1122"/>
                  </a:lnTo>
                  <a:lnTo>
                    <a:pt x="238" y="1113"/>
                  </a:lnTo>
                  <a:lnTo>
                    <a:pt x="205" y="1099"/>
                  </a:lnTo>
                  <a:lnTo>
                    <a:pt x="175" y="1090"/>
                  </a:lnTo>
                  <a:lnTo>
                    <a:pt x="144" y="1076"/>
                  </a:lnTo>
                  <a:lnTo>
                    <a:pt x="114" y="1067"/>
                  </a:lnTo>
                  <a:lnTo>
                    <a:pt x="84" y="1054"/>
                  </a:lnTo>
                  <a:lnTo>
                    <a:pt x="55" y="1038"/>
                  </a:lnTo>
                  <a:lnTo>
                    <a:pt x="28" y="1023"/>
                  </a:lnTo>
                  <a:lnTo>
                    <a:pt x="2" y="1006"/>
                  </a:lnTo>
                  <a:lnTo>
                    <a:pt x="0" y="995"/>
                  </a:lnTo>
                  <a:lnTo>
                    <a:pt x="2" y="987"/>
                  </a:lnTo>
                  <a:lnTo>
                    <a:pt x="2" y="979"/>
                  </a:lnTo>
                  <a:lnTo>
                    <a:pt x="8" y="974"/>
                  </a:lnTo>
                  <a:lnTo>
                    <a:pt x="13" y="968"/>
                  </a:lnTo>
                  <a:lnTo>
                    <a:pt x="23" y="964"/>
                  </a:lnTo>
                  <a:lnTo>
                    <a:pt x="30" y="959"/>
                  </a:lnTo>
                  <a:lnTo>
                    <a:pt x="42" y="955"/>
                  </a:lnTo>
                  <a:lnTo>
                    <a:pt x="49" y="949"/>
                  </a:lnTo>
                  <a:lnTo>
                    <a:pt x="61" y="943"/>
                  </a:lnTo>
                  <a:lnTo>
                    <a:pt x="72" y="938"/>
                  </a:lnTo>
                  <a:lnTo>
                    <a:pt x="82" y="932"/>
                  </a:lnTo>
                  <a:lnTo>
                    <a:pt x="91" y="924"/>
                  </a:lnTo>
                  <a:lnTo>
                    <a:pt x="103" y="917"/>
                  </a:lnTo>
                  <a:lnTo>
                    <a:pt x="110" y="907"/>
                  </a:lnTo>
                  <a:lnTo>
                    <a:pt x="120" y="898"/>
                  </a:lnTo>
                  <a:lnTo>
                    <a:pt x="144" y="882"/>
                  </a:lnTo>
                  <a:lnTo>
                    <a:pt x="171" y="867"/>
                  </a:lnTo>
                  <a:lnTo>
                    <a:pt x="196" y="852"/>
                  </a:lnTo>
                  <a:lnTo>
                    <a:pt x="222" y="837"/>
                  </a:lnTo>
                  <a:lnTo>
                    <a:pt x="247" y="820"/>
                  </a:lnTo>
                  <a:lnTo>
                    <a:pt x="274" y="805"/>
                  </a:lnTo>
                  <a:lnTo>
                    <a:pt x="300" y="787"/>
                  </a:lnTo>
                  <a:lnTo>
                    <a:pt x="327" y="772"/>
                  </a:lnTo>
                  <a:lnTo>
                    <a:pt x="352" y="757"/>
                  </a:lnTo>
                  <a:lnTo>
                    <a:pt x="378" y="742"/>
                  </a:lnTo>
                  <a:lnTo>
                    <a:pt x="403" y="725"/>
                  </a:lnTo>
                  <a:lnTo>
                    <a:pt x="430" y="713"/>
                  </a:lnTo>
                  <a:lnTo>
                    <a:pt x="456" y="700"/>
                  </a:lnTo>
                  <a:lnTo>
                    <a:pt x="483" y="689"/>
                  </a:lnTo>
                  <a:lnTo>
                    <a:pt x="509" y="679"/>
                  </a:lnTo>
                  <a:lnTo>
                    <a:pt x="536" y="673"/>
                  </a:lnTo>
                  <a:lnTo>
                    <a:pt x="553" y="683"/>
                  </a:lnTo>
                  <a:lnTo>
                    <a:pt x="572" y="694"/>
                  </a:lnTo>
                  <a:lnTo>
                    <a:pt x="589" y="704"/>
                  </a:lnTo>
                  <a:lnTo>
                    <a:pt x="610" y="715"/>
                  </a:lnTo>
                  <a:lnTo>
                    <a:pt x="629" y="721"/>
                  </a:lnTo>
                  <a:lnTo>
                    <a:pt x="648" y="728"/>
                  </a:lnTo>
                  <a:lnTo>
                    <a:pt x="671" y="736"/>
                  </a:lnTo>
                  <a:lnTo>
                    <a:pt x="692" y="744"/>
                  </a:lnTo>
                  <a:lnTo>
                    <a:pt x="713" y="749"/>
                  </a:lnTo>
                  <a:lnTo>
                    <a:pt x="734" y="755"/>
                  </a:lnTo>
                  <a:lnTo>
                    <a:pt x="755" y="761"/>
                  </a:lnTo>
                  <a:lnTo>
                    <a:pt x="778" y="768"/>
                  </a:lnTo>
                  <a:lnTo>
                    <a:pt x="798" y="776"/>
                  </a:lnTo>
                  <a:lnTo>
                    <a:pt x="819" y="786"/>
                  </a:lnTo>
                  <a:lnTo>
                    <a:pt x="840" y="793"/>
                  </a:lnTo>
                  <a:lnTo>
                    <a:pt x="861" y="805"/>
                  </a:lnTo>
                  <a:lnTo>
                    <a:pt x="901" y="812"/>
                  </a:lnTo>
                  <a:lnTo>
                    <a:pt x="941" y="820"/>
                  </a:lnTo>
                  <a:lnTo>
                    <a:pt x="981" y="825"/>
                  </a:lnTo>
                  <a:lnTo>
                    <a:pt x="1023" y="831"/>
                  </a:lnTo>
                  <a:lnTo>
                    <a:pt x="1063" y="835"/>
                  </a:lnTo>
                  <a:lnTo>
                    <a:pt x="1103" y="841"/>
                  </a:lnTo>
                  <a:lnTo>
                    <a:pt x="1143" y="846"/>
                  </a:lnTo>
                  <a:lnTo>
                    <a:pt x="1186" y="852"/>
                  </a:lnTo>
                  <a:lnTo>
                    <a:pt x="1226" y="856"/>
                  </a:lnTo>
                  <a:lnTo>
                    <a:pt x="1266" y="862"/>
                  </a:lnTo>
                  <a:lnTo>
                    <a:pt x="1306" y="871"/>
                  </a:lnTo>
                  <a:lnTo>
                    <a:pt x="1348" y="881"/>
                  </a:lnTo>
                  <a:lnTo>
                    <a:pt x="1386" y="890"/>
                  </a:lnTo>
                  <a:lnTo>
                    <a:pt x="1424" y="905"/>
                  </a:lnTo>
                  <a:lnTo>
                    <a:pt x="1462" y="921"/>
                  </a:lnTo>
                  <a:lnTo>
                    <a:pt x="1500" y="940"/>
                  </a:lnTo>
                  <a:lnTo>
                    <a:pt x="1529" y="917"/>
                  </a:lnTo>
                  <a:lnTo>
                    <a:pt x="1559" y="896"/>
                  </a:lnTo>
                  <a:lnTo>
                    <a:pt x="1589" y="873"/>
                  </a:lnTo>
                  <a:lnTo>
                    <a:pt x="1620" y="852"/>
                  </a:lnTo>
                  <a:lnTo>
                    <a:pt x="1652" y="829"/>
                  </a:lnTo>
                  <a:lnTo>
                    <a:pt x="1683" y="808"/>
                  </a:lnTo>
                  <a:lnTo>
                    <a:pt x="1715" y="786"/>
                  </a:lnTo>
                  <a:lnTo>
                    <a:pt x="1745" y="767"/>
                  </a:lnTo>
                  <a:lnTo>
                    <a:pt x="1778" y="746"/>
                  </a:lnTo>
                  <a:lnTo>
                    <a:pt x="1808" y="725"/>
                  </a:lnTo>
                  <a:lnTo>
                    <a:pt x="1839" y="706"/>
                  </a:lnTo>
                  <a:lnTo>
                    <a:pt x="1871" y="687"/>
                  </a:lnTo>
                  <a:lnTo>
                    <a:pt x="1901" y="666"/>
                  </a:lnTo>
                  <a:lnTo>
                    <a:pt x="1934" y="649"/>
                  </a:lnTo>
                  <a:lnTo>
                    <a:pt x="1966" y="630"/>
                  </a:lnTo>
                  <a:lnTo>
                    <a:pt x="1998" y="614"/>
                  </a:lnTo>
                  <a:lnTo>
                    <a:pt x="2010" y="616"/>
                  </a:lnTo>
                  <a:lnTo>
                    <a:pt x="2017" y="622"/>
                  </a:lnTo>
                  <a:lnTo>
                    <a:pt x="2021" y="630"/>
                  </a:lnTo>
                  <a:lnTo>
                    <a:pt x="2025" y="639"/>
                  </a:lnTo>
                  <a:lnTo>
                    <a:pt x="2025" y="649"/>
                  </a:lnTo>
                  <a:lnTo>
                    <a:pt x="2025" y="660"/>
                  </a:lnTo>
                  <a:lnTo>
                    <a:pt x="2023" y="671"/>
                  </a:lnTo>
                  <a:lnTo>
                    <a:pt x="2021" y="683"/>
                  </a:lnTo>
                  <a:lnTo>
                    <a:pt x="2036" y="671"/>
                  </a:lnTo>
                  <a:lnTo>
                    <a:pt x="2053" y="660"/>
                  </a:lnTo>
                  <a:lnTo>
                    <a:pt x="2070" y="649"/>
                  </a:lnTo>
                  <a:lnTo>
                    <a:pt x="2089" y="637"/>
                  </a:lnTo>
                  <a:lnTo>
                    <a:pt x="2108" y="626"/>
                  </a:lnTo>
                  <a:lnTo>
                    <a:pt x="2128" y="616"/>
                  </a:lnTo>
                  <a:lnTo>
                    <a:pt x="2147" y="603"/>
                  </a:lnTo>
                  <a:lnTo>
                    <a:pt x="2164" y="594"/>
                  </a:lnTo>
                  <a:lnTo>
                    <a:pt x="2179" y="578"/>
                  </a:lnTo>
                  <a:lnTo>
                    <a:pt x="2190" y="565"/>
                  </a:lnTo>
                  <a:lnTo>
                    <a:pt x="2200" y="548"/>
                  </a:lnTo>
                  <a:lnTo>
                    <a:pt x="2207" y="535"/>
                  </a:lnTo>
                  <a:lnTo>
                    <a:pt x="2209" y="517"/>
                  </a:lnTo>
                  <a:lnTo>
                    <a:pt x="2209" y="498"/>
                  </a:lnTo>
                  <a:lnTo>
                    <a:pt x="2204" y="478"/>
                  </a:lnTo>
                  <a:lnTo>
                    <a:pt x="2192" y="455"/>
                  </a:lnTo>
                  <a:lnTo>
                    <a:pt x="2179" y="434"/>
                  </a:lnTo>
                  <a:lnTo>
                    <a:pt x="2167" y="415"/>
                  </a:lnTo>
                  <a:lnTo>
                    <a:pt x="2154" y="396"/>
                  </a:lnTo>
                  <a:lnTo>
                    <a:pt x="2141" y="381"/>
                  </a:lnTo>
                  <a:lnTo>
                    <a:pt x="2126" y="363"/>
                  </a:lnTo>
                  <a:lnTo>
                    <a:pt x="2112" y="346"/>
                  </a:lnTo>
                  <a:lnTo>
                    <a:pt x="2097" y="333"/>
                  </a:lnTo>
                  <a:lnTo>
                    <a:pt x="2084" y="318"/>
                  </a:lnTo>
                  <a:lnTo>
                    <a:pt x="2067" y="301"/>
                  </a:lnTo>
                  <a:lnTo>
                    <a:pt x="2053" y="284"/>
                  </a:lnTo>
                  <a:lnTo>
                    <a:pt x="2040" y="267"/>
                  </a:lnTo>
                  <a:lnTo>
                    <a:pt x="2029" y="251"/>
                  </a:lnTo>
                  <a:lnTo>
                    <a:pt x="2017" y="230"/>
                  </a:lnTo>
                  <a:lnTo>
                    <a:pt x="2006" y="211"/>
                  </a:lnTo>
                  <a:lnTo>
                    <a:pt x="1998" y="189"/>
                  </a:lnTo>
                  <a:lnTo>
                    <a:pt x="1991" y="166"/>
                  </a:lnTo>
                  <a:lnTo>
                    <a:pt x="1991" y="151"/>
                  </a:lnTo>
                  <a:lnTo>
                    <a:pt x="1987" y="139"/>
                  </a:lnTo>
                  <a:lnTo>
                    <a:pt x="1979" y="128"/>
                  </a:lnTo>
                  <a:lnTo>
                    <a:pt x="1973" y="116"/>
                  </a:lnTo>
                  <a:lnTo>
                    <a:pt x="1962" y="105"/>
                  </a:lnTo>
                  <a:lnTo>
                    <a:pt x="1951" y="95"/>
                  </a:lnTo>
                  <a:lnTo>
                    <a:pt x="1941" y="84"/>
                  </a:lnTo>
                  <a:lnTo>
                    <a:pt x="1930" y="76"/>
                  </a:lnTo>
                  <a:lnTo>
                    <a:pt x="1918" y="67"/>
                  </a:lnTo>
                  <a:lnTo>
                    <a:pt x="1907" y="57"/>
                  </a:lnTo>
                  <a:lnTo>
                    <a:pt x="1897" y="48"/>
                  </a:lnTo>
                  <a:lnTo>
                    <a:pt x="1892" y="40"/>
                  </a:lnTo>
                  <a:lnTo>
                    <a:pt x="1886" y="29"/>
                  </a:lnTo>
                  <a:lnTo>
                    <a:pt x="1886" y="19"/>
                  </a:lnTo>
                  <a:lnTo>
                    <a:pt x="1888" y="10"/>
                  </a:lnTo>
                  <a:lnTo>
                    <a:pt x="1894" y="0"/>
                  </a:lnTo>
                  <a:close/>
                </a:path>
              </a:pathLst>
            </a:custGeom>
            <a:solidFill>
              <a:srgbClr val="FFF2CC"/>
            </a:solidFill>
            <a:ln w="9525">
              <a:noFill/>
              <a:round/>
              <a:headEnd/>
              <a:tailEnd/>
            </a:ln>
          </p:spPr>
          <p:txBody>
            <a:bodyPr/>
            <a:lstStyle/>
            <a:p>
              <a:endParaRPr lang="fa-IR"/>
            </a:p>
          </p:txBody>
        </p:sp>
        <p:sp>
          <p:nvSpPr>
            <p:cNvPr id="21526" name="Freeform 16"/>
            <p:cNvSpPr>
              <a:spLocks/>
            </p:cNvSpPr>
            <p:nvPr/>
          </p:nvSpPr>
          <p:spPr bwMode="auto">
            <a:xfrm>
              <a:off x="3619" y="1854"/>
              <a:ext cx="37" cy="37"/>
            </a:xfrm>
            <a:custGeom>
              <a:avLst/>
              <a:gdLst>
                <a:gd name="T0" fmla="*/ 0 w 75"/>
                <a:gd name="T1" fmla="*/ 0 h 74"/>
                <a:gd name="T2" fmla="*/ 12 w 75"/>
                <a:gd name="T3" fmla="*/ 9 h 74"/>
                <a:gd name="T4" fmla="*/ 27 w 75"/>
                <a:gd name="T5" fmla="*/ 21 h 74"/>
                <a:gd name="T6" fmla="*/ 35 w 75"/>
                <a:gd name="T7" fmla="*/ 25 h 74"/>
                <a:gd name="T8" fmla="*/ 42 w 75"/>
                <a:gd name="T9" fmla="*/ 29 h 74"/>
                <a:gd name="T10" fmla="*/ 48 w 75"/>
                <a:gd name="T11" fmla="*/ 34 h 74"/>
                <a:gd name="T12" fmla="*/ 58 w 75"/>
                <a:gd name="T13" fmla="*/ 40 h 74"/>
                <a:gd name="T14" fmla="*/ 61 w 75"/>
                <a:gd name="T15" fmla="*/ 46 h 74"/>
                <a:gd name="T16" fmla="*/ 67 w 75"/>
                <a:gd name="T17" fmla="*/ 55 h 74"/>
                <a:gd name="T18" fmla="*/ 71 w 75"/>
                <a:gd name="T19" fmla="*/ 63 h 74"/>
                <a:gd name="T20" fmla="*/ 75 w 75"/>
                <a:gd name="T21" fmla="*/ 74 h 74"/>
                <a:gd name="T22" fmla="*/ 63 w 75"/>
                <a:gd name="T23" fmla="*/ 67 h 74"/>
                <a:gd name="T24" fmla="*/ 52 w 75"/>
                <a:gd name="T25" fmla="*/ 61 h 74"/>
                <a:gd name="T26" fmla="*/ 40 w 75"/>
                <a:gd name="T27" fmla="*/ 53 h 74"/>
                <a:gd name="T28" fmla="*/ 31 w 75"/>
                <a:gd name="T29" fmla="*/ 49 h 74"/>
                <a:gd name="T30" fmla="*/ 18 w 75"/>
                <a:gd name="T31" fmla="*/ 36 h 74"/>
                <a:gd name="T32" fmla="*/ 8 w 75"/>
                <a:gd name="T33" fmla="*/ 27 h 74"/>
                <a:gd name="T34" fmla="*/ 2 w 75"/>
                <a:gd name="T35" fmla="*/ 13 h 74"/>
                <a:gd name="T36" fmla="*/ 0 w 75"/>
                <a:gd name="T37" fmla="*/ 0 h 74"/>
                <a:gd name="T38" fmla="*/ 0 w 7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74"/>
                <a:gd name="T62" fmla="*/ 75 w 7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74">
                  <a:moveTo>
                    <a:pt x="0" y="0"/>
                  </a:moveTo>
                  <a:lnTo>
                    <a:pt x="12" y="9"/>
                  </a:lnTo>
                  <a:lnTo>
                    <a:pt x="27" y="21"/>
                  </a:lnTo>
                  <a:lnTo>
                    <a:pt x="35" y="25"/>
                  </a:lnTo>
                  <a:lnTo>
                    <a:pt x="42" y="29"/>
                  </a:lnTo>
                  <a:lnTo>
                    <a:pt x="48" y="34"/>
                  </a:lnTo>
                  <a:lnTo>
                    <a:pt x="58" y="40"/>
                  </a:lnTo>
                  <a:lnTo>
                    <a:pt x="61" y="46"/>
                  </a:lnTo>
                  <a:lnTo>
                    <a:pt x="67" y="55"/>
                  </a:lnTo>
                  <a:lnTo>
                    <a:pt x="71" y="63"/>
                  </a:lnTo>
                  <a:lnTo>
                    <a:pt x="75" y="74"/>
                  </a:lnTo>
                  <a:lnTo>
                    <a:pt x="63" y="67"/>
                  </a:lnTo>
                  <a:lnTo>
                    <a:pt x="52" y="61"/>
                  </a:lnTo>
                  <a:lnTo>
                    <a:pt x="40" y="53"/>
                  </a:lnTo>
                  <a:lnTo>
                    <a:pt x="31" y="49"/>
                  </a:lnTo>
                  <a:lnTo>
                    <a:pt x="18" y="36"/>
                  </a:lnTo>
                  <a:lnTo>
                    <a:pt x="8" y="27"/>
                  </a:lnTo>
                  <a:lnTo>
                    <a:pt x="2" y="13"/>
                  </a:lnTo>
                  <a:lnTo>
                    <a:pt x="0" y="0"/>
                  </a:lnTo>
                  <a:close/>
                </a:path>
              </a:pathLst>
            </a:custGeom>
            <a:solidFill>
              <a:srgbClr val="000000"/>
            </a:solidFill>
            <a:ln w="9525">
              <a:noFill/>
              <a:round/>
              <a:headEnd/>
              <a:tailEnd/>
            </a:ln>
          </p:spPr>
          <p:txBody>
            <a:bodyPr/>
            <a:lstStyle/>
            <a:p>
              <a:endParaRPr lang="fa-IR"/>
            </a:p>
          </p:txBody>
        </p:sp>
        <p:sp>
          <p:nvSpPr>
            <p:cNvPr id="21527" name="Freeform 17"/>
            <p:cNvSpPr>
              <a:spLocks/>
            </p:cNvSpPr>
            <p:nvPr/>
          </p:nvSpPr>
          <p:spPr bwMode="auto">
            <a:xfrm>
              <a:off x="3469" y="1893"/>
              <a:ext cx="24" cy="30"/>
            </a:xfrm>
            <a:custGeom>
              <a:avLst/>
              <a:gdLst>
                <a:gd name="T0" fmla="*/ 11 w 48"/>
                <a:gd name="T1" fmla="*/ 0 h 61"/>
                <a:gd name="T2" fmla="*/ 13 w 48"/>
                <a:gd name="T3" fmla="*/ 8 h 61"/>
                <a:gd name="T4" fmla="*/ 21 w 48"/>
                <a:gd name="T5" fmla="*/ 17 h 61"/>
                <a:gd name="T6" fmla="*/ 29 w 48"/>
                <a:gd name="T7" fmla="*/ 25 h 61"/>
                <a:gd name="T8" fmla="*/ 36 w 48"/>
                <a:gd name="T9" fmla="*/ 36 h 61"/>
                <a:gd name="T10" fmla="*/ 46 w 48"/>
                <a:gd name="T11" fmla="*/ 47 h 61"/>
                <a:gd name="T12" fmla="*/ 48 w 48"/>
                <a:gd name="T13" fmla="*/ 61 h 61"/>
                <a:gd name="T14" fmla="*/ 40 w 48"/>
                <a:gd name="T15" fmla="*/ 61 h 61"/>
                <a:gd name="T16" fmla="*/ 32 w 48"/>
                <a:gd name="T17" fmla="*/ 61 h 61"/>
                <a:gd name="T18" fmla="*/ 27 w 48"/>
                <a:gd name="T19" fmla="*/ 61 h 61"/>
                <a:gd name="T20" fmla="*/ 23 w 48"/>
                <a:gd name="T21" fmla="*/ 61 h 61"/>
                <a:gd name="T22" fmla="*/ 13 w 48"/>
                <a:gd name="T23" fmla="*/ 55 h 61"/>
                <a:gd name="T24" fmla="*/ 8 w 48"/>
                <a:gd name="T25" fmla="*/ 47 h 61"/>
                <a:gd name="T26" fmla="*/ 0 w 48"/>
                <a:gd name="T27" fmla="*/ 36 h 61"/>
                <a:gd name="T28" fmla="*/ 0 w 48"/>
                <a:gd name="T29" fmla="*/ 25 h 61"/>
                <a:gd name="T30" fmla="*/ 4 w 48"/>
                <a:gd name="T31" fmla="*/ 11 h 61"/>
                <a:gd name="T32" fmla="*/ 11 w 48"/>
                <a:gd name="T33" fmla="*/ 0 h 61"/>
                <a:gd name="T34" fmla="*/ 11 w 48"/>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61"/>
                <a:gd name="T56" fmla="*/ 48 w 48"/>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61">
                  <a:moveTo>
                    <a:pt x="11" y="0"/>
                  </a:moveTo>
                  <a:lnTo>
                    <a:pt x="13" y="8"/>
                  </a:lnTo>
                  <a:lnTo>
                    <a:pt x="21" y="17"/>
                  </a:lnTo>
                  <a:lnTo>
                    <a:pt x="29" y="25"/>
                  </a:lnTo>
                  <a:lnTo>
                    <a:pt x="36" y="36"/>
                  </a:lnTo>
                  <a:lnTo>
                    <a:pt x="46" y="47"/>
                  </a:lnTo>
                  <a:lnTo>
                    <a:pt x="48" y="61"/>
                  </a:lnTo>
                  <a:lnTo>
                    <a:pt x="40" y="61"/>
                  </a:lnTo>
                  <a:lnTo>
                    <a:pt x="32" y="61"/>
                  </a:lnTo>
                  <a:lnTo>
                    <a:pt x="27" y="61"/>
                  </a:lnTo>
                  <a:lnTo>
                    <a:pt x="23" y="61"/>
                  </a:lnTo>
                  <a:lnTo>
                    <a:pt x="13" y="55"/>
                  </a:lnTo>
                  <a:lnTo>
                    <a:pt x="8" y="47"/>
                  </a:lnTo>
                  <a:lnTo>
                    <a:pt x="0" y="36"/>
                  </a:lnTo>
                  <a:lnTo>
                    <a:pt x="0" y="25"/>
                  </a:lnTo>
                  <a:lnTo>
                    <a:pt x="4" y="11"/>
                  </a:lnTo>
                  <a:lnTo>
                    <a:pt x="11" y="0"/>
                  </a:lnTo>
                  <a:close/>
                </a:path>
              </a:pathLst>
            </a:custGeom>
            <a:solidFill>
              <a:srgbClr val="000000"/>
            </a:solidFill>
            <a:ln w="9525">
              <a:noFill/>
              <a:round/>
              <a:headEnd/>
              <a:tailEnd/>
            </a:ln>
          </p:spPr>
          <p:txBody>
            <a:bodyPr/>
            <a:lstStyle/>
            <a:p>
              <a:endParaRPr lang="fa-IR"/>
            </a:p>
          </p:txBody>
        </p:sp>
        <p:sp>
          <p:nvSpPr>
            <p:cNvPr id="21528" name="Freeform 18"/>
            <p:cNvSpPr>
              <a:spLocks/>
            </p:cNvSpPr>
            <p:nvPr/>
          </p:nvSpPr>
          <p:spPr bwMode="auto">
            <a:xfrm>
              <a:off x="3645" y="1911"/>
              <a:ext cx="47" cy="44"/>
            </a:xfrm>
            <a:custGeom>
              <a:avLst/>
              <a:gdLst>
                <a:gd name="T0" fmla="*/ 0 w 95"/>
                <a:gd name="T1" fmla="*/ 0 h 88"/>
                <a:gd name="T2" fmla="*/ 15 w 95"/>
                <a:gd name="T3" fmla="*/ 8 h 88"/>
                <a:gd name="T4" fmla="*/ 28 w 95"/>
                <a:gd name="T5" fmla="*/ 15 h 88"/>
                <a:gd name="T6" fmla="*/ 42 w 95"/>
                <a:gd name="T7" fmla="*/ 23 h 88"/>
                <a:gd name="T8" fmla="*/ 57 w 95"/>
                <a:gd name="T9" fmla="*/ 36 h 88"/>
                <a:gd name="T10" fmla="*/ 68 w 95"/>
                <a:gd name="T11" fmla="*/ 44 h 88"/>
                <a:gd name="T12" fmla="*/ 80 w 95"/>
                <a:gd name="T13" fmla="*/ 57 h 88"/>
                <a:gd name="T14" fmla="*/ 83 w 95"/>
                <a:gd name="T15" fmla="*/ 63 h 88"/>
                <a:gd name="T16" fmla="*/ 87 w 95"/>
                <a:gd name="T17" fmla="*/ 70 h 88"/>
                <a:gd name="T18" fmla="*/ 91 w 95"/>
                <a:gd name="T19" fmla="*/ 78 h 88"/>
                <a:gd name="T20" fmla="*/ 95 w 95"/>
                <a:gd name="T21" fmla="*/ 88 h 88"/>
                <a:gd name="T22" fmla="*/ 82 w 95"/>
                <a:gd name="T23" fmla="*/ 88 h 88"/>
                <a:gd name="T24" fmla="*/ 72 w 95"/>
                <a:gd name="T25" fmla="*/ 88 h 88"/>
                <a:gd name="T26" fmla="*/ 59 w 95"/>
                <a:gd name="T27" fmla="*/ 82 h 88"/>
                <a:gd name="T28" fmla="*/ 51 w 95"/>
                <a:gd name="T29" fmla="*/ 80 h 88"/>
                <a:gd name="T30" fmla="*/ 42 w 95"/>
                <a:gd name="T31" fmla="*/ 74 h 88"/>
                <a:gd name="T32" fmla="*/ 36 w 95"/>
                <a:gd name="T33" fmla="*/ 70 h 88"/>
                <a:gd name="T34" fmla="*/ 28 w 95"/>
                <a:gd name="T35" fmla="*/ 61 h 88"/>
                <a:gd name="T36" fmla="*/ 23 w 95"/>
                <a:gd name="T37" fmla="*/ 55 h 88"/>
                <a:gd name="T38" fmla="*/ 15 w 95"/>
                <a:gd name="T39" fmla="*/ 42 h 88"/>
                <a:gd name="T40" fmla="*/ 7 w 95"/>
                <a:gd name="T41" fmla="*/ 29 h 88"/>
                <a:gd name="T42" fmla="*/ 6 w 95"/>
                <a:gd name="T43" fmla="*/ 21 h 88"/>
                <a:gd name="T44" fmla="*/ 4 w 95"/>
                <a:gd name="T45" fmla="*/ 13 h 88"/>
                <a:gd name="T46" fmla="*/ 0 w 95"/>
                <a:gd name="T47" fmla="*/ 8 h 88"/>
                <a:gd name="T48" fmla="*/ 0 w 95"/>
                <a:gd name="T49" fmla="*/ 0 h 88"/>
                <a:gd name="T50" fmla="*/ 0 w 95"/>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8"/>
                <a:gd name="T80" fmla="*/ 95 w 95"/>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8">
                  <a:moveTo>
                    <a:pt x="0" y="0"/>
                  </a:moveTo>
                  <a:lnTo>
                    <a:pt x="15" y="8"/>
                  </a:lnTo>
                  <a:lnTo>
                    <a:pt x="28" y="15"/>
                  </a:lnTo>
                  <a:lnTo>
                    <a:pt x="42" y="23"/>
                  </a:lnTo>
                  <a:lnTo>
                    <a:pt x="57" y="36"/>
                  </a:lnTo>
                  <a:lnTo>
                    <a:pt x="68" y="44"/>
                  </a:lnTo>
                  <a:lnTo>
                    <a:pt x="80" y="57"/>
                  </a:lnTo>
                  <a:lnTo>
                    <a:pt x="83" y="63"/>
                  </a:lnTo>
                  <a:lnTo>
                    <a:pt x="87" y="70"/>
                  </a:lnTo>
                  <a:lnTo>
                    <a:pt x="91" y="78"/>
                  </a:lnTo>
                  <a:lnTo>
                    <a:pt x="95" y="88"/>
                  </a:lnTo>
                  <a:lnTo>
                    <a:pt x="82" y="88"/>
                  </a:lnTo>
                  <a:lnTo>
                    <a:pt x="72" y="88"/>
                  </a:lnTo>
                  <a:lnTo>
                    <a:pt x="59" y="82"/>
                  </a:lnTo>
                  <a:lnTo>
                    <a:pt x="51" y="80"/>
                  </a:lnTo>
                  <a:lnTo>
                    <a:pt x="42" y="74"/>
                  </a:lnTo>
                  <a:lnTo>
                    <a:pt x="36" y="70"/>
                  </a:lnTo>
                  <a:lnTo>
                    <a:pt x="28" y="61"/>
                  </a:lnTo>
                  <a:lnTo>
                    <a:pt x="23" y="55"/>
                  </a:lnTo>
                  <a:lnTo>
                    <a:pt x="15" y="42"/>
                  </a:lnTo>
                  <a:lnTo>
                    <a:pt x="7" y="29"/>
                  </a:lnTo>
                  <a:lnTo>
                    <a:pt x="6" y="21"/>
                  </a:lnTo>
                  <a:lnTo>
                    <a:pt x="4" y="13"/>
                  </a:lnTo>
                  <a:lnTo>
                    <a:pt x="0" y="8"/>
                  </a:lnTo>
                  <a:lnTo>
                    <a:pt x="0" y="0"/>
                  </a:lnTo>
                  <a:close/>
                </a:path>
              </a:pathLst>
            </a:custGeom>
            <a:solidFill>
              <a:srgbClr val="000000"/>
            </a:solidFill>
            <a:ln w="9525">
              <a:noFill/>
              <a:round/>
              <a:headEnd/>
              <a:tailEnd/>
            </a:ln>
          </p:spPr>
          <p:txBody>
            <a:bodyPr/>
            <a:lstStyle/>
            <a:p>
              <a:endParaRPr lang="fa-IR"/>
            </a:p>
          </p:txBody>
        </p:sp>
        <p:sp>
          <p:nvSpPr>
            <p:cNvPr id="21529" name="Freeform 19"/>
            <p:cNvSpPr>
              <a:spLocks/>
            </p:cNvSpPr>
            <p:nvPr/>
          </p:nvSpPr>
          <p:spPr bwMode="auto">
            <a:xfrm>
              <a:off x="4190" y="1925"/>
              <a:ext cx="22" cy="35"/>
            </a:xfrm>
            <a:custGeom>
              <a:avLst/>
              <a:gdLst>
                <a:gd name="T0" fmla="*/ 10 w 46"/>
                <a:gd name="T1" fmla="*/ 0 h 68"/>
                <a:gd name="T2" fmla="*/ 14 w 46"/>
                <a:gd name="T3" fmla="*/ 7 h 68"/>
                <a:gd name="T4" fmla="*/ 19 w 46"/>
                <a:gd name="T5" fmla="*/ 17 h 68"/>
                <a:gd name="T6" fmla="*/ 23 w 46"/>
                <a:gd name="T7" fmla="*/ 24 h 68"/>
                <a:gd name="T8" fmla="*/ 31 w 46"/>
                <a:gd name="T9" fmla="*/ 32 h 68"/>
                <a:gd name="T10" fmla="*/ 35 w 46"/>
                <a:gd name="T11" fmla="*/ 39 h 68"/>
                <a:gd name="T12" fmla="*/ 38 w 46"/>
                <a:gd name="T13" fmla="*/ 49 h 68"/>
                <a:gd name="T14" fmla="*/ 40 w 46"/>
                <a:gd name="T15" fmla="*/ 59 h 68"/>
                <a:gd name="T16" fmla="*/ 46 w 46"/>
                <a:gd name="T17" fmla="*/ 68 h 68"/>
                <a:gd name="T18" fmla="*/ 33 w 46"/>
                <a:gd name="T19" fmla="*/ 60 h 68"/>
                <a:gd name="T20" fmla="*/ 21 w 46"/>
                <a:gd name="T21" fmla="*/ 49 h 68"/>
                <a:gd name="T22" fmla="*/ 10 w 46"/>
                <a:gd name="T23" fmla="*/ 38 h 68"/>
                <a:gd name="T24" fmla="*/ 2 w 46"/>
                <a:gd name="T25" fmla="*/ 26 h 68"/>
                <a:gd name="T26" fmla="*/ 0 w 46"/>
                <a:gd name="T27" fmla="*/ 11 h 68"/>
                <a:gd name="T28" fmla="*/ 10 w 46"/>
                <a:gd name="T29" fmla="*/ 0 h 68"/>
                <a:gd name="T30" fmla="*/ 10 w 46"/>
                <a:gd name="T31" fmla="*/ 0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68"/>
                <a:gd name="T50" fmla="*/ 46 w 46"/>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68">
                  <a:moveTo>
                    <a:pt x="10" y="0"/>
                  </a:moveTo>
                  <a:lnTo>
                    <a:pt x="14" y="7"/>
                  </a:lnTo>
                  <a:lnTo>
                    <a:pt x="19" y="17"/>
                  </a:lnTo>
                  <a:lnTo>
                    <a:pt x="23" y="24"/>
                  </a:lnTo>
                  <a:lnTo>
                    <a:pt x="31" y="32"/>
                  </a:lnTo>
                  <a:lnTo>
                    <a:pt x="35" y="39"/>
                  </a:lnTo>
                  <a:lnTo>
                    <a:pt x="38" y="49"/>
                  </a:lnTo>
                  <a:lnTo>
                    <a:pt x="40" y="59"/>
                  </a:lnTo>
                  <a:lnTo>
                    <a:pt x="46" y="68"/>
                  </a:lnTo>
                  <a:lnTo>
                    <a:pt x="33" y="60"/>
                  </a:lnTo>
                  <a:lnTo>
                    <a:pt x="21" y="49"/>
                  </a:lnTo>
                  <a:lnTo>
                    <a:pt x="10" y="38"/>
                  </a:lnTo>
                  <a:lnTo>
                    <a:pt x="2" y="26"/>
                  </a:lnTo>
                  <a:lnTo>
                    <a:pt x="0" y="11"/>
                  </a:lnTo>
                  <a:lnTo>
                    <a:pt x="10" y="0"/>
                  </a:lnTo>
                  <a:close/>
                </a:path>
              </a:pathLst>
            </a:custGeom>
            <a:solidFill>
              <a:srgbClr val="000000"/>
            </a:solidFill>
            <a:ln w="9525">
              <a:noFill/>
              <a:round/>
              <a:headEnd/>
              <a:tailEnd/>
            </a:ln>
          </p:spPr>
          <p:txBody>
            <a:bodyPr/>
            <a:lstStyle/>
            <a:p>
              <a:endParaRPr lang="fa-IR"/>
            </a:p>
          </p:txBody>
        </p:sp>
        <p:sp>
          <p:nvSpPr>
            <p:cNvPr id="21530" name="Freeform 20"/>
            <p:cNvSpPr>
              <a:spLocks/>
            </p:cNvSpPr>
            <p:nvPr/>
          </p:nvSpPr>
          <p:spPr bwMode="auto">
            <a:xfrm>
              <a:off x="3490" y="1939"/>
              <a:ext cx="19" cy="16"/>
            </a:xfrm>
            <a:custGeom>
              <a:avLst/>
              <a:gdLst>
                <a:gd name="T0" fmla="*/ 2 w 38"/>
                <a:gd name="T1" fmla="*/ 0 h 33"/>
                <a:gd name="T2" fmla="*/ 11 w 38"/>
                <a:gd name="T3" fmla="*/ 6 h 33"/>
                <a:gd name="T4" fmla="*/ 21 w 38"/>
                <a:gd name="T5" fmla="*/ 13 h 33"/>
                <a:gd name="T6" fmla="*/ 28 w 38"/>
                <a:gd name="T7" fmla="*/ 21 h 33"/>
                <a:gd name="T8" fmla="*/ 38 w 38"/>
                <a:gd name="T9" fmla="*/ 29 h 33"/>
                <a:gd name="T10" fmla="*/ 38 w 38"/>
                <a:gd name="T11" fmla="*/ 33 h 33"/>
                <a:gd name="T12" fmla="*/ 30 w 38"/>
                <a:gd name="T13" fmla="*/ 27 h 33"/>
                <a:gd name="T14" fmla="*/ 21 w 38"/>
                <a:gd name="T15" fmla="*/ 23 h 33"/>
                <a:gd name="T16" fmla="*/ 11 w 38"/>
                <a:gd name="T17" fmla="*/ 19 h 33"/>
                <a:gd name="T18" fmla="*/ 6 w 38"/>
                <a:gd name="T19" fmla="*/ 15 h 33"/>
                <a:gd name="T20" fmla="*/ 0 w 38"/>
                <a:gd name="T21" fmla="*/ 10 h 33"/>
                <a:gd name="T22" fmla="*/ 2 w 38"/>
                <a:gd name="T23" fmla="*/ 0 h 33"/>
                <a:gd name="T24" fmla="*/ 2 w 3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3"/>
                <a:gd name="T41" fmla="*/ 38 w 38"/>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3">
                  <a:moveTo>
                    <a:pt x="2" y="0"/>
                  </a:moveTo>
                  <a:lnTo>
                    <a:pt x="11" y="6"/>
                  </a:lnTo>
                  <a:lnTo>
                    <a:pt x="21" y="13"/>
                  </a:lnTo>
                  <a:lnTo>
                    <a:pt x="28" y="21"/>
                  </a:lnTo>
                  <a:lnTo>
                    <a:pt x="38" y="29"/>
                  </a:lnTo>
                  <a:lnTo>
                    <a:pt x="38" y="33"/>
                  </a:lnTo>
                  <a:lnTo>
                    <a:pt x="30" y="27"/>
                  </a:lnTo>
                  <a:lnTo>
                    <a:pt x="21" y="23"/>
                  </a:lnTo>
                  <a:lnTo>
                    <a:pt x="11" y="19"/>
                  </a:lnTo>
                  <a:lnTo>
                    <a:pt x="6" y="15"/>
                  </a:lnTo>
                  <a:lnTo>
                    <a:pt x="0" y="10"/>
                  </a:lnTo>
                  <a:lnTo>
                    <a:pt x="2" y="0"/>
                  </a:lnTo>
                  <a:close/>
                </a:path>
              </a:pathLst>
            </a:custGeom>
            <a:solidFill>
              <a:srgbClr val="000000"/>
            </a:solidFill>
            <a:ln w="9525">
              <a:noFill/>
              <a:round/>
              <a:headEnd/>
              <a:tailEnd/>
            </a:ln>
          </p:spPr>
          <p:txBody>
            <a:bodyPr/>
            <a:lstStyle/>
            <a:p>
              <a:endParaRPr lang="fa-IR"/>
            </a:p>
          </p:txBody>
        </p:sp>
        <p:sp>
          <p:nvSpPr>
            <p:cNvPr id="21531" name="Freeform 21"/>
            <p:cNvSpPr>
              <a:spLocks/>
            </p:cNvSpPr>
            <p:nvPr/>
          </p:nvSpPr>
          <p:spPr bwMode="auto">
            <a:xfrm>
              <a:off x="3699" y="1953"/>
              <a:ext cx="38" cy="29"/>
            </a:xfrm>
            <a:custGeom>
              <a:avLst/>
              <a:gdLst>
                <a:gd name="T0" fmla="*/ 19 w 76"/>
                <a:gd name="T1" fmla="*/ 0 h 59"/>
                <a:gd name="T2" fmla="*/ 25 w 76"/>
                <a:gd name="T3" fmla="*/ 5 h 59"/>
                <a:gd name="T4" fmla="*/ 33 w 76"/>
                <a:gd name="T5" fmla="*/ 13 h 59"/>
                <a:gd name="T6" fmla="*/ 40 w 76"/>
                <a:gd name="T7" fmla="*/ 17 h 59"/>
                <a:gd name="T8" fmla="*/ 48 w 76"/>
                <a:gd name="T9" fmla="*/ 24 h 59"/>
                <a:gd name="T10" fmla="*/ 53 w 76"/>
                <a:gd name="T11" fmla="*/ 30 h 59"/>
                <a:gd name="T12" fmla="*/ 61 w 76"/>
                <a:gd name="T13" fmla="*/ 36 h 59"/>
                <a:gd name="T14" fmla="*/ 67 w 76"/>
                <a:gd name="T15" fmla="*/ 43 h 59"/>
                <a:gd name="T16" fmla="*/ 76 w 76"/>
                <a:gd name="T17" fmla="*/ 53 h 59"/>
                <a:gd name="T18" fmla="*/ 63 w 76"/>
                <a:gd name="T19" fmla="*/ 57 h 59"/>
                <a:gd name="T20" fmla="*/ 50 w 76"/>
                <a:gd name="T21" fmla="*/ 59 h 59"/>
                <a:gd name="T22" fmla="*/ 36 w 76"/>
                <a:gd name="T23" fmla="*/ 59 h 59"/>
                <a:gd name="T24" fmla="*/ 23 w 76"/>
                <a:gd name="T25" fmla="*/ 57 h 59"/>
                <a:gd name="T26" fmla="*/ 14 w 76"/>
                <a:gd name="T27" fmla="*/ 51 h 59"/>
                <a:gd name="T28" fmla="*/ 8 w 76"/>
                <a:gd name="T29" fmla="*/ 45 h 59"/>
                <a:gd name="T30" fmla="*/ 2 w 76"/>
                <a:gd name="T31" fmla="*/ 40 h 59"/>
                <a:gd name="T32" fmla="*/ 0 w 76"/>
                <a:gd name="T33" fmla="*/ 32 h 59"/>
                <a:gd name="T34" fmla="*/ 0 w 76"/>
                <a:gd name="T35" fmla="*/ 24 h 59"/>
                <a:gd name="T36" fmla="*/ 2 w 76"/>
                <a:gd name="T37" fmla="*/ 17 h 59"/>
                <a:gd name="T38" fmla="*/ 10 w 76"/>
                <a:gd name="T39" fmla="*/ 7 h 59"/>
                <a:gd name="T40" fmla="*/ 19 w 76"/>
                <a:gd name="T41" fmla="*/ 0 h 59"/>
                <a:gd name="T42" fmla="*/ 19 w 76"/>
                <a:gd name="T43" fmla="*/ 0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
                <a:gd name="T67" fmla="*/ 0 h 59"/>
                <a:gd name="T68" fmla="*/ 76 w 76"/>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 h="59">
                  <a:moveTo>
                    <a:pt x="19" y="0"/>
                  </a:moveTo>
                  <a:lnTo>
                    <a:pt x="25" y="5"/>
                  </a:lnTo>
                  <a:lnTo>
                    <a:pt x="33" y="13"/>
                  </a:lnTo>
                  <a:lnTo>
                    <a:pt x="40" y="17"/>
                  </a:lnTo>
                  <a:lnTo>
                    <a:pt x="48" y="24"/>
                  </a:lnTo>
                  <a:lnTo>
                    <a:pt x="53" y="30"/>
                  </a:lnTo>
                  <a:lnTo>
                    <a:pt x="61" y="36"/>
                  </a:lnTo>
                  <a:lnTo>
                    <a:pt x="67" y="43"/>
                  </a:lnTo>
                  <a:lnTo>
                    <a:pt x="76" y="53"/>
                  </a:lnTo>
                  <a:lnTo>
                    <a:pt x="63" y="57"/>
                  </a:lnTo>
                  <a:lnTo>
                    <a:pt x="50" y="59"/>
                  </a:lnTo>
                  <a:lnTo>
                    <a:pt x="36" y="59"/>
                  </a:lnTo>
                  <a:lnTo>
                    <a:pt x="23" y="57"/>
                  </a:lnTo>
                  <a:lnTo>
                    <a:pt x="14" y="51"/>
                  </a:lnTo>
                  <a:lnTo>
                    <a:pt x="8" y="45"/>
                  </a:lnTo>
                  <a:lnTo>
                    <a:pt x="2" y="40"/>
                  </a:lnTo>
                  <a:lnTo>
                    <a:pt x="0" y="32"/>
                  </a:lnTo>
                  <a:lnTo>
                    <a:pt x="0" y="24"/>
                  </a:lnTo>
                  <a:lnTo>
                    <a:pt x="2" y="17"/>
                  </a:lnTo>
                  <a:lnTo>
                    <a:pt x="10" y="7"/>
                  </a:lnTo>
                  <a:lnTo>
                    <a:pt x="19" y="0"/>
                  </a:lnTo>
                  <a:close/>
                </a:path>
              </a:pathLst>
            </a:custGeom>
            <a:solidFill>
              <a:srgbClr val="000000"/>
            </a:solidFill>
            <a:ln w="9525">
              <a:noFill/>
              <a:round/>
              <a:headEnd/>
              <a:tailEnd/>
            </a:ln>
          </p:spPr>
          <p:txBody>
            <a:bodyPr/>
            <a:lstStyle/>
            <a:p>
              <a:endParaRPr lang="fa-IR"/>
            </a:p>
          </p:txBody>
        </p:sp>
        <p:sp>
          <p:nvSpPr>
            <p:cNvPr id="21532" name="Freeform 22"/>
            <p:cNvSpPr>
              <a:spLocks/>
            </p:cNvSpPr>
            <p:nvPr/>
          </p:nvSpPr>
          <p:spPr bwMode="auto">
            <a:xfrm>
              <a:off x="4279" y="1957"/>
              <a:ext cx="17" cy="36"/>
            </a:xfrm>
            <a:custGeom>
              <a:avLst/>
              <a:gdLst>
                <a:gd name="T0" fmla="*/ 15 w 34"/>
                <a:gd name="T1" fmla="*/ 0 h 73"/>
                <a:gd name="T2" fmla="*/ 27 w 34"/>
                <a:gd name="T3" fmla="*/ 0 h 73"/>
                <a:gd name="T4" fmla="*/ 32 w 34"/>
                <a:gd name="T5" fmla="*/ 6 h 73"/>
                <a:gd name="T6" fmla="*/ 34 w 34"/>
                <a:gd name="T7" fmla="*/ 14 h 73"/>
                <a:gd name="T8" fmla="*/ 30 w 34"/>
                <a:gd name="T9" fmla="*/ 23 h 73"/>
                <a:gd name="T10" fmla="*/ 27 w 34"/>
                <a:gd name="T11" fmla="*/ 35 h 73"/>
                <a:gd name="T12" fmla="*/ 23 w 34"/>
                <a:gd name="T13" fmla="*/ 48 h 73"/>
                <a:gd name="T14" fmla="*/ 17 w 34"/>
                <a:gd name="T15" fmla="*/ 59 h 73"/>
                <a:gd name="T16" fmla="*/ 15 w 34"/>
                <a:gd name="T17" fmla="*/ 73 h 73"/>
                <a:gd name="T18" fmla="*/ 13 w 34"/>
                <a:gd name="T19" fmla="*/ 73 h 73"/>
                <a:gd name="T20" fmla="*/ 13 w 34"/>
                <a:gd name="T21" fmla="*/ 73 h 73"/>
                <a:gd name="T22" fmla="*/ 4 w 34"/>
                <a:gd name="T23" fmla="*/ 63 h 73"/>
                <a:gd name="T24" fmla="*/ 2 w 34"/>
                <a:gd name="T25" fmla="*/ 57 h 73"/>
                <a:gd name="T26" fmla="*/ 0 w 34"/>
                <a:gd name="T27" fmla="*/ 48 h 73"/>
                <a:gd name="T28" fmla="*/ 0 w 34"/>
                <a:gd name="T29" fmla="*/ 38 h 73"/>
                <a:gd name="T30" fmla="*/ 0 w 34"/>
                <a:gd name="T31" fmla="*/ 27 h 73"/>
                <a:gd name="T32" fmla="*/ 2 w 34"/>
                <a:gd name="T33" fmla="*/ 17 h 73"/>
                <a:gd name="T34" fmla="*/ 6 w 34"/>
                <a:gd name="T35" fmla="*/ 6 h 73"/>
                <a:gd name="T36" fmla="*/ 15 w 34"/>
                <a:gd name="T37" fmla="*/ 0 h 73"/>
                <a:gd name="T38" fmla="*/ 15 w 34"/>
                <a:gd name="T39" fmla="*/ 0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73"/>
                <a:gd name="T62" fmla="*/ 34 w 34"/>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73">
                  <a:moveTo>
                    <a:pt x="15" y="0"/>
                  </a:moveTo>
                  <a:lnTo>
                    <a:pt x="27" y="0"/>
                  </a:lnTo>
                  <a:lnTo>
                    <a:pt x="32" y="6"/>
                  </a:lnTo>
                  <a:lnTo>
                    <a:pt x="34" y="14"/>
                  </a:lnTo>
                  <a:lnTo>
                    <a:pt x="30" y="23"/>
                  </a:lnTo>
                  <a:lnTo>
                    <a:pt x="27" y="35"/>
                  </a:lnTo>
                  <a:lnTo>
                    <a:pt x="23" y="48"/>
                  </a:lnTo>
                  <a:lnTo>
                    <a:pt x="17" y="59"/>
                  </a:lnTo>
                  <a:lnTo>
                    <a:pt x="15" y="73"/>
                  </a:lnTo>
                  <a:lnTo>
                    <a:pt x="13" y="73"/>
                  </a:lnTo>
                  <a:lnTo>
                    <a:pt x="4" y="63"/>
                  </a:lnTo>
                  <a:lnTo>
                    <a:pt x="2" y="57"/>
                  </a:lnTo>
                  <a:lnTo>
                    <a:pt x="0" y="48"/>
                  </a:lnTo>
                  <a:lnTo>
                    <a:pt x="0" y="38"/>
                  </a:lnTo>
                  <a:lnTo>
                    <a:pt x="0" y="27"/>
                  </a:lnTo>
                  <a:lnTo>
                    <a:pt x="2" y="17"/>
                  </a:lnTo>
                  <a:lnTo>
                    <a:pt x="6" y="6"/>
                  </a:lnTo>
                  <a:lnTo>
                    <a:pt x="15" y="0"/>
                  </a:lnTo>
                  <a:close/>
                </a:path>
              </a:pathLst>
            </a:custGeom>
            <a:solidFill>
              <a:srgbClr val="000000"/>
            </a:solidFill>
            <a:ln w="9525">
              <a:noFill/>
              <a:round/>
              <a:headEnd/>
              <a:tailEnd/>
            </a:ln>
          </p:spPr>
          <p:txBody>
            <a:bodyPr/>
            <a:lstStyle/>
            <a:p>
              <a:endParaRPr lang="fa-IR"/>
            </a:p>
          </p:txBody>
        </p:sp>
        <p:sp>
          <p:nvSpPr>
            <p:cNvPr id="21533" name="Freeform 23"/>
            <p:cNvSpPr>
              <a:spLocks/>
            </p:cNvSpPr>
            <p:nvPr/>
          </p:nvSpPr>
          <p:spPr bwMode="auto">
            <a:xfrm>
              <a:off x="3659" y="1961"/>
              <a:ext cx="42" cy="37"/>
            </a:xfrm>
            <a:custGeom>
              <a:avLst/>
              <a:gdLst>
                <a:gd name="T0" fmla="*/ 0 w 84"/>
                <a:gd name="T1" fmla="*/ 0 h 72"/>
                <a:gd name="T2" fmla="*/ 10 w 84"/>
                <a:gd name="T3" fmla="*/ 4 h 72"/>
                <a:gd name="T4" fmla="*/ 23 w 84"/>
                <a:gd name="T5" fmla="*/ 13 h 72"/>
                <a:gd name="T6" fmla="*/ 33 w 84"/>
                <a:gd name="T7" fmla="*/ 23 h 72"/>
                <a:gd name="T8" fmla="*/ 44 w 84"/>
                <a:gd name="T9" fmla="*/ 32 h 72"/>
                <a:gd name="T10" fmla="*/ 54 w 84"/>
                <a:gd name="T11" fmla="*/ 40 h 72"/>
                <a:gd name="T12" fmla="*/ 63 w 84"/>
                <a:gd name="T13" fmla="*/ 51 h 72"/>
                <a:gd name="T14" fmla="*/ 73 w 84"/>
                <a:gd name="T15" fmla="*/ 61 h 72"/>
                <a:gd name="T16" fmla="*/ 84 w 84"/>
                <a:gd name="T17" fmla="*/ 70 h 72"/>
                <a:gd name="T18" fmla="*/ 71 w 84"/>
                <a:gd name="T19" fmla="*/ 72 h 72"/>
                <a:gd name="T20" fmla="*/ 59 w 84"/>
                <a:gd name="T21" fmla="*/ 70 h 72"/>
                <a:gd name="T22" fmla="*/ 46 w 84"/>
                <a:gd name="T23" fmla="*/ 61 h 72"/>
                <a:gd name="T24" fmla="*/ 35 w 84"/>
                <a:gd name="T25" fmla="*/ 49 h 72"/>
                <a:gd name="T26" fmla="*/ 27 w 84"/>
                <a:gd name="T27" fmla="*/ 42 h 72"/>
                <a:gd name="T28" fmla="*/ 23 w 84"/>
                <a:gd name="T29" fmla="*/ 36 h 72"/>
                <a:gd name="T30" fmla="*/ 16 w 84"/>
                <a:gd name="T31" fmla="*/ 26 h 72"/>
                <a:gd name="T32" fmla="*/ 12 w 84"/>
                <a:gd name="T33" fmla="*/ 23 h 72"/>
                <a:gd name="T34" fmla="*/ 4 w 84"/>
                <a:gd name="T35" fmla="*/ 9 h 72"/>
                <a:gd name="T36" fmla="*/ 0 w 84"/>
                <a:gd name="T37" fmla="*/ 0 h 72"/>
                <a:gd name="T38" fmla="*/ 0 w 84"/>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72"/>
                <a:gd name="T62" fmla="*/ 84 w 84"/>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72">
                  <a:moveTo>
                    <a:pt x="0" y="0"/>
                  </a:moveTo>
                  <a:lnTo>
                    <a:pt x="10" y="4"/>
                  </a:lnTo>
                  <a:lnTo>
                    <a:pt x="23" y="13"/>
                  </a:lnTo>
                  <a:lnTo>
                    <a:pt x="33" y="23"/>
                  </a:lnTo>
                  <a:lnTo>
                    <a:pt x="44" y="32"/>
                  </a:lnTo>
                  <a:lnTo>
                    <a:pt x="54" y="40"/>
                  </a:lnTo>
                  <a:lnTo>
                    <a:pt x="63" y="51"/>
                  </a:lnTo>
                  <a:lnTo>
                    <a:pt x="73" y="61"/>
                  </a:lnTo>
                  <a:lnTo>
                    <a:pt x="84" y="70"/>
                  </a:lnTo>
                  <a:lnTo>
                    <a:pt x="71" y="72"/>
                  </a:lnTo>
                  <a:lnTo>
                    <a:pt x="59" y="70"/>
                  </a:lnTo>
                  <a:lnTo>
                    <a:pt x="46" y="61"/>
                  </a:lnTo>
                  <a:lnTo>
                    <a:pt x="35" y="49"/>
                  </a:lnTo>
                  <a:lnTo>
                    <a:pt x="27" y="42"/>
                  </a:lnTo>
                  <a:lnTo>
                    <a:pt x="23" y="36"/>
                  </a:lnTo>
                  <a:lnTo>
                    <a:pt x="16" y="26"/>
                  </a:lnTo>
                  <a:lnTo>
                    <a:pt x="12" y="23"/>
                  </a:lnTo>
                  <a:lnTo>
                    <a:pt x="4" y="9"/>
                  </a:lnTo>
                  <a:lnTo>
                    <a:pt x="0" y="0"/>
                  </a:lnTo>
                  <a:close/>
                </a:path>
              </a:pathLst>
            </a:custGeom>
            <a:solidFill>
              <a:srgbClr val="000000"/>
            </a:solidFill>
            <a:ln w="9525">
              <a:noFill/>
              <a:round/>
              <a:headEnd/>
              <a:tailEnd/>
            </a:ln>
          </p:spPr>
          <p:txBody>
            <a:bodyPr/>
            <a:lstStyle/>
            <a:p>
              <a:endParaRPr lang="fa-IR"/>
            </a:p>
          </p:txBody>
        </p:sp>
        <p:sp>
          <p:nvSpPr>
            <p:cNvPr id="21534" name="Freeform 24"/>
            <p:cNvSpPr>
              <a:spLocks/>
            </p:cNvSpPr>
            <p:nvPr/>
          </p:nvSpPr>
          <p:spPr bwMode="auto">
            <a:xfrm>
              <a:off x="3353" y="1971"/>
              <a:ext cx="119" cy="179"/>
            </a:xfrm>
            <a:custGeom>
              <a:avLst/>
              <a:gdLst>
                <a:gd name="T0" fmla="*/ 0 w 238"/>
                <a:gd name="T1" fmla="*/ 0 h 357"/>
                <a:gd name="T2" fmla="*/ 8 w 238"/>
                <a:gd name="T3" fmla="*/ 7 h 357"/>
                <a:gd name="T4" fmla="*/ 15 w 238"/>
                <a:gd name="T5" fmla="*/ 17 h 357"/>
                <a:gd name="T6" fmla="*/ 23 w 238"/>
                <a:gd name="T7" fmla="*/ 25 h 357"/>
                <a:gd name="T8" fmla="*/ 31 w 238"/>
                <a:gd name="T9" fmla="*/ 38 h 357"/>
                <a:gd name="T10" fmla="*/ 36 w 238"/>
                <a:gd name="T11" fmla="*/ 47 h 357"/>
                <a:gd name="T12" fmla="*/ 44 w 238"/>
                <a:gd name="T13" fmla="*/ 61 h 357"/>
                <a:gd name="T14" fmla="*/ 50 w 238"/>
                <a:gd name="T15" fmla="*/ 74 h 357"/>
                <a:gd name="T16" fmla="*/ 57 w 238"/>
                <a:gd name="T17" fmla="*/ 89 h 357"/>
                <a:gd name="T18" fmla="*/ 63 w 238"/>
                <a:gd name="T19" fmla="*/ 101 h 357"/>
                <a:gd name="T20" fmla="*/ 69 w 238"/>
                <a:gd name="T21" fmla="*/ 116 h 357"/>
                <a:gd name="T22" fmla="*/ 74 w 238"/>
                <a:gd name="T23" fmla="*/ 129 h 357"/>
                <a:gd name="T24" fmla="*/ 82 w 238"/>
                <a:gd name="T25" fmla="*/ 142 h 357"/>
                <a:gd name="T26" fmla="*/ 89 w 238"/>
                <a:gd name="T27" fmla="*/ 156 h 357"/>
                <a:gd name="T28" fmla="*/ 95 w 238"/>
                <a:gd name="T29" fmla="*/ 169 h 357"/>
                <a:gd name="T30" fmla="*/ 103 w 238"/>
                <a:gd name="T31" fmla="*/ 182 h 357"/>
                <a:gd name="T32" fmla="*/ 112 w 238"/>
                <a:gd name="T33" fmla="*/ 196 h 357"/>
                <a:gd name="T34" fmla="*/ 107 w 238"/>
                <a:gd name="T35" fmla="*/ 198 h 357"/>
                <a:gd name="T36" fmla="*/ 103 w 238"/>
                <a:gd name="T37" fmla="*/ 199 h 357"/>
                <a:gd name="T38" fmla="*/ 108 w 238"/>
                <a:gd name="T39" fmla="*/ 209 h 357"/>
                <a:gd name="T40" fmla="*/ 122 w 238"/>
                <a:gd name="T41" fmla="*/ 213 h 357"/>
                <a:gd name="T42" fmla="*/ 126 w 238"/>
                <a:gd name="T43" fmla="*/ 215 h 357"/>
                <a:gd name="T44" fmla="*/ 131 w 238"/>
                <a:gd name="T45" fmla="*/ 218 h 357"/>
                <a:gd name="T46" fmla="*/ 133 w 238"/>
                <a:gd name="T47" fmla="*/ 222 h 357"/>
                <a:gd name="T48" fmla="*/ 133 w 238"/>
                <a:gd name="T49" fmla="*/ 232 h 357"/>
                <a:gd name="T50" fmla="*/ 141 w 238"/>
                <a:gd name="T51" fmla="*/ 236 h 357"/>
                <a:gd name="T52" fmla="*/ 148 w 238"/>
                <a:gd name="T53" fmla="*/ 241 h 357"/>
                <a:gd name="T54" fmla="*/ 156 w 238"/>
                <a:gd name="T55" fmla="*/ 245 h 357"/>
                <a:gd name="T56" fmla="*/ 166 w 238"/>
                <a:gd name="T57" fmla="*/ 255 h 357"/>
                <a:gd name="T58" fmla="*/ 171 w 238"/>
                <a:gd name="T59" fmla="*/ 258 h 357"/>
                <a:gd name="T60" fmla="*/ 179 w 238"/>
                <a:gd name="T61" fmla="*/ 268 h 357"/>
                <a:gd name="T62" fmla="*/ 188 w 238"/>
                <a:gd name="T63" fmla="*/ 275 h 357"/>
                <a:gd name="T64" fmla="*/ 196 w 238"/>
                <a:gd name="T65" fmla="*/ 285 h 357"/>
                <a:gd name="T66" fmla="*/ 202 w 238"/>
                <a:gd name="T67" fmla="*/ 293 h 357"/>
                <a:gd name="T68" fmla="*/ 207 w 238"/>
                <a:gd name="T69" fmla="*/ 300 h 357"/>
                <a:gd name="T70" fmla="*/ 213 w 238"/>
                <a:gd name="T71" fmla="*/ 308 h 357"/>
                <a:gd name="T72" fmla="*/ 219 w 238"/>
                <a:gd name="T73" fmla="*/ 319 h 357"/>
                <a:gd name="T74" fmla="*/ 224 w 238"/>
                <a:gd name="T75" fmla="*/ 327 h 357"/>
                <a:gd name="T76" fmla="*/ 228 w 238"/>
                <a:gd name="T77" fmla="*/ 338 h 357"/>
                <a:gd name="T78" fmla="*/ 232 w 238"/>
                <a:gd name="T79" fmla="*/ 348 h 357"/>
                <a:gd name="T80" fmla="*/ 238 w 238"/>
                <a:gd name="T81" fmla="*/ 357 h 357"/>
                <a:gd name="T82" fmla="*/ 211 w 238"/>
                <a:gd name="T83" fmla="*/ 342 h 357"/>
                <a:gd name="T84" fmla="*/ 188 w 238"/>
                <a:gd name="T85" fmla="*/ 325 h 357"/>
                <a:gd name="T86" fmla="*/ 164 w 238"/>
                <a:gd name="T87" fmla="*/ 308 h 357"/>
                <a:gd name="T88" fmla="*/ 143 w 238"/>
                <a:gd name="T89" fmla="*/ 289 h 357"/>
                <a:gd name="T90" fmla="*/ 124 w 238"/>
                <a:gd name="T91" fmla="*/ 268 h 357"/>
                <a:gd name="T92" fmla="*/ 105 w 238"/>
                <a:gd name="T93" fmla="*/ 245 h 357"/>
                <a:gd name="T94" fmla="*/ 86 w 238"/>
                <a:gd name="T95" fmla="*/ 222 h 357"/>
                <a:gd name="T96" fmla="*/ 72 w 238"/>
                <a:gd name="T97" fmla="*/ 199 h 357"/>
                <a:gd name="T98" fmla="*/ 55 w 238"/>
                <a:gd name="T99" fmla="*/ 175 h 357"/>
                <a:gd name="T100" fmla="*/ 42 w 238"/>
                <a:gd name="T101" fmla="*/ 150 h 357"/>
                <a:gd name="T102" fmla="*/ 31 w 238"/>
                <a:gd name="T103" fmla="*/ 123 h 357"/>
                <a:gd name="T104" fmla="*/ 21 w 238"/>
                <a:gd name="T105" fmla="*/ 101 h 357"/>
                <a:gd name="T106" fmla="*/ 12 w 238"/>
                <a:gd name="T107" fmla="*/ 74 h 357"/>
                <a:gd name="T108" fmla="*/ 6 w 238"/>
                <a:gd name="T109" fmla="*/ 47 h 357"/>
                <a:gd name="T110" fmla="*/ 0 w 238"/>
                <a:gd name="T111" fmla="*/ 25 h 357"/>
                <a:gd name="T112" fmla="*/ 0 w 238"/>
                <a:gd name="T113" fmla="*/ 0 h 357"/>
                <a:gd name="T114" fmla="*/ 0 w 238"/>
                <a:gd name="T115" fmla="*/ 0 h 3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357"/>
                <a:gd name="T176" fmla="*/ 238 w 238"/>
                <a:gd name="T177" fmla="*/ 357 h 3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357">
                  <a:moveTo>
                    <a:pt x="0" y="0"/>
                  </a:moveTo>
                  <a:lnTo>
                    <a:pt x="8" y="7"/>
                  </a:lnTo>
                  <a:lnTo>
                    <a:pt x="15" y="17"/>
                  </a:lnTo>
                  <a:lnTo>
                    <a:pt x="23" y="25"/>
                  </a:lnTo>
                  <a:lnTo>
                    <a:pt x="31" y="38"/>
                  </a:lnTo>
                  <a:lnTo>
                    <a:pt x="36" y="47"/>
                  </a:lnTo>
                  <a:lnTo>
                    <a:pt x="44" y="61"/>
                  </a:lnTo>
                  <a:lnTo>
                    <a:pt x="50" y="74"/>
                  </a:lnTo>
                  <a:lnTo>
                    <a:pt x="57" y="89"/>
                  </a:lnTo>
                  <a:lnTo>
                    <a:pt x="63" y="101"/>
                  </a:lnTo>
                  <a:lnTo>
                    <a:pt x="69" y="116"/>
                  </a:lnTo>
                  <a:lnTo>
                    <a:pt x="74" y="129"/>
                  </a:lnTo>
                  <a:lnTo>
                    <a:pt x="82" y="142"/>
                  </a:lnTo>
                  <a:lnTo>
                    <a:pt x="89" y="156"/>
                  </a:lnTo>
                  <a:lnTo>
                    <a:pt x="95" y="169"/>
                  </a:lnTo>
                  <a:lnTo>
                    <a:pt x="103" y="182"/>
                  </a:lnTo>
                  <a:lnTo>
                    <a:pt x="112" y="196"/>
                  </a:lnTo>
                  <a:lnTo>
                    <a:pt x="107" y="198"/>
                  </a:lnTo>
                  <a:lnTo>
                    <a:pt x="103" y="199"/>
                  </a:lnTo>
                  <a:lnTo>
                    <a:pt x="108" y="209"/>
                  </a:lnTo>
                  <a:lnTo>
                    <a:pt x="122" y="213"/>
                  </a:lnTo>
                  <a:lnTo>
                    <a:pt x="126" y="215"/>
                  </a:lnTo>
                  <a:lnTo>
                    <a:pt x="131" y="218"/>
                  </a:lnTo>
                  <a:lnTo>
                    <a:pt x="133" y="222"/>
                  </a:lnTo>
                  <a:lnTo>
                    <a:pt x="133" y="232"/>
                  </a:lnTo>
                  <a:lnTo>
                    <a:pt x="141" y="236"/>
                  </a:lnTo>
                  <a:lnTo>
                    <a:pt x="148" y="241"/>
                  </a:lnTo>
                  <a:lnTo>
                    <a:pt x="156" y="245"/>
                  </a:lnTo>
                  <a:lnTo>
                    <a:pt x="166" y="255"/>
                  </a:lnTo>
                  <a:lnTo>
                    <a:pt x="171" y="258"/>
                  </a:lnTo>
                  <a:lnTo>
                    <a:pt x="179" y="268"/>
                  </a:lnTo>
                  <a:lnTo>
                    <a:pt x="188" y="275"/>
                  </a:lnTo>
                  <a:lnTo>
                    <a:pt x="196" y="285"/>
                  </a:lnTo>
                  <a:lnTo>
                    <a:pt x="202" y="293"/>
                  </a:lnTo>
                  <a:lnTo>
                    <a:pt x="207" y="300"/>
                  </a:lnTo>
                  <a:lnTo>
                    <a:pt x="213" y="308"/>
                  </a:lnTo>
                  <a:lnTo>
                    <a:pt x="219" y="319"/>
                  </a:lnTo>
                  <a:lnTo>
                    <a:pt x="224" y="327"/>
                  </a:lnTo>
                  <a:lnTo>
                    <a:pt x="228" y="338"/>
                  </a:lnTo>
                  <a:lnTo>
                    <a:pt x="232" y="348"/>
                  </a:lnTo>
                  <a:lnTo>
                    <a:pt x="238" y="357"/>
                  </a:lnTo>
                  <a:lnTo>
                    <a:pt x="211" y="342"/>
                  </a:lnTo>
                  <a:lnTo>
                    <a:pt x="188" y="325"/>
                  </a:lnTo>
                  <a:lnTo>
                    <a:pt x="164" y="308"/>
                  </a:lnTo>
                  <a:lnTo>
                    <a:pt x="143" y="289"/>
                  </a:lnTo>
                  <a:lnTo>
                    <a:pt x="124" y="268"/>
                  </a:lnTo>
                  <a:lnTo>
                    <a:pt x="105" y="245"/>
                  </a:lnTo>
                  <a:lnTo>
                    <a:pt x="86" y="222"/>
                  </a:lnTo>
                  <a:lnTo>
                    <a:pt x="72" y="199"/>
                  </a:lnTo>
                  <a:lnTo>
                    <a:pt x="55" y="175"/>
                  </a:lnTo>
                  <a:lnTo>
                    <a:pt x="42" y="150"/>
                  </a:lnTo>
                  <a:lnTo>
                    <a:pt x="31" y="123"/>
                  </a:lnTo>
                  <a:lnTo>
                    <a:pt x="21" y="101"/>
                  </a:lnTo>
                  <a:lnTo>
                    <a:pt x="12" y="74"/>
                  </a:lnTo>
                  <a:lnTo>
                    <a:pt x="6" y="47"/>
                  </a:lnTo>
                  <a:lnTo>
                    <a:pt x="0" y="25"/>
                  </a:lnTo>
                  <a:lnTo>
                    <a:pt x="0" y="0"/>
                  </a:lnTo>
                  <a:close/>
                </a:path>
              </a:pathLst>
            </a:custGeom>
            <a:solidFill>
              <a:srgbClr val="FFFFFF"/>
            </a:solidFill>
            <a:ln w="9525">
              <a:noFill/>
              <a:round/>
              <a:headEnd/>
              <a:tailEnd/>
            </a:ln>
          </p:spPr>
          <p:txBody>
            <a:bodyPr/>
            <a:lstStyle/>
            <a:p>
              <a:endParaRPr lang="fa-IR"/>
            </a:p>
          </p:txBody>
        </p:sp>
        <p:sp>
          <p:nvSpPr>
            <p:cNvPr id="21535" name="Freeform 25"/>
            <p:cNvSpPr>
              <a:spLocks/>
            </p:cNvSpPr>
            <p:nvPr/>
          </p:nvSpPr>
          <p:spPr bwMode="auto">
            <a:xfrm>
              <a:off x="4328" y="1978"/>
              <a:ext cx="37" cy="64"/>
            </a:xfrm>
            <a:custGeom>
              <a:avLst/>
              <a:gdLst>
                <a:gd name="T0" fmla="*/ 72 w 72"/>
                <a:gd name="T1" fmla="*/ 0 h 129"/>
                <a:gd name="T2" fmla="*/ 72 w 72"/>
                <a:gd name="T3" fmla="*/ 8 h 129"/>
                <a:gd name="T4" fmla="*/ 72 w 72"/>
                <a:gd name="T5" fmla="*/ 15 h 129"/>
                <a:gd name="T6" fmla="*/ 68 w 72"/>
                <a:gd name="T7" fmla="*/ 25 h 129"/>
                <a:gd name="T8" fmla="*/ 66 w 72"/>
                <a:gd name="T9" fmla="*/ 34 h 129"/>
                <a:gd name="T10" fmla="*/ 59 w 72"/>
                <a:gd name="T11" fmla="*/ 44 h 129"/>
                <a:gd name="T12" fmla="*/ 53 w 72"/>
                <a:gd name="T13" fmla="*/ 55 h 129"/>
                <a:gd name="T14" fmla="*/ 47 w 72"/>
                <a:gd name="T15" fmla="*/ 67 h 129"/>
                <a:gd name="T16" fmla="*/ 40 w 72"/>
                <a:gd name="T17" fmla="*/ 78 h 129"/>
                <a:gd name="T18" fmla="*/ 28 w 72"/>
                <a:gd name="T19" fmla="*/ 89 h 129"/>
                <a:gd name="T20" fmla="*/ 17 w 72"/>
                <a:gd name="T21" fmla="*/ 103 h 129"/>
                <a:gd name="T22" fmla="*/ 7 w 72"/>
                <a:gd name="T23" fmla="*/ 116 h 129"/>
                <a:gd name="T24" fmla="*/ 0 w 72"/>
                <a:gd name="T25" fmla="*/ 129 h 129"/>
                <a:gd name="T26" fmla="*/ 4 w 72"/>
                <a:gd name="T27" fmla="*/ 116 h 129"/>
                <a:gd name="T28" fmla="*/ 7 w 72"/>
                <a:gd name="T29" fmla="*/ 103 h 129"/>
                <a:gd name="T30" fmla="*/ 13 w 72"/>
                <a:gd name="T31" fmla="*/ 91 h 129"/>
                <a:gd name="T32" fmla="*/ 21 w 72"/>
                <a:gd name="T33" fmla="*/ 82 h 129"/>
                <a:gd name="T34" fmla="*/ 26 w 72"/>
                <a:gd name="T35" fmla="*/ 70 h 129"/>
                <a:gd name="T36" fmla="*/ 34 w 72"/>
                <a:gd name="T37" fmla="*/ 61 h 129"/>
                <a:gd name="T38" fmla="*/ 40 w 72"/>
                <a:gd name="T39" fmla="*/ 51 h 129"/>
                <a:gd name="T40" fmla="*/ 49 w 72"/>
                <a:gd name="T41" fmla="*/ 44 h 129"/>
                <a:gd name="T42" fmla="*/ 55 w 72"/>
                <a:gd name="T43" fmla="*/ 32 h 129"/>
                <a:gd name="T44" fmla="*/ 61 w 72"/>
                <a:gd name="T45" fmla="*/ 21 h 129"/>
                <a:gd name="T46" fmla="*/ 66 w 72"/>
                <a:gd name="T47" fmla="*/ 12 h 129"/>
                <a:gd name="T48" fmla="*/ 72 w 72"/>
                <a:gd name="T49" fmla="*/ 0 h 129"/>
                <a:gd name="T50" fmla="*/ 72 w 72"/>
                <a:gd name="T51" fmla="*/ 0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29"/>
                <a:gd name="T80" fmla="*/ 72 w 72"/>
                <a:gd name="T81" fmla="*/ 129 h 1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29">
                  <a:moveTo>
                    <a:pt x="72" y="0"/>
                  </a:moveTo>
                  <a:lnTo>
                    <a:pt x="72" y="8"/>
                  </a:lnTo>
                  <a:lnTo>
                    <a:pt x="72" y="15"/>
                  </a:lnTo>
                  <a:lnTo>
                    <a:pt x="68" y="25"/>
                  </a:lnTo>
                  <a:lnTo>
                    <a:pt x="66" y="34"/>
                  </a:lnTo>
                  <a:lnTo>
                    <a:pt x="59" y="44"/>
                  </a:lnTo>
                  <a:lnTo>
                    <a:pt x="53" y="55"/>
                  </a:lnTo>
                  <a:lnTo>
                    <a:pt x="47" y="67"/>
                  </a:lnTo>
                  <a:lnTo>
                    <a:pt x="40" y="78"/>
                  </a:lnTo>
                  <a:lnTo>
                    <a:pt x="28" y="89"/>
                  </a:lnTo>
                  <a:lnTo>
                    <a:pt x="17" y="103"/>
                  </a:lnTo>
                  <a:lnTo>
                    <a:pt x="7" y="116"/>
                  </a:lnTo>
                  <a:lnTo>
                    <a:pt x="0" y="129"/>
                  </a:lnTo>
                  <a:lnTo>
                    <a:pt x="4" y="116"/>
                  </a:lnTo>
                  <a:lnTo>
                    <a:pt x="7" y="103"/>
                  </a:lnTo>
                  <a:lnTo>
                    <a:pt x="13" y="91"/>
                  </a:lnTo>
                  <a:lnTo>
                    <a:pt x="21" y="82"/>
                  </a:lnTo>
                  <a:lnTo>
                    <a:pt x="26" y="70"/>
                  </a:lnTo>
                  <a:lnTo>
                    <a:pt x="34" y="61"/>
                  </a:lnTo>
                  <a:lnTo>
                    <a:pt x="40" y="51"/>
                  </a:lnTo>
                  <a:lnTo>
                    <a:pt x="49" y="44"/>
                  </a:lnTo>
                  <a:lnTo>
                    <a:pt x="55" y="32"/>
                  </a:lnTo>
                  <a:lnTo>
                    <a:pt x="61" y="21"/>
                  </a:lnTo>
                  <a:lnTo>
                    <a:pt x="66" y="12"/>
                  </a:lnTo>
                  <a:lnTo>
                    <a:pt x="72" y="0"/>
                  </a:lnTo>
                  <a:close/>
                </a:path>
              </a:pathLst>
            </a:custGeom>
            <a:solidFill>
              <a:srgbClr val="000000"/>
            </a:solidFill>
            <a:ln w="9525">
              <a:noFill/>
              <a:round/>
              <a:headEnd/>
              <a:tailEnd/>
            </a:ln>
          </p:spPr>
          <p:txBody>
            <a:bodyPr/>
            <a:lstStyle/>
            <a:p>
              <a:endParaRPr lang="fa-IR"/>
            </a:p>
          </p:txBody>
        </p:sp>
        <p:sp>
          <p:nvSpPr>
            <p:cNvPr id="21536" name="Freeform 26"/>
            <p:cNvSpPr>
              <a:spLocks/>
            </p:cNvSpPr>
            <p:nvPr/>
          </p:nvSpPr>
          <p:spPr bwMode="auto">
            <a:xfrm>
              <a:off x="4303" y="1989"/>
              <a:ext cx="22" cy="48"/>
            </a:xfrm>
            <a:custGeom>
              <a:avLst/>
              <a:gdLst>
                <a:gd name="T0" fmla="*/ 24 w 43"/>
                <a:gd name="T1" fmla="*/ 0 h 97"/>
                <a:gd name="T2" fmla="*/ 30 w 43"/>
                <a:gd name="T3" fmla="*/ 0 h 97"/>
                <a:gd name="T4" fmla="*/ 38 w 43"/>
                <a:gd name="T5" fmla="*/ 4 h 97"/>
                <a:gd name="T6" fmla="*/ 41 w 43"/>
                <a:gd name="T7" fmla="*/ 6 h 97"/>
                <a:gd name="T8" fmla="*/ 43 w 43"/>
                <a:gd name="T9" fmla="*/ 11 h 97"/>
                <a:gd name="T10" fmla="*/ 43 w 43"/>
                <a:gd name="T11" fmla="*/ 15 h 97"/>
                <a:gd name="T12" fmla="*/ 43 w 43"/>
                <a:gd name="T13" fmla="*/ 25 h 97"/>
                <a:gd name="T14" fmla="*/ 41 w 43"/>
                <a:gd name="T15" fmla="*/ 32 h 97"/>
                <a:gd name="T16" fmla="*/ 39 w 43"/>
                <a:gd name="T17" fmla="*/ 42 h 97"/>
                <a:gd name="T18" fmla="*/ 32 w 43"/>
                <a:gd name="T19" fmla="*/ 49 h 97"/>
                <a:gd name="T20" fmla="*/ 28 w 43"/>
                <a:gd name="T21" fmla="*/ 59 h 97"/>
                <a:gd name="T22" fmla="*/ 20 w 43"/>
                <a:gd name="T23" fmla="*/ 66 h 97"/>
                <a:gd name="T24" fmla="*/ 17 w 43"/>
                <a:gd name="T25" fmla="*/ 76 h 97"/>
                <a:gd name="T26" fmla="*/ 9 w 43"/>
                <a:gd name="T27" fmla="*/ 84 h 97"/>
                <a:gd name="T28" fmla="*/ 5 w 43"/>
                <a:gd name="T29" fmla="*/ 89 h 97"/>
                <a:gd name="T30" fmla="*/ 1 w 43"/>
                <a:gd name="T31" fmla="*/ 93 h 97"/>
                <a:gd name="T32" fmla="*/ 0 w 43"/>
                <a:gd name="T33" fmla="*/ 97 h 97"/>
                <a:gd name="T34" fmla="*/ 1 w 43"/>
                <a:gd name="T35" fmla="*/ 84 h 97"/>
                <a:gd name="T36" fmla="*/ 5 w 43"/>
                <a:gd name="T37" fmla="*/ 70 h 97"/>
                <a:gd name="T38" fmla="*/ 7 w 43"/>
                <a:gd name="T39" fmla="*/ 63 h 97"/>
                <a:gd name="T40" fmla="*/ 9 w 43"/>
                <a:gd name="T41" fmla="*/ 57 h 97"/>
                <a:gd name="T42" fmla="*/ 9 w 43"/>
                <a:gd name="T43" fmla="*/ 47 h 97"/>
                <a:gd name="T44" fmla="*/ 13 w 43"/>
                <a:gd name="T45" fmla="*/ 42 h 97"/>
                <a:gd name="T46" fmla="*/ 15 w 43"/>
                <a:gd name="T47" fmla="*/ 30 h 97"/>
                <a:gd name="T48" fmla="*/ 19 w 43"/>
                <a:gd name="T49" fmla="*/ 19 h 97"/>
                <a:gd name="T50" fmla="*/ 19 w 43"/>
                <a:gd name="T51" fmla="*/ 8 h 97"/>
                <a:gd name="T52" fmla="*/ 24 w 43"/>
                <a:gd name="T53" fmla="*/ 0 h 97"/>
                <a:gd name="T54" fmla="*/ 24 w 43"/>
                <a:gd name="T55" fmla="*/ 0 h 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
                <a:gd name="T85" fmla="*/ 0 h 97"/>
                <a:gd name="T86" fmla="*/ 43 w 43"/>
                <a:gd name="T87" fmla="*/ 97 h 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 h="97">
                  <a:moveTo>
                    <a:pt x="24" y="0"/>
                  </a:moveTo>
                  <a:lnTo>
                    <a:pt x="30" y="0"/>
                  </a:lnTo>
                  <a:lnTo>
                    <a:pt x="38" y="4"/>
                  </a:lnTo>
                  <a:lnTo>
                    <a:pt x="41" y="6"/>
                  </a:lnTo>
                  <a:lnTo>
                    <a:pt x="43" y="11"/>
                  </a:lnTo>
                  <a:lnTo>
                    <a:pt x="43" y="15"/>
                  </a:lnTo>
                  <a:lnTo>
                    <a:pt x="43" y="25"/>
                  </a:lnTo>
                  <a:lnTo>
                    <a:pt x="41" y="32"/>
                  </a:lnTo>
                  <a:lnTo>
                    <a:pt x="39" y="42"/>
                  </a:lnTo>
                  <a:lnTo>
                    <a:pt x="32" y="49"/>
                  </a:lnTo>
                  <a:lnTo>
                    <a:pt x="28" y="59"/>
                  </a:lnTo>
                  <a:lnTo>
                    <a:pt x="20" y="66"/>
                  </a:lnTo>
                  <a:lnTo>
                    <a:pt x="17" y="76"/>
                  </a:lnTo>
                  <a:lnTo>
                    <a:pt x="9" y="84"/>
                  </a:lnTo>
                  <a:lnTo>
                    <a:pt x="5" y="89"/>
                  </a:lnTo>
                  <a:lnTo>
                    <a:pt x="1" y="93"/>
                  </a:lnTo>
                  <a:lnTo>
                    <a:pt x="0" y="97"/>
                  </a:lnTo>
                  <a:lnTo>
                    <a:pt x="1" y="84"/>
                  </a:lnTo>
                  <a:lnTo>
                    <a:pt x="5" y="70"/>
                  </a:lnTo>
                  <a:lnTo>
                    <a:pt x="7" y="63"/>
                  </a:lnTo>
                  <a:lnTo>
                    <a:pt x="9" y="57"/>
                  </a:lnTo>
                  <a:lnTo>
                    <a:pt x="9" y="47"/>
                  </a:lnTo>
                  <a:lnTo>
                    <a:pt x="13" y="42"/>
                  </a:lnTo>
                  <a:lnTo>
                    <a:pt x="15" y="30"/>
                  </a:lnTo>
                  <a:lnTo>
                    <a:pt x="19" y="19"/>
                  </a:lnTo>
                  <a:lnTo>
                    <a:pt x="19" y="8"/>
                  </a:lnTo>
                  <a:lnTo>
                    <a:pt x="24" y="0"/>
                  </a:lnTo>
                  <a:close/>
                </a:path>
              </a:pathLst>
            </a:custGeom>
            <a:solidFill>
              <a:srgbClr val="000000"/>
            </a:solidFill>
            <a:ln w="9525">
              <a:noFill/>
              <a:round/>
              <a:headEnd/>
              <a:tailEnd/>
            </a:ln>
          </p:spPr>
          <p:txBody>
            <a:bodyPr/>
            <a:lstStyle/>
            <a:p>
              <a:endParaRPr lang="fa-IR"/>
            </a:p>
          </p:txBody>
        </p:sp>
        <p:sp>
          <p:nvSpPr>
            <p:cNvPr id="21537" name="Freeform 27"/>
            <p:cNvSpPr>
              <a:spLocks/>
            </p:cNvSpPr>
            <p:nvPr/>
          </p:nvSpPr>
          <p:spPr bwMode="auto">
            <a:xfrm>
              <a:off x="4366" y="1993"/>
              <a:ext cx="32" cy="30"/>
            </a:xfrm>
            <a:custGeom>
              <a:avLst/>
              <a:gdLst>
                <a:gd name="T0" fmla="*/ 40 w 63"/>
                <a:gd name="T1" fmla="*/ 0 h 60"/>
                <a:gd name="T2" fmla="*/ 47 w 63"/>
                <a:gd name="T3" fmla="*/ 0 h 60"/>
                <a:gd name="T4" fmla="*/ 55 w 63"/>
                <a:gd name="T5" fmla="*/ 3 h 60"/>
                <a:gd name="T6" fmla="*/ 59 w 63"/>
                <a:gd name="T7" fmla="*/ 7 h 60"/>
                <a:gd name="T8" fmla="*/ 63 w 63"/>
                <a:gd name="T9" fmla="*/ 11 h 60"/>
                <a:gd name="T10" fmla="*/ 63 w 63"/>
                <a:gd name="T11" fmla="*/ 20 h 60"/>
                <a:gd name="T12" fmla="*/ 59 w 63"/>
                <a:gd name="T13" fmla="*/ 30 h 60"/>
                <a:gd name="T14" fmla="*/ 53 w 63"/>
                <a:gd name="T15" fmla="*/ 36 h 60"/>
                <a:gd name="T16" fmla="*/ 46 w 63"/>
                <a:gd name="T17" fmla="*/ 39 h 60"/>
                <a:gd name="T18" fmla="*/ 40 w 63"/>
                <a:gd name="T19" fmla="*/ 43 h 60"/>
                <a:gd name="T20" fmla="*/ 32 w 63"/>
                <a:gd name="T21" fmla="*/ 47 h 60"/>
                <a:gd name="T22" fmla="*/ 21 w 63"/>
                <a:gd name="T23" fmla="*/ 51 h 60"/>
                <a:gd name="T24" fmla="*/ 13 w 63"/>
                <a:gd name="T25" fmla="*/ 55 h 60"/>
                <a:gd name="T26" fmla="*/ 8 w 63"/>
                <a:gd name="T27" fmla="*/ 58 h 60"/>
                <a:gd name="T28" fmla="*/ 0 w 63"/>
                <a:gd name="T29" fmla="*/ 60 h 60"/>
                <a:gd name="T30" fmla="*/ 4 w 63"/>
                <a:gd name="T31" fmla="*/ 53 h 60"/>
                <a:gd name="T32" fmla="*/ 8 w 63"/>
                <a:gd name="T33" fmla="*/ 45 h 60"/>
                <a:gd name="T34" fmla="*/ 13 w 63"/>
                <a:gd name="T35" fmla="*/ 36 h 60"/>
                <a:gd name="T36" fmla="*/ 19 w 63"/>
                <a:gd name="T37" fmla="*/ 30 h 60"/>
                <a:gd name="T38" fmla="*/ 23 w 63"/>
                <a:gd name="T39" fmla="*/ 22 h 60"/>
                <a:gd name="T40" fmla="*/ 28 w 63"/>
                <a:gd name="T41" fmla="*/ 13 h 60"/>
                <a:gd name="T42" fmla="*/ 34 w 63"/>
                <a:gd name="T43" fmla="*/ 5 h 60"/>
                <a:gd name="T44" fmla="*/ 40 w 63"/>
                <a:gd name="T45" fmla="*/ 0 h 60"/>
                <a:gd name="T46" fmla="*/ 40 w 63"/>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60"/>
                <a:gd name="T74" fmla="*/ 63 w 63"/>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60">
                  <a:moveTo>
                    <a:pt x="40" y="0"/>
                  </a:moveTo>
                  <a:lnTo>
                    <a:pt x="47" y="0"/>
                  </a:lnTo>
                  <a:lnTo>
                    <a:pt x="55" y="3"/>
                  </a:lnTo>
                  <a:lnTo>
                    <a:pt x="59" y="7"/>
                  </a:lnTo>
                  <a:lnTo>
                    <a:pt x="63" y="11"/>
                  </a:lnTo>
                  <a:lnTo>
                    <a:pt x="63" y="20"/>
                  </a:lnTo>
                  <a:lnTo>
                    <a:pt x="59" y="30"/>
                  </a:lnTo>
                  <a:lnTo>
                    <a:pt x="53" y="36"/>
                  </a:lnTo>
                  <a:lnTo>
                    <a:pt x="46" y="39"/>
                  </a:lnTo>
                  <a:lnTo>
                    <a:pt x="40" y="43"/>
                  </a:lnTo>
                  <a:lnTo>
                    <a:pt x="32" y="47"/>
                  </a:lnTo>
                  <a:lnTo>
                    <a:pt x="21" y="51"/>
                  </a:lnTo>
                  <a:lnTo>
                    <a:pt x="13" y="55"/>
                  </a:lnTo>
                  <a:lnTo>
                    <a:pt x="8" y="58"/>
                  </a:lnTo>
                  <a:lnTo>
                    <a:pt x="0" y="60"/>
                  </a:lnTo>
                  <a:lnTo>
                    <a:pt x="4" y="53"/>
                  </a:lnTo>
                  <a:lnTo>
                    <a:pt x="8" y="45"/>
                  </a:lnTo>
                  <a:lnTo>
                    <a:pt x="13" y="36"/>
                  </a:lnTo>
                  <a:lnTo>
                    <a:pt x="19" y="30"/>
                  </a:lnTo>
                  <a:lnTo>
                    <a:pt x="23" y="22"/>
                  </a:lnTo>
                  <a:lnTo>
                    <a:pt x="28" y="13"/>
                  </a:lnTo>
                  <a:lnTo>
                    <a:pt x="34" y="5"/>
                  </a:lnTo>
                  <a:lnTo>
                    <a:pt x="40" y="0"/>
                  </a:lnTo>
                  <a:close/>
                </a:path>
              </a:pathLst>
            </a:custGeom>
            <a:solidFill>
              <a:srgbClr val="000000"/>
            </a:solidFill>
            <a:ln w="9525">
              <a:noFill/>
              <a:round/>
              <a:headEnd/>
              <a:tailEnd/>
            </a:ln>
          </p:spPr>
          <p:txBody>
            <a:bodyPr/>
            <a:lstStyle/>
            <a:p>
              <a:endParaRPr lang="fa-IR"/>
            </a:p>
          </p:txBody>
        </p:sp>
        <p:sp>
          <p:nvSpPr>
            <p:cNvPr id="21538" name="Freeform 28"/>
            <p:cNvSpPr>
              <a:spLocks/>
            </p:cNvSpPr>
            <p:nvPr/>
          </p:nvSpPr>
          <p:spPr bwMode="auto">
            <a:xfrm>
              <a:off x="3714" y="1995"/>
              <a:ext cx="381" cy="206"/>
            </a:xfrm>
            <a:custGeom>
              <a:avLst/>
              <a:gdLst>
                <a:gd name="T0" fmla="*/ 308 w 760"/>
                <a:gd name="T1" fmla="*/ 6 h 413"/>
                <a:gd name="T2" fmla="*/ 349 w 760"/>
                <a:gd name="T3" fmla="*/ 23 h 413"/>
                <a:gd name="T4" fmla="*/ 391 w 760"/>
                <a:gd name="T5" fmla="*/ 44 h 413"/>
                <a:gd name="T6" fmla="*/ 433 w 760"/>
                <a:gd name="T7" fmla="*/ 67 h 413"/>
                <a:gd name="T8" fmla="*/ 473 w 760"/>
                <a:gd name="T9" fmla="*/ 90 h 413"/>
                <a:gd name="T10" fmla="*/ 515 w 760"/>
                <a:gd name="T11" fmla="*/ 111 h 413"/>
                <a:gd name="T12" fmla="*/ 559 w 760"/>
                <a:gd name="T13" fmla="*/ 130 h 413"/>
                <a:gd name="T14" fmla="*/ 606 w 760"/>
                <a:gd name="T15" fmla="*/ 145 h 413"/>
                <a:gd name="T16" fmla="*/ 642 w 760"/>
                <a:gd name="T17" fmla="*/ 154 h 413"/>
                <a:gd name="T18" fmla="*/ 675 w 760"/>
                <a:gd name="T19" fmla="*/ 166 h 413"/>
                <a:gd name="T20" fmla="*/ 705 w 760"/>
                <a:gd name="T21" fmla="*/ 179 h 413"/>
                <a:gd name="T22" fmla="*/ 732 w 760"/>
                <a:gd name="T23" fmla="*/ 198 h 413"/>
                <a:gd name="T24" fmla="*/ 753 w 760"/>
                <a:gd name="T25" fmla="*/ 219 h 413"/>
                <a:gd name="T26" fmla="*/ 760 w 760"/>
                <a:gd name="T27" fmla="*/ 240 h 413"/>
                <a:gd name="T28" fmla="*/ 754 w 760"/>
                <a:gd name="T29" fmla="*/ 263 h 413"/>
                <a:gd name="T30" fmla="*/ 728 w 760"/>
                <a:gd name="T31" fmla="*/ 284 h 413"/>
                <a:gd name="T32" fmla="*/ 692 w 760"/>
                <a:gd name="T33" fmla="*/ 306 h 413"/>
                <a:gd name="T34" fmla="*/ 656 w 760"/>
                <a:gd name="T35" fmla="*/ 333 h 413"/>
                <a:gd name="T36" fmla="*/ 623 w 760"/>
                <a:gd name="T37" fmla="*/ 360 h 413"/>
                <a:gd name="T38" fmla="*/ 589 w 760"/>
                <a:gd name="T39" fmla="*/ 384 h 413"/>
                <a:gd name="T40" fmla="*/ 553 w 760"/>
                <a:gd name="T41" fmla="*/ 402 h 413"/>
                <a:gd name="T42" fmla="*/ 519 w 760"/>
                <a:gd name="T43" fmla="*/ 411 h 413"/>
                <a:gd name="T44" fmla="*/ 483 w 760"/>
                <a:gd name="T45" fmla="*/ 409 h 413"/>
                <a:gd name="T46" fmla="*/ 443 w 760"/>
                <a:gd name="T47" fmla="*/ 396 h 413"/>
                <a:gd name="T48" fmla="*/ 397 w 760"/>
                <a:gd name="T49" fmla="*/ 371 h 413"/>
                <a:gd name="T50" fmla="*/ 344 w 760"/>
                <a:gd name="T51" fmla="*/ 346 h 413"/>
                <a:gd name="T52" fmla="*/ 291 w 760"/>
                <a:gd name="T53" fmla="*/ 324 h 413"/>
                <a:gd name="T54" fmla="*/ 237 w 760"/>
                <a:gd name="T55" fmla="*/ 303 h 413"/>
                <a:gd name="T56" fmla="*/ 184 w 760"/>
                <a:gd name="T57" fmla="*/ 280 h 413"/>
                <a:gd name="T58" fmla="*/ 131 w 760"/>
                <a:gd name="T59" fmla="*/ 257 h 413"/>
                <a:gd name="T60" fmla="*/ 79 w 760"/>
                <a:gd name="T61" fmla="*/ 230 h 413"/>
                <a:gd name="T62" fmla="*/ 32 w 760"/>
                <a:gd name="T63" fmla="*/ 206 h 413"/>
                <a:gd name="T64" fmla="*/ 7 w 760"/>
                <a:gd name="T65" fmla="*/ 183 h 413"/>
                <a:gd name="T66" fmla="*/ 2 w 760"/>
                <a:gd name="T67" fmla="*/ 162 h 413"/>
                <a:gd name="T68" fmla="*/ 0 w 760"/>
                <a:gd name="T69" fmla="*/ 139 h 413"/>
                <a:gd name="T70" fmla="*/ 9 w 760"/>
                <a:gd name="T71" fmla="*/ 126 h 413"/>
                <a:gd name="T72" fmla="*/ 24 w 760"/>
                <a:gd name="T73" fmla="*/ 118 h 413"/>
                <a:gd name="T74" fmla="*/ 53 w 760"/>
                <a:gd name="T75" fmla="*/ 109 h 413"/>
                <a:gd name="T76" fmla="*/ 81 w 760"/>
                <a:gd name="T77" fmla="*/ 92 h 413"/>
                <a:gd name="T78" fmla="*/ 112 w 760"/>
                <a:gd name="T79" fmla="*/ 76 h 413"/>
                <a:gd name="T80" fmla="*/ 144 w 760"/>
                <a:gd name="T81" fmla="*/ 61 h 413"/>
                <a:gd name="T82" fmla="*/ 176 w 760"/>
                <a:gd name="T83" fmla="*/ 46 h 413"/>
                <a:gd name="T84" fmla="*/ 209 w 760"/>
                <a:gd name="T85" fmla="*/ 33 h 413"/>
                <a:gd name="T86" fmla="*/ 241 w 760"/>
                <a:gd name="T87" fmla="*/ 19 h 413"/>
                <a:gd name="T88" fmla="*/ 272 w 760"/>
                <a:gd name="T89" fmla="*/ 6 h 413"/>
                <a:gd name="T90" fmla="*/ 289 w 760"/>
                <a:gd name="T91" fmla="*/ 0 h 4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0"/>
                <a:gd name="T139" fmla="*/ 0 h 413"/>
                <a:gd name="T140" fmla="*/ 760 w 760"/>
                <a:gd name="T141" fmla="*/ 413 h 4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0" h="413">
                  <a:moveTo>
                    <a:pt x="289" y="0"/>
                  </a:moveTo>
                  <a:lnTo>
                    <a:pt x="308" y="6"/>
                  </a:lnTo>
                  <a:lnTo>
                    <a:pt x="330" y="14"/>
                  </a:lnTo>
                  <a:lnTo>
                    <a:pt x="349" y="23"/>
                  </a:lnTo>
                  <a:lnTo>
                    <a:pt x="370" y="33"/>
                  </a:lnTo>
                  <a:lnTo>
                    <a:pt x="391" y="44"/>
                  </a:lnTo>
                  <a:lnTo>
                    <a:pt x="410" y="55"/>
                  </a:lnTo>
                  <a:lnTo>
                    <a:pt x="433" y="67"/>
                  </a:lnTo>
                  <a:lnTo>
                    <a:pt x="454" y="78"/>
                  </a:lnTo>
                  <a:lnTo>
                    <a:pt x="473" y="90"/>
                  </a:lnTo>
                  <a:lnTo>
                    <a:pt x="494" y="99"/>
                  </a:lnTo>
                  <a:lnTo>
                    <a:pt x="515" y="111"/>
                  </a:lnTo>
                  <a:lnTo>
                    <a:pt x="538" y="122"/>
                  </a:lnTo>
                  <a:lnTo>
                    <a:pt x="559" y="130"/>
                  </a:lnTo>
                  <a:lnTo>
                    <a:pt x="581" y="139"/>
                  </a:lnTo>
                  <a:lnTo>
                    <a:pt x="606" y="145"/>
                  </a:lnTo>
                  <a:lnTo>
                    <a:pt x="629" y="152"/>
                  </a:lnTo>
                  <a:lnTo>
                    <a:pt x="642" y="154"/>
                  </a:lnTo>
                  <a:lnTo>
                    <a:pt x="657" y="160"/>
                  </a:lnTo>
                  <a:lnTo>
                    <a:pt x="675" y="166"/>
                  </a:lnTo>
                  <a:lnTo>
                    <a:pt x="690" y="173"/>
                  </a:lnTo>
                  <a:lnTo>
                    <a:pt x="705" y="179"/>
                  </a:lnTo>
                  <a:lnTo>
                    <a:pt x="718" y="189"/>
                  </a:lnTo>
                  <a:lnTo>
                    <a:pt x="732" y="198"/>
                  </a:lnTo>
                  <a:lnTo>
                    <a:pt x="745" y="209"/>
                  </a:lnTo>
                  <a:lnTo>
                    <a:pt x="753" y="219"/>
                  </a:lnTo>
                  <a:lnTo>
                    <a:pt x="758" y="228"/>
                  </a:lnTo>
                  <a:lnTo>
                    <a:pt x="760" y="240"/>
                  </a:lnTo>
                  <a:lnTo>
                    <a:pt x="760" y="251"/>
                  </a:lnTo>
                  <a:lnTo>
                    <a:pt x="754" y="263"/>
                  </a:lnTo>
                  <a:lnTo>
                    <a:pt x="745" y="274"/>
                  </a:lnTo>
                  <a:lnTo>
                    <a:pt x="728" y="284"/>
                  </a:lnTo>
                  <a:lnTo>
                    <a:pt x="709" y="295"/>
                  </a:lnTo>
                  <a:lnTo>
                    <a:pt x="692" y="306"/>
                  </a:lnTo>
                  <a:lnTo>
                    <a:pt x="675" y="322"/>
                  </a:lnTo>
                  <a:lnTo>
                    <a:pt x="656" y="333"/>
                  </a:lnTo>
                  <a:lnTo>
                    <a:pt x="640" y="348"/>
                  </a:lnTo>
                  <a:lnTo>
                    <a:pt x="623" y="360"/>
                  </a:lnTo>
                  <a:lnTo>
                    <a:pt x="606" y="373"/>
                  </a:lnTo>
                  <a:lnTo>
                    <a:pt x="589" y="384"/>
                  </a:lnTo>
                  <a:lnTo>
                    <a:pt x="572" y="396"/>
                  </a:lnTo>
                  <a:lnTo>
                    <a:pt x="553" y="402"/>
                  </a:lnTo>
                  <a:lnTo>
                    <a:pt x="536" y="409"/>
                  </a:lnTo>
                  <a:lnTo>
                    <a:pt x="519" y="411"/>
                  </a:lnTo>
                  <a:lnTo>
                    <a:pt x="500" y="413"/>
                  </a:lnTo>
                  <a:lnTo>
                    <a:pt x="483" y="409"/>
                  </a:lnTo>
                  <a:lnTo>
                    <a:pt x="464" y="403"/>
                  </a:lnTo>
                  <a:lnTo>
                    <a:pt x="443" y="396"/>
                  </a:lnTo>
                  <a:lnTo>
                    <a:pt x="424" y="382"/>
                  </a:lnTo>
                  <a:lnTo>
                    <a:pt x="397" y="371"/>
                  </a:lnTo>
                  <a:lnTo>
                    <a:pt x="370" y="360"/>
                  </a:lnTo>
                  <a:lnTo>
                    <a:pt x="344" y="346"/>
                  </a:lnTo>
                  <a:lnTo>
                    <a:pt x="319" y="337"/>
                  </a:lnTo>
                  <a:lnTo>
                    <a:pt x="291" y="324"/>
                  </a:lnTo>
                  <a:lnTo>
                    <a:pt x="264" y="314"/>
                  </a:lnTo>
                  <a:lnTo>
                    <a:pt x="237" y="303"/>
                  </a:lnTo>
                  <a:lnTo>
                    <a:pt x="211" y="291"/>
                  </a:lnTo>
                  <a:lnTo>
                    <a:pt x="184" y="280"/>
                  </a:lnTo>
                  <a:lnTo>
                    <a:pt x="157" y="268"/>
                  </a:lnTo>
                  <a:lnTo>
                    <a:pt x="131" y="257"/>
                  </a:lnTo>
                  <a:lnTo>
                    <a:pt x="106" y="244"/>
                  </a:lnTo>
                  <a:lnTo>
                    <a:pt x="79" y="230"/>
                  </a:lnTo>
                  <a:lnTo>
                    <a:pt x="55" y="219"/>
                  </a:lnTo>
                  <a:lnTo>
                    <a:pt x="32" y="206"/>
                  </a:lnTo>
                  <a:lnTo>
                    <a:pt x="9" y="194"/>
                  </a:lnTo>
                  <a:lnTo>
                    <a:pt x="7" y="183"/>
                  </a:lnTo>
                  <a:lnTo>
                    <a:pt x="5" y="171"/>
                  </a:lnTo>
                  <a:lnTo>
                    <a:pt x="2" y="162"/>
                  </a:lnTo>
                  <a:lnTo>
                    <a:pt x="0" y="152"/>
                  </a:lnTo>
                  <a:lnTo>
                    <a:pt x="0" y="139"/>
                  </a:lnTo>
                  <a:lnTo>
                    <a:pt x="5" y="132"/>
                  </a:lnTo>
                  <a:lnTo>
                    <a:pt x="9" y="126"/>
                  </a:lnTo>
                  <a:lnTo>
                    <a:pt x="17" y="122"/>
                  </a:lnTo>
                  <a:lnTo>
                    <a:pt x="24" y="118"/>
                  </a:lnTo>
                  <a:lnTo>
                    <a:pt x="38" y="116"/>
                  </a:lnTo>
                  <a:lnTo>
                    <a:pt x="53" y="109"/>
                  </a:lnTo>
                  <a:lnTo>
                    <a:pt x="66" y="99"/>
                  </a:lnTo>
                  <a:lnTo>
                    <a:pt x="81" y="92"/>
                  </a:lnTo>
                  <a:lnTo>
                    <a:pt x="98" y="84"/>
                  </a:lnTo>
                  <a:lnTo>
                    <a:pt x="112" y="76"/>
                  </a:lnTo>
                  <a:lnTo>
                    <a:pt x="129" y="69"/>
                  </a:lnTo>
                  <a:lnTo>
                    <a:pt x="144" y="61"/>
                  </a:lnTo>
                  <a:lnTo>
                    <a:pt x="161" y="55"/>
                  </a:lnTo>
                  <a:lnTo>
                    <a:pt x="176" y="46"/>
                  </a:lnTo>
                  <a:lnTo>
                    <a:pt x="192" y="40"/>
                  </a:lnTo>
                  <a:lnTo>
                    <a:pt x="209" y="33"/>
                  </a:lnTo>
                  <a:lnTo>
                    <a:pt x="224" y="27"/>
                  </a:lnTo>
                  <a:lnTo>
                    <a:pt x="241" y="19"/>
                  </a:lnTo>
                  <a:lnTo>
                    <a:pt x="256" y="14"/>
                  </a:lnTo>
                  <a:lnTo>
                    <a:pt x="272" y="6"/>
                  </a:lnTo>
                  <a:lnTo>
                    <a:pt x="289" y="0"/>
                  </a:lnTo>
                  <a:close/>
                </a:path>
              </a:pathLst>
            </a:custGeom>
            <a:solidFill>
              <a:srgbClr val="FFFFFF"/>
            </a:solidFill>
            <a:ln w="9525">
              <a:noFill/>
              <a:round/>
              <a:headEnd/>
              <a:tailEnd/>
            </a:ln>
          </p:spPr>
          <p:txBody>
            <a:bodyPr/>
            <a:lstStyle/>
            <a:p>
              <a:endParaRPr lang="fa-IR"/>
            </a:p>
          </p:txBody>
        </p:sp>
        <p:sp>
          <p:nvSpPr>
            <p:cNvPr id="21539" name="Freeform 29"/>
            <p:cNvSpPr>
              <a:spLocks/>
            </p:cNvSpPr>
            <p:nvPr/>
          </p:nvSpPr>
          <p:spPr bwMode="auto">
            <a:xfrm>
              <a:off x="3642" y="1998"/>
              <a:ext cx="862" cy="599"/>
            </a:xfrm>
            <a:custGeom>
              <a:avLst/>
              <a:gdLst>
                <a:gd name="T0" fmla="*/ 1713 w 1725"/>
                <a:gd name="T1" fmla="*/ 17 h 1198"/>
                <a:gd name="T2" fmla="*/ 1725 w 1725"/>
                <a:gd name="T3" fmla="*/ 53 h 1198"/>
                <a:gd name="T4" fmla="*/ 1713 w 1725"/>
                <a:gd name="T5" fmla="*/ 87 h 1198"/>
                <a:gd name="T6" fmla="*/ 1685 w 1725"/>
                <a:gd name="T7" fmla="*/ 118 h 1198"/>
                <a:gd name="T8" fmla="*/ 1641 w 1725"/>
                <a:gd name="T9" fmla="*/ 150 h 1198"/>
                <a:gd name="T10" fmla="*/ 1595 w 1725"/>
                <a:gd name="T11" fmla="*/ 179 h 1198"/>
                <a:gd name="T12" fmla="*/ 1548 w 1725"/>
                <a:gd name="T13" fmla="*/ 207 h 1198"/>
                <a:gd name="T14" fmla="*/ 1510 w 1725"/>
                <a:gd name="T15" fmla="*/ 236 h 1198"/>
                <a:gd name="T16" fmla="*/ 1422 w 1725"/>
                <a:gd name="T17" fmla="*/ 291 h 1198"/>
                <a:gd name="T18" fmla="*/ 1284 w 1725"/>
                <a:gd name="T19" fmla="*/ 376 h 1198"/>
                <a:gd name="T20" fmla="*/ 1145 w 1725"/>
                <a:gd name="T21" fmla="*/ 464 h 1198"/>
                <a:gd name="T22" fmla="*/ 1008 w 1725"/>
                <a:gd name="T23" fmla="*/ 553 h 1198"/>
                <a:gd name="T24" fmla="*/ 871 w 1725"/>
                <a:gd name="T25" fmla="*/ 643 h 1198"/>
                <a:gd name="T26" fmla="*/ 734 w 1725"/>
                <a:gd name="T27" fmla="*/ 732 h 1198"/>
                <a:gd name="T28" fmla="*/ 599 w 1725"/>
                <a:gd name="T29" fmla="*/ 819 h 1198"/>
                <a:gd name="T30" fmla="*/ 462 w 1725"/>
                <a:gd name="T31" fmla="*/ 905 h 1198"/>
                <a:gd name="T32" fmla="*/ 375 w 1725"/>
                <a:gd name="T33" fmla="*/ 964 h 1198"/>
                <a:gd name="T34" fmla="*/ 335 w 1725"/>
                <a:gd name="T35" fmla="*/ 994 h 1198"/>
                <a:gd name="T36" fmla="*/ 293 w 1725"/>
                <a:gd name="T37" fmla="*/ 1025 h 1198"/>
                <a:gd name="T38" fmla="*/ 249 w 1725"/>
                <a:gd name="T39" fmla="*/ 1055 h 1198"/>
                <a:gd name="T40" fmla="*/ 204 w 1725"/>
                <a:gd name="T41" fmla="*/ 1084 h 1198"/>
                <a:gd name="T42" fmla="*/ 158 w 1725"/>
                <a:gd name="T43" fmla="*/ 1112 h 1198"/>
                <a:gd name="T44" fmla="*/ 112 w 1725"/>
                <a:gd name="T45" fmla="*/ 1141 h 1198"/>
                <a:gd name="T46" fmla="*/ 69 w 1725"/>
                <a:gd name="T47" fmla="*/ 1171 h 1198"/>
                <a:gd name="T48" fmla="*/ 38 w 1725"/>
                <a:gd name="T49" fmla="*/ 1184 h 1198"/>
                <a:gd name="T50" fmla="*/ 19 w 1725"/>
                <a:gd name="T51" fmla="*/ 1194 h 1198"/>
                <a:gd name="T52" fmla="*/ 2 w 1725"/>
                <a:gd name="T53" fmla="*/ 1177 h 1198"/>
                <a:gd name="T54" fmla="*/ 2 w 1725"/>
                <a:gd name="T55" fmla="*/ 1144 h 1198"/>
                <a:gd name="T56" fmla="*/ 21 w 1725"/>
                <a:gd name="T57" fmla="*/ 1114 h 1198"/>
                <a:gd name="T58" fmla="*/ 50 w 1725"/>
                <a:gd name="T59" fmla="*/ 1089 h 1198"/>
                <a:gd name="T60" fmla="*/ 88 w 1725"/>
                <a:gd name="T61" fmla="*/ 1065 h 1198"/>
                <a:gd name="T62" fmla="*/ 126 w 1725"/>
                <a:gd name="T63" fmla="*/ 1040 h 1198"/>
                <a:gd name="T64" fmla="*/ 164 w 1725"/>
                <a:gd name="T65" fmla="*/ 1019 h 1198"/>
                <a:gd name="T66" fmla="*/ 194 w 1725"/>
                <a:gd name="T67" fmla="*/ 996 h 1198"/>
                <a:gd name="T68" fmla="*/ 247 w 1725"/>
                <a:gd name="T69" fmla="*/ 956 h 1198"/>
                <a:gd name="T70" fmla="*/ 331 w 1725"/>
                <a:gd name="T71" fmla="*/ 897 h 1198"/>
                <a:gd name="T72" fmla="*/ 415 w 1725"/>
                <a:gd name="T73" fmla="*/ 842 h 1198"/>
                <a:gd name="T74" fmla="*/ 498 w 1725"/>
                <a:gd name="T75" fmla="*/ 785 h 1198"/>
                <a:gd name="T76" fmla="*/ 584 w 1725"/>
                <a:gd name="T77" fmla="*/ 730 h 1198"/>
                <a:gd name="T78" fmla="*/ 669 w 1725"/>
                <a:gd name="T79" fmla="*/ 675 h 1198"/>
                <a:gd name="T80" fmla="*/ 753 w 1725"/>
                <a:gd name="T81" fmla="*/ 618 h 1198"/>
                <a:gd name="T82" fmla="*/ 839 w 1725"/>
                <a:gd name="T83" fmla="*/ 565 h 1198"/>
                <a:gd name="T84" fmla="*/ 936 w 1725"/>
                <a:gd name="T85" fmla="*/ 508 h 1198"/>
                <a:gd name="T86" fmla="*/ 1038 w 1725"/>
                <a:gd name="T87" fmla="*/ 447 h 1198"/>
                <a:gd name="T88" fmla="*/ 1141 w 1725"/>
                <a:gd name="T89" fmla="*/ 382 h 1198"/>
                <a:gd name="T90" fmla="*/ 1245 w 1725"/>
                <a:gd name="T91" fmla="*/ 317 h 1198"/>
                <a:gd name="T92" fmla="*/ 1346 w 1725"/>
                <a:gd name="T93" fmla="*/ 249 h 1198"/>
                <a:gd name="T94" fmla="*/ 1449 w 1725"/>
                <a:gd name="T95" fmla="*/ 177 h 1198"/>
                <a:gd name="T96" fmla="*/ 1548 w 1725"/>
                <a:gd name="T97" fmla="*/ 106 h 1198"/>
                <a:gd name="T98" fmla="*/ 1647 w 1725"/>
                <a:gd name="T99" fmla="*/ 34 h 1198"/>
                <a:gd name="T100" fmla="*/ 1696 w 1725"/>
                <a:gd name="T101" fmla="*/ 0 h 1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5"/>
                <a:gd name="T154" fmla="*/ 0 h 1198"/>
                <a:gd name="T155" fmla="*/ 1725 w 1725"/>
                <a:gd name="T156" fmla="*/ 1198 h 1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5" h="1198">
                  <a:moveTo>
                    <a:pt x="1696" y="0"/>
                  </a:moveTo>
                  <a:lnTo>
                    <a:pt x="1713" y="17"/>
                  </a:lnTo>
                  <a:lnTo>
                    <a:pt x="1723" y="36"/>
                  </a:lnTo>
                  <a:lnTo>
                    <a:pt x="1725" y="53"/>
                  </a:lnTo>
                  <a:lnTo>
                    <a:pt x="1723" y="70"/>
                  </a:lnTo>
                  <a:lnTo>
                    <a:pt x="1713" y="87"/>
                  </a:lnTo>
                  <a:lnTo>
                    <a:pt x="1702" y="103"/>
                  </a:lnTo>
                  <a:lnTo>
                    <a:pt x="1685" y="118"/>
                  </a:lnTo>
                  <a:lnTo>
                    <a:pt x="1666" y="135"/>
                  </a:lnTo>
                  <a:lnTo>
                    <a:pt x="1641" y="150"/>
                  </a:lnTo>
                  <a:lnTo>
                    <a:pt x="1618" y="163"/>
                  </a:lnTo>
                  <a:lnTo>
                    <a:pt x="1595" y="179"/>
                  </a:lnTo>
                  <a:lnTo>
                    <a:pt x="1573" y="194"/>
                  </a:lnTo>
                  <a:lnTo>
                    <a:pt x="1548" y="207"/>
                  </a:lnTo>
                  <a:lnTo>
                    <a:pt x="1529" y="220"/>
                  </a:lnTo>
                  <a:lnTo>
                    <a:pt x="1510" y="236"/>
                  </a:lnTo>
                  <a:lnTo>
                    <a:pt x="1495" y="251"/>
                  </a:lnTo>
                  <a:lnTo>
                    <a:pt x="1422" y="291"/>
                  </a:lnTo>
                  <a:lnTo>
                    <a:pt x="1354" y="333"/>
                  </a:lnTo>
                  <a:lnTo>
                    <a:pt x="1284" y="376"/>
                  </a:lnTo>
                  <a:lnTo>
                    <a:pt x="1215" y="420"/>
                  </a:lnTo>
                  <a:lnTo>
                    <a:pt x="1145" y="464"/>
                  </a:lnTo>
                  <a:lnTo>
                    <a:pt x="1076" y="508"/>
                  </a:lnTo>
                  <a:lnTo>
                    <a:pt x="1008" y="553"/>
                  </a:lnTo>
                  <a:lnTo>
                    <a:pt x="939" y="599"/>
                  </a:lnTo>
                  <a:lnTo>
                    <a:pt x="871" y="643"/>
                  </a:lnTo>
                  <a:lnTo>
                    <a:pt x="802" y="688"/>
                  </a:lnTo>
                  <a:lnTo>
                    <a:pt x="734" y="732"/>
                  </a:lnTo>
                  <a:lnTo>
                    <a:pt x="667" y="776"/>
                  </a:lnTo>
                  <a:lnTo>
                    <a:pt x="599" y="819"/>
                  </a:lnTo>
                  <a:lnTo>
                    <a:pt x="531" y="863"/>
                  </a:lnTo>
                  <a:lnTo>
                    <a:pt x="462" y="905"/>
                  </a:lnTo>
                  <a:lnTo>
                    <a:pt x="396" y="947"/>
                  </a:lnTo>
                  <a:lnTo>
                    <a:pt x="375" y="964"/>
                  </a:lnTo>
                  <a:lnTo>
                    <a:pt x="356" y="979"/>
                  </a:lnTo>
                  <a:lnTo>
                    <a:pt x="335" y="994"/>
                  </a:lnTo>
                  <a:lnTo>
                    <a:pt x="314" y="1009"/>
                  </a:lnTo>
                  <a:lnTo>
                    <a:pt x="293" y="1025"/>
                  </a:lnTo>
                  <a:lnTo>
                    <a:pt x="270" y="1040"/>
                  </a:lnTo>
                  <a:lnTo>
                    <a:pt x="249" y="1055"/>
                  </a:lnTo>
                  <a:lnTo>
                    <a:pt x="228" y="1070"/>
                  </a:lnTo>
                  <a:lnTo>
                    <a:pt x="204" y="1084"/>
                  </a:lnTo>
                  <a:lnTo>
                    <a:pt x="181" y="1099"/>
                  </a:lnTo>
                  <a:lnTo>
                    <a:pt x="158" y="1112"/>
                  </a:lnTo>
                  <a:lnTo>
                    <a:pt x="137" y="1127"/>
                  </a:lnTo>
                  <a:lnTo>
                    <a:pt x="112" y="1141"/>
                  </a:lnTo>
                  <a:lnTo>
                    <a:pt x="91" y="1156"/>
                  </a:lnTo>
                  <a:lnTo>
                    <a:pt x="69" y="1171"/>
                  </a:lnTo>
                  <a:lnTo>
                    <a:pt x="50" y="1188"/>
                  </a:lnTo>
                  <a:lnTo>
                    <a:pt x="38" y="1184"/>
                  </a:lnTo>
                  <a:lnTo>
                    <a:pt x="29" y="1188"/>
                  </a:lnTo>
                  <a:lnTo>
                    <a:pt x="19" y="1194"/>
                  </a:lnTo>
                  <a:lnTo>
                    <a:pt x="12" y="1198"/>
                  </a:lnTo>
                  <a:lnTo>
                    <a:pt x="2" y="1177"/>
                  </a:lnTo>
                  <a:lnTo>
                    <a:pt x="0" y="1162"/>
                  </a:lnTo>
                  <a:lnTo>
                    <a:pt x="2" y="1144"/>
                  </a:lnTo>
                  <a:lnTo>
                    <a:pt x="12" y="1131"/>
                  </a:lnTo>
                  <a:lnTo>
                    <a:pt x="21" y="1114"/>
                  </a:lnTo>
                  <a:lnTo>
                    <a:pt x="34" y="1101"/>
                  </a:lnTo>
                  <a:lnTo>
                    <a:pt x="50" y="1089"/>
                  </a:lnTo>
                  <a:lnTo>
                    <a:pt x="69" y="1078"/>
                  </a:lnTo>
                  <a:lnTo>
                    <a:pt x="88" y="1065"/>
                  </a:lnTo>
                  <a:lnTo>
                    <a:pt x="107" y="1053"/>
                  </a:lnTo>
                  <a:lnTo>
                    <a:pt x="126" y="1040"/>
                  </a:lnTo>
                  <a:lnTo>
                    <a:pt x="145" y="1030"/>
                  </a:lnTo>
                  <a:lnTo>
                    <a:pt x="164" y="1019"/>
                  </a:lnTo>
                  <a:lnTo>
                    <a:pt x="179" y="1008"/>
                  </a:lnTo>
                  <a:lnTo>
                    <a:pt x="194" y="996"/>
                  </a:lnTo>
                  <a:lnTo>
                    <a:pt x="205" y="987"/>
                  </a:lnTo>
                  <a:lnTo>
                    <a:pt x="247" y="956"/>
                  </a:lnTo>
                  <a:lnTo>
                    <a:pt x="289" y="928"/>
                  </a:lnTo>
                  <a:lnTo>
                    <a:pt x="331" y="897"/>
                  </a:lnTo>
                  <a:lnTo>
                    <a:pt x="373" y="871"/>
                  </a:lnTo>
                  <a:lnTo>
                    <a:pt x="415" y="842"/>
                  </a:lnTo>
                  <a:lnTo>
                    <a:pt x="458" y="814"/>
                  </a:lnTo>
                  <a:lnTo>
                    <a:pt x="498" y="785"/>
                  </a:lnTo>
                  <a:lnTo>
                    <a:pt x="542" y="759"/>
                  </a:lnTo>
                  <a:lnTo>
                    <a:pt x="584" y="730"/>
                  </a:lnTo>
                  <a:lnTo>
                    <a:pt x="628" y="701"/>
                  </a:lnTo>
                  <a:lnTo>
                    <a:pt x="669" y="675"/>
                  </a:lnTo>
                  <a:lnTo>
                    <a:pt x="711" y="646"/>
                  </a:lnTo>
                  <a:lnTo>
                    <a:pt x="753" y="618"/>
                  </a:lnTo>
                  <a:lnTo>
                    <a:pt x="797" y="591"/>
                  </a:lnTo>
                  <a:lnTo>
                    <a:pt x="839" y="565"/>
                  </a:lnTo>
                  <a:lnTo>
                    <a:pt x="882" y="538"/>
                  </a:lnTo>
                  <a:lnTo>
                    <a:pt x="936" y="508"/>
                  </a:lnTo>
                  <a:lnTo>
                    <a:pt x="987" y="477"/>
                  </a:lnTo>
                  <a:lnTo>
                    <a:pt x="1038" y="447"/>
                  </a:lnTo>
                  <a:lnTo>
                    <a:pt x="1091" y="416"/>
                  </a:lnTo>
                  <a:lnTo>
                    <a:pt x="1141" y="382"/>
                  </a:lnTo>
                  <a:lnTo>
                    <a:pt x="1194" y="352"/>
                  </a:lnTo>
                  <a:lnTo>
                    <a:pt x="1245" y="317"/>
                  </a:lnTo>
                  <a:lnTo>
                    <a:pt x="1297" y="283"/>
                  </a:lnTo>
                  <a:lnTo>
                    <a:pt x="1346" y="249"/>
                  </a:lnTo>
                  <a:lnTo>
                    <a:pt x="1398" y="213"/>
                  </a:lnTo>
                  <a:lnTo>
                    <a:pt x="1449" y="177"/>
                  </a:lnTo>
                  <a:lnTo>
                    <a:pt x="1498" y="143"/>
                  </a:lnTo>
                  <a:lnTo>
                    <a:pt x="1548" y="106"/>
                  </a:lnTo>
                  <a:lnTo>
                    <a:pt x="1597" y="70"/>
                  </a:lnTo>
                  <a:lnTo>
                    <a:pt x="1647" y="34"/>
                  </a:lnTo>
                  <a:lnTo>
                    <a:pt x="1696" y="0"/>
                  </a:lnTo>
                  <a:close/>
                </a:path>
              </a:pathLst>
            </a:custGeom>
            <a:solidFill>
              <a:srgbClr val="FFFFC2"/>
            </a:solidFill>
            <a:ln w="9525">
              <a:noFill/>
              <a:round/>
              <a:headEnd/>
              <a:tailEnd/>
            </a:ln>
          </p:spPr>
          <p:txBody>
            <a:bodyPr/>
            <a:lstStyle/>
            <a:p>
              <a:endParaRPr lang="fa-IR"/>
            </a:p>
          </p:txBody>
        </p:sp>
        <p:sp>
          <p:nvSpPr>
            <p:cNvPr id="21540" name="Freeform 30"/>
            <p:cNvSpPr>
              <a:spLocks/>
            </p:cNvSpPr>
            <p:nvPr/>
          </p:nvSpPr>
          <p:spPr bwMode="auto">
            <a:xfrm>
              <a:off x="4123" y="2019"/>
              <a:ext cx="107" cy="83"/>
            </a:xfrm>
            <a:custGeom>
              <a:avLst/>
              <a:gdLst>
                <a:gd name="T0" fmla="*/ 109 w 213"/>
                <a:gd name="T1" fmla="*/ 0 h 165"/>
                <a:gd name="T2" fmla="*/ 133 w 213"/>
                <a:gd name="T3" fmla="*/ 2 h 165"/>
                <a:gd name="T4" fmla="*/ 160 w 213"/>
                <a:gd name="T5" fmla="*/ 15 h 165"/>
                <a:gd name="T6" fmla="*/ 183 w 213"/>
                <a:gd name="T7" fmla="*/ 34 h 165"/>
                <a:gd name="T8" fmla="*/ 200 w 213"/>
                <a:gd name="T9" fmla="*/ 57 h 165"/>
                <a:gd name="T10" fmla="*/ 209 w 213"/>
                <a:gd name="T11" fmla="*/ 80 h 165"/>
                <a:gd name="T12" fmla="*/ 209 w 213"/>
                <a:gd name="T13" fmla="*/ 101 h 165"/>
                <a:gd name="T14" fmla="*/ 194 w 213"/>
                <a:gd name="T15" fmla="*/ 118 h 165"/>
                <a:gd name="T16" fmla="*/ 183 w 213"/>
                <a:gd name="T17" fmla="*/ 116 h 165"/>
                <a:gd name="T18" fmla="*/ 183 w 213"/>
                <a:gd name="T19" fmla="*/ 106 h 165"/>
                <a:gd name="T20" fmla="*/ 177 w 213"/>
                <a:gd name="T21" fmla="*/ 95 h 165"/>
                <a:gd name="T22" fmla="*/ 168 w 213"/>
                <a:gd name="T23" fmla="*/ 82 h 165"/>
                <a:gd name="T24" fmla="*/ 152 w 213"/>
                <a:gd name="T25" fmla="*/ 63 h 165"/>
                <a:gd name="T26" fmla="*/ 143 w 213"/>
                <a:gd name="T27" fmla="*/ 57 h 165"/>
                <a:gd name="T28" fmla="*/ 147 w 213"/>
                <a:gd name="T29" fmla="*/ 72 h 165"/>
                <a:gd name="T30" fmla="*/ 154 w 213"/>
                <a:gd name="T31" fmla="*/ 85 h 165"/>
                <a:gd name="T32" fmla="*/ 160 w 213"/>
                <a:gd name="T33" fmla="*/ 102 h 165"/>
                <a:gd name="T34" fmla="*/ 166 w 213"/>
                <a:gd name="T35" fmla="*/ 123 h 165"/>
                <a:gd name="T36" fmla="*/ 156 w 213"/>
                <a:gd name="T37" fmla="*/ 142 h 165"/>
                <a:gd name="T38" fmla="*/ 143 w 213"/>
                <a:gd name="T39" fmla="*/ 150 h 165"/>
                <a:gd name="T40" fmla="*/ 131 w 213"/>
                <a:gd name="T41" fmla="*/ 142 h 165"/>
                <a:gd name="T42" fmla="*/ 120 w 213"/>
                <a:gd name="T43" fmla="*/ 118 h 165"/>
                <a:gd name="T44" fmla="*/ 101 w 213"/>
                <a:gd name="T45" fmla="*/ 99 h 165"/>
                <a:gd name="T46" fmla="*/ 78 w 213"/>
                <a:gd name="T47" fmla="*/ 93 h 165"/>
                <a:gd name="T48" fmla="*/ 72 w 213"/>
                <a:gd name="T49" fmla="*/ 102 h 165"/>
                <a:gd name="T50" fmla="*/ 80 w 213"/>
                <a:gd name="T51" fmla="*/ 123 h 165"/>
                <a:gd name="T52" fmla="*/ 74 w 213"/>
                <a:gd name="T53" fmla="*/ 142 h 165"/>
                <a:gd name="T54" fmla="*/ 57 w 213"/>
                <a:gd name="T55" fmla="*/ 158 h 165"/>
                <a:gd name="T56" fmla="*/ 34 w 213"/>
                <a:gd name="T57" fmla="*/ 152 h 165"/>
                <a:gd name="T58" fmla="*/ 17 w 213"/>
                <a:gd name="T59" fmla="*/ 127 h 165"/>
                <a:gd name="T60" fmla="*/ 4 w 213"/>
                <a:gd name="T61" fmla="*/ 102 h 165"/>
                <a:gd name="T62" fmla="*/ 0 w 213"/>
                <a:gd name="T63" fmla="*/ 76 h 165"/>
                <a:gd name="T64" fmla="*/ 2 w 213"/>
                <a:gd name="T65" fmla="*/ 55 h 165"/>
                <a:gd name="T66" fmla="*/ 13 w 213"/>
                <a:gd name="T67" fmla="*/ 40 h 165"/>
                <a:gd name="T68" fmla="*/ 31 w 213"/>
                <a:gd name="T69" fmla="*/ 28 h 165"/>
                <a:gd name="T70" fmla="*/ 52 w 213"/>
                <a:gd name="T71" fmla="*/ 26 h 165"/>
                <a:gd name="T72" fmla="*/ 69 w 213"/>
                <a:gd name="T73" fmla="*/ 26 h 165"/>
                <a:gd name="T74" fmla="*/ 74 w 213"/>
                <a:gd name="T75" fmla="*/ 19 h 165"/>
                <a:gd name="T76" fmla="*/ 90 w 213"/>
                <a:gd name="T77" fmla="*/ 7 h 165"/>
                <a:gd name="T78" fmla="*/ 99 w 213"/>
                <a:gd name="T79" fmla="*/ 4 h 1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
                <a:gd name="T121" fmla="*/ 0 h 165"/>
                <a:gd name="T122" fmla="*/ 213 w 213"/>
                <a:gd name="T123" fmla="*/ 165 h 1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 h="165">
                  <a:moveTo>
                    <a:pt x="99" y="4"/>
                  </a:moveTo>
                  <a:lnTo>
                    <a:pt x="109" y="0"/>
                  </a:lnTo>
                  <a:lnTo>
                    <a:pt x="120" y="0"/>
                  </a:lnTo>
                  <a:lnTo>
                    <a:pt x="133" y="2"/>
                  </a:lnTo>
                  <a:lnTo>
                    <a:pt x="147" y="9"/>
                  </a:lnTo>
                  <a:lnTo>
                    <a:pt x="160" y="15"/>
                  </a:lnTo>
                  <a:lnTo>
                    <a:pt x="171" y="25"/>
                  </a:lnTo>
                  <a:lnTo>
                    <a:pt x="183" y="34"/>
                  </a:lnTo>
                  <a:lnTo>
                    <a:pt x="194" y="45"/>
                  </a:lnTo>
                  <a:lnTo>
                    <a:pt x="200" y="57"/>
                  </a:lnTo>
                  <a:lnTo>
                    <a:pt x="207" y="68"/>
                  </a:lnTo>
                  <a:lnTo>
                    <a:pt x="209" y="80"/>
                  </a:lnTo>
                  <a:lnTo>
                    <a:pt x="213" y="91"/>
                  </a:lnTo>
                  <a:lnTo>
                    <a:pt x="209" y="101"/>
                  </a:lnTo>
                  <a:lnTo>
                    <a:pt x="204" y="110"/>
                  </a:lnTo>
                  <a:lnTo>
                    <a:pt x="194" y="118"/>
                  </a:lnTo>
                  <a:lnTo>
                    <a:pt x="181" y="125"/>
                  </a:lnTo>
                  <a:lnTo>
                    <a:pt x="183" y="116"/>
                  </a:lnTo>
                  <a:lnTo>
                    <a:pt x="183" y="112"/>
                  </a:lnTo>
                  <a:lnTo>
                    <a:pt x="183" y="106"/>
                  </a:lnTo>
                  <a:lnTo>
                    <a:pt x="181" y="102"/>
                  </a:lnTo>
                  <a:lnTo>
                    <a:pt x="177" y="95"/>
                  </a:lnTo>
                  <a:lnTo>
                    <a:pt x="173" y="87"/>
                  </a:lnTo>
                  <a:lnTo>
                    <a:pt x="168" y="82"/>
                  </a:lnTo>
                  <a:lnTo>
                    <a:pt x="164" y="76"/>
                  </a:lnTo>
                  <a:lnTo>
                    <a:pt x="152" y="63"/>
                  </a:lnTo>
                  <a:lnTo>
                    <a:pt x="143" y="53"/>
                  </a:lnTo>
                  <a:lnTo>
                    <a:pt x="143" y="57"/>
                  </a:lnTo>
                  <a:lnTo>
                    <a:pt x="145" y="63"/>
                  </a:lnTo>
                  <a:lnTo>
                    <a:pt x="147" y="72"/>
                  </a:lnTo>
                  <a:lnTo>
                    <a:pt x="152" y="80"/>
                  </a:lnTo>
                  <a:lnTo>
                    <a:pt x="154" y="85"/>
                  </a:lnTo>
                  <a:lnTo>
                    <a:pt x="158" y="95"/>
                  </a:lnTo>
                  <a:lnTo>
                    <a:pt x="160" y="102"/>
                  </a:lnTo>
                  <a:lnTo>
                    <a:pt x="164" y="110"/>
                  </a:lnTo>
                  <a:lnTo>
                    <a:pt x="166" y="123"/>
                  </a:lnTo>
                  <a:lnTo>
                    <a:pt x="162" y="137"/>
                  </a:lnTo>
                  <a:lnTo>
                    <a:pt x="156" y="142"/>
                  </a:lnTo>
                  <a:lnTo>
                    <a:pt x="152" y="148"/>
                  </a:lnTo>
                  <a:lnTo>
                    <a:pt x="143" y="150"/>
                  </a:lnTo>
                  <a:lnTo>
                    <a:pt x="133" y="154"/>
                  </a:lnTo>
                  <a:lnTo>
                    <a:pt x="131" y="142"/>
                  </a:lnTo>
                  <a:lnTo>
                    <a:pt x="128" y="129"/>
                  </a:lnTo>
                  <a:lnTo>
                    <a:pt x="120" y="118"/>
                  </a:lnTo>
                  <a:lnTo>
                    <a:pt x="112" y="108"/>
                  </a:lnTo>
                  <a:lnTo>
                    <a:pt x="101" y="99"/>
                  </a:lnTo>
                  <a:lnTo>
                    <a:pt x="90" y="95"/>
                  </a:lnTo>
                  <a:lnTo>
                    <a:pt x="78" y="93"/>
                  </a:lnTo>
                  <a:lnTo>
                    <a:pt x="67" y="95"/>
                  </a:lnTo>
                  <a:lnTo>
                    <a:pt x="72" y="102"/>
                  </a:lnTo>
                  <a:lnTo>
                    <a:pt x="78" y="114"/>
                  </a:lnTo>
                  <a:lnTo>
                    <a:pt x="80" y="123"/>
                  </a:lnTo>
                  <a:lnTo>
                    <a:pt x="80" y="135"/>
                  </a:lnTo>
                  <a:lnTo>
                    <a:pt x="74" y="142"/>
                  </a:lnTo>
                  <a:lnTo>
                    <a:pt x="67" y="152"/>
                  </a:lnTo>
                  <a:lnTo>
                    <a:pt x="57" y="158"/>
                  </a:lnTo>
                  <a:lnTo>
                    <a:pt x="48" y="165"/>
                  </a:lnTo>
                  <a:lnTo>
                    <a:pt x="34" y="152"/>
                  </a:lnTo>
                  <a:lnTo>
                    <a:pt x="27" y="140"/>
                  </a:lnTo>
                  <a:lnTo>
                    <a:pt x="17" y="127"/>
                  </a:lnTo>
                  <a:lnTo>
                    <a:pt x="12" y="116"/>
                  </a:lnTo>
                  <a:lnTo>
                    <a:pt x="4" y="102"/>
                  </a:lnTo>
                  <a:lnTo>
                    <a:pt x="2" y="89"/>
                  </a:lnTo>
                  <a:lnTo>
                    <a:pt x="0" y="76"/>
                  </a:lnTo>
                  <a:lnTo>
                    <a:pt x="2" y="66"/>
                  </a:lnTo>
                  <a:lnTo>
                    <a:pt x="2" y="55"/>
                  </a:lnTo>
                  <a:lnTo>
                    <a:pt x="8" y="47"/>
                  </a:lnTo>
                  <a:lnTo>
                    <a:pt x="13" y="40"/>
                  </a:lnTo>
                  <a:lnTo>
                    <a:pt x="21" y="34"/>
                  </a:lnTo>
                  <a:lnTo>
                    <a:pt x="31" y="28"/>
                  </a:lnTo>
                  <a:lnTo>
                    <a:pt x="44" y="26"/>
                  </a:lnTo>
                  <a:lnTo>
                    <a:pt x="52" y="26"/>
                  </a:lnTo>
                  <a:lnTo>
                    <a:pt x="59" y="26"/>
                  </a:lnTo>
                  <a:lnTo>
                    <a:pt x="69" y="26"/>
                  </a:lnTo>
                  <a:lnTo>
                    <a:pt x="80" y="30"/>
                  </a:lnTo>
                  <a:lnTo>
                    <a:pt x="74" y="19"/>
                  </a:lnTo>
                  <a:lnTo>
                    <a:pt x="80" y="13"/>
                  </a:lnTo>
                  <a:lnTo>
                    <a:pt x="90" y="7"/>
                  </a:lnTo>
                  <a:lnTo>
                    <a:pt x="99" y="4"/>
                  </a:lnTo>
                  <a:close/>
                </a:path>
              </a:pathLst>
            </a:custGeom>
            <a:solidFill>
              <a:srgbClr val="FFD6C9"/>
            </a:solidFill>
            <a:ln w="9525">
              <a:noFill/>
              <a:round/>
              <a:headEnd/>
              <a:tailEnd/>
            </a:ln>
          </p:spPr>
          <p:txBody>
            <a:bodyPr/>
            <a:lstStyle/>
            <a:p>
              <a:endParaRPr lang="fa-IR"/>
            </a:p>
          </p:txBody>
        </p:sp>
        <p:sp>
          <p:nvSpPr>
            <p:cNvPr id="21541" name="Freeform 31"/>
            <p:cNvSpPr>
              <a:spLocks/>
            </p:cNvSpPr>
            <p:nvPr/>
          </p:nvSpPr>
          <p:spPr bwMode="auto">
            <a:xfrm>
              <a:off x="3800" y="2028"/>
              <a:ext cx="101" cy="63"/>
            </a:xfrm>
            <a:custGeom>
              <a:avLst/>
              <a:gdLst>
                <a:gd name="T0" fmla="*/ 177 w 201"/>
                <a:gd name="T1" fmla="*/ 0 h 125"/>
                <a:gd name="T2" fmla="*/ 186 w 201"/>
                <a:gd name="T3" fmla="*/ 4 h 125"/>
                <a:gd name="T4" fmla="*/ 194 w 201"/>
                <a:gd name="T5" fmla="*/ 8 h 125"/>
                <a:gd name="T6" fmla="*/ 197 w 201"/>
                <a:gd name="T7" fmla="*/ 11 h 125"/>
                <a:gd name="T8" fmla="*/ 201 w 201"/>
                <a:gd name="T9" fmla="*/ 15 h 125"/>
                <a:gd name="T10" fmla="*/ 199 w 201"/>
                <a:gd name="T11" fmla="*/ 25 h 125"/>
                <a:gd name="T12" fmla="*/ 190 w 201"/>
                <a:gd name="T13" fmla="*/ 36 h 125"/>
                <a:gd name="T14" fmla="*/ 182 w 201"/>
                <a:gd name="T15" fmla="*/ 40 h 125"/>
                <a:gd name="T16" fmla="*/ 177 w 201"/>
                <a:gd name="T17" fmla="*/ 44 h 125"/>
                <a:gd name="T18" fmla="*/ 169 w 201"/>
                <a:gd name="T19" fmla="*/ 47 h 125"/>
                <a:gd name="T20" fmla="*/ 161 w 201"/>
                <a:gd name="T21" fmla="*/ 51 h 125"/>
                <a:gd name="T22" fmla="*/ 152 w 201"/>
                <a:gd name="T23" fmla="*/ 55 h 125"/>
                <a:gd name="T24" fmla="*/ 144 w 201"/>
                <a:gd name="T25" fmla="*/ 59 h 125"/>
                <a:gd name="T26" fmla="*/ 135 w 201"/>
                <a:gd name="T27" fmla="*/ 65 h 125"/>
                <a:gd name="T28" fmla="*/ 127 w 201"/>
                <a:gd name="T29" fmla="*/ 68 h 125"/>
                <a:gd name="T30" fmla="*/ 118 w 201"/>
                <a:gd name="T31" fmla="*/ 70 h 125"/>
                <a:gd name="T32" fmla="*/ 110 w 201"/>
                <a:gd name="T33" fmla="*/ 74 h 125"/>
                <a:gd name="T34" fmla="*/ 101 w 201"/>
                <a:gd name="T35" fmla="*/ 78 h 125"/>
                <a:gd name="T36" fmla="*/ 93 w 201"/>
                <a:gd name="T37" fmla="*/ 82 h 125"/>
                <a:gd name="T38" fmla="*/ 80 w 201"/>
                <a:gd name="T39" fmla="*/ 89 h 125"/>
                <a:gd name="T40" fmla="*/ 72 w 201"/>
                <a:gd name="T41" fmla="*/ 97 h 125"/>
                <a:gd name="T42" fmla="*/ 62 w 201"/>
                <a:gd name="T43" fmla="*/ 99 h 125"/>
                <a:gd name="T44" fmla="*/ 53 w 201"/>
                <a:gd name="T45" fmla="*/ 104 h 125"/>
                <a:gd name="T46" fmla="*/ 43 w 201"/>
                <a:gd name="T47" fmla="*/ 112 h 125"/>
                <a:gd name="T48" fmla="*/ 36 w 201"/>
                <a:gd name="T49" fmla="*/ 118 h 125"/>
                <a:gd name="T50" fmla="*/ 26 w 201"/>
                <a:gd name="T51" fmla="*/ 122 h 125"/>
                <a:gd name="T52" fmla="*/ 17 w 201"/>
                <a:gd name="T53" fmla="*/ 125 h 125"/>
                <a:gd name="T54" fmla="*/ 7 w 201"/>
                <a:gd name="T55" fmla="*/ 122 h 125"/>
                <a:gd name="T56" fmla="*/ 0 w 201"/>
                <a:gd name="T57" fmla="*/ 118 h 125"/>
                <a:gd name="T58" fmla="*/ 11 w 201"/>
                <a:gd name="T59" fmla="*/ 110 h 125"/>
                <a:gd name="T60" fmla="*/ 21 w 201"/>
                <a:gd name="T61" fmla="*/ 104 h 125"/>
                <a:gd name="T62" fmla="*/ 34 w 201"/>
                <a:gd name="T63" fmla="*/ 97 h 125"/>
                <a:gd name="T64" fmla="*/ 45 w 201"/>
                <a:gd name="T65" fmla="*/ 91 h 125"/>
                <a:gd name="T66" fmla="*/ 57 w 201"/>
                <a:gd name="T67" fmla="*/ 82 h 125"/>
                <a:gd name="T68" fmla="*/ 70 w 201"/>
                <a:gd name="T69" fmla="*/ 74 h 125"/>
                <a:gd name="T70" fmla="*/ 81 w 201"/>
                <a:gd name="T71" fmla="*/ 66 h 125"/>
                <a:gd name="T72" fmla="*/ 93 w 201"/>
                <a:gd name="T73" fmla="*/ 59 h 125"/>
                <a:gd name="T74" fmla="*/ 104 w 201"/>
                <a:gd name="T75" fmla="*/ 51 h 125"/>
                <a:gd name="T76" fmla="*/ 116 w 201"/>
                <a:gd name="T77" fmla="*/ 44 h 125"/>
                <a:gd name="T78" fmla="*/ 127 w 201"/>
                <a:gd name="T79" fmla="*/ 36 h 125"/>
                <a:gd name="T80" fmla="*/ 139 w 201"/>
                <a:gd name="T81" fmla="*/ 28 h 125"/>
                <a:gd name="T82" fmla="*/ 148 w 201"/>
                <a:gd name="T83" fmla="*/ 21 h 125"/>
                <a:gd name="T84" fmla="*/ 158 w 201"/>
                <a:gd name="T85" fmla="*/ 13 h 125"/>
                <a:gd name="T86" fmla="*/ 167 w 201"/>
                <a:gd name="T87" fmla="*/ 6 h 125"/>
                <a:gd name="T88" fmla="*/ 177 w 201"/>
                <a:gd name="T89" fmla="*/ 0 h 125"/>
                <a:gd name="T90" fmla="*/ 177 w 201"/>
                <a:gd name="T91" fmla="*/ 0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125"/>
                <a:gd name="T140" fmla="*/ 201 w 201"/>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125">
                  <a:moveTo>
                    <a:pt x="177" y="0"/>
                  </a:moveTo>
                  <a:lnTo>
                    <a:pt x="186" y="4"/>
                  </a:lnTo>
                  <a:lnTo>
                    <a:pt x="194" y="8"/>
                  </a:lnTo>
                  <a:lnTo>
                    <a:pt x="197" y="11"/>
                  </a:lnTo>
                  <a:lnTo>
                    <a:pt x="201" y="15"/>
                  </a:lnTo>
                  <a:lnTo>
                    <a:pt x="199" y="25"/>
                  </a:lnTo>
                  <a:lnTo>
                    <a:pt x="190" y="36"/>
                  </a:lnTo>
                  <a:lnTo>
                    <a:pt x="182" y="40"/>
                  </a:lnTo>
                  <a:lnTo>
                    <a:pt x="177" y="44"/>
                  </a:lnTo>
                  <a:lnTo>
                    <a:pt x="169" y="47"/>
                  </a:lnTo>
                  <a:lnTo>
                    <a:pt x="161" y="51"/>
                  </a:lnTo>
                  <a:lnTo>
                    <a:pt x="152" y="55"/>
                  </a:lnTo>
                  <a:lnTo>
                    <a:pt x="144" y="59"/>
                  </a:lnTo>
                  <a:lnTo>
                    <a:pt x="135" y="65"/>
                  </a:lnTo>
                  <a:lnTo>
                    <a:pt x="127" y="68"/>
                  </a:lnTo>
                  <a:lnTo>
                    <a:pt x="118" y="70"/>
                  </a:lnTo>
                  <a:lnTo>
                    <a:pt x="110" y="74"/>
                  </a:lnTo>
                  <a:lnTo>
                    <a:pt x="101" y="78"/>
                  </a:lnTo>
                  <a:lnTo>
                    <a:pt x="93" y="82"/>
                  </a:lnTo>
                  <a:lnTo>
                    <a:pt x="80" y="89"/>
                  </a:lnTo>
                  <a:lnTo>
                    <a:pt x="72" y="97"/>
                  </a:lnTo>
                  <a:lnTo>
                    <a:pt x="62" y="99"/>
                  </a:lnTo>
                  <a:lnTo>
                    <a:pt x="53" y="104"/>
                  </a:lnTo>
                  <a:lnTo>
                    <a:pt x="43" y="112"/>
                  </a:lnTo>
                  <a:lnTo>
                    <a:pt x="36" y="118"/>
                  </a:lnTo>
                  <a:lnTo>
                    <a:pt x="26" y="122"/>
                  </a:lnTo>
                  <a:lnTo>
                    <a:pt x="17" y="125"/>
                  </a:lnTo>
                  <a:lnTo>
                    <a:pt x="7" y="122"/>
                  </a:lnTo>
                  <a:lnTo>
                    <a:pt x="0" y="118"/>
                  </a:lnTo>
                  <a:lnTo>
                    <a:pt x="11" y="110"/>
                  </a:lnTo>
                  <a:lnTo>
                    <a:pt x="21" y="104"/>
                  </a:lnTo>
                  <a:lnTo>
                    <a:pt x="34" y="97"/>
                  </a:lnTo>
                  <a:lnTo>
                    <a:pt x="45" y="91"/>
                  </a:lnTo>
                  <a:lnTo>
                    <a:pt x="57" y="82"/>
                  </a:lnTo>
                  <a:lnTo>
                    <a:pt x="70" y="74"/>
                  </a:lnTo>
                  <a:lnTo>
                    <a:pt x="81" y="66"/>
                  </a:lnTo>
                  <a:lnTo>
                    <a:pt x="93" y="59"/>
                  </a:lnTo>
                  <a:lnTo>
                    <a:pt x="104" y="51"/>
                  </a:lnTo>
                  <a:lnTo>
                    <a:pt x="116" y="44"/>
                  </a:lnTo>
                  <a:lnTo>
                    <a:pt x="127" y="36"/>
                  </a:lnTo>
                  <a:lnTo>
                    <a:pt x="139" y="28"/>
                  </a:lnTo>
                  <a:lnTo>
                    <a:pt x="148" y="21"/>
                  </a:lnTo>
                  <a:lnTo>
                    <a:pt x="158" y="13"/>
                  </a:lnTo>
                  <a:lnTo>
                    <a:pt x="167" y="6"/>
                  </a:lnTo>
                  <a:lnTo>
                    <a:pt x="177" y="0"/>
                  </a:lnTo>
                  <a:close/>
                </a:path>
              </a:pathLst>
            </a:custGeom>
            <a:solidFill>
              <a:srgbClr val="000000"/>
            </a:solidFill>
            <a:ln w="9525">
              <a:noFill/>
              <a:round/>
              <a:headEnd/>
              <a:tailEnd/>
            </a:ln>
          </p:spPr>
          <p:txBody>
            <a:bodyPr/>
            <a:lstStyle/>
            <a:p>
              <a:endParaRPr lang="fa-IR"/>
            </a:p>
          </p:txBody>
        </p:sp>
        <p:sp>
          <p:nvSpPr>
            <p:cNvPr id="21542" name="Freeform 32"/>
            <p:cNvSpPr>
              <a:spLocks/>
            </p:cNvSpPr>
            <p:nvPr/>
          </p:nvSpPr>
          <p:spPr bwMode="auto">
            <a:xfrm>
              <a:off x="3797" y="2035"/>
              <a:ext cx="32" cy="19"/>
            </a:xfrm>
            <a:custGeom>
              <a:avLst/>
              <a:gdLst>
                <a:gd name="T0" fmla="*/ 51 w 65"/>
                <a:gd name="T1" fmla="*/ 0 h 38"/>
                <a:gd name="T2" fmla="*/ 59 w 65"/>
                <a:gd name="T3" fmla="*/ 2 h 38"/>
                <a:gd name="T4" fmla="*/ 63 w 65"/>
                <a:gd name="T5" fmla="*/ 4 h 38"/>
                <a:gd name="T6" fmla="*/ 65 w 65"/>
                <a:gd name="T7" fmla="*/ 8 h 38"/>
                <a:gd name="T8" fmla="*/ 65 w 65"/>
                <a:gd name="T9" fmla="*/ 14 h 38"/>
                <a:gd name="T10" fmla="*/ 59 w 65"/>
                <a:gd name="T11" fmla="*/ 15 h 38"/>
                <a:gd name="T12" fmla="*/ 51 w 65"/>
                <a:gd name="T13" fmla="*/ 19 h 38"/>
                <a:gd name="T14" fmla="*/ 42 w 65"/>
                <a:gd name="T15" fmla="*/ 25 h 38"/>
                <a:gd name="T16" fmla="*/ 34 w 65"/>
                <a:gd name="T17" fmla="*/ 29 h 38"/>
                <a:gd name="T18" fmla="*/ 23 w 65"/>
                <a:gd name="T19" fmla="*/ 31 h 38"/>
                <a:gd name="T20" fmla="*/ 13 w 65"/>
                <a:gd name="T21" fmla="*/ 34 h 38"/>
                <a:gd name="T22" fmla="*/ 6 w 65"/>
                <a:gd name="T23" fmla="*/ 36 h 38"/>
                <a:gd name="T24" fmla="*/ 4 w 65"/>
                <a:gd name="T25" fmla="*/ 38 h 38"/>
                <a:gd name="T26" fmla="*/ 0 w 65"/>
                <a:gd name="T27" fmla="*/ 38 h 38"/>
                <a:gd name="T28" fmla="*/ 11 w 65"/>
                <a:gd name="T29" fmla="*/ 27 h 38"/>
                <a:gd name="T30" fmla="*/ 25 w 65"/>
                <a:gd name="T31" fmla="*/ 19 h 38"/>
                <a:gd name="T32" fmla="*/ 38 w 65"/>
                <a:gd name="T33" fmla="*/ 10 h 38"/>
                <a:gd name="T34" fmla="*/ 51 w 65"/>
                <a:gd name="T35" fmla="*/ 0 h 38"/>
                <a:gd name="T36" fmla="*/ 51 w 65"/>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38"/>
                <a:gd name="T59" fmla="*/ 65 w 65"/>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38">
                  <a:moveTo>
                    <a:pt x="51" y="0"/>
                  </a:moveTo>
                  <a:lnTo>
                    <a:pt x="59" y="2"/>
                  </a:lnTo>
                  <a:lnTo>
                    <a:pt x="63" y="4"/>
                  </a:lnTo>
                  <a:lnTo>
                    <a:pt x="65" y="8"/>
                  </a:lnTo>
                  <a:lnTo>
                    <a:pt x="65" y="14"/>
                  </a:lnTo>
                  <a:lnTo>
                    <a:pt x="59" y="15"/>
                  </a:lnTo>
                  <a:lnTo>
                    <a:pt x="51" y="19"/>
                  </a:lnTo>
                  <a:lnTo>
                    <a:pt x="42" y="25"/>
                  </a:lnTo>
                  <a:lnTo>
                    <a:pt x="34" y="29"/>
                  </a:lnTo>
                  <a:lnTo>
                    <a:pt x="23" y="31"/>
                  </a:lnTo>
                  <a:lnTo>
                    <a:pt x="13" y="34"/>
                  </a:lnTo>
                  <a:lnTo>
                    <a:pt x="6" y="36"/>
                  </a:lnTo>
                  <a:lnTo>
                    <a:pt x="4" y="38"/>
                  </a:lnTo>
                  <a:lnTo>
                    <a:pt x="0" y="38"/>
                  </a:lnTo>
                  <a:lnTo>
                    <a:pt x="11" y="27"/>
                  </a:lnTo>
                  <a:lnTo>
                    <a:pt x="25" y="19"/>
                  </a:lnTo>
                  <a:lnTo>
                    <a:pt x="38" y="10"/>
                  </a:lnTo>
                  <a:lnTo>
                    <a:pt x="51" y="0"/>
                  </a:lnTo>
                  <a:close/>
                </a:path>
              </a:pathLst>
            </a:custGeom>
            <a:solidFill>
              <a:srgbClr val="000000"/>
            </a:solidFill>
            <a:ln w="9525">
              <a:noFill/>
              <a:round/>
              <a:headEnd/>
              <a:tailEnd/>
            </a:ln>
          </p:spPr>
          <p:txBody>
            <a:bodyPr/>
            <a:lstStyle/>
            <a:p>
              <a:endParaRPr lang="fa-IR"/>
            </a:p>
          </p:txBody>
        </p:sp>
        <p:sp>
          <p:nvSpPr>
            <p:cNvPr id="21543" name="Freeform 33"/>
            <p:cNvSpPr>
              <a:spLocks/>
            </p:cNvSpPr>
            <p:nvPr/>
          </p:nvSpPr>
          <p:spPr bwMode="auto">
            <a:xfrm>
              <a:off x="3843" y="2046"/>
              <a:ext cx="90" cy="60"/>
            </a:xfrm>
            <a:custGeom>
              <a:avLst/>
              <a:gdLst>
                <a:gd name="T0" fmla="*/ 152 w 181"/>
                <a:gd name="T1" fmla="*/ 0 h 120"/>
                <a:gd name="T2" fmla="*/ 164 w 181"/>
                <a:gd name="T3" fmla="*/ 4 h 120"/>
                <a:gd name="T4" fmla="*/ 171 w 181"/>
                <a:gd name="T5" fmla="*/ 10 h 120"/>
                <a:gd name="T6" fmla="*/ 177 w 181"/>
                <a:gd name="T7" fmla="*/ 13 h 120"/>
                <a:gd name="T8" fmla="*/ 181 w 181"/>
                <a:gd name="T9" fmla="*/ 19 h 120"/>
                <a:gd name="T10" fmla="*/ 177 w 181"/>
                <a:gd name="T11" fmla="*/ 29 h 120"/>
                <a:gd name="T12" fmla="*/ 168 w 181"/>
                <a:gd name="T13" fmla="*/ 38 h 120"/>
                <a:gd name="T14" fmla="*/ 162 w 181"/>
                <a:gd name="T15" fmla="*/ 42 h 120"/>
                <a:gd name="T16" fmla="*/ 154 w 181"/>
                <a:gd name="T17" fmla="*/ 46 h 120"/>
                <a:gd name="T18" fmla="*/ 147 w 181"/>
                <a:gd name="T19" fmla="*/ 49 h 120"/>
                <a:gd name="T20" fmla="*/ 139 w 181"/>
                <a:gd name="T21" fmla="*/ 55 h 120"/>
                <a:gd name="T22" fmla="*/ 130 w 181"/>
                <a:gd name="T23" fmla="*/ 59 h 120"/>
                <a:gd name="T24" fmla="*/ 122 w 181"/>
                <a:gd name="T25" fmla="*/ 63 h 120"/>
                <a:gd name="T26" fmla="*/ 112 w 181"/>
                <a:gd name="T27" fmla="*/ 67 h 120"/>
                <a:gd name="T28" fmla="*/ 105 w 181"/>
                <a:gd name="T29" fmla="*/ 72 h 120"/>
                <a:gd name="T30" fmla="*/ 95 w 181"/>
                <a:gd name="T31" fmla="*/ 76 h 120"/>
                <a:gd name="T32" fmla="*/ 86 w 181"/>
                <a:gd name="T33" fmla="*/ 80 h 120"/>
                <a:gd name="T34" fmla="*/ 78 w 181"/>
                <a:gd name="T35" fmla="*/ 86 h 120"/>
                <a:gd name="T36" fmla="*/ 71 w 181"/>
                <a:gd name="T37" fmla="*/ 91 h 120"/>
                <a:gd name="T38" fmla="*/ 57 w 181"/>
                <a:gd name="T39" fmla="*/ 99 h 120"/>
                <a:gd name="T40" fmla="*/ 48 w 181"/>
                <a:gd name="T41" fmla="*/ 110 h 120"/>
                <a:gd name="T42" fmla="*/ 38 w 181"/>
                <a:gd name="T43" fmla="*/ 118 h 120"/>
                <a:gd name="T44" fmla="*/ 25 w 181"/>
                <a:gd name="T45" fmla="*/ 120 h 120"/>
                <a:gd name="T46" fmla="*/ 10 w 181"/>
                <a:gd name="T47" fmla="*/ 118 h 120"/>
                <a:gd name="T48" fmla="*/ 0 w 181"/>
                <a:gd name="T49" fmla="*/ 110 h 120"/>
                <a:gd name="T50" fmla="*/ 8 w 181"/>
                <a:gd name="T51" fmla="*/ 103 h 120"/>
                <a:gd name="T52" fmla="*/ 19 w 181"/>
                <a:gd name="T53" fmla="*/ 95 h 120"/>
                <a:gd name="T54" fmla="*/ 31 w 181"/>
                <a:gd name="T55" fmla="*/ 87 h 120"/>
                <a:gd name="T56" fmla="*/ 42 w 181"/>
                <a:gd name="T57" fmla="*/ 82 h 120"/>
                <a:gd name="T58" fmla="*/ 52 w 181"/>
                <a:gd name="T59" fmla="*/ 74 h 120"/>
                <a:gd name="T60" fmla="*/ 65 w 181"/>
                <a:gd name="T61" fmla="*/ 68 h 120"/>
                <a:gd name="T62" fmla="*/ 74 w 181"/>
                <a:gd name="T63" fmla="*/ 63 h 120"/>
                <a:gd name="T64" fmla="*/ 88 w 181"/>
                <a:gd name="T65" fmla="*/ 59 h 120"/>
                <a:gd name="T66" fmla="*/ 97 w 181"/>
                <a:gd name="T67" fmla="*/ 51 h 120"/>
                <a:gd name="T68" fmla="*/ 107 w 181"/>
                <a:gd name="T69" fmla="*/ 46 h 120"/>
                <a:gd name="T70" fmla="*/ 116 w 181"/>
                <a:gd name="T71" fmla="*/ 38 h 120"/>
                <a:gd name="T72" fmla="*/ 128 w 181"/>
                <a:gd name="T73" fmla="*/ 32 h 120"/>
                <a:gd name="T74" fmla="*/ 133 w 181"/>
                <a:gd name="T75" fmla="*/ 25 h 120"/>
                <a:gd name="T76" fmla="*/ 141 w 181"/>
                <a:gd name="T77" fmla="*/ 17 h 120"/>
                <a:gd name="T78" fmla="*/ 147 w 181"/>
                <a:gd name="T79" fmla="*/ 8 h 120"/>
                <a:gd name="T80" fmla="*/ 152 w 181"/>
                <a:gd name="T81" fmla="*/ 0 h 120"/>
                <a:gd name="T82" fmla="*/ 152 w 181"/>
                <a:gd name="T83" fmla="*/ 0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120"/>
                <a:gd name="T128" fmla="*/ 181 w 18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120">
                  <a:moveTo>
                    <a:pt x="152" y="0"/>
                  </a:moveTo>
                  <a:lnTo>
                    <a:pt x="164" y="4"/>
                  </a:lnTo>
                  <a:lnTo>
                    <a:pt x="171" y="10"/>
                  </a:lnTo>
                  <a:lnTo>
                    <a:pt x="177" y="13"/>
                  </a:lnTo>
                  <a:lnTo>
                    <a:pt x="181" y="19"/>
                  </a:lnTo>
                  <a:lnTo>
                    <a:pt x="177" y="29"/>
                  </a:lnTo>
                  <a:lnTo>
                    <a:pt x="168" y="38"/>
                  </a:lnTo>
                  <a:lnTo>
                    <a:pt x="162" y="42"/>
                  </a:lnTo>
                  <a:lnTo>
                    <a:pt x="154" y="46"/>
                  </a:lnTo>
                  <a:lnTo>
                    <a:pt x="147" y="49"/>
                  </a:lnTo>
                  <a:lnTo>
                    <a:pt x="139" y="55"/>
                  </a:lnTo>
                  <a:lnTo>
                    <a:pt x="130" y="59"/>
                  </a:lnTo>
                  <a:lnTo>
                    <a:pt x="122" y="63"/>
                  </a:lnTo>
                  <a:lnTo>
                    <a:pt x="112" y="67"/>
                  </a:lnTo>
                  <a:lnTo>
                    <a:pt x="105" y="72"/>
                  </a:lnTo>
                  <a:lnTo>
                    <a:pt x="95" y="76"/>
                  </a:lnTo>
                  <a:lnTo>
                    <a:pt x="86" y="80"/>
                  </a:lnTo>
                  <a:lnTo>
                    <a:pt x="78" y="86"/>
                  </a:lnTo>
                  <a:lnTo>
                    <a:pt x="71" y="91"/>
                  </a:lnTo>
                  <a:lnTo>
                    <a:pt x="57" y="99"/>
                  </a:lnTo>
                  <a:lnTo>
                    <a:pt x="48" y="110"/>
                  </a:lnTo>
                  <a:lnTo>
                    <a:pt x="38" y="118"/>
                  </a:lnTo>
                  <a:lnTo>
                    <a:pt x="25" y="120"/>
                  </a:lnTo>
                  <a:lnTo>
                    <a:pt x="10" y="118"/>
                  </a:lnTo>
                  <a:lnTo>
                    <a:pt x="0" y="110"/>
                  </a:lnTo>
                  <a:lnTo>
                    <a:pt x="8" y="103"/>
                  </a:lnTo>
                  <a:lnTo>
                    <a:pt x="19" y="95"/>
                  </a:lnTo>
                  <a:lnTo>
                    <a:pt x="31" y="87"/>
                  </a:lnTo>
                  <a:lnTo>
                    <a:pt x="42" y="82"/>
                  </a:lnTo>
                  <a:lnTo>
                    <a:pt x="52" y="74"/>
                  </a:lnTo>
                  <a:lnTo>
                    <a:pt x="65" y="68"/>
                  </a:lnTo>
                  <a:lnTo>
                    <a:pt x="74" y="63"/>
                  </a:lnTo>
                  <a:lnTo>
                    <a:pt x="88" y="59"/>
                  </a:lnTo>
                  <a:lnTo>
                    <a:pt x="97" y="51"/>
                  </a:lnTo>
                  <a:lnTo>
                    <a:pt x="107" y="46"/>
                  </a:lnTo>
                  <a:lnTo>
                    <a:pt x="116" y="38"/>
                  </a:lnTo>
                  <a:lnTo>
                    <a:pt x="128" y="32"/>
                  </a:lnTo>
                  <a:lnTo>
                    <a:pt x="133" y="25"/>
                  </a:lnTo>
                  <a:lnTo>
                    <a:pt x="141" y="17"/>
                  </a:lnTo>
                  <a:lnTo>
                    <a:pt x="147" y="8"/>
                  </a:lnTo>
                  <a:lnTo>
                    <a:pt x="152" y="0"/>
                  </a:lnTo>
                  <a:close/>
                </a:path>
              </a:pathLst>
            </a:custGeom>
            <a:solidFill>
              <a:srgbClr val="000000"/>
            </a:solidFill>
            <a:ln w="9525">
              <a:noFill/>
              <a:round/>
              <a:headEnd/>
              <a:tailEnd/>
            </a:ln>
          </p:spPr>
          <p:txBody>
            <a:bodyPr/>
            <a:lstStyle/>
            <a:p>
              <a:endParaRPr lang="fa-IR"/>
            </a:p>
          </p:txBody>
        </p:sp>
        <p:sp>
          <p:nvSpPr>
            <p:cNvPr id="21544" name="Freeform 34"/>
            <p:cNvSpPr>
              <a:spLocks/>
            </p:cNvSpPr>
            <p:nvPr/>
          </p:nvSpPr>
          <p:spPr bwMode="auto">
            <a:xfrm>
              <a:off x="4286" y="2046"/>
              <a:ext cx="19" cy="24"/>
            </a:xfrm>
            <a:custGeom>
              <a:avLst/>
              <a:gdLst>
                <a:gd name="T0" fmla="*/ 25 w 38"/>
                <a:gd name="T1" fmla="*/ 0 h 48"/>
                <a:gd name="T2" fmla="*/ 27 w 38"/>
                <a:gd name="T3" fmla="*/ 0 h 48"/>
                <a:gd name="T4" fmla="*/ 33 w 38"/>
                <a:gd name="T5" fmla="*/ 0 h 48"/>
                <a:gd name="T6" fmla="*/ 27 w 38"/>
                <a:gd name="T7" fmla="*/ 8 h 48"/>
                <a:gd name="T8" fmla="*/ 25 w 38"/>
                <a:gd name="T9" fmla="*/ 19 h 48"/>
                <a:gd name="T10" fmla="*/ 25 w 38"/>
                <a:gd name="T11" fmla="*/ 23 h 48"/>
                <a:gd name="T12" fmla="*/ 27 w 38"/>
                <a:gd name="T13" fmla="*/ 27 h 48"/>
                <a:gd name="T14" fmla="*/ 31 w 38"/>
                <a:gd name="T15" fmla="*/ 29 h 48"/>
                <a:gd name="T16" fmla="*/ 38 w 38"/>
                <a:gd name="T17" fmla="*/ 29 h 48"/>
                <a:gd name="T18" fmla="*/ 31 w 38"/>
                <a:gd name="T19" fmla="*/ 36 h 48"/>
                <a:gd name="T20" fmla="*/ 23 w 38"/>
                <a:gd name="T21" fmla="*/ 42 h 48"/>
                <a:gd name="T22" fmla="*/ 17 w 38"/>
                <a:gd name="T23" fmla="*/ 44 h 48"/>
                <a:gd name="T24" fmla="*/ 14 w 38"/>
                <a:gd name="T25" fmla="*/ 48 h 48"/>
                <a:gd name="T26" fmla="*/ 6 w 38"/>
                <a:gd name="T27" fmla="*/ 46 h 48"/>
                <a:gd name="T28" fmla="*/ 2 w 38"/>
                <a:gd name="T29" fmla="*/ 42 h 48"/>
                <a:gd name="T30" fmla="*/ 0 w 38"/>
                <a:gd name="T31" fmla="*/ 32 h 48"/>
                <a:gd name="T32" fmla="*/ 4 w 38"/>
                <a:gd name="T33" fmla="*/ 21 h 48"/>
                <a:gd name="T34" fmla="*/ 6 w 38"/>
                <a:gd name="T35" fmla="*/ 13 h 48"/>
                <a:gd name="T36" fmla="*/ 12 w 38"/>
                <a:gd name="T37" fmla="*/ 10 h 48"/>
                <a:gd name="T38" fmla="*/ 17 w 38"/>
                <a:gd name="T39" fmla="*/ 4 h 48"/>
                <a:gd name="T40" fmla="*/ 25 w 38"/>
                <a:gd name="T41" fmla="*/ 0 h 48"/>
                <a:gd name="T42" fmla="*/ 25 w 38"/>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8"/>
                <a:gd name="T68" fmla="*/ 38 w 3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8">
                  <a:moveTo>
                    <a:pt x="25" y="0"/>
                  </a:moveTo>
                  <a:lnTo>
                    <a:pt x="27" y="0"/>
                  </a:lnTo>
                  <a:lnTo>
                    <a:pt x="33" y="0"/>
                  </a:lnTo>
                  <a:lnTo>
                    <a:pt x="27" y="8"/>
                  </a:lnTo>
                  <a:lnTo>
                    <a:pt x="25" y="19"/>
                  </a:lnTo>
                  <a:lnTo>
                    <a:pt x="25" y="23"/>
                  </a:lnTo>
                  <a:lnTo>
                    <a:pt x="27" y="27"/>
                  </a:lnTo>
                  <a:lnTo>
                    <a:pt x="31" y="29"/>
                  </a:lnTo>
                  <a:lnTo>
                    <a:pt x="38" y="29"/>
                  </a:lnTo>
                  <a:lnTo>
                    <a:pt x="31" y="36"/>
                  </a:lnTo>
                  <a:lnTo>
                    <a:pt x="23" y="42"/>
                  </a:lnTo>
                  <a:lnTo>
                    <a:pt x="17" y="44"/>
                  </a:lnTo>
                  <a:lnTo>
                    <a:pt x="14" y="48"/>
                  </a:lnTo>
                  <a:lnTo>
                    <a:pt x="6" y="46"/>
                  </a:lnTo>
                  <a:lnTo>
                    <a:pt x="2" y="42"/>
                  </a:lnTo>
                  <a:lnTo>
                    <a:pt x="0" y="32"/>
                  </a:lnTo>
                  <a:lnTo>
                    <a:pt x="4" y="21"/>
                  </a:lnTo>
                  <a:lnTo>
                    <a:pt x="6" y="13"/>
                  </a:lnTo>
                  <a:lnTo>
                    <a:pt x="12" y="10"/>
                  </a:lnTo>
                  <a:lnTo>
                    <a:pt x="17" y="4"/>
                  </a:lnTo>
                  <a:lnTo>
                    <a:pt x="25" y="0"/>
                  </a:lnTo>
                  <a:close/>
                </a:path>
              </a:pathLst>
            </a:custGeom>
            <a:solidFill>
              <a:srgbClr val="000000"/>
            </a:solidFill>
            <a:ln w="9525">
              <a:noFill/>
              <a:round/>
              <a:headEnd/>
              <a:tailEnd/>
            </a:ln>
          </p:spPr>
          <p:txBody>
            <a:bodyPr/>
            <a:lstStyle/>
            <a:p>
              <a:endParaRPr lang="fa-IR"/>
            </a:p>
          </p:txBody>
        </p:sp>
        <p:sp>
          <p:nvSpPr>
            <p:cNvPr id="21545" name="Freeform 35"/>
            <p:cNvSpPr>
              <a:spLocks/>
            </p:cNvSpPr>
            <p:nvPr/>
          </p:nvSpPr>
          <p:spPr bwMode="auto">
            <a:xfrm>
              <a:off x="3875" y="2064"/>
              <a:ext cx="93" cy="65"/>
            </a:xfrm>
            <a:custGeom>
              <a:avLst/>
              <a:gdLst>
                <a:gd name="T0" fmla="*/ 160 w 186"/>
                <a:gd name="T1" fmla="*/ 0 h 129"/>
                <a:gd name="T2" fmla="*/ 165 w 186"/>
                <a:gd name="T3" fmla="*/ 2 h 129"/>
                <a:gd name="T4" fmla="*/ 171 w 186"/>
                <a:gd name="T5" fmla="*/ 6 h 129"/>
                <a:gd name="T6" fmla="*/ 175 w 186"/>
                <a:gd name="T7" fmla="*/ 10 h 129"/>
                <a:gd name="T8" fmla="*/ 181 w 186"/>
                <a:gd name="T9" fmla="*/ 13 h 129"/>
                <a:gd name="T10" fmla="*/ 184 w 186"/>
                <a:gd name="T11" fmla="*/ 19 h 129"/>
                <a:gd name="T12" fmla="*/ 186 w 186"/>
                <a:gd name="T13" fmla="*/ 27 h 129"/>
                <a:gd name="T14" fmla="*/ 182 w 186"/>
                <a:gd name="T15" fmla="*/ 32 h 129"/>
                <a:gd name="T16" fmla="*/ 179 w 186"/>
                <a:gd name="T17" fmla="*/ 38 h 129"/>
                <a:gd name="T18" fmla="*/ 171 w 186"/>
                <a:gd name="T19" fmla="*/ 46 h 129"/>
                <a:gd name="T20" fmla="*/ 162 w 186"/>
                <a:gd name="T21" fmla="*/ 51 h 129"/>
                <a:gd name="T22" fmla="*/ 154 w 186"/>
                <a:gd name="T23" fmla="*/ 55 h 129"/>
                <a:gd name="T24" fmla="*/ 146 w 186"/>
                <a:gd name="T25" fmla="*/ 59 h 129"/>
                <a:gd name="T26" fmla="*/ 139 w 186"/>
                <a:gd name="T27" fmla="*/ 61 h 129"/>
                <a:gd name="T28" fmla="*/ 131 w 186"/>
                <a:gd name="T29" fmla="*/ 65 h 129"/>
                <a:gd name="T30" fmla="*/ 124 w 186"/>
                <a:gd name="T31" fmla="*/ 69 h 129"/>
                <a:gd name="T32" fmla="*/ 116 w 186"/>
                <a:gd name="T33" fmla="*/ 72 h 129"/>
                <a:gd name="T34" fmla="*/ 108 w 186"/>
                <a:gd name="T35" fmla="*/ 76 h 129"/>
                <a:gd name="T36" fmla="*/ 99 w 186"/>
                <a:gd name="T37" fmla="*/ 82 h 129"/>
                <a:gd name="T38" fmla="*/ 91 w 186"/>
                <a:gd name="T39" fmla="*/ 86 h 129"/>
                <a:gd name="T40" fmla="*/ 84 w 186"/>
                <a:gd name="T41" fmla="*/ 89 h 129"/>
                <a:gd name="T42" fmla="*/ 76 w 186"/>
                <a:gd name="T43" fmla="*/ 93 h 129"/>
                <a:gd name="T44" fmla="*/ 70 w 186"/>
                <a:gd name="T45" fmla="*/ 99 h 129"/>
                <a:gd name="T46" fmla="*/ 59 w 186"/>
                <a:gd name="T47" fmla="*/ 109 h 129"/>
                <a:gd name="T48" fmla="*/ 51 w 186"/>
                <a:gd name="T49" fmla="*/ 120 h 129"/>
                <a:gd name="T50" fmla="*/ 38 w 186"/>
                <a:gd name="T51" fmla="*/ 124 h 129"/>
                <a:gd name="T52" fmla="*/ 25 w 186"/>
                <a:gd name="T53" fmla="*/ 129 h 129"/>
                <a:gd name="T54" fmla="*/ 11 w 186"/>
                <a:gd name="T55" fmla="*/ 129 h 129"/>
                <a:gd name="T56" fmla="*/ 0 w 186"/>
                <a:gd name="T57" fmla="*/ 126 h 129"/>
                <a:gd name="T58" fmla="*/ 8 w 186"/>
                <a:gd name="T59" fmla="*/ 114 h 129"/>
                <a:gd name="T60" fmla="*/ 15 w 186"/>
                <a:gd name="T61" fmla="*/ 105 h 129"/>
                <a:gd name="T62" fmla="*/ 25 w 186"/>
                <a:gd name="T63" fmla="*/ 95 h 129"/>
                <a:gd name="T64" fmla="*/ 34 w 186"/>
                <a:gd name="T65" fmla="*/ 88 h 129"/>
                <a:gd name="T66" fmla="*/ 44 w 186"/>
                <a:gd name="T67" fmla="*/ 78 h 129"/>
                <a:gd name="T68" fmla="*/ 53 w 186"/>
                <a:gd name="T69" fmla="*/ 70 h 129"/>
                <a:gd name="T70" fmla="*/ 65 w 186"/>
                <a:gd name="T71" fmla="*/ 63 h 129"/>
                <a:gd name="T72" fmla="*/ 76 w 186"/>
                <a:gd name="T73" fmla="*/ 57 h 129"/>
                <a:gd name="T74" fmla="*/ 85 w 186"/>
                <a:gd name="T75" fmla="*/ 50 h 129"/>
                <a:gd name="T76" fmla="*/ 97 w 186"/>
                <a:gd name="T77" fmla="*/ 42 h 129"/>
                <a:gd name="T78" fmla="*/ 108 w 186"/>
                <a:gd name="T79" fmla="*/ 36 h 129"/>
                <a:gd name="T80" fmla="*/ 118 w 186"/>
                <a:gd name="T81" fmla="*/ 29 h 129"/>
                <a:gd name="T82" fmla="*/ 127 w 186"/>
                <a:gd name="T83" fmla="*/ 21 h 129"/>
                <a:gd name="T84" fmla="*/ 139 w 186"/>
                <a:gd name="T85" fmla="*/ 13 h 129"/>
                <a:gd name="T86" fmla="*/ 148 w 186"/>
                <a:gd name="T87" fmla="*/ 6 h 129"/>
                <a:gd name="T88" fmla="*/ 160 w 186"/>
                <a:gd name="T89" fmla="*/ 0 h 129"/>
                <a:gd name="T90" fmla="*/ 160 w 186"/>
                <a:gd name="T91" fmla="*/ 0 h 1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129"/>
                <a:gd name="T140" fmla="*/ 186 w 186"/>
                <a:gd name="T141" fmla="*/ 129 h 1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129">
                  <a:moveTo>
                    <a:pt x="160" y="0"/>
                  </a:moveTo>
                  <a:lnTo>
                    <a:pt x="165" y="2"/>
                  </a:lnTo>
                  <a:lnTo>
                    <a:pt x="171" y="6"/>
                  </a:lnTo>
                  <a:lnTo>
                    <a:pt x="175" y="10"/>
                  </a:lnTo>
                  <a:lnTo>
                    <a:pt x="181" y="13"/>
                  </a:lnTo>
                  <a:lnTo>
                    <a:pt x="184" y="19"/>
                  </a:lnTo>
                  <a:lnTo>
                    <a:pt x="186" y="27"/>
                  </a:lnTo>
                  <a:lnTo>
                    <a:pt x="182" y="32"/>
                  </a:lnTo>
                  <a:lnTo>
                    <a:pt x="179" y="38"/>
                  </a:lnTo>
                  <a:lnTo>
                    <a:pt x="171" y="46"/>
                  </a:lnTo>
                  <a:lnTo>
                    <a:pt x="162" y="51"/>
                  </a:lnTo>
                  <a:lnTo>
                    <a:pt x="154" y="55"/>
                  </a:lnTo>
                  <a:lnTo>
                    <a:pt x="146" y="59"/>
                  </a:lnTo>
                  <a:lnTo>
                    <a:pt x="139" y="61"/>
                  </a:lnTo>
                  <a:lnTo>
                    <a:pt x="131" y="65"/>
                  </a:lnTo>
                  <a:lnTo>
                    <a:pt x="124" y="69"/>
                  </a:lnTo>
                  <a:lnTo>
                    <a:pt x="116" y="72"/>
                  </a:lnTo>
                  <a:lnTo>
                    <a:pt x="108" y="76"/>
                  </a:lnTo>
                  <a:lnTo>
                    <a:pt x="99" y="82"/>
                  </a:lnTo>
                  <a:lnTo>
                    <a:pt x="91" y="86"/>
                  </a:lnTo>
                  <a:lnTo>
                    <a:pt x="84" y="89"/>
                  </a:lnTo>
                  <a:lnTo>
                    <a:pt x="76" y="93"/>
                  </a:lnTo>
                  <a:lnTo>
                    <a:pt x="70" y="99"/>
                  </a:lnTo>
                  <a:lnTo>
                    <a:pt x="59" y="109"/>
                  </a:lnTo>
                  <a:lnTo>
                    <a:pt x="51" y="120"/>
                  </a:lnTo>
                  <a:lnTo>
                    <a:pt x="38" y="124"/>
                  </a:lnTo>
                  <a:lnTo>
                    <a:pt x="25" y="129"/>
                  </a:lnTo>
                  <a:lnTo>
                    <a:pt x="11" y="129"/>
                  </a:lnTo>
                  <a:lnTo>
                    <a:pt x="0" y="126"/>
                  </a:lnTo>
                  <a:lnTo>
                    <a:pt x="8" y="114"/>
                  </a:lnTo>
                  <a:lnTo>
                    <a:pt x="15" y="105"/>
                  </a:lnTo>
                  <a:lnTo>
                    <a:pt x="25" y="95"/>
                  </a:lnTo>
                  <a:lnTo>
                    <a:pt x="34" y="88"/>
                  </a:lnTo>
                  <a:lnTo>
                    <a:pt x="44" y="78"/>
                  </a:lnTo>
                  <a:lnTo>
                    <a:pt x="53" y="70"/>
                  </a:lnTo>
                  <a:lnTo>
                    <a:pt x="65" y="63"/>
                  </a:lnTo>
                  <a:lnTo>
                    <a:pt x="76" y="57"/>
                  </a:lnTo>
                  <a:lnTo>
                    <a:pt x="85" y="50"/>
                  </a:lnTo>
                  <a:lnTo>
                    <a:pt x="97" y="42"/>
                  </a:lnTo>
                  <a:lnTo>
                    <a:pt x="108" y="36"/>
                  </a:lnTo>
                  <a:lnTo>
                    <a:pt x="118" y="29"/>
                  </a:lnTo>
                  <a:lnTo>
                    <a:pt x="127" y="21"/>
                  </a:lnTo>
                  <a:lnTo>
                    <a:pt x="139" y="13"/>
                  </a:lnTo>
                  <a:lnTo>
                    <a:pt x="148" y="6"/>
                  </a:lnTo>
                  <a:lnTo>
                    <a:pt x="160" y="0"/>
                  </a:lnTo>
                  <a:close/>
                </a:path>
              </a:pathLst>
            </a:custGeom>
            <a:solidFill>
              <a:srgbClr val="000000"/>
            </a:solidFill>
            <a:ln w="9525">
              <a:noFill/>
              <a:round/>
              <a:headEnd/>
              <a:tailEnd/>
            </a:ln>
          </p:spPr>
          <p:txBody>
            <a:bodyPr/>
            <a:lstStyle/>
            <a:p>
              <a:endParaRPr lang="fa-IR"/>
            </a:p>
          </p:txBody>
        </p:sp>
        <p:sp>
          <p:nvSpPr>
            <p:cNvPr id="21546" name="Freeform 36"/>
            <p:cNvSpPr>
              <a:spLocks/>
            </p:cNvSpPr>
            <p:nvPr/>
          </p:nvSpPr>
          <p:spPr bwMode="auto">
            <a:xfrm>
              <a:off x="3911" y="2082"/>
              <a:ext cx="101" cy="70"/>
            </a:xfrm>
            <a:custGeom>
              <a:avLst/>
              <a:gdLst>
                <a:gd name="T0" fmla="*/ 160 w 202"/>
                <a:gd name="T1" fmla="*/ 0 h 139"/>
                <a:gd name="T2" fmla="*/ 169 w 202"/>
                <a:gd name="T3" fmla="*/ 0 h 139"/>
                <a:gd name="T4" fmla="*/ 179 w 202"/>
                <a:gd name="T5" fmla="*/ 2 h 139"/>
                <a:gd name="T6" fmla="*/ 185 w 202"/>
                <a:gd name="T7" fmla="*/ 4 h 139"/>
                <a:gd name="T8" fmla="*/ 192 w 202"/>
                <a:gd name="T9" fmla="*/ 6 h 139"/>
                <a:gd name="T10" fmla="*/ 198 w 202"/>
                <a:gd name="T11" fmla="*/ 12 h 139"/>
                <a:gd name="T12" fmla="*/ 202 w 202"/>
                <a:gd name="T13" fmla="*/ 19 h 139"/>
                <a:gd name="T14" fmla="*/ 196 w 202"/>
                <a:gd name="T15" fmla="*/ 23 h 139"/>
                <a:gd name="T16" fmla="*/ 192 w 202"/>
                <a:gd name="T17" fmla="*/ 31 h 139"/>
                <a:gd name="T18" fmla="*/ 183 w 202"/>
                <a:gd name="T19" fmla="*/ 38 h 139"/>
                <a:gd name="T20" fmla="*/ 171 w 202"/>
                <a:gd name="T21" fmla="*/ 48 h 139"/>
                <a:gd name="T22" fmla="*/ 166 w 202"/>
                <a:gd name="T23" fmla="*/ 52 h 139"/>
                <a:gd name="T24" fmla="*/ 158 w 202"/>
                <a:gd name="T25" fmla="*/ 55 h 139"/>
                <a:gd name="T26" fmla="*/ 150 w 202"/>
                <a:gd name="T27" fmla="*/ 59 h 139"/>
                <a:gd name="T28" fmla="*/ 143 w 202"/>
                <a:gd name="T29" fmla="*/ 63 h 139"/>
                <a:gd name="T30" fmla="*/ 129 w 202"/>
                <a:gd name="T31" fmla="*/ 73 h 139"/>
                <a:gd name="T32" fmla="*/ 116 w 202"/>
                <a:gd name="T33" fmla="*/ 82 h 139"/>
                <a:gd name="T34" fmla="*/ 107 w 202"/>
                <a:gd name="T35" fmla="*/ 86 h 139"/>
                <a:gd name="T36" fmla="*/ 99 w 202"/>
                <a:gd name="T37" fmla="*/ 90 h 139"/>
                <a:gd name="T38" fmla="*/ 93 w 202"/>
                <a:gd name="T39" fmla="*/ 95 h 139"/>
                <a:gd name="T40" fmla="*/ 90 w 202"/>
                <a:gd name="T41" fmla="*/ 99 h 139"/>
                <a:gd name="T42" fmla="*/ 78 w 202"/>
                <a:gd name="T43" fmla="*/ 109 h 139"/>
                <a:gd name="T44" fmla="*/ 71 w 202"/>
                <a:gd name="T45" fmla="*/ 120 h 139"/>
                <a:gd name="T46" fmla="*/ 63 w 202"/>
                <a:gd name="T47" fmla="*/ 124 h 139"/>
                <a:gd name="T48" fmla="*/ 53 w 202"/>
                <a:gd name="T49" fmla="*/ 130 h 139"/>
                <a:gd name="T50" fmla="*/ 44 w 202"/>
                <a:gd name="T51" fmla="*/ 133 h 139"/>
                <a:gd name="T52" fmla="*/ 36 w 202"/>
                <a:gd name="T53" fmla="*/ 137 h 139"/>
                <a:gd name="T54" fmla="*/ 27 w 202"/>
                <a:gd name="T55" fmla="*/ 137 h 139"/>
                <a:gd name="T56" fmla="*/ 17 w 202"/>
                <a:gd name="T57" fmla="*/ 139 h 139"/>
                <a:gd name="T58" fmla="*/ 8 w 202"/>
                <a:gd name="T59" fmla="*/ 137 h 139"/>
                <a:gd name="T60" fmla="*/ 0 w 202"/>
                <a:gd name="T61" fmla="*/ 135 h 139"/>
                <a:gd name="T62" fmla="*/ 2 w 202"/>
                <a:gd name="T63" fmla="*/ 126 h 139"/>
                <a:gd name="T64" fmla="*/ 8 w 202"/>
                <a:gd name="T65" fmla="*/ 118 h 139"/>
                <a:gd name="T66" fmla="*/ 13 w 202"/>
                <a:gd name="T67" fmla="*/ 111 h 139"/>
                <a:gd name="T68" fmla="*/ 19 w 202"/>
                <a:gd name="T69" fmla="*/ 103 h 139"/>
                <a:gd name="T70" fmla="*/ 27 w 202"/>
                <a:gd name="T71" fmla="*/ 95 h 139"/>
                <a:gd name="T72" fmla="*/ 33 w 202"/>
                <a:gd name="T73" fmla="*/ 90 h 139"/>
                <a:gd name="T74" fmla="*/ 40 w 202"/>
                <a:gd name="T75" fmla="*/ 86 h 139"/>
                <a:gd name="T76" fmla="*/ 50 w 202"/>
                <a:gd name="T77" fmla="*/ 82 h 139"/>
                <a:gd name="T78" fmla="*/ 55 w 202"/>
                <a:gd name="T79" fmla="*/ 74 h 139"/>
                <a:gd name="T80" fmla="*/ 63 w 202"/>
                <a:gd name="T81" fmla="*/ 69 h 139"/>
                <a:gd name="T82" fmla="*/ 71 w 202"/>
                <a:gd name="T83" fmla="*/ 63 h 139"/>
                <a:gd name="T84" fmla="*/ 80 w 202"/>
                <a:gd name="T85" fmla="*/ 59 h 139"/>
                <a:gd name="T86" fmla="*/ 88 w 202"/>
                <a:gd name="T87" fmla="*/ 53 h 139"/>
                <a:gd name="T88" fmla="*/ 95 w 202"/>
                <a:gd name="T89" fmla="*/ 50 h 139"/>
                <a:gd name="T90" fmla="*/ 103 w 202"/>
                <a:gd name="T91" fmla="*/ 46 h 139"/>
                <a:gd name="T92" fmla="*/ 110 w 202"/>
                <a:gd name="T93" fmla="*/ 40 h 139"/>
                <a:gd name="T94" fmla="*/ 126 w 202"/>
                <a:gd name="T95" fmla="*/ 31 h 139"/>
                <a:gd name="T96" fmla="*/ 139 w 202"/>
                <a:gd name="T97" fmla="*/ 21 h 139"/>
                <a:gd name="T98" fmla="*/ 148 w 202"/>
                <a:gd name="T99" fmla="*/ 10 h 139"/>
                <a:gd name="T100" fmla="*/ 160 w 202"/>
                <a:gd name="T101" fmla="*/ 0 h 139"/>
                <a:gd name="T102" fmla="*/ 160 w 202"/>
                <a:gd name="T103" fmla="*/ 0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139"/>
                <a:gd name="T158" fmla="*/ 202 w 202"/>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139">
                  <a:moveTo>
                    <a:pt x="160" y="0"/>
                  </a:moveTo>
                  <a:lnTo>
                    <a:pt x="169" y="0"/>
                  </a:lnTo>
                  <a:lnTo>
                    <a:pt x="179" y="2"/>
                  </a:lnTo>
                  <a:lnTo>
                    <a:pt x="185" y="4"/>
                  </a:lnTo>
                  <a:lnTo>
                    <a:pt x="192" y="6"/>
                  </a:lnTo>
                  <a:lnTo>
                    <a:pt x="198" y="12"/>
                  </a:lnTo>
                  <a:lnTo>
                    <a:pt x="202" y="19"/>
                  </a:lnTo>
                  <a:lnTo>
                    <a:pt x="196" y="23"/>
                  </a:lnTo>
                  <a:lnTo>
                    <a:pt x="192" y="31"/>
                  </a:lnTo>
                  <a:lnTo>
                    <a:pt x="183" y="38"/>
                  </a:lnTo>
                  <a:lnTo>
                    <a:pt x="171" y="48"/>
                  </a:lnTo>
                  <a:lnTo>
                    <a:pt x="166" y="52"/>
                  </a:lnTo>
                  <a:lnTo>
                    <a:pt x="158" y="55"/>
                  </a:lnTo>
                  <a:lnTo>
                    <a:pt x="150" y="59"/>
                  </a:lnTo>
                  <a:lnTo>
                    <a:pt x="143" y="63"/>
                  </a:lnTo>
                  <a:lnTo>
                    <a:pt x="129" y="73"/>
                  </a:lnTo>
                  <a:lnTo>
                    <a:pt x="116" y="82"/>
                  </a:lnTo>
                  <a:lnTo>
                    <a:pt x="107" y="86"/>
                  </a:lnTo>
                  <a:lnTo>
                    <a:pt x="99" y="90"/>
                  </a:lnTo>
                  <a:lnTo>
                    <a:pt x="93" y="95"/>
                  </a:lnTo>
                  <a:lnTo>
                    <a:pt x="90" y="99"/>
                  </a:lnTo>
                  <a:lnTo>
                    <a:pt x="78" y="109"/>
                  </a:lnTo>
                  <a:lnTo>
                    <a:pt x="71" y="120"/>
                  </a:lnTo>
                  <a:lnTo>
                    <a:pt x="63" y="124"/>
                  </a:lnTo>
                  <a:lnTo>
                    <a:pt x="53" y="130"/>
                  </a:lnTo>
                  <a:lnTo>
                    <a:pt x="44" y="133"/>
                  </a:lnTo>
                  <a:lnTo>
                    <a:pt x="36" y="137"/>
                  </a:lnTo>
                  <a:lnTo>
                    <a:pt x="27" y="137"/>
                  </a:lnTo>
                  <a:lnTo>
                    <a:pt x="17" y="139"/>
                  </a:lnTo>
                  <a:lnTo>
                    <a:pt x="8" y="137"/>
                  </a:lnTo>
                  <a:lnTo>
                    <a:pt x="0" y="135"/>
                  </a:lnTo>
                  <a:lnTo>
                    <a:pt x="2" y="126"/>
                  </a:lnTo>
                  <a:lnTo>
                    <a:pt x="8" y="118"/>
                  </a:lnTo>
                  <a:lnTo>
                    <a:pt x="13" y="111"/>
                  </a:lnTo>
                  <a:lnTo>
                    <a:pt x="19" y="103"/>
                  </a:lnTo>
                  <a:lnTo>
                    <a:pt x="27" y="95"/>
                  </a:lnTo>
                  <a:lnTo>
                    <a:pt x="33" y="90"/>
                  </a:lnTo>
                  <a:lnTo>
                    <a:pt x="40" y="86"/>
                  </a:lnTo>
                  <a:lnTo>
                    <a:pt x="50" y="82"/>
                  </a:lnTo>
                  <a:lnTo>
                    <a:pt x="55" y="74"/>
                  </a:lnTo>
                  <a:lnTo>
                    <a:pt x="63" y="69"/>
                  </a:lnTo>
                  <a:lnTo>
                    <a:pt x="71" y="63"/>
                  </a:lnTo>
                  <a:lnTo>
                    <a:pt x="80" y="59"/>
                  </a:lnTo>
                  <a:lnTo>
                    <a:pt x="88" y="53"/>
                  </a:lnTo>
                  <a:lnTo>
                    <a:pt x="95" y="50"/>
                  </a:lnTo>
                  <a:lnTo>
                    <a:pt x="103" y="46"/>
                  </a:lnTo>
                  <a:lnTo>
                    <a:pt x="110" y="40"/>
                  </a:lnTo>
                  <a:lnTo>
                    <a:pt x="126" y="31"/>
                  </a:lnTo>
                  <a:lnTo>
                    <a:pt x="139" y="21"/>
                  </a:lnTo>
                  <a:lnTo>
                    <a:pt x="148" y="10"/>
                  </a:lnTo>
                  <a:lnTo>
                    <a:pt x="160" y="0"/>
                  </a:lnTo>
                  <a:close/>
                </a:path>
              </a:pathLst>
            </a:custGeom>
            <a:solidFill>
              <a:srgbClr val="000000"/>
            </a:solidFill>
            <a:ln w="9525">
              <a:noFill/>
              <a:round/>
              <a:headEnd/>
              <a:tailEnd/>
            </a:ln>
          </p:spPr>
          <p:txBody>
            <a:bodyPr/>
            <a:lstStyle/>
            <a:p>
              <a:endParaRPr lang="fa-IR"/>
            </a:p>
          </p:txBody>
        </p:sp>
        <p:sp>
          <p:nvSpPr>
            <p:cNvPr id="21547" name="Freeform 37"/>
            <p:cNvSpPr>
              <a:spLocks/>
            </p:cNvSpPr>
            <p:nvPr/>
          </p:nvSpPr>
          <p:spPr bwMode="auto">
            <a:xfrm>
              <a:off x="3956" y="2096"/>
              <a:ext cx="91" cy="78"/>
            </a:xfrm>
            <a:custGeom>
              <a:avLst/>
              <a:gdLst>
                <a:gd name="T0" fmla="*/ 140 w 182"/>
                <a:gd name="T1" fmla="*/ 0 h 156"/>
                <a:gd name="T2" fmla="*/ 148 w 182"/>
                <a:gd name="T3" fmla="*/ 2 h 156"/>
                <a:gd name="T4" fmla="*/ 155 w 182"/>
                <a:gd name="T5" fmla="*/ 4 h 156"/>
                <a:gd name="T6" fmla="*/ 161 w 182"/>
                <a:gd name="T7" fmla="*/ 5 h 156"/>
                <a:gd name="T8" fmla="*/ 169 w 182"/>
                <a:gd name="T9" fmla="*/ 9 h 156"/>
                <a:gd name="T10" fmla="*/ 176 w 182"/>
                <a:gd name="T11" fmla="*/ 15 h 156"/>
                <a:gd name="T12" fmla="*/ 182 w 182"/>
                <a:gd name="T13" fmla="*/ 23 h 156"/>
                <a:gd name="T14" fmla="*/ 182 w 182"/>
                <a:gd name="T15" fmla="*/ 30 h 156"/>
                <a:gd name="T16" fmla="*/ 178 w 182"/>
                <a:gd name="T17" fmla="*/ 38 h 156"/>
                <a:gd name="T18" fmla="*/ 173 w 182"/>
                <a:gd name="T19" fmla="*/ 45 h 156"/>
                <a:gd name="T20" fmla="*/ 167 w 182"/>
                <a:gd name="T21" fmla="*/ 55 h 156"/>
                <a:gd name="T22" fmla="*/ 159 w 182"/>
                <a:gd name="T23" fmla="*/ 61 h 156"/>
                <a:gd name="T24" fmla="*/ 152 w 182"/>
                <a:gd name="T25" fmla="*/ 66 h 156"/>
                <a:gd name="T26" fmla="*/ 142 w 182"/>
                <a:gd name="T27" fmla="*/ 72 h 156"/>
                <a:gd name="T28" fmla="*/ 133 w 182"/>
                <a:gd name="T29" fmla="*/ 80 h 156"/>
                <a:gd name="T30" fmla="*/ 121 w 182"/>
                <a:gd name="T31" fmla="*/ 83 h 156"/>
                <a:gd name="T32" fmla="*/ 112 w 182"/>
                <a:gd name="T33" fmla="*/ 91 h 156"/>
                <a:gd name="T34" fmla="*/ 102 w 182"/>
                <a:gd name="T35" fmla="*/ 97 h 156"/>
                <a:gd name="T36" fmla="*/ 93 w 182"/>
                <a:gd name="T37" fmla="*/ 104 h 156"/>
                <a:gd name="T38" fmla="*/ 81 w 182"/>
                <a:gd name="T39" fmla="*/ 110 h 156"/>
                <a:gd name="T40" fmla="*/ 72 w 182"/>
                <a:gd name="T41" fmla="*/ 116 h 156"/>
                <a:gd name="T42" fmla="*/ 62 w 182"/>
                <a:gd name="T43" fmla="*/ 123 h 156"/>
                <a:gd name="T44" fmla="*/ 53 w 182"/>
                <a:gd name="T45" fmla="*/ 129 h 156"/>
                <a:gd name="T46" fmla="*/ 43 w 182"/>
                <a:gd name="T47" fmla="*/ 135 h 156"/>
                <a:gd name="T48" fmla="*/ 38 w 182"/>
                <a:gd name="T49" fmla="*/ 142 h 156"/>
                <a:gd name="T50" fmla="*/ 30 w 182"/>
                <a:gd name="T51" fmla="*/ 148 h 156"/>
                <a:gd name="T52" fmla="*/ 26 w 182"/>
                <a:gd name="T53" fmla="*/ 156 h 156"/>
                <a:gd name="T54" fmla="*/ 20 w 182"/>
                <a:gd name="T55" fmla="*/ 150 h 156"/>
                <a:gd name="T56" fmla="*/ 15 w 182"/>
                <a:gd name="T57" fmla="*/ 148 h 156"/>
                <a:gd name="T58" fmla="*/ 7 w 182"/>
                <a:gd name="T59" fmla="*/ 146 h 156"/>
                <a:gd name="T60" fmla="*/ 0 w 182"/>
                <a:gd name="T61" fmla="*/ 146 h 156"/>
                <a:gd name="T62" fmla="*/ 1 w 182"/>
                <a:gd name="T63" fmla="*/ 137 h 156"/>
                <a:gd name="T64" fmla="*/ 7 w 182"/>
                <a:gd name="T65" fmla="*/ 129 h 156"/>
                <a:gd name="T66" fmla="*/ 11 w 182"/>
                <a:gd name="T67" fmla="*/ 120 h 156"/>
                <a:gd name="T68" fmla="*/ 19 w 182"/>
                <a:gd name="T69" fmla="*/ 114 h 156"/>
                <a:gd name="T70" fmla="*/ 26 w 182"/>
                <a:gd name="T71" fmla="*/ 106 h 156"/>
                <a:gd name="T72" fmla="*/ 34 w 182"/>
                <a:gd name="T73" fmla="*/ 102 h 156"/>
                <a:gd name="T74" fmla="*/ 43 w 182"/>
                <a:gd name="T75" fmla="*/ 95 h 156"/>
                <a:gd name="T76" fmla="*/ 53 w 182"/>
                <a:gd name="T77" fmla="*/ 91 h 156"/>
                <a:gd name="T78" fmla="*/ 60 w 182"/>
                <a:gd name="T79" fmla="*/ 83 h 156"/>
                <a:gd name="T80" fmla="*/ 70 w 182"/>
                <a:gd name="T81" fmla="*/ 80 h 156"/>
                <a:gd name="T82" fmla="*/ 79 w 182"/>
                <a:gd name="T83" fmla="*/ 74 h 156"/>
                <a:gd name="T84" fmla="*/ 89 w 182"/>
                <a:gd name="T85" fmla="*/ 70 h 156"/>
                <a:gd name="T86" fmla="*/ 97 w 182"/>
                <a:gd name="T87" fmla="*/ 64 h 156"/>
                <a:gd name="T88" fmla="*/ 106 w 182"/>
                <a:gd name="T89" fmla="*/ 59 h 156"/>
                <a:gd name="T90" fmla="*/ 114 w 182"/>
                <a:gd name="T91" fmla="*/ 53 h 156"/>
                <a:gd name="T92" fmla="*/ 121 w 182"/>
                <a:gd name="T93" fmla="*/ 47 h 156"/>
                <a:gd name="T94" fmla="*/ 129 w 182"/>
                <a:gd name="T95" fmla="*/ 36 h 156"/>
                <a:gd name="T96" fmla="*/ 136 w 182"/>
                <a:gd name="T97" fmla="*/ 24 h 156"/>
                <a:gd name="T98" fmla="*/ 140 w 182"/>
                <a:gd name="T99" fmla="*/ 11 h 156"/>
                <a:gd name="T100" fmla="*/ 140 w 182"/>
                <a:gd name="T101" fmla="*/ 0 h 156"/>
                <a:gd name="T102" fmla="*/ 140 w 182"/>
                <a:gd name="T103" fmla="*/ 0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
                <a:gd name="T157" fmla="*/ 0 h 156"/>
                <a:gd name="T158" fmla="*/ 182 w 18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 h="156">
                  <a:moveTo>
                    <a:pt x="140" y="0"/>
                  </a:moveTo>
                  <a:lnTo>
                    <a:pt x="148" y="2"/>
                  </a:lnTo>
                  <a:lnTo>
                    <a:pt x="155" y="4"/>
                  </a:lnTo>
                  <a:lnTo>
                    <a:pt x="161" y="5"/>
                  </a:lnTo>
                  <a:lnTo>
                    <a:pt x="169" y="9"/>
                  </a:lnTo>
                  <a:lnTo>
                    <a:pt x="176" y="15"/>
                  </a:lnTo>
                  <a:lnTo>
                    <a:pt x="182" y="23"/>
                  </a:lnTo>
                  <a:lnTo>
                    <a:pt x="182" y="30"/>
                  </a:lnTo>
                  <a:lnTo>
                    <a:pt x="178" y="38"/>
                  </a:lnTo>
                  <a:lnTo>
                    <a:pt x="173" y="45"/>
                  </a:lnTo>
                  <a:lnTo>
                    <a:pt x="167" y="55"/>
                  </a:lnTo>
                  <a:lnTo>
                    <a:pt x="159" y="61"/>
                  </a:lnTo>
                  <a:lnTo>
                    <a:pt x="152" y="66"/>
                  </a:lnTo>
                  <a:lnTo>
                    <a:pt x="142" y="72"/>
                  </a:lnTo>
                  <a:lnTo>
                    <a:pt x="133" y="80"/>
                  </a:lnTo>
                  <a:lnTo>
                    <a:pt x="121" y="83"/>
                  </a:lnTo>
                  <a:lnTo>
                    <a:pt x="112" y="91"/>
                  </a:lnTo>
                  <a:lnTo>
                    <a:pt x="102" y="97"/>
                  </a:lnTo>
                  <a:lnTo>
                    <a:pt x="93" y="104"/>
                  </a:lnTo>
                  <a:lnTo>
                    <a:pt x="81" y="110"/>
                  </a:lnTo>
                  <a:lnTo>
                    <a:pt x="72" y="116"/>
                  </a:lnTo>
                  <a:lnTo>
                    <a:pt x="62" y="123"/>
                  </a:lnTo>
                  <a:lnTo>
                    <a:pt x="53" y="129"/>
                  </a:lnTo>
                  <a:lnTo>
                    <a:pt x="43" y="135"/>
                  </a:lnTo>
                  <a:lnTo>
                    <a:pt x="38" y="142"/>
                  </a:lnTo>
                  <a:lnTo>
                    <a:pt x="30" y="148"/>
                  </a:lnTo>
                  <a:lnTo>
                    <a:pt x="26" y="156"/>
                  </a:lnTo>
                  <a:lnTo>
                    <a:pt x="20" y="150"/>
                  </a:lnTo>
                  <a:lnTo>
                    <a:pt x="15" y="148"/>
                  </a:lnTo>
                  <a:lnTo>
                    <a:pt x="7" y="146"/>
                  </a:lnTo>
                  <a:lnTo>
                    <a:pt x="0" y="146"/>
                  </a:lnTo>
                  <a:lnTo>
                    <a:pt x="1" y="137"/>
                  </a:lnTo>
                  <a:lnTo>
                    <a:pt x="7" y="129"/>
                  </a:lnTo>
                  <a:lnTo>
                    <a:pt x="11" y="120"/>
                  </a:lnTo>
                  <a:lnTo>
                    <a:pt x="19" y="114"/>
                  </a:lnTo>
                  <a:lnTo>
                    <a:pt x="26" y="106"/>
                  </a:lnTo>
                  <a:lnTo>
                    <a:pt x="34" y="102"/>
                  </a:lnTo>
                  <a:lnTo>
                    <a:pt x="43" y="95"/>
                  </a:lnTo>
                  <a:lnTo>
                    <a:pt x="53" y="91"/>
                  </a:lnTo>
                  <a:lnTo>
                    <a:pt x="60" y="83"/>
                  </a:lnTo>
                  <a:lnTo>
                    <a:pt x="70" y="80"/>
                  </a:lnTo>
                  <a:lnTo>
                    <a:pt x="79" y="74"/>
                  </a:lnTo>
                  <a:lnTo>
                    <a:pt x="89" y="70"/>
                  </a:lnTo>
                  <a:lnTo>
                    <a:pt x="97" y="64"/>
                  </a:lnTo>
                  <a:lnTo>
                    <a:pt x="106" y="59"/>
                  </a:lnTo>
                  <a:lnTo>
                    <a:pt x="114" y="53"/>
                  </a:lnTo>
                  <a:lnTo>
                    <a:pt x="121" y="47"/>
                  </a:lnTo>
                  <a:lnTo>
                    <a:pt x="129" y="36"/>
                  </a:lnTo>
                  <a:lnTo>
                    <a:pt x="136" y="24"/>
                  </a:lnTo>
                  <a:lnTo>
                    <a:pt x="140" y="11"/>
                  </a:lnTo>
                  <a:lnTo>
                    <a:pt x="140" y="0"/>
                  </a:lnTo>
                  <a:close/>
                </a:path>
              </a:pathLst>
            </a:custGeom>
            <a:solidFill>
              <a:srgbClr val="000000"/>
            </a:solidFill>
            <a:ln w="9525">
              <a:noFill/>
              <a:round/>
              <a:headEnd/>
              <a:tailEnd/>
            </a:ln>
          </p:spPr>
          <p:txBody>
            <a:bodyPr/>
            <a:lstStyle/>
            <a:p>
              <a:endParaRPr lang="fa-IR"/>
            </a:p>
          </p:txBody>
        </p:sp>
        <p:sp>
          <p:nvSpPr>
            <p:cNvPr id="21548" name="Freeform 38"/>
            <p:cNvSpPr>
              <a:spLocks/>
            </p:cNvSpPr>
            <p:nvPr/>
          </p:nvSpPr>
          <p:spPr bwMode="auto">
            <a:xfrm>
              <a:off x="3673" y="2142"/>
              <a:ext cx="26" cy="24"/>
            </a:xfrm>
            <a:custGeom>
              <a:avLst/>
              <a:gdLst>
                <a:gd name="T0" fmla="*/ 0 w 51"/>
                <a:gd name="T1" fmla="*/ 0 h 48"/>
                <a:gd name="T2" fmla="*/ 7 w 51"/>
                <a:gd name="T3" fmla="*/ 2 h 48"/>
                <a:gd name="T4" fmla="*/ 17 w 51"/>
                <a:gd name="T5" fmla="*/ 8 h 48"/>
                <a:gd name="T6" fmla="*/ 25 w 51"/>
                <a:gd name="T7" fmla="*/ 15 h 48"/>
                <a:gd name="T8" fmla="*/ 34 w 51"/>
                <a:gd name="T9" fmla="*/ 23 h 48"/>
                <a:gd name="T10" fmla="*/ 44 w 51"/>
                <a:gd name="T11" fmla="*/ 32 h 48"/>
                <a:gd name="T12" fmla="*/ 51 w 51"/>
                <a:gd name="T13" fmla="*/ 48 h 48"/>
                <a:gd name="T14" fmla="*/ 42 w 51"/>
                <a:gd name="T15" fmla="*/ 42 h 48"/>
                <a:gd name="T16" fmla="*/ 30 w 51"/>
                <a:gd name="T17" fmla="*/ 36 h 48"/>
                <a:gd name="T18" fmla="*/ 21 w 51"/>
                <a:gd name="T19" fmla="*/ 29 h 48"/>
                <a:gd name="T20" fmla="*/ 9 w 51"/>
                <a:gd name="T21" fmla="*/ 23 h 48"/>
                <a:gd name="T22" fmla="*/ 0 w 51"/>
                <a:gd name="T23" fmla="*/ 11 h 48"/>
                <a:gd name="T24" fmla="*/ 0 w 51"/>
                <a:gd name="T25" fmla="*/ 0 h 48"/>
                <a:gd name="T26" fmla="*/ 0 w 51"/>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8"/>
                <a:gd name="T44" fmla="*/ 51 w 51"/>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8">
                  <a:moveTo>
                    <a:pt x="0" y="0"/>
                  </a:moveTo>
                  <a:lnTo>
                    <a:pt x="7" y="2"/>
                  </a:lnTo>
                  <a:lnTo>
                    <a:pt x="17" y="8"/>
                  </a:lnTo>
                  <a:lnTo>
                    <a:pt x="25" y="15"/>
                  </a:lnTo>
                  <a:lnTo>
                    <a:pt x="34" y="23"/>
                  </a:lnTo>
                  <a:lnTo>
                    <a:pt x="44" y="32"/>
                  </a:lnTo>
                  <a:lnTo>
                    <a:pt x="51" y="48"/>
                  </a:lnTo>
                  <a:lnTo>
                    <a:pt x="42" y="42"/>
                  </a:lnTo>
                  <a:lnTo>
                    <a:pt x="30" y="36"/>
                  </a:lnTo>
                  <a:lnTo>
                    <a:pt x="21" y="29"/>
                  </a:lnTo>
                  <a:lnTo>
                    <a:pt x="9" y="23"/>
                  </a:lnTo>
                  <a:lnTo>
                    <a:pt x="0" y="11"/>
                  </a:lnTo>
                  <a:lnTo>
                    <a:pt x="0" y="0"/>
                  </a:lnTo>
                  <a:close/>
                </a:path>
              </a:pathLst>
            </a:custGeom>
            <a:solidFill>
              <a:srgbClr val="000000"/>
            </a:solidFill>
            <a:ln w="9525">
              <a:noFill/>
              <a:round/>
              <a:headEnd/>
              <a:tailEnd/>
            </a:ln>
          </p:spPr>
          <p:txBody>
            <a:bodyPr/>
            <a:lstStyle/>
            <a:p>
              <a:endParaRPr lang="fa-IR"/>
            </a:p>
          </p:txBody>
        </p:sp>
        <p:sp>
          <p:nvSpPr>
            <p:cNvPr id="21549" name="Freeform 39"/>
            <p:cNvSpPr>
              <a:spLocks/>
            </p:cNvSpPr>
            <p:nvPr/>
          </p:nvSpPr>
          <p:spPr bwMode="auto">
            <a:xfrm>
              <a:off x="3636" y="2142"/>
              <a:ext cx="808" cy="1065"/>
            </a:xfrm>
            <a:custGeom>
              <a:avLst/>
              <a:gdLst>
                <a:gd name="T0" fmla="*/ 1584 w 1616"/>
                <a:gd name="T1" fmla="*/ 143 h 2129"/>
                <a:gd name="T2" fmla="*/ 1595 w 1616"/>
                <a:gd name="T3" fmla="*/ 338 h 2129"/>
                <a:gd name="T4" fmla="*/ 1597 w 1616"/>
                <a:gd name="T5" fmla="*/ 538 h 2129"/>
                <a:gd name="T6" fmla="*/ 1608 w 1616"/>
                <a:gd name="T7" fmla="*/ 736 h 2129"/>
                <a:gd name="T8" fmla="*/ 1614 w 1616"/>
                <a:gd name="T9" fmla="*/ 812 h 2129"/>
                <a:gd name="T10" fmla="*/ 1608 w 1616"/>
                <a:gd name="T11" fmla="*/ 844 h 2129"/>
                <a:gd name="T12" fmla="*/ 1547 w 1616"/>
                <a:gd name="T13" fmla="*/ 831 h 2129"/>
                <a:gd name="T14" fmla="*/ 1468 w 1616"/>
                <a:gd name="T15" fmla="*/ 783 h 2129"/>
                <a:gd name="T16" fmla="*/ 1393 w 1616"/>
                <a:gd name="T17" fmla="*/ 722 h 2129"/>
                <a:gd name="T18" fmla="*/ 1334 w 1616"/>
                <a:gd name="T19" fmla="*/ 654 h 2129"/>
                <a:gd name="T20" fmla="*/ 1315 w 1616"/>
                <a:gd name="T21" fmla="*/ 568 h 2129"/>
                <a:gd name="T22" fmla="*/ 1272 w 1616"/>
                <a:gd name="T23" fmla="*/ 502 h 2129"/>
                <a:gd name="T24" fmla="*/ 1199 w 1616"/>
                <a:gd name="T25" fmla="*/ 468 h 2129"/>
                <a:gd name="T26" fmla="*/ 1120 w 1616"/>
                <a:gd name="T27" fmla="*/ 481 h 2129"/>
                <a:gd name="T28" fmla="*/ 916 w 1616"/>
                <a:gd name="T29" fmla="*/ 534 h 2129"/>
                <a:gd name="T30" fmla="*/ 718 w 1616"/>
                <a:gd name="T31" fmla="*/ 683 h 2129"/>
                <a:gd name="T32" fmla="*/ 591 w 1616"/>
                <a:gd name="T33" fmla="*/ 894 h 2129"/>
                <a:gd name="T34" fmla="*/ 553 w 1616"/>
                <a:gd name="T35" fmla="*/ 1143 h 2129"/>
                <a:gd name="T36" fmla="*/ 561 w 1616"/>
                <a:gd name="T37" fmla="*/ 1310 h 2129"/>
                <a:gd name="T38" fmla="*/ 574 w 1616"/>
                <a:gd name="T39" fmla="*/ 1449 h 2129"/>
                <a:gd name="T40" fmla="*/ 583 w 1616"/>
                <a:gd name="T41" fmla="*/ 1584 h 2129"/>
                <a:gd name="T42" fmla="*/ 574 w 1616"/>
                <a:gd name="T43" fmla="*/ 1713 h 2129"/>
                <a:gd name="T44" fmla="*/ 473 w 1616"/>
                <a:gd name="T45" fmla="*/ 1812 h 2129"/>
                <a:gd name="T46" fmla="*/ 344 w 1616"/>
                <a:gd name="T47" fmla="*/ 1903 h 2129"/>
                <a:gd name="T48" fmla="*/ 216 w 1616"/>
                <a:gd name="T49" fmla="*/ 1998 h 2129"/>
                <a:gd name="T50" fmla="*/ 102 w 1616"/>
                <a:gd name="T51" fmla="*/ 2103 h 2129"/>
                <a:gd name="T52" fmla="*/ 57 w 1616"/>
                <a:gd name="T53" fmla="*/ 2101 h 2129"/>
                <a:gd name="T54" fmla="*/ 49 w 1616"/>
                <a:gd name="T55" fmla="*/ 2059 h 2129"/>
                <a:gd name="T56" fmla="*/ 49 w 1616"/>
                <a:gd name="T57" fmla="*/ 2013 h 2129"/>
                <a:gd name="T58" fmla="*/ 40 w 1616"/>
                <a:gd name="T59" fmla="*/ 1966 h 2129"/>
                <a:gd name="T60" fmla="*/ 24 w 1616"/>
                <a:gd name="T61" fmla="*/ 1780 h 2129"/>
                <a:gd name="T62" fmla="*/ 13 w 1616"/>
                <a:gd name="T63" fmla="*/ 1548 h 2129"/>
                <a:gd name="T64" fmla="*/ 2 w 1616"/>
                <a:gd name="T65" fmla="*/ 1316 h 2129"/>
                <a:gd name="T66" fmla="*/ 5 w 1616"/>
                <a:gd name="T67" fmla="*/ 1089 h 2129"/>
                <a:gd name="T68" fmla="*/ 80 w 1616"/>
                <a:gd name="T69" fmla="*/ 977 h 2129"/>
                <a:gd name="T70" fmla="*/ 182 w 1616"/>
                <a:gd name="T71" fmla="*/ 911 h 2129"/>
                <a:gd name="T72" fmla="*/ 283 w 1616"/>
                <a:gd name="T73" fmla="*/ 848 h 2129"/>
                <a:gd name="T74" fmla="*/ 386 w 1616"/>
                <a:gd name="T75" fmla="*/ 781 h 2129"/>
                <a:gd name="T76" fmla="*/ 524 w 1616"/>
                <a:gd name="T77" fmla="*/ 690 h 2129"/>
                <a:gd name="T78" fmla="*/ 677 w 1616"/>
                <a:gd name="T79" fmla="*/ 586 h 2129"/>
                <a:gd name="T80" fmla="*/ 827 w 1616"/>
                <a:gd name="T81" fmla="*/ 483 h 2129"/>
                <a:gd name="T82" fmla="*/ 979 w 1616"/>
                <a:gd name="T83" fmla="*/ 392 h 2129"/>
                <a:gd name="T84" fmla="*/ 1089 w 1616"/>
                <a:gd name="T85" fmla="*/ 310 h 2129"/>
                <a:gd name="T86" fmla="*/ 1198 w 1616"/>
                <a:gd name="T87" fmla="*/ 241 h 2129"/>
                <a:gd name="T88" fmla="*/ 1308 w 1616"/>
                <a:gd name="T89" fmla="*/ 177 h 2129"/>
                <a:gd name="T90" fmla="*/ 1414 w 1616"/>
                <a:gd name="T91" fmla="*/ 107 h 2129"/>
                <a:gd name="T92" fmla="*/ 1437 w 1616"/>
                <a:gd name="T93" fmla="*/ 108 h 2129"/>
                <a:gd name="T94" fmla="*/ 1410 w 1616"/>
                <a:gd name="T95" fmla="*/ 141 h 2129"/>
                <a:gd name="T96" fmla="*/ 1371 w 1616"/>
                <a:gd name="T97" fmla="*/ 167 h 2129"/>
                <a:gd name="T98" fmla="*/ 1338 w 1616"/>
                <a:gd name="T99" fmla="*/ 190 h 2129"/>
                <a:gd name="T100" fmla="*/ 1344 w 1616"/>
                <a:gd name="T101" fmla="*/ 202 h 2129"/>
                <a:gd name="T102" fmla="*/ 1374 w 1616"/>
                <a:gd name="T103" fmla="*/ 198 h 2129"/>
                <a:gd name="T104" fmla="*/ 1424 w 1616"/>
                <a:gd name="T105" fmla="*/ 179 h 2129"/>
                <a:gd name="T106" fmla="*/ 1473 w 1616"/>
                <a:gd name="T107" fmla="*/ 150 h 2129"/>
                <a:gd name="T108" fmla="*/ 1506 w 1616"/>
                <a:gd name="T109" fmla="*/ 110 h 2129"/>
                <a:gd name="T110" fmla="*/ 1517 w 1616"/>
                <a:gd name="T111" fmla="*/ 55 h 2129"/>
                <a:gd name="T112" fmla="*/ 1551 w 1616"/>
                <a:gd name="T113" fmla="*/ 8 h 2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6"/>
                <a:gd name="T172" fmla="*/ 0 h 2129"/>
                <a:gd name="T173" fmla="*/ 1616 w 1616"/>
                <a:gd name="T174" fmla="*/ 2129 h 21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6" h="2129">
                  <a:moveTo>
                    <a:pt x="1564" y="0"/>
                  </a:moveTo>
                  <a:lnTo>
                    <a:pt x="1572" y="46"/>
                  </a:lnTo>
                  <a:lnTo>
                    <a:pt x="1580" y="95"/>
                  </a:lnTo>
                  <a:lnTo>
                    <a:pt x="1584" y="143"/>
                  </a:lnTo>
                  <a:lnTo>
                    <a:pt x="1589" y="192"/>
                  </a:lnTo>
                  <a:lnTo>
                    <a:pt x="1591" y="240"/>
                  </a:lnTo>
                  <a:lnTo>
                    <a:pt x="1593" y="289"/>
                  </a:lnTo>
                  <a:lnTo>
                    <a:pt x="1595" y="338"/>
                  </a:lnTo>
                  <a:lnTo>
                    <a:pt x="1597" y="390"/>
                  </a:lnTo>
                  <a:lnTo>
                    <a:pt x="1597" y="437"/>
                  </a:lnTo>
                  <a:lnTo>
                    <a:pt x="1597" y="489"/>
                  </a:lnTo>
                  <a:lnTo>
                    <a:pt x="1597" y="538"/>
                  </a:lnTo>
                  <a:lnTo>
                    <a:pt x="1601" y="589"/>
                  </a:lnTo>
                  <a:lnTo>
                    <a:pt x="1601" y="637"/>
                  </a:lnTo>
                  <a:lnTo>
                    <a:pt x="1604" y="686"/>
                  </a:lnTo>
                  <a:lnTo>
                    <a:pt x="1608" y="736"/>
                  </a:lnTo>
                  <a:lnTo>
                    <a:pt x="1616" y="787"/>
                  </a:lnTo>
                  <a:lnTo>
                    <a:pt x="1616" y="795"/>
                  </a:lnTo>
                  <a:lnTo>
                    <a:pt x="1616" y="804"/>
                  </a:lnTo>
                  <a:lnTo>
                    <a:pt x="1614" y="812"/>
                  </a:lnTo>
                  <a:lnTo>
                    <a:pt x="1612" y="821"/>
                  </a:lnTo>
                  <a:lnTo>
                    <a:pt x="1610" y="829"/>
                  </a:lnTo>
                  <a:lnTo>
                    <a:pt x="1608" y="837"/>
                  </a:lnTo>
                  <a:lnTo>
                    <a:pt x="1608" y="844"/>
                  </a:lnTo>
                  <a:lnTo>
                    <a:pt x="1610" y="856"/>
                  </a:lnTo>
                  <a:lnTo>
                    <a:pt x="1589" y="848"/>
                  </a:lnTo>
                  <a:lnTo>
                    <a:pt x="1568" y="840"/>
                  </a:lnTo>
                  <a:lnTo>
                    <a:pt x="1547" y="831"/>
                  </a:lnTo>
                  <a:lnTo>
                    <a:pt x="1528" y="821"/>
                  </a:lnTo>
                  <a:lnTo>
                    <a:pt x="1507" y="810"/>
                  </a:lnTo>
                  <a:lnTo>
                    <a:pt x="1488" y="799"/>
                  </a:lnTo>
                  <a:lnTo>
                    <a:pt x="1468" y="783"/>
                  </a:lnTo>
                  <a:lnTo>
                    <a:pt x="1450" y="770"/>
                  </a:lnTo>
                  <a:lnTo>
                    <a:pt x="1430" y="753"/>
                  </a:lnTo>
                  <a:lnTo>
                    <a:pt x="1412" y="738"/>
                  </a:lnTo>
                  <a:lnTo>
                    <a:pt x="1393" y="722"/>
                  </a:lnTo>
                  <a:lnTo>
                    <a:pt x="1378" y="705"/>
                  </a:lnTo>
                  <a:lnTo>
                    <a:pt x="1361" y="688"/>
                  </a:lnTo>
                  <a:lnTo>
                    <a:pt x="1348" y="671"/>
                  </a:lnTo>
                  <a:lnTo>
                    <a:pt x="1334" y="654"/>
                  </a:lnTo>
                  <a:lnTo>
                    <a:pt x="1323" y="637"/>
                  </a:lnTo>
                  <a:lnTo>
                    <a:pt x="1323" y="612"/>
                  </a:lnTo>
                  <a:lnTo>
                    <a:pt x="1321" y="589"/>
                  </a:lnTo>
                  <a:lnTo>
                    <a:pt x="1315" y="568"/>
                  </a:lnTo>
                  <a:lnTo>
                    <a:pt x="1310" y="549"/>
                  </a:lnTo>
                  <a:lnTo>
                    <a:pt x="1298" y="530"/>
                  </a:lnTo>
                  <a:lnTo>
                    <a:pt x="1287" y="515"/>
                  </a:lnTo>
                  <a:lnTo>
                    <a:pt x="1272" y="502"/>
                  </a:lnTo>
                  <a:lnTo>
                    <a:pt x="1258" y="491"/>
                  </a:lnTo>
                  <a:lnTo>
                    <a:pt x="1239" y="481"/>
                  </a:lnTo>
                  <a:lnTo>
                    <a:pt x="1220" y="473"/>
                  </a:lnTo>
                  <a:lnTo>
                    <a:pt x="1199" y="468"/>
                  </a:lnTo>
                  <a:lnTo>
                    <a:pt x="1180" y="468"/>
                  </a:lnTo>
                  <a:lnTo>
                    <a:pt x="1160" y="468"/>
                  </a:lnTo>
                  <a:lnTo>
                    <a:pt x="1139" y="473"/>
                  </a:lnTo>
                  <a:lnTo>
                    <a:pt x="1120" y="481"/>
                  </a:lnTo>
                  <a:lnTo>
                    <a:pt x="1099" y="491"/>
                  </a:lnTo>
                  <a:lnTo>
                    <a:pt x="1036" y="498"/>
                  </a:lnTo>
                  <a:lnTo>
                    <a:pt x="975" y="513"/>
                  </a:lnTo>
                  <a:lnTo>
                    <a:pt x="916" y="534"/>
                  </a:lnTo>
                  <a:lnTo>
                    <a:pt x="863" y="565"/>
                  </a:lnTo>
                  <a:lnTo>
                    <a:pt x="812" y="597"/>
                  </a:lnTo>
                  <a:lnTo>
                    <a:pt x="762" y="637"/>
                  </a:lnTo>
                  <a:lnTo>
                    <a:pt x="718" y="683"/>
                  </a:lnTo>
                  <a:lnTo>
                    <a:pt x="680" y="732"/>
                  </a:lnTo>
                  <a:lnTo>
                    <a:pt x="644" y="781"/>
                  </a:lnTo>
                  <a:lnTo>
                    <a:pt x="616" y="837"/>
                  </a:lnTo>
                  <a:lnTo>
                    <a:pt x="591" y="894"/>
                  </a:lnTo>
                  <a:lnTo>
                    <a:pt x="572" y="954"/>
                  </a:lnTo>
                  <a:lnTo>
                    <a:pt x="559" y="1013"/>
                  </a:lnTo>
                  <a:lnTo>
                    <a:pt x="553" y="1078"/>
                  </a:lnTo>
                  <a:lnTo>
                    <a:pt x="553" y="1143"/>
                  </a:lnTo>
                  <a:lnTo>
                    <a:pt x="562" y="1207"/>
                  </a:lnTo>
                  <a:lnTo>
                    <a:pt x="559" y="1241"/>
                  </a:lnTo>
                  <a:lnTo>
                    <a:pt x="561" y="1276"/>
                  </a:lnTo>
                  <a:lnTo>
                    <a:pt x="561" y="1310"/>
                  </a:lnTo>
                  <a:lnTo>
                    <a:pt x="562" y="1346"/>
                  </a:lnTo>
                  <a:lnTo>
                    <a:pt x="566" y="1380"/>
                  </a:lnTo>
                  <a:lnTo>
                    <a:pt x="570" y="1414"/>
                  </a:lnTo>
                  <a:lnTo>
                    <a:pt x="574" y="1449"/>
                  </a:lnTo>
                  <a:lnTo>
                    <a:pt x="578" y="1485"/>
                  </a:lnTo>
                  <a:lnTo>
                    <a:pt x="580" y="1517"/>
                  </a:lnTo>
                  <a:lnTo>
                    <a:pt x="582" y="1551"/>
                  </a:lnTo>
                  <a:lnTo>
                    <a:pt x="583" y="1584"/>
                  </a:lnTo>
                  <a:lnTo>
                    <a:pt x="585" y="1618"/>
                  </a:lnTo>
                  <a:lnTo>
                    <a:pt x="582" y="1650"/>
                  </a:lnTo>
                  <a:lnTo>
                    <a:pt x="580" y="1681"/>
                  </a:lnTo>
                  <a:lnTo>
                    <a:pt x="574" y="1713"/>
                  </a:lnTo>
                  <a:lnTo>
                    <a:pt x="568" y="1747"/>
                  </a:lnTo>
                  <a:lnTo>
                    <a:pt x="536" y="1768"/>
                  </a:lnTo>
                  <a:lnTo>
                    <a:pt x="505" y="1791"/>
                  </a:lnTo>
                  <a:lnTo>
                    <a:pt x="473" y="1812"/>
                  </a:lnTo>
                  <a:lnTo>
                    <a:pt x="443" y="1835"/>
                  </a:lnTo>
                  <a:lnTo>
                    <a:pt x="408" y="1856"/>
                  </a:lnTo>
                  <a:lnTo>
                    <a:pt x="376" y="1880"/>
                  </a:lnTo>
                  <a:lnTo>
                    <a:pt x="344" y="1903"/>
                  </a:lnTo>
                  <a:lnTo>
                    <a:pt x="312" y="1928"/>
                  </a:lnTo>
                  <a:lnTo>
                    <a:pt x="281" y="1951"/>
                  </a:lnTo>
                  <a:lnTo>
                    <a:pt x="249" y="1973"/>
                  </a:lnTo>
                  <a:lnTo>
                    <a:pt x="216" y="1998"/>
                  </a:lnTo>
                  <a:lnTo>
                    <a:pt x="188" y="2023"/>
                  </a:lnTo>
                  <a:lnTo>
                    <a:pt x="158" y="2048"/>
                  </a:lnTo>
                  <a:lnTo>
                    <a:pt x="131" y="2074"/>
                  </a:lnTo>
                  <a:lnTo>
                    <a:pt x="102" y="2103"/>
                  </a:lnTo>
                  <a:lnTo>
                    <a:pt x="80" y="2129"/>
                  </a:lnTo>
                  <a:lnTo>
                    <a:pt x="68" y="2120"/>
                  </a:lnTo>
                  <a:lnTo>
                    <a:pt x="62" y="2110"/>
                  </a:lnTo>
                  <a:lnTo>
                    <a:pt x="57" y="2101"/>
                  </a:lnTo>
                  <a:lnTo>
                    <a:pt x="53" y="2091"/>
                  </a:lnTo>
                  <a:lnTo>
                    <a:pt x="49" y="2080"/>
                  </a:lnTo>
                  <a:lnTo>
                    <a:pt x="49" y="2070"/>
                  </a:lnTo>
                  <a:lnTo>
                    <a:pt x="49" y="2059"/>
                  </a:lnTo>
                  <a:lnTo>
                    <a:pt x="49" y="2049"/>
                  </a:lnTo>
                  <a:lnTo>
                    <a:pt x="49" y="2038"/>
                  </a:lnTo>
                  <a:lnTo>
                    <a:pt x="49" y="2027"/>
                  </a:lnTo>
                  <a:lnTo>
                    <a:pt x="49" y="2013"/>
                  </a:lnTo>
                  <a:lnTo>
                    <a:pt x="49" y="2002"/>
                  </a:lnTo>
                  <a:lnTo>
                    <a:pt x="45" y="1991"/>
                  </a:lnTo>
                  <a:lnTo>
                    <a:pt x="43" y="1977"/>
                  </a:lnTo>
                  <a:lnTo>
                    <a:pt x="40" y="1966"/>
                  </a:lnTo>
                  <a:lnTo>
                    <a:pt x="34" y="1954"/>
                  </a:lnTo>
                  <a:lnTo>
                    <a:pt x="32" y="1897"/>
                  </a:lnTo>
                  <a:lnTo>
                    <a:pt x="28" y="1838"/>
                  </a:lnTo>
                  <a:lnTo>
                    <a:pt x="24" y="1780"/>
                  </a:lnTo>
                  <a:lnTo>
                    <a:pt x="23" y="1722"/>
                  </a:lnTo>
                  <a:lnTo>
                    <a:pt x="17" y="1664"/>
                  </a:lnTo>
                  <a:lnTo>
                    <a:pt x="15" y="1607"/>
                  </a:lnTo>
                  <a:lnTo>
                    <a:pt x="13" y="1548"/>
                  </a:lnTo>
                  <a:lnTo>
                    <a:pt x="9" y="1491"/>
                  </a:lnTo>
                  <a:lnTo>
                    <a:pt x="5" y="1432"/>
                  </a:lnTo>
                  <a:lnTo>
                    <a:pt x="4" y="1375"/>
                  </a:lnTo>
                  <a:lnTo>
                    <a:pt x="2" y="1316"/>
                  </a:lnTo>
                  <a:lnTo>
                    <a:pt x="2" y="1260"/>
                  </a:lnTo>
                  <a:lnTo>
                    <a:pt x="0" y="1202"/>
                  </a:lnTo>
                  <a:lnTo>
                    <a:pt x="2" y="1145"/>
                  </a:lnTo>
                  <a:lnTo>
                    <a:pt x="5" y="1089"/>
                  </a:lnTo>
                  <a:lnTo>
                    <a:pt x="9" y="1034"/>
                  </a:lnTo>
                  <a:lnTo>
                    <a:pt x="32" y="1013"/>
                  </a:lnTo>
                  <a:lnTo>
                    <a:pt x="57" y="996"/>
                  </a:lnTo>
                  <a:lnTo>
                    <a:pt x="80" y="977"/>
                  </a:lnTo>
                  <a:lnTo>
                    <a:pt x="106" y="960"/>
                  </a:lnTo>
                  <a:lnTo>
                    <a:pt x="131" y="943"/>
                  </a:lnTo>
                  <a:lnTo>
                    <a:pt x="156" y="928"/>
                  </a:lnTo>
                  <a:lnTo>
                    <a:pt x="182" y="911"/>
                  </a:lnTo>
                  <a:lnTo>
                    <a:pt x="209" y="897"/>
                  </a:lnTo>
                  <a:lnTo>
                    <a:pt x="232" y="880"/>
                  </a:lnTo>
                  <a:lnTo>
                    <a:pt x="258" y="865"/>
                  </a:lnTo>
                  <a:lnTo>
                    <a:pt x="283" y="848"/>
                  </a:lnTo>
                  <a:lnTo>
                    <a:pt x="310" y="833"/>
                  </a:lnTo>
                  <a:lnTo>
                    <a:pt x="334" y="816"/>
                  </a:lnTo>
                  <a:lnTo>
                    <a:pt x="361" y="799"/>
                  </a:lnTo>
                  <a:lnTo>
                    <a:pt x="386" y="781"/>
                  </a:lnTo>
                  <a:lnTo>
                    <a:pt x="412" y="764"/>
                  </a:lnTo>
                  <a:lnTo>
                    <a:pt x="450" y="740"/>
                  </a:lnTo>
                  <a:lnTo>
                    <a:pt x="486" y="715"/>
                  </a:lnTo>
                  <a:lnTo>
                    <a:pt x="524" y="690"/>
                  </a:lnTo>
                  <a:lnTo>
                    <a:pt x="562" y="664"/>
                  </a:lnTo>
                  <a:lnTo>
                    <a:pt x="601" y="637"/>
                  </a:lnTo>
                  <a:lnTo>
                    <a:pt x="639" y="612"/>
                  </a:lnTo>
                  <a:lnTo>
                    <a:pt x="677" y="586"/>
                  </a:lnTo>
                  <a:lnTo>
                    <a:pt x="715" y="561"/>
                  </a:lnTo>
                  <a:lnTo>
                    <a:pt x="751" y="534"/>
                  </a:lnTo>
                  <a:lnTo>
                    <a:pt x="791" y="508"/>
                  </a:lnTo>
                  <a:lnTo>
                    <a:pt x="827" y="483"/>
                  </a:lnTo>
                  <a:lnTo>
                    <a:pt x="865" y="458"/>
                  </a:lnTo>
                  <a:lnTo>
                    <a:pt x="903" y="435"/>
                  </a:lnTo>
                  <a:lnTo>
                    <a:pt x="941" y="414"/>
                  </a:lnTo>
                  <a:lnTo>
                    <a:pt x="979" y="392"/>
                  </a:lnTo>
                  <a:lnTo>
                    <a:pt x="1017" y="373"/>
                  </a:lnTo>
                  <a:lnTo>
                    <a:pt x="1040" y="350"/>
                  </a:lnTo>
                  <a:lnTo>
                    <a:pt x="1066" y="329"/>
                  </a:lnTo>
                  <a:lnTo>
                    <a:pt x="1089" y="310"/>
                  </a:lnTo>
                  <a:lnTo>
                    <a:pt x="1118" y="293"/>
                  </a:lnTo>
                  <a:lnTo>
                    <a:pt x="1142" y="274"/>
                  </a:lnTo>
                  <a:lnTo>
                    <a:pt x="1169" y="257"/>
                  </a:lnTo>
                  <a:lnTo>
                    <a:pt x="1198" y="241"/>
                  </a:lnTo>
                  <a:lnTo>
                    <a:pt x="1226" y="226"/>
                  </a:lnTo>
                  <a:lnTo>
                    <a:pt x="1253" y="207"/>
                  </a:lnTo>
                  <a:lnTo>
                    <a:pt x="1281" y="192"/>
                  </a:lnTo>
                  <a:lnTo>
                    <a:pt x="1308" y="177"/>
                  </a:lnTo>
                  <a:lnTo>
                    <a:pt x="1334" y="160"/>
                  </a:lnTo>
                  <a:lnTo>
                    <a:pt x="1361" y="143"/>
                  </a:lnTo>
                  <a:lnTo>
                    <a:pt x="1388" y="126"/>
                  </a:lnTo>
                  <a:lnTo>
                    <a:pt x="1414" y="107"/>
                  </a:lnTo>
                  <a:lnTo>
                    <a:pt x="1441" y="87"/>
                  </a:lnTo>
                  <a:lnTo>
                    <a:pt x="1441" y="95"/>
                  </a:lnTo>
                  <a:lnTo>
                    <a:pt x="1441" y="101"/>
                  </a:lnTo>
                  <a:lnTo>
                    <a:pt x="1437" y="108"/>
                  </a:lnTo>
                  <a:lnTo>
                    <a:pt x="1433" y="118"/>
                  </a:lnTo>
                  <a:lnTo>
                    <a:pt x="1426" y="124"/>
                  </a:lnTo>
                  <a:lnTo>
                    <a:pt x="1418" y="131"/>
                  </a:lnTo>
                  <a:lnTo>
                    <a:pt x="1410" y="141"/>
                  </a:lnTo>
                  <a:lnTo>
                    <a:pt x="1401" y="148"/>
                  </a:lnTo>
                  <a:lnTo>
                    <a:pt x="1391" y="154"/>
                  </a:lnTo>
                  <a:lnTo>
                    <a:pt x="1382" y="160"/>
                  </a:lnTo>
                  <a:lnTo>
                    <a:pt x="1371" y="167"/>
                  </a:lnTo>
                  <a:lnTo>
                    <a:pt x="1363" y="173"/>
                  </a:lnTo>
                  <a:lnTo>
                    <a:pt x="1353" y="179"/>
                  </a:lnTo>
                  <a:lnTo>
                    <a:pt x="1346" y="184"/>
                  </a:lnTo>
                  <a:lnTo>
                    <a:pt x="1338" y="190"/>
                  </a:lnTo>
                  <a:lnTo>
                    <a:pt x="1336" y="194"/>
                  </a:lnTo>
                  <a:lnTo>
                    <a:pt x="1334" y="200"/>
                  </a:lnTo>
                  <a:lnTo>
                    <a:pt x="1338" y="202"/>
                  </a:lnTo>
                  <a:lnTo>
                    <a:pt x="1344" y="202"/>
                  </a:lnTo>
                  <a:lnTo>
                    <a:pt x="1355" y="202"/>
                  </a:lnTo>
                  <a:lnTo>
                    <a:pt x="1361" y="200"/>
                  </a:lnTo>
                  <a:lnTo>
                    <a:pt x="1367" y="200"/>
                  </a:lnTo>
                  <a:lnTo>
                    <a:pt x="1374" y="198"/>
                  </a:lnTo>
                  <a:lnTo>
                    <a:pt x="1384" y="198"/>
                  </a:lnTo>
                  <a:lnTo>
                    <a:pt x="1397" y="192"/>
                  </a:lnTo>
                  <a:lnTo>
                    <a:pt x="1410" y="184"/>
                  </a:lnTo>
                  <a:lnTo>
                    <a:pt x="1424" y="179"/>
                  </a:lnTo>
                  <a:lnTo>
                    <a:pt x="1437" y="173"/>
                  </a:lnTo>
                  <a:lnTo>
                    <a:pt x="1450" y="165"/>
                  </a:lnTo>
                  <a:lnTo>
                    <a:pt x="1462" y="158"/>
                  </a:lnTo>
                  <a:lnTo>
                    <a:pt x="1473" y="150"/>
                  </a:lnTo>
                  <a:lnTo>
                    <a:pt x="1483" y="143"/>
                  </a:lnTo>
                  <a:lnTo>
                    <a:pt x="1490" y="131"/>
                  </a:lnTo>
                  <a:lnTo>
                    <a:pt x="1500" y="122"/>
                  </a:lnTo>
                  <a:lnTo>
                    <a:pt x="1506" y="110"/>
                  </a:lnTo>
                  <a:lnTo>
                    <a:pt x="1511" y="99"/>
                  </a:lnTo>
                  <a:lnTo>
                    <a:pt x="1513" y="84"/>
                  </a:lnTo>
                  <a:lnTo>
                    <a:pt x="1517" y="70"/>
                  </a:lnTo>
                  <a:lnTo>
                    <a:pt x="1517" y="55"/>
                  </a:lnTo>
                  <a:lnTo>
                    <a:pt x="1519" y="38"/>
                  </a:lnTo>
                  <a:lnTo>
                    <a:pt x="1528" y="27"/>
                  </a:lnTo>
                  <a:lnTo>
                    <a:pt x="1540" y="17"/>
                  </a:lnTo>
                  <a:lnTo>
                    <a:pt x="1551" y="8"/>
                  </a:lnTo>
                  <a:lnTo>
                    <a:pt x="1564" y="0"/>
                  </a:lnTo>
                  <a:close/>
                </a:path>
              </a:pathLst>
            </a:custGeom>
            <a:solidFill>
              <a:srgbClr val="FFE6B3"/>
            </a:solidFill>
            <a:ln w="9525">
              <a:noFill/>
              <a:round/>
              <a:headEnd/>
              <a:tailEnd/>
            </a:ln>
          </p:spPr>
          <p:txBody>
            <a:bodyPr/>
            <a:lstStyle/>
            <a:p>
              <a:endParaRPr lang="fa-IR"/>
            </a:p>
          </p:txBody>
        </p:sp>
        <p:sp>
          <p:nvSpPr>
            <p:cNvPr id="21550" name="Freeform 40"/>
            <p:cNvSpPr>
              <a:spLocks/>
            </p:cNvSpPr>
            <p:nvPr/>
          </p:nvSpPr>
          <p:spPr bwMode="auto">
            <a:xfrm>
              <a:off x="3191" y="2145"/>
              <a:ext cx="46" cy="36"/>
            </a:xfrm>
            <a:custGeom>
              <a:avLst/>
              <a:gdLst>
                <a:gd name="T0" fmla="*/ 2 w 91"/>
                <a:gd name="T1" fmla="*/ 0 h 72"/>
                <a:gd name="T2" fmla="*/ 7 w 91"/>
                <a:gd name="T3" fmla="*/ 5 h 72"/>
                <a:gd name="T4" fmla="*/ 15 w 91"/>
                <a:gd name="T5" fmla="*/ 9 h 72"/>
                <a:gd name="T6" fmla="*/ 25 w 91"/>
                <a:gd name="T7" fmla="*/ 13 h 72"/>
                <a:gd name="T8" fmla="*/ 34 w 91"/>
                <a:gd name="T9" fmla="*/ 17 h 72"/>
                <a:gd name="T10" fmla="*/ 42 w 91"/>
                <a:gd name="T11" fmla="*/ 23 h 72"/>
                <a:gd name="T12" fmla="*/ 51 w 91"/>
                <a:gd name="T13" fmla="*/ 26 h 72"/>
                <a:gd name="T14" fmla="*/ 61 w 91"/>
                <a:gd name="T15" fmla="*/ 32 h 72"/>
                <a:gd name="T16" fmla="*/ 68 w 91"/>
                <a:gd name="T17" fmla="*/ 40 h 72"/>
                <a:gd name="T18" fmla="*/ 74 w 91"/>
                <a:gd name="T19" fmla="*/ 45 h 72"/>
                <a:gd name="T20" fmla="*/ 82 w 91"/>
                <a:gd name="T21" fmla="*/ 53 h 72"/>
                <a:gd name="T22" fmla="*/ 87 w 91"/>
                <a:gd name="T23" fmla="*/ 62 h 72"/>
                <a:gd name="T24" fmla="*/ 91 w 91"/>
                <a:gd name="T25" fmla="*/ 72 h 72"/>
                <a:gd name="T26" fmla="*/ 80 w 91"/>
                <a:gd name="T27" fmla="*/ 68 h 72"/>
                <a:gd name="T28" fmla="*/ 70 w 91"/>
                <a:gd name="T29" fmla="*/ 68 h 72"/>
                <a:gd name="T30" fmla="*/ 61 w 91"/>
                <a:gd name="T31" fmla="*/ 64 h 72"/>
                <a:gd name="T32" fmla="*/ 51 w 91"/>
                <a:gd name="T33" fmla="*/ 62 h 72"/>
                <a:gd name="T34" fmla="*/ 42 w 91"/>
                <a:gd name="T35" fmla="*/ 57 h 72"/>
                <a:gd name="T36" fmla="*/ 34 w 91"/>
                <a:gd name="T37" fmla="*/ 53 h 72"/>
                <a:gd name="T38" fmla="*/ 25 w 91"/>
                <a:gd name="T39" fmla="*/ 47 h 72"/>
                <a:gd name="T40" fmla="*/ 21 w 91"/>
                <a:gd name="T41" fmla="*/ 42 h 72"/>
                <a:gd name="T42" fmla="*/ 9 w 91"/>
                <a:gd name="T43" fmla="*/ 32 h 72"/>
                <a:gd name="T44" fmla="*/ 4 w 91"/>
                <a:gd name="T45" fmla="*/ 23 h 72"/>
                <a:gd name="T46" fmla="*/ 0 w 91"/>
                <a:gd name="T47" fmla="*/ 11 h 72"/>
                <a:gd name="T48" fmla="*/ 2 w 91"/>
                <a:gd name="T49" fmla="*/ 0 h 72"/>
                <a:gd name="T50" fmla="*/ 2 w 91"/>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1"/>
                <a:gd name="T79" fmla="*/ 0 h 72"/>
                <a:gd name="T80" fmla="*/ 91 w 91"/>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1" h="72">
                  <a:moveTo>
                    <a:pt x="2" y="0"/>
                  </a:moveTo>
                  <a:lnTo>
                    <a:pt x="7" y="5"/>
                  </a:lnTo>
                  <a:lnTo>
                    <a:pt x="15" y="9"/>
                  </a:lnTo>
                  <a:lnTo>
                    <a:pt x="25" y="13"/>
                  </a:lnTo>
                  <a:lnTo>
                    <a:pt x="34" y="17"/>
                  </a:lnTo>
                  <a:lnTo>
                    <a:pt x="42" y="23"/>
                  </a:lnTo>
                  <a:lnTo>
                    <a:pt x="51" y="26"/>
                  </a:lnTo>
                  <a:lnTo>
                    <a:pt x="61" y="32"/>
                  </a:lnTo>
                  <a:lnTo>
                    <a:pt x="68" y="40"/>
                  </a:lnTo>
                  <a:lnTo>
                    <a:pt x="74" y="45"/>
                  </a:lnTo>
                  <a:lnTo>
                    <a:pt x="82" y="53"/>
                  </a:lnTo>
                  <a:lnTo>
                    <a:pt x="87" y="62"/>
                  </a:lnTo>
                  <a:lnTo>
                    <a:pt x="91" y="72"/>
                  </a:lnTo>
                  <a:lnTo>
                    <a:pt x="80" y="68"/>
                  </a:lnTo>
                  <a:lnTo>
                    <a:pt x="70" y="68"/>
                  </a:lnTo>
                  <a:lnTo>
                    <a:pt x="61" y="64"/>
                  </a:lnTo>
                  <a:lnTo>
                    <a:pt x="51" y="62"/>
                  </a:lnTo>
                  <a:lnTo>
                    <a:pt x="42" y="57"/>
                  </a:lnTo>
                  <a:lnTo>
                    <a:pt x="34" y="53"/>
                  </a:lnTo>
                  <a:lnTo>
                    <a:pt x="25" y="47"/>
                  </a:lnTo>
                  <a:lnTo>
                    <a:pt x="21" y="42"/>
                  </a:lnTo>
                  <a:lnTo>
                    <a:pt x="9" y="32"/>
                  </a:lnTo>
                  <a:lnTo>
                    <a:pt x="4" y="23"/>
                  </a:lnTo>
                  <a:lnTo>
                    <a:pt x="0" y="11"/>
                  </a:lnTo>
                  <a:lnTo>
                    <a:pt x="2" y="0"/>
                  </a:lnTo>
                  <a:close/>
                </a:path>
              </a:pathLst>
            </a:custGeom>
            <a:solidFill>
              <a:srgbClr val="E08477"/>
            </a:solidFill>
            <a:ln w="9525">
              <a:noFill/>
              <a:round/>
              <a:headEnd/>
              <a:tailEnd/>
            </a:ln>
          </p:spPr>
          <p:txBody>
            <a:bodyPr/>
            <a:lstStyle/>
            <a:p>
              <a:endParaRPr lang="fa-IR"/>
            </a:p>
          </p:txBody>
        </p:sp>
        <p:sp>
          <p:nvSpPr>
            <p:cNvPr id="21551" name="Freeform 41"/>
            <p:cNvSpPr>
              <a:spLocks/>
            </p:cNvSpPr>
            <p:nvPr/>
          </p:nvSpPr>
          <p:spPr bwMode="auto">
            <a:xfrm>
              <a:off x="3807" y="2174"/>
              <a:ext cx="43" cy="50"/>
            </a:xfrm>
            <a:custGeom>
              <a:avLst/>
              <a:gdLst>
                <a:gd name="T0" fmla="*/ 46 w 88"/>
                <a:gd name="T1" fmla="*/ 0 h 99"/>
                <a:gd name="T2" fmla="*/ 57 w 88"/>
                <a:gd name="T3" fmla="*/ 2 h 99"/>
                <a:gd name="T4" fmla="*/ 67 w 88"/>
                <a:gd name="T5" fmla="*/ 3 h 99"/>
                <a:gd name="T6" fmla="*/ 72 w 88"/>
                <a:gd name="T7" fmla="*/ 9 h 99"/>
                <a:gd name="T8" fmla="*/ 80 w 88"/>
                <a:gd name="T9" fmla="*/ 13 h 99"/>
                <a:gd name="T10" fmla="*/ 86 w 88"/>
                <a:gd name="T11" fmla="*/ 22 h 99"/>
                <a:gd name="T12" fmla="*/ 88 w 88"/>
                <a:gd name="T13" fmla="*/ 36 h 99"/>
                <a:gd name="T14" fmla="*/ 86 w 88"/>
                <a:gd name="T15" fmla="*/ 43 h 99"/>
                <a:gd name="T16" fmla="*/ 80 w 88"/>
                <a:gd name="T17" fmla="*/ 53 h 99"/>
                <a:gd name="T18" fmla="*/ 72 w 88"/>
                <a:gd name="T19" fmla="*/ 62 h 99"/>
                <a:gd name="T20" fmla="*/ 65 w 88"/>
                <a:gd name="T21" fmla="*/ 74 h 99"/>
                <a:gd name="T22" fmla="*/ 53 w 88"/>
                <a:gd name="T23" fmla="*/ 80 h 99"/>
                <a:gd name="T24" fmla="*/ 44 w 88"/>
                <a:gd name="T25" fmla="*/ 87 h 99"/>
                <a:gd name="T26" fmla="*/ 30 w 88"/>
                <a:gd name="T27" fmla="*/ 93 h 99"/>
                <a:gd name="T28" fmla="*/ 23 w 88"/>
                <a:gd name="T29" fmla="*/ 99 h 99"/>
                <a:gd name="T30" fmla="*/ 13 w 88"/>
                <a:gd name="T31" fmla="*/ 97 h 99"/>
                <a:gd name="T32" fmla="*/ 8 w 88"/>
                <a:gd name="T33" fmla="*/ 97 h 99"/>
                <a:gd name="T34" fmla="*/ 4 w 88"/>
                <a:gd name="T35" fmla="*/ 93 h 99"/>
                <a:gd name="T36" fmla="*/ 0 w 88"/>
                <a:gd name="T37" fmla="*/ 89 h 99"/>
                <a:gd name="T38" fmla="*/ 0 w 88"/>
                <a:gd name="T39" fmla="*/ 80 h 99"/>
                <a:gd name="T40" fmla="*/ 2 w 88"/>
                <a:gd name="T41" fmla="*/ 72 h 99"/>
                <a:gd name="T42" fmla="*/ 8 w 88"/>
                <a:gd name="T43" fmla="*/ 61 h 99"/>
                <a:gd name="T44" fmla="*/ 17 w 88"/>
                <a:gd name="T45" fmla="*/ 49 h 99"/>
                <a:gd name="T46" fmla="*/ 21 w 88"/>
                <a:gd name="T47" fmla="*/ 42 h 99"/>
                <a:gd name="T48" fmla="*/ 27 w 88"/>
                <a:gd name="T49" fmla="*/ 36 h 99"/>
                <a:gd name="T50" fmla="*/ 29 w 88"/>
                <a:gd name="T51" fmla="*/ 26 h 99"/>
                <a:gd name="T52" fmla="*/ 32 w 88"/>
                <a:gd name="T53" fmla="*/ 21 h 99"/>
                <a:gd name="T54" fmla="*/ 40 w 88"/>
                <a:gd name="T55" fmla="*/ 9 h 99"/>
                <a:gd name="T56" fmla="*/ 46 w 88"/>
                <a:gd name="T57" fmla="*/ 0 h 99"/>
                <a:gd name="T58" fmla="*/ 46 w 88"/>
                <a:gd name="T59" fmla="*/ 0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99"/>
                <a:gd name="T92" fmla="*/ 88 w 88"/>
                <a:gd name="T93" fmla="*/ 99 h 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99">
                  <a:moveTo>
                    <a:pt x="46" y="0"/>
                  </a:moveTo>
                  <a:lnTo>
                    <a:pt x="57" y="2"/>
                  </a:lnTo>
                  <a:lnTo>
                    <a:pt x="67" y="3"/>
                  </a:lnTo>
                  <a:lnTo>
                    <a:pt x="72" y="9"/>
                  </a:lnTo>
                  <a:lnTo>
                    <a:pt x="80" y="13"/>
                  </a:lnTo>
                  <a:lnTo>
                    <a:pt x="86" y="22"/>
                  </a:lnTo>
                  <a:lnTo>
                    <a:pt x="88" y="36"/>
                  </a:lnTo>
                  <a:lnTo>
                    <a:pt x="86" y="43"/>
                  </a:lnTo>
                  <a:lnTo>
                    <a:pt x="80" y="53"/>
                  </a:lnTo>
                  <a:lnTo>
                    <a:pt x="72" y="62"/>
                  </a:lnTo>
                  <a:lnTo>
                    <a:pt x="65" y="74"/>
                  </a:lnTo>
                  <a:lnTo>
                    <a:pt x="53" y="80"/>
                  </a:lnTo>
                  <a:lnTo>
                    <a:pt x="44" y="87"/>
                  </a:lnTo>
                  <a:lnTo>
                    <a:pt x="30" y="93"/>
                  </a:lnTo>
                  <a:lnTo>
                    <a:pt x="23" y="99"/>
                  </a:lnTo>
                  <a:lnTo>
                    <a:pt x="13" y="97"/>
                  </a:lnTo>
                  <a:lnTo>
                    <a:pt x="8" y="97"/>
                  </a:lnTo>
                  <a:lnTo>
                    <a:pt x="4" y="93"/>
                  </a:lnTo>
                  <a:lnTo>
                    <a:pt x="0" y="89"/>
                  </a:lnTo>
                  <a:lnTo>
                    <a:pt x="0" y="80"/>
                  </a:lnTo>
                  <a:lnTo>
                    <a:pt x="2" y="72"/>
                  </a:lnTo>
                  <a:lnTo>
                    <a:pt x="8" y="61"/>
                  </a:lnTo>
                  <a:lnTo>
                    <a:pt x="17" y="49"/>
                  </a:lnTo>
                  <a:lnTo>
                    <a:pt x="21" y="42"/>
                  </a:lnTo>
                  <a:lnTo>
                    <a:pt x="27" y="36"/>
                  </a:lnTo>
                  <a:lnTo>
                    <a:pt x="29" y="26"/>
                  </a:lnTo>
                  <a:lnTo>
                    <a:pt x="32" y="21"/>
                  </a:lnTo>
                  <a:lnTo>
                    <a:pt x="40" y="9"/>
                  </a:lnTo>
                  <a:lnTo>
                    <a:pt x="46" y="0"/>
                  </a:lnTo>
                  <a:close/>
                </a:path>
              </a:pathLst>
            </a:custGeom>
            <a:solidFill>
              <a:srgbClr val="E6E6FF"/>
            </a:solidFill>
            <a:ln w="9525">
              <a:noFill/>
              <a:round/>
              <a:headEnd/>
              <a:tailEnd/>
            </a:ln>
          </p:spPr>
          <p:txBody>
            <a:bodyPr/>
            <a:lstStyle/>
            <a:p>
              <a:endParaRPr lang="fa-IR"/>
            </a:p>
          </p:txBody>
        </p:sp>
        <p:sp>
          <p:nvSpPr>
            <p:cNvPr id="21552" name="Freeform 42"/>
            <p:cNvSpPr>
              <a:spLocks/>
            </p:cNvSpPr>
            <p:nvPr/>
          </p:nvSpPr>
          <p:spPr bwMode="auto">
            <a:xfrm>
              <a:off x="3304" y="2188"/>
              <a:ext cx="114" cy="50"/>
            </a:xfrm>
            <a:custGeom>
              <a:avLst/>
              <a:gdLst>
                <a:gd name="T0" fmla="*/ 188 w 228"/>
                <a:gd name="T1" fmla="*/ 0 h 101"/>
                <a:gd name="T2" fmla="*/ 198 w 228"/>
                <a:gd name="T3" fmla="*/ 0 h 101"/>
                <a:gd name="T4" fmla="*/ 207 w 228"/>
                <a:gd name="T5" fmla="*/ 0 h 101"/>
                <a:gd name="T6" fmla="*/ 217 w 228"/>
                <a:gd name="T7" fmla="*/ 0 h 101"/>
                <a:gd name="T8" fmla="*/ 228 w 228"/>
                <a:gd name="T9" fmla="*/ 0 h 101"/>
                <a:gd name="T10" fmla="*/ 228 w 228"/>
                <a:gd name="T11" fmla="*/ 2 h 101"/>
                <a:gd name="T12" fmla="*/ 228 w 228"/>
                <a:gd name="T13" fmla="*/ 6 h 101"/>
                <a:gd name="T14" fmla="*/ 221 w 228"/>
                <a:gd name="T15" fmla="*/ 10 h 101"/>
                <a:gd name="T16" fmla="*/ 211 w 228"/>
                <a:gd name="T17" fmla="*/ 12 h 101"/>
                <a:gd name="T18" fmla="*/ 204 w 228"/>
                <a:gd name="T19" fmla="*/ 14 h 101"/>
                <a:gd name="T20" fmla="*/ 196 w 228"/>
                <a:gd name="T21" fmla="*/ 17 h 101"/>
                <a:gd name="T22" fmla="*/ 188 w 228"/>
                <a:gd name="T23" fmla="*/ 21 h 101"/>
                <a:gd name="T24" fmla="*/ 181 w 228"/>
                <a:gd name="T25" fmla="*/ 25 h 101"/>
                <a:gd name="T26" fmla="*/ 173 w 228"/>
                <a:gd name="T27" fmla="*/ 29 h 101"/>
                <a:gd name="T28" fmla="*/ 166 w 228"/>
                <a:gd name="T29" fmla="*/ 33 h 101"/>
                <a:gd name="T30" fmla="*/ 158 w 228"/>
                <a:gd name="T31" fmla="*/ 36 h 101"/>
                <a:gd name="T32" fmla="*/ 150 w 228"/>
                <a:gd name="T33" fmla="*/ 40 h 101"/>
                <a:gd name="T34" fmla="*/ 143 w 228"/>
                <a:gd name="T35" fmla="*/ 42 h 101"/>
                <a:gd name="T36" fmla="*/ 135 w 228"/>
                <a:gd name="T37" fmla="*/ 46 h 101"/>
                <a:gd name="T38" fmla="*/ 126 w 228"/>
                <a:gd name="T39" fmla="*/ 50 h 101"/>
                <a:gd name="T40" fmla="*/ 120 w 228"/>
                <a:gd name="T41" fmla="*/ 54 h 101"/>
                <a:gd name="T42" fmla="*/ 112 w 228"/>
                <a:gd name="T43" fmla="*/ 57 h 101"/>
                <a:gd name="T44" fmla="*/ 105 w 228"/>
                <a:gd name="T45" fmla="*/ 61 h 101"/>
                <a:gd name="T46" fmla="*/ 92 w 228"/>
                <a:gd name="T47" fmla="*/ 67 h 101"/>
                <a:gd name="T48" fmla="*/ 78 w 228"/>
                <a:gd name="T49" fmla="*/ 73 h 101"/>
                <a:gd name="T50" fmla="*/ 65 w 228"/>
                <a:gd name="T51" fmla="*/ 76 h 101"/>
                <a:gd name="T52" fmla="*/ 53 w 228"/>
                <a:gd name="T53" fmla="*/ 82 h 101"/>
                <a:gd name="T54" fmla="*/ 38 w 228"/>
                <a:gd name="T55" fmla="*/ 86 h 101"/>
                <a:gd name="T56" fmla="*/ 27 w 228"/>
                <a:gd name="T57" fmla="*/ 92 h 101"/>
                <a:gd name="T58" fmla="*/ 12 w 228"/>
                <a:gd name="T59" fmla="*/ 95 h 101"/>
                <a:gd name="T60" fmla="*/ 0 w 228"/>
                <a:gd name="T61" fmla="*/ 101 h 101"/>
                <a:gd name="T62" fmla="*/ 8 w 228"/>
                <a:gd name="T63" fmla="*/ 93 h 101"/>
                <a:gd name="T64" fmla="*/ 17 w 228"/>
                <a:gd name="T65" fmla="*/ 86 h 101"/>
                <a:gd name="T66" fmla="*/ 27 w 228"/>
                <a:gd name="T67" fmla="*/ 80 h 101"/>
                <a:gd name="T68" fmla="*/ 36 w 228"/>
                <a:gd name="T69" fmla="*/ 74 h 101"/>
                <a:gd name="T70" fmla="*/ 46 w 228"/>
                <a:gd name="T71" fmla="*/ 69 h 101"/>
                <a:gd name="T72" fmla="*/ 57 w 228"/>
                <a:gd name="T73" fmla="*/ 63 h 101"/>
                <a:gd name="T74" fmla="*/ 69 w 228"/>
                <a:gd name="T75" fmla="*/ 59 h 101"/>
                <a:gd name="T76" fmla="*/ 78 w 228"/>
                <a:gd name="T77" fmla="*/ 55 h 101"/>
                <a:gd name="T78" fmla="*/ 92 w 228"/>
                <a:gd name="T79" fmla="*/ 48 h 101"/>
                <a:gd name="T80" fmla="*/ 105 w 228"/>
                <a:gd name="T81" fmla="*/ 42 h 101"/>
                <a:gd name="T82" fmla="*/ 112 w 228"/>
                <a:gd name="T83" fmla="*/ 38 h 101"/>
                <a:gd name="T84" fmla="*/ 120 w 228"/>
                <a:gd name="T85" fmla="*/ 36 h 101"/>
                <a:gd name="T86" fmla="*/ 126 w 228"/>
                <a:gd name="T87" fmla="*/ 33 h 101"/>
                <a:gd name="T88" fmla="*/ 135 w 228"/>
                <a:gd name="T89" fmla="*/ 31 h 101"/>
                <a:gd name="T90" fmla="*/ 149 w 228"/>
                <a:gd name="T91" fmla="*/ 23 h 101"/>
                <a:gd name="T92" fmla="*/ 162 w 228"/>
                <a:gd name="T93" fmla="*/ 17 h 101"/>
                <a:gd name="T94" fmla="*/ 175 w 228"/>
                <a:gd name="T95" fmla="*/ 8 h 101"/>
                <a:gd name="T96" fmla="*/ 188 w 228"/>
                <a:gd name="T97" fmla="*/ 0 h 101"/>
                <a:gd name="T98" fmla="*/ 188 w 228"/>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8"/>
                <a:gd name="T151" fmla="*/ 0 h 101"/>
                <a:gd name="T152" fmla="*/ 228 w 228"/>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8" h="101">
                  <a:moveTo>
                    <a:pt x="188" y="0"/>
                  </a:moveTo>
                  <a:lnTo>
                    <a:pt x="198" y="0"/>
                  </a:lnTo>
                  <a:lnTo>
                    <a:pt x="207" y="0"/>
                  </a:lnTo>
                  <a:lnTo>
                    <a:pt x="217" y="0"/>
                  </a:lnTo>
                  <a:lnTo>
                    <a:pt x="228" y="0"/>
                  </a:lnTo>
                  <a:lnTo>
                    <a:pt x="228" y="2"/>
                  </a:lnTo>
                  <a:lnTo>
                    <a:pt x="228" y="6"/>
                  </a:lnTo>
                  <a:lnTo>
                    <a:pt x="221" y="10"/>
                  </a:lnTo>
                  <a:lnTo>
                    <a:pt x="211" y="12"/>
                  </a:lnTo>
                  <a:lnTo>
                    <a:pt x="204" y="14"/>
                  </a:lnTo>
                  <a:lnTo>
                    <a:pt x="196" y="17"/>
                  </a:lnTo>
                  <a:lnTo>
                    <a:pt x="188" y="21"/>
                  </a:lnTo>
                  <a:lnTo>
                    <a:pt x="181" y="25"/>
                  </a:lnTo>
                  <a:lnTo>
                    <a:pt x="173" y="29"/>
                  </a:lnTo>
                  <a:lnTo>
                    <a:pt x="166" y="33"/>
                  </a:lnTo>
                  <a:lnTo>
                    <a:pt x="158" y="36"/>
                  </a:lnTo>
                  <a:lnTo>
                    <a:pt x="150" y="40"/>
                  </a:lnTo>
                  <a:lnTo>
                    <a:pt x="143" y="42"/>
                  </a:lnTo>
                  <a:lnTo>
                    <a:pt x="135" y="46"/>
                  </a:lnTo>
                  <a:lnTo>
                    <a:pt x="126" y="50"/>
                  </a:lnTo>
                  <a:lnTo>
                    <a:pt x="120" y="54"/>
                  </a:lnTo>
                  <a:lnTo>
                    <a:pt x="112" y="57"/>
                  </a:lnTo>
                  <a:lnTo>
                    <a:pt x="105" y="61"/>
                  </a:lnTo>
                  <a:lnTo>
                    <a:pt x="92" y="67"/>
                  </a:lnTo>
                  <a:lnTo>
                    <a:pt x="78" y="73"/>
                  </a:lnTo>
                  <a:lnTo>
                    <a:pt x="65" y="76"/>
                  </a:lnTo>
                  <a:lnTo>
                    <a:pt x="53" y="82"/>
                  </a:lnTo>
                  <a:lnTo>
                    <a:pt x="38" y="86"/>
                  </a:lnTo>
                  <a:lnTo>
                    <a:pt x="27" y="92"/>
                  </a:lnTo>
                  <a:lnTo>
                    <a:pt x="12" y="95"/>
                  </a:lnTo>
                  <a:lnTo>
                    <a:pt x="0" y="101"/>
                  </a:lnTo>
                  <a:lnTo>
                    <a:pt x="8" y="93"/>
                  </a:lnTo>
                  <a:lnTo>
                    <a:pt x="17" y="86"/>
                  </a:lnTo>
                  <a:lnTo>
                    <a:pt x="27" y="80"/>
                  </a:lnTo>
                  <a:lnTo>
                    <a:pt x="36" y="74"/>
                  </a:lnTo>
                  <a:lnTo>
                    <a:pt x="46" y="69"/>
                  </a:lnTo>
                  <a:lnTo>
                    <a:pt x="57" y="63"/>
                  </a:lnTo>
                  <a:lnTo>
                    <a:pt x="69" y="59"/>
                  </a:lnTo>
                  <a:lnTo>
                    <a:pt x="78" y="55"/>
                  </a:lnTo>
                  <a:lnTo>
                    <a:pt x="92" y="48"/>
                  </a:lnTo>
                  <a:lnTo>
                    <a:pt x="105" y="42"/>
                  </a:lnTo>
                  <a:lnTo>
                    <a:pt x="112" y="38"/>
                  </a:lnTo>
                  <a:lnTo>
                    <a:pt x="120" y="36"/>
                  </a:lnTo>
                  <a:lnTo>
                    <a:pt x="126" y="33"/>
                  </a:lnTo>
                  <a:lnTo>
                    <a:pt x="135" y="31"/>
                  </a:lnTo>
                  <a:lnTo>
                    <a:pt x="149" y="23"/>
                  </a:lnTo>
                  <a:lnTo>
                    <a:pt x="162" y="17"/>
                  </a:lnTo>
                  <a:lnTo>
                    <a:pt x="175" y="8"/>
                  </a:lnTo>
                  <a:lnTo>
                    <a:pt x="188" y="0"/>
                  </a:lnTo>
                  <a:close/>
                </a:path>
              </a:pathLst>
            </a:custGeom>
            <a:solidFill>
              <a:srgbClr val="000000"/>
            </a:solidFill>
            <a:ln w="9525">
              <a:noFill/>
              <a:round/>
              <a:headEnd/>
              <a:tailEnd/>
            </a:ln>
          </p:spPr>
          <p:txBody>
            <a:bodyPr/>
            <a:lstStyle/>
            <a:p>
              <a:endParaRPr lang="fa-IR"/>
            </a:p>
          </p:txBody>
        </p:sp>
        <p:sp>
          <p:nvSpPr>
            <p:cNvPr id="21553" name="Freeform 43"/>
            <p:cNvSpPr>
              <a:spLocks/>
            </p:cNvSpPr>
            <p:nvPr/>
          </p:nvSpPr>
          <p:spPr bwMode="auto">
            <a:xfrm>
              <a:off x="3836" y="2202"/>
              <a:ext cx="100" cy="70"/>
            </a:xfrm>
            <a:custGeom>
              <a:avLst/>
              <a:gdLst>
                <a:gd name="T0" fmla="*/ 87 w 200"/>
                <a:gd name="T1" fmla="*/ 0 h 140"/>
                <a:gd name="T2" fmla="*/ 99 w 200"/>
                <a:gd name="T3" fmla="*/ 2 h 140"/>
                <a:gd name="T4" fmla="*/ 110 w 200"/>
                <a:gd name="T5" fmla="*/ 7 h 140"/>
                <a:gd name="T6" fmla="*/ 118 w 200"/>
                <a:gd name="T7" fmla="*/ 15 h 140"/>
                <a:gd name="T8" fmla="*/ 129 w 200"/>
                <a:gd name="T9" fmla="*/ 23 h 140"/>
                <a:gd name="T10" fmla="*/ 137 w 200"/>
                <a:gd name="T11" fmla="*/ 30 h 140"/>
                <a:gd name="T12" fmla="*/ 146 w 200"/>
                <a:gd name="T13" fmla="*/ 40 h 140"/>
                <a:gd name="T14" fmla="*/ 154 w 200"/>
                <a:gd name="T15" fmla="*/ 51 h 140"/>
                <a:gd name="T16" fmla="*/ 162 w 200"/>
                <a:gd name="T17" fmla="*/ 61 h 140"/>
                <a:gd name="T18" fmla="*/ 169 w 200"/>
                <a:gd name="T19" fmla="*/ 70 h 140"/>
                <a:gd name="T20" fmla="*/ 177 w 200"/>
                <a:gd name="T21" fmla="*/ 82 h 140"/>
                <a:gd name="T22" fmla="*/ 186 w 200"/>
                <a:gd name="T23" fmla="*/ 89 h 140"/>
                <a:gd name="T24" fmla="*/ 200 w 200"/>
                <a:gd name="T25" fmla="*/ 97 h 140"/>
                <a:gd name="T26" fmla="*/ 184 w 200"/>
                <a:gd name="T27" fmla="*/ 97 h 140"/>
                <a:gd name="T28" fmla="*/ 173 w 200"/>
                <a:gd name="T29" fmla="*/ 95 h 140"/>
                <a:gd name="T30" fmla="*/ 158 w 200"/>
                <a:gd name="T31" fmla="*/ 89 h 140"/>
                <a:gd name="T32" fmla="*/ 146 w 200"/>
                <a:gd name="T33" fmla="*/ 85 h 140"/>
                <a:gd name="T34" fmla="*/ 133 w 200"/>
                <a:gd name="T35" fmla="*/ 80 h 140"/>
                <a:gd name="T36" fmla="*/ 120 w 200"/>
                <a:gd name="T37" fmla="*/ 78 h 140"/>
                <a:gd name="T38" fmla="*/ 112 w 200"/>
                <a:gd name="T39" fmla="*/ 76 h 140"/>
                <a:gd name="T40" fmla="*/ 106 w 200"/>
                <a:gd name="T41" fmla="*/ 76 h 140"/>
                <a:gd name="T42" fmla="*/ 97 w 200"/>
                <a:gd name="T43" fmla="*/ 76 h 140"/>
                <a:gd name="T44" fmla="*/ 91 w 200"/>
                <a:gd name="T45" fmla="*/ 78 h 140"/>
                <a:gd name="T46" fmla="*/ 99 w 200"/>
                <a:gd name="T47" fmla="*/ 83 h 140"/>
                <a:gd name="T48" fmla="*/ 105 w 200"/>
                <a:gd name="T49" fmla="*/ 91 h 140"/>
                <a:gd name="T50" fmla="*/ 106 w 200"/>
                <a:gd name="T51" fmla="*/ 97 h 140"/>
                <a:gd name="T52" fmla="*/ 110 w 200"/>
                <a:gd name="T53" fmla="*/ 106 h 140"/>
                <a:gd name="T54" fmla="*/ 112 w 200"/>
                <a:gd name="T55" fmla="*/ 114 h 140"/>
                <a:gd name="T56" fmla="*/ 114 w 200"/>
                <a:gd name="T57" fmla="*/ 123 h 140"/>
                <a:gd name="T58" fmla="*/ 118 w 200"/>
                <a:gd name="T59" fmla="*/ 133 h 140"/>
                <a:gd name="T60" fmla="*/ 127 w 200"/>
                <a:gd name="T61" fmla="*/ 140 h 140"/>
                <a:gd name="T62" fmla="*/ 118 w 200"/>
                <a:gd name="T63" fmla="*/ 139 h 140"/>
                <a:gd name="T64" fmla="*/ 110 w 200"/>
                <a:gd name="T65" fmla="*/ 137 h 140"/>
                <a:gd name="T66" fmla="*/ 103 w 200"/>
                <a:gd name="T67" fmla="*/ 135 h 140"/>
                <a:gd name="T68" fmla="*/ 95 w 200"/>
                <a:gd name="T69" fmla="*/ 133 h 140"/>
                <a:gd name="T70" fmla="*/ 87 w 200"/>
                <a:gd name="T71" fmla="*/ 129 h 140"/>
                <a:gd name="T72" fmla="*/ 78 w 200"/>
                <a:gd name="T73" fmla="*/ 125 h 140"/>
                <a:gd name="T74" fmla="*/ 70 w 200"/>
                <a:gd name="T75" fmla="*/ 120 h 140"/>
                <a:gd name="T76" fmla="*/ 63 w 200"/>
                <a:gd name="T77" fmla="*/ 116 h 140"/>
                <a:gd name="T78" fmla="*/ 53 w 200"/>
                <a:gd name="T79" fmla="*/ 110 h 140"/>
                <a:gd name="T80" fmla="*/ 46 w 200"/>
                <a:gd name="T81" fmla="*/ 104 h 140"/>
                <a:gd name="T82" fmla="*/ 38 w 200"/>
                <a:gd name="T83" fmla="*/ 99 h 140"/>
                <a:gd name="T84" fmla="*/ 29 w 200"/>
                <a:gd name="T85" fmla="*/ 93 h 140"/>
                <a:gd name="T86" fmla="*/ 21 w 200"/>
                <a:gd name="T87" fmla="*/ 87 h 140"/>
                <a:gd name="T88" fmla="*/ 13 w 200"/>
                <a:gd name="T89" fmla="*/ 83 h 140"/>
                <a:gd name="T90" fmla="*/ 8 w 200"/>
                <a:gd name="T91" fmla="*/ 78 h 140"/>
                <a:gd name="T92" fmla="*/ 0 w 200"/>
                <a:gd name="T93" fmla="*/ 74 h 140"/>
                <a:gd name="T94" fmla="*/ 8 w 200"/>
                <a:gd name="T95" fmla="*/ 64 h 140"/>
                <a:gd name="T96" fmla="*/ 15 w 200"/>
                <a:gd name="T97" fmla="*/ 59 h 140"/>
                <a:gd name="T98" fmla="*/ 27 w 200"/>
                <a:gd name="T99" fmla="*/ 55 h 140"/>
                <a:gd name="T100" fmla="*/ 38 w 200"/>
                <a:gd name="T101" fmla="*/ 55 h 140"/>
                <a:gd name="T102" fmla="*/ 38 w 200"/>
                <a:gd name="T103" fmla="*/ 49 h 140"/>
                <a:gd name="T104" fmla="*/ 36 w 200"/>
                <a:gd name="T105" fmla="*/ 45 h 140"/>
                <a:gd name="T106" fmla="*/ 44 w 200"/>
                <a:gd name="T107" fmla="*/ 40 h 140"/>
                <a:gd name="T108" fmla="*/ 49 w 200"/>
                <a:gd name="T109" fmla="*/ 36 h 140"/>
                <a:gd name="T110" fmla="*/ 55 w 200"/>
                <a:gd name="T111" fmla="*/ 28 h 140"/>
                <a:gd name="T112" fmla="*/ 61 w 200"/>
                <a:gd name="T113" fmla="*/ 23 h 140"/>
                <a:gd name="T114" fmla="*/ 67 w 200"/>
                <a:gd name="T115" fmla="*/ 15 h 140"/>
                <a:gd name="T116" fmla="*/ 72 w 200"/>
                <a:gd name="T117" fmla="*/ 7 h 140"/>
                <a:gd name="T118" fmla="*/ 78 w 200"/>
                <a:gd name="T119" fmla="*/ 2 h 140"/>
                <a:gd name="T120" fmla="*/ 87 w 200"/>
                <a:gd name="T121" fmla="*/ 0 h 140"/>
                <a:gd name="T122" fmla="*/ 87 w 200"/>
                <a:gd name="T123" fmla="*/ 0 h 1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
                <a:gd name="T187" fmla="*/ 0 h 140"/>
                <a:gd name="T188" fmla="*/ 200 w 200"/>
                <a:gd name="T189" fmla="*/ 140 h 1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 h="140">
                  <a:moveTo>
                    <a:pt x="87" y="0"/>
                  </a:moveTo>
                  <a:lnTo>
                    <a:pt x="99" y="2"/>
                  </a:lnTo>
                  <a:lnTo>
                    <a:pt x="110" y="7"/>
                  </a:lnTo>
                  <a:lnTo>
                    <a:pt x="118" y="15"/>
                  </a:lnTo>
                  <a:lnTo>
                    <a:pt x="129" y="23"/>
                  </a:lnTo>
                  <a:lnTo>
                    <a:pt x="137" y="30"/>
                  </a:lnTo>
                  <a:lnTo>
                    <a:pt x="146" y="40"/>
                  </a:lnTo>
                  <a:lnTo>
                    <a:pt x="154" y="51"/>
                  </a:lnTo>
                  <a:lnTo>
                    <a:pt x="162" y="61"/>
                  </a:lnTo>
                  <a:lnTo>
                    <a:pt x="169" y="70"/>
                  </a:lnTo>
                  <a:lnTo>
                    <a:pt x="177" y="82"/>
                  </a:lnTo>
                  <a:lnTo>
                    <a:pt x="186" y="89"/>
                  </a:lnTo>
                  <a:lnTo>
                    <a:pt x="200" y="97"/>
                  </a:lnTo>
                  <a:lnTo>
                    <a:pt x="184" y="97"/>
                  </a:lnTo>
                  <a:lnTo>
                    <a:pt x="173" y="95"/>
                  </a:lnTo>
                  <a:lnTo>
                    <a:pt x="158" y="89"/>
                  </a:lnTo>
                  <a:lnTo>
                    <a:pt x="146" y="85"/>
                  </a:lnTo>
                  <a:lnTo>
                    <a:pt x="133" y="80"/>
                  </a:lnTo>
                  <a:lnTo>
                    <a:pt x="120" y="78"/>
                  </a:lnTo>
                  <a:lnTo>
                    <a:pt x="112" y="76"/>
                  </a:lnTo>
                  <a:lnTo>
                    <a:pt x="106" y="76"/>
                  </a:lnTo>
                  <a:lnTo>
                    <a:pt x="97" y="76"/>
                  </a:lnTo>
                  <a:lnTo>
                    <a:pt x="91" y="78"/>
                  </a:lnTo>
                  <a:lnTo>
                    <a:pt x="99" y="83"/>
                  </a:lnTo>
                  <a:lnTo>
                    <a:pt x="105" y="91"/>
                  </a:lnTo>
                  <a:lnTo>
                    <a:pt x="106" y="97"/>
                  </a:lnTo>
                  <a:lnTo>
                    <a:pt x="110" y="106"/>
                  </a:lnTo>
                  <a:lnTo>
                    <a:pt x="112" y="114"/>
                  </a:lnTo>
                  <a:lnTo>
                    <a:pt x="114" y="123"/>
                  </a:lnTo>
                  <a:lnTo>
                    <a:pt x="118" y="133"/>
                  </a:lnTo>
                  <a:lnTo>
                    <a:pt x="127" y="140"/>
                  </a:lnTo>
                  <a:lnTo>
                    <a:pt x="118" y="139"/>
                  </a:lnTo>
                  <a:lnTo>
                    <a:pt x="110" y="137"/>
                  </a:lnTo>
                  <a:lnTo>
                    <a:pt x="103" y="135"/>
                  </a:lnTo>
                  <a:lnTo>
                    <a:pt x="95" y="133"/>
                  </a:lnTo>
                  <a:lnTo>
                    <a:pt x="87" y="129"/>
                  </a:lnTo>
                  <a:lnTo>
                    <a:pt x="78" y="125"/>
                  </a:lnTo>
                  <a:lnTo>
                    <a:pt x="70" y="120"/>
                  </a:lnTo>
                  <a:lnTo>
                    <a:pt x="63" y="116"/>
                  </a:lnTo>
                  <a:lnTo>
                    <a:pt x="53" y="110"/>
                  </a:lnTo>
                  <a:lnTo>
                    <a:pt x="46" y="104"/>
                  </a:lnTo>
                  <a:lnTo>
                    <a:pt x="38" y="99"/>
                  </a:lnTo>
                  <a:lnTo>
                    <a:pt x="29" y="93"/>
                  </a:lnTo>
                  <a:lnTo>
                    <a:pt x="21" y="87"/>
                  </a:lnTo>
                  <a:lnTo>
                    <a:pt x="13" y="83"/>
                  </a:lnTo>
                  <a:lnTo>
                    <a:pt x="8" y="78"/>
                  </a:lnTo>
                  <a:lnTo>
                    <a:pt x="0" y="74"/>
                  </a:lnTo>
                  <a:lnTo>
                    <a:pt x="8" y="64"/>
                  </a:lnTo>
                  <a:lnTo>
                    <a:pt x="15" y="59"/>
                  </a:lnTo>
                  <a:lnTo>
                    <a:pt x="27" y="55"/>
                  </a:lnTo>
                  <a:lnTo>
                    <a:pt x="38" y="55"/>
                  </a:lnTo>
                  <a:lnTo>
                    <a:pt x="38" y="49"/>
                  </a:lnTo>
                  <a:lnTo>
                    <a:pt x="36" y="45"/>
                  </a:lnTo>
                  <a:lnTo>
                    <a:pt x="44" y="40"/>
                  </a:lnTo>
                  <a:lnTo>
                    <a:pt x="49" y="36"/>
                  </a:lnTo>
                  <a:lnTo>
                    <a:pt x="55" y="28"/>
                  </a:lnTo>
                  <a:lnTo>
                    <a:pt x="61" y="23"/>
                  </a:lnTo>
                  <a:lnTo>
                    <a:pt x="67" y="15"/>
                  </a:lnTo>
                  <a:lnTo>
                    <a:pt x="72" y="7"/>
                  </a:lnTo>
                  <a:lnTo>
                    <a:pt x="78" y="2"/>
                  </a:lnTo>
                  <a:lnTo>
                    <a:pt x="87" y="0"/>
                  </a:lnTo>
                  <a:close/>
                </a:path>
              </a:pathLst>
            </a:custGeom>
            <a:solidFill>
              <a:srgbClr val="FFD6C9"/>
            </a:solidFill>
            <a:ln w="9525">
              <a:noFill/>
              <a:round/>
              <a:headEnd/>
              <a:tailEnd/>
            </a:ln>
          </p:spPr>
          <p:txBody>
            <a:bodyPr/>
            <a:lstStyle/>
            <a:p>
              <a:endParaRPr lang="fa-IR"/>
            </a:p>
          </p:txBody>
        </p:sp>
        <p:sp>
          <p:nvSpPr>
            <p:cNvPr id="21554" name="Freeform 44"/>
            <p:cNvSpPr>
              <a:spLocks/>
            </p:cNvSpPr>
            <p:nvPr/>
          </p:nvSpPr>
          <p:spPr bwMode="auto">
            <a:xfrm>
              <a:off x="3244" y="2213"/>
              <a:ext cx="190" cy="129"/>
            </a:xfrm>
            <a:custGeom>
              <a:avLst/>
              <a:gdLst>
                <a:gd name="T0" fmla="*/ 377 w 381"/>
                <a:gd name="T1" fmla="*/ 5 h 256"/>
                <a:gd name="T2" fmla="*/ 366 w 381"/>
                <a:gd name="T3" fmla="*/ 19 h 256"/>
                <a:gd name="T4" fmla="*/ 348 w 381"/>
                <a:gd name="T5" fmla="*/ 30 h 256"/>
                <a:gd name="T6" fmla="*/ 327 w 381"/>
                <a:gd name="T7" fmla="*/ 41 h 256"/>
                <a:gd name="T8" fmla="*/ 305 w 381"/>
                <a:gd name="T9" fmla="*/ 51 h 256"/>
                <a:gd name="T10" fmla="*/ 280 w 381"/>
                <a:gd name="T11" fmla="*/ 62 h 256"/>
                <a:gd name="T12" fmla="*/ 255 w 381"/>
                <a:gd name="T13" fmla="*/ 74 h 256"/>
                <a:gd name="T14" fmla="*/ 236 w 381"/>
                <a:gd name="T15" fmla="*/ 87 h 256"/>
                <a:gd name="T16" fmla="*/ 219 w 381"/>
                <a:gd name="T17" fmla="*/ 98 h 256"/>
                <a:gd name="T18" fmla="*/ 204 w 381"/>
                <a:gd name="T19" fmla="*/ 108 h 256"/>
                <a:gd name="T20" fmla="*/ 189 w 381"/>
                <a:gd name="T21" fmla="*/ 117 h 256"/>
                <a:gd name="T22" fmla="*/ 172 w 381"/>
                <a:gd name="T23" fmla="*/ 129 h 256"/>
                <a:gd name="T24" fmla="*/ 156 w 381"/>
                <a:gd name="T25" fmla="*/ 140 h 256"/>
                <a:gd name="T26" fmla="*/ 143 w 381"/>
                <a:gd name="T27" fmla="*/ 152 h 256"/>
                <a:gd name="T28" fmla="*/ 120 w 381"/>
                <a:gd name="T29" fmla="*/ 171 h 256"/>
                <a:gd name="T30" fmla="*/ 94 w 381"/>
                <a:gd name="T31" fmla="*/ 192 h 256"/>
                <a:gd name="T32" fmla="*/ 69 w 381"/>
                <a:gd name="T33" fmla="*/ 213 h 256"/>
                <a:gd name="T34" fmla="*/ 40 w 381"/>
                <a:gd name="T35" fmla="*/ 230 h 256"/>
                <a:gd name="T36" fmla="*/ 14 w 381"/>
                <a:gd name="T37" fmla="*/ 249 h 256"/>
                <a:gd name="T38" fmla="*/ 8 w 381"/>
                <a:gd name="T39" fmla="*/ 243 h 256"/>
                <a:gd name="T40" fmla="*/ 25 w 381"/>
                <a:gd name="T41" fmla="*/ 218 h 256"/>
                <a:gd name="T42" fmla="*/ 44 w 381"/>
                <a:gd name="T43" fmla="*/ 194 h 256"/>
                <a:gd name="T44" fmla="*/ 63 w 381"/>
                <a:gd name="T45" fmla="*/ 175 h 256"/>
                <a:gd name="T46" fmla="*/ 90 w 381"/>
                <a:gd name="T47" fmla="*/ 150 h 256"/>
                <a:gd name="T48" fmla="*/ 126 w 381"/>
                <a:gd name="T49" fmla="*/ 123 h 256"/>
                <a:gd name="T50" fmla="*/ 164 w 381"/>
                <a:gd name="T51" fmla="*/ 98 h 256"/>
                <a:gd name="T52" fmla="*/ 204 w 381"/>
                <a:gd name="T53" fmla="*/ 78 h 256"/>
                <a:gd name="T54" fmla="*/ 244 w 381"/>
                <a:gd name="T55" fmla="*/ 57 h 256"/>
                <a:gd name="T56" fmla="*/ 284 w 381"/>
                <a:gd name="T57" fmla="*/ 40 h 256"/>
                <a:gd name="T58" fmla="*/ 322 w 381"/>
                <a:gd name="T59" fmla="*/ 24 h 256"/>
                <a:gd name="T60" fmla="*/ 362 w 381"/>
                <a:gd name="T61" fmla="*/ 7 h 256"/>
                <a:gd name="T62" fmla="*/ 381 w 381"/>
                <a:gd name="T63" fmla="*/ 0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56"/>
                <a:gd name="T98" fmla="*/ 381 w 381"/>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56">
                  <a:moveTo>
                    <a:pt x="381" y="0"/>
                  </a:moveTo>
                  <a:lnTo>
                    <a:pt x="377" y="5"/>
                  </a:lnTo>
                  <a:lnTo>
                    <a:pt x="371" y="11"/>
                  </a:lnTo>
                  <a:lnTo>
                    <a:pt x="366" y="19"/>
                  </a:lnTo>
                  <a:lnTo>
                    <a:pt x="358" y="24"/>
                  </a:lnTo>
                  <a:lnTo>
                    <a:pt x="348" y="30"/>
                  </a:lnTo>
                  <a:lnTo>
                    <a:pt x="339" y="36"/>
                  </a:lnTo>
                  <a:lnTo>
                    <a:pt x="327" y="41"/>
                  </a:lnTo>
                  <a:lnTo>
                    <a:pt x="318" y="47"/>
                  </a:lnTo>
                  <a:lnTo>
                    <a:pt x="305" y="51"/>
                  </a:lnTo>
                  <a:lnTo>
                    <a:pt x="291" y="57"/>
                  </a:lnTo>
                  <a:lnTo>
                    <a:pt x="280" y="62"/>
                  </a:lnTo>
                  <a:lnTo>
                    <a:pt x="269" y="70"/>
                  </a:lnTo>
                  <a:lnTo>
                    <a:pt x="255" y="74"/>
                  </a:lnTo>
                  <a:lnTo>
                    <a:pt x="246" y="81"/>
                  </a:lnTo>
                  <a:lnTo>
                    <a:pt x="236" y="87"/>
                  </a:lnTo>
                  <a:lnTo>
                    <a:pt x="229" y="95"/>
                  </a:lnTo>
                  <a:lnTo>
                    <a:pt x="219" y="98"/>
                  </a:lnTo>
                  <a:lnTo>
                    <a:pt x="212" y="102"/>
                  </a:lnTo>
                  <a:lnTo>
                    <a:pt x="204" y="108"/>
                  </a:lnTo>
                  <a:lnTo>
                    <a:pt x="196" y="114"/>
                  </a:lnTo>
                  <a:lnTo>
                    <a:pt x="189" y="117"/>
                  </a:lnTo>
                  <a:lnTo>
                    <a:pt x="179" y="123"/>
                  </a:lnTo>
                  <a:lnTo>
                    <a:pt x="172" y="129"/>
                  </a:lnTo>
                  <a:lnTo>
                    <a:pt x="166" y="137"/>
                  </a:lnTo>
                  <a:lnTo>
                    <a:pt x="156" y="140"/>
                  </a:lnTo>
                  <a:lnTo>
                    <a:pt x="151" y="146"/>
                  </a:lnTo>
                  <a:lnTo>
                    <a:pt x="143" y="152"/>
                  </a:lnTo>
                  <a:lnTo>
                    <a:pt x="135" y="159"/>
                  </a:lnTo>
                  <a:lnTo>
                    <a:pt x="120" y="171"/>
                  </a:lnTo>
                  <a:lnTo>
                    <a:pt x="109" y="182"/>
                  </a:lnTo>
                  <a:lnTo>
                    <a:pt x="94" y="192"/>
                  </a:lnTo>
                  <a:lnTo>
                    <a:pt x="80" y="203"/>
                  </a:lnTo>
                  <a:lnTo>
                    <a:pt x="69" y="213"/>
                  </a:lnTo>
                  <a:lnTo>
                    <a:pt x="56" y="222"/>
                  </a:lnTo>
                  <a:lnTo>
                    <a:pt x="40" y="230"/>
                  </a:lnTo>
                  <a:lnTo>
                    <a:pt x="27" y="239"/>
                  </a:lnTo>
                  <a:lnTo>
                    <a:pt x="14" y="249"/>
                  </a:lnTo>
                  <a:lnTo>
                    <a:pt x="0" y="256"/>
                  </a:lnTo>
                  <a:lnTo>
                    <a:pt x="8" y="243"/>
                  </a:lnTo>
                  <a:lnTo>
                    <a:pt x="16" y="230"/>
                  </a:lnTo>
                  <a:lnTo>
                    <a:pt x="25" y="218"/>
                  </a:lnTo>
                  <a:lnTo>
                    <a:pt x="37" y="207"/>
                  </a:lnTo>
                  <a:lnTo>
                    <a:pt x="44" y="194"/>
                  </a:lnTo>
                  <a:lnTo>
                    <a:pt x="54" y="186"/>
                  </a:lnTo>
                  <a:lnTo>
                    <a:pt x="63" y="175"/>
                  </a:lnTo>
                  <a:lnTo>
                    <a:pt x="75" y="165"/>
                  </a:lnTo>
                  <a:lnTo>
                    <a:pt x="90" y="150"/>
                  </a:lnTo>
                  <a:lnTo>
                    <a:pt x="109" y="137"/>
                  </a:lnTo>
                  <a:lnTo>
                    <a:pt x="126" y="123"/>
                  </a:lnTo>
                  <a:lnTo>
                    <a:pt x="145" y="110"/>
                  </a:lnTo>
                  <a:lnTo>
                    <a:pt x="164" y="98"/>
                  </a:lnTo>
                  <a:lnTo>
                    <a:pt x="183" y="87"/>
                  </a:lnTo>
                  <a:lnTo>
                    <a:pt x="204" y="78"/>
                  </a:lnTo>
                  <a:lnTo>
                    <a:pt x="223" y="68"/>
                  </a:lnTo>
                  <a:lnTo>
                    <a:pt x="244" y="57"/>
                  </a:lnTo>
                  <a:lnTo>
                    <a:pt x="265" y="49"/>
                  </a:lnTo>
                  <a:lnTo>
                    <a:pt x="284" y="40"/>
                  </a:lnTo>
                  <a:lnTo>
                    <a:pt x="305" y="32"/>
                  </a:lnTo>
                  <a:lnTo>
                    <a:pt x="322" y="24"/>
                  </a:lnTo>
                  <a:lnTo>
                    <a:pt x="343" y="15"/>
                  </a:lnTo>
                  <a:lnTo>
                    <a:pt x="362" y="7"/>
                  </a:lnTo>
                  <a:lnTo>
                    <a:pt x="381" y="0"/>
                  </a:lnTo>
                  <a:close/>
                </a:path>
              </a:pathLst>
            </a:custGeom>
            <a:solidFill>
              <a:srgbClr val="000000"/>
            </a:solidFill>
            <a:ln w="9525">
              <a:noFill/>
              <a:round/>
              <a:headEnd/>
              <a:tailEnd/>
            </a:ln>
          </p:spPr>
          <p:txBody>
            <a:bodyPr/>
            <a:lstStyle/>
            <a:p>
              <a:endParaRPr lang="fa-IR"/>
            </a:p>
          </p:txBody>
        </p:sp>
        <p:sp>
          <p:nvSpPr>
            <p:cNvPr id="21555" name="Freeform 45"/>
            <p:cNvSpPr>
              <a:spLocks/>
            </p:cNvSpPr>
            <p:nvPr/>
          </p:nvSpPr>
          <p:spPr bwMode="auto">
            <a:xfrm>
              <a:off x="3953" y="2220"/>
              <a:ext cx="105" cy="62"/>
            </a:xfrm>
            <a:custGeom>
              <a:avLst/>
              <a:gdLst>
                <a:gd name="T0" fmla="*/ 201 w 211"/>
                <a:gd name="T1" fmla="*/ 0 h 124"/>
                <a:gd name="T2" fmla="*/ 207 w 211"/>
                <a:gd name="T3" fmla="*/ 0 h 124"/>
                <a:gd name="T4" fmla="*/ 211 w 211"/>
                <a:gd name="T5" fmla="*/ 0 h 124"/>
                <a:gd name="T6" fmla="*/ 198 w 211"/>
                <a:gd name="T7" fmla="*/ 8 h 124"/>
                <a:gd name="T8" fmla="*/ 186 w 211"/>
                <a:gd name="T9" fmla="*/ 17 h 124"/>
                <a:gd name="T10" fmla="*/ 175 w 211"/>
                <a:gd name="T11" fmla="*/ 25 h 124"/>
                <a:gd name="T12" fmla="*/ 161 w 211"/>
                <a:gd name="T13" fmla="*/ 34 h 124"/>
                <a:gd name="T14" fmla="*/ 148 w 211"/>
                <a:gd name="T15" fmla="*/ 42 h 124"/>
                <a:gd name="T16" fmla="*/ 135 w 211"/>
                <a:gd name="T17" fmla="*/ 49 h 124"/>
                <a:gd name="T18" fmla="*/ 122 w 211"/>
                <a:gd name="T19" fmla="*/ 57 h 124"/>
                <a:gd name="T20" fmla="*/ 108 w 211"/>
                <a:gd name="T21" fmla="*/ 65 h 124"/>
                <a:gd name="T22" fmla="*/ 95 w 211"/>
                <a:gd name="T23" fmla="*/ 70 h 124"/>
                <a:gd name="T24" fmla="*/ 82 w 211"/>
                <a:gd name="T25" fmla="*/ 78 h 124"/>
                <a:gd name="T26" fmla="*/ 66 w 211"/>
                <a:gd name="T27" fmla="*/ 84 h 124"/>
                <a:gd name="T28" fmla="*/ 55 w 211"/>
                <a:gd name="T29" fmla="*/ 91 h 124"/>
                <a:gd name="T30" fmla="*/ 40 w 211"/>
                <a:gd name="T31" fmla="*/ 99 h 124"/>
                <a:gd name="T32" fmla="*/ 26 w 211"/>
                <a:gd name="T33" fmla="*/ 106 h 124"/>
                <a:gd name="T34" fmla="*/ 13 w 211"/>
                <a:gd name="T35" fmla="*/ 114 h 124"/>
                <a:gd name="T36" fmla="*/ 0 w 211"/>
                <a:gd name="T37" fmla="*/ 124 h 124"/>
                <a:gd name="T38" fmla="*/ 9 w 211"/>
                <a:gd name="T39" fmla="*/ 110 h 124"/>
                <a:gd name="T40" fmla="*/ 21 w 211"/>
                <a:gd name="T41" fmla="*/ 101 h 124"/>
                <a:gd name="T42" fmla="*/ 32 w 211"/>
                <a:gd name="T43" fmla="*/ 89 h 124"/>
                <a:gd name="T44" fmla="*/ 45 w 211"/>
                <a:gd name="T45" fmla="*/ 82 h 124"/>
                <a:gd name="T46" fmla="*/ 57 w 211"/>
                <a:gd name="T47" fmla="*/ 72 h 124"/>
                <a:gd name="T48" fmla="*/ 70 w 211"/>
                <a:gd name="T49" fmla="*/ 65 h 124"/>
                <a:gd name="T50" fmla="*/ 84 w 211"/>
                <a:gd name="T51" fmla="*/ 57 h 124"/>
                <a:gd name="T52" fmla="*/ 97 w 211"/>
                <a:gd name="T53" fmla="*/ 51 h 124"/>
                <a:gd name="T54" fmla="*/ 108 w 211"/>
                <a:gd name="T55" fmla="*/ 42 h 124"/>
                <a:gd name="T56" fmla="*/ 123 w 211"/>
                <a:gd name="T57" fmla="*/ 38 h 124"/>
                <a:gd name="T58" fmla="*/ 135 w 211"/>
                <a:gd name="T59" fmla="*/ 30 h 124"/>
                <a:gd name="T60" fmla="*/ 150 w 211"/>
                <a:gd name="T61" fmla="*/ 25 h 124"/>
                <a:gd name="T62" fmla="*/ 161 w 211"/>
                <a:gd name="T63" fmla="*/ 19 h 124"/>
                <a:gd name="T64" fmla="*/ 175 w 211"/>
                <a:gd name="T65" fmla="*/ 11 h 124"/>
                <a:gd name="T66" fmla="*/ 188 w 211"/>
                <a:gd name="T67" fmla="*/ 6 h 124"/>
                <a:gd name="T68" fmla="*/ 201 w 211"/>
                <a:gd name="T69" fmla="*/ 0 h 124"/>
                <a:gd name="T70" fmla="*/ 201 w 211"/>
                <a:gd name="T71" fmla="*/ 0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124"/>
                <a:gd name="T110" fmla="*/ 211 w 211"/>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124">
                  <a:moveTo>
                    <a:pt x="201" y="0"/>
                  </a:moveTo>
                  <a:lnTo>
                    <a:pt x="207" y="0"/>
                  </a:lnTo>
                  <a:lnTo>
                    <a:pt x="211" y="0"/>
                  </a:lnTo>
                  <a:lnTo>
                    <a:pt x="198" y="8"/>
                  </a:lnTo>
                  <a:lnTo>
                    <a:pt x="186" y="17"/>
                  </a:lnTo>
                  <a:lnTo>
                    <a:pt x="175" y="25"/>
                  </a:lnTo>
                  <a:lnTo>
                    <a:pt x="161" y="34"/>
                  </a:lnTo>
                  <a:lnTo>
                    <a:pt x="148" y="42"/>
                  </a:lnTo>
                  <a:lnTo>
                    <a:pt x="135" y="49"/>
                  </a:lnTo>
                  <a:lnTo>
                    <a:pt x="122" y="57"/>
                  </a:lnTo>
                  <a:lnTo>
                    <a:pt x="108" y="65"/>
                  </a:lnTo>
                  <a:lnTo>
                    <a:pt x="95" y="70"/>
                  </a:lnTo>
                  <a:lnTo>
                    <a:pt x="82" y="78"/>
                  </a:lnTo>
                  <a:lnTo>
                    <a:pt x="66" y="84"/>
                  </a:lnTo>
                  <a:lnTo>
                    <a:pt x="55" y="91"/>
                  </a:lnTo>
                  <a:lnTo>
                    <a:pt x="40" y="99"/>
                  </a:lnTo>
                  <a:lnTo>
                    <a:pt x="26" y="106"/>
                  </a:lnTo>
                  <a:lnTo>
                    <a:pt x="13" y="114"/>
                  </a:lnTo>
                  <a:lnTo>
                    <a:pt x="0" y="124"/>
                  </a:lnTo>
                  <a:lnTo>
                    <a:pt x="9" y="110"/>
                  </a:lnTo>
                  <a:lnTo>
                    <a:pt x="21" y="101"/>
                  </a:lnTo>
                  <a:lnTo>
                    <a:pt x="32" y="89"/>
                  </a:lnTo>
                  <a:lnTo>
                    <a:pt x="45" y="82"/>
                  </a:lnTo>
                  <a:lnTo>
                    <a:pt x="57" y="72"/>
                  </a:lnTo>
                  <a:lnTo>
                    <a:pt x="70" y="65"/>
                  </a:lnTo>
                  <a:lnTo>
                    <a:pt x="84" y="57"/>
                  </a:lnTo>
                  <a:lnTo>
                    <a:pt x="97" y="51"/>
                  </a:lnTo>
                  <a:lnTo>
                    <a:pt x="108" y="42"/>
                  </a:lnTo>
                  <a:lnTo>
                    <a:pt x="123" y="38"/>
                  </a:lnTo>
                  <a:lnTo>
                    <a:pt x="135" y="30"/>
                  </a:lnTo>
                  <a:lnTo>
                    <a:pt x="150" y="25"/>
                  </a:lnTo>
                  <a:lnTo>
                    <a:pt x="161" y="19"/>
                  </a:lnTo>
                  <a:lnTo>
                    <a:pt x="175" y="11"/>
                  </a:lnTo>
                  <a:lnTo>
                    <a:pt x="188" y="6"/>
                  </a:lnTo>
                  <a:lnTo>
                    <a:pt x="201" y="0"/>
                  </a:lnTo>
                  <a:close/>
                </a:path>
              </a:pathLst>
            </a:custGeom>
            <a:solidFill>
              <a:srgbClr val="000000"/>
            </a:solidFill>
            <a:ln w="9525">
              <a:noFill/>
              <a:round/>
              <a:headEnd/>
              <a:tailEnd/>
            </a:ln>
          </p:spPr>
          <p:txBody>
            <a:bodyPr/>
            <a:lstStyle/>
            <a:p>
              <a:endParaRPr lang="fa-IR"/>
            </a:p>
          </p:txBody>
        </p:sp>
        <p:sp>
          <p:nvSpPr>
            <p:cNvPr id="21556" name="Freeform 46"/>
            <p:cNvSpPr>
              <a:spLocks/>
            </p:cNvSpPr>
            <p:nvPr/>
          </p:nvSpPr>
          <p:spPr bwMode="auto">
            <a:xfrm>
              <a:off x="4321" y="2241"/>
              <a:ext cx="69" cy="36"/>
            </a:xfrm>
            <a:custGeom>
              <a:avLst/>
              <a:gdLst>
                <a:gd name="T0" fmla="*/ 123 w 138"/>
                <a:gd name="T1" fmla="*/ 0 h 72"/>
                <a:gd name="T2" fmla="*/ 131 w 138"/>
                <a:gd name="T3" fmla="*/ 2 h 72"/>
                <a:gd name="T4" fmla="*/ 137 w 138"/>
                <a:gd name="T5" fmla="*/ 9 h 72"/>
                <a:gd name="T6" fmla="*/ 137 w 138"/>
                <a:gd name="T7" fmla="*/ 17 h 72"/>
                <a:gd name="T8" fmla="*/ 138 w 138"/>
                <a:gd name="T9" fmla="*/ 26 h 72"/>
                <a:gd name="T10" fmla="*/ 138 w 138"/>
                <a:gd name="T11" fmla="*/ 34 h 72"/>
                <a:gd name="T12" fmla="*/ 138 w 138"/>
                <a:gd name="T13" fmla="*/ 42 h 72"/>
                <a:gd name="T14" fmla="*/ 131 w 138"/>
                <a:gd name="T15" fmla="*/ 43 h 72"/>
                <a:gd name="T16" fmla="*/ 121 w 138"/>
                <a:gd name="T17" fmla="*/ 45 h 72"/>
                <a:gd name="T18" fmla="*/ 112 w 138"/>
                <a:gd name="T19" fmla="*/ 47 h 72"/>
                <a:gd name="T20" fmla="*/ 104 w 138"/>
                <a:gd name="T21" fmla="*/ 49 h 72"/>
                <a:gd name="T22" fmla="*/ 95 w 138"/>
                <a:gd name="T23" fmla="*/ 51 h 72"/>
                <a:gd name="T24" fmla="*/ 85 w 138"/>
                <a:gd name="T25" fmla="*/ 55 h 72"/>
                <a:gd name="T26" fmla="*/ 76 w 138"/>
                <a:gd name="T27" fmla="*/ 55 h 72"/>
                <a:gd name="T28" fmla="*/ 68 w 138"/>
                <a:gd name="T29" fmla="*/ 59 h 72"/>
                <a:gd name="T30" fmla="*/ 59 w 138"/>
                <a:gd name="T31" fmla="*/ 59 h 72"/>
                <a:gd name="T32" fmla="*/ 49 w 138"/>
                <a:gd name="T33" fmla="*/ 61 h 72"/>
                <a:gd name="T34" fmla="*/ 41 w 138"/>
                <a:gd name="T35" fmla="*/ 62 h 72"/>
                <a:gd name="T36" fmla="*/ 32 w 138"/>
                <a:gd name="T37" fmla="*/ 64 h 72"/>
                <a:gd name="T38" fmla="*/ 22 w 138"/>
                <a:gd name="T39" fmla="*/ 66 h 72"/>
                <a:gd name="T40" fmla="*/ 15 w 138"/>
                <a:gd name="T41" fmla="*/ 68 h 72"/>
                <a:gd name="T42" fmla="*/ 7 w 138"/>
                <a:gd name="T43" fmla="*/ 68 h 72"/>
                <a:gd name="T44" fmla="*/ 0 w 138"/>
                <a:gd name="T45" fmla="*/ 72 h 72"/>
                <a:gd name="T46" fmla="*/ 5 w 138"/>
                <a:gd name="T47" fmla="*/ 66 h 72"/>
                <a:gd name="T48" fmla="*/ 11 w 138"/>
                <a:gd name="T49" fmla="*/ 61 h 72"/>
                <a:gd name="T50" fmla="*/ 19 w 138"/>
                <a:gd name="T51" fmla="*/ 57 h 72"/>
                <a:gd name="T52" fmla="*/ 28 w 138"/>
                <a:gd name="T53" fmla="*/ 53 h 72"/>
                <a:gd name="T54" fmla="*/ 36 w 138"/>
                <a:gd name="T55" fmla="*/ 49 h 72"/>
                <a:gd name="T56" fmla="*/ 43 w 138"/>
                <a:gd name="T57" fmla="*/ 45 h 72"/>
                <a:gd name="T58" fmla="*/ 51 w 138"/>
                <a:gd name="T59" fmla="*/ 42 h 72"/>
                <a:gd name="T60" fmla="*/ 59 w 138"/>
                <a:gd name="T61" fmla="*/ 38 h 72"/>
                <a:gd name="T62" fmla="*/ 68 w 138"/>
                <a:gd name="T63" fmla="*/ 32 h 72"/>
                <a:gd name="T64" fmla="*/ 76 w 138"/>
                <a:gd name="T65" fmla="*/ 28 h 72"/>
                <a:gd name="T66" fmla="*/ 83 w 138"/>
                <a:gd name="T67" fmla="*/ 24 h 72"/>
                <a:gd name="T68" fmla="*/ 91 w 138"/>
                <a:gd name="T69" fmla="*/ 21 h 72"/>
                <a:gd name="T70" fmla="*/ 99 w 138"/>
                <a:gd name="T71" fmla="*/ 15 h 72"/>
                <a:gd name="T72" fmla="*/ 108 w 138"/>
                <a:gd name="T73" fmla="*/ 11 h 72"/>
                <a:gd name="T74" fmla="*/ 116 w 138"/>
                <a:gd name="T75" fmla="*/ 5 h 72"/>
                <a:gd name="T76" fmla="*/ 123 w 138"/>
                <a:gd name="T77" fmla="*/ 0 h 72"/>
                <a:gd name="T78" fmla="*/ 123 w 138"/>
                <a:gd name="T79" fmla="*/ 0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72"/>
                <a:gd name="T122" fmla="*/ 138 w 138"/>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72">
                  <a:moveTo>
                    <a:pt x="123" y="0"/>
                  </a:moveTo>
                  <a:lnTo>
                    <a:pt x="131" y="2"/>
                  </a:lnTo>
                  <a:lnTo>
                    <a:pt x="137" y="9"/>
                  </a:lnTo>
                  <a:lnTo>
                    <a:pt x="137" y="17"/>
                  </a:lnTo>
                  <a:lnTo>
                    <a:pt x="138" y="26"/>
                  </a:lnTo>
                  <a:lnTo>
                    <a:pt x="138" y="34"/>
                  </a:lnTo>
                  <a:lnTo>
                    <a:pt x="138" y="42"/>
                  </a:lnTo>
                  <a:lnTo>
                    <a:pt x="131" y="43"/>
                  </a:lnTo>
                  <a:lnTo>
                    <a:pt x="121" y="45"/>
                  </a:lnTo>
                  <a:lnTo>
                    <a:pt x="112" y="47"/>
                  </a:lnTo>
                  <a:lnTo>
                    <a:pt x="104" y="49"/>
                  </a:lnTo>
                  <a:lnTo>
                    <a:pt x="95" y="51"/>
                  </a:lnTo>
                  <a:lnTo>
                    <a:pt x="85" y="55"/>
                  </a:lnTo>
                  <a:lnTo>
                    <a:pt x="76" y="55"/>
                  </a:lnTo>
                  <a:lnTo>
                    <a:pt x="68" y="59"/>
                  </a:lnTo>
                  <a:lnTo>
                    <a:pt x="59" y="59"/>
                  </a:lnTo>
                  <a:lnTo>
                    <a:pt x="49" y="61"/>
                  </a:lnTo>
                  <a:lnTo>
                    <a:pt x="41" y="62"/>
                  </a:lnTo>
                  <a:lnTo>
                    <a:pt x="32" y="64"/>
                  </a:lnTo>
                  <a:lnTo>
                    <a:pt x="22" y="66"/>
                  </a:lnTo>
                  <a:lnTo>
                    <a:pt x="15" y="68"/>
                  </a:lnTo>
                  <a:lnTo>
                    <a:pt x="7" y="68"/>
                  </a:lnTo>
                  <a:lnTo>
                    <a:pt x="0" y="72"/>
                  </a:lnTo>
                  <a:lnTo>
                    <a:pt x="5" y="66"/>
                  </a:lnTo>
                  <a:lnTo>
                    <a:pt x="11" y="61"/>
                  </a:lnTo>
                  <a:lnTo>
                    <a:pt x="19" y="57"/>
                  </a:lnTo>
                  <a:lnTo>
                    <a:pt x="28" y="53"/>
                  </a:lnTo>
                  <a:lnTo>
                    <a:pt x="36" y="49"/>
                  </a:lnTo>
                  <a:lnTo>
                    <a:pt x="43" y="45"/>
                  </a:lnTo>
                  <a:lnTo>
                    <a:pt x="51" y="42"/>
                  </a:lnTo>
                  <a:lnTo>
                    <a:pt x="59" y="38"/>
                  </a:lnTo>
                  <a:lnTo>
                    <a:pt x="68" y="32"/>
                  </a:lnTo>
                  <a:lnTo>
                    <a:pt x="76" y="28"/>
                  </a:lnTo>
                  <a:lnTo>
                    <a:pt x="83" y="24"/>
                  </a:lnTo>
                  <a:lnTo>
                    <a:pt x="91" y="21"/>
                  </a:lnTo>
                  <a:lnTo>
                    <a:pt x="99" y="15"/>
                  </a:lnTo>
                  <a:lnTo>
                    <a:pt x="108" y="11"/>
                  </a:lnTo>
                  <a:lnTo>
                    <a:pt x="116" y="5"/>
                  </a:lnTo>
                  <a:lnTo>
                    <a:pt x="123" y="0"/>
                  </a:lnTo>
                  <a:close/>
                </a:path>
              </a:pathLst>
            </a:custGeom>
            <a:solidFill>
              <a:srgbClr val="000000"/>
            </a:solidFill>
            <a:ln w="9525">
              <a:noFill/>
              <a:round/>
              <a:headEnd/>
              <a:tailEnd/>
            </a:ln>
          </p:spPr>
          <p:txBody>
            <a:bodyPr/>
            <a:lstStyle/>
            <a:p>
              <a:endParaRPr lang="fa-IR"/>
            </a:p>
          </p:txBody>
        </p:sp>
        <p:sp>
          <p:nvSpPr>
            <p:cNvPr id="21557" name="Freeform 47"/>
            <p:cNvSpPr>
              <a:spLocks/>
            </p:cNvSpPr>
            <p:nvPr/>
          </p:nvSpPr>
          <p:spPr bwMode="auto">
            <a:xfrm>
              <a:off x="3486" y="2246"/>
              <a:ext cx="16" cy="11"/>
            </a:xfrm>
            <a:custGeom>
              <a:avLst/>
              <a:gdLst>
                <a:gd name="T0" fmla="*/ 33 w 33"/>
                <a:gd name="T1" fmla="*/ 0 h 23"/>
                <a:gd name="T2" fmla="*/ 29 w 33"/>
                <a:gd name="T3" fmla="*/ 12 h 23"/>
                <a:gd name="T4" fmla="*/ 23 w 33"/>
                <a:gd name="T5" fmla="*/ 19 h 23"/>
                <a:gd name="T6" fmla="*/ 16 w 33"/>
                <a:gd name="T7" fmla="*/ 23 h 23"/>
                <a:gd name="T8" fmla="*/ 10 w 33"/>
                <a:gd name="T9" fmla="*/ 19 h 23"/>
                <a:gd name="T10" fmla="*/ 0 w 33"/>
                <a:gd name="T11" fmla="*/ 15 h 23"/>
                <a:gd name="T12" fmla="*/ 2 w 33"/>
                <a:gd name="T13" fmla="*/ 8 h 23"/>
                <a:gd name="T14" fmla="*/ 6 w 33"/>
                <a:gd name="T15" fmla="*/ 4 h 23"/>
                <a:gd name="T16" fmla="*/ 12 w 33"/>
                <a:gd name="T17" fmla="*/ 2 h 23"/>
                <a:gd name="T18" fmla="*/ 19 w 33"/>
                <a:gd name="T19" fmla="*/ 0 h 23"/>
                <a:gd name="T20" fmla="*/ 33 w 33"/>
                <a:gd name="T21" fmla="*/ 0 h 23"/>
                <a:gd name="T22" fmla="*/ 33 w 33"/>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3"/>
                <a:gd name="T38" fmla="*/ 33 w 33"/>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3">
                  <a:moveTo>
                    <a:pt x="33" y="0"/>
                  </a:moveTo>
                  <a:lnTo>
                    <a:pt x="29" y="12"/>
                  </a:lnTo>
                  <a:lnTo>
                    <a:pt x="23" y="19"/>
                  </a:lnTo>
                  <a:lnTo>
                    <a:pt x="16" y="23"/>
                  </a:lnTo>
                  <a:lnTo>
                    <a:pt x="10" y="19"/>
                  </a:lnTo>
                  <a:lnTo>
                    <a:pt x="0" y="15"/>
                  </a:lnTo>
                  <a:lnTo>
                    <a:pt x="2" y="8"/>
                  </a:lnTo>
                  <a:lnTo>
                    <a:pt x="6" y="4"/>
                  </a:lnTo>
                  <a:lnTo>
                    <a:pt x="12" y="2"/>
                  </a:lnTo>
                  <a:lnTo>
                    <a:pt x="19" y="0"/>
                  </a:lnTo>
                  <a:lnTo>
                    <a:pt x="33" y="0"/>
                  </a:lnTo>
                  <a:close/>
                </a:path>
              </a:pathLst>
            </a:custGeom>
            <a:solidFill>
              <a:srgbClr val="000000"/>
            </a:solidFill>
            <a:ln w="9525">
              <a:noFill/>
              <a:round/>
              <a:headEnd/>
              <a:tailEnd/>
            </a:ln>
          </p:spPr>
          <p:txBody>
            <a:bodyPr/>
            <a:lstStyle/>
            <a:p>
              <a:endParaRPr lang="fa-IR"/>
            </a:p>
          </p:txBody>
        </p:sp>
        <p:sp>
          <p:nvSpPr>
            <p:cNvPr id="21558" name="Freeform 48"/>
            <p:cNvSpPr>
              <a:spLocks/>
            </p:cNvSpPr>
            <p:nvPr/>
          </p:nvSpPr>
          <p:spPr bwMode="auto">
            <a:xfrm>
              <a:off x="3453" y="2264"/>
              <a:ext cx="10" cy="13"/>
            </a:xfrm>
            <a:custGeom>
              <a:avLst/>
              <a:gdLst>
                <a:gd name="T0" fmla="*/ 21 w 21"/>
                <a:gd name="T1" fmla="*/ 0 h 27"/>
                <a:gd name="T2" fmla="*/ 19 w 21"/>
                <a:gd name="T3" fmla="*/ 10 h 27"/>
                <a:gd name="T4" fmla="*/ 17 w 21"/>
                <a:gd name="T5" fmla="*/ 17 h 27"/>
                <a:gd name="T6" fmla="*/ 13 w 21"/>
                <a:gd name="T7" fmla="*/ 21 h 27"/>
                <a:gd name="T8" fmla="*/ 9 w 21"/>
                <a:gd name="T9" fmla="*/ 25 h 27"/>
                <a:gd name="T10" fmla="*/ 4 w 21"/>
                <a:gd name="T11" fmla="*/ 25 h 27"/>
                <a:gd name="T12" fmla="*/ 2 w 21"/>
                <a:gd name="T13" fmla="*/ 27 h 27"/>
                <a:gd name="T14" fmla="*/ 0 w 21"/>
                <a:gd name="T15" fmla="*/ 21 h 27"/>
                <a:gd name="T16" fmla="*/ 4 w 21"/>
                <a:gd name="T17" fmla="*/ 14 h 27"/>
                <a:gd name="T18" fmla="*/ 5 w 21"/>
                <a:gd name="T19" fmla="*/ 10 h 27"/>
                <a:gd name="T20" fmla="*/ 9 w 21"/>
                <a:gd name="T21" fmla="*/ 4 h 27"/>
                <a:gd name="T22" fmla="*/ 13 w 21"/>
                <a:gd name="T23" fmla="*/ 2 h 27"/>
                <a:gd name="T24" fmla="*/ 21 w 21"/>
                <a:gd name="T25" fmla="*/ 0 h 27"/>
                <a:gd name="T26" fmla="*/ 21 w 21"/>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7"/>
                <a:gd name="T44" fmla="*/ 21 w 21"/>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7">
                  <a:moveTo>
                    <a:pt x="21" y="0"/>
                  </a:moveTo>
                  <a:lnTo>
                    <a:pt x="19" y="10"/>
                  </a:lnTo>
                  <a:lnTo>
                    <a:pt x="17" y="17"/>
                  </a:lnTo>
                  <a:lnTo>
                    <a:pt x="13" y="21"/>
                  </a:lnTo>
                  <a:lnTo>
                    <a:pt x="9" y="25"/>
                  </a:lnTo>
                  <a:lnTo>
                    <a:pt x="4" y="25"/>
                  </a:lnTo>
                  <a:lnTo>
                    <a:pt x="2" y="27"/>
                  </a:lnTo>
                  <a:lnTo>
                    <a:pt x="0" y="21"/>
                  </a:lnTo>
                  <a:lnTo>
                    <a:pt x="4" y="14"/>
                  </a:lnTo>
                  <a:lnTo>
                    <a:pt x="5" y="10"/>
                  </a:lnTo>
                  <a:lnTo>
                    <a:pt x="9" y="4"/>
                  </a:lnTo>
                  <a:lnTo>
                    <a:pt x="13" y="2"/>
                  </a:lnTo>
                  <a:lnTo>
                    <a:pt x="21" y="0"/>
                  </a:lnTo>
                  <a:close/>
                </a:path>
              </a:pathLst>
            </a:custGeom>
            <a:solidFill>
              <a:srgbClr val="000000"/>
            </a:solidFill>
            <a:ln w="9525">
              <a:noFill/>
              <a:round/>
              <a:headEnd/>
              <a:tailEnd/>
            </a:ln>
          </p:spPr>
          <p:txBody>
            <a:bodyPr/>
            <a:lstStyle/>
            <a:p>
              <a:endParaRPr lang="fa-IR"/>
            </a:p>
          </p:txBody>
        </p:sp>
        <p:sp>
          <p:nvSpPr>
            <p:cNvPr id="21559" name="Freeform 49"/>
            <p:cNvSpPr>
              <a:spLocks/>
            </p:cNvSpPr>
            <p:nvPr/>
          </p:nvSpPr>
          <p:spPr bwMode="auto">
            <a:xfrm>
              <a:off x="3522" y="2273"/>
              <a:ext cx="23" cy="17"/>
            </a:xfrm>
            <a:custGeom>
              <a:avLst/>
              <a:gdLst>
                <a:gd name="T0" fmla="*/ 32 w 45"/>
                <a:gd name="T1" fmla="*/ 0 h 35"/>
                <a:gd name="T2" fmla="*/ 41 w 45"/>
                <a:gd name="T3" fmla="*/ 0 h 35"/>
                <a:gd name="T4" fmla="*/ 45 w 45"/>
                <a:gd name="T5" fmla="*/ 4 h 35"/>
                <a:gd name="T6" fmla="*/ 43 w 45"/>
                <a:gd name="T7" fmla="*/ 8 h 35"/>
                <a:gd name="T8" fmla="*/ 38 w 45"/>
                <a:gd name="T9" fmla="*/ 14 h 35"/>
                <a:gd name="T10" fmla="*/ 28 w 45"/>
                <a:gd name="T11" fmla="*/ 19 h 35"/>
                <a:gd name="T12" fmla="*/ 19 w 45"/>
                <a:gd name="T13" fmla="*/ 25 h 35"/>
                <a:gd name="T14" fmla="*/ 7 w 45"/>
                <a:gd name="T15" fmla="*/ 31 h 35"/>
                <a:gd name="T16" fmla="*/ 1 w 45"/>
                <a:gd name="T17" fmla="*/ 35 h 35"/>
                <a:gd name="T18" fmla="*/ 0 w 45"/>
                <a:gd name="T19" fmla="*/ 31 h 35"/>
                <a:gd name="T20" fmla="*/ 7 w 45"/>
                <a:gd name="T21" fmla="*/ 19 h 35"/>
                <a:gd name="T22" fmla="*/ 19 w 45"/>
                <a:gd name="T23" fmla="*/ 12 h 35"/>
                <a:gd name="T24" fmla="*/ 24 w 45"/>
                <a:gd name="T25" fmla="*/ 6 h 35"/>
                <a:gd name="T26" fmla="*/ 32 w 45"/>
                <a:gd name="T27" fmla="*/ 0 h 35"/>
                <a:gd name="T28" fmla="*/ 32 w 45"/>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5"/>
                <a:gd name="T47" fmla="*/ 45 w 45"/>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5">
                  <a:moveTo>
                    <a:pt x="32" y="0"/>
                  </a:moveTo>
                  <a:lnTo>
                    <a:pt x="41" y="0"/>
                  </a:lnTo>
                  <a:lnTo>
                    <a:pt x="45" y="4"/>
                  </a:lnTo>
                  <a:lnTo>
                    <a:pt x="43" y="8"/>
                  </a:lnTo>
                  <a:lnTo>
                    <a:pt x="38" y="14"/>
                  </a:lnTo>
                  <a:lnTo>
                    <a:pt x="28" y="19"/>
                  </a:lnTo>
                  <a:lnTo>
                    <a:pt x="19" y="25"/>
                  </a:lnTo>
                  <a:lnTo>
                    <a:pt x="7" y="31"/>
                  </a:lnTo>
                  <a:lnTo>
                    <a:pt x="1" y="35"/>
                  </a:lnTo>
                  <a:lnTo>
                    <a:pt x="0" y="31"/>
                  </a:lnTo>
                  <a:lnTo>
                    <a:pt x="7" y="19"/>
                  </a:lnTo>
                  <a:lnTo>
                    <a:pt x="19" y="12"/>
                  </a:lnTo>
                  <a:lnTo>
                    <a:pt x="24" y="6"/>
                  </a:lnTo>
                  <a:lnTo>
                    <a:pt x="32" y="0"/>
                  </a:lnTo>
                  <a:close/>
                </a:path>
              </a:pathLst>
            </a:custGeom>
            <a:solidFill>
              <a:srgbClr val="000000"/>
            </a:solidFill>
            <a:ln w="9525">
              <a:noFill/>
              <a:round/>
              <a:headEnd/>
              <a:tailEnd/>
            </a:ln>
          </p:spPr>
          <p:txBody>
            <a:bodyPr/>
            <a:lstStyle/>
            <a:p>
              <a:endParaRPr lang="fa-IR"/>
            </a:p>
          </p:txBody>
        </p:sp>
        <p:sp>
          <p:nvSpPr>
            <p:cNvPr id="21560" name="Freeform 50"/>
            <p:cNvSpPr>
              <a:spLocks/>
            </p:cNvSpPr>
            <p:nvPr/>
          </p:nvSpPr>
          <p:spPr bwMode="auto">
            <a:xfrm>
              <a:off x="4288" y="2285"/>
              <a:ext cx="114" cy="24"/>
            </a:xfrm>
            <a:custGeom>
              <a:avLst/>
              <a:gdLst>
                <a:gd name="T0" fmla="*/ 190 w 228"/>
                <a:gd name="T1" fmla="*/ 0 h 50"/>
                <a:gd name="T2" fmla="*/ 196 w 228"/>
                <a:gd name="T3" fmla="*/ 2 h 50"/>
                <a:gd name="T4" fmla="*/ 205 w 228"/>
                <a:gd name="T5" fmla="*/ 12 h 50"/>
                <a:gd name="T6" fmla="*/ 211 w 228"/>
                <a:gd name="T7" fmla="*/ 17 h 50"/>
                <a:gd name="T8" fmla="*/ 215 w 228"/>
                <a:gd name="T9" fmla="*/ 25 h 50"/>
                <a:gd name="T10" fmla="*/ 221 w 228"/>
                <a:gd name="T11" fmla="*/ 33 h 50"/>
                <a:gd name="T12" fmla="*/ 226 w 228"/>
                <a:gd name="T13" fmla="*/ 40 h 50"/>
                <a:gd name="T14" fmla="*/ 228 w 228"/>
                <a:gd name="T15" fmla="*/ 48 h 50"/>
                <a:gd name="T16" fmla="*/ 228 w 228"/>
                <a:gd name="T17" fmla="*/ 50 h 50"/>
                <a:gd name="T18" fmla="*/ 224 w 228"/>
                <a:gd name="T19" fmla="*/ 48 h 50"/>
                <a:gd name="T20" fmla="*/ 219 w 228"/>
                <a:gd name="T21" fmla="*/ 46 h 50"/>
                <a:gd name="T22" fmla="*/ 211 w 228"/>
                <a:gd name="T23" fmla="*/ 40 h 50"/>
                <a:gd name="T24" fmla="*/ 204 w 228"/>
                <a:gd name="T25" fmla="*/ 34 h 50"/>
                <a:gd name="T26" fmla="*/ 194 w 228"/>
                <a:gd name="T27" fmla="*/ 29 h 50"/>
                <a:gd name="T28" fmla="*/ 186 w 228"/>
                <a:gd name="T29" fmla="*/ 25 h 50"/>
                <a:gd name="T30" fmla="*/ 175 w 228"/>
                <a:gd name="T31" fmla="*/ 23 h 50"/>
                <a:gd name="T32" fmla="*/ 166 w 228"/>
                <a:gd name="T33" fmla="*/ 23 h 50"/>
                <a:gd name="T34" fmla="*/ 152 w 228"/>
                <a:gd name="T35" fmla="*/ 23 h 50"/>
                <a:gd name="T36" fmla="*/ 139 w 228"/>
                <a:gd name="T37" fmla="*/ 23 h 50"/>
                <a:gd name="T38" fmla="*/ 126 w 228"/>
                <a:gd name="T39" fmla="*/ 25 h 50"/>
                <a:gd name="T40" fmla="*/ 112 w 228"/>
                <a:gd name="T41" fmla="*/ 29 h 50"/>
                <a:gd name="T42" fmla="*/ 95 w 228"/>
                <a:gd name="T43" fmla="*/ 31 h 50"/>
                <a:gd name="T44" fmla="*/ 82 w 228"/>
                <a:gd name="T45" fmla="*/ 33 h 50"/>
                <a:gd name="T46" fmla="*/ 65 w 228"/>
                <a:gd name="T47" fmla="*/ 34 h 50"/>
                <a:gd name="T48" fmla="*/ 51 w 228"/>
                <a:gd name="T49" fmla="*/ 38 h 50"/>
                <a:gd name="T50" fmla="*/ 36 w 228"/>
                <a:gd name="T51" fmla="*/ 38 h 50"/>
                <a:gd name="T52" fmla="*/ 23 w 228"/>
                <a:gd name="T53" fmla="*/ 40 h 50"/>
                <a:gd name="T54" fmla="*/ 12 w 228"/>
                <a:gd name="T55" fmla="*/ 42 h 50"/>
                <a:gd name="T56" fmla="*/ 0 w 228"/>
                <a:gd name="T57" fmla="*/ 44 h 50"/>
                <a:gd name="T58" fmla="*/ 10 w 228"/>
                <a:gd name="T59" fmla="*/ 36 h 50"/>
                <a:gd name="T60" fmla="*/ 21 w 228"/>
                <a:gd name="T61" fmla="*/ 33 h 50"/>
                <a:gd name="T62" fmla="*/ 32 w 228"/>
                <a:gd name="T63" fmla="*/ 31 h 50"/>
                <a:gd name="T64" fmla="*/ 44 w 228"/>
                <a:gd name="T65" fmla="*/ 27 h 50"/>
                <a:gd name="T66" fmla="*/ 55 w 228"/>
                <a:gd name="T67" fmla="*/ 25 h 50"/>
                <a:gd name="T68" fmla="*/ 69 w 228"/>
                <a:gd name="T69" fmla="*/ 23 h 50"/>
                <a:gd name="T70" fmla="*/ 80 w 228"/>
                <a:gd name="T71" fmla="*/ 21 h 50"/>
                <a:gd name="T72" fmla="*/ 93 w 228"/>
                <a:gd name="T73" fmla="*/ 21 h 50"/>
                <a:gd name="T74" fmla="*/ 105 w 228"/>
                <a:gd name="T75" fmla="*/ 19 h 50"/>
                <a:gd name="T76" fmla="*/ 116 w 228"/>
                <a:gd name="T77" fmla="*/ 17 h 50"/>
                <a:gd name="T78" fmla="*/ 129 w 228"/>
                <a:gd name="T79" fmla="*/ 17 h 50"/>
                <a:gd name="T80" fmla="*/ 143 w 228"/>
                <a:gd name="T81" fmla="*/ 15 h 50"/>
                <a:gd name="T82" fmla="*/ 154 w 228"/>
                <a:gd name="T83" fmla="*/ 12 h 50"/>
                <a:gd name="T84" fmla="*/ 166 w 228"/>
                <a:gd name="T85" fmla="*/ 8 h 50"/>
                <a:gd name="T86" fmla="*/ 179 w 228"/>
                <a:gd name="T87" fmla="*/ 4 h 50"/>
                <a:gd name="T88" fmla="*/ 190 w 228"/>
                <a:gd name="T89" fmla="*/ 0 h 50"/>
                <a:gd name="T90" fmla="*/ 190 w 228"/>
                <a:gd name="T91" fmla="*/ 0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50"/>
                <a:gd name="T140" fmla="*/ 228 w 228"/>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50">
                  <a:moveTo>
                    <a:pt x="190" y="0"/>
                  </a:moveTo>
                  <a:lnTo>
                    <a:pt x="196" y="2"/>
                  </a:lnTo>
                  <a:lnTo>
                    <a:pt x="205" y="12"/>
                  </a:lnTo>
                  <a:lnTo>
                    <a:pt x="211" y="17"/>
                  </a:lnTo>
                  <a:lnTo>
                    <a:pt x="215" y="25"/>
                  </a:lnTo>
                  <a:lnTo>
                    <a:pt x="221" y="33"/>
                  </a:lnTo>
                  <a:lnTo>
                    <a:pt x="226" y="40"/>
                  </a:lnTo>
                  <a:lnTo>
                    <a:pt x="228" y="48"/>
                  </a:lnTo>
                  <a:lnTo>
                    <a:pt x="228" y="50"/>
                  </a:lnTo>
                  <a:lnTo>
                    <a:pt x="224" y="48"/>
                  </a:lnTo>
                  <a:lnTo>
                    <a:pt x="219" y="46"/>
                  </a:lnTo>
                  <a:lnTo>
                    <a:pt x="211" y="40"/>
                  </a:lnTo>
                  <a:lnTo>
                    <a:pt x="204" y="34"/>
                  </a:lnTo>
                  <a:lnTo>
                    <a:pt x="194" y="29"/>
                  </a:lnTo>
                  <a:lnTo>
                    <a:pt x="186" y="25"/>
                  </a:lnTo>
                  <a:lnTo>
                    <a:pt x="175" y="23"/>
                  </a:lnTo>
                  <a:lnTo>
                    <a:pt x="166" y="23"/>
                  </a:lnTo>
                  <a:lnTo>
                    <a:pt x="152" y="23"/>
                  </a:lnTo>
                  <a:lnTo>
                    <a:pt x="139" y="23"/>
                  </a:lnTo>
                  <a:lnTo>
                    <a:pt x="126" y="25"/>
                  </a:lnTo>
                  <a:lnTo>
                    <a:pt x="112" y="29"/>
                  </a:lnTo>
                  <a:lnTo>
                    <a:pt x="95" y="31"/>
                  </a:lnTo>
                  <a:lnTo>
                    <a:pt x="82" y="33"/>
                  </a:lnTo>
                  <a:lnTo>
                    <a:pt x="65" y="34"/>
                  </a:lnTo>
                  <a:lnTo>
                    <a:pt x="51" y="38"/>
                  </a:lnTo>
                  <a:lnTo>
                    <a:pt x="36" y="38"/>
                  </a:lnTo>
                  <a:lnTo>
                    <a:pt x="23" y="40"/>
                  </a:lnTo>
                  <a:lnTo>
                    <a:pt x="12" y="42"/>
                  </a:lnTo>
                  <a:lnTo>
                    <a:pt x="0" y="44"/>
                  </a:lnTo>
                  <a:lnTo>
                    <a:pt x="10" y="36"/>
                  </a:lnTo>
                  <a:lnTo>
                    <a:pt x="21" y="33"/>
                  </a:lnTo>
                  <a:lnTo>
                    <a:pt x="32" y="31"/>
                  </a:lnTo>
                  <a:lnTo>
                    <a:pt x="44" y="27"/>
                  </a:lnTo>
                  <a:lnTo>
                    <a:pt x="55" y="25"/>
                  </a:lnTo>
                  <a:lnTo>
                    <a:pt x="69" y="23"/>
                  </a:lnTo>
                  <a:lnTo>
                    <a:pt x="80" y="21"/>
                  </a:lnTo>
                  <a:lnTo>
                    <a:pt x="93" y="21"/>
                  </a:lnTo>
                  <a:lnTo>
                    <a:pt x="105" y="19"/>
                  </a:lnTo>
                  <a:lnTo>
                    <a:pt x="116" y="17"/>
                  </a:lnTo>
                  <a:lnTo>
                    <a:pt x="129" y="17"/>
                  </a:lnTo>
                  <a:lnTo>
                    <a:pt x="143" y="15"/>
                  </a:lnTo>
                  <a:lnTo>
                    <a:pt x="154" y="12"/>
                  </a:lnTo>
                  <a:lnTo>
                    <a:pt x="166" y="8"/>
                  </a:lnTo>
                  <a:lnTo>
                    <a:pt x="179" y="4"/>
                  </a:lnTo>
                  <a:lnTo>
                    <a:pt x="190" y="0"/>
                  </a:lnTo>
                  <a:close/>
                </a:path>
              </a:pathLst>
            </a:custGeom>
            <a:solidFill>
              <a:srgbClr val="000000"/>
            </a:solidFill>
            <a:ln w="9525">
              <a:noFill/>
              <a:round/>
              <a:headEnd/>
              <a:tailEnd/>
            </a:ln>
          </p:spPr>
          <p:txBody>
            <a:bodyPr/>
            <a:lstStyle/>
            <a:p>
              <a:endParaRPr lang="fa-IR"/>
            </a:p>
          </p:txBody>
        </p:sp>
        <p:sp>
          <p:nvSpPr>
            <p:cNvPr id="21561" name="Freeform 51"/>
            <p:cNvSpPr>
              <a:spLocks/>
            </p:cNvSpPr>
            <p:nvPr/>
          </p:nvSpPr>
          <p:spPr bwMode="auto">
            <a:xfrm>
              <a:off x="3185" y="2288"/>
              <a:ext cx="68" cy="39"/>
            </a:xfrm>
            <a:custGeom>
              <a:avLst/>
              <a:gdLst>
                <a:gd name="T0" fmla="*/ 136 w 136"/>
                <a:gd name="T1" fmla="*/ 0 h 78"/>
                <a:gd name="T2" fmla="*/ 131 w 136"/>
                <a:gd name="T3" fmla="*/ 4 h 78"/>
                <a:gd name="T4" fmla="*/ 125 w 136"/>
                <a:gd name="T5" fmla="*/ 13 h 78"/>
                <a:gd name="T6" fmla="*/ 117 w 136"/>
                <a:gd name="T7" fmla="*/ 21 h 78"/>
                <a:gd name="T8" fmla="*/ 112 w 136"/>
                <a:gd name="T9" fmla="*/ 28 h 78"/>
                <a:gd name="T10" fmla="*/ 104 w 136"/>
                <a:gd name="T11" fmla="*/ 36 h 78"/>
                <a:gd name="T12" fmla="*/ 95 w 136"/>
                <a:gd name="T13" fmla="*/ 44 h 78"/>
                <a:gd name="T14" fmla="*/ 87 w 136"/>
                <a:gd name="T15" fmla="*/ 49 h 78"/>
                <a:gd name="T16" fmla="*/ 81 w 136"/>
                <a:gd name="T17" fmla="*/ 57 h 78"/>
                <a:gd name="T18" fmla="*/ 70 w 136"/>
                <a:gd name="T19" fmla="*/ 64 h 78"/>
                <a:gd name="T20" fmla="*/ 60 w 136"/>
                <a:gd name="T21" fmla="*/ 72 h 78"/>
                <a:gd name="T22" fmla="*/ 49 w 136"/>
                <a:gd name="T23" fmla="*/ 74 h 78"/>
                <a:gd name="T24" fmla="*/ 38 w 136"/>
                <a:gd name="T25" fmla="*/ 78 h 78"/>
                <a:gd name="T26" fmla="*/ 28 w 136"/>
                <a:gd name="T27" fmla="*/ 76 h 78"/>
                <a:gd name="T28" fmla="*/ 17 w 136"/>
                <a:gd name="T29" fmla="*/ 74 h 78"/>
                <a:gd name="T30" fmla="*/ 7 w 136"/>
                <a:gd name="T31" fmla="*/ 66 h 78"/>
                <a:gd name="T32" fmla="*/ 0 w 136"/>
                <a:gd name="T33" fmla="*/ 57 h 78"/>
                <a:gd name="T34" fmla="*/ 7 w 136"/>
                <a:gd name="T35" fmla="*/ 53 h 78"/>
                <a:gd name="T36" fmla="*/ 20 w 136"/>
                <a:gd name="T37" fmla="*/ 55 h 78"/>
                <a:gd name="T38" fmla="*/ 22 w 136"/>
                <a:gd name="T39" fmla="*/ 47 h 78"/>
                <a:gd name="T40" fmla="*/ 28 w 136"/>
                <a:gd name="T41" fmla="*/ 42 h 78"/>
                <a:gd name="T42" fmla="*/ 36 w 136"/>
                <a:gd name="T43" fmla="*/ 36 h 78"/>
                <a:gd name="T44" fmla="*/ 45 w 136"/>
                <a:gd name="T45" fmla="*/ 32 h 78"/>
                <a:gd name="T46" fmla="*/ 55 w 136"/>
                <a:gd name="T47" fmla="*/ 26 h 78"/>
                <a:gd name="T48" fmla="*/ 66 w 136"/>
                <a:gd name="T49" fmla="*/ 23 h 78"/>
                <a:gd name="T50" fmla="*/ 78 w 136"/>
                <a:gd name="T51" fmla="*/ 21 h 78"/>
                <a:gd name="T52" fmla="*/ 91 w 136"/>
                <a:gd name="T53" fmla="*/ 17 h 78"/>
                <a:gd name="T54" fmla="*/ 104 w 136"/>
                <a:gd name="T55" fmla="*/ 13 h 78"/>
                <a:gd name="T56" fmla="*/ 116 w 136"/>
                <a:gd name="T57" fmla="*/ 9 h 78"/>
                <a:gd name="T58" fmla="*/ 127 w 136"/>
                <a:gd name="T59" fmla="*/ 4 h 78"/>
                <a:gd name="T60" fmla="*/ 136 w 136"/>
                <a:gd name="T61" fmla="*/ 0 h 78"/>
                <a:gd name="T62" fmla="*/ 136 w 136"/>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78"/>
                <a:gd name="T98" fmla="*/ 136 w 136"/>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78">
                  <a:moveTo>
                    <a:pt x="136" y="0"/>
                  </a:moveTo>
                  <a:lnTo>
                    <a:pt x="131" y="4"/>
                  </a:lnTo>
                  <a:lnTo>
                    <a:pt x="125" y="13"/>
                  </a:lnTo>
                  <a:lnTo>
                    <a:pt x="117" y="21"/>
                  </a:lnTo>
                  <a:lnTo>
                    <a:pt x="112" y="28"/>
                  </a:lnTo>
                  <a:lnTo>
                    <a:pt x="104" y="36"/>
                  </a:lnTo>
                  <a:lnTo>
                    <a:pt x="95" y="44"/>
                  </a:lnTo>
                  <a:lnTo>
                    <a:pt x="87" y="49"/>
                  </a:lnTo>
                  <a:lnTo>
                    <a:pt x="81" y="57"/>
                  </a:lnTo>
                  <a:lnTo>
                    <a:pt x="70" y="64"/>
                  </a:lnTo>
                  <a:lnTo>
                    <a:pt x="60" y="72"/>
                  </a:lnTo>
                  <a:lnTo>
                    <a:pt x="49" y="74"/>
                  </a:lnTo>
                  <a:lnTo>
                    <a:pt x="38" y="78"/>
                  </a:lnTo>
                  <a:lnTo>
                    <a:pt x="28" y="76"/>
                  </a:lnTo>
                  <a:lnTo>
                    <a:pt x="17" y="74"/>
                  </a:lnTo>
                  <a:lnTo>
                    <a:pt x="7" y="66"/>
                  </a:lnTo>
                  <a:lnTo>
                    <a:pt x="0" y="57"/>
                  </a:lnTo>
                  <a:lnTo>
                    <a:pt x="7" y="53"/>
                  </a:lnTo>
                  <a:lnTo>
                    <a:pt x="20" y="55"/>
                  </a:lnTo>
                  <a:lnTo>
                    <a:pt x="22" y="47"/>
                  </a:lnTo>
                  <a:lnTo>
                    <a:pt x="28" y="42"/>
                  </a:lnTo>
                  <a:lnTo>
                    <a:pt x="36" y="36"/>
                  </a:lnTo>
                  <a:lnTo>
                    <a:pt x="45" y="32"/>
                  </a:lnTo>
                  <a:lnTo>
                    <a:pt x="55" y="26"/>
                  </a:lnTo>
                  <a:lnTo>
                    <a:pt x="66" y="23"/>
                  </a:lnTo>
                  <a:lnTo>
                    <a:pt x="78" y="21"/>
                  </a:lnTo>
                  <a:lnTo>
                    <a:pt x="91" y="17"/>
                  </a:lnTo>
                  <a:lnTo>
                    <a:pt x="104" y="13"/>
                  </a:lnTo>
                  <a:lnTo>
                    <a:pt x="116" y="9"/>
                  </a:lnTo>
                  <a:lnTo>
                    <a:pt x="127" y="4"/>
                  </a:lnTo>
                  <a:lnTo>
                    <a:pt x="136" y="0"/>
                  </a:lnTo>
                  <a:close/>
                </a:path>
              </a:pathLst>
            </a:custGeom>
            <a:solidFill>
              <a:srgbClr val="000000"/>
            </a:solidFill>
            <a:ln w="9525">
              <a:noFill/>
              <a:round/>
              <a:headEnd/>
              <a:tailEnd/>
            </a:ln>
          </p:spPr>
          <p:txBody>
            <a:bodyPr/>
            <a:lstStyle/>
            <a:p>
              <a:endParaRPr lang="fa-IR"/>
            </a:p>
          </p:txBody>
        </p:sp>
        <p:sp>
          <p:nvSpPr>
            <p:cNvPr id="21562" name="Freeform 52"/>
            <p:cNvSpPr>
              <a:spLocks/>
            </p:cNvSpPr>
            <p:nvPr/>
          </p:nvSpPr>
          <p:spPr bwMode="auto">
            <a:xfrm>
              <a:off x="3380" y="2288"/>
              <a:ext cx="51" cy="58"/>
            </a:xfrm>
            <a:custGeom>
              <a:avLst/>
              <a:gdLst>
                <a:gd name="T0" fmla="*/ 103 w 103"/>
                <a:gd name="T1" fmla="*/ 0 h 116"/>
                <a:gd name="T2" fmla="*/ 99 w 103"/>
                <a:gd name="T3" fmla="*/ 6 h 116"/>
                <a:gd name="T4" fmla="*/ 94 w 103"/>
                <a:gd name="T5" fmla="*/ 17 h 116"/>
                <a:gd name="T6" fmla="*/ 86 w 103"/>
                <a:gd name="T7" fmla="*/ 28 h 116"/>
                <a:gd name="T8" fmla="*/ 76 w 103"/>
                <a:gd name="T9" fmla="*/ 42 h 116"/>
                <a:gd name="T10" fmla="*/ 65 w 103"/>
                <a:gd name="T11" fmla="*/ 53 h 116"/>
                <a:gd name="T12" fmla="*/ 54 w 103"/>
                <a:gd name="T13" fmla="*/ 66 h 116"/>
                <a:gd name="T14" fmla="*/ 44 w 103"/>
                <a:gd name="T15" fmla="*/ 80 h 116"/>
                <a:gd name="T16" fmla="*/ 33 w 103"/>
                <a:gd name="T17" fmla="*/ 93 h 116"/>
                <a:gd name="T18" fmla="*/ 21 w 103"/>
                <a:gd name="T19" fmla="*/ 101 h 116"/>
                <a:gd name="T20" fmla="*/ 14 w 103"/>
                <a:gd name="T21" fmla="*/ 108 h 116"/>
                <a:gd name="T22" fmla="*/ 6 w 103"/>
                <a:gd name="T23" fmla="*/ 112 h 116"/>
                <a:gd name="T24" fmla="*/ 2 w 103"/>
                <a:gd name="T25" fmla="*/ 116 h 116"/>
                <a:gd name="T26" fmla="*/ 0 w 103"/>
                <a:gd name="T27" fmla="*/ 112 h 116"/>
                <a:gd name="T28" fmla="*/ 0 w 103"/>
                <a:gd name="T29" fmla="*/ 106 h 116"/>
                <a:gd name="T30" fmla="*/ 6 w 103"/>
                <a:gd name="T31" fmla="*/ 95 h 116"/>
                <a:gd name="T32" fmla="*/ 17 w 103"/>
                <a:gd name="T33" fmla="*/ 78 h 116"/>
                <a:gd name="T34" fmla="*/ 27 w 103"/>
                <a:gd name="T35" fmla="*/ 66 h 116"/>
                <a:gd name="T36" fmla="*/ 36 w 103"/>
                <a:gd name="T37" fmla="*/ 57 h 116"/>
                <a:gd name="T38" fmla="*/ 44 w 103"/>
                <a:gd name="T39" fmla="*/ 45 h 116"/>
                <a:gd name="T40" fmla="*/ 54 w 103"/>
                <a:gd name="T41" fmla="*/ 36 h 116"/>
                <a:gd name="T42" fmla="*/ 63 w 103"/>
                <a:gd name="T43" fmla="*/ 23 h 116"/>
                <a:gd name="T44" fmla="*/ 76 w 103"/>
                <a:gd name="T45" fmla="*/ 13 h 116"/>
                <a:gd name="T46" fmla="*/ 82 w 103"/>
                <a:gd name="T47" fmla="*/ 9 h 116"/>
                <a:gd name="T48" fmla="*/ 88 w 103"/>
                <a:gd name="T49" fmla="*/ 6 h 116"/>
                <a:gd name="T50" fmla="*/ 95 w 103"/>
                <a:gd name="T51" fmla="*/ 2 h 116"/>
                <a:gd name="T52" fmla="*/ 103 w 103"/>
                <a:gd name="T53" fmla="*/ 0 h 116"/>
                <a:gd name="T54" fmla="*/ 103 w 103"/>
                <a:gd name="T55" fmla="*/ 0 h 1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16"/>
                <a:gd name="T86" fmla="*/ 103 w 103"/>
                <a:gd name="T87" fmla="*/ 116 h 1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16">
                  <a:moveTo>
                    <a:pt x="103" y="0"/>
                  </a:moveTo>
                  <a:lnTo>
                    <a:pt x="99" y="6"/>
                  </a:lnTo>
                  <a:lnTo>
                    <a:pt x="94" y="17"/>
                  </a:lnTo>
                  <a:lnTo>
                    <a:pt x="86" y="28"/>
                  </a:lnTo>
                  <a:lnTo>
                    <a:pt x="76" y="42"/>
                  </a:lnTo>
                  <a:lnTo>
                    <a:pt x="65" y="53"/>
                  </a:lnTo>
                  <a:lnTo>
                    <a:pt x="54" y="66"/>
                  </a:lnTo>
                  <a:lnTo>
                    <a:pt x="44" y="80"/>
                  </a:lnTo>
                  <a:lnTo>
                    <a:pt x="33" y="93"/>
                  </a:lnTo>
                  <a:lnTo>
                    <a:pt x="21" y="101"/>
                  </a:lnTo>
                  <a:lnTo>
                    <a:pt x="14" y="108"/>
                  </a:lnTo>
                  <a:lnTo>
                    <a:pt x="6" y="112"/>
                  </a:lnTo>
                  <a:lnTo>
                    <a:pt x="2" y="116"/>
                  </a:lnTo>
                  <a:lnTo>
                    <a:pt x="0" y="112"/>
                  </a:lnTo>
                  <a:lnTo>
                    <a:pt x="0" y="106"/>
                  </a:lnTo>
                  <a:lnTo>
                    <a:pt x="6" y="95"/>
                  </a:lnTo>
                  <a:lnTo>
                    <a:pt x="17" y="78"/>
                  </a:lnTo>
                  <a:lnTo>
                    <a:pt x="27" y="66"/>
                  </a:lnTo>
                  <a:lnTo>
                    <a:pt x="36" y="57"/>
                  </a:lnTo>
                  <a:lnTo>
                    <a:pt x="44" y="45"/>
                  </a:lnTo>
                  <a:lnTo>
                    <a:pt x="54" y="36"/>
                  </a:lnTo>
                  <a:lnTo>
                    <a:pt x="63" y="23"/>
                  </a:lnTo>
                  <a:lnTo>
                    <a:pt x="76" y="13"/>
                  </a:lnTo>
                  <a:lnTo>
                    <a:pt x="82" y="9"/>
                  </a:lnTo>
                  <a:lnTo>
                    <a:pt x="88" y="6"/>
                  </a:lnTo>
                  <a:lnTo>
                    <a:pt x="95" y="2"/>
                  </a:lnTo>
                  <a:lnTo>
                    <a:pt x="103" y="0"/>
                  </a:lnTo>
                  <a:close/>
                </a:path>
              </a:pathLst>
            </a:custGeom>
            <a:solidFill>
              <a:srgbClr val="000000"/>
            </a:solidFill>
            <a:ln w="9525">
              <a:noFill/>
              <a:round/>
              <a:headEnd/>
              <a:tailEnd/>
            </a:ln>
          </p:spPr>
          <p:txBody>
            <a:bodyPr/>
            <a:lstStyle/>
            <a:p>
              <a:endParaRPr lang="fa-IR"/>
            </a:p>
          </p:txBody>
        </p:sp>
        <p:sp>
          <p:nvSpPr>
            <p:cNvPr id="21563" name="Freeform 53"/>
            <p:cNvSpPr>
              <a:spLocks/>
            </p:cNvSpPr>
            <p:nvPr/>
          </p:nvSpPr>
          <p:spPr bwMode="auto">
            <a:xfrm>
              <a:off x="3610" y="2288"/>
              <a:ext cx="18" cy="12"/>
            </a:xfrm>
            <a:custGeom>
              <a:avLst/>
              <a:gdLst>
                <a:gd name="T0" fmla="*/ 6 w 37"/>
                <a:gd name="T1" fmla="*/ 0 h 23"/>
                <a:gd name="T2" fmla="*/ 14 w 37"/>
                <a:gd name="T3" fmla="*/ 0 h 23"/>
                <a:gd name="T4" fmla="*/ 19 w 37"/>
                <a:gd name="T5" fmla="*/ 4 h 23"/>
                <a:gd name="T6" fmla="*/ 27 w 37"/>
                <a:gd name="T7" fmla="*/ 4 h 23"/>
                <a:gd name="T8" fmla="*/ 37 w 37"/>
                <a:gd name="T9" fmla="*/ 6 h 23"/>
                <a:gd name="T10" fmla="*/ 31 w 37"/>
                <a:gd name="T11" fmla="*/ 15 h 23"/>
                <a:gd name="T12" fmla="*/ 23 w 37"/>
                <a:gd name="T13" fmla="*/ 21 h 23"/>
                <a:gd name="T14" fmla="*/ 14 w 37"/>
                <a:gd name="T15" fmla="*/ 23 h 23"/>
                <a:gd name="T16" fmla="*/ 6 w 37"/>
                <a:gd name="T17" fmla="*/ 19 h 23"/>
                <a:gd name="T18" fmla="*/ 0 w 37"/>
                <a:gd name="T19" fmla="*/ 15 h 23"/>
                <a:gd name="T20" fmla="*/ 0 w 37"/>
                <a:gd name="T21" fmla="*/ 11 h 23"/>
                <a:gd name="T22" fmla="*/ 0 w 37"/>
                <a:gd name="T23" fmla="*/ 6 h 23"/>
                <a:gd name="T24" fmla="*/ 6 w 37"/>
                <a:gd name="T25" fmla="*/ 0 h 23"/>
                <a:gd name="T26" fmla="*/ 6 w 37"/>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23"/>
                <a:gd name="T44" fmla="*/ 37 w 37"/>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23">
                  <a:moveTo>
                    <a:pt x="6" y="0"/>
                  </a:moveTo>
                  <a:lnTo>
                    <a:pt x="14" y="0"/>
                  </a:lnTo>
                  <a:lnTo>
                    <a:pt x="19" y="4"/>
                  </a:lnTo>
                  <a:lnTo>
                    <a:pt x="27" y="4"/>
                  </a:lnTo>
                  <a:lnTo>
                    <a:pt x="37" y="6"/>
                  </a:lnTo>
                  <a:lnTo>
                    <a:pt x="31" y="15"/>
                  </a:lnTo>
                  <a:lnTo>
                    <a:pt x="23" y="21"/>
                  </a:lnTo>
                  <a:lnTo>
                    <a:pt x="14" y="23"/>
                  </a:lnTo>
                  <a:lnTo>
                    <a:pt x="6" y="19"/>
                  </a:lnTo>
                  <a:lnTo>
                    <a:pt x="0" y="15"/>
                  </a:lnTo>
                  <a:lnTo>
                    <a:pt x="0" y="11"/>
                  </a:lnTo>
                  <a:lnTo>
                    <a:pt x="0" y="6"/>
                  </a:lnTo>
                  <a:lnTo>
                    <a:pt x="6" y="0"/>
                  </a:lnTo>
                  <a:close/>
                </a:path>
              </a:pathLst>
            </a:custGeom>
            <a:solidFill>
              <a:srgbClr val="000000"/>
            </a:solidFill>
            <a:ln w="9525">
              <a:noFill/>
              <a:round/>
              <a:headEnd/>
              <a:tailEnd/>
            </a:ln>
          </p:spPr>
          <p:txBody>
            <a:bodyPr/>
            <a:lstStyle/>
            <a:p>
              <a:endParaRPr lang="fa-IR"/>
            </a:p>
          </p:txBody>
        </p:sp>
        <p:sp>
          <p:nvSpPr>
            <p:cNvPr id="21564" name="Freeform 54"/>
            <p:cNvSpPr>
              <a:spLocks/>
            </p:cNvSpPr>
            <p:nvPr/>
          </p:nvSpPr>
          <p:spPr bwMode="auto">
            <a:xfrm>
              <a:off x="3613" y="2306"/>
              <a:ext cx="139" cy="96"/>
            </a:xfrm>
            <a:custGeom>
              <a:avLst/>
              <a:gdLst>
                <a:gd name="T0" fmla="*/ 259 w 280"/>
                <a:gd name="T1" fmla="*/ 0 h 192"/>
                <a:gd name="T2" fmla="*/ 268 w 280"/>
                <a:gd name="T3" fmla="*/ 0 h 192"/>
                <a:gd name="T4" fmla="*/ 280 w 280"/>
                <a:gd name="T5" fmla="*/ 0 h 192"/>
                <a:gd name="T6" fmla="*/ 280 w 280"/>
                <a:gd name="T7" fmla="*/ 2 h 192"/>
                <a:gd name="T8" fmla="*/ 263 w 280"/>
                <a:gd name="T9" fmla="*/ 13 h 192"/>
                <a:gd name="T10" fmla="*/ 245 w 280"/>
                <a:gd name="T11" fmla="*/ 27 h 192"/>
                <a:gd name="T12" fmla="*/ 226 w 280"/>
                <a:gd name="T13" fmla="*/ 38 h 192"/>
                <a:gd name="T14" fmla="*/ 209 w 280"/>
                <a:gd name="T15" fmla="*/ 51 h 192"/>
                <a:gd name="T16" fmla="*/ 190 w 280"/>
                <a:gd name="T17" fmla="*/ 63 h 192"/>
                <a:gd name="T18" fmla="*/ 173 w 280"/>
                <a:gd name="T19" fmla="*/ 74 h 192"/>
                <a:gd name="T20" fmla="*/ 156 w 280"/>
                <a:gd name="T21" fmla="*/ 85 h 192"/>
                <a:gd name="T22" fmla="*/ 139 w 280"/>
                <a:gd name="T23" fmla="*/ 99 h 192"/>
                <a:gd name="T24" fmla="*/ 120 w 280"/>
                <a:gd name="T25" fmla="*/ 108 h 192"/>
                <a:gd name="T26" fmla="*/ 103 w 280"/>
                <a:gd name="T27" fmla="*/ 120 h 192"/>
                <a:gd name="T28" fmla="*/ 86 w 280"/>
                <a:gd name="T29" fmla="*/ 131 h 192"/>
                <a:gd name="T30" fmla="*/ 69 w 280"/>
                <a:gd name="T31" fmla="*/ 143 h 192"/>
                <a:gd name="T32" fmla="*/ 52 w 280"/>
                <a:gd name="T33" fmla="*/ 154 h 192"/>
                <a:gd name="T34" fmla="*/ 34 w 280"/>
                <a:gd name="T35" fmla="*/ 165 h 192"/>
                <a:gd name="T36" fmla="*/ 17 w 280"/>
                <a:gd name="T37" fmla="*/ 179 h 192"/>
                <a:gd name="T38" fmla="*/ 0 w 280"/>
                <a:gd name="T39" fmla="*/ 192 h 192"/>
                <a:gd name="T40" fmla="*/ 13 w 280"/>
                <a:gd name="T41" fmla="*/ 175 h 192"/>
                <a:gd name="T42" fmla="*/ 27 w 280"/>
                <a:gd name="T43" fmla="*/ 160 h 192"/>
                <a:gd name="T44" fmla="*/ 40 w 280"/>
                <a:gd name="T45" fmla="*/ 146 h 192"/>
                <a:gd name="T46" fmla="*/ 55 w 280"/>
                <a:gd name="T47" fmla="*/ 131 h 192"/>
                <a:gd name="T48" fmla="*/ 71 w 280"/>
                <a:gd name="T49" fmla="*/ 116 h 192"/>
                <a:gd name="T50" fmla="*/ 86 w 280"/>
                <a:gd name="T51" fmla="*/ 103 h 192"/>
                <a:gd name="T52" fmla="*/ 101 w 280"/>
                <a:gd name="T53" fmla="*/ 89 h 192"/>
                <a:gd name="T54" fmla="*/ 120 w 280"/>
                <a:gd name="T55" fmla="*/ 76 h 192"/>
                <a:gd name="T56" fmla="*/ 135 w 280"/>
                <a:gd name="T57" fmla="*/ 63 h 192"/>
                <a:gd name="T58" fmla="*/ 150 w 280"/>
                <a:gd name="T59" fmla="*/ 51 h 192"/>
                <a:gd name="T60" fmla="*/ 167 w 280"/>
                <a:gd name="T61" fmla="*/ 40 h 192"/>
                <a:gd name="T62" fmla="*/ 187 w 280"/>
                <a:gd name="T63" fmla="*/ 30 h 192"/>
                <a:gd name="T64" fmla="*/ 204 w 280"/>
                <a:gd name="T65" fmla="*/ 21 h 192"/>
                <a:gd name="T66" fmla="*/ 223 w 280"/>
                <a:gd name="T67" fmla="*/ 13 h 192"/>
                <a:gd name="T68" fmla="*/ 240 w 280"/>
                <a:gd name="T69" fmla="*/ 4 h 192"/>
                <a:gd name="T70" fmla="*/ 259 w 280"/>
                <a:gd name="T71" fmla="*/ 0 h 192"/>
                <a:gd name="T72" fmla="*/ 259 w 280"/>
                <a:gd name="T73" fmla="*/ 0 h 1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192"/>
                <a:gd name="T113" fmla="*/ 280 w 280"/>
                <a:gd name="T114" fmla="*/ 192 h 1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192">
                  <a:moveTo>
                    <a:pt x="259" y="0"/>
                  </a:moveTo>
                  <a:lnTo>
                    <a:pt x="268" y="0"/>
                  </a:lnTo>
                  <a:lnTo>
                    <a:pt x="280" y="0"/>
                  </a:lnTo>
                  <a:lnTo>
                    <a:pt x="280" y="2"/>
                  </a:lnTo>
                  <a:lnTo>
                    <a:pt x="263" y="13"/>
                  </a:lnTo>
                  <a:lnTo>
                    <a:pt x="245" y="27"/>
                  </a:lnTo>
                  <a:lnTo>
                    <a:pt x="226" y="38"/>
                  </a:lnTo>
                  <a:lnTo>
                    <a:pt x="209" y="51"/>
                  </a:lnTo>
                  <a:lnTo>
                    <a:pt x="190" y="63"/>
                  </a:lnTo>
                  <a:lnTo>
                    <a:pt x="173" y="74"/>
                  </a:lnTo>
                  <a:lnTo>
                    <a:pt x="156" y="85"/>
                  </a:lnTo>
                  <a:lnTo>
                    <a:pt x="139" y="99"/>
                  </a:lnTo>
                  <a:lnTo>
                    <a:pt x="120" y="108"/>
                  </a:lnTo>
                  <a:lnTo>
                    <a:pt x="103" y="120"/>
                  </a:lnTo>
                  <a:lnTo>
                    <a:pt x="86" y="131"/>
                  </a:lnTo>
                  <a:lnTo>
                    <a:pt x="69" y="143"/>
                  </a:lnTo>
                  <a:lnTo>
                    <a:pt x="52" y="154"/>
                  </a:lnTo>
                  <a:lnTo>
                    <a:pt x="34" y="165"/>
                  </a:lnTo>
                  <a:lnTo>
                    <a:pt x="17" y="179"/>
                  </a:lnTo>
                  <a:lnTo>
                    <a:pt x="0" y="192"/>
                  </a:lnTo>
                  <a:lnTo>
                    <a:pt x="13" y="175"/>
                  </a:lnTo>
                  <a:lnTo>
                    <a:pt x="27" y="160"/>
                  </a:lnTo>
                  <a:lnTo>
                    <a:pt x="40" y="146"/>
                  </a:lnTo>
                  <a:lnTo>
                    <a:pt x="55" y="131"/>
                  </a:lnTo>
                  <a:lnTo>
                    <a:pt x="71" y="116"/>
                  </a:lnTo>
                  <a:lnTo>
                    <a:pt x="86" y="103"/>
                  </a:lnTo>
                  <a:lnTo>
                    <a:pt x="101" y="89"/>
                  </a:lnTo>
                  <a:lnTo>
                    <a:pt x="120" y="76"/>
                  </a:lnTo>
                  <a:lnTo>
                    <a:pt x="135" y="63"/>
                  </a:lnTo>
                  <a:lnTo>
                    <a:pt x="150" y="51"/>
                  </a:lnTo>
                  <a:lnTo>
                    <a:pt x="167" y="40"/>
                  </a:lnTo>
                  <a:lnTo>
                    <a:pt x="187" y="30"/>
                  </a:lnTo>
                  <a:lnTo>
                    <a:pt x="204" y="21"/>
                  </a:lnTo>
                  <a:lnTo>
                    <a:pt x="223" y="13"/>
                  </a:lnTo>
                  <a:lnTo>
                    <a:pt x="240" y="4"/>
                  </a:lnTo>
                  <a:lnTo>
                    <a:pt x="259" y="0"/>
                  </a:lnTo>
                  <a:close/>
                </a:path>
              </a:pathLst>
            </a:custGeom>
            <a:solidFill>
              <a:srgbClr val="000000"/>
            </a:solidFill>
            <a:ln w="9525">
              <a:noFill/>
              <a:round/>
              <a:headEnd/>
              <a:tailEnd/>
            </a:ln>
          </p:spPr>
          <p:txBody>
            <a:bodyPr/>
            <a:lstStyle/>
            <a:p>
              <a:endParaRPr lang="fa-IR"/>
            </a:p>
          </p:txBody>
        </p:sp>
        <p:sp>
          <p:nvSpPr>
            <p:cNvPr id="21565" name="Freeform 55"/>
            <p:cNvSpPr>
              <a:spLocks/>
            </p:cNvSpPr>
            <p:nvPr/>
          </p:nvSpPr>
          <p:spPr bwMode="auto">
            <a:xfrm>
              <a:off x="3452" y="2316"/>
              <a:ext cx="57" cy="65"/>
            </a:xfrm>
            <a:custGeom>
              <a:avLst/>
              <a:gdLst>
                <a:gd name="T0" fmla="*/ 114 w 114"/>
                <a:gd name="T1" fmla="*/ 0 h 129"/>
                <a:gd name="T2" fmla="*/ 108 w 114"/>
                <a:gd name="T3" fmla="*/ 8 h 129"/>
                <a:gd name="T4" fmla="*/ 103 w 114"/>
                <a:gd name="T5" fmla="*/ 17 h 129"/>
                <a:gd name="T6" fmla="*/ 97 w 114"/>
                <a:gd name="T7" fmla="*/ 25 h 129"/>
                <a:gd name="T8" fmla="*/ 91 w 114"/>
                <a:gd name="T9" fmla="*/ 32 h 129"/>
                <a:gd name="T10" fmla="*/ 84 w 114"/>
                <a:gd name="T11" fmla="*/ 40 h 129"/>
                <a:gd name="T12" fmla="*/ 74 w 114"/>
                <a:gd name="T13" fmla="*/ 47 h 129"/>
                <a:gd name="T14" fmla="*/ 66 w 114"/>
                <a:gd name="T15" fmla="*/ 57 h 129"/>
                <a:gd name="T16" fmla="*/ 61 w 114"/>
                <a:gd name="T17" fmla="*/ 65 h 129"/>
                <a:gd name="T18" fmla="*/ 51 w 114"/>
                <a:gd name="T19" fmla="*/ 72 h 129"/>
                <a:gd name="T20" fmla="*/ 44 w 114"/>
                <a:gd name="T21" fmla="*/ 80 h 129"/>
                <a:gd name="T22" fmla="*/ 34 w 114"/>
                <a:gd name="T23" fmla="*/ 87 h 129"/>
                <a:gd name="T24" fmla="*/ 28 w 114"/>
                <a:gd name="T25" fmla="*/ 97 h 129"/>
                <a:gd name="T26" fmla="*/ 21 w 114"/>
                <a:gd name="T27" fmla="*/ 105 h 129"/>
                <a:gd name="T28" fmla="*/ 11 w 114"/>
                <a:gd name="T29" fmla="*/ 112 h 129"/>
                <a:gd name="T30" fmla="*/ 6 w 114"/>
                <a:gd name="T31" fmla="*/ 120 h 129"/>
                <a:gd name="T32" fmla="*/ 0 w 114"/>
                <a:gd name="T33" fmla="*/ 129 h 129"/>
                <a:gd name="T34" fmla="*/ 4 w 114"/>
                <a:gd name="T35" fmla="*/ 120 h 129"/>
                <a:gd name="T36" fmla="*/ 7 w 114"/>
                <a:gd name="T37" fmla="*/ 110 h 129"/>
                <a:gd name="T38" fmla="*/ 11 w 114"/>
                <a:gd name="T39" fmla="*/ 101 h 129"/>
                <a:gd name="T40" fmla="*/ 17 w 114"/>
                <a:gd name="T41" fmla="*/ 93 h 129"/>
                <a:gd name="T42" fmla="*/ 23 w 114"/>
                <a:gd name="T43" fmla="*/ 84 h 129"/>
                <a:gd name="T44" fmla="*/ 30 w 114"/>
                <a:gd name="T45" fmla="*/ 74 h 129"/>
                <a:gd name="T46" fmla="*/ 38 w 114"/>
                <a:gd name="T47" fmla="*/ 66 h 129"/>
                <a:gd name="T48" fmla="*/ 45 w 114"/>
                <a:gd name="T49" fmla="*/ 59 h 129"/>
                <a:gd name="T50" fmla="*/ 53 w 114"/>
                <a:gd name="T51" fmla="*/ 49 h 129"/>
                <a:gd name="T52" fmla="*/ 61 w 114"/>
                <a:gd name="T53" fmla="*/ 40 h 129"/>
                <a:gd name="T54" fmla="*/ 68 w 114"/>
                <a:gd name="T55" fmla="*/ 32 h 129"/>
                <a:gd name="T56" fmla="*/ 78 w 114"/>
                <a:gd name="T57" fmla="*/ 25 h 129"/>
                <a:gd name="T58" fmla="*/ 85 w 114"/>
                <a:gd name="T59" fmla="*/ 17 h 129"/>
                <a:gd name="T60" fmla="*/ 95 w 114"/>
                <a:gd name="T61" fmla="*/ 11 h 129"/>
                <a:gd name="T62" fmla="*/ 104 w 114"/>
                <a:gd name="T63" fmla="*/ 4 h 129"/>
                <a:gd name="T64" fmla="*/ 114 w 114"/>
                <a:gd name="T65" fmla="*/ 0 h 129"/>
                <a:gd name="T66" fmla="*/ 114 w 114"/>
                <a:gd name="T67" fmla="*/ 0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129"/>
                <a:gd name="T104" fmla="*/ 114 w 114"/>
                <a:gd name="T105" fmla="*/ 129 h 1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129">
                  <a:moveTo>
                    <a:pt x="114" y="0"/>
                  </a:moveTo>
                  <a:lnTo>
                    <a:pt x="108" y="8"/>
                  </a:lnTo>
                  <a:lnTo>
                    <a:pt x="103" y="17"/>
                  </a:lnTo>
                  <a:lnTo>
                    <a:pt x="97" y="25"/>
                  </a:lnTo>
                  <a:lnTo>
                    <a:pt x="91" y="32"/>
                  </a:lnTo>
                  <a:lnTo>
                    <a:pt x="84" y="40"/>
                  </a:lnTo>
                  <a:lnTo>
                    <a:pt x="74" y="47"/>
                  </a:lnTo>
                  <a:lnTo>
                    <a:pt x="66" y="57"/>
                  </a:lnTo>
                  <a:lnTo>
                    <a:pt x="61" y="65"/>
                  </a:lnTo>
                  <a:lnTo>
                    <a:pt x="51" y="72"/>
                  </a:lnTo>
                  <a:lnTo>
                    <a:pt x="44" y="80"/>
                  </a:lnTo>
                  <a:lnTo>
                    <a:pt x="34" y="87"/>
                  </a:lnTo>
                  <a:lnTo>
                    <a:pt x="28" y="97"/>
                  </a:lnTo>
                  <a:lnTo>
                    <a:pt x="21" y="105"/>
                  </a:lnTo>
                  <a:lnTo>
                    <a:pt x="11" y="112"/>
                  </a:lnTo>
                  <a:lnTo>
                    <a:pt x="6" y="120"/>
                  </a:lnTo>
                  <a:lnTo>
                    <a:pt x="0" y="129"/>
                  </a:lnTo>
                  <a:lnTo>
                    <a:pt x="4" y="120"/>
                  </a:lnTo>
                  <a:lnTo>
                    <a:pt x="7" y="110"/>
                  </a:lnTo>
                  <a:lnTo>
                    <a:pt x="11" y="101"/>
                  </a:lnTo>
                  <a:lnTo>
                    <a:pt x="17" y="93"/>
                  </a:lnTo>
                  <a:lnTo>
                    <a:pt x="23" y="84"/>
                  </a:lnTo>
                  <a:lnTo>
                    <a:pt x="30" y="74"/>
                  </a:lnTo>
                  <a:lnTo>
                    <a:pt x="38" y="66"/>
                  </a:lnTo>
                  <a:lnTo>
                    <a:pt x="45" y="59"/>
                  </a:lnTo>
                  <a:lnTo>
                    <a:pt x="53" y="49"/>
                  </a:lnTo>
                  <a:lnTo>
                    <a:pt x="61" y="40"/>
                  </a:lnTo>
                  <a:lnTo>
                    <a:pt x="68" y="32"/>
                  </a:lnTo>
                  <a:lnTo>
                    <a:pt x="78" y="25"/>
                  </a:lnTo>
                  <a:lnTo>
                    <a:pt x="85" y="17"/>
                  </a:lnTo>
                  <a:lnTo>
                    <a:pt x="95" y="11"/>
                  </a:lnTo>
                  <a:lnTo>
                    <a:pt x="104" y="4"/>
                  </a:lnTo>
                  <a:lnTo>
                    <a:pt x="114" y="0"/>
                  </a:lnTo>
                  <a:close/>
                </a:path>
              </a:pathLst>
            </a:custGeom>
            <a:solidFill>
              <a:srgbClr val="000000"/>
            </a:solidFill>
            <a:ln w="9525">
              <a:noFill/>
              <a:round/>
              <a:headEnd/>
              <a:tailEnd/>
            </a:ln>
          </p:spPr>
          <p:txBody>
            <a:bodyPr/>
            <a:lstStyle/>
            <a:p>
              <a:endParaRPr lang="fa-IR"/>
            </a:p>
          </p:txBody>
        </p:sp>
        <p:sp>
          <p:nvSpPr>
            <p:cNvPr id="21566" name="Freeform 56"/>
            <p:cNvSpPr>
              <a:spLocks/>
            </p:cNvSpPr>
            <p:nvPr/>
          </p:nvSpPr>
          <p:spPr bwMode="auto">
            <a:xfrm>
              <a:off x="3782" y="2316"/>
              <a:ext cx="20" cy="12"/>
            </a:xfrm>
            <a:custGeom>
              <a:avLst/>
              <a:gdLst>
                <a:gd name="T0" fmla="*/ 34 w 40"/>
                <a:gd name="T1" fmla="*/ 0 h 25"/>
                <a:gd name="T2" fmla="*/ 36 w 40"/>
                <a:gd name="T3" fmla="*/ 0 h 25"/>
                <a:gd name="T4" fmla="*/ 40 w 40"/>
                <a:gd name="T5" fmla="*/ 0 h 25"/>
                <a:gd name="T6" fmla="*/ 40 w 40"/>
                <a:gd name="T7" fmla="*/ 2 h 25"/>
                <a:gd name="T8" fmla="*/ 40 w 40"/>
                <a:gd name="T9" fmla="*/ 8 h 25"/>
                <a:gd name="T10" fmla="*/ 30 w 40"/>
                <a:gd name="T11" fmla="*/ 9 h 25"/>
                <a:gd name="T12" fmla="*/ 21 w 40"/>
                <a:gd name="T13" fmla="*/ 17 h 25"/>
                <a:gd name="T14" fmla="*/ 13 w 40"/>
                <a:gd name="T15" fmla="*/ 21 h 25"/>
                <a:gd name="T16" fmla="*/ 3 w 40"/>
                <a:gd name="T17" fmla="*/ 25 h 25"/>
                <a:gd name="T18" fmla="*/ 0 w 40"/>
                <a:gd name="T19" fmla="*/ 25 h 25"/>
                <a:gd name="T20" fmla="*/ 5 w 40"/>
                <a:gd name="T21" fmla="*/ 15 h 25"/>
                <a:gd name="T22" fmla="*/ 13 w 40"/>
                <a:gd name="T23" fmla="*/ 9 h 25"/>
                <a:gd name="T24" fmla="*/ 22 w 40"/>
                <a:gd name="T25" fmla="*/ 4 h 25"/>
                <a:gd name="T26" fmla="*/ 34 w 40"/>
                <a:gd name="T27" fmla="*/ 0 h 25"/>
                <a:gd name="T28" fmla="*/ 34 w 40"/>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5"/>
                <a:gd name="T47" fmla="*/ 40 w 4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5">
                  <a:moveTo>
                    <a:pt x="34" y="0"/>
                  </a:moveTo>
                  <a:lnTo>
                    <a:pt x="36" y="0"/>
                  </a:lnTo>
                  <a:lnTo>
                    <a:pt x="40" y="0"/>
                  </a:lnTo>
                  <a:lnTo>
                    <a:pt x="40" y="2"/>
                  </a:lnTo>
                  <a:lnTo>
                    <a:pt x="40" y="8"/>
                  </a:lnTo>
                  <a:lnTo>
                    <a:pt x="30" y="9"/>
                  </a:lnTo>
                  <a:lnTo>
                    <a:pt x="21" y="17"/>
                  </a:lnTo>
                  <a:lnTo>
                    <a:pt x="13" y="21"/>
                  </a:lnTo>
                  <a:lnTo>
                    <a:pt x="3" y="25"/>
                  </a:lnTo>
                  <a:lnTo>
                    <a:pt x="0" y="25"/>
                  </a:lnTo>
                  <a:lnTo>
                    <a:pt x="5" y="15"/>
                  </a:lnTo>
                  <a:lnTo>
                    <a:pt x="13" y="9"/>
                  </a:lnTo>
                  <a:lnTo>
                    <a:pt x="22" y="4"/>
                  </a:lnTo>
                  <a:lnTo>
                    <a:pt x="34" y="0"/>
                  </a:lnTo>
                  <a:close/>
                </a:path>
              </a:pathLst>
            </a:custGeom>
            <a:solidFill>
              <a:srgbClr val="000000"/>
            </a:solidFill>
            <a:ln w="9525">
              <a:noFill/>
              <a:round/>
              <a:headEnd/>
              <a:tailEnd/>
            </a:ln>
          </p:spPr>
          <p:txBody>
            <a:bodyPr/>
            <a:lstStyle/>
            <a:p>
              <a:endParaRPr lang="fa-IR"/>
            </a:p>
          </p:txBody>
        </p:sp>
        <p:sp>
          <p:nvSpPr>
            <p:cNvPr id="21567" name="Freeform 57"/>
            <p:cNvSpPr>
              <a:spLocks/>
            </p:cNvSpPr>
            <p:nvPr/>
          </p:nvSpPr>
          <p:spPr bwMode="auto">
            <a:xfrm>
              <a:off x="4310" y="2320"/>
              <a:ext cx="27" cy="13"/>
            </a:xfrm>
            <a:custGeom>
              <a:avLst/>
              <a:gdLst>
                <a:gd name="T0" fmla="*/ 2 w 53"/>
                <a:gd name="T1" fmla="*/ 1 h 26"/>
                <a:gd name="T2" fmla="*/ 9 w 53"/>
                <a:gd name="T3" fmla="*/ 0 h 26"/>
                <a:gd name="T4" fmla="*/ 21 w 53"/>
                <a:gd name="T5" fmla="*/ 0 h 26"/>
                <a:gd name="T6" fmla="*/ 30 w 53"/>
                <a:gd name="T7" fmla="*/ 0 h 26"/>
                <a:gd name="T8" fmla="*/ 40 w 53"/>
                <a:gd name="T9" fmla="*/ 3 h 26"/>
                <a:gd name="T10" fmla="*/ 49 w 53"/>
                <a:gd name="T11" fmla="*/ 13 h 26"/>
                <a:gd name="T12" fmla="*/ 53 w 53"/>
                <a:gd name="T13" fmla="*/ 26 h 26"/>
                <a:gd name="T14" fmla="*/ 47 w 53"/>
                <a:gd name="T15" fmla="*/ 26 h 26"/>
                <a:gd name="T16" fmla="*/ 40 w 53"/>
                <a:gd name="T17" fmla="*/ 26 h 26"/>
                <a:gd name="T18" fmla="*/ 34 w 53"/>
                <a:gd name="T19" fmla="*/ 24 h 26"/>
                <a:gd name="T20" fmla="*/ 26 w 53"/>
                <a:gd name="T21" fmla="*/ 24 h 26"/>
                <a:gd name="T22" fmla="*/ 15 w 53"/>
                <a:gd name="T23" fmla="*/ 20 h 26"/>
                <a:gd name="T24" fmla="*/ 5 w 53"/>
                <a:gd name="T25" fmla="*/ 17 h 26"/>
                <a:gd name="T26" fmla="*/ 0 w 53"/>
                <a:gd name="T27" fmla="*/ 9 h 26"/>
                <a:gd name="T28" fmla="*/ 2 w 53"/>
                <a:gd name="T29" fmla="*/ 1 h 26"/>
                <a:gd name="T30" fmla="*/ 2 w 53"/>
                <a:gd name="T31" fmla="*/ 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6"/>
                <a:gd name="T50" fmla="*/ 53 w 53"/>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6">
                  <a:moveTo>
                    <a:pt x="2" y="1"/>
                  </a:moveTo>
                  <a:lnTo>
                    <a:pt x="9" y="0"/>
                  </a:lnTo>
                  <a:lnTo>
                    <a:pt x="21" y="0"/>
                  </a:lnTo>
                  <a:lnTo>
                    <a:pt x="30" y="0"/>
                  </a:lnTo>
                  <a:lnTo>
                    <a:pt x="40" y="3"/>
                  </a:lnTo>
                  <a:lnTo>
                    <a:pt x="49" y="13"/>
                  </a:lnTo>
                  <a:lnTo>
                    <a:pt x="53" y="26"/>
                  </a:lnTo>
                  <a:lnTo>
                    <a:pt x="47" y="26"/>
                  </a:lnTo>
                  <a:lnTo>
                    <a:pt x="40" y="26"/>
                  </a:lnTo>
                  <a:lnTo>
                    <a:pt x="34" y="24"/>
                  </a:lnTo>
                  <a:lnTo>
                    <a:pt x="26" y="24"/>
                  </a:lnTo>
                  <a:lnTo>
                    <a:pt x="15" y="20"/>
                  </a:lnTo>
                  <a:lnTo>
                    <a:pt x="5" y="17"/>
                  </a:lnTo>
                  <a:lnTo>
                    <a:pt x="0" y="9"/>
                  </a:lnTo>
                  <a:lnTo>
                    <a:pt x="2" y="1"/>
                  </a:lnTo>
                  <a:close/>
                </a:path>
              </a:pathLst>
            </a:custGeom>
            <a:solidFill>
              <a:srgbClr val="000000"/>
            </a:solidFill>
            <a:ln w="9525">
              <a:noFill/>
              <a:round/>
              <a:headEnd/>
              <a:tailEnd/>
            </a:ln>
          </p:spPr>
          <p:txBody>
            <a:bodyPr/>
            <a:lstStyle/>
            <a:p>
              <a:endParaRPr lang="fa-IR"/>
            </a:p>
          </p:txBody>
        </p:sp>
        <p:sp>
          <p:nvSpPr>
            <p:cNvPr id="21568" name="Freeform 58"/>
            <p:cNvSpPr>
              <a:spLocks/>
            </p:cNvSpPr>
            <p:nvPr/>
          </p:nvSpPr>
          <p:spPr bwMode="auto">
            <a:xfrm>
              <a:off x="3272" y="2325"/>
              <a:ext cx="32" cy="24"/>
            </a:xfrm>
            <a:custGeom>
              <a:avLst/>
              <a:gdLst>
                <a:gd name="T0" fmla="*/ 59 w 63"/>
                <a:gd name="T1" fmla="*/ 0 h 49"/>
                <a:gd name="T2" fmla="*/ 63 w 63"/>
                <a:gd name="T3" fmla="*/ 8 h 49"/>
                <a:gd name="T4" fmla="*/ 63 w 63"/>
                <a:gd name="T5" fmla="*/ 17 h 49"/>
                <a:gd name="T6" fmla="*/ 59 w 63"/>
                <a:gd name="T7" fmla="*/ 23 h 49"/>
                <a:gd name="T8" fmla="*/ 58 w 63"/>
                <a:gd name="T9" fmla="*/ 30 h 49"/>
                <a:gd name="T10" fmla="*/ 50 w 63"/>
                <a:gd name="T11" fmla="*/ 34 h 49"/>
                <a:gd name="T12" fmla="*/ 42 w 63"/>
                <a:gd name="T13" fmla="*/ 40 h 49"/>
                <a:gd name="T14" fmla="*/ 33 w 63"/>
                <a:gd name="T15" fmla="*/ 44 h 49"/>
                <a:gd name="T16" fmla="*/ 25 w 63"/>
                <a:gd name="T17" fmla="*/ 48 h 49"/>
                <a:gd name="T18" fmla="*/ 16 w 63"/>
                <a:gd name="T19" fmla="*/ 48 h 49"/>
                <a:gd name="T20" fmla="*/ 10 w 63"/>
                <a:gd name="T21" fmla="*/ 49 h 49"/>
                <a:gd name="T22" fmla="*/ 4 w 63"/>
                <a:gd name="T23" fmla="*/ 48 h 49"/>
                <a:gd name="T24" fmla="*/ 2 w 63"/>
                <a:gd name="T25" fmla="*/ 48 h 49"/>
                <a:gd name="T26" fmla="*/ 0 w 63"/>
                <a:gd name="T27" fmla="*/ 42 h 49"/>
                <a:gd name="T28" fmla="*/ 6 w 63"/>
                <a:gd name="T29" fmla="*/ 34 h 49"/>
                <a:gd name="T30" fmla="*/ 10 w 63"/>
                <a:gd name="T31" fmla="*/ 29 h 49"/>
                <a:gd name="T32" fmla="*/ 16 w 63"/>
                <a:gd name="T33" fmla="*/ 25 h 49"/>
                <a:gd name="T34" fmla="*/ 23 w 63"/>
                <a:gd name="T35" fmla="*/ 17 h 49"/>
                <a:gd name="T36" fmla="*/ 37 w 63"/>
                <a:gd name="T37" fmla="*/ 13 h 49"/>
                <a:gd name="T38" fmla="*/ 42 w 63"/>
                <a:gd name="T39" fmla="*/ 6 h 49"/>
                <a:gd name="T40" fmla="*/ 50 w 63"/>
                <a:gd name="T41" fmla="*/ 4 h 49"/>
                <a:gd name="T42" fmla="*/ 56 w 63"/>
                <a:gd name="T43" fmla="*/ 4 h 49"/>
                <a:gd name="T44" fmla="*/ 59 w 63"/>
                <a:gd name="T45" fmla="*/ 0 h 49"/>
                <a:gd name="T46" fmla="*/ 59 w 63"/>
                <a:gd name="T47" fmla="*/ 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49"/>
                <a:gd name="T74" fmla="*/ 63 w 63"/>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49">
                  <a:moveTo>
                    <a:pt x="59" y="0"/>
                  </a:moveTo>
                  <a:lnTo>
                    <a:pt x="63" y="8"/>
                  </a:lnTo>
                  <a:lnTo>
                    <a:pt x="63" y="17"/>
                  </a:lnTo>
                  <a:lnTo>
                    <a:pt x="59" y="23"/>
                  </a:lnTo>
                  <a:lnTo>
                    <a:pt x="58" y="30"/>
                  </a:lnTo>
                  <a:lnTo>
                    <a:pt x="50" y="34"/>
                  </a:lnTo>
                  <a:lnTo>
                    <a:pt x="42" y="40"/>
                  </a:lnTo>
                  <a:lnTo>
                    <a:pt x="33" y="44"/>
                  </a:lnTo>
                  <a:lnTo>
                    <a:pt x="25" y="48"/>
                  </a:lnTo>
                  <a:lnTo>
                    <a:pt x="16" y="48"/>
                  </a:lnTo>
                  <a:lnTo>
                    <a:pt x="10" y="49"/>
                  </a:lnTo>
                  <a:lnTo>
                    <a:pt x="4" y="48"/>
                  </a:lnTo>
                  <a:lnTo>
                    <a:pt x="2" y="48"/>
                  </a:lnTo>
                  <a:lnTo>
                    <a:pt x="0" y="42"/>
                  </a:lnTo>
                  <a:lnTo>
                    <a:pt x="6" y="34"/>
                  </a:lnTo>
                  <a:lnTo>
                    <a:pt x="10" y="29"/>
                  </a:lnTo>
                  <a:lnTo>
                    <a:pt x="16" y="25"/>
                  </a:lnTo>
                  <a:lnTo>
                    <a:pt x="23" y="17"/>
                  </a:lnTo>
                  <a:lnTo>
                    <a:pt x="37" y="13"/>
                  </a:lnTo>
                  <a:lnTo>
                    <a:pt x="42" y="6"/>
                  </a:lnTo>
                  <a:lnTo>
                    <a:pt x="50" y="4"/>
                  </a:lnTo>
                  <a:lnTo>
                    <a:pt x="56" y="4"/>
                  </a:lnTo>
                  <a:lnTo>
                    <a:pt x="59" y="0"/>
                  </a:lnTo>
                  <a:close/>
                </a:path>
              </a:pathLst>
            </a:custGeom>
            <a:solidFill>
              <a:srgbClr val="000000"/>
            </a:solidFill>
            <a:ln w="9525">
              <a:noFill/>
              <a:round/>
              <a:headEnd/>
              <a:tailEnd/>
            </a:ln>
          </p:spPr>
          <p:txBody>
            <a:bodyPr/>
            <a:lstStyle/>
            <a:p>
              <a:endParaRPr lang="fa-IR"/>
            </a:p>
          </p:txBody>
        </p:sp>
        <p:sp>
          <p:nvSpPr>
            <p:cNvPr id="21569" name="Freeform 59"/>
            <p:cNvSpPr>
              <a:spLocks/>
            </p:cNvSpPr>
            <p:nvPr/>
          </p:nvSpPr>
          <p:spPr bwMode="auto">
            <a:xfrm>
              <a:off x="4364" y="2324"/>
              <a:ext cx="12" cy="8"/>
            </a:xfrm>
            <a:custGeom>
              <a:avLst/>
              <a:gdLst>
                <a:gd name="T0" fmla="*/ 2 w 25"/>
                <a:gd name="T1" fmla="*/ 2 h 17"/>
                <a:gd name="T2" fmla="*/ 8 w 25"/>
                <a:gd name="T3" fmla="*/ 0 h 17"/>
                <a:gd name="T4" fmla="*/ 14 w 25"/>
                <a:gd name="T5" fmla="*/ 4 h 17"/>
                <a:gd name="T6" fmla="*/ 17 w 25"/>
                <a:gd name="T7" fmla="*/ 10 h 17"/>
                <a:gd name="T8" fmla="*/ 25 w 25"/>
                <a:gd name="T9" fmla="*/ 17 h 17"/>
                <a:gd name="T10" fmla="*/ 23 w 25"/>
                <a:gd name="T11" fmla="*/ 17 h 17"/>
                <a:gd name="T12" fmla="*/ 17 w 25"/>
                <a:gd name="T13" fmla="*/ 13 h 17"/>
                <a:gd name="T14" fmla="*/ 12 w 25"/>
                <a:gd name="T15" fmla="*/ 10 h 17"/>
                <a:gd name="T16" fmla="*/ 6 w 25"/>
                <a:gd name="T17" fmla="*/ 6 h 17"/>
                <a:gd name="T18" fmla="*/ 0 w 25"/>
                <a:gd name="T19" fmla="*/ 4 h 17"/>
                <a:gd name="T20" fmla="*/ 0 w 25"/>
                <a:gd name="T21" fmla="*/ 2 h 17"/>
                <a:gd name="T22" fmla="*/ 2 w 25"/>
                <a:gd name="T23" fmla="*/ 2 h 17"/>
                <a:gd name="T24" fmla="*/ 2 w 25"/>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2" y="2"/>
                  </a:moveTo>
                  <a:lnTo>
                    <a:pt x="8" y="0"/>
                  </a:lnTo>
                  <a:lnTo>
                    <a:pt x="14" y="4"/>
                  </a:lnTo>
                  <a:lnTo>
                    <a:pt x="17" y="10"/>
                  </a:lnTo>
                  <a:lnTo>
                    <a:pt x="25" y="17"/>
                  </a:lnTo>
                  <a:lnTo>
                    <a:pt x="23" y="17"/>
                  </a:lnTo>
                  <a:lnTo>
                    <a:pt x="17" y="13"/>
                  </a:lnTo>
                  <a:lnTo>
                    <a:pt x="12" y="10"/>
                  </a:lnTo>
                  <a:lnTo>
                    <a:pt x="6" y="6"/>
                  </a:lnTo>
                  <a:lnTo>
                    <a:pt x="0" y="4"/>
                  </a:lnTo>
                  <a:lnTo>
                    <a:pt x="0" y="2"/>
                  </a:lnTo>
                  <a:lnTo>
                    <a:pt x="2" y="2"/>
                  </a:lnTo>
                  <a:close/>
                </a:path>
              </a:pathLst>
            </a:custGeom>
            <a:solidFill>
              <a:srgbClr val="000000"/>
            </a:solidFill>
            <a:ln w="9525">
              <a:noFill/>
              <a:round/>
              <a:headEnd/>
              <a:tailEnd/>
            </a:ln>
          </p:spPr>
          <p:txBody>
            <a:bodyPr/>
            <a:lstStyle/>
            <a:p>
              <a:endParaRPr lang="fa-IR"/>
            </a:p>
          </p:txBody>
        </p:sp>
        <p:sp>
          <p:nvSpPr>
            <p:cNvPr id="21570" name="Freeform 60"/>
            <p:cNvSpPr>
              <a:spLocks/>
            </p:cNvSpPr>
            <p:nvPr/>
          </p:nvSpPr>
          <p:spPr bwMode="auto">
            <a:xfrm>
              <a:off x="3744" y="2331"/>
              <a:ext cx="33" cy="22"/>
            </a:xfrm>
            <a:custGeom>
              <a:avLst/>
              <a:gdLst>
                <a:gd name="T0" fmla="*/ 66 w 66"/>
                <a:gd name="T1" fmla="*/ 0 h 44"/>
                <a:gd name="T2" fmla="*/ 58 w 66"/>
                <a:gd name="T3" fmla="*/ 6 h 44"/>
                <a:gd name="T4" fmla="*/ 53 w 66"/>
                <a:gd name="T5" fmla="*/ 14 h 44"/>
                <a:gd name="T6" fmla="*/ 41 w 66"/>
                <a:gd name="T7" fmla="*/ 21 h 44"/>
                <a:gd name="T8" fmla="*/ 30 w 66"/>
                <a:gd name="T9" fmla="*/ 29 h 44"/>
                <a:gd name="T10" fmla="*/ 22 w 66"/>
                <a:gd name="T11" fmla="*/ 31 h 44"/>
                <a:gd name="T12" fmla="*/ 15 w 66"/>
                <a:gd name="T13" fmla="*/ 36 h 44"/>
                <a:gd name="T14" fmla="*/ 7 w 66"/>
                <a:gd name="T15" fmla="*/ 40 h 44"/>
                <a:gd name="T16" fmla="*/ 1 w 66"/>
                <a:gd name="T17" fmla="*/ 44 h 44"/>
                <a:gd name="T18" fmla="*/ 0 w 66"/>
                <a:gd name="T19" fmla="*/ 44 h 44"/>
                <a:gd name="T20" fmla="*/ 5 w 66"/>
                <a:gd name="T21" fmla="*/ 36 h 44"/>
                <a:gd name="T22" fmla="*/ 13 w 66"/>
                <a:gd name="T23" fmla="*/ 31 h 44"/>
                <a:gd name="T24" fmla="*/ 22 w 66"/>
                <a:gd name="T25" fmla="*/ 23 h 44"/>
                <a:gd name="T26" fmla="*/ 30 w 66"/>
                <a:gd name="T27" fmla="*/ 19 h 44"/>
                <a:gd name="T28" fmla="*/ 39 w 66"/>
                <a:gd name="T29" fmla="*/ 14 h 44"/>
                <a:gd name="T30" fmla="*/ 49 w 66"/>
                <a:gd name="T31" fmla="*/ 10 h 44"/>
                <a:gd name="T32" fmla="*/ 57 w 66"/>
                <a:gd name="T33" fmla="*/ 4 h 44"/>
                <a:gd name="T34" fmla="*/ 66 w 66"/>
                <a:gd name="T35" fmla="*/ 0 h 44"/>
                <a:gd name="T36" fmla="*/ 66 w 66"/>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44"/>
                <a:gd name="T59" fmla="*/ 66 w 6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44">
                  <a:moveTo>
                    <a:pt x="66" y="0"/>
                  </a:moveTo>
                  <a:lnTo>
                    <a:pt x="58" y="6"/>
                  </a:lnTo>
                  <a:lnTo>
                    <a:pt x="53" y="14"/>
                  </a:lnTo>
                  <a:lnTo>
                    <a:pt x="41" y="21"/>
                  </a:lnTo>
                  <a:lnTo>
                    <a:pt x="30" y="29"/>
                  </a:lnTo>
                  <a:lnTo>
                    <a:pt x="22" y="31"/>
                  </a:lnTo>
                  <a:lnTo>
                    <a:pt x="15" y="36"/>
                  </a:lnTo>
                  <a:lnTo>
                    <a:pt x="7" y="40"/>
                  </a:lnTo>
                  <a:lnTo>
                    <a:pt x="1" y="44"/>
                  </a:lnTo>
                  <a:lnTo>
                    <a:pt x="0" y="44"/>
                  </a:lnTo>
                  <a:lnTo>
                    <a:pt x="5" y="36"/>
                  </a:lnTo>
                  <a:lnTo>
                    <a:pt x="13" y="31"/>
                  </a:lnTo>
                  <a:lnTo>
                    <a:pt x="22" y="23"/>
                  </a:lnTo>
                  <a:lnTo>
                    <a:pt x="30" y="19"/>
                  </a:lnTo>
                  <a:lnTo>
                    <a:pt x="39" y="14"/>
                  </a:lnTo>
                  <a:lnTo>
                    <a:pt x="49" y="10"/>
                  </a:lnTo>
                  <a:lnTo>
                    <a:pt x="57" y="4"/>
                  </a:lnTo>
                  <a:lnTo>
                    <a:pt x="66" y="0"/>
                  </a:lnTo>
                  <a:close/>
                </a:path>
              </a:pathLst>
            </a:custGeom>
            <a:solidFill>
              <a:srgbClr val="000000"/>
            </a:solidFill>
            <a:ln w="9525">
              <a:noFill/>
              <a:round/>
              <a:headEnd/>
              <a:tailEnd/>
            </a:ln>
          </p:spPr>
          <p:txBody>
            <a:bodyPr/>
            <a:lstStyle/>
            <a:p>
              <a:endParaRPr lang="fa-IR"/>
            </a:p>
          </p:txBody>
        </p:sp>
        <p:sp>
          <p:nvSpPr>
            <p:cNvPr id="21571" name="Freeform 61"/>
            <p:cNvSpPr>
              <a:spLocks/>
            </p:cNvSpPr>
            <p:nvPr/>
          </p:nvSpPr>
          <p:spPr bwMode="auto">
            <a:xfrm>
              <a:off x="3590" y="2331"/>
              <a:ext cx="263" cy="161"/>
            </a:xfrm>
            <a:custGeom>
              <a:avLst/>
              <a:gdLst>
                <a:gd name="T0" fmla="*/ 501 w 526"/>
                <a:gd name="T1" fmla="*/ 0 h 322"/>
                <a:gd name="T2" fmla="*/ 513 w 526"/>
                <a:gd name="T3" fmla="*/ 2 h 322"/>
                <a:gd name="T4" fmla="*/ 521 w 526"/>
                <a:gd name="T5" fmla="*/ 10 h 322"/>
                <a:gd name="T6" fmla="*/ 522 w 526"/>
                <a:gd name="T7" fmla="*/ 19 h 322"/>
                <a:gd name="T8" fmla="*/ 513 w 526"/>
                <a:gd name="T9" fmla="*/ 33 h 322"/>
                <a:gd name="T10" fmla="*/ 498 w 526"/>
                <a:gd name="T11" fmla="*/ 44 h 322"/>
                <a:gd name="T12" fmla="*/ 481 w 526"/>
                <a:gd name="T13" fmla="*/ 55 h 322"/>
                <a:gd name="T14" fmla="*/ 463 w 526"/>
                <a:gd name="T15" fmla="*/ 67 h 322"/>
                <a:gd name="T16" fmla="*/ 446 w 526"/>
                <a:gd name="T17" fmla="*/ 76 h 322"/>
                <a:gd name="T18" fmla="*/ 429 w 526"/>
                <a:gd name="T19" fmla="*/ 88 h 322"/>
                <a:gd name="T20" fmla="*/ 414 w 526"/>
                <a:gd name="T21" fmla="*/ 99 h 322"/>
                <a:gd name="T22" fmla="*/ 393 w 526"/>
                <a:gd name="T23" fmla="*/ 116 h 322"/>
                <a:gd name="T24" fmla="*/ 361 w 526"/>
                <a:gd name="T25" fmla="*/ 133 h 322"/>
                <a:gd name="T26" fmla="*/ 319 w 526"/>
                <a:gd name="T27" fmla="*/ 156 h 322"/>
                <a:gd name="T28" fmla="*/ 279 w 526"/>
                <a:gd name="T29" fmla="*/ 183 h 322"/>
                <a:gd name="T30" fmla="*/ 239 w 526"/>
                <a:gd name="T31" fmla="*/ 211 h 322"/>
                <a:gd name="T32" fmla="*/ 201 w 526"/>
                <a:gd name="T33" fmla="*/ 242 h 322"/>
                <a:gd name="T34" fmla="*/ 161 w 526"/>
                <a:gd name="T35" fmla="*/ 268 h 322"/>
                <a:gd name="T36" fmla="*/ 119 w 526"/>
                <a:gd name="T37" fmla="*/ 293 h 322"/>
                <a:gd name="T38" fmla="*/ 79 w 526"/>
                <a:gd name="T39" fmla="*/ 314 h 322"/>
                <a:gd name="T40" fmla="*/ 49 w 526"/>
                <a:gd name="T41" fmla="*/ 318 h 322"/>
                <a:gd name="T42" fmla="*/ 36 w 526"/>
                <a:gd name="T43" fmla="*/ 308 h 322"/>
                <a:gd name="T44" fmla="*/ 22 w 526"/>
                <a:gd name="T45" fmla="*/ 301 h 322"/>
                <a:gd name="T46" fmla="*/ 7 w 526"/>
                <a:gd name="T47" fmla="*/ 295 h 322"/>
                <a:gd name="T48" fmla="*/ 3 w 526"/>
                <a:gd name="T49" fmla="*/ 289 h 322"/>
                <a:gd name="T50" fmla="*/ 19 w 526"/>
                <a:gd name="T51" fmla="*/ 280 h 322"/>
                <a:gd name="T52" fmla="*/ 36 w 526"/>
                <a:gd name="T53" fmla="*/ 272 h 322"/>
                <a:gd name="T54" fmla="*/ 57 w 526"/>
                <a:gd name="T55" fmla="*/ 272 h 322"/>
                <a:gd name="T56" fmla="*/ 79 w 526"/>
                <a:gd name="T57" fmla="*/ 268 h 322"/>
                <a:gd name="T58" fmla="*/ 100 w 526"/>
                <a:gd name="T59" fmla="*/ 265 h 322"/>
                <a:gd name="T60" fmla="*/ 119 w 526"/>
                <a:gd name="T61" fmla="*/ 257 h 322"/>
                <a:gd name="T62" fmla="*/ 140 w 526"/>
                <a:gd name="T63" fmla="*/ 242 h 322"/>
                <a:gd name="T64" fmla="*/ 169 w 526"/>
                <a:gd name="T65" fmla="*/ 217 h 322"/>
                <a:gd name="T66" fmla="*/ 212 w 526"/>
                <a:gd name="T67" fmla="*/ 185 h 322"/>
                <a:gd name="T68" fmla="*/ 254 w 526"/>
                <a:gd name="T69" fmla="*/ 156 h 322"/>
                <a:gd name="T70" fmla="*/ 296 w 526"/>
                <a:gd name="T71" fmla="*/ 126 h 322"/>
                <a:gd name="T72" fmla="*/ 338 w 526"/>
                <a:gd name="T73" fmla="*/ 99 h 322"/>
                <a:gd name="T74" fmla="*/ 380 w 526"/>
                <a:gd name="T75" fmla="*/ 69 h 322"/>
                <a:gd name="T76" fmla="*/ 424 w 526"/>
                <a:gd name="T77" fmla="*/ 40 h 322"/>
                <a:gd name="T78" fmla="*/ 471 w 526"/>
                <a:gd name="T79" fmla="*/ 14 h 322"/>
                <a:gd name="T80" fmla="*/ 496 w 526"/>
                <a:gd name="T81" fmla="*/ 0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6"/>
                <a:gd name="T124" fmla="*/ 0 h 322"/>
                <a:gd name="T125" fmla="*/ 526 w 526"/>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6" h="322">
                  <a:moveTo>
                    <a:pt x="496" y="0"/>
                  </a:moveTo>
                  <a:lnTo>
                    <a:pt x="501" y="0"/>
                  </a:lnTo>
                  <a:lnTo>
                    <a:pt x="507" y="0"/>
                  </a:lnTo>
                  <a:lnTo>
                    <a:pt x="513" y="2"/>
                  </a:lnTo>
                  <a:lnTo>
                    <a:pt x="517" y="4"/>
                  </a:lnTo>
                  <a:lnTo>
                    <a:pt x="521" y="10"/>
                  </a:lnTo>
                  <a:lnTo>
                    <a:pt x="526" y="14"/>
                  </a:lnTo>
                  <a:lnTo>
                    <a:pt x="522" y="19"/>
                  </a:lnTo>
                  <a:lnTo>
                    <a:pt x="519" y="27"/>
                  </a:lnTo>
                  <a:lnTo>
                    <a:pt x="513" y="33"/>
                  </a:lnTo>
                  <a:lnTo>
                    <a:pt x="505" y="40"/>
                  </a:lnTo>
                  <a:lnTo>
                    <a:pt x="498" y="44"/>
                  </a:lnTo>
                  <a:lnTo>
                    <a:pt x="490" y="50"/>
                  </a:lnTo>
                  <a:lnTo>
                    <a:pt x="481" y="55"/>
                  </a:lnTo>
                  <a:lnTo>
                    <a:pt x="473" y="61"/>
                  </a:lnTo>
                  <a:lnTo>
                    <a:pt x="463" y="67"/>
                  </a:lnTo>
                  <a:lnTo>
                    <a:pt x="456" y="71"/>
                  </a:lnTo>
                  <a:lnTo>
                    <a:pt x="446" y="76"/>
                  </a:lnTo>
                  <a:lnTo>
                    <a:pt x="439" y="84"/>
                  </a:lnTo>
                  <a:lnTo>
                    <a:pt x="429" y="88"/>
                  </a:lnTo>
                  <a:lnTo>
                    <a:pt x="422" y="94"/>
                  </a:lnTo>
                  <a:lnTo>
                    <a:pt x="414" y="99"/>
                  </a:lnTo>
                  <a:lnTo>
                    <a:pt x="405" y="105"/>
                  </a:lnTo>
                  <a:lnTo>
                    <a:pt x="393" y="116"/>
                  </a:lnTo>
                  <a:lnTo>
                    <a:pt x="384" y="126"/>
                  </a:lnTo>
                  <a:lnTo>
                    <a:pt x="361" y="133"/>
                  </a:lnTo>
                  <a:lnTo>
                    <a:pt x="338" y="145"/>
                  </a:lnTo>
                  <a:lnTo>
                    <a:pt x="319" y="156"/>
                  </a:lnTo>
                  <a:lnTo>
                    <a:pt x="298" y="170"/>
                  </a:lnTo>
                  <a:lnTo>
                    <a:pt x="279" y="183"/>
                  </a:lnTo>
                  <a:lnTo>
                    <a:pt x="258" y="196"/>
                  </a:lnTo>
                  <a:lnTo>
                    <a:pt x="239" y="211"/>
                  </a:lnTo>
                  <a:lnTo>
                    <a:pt x="220" y="229"/>
                  </a:lnTo>
                  <a:lnTo>
                    <a:pt x="201" y="242"/>
                  </a:lnTo>
                  <a:lnTo>
                    <a:pt x="180" y="255"/>
                  </a:lnTo>
                  <a:lnTo>
                    <a:pt x="161" y="268"/>
                  </a:lnTo>
                  <a:lnTo>
                    <a:pt x="142" y="282"/>
                  </a:lnTo>
                  <a:lnTo>
                    <a:pt x="119" y="293"/>
                  </a:lnTo>
                  <a:lnTo>
                    <a:pt x="100" y="305"/>
                  </a:lnTo>
                  <a:lnTo>
                    <a:pt x="79" y="314"/>
                  </a:lnTo>
                  <a:lnTo>
                    <a:pt x="58" y="322"/>
                  </a:lnTo>
                  <a:lnTo>
                    <a:pt x="49" y="318"/>
                  </a:lnTo>
                  <a:lnTo>
                    <a:pt x="41" y="314"/>
                  </a:lnTo>
                  <a:lnTo>
                    <a:pt x="36" y="308"/>
                  </a:lnTo>
                  <a:lnTo>
                    <a:pt x="30" y="305"/>
                  </a:lnTo>
                  <a:lnTo>
                    <a:pt x="22" y="301"/>
                  </a:lnTo>
                  <a:lnTo>
                    <a:pt x="15" y="297"/>
                  </a:lnTo>
                  <a:lnTo>
                    <a:pt x="7" y="295"/>
                  </a:lnTo>
                  <a:lnTo>
                    <a:pt x="0" y="299"/>
                  </a:lnTo>
                  <a:lnTo>
                    <a:pt x="3" y="289"/>
                  </a:lnTo>
                  <a:lnTo>
                    <a:pt x="13" y="284"/>
                  </a:lnTo>
                  <a:lnTo>
                    <a:pt x="19" y="280"/>
                  </a:lnTo>
                  <a:lnTo>
                    <a:pt x="28" y="278"/>
                  </a:lnTo>
                  <a:lnTo>
                    <a:pt x="36" y="272"/>
                  </a:lnTo>
                  <a:lnTo>
                    <a:pt x="47" y="272"/>
                  </a:lnTo>
                  <a:lnTo>
                    <a:pt x="57" y="272"/>
                  </a:lnTo>
                  <a:lnTo>
                    <a:pt x="68" y="272"/>
                  </a:lnTo>
                  <a:lnTo>
                    <a:pt x="79" y="268"/>
                  </a:lnTo>
                  <a:lnTo>
                    <a:pt x="89" y="268"/>
                  </a:lnTo>
                  <a:lnTo>
                    <a:pt x="100" y="265"/>
                  </a:lnTo>
                  <a:lnTo>
                    <a:pt x="110" y="263"/>
                  </a:lnTo>
                  <a:lnTo>
                    <a:pt x="119" y="257"/>
                  </a:lnTo>
                  <a:lnTo>
                    <a:pt x="131" y="251"/>
                  </a:lnTo>
                  <a:lnTo>
                    <a:pt x="140" y="242"/>
                  </a:lnTo>
                  <a:lnTo>
                    <a:pt x="150" y="232"/>
                  </a:lnTo>
                  <a:lnTo>
                    <a:pt x="169" y="217"/>
                  </a:lnTo>
                  <a:lnTo>
                    <a:pt x="192" y="202"/>
                  </a:lnTo>
                  <a:lnTo>
                    <a:pt x="212" y="185"/>
                  </a:lnTo>
                  <a:lnTo>
                    <a:pt x="233" y="170"/>
                  </a:lnTo>
                  <a:lnTo>
                    <a:pt x="254" y="156"/>
                  </a:lnTo>
                  <a:lnTo>
                    <a:pt x="275" y="141"/>
                  </a:lnTo>
                  <a:lnTo>
                    <a:pt x="296" y="126"/>
                  </a:lnTo>
                  <a:lnTo>
                    <a:pt x="317" y="113"/>
                  </a:lnTo>
                  <a:lnTo>
                    <a:pt x="338" y="99"/>
                  </a:lnTo>
                  <a:lnTo>
                    <a:pt x="359" y="84"/>
                  </a:lnTo>
                  <a:lnTo>
                    <a:pt x="380" y="69"/>
                  </a:lnTo>
                  <a:lnTo>
                    <a:pt x="403" y="55"/>
                  </a:lnTo>
                  <a:lnTo>
                    <a:pt x="424" y="40"/>
                  </a:lnTo>
                  <a:lnTo>
                    <a:pt x="446" y="27"/>
                  </a:lnTo>
                  <a:lnTo>
                    <a:pt x="471" y="14"/>
                  </a:lnTo>
                  <a:lnTo>
                    <a:pt x="496" y="0"/>
                  </a:lnTo>
                  <a:close/>
                </a:path>
              </a:pathLst>
            </a:custGeom>
            <a:solidFill>
              <a:srgbClr val="000000"/>
            </a:solidFill>
            <a:ln w="9525">
              <a:noFill/>
              <a:round/>
              <a:headEnd/>
              <a:tailEnd/>
            </a:ln>
          </p:spPr>
          <p:txBody>
            <a:bodyPr/>
            <a:lstStyle/>
            <a:p>
              <a:endParaRPr lang="fa-IR"/>
            </a:p>
          </p:txBody>
        </p:sp>
        <p:sp>
          <p:nvSpPr>
            <p:cNvPr id="21572" name="Freeform 62"/>
            <p:cNvSpPr>
              <a:spLocks/>
            </p:cNvSpPr>
            <p:nvPr/>
          </p:nvSpPr>
          <p:spPr bwMode="auto">
            <a:xfrm>
              <a:off x="3101" y="2345"/>
              <a:ext cx="502" cy="237"/>
            </a:xfrm>
            <a:custGeom>
              <a:avLst/>
              <a:gdLst>
                <a:gd name="T0" fmla="*/ 93 w 1004"/>
                <a:gd name="T1" fmla="*/ 23 h 473"/>
                <a:gd name="T2" fmla="*/ 219 w 1004"/>
                <a:gd name="T3" fmla="*/ 70 h 473"/>
                <a:gd name="T4" fmla="*/ 342 w 1004"/>
                <a:gd name="T5" fmla="*/ 120 h 473"/>
                <a:gd name="T6" fmla="*/ 466 w 1004"/>
                <a:gd name="T7" fmla="*/ 173 h 473"/>
                <a:gd name="T8" fmla="*/ 590 w 1004"/>
                <a:gd name="T9" fmla="*/ 228 h 473"/>
                <a:gd name="T10" fmla="*/ 709 w 1004"/>
                <a:gd name="T11" fmla="*/ 285 h 473"/>
                <a:gd name="T12" fmla="*/ 829 w 1004"/>
                <a:gd name="T13" fmla="*/ 346 h 473"/>
                <a:gd name="T14" fmla="*/ 945 w 1004"/>
                <a:gd name="T15" fmla="*/ 414 h 473"/>
                <a:gd name="T16" fmla="*/ 997 w 1004"/>
                <a:gd name="T17" fmla="*/ 458 h 473"/>
                <a:gd name="T18" fmla="*/ 983 w 1004"/>
                <a:gd name="T19" fmla="*/ 468 h 473"/>
                <a:gd name="T20" fmla="*/ 962 w 1004"/>
                <a:gd name="T21" fmla="*/ 473 h 473"/>
                <a:gd name="T22" fmla="*/ 940 w 1004"/>
                <a:gd name="T23" fmla="*/ 468 h 473"/>
                <a:gd name="T24" fmla="*/ 924 w 1004"/>
                <a:gd name="T25" fmla="*/ 458 h 473"/>
                <a:gd name="T26" fmla="*/ 905 w 1004"/>
                <a:gd name="T27" fmla="*/ 447 h 473"/>
                <a:gd name="T28" fmla="*/ 890 w 1004"/>
                <a:gd name="T29" fmla="*/ 437 h 473"/>
                <a:gd name="T30" fmla="*/ 873 w 1004"/>
                <a:gd name="T31" fmla="*/ 426 h 473"/>
                <a:gd name="T32" fmla="*/ 858 w 1004"/>
                <a:gd name="T33" fmla="*/ 414 h 473"/>
                <a:gd name="T34" fmla="*/ 841 w 1004"/>
                <a:gd name="T35" fmla="*/ 405 h 473"/>
                <a:gd name="T36" fmla="*/ 825 w 1004"/>
                <a:gd name="T37" fmla="*/ 399 h 473"/>
                <a:gd name="T38" fmla="*/ 770 w 1004"/>
                <a:gd name="T39" fmla="*/ 373 h 473"/>
                <a:gd name="T40" fmla="*/ 673 w 1004"/>
                <a:gd name="T41" fmla="*/ 325 h 473"/>
                <a:gd name="T42" fmla="*/ 576 w 1004"/>
                <a:gd name="T43" fmla="*/ 285 h 473"/>
                <a:gd name="T44" fmla="*/ 477 w 1004"/>
                <a:gd name="T45" fmla="*/ 253 h 473"/>
                <a:gd name="T46" fmla="*/ 377 w 1004"/>
                <a:gd name="T47" fmla="*/ 220 h 473"/>
                <a:gd name="T48" fmla="*/ 276 w 1004"/>
                <a:gd name="T49" fmla="*/ 190 h 473"/>
                <a:gd name="T50" fmla="*/ 179 w 1004"/>
                <a:gd name="T51" fmla="*/ 160 h 473"/>
                <a:gd name="T52" fmla="*/ 82 w 1004"/>
                <a:gd name="T53" fmla="*/ 129 h 473"/>
                <a:gd name="T54" fmla="*/ 34 w 1004"/>
                <a:gd name="T55" fmla="*/ 104 h 473"/>
                <a:gd name="T56" fmla="*/ 25 w 1004"/>
                <a:gd name="T57" fmla="*/ 87 h 473"/>
                <a:gd name="T58" fmla="*/ 15 w 1004"/>
                <a:gd name="T59" fmla="*/ 72 h 473"/>
                <a:gd name="T60" fmla="*/ 8 w 1004"/>
                <a:gd name="T61" fmla="*/ 55 h 473"/>
                <a:gd name="T62" fmla="*/ 0 w 1004"/>
                <a:gd name="T63" fmla="*/ 42 h 473"/>
                <a:gd name="T64" fmla="*/ 0 w 1004"/>
                <a:gd name="T65" fmla="*/ 26 h 473"/>
                <a:gd name="T66" fmla="*/ 6 w 1004"/>
                <a:gd name="T67" fmla="*/ 15 h 473"/>
                <a:gd name="T68" fmla="*/ 21 w 1004"/>
                <a:gd name="T69" fmla="*/ 4 h 473"/>
                <a:gd name="T70" fmla="*/ 34 w 1004"/>
                <a:gd name="T71" fmla="*/ 0 h 4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4"/>
                <a:gd name="T109" fmla="*/ 0 h 473"/>
                <a:gd name="T110" fmla="*/ 1004 w 1004"/>
                <a:gd name="T111" fmla="*/ 473 h 4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4" h="473">
                  <a:moveTo>
                    <a:pt x="34" y="0"/>
                  </a:moveTo>
                  <a:lnTo>
                    <a:pt x="93" y="23"/>
                  </a:lnTo>
                  <a:lnTo>
                    <a:pt x="156" y="47"/>
                  </a:lnTo>
                  <a:lnTo>
                    <a:pt x="219" y="70"/>
                  </a:lnTo>
                  <a:lnTo>
                    <a:pt x="282" y="97"/>
                  </a:lnTo>
                  <a:lnTo>
                    <a:pt x="342" y="120"/>
                  </a:lnTo>
                  <a:lnTo>
                    <a:pt x="405" y="146"/>
                  </a:lnTo>
                  <a:lnTo>
                    <a:pt x="466" y="173"/>
                  </a:lnTo>
                  <a:lnTo>
                    <a:pt x="529" y="201"/>
                  </a:lnTo>
                  <a:lnTo>
                    <a:pt x="590" y="228"/>
                  </a:lnTo>
                  <a:lnTo>
                    <a:pt x="651" y="257"/>
                  </a:lnTo>
                  <a:lnTo>
                    <a:pt x="709" y="285"/>
                  </a:lnTo>
                  <a:lnTo>
                    <a:pt x="770" y="315"/>
                  </a:lnTo>
                  <a:lnTo>
                    <a:pt x="829" y="346"/>
                  </a:lnTo>
                  <a:lnTo>
                    <a:pt x="888" y="380"/>
                  </a:lnTo>
                  <a:lnTo>
                    <a:pt x="945" y="414"/>
                  </a:lnTo>
                  <a:lnTo>
                    <a:pt x="1004" y="450"/>
                  </a:lnTo>
                  <a:lnTo>
                    <a:pt x="997" y="458"/>
                  </a:lnTo>
                  <a:lnTo>
                    <a:pt x="991" y="464"/>
                  </a:lnTo>
                  <a:lnTo>
                    <a:pt x="983" y="468"/>
                  </a:lnTo>
                  <a:lnTo>
                    <a:pt x="978" y="471"/>
                  </a:lnTo>
                  <a:lnTo>
                    <a:pt x="962" y="473"/>
                  </a:lnTo>
                  <a:lnTo>
                    <a:pt x="949" y="471"/>
                  </a:lnTo>
                  <a:lnTo>
                    <a:pt x="940" y="468"/>
                  </a:lnTo>
                  <a:lnTo>
                    <a:pt x="932" y="464"/>
                  </a:lnTo>
                  <a:lnTo>
                    <a:pt x="924" y="458"/>
                  </a:lnTo>
                  <a:lnTo>
                    <a:pt x="915" y="454"/>
                  </a:lnTo>
                  <a:lnTo>
                    <a:pt x="905" y="447"/>
                  </a:lnTo>
                  <a:lnTo>
                    <a:pt x="898" y="443"/>
                  </a:lnTo>
                  <a:lnTo>
                    <a:pt x="890" y="437"/>
                  </a:lnTo>
                  <a:lnTo>
                    <a:pt x="882" y="431"/>
                  </a:lnTo>
                  <a:lnTo>
                    <a:pt x="873" y="426"/>
                  </a:lnTo>
                  <a:lnTo>
                    <a:pt x="865" y="420"/>
                  </a:lnTo>
                  <a:lnTo>
                    <a:pt x="858" y="414"/>
                  </a:lnTo>
                  <a:lnTo>
                    <a:pt x="848" y="411"/>
                  </a:lnTo>
                  <a:lnTo>
                    <a:pt x="841" y="405"/>
                  </a:lnTo>
                  <a:lnTo>
                    <a:pt x="833" y="401"/>
                  </a:lnTo>
                  <a:lnTo>
                    <a:pt x="825" y="399"/>
                  </a:lnTo>
                  <a:lnTo>
                    <a:pt x="818" y="399"/>
                  </a:lnTo>
                  <a:lnTo>
                    <a:pt x="770" y="373"/>
                  </a:lnTo>
                  <a:lnTo>
                    <a:pt x="723" y="348"/>
                  </a:lnTo>
                  <a:lnTo>
                    <a:pt x="673" y="325"/>
                  </a:lnTo>
                  <a:lnTo>
                    <a:pt x="626" y="306"/>
                  </a:lnTo>
                  <a:lnTo>
                    <a:pt x="576" y="285"/>
                  </a:lnTo>
                  <a:lnTo>
                    <a:pt x="527" y="268"/>
                  </a:lnTo>
                  <a:lnTo>
                    <a:pt x="477" y="253"/>
                  </a:lnTo>
                  <a:lnTo>
                    <a:pt x="428" y="236"/>
                  </a:lnTo>
                  <a:lnTo>
                    <a:pt x="377" y="220"/>
                  </a:lnTo>
                  <a:lnTo>
                    <a:pt x="325" y="203"/>
                  </a:lnTo>
                  <a:lnTo>
                    <a:pt x="276" y="190"/>
                  </a:lnTo>
                  <a:lnTo>
                    <a:pt x="228" y="175"/>
                  </a:lnTo>
                  <a:lnTo>
                    <a:pt x="179" y="160"/>
                  </a:lnTo>
                  <a:lnTo>
                    <a:pt x="130" y="144"/>
                  </a:lnTo>
                  <a:lnTo>
                    <a:pt x="82" y="129"/>
                  </a:lnTo>
                  <a:lnTo>
                    <a:pt x="38" y="114"/>
                  </a:lnTo>
                  <a:lnTo>
                    <a:pt x="34" y="104"/>
                  </a:lnTo>
                  <a:lnTo>
                    <a:pt x="31" y="97"/>
                  </a:lnTo>
                  <a:lnTo>
                    <a:pt x="25" y="87"/>
                  </a:lnTo>
                  <a:lnTo>
                    <a:pt x="21" y="80"/>
                  </a:lnTo>
                  <a:lnTo>
                    <a:pt x="15" y="72"/>
                  </a:lnTo>
                  <a:lnTo>
                    <a:pt x="12" y="65"/>
                  </a:lnTo>
                  <a:lnTo>
                    <a:pt x="8" y="55"/>
                  </a:lnTo>
                  <a:lnTo>
                    <a:pt x="4" y="49"/>
                  </a:lnTo>
                  <a:lnTo>
                    <a:pt x="0" y="42"/>
                  </a:lnTo>
                  <a:lnTo>
                    <a:pt x="0" y="34"/>
                  </a:lnTo>
                  <a:lnTo>
                    <a:pt x="0" y="26"/>
                  </a:lnTo>
                  <a:lnTo>
                    <a:pt x="4" y="21"/>
                  </a:lnTo>
                  <a:lnTo>
                    <a:pt x="6" y="15"/>
                  </a:lnTo>
                  <a:lnTo>
                    <a:pt x="14" y="9"/>
                  </a:lnTo>
                  <a:lnTo>
                    <a:pt x="21" y="4"/>
                  </a:lnTo>
                  <a:lnTo>
                    <a:pt x="34" y="0"/>
                  </a:lnTo>
                  <a:close/>
                </a:path>
              </a:pathLst>
            </a:custGeom>
            <a:solidFill>
              <a:srgbClr val="FFFFC2"/>
            </a:solidFill>
            <a:ln w="9525">
              <a:noFill/>
              <a:round/>
              <a:headEnd/>
              <a:tailEnd/>
            </a:ln>
          </p:spPr>
          <p:txBody>
            <a:bodyPr/>
            <a:lstStyle/>
            <a:p>
              <a:endParaRPr lang="fa-IR"/>
            </a:p>
          </p:txBody>
        </p:sp>
        <p:sp>
          <p:nvSpPr>
            <p:cNvPr id="21573" name="Freeform 63"/>
            <p:cNvSpPr>
              <a:spLocks/>
            </p:cNvSpPr>
            <p:nvPr/>
          </p:nvSpPr>
          <p:spPr bwMode="auto">
            <a:xfrm>
              <a:off x="4138" y="2345"/>
              <a:ext cx="56" cy="13"/>
            </a:xfrm>
            <a:custGeom>
              <a:avLst/>
              <a:gdLst>
                <a:gd name="T0" fmla="*/ 98 w 112"/>
                <a:gd name="T1" fmla="*/ 0 h 25"/>
                <a:gd name="T2" fmla="*/ 104 w 112"/>
                <a:gd name="T3" fmla="*/ 2 h 25"/>
                <a:gd name="T4" fmla="*/ 112 w 112"/>
                <a:gd name="T5" fmla="*/ 6 h 25"/>
                <a:gd name="T6" fmla="*/ 112 w 112"/>
                <a:gd name="T7" fmla="*/ 9 h 25"/>
                <a:gd name="T8" fmla="*/ 97 w 112"/>
                <a:gd name="T9" fmla="*/ 11 h 25"/>
                <a:gd name="T10" fmla="*/ 83 w 112"/>
                <a:gd name="T11" fmla="*/ 13 h 25"/>
                <a:gd name="T12" fmla="*/ 68 w 112"/>
                <a:gd name="T13" fmla="*/ 15 h 25"/>
                <a:gd name="T14" fmla="*/ 55 w 112"/>
                <a:gd name="T15" fmla="*/ 17 h 25"/>
                <a:gd name="T16" fmla="*/ 40 w 112"/>
                <a:gd name="T17" fmla="*/ 17 h 25"/>
                <a:gd name="T18" fmla="*/ 26 w 112"/>
                <a:gd name="T19" fmla="*/ 21 h 25"/>
                <a:gd name="T20" fmla="*/ 13 w 112"/>
                <a:gd name="T21" fmla="*/ 21 h 25"/>
                <a:gd name="T22" fmla="*/ 0 w 112"/>
                <a:gd name="T23" fmla="*/ 25 h 25"/>
                <a:gd name="T24" fmla="*/ 0 w 112"/>
                <a:gd name="T25" fmla="*/ 25 h 25"/>
                <a:gd name="T26" fmla="*/ 0 w 112"/>
                <a:gd name="T27" fmla="*/ 23 h 25"/>
                <a:gd name="T28" fmla="*/ 11 w 112"/>
                <a:gd name="T29" fmla="*/ 15 h 25"/>
                <a:gd name="T30" fmla="*/ 22 w 112"/>
                <a:gd name="T31" fmla="*/ 11 h 25"/>
                <a:gd name="T32" fmla="*/ 36 w 112"/>
                <a:gd name="T33" fmla="*/ 9 h 25"/>
                <a:gd name="T34" fmla="*/ 47 w 112"/>
                <a:gd name="T35" fmla="*/ 7 h 25"/>
                <a:gd name="T36" fmla="*/ 59 w 112"/>
                <a:gd name="T37" fmla="*/ 6 h 25"/>
                <a:gd name="T38" fmla="*/ 72 w 112"/>
                <a:gd name="T39" fmla="*/ 4 h 25"/>
                <a:gd name="T40" fmla="*/ 85 w 112"/>
                <a:gd name="T41" fmla="*/ 2 h 25"/>
                <a:gd name="T42" fmla="*/ 98 w 112"/>
                <a:gd name="T43" fmla="*/ 0 h 25"/>
                <a:gd name="T44" fmla="*/ 98 w 112"/>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2"/>
                <a:gd name="T70" fmla="*/ 0 h 25"/>
                <a:gd name="T71" fmla="*/ 112 w 112"/>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2" h="25">
                  <a:moveTo>
                    <a:pt x="98" y="0"/>
                  </a:moveTo>
                  <a:lnTo>
                    <a:pt x="104" y="2"/>
                  </a:lnTo>
                  <a:lnTo>
                    <a:pt x="112" y="6"/>
                  </a:lnTo>
                  <a:lnTo>
                    <a:pt x="112" y="9"/>
                  </a:lnTo>
                  <a:lnTo>
                    <a:pt x="97" y="11"/>
                  </a:lnTo>
                  <a:lnTo>
                    <a:pt x="83" y="13"/>
                  </a:lnTo>
                  <a:lnTo>
                    <a:pt x="68" y="15"/>
                  </a:lnTo>
                  <a:lnTo>
                    <a:pt x="55" y="17"/>
                  </a:lnTo>
                  <a:lnTo>
                    <a:pt x="40" y="17"/>
                  </a:lnTo>
                  <a:lnTo>
                    <a:pt x="26" y="21"/>
                  </a:lnTo>
                  <a:lnTo>
                    <a:pt x="13" y="21"/>
                  </a:lnTo>
                  <a:lnTo>
                    <a:pt x="0" y="25"/>
                  </a:lnTo>
                  <a:lnTo>
                    <a:pt x="0" y="23"/>
                  </a:lnTo>
                  <a:lnTo>
                    <a:pt x="11" y="15"/>
                  </a:lnTo>
                  <a:lnTo>
                    <a:pt x="22" y="11"/>
                  </a:lnTo>
                  <a:lnTo>
                    <a:pt x="36" y="9"/>
                  </a:lnTo>
                  <a:lnTo>
                    <a:pt x="47" y="7"/>
                  </a:lnTo>
                  <a:lnTo>
                    <a:pt x="59" y="6"/>
                  </a:lnTo>
                  <a:lnTo>
                    <a:pt x="72" y="4"/>
                  </a:lnTo>
                  <a:lnTo>
                    <a:pt x="85" y="2"/>
                  </a:lnTo>
                  <a:lnTo>
                    <a:pt x="98" y="0"/>
                  </a:lnTo>
                  <a:close/>
                </a:path>
              </a:pathLst>
            </a:custGeom>
            <a:solidFill>
              <a:srgbClr val="000000"/>
            </a:solidFill>
            <a:ln w="9525">
              <a:noFill/>
              <a:round/>
              <a:headEnd/>
              <a:tailEnd/>
            </a:ln>
          </p:spPr>
          <p:txBody>
            <a:bodyPr/>
            <a:lstStyle/>
            <a:p>
              <a:endParaRPr lang="fa-IR"/>
            </a:p>
          </p:txBody>
        </p:sp>
        <p:sp>
          <p:nvSpPr>
            <p:cNvPr id="21574" name="Freeform 64"/>
            <p:cNvSpPr>
              <a:spLocks/>
            </p:cNvSpPr>
            <p:nvPr/>
          </p:nvSpPr>
          <p:spPr bwMode="auto">
            <a:xfrm>
              <a:off x="4366" y="2348"/>
              <a:ext cx="10" cy="7"/>
            </a:xfrm>
            <a:custGeom>
              <a:avLst/>
              <a:gdLst>
                <a:gd name="T0" fmla="*/ 4 w 19"/>
                <a:gd name="T1" fmla="*/ 0 h 13"/>
                <a:gd name="T2" fmla="*/ 9 w 19"/>
                <a:gd name="T3" fmla="*/ 3 h 13"/>
                <a:gd name="T4" fmla="*/ 19 w 19"/>
                <a:gd name="T5" fmla="*/ 5 h 13"/>
                <a:gd name="T6" fmla="*/ 19 w 19"/>
                <a:gd name="T7" fmla="*/ 9 h 13"/>
                <a:gd name="T8" fmla="*/ 17 w 19"/>
                <a:gd name="T9" fmla="*/ 11 h 13"/>
                <a:gd name="T10" fmla="*/ 13 w 19"/>
                <a:gd name="T11" fmla="*/ 13 h 13"/>
                <a:gd name="T12" fmla="*/ 8 w 19"/>
                <a:gd name="T13" fmla="*/ 9 h 13"/>
                <a:gd name="T14" fmla="*/ 4 w 19"/>
                <a:gd name="T15" fmla="*/ 7 h 13"/>
                <a:gd name="T16" fmla="*/ 0 w 19"/>
                <a:gd name="T17" fmla="*/ 1 h 13"/>
                <a:gd name="T18" fmla="*/ 4 w 19"/>
                <a:gd name="T19" fmla="*/ 0 h 13"/>
                <a:gd name="T20" fmla="*/ 4 w 19"/>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4" y="0"/>
                  </a:moveTo>
                  <a:lnTo>
                    <a:pt x="9" y="3"/>
                  </a:lnTo>
                  <a:lnTo>
                    <a:pt x="19" y="5"/>
                  </a:lnTo>
                  <a:lnTo>
                    <a:pt x="19" y="9"/>
                  </a:lnTo>
                  <a:lnTo>
                    <a:pt x="17" y="11"/>
                  </a:lnTo>
                  <a:lnTo>
                    <a:pt x="13" y="13"/>
                  </a:lnTo>
                  <a:lnTo>
                    <a:pt x="8" y="9"/>
                  </a:lnTo>
                  <a:lnTo>
                    <a:pt x="4" y="7"/>
                  </a:lnTo>
                  <a:lnTo>
                    <a:pt x="0" y="1"/>
                  </a:lnTo>
                  <a:lnTo>
                    <a:pt x="4" y="0"/>
                  </a:lnTo>
                  <a:close/>
                </a:path>
              </a:pathLst>
            </a:custGeom>
            <a:solidFill>
              <a:srgbClr val="000000"/>
            </a:solidFill>
            <a:ln w="9525">
              <a:noFill/>
              <a:round/>
              <a:headEnd/>
              <a:tailEnd/>
            </a:ln>
          </p:spPr>
          <p:txBody>
            <a:bodyPr/>
            <a:lstStyle/>
            <a:p>
              <a:endParaRPr lang="fa-IR"/>
            </a:p>
          </p:txBody>
        </p:sp>
        <p:sp>
          <p:nvSpPr>
            <p:cNvPr id="21575" name="Freeform 65"/>
            <p:cNvSpPr>
              <a:spLocks/>
            </p:cNvSpPr>
            <p:nvPr/>
          </p:nvSpPr>
          <p:spPr bwMode="auto">
            <a:xfrm>
              <a:off x="3605" y="2351"/>
              <a:ext cx="13" cy="11"/>
            </a:xfrm>
            <a:custGeom>
              <a:avLst/>
              <a:gdLst>
                <a:gd name="T0" fmla="*/ 15 w 27"/>
                <a:gd name="T1" fmla="*/ 0 h 21"/>
                <a:gd name="T2" fmla="*/ 17 w 27"/>
                <a:gd name="T3" fmla="*/ 0 h 21"/>
                <a:gd name="T4" fmla="*/ 21 w 27"/>
                <a:gd name="T5" fmla="*/ 0 h 21"/>
                <a:gd name="T6" fmla="*/ 23 w 27"/>
                <a:gd name="T7" fmla="*/ 0 h 21"/>
                <a:gd name="T8" fmla="*/ 27 w 27"/>
                <a:gd name="T9" fmla="*/ 0 h 21"/>
                <a:gd name="T10" fmla="*/ 27 w 27"/>
                <a:gd name="T11" fmla="*/ 4 h 21"/>
                <a:gd name="T12" fmla="*/ 27 w 27"/>
                <a:gd name="T13" fmla="*/ 4 h 21"/>
                <a:gd name="T14" fmla="*/ 19 w 27"/>
                <a:gd name="T15" fmla="*/ 8 h 21"/>
                <a:gd name="T16" fmla="*/ 11 w 27"/>
                <a:gd name="T17" fmla="*/ 12 h 21"/>
                <a:gd name="T18" fmla="*/ 6 w 27"/>
                <a:gd name="T19" fmla="*/ 15 h 21"/>
                <a:gd name="T20" fmla="*/ 0 w 27"/>
                <a:gd name="T21" fmla="*/ 21 h 21"/>
                <a:gd name="T22" fmla="*/ 0 w 27"/>
                <a:gd name="T23" fmla="*/ 17 h 21"/>
                <a:gd name="T24" fmla="*/ 6 w 27"/>
                <a:gd name="T25" fmla="*/ 10 h 21"/>
                <a:gd name="T26" fmla="*/ 15 w 27"/>
                <a:gd name="T27" fmla="*/ 0 h 21"/>
                <a:gd name="T28" fmla="*/ 15 w 2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21"/>
                <a:gd name="T47" fmla="*/ 27 w 2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21">
                  <a:moveTo>
                    <a:pt x="15" y="0"/>
                  </a:moveTo>
                  <a:lnTo>
                    <a:pt x="17" y="0"/>
                  </a:lnTo>
                  <a:lnTo>
                    <a:pt x="21" y="0"/>
                  </a:lnTo>
                  <a:lnTo>
                    <a:pt x="23" y="0"/>
                  </a:lnTo>
                  <a:lnTo>
                    <a:pt x="27" y="0"/>
                  </a:lnTo>
                  <a:lnTo>
                    <a:pt x="27" y="4"/>
                  </a:lnTo>
                  <a:lnTo>
                    <a:pt x="19" y="8"/>
                  </a:lnTo>
                  <a:lnTo>
                    <a:pt x="11" y="12"/>
                  </a:lnTo>
                  <a:lnTo>
                    <a:pt x="6" y="15"/>
                  </a:lnTo>
                  <a:lnTo>
                    <a:pt x="0" y="21"/>
                  </a:lnTo>
                  <a:lnTo>
                    <a:pt x="0" y="17"/>
                  </a:lnTo>
                  <a:lnTo>
                    <a:pt x="6" y="10"/>
                  </a:lnTo>
                  <a:lnTo>
                    <a:pt x="15" y="0"/>
                  </a:lnTo>
                  <a:close/>
                </a:path>
              </a:pathLst>
            </a:custGeom>
            <a:solidFill>
              <a:srgbClr val="000000"/>
            </a:solidFill>
            <a:ln w="9525">
              <a:noFill/>
              <a:round/>
              <a:headEnd/>
              <a:tailEnd/>
            </a:ln>
          </p:spPr>
          <p:txBody>
            <a:bodyPr/>
            <a:lstStyle/>
            <a:p>
              <a:endParaRPr lang="fa-IR"/>
            </a:p>
          </p:txBody>
        </p:sp>
        <p:sp>
          <p:nvSpPr>
            <p:cNvPr id="21576" name="Freeform 66"/>
            <p:cNvSpPr>
              <a:spLocks/>
            </p:cNvSpPr>
            <p:nvPr/>
          </p:nvSpPr>
          <p:spPr bwMode="auto">
            <a:xfrm>
              <a:off x="3525" y="2360"/>
              <a:ext cx="75" cy="54"/>
            </a:xfrm>
            <a:custGeom>
              <a:avLst/>
              <a:gdLst>
                <a:gd name="T0" fmla="*/ 105 w 150"/>
                <a:gd name="T1" fmla="*/ 0 h 109"/>
                <a:gd name="T2" fmla="*/ 114 w 150"/>
                <a:gd name="T3" fmla="*/ 6 h 109"/>
                <a:gd name="T4" fmla="*/ 126 w 150"/>
                <a:gd name="T5" fmla="*/ 6 h 109"/>
                <a:gd name="T6" fmla="*/ 130 w 150"/>
                <a:gd name="T7" fmla="*/ 4 h 109"/>
                <a:gd name="T8" fmla="*/ 135 w 150"/>
                <a:gd name="T9" fmla="*/ 0 h 109"/>
                <a:gd name="T10" fmla="*/ 143 w 150"/>
                <a:gd name="T11" fmla="*/ 0 h 109"/>
                <a:gd name="T12" fmla="*/ 150 w 150"/>
                <a:gd name="T13" fmla="*/ 0 h 109"/>
                <a:gd name="T14" fmla="*/ 150 w 150"/>
                <a:gd name="T15" fmla="*/ 4 h 109"/>
                <a:gd name="T16" fmla="*/ 143 w 150"/>
                <a:gd name="T17" fmla="*/ 10 h 109"/>
                <a:gd name="T18" fmla="*/ 133 w 150"/>
                <a:gd name="T19" fmla="*/ 14 h 109"/>
                <a:gd name="T20" fmla="*/ 126 w 150"/>
                <a:gd name="T21" fmla="*/ 19 h 109"/>
                <a:gd name="T22" fmla="*/ 120 w 150"/>
                <a:gd name="T23" fmla="*/ 25 h 109"/>
                <a:gd name="T24" fmla="*/ 107 w 150"/>
                <a:gd name="T25" fmla="*/ 37 h 109"/>
                <a:gd name="T26" fmla="*/ 93 w 150"/>
                <a:gd name="T27" fmla="*/ 46 h 109"/>
                <a:gd name="T28" fmla="*/ 82 w 150"/>
                <a:gd name="T29" fmla="*/ 54 h 109"/>
                <a:gd name="T30" fmla="*/ 71 w 150"/>
                <a:gd name="T31" fmla="*/ 63 h 109"/>
                <a:gd name="T32" fmla="*/ 57 w 150"/>
                <a:gd name="T33" fmla="*/ 71 h 109"/>
                <a:gd name="T34" fmla="*/ 46 w 150"/>
                <a:gd name="T35" fmla="*/ 78 h 109"/>
                <a:gd name="T36" fmla="*/ 34 w 150"/>
                <a:gd name="T37" fmla="*/ 86 h 109"/>
                <a:gd name="T38" fmla="*/ 23 w 150"/>
                <a:gd name="T39" fmla="*/ 94 h 109"/>
                <a:gd name="T40" fmla="*/ 10 w 150"/>
                <a:gd name="T41" fmla="*/ 99 h 109"/>
                <a:gd name="T42" fmla="*/ 0 w 150"/>
                <a:gd name="T43" fmla="*/ 109 h 109"/>
                <a:gd name="T44" fmla="*/ 4 w 150"/>
                <a:gd name="T45" fmla="*/ 99 h 109"/>
                <a:gd name="T46" fmla="*/ 12 w 150"/>
                <a:gd name="T47" fmla="*/ 92 h 109"/>
                <a:gd name="T48" fmla="*/ 17 w 150"/>
                <a:gd name="T49" fmla="*/ 84 h 109"/>
                <a:gd name="T50" fmla="*/ 27 w 150"/>
                <a:gd name="T51" fmla="*/ 76 h 109"/>
                <a:gd name="T52" fmla="*/ 38 w 150"/>
                <a:gd name="T53" fmla="*/ 63 h 109"/>
                <a:gd name="T54" fmla="*/ 53 w 150"/>
                <a:gd name="T55" fmla="*/ 50 h 109"/>
                <a:gd name="T56" fmla="*/ 65 w 150"/>
                <a:gd name="T57" fmla="*/ 37 h 109"/>
                <a:gd name="T58" fmla="*/ 78 w 150"/>
                <a:gd name="T59" fmla="*/ 23 h 109"/>
                <a:gd name="T60" fmla="*/ 92 w 150"/>
                <a:gd name="T61" fmla="*/ 10 h 109"/>
                <a:gd name="T62" fmla="*/ 105 w 150"/>
                <a:gd name="T63" fmla="*/ 0 h 109"/>
                <a:gd name="T64" fmla="*/ 105 w 150"/>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09"/>
                <a:gd name="T101" fmla="*/ 150 w 150"/>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09">
                  <a:moveTo>
                    <a:pt x="105" y="0"/>
                  </a:moveTo>
                  <a:lnTo>
                    <a:pt x="114" y="6"/>
                  </a:lnTo>
                  <a:lnTo>
                    <a:pt x="126" y="6"/>
                  </a:lnTo>
                  <a:lnTo>
                    <a:pt x="130" y="4"/>
                  </a:lnTo>
                  <a:lnTo>
                    <a:pt x="135" y="0"/>
                  </a:lnTo>
                  <a:lnTo>
                    <a:pt x="143" y="0"/>
                  </a:lnTo>
                  <a:lnTo>
                    <a:pt x="150" y="0"/>
                  </a:lnTo>
                  <a:lnTo>
                    <a:pt x="150" y="4"/>
                  </a:lnTo>
                  <a:lnTo>
                    <a:pt x="143" y="10"/>
                  </a:lnTo>
                  <a:lnTo>
                    <a:pt x="133" y="14"/>
                  </a:lnTo>
                  <a:lnTo>
                    <a:pt x="126" y="19"/>
                  </a:lnTo>
                  <a:lnTo>
                    <a:pt x="120" y="25"/>
                  </a:lnTo>
                  <a:lnTo>
                    <a:pt x="107" y="37"/>
                  </a:lnTo>
                  <a:lnTo>
                    <a:pt x="93" y="46"/>
                  </a:lnTo>
                  <a:lnTo>
                    <a:pt x="82" y="54"/>
                  </a:lnTo>
                  <a:lnTo>
                    <a:pt x="71" y="63"/>
                  </a:lnTo>
                  <a:lnTo>
                    <a:pt x="57" y="71"/>
                  </a:lnTo>
                  <a:lnTo>
                    <a:pt x="46" y="78"/>
                  </a:lnTo>
                  <a:lnTo>
                    <a:pt x="34" y="86"/>
                  </a:lnTo>
                  <a:lnTo>
                    <a:pt x="23" y="94"/>
                  </a:lnTo>
                  <a:lnTo>
                    <a:pt x="10" y="99"/>
                  </a:lnTo>
                  <a:lnTo>
                    <a:pt x="0" y="109"/>
                  </a:lnTo>
                  <a:lnTo>
                    <a:pt x="4" y="99"/>
                  </a:lnTo>
                  <a:lnTo>
                    <a:pt x="12" y="92"/>
                  </a:lnTo>
                  <a:lnTo>
                    <a:pt x="17" y="84"/>
                  </a:lnTo>
                  <a:lnTo>
                    <a:pt x="27" y="76"/>
                  </a:lnTo>
                  <a:lnTo>
                    <a:pt x="38" y="63"/>
                  </a:lnTo>
                  <a:lnTo>
                    <a:pt x="53" y="50"/>
                  </a:lnTo>
                  <a:lnTo>
                    <a:pt x="65" y="37"/>
                  </a:lnTo>
                  <a:lnTo>
                    <a:pt x="78" y="23"/>
                  </a:lnTo>
                  <a:lnTo>
                    <a:pt x="92" y="10"/>
                  </a:lnTo>
                  <a:lnTo>
                    <a:pt x="105" y="0"/>
                  </a:lnTo>
                  <a:close/>
                </a:path>
              </a:pathLst>
            </a:custGeom>
            <a:solidFill>
              <a:srgbClr val="000000"/>
            </a:solidFill>
            <a:ln w="9525">
              <a:noFill/>
              <a:round/>
              <a:headEnd/>
              <a:tailEnd/>
            </a:ln>
          </p:spPr>
          <p:txBody>
            <a:bodyPr/>
            <a:lstStyle/>
            <a:p>
              <a:endParaRPr lang="fa-IR"/>
            </a:p>
          </p:txBody>
        </p:sp>
        <p:sp>
          <p:nvSpPr>
            <p:cNvPr id="21577" name="Freeform 67"/>
            <p:cNvSpPr>
              <a:spLocks/>
            </p:cNvSpPr>
            <p:nvPr/>
          </p:nvSpPr>
          <p:spPr bwMode="auto">
            <a:xfrm>
              <a:off x="4092" y="2374"/>
              <a:ext cx="24" cy="13"/>
            </a:xfrm>
            <a:custGeom>
              <a:avLst/>
              <a:gdLst>
                <a:gd name="T0" fmla="*/ 38 w 50"/>
                <a:gd name="T1" fmla="*/ 0 h 27"/>
                <a:gd name="T2" fmla="*/ 44 w 50"/>
                <a:gd name="T3" fmla="*/ 0 h 27"/>
                <a:gd name="T4" fmla="*/ 50 w 50"/>
                <a:gd name="T5" fmla="*/ 0 h 27"/>
                <a:gd name="T6" fmla="*/ 38 w 50"/>
                <a:gd name="T7" fmla="*/ 8 h 27"/>
                <a:gd name="T8" fmla="*/ 27 w 50"/>
                <a:gd name="T9" fmla="*/ 17 h 27"/>
                <a:gd name="T10" fmla="*/ 14 w 50"/>
                <a:gd name="T11" fmla="*/ 21 h 27"/>
                <a:gd name="T12" fmla="*/ 0 w 50"/>
                <a:gd name="T13" fmla="*/ 27 h 27"/>
                <a:gd name="T14" fmla="*/ 0 w 50"/>
                <a:gd name="T15" fmla="*/ 23 h 27"/>
                <a:gd name="T16" fmla="*/ 10 w 50"/>
                <a:gd name="T17" fmla="*/ 15 h 27"/>
                <a:gd name="T18" fmla="*/ 18 w 50"/>
                <a:gd name="T19" fmla="*/ 9 h 27"/>
                <a:gd name="T20" fmla="*/ 27 w 50"/>
                <a:gd name="T21" fmla="*/ 4 h 27"/>
                <a:gd name="T22" fmla="*/ 38 w 50"/>
                <a:gd name="T23" fmla="*/ 0 h 27"/>
                <a:gd name="T24" fmla="*/ 38 w 5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27"/>
                <a:gd name="T41" fmla="*/ 50 w 50"/>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27">
                  <a:moveTo>
                    <a:pt x="38" y="0"/>
                  </a:moveTo>
                  <a:lnTo>
                    <a:pt x="44" y="0"/>
                  </a:lnTo>
                  <a:lnTo>
                    <a:pt x="50" y="0"/>
                  </a:lnTo>
                  <a:lnTo>
                    <a:pt x="38" y="8"/>
                  </a:lnTo>
                  <a:lnTo>
                    <a:pt x="27" y="17"/>
                  </a:lnTo>
                  <a:lnTo>
                    <a:pt x="14" y="21"/>
                  </a:lnTo>
                  <a:lnTo>
                    <a:pt x="0" y="27"/>
                  </a:lnTo>
                  <a:lnTo>
                    <a:pt x="0" y="23"/>
                  </a:lnTo>
                  <a:lnTo>
                    <a:pt x="10" y="15"/>
                  </a:lnTo>
                  <a:lnTo>
                    <a:pt x="18" y="9"/>
                  </a:lnTo>
                  <a:lnTo>
                    <a:pt x="27" y="4"/>
                  </a:lnTo>
                  <a:lnTo>
                    <a:pt x="38" y="0"/>
                  </a:lnTo>
                  <a:close/>
                </a:path>
              </a:pathLst>
            </a:custGeom>
            <a:solidFill>
              <a:srgbClr val="000000"/>
            </a:solidFill>
            <a:ln w="9525">
              <a:noFill/>
              <a:round/>
              <a:headEnd/>
              <a:tailEnd/>
            </a:ln>
          </p:spPr>
          <p:txBody>
            <a:bodyPr/>
            <a:lstStyle/>
            <a:p>
              <a:endParaRPr lang="fa-IR"/>
            </a:p>
          </p:txBody>
        </p:sp>
        <p:sp>
          <p:nvSpPr>
            <p:cNvPr id="21578" name="Freeform 68"/>
            <p:cNvSpPr>
              <a:spLocks/>
            </p:cNvSpPr>
            <p:nvPr/>
          </p:nvSpPr>
          <p:spPr bwMode="auto">
            <a:xfrm>
              <a:off x="3347" y="2376"/>
              <a:ext cx="9" cy="8"/>
            </a:xfrm>
            <a:custGeom>
              <a:avLst/>
              <a:gdLst>
                <a:gd name="T0" fmla="*/ 4 w 17"/>
                <a:gd name="T1" fmla="*/ 4 h 17"/>
                <a:gd name="T2" fmla="*/ 7 w 17"/>
                <a:gd name="T3" fmla="*/ 0 h 17"/>
                <a:gd name="T4" fmla="*/ 11 w 17"/>
                <a:gd name="T5" fmla="*/ 2 h 17"/>
                <a:gd name="T6" fmla="*/ 13 w 17"/>
                <a:gd name="T7" fmla="*/ 5 h 17"/>
                <a:gd name="T8" fmla="*/ 17 w 17"/>
                <a:gd name="T9" fmla="*/ 9 h 17"/>
                <a:gd name="T10" fmla="*/ 17 w 17"/>
                <a:gd name="T11" fmla="*/ 13 h 17"/>
                <a:gd name="T12" fmla="*/ 17 w 17"/>
                <a:gd name="T13" fmla="*/ 17 h 17"/>
                <a:gd name="T14" fmla="*/ 11 w 17"/>
                <a:gd name="T15" fmla="*/ 13 h 17"/>
                <a:gd name="T16" fmla="*/ 4 w 17"/>
                <a:gd name="T17" fmla="*/ 11 h 17"/>
                <a:gd name="T18" fmla="*/ 0 w 17"/>
                <a:gd name="T19" fmla="*/ 5 h 17"/>
                <a:gd name="T20" fmla="*/ 4 w 17"/>
                <a:gd name="T21" fmla="*/ 4 h 17"/>
                <a:gd name="T22" fmla="*/ 4 w 17"/>
                <a:gd name="T23" fmla="*/ 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4" y="4"/>
                  </a:moveTo>
                  <a:lnTo>
                    <a:pt x="7" y="0"/>
                  </a:lnTo>
                  <a:lnTo>
                    <a:pt x="11" y="2"/>
                  </a:lnTo>
                  <a:lnTo>
                    <a:pt x="13" y="5"/>
                  </a:lnTo>
                  <a:lnTo>
                    <a:pt x="17" y="9"/>
                  </a:lnTo>
                  <a:lnTo>
                    <a:pt x="17" y="13"/>
                  </a:lnTo>
                  <a:lnTo>
                    <a:pt x="17" y="17"/>
                  </a:lnTo>
                  <a:lnTo>
                    <a:pt x="11" y="13"/>
                  </a:lnTo>
                  <a:lnTo>
                    <a:pt x="4" y="11"/>
                  </a:lnTo>
                  <a:lnTo>
                    <a:pt x="0" y="5"/>
                  </a:lnTo>
                  <a:lnTo>
                    <a:pt x="4" y="4"/>
                  </a:lnTo>
                  <a:close/>
                </a:path>
              </a:pathLst>
            </a:custGeom>
            <a:solidFill>
              <a:srgbClr val="000000"/>
            </a:solidFill>
            <a:ln w="9525">
              <a:noFill/>
              <a:round/>
              <a:headEnd/>
              <a:tailEnd/>
            </a:ln>
          </p:spPr>
          <p:txBody>
            <a:bodyPr/>
            <a:lstStyle/>
            <a:p>
              <a:endParaRPr lang="fa-IR"/>
            </a:p>
          </p:txBody>
        </p:sp>
        <p:sp>
          <p:nvSpPr>
            <p:cNvPr id="21579" name="Freeform 69"/>
            <p:cNvSpPr>
              <a:spLocks/>
            </p:cNvSpPr>
            <p:nvPr/>
          </p:nvSpPr>
          <p:spPr bwMode="auto">
            <a:xfrm>
              <a:off x="3567" y="2409"/>
              <a:ext cx="93" cy="68"/>
            </a:xfrm>
            <a:custGeom>
              <a:avLst/>
              <a:gdLst>
                <a:gd name="T0" fmla="*/ 177 w 186"/>
                <a:gd name="T1" fmla="*/ 0 h 135"/>
                <a:gd name="T2" fmla="*/ 182 w 186"/>
                <a:gd name="T3" fmla="*/ 0 h 135"/>
                <a:gd name="T4" fmla="*/ 186 w 186"/>
                <a:gd name="T5" fmla="*/ 0 h 135"/>
                <a:gd name="T6" fmla="*/ 177 w 186"/>
                <a:gd name="T7" fmla="*/ 10 h 135"/>
                <a:gd name="T8" fmla="*/ 167 w 186"/>
                <a:gd name="T9" fmla="*/ 17 h 135"/>
                <a:gd name="T10" fmla="*/ 156 w 186"/>
                <a:gd name="T11" fmla="*/ 27 h 135"/>
                <a:gd name="T12" fmla="*/ 148 w 186"/>
                <a:gd name="T13" fmla="*/ 36 h 135"/>
                <a:gd name="T14" fmla="*/ 135 w 186"/>
                <a:gd name="T15" fmla="*/ 42 h 135"/>
                <a:gd name="T16" fmla="*/ 125 w 186"/>
                <a:gd name="T17" fmla="*/ 50 h 135"/>
                <a:gd name="T18" fmla="*/ 112 w 186"/>
                <a:gd name="T19" fmla="*/ 57 h 135"/>
                <a:gd name="T20" fmla="*/ 103 w 186"/>
                <a:gd name="T21" fmla="*/ 65 h 135"/>
                <a:gd name="T22" fmla="*/ 89 w 186"/>
                <a:gd name="T23" fmla="*/ 73 h 135"/>
                <a:gd name="T24" fmla="*/ 80 w 186"/>
                <a:gd name="T25" fmla="*/ 80 h 135"/>
                <a:gd name="T26" fmla="*/ 68 w 186"/>
                <a:gd name="T27" fmla="*/ 88 h 135"/>
                <a:gd name="T28" fmla="*/ 59 w 186"/>
                <a:gd name="T29" fmla="*/ 95 h 135"/>
                <a:gd name="T30" fmla="*/ 47 w 186"/>
                <a:gd name="T31" fmla="*/ 103 h 135"/>
                <a:gd name="T32" fmla="*/ 38 w 186"/>
                <a:gd name="T33" fmla="*/ 112 h 135"/>
                <a:gd name="T34" fmla="*/ 30 w 186"/>
                <a:gd name="T35" fmla="*/ 124 h 135"/>
                <a:gd name="T36" fmla="*/ 23 w 186"/>
                <a:gd name="T37" fmla="*/ 135 h 135"/>
                <a:gd name="T38" fmla="*/ 15 w 186"/>
                <a:gd name="T39" fmla="*/ 131 h 135"/>
                <a:gd name="T40" fmla="*/ 9 w 186"/>
                <a:gd name="T41" fmla="*/ 128 h 135"/>
                <a:gd name="T42" fmla="*/ 6 w 186"/>
                <a:gd name="T43" fmla="*/ 124 h 135"/>
                <a:gd name="T44" fmla="*/ 4 w 186"/>
                <a:gd name="T45" fmla="*/ 120 h 135"/>
                <a:gd name="T46" fmla="*/ 0 w 186"/>
                <a:gd name="T47" fmla="*/ 112 h 135"/>
                <a:gd name="T48" fmla="*/ 2 w 186"/>
                <a:gd name="T49" fmla="*/ 107 h 135"/>
                <a:gd name="T50" fmla="*/ 4 w 186"/>
                <a:gd name="T51" fmla="*/ 99 h 135"/>
                <a:gd name="T52" fmla="*/ 9 w 186"/>
                <a:gd name="T53" fmla="*/ 93 h 135"/>
                <a:gd name="T54" fmla="*/ 19 w 186"/>
                <a:gd name="T55" fmla="*/ 86 h 135"/>
                <a:gd name="T56" fmla="*/ 30 w 186"/>
                <a:gd name="T57" fmla="*/ 82 h 135"/>
                <a:gd name="T58" fmla="*/ 42 w 186"/>
                <a:gd name="T59" fmla="*/ 73 h 135"/>
                <a:gd name="T60" fmla="*/ 55 w 186"/>
                <a:gd name="T61" fmla="*/ 63 h 135"/>
                <a:gd name="T62" fmla="*/ 68 w 186"/>
                <a:gd name="T63" fmla="*/ 55 h 135"/>
                <a:gd name="T64" fmla="*/ 84 w 186"/>
                <a:gd name="T65" fmla="*/ 48 h 135"/>
                <a:gd name="T66" fmla="*/ 95 w 186"/>
                <a:gd name="T67" fmla="*/ 40 h 135"/>
                <a:gd name="T68" fmla="*/ 106 w 186"/>
                <a:gd name="T69" fmla="*/ 33 h 135"/>
                <a:gd name="T70" fmla="*/ 114 w 186"/>
                <a:gd name="T71" fmla="*/ 23 h 135"/>
                <a:gd name="T72" fmla="*/ 122 w 186"/>
                <a:gd name="T73" fmla="*/ 15 h 135"/>
                <a:gd name="T74" fmla="*/ 127 w 186"/>
                <a:gd name="T75" fmla="*/ 14 h 135"/>
                <a:gd name="T76" fmla="*/ 135 w 186"/>
                <a:gd name="T77" fmla="*/ 12 h 135"/>
                <a:gd name="T78" fmla="*/ 143 w 186"/>
                <a:gd name="T79" fmla="*/ 10 h 135"/>
                <a:gd name="T80" fmla="*/ 150 w 186"/>
                <a:gd name="T81" fmla="*/ 10 h 135"/>
                <a:gd name="T82" fmla="*/ 163 w 186"/>
                <a:gd name="T83" fmla="*/ 4 h 135"/>
                <a:gd name="T84" fmla="*/ 177 w 186"/>
                <a:gd name="T85" fmla="*/ 0 h 135"/>
                <a:gd name="T86" fmla="*/ 177 w 186"/>
                <a:gd name="T87" fmla="*/ 0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6"/>
                <a:gd name="T133" fmla="*/ 0 h 135"/>
                <a:gd name="T134" fmla="*/ 186 w 186"/>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6" h="135">
                  <a:moveTo>
                    <a:pt x="177" y="0"/>
                  </a:moveTo>
                  <a:lnTo>
                    <a:pt x="182" y="0"/>
                  </a:lnTo>
                  <a:lnTo>
                    <a:pt x="186" y="0"/>
                  </a:lnTo>
                  <a:lnTo>
                    <a:pt x="177" y="10"/>
                  </a:lnTo>
                  <a:lnTo>
                    <a:pt x="167" y="17"/>
                  </a:lnTo>
                  <a:lnTo>
                    <a:pt x="156" y="27"/>
                  </a:lnTo>
                  <a:lnTo>
                    <a:pt x="148" y="36"/>
                  </a:lnTo>
                  <a:lnTo>
                    <a:pt x="135" y="42"/>
                  </a:lnTo>
                  <a:lnTo>
                    <a:pt x="125" y="50"/>
                  </a:lnTo>
                  <a:lnTo>
                    <a:pt x="112" y="57"/>
                  </a:lnTo>
                  <a:lnTo>
                    <a:pt x="103" y="65"/>
                  </a:lnTo>
                  <a:lnTo>
                    <a:pt x="89" y="73"/>
                  </a:lnTo>
                  <a:lnTo>
                    <a:pt x="80" y="80"/>
                  </a:lnTo>
                  <a:lnTo>
                    <a:pt x="68" y="88"/>
                  </a:lnTo>
                  <a:lnTo>
                    <a:pt x="59" y="95"/>
                  </a:lnTo>
                  <a:lnTo>
                    <a:pt x="47" y="103"/>
                  </a:lnTo>
                  <a:lnTo>
                    <a:pt x="38" y="112"/>
                  </a:lnTo>
                  <a:lnTo>
                    <a:pt x="30" y="124"/>
                  </a:lnTo>
                  <a:lnTo>
                    <a:pt x="23" y="135"/>
                  </a:lnTo>
                  <a:lnTo>
                    <a:pt x="15" y="131"/>
                  </a:lnTo>
                  <a:lnTo>
                    <a:pt x="9" y="128"/>
                  </a:lnTo>
                  <a:lnTo>
                    <a:pt x="6" y="124"/>
                  </a:lnTo>
                  <a:lnTo>
                    <a:pt x="4" y="120"/>
                  </a:lnTo>
                  <a:lnTo>
                    <a:pt x="0" y="112"/>
                  </a:lnTo>
                  <a:lnTo>
                    <a:pt x="2" y="107"/>
                  </a:lnTo>
                  <a:lnTo>
                    <a:pt x="4" y="99"/>
                  </a:lnTo>
                  <a:lnTo>
                    <a:pt x="9" y="93"/>
                  </a:lnTo>
                  <a:lnTo>
                    <a:pt x="19" y="86"/>
                  </a:lnTo>
                  <a:lnTo>
                    <a:pt x="30" y="82"/>
                  </a:lnTo>
                  <a:lnTo>
                    <a:pt x="42" y="73"/>
                  </a:lnTo>
                  <a:lnTo>
                    <a:pt x="55" y="63"/>
                  </a:lnTo>
                  <a:lnTo>
                    <a:pt x="68" y="55"/>
                  </a:lnTo>
                  <a:lnTo>
                    <a:pt x="84" y="48"/>
                  </a:lnTo>
                  <a:lnTo>
                    <a:pt x="95" y="40"/>
                  </a:lnTo>
                  <a:lnTo>
                    <a:pt x="106" y="33"/>
                  </a:lnTo>
                  <a:lnTo>
                    <a:pt x="114" y="23"/>
                  </a:lnTo>
                  <a:lnTo>
                    <a:pt x="122" y="15"/>
                  </a:lnTo>
                  <a:lnTo>
                    <a:pt x="127" y="14"/>
                  </a:lnTo>
                  <a:lnTo>
                    <a:pt x="135" y="12"/>
                  </a:lnTo>
                  <a:lnTo>
                    <a:pt x="143" y="10"/>
                  </a:lnTo>
                  <a:lnTo>
                    <a:pt x="150" y="10"/>
                  </a:lnTo>
                  <a:lnTo>
                    <a:pt x="163" y="4"/>
                  </a:lnTo>
                  <a:lnTo>
                    <a:pt x="177" y="0"/>
                  </a:lnTo>
                  <a:close/>
                </a:path>
              </a:pathLst>
            </a:custGeom>
            <a:solidFill>
              <a:srgbClr val="000000"/>
            </a:solidFill>
            <a:ln w="9525">
              <a:noFill/>
              <a:round/>
              <a:headEnd/>
              <a:tailEnd/>
            </a:ln>
          </p:spPr>
          <p:txBody>
            <a:bodyPr/>
            <a:lstStyle/>
            <a:p>
              <a:endParaRPr lang="fa-IR"/>
            </a:p>
          </p:txBody>
        </p:sp>
        <p:sp>
          <p:nvSpPr>
            <p:cNvPr id="21580" name="Freeform 70"/>
            <p:cNvSpPr>
              <a:spLocks/>
            </p:cNvSpPr>
            <p:nvPr/>
          </p:nvSpPr>
          <p:spPr bwMode="auto">
            <a:xfrm>
              <a:off x="4136" y="2409"/>
              <a:ext cx="69" cy="99"/>
            </a:xfrm>
            <a:custGeom>
              <a:avLst/>
              <a:gdLst>
                <a:gd name="T0" fmla="*/ 102 w 137"/>
                <a:gd name="T1" fmla="*/ 0 h 198"/>
                <a:gd name="T2" fmla="*/ 110 w 137"/>
                <a:gd name="T3" fmla="*/ 0 h 198"/>
                <a:gd name="T4" fmla="*/ 120 w 137"/>
                <a:gd name="T5" fmla="*/ 4 h 198"/>
                <a:gd name="T6" fmla="*/ 127 w 137"/>
                <a:gd name="T7" fmla="*/ 8 h 198"/>
                <a:gd name="T8" fmla="*/ 137 w 137"/>
                <a:gd name="T9" fmla="*/ 15 h 198"/>
                <a:gd name="T10" fmla="*/ 125 w 137"/>
                <a:gd name="T11" fmla="*/ 19 h 198"/>
                <a:gd name="T12" fmla="*/ 116 w 137"/>
                <a:gd name="T13" fmla="*/ 25 h 198"/>
                <a:gd name="T14" fmla="*/ 106 w 137"/>
                <a:gd name="T15" fmla="*/ 31 h 198"/>
                <a:gd name="T16" fmla="*/ 97 w 137"/>
                <a:gd name="T17" fmla="*/ 38 h 198"/>
                <a:gd name="T18" fmla="*/ 85 w 137"/>
                <a:gd name="T19" fmla="*/ 46 h 198"/>
                <a:gd name="T20" fmla="*/ 78 w 137"/>
                <a:gd name="T21" fmla="*/ 55 h 198"/>
                <a:gd name="T22" fmla="*/ 70 w 137"/>
                <a:gd name="T23" fmla="*/ 63 h 198"/>
                <a:gd name="T24" fmla="*/ 63 w 137"/>
                <a:gd name="T25" fmla="*/ 74 h 198"/>
                <a:gd name="T26" fmla="*/ 55 w 137"/>
                <a:gd name="T27" fmla="*/ 82 h 198"/>
                <a:gd name="T28" fmla="*/ 49 w 137"/>
                <a:gd name="T29" fmla="*/ 93 h 198"/>
                <a:gd name="T30" fmla="*/ 44 w 137"/>
                <a:gd name="T31" fmla="*/ 103 h 198"/>
                <a:gd name="T32" fmla="*/ 42 w 137"/>
                <a:gd name="T33" fmla="*/ 114 h 198"/>
                <a:gd name="T34" fmla="*/ 38 w 137"/>
                <a:gd name="T35" fmla="*/ 124 h 198"/>
                <a:gd name="T36" fmla="*/ 38 w 137"/>
                <a:gd name="T37" fmla="*/ 135 h 198"/>
                <a:gd name="T38" fmla="*/ 38 w 137"/>
                <a:gd name="T39" fmla="*/ 145 h 198"/>
                <a:gd name="T40" fmla="*/ 40 w 137"/>
                <a:gd name="T41" fmla="*/ 156 h 198"/>
                <a:gd name="T42" fmla="*/ 32 w 137"/>
                <a:gd name="T43" fmla="*/ 156 h 198"/>
                <a:gd name="T44" fmla="*/ 30 w 137"/>
                <a:gd name="T45" fmla="*/ 160 h 198"/>
                <a:gd name="T46" fmla="*/ 26 w 137"/>
                <a:gd name="T47" fmla="*/ 164 h 198"/>
                <a:gd name="T48" fmla="*/ 26 w 137"/>
                <a:gd name="T49" fmla="*/ 171 h 198"/>
                <a:gd name="T50" fmla="*/ 26 w 137"/>
                <a:gd name="T51" fmla="*/ 175 h 198"/>
                <a:gd name="T52" fmla="*/ 28 w 137"/>
                <a:gd name="T53" fmla="*/ 185 h 198"/>
                <a:gd name="T54" fmla="*/ 28 w 137"/>
                <a:gd name="T55" fmla="*/ 190 h 198"/>
                <a:gd name="T56" fmla="*/ 30 w 137"/>
                <a:gd name="T57" fmla="*/ 198 h 198"/>
                <a:gd name="T58" fmla="*/ 17 w 137"/>
                <a:gd name="T59" fmla="*/ 185 h 198"/>
                <a:gd name="T60" fmla="*/ 11 w 137"/>
                <a:gd name="T61" fmla="*/ 173 h 198"/>
                <a:gd name="T62" fmla="*/ 4 w 137"/>
                <a:gd name="T63" fmla="*/ 158 h 198"/>
                <a:gd name="T64" fmla="*/ 2 w 137"/>
                <a:gd name="T65" fmla="*/ 145 h 198"/>
                <a:gd name="T66" fmla="*/ 0 w 137"/>
                <a:gd name="T67" fmla="*/ 130 h 198"/>
                <a:gd name="T68" fmla="*/ 2 w 137"/>
                <a:gd name="T69" fmla="*/ 112 h 198"/>
                <a:gd name="T70" fmla="*/ 4 w 137"/>
                <a:gd name="T71" fmla="*/ 97 h 198"/>
                <a:gd name="T72" fmla="*/ 11 w 137"/>
                <a:gd name="T73" fmla="*/ 82 h 198"/>
                <a:gd name="T74" fmla="*/ 17 w 137"/>
                <a:gd name="T75" fmla="*/ 67 h 198"/>
                <a:gd name="T76" fmla="*/ 25 w 137"/>
                <a:gd name="T77" fmla="*/ 52 h 198"/>
                <a:gd name="T78" fmla="*/ 34 w 137"/>
                <a:gd name="T79" fmla="*/ 38 h 198"/>
                <a:gd name="T80" fmla="*/ 45 w 137"/>
                <a:gd name="T81" fmla="*/ 27 h 198"/>
                <a:gd name="T82" fmla="*/ 57 w 137"/>
                <a:gd name="T83" fmla="*/ 15 h 198"/>
                <a:gd name="T84" fmla="*/ 70 w 137"/>
                <a:gd name="T85" fmla="*/ 8 h 198"/>
                <a:gd name="T86" fmla="*/ 85 w 137"/>
                <a:gd name="T87" fmla="*/ 2 h 198"/>
                <a:gd name="T88" fmla="*/ 102 w 137"/>
                <a:gd name="T89" fmla="*/ 0 h 198"/>
                <a:gd name="T90" fmla="*/ 102 w 137"/>
                <a:gd name="T91" fmla="*/ 0 h 1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198"/>
                <a:gd name="T140" fmla="*/ 137 w 137"/>
                <a:gd name="T141" fmla="*/ 198 h 1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198">
                  <a:moveTo>
                    <a:pt x="102" y="0"/>
                  </a:moveTo>
                  <a:lnTo>
                    <a:pt x="110" y="0"/>
                  </a:lnTo>
                  <a:lnTo>
                    <a:pt x="120" y="4"/>
                  </a:lnTo>
                  <a:lnTo>
                    <a:pt x="127" y="8"/>
                  </a:lnTo>
                  <a:lnTo>
                    <a:pt x="137" y="15"/>
                  </a:lnTo>
                  <a:lnTo>
                    <a:pt x="125" y="19"/>
                  </a:lnTo>
                  <a:lnTo>
                    <a:pt x="116" y="25"/>
                  </a:lnTo>
                  <a:lnTo>
                    <a:pt x="106" y="31"/>
                  </a:lnTo>
                  <a:lnTo>
                    <a:pt x="97" y="38"/>
                  </a:lnTo>
                  <a:lnTo>
                    <a:pt x="85" y="46"/>
                  </a:lnTo>
                  <a:lnTo>
                    <a:pt x="78" y="55"/>
                  </a:lnTo>
                  <a:lnTo>
                    <a:pt x="70" y="63"/>
                  </a:lnTo>
                  <a:lnTo>
                    <a:pt x="63" y="74"/>
                  </a:lnTo>
                  <a:lnTo>
                    <a:pt x="55" y="82"/>
                  </a:lnTo>
                  <a:lnTo>
                    <a:pt x="49" y="93"/>
                  </a:lnTo>
                  <a:lnTo>
                    <a:pt x="44" y="103"/>
                  </a:lnTo>
                  <a:lnTo>
                    <a:pt x="42" y="114"/>
                  </a:lnTo>
                  <a:lnTo>
                    <a:pt x="38" y="124"/>
                  </a:lnTo>
                  <a:lnTo>
                    <a:pt x="38" y="135"/>
                  </a:lnTo>
                  <a:lnTo>
                    <a:pt x="38" y="145"/>
                  </a:lnTo>
                  <a:lnTo>
                    <a:pt x="40" y="156"/>
                  </a:lnTo>
                  <a:lnTo>
                    <a:pt x="32" y="156"/>
                  </a:lnTo>
                  <a:lnTo>
                    <a:pt x="30" y="160"/>
                  </a:lnTo>
                  <a:lnTo>
                    <a:pt x="26" y="164"/>
                  </a:lnTo>
                  <a:lnTo>
                    <a:pt x="26" y="171"/>
                  </a:lnTo>
                  <a:lnTo>
                    <a:pt x="26" y="175"/>
                  </a:lnTo>
                  <a:lnTo>
                    <a:pt x="28" y="185"/>
                  </a:lnTo>
                  <a:lnTo>
                    <a:pt x="28" y="190"/>
                  </a:lnTo>
                  <a:lnTo>
                    <a:pt x="30" y="198"/>
                  </a:lnTo>
                  <a:lnTo>
                    <a:pt x="17" y="185"/>
                  </a:lnTo>
                  <a:lnTo>
                    <a:pt x="11" y="173"/>
                  </a:lnTo>
                  <a:lnTo>
                    <a:pt x="4" y="158"/>
                  </a:lnTo>
                  <a:lnTo>
                    <a:pt x="2" y="145"/>
                  </a:lnTo>
                  <a:lnTo>
                    <a:pt x="0" y="130"/>
                  </a:lnTo>
                  <a:lnTo>
                    <a:pt x="2" y="112"/>
                  </a:lnTo>
                  <a:lnTo>
                    <a:pt x="4" y="97"/>
                  </a:lnTo>
                  <a:lnTo>
                    <a:pt x="11" y="82"/>
                  </a:lnTo>
                  <a:lnTo>
                    <a:pt x="17" y="67"/>
                  </a:lnTo>
                  <a:lnTo>
                    <a:pt x="25" y="52"/>
                  </a:lnTo>
                  <a:lnTo>
                    <a:pt x="34" y="38"/>
                  </a:lnTo>
                  <a:lnTo>
                    <a:pt x="45" y="27"/>
                  </a:lnTo>
                  <a:lnTo>
                    <a:pt x="57" y="15"/>
                  </a:lnTo>
                  <a:lnTo>
                    <a:pt x="70" y="8"/>
                  </a:lnTo>
                  <a:lnTo>
                    <a:pt x="85" y="2"/>
                  </a:lnTo>
                  <a:lnTo>
                    <a:pt x="102" y="0"/>
                  </a:lnTo>
                  <a:close/>
                </a:path>
              </a:pathLst>
            </a:custGeom>
            <a:solidFill>
              <a:srgbClr val="D99966"/>
            </a:solidFill>
            <a:ln w="9525">
              <a:noFill/>
              <a:round/>
              <a:headEnd/>
              <a:tailEnd/>
            </a:ln>
          </p:spPr>
          <p:txBody>
            <a:bodyPr/>
            <a:lstStyle/>
            <a:p>
              <a:endParaRPr lang="fa-IR"/>
            </a:p>
          </p:txBody>
        </p:sp>
        <p:sp>
          <p:nvSpPr>
            <p:cNvPr id="21581" name="Freeform 71"/>
            <p:cNvSpPr>
              <a:spLocks/>
            </p:cNvSpPr>
            <p:nvPr/>
          </p:nvSpPr>
          <p:spPr bwMode="auto">
            <a:xfrm>
              <a:off x="4382" y="2414"/>
              <a:ext cx="8" cy="40"/>
            </a:xfrm>
            <a:custGeom>
              <a:avLst/>
              <a:gdLst>
                <a:gd name="T0" fmla="*/ 2 w 17"/>
                <a:gd name="T1" fmla="*/ 0 h 80"/>
                <a:gd name="T2" fmla="*/ 8 w 17"/>
                <a:gd name="T3" fmla="*/ 2 h 80"/>
                <a:gd name="T4" fmla="*/ 12 w 17"/>
                <a:gd name="T5" fmla="*/ 7 h 80"/>
                <a:gd name="T6" fmla="*/ 14 w 17"/>
                <a:gd name="T7" fmla="*/ 15 h 80"/>
                <a:gd name="T8" fmla="*/ 17 w 17"/>
                <a:gd name="T9" fmla="*/ 24 h 80"/>
                <a:gd name="T10" fmla="*/ 17 w 17"/>
                <a:gd name="T11" fmla="*/ 30 h 80"/>
                <a:gd name="T12" fmla="*/ 17 w 17"/>
                <a:gd name="T13" fmla="*/ 40 h 80"/>
                <a:gd name="T14" fmla="*/ 17 w 17"/>
                <a:gd name="T15" fmla="*/ 45 h 80"/>
                <a:gd name="T16" fmla="*/ 17 w 17"/>
                <a:gd name="T17" fmla="*/ 53 h 80"/>
                <a:gd name="T18" fmla="*/ 17 w 17"/>
                <a:gd name="T19" fmla="*/ 66 h 80"/>
                <a:gd name="T20" fmla="*/ 17 w 17"/>
                <a:gd name="T21" fmla="*/ 80 h 80"/>
                <a:gd name="T22" fmla="*/ 16 w 17"/>
                <a:gd name="T23" fmla="*/ 80 h 80"/>
                <a:gd name="T24" fmla="*/ 10 w 17"/>
                <a:gd name="T25" fmla="*/ 66 h 80"/>
                <a:gd name="T26" fmla="*/ 6 w 17"/>
                <a:gd name="T27" fmla="*/ 53 h 80"/>
                <a:gd name="T28" fmla="*/ 4 w 17"/>
                <a:gd name="T29" fmla="*/ 45 h 80"/>
                <a:gd name="T30" fmla="*/ 2 w 17"/>
                <a:gd name="T31" fmla="*/ 40 h 80"/>
                <a:gd name="T32" fmla="*/ 0 w 17"/>
                <a:gd name="T33" fmla="*/ 30 h 80"/>
                <a:gd name="T34" fmla="*/ 0 w 17"/>
                <a:gd name="T35" fmla="*/ 24 h 80"/>
                <a:gd name="T36" fmla="*/ 0 w 17"/>
                <a:gd name="T37" fmla="*/ 9 h 80"/>
                <a:gd name="T38" fmla="*/ 2 w 17"/>
                <a:gd name="T39" fmla="*/ 0 h 80"/>
                <a:gd name="T40" fmla="*/ 2 w 17"/>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80"/>
                <a:gd name="T65" fmla="*/ 17 w 17"/>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80">
                  <a:moveTo>
                    <a:pt x="2" y="0"/>
                  </a:moveTo>
                  <a:lnTo>
                    <a:pt x="8" y="2"/>
                  </a:lnTo>
                  <a:lnTo>
                    <a:pt x="12" y="7"/>
                  </a:lnTo>
                  <a:lnTo>
                    <a:pt x="14" y="15"/>
                  </a:lnTo>
                  <a:lnTo>
                    <a:pt x="17" y="24"/>
                  </a:lnTo>
                  <a:lnTo>
                    <a:pt x="17" y="30"/>
                  </a:lnTo>
                  <a:lnTo>
                    <a:pt x="17" y="40"/>
                  </a:lnTo>
                  <a:lnTo>
                    <a:pt x="17" y="45"/>
                  </a:lnTo>
                  <a:lnTo>
                    <a:pt x="17" y="53"/>
                  </a:lnTo>
                  <a:lnTo>
                    <a:pt x="17" y="66"/>
                  </a:lnTo>
                  <a:lnTo>
                    <a:pt x="17" y="80"/>
                  </a:lnTo>
                  <a:lnTo>
                    <a:pt x="16" y="80"/>
                  </a:lnTo>
                  <a:lnTo>
                    <a:pt x="10" y="66"/>
                  </a:lnTo>
                  <a:lnTo>
                    <a:pt x="6" y="53"/>
                  </a:lnTo>
                  <a:lnTo>
                    <a:pt x="4" y="45"/>
                  </a:lnTo>
                  <a:lnTo>
                    <a:pt x="2" y="40"/>
                  </a:lnTo>
                  <a:lnTo>
                    <a:pt x="0" y="30"/>
                  </a:lnTo>
                  <a:lnTo>
                    <a:pt x="0" y="24"/>
                  </a:lnTo>
                  <a:lnTo>
                    <a:pt x="0" y="9"/>
                  </a:lnTo>
                  <a:lnTo>
                    <a:pt x="2" y="0"/>
                  </a:lnTo>
                  <a:close/>
                </a:path>
              </a:pathLst>
            </a:custGeom>
            <a:solidFill>
              <a:srgbClr val="000000"/>
            </a:solidFill>
            <a:ln w="9525">
              <a:noFill/>
              <a:round/>
              <a:headEnd/>
              <a:tailEnd/>
            </a:ln>
          </p:spPr>
          <p:txBody>
            <a:bodyPr/>
            <a:lstStyle/>
            <a:p>
              <a:endParaRPr lang="fa-IR"/>
            </a:p>
          </p:txBody>
        </p:sp>
        <p:sp>
          <p:nvSpPr>
            <p:cNvPr id="21582" name="Freeform 72"/>
            <p:cNvSpPr>
              <a:spLocks/>
            </p:cNvSpPr>
            <p:nvPr/>
          </p:nvSpPr>
          <p:spPr bwMode="auto">
            <a:xfrm>
              <a:off x="4356" y="2421"/>
              <a:ext cx="6" cy="12"/>
            </a:xfrm>
            <a:custGeom>
              <a:avLst/>
              <a:gdLst>
                <a:gd name="T0" fmla="*/ 4 w 11"/>
                <a:gd name="T1" fmla="*/ 0 h 25"/>
                <a:gd name="T2" fmla="*/ 11 w 11"/>
                <a:gd name="T3" fmla="*/ 10 h 25"/>
                <a:gd name="T4" fmla="*/ 11 w 11"/>
                <a:gd name="T5" fmla="*/ 25 h 25"/>
                <a:gd name="T6" fmla="*/ 10 w 11"/>
                <a:gd name="T7" fmla="*/ 25 h 25"/>
                <a:gd name="T8" fmla="*/ 8 w 11"/>
                <a:gd name="T9" fmla="*/ 25 h 25"/>
                <a:gd name="T10" fmla="*/ 6 w 11"/>
                <a:gd name="T11" fmla="*/ 19 h 25"/>
                <a:gd name="T12" fmla="*/ 4 w 11"/>
                <a:gd name="T13" fmla="*/ 15 h 25"/>
                <a:gd name="T14" fmla="*/ 0 w 11"/>
                <a:gd name="T15" fmla="*/ 4 h 25"/>
                <a:gd name="T16" fmla="*/ 4 w 11"/>
                <a:gd name="T17" fmla="*/ 0 h 25"/>
                <a:gd name="T18" fmla="*/ 4 w 1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4" y="0"/>
                  </a:moveTo>
                  <a:lnTo>
                    <a:pt x="11" y="10"/>
                  </a:lnTo>
                  <a:lnTo>
                    <a:pt x="11" y="25"/>
                  </a:lnTo>
                  <a:lnTo>
                    <a:pt x="10" y="25"/>
                  </a:lnTo>
                  <a:lnTo>
                    <a:pt x="8" y="25"/>
                  </a:lnTo>
                  <a:lnTo>
                    <a:pt x="6" y="19"/>
                  </a:lnTo>
                  <a:lnTo>
                    <a:pt x="4" y="15"/>
                  </a:lnTo>
                  <a:lnTo>
                    <a:pt x="0" y="4"/>
                  </a:lnTo>
                  <a:lnTo>
                    <a:pt x="4" y="0"/>
                  </a:lnTo>
                  <a:close/>
                </a:path>
              </a:pathLst>
            </a:custGeom>
            <a:solidFill>
              <a:srgbClr val="000000"/>
            </a:solidFill>
            <a:ln w="9525">
              <a:noFill/>
              <a:round/>
              <a:headEnd/>
              <a:tailEnd/>
            </a:ln>
          </p:spPr>
          <p:txBody>
            <a:bodyPr/>
            <a:lstStyle/>
            <a:p>
              <a:endParaRPr lang="fa-IR"/>
            </a:p>
          </p:txBody>
        </p:sp>
        <p:sp>
          <p:nvSpPr>
            <p:cNvPr id="21583" name="Freeform 73"/>
            <p:cNvSpPr>
              <a:spLocks/>
            </p:cNvSpPr>
            <p:nvPr/>
          </p:nvSpPr>
          <p:spPr bwMode="auto">
            <a:xfrm>
              <a:off x="3500" y="2426"/>
              <a:ext cx="45" cy="25"/>
            </a:xfrm>
            <a:custGeom>
              <a:avLst/>
              <a:gdLst>
                <a:gd name="T0" fmla="*/ 89 w 89"/>
                <a:gd name="T1" fmla="*/ 0 h 50"/>
                <a:gd name="T2" fmla="*/ 83 w 89"/>
                <a:gd name="T3" fmla="*/ 14 h 50"/>
                <a:gd name="T4" fmla="*/ 76 w 89"/>
                <a:gd name="T5" fmla="*/ 27 h 50"/>
                <a:gd name="T6" fmla="*/ 66 w 89"/>
                <a:gd name="T7" fmla="*/ 39 h 50"/>
                <a:gd name="T8" fmla="*/ 59 w 89"/>
                <a:gd name="T9" fmla="*/ 48 h 50"/>
                <a:gd name="T10" fmla="*/ 53 w 89"/>
                <a:gd name="T11" fmla="*/ 48 h 50"/>
                <a:gd name="T12" fmla="*/ 45 w 89"/>
                <a:gd name="T13" fmla="*/ 50 h 50"/>
                <a:gd name="T14" fmla="*/ 38 w 89"/>
                <a:gd name="T15" fmla="*/ 50 h 50"/>
                <a:gd name="T16" fmla="*/ 32 w 89"/>
                <a:gd name="T17" fmla="*/ 50 h 50"/>
                <a:gd name="T18" fmla="*/ 23 w 89"/>
                <a:gd name="T19" fmla="*/ 48 h 50"/>
                <a:gd name="T20" fmla="*/ 15 w 89"/>
                <a:gd name="T21" fmla="*/ 48 h 50"/>
                <a:gd name="T22" fmla="*/ 7 w 89"/>
                <a:gd name="T23" fmla="*/ 44 h 50"/>
                <a:gd name="T24" fmla="*/ 0 w 89"/>
                <a:gd name="T25" fmla="*/ 42 h 50"/>
                <a:gd name="T26" fmla="*/ 0 w 89"/>
                <a:gd name="T27" fmla="*/ 40 h 50"/>
                <a:gd name="T28" fmla="*/ 11 w 89"/>
                <a:gd name="T29" fmla="*/ 35 h 50"/>
                <a:gd name="T30" fmla="*/ 23 w 89"/>
                <a:gd name="T31" fmla="*/ 31 h 50"/>
                <a:gd name="T32" fmla="*/ 34 w 89"/>
                <a:gd name="T33" fmla="*/ 27 h 50"/>
                <a:gd name="T34" fmla="*/ 45 w 89"/>
                <a:gd name="T35" fmla="*/ 25 h 50"/>
                <a:gd name="T36" fmla="*/ 57 w 89"/>
                <a:gd name="T37" fmla="*/ 19 h 50"/>
                <a:gd name="T38" fmla="*/ 68 w 89"/>
                <a:gd name="T39" fmla="*/ 16 h 50"/>
                <a:gd name="T40" fmla="*/ 78 w 89"/>
                <a:gd name="T41" fmla="*/ 8 h 50"/>
                <a:gd name="T42" fmla="*/ 89 w 89"/>
                <a:gd name="T43" fmla="*/ 0 h 50"/>
                <a:gd name="T44" fmla="*/ 89 w 89"/>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
                <a:gd name="T70" fmla="*/ 0 h 50"/>
                <a:gd name="T71" fmla="*/ 89 w 89"/>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 h="50">
                  <a:moveTo>
                    <a:pt x="89" y="0"/>
                  </a:moveTo>
                  <a:lnTo>
                    <a:pt x="83" y="14"/>
                  </a:lnTo>
                  <a:lnTo>
                    <a:pt x="76" y="27"/>
                  </a:lnTo>
                  <a:lnTo>
                    <a:pt x="66" y="39"/>
                  </a:lnTo>
                  <a:lnTo>
                    <a:pt x="59" y="48"/>
                  </a:lnTo>
                  <a:lnTo>
                    <a:pt x="53" y="48"/>
                  </a:lnTo>
                  <a:lnTo>
                    <a:pt x="45" y="50"/>
                  </a:lnTo>
                  <a:lnTo>
                    <a:pt x="38" y="50"/>
                  </a:lnTo>
                  <a:lnTo>
                    <a:pt x="32" y="50"/>
                  </a:lnTo>
                  <a:lnTo>
                    <a:pt x="23" y="48"/>
                  </a:lnTo>
                  <a:lnTo>
                    <a:pt x="15" y="48"/>
                  </a:lnTo>
                  <a:lnTo>
                    <a:pt x="7" y="44"/>
                  </a:lnTo>
                  <a:lnTo>
                    <a:pt x="0" y="42"/>
                  </a:lnTo>
                  <a:lnTo>
                    <a:pt x="0" y="40"/>
                  </a:lnTo>
                  <a:lnTo>
                    <a:pt x="11" y="35"/>
                  </a:lnTo>
                  <a:lnTo>
                    <a:pt x="23" y="31"/>
                  </a:lnTo>
                  <a:lnTo>
                    <a:pt x="34" y="27"/>
                  </a:lnTo>
                  <a:lnTo>
                    <a:pt x="45" y="25"/>
                  </a:lnTo>
                  <a:lnTo>
                    <a:pt x="57" y="19"/>
                  </a:lnTo>
                  <a:lnTo>
                    <a:pt x="68" y="16"/>
                  </a:lnTo>
                  <a:lnTo>
                    <a:pt x="78" y="8"/>
                  </a:lnTo>
                  <a:lnTo>
                    <a:pt x="89" y="0"/>
                  </a:lnTo>
                  <a:close/>
                </a:path>
              </a:pathLst>
            </a:custGeom>
            <a:solidFill>
              <a:srgbClr val="000000"/>
            </a:solidFill>
            <a:ln w="9525">
              <a:noFill/>
              <a:round/>
              <a:headEnd/>
              <a:tailEnd/>
            </a:ln>
          </p:spPr>
          <p:txBody>
            <a:bodyPr/>
            <a:lstStyle/>
            <a:p>
              <a:endParaRPr lang="fa-IR"/>
            </a:p>
          </p:txBody>
        </p:sp>
        <p:sp>
          <p:nvSpPr>
            <p:cNvPr id="21584" name="Freeform 74"/>
            <p:cNvSpPr>
              <a:spLocks/>
            </p:cNvSpPr>
            <p:nvPr/>
          </p:nvSpPr>
          <p:spPr bwMode="auto">
            <a:xfrm>
              <a:off x="4359" y="2444"/>
              <a:ext cx="21" cy="46"/>
            </a:xfrm>
            <a:custGeom>
              <a:avLst/>
              <a:gdLst>
                <a:gd name="T0" fmla="*/ 11 w 42"/>
                <a:gd name="T1" fmla="*/ 0 h 91"/>
                <a:gd name="T2" fmla="*/ 17 w 42"/>
                <a:gd name="T3" fmla="*/ 11 h 91"/>
                <a:gd name="T4" fmla="*/ 23 w 42"/>
                <a:gd name="T5" fmla="*/ 21 h 91"/>
                <a:gd name="T6" fmla="*/ 26 w 42"/>
                <a:gd name="T7" fmla="*/ 32 h 91"/>
                <a:gd name="T8" fmla="*/ 30 w 42"/>
                <a:gd name="T9" fmla="*/ 43 h 91"/>
                <a:gd name="T10" fmla="*/ 32 w 42"/>
                <a:gd name="T11" fmla="*/ 55 h 91"/>
                <a:gd name="T12" fmla="*/ 36 w 42"/>
                <a:gd name="T13" fmla="*/ 66 h 91"/>
                <a:gd name="T14" fmla="*/ 38 w 42"/>
                <a:gd name="T15" fmla="*/ 78 h 91"/>
                <a:gd name="T16" fmla="*/ 42 w 42"/>
                <a:gd name="T17" fmla="*/ 91 h 91"/>
                <a:gd name="T18" fmla="*/ 32 w 42"/>
                <a:gd name="T19" fmla="*/ 87 h 91"/>
                <a:gd name="T20" fmla="*/ 24 w 42"/>
                <a:gd name="T21" fmla="*/ 81 h 91"/>
                <a:gd name="T22" fmla="*/ 17 w 42"/>
                <a:gd name="T23" fmla="*/ 74 h 91"/>
                <a:gd name="T24" fmla="*/ 11 w 42"/>
                <a:gd name="T25" fmla="*/ 64 h 91"/>
                <a:gd name="T26" fmla="*/ 7 w 42"/>
                <a:gd name="T27" fmla="*/ 55 h 91"/>
                <a:gd name="T28" fmla="*/ 4 w 42"/>
                <a:gd name="T29" fmla="*/ 47 h 91"/>
                <a:gd name="T30" fmla="*/ 0 w 42"/>
                <a:gd name="T31" fmla="*/ 38 h 91"/>
                <a:gd name="T32" fmla="*/ 0 w 42"/>
                <a:gd name="T33" fmla="*/ 30 h 91"/>
                <a:gd name="T34" fmla="*/ 0 w 42"/>
                <a:gd name="T35" fmla="*/ 21 h 91"/>
                <a:gd name="T36" fmla="*/ 2 w 42"/>
                <a:gd name="T37" fmla="*/ 13 h 91"/>
                <a:gd name="T38" fmla="*/ 5 w 42"/>
                <a:gd name="T39" fmla="*/ 5 h 91"/>
                <a:gd name="T40" fmla="*/ 11 w 42"/>
                <a:gd name="T41" fmla="*/ 0 h 91"/>
                <a:gd name="T42" fmla="*/ 11 w 42"/>
                <a:gd name="T43" fmla="*/ 0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91"/>
                <a:gd name="T68" fmla="*/ 42 w 42"/>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91">
                  <a:moveTo>
                    <a:pt x="11" y="0"/>
                  </a:moveTo>
                  <a:lnTo>
                    <a:pt x="17" y="11"/>
                  </a:lnTo>
                  <a:lnTo>
                    <a:pt x="23" y="21"/>
                  </a:lnTo>
                  <a:lnTo>
                    <a:pt x="26" y="32"/>
                  </a:lnTo>
                  <a:lnTo>
                    <a:pt x="30" y="43"/>
                  </a:lnTo>
                  <a:lnTo>
                    <a:pt x="32" y="55"/>
                  </a:lnTo>
                  <a:lnTo>
                    <a:pt x="36" y="66"/>
                  </a:lnTo>
                  <a:lnTo>
                    <a:pt x="38" y="78"/>
                  </a:lnTo>
                  <a:lnTo>
                    <a:pt x="42" y="91"/>
                  </a:lnTo>
                  <a:lnTo>
                    <a:pt x="32" y="87"/>
                  </a:lnTo>
                  <a:lnTo>
                    <a:pt x="24" y="81"/>
                  </a:lnTo>
                  <a:lnTo>
                    <a:pt x="17" y="74"/>
                  </a:lnTo>
                  <a:lnTo>
                    <a:pt x="11" y="64"/>
                  </a:lnTo>
                  <a:lnTo>
                    <a:pt x="7" y="55"/>
                  </a:lnTo>
                  <a:lnTo>
                    <a:pt x="4" y="47"/>
                  </a:lnTo>
                  <a:lnTo>
                    <a:pt x="0" y="38"/>
                  </a:lnTo>
                  <a:lnTo>
                    <a:pt x="0" y="30"/>
                  </a:lnTo>
                  <a:lnTo>
                    <a:pt x="0" y="21"/>
                  </a:lnTo>
                  <a:lnTo>
                    <a:pt x="2" y="13"/>
                  </a:lnTo>
                  <a:lnTo>
                    <a:pt x="5" y="5"/>
                  </a:lnTo>
                  <a:lnTo>
                    <a:pt x="11" y="0"/>
                  </a:lnTo>
                  <a:close/>
                </a:path>
              </a:pathLst>
            </a:custGeom>
            <a:solidFill>
              <a:srgbClr val="000000"/>
            </a:solidFill>
            <a:ln w="9525">
              <a:noFill/>
              <a:round/>
              <a:headEnd/>
              <a:tailEnd/>
            </a:ln>
          </p:spPr>
          <p:txBody>
            <a:bodyPr/>
            <a:lstStyle/>
            <a:p>
              <a:endParaRPr lang="fa-IR"/>
            </a:p>
          </p:txBody>
        </p:sp>
        <p:sp>
          <p:nvSpPr>
            <p:cNvPr id="21585" name="Freeform 75"/>
            <p:cNvSpPr>
              <a:spLocks/>
            </p:cNvSpPr>
            <p:nvPr/>
          </p:nvSpPr>
          <p:spPr bwMode="auto">
            <a:xfrm>
              <a:off x="4181" y="2460"/>
              <a:ext cx="105" cy="92"/>
            </a:xfrm>
            <a:custGeom>
              <a:avLst/>
              <a:gdLst>
                <a:gd name="T0" fmla="*/ 109 w 209"/>
                <a:gd name="T1" fmla="*/ 0 h 182"/>
                <a:gd name="T2" fmla="*/ 129 w 209"/>
                <a:gd name="T3" fmla="*/ 0 h 182"/>
                <a:gd name="T4" fmla="*/ 147 w 209"/>
                <a:gd name="T5" fmla="*/ 6 h 182"/>
                <a:gd name="T6" fmla="*/ 164 w 209"/>
                <a:gd name="T7" fmla="*/ 13 h 182"/>
                <a:gd name="T8" fmla="*/ 175 w 209"/>
                <a:gd name="T9" fmla="*/ 27 h 182"/>
                <a:gd name="T10" fmla="*/ 164 w 209"/>
                <a:gd name="T11" fmla="*/ 42 h 182"/>
                <a:gd name="T12" fmla="*/ 143 w 209"/>
                <a:gd name="T13" fmla="*/ 49 h 182"/>
                <a:gd name="T14" fmla="*/ 118 w 209"/>
                <a:gd name="T15" fmla="*/ 57 h 182"/>
                <a:gd name="T16" fmla="*/ 103 w 209"/>
                <a:gd name="T17" fmla="*/ 65 h 182"/>
                <a:gd name="T18" fmla="*/ 88 w 209"/>
                <a:gd name="T19" fmla="*/ 72 h 182"/>
                <a:gd name="T20" fmla="*/ 71 w 209"/>
                <a:gd name="T21" fmla="*/ 78 h 182"/>
                <a:gd name="T22" fmla="*/ 71 w 209"/>
                <a:gd name="T23" fmla="*/ 89 h 182"/>
                <a:gd name="T24" fmla="*/ 86 w 209"/>
                <a:gd name="T25" fmla="*/ 104 h 182"/>
                <a:gd name="T26" fmla="*/ 101 w 209"/>
                <a:gd name="T27" fmla="*/ 110 h 182"/>
                <a:gd name="T28" fmla="*/ 116 w 209"/>
                <a:gd name="T29" fmla="*/ 112 h 182"/>
                <a:gd name="T30" fmla="*/ 139 w 209"/>
                <a:gd name="T31" fmla="*/ 108 h 182"/>
                <a:gd name="T32" fmla="*/ 160 w 209"/>
                <a:gd name="T33" fmla="*/ 93 h 182"/>
                <a:gd name="T34" fmla="*/ 173 w 209"/>
                <a:gd name="T35" fmla="*/ 82 h 182"/>
                <a:gd name="T36" fmla="*/ 192 w 209"/>
                <a:gd name="T37" fmla="*/ 74 h 182"/>
                <a:gd name="T38" fmla="*/ 206 w 209"/>
                <a:gd name="T39" fmla="*/ 76 h 182"/>
                <a:gd name="T40" fmla="*/ 207 w 209"/>
                <a:gd name="T41" fmla="*/ 97 h 182"/>
                <a:gd name="T42" fmla="*/ 206 w 209"/>
                <a:gd name="T43" fmla="*/ 118 h 182"/>
                <a:gd name="T44" fmla="*/ 194 w 209"/>
                <a:gd name="T45" fmla="*/ 135 h 182"/>
                <a:gd name="T46" fmla="*/ 185 w 209"/>
                <a:gd name="T47" fmla="*/ 150 h 182"/>
                <a:gd name="T48" fmla="*/ 175 w 209"/>
                <a:gd name="T49" fmla="*/ 171 h 182"/>
                <a:gd name="T50" fmla="*/ 158 w 209"/>
                <a:gd name="T51" fmla="*/ 177 h 182"/>
                <a:gd name="T52" fmla="*/ 139 w 209"/>
                <a:gd name="T53" fmla="*/ 167 h 182"/>
                <a:gd name="T54" fmla="*/ 116 w 209"/>
                <a:gd name="T55" fmla="*/ 160 h 182"/>
                <a:gd name="T56" fmla="*/ 95 w 209"/>
                <a:gd name="T57" fmla="*/ 152 h 182"/>
                <a:gd name="T58" fmla="*/ 72 w 209"/>
                <a:gd name="T59" fmla="*/ 144 h 182"/>
                <a:gd name="T60" fmla="*/ 52 w 209"/>
                <a:gd name="T61" fmla="*/ 135 h 182"/>
                <a:gd name="T62" fmla="*/ 31 w 209"/>
                <a:gd name="T63" fmla="*/ 127 h 182"/>
                <a:gd name="T64" fmla="*/ 12 w 209"/>
                <a:gd name="T65" fmla="*/ 120 h 182"/>
                <a:gd name="T66" fmla="*/ 0 w 209"/>
                <a:gd name="T67" fmla="*/ 104 h 182"/>
                <a:gd name="T68" fmla="*/ 0 w 209"/>
                <a:gd name="T69" fmla="*/ 82 h 182"/>
                <a:gd name="T70" fmla="*/ 10 w 209"/>
                <a:gd name="T71" fmla="*/ 68 h 182"/>
                <a:gd name="T72" fmla="*/ 29 w 209"/>
                <a:gd name="T73" fmla="*/ 74 h 182"/>
                <a:gd name="T74" fmla="*/ 40 w 209"/>
                <a:gd name="T75" fmla="*/ 66 h 182"/>
                <a:gd name="T76" fmla="*/ 50 w 209"/>
                <a:gd name="T77" fmla="*/ 46 h 182"/>
                <a:gd name="T78" fmla="*/ 67 w 209"/>
                <a:gd name="T79" fmla="*/ 25 h 182"/>
                <a:gd name="T80" fmla="*/ 88 w 209"/>
                <a:gd name="T81" fmla="*/ 9 h 182"/>
                <a:gd name="T82" fmla="*/ 99 w 209"/>
                <a:gd name="T83" fmla="*/ 4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182"/>
                <a:gd name="T128" fmla="*/ 209 w 209"/>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182">
                  <a:moveTo>
                    <a:pt x="99" y="4"/>
                  </a:moveTo>
                  <a:lnTo>
                    <a:pt x="109" y="0"/>
                  </a:lnTo>
                  <a:lnTo>
                    <a:pt x="120" y="0"/>
                  </a:lnTo>
                  <a:lnTo>
                    <a:pt x="129" y="0"/>
                  </a:lnTo>
                  <a:lnTo>
                    <a:pt x="139" y="4"/>
                  </a:lnTo>
                  <a:lnTo>
                    <a:pt x="147" y="6"/>
                  </a:lnTo>
                  <a:lnTo>
                    <a:pt x="156" y="9"/>
                  </a:lnTo>
                  <a:lnTo>
                    <a:pt x="164" y="13"/>
                  </a:lnTo>
                  <a:lnTo>
                    <a:pt x="169" y="19"/>
                  </a:lnTo>
                  <a:lnTo>
                    <a:pt x="175" y="27"/>
                  </a:lnTo>
                  <a:lnTo>
                    <a:pt x="171" y="36"/>
                  </a:lnTo>
                  <a:lnTo>
                    <a:pt x="164" y="42"/>
                  </a:lnTo>
                  <a:lnTo>
                    <a:pt x="156" y="46"/>
                  </a:lnTo>
                  <a:lnTo>
                    <a:pt x="143" y="49"/>
                  </a:lnTo>
                  <a:lnTo>
                    <a:pt x="128" y="55"/>
                  </a:lnTo>
                  <a:lnTo>
                    <a:pt x="118" y="57"/>
                  </a:lnTo>
                  <a:lnTo>
                    <a:pt x="110" y="61"/>
                  </a:lnTo>
                  <a:lnTo>
                    <a:pt x="103" y="65"/>
                  </a:lnTo>
                  <a:lnTo>
                    <a:pt x="95" y="68"/>
                  </a:lnTo>
                  <a:lnTo>
                    <a:pt x="88" y="72"/>
                  </a:lnTo>
                  <a:lnTo>
                    <a:pt x="80" y="76"/>
                  </a:lnTo>
                  <a:lnTo>
                    <a:pt x="71" y="78"/>
                  </a:lnTo>
                  <a:lnTo>
                    <a:pt x="65" y="82"/>
                  </a:lnTo>
                  <a:lnTo>
                    <a:pt x="71" y="89"/>
                  </a:lnTo>
                  <a:lnTo>
                    <a:pt x="80" y="99"/>
                  </a:lnTo>
                  <a:lnTo>
                    <a:pt x="86" y="104"/>
                  </a:lnTo>
                  <a:lnTo>
                    <a:pt x="93" y="108"/>
                  </a:lnTo>
                  <a:lnTo>
                    <a:pt x="101" y="110"/>
                  </a:lnTo>
                  <a:lnTo>
                    <a:pt x="109" y="112"/>
                  </a:lnTo>
                  <a:lnTo>
                    <a:pt x="116" y="112"/>
                  </a:lnTo>
                  <a:lnTo>
                    <a:pt x="124" y="112"/>
                  </a:lnTo>
                  <a:lnTo>
                    <a:pt x="139" y="108"/>
                  </a:lnTo>
                  <a:lnTo>
                    <a:pt x="152" y="99"/>
                  </a:lnTo>
                  <a:lnTo>
                    <a:pt x="160" y="93"/>
                  </a:lnTo>
                  <a:lnTo>
                    <a:pt x="166" y="87"/>
                  </a:lnTo>
                  <a:lnTo>
                    <a:pt x="173" y="82"/>
                  </a:lnTo>
                  <a:lnTo>
                    <a:pt x="183" y="76"/>
                  </a:lnTo>
                  <a:lnTo>
                    <a:pt x="192" y="74"/>
                  </a:lnTo>
                  <a:lnTo>
                    <a:pt x="206" y="68"/>
                  </a:lnTo>
                  <a:lnTo>
                    <a:pt x="206" y="76"/>
                  </a:lnTo>
                  <a:lnTo>
                    <a:pt x="207" y="85"/>
                  </a:lnTo>
                  <a:lnTo>
                    <a:pt x="207" y="97"/>
                  </a:lnTo>
                  <a:lnTo>
                    <a:pt x="209" y="108"/>
                  </a:lnTo>
                  <a:lnTo>
                    <a:pt x="206" y="118"/>
                  </a:lnTo>
                  <a:lnTo>
                    <a:pt x="202" y="127"/>
                  </a:lnTo>
                  <a:lnTo>
                    <a:pt x="194" y="135"/>
                  </a:lnTo>
                  <a:lnTo>
                    <a:pt x="185" y="139"/>
                  </a:lnTo>
                  <a:lnTo>
                    <a:pt x="185" y="150"/>
                  </a:lnTo>
                  <a:lnTo>
                    <a:pt x="183" y="162"/>
                  </a:lnTo>
                  <a:lnTo>
                    <a:pt x="175" y="171"/>
                  </a:lnTo>
                  <a:lnTo>
                    <a:pt x="169" y="182"/>
                  </a:lnTo>
                  <a:lnTo>
                    <a:pt x="158" y="177"/>
                  </a:lnTo>
                  <a:lnTo>
                    <a:pt x="148" y="171"/>
                  </a:lnTo>
                  <a:lnTo>
                    <a:pt x="139" y="167"/>
                  </a:lnTo>
                  <a:lnTo>
                    <a:pt x="129" y="163"/>
                  </a:lnTo>
                  <a:lnTo>
                    <a:pt x="116" y="160"/>
                  </a:lnTo>
                  <a:lnTo>
                    <a:pt x="107" y="156"/>
                  </a:lnTo>
                  <a:lnTo>
                    <a:pt x="95" y="152"/>
                  </a:lnTo>
                  <a:lnTo>
                    <a:pt x="84" y="148"/>
                  </a:lnTo>
                  <a:lnTo>
                    <a:pt x="72" y="144"/>
                  </a:lnTo>
                  <a:lnTo>
                    <a:pt x="63" y="139"/>
                  </a:lnTo>
                  <a:lnTo>
                    <a:pt x="52" y="135"/>
                  </a:lnTo>
                  <a:lnTo>
                    <a:pt x="40" y="131"/>
                  </a:lnTo>
                  <a:lnTo>
                    <a:pt x="31" y="127"/>
                  </a:lnTo>
                  <a:lnTo>
                    <a:pt x="21" y="123"/>
                  </a:lnTo>
                  <a:lnTo>
                    <a:pt x="12" y="120"/>
                  </a:lnTo>
                  <a:lnTo>
                    <a:pt x="4" y="116"/>
                  </a:lnTo>
                  <a:lnTo>
                    <a:pt x="0" y="104"/>
                  </a:lnTo>
                  <a:lnTo>
                    <a:pt x="0" y="93"/>
                  </a:lnTo>
                  <a:lnTo>
                    <a:pt x="0" y="82"/>
                  </a:lnTo>
                  <a:lnTo>
                    <a:pt x="0" y="68"/>
                  </a:lnTo>
                  <a:lnTo>
                    <a:pt x="10" y="68"/>
                  </a:lnTo>
                  <a:lnTo>
                    <a:pt x="21" y="70"/>
                  </a:lnTo>
                  <a:lnTo>
                    <a:pt x="29" y="74"/>
                  </a:lnTo>
                  <a:lnTo>
                    <a:pt x="40" y="78"/>
                  </a:lnTo>
                  <a:lnTo>
                    <a:pt x="40" y="66"/>
                  </a:lnTo>
                  <a:lnTo>
                    <a:pt x="44" y="55"/>
                  </a:lnTo>
                  <a:lnTo>
                    <a:pt x="50" y="46"/>
                  </a:lnTo>
                  <a:lnTo>
                    <a:pt x="57" y="36"/>
                  </a:lnTo>
                  <a:lnTo>
                    <a:pt x="67" y="25"/>
                  </a:lnTo>
                  <a:lnTo>
                    <a:pt x="76" y="17"/>
                  </a:lnTo>
                  <a:lnTo>
                    <a:pt x="88" y="9"/>
                  </a:lnTo>
                  <a:lnTo>
                    <a:pt x="99" y="4"/>
                  </a:lnTo>
                  <a:close/>
                </a:path>
              </a:pathLst>
            </a:custGeom>
            <a:solidFill>
              <a:srgbClr val="FFD6C9"/>
            </a:solidFill>
            <a:ln w="9525">
              <a:noFill/>
              <a:round/>
              <a:headEnd/>
              <a:tailEnd/>
            </a:ln>
          </p:spPr>
          <p:txBody>
            <a:bodyPr/>
            <a:lstStyle/>
            <a:p>
              <a:endParaRPr lang="fa-IR"/>
            </a:p>
          </p:txBody>
        </p:sp>
        <p:sp>
          <p:nvSpPr>
            <p:cNvPr id="21586" name="Freeform 76"/>
            <p:cNvSpPr>
              <a:spLocks/>
            </p:cNvSpPr>
            <p:nvPr/>
          </p:nvSpPr>
          <p:spPr bwMode="auto">
            <a:xfrm>
              <a:off x="4338" y="2462"/>
              <a:ext cx="8" cy="10"/>
            </a:xfrm>
            <a:custGeom>
              <a:avLst/>
              <a:gdLst>
                <a:gd name="T0" fmla="*/ 6 w 15"/>
                <a:gd name="T1" fmla="*/ 0 h 19"/>
                <a:gd name="T2" fmla="*/ 9 w 15"/>
                <a:gd name="T3" fmla="*/ 0 h 19"/>
                <a:gd name="T4" fmla="*/ 15 w 15"/>
                <a:gd name="T5" fmla="*/ 5 h 19"/>
                <a:gd name="T6" fmla="*/ 11 w 15"/>
                <a:gd name="T7" fmla="*/ 11 h 19"/>
                <a:gd name="T8" fmla="*/ 11 w 15"/>
                <a:gd name="T9" fmla="*/ 19 h 19"/>
                <a:gd name="T10" fmla="*/ 9 w 15"/>
                <a:gd name="T11" fmla="*/ 19 h 19"/>
                <a:gd name="T12" fmla="*/ 7 w 15"/>
                <a:gd name="T13" fmla="*/ 19 h 19"/>
                <a:gd name="T14" fmla="*/ 6 w 15"/>
                <a:gd name="T15" fmla="*/ 15 h 19"/>
                <a:gd name="T16" fmla="*/ 2 w 15"/>
                <a:gd name="T17" fmla="*/ 9 h 19"/>
                <a:gd name="T18" fmla="*/ 0 w 15"/>
                <a:gd name="T19" fmla="*/ 4 h 19"/>
                <a:gd name="T20" fmla="*/ 6 w 15"/>
                <a:gd name="T21" fmla="*/ 0 h 19"/>
                <a:gd name="T22" fmla="*/ 6 w 15"/>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9"/>
                <a:gd name="T38" fmla="*/ 15 w 15"/>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9">
                  <a:moveTo>
                    <a:pt x="6" y="0"/>
                  </a:moveTo>
                  <a:lnTo>
                    <a:pt x="9" y="0"/>
                  </a:lnTo>
                  <a:lnTo>
                    <a:pt x="15" y="5"/>
                  </a:lnTo>
                  <a:lnTo>
                    <a:pt x="11" y="11"/>
                  </a:lnTo>
                  <a:lnTo>
                    <a:pt x="11" y="19"/>
                  </a:lnTo>
                  <a:lnTo>
                    <a:pt x="9" y="19"/>
                  </a:lnTo>
                  <a:lnTo>
                    <a:pt x="7" y="19"/>
                  </a:lnTo>
                  <a:lnTo>
                    <a:pt x="6" y="15"/>
                  </a:lnTo>
                  <a:lnTo>
                    <a:pt x="2" y="9"/>
                  </a:lnTo>
                  <a:lnTo>
                    <a:pt x="0" y="4"/>
                  </a:lnTo>
                  <a:lnTo>
                    <a:pt x="6" y="0"/>
                  </a:lnTo>
                  <a:close/>
                </a:path>
              </a:pathLst>
            </a:custGeom>
            <a:solidFill>
              <a:srgbClr val="000000"/>
            </a:solidFill>
            <a:ln w="9525">
              <a:noFill/>
              <a:round/>
              <a:headEnd/>
              <a:tailEnd/>
            </a:ln>
          </p:spPr>
          <p:txBody>
            <a:bodyPr/>
            <a:lstStyle/>
            <a:p>
              <a:endParaRPr lang="fa-IR"/>
            </a:p>
          </p:txBody>
        </p:sp>
        <p:sp>
          <p:nvSpPr>
            <p:cNvPr id="21587" name="Freeform 77"/>
            <p:cNvSpPr>
              <a:spLocks/>
            </p:cNvSpPr>
            <p:nvPr/>
          </p:nvSpPr>
          <p:spPr bwMode="auto">
            <a:xfrm>
              <a:off x="3171" y="2474"/>
              <a:ext cx="432" cy="696"/>
            </a:xfrm>
            <a:custGeom>
              <a:avLst/>
              <a:gdLst>
                <a:gd name="T0" fmla="*/ 291 w 865"/>
                <a:gd name="T1" fmla="*/ 70 h 1391"/>
                <a:gd name="T2" fmla="*/ 616 w 865"/>
                <a:gd name="T3" fmla="*/ 199 h 1391"/>
                <a:gd name="T4" fmla="*/ 624 w 865"/>
                <a:gd name="T5" fmla="*/ 233 h 1391"/>
                <a:gd name="T6" fmla="*/ 397 w 865"/>
                <a:gd name="T7" fmla="*/ 161 h 1391"/>
                <a:gd name="T8" fmla="*/ 289 w 865"/>
                <a:gd name="T9" fmla="*/ 180 h 1391"/>
                <a:gd name="T10" fmla="*/ 512 w 865"/>
                <a:gd name="T11" fmla="*/ 270 h 1391"/>
                <a:gd name="T12" fmla="*/ 738 w 865"/>
                <a:gd name="T13" fmla="*/ 363 h 1391"/>
                <a:gd name="T14" fmla="*/ 521 w 865"/>
                <a:gd name="T15" fmla="*/ 313 h 1391"/>
                <a:gd name="T16" fmla="*/ 302 w 865"/>
                <a:gd name="T17" fmla="*/ 260 h 1391"/>
                <a:gd name="T18" fmla="*/ 338 w 865"/>
                <a:gd name="T19" fmla="*/ 323 h 1391"/>
                <a:gd name="T20" fmla="*/ 517 w 865"/>
                <a:gd name="T21" fmla="*/ 378 h 1391"/>
                <a:gd name="T22" fmla="*/ 639 w 865"/>
                <a:gd name="T23" fmla="*/ 418 h 1391"/>
                <a:gd name="T24" fmla="*/ 692 w 865"/>
                <a:gd name="T25" fmla="*/ 443 h 1391"/>
                <a:gd name="T26" fmla="*/ 704 w 865"/>
                <a:gd name="T27" fmla="*/ 458 h 1391"/>
                <a:gd name="T28" fmla="*/ 485 w 865"/>
                <a:gd name="T29" fmla="*/ 410 h 1391"/>
                <a:gd name="T30" fmla="*/ 259 w 865"/>
                <a:gd name="T31" fmla="*/ 357 h 1391"/>
                <a:gd name="T32" fmla="*/ 424 w 865"/>
                <a:gd name="T33" fmla="*/ 452 h 1391"/>
                <a:gd name="T34" fmla="*/ 681 w 865"/>
                <a:gd name="T35" fmla="*/ 538 h 1391"/>
                <a:gd name="T36" fmla="*/ 705 w 865"/>
                <a:gd name="T37" fmla="*/ 581 h 1391"/>
                <a:gd name="T38" fmla="*/ 464 w 865"/>
                <a:gd name="T39" fmla="*/ 515 h 1391"/>
                <a:gd name="T40" fmla="*/ 219 w 865"/>
                <a:gd name="T41" fmla="*/ 467 h 1391"/>
                <a:gd name="T42" fmla="*/ 445 w 865"/>
                <a:gd name="T43" fmla="*/ 568 h 1391"/>
                <a:gd name="T44" fmla="*/ 683 w 865"/>
                <a:gd name="T45" fmla="*/ 665 h 1391"/>
                <a:gd name="T46" fmla="*/ 603 w 865"/>
                <a:gd name="T47" fmla="*/ 676 h 1391"/>
                <a:gd name="T48" fmla="*/ 363 w 865"/>
                <a:gd name="T49" fmla="*/ 600 h 1391"/>
                <a:gd name="T50" fmla="*/ 257 w 865"/>
                <a:gd name="T51" fmla="*/ 593 h 1391"/>
                <a:gd name="T52" fmla="*/ 483 w 865"/>
                <a:gd name="T53" fmla="*/ 701 h 1391"/>
                <a:gd name="T54" fmla="*/ 713 w 865"/>
                <a:gd name="T55" fmla="*/ 811 h 1391"/>
                <a:gd name="T56" fmla="*/ 548 w 865"/>
                <a:gd name="T57" fmla="*/ 777 h 1391"/>
                <a:gd name="T58" fmla="*/ 329 w 865"/>
                <a:gd name="T59" fmla="*/ 695 h 1391"/>
                <a:gd name="T60" fmla="*/ 276 w 865"/>
                <a:gd name="T61" fmla="*/ 731 h 1391"/>
                <a:gd name="T62" fmla="*/ 502 w 865"/>
                <a:gd name="T63" fmla="*/ 830 h 1391"/>
                <a:gd name="T64" fmla="*/ 705 w 865"/>
                <a:gd name="T65" fmla="*/ 922 h 1391"/>
                <a:gd name="T66" fmla="*/ 762 w 865"/>
                <a:gd name="T67" fmla="*/ 946 h 1391"/>
                <a:gd name="T68" fmla="*/ 810 w 865"/>
                <a:gd name="T69" fmla="*/ 981 h 1391"/>
                <a:gd name="T70" fmla="*/ 603 w 865"/>
                <a:gd name="T71" fmla="*/ 904 h 1391"/>
                <a:gd name="T72" fmla="*/ 356 w 865"/>
                <a:gd name="T73" fmla="*/ 821 h 1391"/>
                <a:gd name="T74" fmla="*/ 396 w 865"/>
                <a:gd name="T75" fmla="*/ 882 h 1391"/>
                <a:gd name="T76" fmla="*/ 650 w 865"/>
                <a:gd name="T77" fmla="*/ 990 h 1391"/>
                <a:gd name="T78" fmla="*/ 764 w 865"/>
                <a:gd name="T79" fmla="*/ 1070 h 1391"/>
                <a:gd name="T80" fmla="*/ 534 w 865"/>
                <a:gd name="T81" fmla="*/ 990 h 1391"/>
                <a:gd name="T82" fmla="*/ 302 w 865"/>
                <a:gd name="T83" fmla="*/ 933 h 1391"/>
                <a:gd name="T84" fmla="*/ 550 w 865"/>
                <a:gd name="T85" fmla="*/ 1060 h 1391"/>
                <a:gd name="T86" fmla="*/ 801 w 865"/>
                <a:gd name="T87" fmla="*/ 1182 h 1391"/>
                <a:gd name="T88" fmla="*/ 664 w 865"/>
                <a:gd name="T89" fmla="*/ 1155 h 1391"/>
                <a:gd name="T90" fmla="*/ 386 w 865"/>
                <a:gd name="T91" fmla="*/ 1047 h 1391"/>
                <a:gd name="T92" fmla="*/ 321 w 865"/>
                <a:gd name="T93" fmla="*/ 1047 h 1391"/>
                <a:gd name="T94" fmla="*/ 559 w 865"/>
                <a:gd name="T95" fmla="*/ 1159 h 1391"/>
                <a:gd name="T96" fmla="*/ 728 w 865"/>
                <a:gd name="T97" fmla="*/ 1254 h 1391"/>
                <a:gd name="T98" fmla="*/ 500 w 865"/>
                <a:gd name="T99" fmla="*/ 1176 h 1391"/>
                <a:gd name="T100" fmla="*/ 280 w 865"/>
                <a:gd name="T101" fmla="*/ 1085 h 1391"/>
                <a:gd name="T102" fmla="*/ 247 w 865"/>
                <a:gd name="T103" fmla="*/ 1125 h 1391"/>
                <a:gd name="T104" fmla="*/ 504 w 865"/>
                <a:gd name="T105" fmla="*/ 1224 h 1391"/>
                <a:gd name="T106" fmla="*/ 759 w 865"/>
                <a:gd name="T107" fmla="*/ 1344 h 1391"/>
                <a:gd name="T108" fmla="*/ 664 w 865"/>
                <a:gd name="T109" fmla="*/ 1340 h 1391"/>
                <a:gd name="T110" fmla="*/ 375 w 865"/>
                <a:gd name="T111" fmla="*/ 1243 h 1391"/>
                <a:gd name="T112" fmla="*/ 152 w 865"/>
                <a:gd name="T113" fmla="*/ 1024 h 1391"/>
                <a:gd name="T114" fmla="*/ 80 w 865"/>
                <a:gd name="T115" fmla="*/ 507 h 1391"/>
                <a:gd name="T116" fmla="*/ 0 w 865"/>
                <a:gd name="T117" fmla="*/ 0 h 1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5"/>
                <a:gd name="T178" fmla="*/ 0 h 1391"/>
                <a:gd name="T179" fmla="*/ 865 w 865"/>
                <a:gd name="T180" fmla="*/ 1391 h 1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5" h="1391">
                  <a:moveTo>
                    <a:pt x="0" y="0"/>
                  </a:moveTo>
                  <a:lnTo>
                    <a:pt x="49" y="7"/>
                  </a:lnTo>
                  <a:lnTo>
                    <a:pt x="97" y="19"/>
                  </a:lnTo>
                  <a:lnTo>
                    <a:pt x="146" y="28"/>
                  </a:lnTo>
                  <a:lnTo>
                    <a:pt x="196" y="41"/>
                  </a:lnTo>
                  <a:lnTo>
                    <a:pt x="243" y="55"/>
                  </a:lnTo>
                  <a:lnTo>
                    <a:pt x="291" y="70"/>
                  </a:lnTo>
                  <a:lnTo>
                    <a:pt x="338" y="85"/>
                  </a:lnTo>
                  <a:lnTo>
                    <a:pt x="388" y="102"/>
                  </a:lnTo>
                  <a:lnTo>
                    <a:pt x="432" y="117"/>
                  </a:lnTo>
                  <a:lnTo>
                    <a:pt x="479" y="138"/>
                  </a:lnTo>
                  <a:lnTo>
                    <a:pt x="525" y="157"/>
                  </a:lnTo>
                  <a:lnTo>
                    <a:pt x="570" y="180"/>
                  </a:lnTo>
                  <a:lnTo>
                    <a:pt x="616" y="199"/>
                  </a:lnTo>
                  <a:lnTo>
                    <a:pt x="662" y="224"/>
                  </a:lnTo>
                  <a:lnTo>
                    <a:pt x="705" y="247"/>
                  </a:lnTo>
                  <a:lnTo>
                    <a:pt x="751" y="273"/>
                  </a:lnTo>
                  <a:lnTo>
                    <a:pt x="719" y="262"/>
                  </a:lnTo>
                  <a:lnTo>
                    <a:pt x="686" y="252"/>
                  </a:lnTo>
                  <a:lnTo>
                    <a:pt x="656" y="243"/>
                  </a:lnTo>
                  <a:lnTo>
                    <a:pt x="624" y="233"/>
                  </a:lnTo>
                  <a:lnTo>
                    <a:pt x="593" y="220"/>
                  </a:lnTo>
                  <a:lnTo>
                    <a:pt x="561" y="211"/>
                  </a:lnTo>
                  <a:lnTo>
                    <a:pt x="529" y="199"/>
                  </a:lnTo>
                  <a:lnTo>
                    <a:pt x="496" y="190"/>
                  </a:lnTo>
                  <a:lnTo>
                    <a:pt x="464" y="180"/>
                  </a:lnTo>
                  <a:lnTo>
                    <a:pt x="430" y="171"/>
                  </a:lnTo>
                  <a:lnTo>
                    <a:pt x="397" y="161"/>
                  </a:lnTo>
                  <a:lnTo>
                    <a:pt x="365" y="157"/>
                  </a:lnTo>
                  <a:lnTo>
                    <a:pt x="331" y="152"/>
                  </a:lnTo>
                  <a:lnTo>
                    <a:pt x="299" y="148"/>
                  </a:lnTo>
                  <a:lnTo>
                    <a:pt x="264" y="148"/>
                  </a:lnTo>
                  <a:lnTo>
                    <a:pt x="232" y="148"/>
                  </a:lnTo>
                  <a:lnTo>
                    <a:pt x="259" y="165"/>
                  </a:lnTo>
                  <a:lnTo>
                    <a:pt x="289" y="180"/>
                  </a:lnTo>
                  <a:lnTo>
                    <a:pt x="318" y="193"/>
                  </a:lnTo>
                  <a:lnTo>
                    <a:pt x="350" y="209"/>
                  </a:lnTo>
                  <a:lnTo>
                    <a:pt x="380" y="220"/>
                  </a:lnTo>
                  <a:lnTo>
                    <a:pt x="413" y="233"/>
                  </a:lnTo>
                  <a:lnTo>
                    <a:pt x="445" y="245"/>
                  </a:lnTo>
                  <a:lnTo>
                    <a:pt x="479" y="258"/>
                  </a:lnTo>
                  <a:lnTo>
                    <a:pt x="512" y="270"/>
                  </a:lnTo>
                  <a:lnTo>
                    <a:pt x="544" y="281"/>
                  </a:lnTo>
                  <a:lnTo>
                    <a:pt x="576" y="292"/>
                  </a:lnTo>
                  <a:lnTo>
                    <a:pt x="610" y="306"/>
                  </a:lnTo>
                  <a:lnTo>
                    <a:pt x="643" y="317"/>
                  </a:lnTo>
                  <a:lnTo>
                    <a:pt x="673" y="332"/>
                  </a:lnTo>
                  <a:lnTo>
                    <a:pt x="705" y="346"/>
                  </a:lnTo>
                  <a:lnTo>
                    <a:pt x="738" y="363"/>
                  </a:lnTo>
                  <a:lnTo>
                    <a:pt x="707" y="359"/>
                  </a:lnTo>
                  <a:lnTo>
                    <a:pt x="677" y="353"/>
                  </a:lnTo>
                  <a:lnTo>
                    <a:pt x="647" y="346"/>
                  </a:lnTo>
                  <a:lnTo>
                    <a:pt x="616" y="340"/>
                  </a:lnTo>
                  <a:lnTo>
                    <a:pt x="584" y="330"/>
                  </a:lnTo>
                  <a:lnTo>
                    <a:pt x="553" y="323"/>
                  </a:lnTo>
                  <a:lnTo>
                    <a:pt x="521" y="313"/>
                  </a:lnTo>
                  <a:lnTo>
                    <a:pt x="491" y="306"/>
                  </a:lnTo>
                  <a:lnTo>
                    <a:pt x="460" y="296"/>
                  </a:lnTo>
                  <a:lnTo>
                    <a:pt x="428" y="287"/>
                  </a:lnTo>
                  <a:lnTo>
                    <a:pt x="396" y="279"/>
                  </a:lnTo>
                  <a:lnTo>
                    <a:pt x="365" y="271"/>
                  </a:lnTo>
                  <a:lnTo>
                    <a:pt x="333" y="264"/>
                  </a:lnTo>
                  <a:lnTo>
                    <a:pt x="302" y="260"/>
                  </a:lnTo>
                  <a:lnTo>
                    <a:pt x="272" y="256"/>
                  </a:lnTo>
                  <a:lnTo>
                    <a:pt x="240" y="256"/>
                  </a:lnTo>
                  <a:lnTo>
                    <a:pt x="255" y="273"/>
                  </a:lnTo>
                  <a:lnTo>
                    <a:pt x="274" y="289"/>
                  </a:lnTo>
                  <a:lnTo>
                    <a:pt x="295" y="300"/>
                  </a:lnTo>
                  <a:lnTo>
                    <a:pt x="318" y="313"/>
                  </a:lnTo>
                  <a:lnTo>
                    <a:pt x="338" y="323"/>
                  </a:lnTo>
                  <a:lnTo>
                    <a:pt x="363" y="334"/>
                  </a:lnTo>
                  <a:lnTo>
                    <a:pt x="388" y="342"/>
                  </a:lnTo>
                  <a:lnTo>
                    <a:pt x="415" y="351"/>
                  </a:lnTo>
                  <a:lnTo>
                    <a:pt x="437" y="359"/>
                  </a:lnTo>
                  <a:lnTo>
                    <a:pt x="464" y="365"/>
                  </a:lnTo>
                  <a:lnTo>
                    <a:pt x="491" y="372"/>
                  </a:lnTo>
                  <a:lnTo>
                    <a:pt x="517" y="378"/>
                  </a:lnTo>
                  <a:lnTo>
                    <a:pt x="544" y="385"/>
                  </a:lnTo>
                  <a:lnTo>
                    <a:pt x="569" y="391"/>
                  </a:lnTo>
                  <a:lnTo>
                    <a:pt x="593" y="399"/>
                  </a:lnTo>
                  <a:lnTo>
                    <a:pt x="618" y="408"/>
                  </a:lnTo>
                  <a:lnTo>
                    <a:pt x="624" y="412"/>
                  </a:lnTo>
                  <a:lnTo>
                    <a:pt x="633" y="416"/>
                  </a:lnTo>
                  <a:lnTo>
                    <a:pt x="639" y="418"/>
                  </a:lnTo>
                  <a:lnTo>
                    <a:pt x="647" y="422"/>
                  </a:lnTo>
                  <a:lnTo>
                    <a:pt x="654" y="425"/>
                  </a:lnTo>
                  <a:lnTo>
                    <a:pt x="662" y="429"/>
                  </a:lnTo>
                  <a:lnTo>
                    <a:pt x="669" y="433"/>
                  </a:lnTo>
                  <a:lnTo>
                    <a:pt x="677" y="437"/>
                  </a:lnTo>
                  <a:lnTo>
                    <a:pt x="685" y="439"/>
                  </a:lnTo>
                  <a:lnTo>
                    <a:pt x="692" y="443"/>
                  </a:lnTo>
                  <a:lnTo>
                    <a:pt x="700" y="444"/>
                  </a:lnTo>
                  <a:lnTo>
                    <a:pt x="707" y="448"/>
                  </a:lnTo>
                  <a:lnTo>
                    <a:pt x="713" y="452"/>
                  </a:lnTo>
                  <a:lnTo>
                    <a:pt x="723" y="454"/>
                  </a:lnTo>
                  <a:lnTo>
                    <a:pt x="730" y="458"/>
                  </a:lnTo>
                  <a:lnTo>
                    <a:pt x="738" y="462"/>
                  </a:lnTo>
                  <a:lnTo>
                    <a:pt x="704" y="458"/>
                  </a:lnTo>
                  <a:lnTo>
                    <a:pt x="673" y="454"/>
                  </a:lnTo>
                  <a:lnTo>
                    <a:pt x="641" y="448"/>
                  </a:lnTo>
                  <a:lnTo>
                    <a:pt x="610" y="443"/>
                  </a:lnTo>
                  <a:lnTo>
                    <a:pt x="578" y="435"/>
                  </a:lnTo>
                  <a:lnTo>
                    <a:pt x="546" y="425"/>
                  </a:lnTo>
                  <a:lnTo>
                    <a:pt x="515" y="418"/>
                  </a:lnTo>
                  <a:lnTo>
                    <a:pt x="485" y="410"/>
                  </a:lnTo>
                  <a:lnTo>
                    <a:pt x="453" y="401"/>
                  </a:lnTo>
                  <a:lnTo>
                    <a:pt x="420" y="391"/>
                  </a:lnTo>
                  <a:lnTo>
                    <a:pt x="388" y="384"/>
                  </a:lnTo>
                  <a:lnTo>
                    <a:pt x="358" y="376"/>
                  </a:lnTo>
                  <a:lnTo>
                    <a:pt x="323" y="368"/>
                  </a:lnTo>
                  <a:lnTo>
                    <a:pt x="291" y="363"/>
                  </a:lnTo>
                  <a:lnTo>
                    <a:pt x="259" y="357"/>
                  </a:lnTo>
                  <a:lnTo>
                    <a:pt x="224" y="355"/>
                  </a:lnTo>
                  <a:lnTo>
                    <a:pt x="255" y="372"/>
                  </a:lnTo>
                  <a:lnTo>
                    <a:pt x="285" y="391"/>
                  </a:lnTo>
                  <a:lnTo>
                    <a:pt x="318" y="408"/>
                  </a:lnTo>
                  <a:lnTo>
                    <a:pt x="354" y="423"/>
                  </a:lnTo>
                  <a:lnTo>
                    <a:pt x="388" y="437"/>
                  </a:lnTo>
                  <a:lnTo>
                    <a:pt x="424" y="452"/>
                  </a:lnTo>
                  <a:lnTo>
                    <a:pt x="462" y="463"/>
                  </a:lnTo>
                  <a:lnTo>
                    <a:pt x="500" y="477"/>
                  </a:lnTo>
                  <a:lnTo>
                    <a:pt x="534" y="488"/>
                  </a:lnTo>
                  <a:lnTo>
                    <a:pt x="572" y="501"/>
                  </a:lnTo>
                  <a:lnTo>
                    <a:pt x="608" y="513"/>
                  </a:lnTo>
                  <a:lnTo>
                    <a:pt x="647" y="526"/>
                  </a:lnTo>
                  <a:lnTo>
                    <a:pt x="681" y="538"/>
                  </a:lnTo>
                  <a:lnTo>
                    <a:pt x="715" y="553"/>
                  </a:lnTo>
                  <a:lnTo>
                    <a:pt x="747" y="568"/>
                  </a:lnTo>
                  <a:lnTo>
                    <a:pt x="780" y="585"/>
                  </a:lnTo>
                  <a:lnTo>
                    <a:pt x="780" y="591"/>
                  </a:lnTo>
                  <a:lnTo>
                    <a:pt x="780" y="595"/>
                  </a:lnTo>
                  <a:lnTo>
                    <a:pt x="742" y="587"/>
                  </a:lnTo>
                  <a:lnTo>
                    <a:pt x="705" y="581"/>
                  </a:lnTo>
                  <a:lnTo>
                    <a:pt x="669" y="574"/>
                  </a:lnTo>
                  <a:lnTo>
                    <a:pt x="635" y="564"/>
                  </a:lnTo>
                  <a:lnTo>
                    <a:pt x="601" y="555"/>
                  </a:lnTo>
                  <a:lnTo>
                    <a:pt x="567" y="545"/>
                  </a:lnTo>
                  <a:lnTo>
                    <a:pt x="532" y="536"/>
                  </a:lnTo>
                  <a:lnTo>
                    <a:pt x="500" y="526"/>
                  </a:lnTo>
                  <a:lnTo>
                    <a:pt x="464" y="515"/>
                  </a:lnTo>
                  <a:lnTo>
                    <a:pt x="430" y="507"/>
                  </a:lnTo>
                  <a:lnTo>
                    <a:pt x="396" y="498"/>
                  </a:lnTo>
                  <a:lnTo>
                    <a:pt x="361" y="488"/>
                  </a:lnTo>
                  <a:lnTo>
                    <a:pt x="325" y="481"/>
                  </a:lnTo>
                  <a:lnTo>
                    <a:pt x="289" y="475"/>
                  </a:lnTo>
                  <a:lnTo>
                    <a:pt x="255" y="471"/>
                  </a:lnTo>
                  <a:lnTo>
                    <a:pt x="219" y="467"/>
                  </a:lnTo>
                  <a:lnTo>
                    <a:pt x="249" y="482"/>
                  </a:lnTo>
                  <a:lnTo>
                    <a:pt x="281" y="498"/>
                  </a:lnTo>
                  <a:lnTo>
                    <a:pt x="314" y="513"/>
                  </a:lnTo>
                  <a:lnTo>
                    <a:pt x="348" y="528"/>
                  </a:lnTo>
                  <a:lnTo>
                    <a:pt x="378" y="541"/>
                  </a:lnTo>
                  <a:lnTo>
                    <a:pt x="413" y="555"/>
                  </a:lnTo>
                  <a:lnTo>
                    <a:pt x="445" y="568"/>
                  </a:lnTo>
                  <a:lnTo>
                    <a:pt x="481" y="581"/>
                  </a:lnTo>
                  <a:lnTo>
                    <a:pt x="513" y="593"/>
                  </a:lnTo>
                  <a:lnTo>
                    <a:pt x="548" y="608"/>
                  </a:lnTo>
                  <a:lnTo>
                    <a:pt x="580" y="621"/>
                  </a:lnTo>
                  <a:lnTo>
                    <a:pt x="616" y="636"/>
                  </a:lnTo>
                  <a:lnTo>
                    <a:pt x="648" y="650"/>
                  </a:lnTo>
                  <a:lnTo>
                    <a:pt x="683" y="665"/>
                  </a:lnTo>
                  <a:lnTo>
                    <a:pt x="715" y="682"/>
                  </a:lnTo>
                  <a:lnTo>
                    <a:pt x="749" y="699"/>
                  </a:lnTo>
                  <a:lnTo>
                    <a:pt x="749" y="703"/>
                  </a:lnTo>
                  <a:lnTo>
                    <a:pt x="711" y="697"/>
                  </a:lnTo>
                  <a:lnTo>
                    <a:pt x="675" y="692"/>
                  </a:lnTo>
                  <a:lnTo>
                    <a:pt x="639" y="684"/>
                  </a:lnTo>
                  <a:lnTo>
                    <a:pt x="603" y="676"/>
                  </a:lnTo>
                  <a:lnTo>
                    <a:pt x="567" y="667"/>
                  </a:lnTo>
                  <a:lnTo>
                    <a:pt x="534" y="659"/>
                  </a:lnTo>
                  <a:lnTo>
                    <a:pt x="500" y="648"/>
                  </a:lnTo>
                  <a:lnTo>
                    <a:pt x="466" y="636"/>
                  </a:lnTo>
                  <a:lnTo>
                    <a:pt x="432" y="625"/>
                  </a:lnTo>
                  <a:lnTo>
                    <a:pt x="397" y="614"/>
                  </a:lnTo>
                  <a:lnTo>
                    <a:pt x="363" y="600"/>
                  </a:lnTo>
                  <a:lnTo>
                    <a:pt x="331" y="591"/>
                  </a:lnTo>
                  <a:lnTo>
                    <a:pt x="299" y="577"/>
                  </a:lnTo>
                  <a:lnTo>
                    <a:pt x="266" y="568"/>
                  </a:lnTo>
                  <a:lnTo>
                    <a:pt x="234" y="557"/>
                  </a:lnTo>
                  <a:lnTo>
                    <a:pt x="202" y="549"/>
                  </a:lnTo>
                  <a:lnTo>
                    <a:pt x="228" y="572"/>
                  </a:lnTo>
                  <a:lnTo>
                    <a:pt x="257" y="593"/>
                  </a:lnTo>
                  <a:lnTo>
                    <a:pt x="285" y="612"/>
                  </a:lnTo>
                  <a:lnTo>
                    <a:pt x="318" y="631"/>
                  </a:lnTo>
                  <a:lnTo>
                    <a:pt x="350" y="646"/>
                  </a:lnTo>
                  <a:lnTo>
                    <a:pt x="382" y="659"/>
                  </a:lnTo>
                  <a:lnTo>
                    <a:pt x="415" y="674"/>
                  </a:lnTo>
                  <a:lnTo>
                    <a:pt x="451" y="690"/>
                  </a:lnTo>
                  <a:lnTo>
                    <a:pt x="483" y="701"/>
                  </a:lnTo>
                  <a:lnTo>
                    <a:pt x="517" y="714"/>
                  </a:lnTo>
                  <a:lnTo>
                    <a:pt x="550" y="726"/>
                  </a:lnTo>
                  <a:lnTo>
                    <a:pt x="584" y="743"/>
                  </a:lnTo>
                  <a:lnTo>
                    <a:pt x="616" y="758"/>
                  </a:lnTo>
                  <a:lnTo>
                    <a:pt x="650" y="773"/>
                  </a:lnTo>
                  <a:lnTo>
                    <a:pt x="681" y="790"/>
                  </a:lnTo>
                  <a:lnTo>
                    <a:pt x="713" y="811"/>
                  </a:lnTo>
                  <a:lnTo>
                    <a:pt x="713" y="815"/>
                  </a:lnTo>
                  <a:lnTo>
                    <a:pt x="677" y="811"/>
                  </a:lnTo>
                  <a:lnTo>
                    <a:pt x="643" y="806"/>
                  </a:lnTo>
                  <a:lnTo>
                    <a:pt x="610" y="798"/>
                  </a:lnTo>
                  <a:lnTo>
                    <a:pt x="580" y="789"/>
                  </a:lnTo>
                  <a:lnTo>
                    <a:pt x="548" y="777"/>
                  </a:lnTo>
                  <a:lnTo>
                    <a:pt x="515" y="768"/>
                  </a:lnTo>
                  <a:lnTo>
                    <a:pt x="485" y="754"/>
                  </a:lnTo>
                  <a:lnTo>
                    <a:pt x="454" y="743"/>
                  </a:lnTo>
                  <a:lnTo>
                    <a:pt x="422" y="730"/>
                  </a:lnTo>
                  <a:lnTo>
                    <a:pt x="392" y="716"/>
                  </a:lnTo>
                  <a:lnTo>
                    <a:pt x="359" y="705"/>
                  </a:lnTo>
                  <a:lnTo>
                    <a:pt x="329" y="695"/>
                  </a:lnTo>
                  <a:lnTo>
                    <a:pt x="295" y="686"/>
                  </a:lnTo>
                  <a:lnTo>
                    <a:pt x="262" y="678"/>
                  </a:lnTo>
                  <a:lnTo>
                    <a:pt x="230" y="673"/>
                  </a:lnTo>
                  <a:lnTo>
                    <a:pt x="198" y="669"/>
                  </a:lnTo>
                  <a:lnTo>
                    <a:pt x="221" y="692"/>
                  </a:lnTo>
                  <a:lnTo>
                    <a:pt x="247" y="712"/>
                  </a:lnTo>
                  <a:lnTo>
                    <a:pt x="276" y="731"/>
                  </a:lnTo>
                  <a:lnTo>
                    <a:pt x="306" y="749"/>
                  </a:lnTo>
                  <a:lnTo>
                    <a:pt x="335" y="764"/>
                  </a:lnTo>
                  <a:lnTo>
                    <a:pt x="369" y="779"/>
                  </a:lnTo>
                  <a:lnTo>
                    <a:pt x="401" y="794"/>
                  </a:lnTo>
                  <a:lnTo>
                    <a:pt x="435" y="808"/>
                  </a:lnTo>
                  <a:lnTo>
                    <a:pt x="468" y="819"/>
                  </a:lnTo>
                  <a:lnTo>
                    <a:pt x="502" y="830"/>
                  </a:lnTo>
                  <a:lnTo>
                    <a:pt x="534" y="842"/>
                  </a:lnTo>
                  <a:lnTo>
                    <a:pt x="570" y="857"/>
                  </a:lnTo>
                  <a:lnTo>
                    <a:pt x="603" y="868"/>
                  </a:lnTo>
                  <a:lnTo>
                    <a:pt x="637" y="885"/>
                  </a:lnTo>
                  <a:lnTo>
                    <a:pt x="667" y="901"/>
                  </a:lnTo>
                  <a:lnTo>
                    <a:pt x="700" y="920"/>
                  </a:lnTo>
                  <a:lnTo>
                    <a:pt x="705" y="922"/>
                  </a:lnTo>
                  <a:lnTo>
                    <a:pt x="713" y="925"/>
                  </a:lnTo>
                  <a:lnTo>
                    <a:pt x="723" y="927"/>
                  </a:lnTo>
                  <a:lnTo>
                    <a:pt x="730" y="931"/>
                  </a:lnTo>
                  <a:lnTo>
                    <a:pt x="738" y="933"/>
                  </a:lnTo>
                  <a:lnTo>
                    <a:pt x="745" y="937"/>
                  </a:lnTo>
                  <a:lnTo>
                    <a:pt x="753" y="941"/>
                  </a:lnTo>
                  <a:lnTo>
                    <a:pt x="762" y="946"/>
                  </a:lnTo>
                  <a:lnTo>
                    <a:pt x="770" y="948"/>
                  </a:lnTo>
                  <a:lnTo>
                    <a:pt x="778" y="952"/>
                  </a:lnTo>
                  <a:lnTo>
                    <a:pt x="785" y="956"/>
                  </a:lnTo>
                  <a:lnTo>
                    <a:pt x="793" y="963"/>
                  </a:lnTo>
                  <a:lnTo>
                    <a:pt x="799" y="967"/>
                  </a:lnTo>
                  <a:lnTo>
                    <a:pt x="804" y="973"/>
                  </a:lnTo>
                  <a:lnTo>
                    <a:pt x="810" y="981"/>
                  </a:lnTo>
                  <a:lnTo>
                    <a:pt x="816" y="988"/>
                  </a:lnTo>
                  <a:lnTo>
                    <a:pt x="780" y="977"/>
                  </a:lnTo>
                  <a:lnTo>
                    <a:pt x="745" y="963"/>
                  </a:lnTo>
                  <a:lnTo>
                    <a:pt x="709" y="950"/>
                  </a:lnTo>
                  <a:lnTo>
                    <a:pt x="673" y="937"/>
                  </a:lnTo>
                  <a:lnTo>
                    <a:pt x="637" y="920"/>
                  </a:lnTo>
                  <a:lnTo>
                    <a:pt x="603" y="904"/>
                  </a:lnTo>
                  <a:lnTo>
                    <a:pt x="567" y="891"/>
                  </a:lnTo>
                  <a:lnTo>
                    <a:pt x="531" y="878"/>
                  </a:lnTo>
                  <a:lnTo>
                    <a:pt x="494" y="861"/>
                  </a:lnTo>
                  <a:lnTo>
                    <a:pt x="460" y="849"/>
                  </a:lnTo>
                  <a:lnTo>
                    <a:pt x="426" y="838"/>
                  </a:lnTo>
                  <a:lnTo>
                    <a:pt x="392" y="828"/>
                  </a:lnTo>
                  <a:lnTo>
                    <a:pt x="356" y="821"/>
                  </a:lnTo>
                  <a:lnTo>
                    <a:pt x="321" y="815"/>
                  </a:lnTo>
                  <a:lnTo>
                    <a:pt x="287" y="813"/>
                  </a:lnTo>
                  <a:lnTo>
                    <a:pt x="255" y="815"/>
                  </a:lnTo>
                  <a:lnTo>
                    <a:pt x="287" y="832"/>
                  </a:lnTo>
                  <a:lnTo>
                    <a:pt x="323" y="847"/>
                  </a:lnTo>
                  <a:lnTo>
                    <a:pt x="359" y="865"/>
                  </a:lnTo>
                  <a:lnTo>
                    <a:pt x="396" y="882"/>
                  </a:lnTo>
                  <a:lnTo>
                    <a:pt x="432" y="897"/>
                  </a:lnTo>
                  <a:lnTo>
                    <a:pt x="468" y="912"/>
                  </a:lnTo>
                  <a:lnTo>
                    <a:pt x="504" y="927"/>
                  </a:lnTo>
                  <a:lnTo>
                    <a:pt x="542" y="944"/>
                  </a:lnTo>
                  <a:lnTo>
                    <a:pt x="578" y="960"/>
                  </a:lnTo>
                  <a:lnTo>
                    <a:pt x="614" y="975"/>
                  </a:lnTo>
                  <a:lnTo>
                    <a:pt x="650" y="990"/>
                  </a:lnTo>
                  <a:lnTo>
                    <a:pt x="686" y="1009"/>
                  </a:lnTo>
                  <a:lnTo>
                    <a:pt x="723" y="1026"/>
                  </a:lnTo>
                  <a:lnTo>
                    <a:pt x="759" y="1047"/>
                  </a:lnTo>
                  <a:lnTo>
                    <a:pt x="795" y="1066"/>
                  </a:lnTo>
                  <a:lnTo>
                    <a:pt x="829" y="1089"/>
                  </a:lnTo>
                  <a:lnTo>
                    <a:pt x="797" y="1079"/>
                  </a:lnTo>
                  <a:lnTo>
                    <a:pt x="764" y="1070"/>
                  </a:lnTo>
                  <a:lnTo>
                    <a:pt x="732" y="1058"/>
                  </a:lnTo>
                  <a:lnTo>
                    <a:pt x="700" y="1049"/>
                  </a:lnTo>
                  <a:lnTo>
                    <a:pt x="667" y="1036"/>
                  </a:lnTo>
                  <a:lnTo>
                    <a:pt x="635" y="1026"/>
                  </a:lnTo>
                  <a:lnTo>
                    <a:pt x="603" y="1013"/>
                  </a:lnTo>
                  <a:lnTo>
                    <a:pt x="570" y="1003"/>
                  </a:lnTo>
                  <a:lnTo>
                    <a:pt x="534" y="990"/>
                  </a:lnTo>
                  <a:lnTo>
                    <a:pt x="504" y="981"/>
                  </a:lnTo>
                  <a:lnTo>
                    <a:pt x="468" y="969"/>
                  </a:lnTo>
                  <a:lnTo>
                    <a:pt x="437" y="962"/>
                  </a:lnTo>
                  <a:lnTo>
                    <a:pt x="401" y="952"/>
                  </a:lnTo>
                  <a:lnTo>
                    <a:pt x="369" y="944"/>
                  </a:lnTo>
                  <a:lnTo>
                    <a:pt x="335" y="937"/>
                  </a:lnTo>
                  <a:lnTo>
                    <a:pt x="302" y="933"/>
                  </a:lnTo>
                  <a:lnTo>
                    <a:pt x="335" y="954"/>
                  </a:lnTo>
                  <a:lnTo>
                    <a:pt x="369" y="973"/>
                  </a:lnTo>
                  <a:lnTo>
                    <a:pt x="405" y="992"/>
                  </a:lnTo>
                  <a:lnTo>
                    <a:pt x="441" y="1011"/>
                  </a:lnTo>
                  <a:lnTo>
                    <a:pt x="477" y="1026"/>
                  </a:lnTo>
                  <a:lnTo>
                    <a:pt x="513" y="1043"/>
                  </a:lnTo>
                  <a:lnTo>
                    <a:pt x="550" y="1060"/>
                  </a:lnTo>
                  <a:lnTo>
                    <a:pt x="589" y="1077"/>
                  </a:lnTo>
                  <a:lnTo>
                    <a:pt x="624" y="1093"/>
                  </a:lnTo>
                  <a:lnTo>
                    <a:pt x="660" y="1110"/>
                  </a:lnTo>
                  <a:lnTo>
                    <a:pt x="696" y="1125"/>
                  </a:lnTo>
                  <a:lnTo>
                    <a:pt x="732" y="1144"/>
                  </a:lnTo>
                  <a:lnTo>
                    <a:pt x="766" y="1161"/>
                  </a:lnTo>
                  <a:lnTo>
                    <a:pt x="801" y="1182"/>
                  </a:lnTo>
                  <a:lnTo>
                    <a:pt x="833" y="1205"/>
                  </a:lnTo>
                  <a:lnTo>
                    <a:pt x="865" y="1228"/>
                  </a:lnTo>
                  <a:lnTo>
                    <a:pt x="823" y="1214"/>
                  </a:lnTo>
                  <a:lnTo>
                    <a:pt x="783" y="1201"/>
                  </a:lnTo>
                  <a:lnTo>
                    <a:pt x="743" y="1188"/>
                  </a:lnTo>
                  <a:lnTo>
                    <a:pt x="704" y="1173"/>
                  </a:lnTo>
                  <a:lnTo>
                    <a:pt x="664" y="1155"/>
                  </a:lnTo>
                  <a:lnTo>
                    <a:pt x="624" y="1140"/>
                  </a:lnTo>
                  <a:lnTo>
                    <a:pt x="584" y="1125"/>
                  </a:lnTo>
                  <a:lnTo>
                    <a:pt x="544" y="1110"/>
                  </a:lnTo>
                  <a:lnTo>
                    <a:pt x="504" y="1093"/>
                  </a:lnTo>
                  <a:lnTo>
                    <a:pt x="464" y="1077"/>
                  </a:lnTo>
                  <a:lnTo>
                    <a:pt x="424" y="1062"/>
                  </a:lnTo>
                  <a:lnTo>
                    <a:pt x="386" y="1047"/>
                  </a:lnTo>
                  <a:lnTo>
                    <a:pt x="344" y="1032"/>
                  </a:lnTo>
                  <a:lnTo>
                    <a:pt x="304" y="1020"/>
                  </a:lnTo>
                  <a:lnTo>
                    <a:pt x="264" y="1007"/>
                  </a:lnTo>
                  <a:lnTo>
                    <a:pt x="224" y="998"/>
                  </a:lnTo>
                  <a:lnTo>
                    <a:pt x="257" y="1013"/>
                  </a:lnTo>
                  <a:lnTo>
                    <a:pt x="289" y="1030"/>
                  </a:lnTo>
                  <a:lnTo>
                    <a:pt x="321" y="1047"/>
                  </a:lnTo>
                  <a:lnTo>
                    <a:pt x="356" y="1064"/>
                  </a:lnTo>
                  <a:lnTo>
                    <a:pt x="388" y="1079"/>
                  </a:lnTo>
                  <a:lnTo>
                    <a:pt x="424" y="1096"/>
                  </a:lnTo>
                  <a:lnTo>
                    <a:pt x="456" y="1112"/>
                  </a:lnTo>
                  <a:lnTo>
                    <a:pt x="491" y="1129"/>
                  </a:lnTo>
                  <a:lnTo>
                    <a:pt x="525" y="1142"/>
                  </a:lnTo>
                  <a:lnTo>
                    <a:pt x="559" y="1159"/>
                  </a:lnTo>
                  <a:lnTo>
                    <a:pt x="593" y="1174"/>
                  </a:lnTo>
                  <a:lnTo>
                    <a:pt x="629" y="1192"/>
                  </a:lnTo>
                  <a:lnTo>
                    <a:pt x="662" y="1207"/>
                  </a:lnTo>
                  <a:lnTo>
                    <a:pt x="696" y="1224"/>
                  </a:lnTo>
                  <a:lnTo>
                    <a:pt x="730" y="1241"/>
                  </a:lnTo>
                  <a:lnTo>
                    <a:pt x="764" y="1262"/>
                  </a:lnTo>
                  <a:lnTo>
                    <a:pt x="728" y="1254"/>
                  </a:lnTo>
                  <a:lnTo>
                    <a:pt x="694" y="1247"/>
                  </a:lnTo>
                  <a:lnTo>
                    <a:pt x="660" y="1237"/>
                  </a:lnTo>
                  <a:lnTo>
                    <a:pt x="629" y="1228"/>
                  </a:lnTo>
                  <a:lnTo>
                    <a:pt x="595" y="1214"/>
                  </a:lnTo>
                  <a:lnTo>
                    <a:pt x="563" y="1203"/>
                  </a:lnTo>
                  <a:lnTo>
                    <a:pt x="531" y="1190"/>
                  </a:lnTo>
                  <a:lnTo>
                    <a:pt x="500" y="1176"/>
                  </a:lnTo>
                  <a:lnTo>
                    <a:pt x="468" y="1161"/>
                  </a:lnTo>
                  <a:lnTo>
                    <a:pt x="437" y="1148"/>
                  </a:lnTo>
                  <a:lnTo>
                    <a:pt x="405" y="1133"/>
                  </a:lnTo>
                  <a:lnTo>
                    <a:pt x="375" y="1121"/>
                  </a:lnTo>
                  <a:lnTo>
                    <a:pt x="342" y="1106"/>
                  </a:lnTo>
                  <a:lnTo>
                    <a:pt x="312" y="1095"/>
                  </a:lnTo>
                  <a:lnTo>
                    <a:pt x="280" y="1085"/>
                  </a:lnTo>
                  <a:lnTo>
                    <a:pt x="247" y="1076"/>
                  </a:lnTo>
                  <a:lnTo>
                    <a:pt x="245" y="1087"/>
                  </a:lnTo>
                  <a:lnTo>
                    <a:pt x="249" y="1098"/>
                  </a:lnTo>
                  <a:lnTo>
                    <a:pt x="245" y="1102"/>
                  </a:lnTo>
                  <a:lnTo>
                    <a:pt x="240" y="1102"/>
                  </a:lnTo>
                  <a:lnTo>
                    <a:pt x="243" y="1112"/>
                  </a:lnTo>
                  <a:lnTo>
                    <a:pt x="247" y="1125"/>
                  </a:lnTo>
                  <a:lnTo>
                    <a:pt x="283" y="1138"/>
                  </a:lnTo>
                  <a:lnTo>
                    <a:pt x="319" y="1152"/>
                  </a:lnTo>
                  <a:lnTo>
                    <a:pt x="358" y="1167"/>
                  </a:lnTo>
                  <a:lnTo>
                    <a:pt x="394" y="1182"/>
                  </a:lnTo>
                  <a:lnTo>
                    <a:pt x="430" y="1195"/>
                  </a:lnTo>
                  <a:lnTo>
                    <a:pt x="468" y="1211"/>
                  </a:lnTo>
                  <a:lnTo>
                    <a:pt x="504" y="1224"/>
                  </a:lnTo>
                  <a:lnTo>
                    <a:pt x="542" y="1241"/>
                  </a:lnTo>
                  <a:lnTo>
                    <a:pt x="578" y="1254"/>
                  </a:lnTo>
                  <a:lnTo>
                    <a:pt x="614" y="1271"/>
                  </a:lnTo>
                  <a:lnTo>
                    <a:pt x="650" y="1287"/>
                  </a:lnTo>
                  <a:lnTo>
                    <a:pt x="686" y="1306"/>
                  </a:lnTo>
                  <a:lnTo>
                    <a:pt x="723" y="1323"/>
                  </a:lnTo>
                  <a:lnTo>
                    <a:pt x="759" y="1344"/>
                  </a:lnTo>
                  <a:lnTo>
                    <a:pt x="795" y="1365"/>
                  </a:lnTo>
                  <a:lnTo>
                    <a:pt x="829" y="1389"/>
                  </a:lnTo>
                  <a:lnTo>
                    <a:pt x="829" y="1391"/>
                  </a:lnTo>
                  <a:lnTo>
                    <a:pt x="787" y="1378"/>
                  </a:lnTo>
                  <a:lnTo>
                    <a:pt x="745" y="1366"/>
                  </a:lnTo>
                  <a:lnTo>
                    <a:pt x="704" y="1353"/>
                  </a:lnTo>
                  <a:lnTo>
                    <a:pt x="664" y="1340"/>
                  </a:lnTo>
                  <a:lnTo>
                    <a:pt x="622" y="1327"/>
                  </a:lnTo>
                  <a:lnTo>
                    <a:pt x="580" y="1313"/>
                  </a:lnTo>
                  <a:lnTo>
                    <a:pt x="540" y="1300"/>
                  </a:lnTo>
                  <a:lnTo>
                    <a:pt x="500" y="1287"/>
                  </a:lnTo>
                  <a:lnTo>
                    <a:pt x="456" y="1271"/>
                  </a:lnTo>
                  <a:lnTo>
                    <a:pt x="415" y="1258"/>
                  </a:lnTo>
                  <a:lnTo>
                    <a:pt x="375" y="1243"/>
                  </a:lnTo>
                  <a:lnTo>
                    <a:pt x="335" y="1230"/>
                  </a:lnTo>
                  <a:lnTo>
                    <a:pt x="291" y="1214"/>
                  </a:lnTo>
                  <a:lnTo>
                    <a:pt x="249" y="1201"/>
                  </a:lnTo>
                  <a:lnTo>
                    <a:pt x="209" y="1188"/>
                  </a:lnTo>
                  <a:lnTo>
                    <a:pt x="169" y="1176"/>
                  </a:lnTo>
                  <a:lnTo>
                    <a:pt x="160" y="1100"/>
                  </a:lnTo>
                  <a:lnTo>
                    <a:pt x="152" y="1024"/>
                  </a:lnTo>
                  <a:lnTo>
                    <a:pt x="143" y="950"/>
                  </a:lnTo>
                  <a:lnTo>
                    <a:pt x="133" y="876"/>
                  </a:lnTo>
                  <a:lnTo>
                    <a:pt x="122" y="802"/>
                  </a:lnTo>
                  <a:lnTo>
                    <a:pt x="112" y="728"/>
                  </a:lnTo>
                  <a:lnTo>
                    <a:pt x="101" y="654"/>
                  </a:lnTo>
                  <a:lnTo>
                    <a:pt x="91" y="581"/>
                  </a:lnTo>
                  <a:lnTo>
                    <a:pt x="80" y="507"/>
                  </a:lnTo>
                  <a:lnTo>
                    <a:pt x="67" y="435"/>
                  </a:lnTo>
                  <a:lnTo>
                    <a:pt x="55" y="361"/>
                  </a:lnTo>
                  <a:lnTo>
                    <a:pt x="44" y="289"/>
                  </a:lnTo>
                  <a:lnTo>
                    <a:pt x="32" y="216"/>
                  </a:lnTo>
                  <a:lnTo>
                    <a:pt x="21" y="144"/>
                  </a:lnTo>
                  <a:lnTo>
                    <a:pt x="10" y="72"/>
                  </a:lnTo>
                  <a:lnTo>
                    <a:pt x="0" y="0"/>
                  </a:lnTo>
                  <a:close/>
                </a:path>
              </a:pathLst>
            </a:custGeom>
            <a:solidFill>
              <a:srgbClr val="E6B380"/>
            </a:solidFill>
            <a:ln w="9525">
              <a:noFill/>
              <a:round/>
              <a:headEnd/>
              <a:tailEnd/>
            </a:ln>
          </p:spPr>
          <p:txBody>
            <a:bodyPr/>
            <a:lstStyle/>
            <a:p>
              <a:endParaRPr lang="fa-IR"/>
            </a:p>
          </p:txBody>
        </p:sp>
        <p:sp>
          <p:nvSpPr>
            <p:cNvPr id="21588" name="Freeform 78"/>
            <p:cNvSpPr>
              <a:spLocks/>
            </p:cNvSpPr>
            <p:nvPr/>
          </p:nvSpPr>
          <p:spPr bwMode="auto">
            <a:xfrm>
              <a:off x="3816" y="2510"/>
              <a:ext cx="79" cy="84"/>
            </a:xfrm>
            <a:custGeom>
              <a:avLst/>
              <a:gdLst>
                <a:gd name="T0" fmla="*/ 150 w 158"/>
                <a:gd name="T1" fmla="*/ 0 h 167"/>
                <a:gd name="T2" fmla="*/ 154 w 158"/>
                <a:gd name="T3" fmla="*/ 0 h 167"/>
                <a:gd name="T4" fmla="*/ 158 w 158"/>
                <a:gd name="T5" fmla="*/ 0 h 167"/>
                <a:gd name="T6" fmla="*/ 146 w 158"/>
                <a:gd name="T7" fmla="*/ 11 h 167"/>
                <a:gd name="T8" fmla="*/ 137 w 158"/>
                <a:gd name="T9" fmla="*/ 23 h 167"/>
                <a:gd name="T10" fmla="*/ 127 w 158"/>
                <a:gd name="T11" fmla="*/ 36 h 167"/>
                <a:gd name="T12" fmla="*/ 118 w 158"/>
                <a:gd name="T13" fmla="*/ 49 h 167"/>
                <a:gd name="T14" fmla="*/ 108 w 158"/>
                <a:gd name="T15" fmla="*/ 63 h 167"/>
                <a:gd name="T16" fmla="*/ 99 w 158"/>
                <a:gd name="T17" fmla="*/ 76 h 167"/>
                <a:gd name="T18" fmla="*/ 88 w 158"/>
                <a:gd name="T19" fmla="*/ 89 h 167"/>
                <a:gd name="T20" fmla="*/ 78 w 158"/>
                <a:gd name="T21" fmla="*/ 102 h 167"/>
                <a:gd name="T22" fmla="*/ 69 w 158"/>
                <a:gd name="T23" fmla="*/ 112 h 167"/>
                <a:gd name="T24" fmla="*/ 61 w 158"/>
                <a:gd name="T25" fmla="*/ 121 h 167"/>
                <a:gd name="T26" fmla="*/ 51 w 158"/>
                <a:gd name="T27" fmla="*/ 129 h 167"/>
                <a:gd name="T28" fmla="*/ 42 w 158"/>
                <a:gd name="T29" fmla="*/ 139 h 167"/>
                <a:gd name="T30" fmla="*/ 30 w 158"/>
                <a:gd name="T31" fmla="*/ 144 h 167"/>
                <a:gd name="T32" fmla="*/ 21 w 158"/>
                <a:gd name="T33" fmla="*/ 152 h 167"/>
                <a:gd name="T34" fmla="*/ 10 w 158"/>
                <a:gd name="T35" fmla="*/ 159 h 167"/>
                <a:gd name="T36" fmla="*/ 0 w 158"/>
                <a:gd name="T37" fmla="*/ 167 h 167"/>
                <a:gd name="T38" fmla="*/ 0 w 158"/>
                <a:gd name="T39" fmla="*/ 158 h 167"/>
                <a:gd name="T40" fmla="*/ 4 w 158"/>
                <a:gd name="T41" fmla="*/ 148 h 167"/>
                <a:gd name="T42" fmla="*/ 8 w 158"/>
                <a:gd name="T43" fmla="*/ 137 h 167"/>
                <a:gd name="T44" fmla="*/ 13 w 158"/>
                <a:gd name="T45" fmla="*/ 129 h 167"/>
                <a:gd name="T46" fmla="*/ 17 w 158"/>
                <a:gd name="T47" fmla="*/ 118 h 167"/>
                <a:gd name="T48" fmla="*/ 25 w 158"/>
                <a:gd name="T49" fmla="*/ 108 h 167"/>
                <a:gd name="T50" fmla="*/ 32 w 158"/>
                <a:gd name="T51" fmla="*/ 101 h 167"/>
                <a:gd name="T52" fmla="*/ 40 w 158"/>
                <a:gd name="T53" fmla="*/ 93 h 167"/>
                <a:gd name="T54" fmla="*/ 44 w 158"/>
                <a:gd name="T55" fmla="*/ 85 h 167"/>
                <a:gd name="T56" fmla="*/ 51 w 158"/>
                <a:gd name="T57" fmla="*/ 76 h 167"/>
                <a:gd name="T58" fmla="*/ 55 w 158"/>
                <a:gd name="T59" fmla="*/ 70 h 167"/>
                <a:gd name="T60" fmla="*/ 63 w 158"/>
                <a:gd name="T61" fmla="*/ 64 h 167"/>
                <a:gd name="T62" fmla="*/ 76 w 158"/>
                <a:gd name="T63" fmla="*/ 51 h 167"/>
                <a:gd name="T64" fmla="*/ 91 w 158"/>
                <a:gd name="T65" fmla="*/ 40 h 167"/>
                <a:gd name="T66" fmla="*/ 97 w 158"/>
                <a:gd name="T67" fmla="*/ 34 h 167"/>
                <a:gd name="T68" fmla="*/ 105 w 158"/>
                <a:gd name="T69" fmla="*/ 28 h 167"/>
                <a:gd name="T70" fmla="*/ 112 w 158"/>
                <a:gd name="T71" fmla="*/ 23 h 167"/>
                <a:gd name="T72" fmla="*/ 120 w 158"/>
                <a:gd name="T73" fmla="*/ 17 h 167"/>
                <a:gd name="T74" fmla="*/ 127 w 158"/>
                <a:gd name="T75" fmla="*/ 13 h 167"/>
                <a:gd name="T76" fmla="*/ 135 w 158"/>
                <a:gd name="T77" fmla="*/ 7 h 167"/>
                <a:gd name="T78" fmla="*/ 143 w 158"/>
                <a:gd name="T79" fmla="*/ 4 h 167"/>
                <a:gd name="T80" fmla="*/ 150 w 158"/>
                <a:gd name="T81" fmla="*/ 0 h 167"/>
                <a:gd name="T82" fmla="*/ 150 w 158"/>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167"/>
                <a:gd name="T128" fmla="*/ 158 w 158"/>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167">
                  <a:moveTo>
                    <a:pt x="150" y="0"/>
                  </a:moveTo>
                  <a:lnTo>
                    <a:pt x="154" y="0"/>
                  </a:lnTo>
                  <a:lnTo>
                    <a:pt x="158" y="0"/>
                  </a:lnTo>
                  <a:lnTo>
                    <a:pt x="146" y="11"/>
                  </a:lnTo>
                  <a:lnTo>
                    <a:pt x="137" y="23"/>
                  </a:lnTo>
                  <a:lnTo>
                    <a:pt x="127" y="36"/>
                  </a:lnTo>
                  <a:lnTo>
                    <a:pt x="118" y="49"/>
                  </a:lnTo>
                  <a:lnTo>
                    <a:pt x="108" y="63"/>
                  </a:lnTo>
                  <a:lnTo>
                    <a:pt x="99" y="76"/>
                  </a:lnTo>
                  <a:lnTo>
                    <a:pt x="88" y="89"/>
                  </a:lnTo>
                  <a:lnTo>
                    <a:pt x="78" y="102"/>
                  </a:lnTo>
                  <a:lnTo>
                    <a:pt x="69" y="112"/>
                  </a:lnTo>
                  <a:lnTo>
                    <a:pt x="61" y="121"/>
                  </a:lnTo>
                  <a:lnTo>
                    <a:pt x="51" y="129"/>
                  </a:lnTo>
                  <a:lnTo>
                    <a:pt x="42" y="139"/>
                  </a:lnTo>
                  <a:lnTo>
                    <a:pt x="30" y="144"/>
                  </a:lnTo>
                  <a:lnTo>
                    <a:pt x="21" y="152"/>
                  </a:lnTo>
                  <a:lnTo>
                    <a:pt x="10" y="159"/>
                  </a:lnTo>
                  <a:lnTo>
                    <a:pt x="0" y="167"/>
                  </a:lnTo>
                  <a:lnTo>
                    <a:pt x="0" y="158"/>
                  </a:lnTo>
                  <a:lnTo>
                    <a:pt x="4" y="148"/>
                  </a:lnTo>
                  <a:lnTo>
                    <a:pt x="8" y="137"/>
                  </a:lnTo>
                  <a:lnTo>
                    <a:pt x="13" y="129"/>
                  </a:lnTo>
                  <a:lnTo>
                    <a:pt x="17" y="118"/>
                  </a:lnTo>
                  <a:lnTo>
                    <a:pt x="25" y="108"/>
                  </a:lnTo>
                  <a:lnTo>
                    <a:pt x="32" y="101"/>
                  </a:lnTo>
                  <a:lnTo>
                    <a:pt x="40" y="93"/>
                  </a:lnTo>
                  <a:lnTo>
                    <a:pt x="44" y="85"/>
                  </a:lnTo>
                  <a:lnTo>
                    <a:pt x="51" y="76"/>
                  </a:lnTo>
                  <a:lnTo>
                    <a:pt x="55" y="70"/>
                  </a:lnTo>
                  <a:lnTo>
                    <a:pt x="63" y="64"/>
                  </a:lnTo>
                  <a:lnTo>
                    <a:pt x="76" y="51"/>
                  </a:lnTo>
                  <a:lnTo>
                    <a:pt x="91" y="40"/>
                  </a:lnTo>
                  <a:lnTo>
                    <a:pt x="97" y="34"/>
                  </a:lnTo>
                  <a:lnTo>
                    <a:pt x="105" y="28"/>
                  </a:lnTo>
                  <a:lnTo>
                    <a:pt x="112" y="23"/>
                  </a:lnTo>
                  <a:lnTo>
                    <a:pt x="120" y="17"/>
                  </a:lnTo>
                  <a:lnTo>
                    <a:pt x="127" y="13"/>
                  </a:lnTo>
                  <a:lnTo>
                    <a:pt x="135" y="7"/>
                  </a:lnTo>
                  <a:lnTo>
                    <a:pt x="143" y="4"/>
                  </a:lnTo>
                  <a:lnTo>
                    <a:pt x="150" y="0"/>
                  </a:lnTo>
                  <a:close/>
                </a:path>
              </a:pathLst>
            </a:custGeom>
            <a:solidFill>
              <a:srgbClr val="000000"/>
            </a:solidFill>
            <a:ln w="9525">
              <a:noFill/>
              <a:round/>
              <a:headEnd/>
              <a:tailEnd/>
            </a:ln>
          </p:spPr>
          <p:txBody>
            <a:bodyPr/>
            <a:lstStyle/>
            <a:p>
              <a:endParaRPr lang="fa-IR"/>
            </a:p>
          </p:txBody>
        </p:sp>
        <p:sp>
          <p:nvSpPr>
            <p:cNvPr id="21589" name="Freeform 79"/>
            <p:cNvSpPr>
              <a:spLocks/>
            </p:cNvSpPr>
            <p:nvPr/>
          </p:nvSpPr>
          <p:spPr bwMode="auto">
            <a:xfrm>
              <a:off x="3983" y="2518"/>
              <a:ext cx="128" cy="263"/>
            </a:xfrm>
            <a:custGeom>
              <a:avLst/>
              <a:gdLst>
                <a:gd name="T0" fmla="*/ 226 w 254"/>
                <a:gd name="T1" fmla="*/ 9 h 525"/>
                <a:gd name="T2" fmla="*/ 251 w 254"/>
                <a:gd name="T3" fmla="*/ 28 h 525"/>
                <a:gd name="T4" fmla="*/ 253 w 254"/>
                <a:gd name="T5" fmla="*/ 51 h 525"/>
                <a:gd name="T6" fmla="*/ 239 w 254"/>
                <a:gd name="T7" fmla="*/ 72 h 525"/>
                <a:gd name="T8" fmla="*/ 216 w 254"/>
                <a:gd name="T9" fmla="*/ 95 h 525"/>
                <a:gd name="T10" fmla="*/ 194 w 254"/>
                <a:gd name="T11" fmla="*/ 120 h 525"/>
                <a:gd name="T12" fmla="*/ 169 w 254"/>
                <a:gd name="T13" fmla="*/ 144 h 525"/>
                <a:gd name="T14" fmla="*/ 156 w 254"/>
                <a:gd name="T15" fmla="*/ 171 h 525"/>
                <a:gd name="T16" fmla="*/ 140 w 254"/>
                <a:gd name="T17" fmla="*/ 203 h 525"/>
                <a:gd name="T18" fmla="*/ 123 w 254"/>
                <a:gd name="T19" fmla="*/ 243 h 525"/>
                <a:gd name="T20" fmla="*/ 112 w 254"/>
                <a:gd name="T21" fmla="*/ 287 h 525"/>
                <a:gd name="T22" fmla="*/ 108 w 254"/>
                <a:gd name="T23" fmla="*/ 329 h 525"/>
                <a:gd name="T24" fmla="*/ 108 w 254"/>
                <a:gd name="T25" fmla="*/ 373 h 525"/>
                <a:gd name="T26" fmla="*/ 110 w 254"/>
                <a:gd name="T27" fmla="*/ 416 h 525"/>
                <a:gd name="T28" fmla="*/ 116 w 254"/>
                <a:gd name="T29" fmla="*/ 460 h 525"/>
                <a:gd name="T30" fmla="*/ 118 w 254"/>
                <a:gd name="T31" fmla="*/ 504 h 525"/>
                <a:gd name="T32" fmla="*/ 110 w 254"/>
                <a:gd name="T33" fmla="*/ 517 h 525"/>
                <a:gd name="T34" fmla="*/ 89 w 254"/>
                <a:gd name="T35" fmla="*/ 500 h 525"/>
                <a:gd name="T36" fmla="*/ 72 w 254"/>
                <a:gd name="T37" fmla="*/ 479 h 525"/>
                <a:gd name="T38" fmla="*/ 57 w 254"/>
                <a:gd name="T39" fmla="*/ 454 h 525"/>
                <a:gd name="T40" fmla="*/ 45 w 254"/>
                <a:gd name="T41" fmla="*/ 426 h 525"/>
                <a:gd name="T42" fmla="*/ 34 w 254"/>
                <a:gd name="T43" fmla="*/ 397 h 525"/>
                <a:gd name="T44" fmla="*/ 21 w 254"/>
                <a:gd name="T45" fmla="*/ 369 h 525"/>
                <a:gd name="T46" fmla="*/ 9 w 254"/>
                <a:gd name="T47" fmla="*/ 344 h 525"/>
                <a:gd name="T48" fmla="*/ 0 w 254"/>
                <a:gd name="T49" fmla="*/ 306 h 525"/>
                <a:gd name="T50" fmla="*/ 3 w 254"/>
                <a:gd name="T51" fmla="*/ 251 h 525"/>
                <a:gd name="T52" fmla="*/ 15 w 254"/>
                <a:gd name="T53" fmla="*/ 203 h 525"/>
                <a:gd name="T54" fmla="*/ 36 w 254"/>
                <a:gd name="T55" fmla="*/ 158 h 525"/>
                <a:gd name="T56" fmla="*/ 64 w 254"/>
                <a:gd name="T57" fmla="*/ 116 h 525"/>
                <a:gd name="T58" fmla="*/ 99 w 254"/>
                <a:gd name="T59" fmla="*/ 78 h 525"/>
                <a:gd name="T60" fmla="*/ 138 w 254"/>
                <a:gd name="T61" fmla="*/ 44 h 525"/>
                <a:gd name="T62" fmla="*/ 182 w 254"/>
                <a:gd name="T63" fmla="*/ 13 h 525"/>
                <a:gd name="T64" fmla="*/ 207 w 254"/>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525"/>
                <a:gd name="T101" fmla="*/ 254 w 254"/>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525">
                  <a:moveTo>
                    <a:pt x="207" y="0"/>
                  </a:moveTo>
                  <a:lnTo>
                    <a:pt x="226" y="9"/>
                  </a:lnTo>
                  <a:lnTo>
                    <a:pt x="243" y="19"/>
                  </a:lnTo>
                  <a:lnTo>
                    <a:pt x="251" y="28"/>
                  </a:lnTo>
                  <a:lnTo>
                    <a:pt x="254" y="40"/>
                  </a:lnTo>
                  <a:lnTo>
                    <a:pt x="253" y="51"/>
                  </a:lnTo>
                  <a:lnTo>
                    <a:pt x="247" y="61"/>
                  </a:lnTo>
                  <a:lnTo>
                    <a:pt x="239" y="72"/>
                  </a:lnTo>
                  <a:lnTo>
                    <a:pt x="230" y="85"/>
                  </a:lnTo>
                  <a:lnTo>
                    <a:pt x="216" y="95"/>
                  </a:lnTo>
                  <a:lnTo>
                    <a:pt x="205" y="108"/>
                  </a:lnTo>
                  <a:lnTo>
                    <a:pt x="194" y="120"/>
                  </a:lnTo>
                  <a:lnTo>
                    <a:pt x="180" y="131"/>
                  </a:lnTo>
                  <a:lnTo>
                    <a:pt x="169" y="144"/>
                  </a:lnTo>
                  <a:lnTo>
                    <a:pt x="161" y="158"/>
                  </a:lnTo>
                  <a:lnTo>
                    <a:pt x="156" y="171"/>
                  </a:lnTo>
                  <a:lnTo>
                    <a:pt x="154" y="184"/>
                  </a:lnTo>
                  <a:lnTo>
                    <a:pt x="140" y="203"/>
                  </a:lnTo>
                  <a:lnTo>
                    <a:pt x="131" y="224"/>
                  </a:lnTo>
                  <a:lnTo>
                    <a:pt x="123" y="243"/>
                  </a:lnTo>
                  <a:lnTo>
                    <a:pt x="118" y="266"/>
                  </a:lnTo>
                  <a:lnTo>
                    <a:pt x="112" y="287"/>
                  </a:lnTo>
                  <a:lnTo>
                    <a:pt x="110" y="308"/>
                  </a:lnTo>
                  <a:lnTo>
                    <a:pt x="108" y="329"/>
                  </a:lnTo>
                  <a:lnTo>
                    <a:pt x="108" y="352"/>
                  </a:lnTo>
                  <a:lnTo>
                    <a:pt x="108" y="373"/>
                  </a:lnTo>
                  <a:lnTo>
                    <a:pt x="110" y="395"/>
                  </a:lnTo>
                  <a:lnTo>
                    <a:pt x="110" y="416"/>
                  </a:lnTo>
                  <a:lnTo>
                    <a:pt x="114" y="439"/>
                  </a:lnTo>
                  <a:lnTo>
                    <a:pt x="116" y="460"/>
                  </a:lnTo>
                  <a:lnTo>
                    <a:pt x="118" y="481"/>
                  </a:lnTo>
                  <a:lnTo>
                    <a:pt x="118" y="504"/>
                  </a:lnTo>
                  <a:lnTo>
                    <a:pt x="121" y="525"/>
                  </a:lnTo>
                  <a:lnTo>
                    <a:pt x="110" y="517"/>
                  </a:lnTo>
                  <a:lnTo>
                    <a:pt x="99" y="509"/>
                  </a:lnTo>
                  <a:lnTo>
                    <a:pt x="89" y="500"/>
                  </a:lnTo>
                  <a:lnTo>
                    <a:pt x="81" y="490"/>
                  </a:lnTo>
                  <a:lnTo>
                    <a:pt x="72" y="479"/>
                  </a:lnTo>
                  <a:lnTo>
                    <a:pt x="64" y="468"/>
                  </a:lnTo>
                  <a:lnTo>
                    <a:pt x="57" y="454"/>
                  </a:lnTo>
                  <a:lnTo>
                    <a:pt x="51" y="441"/>
                  </a:lnTo>
                  <a:lnTo>
                    <a:pt x="45" y="426"/>
                  </a:lnTo>
                  <a:lnTo>
                    <a:pt x="40" y="412"/>
                  </a:lnTo>
                  <a:lnTo>
                    <a:pt x="34" y="397"/>
                  </a:lnTo>
                  <a:lnTo>
                    <a:pt x="28" y="384"/>
                  </a:lnTo>
                  <a:lnTo>
                    <a:pt x="21" y="369"/>
                  </a:lnTo>
                  <a:lnTo>
                    <a:pt x="15" y="355"/>
                  </a:lnTo>
                  <a:lnTo>
                    <a:pt x="9" y="344"/>
                  </a:lnTo>
                  <a:lnTo>
                    <a:pt x="3" y="333"/>
                  </a:lnTo>
                  <a:lnTo>
                    <a:pt x="0" y="306"/>
                  </a:lnTo>
                  <a:lnTo>
                    <a:pt x="2" y="277"/>
                  </a:lnTo>
                  <a:lnTo>
                    <a:pt x="3" y="251"/>
                  </a:lnTo>
                  <a:lnTo>
                    <a:pt x="9" y="226"/>
                  </a:lnTo>
                  <a:lnTo>
                    <a:pt x="15" y="203"/>
                  </a:lnTo>
                  <a:lnTo>
                    <a:pt x="24" y="181"/>
                  </a:lnTo>
                  <a:lnTo>
                    <a:pt x="36" y="158"/>
                  </a:lnTo>
                  <a:lnTo>
                    <a:pt x="51" y="137"/>
                  </a:lnTo>
                  <a:lnTo>
                    <a:pt x="64" y="116"/>
                  </a:lnTo>
                  <a:lnTo>
                    <a:pt x="81" y="97"/>
                  </a:lnTo>
                  <a:lnTo>
                    <a:pt x="99" y="78"/>
                  </a:lnTo>
                  <a:lnTo>
                    <a:pt x="118" y="61"/>
                  </a:lnTo>
                  <a:lnTo>
                    <a:pt x="138" y="44"/>
                  </a:lnTo>
                  <a:lnTo>
                    <a:pt x="159" y="28"/>
                  </a:lnTo>
                  <a:lnTo>
                    <a:pt x="182" y="13"/>
                  </a:lnTo>
                  <a:lnTo>
                    <a:pt x="207" y="0"/>
                  </a:lnTo>
                  <a:close/>
                </a:path>
              </a:pathLst>
            </a:custGeom>
            <a:solidFill>
              <a:srgbClr val="F59E92"/>
            </a:solidFill>
            <a:ln w="9525">
              <a:noFill/>
              <a:round/>
              <a:headEnd/>
              <a:tailEnd/>
            </a:ln>
          </p:spPr>
          <p:txBody>
            <a:bodyPr/>
            <a:lstStyle/>
            <a:p>
              <a:endParaRPr lang="fa-IR"/>
            </a:p>
          </p:txBody>
        </p:sp>
        <p:sp>
          <p:nvSpPr>
            <p:cNvPr id="21590" name="Freeform 80"/>
            <p:cNvSpPr>
              <a:spLocks/>
            </p:cNvSpPr>
            <p:nvPr/>
          </p:nvSpPr>
          <p:spPr bwMode="auto">
            <a:xfrm>
              <a:off x="4315" y="2537"/>
              <a:ext cx="147" cy="174"/>
            </a:xfrm>
            <a:custGeom>
              <a:avLst/>
              <a:gdLst>
                <a:gd name="T0" fmla="*/ 88 w 295"/>
                <a:gd name="T1" fmla="*/ 15 h 348"/>
                <a:gd name="T2" fmla="*/ 130 w 295"/>
                <a:gd name="T3" fmla="*/ 47 h 348"/>
                <a:gd name="T4" fmla="*/ 168 w 295"/>
                <a:gd name="T5" fmla="*/ 85 h 348"/>
                <a:gd name="T6" fmla="*/ 204 w 295"/>
                <a:gd name="T7" fmla="*/ 125 h 348"/>
                <a:gd name="T8" fmla="*/ 234 w 295"/>
                <a:gd name="T9" fmla="*/ 169 h 348"/>
                <a:gd name="T10" fmla="*/ 259 w 295"/>
                <a:gd name="T11" fmla="*/ 215 h 348"/>
                <a:gd name="T12" fmla="*/ 280 w 295"/>
                <a:gd name="T13" fmla="*/ 262 h 348"/>
                <a:gd name="T14" fmla="*/ 291 w 295"/>
                <a:gd name="T15" fmla="*/ 312 h 348"/>
                <a:gd name="T16" fmla="*/ 285 w 295"/>
                <a:gd name="T17" fmla="*/ 346 h 348"/>
                <a:gd name="T18" fmla="*/ 259 w 295"/>
                <a:gd name="T19" fmla="*/ 344 h 348"/>
                <a:gd name="T20" fmla="*/ 236 w 295"/>
                <a:gd name="T21" fmla="*/ 331 h 348"/>
                <a:gd name="T22" fmla="*/ 230 w 295"/>
                <a:gd name="T23" fmla="*/ 319 h 348"/>
                <a:gd name="T24" fmla="*/ 236 w 295"/>
                <a:gd name="T25" fmla="*/ 312 h 348"/>
                <a:gd name="T26" fmla="*/ 244 w 295"/>
                <a:gd name="T27" fmla="*/ 310 h 348"/>
                <a:gd name="T28" fmla="*/ 232 w 295"/>
                <a:gd name="T29" fmla="*/ 304 h 348"/>
                <a:gd name="T30" fmla="*/ 213 w 295"/>
                <a:gd name="T31" fmla="*/ 296 h 348"/>
                <a:gd name="T32" fmla="*/ 196 w 295"/>
                <a:gd name="T33" fmla="*/ 289 h 348"/>
                <a:gd name="T34" fmla="*/ 183 w 295"/>
                <a:gd name="T35" fmla="*/ 281 h 348"/>
                <a:gd name="T36" fmla="*/ 173 w 295"/>
                <a:gd name="T37" fmla="*/ 270 h 348"/>
                <a:gd name="T38" fmla="*/ 166 w 295"/>
                <a:gd name="T39" fmla="*/ 255 h 348"/>
                <a:gd name="T40" fmla="*/ 164 w 295"/>
                <a:gd name="T41" fmla="*/ 236 h 348"/>
                <a:gd name="T42" fmla="*/ 164 w 295"/>
                <a:gd name="T43" fmla="*/ 213 h 348"/>
                <a:gd name="T44" fmla="*/ 164 w 295"/>
                <a:gd name="T45" fmla="*/ 192 h 348"/>
                <a:gd name="T46" fmla="*/ 160 w 295"/>
                <a:gd name="T47" fmla="*/ 177 h 348"/>
                <a:gd name="T48" fmla="*/ 147 w 295"/>
                <a:gd name="T49" fmla="*/ 156 h 348"/>
                <a:gd name="T50" fmla="*/ 128 w 295"/>
                <a:gd name="T51" fmla="*/ 131 h 348"/>
                <a:gd name="T52" fmla="*/ 107 w 295"/>
                <a:gd name="T53" fmla="*/ 106 h 348"/>
                <a:gd name="T54" fmla="*/ 93 w 295"/>
                <a:gd name="T55" fmla="*/ 103 h 348"/>
                <a:gd name="T56" fmla="*/ 93 w 295"/>
                <a:gd name="T57" fmla="*/ 122 h 348"/>
                <a:gd name="T58" fmla="*/ 101 w 295"/>
                <a:gd name="T59" fmla="*/ 143 h 348"/>
                <a:gd name="T60" fmla="*/ 107 w 295"/>
                <a:gd name="T61" fmla="*/ 165 h 348"/>
                <a:gd name="T62" fmla="*/ 101 w 295"/>
                <a:gd name="T63" fmla="*/ 179 h 348"/>
                <a:gd name="T64" fmla="*/ 99 w 295"/>
                <a:gd name="T65" fmla="*/ 196 h 348"/>
                <a:gd name="T66" fmla="*/ 107 w 295"/>
                <a:gd name="T67" fmla="*/ 220 h 348"/>
                <a:gd name="T68" fmla="*/ 111 w 295"/>
                <a:gd name="T69" fmla="*/ 245 h 348"/>
                <a:gd name="T70" fmla="*/ 101 w 295"/>
                <a:gd name="T71" fmla="*/ 258 h 348"/>
                <a:gd name="T72" fmla="*/ 84 w 295"/>
                <a:gd name="T73" fmla="*/ 264 h 348"/>
                <a:gd name="T74" fmla="*/ 67 w 295"/>
                <a:gd name="T75" fmla="*/ 268 h 348"/>
                <a:gd name="T76" fmla="*/ 48 w 295"/>
                <a:gd name="T77" fmla="*/ 272 h 348"/>
                <a:gd name="T78" fmla="*/ 34 w 295"/>
                <a:gd name="T79" fmla="*/ 260 h 348"/>
                <a:gd name="T80" fmla="*/ 25 w 295"/>
                <a:gd name="T81" fmla="*/ 239 h 348"/>
                <a:gd name="T82" fmla="*/ 15 w 295"/>
                <a:gd name="T83" fmla="*/ 219 h 348"/>
                <a:gd name="T84" fmla="*/ 6 w 295"/>
                <a:gd name="T85" fmla="*/ 198 h 348"/>
                <a:gd name="T86" fmla="*/ 0 w 295"/>
                <a:gd name="T87" fmla="*/ 179 h 348"/>
                <a:gd name="T88" fmla="*/ 0 w 295"/>
                <a:gd name="T89" fmla="*/ 160 h 348"/>
                <a:gd name="T90" fmla="*/ 8 w 295"/>
                <a:gd name="T91" fmla="*/ 146 h 348"/>
                <a:gd name="T92" fmla="*/ 25 w 295"/>
                <a:gd name="T93" fmla="*/ 133 h 348"/>
                <a:gd name="T94" fmla="*/ 38 w 295"/>
                <a:gd name="T95" fmla="*/ 122 h 348"/>
                <a:gd name="T96" fmla="*/ 38 w 295"/>
                <a:gd name="T97" fmla="*/ 106 h 348"/>
                <a:gd name="T98" fmla="*/ 40 w 295"/>
                <a:gd name="T99" fmla="*/ 91 h 348"/>
                <a:gd name="T100" fmla="*/ 42 w 295"/>
                <a:gd name="T101" fmla="*/ 76 h 348"/>
                <a:gd name="T102" fmla="*/ 48 w 295"/>
                <a:gd name="T103" fmla="*/ 55 h 348"/>
                <a:gd name="T104" fmla="*/ 52 w 295"/>
                <a:gd name="T105" fmla="*/ 30 h 348"/>
                <a:gd name="T106" fmla="*/ 46 w 295"/>
                <a:gd name="T107" fmla="*/ 17 h 348"/>
                <a:gd name="T108" fmla="*/ 44 w 295"/>
                <a:gd name="T109" fmla="*/ 11 h 348"/>
                <a:gd name="T110" fmla="*/ 52 w 295"/>
                <a:gd name="T111" fmla="*/ 4 h 348"/>
                <a:gd name="T112" fmla="*/ 63 w 295"/>
                <a:gd name="T113" fmla="*/ 0 h 348"/>
                <a:gd name="T114" fmla="*/ 71 w 295"/>
                <a:gd name="T115" fmla="*/ 0 h 3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5"/>
                <a:gd name="T175" fmla="*/ 0 h 348"/>
                <a:gd name="T176" fmla="*/ 295 w 295"/>
                <a:gd name="T177" fmla="*/ 348 h 3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5" h="348">
                  <a:moveTo>
                    <a:pt x="71" y="0"/>
                  </a:moveTo>
                  <a:lnTo>
                    <a:pt x="88" y="15"/>
                  </a:lnTo>
                  <a:lnTo>
                    <a:pt x="109" y="30"/>
                  </a:lnTo>
                  <a:lnTo>
                    <a:pt x="130" y="47"/>
                  </a:lnTo>
                  <a:lnTo>
                    <a:pt x="149" y="66"/>
                  </a:lnTo>
                  <a:lnTo>
                    <a:pt x="168" y="85"/>
                  </a:lnTo>
                  <a:lnTo>
                    <a:pt x="187" y="106"/>
                  </a:lnTo>
                  <a:lnTo>
                    <a:pt x="204" y="125"/>
                  </a:lnTo>
                  <a:lnTo>
                    <a:pt x="221" y="148"/>
                  </a:lnTo>
                  <a:lnTo>
                    <a:pt x="234" y="169"/>
                  </a:lnTo>
                  <a:lnTo>
                    <a:pt x="247" y="192"/>
                  </a:lnTo>
                  <a:lnTo>
                    <a:pt x="259" y="215"/>
                  </a:lnTo>
                  <a:lnTo>
                    <a:pt x="272" y="238"/>
                  </a:lnTo>
                  <a:lnTo>
                    <a:pt x="280" y="262"/>
                  </a:lnTo>
                  <a:lnTo>
                    <a:pt x="287" y="285"/>
                  </a:lnTo>
                  <a:lnTo>
                    <a:pt x="291" y="312"/>
                  </a:lnTo>
                  <a:lnTo>
                    <a:pt x="295" y="338"/>
                  </a:lnTo>
                  <a:lnTo>
                    <a:pt x="285" y="346"/>
                  </a:lnTo>
                  <a:lnTo>
                    <a:pt x="272" y="348"/>
                  </a:lnTo>
                  <a:lnTo>
                    <a:pt x="259" y="344"/>
                  </a:lnTo>
                  <a:lnTo>
                    <a:pt x="246" y="338"/>
                  </a:lnTo>
                  <a:lnTo>
                    <a:pt x="236" y="331"/>
                  </a:lnTo>
                  <a:lnTo>
                    <a:pt x="232" y="323"/>
                  </a:lnTo>
                  <a:lnTo>
                    <a:pt x="230" y="319"/>
                  </a:lnTo>
                  <a:lnTo>
                    <a:pt x="232" y="316"/>
                  </a:lnTo>
                  <a:lnTo>
                    <a:pt x="236" y="312"/>
                  </a:lnTo>
                  <a:lnTo>
                    <a:pt x="244" y="312"/>
                  </a:lnTo>
                  <a:lnTo>
                    <a:pt x="244" y="310"/>
                  </a:lnTo>
                  <a:lnTo>
                    <a:pt x="244" y="308"/>
                  </a:lnTo>
                  <a:lnTo>
                    <a:pt x="232" y="304"/>
                  </a:lnTo>
                  <a:lnTo>
                    <a:pt x="223" y="300"/>
                  </a:lnTo>
                  <a:lnTo>
                    <a:pt x="213" y="296"/>
                  </a:lnTo>
                  <a:lnTo>
                    <a:pt x="206" y="295"/>
                  </a:lnTo>
                  <a:lnTo>
                    <a:pt x="196" y="289"/>
                  </a:lnTo>
                  <a:lnTo>
                    <a:pt x="190" y="285"/>
                  </a:lnTo>
                  <a:lnTo>
                    <a:pt x="183" y="281"/>
                  </a:lnTo>
                  <a:lnTo>
                    <a:pt x="179" y="276"/>
                  </a:lnTo>
                  <a:lnTo>
                    <a:pt x="173" y="270"/>
                  </a:lnTo>
                  <a:lnTo>
                    <a:pt x="169" y="264"/>
                  </a:lnTo>
                  <a:lnTo>
                    <a:pt x="166" y="255"/>
                  </a:lnTo>
                  <a:lnTo>
                    <a:pt x="166" y="247"/>
                  </a:lnTo>
                  <a:lnTo>
                    <a:pt x="164" y="236"/>
                  </a:lnTo>
                  <a:lnTo>
                    <a:pt x="164" y="226"/>
                  </a:lnTo>
                  <a:lnTo>
                    <a:pt x="164" y="213"/>
                  </a:lnTo>
                  <a:lnTo>
                    <a:pt x="168" y="200"/>
                  </a:lnTo>
                  <a:lnTo>
                    <a:pt x="164" y="192"/>
                  </a:lnTo>
                  <a:lnTo>
                    <a:pt x="164" y="184"/>
                  </a:lnTo>
                  <a:lnTo>
                    <a:pt x="160" y="177"/>
                  </a:lnTo>
                  <a:lnTo>
                    <a:pt x="156" y="169"/>
                  </a:lnTo>
                  <a:lnTo>
                    <a:pt x="147" y="156"/>
                  </a:lnTo>
                  <a:lnTo>
                    <a:pt x="137" y="144"/>
                  </a:lnTo>
                  <a:lnTo>
                    <a:pt x="128" y="131"/>
                  </a:lnTo>
                  <a:lnTo>
                    <a:pt x="116" y="120"/>
                  </a:lnTo>
                  <a:lnTo>
                    <a:pt x="107" y="106"/>
                  </a:lnTo>
                  <a:lnTo>
                    <a:pt x="99" y="93"/>
                  </a:lnTo>
                  <a:lnTo>
                    <a:pt x="93" y="103"/>
                  </a:lnTo>
                  <a:lnTo>
                    <a:pt x="93" y="112"/>
                  </a:lnTo>
                  <a:lnTo>
                    <a:pt x="93" y="122"/>
                  </a:lnTo>
                  <a:lnTo>
                    <a:pt x="97" y="133"/>
                  </a:lnTo>
                  <a:lnTo>
                    <a:pt x="101" y="143"/>
                  </a:lnTo>
                  <a:lnTo>
                    <a:pt x="103" y="154"/>
                  </a:lnTo>
                  <a:lnTo>
                    <a:pt x="107" y="165"/>
                  </a:lnTo>
                  <a:lnTo>
                    <a:pt x="111" y="175"/>
                  </a:lnTo>
                  <a:lnTo>
                    <a:pt x="101" y="179"/>
                  </a:lnTo>
                  <a:lnTo>
                    <a:pt x="97" y="186"/>
                  </a:lnTo>
                  <a:lnTo>
                    <a:pt x="99" y="196"/>
                  </a:lnTo>
                  <a:lnTo>
                    <a:pt x="103" y="209"/>
                  </a:lnTo>
                  <a:lnTo>
                    <a:pt x="107" y="220"/>
                  </a:lnTo>
                  <a:lnTo>
                    <a:pt x="111" y="232"/>
                  </a:lnTo>
                  <a:lnTo>
                    <a:pt x="111" y="245"/>
                  </a:lnTo>
                  <a:lnTo>
                    <a:pt x="111" y="257"/>
                  </a:lnTo>
                  <a:lnTo>
                    <a:pt x="101" y="258"/>
                  </a:lnTo>
                  <a:lnTo>
                    <a:pt x="93" y="260"/>
                  </a:lnTo>
                  <a:lnTo>
                    <a:pt x="84" y="264"/>
                  </a:lnTo>
                  <a:lnTo>
                    <a:pt x="76" y="266"/>
                  </a:lnTo>
                  <a:lnTo>
                    <a:pt x="67" y="268"/>
                  </a:lnTo>
                  <a:lnTo>
                    <a:pt x="57" y="270"/>
                  </a:lnTo>
                  <a:lnTo>
                    <a:pt x="48" y="272"/>
                  </a:lnTo>
                  <a:lnTo>
                    <a:pt x="38" y="272"/>
                  </a:lnTo>
                  <a:lnTo>
                    <a:pt x="34" y="260"/>
                  </a:lnTo>
                  <a:lnTo>
                    <a:pt x="31" y="249"/>
                  </a:lnTo>
                  <a:lnTo>
                    <a:pt x="25" y="239"/>
                  </a:lnTo>
                  <a:lnTo>
                    <a:pt x="21" y="230"/>
                  </a:lnTo>
                  <a:lnTo>
                    <a:pt x="15" y="219"/>
                  </a:lnTo>
                  <a:lnTo>
                    <a:pt x="10" y="209"/>
                  </a:lnTo>
                  <a:lnTo>
                    <a:pt x="6" y="198"/>
                  </a:lnTo>
                  <a:lnTo>
                    <a:pt x="4" y="188"/>
                  </a:lnTo>
                  <a:lnTo>
                    <a:pt x="0" y="179"/>
                  </a:lnTo>
                  <a:lnTo>
                    <a:pt x="0" y="169"/>
                  </a:lnTo>
                  <a:lnTo>
                    <a:pt x="0" y="160"/>
                  </a:lnTo>
                  <a:lnTo>
                    <a:pt x="4" y="154"/>
                  </a:lnTo>
                  <a:lnTo>
                    <a:pt x="8" y="146"/>
                  </a:lnTo>
                  <a:lnTo>
                    <a:pt x="15" y="139"/>
                  </a:lnTo>
                  <a:lnTo>
                    <a:pt x="25" y="133"/>
                  </a:lnTo>
                  <a:lnTo>
                    <a:pt x="38" y="129"/>
                  </a:lnTo>
                  <a:lnTo>
                    <a:pt x="38" y="122"/>
                  </a:lnTo>
                  <a:lnTo>
                    <a:pt x="38" y="114"/>
                  </a:lnTo>
                  <a:lnTo>
                    <a:pt x="38" y="106"/>
                  </a:lnTo>
                  <a:lnTo>
                    <a:pt x="40" y="99"/>
                  </a:lnTo>
                  <a:lnTo>
                    <a:pt x="40" y="91"/>
                  </a:lnTo>
                  <a:lnTo>
                    <a:pt x="40" y="84"/>
                  </a:lnTo>
                  <a:lnTo>
                    <a:pt x="42" y="76"/>
                  </a:lnTo>
                  <a:lnTo>
                    <a:pt x="44" y="70"/>
                  </a:lnTo>
                  <a:lnTo>
                    <a:pt x="48" y="55"/>
                  </a:lnTo>
                  <a:lnTo>
                    <a:pt x="50" y="42"/>
                  </a:lnTo>
                  <a:lnTo>
                    <a:pt x="52" y="30"/>
                  </a:lnTo>
                  <a:lnTo>
                    <a:pt x="53" y="21"/>
                  </a:lnTo>
                  <a:lnTo>
                    <a:pt x="46" y="17"/>
                  </a:lnTo>
                  <a:lnTo>
                    <a:pt x="44" y="13"/>
                  </a:lnTo>
                  <a:lnTo>
                    <a:pt x="44" y="11"/>
                  </a:lnTo>
                  <a:lnTo>
                    <a:pt x="48" y="8"/>
                  </a:lnTo>
                  <a:lnTo>
                    <a:pt x="52" y="4"/>
                  </a:lnTo>
                  <a:lnTo>
                    <a:pt x="57" y="2"/>
                  </a:lnTo>
                  <a:lnTo>
                    <a:pt x="63" y="0"/>
                  </a:lnTo>
                  <a:lnTo>
                    <a:pt x="71" y="0"/>
                  </a:lnTo>
                  <a:close/>
                </a:path>
              </a:pathLst>
            </a:custGeom>
            <a:solidFill>
              <a:srgbClr val="E6E6FF"/>
            </a:solidFill>
            <a:ln w="9525">
              <a:noFill/>
              <a:round/>
              <a:headEnd/>
              <a:tailEnd/>
            </a:ln>
          </p:spPr>
          <p:txBody>
            <a:bodyPr/>
            <a:lstStyle/>
            <a:p>
              <a:endParaRPr lang="fa-IR"/>
            </a:p>
          </p:txBody>
        </p:sp>
        <p:sp>
          <p:nvSpPr>
            <p:cNvPr id="21591" name="Freeform 81"/>
            <p:cNvSpPr>
              <a:spLocks/>
            </p:cNvSpPr>
            <p:nvPr/>
          </p:nvSpPr>
          <p:spPr bwMode="auto">
            <a:xfrm>
              <a:off x="4284" y="2539"/>
              <a:ext cx="32" cy="47"/>
            </a:xfrm>
            <a:custGeom>
              <a:avLst/>
              <a:gdLst>
                <a:gd name="T0" fmla="*/ 28 w 64"/>
                <a:gd name="T1" fmla="*/ 2 h 93"/>
                <a:gd name="T2" fmla="*/ 36 w 64"/>
                <a:gd name="T3" fmla="*/ 0 h 93"/>
                <a:gd name="T4" fmla="*/ 43 w 64"/>
                <a:gd name="T5" fmla="*/ 2 h 93"/>
                <a:gd name="T6" fmla="*/ 51 w 64"/>
                <a:gd name="T7" fmla="*/ 5 h 93"/>
                <a:gd name="T8" fmla="*/ 57 w 64"/>
                <a:gd name="T9" fmla="*/ 13 h 93"/>
                <a:gd name="T10" fmla="*/ 58 w 64"/>
                <a:gd name="T11" fmla="*/ 23 h 93"/>
                <a:gd name="T12" fmla="*/ 62 w 64"/>
                <a:gd name="T13" fmla="*/ 32 h 93"/>
                <a:gd name="T14" fmla="*/ 62 w 64"/>
                <a:gd name="T15" fmla="*/ 43 h 93"/>
                <a:gd name="T16" fmla="*/ 64 w 64"/>
                <a:gd name="T17" fmla="*/ 53 h 93"/>
                <a:gd name="T18" fmla="*/ 62 w 64"/>
                <a:gd name="T19" fmla="*/ 62 h 93"/>
                <a:gd name="T20" fmla="*/ 60 w 64"/>
                <a:gd name="T21" fmla="*/ 74 h 93"/>
                <a:gd name="T22" fmla="*/ 57 w 64"/>
                <a:gd name="T23" fmla="*/ 80 h 93"/>
                <a:gd name="T24" fmla="*/ 53 w 64"/>
                <a:gd name="T25" fmla="*/ 89 h 93"/>
                <a:gd name="T26" fmla="*/ 45 w 64"/>
                <a:gd name="T27" fmla="*/ 91 h 93"/>
                <a:gd name="T28" fmla="*/ 39 w 64"/>
                <a:gd name="T29" fmla="*/ 93 h 93"/>
                <a:gd name="T30" fmla="*/ 34 w 64"/>
                <a:gd name="T31" fmla="*/ 89 h 93"/>
                <a:gd name="T32" fmla="*/ 28 w 64"/>
                <a:gd name="T33" fmla="*/ 83 h 93"/>
                <a:gd name="T34" fmla="*/ 19 w 64"/>
                <a:gd name="T35" fmla="*/ 85 h 93"/>
                <a:gd name="T36" fmla="*/ 13 w 64"/>
                <a:gd name="T37" fmla="*/ 85 h 93"/>
                <a:gd name="T38" fmla="*/ 7 w 64"/>
                <a:gd name="T39" fmla="*/ 85 h 93"/>
                <a:gd name="T40" fmla="*/ 3 w 64"/>
                <a:gd name="T41" fmla="*/ 81 h 93"/>
                <a:gd name="T42" fmla="*/ 0 w 64"/>
                <a:gd name="T43" fmla="*/ 72 h 93"/>
                <a:gd name="T44" fmla="*/ 0 w 64"/>
                <a:gd name="T45" fmla="*/ 61 h 93"/>
                <a:gd name="T46" fmla="*/ 0 w 64"/>
                <a:gd name="T47" fmla="*/ 51 h 93"/>
                <a:gd name="T48" fmla="*/ 0 w 64"/>
                <a:gd name="T49" fmla="*/ 43 h 93"/>
                <a:gd name="T50" fmla="*/ 3 w 64"/>
                <a:gd name="T51" fmla="*/ 36 h 93"/>
                <a:gd name="T52" fmla="*/ 7 w 64"/>
                <a:gd name="T53" fmla="*/ 26 h 93"/>
                <a:gd name="T54" fmla="*/ 11 w 64"/>
                <a:gd name="T55" fmla="*/ 17 h 93"/>
                <a:gd name="T56" fmla="*/ 17 w 64"/>
                <a:gd name="T57" fmla="*/ 11 h 93"/>
                <a:gd name="T58" fmla="*/ 20 w 64"/>
                <a:gd name="T59" fmla="*/ 4 h 93"/>
                <a:gd name="T60" fmla="*/ 28 w 64"/>
                <a:gd name="T61" fmla="*/ 2 h 93"/>
                <a:gd name="T62" fmla="*/ 28 w 64"/>
                <a:gd name="T63" fmla="*/ 2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93"/>
                <a:gd name="T98" fmla="*/ 64 w 6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93">
                  <a:moveTo>
                    <a:pt x="28" y="2"/>
                  </a:moveTo>
                  <a:lnTo>
                    <a:pt x="36" y="0"/>
                  </a:lnTo>
                  <a:lnTo>
                    <a:pt x="43" y="2"/>
                  </a:lnTo>
                  <a:lnTo>
                    <a:pt x="51" y="5"/>
                  </a:lnTo>
                  <a:lnTo>
                    <a:pt x="57" y="13"/>
                  </a:lnTo>
                  <a:lnTo>
                    <a:pt x="58" y="23"/>
                  </a:lnTo>
                  <a:lnTo>
                    <a:pt x="62" y="32"/>
                  </a:lnTo>
                  <a:lnTo>
                    <a:pt x="62" y="43"/>
                  </a:lnTo>
                  <a:lnTo>
                    <a:pt x="64" y="53"/>
                  </a:lnTo>
                  <a:lnTo>
                    <a:pt x="62" y="62"/>
                  </a:lnTo>
                  <a:lnTo>
                    <a:pt x="60" y="74"/>
                  </a:lnTo>
                  <a:lnTo>
                    <a:pt x="57" y="80"/>
                  </a:lnTo>
                  <a:lnTo>
                    <a:pt x="53" y="89"/>
                  </a:lnTo>
                  <a:lnTo>
                    <a:pt x="45" y="91"/>
                  </a:lnTo>
                  <a:lnTo>
                    <a:pt x="39" y="93"/>
                  </a:lnTo>
                  <a:lnTo>
                    <a:pt x="34" y="89"/>
                  </a:lnTo>
                  <a:lnTo>
                    <a:pt x="28" y="83"/>
                  </a:lnTo>
                  <a:lnTo>
                    <a:pt x="19" y="85"/>
                  </a:lnTo>
                  <a:lnTo>
                    <a:pt x="13" y="85"/>
                  </a:lnTo>
                  <a:lnTo>
                    <a:pt x="7" y="85"/>
                  </a:lnTo>
                  <a:lnTo>
                    <a:pt x="3" y="81"/>
                  </a:lnTo>
                  <a:lnTo>
                    <a:pt x="0" y="72"/>
                  </a:lnTo>
                  <a:lnTo>
                    <a:pt x="0" y="61"/>
                  </a:lnTo>
                  <a:lnTo>
                    <a:pt x="0" y="51"/>
                  </a:lnTo>
                  <a:lnTo>
                    <a:pt x="0" y="43"/>
                  </a:lnTo>
                  <a:lnTo>
                    <a:pt x="3" y="36"/>
                  </a:lnTo>
                  <a:lnTo>
                    <a:pt x="7" y="26"/>
                  </a:lnTo>
                  <a:lnTo>
                    <a:pt x="11" y="17"/>
                  </a:lnTo>
                  <a:lnTo>
                    <a:pt x="17" y="11"/>
                  </a:lnTo>
                  <a:lnTo>
                    <a:pt x="20" y="4"/>
                  </a:lnTo>
                  <a:lnTo>
                    <a:pt x="28" y="2"/>
                  </a:lnTo>
                  <a:close/>
                </a:path>
              </a:pathLst>
            </a:custGeom>
            <a:solidFill>
              <a:srgbClr val="E6E6FF"/>
            </a:solidFill>
            <a:ln w="9525">
              <a:noFill/>
              <a:round/>
              <a:headEnd/>
              <a:tailEnd/>
            </a:ln>
          </p:spPr>
          <p:txBody>
            <a:bodyPr/>
            <a:lstStyle/>
            <a:p>
              <a:endParaRPr lang="fa-IR"/>
            </a:p>
          </p:txBody>
        </p:sp>
        <p:sp>
          <p:nvSpPr>
            <p:cNvPr id="21592" name="Freeform 82"/>
            <p:cNvSpPr>
              <a:spLocks/>
            </p:cNvSpPr>
            <p:nvPr/>
          </p:nvSpPr>
          <p:spPr bwMode="auto">
            <a:xfrm>
              <a:off x="3898" y="2545"/>
              <a:ext cx="8" cy="23"/>
            </a:xfrm>
            <a:custGeom>
              <a:avLst/>
              <a:gdLst>
                <a:gd name="T0" fmla="*/ 13 w 17"/>
                <a:gd name="T1" fmla="*/ 0 h 46"/>
                <a:gd name="T2" fmla="*/ 17 w 17"/>
                <a:gd name="T3" fmla="*/ 10 h 46"/>
                <a:gd name="T4" fmla="*/ 13 w 17"/>
                <a:gd name="T5" fmla="*/ 23 h 46"/>
                <a:gd name="T6" fmla="*/ 9 w 17"/>
                <a:gd name="T7" fmla="*/ 27 h 46"/>
                <a:gd name="T8" fmla="*/ 7 w 17"/>
                <a:gd name="T9" fmla="*/ 32 h 46"/>
                <a:gd name="T10" fmla="*/ 7 w 17"/>
                <a:gd name="T11" fmla="*/ 40 h 46"/>
                <a:gd name="T12" fmla="*/ 9 w 17"/>
                <a:gd name="T13" fmla="*/ 46 h 46"/>
                <a:gd name="T14" fmla="*/ 5 w 17"/>
                <a:gd name="T15" fmla="*/ 46 h 46"/>
                <a:gd name="T16" fmla="*/ 1 w 17"/>
                <a:gd name="T17" fmla="*/ 40 h 46"/>
                <a:gd name="T18" fmla="*/ 0 w 17"/>
                <a:gd name="T19" fmla="*/ 32 h 46"/>
                <a:gd name="T20" fmla="*/ 0 w 17"/>
                <a:gd name="T21" fmla="*/ 27 h 46"/>
                <a:gd name="T22" fmla="*/ 0 w 17"/>
                <a:gd name="T23" fmla="*/ 23 h 46"/>
                <a:gd name="T24" fmla="*/ 1 w 17"/>
                <a:gd name="T25" fmla="*/ 10 h 46"/>
                <a:gd name="T26" fmla="*/ 13 w 17"/>
                <a:gd name="T27" fmla="*/ 0 h 46"/>
                <a:gd name="T28" fmla="*/ 13 w 1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46"/>
                <a:gd name="T47" fmla="*/ 17 w 1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46">
                  <a:moveTo>
                    <a:pt x="13" y="0"/>
                  </a:moveTo>
                  <a:lnTo>
                    <a:pt x="17" y="10"/>
                  </a:lnTo>
                  <a:lnTo>
                    <a:pt x="13" y="23"/>
                  </a:lnTo>
                  <a:lnTo>
                    <a:pt x="9" y="27"/>
                  </a:lnTo>
                  <a:lnTo>
                    <a:pt x="7" y="32"/>
                  </a:lnTo>
                  <a:lnTo>
                    <a:pt x="7" y="40"/>
                  </a:lnTo>
                  <a:lnTo>
                    <a:pt x="9" y="46"/>
                  </a:lnTo>
                  <a:lnTo>
                    <a:pt x="5" y="46"/>
                  </a:lnTo>
                  <a:lnTo>
                    <a:pt x="1" y="40"/>
                  </a:lnTo>
                  <a:lnTo>
                    <a:pt x="0" y="32"/>
                  </a:lnTo>
                  <a:lnTo>
                    <a:pt x="0" y="27"/>
                  </a:lnTo>
                  <a:lnTo>
                    <a:pt x="0" y="23"/>
                  </a:lnTo>
                  <a:lnTo>
                    <a:pt x="1" y="10"/>
                  </a:lnTo>
                  <a:lnTo>
                    <a:pt x="13" y="0"/>
                  </a:lnTo>
                  <a:close/>
                </a:path>
              </a:pathLst>
            </a:custGeom>
            <a:solidFill>
              <a:srgbClr val="000000"/>
            </a:solidFill>
            <a:ln w="9525">
              <a:noFill/>
              <a:round/>
              <a:headEnd/>
              <a:tailEnd/>
            </a:ln>
          </p:spPr>
          <p:txBody>
            <a:bodyPr/>
            <a:lstStyle/>
            <a:p>
              <a:endParaRPr lang="fa-IR"/>
            </a:p>
          </p:txBody>
        </p:sp>
        <p:sp>
          <p:nvSpPr>
            <p:cNvPr id="21593" name="Freeform 83"/>
            <p:cNvSpPr>
              <a:spLocks/>
            </p:cNvSpPr>
            <p:nvPr/>
          </p:nvSpPr>
          <p:spPr bwMode="auto">
            <a:xfrm>
              <a:off x="4170" y="2552"/>
              <a:ext cx="82" cy="70"/>
            </a:xfrm>
            <a:custGeom>
              <a:avLst/>
              <a:gdLst>
                <a:gd name="T0" fmla="*/ 42 w 166"/>
                <a:gd name="T1" fmla="*/ 0 h 141"/>
                <a:gd name="T2" fmla="*/ 52 w 166"/>
                <a:gd name="T3" fmla="*/ 4 h 141"/>
                <a:gd name="T4" fmla="*/ 63 w 166"/>
                <a:gd name="T5" fmla="*/ 14 h 141"/>
                <a:gd name="T6" fmla="*/ 69 w 166"/>
                <a:gd name="T7" fmla="*/ 23 h 141"/>
                <a:gd name="T8" fmla="*/ 75 w 166"/>
                <a:gd name="T9" fmla="*/ 33 h 141"/>
                <a:gd name="T10" fmla="*/ 84 w 166"/>
                <a:gd name="T11" fmla="*/ 27 h 141"/>
                <a:gd name="T12" fmla="*/ 94 w 166"/>
                <a:gd name="T13" fmla="*/ 27 h 141"/>
                <a:gd name="T14" fmla="*/ 105 w 166"/>
                <a:gd name="T15" fmla="*/ 29 h 141"/>
                <a:gd name="T16" fmla="*/ 116 w 166"/>
                <a:gd name="T17" fmla="*/ 38 h 141"/>
                <a:gd name="T18" fmla="*/ 130 w 166"/>
                <a:gd name="T19" fmla="*/ 42 h 141"/>
                <a:gd name="T20" fmla="*/ 141 w 166"/>
                <a:gd name="T21" fmla="*/ 50 h 141"/>
                <a:gd name="T22" fmla="*/ 152 w 166"/>
                <a:gd name="T23" fmla="*/ 56 h 141"/>
                <a:gd name="T24" fmla="*/ 166 w 166"/>
                <a:gd name="T25" fmla="*/ 59 h 141"/>
                <a:gd name="T26" fmla="*/ 162 w 166"/>
                <a:gd name="T27" fmla="*/ 71 h 141"/>
                <a:gd name="T28" fmla="*/ 154 w 166"/>
                <a:gd name="T29" fmla="*/ 84 h 141"/>
                <a:gd name="T30" fmla="*/ 143 w 166"/>
                <a:gd name="T31" fmla="*/ 95 h 141"/>
                <a:gd name="T32" fmla="*/ 130 w 166"/>
                <a:gd name="T33" fmla="*/ 101 h 141"/>
                <a:gd name="T34" fmla="*/ 130 w 166"/>
                <a:gd name="T35" fmla="*/ 109 h 141"/>
                <a:gd name="T36" fmla="*/ 130 w 166"/>
                <a:gd name="T37" fmla="*/ 120 h 141"/>
                <a:gd name="T38" fmla="*/ 130 w 166"/>
                <a:gd name="T39" fmla="*/ 130 h 141"/>
                <a:gd name="T40" fmla="*/ 130 w 166"/>
                <a:gd name="T41" fmla="*/ 141 h 141"/>
                <a:gd name="T42" fmla="*/ 122 w 166"/>
                <a:gd name="T43" fmla="*/ 137 h 141"/>
                <a:gd name="T44" fmla="*/ 116 w 166"/>
                <a:gd name="T45" fmla="*/ 135 h 141"/>
                <a:gd name="T46" fmla="*/ 107 w 166"/>
                <a:gd name="T47" fmla="*/ 132 h 141"/>
                <a:gd name="T48" fmla="*/ 101 w 166"/>
                <a:gd name="T49" fmla="*/ 130 h 141"/>
                <a:gd name="T50" fmla="*/ 94 w 166"/>
                <a:gd name="T51" fmla="*/ 124 h 141"/>
                <a:gd name="T52" fmla="*/ 86 w 166"/>
                <a:gd name="T53" fmla="*/ 120 h 141"/>
                <a:gd name="T54" fmla="*/ 76 w 166"/>
                <a:gd name="T55" fmla="*/ 116 h 141"/>
                <a:gd name="T56" fmla="*/ 71 w 166"/>
                <a:gd name="T57" fmla="*/ 113 h 141"/>
                <a:gd name="T58" fmla="*/ 63 w 166"/>
                <a:gd name="T59" fmla="*/ 105 h 141"/>
                <a:gd name="T60" fmla="*/ 54 w 166"/>
                <a:gd name="T61" fmla="*/ 101 h 141"/>
                <a:gd name="T62" fmla="*/ 46 w 166"/>
                <a:gd name="T63" fmla="*/ 94 h 141"/>
                <a:gd name="T64" fmla="*/ 40 w 166"/>
                <a:gd name="T65" fmla="*/ 88 h 141"/>
                <a:gd name="T66" fmla="*/ 27 w 166"/>
                <a:gd name="T67" fmla="*/ 76 h 141"/>
                <a:gd name="T68" fmla="*/ 16 w 166"/>
                <a:gd name="T69" fmla="*/ 65 h 141"/>
                <a:gd name="T70" fmla="*/ 8 w 166"/>
                <a:gd name="T71" fmla="*/ 54 h 141"/>
                <a:gd name="T72" fmla="*/ 4 w 166"/>
                <a:gd name="T73" fmla="*/ 44 h 141"/>
                <a:gd name="T74" fmla="*/ 0 w 166"/>
                <a:gd name="T75" fmla="*/ 35 h 141"/>
                <a:gd name="T76" fmla="*/ 2 w 166"/>
                <a:gd name="T77" fmla="*/ 27 h 141"/>
                <a:gd name="T78" fmla="*/ 6 w 166"/>
                <a:gd name="T79" fmla="*/ 18 h 141"/>
                <a:gd name="T80" fmla="*/ 14 w 166"/>
                <a:gd name="T81" fmla="*/ 12 h 141"/>
                <a:gd name="T82" fmla="*/ 19 w 166"/>
                <a:gd name="T83" fmla="*/ 6 h 141"/>
                <a:gd name="T84" fmla="*/ 25 w 166"/>
                <a:gd name="T85" fmla="*/ 4 h 141"/>
                <a:gd name="T86" fmla="*/ 31 w 166"/>
                <a:gd name="T87" fmla="*/ 2 h 141"/>
                <a:gd name="T88" fmla="*/ 42 w 166"/>
                <a:gd name="T89" fmla="*/ 0 h 141"/>
                <a:gd name="T90" fmla="*/ 42 w 166"/>
                <a:gd name="T91" fmla="*/ 0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6"/>
                <a:gd name="T139" fmla="*/ 0 h 141"/>
                <a:gd name="T140" fmla="*/ 166 w 166"/>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6" h="141">
                  <a:moveTo>
                    <a:pt x="42" y="0"/>
                  </a:moveTo>
                  <a:lnTo>
                    <a:pt x="52" y="4"/>
                  </a:lnTo>
                  <a:lnTo>
                    <a:pt x="63" y="14"/>
                  </a:lnTo>
                  <a:lnTo>
                    <a:pt x="69" y="23"/>
                  </a:lnTo>
                  <a:lnTo>
                    <a:pt x="75" y="33"/>
                  </a:lnTo>
                  <a:lnTo>
                    <a:pt x="84" y="27"/>
                  </a:lnTo>
                  <a:lnTo>
                    <a:pt x="94" y="27"/>
                  </a:lnTo>
                  <a:lnTo>
                    <a:pt x="105" y="29"/>
                  </a:lnTo>
                  <a:lnTo>
                    <a:pt x="116" y="38"/>
                  </a:lnTo>
                  <a:lnTo>
                    <a:pt x="130" y="42"/>
                  </a:lnTo>
                  <a:lnTo>
                    <a:pt x="141" y="50"/>
                  </a:lnTo>
                  <a:lnTo>
                    <a:pt x="152" y="56"/>
                  </a:lnTo>
                  <a:lnTo>
                    <a:pt x="166" y="59"/>
                  </a:lnTo>
                  <a:lnTo>
                    <a:pt x="162" y="71"/>
                  </a:lnTo>
                  <a:lnTo>
                    <a:pt x="154" y="84"/>
                  </a:lnTo>
                  <a:lnTo>
                    <a:pt x="143" y="95"/>
                  </a:lnTo>
                  <a:lnTo>
                    <a:pt x="130" y="101"/>
                  </a:lnTo>
                  <a:lnTo>
                    <a:pt x="130" y="109"/>
                  </a:lnTo>
                  <a:lnTo>
                    <a:pt x="130" y="120"/>
                  </a:lnTo>
                  <a:lnTo>
                    <a:pt x="130" y="130"/>
                  </a:lnTo>
                  <a:lnTo>
                    <a:pt x="130" y="141"/>
                  </a:lnTo>
                  <a:lnTo>
                    <a:pt x="122" y="137"/>
                  </a:lnTo>
                  <a:lnTo>
                    <a:pt x="116" y="135"/>
                  </a:lnTo>
                  <a:lnTo>
                    <a:pt x="107" y="132"/>
                  </a:lnTo>
                  <a:lnTo>
                    <a:pt x="101" y="130"/>
                  </a:lnTo>
                  <a:lnTo>
                    <a:pt x="94" y="124"/>
                  </a:lnTo>
                  <a:lnTo>
                    <a:pt x="86" y="120"/>
                  </a:lnTo>
                  <a:lnTo>
                    <a:pt x="76" y="116"/>
                  </a:lnTo>
                  <a:lnTo>
                    <a:pt x="71" y="113"/>
                  </a:lnTo>
                  <a:lnTo>
                    <a:pt x="63" y="105"/>
                  </a:lnTo>
                  <a:lnTo>
                    <a:pt x="54" y="101"/>
                  </a:lnTo>
                  <a:lnTo>
                    <a:pt x="46" y="94"/>
                  </a:lnTo>
                  <a:lnTo>
                    <a:pt x="40" y="88"/>
                  </a:lnTo>
                  <a:lnTo>
                    <a:pt x="27" y="76"/>
                  </a:lnTo>
                  <a:lnTo>
                    <a:pt x="16" y="65"/>
                  </a:lnTo>
                  <a:lnTo>
                    <a:pt x="8" y="54"/>
                  </a:lnTo>
                  <a:lnTo>
                    <a:pt x="4" y="44"/>
                  </a:lnTo>
                  <a:lnTo>
                    <a:pt x="0" y="35"/>
                  </a:lnTo>
                  <a:lnTo>
                    <a:pt x="2" y="27"/>
                  </a:lnTo>
                  <a:lnTo>
                    <a:pt x="6" y="18"/>
                  </a:lnTo>
                  <a:lnTo>
                    <a:pt x="14" y="12"/>
                  </a:lnTo>
                  <a:lnTo>
                    <a:pt x="19" y="6"/>
                  </a:lnTo>
                  <a:lnTo>
                    <a:pt x="25" y="4"/>
                  </a:lnTo>
                  <a:lnTo>
                    <a:pt x="31" y="2"/>
                  </a:lnTo>
                  <a:lnTo>
                    <a:pt x="42" y="0"/>
                  </a:lnTo>
                  <a:close/>
                </a:path>
              </a:pathLst>
            </a:custGeom>
            <a:solidFill>
              <a:srgbClr val="E6E6FF"/>
            </a:solidFill>
            <a:ln w="9525">
              <a:noFill/>
              <a:round/>
              <a:headEnd/>
              <a:tailEnd/>
            </a:ln>
          </p:spPr>
          <p:txBody>
            <a:bodyPr/>
            <a:lstStyle/>
            <a:p>
              <a:endParaRPr lang="fa-IR"/>
            </a:p>
          </p:txBody>
        </p:sp>
        <p:sp>
          <p:nvSpPr>
            <p:cNvPr id="21594" name="Freeform 84"/>
            <p:cNvSpPr>
              <a:spLocks/>
            </p:cNvSpPr>
            <p:nvPr/>
          </p:nvSpPr>
          <p:spPr bwMode="auto">
            <a:xfrm>
              <a:off x="4080" y="2584"/>
              <a:ext cx="200" cy="228"/>
            </a:xfrm>
            <a:custGeom>
              <a:avLst/>
              <a:gdLst>
                <a:gd name="T0" fmla="*/ 137 w 399"/>
                <a:gd name="T1" fmla="*/ 4 h 456"/>
                <a:gd name="T2" fmla="*/ 175 w 399"/>
                <a:gd name="T3" fmla="*/ 23 h 456"/>
                <a:gd name="T4" fmla="*/ 207 w 399"/>
                <a:gd name="T5" fmla="*/ 53 h 456"/>
                <a:gd name="T6" fmla="*/ 237 w 399"/>
                <a:gd name="T7" fmla="*/ 88 h 456"/>
                <a:gd name="T8" fmla="*/ 268 w 399"/>
                <a:gd name="T9" fmla="*/ 118 h 456"/>
                <a:gd name="T10" fmla="*/ 291 w 399"/>
                <a:gd name="T11" fmla="*/ 127 h 456"/>
                <a:gd name="T12" fmla="*/ 325 w 399"/>
                <a:gd name="T13" fmla="*/ 103 h 456"/>
                <a:gd name="T14" fmla="*/ 367 w 399"/>
                <a:gd name="T15" fmla="*/ 118 h 456"/>
                <a:gd name="T16" fmla="*/ 393 w 399"/>
                <a:gd name="T17" fmla="*/ 165 h 456"/>
                <a:gd name="T18" fmla="*/ 397 w 399"/>
                <a:gd name="T19" fmla="*/ 224 h 456"/>
                <a:gd name="T20" fmla="*/ 386 w 399"/>
                <a:gd name="T21" fmla="*/ 274 h 456"/>
                <a:gd name="T22" fmla="*/ 357 w 399"/>
                <a:gd name="T23" fmla="*/ 280 h 456"/>
                <a:gd name="T24" fmla="*/ 330 w 399"/>
                <a:gd name="T25" fmla="*/ 243 h 456"/>
                <a:gd name="T26" fmla="*/ 304 w 399"/>
                <a:gd name="T27" fmla="*/ 209 h 456"/>
                <a:gd name="T28" fmla="*/ 275 w 399"/>
                <a:gd name="T29" fmla="*/ 177 h 456"/>
                <a:gd name="T30" fmla="*/ 243 w 399"/>
                <a:gd name="T31" fmla="*/ 148 h 456"/>
                <a:gd name="T32" fmla="*/ 207 w 399"/>
                <a:gd name="T33" fmla="*/ 127 h 456"/>
                <a:gd name="T34" fmla="*/ 224 w 399"/>
                <a:gd name="T35" fmla="*/ 188 h 456"/>
                <a:gd name="T36" fmla="*/ 249 w 399"/>
                <a:gd name="T37" fmla="*/ 245 h 456"/>
                <a:gd name="T38" fmla="*/ 281 w 399"/>
                <a:gd name="T39" fmla="*/ 300 h 456"/>
                <a:gd name="T40" fmla="*/ 317 w 399"/>
                <a:gd name="T41" fmla="*/ 357 h 456"/>
                <a:gd name="T42" fmla="*/ 357 w 399"/>
                <a:gd name="T43" fmla="*/ 411 h 456"/>
                <a:gd name="T44" fmla="*/ 370 w 399"/>
                <a:gd name="T45" fmla="*/ 434 h 456"/>
                <a:gd name="T46" fmla="*/ 346 w 399"/>
                <a:gd name="T47" fmla="*/ 443 h 456"/>
                <a:gd name="T48" fmla="*/ 321 w 399"/>
                <a:gd name="T49" fmla="*/ 453 h 456"/>
                <a:gd name="T50" fmla="*/ 298 w 399"/>
                <a:gd name="T51" fmla="*/ 456 h 456"/>
                <a:gd name="T52" fmla="*/ 273 w 399"/>
                <a:gd name="T53" fmla="*/ 453 h 456"/>
                <a:gd name="T54" fmla="*/ 249 w 399"/>
                <a:gd name="T55" fmla="*/ 439 h 456"/>
                <a:gd name="T56" fmla="*/ 209 w 399"/>
                <a:gd name="T57" fmla="*/ 424 h 456"/>
                <a:gd name="T58" fmla="*/ 180 w 399"/>
                <a:gd name="T59" fmla="*/ 394 h 456"/>
                <a:gd name="T60" fmla="*/ 169 w 399"/>
                <a:gd name="T61" fmla="*/ 357 h 456"/>
                <a:gd name="T62" fmla="*/ 154 w 399"/>
                <a:gd name="T63" fmla="*/ 319 h 456"/>
                <a:gd name="T64" fmla="*/ 127 w 399"/>
                <a:gd name="T65" fmla="*/ 295 h 456"/>
                <a:gd name="T66" fmla="*/ 91 w 399"/>
                <a:gd name="T67" fmla="*/ 278 h 456"/>
                <a:gd name="T68" fmla="*/ 85 w 399"/>
                <a:gd name="T69" fmla="*/ 245 h 456"/>
                <a:gd name="T70" fmla="*/ 81 w 399"/>
                <a:gd name="T71" fmla="*/ 211 h 456"/>
                <a:gd name="T72" fmla="*/ 83 w 399"/>
                <a:gd name="T73" fmla="*/ 175 h 456"/>
                <a:gd name="T74" fmla="*/ 85 w 399"/>
                <a:gd name="T75" fmla="*/ 141 h 456"/>
                <a:gd name="T76" fmla="*/ 87 w 399"/>
                <a:gd name="T77" fmla="*/ 107 h 456"/>
                <a:gd name="T78" fmla="*/ 62 w 399"/>
                <a:gd name="T79" fmla="*/ 129 h 456"/>
                <a:gd name="T80" fmla="*/ 40 w 399"/>
                <a:gd name="T81" fmla="*/ 160 h 456"/>
                <a:gd name="T82" fmla="*/ 11 w 399"/>
                <a:gd name="T83" fmla="*/ 183 h 456"/>
                <a:gd name="T84" fmla="*/ 0 w 399"/>
                <a:gd name="T85" fmla="*/ 167 h 456"/>
                <a:gd name="T86" fmla="*/ 7 w 399"/>
                <a:gd name="T87" fmla="*/ 126 h 456"/>
                <a:gd name="T88" fmla="*/ 21 w 399"/>
                <a:gd name="T89" fmla="*/ 99 h 456"/>
                <a:gd name="T90" fmla="*/ 36 w 399"/>
                <a:gd name="T91" fmla="*/ 72 h 456"/>
                <a:gd name="T92" fmla="*/ 59 w 399"/>
                <a:gd name="T93" fmla="*/ 48 h 456"/>
                <a:gd name="T94" fmla="*/ 81 w 399"/>
                <a:gd name="T95" fmla="*/ 23 h 456"/>
                <a:gd name="T96" fmla="*/ 106 w 399"/>
                <a:gd name="T97" fmla="*/ 0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9"/>
                <a:gd name="T148" fmla="*/ 0 h 456"/>
                <a:gd name="T149" fmla="*/ 399 w 399"/>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9" h="456">
                  <a:moveTo>
                    <a:pt x="106" y="0"/>
                  </a:moveTo>
                  <a:lnTo>
                    <a:pt x="121" y="0"/>
                  </a:lnTo>
                  <a:lnTo>
                    <a:pt x="137" y="4"/>
                  </a:lnTo>
                  <a:lnTo>
                    <a:pt x="150" y="8"/>
                  </a:lnTo>
                  <a:lnTo>
                    <a:pt x="163" y="15"/>
                  </a:lnTo>
                  <a:lnTo>
                    <a:pt x="175" y="23"/>
                  </a:lnTo>
                  <a:lnTo>
                    <a:pt x="186" y="32"/>
                  </a:lnTo>
                  <a:lnTo>
                    <a:pt x="197" y="42"/>
                  </a:lnTo>
                  <a:lnTo>
                    <a:pt x="207" y="53"/>
                  </a:lnTo>
                  <a:lnTo>
                    <a:pt x="216" y="65"/>
                  </a:lnTo>
                  <a:lnTo>
                    <a:pt x="228" y="76"/>
                  </a:lnTo>
                  <a:lnTo>
                    <a:pt x="237" y="88"/>
                  </a:lnTo>
                  <a:lnTo>
                    <a:pt x="247" y="99"/>
                  </a:lnTo>
                  <a:lnTo>
                    <a:pt x="256" y="108"/>
                  </a:lnTo>
                  <a:lnTo>
                    <a:pt x="268" y="118"/>
                  </a:lnTo>
                  <a:lnTo>
                    <a:pt x="279" y="126"/>
                  </a:lnTo>
                  <a:lnTo>
                    <a:pt x="292" y="135"/>
                  </a:lnTo>
                  <a:lnTo>
                    <a:pt x="291" y="127"/>
                  </a:lnTo>
                  <a:lnTo>
                    <a:pt x="289" y="124"/>
                  </a:lnTo>
                  <a:lnTo>
                    <a:pt x="308" y="108"/>
                  </a:lnTo>
                  <a:lnTo>
                    <a:pt x="325" y="103"/>
                  </a:lnTo>
                  <a:lnTo>
                    <a:pt x="340" y="103"/>
                  </a:lnTo>
                  <a:lnTo>
                    <a:pt x="355" y="108"/>
                  </a:lnTo>
                  <a:lnTo>
                    <a:pt x="367" y="118"/>
                  </a:lnTo>
                  <a:lnTo>
                    <a:pt x="378" y="131"/>
                  </a:lnTo>
                  <a:lnTo>
                    <a:pt x="386" y="146"/>
                  </a:lnTo>
                  <a:lnTo>
                    <a:pt x="393" y="165"/>
                  </a:lnTo>
                  <a:lnTo>
                    <a:pt x="397" y="184"/>
                  </a:lnTo>
                  <a:lnTo>
                    <a:pt x="399" y="205"/>
                  </a:lnTo>
                  <a:lnTo>
                    <a:pt x="397" y="224"/>
                  </a:lnTo>
                  <a:lnTo>
                    <a:pt x="397" y="243"/>
                  </a:lnTo>
                  <a:lnTo>
                    <a:pt x="391" y="261"/>
                  </a:lnTo>
                  <a:lnTo>
                    <a:pt x="386" y="274"/>
                  </a:lnTo>
                  <a:lnTo>
                    <a:pt x="376" y="285"/>
                  </a:lnTo>
                  <a:lnTo>
                    <a:pt x="367" y="293"/>
                  </a:lnTo>
                  <a:lnTo>
                    <a:pt x="357" y="280"/>
                  </a:lnTo>
                  <a:lnTo>
                    <a:pt x="348" y="268"/>
                  </a:lnTo>
                  <a:lnTo>
                    <a:pt x="340" y="255"/>
                  </a:lnTo>
                  <a:lnTo>
                    <a:pt x="330" y="243"/>
                  </a:lnTo>
                  <a:lnTo>
                    <a:pt x="321" y="232"/>
                  </a:lnTo>
                  <a:lnTo>
                    <a:pt x="313" y="219"/>
                  </a:lnTo>
                  <a:lnTo>
                    <a:pt x="304" y="209"/>
                  </a:lnTo>
                  <a:lnTo>
                    <a:pt x="296" y="198"/>
                  </a:lnTo>
                  <a:lnTo>
                    <a:pt x="285" y="186"/>
                  </a:lnTo>
                  <a:lnTo>
                    <a:pt x="275" y="177"/>
                  </a:lnTo>
                  <a:lnTo>
                    <a:pt x="264" y="165"/>
                  </a:lnTo>
                  <a:lnTo>
                    <a:pt x="254" y="158"/>
                  </a:lnTo>
                  <a:lnTo>
                    <a:pt x="243" y="148"/>
                  </a:lnTo>
                  <a:lnTo>
                    <a:pt x="232" y="141"/>
                  </a:lnTo>
                  <a:lnTo>
                    <a:pt x="218" y="133"/>
                  </a:lnTo>
                  <a:lnTo>
                    <a:pt x="207" y="127"/>
                  </a:lnTo>
                  <a:lnTo>
                    <a:pt x="211" y="148"/>
                  </a:lnTo>
                  <a:lnTo>
                    <a:pt x="218" y="167"/>
                  </a:lnTo>
                  <a:lnTo>
                    <a:pt x="224" y="188"/>
                  </a:lnTo>
                  <a:lnTo>
                    <a:pt x="232" y="207"/>
                  </a:lnTo>
                  <a:lnTo>
                    <a:pt x="241" y="226"/>
                  </a:lnTo>
                  <a:lnTo>
                    <a:pt x="249" y="245"/>
                  </a:lnTo>
                  <a:lnTo>
                    <a:pt x="258" y="264"/>
                  </a:lnTo>
                  <a:lnTo>
                    <a:pt x="270" y="283"/>
                  </a:lnTo>
                  <a:lnTo>
                    <a:pt x="281" y="300"/>
                  </a:lnTo>
                  <a:lnTo>
                    <a:pt x="292" y="319"/>
                  </a:lnTo>
                  <a:lnTo>
                    <a:pt x="304" y="337"/>
                  </a:lnTo>
                  <a:lnTo>
                    <a:pt x="317" y="357"/>
                  </a:lnTo>
                  <a:lnTo>
                    <a:pt x="330" y="375"/>
                  </a:lnTo>
                  <a:lnTo>
                    <a:pt x="344" y="394"/>
                  </a:lnTo>
                  <a:lnTo>
                    <a:pt x="357" y="411"/>
                  </a:lnTo>
                  <a:lnTo>
                    <a:pt x="374" y="430"/>
                  </a:lnTo>
                  <a:lnTo>
                    <a:pt x="370" y="432"/>
                  </a:lnTo>
                  <a:lnTo>
                    <a:pt x="370" y="434"/>
                  </a:lnTo>
                  <a:lnTo>
                    <a:pt x="361" y="435"/>
                  </a:lnTo>
                  <a:lnTo>
                    <a:pt x="353" y="439"/>
                  </a:lnTo>
                  <a:lnTo>
                    <a:pt x="346" y="443"/>
                  </a:lnTo>
                  <a:lnTo>
                    <a:pt x="338" y="447"/>
                  </a:lnTo>
                  <a:lnTo>
                    <a:pt x="330" y="451"/>
                  </a:lnTo>
                  <a:lnTo>
                    <a:pt x="321" y="453"/>
                  </a:lnTo>
                  <a:lnTo>
                    <a:pt x="313" y="454"/>
                  </a:lnTo>
                  <a:lnTo>
                    <a:pt x="308" y="456"/>
                  </a:lnTo>
                  <a:lnTo>
                    <a:pt x="298" y="456"/>
                  </a:lnTo>
                  <a:lnTo>
                    <a:pt x="291" y="456"/>
                  </a:lnTo>
                  <a:lnTo>
                    <a:pt x="281" y="454"/>
                  </a:lnTo>
                  <a:lnTo>
                    <a:pt x="273" y="453"/>
                  </a:lnTo>
                  <a:lnTo>
                    <a:pt x="264" y="449"/>
                  </a:lnTo>
                  <a:lnTo>
                    <a:pt x="256" y="445"/>
                  </a:lnTo>
                  <a:lnTo>
                    <a:pt x="249" y="439"/>
                  </a:lnTo>
                  <a:lnTo>
                    <a:pt x="241" y="434"/>
                  </a:lnTo>
                  <a:lnTo>
                    <a:pt x="222" y="430"/>
                  </a:lnTo>
                  <a:lnTo>
                    <a:pt x="209" y="424"/>
                  </a:lnTo>
                  <a:lnTo>
                    <a:pt x="197" y="416"/>
                  </a:lnTo>
                  <a:lnTo>
                    <a:pt x="188" y="407"/>
                  </a:lnTo>
                  <a:lnTo>
                    <a:pt x="180" y="394"/>
                  </a:lnTo>
                  <a:lnTo>
                    <a:pt x="176" y="384"/>
                  </a:lnTo>
                  <a:lnTo>
                    <a:pt x="173" y="371"/>
                  </a:lnTo>
                  <a:lnTo>
                    <a:pt x="169" y="357"/>
                  </a:lnTo>
                  <a:lnTo>
                    <a:pt x="163" y="344"/>
                  </a:lnTo>
                  <a:lnTo>
                    <a:pt x="159" y="331"/>
                  </a:lnTo>
                  <a:lnTo>
                    <a:pt x="154" y="319"/>
                  </a:lnTo>
                  <a:lnTo>
                    <a:pt x="148" y="310"/>
                  </a:lnTo>
                  <a:lnTo>
                    <a:pt x="138" y="300"/>
                  </a:lnTo>
                  <a:lnTo>
                    <a:pt x="127" y="295"/>
                  </a:lnTo>
                  <a:lnTo>
                    <a:pt x="112" y="291"/>
                  </a:lnTo>
                  <a:lnTo>
                    <a:pt x="97" y="291"/>
                  </a:lnTo>
                  <a:lnTo>
                    <a:pt x="91" y="278"/>
                  </a:lnTo>
                  <a:lnTo>
                    <a:pt x="89" y="268"/>
                  </a:lnTo>
                  <a:lnTo>
                    <a:pt x="85" y="255"/>
                  </a:lnTo>
                  <a:lnTo>
                    <a:pt x="85" y="245"/>
                  </a:lnTo>
                  <a:lnTo>
                    <a:pt x="81" y="234"/>
                  </a:lnTo>
                  <a:lnTo>
                    <a:pt x="81" y="223"/>
                  </a:lnTo>
                  <a:lnTo>
                    <a:pt x="81" y="211"/>
                  </a:lnTo>
                  <a:lnTo>
                    <a:pt x="83" y="200"/>
                  </a:lnTo>
                  <a:lnTo>
                    <a:pt x="83" y="188"/>
                  </a:lnTo>
                  <a:lnTo>
                    <a:pt x="83" y="175"/>
                  </a:lnTo>
                  <a:lnTo>
                    <a:pt x="83" y="164"/>
                  </a:lnTo>
                  <a:lnTo>
                    <a:pt x="85" y="152"/>
                  </a:lnTo>
                  <a:lnTo>
                    <a:pt x="85" y="141"/>
                  </a:lnTo>
                  <a:lnTo>
                    <a:pt x="85" y="129"/>
                  </a:lnTo>
                  <a:lnTo>
                    <a:pt x="85" y="118"/>
                  </a:lnTo>
                  <a:lnTo>
                    <a:pt x="87" y="107"/>
                  </a:lnTo>
                  <a:lnTo>
                    <a:pt x="79" y="114"/>
                  </a:lnTo>
                  <a:lnTo>
                    <a:pt x="72" y="122"/>
                  </a:lnTo>
                  <a:lnTo>
                    <a:pt x="62" y="129"/>
                  </a:lnTo>
                  <a:lnTo>
                    <a:pt x="57" y="141"/>
                  </a:lnTo>
                  <a:lnTo>
                    <a:pt x="47" y="150"/>
                  </a:lnTo>
                  <a:lnTo>
                    <a:pt x="40" y="160"/>
                  </a:lnTo>
                  <a:lnTo>
                    <a:pt x="32" y="167"/>
                  </a:lnTo>
                  <a:lnTo>
                    <a:pt x="24" y="175"/>
                  </a:lnTo>
                  <a:lnTo>
                    <a:pt x="11" y="183"/>
                  </a:lnTo>
                  <a:lnTo>
                    <a:pt x="3" y="183"/>
                  </a:lnTo>
                  <a:lnTo>
                    <a:pt x="0" y="175"/>
                  </a:lnTo>
                  <a:lnTo>
                    <a:pt x="0" y="167"/>
                  </a:lnTo>
                  <a:lnTo>
                    <a:pt x="0" y="154"/>
                  </a:lnTo>
                  <a:lnTo>
                    <a:pt x="5" y="137"/>
                  </a:lnTo>
                  <a:lnTo>
                    <a:pt x="7" y="126"/>
                  </a:lnTo>
                  <a:lnTo>
                    <a:pt x="11" y="116"/>
                  </a:lnTo>
                  <a:lnTo>
                    <a:pt x="15" y="107"/>
                  </a:lnTo>
                  <a:lnTo>
                    <a:pt x="21" y="99"/>
                  </a:lnTo>
                  <a:lnTo>
                    <a:pt x="24" y="89"/>
                  </a:lnTo>
                  <a:lnTo>
                    <a:pt x="32" y="80"/>
                  </a:lnTo>
                  <a:lnTo>
                    <a:pt x="36" y="72"/>
                  </a:lnTo>
                  <a:lnTo>
                    <a:pt x="45" y="63"/>
                  </a:lnTo>
                  <a:lnTo>
                    <a:pt x="51" y="55"/>
                  </a:lnTo>
                  <a:lnTo>
                    <a:pt x="59" y="48"/>
                  </a:lnTo>
                  <a:lnTo>
                    <a:pt x="66" y="40"/>
                  </a:lnTo>
                  <a:lnTo>
                    <a:pt x="74" y="30"/>
                  </a:lnTo>
                  <a:lnTo>
                    <a:pt x="81" y="23"/>
                  </a:lnTo>
                  <a:lnTo>
                    <a:pt x="89" y="15"/>
                  </a:lnTo>
                  <a:lnTo>
                    <a:pt x="98" y="8"/>
                  </a:lnTo>
                  <a:lnTo>
                    <a:pt x="106" y="0"/>
                  </a:lnTo>
                  <a:close/>
                </a:path>
              </a:pathLst>
            </a:custGeom>
            <a:solidFill>
              <a:srgbClr val="E6E6FF"/>
            </a:solidFill>
            <a:ln w="9525">
              <a:noFill/>
              <a:round/>
              <a:headEnd/>
              <a:tailEnd/>
            </a:ln>
          </p:spPr>
          <p:txBody>
            <a:bodyPr/>
            <a:lstStyle/>
            <a:p>
              <a:endParaRPr lang="fa-IR"/>
            </a:p>
          </p:txBody>
        </p:sp>
        <p:sp>
          <p:nvSpPr>
            <p:cNvPr id="21595" name="Freeform 85"/>
            <p:cNvSpPr>
              <a:spLocks/>
            </p:cNvSpPr>
            <p:nvPr/>
          </p:nvSpPr>
          <p:spPr bwMode="auto">
            <a:xfrm>
              <a:off x="4096" y="2588"/>
              <a:ext cx="567" cy="302"/>
            </a:xfrm>
            <a:custGeom>
              <a:avLst/>
              <a:gdLst>
                <a:gd name="T0" fmla="*/ 875 w 1133"/>
                <a:gd name="T1" fmla="*/ 32 h 604"/>
                <a:gd name="T2" fmla="*/ 975 w 1133"/>
                <a:gd name="T3" fmla="*/ 78 h 604"/>
                <a:gd name="T4" fmla="*/ 1084 w 1133"/>
                <a:gd name="T5" fmla="*/ 112 h 604"/>
                <a:gd name="T6" fmla="*/ 1124 w 1133"/>
                <a:gd name="T7" fmla="*/ 144 h 604"/>
                <a:gd name="T8" fmla="*/ 1110 w 1133"/>
                <a:gd name="T9" fmla="*/ 184 h 604"/>
                <a:gd name="T10" fmla="*/ 1044 w 1133"/>
                <a:gd name="T11" fmla="*/ 190 h 604"/>
                <a:gd name="T12" fmla="*/ 977 w 1133"/>
                <a:gd name="T13" fmla="*/ 237 h 604"/>
                <a:gd name="T14" fmla="*/ 918 w 1133"/>
                <a:gd name="T15" fmla="*/ 296 h 604"/>
                <a:gd name="T16" fmla="*/ 869 w 1133"/>
                <a:gd name="T17" fmla="*/ 348 h 604"/>
                <a:gd name="T18" fmla="*/ 816 w 1133"/>
                <a:gd name="T19" fmla="*/ 380 h 604"/>
                <a:gd name="T20" fmla="*/ 757 w 1133"/>
                <a:gd name="T21" fmla="*/ 408 h 604"/>
                <a:gd name="T22" fmla="*/ 675 w 1133"/>
                <a:gd name="T23" fmla="*/ 458 h 604"/>
                <a:gd name="T24" fmla="*/ 580 w 1133"/>
                <a:gd name="T25" fmla="*/ 521 h 604"/>
                <a:gd name="T26" fmla="*/ 485 w 1133"/>
                <a:gd name="T27" fmla="*/ 576 h 604"/>
                <a:gd name="T28" fmla="*/ 375 w 1133"/>
                <a:gd name="T29" fmla="*/ 589 h 604"/>
                <a:gd name="T30" fmla="*/ 240 w 1133"/>
                <a:gd name="T31" fmla="*/ 557 h 604"/>
                <a:gd name="T32" fmla="*/ 106 w 1133"/>
                <a:gd name="T33" fmla="*/ 522 h 604"/>
                <a:gd name="T34" fmla="*/ 6 w 1133"/>
                <a:gd name="T35" fmla="*/ 479 h 604"/>
                <a:gd name="T36" fmla="*/ 66 w 1133"/>
                <a:gd name="T37" fmla="*/ 465 h 604"/>
                <a:gd name="T38" fmla="*/ 144 w 1133"/>
                <a:gd name="T39" fmla="*/ 484 h 604"/>
                <a:gd name="T40" fmla="*/ 221 w 1133"/>
                <a:gd name="T41" fmla="*/ 498 h 604"/>
                <a:gd name="T42" fmla="*/ 319 w 1133"/>
                <a:gd name="T43" fmla="*/ 526 h 604"/>
                <a:gd name="T44" fmla="*/ 426 w 1133"/>
                <a:gd name="T45" fmla="*/ 545 h 604"/>
                <a:gd name="T46" fmla="*/ 506 w 1133"/>
                <a:gd name="T47" fmla="*/ 496 h 604"/>
                <a:gd name="T48" fmla="*/ 527 w 1133"/>
                <a:gd name="T49" fmla="*/ 431 h 604"/>
                <a:gd name="T50" fmla="*/ 471 w 1133"/>
                <a:gd name="T51" fmla="*/ 403 h 604"/>
                <a:gd name="T52" fmla="*/ 418 w 1133"/>
                <a:gd name="T53" fmla="*/ 378 h 604"/>
                <a:gd name="T54" fmla="*/ 380 w 1133"/>
                <a:gd name="T55" fmla="*/ 346 h 604"/>
                <a:gd name="T56" fmla="*/ 435 w 1133"/>
                <a:gd name="T57" fmla="*/ 291 h 604"/>
                <a:gd name="T58" fmla="*/ 508 w 1133"/>
                <a:gd name="T59" fmla="*/ 243 h 604"/>
                <a:gd name="T60" fmla="*/ 584 w 1133"/>
                <a:gd name="T61" fmla="*/ 245 h 604"/>
                <a:gd name="T62" fmla="*/ 662 w 1133"/>
                <a:gd name="T63" fmla="*/ 287 h 604"/>
                <a:gd name="T64" fmla="*/ 751 w 1133"/>
                <a:gd name="T65" fmla="*/ 332 h 604"/>
                <a:gd name="T66" fmla="*/ 829 w 1133"/>
                <a:gd name="T67" fmla="*/ 338 h 604"/>
                <a:gd name="T68" fmla="*/ 878 w 1133"/>
                <a:gd name="T69" fmla="*/ 283 h 604"/>
                <a:gd name="T70" fmla="*/ 909 w 1133"/>
                <a:gd name="T71" fmla="*/ 237 h 604"/>
                <a:gd name="T72" fmla="*/ 935 w 1133"/>
                <a:gd name="T73" fmla="*/ 192 h 604"/>
                <a:gd name="T74" fmla="*/ 941 w 1133"/>
                <a:gd name="T75" fmla="*/ 163 h 604"/>
                <a:gd name="T76" fmla="*/ 875 w 1133"/>
                <a:gd name="T77" fmla="*/ 199 h 604"/>
                <a:gd name="T78" fmla="*/ 846 w 1133"/>
                <a:gd name="T79" fmla="*/ 199 h 604"/>
                <a:gd name="T80" fmla="*/ 869 w 1133"/>
                <a:gd name="T81" fmla="*/ 154 h 604"/>
                <a:gd name="T82" fmla="*/ 899 w 1133"/>
                <a:gd name="T83" fmla="*/ 106 h 604"/>
                <a:gd name="T84" fmla="*/ 856 w 1133"/>
                <a:gd name="T85" fmla="*/ 121 h 604"/>
                <a:gd name="T86" fmla="*/ 812 w 1133"/>
                <a:gd name="T87" fmla="*/ 144 h 604"/>
                <a:gd name="T88" fmla="*/ 781 w 1133"/>
                <a:gd name="T89" fmla="*/ 140 h 604"/>
                <a:gd name="T90" fmla="*/ 802 w 1133"/>
                <a:gd name="T91" fmla="*/ 93 h 604"/>
                <a:gd name="T92" fmla="*/ 819 w 1133"/>
                <a:gd name="T93" fmla="*/ 55 h 604"/>
                <a:gd name="T94" fmla="*/ 776 w 1133"/>
                <a:gd name="T95" fmla="*/ 70 h 604"/>
                <a:gd name="T96" fmla="*/ 728 w 1133"/>
                <a:gd name="T97" fmla="*/ 80 h 604"/>
                <a:gd name="T98" fmla="*/ 724 w 1133"/>
                <a:gd name="T99" fmla="*/ 53 h 604"/>
                <a:gd name="T100" fmla="*/ 766 w 1133"/>
                <a:gd name="T101" fmla="*/ 15 h 604"/>
                <a:gd name="T102" fmla="*/ 793 w 1133"/>
                <a:gd name="T103" fmla="*/ 0 h 6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3"/>
                <a:gd name="T157" fmla="*/ 0 h 604"/>
                <a:gd name="T158" fmla="*/ 1133 w 1133"/>
                <a:gd name="T159" fmla="*/ 604 h 6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3" h="604">
                  <a:moveTo>
                    <a:pt x="793" y="0"/>
                  </a:moveTo>
                  <a:lnTo>
                    <a:pt x="814" y="5"/>
                  </a:lnTo>
                  <a:lnTo>
                    <a:pt x="833" y="15"/>
                  </a:lnTo>
                  <a:lnTo>
                    <a:pt x="854" y="22"/>
                  </a:lnTo>
                  <a:lnTo>
                    <a:pt x="875" y="32"/>
                  </a:lnTo>
                  <a:lnTo>
                    <a:pt x="894" y="42"/>
                  </a:lnTo>
                  <a:lnTo>
                    <a:pt x="914" y="51"/>
                  </a:lnTo>
                  <a:lnTo>
                    <a:pt x="934" y="61"/>
                  </a:lnTo>
                  <a:lnTo>
                    <a:pt x="954" y="72"/>
                  </a:lnTo>
                  <a:lnTo>
                    <a:pt x="975" y="78"/>
                  </a:lnTo>
                  <a:lnTo>
                    <a:pt x="994" y="85"/>
                  </a:lnTo>
                  <a:lnTo>
                    <a:pt x="1017" y="93"/>
                  </a:lnTo>
                  <a:lnTo>
                    <a:pt x="1038" y="100"/>
                  </a:lnTo>
                  <a:lnTo>
                    <a:pt x="1061" y="106"/>
                  </a:lnTo>
                  <a:lnTo>
                    <a:pt x="1084" y="112"/>
                  </a:lnTo>
                  <a:lnTo>
                    <a:pt x="1107" y="116"/>
                  </a:lnTo>
                  <a:lnTo>
                    <a:pt x="1133" y="119"/>
                  </a:lnTo>
                  <a:lnTo>
                    <a:pt x="1131" y="127"/>
                  </a:lnTo>
                  <a:lnTo>
                    <a:pt x="1127" y="135"/>
                  </a:lnTo>
                  <a:lnTo>
                    <a:pt x="1124" y="144"/>
                  </a:lnTo>
                  <a:lnTo>
                    <a:pt x="1122" y="152"/>
                  </a:lnTo>
                  <a:lnTo>
                    <a:pt x="1118" y="157"/>
                  </a:lnTo>
                  <a:lnTo>
                    <a:pt x="1114" y="167"/>
                  </a:lnTo>
                  <a:lnTo>
                    <a:pt x="1110" y="175"/>
                  </a:lnTo>
                  <a:lnTo>
                    <a:pt x="1110" y="184"/>
                  </a:lnTo>
                  <a:lnTo>
                    <a:pt x="1097" y="180"/>
                  </a:lnTo>
                  <a:lnTo>
                    <a:pt x="1086" y="180"/>
                  </a:lnTo>
                  <a:lnTo>
                    <a:pt x="1072" y="180"/>
                  </a:lnTo>
                  <a:lnTo>
                    <a:pt x="1059" y="184"/>
                  </a:lnTo>
                  <a:lnTo>
                    <a:pt x="1044" y="190"/>
                  </a:lnTo>
                  <a:lnTo>
                    <a:pt x="1030" y="197"/>
                  </a:lnTo>
                  <a:lnTo>
                    <a:pt x="1017" y="205"/>
                  </a:lnTo>
                  <a:lnTo>
                    <a:pt x="1004" y="216"/>
                  </a:lnTo>
                  <a:lnTo>
                    <a:pt x="991" y="226"/>
                  </a:lnTo>
                  <a:lnTo>
                    <a:pt x="977" y="237"/>
                  </a:lnTo>
                  <a:lnTo>
                    <a:pt x="964" y="249"/>
                  </a:lnTo>
                  <a:lnTo>
                    <a:pt x="953" y="260"/>
                  </a:lnTo>
                  <a:lnTo>
                    <a:pt x="941" y="273"/>
                  </a:lnTo>
                  <a:lnTo>
                    <a:pt x="930" y="285"/>
                  </a:lnTo>
                  <a:lnTo>
                    <a:pt x="918" y="296"/>
                  </a:lnTo>
                  <a:lnTo>
                    <a:pt x="911" y="308"/>
                  </a:lnTo>
                  <a:lnTo>
                    <a:pt x="899" y="319"/>
                  </a:lnTo>
                  <a:lnTo>
                    <a:pt x="890" y="329"/>
                  </a:lnTo>
                  <a:lnTo>
                    <a:pt x="878" y="338"/>
                  </a:lnTo>
                  <a:lnTo>
                    <a:pt x="869" y="348"/>
                  </a:lnTo>
                  <a:lnTo>
                    <a:pt x="857" y="355"/>
                  </a:lnTo>
                  <a:lnTo>
                    <a:pt x="848" y="363"/>
                  </a:lnTo>
                  <a:lnTo>
                    <a:pt x="837" y="368"/>
                  </a:lnTo>
                  <a:lnTo>
                    <a:pt x="827" y="376"/>
                  </a:lnTo>
                  <a:lnTo>
                    <a:pt x="816" y="380"/>
                  </a:lnTo>
                  <a:lnTo>
                    <a:pt x="802" y="386"/>
                  </a:lnTo>
                  <a:lnTo>
                    <a:pt x="791" y="391"/>
                  </a:lnTo>
                  <a:lnTo>
                    <a:pt x="779" y="397"/>
                  </a:lnTo>
                  <a:lnTo>
                    <a:pt x="768" y="403"/>
                  </a:lnTo>
                  <a:lnTo>
                    <a:pt x="757" y="408"/>
                  </a:lnTo>
                  <a:lnTo>
                    <a:pt x="745" y="418"/>
                  </a:lnTo>
                  <a:lnTo>
                    <a:pt x="736" y="426"/>
                  </a:lnTo>
                  <a:lnTo>
                    <a:pt x="715" y="433"/>
                  </a:lnTo>
                  <a:lnTo>
                    <a:pt x="696" y="445"/>
                  </a:lnTo>
                  <a:lnTo>
                    <a:pt x="675" y="458"/>
                  </a:lnTo>
                  <a:lnTo>
                    <a:pt x="656" y="469"/>
                  </a:lnTo>
                  <a:lnTo>
                    <a:pt x="637" y="481"/>
                  </a:lnTo>
                  <a:lnTo>
                    <a:pt x="618" y="494"/>
                  </a:lnTo>
                  <a:lnTo>
                    <a:pt x="599" y="507"/>
                  </a:lnTo>
                  <a:lnTo>
                    <a:pt x="580" y="521"/>
                  </a:lnTo>
                  <a:lnTo>
                    <a:pt x="561" y="530"/>
                  </a:lnTo>
                  <a:lnTo>
                    <a:pt x="542" y="543"/>
                  </a:lnTo>
                  <a:lnTo>
                    <a:pt x="523" y="555"/>
                  </a:lnTo>
                  <a:lnTo>
                    <a:pt x="504" y="566"/>
                  </a:lnTo>
                  <a:lnTo>
                    <a:pt x="485" y="576"/>
                  </a:lnTo>
                  <a:lnTo>
                    <a:pt x="466" y="587"/>
                  </a:lnTo>
                  <a:lnTo>
                    <a:pt x="447" y="595"/>
                  </a:lnTo>
                  <a:lnTo>
                    <a:pt x="430" y="604"/>
                  </a:lnTo>
                  <a:lnTo>
                    <a:pt x="401" y="597"/>
                  </a:lnTo>
                  <a:lnTo>
                    <a:pt x="375" y="589"/>
                  </a:lnTo>
                  <a:lnTo>
                    <a:pt x="348" y="583"/>
                  </a:lnTo>
                  <a:lnTo>
                    <a:pt x="319" y="578"/>
                  </a:lnTo>
                  <a:lnTo>
                    <a:pt x="293" y="570"/>
                  </a:lnTo>
                  <a:lnTo>
                    <a:pt x="266" y="564"/>
                  </a:lnTo>
                  <a:lnTo>
                    <a:pt x="240" y="557"/>
                  </a:lnTo>
                  <a:lnTo>
                    <a:pt x="213" y="551"/>
                  </a:lnTo>
                  <a:lnTo>
                    <a:pt x="184" y="543"/>
                  </a:lnTo>
                  <a:lnTo>
                    <a:pt x="160" y="536"/>
                  </a:lnTo>
                  <a:lnTo>
                    <a:pt x="131" y="530"/>
                  </a:lnTo>
                  <a:lnTo>
                    <a:pt x="106" y="522"/>
                  </a:lnTo>
                  <a:lnTo>
                    <a:pt x="78" y="515"/>
                  </a:lnTo>
                  <a:lnTo>
                    <a:pt x="53" y="507"/>
                  </a:lnTo>
                  <a:lnTo>
                    <a:pt x="25" y="498"/>
                  </a:lnTo>
                  <a:lnTo>
                    <a:pt x="0" y="490"/>
                  </a:lnTo>
                  <a:lnTo>
                    <a:pt x="6" y="479"/>
                  </a:lnTo>
                  <a:lnTo>
                    <a:pt x="15" y="471"/>
                  </a:lnTo>
                  <a:lnTo>
                    <a:pt x="27" y="465"/>
                  </a:lnTo>
                  <a:lnTo>
                    <a:pt x="38" y="464"/>
                  </a:lnTo>
                  <a:lnTo>
                    <a:pt x="49" y="462"/>
                  </a:lnTo>
                  <a:lnTo>
                    <a:pt x="66" y="465"/>
                  </a:lnTo>
                  <a:lnTo>
                    <a:pt x="82" y="467"/>
                  </a:lnTo>
                  <a:lnTo>
                    <a:pt x="97" y="471"/>
                  </a:lnTo>
                  <a:lnTo>
                    <a:pt x="112" y="475"/>
                  </a:lnTo>
                  <a:lnTo>
                    <a:pt x="129" y="481"/>
                  </a:lnTo>
                  <a:lnTo>
                    <a:pt x="144" y="484"/>
                  </a:lnTo>
                  <a:lnTo>
                    <a:pt x="160" y="488"/>
                  </a:lnTo>
                  <a:lnTo>
                    <a:pt x="175" y="492"/>
                  </a:lnTo>
                  <a:lnTo>
                    <a:pt x="190" y="494"/>
                  </a:lnTo>
                  <a:lnTo>
                    <a:pt x="205" y="496"/>
                  </a:lnTo>
                  <a:lnTo>
                    <a:pt x="221" y="498"/>
                  </a:lnTo>
                  <a:lnTo>
                    <a:pt x="238" y="500"/>
                  </a:lnTo>
                  <a:lnTo>
                    <a:pt x="259" y="507"/>
                  </a:lnTo>
                  <a:lnTo>
                    <a:pt x="278" y="511"/>
                  </a:lnTo>
                  <a:lnTo>
                    <a:pt x="298" y="521"/>
                  </a:lnTo>
                  <a:lnTo>
                    <a:pt x="319" y="526"/>
                  </a:lnTo>
                  <a:lnTo>
                    <a:pt x="342" y="534"/>
                  </a:lnTo>
                  <a:lnTo>
                    <a:pt x="363" y="540"/>
                  </a:lnTo>
                  <a:lnTo>
                    <a:pt x="386" y="543"/>
                  </a:lnTo>
                  <a:lnTo>
                    <a:pt x="405" y="545"/>
                  </a:lnTo>
                  <a:lnTo>
                    <a:pt x="426" y="545"/>
                  </a:lnTo>
                  <a:lnTo>
                    <a:pt x="445" y="542"/>
                  </a:lnTo>
                  <a:lnTo>
                    <a:pt x="464" y="538"/>
                  </a:lnTo>
                  <a:lnTo>
                    <a:pt x="477" y="528"/>
                  </a:lnTo>
                  <a:lnTo>
                    <a:pt x="494" y="515"/>
                  </a:lnTo>
                  <a:lnTo>
                    <a:pt x="506" y="496"/>
                  </a:lnTo>
                  <a:lnTo>
                    <a:pt x="517" y="475"/>
                  </a:lnTo>
                  <a:lnTo>
                    <a:pt x="511" y="462"/>
                  </a:lnTo>
                  <a:lnTo>
                    <a:pt x="515" y="452"/>
                  </a:lnTo>
                  <a:lnTo>
                    <a:pt x="523" y="441"/>
                  </a:lnTo>
                  <a:lnTo>
                    <a:pt x="527" y="431"/>
                  </a:lnTo>
                  <a:lnTo>
                    <a:pt x="517" y="424"/>
                  </a:lnTo>
                  <a:lnTo>
                    <a:pt x="506" y="418"/>
                  </a:lnTo>
                  <a:lnTo>
                    <a:pt x="494" y="412"/>
                  </a:lnTo>
                  <a:lnTo>
                    <a:pt x="485" y="408"/>
                  </a:lnTo>
                  <a:lnTo>
                    <a:pt x="471" y="403"/>
                  </a:lnTo>
                  <a:lnTo>
                    <a:pt x="462" y="399"/>
                  </a:lnTo>
                  <a:lnTo>
                    <a:pt x="451" y="393"/>
                  </a:lnTo>
                  <a:lnTo>
                    <a:pt x="441" y="389"/>
                  </a:lnTo>
                  <a:lnTo>
                    <a:pt x="428" y="382"/>
                  </a:lnTo>
                  <a:lnTo>
                    <a:pt x="418" y="378"/>
                  </a:lnTo>
                  <a:lnTo>
                    <a:pt x="409" y="372"/>
                  </a:lnTo>
                  <a:lnTo>
                    <a:pt x="401" y="367"/>
                  </a:lnTo>
                  <a:lnTo>
                    <a:pt x="392" y="359"/>
                  </a:lnTo>
                  <a:lnTo>
                    <a:pt x="386" y="353"/>
                  </a:lnTo>
                  <a:lnTo>
                    <a:pt x="380" y="346"/>
                  </a:lnTo>
                  <a:lnTo>
                    <a:pt x="378" y="336"/>
                  </a:lnTo>
                  <a:lnTo>
                    <a:pt x="392" y="325"/>
                  </a:lnTo>
                  <a:lnTo>
                    <a:pt x="405" y="313"/>
                  </a:lnTo>
                  <a:lnTo>
                    <a:pt x="420" y="300"/>
                  </a:lnTo>
                  <a:lnTo>
                    <a:pt x="435" y="291"/>
                  </a:lnTo>
                  <a:lnTo>
                    <a:pt x="449" y="279"/>
                  </a:lnTo>
                  <a:lnTo>
                    <a:pt x="464" y="270"/>
                  </a:lnTo>
                  <a:lnTo>
                    <a:pt x="477" y="258"/>
                  </a:lnTo>
                  <a:lnTo>
                    <a:pt x="494" y="253"/>
                  </a:lnTo>
                  <a:lnTo>
                    <a:pt x="508" y="243"/>
                  </a:lnTo>
                  <a:lnTo>
                    <a:pt x="523" y="239"/>
                  </a:lnTo>
                  <a:lnTo>
                    <a:pt x="538" y="235"/>
                  </a:lnTo>
                  <a:lnTo>
                    <a:pt x="553" y="237"/>
                  </a:lnTo>
                  <a:lnTo>
                    <a:pt x="568" y="237"/>
                  </a:lnTo>
                  <a:lnTo>
                    <a:pt x="584" y="245"/>
                  </a:lnTo>
                  <a:lnTo>
                    <a:pt x="599" y="254"/>
                  </a:lnTo>
                  <a:lnTo>
                    <a:pt x="614" y="270"/>
                  </a:lnTo>
                  <a:lnTo>
                    <a:pt x="629" y="272"/>
                  </a:lnTo>
                  <a:lnTo>
                    <a:pt x="646" y="279"/>
                  </a:lnTo>
                  <a:lnTo>
                    <a:pt x="662" y="287"/>
                  </a:lnTo>
                  <a:lnTo>
                    <a:pt x="681" y="296"/>
                  </a:lnTo>
                  <a:lnTo>
                    <a:pt x="696" y="304"/>
                  </a:lnTo>
                  <a:lnTo>
                    <a:pt x="715" y="313"/>
                  </a:lnTo>
                  <a:lnTo>
                    <a:pt x="732" y="323"/>
                  </a:lnTo>
                  <a:lnTo>
                    <a:pt x="751" y="332"/>
                  </a:lnTo>
                  <a:lnTo>
                    <a:pt x="766" y="336"/>
                  </a:lnTo>
                  <a:lnTo>
                    <a:pt x="783" y="342"/>
                  </a:lnTo>
                  <a:lnTo>
                    <a:pt x="799" y="344"/>
                  </a:lnTo>
                  <a:lnTo>
                    <a:pt x="816" y="344"/>
                  </a:lnTo>
                  <a:lnTo>
                    <a:pt x="829" y="338"/>
                  </a:lnTo>
                  <a:lnTo>
                    <a:pt x="842" y="330"/>
                  </a:lnTo>
                  <a:lnTo>
                    <a:pt x="854" y="317"/>
                  </a:lnTo>
                  <a:lnTo>
                    <a:pt x="865" y="300"/>
                  </a:lnTo>
                  <a:lnTo>
                    <a:pt x="871" y="292"/>
                  </a:lnTo>
                  <a:lnTo>
                    <a:pt x="878" y="283"/>
                  </a:lnTo>
                  <a:lnTo>
                    <a:pt x="882" y="273"/>
                  </a:lnTo>
                  <a:lnTo>
                    <a:pt x="890" y="266"/>
                  </a:lnTo>
                  <a:lnTo>
                    <a:pt x="895" y="256"/>
                  </a:lnTo>
                  <a:lnTo>
                    <a:pt x="901" y="247"/>
                  </a:lnTo>
                  <a:lnTo>
                    <a:pt x="909" y="237"/>
                  </a:lnTo>
                  <a:lnTo>
                    <a:pt x="914" y="230"/>
                  </a:lnTo>
                  <a:lnTo>
                    <a:pt x="920" y="220"/>
                  </a:lnTo>
                  <a:lnTo>
                    <a:pt x="926" y="211"/>
                  </a:lnTo>
                  <a:lnTo>
                    <a:pt x="932" y="201"/>
                  </a:lnTo>
                  <a:lnTo>
                    <a:pt x="935" y="192"/>
                  </a:lnTo>
                  <a:lnTo>
                    <a:pt x="941" y="182"/>
                  </a:lnTo>
                  <a:lnTo>
                    <a:pt x="945" y="173"/>
                  </a:lnTo>
                  <a:lnTo>
                    <a:pt x="949" y="163"/>
                  </a:lnTo>
                  <a:lnTo>
                    <a:pt x="954" y="156"/>
                  </a:lnTo>
                  <a:lnTo>
                    <a:pt x="941" y="163"/>
                  </a:lnTo>
                  <a:lnTo>
                    <a:pt x="928" y="173"/>
                  </a:lnTo>
                  <a:lnTo>
                    <a:pt x="914" y="180"/>
                  </a:lnTo>
                  <a:lnTo>
                    <a:pt x="903" y="190"/>
                  </a:lnTo>
                  <a:lnTo>
                    <a:pt x="888" y="194"/>
                  </a:lnTo>
                  <a:lnTo>
                    <a:pt x="875" y="199"/>
                  </a:lnTo>
                  <a:lnTo>
                    <a:pt x="867" y="201"/>
                  </a:lnTo>
                  <a:lnTo>
                    <a:pt x="859" y="203"/>
                  </a:lnTo>
                  <a:lnTo>
                    <a:pt x="852" y="205"/>
                  </a:lnTo>
                  <a:lnTo>
                    <a:pt x="846" y="207"/>
                  </a:lnTo>
                  <a:lnTo>
                    <a:pt x="846" y="199"/>
                  </a:lnTo>
                  <a:lnTo>
                    <a:pt x="848" y="192"/>
                  </a:lnTo>
                  <a:lnTo>
                    <a:pt x="848" y="184"/>
                  </a:lnTo>
                  <a:lnTo>
                    <a:pt x="852" y="178"/>
                  </a:lnTo>
                  <a:lnTo>
                    <a:pt x="859" y="165"/>
                  </a:lnTo>
                  <a:lnTo>
                    <a:pt x="869" y="154"/>
                  </a:lnTo>
                  <a:lnTo>
                    <a:pt x="878" y="140"/>
                  </a:lnTo>
                  <a:lnTo>
                    <a:pt x="888" y="127"/>
                  </a:lnTo>
                  <a:lnTo>
                    <a:pt x="892" y="121"/>
                  </a:lnTo>
                  <a:lnTo>
                    <a:pt x="895" y="114"/>
                  </a:lnTo>
                  <a:lnTo>
                    <a:pt x="899" y="106"/>
                  </a:lnTo>
                  <a:lnTo>
                    <a:pt x="905" y="99"/>
                  </a:lnTo>
                  <a:lnTo>
                    <a:pt x="894" y="100"/>
                  </a:lnTo>
                  <a:lnTo>
                    <a:pt x="882" y="106"/>
                  </a:lnTo>
                  <a:lnTo>
                    <a:pt x="869" y="114"/>
                  </a:lnTo>
                  <a:lnTo>
                    <a:pt x="856" y="121"/>
                  </a:lnTo>
                  <a:lnTo>
                    <a:pt x="848" y="127"/>
                  </a:lnTo>
                  <a:lnTo>
                    <a:pt x="838" y="131"/>
                  </a:lnTo>
                  <a:lnTo>
                    <a:pt x="833" y="135"/>
                  </a:lnTo>
                  <a:lnTo>
                    <a:pt x="825" y="138"/>
                  </a:lnTo>
                  <a:lnTo>
                    <a:pt x="812" y="144"/>
                  </a:lnTo>
                  <a:lnTo>
                    <a:pt x="800" y="148"/>
                  </a:lnTo>
                  <a:lnTo>
                    <a:pt x="793" y="148"/>
                  </a:lnTo>
                  <a:lnTo>
                    <a:pt x="787" y="148"/>
                  </a:lnTo>
                  <a:lnTo>
                    <a:pt x="783" y="144"/>
                  </a:lnTo>
                  <a:lnTo>
                    <a:pt x="781" y="140"/>
                  </a:lnTo>
                  <a:lnTo>
                    <a:pt x="779" y="135"/>
                  </a:lnTo>
                  <a:lnTo>
                    <a:pt x="781" y="127"/>
                  </a:lnTo>
                  <a:lnTo>
                    <a:pt x="785" y="116"/>
                  </a:lnTo>
                  <a:lnTo>
                    <a:pt x="791" y="104"/>
                  </a:lnTo>
                  <a:lnTo>
                    <a:pt x="802" y="93"/>
                  </a:lnTo>
                  <a:lnTo>
                    <a:pt x="812" y="83"/>
                  </a:lnTo>
                  <a:lnTo>
                    <a:pt x="812" y="78"/>
                  </a:lnTo>
                  <a:lnTo>
                    <a:pt x="816" y="70"/>
                  </a:lnTo>
                  <a:lnTo>
                    <a:pt x="818" y="62"/>
                  </a:lnTo>
                  <a:lnTo>
                    <a:pt x="819" y="55"/>
                  </a:lnTo>
                  <a:lnTo>
                    <a:pt x="812" y="57"/>
                  </a:lnTo>
                  <a:lnTo>
                    <a:pt x="804" y="61"/>
                  </a:lnTo>
                  <a:lnTo>
                    <a:pt x="795" y="64"/>
                  </a:lnTo>
                  <a:lnTo>
                    <a:pt x="785" y="68"/>
                  </a:lnTo>
                  <a:lnTo>
                    <a:pt x="776" y="70"/>
                  </a:lnTo>
                  <a:lnTo>
                    <a:pt x="766" y="74"/>
                  </a:lnTo>
                  <a:lnTo>
                    <a:pt x="757" y="78"/>
                  </a:lnTo>
                  <a:lnTo>
                    <a:pt x="749" y="81"/>
                  </a:lnTo>
                  <a:lnTo>
                    <a:pt x="736" y="80"/>
                  </a:lnTo>
                  <a:lnTo>
                    <a:pt x="728" y="80"/>
                  </a:lnTo>
                  <a:lnTo>
                    <a:pt x="722" y="78"/>
                  </a:lnTo>
                  <a:lnTo>
                    <a:pt x="719" y="74"/>
                  </a:lnTo>
                  <a:lnTo>
                    <a:pt x="717" y="68"/>
                  </a:lnTo>
                  <a:lnTo>
                    <a:pt x="722" y="59"/>
                  </a:lnTo>
                  <a:lnTo>
                    <a:pt x="724" y="53"/>
                  </a:lnTo>
                  <a:lnTo>
                    <a:pt x="730" y="47"/>
                  </a:lnTo>
                  <a:lnTo>
                    <a:pt x="736" y="42"/>
                  </a:lnTo>
                  <a:lnTo>
                    <a:pt x="745" y="36"/>
                  </a:lnTo>
                  <a:lnTo>
                    <a:pt x="755" y="24"/>
                  </a:lnTo>
                  <a:lnTo>
                    <a:pt x="766" y="15"/>
                  </a:lnTo>
                  <a:lnTo>
                    <a:pt x="772" y="9"/>
                  </a:lnTo>
                  <a:lnTo>
                    <a:pt x="779" y="5"/>
                  </a:lnTo>
                  <a:lnTo>
                    <a:pt x="785" y="2"/>
                  </a:lnTo>
                  <a:lnTo>
                    <a:pt x="793" y="0"/>
                  </a:lnTo>
                  <a:close/>
                </a:path>
              </a:pathLst>
            </a:custGeom>
            <a:solidFill>
              <a:srgbClr val="FFF2CC"/>
            </a:solidFill>
            <a:ln w="9525">
              <a:noFill/>
              <a:round/>
              <a:headEnd/>
              <a:tailEnd/>
            </a:ln>
          </p:spPr>
          <p:txBody>
            <a:bodyPr/>
            <a:lstStyle/>
            <a:p>
              <a:endParaRPr lang="fa-IR"/>
            </a:p>
          </p:txBody>
        </p:sp>
        <p:sp>
          <p:nvSpPr>
            <p:cNvPr id="21596" name="Freeform 86"/>
            <p:cNvSpPr>
              <a:spLocks/>
            </p:cNvSpPr>
            <p:nvPr/>
          </p:nvSpPr>
          <p:spPr bwMode="auto">
            <a:xfrm>
              <a:off x="3818" y="2606"/>
              <a:ext cx="37" cy="164"/>
            </a:xfrm>
            <a:custGeom>
              <a:avLst/>
              <a:gdLst>
                <a:gd name="T0" fmla="*/ 74 w 74"/>
                <a:gd name="T1" fmla="*/ 0 h 329"/>
                <a:gd name="T2" fmla="*/ 70 w 74"/>
                <a:gd name="T3" fmla="*/ 19 h 329"/>
                <a:gd name="T4" fmla="*/ 65 w 74"/>
                <a:gd name="T5" fmla="*/ 38 h 329"/>
                <a:gd name="T6" fmla="*/ 61 w 74"/>
                <a:gd name="T7" fmla="*/ 59 h 329"/>
                <a:gd name="T8" fmla="*/ 57 w 74"/>
                <a:gd name="T9" fmla="*/ 78 h 329"/>
                <a:gd name="T10" fmla="*/ 53 w 74"/>
                <a:gd name="T11" fmla="*/ 99 h 329"/>
                <a:gd name="T12" fmla="*/ 49 w 74"/>
                <a:gd name="T13" fmla="*/ 118 h 329"/>
                <a:gd name="T14" fmla="*/ 45 w 74"/>
                <a:gd name="T15" fmla="*/ 139 h 329"/>
                <a:gd name="T16" fmla="*/ 42 w 74"/>
                <a:gd name="T17" fmla="*/ 161 h 329"/>
                <a:gd name="T18" fmla="*/ 38 w 74"/>
                <a:gd name="T19" fmla="*/ 180 h 329"/>
                <a:gd name="T20" fmla="*/ 34 w 74"/>
                <a:gd name="T21" fmla="*/ 201 h 329"/>
                <a:gd name="T22" fmla="*/ 30 w 74"/>
                <a:gd name="T23" fmla="*/ 222 h 329"/>
                <a:gd name="T24" fmla="*/ 25 w 74"/>
                <a:gd name="T25" fmla="*/ 243 h 329"/>
                <a:gd name="T26" fmla="*/ 21 w 74"/>
                <a:gd name="T27" fmla="*/ 264 h 329"/>
                <a:gd name="T28" fmla="*/ 19 w 74"/>
                <a:gd name="T29" fmla="*/ 285 h 329"/>
                <a:gd name="T30" fmla="*/ 17 w 74"/>
                <a:gd name="T31" fmla="*/ 306 h 329"/>
                <a:gd name="T32" fmla="*/ 13 w 74"/>
                <a:gd name="T33" fmla="*/ 329 h 329"/>
                <a:gd name="T34" fmla="*/ 9 w 74"/>
                <a:gd name="T35" fmla="*/ 319 h 329"/>
                <a:gd name="T36" fmla="*/ 7 w 74"/>
                <a:gd name="T37" fmla="*/ 313 h 329"/>
                <a:gd name="T38" fmla="*/ 6 w 74"/>
                <a:gd name="T39" fmla="*/ 306 h 329"/>
                <a:gd name="T40" fmla="*/ 4 w 74"/>
                <a:gd name="T41" fmla="*/ 298 h 329"/>
                <a:gd name="T42" fmla="*/ 4 w 74"/>
                <a:gd name="T43" fmla="*/ 289 h 329"/>
                <a:gd name="T44" fmla="*/ 2 w 74"/>
                <a:gd name="T45" fmla="*/ 279 h 329"/>
                <a:gd name="T46" fmla="*/ 0 w 74"/>
                <a:gd name="T47" fmla="*/ 270 h 329"/>
                <a:gd name="T48" fmla="*/ 0 w 74"/>
                <a:gd name="T49" fmla="*/ 262 h 329"/>
                <a:gd name="T50" fmla="*/ 0 w 74"/>
                <a:gd name="T51" fmla="*/ 251 h 329"/>
                <a:gd name="T52" fmla="*/ 0 w 74"/>
                <a:gd name="T53" fmla="*/ 241 h 329"/>
                <a:gd name="T54" fmla="*/ 0 w 74"/>
                <a:gd name="T55" fmla="*/ 230 h 329"/>
                <a:gd name="T56" fmla="*/ 0 w 74"/>
                <a:gd name="T57" fmla="*/ 220 h 329"/>
                <a:gd name="T58" fmla="*/ 0 w 74"/>
                <a:gd name="T59" fmla="*/ 209 h 329"/>
                <a:gd name="T60" fmla="*/ 2 w 74"/>
                <a:gd name="T61" fmla="*/ 198 h 329"/>
                <a:gd name="T62" fmla="*/ 4 w 74"/>
                <a:gd name="T63" fmla="*/ 188 h 329"/>
                <a:gd name="T64" fmla="*/ 4 w 74"/>
                <a:gd name="T65" fmla="*/ 179 h 329"/>
                <a:gd name="T66" fmla="*/ 4 w 74"/>
                <a:gd name="T67" fmla="*/ 167 h 329"/>
                <a:gd name="T68" fmla="*/ 6 w 74"/>
                <a:gd name="T69" fmla="*/ 158 h 329"/>
                <a:gd name="T70" fmla="*/ 6 w 74"/>
                <a:gd name="T71" fmla="*/ 146 h 329"/>
                <a:gd name="T72" fmla="*/ 7 w 74"/>
                <a:gd name="T73" fmla="*/ 137 h 329"/>
                <a:gd name="T74" fmla="*/ 7 w 74"/>
                <a:gd name="T75" fmla="*/ 127 h 329"/>
                <a:gd name="T76" fmla="*/ 7 w 74"/>
                <a:gd name="T77" fmla="*/ 118 h 329"/>
                <a:gd name="T78" fmla="*/ 7 w 74"/>
                <a:gd name="T79" fmla="*/ 110 h 329"/>
                <a:gd name="T80" fmla="*/ 9 w 74"/>
                <a:gd name="T81" fmla="*/ 104 h 329"/>
                <a:gd name="T82" fmla="*/ 9 w 74"/>
                <a:gd name="T83" fmla="*/ 95 h 329"/>
                <a:gd name="T84" fmla="*/ 11 w 74"/>
                <a:gd name="T85" fmla="*/ 85 h 329"/>
                <a:gd name="T86" fmla="*/ 13 w 74"/>
                <a:gd name="T87" fmla="*/ 78 h 329"/>
                <a:gd name="T88" fmla="*/ 17 w 74"/>
                <a:gd name="T89" fmla="*/ 72 h 329"/>
                <a:gd name="T90" fmla="*/ 25 w 74"/>
                <a:gd name="T91" fmla="*/ 59 h 329"/>
                <a:gd name="T92" fmla="*/ 36 w 74"/>
                <a:gd name="T93" fmla="*/ 45 h 329"/>
                <a:gd name="T94" fmla="*/ 45 w 74"/>
                <a:gd name="T95" fmla="*/ 34 h 329"/>
                <a:gd name="T96" fmla="*/ 57 w 74"/>
                <a:gd name="T97" fmla="*/ 23 h 329"/>
                <a:gd name="T98" fmla="*/ 65 w 74"/>
                <a:gd name="T99" fmla="*/ 9 h 329"/>
                <a:gd name="T100" fmla="*/ 74 w 74"/>
                <a:gd name="T101" fmla="*/ 0 h 329"/>
                <a:gd name="T102" fmla="*/ 74 w 74"/>
                <a:gd name="T103" fmla="*/ 0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4"/>
                <a:gd name="T157" fmla="*/ 0 h 329"/>
                <a:gd name="T158" fmla="*/ 74 w 74"/>
                <a:gd name="T159" fmla="*/ 329 h 3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4" h="329">
                  <a:moveTo>
                    <a:pt x="74" y="0"/>
                  </a:moveTo>
                  <a:lnTo>
                    <a:pt x="70" y="19"/>
                  </a:lnTo>
                  <a:lnTo>
                    <a:pt x="65" y="38"/>
                  </a:lnTo>
                  <a:lnTo>
                    <a:pt x="61" y="59"/>
                  </a:lnTo>
                  <a:lnTo>
                    <a:pt x="57" y="78"/>
                  </a:lnTo>
                  <a:lnTo>
                    <a:pt x="53" y="99"/>
                  </a:lnTo>
                  <a:lnTo>
                    <a:pt x="49" y="118"/>
                  </a:lnTo>
                  <a:lnTo>
                    <a:pt x="45" y="139"/>
                  </a:lnTo>
                  <a:lnTo>
                    <a:pt x="42" y="161"/>
                  </a:lnTo>
                  <a:lnTo>
                    <a:pt x="38" y="180"/>
                  </a:lnTo>
                  <a:lnTo>
                    <a:pt x="34" y="201"/>
                  </a:lnTo>
                  <a:lnTo>
                    <a:pt x="30" y="222"/>
                  </a:lnTo>
                  <a:lnTo>
                    <a:pt x="25" y="243"/>
                  </a:lnTo>
                  <a:lnTo>
                    <a:pt x="21" y="264"/>
                  </a:lnTo>
                  <a:lnTo>
                    <a:pt x="19" y="285"/>
                  </a:lnTo>
                  <a:lnTo>
                    <a:pt x="17" y="306"/>
                  </a:lnTo>
                  <a:lnTo>
                    <a:pt x="13" y="329"/>
                  </a:lnTo>
                  <a:lnTo>
                    <a:pt x="9" y="319"/>
                  </a:lnTo>
                  <a:lnTo>
                    <a:pt x="7" y="313"/>
                  </a:lnTo>
                  <a:lnTo>
                    <a:pt x="6" y="306"/>
                  </a:lnTo>
                  <a:lnTo>
                    <a:pt x="4" y="298"/>
                  </a:lnTo>
                  <a:lnTo>
                    <a:pt x="4" y="289"/>
                  </a:lnTo>
                  <a:lnTo>
                    <a:pt x="2" y="279"/>
                  </a:lnTo>
                  <a:lnTo>
                    <a:pt x="0" y="270"/>
                  </a:lnTo>
                  <a:lnTo>
                    <a:pt x="0" y="262"/>
                  </a:lnTo>
                  <a:lnTo>
                    <a:pt x="0" y="251"/>
                  </a:lnTo>
                  <a:lnTo>
                    <a:pt x="0" y="241"/>
                  </a:lnTo>
                  <a:lnTo>
                    <a:pt x="0" y="230"/>
                  </a:lnTo>
                  <a:lnTo>
                    <a:pt x="0" y="220"/>
                  </a:lnTo>
                  <a:lnTo>
                    <a:pt x="0" y="209"/>
                  </a:lnTo>
                  <a:lnTo>
                    <a:pt x="2" y="198"/>
                  </a:lnTo>
                  <a:lnTo>
                    <a:pt x="4" y="188"/>
                  </a:lnTo>
                  <a:lnTo>
                    <a:pt x="4" y="179"/>
                  </a:lnTo>
                  <a:lnTo>
                    <a:pt x="4" y="167"/>
                  </a:lnTo>
                  <a:lnTo>
                    <a:pt x="6" y="158"/>
                  </a:lnTo>
                  <a:lnTo>
                    <a:pt x="6" y="146"/>
                  </a:lnTo>
                  <a:lnTo>
                    <a:pt x="7" y="137"/>
                  </a:lnTo>
                  <a:lnTo>
                    <a:pt x="7" y="127"/>
                  </a:lnTo>
                  <a:lnTo>
                    <a:pt x="7" y="118"/>
                  </a:lnTo>
                  <a:lnTo>
                    <a:pt x="7" y="110"/>
                  </a:lnTo>
                  <a:lnTo>
                    <a:pt x="9" y="104"/>
                  </a:lnTo>
                  <a:lnTo>
                    <a:pt x="9" y="95"/>
                  </a:lnTo>
                  <a:lnTo>
                    <a:pt x="11" y="85"/>
                  </a:lnTo>
                  <a:lnTo>
                    <a:pt x="13" y="78"/>
                  </a:lnTo>
                  <a:lnTo>
                    <a:pt x="17" y="72"/>
                  </a:lnTo>
                  <a:lnTo>
                    <a:pt x="25" y="59"/>
                  </a:lnTo>
                  <a:lnTo>
                    <a:pt x="36" y="45"/>
                  </a:lnTo>
                  <a:lnTo>
                    <a:pt x="45" y="34"/>
                  </a:lnTo>
                  <a:lnTo>
                    <a:pt x="57" y="23"/>
                  </a:lnTo>
                  <a:lnTo>
                    <a:pt x="65" y="9"/>
                  </a:lnTo>
                  <a:lnTo>
                    <a:pt x="74" y="0"/>
                  </a:lnTo>
                  <a:close/>
                </a:path>
              </a:pathLst>
            </a:custGeom>
            <a:solidFill>
              <a:srgbClr val="000000"/>
            </a:solidFill>
            <a:ln w="9525">
              <a:noFill/>
              <a:round/>
              <a:headEnd/>
              <a:tailEnd/>
            </a:ln>
          </p:spPr>
          <p:txBody>
            <a:bodyPr/>
            <a:lstStyle/>
            <a:p>
              <a:endParaRPr lang="fa-IR"/>
            </a:p>
          </p:txBody>
        </p:sp>
        <p:sp>
          <p:nvSpPr>
            <p:cNvPr id="21597" name="Freeform 87"/>
            <p:cNvSpPr>
              <a:spLocks/>
            </p:cNvSpPr>
            <p:nvPr/>
          </p:nvSpPr>
          <p:spPr bwMode="auto">
            <a:xfrm>
              <a:off x="3673" y="2641"/>
              <a:ext cx="15" cy="11"/>
            </a:xfrm>
            <a:custGeom>
              <a:avLst/>
              <a:gdLst>
                <a:gd name="T0" fmla="*/ 23 w 28"/>
                <a:gd name="T1" fmla="*/ 0 h 23"/>
                <a:gd name="T2" fmla="*/ 25 w 28"/>
                <a:gd name="T3" fmla="*/ 0 h 23"/>
                <a:gd name="T4" fmla="*/ 28 w 28"/>
                <a:gd name="T5" fmla="*/ 0 h 23"/>
                <a:gd name="T6" fmla="*/ 23 w 28"/>
                <a:gd name="T7" fmla="*/ 8 h 23"/>
                <a:gd name="T8" fmla="*/ 15 w 28"/>
                <a:gd name="T9" fmla="*/ 13 h 23"/>
                <a:gd name="T10" fmla="*/ 6 w 28"/>
                <a:gd name="T11" fmla="*/ 17 h 23"/>
                <a:gd name="T12" fmla="*/ 0 w 28"/>
                <a:gd name="T13" fmla="*/ 23 h 23"/>
                <a:gd name="T14" fmla="*/ 2 w 28"/>
                <a:gd name="T15" fmla="*/ 15 h 23"/>
                <a:gd name="T16" fmla="*/ 9 w 28"/>
                <a:gd name="T17" fmla="*/ 10 h 23"/>
                <a:gd name="T18" fmla="*/ 15 w 28"/>
                <a:gd name="T19" fmla="*/ 4 h 23"/>
                <a:gd name="T20" fmla="*/ 23 w 28"/>
                <a:gd name="T21" fmla="*/ 0 h 23"/>
                <a:gd name="T22" fmla="*/ 23 w 28"/>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3"/>
                <a:gd name="T38" fmla="*/ 28 w 2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3">
                  <a:moveTo>
                    <a:pt x="23" y="0"/>
                  </a:moveTo>
                  <a:lnTo>
                    <a:pt x="25" y="0"/>
                  </a:lnTo>
                  <a:lnTo>
                    <a:pt x="28" y="0"/>
                  </a:lnTo>
                  <a:lnTo>
                    <a:pt x="23" y="8"/>
                  </a:lnTo>
                  <a:lnTo>
                    <a:pt x="15" y="13"/>
                  </a:lnTo>
                  <a:lnTo>
                    <a:pt x="6" y="17"/>
                  </a:lnTo>
                  <a:lnTo>
                    <a:pt x="0" y="23"/>
                  </a:lnTo>
                  <a:lnTo>
                    <a:pt x="2" y="15"/>
                  </a:lnTo>
                  <a:lnTo>
                    <a:pt x="9" y="10"/>
                  </a:lnTo>
                  <a:lnTo>
                    <a:pt x="15" y="4"/>
                  </a:lnTo>
                  <a:lnTo>
                    <a:pt x="23" y="0"/>
                  </a:lnTo>
                  <a:close/>
                </a:path>
              </a:pathLst>
            </a:custGeom>
            <a:solidFill>
              <a:srgbClr val="000000"/>
            </a:solidFill>
            <a:ln w="9525">
              <a:noFill/>
              <a:round/>
              <a:headEnd/>
              <a:tailEnd/>
            </a:ln>
          </p:spPr>
          <p:txBody>
            <a:bodyPr/>
            <a:lstStyle/>
            <a:p>
              <a:endParaRPr lang="fa-IR"/>
            </a:p>
          </p:txBody>
        </p:sp>
        <p:sp>
          <p:nvSpPr>
            <p:cNvPr id="21598" name="Freeform 88"/>
            <p:cNvSpPr>
              <a:spLocks/>
            </p:cNvSpPr>
            <p:nvPr/>
          </p:nvSpPr>
          <p:spPr bwMode="auto">
            <a:xfrm>
              <a:off x="3676" y="2641"/>
              <a:ext cx="51" cy="93"/>
            </a:xfrm>
            <a:custGeom>
              <a:avLst/>
              <a:gdLst>
                <a:gd name="T0" fmla="*/ 100 w 100"/>
                <a:gd name="T1" fmla="*/ 0 h 186"/>
                <a:gd name="T2" fmla="*/ 95 w 100"/>
                <a:gd name="T3" fmla="*/ 12 h 186"/>
                <a:gd name="T4" fmla="*/ 87 w 100"/>
                <a:gd name="T5" fmla="*/ 23 h 186"/>
                <a:gd name="T6" fmla="*/ 81 w 100"/>
                <a:gd name="T7" fmla="*/ 34 h 186"/>
                <a:gd name="T8" fmla="*/ 74 w 100"/>
                <a:gd name="T9" fmla="*/ 48 h 186"/>
                <a:gd name="T10" fmla="*/ 66 w 100"/>
                <a:gd name="T11" fmla="*/ 59 h 186"/>
                <a:gd name="T12" fmla="*/ 59 w 100"/>
                <a:gd name="T13" fmla="*/ 72 h 186"/>
                <a:gd name="T14" fmla="*/ 53 w 100"/>
                <a:gd name="T15" fmla="*/ 84 h 186"/>
                <a:gd name="T16" fmla="*/ 45 w 100"/>
                <a:gd name="T17" fmla="*/ 97 h 186"/>
                <a:gd name="T18" fmla="*/ 39 w 100"/>
                <a:gd name="T19" fmla="*/ 105 h 186"/>
                <a:gd name="T20" fmla="*/ 36 w 100"/>
                <a:gd name="T21" fmla="*/ 114 h 186"/>
                <a:gd name="T22" fmla="*/ 30 w 100"/>
                <a:gd name="T23" fmla="*/ 124 h 186"/>
                <a:gd name="T24" fmla="*/ 26 w 100"/>
                <a:gd name="T25" fmla="*/ 133 h 186"/>
                <a:gd name="T26" fmla="*/ 19 w 100"/>
                <a:gd name="T27" fmla="*/ 147 h 186"/>
                <a:gd name="T28" fmla="*/ 11 w 100"/>
                <a:gd name="T29" fmla="*/ 160 h 186"/>
                <a:gd name="T30" fmla="*/ 3 w 100"/>
                <a:gd name="T31" fmla="*/ 173 h 186"/>
                <a:gd name="T32" fmla="*/ 0 w 100"/>
                <a:gd name="T33" fmla="*/ 186 h 186"/>
                <a:gd name="T34" fmla="*/ 0 w 100"/>
                <a:gd name="T35" fmla="*/ 173 h 186"/>
                <a:gd name="T36" fmla="*/ 0 w 100"/>
                <a:gd name="T37" fmla="*/ 162 h 186"/>
                <a:gd name="T38" fmla="*/ 3 w 100"/>
                <a:gd name="T39" fmla="*/ 150 h 186"/>
                <a:gd name="T40" fmla="*/ 7 w 100"/>
                <a:gd name="T41" fmla="*/ 139 h 186"/>
                <a:gd name="T42" fmla="*/ 11 w 100"/>
                <a:gd name="T43" fmla="*/ 128 h 186"/>
                <a:gd name="T44" fmla="*/ 19 w 100"/>
                <a:gd name="T45" fmla="*/ 116 h 186"/>
                <a:gd name="T46" fmla="*/ 24 w 100"/>
                <a:gd name="T47" fmla="*/ 105 h 186"/>
                <a:gd name="T48" fmla="*/ 32 w 100"/>
                <a:gd name="T49" fmla="*/ 95 h 186"/>
                <a:gd name="T50" fmla="*/ 39 w 100"/>
                <a:gd name="T51" fmla="*/ 82 h 186"/>
                <a:gd name="T52" fmla="*/ 47 w 100"/>
                <a:gd name="T53" fmla="*/ 69 h 186"/>
                <a:gd name="T54" fmla="*/ 57 w 100"/>
                <a:gd name="T55" fmla="*/ 57 h 186"/>
                <a:gd name="T56" fmla="*/ 66 w 100"/>
                <a:gd name="T57" fmla="*/ 48 h 186"/>
                <a:gd name="T58" fmla="*/ 76 w 100"/>
                <a:gd name="T59" fmla="*/ 34 h 186"/>
                <a:gd name="T60" fmla="*/ 85 w 100"/>
                <a:gd name="T61" fmla="*/ 23 h 186"/>
                <a:gd name="T62" fmla="*/ 93 w 100"/>
                <a:gd name="T63" fmla="*/ 12 h 186"/>
                <a:gd name="T64" fmla="*/ 100 w 100"/>
                <a:gd name="T65" fmla="*/ 0 h 186"/>
                <a:gd name="T66" fmla="*/ 100 w 100"/>
                <a:gd name="T67" fmla="*/ 0 h 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86"/>
                <a:gd name="T104" fmla="*/ 100 w 100"/>
                <a:gd name="T105" fmla="*/ 186 h 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86">
                  <a:moveTo>
                    <a:pt x="100" y="0"/>
                  </a:moveTo>
                  <a:lnTo>
                    <a:pt x="95" y="12"/>
                  </a:lnTo>
                  <a:lnTo>
                    <a:pt x="87" y="23"/>
                  </a:lnTo>
                  <a:lnTo>
                    <a:pt x="81" y="34"/>
                  </a:lnTo>
                  <a:lnTo>
                    <a:pt x="74" y="48"/>
                  </a:lnTo>
                  <a:lnTo>
                    <a:pt x="66" y="59"/>
                  </a:lnTo>
                  <a:lnTo>
                    <a:pt x="59" y="72"/>
                  </a:lnTo>
                  <a:lnTo>
                    <a:pt x="53" y="84"/>
                  </a:lnTo>
                  <a:lnTo>
                    <a:pt x="45" y="97"/>
                  </a:lnTo>
                  <a:lnTo>
                    <a:pt x="39" y="105"/>
                  </a:lnTo>
                  <a:lnTo>
                    <a:pt x="36" y="114"/>
                  </a:lnTo>
                  <a:lnTo>
                    <a:pt x="30" y="124"/>
                  </a:lnTo>
                  <a:lnTo>
                    <a:pt x="26" y="133"/>
                  </a:lnTo>
                  <a:lnTo>
                    <a:pt x="19" y="147"/>
                  </a:lnTo>
                  <a:lnTo>
                    <a:pt x="11" y="160"/>
                  </a:lnTo>
                  <a:lnTo>
                    <a:pt x="3" y="173"/>
                  </a:lnTo>
                  <a:lnTo>
                    <a:pt x="0" y="186"/>
                  </a:lnTo>
                  <a:lnTo>
                    <a:pt x="0" y="173"/>
                  </a:lnTo>
                  <a:lnTo>
                    <a:pt x="0" y="162"/>
                  </a:lnTo>
                  <a:lnTo>
                    <a:pt x="3" y="150"/>
                  </a:lnTo>
                  <a:lnTo>
                    <a:pt x="7" y="139"/>
                  </a:lnTo>
                  <a:lnTo>
                    <a:pt x="11" y="128"/>
                  </a:lnTo>
                  <a:lnTo>
                    <a:pt x="19" y="116"/>
                  </a:lnTo>
                  <a:lnTo>
                    <a:pt x="24" y="105"/>
                  </a:lnTo>
                  <a:lnTo>
                    <a:pt x="32" y="95"/>
                  </a:lnTo>
                  <a:lnTo>
                    <a:pt x="39" y="82"/>
                  </a:lnTo>
                  <a:lnTo>
                    <a:pt x="47" y="69"/>
                  </a:lnTo>
                  <a:lnTo>
                    <a:pt x="57" y="57"/>
                  </a:lnTo>
                  <a:lnTo>
                    <a:pt x="66" y="48"/>
                  </a:lnTo>
                  <a:lnTo>
                    <a:pt x="76" y="34"/>
                  </a:lnTo>
                  <a:lnTo>
                    <a:pt x="85" y="23"/>
                  </a:lnTo>
                  <a:lnTo>
                    <a:pt x="93" y="12"/>
                  </a:lnTo>
                  <a:lnTo>
                    <a:pt x="100" y="0"/>
                  </a:lnTo>
                  <a:close/>
                </a:path>
              </a:pathLst>
            </a:custGeom>
            <a:solidFill>
              <a:srgbClr val="000000"/>
            </a:solidFill>
            <a:ln w="9525">
              <a:noFill/>
              <a:round/>
              <a:headEnd/>
              <a:tailEnd/>
            </a:ln>
          </p:spPr>
          <p:txBody>
            <a:bodyPr/>
            <a:lstStyle/>
            <a:p>
              <a:endParaRPr lang="fa-IR"/>
            </a:p>
          </p:txBody>
        </p:sp>
        <p:sp>
          <p:nvSpPr>
            <p:cNvPr id="21599" name="Freeform 89"/>
            <p:cNvSpPr>
              <a:spLocks/>
            </p:cNvSpPr>
            <p:nvPr/>
          </p:nvSpPr>
          <p:spPr bwMode="auto">
            <a:xfrm>
              <a:off x="3672" y="2648"/>
              <a:ext cx="31" cy="42"/>
            </a:xfrm>
            <a:custGeom>
              <a:avLst/>
              <a:gdLst>
                <a:gd name="T0" fmla="*/ 49 w 61"/>
                <a:gd name="T1" fmla="*/ 0 h 84"/>
                <a:gd name="T2" fmla="*/ 57 w 61"/>
                <a:gd name="T3" fmla="*/ 0 h 84"/>
                <a:gd name="T4" fmla="*/ 61 w 61"/>
                <a:gd name="T5" fmla="*/ 0 h 84"/>
                <a:gd name="T6" fmla="*/ 53 w 61"/>
                <a:gd name="T7" fmla="*/ 12 h 84"/>
                <a:gd name="T8" fmla="*/ 47 w 61"/>
                <a:gd name="T9" fmla="*/ 21 h 84"/>
                <a:gd name="T10" fmla="*/ 40 w 61"/>
                <a:gd name="T11" fmla="*/ 33 h 84"/>
                <a:gd name="T12" fmla="*/ 34 w 61"/>
                <a:gd name="T13" fmla="*/ 44 h 84"/>
                <a:gd name="T14" fmla="*/ 27 w 61"/>
                <a:gd name="T15" fmla="*/ 52 h 84"/>
                <a:gd name="T16" fmla="*/ 21 w 61"/>
                <a:gd name="T17" fmla="*/ 63 h 84"/>
                <a:gd name="T18" fmla="*/ 13 w 61"/>
                <a:gd name="T19" fmla="*/ 73 h 84"/>
                <a:gd name="T20" fmla="*/ 11 w 61"/>
                <a:gd name="T21" fmla="*/ 84 h 84"/>
                <a:gd name="T22" fmla="*/ 8 w 61"/>
                <a:gd name="T23" fmla="*/ 84 h 84"/>
                <a:gd name="T24" fmla="*/ 4 w 61"/>
                <a:gd name="T25" fmla="*/ 76 h 84"/>
                <a:gd name="T26" fmla="*/ 2 w 61"/>
                <a:gd name="T27" fmla="*/ 69 h 84"/>
                <a:gd name="T28" fmla="*/ 0 w 61"/>
                <a:gd name="T29" fmla="*/ 61 h 84"/>
                <a:gd name="T30" fmla="*/ 2 w 61"/>
                <a:gd name="T31" fmla="*/ 56 h 84"/>
                <a:gd name="T32" fmla="*/ 4 w 61"/>
                <a:gd name="T33" fmla="*/ 42 h 84"/>
                <a:gd name="T34" fmla="*/ 8 w 61"/>
                <a:gd name="T35" fmla="*/ 31 h 84"/>
                <a:gd name="T36" fmla="*/ 15 w 61"/>
                <a:gd name="T37" fmla="*/ 19 h 84"/>
                <a:gd name="T38" fmla="*/ 25 w 61"/>
                <a:gd name="T39" fmla="*/ 12 h 84"/>
                <a:gd name="T40" fmla="*/ 36 w 61"/>
                <a:gd name="T41" fmla="*/ 2 h 84"/>
                <a:gd name="T42" fmla="*/ 49 w 61"/>
                <a:gd name="T43" fmla="*/ 0 h 84"/>
                <a:gd name="T44" fmla="*/ 49 w 61"/>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84"/>
                <a:gd name="T71" fmla="*/ 61 w 61"/>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84">
                  <a:moveTo>
                    <a:pt x="49" y="0"/>
                  </a:moveTo>
                  <a:lnTo>
                    <a:pt x="57" y="0"/>
                  </a:lnTo>
                  <a:lnTo>
                    <a:pt x="61" y="0"/>
                  </a:lnTo>
                  <a:lnTo>
                    <a:pt x="53" y="12"/>
                  </a:lnTo>
                  <a:lnTo>
                    <a:pt x="47" y="21"/>
                  </a:lnTo>
                  <a:lnTo>
                    <a:pt x="40" y="33"/>
                  </a:lnTo>
                  <a:lnTo>
                    <a:pt x="34" y="44"/>
                  </a:lnTo>
                  <a:lnTo>
                    <a:pt x="27" y="52"/>
                  </a:lnTo>
                  <a:lnTo>
                    <a:pt x="21" y="63"/>
                  </a:lnTo>
                  <a:lnTo>
                    <a:pt x="13" y="73"/>
                  </a:lnTo>
                  <a:lnTo>
                    <a:pt x="11" y="84"/>
                  </a:lnTo>
                  <a:lnTo>
                    <a:pt x="8" y="84"/>
                  </a:lnTo>
                  <a:lnTo>
                    <a:pt x="4" y="76"/>
                  </a:lnTo>
                  <a:lnTo>
                    <a:pt x="2" y="69"/>
                  </a:lnTo>
                  <a:lnTo>
                    <a:pt x="0" y="61"/>
                  </a:lnTo>
                  <a:lnTo>
                    <a:pt x="2" y="56"/>
                  </a:lnTo>
                  <a:lnTo>
                    <a:pt x="4" y="42"/>
                  </a:lnTo>
                  <a:lnTo>
                    <a:pt x="8" y="31"/>
                  </a:lnTo>
                  <a:lnTo>
                    <a:pt x="15" y="19"/>
                  </a:lnTo>
                  <a:lnTo>
                    <a:pt x="25" y="12"/>
                  </a:lnTo>
                  <a:lnTo>
                    <a:pt x="36" y="2"/>
                  </a:lnTo>
                  <a:lnTo>
                    <a:pt x="49" y="0"/>
                  </a:lnTo>
                  <a:close/>
                </a:path>
              </a:pathLst>
            </a:custGeom>
            <a:solidFill>
              <a:srgbClr val="000000"/>
            </a:solidFill>
            <a:ln w="9525">
              <a:noFill/>
              <a:round/>
              <a:headEnd/>
              <a:tailEnd/>
            </a:ln>
          </p:spPr>
          <p:txBody>
            <a:bodyPr/>
            <a:lstStyle/>
            <a:p>
              <a:endParaRPr lang="fa-IR"/>
            </a:p>
          </p:txBody>
        </p:sp>
        <p:sp>
          <p:nvSpPr>
            <p:cNvPr id="21600" name="Freeform 90"/>
            <p:cNvSpPr>
              <a:spLocks/>
            </p:cNvSpPr>
            <p:nvPr/>
          </p:nvSpPr>
          <p:spPr bwMode="auto">
            <a:xfrm>
              <a:off x="4346" y="2648"/>
              <a:ext cx="364" cy="284"/>
            </a:xfrm>
            <a:custGeom>
              <a:avLst/>
              <a:gdLst>
                <a:gd name="T0" fmla="*/ 717 w 726"/>
                <a:gd name="T1" fmla="*/ 12 h 569"/>
                <a:gd name="T2" fmla="*/ 726 w 726"/>
                <a:gd name="T3" fmla="*/ 35 h 569"/>
                <a:gd name="T4" fmla="*/ 719 w 726"/>
                <a:gd name="T5" fmla="*/ 57 h 569"/>
                <a:gd name="T6" fmla="*/ 700 w 726"/>
                <a:gd name="T7" fmla="*/ 82 h 569"/>
                <a:gd name="T8" fmla="*/ 673 w 726"/>
                <a:gd name="T9" fmla="*/ 105 h 569"/>
                <a:gd name="T10" fmla="*/ 643 w 726"/>
                <a:gd name="T11" fmla="*/ 126 h 569"/>
                <a:gd name="T12" fmla="*/ 612 w 726"/>
                <a:gd name="T13" fmla="*/ 147 h 569"/>
                <a:gd name="T14" fmla="*/ 588 w 726"/>
                <a:gd name="T15" fmla="*/ 168 h 569"/>
                <a:gd name="T16" fmla="*/ 544 w 726"/>
                <a:gd name="T17" fmla="*/ 204 h 569"/>
                <a:gd name="T18" fmla="*/ 477 w 726"/>
                <a:gd name="T19" fmla="*/ 253 h 569"/>
                <a:gd name="T20" fmla="*/ 409 w 726"/>
                <a:gd name="T21" fmla="*/ 301 h 569"/>
                <a:gd name="T22" fmla="*/ 342 w 726"/>
                <a:gd name="T23" fmla="*/ 346 h 569"/>
                <a:gd name="T24" fmla="*/ 276 w 726"/>
                <a:gd name="T25" fmla="*/ 392 h 569"/>
                <a:gd name="T26" fmla="*/ 209 w 726"/>
                <a:gd name="T27" fmla="*/ 438 h 569"/>
                <a:gd name="T28" fmla="*/ 144 w 726"/>
                <a:gd name="T29" fmla="*/ 487 h 569"/>
                <a:gd name="T30" fmla="*/ 82 w 726"/>
                <a:gd name="T31" fmla="*/ 540 h 569"/>
                <a:gd name="T32" fmla="*/ 34 w 726"/>
                <a:gd name="T33" fmla="*/ 563 h 569"/>
                <a:gd name="T34" fmla="*/ 10 w 726"/>
                <a:gd name="T35" fmla="*/ 554 h 569"/>
                <a:gd name="T36" fmla="*/ 0 w 726"/>
                <a:gd name="T37" fmla="*/ 540 h 569"/>
                <a:gd name="T38" fmla="*/ 4 w 726"/>
                <a:gd name="T39" fmla="*/ 525 h 569"/>
                <a:gd name="T40" fmla="*/ 13 w 726"/>
                <a:gd name="T41" fmla="*/ 510 h 569"/>
                <a:gd name="T42" fmla="*/ 30 w 726"/>
                <a:gd name="T43" fmla="*/ 495 h 569"/>
                <a:gd name="T44" fmla="*/ 51 w 726"/>
                <a:gd name="T45" fmla="*/ 478 h 569"/>
                <a:gd name="T46" fmla="*/ 70 w 726"/>
                <a:gd name="T47" fmla="*/ 464 h 569"/>
                <a:gd name="T48" fmla="*/ 120 w 726"/>
                <a:gd name="T49" fmla="*/ 428 h 569"/>
                <a:gd name="T50" fmla="*/ 200 w 726"/>
                <a:gd name="T51" fmla="*/ 373 h 569"/>
                <a:gd name="T52" fmla="*/ 279 w 726"/>
                <a:gd name="T53" fmla="*/ 316 h 569"/>
                <a:gd name="T54" fmla="*/ 359 w 726"/>
                <a:gd name="T55" fmla="*/ 261 h 569"/>
                <a:gd name="T56" fmla="*/ 439 w 726"/>
                <a:gd name="T57" fmla="*/ 204 h 569"/>
                <a:gd name="T58" fmla="*/ 517 w 726"/>
                <a:gd name="T59" fmla="*/ 149 h 569"/>
                <a:gd name="T60" fmla="*/ 595 w 726"/>
                <a:gd name="T61" fmla="*/ 90 h 569"/>
                <a:gd name="T62" fmla="*/ 669 w 726"/>
                <a:gd name="T63" fmla="*/ 29 h 569"/>
                <a:gd name="T64" fmla="*/ 707 w 726"/>
                <a:gd name="T65" fmla="*/ 0 h 5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6"/>
                <a:gd name="T100" fmla="*/ 0 h 569"/>
                <a:gd name="T101" fmla="*/ 726 w 726"/>
                <a:gd name="T102" fmla="*/ 569 h 5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6" h="569">
                  <a:moveTo>
                    <a:pt x="707" y="0"/>
                  </a:moveTo>
                  <a:lnTo>
                    <a:pt x="717" y="12"/>
                  </a:lnTo>
                  <a:lnTo>
                    <a:pt x="724" y="23"/>
                  </a:lnTo>
                  <a:lnTo>
                    <a:pt x="726" y="35"/>
                  </a:lnTo>
                  <a:lnTo>
                    <a:pt x="724" y="48"/>
                  </a:lnTo>
                  <a:lnTo>
                    <a:pt x="719" y="57"/>
                  </a:lnTo>
                  <a:lnTo>
                    <a:pt x="711" y="71"/>
                  </a:lnTo>
                  <a:lnTo>
                    <a:pt x="700" y="82"/>
                  </a:lnTo>
                  <a:lnTo>
                    <a:pt x="690" y="94"/>
                  </a:lnTo>
                  <a:lnTo>
                    <a:pt x="673" y="105"/>
                  </a:lnTo>
                  <a:lnTo>
                    <a:pt x="660" y="115"/>
                  </a:lnTo>
                  <a:lnTo>
                    <a:pt x="643" y="126"/>
                  </a:lnTo>
                  <a:lnTo>
                    <a:pt x="627" y="137"/>
                  </a:lnTo>
                  <a:lnTo>
                    <a:pt x="612" y="147"/>
                  </a:lnTo>
                  <a:lnTo>
                    <a:pt x="599" y="158"/>
                  </a:lnTo>
                  <a:lnTo>
                    <a:pt x="588" y="168"/>
                  </a:lnTo>
                  <a:lnTo>
                    <a:pt x="576" y="179"/>
                  </a:lnTo>
                  <a:lnTo>
                    <a:pt x="544" y="204"/>
                  </a:lnTo>
                  <a:lnTo>
                    <a:pt x="510" y="230"/>
                  </a:lnTo>
                  <a:lnTo>
                    <a:pt x="477" y="253"/>
                  </a:lnTo>
                  <a:lnTo>
                    <a:pt x="443" y="278"/>
                  </a:lnTo>
                  <a:lnTo>
                    <a:pt x="409" y="301"/>
                  </a:lnTo>
                  <a:lnTo>
                    <a:pt x="376" y="324"/>
                  </a:lnTo>
                  <a:lnTo>
                    <a:pt x="342" y="346"/>
                  </a:lnTo>
                  <a:lnTo>
                    <a:pt x="310" y="369"/>
                  </a:lnTo>
                  <a:lnTo>
                    <a:pt x="276" y="392"/>
                  </a:lnTo>
                  <a:lnTo>
                    <a:pt x="241" y="415"/>
                  </a:lnTo>
                  <a:lnTo>
                    <a:pt x="209" y="438"/>
                  </a:lnTo>
                  <a:lnTo>
                    <a:pt x="177" y="464"/>
                  </a:lnTo>
                  <a:lnTo>
                    <a:pt x="144" y="487"/>
                  </a:lnTo>
                  <a:lnTo>
                    <a:pt x="112" y="514"/>
                  </a:lnTo>
                  <a:lnTo>
                    <a:pt x="82" y="540"/>
                  </a:lnTo>
                  <a:lnTo>
                    <a:pt x="53" y="569"/>
                  </a:lnTo>
                  <a:lnTo>
                    <a:pt x="34" y="563"/>
                  </a:lnTo>
                  <a:lnTo>
                    <a:pt x="21" y="559"/>
                  </a:lnTo>
                  <a:lnTo>
                    <a:pt x="10" y="554"/>
                  </a:lnTo>
                  <a:lnTo>
                    <a:pt x="4" y="548"/>
                  </a:lnTo>
                  <a:lnTo>
                    <a:pt x="0" y="540"/>
                  </a:lnTo>
                  <a:lnTo>
                    <a:pt x="0" y="533"/>
                  </a:lnTo>
                  <a:lnTo>
                    <a:pt x="4" y="525"/>
                  </a:lnTo>
                  <a:lnTo>
                    <a:pt x="8" y="518"/>
                  </a:lnTo>
                  <a:lnTo>
                    <a:pt x="13" y="510"/>
                  </a:lnTo>
                  <a:lnTo>
                    <a:pt x="21" y="502"/>
                  </a:lnTo>
                  <a:lnTo>
                    <a:pt x="30" y="495"/>
                  </a:lnTo>
                  <a:lnTo>
                    <a:pt x="40" y="487"/>
                  </a:lnTo>
                  <a:lnTo>
                    <a:pt x="51" y="478"/>
                  </a:lnTo>
                  <a:lnTo>
                    <a:pt x="61" y="472"/>
                  </a:lnTo>
                  <a:lnTo>
                    <a:pt x="70" y="464"/>
                  </a:lnTo>
                  <a:lnTo>
                    <a:pt x="82" y="461"/>
                  </a:lnTo>
                  <a:lnTo>
                    <a:pt x="120" y="428"/>
                  </a:lnTo>
                  <a:lnTo>
                    <a:pt x="160" y="402"/>
                  </a:lnTo>
                  <a:lnTo>
                    <a:pt x="200" y="373"/>
                  </a:lnTo>
                  <a:lnTo>
                    <a:pt x="240" y="345"/>
                  </a:lnTo>
                  <a:lnTo>
                    <a:pt x="279" y="316"/>
                  </a:lnTo>
                  <a:lnTo>
                    <a:pt x="319" y="289"/>
                  </a:lnTo>
                  <a:lnTo>
                    <a:pt x="359" y="261"/>
                  </a:lnTo>
                  <a:lnTo>
                    <a:pt x="399" y="234"/>
                  </a:lnTo>
                  <a:lnTo>
                    <a:pt x="439" y="204"/>
                  </a:lnTo>
                  <a:lnTo>
                    <a:pt x="479" y="177"/>
                  </a:lnTo>
                  <a:lnTo>
                    <a:pt x="517" y="149"/>
                  </a:lnTo>
                  <a:lnTo>
                    <a:pt x="557" y="120"/>
                  </a:lnTo>
                  <a:lnTo>
                    <a:pt x="595" y="90"/>
                  </a:lnTo>
                  <a:lnTo>
                    <a:pt x="633" y="61"/>
                  </a:lnTo>
                  <a:lnTo>
                    <a:pt x="669" y="29"/>
                  </a:lnTo>
                  <a:lnTo>
                    <a:pt x="707" y="0"/>
                  </a:lnTo>
                  <a:close/>
                </a:path>
              </a:pathLst>
            </a:custGeom>
            <a:solidFill>
              <a:srgbClr val="FFFFC2"/>
            </a:solidFill>
            <a:ln w="9525">
              <a:noFill/>
              <a:round/>
              <a:headEnd/>
              <a:tailEnd/>
            </a:ln>
          </p:spPr>
          <p:txBody>
            <a:bodyPr/>
            <a:lstStyle/>
            <a:p>
              <a:endParaRPr lang="fa-IR"/>
            </a:p>
          </p:txBody>
        </p:sp>
        <p:sp>
          <p:nvSpPr>
            <p:cNvPr id="21601" name="Freeform 91"/>
            <p:cNvSpPr>
              <a:spLocks/>
            </p:cNvSpPr>
            <p:nvPr/>
          </p:nvSpPr>
          <p:spPr bwMode="auto">
            <a:xfrm>
              <a:off x="4084" y="2691"/>
              <a:ext cx="51" cy="106"/>
            </a:xfrm>
            <a:custGeom>
              <a:avLst/>
              <a:gdLst>
                <a:gd name="T0" fmla="*/ 6 w 103"/>
                <a:gd name="T1" fmla="*/ 0 h 211"/>
                <a:gd name="T2" fmla="*/ 12 w 103"/>
                <a:gd name="T3" fmla="*/ 11 h 211"/>
                <a:gd name="T4" fmla="*/ 19 w 103"/>
                <a:gd name="T5" fmla="*/ 23 h 211"/>
                <a:gd name="T6" fmla="*/ 25 w 103"/>
                <a:gd name="T7" fmla="*/ 36 h 211"/>
                <a:gd name="T8" fmla="*/ 33 w 103"/>
                <a:gd name="T9" fmla="*/ 47 h 211"/>
                <a:gd name="T10" fmla="*/ 38 w 103"/>
                <a:gd name="T11" fmla="*/ 59 h 211"/>
                <a:gd name="T12" fmla="*/ 44 w 103"/>
                <a:gd name="T13" fmla="*/ 74 h 211"/>
                <a:gd name="T14" fmla="*/ 52 w 103"/>
                <a:gd name="T15" fmla="*/ 87 h 211"/>
                <a:gd name="T16" fmla="*/ 57 w 103"/>
                <a:gd name="T17" fmla="*/ 103 h 211"/>
                <a:gd name="T18" fmla="*/ 61 w 103"/>
                <a:gd name="T19" fmla="*/ 116 h 211"/>
                <a:gd name="T20" fmla="*/ 69 w 103"/>
                <a:gd name="T21" fmla="*/ 129 h 211"/>
                <a:gd name="T22" fmla="*/ 72 w 103"/>
                <a:gd name="T23" fmla="*/ 142 h 211"/>
                <a:gd name="T24" fmla="*/ 78 w 103"/>
                <a:gd name="T25" fmla="*/ 158 h 211"/>
                <a:gd name="T26" fmla="*/ 84 w 103"/>
                <a:gd name="T27" fmla="*/ 171 h 211"/>
                <a:gd name="T28" fmla="*/ 91 w 103"/>
                <a:gd name="T29" fmla="*/ 184 h 211"/>
                <a:gd name="T30" fmla="*/ 95 w 103"/>
                <a:gd name="T31" fmla="*/ 198 h 211"/>
                <a:gd name="T32" fmla="*/ 103 w 103"/>
                <a:gd name="T33" fmla="*/ 211 h 211"/>
                <a:gd name="T34" fmla="*/ 95 w 103"/>
                <a:gd name="T35" fmla="*/ 198 h 211"/>
                <a:gd name="T36" fmla="*/ 88 w 103"/>
                <a:gd name="T37" fmla="*/ 186 h 211"/>
                <a:gd name="T38" fmla="*/ 78 w 103"/>
                <a:gd name="T39" fmla="*/ 175 h 211"/>
                <a:gd name="T40" fmla="*/ 69 w 103"/>
                <a:gd name="T41" fmla="*/ 161 h 211"/>
                <a:gd name="T42" fmla="*/ 59 w 103"/>
                <a:gd name="T43" fmla="*/ 148 h 211"/>
                <a:gd name="T44" fmla="*/ 50 w 103"/>
                <a:gd name="T45" fmla="*/ 135 h 211"/>
                <a:gd name="T46" fmla="*/ 40 w 103"/>
                <a:gd name="T47" fmla="*/ 122 h 211"/>
                <a:gd name="T48" fmla="*/ 33 w 103"/>
                <a:gd name="T49" fmla="*/ 110 h 211"/>
                <a:gd name="T50" fmla="*/ 23 w 103"/>
                <a:gd name="T51" fmla="*/ 95 h 211"/>
                <a:gd name="T52" fmla="*/ 15 w 103"/>
                <a:gd name="T53" fmla="*/ 82 h 211"/>
                <a:gd name="T54" fmla="*/ 8 w 103"/>
                <a:gd name="T55" fmla="*/ 68 h 211"/>
                <a:gd name="T56" fmla="*/ 4 w 103"/>
                <a:gd name="T57" fmla="*/ 55 h 211"/>
                <a:gd name="T58" fmla="*/ 0 w 103"/>
                <a:gd name="T59" fmla="*/ 40 h 211"/>
                <a:gd name="T60" fmla="*/ 0 w 103"/>
                <a:gd name="T61" fmla="*/ 27 h 211"/>
                <a:gd name="T62" fmla="*/ 0 w 103"/>
                <a:gd name="T63" fmla="*/ 13 h 211"/>
                <a:gd name="T64" fmla="*/ 6 w 103"/>
                <a:gd name="T65" fmla="*/ 0 h 211"/>
                <a:gd name="T66" fmla="*/ 6 w 103"/>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
                <a:gd name="T103" fmla="*/ 0 h 211"/>
                <a:gd name="T104" fmla="*/ 103 w 103"/>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 h="211">
                  <a:moveTo>
                    <a:pt x="6" y="0"/>
                  </a:moveTo>
                  <a:lnTo>
                    <a:pt x="12" y="11"/>
                  </a:lnTo>
                  <a:lnTo>
                    <a:pt x="19" y="23"/>
                  </a:lnTo>
                  <a:lnTo>
                    <a:pt x="25" y="36"/>
                  </a:lnTo>
                  <a:lnTo>
                    <a:pt x="33" y="47"/>
                  </a:lnTo>
                  <a:lnTo>
                    <a:pt x="38" y="59"/>
                  </a:lnTo>
                  <a:lnTo>
                    <a:pt x="44" y="74"/>
                  </a:lnTo>
                  <a:lnTo>
                    <a:pt x="52" y="87"/>
                  </a:lnTo>
                  <a:lnTo>
                    <a:pt x="57" y="103"/>
                  </a:lnTo>
                  <a:lnTo>
                    <a:pt x="61" y="116"/>
                  </a:lnTo>
                  <a:lnTo>
                    <a:pt x="69" y="129"/>
                  </a:lnTo>
                  <a:lnTo>
                    <a:pt x="72" y="142"/>
                  </a:lnTo>
                  <a:lnTo>
                    <a:pt x="78" y="158"/>
                  </a:lnTo>
                  <a:lnTo>
                    <a:pt x="84" y="171"/>
                  </a:lnTo>
                  <a:lnTo>
                    <a:pt x="91" y="184"/>
                  </a:lnTo>
                  <a:lnTo>
                    <a:pt x="95" y="198"/>
                  </a:lnTo>
                  <a:lnTo>
                    <a:pt x="103" y="211"/>
                  </a:lnTo>
                  <a:lnTo>
                    <a:pt x="95" y="198"/>
                  </a:lnTo>
                  <a:lnTo>
                    <a:pt x="88" y="186"/>
                  </a:lnTo>
                  <a:lnTo>
                    <a:pt x="78" y="175"/>
                  </a:lnTo>
                  <a:lnTo>
                    <a:pt x="69" y="161"/>
                  </a:lnTo>
                  <a:lnTo>
                    <a:pt x="59" y="148"/>
                  </a:lnTo>
                  <a:lnTo>
                    <a:pt x="50" y="135"/>
                  </a:lnTo>
                  <a:lnTo>
                    <a:pt x="40" y="122"/>
                  </a:lnTo>
                  <a:lnTo>
                    <a:pt x="33" y="110"/>
                  </a:lnTo>
                  <a:lnTo>
                    <a:pt x="23" y="95"/>
                  </a:lnTo>
                  <a:lnTo>
                    <a:pt x="15" y="82"/>
                  </a:lnTo>
                  <a:lnTo>
                    <a:pt x="8" y="68"/>
                  </a:lnTo>
                  <a:lnTo>
                    <a:pt x="4" y="55"/>
                  </a:lnTo>
                  <a:lnTo>
                    <a:pt x="0" y="40"/>
                  </a:lnTo>
                  <a:lnTo>
                    <a:pt x="0" y="27"/>
                  </a:lnTo>
                  <a:lnTo>
                    <a:pt x="0" y="13"/>
                  </a:lnTo>
                  <a:lnTo>
                    <a:pt x="6" y="0"/>
                  </a:lnTo>
                  <a:close/>
                </a:path>
              </a:pathLst>
            </a:custGeom>
            <a:solidFill>
              <a:srgbClr val="BFC9FF"/>
            </a:solidFill>
            <a:ln w="9525">
              <a:noFill/>
              <a:round/>
              <a:headEnd/>
              <a:tailEnd/>
            </a:ln>
          </p:spPr>
          <p:txBody>
            <a:bodyPr/>
            <a:lstStyle/>
            <a:p>
              <a:endParaRPr lang="fa-IR"/>
            </a:p>
          </p:txBody>
        </p:sp>
        <p:sp>
          <p:nvSpPr>
            <p:cNvPr id="21602" name="Freeform 92"/>
            <p:cNvSpPr>
              <a:spLocks/>
            </p:cNvSpPr>
            <p:nvPr/>
          </p:nvSpPr>
          <p:spPr bwMode="auto">
            <a:xfrm>
              <a:off x="4476" y="2691"/>
              <a:ext cx="32" cy="50"/>
            </a:xfrm>
            <a:custGeom>
              <a:avLst/>
              <a:gdLst>
                <a:gd name="T0" fmla="*/ 57 w 64"/>
                <a:gd name="T1" fmla="*/ 0 h 99"/>
                <a:gd name="T2" fmla="*/ 57 w 64"/>
                <a:gd name="T3" fmla="*/ 4 h 99"/>
                <a:gd name="T4" fmla="*/ 60 w 64"/>
                <a:gd name="T5" fmla="*/ 13 h 99"/>
                <a:gd name="T6" fmla="*/ 60 w 64"/>
                <a:gd name="T7" fmla="*/ 21 h 99"/>
                <a:gd name="T8" fmla="*/ 62 w 64"/>
                <a:gd name="T9" fmla="*/ 30 h 99"/>
                <a:gd name="T10" fmla="*/ 62 w 64"/>
                <a:gd name="T11" fmla="*/ 42 h 99"/>
                <a:gd name="T12" fmla="*/ 64 w 64"/>
                <a:gd name="T13" fmla="*/ 53 h 99"/>
                <a:gd name="T14" fmla="*/ 64 w 64"/>
                <a:gd name="T15" fmla="*/ 63 h 99"/>
                <a:gd name="T16" fmla="*/ 64 w 64"/>
                <a:gd name="T17" fmla="*/ 76 h 99"/>
                <a:gd name="T18" fmla="*/ 60 w 64"/>
                <a:gd name="T19" fmla="*/ 82 h 99"/>
                <a:gd name="T20" fmla="*/ 59 w 64"/>
                <a:gd name="T21" fmla="*/ 89 h 99"/>
                <a:gd name="T22" fmla="*/ 55 w 64"/>
                <a:gd name="T23" fmla="*/ 93 h 99"/>
                <a:gd name="T24" fmla="*/ 51 w 64"/>
                <a:gd name="T25" fmla="*/ 99 h 99"/>
                <a:gd name="T26" fmla="*/ 43 w 64"/>
                <a:gd name="T27" fmla="*/ 97 h 99"/>
                <a:gd name="T28" fmla="*/ 34 w 64"/>
                <a:gd name="T29" fmla="*/ 93 h 99"/>
                <a:gd name="T30" fmla="*/ 26 w 64"/>
                <a:gd name="T31" fmla="*/ 87 h 99"/>
                <a:gd name="T32" fmla="*/ 15 w 64"/>
                <a:gd name="T33" fmla="*/ 78 h 99"/>
                <a:gd name="T34" fmla="*/ 3 w 64"/>
                <a:gd name="T35" fmla="*/ 66 h 99"/>
                <a:gd name="T36" fmla="*/ 0 w 64"/>
                <a:gd name="T37" fmla="*/ 53 h 99"/>
                <a:gd name="T38" fmla="*/ 3 w 64"/>
                <a:gd name="T39" fmla="*/ 42 h 99"/>
                <a:gd name="T40" fmla="*/ 9 w 64"/>
                <a:gd name="T41" fmla="*/ 32 h 99"/>
                <a:gd name="T42" fmla="*/ 17 w 64"/>
                <a:gd name="T43" fmla="*/ 23 h 99"/>
                <a:gd name="T44" fmla="*/ 30 w 64"/>
                <a:gd name="T45" fmla="*/ 13 h 99"/>
                <a:gd name="T46" fmla="*/ 36 w 64"/>
                <a:gd name="T47" fmla="*/ 9 h 99"/>
                <a:gd name="T48" fmla="*/ 43 w 64"/>
                <a:gd name="T49" fmla="*/ 6 h 99"/>
                <a:gd name="T50" fmla="*/ 51 w 64"/>
                <a:gd name="T51" fmla="*/ 2 h 99"/>
                <a:gd name="T52" fmla="*/ 57 w 64"/>
                <a:gd name="T53" fmla="*/ 0 h 99"/>
                <a:gd name="T54" fmla="*/ 57 w 64"/>
                <a:gd name="T55" fmla="*/ 0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
                <a:gd name="T85" fmla="*/ 0 h 99"/>
                <a:gd name="T86" fmla="*/ 64 w 64"/>
                <a:gd name="T87" fmla="*/ 99 h 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 h="99">
                  <a:moveTo>
                    <a:pt x="57" y="0"/>
                  </a:moveTo>
                  <a:lnTo>
                    <a:pt x="57" y="4"/>
                  </a:lnTo>
                  <a:lnTo>
                    <a:pt x="60" y="13"/>
                  </a:lnTo>
                  <a:lnTo>
                    <a:pt x="60" y="21"/>
                  </a:lnTo>
                  <a:lnTo>
                    <a:pt x="62" y="30"/>
                  </a:lnTo>
                  <a:lnTo>
                    <a:pt x="62" y="42"/>
                  </a:lnTo>
                  <a:lnTo>
                    <a:pt x="64" y="53"/>
                  </a:lnTo>
                  <a:lnTo>
                    <a:pt x="64" y="63"/>
                  </a:lnTo>
                  <a:lnTo>
                    <a:pt x="64" y="76"/>
                  </a:lnTo>
                  <a:lnTo>
                    <a:pt x="60" y="82"/>
                  </a:lnTo>
                  <a:lnTo>
                    <a:pt x="59" y="89"/>
                  </a:lnTo>
                  <a:lnTo>
                    <a:pt x="55" y="93"/>
                  </a:lnTo>
                  <a:lnTo>
                    <a:pt x="51" y="99"/>
                  </a:lnTo>
                  <a:lnTo>
                    <a:pt x="43" y="97"/>
                  </a:lnTo>
                  <a:lnTo>
                    <a:pt x="34" y="93"/>
                  </a:lnTo>
                  <a:lnTo>
                    <a:pt x="26" y="87"/>
                  </a:lnTo>
                  <a:lnTo>
                    <a:pt x="15" y="78"/>
                  </a:lnTo>
                  <a:lnTo>
                    <a:pt x="3" y="66"/>
                  </a:lnTo>
                  <a:lnTo>
                    <a:pt x="0" y="53"/>
                  </a:lnTo>
                  <a:lnTo>
                    <a:pt x="3" y="42"/>
                  </a:lnTo>
                  <a:lnTo>
                    <a:pt x="9" y="32"/>
                  </a:lnTo>
                  <a:lnTo>
                    <a:pt x="17" y="23"/>
                  </a:lnTo>
                  <a:lnTo>
                    <a:pt x="30" y="13"/>
                  </a:lnTo>
                  <a:lnTo>
                    <a:pt x="36" y="9"/>
                  </a:lnTo>
                  <a:lnTo>
                    <a:pt x="43" y="6"/>
                  </a:lnTo>
                  <a:lnTo>
                    <a:pt x="51" y="2"/>
                  </a:lnTo>
                  <a:lnTo>
                    <a:pt x="57" y="0"/>
                  </a:lnTo>
                  <a:close/>
                </a:path>
              </a:pathLst>
            </a:custGeom>
            <a:solidFill>
              <a:srgbClr val="FFD6C9"/>
            </a:solidFill>
            <a:ln w="9525">
              <a:noFill/>
              <a:round/>
              <a:headEnd/>
              <a:tailEnd/>
            </a:ln>
          </p:spPr>
          <p:txBody>
            <a:bodyPr/>
            <a:lstStyle/>
            <a:p>
              <a:endParaRPr lang="fa-IR"/>
            </a:p>
          </p:txBody>
        </p:sp>
        <p:sp>
          <p:nvSpPr>
            <p:cNvPr id="21603" name="Freeform 93"/>
            <p:cNvSpPr>
              <a:spLocks/>
            </p:cNvSpPr>
            <p:nvPr/>
          </p:nvSpPr>
          <p:spPr bwMode="auto">
            <a:xfrm>
              <a:off x="3862" y="2705"/>
              <a:ext cx="8" cy="29"/>
            </a:xfrm>
            <a:custGeom>
              <a:avLst/>
              <a:gdLst>
                <a:gd name="T0" fmla="*/ 17 w 17"/>
                <a:gd name="T1" fmla="*/ 0 h 58"/>
                <a:gd name="T2" fmla="*/ 16 w 17"/>
                <a:gd name="T3" fmla="*/ 5 h 58"/>
                <a:gd name="T4" fmla="*/ 16 w 17"/>
                <a:gd name="T5" fmla="*/ 13 h 58"/>
                <a:gd name="T6" fmla="*/ 16 w 17"/>
                <a:gd name="T7" fmla="*/ 20 h 58"/>
                <a:gd name="T8" fmla="*/ 16 w 17"/>
                <a:gd name="T9" fmla="*/ 26 h 58"/>
                <a:gd name="T10" fmla="*/ 14 w 17"/>
                <a:gd name="T11" fmla="*/ 39 h 58"/>
                <a:gd name="T12" fmla="*/ 14 w 17"/>
                <a:gd name="T13" fmla="*/ 49 h 58"/>
                <a:gd name="T14" fmla="*/ 10 w 17"/>
                <a:gd name="T15" fmla="*/ 55 h 58"/>
                <a:gd name="T16" fmla="*/ 8 w 17"/>
                <a:gd name="T17" fmla="*/ 58 h 58"/>
                <a:gd name="T18" fmla="*/ 4 w 17"/>
                <a:gd name="T19" fmla="*/ 58 h 58"/>
                <a:gd name="T20" fmla="*/ 2 w 17"/>
                <a:gd name="T21" fmla="*/ 57 h 58"/>
                <a:gd name="T22" fmla="*/ 0 w 17"/>
                <a:gd name="T23" fmla="*/ 51 h 58"/>
                <a:gd name="T24" fmla="*/ 0 w 17"/>
                <a:gd name="T25" fmla="*/ 45 h 58"/>
                <a:gd name="T26" fmla="*/ 0 w 17"/>
                <a:gd name="T27" fmla="*/ 36 h 58"/>
                <a:gd name="T28" fmla="*/ 2 w 17"/>
                <a:gd name="T29" fmla="*/ 26 h 58"/>
                <a:gd name="T30" fmla="*/ 4 w 17"/>
                <a:gd name="T31" fmla="*/ 15 h 58"/>
                <a:gd name="T32" fmla="*/ 10 w 17"/>
                <a:gd name="T33" fmla="*/ 3 h 58"/>
                <a:gd name="T34" fmla="*/ 14 w 17"/>
                <a:gd name="T35" fmla="*/ 1 h 58"/>
                <a:gd name="T36" fmla="*/ 17 w 17"/>
                <a:gd name="T37" fmla="*/ 0 h 58"/>
                <a:gd name="T38" fmla="*/ 17 w 17"/>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58"/>
                <a:gd name="T62" fmla="*/ 17 w 17"/>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58">
                  <a:moveTo>
                    <a:pt x="17" y="0"/>
                  </a:moveTo>
                  <a:lnTo>
                    <a:pt x="16" y="5"/>
                  </a:lnTo>
                  <a:lnTo>
                    <a:pt x="16" y="13"/>
                  </a:lnTo>
                  <a:lnTo>
                    <a:pt x="16" y="20"/>
                  </a:lnTo>
                  <a:lnTo>
                    <a:pt x="16" y="26"/>
                  </a:lnTo>
                  <a:lnTo>
                    <a:pt x="14" y="39"/>
                  </a:lnTo>
                  <a:lnTo>
                    <a:pt x="14" y="49"/>
                  </a:lnTo>
                  <a:lnTo>
                    <a:pt x="10" y="55"/>
                  </a:lnTo>
                  <a:lnTo>
                    <a:pt x="8" y="58"/>
                  </a:lnTo>
                  <a:lnTo>
                    <a:pt x="4" y="58"/>
                  </a:lnTo>
                  <a:lnTo>
                    <a:pt x="2" y="57"/>
                  </a:lnTo>
                  <a:lnTo>
                    <a:pt x="0" y="51"/>
                  </a:lnTo>
                  <a:lnTo>
                    <a:pt x="0" y="45"/>
                  </a:lnTo>
                  <a:lnTo>
                    <a:pt x="0" y="36"/>
                  </a:lnTo>
                  <a:lnTo>
                    <a:pt x="2" y="26"/>
                  </a:lnTo>
                  <a:lnTo>
                    <a:pt x="4" y="15"/>
                  </a:lnTo>
                  <a:lnTo>
                    <a:pt x="10" y="3"/>
                  </a:lnTo>
                  <a:lnTo>
                    <a:pt x="14" y="1"/>
                  </a:lnTo>
                  <a:lnTo>
                    <a:pt x="17" y="0"/>
                  </a:lnTo>
                  <a:close/>
                </a:path>
              </a:pathLst>
            </a:custGeom>
            <a:solidFill>
              <a:srgbClr val="000000"/>
            </a:solidFill>
            <a:ln w="9525">
              <a:noFill/>
              <a:round/>
              <a:headEnd/>
              <a:tailEnd/>
            </a:ln>
          </p:spPr>
          <p:txBody>
            <a:bodyPr/>
            <a:lstStyle/>
            <a:p>
              <a:endParaRPr lang="fa-IR"/>
            </a:p>
          </p:txBody>
        </p:sp>
        <p:sp>
          <p:nvSpPr>
            <p:cNvPr id="21604" name="Freeform 94"/>
            <p:cNvSpPr>
              <a:spLocks/>
            </p:cNvSpPr>
            <p:nvPr/>
          </p:nvSpPr>
          <p:spPr bwMode="auto">
            <a:xfrm>
              <a:off x="4373" y="2734"/>
              <a:ext cx="21" cy="14"/>
            </a:xfrm>
            <a:custGeom>
              <a:avLst/>
              <a:gdLst>
                <a:gd name="T0" fmla="*/ 42 w 42"/>
                <a:gd name="T1" fmla="*/ 0 h 27"/>
                <a:gd name="T2" fmla="*/ 42 w 42"/>
                <a:gd name="T3" fmla="*/ 6 h 27"/>
                <a:gd name="T4" fmla="*/ 40 w 42"/>
                <a:gd name="T5" fmla="*/ 14 h 27"/>
                <a:gd name="T6" fmla="*/ 33 w 42"/>
                <a:gd name="T7" fmla="*/ 18 h 27"/>
                <a:gd name="T8" fmla="*/ 29 w 42"/>
                <a:gd name="T9" fmla="*/ 23 h 27"/>
                <a:gd name="T10" fmla="*/ 17 w 42"/>
                <a:gd name="T11" fmla="*/ 25 h 27"/>
                <a:gd name="T12" fmla="*/ 10 w 42"/>
                <a:gd name="T13" fmla="*/ 27 h 27"/>
                <a:gd name="T14" fmla="*/ 2 w 42"/>
                <a:gd name="T15" fmla="*/ 27 h 27"/>
                <a:gd name="T16" fmla="*/ 0 w 42"/>
                <a:gd name="T17" fmla="*/ 27 h 27"/>
                <a:gd name="T18" fmla="*/ 0 w 42"/>
                <a:gd name="T19" fmla="*/ 23 h 27"/>
                <a:gd name="T20" fmla="*/ 4 w 42"/>
                <a:gd name="T21" fmla="*/ 18 h 27"/>
                <a:gd name="T22" fmla="*/ 12 w 42"/>
                <a:gd name="T23" fmla="*/ 14 h 27"/>
                <a:gd name="T24" fmla="*/ 21 w 42"/>
                <a:gd name="T25" fmla="*/ 8 h 27"/>
                <a:gd name="T26" fmla="*/ 31 w 42"/>
                <a:gd name="T27" fmla="*/ 4 h 27"/>
                <a:gd name="T28" fmla="*/ 42 w 42"/>
                <a:gd name="T29" fmla="*/ 0 h 27"/>
                <a:gd name="T30" fmla="*/ 42 w 42"/>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42" y="0"/>
                  </a:moveTo>
                  <a:lnTo>
                    <a:pt x="42" y="6"/>
                  </a:lnTo>
                  <a:lnTo>
                    <a:pt x="40" y="14"/>
                  </a:lnTo>
                  <a:lnTo>
                    <a:pt x="33" y="18"/>
                  </a:lnTo>
                  <a:lnTo>
                    <a:pt x="29" y="23"/>
                  </a:lnTo>
                  <a:lnTo>
                    <a:pt x="17" y="25"/>
                  </a:lnTo>
                  <a:lnTo>
                    <a:pt x="10" y="27"/>
                  </a:lnTo>
                  <a:lnTo>
                    <a:pt x="2" y="27"/>
                  </a:lnTo>
                  <a:lnTo>
                    <a:pt x="0" y="27"/>
                  </a:lnTo>
                  <a:lnTo>
                    <a:pt x="0" y="23"/>
                  </a:lnTo>
                  <a:lnTo>
                    <a:pt x="4" y="18"/>
                  </a:lnTo>
                  <a:lnTo>
                    <a:pt x="12" y="14"/>
                  </a:lnTo>
                  <a:lnTo>
                    <a:pt x="21" y="8"/>
                  </a:lnTo>
                  <a:lnTo>
                    <a:pt x="31" y="4"/>
                  </a:lnTo>
                  <a:lnTo>
                    <a:pt x="42" y="0"/>
                  </a:lnTo>
                  <a:close/>
                </a:path>
              </a:pathLst>
            </a:custGeom>
            <a:solidFill>
              <a:srgbClr val="000000"/>
            </a:solidFill>
            <a:ln w="9525">
              <a:noFill/>
              <a:round/>
              <a:headEnd/>
              <a:tailEnd/>
            </a:ln>
          </p:spPr>
          <p:txBody>
            <a:bodyPr/>
            <a:lstStyle/>
            <a:p>
              <a:endParaRPr lang="fa-IR"/>
            </a:p>
          </p:txBody>
        </p:sp>
        <p:sp>
          <p:nvSpPr>
            <p:cNvPr id="21605" name="Freeform 95"/>
            <p:cNvSpPr>
              <a:spLocks/>
            </p:cNvSpPr>
            <p:nvPr/>
          </p:nvSpPr>
          <p:spPr bwMode="auto">
            <a:xfrm>
              <a:off x="4330" y="2734"/>
              <a:ext cx="384" cy="486"/>
            </a:xfrm>
            <a:custGeom>
              <a:avLst/>
              <a:gdLst>
                <a:gd name="T0" fmla="*/ 732 w 768"/>
                <a:gd name="T1" fmla="*/ 18 h 972"/>
                <a:gd name="T2" fmla="*/ 749 w 768"/>
                <a:gd name="T3" fmla="*/ 61 h 972"/>
                <a:gd name="T4" fmla="*/ 756 w 768"/>
                <a:gd name="T5" fmla="*/ 113 h 972"/>
                <a:gd name="T6" fmla="*/ 758 w 768"/>
                <a:gd name="T7" fmla="*/ 168 h 972"/>
                <a:gd name="T8" fmla="*/ 762 w 768"/>
                <a:gd name="T9" fmla="*/ 223 h 972"/>
                <a:gd name="T10" fmla="*/ 768 w 768"/>
                <a:gd name="T11" fmla="*/ 265 h 972"/>
                <a:gd name="T12" fmla="*/ 758 w 768"/>
                <a:gd name="T13" fmla="*/ 291 h 972"/>
                <a:gd name="T14" fmla="*/ 745 w 768"/>
                <a:gd name="T15" fmla="*/ 291 h 972"/>
                <a:gd name="T16" fmla="*/ 743 w 768"/>
                <a:gd name="T17" fmla="*/ 276 h 972"/>
                <a:gd name="T18" fmla="*/ 726 w 768"/>
                <a:gd name="T19" fmla="*/ 297 h 972"/>
                <a:gd name="T20" fmla="*/ 722 w 768"/>
                <a:gd name="T21" fmla="*/ 326 h 972"/>
                <a:gd name="T22" fmla="*/ 707 w 768"/>
                <a:gd name="T23" fmla="*/ 322 h 972"/>
                <a:gd name="T24" fmla="*/ 694 w 768"/>
                <a:gd name="T25" fmla="*/ 272 h 972"/>
                <a:gd name="T26" fmla="*/ 665 w 768"/>
                <a:gd name="T27" fmla="*/ 229 h 972"/>
                <a:gd name="T28" fmla="*/ 629 w 768"/>
                <a:gd name="T29" fmla="*/ 206 h 972"/>
                <a:gd name="T30" fmla="*/ 583 w 768"/>
                <a:gd name="T31" fmla="*/ 206 h 972"/>
                <a:gd name="T32" fmla="*/ 540 w 768"/>
                <a:gd name="T33" fmla="*/ 248 h 972"/>
                <a:gd name="T34" fmla="*/ 532 w 768"/>
                <a:gd name="T35" fmla="*/ 263 h 972"/>
                <a:gd name="T36" fmla="*/ 511 w 768"/>
                <a:gd name="T37" fmla="*/ 278 h 972"/>
                <a:gd name="T38" fmla="*/ 483 w 768"/>
                <a:gd name="T39" fmla="*/ 288 h 972"/>
                <a:gd name="T40" fmla="*/ 420 w 768"/>
                <a:gd name="T41" fmla="*/ 322 h 972"/>
                <a:gd name="T42" fmla="*/ 355 w 768"/>
                <a:gd name="T43" fmla="*/ 390 h 972"/>
                <a:gd name="T44" fmla="*/ 317 w 768"/>
                <a:gd name="T45" fmla="*/ 478 h 972"/>
                <a:gd name="T46" fmla="*/ 294 w 768"/>
                <a:gd name="T47" fmla="*/ 573 h 972"/>
                <a:gd name="T48" fmla="*/ 285 w 768"/>
                <a:gd name="T49" fmla="*/ 673 h 972"/>
                <a:gd name="T50" fmla="*/ 277 w 768"/>
                <a:gd name="T51" fmla="*/ 746 h 972"/>
                <a:gd name="T52" fmla="*/ 289 w 768"/>
                <a:gd name="T53" fmla="*/ 780 h 972"/>
                <a:gd name="T54" fmla="*/ 304 w 768"/>
                <a:gd name="T55" fmla="*/ 810 h 972"/>
                <a:gd name="T56" fmla="*/ 285 w 768"/>
                <a:gd name="T57" fmla="*/ 831 h 972"/>
                <a:gd name="T58" fmla="*/ 254 w 768"/>
                <a:gd name="T59" fmla="*/ 869 h 972"/>
                <a:gd name="T60" fmla="*/ 226 w 768"/>
                <a:gd name="T61" fmla="*/ 892 h 972"/>
                <a:gd name="T62" fmla="*/ 192 w 768"/>
                <a:gd name="T63" fmla="*/ 905 h 972"/>
                <a:gd name="T64" fmla="*/ 146 w 768"/>
                <a:gd name="T65" fmla="*/ 934 h 972"/>
                <a:gd name="T66" fmla="*/ 99 w 768"/>
                <a:gd name="T67" fmla="*/ 959 h 972"/>
                <a:gd name="T68" fmla="*/ 53 w 768"/>
                <a:gd name="T69" fmla="*/ 972 h 972"/>
                <a:gd name="T70" fmla="*/ 22 w 768"/>
                <a:gd name="T71" fmla="*/ 955 h 972"/>
                <a:gd name="T72" fmla="*/ 17 w 768"/>
                <a:gd name="T73" fmla="*/ 898 h 972"/>
                <a:gd name="T74" fmla="*/ 15 w 768"/>
                <a:gd name="T75" fmla="*/ 820 h 972"/>
                <a:gd name="T76" fmla="*/ 9 w 768"/>
                <a:gd name="T77" fmla="*/ 744 h 972"/>
                <a:gd name="T78" fmla="*/ 3 w 768"/>
                <a:gd name="T79" fmla="*/ 664 h 972"/>
                <a:gd name="T80" fmla="*/ 0 w 768"/>
                <a:gd name="T81" fmla="*/ 588 h 972"/>
                <a:gd name="T82" fmla="*/ 3 w 768"/>
                <a:gd name="T83" fmla="*/ 518 h 972"/>
                <a:gd name="T84" fmla="*/ 45 w 768"/>
                <a:gd name="T85" fmla="*/ 481 h 972"/>
                <a:gd name="T86" fmla="*/ 99 w 768"/>
                <a:gd name="T87" fmla="*/ 447 h 972"/>
                <a:gd name="T88" fmla="*/ 152 w 768"/>
                <a:gd name="T89" fmla="*/ 405 h 972"/>
                <a:gd name="T90" fmla="*/ 203 w 768"/>
                <a:gd name="T91" fmla="*/ 358 h 972"/>
                <a:gd name="T92" fmla="*/ 258 w 768"/>
                <a:gd name="T93" fmla="*/ 316 h 972"/>
                <a:gd name="T94" fmla="*/ 311 w 768"/>
                <a:gd name="T95" fmla="*/ 282 h 972"/>
                <a:gd name="T96" fmla="*/ 351 w 768"/>
                <a:gd name="T97" fmla="*/ 250 h 972"/>
                <a:gd name="T98" fmla="*/ 389 w 768"/>
                <a:gd name="T99" fmla="*/ 210 h 972"/>
                <a:gd name="T100" fmla="*/ 429 w 768"/>
                <a:gd name="T101" fmla="*/ 175 h 972"/>
                <a:gd name="T102" fmla="*/ 467 w 768"/>
                <a:gd name="T103" fmla="*/ 149 h 972"/>
                <a:gd name="T104" fmla="*/ 509 w 768"/>
                <a:gd name="T105" fmla="*/ 147 h 972"/>
                <a:gd name="T106" fmla="*/ 543 w 768"/>
                <a:gd name="T107" fmla="*/ 116 h 972"/>
                <a:gd name="T108" fmla="*/ 583 w 768"/>
                <a:gd name="T109" fmla="*/ 86 h 972"/>
                <a:gd name="T110" fmla="*/ 620 w 768"/>
                <a:gd name="T111" fmla="*/ 56 h 972"/>
                <a:gd name="T112" fmla="*/ 658 w 768"/>
                <a:gd name="T113" fmla="*/ 27 h 972"/>
                <a:gd name="T114" fmla="*/ 696 w 768"/>
                <a:gd name="T115" fmla="*/ 4 h 9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972"/>
                <a:gd name="T176" fmla="*/ 768 w 768"/>
                <a:gd name="T177" fmla="*/ 972 h 9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972">
                  <a:moveTo>
                    <a:pt x="709" y="0"/>
                  </a:moveTo>
                  <a:lnTo>
                    <a:pt x="720" y="8"/>
                  </a:lnTo>
                  <a:lnTo>
                    <a:pt x="732" y="18"/>
                  </a:lnTo>
                  <a:lnTo>
                    <a:pt x="737" y="31"/>
                  </a:lnTo>
                  <a:lnTo>
                    <a:pt x="745" y="46"/>
                  </a:lnTo>
                  <a:lnTo>
                    <a:pt x="749" y="61"/>
                  </a:lnTo>
                  <a:lnTo>
                    <a:pt x="753" y="76"/>
                  </a:lnTo>
                  <a:lnTo>
                    <a:pt x="755" y="94"/>
                  </a:lnTo>
                  <a:lnTo>
                    <a:pt x="756" y="113"/>
                  </a:lnTo>
                  <a:lnTo>
                    <a:pt x="756" y="130"/>
                  </a:lnTo>
                  <a:lnTo>
                    <a:pt x="758" y="149"/>
                  </a:lnTo>
                  <a:lnTo>
                    <a:pt x="758" y="168"/>
                  </a:lnTo>
                  <a:lnTo>
                    <a:pt x="758" y="189"/>
                  </a:lnTo>
                  <a:lnTo>
                    <a:pt x="758" y="206"/>
                  </a:lnTo>
                  <a:lnTo>
                    <a:pt x="762" y="223"/>
                  </a:lnTo>
                  <a:lnTo>
                    <a:pt x="762" y="240"/>
                  </a:lnTo>
                  <a:lnTo>
                    <a:pt x="768" y="257"/>
                  </a:lnTo>
                  <a:lnTo>
                    <a:pt x="768" y="265"/>
                  </a:lnTo>
                  <a:lnTo>
                    <a:pt x="766" y="276"/>
                  </a:lnTo>
                  <a:lnTo>
                    <a:pt x="762" y="284"/>
                  </a:lnTo>
                  <a:lnTo>
                    <a:pt x="758" y="291"/>
                  </a:lnTo>
                  <a:lnTo>
                    <a:pt x="753" y="295"/>
                  </a:lnTo>
                  <a:lnTo>
                    <a:pt x="749" y="295"/>
                  </a:lnTo>
                  <a:lnTo>
                    <a:pt x="745" y="291"/>
                  </a:lnTo>
                  <a:lnTo>
                    <a:pt x="745" y="288"/>
                  </a:lnTo>
                  <a:lnTo>
                    <a:pt x="743" y="282"/>
                  </a:lnTo>
                  <a:lnTo>
                    <a:pt x="743" y="276"/>
                  </a:lnTo>
                  <a:lnTo>
                    <a:pt x="734" y="282"/>
                  </a:lnTo>
                  <a:lnTo>
                    <a:pt x="730" y="289"/>
                  </a:lnTo>
                  <a:lnTo>
                    <a:pt x="726" y="297"/>
                  </a:lnTo>
                  <a:lnTo>
                    <a:pt x="726" y="307"/>
                  </a:lnTo>
                  <a:lnTo>
                    <a:pt x="722" y="316"/>
                  </a:lnTo>
                  <a:lnTo>
                    <a:pt x="722" y="326"/>
                  </a:lnTo>
                  <a:lnTo>
                    <a:pt x="716" y="333"/>
                  </a:lnTo>
                  <a:lnTo>
                    <a:pt x="709" y="341"/>
                  </a:lnTo>
                  <a:lnTo>
                    <a:pt x="707" y="322"/>
                  </a:lnTo>
                  <a:lnTo>
                    <a:pt x="705" y="307"/>
                  </a:lnTo>
                  <a:lnTo>
                    <a:pt x="699" y="288"/>
                  </a:lnTo>
                  <a:lnTo>
                    <a:pt x="694" y="272"/>
                  </a:lnTo>
                  <a:lnTo>
                    <a:pt x="684" y="255"/>
                  </a:lnTo>
                  <a:lnTo>
                    <a:pt x="677" y="242"/>
                  </a:lnTo>
                  <a:lnTo>
                    <a:pt x="665" y="229"/>
                  </a:lnTo>
                  <a:lnTo>
                    <a:pt x="656" y="219"/>
                  </a:lnTo>
                  <a:lnTo>
                    <a:pt x="642" y="210"/>
                  </a:lnTo>
                  <a:lnTo>
                    <a:pt x="629" y="206"/>
                  </a:lnTo>
                  <a:lnTo>
                    <a:pt x="614" y="202"/>
                  </a:lnTo>
                  <a:lnTo>
                    <a:pt x="600" y="202"/>
                  </a:lnTo>
                  <a:lnTo>
                    <a:pt x="583" y="206"/>
                  </a:lnTo>
                  <a:lnTo>
                    <a:pt x="570" y="215"/>
                  </a:lnTo>
                  <a:lnTo>
                    <a:pt x="555" y="229"/>
                  </a:lnTo>
                  <a:lnTo>
                    <a:pt x="540" y="248"/>
                  </a:lnTo>
                  <a:lnTo>
                    <a:pt x="538" y="253"/>
                  </a:lnTo>
                  <a:lnTo>
                    <a:pt x="536" y="259"/>
                  </a:lnTo>
                  <a:lnTo>
                    <a:pt x="532" y="263"/>
                  </a:lnTo>
                  <a:lnTo>
                    <a:pt x="530" y="269"/>
                  </a:lnTo>
                  <a:lnTo>
                    <a:pt x="521" y="274"/>
                  </a:lnTo>
                  <a:lnTo>
                    <a:pt x="511" y="278"/>
                  </a:lnTo>
                  <a:lnTo>
                    <a:pt x="500" y="278"/>
                  </a:lnTo>
                  <a:lnTo>
                    <a:pt x="490" y="282"/>
                  </a:lnTo>
                  <a:lnTo>
                    <a:pt x="483" y="288"/>
                  </a:lnTo>
                  <a:lnTo>
                    <a:pt x="479" y="295"/>
                  </a:lnTo>
                  <a:lnTo>
                    <a:pt x="446" y="307"/>
                  </a:lnTo>
                  <a:lnTo>
                    <a:pt x="420" y="322"/>
                  </a:lnTo>
                  <a:lnTo>
                    <a:pt x="393" y="341"/>
                  </a:lnTo>
                  <a:lnTo>
                    <a:pt x="374" y="365"/>
                  </a:lnTo>
                  <a:lnTo>
                    <a:pt x="355" y="390"/>
                  </a:lnTo>
                  <a:lnTo>
                    <a:pt x="340" y="417"/>
                  </a:lnTo>
                  <a:lnTo>
                    <a:pt x="327" y="445"/>
                  </a:lnTo>
                  <a:lnTo>
                    <a:pt x="317" y="478"/>
                  </a:lnTo>
                  <a:lnTo>
                    <a:pt x="308" y="508"/>
                  </a:lnTo>
                  <a:lnTo>
                    <a:pt x="300" y="542"/>
                  </a:lnTo>
                  <a:lnTo>
                    <a:pt x="294" y="573"/>
                  </a:lnTo>
                  <a:lnTo>
                    <a:pt x="291" y="609"/>
                  </a:lnTo>
                  <a:lnTo>
                    <a:pt x="287" y="641"/>
                  </a:lnTo>
                  <a:lnTo>
                    <a:pt x="285" y="673"/>
                  </a:lnTo>
                  <a:lnTo>
                    <a:pt x="281" y="704"/>
                  </a:lnTo>
                  <a:lnTo>
                    <a:pt x="281" y="734"/>
                  </a:lnTo>
                  <a:lnTo>
                    <a:pt x="277" y="746"/>
                  </a:lnTo>
                  <a:lnTo>
                    <a:pt x="281" y="757"/>
                  </a:lnTo>
                  <a:lnTo>
                    <a:pt x="285" y="769"/>
                  </a:lnTo>
                  <a:lnTo>
                    <a:pt x="289" y="780"/>
                  </a:lnTo>
                  <a:lnTo>
                    <a:pt x="294" y="788"/>
                  </a:lnTo>
                  <a:lnTo>
                    <a:pt x="300" y="799"/>
                  </a:lnTo>
                  <a:lnTo>
                    <a:pt x="304" y="810"/>
                  </a:lnTo>
                  <a:lnTo>
                    <a:pt x="306" y="824"/>
                  </a:lnTo>
                  <a:lnTo>
                    <a:pt x="294" y="824"/>
                  </a:lnTo>
                  <a:lnTo>
                    <a:pt x="285" y="831"/>
                  </a:lnTo>
                  <a:lnTo>
                    <a:pt x="275" y="843"/>
                  </a:lnTo>
                  <a:lnTo>
                    <a:pt x="266" y="856"/>
                  </a:lnTo>
                  <a:lnTo>
                    <a:pt x="254" y="869"/>
                  </a:lnTo>
                  <a:lnTo>
                    <a:pt x="241" y="883"/>
                  </a:lnTo>
                  <a:lnTo>
                    <a:pt x="234" y="886"/>
                  </a:lnTo>
                  <a:lnTo>
                    <a:pt x="226" y="892"/>
                  </a:lnTo>
                  <a:lnTo>
                    <a:pt x="215" y="894"/>
                  </a:lnTo>
                  <a:lnTo>
                    <a:pt x="205" y="898"/>
                  </a:lnTo>
                  <a:lnTo>
                    <a:pt x="192" y="905"/>
                  </a:lnTo>
                  <a:lnTo>
                    <a:pt x="178" y="915"/>
                  </a:lnTo>
                  <a:lnTo>
                    <a:pt x="161" y="923"/>
                  </a:lnTo>
                  <a:lnTo>
                    <a:pt x="146" y="934"/>
                  </a:lnTo>
                  <a:lnTo>
                    <a:pt x="129" y="943"/>
                  </a:lnTo>
                  <a:lnTo>
                    <a:pt x="114" y="953"/>
                  </a:lnTo>
                  <a:lnTo>
                    <a:pt x="99" y="959"/>
                  </a:lnTo>
                  <a:lnTo>
                    <a:pt x="83" y="968"/>
                  </a:lnTo>
                  <a:lnTo>
                    <a:pt x="66" y="970"/>
                  </a:lnTo>
                  <a:lnTo>
                    <a:pt x="53" y="972"/>
                  </a:lnTo>
                  <a:lnTo>
                    <a:pt x="40" y="968"/>
                  </a:lnTo>
                  <a:lnTo>
                    <a:pt x="30" y="964"/>
                  </a:lnTo>
                  <a:lnTo>
                    <a:pt x="22" y="955"/>
                  </a:lnTo>
                  <a:lnTo>
                    <a:pt x="17" y="942"/>
                  </a:lnTo>
                  <a:lnTo>
                    <a:pt x="15" y="921"/>
                  </a:lnTo>
                  <a:lnTo>
                    <a:pt x="17" y="898"/>
                  </a:lnTo>
                  <a:lnTo>
                    <a:pt x="17" y="871"/>
                  </a:lnTo>
                  <a:lnTo>
                    <a:pt x="17" y="846"/>
                  </a:lnTo>
                  <a:lnTo>
                    <a:pt x="15" y="820"/>
                  </a:lnTo>
                  <a:lnTo>
                    <a:pt x="13" y="795"/>
                  </a:lnTo>
                  <a:lnTo>
                    <a:pt x="11" y="769"/>
                  </a:lnTo>
                  <a:lnTo>
                    <a:pt x="9" y="744"/>
                  </a:lnTo>
                  <a:lnTo>
                    <a:pt x="7" y="717"/>
                  </a:lnTo>
                  <a:lnTo>
                    <a:pt x="5" y="691"/>
                  </a:lnTo>
                  <a:lnTo>
                    <a:pt x="3" y="664"/>
                  </a:lnTo>
                  <a:lnTo>
                    <a:pt x="2" y="639"/>
                  </a:lnTo>
                  <a:lnTo>
                    <a:pt x="0" y="613"/>
                  </a:lnTo>
                  <a:lnTo>
                    <a:pt x="0" y="588"/>
                  </a:lnTo>
                  <a:lnTo>
                    <a:pt x="0" y="565"/>
                  </a:lnTo>
                  <a:lnTo>
                    <a:pt x="2" y="540"/>
                  </a:lnTo>
                  <a:lnTo>
                    <a:pt x="3" y="518"/>
                  </a:lnTo>
                  <a:lnTo>
                    <a:pt x="9" y="497"/>
                  </a:lnTo>
                  <a:lnTo>
                    <a:pt x="26" y="489"/>
                  </a:lnTo>
                  <a:lnTo>
                    <a:pt x="45" y="481"/>
                  </a:lnTo>
                  <a:lnTo>
                    <a:pt x="64" y="470"/>
                  </a:lnTo>
                  <a:lnTo>
                    <a:pt x="83" y="461"/>
                  </a:lnTo>
                  <a:lnTo>
                    <a:pt x="99" y="447"/>
                  </a:lnTo>
                  <a:lnTo>
                    <a:pt x="116" y="434"/>
                  </a:lnTo>
                  <a:lnTo>
                    <a:pt x="133" y="419"/>
                  </a:lnTo>
                  <a:lnTo>
                    <a:pt x="152" y="405"/>
                  </a:lnTo>
                  <a:lnTo>
                    <a:pt x="169" y="390"/>
                  </a:lnTo>
                  <a:lnTo>
                    <a:pt x="186" y="375"/>
                  </a:lnTo>
                  <a:lnTo>
                    <a:pt x="203" y="358"/>
                  </a:lnTo>
                  <a:lnTo>
                    <a:pt x="222" y="345"/>
                  </a:lnTo>
                  <a:lnTo>
                    <a:pt x="239" y="327"/>
                  </a:lnTo>
                  <a:lnTo>
                    <a:pt x="258" y="316"/>
                  </a:lnTo>
                  <a:lnTo>
                    <a:pt x="279" y="303"/>
                  </a:lnTo>
                  <a:lnTo>
                    <a:pt x="300" y="291"/>
                  </a:lnTo>
                  <a:lnTo>
                    <a:pt x="311" y="282"/>
                  </a:lnTo>
                  <a:lnTo>
                    <a:pt x="325" y="272"/>
                  </a:lnTo>
                  <a:lnTo>
                    <a:pt x="338" y="259"/>
                  </a:lnTo>
                  <a:lnTo>
                    <a:pt x="351" y="250"/>
                  </a:lnTo>
                  <a:lnTo>
                    <a:pt x="363" y="236"/>
                  </a:lnTo>
                  <a:lnTo>
                    <a:pt x="378" y="223"/>
                  </a:lnTo>
                  <a:lnTo>
                    <a:pt x="389" y="210"/>
                  </a:lnTo>
                  <a:lnTo>
                    <a:pt x="405" y="198"/>
                  </a:lnTo>
                  <a:lnTo>
                    <a:pt x="416" y="185"/>
                  </a:lnTo>
                  <a:lnTo>
                    <a:pt x="429" y="175"/>
                  </a:lnTo>
                  <a:lnTo>
                    <a:pt x="443" y="164"/>
                  </a:lnTo>
                  <a:lnTo>
                    <a:pt x="456" y="156"/>
                  </a:lnTo>
                  <a:lnTo>
                    <a:pt x="467" y="149"/>
                  </a:lnTo>
                  <a:lnTo>
                    <a:pt x="483" y="147"/>
                  </a:lnTo>
                  <a:lnTo>
                    <a:pt x="494" y="143"/>
                  </a:lnTo>
                  <a:lnTo>
                    <a:pt x="509" y="147"/>
                  </a:lnTo>
                  <a:lnTo>
                    <a:pt x="521" y="135"/>
                  </a:lnTo>
                  <a:lnTo>
                    <a:pt x="532" y="126"/>
                  </a:lnTo>
                  <a:lnTo>
                    <a:pt x="543" y="116"/>
                  </a:lnTo>
                  <a:lnTo>
                    <a:pt x="557" y="107"/>
                  </a:lnTo>
                  <a:lnTo>
                    <a:pt x="570" y="97"/>
                  </a:lnTo>
                  <a:lnTo>
                    <a:pt x="583" y="86"/>
                  </a:lnTo>
                  <a:lnTo>
                    <a:pt x="595" y="76"/>
                  </a:lnTo>
                  <a:lnTo>
                    <a:pt x="608" y="67"/>
                  </a:lnTo>
                  <a:lnTo>
                    <a:pt x="620" y="56"/>
                  </a:lnTo>
                  <a:lnTo>
                    <a:pt x="633" y="46"/>
                  </a:lnTo>
                  <a:lnTo>
                    <a:pt x="644" y="37"/>
                  </a:lnTo>
                  <a:lnTo>
                    <a:pt x="658" y="27"/>
                  </a:lnTo>
                  <a:lnTo>
                    <a:pt x="669" y="19"/>
                  </a:lnTo>
                  <a:lnTo>
                    <a:pt x="682" y="12"/>
                  </a:lnTo>
                  <a:lnTo>
                    <a:pt x="696" y="4"/>
                  </a:lnTo>
                  <a:lnTo>
                    <a:pt x="709" y="0"/>
                  </a:lnTo>
                  <a:close/>
                </a:path>
              </a:pathLst>
            </a:custGeom>
            <a:solidFill>
              <a:srgbClr val="F2CC99"/>
            </a:solidFill>
            <a:ln w="9525">
              <a:noFill/>
              <a:round/>
              <a:headEnd/>
              <a:tailEnd/>
            </a:ln>
          </p:spPr>
          <p:txBody>
            <a:bodyPr/>
            <a:lstStyle/>
            <a:p>
              <a:endParaRPr lang="fa-IR"/>
            </a:p>
          </p:txBody>
        </p:sp>
        <p:sp>
          <p:nvSpPr>
            <p:cNvPr id="21606" name="Freeform 96"/>
            <p:cNvSpPr>
              <a:spLocks/>
            </p:cNvSpPr>
            <p:nvPr/>
          </p:nvSpPr>
          <p:spPr bwMode="auto">
            <a:xfrm>
              <a:off x="3676" y="2752"/>
              <a:ext cx="21" cy="45"/>
            </a:xfrm>
            <a:custGeom>
              <a:avLst/>
              <a:gdLst>
                <a:gd name="T0" fmla="*/ 41 w 41"/>
                <a:gd name="T1" fmla="*/ 0 h 89"/>
                <a:gd name="T2" fmla="*/ 39 w 41"/>
                <a:gd name="T3" fmla="*/ 3 h 89"/>
                <a:gd name="T4" fmla="*/ 39 w 41"/>
                <a:gd name="T5" fmla="*/ 11 h 89"/>
                <a:gd name="T6" fmla="*/ 38 w 41"/>
                <a:gd name="T7" fmla="*/ 19 h 89"/>
                <a:gd name="T8" fmla="*/ 36 w 41"/>
                <a:gd name="T9" fmla="*/ 26 h 89"/>
                <a:gd name="T10" fmla="*/ 34 w 41"/>
                <a:gd name="T11" fmla="*/ 36 h 89"/>
                <a:gd name="T12" fmla="*/ 32 w 41"/>
                <a:gd name="T13" fmla="*/ 43 h 89"/>
                <a:gd name="T14" fmla="*/ 28 w 41"/>
                <a:gd name="T15" fmla="*/ 53 h 89"/>
                <a:gd name="T16" fmla="*/ 26 w 41"/>
                <a:gd name="T17" fmla="*/ 60 h 89"/>
                <a:gd name="T18" fmla="*/ 22 w 41"/>
                <a:gd name="T19" fmla="*/ 70 h 89"/>
                <a:gd name="T20" fmla="*/ 19 w 41"/>
                <a:gd name="T21" fmla="*/ 79 h 89"/>
                <a:gd name="T22" fmla="*/ 15 w 41"/>
                <a:gd name="T23" fmla="*/ 85 h 89"/>
                <a:gd name="T24" fmla="*/ 9 w 41"/>
                <a:gd name="T25" fmla="*/ 89 h 89"/>
                <a:gd name="T26" fmla="*/ 5 w 41"/>
                <a:gd name="T27" fmla="*/ 89 h 89"/>
                <a:gd name="T28" fmla="*/ 1 w 41"/>
                <a:gd name="T29" fmla="*/ 81 h 89"/>
                <a:gd name="T30" fmla="*/ 0 w 41"/>
                <a:gd name="T31" fmla="*/ 74 h 89"/>
                <a:gd name="T32" fmla="*/ 0 w 41"/>
                <a:gd name="T33" fmla="*/ 66 h 89"/>
                <a:gd name="T34" fmla="*/ 0 w 41"/>
                <a:gd name="T35" fmla="*/ 55 h 89"/>
                <a:gd name="T36" fmla="*/ 3 w 41"/>
                <a:gd name="T37" fmla="*/ 43 h 89"/>
                <a:gd name="T38" fmla="*/ 5 w 41"/>
                <a:gd name="T39" fmla="*/ 36 h 89"/>
                <a:gd name="T40" fmla="*/ 11 w 41"/>
                <a:gd name="T41" fmla="*/ 30 h 89"/>
                <a:gd name="T42" fmla="*/ 17 w 41"/>
                <a:gd name="T43" fmla="*/ 22 h 89"/>
                <a:gd name="T44" fmla="*/ 22 w 41"/>
                <a:gd name="T45" fmla="*/ 19 h 89"/>
                <a:gd name="T46" fmla="*/ 34 w 41"/>
                <a:gd name="T47" fmla="*/ 7 h 89"/>
                <a:gd name="T48" fmla="*/ 41 w 41"/>
                <a:gd name="T49" fmla="*/ 0 h 89"/>
                <a:gd name="T50" fmla="*/ 41 w 41"/>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89"/>
                <a:gd name="T80" fmla="*/ 41 w 41"/>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89">
                  <a:moveTo>
                    <a:pt x="41" y="0"/>
                  </a:moveTo>
                  <a:lnTo>
                    <a:pt x="39" y="3"/>
                  </a:lnTo>
                  <a:lnTo>
                    <a:pt x="39" y="11"/>
                  </a:lnTo>
                  <a:lnTo>
                    <a:pt x="38" y="19"/>
                  </a:lnTo>
                  <a:lnTo>
                    <a:pt x="36" y="26"/>
                  </a:lnTo>
                  <a:lnTo>
                    <a:pt x="34" y="36"/>
                  </a:lnTo>
                  <a:lnTo>
                    <a:pt x="32" y="43"/>
                  </a:lnTo>
                  <a:lnTo>
                    <a:pt x="28" y="53"/>
                  </a:lnTo>
                  <a:lnTo>
                    <a:pt x="26" y="60"/>
                  </a:lnTo>
                  <a:lnTo>
                    <a:pt x="22" y="70"/>
                  </a:lnTo>
                  <a:lnTo>
                    <a:pt x="19" y="79"/>
                  </a:lnTo>
                  <a:lnTo>
                    <a:pt x="15" y="85"/>
                  </a:lnTo>
                  <a:lnTo>
                    <a:pt x="9" y="89"/>
                  </a:lnTo>
                  <a:lnTo>
                    <a:pt x="5" y="89"/>
                  </a:lnTo>
                  <a:lnTo>
                    <a:pt x="1" y="81"/>
                  </a:lnTo>
                  <a:lnTo>
                    <a:pt x="0" y="74"/>
                  </a:lnTo>
                  <a:lnTo>
                    <a:pt x="0" y="66"/>
                  </a:lnTo>
                  <a:lnTo>
                    <a:pt x="0" y="55"/>
                  </a:lnTo>
                  <a:lnTo>
                    <a:pt x="3" y="43"/>
                  </a:lnTo>
                  <a:lnTo>
                    <a:pt x="5" y="36"/>
                  </a:lnTo>
                  <a:lnTo>
                    <a:pt x="11" y="30"/>
                  </a:lnTo>
                  <a:lnTo>
                    <a:pt x="17" y="22"/>
                  </a:lnTo>
                  <a:lnTo>
                    <a:pt x="22" y="19"/>
                  </a:lnTo>
                  <a:lnTo>
                    <a:pt x="34" y="7"/>
                  </a:lnTo>
                  <a:lnTo>
                    <a:pt x="41" y="0"/>
                  </a:lnTo>
                  <a:close/>
                </a:path>
              </a:pathLst>
            </a:custGeom>
            <a:solidFill>
              <a:srgbClr val="000000"/>
            </a:solidFill>
            <a:ln w="9525">
              <a:noFill/>
              <a:round/>
              <a:headEnd/>
              <a:tailEnd/>
            </a:ln>
          </p:spPr>
          <p:txBody>
            <a:bodyPr/>
            <a:lstStyle/>
            <a:p>
              <a:endParaRPr lang="fa-IR"/>
            </a:p>
          </p:txBody>
        </p:sp>
        <p:sp>
          <p:nvSpPr>
            <p:cNvPr id="21607" name="Freeform 97"/>
            <p:cNvSpPr>
              <a:spLocks/>
            </p:cNvSpPr>
            <p:nvPr/>
          </p:nvSpPr>
          <p:spPr bwMode="auto">
            <a:xfrm>
              <a:off x="4390" y="2752"/>
              <a:ext cx="36" cy="24"/>
            </a:xfrm>
            <a:custGeom>
              <a:avLst/>
              <a:gdLst>
                <a:gd name="T0" fmla="*/ 63 w 73"/>
                <a:gd name="T1" fmla="*/ 0 h 47"/>
                <a:gd name="T2" fmla="*/ 69 w 73"/>
                <a:gd name="T3" fmla="*/ 0 h 47"/>
                <a:gd name="T4" fmla="*/ 73 w 73"/>
                <a:gd name="T5" fmla="*/ 0 h 47"/>
                <a:gd name="T6" fmla="*/ 61 w 73"/>
                <a:gd name="T7" fmla="*/ 11 h 47"/>
                <a:gd name="T8" fmla="*/ 50 w 73"/>
                <a:gd name="T9" fmla="*/ 20 h 47"/>
                <a:gd name="T10" fmla="*/ 37 w 73"/>
                <a:gd name="T11" fmla="*/ 28 h 47"/>
                <a:gd name="T12" fmla="*/ 25 w 73"/>
                <a:gd name="T13" fmla="*/ 36 h 47"/>
                <a:gd name="T14" fmla="*/ 14 w 73"/>
                <a:gd name="T15" fmla="*/ 41 h 47"/>
                <a:gd name="T16" fmla="*/ 0 w 73"/>
                <a:gd name="T17" fmla="*/ 47 h 47"/>
                <a:gd name="T18" fmla="*/ 8 w 73"/>
                <a:gd name="T19" fmla="*/ 38 h 47"/>
                <a:gd name="T20" fmla="*/ 16 w 73"/>
                <a:gd name="T21" fmla="*/ 30 h 47"/>
                <a:gd name="T22" fmla="*/ 23 w 73"/>
                <a:gd name="T23" fmla="*/ 20 h 47"/>
                <a:gd name="T24" fmla="*/ 31 w 73"/>
                <a:gd name="T25" fmla="*/ 15 h 47"/>
                <a:gd name="T26" fmla="*/ 37 w 73"/>
                <a:gd name="T27" fmla="*/ 9 h 47"/>
                <a:gd name="T28" fmla="*/ 46 w 73"/>
                <a:gd name="T29" fmla="*/ 3 h 47"/>
                <a:gd name="T30" fmla="*/ 54 w 73"/>
                <a:gd name="T31" fmla="*/ 0 h 47"/>
                <a:gd name="T32" fmla="*/ 63 w 73"/>
                <a:gd name="T33" fmla="*/ 0 h 47"/>
                <a:gd name="T34" fmla="*/ 63 w 73"/>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47"/>
                <a:gd name="T56" fmla="*/ 73 w 73"/>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47">
                  <a:moveTo>
                    <a:pt x="63" y="0"/>
                  </a:moveTo>
                  <a:lnTo>
                    <a:pt x="69" y="0"/>
                  </a:lnTo>
                  <a:lnTo>
                    <a:pt x="73" y="0"/>
                  </a:lnTo>
                  <a:lnTo>
                    <a:pt x="61" y="11"/>
                  </a:lnTo>
                  <a:lnTo>
                    <a:pt x="50" y="20"/>
                  </a:lnTo>
                  <a:lnTo>
                    <a:pt x="37" y="28"/>
                  </a:lnTo>
                  <a:lnTo>
                    <a:pt x="25" y="36"/>
                  </a:lnTo>
                  <a:lnTo>
                    <a:pt x="14" y="41"/>
                  </a:lnTo>
                  <a:lnTo>
                    <a:pt x="0" y="47"/>
                  </a:lnTo>
                  <a:lnTo>
                    <a:pt x="8" y="38"/>
                  </a:lnTo>
                  <a:lnTo>
                    <a:pt x="16" y="30"/>
                  </a:lnTo>
                  <a:lnTo>
                    <a:pt x="23" y="20"/>
                  </a:lnTo>
                  <a:lnTo>
                    <a:pt x="31" y="15"/>
                  </a:lnTo>
                  <a:lnTo>
                    <a:pt x="37" y="9"/>
                  </a:lnTo>
                  <a:lnTo>
                    <a:pt x="46" y="3"/>
                  </a:lnTo>
                  <a:lnTo>
                    <a:pt x="54" y="0"/>
                  </a:lnTo>
                  <a:lnTo>
                    <a:pt x="63" y="0"/>
                  </a:lnTo>
                  <a:close/>
                </a:path>
              </a:pathLst>
            </a:custGeom>
            <a:solidFill>
              <a:srgbClr val="000000"/>
            </a:solidFill>
            <a:ln w="9525">
              <a:noFill/>
              <a:round/>
              <a:headEnd/>
              <a:tailEnd/>
            </a:ln>
          </p:spPr>
          <p:txBody>
            <a:bodyPr/>
            <a:lstStyle/>
            <a:p>
              <a:endParaRPr lang="fa-IR"/>
            </a:p>
          </p:txBody>
        </p:sp>
        <p:sp>
          <p:nvSpPr>
            <p:cNvPr id="21608" name="Freeform 98"/>
            <p:cNvSpPr>
              <a:spLocks/>
            </p:cNvSpPr>
            <p:nvPr/>
          </p:nvSpPr>
          <p:spPr bwMode="auto">
            <a:xfrm>
              <a:off x="4424" y="2762"/>
              <a:ext cx="38" cy="32"/>
            </a:xfrm>
            <a:custGeom>
              <a:avLst/>
              <a:gdLst>
                <a:gd name="T0" fmla="*/ 38 w 76"/>
                <a:gd name="T1" fmla="*/ 0 h 64"/>
                <a:gd name="T2" fmla="*/ 53 w 76"/>
                <a:gd name="T3" fmla="*/ 1 h 64"/>
                <a:gd name="T4" fmla="*/ 63 w 76"/>
                <a:gd name="T5" fmla="*/ 7 h 64"/>
                <a:gd name="T6" fmla="*/ 72 w 76"/>
                <a:gd name="T7" fmla="*/ 11 h 64"/>
                <a:gd name="T8" fmla="*/ 76 w 76"/>
                <a:gd name="T9" fmla="*/ 15 h 64"/>
                <a:gd name="T10" fmla="*/ 76 w 76"/>
                <a:gd name="T11" fmla="*/ 22 h 64"/>
                <a:gd name="T12" fmla="*/ 68 w 76"/>
                <a:gd name="T13" fmla="*/ 32 h 64"/>
                <a:gd name="T14" fmla="*/ 61 w 76"/>
                <a:gd name="T15" fmla="*/ 36 h 64"/>
                <a:gd name="T16" fmla="*/ 53 w 76"/>
                <a:gd name="T17" fmla="*/ 40 h 64"/>
                <a:gd name="T18" fmla="*/ 44 w 76"/>
                <a:gd name="T19" fmla="*/ 43 h 64"/>
                <a:gd name="T20" fmla="*/ 34 w 76"/>
                <a:gd name="T21" fmla="*/ 47 h 64"/>
                <a:gd name="T22" fmla="*/ 23 w 76"/>
                <a:gd name="T23" fmla="*/ 51 h 64"/>
                <a:gd name="T24" fmla="*/ 15 w 76"/>
                <a:gd name="T25" fmla="*/ 57 h 64"/>
                <a:gd name="T26" fmla="*/ 6 w 76"/>
                <a:gd name="T27" fmla="*/ 60 h 64"/>
                <a:gd name="T28" fmla="*/ 0 w 76"/>
                <a:gd name="T29" fmla="*/ 64 h 64"/>
                <a:gd name="T30" fmla="*/ 0 w 76"/>
                <a:gd name="T31" fmla="*/ 51 h 64"/>
                <a:gd name="T32" fmla="*/ 6 w 76"/>
                <a:gd name="T33" fmla="*/ 43 h 64"/>
                <a:gd name="T34" fmla="*/ 11 w 76"/>
                <a:gd name="T35" fmla="*/ 34 h 64"/>
                <a:gd name="T36" fmla="*/ 23 w 76"/>
                <a:gd name="T37" fmla="*/ 28 h 64"/>
                <a:gd name="T38" fmla="*/ 27 w 76"/>
                <a:gd name="T39" fmla="*/ 20 h 64"/>
                <a:gd name="T40" fmla="*/ 32 w 76"/>
                <a:gd name="T41" fmla="*/ 15 h 64"/>
                <a:gd name="T42" fmla="*/ 36 w 76"/>
                <a:gd name="T43" fmla="*/ 7 h 64"/>
                <a:gd name="T44" fmla="*/ 38 w 76"/>
                <a:gd name="T45" fmla="*/ 0 h 64"/>
                <a:gd name="T46" fmla="*/ 38 w 76"/>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64"/>
                <a:gd name="T74" fmla="*/ 76 w 76"/>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64">
                  <a:moveTo>
                    <a:pt x="38" y="0"/>
                  </a:moveTo>
                  <a:lnTo>
                    <a:pt x="53" y="1"/>
                  </a:lnTo>
                  <a:lnTo>
                    <a:pt x="63" y="7"/>
                  </a:lnTo>
                  <a:lnTo>
                    <a:pt x="72" y="11"/>
                  </a:lnTo>
                  <a:lnTo>
                    <a:pt x="76" y="15"/>
                  </a:lnTo>
                  <a:lnTo>
                    <a:pt x="76" y="22"/>
                  </a:lnTo>
                  <a:lnTo>
                    <a:pt x="68" y="32"/>
                  </a:lnTo>
                  <a:lnTo>
                    <a:pt x="61" y="36"/>
                  </a:lnTo>
                  <a:lnTo>
                    <a:pt x="53" y="40"/>
                  </a:lnTo>
                  <a:lnTo>
                    <a:pt x="44" y="43"/>
                  </a:lnTo>
                  <a:lnTo>
                    <a:pt x="34" y="47"/>
                  </a:lnTo>
                  <a:lnTo>
                    <a:pt x="23" y="51"/>
                  </a:lnTo>
                  <a:lnTo>
                    <a:pt x="15" y="57"/>
                  </a:lnTo>
                  <a:lnTo>
                    <a:pt x="6" y="60"/>
                  </a:lnTo>
                  <a:lnTo>
                    <a:pt x="0" y="64"/>
                  </a:lnTo>
                  <a:lnTo>
                    <a:pt x="0" y="51"/>
                  </a:lnTo>
                  <a:lnTo>
                    <a:pt x="6" y="43"/>
                  </a:lnTo>
                  <a:lnTo>
                    <a:pt x="11" y="34"/>
                  </a:lnTo>
                  <a:lnTo>
                    <a:pt x="23" y="28"/>
                  </a:lnTo>
                  <a:lnTo>
                    <a:pt x="27" y="20"/>
                  </a:lnTo>
                  <a:lnTo>
                    <a:pt x="32" y="15"/>
                  </a:lnTo>
                  <a:lnTo>
                    <a:pt x="36" y="7"/>
                  </a:lnTo>
                  <a:lnTo>
                    <a:pt x="38" y="0"/>
                  </a:lnTo>
                  <a:close/>
                </a:path>
              </a:pathLst>
            </a:custGeom>
            <a:solidFill>
              <a:srgbClr val="000000"/>
            </a:solidFill>
            <a:ln w="9525">
              <a:noFill/>
              <a:round/>
              <a:headEnd/>
              <a:tailEnd/>
            </a:ln>
          </p:spPr>
          <p:txBody>
            <a:bodyPr/>
            <a:lstStyle/>
            <a:p>
              <a:endParaRPr lang="fa-IR"/>
            </a:p>
          </p:txBody>
        </p:sp>
        <p:sp>
          <p:nvSpPr>
            <p:cNvPr id="21609" name="Freeform 99"/>
            <p:cNvSpPr>
              <a:spLocks/>
            </p:cNvSpPr>
            <p:nvPr/>
          </p:nvSpPr>
          <p:spPr bwMode="auto">
            <a:xfrm>
              <a:off x="3777" y="2767"/>
              <a:ext cx="15" cy="61"/>
            </a:xfrm>
            <a:custGeom>
              <a:avLst/>
              <a:gdLst>
                <a:gd name="T0" fmla="*/ 21 w 31"/>
                <a:gd name="T1" fmla="*/ 0 h 124"/>
                <a:gd name="T2" fmla="*/ 21 w 31"/>
                <a:gd name="T3" fmla="*/ 8 h 124"/>
                <a:gd name="T4" fmla="*/ 21 w 31"/>
                <a:gd name="T5" fmla="*/ 15 h 124"/>
                <a:gd name="T6" fmla="*/ 23 w 31"/>
                <a:gd name="T7" fmla="*/ 25 h 124"/>
                <a:gd name="T8" fmla="*/ 23 w 31"/>
                <a:gd name="T9" fmla="*/ 34 h 124"/>
                <a:gd name="T10" fmla="*/ 23 w 31"/>
                <a:gd name="T11" fmla="*/ 44 h 124"/>
                <a:gd name="T12" fmla="*/ 25 w 31"/>
                <a:gd name="T13" fmla="*/ 55 h 124"/>
                <a:gd name="T14" fmla="*/ 25 w 31"/>
                <a:gd name="T15" fmla="*/ 65 h 124"/>
                <a:gd name="T16" fmla="*/ 27 w 31"/>
                <a:gd name="T17" fmla="*/ 74 h 124"/>
                <a:gd name="T18" fmla="*/ 27 w 31"/>
                <a:gd name="T19" fmla="*/ 88 h 124"/>
                <a:gd name="T20" fmla="*/ 29 w 31"/>
                <a:gd name="T21" fmla="*/ 99 h 124"/>
                <a:gd name="T22" fmla="*/ 29 w 31"/>
                <a:gd name="T23" fmla="*/ 110 h 124"/>
                <a:gd name="T24" fmla="*/ 31 w 31"/>
                <a:gd name="T25" fmla="*/ 124 h 124"/>
                <a:gd name="T26" fmla="*/ 21 w 31"/>
                <a:gd name="T27" fmla="*/ 118 h 124"/>
                <a:gd name="T28" fmla="*/ 13 w 31"/>
                <a:gd name="T29" fmla="*/ 116 h 124"/>
                <a:gd name="T30" fmla="*/ 10 w 31"/>
                <a:gd name="T31" fmla="*/ 110 h 124"/>
                <a:gd name="T32" fmla="*/ 8 w 31"/>
                <a:gd name="T33" fmla="*/ 107 h 124"/>
                <a:gd name="T34" fmla="*/ 0 w 31"/>
                <a:gd name="T35" fmla="*/ 93 h 124"/>
                <a:gd name="T36" fmla="*/ 0 w 31"/>
                <a:gd name="T37" fmla="*/ 82 h 124"/>
                <a:gd name="T38" fmla="*/ 0 w 31"/>
                <a:gd name="T39" fmla="*/ 67 h 124"/>
                <a:gd name="T40" fmla="*/ 4 w 31"/>
                <a:gd name="T41" fmla="*/ 53 h 124"/>
                <a:gd name="T42" fmla="*/ 10 w 31"/>
                <a:gd name="T43" fmla="*/ 38 h 124"/>
                <a:gd name="T44" fmla="*/ 13 w 31"/>
                <a:gd name="T45" fmla="*/ 25 h 124"/>
                <a:gd name="T46" fmla="*/ 17 w 31"/>
                <a:gd name="T47" fmla="*/ 11 h 124"/>
                <a:gd name="T48" fmla="*/ 21 w 31"/>
                <a:gd name="T49" fmla="*/ 0 h 124"/>
                <a:gd name="T50" fmla="*/ 21 w 31"/>
                <a:gd name="T51" fmla="*/ 0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124"/>
                <a:gd name="T80" fmla="*/ 31 w 31"/>
                <a:gd name="T81" fmla="*/ 124 h 1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124">
                  <a:moveTo>
                    <a:pt x="21" y="0"/>
                  </a:moveTo>
                  <a:lnTo>
                    <a:pt x="21" y="8"/>
                  </a:lnTo>
                  <a:lnTo>
                    <a:pt x="21" y="15"/>
                  </a:lnTo>
                  <a:lnTo>
                    <a:pt x="23" y="25"/>
                  </a:lnTo>
                  <a:lnTo>
                    <a:pt x="23" y="34"/>
                  </a:lnTo>
                  <a:lnTo>
                    <a:pt x="23" y="44"/>
                  </a:lnTo>
                  <a:lnTo>
                    <a:pt x="25" y="55"/>
                  </a:lnTo>
                  <a:lnTo>
                    <a:pt x="25" y="65"/>
                  </a:lnTo>
                  <a:lnTo>
                    <a:pt x="27" y="74"/>
                  </a:lnTo>
                  <a:lnTo>
                    <a:pt x="27" y="88"/>
                  </a:lnTo>
                  <a:lnTo>
                    <a:pt x="29" y="99"/>
                  </a:lnTo>
                  <a:lnTo>
                    <a:pt x="29" y="110"/>
                  </a:lnTo>
                  <a:lnTo>
                    <a:pt x="31" y="124"/>
                  </a:lnTo>
                  <a:lnTo>
                    <a:pt x="21" y="118"/>
                  </a:lnTo>
                  <a:lnTo>
                    <a:pt x="13" y="116"/>
                  </a:lnTo>
                  <a:lnTo>
                    <a:pt x="10" y="110"/>
                  </a:lnTo>
                  <a:lnTo>
                    <a:pt x="8" y="107"/>
                  </a:lnTo>
                  <a:lnTo>
                    <a:pt x="0" y="93"/>
                  </a:lnTo>
                  <a:lnTo>
                    <a:pt x="0" y="82"/>
                  </a:lnTo>
                  <a:lnTo>
                    <a:pt x="0" y="67"/>
                  </a:lnTo>
                  <a:lnTo>
                    <a:pt x="4" y="53"/>
                  </a:lnTo>
                  <a:lnTo>
                    <a:pt x="10" y="38"/>
                  </a:lnTo>
                  <a:lnTo>
                    <a:pt x="13" y="25"/>
                  </a:lnTo>
                  <a:lnTo>
                    <a:pt x="17" y="11"/>
                  </a:lnTo>
                  <a:lnTo>
                    <a:pt x="21" y="0"/>
                  </a:lnTo>
                  <a:close/>
                </a:path>
              </a:pathLst>
            </a:custGeom>
            <a:solidFill>
              <a:srgbClr val="000000"/>
            </a:solidFill>
            <a:ln w="9525">
              <a:noFill/>
              <a:round/>
              <a:headEnd/>
              <a:tailEnd/>
            </a:ln>
          </p:spPr>
          <p:txBody>
            <a:bodyPr/>
            <a:lstStyle/>
            <a:p>
              <a:endParaRPr lang="fa-IR"/>
            </a:p>
          </p:txBody>
        </p:sp>
        <p:sp>
          <p:nvSpPr>
            <p:cNvPr id="21610" name="Freeform 100"/>
            <p:cNvSpPr>
              <a:spLocks/>
            </p:cNvSpPr>
            <p:nvPr/>
          </p:nvSpPr>
          <p:spPr bwMode="auto">
            <a:xfrm>
              <a:off x="4652" y="2770"/>
              <a:ext cx="10" cy="11"/>
            </a:xfrm>
            <a:custGeom>
              <a:avLst/>
              <a:gdLst>
                <a:gd name="T0" fmla="*/ 19 w 21"/>
                <a:gd name="T1" fmla="*/ 0 h 21"/>
                <a:gd name="T2" fmla="*/ 21 w 21"/>
                <a:gd name="T3" fmla="*/ 7 h 21"/>
                <a:gd name="T4" fmla="*/ 17 w 21"/>
                <a:gd name="T5" fmla="*/ 15 h 21"/>
                <a:gd name="T6" fmla="*/ 10 w 21"/>
                <a:gd name="T7" fmla="*/ 21 h 21"/>
                <a:gd name="T8" fmla="*/ 0 w 21"/>
                <a:gd name="T9" fmla="*/ 21 h 21"/>
                <a:gd name="T10" fmla="*/ 0 w 21"/>
                <a:gd name="T11" fmla="*/ 13 h 21"/>
                <a:gd name="T12" fmla="*/ 6 w 21"/>
                <a:gd name="T13" fmla="*/ 7 h 21"/>
                <a:gd name="T14" fmla="*/ 14 w 21"/>
                <a:gd name="T15" fmla="*/ 3 h 21"/>
                <a:gd name="T16" fmla="*/ 19 w 21"/>
                <a:gd name="T17" fmla="*/ 0 h 21"/>
                <a:gd name="T18" fmla="*/ 19 w 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19" y="0"/>
                  </a:moveTo>
                  <a:lnTo>
                    <a:pt x="21" y="7"/>
                  </a:lnTo>
                  <a:lnTo>
                    <a:pt x="17" y="15"/>
                  </a:lnTo>
                  <a:lnTo>
                    <a:pt x="10" y="21"/>
                  </a:lnTo>
                  <a:lnTo>
                    <a:pt x="0" y="21"/>
                  </a:lnTo>
                  <a:lnTo>
                    <a:pt x="0" y="13"/>
                  </a:lnTo>
                  <a:lnTo>
                    <a:pt x="6" y="7"/>
                  </a:lnTo>
                  <a:lnTo>
                    <a:pt x="14" y="3"/>
                  </a:lnTo>
                  <a:lnTo>
                    <a:pt x="19" y="0"/>
                  </a:lnTo>
                  <a:close/>
                </a:path>
              </a:pathLst>
            </a:custGeom>
            <a:solidFill>
              <a:srgbClr val="000000"/>
            </a:solidFill>
            <a:ln w="9525">
              <a:noFill/>
              <a:round/>
              <a:headEnd/>
              <a:tailEnd/>
            </a:ln>
          </p:spPr>
          <p:txBody>
            <a:bodyPr/>
            <a:lstStyle/>
            <a:p>
              <a:endParaRPr lang="fa-IR"/>
            </a:p>
          </p:txBody>
        </p:sp>
        <p:sp>
          <p:nvSpPr>
            <p:cNvPr id="21611" name="Freeform 101"/>
            <p:cNvSpPr>
              <a:spLocks/>
            </p:cNvSpPr>
            <p:nvPr/>
          </p:nvSpPr>
          <p:spPr bwMode="auto">
            <a:xfrm>
              <a:off x="4676" y="2776"/>
              <a:ext cx="8" cy="36"/>
            </a:xfrm>
            <a:custGeom>
              <a:avLst/>
              <a:gdLst>
                <a:gd name="T0" fmla="*/ 4 w 15"/>
                <a:gd name="T1" fmla="*/ 0 h 72"/>
                <a:gd name="T2" fmla="*/ 4 w 15"/>
                <a:gd name="T3" fmla="*/ 8 h 72"/>
                <a:gd name="T4" fmla="*/ 5 w 15"/>
                <a:gd name="T5" fmla="*/ 17 h 72"/>
                <a:gd name="T6" fmla="*/ 7 w 15"/>
                <a:gd name="T7" fmla="*/ 25 h 72"/>
                <a:gd name="T8" fmla="*/ 9 w 15"/>
                <a:gd name="T9" fmla="*/ 34 h 72"/>
                <a:gd name="T10" fmla="*/ 11 w 15"/>
                <a:gd name="T11" fmla="*/ 42 h 72"/>
                <a:gd name="T12" fmla="*/ 13 w 15"/>
                <a:gd name="T13" fmla="*/ 51 h 72"/>
                <a:gd name="T14" fmla="*/ 13 w 15"/>
                <a:gd name="T15" fmla="*/ 61 h 72"/>
                <a:gd name="T16" fmla="*/ 15 w 15"/>
                <a:gd name="T17" fmla="*/ 72 h 72"/>
                <a:gd name="T18" fmla="*/ 11 w 15"/>
                <a:gd name="T19" fmla="*/ 72 h 72"/>
                <a:gd name="T20" fmla="*/ 7 w 15"/>
                <a:gd name="T21" fmla="*/ 72 h 72"/>
                <a:gd name="T22" fmla="*/ 4 w 15"/>
                <a:gd name="T23" fmla="*/ 63 h 72"/>
                <a:gd name="T24" fmla="*/ 4 w 15"/>
                <a:gd name="T25" fmla="*/ 53 h 72"/>
                <a:gd name="T26" fmla="*/ 0 w 15"/>
                <a:gd name="T27" fmla="*/ 44 h 72"/>
                <a:gd name="T28" fmla="*/ 0 w 15"/>
                <a:gd name="T29" fmla="*/ 36 h 72"/>
                <a:gd name="T30" fmla="*/ 0 w 15"/>
                <a:gd name="T31" fmla="*/ 27 h 72"/>
                <a:gd name="T32" fmla="*/ 0 w 15"/>
                <a:gd name="T33" fmla="*/ 17 h 72"/>
                <a:gd name="T34" fmla="*/ 0 w 15"/>
                <a:gd name="T35" fmla="*/ 8 h 72"/>
                <a:gd name="T36" fmla="*/ 4 w 15"/>
                <a:gd name="T37" fmla="*/ 0 h 72"/>
                <a:gd name="T38" fmla="*/ 4 w 15"/>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72"/>
                <a:gd name="T62" fmla="*/ 15 w 15"/>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72">
                  <a:moveTo>
                    <a:pt x="4" y="0"/>
                  </a:moveTo>
                  <a:lnTo>
                    <a:pt x="4" y="8"/>
                  </a:lnTo>
                  <a:lnTo>
                    <a:pt x="5" y="17"/>
                  </a:lnTo>
                  <a:lnTo>
                    <a:pt x="7" y="25"/>
                  </a:lnTo>
                  <a:lnTo>
                    <a:pt x="9" y="34"/>
                  </a:lnTo>
                  <a:lnTo>
                    <a:pt x="11" y="42"/>
                  </a:lnTo>
                  <a:lnTo>
                    <a:pt x="13" y="51"/>
                  </a:lnTo>
                  <a:lnTo>
                    <a:pt x="13" y="61"/>
                  </a:lnTo>
                  <a:lnTo>
                    <a:pt x="15" y="72"/>
                  </a:lnTo>
                  <a:lnTo>
                    <a:pt x="11" y="72"/>
                  </a:lnTo>
                  <a:lnTo>
                    <a:pt x="7" y="72"/>
                  </a:lnTo>
                  <a:lnTo>
                    <a:pt x="4" y="63"/>
                  </a:lnTo>
                  <a:lnTo>
                    <a:pt x="4" y="53"/>
                  </a:lnTo>
                  <a:lnTo>
                    <a:pt x="0" y="44"/>
                  </a:lnTo>
                  <a:lnTo>
                    <a:pt x="0" y="36"/>
                  </a:lnTo>
                  <a:lnTo>
                    <a:pt x="0" y="27"/>
                  </a:lnTo>
                  <a:lnTo>
                    <a:pt x="0" y="17"/>
                  </a:lnTo>
                  <a:lnTo>
                    <a:pt x="0" y="8"/>
                  </a:lnTo>
                  <a:lnTo>
                    <a:pt x="4" y="0"/>
                  </a:lnTo>
                  <a:close/>
                </a:path>
              </a:pathLst>
            </a:custGeom>
            <a:solidFill>
              <a:srgbClr val="000000"/>
            </a:solidFill>
            <a:ln w="9525">
              <a:noFill/>
              <a:round/>
              <a:headEnd/>
              <a:tailEnd/>
            </a:ln>
          </p:spPr>
          <p:txBody>
            <a:bodyPr/>
            <a:lstStyle/>
            <a:p>
              <a:endParaRPr lang="fa-IR"/>
            </a:p>
          </p:txBody>
        </p:sp>
        <p:sp>
          <p:nvSpPr>
            <p:cNvPr id="21612" name="Freeform 102"/>
            <p:cNvSpPr>
              <a:spLocks/>
            </p:cNvSpPr>
            <p:nvPr/>
          </p:nvSpPr>
          <p:spPr bwMode="auto">
            <a:xfrm>
              <a:off x="3830" y="2779"/>
              <a:ext cx="24" cy="123"/>
            </a:xfrm>
            <a:custGeom>
              <a:avLst/>
              <a:gdLst>
                <a:gd name="T0" fmla="*/ 20 w 47"/>
                <a:gd name="T1" fmla="*/ 0 h 245"/>
                <a:gd name="T2" fmla="*/ 20 w 47"/>
                <a:gd name="T3" fmla="*/ 11 h 245"/>
                <a:gd name="T4" fmla="*/ 22 w 47"/>
                <a:gd name="T5" fmla="*/ 23 h 245"/>
                <a:gd name="T6" fmla="*/ 22 w 47"/>
                <a:gd name="T7" fmla="*/ 32 h 245"/>
                <a:gd name="T8" fmla="*/ 24 w 47"/>
                <a:gd name="T9" fmla="*/ 45 h 245"/>
                <a:gd name="T10" fmla="*/ 26 w 47"/>
                <a:gd name="T11" fmla="*/ 55 h 245"/>
                <a:gd name="T12" fmla="*/ 26 w 47"/>
                <a:gd name="T13" fmla="*/ 66 h 245"/>
                <a:gd name="T14" fmla="*/ 28 w 47"/>
                <a:gd name="T15" fmla="*/ 76 h 245"/>
                <a:gd name="T16" fmla="*/ 30 w 47"/>
                <a:gd name="T17" fmla="*/ 89 h 245"/>
                <a:gd name="T18" fmla="*/ 30 w 47"/>
                <a:gd name="T19" fmla="*/ 97 h 245"/>
                <a:gd name="T20" fmla="*/ 32 w 47"/>
                <a:gd name="T21" fmla="*/ 106 h 245"/>
                <a:gd name="T22" fmla="*/ 32 w 47"/>
                <a:gd name="T23" fmla="*/ 116 h 245"/>
                <a:gd name="T24" fmla="*/ 34 w 47"/>
                <a:gd name="T25" fmla="*/ 127 h 245"/>
                <a:gd name="T26" fmla="*/ 34 w 47"/>
                <a:gd name="T27" fmla="*/ 135 h 245"/>
                <a:gd name="T28" fmla="*/ 36 w 47"/>
                <a:gd name="T29" fmla="*/ 146 h 245"/>
                <a:gd name="T30" fmla="*/ 36 w 47"/>
                <a:gd name="T31" fmla="*/ 156 h 245"/>
                <a:gd name="T32" fmla="*/ 40 w 47"/>
                <a:gd name="T33" fmla="*/ 165 h 245"/>
                <a:gd name="T34" fmla="*/ 40 w 47"/>
                <a:gd name="T35" fmla="*/ 175 h 245"/>
                <a:gd name="T36" fmla="*/ 40 w 47"/>
                <a:gd name="T37" fmla="*/ 184 h 245"/>
                <a:gd name="T38" fmla="*/ 41 w 47"/>
                <a:gd name="T39" fmla="*/ 194 h 245"/>
                <a:gd name="T40" fmla="*/ 43 w 47"/>
                <a:gd name="T41" fmla="*/ 205 h 245"/>
                <a:gd name="T42" fmla="*/ 43 w 47"/>
                <a:gd name="T43" fmla="*/ 215 h 245"/>
                <a:gd name="T44" fmla="*/ 45 w 47"/>
                <a:gd name="T45" fmla="*/ 224 h 245"/>
                <a:gd name="T46" fmla="*/ 45 w 47"/>
                <a:gd name="T47" fmla="*/ 234 h 245"/>
                <a:gd name="T48" fmla="*/ 47 w 47"/>
                <a:gd name="T49" fmla="*/ 245 h 245"/>
                <a:gd name="T50" fmla="*/ 40 w 47"/>
                <a:gd name="T51" fmla="*/ 232 h 245"/>
                <a:gd name="T52" fmla="*/ 34 w 47"/>
                <a:gd name="T53" fmla="*/ 222 h 245"/>
                <a:gd name="T54" fmla="*/ 28 w 47"/>
                <a:gd name="T55" fmla="*/ 211 h 245"/>
                <a:gd name="T56" fmla="*/ 24 w 47"/>
                <a:gd name="T57" fmla="*/ 199 h 245"/>
                <a:gd name="T58" fmla="*/ 20 w 47"/>
                <a:gd name="T59" fmla="*/ 188 h 245"/>
                <a:gd name="T60" fmla="*/ 17 w 47"/>
                <a:gd name="T61" fmla="*/ 177 h 245"/>
                <a:gd name="T62" fmla="*/ 13 w 47"/>
                <a:gd name="T63" fmla="*/ 165 h 245"/>
                <a:gd name="T64" fmla="*/ 11 w 47"/>
                <a:gd name="T65" fmla="*/ 154 h 245"/>
                <a:gd name="T66" fmla="*/ 7 w 47"/>
                <a:gd name="T67" fmla="*/ 142 h 245"/>
                <a:gd name="T68" fmla="*/ 5 w 47"/>
                <a:gd name="T69" fmla="*/ 135 h 245"/>
                <a:gd name="T70" fmla="*/ 3 w 47"/>
                <a:gd name="T71" fmla="*/ 123 h 245"/>
                <a:gd name="T72" fmla="*/ 3 w 47"/>
                <a:gd name="T73" fmla="*/ 114 h 245"/>
                <a:gd name="T74" fmla="*/ 1 w 47"/>
                <a:gd name="T75" fmla="*/ 102 h 245"/>
                <a:gd name="T76" fmla="*/ 0 w 47"/>
                <a:gd name="T77" fmla="*/ 93 h 245"/>
                <a:gd name="T78" fmla="*/ 0 w 47"/>
                <a:gd name="T79" fmla="*/ 85 h 245"/>
                <a:gd name="T80" fmla="*/ 1 w 47"/>
                <a:gd name="T81" fmla="*/ 76 h 245"/>
                <a:gd name="T82" fmla="*/ 1 w 47"/>
                <a:gd name="T83" fmla="*/ 64 h 245"/>
                <a:gd name="T84" fmla="*/ 1 w 47"/>
                <a:gd name="T85" fmla="*/ 55 h 245"/>
                <a:gd name="T86" fmla="*/ 3 w 47"/>
                <a:gd name="T87" fmla="*/ 45 h 245"/>
                <a:gd name="T88" fmla="*/ 7 w 47"/>
                <a:gd name="T89" fmla="*/ 36 h 245"/>
                <a:gd name="T90" fmla="*/ 9 w 47"/>
                <a:gd name="T91" fmla="*/ 26 h 245"/>
                <a:gd name="T92" fmla="*/ 11 w 47"/>
                <a:gd name="T93" fmla="*/ 17 h 245"/>
                <a:gd name="T94" fmla="*/ 15 w 47"/>
                <a:gd name="T95" fmla="*/ 9 h 245"/>
                <a:gd name="T96" fmla="*/ 20 w 47"/>
                <a:gd name="T97" fmla="*/ 0 h 245"/>
                <a:gd name="T98" fmla="*/ 20 w 47"/>
                <a:gd name="T99" fmla="*/ 0 h 2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
                <a:gd name="T151" fmla="*/ 0 h 245"/>
                <a:gd name="T152" fmla="*/ 47 w 47"/>
                <a:gd name="T153" fmla="*/ 245 h 2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 h="245">
                  <a:moveTo>
                    <a:pt x="20" y="0"/>
                  </a:moveTo>
                  <a:lnTo>
                    <a:pt x="20" y="11"/>
                  </a:lnTo>
                  <a:lnTo>
                    <a:pt x="22" y="23"/>
                  </a:lnTo>
                  <a:lnTo>
                    <a:pt x="22" y="32"/>
                  </a:lnTo>
                  <a:lnTo>
                    <a:pt x="24" y="45"/>
                  </a:lnTo>
                  <a:lnTo>
                    <a:pt x="26" y="55"/>
                  </a:lnTo>
                  <a:lnTo>
                    <a:pt x="26" y="66"/>
                  </a:lnTo>
                  <a:lnTo>
                    <a:pt x="28" y="76"/>
                  </a:lnTo>
                  <a:lnTo>
                    <a:pt x="30" y="89"/>
                  </a:lnTo>
                  <a:lnTo>
                    <a:pt x="30" y="97"/>
                  </a:lnTo>
                  <a:lnTo>
                    <a:pt x="32" y="106"/>
                  </a:lnTo>
                  <a:lnTo>
                    <a:pt x="32" y="116"/>
                  </a:lnTo>
                  <a:lnTo>
                    <a:pt x="34" y="127"/>
                  </a:lnTo>
                  <a:lnTo>
                    <a:pt x="34" y="135"/>
                  </a:lnTo>
                  <a:lnTo>
                    <a:pt x="36" y="146"/>
                  </a:lnTo>
                  <a:lnTo>
                    <a:pt x="36" y="156"/>
                  </a:lnTo>
                  <a:lnTo>
                    <a:pt x="40" y="165"/>
                  </a:lnTo>
                  <a:lnTo>
                    <a:pt x="40" y="175"/>
                  </a:lnTo>
                  <a:lnTo>
                    <a:pt x="40" y="184"/>
                  </a:lnTo>
                  <a:lnTo>
                    <a:pt x="41" y="194"/>
                  </a:lnTo>
                  <a:lnTo>
                    <a:pt x="43" y="205"/>
                  </a:lnTo>
                  <a:lnTo>
                    <a:pt x="43" y="215"/>
                  </a:lnTo>
                  <a:lnTo>
                    <a:pt x="45" y="224"/>
                  </a:lnTo>
                  <a:lnTo>
                    <a:pt x="45" y="234"/>
                  </a:lnTo>
                  <a:lnTo>
                    <a:pt x="47" y="245"/>
                  </a:lnTo>
                  <a:lnTo>
                    <a:pt x="40" y="232"/>
                  </a:lnTo>
                  <a:lnTo>
                    <a:pt x="34" y="222"/>
                  </a:lnTo>
                  <a:lnTo>
                    <a:pt x="28" y="211"/>
                  </a:lnTo>
                  <a:lnTo>
                    <a:pt x="24" y="199"/>
                  </a:lnTo>
                  <a:lnTo>
                    <a:pt x="20" y="188"/>
                  </a:lnTo>
                  <a:lnTo>
                    <a:pt x="17" y="177"/>
                  </a:lnTo>
                  <a:lnTo>
                    <a:pt x="13" y="165"/>
                  </a:lnTo>
                  <a:lnTo>
                    <a:pt x="11" y="154"/>
                  </a:lnTo>
                  <a:lnTo>
                    <a:pt x="7" y="142"/>
                  </a:lnTo>
                  <a:lnTo>
                    <a:pt x="5" y="135"/>
                  </a:lnTo>
                  <a:lnTo>
                    <a:pt x="3" y="123"/>
                  </a:lnTo>
                  <a:lnTo>
                    <a:pt x="3" y="114"/>
                  </a:lnTo>
                  <a:lnTo>
                    <a:pt x="1" y="102"/>
                  </a:lnTo>
                  <a:lnTo>
                    <a:pt x="0" y="93"/>
                  </a:lnTo>
                  <a:lnTo>
                    <a:pt x="0" y="85"/>
                  </a:lnTo>
                  <a:lnTo>
                    <a:pt x="1" y="76"/>
                  </a:lnTo>
                  <a:lnTo>
                    <a:pt x="1" y="64"/>
                  </a:lnTo>
                  <a:lnTo>
                    <a:pt x="1" y="55"/>
                  </a:lnTo>
                  <a:lnTo>
                    <a:pt x="3" y="45"/>
                  </a:lnTo>
                  <a:lnTo>
                    <a:pt x="7" y="36"/>
                  </a:lnTo>
                  <a:lnTo>
                    <a:pt x="9" y="26"/>
                  </a:lnTo>
                  <a:lnTo>
                    <a:pt x="11" y="17"/>
                  </a:lnTo>
                  <a:lnTo>
                    <a:pt x="15" y="9"/>
                  </a:lnTo>
                  <a:lnTo>
                    <a:pt x="20" y="0"/>
                  </a:lnTo>
                  <a:close/>
                </a:path>
              </a:pathLst>
            </a:custGeom>
            <a:solidFill>
              <a:srgbClr val="000000"/>
            </a:solidFill>
            <a:ln w="9525">
              <a:noFill/>
              <a:round/>
              <a:headEnd/>
              <a:tailEnd/>
            </a:ln>
          </p:spPr>
          <p:txBody>
            <a:bodyPr/>
            <a:lstStyle/>
            <a:p>
              <a:endParaRPr lang="fa-IR"/>
            </a:p>
          </p:txBody>
        </p:sp>
        <p:sp>
          <p:nvSpPr>
            <p:cNvPr id="21613" name="Freeform 103"/>
            <p:cNvSpPr>
              <a:spLocks/>
            </p:cNvSpPr>
            <p:nvPr/>
          </p:nvSpPr>
          <p:spPr bwMode="auto">
            <a:xfrm>
              <a:off x="4266" y="2810"/>
              <a:ext cx="45" cy="39"/>
            </a:xfrm>
            <a:custGeom>
              <a:avLst/>
              <a:gdLst>
                <a:gd name="T0" fmla="*/ 29 w 92"/>
                <a:gd name="T1" fmla="*/ 3 h 77"/>
                <a:gd name="T2" fmla="*/ 40 w 92"/>
                <a:gd name="T3" fmla="*/ 0 h 77"/>
                <a:gd name="T4" fmla="*/ 50 w 92"/>
                <a:gd name="T5" fmla="*/ 0 h 77"/>
                <a:gd name="T6" fmla="*/ 57 w 92"/>
                <a:gd name="T7" fmla="*/ 0 h 77"/>
                <a:gd name="T8" fmla="*/ 67 w 92"/>
                <a:gd name="T9" fmla="*/ 3 h 77"/>
                <a:gd name="T10" fmla="*/ 80 w 92"/>
                <a:gd name="T11" fmla="*/ 9 h 77"/>
                <a:gd name="T12" fmla="*/ 88 w 92"/>
                <a:gd name="T13" fmla="*/ 19 h 77"/>
                <a:gd name="T14" fmla="*/ 90 w 92"/>
                <a:gd name="T15" fmla="*/ 26 h 77"/>
                <a:gd name="T16" fmla="*/ 92 w 92"/>
                <a:gd name="T17" fmla="*/ 34 h 77"/>
                <a:gd name="T18" fmla="*/ 90 w 92"/>
                <a:gd name="T19" fmla="*/ 43 h 77"/>
                <a:gd name="T20" fmla="*/ 88 w 92"/>
                <a:gd name="T21" fmla="*/ 53 h 77"/>
                <a:gd name="T22" fmla="*/ 82 w 92"/>
                <a:gd name="T23" fmla="*/ 58 h 77"/>
                <a:gd name="T24" fmla="*/ 78 w 92"/>
                <a:gd name="T25" fmla="*/ 66 h 77"/>
                <a:gd name="T26" fmla="*/ 73 w 92"/>
                <a:gd name="T27" fmla="*/ 72 h 77"/>
                <a:gd name="T28" fmla="*/ 65 w 92"/>
                <a:gd name="T29" fmla="*/ 77 h 77"/>
                <a:gd name="T30" fmla="*/ 54 w 92"/>
                <a:gd name="T31" fmla="*/ 77 h 77"/>
                <a:gd name="T32" fmla="*/ 40 w 92"/>
                <a:gd name="T33" fmla="*/ 76 h 77"/>
                <a:gd name="T34" fmla="*/ 33 w 92"/>
                <a:gd name="T35" fmla="*/ 72 h 77"/>
                <a:gd name="T36" fmla="*/ 25 w 92"/>
                <a:gd name="T37" fmla="*/ 70 h 77"/>
                <a:gd name="T38" fmla="*/ 17 w 92"/>
                <a:gd name="T39" fmla="*/ 64 h 77"/>
                <a:gd name="T40" fmla="*/ 10 w 92"/>
                <a:gd name="T41" fmla="*/ 58 h 77"/>
                <a:gd name="T42" fmla="*/ 2 w 92"/>
                <a:gd name="T43" fmla="*/ 53 h 77"/>
                <a:gd name="T44" fmla="*/ 0 w 92"/>
                <a:gd name="T45" fmla="*/ 49 h 77"/>
                <a:gd name="T46" fmla="*/ 0 w 92"/>
                <a:gd name="T47" fmla="*/ 39 h 77"/>
                <a:gd name="T48" fmla="*/ 4 w 92"/>
                <a:gd name="T49" fmla="*/ 32 h 77"/>
                <a:gd name="T50" fmla="*/ 8 w 92"/>
                <a:gd name="T51" fmla="*/ 22 h 77"/>
                <a:gd name="T52" fmla="*/ 14 w 92"/>
                <a:gd name="T53" fmla="*/ 15 h 77"/>
                <a:gd name="T54" fmla="*/ 21 w 92"/>
                <a:gd name="T55" fmla="*/ 9 h 77"/>
                <a:gd name="T56" fmla="*/ 29 w 92"/>
                <a:gd name="T57" fmla="*/ 3 h 77"/>
                <a:gd name="T58" fmla="*/ 29 w 92"/>
                <a:gd name="T59" fmla="*/ 3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
                <a:gd name="T91" fmla="*/ 0 h 77"/>
                <a:gd name="T92" fmla="*/ 92 w 92"/>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 h="77">
                  <a:moveTo>
                    <a:pt x="29" y="3"/>
                  </a:moveTo>
                  <a:lnTo>
                    <a:pt x="40" y="0"/>
                  </a:lnTo>
                  <a:lnTo>
                    <a:pt x="50" y="0"/>
                  </a:lnTo>
                  <a:lnTo>
                    <a:pt x="57" y="0"/>
                  </a:lnTo>
                  <a:lnTo>
                    <a:pt x="67" y="3"/>
                  </a:lnTo>
                  <a:lnTo>
                    <a:pt x="80" y="9"/>
                  </a:lnTo>
                  <a:lnTo>
                    <a:pt x="88" y="19"/>
                  </a:lnTo>
                  <a:lnTo>
                    <a:pt x="90" y="26"/>
                  </a:lnTo>
                  <a:lnTo>
                    <a:pt x="92" y="34"/>
                  </a:lnTo>
                  <a:lnTo>
                    <a:pt x="90" y="43"/>
                  </a:lnTo>
                  <a:lnTo>
                    <a:pt x="88" y="53"/>
                  </a:lnTo>
                  <a:lnTo>
                    <a:pt x="82" y="58"/>
                  </a:lnTo>
                  <a:lnTo>
                    <a:pt x="78" y="66"/>
                  </a:lnTo>
                  <a:lnTo>
                    <a:pt x="73" y="72"/>
                  </a:lnTo>
                  <a:lnTo>
                    <a:pt x="65" y="77"/>
                  </a:lnTo>
                  <a:lnTo>
                    <a:pt x="54" y="77"/>
                  </a:lnTo>
                  <a:lnTo>
                    <a:pt x="40" y="76"/>
                  </a:lnTo>
                  <a:lnTo>
                    <a:pt x="33" y="72"/>
                  </a:lnTo>
                  <a:lnTo>
                    <a:pt x="25" y="70"/>
                  </a:lnTo>
                  <a:lnTo>
                    <a:pt x="17" y="64"/>
                  </a:lnTo>
                  <a:lnTo>
                    <a:pt x="10" y="58"/>
                  </a:lnTo>
                  <a:lnTo>
                    <a:pt x="2" y="53"/>
                  </a:lnTo>
                  <a:lnTo>
                    <a:pt x="0" y="49"/>
                  </a:lnTo>
                  <a:lnTo>
                    <a:pt x="0" y="39"/>
                  </a:lnTo>
                  <a:lnTo>
                    <a:pt x="4" y="32"/>
                  </a:lnTo>
                  <a:lnTo>
                    <a:pt x="8" y="22"/>
                  </a:lnTo>
                  <a:lnTo>
                    <a:pt x="14" y="15"/>
                  </a:lnTo>
                  <a:lnTo>
                    <a:pt x="21" y="9"/>
                  </a:lnTo>
                  <a:lnTo>
                    <a:pt x="29" y="3"/>
                  </a:lnTo>
                  <a:close/>
                </a:path>
              </a:pathLst>
            </a:custGeom>
            <a:solidFill>
              <a:srgbClr val="FFD6C9"/>
            </a:solidFill>
            <a:ln w="9525">
              <a:noFill/>
              <a:round/>
              <a:headEnd/>
              <a:tailEnd/>
            </a:ln>
          </p:spPr>
          <p:txBody>
            <a:bodyPr/>
            <a:lstStyle/>
            <a:p>
              <a:endParaRPr lang="fa-IR"/>
            </a:p>
          </p:txBody>
        </p:sp>
        <p:sp>
          <p:nvSpPr>
            <p:cNvPr id="21614" name="Freeform 104"/>
            <p:cNvSpPr>
              <a:spLocks/>
            </p:cNvSpPr>
            <p:nvPr/>
          </p:nvSpPr>
          <p:spPr bwMode="auto">
            <a:xfrm>
              <a:off x="3684" y="2815"/>
              <a:ext cx="13" cy="114"/>
            </a:xfrm>
            <a:custGeom>
              <a:avLst/>
              <a:gdLst>
                <a:gd name="T0" fmla="*/ 26 w 26"/>
                <a:gd name="T1" fmla="*/ 0 h 228"/>
                <a:gd name="T2" fmla="*/ 24 w 26"/>
                <a:gd name="T3" fmla="*/ 13 h 228"/>
                <a:gd name="T4" fmla="*/ 24 w 26"/>
                <a:gd name="T5" fmla="*/ 29 h 228"/>
                <a:gd name="T6" fmla="*/ 24 w 26"/>
                <a:gd name="T7" fmla="*/ 34 h 228"/>
                <a:gd name="T8" fmla="*/ 24 w 26"/>
                <a:gd name="T9" fmla="*/ 44 h 228"/>
                <a:gd name="T10" fmla="*/ 24 w 26"/>
                <a:gd name="T11" fmla="*/ 49 h 228"/>
                <a:gd name="T12" fmla="*/ 24 w 26"/>
                <a:gd name="T13" fmla="*/ 57 h 228"/>
                <a:gd name="T14" fmla="*/ 23 w 26"/>
                <a:gd name="T15" fmla="*/ 65 h 228"/>
                <a:gd name="T16" fmla="*/ 23 w 26"/>
                <a:gd name="T17" fmla="*/ 72 h 228"/>
                <a:gd name="T18" fmla="*/ 21 w 26"/>
                <a:gd name="T19" fmla="*/ 80 h 228"/>
                <a:gd name="T20" fmla="*/ 21 w 26"/>
                <a:gd name="T21" fmla="*/ 89 h 228"/>
                <a:gd name="T22" fmla="*/ 21 w 26"/>
                <a:gd name="T23" fmla="*/ 97 h 228"/>
                <a:gd name="T24" fmla="*/ 21 w 26"/>
                <a:gd name="T25" fmla="*/ 105 h 228"/>
                <a:gd name="T26" fmla="*/ 21 w 26"/>
                <a:gd name="T27" fmla="*/ 112 h 228"/>
                <a:gd name="T28" fmla="*/ 21 w 26"/>
                <a:gd name="T29" fmla="*/ 120 h 228"/>
                <a:gd name="T30" fmla="*/ 17 w 26"/>
                <a:gd name="T31" fmla="*/ 133 h 228"/>
                <a:gd name="T32" fmla="*/ 15 w 26"/>
                <a:gd name="T33" fmla="*/ 146 h 228"/>
                <a:gd name="T34" fmla="*/ 13 w 26"/>
                <a:gd name="T35" fmla="*/ 160 h 228"/>
                <a:gd name="T36" fmla="*/ 13 w 26"/>
                <a:gd name="T37" fmla="*/ 175 h 228"/>
                <a:gd name="T38" fmla="*/ 11 w 26"/>
                <a:gd name="T39" fmla="*/ 186 h 228"/>
                <a:gd name="T40" fmla="*/ 11 w 26"/>
                <a:gd name="T41" fmla="*/ 202 h 228"/>
                <a:gd name="T42" fmla="*/ 11 w 26"/>
                <a:gd name="T43" fmla="*/ 215 h 228"/>
                <a:gd name="T44" fmla="*/ 11 w 26"/>
                <a:gd name="T45" fmla="*/ 228 h 228"/>
                <a:gd name="T46" fmla="*/ 7 w 26"/>
                <a:gd name="T47" fmla="*/ 215 h 228"/>
                <a:gd name="T48" fmla="*/ 4 w 26"/>
                <a:gd name="T49" fmla="*/ 202 h 228"/>
                <a:gd name="T50" fmla="*/ 2 w 26"/>
                <a:gd name="T51" fmla="*/ 188 h 228"/>
                <a:gd name="T52" fmla="*/ 0 w 26"/>
                <a:gd name="T53" fmla="*/ 177 h 228"/>
                <a:gd name="T54" fmla="*/ 0 w 26"/>
                <a:gd name="T55" fmla="*/ 164 h 228"/>
                <a:gd name="T56" fmla="*/ 0 w 26"/>
                <a:gd name="T57" fmla="*/ 150 h 228"/>
                <a:gd name="T58" fmla="*/ 0 w 26"/>
                <a:gd name="T59" fmla="*/ 137 h 228"/>
                <a:gd name="T60" fmla="*/ 2 w 26"/>
                <a:gd name="T61" fmla="*/ 126 h 228"/>
                <a:gd name="T62" fmla="*/ 2 w 26"/>
                <a:gd name="T63" fmla="*/ 116 h 228"/>
                <a:gd name="T64" fmla="*/ 2 w 26"/>
                <a:gd name="T65" fmla="*/ 108 h 228"/>
                <a:gd name="T66" fmla="*/ 4 w 26"/>
                <a:gd name="T67" fmla="*/ 101 h 228"/>
                <a:gd name="T68" fmla="*/ 4 w 26"/>
                <a:gd name="T69" fmla="*/ 93 h 228"/>
                <a:gd name="T70" fmla="*/ 4 w 26"/>
                <a:gd name="T71" fmla="*/ 86 h 228"/>
                <a:gd name="T72" fmla="*/ 5 w 26"/>
                <a:gd name="T73" fmla="*/ 76 h 228"/>
                <a:gd name="T74" fmla="*/ 7 w 26"/>
                <a:gd name="T75" fmla="*/ 68 h 228"/>
                <a:gd name="T76" fmla="*/ 9 w 26"/>
                <a:gd name="T77" fmla="*/ 61 h 228"/>
                <a:gd name="T78" fmla="*/ 9 w 26"/>
                <a:gd name="T79" fmla="*/ 53 h 228"/>
                <a:gd name="T80" fmla="*/ 13 w 26"/>
                <a:gd name="T81" fmla="*/ 44 h 228"/>
                <a:gd name="T82" fmla="*/ 13 w 26"/>
                <a:gd name="T83" fmla="*/ 36 h 228"/>
                <a:gd name="T84" fmla="*/ 17 w 26"/>
                <a:gd name="T85" fmla="*/ 29 h 228"/>
                <a:gd name="T86" fmla="*/ 21 w 26"/>
                <a:gd name="T87" fmla="*/ 13 h 228"/>
                <a:gd name="T88" fmla="*/ 26 w 26"/>
                <a:gd name="T89" fmla="*/ 0 h 228"/>
                <a:gd name="T90" fmla="*/ 26 w 26"/>
                <a:gd name="T91" fmla="*/ 0 h 2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
                <a:gd name="T139" fmla="*/ 0 h 228"/>
                <a:gd name="T140" fmla="*/ 26 w 26"/>
                <a:gd name="T141" fmla="*/ 228 h 2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 h="228">
                  <a:moveTo>
                    <a:pt x="26" y="0"/>
                  </a:moveTo>
                  <a:lnTo>
                    <a:pt x="24" y="13"/>
                  </a:lnTo>
                  <a:lnTo>
                    <a:pt x="24" y="29"/>
                  </a:lnTo>
                  <a:lnTo>
                    <a:pt x="24" y="34"/>
                  </a:lnTo>
                  <a:lnTo>
                    <a:pt x="24" y="44"/>
                  </a:lnTo>
                  <a:lnTo>
                    <a:pt x="24" y="49"/>
                  </a:lnTo>
                  <a:lnTo>
                    <a:pt x="24" y="57"/>
                  </a:lnTo>
                  <a:lnTo>
                    <a:pt x="23" y="65"/>
                  </a:lnTo>
                  <a:lnTo>
                    <a:pt x="23" y="72"/>
                  </a:lnTo>
                  <a:lnTo>
                    <a:pt x="21" y="80"/>
                  </a:lnTo>
                  <a:lnTo>
                    <a:pt x="21" y="89"/>
                  </a:lnTo>
                  <a:lnTo>
                    <a:pt x="21" y="97"/>
                  </a:lnTo>
                  <a:lnTo>
                    <a:pt x="21" y="105"/>
                  </a:lnTo>
                  <a:lnTo>
                    <a:pt x="21" y="112"/>
                  </a:lnTo>
                  <a:lnTo>
                    <a:pt x="21" y="120"/>
                  </a:lnTo>
                  <a:lnTo>
                    <a:pt x="17" y="133"/>
                  </a:lnTo>
                  <a:lnTo>
                    <a:pt x="15" y="146"/>
                  </a:lnTo>
                  <a:lnTo>
                    <a:pt x="13" y="160"/>
                  </a:lnTo>
                  <a:lnTo>
                    <a:pt x="13" y="175"/>
                  </a:lnTo>
                  <a:lnTo>
                    <a:pt x="11" y="186"/>
                  </a:lnTo>
                  <a:lnTo>
                    <a:pt x="11" y="202"/>
                  </a:lnTo>
                  <a:lnTo>
                    <a:pt x="11" y="215"/>
                  </a:lnTo>
                  <a:lnTo>
                    <a:pt x="11" y="228"/>
                  </a:lnTo>
                  <a:lnTo>
                    <a:pt x="7" y="215"/>
                  </a:lnTo>
                  <a:lnTo>
                    <a:pt x="4" y="202"/>
                  </a:lnTo>
                  <a:lnTo>
                    <a:pt x="2" y="188"/>
                  </a:lnTo>
                  <a:lnTo>
                    <a:pt x="0" y="177"/>
                  </a:lnTo>
                  <a:lnTo>
                    <a:pt x="0" y="164"/>
                  </a:lnTo>
                  <a:lnTo>
                    <a:pt x="0" y="150"/>
                  </a:lnTo>
                  <a:lnTo>
                    <a:pt x="0" y="137"/>
                  </a:lnTo>
                  <a:lnTo>
                    <a:pt x="2" y="126"/>
                  </a:lnTo>
                  <a:lnTo>
                    <a:pt x="2" y="116"/>
                  </a:lnTo>
                  <a:lnTo>
                    <a:pt x="2" y="108"/>
                  </a:lnTo>
                  <a:lnTo>
                    <a:pt x="4" y="101"/>
                  </a:lnTo>
                  <a:lnTo>
                    <a:pt x="4" y="93"/>
                  </a:lnTo>
                  <a:lnTo>
                    <a:pt x="4" y="86"/>
                  </a:lnTo>
                  <a:lnTo>
                    <a:pt x="5" y="76"/>
                  </a:lnTo>
                  <a:lnTo>
                    <a:pt x="7" y="68"/>
                  </a:lnTo>
                  <a:lnTo>
                    <a:pt x="9" y="61"/>
                  </a:lnTo>
                  <a:lnTo>
                    <a:pt x="9" y="53"/>
                  </a:lnTo>
                  <a:lnTo>
                    <a:pt x="13" y="44"/>
                  </a:lnTo>
                  <a:lnTo>
                    <a:pt x="13" y="36"/>
                  </a:lnTo>
                  <a:lnTo>
                    <a:pt x="17" y="29"/>
                  </a:lnTo>
                  <a:lnTo>
                    <a:pt x="21" y="13"/>
                  </a:lnTo>
                  <a:lnTo>
                    <a:pt x="26" y="0"/>
                  </a:lnTo>
                  <a:close/>
                </a:path>
              </a:pathLst>
            </a:custGeom>
            <a:solidFill>
              <a:srgbClr val="000000"/>
            </a:solidFill>
            <a:ln w="9525">
              <a:noFill/>
              <a:round/>
              <a:headEnd/>
              <a:tailEnd/>
            </a:ln>
          </p:spPr>
          <p:txBody>
            <a:bodyPr/>
            <a:lstStyle/>
            <a:p>
              <a:endParaRPr lang="fa-IR"/>
            </a:p>
          </p:txBody>
        </p:sp>
        <p:sp>
          <p:nvSpPr>
            <p:cNvPr id="21615" name="Freeform 105"/>
            <p:cNvSpPr>
              <a:spLocks/>
            </p:cNvSpPr>
            <p:nvPr/>
          </p:nvSpPr>
          <p:spPr bwMode="auto">
            <a:xfrm>
              <a:off x="3998" y="2837"/>
              <a:ext cx="336" cy="123"/>
            </a:xfrm>
            <a:custGeom>
              <a:avLst/>
              <a:gdLst>
                <a:gd name="T0" fmla="*/ 59 w 673"/>
                <a:gd name="T1" fmla="*/ 0 h 247"/>
                <a:gd name="T2" fmla="*/ 95 w 673"/>
                <a:gd name="T3" fmla="*/ 4 h 247"/>
                <a:gd name="T4" fmla="*/ 130 w 673"/>
                <a:gd name="T5" fmla="*/ 11 h 247"/>
                <a:gd name="T6" fmla="*/ 166 w 673"/>
                <a:gd name="T7" fmla="*/ 19 h 247"/>
                <a:gd name="T8" fmla="*/ 202 w 673"/>
                <a:gd name="T9" fmla="*/ 28 h 247"/>
                <a:gd name="T10" fmla="*/ 236 w 673"/>
                <a:gd name="T11" fmla="*/ 40 h 247"/>
                <a:gd name="T12" fmla="*/ 268 w 673"/>
                <a:gd name="T13" fmla="*/ 51 h 247"/>
                <a:gd name="T14" fmla="*/ 299 w 673"/>
                <a:gd name="T15" fmla="*/ 66 h 247"/>
                <a:gd name="T16" fmla="*/ 335 w 673"/>
                <a:gd name="T17" fmla="*/ 76 h 247"/>
                <a:gd name="T18" fmla="*/ 377 w 673"/>
                <a:gd name="T19" fmla="*/ 85 h 247"/>
                <a:gd name="T20" fmla="*/ 420 w 673"/>
                <a:gd name="T21" fmla="*/ 99 h 247"/>
                <a:gd name="T22" fmla="*/ 462 w 673"/>
                <a:gd name="T23" fmla="*/ 112 h 247"/>
                <a:gd name="T24" fmla="*/ 504 w 673"/>
                <a:gd name="T25" fmla="*/ 123 h 247"/>
                <a:gd name="T26" fmla="*/ 546 w 673"/>
                <a:gd name="T27" fmla="*/ 135 h 247"/>
                <a:gd name="T28" fmla="*/ 588 w 673"/>
                <a:gd name="T29" fmla="*/ 144 h 247"/>
                <a:gd name="T30" fmla="*/ 630 w 673"/>
                <a:gd name="T31" fmla="*/ 152 h 247"/>
                <a:gd name="T32" fmla="*/ 660 w 673"/>
                <a:gd name="T33" fmla="*/ 161 h 247"/>
                <a:gd name="T34" fmla="*/ 668 w 673"/>
                <a:gd name="T35" fmla="*/ 175 h 247"/>
                <a:gd name="T36" fmla="*/ 673 w 673"/>
                <a:gd name="T37" fmla="*/ 196 h 247"/>
                <a:gd name="T38" fmla="*/ 662 w 673"/>
                <a:gd name="T39" fmla="*/ 220 h 247"/>
                <a:gd name="T40" fmla="*/ 643 w 673"/>
                <a:gd name="T41" fmla="*/ 239 h 247"/>
                <a:gd name="T42" fmla="*/ 592 w 673"/>
                <a:gd name="T43" fmla="*/ 230 h 247"/>
                <a:gd name="T44" fmla="*/ 515 w 673"/>
                <a:gd name="T45" fmla="*/ 203 h 247"/>
                <a:gd name="T46" fmla="*/ 438 w 673"/>
                <a:gd name="T47" fmla="*/ 178 h 247"/>
                <a:gd name="T48" fmla="*/ 360 w 673"/>
                <a:gd name="T49" fmla="*/ 158 h 247"/>
                <a:gd name="T50" fmla="*/ 282 w 673"/>
                <a:gd name="T51" fmla="*/ 135 h 247"/>
                <a:gd name="T52" fmla="*/ 204 w 673"/>
                <a:gd name="T53" fmla="*/ 110 h 247"/>
                <a:gd name="T54" fmla="*/ 130 w 673"/>
                <a:gd name="T55" fmla="*/ 83 h 247"/>
                <a:gd name="T56" fmla="*/ 57 w 673"/>
                <a:gd name="T57" fmla="*/ 53 h 247"/>
                <a:gd name="T58" fmla="*/ 15 w 673"/>
                <a:gd name="T59" fmla="*/ 45 h 247"/>
                <a:gd name="T60" fmla="*/ 6 w 673"/>
                <a:gd name="T61" fmla="*/ 51 h 247"/>
                <a:gd name="T62" fmla="*/ 0 w 673"/>
                <a:gd name="T63" fmla="*/ 47 h 247"/>
                <a:gd name="T64" fmla="*/ 6 w 673"/>
                <a:gd name="T65" fmla="*/ 24 h 247"/>
                <a:gd name="T66" fmla="*/ 27 w 673"/>
                <a:gd name="T67" fmla="*/ 4 h 247"/>
                <a:gd name="T68" fmla="*/ 40 w 673"/>
                <a:gd name="T69" fmla="*/ 0 h 2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3"/>
                <a:gd name="T106" fmla="*/ 0 h 247"/>
                <a:gd name="T107" fmla="*/ 673 w 673"/>
                <a:gd name="T108" fmla="*/ 247 h 2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3" h="247">
                  <a:moveTo>
                    <a:pt x="40" y="0"/>
                  </a:moveTo>
                  <a:lnTo>
                    <a:pt x="59" y="0"/>
                  </a:lnTo>
                  <a:lnTo>
                    <a:pt x="76" y="2"/>
                  </a:lnTo>
                  <a:lnTo>
                    <a:pt x="95" y="4"/>
                  </a:lnTo>
                  <a:lnTo>
                    <a:pt x="112" y="9"/>
                  </a:lnTo>
                  <a:lnTo>
                    <a:pt x="130" y="11"/>
                  </a:lnTo>
                  <a:lnTo>
                    <a:pt x="149" y="15"/>
                  </a:lnTo>
                  <a:lnTo>
                    <a:pt x="166" y="19"/>
                  </a:lnTo>
                  <a:lnTo>
                    <a:pt x="185" y="24"/>
                  </a:lnTo>
                  <a:lnTo>
                    <a:pt x="202" y="28"/>
                  </a:lnTo>
                  <a:lnTo>
                    <a:pt x="219" y="34"/>
                  </a:lnTo>
                  <a:lnTo>
                    <a:pt x="236" y="40"/>
                  </a:lnTo>
                  <a:lnTo>
                    <a:pt x="253" y="45"/>
                  </a:lnTo>
                  <a:lnTo>
                    <a:pt x="268" y="51"/>
                  </a:lnTo>
                  <a:lnTo>
                    <a:pt x="284" y="59"/>
                  </a:lnTo>
                  <a:lnTo>
                    <a:pt x="299" y="66"/>
                  </a:lnTo>
                  <a:lnTo>
                    <a:pt x="314" y="74"/>
                  </a:lnTo>
                  <a:lnTo>
                    <a:pt x="335" y="76"/>
                  </a:lnTo>
                  <a:lnTo>
                    <a:pt x="356" y="82"/>
                  </a:lnTo>
                  <a:lnTo>
                    <a:pt x="377" y="85"/>
                  </a:lnTo>
                  <a:lnTo>
                    <a:pt x="398" y="93"/>
                  </a:lnTo>
                  <a:lnTo>
                    <a:pt x="420" y="99"/>
                  </a:lnTo>
                  <a:lnTo>
                    <a:pt x="441" y="104"/>
                  </a:lnTo>
                  <a:lnTo>
                    <a:pt x="462" y="112"/>
                  </a:lnTo>
                  <a:lnTo>
                    <a:pt x="483" y="118"/>
                  </a:lnTo>
                  <a:lnTo>
                    <a:pt x="504" y="123"/>
                  </a:lnTo>
                  <a:lnTo>
                    <a:pt x="525" y="129"/>
                  </a:lnTo>
                  <a:lnTo>
                    <a:pt x="546" y="135"/>
                  </a:lnTo>
                  <a:lnTo>
                    <a:pt x="567" y="140"/>
                  </a:lnTo>
                  <a:lnTo>
                    <a:pt x="588" y="144"/>
                  </a:lnTo>
                  <a:lnTo>
                    <a:pt x="609" y="148"/>
                  </a:lnTo>
                  <a:lnTo>
                    <a:pt x="630" y="152"/>
                  </a:lnTo>
                  <a:lnTo>
                    <a:pt x="652" y="156"/>
                  </a:lnTo>
                  <a:lnTo>
                    <a:pt x="660" y="161"/>
                  </a:lnTo>
                  <a:lnTo>
                    <a:pt x="666" y="167"/>
                  </a:lnTo>
                  <a:lnTo>
                    <a:pt x="668" y="175"/>
                  </a:lnTo>
                  <a:lnTo>
                    <a:pt x="671" y="182"/>
                  </a:lnTo>
                  <a:lnTo>
                    <a:pt x="673" y="196"/>
                  </a:lnTo>
                  <a:lnTo>
                    <a:pt x="669" y="211"/>
                  </a:lnTo>
                  <a:lnTo>
                    <a:pt x="662" y="220"/>
                  </a:lnTo>
                  <a:lnTo>
                    <a:pt x="654" y="232"/>
                  </a:lnTo>
                  <a:lnTo>
                    <a:pt x="643" y="239"/>
                  </a:lnTo>
                  <a:lnTo>
                    <a:pt x="630" y="247"/>
                  </a:lnTo>
                  <a:lnTo>
                    <a:pt x="592" y="230"/>
                  </a:lnTo>
                  <a:lnTo>
                    <a:pt x="553" y="217"/>
                  </a:lnTo>
                  <a:lnTo>
                    <a:pt x="515" y="203"/>
                  </a:lnTo>
                  <a:lnTo>
                    <a:pt x="477" y="192"/>
                  </a:lnTo>
                  <a:lnTo>
                    <a:pt x="438" y="178"/>
                  </a:lnTo>
                  <a:lnTo>
                    <a:pt x="399" y="167"/>
                  </a:lnTo>
                  <a:lnTo>
                    <a:pt x="360" y="158"/>
                  </a:lnTo>
                  <a:lnTo>
                    <a:pt x="322" y="146"/>
                  </a:lnTo>
                  <a:lnTo>
                    <a:pt x="282" y="135"/>
                  </a:lnTo>
                  <a:lnTo>
                    <a:pt x="242" y="121"/>
                  </a:lnTo>
                  <a:lnTo>
                    <a:pt x="204" y="110"/>
                  </a:lnTo>
                  <a:lnTo>
                    <a:pt x="166" y="99"/>
                  </a:lnTo>
                  <a:lnTo>
                    <a:pt x="130" y="83"/>
                  </a:lnTo>
                  <a:lnTo>
                    <a:pt x="93" y="70"/>
                  </a:lnTo>
                  <a:lnTo>
                    <a:pt x="57" y="53"/>
                  </a:lnTo>
                  <a:lnTo>
                    <a:pt x="25" y="38"/>
                  </a:lnTo>
                  <a:lnTo>
                    <a:pt x="15" y="45"/>
                  </a:lnTo>
                  <a:lnTo>
                    <a:pt x="10" y="49"/>
                  </a:lnTo>
                  <a:lnTo>
                    <a:pt x="6" y="51"/>
                  </a:lnTo>
                  <a:lnTo>
                    <a:pt x="2" y="53"/>
                  </a:lnTo>
                  <a:lnTo>
                    <a:pt x="0" y="47"/>
                  </a:lnTo>
                  <a:lnTo>
                    <a:pt x="2" y="38"/>
                  </a:lnTo>
                  <a:lnTo>
                    <a:pt x="6" y="24"/>
                  </a:lnTo>
                  <a:lnTo>
                    <a:pt x="15" y="13"/>
                  </a:lnTo>
                  <a:lnTo>
                    <a:pt x="27" y="4"/>
                  </a:lnTo>
                  <a:lnTo>
                    <a:pt x="40" y="0"/>
                  </a:lnTo>
                  <a:close/>
                </a:path>
              </a:pathLst>
            </a:custGeom>
            <a:solidFill>
              <a:srgbClr val="FFFFC2"/>
            </a:solidFill>
            <a:ln w="9525">
              <a:noFill/>
              <a:round/>
              <a:headEnd/>
              <a:tailEnd/>
            </a:ln>
          </p:spPr>
          <p:txBody>
            <a:bodyPr/>
            <a:lstStyle/>
            <a:p>
              <a:endParaRPr lang="fa-IR"/>
            </a:p>
          </p:txBody>
        </p:sp>
        <p:sp>
          <p:nvSpPr>
            <p:cNvPr id="21616" name="Freeform 106"/>
            <p:cNvSpPr>
              <a:spLocks/>
            </p:cNvSpPr>
            <p:nvPr/>
          </p:nvSpPr>
          <p:spPr bwMode="auto">
            <a:xfrm>
              <a:off x="3817" y="2854"/>
              <a:ext cx="11" cy="31"/>
            </a:xfrm>
            <a:custGeom>
              <a:avLst/>
              <a:gdLst>
                <a:gd name="T0" fmla="*/ 6 w 23"/>
                <a:gd name="T1" fmla="*/ 0 h 63"/>
                <a:gd name="T2" fmla="*/ 8 w 23"/>
                <a:gd name="T3" fmla="*/ 8 h 63"/>
                <a:gd name="T4" fmla="*/ 11 w 23"/>
                <a:gd name="T5" fmla="*/ 15 h 63"/>
                <a:gd name="T6" fmla="*/ 13 w 23"/>
                <a:gd name="T7" fmla="*/ 23 h 63"/>
                <a:gd name="T8" fmla="*/ 13 w 23"/>
                <a:gd name="T9" fmla="*/ 30 h 63"/>
                <a:gd name="T10" fmla="*/ 13 w 23"/>
                <a:gd name="T11" fmla="*/ 38 h 63"/>
                <a:gd name="T12" fmla="*/ 15 w 23"/>
                <a:gd name="T13" fmla="*/ 48 h 63"/>
                <a:gd name="T14" fmla="*/ 19 w 23"/>
                <a:gd name="T15" fmla="*/ 55 h 63"/>
                <a:gd name="T16" fmla="*/ 23 w 23"/>
                <a:gd name="T17" fmla="*/ 63 h 63"/>
                <a:gd name="T18" fmla="*/ 13 w 23"/>
                <a:gd name="T19" fmla="*/ 61 h 63"/>
                <a:gd name="T20" fmla="*/ 6 w 23"/>
                <a:gd name="T21" fmla="*/ 57 h 63"/>
                <a:gd name="T22" fmla="*/ 2 w 23"/>
                <a:gd name="T23" fmla="*/ 53 h 63"/>
                <a:gd name="T24" fmla="*/ 2 w 23"/>
                <a:gd name="T25" fmla="*/ 49 h 63"/>
                <a:gd name="T26" fmla="*/ 0 w 23"/>
                <a:gd name="T27" fmla="*/ 36 h 63"/>
                <a:gd name="T28" fmla="*/ 0 w 23"/>
                <a:gd name="T29" fmla="*/ 23 h 63"/>
                <a:gd name="T30" fmla="*/ 2 w 23"/>
                <a:gd name="T31" fmla="*/ 11 h 63"/>
                <a:gd name="T32" fmla="*/ 6 w 23"/>
                <a:gd name="T33" fmla="*/ 0 h 63"/>
                <a:gd name="T34" fmla="*/ 6 w 23"/>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3"/>
                <a:gd name="T56" fmla="*/ 23 w 23"/>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3">
                  <a:moveTo>
                    <a:pt x="6" y="0"/>
                  </a:moveTo>
                  <a:lnTo>
                    <a:pt x="8" y="8"/>
                  </a:lnTo>
                  <a:lnTo>
                    <a:pt x="11" y="15"/>
                  </a:lnTo>
                  <a:lnTo>
                    <a:pt x="13" y="23"/>
                  </a:lnTo>
                  <a:lnTo>
                    <a:pt x="13" y="30"/>
                  </a:lnTo>
                  <a:lnTo>
                    <a:pt x="13" y="38"/>
                  </a:lnTo>
                  <a:lnTo>
                    <a:pt x="15" y="48"/>
                  </a:lnTo>
                  <a:lnTo>
                    <a:pt x="19" y="55"/>
                  </a:lnTo>
                  <a:lnTo>
                    <a:pt x="23" y="63"/>
                  </a:lnTo>
                  <a:lnTo>
                    <a:pt x="13" y="61"/>
                  </a:lnTo>
                  <a:lnTo>
                    <a:pt x="6" y="57"/>
                  </a:lnTo>
                  <a:lnTo>
                    <a:pt x="2" y="53"/>
                  </a:lnTo>
                  <a:lnTo>
                    <a:pt x="2" y="49"/>
                  </a:lnTo>
                  <a:lnTo>
                    <a:pt x="0" y="36"/>
                  </a:lnTo>
                  <a:lnTo>
                    <a:pt x="0" y="23"/>
                  </a:lnTo>
                  <a:lnTo>
                    <a:pt x="2" y="11"/>
                  </a:lnTo>
                  <a:lnTo>
                    <a:pt x="6" y="0"/>
                  </a:lnTo>
                  <a:close/>
                </a:path>
              </a:pathLst>
            </a:custGeom>
            <a:solidFill>
              <a:srgbClr val="000000"/>
            </a:solidFill>
            <a:ln w="9525">
              <a:noFill/>
              <a:round/>
              <a:headEnd/>
              <a:tailEnd/>
            </a:ln>
          </p:spPr>
          <p:txBody>
            <a:bodyPr/>
            <a:lstStyle/>
            <a:p>
              <a:endParaRPr lang="fa-IR"/>
            </a:p>
          </p:txBody>
        </p:sp>
        <p:sp>
          <p:nvSpPr>
            <p:cNvPr id="21617" name="Freeform 107"/>
            <p:cNvSpPr>
              <a:spLocks/>
            </p:cNvSpPr>
            <p:nvPr/>
          </p:nvSpPr>
          <p:spPr bwMode="auto">
            <a:xfrm>
              <a:off x="4549" y="2863"/>
              <a:ext cx="9" cy="8"/>
            </a:xfrm>
            <a:custGeom>
              <a:avLst/>
              <a:gdLst>
                <a:gd name="T0" fmla="*/ 15 w 17"/>
                <a:gd name="T1" fmla="*/ 0 h 17"/>
                <a:gd name="T2" fmla="*/ 17 w 17"/>
                <a:gd name="T3" fmla="*/ 2 h 17"/>
                <a:gd name="T4" fmla="*/ 13 w 17"/>
                <a:gd name="T5" fmla="*/ 6 h 17"/>
                <a:gd name="T6" fmla="*/ 8 w 17"/>
                <a:gd name="T7" fmla="*/ 12 h 17"/>
                <a:gd name="T8" fmla="*/ 4 w 17"/>
                <a:gd name="T9" fmla="*/ 17 h 17"/>
                <a:gd name="T10" fmla="*/ 0 w 17"/>
                <a:gd name="T11" fmla="*/ 17 h 17"/>
                <a:gd name="T12" fmla="*/ 9 w 17"/>
                <a:gd name="T13" fmla="*/ 6 h 17"/>
                <a:gd name="T14" fmla="*/ 15 w 17"/>
                <a:gd name="T15" fmla="*/ 0 h 17"/>
                <a:gd name="T16" fmla="*/ 15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5" y="0"/>
                  </a:moveTo>
                  <a:lnTo>
                    <a:pt x="17" y="2"/>
                  </a:lnTo>
                  <a:lnTo>
                    <a:pt x="13" y="6"/>
                  </a:lnTo>
                  <a:lnTo>
                    <a:pt x="8" y="12"/>
                  </a:lnTo>
                  <a:lnTo>
                    <a:pt x="4" y="17"/>
                  </a:lnTo>
                  <a:lnTo>
                    <a:pt x="0" y="17"/>
                  </a:lnTo>
                  <a:lnTo>
                    <a:pt x="9" y="6"/>
                  </a:lnTo>
                  <a:lnTo>
                    <a:pt x="15" y="0"/>
                  </a:lnTo>
                  <a:close/>
                </a:path>
              </a:pathLst>
            </a:custGeom>
            <a:solidFill>
              <a:srgbClr val="000000"/>
            </a:solidFill>
            <a:ln w="9525">
              <a:noFill/>
              <a:round/>
              <a:headEnd/>
              <a:tailEnd/>
            </a:ln>
          </p:spPr>
          <p:txBody>
            <a:bodyPr/>
            <a:lstStyle/>
            <a:p>
              <a:endParaRPr lang="fa-IR"/>
            </a:p>
          </p:txBody>
        </p:sp>
        <p:sp>
          <p:nvSpPr>
            <p:cNvPr id="21618" name="Freeform 108"/>
            <p:cNvSpPr>
              <a:spLocks/>
            </p:cNvSpPr>
            <p:nvPr/>
          </p:nvSpPr>
          <p:spPr bwMode="auto">
            <a:xfrm>
              <a:off x="4618" y="2862"/>
              <a:ext cx="48" cy="53"/>
            </a:xfrm>
            <a:custGeom>
              <a:avLst/>
              <a:gdLst>
                <a:gd name="T0" fmla="*/ 21 w 95"/>
                <a:gd name="T1" fmla="*/ 2 h 107"/>
                <a:gd name="T2" fmla="*/ 26 w 95"/>
                <a:gd name="T3" fmla="*/ 0 h 107"/>
                <a:gd name="T4" fmla="*/ 36 w 95"/>
                <a:gd name="T5" fmla="*/ 2 h 107"/>
                <a:gd name="T6" fmla="*/ 42 w 95"/>
                <a:gd name="T7" fmla="*/ 2 h 107"/>
                <a:gd name="T8" fmla="*/ 49 w 95"/>
                <a:gd name="T9" fmla="*/ 6 h 107"/>
                <a:gd name="T10" fmla="*/ 57 w 95"/>
                <a:gd name="T11" fmla="*/ 14 h 107"/>
                <a:gd name="T12" fmla="*/ 63 w 95"/>
                <a:gd name="T13" fmla="*/ 23 h 107"/>
                <a:gd name="T14" fmla="*/ 61 w 95"/>
                <a:gd name="T15" fmla="*/ 31 h 107"/>
                <a:gd name="T16" fmla="*/ 57 w 95"/>
                <a:gd name="T17" fmla="*/ 38 h 107"/>
                <a:gd name="T18" fmla="*/ 53 w 95"/>
                <a:gd name="T19" fmla="*/ 40 h 107"/>
                <a:gd name="T20" fmla="*/ 45 w 95"/>
                <a:gd name="T21" fmla="*/ 46 h 107"/>
                <a:gd name="T22" fmla="*/ 38 w 95"/>
                <a:gd name="T23" fmla="*/ 48 h 107"/>
                <a:gd name="T24" fmla="*/ 30 w 95"/>
                <a:gd name="T25" fmla="*/ 50 h 107"/>
                <a:gd name="T26" fmla="*/ 36 w 95"/>
                <a:gd name="T27" fmla="*/ 59 h 107"/>
                <a:gd name="T28" fmla="*/ 44 w 95"/>
                <a:gd name="T29" fmla="*/ 63 h 107"/>
                <a:gd name="T30" fmla="*/ 51 w 95"/>
                <a:gd name="T31" fmla="*/ 65 h 107"/>
                <a:gd name="T32" fmla="*/ 59 w 95"/>
                <a:gd name="T33" fmla="*/ 65 h 107"/>
                <a:gd name="T34" fmla="*/ 66 w 95"/>
                <a:gd name="T35" fmla="*/ 63 h 107"/>
                <a:gd name="T36" fmla="*/ 76 w 95"/>
                <a:gd name="T37" fmla="*/ 61 h 107"/>
                <a:gd name="T38" fmla="*/ 83 w 95"/>
                <a:gd name="T39" fmla="*/ 57 h 107"/>
                <a:gd name="T40" fmla="*/ 95 w 95"/>
                <a:gd name="T41" fmla="*/ 57 h 107"/>
                <a:gd name="T42" fmla="*/ 93 w 95"/>
                <a:gd name="T43" fmla="*/ 69 h 107"/>
                <a:gd name="T44" fmla="*/ 89 w 95"/>
                <a:gd name="T45" fmla="*/ 82 h 107"/>
                <a:gd name="T46" fmla="*/ 83 w 95"/>
                <a:gd name="T47" fmla="*/ 86 h 107"/>
                <a:gd name="T48" fmla="*/ 83 w 95"/>
                <a:gd name="T49" fmla="*/ 91 h 107"/>
                <a:gd name="T50" fmla="*/ 80 w 95"/>
                <a:gd name="T51" fmla="*/ 99 h 107"/>
                <a:gd name="T52" fmla="*/ 82 w 95"/>
                <a:gd name="T53" fmla="*/ 107 h 107"/>
                <a:gd name="T54" fmla="*/ 70 w 95"/>
                <a:gd name="T55" fmla="*/ 107 h 107"/>
                <a:gd name="T56" fmla="*/ 59 w 95"/>
                <a:gd name="T57" fmla="*/ 107 h 107"/>
                <a:gd name="T58" fmla="*/ 49 w 95"/>
                <a:gd name="T59" fmla="*/ 103 h 107"/>
                <a:gd name="T60" fmla="*/ 40 w 95"/>
                <a:gd name="T61" fmla="*/ 99 h 107"/>
                <a:gd name="T62" fmla="*/ 30 w 95"/>
                <a:gd name="T63" fmla="*/ 93 h 107"/>
                <a:gd name="T64" fmla="*/ 21 w 95"/>
                <a:gd name="T65" fmla="*/ 88 h 107"/>
                <a:gd name="T66" fmla="*/ 13 w 95"/>
                <a:gd name="T67" fmla="*/ 80 h 107"/>
                <a:gd name="T68" fmla="*/ 9 w 95"/>
                <a:gd name="T69" fmla="*/ 72 h 107"/>
                <a:gd name="T70" fmla="*/ 4 w 95"/>
                <a:gd name="T71" fmla="*/ 63 h 107"/>
                <a:gd name="T72" fmla="*/ 2 w 95"/>
                <a:gd name="T73" fmla="*/ 53 h 107"/>
                <a:gd name="T74" fmla="*/ 0 w 95"/>
                <a:gd name="T75" fmla="*/ 44 h 107"/>
                <a:gd name="T76" fmla="*/ 0 w 95"/>
                <a:gd name="T77" fmla="*/ 36 h 107"/>
                <a:gd name="T78" fmla="*/ 0 w 95"/>
                <a:gd name="T79" fmla="*/ 27 h 107"/>
                <a:gd name="T80" fmla="*/ 5 w 95"/>
                <a:gd name="T81" fmla="*/ 17 h 107"/>
                <a:gd name="T82" fmla="*/ 11 w 95"/>
                <a:gd name="T83" fmla="*/ 10 h 107"/>
                <a:gd name="T84" fmla="*/ 21 w 95"/>
                <a:gd name="T85" fmla="*/ 2 h 107"/>
                <a:gd name="T86" fmla="*/ 21 w 95"/>
                <a:gd name="T87" fmla="*/ 2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07"/>
                <a:gd name="T134" fmla="*/ 95 w 95"/>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07">
                  <a:moveTo>
                    <a:pt x="21" y="2"/>
                  </a:moveTo>
                  <a:lnTo>
                    <a:pt x="26" y="0"/>
                  </a:lnTo>
                  <a:lnTo>
                    <a:pt x="36" y="2"/>
                  </a:lnTo>
                  <a:lnTo>
                    <a:pt x="42" y="2"/>
                  </a:lnTo>
                  <a:lnTo>
                    <a:pt x="49" y="6"/>
                  </a:lnTo>
                  <a:lnTo>
                    <a:pt x="57" y="14"/>
                  </a:lnTo>
                  <a:lnTo>
                    <a:pt x="63" y="23"/>
                  </a:lnTo>
                  <a:lnTo>
                    <a:pt x="61" y="31"/>
                  </a:lnTo>
                  <a:lnTo>
                    <a:pt x="57" y="38"/>
                  </a:lnTo>
                  <a:lnTo>
                    <a:pt x="53" y="40"/>
                  </a:lnTo>
                  <a:lnTo>
                    <a:pt x="45" y="46"/>
                  </a:lnTo>
                  <a:lnTo>
                    <a:pt x="38" y="48"/>
                  </a:lnTo>
                  <a:lnTo>
                    <a:pt x="30" y="50"/>
                  </a:lnTo>
                  <a:lnTo>
                    <a:pt x="36" y="59"/>
                  </a:lnTo>
                  <a:lnTo>
                    <a:pt x="44" y="63"/>
                  </a:lnTo>
                  <a:lnTo>
                    <a:pt x="51" y="65"/>
                  </a:lnTo>
                  <a:lnTo>
                    <a:pt x="59" y="65"/>
                  </a:lnTo>
                  <a:lnTo>
                    <a:pt x="66" y="63"/>
                  </a:lnTo>
                  <a:lnTo>
                    <a:pt x="76" y="61"/>
                  </a:lnTo>
                  <a:lnTo>
                    <a:pt x="83" y="57"/>
                  </a:lnTo>
                  <a:lnTo>
                    <a:pt x="95" y="57"/>
                  </a:lnTo>
                  <a:lnTo>
                    <a:pt x="93" y="69"/>
                  </a:lnTo>
                  <a:lnTo>
                    <a:pt x="89" y="82"/>
                  </a:lnTo>
                  <a:lnTo>
                    <a:pt x="83" y="86"/>
                  </a:lnTo>
                  <a:lnTo>
                    <a:pt x="83" y="91"/>
                  </a:lnTo>
                  <a:lnTo>
                    <a:pt x="80" y="99"/>
                  </a:lnTo>
                  <a:lnTo>
                    <a:pt x="82" y="107"/>
                  </a:lnTo>
                  <a:lnTo>
                    <a:pt x="70" y="107"/>
                  </a:lnTo>
                  <a:lnTo>
                    <a:pt x="59" y="107"/>
                  </a:lnTo>
                  <a:lnTo>
                    <a:pt x="49" y="103"/>
                  </a:lnTo>
                  <a:lnTo>
                    <a:pt x="40" y="99"/>
                  </a:lnTo>
                  <a:lnTo>
                    <a:pt x="30" y="93"/>
                  </a:lnTo>
                  <a:lnTo>
                    <a:pt x="21" y="88"/>
                  </a:lnTo>
                  <a:lnTo>
                    <a:pt x="13" y="80"/>
                  </a:lnTo>
                  <a:lnTo>
                    <a:pt x="9" y="72"/>
                  </a:lnTo>
                  <a:lnTo>
                    <a:pt x="4" y="63"/>
                  </a:lnTo>
                  <a:lnTo>
                    <a:pt x="2" y="53"/>
                  </a:lnTo>
                  <a:lnTo>
                    <a:pt x="0" y="44"/>
                  </a:lnTo>
                  <a:lnTo>
                    <a:pt x="0" y="36"/>
                  </a:lnTo>
                  <a:lnTo>
                    <a:pt x="0" y="27"/>
                  </a:lnTo>
                  <a:lnTo>
                    <a:pt x="5" y="17"/>
                  </a:lnTo>
                  <a:lnTo>
                    <a:pt x="11" y="10"/>
                  </a:lnTo>
                  <a:lnTo>
                    <a:pt x="21" y="2"/>
                  </a:lnTo>
                  <a:close/>
                </a:path>
              </a:pathLst>
            </a:custGeom>
            <a:solidFill>
              <a:srgbClr val="FFD6C9"/>
            </a:solidFill>
            <a:ln w="9525">
              <a:noFill/>
              <a:round/>
              <a:headEnd/>
              <a:tailEnd/>
            </a:ln>
          </p:spPr>
          <p:txBody>
            <a:bodyPr/>
            <a:lstStyle/>
            <a:p>
              <a:endParaRPr lang="fa-IR"/>
            </a:p>
          </p:txBody>
        </p:sp>
        <p:sp>
          <p:nvSpPr>
            <p:cNvPr id="21619" name="Freeform 109"/>
            <p:cNvSpPr>
              <a:spLocks/>
            </p:cNvSpPr>
            <p:nvPr/>
          </p:nvSpPr>
          <p:spPr bwMode="auto">
            <a:xfrm>
              <a:off x="3783" y="2880"/>
              <a:ext cx="19" cy="49"/>
            </a:xfrm>
            <a:custGeom>
              <a:avLst/>
              <a:gdLst>
                <a:gd name="T0" fmla="*/ 9 w 38"/>
                <a:gd name="T1" fmla="*/ 0 h 99"/>
                <a:gd name="T2" fmla="*/ 15 w 38"/>
                <a:gd name="T3" fmla="*/ 0 h 99"/>
                <a:gd name="T4" fmla="*/ 20 w 38"/>
                <a:gd name="T5" fmla="*/ 0 h 99"/>
                <a:gd name="T6" fmla="*/ 24 w 38"/>
                <a:gd name="T7" fmla="*/ 4 h 99"/>
                <a:gd name="T8" fmla="*/ 30 w 38"/>
                <a:gd name="T9" fmla="*/ 8 h 99"/>
                <a:gd name="T10" fmla="*/ 36 w 38"/>
                <a:gd name="T11" fmla="*/ 17 h 99"/>
                <a:gd name="T12" fmla="*/ 38 w 38"/>
                <a:gd name="T13" fmla="*/ 31 h 99"/>
                <a:gd name="T14" fmla="*/ 36 w 38"/>
                <a:gd name="T15" fmla="*/ 38 h 99"/>
                <a:gd name="T16" fmla="*/ 34 w 38"/>
                <a:gd name="T17" fmla="*/ 48 h 99"/>
                <a:gd name="T18" fmla="*/ 32 w 38"/>
                <a:gd name="T19" fmla="*/ 55 h 99"/>
                <a:gd name="T20" fmla="*/ 32 w 38"/>
                <a:gd name="T21" fmla="*/ 67 h 99"/>
                <a:gd name="T22" fmla="*/ 28 w 38"/>
                <a:gd name="T23" fmla="*/ 74 h 99"/>
                <a:gd name="T24" fmla="*/ 28 w 38"/>
                <a:gd name="T25" fmla="*/ 84 h 99"/>
                <a:gd name="T26" fmla="*/ 24 w 38"/>
                <a:gd name="T27" fmla="*/ 92 h 99"/>
                <a:gd name="T28" fmla="*/ 24 w 38"/>
                <a:gd name="T29" fmla="*/ 99 h 99"/>
                <a:gd name="T30" fmla="*/ 15 w 38"/>
                <a:gd name="T31" fmla="*/ 88 h 99"/>
                <a:gd name="T32" fmla="*/ 9 w 38"/>
                <a:gd name="T33" fmla="*/ 76 h 99"/>
                <a:gd name="T34" fmla="*/ 3 w 38"/>
                <a:gd name="T35" fmla="*/ 61 h 99"/>
                <a:gd name="T36" fmla="*/ 1 w 38"/>
                <a:gd name="T37" fmla="*/ 48 h 99"/>
                <a:gd name="T38" fmla="*/ 0 w 38"/>
                <a:gd name="T39" fmla="*/ 33 h 99"/>
                <a:gd name="T40" fmla="*/ 1 w 38"/>
                <a:gd name="T41" fmla="*/ 21 h 99"/>
                <a:gd name="T42" fmla="*/ 3 w 38"/>
                <a:gd name="T43" fmla="*/ 10 h 99"/>
                <a:gd name="T44" fmla="*/ 9 w 38"/>
                <a:gd name="T45" fmla="*/ 0 h 99"/>
                <a:gd name="T46" fmla="*/ 9 w 38"/>
                <a:gd name="T47" fmla="*/ 0 h 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99"/>
                <a:gd name="T74" fmla="*/ 38 w 38"/>
                <a:gd name="T75" fmla="*/ 99 h 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99">
                  <a:moveTo>
                    <a:pt x="9" y="0"/>
                  </a:moveTo>
                  <a:lnTo>
                    <a:pt x="15" y="0"/>
                  </a:lnTo>
                  <a:lnTo>
                    <a:pt x="20" y="0"/>
                  </a:lnTo>
                  <a:lnTo>
                    <a:pt x="24" y="4"/>
                  </a:lnTo>
                  <a:lnTo>
                    <a:pt x="30" y="8"/>
                  </a:lnTo>
                  <a:lnTo>
                    <a:pt x="36" y="17"/>
                  </a:lnTo>
                  <a:lnTo>
                    <a:pt x="38" y="31"/>
                  </a:lnTo>
                  <a:lnTo>
                    <a:pt x="36" y="38"/>
                  </a:lnTo>
                  <a:lnTo>
                    <a:pt x="34" y="48"/>
                  </a:lnTo>
                  <a:lnTo>
                    <a:pt x="32" y="55"/>
                  </a:lnTo>
                  <a:lnTo>
                    <a:pt x="32" y="67"/>
                  </a:lnTo>
                  <a:lnTo>
                    <a:pt x="28" y="74"/>
                  </a:lnTo>
                  <a:lnTo>
                    <a:pt x="28" y="84"/>
                  </a:lnTo>
                  <a:lnTo>
                    <a:pt x="24" y="92"/>
                  </a:lnTo>
                  <a:lnTo>
                    <a:pt x="24" y="99"/>
                  </a:lnTo>
                  <a:lnTo>
                    <a:pt x="15" y="88"/>
                  </a:lnTo>
                  <a:lnTo>
                    <a:pt x="9" y="76"/>
                  </a:lnTo>
                  <a:lnTo>
                    <a:pt x="3" y="61"/>
                  </a:lnTo>
                  <a:lnTo>
                    <a:pt x="1" y="48"/>
                  </a:lnTo>
                  <a:lnTo>
                    <a:pt x="0" y="33"/>
                  </a:lnTo>
                  <a:lnTo>
                    <a:pt x="1" y="21"/>
                  </a:lnTo>
                  <a:lnTo>
                    <a:pt x="3" y="10"/>
                  </a:lnTo>
                  <a:lnTo>
                    <a:pt x="9" y="0"/>
                  </a:lnTo>
                  <a:close/>
                </a:path>
              </a:pathLst>
            </a:custGeom>
            <a:solidFill>
              <a:srgbClr val="000000"/>
            </a:solidFill>
            <a:ln w="9525">
              <a:noFill/>
              <a:round/>
              <a:headEnd/>
              <a:tailEnd/>
            </a:ln>
          </p:spPr>
          <p:txBody>
            <a:bodyPr/>
            <a:lstStyle/>
            <a:p>
              <a:endParaRPr lang="fa-IR"/>
            </a:p>
          </p:txBody>
        </p:sp>
        <p:sp>
          <p:nvSpPr>
            <p:cNvPr id="21620" name="Freeform 110"/>
            <p:cNvSpPr>
              <a:spLocks/>
            </p:cNvSpPr>
            <p:nvPr/>
          </p:nvSpPr>
          <p:spPr bwMode="auto">
            <a:xfrm>
              <a:off x="4026" y="2890"/>
              <a:ext cx="247" cy="315"/>
            </a:xfrm>
            <a:custGeom>
              <a:avLst/>
              <a:gdLst>
                <a:gd name="T0" fmla="*/ 57 w 495"/>
                <a:gd name="T1" fmla="*/ 19 h 630"/>
                <a:gd name="T2" fmla="*/ 131 w 495"/>
                <a:gd name="T3" fmla="*/ 53 h 630"/>
                <a:gd name="T4" fmla="*/ 207 w 495"/>
                <a:gd name="T5" fmla="*/ 90 h 630"/>
                <a:gd name="T6" fmla="*/ 284 w 495"/>
                <a:gd name="T7" fmla="*/ 122 h 630"/>
                <a:gd name="T8" fmla="*/ 265 w 495"/>
                <a:gd name="T9" fmla="*/ 131 h 630"/>
                <a:gd name="T10" fmla="*/ 215 w 495"/>
                <a:gd name="T11" fmla="*/ 126 h 630"/>
                <a:gd name="T12" fmla="*/ 166 w 495"/>
                <a:gd name="T13" fmla="*/ 112 h 630"/>
                <a:gd name="T14" fmla="*/ 118 w 495"/>
                <a:gd name="T15" fmla="*/ 107 h 630"/>
                <a:gd name="T16" fmla="*/ 162 w 495"/>
                <a:gd name="T17" fmla="*/ 149 h 630"/>
                <a:gd name="T18" fmla="*/ 251 w 495"/>
                <a:gd name="T19" fmla="*/ 185 h 630"/>
                <a:gd name="T20" fmla="*/ 342 w 495"/>
                <a:gd name="T21" fmla="*/ 215 h 630"/>
                <a:gd name="T22" fmla="*/ 430 w 495"/>
                <a:gd name="T23" fmla="*/ 266 h 630"/>
                <a:gd name="T24" fmla="*/ 424 w 495"/>
                <a:gd name="T25" fmla="*/ 282 h 630"/>
                <a:gd name="T26" fmla="*/ 337 w 495"/>
                <a:gd name="T27" fmla="*/ 251 h 630"/>
                <a:gd name="T28" fmla="*/ 247 w 495"/>
                <a:gd name="T29" fmla="*/ 221 h 630"/>
                <a:gd name="T30" fmla="*/ 158 w 495"/>
                <a:gd name="T31" fmla="*/ 192 h 630"/>
                <a:gd name="T32" fmla="*/ 95 w 495"/>
                <a:gd name="T33" fmla="*/ 194 h 630"/>
                <a:gd name="T34" fmla="*/ 145 w 495"/>
                <a:gd name="T35" fmla="*/ 242 h 630"/>
                <a:gd name="T36" fmla="*/ 221 w 495"/>
                <a:gd name="T37" fmla="*/ 270 h 630"/>
                <a:gd name="T38" fmla="*/ 299 w 495"/>
                <a:gd name="T39" fmla="*/ 293 h 630"/>
                <a:gd name="T40" fmla="*/ 363 w 495"/>
                <a:gd name="T41" fmla="*/ 327 h 630"/>
                <a:gd name="T42" fmla="*/ 409 w 495"/>
                <a:gd name="T43" fmla="*/ 356 h 630"/>
                <a:gd name="T44" fmla="*/ 422 w 495"/>
                <a:gd name="T45" fmla="*/ 379 h 630"/>
                <a:gd name="T46" fmla="*/ 346 w 495"/>
                <a:gd name="T47" fmla="*/ 360 h 630"/>
                <a:gd name="T48" fmla="*/ 268 w 495"/>
                <a:gd name="T49" fmla="*/ 333 h 630"/>
                <a:gd name="T50" fmla="*/ 194 w 495"/>
                <a:gd name="T51" fmla="*/ 308 h 630"/>
                <a:gd name="T52" fmla="*/ 149 w 495"/>
                <a:gd name="T53" fmla="*/ 322 h 630"/>
                <a:gd name="T54" fmla="*/ 188 w 495"/>
                <a:gd name="T55" fmla="*/ 352 h 630"/>
                <a:gd name="T56" fmla="*/ 244 w 495"/>
                <a:gd name="T57" fmla="*/ 373 h 630"/>
                <a:gd name="T58" fmla="*/ 303 w 495"/>
                <a:gd name="T59" fmla="*/ 392 h 630"/>
                <a:gd name="T60" fmla="*/ 350 w 495"/>
                <a:gd name="T61" fmla="*/ 418 h 630"/>
                <a:gd name="T62" fmla="*/ 386 w 495"/>
                <a:gd name="T63" fmla="*/ 438 h 630"/>
                <a:gd name="T64" fmla="*/ 426 w 495"/>
                <a:gd name="T65" fmla="*/ 457 h 630"/>
                <a:gd name="T66" fmla="*/ 464 w 495"/>
                <a:gd name="T67" fmla="*/ 472 h 630"/>
                <a:gd name="T68" fmla="*/ 472 w 495"/>
                <a:gd name="T69" fmla="*/ 479 h 630"/>
                <a:gd name="T70" fmla="*/ 381 w 495"/>
                <a:gd name="T71" fmla="*/ 455 h 630"/>
                <a:gd name="T72" fmla="*/ 291 w 495"/>
                <a:gd name="T73" fmla="*/ 424 h 630"/>
                <a:gd name="T74" fmla="*/ 198 w 495"/>
                <a:gd name="T75" fmla="*/ 396 h 630"/>
                <a:gd name="T76" fmla="*/ 149 w 495"/>
                <a:gd name="T77" fmla="*/ 399 h 630"/>
                <a:gd name="T78" fmla="*/ 234 w 495"/>
                <a:gd name="T79" fmla="*/ 441 h 630"/>
                <a:gd name="T80" fmla="*/ 322 w 495"/>
                <a:gd name="T81" fmla="*/ 474 h 630"/>
                <a:gd name="T82" fmla="*/ 409 w 495"/>
                <a:gd name="T83" fmla="*/ 508 h 630"/>
                <a:gd name="T84" fmla="*/ 453 w 495"/>
                <a:gd name="T85" fmla="*/ 538 h 630"/>
                <a:gd name="T86" fmla="*/ 381 w 495"/>
                <a:gd name="T87" fmla="*/ 521 h 630"/>
                <a:gd name="T88" fmla="*/ 306 w 495"/>
                <a:gd name="T89" fmla="*/ 498 h 630"/>
                <a:gd name="T90" fmla="*/ 228 w 495"/>
                <a:gd name="T91" fmla="*/ 472 h 630"/>
                <a:gd name="T92" fmla="*/ 188 w 495"/>
                <a:gd name="T93" fmla="*/ 470 h 630"/>
                <a:gd name="T94" fmla="*/ 261 w 495"/>
                <a:gd name="T95" fmla="*/ 517 h 630"/>
                <a:gd name="T96" fmla="*/ 341 w 495"/>
                <a:gd name="T97" fmla="*/ 548 h 630"/>
                <a:gd name="T98" fmla="*/ 417 w 495"/>
                <a:gd name="T99" fmla="*/ 584 h 630"/>
                <a:gd name="T100" fmla="*/ 443 w 495"/>
                <a:gd name="T101" fmla="*/ 618 h 630"/>
                <a:gd name="T102" fmla="*/ 337 w 495"/>
                <a:gd name="T103" fmla="*/ 588 h 630"/>
                <a:gd name="T104" fmla="*/ 228 w 495"/>
                <a:gd name="T105" fmla="*/ 557 h 630"/>
                <a:gd name="T106" fmla="*/ 126 w 495"/>
                <a:gd name="T107" fmla="*/ 517 h 630"/>
                <a:gd name="T108" fmla="*/ 55 w 495"/>
                <a:gd name="T109" fmla="*/ 443 h 630"/>
                <a:gd name="T110" fmla="*/ 38 w 495"/>
                <a:gd name="T111" fmla="*/ 323 h 630"/>
                <a:gd name="T112" fmla="*/ 27 w 495"/>
                <a:gd name="T113" fmla="*/ 204 h 630"/>
                <a:gd name="T114" fmla="*/ 14 w 495"/>
                <a:gd name="T115" fmla="*/ 86 h 630"/>
                <a:gd name="T116" fmla="*/ 0 w 495"/>
                <a:gd name="T117" fmla="*/ 0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5"/>
                <a:gd name="T178" fmla="*/ 0 h 630"/>
                <a:gd name="T179" fmla="*/ 495 w 495"/>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5" h="630">
                  <a:moveTo>
                    <a:pt x="0" y="0"/>
                  </a:moveTo>
                  <a:lnTo>
                    <a:pt x="19" y="4"/>
                  </a:lnTo>
                  <a:lnTo>
                    <a:pt x="38" y="10"/>
                  </a:lnTo>
                  <a:lnTo>
                    <a:pt x="57" y="19"/>
                  </a:lnTo>
                  <a:lnTo>
                    <a:pt x="78" y="27"/>
                  </a:lnTo>
                  <a:lnTo>
                    <a:pt x="95" y="34"/>
                  </a:lnTo>
                  <a:lnTo>
                    <a:pt x="114" y="44"/>
                  </a:lnTo>
                  <a:lnTo>
                    <a:pt x="131" y="53"/>
                  </a:lnTo>
                  <a:lnTo>
                    <a:pt x="152" y="63"/>
                  </a:lnTo>
                  <a:lnTo>
                    <a:pt x="169" y="71"/>
                  </a:lnTo>
                  <a:lnTo>
                    <a:pt x="188" y="80"/>
                  </a:lnTo>
                  <a:lnTo>
                    <a:pt x="207" y="90"/>
                  </a:lnTo>
                  <a:lnTo>
                    <a:pt x="225" y="99"/>
                  </a:lnTo>
                  <a:lnTo>
                    <a:pt x="244" y="107"/>
                  </a:lnTo>
                  <a:lnTo>
                    <a:pt x="263" y="114"/>
                  </a:lnTo>
                  <a:lnTo>
                    <a:pt x="284" y="122"/>
                  </a:lnTo>
                  <a:lnTo>
                    <a:pt x="303" y="131"/>
                  </a:lnTo>
                  <a:lnTo>
                    <a:pt x="289" y="131"/>
                  </a:lnTo>
                  <a:lnTo>
                    <a:pt x="278" y="133"/>
                  </a:lnTo>
                  <a:lnTo>
                    <a:pt x="265" y="131"/>
                  </a:lnTo>
                  <a:lnTo>
                    <a:pt x="253" y="131"/>
                  </a:lnTo>
                  <a:lnTo>
                    <a:pt x="240" y="130"/>
                  </a:lnTo>
                  <a:lnTo>
                    <a:pt x="228" y="128"/>
                  </a:lnTo>
                  <a:lnTo>
                    <a:pt x="215" y="126"/>
                  </a:lnTo>
                  <a:lnTo>
                    <a:pt x="204" y="122"/>
                  </a:lnTo>
                  <a:lnTo>
                    <a:pt x="190" y="118"/>
                  </a:lnTo>
                  <a:lnTo>
                    <a:pt x="179" y="116"/>
                  </a:lnTo>
                  <a:lnTo>
                    <a:pt x="166" y="112"/>
                  </a:lnTo>
                  <a:lnTo>
                    <a:pt x="154" y="111"/>
                  </a:lnTo>
                  <a:lnTo>
                    <a:pt x="141" y="109"/>
                  </a:lnTo>
                  <a:lnTo>
                    <a:pt x="130" y="107"/>
                  </a:lnTo>
                  <a:lnTo>
                    <a:pt x="118" y="107"/>
                  </a:lnTo>
                  <a:lnTo>
                    <a:pt x="105" y="109"/>
                  </a:lnTo>
                  <a:lnTo>
                    <a:pt x="122" y="124"/>
                  </a:lnTo>
                  <a:lnTo>
                    <a:pt x="141" y="137"/>
                  </a:lnTo>
                  <a:lnTo>
                    <a:pt x="162" y="149"/>
                  </a:lnTo>
                  <a:lnTo>
                    <a:pt x="183" y="160"/>
                  </a:lnTo>
                  <a:lnTo>
                    <a:pt x="204" y="168"/>
                  </a:lnTo>
                  <a:lnTo>
                    <a:pt x="227" y="177"/>
                  </a:lnTo>
                  <a:lnTo>
                    <a:pt x="251" y="185"/>
                  </a:lnTo>
                  <a:lnTo>
                    <a:pt x="274" y="192"/>
                  </a:lnTo>
                  <a:lnTo>
                    <a:pt x="297" y="198"/>
                  </a:lnTo>
                  <a:lnTo>
                    <a:pt x="320" y="207"/>
                  </a:lnTo>
                  <a:lnTo>
                    <a:pt x="342" y="215"/>
                  </a:lnTo>
                  <a:lnTo>
                    <a:pt x="367" y="226"/>
                  </a:lnTo>
                  <a:lnTo>
                    <a:pt x="388" y="236"/>
                  </a:lnTo>
                  <a:lnTo>
                    <a:pt x="409" y="249"/>
                  </a:lnTo>
                  <a:lnTo>
                    <a:pt x="430" y="266"/>
                  </a:lnTo>
                  <a:lnTo>
                    <a:pt x="449" y="287"/>
                  </a:lnTo>
                  <a:lnTo>
                    <a:pt x="449" y="289"/>
                  </a:lnTo>
                  <a:lnTo>
                    <a:pt x="447" y="289"/>
                  </a:lnTo>
                  <a:lnTo>
                    <a:pt x="424" y="282"/>
                  </a:lnTo>
                  <a:lnTo>
                    <a:pt x="403" y="274"/>
                  </a:lnTo>
                  <a:lnTo>
                    <a:pt x="381" y="266"/>
                  </a:lnTo>
                  <a:lnTo>
                    <a:pt x="358" y="259"/>
                  </a:lnTo>
                  <a:lnTo>
                    <a:pt x="337" y="251"/>
                  </a:lnTo>
                  <a:lnTo>
                    <a:pt x="314" y="244"/>
                  </a:lnTo>
                  <a:lnTo>
                    <a:pt x="291" y="234"/>
                  </a:lnTo>
                  <a:lnTo>
                    <a:pt x="270" y="228"/>
                  </a:lnTo>
                  <a:lnTo>
                    <a:pt x="247" y="221"/>
                  </a:lnTo>
                  <a:lnTo>
                    <a:pt x="225" y="211"/>
                  </a:lnTo>
                  <a:lnTo>
                    <a:pt x="204" y="206"/>
                  </a:lnTo>
                  <a:lnTo>
                    <a:pt x="181" y="198"/>
                  </a:lnTo>
                  <a:lnTo>
                    <a:pt x="158" y="192"/>
                  </a:lnTo>
                  <a:lnTo>
                    <a:pt x="135" y="187"/>
                  </a:lnTo>
                  <a:lnTo>
                    <a:pt x="111" y="183"/>
                  </a:lnTo>
                  <a:lnTo>
                    <a:pt x="88" y="179"/>
                  </a:lnTo>
                  <a:lnTo>
                    <a:pt x="95" y="194"/>
                  </a:lnTo>
                  <a:lnTo>
                    <a:pt x="105" y="209"/>
                  </a:lnTo>
                  <a:lnTo>
                    <a:pt x="116" y="221"/>
                  </a:lnTo>
                  <a:lnTo>
                    <a:pt x="131" y="234"/>
                  </a:lnTo>
                  <a:lnTo>
                    <a:pt x="145" y="242"/>
                  </a:lnTo>
                  <a:lnTo>
                    <a:pt x="162" y="251"/>
                  </a:lnTo>
                  <a:lnTo>
                    <a:pt x="181" y="257"/>
                  </a:lnTo>
                  <a:lnTo>
                    <a:pt x="202" y="264"/>
                  </a:lnTo>
                  <a:lnTo>
                    <a:pt x="221" y="270"/>
                  </a:lnTo>
                  <a:lnTo>
                    <a:pt x="240" y="274"/>
                  </a:lnTo>
                  <a:lnTo>
                    <a:pt x="261" y="280"/>
                  </a:lnTo>
                  <a:lnTo>
                    <a:pt x="280" y="289"/>
                  </a:lnTo>
                  <a:lnTo>
                    <a:pt x="299" y="293"/>
                  </a:lnTo>
                  <a:lnTo>
                    <a:pt x="318" y="301"/>
                  </a:lnTo>
                  <a:lnTo>
                    <a:pt x="335" y="310"/>
                  </a:lnTo>
                  <a:lnTo>
                    <a:pt x="352" y="322"/>
                  </a:lnTo>
                  <a:lnTo>
                    <a:pt x="363" y="327"/>
                  </a:lnTo>
                  <a:lnTo>
                    <a:pt x="377" y="333"/>
                  </a:lnTo>
                  <a:lnTo>
                    <a:pt x="386" y="341"/>
                  </a:lnTo>
                  <a:lnTo>
                    <a:pt x="400" y="348"/>
                  </a:lnTo>
                  <a:lnTo>
                    <a:pt x="409" y="356"/>
                  </a:lnTo>
                  <a:lnTo>
                    <a:pt x="419" y="363"/>
                  </a:lnTo>
                  <a:lnTo>
                    <a:pt x="430" y="371"/>
                  </a:lnTo>
                  <a:lnTo>
                    <a:pt x="443" y="380"/>
                  </a:lnTo>
                  <a:lnTo>
                    <a:pt x="422" y="379"/>
                  </a:lnTo>
                  <a:lnTo>
                    <a:pt x="403" y="379"/>
                  </a:lnTo>
                  <a:lnTo>
                    <a:pt x="384" y="373"/>
                  </a:lnTo>
                  <a:lnTo>
                    <a:pt x="365" y="369"/>
                  </a:lnTo>
                  <a:lnTo>
                    <a:pt x="346" y="360"/>
                  </a:lnTo>
                  <a:lnTo>
                    <a:pt x="327" y="354"/>
                  </a:lnTo>
                  <a:lnTo>
                    <a:pt x="306" y="346"/>
                  </a:lnTo>
                  <a:lnTo>
                    <a:pt x="287" y="341"/>
                  </a:lnTo>
                  <a:lnTo>
                    <a:pt x="268" y="333"/>
                  </a:lnTo>
                  <a:lnTo>
                    <a:pt x="249" y="323"/>
                  </a:lnTo>
                  <a:lnTo>
                    <a:pt x="230" y="318"/>
                  </a:lnTo>
                  <a:lnTo>
                    <a:pt x="213" y="314"/>
                  </a:lnTo>
                  <a:lnTo>
                    <a:pt x="194" y="308"/>
                  </a:lnTo>
                  <a:lnTo>
                    <a:pt x="177" y="306"/>
                  </a:lnTo>
                  <a:lnTo>
                    <a:pt x="160" y="306"/>
                  </a:lnTo>
                  <a:lnTo>
                    <a:pt x="145" y="312"/>
                  </a:lnTo>
                  <a:lnTo>
                    <a:pt x="149" y="322"/>
                  </a:lnTo>
                  <a:lnTo>
                    <a:pt x="156" y="331"/>
                  </a:lnTo>
                  <a:lnTo>
                    <a:pt x="164" y="339"/>
                  </a:lnTo>
                  <a:lnTo>
                    <a:pt x="175" y="346"/>
                  </a:lnTo>
                  <a:lnTo>
                    <a:pt x="188" y="352"/>
                  </a:lnTo>
                  <a:lnTo>
                    <a:pt x="202" y="360"/>
                  </a:lnTo>
                  <a:lnTo>
                    <a:pt x="215" y="365"/>
                  </a:lnTo>
                  <a:lnTo>
                    <a:pt x="230" y="369"/>
                  </a:lnTo>
                  <a:lnTo>
                    <a:pt x="244" y="373"/>
                  </a:lnTo>
                  <a:lnTo>
                    <a:pt x="261" y="379"/>
                  </a:lnTo>
                  <a:lnTo>
                    <a:pt x="274" y="382"/>
                  </a:lnTo>
                  <a:lnTo>
                    <a:pt x="289" y="386"/>
                  </a:lnTo>
                  <a:lnTo>
                    <a:pt x="303" y="392"/>
                  </a:lnTo>
                  <a:lnTo>
                    <a:pt x="318" y="399"/>
                  </a:lnTo>
                  <a:lnTo>
                    <a:pt x="329" y="405"/>
                  </a:lnTo>
                  <a:lnTo>
                    <a:pt x="342" y="413"/>
                  </a:lnTo>
                  <a:lnTo>
                    <a:pt x="350" y="418"/>
                  </a:lnTo>
                  <a:lnTo>
                    <a:pt x="360" y="422"/>
                  </a:lnTo>
                  <a:lnTo>
                    <a:pt x="369" y="428"/>
                  </a:lnTo>
                  <a:lnTo>
                    <a:pt x="379" y="434"/>
                  </a:lnTo>
                  <a:lnTo>
                    <a:pt x="386" y="438"/>
                  </a:lnTo>
                  <a:lnTo>
                    <a:pt x="396" y="443"/>
                  </a:lnTo>
                  <a:lnTo>
                    <a:pt x="405" y="447"/>
                  </a:lnTo>
                  <a:lnTo>
                    <a:pt x="417" y="453"/>
                  </a:lnTo>
                  <a:lnTo>
                    <a:pt x="426" y="457"/>
                  </a:lnTo>
                  <a:lnTo>
                    <a:pt x="434" y="460"/>
                  </a:lnTo>
                  <a:lnTo>
                    <a:pt x="443" y="464"/>
                  </a:lnTo>
                  <a:lnTo>
                    <a:pt x="455" y="468"/>
                  </a:lnTo>
                  <a:lnTo>
                    <a:pt x="464" y="472"/>
                  </a:lnTo>
                  <a:lnTo>
                    <a:pt x="476" y="476"/>
                  </a:lnTo>
                  <a:lnTo>
                    <a:pt x="483" y="481"/>
                  </a:lnTo>
                  <a:lnTo>
                    <a:pt x="495" y="485"/>
                  </a:lnTo>
                  <a:lnTo>
                    <a:pt x="472" y="479"/>
                  </a:lnTo>
                  <a:lnTo>
                    <a:pt x="449" y="476"/>
                  </a:lnTo>
                  <a:lnTo>
                    <a:pt x="426" y="468"/>
                  </a:lnTo>
                  <a:lnTo>
                    <a:pt x="405" y="462"/>
                  </a:lnTo>
                  <a:lnTo>
                    <a:pt x="381" y="455"/>
                  </a:lnTo>
                  <a:lnTo>
                    <a:pt x="360" y="447"/>
                  </a:lnTo>
                  <a:lnTo>
                    <a:pt x="337" y="439"/>
                  </a:lnTo>
                  <a:lnTo>
                    <a:pt x="314" y="432"/>
                  </a:lnTo>
                  <a:lnTo>
                    <a:pt x="291" y="424"/>
                  </a:lnTo>
                  <a:lnTo>
                    <a:pt x="268" y="417"/>
                  </a:lnTo>
                  <a:lnTo>
                    <a:pt x="246" y="409"/>
                  </a:lnTo>
                  <a:lnTo>
                    <a:pt x="223" y="403"/>
                  </a:lnTo>
                  <a:lnTo>
                    <a:pt x="198" y="396"/>
                  </a:lnTo>
                  <a:lnTo>
                    <a:pt x="175" y="392"/>
                  </a:lnTo>
                  <a:lnTo>
                    <a:pt x="154" y="388"/>
                  </a:lnTo>
                  <a:lnTo>
                    <a:pt x="131" y="386"/>
                  </a:lnTo>
                  <a:lnTo>
                    <a:pt x="149" y="399"/>
                  </a:lnTo>
                  <a:lnTo>
                    <a:pt x="169" y="411"/>
                  </a:lnTo>
                  <a:lnTo>
                    <a:pt x="190" y="422"/>
                  </a:lnTo>
                  <a:lnTo>
                    <a:pt x="211" y="432"/>
                  </a:lnTo>
                  <a:lnTo>
                    <a:pt x="234" y="441"/>
                  </a:lnTo>
                  <a:lnTo>
                    <a:pt x="257" y="449"/>
                  </a:lnTo>
                  <a:lnTo>
                    <a:pt x="278" y="458"/>
                  </a:lnTo>
                  <a:lnTo>
                    <a:pt x="301" y="468"/>
                  </a:lnTo>
                  <a:lnTo>
                    <a:pt x="322" y="474"/>
                  </a:lnTo>
                  <a:lnTo>
                    <a:pt x="344" y="481"/>
                  </a:lnTo>
                  <a:lnTo>
                    <a:pt x="365" y="491"/>
                  </a:lnTo>
                  <a:lnTo>
                    <a:pt x="388" y="498"/>
                  </a:lnTo>
                  <a:lnTo>
                    <a:pt x="409" y="508"/>
                  </a:lnTo>
                  <a:lnTo>
                    <a:pt x="430" y="519"/>
                  </a:lnTo>
                  <a:lnTo>
                    <a:pt x="451" y="531"/>
                  </a:lnTo>
                  <a:lnTo>
                    <a:pt x="472" y="544"/>
                  </a:lnTo>
                  <a:lnTo>
                    <a:pt x="453" y="538"/>
                  </a:lnTo>
                  <a:lnTo>
                    <a:pt x="434" y="534"/>
                  </a:lnTo>
                  <a:lnTo>
                    <a:pt x="417" y="531"/>
                  </a:lnTo>
                  <a:lnTo>
                    <a:pt x="400" y="527"/>
                  </a:lnTo>
                  <a:lnTo>
                    <a:pt x="381" y="521"/>
                  </a:lnTo>
                  <a:lnTo>
                    <a:pt x="362" y="515"/>
                  </a:lnTo>
                  <a:lnTo>
                    <a:pt x="342" y="510"/>
                  </a:lnTo>
                  <a:lnTo>
                    <a:pt x="325" y="504"/>
                  </a:lnTo>
                  <a:lnTo>
                    <a:pt x="306" y="498"/>
                  </a:lnTo>
                  <a:lnTo>
                    <a:pt x="287" y="491"/>
                  </a:lnTo>
                  <a:lnTo>
                    <a:pt x="268" y="485"/>
                  </a:lnTo>
                  <a:lnTo>
                    <a:pt x="249" y="479"/>
                  </a:lnTo>
                  <a:lnTo>
                    <a:pt x="228" y="472"/>
                  </a:lnTo>
                  <a:lnTo>
                    <a:pt x="211" y="466"/>
                  </a:lnTo>
                  <a:lnTo>
                    <a:pt x="194" y="458"/>
                  </a:lnTo>
                  <a:lnTo>
                    <a:pt x="175" y="455"/>
                  </a:lnTo>
                  <a:lnTo>
                    <a:pt x="188" y="470"/>
                  </a:lnTo>
                  <a:lnTo>
                    <a:pt x="207" y="485"/>
                  </a:lnTo>
                  <a:lnTo>
                    <a:pt x="223" y="496"/>
                  </a:lnTo>
                  <a:lnTo>
                    <a:pt x="244" y="508"/>
                  </a:lnTo>
                  <a:lnTo>
                    <a:pt x="261" y="517"/>
                  </a:lnTo>
                  <a:lnTo>
                    <a:pt x="282" y="525"/>
                  </a:lnTo>
                  <a:lnTo>
                    <a:pt x="301" y="534"/>
                  </a:lnTo>
                  <a:lnTo>
                    <a:pt x="323" y="542"/>
                  </a:lnTo>
                  <a:lnTo>
                    <a:pt x="341" y="548"/>
                  </a:lnTo>
                  <a:lnTo>
                    <a:pt x="362" y="557"/>
                  </a:lnTo>
                  <a:lnTo>
                    <a:pt x="381" y="565"/>
                  </a:lnTo>
                  <a:lnTo>
                    <a:pt x="400" y="574"/>
                  </a:lnTo>
                  <a:lnTo>
                    <a:pt x="417" y="584"/>
                  </a:lnTo>
                  <a:lnTo>
                    <a:pt x="436" y="597"/>
                  </a:lnTo>
                  <a:lnTo>
                    <a:pt x="453" y="611"/>
                  </a:lnTo>
                  <a:lnTo>
                    <a:pt x="470" y="630"/>
                  </a:lnTo>
                  <a:lnTo>
                    <a:pt x="443" y="618"/>
                  </a:lnTo>
                  <a:lnTo>
                    <a:pt x="419" y="611"/>
                  </a:lnTo>
                  <a:lnTo>
                    <a:pt x="392" y="603"/>
                  </a:lnTo>
                  <a:lnTo>
                    <a:pt x="365" y="595"/>
                  </a:lnTo>
                  <a:lnTo>
                    <a:pt x="337" y="588"/>
                  </a:lnTo>
                  <a:lnTo>
                    <a:pt x="310" y="580"/>
                  </a:lnTo>
                  <a:lnTo>
                    <a:pt x="284" y="574"/>
                  </a:lnTo>
                  <a:lnTo>
                    <a:pt x="257" y="567"/>
                  </a:lnTo>
                  <a:lnTo>
                    <a:pt x="228" y="557"/>
                  </a:lnTo>
                  <a:lnTo>
                    <a:pt x="200" y="550"/>
                  </a:lnTo>
                  <a:lnTo>
                    <a:pt x="173" y="538"/>
                  </a:lnTo>
                  <a:lnTo>
                    <a:pt x="149" y="531"/>
                  </a:lnTo>
                  <a:lnTo>
                    <a:pt x="126" y="517"/>
                  </a:lnTo>
                  <a:lnTo>
                    <a:pt x="103" y="504"/>
                  </a:lnTo>
                  <a:lnTo>
                    <a:pt x="82" y="489"/>
                  </a:lnTo>
                  <a:lnTo>
                    <a:pt x="63" y="472"/>
                  </a:lnTo>
                  <a:lnTo>
                    <a:pt x="55" y="443"/>
                  </a:lnTo>
                  <a:lnTo>
                    <a:pt x="52" y="413"/>
                  </a:lnTo>
                  <a:lnTo>
                    <a:pt x="46" y="384"/>
                  </a:lnTo>
                  <a:lnTo>
                    <a:pt x="42" y="356"/>
                  </a:lnTo>
                  <a:lnTo>
                    <a:pt x="38" y="323"/>
                  </a:lnTo>
                  <a:lnTo>
                    <a:pt x="36" y="295"/>
                  </a:lnTo>
                  <a:lnTo>
                    <a:pt x="33" y="264"/>
                  </a:lnTo>
                  <a:lnTo>
                    <a:pt x="31" y="234"/>
                  </a:lnTo>
                  <a:lnTo>
                    <a:pt x="27" y="204"/>
                  </a:lnTo>
                  <a:lnTo>
                    <a:pt x="25" y="175"/>
                  </a:lnTo>
                  <a:lnTo>
                    <a:pt x="21" y="145"/>
                  </a:lnTo>
                  <a:lnTo>
                    <a:pt x="19" y="114"/>
                  </a:lnTo>
                  <a:lnTo>
                    <a:pt x="14" y="86"/>
                  </a:lnTo>
                  <a:lnTo>
                    <a:pt x="10" y="55"/>
                  </a:lnTo>
                  <a:lnTo>
                    <a:pt x="4" y="29"/>
                  </a:lnTo>
                  <a:lnTo>
                    <a:pt x="0" y="0"/>
                  </a:lnTo>
                  <a:close/>
                </a:path>
              </a:pathLst>
            </a:custGeom>
            <a:solidFill>
              <a:srgbClr val="E6B380"/>
            </a:solidFill>
            <a:ln w="9525">
              <a:noFill/>
              <a:round/>
              <a:headEnd/>
              <a:tailEnd/>
            </a:ln>
          </p:spPr>
          <p:txBody>
            <a:bodyPr/>
            <a:lstStyle/>
            <a:p>
              <a:endParaRPr lang="fa-IR"/>
            </a:p>
          </p:txBody>
        </p:sp>
        <p:sp>
          <p:nvSpPr>
            <p:cNvPr id="21621" name="Freeform 111"/>
            <p:cNvSpPr>
              <a:spLocks/>
            </p:cNvSpPr>
            <p:nvPr/>
          </p:nvSpPr>
          <p:spPr bwMode="auto">
            <a:xfrm>
              <a:off x="3717" y="2904"/>
              <a:ext cx="10" cy="14"/>
            </a:xfrm>
            <a:custGeom>
              <a:avLst/>
              <a:gdLst>
                <a:gd name="T0" fmla="*/ 4 w 19"/>
                <a:gd name="T1" fmla="*/ 0 h 26"/>
                <a:gd name="T2" fmla="*/ 14 w 19"/>
                <a:gd name="T3" fmla="*/ 0 h 26"/>
                <a:gd name="T4" fmla="*/ 17 w 19"/>
                <a:gd name="T5" fmla="*/ 9 h 26"/>
                <a:gd name="T6" fmla="*/ 17 w 19"/>
                <a:gd name="T7" fmla="*/ 17 h 26"/>
                <a:gd name="T8" fmla="*/ 19 w 19"/>
                <a:gd name="T9" fmla="*/ 23 h 26"/>
                <a:gd name="T10" fmla="*/ 17 w 19"/>
                <a:gd name="T11" fmla="*/ 26 h 26"/>
                <a:gd name="T12" fmla="*/ 17 w 19"/>
                <a:gd name="T13" fmla="*/ 26 h 26"/>
                <a:gd name="T14" fmla="*/ 8 w 19"/>
                <a:gd name="T15" fmla="*/ 23 h 26"/>
                <a:gd name="T16" fmla="*/ 4 w 19"/>
                <a:gd name="T17" fmla="*/ 13 h 26"/>
                <a:gd name="T18" fmla="*/ 0 w 19"/>
                <a:gd name="T19" fmla="*/ 4 h 26"/>
                <a:gd name="T20" fmla="*/ 4 w 19"/>
                <a:gd name="T21" fmla="*/ 0 h 26"/>
                <a:gd name="T22" fmla="*/ 4 w 19"/>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6"/>
                <a:gd name="T38" fmla="*/ 19 w 19"/>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6">
                  <a:moveTo>
                    <a:pt x="4" y="0"/>
                  </a:moveTo>
                  <a:lnTo>
                    <a:pt x="14" y="0"/>
                  </a:lnTo>
                  <a:lnTo>
                    <a:pt x="17" y="9"/>
                  </a:lnTo>
                  <a:lnTo>
                    <a:pt x="17" y="17"/>
                  </a:lnTo>
                  <a:lnTo>
                    <a:pt x="19" y="23"/>
                  </a:lnTo>
                  <a:lnTo>
                    <a:pt x="17" y="26"/>
                  </a:lnTo>
                  <a:lnTo>
                    <a:pt x="8" y="23"/>
                  </a:lnTo>
                  <a:lnTo>
                    <a:pt x="4" y="13"/>
                  </a:lnTo>
                  <a:lnTo>
                    <a:pt x="0" y="4"/>
                  </a:lnTo>
                  <a:lnTo>
                    <a:pt x="4" y="0"/>
                  </a:lnTo>
                  <a:close/>
                </a:path>
              </a:pathLst>
            </a:custGeom>
            <a:solidFill>
              <a:srgbClr val="000000"/>
            </a:solidFill>
            <a:ln w="9525">
              <a:noFill/>
              <a:round/>
              <a:headEnd/>
              <a:tailEnd/>
            </a:ln>
          </p:spPr>
          <p:txBody>
            <a:bodyPr/>
            <a:lstStyle/>
            <a:p>
              <a:endParaRPr lang="fa-IR"/>
            </a:p>
          </p:txBody>
        </p:sp>
        <p:sp>
          <p:nvSpPr>
            <p:cNvPr id="21622" name="Freeform 112"/>
            <p:cNvSpPr>
              <a:spLocks/>
            </p:cNvSpPr>
            <p:nvPr/>
          </p:nvSpPr>
          <p:spPr bwMode="auto">
            <a:xfrm>
              <a:off x="3818" y="2911"/>
              <a:ext cx="39" cy="109"/>
            </a:xfrm>
            <a:custGeom>
              <a:avLst/>
              <a:gdLst>
                <a:gd name="T0" fmla="*/ 17 w 78"/>
                <a:gd name="T1" fmla="*/ 0 h 219"/>
                <a:gd name="T2" fmla="*/ 21 w 78"/>
                <a:gd name="T3" fmla="*/ 11 h 219"/>
                <a:gd name="T4" fmla="*/ 26 w 78"/>
                <a:gd name="T5" fmla="*/ 23 h 219"/>
                <a:gd name="T6" fmla="*/ 30 w 78"/>
                <a:gd name="T7" fmla="*/ 36 h 219"/>
                <a:gd name="T8" fmla="*/ 34 w 78"/>
                <a:gd name="T9" fmla="*/ 49 h 219"/>
                <a:gd name="T10" fmla="*/ 38 w 78"/>
                <a:gd name="T11" fmla="*/ 63 h 219"/>
                <a:gd name="T12" fmla="*/ 40 w 78"/>
                <a:gd name="T13" fmla="*/ 76 h 219"/>
                <a:gd name="T14" fmla="*/ 44 w 78"/>
                <a:gd name="T15" fmla="*/ 89 h 219"/>
                <a:gd name="T16" fmla="*/ 47 w 78"/>
                <a:gd name="T17" fmla="*/ 107 h 219"/>
                <a:gd name="T18" fmla="*/ 47 w 78"/>
                <a:gd name="T19" fmla="*/ 120 h 219"/>
                <a:gd name="T20" fmla="*/ 51 w 78"/>
                <a:gd name="T21" fmla="*/ 135 h 219"/>
                <a:gd name="T22" fmla="*/ 51 w 78"/>
                <a:gd name="T23" fmla="*/ 148 h 219"/>
                <a:gd name="T24" fmla="*/ 57 w 78"/>
                <a:gd name="T25" fmla="*/ 164 h 219"/>
                <a:gd name="T26" fmla="*/ 59 w 78"/>
                <a:gd name="T27" fmla="*/ 177 h 219"/>
                <a:gd name="T28" fmla="*/ 65 w 78"/>
                <a:gd name="T29" fmla="*/ 190 h 219"/>
                <a:gd name="T30" fmla="*/ 70 w 78"/>
                <a:gd name="T31" fmla="*/ 203 h 219"/>
                <a:gd name="T32" fmla="*/ 78 w 78"/>
                <a:gd name="T33" fmla="*/ 219 h 219"/>
                <a:gd name="T34" fmla="*/ 66 w 78"/>
                <a:gd name="T35" fmla="*/ 217 h 219"/>
                <a:gd name="T36" fmla="*/ 59 w 78"/>
                <a:gd name="T37" fmla="*/ 215 h 219"/>
                <a:gd name="T38" fmla="*/ 51 w 78"/>
                <a:gd name="T39" fmla="*/ 209 h 219"/>
                <a:gd name="T40" fmla="*/ 47 w 78"/>
                <a:gd name="T41" fmla="*/ 202 h 219"/>
                <a:gd name="T42" fmla="*/ 42 w 78"/>
                <a:gd name="T43" fmla="*/ 192 h 219"/>
                <a:gd name="T44" fmla="*/ 38 w 78"/>
                <a:gd name="T45" fmla="*/ 184 h 219"/>
                <a:gd name="T46" fmla="*/ 34 w 78"/>
                <a:gd name="T47" fmla="*/ 173 h 219"/>
                <a:gd name="T48" fmla="*/ 32 w 78"/>
                <a:gd name="T49" fmla="*/ 162 h 219"/>
                <a:gd name="T50" fmla="*/ 28 w 78"/>
                <a:gd name="T51" fmla="*/ 148 h 219"/>
                <a:gd name="T52" fmla="*/ 25 w 78"/>
                <a:gd name="T53" fmla="*/ 137 h 219"/>
                <a:gd name="T54" fmla="*/ 23 w 78"/>
                <a:gd name="T55" fmla="*/ 126 h 219"/>
                <a:gd name="T56" fmla="*/ 21 w 78"/>
                <a:gd name="T57" fmla="*/ 112 h 219"/>
                <a:gd name="T58" fmla="*/ 15 w 78"/>
                <a:gd name="T59" fmla="*/ 101 h 219"/>
                <a:gd name="T60" fmla="*/ 11 w 78"/>
                <a:gd name="T61" fmla="*/ 89 h 219"/>
                <a:gd name="T62" fmla="*/ 6 w 78"/>
                <a:gd name="T63" fmla="*/ 82 h 219"/>
                <a:gd name="T64" fmla="*/ 0 w 78"/>
                <a:gd name="T65" fmla="*/ 76 h 219"/>
                <a:gd name="T66" fmla="*/ 0 w 78"/>
                <a:gd name="T67" fmla="*/ 65 h 219"/>
                <a:gd name="T68" fmla="*/ 2 w 78"/>
                <a:gd name="T69" fmla="*/ 55 h 219"/>
                <a:gd name="T70" fmla="*/ 4 w 78"/>
                <a:gd name="T71" fmla="*/ 46 h 219"/>
                <a:gd name="T72" fmla="*/ 6 w 78"/>
                <a:gd name="T73" fmla="*/ 36 h 219"/>
                <a:gd name="T74" fmla="*/ 7 w 78"/>
                <a:gd name="T75" fmla="*/ 25 h 219"/>
                <a:gd name="T76" fmla="*/ 11 w 78"/>
                <a:gd name="T77" fmla="*/ 15 h 219"/>
                <a:gd name="T78" fmla="*/ 11 w 78"/>
                <a:gd name="T79" fmla="*/ 8 h 219"/>
                <a:gd name="T80" fmla="*/ 17 w 78"/>
                <a:gd name="T81" fmla="*/ 0 h 219"/>
                <a:gd name="T82" fmla="*/ 17 w 78"/>
                <a:gd name="T83" fmla="*/ 0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219"/>
                <a:gd name="T128" fmla="*/ 78 w 78"/>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219">
                  <a:moveTo>
                    <a:pt x="17" y="0"/>
                  </a:moveTo>
                  <a:lnTo>
                    <a:pt x="21" y="11"/>
                  </a:lnTo>
                  <a:lnTo>
                    <a:pt x="26" y="23"/>
                  </a:lnTo>
                  <a:lnTo>
                    <a:pt x="30" y="36"/>
                  </a:lnTo>
                  <a:lnTo>
                    <a:pt x="34" y="49"/>
                  </a:lnTo>
                  <a:lnTo>
                    <a:pt x="38" y="63"/>
                  </a:lnTo>
                  <a:lnTo>
                    <a:pt x="40" y="76"/>
                  </a:lnTo>
                  <a:lnTo>
                    <a:pt x="44" y="89"/>
                  </a:lnTo>
                  <a:lnTo>
                    <a:pt x="47" y="107"/>
                  </a:lnTo>
                  <a:lnTo>
                    <a:pt x="47" y="120"/>
                  </a:lnTo>
                  <a:lnTo>
                    <a:pt x="51" y="135"/>
                  </a:lnTo>
                  <a:lnTo>
                    <a:pt x="51" y="148"/>
                  </a:lnTo>
                  <a:lnTo>
                    <a:pt x="57" y="164"/>
                  </a:lnTo>
                  <a:lnTo>
                    <a:pt x="59" y="177"/>
                  </a:lnTo>
                  <a:lnTo>
                    <a:pt x="65" y="190"/>
                  </a:lnTo>
                  <a:lnTo>
                    <a:pt x="70" y="203"/>
                  </a:lnTo>
                  <a:lnTo>
                    <a:pt x="78" y="219"/>
                  </a:lnTo>
                  <a:lnTo>
                    <a:pt x="66" y="217"/>
                  </a:lnTo>
                  <a:lnTo>
                    <a:pt x="59" y="215"/>
                  </a:lnTo>
                  <a:lnTo>
                    <a:pt x="51" y="209"/>
                  </a:lnTo>
                  <a:lnTo>
                    <a:pt x="47" y="202"/>
                  </a:lnTo>
                  <a:lnTo>
                    <a:pt x="42" y="192"/>
                  </a:lnTo>
                  <a:lnTo>
                    <a:pt x="38" y="184"/>
                  </a:lnTo>
                  <a:lnTo>
                    <a:pt x="34" y="173"/>
                  </a:lnTo>
                  <a:lnTo>
                    <a:pt x="32" y="162"/>
                  </a:lnTo>
                  <a:lnTo>
                    <a:pt x="28" y="148"/>
                  </a:lnTo>
                  <a:lnTo>
                    <a:pt x="25" y="137"/>
                  </a:lnTo>
                  <a:lnTo>
                    <a:pt x="23" y="126"/>
                  </a:lnTo>
                  <a:lnTo>
                    <a:pt x="21" y="112"/>
                  </a:lnTo>
                  <a:lnTo>
                    <a:pt x="15" y="101"/>
                  </a:lnTo>
                  <a:lnTo>
                    <a:pt x="11" y="89"/>
                  </a:lnTo>
                  <a:lnTo>
                    <a:pt x="6" y="82"/>
                  </a:lnTo>
                  <a:lnTo>
                    <a:pt x="0" y="76"/>
                  </a:lnTo>
                  <a:lnTo>
                    <a:pt x="0" y="65"/>
                  </a:lnTo>
                  <a:lnTo>
                    <a:pt x="2" y="55"/>
                  </a:lnTo>
                  <a:lnTo>
                    <a:pt x="4" y="46"/>
                  </a:lnTo>
                  <a:lnTo>
                    <a:pt x="6" y="36"/>
                  </a:lnTo>
                  <a:lnTo>
                    <a:pt x="7" y="25"/>
                  </a:lnTo>
                  <a:lnTo>
                    <a:pt x="11" y="15"/>
                  </a:lnTo>
                  <a:lnTo>
                    <a:pt x="11" y="8"/>
                  </a:lnTo>
                  <a:lnTo>
                    <a:pt x="17" y="0"/>
                  </a:lnTo>
                  <a:close/>
                </a:path>
              </a:pathLst>
            </a:custGeom>
            <a:solidFill>
              <a:srgbClr val="000000"/>
            </a:solidFill>
            <a:ln w="9525">
              <a:noFill/>
              <a:round/>
              <a:headEnd/>
              <a:tailEnd/>
            </a:ln>
          </p:spPr>
          <p:txBody>
            <a:bodyPr/>
            <a:lstStyle/>
            <a:p>
              <a:endParaRPr lang="fa-IR"/>
            </a:p>
          </p:txBody>
        </p:sp>
        <p:sp>
          <p:nvSpPr>
            <p:cNvPr id="21623" name="Freeform 113"/>
            <p:cNvSpPr>
              <a:spLocks/>
            </p:cNvSpPr>
            <p:nvPr/>
          </p:nvSpPr>
          <p:spPr bwMode="auto">
            <a:xfrm>
              <a:off x="3854" y="2915"/>
              <a:ext cx="3" cy="21"/>
            </a:xfrm>
            <a:custGeom>
              <a:avLst/>
              <a:gdLst>
                <a:gd name="T0" fmla="*/ 2 w 6"/>
                <a:gd name="T1" fmla="*/ 0 h 41"/>
                <a:gd name="T2" fmla="*/ 4 w 6"/>
                <a:gd name="T3" fmla="*/ 9 h 41"/>
                <a:gd name="T4" fmla="*/ 6 w 6"/>
                <a:gd name="T5" fmla="*/ 19 h 41"/>
                <a:gd name="T6" fmla="*/ 2 w 6"/>
                <a:gd name="T7" fmla="*/ 28 h 41"/>
                <a:gd name="T8" fmla="*/ 2 w 6"/>
                <a:gd name="T9" fmla="*/ 41 h 41"/>
                <a:gd name="T10" fmla="*/ 2 w 6"/>
                <a:gd name="T11" fmla="*/ 41 h 41"/>
                <a:gd name="T12" fmla="*/ 0 w 6"/>
                <a:gd name="T13" fmla="*/ 41 h 41"/>
                <a:gd name="T14" fmla="*/ 0 w 6"/>
                <a:gd name="T15" fmla="*/ 36 h 41"/>
                <a:gd name="T16" fmla="*/ 0 w 6"/>
                <a:gd name="T17" fmla="*/ 30 h 41"/>
                <a:gd name="T18" fmla="*/ 0 w 6"/>
                <a:gd name="T19" fmla="*/ 24 h 41"/>
                <a:gd name="T20" fmla="*/ 0 w 6"/>
                <a:gd name="T21" fmla="*/ 19 h 41"/>
                <a:gd name="T22" fmla="*/ 0 w 6"/>
                <a:gd name="T23" fmla="*/ 9 h 41"/>
                <a:gd name="T24" fmla="*/ 2 w 6"/>
                <a:gd name="T25" fmla="*/ 0 h 41"/>
                <a:gd name="T26" fmla="*/ 2 w 6"/>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41"/>
                <a:gd name="T44" fmla="*/ 6 w 6"/>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41">
                  <a:moveTo>
                    <a:pt x="2" y="0"/>
                  </a:moveTo>
                  <a:lnTo>
                    <a:pt x="4" y="9"/>
                  </a:lnTo>
                  <a:lnTo>
                    <a:pt x="6" y="19"/>
                  </a:lnTo>
                  <a:lnTo>
                    <a:pt x="2" y="28"/>
                  </a:lnTo>
                  <a:lnTo>
                    <a:pt x="2" y="41"/>
                  </a:lnTo>
                  <a:lnTo>
                    <a:pt x="0" y="41"/>
                  </a:lnTo>
                  <a:lnTo>
                    <a:pt x="0" y="36"/>
                  </a:lnTo>
                  <a:lnTo>
                    <a:pt x="0" y="30"/>
                  </a:lnTo>
                  <a:lnTo>
                    <a:pt x="0" y="24"/>
                  </a:lnTo>
                  <a:lnTo>
                    <a:pt x="0" y="19"/>
                  </a:lnTo>
                  <a:lnTo>
                    <a:pt x="0" y="9"/>
                  </a:lnTo>
                  <a:lnTo>
                    <a:pt x="2" y="0"/>
                  </a:lnTo>
                  <a:close/>
                </a:path>
              </a:pathLst>
            </a:custGeom>
            <a:solidFill>
              <a:srgbClr val="000000"/>
            </a:solidFill>
            <a:ln w="9525">
              <a:noFill/>
              <a:round/>
              <a:headEnd/>
              <a:tailEnd/>
            </a:ln>
          </p:spPr>
          <p:txBody>
            <a:bodyPr/>
            <a:lstStyle/>
            <a:p>
              <a:endParaRPr lang="fa-IR"/>
            </a:p>
          </p:txBody>
        </p:sp>
        <p:sp>
          <p:nvSpPr>
            <p:cNvPr id="21624" name="Freeform 114"/>
            <p:cNvSpPr>
              <a:spLocks/>
            </p:cNvSpPr>
            <p:nvPr/>
          </p:nvSpPr>
          <p:spPr bwMode="auto">
            <a:xfrm>
              <a:off x="4407" y="2915"/>
              <a:ext cx="57" cy="78"/>
            </a:xfrm>
            <a:custGeom>
              <a:avLst/>
              <a:gdLst>
                <a:gd name="T0" fmla="*/ 114 w 114"/>
                <a:gd name="T1" fmla="*/ 0 h 156"/>
                <a:gd name="T2" fmla="*/ 108 w 114"/>
                <a:gd name="T3" fmla="*/ 13 h 156"/>
                <a:gd name="T4" fmla="*/ 106 w 114"/>
                <a:gd name="T5" fmla="*/ 28 h 156"/>
                <a:gd name="T6" fmla="*/ 102 w 114"/>
                <a:gd name="T7" fmla="*/ 34 h 156"/>
                <a:gd name="T8" fmla="*/ 100 w 114"/>
                <a:gd name="T9" fmla="*/ 41 h 156"/>
                <a:gd name="T10" fmla="*/ 95 w 114"/>
                <a:gd name="T11" fmla="*/ 49 h 156"/>
                <a:gd name="T12" fmla="*/ 93 w 114"/>
                <a:gd name="T13" fmla="*/ 57 h 156"/>
                <a:gd name="T14" fmla="*/ 83 w 114"/>
                <a:gd name="T15" fmla="*/ 70 h 156"/>
                <a:gd name="T16" fmla="*/ 74 w 114"/>
                <a:gd name="T17" fmla="*/ 83 h 156"/>
                <a:gd name="T18" fmla="*/ 64 w 114"/>
                <a:gd name="T19" fmla="*/ 97 h 156"/>
                <a:gd name="T20" fmla="*/ 55 w 114"/>
                <a:gd name="T21" fmla="*/ 110 h 156"/>
                <a:gd name="T22" fmla="*/ 47 w 114"/>
                <a:gd name="T23" fmla="*/ 116 h 156"/>
                <a:gd name="T24" fmla="*/ 40 w 114"/>
                <a:gd name="T25" fmla="*/ 121 h 156"/>
                <a:gd name="T26" fmla="*/ 32 w 114"/>
                <a:gd name="T27" fmla="*/ 127 h 156"/>
                <a:gd name="T28" fmla="*/ 24 w 114"/>
                <a:gd name="T29" fmla="*/ 133 h 156"/>
                <a:gd name="T30" fmla="*/ 11 w 114"/>
                <a:gd name="T31" fmla="*/ 144 h 156"/>
                <a:gd name="T32" fmla="*/ 0 w 114"/>
                <a:gd name="T33" fmla="*/ 156 h 156"/>
                <a:gd name="T34" fmla="*/ 2 w 114"/>
                <a:gd name="T35" fmla="*/ 148 h 156"/>
                <a:gd name="T36" fmla="*/ 3 w 114"/>
                <a:gd name="T37" fmla="*/ 140 h 156"/>
                <a:gd name="T38" fmla="*/ 7 w 114"/>
                <a:gd name="T39" fmla="*/ 133 h 156"/>
                <a:gd name="T40" fmla="*/ 11 w 114"/>
                <a:gd name="T41" fmla="*/ 127 h 156"/>
                <a:gd name="T42" fmla="*/ 19 w 114"/>
                <a:gd name="T43" fmla="*/ 114 h 156"/>
                <a:gd name="T44" fmla="*/ 28 w 114"/>
                <a:gd name="T45" fmla="*/ 104 h 156"/>
                <a:gd name="T46" fmla="*/ 38 w 114"/>
                <a:gd name="T47" fmla="*/ 89 h 156"/>
                <a:gd name="T48" fmla="*/ 49 w 114"/>
                <a:gd name="T49" fmla="*/ 78 h 156"/>
                <a:gd name="T50" fmla="*/ 61 w 114"/>
                <a:gd name="T51" fmla="*/ 64 h 156"/>
                <a:gd name="T52" fmla="*/ 72 w 114"/>
                <a:gd name="T53" fmla="*/ 53 h 156"/>
                <a:gd name="T54" fmla="*/ 81 w 114"/>
                <a:gd name="T55" fmla="*/ 40 h 156"/>
                <a:gd name="T56" fmla="*/ 93 w 114"/>
                <a:gd name="T57" fmla="*/ 28 h 156"/>
                <a:gd name="T58" fmla="*/ 102 w 114"/>
                <a:gd name="T59" fmla="*/ 13 h 156"/>
                <a:gd name="T60" fmla="*/ 114 w 114"/>
                <a:gd name="T61" fmla="*/ 0 h 156"/>
                <a:gd name="T62" fmla="*/ 114 w 114"/>
                <a:gd name="T63" fmla="*/ 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56"/>
                <a:gd name="T98" fmla="*/ 114 w 114"/>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56">
                  <a:moveTo>
                    <a:pt x="114" y="0"/>
                  </a:moveTo>
                  <a:lnTo>
                    <a:pt x="108" y="13"/>
                  </a:lnTo>
                  <a:lnTo>
                    <a:pt x="106" y="28"/>
                  </a:lnTo>
                  <a:lnTo>
                    <a:pt x="102" y="34"/>
                  </a:lnTo>
                  <a:lnTo>
                    <a:pt x="100" y="41"/>
                  </a:lnTo>
                  <a:lnTo>
                    <a:pt x="95" y="49"/>
                  </a:lnTo>
                  <a:lnTo>
                    <a:pt x="93" y="57"/>
                  </a:lnTo>
                  <a:lnTo>
                    <a:pt x="83" y="70"/>
                  </a:lnTo>
                  <a:lnTo>
                    <a:pt x="74" y="83"/>
                  </a:lnTo>
                  <a:lnTo>
                    <a:pt x="64" y="97"/>
                  </a:lnTo>
                  <a:lnTo>
                    <a:pt x="55" y="110"/>
                  </a:lnTo>
                  <a:lnTo>
                    <a:pt x="47" y="116"/>
                  </a:lnTo>
                  <a:lnTo>
                    <a:pt x="40" y="121"/>
                  </a:lnTo>
                  <a:lnTo>
                    <a:pt x="32" y="127"/>
                  </a:lnTo>
                  <a:lnTo>
                    <a:pt x="24" y="133"/>
                  </a:lnTo>
                  <a:lnTo>
                    <a:pt x="11" y="144"/>
                  </a:lnTo>
                  <a:lnTo>
                    <a:pt x="0" y="156"/>
                  </a:lnTo>
                  <a:lnTo>
                    <a:pt x="2" y="148"/>
                  </a:lnTo>
                  <a:lnTo>
                    <a:pt x="3" y="140"/>
                  </a:lnTo>
                  <a:lnTo>
                    <a:pt x="7" y="133"/>
                  </a:lnTo>
                  <a:lnTo>
                    <a:pt x="11" y="127"/>
                  </a:lnTo>
                  <a:lnTo>
                    <a:pt x="19" y="114"/>
                  </a:lnTo>
                  <a:lnTo>
                    <a:pt x="28" y="104"/>
                  </a:lnTo>
                  <a:lnTo>
                    <a:pt x="38" y="89"/>
                  </a:lnTo>
                  <a:lnTo>
                    <a:pt x="49" y="78"/>
                  </a:lnTo>
                  <a:lnTo>
                    <a:pt x="61" y="64"/>
                  </a:lnTo>
                  <a:lnTo>
                    <a:pt x="72" y="53"/>
                  </a:lnTo>
                  <a:lnTo>
                    <a:pt x="81" y="40"/>
                  </a:lnTo>
                  <a:lnTo>
                    <a:pt x="93" y="28"/>
                  </a:lnTo>
                  <a:lnTo>
                    <a:pt x="102" y="13"/>
                  </a:lnTo>
                  <a:lnTo>
                    <a:pt x="114" y="0"/>
                  </a:lnTo>
                  <a:close/>
                </a:path>
              </a:pathLst>
            </a:custGeom>
            <a:solidFill>
              <a:srgbClr val="000000"/>
            </a:solidFill>
            <a:ln w="9525">
              <a:noFill/>
              <a:round/>
              <a:headEnd/>
              <a:tailEnd/>
            </a:ln>
          </p:spPr>
          <p:txBody>
            <a:bodyPr/>
            <a:lstStyle/>
            <a:p>
              <a:endParaRPr lang="fa-IR"/>
            </a:p>
          </p:txBody>
        </p:sp>
        <p:sp>
          <p:nvSpPr>
            <p:cNvPr id="21625" name="Freeform 115"/>
            <p:cNvSpPr>
              <a:spLocks/>
            </p:cNvSpPr>
            <p:nvPr/>
          </p:nvSpPr>
          <p:spPr bwMode="auto">
            <a:xfrm>
              <a:off x="4676" y="2915"/>
              <a:ext cx="125" cy="99"/>
            </a:xfrm>
            <a:custGeom>
              <a:avLst/>
              <a:gdLst>
                <a:gd name="T0" fmla="*/ 17 w 249"/>
                <a:gd name="T1" fmla="*/ 0 h 197"/>
                <a:gd name="T2" fmla="*/ 38 w 249"/>
                <a:gd name="T3" fmla="*/ 0 h 197"/>
                <a:gd name="T4" fmla="*/ 57 w 249"/>
                <a:gd name="T5" fmla="*/ 3 h 197"/>
                <a:gd name="T6" fmla="*/ 74 w 249"/>
                <a:gd name="T7" fmla="*/ 9 h 197"/>
                <a:gd name="T8" fmla="*/ 91 w 249"/>
                <a:gd name="T9" fmla="*/ 19 h 197"/>
                <a:gd name="T10" fmla="*/ 104 w 249"/>
                <a:gd name="T11" fmla="*/ 28 h 197"/>
                <a:gd name="T12" fmla="*/ 120 w 249"/>
                <a:gd name="T13" fmla="*/ 41 h 197"/>
                <a:gd name="T14" fmla="*/ 131 w 249"/>
                <a:gd name="T15" fmla="*/ 55 h 197"/>
                <a:gd name="T16" fmla="*/ 144 w 249"/>
                <a:gd name="T17" fmla="*/ 72 h 197"/>
                <a:gd name="T18" fmla="*/ 156 w 249"/>
                <a:gd name="T19" fmla="*/ 87 h 197"/>
                <a:gd name="T20" fmla="*/ 169 w 249"/>
                <a:gd name="T21" fmla="*/ 102 h 197"/>
                <a:gd name="T22" fmla="*/ 180 w 249"/>
                <a:gd name="T23" fmla="*/ 118 h 197"/>
                <a:gd name="T24" fmla="*/ 192 w 249"/>
                <a:gd name="T25" fmla="*/ 135 h 197"/>
                <a:gd name="T26" fmla="*/ 205 w 249"/>
                <a:gd name="T27" fmla="*/ 150 h 197"/>
                <a:gd name="T28" fmla="*/ 218 w 249"/>
                <a:gd name="T29" fmla="*/ 167 h 197"/>
                <a:gd name="T30" fmla="*/ 232 w 249"/>
                <a:gd name="T31" fmla="*/ 180 h 197"/>
                <a:gd name="T32" fmla="*/ 249 w 249"/>
                <a:gd name="T33" fmla="*/ 197 h 197"/>
                <a:gd name="T34" fmla="*/ 236 w 249"/>
                <a:gd name="T35" fmla="*/ 197 h 197"/>
                <a:gd name="T36" fmla="*/ 224 w 249"/>
                <a:gd name="T37" fmla="*/ 197 h 197"/>
                <a:gd name="T38" fmla="*/ 213 w 249"/>
                <a:gd name="T39" fmla="*/ 197 h 197"/>
                <a:gd name="T40" fmla="*/ 203 w 249"/>
                <a:gd name="T41" fmla="*/ 195 h 197"/>
                <a:gd name="T42" fmla="*/ 192 w 249"/>
                <a:gd name="T43" fmla="*/ 192 h 197"/>
                <a:gd name="T44" fmla="*/ 182 w 249"/>
                <a:gd name="T45" fmla="*/ 188 h 197"/>
                <a:gd name="T46" fmla="*/ 171 w 249"/>
                <a:gd name="T47" fmla="*/ 180 h 197"/>
                <a:gd name="T48" fmla="*/ 161 w 249"/>
                <a:gd name="T49" fmla="*/ 176 h 197"/>
                <a:gd name="T50" fmla="*/ 150 w 249"/>
                <a:gd name="T51" fmla="*/ 167 h 197"/>
                <a:gd name="T52" fmla="*/ 142 w 249"/>
                <a:gd name="T53" fmla="*/ 159 h 197"/>
                <a:gd name="T54" fmla="*/ 131 w 249"/>
                <a:gd name="T55" fmla="*/ 150 h 197"/>
                <a:gd name="T56" fmla="*/ 121 w 249"/>
                <a:gd name="T57" fmla="*/ 142 h 197"/>
                <a:gd name="T58" fmla="*/ 110 w 249"/>
                <a:gd name="T59" fmla="*/ 133 h 197"/>
                <a:gd name="T60" fmla="*/ 102 w 249"/>
                <a:gd name="T61" fmla="*/ 125 h 197"/>
                <a:gd name="T62" fmla="*/ 91 w 249"/>
                <a:gd name="T63" fmla="*/ 118 h 197"/>
                <a:gd name="T64" fmla="*/ 83 w 249"/>
                <a:gd name="T65" fmla="*/ 110 h 197"/>
                <a:gd name="T66" fmla="*/ 80 w 249"/>
                <a:gd name="T67" fmla="*/ 118 h 197"/>
                <a:gd name="T68" fmla="*/ 76 w 249"/>
                <a:gd name="T69" fmla="*/ 127 h 197"/>
                <a:gd name="T70" fmla="*/ 70 w 249"/>
                <a:gd name="T71" fmla="*/ 135 h 197"/>
                <a:gd name="T72" fmla="*/ 68 w 249"/>
                <a:gd name="T73" fmla="*/ 140 h 197"/>
                <a:gd name="T74" fmla="*/ 61 w 249"/>
                <a:gd name="T75" fmla="*/ 148 h 197"/>
                <a:gd name="T76" fmla="*/ 53 w 249"/>
                <a:gd name="T77" fmla="*/ 154 h 197"/>
                <a:gd name="T78" fmla="*/ 45 w 249"/>
                <a:gd name="T79" fmla="*/ 154 h 197"/>
                <a:gd name="T80" fmla="*/ 38 w 249"/>
                <a:gd name="T81" fmla="*/ 152 h 197"/>
                <a:gd name="T82" fmla="*/ 30 w 249"/>
                <a:gd name="T83" fmla="*/ 144 h 197"/>
                <a:gd name="T84" fmla="*/ 24 w 249"/>
                <a:gd name="T85" fmla="*/ 135 h 197"/>
                <a:gd name="T86" fmla="*/ 19 w 249"/>
                <a:gd name="T87" fmla="*/ 127 h 197"/>
                <a:gd name="T88" fmla="*/ 15 w 249"/>
                <a:gd name="T89" fmla="*/ 119 h 197"/>
                <a:gd name="T90" fmla="*/ 11 w 249"/>
                <a:gd name="T91" fmla="*/ 110 h 197"/>
                <a:gd name="T92" fmla="*/ 7 w 249"/>
                <a:gd name="T93" fmla="*/ 102 h 197"/>
                <a:gd name="T94" fmla="*/ 4 w 249"/>
                <a:gd name="T95" fmla="*/ 91 h 197"/>
                <a:gd name="T96" fmla="*/ 4 w 249"/>
                <a:gd name="T97" fmla="*/ 83 h 197"/>
                <a:gd name="T98" fmla="*/ 0 w 249"/>
                <a:gd name="T99" fmla="*/ 72 h 197"/>
                <a:gd name="T100" fmla="*/ 0 w 249"/>
                <a:gd name="T101" fmla="*/ 64 h 197"/>
                <a:gd name="T102" fmla="*/ 0 w 249"/>
                <a:gd name="T103" fmla="*/ 55 h 197"/>
                <a:gd name="T104" fmla="*/ 0 w 249"/>
                <a:gd name="T105" fmla="*/ 45 h 197"/>
                <a:gd name="T106" fmla="*/ 0 w 249"/>
                <a:gd name="T107" fmla="*/ 36 h 197"/>
                <a:gd name="T108" fmla="*/ 2 w 249"/>
                <a:gd name="T109" fmla="*/ 28 h 197"/>
                <a:gd name="T110" fmla="*/ 4 w 249"/>
                <a:gd name="T111" fmla="*/ 19 h 197"/>
                <a:gd name="T112" fmla="*/ 7 w 249"/>
                <a:gd name="T113" fmla="*/ 11 h 197"/>
                <a:gd name="T114" fmla="*/ 11 w 249"/>
                <a:gd name="T115" fmla="*/ 3 h 197"/>
                <a:gd name="T116" fmla="*/ 17 w 249"/>
                <a:gd name="T117" fmla="*/ 0 h 197"/>
                <a:gd name="T118" fmla="*/ 17 w 249"/>
                <a:gd name="T119" fmla="*/ 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9"/>
                <a:gd name="T181" fmla="*/ 0 h 197"/>
                <a:gd name="T182" fmla="*/ 249 w 249"/>
                <a:gd name="T183" fmla="*/ 197 h 1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9" h="197">
                  <a:moveTo>
                    <a:pt x="17" y="0"/>
                  </a:moveTo>
                  <a:lnTo>
                    <a:pt x="38" y="0"/>
                  </a:lnTo>
                  <a:lnTo>
                    <a:pt x="57" y="3"/>
                  </a:lnTo>
                  <a:lnTo>
                    <a:pt x="74" y="9"/>
                  </a:lnTo>
                  <a:lnTo>
                    <a:pt x="91" y="19"/>
                  </a:lnTo>
                  <a:lnTo>
                    <a:pt x="104" y="28"/>
                  </a:lnTo>
                  <a:lnTo>
                    <a:pt x="120" y="41"/>
                  </a:lnTo>
                  <a:lnTo>
                    <a:pt x="131" y="55"/>
                  </a:lnTo>
                  <a:lnTo>
                    <a:pt x="144" y="72"/>
                  </a:lnTo>
                  <a:lnTo>
                    <a:pt x="156" y="87"/>
                  </a:lnTo>
                  <a:lnTo>
                    <a:pt x="169" y="102"/>
                  </a:lnTo>
                  <a:lnTo>
                    <a:pt x="180" y="118"/>
                  </a:lnTo>
                  <a:lnTo>
                    <a:pt x="192" y="135"/>
                  </a:lnTo>
                  <a:lnTo>
                    <a:pt x="205" y="150"/>
                  </a:lnTo>
                  <a:lnTo>
                    <a:pt x="218" y="167"/>
                  </a:lnTo>
                  <a:lnTo>
                    <a:pt x="232" y="180"/>
                  </a:lnTo>
                  <a:lnTo>
                    <a:pt x="249" y="197"/>
                  </a:lnTo>
                  <a:lnTo>
                    <a:pt x="236" y="197"/>
                  </a:lnTo>
                  <a:lnTo>
                    <a:pt x="224" y="197"/>
                  </a:lnTo>
                  <a:lnTo>
                    <a:pt x="213" y="197"/>
                  </a:lnTo>
                  <a:lnTo>
                    <a:pt x="203" y="195"/>
                  </a:lnTo>
                  <a:lnTo>
                    <a:pt x="192" y="192"/>
                  </a:lnTo>
                  <a:lnTo>
                    <a:pt x="182" y="188"/>
                  </a:lnTo>
                  <a:lnTo>
                    <a:pt x="171" y="180"/>
                  </a:lnTo>
                  <a:lnTo>
                    <a:pt x="161" y="176"/>
                  </a:lnTo>
                  <a:lnTo>
                    <a:pt x="150" y="167"/>
                  </a:lnTo>
                  <a:lnTo>
                    <a:pt x="142" y="159"/>
                  </a:lnTo>
                  <a:lnTo>
                    <a:pt x="131" y="150"/>
                  </a:lnTo>
                  <a:lnTo>
                    <a:pt x="121" y="142"/>
                  </a:lnTo>
                  <a:lnTo>
                    <a:pt x="110" y="133"/>
                  </a:lnTo>
                  <a:lnTo>
                    <a:pt x="102" y="125"/>
                  </a:lnTo>
                  <a:lnTo>
                    <a:pt x="91" y="118"/>
                  </a:lnTo>
                  <a:lnTo>
                    <a:pt x="83" y="110"/>
                  </a:lnTo>
                  <a:lnTo>
                    <a:pt x="80" y="118"/>
                  </a:lnTo>
                  <a:lnTo>
                    <a:pt x="76" y="127"/>
                  </a:lnTo>
                  <a:lnTo>
                    <a:pt x="70" y="135"/>
                  </a:lnTo>
                  <a:lnTo>
                    <a:pt x="68" y="140"/>
                  </a:lnTo>
                  <a:lnTo>
                    <a:pt x="61" y="148"/>
                  </a:lnTo>
                  <a:lnTo>
                    <a:pt x="53" y="154"/>
                  </a:lnTo>
                  <a:lnTo>
                    <a:pt x="45" y="154"/>
                  </a:lnTo>
                  <a:lnTo>
                    <a:pt x="38" y="152"/>
                  </a:lnTo>
                  <a:lnTo>
                    <a:pt x="30" y="144"/>
                  </a:lnTo>
                  <a:lnTo>
                    <a:pt x="24" y="135"/>
                  </a:lnTo>
                  <a:lnTo>
                    <a:pt x="19" y="127"/>
                  </a:lnTo>
                  <a:lnTo>
                    <a:pt x="15" y="119"/>
                  </a:lnTo>
                  <a:lnTo>
                    <a:pt x="11" y="110"/>
                  </a:lnTo>
                  <a:lnTo>
                    <a:pt x="7" y="102"/>
                  </a:lnTo>
                  <a:lnTo>
                    <a:pt x="4" y="91"/>
                  </a:lnTo>
                  <a:lnTo>
                    <a:pt x="4" y="83"/>
                  </a:lnTo>
                  <a:lnTo>
                    <a:pt x="0" y="72"/>
                  </a:lnTo>
                  <a:lnTo>
                    <a:pt x="0" y="64"/>
                  </a:lnTo>
                  <a:lnTo>
                    <a:pt x="0" y="55"/>
                  </a:lnTo>
                  <a:lnTo>
                    <a:pt x="0" y="45"/>
                  </a:lnTo>
                  <a:lnTo>
                    <a:pt x="0" y="36"/>
                  </a:lnTo>
                  <a:lnTo>
                    <a:pt x="2" y="28"/>
                  </a:lnTo>
                  <a:lnTo>
                    <a:pt x="4" y="19"/>
                  </a:lnTo>
                  <a:lnTo>
                    <a:pt x="7" y="11"/>
                  </a:lnTo>
                  <a:lnTo>
                    <a:pt x="11" y="3"/>
                  </a:lnTo>
                  <a:lnTo>
                    <a:pt x="17" y="0"/>
                  </a:lnTo>
                  <a:close/>
                </a:path>
              </a:pathLst>
            </a:custGeom>
            <a:solidFill>
              <a:srgbClr val="E6E6FF"/>
            </a:solidFill>
            <a:ln w="9525">
              <a:noFill/>
              <a:round/>
              <a:headEnd/>
              <a:tailEnd/>
            </a:ln>
          </p:spPr>
          <p:txBody>
            <a:bodyPr/>
            <a:lstStyle/>
            <a:p>
              <a:endParaRPr lang="fa-IR"/>
            </a:p>
          </p:txBody>
        </p:sp>
        <p:sp>
          <p:nvSpPr>
            <p:cNvPr id="21626" name="Freeform 116"/>
            <p:cNvSpPr>
              <a:spLocks/>
            </p:cNvSpPr>
            <p:nvPr/>
          </p:nvSpPr>
          <p:spPr bwMode="auto">
            <a:xfrm>
              <a:off x="4549" y="2926"/>
              <a:ext cx="121" cy="166"/>
            </a:xfrm>
            <a:custGeom>
              <a:avLst/>
              <a:gdLst>
                <a:gd name="T0" fmla="*/ 116 w 241"/>
                <a:gd name="T1" fmla="*/ 0 h 331"/>
                <a:gd name="T2" fmla="*/ 133 w 241"/>
                <a:gd name="T3" fmla="*/ 0 h 331"/>
                <a:gd name="T4" fmla="*/ 150 w 241"/>
                <a:gd name="T5" fmla="*/ 2 h 331"/>
                <a:gd name="T6" fmla="*/ 169 w 241"/>
                <a:gd name="T7" fmla="*/ 8 h 331"/>
                <a:gd name="T8" fmla="*/ 184 w 241"/>
                <a:gd name="T9" fmla="*/ 16 h 331"/>
                <a:gd name="T10" fmla="*/ 198 w 241"/>
                <a:gd name="T11" fmla="*/ 23 h 331"/>
                <a:gd name="T12" fmla="*/ 205 w 241"/>
                <a:gd name="T13" fmla="*/ 35 h 331"/>
                <a:gd name="T14" fmla="*/ 209 w 241"/>
                <a:gd name="T15" fmla="*/ 50 h 331"/>
                <a:gd name="T16" fmla="*/ 202 w 241"/>
                <a:gd name="T17" fmla="*/ 59 h 331"/>
                <a:gd name="T18" fmla="*/ 188 w 241"/>
                <a:gd name="T19" fmla="*/ 59 h 331"/>
                <a:gd name="T20" fmla="*/ 169 w 241"/>
                <a:gd name="T21" fmla="*/ 56 h 331"/>
                <a:gd name="T22" fmla="*/ 165 w 241"/>
                <a:gd name="T23" fmla="*/ 67 h 331"/>
                <a:gd name="T24" fmla="*/ 188 w 241"/>
                <a:gd name="T25" fmla="*/ 92 h 331"/>
                <a:gd name="T26" fmla="*/ 205 w 241"/>
                <a:gd name="T27" fmla="*/ 92 h 331"/>
                <a:gd name="T28" fmla="*/ 213 w 241"/>
                <a:gd name="T29" fmla="*/ 77 h 331"/>
                <a:gd name="T30" fmla="*/ 222 w 241"/>
                <a:gd name="T31" fmla="*/ 73 h 331"/>
                <a:gd name="T32" fmla="*/ 232 w 241"/>
                <a:gd name="T33" fmla="*/ 86 h 331"/>
                <a:gd name="T34" fmla="*/ 236 w 241"/>
                <a:gd name="T35" fmla="*/ 97 h 331"/>
                <a:gd name="T36" fmla="*/ 241 w 241"/>
                <a:gd name="T37" fmla="*/ 113 h 331"/>
                <a:gd name="T38" fmla="*/ 241 w 241"/>
                <a:gd name="T39" fmla="*/ 132 h 331"/>
                <a:gd name="T40" fmla="*/ 240 w 241"/>
                <a:gd name="T41" fmla="*/ 149 h 331"/>
                <a:gd name="T42" fmla="*/ 234 w 241"/>
                <a:gd name="T43" fmla="*/ 166 h 331"/>
                <a:gd name="T44" fmla="*/ 226 w 241"/>
                <a:gd name="T45" fmla="*/ 181 h 331"/>
                <a:gd name="T46" fmla="*/ 215 w 241"/>
                <a:gd name="T47" fmla="*/ 192 h 331"/>
                <a:gd name="T48" fmla="*/ 200 w 241"/>
                <a:gd name="T49" fmla="*/ 196 h 331"/>
                <a:gd name="T50" fmla="*/ 183 w 241"/>
                <a:gd name="T51" fmla="*/ 189 h 331"/>
                <a:gd name="T52" fmla="*/ 169 w 241"/>
                <a:gd name="T53" fmla="*/ 177 h 331"/>
                <a:gd name="T54" fmla="*/ 152 w 241"/>
                <a:gd name="T55" fmla="*/ 162 h 331"/>
                <a:gd name="T56" fmla="*/ 133 w 241"/>
                <a:gd name="T57" fmla="*/ 149 h 331"/>
                <a:gd name="T58" fmla="*/ 118 w 241"/>
                <a:gd name="T59" fmla="*/ 154 h 331"/>
                <a:gd name="T60" fmla="*/ 114 w 241"/>
                <a:gd name="T61" fmla="*/ 175 h 331"/>
                <a:gd name="T62" fmla="*/ 114 w 241"/>
                <a:gd name="T63" fmla="*/ 202 h 331"/>
                <a:gd name="T64" fmla="*/ 120 w 241"/>
                <a:gd name="T65" fmla="*/ 219 h 331"/>
                <a:gd name="T66" fmla="*/ 131 w 241"/>
                <a:gd name="T67" fmla="*/ 234 h 331"/>
                <a:gd name="T68" fmla="*/ 146 w 241"/>
                <a:gd name="T69" fmla="*/ 248 h 331"/>
                <a:gd name="T70" fmla="*/ 160 w 241"/>
                <a:gd name="T71" fmla="*/ 261 h 331"/>
                <a:gd name="T72" fmla="*/ 175 w 241"/>
                <a:gd name="T73" fmla="*/ 274 h 331"/>
                <a:gd name="T74" fmla="*/ 188 w 241"/>
                <a:gd name="T75" fmla="*/ 289 h 331"/>
                <a:gd name="T76" fmla="*/ 200 w 241"/>
                <a:gd name="T77" fmla="*/ 307 h 331"/>
                <a:gd name="T78" fmla="*/ 215 w 241"/>
                <a:gd name="T79" fmla="*/ 314 h 331"/>
                <a:gd name="T80" fmla="*/ 232 w 241"/>
                <a:gd name="T81" fmla="*/ 322 h 331"/>
                <a:gd name="T82" fmla="*/ 207 w 241"/>
                <a:gd name="T83" fmla="*/ 331 h 331"/>
                <a:gd name="T84" fmla="*/ 154 w 241"/>
                <a:gd name="T85" fmla="*/ 327 h 331"/>
                <a:gd name="T86" fmla="*/ 106 w 241"/>
                <a:gd name="T87" fmla="*/ 312 h 331"/>
                <a:gd name="T88" fmla="*/ 63 w 241"/>
                <a:gd name="T89" fmla="*/ 289 h 331"/>
                <a:gd name="T90" fmla="*/ 27 w 241"/>
                <a:gd name="T91" fmla="*/ 257 h 331"/>
                <a:gd name="T92" fmla="*/ 6 w 241"/>
                <a:gd name="T93" fmla="*/ 219 h 331"/>
                <a:gd name="T94" fmla="*/ 0 w 241"/>
                <a:gd name="T95" fmla="*/ 173 h 331"/>
                <a:gd name="T96" fmla="*/ 13 w 241"/>
                <a:gd name="T97" fmla="*/ 122 h 331"/>
                <a:gd name="T98" fmla="*/ 30 w 241"/>
                <a:gd name="T99" fmla="*/ 90 h 331"/>
                <a:gd name="T100" fmla="*/ 38 w 241"/>
                <a:gd name="T101" fmla="*/ 73 h 331"/>
                <a:gd name="T102" fmla="*/ 46 w 241"/>
                <a:gd name="T103" fmla="*/ 58 h 331"/>
                <a:gd name="T104" fmla="*/ 53 w 241"/>
                <a:gd name="T105" fmla="*/ 42 h 331"/>
                <a:gd name="T106" fmla="*/ 67 w 241"/>
                <a:gd name="T107" fmla="*/ 21 h 331"/>
                <a:gd name="T108" fmla="*/ 86 w 241"/>
                <a:gd name="T109" fmla="*/ 6 h 331"/>
                <a:gd name="T110" fmla="*/ 99 w 241"/>
                <a:gd name="T111" fmla="*/ 0 h 331"/>
                <a:gd name="T112" fmla="*/ 110 w 241"/>
                <a:gd name="T113" fmla="*/ 0 h 3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331"/>
                <a:gd name="T173" fmla="*/ 241 w 241"/>
                <a:gd name="T174" fmla="*/ 331 h 3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331">
                  <a:moveTo>
                    <a:pt x="110" y="0"/>
                  </a:moveTo>
                  <a:lnTo>
                    <a:pt x="116" y="0"/>
                  </a:lnTo>
                  <a:lnTo>
                    <a:pt x="125" y="0"/>
                  </a:lnTo>
                  <a:lnTo>
                    <a:pt x="133" y="0"/>
                  </a:lnTo>
                  <a:lnTo>
                    <a:pt x="143" y="2"/>
                  </a:lnTo>
                  <a:lnTo>
                    <a:pt x="150" y="2"/>
                  </a:lnTo>
                  <a:lnTo>
                    <a:pt x="160" y="6"/>
                  </a:lnTo>
                  <a:lnTo>
                    <a:pt x="169" y="8"/>
                  </a:lnTo>
                  <a:lnTo>
                    <a:pt x="179" y="12"/>
                  </a:lnTo>
                  <a:lnTo>
                    <a:pt x="184" y="16"/>
                  </a:lnTo>
                  <a:lnTo>
                    <a:pt x="192" y="19"/>
                  </a:lnTo>
                  <a:lnTo>
                    <a:pt x="198" y="23"/>
                  </a:lnTo>
                  <a:lnTo>
                    <a:pt x="203" y="29"/>
                  </a:lnTo>
                  <a:lnTo>
                    <a:pt x="205" y="35"/>
                  </a:lnTo>
                  <a:lnTo>
                    <a:pt x="209" y="42"/>
                  </a:lnTo>
                  <a:lnTo>
                    <a:pt x="209" y="50"/>
                  </a:lnTo>
                  <a:lnTo>
                    <a:pt x="211" y="61"/>
                  </a:lnTo>
                  <a:lnTo>
                    <a:pt x="202" y="59"/>
                  </a:lnTo>
                  <a:lnTo>
                    <a:pt x="194" y="59"/>
                  </a:lnTo>
                  <a:lnTo>
                    <a:pt x="188" y="59"/>
                  </a:lnTo>
                  <a:lnTo>
                    <a:pt x="183" y="59"/>
                  </a:lnTo>
                  <a:lnTo>
                    <a:pt x="169" y="56"/>
                  </a:lnTo>
                  <a:lnTo>
                    <a:pt x="156" y="59"/>
                  </a:lnTo>
                  <a:lnTo>
                    <a:pt x="165" y="67"/>
                  </a:lnTo>
                  <a:lnTo>
                    <a:pt x="177" y="78"/>
                  </a:lnTo>
                  <a:lnTo>
                    <a:pt x="188" y="92"/>
                  </a:lnTo>
                  <a:lnTo>
                    <a:pt x="200" y="105"/>
                  </a:lnTo>
                  <a:lnTo>
                    <a:pt x="205" y="92"/>
                  </a:lnTo>
                  <a:lnTo>
                    <a:pt x="209" y="82"/>
                  </a:lnTo>
                  <a:lnTo>
                    <a:pt x="213" y="77"/>
                  </a:lnTo>
                  <a:lnTo>
                    <a:pt x="217" y="75"/>
                  </a:lnTo>
                  <a:lnTo>
                    <a:pt x="222" y="73"/>
                  </a:lnTo>
                  <a:lnTo>
                    <a:pt x="230" y="82"/>
                  </a:lnTo>
                  <a:lnTo>
                    <a:pt x="232" y="86"/>
                  </a:lnTo>
                  <a:lnTo>
                    <a:pt x="236" y="92"/>
                  </a:lnTo>
                  <a:lnTo>
                    <a:pt x="236" y="97"/>
                  </a:lnTo>
                  <a:lnTo>
                    <a:pt x="240" y="105"/>
                  </a:lnTo>
                  <a:lnTo>
                    <a:pt x="241" y="113"/>
                  </a:lnTo>
                  <a:lnTo>
                    <a:pt x="241" y="122"/>
                  </a:lnTo>
                  <a:lnTo>
                    <a:pt x="241" y="132"/>
                  </a:lnTo>
                  <a:lnTo>
                    <a:pt x="241" y="139"/>
                  </a:lnTo>
                  <a:lnTo>
                    <a:pt x="240" y="149"/>
                  </a:lnTo>
                  <a:lnTo>
                    <a:pt x="238" y="158"/>
                  </a:lnTo>
                  <a:lnTo>
                    <a:pt x="234" y="166"/>
                  </a:lnTo>
                  <a:lnTo>
                    <a:pt x="232" y="173"/>
                  </a:lnTo>
                  <a:lnTo>
                    <a:pt x="226" y="181"/>
                  </a:lnTo>
                  <a:lnTo>
                    <a:pt x="221" y="187"/>
                  </a:lnTo>
                  <a:lnTo>
                    <a:pt x="215" y="192"/>
                  </a:lnTo>
                  <a:lnTo>
                    <a:pt x="207" y="198"/>
                  </a:lnTo>
                  <a:lnTo>
                    <a:pt x="200" y="196"/>
                  </a:lnTo>
                  <a:lnTo>
                    <a:pt x="192" y="194"/>
                  </a:lnTo>
                  <a:lnTo>
                    <a:pt x="183" y="189"/>
                  </a:lnTo>
                  <a:lnTo>
                    <a:pt x="177" y="185"/>
                  </a:lnTo>
                  <a:lnTo>
                    <a:pt x="169" y="177"/>
                  </a:lnTo>
                  <a:lnTo>
                    <a:pt x="160" y="172"/>
                  </a:lnTo>
                  <a:lnTo>
                    <a:pt x="152" y="162"/>
                  </a:lnTo>
                  <a:lnTo>
                    <a:pt x="146" y="158"/>
                  </a:lnTo>
                  <a:lnTo>
                    <a:pt x="133" y="149"/>
                  </a:lnTo>
                  <a:lnTo>
                    <a:pt x="122" y="151"/>
                  </a:lnTo>
                  <a:lnTo>
                    <a:pt x="118" y="154"/>
                  </a:lnTo>
                  <a:lnTo>
                    <a:pt x="116" y="164"/>
                  </a:lnTo>
                  <a:lnTo>
                    <a:pt x="114" y="175"/>
                  </a:lnTo>
                  <a:lnTo>
                    <a:pt x="114" y="194"/>
                  </a:lnTo>
                  <a:lnTo>
                    <a:pt x="114" y="202"/>
                  </a:lnTo>
                  <a:lnTo>
                    <a:pt x="116" y="212"/>
                  </a:lnTo>
                  <a:lnTo>
                    <a:pt x="120" y="219"/>
                  </a:lnTo>
                  <a:lnTo>
                    <a:pt x="125" y="229"/>
                  </a:lnTo>
                  <a:lnTo>
                    <a:pt x="131" y="234"/>
                  </a:lnTo>
                  <a:lnTo>
                    <a:pt x="139" y="242"/>
                  </a:lnTo>
                  <a:lnTo>
                    <a:pt x="146" y="248"/>
                  </a:lnTo>
                  <a:lnTo>
                    <a:pt x="154" y="257"/>
                  </a:lnTo>
                  <a:lnTo>
                    <a:pt x="160" y="261"/>
                  </a:lnTo>
                  <a:lnTo>
                    <a:pt x="169" y="269"/>
                  </a:lnTo>
                  <a:lnTo>
                    <a:pt x="175" y="274"/>
                  </a:lnTo>
                  <a:lnTo>
                    <a:pt x="183" y="284"/>
                  </a:lnTo>
                  <a:lnTo>
                    <a:pt x="188" y="289"/>
                  </a:lnTo>
                  <a:lnTo>
                    <a:pt x="196" y="297"/>
                  </a:lnTo>
                  <a:lnTo>
                    <a:pt x="200" y="307"/>
                  </a:lnTo>
                  <a:lnTo>
                    <a:pt x="205" y="314"/>
                  </a:lnTo>
                  <a:lnTo>
                    <a:pt x="215" y="314"/>
                  </a:lnTo>
                  <a:lnTo>
                    <a:pt x="224" y="316"/>
                  </a:lnTo>
                  <a:lnTo>
                    <a:pt x="232" y="322"/>
                  </a:lnTo>
                  <a:lnTo>
                    <a:pt x="234" y="331"/>
                  </a:lnTo>
                  <a:lnTo>
                    <a:pt x="207" y="331"/>
                  </a:lnTo>
                  <a:lnTo>
                    <a:pt x="181" y="331"/>
                  </a:lnTo>
                  <a:lnTo>
                    <a:pt x="154" y="327"/>
                  </a:lnTo>
                  <a:lnTo>
                    <a:pt x="129" y="322"/>
                  </a:lnTo>
                  <a:lnTo>
                    <a:pt x="106" y="312"/>
                  </a:lnTo>
                  <a:lnTo>
                    <a:pt x="84" y="301"/>
                  </a:lnTo>
                  <a:lnTo>
                    <a:pt x="63" y="289"/>
                  </a:lnTo>
                  <a:lnTo>
                    <a:pt x="46" y="274"/>
                  </a:lnTo>
                  <a:lnTo>
                    <a:pt x="27" y="257"/>
                  </a:lnTo>
                  <a:lnTo>
                    <a:pt x="15" y="238"/>
                  </a:lnTo>
                  <a:lnTo>
                    <a:pt x="6" y="219"/>
                  </a:lnTo>
                  <a:lnTo>
                    <a:pt x="2" y="198"/>
                  </a:lnTo>
                  <a:lnTo>
                    <a:pt x="0" y="173"/>
                  </a:lnTo>
                  <a:lnTo>
                    <a:pt x="4" y="149"/>
                  </a:lnTo>
                  <a:lnTo>
                    <a:pt x="13" y="122"/>
                  </a:lnTo>
                  <a:lnTo>
                    <a:pt x="29" y="97"/>
                  </a:lnTo>
                  <a:lnTo>
                    <a:pt x="30" y="90"/>
                  </a:lnTo>
                  <a:lnTo>
                    <a:pt x="34" y="82"/>
                  </a:lnTo>
                  <a:lnTo>
                    <a:pt x="38" y="73"/>
                  </a:lnTo>
                  <a:lnTo>
                    <a:pt x="42" y="65"/>
                  </a:lnTo>
                  <a:lnTo>
                    <a:pt x="46" y="58"/>
                  </a:lnTo>
                  <a:lnTo>
                    <a:pt x="49" y="50"/>
                  </a:lnTo>
                  <a:lnTo>
                    <a:pt x="53" y="42"/>
                  </a:lnTo>
                  <a:lnTo>
                    <a:pt x="57" y="37"/>
                  </a:lnTo>
                  <a:lnTo>
                    <a:pt x="67" y="21"/>
                  </a:lnTo>
                  <a:lnTo>
                    <a:pt x="78" y="12"/>
                  </a:lnTo>
                  <a:lnTo>
                    <a:pt x="86" y="6"/>
                  </a:lnTo>
                  <a:lnTo>
                    <a:pt x="91" y="4"/>
                  </a:lnTo>
                  <a:lnTo>
                    <a:pt x="99" y="0"/>
                  </a:lnTo>
                  <a:lnTo>
                    <a:pt x="110" y="0"/>
                  </a:lnTo>
                  <a:close/>
                </a:path>
              </a:pathLst>
            </a:custGeom>
            <a:solidFill>
              <a:srgbClr val="E6E6FF"/>
            </a:solidFill>
            <a:ln w="9525">
              <a:noFill/>
              <a:round/>
              <a:headEnd/>
              <a:tailEnd/>
            </a:ln>
          </p:spPr>
          <p:txBody>
            <a:bodyPr/>
            <a:lstStyle/>
            <a:p>
              <a:endParaRPr lang="fa-IR"/>
            </a:p>
          </p:txBody>
        </p:sp>
        <p:sp>
          <p:nvSpPr>
            <p:cNvPr id="21627" name="Freeform 117"/>
            <p:cNvSpPr>
              <a:spLocks/>
            </p:cNvSpPr>
            <p:nvPr/>
          </p:nvSpPr>
          <p:spPr bwMode="auto">
            <a:xfrm>
              <a:off x="4503" y="2932"/>
              <a:ext cx="46" cy="68"/>
            </a:xfrm>
            <a:custGeom>
              <a:avLst/>
              <a:gdLst>
                <a:gd name="T0" fmla="*/ 59 w 91"/>
                <a:gd name="T1" fmla="*/ 0 h 137"/>
                <a:gd name="T2" fmla="*/ 68 w 91"/>
                <a:gd name="T3" fmla="*/ 2 h 137"/>
                <a:gd name="T4" fmla="*/ 76 w 91"/>
                <a:gd name="T5" fmla="*/ 4 h 137"/>
                <a:gd name="T6" fmla="*/ 81 w 91"/>
                <a:gd name="T7" fmla="*/ 7 h 137"/>
                <a:gd name="T8" fmla="*/ 87 w 91"/>
                <a:gd name="T9" fmla="*/ 11 h 137"/>
                <a:gd name="T10" fmla="*/ 91 w 91"/>
                <a:gd name="T11" fmla="*/ 21 h 137"/>
                <a:gd name="T12" fmla="*/ 91 w 91"/>
                <a:gd name="T13" fmla="*/ 34 h 137"/>
                <a:gd name="T14" fmla="*/ 83 w 91"/>
                <a:gd name="T15" fmla="*/ 44 h 137"/>
                <a:gd name="T16" fmla="*/ 76 w 91"/>
                <a:gd name="T17" fmla="*/ 57 h 137"/>
                <a:gd name="T18" fmla="*/ 64 w 91"/>
                <a:gd name="T19" fmla="*/ 70 h 137"/>
                <a:gd name="T20" fmla="*/ 55 w 91"/>
                <a:gd name="T21" fmla="*/ 84 h 137"/>
                <a:gd name="T22" fmla="*/ 42 w 91"/>
                <a:gd name="T23" fmla="*/ 97 h 137"/>
                <a:gd name="T24" fmla="*/ 34 w 91"/>
                <a:gd name="T25" fmla="*/ 110 h 137"/>
                <a:gd name="T26" fmla="*/ 26 w 91"/>
                <a:gd name="T27" fmla="*/ 123 h 137"/>
                <a:gd name="T28" fmla="*/ 24 w 91"/>
                <a:gd name="T29" fmla="*/ 137 h 137"/>
                <a:gd name="T30" fmla="*/ 13 w 91"/>
                <a:gd name="T31" fmla="*/ 133 h 137"/>
                <a:gd name="T32" fmla="*/ 5 w 91"/>
                <a:gd name="T33" fmla="*/ 127 h 137"/>
                <a:gd name="T34" fmla="*/ 2 w 91"/>
                <a:gd name="T35" fmla="*/ 118 h 137"/>
                <a:gd name="T36" fmla="*/ 0 w 91"/>
                <a:gd name="T37" fmla="*/ 108 h 137"/>
                <a:gd name="T38" fmla="*/ 0 w 91"/>
                <a:gd name="T39" fmla="*/ 101 h 137"/>
                <a:gd name="T40" fmla="*/ 0 w 91"/>
                <a:gd name="T41" fmla="*/ 93 h 137"/>
                <a:gd name="T42" fmla="*/ 2 w 91"/>
                <a:gd name="T43" fmla="*/ 87 h 137"/>
                <a:gd name="T44" fmla="*/ 4 w 91"/>
                <a:gd name="T45" fmla="*/ 80 h 137"/>
                <a:gd name="T46" fmla="*/ 5 w 91"/>
                <a:gd name="T47" fmla="*/ 72 h 137"/>
                <a:gd name="T48" fmla="*/ 7 w 91"/>
                <a:gd name="T49" fmla="*/ 65 h 137"/>
                <a:gd name="T50" fmla="*/ 11 w 91"/>
                <a:gd name="T51" fmla="*/ 57 h 137"/>
                <a:gd name="T52" fmla="*/ 15 w 91"/>
                <a:gd name="T53" fmla="*/ 53 h 137"/>
                <a:gd name="T54" fmla="*/ 19 w 91"/>
                <a:gd name="T55" fmla="*/ 44 h 137"/>
                <a:gd name="T56" fmla="*/ 24 w 91"/>
                <a:gd name="T57" fmla="*/ 34 h 137"/>
                <a:gd name="T58" fmla="*/ 30 w 91"/>
                <a:gd name="T59" fmla="*/ 27 h 137"/>
                <a:gd name="T60" fmla="*/ 38 w 91"/>
                <a:gd name="T61" fmla="*/ 21 h 137"/>
                <a:gd name="T62" fmla="*/ 47 w 91"/>
                <a:gd name="T63" fmla="*/ 7 h 137"/>
                <a:gd name="T64" fmla="*/ 59 w 91"/>
                <a:gd name="T65" fmla="*/ 0 h 137"/>
                <a:gd name="T66" fmla="*/ 59 w 91"/>
                <a:gd name="T67" fmla="*/ 0 h 1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137"/>
                <a:gd name="T104" fmla="*/ 91 w 91"/>
                <a:gd name="T105" fmla="*/ 137 h 1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137">
                  <a:moveTo>
                    <a:pt x="59" y="0"/>
                  </a:moveTo>
                  <a:lnTo>
                    <a:pt x="68" y="2"/>
                  </a:lnTo>
                  <a:lnTo>
                    <a:pt x="76" y="4"/>
                  </a:lnTo>
                  <a:lnTo>
                    <a:pt x="81" y="7"/>
                  </a:lnTo>
                  <a:lnTo>
                    <a:pt x="87" y="11"/>
                  </a:lnTo>
                  <a:lnTo>
                    <a:pt x="91" y="21"/>
                  </a:lnTo>
                  <a:lnTo>
                    <a:pt x="91" y="34"/>
                  </a:lnTo>
                  <a:lnTo>
                    <a:pt x="83" y="44"/>
                  </a:lnTo>
                  <a:lnTo>
                    <a:pt x="76" y="57"/>
                  </a:lnTo>
                  <a:lnTo>
                    <a:pt x="64" y="70"/>
                  </a:lnTo>
                  <a:lnTo>
                    <a:pt x="55" y="84"/>
                  </a:lnTo>
                  <a:lnTo>
                    <a:pt x="42" y="97"/>
                  </a:lnTo>
                  <a:lnTo>
                    <a:pt x="34" y="110"/>
                  </a:lnTo>
                  <a:lnTo>
                    <a:pt x="26" y="123"/>
                  </a:lnTo>
                  <a:lnTo>
                    <a:pt x="24" y="137"/>
                  </a:lnTo>
                  <a:lnTo>
                    <a:pt x="13" y="133"/>
                  </a:lnTo>
                  <a:lnTo>
                    <a:pt x="5" y="127"/>
                  </a:lnTo>
                  <a:lnTo>
                    <a:pt x="2" y="118"/>
                  </a:lnTo>
                  <a:lnTo>
                    <a:pt x="0" y="108"/>
                  </a:lnTo>
                  <a:lnTo>
                    <a:pt x="0" y="101"/>
                  </a:lnTo>
                  <a:lnTo>
                    <a:pt x="0" y="93"/>
                  </a:lnTo>
                  <a:lnTo>
                    <a:pt x="2" y="87"/>
                  </a:lnTo>
                  <a:lnTo>
                    <a:pt x="4" y="80"/>
                  </a:lnTo>
                  <a:lnTo>
                    <a:pt x="5" y="72"/>
                  </a:lnTo>
                  <a:lnTo>
                    <a:pt x="7" y="65"/>
                  </a:lnTo>
                  <a:lnTo>
                    <a:pt x="11" y="57"/>
                  </a:lnTo>
                  <a:lnTo>
                    <a:pt x="15" y="53"/>
                  </a:lnTo>
                  <a:lnTo>
                    <a:pt x="19" y="44"/>
                  </a:lnTo>
                  <a:lnTo>
                    <a:pt x="24" y="34"/>
                  </a:lnTo>
                  <a:lnTo>
                    <a:pt x="30" y="27"/>
                  </a:lnTo>
                  <a:lnTo>
                    <a:pt x="38" y="21"/>
                  </a:lnTo>
                  <a:lnTo>
                    <a:pt x="47" y="7"/>
                  </a:lnTo>
                  <a:lnTo>
                    <a:pt x="59" y="0"/>
                  </a:lnTo>
                  <a:close/>
                </a:path>
              </a:pathLst>
            </a:custGeom>
            <a:solidFill>
              <a:srgbClr val="F59E92"/>
            </a:solidFill>
            <a:ln w="9525">
              <a:noFill/>
              <a:round/>
              <a:headEnd/>
              <a:tailEnd/>
            </a:ln>
          </p:spPr>
          <p:txBody>
            <a:bodyPr/>
            <a:lstStyle/>
            <a:p>
              <a:endParaRPr lang="fa-IR"/>
            </a:p>
          </p:txBody>
        </p:sp>
        <p:sp>
          <p:nvSpPr>
            <p:cNvPr id="21628" name="Freeform 118"/>
            <p:cNvSpPr>
              <a:spLocks/>
            </p:cNvSpPr>
            <p:nvPr/>
          </p:nvSpPr>
          <p:spPr bwMode="auto">
            <a:xfrm>
              <a:off x="3854" y="2950"/>
              <a:ext cx="29" cy="66"/>
            </a:xfrm>
            <a:custGeom>
              <a:avLst/>
              <a:gdLst>
                <a:gd name="T0" fmla="*/ 38 w 57"/>
                <a:gd name="T1" fmla="*/ 0 h 131"/>
                <a:gd name="T2" fmla="*/ 42 w 57"/>
                <a:gd name="T3" fmla="*/ 8 h 131"/>
                <a:gd name="T4" fmla="*/ 44 w 57"/>
                <a:gd name="T5" fmla="*/ 17 h 131"/>
                <a:gd name="T6" fmla="*/ 48 w 57"/>
                <a:gd name="T7" fmla="*/ 25 h 131"/>
                <a:gd name="T8" fmla="*/ 51 w 57"/>
                <a:gd name="T9" fmla="*/ 36 h 131"/>
                <a:gd name="T10" fmla="*/ 51 w 57"/>
                <a:gd name="T11" fmla="*/ 46 h 131"/>
                <a:gd name="T12" fmla="*/ 55 w 57"/>
                <a:gd name="T13" fmla="*/ 57 h 131"/>
                <a:gd name="T14" fmla="*/ 55 w 57"/>
                <a:gd name="T15" fmla="*/ 65 h 131"/>
                <a:gd name="T16" fmla="*/ 57 w 57"/>
                <a:gd name="T17" fmla="*/ 76 h 131"/>
                <a:gd name="T18" fmla="*/ 55 w 57"/>
                <a:gd name="T19" fmla="*/ 84 h 131"/>
                <a:gd name="T20" fmla="*/ 55 w 57"/>
                <a:gd name="T21" fmla="*/ 93 h 131"/>
                <a:gd name="T22" fmla="*/ 51 w 57"/>
                <a:gd name="T23" fmla="*/ 101 h 131"/>
                <a:gd name="T24" fmla="*/ 48 w 57"/>
                <a:gd name="T25" fmla="*/ 110 h 131"/>
                <a:gd name="T26" fmla="*/ 40 w 57"/>
                <a:gd name="T27" fmla="*/ 114 h 131"/>
                <a:gd name="T28" fmla="*/ 34 w 57"/>
                <a:gd name="T29" fmla="*/ 122 h 131"/>
                <a:gd name="T30" fmla="*/ 23 w 57"/>
                <a:gd name="T31" fmla="*/ 125 h 131"/>
                <a:gd name="T32" fmla="*/ 12 w 57"/>
                <a:gd name="T33" fmla="*/ 131 h 131"/>
                <a:gd name="T34" fmla="*/ 10 w 57"/>
                <a:gd name="T35" fmla="*/ 120 h 131"/>
                <a:gd name="T36" fmla="*/ 8 w 57"/>
                <a:gd name="T37" fmla="*/ 108 h 131"/>
                <a:gd name="T38" fmla="*/ 8 w 57"/>
                <a:gd name="T39" fmla="*/ 97 h 131"/>
                <a:gd name="T40" fmla="*/ 6 w 57"/>
                <a:gd name="T41" fmla="*/ 87 h 131"/>
                <a:gd name="T42" fmla="*/ 2 w 57"/>
                <a:gd name="T43" fmla="*/ 74 h 131"/>
                <a:gd name="T44" fmla="*/ 2 w 57"/>
                <a:gd name="T45" fmla="*/ 65 h 131"/>
                <a:gd name="T46" fmla="*/ 0 w 57"/>
                <a:gd name="T47" fmla="*/ 55 h 131"/>
                <a:gd name="T48" fmla="*/ 0 w 57"/>
                <a:gd name="T49" fmla="*/ 46 h 131"/>
                <a:gd name="T50" fmla="*/ 2 w 57"/>
                <a:gd name="T51" fmla="*/ 46 h 131"/>
                <a:gd name="T52" fmla="*/ 6 w 57"/>
                <a:gd name="T53" fmla="*/ 53 h 131"/>
                <a:gd name="T54" fmla="*/ 8 w 57"/>
                <a:gd name="T55" fmla="*/ 61 h 131"/>
                <a:gd name="T56" fmla="*/ 12 w 57"/>
                <a:gd name="T57" fmla="*/ 65 h 131"/>
                <a:gd name="T58" fmla="*/ 15 w 57"/>
                <a:gd name="T59" fmla="*/ 68 h 131"/>
                <a:gd name="T60" fmla="*/ 23 w 57"/>
                <a:gd name="T61" fmla="*/ 65 h 131"/>
                <a:gd name="T62" fmla="*/ 29 w 57"/>
                <a:gd name="T63" fmla="*/ 57 h 131"/>
                <a:gd name="T64" fmla="*/ 31 w 57"/>
                <a:gd name="T65" fmla="*/ 48 h 131"/>
                <a:gd name="T66" fmla="*/ 34 w 57"/>
                <a:gd name="T67" fmla="*/ 42 h 131"/>
                <a:gd name="T68" fmla="*/ 34 w 57"/>
                <a:gd name="T69" fmla="*/ 34 h 131"/>
                <a:gd name="T70" fmla="*/ 38 w 57"/>
                <a:gd name="T71" fmla="*/ 29 h 131"/>
                <a:gd name="T72" fmla="*/ 38 w 57"/>
                <a:gd name="T73" fmla="*/ 21 h 131"/>
                <a:gd name="T74" fmla="*/ 38 w 57"/>
                <a:gd name="T75" fmla="*/ 11 h 131"/>
                <a:gd name="T76" fmla="*/ 38 w 57"/>
                <a:gd name="T77" fmla="*/ 4 h 131"/>
                <a:gd name="T78" fmla="*/ 38 w 57"/>
                <a:gd name="T79" fmla="*/ 0 h 131"/>
                <a:gd name="T80" fmla="*/ 38 w 57"/>
                <a:gd name="T81" fmla="*/ 0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31"/>
                <a:gd name="T125" fmla="*/ 57 w 57"/>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31">
                  <a:moveTo>
                    <a:pt x="38" y="0"/>
                  </a:moveTo>
                  <a:lnTo>
                    <a:pt x="42" y="8"/>
                  </a:lnTo>
                  <a:lnTo>
                    <a:pt x="44" y="17"/>
                  </a:lnTo>
                  <a:lnTo>
                    <a:pt x="48" y="25"/>
                  </a:lnTo>
                  <a:lnTo>
                    <a:pt x="51" y="36"/>
                  </a:lnTo>
                  <a:lnTo>
                    <a:pt x="51" y="46"/>
                  </a:lnTo>
                  <a:lnTo>
                    <a:pt x="55" y="57"/>
                  </a:lnTo>
                  <a:lnTo>
                    <a:pt x="55" y="65"/>
                  </a:lnTo>
                  <a:lnTo>
                    <a:pt x="57" y="76"/>
                  </a:lnTo>
                  <a:lnTo>
                    <a:pt x="55" y="84"/>
                  </a:lnTo>
                  <a:lnTo>
                    <a:pt x="55" y="93"/>
                  </a:lnTo>
                  <a:lnTo>
                    <a:pt x="51" y="101"/>
                  </a:lnTo>
                  <a:lnTo>
                    <a:pt x="48" y="110"/>
                  </a:lnTo>
                  <a:lnTo>
                    <a:pt x="40" y="114"/>
                  </a:lnTo>
                  <a:lnTo>
                    <a:pt x="34" y="122"/>
                  </a:lnTo>
                  <a:lnTo>
                    <a:pt x="23" y="125"/>
                  </a:lnTo>
                  <a:lnTo>
                    <a:pt x="12" y="131"/>
                  </a:lnTo>
                  <a:lnTo>
                    <a:pt x="10" y="120"/>
                  </a:lnTo>
                  <a:lnTo>
                    <a:pt x="8" y="108"/>
                  </a:lnTo>
                  <a:lnTo>
                    <a:pt x="8" y="97"/>
                  </a:lnTo>
                  <a:lnTo>
                    <a:pt x="6" y="87"/>
                  </a:lnTo>
                  <a:lnTo>
                    <a:pt x="2" y="74"/>
                  </a:lnTo>
                  <a:lnTo>
                    <a:pt x="2" y="65"/>
                  </a:lnTo>
                  <a:lnTo>
                    <a:pt x="0" y="55"/>
                  </a:lnTo>
                  <a:lnTo>
                    <a:pt x="0" y="46"/>
                  </a:lnTo>
                  <a:lnTo>
                    <a:pt x="2" y="46"/>
                  </a:lnTo>
                  <a:lnTo>
                    <a:pt x="6" y="53"/>
                  </a:lnTo>
                  <a:lnTo>
                    <a:pt x="8" y="61"/>
                  </a:lnTo>
                  <a:lnTo>
                    <a:pt x="12" y="65"/>
                  </a:lnTo>
                  <a:lnTo>
                    <a:pt x="15" y="68"/>
                  </a:lnTo>
                  <a:lnTo>
                    <a:pt x="23" y="65"/>
                  </a:lnTo>
                  <a:lnTo>
                    <a:pt x="29" y="57"/>
                  </a:lnTo>
                  <a:lnTo>
                    <a:pt x="31" y="48"/>
                  </a:lnTo>
                  <a:lnTo>
                    <a:pt x="34" y="42"/>
                  </a:lnTo>
                  <a:lnTo>
                    <a:pt x="34" y="34"/>
                  </a:lnTo>
                  <a:lnTo>
                    <a:pt x="38" y="29"/>
                  </a:lnTo>
                  <a:lnTo>
                    <a:pt x="38" y="21"/>
                  </a:lnTo>
                  <a:lnTo>
                    <a:pt x="38" y="11"/>
                  </a:lnTo>
                  <a:lnTo>
                    <a:pt x="38" y="4"/>
                  </a:lnTo>
                  <a:lnTo>
                    <a:pt x="38" y="0"/>
                  </a:lnTo>
                  <a:close/>
                </a:path>
              </a:pathLst>
            </a:custGeom>
            <a:solidFill>
              <a:srgbClr val="000000"/>
            </a:solidFill>
            <a:ln w="9525">
              <a:noFill/>
              <a:round/>
              <a:headEnd/>
              <a:tailEnd/>
            </a:ln>
          </p:spPr>
          <p:txBody>
            <a:bodyPr/>
            <a:lstStyle/>
            <a:p>
              <a:endParaRPr lang="fa-IR"/>
            </a:p>
          </p:txBody>
        </p:sp>
        <p:sp>
          <p:nvSpPr>
            <p:cNvPr id="21629" name="Freeform 119"/>
            <p:cNvSpPr>
              <a:spLocks/>
            </p:cNvSpPr>
            <p:nvPr/>
          </p:nvSpPr>
          <p:spPr bwMode="auto">
            <a:xfrm>
              <a:off x="4679" y="2956"/>
              <a:ext cx="233" cy="177"/>
            </a:xfrm>
            <a:custGeom>
              <a:avLst/>
              <a:gdLst>
                <a:gd name="T0" fmla="*/ 263 w 466"/>
                <a:gd name="T1" fmla="*/ 2 h 354"/>
                <a:gd name="T2" fmla="*/ 289 w 466"/>
                <a:gd name="T3" fmla="*/ 12 h 354"/>
                <a:gd name="T4" fmla="*/ 318 w 466"/>
                <a:gd name="T5" fmla="*/ 23 h 354"/>
                <a:gd name="T6" fmla="*/ 345 w 466"/>
                <a:gd name="T7" fmla="*/ 37 h 354"/>
                <a:gd name="T8" fmla="*/ 371 w 466"/>
                <a:gd name="T9" fmla="*/ 52 h 354"/>
                <a:gd name="T10" fmla="*/ 398 w 466"/>
                <a:gd name="T11" fmla="*/ 65 h 354"/>
                <a:gd name="T12" fmla="*/ 424 w 466"/>
                <a:gd name="T13" fmla="*/ 78 h 354"/>
                <a:gd name="T14" fmla="*/ 451 w 466"/>
                <a:gd name="T15" fmla="*/ 90 h 354"/>
                <a:gd name="T16" fmla="*/ 459 w 466"/>
                <a:gd name="T17" fmla="*/ 111 h 354"/>
                <a:gd name="T18" fmla="*/ 442 w 466"/>
                <a:gd name="T19" fmla="*/ 137 h 354"/>
                <a:gd name="T20" fmla="*/ 419 w 466"/>
                <a:gd name="T21" fmla="*/ 164 h 354"/>
                <a:gd name="T22" fmla="*/ 394 w 466"/>
                <a:gd name="T23" fmla="*/ 191 h 354"/>
                <a:gd name="T24" fmla="*/ 366 w 466"/>
                <a:gd name="T25" fmla="*/ 217 h 354"/>
                <a:gd name="T26" fmla="*/ 335 w 466"/>
                <a:gd name="T27" fmla="*/ 244 h 354"/>
                <a:gd name="T28" fmla="*/ 307 w 466"/>
                <a:gd name="T29" fmla="*/ 270 h 354"/>
                <a:gd name="T30" fmla="*/ 280 w 466"/>
                <a:gd name="T31" fmla="*/ 297 h 354"/>
                <a:gd name="T32" fmla="*/ 255 w 466"/>
                <a:gd name="T33" fmla="*/ 327 h 354"/>
                <a:gd name="T34" fmla="*/ 225 w 466"/>
                <a:gd name="T35" fmla="*/ 345 h 354"/>
                <a:gd name="T36" fmla="*/ 191 w 466"/>
                <a:gd name="T37" fmla="*/ 352 h 354"/>
                <a:gd name="T38" fmla="*/ 156 w 466"/>
                <a:gd name="T39" fmla="*/ 350 h 354"/>
                <a:gd name="T40" fmla="*/ 120 w 466"/>
                <a:gd name="T41" fmla="*/ 341 h 354"/>
                <a:gd name="T42" fmla="*/ 84 w 466"/>
                <a:gd name="T43" fmla="*/ 327 h 354"/>
                <a:gd name="T44" fmla="*/ 50 w 466"/>
                <a:gd name="T45" fmla="*/ 314 h 354"/>
                <a:gd name="T46" fmla="*/ 18 w 466"/>
                <a:gd name="T47" fmla="*/ 299 h 354"/>
                <a:gd name="T48" fmla="*/ 8 w 466"/>
                <a:gd name="T49" fmla="*/ 282 h 354"/>
                <a:gd name="T50" fmla="*/ 12 w 466"/>
                <a:gd name="T51" fmla="*/ 261 h 354"/>
                <a:gd name="T52" fmla="*/ 10 w 466"/>
                <a:gd name="T53" fmla="*/ 242 h 354"/>
                <a:gd name="T54" fmla="*/ 4 w 466"/>
                <a:gd name="T55" fmla="*/ 221 h 354"/>
                <a:gd name="T56" fmla="*/ 0 w 466"/>
                <a:gd name="T57" fmla="*/ 202 h 354"/>
                <a:gd name="T58" fmla="*/ 0 w 466"/>
                <a:gd name="T59" fmla="*/ 181 h 354"/>
                <a:gd name="T60" fmla="*/ 10 w 466"/>
                <a:gd name="T61" fmla="*/ 166 h 354"/>
                <a:gd name="T62" fmla="*/ 33 w 466"/>
                <a:gd name="T63" fmla="*/ 149 h 354"/>
                <a:gd name="T64" fmla="*/ 61 w 466"/>
                <a:gd name="T65" fmla="*/ 132 h 354"/>
                <a:gd name="T66" fmla="*/ 80 w 466"/>
                <a:gd name="T67" fmla="*/ 122 h 354"/>
                <a:gd name="T68" fmla="*/ 101 w 466"/>
                <a:gd name="T69" fmla="*/ 122 h 354"/>
                <a:gd name="T70" fmla="*/ 120 w 466"/>
                <a:gd name="T71" fmla="*/ 130 h 354"/>
                <a:gd name="T72" fmla="*/ 137 w 466"/>
                <a:gd name="T73" fmla="*/ 139 h 354"/>
                <a:gd name="T74" fmla="*/ 158 w 466"/>
                <a:gd name="T75" fmla="*/ 149 h 354"/>
                <a:gd name="T76" fmla="*/ 177 w 466"/>
                <a:gd name="T77" fmla="*/ 158 h 354"/>
                <a:gd name="T78" fmla="*/ 200 w 466"/>
                <a:gd name="T79" fmla="*/ 162 h 354"/>
                <a:gd name="T80" fmla="*/ 217 w 466"/>
                <a:gd name="T81" fmla="*/ 175 h 354"/>
                <a:gd name="T82" fmla="*/ 231 w 466"/>
                <a:gd name="T83" fmla="*/ 191 h 354"/>
                <a:gd name="T84" fmla="*/ 246 w 466"/>
                <a:gd name="T85" fmla="*/ 192 h 354"/>
                <a:gd name="T86" fmla="*/ 263 w 466"/>
                <a:gd name="T87" fmla="*/ 187 h 354"/>
                <a:gd name="T88" fmla="*/ 278 w 466"/>
                <a:gd name="T89" fmla="*/ 172 h 354"/>
                <a:gd name="T90" fmla="*/ 293 w 466"/>
                <a:gd name="T91" fmla="*/ 156 h 354"/>
                <a:gd name="T92" fmla="*/ 312 w 466"/>
                <a:gd name="T93" fmla="*/ 139 h 354"/>
                <a:gd name="T94" fmla="*/ 333 w 466"/>
                <a:gd name="T95" fmla="*/ 128 h 354"/>
                <a:gd name="T96" fmla="*/ 337 w 466"/>
                <a:gd name="T97" fmla="*/ 118 h 354"/>
                <a:gd name="T98" fmla="*/ 316 w 466"/>
                <a:gd name="T99" fmla="*/ 105 h 354"/>
                <a:gd name="T100" fmla="*/ 289 w 466"/>
                <a:gd name="T101" fmla="*/ 90 h 354"/>
                <a:gd name="T102" fmla="*/ 263 w 466"/>
                <a:gd name="T103" fmla="*/ 76 h 354"/>
                <a:gd name="T104" fmla="*/ 242 w 466"/>
                <a:gd name="T105" fmla="*/ 65 h 354"/>
                <a:gd name="T106" fmla="*/ 229 w 466"/>
                <a:gd name="T107" fmla="*/ 56 h 354"/>
                <a:gd name="T108" fmla="*/ 217 w 466"/>
                <a:gd name="T109" fmla="*/ 42 h 354"/>
                <a:gd name="T110" fmla="*/ 213 w 466"/>
                <a:gd name="T111" fmla="*/ 25 h 354"/>
                <a:gd name="T112" fmla="*/ 223 w 466"/>
                <a:gd name="T113" fmla="*/ 12 h 354"/>
                <a:gd name="T114" fmla="*/ 238 w 466"/>
                <a:gd name="T115" fmla="*/ 4 h 354"/>
                <a:gd name="T116" fmla="*/ 250 w 466"/>
                <a:gd name="T117" fmla="*/ 0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6"/>
                <a:gd name="T178" fmla="*/ 0 h 354"/>
                <a:gd name="T179" fmla="*/ 466 w 466"/>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6" h="354">
                  <a:moveTo>
                    <a:pt x="250" y="0"/>
                  </a:moveTo>
                  <a:lnTo>
                    <a:pt x="263" y="2"/>
                  </a:lnTo>
                  <a:lnTo>
                    <a:pt x="276" y="6"/>
                  </a:lnTo>
                  <a:lnTo>
                    <a:pt x="289" y="12"/>
                  </a:lnTo>
                  <a:lnTo>
                    <a:pt x="305" y="18"/>
                  </a:lnTo>
                  <a:lnTo>
                    <a:pt x="318" y="23"/>
                  </a:lnTo>
                  <a:lnTo>
                    <a:pt x="331" y="31"/>
                  </a:lnTo>
                  <a:lnTo>
                    <a:pt x="345" y="37"/>
                  </a:lnTo>
                  <a:lnTo>
                    <a:pt x="360" y="46"/>
                  </a:lnTo>
                  <a:lnTo>
                    <a:pt x="371" y="52"/>
                  </a:lnTo>
                  <a:lnTo>
                    <a:pt x="386" y="59"/>
                  </a:lnTo>
                  <a:lnTo>
                    <a:pt x="398" y="65"/>
                  </a:lnTo>
                  <a:lnTo>
                    <a:pt x="413" y="73"/>
                  </a:lnTo>
                  <a:lnTo>
                    <a:pt x="424" y="78"/>
                  </a:lnTo>
                  <a:lnTo>
                    <a:pt x="440" y="86"/>
                  </a:lnTo>
                  <a:lnTo>
                    <a:pt x="451" y="90"/>
                  </a:lnTo>
                  <a:lnTo>
                    <a:pt x="466" y="97"/>
                  </a:lnTo>
                  <a:lnTo>
                    <a:pt x="459" y="111"/>
                  </a:lnTo>
                  <a:lnTo>
                    <a:pt x="451" y="124"/>
                  </a:lnTo>
                  <a:lnTo>
                    <a:pt x="442" y="137"/>
                  </a:lnTo>
                  <a:lnTo>
                    <a:pt x="432" y="151"/>
                  </a:lnTo>
                  <a:lnTo>
                    <a:pt x="419" y="164"/>
                  </a:lnTo>
                  <a:lnTo>
                    <a:pt x="407" y="177"/>
                  </a:lnTo>
                  <a:lnTo>
                    <a:pt x="394" y="191"/>
                  </a:lnTo>
                  <a:lnTo>
                    <a:pt x="381" y="206"/>
                  </a:lnTo>
                  <a:lnTo>
                    <a:pt x="366" y="217"/>
                  </a:lnTo>
                  <a:lnTo>
                    <a:pt x="350" y="230"/>
                  </a:lnTo>
                  <a:lnTo>
                    <a:pt x="335" y="244"/>
                  </a:lnTo>
                  <a:lnTo>
                    <a:pt x="322" y="257"/>
                  </a:lnTo>
                  <a:lnTo>
                    <a:pt x="307" y="270"/>
                  </a:lnTo>
                  <a:lnTo>
                    <a:pt x="293" y="284"/>
                  </a:lnTo>
                  <a:lnTo>
                    <a:pt x="280" y="297"/>
                  </a:lnTo>
                  <a:lnTo>
                    <a:pt x="270" y="312"/>
                  </a:lnTo>
                  <a:lnTo>
                    <a:pt x="255" y="327"/>
                  </a:lnTo>
                  <a:lnTo>
                    <a:pt x="240" y="337"/>
                  </a:lnTo>
                  <a:lnTo>
                    <a:pt x="225" y="345"/>
                  </a:lnTo>
                  <a:lnTo>
                    <a:pt x="208" y="352"/>
                  </a:lnTo>
                  <a:lnTo>
                    <a:pt x="191" y="352"/>
                  </a:lnTo>
                  <a:lnTo>
                    <a:pt x="173" y="354"/>
                  </a:lnTo>
                  <a:lnTo>
                    <a:pt x="156" y="350"/>
                  </a:lnTo>
                  <a:lnTo>
                    <a:pt x="139" y="348"/>
                  </a:lnTo>
                  <a:lnTo>
                    <a:pt x="120" y="341"/>
                  </a:lnTo>
                  <a:lnTo>
                    <a:pt x="103" y="335"/>
                  </a:lnTo>
                  <a:lnTo>
                    <a:pt x="84" y="327"/>
                  </a:lnTo>
                  <a:lnTo>
                    <a:pt x="69" y="322"/>
                  </a:lnTo>
                  <a:lnTo>
                    <a:pt x="50" y="314"/>
                  </a:lnTo>
                  <a:lnTo>
                    <a:pt x="35" y="305"/>
                  </a:lnTo>
                  <a:lnTo>
                    <a:pt x="18" y="299"/>
                  </a:lnTo>
                  <a:lnTo>
                    <a:pt x="2" y="295"/>
                  </a:lnTo>
                  <a:lnTo>
                    <a:pt x="8" y="282"/>
                  </a:lnTo>
                  <a:lnTo>
                    <a:pt x="12" y="274"/>
                  </a:lnTo>
                  <a:lnTo>
                    <a:pt x="12" y="261"/>
                  </a:lnTo>
                  <a:lnTo>
                    <a:pt x="12" y="251"/>
                  </a:lnTo>
                  <a:lnTo>
                    <a:pt x="10" y="242"/>
                  </a:lnTo>
                  <a:lnTo>
                    <a:pt x="8" y="232"/>
                  </a:lnTo>
                  <a:lnTo>
                    <a:pt x="4" y="221"/>
                  </a:lnTo>
                  <a:lnTo>
                    <a:pt x="2" y="211"/>
                  </a:lnTo>
                  <a:lnTo>
                    <a:pt x="0" y="202"/>
                  </a:lnTo>
                  <a:lnTo>
                    <a:pt x="0" y="192"/>
                  </a:lnTo>
                  <a:lnTo>
                    <a:pt x="0" y="181"/>
                  </a:lnTo>
                  <a:lnTo>
                    <a:pt x="4" y="173"/>
                  </a:lnTo>
                  <a:lnTo>
                    <a:pt x="10" y="166"/>
                  </a:lnTo>
                  <a:lnTo>
                    <a:pt x="19" y="158"/>
                  </a:lnTo>
                  <a:lnTo>
                    <a:pt x="33" y="149"/>
                  </a:lnTo>
                  <a:lnTo>
                    <a:pt x="52" y="143"/>
                  </a:lnTo>
                  <a:lnTo>
                    <a:pt x="61" y="132"/>
                  </a:lnTo>
                  <a:lnTo>
                    <a:pt x="71" y="126"/>
                  </a:lnTo>
                  <a:lnTo>
                    <a:pt x="80" y="122"/>
                  </a:lnTo>
                  <a:lnTo>
                    <a:pt x="92" y="122"/>
                  </a:lnTo>
                  <a:lnTo>
                    <a:pt x="101" y="122"/>
                  </a:lnTo>
                  <a:lnTo>
                    <a:pt x="111" y="126"/>
                  </a:lnTo>
                  <a:lnTo>
                    <a:pt x="120" y="130"/>
                  </a:lnTo>
                  <a:lnTo>
                    <a:pt x="130" y="135"/>
                  </a:lnTo>
                  <a:lnTo>
                    <a:pt x="137" y="139"/>
                  </a:lnTo>
                  <a:lnTo>
                    <a:pt x="149" y="143"/>
                  </a:lnTo>
                  <a:lnTo>
                    <a:pt x="158" y="149"/>
                  </a:lnTo>
                  <a:lnTo>
                    <a:pt x="168" y="154"/>
                  </a:lnTo>
                  <a:lnTo>
                    <a:pt x="177" y="158"/>
                  </a:lnTo>
                  <a:lnTo>
                    <a:pt x="189" y="162"/>
                  </a:lnTo>
                  <a:lnTo>
                    <a:pt x="200" y="162"/>
                  </a:lnTo>
                  <a:lnTo>
                    <a:pt x="212" y="162"/>
                  </a:lnTo>
                  <a:lnTo>
                    <a:pt x="217" y="175"/>
                  </a:lnTo>
                  <a:lnTo>
                    <a:pt x="225" y="185"/>
                  </a:lnTo>
                  <a:lnTo>
                    <a:pt x="231" y="191"/>
                  </a:lnTo>
                  <a:lnTo>
                    <a:pt x="240" y="194"/>
                  </a:lnTo>
                  <a:lnTo>
                    <a:pt x="246" y="192"/>
                  </a:lnTo>
                  <a:lnTo>
                    <a:pt x="253" y="192"/>
                  </a:lnTo>
                  <a:lnTo>
                    <a:pt x="263" y="187"/>
                  </a:lnTo>
                  <a:lnTo>
                    <a:pt x="270" y="181"/>
                  </a:lnTo>
                  <a:lnTo>
                    <a:pt x="278" y="172"/>
                  </a:lnTo>
                  <a:lnTo>
                    <a:pt x="286" y="164"/>
                  </a:lnTo>
                  <a:lnTo>
                    <a:pt x="293" y="156"/>
                  </a:lnTo>
                  <a:lnTo>
                    <a:pt x="303" y="149"/>
                  </a:lnTo>
                  <a:lnTo>
                    <a:pt x="312" y="139"/>
                  </a:lnTo>
                  <a:lnTo>
                    <a:pt x="324" y="133"/>
                  </a:lnTo>
                  <a:lnTo>
                    <a:pt x="333" y="128"/>
                  </a:lnTo>
                  <a:lnTo>
                    <a:pt x="345" y="126"/>
                  </a:lnTo>
                  <a:lnTo>
                    <a:pt x="337" y="118"/>
                  </a:lnTo>
                  <a:lnTo>
                    <a:pt x="327" y="113"/>
                  </a:lnTo>
                  <a:lnTo>
                    <a:pt x="316" y="105"/>
                  </a:lnTo>
                  <a:lnTo>
                    <a:pt x="303" y="99"/>
                  </a:lnTo>
                  <a:lnTo>
                    <a:pt x="289" y="90"/>
                  </a:lnTo>
                  <a:lnTo>
                    <a:pt x="274" y="84"/>
                  </a:lnTo>
                  <a:lnTo>
                    <a:pt x="263" y="76"/>
                  </a:lnTo>
                  <a:lnTo>
                    <a:pt x="250" y="71"/>
                  </a:lnTo>
                  <a:lnTo>
                    <a:pt x="242" y="65"/>
                  </a:lnTo>
                  <a:lnTo>
                    <a:pt x="234" y="61"/>
                  </a:lnTo>
                  <a:lnTo>
                    <a:pt x="229" y="56"/>
                  </a:lnTo>
                  <a:lnTo>
                    <a:pt x="225" y="52"/>
                  </a:lnTo>
                  <a:lnTo>
                    <a:pt x="217" y="42"/>
                  </a:lnTo>
                  <a:lnTo>
                    <a:pt x="213" y="35"/>
                  </a:lnTo>
                  <a:lnTo>
                    <a:pt x="213" y="25"/>
                  </a:lnTo>
                  <a:lnTo>
                    <a:pt x="219" y="16"/>
                  </a:lnTo>
                  <a:lnTo>
                    <a:pt x="223" y="12"/>
                  </a:lnTo>
                  <a:lnTo>
                    <a:pt x="231" y="8"/>
                  </a:lnTo>
                  <a:lnTo>
                    <a:pt x="238" y="4"/>
                  </a:lnTo>
                  <a:lnTo>
                    <a:pt x="250" y="0"/>
                  </a:lnTo>
                  <a:close/>
                </a:path>
              </a:pathLst>
            </a:custGeom>
            <a:solidFill>
              <a:srgbClr val="FFFFC2"/>
            </a:solidFill>
            <a:ln w="9525">
              <a:noFill/>
              <a:round/>
              <a:headEnd/>
              <a:tailEnd/>
            </a:ln>
          </p:spPr>
          <p:txBody>
            <a:bodyPr/>
            <a:lstStyle/>
            <a:p>
              <a:endParaRPr lang="fa-IR"/>
            </a:p>
          </p:txBody>
        </p:sp>
        <p:sp>
          <p:nvSpPr>
            <p:cNvPr id="21630" name="Freeform 120"/>
            <p:cNvSpPr>
              <a:spLocks/>
            </p:cNvSpPr>
            <p:nvPr/>
          </p:nvSpPr>
          <p:spPr bwMode="auto">
            <a:xfrm>
              <a:off x="3684" y="2959"/>
              <a:ext cx="14" cy="80"/>
            </a:xfrm>
            <a:custGeom>
              <a:avLst/>
              <a:gdLst>
                <a:gd name="T0" fmla="*/ 26 w 28"/>
                <a:gd name="T1" fmla="*/ 0 h 162"/>
                <a:gd name="T2" fmla="*/ 26 w 28"/>
                <a:gd name="T3" fmla="*/ 8 h 162"/>
                <a:gd name="T4" fmla="*/ 28 w 28"/>
                <a:gd name="T5" fmla="*/ 21 h 162"/>
                <a:gd name="T6" fmla="*/ 28 w 28"/>
                <a:gd name="T7" fmla="*/ 31 h 162"/>
                <a:gd name="T8" fmla="*/ 28 w 28"/>
                <a:gd name="T9" fmla="*/ 42 h 162"/>
                <a:gd name="T10" fmla="*/ 24 w 28"/>
                <a:gd name="T11" fmla="*/ 51 h 162"/>
                <a:gd name="T12" fmla="*/ 24 w 28"/>
                <a:gd name="T13" fmla="*/ 61 h 162"/>
                <a:gd name="T14" fmla="*/ 21 w 28"/>
                <a:gd name="T15" fmla="*/ 72 h 162"/>
                <a:gd name="T16" fmla="*/ 21 w 28"/>
                <a:gd name="T17" fmla="*/ 84 h 162"/>
                <a:gd name="T18" fmla="*/ 17 w 28"/>
                <a:gd name="T19" fmla="*/ 93 h 162"/>
                <a:gd name="T20" fmla="*/ 15 w 28"/>
                <a:gd name="T21" fmla="*/ 103 h 162"/>
                <a:gd name="T22" fmla="*/ 13 w 28"/>
                <a:gd name="T23" fmla="*/ 112 h 162"/>
                <a:gd name="T24" fmla="*/ 11 w 28"/>
                <a:gd name="T25" fmla="*/ 124 h 162"/>
                <a:gd name="T26" fmla="*/ 9 w 28"/>
                <a:gd name="T27" fmla="*/ 131 h 162"/>
                <a:gd name="T28" fmla="*/ 9 w 28"/>
                <a:gd name="T29" fmla="*/ 143 h 162"/>
                <a:gd name="T30" fmla="*/ 9 w 28"/>
                <a:gd name="T31" fmla="*/ 152 h 162"/>
                <a:gd name="T32" fmla="*/ 11 w 28"/>
                <a:gd name="T33" fmla="*/ 162 h 162"/>
                <a:gd name="T34" fmla="*/ 7 w 28"/>
                <a:gd name="T35" fmla="*/ 152 h 162"/>
                <a:gd name="T36" fmla="*/ 4 w 28"/>
                <a:gd name="T37" fmla="*/ 143 h 162"/>
                <a:gd name="T38" fmla="*/ 2 w 28"/>
                <a:gd name="T39" fmla="*/ 133 h 162"/>
                <a:gd name="T40" fmla="*/ 2 w 28"/>
                <a:gd name="T41" fmla="*/ 124 h 162"/>
                <a:gd name="T42" fmla="*/ 0 w 28"/>
                <a:gd name="T43" fmla="*/ 114 h 162"/>
                <a:gd name="T44" fmla="*/ 0 w 28"/>
                <a:gd name="T45" fmla="*/ 105 h 162"/>
                <a:gd name="T46" fmla="*/ 0 w 28"/>
                <a:gd name="T47" fmla="*/ 93 h 162"/>
                <a:gd name="T48" fmla="*/ 4 w 28"/>
                <a:gd name="T49" fmla="*/ 84 h 162"/>
                <a:gd name="T50" fmla="*/ 4 w 28"/>
                <a:gd name="T51" fmla="*/ 72 h 162"/>
                <a:gd name="T52" fmla="*/ 7 w 28"/>
                <a:gd name="T53" fmla="*/ 61 h 162"/>
                <a:gd name="T54" fmla="*/ 9 w 28"/>
                <a:gd name="T55" fmla="*/ 50 h 162"/>
                <a:gd name="T56" fmla="*/ 13 w 28"/>
                <a:gd name="T57" fmla="*/ 40 h 162"/>
                <a:gd name="T58" fmla="*/ 17 w 28"/>
                <a:gd name="T59" fmla="*/ 27 h 162"/>
                <a:gd name="T60" fmla="*/ 19 w 28"/>
                <a:gd name="T61" fmla="*/ 17 h 162"/>
                <a:gd name="T62" fmla="*/ 23 w 28"/>
                <a:gd name="T63" fmla="*/ 8 h 162"/>
                <a:gd name="T64" fmla="*/ 26 w 28"/>
                <a:gd name="T65" fmla="*/ 0 h 162"/>
                <a:gd name="T66" fmla="*/ 26 w 28"/>
                <a:gd name="T67" fmla="*/ 0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162"/>
                <a:gd name="T104" fmla="*/ 28 w 28"/>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162">
                  <a:moveTo>
                    <a:pt x="26" y="0"/>
                  </a:moveTo>
                  <a:lnTo>
                    <a:pt x="26" y="8"/>
                  </a:lnTo>
                  <a:lnTo>
                    <a:pt x="28" y="21"/>
                  </a:lnTo>
                  <a:lnTo>
                    <a:pt x="28" y="31"/>
                  </a:lnTo>
                  <a:lnTo>
                    <a:pt x="28" y="42"/>
                  </a:lnTo>
                  <a:lnTo>
                    <a:pt x="24" y="51"/>
                  </a:lnTo>
                  <a:lnTo>
                    <a:pt x="24" y="61"/>
                  </a:lnTo>
                  <a:lnTo>
                    <a:pt x="21" y="72"/>
                  </a:lnTo>
                  <a:lnTo>
                    <a:pt x="21" y="84"/>
                  </a:lnTo>
                  <a:lnTo>
                    <a:pt x="17" y="93"/>
                  </a:lnTo>
                  <a:lnTo>
                    <a:pt x="15" y="103"/>
                  </a:lnTo>
                  <a:lnTo>
                    <a:pt x="13" y="112"/>
                  </a:lnTo>
                  <a:lnTo>
                    <a:pt x="11" y="124"/>
                  </a:lnTo>
                  <a:lnTo>
                    <a:pt x="9" y="131"/>
                  </a:lnTo>
                  <a:lnTo>
                    <a:pt x="9" y="143"/>
                  </a:lnTo>
                  <a:lnTo>
                    <a:pt x="9" y="152"/>
                  </a:lnTo>
                  <a:lnTo>
                    <a:pt x="11" y="162"/>
                  </a:lnTo>
                  <a:lnTo>
                    <a:pt x="7" y="152"/>
                  </a:lnTo>
                  <a:lnTo>
                    <a:pt x="4" y="143"/>
                  </a:lnTo>
                  <a:lnTo>
                    <a:pt x="2" y="133"/>
                  </a:lnTo>
                  <a:lnTo>
                    <a:pt x="2" y="124"/>
                  </a:lnTo>
                  <a:lnTo>
                    <a:pt x="0" y="114"/>
                  </a:lnTo>
                  <a:lnTo>
                    <a:pt x="0" y="105"/>
                  </a:lnTo>
                  <a:lnTo>
                    <a:pt x="0" y="93"/>
                  </a:lnTo>
                  <a:lnTo>
                    <a:pt x="4" y="84"/>
                  </a:lnTo>
                  <a:lnTo>
                    <a:pt x="4" y="72"/>
                  </a:lnTo>
                  <a:lnTo>
                    <a:pt x="7" y="61"/>
                  </a:lnTo>
                  <a:lnTo>
                    <a:pt x="9" y="50"/>
                  </a:lnTo>
                  <a:lnTo>
                    <a:pt x="13" y="40"/>
                  </a:lnTo>
                  <a:lnTo>
                    <a:pt x="17" y="27"/>
                  </a:lnTo>
                  <a:lnTo>
                    <a:pt x="19" y="17"/>
                  </a:lnTo>
                  <a:lnTo>
                    <a:pt x="23" y="8"/>
                  </a:lnTo>
                  <a:lnTo>
                    <a:pt x="26" y="0"/>
                  </a:lnTo>
                  <a:close/>
                </a:path>
              </a:pathLst>
            </a:custGeom>
            <a:solidFill>
              <a:srgbClr val="000000"/>
            </a:solidFill>
            <a:ln w="9525">
              <a:noFill/>
              <a:round/>
              <a:headEnd/>
              <a:tailEnd/>
            </a:ln>
          </p:spPr>
          <p:txBody>
            <a:bodyPr/>
            <a:lstStyle/>
            <a:p>
              <a:endParaRPr lang="fa-IR"/>
            </a:p>
          </p:txBody>
        </p:sp>
        <p:sp>
          <p:nvSpPr>
            <p:cNvPr id="21631" name="Freeform 121"/>
            <p:cNvSpPr>
              <a:spLocks/>
            </p:cNvSpPr>
            <p:nvPr/>
          </p:nvSpPr>
          <p:spPr bwMode="auto">
            <a:xfrm>
              <a:off x="3722" y="2976"/>
              <a:ext cx="15" cy="115"/>
            </a:xfrm>
            <a:custGeom>
              <a:avLst/>
              <a:gdLst>
                <a:gd name="T0" fmla="*/ 9 w 30"/>
                <a:gd name="T1" fmla="*/ 0 h 230"/>
                <a:gd name="T2" fmla="*/ 11 w 30"/>
                <a:gd name="T3" fmla="*/ 10 h 230"/>
                <a:gd name="T4" fmla="*/ 11 w 30"/>
                <a:gd name="T5" fmla="*/ 17 h 230"/>
                <a:gd name="T6" fmla="*/ 13 w 30"/>
                <a:gd name="T7" fmla="*/ 27 h 230"/>
                <a:gd name="T8" fmla="*/ 17 w 30"/>
                <a:gd name="T9" fmla="*/ 36 h 230"/>
                <a:gd name="T10" fmla="*/ 17 w 30"/>
                <a:gd name="T11" fmla="*/ 46 h 230"/>
                <a:gd name="T12" fmla="*/ 17 w 30"/>
                <a:gd name="T13" fmla="*/ 57 h 230"/>
                <a:gd name="T14" fmla="*/ 17 w 30"/>
                <a:gd name="T15" fmla="*/ 69 h 230"/>
                <a:gd name="T16" fmla="*/ 19 w 30"/>
                <a:gd name="T17" fmla="*/ 80 h 230"/>
                <a:gd name="T18" fmla="*/ 19 w 30"/>
                <a:gd name="T19" fmla="*/ 88 h 230"/>
                <a:gd name="T20" fmla="*/ 19 w 30"/>
                <a:gd name="T21" fmla="*/ 97 h 230"/>
                <a:gd name="T22" fmla="*/ 19 w 30"/>
                <a:gd name="T23" fmla="*/ 107 h 230"/>
                <a:gd name="T24" fmla="*/ 19 w 30"/>
                <a:gd name="T25" fmla="*/ 116 h 230"/>
                <a:gd name="T26" fmla="*/ 19 w 30"/>
                <a:gd name="T27" fmla="*/ 126 h 230"/>
                <a:gd name="T28" fmla="*/ 19 w 30"/>
                <a:gd name="T29" fmla="*/ 135 h 230"/>
                <a:gd name="T30" fmla="*/ 19 w 30"/>
                <a:gd name="T31" fmla="*/ 145 h 230"/>
                <a:gd name="T32" fmla="*/ 21 w 30"/>
                <a:gd name="T33" fmla="*/ 154 h 230"/>
                <a:gd name="T34" fmla="*/ 21 w 30"/>
                <a:gd name="T35" fmla="*/ 164 h 230"/>
                <a:gd name="T36" fmla="*/ 21 w 30"/>
                <a:gd name="T37" fmla="*/ 173 h 230"/>
                <a:gd name="T38" fmla="*/ 21 w 30"/>
                <a:gd name="T39" fmla="*/ 183 h 230"/>
                <a:gd name="T40" fmla="*/ 23 w 30"/>
                <a:gd name="T41" fmla="*/ 194 h 230"/>
                <a:gd name="T42" fmla="*/ 23 w 30"/>
                <a:gd name="T43" fmla="*/ 202 h 230"/>
                <a:gd name="T44" fmla="*/ 26 w 30"/>
                <a:gd name="T45" fmla="*/ 211 h 230"/>
                <a:gd name="T46" fmla="*/ 26 w 30"/>
                <a:gd name="T47" fmla="*/ 221 h 230"/>
                <a:gd name="T48" fmla="*/ 30 w 30"/>
                <a:gd name="T49" fmla="*/ 230 h 230"/>
                <a:gd name="T50" fmla="*/ 26 w 30"/>
                <a:gd name="T51" fmla="*/ 221 h 230"/>
                <a:gd name="T52" fmla="*/ 25 w 30"/>
                <a:gd name="T53" fmla="*/ 213 h 230"/>
                <a:gd name="T54" fmla="*/ 21 w 30"/>
                <a:gd name="T55" fmla="*/ 206 h 230"/>
                <a:gd name="T56" fmla="*/ 21 w 30"/>
                <a:gd name="T57" fmla="*/ 198 h 230"/>
                <a:gd name="T58" fmla="*/ 17 w 30"/>
                <a:gd name="T59" fmla="*/ 189 h 230"/>
                <a:gd name="T60" fmla="*/ 15 w 30"/>
                <a:gd name="T61" fmla="*/ 179 h 230"/>
                <a:gd name="T62" fmla="*/ 11 w 30"/>
                <a:gd name="T63" fmla="*/ 171 h 230"/>
                <a:gd name="T64" fmla="*/ 11 w 30"/>
                <a:gd name="T65" fmla="*/ 162 h 230"/>
                <a:gd name="T66" fmla="*/ 7 w 30"/>
                <a:gd name="T67" fmla="*/ 152 h 230"/>
                <a:gd name="T68" fmla="*/ 7 w 30"/>
                <a:gd name="T69" fmla="*/ 143 h 230"/>
                <a:gd name="T70" fmla="*/ 4 w 30"/>
                <a:gd name="T71" fmla="*/ 133 h 230"/>
                <a:gd name="T72" fmla="*/ 4 w 30"/>
                <a:gd name="T73" fmla="*/ 124 h 230"/>
                <a:gd name="T74" fmla="*/ 2 w 30"/>
                <a:gd name="T75" fmla="*/ 113 h 230"/>
                <a:gd name="T76" fmla="*/ 0 w 30"/>
                <a:gd name="T77" fmla="*/ 105 h 230"/>
                <a:gd name="T78" fmla="*/ 0 w 30"/>
                <a:gd name="T79" fmla="*/ 95 h 230"/>
                <a:gd name="T80" fmla="*/ 0 w 30"/>
                <a:gd name="T81" fmla="*/ 86 h 230"/>
                <a:gd name="T82" fmla="*/ 0 w 30"/>
                <a:gd name="T83" fmla="*/ 74 h 230"/>
                <a:gd name="T84" fmla="*/ 0 w 30"/>
                <a:gd name="T85" fmla="*/ 63 h 230"/>
                <a:gd name="T86" fmla="*/ 0 w 30"/>
                <a:gd name="T87" fmla="*/ 54 h 230"/>
                <a:gd name="T88" fmla="*/ 0 w 30"/>
                <a:gd name="T89" fmla="*/ 42 h 230"/>
                <a:gd name="T90" fmla="*/ 0 w 30"/>
                <a:gd name="T91" fmla="*/ 31 h 230"/>
                <a:gd name="T92" fmla="*/ 4 w 30"/>
                <a:gd name="T93" fmla="*/ 21 h 230"/>
                <a:gd name="T94" fmla="*/ 6 w 30"/>
                <a:gd name="T95" fmla="*/ 10 h 230"/>
                <a:gd name="T96" fmla="*/ 9 w 30"/>
                <a:gd name="T97" fmla="*/ 0 h 230"/>
                <a:gd name="T98" fmla="*/ 9 w 30"/>
                <a:gd name="T99" fmla="*/ 0 h 2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
                <a:gd name="T151" fmla="*/ 0 h 230"/>
                <a:gd name="T152" fmla="*/ 30 w 30"/>
                <a:gd name="T153" fmla="*/ 230 h 2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 h="230">
                  <a:moveTo>
                    <a:pt x="9" y="0"/>
                  </a:moveTo>
                  <a:lnTo>
                    <a:pt x="11" y="10"/>
                  </a:lnTo>
                  <a:lnTo>
                    <a:pt x="11" y="17"/>
                  </a:lnTo>
                  <a:lnTo>
                    <a:pt x="13" y="27"/>
                  </a:lnTo>
                  <a:lnTo>
                    <a:pt x="17" y="36"/>
                  </a:lnTo>
                  <a:lnTo>
                    <a:pt x="17" y="46"/>
                  </a:lnTo>
                  <a:lnTo>
                    <a:pt x="17" y="57"/>
                  </a:lnTo>
                  <a:lnTo>
                    <a:pt x="17" y="69"/>
                  </a:lnTo>
                  <a:lnTo>
                    <a:pt x="19" y="80"/>
                  </a:lnTo>
                  <a:lnTo>
                    <a:pt x="19" y="88"/>
                  </a:lnTo>
                  <a:lnTo>
                    <a:pt x="19" y="97"/>
                  </a:lnTo>
                  <a:lnTo>
                    <a:pt x="19" y="107"/>
                  </a:lnTo>
                  <a:lnTo>
                    <a:pt x="19" y="116"/>
                  </a:lnTo>
                  <a:lnTo>
                    <a:pt x="19" y="126"/>
                  </a:lnTo>
                  <a:lnTo>
                    <a:pt x="19" y="135"/>
                  </a:lnTo>
                  <a:lnTo>
                    <a:pt x="19" y="145"/>
                  </a:lnTo>
                  <a:lnTo>
                    <a:pt x="21" y="154"/>
                  </a:lnTo>
                  <a:lnTo>
                    <a:pt x="21" y="164"/>
                  </a:lnTo>
                  <a:lnTo>
                    <a:pt x="21" y="173"/>
                  </a:lnTo>
                  <a:lnTo>
                    <a:pt x="21" y="183"/>
                  </a:lnTo>
                  <a:lnTo>
                    <a:pt x="23" y="194"/>
                  </a:lnTo>
                  <a:lnTo>
                    <a:pt x="23" y="202"/>
                  </a:lnTo>
                  <a:lnTo>
                    <a:pt x="26" y="211"/>
                  </a:lnTo>
                  <a:lnTo>
                    <a:pt x="26" y="221"/>
                  </a:lnTo>
                  <a:lnTo>
                    <a:pt x="30" y="230"/>
                  </a:lnTo>
                  <a:lnTo>
                    <a:pt x="26" y="221"/>
                  </a:lnTo>
                  <a:lnTo>
                    <a:pt x="25" y="213"/>
                  </a:lnTo>
                  <a:lnTo>
                    <a:pt x="21" y="206"/>
                  </a:lnTo>
                  <a:lnTo>
                    <a:pt x="21" y="198"/>
                  </a:lnTo>
                  <a:lnTo>
                    <a:pt x="17" y="189"/>
                  </a:lnTo>
                  <a:lnTo>
                    <a:pt x="15" y="179"/>
                  </a:lnTo>
                  <a:lnTo>
                    <a:pt x="11" y="171"/>
                  </a:lnTo>
                  <a:lnTo>
                    <a:pt x="11" y="162"/>
                  </a:lnTo>
                  <a:lnTo>
                    <a:pt x="7" y="152"/>
                  </a:lnTo>
                  <a:lnTo>
                    <a:pt x="7" y="143"/>
                  </a:lnTo>
                  <a:lnTo>
                    <a:pt x="4" y="133"/>
                  </a:lnTo>
                  <a:lnTo>
                    <a:pt x="4" y="124"/>
                  </a:lnTo>
                  <a:lnTo>
                    <a:pt x="2" y="113"/>
                  </a:lnTo>
                  <a:lnTo>
                    <a:pt x="0" y="105"/>
                  </a:lnTo>
                  <a:lnTo>
                    <a:pt x="0" y="95"/>
                  </a:lnTo>
                  <a:lnTo>
                    <a:pt x="0" y="86"/>
                  </a:lnTo>
                  <a:lnTo>
                    <a:pt x="0" y="74"/>
                  </a:lnTo>
                  <a:lnTo>
                    <a:pt x="0" y="63"/>
                  </a:lnTo>
                  <a:lnTo>
                    <a:pt x="0" y="54"/>
                  </a:lnTo>
                  <a:lnTo>
                    <a:pt x="0" y="42"/>
                  </a:lnTo>
                  <a:lnTo>
                    <a:pt x="0" y="31"/>
                  </a:lnTo>
                  <a:lnTo>
                    <a:pt x="4" y="21"/>
                  </a:lnTo>
                  <a:lnTo>
                    <a:pt x="6" y="10"/>
                  </a:lnTo>
                  <a:lnTo>
                    <a:pt x="9" y="0"/>
                  </a:lnTo>
                  <a:close/>
                </a:path>
              </a:pathLst>
            </a:custGeom>
            <a:solidFill>
              <a:srgbClr val="000000"/>
            </a:solidFill>
            <a:ln w="9525">
              <a:noFill/>
              <a:round/>
              <a:headEnd/>
              <a:tailEnd/>
            </a:ln>
          </p:spPr>
          <p:txBody>
            <a:bodyPr/>
            <a:lstStyle/>
            <a:p>
              <a:endParaRPr lang="fa-IR"/>
            </a:p>
          </p:txBody>
        </p:sp>
        <p:sp>
          <p:nvSpPr>
            <p:cNvPr id="21632" name="Freeform 122"/>
            <p:cNvSpPr>
              <a:spLocks/>
            </p:cNvSpPr>
            <p:nvPr/>
          </p:nvSpPr>
          <p:spPr bwMode="auto">
            <a:xfrm>
              <a:off x="3755" y="2976"/>
              <a:ext cx="23" cy="112"/>
            </a:xfrm>
            <a:custGeom>
              <a:avLst/>
              <a:gdLst>
                <a:gd name="T0" fmla="*/ 21 w 46"/>
                <a:gd name="T1" fmla="*/ 0 h 225"/>
                <a:gd name="T2" fmla="*/ 27 w 46"/>
                <a:gd name="T3" fmla="*/ 14 h 225"/>
                <a:gd name="T4" fmla="*/ 31 w 46"/>
                <a:gd name="T5" fmla="*/ 25 h 225"/>
                <a:gd name="T6" fmla="*/ 31 w 46"/>
                <a:gd name="T7" fmla="*/ 36 h 225"/>
                <a:gd name="T8" fmla="*/ 35 w 46"/>
                <a:gd name="T9" fmla="*/ 50 h 225"/>
                <a:gd name="T10" fmla="*/ 35 w 46"/>
                <a:gd name="T11" fmla="*/ 63 h 225"/>
                <a:gd name="T12" fmla="*/ 35 w 46"/>
                <a:gd name="T13" fmla="*/ 74 h 225"/>
                <a:gd name="T14" fmla="*/ 35 w 46"/>
                <a:gd name="T15" fmla="*/ 86 h 225"/>
                <a:gd name="T16" fmla="*/ 35 w 46"/>
                <a:gd name="T17" fmla="*/ 99 h 225"/>
                <a:gd name="T18" fmla="*/ 33 w 46"/>
                <a:gd name="T19" fmla="*/ 113 h 225"/>
                <a:gd name="T20" fmla="*/ 31 w 46"/>
                <a:gd name="T21" fmla="*/ 124 h 225"/>
                <a:gd name="T22" fmla="*/ 31 w 46"/>
                <a:gd name="T23" fmla="*/ 135 h 225"/>
                <a:gd name="T24" fmla="*/ 31 w 46"/>
                <a:gd name="T25" fmla="*/ 149 h 225"/>
                <a:gd name="T26" fmla="*/ 31 w 46"/>
                <a:gd name="T27" fmla="*/ 162 h 225"/>
                <a:gd name="T28" fmla="*/ 33 w 46"/>
                <a:gd name="T29" fmla="*/ 173 h 225"/>
                <a:gd name="T30" fmla="*/ 35 w 46"/>
                <a:gd name="T31" fmla="*/ 187 h 225"/>
                <a:gd name="T32" fmla="*/ 38 w 46"/>
                <a:gd name="T33" fmla="*/ 200 h 225"/>
                <a:gd name="T34" fmla="*/ 44 w 46"/>
                <a:gd name="T35" fmla="*/ 208 h 225"/>
                <a:gd name="T36" fmla="*/ 46 w 46"/>
                <a:gd name="T37" fmla="*/ 215 h 225"/>
                <a:gd name="T38" fmla="*/ 44 w 46"/>
                <a:gd name="T39" fmla="*/ 221 h 225"/>
                <a:gd name="T40" fmla="*/ 40 w 46"/>
                <a:gd name="T41" fmla="*/ 225 h 225"/>
                <a:gd name="T42" fmla="*/ 31 w 46"/>
                <a:gd name="T43" fmla="*/ 225 h 225"/>
                <a:gd name="T44" fmla="*/ 23 w 46"/>
                <a:gd name="T45" fmla="*/ 223 h 225"/>
                <a:gd name="T46" fmla="*/ 16 w 46"/>
                <a:gd name="T47" fmla="*/ 219 h 225"/>
                <a:gd name="T48" fmla="*/ 8 w 46"/>
                <a:gd name="T49" fmla="*/ 213 h 225"/>
                <a:gd name="T50" fmla="*/ 2 w 46"/>
                <a:gd name="T51" fmla="*/ 204 h 225"/>
                <a:gd name="T52" fmla="*/ 0 w 46"/>
                <a:gd name="T53" fmla="*/ 194 h 225"/>
                <a:gd name="T54" fmla="*/ 0 w 46"/>
                <a:gd name="T55" fmla="*/ 179 h 225"/>
                <a:gd name="T56" fmla="*/ 8 w 46"/>
                <a:gd name="T57" fmla="*/ 168 h 225"/>
                <a:gd name="T58" fmla="*/ 10 w 46"/>
                <a:gd name="T59" fmla="*/ 154 h 225"/>
                <a:gd name="T60" fmla="*/ 12 w 46"/>
                <a:gd name="T61" fmla="*/ 143 h 225"/>
                <a:gd name="T62" fmla="*/ 10 w 46"/>
                <a:gd name="T63" fmla="*/ 130 h 225"/>
                <a:gd name="T64" fmla="*/ 10 w 46"/>
                <a:gd name="T65" fmla="*/ 118 h 225"/>
                <a:gd name="T66" fmla="*/ 8 w 46"/>
                <a:gd name="T67" fmla="*/ 107 h 225"/>
                <a:gd name="T68" fmla="*/ 6 w 46"/>
                <a:gd name="T69" fmla="*/ 95 h 225"/>
                <a:gd name="T70" fmla="*/ 4 w 46"/>
                <a:gd name="T71" fmla="*/ 84 h 225"/>
                <a:gd name="T72" fmla="*/ 4 w 46"/>
                <a:gd name="T73" fmla="*/ 73 h 225"/>
                <a:gd name="T74" fmla="*/ 0 w 46"/>
                <a:gd name="T75" fmla="*/ 61 h 225"/>
                <a:gd name="T76" fmla="*/ 0 w 46"/>
                <a:gd name="T77" fmla="*/ 50 h 225"/>
                <a:gd name="T78" fmla="*/ 0 w 46"/>
                <a:gd name="T79" fmla="*/ 40 h 225"/>
                <a:gd name="T80" fmla="*/ 2 w 46"/>
                <a:gd name="T81" fmla="*/ 33 h 225"/>
                <a:gd name="T82" fmla="*/ 4 w 46"/>
                <a:gd name="T83" fmla="*/ 23 h 225"/>
                <a:gd name="T84" fmla="*/ 8 w 46"/>
                <a:gd name="T85" fmla="*/ 14 h 225"/>
                <a:gd name="T86" fmla="*/ 14 w 46"/>
                <a:gd name="T87" fmla="*/ 6 h 225"/>
                <a:gd name="T88" fmla="*/ 21 w 46"/>
                <a:gd name="T89" fmla="*/ 0 h 225"/>
                <a:gd name="T90" fmla="*/ 21 w 46"/>
                <a:gd name="T91" fmla="*/ 0 h 2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
                <a:gd name="T139" fmla="*/ 0 h 225"/>
                <a:gd name="T140" fmla="*/ 46 w 46"/>
                <a:gd name="T141" fmla="*/ 225 h 2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 h="225">
                  <a:moveTo>
                    <a:pt x="21" y="0"/>
                  </a:moveTo>
                  <a:lnTo>
                    <a:pt x="27" y="14"/>
                  </a:lnTo>
                  <a:lnTo>
                    <a:pt x="31" y="25"/>
                  </a:lnTo>
                  <a:lnTo>
                    <a:pt x="31" y="36"/>
                  </a:lnTo>
                  <a:lnTo>
                    <a:pt x="35" y="50"/>
                  </a:lnTo>
                  <a:lnTo>
                    <a:pt x="35" y="63"/>
                  </a:lnTo>
                  <a:lnTo>
                    <a:pt x="35" y="74"/>
                  </a:lnTo>
                  <a:lnTo>
                    <a:pt x="35" y="86"/>
                  </a:lnTo>
                  <a:lnTo>
                    <a:pt x="35" y="99"/>
                  </a:lnTo>
                  <a:lnTo>
                    <a:pt x="33" y="113"/>
                  </a:lnTo>
                  <a:lnTo>
                    <a:pt x="31" y="124"/>
                  </a:lnTo>
                  <a:lnTo>
                    <a:pt x="31" y="135"/>
                  </a:lnTo>
                  <a:lnTo>
                    <a:pt x="31" y="149"/>
                  </a:lnTo>
                  <a:lnTo>
                    <a:pt x="31" y="162"/>
                  </a:lnTo>
                  <a:lnTo>
                    <a:pt x="33" y="173"/>
                  </a:lnTo>
                  <a:lnTo>
                    <a:pt x="35" y="187"/>
                  </a:lnTo>
                  <a:lnTo>
                    <a:pt x="38" y="200"/>
                  </a:lnTo>
                  <a:lnTo>
                    <a:pt x="44" y="208"/>
                  </a:lnTo>
                  <a:lnTo>
                    <a:pt x="46" y="215"/>
                  </a:lnTo>
                  <a:lnTo>
                    <a:pt x="44" y="221"/>
                  </a:lnTo>
                  <a:lnTo>
                    <a:pt x="40" y="225"/>
                  </a:lnTo>
                  <a:lnTo>
                    <a:pt x="31" y="225"/>
                  </a:lnTo>
                  <a:lnTo>
                    <a:pt x="23" y="223"/>
                  </a:lnTo>
                  <a:lnTo>
                    <a:pt x="16" y="219"/>
                  </a:lnTo>
                  <a:lnTo>
                    <a:pt x="8" y="213"/>
                  </a:lnTo>
                  <a:lnTo>
                    <a:pt x="2" y="204"/>
                  </a:lnTo>
                  <a:lnTo>
                    <a:pt x="0" y="194"/>
                  </a:lnTo>
                  <a:lnTo>
                    <a:pt x="0" y="179"/>
                  </a:lnTo>
                  <a:lnTo>
                    <a:pt x="8" y="168"/>
                  </a:lnTo>
                  <a:lnTo>
                    <a:pt x="10" y="154"/>
                  </a:lnTo>
                  <a:lnTo>
                    <a:pt x="12" y="143"/>
                  </a:lnTo>
                  <a:lnTo>
                    <a:pt x="10" y="130"/>
                  </a:lnTo>
                  <a:lnTo>
                    <a:pt x="10" y="118"/>
                  </a:lnTo>
                  <a:lnTo>
                    <a:pt x="8" y="107"/>
                  </a:lnTo>
                  <a:lnTo>
                    <a:pt x="6" y="95"/>
                  </a:lnTo>
                  <a:lnTo>
                    <a:pt x="4" y="84"/>
                  </a:lnTo>
                  <a:lnTo>
                    <a:pt x="4" y="73"/>
                  </a:lnTo>
                  <a:lnTo>
                    <a:pt x="0" y="61"/>
                  </a:lnTo>
                  <a:lnTo>
                    <a:pt x="0" y="50"/>
                  </a:lnTo>
                  <a:lnTo>
                    <a:pt x="0" y="40"/>
                  </a:lnTo>
                  <a:lnTo>
                    <a:pt x="2" y="33"/>
                  </a:lnTo>
                  <a:lnTo>
                    <a:pt x="4" y="23"/>
                  </a:lnTo>
                  <a:lnTo>
                    <a:pt x="8" y="14"/>
                  </a:lnTo>
                  <a:lnTo>
                    <a:pt x="14" y="6"/>
                  </a:lnTo>
                  <a:lnTo>
                    <a:pt x="21" y="0"/>
                  </a:lnTo>
                  <a:close/>
                </a:path>
              </a:pathLst>
            </a:custGeom>
            <a:solidFill>
              <a:srgbClr val="000000"/>
            </a:solidFill>
            <a:ln w="9525">
              <a:noFill/>
              <a:round/>
              <a:headEnd/>
              <a:tailEnd/>
            </a:ln>
          </p:spPr>
          <p:txBody>
            <a:bodyPr/>
            <a:lstStyle/>
            <a:p>
              <a:endParaRPr lang="fa-IR"/>
            </a:p>
          </p:txBody>
        </p:sp>
        <p:sp>
          <p:nvSpPr>
            <p:cNvPr id="21633" name="Freeform 123"/>
            <p:cNvSpPr>
              <a:spLocks/>
            </p:cNvSpPr>
            <p:nvPr/>
          </p:nvSpPr>
          <p:spPr bwMode="auto">
            <a:xfrm>
              <a:off x="4360" y="2991"/>
              <a:ext cx="26" cy="37"/>
            </a:xfrm>
            <a:custGeom>
              <a:avLst/>
              <a:gdLst>
                <a:gd name="T0" fmla="*/ 53 w 53"/>
                <a:gd name="T1" fmla="*/ 0 h 74"/>
                <a:gd name="T2" fmla="*/ 49 w 53"/>
                <a:gd name="T3" fmla="*/ 11 h 74"/>
                <a:gd name="T4" fmla="*/ 43 w 53"/>
                <a:gd name="T5" fmla="*/ 24 h 74"/>
                <a:gd name="T6" fmla="*/ 40 w 53"/>
                <a:gd name="T7" fmla="*/ 32 h 74"/>
                <a:gd name="T8" fmla="*/ 38 w 53"/>
                <a:gd name="T9" fmla="*/ 40 h 74"/>
                <a:gd name="T10" fmla="*/ 34 w 53"/>
                <a:gd name="T11" fmla="*/ 47 h 74"/>
                <a:gd name="T12" fmla="*/ 32 w 53"/>
                <a:gd name="T13" fmla="*/ 55 h 74"/>
                <a:gd name="T14" fmla="*/ 26 w 53"/>
                <a:gd name="T15" fmla="*/ 64 h 74"/>
                <a:gd name="T16" fmla="*/ 26 w 53"/>
                <a:gd name="T17" fmla="*/ 74 h 74"/>
                <a:gd name="T18" fmla="*/ 13 w 53"/>
                <a:gd name="T19" fmla="*/ 66 h 74"/>
                <a:gd name="T20" fmla="*/ 5 w 53"/>
                <a:gd name="T21" fmla="*/ 59 h 74"/>
                <a:gd name="T22" fmla="*/ 0 w 53"/>
                <a:gd name="T23" fmla="*/ 49 h 74"/>
                <a:gd name="T24" fmla="*/ 0 w 53"/>
                <a:gd name="T25" fmla="*/ 42 h 74"/>
                <a:gd name="T26" fmla="*/ 2 w 53"/>
                <a:gd name="T27" fmla="*/ 34 h 74"/>
                <a:gd name="T28" fmla="*/ 5 w 53"/>
                <a:gd name="T29" fmla="*/ 26 h 74"/>
                <a:gd name="T30" fmla="*/ 9 w 53"/>
                <a:gd name="T31" fmla="*/ 19 h 74"/>
                <a:gd name="T32" fmla="*/ 17 w 53"/>
                <a:gd name="T33" fmla="*/ 15 h 74"/>
                <a:gd name="T34" fmla="*/ 26 w 53"/>
                <a:gd name="T35" fmla="*/ 9 h 74"/>
                <a:gd name="T36" fmla="*/ 34 w 53"/>
                <a:gd name="T37" fmla="*/ 5 h 74"/>
                <a:gd name="T38" fmla="*/ 43 w 53"/>
                <a:gd name="T39" fmla="*/ 2 h 74"/>
                <a:gd name="T40" fmla="*/ 53 w 53"/>
                <a:gd name="T41" fmla="*/ 0 h 74"/>
                <a:gd name="T42" fmla="*/ 53 w 53"/>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74"/>
                <a:gd name="T68" fmla="*/ 53 w 53"/>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74">
                  <a:moveTo>
                    <a:pt x="53" y="0"/>
                  </a:moveTo>
                  <a:lnTo>
                    <a:pt x="49" y="11"/>
                  </a:lnTo>
                  <a:lnTo>
                    <a:pt x="43" y="24"/>
                  </a:lnTo>
                  <a:lnTo>
                    <a:pt x="40" y="32"/>
                  </a:lnTo>
                  <a:lnTo>
                    <a:pt x="38" y="40"/>
                  </a:lnTo>
                  <a:lnTo>
                    <a:pt x="34" y="47"/>
                  </a:lnTo>
                  <a:lnTo>
                    <a:pt x="32" y="55"/>
                  </a:lnTo>
                  <a:lnTo>
                    <a:pt x="26" y="64"/>
                  </a:lnTo>
                  <a:lnTo>
                    <a:pt x="26" y="74"/>
                  </a:lnTo>
                  <a:lnTo>
                    <a:pt x="13" y="66"/>
                  </a:lnTo>
                  <a:lnTo>
                    <a:pt x="5" y="59"/>
                  </a:lnTo>
                  <a:lnTo>
                    <a:pt x="0" y="49"/>
                  </a:lnTo>
                  <a:lnTo>
                    <a:pt x="0" y="42"/>
                  </a:lnTo>
                  <a:lnTo>
                    <a:pt x="2" y="34"/>
                  </a:lnTo>
                  <a:lnTo>
                    <a:pt x="5" y="26"/>
                  </a:lnTo>
                  <a:lnTo>
                    <a:pt x="9" y="19"/>
                  </a:lnTo>
                  <a:lnTo>
                    <a:pt x="17" y="15"/>
                  </a:lnTo>
                  <a:lnTo>
                    <a:pt x="26" y="9"/>
                  </a:lnTo>
                  <a:lnTo>
                    <a:pt x="34" y="5"/>
                  </a:lnTo>
                  <a:lnTo>
                    <a:pt x="43" y="2"/>
                  </a:lnTo>
                  <a:lnTo>
                    <a:pt x="53" y="0"/>
                  </a:lnTo>
                  <a:close/>
                </a:path>
              </a:pathLst>
            </a:custGeom>
            <a:solidFill>
              <a:srgbClr val="000000"/>
            </a:solidFill>
            <a:ln w="9525">
              <a:noFill/>
              <a:round/>
              <a:headEnd/>
              <a:tailEnd/>
            </a:ln>
          </p:spPr>
          <p:txBody>
            <a:bodyPr/>
            <a:lstStyle/>
            <a:p>
              <a:endParaRPr lang="fa-IR"/>
            </a:p>
          </p:txBody>
        </p:sp>
        <p:sp>
          <p:nvSpPr>
            <p:cNvPr id="21634" name="Freeform 124"/>
            <p:cNvSpPr>
              <a:spLocks/>
            </p:cNvSpPr>
            <p:nvPr/>
          </p:nvSpPr>
          <p:spPr bwMode="auto">
            <a:xfrm>
              <a:off x="4382" y="3007"/>
              <a:ext cx="15" cy="25"/>
            </a:xfrm>
            <a:custGeom>
              <a:avLst/>
              <a:gdLst>
                <a:gd name="T0" fmla="*/ 31 w 31"/>
                <a:gd name="T1" fmla="*/ 0 h 50"/>
                <a:gd name="T2" fmla="*/ 25 w 31"/>
                <a:gd name="T3" fmla="*/ 10 h 50"/>
                <a:gd name="T4" fmla="*/ 17 w 31"/>
                <a:gd name="T5" fmla="*/ 23 h 50"/>
                <a:gd name="T6" fmla="*/ 10 w 31"/>
                <a:gd name="T7" fmla="*/ 36 h 50"/>
                <a:gd name="T8" fmla="*/ 0 w 31"/>
                <a:gd name="T9" fmla="*/ 50 h 50"/>
                <a:gd name="T10" fmla="*/ 0 w 31"/>
                <a:gd name="T11" fmla="*/ 46 h 50"/>
                <a:gd name="T12" fmla="*/ 4 w 31"/>
                <a:gd name="T13" fmla="*/ 34 h 50"/>
                <a:gd name="T14" fmla="*/ 12 w 31"/>
                <a:gd name="T15" fmla="*/ 23 h 50"/>
                <a:gd name="T16" fmla="*/ 19 w 31"/>
                <a:gd name="T17" fmla="*/ 11 h 50"/>
                <a:gd name="T18" fmla="*/ 31 w 31"/>
                <a:gd name="T19" fmla="*/ 0 h 50"/>
                <a:gd name="T20" fmla="*/ 31 w 3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0"/>
                <a:gd name="T35" fmla="*/ 31 w 31"/>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0">
                  <a:moveTo>
                    <a:pt x="31" y="0"/>
                  </a:moveTo>
                  <a:lnTo>
                    <a:pt x="25" y="10"/>
                  </a:lnTo>
                  <a:lnTo>
                    <a:pt x="17" y="23"/>
                  </a:lnTo>
                  <a:lnTo>
                    <a:pt x="10" y="36"/>
                  </a:lnTo>
                  <a:lnTo>
                    <a:pt x="0" y="50"/>
                  </a:lnTo>
                  <a:lnTo>
                    <a:pt x="0" y="46"/>
                  </a:lnTo>
                  <a:lnTo>
                    <a:pt x="4" y="34"/>
                  </a:lnTo>
                  <a:lnTo>
                    <a:pt x="12" y="23"/>
                  </a:lnTo>
                  <a:lnTo>
                    <a:pt x="19" y="11"/>
                  </a:lnTo>
                  <a:lnTo>
                    <a:pt x="31" y="0"/>
                  </a:lnTo>
                  <a:close/>
                </a:path>
              </a:pathLst>
            </a:custGeom>
            <a:solidFill>
              <a:srgbClr val="000000"/>
            </a:solidFill>
            <a:ln w="9525">
              <a:noFill/>
              <a:round/>
              <a:headEnd/>
              <a:tailEnd/>
            </a:ln>
          </p:spPr>
          <p:txBody>
            <a:bodyPr/>
            <a:lstStyle/>
            <a:p>
              <a:endParaRPr lang="fa-IR"/>
            </a:p>
          </p:txBody>
        </p:sp>
        <p:sp>
          <p:nvSpPr>
            <p:cNvPr id="21635" name="Freeform 125"/>
            <p:cNvSpPr>
              <a:spLocks/>
            </p:cNvSpPr>
            <p:nvPr/>
          </p:nvSpPr>
          <p:spPr bwMode="auto">
            <a:xfrm>
              <a:off x="4439" y="3016"/>
              <a:ext cx="18" cy="118"/>
            </a:xfrm>
            <a:custGeom>
              <a:avLst/>
              <a:gdLst>
                <a:gd name="T0" fmla="*/ 16 w 37"/>
                <a:gd name="T1" fmla="*/ 0 h 238"/>
                <a:gd name="T2" fmla="*/ 18 w 37"/>
                <a:gd name="T3" fmla="*/ 12 h 238"/>
                <a:gd name="T4" fmla="*/ 19 w 37"/>
                <a:gd name="T5" fmla="*/ 27 h 238"/>
                <a:gd name="T6" fmla="*/ 23 w 37"/>
                <a:gd name="T7" fmla="*/ 40 h 238"/>
                <a:gd name="T8" fmla="*/ 27 w 37"/>
                <a:gd name="T9" fmla="*/ 55 h 238"/>
                <a:gd name="T10" fmla="*/ 29 w 37"/>
                <a:gd name="T11" fmla="*/ 71 h 238"/>
                <a:gd name="T12" fmla="*/ 31 w 37"/>
                <a:gd name="T13" fmla="*/ 86 h 238"/>
                <a:gd name="T14" fmla="*/ 33 w 37"/>
                <a:gd name="T15" fmla="*/ 101 h 238"/>
                <a:gd name="T16" fmla="*/ 37 w 37"/>
                <a:gd name="T17" fmla="*/ 118 h 238"/>
                <a:gd name="T18" fmla="*/ 37 w 37"/>
                <a:gd name="T19" fmla="*/ 131 h 238"/>
                <a:gd name="T20" fmla="*/ 37 w 37"/>
                <a:gd name="T21" fmla="*/ 148 h 238"/>
                <a:gd name="T22" fmla="*/ 35 w 37"/>
                <a:gd name="T23" fmla="*/ 162 h 238"/>
                <a:gd name="T24" fmla="*/ 35 w 37"/>
                <a:gd name="T25" fmla="*/ 179 h 238"/>
                <a:gd name="T26" fmla="*/ 33 w 37"/>
                <a:gd name="T27" fmla="*/ 194 h 238"/>
                <a:gd name="T28" fmla="*/ 31 w 37"/>
                <a:gd name="T29" fmla="*/ 207 h 238"/>
                <a:gd name="T30" fmla="*/ 29 w 37"/>
                <a:gd name="T31" fmla="*/ 223 h 238"/>
                <a:gd name="T32" fmla="*/ 25 w 37"/>
                <a:gd name="T33" fmla="*/ 238 h 238"/>
                <a:gd name="T34" fmla="*/ 16 w 37"/>
                <a:gd name="T35" fmla="*/ 230 h 238"/>
                <a:gd name="T36" fmla="*/ 8 w 37"/>
                <a:gd name="T37" fmla="*/ 223 h 238"/>
                <a:gd name="T38" fmla="*/ 2 w 37"/>
                <a:gd name="T39" fmla="*/ 213 h 238"/>
                <a:gd name="T40" fmla="*/ 2 w 37"/>
                <a:gd name="T41" fmla="*/ 204 h 238"/>
                <a:gd name="T42" fmla="*/ 0 w 37"/>
                <a:gd name="T43" fmla="*/ 190 h 238"/>
                <a:gd name="T44" fmla="*/ 2 w 37"/>
                <a:gd name="T45" fmla="*/ 177 h 238"/>
                <a:gd name="T46" fmla="*/ 2 w 37"/>
                <a:gd name="T47" fmla="*/ 162 h 238"/>
                <a:gd name="T48" fmla="*/ 6 w 37"/>
                <a:gd name="T49" fmla="*/ 147 h 238"/>
                <a:gd name="T50" fmla="*/ 8 w 37"/>
                <a:gd name="T51" fmla="*/ 131 h 238"/>
                <a:gd name="T52" fmla="*/ 12 w 37"/>
                <a:gd name="T53" fmla="*/ 114 h 238"/>
                <a:gd name="T54" fmla="*/ 12 w 37"/>
                <a:gd name="T55" fmla="*/ 99 h 238"/>
                <a:gd name="T56" fmla="*/ 16 w 37"/>
                <a:gd name="T57" fmla="*/ 84 h 238"/>
                <a:gd name="T58" fmla="*/ 14 w 37"/>
                <a:gd name="T59" fmla="*/ 69 h 238"/>
                <a:gd name="T60" fmla="*/ 14 w 37"/>
                <a:gd name="T61" fmla="*/ 55 h 238"/>
                <a:gd name="T62" fmla="*/ 10 w 37"/>
                <a:gd name="T63" fmla="*/ 42 h 238"/>
                <a:gd name="T64" fmla="*/ 6 w 37"/>
                <a:gd name="T65" fmla="*/ 33 h 238"/>
                <a:gd name="T66" fmla="*/ 8 w 37"/>
                <a:gd name="T67" fmla="*/ 23 h 238"/>
                <a:gd name="T68" fmla="*/ 10 w 37"/>
                <a:gd name="T69" fmla="*/ 15 h 238"/>
                <a:gd name="T70" fmla="*/ 10 w 37"/>
                <a:gd name="T71" fmla="*/ 6 h 238"/>
                <a:gd name="T72" fmla="*/ 16 w 37"/>
                <a:gd name="T73" fmla="*/ 0 h 238"/>
                <a:gd name="T74" fmla="*/ 16 w 37"/>
                <a:gd name="T75" fmla="*/ 0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238"/>
                <a:gd name="T116" fmla="*/ 37 w 37"/>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238">
                  <a:moveTo>
                    <a:pt x="16" y="0"/>
                  </a:moveTo>
                  <a:lnTo>
                    <a:pt x="18" y="12"/>
                  </a:lnTo>
                  <a:lnTo>
                    <a:pt x="19" y="27"/>
                  </a:lnTo>
                  <a:lnTo>
                    <a:pt x="23" y="40"/>
                  </a:lnTo>
                  <a:lnTo>
                    <a:pt x="27" y="55"/>
                  </a:lnTo>
                  <a:lnTo>
                    <a:pt x="29" y="71"/>
                  </a:lnTo>
                  <a:lnTo>
                    <a:pt x="31" y="86"/>
                  </a:lnTo>
                  <a:lnTo>
                    <a:pt x="33" y="101"/>
                  </a:lnTo>
                  <a:lnTo>
                    <a:pt x="37" y="118"/>
                  </a:lnTo>
                  <a:lnTo>
                    <a:pt x="37" y="131"/>
                  </a:lnTo>
                  <a:lnTo>
                    <a:pt x="37" y="148"/>
                  </a:lnTo>
                  <a:lnTo>
                    <a:pt x="35" y="162"/>
                  </a:lnTo>
                  <a:lnTo>
                    <a:pt x="35" y="179"/>
                  </a:lnTo>
                  <a:lnTo>
                    <a:pt x="33" y="194"/>
                  </a:lnTo>
                  <a:lnTo>
                    <a:pt x="31" y="207"/>
                  </a:lnTo>
                  <a:lnTo>
                    <a:pt x="29" y="223"/>
                  </a:lnTo>
                  <a:lnTo>
                    <a:pt x="25" y="238"/>
                  </a:lnTo>
                  <a:lnTo>
                    <a:pt x="16" y="230"/>
                  </a:lnTo>
                  <a:lnTo>
                    <a:pt x="8" y="223"/>
                  </a:lnTo>
                  <a:lnTo>
                    <a:pt x="2" y="213"/>
                  </a:lnTo>
                  <a:lnTo>
                    <a:pt x="2" y="204"/>
                  </a:lnTo>
                  <a:lnTo>
                    <a:pt x="0" y="190"/>
                  </a:lnTo>
                  <a:lnTo>
                    <a:pt x="2" y="177"/>
                  </a:lnTo>
                  <a:lnTo>
                    <a:pt x="2" y="162"/>
                  </a:lnTo>
                  <a:lnTo>
                    <a:pt x="6" y="147"/>
                  </a:lnTo>
                  <a:lnTo>
                    <a:pt x="8" y="131"/>
                  </a:lnTo>
                  <a:lnTo>
                    <a:pt x="12" y="114"/>
                  </a:lnTo>
                  <a:lnTo>
                    <a:pt x="12" y="99"/>
                  </a:lnTo>
                  <a:lnTo>
                    <a:pt x="16" y="84"/>
                  </a:lnTo>
                  <a:lnTo>
                    <a:pt x="14" y="69"/>
                  </a:lnTo>
                  <a:lnTo>
                    <a:pt x="14" y="55"/>
                  </a:lnTo>
                  <a:lnTo>
                    <a:pt x="10" y="42"/>
                  </a:lnTo>
                  <a:lnTo>
                    <a:pt x="6" y="33"/>
                  </a:lnTo>
                  <a:lnTo>
                    <a:pt x="8" y="23"/>
                  </a:lnTo>
                  <a:lnTo>
                    <a:pt x="10" y="15"/>
                  </a:lnTo>
                  <a:lnTo>
                    <a:pt x="10" y="6"/>
                  </a:lnTo>
                  <a:lnTo>
                    <a:pt x="16" y="0"/>
                  </a:lnTo>
                  <a:close/>
                </a:path>
              </a:pathLst>
            </a:custGeom>
            <a:solidFill>
              <a:srgbClr val="000000"/>
            </a:solidFill>
            <a:ln w="9525">
              <a:noFill/>
              <a:round/>
              <a:headEnd/>
              <a:tailEnd/>
            </a:ln>
          </p:spPr>
          <p:txBody>
            <a:bodyPr/>
            <a:lstStyle/>
            <a:p>
              <a:endParaRPr lang="fa-IR"/>
            </a:p>
          </p:txBody>
        </p:sp>
        <p:sp>
          <p:nvSpPr>
            <p:cNvPr id="21636" name="Freeform 126"/>
            <p:cNvSpPr>
              <a:spLocks/>
            </p:cNvSpPr>
            <p:nvPr/>
          </p:nvSpPr>
          <p:spPr bwMode="auto">
            <a:xfrm>
              <a:off x="3676" y="3043"/>
              <a:ext cx="33" cy="122"/>
            </a:xfrm>
            <a:custGeom>
              <a:avLst/>
              <a:gdLst>
                <a:gd name="T0" fmla="*/ 49 w 64"/>
                <a:gd name="T1" fmla="*/ 0 h 244"/>
                <a:gd name="T2" fmla="*/ 53 w 64"/>
                <a:gd name="T3" fmla="*/ 16 h 244"/>
                <a:gd name="T4" fmla="*/ 57 w 64"/>
                <a:gd name="T5" fmla="*/ 33 h 244"/>
                <a:gd name="T6" fmla="*/ 59 w 64"/>
                <a:gd name="T7" fmla="*/ 50 h 244"/>
                <a:gd name="T8" fmla="*/ 62 w 64"/>
                <a:gd name="T9" fmla="*/ 67 h 244"/>
                <a:gd name="T10" fmla="*/ 62 w 64"/>
                <a:gd name="T11" fmla="*/ 82 h 244"/>
                <a:gd name="T12" fmla="*/ 64 w 64"/>
                <a:gd name="T13" fmla="*/ 99 h 244"/>
                <a:gd name="T14" fmla="*/ 64 w 64"/>
                <a:gd name="T15" fmla="*/ 114 h 244"/>
                <a:gd name="T16" fmla="*/ 64 w 64"/>
                <a:gd name="T17" fmla="*/ 130 h 244"/>
                <a:gd name="T18" fmla="*/ 60 w 64"/>
                <a:gd name="T19" fmla="*/ 145 h 244"/>
                <a:gd name="T20" fmla="*/ 59 w 64"/>
                <a:gd name="T21" fmla="*/ 160 h 244"/>
                <a:gd name="T22" fmla="*/ 53 w 64"/>
                <a:gd name="T23" fmla="*/ 175 h 244"/>
                <a:gd name="T24" fmla="*/ 49 w 64"/>
                <a:gd name="T25" fmla="*/ 189 h 244"/>
                <a:gd name="T26" fmla="*/ 39 w 64"/>
                <a:gd name="T27" fmla="*/ 202 h 244"/>
                <a:gd name="T28" fmla="*/ 32 w 64"/>
                <a:gd name="T29" fmla="*/ 217 h 244"/>
                <a:gd name="T30" fmla="*/ 22 w 64"/>
                <a:gd name="T31" fmla="*/ 230 h 244"/>
                <a:gd name="T32" fmla="*/ 13 w 64"/>
                <a:gd name="T33" fmla="*/ 244 h 244"/>
                <a:gd name="T34" fmla="*/ 1 w 64"/>
                <a:gd name="T35" fmla="*/ 230 h 244"/>
                <a:gd name="T36" fmla="*/ 0 w 64"/>
                <a:gd name="T37" fmla="*/ 219 h 244"/>
                <a:gd name="T38" fmla="*/ 3 w 64"/>
                <a:gd name="T39" fmla="*/ 206 h 244"/>
                <a:gd name="T40" fmla="*/ 13 w 64"/>
                <a:gd name="T41" fmla="*/ 192 h 244"/>
                <a:gd name="T42" fmla="*/ 19 w 64"/>
                <a:gd name="T43" fmla="*/ 181 h 244"/>
                <a:gd name="T44" fmla="*/ 24 w 64"/>
                <a:gd name="T45" fmla="*/ 171 h 244"/>
                <a:gd name="T46" fmla="*/ 30 w 64"/>
                <a:gd name="T47" fmla="*/ 162 h 244"/>
                <a:gd name="T48" fmla="*/ 36 w 64"/>
                <a:gd name="T49" fmla="*/ 152 h 244"/>
                <a:gd name="T50" fmla="*/ 38 w 64"/>
                <a:gd name="T51" fmla="*/ 139 h 244"/>
                <a:gd name="T52" fmla="*/ 39 w 64"/>
                <a:gd name="T53" fmla="*/ 128 h 244"/>
                <a:gd name="T54" fmla="*/ 36 w 64"/>
                <a:gd name="T55" fmla="*/ 114 h 244"/>
                <a:gd name="T56" fmla="*/ 32 w 64"/>
                <a:gd name="T57" fmla="*/ 101 h 244"/>
                <a:gd name="T58" fmla="*/ 34 w 64"/>
                <a:gd name="T59" fmla="*/ 93 h 244"/>
                <a:gd name="T60" fmla="*/ 36 w 64"/>
                <a:gd name="T61" fmla="*/ 86 h 244"/>
                <a:gd name="T62" fmla="*/ 36 w 64"/>
                <a:gd name="T63" fmla="*/ 80 h 244"/>
                <a:gd name="T64" fmla="*/ 36 w 64"/>
                <a:gd name="T65" fmla="*/ 73 h 244"/>
                <a:gd name="T66" fmla="*/ 36 w 64"/>
                <a:gd name="T67" fmla="*/ 65 h 244"/>
                <a:gd name="T68" fmla="*/ 36 w 64"/>
                <a:gd name="T69" fmla="*/ 57 h 244"/>
                <a:gd name="T70" fmla="*/ 36 w 64"/>
                <a:gd name="T71" fmla="*/ 50 h 244"/>
                <a:gd name="T72" fmla="*/ 36 w 64"/>
                <a:gd name="T73" fmla="*/ 42 h 244"/>
                <a:gd name="T74" fmla="*/ 36 w 64"/>
                <a:gd name="T75" fmla="*/ 31 h 244"/>
                <a:gd name="T76" fmla="*/ 38 w 64"/>
                <a:gd name="T77" fmla="*/ 19 h 244"/>
                <a:gd name="T78" fmla="*/ 41 w 64"/>
                <a:gd name="T79" fmla="*/ 10 h 244"/>
                <a:gd name="T80" fmla="*/ 49 w 64"/>
                <a:gd name="T81" fmla="*/ 0 h 244"/>
                <a:gd name="T82" fmla="*/ 49 w 64"/>
                <a:gd name="T83" fmla="*/ 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244"/>
                <a:gd name="T128" fmla="*/ 64 w 64"/>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244">
                  <a:moveTo>
                    <a:pt x="49" y="0"/>
                  </a:moveTo>
                  <a:lnTo>
                    <a:pt x="53" y="16"/>
                  </a:lnTo>
                  <a:lnTo>
                    <a:pt x="57" y="33"/>
                  </a:lnTo>
                  <a:lnTo>
                    <a:pt x="59" y="50"/>
                  </a:lnTo>
                  <a:lnTo>
                    <a:pt x="62" y="67"/>
                  </a:lnTo>
                  <a:lnTo>
                    <a:pt x="62" y="82"/>
                  </a:lnTo>
                  <a:lnTo>
                    <a:pt x="64" y="99"/>
                  </a:lnTo>
                  <a:lnTo>
                    <a:pt x="64" y="114"/>
                  </a:lnTo>
                  <a:lnTo>
                    <a:pt x="64" y="130"/>
                  </a:lnTo>
                  <a:lnTo>
                    <a:pt x="60" y="145"/>
                  </a:lnTo>
                  <a:lnTo>
                    <a:pt x="59" y="160"/>
                  </a:lnTo>
                  <a:lnTo>
                    <a:pt x="53" y="175"/>
                  </a:lnTo>
                  <a:lnTo>
                    <a:pt x="49" y="189"/>
                  </a:lnTo>
                  <a:lnTo>
                    <a:pt x="39" y="202"/>
                  </a:lnTo>
                  <a:lnTo>
                    <a:pt x="32" y="217"/>
                  </a:lnTo>
                  <a:lnTo>
                    <a:pt x="22" y="230"/>
                  </a:lnTo>
                  <a:lnTo>
                    <a:pt x="13" y="244"/>
                  </a:lnTo>
                  <a:lnTo>
                    <a:pt x="1" y="230"/>
                  </a:lnTo>
                  <a:lnTo>
                    <a:pt x="0" y="219"/>
                  </a:lnTo>
                  <a:lnTo>
                    <a:pt x="3" y="206"/>
                  </a:lnTo>
                  <a:lnTo>
                    <a:pt x="13" y="192"/>
                  </a:lnTo>
                  <a:lnTo>
                    <a:pt x="19" y="181"/>
                  </a:lnTo>
                  <a:lnTo>
                    <a:pt x="24" y="171"/>
                  </a:lnTo>
                  <a:lnTo>
                    <a:pt x="30" y="162"/>
                  </a:lnTo>
                  <a:lnTo>
                    <a:pt x="36" y="152"/>
                  </a:lnTo>
                  <a:lnTo>
                    <a:pt x="38" y="139"/>
                  </a:lnTo>
                  <a:lnTo>
                    <a:pt x="39" y="128"/>
                  </a:lnTo>
                  <a:lnTo>
                    <a:pt x="36" y="114"/>
                  </a:lnTo>
                  <a:lnTo>
                    <a:pt x="32" y="101"/>
                  </a:lnTo>
                  <a:lnTo>
                    <a:pt x="34" y="93"/>
                  </a:lnTo>
                  <a:lnTo>
                    <a:pt x="36" y="86"/>
                  </a:lnTo>
                  <a:lnTo>
                    <a:pt x="36" y="80"/>
                  </a:lnTo>
                  <a:lnTo>
                    <a:pt x="36" y="73"/>
                  </a:lnTo>
                  <a:lnTo>
                    <a:pt x="36" y="65"/>
                  </a:lnTo>
                  <a:lnTo>
                    <a:pt x="36" y="57"/>
                  </a:lnTo>
                  <a:lnTo>
                    <a:pt x="36" y="50"/>
                  </a:lnTo>
                  <a:lnTo>
                    <a:pt x="36" y="42"/>
                  </a:lnTo>
                  <a:lnTo>
                    <a:pt x="36" y="31"/>
                  </a:lnTo>
                  <a:lnTo>
                    <a:pt x="38" y="19"/>
                  </a:lnTo>
                  <a:lnTo>
                    <a:pt x="41" y="10"/>
                  </a:lnTo>
                  <a:lnTo>
                    <a:pt x="49" y="0"/>
                  </a:lnTo>
                  <a:close/>
                </a:path>
              </a:pathLst>
            </a:custGeom>
            <a:solidFill>
              <a:srgbClr val="000000"/>
            </a:solidFill>
            <a:ln w="9525">
              <a:noFill/>
              <a:round/>
              <a:headEnd/>
              <a:tailEnd/>
            </a:ln>
          </p:spPr>
          <p:txBody>
            <a:bodyPr/>
            <a:lstStyle/>
            <a:p>
              <a:endParaRPr lang="fa-IR"/>
            </a:p>
          </p:txBody>
        </p:sp>
        <p:sp>
          <p:nvSpPr>
            <p:cNvPr id="21637" name="Freeform 127"/>
            <p:cNvSpPr>
              <a:spLocks/>
            </p:cNvSpPr>
            <p:nvPr/>
          </p:nvSpPr>
          <p:spPr bwMode="auto">
            <a:xfrm>
              <a:off x="3810" y="3043"/>
              <a:ext cx="6" cy="12"/>
            </a:xfrm>
            <a:custGeom>
              <a:avLst/>
              <a:gdLst>
                <a:gd name="T0" fmla="*/ 2 w 11"/>
                <a:gd name="T1" fmla="*/ 0 h 23"/>
                <a:gd name="T2" fmla="*/ 9 w 11"/>
                <a:gd name="T3" fmla="*/ 0 h 23"/>
                <a:gd name="T4" fmla="*/ 11 w 11"/>
                <a:gd name="T5" fmla="*/ 10 h 23"/>
                <a:gd name="T6" fmla="*/ 11 w 11"/>
                <a:gd name="T7" fmla="*/ 16 h 23"/>
                <a:gd name="T8" fmla="*/ 11 w 11"/>
                <a:gd name="T9" fmla="*/ 19 h 23"/>
                <a:gd name="T10" fmla="*/ 3 w 11"/>
                <a:gd name="T11" fmla="*/ 23 h 23"/>
                <a:gd name="T12" fmla="*/ 0 w 11"/>
                <a:gd name="T13" fmla="*/ 16 h 23"/>
                <a:gd name="T14" fmla="*/ 0 w 11"/>
                <a:gd name="T15" fmla="*/ 6 h 23"/>
                <a:gd name="T16" fmla="*/ 2 w 11"/>
                <a:gd name="T17" fmla="*/ 0 h 23"/>
                <a:gd name="T18" fmla="*/ 2 w 1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3"/>
                <a:gd name="T32" fmla="*/ 11 w 1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3">
                  <a:moveTo>
                    <a:pt x="2" y="0"/>
                  </a:moveTo>
                  <a:lnTo>
                    <a:pt x="9" y="0"/>
                  </a:lnTo>
                  <a:lnTo>
                    <a:pt x="11" y="10"/>
                  </a:lnTo>
                  <a:lnTo>
                    <a:pt x="11" y="16"/>
                  </a:lnTo>
                  <a:lnTo>
                    <a:pt x="11" y="19"/>
                  </a:lnTo>
                  <a:lnTo>
                    <a:pt x="3" y="23"/>
                  </a:lnTo>
                  <a:lnTo>
                    <a:pt x="0" y="16"/>
                  </a:lnTo>
                  <a:lnTo>
                    <a:pt x="0" y="6"/>
                  </a:lnTo>
                  <a:lnTo>
                    <a:pt x="2" y="0"/>
                  </a:lnTo>
                  <a:close/>
                </a:path>
              </a:pathLst>
            </a:custGeom>
            <a:solidFill>
              <a:srgbClr val="000000"/>
            </a:solidFill>
            <a:ln w="9525">
              <a:noFill/>
              <a:round/>
              <a:headEnd/>
              <a:tailEnd/>
            </a:ln>
          </p:spPr>
          <p:txBody>
            <a:bodyPr/>
            <a:lstStyle/>
            <a:p>
              <a:endParaRPr lang="fa-IR"/>
            </a:p>
          </p:txBody>
        </p:sp>
        <p:sp>
          <p:nvSpPr>
            <p:cNvPr id="21638" name="Freeform 128"/>
            <p:cNvSpPr>
              <a:spLocks/>
            </p:cNvSpPr>
            <p:nvPr/>
          </p:nvSpPr>
          <p:spPr bwMode="auto">
            <a:xfrm>
              <a:off x="4380" y="3043"/>
              <a:ext cx="25" cy="78"/>
            </a:xfrm>
            <a:custGeom>
              <a:avLst/>
              <a:gdLst>
                <a:gd name="T0" fmla="*/ 41 w 51"/>
                <a:gd name="T1" fmla="*/ 0 h 156"/>
                <a:gd name="T2" fmla="*/ 45 w 51"/>
                <a:gd name="T3" fmla="*/ 0 h 156"/>
                <a:gd name="T4" fmla="*/ 51 w 51"/>
                <a:gd name="T5" fmla="*/ 0 h 156"/>
                <a:gd name="T6" fmla="*/ 47 w 51"/>
                <a:gd name="T7" fmla="*/ 10 h 156"/>
                <a:gd name="T8" fmla="*/ 45 w 51"/>
                <a:gd name="T9" fmla="*/ 19 h 156"/>
                <a:gd name="T10" fmla="*/ 41 w 51"/>
                <a:gd name="T11" fmla="*/ 29 h 156"/>
                <a:gd name="T12" fmla="*/ 39 w 51"/>
                <a:gd name="T13" fmla="*/ 40 h 156"/>
                <a:gd name="T14" fmla="*/ 38 w 51"/>
                <a:gd name="T15" fmla="*/ 50 h 156"/>
                <a:gd name="T16" fmla="*/ 36 w 51"/>
                <a:gd name="T17" fmla="*/ 59 h 156"/>
                <a:gd name="T18" fmla="*/ 34 w 51"/>
                <a:gd name="T19" fmla="*/ 67 h 156"/>
                <a:gd name="T20" fmla="*/ 32 w 51"/>
                <a:gd name="T21" fmla="*/ 78 h 156"/>
                <a:gd name="T22" fmla="*/ 30 w 51"/>
                <a:gd name="T23" fmla="*/ 86 h 156"/>
                <a:gd name="T24" fmla="*/ 26 w 51"/>
                <a:gd name="T25" fmla="*/ 97 h 156"/>
                <a:gd name="T26" fmla="*/ 24 w 51"/>
                <a:gd name="T27" fmla="*/ 105 h 156"/>
                <a:gd name="T28" fmla="*/ 22 w 51"/>
                <a:gd name="T29" fmla="*/ 116 h 156"/>
                <a:gd name="T30" fmla="*/ 20 w 51"/>
                <a:gd name="T31" fmla="*/ 126 h 156"/>
                <a:gd name="T32" fmla="*/ 19 w 51"/>
                <a:gd name="T33" fmla="*/ 135 h 156"/>
                <a:gd name="T34" fmla="*/ 17 w 51"/>
                <a:gd name="T35" fmla="*/ 145 h 156"/>
                <a:gd name="T36" fmla="*/ 15 w 51"/>
                <a:gd name="T37" fmla="*/ 156 h 156"/>
                <a:gd name="T38" fmla="*/ 11 w 51"/>
                <a:gd name="T39" fmla="*/ 147 h 156"/>
                <a:gd name="T40" fmla="*/ 7 w 51"/>
                <a:gd name="T41" fmla="*/ 137 h 156"/>
                <a:gd name="T42" fmla="*/ 5 w 51"/>
                <a:gd name="T43" fmla="*/ 128 h 156"/>
                <a:gd name="T44" fmla="*/ 3 w 51"/>
                <a:gd name="T45" fmla="*/ 118 h 156"/>
                <a:gd name="T46" fmla="*/ 1 w 51"/>
                <a:gd name="T47" fmla="*/ 107 h 156"/>
                <a:gd name="T48" fmla="*/ 0 w 51"/>
                <a:gd name="T49" fmla="*/ 97 h 156"/>
                <a:gd name="T50" fmla="*/ 0 w 51"/>
                <a:gd name="T51" fmla="*/ 86 h 156"/>
                <a:gd name="T52" fmla="*/ 0 w 51"/>
                <a:gd name="T53" fmla="*/ 76 h 156"/>
                <a:gd name="T54" fmla="*/ 0 w 51"/>
                <a:gd name="T55" fmla="*/ 63 h 156"/>
                <a:gd name="T56" fmla="*/ 1 w 51"/>
                <a:gd name="T57" fmla="*/ 54 h 156"/>
                <a:gd name="T58" fmla="*/ 3 w 51"/>
                <a:gd name="T59" fmla="*/ 42 h 156"/>
                <a:gd name="T60" fmla="*/ 7 w 51"/>
                <a:gd name="T61" fmla="*/ 33 h 156"/>
                <a:gd name="T62" fmla="*/ 13 w 51"/>
                <a:gd name="T63" fmla="*/ 23 h 156"/>
                <a:gd name="T64" fmla="*/ 20 w 51"/>
                <a:gd name="T65" fmla="*/ 14 h 156"/>
                <a:gd name="T66" fmla="*/ 30 w 51"/>
                <a:gd name="T67" fmla="*/ 6 h 156"/>
                <a:gd name="T68" fmla="*/ 41 w 51"/>
                <a:gd name="T69" fmla="*/ 0 h 156"/>
                <a:gd name="T70" fmla="*/ 41 w 51"/>
                <a:gd name="T71" fmla="*/ 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156"/>
                <a:gd name="T110" fmla="*/ 51 w 51"/>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156">
                  <a:moveTo>
                    <a:pt x="41" y="0"/>
                  </a:moveTo>
                  <a:lnTo>
                    <a:pt x="45" y="0"/>
                  </a:lnTo>
                  <a:lnTo>
                    <a:pt x="51" y="0"/>
                  </a:lnTo>
                  <a:lnTo>
                    <a:pt x="47" y="10"/>
                  </a:lnTo>
                  <a:lnTo>
                    <a:pt x="45" y="19"/>
                  </a:lnTo>
                  <a:lnTo>
                    <a:pt x="41" y="29"/>
                  </a:lnTo>
                  <a:lnTo>
                    <a:pt x="39" y="40"/>
                  </a:lnTo>
                  <a:lnTo>
                    <a:pt x="38" y="50"/>
                  </a:lnTo>
                  <a:lnTo>
                    <a:pt x="36" y="59"/>
                  </a:lnTo>
                  <a:lnTo>
                    <a:pt x="34" y="67"/>
                  </a:lnTo>
                  <a:lnTo>
                    <a:pt x="32" y="78"/>
                  </a:lnTo>
                  <a:lnTo>
                    <a:pt x="30" y="86"/>
                  </a:lnTo>
                  <a:lnTo>
                    <a:pt x="26" y="97"/>
                  </a:lnTo>
                  <a:lnTo>
                    <a:pt x="24" y="105"/>
                  </a:lnTo>
                  <a:lnTo>
                    <a:pt x="22" y="116"/>
                  </a:lnTo>
                  <a:lnTo>
                    <a:pt x="20" y="126"/>
                  </a:lnTo>
                  <a:lnTo>
                    <a:pt x="19" y="135"/>
                  </a:lnTo>
                  <a:lnTo>
                    <a:pt x="17" y="145"/>
                  </a:lnTo>
                  <a:lnTo>
                    <a:pt x="15" y="156"/>
                  </a:lnTo>
                  <a:lnTo>
                    <a:pt x="11" y="147"/>
                  </a:lnTo>
                  <a:lnTo>
                    <a:pt x="7" y="137"/>
                  </a:lnTo>
                  <a:lnTo>
                    <a:pt x="5" y="128"/>
                  </a:lnTo>
                  <a:lnTo>
                    <a:pt x="3" y="118"/>
                  </a:lnTo>
                  <a:lnTo>
                    <a:pt x="1" y="107"/>
                  </a:lnTo>
                  <a:lnTo>
                    <a:pt x="0" y="97"/>
                  </a:lnTo>
                  <a:lnTo>
                    <a:pt x="0" y="86"/>
                  </a:lnTo>
                  <a:lnTo>
                    <a:pt x="0" y="76"/>
                  </a:lnTo>
                  <a:lnTo>
                    <a:pt x="0" y="63"/>
                  </a:lnTo>
                  <a:lnTo>
                    <a:pt x="1" y="54"/>
                  </a:lnTo>
                  <a:lnTo>
                    <a:pt x="3" y="42"/>
                  </a:lnTo>
                  <a:lnTo>
                    <a:pt x="7" y="33"/>
                  </a:lnTo>
                  <a:lnTo>
                    <a:pt x="13" y="23"/>
                  </a:lnTo>
                  <a:lnTo>
                    <a:pt x="20" y="14"/>
                  </a:lnTo>
                  <a:lnTo>
                    <a:pt x="30" y="6"/>
                  </a:lnTo>
                  <a:lnTo>
                    <a:pt x="41" y="0"/>
                  </a:lnTo>
                  <a:close/>
                </a:path>
              </a:pathLst>
            </a:custGeom>
            <a:solidFill>
              <a:srgbClr val="000000"/>
            </a:solidFill>
            <a:ln w="9525">
              <a:noFill/>
              <a:round/>
              <a:headEnd/>
              <a:tailEnd/>
            </a:ln>
          </p:spPr>
          <p:txBody>
            <a:bodyPr/>
            <a:lstStyle/>
            <a:p>
              <a:endParaRPr lang="fa-IR"/>
            </a:p>
          </p:txBody>
        </p:sp>
        <p:sp>
          <p:nvSpPr>
            <p:cNvPr id="21639" name="Freeform 129"/>
            <p:cNvSpPr>
              <a:spLocks/>
            </p:cNvSpPr>
            <p:nvPr/>
          </p:nvSpPr>
          <p:spPr bwMode="auto">
            <a:xfrm>
              <a:off x="4772" y="3056"/>
              <a:ext cx="172" cy="242"/>
            </a:xfrm>
            <a:custGeom>
              <a:avLst/>
              <a:gdLst>
                <a:gd name="T0" fmla="*/ 277 w 342"/>
                <a:gd name="T1" fmla="*/ 0 h 485"/>
                <a:gd name="T2" fmla="*/ 310 w 342"/>
                <a:gd name="T3" fmla="*/ 8 h 485"/>
                <a:gd name="T4" fmla="*/ 327 w 342"/>
                <a:gd name="T5" fmla="*/ 29 h 485"/>
                <a:gd name="T6" fmla="*/ 334 w 342"/>
                <a:gd name="T7" fmla="*/ 63 h 485"/>
                <a:gd name="T8" fmla="*/ 334 w 342"/>
                <a:gd name="T9" fmla="*/ 103 h 485"/>
                <a:gd name="T10" fmla="*/ 329 w 342"/>
                <a:gd name="T11" fmla="*/ 145 h 485"/>
                <a:gd name="T12" fmla="*/ 329 w 342"/>
                <a:gd name="T13" fmla="*/ 186 h 485"/>
                <a:gd name="T14" fmla="*/ 334 w 342"/>
                <a:gd name="T15" fmla="*/ 222 h 485"/>
                <a:gd name="T16" fmla="*/ 342 w 342"/>
                <a:gd name="T17" fmla="*/ 253 h 485"/>
                <a:gd name="T18" fmla="*/ 338 w 342"/>
                <a:gd name="T19" fmla="*/ 274 h 485"/>
                <a:gd name="T20" fmla="*/ 336 w 342"/>
                <a:gd name="T21" fmla="*/ 289 h 485"/>
                <a:gd name="T22" fmla="*/ 329 w 342"/>
                <a:gd name="T23" fmla="*/ 297 h 485"/>
                <a:gd name="T24" fmla="*/ 312 w 342"/>
                <a:gd name="T25" fmla="*/ 295 h 485"/>
                <a:gd name="T26" fmla="*/ 296 w 342"/>
                <a:gd name="T27" fmla="*/ 295 h 485"/>
                <a:gd name="T28" fmla="*/ 293 w 342"/>
                <a:gd name="T29" fmla="*/ 306 h 485"/>
                <a:gd name="T30" fmla="*/ 281 w 342"/>
                <a:gd name="T31" fmla="*/ 314 h 485"/>
                <a:gd name="T32" fmla="*/ 262 w 342"/>
                <a:gd name="T33" fmla="*/ 304 h 485"/>
                <a:gd name="T34" fmla="*/ 249 w 342"/>
                <a:gd name="T35" fmla="*/ 289 h 485"/>
                <a:gd name="T36" fmla="*/ 243 w 342"/>
                <a:gd name="T37" fmla="*/ 266 h 485"/>
                <a:gd name="T38" fmla="*/ 239 w 342"/>
                <a:gd name="T39" fmla="*/ 240 h 485"/>
                <a:gd name="T40" fmla="*/ 239 w 342"/>
                <a:gd name="T41" fmla="*/ 213 h 485"/>
                <a:gd name="T42" fmla="*/ 237 w 342"/>
                <a:gd name="T43" fmla="*/ 188 h 485"/>
                <a:gd name="T44" fmla="*/ 236 w 342"/>
                <a:gd name="T45" fmla="*/ 164 h 485"/>
                <a:gd name="T46" fmla="*/ 218 w 342"/>
                <a:gd name="T47" fmla="*/ 162 h 485"/>
                <a:gd name="T48" fmla="*/ 186 w 342"/>
                <a:gd name="T49" fmla="*/ 183 h 485"/>
                <a:gd name="T50" fmla="*/ 156 w 342"/>
                <a:gd name="T51" fmla="*/ 209 h 485"/>
                <a:gd name="T52" fmla="*/ 131 w 342"/>
                <a:gd name="T53" fmla="*/ 240 h 485"/>
                <a:gd name="T54" fmla="*/ 110 w 342"/>
                <a:gd name="T55" fmla="*/ 272 h 485"/>
                <a:gd name="T56" fmla="*/ 97 w 342"/>
                <a:gd name="T57" fmla="*/ 306 h 485"/>
                <a:gd name="T58" fmla="*/ 91 w 342"/>
                <a:gd name="T59" fmla="*/ 340 h 485"/>
                <a:gd name="T60" fmla="*/ 95 w 342"/>
                <a:gd name="T61" fmla="*/ 376 h 485"/>
                <a:gd name="T62" fmla="*/ 104 w 342"/>
                <a:gd name="T63" fmla="*/ 407 h 485"/>
                <a:gd name="T64" fmla="*/ 104 w 342"/>
                <a:gd name="T65" fmla="*/ 432 h 485"/>
                <a:gd name="T66" fmla="*/ 102 w 342"/>
                <a:gd name="T67" fmla="*/ 451 h 485"/>
                <a:gd name="T68" fmla="*/ 95 w 342"/>
                <a:gd name="T69" fmla="*/ 466 h 485"/>
                <a:gd name="T70" fmla="*/ 80 w 342"/>
                <a:gd name="T71" fmla="*/ 481 h 485"/>
                <a:gd name="T72" fmla="*/ 57 w 342"/>
                <a:gd name="T73" fmla="*/ 485 h 485"/>
                <a:gd name="T74" fmla="*/ 36 w 342"/>
                <a:gd name="T75" fmla="*/ 475 h 485"/>
                <a:gd name="T76" fmla="*/ 19 w 342"/>
                <a:gd name="T77" fmla="*/ 458 h 485"/>
                <a:gd name="T78" fmla="*/ 13 w 342"/>
                <a:gd name="T79" fmla="*/ 441 h 485"/>
                <a:gd name="T80" fmla="*/ 9 w 342"/>
                <a:gd name="T81" fmla="*/ 426 h 485"/>
                <a:gd name="T82" fmla="*/ 9 w 342"/>
                <a:gd name="T83" fmla="*/ 409 h 485"/>
                <a:gd name="T84" fmla="*/ 11 w 342"/>
                <a:gd name="T85" fmla="*/ 392 h 485"/>
                <a:gd name="T86" fmla="*/ 13 w 342"/>
                <a:gd name="T87" fmla="*/ 371 h 485"/>
                <a:gd name="T88" fmla="*/ 9 w 342"/>
                <a:gd name="T89" fmla="*/ 346 h 485"/>
                <a:gd name="T90" fmla="*/ 4 w 342"/>
                <a:gd name="T91" fmla="*/ 316 h 485"/>
                <a:gd name="T92" fmla="*/ 0 w 342"/>
                <a:gd name="T93" fmla="*/ 289 h 485"/>
                <a:gd name="T94" fmla="*/ 0 w 342"/>
                <a:gd name="T95" fmla="*/ 262 h 485"/>
                <a:gd name="T96" fmla="*/ 4 w 342"/>
                <a:gd name="T97" fmla="*/ 238 h 485"/>
                <a:gd name="T98" fmla="*/ 15 w 342"/>
                <a:gd name="T99" fmla="*/ 222 h 485"/>
                <a:gd name="T100" fmla="*/ 36 w 342"/>
                <a:gd name="T101" fmla="*/ 213 h 485"/>
                <a:gd name="T102" fmla="*/ 63 w 342"/>
                <a:gd name="T103" fmla="*/ 198 h 485"/>
                <a:gd name="T104" fmla="*/ 89 w 342"/>
                <a:gd name="T105" fmla="*/ 169 h 485"/>
                <a:gd name="T106" fmla="*/ 118 w 342"/>
                <a:gd name="T107" fmla="*/ 141 h 485"/>
                <a:gd name="T108" fmla="*/ 146 w 342"/>
                <a:gd name="T109" fmla="*/ 114 h 485"/>
                <a:gd name="T110" fmla="*/ 173 w 342"/>
                <a:gd name="T111" fmla="*/ 89 h 485"/>
                <a:gd name="T112" fmla="*/ 199 w 342"/>
                <a:gd name="T113" fmla="*/ 63 h 485"/>
                <a:gd name="T114" fmla="*/ 222 w 342"/>
                <a:gd name="T115" fmla="*/ 38 h 485"/>
                <a:gd name="T116" fmla="*/ 245 w 342"/>
                <a:gd name="T117" fmla="*/ 15 h 485"/>
                <a:gd name="T118" fmla="*/ 255 w 342"/>
                <a:gd name="T119" fmla="*/ 4 h 4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2"/>
                <a:gd name="T181" fmla="*/ 0 h 485"/>
                <a:gd name="T182" fmla="*/ 342 w 342"/>
                <a:gd name="T183" fmla="*/ 485 h 4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2" h="485">
                  <a:moveTo>
                    <a:pt x="255" y="4"/>
                  </a:moveTo>
                  <a:lnTo>
                    <a:pt x="277" y="0"/>
                  </a:lnTo>
                  <a:lnTo>
                    <a:pt x="296" y="2"/>
                  </a:lnTo>
                  <a:lnTo>
                    <a:pt x="310" y="8"/>
                  </a:lnTo>
                  <a:lnTo>
                    <a:pt x="321" y="17"/>
                  </a:lnTo>
                  <a:lnTo>
                    <a:pt x="327" y="29"/>
                  </a:lnTo>
                  <a:lnTo>
                    <a:pt x="333" y="46"/>
                  </a:lnTo>
                  <a:lnTo>
                    <a:pt x="334" y="63"/>
                  </a:lnTo>
                  <a:lnTo>
                    <a:pt x="336" y="82"/>
                  </a:lnTo>
                  <a:lnTo>
                    <a:pt x="334" y="103"/>
                  </a:lnTo>
                  <a:lnTo>
                    <a:pt x="333" y="124"/>
                  </a:lnTo>
                  <a:lnTo>
                    <a:pt x="329" y="145"/>
                  </a:lnTo>
                  <a:lnTo>
                    <a:pt x="329" y="167"/>
                  </a:lnTo>
                  <a:lnTo>
                    <a:pt x="329" y="186"/>
                  </a:lnTo>
                  <a:lnTo>
                    <a:pt x="331" y="205"/>
                  </a:lnTo>
                  <a:lnTo>
                    <a:pt x="334" y="222"/>
                  </a:lnTo>
                  <a:lnTo>
                    <a:pt x="340" y="240"/>
                  </a:lnTo>
                  <a:lnTo>
                    <a:pt x="342" y="253"/>
                  </a:lnTo>
                  <a:lnTo>
                    <a:pt x="340" y="266"/>
                  </a:lnTo>
                  <a:lnTo>
                    <a:pt x="338" y="274"/>
                  </a:lnTo>
                  <a:lnTo>
                    <a:pt x="338" y="281"/>
                  </a:lnTo>
                  <a:lnTo>
                    <a:pt x="336" y="289"/>
                  </a:lnTo>
                  <a:lnTo>
                    <a:pt x="336" y="299"/>
                  </a:lnTo>
                  <a:lnTo>
                    <a:pt x="329" y="297"/>
                  </a:lnTo>
                  <a:lnTo>
                    <a:pt x="321" y="297"/>
                  </a:lnTo>
                  <a:lnTo>
                    <a:pt x="312" y="295"/>
                  </a:lnTo>
                  <a:lnTo>
                    <a:pt x="304" y="295"/>
                  </a:lnTo>
                  <a:lnTo>
                    <a:pt x="296" y="295"/>
                  </a:lnTo>
                  <a:lnTo>
                    <a:pt x="293" y="300"/>
                  </a:lnTo>
                  <a:lnTo>
                    <a:pt x="293" y="306"/>
                  </a:lnTo>
                  <a:lnTo>
                    <a:pt x="294" y="316"/>
                  </a:lnTo>
                  <a:lnTo>
                    <a:pt x="281" y="314"/>
                  </a:lnTo>
                  <a:lnTo>
                    <a:pt x="272" y="312"/>
                  </a:lnTo>
                  <a:lnTo>
                    <a:pt x="262" y="304"/>
                  </a:lnTo>
                  <a:lnTo>
                    <a:pt x="256" y="299"/>
                  </a:lnTo>
                  <a:lnTo>
                    <a:pt x="249" y="289"/>
                  </a:lnTo>
                  <a:lnTo>
                    <a:pt x="247" y="278"/>
                  </a:lnTo>
                  <a:lnTo>
                    <a:pt x="243" y="266"/>
                  </a:lnTo>
                  <a:lnTo>
                    <a:pt x="243" y="255"/>
                  </a:lnTo>
                  <a:lnTo>
                    <a:pt x="239" y="240"/>
                  </a:lnTo>
                  <a:lnTo>
                    <a:pt x="239" y="228"/>
                  </a:lnTo>
                  <a:lnTo>
                    <a:pt x="239" y="213"/>
                  </a:lnTo>
                  <a:lnTo>
                    <a:pt x="239" y="202"/>
                  </a:lnTo>
                  <a:lnTo>
                    <a:pt x="237" y="188"/>
                  </a:lnTo>
                  <a:lnTo>
                    <a:pt x="237" y="175"/>
                  </a:lnTo>
                  <a:lnTo>
                    <a:pt x="236" y="164"/>
                  </a:lnTo>
                  <a:lnTo>
                    <a:pt x="236" y="154"/>
                  </a:lnTo>
                  <a:lnTo>
                    <a:pt x="218" y="162"/>
                  </a:lnTo>
                  <a:lnTo>
                    <a:pt x="203" y="173"/>
                  </a:lnTo>
                  <a:lnTo>
                    <a:pt x="186" y="183"/>
                  </a:lnTo>
                  <a:lnTo>
                    <a:pt x="173" y="196"/>
                  </a:lnTo>
                  <a:lnTo>
                    <a:pt x="156" y="209"/>
                  </a:lnTo>
                  <a:lnTo>
                    <a:pt x="144" y="224"/>
                  </a:lnTo>
                  <a:lnTo>
                    <a:pt x="131" y="240"/>
                  </a:lnTo>
                  <a:lnTo>
                    <a:pt x="121" y="257"/>
                  </a:lnTo>
                  <a:lnTo>
                    <a:pt x="110" y="272"/>
                  </a:lnTo>
                  <a:lnTo>
                    <a:pt x="102" y="289"/>
                  </a:lnTo>
                  <a:lnTo>
                    <a:pt x="97" y="306"/>
                  </a:lnTo>
                  <a:lnTo>
                    <a:pt x="93" y="323"/>
                  </a:lnTo>
                  <a:lnTo>
                    <a:pt x="91" y="340"/>
                  </a:lnTo>
                  <a:lnTo>
                    <a:pt x="93" y="359"/>
                  </a:lnTo>
                  <a:lnTo>
                    <a:pt x="95" y="376"/>
                  </a:lnTo>
                  <a:lnTo>
                    <a:pt x="102" y="395"/>
                  </a:lnTo>
                  <a:lnTo>
                    <a:pt x="104" y="407"/>
                  </a:lnTo>
                  <a:lnTo>
                    <a:pt x="106" y="420"/>
                  </a:lnTo>
                  <a:lnTo>
                    <a:pt x="104" y="432"/>
                  </a:lnTo>
                  <a:lnTo>
                    <a:pt x="104" y="441"/>
                  </a:lnTo>
                  <a:lnTo>
                    <a:pt x="102" y="451"/>
                  </a:lnTo>
                  <a:lnTo>
                    <a:pt x="99" y="458"/>
                  </a:lnTo>
                  <a:lnTo>
                    <a:pt x="95" y="466"/>
                  </a:lnTo>
                  <a:lnTo>
                    <a:pt x="91" y="473"/>
                  </a:lnTo>
                  <a:lnTo>
                    <a:pt x="80" y="481"/>
                  </a:lnTo>
                  <a:lnTo>
                    <a:pt x="68" y="485"/>
                  </a:lnTo>
                  <a:lnTo>
                    <a:pt x="57" y="485"/>
                  </a:lnTo>
                  <a:lnTo>
                    <a:pt x="44" y="481"/>
                  </a:lnTo>
                  <a:lnTo>
                    <a:pt x="36" y="475"/>
                  </a:lnTo>
                  <a:lnTo>
                    <a:pt x="26" y="468"/>
                  </a:lnTo>
                  <a:lnTo>
                    <a:pt x="19" y="458"/>
                  </a:lnTo>
                  <a:lnTo>
                    <a:pt x="15" y="447"/>
                  </a:lnTo>
                  <a:lnTo>
                    <a:pt x="13" y="441"/>
                  </a:lnTo>
                  <a:lnTo>
                    <a:pt x="11" y="434"/>
                  </a:lnTo>
                  <a:lnTo>
                    <a:pt x="9" y="426"/>
                  </a:lnTo>
                  <a:lnTo>
                    <a:pt x="9" y="418"/>
                  </a:lnTo>
                  <a:lnTo>
                    <a:pt x="9" y="409"/>
                  </a:lnTo>
                  <a:lnTo>
                    <a:pt x="9" y="401"/>
                  </a:lnTo>
                  <a:lnTo>
                    <a:pt x="11" y="392"/>
                  </a:lnTo>
                  <a:lnTo>
                    <a:pt x="15" y="384"/>
                  </a:lnTo>
                  <a:lnTo>
                    <a:pt x="13" y="371"/>
                  </a:lnTo>
                  <a:lnTo>
                    <a:pt x="13" y="359"/>
                  </a:lnTo>
                  <a:lnTo>
                    <a:pt x="9" y="346"/>
                  </a:lnTo>
                  <a:lnTo>
                    <a:pt x="7" y="333"/>
                  </a:lnTo>
                  <a:lnTo>
                    <a:pt x="4" y="316"/>
                  </a:lnTo>
                  <a:lnTo>
                    <a:pt x="2" y="302"/>
                  </a:lnTo>
                  <a:lnTo>
                    <a:pt x="0" y="289"/>
                  </a:lnTo>
                  <a:lnTo>
                    <a:pt x="0" y="276"/>
                  </a:lnTo>
                  <a:lnTo>
                    <a:pt x="0" y="262"/>
                  </a:lnTo>
                  <a:lnTo>
                    <a:pt x="0" y="249"/>
                  </a:lnTo>
                  <a:lnTo>
                    <a:pt x="4" y="238"/>
                  </a:lnTo>
                  <a:lnTo>
                    <a:pt x="7" y="230"/>
                  </a:lnTo>
                  <a:lnTo>
                    <a:pt x="15" y="222"/>
                  </a:lnTo>
                  <a:lnTo>
                    <a:pt x="25" y="217"/>
                  </a:lnTo>
                  <a:lnTo>
                    <a:pt x="36" y="213"/>
                  </a:lnTo>
                  <a:lnTo>
                    <a:pt x="51" y="213"/>
                  </a:lnTo>
                  <a:lnTo>
                    <a:pt x="63" y="198"/>
                  </a:lnTo>
                  <a:lnTo>
                    <a:pt x="76" y="184"/>
                  </a:lnTo>
                  <a:lnTo>
                    <a:pt x="89" y="169"/>
                  </a:lnTo>
                  <a:lnTo>
                    <a:pt x="104" y="156"/>
                  </a:lnTo>
                  <a:lnTo>
                    <a:pt x="118" y="141"/>
                  </a:lnTo>
                  <a:lnTo>
                    <a:pt x="133" y="127"/>
                  </a:lnTo>
                  <a:lnTo>
                    <a:pt x="146" y="114"/>
                  </a:lnTo>
                  <a:lnTo>
                    <a:pt x="160" y="103"/>
                  </a:lnTo>
                  <a:lnTo>
                    <a:pt x="173" y="89"/>
                  </a:lnTo>
                  <a:lnTo>
                    <a:pt x="186" y="76"/>
                  </a:lnTo>
                  <a:lnTo>
                    <a:pt x="199" y="63"/>
                  </a:lnTo>
                  <a:lnTo>
                    <a:pt x="213" y="51"/>
                  </a:lnTo>
                  <a:lnTo>
                    <a:pt x="222" y="38"/>
                  </a:lnTo>
                  <a:lnTo>
                    <a:pt x="236" y="27"/>
                  </a:lnTo>
                  <a:lnTo>
                    <a:pt x="245" y="15"/>
                  </a:lnTo>
                  <a:lnTo>
                    <a:pt x="255" y="4"/>
                  </a:lnTo>
                  <a:close/>
                </a:path>
              </a:pathLst>
            </a:custGeom>
            <a:solidFill>
              <a:srgbClr val="E6B380"/>
            </a:solidFill>
            <a:ln w="9525">
              <a:noFill/>
              <a:round/>
              <a:headEnd/>
              <a:tailEnd/>
            </a:ln>
          </p:spPr>
          <p:txBody>
            <a:bodyPr/>
            <a:lstStyle/>
            <a:p>
              <a:endParaRPr lang="fa-IR"/>
            </a:p>
          </p:txBody>
        </p:sp>
        <p:sp>
          <p:nvSpPr>
            <p:cNvPr id="21640" name="Freeform 130"/>
            <p:cNvSpPr>
              <a:spLocks/>
            </p:cNvSpPr>
            <p:nvPr/>
          </p:nvSpPr>
          <p:spPr bwMode="auto">
            <a:xfrm>
              <a:off x="4579" y="3105"/>
              <a:ext cx="180" cy="179"/>
            </a:xfrm>
            <a:custGeom>
              <a:avLst/>
              <a:gdLst>
                <a:gd name="T0" fmla="*/ 74 w 359"/>
                <a:gd name="T1" fmla="*/ 9 h 357"/>
                <a:gd name="T2" fmla="*/ 169 w 359"/>
                <a:gd name="T3" fmla="*/ 30 h 357"/>
                <a:gd name="T4" fmla="*/ 258 w 359"/>
                <a:gd name="T5" fmla="*/ 61 h 357"/>
                <a:gd name="T6" fmla="*/ 340 w 359"/>
                <a:gd name="T7" fmla="*/ 104 h 357"/>
                <a:gd name="T8" fmla="*/ 350 w 359"/>
                <a:gd name="T9" fmla="*/ 141 h 357"/>
                <a:gd name="T10" fmla="*/ 296 w 359"/>
                <a:gd name="T11" fmla="*/ 127 h 357"/>
                <a:gd name="T12" fmla="*/ 228 w 359"/>
                <a:gd name="T13" fmla="*/ 99 h 357"/>
                <a:gd name="T14" fmla="*/ 158 w 359"/>
                <a:gd name="T15" fmla="*/ 76 h 357"/>
                <a:gd name="T16" fmla="*/ 83 w 359"/>
                <a:gd name="T17" fmla="*/ 61 h 357"/>
                <a:gd name="T18" fmla="*/ 95 w 359"/>
                <a:gd name="T19" fmla="*/ 89 h 357"/>
                <a:gd name="T20" fmla="*/ 150 w 359"/>
                <a:gd name="T21" fmla="*/ 118 h 357"/>
                <a:gd name="T22" fmla="*/ 215 w 359"/>
                <a:gd name="T23" fmla="*/ 137 h 357"/>
                <a:gd name="T24" fmla="*/ 277 w 359"/>
                <a:gd name="T25" fmla="*/ 158 h 357"/>
                <a:gd name="T26" fmla="*/ 255 w 359"/>
                <a:gd name="T27" fmla="*/ 165 h 357"/>
                <a:gd name="T28" fmla="*/ 203 w 359"/>
                <a:gd name="T29" fmla="*/ 158 h 357"/>
                <a:gd name="T30" fmla="*/ 152 w 359"/>
                <a:gd name="T31" fmla="*/ 144 h 357"/>
                <a:gd name="T32" fmla="*/ 99 w 359"/>
                <a:gd name="T33" fmla="*/ 133 h 357"/>
                <a:gd name="T34" fmla="*/ 120 w 359"/>
                <a:gd name="T35" fmla="*/ 148 h 357"/>
                <a:gd name="T36" fmla="*/ 173 w 359"/>
                <a:gd name="T37" fmla="*/ 161 h 357"/>
                <a:gd name="T38" fmla="*/ 224 w 359"/>
                <a:gd name="T39" fmla="*/ 175 h 357"/>
                <a:gd name="T40" fmla="*/ 270 w 359"/>
                <a:gd name="T41" fmla="*/ 200 h 357"/>
                <a:gd name="T42" fmla="*/ 237 w 359"/>
                <a:gd name="T43" fmla="*/ 203 h 357"/>
                <a:gd name="T44" fmla="*/ 182 w 359"/>
                <a:gd name="T45" fmla="*/ 198 h 357"/>
                <a:gd name="T46" fmla="*/ 131 w 359"/>
                <a:gd name="T47" fmla="*/ 188 h 357"/>
                <a:gd name="T48" fmla="*/ 78 w 359"/>
                <a:gd name="T49" fmla="*/ 177 h 357"/>
                <a:gd name="T50" fmla="*/ 97 w 359"/>
                <a:gd name="T51" fmla="*/ 194 h 357"/>
                <a:gd name="T52" fmla="*/ 152 w 359"/>
                <a:gd name="T53" fmla="*/ 213 h 357"/>
                <a:gd name="T54" fmla="*/ 211 w 359"/>
                <a:gd name="T55" fmla="*/ 230 h 357"/>
                <a:gd name="T56" fmla="*/ 266 w 359"/>
                <a:gd name="T57" fmla="*/ 257 h 357"/>
                <a:gd name="T58" fmla="*/ 251 w 359"/>
                <a:gd name="T59" fmla="*/ 266 h 357"/>
                <a:gd name="T60" fmla="*/ 215 w 359"/>
                <a:gd name="T61" fmla="*/ 258 h 357"/>
                <a:gd name="T62" fmla="*/ 177 w 359"/>
                <a:gd name="T63" fmla="*/ 247 h 357"/>
                <a:gd name="T64" fmla="*/ 139 w 359"/>
                <a:gd name="T65" fmla="*/ 239 h 357"/>
                <a:gd name="T66" fmla="*/ 161 w 359"/>
                <a:gd name="T67" fmla="*/ 257 h 357"/>
                <a:gd name="T68" fmla="*/ 209 w 359"/>
                <a:gd name="T69" fmla="*/ 281 h 357"/>
                <a:gd name="T70" fmla="*/ 194 w 359"/>
                <a:gd name="T71" fmla="*/ 289 h 357"/>
                <a:gd name="T72" fmla="*/ 158 w 359"/>
                <a:gd name="T73" fmla="*/ 283 h 357"/>
                <a:gd name="T74" fmla="*/ 116 w 359"/>
                <a:gd name="T75" fmla="*/ 266 h 357"/>
                <a:gd name="T76" fmla="*/ 74 w 359"/>
                <a:gd name="T77" fmla="*/ 260 h 357"/>
                <a:gd name="T78" fmla="*/ 93 w 359"/>
                <a:gd name="T79" fmla="*/ 277 h 357"/>
                <a:gd name="T80" fmla="*/ 135 w 359"/>
                <a:gd name="T81" fmla="*/ 296 h 357"/>
                <a:gd name="T82" fmla="*/ 179 w 359"/>
                <a:gd name="T83" fmla="*/ 319 h 357"/>
                <a:gd name="T84" fmla="*/ 220 w 359"/>
                <a:gd name="T85" fmla="*/ 348 h 357"/>
                <a:gd name="T86" fmla="*/ 175 w 359"/>
                <a:gd name="T87" fmla="*/ 340 h 357"/>
                <a:gd name="T88" fmla="*/ 91 w 359"/>
                <a:gd name="T89" fmla="*/ 315 h 357"/>
                <a:gd name="T90" fmla="*/ 28 w 359"/>
                <a:gd name="T91" fmla="*/ 274 h 357"/>
                <a:gd name="T92" fmla="*/ 11 w 359"/>
                <a:gd name="T93" fmla="*/ 203 h 357"/>
                <a:gd name="T94" fmla="*/ 15 w 359"/>
                <a:gd name="T95" fmla="*/ 144 h 357"/>
                <a:gd name="T96" fmla="*/ 17 w 359"/>
                <a:gd name="T97" fmla="*/ 97 h 357"/>
                <a:gd name="T98" fmla="*/ 15 w 359"/>
                <a:gd name="T99" fmla="*/ 47 h 357"/>
                <a:gd name="T100" fmla="*/ 4 w 359"/>
                <a:gd name="T101" fmla="*/ 8 h 357"/>
                <a:gd name="T102" fmla="*/ 6 w 359"/>
                <a:gd name="T103" fmla="*/ 0 h 3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9"/>
                <a:gd name="T157" fmla="*/ 0 h 357"/>
                <a:gd name="T158" fmla="*/ 359 w 359"/>
                <a:gd name="T159" fmla="*/ 357 h 3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9" h="357">
                  <a:moveTo>
                    <a:pt x="6" y="0"/>
                  </a:moveTo>
                  <a:lnTo>
                    <a:pt x="28" y="2"/>
                  </a:lnTo>
                  <a:lnTo>
                    <a:pt x="51" y="6"/>
                  </a:lnTo>
                  <a:lnTo>
                    <a:pt x="74" y="9"/>
                  </a:lnTo>
                  <a:lnTo>
                    <a:pt x="99" y="15"/>
                  </a:lnTo>
                  <a:lnTo>
                    <a:pt x="122" y="19"/>
                  </a:lnTo>
                  <a:lnTo>
                    <a:pt x="144" y="25"/>
                  </a:lnTo>
                  <a:lnTo>
                    <a:pt x="169" y="30"/>
                  </a:lnTo>
                  <a:lnTo>
                    <a:pt x="194" y="38"/>
                  </a:lnTo>
                  <a:lnTo>
                    <a:pt x="215" y="46"/>
                  </a:lnTo>
                  <a:lnTo>
                    <a:pt x="237" y="53"/>
                  </a:lnTo>
                  <a:lnTo>
                    <a:pt x="258" y="61"/>
                  </a:lnTo>
                  <a:lnTo>
                    <a:pt x="281" y="72"/>
                  </a:lnTo>
                  <a:lnTo>
                    <a:pt x="300" y="82"/>
                  </a:lnTo>
                  <a:lnTo>
                    <a:pt x="321" y="93"/>
                  </a:lnTo>
                  <a:lnTo>
                    <a:pt x="340" y="104"/>
                  </a:lnTo>
                  <a:lnTo>
                    <a:pt x="359" y="120"/>
                  </a:lnTo>
                  <a:lnTo>
                    <a:pt x="355" y="127"/>
                  </a:lnTo>
                  <a:lnTo>
                    <a:pt x="353" y="135"/>
                  </a:lnTo>
                  <a:lnTo>
                    <a:pt x="350" y="141"/>
                  </a:lnTo>
                  <a:lnTo>
                    <a:pt x="352" y="150"/>
                  </a:lnTo>
                  <a:lnTo>
                    <a:pt x="333" y="141"/>
                  </a:lnTo>
                  <a:lnTo>
                    <a:pt x="315" y="135"/>
                  </a:lnTo>
                  <a:lnTo>
                    <a:pt x="296" y="127"/>
                  </a:lnTo>
                  <a:lnTo>
                    <a:pt x="281" y="120"/>
                  </a:lnTo>
                  <a:lnTo>
                    <a:pt x="262" y="112"/>
                  </a:lnTo>
                  <a:lnTo>
                    <a:pt x="245" y="104"/>
                  </a:lnTo>
                  <a:lnTo>
                    <a:pt x="228" y="99"/>
                  </a:lnTo>
                  <a:lnTo>
                    <a:pt x="211" y="93"/>
                  </a:lnTo>
                  <a:lnTo>
                    <a:pt x="194" y="87"/>
                  </a:lnTo>
                  <a:lnTo>
                    <a:pt x="175" y="82"/>
                  </a:lnTo>
                  <a:lnTo>
                    <a:pt x="158" y="76"/>
                  </a:lnTo>
                  <a:lnTo>
                    <a:pt x="139" y="72"/>
                  </a:lnTo>
                  <a:lnTo>
                    <a:pt x="122" y="68"/>
                  </a:lnTo>
                  <a:lnTo>
                    <a:pt x="102" y="65"/>
                  </a:lnTo>
                  <a:lnTo>
                    <a:pt x="83" y="61"/>
                  </a:lnTo>
                  <a:lnTo>
                    <a:pt x="64" y="61"/>
                  </a:lnTo>
                  <a:lnTo>
                    <a:pt x="72" y="70"/>
                  </a:lnTo>
                  <a:lnTo>
                    <a:pt x="83" y="82"/>
                  </a:lnTo>
                  <a:lnTo>
                    <a:pt x="95" y="89"/>
                  </a:lnTo>
                  <a:lnTo>
                    <a:pt x="108" y="97"/>
                  </a:lnTo>
                  <a:lnTo>
                    <a:pt x="120" y="104"/>
                  </a:lnTo>
                  <a:lnTo>
                    <a:pt x="135" y="110"/>
                  </a:lnTo>
                  <a:lnTo>
                    <a:pt x="150" y="118"/>
                  </a:lnTo>
                  <a:lnTo>
                    <a:pt x="167" y="123"/>
                  </a:lnTo>
                  <a:lnTo>
                    <a:pt x="182" y="127"/>
                  </a:lnTo>
                  <a:lnTo>
                    <a:pt x="198" y="133"/>
                  </a:lnTo>
                  <a:lnTo>
                    <a:pt x="215" y="137"/>
                  </a:lnTo>
                  <a:lnTo>
                    <a:pt x="232" y="142"/>
                  </a:lnTo>
                  <a:lnTo>
                    <a:pt x="247" y="146"/>
                  </a:lnTo>
                  <a:lnTo>
                    <a:pt x="262" y="152"/>
                  </a:lnTo>
                  <a:lnTo>
                    <a:pt x="277" y="158"/>
                  </a:lnTo>
                  <a:lnTo>
                    <a:pt x="293" y="163"/>
                  </a:lnTo>
                  <a:lnTo>
                    <a:pt x="279" y="163"/>
                  </a:lnTo>
                  <a:lnTo>
                    <a:pt x="268" y="165"/>
                  </a:lnTo>
                  <a:lnTo>
                    <a:pt x="255" y="165"/>
                  </a:lnTo>
                  <a:lnTo>
                    <a:pt x="241" y="165"/>
                  </a:lnTo>
                  <a:lnTo>
                    <a:pt x="230" y="163"/>
                  </a:lnTo>
                  <a:lnTo>
                    <a:pt x="217" y="160"/>
                  </a:lnTo>
                  <a:lnTo>
                    <a:pt x="203" y="158"/>
                  </a:lnTo>
                  <a:lnTo>
                    <a:pt x="192" y="156"/>
                  </a:lnTo>
                  <a:lnTo>
                    <a:pt x="179" y="152"/>
                  </a:lnTo>
                  <a:lnTo>
                    <a:pt x="165" y="150"/>
                  </a:lnTo>
                  <a:lnTo>
                    <a:pt x="152" y="144"/>
                  </a:lnTo>
                  <a:lnTo>
                    <a:pt x="139" y="142"/>
                  </a:lnTo>
                  <a:lnTo>
                    <a:pt x="127" y="139"/>
                  </a:lnTo>
                  <a:lnTo>
                    <a:pt x="114" y="137"/>
                  </a:lnTo>
                  <a:lnTo>
                    <a:pt x="99" y="133"/>
                  </a:lnTo>
                  <a:lnTo>
                    <a:pt x="87" y="133"/>
                  </a:lnTo>
                  <a:lnTo>
                    <a:pt x="95" y="139"/>
                  </a:lnTo>
                  <a:lnTo>
                    <a:pt x="108" y="144"/>
                  </a:lnTo>
                  <a:lnTo>
                    <a:pt x="120" y="148"/>
                  </a:lnTo>
                  <a:lnTo>
                    <a:pt x="133" y="154"/>
                  </a:lnTo>
                  <a:lnTo>
                    <a:pt x="144" y="156"/>
                  </a:lnTo>
                  <a:lnTo>
                    <a:pt x="160" y="158"/>
                  </a:lnTo>
                  <a:lnTo>
                    <a:pt x="173" y="161"/>
                  </a:lnTo>
                  <a:lnTo>
                    <a:pt x="188" y="165"/>
                  </a:lnTo>
                  <a:lnTo>
                    <a:pt x="199" y="167"/>
                  </a:lnTo>
                  <a:lnTo>
                    <a:pt x="213" y="171"/>
                  </a:lnTo>
                  <a:lnTo>
                    <a:pt x="224" y="175"/>
                  </a:lnTo>
                  <a:lnTo>
                    <a:pt x="237" y="181"/>
                  </a:lnTo>
                  <a:lnTo>
                    <a:pt x="249" y="184"/>
                  </a:lnTo>
                  <a:lnTo>
                    <a:pt x="260" y="192"/>
                  </a:lnTo>
                  <a:lnTo>
                    <a:pt x="270" y="200"/>
                  </a:lnTo>
                  <a:lnTo>
                    <a:pt x="279" y="211"/>
                  </a:lnTo>
                  <a:lnTo>
                    <a:pt x="264" y="207"/>
                  </a:lnTo>
                  <a:lnTo>
                    <a:pt x="251" y="207"/>
                  </a:lnTo>
                  <a:lnTo>
                    <a:pt x="237" y="203"/>
                  </a:lnTo>
                  <a:lnTo>
                    <a:pt x="224" y="203"/>
                  </a:lnTo>
                  <a:lnTo>
                    <a:pt x="209" y="200"/>
                  </a:lnTo>
                  <a:lnTo>
                    <a:pt x="198" y="200"/>
                  </a:lnTo>
                  <a:lnTo>
                    <a:pt x="182" y="198"/>
                  </a:lnTo>
                  <a:lnTo>
                    <a:pt x="171" y="196"/>
                  </a:lnTo>
                  <a:lnTo>
                    <a:pt x="158" y="194"/>
                  </a:lnTo>
                  <a:lnTo>
                    <a:pt x="144" y="190"/>
                  </a:lnTo>
                  <a:lnTo>
                    <a:pt x="131" y="188"/>
                  </a:lnTo>
                  <a:lnTo>
                    <a:pt x="118" y="186"/>
                  </a:lnTo>
                  <a:lnTo>
                    <a:pt x="104" y="182"/>
                  </a:lnTo>
                  <a:lnTo>
                    <a:pt x="91" y="181"/>
                  </a:lnTo>
                  <a:lnTo>
                    <a:pt x="78" y="177"/>
                  </a:lnTo>
                  <a:lnTo>
                    <a:pt x="64" y="175"/>
                  </a:lnTo>
                  <a:lnTo>
                    <a:pt x="72" y="181"/>
                  </a:lnTo>
                  <a:lnTo>
                    <a:pt x="85" y="188"/>
                  </a:lnTo>
                  <a:lnTo>
                    <a:pt x="97" y="194"/>
                  </a:lnTo>
                  <a:lnTo>
                    <a:pt x="110" y="200"/>
                  </a:lnTo>
                  <a:lnTo>
                    <a:pt x="123" y="203"/>
                  </a:lnTo>
                  <a:lnTo>
                    <a:pt x="139" y="209"/>
                  </a:lnTo>
                  <a:lnTo>
                    <a:pt x="152" y="213"/>
                  </a:lnTo>
                  <a:lnTo>
                    <a:pt x="167" y="219"/>
                  </a:lnTo>
                  <a:lnTo>
                    <a:pt x="182" y="222"/>
                  </a:lnTo>
                  <a:lnTo>
                    <a:pt x="198" y="226"/>
                  </a:lnTo>
                  <a:lnTo>
                    <a:pt x="211" y="230"/>
                  </a:lnTo>
                  <a:lnTo>
                    <a:pt x="226" y="236"/>
                  </a:lnTo>
                  <a:lnTo>
                    <a:pt x="239" y="241"/>
                  </a:lnTo>
                  <a:lnTo>
                    <a:pt x="255" y="249"/>
                  </a:lnTo>
                  <a:lnTo>
                    <a:pt x="266" y="257"/>
                  </a:lnTo>
                  <a:lnTo>
                    <a:pt x="279" y="266"/>
                  </a:lnTo>
                  <a:lnTo>
                    <a:pt x="270" y="266"/>
                  </a:lnTo>
                  <a:lnTo>
                    <a:pt x="260" y="266"/>
                  </a:lnTo>
                  <a:lnTo>
                    <a:pt x="251" y="266"/>
                  </a:lnTo>
                  <a:lnTo>
                    <a:pt x="241" y="266"/>
                  </a:lnTo>
                  <a:lnTo>
                    <a:pt x="234" y="262"/>
                  </a:lnTo>
                  <a:lnTo>
                    <a:pt x="224" y="262"/>
                  </a:lnTo>
                  <a:lnTo>
                    <a:pt x="215" y="258"/>
                  </a:lnTo>
                  <a:lnTo>
                    <a:pt x="207" y="257"/>
                  </a:lnTo>
                  <a:lnTo>
                    <a:pt x="196" y="253"/>
                  </a:lnTo>
                  <a:lnTo>
                    <a:pt x="186" y="251"/>
                  </a:lnTo>
                  <a:lnTo>
                    <a:pt x="177" y="247"/>
                  </a:lnTo>
                  <a:lnTo>
                    <a:pt x="167" y="245"/>
                  </a:lnTo>
                  <a:lnTo>
                    <a:pt x="158" y="243"/>
                  </a:lnTo>
                  <a:lnTo>
                    <a:pt x="148" y="241"/>
                  </a:lnTo>
                  <a:lnTo>
                    <a:pt x="139" y="239"/>
                  </a:lnTo>
                  <a:lnTo>
                    <a:pt x="131" y="239"/>
                  </a:lnTo>
                  <a:lnTo>
                    <a:pt x="141" y="243"/>
                  </a:lnTo>
                  <a:lnTo>
                    <a:pt x="152" y="249"/>
                  </a:lnTo>
                  <a:lnTo>
                    <a:pt x="161" y="257"/>
                  </a:lnTo>
                  <a:lnTo>
                    <a:pt x="175" y="264"/>
                  </a:lnTo>
                  <a:lnTo>
                    <a:pt x="184" y="270"/>
                  </a:lnTo>
                  <a:lnTo>
                    <a:pt x="198" y="277"/>
                  </a:lnTo>
                  <a:lnTo>
                    <a:pt x="209" y="281"/>
                  </a:lnTo>
                  <a:lnTo>
                    <a:pt x="220" y="283"/>
                  </a:lnTo>
                  <a:lnTo>
                    <a:pt x="211" y="285"/>
                  </a:lnTo>
                  <a:lnTo>
                    <a:pt x="203" y="289"/>
                  </a:lnTo>
                  <a:lnTo>
                    <a:pt x="194" y="289"/>
                  </a:lnTo>
                  <a:lnTo>
                    <a:pt x="186" y="289"/>
                  </a:lnTo>
                  <a:lnTo>
                    <a:pt x="175" y="287"/>
                  </a:lnTo>
                  <a:lnTo>
                    <a:pt x="167" y="285"/>
                  </a:lnTo>
                  <a:lnTo>
                    <a:pt x="158" y="283"/>
                  </a:lnTo>
                  <a:lnTo>
                    <a:pt x="148" y="279"/>
                  </a:lnTo>
                  <a:lnTo>
                    <a:pt x="137" y="276"/>
                  </a:lnTo>
                  <a:lnTo>
                    <a:pt x="127" y="270"/>
                  </a:lnTo>
                  <a:lnTo>
                    <a:pt x="116" y="266"/>
                  </a:lnTo>
                  <a:lnTo>
                    <a:pt x="106" y="266"/>
                  </a:lnTo>
                  <a:lnTo>
                    <a:pt x="95" y="262"/>
                  </a:lnTo>
                  <a:lnTo>
                    <a:pt x="85" y="262"/>
                  </a:lnTo>
                  <a:lnTo>
                    <a:pt x="74" y="260"/>
                  </a:lnTo>
                  <a:lnTo>
                    <a:pt x="64" y="262"/>
                  </a:lnTo>
                  <a:lnTo>
                    <a:pt x="72" y="266"/>
                  </a:lnTo>
                  <a:lnTo>
                    <a:pt x="83" y="272"/>
                  </a:lnTo>
                  <a:lnTo>
                    <a:pt x="93" y="277"/>
                  </a:lnTo>
                  <a:lnTo>
                    <a:pt x="104" y="283"/>
                  </a:lnTo>
                  <a:lnTo>
                    <a:pt x="114" y="287"/>
                  </a:lnTo>
                  <a:lnTo>
                    <a:pt x="125" y="293"/>
                  </a:lnTo>
                  <a:lnTo>
                    <a:pt x="135" y="296"/>
                  </a:lnTo>
                  <a:lnTo>
                    <a:pt x="148" y="304"/>
                  </a:lnTo>
                  <a:lnTo>
                    <a:pt x="158" y="308"/>
                  </a:lnTo>
                  <a:lnTo>
                    <a:pt x="169" y="314"/>
                  </a:lnTo>
                  <a:lnTo>
                    <a:pt x="179" y="319"/>
                  </a:lnTo>
                  <a:lnTo>
                    <a:pt x="190" y="327"/>
                  </a:lnTo>
                  <a:lnTo>
                    <a:pt x="199" y="333"/>
                  </a:lnTo>
                  <a:lnTo>
                    <a:pt x="211" y="340"/>
                  </a:lnTo>
                  <a:lnTo>
                    <a:pt x="220" y="348"/>
                  </a:lnTo>
                  <a:lnTo>
                    <a:pt x="232" y="357"/>
                  </a:lnTo>
                  <a:lnTo>
                    <a:pt x="213" y="352"/>
                  </a:lnTo>
                  <a:lnTo>
                    <a:pt x="194" y="346"/>
                  </a:lnTo>
                  <a:lnTo>
                    <a:pt x="175" y="340"/>
                  </a:lnTo>
                  <a:lnTo>
                    <a:pt x="154" y="335"/>
                  </a:lnTo>
                  <a:lnTo>
                    <a:pt x="133" y="329"/>
                  </a:lnTo>
                  <a:lnTo>
                    <a:pt x="112" y="321"/>
                  </a:lnTo>
                  <a:lnTo>
                    <a:pt x="91" y="315"/>
                  </a:lnTo>
                  <a:lnTo>
                    <a:pt x="74" y="308"/>
                  </a:lnTo>
                  <a:lnTo>
                    <a:pt x="55" y="296"/>
                  </a:lnTo>
                  <a:lnTo>
                    <a:pt x="42" y="287"/>
                  </a:lnTo>
                  <a:lnTo>
                    <a:pt x="28" y="274"/>
                  </a:lnTo>
                  <a:lnTo>
                    <a:pt x="19" y="260"/>
                  </a:lnTo>
                  <a:lnTo>
                    <a:pt x="11" y="243"/>
                  </a:lnTo>
                  <a:lnTo>
                    <a:pt x="9" y="224"/>
                  </a:lnTo>
                  <a:lnTo>
                    <a:pt x="11" y="203"/>
                  </a:lnTo>
                  <a:lnTo>
                    <a:pt x="17" y="179"/>
                  </a:lnTo>
                  <a:lnTo>
                    <a:pt x="15" y="167"/>
                  </a:lnTo>
                  <a:lnTo>
                    <a:pt x="15" y="158"/>
                  </a:lnTo>
                  <a:lnTo>
                    <a:pt x="15" y="144"/>
                  </a:lnTo>
                  <a:lnTo>
                    <a:pt x="15" y="135"/>
                  </a:lnTo>
                  <a:lnTo>
                    <a:pt x="15" y="122"/>
                  </a:lnTo>
                  <a:lnTo>
                    <a:pt x="15" y="108"/>
                  </a:lnTo>
                  <a:lnTo>
                    <a:pt x="17" y="97"/>
                  </a:lnTo>
                  <a:lnTo>
                    <a:pt x="19" y="85"/>
                  </a:lnTo>
                  <a:lnTo>
                    <a:pt x="17" y="72"/>
                  </a:lnTo>
                  <a:lnTo>
                    <a:pt x="17" y="61"/>
                  </a:lnTo>
                  <a:lnTo>
                    <a:pt x="15" y="47"/>
                  </a:lnTo>
                  <a:lnTo>
                    <a:pt x="15" y="38"/>
                  </a:lnTo>
                  <a:lnTo>
                    <a:pt x="11" y="25"/>
                  </a:lnTo>
                  <a:lnTo>
                    <a:pt x="9" y="17"/>
                  </a:lnTo>
                  <a:lnTo>
                    <a:pt x="4" y="8"/>
                  </a:lnTo>
                  <a:lnTo>
                    <a:pt x="0" y="2"/>
                  </a:lnTo>
                  <a:lnTo>
                    <a:pt x="2" y="2"/>
                  </a:lnTo>
                  <a:lnTo>
                    <a:pt x="6" y="0"/>
                  </a:lnTo>
                  <a:close/>
                </a:path>
              </a:pathLst>
            </a:custGeom>
            <a:solidFill>
              <a:srgbClr val="FFE6B3"/>
            </a:solidFill>
            <a:ln w="9525">
              <a:noFill/>
              <a:round/>
              <a:headEnd/>
              <a:tailEnd/>
            </a:ln>
          </p:spPr>
          <p:txBody>
            <a:bodyPr/>
            <a:lstStyle/>
            <a:p>
              <a:endParaRPr lang="fa-IR"/>
            </a:p>
          </p:txBody>
        </p:sp>
        <p:sp>
          <p:nvSpPr>
            <p:cNvPr id="21641" name="Freeform 131"/>
            <p:cNvSpPr>
              <a:spLocks/>
            </p:cNvSpPr>
            <p:nvPr/>
          </p:nvSpPr>
          <p:spPr bwMode="auto">
            <a:xfrm>
              <a:off x="4404" y="3112"/>
              <a:ext cx="20" cy="43"/>
            </a:xfrm>
            <a:custGeom>
              <a:avLst/>
              <a:gdLst>
                <a:gd name="T0" fmla="*/ 30 w 42"/>
                <a:gd name="T1" fmla="*/ 0 h 88"/>
                <a:gd name="T2" fmla="*/ 36 w 42"/>
                <a:gd name="T3" fmla="*/ 10 h 88"/>
                <a:gd name="T4" fmla="*/ 40 w 42"/>
                <a:gd name="T5" fmla="*/ 21 h 88"/>
                <a:gd name="T6" fmla="*/ 42 w 42"/>
                <a:gd name="T7" fmla="*/ 33 h 88"/>
                <a:gd name="T8" fmla="*/ 42 w 42"/>
                <a:gd name="T9" fmla="*/ 44 h 88"/>
                <a:gd name="T10" fmla="*/ 40 w 42"/>
                <a:gd name="T11" fmla="*/ 53 h 88"/>
                <a:gd name="T12" fmla="*/ 36 w 42"/>
                <a:gd name="T13" fmla="*/ 65 h 88"/>
                <a:gd name="T14" fmla="*/ 32 w 42"/>
                <a:gd name="T15" fmla="*/ 74 h 88"/>
                <a:gd name="T16" fmla="*/ 29 w 42"/>
                <a:gd name="T17" fmla="*/ 82 h 88"/>
                <a:gd name="T18" fmla="*/ 15 w 42"/>
                <a:gd name="T19" fmla="*/ 88 h 88"/>
                <a:gd name="T20" fmla="*/ 6 w 42"/>
                <a:gd name="T21" fmla="*/ 86 h 88"/>
                <a:gd name="T22" fmla="*/ 2 w 42"/>
                <a:gd name="T23" fmla="*/ 78 h 88"/>
                <a:gd name="T24" fmla="*/ 0 w 42"/>
                <a:gd name="T25" fmla="*/ 69 h 88"/>
                <a:gd name="T26" fmla="*/ 0 w 42"/>
                <a:gd name="T27" fmla="*/ 53 h 88"/>
                <a:gd name="T28" fmla="*/ 4 w 42"/>
                <a:gd name="T29" fmla="*/ 34 h 88"/>
                <a:gd name="T30" fmla="*/ 6 w 42"/>
                <a:gd name="T31" fmla="*/ 23 h 88"/>
                <a:gd name="T32" fmla="*/ 13 w 42"/>
                <a:gd name="T33" fmla="*/ 15 h 88"/>
                <a:gd name="T34" fmla="*/ 23 w 42"/>
                <a:gd name="T35" fmla="*/ 6 h 88"/>
                <a:gd name="T36" fmla="*/ 30 w 42"/>
                <a:gd name="T37" fmla="*/ 0 h 88"/>
                <a:gd name="T38" fmla="*/ 30 w 42"/>
                <a:gd name="T39" fmla="*/ 0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88"/>
                <a:gd name="T62" fmla="*/ 42 w 42"/>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88">
                  <a:moveTo>
                    <a:pt x="30" y="0"/>
                  </a:moveTo>
                  <a:lnTo>
                    <a:pt x="36" y="10"/>
                  </a:lnTo>
                  <a:lnTo>
                    <a:pt x="40" y="21"/>
                  </a:lnTo>
                  <a:lnTo>
                    <a:pt x="42" y="33"/>
                  </a:lnTo>
                  <a:lnTo>
                    <a:pt x="42" y="44"/>
                  </a:lnTo>
                  <a:lnTo>
                    <a:pt x="40" y="53"/>
                  </a:lnTo>
                  <a:lnTo>
                    <a:pt x="36" y="65"/>
                  </a:lnTo>
                  <a:lnTo>
                    <a:pt x="32" y="74"/>
                  </a:lnTo>
                  <a:lnTo>
                    <a:pt x="29" y="82"/>
                  </a:lnTo>
                  <a:lnTo>
                    <a:pt x="15" y="88"/>
                  </a:lnTo>
                  <a:lnTo>
                    <a:pt x="6" y="86"/>
                  </a:lnTo>
                  <a:lnTo>
                    <a:pt x="2" y="78"/>
                  </a:lnTo>
                  <a:lnTo>
                    <a:pt x="0" y="69"/>
                  </a:lnTo>
                  <a:lnTo>
                    <a:pt x="0" y="53"/>
                  </a:lnTo>
                  <a:lnTo>
                    <a:pt x="4" y="34"/>
                  </a:lnTo>
                  <a:lnTo>
                    <a:pt x="6" y="23"/>
                  </a:lnTo>
                  <a:lnTo>
                    <a:pt x="13" y="15"/>
                  </a:lnTo>
                  <a:lnTo>
                    <a:pt x="23" y="6"/>
                  </a:lnTo>
                  <a:lnTo>
                    <a:pt x="30" y="0"/>
                  </a:lnTo>
                  <a:close/>
                </a:path>
              </a:pathLst>
            </a:custGeom>
            <a:solidFill>
              <a:srgbClr val="000000"/>
            </a:solidFill>
            <a:ln w="9525">
              <a:noFill/>
              <a:round/>
              <a:headEnd/>
              <a:tailEnd/>
            </a:ln>
          </p:spPr>
          <p:txBody>
            <a:bodyPr/>
            <a:lstStyle/>
            <a:p>
              <a:endParaRPr lang="fa-IR"/>
            </a:p>
          </p:txBody>
        </p:sp>
        <p:sp>
          <p:nvSpPr>
            <p:cNvPr id="21642" name="Freeform 132"/>
            <p:cNvSpPr>
              <a:spLocks/>
            </p:cNvSpPr>
            <p:nvPr/>
          </p:nvSpPr>
          <p:spPr bwMode="auto">
            <a:xfrm>
              <a:off x="4364" y="3117"/>
              <a:ext cx="14" cy="71"/>
            </a:xfrm>
            <a:custGeom>
              <a:avLst/>
              <a:gdLst>
                <a:gd name="T0" fmla="*/ 2 w 29"/>
                <a:gd name="T1" fmla="*/ 0 h 140"/>
                <a:gd name="T2" fmla="*/ 6 w 29"/>
                <a:gd name="T3" fmla="*/ 3 h 140"/>
                <a:gd name="T4" fmla="*/ 8 w 29"/>
                <a:gd name="T5" fmla="*/ 11 h 140"/>
                <a:gd name="T6" fmla="*/ 12 w 29"/>
                <a:gd name="T7" fmla="*/ 19 h 140"/>
                <a:gd name="T8" fmla="*/ 15 w 29"/>
                <a:gd name="T9" fmla="*/ 28 h 140"/>
                <a:gd name="T10" fmla="*/ 19 w 29"/>
                <a:gd name="T11" fmla="*/ 38 h 140"/>
                <a:gd name="T12" fmla="*/ 21 w 29"/>
                <a:gd name="T13" fmla="*/ 49 h 140"/>
                <a:gd name="T14" fmla="*/ 23 w 29"/>
                <a:gd name="T15" fmla="*/ 62 h 140"/>
                <a:gd name="T16" fmla="*/ 27 w 29"/>
                <a:gd name="T17" fmla="*/ 74 h 140"/>
                <a:gd name="T18" fmla="*/ 27 w 29"/>
                <a:gd name="T19" fmla="*/ 83 h 140"/>
                <a:gd name="T20" fmla="*/ 29 w 29"/>
                <a:gd name="T21" fmla="*/ 95 h 140"/>
                <a:gd name="T22" fmla="*/ 27 w 29"/>
                <a:gd name="T23" fmla="*/ 104 h 140"/>
                <a:gd name="T24" fmla="*/ 27 w 29"/>
                <a:gd name="T25" fmla="*/ 116 h 140"/>
                <a:gd name="T26" fmla="*/ 23 w 29"/>
                <a:gd name="T27" fmla="*/ 121 h 140"/>
                <a:gd name="T28" fmla="*/ 19 w 29"/>
                <a:gd name="T29" fmla="*/ 129 h 140"/>
                <a:gd name="T30" fmla="*/ 14 w 29"/>
                <a:gd name="T31" fmla="*/ 135 h 140"/>
                <a:gd name="T32" fmla="*/ 6 w 29"/>
                <a:gd name="T33" fmla="*/ 140 h 140"/>
                <a:gd name="T34" fmla="*/ 8 w 29"/>
                <a:gd name="T35" fmla="*/ 131 h 140"/>
                <a:gd name="T36" fmla="*/ 10 w 29"/>
                <a:gd name="T37" fmla="*/ 121 h 140"/>
                <a:gd name="T38" fmla="*/ 10 w 29"/>
                <a:gd name="T39" fmla="*/ 112 h 140"/>
                <a:gd name="T40" fmla="*/ 12 w 29"/>
                <a:gd name="T41" fmla="*/ 104 h 140"/>
                <a:gd name="T42" fmla="*/ 10 w 29"/>
                <a:gd name="T43" fmla="*/ 95 h 140"/>
                <a:gd name="T44" fmla="*/ 10 w 29"/>
                <a:gd name="T45" fmla="*/ 85 h 140"/>
                <a:gd name="T46" fmla="*/ 10 w 29"/>
                <a:gd name="T47" fmla="*/ 76 h 140"/>
                <a:gd name="T48" fmla="*/ 8 w 29"/>
                <a:gd name="T49" fmla="*/ 68 h 140"/>
                <a:gd name="T50" fmla="*/ 6 w 29"/>
                <a:gd name="T51" fmla="*/ 57 h 140"/>
                <a:gd name="T52" fmla="*/ 4 w 29"/>
                <a:gd name="T53" fmla="*/ 49 h 140"/>
                <a:gd name="T54" fmla="*/ 0 w 29"/>
                <a:gd name="T55" fmla="*/ 40 h 140"/>
                <a:gd name="T56" fmla="*/ 0 w 29"/>
                <a:gd name="T57" fmla="*/ 32 h 140"/>
                <a:gd name="T58" fmla="*/ 0 w 29"/>
                <a:gd name="T59" fmla="*/ 22 h 140"/>
                <a:gd name="T60" fmla="*/ 0 w 29"/>
                <a:gd name="T61" fmla="*/ 15 h 140"/>
                <a:gd name="T62" fmla="*/ 0 w 29"/>
                <a:gd name="T63" fmla="*/ 7 h 140"/>
                <a:gd name="T64" fmla="*/ 2 w 29"/>
                <a:gd name="T65" fmla="*/ 0 h 140"/>
                <a:gd name="T66" fmla="*/ 2 w 29"/>
                <a:gd name="T67" fmla="*/ 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140"/>
                <a:gd name="T104" fmla="*/ 29 w 29"/>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140">
                  <a:moveTo>
                    <a:pt x="2" y="0"/>
                  </a:moveTo>
                  <a:lnTo>
                    <a:pt x="6" y="3"/>
                  </a:lnTo>
                  <a:lnTo>
                    <a:pt x="8" y="11"/>
                  </a:lnTo>
                  <a:lnTo>
                    <a:pt x="12" y="19"/>
                  </a:lnTo>
                  <a:lnTo>
                    <a:pt x="15" y="28"/>
                  </a:lnTo>
                  <a:lnTo>
                    <a:pt x="19" y="38"/>
                  </a:lnTo>
                  <a:lnTo>
                    <a:pt x="21" y="49"/>
                  </a:lnTo>
                  <a:lnTo>
                    <a:pt x="23" y="62"/>
                  </a:lnTo>
                  <a:lnTo>
                    <a:pt x="27" y="74"/>
                  </a:lnTo>
                  <a:lnTo>
                    <a:pt x="27" y="83"/>
                  </a:lnTo>
                  <a:lnTo>
                    <a:pt x="29" y="95"/>
                  </a:lnTo>
                  <a:lnTo>
                    <a:pt x="27" y="104"/>
                  </a:lnTo>
                  <a:lnTo>
                    <a:pt x="27" y="116"/>
                  </a:lnTo>
                  <a:lnTo>
                    <a:pt x="23" y="121"/>
                  </a:lnTo>
                  <a:lnTo>
                    <a:pt x="19" y="129"/>
                  </a:lnTo>
                  <a:lnTo>
                    <a:pt x="14" y="135"/>
                  </a:lnTo>
                  <a:lnTo>
                    <a:pt x="6" y="140"/>
                  </a:lnTo>
                  <a:lnTo>
                    <a:pt x="8" y="131"/>
                  </a:lnTo>
                  <a:lnTo>
                    <a:pt x="10" y="121"/>
                  </a:lnTo>
                  <a:lnTo>
                    <a:pt x="10" y="112"/>
                  </a:lnTo>
                  <a:lnTo>
                    <a:pt x="12" y="104"/>
                  </a:lnTo>
                  <a:lnTo>
                    <a:pt x="10" y="95"/>
                  </a:lnTo>
                  <a:lnTo>
                    <a:pt x="10" y="85"/>
                  </a:lnTo>
                  <a:lnTo>
                    <a:pt x="10" y="76"/>
                  </a:lnTo>
                  <a:lnTo>
                    <a:pt x="8" y="68"/>
                  </a:lnTo>
                  <a:lnTo>
                    <a:pt x="6" y="57"/>
                  </a:lnTo>
                  <a:lnTo>
                    <a:pt x="4" y="49"/>
                  </a:lnTo>
                  <a:lnTo>
                    <a:pt x="0" y="40"/>
                  </a:lnTo>
                  <a:lnTo>
                    <a:pt x="0" y="32"/>
                  </a:lnTo>
                  <a:lnTo>
                    <a:pt x="0" y="22"/>
                  </a:lnTo>
                  <a:lnTo>
                    <a:pt x="0" y="15"/>
                  </a:lnTo>
                  <a:lnTo>
                    <a:pt x="0" y="7"/>
                  </a:lnTo>
                  <a:lnTo>
                    <a:pt x="2" y="0"/>
                  </a:lnTo>
                  <a:close/>
                </a:path>
              </a:pathLst>
            </a:custGeom>
            <a:solidFill>
              <a:srgbClr val="000000"/>
            </a:solidFill>
            <a:ln w="9525">
              <a:noFill/>
              <a:round/>
              <a:headEnd/>
              <a:tailEnd/>
            </a:ln>
          </p:spPr>
          <p:txBody>
            <a:bodyPr/>
            <a:lstStyle/>
            <a:p>
              <a:endParaRPr lang="fa-IR"/>
            </a:p>
          </p:txBody>
        </p:sp>
        <p:sp>
          <p:nvSpPr>
            <p:cNvPr id="21643" name="Freeform 133"/>
            <p:cNvSpPr>
              <a:spLocks/>
            </p:cNvSpPr>
            <p:nvPr/>
          </p:nvSpPr>
          <p:spPr bwMode="auto">
            <a:xfrm>
              <a:off x="3248" y="3121"/>
              <a:ext cx="14" cy="10"/>
            </a:xfrm>
            <a:custGeom>
              <a:avLst/>
              <a:gdLst>
                <a:gd name="T0" fmla="*/ 4 w 27"/>
                <a:gd name="T1" fmla="*/ 0 h 19"/>
                <a:gd name="T2" fmla="*/ 8 w 27"/>
                <a:gd name="T3" fmla="*/ 0 h 19"/>
                <a:gd name="T4" fmla="*/ 13 w 27"/>
                <a:gd name="T5" fmla="*/ 6 h 19"/>
                <a:gd name="T6" fmla="*/ 17 w 27"/>
                <a:gd name="T7" fmla="*/ 8 h 19"/>
                <a:gd name="T8" fmla="*/ 27 w 27"/>
                <a:gd name="T9" fmla="*/ 10 h 19"/>
                <a:gd name="T10" fmla="*/ 21 w 27"/>
                <a:gd name="T11" fmla="*/ 15 h 19"/>
                <a:gd name="T12" fmla="*/ 17 w 27"/>
                <a:gd name="T13" fmla="*/ 19 h 19"/>
                <a:gd name="T14" fmla="*/ 13 w 27"/>
                <a:gd name="T15" fmla="*/ 19 h 19"/>
                <a:gd name="T16" fmla="*/ 8 w 27"/>
                <a:gd name="T17" fmla="*/ 19 h 19"/>
                <a:gd name="T18" fmla="*/ 0 w 27"/>
                <a:gd name="T19" fmla="*/ 10 h 19"/>
                <a:gd name="T20" fmla="*/ 4 w 27"/>
                <a:gd name="T21" fmla="*/ 0 h 19"/>
                <a:gd name="T22" fmla="*/ 4 w 2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9"/>
                <a:gd name="T38" fmla="*/ 27 w 2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9">
                  <a:moveTo>
                    <a:pt x="4" y="0"/>
                  </a:moveTo>
                  <a:lnTo>
                    <a:pt x="8" y="0"/>
                  </a:lnTo>
                  <a:lnTo>
                    <a:pt x="13" y="6"/>
                  </a:lnTo>
                  <a:lnTo>
                    <a:pt x="17" y="8"/>
                  </a:lnTo>
                  <a:lnTo>
                    <a:pt x="27" y="10"/>
                  </a:lnTo>
                  <a:lnTo>
                    <a:pt x="21" y="15"/>
                  </a:lnTo>
                  <a:lnTo>
                    <a:pt x="17" y="19"/>
                  </a:lnTo>
                  <a:lnTo>
                    <a:pt x="13" y="19"/>
                  </a:lnTo>
                  <a:lnTo>
                    <a:pt x="8" y="19"/>
                  </a:lnTo>
                  <a:lnTo>
                    <a:pt x="0" y="10"/>
                  </a:lnTo>
                  <a:lnTo>
                    <a:pt x="4" y="0"/>
                  </a:lnTo>
                  <a:close/>
                </a:path>
              </a:pathLst>
            </a:custGeom>
            <a:solidFill>
              <a:srgbClr val="000000"/>
            </a:solidFill>
            <a:ln w="9525">
              <a:noFill/>
              <a:round/>
              <a:headEnd/>
              <a:tailEnd/>
            </a:ln>
          </p:spPr>
          <p:txBody>
            <a:bodyPr/>
            <a:lstStyle/>
            <a:p>
              <a:endParaRPr lang="fa-IR"/>
            </a:p>
          </p:txBody>
        </p:sp>
        <p:sp>
          <p:nvSpPr>
            <p:cNvPr id="21644" name="Freeform 134"/>
            <p:cNvSpPr>
              <a:spLocks/>
            </p:cNvSpPr>
            <p:nvPr/>
          </p:nvSpPr>
          <p:spPr bwMode="auto">
            <a:xfrm>
              <a:off x="4384" y="3126"/>
              <a:ext cx="15" cy="41"/>
            </a:xfrm>
            <a:custGeom>
              <a:avLst/>
              <a:gdLst>
                <a:gd name="T0" fmla="*/ 27 w 31"/>
                <a:gd name="T1" fmla="*/ 0 h 81"/>
                <a:gd name="T2" fmla="*/ 29 w 31"/>
                <a:gd name="T3" fmla="*/ 9 h 81"/>
                <a:gd name="T4" fmla="*/ 31 w 31"/>
                <a:gd name="T5" fmla="*/ 21 h 81"/>
                <a:gd name="T6" fmla="*/ 31 w 31"/>
                <a:gd name="T7" fmla="*/ 32 h 81"/>
                <a:gd name="T8" fmla="*/ 31 w 31"/>
                <a:gd name="T9" fmla="*/ 42 h 81"/>
                <a:gd name="T10" fmla="*/ 27 w 31"/>
                <a:gd name="T11" fmla="*/ 51 h 81"/>
                <a:gd name="T12" fmla="*/ 27 w 31"/>
                <a:gd name="T13" fmla="*/ 61 h 81"/>
                <a:gd name="T14" fmla="*/ 23 w 31"/>
                <a:gd name="T15" fmla="*/ 68 h 81"/>
                <a:gd name="T16" fmla="*/ 19 w 31"/>
                <a:gd name="T17" fmla="*/ 76 h 81"/>
                <a:gd name="T18" fmla="*/ 12 w 31"/>
                <a:gd name="T19" fmla="*/ 81 h 81"/>
                <a:gd name="T20" fmla="*/ 6 w 31"/>
                <a:gd name="T21" fmla="*/ 76 h 81"/>
                <a:gd name="T22" fmla="*/ 2 w 31"/>
                <a:gd name="T23" fmla="*/ 68 h 81"/>
                <a:gd name="T24" fmla="*/ 0 w 31"/>
                <a:gd name="T25" fmla="*/ 59 h 81"/>
                <a:gd name="T26" fmla="*/ 0 w 31"/>
                <a:gd name="T27" fmla="*/ 45 h 81"/>
                <a:gd name="T28" fmla="*/ 0 w 31"/>
                <a:gd name="T29" fmla="*/ 28 h 81"/>
                <a:gd name="T30" fmla="*/ 6 w 31"/>
                <a:gd name="T31" fmla="*/ 19 h 81"/>
                <a:gd name="T32" fmla="*/ 13 w 31"/>
                <a:gd name="T33" fmla="*/ 13 h 81"/>
                <a:gd name="T34" fmla="*/ 23 w 31"/>
                <a:gd name="T35" fmla="*/ 9 h 81"/>
                <a:gd name="T36" fmla="*/ 27 w 31"/>
                <a:gd name="T37" fmla="*/ 0 h 81"/>
                <a:gd name="T38" fmla="*/ 27 w 31"/>
                <a:gd name="T39" fmla="*/ 0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81"/>
                <a:gd name="T62" fmla="*/ 31 w 31"/>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81">
                  <a:moveTo>
                    <a:pt x="27" y="0"/>
                  </a:moveTo>
                  <a:lnTo>
                    <a:pt x="29" y="9"/>
                  </a:lnTo>
                  <a:lnTo>
                    <a:pt x="31" y="21"/>
                  </a:lnTo>
                  <a:lnTo>
                    <a:pt x="31" y="32"/>
                  </a:lnTo>
                  <a:lnTo>
                    <a:pt x="31" y="42"/>
                  </a:lnTo>
                  <a:lnTo>
                    <a:pt x="27" y="51"/>
                  </a:lnTo>
                  <a:lnTo>
                    <a:pt x="27" y="61"/>
                  </a:lnTo>
                  <a:lnTo>
                    <a:pt x="23" y="68"/>
                  </a:lnTo>
                  <a:lnTo>
                    <a:pt x="19" y="76"/>
                  </a:lnTo>
                  <a:lnTo>
                    <a:pt x="12" y="81"/>
                  </a:lnTo>
                  <a:lnTo>
                    <a:pt x="6" y="76"/>
                  </a:lnTo>
                  <a:lnTo>
                    <a:pt x="2" y="68"/>
                  </a:lnTo>
                  <a:lnTo>
                    <a:pt x="0" y="59"/>
                  </a:lnTo>
                  <a:lnTo>
                    <a:pt x="0" y="45"/>
                  </a:lnTo>
                  <a:lnTo>
                    <a:pt x="0" y="28"/>
                  </a:lnTo>
                  <a:lnTo>
                    <a:pt x="6" y="19"/>
                  </a:lnTo>
                  <a:lnTo>
                    <a:pt x="13" y="13"/>
                  </a:lnTo>
                  <a:lnTo>
                    <a:pt x="23" y="9"/>
                  </a:lnTo>
                  <a:lnTo>
                    <a:pt x="27" y="0"/>
                  </a:lnTo>
                  <a:close/>
                </a:path>
              </a:pathLst>
            </a:custGeom>
            <a:solidFill>
              <a:srgbClr val="000000"/>
            </a:solidFill>
            <a:ln w="9525">
              <a:noFill/>
              <a:round/>
              <a:headEnd/>
              <a:tailEnd/>
            </a:ln>
          </p:spPr>
          <p:txBody>
            <a:bodyPr/>
            <a:lstStyle/>
            <a:p>
              <a:endParaRPr lang="fa-IR"/>
            </a:p>
          </p:txBody>
        </p:sp>
        <p:sp>
          <p:nvSpPr>
            <p:cNvPr id="21645" name="Freeform 135"/>
            <p:cNvSpPr>
              <a:spLocks/>
            </p:cNvSpPr>
            <p:nvPr/>
          </p:nvSpPr>
          <p:spPr bwMode="auto">
            <a:xfrm>
              <a:off x="3280" y="3133"/>
              <a:ext cx="71" cy="31"/>
            </a:xfrm>
            <a:custGeom>
              <a:avLst/>
              <a:gdLst>
                <a:gd name="T0" fmla="*/ 7 w 142"/>
                <a:gd name="T1" fmla="*/ 0 h 63"/>
                <a:gd name="T2" fmla="*/ 17 w 142"/>
                <a:gd name="T3" fmla="*/ 2 h 63"/>
                <a:gd name="T4" fmla="*/ 24 w 142"/>
                <a:gd name="T5" fmla="*/ 6 h 63"/>
                <a:gd name="T6" fmla="*/ 34 w 142"/>
                <a:gd name="T7" fmla="*/ 10 h 63"/>
                <a:gd name="T8" fmla="*/ 43 w 142"/>
                <a:gd name="T9" fmla="*/ 11 h 63"/>
                <a:gd name="T10" fmla="*/ 51 w 142"/>
                <a:gd name="T11" fmla="*/ 13 h 63"/>
                <a:gd name="T12" fmla="*/ 62 w 142"/>
                <a:gd name="T13" fmla="*/ 17 h 63"/>
                <a:gd name="T14" fmla="*/ 70 w 142"/>
                <a:gd name="T15" fmla="*/ 19 h 63"/>
                <a:gd name="T16" fmla="*/ 80 w 142"/>
                <a:gd name="T17" fmla="*/ 23 h 63"/>
                <a:gd name="T18" fmla="*/ 89 w 142"/>
                <a:gd name="T19" fmla="*/ 25 h 63"/>
                <a:gd name="T20" fmla="*/ 99 w 142"/>
                <a:gd name="T21" fmla="*/ 27 h 63"/>
                <a:gd name="T22" fmla="*/ 106 w 142"/>
                <a:gd name="T23" fmla="*/ 32 h 63"/>
                <a:gd name="T24" fmla="*/ 116 w 142"/>
                <a:gd name="T25" fmla="*/ 36 h 63"/>
                <a:gd name="T26" fmla="*/ 121 w 142"/>
                <a:gd name="T27" fmla="*/ 40 h 63"/>
                <a:gd name="T28" fmla="*/ 129 w 142"/>
                <a:gd name="T29" fmla="*/ 48 h 63"/>
                <a:gd name="T30" fmla="*/ 135 w 142"/>
                <a:gd name="T31" fmla="*/ 53 h 63"/>
                <a:gd name="T32" fmla="*/ 142 w 142"/>
                <a:gd name="T33" fmla="*/ 63 h 63"/>
                <a:gd name="T34" fmla="*/ 133 w 142"/>
                <a:gd name="T35" fmla="*/ 59 h 63"/>
                <a:gd name="T36" fmla="*/ 123 w 142"/>
                <a:gd name="T37" fmla="*/ 57 h 63"/>
                <a:gd name="T38" fmla="*/ 112 w 142"/>
                <a:gd name="T39" fmla="*/ 53 h 63"/>
                <a:gd name="T40" fmla="*/ 102 w 142"/>
                <a:gd name="T41" fmla="*/ 53 h 63"/>
                <a:gd name="T42" fmla="*/ 87 w 142"/>
                <a:gd name="T43" fmla="*/ 49 h 63"/>
                <a:gd name="T44" fmla="*/ 74 w 142"/>
                <a:gd name="T45" fmla="*/ 46 h 63"/>
                <a:gd name="T46" fmla="*/ 59 w 142"/>
                <a:gd name="T47" fmla="*/ 44 h 63"/>
                <a:gd name="T48" fmla="*/ 47 w 142"/>
                <a:gd name="T49" fmla="*/ 40 h 63"/>
                <a:gd name="T50" fmla="*/ 34 w 142"/>
                <a:gd name="T51" fmla="*/ 36 h 63"/>
                <a:gd name="T52" fmla="*/ 21 w 142"/>
                <a:gd name="T53" fmla="*/ 32 h 63"/>
                <a:gd name="T54" fmla="*/ 13 w 142"/>
                <a:gd name="T55" fmla="*/ 27 h 63"/>
                <a:gd name="T56" fmla="*/ 5 w 142"/>
                <a:gd name="T57" fmla="*/ 23 h 63"/>
                <a:gd name="T58" fmla="*/ 0 w 142"/>
                <a:gd name="T59" fmla="*/ 17 h 63"/>
                <a:gd name="T60" fmla="*/ 0 w 142"/>
                <a:gd name="T61" fmla="*/ 11 h 63"/>
                <a:gd name="T62" fmla="*/ 2 w 142"/>
                <a:gd name="T63" fmla="*/ 6 h 63"/>
                <a:gd name="T64" fmla="*/ 7 w 142"/>
                <a:gd name="T65" fmla="*/ 0 h 63"/>
                <a:gd name="T66" fmla="*/ 7 w 142"/>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63"/>
                <a:gd name="T104" fmla="*/ 142 w 142"/>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63">
                  <a:moveTo>
                    <a:pt x="7" y="0"/>
                  </a:moveTo>
                  <a:lnTo>
                    <a:pt x="17" y="2"/>
                  </a:lnTo>
                  <a:lnTo>
                    <a:pt x="24" y="6"/>
                  </a:lnTo>
                  <a:lnTo>
                    <a:pt x="34" y="10"/>
                  </a:lnTo>
                  <a:lnTo>
                    <a:pt x="43" y="11"/>
                  </a:lnTo>
                  <a:lnTo>
                    <a:pt x="51" y="13"/>
                  </a:lnTo>
                  <a:lnTo>
                    <a:pt x="62" y="17"/>
                  </a:lnTo>
                  <a:lnTo>
                    <a:pt x="70" y="19"/>
                  </a:lnTo>
                  <a:lnTo>
                    <a:pt x="80" y="23"/>
                  </a:lnTo>
                  <a:lnTo>
                    <a:pt x="89" y="25"/>
                  </a:lnTo>
                  <a:lnTo>
                    <a:pt x="99" y="27"/>
                  </a:lnTo>
                  <a:lnTo>
                    <a:pt x="106" y="32"/>
                  </a:lnTo>
                  <a:lnTo>
                    <a:pt x="116" y="36"/>
                  </a:lnTo>
                  <a:lnTo>
                    <a:pt x="121" y="40"/>
                  </a:lnTo>
                  <a:lnTo>
                    <a:pt x="129" y="48"/>
                  </a:lnTo>
                  <a:lnTo>
                    <a:pt x="135" y="53"/>
                  </a:lnTo>
                  <a:lnTo>
                    <a:pt x="142" y="63"/>
                  </a:lnTo>
                  <a:lnTo>
                    <a:pt x="133" y="59"/>
                  </a:lnTo>
                  <a:lnTo>
                    <a:pt x="123" y="57"/>
                  </a:lnTo>
                  <a:lnTo>
                    <a:pt x="112" y="53"/>
                  </a:lnTo>
                  <a:lnTo>
                    <a:pt x="102" y="53"/>
                  </a:lnTo>
                  <a:lnTo>
                    <a:pt x="87" y="49"/>
                  </a:lnTo>
                  <a:lnTo>
                    <a:pt x="74" y="46"/>
                  </a:lnTo>
                  <a:lnTo>
                    <a:pt x="59" y="44"/>
                  </a:lnTo>
                  <a:lnTo>
                    <a:pt x="47" y="40"/>
                  </a:lnTo>
                  <a:lnTo>
                    <a:pt x="34" y="36"/>
                  </a:lnTo>
                  <a:lnTo>
                    <a:pt x="21" y="32"/>
                  </a:lnTo>
                  <a:lnTo>
                    <a:pt x="13" y="27"/>
                  </a:lnTo>
                  <a:lnTo>
                    <a:pt x="5" y="23"/>
                  </a:lnTo>
                  <a:lnTo>
                    <a:pt x="0" y="17"/>
                  </a:lnTo>
                  <a:lnTo>
                    <a:pt x="0" y="11"/>
                  </a:lnTo>
                  <a:lnTo>
                    <a:pt x="2" y="6"/>
                  </a:lnTo>
                  <a:lnTo>
                    <a:pt x="7" y="0"/>
                  </a:lnTo>
                  <a:close/>
                </a:path>
              </a:pathLst>
            </a:custGeom>
            <a:solidFill>
              <a:srgbClr val="000000"/>
            </a:solidFill>
            <a:ln w="9525">
              <a:noFill/>
              <a:round/>
              <a:headEnd/>
              <a:tailEnd/>
            </a:ln>
          </p:spPr>
          <p:txBody>
            <a:bodyPr/>
            <a:lstStyle/>
            <a:p>
              <a:endParaRPr lang="fa-IR"/>
            </a:p>
          </p:txBody>
        </p:sp>
        <p:sp>
          <p:nvSpPr>
            <p:cNvPr id="21646" name="Freeform 136"/>
            <p:cNvSpPr>
              <a:spLocks/>
            </p:cNvSpPr>
            <p:nvPr/>
          </p:nvSpPr>
          <p:spPr bwMode="auto">
            <a:xfrm>
              <a:off x="3353" y="3157"/>
              <a:ext cx="14" cy="11"/>
            </a:xfrm>
            <a:custGeom>
              <a:avLst/>
              <a:gdLst>
                <a:gd name="T0" fmla="*/ 12 w 29"/>
                <a:gd name="T1" fmla="*/ 0 h 21"/>
                <a:gd name="T2" fmla="*/ 21 w 29"/>
                <a:gd name="T3" fmla="*/ 10 h 21"/>
                <a:gd name="T4" fmla="*/ 29 w 29"/>
                <a:gd name="T5" fmla="*/ 16 h 21"/>
                <a:gd name="T6" fmla="*/ 13 w 29"/>
                <a:gd name="T7" fmla="*/ 21 h 21"/>
                <a:gd name="T8" fmla="*/ 4 w 29"/>
                <a:gd name="T9" fmla="*/ 19 h 21"/>
                <a:gd name="T10" fmla="*/ 0 w 29"/>
                <a:gd name="T11" fmla="*/ 14 h 21"/>
                <a:gd name="T12" fmla="*/ 0 w 29"/>
                <a:gd name="T13" fmla="*/ 10 h 21"/>
                <a:gd name="T14" fmla="*/ 4 w 29"/>
                <a:gd name="T15" fmla="*/ 4 h 21"/>
                <a:gd name="T16" fmla="*/ 12 w 29"/>
                <a:gd name="T17" fmla="*/ 0 h 21"/>
                <a:gd name="T18" fmla="*/ 12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12" y="0"/>
                  </a:moveTo>
                  <a:lnTo>
                    <a:pt x="21" y="10"/>
                  </a:lnTo>
                  <a:lnTo>
                    <a:pt x="29" y="16"/>
                  </a:lnTo>
                  <a:lnTo>
                    <a:pt x="13" y="21"/>
                  </a:lnTo>
                  <a:lnTo>
                    <a:pt x="4" y="19"/>
                  </a:lnTo>
                  <a:lnTo>
                    <a:pt x="0" y="14"/>
                  </a:lnTo>
                  <a:lnTo>
                    <a:pt x="0" y="10"/>
                  </a:lnTo>
                  <a:lnTo>
                    <a:pt x="4" y="4"/>
                  </a:lnTo>
                  <a:lnTo>
                    <a:pt x="12" y="0"/>
                  </a:lnTo>
                  <a:close/>
                </a:path>
              </a:pathLst>
            </a:custGeom>
            <a:solidFill>
              <a:srgbClr val="000000"/>
            </a:solidFill>
            <a:ln w="9525">
              <a:noFill/>
              <a:round/>
              <a:headEnd/>
              <a:tailEnd/>
            </a:ln>
          </p:spPr>
          <p:txBody>
            <a:bodyPr/>
            <a:lstStyle/>
            <a:p>
              <a:endParaRPr lang="fa-IR"/>
            </a:p>
          </p:txBody>
        </p:sp>
      </p:grpSp>
      <p:sp>
        <p:nvSpPr>
          <p:cNvPr id="21511" name="Text Box 137"/>
          <p:cNvSpPr txBox="1">
            <a:spLocks noChangeArrowheads="1"/>
          </p:cNvSpPr>
          <p:nvPr/>
        </p:nvSpPr>
        <p:spPr bwMode="auto">
          <a:xfrm>
            <a:off x="914400" y="1373188"/>
            <a:ext cx="7315200" cy="1296987"/>
          </a:xfrm>
          <a:prstGeom prst="rect">
            <a:avLst/>
          </a:prstGeom>
          <a:noFill/>
          <a:ln w="9525">
            <a:noFill/>
            <a:miter lim="800000"/>
            <a:headEnd/>
            <a:tailEnd/>
          </a:ln>
        </p:spPr>
        <p:txBody>
          <a:bodyPr>
            <a:spAutoFit/>
          </a:bodyPr>
          <a:lstStyle/>
          <a:p>
            <a:pPr>
              <a:spcBef>
                <a:spcPct val="30000"/>
              </a:spcBef>
            </a:pPr>
            <a:r>
              <a:rPr lang="en-US" sz="2400"/>
              <a:t>Centralization</a:t>
            </a:r>
          </a:p>
          <a:p>
            <a:pPr>
              <a:spcBef>
                <a:spcPct val="30000"/>
              </a:spcBef>
            </a:pPr>
            <a:r>
              <a:rPr lang="en-US" sz="2400" b="0">
                <a:latin typeface="Tahoma" pitchFamily="34" charset="0"/>
              </a:rPr>
              <a:t>The degree to which decision making is concentrated at a single point in the organization.</a:t>
            </a:r>
          </a:p>
        </p:txBody>
      </p:sp>
      <p:sp>
        <p:nvSpPr>
          <p:cNvPr id="21512" name="Text Box 138"/>
          <p:cNvSpPr txBox="1">
            <a:spLocks noChangeArrowheads="1"/>
          </p:cNvSpPr>
          <p:nvPr/>
        </p:nvSpPr>
        <p:spPr bwMode="auto">
          <a:xfrm>
            <a:off x="914400" y="4572000"/>
            <a:ext cx="4876800" cy="1296988"/>
          </a:xfrm>
          <a:prstGeom prst="rect">
            <a:avLst/>
          </a:prstGeom>
          <a:noFill/>
          <a:ln w="9525">
            <a:noFill/>
            <a:miter lim="800000"/>
            <a:headEnd/>
            <a:tailEnd/>
          </a:ln>
        </p:spPr>
        <p:txBody>
          <a:bodyPr>
            <a:spAutoFit/>
          </a:bodyPr>
          <a:lstStyle/>
          <a:p>
            <a:pPr>
              <a:spcBef>
                <a:spcPct val="30000"/>
              </a:spcBef>
            </a:pPr>
            <a:r>
              <a:rPr lang="en-US" sz="2400"/>
              <a:t>Formalization</a:t>
            </a:r>
          </a:p>
          <a:p>
            <a:pPr>
              <a:spcBef>
                <a:spcPct val="30000"/>
              </a:spcBef>
            </a:pPr>
            <a:r>
              <a:rPr lang="en-US" sz="2400" b="0">
                <a:latin typeface="Tahoma" pitchFamily="34" charset="0"/>
              </a:rPr>
              <a:t>The degree to which jobs within the organization are standardized.</a:t>
            </a:r>
          </a:p>
        </p:txBody>
      </p:sp>
      <p:sp>
        <p:nvSpPr>
          <p:cNvPr id="21513" name="Text Box 139"/>
          <p:cNvSpPr txBox="1">
            <a:spLocks noChangeArrowheads="1"/>
          </p:cNvSpPr>
          <p:nvPr/>
        </p:nvSpPr>
        <p:spPr bwMode="auto">
          <a:xfrm>
            <a:off x="914400" y="2971800"/>
            <a:ext cx="6172200" cy="1296988"/>
          </a:xfrm>
          <a:prstGeom prst="rect">
            <a:avLst/>
          </a:prstGeom>
          <a:noFill/>
          <a:ln w="9525">
            <a:noFill/>
            <a:miter lim="800000"/>
            <a:headEnd/>
            <a:tailEnd/>
          </a:ln>
        </p:spPr>
        <p:txBody>
          <a:bodyPr>
            <a:spAutoFit/>
          </a:bodyPr>
          <a:lstStyle/>
          <a:p>
            <a:pPr>
              <a:spcBef>
                <a:spcPct val="30000"/>
              </a:spcBef>
            </a:pPr>
            <a:r>
              <a:rPr lang="en-US" sz="2400"/>
              <a:t>Decentralization</a:t>
            </a:r>
          </a:p>
          <a:p>
            <a:pPr>
              <a:spcBef>
                <a:spcPct val="30000"/>
              </a:spcBef>
            </a:pPr>
            <a:r>
              <a:rPr lang="en-US" sz="2400" b="0">
                <a:latin typeface="Tahoma" pitchFamily="34" charset="0"/>
              </a:rPr>
              <a:t>The degree to which decision making is spread throughout the organization.</a:t>
            </a:r>
          </a:p>
        </p:txBody>
      </p:sp>
      <p:sp>
        <p:nvSpPr>
          <p:cNvPr id="268428" name="Line 140"/>
          <p:cNvSpPr>
            <a:spLocks noChangeShapeType="1"/>
          </p:cNvSpPr>
          <p:nvPr/>
        </p:nvSpPr>
        <p:spPr bwMode="auto">
          <a:xfrm>
            <a:off x="914400" y="4419600"/>
            <a:ext cx="49530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829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68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428"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1"/>
          <p:cNvSpPr>
            <a:spLocks noGrp="1"/>
          </p:cNvSpPr>
          <p:nvPr>
            <p:ph type="ftr" sz="quarter" idx="10"/>
          </p:nvPr>
        </p:nvSpPr>
        <p:spPr>
          <a:noFill/>
        </p:spPr>
        <p:txBody>
          <a:bodyPr/>
          <a:lstStyle/>
          <a:p>
            <a:r>
              <a:rPr lang="en-US"/>
              <a:t>© 2005 Prentice Hall Inc. All rights reserved.</a:t>
            </a:r>
          </a:p>
        </p:txBody>
      </p:sp>
      <p:sp>
        <p:nvSpPr>
          <p:cNvPr id="3076" name="Slide Number Placeholder 2"/>
          <p:cNvSpPr>
            <a:spLocks noGrp="1"/>
          </p:cNvSpPr>
          <p:nvPr>
            <p:ph type="sldNum" sz="quarter" idx="11"/>
          </p:nvPr>
        </p:nvSpPr>
        <p:spPr>
          <a:noFill/>
        </p:spPr>
        <p:txBody>
          <a:bodyPr/>
          <a:lstStyle/>
          <a:p>
            <a:r>
              <a:rPr lang="en-US"/>
              <a:t>15–</a:t>
            </a:r>
            <a:fld id="{72750F2D-8D60-4730-BFB5-B92532C8D0E5}" type="slidenum">
              <a:rPr lang="en-US"/>
              <a:pPr/>
              <a:t>406</a:t>
            </a:fld>
            <a:endParaRPr lang="en-US"/>
          </a:p>
        </p:txBody>
      </p:sp>
      <p:sp>
        <p:nvSpPr>
          <p:cNvPr id="269315" name="Text Box 3"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–4</a:t>
            </a:r>
            <a:endParaRPr lang="en-US">
              <a:solidFill>
                <a:schemeClr val="bg1"/>
              </a:solidFill>
            </a:endParaRPr>
          </a:p>
        </p:txBody>
      </p:sp>
      <p:graphicFrame>
        <p:nvGraphicFramePr>
          <p:cNvPr id="3074" name="Object 4"/>
          <p:cNvGraphicFramePr>
            <a:graphicFrameLocks noChangeAspect="1"/>
          </p:cNvGraphicFramePr>
          <p:nvPr/>
        </p:nvGraphicFramePr>
        <p:xfrm>
          <a:off x="1905000" y="685800"/>
          <a:ext cx="5189538" cy="5257800"/>
        </p:xfrm>
        <a:graphic>
          <a:graphicData uri="http://schemas.openxmlformats.org/presentationml/2006/ole">
            <mc:AlternateContent xmlns:mc="http://schemas.openxmlformats.org/markup-compatibility/2006">
              <mc:Choice xmlns:v="urn:schemas-microsoft-com:vml" Requires="v">
                <p:oleObj spid="_x0000_s302087" name="Photo Editor Photo" r:id="rId4" imgW="4371429" imgH="4428571" progId="">
                  <p:embed/>
                </p:oleObj>
              </mc:Choice>
              <mc:Fallback>
                <p:oleObj name="Photo Editor Photo" r:id="rId4" imgW="4371429" imgH="4428571"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85800"/>
                        <a:ext cx="518953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Rectangle 5"/>
          <p:cNvSpPr>
            <a:spLocks noChangeArrowheads="1"/>
          </p:cNvSpPr>
          <p:nvPr/>
        </p:nvSpPr>
        <p:spPr bwMode="auto">
          <a:xfrm>
            <a:off x="685800" y="6132513"/>
            <a:ext cx="3505200" cy="365125"/>
          </a:xfrm>
          <a:prstGeom prst="rect">
            <a:avLst/>
          </a:prstGeom>
          <a:noFill/>
          <a:ln w="9525">
            <a:noFill/>
            <a:miter lim="800000"/>
            <a:headEnd/>
            <a:tailEnd/>
          </a:ln>
        </p:spPr>
        <p:txBody>
          <a:bodyPr>
            <a:spAutoFit/>
          </a:bodyPr>
          <a:lstStyle/>
          <a:p>
            <a:r>
              <a:rPr lang="en-US" sz="900" b="0" i="1"/>
              <a:t>Source: </a:t>
            </a:r>
            <a:r>
              <a:rPr lang="en-US" sz="900" b="0"/>
              <a:t>S. Adams, </a:t>
            </a:r>
            <a:r>
              <a:rPr lang="en-US" sz="900" b="0" i="1"/>
              <a:t>Dogbert’s Big Book of Business</a:t>
            </a:r>
            <a:r>
              <a:rPr lang="en-US" sz="900" b="0"/>
              <a:t>, DILBERT reprinted by permission of United Features Syndicate, Inc.</a:t>
            </a:r>
          </a:p>
        </p:txBody>
      </p:sp>
    </p:spTree>
  </p:cSld>
  <p:clrMapOvr>
    <a:masterClrMapping/>
  </p:clrMapOvr>
  <p:transition/>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2"/>
          <p:cNvSpPr>
            <a:spLocks noGrp="1"/>
          </p:cNvSpPr>
          <p:nvPr>
            <p:ph type="ftr" sz="quarter" idx="10"/>
          </p:nvPr>
        </p:nvSpPr>
        <p:spPr>
          <a:noFill/>
        </p:spPr>
        <p:txBody>
          <a:bodyPr/>
          <a:lstStyle/>
          <a:p>
            <a:r>
              <a:rPr lang="en-US"/>
              <a:t>© 2005 Prentice Hall Inc. All rights reserved.</a:t>
            </a:r>
          </a:p>
        </p:txBody>
      </p:sp>
      <p:sp>
        <p:nvSpPr>
          <p:cNvPr id="4100" name="Slide Number Placeholder 3"/>
          <p:cNvSpPr>
            <a:spLocks noGrp="1"/>
          </p:cNvSpPr>
          <p:nvPr>
            <p:ph type="sldNum" sz="quarter" idx="11"/>
          </p:nvPr>
        </p:nvSpPr>
        <p:spPr>
          <a:noFill/>
        </p:spPr>
        <p:txBody>
          <a:bodyPr/>
          <a:lstStyle/>
          <a:p>
            <a:r>
              <a:rPr lang="en-US"/>
              <a:t>15–</a:t>
            </a:r>
            <a:fld id="{34398C74-909F-408C-BDB3-9B43087CAD71}" type="slidenum">
              <a:rPr lang="en-US"/>
              <a:pPr/>
              <a:t>407</a:t>
            </a:fld>
            <a:endParaRPr lang="en-US"/>
          </a:p>
        </p:txBody>
      </p:sp>
      <p:graphicFrame>
        <p:nvGraphicFramePr>
          <p:cNvPr id="4098" name="Object 7"/>
          <p:cNvGraphicFramePr>
            <a:graphicFrameLocks noChangeAspect="1"/>
          </p:cNvGraphicFramePr>
          <p:nvPr/>
        </p:nvGraphicFramePr>
        <p:xfrm>
          <a:off x="735013" y="4267200"/>
          <a:ext cx="7675562" cy="1390650"/>
        </p:xfrm>
        <a:graphic>
          <a:graphicData uri="http://schemas.openxmlformats.org/presentationml/2006/ole">
            <mc:AlternateContent xmlns:mc="http://schemas.openxmlformats.org/markup-compatibility/2006">
              <mc:Choice xmlns:v="urn:schemas-microsoft-com:vml" Requires="v">
                <p:oleObj spid="_x0000_s303111" name="Photo Editor Photo" r:id="rId3" imgW="7676190" imgH="1390844" progId="">
                  <p:embed/>
                </p:oleObj>
              </mc:Choice>
              <mc:Fallback>
                <p:oleObj name="Photo Editor Photo" r:id="rId3" imgW="7676190" imgH="1390844"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4267200"/>
                        <a:ext cx="7675562"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38" name="Rectangle 2"/>
          <p:cNvSpPr>
            <a:spLocks noGrp="1" noChangeArrowheads="1"/>
          </p:cNvSpPr>
          <p:nvPr>
            <p:ph type="title"/>
          </p:nvPr>
        </p:nvSpPr>
        <p:spPr/>
        <p:txBody>
          <a:bodyPr/>
          <a:lstStyle/>
          <a:p>
            <a:pPr algn="just" rtl="0" eaLnBrk="1" hangingPunct="1">
              <a:defRPr/>
            </a:pPr>
            <a:r>
              <a:rPr lang="en-US" smtClean="0"/>
              <a:t>Common Organization Designs</a:t>
            </a:r>
          </a:p>
        </p:txBody>
      </p:sp>
      <p:sp>
        <p:nvSpPr>
          <p:cNvPr id="270340" name="Rectangle 4"/>
          <p:cNvSpPr>
            <a:spLocks noChangeArrowheads="1"/>
          </p:cNvSpPr>
          <p:nvPr/>
        </p:nvSpPr>
        <p:spPr bwMode="blackWhite">
          <a:xfrm>
            <a:off x="5410200" y="3429000"/>
            <a:ext cx="2743200" cy="685800"/>
          </a:xfrm>
          <a:prstGeom prst="rect">
            <a:avLst/>
          </a:prstGeom>
          <a:solidFill>
            <a:schemeClr val="tx1"/>
          </a:solidFill>
          <a:ln w="57150" cmpd="thickThin">
            <a:noFill/>
            <a:miter lim="800000"/>
            <a:headEnd/>
            <a:tailEnd/>
          </a:ln>
          <a:effectLst>
            <a:outerShdw dist="107763" dir="2700000" algn="ctr" rotWithShape="0">
              <a:schemeClr val="bg2">
                <a:alpha val="50000"/>
              </a:schemeClr>
            </a:outerShdw>
          </a:effectLst>
        </p:spPr>
        <p:txBody>
          <a:bodyPr lIns="182880" anchor="ctr"/>
          <a:lstStyle/>
          <a:p>
            <a:pPr algn="ctr">
              <a:defRPr/>
            </a:pPr>
            <a:r>
              <a:rPr lang="en-US" sz="1800" b="0">
                <a:solidFill>
                  <a:schemeClr val="bg1"/>
                </a:solidFill>
              </a:rPr>
              <a:t>A Simple Structure:</a:t>
            </a:r>
            <a:br>
              <a:rPr lang="en-US" sz="1800" b="0">
                <a:solidFill>
                  <a:schemeClr val="bg1"/>
                </a:solidFill>
              </a:rPr>
            </a:br>
            <a:r>
              <a:rPr lang="en-US" sz="1800" b="0">
                <a:solidFill>
                  <a:schemeClr val="bg1"/>
                </a:solidFill>
              </a:rPr>
              <a:t>Jack Gold’s Men’s Store</a:t>
            </a:r>
          </a:p>
        </p:txBody>
      </p:sp>
      <p:sp>
        <p:nvSpPr>
          <p:cNvPr id="4103" name="Text Box 5"/>
          <p:cNvSpPr txBox="1">
            <a:spLocks noChangeArrowheads="1"/>
          </p:cNvSpPr>
          <p:nvPr/>
        </p:nvSpPr>
        <p:spPr bwMode="auto">
          <a:xfrm>
            <a:off x="914400" y="1371600"/>
            <a:ext cx="7315200" cy="2100263"/>
          </a:xfrm>
          <a:prstGeom prst="rect">
            <a:avLst/>
          </a:prstGeom>
          <a:noFill/>
          <a:ln w="9525">
            <a:noFill/>
            <a:miter lim="800000"/>
            <a:headEnd/>
            <a:tailEnd/>
          </a:ln>
        </p:spPr>
        <p:txBody>
          <a:bodyPr>
            <a:spAutoFit/>
          </a:bodyPr>
          <a:lstStyle/>
          <a:p>
            <a:pPr>
              <a:spcBef>
                <a:spcPct val="50000"/>
              </a:spcBef>
            </a:pPr>
            <a:r>
              <a:rPr lang="en-US" sz="2400"/>
              <a:t>Simple Structure</a:t>
            </a:r>
          </a:p>
          <a:p>
            <a:pPr>
              <a:spcBef>
                <a:spcPct val="50000"/>
              </a:spcBef>
            </a:pPr>
            <a:r>
              <a:rPr lang="en-US" sz="2400" b="0">
                <a:latin typeface="Tahoma" pitchFamily="34" charset="0"/>
              </a:rPr>
              <a:t>A structure characterized by a low degree of departmentalization, wide spans of control, authority centralized in a single person, and little formalization.</a:t>
            </a:r>
          </a:p>
        </p:txBody>
      </p:sp>
      <p:sp>
        <p:nvSpPr>
          <p:cNvPr id="270342" name="Text Box 6"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–5</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15–</a:t>
            </a:r>
            <a:fld id="{6D3B078F-05CF-48CB-BA4C-F7900041E621}" type="slidenum">
              <a:rPr lang="en-US"/>
              <a:pPr/>
              <a:t>408</a:t>
            </a:fld>
            <a:endParaRPr lang="en-US"/>
          </a:p>
        </p:txBody>
      </p:sp>
      <p:sp>
        <p:nvSpPr>
          <p:cNvPr id="271362" name="Rectangle 2"/>
          <p:cNvSpPr>
            <a:spLocks noGrp="1" noChangeArrowheads="1"/>
          </p:cNvSpPr>
          <p:nvPr>
            <p:ph type="title"/>
          </p:nvPr>
        </p:nvSpPr>
        <p:spPr/>
        <p:txBody>
          <a:bodyPr>
            <a:normAutofit fontScale="90000"/>
          </a:bodyPr>
          <a:lstStyle/>
          <a:p>
            <a:pPr algn="just" rtl="0" eaLnBrk="1" hangingPunct="1">
              <a:defRPr/>
            </a:pPr>
            <a:r>
              <a:rPr lang="en-US" smtClean="0"/>
              <a:t>Common Organization Designs (cont’d)</a:t>
            </a:r>
          </a:p>
        </p:txBody>
      </p:sp>
      <p:pic>
        <p:nvPicPr>
          <p:cNvPr id="22533" name="Picture 3" descr="j0090667"/>
          <p:cNvPicPr>
            <a:picLocks noChangeAspect="1" noChangeArrowheads="1"/>
          </p:cNvPicPr>
          <p:nvPr/>
        </p:nvPicPr>
        <p:blipFill>
          <a:blip r:embed="rId2"/>
          <a:srcRect/>
          <a:stretch>
            <a:fillRect/>
          </a:stretch>
        </p:blipFill>
        <p:spPr bwMode="auto">
          <a:xfrm>
            <a:off x="5486400" y="1905000"/>
            <a:ext cx="2854325" cy="3276600"/>
          </a:xfrm>
          <a:prstGeom prst="rect">
            <a:avLst/>
          </a:prstGeom>
          <a:noFill/>
          <a:ln w="9525">
            <a:noFill/>
            <a:miter lim="800000"/>
            <a:headEnd/>
            <a:tailEnd/>
          </a:ln>
        </p:spPr>
      </p:pic>
      <p:sp>
        <p:nvSpPr>
          <p:cNvPr id="22534" name="Text Box 4"/>
          <p:cNvSpPr txBox="1">
            <a:spLocks noChangeArrowheads="1"/>
          </p:cNvSpPr>
          <p:nvPr/>
        </p:nvSpPr>
        <p:spPr bwMode="auto">
          <a:xfrm>
            <a:off x="914400" y="1360488"/>
            <a:ext cx="4572000" cy="4291012"/>
          </a:xfrm>
          <a:prstGeom prst="rect">
            <a:avLst/>
          </a:prstGeom>
          <a:noFill/>
          <a:ln w="9525">
            <a:noFill/>
            <a:miter lim="800000"/>
            <a:headEnd/>
            <a:tailEnd/>
          </a:ln>
        </p:spPr>
        <p:txBody>
          <a:bodyPr>
            <a:spAutoFit/>
          </a:bodyPr>
          <a:lstStyle/>
          <a:p>
            <a:pPr>
              <a:spcBef>
                <a:spcPct val="50000"/>
              </a:spcBef>
            </a:pPr>
            <a:r>
              <a:rPr lang="en-US" sz="2400"/>
              <a:t>Bureaucracy</a:t>
            </a:r>
          </a:p>
          <a:p>
            <a:pPr>
              <a:spcBef>
                <a:spcPct val="50000"/>
              </a:spcBef>
            </a:pPr>
            <a:r>
              <a:rPr lang="en-US" sz="2400" b="0">
                <a:latin typeface="Tahoma" pitchFamily="34" charset="0"/>
              </a:rPr>
              <a:t>A structure of highly operating routine tasks achieved through specialization, very formalized rules and regulations, tasks that are grouped into functional departments, centralized authority, narrow spans of control, and decision making that follows the chain of command.</a:t>
            </a:r>
          </a:p>
        </p:txBody>
      </p:sp>
    </p:spTree>
  </p:cSld>
  <p:clrMapOvr>
    <a:masterClrMapping/>
  </p:clrMapOvr>
  <p:transition/>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0"/>
          </p:nvPr>
        </p:nvSpPr>
        <p:spPr>
          <a:noFill/>
        </p:spPr>
        <p:txBody>
          <a:bodyPr/>
          <a:lstStyle/>
          <a:p>
            <a:r>
              <a:rPr lang="en-US"/>
              <a:t>© 2005 Prentice Hall Inc. All rights reserved.</a:t>
            </a:r>
          </a:p>
        </p:txBody>
      </p:sp>
      <p:sp>
        <p:nvSpPr>
          <p:cNvPr id="23555" name="Slide Number Placeholder 5"/>
          <p:cNvSpPr>
            <a:spLocks noGrp="1"/>
          </p:cNvSpPr>
          <p:nvPr>
            <p:ph type="sldNum" sz="quarter" idx="11"/>
          </p:nvPr>
        </p:nvSpPr>
        <p:spPr>
          <a:noFill/>
        </p:spPr>
        <p:txBody>
          <a:bodyPr/>
          <a:lstStyle/>
          <a:p>
            <a:r>
              <a:rPr lang="en-US"/>
              <a:t>15–</a:t>
            </a:r>
            <a:fld id="{81987A24-897F-4F97-9B50-9E0B5FAD1641}" type="slidenum">
              <a:rPr lang="en-US"/>
              <a:pPr/>
              <a:t>409</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The Bureaucracy</a:t>
            </a:r>
          </a:p>
        </p:txBody>
      </p:sp>
      <p:sp>
        <p:nvSpPr>
          <p:cNvPr id="23557" name="Rectangle 3"/>
          <p:cNvSpPr>
            <a:spLocks noGrp="1" noChangeArrowheads="1"/>
          </p:cNvSpPr>
          <p:nvPr>
            <p:ph type="body" sz="half" idx="1"/>
          </p:nvPr>
        </p:nvSpPr>
        <p:spPr/>
        <p:txBody>
          <a:bodyPr/>
          <a:lstStyle/>
          <a:p>
            <a:pPr algn="just" rtl="0" eaLnBrk="1" hangingPunct="1"/>
            <a:r>
              <a:rPr lang="en-US" sz="2400" smtClean="0"/>
              <a:t>Strengths</a:t>
            </a:r>
          </a:p>
          <a:p>
            <a:pPr lvl="1" algn="just" rtl="0" eaLnBrk="1" hangingPunct="1"/>
            <a:r>
              <a:rPr lang="en-US" smtClean="0"/>
              <a:t>Functional economies of scale</a:t>
            </a:r>
          </a:p>
          <a:p>
            <a:pPr lvl="1" algn="just" rtl="0" eaLnBrk="1" hangingPunct="1"/>
            <a:r>
              <a:rPr lang="en-US" smtClean="0"/>
              <a:t>Minimum duplication of personnel and equipment</a:t>
            </a:r>
          </a:p>
          <a:p>
            <a:pPr lvl="1" algn="just" rtl="0" eaLnBrk="1" hangingPunct="1"/>
            <a:r>
              <a:rPr lang="en-US" smtClean="0"/>
              <a:t>Enhanced communication</a:t>
            </a:r>
          </a:p>
          <a:p>
            <a:pPr lvl="1" algn="just" rtl="0" eaLnBrk="1" hangingPunct="1"/>
            <a:r>
              <a:rPr lang="en-US" smtClean="0"/>
              <a:t>Centralized decision making</a:t>
            </a:r>
          </a:p>
        </p:txBody>
      </p:sp>
      <p:sp>
        <p:nvSpPr>
          <p:cNvPr id="23558" name="Rectangle 4"/>
          <p:cNvSpPr>
            <a:spLocks noGrp="1" noChangeArrowheads="1"/>
          </p:cNvSpPr>
          <p:nvPr>
            <p:ph type="body" sz="half" idx="2"/>
          </p:nvPr>
        </p:nvSpPr>
        <p:spPr/>
        <p:txBody>
          <a:bodyPr/>
          <a:lstStyle/>
          <a:p>
            <a:pPr algn="just" rtl="0" eaLnBrk="1" hangingPunct="1"/>
            <a:r>
              <a:rPr lang="en-US" sz="2400" smtClean="0"/>
              <a:t>Weaknesses</a:t>
            </a:r>
          </a:p>
          <a:p>
            <a:pPr lvl="1" algn="just" rtl="0" eaLnBrk="1" hangingPunct="1"/>
            <a:r>
              <a:rPr lang="en-US" smtClean="0"/>
              <a:t>Subunit conflicts with organizational goals</a:t>
            </a:r>
          </a:p>
          <a:p>
            <a:pPr lvl="1" algn="just" rtl="0" eaLnBrk="1" hangingPunct="1"/>
            <a:r>
              <a:rPr lang="en-US" smtClean="0"/>
              <a:t>Obsessive concern with rules and regulations</a:t>
            </a:r>
          </a:p>
          <a:p>
            <a:pPr lvl="1" algn="just" rtl="0" eaLnBrk="1" hangingPunct="1"/>
            <a:r>
              <a:rPr lang="en-US" smtClean="0"/>
              <a:t>Lack of employee discretion to deal with problems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 2005 Prentice Hall Inc. All rights reserved.</a:t>
            </a:r>
          </a:p>
        </p:txBody>
      </p:sp>
      <p:sp>
        <p:nvSpPr>
          <p:cNvPr id="25603" name="Slide Number Placeholder 4"/>
          <p:cNvSpPr>
            <a:spLocks noGrp="1"/>
          </p:cNvSpPr>
          <p:nvPr>
            <p:ph type="sldNum" sz="quarter" idx="11"/>
          </p:nvPr>
        </p:nvSpPr>
        <p:spPr>
          <a:noFill/>
        </p:spPr>
        <p:txBody>
          <a:bodyPr/>
          <a:lstStyle/>
          <a:p>
            <a:r>
              <a:rPr lang="en-US"/>
              <a:t>2–</a:t>
            </a:r>
            <a:fld id="{D5105C78-9B7F-4B57-A364-34DE7C7C915E}" type="slidenum">
              <a:rPr lang="en-US"/>
              <a:pPr/>
              <a:t>41</a:t>
            </a:fld>
            <a:endParaRPr lang="en-US"/>
          </a:p>
        </p:txBody>
      </p:sp>
      <p:sp>
        <p:nvSpPr>
          <p:cNvPr id="194562" name="Rectangle 2"/>
          <p:cNvSpPr>
            <a:spLocks noGrp="1" noChangeArrowheads="1"/>
          </p:cNvSpPr>
          <p:nvPr>
            <p:ph type="title"/>
          </p:nvPr>
        </p:nvSpPr>
        <p:spPr/>
        <p:txBody>
          <a:bodyPr>
            <a:normAutofit fontScale="90000"/>
          </a:bodyPr>
          <a:lstStyle/>
          <a:p>
            <a:pPr algn="just" rtl="0" eaLnBrk="1" hangingPunct="1">
              <a:defRPr/>
            </a:pPr>
            <a:r>
              <a:rPr lang="en-US" smtClean="0"/>
              <a:t>OB MOD Organizational Applications</a:t>
            </a:r>
          </a:p>
        </p:txBody>
      </p:sp>
      <p:sp>
        <p:nvSpPr>
          <p:cNvPr id="194563" name="Rectangle 3"/>
          <p:cNvSpPr>
            <a:spLocks noGrp="1" noChangeArrowheads="1"/>
          </p:cNvSpPr>
          <p:nvPr>
            <p:ph type="body" idx="1"/>
          </p:nvPr>
        </p:nvSpPr>
        <p:spPr>
          <a:xfrm>
            <a:off x="685800" y="1371600"/>
            <a:ext cx="7772400" cy="4953000"/>
          </a:xfrm>
        </p:spPr>
        <p:txBody>
          <a:bodyPr>
            <a:normAutofit fontScale="92500"/>
          </a:bodyPr>
          <a:lstStyle/>
          <a:p>
            <a:pPr algn="just" rtl="0" eaLnBrk="1" hangingPunct="1"/>
            <a:r>
              <a:rPr lang="en-US" dirty="0" smtClean="0"/>
              <a:t>Well Pay versus Sick Pay</a:t>
            </a:r>
          </a:p>
          <a:p>
            <a:pPr lvl="1" algn="just" rtl="0" eaLnBrk="1" hangingPunct="1"/>
            <a:r>
              <a:rPr lang="en-US" dirty="0" smtClean="0"/>
              <a:t>Reduces absenteeism by rewarding attendance, not absence.</a:t>
            </a:r>
          </a:p>
          <a:p>
            <a:pPr algn="just" rtl="0" eaLnBrk="1" hangingPunct="1"/>
            <a:r>
              <a:rPr lang="en-US" dirty="0" smtClean="0"/>
              <a:t>Employee Discipline</a:t>
            </a:r>
          </a:p>
          <a:p>
            <a:pPr lvl="1" algn="just" rtl="0" eaLnBrk="1" hangingPunct="1"/>
            <a:r>
              <a:rPr lang="en-US" dirty="0" smtClean="0"/>
              <a:t>The use of punishment can be counter-productive.</a:t>
            </a:r>
          </a:p>
          <a:p>
            <a:pPr algn="just" rtl="0" eaLnBrk="1" hangingPunct="1"/>
            <a:r>
              <a:rPr lang="en-US" dirty="0" smtClean="0"/>
              <a:t>Developing Training Programs</a:t>
            </a:r>
          </a:p>
          <a:p>
            <a:pPr lvl="1" algn="just" rtl="0" eaLnBrk="1" hangingPunct="1"/>
            <a:r>
              <a:rPr lang="en-US" dirty="0" smtClean="0"/>
              <a:t>OB MOD methods improve training effectiveness.</a:t>
            </a:r>
          </a:p>
          <a:p>
            <a:pPr algn="just" rtl="0" eaLnBrk="1" hangingPunct="1"/>
            <a:r>
              <a:rPr lang="en-US" dirty="0" smtClean="0"/>
              <a:t>Self-management</a:t>
            </a:r>
          </a:p>
          <a:p>
            <a:pPr lvl="1" algn="just" rtl="0" eaLnBrk="1" hangingPunct="1"/>
            <a:r>
              <a:rPr lang="en-US" dirty="0" smtClean="0"/>
              <a:t>Reduces the need for external management control.</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wipe(left)">
                                      <p:cBhvr>
                                        <p:cTn id="7" dur="500"/>
                                        <p:tgtEl>
                                          <p:spTgt spid="1945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4563">
                                            <p:txEl>
                                              <p:pRg st="1" end="1"/>
                                            </p:txEl>
                                          </p:spTgt>
                                        </p:tgtEl>
                                        <p:attrNameLst>
                                          <p:attrName>style.visibility</p:attrName>
                                        </p:attrNameLst>
                                      </p:cBhvr>
                                      <p:to>
                                        <p:strVal val="visible"/>
                                      </p:to>
                                    </p:set>
                                    <p:animEffect transition="in" filter="wipe(left)">
                                      <p:cBhvr>
                                        <p:cTn id="10" dur="500"/>
                                        <p:tgtEl>
                                          <p:spTgt spid="19456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4563">
                                            <p:txEl>
                                              <p:pRg st="2" end="2"/>
                                            </p:txEl>
                                          </p:spTgt>
                                        </p:tgtEl>
                                        <p:attrNameLst>
                                          <p:attrName>style.visibility</p:attrName>
                                        </p:attrNameLst>
                                      </p:cBhvr>
                                      <p:to>
                                        <p:strVal val="visible"/>
                                      </p:to>
                                    </p:set>
                                    <p:animEffect transition="in" filter="wipe(left)">
                                      <p:cBhvr>
                                        <p:cTn id="15" dur="500"/>
                                        <p:tgtEl>
                                          <p:spTgt spid="19456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4563">
                                            <p:txEl>
                                              <p:pRg st="3" end="3"/>
                                            </p:txEl>
                                          </p:spTgt>
                                        </p:tgtEl>
                                        <p:attrNameLst>
                                          <p:attrName>style.visibility</p:attrName>
                                        </p:attrNameLst>
                                      </p:cBhvr>
                                      <p:to>
                                        <p:strVal val="visible"/>
                                      </p:to>
                                    </p:set>
                                    <p:animEffect transition="in" filter="wipe(left)">
                                      <p:cBhvr>
                                        <p:cTn id="18" dur="500"/>
                                        <p:tgtEl>
                                          <p:spTgt spid="19456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4563">
                                            <p:txEl>
                                              <p:pRg st="4" end="4"/>
                                            </p:txEl>
                                          </p:spTgt>
                                        </p:tgtEl>
                                        <p:attrNameLst>
                                          <p:attrName>style.visibility</p:attrName>
                                        </p:attrNameLst>
                                      </p:cBhvr>
                                      <p:to>
                                        <p:strVal val="visible"/>
                                      </p:to>
                                    </p:set>
                                    <p:animEffect transition="in" filter="wipe(left)">
                                      <p:cBhvr>
                                        <p:cTn id="23" dur="500"/>
                                        <p:tgtEl>
                                          <p:spTgt spid="19456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4563">
                                            <p:txEl>
                                              <p:pRg st="5" end="5"/>
                                            </p:txEl>
                                          </p:spTgt>
                                        </p:tgtEl>
                                        <p:attrNameLst>
                                          <p:attrName>style.visibility</p:attrName>
                                        </p:attrNameLst>
                                      </p:cBhvr>
                                      <p:to>
                                        <p:strVal val="visible"/>
                                      </p:to>
                                    </p:set>
                                    <p:animEffect transition="in" filter="wipe(left)">
                                      <p:cBhvr>
                                        <p:cTn id="26" dur="500"/>
                                        <p:tgtEl>
                                          <p:spTgt spid="19456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4563">
                                            <p:txEl>
                                              <p:pRg st="6" end="6"/>
                                            </p:txEl>
                                          </p:spTgt>
                                        </p:tgtEl>
                                        <p:attrNameLst>
                                          <p:attrName>style.visibility</p:attrName>
                                        </p:attrNameLst>
                                      </p:cBhvr>
                                      <p:to>
                                        <p:strVal val="visible"/>
                                      </p:to>
                                    </p:set>
                                    <p:animEffect transition="in" filter="wipe(left)">
                                      <p:cBhvr>
                                        <p:cTn id="31" dur="500"/>
                                        <p:tgtEl>
                                          <p:spTgt spid="19456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4563">
                                            <p:txEl>
                                              <p:pRg st="7" end="7"/>
                                            </p:txEl>
                                          </p:spTgt>
                                        </p:tgtEl>
                                        <p:attrNameLst>
                                          <p:attrName>style.visibility</p:attrName>
                                        </p:attrNameLst>
                                      </p:cBhvr>
                                      <p:to>
                                        <p:strVal val="visible"/>
                                      </p:to>
                                    </p:set>
                                    <p:animEffect transition="in" filter="wipe(left)">
                                      <p:cBhvr>
                                        <p:cTn id="34" dur="500"/>
                                        <p:tgtEl>
                                          <p:spTgt spid="1945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15–</a:t>
            </a:r>
            <a:fld id="{6C12D3D0-9AC8-48E0-8413-580C02BC6276}" type="slidenum">
              <a:rPr lang="en-US"/>
              <a:pPr/>
              <a:t>410</a:t>
            </a:fld>
            <a:endParaRPr lang="en-US"/>
          </a:p>
        </p:txBody>
      </p:sp>
      <p:sp>
        <p:nvSpPr>
          <p:cNvPr id="273410" name="Rectangle 2"/>
          <p:cNvSpPr>
            <a:spLocks noGrp="1" noChangeArrowheads="1"/>
          </p:cNvSpPr>
          <p:nvPr>
            <p:ph type="title"/>
          </p:nvPr>
        </p:nvSpPr>
        <p:spPr/>
        <p:txBody>
          <a:bodyPr>
            <a:normAutofit fontScale="90000"/>
          </a:bodyPr>
          <a:lstStyle/>
          <a:p>
            <a:pPr algn="just" rtl="0" eaLnBrk="1" hangingPunct="1">
              <a:defRPr/>
            </a:pPr>
            <a:r>
              <a:rPr lang="en-US" smtClean="0"/>
              <a:t>Common Organization Designs (cont’d)</a:t>
            </a:r>
          </a:p>
        </p:txBody>
      </p:sp>
      <p:sp>
        <p:nvSpPr>
          <p:cNvPr id="273411" name="Text Box 3" descr="Chap01Bkgd03"/>
          <p:cNvSpPr txBox="1">
            <a:spLocks noChangeArrowheads="1"/>
          </p:cNvSpPr>
          <p:nvPr/>
        </p:nvSpPr>
        <p:spPr bwMode="blackWhite">
          <a:xfrm>
            <a:off x="914400" y="2971800"/>
            <a:ext cx="7239000" cy="2895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84163" indent="-284163">
              <a:spcBef>
                <a:spcPct val="50000"/>
              </a:spcBef>
              <a:defRPr/>
            </a:pPr>
            <a:r>
              <a:rPr lang="en-US" sz="2400">
                <a:solidFill>
                  <a:srgbClr val="FFFFCC"/>
                </a:solidFill>
              </a:rPr>
              <a:t>Key Elements:</a:t>
            </a:r>
          </a:p>
          <a:p>
            <a:pPr marL="284163" indent="-284163">
              <a:spcBef>
                <a:spcPct val="50000"/>
              </a:spcBef>
              <a:buSzPct val="125000"/>
              <a:buFontTx/>
              <a:buChar char="+"/>
              <a:defRPr/>
            </a:pPr>
            <a:r>
              <a:rPr lang="en-US" sz="2000">
                <a:solidFill>
                  <a:schemeClr val="bg1"/>
                </a:solidFill>
              </a:rPr>
              <a:t>Gains the advantages of functional and product departmentalization while avoiding their weaknesses.</a:t>
            </a:r>
          </a:p>
          <a:p>
            <a:pPr marL="284163" indent="-284163">
              <a:spcBef>
                <a:spcPct val="50000"/>
              </a:spcBef>
              <a:buSzPct val="125000"/>
              <a:buFontTx/>
              <a:buChar char="+"/>
              <a:defRPr/>
            </a:pPr>
            <a:r>
              <a:rPr lang="en-US" sz="2000">
                <a:solidFill>
                  <a:schemeClr val="bg1"/>
                </a:solidFill>
              </a:rPr>
              <a:t>Facilitates coordination of complex and interdependent activities.</a:t>
            </a:r>
          </a:p>
          <a:p>
            <a:pPr marL="284163" indent="-284163">
              <a:spcBef>
                <a:spcPct val="50000"/>
              </a:spcBef>
              <a:buSzPct val="125000"/>
              <a:buFontTx/>
              <a:buChar char="–"/>
              <a:defRPr/>
            </a:pPr>
            <a:r>
              <a:rPr lang="en-US" sz="2000">
                <a:solidFill>
                  <a:schemeClr val="bg1"/>
                </a:solidFill>
              </a:rPr>
              <a:t>Breaks down unity-of-command concept.</a:t>
            </a:r>
          </a:p>
        </p:txBody>
      </p:sp>
      <p:sp>
        <p:nvSpPr>
          <p:cNvPr id="24582" name="Text Box 4"/>
          <p:cNvSpPr txBox="1">
            <a:spLocks noChangeArrowheads="1"/>
          </p:cNvSpPr>
          <p:nvPr/>
        </p:nvSpPr>
        <p:spPr bwMode="auto">
          <a:xfrm>
            <a:off x="914400" y="1344613"/>
            <a:ext cx="7467600" cy="1370012"/>
          </a:xfrm>
          <a:prstGeom prst="rect">
            <a:avLst/>
          </a:prstGeom>
          <a:noFill/>
          <a:ln w="9525">
            <a:noFill/>
            <a:miter lim="800000"/>
            <a:headEnd/>
            <a:tailEnd/>
          </a:ln>
        </p:spPr>
        <p:txBody>
          <a:bodyPr>
            <a:spAutoFit/>
          </a:bodyPr>
          <a:lstStyle/>
          <a:p>
            <a:pPr>
              <a:spcBef>
                <a:spcPct val="50000"/>
              </a:spcBef>
            </a:pPr>
            <a:r>
              <a:rPr lang="en-US" sz="2400"/>
              <a:t>Matrix Structure</a:t>
            </a:r>
          </a:p>
          <a:p>
            <a:pPr>
              <a:spcBef>
                <a:spcPct val="50000"/>
              </a:spcBef>
            </a:pPr>
            <a:r>
              <a:rPr lang="en-US" sz="2400" b="0">
                <a:latin typeface="Tahoma" pitchFamily="34" charset="0"/>
              </a:rPr>
              <a:t>A structure that creates dual lines of authority and combines functional and product departmentalization.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2"/>
          <p:cNvSpPr>
            <a:spLocks noGrp="1"/>
          </p:cNvSpPr>
          <p:nvPr>
            <p:ph type="ftr" sz="quarter" idx="10"/>
          </p:nvPr>
        </p:nvSpPr>
        <p:spPr>
          <a:noFill/>
        </p:spPr>
        <p:txBody>
          <a:bodyPr/>
          <a:lstStyle/>
          <a:p>
            <a:r>
              <a:rPr lang="en-US"/>
              <a:t>© 2005 Prentice Hall Inc. All rights reserved.</a:t>
            </a:r>
          </a:p>
        </p:txBody>
      </p:sp>
      <p:sp>
        <p:nvSpPr>
          <p:cNvPr id="5124" name="Slide Number Placeholder 3"/>
          <p:cNvSpPr>
            <a:spLocks noGrp="1"/>
          </p:cNvSpPr>
          <p:nvPr>
            <p:ph type="sldNum" sz="quarter" idx="11"/>
          </p:nvPr>
        </p:nvSpPr>
        <p:spPr>
          <a:noFill/>
        </p:spPr>
        <p:txBody>
          <a:bodyPr/>
          <a:lstStyle/>
          <a:p>
            <a:r>
              <a:rPr lang="en-US"/>
              <a:t>15–</a:t>
            </a:r>
            <a:fld id="{453D793D-518B-4885-87A6-752E354BAB32}" type="slidenum">
              <a:rPr lang="en-US"/>
              <a:pPr/>
              <a:t>411</a:t>
            </a:fld>
            <a:endParaRPr lang="en-US"/>
          </a:p>
        </p:txBody>
      </p:sp>
      <p:graphicFrame>
        <p:nvGraphicFramePr>
          <p:cNvPr id="5122" name="Object 10"/>
          <p:cNvGraphicFramePr>
            <a:graphicFrameLocks noChangeAspect="1"/>
          </p:cNvGraphicFramePr>
          <p:nvPr/>
        </p:nvGraphicFramePr>
        <p:xfrm>
          <a:off x="762000" y="1252538"/>
          <a:ext cx="7772400" cy="4724400"/>
        </p:xfrm>
        <a:graphic>
          <a:graphicData uri="http://schemas.openxmlformats.org/presentationml/2006/ole">
            <mc:AlternateContent xmlns:mc="http://schemas.openxmlformats.org/markup-compatibility/2006">
              <mc:Choice xmlns:v="urn:schemas-microsoft-com:vml" Requires="v">
                <p:oleObj spid="_x0000_s304135" name="Photo Editor Photo" r:id="rId3" imgW="8333333" imgH="4828571" progId="">
                  <p:embed/>
                </p:oleObj>
              </mc:Choice>
              <mc:Fallback>
                <p:oleObj name="Photo Editor Photo" r:id="rId3" imgW="8333333" imgH="4828571" progId="">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52538"/>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4435" name="Rectangle 3"/>
          <p:cNvSpPr>
            <a:spLocks noGrp="1" noChangeArrowheads="1"/>
          </p:cNvSpPr>
          <p:nvPr>
            <p:ph type="title"/>
          </p:nvPr>
        </p:nvSpPr>
        <p:spPr>
          <a:xfrm>
            <a:off x="674688" y="381000"/>
            <a:ext cx="7772400" cy="685800"/>
          </a:xfrm>
        </p:spPr>
        <p:txBody>
          <a:bodyPr/>
          <a:lstStyle/>
          <a:p>
            <a:pPr algn="just" rtl="0" eaLnBrk="1" hangingPunct="1">
              <a:defRPr/>
            </a:pPr>
            <a:r>
              <a:rPr lang="en-US" sz="2400" smtClean="0"/>
              <a:t>Matrix Structure (College of Business Administration)</a:t>
            </a:r>
          </a:p>
        </p:txBody>
      </p:sp>
      <p:sp>
        <p:nvSpPr>
          <p:cNvPr id="5126" name="Text Box 4"/>
          <p:cNvSpPr txBox="1">
            <a:spLocks noChangeArrowheads="1"/>
          </p:cNvSpPr>
          <p:nvPr/>
        </p:nvSpPr>
        <p:spPr bwMode="auto">
          <a:xfrm>
            <a:off x="1403350" y="3387725"/>
            <a:ext cx="774700" cy="304800"/>
          </a:xfrm>
          <a:prstGeom prst="rect">
            <a:avLst/>
          </a:prstGeom>
          <a:noFill/>
          <a:ln w="9525">
            <a:noFill/>
            <a:miter lim="800000"/>
            <a:headEnd/>
            <a:tailEnd/>
          </a:ln>
        </p:spPr>
        <p:txBody>
          <a:bodyPr lIns="0" rIns="0">
            <a:spAutoFit/>
          </a:bodyPr>
          <a:lstStyle/>
          <a:p>
            <a:pPr algn="ctr">
              <a:spcBef>
                <a:spcPct val="50000"/>
              </a:spcBef>
            </a:pPr>
            <a:r>
              <a:rPr lang="en-US" sz="1400">
                <a:solidFill>
                  <a:srgbClr val="333333"/>
                </a:solidFill>
              </a:rPr>
              <a:t> (Dean)</a:t>
            </a:r>
          </a:p>
        </p:txBody>
      </p:sp>
      <p:sp>
        <p:nvSpPr>
          <p:cNvPr id="5127" name="Text Box 5"/>
          <p:cNvSpPr txBox="1">
            <a:spLocks noChangeArrowheads="1"/>
          </p:cNvSpPr>
          <p:nvPr/>
        </p:nvSpPr>
        <p:spPr bwMode="auto">
          <a:xfrm>
            <a:off x="6858000" y="2003425"/>
            <a:ext cx="1295400" cy="304800"/>
          </a:xfrm>
          <a:prstGeom prst="rect">
            <a:avLst/>
          </a:prstGeom>
          <a:noFill/>
          <a:ln w="9525">
            <a:noFill/>
            <a:miter lim="800000"/>
            <a:headEnd/>
            <a:tailEnd/>
          </a:ln>
        </p:spPr>
        <p:txBody>
          <a:bodyPr lIns="0" rIns="0">
            <a:spAutoFit/>
          </a:bodyPr>
          <a:lstStyle/>
          <a:p>
            <a:pPr algn="ctr">
              <a:spcBef>
                <a:spcPct val="50000"/>
              </a:spcBef>
            </a:pPr>
            <a:r>
              <a:rPr lang="en-US" sz="1400">
                <a:solidFill>
                  <a:srgbClr val="333333"/>
                </a:solidFill>
              </a:rPr>
              <a:t>(Director)</a:t>
            </a:r>
          </a:p>
        </p:txBody>
      </p:sp>
      <p:sp>
        <p:nvSpPr>
          <p:cNvPr id="5128" name="Text Box 6"/>
          <p:cNvSpPr txBox="1">
            <a:spLocks noChangeArrowheads="1"/>
          </p:cNvSpPr>
          <p:nvPr/>
        </p:nvSpPr>
        <p:spPr bwMode="auto">
          <a:xfrm>
            <a:off x="6972300" y="3403600"/>
            <a:ext cx="1143000" cy="304800"/>
          </a:xfrm>
          <a:prstGeom prst="rect">
            <a:avLst/>
          </a:prstGeom>
          <a:noFill/>
          <a:ln w="9525">
            <a:noFill/>
            <a:miter lim="800000"/>
            <a:headEnd/>
            <a:tailEnd/>
          </a:ln>
        </p:spPr>
        <p:txBody>
          <a:bodyPr lIns="0" rIns="0" anchor="ctr" anchorCtr="1">
            <a:spAutoFit/>
          </a:bodyPr>
          <a:lstStyle/>
          <a:p>
            <a:pPr algn="ctr">
              <a:spcBef>
                <a:spcPct val="50000"/>
              </a:spcBef>
            </a:pPr>
            <a:r>
              <a:rPr lang="en-US" sz="1400"/>
              <a:t>Employee</a:t>
            </a:r>
          </a:p>
        </p:txBody>
      </p:sp>
      <p:sp>
        <p:nvSpPr>
          <p:cNvPr id="5129" name="Line 7"/>
          <p:cNvSpPr>
            <a:spLocks noChangeShapeType="1"/>
          </p:cNvSpPr>
          <p:nvPr/>
        </p:nvSpPr>
        <p:spPr bwMode="auto">
          <a:xfrm>
            <a:off x="2184400" y="3556000"/>
            <a:ext cx="4826000" cy="0"/>
          </a:xfrm>
          <a:prstGeom prst="line">
            <a:avLst/>
          </a:prstGeom>
          <a:noFill/>
          <a:ln w="28575">
            <a:solidFill>
              <a:schemeClr val="tx1"/>
            </a:solidFill>
            <a:round/>
            <a:headEnd/>
            <a:tailEnd type="triangle" w="med" len="lg"/>
          </a:ln>
        </p:spPr>
        <p:txBody>
          <a:bodyPr/>
          <a:lstStyle/>
          <a:p>
            <a:endParaRPr lang="fa-IR"/>
          </a:p>
        </p:txBody>
      </p:sp>
      <p:sp>
        <p:nvSpPr>
          <p:cNvPr id="5130" name="Line 8"/>
          <p:cNvSpPr>
            <a:spLocks noChangeShapeType="1"/>
          </p:cNvSpPr>
          <p:nvPr/>
        </p:nvSpPr>
        <p:spPr bwMode="auto">
          <a:xfrm>
            <a:off x="7493000" y="2336800"/>
            <a:ext cx="0" cy="1066800"/>
          </a:xfrm>
          <a:prstGeom prst="line">
            <a:avLst/>
          </a:prstGeom>
          <a:noFill/>
          <a:ln w="28575">
            <a:solidFill>
              <a:schemeClr val="tx1"/>
            </a:solidFill>
            <a:round/>
            <a:headEnd/>
            <a:tailEnd type="triangle" w="med" len="lg"/>
          </a:ln>
        </p:spPr>
        <p:txBody>
          <a:bodyPr/>
          <a:lstStyle/>
          <a:p>
            <a:endParaRPr lang="fa-IR"/>
          </a:p>
        </p:txBody>
      </p:sp>
      <p:sp>
        <p:nvSpPr>
          <p:cNvPr id="274441" name="Text Box 9"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–6</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15–</a:t>
            </a:r>
            <a:fld id="{5E331AAA-22E5-4AD2-916C-7E7407EAFA60}" type="slidenum">
              <a:rPr lang="en-US"/>
              <a:pPr/>
              <a:t>412</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New Design Options</a:t>
            </a:r>
          </a:p>
        </p:txBody>
      </p:sp>
      <p:sp>
        <p:nvSpPr>
          <p:cNvPr id="275459" name="Text Box 3" descr="Chap01Bkgd03"/>
          <p:cNvSpPr txBox="1">
            <a:spLocks noChangeArrowheads="1"/>
          </p:cNvSpPr>
          <p:nvPr/>
        </p:nvSpPr>
        <p:spPr bwMode="blackWhite">
          <a:xfrm>
            <a:off x="1066800" y="3048000"/>
            <a:ext cx="7010400" cy="2819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46075" indent="-173038">
              <a:lnSpc>
                <a:spcPct val="90000"/>
              </a:lnSpc>
              <a:spcBef>
                <a:spcPct val="35000"/>
              </a:spcBef>
              <a:defRPr/>
            </a:pPr>
            <a:r>
              <a:rPr lang="en-US" sz="2400">
                <a:solidFill>
                  <a:srgbClr val="FFFFCC"/>
                </a:solidFill>
              </a:rPr>
              <a:t>Characteristics:</a:t>
            </a:r>
          </a:p>
          <a:p>
            <a:pPr marL="346075" indent="-173038">
              <a:lnSpc>
                <a:spcPct val="90000"/>
              </a:lnSpc>
              <a:spcBef>
                <a:spcPct val="35000"/>
              </a:spcBef>
              <a:buFontTx/>
              <a:buChar char="•"/>
              <a:defRPr/>
            </a:pPr>
            <a:r>
              <a:rPr lang="en-US" sz="2000">
                <a:solidFill>
                  <a:schemeClr val="bg1"/>
                </a:solidFill>
              </a:rPr>
              <a:t>Breaks down departmental barriers.</a:t>
            </a:r>
          </a:p>
          <a:p>
            <a:pPr marL="346075" indent="-173038">
              <a:lnSpc>
                <a:spcPct val="90000"/>
              </a:lnSpc>
              <a:spcBef>
                <a:spcPct val="35000"/>
              </a:spcBef>
              <a:buFontTx/>
              <a:buChar char="•"/>
              <a:defRPr/>
            </a:pPr>
            <a:r>
              <a:rPr lang="en-US" sz="2000">
                <a:solidFill>
                  <a:schemeClr val="bg1"/>
                </a:solidFill>
              </a:rPr>
              <a:t>Decentralizes decision making to the team level.</a:t>
            </a:r>
          </a:p>
          <a:p>
            <a:pPr marL="346075" indent="-173038">
              <a:lnSpc>
                <a:spcPct val="90000"/>
              </a:lnSpc>
              <a:spcBef>
                <a:spcPct val="35000"/>
              </a:spcBef>
              <a:buFontTx/>
              <a:buChar char="•"/>
              <a:defRPr/>
            </a:pPr>
            <a:r>
              <a:rPr lang="en-US" sz="2000">
                <a:solidFill>
                  <a:schemeClr val="bg1"/>
                </a:solidFill>
              </a:rPr>
              <a:t>Requires employees to be generalists as well as specialists.</a:t>
            </a:r>
          </a:p>
          <a:p>
            <a:pPr marL="346075" indent="-173038">
              <a:lnSpc>
                <a:spcPct val="90000"/>
              </a:lnSpc>
              <a:spcBef>
                <a:spcPct val="35000"/>
              </a:spcBef>
              <a:buFontTx/>
              <a:buChar char="•"/>
              <a:defRPr/>
            </a:pPr>
            <a:r>
              <a:rPr lang="en-US" sz="2000">
                <a:solidFill>
                  <a:schemeClr val="bg1"/>
                </a:solidFill>
              </a:rPr>
              <a:t>Creates a “flexible bureaucracy.”</a:t>
            </a:r>
          </a:p>
        </p:txBody>
      </p:sp>
      <p:sp>
        <p:nvSpPr>
          <p:cNvPr id="25606" name="Text Box 4"/>
          <p:cNvSpPr txBox="1">
            <a:spLocks noChangeArrowheads="1"/>
          </p:cNvSpPr>
          <p:nvPr/>
        </p:nvSpPr>
        <p:spPr bwMode="auto">
          <a:xfrm>
            <a:off x="914400" y="1312863"/>
            <a:ext cx="7315200" cy="1370012"/>
          </a:xfrm>
          <a:prstGeom prst="rect">
            <a:avLst/>
          </a:prstGeom>
          <a:noFill/>
          <a:ln w="9525">
            <a:noFill/>
            <a:miter lim="800000"/>
            <a:headEnd/>
            <a:tailEnd/>
          </a:ln>
        </p:spPr>
        <p:txBody>
          <a:bodyPr>
            <a:spAutoFit/>
          </a:bodyPr>
          <a:lstStyle/>
          <a:p>
            <a:pPr>
              <a:spcBef>
                <a:spcPct val="50000"/>
              </a:spcBef>
            </a:pPr>
            <a:r>
              <a:rPr lang="en-US" sz="2400"/>
              <a:t>Team Structure</a:t>
            </a:r>
          </a:p>
          <a:p>
            <a:pPr>
              <a:spcBef>
                <a:spcPct val="50000"/>
              </a:spcBef>
            </a:pPr>
            <a:r>
              <a:rPr lang="en-US" sz="2400" b="0">
                <a:latin typeface="Tahoma" pitchFamily="34" charset="0"/>
              </a:rPr>
              <a:t>The use of teams as the central device to coordinate work activities.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5459"/>
                                        </p:tgtEl>
                                        <p:attrNameLst>
                                          <p:attrName>style.visibility</p:attrName>
                                        </p:attrNameLst>
                                      </p:cBhvr>
                                      <p:to>
                                        <p:strVal val="visible"/>
                                      </p:to>
                                    </p:set>
                                    <p:animEffect transition="in" filter="box(in)">
                                      <p:cBhvr>
                                        <p:cTn id="7" dur="5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autoUpdateAnimBg="0"/>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15–</a:t>
            </a:r>
            <a:fld id="{12069026-908E-4D63-BBFD-18134EAC1FCC}" type="slidenum">
              <a:rPr lang="en-US"/>
              <a:pPr/>
              <a:t>413</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New Design Options (cont’d)</a:t>
            </a:r>
          </a:p>
        </p:txBody>
      </p:sp>
      <p:sp>
        <p:nvSpPr>
          <p:cNvPr id="276483" name="Text Box 3"/>
          <p:cNvSpPr txBox="1">
            <a:spLocks noChangeArrowheads="1"/>
          </p:cNvSpPr>
          <p:nvPr/>
        </p:nvSpPr>
        <p:spPr bwMode="blackWhite">
          <a:xfrm>
            <a:off x="1219200" y="3657600"/>
            <a:ext cx="6705600" cy="25146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a:lnSpc>
                <a:spcPct val="110000"/>
              </a:lnSpc>
              <a:spcBef>
                <a:spcPct val="50000"/>
              </a:spcBef>
              <a:defRPr/>
            </a:pPr>
            <a:r>
              <a:rPr lang="en-US" sz="2400">
                <a:solidFill>
                  <a:srgbClr val="FFFFCC"/>
                </a:solidFill>
              </a:rPr>
              <a:t>Concepts:</a:t>
            </a:r>
          </a:p>
          <a:p>
            <a:pPr>
              <a:lnSpc>
                <a:spcPct val="110000"/>
              </a:lnSpc>
              <a:spcBef>
                <a:spcPct val="50000"/>
              </a:spcBef>
              <a:defRPr/>
            </a:pPr>
            <a:r>
              <a:rPr lang="en-US" sz="2000">
                <a:solidFill>
                  <a:schemeClr val="bg1"/>
                </a:solidFill>
              </a:rPr>
              <a:t>Advantage: Provides maximum flexibility while concentrating on what the organization does best.</a:t>
            </a:r>
          </a:p>
          <a:p>
            <a:pPr>
              <a:lnSpc>
                <a:spcPct val="110000"/>
              </a:lnSpc>
              <a:spcBef>
                <a:spcPct val="50000"/>
              </a:spcBef>
              <a:defRPr/>
            </a:pPr>
            <a:r>
              <a:rPr lang="en-US" sz="2000">
                <a:solidFill>
                  <a:schemeClr val="bg1"/>
                </a:solidFill>
              </a:rPr>
              <a:t>Disadvantage: Reduced control over key parts of the business.</a:t>
            </a:r>
          </a:p>
        </p:txBody>
      </p:sp>
      <p:sp>
        <p:nvSpPr>
          <p:cNvPr id="26630" name="Text Box 4"/>
          <p:cNvSpPr txBox="1">
            <a:spLocks noChangeArrowheads="1"/>
          </p:cNvSpPr>
          <p:nvPr/>
        </p:nvSpPr>
        <p:spPr bwMode="auto">
          <a:xfrm>
            <a:off x="914400" y="1373188"/>
            <a:ext cx="7543800" cy="1917700"/>
          </a:xfrm>
          <a:prstGeom prst="rect">
            <a:avLst/>
          </a:prstGeom>
          <a:noFill/>
          <a:ln w="9525">
            <a:noFill/>
            <a:miter lim="800000"/>
            <a:headEnd/>
            <a:tailEnd/>
          </a:ln>
        </p:spPr>
        <p:txBody>
          <a:bodyPr>
            <a:spAutoFit/>
          </a:bodyPr>
          <a:lstStyle/>
          <a:p>
            <a:pPr>
              <a:spcBef>
                <a:spcPct val="50000"/>
              </a:spcBef>
            </a:pPr>
            <a:r>
              <a:rPr lang="en-US" sz="2400"/>
              <a:t>Virtual Organization</a:t>
            </a:r>
          </a:p>
          <a:p>
            <a:pPr>
              <a:spcBef>
                <a:spcPct val="50000"/>
              </a:spcBef>
            </a:pPr>
            <a:r>
              <a:rPr lang="en-US" sz="2400" b="0">
                <a:latin typeface="Tahoma" pitchFamily="34" charset="0"/>
              </a:rPr>
              <a:t>A small, core organization that outsources its major business functions.</a:t>
            </a:r>
          </a:p>
          <a:p>
            <a:pPr>
              <a:spcBef>
                <a:spcPct val="50000"/>
              </a:spcBef>
            </a:pPr>
            <a:r>
              <a:rPr lang="en-US" sz="2400" b="0">
                <a:latin typeface="Tahoma" pitchFamily="34" charset="0"/>
              </a:rPr>
              <a:t>Highly centralized with little or no departmentalization.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box(in)">
                                      <p:cBhvr>
                                        <p:cTn id="7" dur="500"/>
                                        <p:tgtEl>
                                          <p:spTgt spid="276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autoUpdateAnimBg="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2"/>
          <p:cNvSpPr>
            <a:spLocks noGrp="1"/>
          </p:cNvSpPr>
          <p:nvPr>
            <p:ph type="ftr" sz="quarter" idx="10"/>
          </p:nvPr>
        </p:nvSpPr>
        <p:spPr>
          <a:noFill/>
        </p:spPr>
        <p:txBody>
          <a:bodyPr/>
          <a:lstStyle/>
          <a:p>
            <a:r>
              <a:rPr lang="en-US"/>
              <a:t>© 2005 Prentice Hall Inc. All rights reserved.</a:t>
            </a:r>
          </a:p>
        </p:txBody>
      </p:sp>
      <p:sp>
        <p:nvSpPr>
          <p:cNvPr id="6148" name="Slide Number Placeholder 3"/>
          <p:cNvSpPr>
            <a:spLocks noGrp="1"/>
          </p:cNvSpPr>
          <p:nvPr>
            <p:ph type="sldNum" sz="quarter" idx="11"/>
          </p:nvPr>
        </p:nvSpPr>
        <p:spPr>
          <a:noFill/>
        </p:spPr>
        <p:txBody>
          <a:bodyPr/>
          <a:lstStyle/>
          <a:p>
            <a:r>
              <a:rPr lang="en-US"/>
              <a:t>15–</a:t>
            </a:r>
            <a:fld id="{87A2B5E9-5400-4DC2-93DC-D56354FEE89B}" type="slidenum">
              <a:rPr lang="en-US"/>
              <a:pPr/>
              <a:t>414</a:t>
            </a:fld>
            <a:endParaRPr lang="en-US"/>
          </a:p>
        </p:txBody>
      </p:sp>
      <p:sp>
        <p:nvSpPr>
          <p:cNvPr id="277507" name="Rectangle 3"/>
          <p:cNvSpPr>
            <a:spLocks noGrp="1" noChangeArrowheads="1"/>
          </p:cNvSpPr>
          <p:nvPr>
            <p:ph type="title"/>
          </p:nvPr>
        </p:nvSpPr>
        <p:spPr/>
        <p:txBody>
          <a:bodyPr/>
          <a:lstStyle/>
          <a:p>
            <a:pPr algn="just" rtl="0" eaLnBrk="1" hangingPunct="1">
              <a:defRPr/>
            </a:pPr>
            <a:r>
              <a:rPr lang="en-US" smtClean="0"/>
              <a:t>A Virtual Organization</a:t>
            </a:r>
          </a:p>
        </p:txBody>
      </p:sp>
      <p:sp>
        <p:nvSpPr>
          <p:cNvPr id="27750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–7</a:t>
            </a:r>
            <a:endParaRPr lang="en-US">
              <a:solidFill>
                <a:schemeClr val="bg1"/>
              </a:solidFill>
            </a:endParaRPr>
          </a:p>
        </p:txBody>
      </p:sp>
      <p:graphicFrame>
        <p:nvGraphicFramePr>
          <p:cNvPr id="6146" name="Object 6"/>
          <p:cNvGraphicFramePr>
            <a:graphicFrameLocks noChangeAspect="1"/>
          </p:cNvGraphicFramePr>
          <p:nvPr/>
        </p:nvGraphicFramePr>
        <p:xfrm>
          <a:off x="2247900" y="1447800"/>
          <a:ext cx="4648200" cy="4572000"/>
        </p:xfrm>
        <a:graphic>
          <a:graphicData uri="http://schemas.openxmlformats.org/presentationml/2006/ole">
            <mc:AlternateContent xmlns:mc="http://schemas.openxmlformats.org/markup-compatibility/2006">
              <mc:Choice xmlns:v="urn:schemas-microsoft-com:vml" Requires="v">
                <p:oleObj spid="_x0000_s305159" name="Photo Editor Photo" r:id="rId4" imgW="4648849" imgH="4571429" progId="">
                  <p:embed/>
                </p:oleObj>
              </mc:Choice>
              <mc:Fallback>
                <p:oleObj name="Photo Editor Photo" r:id="rId4" imgW="4648849" imgH="4571429"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1447800"/>
                        <a:ext cx="4648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15–</a:t>
            </a:r>
            <a:fld id="{CA112E47-1F15-40A1-81C0-93D49ADC4390}" type="slidenum">
              <a:rPr lang="en-US"/>
              <a:pPr/>
              <a:t>415</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New Design Options (cont’d)</a:t>
            </a:r>
          </a:p>
        </p:txBody>
      </p:sp>
      <p:sp>
        <p:nvSpPr>
          <p:cNvPr id="278531" name="Text Box 3"/>
          <p:cNvSpPr txBox="1">
            <a:spLocks noChangeArrowheads="1"/>
          </p:cNvSpPr>
          <p:nvPr/>
        </p:nvSpPr>
        <p:spPr bwMode="blackWhite">
          <a:xfrm>
            <a:off x="1524000" y="3429000"/>
            <a:ext cx="6096000" cy="24384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a:lnSpc>
                <a:spcPct val="110000"/>
              </a:lnSpc>
              <a:spcBef>
                <a:spcPct val="50000"/>
              </a:spcBef>
              <a:defRPr/>
            </a:pPr>
            <a:r>
              <a:rPr lang="en-US" sz="2400">
                <a:solidFill>
                  <a:srgbClr val="FFFFCC"/>
                </a:solidFill>
              </a:rPr>
              <a:t>T-form Concepts:</a:t>
            </a:r>
          </a:p>
          <a:p>
            <a:pPr>
              <a:lnSpc>
                <a:spcPct val="110000"/>
              </a:lnSpc>
              <a:spcBef>
                <a:spcPct val="50000"/>
              </a:spcBef>
              <a:defRPr/>
            </a:pPr>
            <a:r>
              <a:rPr lang="en-US" sz="2000">
                <a:solidFill>
                  <a:schemeClr val="bg1"/>
                </a:solidFill>
              </a:rPr>
              <a:t>Eliminate vertical (hierarchical) and horizontal (departmental) internal boundaries.</a:t>
            </a:r>
          </a:p>
          <a:p>
            <a:pPr>
              <a:lnSpc>
                <a:spcPct val="110000"/>
              </a:lnSpc>
              <a:spcBef>
                <a:spcPct val="50000"/>
              </a:spcBef>
              <a:defRPr/>
            </a:pPr>
            <a:r>
              <a:rPr lang="en-US" sz="2000">
                <a:solidFill>
                  <a:schemeClr val="bg1"/>
                </a:solidFill>
              </a:rPr>
              <a:t>Breakdown external barriers to customers and suppliers.</a:t>
            </a:r>
          </a:p>
        </p:txBody>
      </p:sp>
      <p:sp>
        <p:nvSpPr>
          <p:cNvPr id="27654" name="Text Box 4"/>
          <p:cNvSpPr txBox="1">
            <a:spLocks noChangeArrowheads="1"/>
          </p:cNvSpPr>
          <p:nvPr/>
        </p:nvSpPr>
        <p:spPr bwMode="auto">
          <a:xfrm>
            <a:off x="914400" y="1312863"/>
            <a:ext cx="7315200" cy="1735137"/>
          </a:xfrm>
          <a:prstGeom prst="rect">
            <a:avLst/>
          </a:prstGeom>
          <a:noFill/>
          <a:ln w="9525">
            <a:noFill/>
            <a:miter lim="800000"/>
            <a:headEnd/>
            <a:tailEnd/>
          </a:ln>
        </p:spPr>
        <p:txBody>
          <a:bodyPr>
            <a:spAutoFit/>
          </a:bodyPr>
          <a:lstStyle/>
          <a:p>
            <a:pPr>
              <a:spcBef>
                <a:spcPct val="50000"/>
              </a:spcBef>
            </a:pPr>
            <a:r>
              <a:rPr lang="en-US" sz="2400"/>
              <a:t>Boundaryless Organization</a:t>
            </a:r>
          </a:p>
          <a:p>
            <a:pPr>
              <a:spcBef>
                <a:spcPct val="50000"/>
              </a:spcBef>
            </a:pPr>
            <a:r>
              <a:rPr lang="en-US" sz="2400" b="0">
                <a:latin typeface="Tahoma" pitchFamily="34" charset="0"/>
              </a:rPr>
              <a:t>An organization that seeks to eliminate the chain of command, have limitless spans of control, and replace departments with empowered teams.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box(in)">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autoUpdateAnimBg="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15–</a:t>
            </a:r>
            <a:fld id="{2621BB51-9B82-4AA4-BA61-67D90DD92F8A}" type="slidenum">
              <a:rPr lang="en-US"/>
              <a:pPr/>
              <a:t>416</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Why Do Structures Differ?</a:t>
            </a:r>
          </a:p>
        </p:txBody>
      </p:sp>
      <p:pic>
        <p:nvPicPr>
          <p:cNvPr id="28677" name="Picture 3" descr="bd04941_"/>
          <p:cNvPicPr>
            <a:picLocks noChangeAspect="1" noChangeArrowheads="1"/>
          </p:cNvPicPr>
          <p:nvPr/>
        </p:nvPicPr>
        <p:blipFill>
          <a:blip r:embed="rId2"/>
          <a:srcRect/>
          <a:stretch>
            <a:fillRect/>
          </a:stretch>
        </p:blipFill>
        <p:spPr bwMode="auto">
          <a:xfrm>
            <a:off x="4191000" y="3581400"/>
            <a:ext cx="3997325" cy="2479675"/>
          </a:xfrm>
          <a:prstGeom prst="rect">
            <a:avLst/>
          </a:prstGeom>
          <a:noFill/>
          <a:ln w="9525">
            <a:noFill/>
            <a:miter lim="800000"/>
            <a:headEnd/>
            <a:tailEnd/>
          </a:ln>
        </p:spPr>
      </p:pic>
      <p:sp>
        <p:nvSpPr>
          <p:cNvPr id="28678" name="Text Box 4"/>
          <p:cNvSpPr txBox="1">
            <a:spLocks noChangeArrowheads="1"/>
          </p:cNvSpPr>
          <p:nvPr/>
        </p:nvSpPr>
        <p:spPr bwMode="auto">
          <a:xfrm>
            <a:off x="914400" y="1295400"/>
            <a:ext cx="5638800" cy="2100263"/>
          </a:xfrm>
          <a:prstGeom prst="rect">
            <a:avLst/>
          </a:prstGeom>
          <a:noFill/>
          <a:ln w="9525">
            <a:noFill/>
            <a:miter lim="800000"/>
            <a:headEnd/>
            <a:tailEnd/>
          </a:ln>
        </p:spPr>
        <p:txBody>
          <a:bodyPr>
            <a:spAutoFit/>
          </a:bodyPr>
          <a:lstStyle/>
          <a:p>
            <a:pPr>
              <a:spcBef>
                <a:spcPct val="50000"/>
              </a:spcBef>
            </a:pPr>
            <a:r>
              <a:rPr lang="en-US" sz="2400"/>
              <a:t>Mechanistic Model</a:t>
            </a:r>
          </a:p>
          <a:p>
            <a:pPr>
              <a:spcBef>
                <a:spcPct val="50000"/>
              </a:spcBef>
            </a:pPr>
            <a:r>
              <a:rPr lang="en-US" sz="2400" b="0">
                <a:latin typeface="Tahoma" pitchFamily="34" charset="0"/>
              </a:rPr>
              <a:t>A structure characterized by extensive departmentalization, high formalization, a limited information network, and centralization.</a:t>
            </a:r>
          </a:p>
        </p:txBody>
      </p:sp>
    </p:spTree>
  </p:cSld>
  <p:clrMapOvr>
    <a:masterClrMapping/>
  </p:clrMapOvr>
  <p:transition/>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p>
            <a:r>
              <a:rPr lang="en-US"/>
              <a:t>© 2005 Prentice Hall Inc. All rights reserved.</a:t>
            </a:r>
          </a:p>
        </p:txBody>
      </p:sp>
      <p:sp>
        <p:nvSpPr>
          <p:cNvPr id="29699" name="Slide Number Placeholder 3"/>
          <p:cNvSpPr>
            <a:spLocks noGrp="1"/>
          </p:cNvSpPr>
          <p:nvPr>
            <p:ph type="sldNum" sz="quarter" idx="11"/>
          </p:nvPr>
        </p:nvSpPr>
        <p:spPr>
          <a:noFill/>
        </p:spPr>
        <p:txBody>
          <a:bodyPr/>
          <a:lstStyle/>
          <a:p>
            <a:r>
              <a:rPr lang="en-US"/>
              <a:t>15–</a:t>
            </a:r>
            <a:fld id="{522C8575-DB58-4A72-BF60-03DA92D5E8E0}" type="slidenum">
              <a:rPr lang="en-US"/>
              <a:pPr/>
              <a:t>417</a:t>
            </a:fld>
            <a:endParaRPr lang="en-US"/>
          </a:p>
        </p:txBody>
      </p:sp>
      <p:sp>
        <p:nvSpPr>
          <p:cNvPr id="280578" name="Rectangle 2"/>
          <p:cNvSpPr>
            <a:spLocks noGrp="1" noChangeArrowheads="1"/>
          </p:cNvSpPr>
          <p:nvPr>
            <p:ph type="title"/>
          </p:nvPr>
        </p:nvSpPr>
        <p:spPr/>
        <p:txBody>
          <a:bodyPr/>
          <a:lstStyle/>
          <a:p>
            <a:pPr algn="just" rtl="0" eaLnBrk="1" hangingPunct="1">
              <a:defRPr/>
            </a:pPr>
            <a:r>
              <a:rPr lang="en-US" smtClean="0"/>
              <a:t>Why Do Structures Differ?</a:t>
            </a:r>
          </a:p>
        </p:txBody>
      </p:sp>
      <p:pic>
        <p:nvPicPr>
          <p:cNvPr id="29701" name="Picture 3" descr="bs02084_"/>
          <p:cNvPicPr>
            <a:picLocks noChangeAspect="1" noChangeArrowheads="1"/>
          </p:cNvPicPr>
          <p:nvPr/>
        </p:nvPicPr>
        <p:blipFill>
          <a:blip r:embed="rId2"/>
          <a:srcRect/>
          <a:stretch>
            <a:fillRect/>
          </a:stretch>
        </p:blipFill>
        <p:spPr bwMode="auto">
          <a:xfrm>
            <a:off x="4038600" y="3811588"/>
            <a:ext cx="3492500" cy="2589212"/>
          </a:xfrm>
          <a:prstGeom prst="rect">
            <a:avLst/>
          </a:prstGeom>
          <a:noFill/>
          <a:ln w="9525">
            <a:noFill/>
            <a:miter lim="800000"/>
            <a:headEnd/>
            <a:tailEnd/>
          </a:ln>
        </p:spPr>
      </p:pic>
      <p:sp>
        <p:nvSpPr>
          <p:cNvPr id="29702" name="Text Box 4"/>
          <p:cNvSpPr txBox="1">
            <a:spLocks noChangeArrowheads="1"/>
          </p:cNvSpPr>
          <p:nvPr/>
        </p:nvSpPr>
        <p:spPr bwMode="auto">
          <a:xfrm>
            <a:off x="762000" y="1328738"/>
            <a:ext cx="7467600" cy="2100262"/>
          </a:xfrm>
          <a:prstGeom prst="rect">
            <a:avLst/>
          </a:prstGeom>
          <a:noFill/>
          <a:ln w="9525">
            <a:noFill/>
            <a:miter lim="800000"/>
            <a:headEnd/>
            <a:tailEnd/>
          </a:ln>
        </p:spPr>
        <p:txBody>
          <a:bodyPr>
            <a:spAutoFit/>
          </a:bodyPr>
          <a:lstStyle/>
          <a:p>
            <a:pPr>
              <a:spcBef>
                <a:spcPct val="50000"/>
              </a:spcBef>
            </a:pPr>
            <a:r>
              <a:rPr lang="en-US" sz="2400"/>
              <a:t>Organic Model</a:t>
            </a:r>
          </a:p>
          <a:p>
            <a:pPr>
              <a:spcBef>
                <a:spcPct val="50000"/>
              </a:spcBef>
            </a:pPr>
            <a:r>
              <a:rPr lang="en-US" sz="2400" b="0">
                <a:latin typeface="Tahoma" pitchFamily="34" charset="0"/>
              </a:rPr>
              <a:t>A structure that is flat, uses cross-hierarchical and cross-functional teams, has low formalization, possesses a comprehensive information network, and relies on participative decision making.</a:t>
            </a:r>
          </a:p>
        </p:txBody>
      </p:sp>
    </p:spTree>
  </p:cSld>
  <p:clrMapOvr>
    <a:masterClrMapping/>
  </p:clrMapOvr>
  <p:transition/>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2"/>
          <p:cNvSpPr>
            <a:spLocks noGrp="1"/>
          </p:cNvSpPr>
          <p:nvPr>
            <p:ph type="ftr" sz="quarter" idx="10"/>
          </p:nvPr>
        </p:nvSpPr>
        <p:spPr>
          <a:noFill/>
        </p:spPr>
        <p:txBody>
          <a:bodyPr/>
          <a:lstStyle/>
          <a:p>
            <a:r>
              <a:rPr lang="en-US"/>
              <a:t>© 2005 Prentice Hall Inc. All rights reserved.</a:t>
            </a:r>
          </a:p>
        </p:txBody>
      </p:sp>
      <p:sp>
        <p:nvSpPr>
          <p:cNvPr id="7172" name="Slide Number Placeholder 3"/>
          <p:cNvSpPr>
            <a:spLocks noGrp="1"/>
          </p:cNvSpPr>
          <p:nvPr>
            <p:ph type="sldNum" sz="quarter" idx="11"/>
          </p:nvPr>
        </p:nvSpPr>
        <p:spPr>
          <a:noFill/>
        </p:spPr>
        <p:txBody>
          <a:bodyPr/>
          <a:lstStyle/>
          <a:p>
            <a:r>
              <a:rPr lang="en-US"/>
              <a:t>15–</a:t>
            </a:r>
            <a:fld id="{ACF78C8C-9973-48F0-820D-04C0EA2E4B62}" type="slidenum">
              <a:rPr lang="en-US"/>
              <a:pPr/>
              <a:t>418</a:t>
            </a:fld>
            <a:endParaRPr lang="en-US"/>
          </a:p>
        </p:txBody>
      </p:sp>
      <p:sp>
        <p:nvSpPr>
          <p:cNvPr id="281602" name="Rectangle 2"/>
          <p:cNvSpPr>
            <a:spLocks noGrp="1" noChangeArrowheads="1"/>
          </p:cNvSpPr>
          <p:nvPr>
            <p:ph type="title"/>
          </p:nvPr>
        </p:nvSpPr>
        <p:spPr>
          <a:xfrm>
            <a:off x="609600" y="381000"/>
            <a:ext cx="7848600" cy="685800"/>
          </a:xfrm>
        </p:spPr>
        <p:txBody>
          <a:bodyPr>
            <a:normAutofit fontScale="90000"/>
          </a:bodyPr>
          <a:lstStyle/>
          <a:p>
            <a:pPr algn="just" rtl="0" eaLnBrk="1" hangingPunct="1">
              <a:defRPr/>
            </a:pPr>
            <a:r>
              <a:rPr lang="en-US" smtClean="0"/>
              <a:t>Mechanistic Versus Organic Models</a:t>
            </a:r>
          </a:p>
        </p:txBody>
      </p:sp>
      <p:sp>
        <p:nvSpPr>
          <p:cNvPr id="281604"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–8</a:t>
            </a:r>
            <a:endParaRPr lang="en-US">
              <a:solidFill>
                <a:schemeClr val="bg1"/>
              </a:solidFill>
            </a:endParaRPr>
          </a:p>
        </p:txBody>
      </p:sp>
      <p:graphicFrame>
        <p:nvGraphicFramePr>
          <p:cNvPr id="7170" name="Object 5"/>
          <p:cNvGraphicFramePr>
            <a:graphicFrameLocks noChangeAspect="1"/>
          </p:cNvGraphicFramePr>
          <p:nvPr/>
        </p:nvGraphicFramePr>
        <p:xfrm>
          <a:off x="685800" y="1419225"/>
          <a:ext cx="7772400" cy="4143375"/>
        </p:xfrm>
        <a:graphic>
          <a:graphicData uri="http://schemas.openxmlformats.org/presentationml/2006/ole">
            <mc:AlternateContent xmlns:mc="http://schemas.openxmlformats.org/markup-compatibility/2006">
              <mc:Choice xmlns:v="urn:schemas-microsoft-com:vml" Requires="v">
                <p:oleObj spid="_x0000_s306183" name="Photo Editor Photo" r:id="rId4" imgW="7257143" imgH="3753374" progId="">
                  <p:embed/>
                </p:oleObj>
              </mc:Choice>
              <mc:Fallback>
                <p:oleObj name="Photo Editor Photo" r:id="rId4" imgW="7257143" imgH="3753374"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19225"/>
                        <a:ext cx="77724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15–</a:t>
            </a:r>
            <a:fld id="{D908DFAA-07D9-4AC8-BB90-2D51465A4A06}" type="slidenum">
              <a:rPr lang="en-US"/>
              <a:pPr/>
              <a:t>419</a:t>
            </a:fld>
            <a:endParaRPr lang="en-US"/>
          </a:p>
        </p:txBody>
      </p:sp>
      <p:sp>
        <p:nvSpPr>
          <p:cNvPr id="282626" name="Rectangle 2"/>
          <p:cNvSpPr>
            <a:spLocks noGrp="1" noChangeArrowheads="1"/>
          </p:cNvSpPr>
          <p:nvPr>
            <p:ph type="title"/>
          </p:nvPr>
        </p:nvSpPr>
        <p:spPr/>
        <p:txBody>
          <a:bodyPr>
            <a:normAutofit fontScale="90000"/>
          </a:bodyPr>
          <a:lstStyle/>
          <a:p>
            <a:pPr algn="just" rtl="0" eaLnBrk="1" hangingPunct="1">
              <a:defRPr/>
            </a:pPr>
            <a:r>
              <a:rPr lang="en-US" smtClean="0"/>
              <a:t>Why Do Structures Differ? </a:t>
            </a:r>
            <a:r>
              <a:rPr lang="en-US" smtClean="0">
                <a:cs typeface="Arial" pitchFamily="34" charset="0"/>
              </a:rPr>
              <a:t>– Strategy</a:t>
            </a:r>
            <a:endParaRPr lang="en-US" smtClean="0"/>
          </a:p>
        </p:txBody>
      </p:sp>
      <p:sp>
        <p:nvSpPr>
          <p:cNvPr id="282627" name="Line 3"/>
          <p:cNvSpPr>
            <a:spLocks noChangeShapeType="1"/>
          </p:cNvSpPr>
          <p:nvPr/>
        </p:nvSpPr>
        <p:spPr bwMode="auto">
          <a:xfrm>
            <a:off x="914400" y="4613275"/>
            <a:ext cx="7315200" cy="0"/>
          </a:xfrm>
          <a:prstGeom prst="line">
            <a:avLst/>
          </a:prstGeom>
          <a:noFill/>
          <a:ln w="38100">
            <a:solidFill>
              <a:srgbClr val="CC3300"/>
            </a:solidFill>
            <a:round/>
            <a:headEnd/>
            <a:tailEnd/>
          </a:ln>
        </p:spPr>
        <p:txBody>
          <a:bodyPr/>
          <a:lstStyle/>
          <a:p>
            <a:endParaRPr lang="fa-IR"/>
          </a:p>
        </p:txBody>
      </p:sp>
      <p:sp>
        <p:nvSpPr>
          <p:cNvPr id="30726" name="Line 4"/>
          <p:cNvSpPr>
            <a:spLocks noChangeShapeType="1"/>
          </p:cNvSpPr>
          <p:nvPr/>
        </p:nvSpPr>
        <p:spPr bwMode="auto">
          <a:xfrm>
            <a:off x="914400" y="2686050"/>
            <a:ext cx="7315200" cy="0"/>
          </a:xfrm>
          <a:prstGeom prst="line">
            <a:avLst/>
          </a:prstGeom>
          <a:noFill/>
          <a:ln w="38100">
            <a:solidFill>
              <a:srgbClr val="CC3300"/>
            </a:solidFill>
            <a:round/>
            <a:headEnd/>
            <a:tailEnd/>
          </a:ln>
        </p:spPr>
        <p:txBody>
          <a:bodyPr/>
          <a:lstStyle/>
          <a:p>
            <a:endParaRPr lang="fa-IR"/>
          </a:p>
        </p:txBody>
      </p:sp>
      <p:sp>
        <p:nvSpPr>
          <p:cNvPr id="30727" name="Text Box 5"/>
          <p:cNvSpPr txBox="1">
            <a:spLocks noChangeArrowheads="1"/>
          </p:cNvSpPr>
          <p:nvPr/>
        </p:nvSpPr>
        <p:spPr bwMode="auto">
          <a:xfrm>
            <a:off x="914400" y="1312863"/>
            <a:ext cx="7315200" cy="1187450"/>
          </a:xfrm>
          <a:prstGeom prst="rect">
            <a:avLst/>
          </a:prstGeom>
          <a:noFill/>
          <a:ln w="9525">
            <a:noFill/>
            <a:miter lim="800000"/>
            <a:headEnd/>
            <a:tailEnd/>
          </a:ln>
        </p:spPr>
        <p:txBody>
          <a:bodyPr>
            <a:spAutoFit/>
          </a:bodyPr>
          <a:lstStyle/>
          <a:p>
            <a:pPr>
              <a:spcBef>
                <a:spcPct val="50000"/>
              </a:spcBef>
            </a:pPr>
            <a:r>
              <a:rPr lang="en-US" sz="2400"/>
              <a:t>Innovation Strategy</a:t>
            </a:r>
            <a:br>
              <a:rPr lang="en-US" sz="2400"/>
            </a:br>
            <a:r>
              <a:rPr lang="en-US" sz="2400" b="0">
                <a:latin typeface="Tahoma" pitchFamily="34" charset="0"/>
              </a:rPr>
              <a:t>A strategy that emphasizes the introduction of major new products and services.</a:t>
            </a:r>
          </a:p>
        </p:txBody>
      </p:sp>
      <p:sp>
        <p:nvSpPr>
          <p:cNvPr id="30728" name="Text Box 6"/>
          <p:cNvSpPr txBox="1">
            <a:spLocks noChangeArrowheads="1"/>
          </p:cNvSpPr>
          <p:nvPr/>
        </p:nvSpPr>
        <p:spPr bwMode="auto">
          <a:xfrm>
            <a:off x="914400" y="4772025"/>
            <a:ext cx="7315200" cy="1552575"/>
          </a:xfrm>
          <a:prstGeom prst="rect">
            <a:avLst/>
          </a:prstGeom>
          <a:noFill/>
          <a:ln w="9525">
            <a:noFill/>
            <a:miter lim="800000"/>
            <a:headEnd/>
            <a:tailEnd/>
          </a:ln>
        </p:spPr>
        <p:txBody>
          <a:bodyPr>
            <a:spAutoFit/>
          </a:bodyPr>
          <a:lstStyle/>
          <a:p>
            <a:pPr>
              <a:spcBef>
                <a:spcPct val="50000"/>
              </a:spcBef>
            </a:pPr>
            <a:r>
              <a:rPr lang="en-US" sz="2400"/>
              <a:t>Imitation Strategy</a:t>
            </a:r>
            <a:br>
              <a:rPr lang="en-US" sz="2400"/>
            </a:br>
            <a:r>
              <a:rPr lang="en-US" sz="2400" b="0">
                <a:latin typeface="Tahoma" pitchFamily="34" charset="0"/>
              </a:rPr>
              <a:t>A strategy that seeks to move into new products or new markets only after their viability has already been proven.</a:t>
            </a:r>
          </a:p>
        </p:txBody>
      </p:sp>
      <p:sp>
        <p:nvSpPr>
          <p:cNvPr id="30729" name="Text Box 7"/>
          <p:cNvSpPr txBox="1">
            <a:spLocks noChangeArrowheads="1"/>
          </p:cNvSpPr>
          <p:nvPr/>
        </p:nvSpPr>
        <p:spPr bwMode="auto">
          <a:xfrm>
            <a:off x="914400" y="2867025"/>
            <a:ext cx="7315200" cy="1552575"/>
          </a:xfrm>
          <a:prstGeom prst="rect">
            <a:avLst/>
          </a:prstGeom>
          <a:noFill/>
          <a:ln w="9525">
            <a:noFill/>
            <a:miter lim="800000"/>
            <a:headEnd/>
            <a:tailEnd/>
          </a:ln>
        </p:spPr>
        <p:txBody>
          <a:bodyPr>
            <a:spAutoFit/>
          </a:bodyPr>
          <a:lstStyle/>
          <a:p>
            <a:pPr>
              <a:spcBef>
                <a:spcPct val="50000"/>
              </a:spcBef>
            </a:pPr>
            <a:r>
              <a:rPr lang="en-US" sz="2400"/>
              <a:t>Cost-minimization Strategy</a:t>
            </a:r>
            <a:br>
              <a:rPr lang="en-US" sz="2400"/>
            </a:br>
            <a:r>
              <a:rPr lang="en-US" sz="2400" b="0">
                <a:latin typeface="Tahoma" pitchFamily="34" charset="0"/>
              </a:rPr>
              <a:t>A strategy that emphasizes tight cost controls, avoidance of unnecessary innovation or marketing expenses, and price cutting.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2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42693"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42695"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15–</a:t>
            </a:r>
            <a:fld id="{B7D9739F-8E09-4B46-B9BC-8F9E54D9CE5B}" type="slidenum">
              <a:rPr lang="en-US"/>
              <a:pPr/>
              <a:t>420</a:t>
            </a:fld>
            <a:endParaRPr lang="en-US"/>
          </a:p>
        </p:txBody>
      </p:sp>
      <p:sp>
        <p:nvSpPr>
          <p:cNvPr id="283650" name="Rectangle 2"/>
          <p:cNvSpPr>
            <a:spLocks noGrp="1" noChangeArrowheads="1"/>
          </p:cNvSpPr>
          <p:nvPr>
            <p:ph type="title"/>
          </p:nvPr>
        </p:nvSpPr>
        <p:spPr/>
        <p:txBody>
          <a:bodyPr>
            <a:normAutofit fontScale="90000"/>
          </a:bodyPr>
          <a:lstStyle/>
          <a:p>
            <a:pPr algn="just" rtl="0" eaLnBrk="1" hangingPunct="1">
              <a:defRPr/>
            </a:pPr>
            <a:r>
              <a:rPr lang="en-US" smtClean="0"/>
              <a:t>The Strategy-Structure Relationship</a:t>
            </a:r>
          </a:p>
        </p:txBody>
      </p:sp>
      <p:sp>
        <p:nvSpPr>
          <p:cNvPr id="283652"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–9</a:t>
            </a:r>
            <a:endParaRPr lang="en-US">
              <a:solidFill>
                <a:schemeClr val="bg1"/>
              </a:solidFill>
            </a:endParaRPr>
          </a:p>
        </p:txBody>
      </p:sp>
      <p:sp>
        <p:nvSpPr>
          <p:cNvPr id="31750" name="Rectangle 5"/>
          <p:cNvSpPr>
            <a:spLocks noChangeArrowheads="1"/>
          </p:cNvSpPr>
          <p:nvPr/>
        </p:nvSpPr>
        <p:spPr bwMode="auto">
          <a:xfrm>
            <a:off x="914400" y="1371600"/>
            <a:ext cx="7315200" cy="4359275"/>
          </a:xfrm>
          <a:prstGeom prst="rect">
            <a:avLst/>
          </a:prstGeom>
          <a:noFill/>
          <a:ln w="9525">
            <a:noFill/>
            <a:miter lim="800000"/>
            <a:headEnd/>
            <a:tailEnd/>
          </a:ln>
        </p:spPr>
        <p:txBody>
          <a:bodyPr>
            <a:spAutoFit/>
          </a:bodyPr>
          <a:lstStyle/>
          <a:p>
            <a:pPr marL="2743200" indent="-2743200"/>
            <a:r>
              <a:rPr lang="en-US" sz="2000"/>
              <a:t>Strategy </a:t>
            </a:r>
            <a:r>
              <a:rPr lang="en-US" sz="2000" b="0"/>
              <a:t>	</a:t>
            </a:r>
            <a:r>
              <a:rPr lang="en-US" sz="2000"/>
              <a:t>Structural Option</a:t>
            </a:r>
            <a:br>
              <a:rPr lang="en-US" sz="2000"/>
            </a:br>
            <a:r>
              <a:rPr lang="en-US" sz="2000"/>
              <a:t> </a:t>
            </a:r>
            <a:r>
              <a:rPr lang="en-US" sz="2000" b="0"/>
              <a:t>	</a:t>
            </a:r>
          </a:p>
          <a:p>
            <a:pPr marL="2743200" indent="-2743200"/>
            <a:r>
              <a:rPr lang="en-US" sz="2000"/>
              <a:t>Innovation </a:t>
            </a:r>
            <a:r>
              <a:rPr lang="en-US" sz="2000" b="0"/>
              <a:t>	</a:t>
            </a:r>
            <a:r>
              <a:rPr lang="en-US" sz="2000"/>
              <a:t>Organic: </a:t>
            </a:r>
            <a:r>
              <a:rPr lang="en-US" sz="2000" b="0"/>
              <a:t>A loose structure; low specialization, low formalization, decentralized</a:t>
            </a:r>
          </a:p>
          <a:p>
            <a:pPr marL="2743200" indent="-2743200"/>
            <a:endParaRPr lang="en-US" sz="2000" b="0"/>
          </a:p>
          <a:p>
            <a:pPr marL="2743200" indent="-2743200"/>
            <a:r>
              <a:rPr lang="en-US" sz="2000"/>
              <a:t>Cost minimization </a:t>
            </a:r>
            <a:r>
              <a:rPr lang="en-US" sz="2000" b="0"/>
              <a:t>	</a:t>
            </a:r>
            <a:r>
              <a:rPr lang="en-US" sz="2000"/>
              <a:t>Mechanistic: </a:t>
            </a:r>
            <a:r>
              <a:rPr lang="en-US" sz="2000" b="0"/>
              <a:t>Tight control; extensive work specialization, high formalization, high centralization</a:t>
            </a:r>
          </a:p>
          <a:p>
            <a:pPr marL="2743200" indent="-2743200"/>
            <a:endParaRPr lang="en-US" sz="2000" b="0"/>
          </a:p>
          <a:p>
            <a:pPr marL="2743200" indent="-2743200"/>
            <a:r>
              <a:rPr lang="en-US" sz="2000"/>
              <a:t>Imitation </a:t>
            </a:r>
            <a:r>
              <a:rPr lang="en-US" sz="2000" b="0"/>
              <a:t>	</a:t>
            </a:r>
            <a:r>
              <a:rPr lang="en-US" sz="2000"/>
              <a:t>Mechanistic and organic: </a:t>
            </a:r>
            <a:r>
              <a:rPr lang="en-US" sz="2000" b="0"/>
              <a:t>Mix of loose with tight properties; tight controls over current activities and looser controls for new undertakings</a:t>
            </a:r>
            <a:endParaRPr lang="en-US" sz="2000" b="0">
              <a:latin typeface="Frutiger" charset="0"/>
            </a:endParaRPr>
          </a:p>
        </p:txBody>
      </p:sp>
      <p:sp>
        <p:nvSpPr>
          <p:cNvPr id="31751" name="Line 6"/>
          <p:cNvSpPr>
            <a:spLocks noChangeShapeType="1"/>
          </p:cNvSpPr>
          <p:nvPr/>
        </p:nvSpPr>
        <p:spPr bwMode="auto">
          <a:xfrm>
            <a:off x="990600" y="1828800"/>
            <a:ext cx="7239000" cy="0"/>
          </a:xfrm>
          <a:prstGeom prst="line">
            <a:avLst/>
          </a:prstGeom>
          <a:noFill/>
          <a:ln w="38100">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 2005 Prentice Hall Inc. All rights reserved.</a:t>
            </a:r>
          </a:p>
        </p:txBody>
      </p:sp>
      <p:sp>
        <p:nvSpPr>
          <p:cNvPr id="32771" name="Slide Number Placeholder 3"/>
          <p:cNvSpPr>
            <a:spLocks noGrp="1"/>
          </p:cNvSpPr>
          <p:nvPr>
            <p:ph type="sldNum" sz="quarter" idx="11"/>
          </p:nvPr>
        </p:nvSpPr>
        <p:spPr>
          <a:noFill/>
        </p:spPr>
        <p:txBody>
          <a:bodyPr/>
          <a:lstStyle/>
          <a:p>
            <a:r>
              <a:rPr lang="en-US"/>
              <a:t>15–</a:t>
            </a:r>
            <a:fld id="{7CE6A2FE-D423-430C-8874-94F32B2FB37B}" type="slidenum">
              <a:rPr lang="en-US"/>
              <a:pPr/>
              <a:t>421</a:t>
            </a:fld>
            <a:endParaRPr lang="en-US"/>
          </a:p>
        </p:txBody>
      </p:sp>
      <p:sp>
        <p:nvSpPr>
          <p:cNvPr id="284674" name="Rectangle 2"/>
          <p:cNvSpPr>
            <a:spLocks noGrp="1" noChangeArrowheads="1"/>
          </p:cNvSpPr>
          <p:nvPr>
            <p:ph type="title"/>
          </p:nvPr>
        </p:nvSpPr>
        <p:spPr/>
        <p:txBody>
          <a:bodyPr/>
          <a:lstStyle/>
          <a:p>
            <a:pPr algn="just" rtl="0" eaLnBrk="1" hangingPunct="1">
              <a:defRPr/>
            </a:pPr>
            <a:r>
              <a:rPr lang="en-US" smtClean="0"/>
              <a:t>Why Do Structures Differ? </a:t>
            </a:r>
            <a:r>
              <a:rPr lang="en-US" smtClean="0">
                <a:cs typeface="Arial" pitchFamily="34" charset="0"/>
              </a:rPr>
              <a:t>– </a:t>
            </a:r>
            <a:r>
              <a:rPr lang="en-US" smtClean="0"/>
              <a:t>Size</a:t>
            </a:r>
          </a:p>
        </p:txBody>
      </p:sp>
      <p:sp>
        <p:nvSpPr>
          <p:cNvPr id="284675" name="Text Box 3" descr="Chap01Bkgd03"/>
          <p:cNvSpPr txBox="1">
            <a:spLocks noChangeArrowheads="1"/>
          </p:cNvSpPr>
          <p:nvPr/>
        </p:nvSpPr>
        <p:spPr bwMode="blackWhite">
          <a:xfrm>
            <a:off x="1905000" y="3505200"/>
            <a:ext cx="5257800" cy="2133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46075" indent="-173038">
              <a:spcBef>
                <a:spcPct val="35000"/>
              </a:spcBef>
              <a:defRPr/>
            </a:pPr>
            <a:r>
              <a:rPr lang="en-US" sz="2000">
                <a:solidFill>
                  <a:srgbClr val="FFFFCC"/>
                </a:solidFill>
              </a:rPr>
              <a:t>Characteristics of large organizations:</a:t>
            </a:r>
          </a:p>
          <a:p>
            <a:pPr marL="346075" indent="-173038">
              <a:spcBef>
                <a:spcPct val="35000"/>
              </a:spcBef>
              <a:buFontTx/>
              <a:buChar char="•"/>
              <a:defRPr/>
            </a:pPr>
            <a:r>
              <a:rPr lang="en-US" sz="2000">
                <a:solidFill>
                  <a:schemeClr val="bg1"/>
                </a:solidFill>
              </a:rPr>
              <a:t>More specialization</a:t>
            </a:r>
          </a:p>
          <a:p>
            <a:pPr marL="346075" indent="-173038">
              <a:spcBef>
                <a:spcPct val="35000"/>
              </a:spcBef>
              <a:buFontTx/>
              <a:buChar char="•"/>
              <a:defRPr/>
            </a:pPr>
            <a:r>
              <a:rPr lang="en-US" sz="2000">
                <a:solidFill>
                  <a:schemeClr val="bg1"/>
                </a:solidFill>
              </a:rPr>
              <a:t>More vertical levels</a:t>
            </a:r>
          </a:p>
          <a:p>
            <a:pPr marL="346075" indent="-173038">
              <a:spcBef>
                <a:spcPct val="35000"/>
              </a:spcBef>
              <a:buFontTx/>
              <a:buChar char="•"/>
              <a:defRPr/>
            </a:pPr>
            <a:r>
              <a:rPr lang="en-US" sz="2000">
                <a:solidFill>
                  <a:schemeClr val="bg1"/>
                </a:solidFill>
              </a:rPr>
              <a:t>More rules and regulations</a:t>
            </a:r>
          </a:p>
        </p:txBody>
      </p:sp>
      <p:sp>
        <p:nvSpPr>
          <p:cNvPr id="32774" name="Text Box 4"/>
          <p:cNvSpPr txBox="1">
            <a:spLocks noChangeArrowheads="1"/>
          </p:cNvSpPr>
          <p:nvPr/>
        </p:nvSpPr>
        <p:spPr bwMode="auto">
          <a:xfrm>
            <a:off x="914400" y="1357313"/>
            <a:ext cx="7467600" cy="1735137"/>
          </a:xfrm>
          <a:prstGeom prst="rect">
            <a:avLst/>
          </a:prstGeom>
          <a:noFill/>
          <a:ln w="9525">
            <a:noFill/>
            <a:miter lim="800000"/>
            <a:headEnd/>
            <a:tailEnd/>
          </a:ln>
        </p:spPr>
        <p:txBody>
          <a:bodyPr>
            <a:spAutoFit/>
          </a:bodyPr>
          <a:lstStyle/>
          <a:p>
            <a:pPr>
              <a:spcBef>
                <a:spcPct val="50000"/>
              </a:spcBef>
            </a:pPr>
            <a:r>
              <a:rPr lang="en-US" sz="2400"/>
              <a:t>Size</a:t>
            </a:r>
          </a:p>
          <a:p>
            <a:pPr>
              <a:spcBef>
                <a:spcPct val="50000"/>
              </a:spcBef>
            </a:pPr>
            <a:r>
              <a:rPr lang="en-US" sz="2400" b="0">
                <a:latin typeface="Tahoma" pitchFamily="34" charset="0"/>
              </a:rPr>
              <a:t>How the size of an organization affects its structure. As an organization grows larger, it becomes more mechanistic.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4675"/>
                                        </p:tgtEl>
                                        <p:attrNameLst>
                                          <p:attrName>style.visibility</p:attrName>
                                        </p:attrNameLst>
                                      </p:cBhvr>
                                      <p:to>
                                        <p:strVal val="visible"/>
                                      </p:to>
                                    </p:set>
                                    <p:animEffect transition="in" filter="box(in)">
                                      <p:cBhvr>
                                        <p:cTn id="7" dur="5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autoUpdateAnimBg="0"/>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2"/>
          <p:cNvSpPr>
            <a:spLocks noGrp="1"/>
          </p:cNvSpPr>
          <p:nvPr>
            <p:ph type="ftr" sz="quarter" idx="10"/>
          </p:nvPr>
        </p:nvSpPr>
        <p:spPr>
          <a:noFill/>
        </p:spPr>
        <p:txBody>
          <a:bodyPr/>
          <a:lstStyle/>
          <a:p>
            <a:r>
              <a:rPr lang="en-US"/>
              <a:t>© 2005 Prentice Hall Inc. All rights reserved.</a:t>
            </a:r>
          </a:p>
        </p:txBody>
      </p:sp>
      <p:sp>
        <p:nvSpPr>
          <p:cNvPr id="33795" name="Slide Number Placeholder 3"/>
          <p:cNvSpPr>
            <a:spLocks noGrp="1"/>
          </p:cNvSpPr>
          <p:nvPr>
            <p:ph type="sldNum" sz="quarter" idx="11"/>
          </p:nvPr>
        </p:nvSpPr>
        <p:spPr>
          <a:noFill/>
        </p:spPr>
        <p:txBody>
          <a:bodyPr/>
          <a:lstStyle/>
          <a:p>
            <a:r>
              <a:rPr lang="en-US"/>
              <a:t>15–</a:t>
            </a:r>
            <a:fld id="{45770D99-AE0C-4DA3-AB02-D9EF488802C9}" type="slidenum">
              <a:rPr lang="en-US"/>
              <a:pPr/>
              <a:t>422</a:t>
            </a:fld>
            <a:endParaRPr lang="en-US"/>
          </a:p>
        </p:txBody>
      </p:sp>
      <p:sp>
        <p:nvSpPr>
          <p:cNvPr id="285698" name="Rectangle 2"/>
          <p:cNvSpPr>
            <a:spLocks noGrp="1" noChangeArrowheads="1"/>
          </p:cNvSpPr>
          <p:nvPr>
            <p:ph type="title"/>
          </p:nvPr>
        </p:nvSpPr>
        <p:spPr/>
        <p:txBody>
          <a:bodyPr>
            <a:normAutofit fontScale="90000"/>
          </a:bodyPr>
          <a:lstStyle/>
          <a:p>
            <a:pPr algn="just" rtl="0" eaLnBrk="1" hangingPunct="1">
              <a:defRPr/>
            </a:pPr>
            <a:r>
              <a:rPr lang="en-US" smtClean="0"/>
              <a:t>Why Do Structures Differ? </a:t>
            </a:r>
            <a:r>
              <a:rPr lang="en-US" smtClean="0">
                <a:cs typeface="Arial" pitchFamily="34" charset="0"/>
              </a:rPr>
              <a:t>– </a:t>
            </a:r>
            <a:r>
              <a:rPr lang="en-US" smtClean="0"/>
              <a:t>Technology</a:t>
            </a:r>
          </a:p>
        </p:txBody>
      </p:sp>
      <p:sp>
        <p:nvSpPr>
          <p:cNvPr id="285699" name="Text Box 3" descr="Chap01Bkgd03"/>
          <p:cNvSpPr txBox="1">
            <a:spLocks noChangeArrowheads="1"/>
          </p:cNvSpPr>
          <p:nvPr/>
        </p:nvSpPr>
        <p:spPr bwMode="blackWhite">
          <a:xfrm>
            <a:off x="936625" y="2667000"/>
            <a:ext cx="7239000" cy="3505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46075" indent="-173038">
              <a:spcBef>
                <a:spcPct val="35000"/>
              </a:spcBef>
              <a:defRPr/>
            </a:pPr>
            <a:r>
              <a:rPr lang="en-US" sz="2000">
                <a:solidFill>
                  <a:srgbClr val="FFFFCC"/>
                </a:solidFill>
              </a:rPr>
              <a:t>Characteristics of routineness (standardized or customized) in activities:</a:t>
            </a:r>
          </a:p>
          <a:p>
            <a:pPr marL="346075" indent="-173038">
              <a:spcBef>
                <a:spcPct val="35000"/>
              </a:spcBef>
              <a:buFontTx/>
              <a:buChar char="•"/>
              <a:defRPr/>
            </a:pPr>
            <a:r>
              <a:rPr lang="en-US" sz="2000">
                <a:solidFill>
                  <a:schemeClr val="bg1"/>
                </a:solidFill>
              </a:rPr>
              <a:t>Routine technologies are associated with tall, departmentalized structures and formalization in organizations.</a:t>
            </a:r>
          </a:p>
          <a:p>
            <a:pPr marL="346075" indent="-173038">
              <a:spcBef>
                <a:spcPct val="35000"/>
              </a:spcBef>
              <a:buFontTx/>
              <a:buChar char="•"/>
              <a:defRPr/>
            </a:pPr>
            <a:r>
              <a:rPr lang="en-US" sz="2000">
                <a:solidFill>
                  <a:schemeClr val="bg1"/>
                </a:solidFill>
              </a:rPr>
              <a:t>Routine technologies lead to centralization when formalization is low.</a:t>
            </a:r>
          </a:p>
          <a:p>
            <a:pPr marL="346075" indent="-173038">
              <a:spcBef>
                <a:spcPct val="35000"/>
              </a:spcBef>
              <a:buFontTx/>
              <a:buChar char="•"/>
              <a:defRPr/>
            </a:pPr>
            <a:r>
              <a:rPr lang="en-US" sz="2000">
                <a:solidFill>
                  <a:schemeClr val="bg1"/>
                </a:solidFill>
              </a:rPr>
              <a:t>Nonroutine technologies are associated with delegated decision authority.</a:t>
            </a:r>
          </a:p>
        </p:txBody>
      </p:sp>
      <p:sp>
        <p:nvSpPr>
          <p:cNvPr id="33798" name="Text Box 4"/>
          <p:cNvSpPr txBox="1">
            <a:spLocks noChangeArrowheads="1"/>
          </p:cNvSpPr>
          <p:nvPr/>
        </p:nvSpPr>
        <p:spPr bwMode="auto">
          <a:xfrm>
            <a:off x="914400" y="1357313"/>
            <a:ext cx="7467600" cy="1004887"/>
          </a:xfrm>
          <a:prstGeom prst="rect">
            <a:avLst/>
          </a:prstGeom>
          <a:noFill/>
          <a:ln w="9525">
            <a:noFill/>
            <a:miter lim="800000"/>
            <a:headEnd/>
            <a:tailEnd/>
          </a:ln>
        </p:spPr>
        <p:txBody>
          <a:bodyPr>
            <a:spAutoFit/>
          </a:bodyPr>
          <a:lstStyle/>
          <a:p>
            <a:pPr>
              <a:spcBef>
                <a:spcPct val="50000"/>
              </a:spcBef>
            </a:pPr>
            <a:r>
              <a:rPr lang="en-US" sz="2400"/>
              <a:t>Technology</a:t>
            </a:r>
          </a:p>
          <a:p>
            <a:pPr>
              <a:spcBef>
                <a:spcPct val="50000"/>
              </a:spcBef>
            </a:pPr>
            <a:r>
              <a:rPr lang="en-US" sz="2400" b="0">
                <a:latin typeface="Tahoma" pitchFamily="34" charset="0"/>
              </a:rPr>
              <a:t>How an organization transfers its inputs into outputs.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5699"/>
                                        </p:tgtEl>
                                        <p:attrNameLst>
                                          <p:attrName>style.visibility</p:attrName>
                                        </p:attrNameLst>
                                      </p:cBhvr>
                                      <p:to>
                                        <p:strVal val="visible"/>
                                      </p:to>
                                    </p:set>
                                    <p:animEffect transition="in" filter="box(in)">
                                      <p:cBhvr>
                                        <p:cTn id="7" dur="500"/>
                                        <p:tgtEl>
                                          <p:spTgt spid="28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autoUpdateAnimBg="0"/>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0"/>
          </p:nvPr>
        </p:nvSpPr>
        <p:spPr>
          <a:noFill/>
        </p:spPr>
        <p:txBody>
          <a:bodyPr/>
          <a:lstStyle/>
          <a:p>
            <a:r>
              <a:rPr lang="en-US"/>
              <a:t>© 2005 Prentice Hall Inc. All rights reserved.</a:t>
            </a:r>
          </a:p>
        </p:txBody>
      </p:sp>
      <p:sp>
        <p:nvSpPr>
          <p:cNvPr id="34819" name="Slide Number Placeholder 3"/>
          <p:cNvSpPr>
            <a:spLocks noGrp="1"/>
          </p:cNvSpPr>
          <p:nvPr>
            <p:ph type="sldNum" sz="quarter" idx="11"/>
          </p:nvPr>
        </p:nvSpPr>
        <p:spPr>
          <a:noFill/>
        </p:spPr>
        <p:txBody>
          <a:bodyPr/>
          <a:lstStyle/>
          <a:p>
            <a:r>
              <a:rPr lang="en-US"/>
              <a:t>15–</a:t>
            </a:r>
            <a:fld id="{28E51A73-7F47-4495-A1BF-2A362F303A88}" type="slidenum">
              <a:rPr lang="en-US"/>
              <a:pPr/>
              <a:t>423</a:t>
            </a:fld>
            <a:endParaRPr lang="en-US"/>
          </a:p>
        </p:txBody>
      </p:sp>
      <p:sp>
        <p:nvSpPr>
          <p:cNvPr id="286722" name="Rectangle 2"/>
          <p:cNvSpPr>
            <a:spLocks noGrp="1" noChangeArrowheads="1"/>
          </p:cNvSpPr>
          <p:nvPr>
            <p:ph type="title"/>
          </p:nvPr>
        </p:nvSpPr>
        <p:spPr/>
        <p:txBody>
          <a:bodyPr>
            <a:normAutofit fontScale="90000"/>
          </a:bodyPr>
          <a:lstStyle/>
          <a:p>
            <a:pPr algn="just" rtl="0" eaLnBrk="1" hangingPunct="1">
              <a:defRPr/>
            </a:pPr>
            <a:r>
              <a:rPr lang="en-US" smtClean="0"/>
              <a:t>Why Do Structures Differ? </a:t>
            </a:r>
            <a:r>
              <a:rPr lang="en-US" smtClean="0">
                <a:cs typeface="Arial" pitchFamily="34" charset="0"/>
              </a:rPr>
              <a:t>– </a:t>
            </a:r>
            <a:r>
              <a:rPr lang="en-US" smtClean="0"/>
              <a:t>Environment</a:t>
            </a:r>
          </a:p>
        </p:txBody>
      </p:sp>
      <p:sp>
        <p:nvSpPr>
          <p:cNvPr id="286723" name="Text Box 3"/>
          <p:cNvSpPr txBox="1">
            <a:spLocks noChangeArrowheads="1"/>
          </p:cNvSpPr>
          <p:nvPr/>
        </p:nvSpPr>
        <p:spPr bwMode="blackWhite">
          <a:xfrm>
            <a:off x="990600" y="3124200"/>
            <a:ext cx="7162800" cy="28956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110000"/>
              </a:lnSpc>
              <a:spcBef>
                <a:spcPct val="50000"/>
              </a:spcBef>
              <a:defRPr/>
            </a:pPr>
            <a:r>
              <a:rPr lang="en-US" sz="2400">
                <a:solidFill>
                  <a:srgbClr val="FFFFCC"/>
                </a:solidFill>
              </a:rPr>
              <a:t>Key Dimensions-</a:t>
            </a:r>
          </a:p>
          <a:p>
            <a:pPr marL="222250" indent="-222250">
              <a:lnSpc>
                <a:spcPct val="110000"/>
              </a:lnSpc>
              <a:spcBef>
                <a:spcPct val="50000"/>
              </a:spcBef>
              <a:buFontTx/>
              <a:buChar char="•"/>
              <a:defRPr/>
            </a:pPr>
            <a:r>
              <a:rPr lang="en-US" sz="2000">
                <a:solidFill>
                  <a:schemeClr val="bg1"/>
                </a:solidFill>
              </a:rPr>
              <a:t>Capacity: the degree to which an environment can support growth.</a:t>
            </a:r>
          </a:p>
          <a:p>
            <a:pPr marL="222250" indent="-222250">
              <a:lnSpc>
                <a:spcPct val="110000"/>
              </a:lnSpc>
              <a:spcBef>
                <a:spcPct val="50000"/>
              </a:spcBef>
              <a:buFontTx/>
              <a:buChar char="•"/>
              <a:defRPr/>
            </a:pPr>
            <a:r>
              <a:rPr lang="en-US" sz="2000">
                <a:solidFill>
                  <a:schemeClr val="bg1"/>
                </a:solidFill>
              </a:rPr>
              <a:t>Volatility: the degree of instability in the environment.</a:t>
            </a:r>
          </a:p>
          <a:p>
            <a:pPr marL="222250" indent="-222250">
              <a:lnSpc>
                <a:spcPct val="110000"/>
              </a:lnSpc>
              <a:spcBef>
                <a:spcPct val="50000"/>
              </a:spcBef>
              <a:buFontTx/>
              <a:buChar char="•"/>
              <a:defRPr/>
            </a:pPr>
            <a:r>
              <a:rPr lang="en-US" sz="2000">
                <a:solidFill>
                  <a:schemeClr val="bg1"/>
                </a:solidFill>
              </a:rPr>
              <a:t>Complexity: the degree of heterogeneity and concentration among environmental elements.</a:t>
            </a:r>
          </a:p>
        </p:txBody>
      </p:sp>
      <p:sp>
        <p:nvSpPr>
          <p:cNvPr id="34822" name="Text Box 4"/>
          <p:cNvSpPr txBox="1">
            <a:spLocks noChangeArrowheads="1"/>
          </p:cNvSpPr>
          <p:nvPr/>
        </p:nvSpPr>
        <p:spPr bwMode="auto">
          <a:xfrm>
            <a:off x="914400" y="1312863"/>
            <a:ext cx="7391400" cy="1370012"/>
          </a:xfrm>
          <a:prstGeom prst="rect">
            <a:avLst/>
          </a:prstGeom>
          <a:noFill/>
          <a:ln w="9525">
            <a:noFill/>
            <a:miter lim="800000"/>
            <a:headEnd/>
            <a:tailEnd/>
          </a:ln>
        </p:spPr>
        <p:txBody>
          <a:bodyPr>
            <a:spAutoFit/>
          </a:bodyPr>
          <a:lstStyle/>
          <a:p>
            <a:pPr>
              <a:spcBef>
                <a:spcPct val="50000"/>
              </a:spcBef>
            </a:pPr>
            <a:r>
              <a:rPr lang="en-US" sz="2400"/>
              <a:t>Environment</a:t>
            </a:r>
          </a:p>
          <a:p>
            <a:pPr>
              <a:spcBef>
                <a:spcPct val="50000"/>
              </a:spcBef>
            </a:pPr>
            <a:r>
              <a:rPr lang="en-US" sz="2400" b="0">
                <a:latin typeface="Tahoma" pitchFamily="34" charset="0"/>
              </a:rPr>
              <a:t>Institutions or forces outside the organization that potentially affect the organization’s performance.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box(in)">
                                      <p:cBhvr>
                                        <p:cTn id="7" dur="500"/>
                                        <p:tgtEl>
                                          <p:spTgt spid="286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autoUpdateAnimBg="0"/>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2"/>
          <p:cNvSpPr>
            <a:spLocks noGrp="1"/>
          </p:cNvSpPr>
          <p:nvPr>
            <p:ph type="ftr" sz="quarter" idx="10"/>
          </p:nvPr>
        </p:nvSpPr>
        <p:spPr>
          <a:noFill/>
        </p:spPr>
        <p:txBody>
          <a:bodyPr/>
          <a:lstStyle/>
          <a:p>
            <a:r>
              <a:rPr lang="en-US"/>
              <a:t>© 2005 Prentice Hall Inc. All rights reserved.</a:t>
            </a:r>
          </a:p>
        </p:txBody>
      </p:sp>
      <p:sp>
        <p:nvSpPr>
          <p:cNvPr id="35843" name="Slide Number Placeholder 3"/>
          <p:cNvSpPr>
            <a:spLocks noGrp="1"/>
          </p:cNvSpPr>
          <p:nvPr>
            <p:ph type="sldNum" sz="quarter" idx="11"/>
          </p:nvPr>
        </p:nvSpPr>
        <p:spPr>
          <a:noFill/>
        </p:spPr>
        <p:txBody>
          <a:bodyPr/>
          <a:lstStyle/>
          <a:p>
            <a:r>
              <a:rPr lang="en-US"/>
              <a:t>15–</a:t>
            </a:r>
            <a:fld id="{918F0AF1-431E-4719-8E07-E802EC17418A}" type="slidenum">
              <a:rPr lang="en-US"/>
              <a:pPr/>
              <a:t>424</a:t>
            </a:fld>
            <a:endParaRPr lang="en-US"/>
          </a:p>
        </p:txBody>
      </p:sp>
      <p:pic>
        <p:nvPicPr>
          <p:cNvPr id="35844" name="Picture 2"/>
          <p:cNvPicPr>
            <a:picLocks noChangeAspect="1" noChangeArrowheads="1"/>
          </p:cNvPicPr>
          <p:nvPr/>
        </p:nvPicPr>
        <p:blipFill>
          <a:blip r:embed="rId2"/>
          <a:srcRect/>
          <a:stretch>
            <a:fillRect/>
          </a:stretch>
        </p:blipFill>
        <p:spPr bwMode="auto">
          <a:xfrm>
            <a:off x="2438400" y="2133600"/>
            <a:ext cx="5172075" cy="3952875"/>
          </a:xfrm>
          <a:prstGeom prst="rect">
            <a:avLst/>
          </a:prstGeom>
          <a:noFill/>
          <a:ln w="9525">
            <a:noFill/>
            <a:miter lim="800000"/>
            <a:headEnd/>
            <a:tailEnd/>
          </a:ln>
        </p:spPr>
      </p:pic>
      <p:sp>
        <p:nvSpPr>
          <p:cNvPr id="287747" name="Rectangle 3"/>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The Three Dimensional Model of the Environment</a:t>
            </a:r>
          </a:p>
        </p:txBody>
      </p:sp>
      <p:sp>
        <p:nvSpPr>
          <p:cNvPr id="35846" name="Text Box 4"/>
          <p:cNvSpPr txBox="1">
            <a:spLocks noChangeArrowheads="1"/>
          </p:cNvSpPr>
          <p:nvPr/>
        </p:nvSpPr>
        <p:spPr bwMode="auto">
          <a:xfrm>
            <a:off x="406400" y="3797300"/>
            <a:ext cx="2057400" cy="457200"/>
          </a:xfrm>
          <a:prstGeom prst="rect">
            <a:avLst/>
          </a:prstGeom>
          <a:noFill/>
          <a:ln w="9525">
            <a:noFill/>
            <a:miter lim="800000"/>
            <a:headEnd/>
            <a:tailEnd/>
          </a:ln>
        </p:spPr>
        <p:txBody>
          <a:bodyPr>
            <a:spAutoFit/>
          </a:bodyPr>
          <a:lstStyle/>
          <a:p>
            <a:pPr algn="ctr">
              <a:spcBef>
                <a:spcPct val="50000"/>
              </a:spcBef>
            </a:pPr>
            <a:r>
              <a:rPr lang="en-US" sz="2400" i="1">
                <a:solidFill>
                  <a:srgbClr val="006666"/>
                </a:solidFill>
              </a:rPr>
              <a:t>Complexity </a:t>
            </a:r>
          </a:p>
        </p:txBody>
      </p:sp>
      <p:sp>
        <p:nvSpPr>
          <p:cNvPr id="35847" name="Text Box 5"/>
          <p:cNvSpPr txBox="1">
            <a:spLocks noChangeArrowheads="1"/>
          </p:cNvSpPr>
          <p:nvPr/>
        </p:nvSpPr>
        <p:spPr bwMode="auto">
          <a:xfrm>
            <a:off x="3886200" y="1752600"/>
            <a:ext cx="2057400" cy="457200"/>
          </a:xfrm>
          <a:prstGeom prst="rect">
            <a:avLst/>
          </a:prstGeom>
          <a:noFill/>
          <a:ln w="9525">
            <a:noFill/>
            <a:miter lim="800000"/>
            <a:headEnd/>
            <a:tailEnd/>
          </a:ln>
        </p:spPr>
        <p:txBody>
          <a:bodyPr>
            <a:spAutoFit/>
          </a:bodyPr>
          <a:lstStyle/>
          <a:p>
            <a:pPr algn="ctr">
              <a:spcBef>
                <a:spcPct val="50000"/>
              </a:spcBef>
            </a:pPr>
            <a:r>
              <a:rPr lang="en-US" sz="2400" i="1">
                <a:solidFill>
                  <a:srgbClr val="003366"/>
                </a:solidFill>
              </a:rPr>
              <a:t>Volatility</a:t>
            </a:r>
          </a:p>
        </p:txBody>
      </p:sp>
      <p:sp>
        <p:nvSpPr>
          <p:cNvPr id="35848" name="Text Box 6"/>
          <p:cNvSpPr txBox="1">
            <a:spLocks noChangeArrowheads="1"/>
          </p:cNvSpPr>
          <p:nvPr/>
        </p:nvSpPr>
        <p:spPr bwMode="auto">
          <a:xfrm>
            <a:off x="1485900" y="2501900"/>
            <a:ext cx="1752600" cy="457200"/>
          </a:xfrm>
          <a:prstGeom prst="rect">
            <a:avLst/>
          </a:prstGeom>
          <a:noFill/>
          <a:ln w="9525">
            <a:noFill/>
            <a:miter lim="800000"/>
            <a:headEnd/>
            <a:tailEnd/>
          </a:ln>
        </p:spPr>
        <p:txBody>
          <a:bodyPr>
            <a:spAutoFit/>
          </a:bodyPr>
          <a:lstStyle/>
          <a:p>
            <a:pPr algn="ctr">
              <a:spcBef>
                <a:spcPct val="50000"/>
              </a:spcBef>
            </a:pPr>
            <a:r>
              <a:rPr lang="en-US" sz="2400" i="1">
                <a:solidFill>
                  <a:srgbClr val="660033"/>
                </a:solidFill>
              </a:rPr>
              <a:t>Capacity</a:t>
            </a:r>
          </a:p>
        </p:txBody>
      </p:sp>
      <p:sp>
        <p:nvSpPr>
          <p:cNvPr id="287751"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–10</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0"/>
          </p:nvPr>
        </p:nvSpPr>
        <p:spPr>
          <a:noFill/>
        </p:spPr>
        <p:txBody>
          <a:bodyPr/>
          <a:lstStyle/>
          <a:p>
            <a:r>
              <a:rPr lang="en-US"/>
              <a:t>© 2005 Prentice Hall Inc. All rights reserved.</a:t>
            </a:r>
          </a:p>
        </p:txBody>
      </p:sp>
      <p:sp>
        <p:nvSpPr>
          <p:cNvPr id="36867" name="Slide Number Placeholder 5"/>
          <p:cNvSpPr>
            <a:spLocks noGrp="1"/>
          </p:cNvSpPr>
          <p:nvPr>
            <p:ph type="sldNum" sz="quarter" idx="11"/>
          </p:nvPr>
        </p:nvSpPr>
        <p:spPr>
          <a:noFill/>
        </p:spPr>
        <p:txBody>
          <a:bodyPr/>
          <a:lstStyle/>
          <a:p>
            <a:r>
              <a:rPr lang="en-US"/>
              <a:t>15–</a:t>
            </a:r>
            <a:fld id="{6F092364-240F-4B74-B48B-C87EF3D254DB}" type="slidenum">
              <a:rPr lang="en-US"/>
              <a:pPr/>
              <a:t>425</a:t>
            </a:fld>
            <a:endParaRPr lang="en-US"/>
          </a:p>
        </p:txBody>
      </p:sp>
      <p:sp>
        <p:nvSpPr>
          <p:cNvPr id="288770" name="Rectangle 2"/>
          <p:cNvSpPr>
            <a:spLocks noGrp="1" noChangeArrowheads="1"/>
          </p:cNvSpPr>
          <p:nvPr>
            <p:ph type="title"/>
          </p:nvPr>
        </p:nvSpPr>
        <p:spPr/>
        <p:txBody>
          <a:bodyPr/>
          <a:lstStyle/>
          <a:p>
            <a:pPr algn="just" rtl="0" eaLnBrk="1" hangingPunct="1">
              <a:defRPr/>
            </a:pPr>
            <a:r>
              <a:rPr lang="en-US" smtClean="0"/>
              <a:t>“Bureaucracy Is Dead”</a:t>
            </a:r>
          </a:p>
        </p:txBody>
      </p:sp>
      <p:sp>
        <p:nvSpPr>
          <p:cNvPr id="36869" name="Rectangle 3"/>
          <p:cNvSpPr>
            <a:spLocks noGrp="1" noChangeArrowheads="1"/>
          </p:cNvSpPr>
          <p:nvPr>
            <p:ph type="body" sz="half" idx="1"/>
          </p:nvPr>
        </p:nvSpPr>
        <p:spPr/>
        <p:txBody>
          <a:bodyPr/>
          <a:lstStyle/>
          <a:p>
            <a:pPr algn="just" rtl="0" eaLnBrk="1" hangingPunct="1"/>
            <a:r>
              <a:rPr lang="en-US" sz="2000" smtClean="0"/>
              <a:t>Characteristics of Bureaucracies</a:t>
            </a:r>
          </a:p>
          <a:p>
            <a:pPr lvl="1" algn="just" rtl="0" eaLnBrk="1" hangingPunct="1"/>
            <a:r>
              <a:rPr lang="en-US" sz="2000" smtClean="0"/>
              <a:t>Specialization</a:t>
            </a:r>
          </a:p>
          <a:p>
            <a:pPr lvl="1" algn="just" rtl="0" eaLnBrk="1" hangingPunct="1"/>
            <a:r>
              <a:rPr lang="en-US" sz="2000" smtClean="0"/>
              <a:t>Formalization</a:t>
            </a:r>
          </a:p>
          <a:p>
            <a:pPr lvl="1" algn="just" rtl="0" eaLnBrk="1" hangingPunct="1"/>
            <a:r>
              <a:rPr lang="en-US" sz="2000" smtClean="0"/>
              <a:t>Departmentalization</a:t>
            </a:r>
          </a:p>
          <a:p>
            <a:pPr lvl="1" algn="just" rtl="0" eaLnBrk="1" hangingPunct="1"/>
            <a:r>
              <a:rPr lang="en-US" sz="2000" smtClean="0"/>
              <a:t>Centralization</a:t>
            </a:r>
          </a:p>
          <a:p>
            <a:pPr lvl="1" algn="just" rtl="0" eaLnBrk="1" hangingPunct="1"/>
            <a:r>
              <a:rPr lang="en-US" sz="2000" smtClean="0"/>
              <a:t>Narrow spans of control</a:t>
            </a:r>
          </a:p>
          <a:p>
            <a:pPr lvl="1" algn="just" rtl="0" eaLnBrk="1" hangingPunct="1"/>
            <a:r>
              <a:rPr lang="en-US" sz="2000" smtClean="0"/>
              <a:t>Adherence to a chain of command. </a:t>
            </a:r>
          </a:p>
        </p:txBody>
      </p:sp>
      <p:sp>
        <p:nvSpPr>
          <p:cNvPr id="36870" name="Rectangle 4"/>
          <p:cNvSpPr>
            <a:spLocks noGrp="1" noChangeArrowheads="1"/>
          </p:cNvSpPr>
          <p:nvPr>
            <p:ph type="body" sz="half" idx="2"/>
          </p:nvPr>
        </p:nvSpPr>
        <p:spPr>
          <a:xfrm>
            <a:off x="4648200" y="1219200"/>
            <a:ext cx="3657600" cy="5105400"/>
          </a:xfrm>
        </p:spPr>
        <p:txBody>
          <a:bodyPr/>
          <a:lstStyle/>
          <a:p>
            <a:pPr algn="just" rtl="0" eaLnBrk="1" hangingPunct="1"/>
            <a:r>
              <a:rPr lang="en-US" sz="2000" smtClean="0"/>
              <a:t>Why Bureaucracy Survives</a:t>
            </a:r>
          </a:p>
          <a:p>
            <a:pPr lvl="1" algn="just" rtl="0" eaLnBrk="1" hangingPunct="1"/>
            <a:r>
              <a:rPr lang="en-US" sz="2000" smtClean="0"/>
              <a:t>Large size prevails.</a:t>
            </a:r>
          </a:p>
          <a:p>
            <a:pPr lvl="1" algn="just" rtl="0" eaLnBrk="1" hangingPunct="1"/>
            <a:r>
              <a:rPr lang="en-US" sz="2000" smtClean="0"/>
              <a:t>Environmental turbulence can be largely managed.</a:t>
            </a:r>
          </a:p>
          <a:p>
            <a:pPr lvl="1" algn="just" rtl="0" eaLnBrk="1" hangingPunct="1"/>
            <a:r>
              <a:rPr lang="en-US" sz="2000" smtClean="0"/>
              <a:t>Standardization achieved through hiring people who have undergone extensive educational training.</a:t>
            </a:r>
          </a:p>
          <a:p>
            <a:pPr lvl="1" algn="just" rtl="0" eaLnBrk="1" hangingPunct="1"/>
            <a:r>
              <a:rPr lang="en-US" sz="2000" smtClean="0"/>
              <a:t>Technology maintains control.    </a:t>
            </a:r>
          </a:p>
          <a:p>
            <a:pPr algn="just" rtl="0" eaLnBrk="1" hangingPunct="1"/>
            <a:endParaRPr lang="en-US" sz="2000" smtClean="0"/>
          </a:p>
        </p:txBody>
      </p:sp>
    </p:spTree>
  </p:cSld>
  <p:clrMapOvr>
    <a:masterClrMapping/>
  </p:clrMapOvr>
  <p:transition/>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0"/>
          </p:nvPr>
        </p:nvSpPr>
        <p:spPr>
          <a:noFill/>
        </p:spPr>
        <p:txBody>
          <a:bodyPr/>
          <a:lstStyle/>
          <a:p>
            <a:r>
              <a:rPr lang="en-US"/>
              <a:t>© 2005 Prentice Hall Inc. All rights reserved.</a:t>
            </a:r>
          </a:p>
        </p:txBody>
      </p:sp>
      <p:sp>
        <p:nvSpPr>
          <p:cNvPr id="37891" name="Slide Number Placeholder 3"/>
          <p:cNvSpPr>
            <a:spLocks noGrp="1"/>
          </p:cNvSpPr>
          <p:nvPr>
            <p:ph type="sldNum" sz="quarter" idx="11"/>
          </p:nvPr>
        </p:nvSpPr>
        <p:spPr>
          <a:noFill/>
        </p:spPr>
        <p:txBody>
          <a:bodyPr/>
          <a:lstStyle/>
          <a:p>
            <a:r>
              <a:rPr lang="en-US"/>
              <a:t>15–</a:t>
            </a:r>
            <a:fld id="{DA1A1E8C-6A04-4FB5-BA2C-E16F6C48A48E}" type="slidenum">
              <a:rPr lang="en-US"/>
              <a:pPr/>
              <a:t>426</a:t>
            </a:fld>
            <a:endParaRPr lang="en-US"/>
          </a:p>
        </p:txBody>
      </p:sp>
      <p:sp>
        <p:nvSpPr>
          <p:cNvPr id="289794"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smtClean="0"/>
              <a:t>Organizational Designs and Employee Behavior</a:t>
            </a:r>
          </a:p>
        </p:txBody>
      </p:sp>
      <p:sp>
        <p:nvSpPr>
          <p:cNvPr id="289795" name="Text Box 3" descr="Chap01Bkgd03"/>
          <p:cNvSpPr txBox="1">
            <a:spLocks noChangeArrowheads="1"/>
          </p:cNvSpPr>
          <p:nvPr/>
        </p:nvSpPr>
        <p:spPr bwMode="blackWhite">
          <a:xfrm>
            <a:off x="711200" y="1752600"/>
            <a:ext cx="7696200" cy="4267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rPr>
              <a:t>Research Findings:</a:t>
            </a:r>
          </a:p>
          <a:p>
            <a:pPr marL="222250" indent="-222250">
              <a:spcBef>
                <a:spcPct val="50000"/>
              </a:spcBef>
              <a:buFontTx/>
              <a:buChar char="•"/>
              <a:defRPr/>
            </a:pPr>
            <a:r>
              <a:rPr lang="en-US" sz="2000">
                <a:solidFill>
                  <a:schemeClr val="bg1"/>
                </a:solidFill>
              </a:rPr>
              <a:t>Work specialization contributes to higher employee productivity, but it reduces job satisfaction.</a:t>
            </a:r>
          </a:p>
          <a:p>
            <a:pPr marL="222250" indent="-222250">
              <a:spcBef>
                <a:spcPct val="50000"/>
              </a:spcBef>
              <a:buFontTx/>
              <a:buChar char="•"/>
              <a:defRPr/>
            </a:pPr>
            <a:r>
              <a:rPr lang="en-US" sz="2000">
                <a:solidFill>
                  <a:schemeClr val="bg1"/>
                </a:solidFill>
              </a:rPr>
              <a:t>The benefits of specialization have decreased rapidly as employees seek more intrinsically rewarding jobs.</a:t>
            </a:r>
          </a:p>
          <a:p>
            <a:pPr marL="222250" indent="-222250">
              <a:spcBef>
                <a:spcPct val="50000"/>
              </a:spcBef>
              <a:buFontTx/>
              <a:buChar char="•"/>
              <a:defRPr/>
            </a:pPr>
            <a:r>
              <a:rPr lang="en-US" sz="2000">
                <a:solidFill>
                  <a:schemeClr val="bg1"/>
                </a:solidFill>
              </a:rPr>
              <a:t>The effect of span of control on employee performance is contingent upon individual differences and abilities, task structures, and other organizational factors.</a:t>
            </a:r>
          </a:p>
          <a:p>
            <a:pPr marL="222250" indent="-222250">
              <a:spcBef>
                <a:spcPct val="50000"/>
              </a:spcBef>
              <a:buFontTx/>
              <a:buChar char="•"/>
              <a:defRPr/>
            </a:pPr>
            <a:r>
              <a:rPr lang="en-US" sz="2000">
                <a:solidFill>
                  <a:schemeClr val="bg1"/>
                </a:solidFill>
              </a:rPr>
              <a:t>Participative decision making in decentralized organizations is positively related to job satisfaction.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box(in)">
                                      <p:cBhvr>
                                        <p:cTn id="7" dur="5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animBg="1" autoUpdateAnimBg="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ooter Placeholder 2"/>
          <p:cNvSpPr>
            <a:spLocks noGrp="1"/>
          </p:cNvSpPr>
          <p:nvPr>
            <p:ph type="ftr" sz="quarter" idx="10"/>
          </p:nvPr>
        </p:nvSpPr>
        <p:spPr>
          <a:noFill/>
        </p:spPr>
        <p:txBody>
          <a:bodyPr/>
          <a:lstStyle/>
          <a:p>
            <a:r>
              <a:rPr lang="en-US"/>
              <a:t>© 2005 Prentice Hall Inc. All rights reserved.</a:t>
            </a:r>
          </a:p>
        </p:txBody>
      </p:sp>
      <p:sp>
        <p:nvSpPr>
          <p:cNvPr id="8196" name="Slide Number Placeholder 3"/>
          <p:cNvSpPr>
            <a:spLocks noGrp="1"/>
          </p:cNvSpPr>
          <p:nvPr>
            <p:ph type="sldNum" sz="quarter" idx="11"/>
          </p:nvPr>
        </p:nvSpPr>
        <p:spPr>
          <a:noFill/>
        </p:spPr>
        <p:txBody>
          <a:bodyPr/>
          <a:lstStyle/>
          <a:p>
            <a:r>
              <a:rPr lang="en-US"/>
              <a:t>15–</a:t>
            </a:r>
            <a:fld id="{8CBEFC39-FEF3-4142-81D8-1F7909B03877}" type="slidenum">
              <a:rPr lang="en-US"/>
              <a:pPr/>
              <a:t>427</a:t>
            </a:fld>
            <a:endParaRPr lang="en-US"/>
          </a:p>
        </p:txBody>
      </p:sp>
      <p:graphicFrame>
        <p:nvGraphicFramePr>
          <p:cNvPr id="8194" name="Object 6"/>
          <p:cNvGraphicFramePr>
            <a:graphicFrameLocks noChangeAspect="1"/>
          </p:cNvGraphicFramePr>
          <p:nvPr/>
        </p:nvGraphicFramePr>
        <p:xfrm>
          <a:off x="666750" y="2022475"/>
          <a:ext cx="7991475" cy="2949575"/>
        </p:xfrm>
        <a:graphic>
          <a:graphicData uri="http://schemas.openxmlformats.org/presentationml/2006/ole">
            <mc:AlternateContent xmlns:mc="http://schemas.openxmlformats.org/markup-compatibility/2006">
              <mc:Choice xmlns:v="urn:schemas-microsoft-com:vml" Requires="v">
                <p:oleObj spid="_x0000_s307207" name="Photo Editor Photo" r:id="rId3" imgW="8361905" imgH="3086531" progId="">
                  <p:embed/>
                </p:oleObj>
              </mc:Choice>
              <mc:Fallback>
                <p:oleObj name="Photo Editor Photo" r:id="rId3" imgW="8361905" imgH="3086531"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2022475"/>
                        <a:ext cx="799147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18" name="Rectangle 2"/>
          <p:cNvSpPr>
            <a:spLocks noGrp="1" noChangeArrowheads="1"/>
          </p:cNvSpPr>
          <p:nvPr>
            <p:ph type="title"/>
          </p:nvPr>
        </p:nvSpPr>
        <p:spPr>
          <a:xfrm>
            <a:off x="685800" y="381000"/>
            <a:ext cx="7772400" cy="1219200"/>
          </a:xfrm>
        </p:spPr>
        <p:txBody>
          <a:bodyPr>
            <a:normAutofit fontScale="90000"/>
          </a:bodyPr>
          <a:lstStyle/>
          <a:p>
            <a:pPr algn="just" rtl="0" eaLnBrk="1" hangingPunct="1">
              <a:defRPr/>
            </a:pPr>
            <a:r>
              <a:rPr lang="en-US" smtClean="0"/>
              <a:t>Organization Structure: Its Determinants and Outcomes</a:t>
            </a:r>
          </a:p>
        </p:txBody>
      </p:sp>
      <p:sp>
        <p:nvSpPr>
          <p:cNvPr id="8198" name="Text Box 4"/>
          <p:cNvSpPr txBox="1">
            <a:spLocks noChangeArrowheads="1"/>
          </p:cNvSpPr>
          <p:nvPr/>
        </p:nvSpPr>
        <p:spPr bwMode="auto">
          <a:xfrm>
            <a:off x="685800" y="4114800"/>
            <a:ext cx="3886200" cy="1938338"/>
          </a:xfrm>
          <a:prstGeom prst="rect">
            <a:avLst/>
          </a:prstGeom>
          <a:noFill/>
          <a:ln w="9525">
            <a:noFill/>
            <a:miter lim="800000"/>
            <a:headEnd/>
            <a:tailEnd/>
          </a:ln>
        </p:spPr>
        <p:txBody>
          <a:bodyPr>
            <a:spAutoFit/>
          </a:bodyPr>
          <a:lstStyle/>
          <a:p>
            <a:pPr>
              <a:spcBef>
                <a:spcPct val="50000"/>
              </a:spcBef>
            </a:pPr>
            <a:r>
              <a:rPr lang="en-US" sz="2000"/>
              <a:t>Implicit Models of Organizational Structure</a:t>
            </a:r>
          </a:p>
          <a:p>
            <a:pPr>
              <a:spcBef>
                <a:spcPct val="50000"/>
              </a:spcBef>
            </a:pPr>
            <a:r>
              <a:rPr lang="en-US" sz="1800" b="0">
                <a:latin typeface="Tahoma" pitchFamily="34" charset="0"/>
              </a:rPr>
              <a:t>Perceptions that people hold regarding structural variables formed by observing things around them in an unscientific fashion.</a:t>
            </a:r>
          </a:p>
        </p:txBody>
      </p:sp>
      <p:sp>
        <p:nvSpPr>
          <p:cNvPr id="290821" name="Text Box 5"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15</a:t>
            </a:r>
            <a:r>
              <a:rPr lang="en-US">
                <a:solidFill>
                  <a:schemeClr val="bg1"/>
                </a:solidFill>
                <a:cs typeface="Arial" pitchFamily="34" charset="0"/>
              </a:rPr>
              <a:t>–11</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87749"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6148"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87751"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6150"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ctrTitle"/>
          </p:nvPr>
        </p:nvSpPr>
        <p:spPr>
          <a:xfrm>
            <a:off x="990600" y="1597025"/>
            <a:ext cx="4495800" cy="841375"/>
          </a:xfrm>
          <a:noFill/>
          <a:ln w="3175"/>
          <a:effectLst>
            <a:outerShdw dist="107763" dir="2700000" algn="ctr" rotWithShape="0">
              <a:srgbClr val="B2B2B2">
                <a:alpha val="50000"/>
              </a:srgbClr>
            </a:outerShdw>
          </a:effectLst>
        </p:spPr>
        <p:txBody>
          <a:bodyPr/>
          <a:lstStyle/>
          <a:p>
            <a:pPr algn="just" rtl="0" eaLnBrk="1" hangingPunct="1"/>
            <a:r>
              <a:rPr lang="en-US" smtClean="0"/>
              <a:t>Chapter 16</a:t>
            </a:r>
          </a:p>
        </p:txBody>
      </p:sp>
      <p:sp>
        <p:nvSpPr>
          <p:cNvPr id="7171" name="Rectangle 8"/>
          <p:cNvSpPr>
            <a:spLocks noGrp="1" noChangeArrowheads="1"/>
          </p:cNvSpPr>
          <p:nvPr>
            <p:ph type="subTitle" idx="1"/>
          </p:nvPr>
        </p:nvSpPr>
        <p:spPr>
          <a:xfrm>
            <a:off x="2232025" y="2774950"/>
            <a:ext cx="4648200" cy="1752600"/>
          </a:xfrm>
        </p:spPr>
        <p:txBody>
          <a:bodyPr/>
          <a:lstStyle/>
          <a:p>
            <a:pPr algn="just" rtl="0" eaLnBrk="1" hangingPunct="1"/>
            <a:r>
              <a:rPr lang="en-US" sz="4800" smtClean="0">
                <a:solidFill>
                  <a:srgbClr val="006699"/>
                </a:solidFill>
              </a:rPr>
              <a:t>Organizational Culture</a:t>
            </a:r>
          </a:p>
        </p:txBody>
      </p:sp>
      <p:pic>
        <p:nvPicPr>
          <p:cNvPr id="7172"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7173" name="Picture 10"/>
          <p:cNvPicPr>
            <a:picLocks noChangeAspect="1" noChangeArrowheads="1"/>
          </p:cNvPicPr>
          <p:nvPr/>
        </p:nvPicPr>
        <p:blipFill>
          <a:blip r:embed="rId3"/>
          <a:srcRect/>
          <a:stretch>
            <a:fillRect/>
          </a:stretch>
        </p:blipFill>
        <p:spPr bwMode="auto">
          <a:xfrm>
            <a:off x="914400" y="1600200"/>
            <a:ext cx="5562600" cy="571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Text Box 4"/>
          <p:cNvSpPr txBox="1">
            <a:spLocks noChangeArrowheads="1"/>
          </p:cNvSpPr>
          <p:nvPr/>
        </p:nvSpPr>
        <p:spPr bwMode="auto">
          <a:xfrm>
            <a:off x="2971800" y="2514600"/>
            <a:ext cx="5486400" cy="12509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p>
            <a:pPr>
              <a:spcBef>
                <a:spcPct val="50000"/>
              </a:spcBef>
              <a:defRPr/>
            </a:pPr>
            <a:r>
              <a:rPr lang="en-US" sz="3600">
                <a:solidFill>
                  <a:schemeClr val="bg1"/>
                </a:solidFill>
              </a:rPr>
              <a:t/>
            </a:r>
            <a:br>
              <a:rPr lang="en-US" sz="3600">
                <a:solidFill>
                  <a:schemeClr val="bg1"/>
                </a:solidFill>
              </a:rPr>
            </a:br>
            <a:endParaRPr lang="en-US" sz="4000">
              <a:solidFill>
                <a:schemeClr val="bg1"/>
              </a:solidFill>
            </a:endParaRPr>
          </a:p>
        </p:txBody>
      </p:sp>
      <p:sp>
        <p:nvSpPr>
          <p:cNvPr id="4099" name="Rectangle 9"/>
          <p:cNvSpPr>
            <a:spLocks noGrp="1" noChangeArrowheads="1"/>
          </p:cNvSpPr>
          <p:nvPr>
            <p:ph type="ctrTitle"/>
          </p:nvPr>
        </p:nvSpPr>
        <p:spPr>
          <a:xfrm>
            <a:off x="1057275" y="1676400"/>
            <a:ext cx="1905000" cy="536575"/>
          </a:xfrm>
          <a:noFill/>
          <a:ln w="3175"/>
          <a:effectLst>
            <a:outerShdw dist="107763" dir="2700000" algn="ctr" rotWithShape="0">
              <a:srgbClr val="B2B2B2">
                <a:alpha val="50000"/>
              </a:srgbClr>
            </a:outerShdw>
          </a:effectLst>
        </p:spPr>
        <p:txBody>
          <a:bodyPr/>
          <a:lstStyle/>
          <a:p>
            <a:pPr algn="just" rtl="0" eaLnBrk="1" hangingPunct="1"/>
            <a:r>
              <a:rPr lang="en-US" sz="2800" smtClean="0"/>
              <a:t>Chapter 3</a:t>
            </a:r>
          </a:p>
        </p:txBody>
      </p:sp>
      <p:sp>
        <p:nvSpPr>
          <p:cNvPr id="4100" name="Rectangle 10"/>
          <p:cNvSpPr>
            <a:spLocks noGrp="1" noChangeArrowheads="1"/>
          </p:cNvSpPr>
          <p:nvPr>
            <p:ph type="subTitle" idx="1"/>
          </p:nvPr>
        </p:nvSpPr>
        <p:spPr>
          <a:xfrm>
            <a:off x="1447800" y="2786063"/>
            <a:ext cx="6400800" cy="1557337"/>
          </a:xfrm>
        </p:spPr>
        <p:txBody>
          <a:bodyPr/>
          <a:lstStyle/>
          <a:p>
            <a:pPr algn="just" rtl="0" eaLnBrk="1" hangingPunct="1"/>
            <a:r>
              <a:rPr lang="en-US" sz="4800" smtClean="0">
                <a:solidFill>
                  <a:srgbClr val="006699"/>
                </a:solidFill>
              </a:rPr>
              <a:t>Values, Attitudes, and Job Satisfaction</a:t>
            </a:r>
          </a:p>
        </p:txBody>
      </p:sp>
      <p:pic>
        <p:nvPicPr>
          <p:cNvPr id="4101" name="Picture 11"/>
          <p:cNvPicPr>
            <a:picLocks noChangeAspect="1" noChangeArrowheads="1"/>
          </p:cNvPicPr>
          <p:nvPr/>
        </p:nvPicPr>
        <p:blipFill>
          <a:blip r:embed="rId2"/>
          <a:srcRect/>
          <a:stretch>
            <a:fillRect/>
          </a:stretch>
        </p:blipFill>
        <p:spPr bwMode="ltGray">
          <a:xfrm>
            <a:off x="0" y="304800"/>
            <a:ext cx="9144000" cy="628650"/>
          </a:xfrm>
          <a:prstGeom prst="rect">
            <a:avLst/>
          </a:prstGeom>
          <a:noFill/>
          <a:ln w="9525">
            <a:noFill/>
            <a:miter lim="800000"/>
            <a:headEnd/>
            <a:tailEnd/>
          </a:ln>
        </p:spPr>
      </p:pic>
      <p:pic>
        <p:nvPicPr>
          <p:cNvPr id="4102" name="Picture 13"/>
          <p:cNvPicPr>
            <a:picLocks noChangeAspect="1" noChangeArrowheads="1"/>
          </p:cNvPicPr>
          <p:nvPr/>
        </p:nvPicPr>
        <p:blipFill>
          <a:blip r:embed="rId3"/>
          <a:srcRect/>
          <a:stretch>
            <a:fillRect/>
          </a:stretch>
        </p:blipFill>
        <p:spPr bwMode="auto">
          <a:xfrm>
            <a:off x="904875" y="1609725"/>
            <a:ext cx="5419725" cy="641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16–</a:t>
            </a:r>
            <a:fld id="{BE4E3023-26A9-4EDC-9599-97B7298B0A06}" type="slidenum">
              <a:rPr lang="en-US"/>
              <a:pPr/>
              <a:t>430</a:t>
            </a:fld>
            <a:endParaRPr lang="en-US"/>
          </a:p>
        </p:txBody>
      </p:sp>
      <p:sp>
        <p:nvSpPr>
          <p:cNvPr id="8196"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85000" lnSpcReduction="20000"/>
          </a:bodyPr>
          <a:lstStyle/>
          <a:p>
            <a:pPr marL="457200" indent="-457200" algn="just" rtl="0" eaLnBrk="1" hangingPunct="1">
              <a:lnSpc>
                <a:spcPct val="110000"/>
              </a:lnSpc>
              <a:buClr>
                <a:srgbClr val="CC6600"/>
              </a:buClr>
              <a:buFont typeface="Wingdings" pitchFamily="2" charset="2"/>
              <a:buAutoNum type="arabicPeriod"/>
            </a:pPr>
            <a:r>
              <a:rPr lang="en-US" smtClean="0"/>
              <a:t>Describe institutionalization and its relationship to organizational culture.</a:t>
            </a:r>
          </a:p>
          <a:p>
            <a:pPr marL="457200" indent="-457200" algn="just" rtl="0" eaLnBrk="1" hangingPunct="1">
              <a:lnSpc>
                <a:spcPct val="110000"/>
              </a:lnSpc>
              <a:buClr>
                <a:srgbClr val="CC6600"/>
              </a:buClr>
              <a:buFont typeface="Wingdings" pitchFamily="2" charset="2"/>
              <a:buAutoNum type="arabicPeriod"/>
            </a:pPr>
            <a:r>
              <a:rPr lang="en-US" smtClean="0"/>
              <a:t>Define the common characteristics making up organizational culture.</a:t>
            </a:r>
          </a:p>
          <a:p>
            <a:pPr marL="457200" indent="-457200" algn="just" rtl="0" eaLnBrk="1" hangingPunct="1">
              <a:lnSpc>
                <a:spcPct val="110000"/>
              </a:lnSpc>
              <a:buClr>
                <a:srgbClr val="CC6600"/>
              </a:buClr>
              <a:buFont typeface="Wingdings" pitchFamily="2" charset="2"/>
              <a:buAutoNum type="arabicPeriod"/>
            </a:pPr>
            <a:r>
              <a:rPr lang="en-US" smtClean="0"/>
              <a:t>Contrast strong and weak cultures.</a:t>
            </a:r>
          </a:p>
          <a:p>
            <a:pPr marL="457200" indent="-457200" algn="just" rtl="0" eaLnBrk="1" hangingPunct="1">
              <a:lnSpc>
                <a:spcPct val="110000"/>
              </a:lnSpc>
              <a:buClr>
                <a:srgbClr val="CC6600"/>
              </a:buClr>
              <a:buFont typeface="Wingdings" pitchFamily="2" charset="2"/>
              <a:buAutoNum type="arabicPeriod"/>
            </a:pPr>
            <a:r>
              <a:rPr lang="en-US" smtClean="0"/>
              <a:t>Identify the functional and dysfunctional effects of organizational culture on people and the organization.</a:t>
            </a:r>
          </a:p>
          <a:p>
            <a:pPr marL="457200" indent="-457200" algn="just" rtl="0" eaLnBrk="1" hangingPunct="1">
              <a:lnSpc>
                <a:spcPct val="110000"/>
              </a:lnSpc>
              <a:buClr>
                <a:srgbClr val="CC6600"/>
              </a:buClr>
              <a:buFont typeface="Wingdings" pitchFamily="2" charset="2"/>
              <a:buAutoNum type="arabicPeriod"/>
            </a:pPr>
            <a:r>
              <a:rPr lang="en-US" smtClean="0"/>
              <a:t>Explain the factors determining an organization’s culture.</a:t>
            </a:r>
          </a:p>
        </p:txBody>
      </p:sp>
      <p:sp>
        <p:nvSpPr>
          <p:cNvPr id="8198"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4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 2005 Prentice Hall Inc. All rights reserved.</a:t>
            </a:r>
          </a:p>
        </p:txBody>
      </p:sp>
      <p:sp>
        <p:nvSpPr>
          <p:cNvPr id="9219" name="Slide Number Placeholder 4"/>
          <p:cNvSpPr>
            <a:spLocks noGrp="1"/>
          </p:cNvSpPr>
          <p:nvPr>
            <p:ph type="sldNum" sz="quarter" idx="11"/>
          </p:nvPr>
        </p:nvSpPr>
        <p:spPr>
          <a:noFill/>
        </p:spPr>
        <p:txBody>
          <a:bodyPr/>
          <a:lstStyle/>
          <a:p>
            <a:r>
              <a:rPr lang="en-US"/>
              <a:t>16–</a:t>
            </a:r>
            <a:fld id="{526C68F5-39F5-41B4-9085-2974178EF2F2}" type="slidenum">
              <a:rPr lang="en-US"/>
              <a:pPr/>
              <a:t>431</a:t>
            </a:fld>
            <a:endParaRPr lang="en-US"/>
          </a:p>
        </p:txBody>
      </p:sp>
      <p:sp>
        <p:nvSpPr>
          <p:cNvPr id="9220"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normAutofit fontScale="92500" lnSpcReduction="10000"/>
          </a:bodyPr>
          <a:lstStyle/>
          <a:p>
            <a:pPr marL="457200" indent="-457200" algn="just" rtl="0" eaLnBrk="1" hangingPunct="1">
              <a:lnSpc>
                <a:spcPct val="110000"/>
              </a:lnSpc>
              <a:buClr>
                <a:srgbClr val="CC6600"/>
              </a:buClr>
              <a:buFont typeface="Wingdings" pitchFamily="2" charset="2"/>
              <a:buAutoNum type="arabicPeriod" startAt="6"/>
            </a:pPr>
            <a:r>
              <a:rPr lang="en-US" smtClean="0"/>
              <a:t>List the factors that maintain an organization’s culture.</a:t>
            </a:r>
          </a:p>
          <a:p>
            <a:pPr marL="457200" indent="-457200" algn="just" rtl="0" eaLnBrk="1" hangingPunct="1">
              <a:lnSpc>
                <a:spcPct val="110000"/>
              </a:lnSpc>
              <a:buClr>
                <a:srgbClr val="CC6600"/>
              </a:buClr>
              <a:buFont typeface="Wingdings" pitchFamily="2" charset="2"/>
              <a:buAutoNum type="arabicPeriod" startAt="6"/>
            </a:pPr>
            <a:r>
              <a:rPr lang="en-US" smtClean="0"/>
              <a:t>Clarify how culture is transmitted to employees.</a:t>
            </a:r>
          </a:p>
          <a:p>
            <a:pPr marL="457200" indent="-457200" algn="just" rtl="0" eaLnBrk="1" hangingPunct="1">
              <a:lnSpc>
                <a:spcPct val="110000"/>
              </a:lnSpc>
              <a:buClr>
                <a:srgbClr val="CC6600"/>
              </a:buClr>
              <a:buFont typeface="Wingdings" pitchFamily="2" charset="2"/>
              <a:buAutoNum type="arabicPeriod" startAt="6"/>
            </a:pPr>
            <a:r>
              <a:rPr lang="en-US" smtClean="0"/>
              <a:t>Outline the various socialization alternatives available to management.</a:t>
            </a:r>
          </a:p>
          <a:p>
            <a:pPr marL="457200" indent="-457200" algn="just" rtl="0" eaLnBrk="1" hangingPunct="1">
              <a:lnSpc>
                <a:spcPct val="110000"/>
              </a:lnSpc>
              <a:buClr>
                <a:srgbClr val="CC6600"/>
              </a:buClr>
              <a:buFont typeface="Wingdings" pitchFamily="2" charset="2"/>
              <a:buAutoNum type="arabicPeriod" startAt="6"/>
            </a:pPr>
            <a:r>
              <a:rPr lang="en-US" smtClean="0"/>
              <a:t>Describe a customer-responsive culture.</a:t>
            </a:r>
          </a:p>
          <a:p>
            <a:pPr marL="457200" indent="-457200" algn="just" rtl="0" eaLnBrk="1" hangingPunct="1">
              <a:lnSpc>
                <a:spcPct val="110000"/>
              </a:lnSpc>
              <a:buClr>
                <a:srgbClr val="CC6600"/>
              </a:buClr>
              <a:buFont typeface="Wingdings" pitchFamily="2" charset="2"/>
              <a:buAutoNum type="arabicPeriod" startAt="6"/>
            </a:pPr>
            <a:r>
              <a:rPr lang="en-US" smtClean="0"/>
              <a:t>Identify characteristics of a spiritual culture.</a:t>
            </a:r>
          </a:p>
        </p:txBody>
      </p:sp>
      <p:sp>
        <p:nvSpPr>
          <p:cNvPr id="9222"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left)">
                                      <p:cBhvr>
                                        <p:cTn id="22" dur="500"/>
                                        <p:tgtEl>
                                          <p:spTgt spid="200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wipe(left)">
                                      <p:cBhvr>
                                        <p:cTn id="27" dur="500"/>
                                        <p:tgtEl>
                                          <p:spTgt spid="20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16–</a:t>
            </a:r>
            <a:fld id="{04C712FE-63A1-4EF4-8A3C-152DFA9950C7}" type="slidenum">
              <a:rPr lang="en-US"/>
              <a:pPr/>
              <a:t>432</a:t>
            </a:fld>
            <a:endParaRPr lang="en-US"/>
          </a:p>
        </p:txBody>
      </p:sp>
      <p:sp>
        <p:nvSpPr>
          <p:cNvPr id="260098" name="Rectangle 2"/>
          <p:cNvSpPr>
            <a:spLocks noGrp="1" noChangeArrowheads="1"/>
          </p:cNvSpPr>
          <p:nvPr>
            <p:ph type="title"/>
          </p:nvPr>
        </p:nvSpPr>
        <p:spPr/>
        <p:txBody>
          <a:bodyPr>
            <a:normAutofit fontScale="90000"/>
          </a:bodyPr>
          <a:lstStyle/>
          <a:p>
            <a:pPr algn="just" rtl="0" eaLnBrk="1" hangingPunct="1">
              <a:defRPr/>
            </a:pPr>
            <a:r>
              <a:rPr lang="en-US" smtClean="0"/>
              <a:t>Institutionalization: A Forerunner of Culture</a:t>
            </a:r>
          </a:p>
        </p:txBody>
      </p:sp>
      <p:pic>
        <p:nvPicPr>
          <p:cNvPr id="10245" name="Picture 3" descr="j0174043"/>
          <p:cNvPicPr>
            <a:picLocks noChangeAspect="1" noChangeArrowheads="1"/>
          </p:cNvPicPr>
          <p:nvPr/>
        </p:nvPicPr>
        <p:blipFill>
          <a:blip r:embed="rId2"/>
          <a:srcRect/>
          <a:stretch>
            <a:fillRect/>
          </a:stretch>
        </p:blipFill>
        <p:spPr bwMode="auto">
          <a:xfrm>
            <a:off x="5334000" y="3346450"/>
            <a:ext cx="2881313" cy="2825750"/>
          </a:xfrm>
          <a:prstGeom prst="rect">
            <a:avLst/>
          </a:prstGeom>
          <a:noFill/>
          <a:ln w="9525">
            <a:noFill/>
            <a:miter lim="800000"/>
            <a:headEnd/>
            <a:tailEnd/>
          </a:ln>
        </p:spPr>
      </p:pic>
      <p:sp>
        <p:nvSpPr>
          <p:cNvPr id="10246" name="Text Box 4"/>
          <p:cNvSpPr txBox="1">
            <a:spLocks noChangeArrowheads="1"/>
          </p:cNvSpPr>
          <p:nvPr/>
        </p:nvSpPr>
        <p:spPr bwMode="auto">
          <a:xfrm>
            <a:off x="914400" y="1312863"/>
            <a:ext cx="7315200" cy="1735137"/>
          </a:xfrm>
          <a:prstGeom prst="rect">
            <a:avLst/>
          </a:prstGeom>
          <a:noFill/>
          <a:ln w="9525">
            <a:noFill/>
            <a:miter lim="800000"/>
            <a:headEnd/>
            <a:tailEnd/>
          </a:ln>
        </p:spPr>
        <p:txBody>
          <a:bodyPr>
            <a:spAutoFit/>
          </a:bodyPr>
          <a:lstStyle/>
          <a:p>
            <a:pPr>
              <a:spcBef>
                <a:spcPct val="50000"/>
              </a:spcBef>
            </a:pPr>
            <a:r>
              <a:rPr lang="en-US" sz="2400"/>
              <a:t>Institutionalization</a:t>
            </a:r>
          </a:p>
          <a:p>
            <a:pPr>
              <a:spcBef>
                <a:spcPct val="50000"/>
              </a:spcBef>
            </a:pPr>
            <a:r>
              <a:rPr lang="en-US" sz="2400" b="0">
                <a:latin typeface="Tahoma" pitchFamily="34" charset="0"/>
              </a:rPr>
              <a:t>When an organization takes on a life of its own, apart from any of its members, becomes valued for itself, and acquires immortality.</a:t>
            </a:r>
          </a:p>
        </p:txBody>
      </p:sp>
    </p:spTree>
  </p:cSld>
  <p:clrMapOvr>
    <a:masterClrMapping/>
  </p:clrMapOvr>
  <p:transition/>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16–</a:t>
            </a:r>
            <a:fld id="{7A7AD396-EBD6-4E33-BAF1-D78125D822C9}" type="slidenum">
              <a:rPr lang="en-US"/>
              <a:pPr/>
              <a:t>433</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What Is Organizational Culture?</a:t>
            </a:r>
          </a:p>
        </p:txBody>
      </p:sp>
      <p:sp>
        <p:nvSpPr>
          <p:cNvPr id="261123" name="Text Box 3" descr="Chap01Bkgd03"/>
          <p:cNvSpPr txBox="1">
            <a:spLocks noChangeArrowheads="1"/>
          </p:cNvSpPr>
          <p:nvPr/>
        </p:nvSpPr>
        <p:spPr bwMode="blackWhite">
          <a:xfrm>
            <a:off x="4724400" y="1600200"/>
            <a:ext cx="3657600" cy="4114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395288" indent="-395288">
              <a:lnSpc>
                <a:spcPct val="80000"/>
              </a:lnSpc>
              <a:spcBef>
                <a:spcPct val="50000"/>
              </a:spcBef>
              <a:defRPr/>
            </a:pPr>
            <a:r>
              <a:rPr lang="en-US" sz="2400">
                <a:solidFill>
                  <a:srgbClr val="FFFFCC"/>
                </a:solidFill>
              </a:rPr>
              <a:t>Characteristics:</a:t>
            </a:r>
          </a:p>
          <a:p>
            <a:pPr marL="395288" indent="-395288">
              <a:lnSpc>
                <a:spcPct val="80000"/>
              </a:lnSpc>
              <a:spcBef>
                <a:spcPct val="50000"/>
              </a:spcBef>
              <a:buFontTx/>
              <a:buAutoNum type="arabicPeriod"/>
              <a:defRPr/>
            </a:pPr>
            <a:r>
              <a:rPr lang="en-US" sz="2200">
                <a:solidFill>
                  <a:schemeClr val="bg1"/>
                </a:solidFill>
              </a:rPr>
              <a:t>Innovation and risk taking</a:t>
            </a:r>
          </a:p>
          <a:p>
            <a:pPr marL="395288" indent="-395288">
              <a:lnSpc>
                <a:spcPct val="80000"/>
              </a:lnSpc>
              <a:spcBef>
                <a:spcPct val="50000"/>
              </a:spcBef>
              <a:buFontTx/>
              <a:buAutoNum type="arabicPeriod"/>
              <a:defRPr/>
            </a:pPr>
            <a:r>
              <a:rPr lang="en-US" sz="2200">
                <a:solidFill>
                  <a:schemeClr val="bg1"/>
                </a:solidFill>
              </a:rPr>
              <a:t>Attention to detail</a:t>
            </a:r>
          </a:p>
          <a:p>
            <a:pPr marL="395288" indent="-395288">
              <a:lnSpc>
                <a:spcPct val="80000"/>
              </a:lnSpc>
              <a:spcBef>
                <a:spcPct val="50000"/>
              </a:spcBef>
              <a:buFontTx/>
              <a:buAutoNum type="arabicPeriod"/>
              <a:defRPr/>
            </a:pPr>
            <a:r>
              <a:rPr lang="en-US" sz="2200">
                <a:solidFill>
                  <a:schemeClr val="bg1"/>
                </a:solidFill>
              </a:rPr>
              <a:t>Outcome orientation</a:t>
            </a:r>
          </a:p>
          <a:p>
            <a:pPr marL="395288" indent="-395288">
              <a:lnSpc>
                <a:spcPct val="80000"/>
              </a:lnSpc>
              <a:spcBef>
                <a:spcPct val="50000"/>
              </a:spcBef>
              <a:buFontTx/>
              <a:buAutoNum type="arabicPeriod"/>
              <a:defRPr/>
            </a:pPr>
            <a:r>
              <a:rPr lang="en-US" sz="2200">
                <a:solidFill>
                  <a:schemeClr val="bg1"/>
                </a:solidFill>
              </a:rPr>
              <a:t>People orientation</a:t>
            </a:r>
          </a:p>
          <a:p>
            <a:pPr marL="395288" indent="-395288">
              <a:lnSpc>
                <a:spcPct val="80000"/>
              </a:lnSpc>
              <a:spcBef>
                <a:spcPct val="50000"/>
              </a:spcBef>
              <a:buFontTx/>
              <a:buAutoNum type="arabicPeriod"/>
              <a:defRPr/>
            </a:pPr>
            <a:r>
              <a:rPr lang="en-US" sz="2200">
                <a:solidFill>
                  <a:schemeClr val="bg1"/>
                </a:solidFill>
              </a:rPr>
              <a:t>Team orientation</a:t>
            </a:r>
          </a:p>
          <a:p>
            <a:pPr marL="395288" indent="-395288">
              <a:lnSpc>
                <a:spcPct val="80000"/>
              </a:lnSpc>
              <a:spcBef>
                <a:spcPct val="50000"/>
              </a:spcBef>
              <a:buFontTx/>
              <a:buAutoNum type="arabicPeriod"/>
              <a:defRPr/>
            </a:pPr>
            <a:r>
              <a:rPr lang="en-US" sz="2200">
                <a:solidFill>
                  <a:schemeClr val="bg1"/>
                </a:solidFill>
              </a:rPr>
              <a:t>Aggressiveness</a:t>
            </a:r>
          </a:p>
          <a:p>
            <a:pPr marL="395288" indent="-395288">
              <a:lnSpc>
                <a:spcPct val="80000"/>
              </a:lnSpc>
              <a:spcBef>
                <a:spcPct val="50000"/>
              </a:spcBef>
              <a:buFontTx/>
              <a:buAutoNum type="arabicPeriod"/>
              <a:defRPr/>
            </a:pPr>
            <a:r>
              <a:rPr lang="en-US" sz="2200">
                <a:solidFill>
                  <a:schemeClr val="bg1"/>
                </a:solidFill>
              </a:rPr>
              <a:t>Stability</a:t>
            </a:r>
          </a:p>
        </p:txBody>
      </p:sp>
      <p:sp>
        <p:nvSpPr>
          <p:cNvPr id="11270" name="Text Box 4"/>
          <p:cNvSpPr txBox="1">
            <a:spLocks noChangeArrowheads="1"/>
          </p:cNvSpPr>
          <p:nvPr/>
        </p:nvSpPr>
        <p:spPr bwMode="auto">
          <a:xfrm>
            <a:off x="914400" y="1328738"/>
            <a:ext cx="3657600" cy="2100262"/>
          </a:xfrm>
          <a:prstGeom prst="rect">
            <a:avLst/>
          </a:prstGeom>
          <a:noFill/>
          <a:ln w="9525">
            <a:noFill/>
            <a:miter lim="800000"/>
            <a:headEnd/>
            <a:tailEnd/>
          </a:ln>
        </p:spPr>
        <p:txBody>
          <a:bodyPr>
            <a:spAutoFit/>
          </a:bodyPr>
          <a:lstStyle/>
          <a:p>
            <a:pPr>
              <a:spcBef>
                <a:spcPct val="50000"/>
              </a:spcBef>
            </a:pPr>
            <a:r>
              <a:rPr lang="en-US" sz="2400"/>
              <a:t>Organizational Culture</a:t>
            </a:r>
          </a:p>
          <a:p>
            <a:pPr>
              <a:spcBef>
                <a:spcPct val="50000"/>
              </a:spcBef>
            </a:pPr>
            <a:r>
              <a:rPr lang="en-US" sz="2400" b="0">
                <a:latin typeface="Tahoma" pitchFamily="34" charset="0"/>
              </a:rPr>
              <a:t>A common perception held by the organization’s members; a system of shared meaning.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ox(in)">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autoUpdateAnimBg="0"/>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r>
              <a:rPr lang="en-US"/>
              <a:t>© 2005 Prentice Hall Inc. All rights reserved.</a:t>
            </a:r>
          </a:p>
        </p:txBody>
      </p:sp>
      <p:sp>
        <p:nvSpPr>
          <p:cNvPr id="12291" name="Slide Number Placeholder 3"/>
          <p:cNvSpPr>
            <a:spLocks noGrp="1"/>
          </p:cNvSpPr>
          <p:nvPr>
            <p:ph type="sldNum" sz="quarter" idx="11"/>
          </p:nvPr>
        </p:nvSpPr>
        <p:spPr>
          <a:noFill/>
        </p:spPr>
        <p:txBody>
          <a:bodyPr/>
          <a:lstStyle/>
          <a:p>
            <a:r>
              <a:rPr lang="en-US"/>
              <a:t>16–</a:t>
            </a:r>
            <a:fld id="{3E50A954-B596-4DD2-8369-6214A9117D15}" type="slidenum">
              <a:rPr lang="en-US"/>
              <a:pPr/>
              <a:t>434</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Contrasting Organizational Cultures</a:t>
            </a:r>
          </a:p>
        </p:txBody>
      </p:sp>
      <p:sp>
        <p:nvSpPr>
          <p:cNvPr id="262147" name="Text Box 3"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–1</a:t>
            </a:r>
            <a:endParaRPr lang="en-US">
              <a:solidFill>
                <a:schemeClr val="bg1"/>
              </a:solidFill>
            </a:endParaRPr>
          </a:p>
        </p:txBody>
      </p:sp>
      <p:sp>
        <p:nvSpPr>
          <p:cNvPr id="12294" name="Rectangle 4"/>
          <p:cNvSpPr>
            <a:spLocks noChangeArrowheads="1"/>
          </p:cNvSpPr>
          <p:nvPr/>
        </p:nvSpPr>
        <p:spPr bwMode="auto">
          <a:xfrm>
            <a:off x="685800" y="1249363"/>
            <a:ext cx="7772400" cy="4800600"/>
          </a:xfrm>
          <a:prstGeom prst="rect">
            <a:avLst/>
          </a:prstGeom>
          <a:noFill/>
          <a:ln w="9525">
            <a:noFill/>
            <a:miter lim="800000"/>
            <a:headEnd/>
            <a:tailEnd/>
          </a:ln>
        </p:spPr>
        <p:txBody>
          <a:bodyPr>
            <a:spAutoFit/>
          </a:bodyPr>
          <a:lstStyle/>
          <a:p>
            <a:pPr>
              <a:lnSpc>
                <a:spcPct val="110000"/>
              </a:lnSpc>
              <a:spcBef>
                <a:spcPct val="20000"/>
              </a:spcBef>
              <a:tabLst>
                <a:tab pos="336550" algn="l"/>
              </a:tabLst>
            </a:pPr>
            <a:r>
              <a:rPr lang="en-US" sz="1600"/>
              <a:t>Organization A</a:t>
            </a:r>
          </a:p>
          <a:p>
            <a:pPr>
              <a:lnSpc>
                <a:spcPct val="110000"/>
              </a:lnSpc>
              <a:spcBef>
                <a:spcPct val="20000"/>
              </a:spcBef>
              <a:tabLst>
                <a:tab pos="336550" algn="l"/>
              </a:tabLst>
            </a:pPr>
            <a:r>
              <a:rPr lang="en-US" sz="1600" b="0"/>
              <a:t>This organization is a manufacturing firm. Managers are expected to fully document all decisions; and “good managers” are those who can provide detailed data to support their recommendations. Creative decisions that incur significant change or risk are not encouraged. Because managers of failed projects are openly criticized and penalized, managers try not to implement ideas that deviate much from the status quo. One lower-level manager quoted an often used phrase in the company: “If it ain’t broke, don’t fix it.” </a:t>
            </a:r>
          </a:p>
          <a:p>
            <a:pPr>
              <a:lnSpc>
                <a:spcPct val="110000"/>
              </a:lnSpc>
              <a:spcBef>
                <a:spcPct val="20000"/>
              </a:spcBef>
              <a:tabLst>
                <a:tab pos="336550" algn="l"/>
              </a:tabLst>
            </a:pPr>
            <a:r>
              <a:rPr lang="en-US" sz="1600" b="0"/>
              <a:t>	There are extensive rules and regulations in this firm that employees are required to follow. Managers supervise employees closely to ensure there are no deviations. Management is concerned with high productivity, regardless of the impact on employee morale or turnover. </a:t>
            </a:r>
          </a:p>
          <a:p>
            <a:pPr>
              <a:lnSpc>
                <a:spcPct val="110000"/>
              </a:lnSpc>
              <a:spcBef>
                <a:spcPct val="20000"/>
              </a:spcBef>
              <a:tabLst>
                <a:tab pos="336550" algn="l"/>
              </a:tabLst>
            </a:pPr>
            <a:r>
              <a:rPr lang="en-US" sz="1600" b="0"/>
              <a:t>	Work activities are designed around individuals. There are distinct departments and lines of authority, and employees are expected to minimize formal contact with other employees outside their functional area or line of command. Performance evaluations and rewards emphasize individual effort, although seniority tends to be the primary factor in the determination of pay raises and promotions.</a:t>
            </a:r>
          </a:p>
        </p:txBody>
      </p:sp>
    </p:spTree>
  </p:cSld>
  <p:clrMapOvr>
    <a:masterClrMapping/>
  </p:clrMapOvr>
  <p:transition/>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16–</a:t>
            </a:r>
            <a:fld id="{56E8716F-8C61-4236-A2D9-E4DC378F5697}" type="slidenum">
              <a:rPr lang="en-US"/>
              <a:pPr/>
              <a:t>435</a:t>
            </a:fld>
            <a:endParaRPr lang="en-US"/>
          </a:p>
        </p:txBody>
      </p:sp>
      <p:sp>
        <p:nvSpPr>
          <p:cNvPr id="281602" name="Rectangle 2"/>
          <p:cNvSpPr>
            <a:spLocks noGrp="1" noChangeArrowheads="1"/>
          </p:cNvSpPr>
          <p:nvPr>
            <p:ph type="title"/>
          </p:nvPr>
        </p:nvSpPr>
        <p:spPr/>
        <p:txBody>
          <a:bodyPr>
            <a:normAutofit fontScale="90000"/>
          </a:bodyPr>
          <a:lstStyle/>
          <a:p>
            <a:pPr algn="just" rtl="0" eaLnBrk="1" hangingPunct="1">
              <a:defRPr/>
            </a:pPr>
            <a:r>
              <a:rPr lang="en-US" smtClean="0"/>
              <a:t>Contrasting Organizational Cultures (cont’d)</a:t>
            </a:r>
          </a:p>
        </p:txBody>
      </p:sp>
      <p:sp>
        <p:nvSpPr>
          <p:cNvPr id="281603" name="Text Box 3" descr="BKGD02"/>
          <p:cNvSpPr txBox="1">
            <a:spLocks noChangeArrowheads="1"/>
          </p:cNvSpPr>
          <p:nvPr/>
        </p:nvSpPr>
        <p:spPr bwMode="blackWhite">
          <a:xfrm>
            <a:off x="6553200" y="6100763"/>
            <a:ext cx="19812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–1 (cont’d)</a:t>
            </a:r>
            <a:endParaRPr lang="en-US">
              <a:solidFill>
                <a:schemeClr val="bg1"/>
              </a:solidFill>
            </a:endParaRPr>
          </a:p>
        </p:txBody>
      </p:sp>
      <p:sp>
        <p:nvSpPr>
          <p:cNvPr id="13318" name="Rectangle 4"/>
          <p:cNvSpPr>
            <a:spLocks noChangeArrowheads="1"/>
          </p:cNvSpPr>
          <p:nvPr/>
        </p:nvSpPr>
        <p:spPr bwMode="auto">
          <a:xfrm>
            <a:off x="685800" y="1143000"/>
            <a:ext cx="7848600" cy="4884738"/>
          </a:xfrm>
          <a:prstGeom prst="rect">
            <a:avLst/>
          </a:prstGeom>
          <a:noFill/>
          <a:ln w="9525">
            <a:noFill/>
            <a:miter lim="800000"/>
            <a:headEnd/>
            <a:tailEnd/>
          </a:ln>
        </p:spPr>
        <p:txBody>
          <a:bodyPr>
            <a:spAutoFit/>
          </a:bodyPr>
          <a:lstStyle/>
          <a:p>
            <a:pPr>
              <a:spcBef>
                <a:spcPct val="20000"/>
              </a:spcBef>
              <a:tabLst>
                <a:tab pos="461963" algn="l"/>
              </a:tabLst>
            </a:pPr>
            <a:r>
              <a:rPr lang="en-US" sz="1600"/>
              <a:t>Organization B</a:t>
            </a:r>
          </a:p>
          <a:p>
            <a:pPr>
              <a:spcBef>
                <a:spcPct val="20000"/>
              </a:spcBef>
              <a:tabLst>
                <a:tab pos="461963" algn="l"/>
              </a:tabLst>
            </a:pPr>
            <a:r>
              <a:rPr lang="en-US" sz="1600" b="0"/>
              <a:t>This organization is also a manufacturing firm. Here, however, management encourages and rewards risk taking and change. Decisions based on intuition are valued as much as those that are well rationalized. Management prides itself on its history of experimenting with new technologies and its success in regularly introducing innovation products. Managers or employees who have a good idea are encouraged to “run with it.” And failures are treated as “learning experiences.” The company prides itself on being market-driven and rapidly responsive to the changing needs of its customers.</a:t>
            </a:r>
          </a:p>
          <a:p>
            <a:pPr>
              <a:spcBef>
                <a:spcPct val="20000"/>
              </a:spcBef>
              <a:tabLst>
                <a:tab pos="461963" algn="l"/>
              </a:tabLst>
            </a:pPr>
            <a:r>
              <a:rPr lang="en-US" sz="1600" b="0"/>
              <a:t>	There are few rules and regulations for employees to follow, and supervision is loose because management believes that its employees are hardworking and trustworthy. Management is concerned with high productivity, but believes that this comes through treating its people right. The company is proud of its reputation as being a good place to work. </a:t>
            </a:r>
          </a:p>
          <a:p>
            <a:pPr>
              <a:spcBef>
                <a:spcPct val="20000"/>
              </a:spcBef>
              <a:tabLst>
                <a:tab pos="461963" algn="l"/>
              </a:tabLst>
            </a:pPr>
            <a:r>
              <a:rPr lang="en-US" sz="1600" b="0"/>
              <a:t>	Job activities are designed around work teams, and team members are encouraged to interact with people across functions and authority levels. Employees talk positively about the competition between teams. Individuals and teams have goals, and bonuses are based on achievement of these outcomes. Employees are given considerable autonomy in choosing the means by which the goals are attained.</a:t>
            </a:r>
          </a:p>
        </p:txBody>
      </p:sp>
    </p:spTree>
  </p:cSld>
  <p:clrMapOvr>
    <a:masterClrMapping/>
  </p:clrMapOvr>
  <p:transition/>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16–</a:t>
            </a:r>
            <a:fld id="{D7D3C03C-6803-48F6-9E0F-358A35088EA0}" type="slidenum">
              <a:rPr lang="en-US"/>
              <a:pPr/>
              <a:t>436</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Do Organizations Have Uniform Cultures?</a:t>
            </a:r>
          </a:p>
        </p:txBody>
      </p:sp>
      <p:sp>
        <p:nvSpPr>
          <p:cNvPr id="263171" name="Line 3"/>
          <p:cNvSpPr>
            <a:spLocks noChangeShapeType="1"/>
          </p:cNvSpPr>
          <p:nvPr/>
        </p:nvSpPr>
        <p:spPr bwMode="auto">
          <a:xfrm>
            <a:off x="990600" y="3429000"/>
            <a:ext cx="3657600" cy="0"/>
          </a:xfrm>
          <a:prstGeom prst="line">
            <a:avLst/>
          </a:prstGeom>
          <a:noFill/>
          <a:ln w="38100">
            <a:solidFill>
              <a:srgbClr val="CC3300"/>
            </a:solidFill>
            <a:round/>
            <a:headEnd/>
            <a:tailEnd/>
          </a:ln>
        </p:spPr>
        <p:txBody>
          <a:bodyPr/>
          <a:lstStyle/>
          <a:p>
            <a:endParaRPr lang="fa-IR"/>
          </a:p>
        </p:txBody>
      </p:sp>
      <p:pic>
        <p:nvPicPr>
          <p:cNvPr id="14342" name="Picture 4" descr="dd02005_"/>
          <p:cNvPicPr>
            <a:picLocks noChangeAspect="1" noChangeArrowheads="1"/>
          </p:cNvPicPr>
          <p:nvPr/>
        </p:nvPicPr>
        <p:blipFill>
          <a:blip r:embed="rId2"/>
          <a:srcRect/>
          <a:stretch>
            <a:fillRect/>
          </a:stretch>
        </p:blipFill>
        <p:spPr bwMode="auto">
          <a:xfrm>
            <a:off x="5715000" y="1524000"/>
            <a:ext cx="1436688" cy="1687513"/>
          </a:xfrm>
          <a:prstGeom prst="rect">
            <a:avLst/>
          </a:prstGeom>
          <a:noFill/>
          <a:ln w="9525">
            <a:noFill/>
            <a:miter lim="800000"/>
            <a:headEnd/>
            <a:tailEnd/>
          </a:ln>
        </p:spPr>
      </p:pic>
      <p:pic>
        <p:nvPicPr>
          <p:cNvPr id="14343" name="Picture 5" descr="dd02004_"/>
          <p:cNvPicPr>
            <a:picLocks noChangeAspect="1" noChangeArrowheads="1"/>
          </p:cNvPicPr>
          <p:nvPr/>
        </p:nvPicPr>
        <p:blipFill>
          <a:blip r:embed="rId3"/>
          <a:srcRect/>
          <a:stretch>
            <a:fillRect/>
          </a:stretch>
        </p:blipFill>
        <p:spPr bwMode="auto">
          <a:xfrm>
            <a:off x="5791200" y="3733800"/>
            <a:ext cx="1363663" cy="2341563"/>
          </a:xfrm>
          <a:prstGeom prst="rect">
            <a:avLst/>
          </a:prstGeom>
          <a:noFill/>
          <a:ln w="9525">
            <a:noFill/>
            <a:miter lim="800000"/>
            <a:headEnd/>
            <a:tailEnd/>
          </a:ln>
        </p:spPr>
      </p:pic>
      <p:sp>
        <p:nvSpPr>
          <p:cNvPr id="14344" name="Text Box 6"/>
          <p:cNvSpPr txBox="1">
            <a:spLocks noChangeArrowheads="1"/>
          </p:cNvSpPr>
          <p:nvPr/>
        </p:nvSpPr>
        <p:spPr bwMode="auto">
          <a:xfrm>
            <a:off x="914400" y="1312863"/>
            <a:ext cx="4343400" cy="1735137"/>
          </a:xfrm>
          <a:prstGeom prst="rect">
            <a:avLst/>
          </a:prstGeom>
          <a:noFill/>
          <a:ln w="9525">
            <a:noFill/>
            <a:miter lim="800000"/>
            <a:headEnd/>
            <a:tailEnd/>
          </a:ln>
        </p:spPr>
        <p:txBody>
          <a:bodyPr>
            <a:spAutoFit/>
          </a:bodyPr>
          <a:lstStyle/>
          <a:p>
            <a:pPr>
              <a:spcBef>
                <a:spcPct val="50000"/>
              </a:spcBef>
            </a:pPr>
            <a:r>
              <a:rPr lang="en-US" sz="2400"/>
              <a:t>Dominant Culture</a:t>
            </a:r>
          </a:p>
          <a:p>
            <a:pPr>
              <a:spcBef>
                <a:spcPct val="50000"/>
              </a:spcBef>
            </a:pPr>
            <a:r>
              <a:rPr lang="en-US" sz="2400" b="0">
                <a:latin typeface="Tahoma" pitchFamily="34" charset="0"/>
              </a:rPr>
              <a:t>Expresses the core values that are shared by a majority of the organization’s members.</a:t>
            </a:r>
          </a:p>
        </p:txBody>
      </p:sp>
      <p:sp>
        <p:nvSpPr>
          <p:cNvPr id="14345" name="Text Box 7"/>
          <p:cNvSpPr txBox="1">
            <a:spLocks noChangeArrowheads="1"/>
          </p:cNvSpPr>
          <p:nvPr/>
        </p:nvSpPr>
        <p:spPr bwMode="auto">
          <a:xfrm>
            <a:off x="914400" y="3810000"/>
            <a:ext cx="4419600" cy="2100263"/>
          </a:xfrm>
          <a:prstGeom prst="rect">
            <a:avLst/>
          </a:prstGeom>
          <a:noFill/>
          <a:ln w="9525">
            <a:noFill/>
            <a:miter lim="800000"/>
            <a:headEnd/>
            <a:tailEnd/>
          </a:ln>
        </p:spPr>
        <p:txBody>
          <a:bodyPr>
            <a:spAutoFit/>
          </a:bodyPr>
          <a:lstStyle/>
          <a:p>
            <a:pPr>
              <a:spcBef>
                <a:spcPct val="50000"/>
              </a:spcBef>
            </a:pPr>
            <a:r>
              <a:rPr lang="en-US" sz="2400"/>
              <a:t>Subcultures</a:t>
            </a:r>
          </a:p>
          <a:p>
            <a:pPr>
              <a:spcBef>
                <a:spcPct val="50000"/>
              </a:spcBef>
            </a:pPr>
            <a:r>
              <a:rPr lang="en-US" sz="2400" b="0">
                <a:latin typeface="Tahoma" pitchFamily="34" charset="0"/>
              </a:rPr>
              <a:t>Minicultures within an organization, typically defined by department designations and geographical separation.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16–</a:t>
            </a:r>
            <a:fld id="{7BEAA77D-14C7-46DC-B5AE-C8540B688EEE}" type="slidenum">
              <a:rPr lang="en-US"/>
              <a:pPr/>
              <a:t>437</a:t>
            </a:fld>
            <a:endParaRPr lang="en-US"/>
          </a:p>
        </p:txBody>
      </p:sp>
      <p:sp>
        <p:nvSpPr>
          <p:cNvPr id="264194"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Do Organizations Have Uniform Cultures? (cont’d)</a:t>
            </a:r>
          </a:p>
        </p:txBody>
      </p:sp>
      <p:sp>
        <p:nvSpPr>
          <p:cNvPr id="264195" name="Line 3"/>
          <p:cNvSpPr>
            <a:spLocks noChangeShapeType="1"/>
          </p:cNvSpPr>
          <p:nvPr/>
        </p:nvSpPr>
        <p:spPr bwMode="auto">
          <a:xfrm>
            <a:off x="914400" y="3560763"/>
            <a:ext cx="3657600" cy="0"/>
          </a:xfrm>
          <a:prstGeom prst="line">
            <a:avLst/>
          </a:prstGeom>
          <a:noFill/>
          <a:ln w="38100">
            <a:solidFill>
              <a:srgbClr val="CC3300"/>
            </a:solidFill>
            <a:round/>
            <a:headEnd/>
            <a:tailEnd/>
          </a:ln>
        </p:spPr>
        <p:txBody>
          <a:bodyPr/>
          <a:lstStyle/>
          <a:p>
            <a:endParaRPr lang="fa-IR"/>
          </a:p>
        </p:txBody>
      </p:sp>
      <p:pic>
        <p:nvPicPr>
          <p:cNvPr id="15366" name="Picture 4" descr="pe01561_"/>
          <p:cNvPicPr>
            <a:picLocks noChangeAspect="1" noChangeArrowheads="1"/>
          </p:cNvPicPr>
          <p:nvPr/>
        </p:nvPicPr>
        <p:blipFill>
          <a:blip r:embed="rId2"/>
          <a:srcRect/>
          <a:stretch>
            <a:fillRect/>
          </a:stretch>
        </p:blipFill>
        <p:spPr bwMode="auto">
          <a:xfrm>
            <a:off x="4419600" y="3586163"/>
            <a:ext cx="4125913" cy="2738437"/>
          </a:xfrm>
          <a:prstGeom prst="rect">
            <a:avLst/>
          </a:prstGeom>
          <a:noFill/>
          <a:ln w="9525">
            <a:noFill/>
            <a:miter lim="800000"/>
            <a:headEnd/>
            <a:tailEnd/>
          </a:ln>
        </p:spPr>
      </p:pic>
      <p:sp>
        <p:nvSpPr>
          <p:cNvPr id="15367" name="Text Box 5"/>
          <p:cNvSpPr txBox="1">
            <a:spLocks noChangeArrowheads="1"/>
          </p:cNvSpPr>
          <p:nvPr/>
        </p:nvSpPr>
        <p:spPr bwMode="auto">
          <a:xfrm>
            <a:off x="914400" y="1847850"/>
            <a:ext cx="7315200" cy="1370013"/>
          </a:xfrm>
          <a:prstGeom prst="rect">
            <a:avLst/>
          </a:prstGeom>
          <a:noFill/>
          <a:ln w="9525">
            <a:noFill/>
            <a:miter lim="800000"/>
            <a:headEnd/>
            <a:tailEnd/>
          </a:ln>
        </p:spPr>
        <p:txBody>
          <a:bodyPr>
            <a:spAutoFit/>
          </a:bodyPr>
          <a:lstStyle/>
          <a:p>
            <a:pPr>
              <a:spcBef>
                <a:spcPct val="50000"/>
              </a:spcBef>
            </a:pPr>
            <a:r>
              <a:rPr lang="en-US" sz="2400"/>
              <a:t>Core Values</a:t>
            </a:r>
          </a:p>
          <a:p>
            <a:pPr>
              <a:spcBef>
                <a:spcPct val="50000"/>
              </a:spcBef>
            </a:pPr>
            <a:r>
              <a:rPr lang="en-US" sz="2400" b="0">
                <a:latin typeface="Tahoma" pitchFamily="34" charset="0"/>
              </a:rPr>
              <a:t>The primary or dominant values that are accepted throughout the organization.</a:t>
            </a:r>
          </a:p>
        </p:txBody>
      </p:sp>
      <p:sp>
        <p:nvSpPr>
          <p:cNvPr id="15368" name="Text Box 6"/>
          <p:cNvSpPr txBox="1">
            <a:spLocks noChangeArrowheads="1"/>
          </p:cNvSpPr>
          <p:nvPr/>
        </p:nvSpPr>
        <p:spPr bwMode="auto">
          <a:xfrm>
            <a:off x="914400" y="3903663"/>
            <a:ext cx="3657600" cy="1735137"/>
          </a:xfrm>
          <a:prstGeom prst="rect">
            <a:avLst/>
          </a:prstGeom>
          <a:noFill/>
          <a:ln w="9525">
            <a:noFill/>
            <a:miter lim="800000"/>
            <a:headEnd/>
            <a:tailEnd/>
          </a:ln>
        </p:spPr>
        <p:txBody>
          <a:bodyPr>
            <a:spAutoFit/>
          </a:bodyPr>
          <a:lstStyle/>
          <a:p>
            <a:pPr>
              <a:spcBef>
                <a:spcPct val="50000"/>
              </a:spcBef>
            </a:pPr>
            <a:r>
              <a:rPr lang="en-US" sz="2400"/>
              <a:t>Strong Culture</a:t>
            </a:r>
          </a:p>
          <a:p>
            <a:pPr>
              <a:spcBef>
                <a:spcPct val="50000"/>
              </a:spcBef>
            </a:pPr>
            <a:r>
              <a:rPr lang="en-US" sz="2400" b="0">
                <a:latin typeface="Tahoma" pitchFamily="34" charset="0"/>
              </a:rPr>
              <a:t>A culture in which the core values are intensely held and widely shared.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 2005 Prentice Hall Inc. All rights reserved.</a:t>
            </a:r>
          </a:p>
        </p:txBody>
      </p:sp>
      <p:sp>
        <p:nvSpPr>
          <p:cNvPr id="16387" name="Slide Number Placeholder 4"/>
          <p:cNvSpPr>
            <a:spLocks noGrp="1"/>
          </p:cNvSpPr>
          <p:nvPr>
            <p:ph type="sldNum" sz="quarter" idx="11"/>
          </p:nvPr>
        </p:nvSpPr>
        <p:spPr>
          <a:noFill/>
        </p:spPr>
        <p:txBody>
          <a:bodyPr/>
          <a:lstStyle/>
          <a:p>
            <a:r>
              <a:rPr lang="en-US"/>
              <a:t>16–</a:t>
            </a:r>
            <a:fld id="{D37C26DB-1DFE-41A1-8A5C-60E2896D4DBA}" type="slidenum">
              <a:rPr lang="en-US"/>
              <a:pPr/>
              <a:t>438</a:t>
            </a:fld>
            <a:endParaRPr lang="en-US"/>
          </a:p>
        </p:txBody>
      </p:sp>
      <p:sp>
        <p:nvSpPr>
          <p:cNvPr id="265218" name="Rectangle 2"/>
          <p:cNvSpPr>
            <a:spLocks noGrp="1" noChangeArrowheads="1"/>
          </p:cNvSpPr>
          <p:nvPr>
            <p:ph type="title"/>
          </p:nvPr>
        </p:nvSpPr>
        <p:spPr/>
        <p:txBody>
          <a:bodyPr>
            <a:normAutofit fontScale="90000"/>
          </a:bodyPr>
          <a:lstStyle/>
          <a:p>
            <a:pPr algn="just" rtl="0" eaLnBrk="1" hangingPunct="1">
              <a:defRPr/>
            </a:pPr>
            <a:r>
              <a:rPr lang="en-US" smtClean="0"/>
              <a:t>What Is Organizational Culture? (cont’d)</a:t>
            </a:r>
          </a:p>
        </p:txBody>
      </p:sp>
      <p:sp>
        <p:nvSpPr>
          <p:cNvPr id="16389" name="Rectangle 3"/>
          <p:cNvSpPr>
            <a:spLocks noGrp="1" noChangeArrowheads="1"/>
          </p:cNvSpPr>
          <p:nvPr>
            <p:ph type="body" idx="1"/>
          </p:nvPr>
        </p:nvSpPr>
        <p:spPr>
          <a:xfrm>
            <a:off x="685800" y="1295400"/>
            <a:ext cx="7772400" cy="4876800"/>
          </a:xfrm>
        </p:spPr>
        <p:txBody>
          <a:bodyPr>
            <a:normAutofit fontScale="92500"/>
          </a:bodyPr>
          <a:lstStyle/>
          <a:p>
            <a:pPr algn="just" rtl="0" eaLnBrk="1" hangingPunct="1">
              <a:spcBef>
                <a:spcPct val="50000"/>
              </a:spcBef>
            </a:pPr>
            <a:r>
              <a:rPr lang="en-US" smtClean="0"/>
              <a:t>Culture Versus Formalization</a:t>
            </a:r>
          </a:p>
          <a:p>
            <a:pPr lvl="1" algn="just" rtl="0" eaLnBrk="1" hangingPunct="1">
              <a:spcBef>
                <a:spcPct val="50000"/>
              </a:spcBef>
            </a:pPr>
            <a:r>
              <a:rPr lang="en-US" smtClean="0"/>
              <a:t>A strong culture increases behavioral consistency and    can act as a substitute for formalization.</a:t>
            </a:r>
          </a:p>
          <a:p>
            <a:pPr algn="just" rtl="0" eaLnBrk="1" hangingPunct="1">
              <a:spcBef>
                <a:spcPct val="50000"/>
              </a:spcBef>
            </a:pPr>
            <a:r>
              <a:rPr lang="en-US" smtClean="0"/>
              <a:t>Organizational Culture Versus National Culture</a:t>
            </a:r>
          </a:p>
          <a:p>
            <a:pPr lvl="1" algn="just" rtl="0" eaLnBrk="1" hangingPunct="1">
              <a:spcBef>
                <a:spcPct val="50000"/>
              </a:spcBef>
            </a:pPr>
            <a:r>
              <a:rPr lang="en-US" smtClean="0"/>
              <a:t>National culture has a greater impact on employees than does their organization’s culture.</a:t>
            </a:r>
          </a:p>
          <a:p>
            <a:pPr lvl="1" algn="just" rtl="0" eaLnBrk="1" hangingPunct="1">
              <a:spcBef>
                <a:spcPct val="50000"/>
              </a:spcBef>
            </a:pPr>
            <a:r>
              <a:rPr lang="en-US" smtClean="0"/>
              <a:t>Nationals selected to work for foreign companies may be atypical of the local/native population.</a:t>
            </a:r>
          </a:p>
        </p:txBody>
      </p:sp>
    </p:spTree>
  </p:cSld>
  <p:clrMapOvr>
    <a:masterClrMapping/>
  </p:clrMapOvr>
  <p:transition/>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16–</a:t>
            </a:r>
            <a:fld id="{0F639F4F-393A-493D-8303-0BCE2BDED267}" type="slidenum">
              <a:rPr lang="en-US"/>
              <a:pPr/>
              <a:t>439</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What Do Cultures Do?</a:t>
            </a:r>
          </a:p>
        </p:txBody>
      </p:sp>
      <p:sp>
        <p:nvSpPr>
          <p:cNvPr id="266243" name="Text Box 3" descr="Chap01Bkgd03"/>
          <p:cNvSpPr txBox="1">
            <a:spLocks noChangeArrowheads="1"/>
          </p:cNvSpPr>
          <p:nvPr/>
        </p:nvSpPr>
        <p:spPr bwMode="blackWhite">
          <a:xfrm>
            <a:off x="914400" y="1447800"/>
            <a:ext cx="7315200" cy="4648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346075" indent="-346075">
              <a:lnSpc>
                <a:spcPct val="110000"/>
              </a:lnSpc>
              <a:spcBef>
                <a:spcPct val="50000"/>
              </a:spcBef>
              <a:defRPr/>
            </a:pPr>
            <a:r>
              <a:rPr lang="en-US" sz="2400">
                <a:solidFill>
                  <a:srgbClr val="FFFFCC"/>
                </a:solidFill>
              </a:rPr>
              <a:t>Culture’s Functions:</a:t>
            </a:r>
          </a:p>
          <a:p>
            <a:pPr marL="346075" indent="-346075">
              <a:lnSpc>
                <a:spcPct val="110000"/>
              </a:lnSpc>
              <a:spcBef>
                <a:spcPct val="50000"/>
              </a:spcBef>
              <a:buFontTx/>
              <a:buAutoNum type="arabicPeriod"/>
              <a:defRPr/>
            </a:pPr>
            <a:r>
              <a:rPr lang="en-US" sz="2100">
                <a:solidFill>
                  <a:schemeClr val="bg1"/>
                </a:solidFill>
              </a:rPr>
              <a:t>Defines the boundary between one organization and others.</a:t>
            </a:r>
          </a:p>
          <a:p>
            <a:pPr marL="346075" indent="-346075">
              <a:lnSpc>
                <a:spcPct val="110000"/>
              </a:lnSpc>
              <a:spcBef>
                <a:spcPct val="50000"/>
              </a:spcBef>
              <a:buFontTx/>
              <a:buAutoNum type="arabicPeriod"/>
              <a:defRPr/>
            </a:pPr>
            <a:r>
              <a:rPr lang="en-US" sz="2100">
                <a:solidFill>
                  <a:schemeClr val="bg1"/>
                </a:solidFill>
              </a:rPr>
              <a:t>Conveys a sense of identity for its members.</a:t>
            </a:r>
          </a:p>
          <a:p>
            <a:pPr marL="346075" indent="-346075">
              <a:lnSpc>
                <a:spcPct val="110000"/>
              </a:lnSpc>
              <a:spcBef>
                <a:spcPct val="50000"/>
              </a:spcBef>
              <a:buFontTx/>
              <a:buAutoNum type="arabicPeriod"/>
              <a:defRPr/>
            </a:pPr>
            <a:r>
              <a:rPr lang="en-US" sz="2100">
                <a:solidFill>
                  <a:schemeClr val="bg1"/>
                </a:solidFill>
              </a:rPr>
              <a:t>Facilitates the generation of commitment to something larger than self-interest.</a:t>
            </a:r>
          </a:p>
          <a:p>
            <a:pPr marL="346075" indent="-346075">
              <a:lnSpc>
                <a:spcPct val="110000"/>
              </a:lnSpc>
              <a:spcBef>
                <a:spcPct val="50000"/>
              </a:spcBef>
              <a:buFontTx/>
              <a:buAutoNum type="arabicPeriod"/>
              <a:defRPr/>
            </a:pPr>
            <a:r>
              <a:rPr lang="en-US" sz="2100">
                <a:solidFill>
                  <a:schemeClr val="bg1"/>
                </a:solidFill>
              </a:rPr>
              <a:t>Enhances the stability of the social system.</a:t>
            </a:r>
          </a:p>
          <a:p>
            <a:pPr marL="346075" indent="-346075">
              <a:lnSpc>
                <a:spcPct val="110000"/>
              </a:lnSpc>
              <a:spcBef>
                <a:spcPct val="50000"/>
              </a:spcBef>
              <a:buFontTx/>
              <a:buAutoNum type="arabicPeriod"/>
              <a:defRPr/>
            </a:pPr>
            <a:r>
              <a:rPr lang="en-US" sz="2100">
                <a:solidFill>
                  <a:schemeClr val="bg1"/>
                </a:solidFill>
              </a:rPr>
              <a:t>Serves as a sense-making and control mechanism  for fitting employees in the organization.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ox(in)">
                                      <p:cBhvr>
                                        <p:cTn id="7"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3–</a:t>
            </a:r>
            <a:fld id="{1FAD9BA7-9425-4F23-899F-29E4B8B0CBCF}" type="slidenum">
              <a:rPr lang="en-US"/>
              <a:pPr/>
              <a:t>44</a:t>
            </a:fld>
            <a:endParaRPr lang="en-US"/>
          </a:p>
        </p:txBody>
      </p:sp>
      <p:sp>
        <p:nvSpPr>
          <p:cNvPr id="206850" name="Rectangle 2"/>
          <p:cNvSpPr>
            <a:spLocks noGrp="1" noChangeArrowheads="1"/>
          </p:cNvSpPr>
          <p:nvPr>
            <p:ph type="title"/>
          </p:nvPr>
        </p:nvSpPr>
        <p:spPr/>
        <p:txBody>
          <a:bodyPr/>
          <a:lstStyle/>
          <a:p>
            <a:pPr algn="just" rtl="0" eaLnBrk="1" hangingPunct="1">
              <a:defRPr/>
            </a:pPr>
            <a:r>
              <a:rPr lang="en-US" smtClean="0"/>
              <a:t>Values</a:t>
            </a:r>
          </a:p>
        </p:txBody>
      </p:sp>
      <p:sp>
        <p:nvSpPr>
          <p:cNvPr id="206854" name="Line 6"/>
          <p:cNvSpPr>
            <a:spLocks noChangeShapeType="1"/>
          </p:cNvSpPr>
          <p:nvPr/>
        </p:nvSpPr>
        <p:spPr bwMode="auto">
          <a:xfrm>
            <a:off x="914400" y="4343400"/>
            <a:ext cx="3810000" cy="0"/>
          </a:xfrm>
          <a:prstGeom prst="line">
            <a:avLst/>
          </a:prstGeom>
          <a:noFill/>
          <a:ln w="38100">
            <a:solidFill>
              <a:srgbClr val="CC3300"/>
            </a:solidFill>
            <a:round/>
            <a:headEnd/>
            <a:tailEnd/>
          </a:ln>
        </p:spPr>
        <p:txBody>
          <a:bodyPr/>
          <a:lstStyle/>
          <a:p>
            <a:endParaRPr lang="fa-IR"/>
          </a:p>
        </p:txBody>
      </p:sp>
      <p:sp>
        <p:nvSpPr>
          <p:cNvPr id="206855" name="Text Box 7"/>
          <p:cNvSpPr txBox="1">
            <a:spLocks noChangeArrowheads="1"/>
          </p:cNvSpPr>
          <p:nvPr/>
        </p:nvSpPr>
        <p:spPr bwMode="auto">
          <a:xfrm>
            <a:off x="914400" y="1219200"/>
            <a:ext cx="4724400" cy="2862322"/>
          </a:xfrm>
          <a:prstGeom prst="rect">
            <a:avLst/>
          </a:prstGeom>
          <a:noFill/>
          <a:ln w="9525">
            <a:noFill/>
            <a:miter lim="800000"/>
            <a:headEnd/>
            <a:tailEnd/>
          </a:ln>
        </p:spPr>
        <p:txBody>
          <a:bodyPr>
            <a:spAutoFit/>
          </a:bodyPr>
          <a:lstStyle/>
          <a:p>
            <a:pPr algn="l" rtl="0">
              <a:spcBef>
                <a:spcPct val="50000"/>
              </a:spcBef>
            </a:pPr>
            <a:r>
              <a:rPr lang="en-US" sz="2400" dirty="0"/>
              <a:t>Values</a:t>
            </a:r>
          </a:p>
          <a:p>
            <a:pPr algn="l" rtl="0">
              <a:spcBef>
                <a:spcPct val="50000"/>
              </a:spcBef>
            </a:pPr>
            <a:r>
              <a:rPr lang="en-US" sz="2400" b="0" dirty="0">
                <a:latin typeface="Tahoma" pitchFamily="34" charset="0"/>
              </a:rPr>
              <a:t>Basic convictions that a specific mode of conduct or end-state of existence is personally or socially preferable to an opposite or converse mode of conduct or end-state of existence.</a:t>
            </a:r>
          </a:p>
        </p:txBody>
      </p:sp>
      <p:sp>
        <p:nvSpPr>
          <p:cNvPr id="206856" name="Text Box 8"/>
          <p:cNvSpPr txBox="1">
            <a:spLocks noChangeArrowheads="1"/>
          </p:cNvSpPr>
          <p:nvPr/>
        </p:nvSpPr>
        <p:spPr bwMode="auto">
          <a:xfrm>
            <a:off x="914400" y="4495800"/>
            <a:ext cx="4724400" cy="1754326"/>
          </a:xfrm>
          <a:prstGeom prst="rect">
            <a:avLst/>
          </a:prstGeom>
          <a:noFill/>
          <a:ln w="9525">
            <a:noFill/>
            <a:miter lim="800000"/>
            <a:headEnd/>
            <a:tailEnd/>
          </a:ln>
        </p:spPr>
        <p:txBody>
          <a:bodyPr>
            <a:spAutoFit/>
          </a:bodyPr>
          <a:lstStyle/>
          <a:p>
            <a:pPr algn="l" rtl="0">
              <a:spcBef>
                <a:spcPct val="50000"/>
              </a:spcBef>
            </a:pPr>
            <a:r>
              <a:rPr lang="en-US" sz="2400" dirty="0"/>
              <a:t>Value System</a:t>
            </a:r>
          </a:p>
          <a:p>
            <a:pPr algn="l" rtl="0">
              <a:spcBef>
                <a:spcPct val="50000"/>
              </a:spcBef>
            </a:pPr>
            <a:r>
              <a:rPr lang="en-US" sz="2400" b="0" dirty="0">
                <a:latin typeface="Tahoma" pitchFamily="34" charset="0"/>
              </a:rPr>
              <a:t>A hierarchy based on a ranking of an individual’s values in terms of their intensity.</a:t>
            </a:r>
          </a:p>
        </p:txBody>
      </p:sp>
      <p:pic>
        <p:nvPicPr>
          <p:cNvPr id="7176" name="Picture 9" descr="bd05516_"/>
          <p:cNvPicPr>
            <a:picLocks noChangeAspect="1" noChangeArrowheads="1"/>
          </p:cNvPicPr>
          <p:nvPr/>
        </p:nvPicPr>
        <p:blipFill>
          <a:blip r:embed="rId2"/>
          <a:srcRect/>
          <a:stretch>
            <a:fillRect/>
          </a:stretch>
        </p:blipFill>
        <p:spPr bwMode="auto">
          <a:xfrm>
            <a:off x="5943600" y="2128838"/>
            <a:ext cx="2590800" cy="34337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6854"/>
                                        </p:tgtEl>
                                        <p:attrNameLst>
                                          <p:attrName>style.visibility</p:attrName>
                                        </p:attrNameLst>
                                      </p:cBhvr>
                                      <p:to>
                                        <p:strVal val="visible"/>
                                      </p:to>
                                    </p:set>
                                    <p:animEffect transition="in" filter="wipe(left)">
                                      <p:cBhvr>
                                        <p:cTn id="7" dur="500"/>
                                        <p:tgtEl>
                                          <p:spTgt spid="2068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6855"/>
                                        </p:tgtEl>
                                        <p:attrNameLst>
                                          <p:attrName>style.visibility</p:attrName>
                                        </p:attrNameLst>
                                      </p:cBhvr>
                                      <p:to>
                                        <p:strVal val="visible"/>
                                      </p:to>
                                    </p:set>
                                    <p:animEffect transition="in" filter="wipe(left)">
                                      <p:cBhvr>
                                        <p:cTn id="10" dur="500"/>
                                        <p:tgtEl>
                                          <p:spTgt spid="2068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6856"/>
                                        </p:tgtEl>
                                        <p:attrNameLst>
                                          <p:attrName>style.visibility</p:attrName>
                                        </p:attrNameLst>
                                      </p:cBhvr>
                                      <p:to>
                                        <p:strVal val="visible"/>
                                      </p:to>
                                    </p:set>
                                    <p:animEffect transition="in" filter="wipe(left)">
                                      <p:cBhvr>
                                        <p:cTn id="15" dur="500"/>
                                        <p:tgtEl>
                                          <p:spTgt spid="206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nimBg="1"/>
      <p:bldP spid="206855" grpId="0"/>
      <p:bldP spid="206856" grpId="0"/>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16–</a:t>
            </a:r>
            <a:fld id="{6B78EA97-4D62-464B-8883-4804D1C9BC0B}" type="slidenum">
              <a:rPr lang="en-US"/>
              <a:pPr/>
              <a:t>440</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What Do Cultures Do?</a:t>
            </a:r>
          </a:p>
        </p:txBody>
      </p:sp>
      <p:sp>
        <p:nvSpPr>
          <p:cNvPr id="267267" name="Text Box 3"/>
          <p:cNvSpPr txBox="1">
            <a:spLocks noChangeArrowheads="1"/>
          </p:cNvSpPr>
          <p:nvPr/>
        </p:nvSpPr>
        <p:spPr bwMode="blackWhite">
          <a:xfrm>
            <a:off x="1524000" y="1905000"/>
            <a:ext cx="6096000" cy="23622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346075" indent="-346075">
              <a:spcBef>
                <a:spcPct val="50000"/>
              </a:spcBef>
              <a:defRPr/>
            </a:pPr>
            <a:r>
              <a:rPr lang="en-US" sz="2400">
                <a:solidFill>
                  <a:srgbClr val="FFFFCC"/>
                </a:solidFill>
              </a:rPr>
              <a:t>Culture as a Liability:</a:t>
            </a:r>
          </a:p>
          <a:p>
            <a:pPr marL="346075" indent="-346075">
              <a:spcBef>
                <a:spcPct val="50000"/>
              </a:spcBef>
              <a:buFontTx/>
              <a:buAutoNum type="arabicPeriod"/>
              <a:defRPr/>
            </a:pPr>
            <a:r>
              <a:rPr lang="en-US" sz="2200">
                <a:solidFill>
                  <a:schemeClr val="bg1"/>
                </a:solidFill>
              </a:rPr>
              <a:t>Barrier to change.</a:t>
            </a:r>
          </a:p>
          <a:p>
            <a:pPr marL="346075" indent="-346075">
              <a:spcBef>
                <a:spcPct val="50000"/>
              </a:spcBef>
              <a:buFontTx/>
              <a:buAutoNum type="arabicPeriod"/>
              <a:defRPr/>
            </a:pPr>
            <a:r>
              <a:rPr lang="en-US" sz="2200">
                <a:solidFill>
                  <a:schemeClr val="bg1"/>
                </a:solidFill>
              </a:rPr>
              <a:t>Barrier to diversity</a:t>
            </a:r>
          </a:p>
          <a:p>
            <a:pPr marL="346075" indent="-346075">
              <a:spcBef>
                <a:spcPct val="50000"/>
              </a:spcBef>
              <a:buFontTx/>
              <a:buAutoNum type="arabicPeriod"/>
              <a:defRPr/>
            </a:pPr>
            <a:r>
              <a:rPr lang="en-US" sz="2200">
                <a:solidFill>
                  <a:schemeClr val="bg1"/>
                </a:solidFill>
              </a:rPr>
              <a:t>Barrier to acquisitions and mergers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box(in)">
                                      <p:cBhvr>
                                        <p:cTn id="7" dur="5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autoUpdateAnimBg="0"/>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p:spPr>
        <p:txBody>
          <a:bodyPr/>
          <a:lstStyle/>
          <a:p>
            <a:r>
              <a:rPr lang="en-US"/>
              <a:t>© 2005 Prentice Hall Inc. All rights reserved.</a:t>
            </a:r>
          </a:p>
        </p:txBody>
      </p:sp>
      <p:sp>
        <p:nvSpPr>
          <p:cNvPr id="19459" name="Slide Number Placeholder 4"/>
          <p:cNvSpPr>
            <a:spLocks noGrp="1"/>
          </p:cNvSpPr>
          <p:nvPr>
            <p:ph type="sldNum" sz="quarter" idx="11"/>
          </p:nvPr>
        </p:nvSpPr>
        <p:spPr>
          <a:noFill/>
        </p:spPr>
        <p:txBody>
          <a:bodyPr/>
          <a:lstStyle/>
          <a:p>
            <a:r>
              <a:rPr lang="en-US"/>
              <a:t>16–</a:t>
            </a:r>
            <a:fld id="{EFDA29FA-3307-4084-B74B-FE82027B3D9E}" type="slidenum">
              <a:rPr lang="en-US"/>
              <a:pPr/>
              <a:t>441</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How Culture Begins</a:t>
            </a:r>
          </a:p>
        </p:txBody>
      </p:sp>
      <p:sp>
        <p:nvSpPr>
          <p:cNvPr id="19461" name="Rectangle 3"/>
          <p:cNvSpPr>
            <a:spLocks noGrp="1" noChangeArrowheads="1"/>
          </p:cNvSpPr>
          <p:nvPr>
            <p:ph type="body" idx="1"/>
          </p:nvPr>
        </p:nvSpPr>
        <p:spPr>
          <a:xfrm>
            <a:off x="685800" y="1371600"/>
            <a:ext cx="7772400" cy="4953000"/>
          </a:xfrm>
        </p:spPr>
        <p:txBody>
          <a:bodyPr>
            <a:normAutofit lnSpcReduction="10000"/>
          </a:bodyPr>
          <a:lstStyle/>
          <a:p>
            <a:pPr algn="just" rtl="0" eaLnBrk="1" hangingPunct="1">
              <a:spcBef>
                <a:spcPct val="50000"/>
              </a:spcBef>
            </a:pPr>
            <a:r>
              <a:rPr lang="en-US" smtClean="0"/>
              <a:t>Founders hire and keep only  employees who think and feel the same way they do.</a:t>
            </a:r>
          </a:p>
          <a:p>
            <a:pPr algn="just" rtl="0" eaLnBrk="1" hangingPunct="1">
              <a:spcBef>
                <a:spcPct val="50000"/>
              </a:spcBef>
            </a:pPr>
            <a:r>
              <a:rPr lang="en-US" smtClean="0"/>
              <a:t>Founders indoctrinate and socialize these employees to their way of thinking and feeling.</a:t>
            </a:r>
          </a:p>
          <a:p>
            <a:pPr algn="just" rtl="0" eaLnBrk="1" hangingPunct="1">
              <a:spcBef>
                <a:spcPct val="50000"/>
              </a:spcBef>
            </a:pPr>
            <a:r>
              <a:rPr lang="en-US" smtClean="0"/>
              <a:t>The founders’ own behavior acts as a role model that encourages employees to identify with them and thereby internalize their beliefs, values, and assumptions.</a:t>
            </a:r>
          </a:p>
        </p:txBody>
      </p:sp>
    </p:spTree>
  </p:cSld>
  <p:clrMapOvr>
    <a:masterClrMapping/>
  </p:clrMapOvr>
  <p:transition/>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16–</a:t>
            </a:r>
            <a:fld id="{2D3AFCA7-C7AF-4706-AA1F-FA71D1FDBA60}" type="slidenum">
              <a:rPr lang="en-US"/>
              <a:pPr/>
              <a:t>442</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Keeping Culture Alive</a:t>
            </a:r>
          </a:p>
        </p:txBody>
      </p:sp>
      <p:sp>
        <p:nvSpPr>
          <p:cNvPr id="269315" name="Rectangle 3"/>
          <p:cNvSpPr>
            <a:spLocks noGrp="1" noChangeArrowheads="1"/>
          </p:cNvSpPr>
          <p:nvPr>
            <p:ph type="body" idx="1"/>
          </p:nvPr>
        </p:nvSpPr>
        <p:spPr/>
        <p:txBody>
          <a:bodyPr>
            <a:normAutofit fontScale="92500" lnSpcReduction="20000"/>
          </a:bodyPr>
          <a:lstStyle/>
          <a:p>
            <a:pPr algn="just" rtl="0" eaLnBrk="1" hangingPunct="1"/>
            <a:r>
              <a:rPr lang="en-US" smtClean="0"/>
              <a:t>Selection</a:t>
            </a:r>
          </a:p>
          <a:p>
            <a:pPr lvl="1" algn="just" rtl="0" eaLnBrk="1" hangingPunct="1"/>
            <a:r>
              <a:rPr lang="en-US" smtClean="0"/>
              <a:t>Concern with how well the candidates will fit into the organization.</a:t>
            </a:r>
          </a:p>
          <a:p>
            <a:pPr lvl="1" algn="just" rtl="0" eaLnBrk="1" hangingPunct="1"/>
            <a:r>
              <a:rPr lang="en-US" smtClean="0"/>
              <a:t>Provides information to candidates about the organization.</a:t>
            </a:r>
          </a:p>
          <a:p>
            <a:pPr algn="just" rtl="0" eaLnBrk="1" hangingPunct="1"/>
            <a:r>
              <a:rPr lang="en-US" smtClean="0"/>
              <a:t>Top Management</a:t>
            </a:r>
          </a:p>
          <a:p>
            <a:pPr lvl="1" algn="just" rtl="0" eaLnBrk="1" hangingPunct="1"/>
            <a:r>
              <a:rPr lang="en-US" smtClean="0"/>
              <a:t>Senior executives help establish behavioral norms that are adopted by the organization.</a:t>
            </a:r>
          </a:p>
          <a:p>
            <a:pPr algn="just" rtl="0" eaLnBrk="1" hangingPunct="1"/>
            <a:r>
              <a:rPr lang="en-US" smtClean="0"/>
              <a:t>Socialization</a:t>
            </a:r>
          </a:p>
          <a:p>
            <a:pPr lvl="1" algn="just" rtl="0" eaLnBrk="1" hangingPunct="1"/>
            <a:r>
              <a:rPr lang="en-US" smtClean="0"/>
              <a:t>The process that helps new employees adapt to the organization’s 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wipe(left)">
                                      <p:cBhvr>
                                        <p:cTn id="7" dur="500"/>
                                        <p:tgtEl>
                                          <p:spTgt spid="26931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9315">
                                            <p:txEl>
                                              <p:pRg st="1" end="1"/>
                                            </p:txEl>
                                          </p:spTgt>
                                        </p:tgtEl>
                                        <p:attrNameLst>
                                          <p:attrName>style.visibility</p:attrName>
                                        </p:attrNameLst>
                                      </p:cBhvr>
                                      <p:to>
                                        <p:strVal val="visible"/>
                                      </p:to>
                                    </p:set>
                                    <p:animEffect transition="in" filter="wipe(left)">
                                      <p:cBhvr>
                                        <p:cTn id="10" dur="500"/>
                                        <p:tgtEl>
                                          <p:spTgt spid="26931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9315">
                                            <p:txEl>
                                              <p:pRg st="2" end="2"/>
                                            </p:txEl>
                                          </p:spTgt>
                                        </p:tgtEl>
                                        <p:attrNameLst>
                                          <p:attrName>style.visibility</p:attrName>
                                        </p:attrNameLst>
                                      </p:cBhvr>
                                      <p:to>
                                        <p:strVal val="visible"/>
                                      </p:to>
                                    </p:set>
                                    <p:animEffect transition="in" filter="wipe(left)">
                                      <p:cBhvr>
                                        <p:cTn id="13" dur="500"/>
                                        <p:tgtEl>
                                          <p:spTgt spid="2693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315">
                                            <p:txEl>
                                              <p:pRg st="3" end="3"/>
                                            </p:txEl>
                                          </p:spTgt>
                                        </p:tgtEl>
                                        <p:attrNameLst>
                                          <p:attrName>style.visibility</p:attrName>
                                        </p:attrNameLst>
                                      </p:cBhvr>
                                      <p:to>
                                        <p:strVal val="visible"/>
                                      </p:to>
                                    </p:set>
                                    <p:animEffect transition="in" filter="wipe(left)">
                                      <p:cBhvr>
                                        <p:cTn id="18" dur="500"/>
                                        <p:tgtEl>
                                          <p:spTgt spid="26931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9315">
                                            <p:txEl>
                                              <p:pRg st="4" end="4"/>
                                            </p:txEl>
                                          </p:spTgt>
                                        </p:tgtEl>
                                        <p:attrNameLst>
                                          <p:attrName>style.visibility</p:attrName>
                                        </p:attrNameLst>
                                      </p:cBhvr>
                                      <p:to>
                                        <p:strVal val="visible"/>
                                      </p:to>
                                    </p:set>
                                    <p:animEffect transition="in" filter="wipe(left)">
                                      <p:cBhvr>
                                        <p:cTn id="21" dur="500"/>
                                        <p:tgtEl>
                                          <p:spTgt spid="26931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9315">
                                            <p:txEl>
                                              <p:pRg st="5" end="5"/>
                                            </p:txEl>
                                          </p:spTgt>
                                        </p:tgtEl>
                                        <p:attrNameLst>
                                          <p:attrName>style.visibility</p:attrName>
                                        </p:attrNameLst>
                                      </p:cBhvr>
                                      <p:to>
                                        <p:strVal val="visible"/>
                                      </p:to>
                                    </p:set>
                                    <p:animEffect transition="in" filter="wipe(left)">
                                      <p:cBhvr>
                                        <p:cTn id="26" dur="500"/>
                                        <p:tgtEl>
                                          <p:spTgt spid="269315">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69315">
                                            <p:txEl>
                                              <p:pRg st="6" end="6"/>
                                            </p:txEl>
                                          </p:spTgt>
                                        </p:tgtEl>
                                        <p:attrNameLst>
                                          <p:attrName>style.visibility</p:attrName>
                                        </p:attrNameLst>
                                      </p:cBhvr>
                                      <p:to>
                                        <p:strVal val="visible"/>
                                      </p:to>
                                    </p:set>
                                    <p:animEffect transition="in" filter="wipe(left)">
                                      <p:cBhvr>
                                        <p:cTn id="29" dur="500"/>
                                        <p:tgtEl>
                                          <p:spTgt spid="269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utoUpdateAnimBg="0"/>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16–</a:t>
            </a:r>
            <a:fld id="{4E50CCD7-5D4B-4F17-81A0-7E72B5F0917A}" type="slidenum">
              <a:rPr lang="en-US"/>
              <a:pPr/>
              <a:t>443</a:t>
            </a:fld>
            <a:endParaRPr lang="en-US"/>
          </a:p>
        </p:txBody>
      </p:sp>
      <p:sp>
        <p:nvSpPr>
          <p:cNvPr id="270338" name="Rectangle 2"/>
          <p:cNvSpPr>
            <a:spLocks noGrp="1" noChangeArrowheads="1"/>
          </p:cNvSpPr>
          <p:nvPr>
            <p:ph type="title"/>
          </p:nvPr>
        </p:nvSpPr>
        <p:spPr/>
        <p:txBody>
          <a:bodyPr/>
          <a:lstStyle/>
          <a:p>
            <a:pPr algn="just" rtl="0" eaLnBrk="1" hangingPunct="1">
              <a:defRPr/>
            </a:pPr>
            <a:r>
              <a:rPr lang="en-US" smtClean="0"/>
              <a:t>Stages in the Socialization Process</a:t>
            </a:r>
          </a:p>
        </p:txBody>
      </p:sp>
      <p:sp>
        <p:nvSpPr>
          <p:cNvPr id="270339" name="Line 3"/>
          <p:cNvSpPr>
            <a:spLocks noChangeShapeType="1"/>
          </p:cNvSpPr>
          <p:nvPr/>
        </p:nvSpPr>
        <p:spPr bwMode="auto">
          <a:xfrm>
            <a:off x="914400" y="2744788"/>
            <a:ext cx="7315200" cy="0"/>
          </a:xfrm>
          <a:prstGeom prst="line">
            <a:avLst/>
          </a:prstGeom>
          <a:noFill/>
          <a:ln w="38100">
            <a:solidFill>
              <a:srgbClr val="CC3300"/>
            </a:solidFill>
            <a:round/>
            <a:headEnd/>
            <a:tailEnd/>
          </a:ln>
        </p:spPr>
        <p:txBody>
          <a:bodyPr/>
          <a:lstStyle/>
          <a:p>
            <a:endParaRPr lang="fa-IR"/>
          </a:p>
        </p:txBody>
      </p:sp>
      <p:sp>
        <p:nvSpPr>
          <p:cNvPr id="270340" name="Line 4"/>
          <p:cNvSpPr>
            <a:spLocks noChangeShapeType="1"/>
          </p:cNvSpPr>
          <p:nvPr/>
        </p:nvSpPr>
        <p:spPr bwMode="auto">
          <a:xfrm>
            <a:off x="914400" y="4495800"/>
            <a:ext cx="7315200" cy="0"/>
          </a:xfrm>
          <a:prstGeom prst="line">
            <a:avLst/>
          </a:prstGeom>
          <a:noFill/>
          <a:ln w="38100">
            <a:solidFill>
              <a:srgbClr val="CC3300"/>
            </a:solidFill>
            <a:round/>
            <a:headEnd/>
            <a:tailEnd/>
          </a:ln>
        </p:spPr>
        <p:txBody>
          <a:bodyPr/>
          <a:lstStyle/>
          <a:p>
            <a:endParaRPr lang="fa-IR"/>
          </a:p>
        </p:txBody>
      </p:sp>
      <p:sp>
        <p:nvSpPr>
          <p:cNvPr id="21511" name="Text Box 5"/>
          <p:cNvSpPr txBox="1">
            <a:spLocks noChangeArrowheads="1"/>
          </p:cNvSpPr>
          <p:nvPr/>
        </p:nvSpPr>
        <p:spPr bwMode="auto">
          <a:xfrm>
            <a:off x="914400" y="1312863"/>
            <a:ext cx="7315200" cy="1219200"/>
          </a:xfrm>
          <a:prstGeom prst="rect">
            <a:avLst/>
          </a:prstGeom>
          <a:noFill/>
          <a:ln w="9525">
            <a:noFill/>
            <a:miter lim="800000"/>
            <a:headEnd/>
            <a:tailEnd/>
          </a:ln>
        </p:spPr>
        <p:txBody>
          <a:bodyPr>
            <a:spAutoFit/>
          </a:bodyPr>
          <a:lstStyle/>
          <a:p>
            <a:pPr>
              <a:spcBef>
                <a:spcPct val="50000"/>
              </a:spcBef>
            </a:pPr>
            <a:r>
              <a:rPr lang="en-US" sz="2400"/>
              <a:t>Prearrival Stage</a:t>
            </a:r>
          </a:p>
          <a:p>
            <a:pPr>
              <a:spcBef>
                <a:spcPct val="50000"/>
              </a:spcBef>
            </a:pPr>
            <a:r>
              <a:rPr lang="en-US" sz="2000" b="0">
                <a:latin typeface="Tahoma" pitchFamily="34" charset="0"/>
              </a:rPr>
              <a:t>The period of learning in the socialization process that occurs before a new employee joins the organization.</a:t>
            </a:r>
          </a:p>
        </p:txBody>
      </p:sp>
      <p:sp>
        <p:nvSpPr>
          <p:cNvPr id="21512" name="Text Box 6"/>
          <p:cNvSpPr txBox="1">
            <a:spLocks noChangeArrowheads="1"/>
          </p:cNvSpPr>
          <p:nvPr/>
        </p:nvSpPr>
        <p:spPr bwMode="auto">
          <a:xfrm>
            <a:off x="914400" y="4572000"/>
            <a:ext cx="7467600" cy="1219200"/>
          </a:xfrm>
          <a:prstGeom prst="rect">
            <a:avLst/>
          </a:prstGeom>
          <a:noFill/>
          <a:ln w="9525">
            <a:noFill/>
            <a:miter lim="800000"/>
            <a:headEnd/>
            <a:tailEnd/>
          </a:ln>
        </p:spPr>
        <p:txBody>
          <a:bodyPr>
            <a:spAutoFit/>
          </a:bodyPr>
          <a:lstStyle/>
          <a:p>
            <a:pPr>
              <a:spcBef>
                <a:spcPct val="50000"/>
              </a:spcBef>
            </a:pPr>
            <a:r>
              <a:rPr lang="en-US" sz="2400"/>
              <a:t>Metamorphosis Stage</a:t>
            </a:r>
          </a:p>
          <a:p>
            <a:pPr>
              <a:spcBef>
                <a:spcPct val="50000"/>
              </a:spcBef>
            </a:pPr>
            <a:r>
              <a:rPr lang="en-US" sz="2000" b="0">
                <a:latin typeface="Tahoma" pitchFamily="34" charset="0"/>
              </a:rPr>
              <a:t>The stage in the socialization process in which a new employee changes and adjusts to the work, work group, and organization.</a:t>
            </a:r>
          </a:p>
        </p:txBody>
      </p:sp>
      <p:sp>
        <p:nvSpPr>
          <p:cNvPr id="21513" name="Text Box 7"/>
          <p:cNvSpPr txBox="1">
            <a:spLocks noChangeArrowheads="1"/>
          </p:cNvSpPr>
          <p:nvPr/>
        </p:nvSpPr>
        <p:spPr bwMode="auto">
          <a:xfrm>
            <a:off x="914400" y="2847975"/>
            <a:ext cx="7467600" cy="1524000"/>
          </a:xfrm>
          <a:prstGeom prst="rect">
            <a:avLst/>
          </a:prstGeom>
          <a:noFill/>
          <a:ln w="9525">
            <a:noFill/>
            <a:miter lim="800000"/>
            <a:headEnd/>
            <a:tailEnd/>
          </a:ln>
        </p:spPr>
        <p:txBody>
          <a:bodyPr>
            <a:spAutoFit/>
          </a:bodyPr>
          <a:lstStyle/>
          <a:p>
            <a:pPr>
              <a:spcBef>
                <a:spcPct val="50000"/>
              </a:spcBef>
            </a:pPr>
            <a:r>
              <a:rPr lang="en-US" sz="2400"/>
              <a:t>Encounter Stage</a:t>
            </a:r>
          </a:p>
          <a:p>
            <a:pPr>
              <a:spcBef>
                <a:spcPct val="50000"/>
              </a:spcBef>
            </a:pPr>
            <a:r>
              <a:rPr lang="en-US" sz="2000" b="0">
                <a:latin typeface="Tahoma" pitchFamily="34" charset="0"/>
              </a:rPr>
              <a:t>The stage in the socialization process in which a new employee sees what the organization is really like and confronts the possibility that expectations and reality may diverge.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0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animBg="1"/>
      <p:bldP spid="270340"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16–</a:t>
            </a:r>
            <a:fld id="{88B84138-2CA7-4972-B759-9B7B723F8FB4}" type="slidenum">
              <a:rPr lang="en-US"/>
              <a:pPr/>
              <a:t>444</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A Socialization Model</a:t>
            </a:r>
          </a:p>
        </p:txBody>
      </p:sp>
      <p:sp>
        <p:nvSpPr>
          <p:cNvPr id="271364"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–2</a:t>
            </a:r>
            <a:endParaRPr lang="en-US">
              <a:solidFill>
                <a:schemeClr val="bg1"/>
              </a:solidFill>
            </a:endParaRPr>
          </a:p>
        </p:txBody>
      </p:sp>
      <p:graphicFrame>
        <p:nvGraphicFramePr>
          <p:cNvPr id="1026" name="Object 5"/>
          <p:cNvGraphicFramePr>
            <a:graphicFrameLocks noChangeAspect="1"/>
          </p:cNvGraphicFramePr>
          <p:nvPr/>
        </p:nvGraphicFramePr>
        <p:xfrm>
          <a:off x="685800" y="1905000"/>
          <a:ext cx="7754938" cy="2387600"/>
        </p:xfrm>
        <a:graphic>
          <a:graphicData uri="http://schemas.openxmlformats.org/presentationml/2006/ole">
            <mc:AlternateContent xmlns:mc="http://schemas.openxmlformats.org/markup-compatibility/2006">
              <mc:Choice xmlns:v="urn:schemas-microsoft-com:vml" Requires="v">
                <p:oleObj spid="_x0000_s308231" name="Photo Editor Photo" r:id="rId4" imgW="7887801" imgH="2381582" progId="">
                  <p:embed/>
                </p:oleObj>
              </mc:Choice>
              <mc:Fallback>
                <p:oleObj name="Photo Editor Photo" r:id="rId4" imgW="7887801" imgH="2381582"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7754938"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16–</a:t>
            </a:r>
            <a:fld id="{CD4228F4-66A8-4BF9-8F55-CF059A53B913}" type="slidenum">
              <a:rPr lang="en-US"/>
              <a:pPr/>
              <a:t>445</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mtClean="0"/>
              <a:t>Entry Socialization Options</a:t>
            </a:r>
          </a:p>
        </p:txBody>
      </p:sp>
      <p:sp>
        <p:nvSpPr>
          <p:cNvPr id="272387" name="Text Box 3" descr="Chap01Bkgd03"/>
          <p:cNvSpPr txBox="1">
            <a:spLocks noChangeArrowheads="1"/>
          </p:cNvSpPr>
          <p:nvPr/>
        </p:nvSpPr>
        <p:spPr bwMode="blackWhite">
          <a:xfrm>
            <a:off x="1676400" y="1828800"/>
            <a:ext cx="5791200" cy="3048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84163" indent="-284163">
              <a:lnSpc>
                <a:spcPct val="80000"/>
              </a:lnSpc>
              <a:spcBef>
                <a:spcPct val="50000"/>
              </a:spcBef>
              <a:buFontTx/>
              <a:buChar char="•"/>
              <a:defRPr/>
            </a:pPr>
            <a:r>
              <a:rPr lang="en-US" sz="2400">
                <a:solidFill>
                  <a:srgbClr val="FFFFCC"/>
                </a:solidFill>
              </a:rPr>
              <a:t>Formal versus Informal</a:t>
            </a:r>
          </a:p>
          <a:p>
            <a:pPr marL="284163" indent="-284163">
              <a:lnSpc>
                <a:spcPct val="80000"/>
              </a:lnSpc>
              <a:spcBef>
                <a:spcPct val="50000"/>
              </a:spcBef>
              <a:buFontTx/>
              <a:buChar char="•"/>
              <a:defRPr/>
            </a:pPr>
            <a:r>
              <a:rPr lang="en-US" sz="2400">
                <a:solidFill>
                  <a:srgbClr val="FFFFCC"/>
                </a:solidFill>
              </a:rPr>
              <a:t>Individual versus Collective</a:t>
            </a:r>
          </a:p>
          <a:p>
            <a:pPr marL="284163" indent="-284163">
              <a:lnSpc>
                <a:spcPct val="80000"/>
              </a:lnSpc>
              <a:spcBef>
                <a:spcPct val="50000"/>
              </a:spcBef>
              <a:buFontTx/>
              <a:buChar char="•"/>
              <a:defRPr/>
            </a:pPr>
            <a:r>
              <a:rPr lang="en-US" sz="2400">
                <a:solidFill>
                  <a:srgbClr val="FFFFCC"/>
                </a:solidFill>
              </a:rPr>
              <a:t>Fixed versus Variable</a:t>
            </a:r>
          </a:p>
          <a:p>
            <a:pPr marL="284163" indent="-284163">
              <a:lnSpc>
                <a:spcPct val="80000"/>
              </a:lnSpc>
              <a:spcBef>
                <a:spcPct val="50000"/>
              </a:spcBef>
              <a:buFontTx/>
              <a:buChar char="•"/>
              <a:defRPr/>
            </a:pPr>
            <a:r>
              <a:rPr lang="en-US" sz="2400">
                <a:solidFill>
                  <a:srgbClr val="FFFFCC"/>
                </a:solidFill>
              </a:rPr>
              <a:t>Serial versus Random</a:t>
            </a:r>
          </a:p>
          <a:p>
            <a:pPr marL="284163" indent="-284163">
              <a:lnSpc>
                <a:spcPct val="80000"/>
              </a:lnSpc>
              <a:spcBef>
                <a:spcPct val="50000"/>
              </a:spcBef>
              <a:buFontTx/>
              <a:buChar char="•"/>
              <a:defRPr/>
            </a:pPr>
            <a:r>
              <a:rPr lang="en-US" sz="2400">
                <a:solidFill>
                  <a:srgbClr val="FFFFCC"/>
                </a:solidFill>
              </a:rPr>
              <a:t>Investiture versus Divestiture</a:t>
            </a:r>
          </a:p>
        </p:txBody>
      </p:sp>
      <p:sp>
        <p:nvSpPr>
          <p:cNvPr id="27238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–3</a:t>
            </a:r>
            <a:endParaRPr lang="en-US">
              <a:solidFill>
                <a:schemeClr val="bg1"/>
              </a:solidFill>
            </a:endParaRPr>
          </a:p>
        </p:txBody>
      </p:sp>
      <p:sp>
        <p:nvSpPr>
          <p:cNvPr id="22535" name="Rectangle 5"/>
          <p:cNvSpPr>
            <a:spLocks noChangeArrowheads="1"/>
          </p:cNvSpPr>
          <p:nvPr/>
        </p:nvSpPr>
        <p:spPr bwMode="auto">
          <a:xfrm>
            <a:off x="685800" y="6019800"/>
            <a:ext cx="5029200" cy="501650"/>
          </a:xfrm>
          <a:prstGeom prst="rect">
            <a:avLst/>
          </a:prstGeom>
          <a:noFill/>
          <a:ln w="9525">
            <a:noFill/>
            <a:miter lim="800000"/>
            <a:headEnd/>
            <a:tailEnd/>
          </a:ln>
        </p:spPr>
        <p:txBody>
          <a:bodyPr>
            <a:spAutoFit/>
          </a:bodyPr>
          <a:lstStyle/>
          <a:p>
            <a:r>
              <a:rPr lang="en-US" sz="900" b="0" i="1"/>
              <a:t>Source: </a:t>
            </a:r>
            <a:r>
              <a:rPr lang="en-US" sz="900" b="0"/>
              <a:t>Based on J. Van Maanen, “People Processing: Strategies of Organizational Socialization,” </a:t>
            </a:r>
            <a:r>
              <a:rPr lang="en-US" sz="900" b="0" i="1"/>
              <a:t>Organizational Dynamics</a:t>
            </a:r>
            <a:r>
              <a:rPr lang="en-US" sz="900" b="0"/>
              <a:t>, Summer 1978, pp. 19–36; and E. H. Schein, Organizational Culture,” </a:t>
            </a:r>
            <a:r>
              <a:rPr lang="en-US" sz="900" b="0" i="1"/>
              <a:t>American Psychologist</a:t>
            </a:r>
            <a:r>
              <a:rPr lang="en-US" sz="900" b="0"/>
              <a:t>, February 1990, p. 116.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box(in)">
                                      <p:cBhvr>
                                        <p:cTn id="7" dur="5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animBg="1" autoUpdateAnimBg="0"/>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16–</a:t>
            </a:r>
            <a:fld id="{074AD6A8-2ADD-46A2-81D8-768454368D24}" type="slidenum">
              <a:rPr lang="en-US"/>
              <a:pPr/>
              <a:t>446</a:t>
            </a:fld>
            <a:endParaRPr lang="en-US"/>
          </a:p>
        </p:txBody>
      </p:sp>
      <p:sp>
        <p:nvSpPr>
          <p:cNvPr id="273410" name="Rectangle 2"/>
          <p:cNvSpPr>
            <a:spLocks noGrp="1" noChangeArrowheads="1"/>
          </p:cNvSpPr>
          <p:nvPr>
            <p:ph type="title"/>
          </p:nvPr>
        </p:nvSpPr>
        <p:spPr/>
        <p:txBody>
          <a:bodyPr/>
          <a:lstStyle/>
          <a:p>
            <a:pPr algn="just" rtl="0" eaLnBrk="1" hangingPunct="1">
              <a:defRPr/>
            </a:pPr>
            <a:r>
              <a:rPr lang="en-US" smtClean="0"/>
              <a:t>How Organization Cultures Form</a:t>
            </a:r>
          </a:p>
        </p:txBody>
      </p:sp>
      <p:sp>
        <p:nvSpPr>
          <p:cNvPr id="273412"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–4</a:t>
            </a:r>
            <a:endParaRPr lang="en-US">
              <a:solidFill>
                <a:schemeClr val="bg1"/>
              </a:solidFill>
            </a:endParaRPr>
          </a:p>
        </p:txBody>
      </p:sp>
      <p:graphicFrame>
        <p:nvGraphicFramePr>
          <p:cNvPr id="2050" name="Object 5"/>
          <p:cNvGraphicFramePr>
            <a:graphicFrameLocks noChangeAspect="1"/>
          </p:cNvGraphicFramePr>
          <p:nvPr/>
        </p:nvGraphicFramePr>
        <p:xfrm>
          <a:off x="654050" y="2386013"/>
          <a:ext cx="7837488" cy="2085975"/>
        </p:xfrm>
        <a:graphic>
          <a:graphicData uri="http://schemas.openxmlformats.org/presentationml/2006/ole">
            <mc:AlternateContent xmlns:mc="http://schemas.openxmlformats.org/markup-compatibility/2006">
              <mc:Choice xmlns:v="urn:schemas-microsoft-com:vml" Requires="v">
                <p:oleObj spid="_x0000_s309255" name="Photo Editor Photo" r:id="rId4" imgW="7838095" imgH="2085714" progId="">
                  <p:embed/>
                </p:oleObj>
              </mc:Choice>
              <mc:Fallback>
                <p:oleObj name="Photo Editor Photo" r:id="rId4" imgW="7838095" imgH="2085714"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2386013"/>
                        <a:ext cx="7837488"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16–</a:t>
            </a:r>
            <a:fld id="{7513548C-3D70-434C-B14A-4343CAB4BF13}" type="slidenum">
              <a:rPr lang="en-US"/>
              <a:pPr/>
              <a:t>447</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How Employees Learn Culture</a:t>
            </a:r>
          </a:p>
        </p:txBody>
      </p:sp>
      <p:sp>
        <p:nvSpPr>
          <p:cNvPr id="274435" name="Text Box 3" descr="Chap01Bkgd03"/>
          <p:cNvSpPr txBox="1">
            <a:spLocks noChangeArrowheads="1"/>
          </p:cNvSpPr>
          <p:nvPr/>
        </p:nvSpPr>
        <p:spPr bwMode="blackWhite">
          <a:xfrm>
            <a:off x="914400" y="1524000"/>
            <a:ext cx="3657600" cy="2286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84163" indent="-284163">
              <a:lnSpc>
                <a:spcPct val="80000"/>
              </a:lnSpc>
              <a:spcBef>
                <a:spcPct val="50000"/>
              </a:spcBef>
              <a:buFontTx/>
              <a:buChar char="•"/>
              <a:defRPr/>
            </a:pPr>
            <a:r>
              <a:rPr lang="en-US" sz="2400">
                <a:solidFill>
                  <a:srgbClr val="FFFFCC"/>
                </a:solidFill>
              </a:rPr>
              <a:t>Stories</a:t>
            </a:r>
          </a:p>
          <a:p>
            <a:pPr marL="284163" indent="-284163">
              <a:lnSpc>
                <a:spcPct val="80000"/>
              </a:lnSpc>
              <a:spcBef>
                <a:spcPct val="50000"/>
              </a:spcBef>
              <a:buFontTx/>
              <a:buChar char="•"/>
              <a:defRPr/>
            </a:pPr>
            <a:r>
              <a:rPr lang="en-US" sz="2400">
                <a:solidFill>
                  <a:srgbClr val="FFFFCC"/>
                </a:solidFill>
              </a:rPr>
              <a:t>Rituals</a:t>
            </a:r>
          </a:p>
          <a:p>
            <a:pPr marL="284163" indent="-284163">
              <a:lnSpc>
                <a:spcPct val="80000"/>
              </a:lnSpc>
              <a:spcBef>
                <a:spcPct val="50000"/>
              </a:spcBef>
              <a:buFontTx/>
              <a:buChar char="•"/>
              <a:defRPr/>
            </a:pPr>
            <a:r>
              <a:rPr lang="en-US" sz="2400">
                <a:solidFill>
                  <a:srgbClr val="FFFFCC"/>
                </a:solidFill>
              </a:rPr>
              <a:t>Material Symbols</a:t>
            </a:r>
          </a:p>
          <a:p>
            <a:pPr marL="284163" indent="-284163">
              <a:lnSpc>
                <a:spcPct val="80000"/>
              </a:lnSpc>
              <a:spcBef>
                <a:spcPct val="50000"/>
              </a:spcBef>
              <a:buFontTx/>
              <a:buChar char="•"/>
              <a:defRPr/>
            </a:pPr>
            <a:r>
              <a:rPr lang="en-US" sz="2400">
                <a:solidFill>
                  <a:srgbClr val="FFFFCC"/>
                </a:solidFill>
              </a:rPr>
              <a:t>Language</a:t>
            </a:r>
          </a:p>
        </p:txBody>
      </p:sp>
      <p:pic>
        <p:nvPicPr>
          <p:cNvPr id="23558" name="Picture 4" descr="j0159044"/>
          <p:cNvPicPr>
            <a:picLocks noChangeAspect="1" noChangeArrowheads="1"/>
          </p:cNvPicPr>
          <p:nvPr/>
        </p:nvPicPr>
        <p:blipFill>
          <a:blip r:embed="rId3"/>
          <a:srcRect/>
          <a:stretch>
            <a:fillRect/>
          </a:stretch>
        </p:blipFill>
        <p:spPr bwMode="auto">
          <a:xfrm>
            <a:off x="5640388" y="1822450"/>
            <a:ext cx="1827212" cy="1682750"/>
          </a:xfrm>
          <a:prstGeom prst="rect">
            <a:avLst/>
          </a:prstGeom>
          <a:noFill/>
          <a:ln w="9525">
            <a:noFill/>
            <a:miter lim="800000"/>
            <a:headEnd/>
            <a:tailEnd/>
          </a:ln>
        </p:spPr>
      </p:pic>
      <p:pic>
        <p:nvPicPr>
          <p:cNvPr id="23559" name="Picture 5" descr="j0159074"/>
          <p:cNvPicPr>
            <a:picLocks noChangeAspect="1" noChangeArrowheads="1"/>
          </p:cNvPicPr>
          <p:nvPr/>
        </p:nvPicPr>
        <p:blipFill>
          <a:blip r:embed="rId4"/>
          <a:srcRect/>
          <a:stretch>
            <a:fillRect/>
          </a:stretch>
        </p:blipFill>
        <p:spPr bwMode="auto">
          <a:xfrm>
            <a:off x="1600200" y="4419600"/>
            <a:ext cx="1806575" cy="1592263"/>
          </a:xfrm>
          <a:prstGeom prst="rect">
            <a:avLst/>
          </a:prstGeom>
          <a:noFill/>
          <a:ln w="9525">
            <a:noFill/>
            <a:miter lim="800000"/>
            <a:headEnd/>
            <a:tailEnd/>
          </a:ln>
        </p:spPr>
      </p:pic>
      <p:pic>
        <p:nvPicPr>
          <p:cNvPr id="23560" name="Picture 6" descr="bd05753_"/>
          <p:cNvPicPr>
            <a:picLocks noChangeAspect="1" noChangeArrowheads="1"/>
          </p:cNvPicPr>
          <p:nvPr/>
        </p:nvPicPr>
        <p:blipFill>
          <a:blip r:embed="rId5"/>
          <a:srcRect/>
          <a:stretch>
            <a:fillRect/>
          </a:stretch>
        </p:blipFill>
        <p:spPr bwMode="ltGray">
          <a:xfrm>
            <a:off x="5487988" y="4191000"/>
            <a:ext cx="2055812" cy="2057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box(in)">
                                      <p:cBhvr>
                                        <p:cTn id="7"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autoUpdateAnimBg="0"/>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t>© 2005 Prentice Hall Inc. All rights reserved.</a:t>
            </a:r>
          </a:p>
        </p:txBody>
      </p:sp>
      <p:sp>
        <p:nvSpPr>
          <p:cNvPr id="24579" name="Slide Number Placeholder 4"/>
          <p:cNvSpPr>
            <a:spLocks noGrp="1"/>
          </p:cNvSpPr>
          <p:nvPr>
            <p:ph type="sldNum" sz="quarter" idx="11"/>
          </p:nvPr>
        </p:nvSpPr>
        <p:spPr>
          <a:noFill/>
        </p:spPr>
        <p:txBody>
          <a:bodyPr/>
          <a:lstStyle/>
          <a:p>
            <a:r>
              <a:rPr lang="en-US"/>
              <a:t>16–</a:t>
            </a:r>
            <a:fld id="{CFEC4092-48E1-4D9E-BB93-F300A9C2139A}" type="slidenum">
              <a:rPr lang="en-US"/>
              <a:pPr/>
              <a:t>448</a:t>
            </a:fld>
            <a:endParaRPr lang="en-US"/>
          </a:p>
        </p:txBody>
      </p:sp>
      <p:sp>
        <p:nvSpPr>
          <p:cNvPr id="275458" name="Rectangle 2"/>
          <p:cNvSpPr>
            <a:spLocks noGrp="1" noChangeArrowheads="1"/>
          </p:cNvSpPr>
          <p:nvPr>
            <p:ph type="title"/>
          </p:nvPr>
        </p:nvSpPr>
        <p:spPr/>
        <p:txBody>
          <a:bodyPr>
            <a:normAutofit fontScale="90000"/>
          </a:bodyPr>
          <a:lstStyle/>
          <a:p>
            <a:pPr algn="just" rtl="0" eaLnBrk="1" hangingPunct="1">
              <a:defRPr/>
            </a:pPr>
            <a:r>
              <a:rPr lang="en-US" smtClean="0"/>
              <a:t>Creating An Ethical Organizational Culture</a:t>
            </a:r>
          </a:p>
        </p:txBody>
      </p:sp>
      <p:sp>
        <p:nvSpPr>
          <p:cNvPr id="24581" name="Rectangle 3"/>
          <p:cNvSpPr>
            <a:spLocks noGrp="1" noChangeArrowheads="1"/>
          </p:cNvSpPr>
          <p:nvPr>
            <p:ph type="body" idx="1"/>
          </p:nvPr>
        </p:nvSpPr>
        <p:spPr/>
        <p:txBody>
          <a:bodyPr>
            <a:normAutofit fontScale="85000" lnSpcReduction="10000"/>
          </a:bodyPr>
          <a:lstStyle/>
          <a:p>
            <a:pPr algn="just" rtl="0" eaLnBrk="1" hangingPunct="1"/>
            <a:r>
              <a:rPr lang="en-US" smtClean="0"/>
              <a:t>Characteristics of Organizations that Develop  High Ethical Standards</a:t>
            </a:r>
          </a:p>
          <a:p>
            <a:pPr lvl="1" algn="just" rtl="0" eaLnBrk="1" hangingPunct="1"/>
            <a:r>
              <a:rPr lang="en-US" smtClean="0"/>
              <a:t>High tolerance for risk</a:t>
            </a:r>
          </a:p>
          <a:p>
            <a:pPr lvl="1" algn="just" rtl="0" eaLnBrk="1" hangingPunct="1"/>
            <a:r>
              <a:rPr lang="en-US" smtClean="0"/>
              <a:t>Low to moderate in aggressiveness</a:t>
            </a:r>
          </a:p>
          <a:p>
            <a:pPr lvl="1" algn="just" rtl="0" eaLnBrk="1" hangingPunct="1"/>
            <a:r>
              <a:rPr lang="en-US" smtClean="0"/>
              <a:t>Focus on means as well as outcomes</a:t>
            </a:r>
          </a:p>
          <a:p>
            <a:pPr algn="just" rtl="0" eaLnBrk="1" hangingPunct="1"/>
            <a:r>
              <a:rPr lang="en-US" smtClean="0"/>
              <a:t>Managerial Practices Promoting an Ethical Culture</a:t>
            </a:r>
          </a:p>
          <a:p>
            <a:pPr lvl="1" algn="just" rtl="0" eaLnBrk="1" hangingPunct="1"/>
            <a:r>
              <a:rPr lang="en-US" smtClean="0"/>
              <a:t>Being a visible role model.</a:t>
            </a:r>
          </a:p>
          <a:p>
            <a:pPr lvl="1" algn="just" rtl="0" eaLnBrk="1" hangingPunct="1"/>
            <a:r>
              <a:rPr lang="en-US" smtClean="0"/>
              <a:t>Communicating ethical expectations.</a:t>
            </a:r>
          </a:p>
          <a:p>
            <a:pPr lvl="1" algn="just" rtl="0" eaLnBrk="1" hangingPunct="1"/>
            <a:r>
              <a:rPr lang="en-US" smtClean="0"/>
              <a:t>Providing ethical training.</a:t>
            </a:r>
          </a:p>
          <a:p>
            <a:pPr lvl="1" algn="just" rtl="0" eaLnBrk="1" hangingPunct="1"/>
            <a:r>
              <a:rPr lang="en-US" smtClean="0"/>
              <a:t>Rewarding ethical acts and punishing unethical ones.</a:t>
            </a:r>
          </a:p>
          <a:p>
            <a:pPr lvl="1" algn="just" rtl="0" eaLnBrk="1" hangingPunct="1"/>
            <a:r>
              <a:rPr lang="en-US" smtClean="0"/>
              <a:t>Providing protective mechanisms.</a:t>
            </a:r>
          </a:p>
        </p:txBody>
      </p:sp>
    </p:spTree>
  </p:cSld>
  <p:clrMapOvr>
    <a:masterClrMapping/>
  </p:clrMapOvr>
  <p:transition>
    <p:cut thruBlk="1"/>
  </p:transition>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 2005 Prentice Hall Inc. All rights reserved.</a:t>
            </a:r>
          </a:p>
        </p:txBody>
      </p:sp>
      <p:sp>
        <p:nvSpPr>
          <p:cNvPr id="25603" name="Slide Number Placeholder 4"/>
          <p:cNvSpPr>
            <a:spLocks noGrp="1"/>
          </p:cNvSpPr>
          <p:nvPr>
            <p:ph type="sldNum" sz="quarter" idx="11"/>
          </p:nvPr>
        </p:nvSpPr>
        <p:spPr>
          <a:noFill/>
        </p:spPr>
        <p:txBody>
          <a:bodyPr/>
          <a:lstStyle/>
          <a:p>
            <a:r>
              <a:rPr lang="en-US"/>
              <a:t>16–</a:t>
            </a:r>
            <a:fld id="{13F3FE25-68A5-48A5-AAAA-ECCCE67EC039}" type="slidenum">
              <a:rPr lang="en-US"/>
              <a:pPr/>
              <a:t>449</a:t>
            </a:fld>
            <a:endParaRPr lang="en-US"/>
          </a:p>
        </p:txBody>
      </p:sp>
      <p:sp>
        <p:nvSpPr>
          <p:cNvPr id="276482" name="Rectangle 2"/>
          <p:cNvSpPr>
            <a:spLocks noGrp="1" noChangeArrowheads="1"/>
          </p:cNvSpPr>
          <p:nvPr>
            <p:ph type="title"/>
          </p:nvPr>
        </p:nvSpPr>
        <p:spPr/>
        <p:txBody>
          <a:bodyPr>
            <a:normAutofit fontScale="90000"/>
          </a:bodyPr>
          <a:lstStyle/>
          <a:p>
            <a:pPr algn="just" rtl="0" eaLnBrk="1" hangingPunct="1">
              <a:defRPr/>
            </a:pPr>
            <a:r>
              <a:rPr lang="en-US" smtClean="0"/>
              <a:t>Creating a Customer-Responsive Culture</a:t>
            </a:r>
          </a:p>
        </p:txBody>
      </p:sp>
      <p:sp>
        <p:nvSpPr>
          <p:cNvPr id="25605" name="Rectangle 3"/>
          <p:cNvSpPr>
            <a:spLocks noGrp="1" noChangeArrowheads="1"/>
          </p:cNvSpPr>
          <p:nvPr>
            <p:ph type="body" idx="1"/>
          </p:nvPr>
        </p:nvSpPr>
        <p:spPr/>
        <p:txBody>
          <a:bodyPr>
            <a:normAutofit fontScale="85000" lnSpcReduction="10000"/>
          </a:bodyPr>
          <a:lstStyle/>
          <a:p>
            <a:pPr marL="457200" indent="-457200" algn="just" rtl="0" eaLnBrk="1" hangingPunct="1"/>
            <a:r>
              <a:rPr lang="en-US" smtClean="0"/>
              <a:t>Key Variables Shaping Customer-Responsive Cultures</a:t>
            </a:r>
          </a:p>
          <a:p>
            <a:pPr marL="876300" lvl="1" indent="-419100" algn="just" rtl="0" eaLnBrk="1" hangingPunct="1">
              <a:buFontTx/>
              <a:buAutoNum type="arabicPeriod"/>
            </a:pPr>
            <a:r>
              <a:rPr lang="en-US" smtClean="0"/>
              <a:t>The types of employees hired by the organization.</a:t>
            </a:r>
          </a:p>
          <a:p>
            <a:pPr marL="876300" lvl="1" indent="-419100" algn="just" rtl="0" eaLnBrk="1" hangingPunct="1">
              <a:buFontTx/>
              <a:buAutoNum type="arabicPeriod"/>
            </a:pPr>
            <a:r>
              <a:rPr lang="en-US" smtClean="0"/>
              <a:t>Low formalization: the freedom to meet customer service requirements.</a:t>
            </a:r>
          </a:p>
          <a:p>
            <a:pPr marL="876300" lvl="1" indent="-419100" algn="just" rtl="0" eaLnBrk="1" hangingPunct="1">
              <a:buFontTx/>
              <a:buAutoNum type="arabicPeriod"/>
            </a:pPr>
            <a:r>
              <a:rPr lang="en-US" smtClean="0"/>
              <a:t>Empowering employees with decision-making discretion to please the customer.</a:t>
            </a:r>
          </a:p>
          <a:p>
            <a:pPr marL="876300" lvl="1" indent="-419100" algn="just" rtl="0" eaLnBrk="1" hangingPunct="1">
              <a:buFontTx/>
              <a:buAutoNum type="arabicPeriod"/>
            </a:pPr>
            <a:r>
              <a:rPr lang="en-US" smtClean="0"/>
              <a:t>Good listening skills to understand customer messages.</a:t>
            </a:r>
          </a:p>
          <a:p>
            <a:pPr marL="876300" lvl="1" indent="-419100" algn="just" rtl="0" eaLnBrk="1" hangingPunct="1">
              <a:buFontTx/>
              <a:buAutoNum type="arabicPeriod"/>
            </a:pPr>
            <a:r>
              <a:rPr lang="en-US" smtClean="0"/>
              <a:t>Role clarity that allows service employees to act as “boundary spanners.”</a:t>
            </a:r>
          </a:p>
          <a:p>
            <a:pPr marL="876300" lvl="1" indent="-419100" algn="just" rtl="0" eaLnBrk="1" hangingPunct="1">
              <a:buFontTx/>
              <a:buAutoNum type="arabicPeriod"/>
            </a:pPr>
            <a:r>
              <a:rPr lang="en-US" smtClean="0"/>
              <a:t>Employees who engage in organizational citizenship behaviors.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3–</a:t>
            </a:r>
            <a:fld id="{9E28CCFB-4FD4-40E4-BAA5-61B918750577}" type="slidenum">
              <a:rPr lang="en-US"/>
              <a:pPr/>
              <a:t>45</a:t>
            </a:fld>
            <a:endParaRPr lang="en-US"/>
          </a:p>
        </p:txBody>
      </p:sp>
      <p:sp>
        <p:nvSpPr>
          <p:cNvPr id="232450" name="Rectangle 2"/>
          <p:cNvSpPr>
            <a:spLocks noGrp="1" noChangeArrowheads="1"/>
          </p:cNvSpPr>
          <p:nvPr>
            <p:ph type="title"/>
          </p:nvPr>
        </p:nvSpPr>
        <p:spPr/>
        <p:txBody>
          <a:bodyPr/>
          <a:lstStyle/>
          <a:p>
            <a:pPr algn="just" rtl="0" eaLnBrk="1" hangingPunct="1">
              <a:defRPr/>
            </a:pPr>
            <a:r>
              <a:rPr lang="en-US" smtClean="0"/>
              <a:t>Importance of Values</a:t>
            </a:r>
          </a:p>
        </p:txBody>
      </p:sp>
      <p:sp>
        <p:nvSpPr>
          <p:cNvPr id="8197" name="Rectangle 3"/>
          <p:cNvSpPr>
            <a:spLocks noGrp="1" noChangeArrowheads="1"/>
          </p:cNvSpPr>
          <p:nvPr>
            <p:ph type="body" idx="1"/>
          </p:nvPr>
        </p:nvSpPr>
        <p:spPr>
          <a:xfrm>
            <a:off x="685800" y="1371600"/>
            <a:ext cx="7772400" cy="4953000"/>
          </a:xfrm>
        </p:spPr>
        <p:txBody>
          <a:bodyPr>
            <a:normAutofit lnSpcReduction="10000"/>
          </a:bodyPr>
          <a:lstStyle/>
          <a:p>
            <a:pPr algn="just" rtl="0" eaLnBrk="1" hangingPunct="1">
              <a:spcBef>
                <a:spcPct val="50000"/>
              </a:spcBef>
            </a:pPr>
            <a:r>
              <a:rPr lang="en-US" dirty="0" smtClean="0"/>
              <a:t>Provide understanding of the attitudes, motivation, and behaviors of individuals and cultures.</a:t>
            </a:r>
          </a:p>
          <a:p>
            <a:pPr algn="just" rtl="0" eaLnBrk="1" hangingPunct="1">
              <a:spcBef>
                <a:spcPct val="50000"/>
              </a:spcBef>
            </a:pPr>
            <a:r>
              <a:rPr lang="en-US" dirty="0" smtClean="0"/>
              <a:t>Influence our perception of the world around us.</a:t>
            </a:r>
          </a:p>
          <a:p>
            <a:pPr algn="just" rtl="0" eaLnBrk="1" hangingPunct="1">
              <a:spcBef>
                <a:spcPct val="50000"/>
              </a:spcBef>
            </a:pPr>
            <a:r>
              <a:rPr lang="en-US" dirty="0" smtClean="0"/>
              <a:t>Represent interpretations of “right” and “wrong.”</a:t>
            </a:r>
          </a:p>
          <a:p>
            <a:pPr algn="just" rtl="0" eaLnBrk="1" hangingPunct="1">
              <a:spcBef>
                <a:spcPct val="50000"/>
              </a:spcBef>
            </a:pPr>
            <a:r>
              <a:rPr lang="en-US" dirty="0" smtClean="0"/>
              <a:t>Imply that some behaviors or outcomes are preferred over others.</a:t>
            </a:r>
          </a:p>
        </p:txBody>
      </p:sp>
    </p:spTree>
  </p:cSld>
  <p:clrMapOvr>
    <a:masterClrMapping/>
  </p:clrMapOvr>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16–</a:t>
            </a:r>
            <a:fld id="{C51545A5-CE99-4738-8ACA-6326AA8CF859}" type="slidenum">
              <a:rPr lang="en-US"/>
              <a:pPr/>
              <a:t>450</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z="2400" smtClean="0"/>
              <a:t>Creating a Customer-Responsive Culture (cont’d)</a:t>
            </a:r>
          </a:p>
        </p:txBody>
      </p:sp>
      <p:sp>
        <p:nvSpPr>
          <p:cNvPr id="277507" name="Text Box 3" descr="Chap01Bkgd03"/>
          <p:cNvSpPr txBox="1">
            <a:spLocks noChangeArrowheads="1"/>
          </p:cNvSpPr>
          <p:nvPr/>
        </p:nvSpPr>
        <p:spPr bwMode="blackWhite">
          <a:xfrm>
            <a:off x="698500" y="1295400"/>
            <a:ext cx="7772400" cy="4800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84163" indent="-284163">
              <a:spcBef>
                <a:spcPct val="50000"/>
              </a:spcBef>
              <a:defRPr/>
            </a:pPr>
            <a:r>
              <a:rPr lang="en-US" sz="2400">
                <a:solidFill>
                  <a:srgbClr val="FFFFCC"/>
                </a:solidFill>
              </a:rPr>
              <a:t>Managerial Actions :</a:t>
            </a:r>
          </a:p>
          <a:p>
            <a:pPr marL="284163" indent="-284163">
              <a:spcBef>
                <a:spcPct val="50000"/>
              </a:spcBef>
              <a:buFontTx/>
              <a:buChar char="•"/>
              <a:defRPr/>
            </a:pPr>
            <a:r>
              <a:rPr lang="en-US" sz="2400">
                <a:solidFill>
                  <a:schemeClr val="bg1"/>
                </a:solidFill>
              </a:rPr>
              <a:t>Select new employees with personality and attitudes consistent with high service orientation.</a:t>
            </a:r>
          </a:p>
          <a:p>
            <a:pPr marL="284163" indent="-284163">
              <a:spcBef>
                <a:spcPct val="50000"/>
              </a:spcBef>
              <a:buFontTx/>
              <a:buChar char="•"/>
              <a:defRPr/>
            </a:pPr>
            <a:r>
              <a:rPr lang="en-US" sz="2400">
                <a:solidFill>
                  <a:schemeClr val="bg1"/>
                </a:solidFill>
              </a:rPr>
              <a:t>Train and socialize current employees to be more customer focused.</a:t>
            </a:r>
          </a:p>
          <a:p>
            <a:pPr marL="284163" indent="-284163">
              <a:spcBef>
                <a:spcPct val="50000"/>
              </a:spcBef>
              <a:buFontTx/>
              <a:buChar char="•"/>
              <a:defRPr/>
            </a:pPr>
            <a:r>
              <a:rPr lang="en-US" sz="2400">
                <a:solidFill>
                  <a:schemeClr val="bg1"/>
                </a:solidFill>
              </a:rPr>
              <a:t>Change organizational structure to give employees more control.</a:t>
            </a:r>
          </a:p>
          <a:p>
            <a:pPr marL="284163" indent="-284163">
              <a:spcBef>
                <a:spcPct val="50000"/>
              </a:spcBef>
              <a:buFontTx/>
              <a:buChar char="•"/>
              <a:defRPr/>
            </a:pPr>
            <a:r>
              <a:rPr lang="en-US" sz="2400">
                <a:solidFill>
                  <a:schemeClr val="bg1"/>
                </a:solidFill>
              </a:rPr>
              <a:t>Empower employees to make decision about their jobs.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box(in)">
                                      <p:cBhvr>
                                        <p:cTn id="7" dur="500"/>
                                        <p:tgtEl>
                                          <p:spTgt spid="27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autoUpdateAnimBg="0"/>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16–</a:t>
            </a:r>
            <a:fld id="{E4E31E87-52F8-45B5-A6D0-7B670C2D7365}" type="slidenum">
              <a:rPr lang="en-US"/>
              <a:pPr/>
              <a:t>451</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z="2400" smtClean="0"/>
              <a:t>Creating a Customer-Responsive Culture (cont’d)</a:t>
            </a:r>
          </a:p>
        </p:txBody>
      </p:sp>
      <p:sp>
        <p:nvSpPr>
          <p:cNvPr id="278531" name="Text Box 3" descr="Chap01Bkgd03"/>
          <p:cNvSpPr txBox="1">
            <a:spLocks noChangeArrowheads="1"/>
          </p:cNvSpPr>
          <p:nvPr/>
        </p:nvSpPr>
        <p:spPr bwMode="blackWhite">
          <a:xfrm>
            <a:off x="698500" y="1295400"/>
            <a:ext cx="7772400" cy="3962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84163" indent="-284163">
              <a:lnSpc>
                <a:spcPct val="110000"/>
              </a:lnSpc>
              <a:spcBef>
                <a:spcPct val="50000"/>
              </a:spcBef>
              <a:defRPr/>
            </a:pPr>
            <a:r>
              <a:rPr lang="en-US" sz="2400">
                <a:solidFill>
                  <a:srgbClr val="FFFFCC"/>
                </a:solidFill>
              </a:rPr>
              <a:t>Managerial Actions (cont’d) :</a:t>
            </a:r>
          </a:p>
          <a:p>
            <a:pPr marL="284163" indent="-284163">
              <a:lnSpc>
                <a:spcPct val="110000"/>
              </a:lnSpc>
              <a:spcBef>
                <a:spcPct val="50000"/>
              </a:spcBef>
              <a:buFontTx/>
              <a:buChar char="•"/>
              <a:defRPr/>
            </a:pPr>
            <a:r>
              <a:rPr lang="en-US" sz="2400">
                <a:solidFill>
                  <a:schemeClr val="bg1"/>
                </a:solidFill>
              </a:rPr>
              <a:t>Lead by conveying a customer-focused vision and demonstrating commitment to customers.</a:t>
            </a:r>
          </a:p>
          <a:p>
            <a:pPr marL="284163" indent="-284163">
              <a:lnSpc>
                <a:spcPct val="110000"/>
              </a:lnSpc>
              <a:spcBef>
                <a:spcPct val="50000"/>
              </a:spcBef>
              <a:buFontTx/>
              <a:buChar char="•"/>
              <a:defRPr/>
            </a:pPr>
            <a:r>
              <a:rPr lang="en-US" sz="2400">
                <a:solidFill>
                  <a:schemeClr val="bg1"/>
                </a:solidFill>
              </a:rPr>
              <a:t>Conduct performance appraisals based on customer-focused employee behaviors.</a:t>
            </a:r>
          </a:p>
          <a:p>
            <a:pPr marL="284163" indent="-284163">
              <a:lnSpc>
                <a:spcPct val="110000"/>
              </a:lnSpc>
              <a:spcBef>
                <a:spcPct val="50000"/>
              </a:spcBef>
              <a:buFontTx/>
              <a:buChar char="•"/>
              <a:defRPr/>
            </a:pPr>
            <a:r>
              <a:rPr lang="en-US" sz="2400">
                <a:solidFill>
                  <a:schemeClr val="bg1"/>
                </a:solidFill>
              </a:rPr>
              <a:t>Provide ongoing recognition for employees who make special efforts to please customers.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box(in)">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autoUpdateAnimBg="0"/>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16–</a:t>
            </a:r>
            <a:fld id="{489FEEC8-9880-4E0B-8BE6-B374C24B408F}" type="slidenum">
              <a:rPr lang="en-US"/>
              <a:pPr/>
              <a:t>452</a:t>
            </a:fld>
            <a:endParaRPr lang="en-US"/>
          </a:p>
        </p:txBody>
      </p:sp>
      <p:sp>
        <p:nvSpPr>
          <p:cNvPr id="279554" name="Rectangle 2"/>
          <p:cNvSpPr>
            <a:spLocks noGrp="1" noChangeArrowheads="1"/>
          </p:cNvSpPr>
          <p:nvPr>
            <p:ph type="title"/>
          </p:nvPr>
        </p:nvSpPr>
        <p:spPr/>
        <p:txBody>
          <a:bodyPr>
            <a:normAutofit fontScale="90000"/>
          </a:bodyPr>
          <a:lstStyle/>
          <a:p>
            <a:pPr algn="just" rtl="0" eaLnBrk="1" hangingPunct="1">
              <a:defRPr/>
            </a:pPr>
            <a:r>
              <a:rPr lang="en-US" smtClean="0"/>
              <a:t>Spirituality and Organizational Culture</a:t>
            </a:r>
          </a:p>
        </p:txBody>
      </p:sp>
      <p:sp>
        <p:nvSpPr>
          <p:cNvPr id="28677" name="Text Box 3"/>
          <p:cNvSpPr txBox="1">
            <a:spLocks noChangeArrowheads="1"/>
          </p:cNvSpPr>
          <p:nvPr/>
        </p:nvSpPr>
        <p:spPr bwMode="auto">
          <a:xfrm>
            <a:off x="914400" y="1312863"/>
            <a:ext cx="7848600" cy="1735137"/>
          </a:xfrm>
          <a:prstGeom prst="rect">
            <a:avLst/>
          </a:prstGeom>
          <a:noFill/>
          <a:ln w="9525">
            <a:noFill/>
            <a:miter lim="800000"/>
            <a:headEnd/>
            <a:tailEnd/>
          </a:ln>
        </p:spPr>
        <p:txBody>
          <a:bodyPr>
            <a:spAutoFit/>
          </a:bodyPr>
          <a:lstStyle/>
          <a:p>
            <a:pPr>
              <a:spcBef>
                <a:spcPct val="50000"/>
              </a:spcBef>
            </a:pPr>
            <a:r>
              <a:rPr lang="en-US" sz="2400"/>
              <a:t>Workplace Spirituality</a:t>
            </a:r>
          </a:p>
          <a:p>
            <a:pPr>
              <a:spcBef>
                <a:spcPct val="50000"/>
              </a:spcBef>
            </a:pPr>
            <a:r>
              <a:rPr lang="en-US" sz="2400" b="0">
                <a:latin typeface="Tahoma" pitchFamily="34" charset="0"/>
              </a:rPr>
              <a:t>The recognition that people have an inner life that nourishes and is nourished by meaningful work that takes place in the context of the community.</a:t>
            </a:r>
          </a:p>
        </p:txBody>
      </p:sp>
      <p:sp>
        <p:nvSpPr>
          <p:cNvPr id="279556" name="Text Box 4" descr="Chap01Bkgd03"/>
          <p:cNvSpPr txBox="1">
            <a:spLocks noChangeArrowheads="1"/>
          </p:cNvSpPr>
          <p:nvPr/>
        </p:nvSpPr>
        <p:spPr bwMode="blackWhite">
          <a:xfrm>
            <a:off x="1828800" y="3429000"/>
            <a:ext cx="5486400" cy="2819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84163" indent="-284163">
              <a:lnSpc>
                <a:spcPct val="80000"/>
              </a:lnSpc>
              <a:spcBef>
                <a:spcPct val="50000"/>
              </a:spcBef>
              <a:defRPr/>
            </a:pPr>
            <a:r>
              <a:rPr lang="en-US" sz="2400">
                <a:solidFill>
                  <a:srgbClr val="FFFFCC"/>
                </a:solidFill>
              </a:rPr>
              <a:t>Characteristics:</a:t>
            </a:r>
          </a:p>
          <a:p>
            <a:pPr marL="284163" indent="-284163">
              <a:lnSpc>
                <a:spcPct val="80000"/>
              </a:lnSpc>
              <a:spcBef>
                <a:spcPct val="50000"/>
              </a:spcBef>
              <a:buFontTx/>
              <a:buChar char="•"/>
              <a:defRPr/>
            </a:pPr>
            <a:r>
              <a:rPr lang="en-US" sz="2000">
                <a:solidFill>
                  <a:schemeClr val="bg1"/>
                </a:solidFill>
              </a:rPr>
              <a:t>Strong sense of purpose</a:t>
            </a:r>
          </a:p>
          <a:p>
            <a:pPr marL="284163" indent="-284163">
              <a:lnSpc>
                <a:spcPct val="80000"/>
              </a:lnSpc>
              <a:spcBef>
                <a:spcPct val="50000"/>
              </a:spcBef>
              <a:buFontTx/>
              <a:buChar char="•"/>
              <a:defRPr/>
            </a:pPr>
            <a:r>
              <a:rPr lang="en-US" sz="2000">
                <a:solidFill>
                  <a:schemeClr val="bg1"/>
                </a:solidFill>
              </a:rPr>
              <a:t>Focus on individual development</a:t>
            </a:r>
          </a:p>
          <a:p>
            <a:pPr marL="284163" indent="-284163">
              <a:lnSpc>
                <a:spcPct val="80000"/>
              </a:lnSpc>
              <a:spcBef>
                <a:spcPct val="50000"/>
              </a:spcBef>
              <a:buFontTx/>
              <a:buChar char="•"/>
              <a:defRPr/>
            </a:pPr>
            <a:r>
              <a:rPr lang="en-US" sz="2000">
                <a:solidFill>
                  <a:schemeClr val="bg1"/>
                </a:solidFill>
              </a:rPr>
              <a:t>Trust and openness</a:t>
            </a:r>
          </a:p>
          <a:p>
            <a:pPr marL="284163" indent="-284163">
              <a:lnSpc>
                <a:spcPct val="80000"/>
              </a:lnSpc>
              <a:spcBef>
                <a:spcPct val="50000"/>
              </a:spcBef>
              <a:buFontTx/>
              <a:buChar char="•"/>
              <a:defRPr/>
            </a:pPr>
            <a:r>
              <a:rPr lang="en-US" sz="2000">
                <a:solidFill>
                  <a:schemeClr val="bg1"/>
                </a:solidFill>
              </a:rPr>
              <a:t>Employee empowerment</a:t>
            </a:r>
          </a:p>
          <a:p>
            <a:pPr marL="284163" indent="-284163">
              <a:lnSpc>
                <a:spcPct val="80000"/>
              </a:lnSpc>
              <a:spcBef>
                <a:spcPct val="50000"/>
              </a:spcBef>
              <a:buFontTx/>
              <a:buChar char="•"/>
              <a:defRPr/>
            </a:pPr>
            <a:r>
              <a:rPr lang="en-US" sz="2000">
                <a:solidFill>
                  <a:schemeClr val="bg1"/>
                </a:solidFill>
              </a:rPr>
              <a:t>Toleration of employee expression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9556"/>
                                        </p:tgtEl>
                                        <p:attrNameLst>
                                          <p:attrName>style.visibility</p:attrName>
                                        </p:attrNameLst>
                                      </p:cBhvr>
                                      <p:to>
                                        <p:strVal val="visible"/>
                                      </p:to>
                                    </p:set>
                                    <p:animEffect transition="in" filter="box(in)">
                                      <p:cBhvr>
                                        <p:cTn id="7" dur="500"/>
                                        <p:tgtEl>
                                          <p:spTgt spid="27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nimBg="1" autoUpdateAnimBg="0"/>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16–</a:t>
            </a:r>
            <a:fld id="{73F92D5C-AB48-45F5-B685-4FF9FC8E2280}" type="slidenum">
              <a:rPr lang="en-US"/>
              <a:pPr/>
              <a:t>453</a:t>
            </a:fld>
            <a:endParaRPr lang="en-US"/>
          </a:p>
        </p:txBody>
      </p:sp>
      <p:sp>
        <p:nvSpPr>
          <p:cNvPr id="282626" name="Rectangle 2"/>
          <p:cNvSpPr>
            <a:spLocks noGrp="1" noChangeArrowheads="1"/>
          </p:cNvSpPr>
          <p:nvPr>
            <p:ph type="title"/>
          </p:nvPr>
        </p:nvSpPr>
        <p:spPr/>
        <p:txBody>
          <a:bodyPr>
            <a:normAutofit fontScale="90000"/>
          </a:bodyPr>
          <a:lstStyle/>
          <a:p>
            <a:pPr algn="just" rtl="0" eaLnBrk="1" hangingPunct="1">
              <a:defRPr/>
            </a:pPr>
            <a:r>
              <a:rPr lang="en-US" smtClean="0"/>
              <a:t>Reasons for the Growing Interest in Spirituality</a:t>
            </a:r>
          </a:p>
        </p:txBody>
      </p:sp>
      <p:sp>
        <p:nvSpPr>
          <p:cNvPr id="29701" name="Rectangle 3"/>
          <p:cNvSpPr>
            <a:spLocks noGrp="1" noChangeArrowheads="1"/>
          </p:cNvSpPr>
          <p:nvPr>
            <p:ph type="body" idx="1"/>
          </p:nvPr>
        </p:nvSpPr>
        <p:spPr>
          <a:xfrm>
            <a:off x="685800" y="1371600"/>
            <a:ext cx="7772400" cy="4953000"/>
          </a:xfrm>
        </p:spPr>
        <p:txBody>
          <a:bodyPr/>
          <a:lstStyle/>
          <a:p>
            <a:pPr algn="just" rtl="0" eaLnBrk="1" hangingPunct="1">
              <a:spcBef>
                <a:spcPct val="50000"/>
              </a:spcBef>
              <a:buClr>
                <a:srgbClr val="006699"/>
              </a:buClr>
              <a:buSzPct val="150000"/>
              <a:buFont typeface="Wingdings" pitchFamily="2" charset="2"/>
              <a:buChar char="§"/>
            </a:pPr>
            <a:r>
              <a:rPr lang="en-US" sz="2000" b="0" smtClean="0"/>
              <a:t>As a counterbalance to the pressures and stress of a turbulent pace of life and the lack of community many people feel and their increased need for involvement and connection.</a:t>
            </a:r>
          </a:p>
          <a:p>
            <a:pPr algn="just" rtl="0" eaLnBrk="1" hangingPunct="1">
              <a:spcBef>
                <a:spcPct val="50000"/>
              </a:spcBef>
              <a:buClr>
                <a:srgbClr val="006699"/>
              </a:buClr>
              <a:buSzPct val="150000"/>
              <a:buFont typeface="Wingdings" pitchFamily="2" charset="2"/>
              <a:buChar char="§"/>
            </a:pPr>
            <a:r>
              <a:rPr lang="en-US" sz="2000" b="0" smtClean="0"/>
              <a:t>Formalized religion hasn’t worked for many people.</a:t>
            </a:r>
          </a:p>
          <a:p>
            <a:pPr algn="just" rtl="0" eaLnBrk="1" hangingPunct="1">
              <a:spcBef>
                <a:spcPct val="50000"/>
              </a:spcBef>
              <a:buClr>
                <a:srgbClr val="006699"/>
              </a:buClr>
              <a:buSzPct val="150000"/>
              <a:buFont typeface="Wingdings" pitchFamily="2" charset="2"/>
              <a:buChar char="§"/>
            </a:pPr>
            <a:r>
              <a:rPr lang="en-US" sz="2000" b="0" smtClean="0"/>
              <a:t>Job demands have made the workplace dominant in many people’s lives, yet they continue to question the meaning of work.</a:t>
            </a:r>
          </a:p>
          <a:p>
            <a:pPr algn="just" rtl="0" eaLnBrk="1" hangingPunct="1">
              <a:spcBef>
                <a:spcPct val="50000"/>
              </a:spcBef>
              <a:buClr>
                <a:srgbClr val="006699"/>
              </a:buClr>
              <a:buSzPct val="150000"/>
              <a:buFont typeface="Wingdings" pitchFamily="2" charset="2"/>
              <a:buChar char="§"/>
            </a:pPr>
            <a:r>
              <a:rPr lang="en-US" sz="2000" b="0" smtClean="0"/>
              <a:t>The desire to integrate personal life values with one’s professional life.</a:t>
            </a:r>
          </a:p>
          <a:p>
            <a:pPr algn="just" rtl="0" eaLnBrk="1" hangingPunct="1">
              <a:spcBef>
                <a:spcPct val="50000"/>
              </a:spcBef>
              <a:buClr>
                <a:srgbClr val="006699"/>
              </a:buClr>
              <a:buSzPct val="150000"/>
              <a:buFont typeface="Wingdings" pitchFamily="2" charset="2"/>
              <a:buChar char="§"/>
            </a:pPr>
            <a:r>
              <a:rPr lang="en-US" sz="2000" b="0" smtClean="0"/>
              <a:t>An increasing number of people are finding that the pursuit of more material acquisitions leaves them unfulfilled.</a:t>
            </a:r>
          </a:p>
        </p:txBody>
      </p:sp>
      <p:sp>
        <p:nvSpPr>
          <p:cNvPr id="282628"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–5</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16–</a:t>
            </a:r>
            <a:fld id="{39DF4046-039A-47F8-9882-0047361E0F60}" type="slidenum">
              <a:rPr lang="en-US"/>
              <a:pPr/>
              <a:t>454</a:t>
            </a:fld>
            <a:endParaRPr lang="en-US"/>
          </a:p>
        </p:txBody>
      </p:sp>
      <p:sp>
        <p:nvSpPr>
          <p:cNvPr id="280578"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How Organizational Cultures Have an Impact on Performance and Satisfaction</a:t>
            </a:r>
          </a:p>
        </p:txBody>
      </p:sp>
      <p:sp>
        <p:nvSpPr>
          <p:cNvPr id="280580"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16</a:t>
            </a:r>
            <a:r>
              <a:rPr lang="en-US">
                <a:solidFill>
                  <a:schemeClr val="bg1"/>
                </a:solidFill>
                <a:cs typeface="Arial" pitchFamily="34" charset="0"/>
              </a:rPr>
              <a:t>–6</a:t>
            </a:r>
            <a:endParaRPr lang="en-US">
              <a:solidFill>
                <a:schemeClr val="bg1"/>
              </a:solidFill>
            </a:endParaRPr>
          </a:p>
        </p:txBody>
      </p:sp>
      <p:graphicFrame>
        <p:nvGraphicFramePr>
          <p:cNvPr id="3074" name="Object 5"/>
          <p:cNvGraphicFramePr>
            <a:graphicFrameLocks noChangeAspect="1"/>
          </p:cNvGraphicFramePr>
          <p:nvPr/>
        </p:nvGraphicFramePr>
        <p:xfrm>
          <a:off x="609600" y="2128838"/>
          <a:ext cx="7924800" cy="2747962"/>
        </p:xfrm>
        <a:graphic>
          <a:graphicData uri="http://schemas.openxmlformats.org/presentationml/2006/ole">
            <mc:AlternateContent xmlns:mc="http://schemas.openxmlformats.org/markup-compatibility/2006">
              <mc:Choice xmlns:v="urn:schemas-microsoft-com:vml" Requires="v">
                <p:oleObj spid="_x0000_s310279" name="Photo Editor Photo" r:id="rId4" imgW="8209524" imgH="2600000" progId="">
                  <p:embed/>
                </p:oleObj>
              </mc:Choice>
              <mc:Fallback>
                <p:oleObj name="Photo Editor Photo" r:id="rId4" imgW="8209524" imgH="260000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28838"/>
                        <a:ext cx="79248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4917"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4100"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4919"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4102"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ctrTitle"/>
          </p:nvPr>
        </p:nvSpPr>
        <p:spPr>
          <a:xfrm>
            <a:off x="990600" y="1673225"/>
            <a:ext cx="4495800" cy="612775"/>
          </a:xfrm>
          <a:noFill/>
          <a:ln w="3175"/>
          <a:effectLst>
            <a:outerShdw dist="107763" dir="2700000" algn="ctr" rotWithShape="0">
              <a:srgbClr val="B2B2B2">
                <a:alpha val="50000"/>
              </a:srgbClr>
            </a:outerShdw>
          </a:effectLst>
        </p:spPr>
        <p:txBody>
          <a:bodyPr>
            <a:normAutofit fontScale="90000"/>
          </a:bodyPr>
          <a:lstStyle/>
          <a:p>
            <a:pPr algn="just" rtl="0" eaLnBrk="1" hangingPunct="1"/>
            <a:r>
              <a:rPr lang="en-US" smtClean="0"/>
              <a:t>Chapter 17</a:t>
            </a:r>
          </a:p>
        </p:txBody>
      </p:sp>
      <p:sp>
        <p:nvSpPr>
          <p:cNvPr id="5123" name="Rectangle 8"/>
          <p:cNvSpPr>
            <a:spLocks noGrp="1" noChangeArrowheads="1"/>
          </p:cNvSpPr>
          <p:nvPr>
            <p:ph type="subTitle" idx="1"/>
          </p:nvPr>
        </p:nvSpPr>
        <p:spPr>
          <a:xfrm>
            <a:off x="1143000" y="2776538"/>
            <a:ext cx="6934200" cy="1752600"/>
          </a:xfrm>
        </p:spPr>
        <p:txBody>
          <a:bodyPr/>
          <a:lstStyle/>
          <a:p>
            <a:pPr algn="just" rtl="0" eaLnBrk="1" hangingPunct="1"/>
            <a:r>
              <a:rPr lang="en-US" sz="4800" smtClean="0">
                <a:solidFill>
                  <a:srgbClr val="006699"/>
                </a:solidFill>
              </a:rPr>
              <a:t>Human Resource Policies and Practices</a:t>
            </a:r>
          </a:p>
        </p:txBody>
      </p:sp>
      <p:pic>
        <p:nvPicPr>
          <p:cNvPr id="5124" name="Picture 9"/>
          <p:cNvPicPr>
            <a:picLocks noChangeAspect="1" noChangeArrowheads="1"/>
          </p:cNvPicPr>
          <p:nvPr/>
        </p:nvPicPr>
        <p:blipFill>
          <a:blip r:embed="rId2"/>
          <a:srcRect/>
          <a:stretch>
            <a:fillRect/>
          </a:stretch>
        </p:blipFill>
        <p:spPr bwMode="blackWhite">
          <a:xfrm>
            <a:off x="0" y="434975"/>
            <a:ext cx="9144000" cy="476250"/>
          </a:xfrm>
          <a:prstGeom prst="rect">
            <a:avLst/>
          </a:prstGeom>
          <a:noFill/>
          <a:ln w="9525">
            <a:noFill/>
            <a:miter lim="800000"/>
            <a:headEnd/>
            <a:tailEnd/>
          </a:ln>
        </p:spPr>
      </p:pic>
      <p:pic>
        <p:nvPicPr>
          <p:cNvPr id="5125" name="Picture 10"/>
          <p:cNvPicPr>
            <a:picLocks noChangeAspect="1" noChangeArrowheads="1"/>
          </p:cNvPicPr>
          <p:nvPr/>
        </p:nvPicPr>
        <p:blipFill>
          <a:blip r:embed="rId3"/>
          <a:srcRect/>
          <a:stretch>
            <a:fillRect/>
          </a:stretch>
        </p:blipFill>
        <p:spPr bwMode="auto">
          <a:xfrm>
            <a:off x="914400" y="1600200"/>
            <a:ext cx="62484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 2005 Prentice Hall Inc. All rights reserved.</a:t>
            </a:r>
          </a:p>
        </p:txBody>
      </p:sp>
      <p:sp>
        <p:nvSpPr>
          <p:cNvPr id="6147" name="Slide Number Placeholder 4"/>
          <p:cNvSpPr>
            <a:spLocks noGrp="1"/>
          </p:cNvSpPr>
          <p:nvPr>
            <p:ph type="sldNum" sz="quarter" idx="11"/>
          </p:nvPr>
        </p:nvSpPr>
        <p:spPr>
          <a:noFill/>
        </p:spPr>
        <p:txBody>
          <a:bodyPr/>
          <a:lstStyle/>
          <a:p>
            <a:r>
              <a:rPr lang="en-US"/>
              <a:t>17–</a:t>
            </a:r>
            <a:fld id="{805193AD-CE42-425E-AFE7-D777DAC59224}" type="slidenum">
              <a:rPr lang="en-US"/>
              <a:pPr/>
              <a:t>457</a:t>
            </a:fld>
            <a:endParaRPr lang="en-US"/>
          </a:p>
        </p:txBody>
      </p:sp>
      <p:sp>
        <p:nvSpPr>
          <p:cNvPr id="614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lnSpcReduction="10000"/>
          </a:bodyPr>
          <a:lstStyle/>
          <a:p>
            <a:pPr marL="457200" indent="-457200" algn="just" rtl="0" eaLnBrk="1" hangingPunct="1">
              <a:lnSpc>
                <a:spcPct val="110000"/>
              </a:lnSpc>
              <a:buClr>
                <a:srgbClr val="CC6600"/>
              </a:buClr>
              <a:buFont typeface="Wingdings" pitchFamily="2" charset="2"/>
              <a:buAutoNum type="arabicPeriod"/>
            </a:pPr>
            <a:r>
              <a:rPr lang="en-US" smtClean="0"/>
              <a:t>Describe jobs where interviews are effective selection devices.</a:t>
            </a:r>
          </a:p>
          <a:p>
            <a:pPr marL="457200" indent="-457200" algn="just" rtl="0" eaLnBrk="1" hangingPunct="1">
              <a:lnSpc>
                <a:spcPct val="110000"/>
              </a:lnSpc>
              <a:buClr>
                <a:srgbClr val="CC6600"/>
              </a:buClr>
              <a:buFont typeface="Wingdings" pitchFamily="2" charset="2"/>
              <a:buAutoNum type="arabicPeriod"/>
            </a:pPr>
            <a:r>
              <a:rPr lang="en-US" smtClean="0"/>
              <a:t>List the advantages of performance simulation tests over written tests.</a:t>
            </a:r>
          </a:p>
          <a:p>
            <a:pPr marL="457200" indent="-457200" algn="just" rtl="0" eaLnBrk="1" hangingPunct="1">
              <a:lnSpc>
                <a:spcPct val="110000"/>
              </a:lnSpc>
              <a:buClr>
                <a:srgbClr val="CC6600"/>
              </a:buClr>
              <a:buFont typeface="Wingdings" pitchFamily="2" charset="2"/>
              <a:buAutoNum type="arabicPeriod"/>
            </a:pPr>
            <a:r>
              <a:rPr lang="en-US" smtClean="0"/>
              <a:t>Define four general skill categories.</a:t>
            </a:r>
          </a:p>
          <a:p>
            <a:pPr marL="457200" indent="-457200" algn="just" rtl="0" eaLnBrk="1" hangingPunct="1">
              <a:lnSpc>
                <a:spcPct val="110000"/>
              </a:lnSpc>
              <a:buClr>
                <a:srgbClr val="CC6600"/>
              </a:buClr>
              <a:buFont typeface="Wingdings" pitchFamily="2" charset="2"/>
              <a:buAutoNum type="arabicPeriod"/>
            </a:pPr>
            <a:r>
              <a:rPr lang="en-US" smtClean="0"/>
              <a:t>Identify four types of employee training.</a:t>
            </a:r>
          </a:p>
          <a:p>
            <a:pPr marL="457200" indent="-457200" algn="just" rtl="0" eaLnBrk="1" hangingPunct="1">
              <a:lnSpc>
                <a:spcPct val="110000"/>
              </a:lnSpc>
              <a:buClr>
                <a:srgbClr val="CC6600"/>
              </a:buClr>
              <a:buFont typeface="Wingdings" pitchFamily="2" charset="2"/>
              <a:buAutoNum type="arabicPeriod"/>
            </a:pPr>
            <a:r>
              <a:rPr lang="en-US" smtClean="0"/>
              <a:t>Explain the purposes of performance evaluation.</a:t>
            </a:r>
          </a:p>
        </p:txBody>
      </p:sp>
      <p:sp>
        <p:nvSpPr>
          <p:cNvPr id="6150"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4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 2005 Prentice Hall Inc. All rights reserved.</a:t>
            </a:r>
          </a:p>
        </p:txBody>
      </p:sp>
      <p:sp>
        <p:nvSpPr>
          <p:cNvPr id="7171" name="Slide Number Placeholder 4"/>
          <p:cNvSpPr>
            <a:spLocks noGrp="1"/>
          </p:cNvSpPr>
          <p:nvPr>
            <p:ph type="sldNum" sz="quarter" idx="11"/>
          </p:nvPr>
        </p:nvSpPr>
        <p:spPr>
          <a:noFill/>
        </p:spPr>
        <p:txBody>
          <a:bodyPr/>
          <a:lstStyle/>
          <a:p>
            <a:r>
              <a:rPr lang="en-US"/>
              <a:t>17–</a:t>
            </a:r>
            <a:fld id="{284DADF4-DF8D-4DF1-B353-DF20342BEF05}" type="slidenum">
              <a:rPr lang="en-US"/>
              <a:pPr/>
              <a:t>458</a:t>
            </a:fld>
            <a:endParaRPr lang="en-US"/>
          </a:p>
        </p:txBody>
      </p:sp>
      <p:sp>
        <p:nvSpPr>
          <p:cNvPr id="717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6"/>
            </a:pPr>
            <a:r>
              <a:rPr lang="en-US" smtClean="0"/>
              <a:t>Explain who, in addition to the boss, can do performance evaluations.</a:t>
            </a:r>
          </a:p>
          <a:p>
            <a:pPr marL="457200" indent="-457200" algn="just" rtl="0" eaLnBrk="1" hangingPunct="1">
              <a:lnSpc>
                <a:spcPct val="110000"/>
              </a:lnSpc>
              <a:buClr>
                <a:srgbClr val="CC6600"/>
              </a:buClr>
              <a:buFont typeface="Wingdings" pitchFamily="2" charset="2"/>
              <a:buAutoNum type="arabicPeriod" startAt="6"/>
            </a:pPr>
            <a:r>
              <a:rPr lang="en-US" smtClean="0"/>
              <a:t>Describe actions that can improve the performance-evaluation process.</a:t>
            </a:r>
          </a:p>
          <a:p>
            <a:pPr marL="457200" indent="-457200" algn="just" rtl="0" eaLnBrk="1" hangingPunct="1">
              <a:lnSpc>
                <a:spcPct val="110000"/>
              </a:lnSpc>
              <a:buClr>
                <a:srgbClr val="CC6600"/>
              </a:buClr>
              <a:buFont typeface="Wingdings" pitchFamily="2" charset="2"/>
              <a:buAutoNum type="arabicPeriod" startAt="6"/>
            </a:pPr>
            <a:r>
              <a:rPr lang="en-US" smtClean="0"/>
              <a:t>Identify the content in a typical diversity-training program.</a:t>
            </a:r>
          </a:p>
        </p:txBody>
      </p:sp>
      <p:sp>
        <p:nvSpPr>
          <p:cNvPr id="7174"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 2005 Prentice Hall Inc. All rights reserved.</a:t>
            </a:r>
          </a:p>
        </p:txBody>
      </p:sp>
      <p:sp>
        <p:nvSpPr>
          <p:cNvPr id="8195" name="Slide Number Placeholder 4"/>
          <p:cNvSpPr>
            <a:spLocks noGrp="1"/>
          </p:cNvSpPr>
          <p:nvPr>
            <p:ph type="sldNum" sz="quarter" idx="11"/>
          </p:nvPr>
        </p:nvSpPr>
        <p:spPr>
          <a:noFill/>
        </p:spPr>
        <p:txBody>
          <a:bodyPr/>
          <a:lstStyle/>
          <a:p>
            <a:r>
              <a:rPr lang="en-US"/>
              <a:t>17–</a:t>
            </a:r>
            <a:fld id="{4D8B7165-5EA0-4C00-98BB-0497C607A9F7}" type="slidenum">
              <a:rPr lang="en-US"/>
              <a:pPr/>
              <a:t>459</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Selection Devices</a:t>
            </a:r>
          </a:p>
        </p:txBody>
      </p:sp>
      <p:sp>
        <p:nvSpPr>
          <p:cNvPr id="8197" name="Rectangle 3"/>
          <p:cNvSpPr>
            <a:spLocks noGrp="1" noChangeArrowheads="1"/>
          </p:cNvSpPr>
          <p:nvPr>
            <p:ph type="body" idx="1"/>
          </p:nvPr>
        </p:nvSpPr>
        <p:spPr/>
        <p:txBody>
          <a:bodyPr>
            <a:normAutofit fontScale="92500" lnSpcReduction="10000"/>
          </a:bodyPr>
          <a:lstStyle/>
          <a:p>
            <a:pPr algn="just" rtl="0" eaLnBrk="1" hangingPunct="1">
              <a:spcBef>
                <a:spcPct val="50000"/>
              </a:spcBef>
            </a:pPr>
            <a:r>
              <a:rPr lang="en-US" smtClean="0"/>
              <a:t>Interviews</a:t>
            </a:r>
          </a:p>
          <a:p>
            <a:pPr lvl="1" algn="just" rtl="0" eaLnBrk="1" hangingPunct="1">
              <a:spcBef>
                <a:spcPct val="50000"/>
              </a:spcBef>
            </a:pPr>
            <a:r>
              <a:rPr lang="en-US" smtClean="0"/>
              <a:t>Are the most frequently used selection tool.</a:t>
            </a:r>
          </a:p>
          <a:p>
            <a:pPr lvl="1" algn="just" rtl="0" eaLnBrk="1" hangingPunct="1">
              <a:spcBef>
                <a:spcPct val="50000"/>
              </a:spcBef>
            </a:pPr>
            <a:r>
              <a:rPr lang="en-US" smtClean="0"/>
              <a:t>Carry a great deal of weight in the selection process.</a:t>
            </a:r>
          </a:p>
          <a:p>
            <a:pPr lvl="1" algn="just" rtl="0" eaLnBrk="1" hangingPunct="1">
              <a:spcBef>
                <a:spcPct val="50000"/>
              </a:spcBef>
            </a:pPr>
            <a:r>
              <a:rPr lang="en-US" smtClean="0"/>
              <a:t>Can be biased toward those who “interview well.”</a:t>
            </a:r>
          </a:p>
          <a:p>
            <a:pPr lvl="1" algn="just" rtl="0" eaLnBrk="1" hangingPunct="1">
              <a:spcBef>
                <a:spcPct val="50000"/>
              </a:spcBef>
            </a:pPr>
            <a:r>
              <a:rPr lang="en-US" smtClean="0"/>
              <a:t>Should be structured to ensure against distortion due to interviewers’ biases.</a:t>
            </a:r>
          </a:p>
          <a:p>
            <a:pPr lvl="1" algn="just" rtl="0" eaLnBrk="1" hangingPunct="1">
              <a:spcBef>
                <a:spcPct val="50000"/>
              </a:spcBef>
            </a:pPr>
            <a:r>
              <a:rPr lang="en-US" smtClean="0"/>
              <a:t>Are better for assessing applied mental skills, conscientiousness, interpersonal skills, and person-organization fit of the applicant.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3–</a:t>
            </a:r>
            <a:fld id="{A791F113-F27E-4389-AF41-80A11F90F8F7}" type="slidenum">
              <a:rPr lang="en-US"/>
              <a:pPr/>
              <a:t>46</a:t>
            </a:fld>
            <a:endParaRPr lang="en-US"/>
          </a:p>
        </p:txBody>
      </p:sp>
      <p:sp>
        <p:nvSpPr>
          <p:cNvPr id="207874" name="Rectangle 2"/>
          <p:cNvSpPr>
            <a:spLocks noGrp="1" noChangeArrowheads="1"/>
          </p:cNvSpPr>
          <p:nvPr>
            <p:ph type="title"/>
          </p:nvPr>
        </p:nvSpPr>
        <p:spPr/>
        <p:txBody>
          <a:bodyPr>
            <a:normAutofit fontScale="90000"/>
          </a:bodyPr>
          <a:lstStyle/>
          <a:p>
            <a:pPr algn="just" rtl="0" eaLnBrk="1" hangingPunct="1">
              <a:defRPr/>
            </a:pPr>
            <a:r>
              <a:rPr lang="en-US" smtClean="0"/>
              <a:t>Types of Values </a:t>
            </a:r>
            <a:r>
              <a:rPr lang="en-US" smtClean="0">
                <a:cs typeface="Arial" pitchFamily="34" charset="0"/>
              </a:rPr>
              <a:t>–</a:t>
            </a:r>
            <a:r>
              <a:rPr lang="en-US" smtClean="0"/>
              <a:t>- Rokeach Value Survey</a:t>
            </a:r>
          </a:p>
        </p:txBody>
      </p:sp>
      <p:sp>
        <p:nvSpPr>
          <p:cNvPr id="207878" name="Line 6"/>
          <p:cNvSpPr>
            <a:spLocks noChangeShapeType="1"/>
          </p:cNvSpPr>
          <p:nvPr/>
        </p:nvSpPr>
        <p:spPr bwMode="auto">
          <a:xfrm>
            <a:off x="990600" y="3733800"/>
            <a:ext cx="3810000" cy="0"/>
          </a:xfrm>
          <a:prstGeom prst="line">
            <a:avLst/>
          </a:prstGeom>
          <a:noFill/>
          <a:ln w="38100">
            <a:solidFill>
              <a:srgbClr val="CC3300"/>
            </a:solidFill>
            <a:round/>
            <a:headEnd/>
            <a:tailEnd/>
          </a:ln>
        </p:spPr>
        <p:txBody>
          <a:bodyPr/>
          <a:lstStyle/>
          <a:p>
            <a:endParaRPr lang="fa-IR"/>
          </a:p>
        </p:txBody>
      </p:sp>
      <p:sp>
        <p:nvSpPr>
          <p:cNvPr id="207879" name="Text Box 7"/>
          <p:cNvSpPr txBox="1">
            <a:spLocks noChangeArrowheads="1"/>
          </p:cNvSpPr>
          <p:nvPr/>
        </p:nvSpPr>
        <p:spPr bwMode="auto">
          <a:xfrm>
            <a:off x="990600" y="1312863"/>
            <a:ext cx="4648200" cy="2123658"/>
          </a:xfrm>
          <a:prstGeom prst="rect">
            <a:avLst/>
          </a:prstGeom>
          <a:noFill/>
          <a:ln w="9525">
            <a:noFill/>
            <a:miter lim="800000"/>
            <a:headEnd/>
            <a:tailEnd/>
          </a:ln>
        </p:spPr>
        <p:txBody>
          <a:bodyPr>
            <a:spAutoFit/>
          </a:bodyPr>
          <a:lstStyle/>
          <a:p>
            <a:pPr algn="l" rtl="0">
              <a:spcBef>
                <a:spcPct val="50000"/>
              </a:spcBef>
            </a:pPr>
            <a:r>
              <a:rPr lang="en-US" sz="2400" dirty="0"/>
              <a:t>Terminal Values</a:t>
            </a:r>
          </a:p>
          <a:p>
            <a:pPr algn="l" rtl="0">
              <a:spcBef>
                <a:spcPct val="50000"/>
              </a:spcBef>
            </a:pPr>
            <a:r>
              <a:rPr lang="en-US" sz="2400" b="0" dirty="0">
                <a:latin typeface="Tahoma" pitchFamily="34" charset="0"/>
              </a:rPr>
              <a:t>Desirable end-states of existence; the goals that a person would like to achieve during his or her lifetime.</a:t>
            </a:r>
          </a:p>
        </p:txBody>
      </p:sp>
      <p:sp>
        <p:nvSpPr>
          <p:cNvPr id="207880" name="Text Box 8"/>
          <p:cNvSpPr txBox="1">
            <a:spLocks noChangeArrowheads="1"/>
          </p:cNvSpPr>
          <p:nvPr/>
        </p:nvSpPr>
        <p:spPr bwMode="auto">
          <a:xfrm>
            <a:off x="914400" y="4132263"/>
            <a:ext cx="4419600" cy="1754326"/>
          </a:xfrm>
          <a:prstGeom prst="rect">
            <a:avLst/>
          </a:prstGeom>
          <a:noFill/>
          <a:ln w="9525">
            <a:noFill/>
            <a:miter lim="800000"/>
            <a:headEnd/>
            <a:tailEnd/>
          </a:ln>
        </p:spPr>
        <p:txBody>
          <a:bodyPr>
            <a:spAutoFit/>
          </a:bodyPr>
          <a:lstStyle/>
          <a:p>
            <a:pPr algn="l" rtl="0">
              <a:spcBef>
                <a:spcPct val="50000"/>
              </a:spcBef>
            </a:pPr>
            <a:r>
              <a:rPr lang="en-US" sz="2400" dirty="0"/>
              <a:t>Instrumental Values</a:t>
            </a:r>
          </a:p>
          <a:p>
            <a:pPr algn="l" rtl="0">
              <a:spcBef>
                <a:spcPct val="50000"/>
              </a:spcBef>
            </a:pPr>
            <a:r>
              <a:rPr lang="en-US" sz="2400" b="0" dirty="0">
                <a:latin typeface="Tahoma" pitchFamily="34" charset="0"/>
              </a:rPr>
              <a:t>Preferable modes of behavior or means of achieving one’s terminal values.</a:t>
            </a:r>
          </a:p>
        </p:txBody>
      </p:sp>
      <p:pic>
        <p:nvPicPr>
          <p:cNvPr id="9224" name="Picture 9" descr="j0239683"/>
          <p:cNvPicPr>
            <a:picLocks noChangeAspect="1" noChangeArrowheads="1"/>
          </p:cNvPicPr>
          <p:nvPr/>
        </p:nvPicPr>
        <p:blipFill>
          <a:blip r:embed="rId2"/>
          <a:srcRect/>
          <a:stretch>
            <a:fillRect/>
          </a:stretch>
        </p:blipFill>
        <p:spPr bwMode="auto">
          <a:xfrm>
            <a:off x="5257800" y="1627188"/>
            <a:ext cx="3200400" cy="35544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7878"/>
                                        </p:tgtEl>
                                        <p:attrNameLst>
                                          <p:attrName>style.visibility</p:attrName>
                                        </p:attrNameLst>
                                      </p:cBhvr>
                                      <p:to>
                                        <p:strVal val="visible"/>
                                      </p:to>
                                    </p:set>
                                    <p:animEffect transition="in" filter="wipe(left)">
                                      <p:cBhvr>
                                        <p:cTn id="7" dur="500"/>
                                        <p:tgtEl>
                                          <p:spTgt spid="20787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879"/>
                                        </p:tgtEl>
                                        <p:attrNameLst>
                                          <p:attrName>style.visibility</p:attrName>
                                        </p:attrNameLst>
                                      </p:cBhvr>
                                      <p:to>
                                        <p:strVal val="visible"/>
                                      </p:to>
                                    </p:set>
                                    <p:animEffect transition="in" filter="wipe(left)">
                                      <p:cBhvr>
                                        <p:cTn id="10" dur="500"/>
                                        <p:tgtEl>
                                          <p:spTgt spid="2078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7880"/>
                                        </p:tgtEl>
                                        <p:attrNameLst>
                                          <p:attrName>style.visibility</p:attrName>
                                        </p:attrNameLst>
                                      </p:cBhvr>
                                      <p:to>
                                        <p:strVal val="visible"/>
                                      </p:to>
                                    </p:set>
                                    <p:animEffect transition="in" filter="wipe(left)">
                                      <p:cBhvr>
                                        <p:cTn id="15" dur="500"/>
                                        <p:tgtEl>
                                          <p:spTgt spid="207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nimBg="1"/>
      <p:bldP spid="207879" grpId="0"/>
      <p:bldP spid="207880" grpId="0"/>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 2005 Prentice Hall Inc. All rights reserved.</a:t>
            </a:r>
          </a:p>
        </p:txBody>
      </p:sp>
      <p:sp>
        <p:nvSpPr>
          <p:cNvPr id="9219" name="Slide Number Placeholder 4"/>
          <p:cNvSpPr>
            <a:spLocks noGrp="1"/>
          </p:cNvSpPr>
          <p:nvPr>
            <p:ph type="sldNum" sz="quarter" idx="11"/>
          </p:nvPr>
        </p:nvSpPr>
        <p:spPr>
          <a:noFill/>
        </p:spPr>
        <p:txBody>
          <a:bodyPr/>
          <a:lstStyle/>
          <a:p>
            <a:r>
              <a:rPr lang="en-US"/>
              <a:t>17–</a:t>
            </a:r>
            <a:fld id="{FF1E3985-F21C-4107-8DA3-3BDBA5877410}" type="slidenum">
              <a:rPr lang="en-US"/>
              <a:pPr/>
              <a:t>460</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Selection Devices (cont’d)</a:t>
            </a:r>
          </a:p>
        </p:txBody>
      </p:sp>
      <p:sp>
        <p:nvSpPr>
          <p:cNvPr id="9221" name="Rectangle 3"/>
          <p:cNvSpPr>
            <a:spLocks noGrp="1" noChangeArrowheads="1"/>
          </p:cNvSpPr>
          <p:nvPr>
            <p:ph type="body" idx="1"/>
          </p:nvPr>
        </p:nvSpPr>
        <p:spPr/>
        <p:txBody>
          <a:bodyPr>
            <a:normAutofit lnSpcReduction="10000"/>
          </a:bodyPr>
          <a:lstStyle/>
          <a:p>
            <a:pPr algn="just" rtl="0" eaLnBrk="1" hangingPunct="1"/>
            <a:r>
              <a:rPr lang="en-US" smtClean="0"/>
              <a:t>Written Tests</a:t>
            </a:r>
          </a:p>
          <a:p>
            <a:pPr lvl="1" algn="just" rtl="0" eaLnBrk="1" hangingPunct="1"/>
            <a:r>
              <a:rPr lang="en-US" smtClean="0"/>
              <a:t>Renewed employer interest in testing applicants for:</a:t>
            </a:r>
          </a:p>
          <a:p>
            <a:pPr lvl="2" algn="just" rtl="0" eaLnBrk="1" hangingPunct="1"/>
            <a:r>
              <a:rPr lang="en-US" smtClean="0"/>
              <a:t>Intelligence: trainable to do the job?</a:t>
            </a:r>
          </a:p>
          <a:p>
            <a:pPr lvl="2" algn="just" rtl="0" eaLnBrk="1" hangingPunct="1"/>
            <a:r>
              <a:rPr lang="en-US" smtClean="0"/>
              <a:t>Aptitude: could do job?</a:t>
            </a:r>
          </a:p>
          <a:p>
            <a:pPr lvl="2" algn="just" rtl="0" eaLnBrk="1" hangingPunct="1"/>
            <a:r>
              <a:rPr lang="en-US" smtClean="0"/>
              <a:t>Ability: can do the job?</a:t>
            </a:r>
          </a:p>
          <a:p>
            <a:pPr lvl="2" algn="just" rtl="0" eaLnBrk="1" hangingPunct="1"/>
            <a:r>
              <a:rPr lang="en-US" smtClean="0"/>
              <a:t>Interest (attitude): would/will do the job?</a:t>
            </a:r>
          </a:p>
          <a:p>
            <a:pPr lvl="2" algn="just" rtl="0" eaLnBrk="1" hangingPunct="1"/>
            <a:r>
              <a:rPr lang="en-US" smtClean="0"/>
              <a:t>Integrity: trust to do the job?</a:t>
            </a:r>
          </a:p>
          <a:p>
            <a:pPr lvl="1" algn="just" rtl="0" eaLnBrk="1" hangingPunct="1"/>
            <a:r>
              <a:rPr lang="en-US" smtClean="0"/>
              <a:t>Tests must show a valid connection to job-related performance requirements.</a:t>
            </a:r>
          </a:p>
        </p:txBody>
      </p:sp>
    </p:spTree>
  </p:cSld>
  <p:clrMapOvr>
    <a:masterClrMapping/>
  </p:clrMapOvr>
  <p:transition/>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 2005 Prentice Hall Inc. All rights reserved.</a:t>
            </a:r>
          </a:p>
        </p:txBody>
      </p:sp>
      <p:sp>
        <p:nvSpPr>
          <p:cNvPr id="10243" name="Slide Number Placeholder 4"/>
          <p:cNvSpPr>
            <a:spLocks noGrp="1"/>
          </p:cNvSpPr>
          <p:nvPr>
            <p:ph type="sldNum" sz="quarter" idx="11"/>
          </p:nvPr>
        </p:nvSpPr>
        <p:spPr>
          <a:noFill/>
        </p:spPr>
        <p:txBody>
          <a:bodyPr/>
          <a:lstStyle/>
          <a:p>
            <a:r>
              <a:rPr lang="en-US"/>
              <a:t>17–</a:t>
            </a:r>
            <a:fld id="{6633F085-0A7E-43B4-ABB0-0B4EFE7A4C1A}" type="slidenum">
              <a:rPr lang="en-US"/>
              <a:pPr/>
              <a:t>461</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Selection Devices (cont’d)</a:t>
            </a:r>
          </a:p>
        </p:txBody>
      </p:sp>
      <p:sp>
        <p:nvSpPr>
          <p:cNvPr id="262147" name="Rectangle 3"/>
          <p:cNvSpPr>
            <a:spLocks noGrp="1" noChangeArrowheads="1"/>
          </p:cNvSpPr>
          <p:nvPr>
            <p:ph type="body" idx="1"/>
          </p:nvPr>
        </p:nvSpPr>
        <p:spPr>
          <a:xfrm>
            <a:off x="685800" y="1219200"/>
            <a:ext cx="7772400" cy="1676400"/>
          </a:xfrm>
        </p:spPr>
        <p:txBody>
          <a:bodyPr>
            <a:normAutofit lnSpcReduction="10000"/>
          </a:bodyPr>
          <a:lstStyle/>
          <a:p>
            <a:pPr algn="just" rtl="0" eaLnBrk="1" hangingPunct="1"/>
            <a:r>
              <a:rPr lang="en-US" smtClean="0"/>
              <a:t>Performance-Simulation Tests</a:t>
            </a:r>
          </a:p>
          <a:p>
            <a:pPr lvl="1" algn="just" rtl="0" eaLnBrk="1" hangingPunct="1"/>
            <a:r>
              <a:rPr lang="en-US" sz="2400" smtClean="0"/>
              <a:t>Based on job-related performance requirements</a:t>
            </a:r>
          </a:p>
          <a:p>
            <a:pPr lvl="1" algn="just" rtl="0" eaLnBrk="1" hangingPunct="1"/>
            <a:r>
              <a:rPr lang="en-US" sz="2400" smtClean="0"/>
              <a:t>Yield validities (correlation with job performance) superior to written aptitude and personality tests.</a:t>
            </a:r>
          </a:p>
        </p:txBody>
      </p:sp>
      <p:sp>
        <p:nvSpPr>
          <p:cNvPr id="262148" name="Line 4"/>
          <p:cNvSpPr>
            <a:spLocks noChangeShapeType="1"/>
          </p:cNvSpPr>
          <p:nvPr/>
        </p:nvSpPr>
        <p:spPr bwMode="auto">
          <a:xfrm>
            <a:off x="914400" y="3200400"/>
            <a:ext cx="7239000" cy="0"/>
          </a:xfrm>
          <a:prstGeom prst="line">
            <a:avLst/>
          </a:prstGeom>
          <a:noFill/>
          <a:ln w="38100">
            <a:solidFill>
              <a:srgbClr val="CC3300"/>
            </a:solidFill>
            <a:round/>
            <a:headEnd/>
            <a:tailEnd/>
          </a:ln>
        </p:spPr>
        <p:txBody>
          <a:bodyPr/>
          <a:lstStyle/>
          <a:p>
            <a:endParaRPr lang="fa-IR"/>
          </a:p>
        </p:txBody>
      </p:sp>
      <p:sp>
        <p:nvSpPr>
          <p:cNvPr id="262149" name="Text Box 5"/>
          <p:cNvSpPr txBox="1">
            <a:spLocks noChangeArrowheads="1"/>
          </p:cNvSpPr>
          <p:nvPr/>
        </p:nvSpPr>
        <p:spPr bwMode="auto">
          <a:xfrm>
            <a:off x="1447800" y="3429000"/>
            <a:ext cx="6705600" cy="1370013"/>
          </a:xfrm>
          <a:prstGeom prst="rect">
            <a:avLst/>
          </a:prstGeom>
          <a:noFill/>
          <a:ln w="9525">
            <a:noFill/>
            <a:miter lim="800000"/>
            <a:headEnd/>
            <a:tailEnd/>
          </a:ln>
        </p:spPr>
        <p:txBody>
          <a:bodyPr>
            <a:spAutoFit/>
          </a:bodyPr>
          <a:lstStyle/>
          <a:p>
            <a:pPr>
              <a:spcBef>
                <a:spcPct val="50000"/>
              </a:spcBef>
            </a:pPr>
            <a:r>
              <a:rPr lang="en-US" sz="2400"/>
              <a:t>Work Sample Tests</a:t>
            </a:r>
          </a:p>
          <a:p>
            <a:pPr>
              <a:spcBef>
                <a:spcPct val="50000"/>
              </a:spcBef>
            </a:pPr>
            <a:r>
              <a:rPr lang="en-US" sz="2400" b="0">
                <a:latin typeface="Tahoma" pitchFamily="34" charset="0"/>
              </a:rPr>
              <a:t>Creating a miniature replica of a job to evaluate the performance abilities of job candidates.</a:t>
            </a:r>
          </a:p>
        </p:txBody>
      </p:sp>
      <p:sp>
        <p:nvSpPr>
          <p:cNvPr id="262150" name="Text Box 6"/>
          <p:cNvSpPr txBox="1">
            <a:spLocks noChangeArrowheads="1"/>
          </p:cNvSpPr>
          <p:nvPr/>
        </p:nvSpPr>
        <p:spPr bwMode="auto">
          <a:xfrm>
            <a:off x="1447800" y="4954588"/>
            <a:ext cx="6705600" cy="1370012"/>
          </a:xfrm>
          <a:prstGeom prst="rect">
            <a:avLst/>
          </a:prstGeom>
          <a:noFill/>
          <a:ln w="9525">
            <a:noFill/>
            <a:miter lim="800000"/>
            <a:headEnd/>
            <a:tailEnd/>
          </a:ln>
        </p:spPr>
        <p:txBody>
          <a:bodyPr>
            <a:spAutoFit/>
          </a:bodyPr>
          <a:lstStyle/>
          <a:p>
            <a:pPr>
              <a:spcBef>
                <a:spcPct val="50000"/>
              </a:spcBef>
            </a:pPr>
            <a:r>
              <a:rPr lang="en-US" sz="2400"/>
              <a:t>Assessment Centers</a:t>
            </a:r>
          </a:p>
          <a:p>
            <a:pPr>
              <a:spcBef>
                <a:spcPct val="50000"/>
              </a:spcBef>
            </a:pPr>
            <a:r>
              <a:rPr lang="en-US" sz="2400" b="0">
                <a:latin typeface="Tahoma" pitchFamily="34" charset="0"/>
              </a:rPr>
              <a:t>A set of performance-simulation tests designed to evaluate a candidate’s managerial potential.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wipe(left)">
                                      <p:cBhvr>
                                        <p:cTn id="7" dur="500"/>
                                        <p:tgtEl>
                                          <p:spTgt spid="26214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2147">
                                            <p:txEl>
                                              <p:pRg st="1" end="1"/>
                                            </p:txEl>
                                          </p:spTgt>
                                        </p:tgtEl>
                                        <p:attrNameLst>
                                          <p:attrName>style.visibility</p:attrName>
                                        </p:attrNameLst>
                                      </p:cBhvr>
                                      <p:to>
                                        <p:strVal val="visible"/>
                                      </p:to>
                                    </p:set>
                                    <p:animEffect transition="in" filter="wipe(left)">
                                      <p:cBhvr>
                                        <p:cTn id="11" dur="500"/>
                                        <p:tgtEl>
                                          <p:spTgt spid="26214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2147">
                                            <p:txEl>
                                              <p:pRg st="2" end="2"/>
                                            </p:txEl>
                                          </p:spTgt>
                                        </p:tgtEl>
                                        <p:attrNameLst>
                                          <p:attrName>style.visibility</p:attrName>
                                        </p:attrNameLst>
                                      </p:cBhvr>
                                      <p:to>
                                        <p:strVal val="visible"/>
                                      </p:to>
                                    </p:set>
                                    <p:animEffect transition="in" filter="wipe(left)">
                                      <p:cBhvr>
                                        <p:cTn id="15" dur="500"/>
                                        <p:tgtEl>
                                          <p:spTgt spid="262147">
                                            <p:txEl>
                                              <p:pRg st="2" end="2"/>
                                            </p:txEl>
                                          </p:spTgt>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262148"/>
                                        </p:tgtEl>
                                        <p:attrNameLst>
                                          <p:attrName>style.visibility</p:attrName>
                                        </p:attrNameLst>
                                      </p:cBhvr>
                                      <p:to>
                                        <p:strVal val="visible"/>
                                      </p:to>
                                    </p:se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62149"/>
                                        </p:tgtEl>
                                        <p:attrNameLst>
                                          <p:attrName>style.visibility</p:attrName>
                                        </p:attrNameLst>
                                      </p:cBhvr>
                                      <p:to>
                                        <p:strVal val="visible"/>
                                      </p:to>
                                    </p:set>
                                    <p:animEffect transition="in" filter="wipe(up)">
                                      <p:cBhvr>
                                        <p:cTn id="22" dur="500"/>
                                        <p:tgtEl>
                                          <p:spTgt spid="26214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62150"/>
                                        </p:tgtEl>
                                        <p:attrNameLst>
                                          <p:attrName>style.visibility</p:attrName>
                                        </p:attrNameLst>
                                      </p:cBhvr>
                                      <p:to>
                                        <p:strVal val="visible"/>
                                      </p:to>
                                    </p:set>
                                    <p:animEffect transition="in" filter="wipe(up)">
                                      <p:cBhvr>
                                        <p:cTn id="25" dur="500"/>
                                        <p:tgtEl>
                                          <p:spTgt spid="26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build="p" bldLvl="2" autoUpdateAnimBg="0" advAuto="0"/>
      <p:bldP spid="262148" grpId="0" animBg="1"/>
      <p:bldP spid="262149" grpId="0"/>
      <p:bldP spid="262150" grpId="0"/>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17–</a:t>
            </a:r>
            <a:fld id="{E36E45C1-017D-4FD1-924F-6494C2C5360C}" type="slidenum">
              <a:rPr lang="en-US"/>
              <a:pPr/>
              <a:t>462</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Training and Development Programs</a:t>
            </a:r>
          </a:p>
        </p:txBody>
      </p:sp>
      <p:sp>
        <p:nvSpPr>
          <p:cNvPr id="263171" name="Rectangle 3"/>
          <p:cNvSpPr>
            <a:spLocks noChangeArrowheads="1"/>
          </p:cNvSpPr>
          <p:nvPr/>
        </p:nvSpPr>
        <p:spPr bwMode="blackWhite">
          <a:xfrm>
            <a:off x="3276600" y="3098800"/>
            <a:ext cx="2590800" cy="1625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r>
              <a:rPr lang="en-US" sz="2400">
                <a:solidFill>
                  <a:schemeClr val="bg1"/>
                </a:solidFill>
                <a:effectLst>
                  <a:outerShdw blurRad="38100" dist="38100" dir="2700000" algn="tl">
                    <a:srgbClr val="000000"/>
                  </a:outerShdw>
                </a:effectLst>
              </a:rPr>
              <a:t>Types of</a:t>
            </a:r>
            <a:br>
              <a:rPr lang="en-US" sz="2400">
                <a:solidFill>
                  <a:schemeClr val="bg1"/>
                </a:solidFill>
                <a:effectLst>
                  <a:outerShdw blurRad="38100" dist="38100" dir="2700000" algn="tl">
                    <a:srgbClr val="000000"/>
                  </a:outerShdw>
                </a:effectLst>
              </a:rPr>
            </a:br>
            <a:r>
              <a:rPr lang="en-US" sz="2400">
                <a:solidFill>
                  <a:schemeClr val="bg1"/>
                </a:solidFill>
                <a:effectLst>
                  <a:outerShdw blurRad="38100" dist="38100" dir="2700000" algn="tl">
                    <a:srgbClr val="000000"/>
                  </a:outerShdw>
                </a:effectLst>
              </a:rPr>
              <a:t>Training</a:t>
            </a:r>
          </a:p>
        </p:txBody>
      </p:sp>
      <p:grpSp>
        <p:nvGrpSpPr>
          <p:cNvPr id="2" name="Group 4"/>
          <p:cNvGrpSpPr>
            <a:grpSpLocks/>
          </p:cNvGrpSpPr>
          <p:nvPr/>
        </p:nvGrpSpPr>
        <p:grpSpPr bwMode="auto">
          <a:xfrm>
            <a:off x="685800" y="1981200"/>
            <a:ext cx="7772400" cy="3886200"/>
            <a:chOff x="432" y="1248"/>
            <a:chExt cx="4896" cy="2448"/>
          </a:xfrm>
        </p:grpSpPr>
        <p:sp>
          <p:nvSpPr>
            <p:cNvPr id="11271" name="Line 5"/>
            <p:cNvSpPr>
              <a:spLocks noChangeShapeType="1"/>
            </p:cNvSpPr>
            <p:nvPr/>
          </p:nvSpPr>
          <p:spPr bwMode="blackWhite">
            <a:xfrm>
              <a:off x="1632" y="1720"/>
              <a:ext cx="432" cy="240"/>
            </a:xfrm>
            <a:prstGeom prst="line">
              <a:avLst/>
            </a:prstGeom>
            <a:noFill/>
            <a:ln w="38100">
              <a:solidFill>
                <a:schemeClr val="tx1"/>
              </a:solidFill>
              <a:round/>
              <a:headEnd/>
              <a:tailEnd type="stealth" w="med" len="med"/>
            </a:ln>
          </p:spPr>
          <p:txBody>
            <a:bodyPr/>
            <a:lstStyle/>
            <a:p>
              <a:endParaRPr lang="fa-IR"/>
            </a:p>
          </p:txBody>
        </p:sp>
        <p:sp>
          <p:nvSpPr>
            <p:cNvPr id="11272" name="Line 6"/>
            <p:cNvSpPr>
              <a:spLocks noChangeShapeType="1"/>
            </p:cNvSpPr>
            <p:nvPr/>
          </p:nvSpPr>
          <p:spPr bwMode="blackWhite">
            <a:xfrm flipH="1">
              <a:off x="3696" y="1720"/>
              <a:ext cx="432" cy="240"/>
            </a:xfrm>
            <a:prstGeom prst="line">
              <a:avLst/>
            </a:prstGeom>
            <a:noFill/>
            <a:ln w="38100">
              <a:solidFill>
                <a:schemeClr val="tx1"/>
              </a:solidFill>
              <a:round/>
              <a:headEnd/>
              <a:tailEnd type="stealth" w="med" len="med"/>
            </a:ln>
          </p:spPr>
          <p:txBody>
            <a:bodyPr/>
            <a:lstStyle/>
            <a:p>
              <a:endParaRPr lang="fa-IR"/>
            </a:p>
          </p:txBody>
        </p:sp>
        <p:sp>
          <p:nvSpPr>
            <p:cNvPr id="11273" name="Line 7"/>
            <p:cNvSpPr>
              <a:spLocks noChangeShapeType="1"/>
            </p:cNvSpPr>
            <p:nvPr/>
          </p:nvSpPr>
          <p:spPr bwMode="blackWhite">
            <a:xfrm flipV="1">
              <a:off x="1632" y="2976"/>
              <a:ext cx="432" cy="240"/>
            </a:xfrm>
            <a:prstGeom prst="line">
              <a:avLst/>
            </a:prstGeom>
            <a:noFill/>
            <a:ln w="38100">
              <a:solidFill>
                <a:schemeClr val="tx1"/>
              </a:solidFill>
              <a:round/>
              <a:headEnd/>
              <a:tailEnd type="stealth" w="med" len="med"/>
            </a:ln>
          </p:spPr>
          <p:txBody>
            <a:bodyPr/>
            <a:lstStyle/>
            <a:p>
              <a:endParaRPr lang="fa-IR"/>
            </a:p>
          </p:txBody>
        </p:sp>
        <p:sp>
          <p:nvSpPr>
            <p:cNvPr id="11274" name="Line 8"/>
            <p:cNvSpPr>
              <a:spLocks noChangeShapeType="1"/>
            </p:cNvSpPr>
            <p:nvPr/>
          </p:nvSpPr>
          <p:spPr bwMode="blackWhite">
            <a:xfrm flipH="1" flipV="1">
              <a:off x="3696" y="2976"/>
              <a:ext cx="432" cy="240"/>
            </a:xfrm>
            <a:prstGeom prst="line">
              <a:avLst/>
            </a:prstGeom>
            <a:noFill/>
            <a:ln w="38100">
              <a:solidFill>
                <a:schemeClr val="tx1"/>
              </a:solidFill>
              <a:round/>
              <a:headEnd/>
              <a:tailEnd type="stealth" w="med" len="med"/>
            </a:ln>
          </p:spPr>
          <p:txBody>
            <a:bodyPr/>
            <a:lstStyle/>
            <a:p>
              <a:endParaRPr lang="fa-IR"/>
            </a:p>
          </p:txBody>
        </p:sp>
        <p:sp>
          <p:nvSpPr>
            <p:cNvPr id="263177" name="Oval 9"/>
            <p:cNvSpPr>
              <a:spLocks noChangeArrowheads="1"/>
            </p:cNvSpPr>
            <p:nvPr/>
          </p:nvSpPr>
          <p:spPr bwMode="blackWhite">
            <a:xfrm>
              <a:off x="432" y="1248"/>
              <a:ext cx="1776" cy="624"/>
            </a:xfrm>
            <a:prstGeom prst="ellipse">
              <a:avLst/>
            </a:prstGeom>
            <a:solidFill>
              <a:srgbClr val="3366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Basic Literacy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Skills</a:t>
              </a:r>
            </a:p>
          </p:txBody>
        </p:sp>
        <p:sp>
          <p:nvSpPr>
            <p:cNvPr id="263178" name="Oval 10"/>
            <p:cNvSpPr>
              <a:spLocks noChangeArrowheads="1"/>
            </p:cNvSpPr>
            <p:nvPr/>
          </p:nvSpPr>
          <p:spPr bwMode="blackWhite">
            <a:xfrm>
              <a:off x="3552" y="1248"/>
              <a:ext cx="1776" cy="624"/>
            </a:xfrm>
            <a:prstGeom prst="ellipse">
              <a:avLst/>
            </a:prstGeom>
            <a:solidFill>
              <a:srgbClr val="6666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Technical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Skills</a:t>
              </a:r>
            </a:p>
          </p:txBody>
        </p:sp>
        <p:sp>
          <p:nvSpPr>
            <p:cNvPr id="263179" name="Oval 11"/>
            <p:cNvSpPr>
              <a:spLocks noChangeArrowheads="1"/>
            </p:cNvSpPr>
            <p:nvPr/>
          </p:nvSpPr>
          <p:spPr bwMode="blackWhite">
            <a:xfrm>
              <a:off x="3552" y="3072"/>
              <a:ext cx="1776" cy="624"/>
            </a:xfrm>
            <a:prstGeom prst="ellipse">
              <a:avLst/>
            </a:prstGeom>
            <a:solidFill>
              <a:srgbClr val="CC66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Interpersonal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Skills</a:t>
              </a:r>
            </a:p>
          </p:txBody>
        </p:sp>
        <p:sp>
          <p:nvSpPr>
            <p:cNvPr id="263180" name="Oval 12"/>
            <p:cNvSpPr>
              <a:spLocks noChangeArrowheads="1"/>
            </p:cNvSpPr>
            <p:nvPr/>
          </p:nvSpPr>
          <p:spPr bwMode="blackWhite">
            <a:xfrm>
              <a:off x="432" y="3072"/>
              <a:ext cx="1776" cy="624"/>
            </a:xfrm>
            <a:prstGeom prst="ellipse">
              <a:avLst/>
            </a:prstGeom>
            <a:solidFill>
              <a:srgbClr val="CC33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000">
                  <a:solidFill>
                    <a:schemeClr val="bg1"/>
                  </a:solidFill>
                  <a:effectLst>
                    <a:outerShdw blurRad="38100" dist="38100" dir="2700000" algn="tl">
                      <a:srgbClr val="000000"/>
                    </a:outerShdw>
                  </a:effectLst>
                </a:rPr>
                <a:t>Problem Solving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Skills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box(out)">
                                      <p:cBhvr>
                                        <p:cTn id="7" dur="500"/>
                                        <p:tgtEl>
                                          <p:spTgt spid="26317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autoUpdateAnimBg="0"/>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0"/>
          </p:nvPr>
        </p:nvSpPr>
        <p:spPr>
          <a:noFill/>
        </p:spPr>
        <p:txBody>
          <a:bodyPr/>
          <a:lstStyle/>
          <a:p>
            <a:r>
              <a:rPr lang="en-US"/>
              <a:t>© 2005 Prentice Hall Inc. All rights reserved.</a:t>
            </a:r>
          </a:p>
        </p:txBody>
      </p:sp>
      <p:sp>
        <p:nvSpPr>
          <p:cNvPr id="12291" name="Slide Number Placeholder 5"/>
          <p:cNvSpPr>
            <a:spLocks noGrp="1"/>
          </p:cNvSpPr>
          <p:nvPr>
            <p:ph type="sldNum" sz="quarter" idx="11"/>
          </p:nvPr>
        </p:nvSpPr>
        <p:spPr>
          <a:noFill/>
        </p:spPr>
        <p:txBody>
          <a:bodyPr/>
          <a:lstStyle/>
          <a:p>
            <a:r>
              <a:rPr lang="en-US"/>
              <a:t>17–</a:t>
            </a:r>
            <a:fld id="{E3B38A46-9BC9-4CC7-B78E-F230B3548F20}" type="slidenum">
              <a:rPr lang="en-US"/>
              <a:pPr/>
              <a:t>463</a:t>
            </a:fld>
            <a:endParaRPr lang="en-US"/>
          </a:p>
        </p:txBody>
      </p:sp>
      <p:sp>
        <p:nvSpPr>
          <p:cNvPr id="285698" name="Rectangle 2"/>
          <p:cNvSpPr>
            <a:spLocks noGrp="1" noChangeArrowheads="1"/>
          </p:cNvSpPr>
          <p:nvPr>
            <p:ph type="title"/>
          </p:nvPr>
        </p:nvSpPr>
        <p:spPr/>
        <p:txBody>
          <a:bodyPr/>
          <a:lstStyle/>
          <a:p>
            <a:pPr algn="just" rtl="0" eaLnBrk="1" hangingPunct="1">
              <a:defRPr/>
            </a:pPr>
            <a:r>
              <a:rPr lang="en-US" smtClean="0"/>
              <a:t>What About Ethics Training?</a:t>
            </a:r>
          </a:p>
        </p:txBody>
      </p:sp>
      <p:sp>
        <p:nvSpPr>
          <p:cNvPr id="12293" name="Rectangle 4"/>
          <p:cNvSpPr>
            <a:spLocks noGrp="1" noChangeArrowheads="1"/>
          </p:cNvSpPr>
          <p:nvPr>
            <p:ph type="body" sz="half" idx="1"/>
          </p:nvPr>
        </p:nvSpPr>
        <p:spPr/>
        <p:txBody>
          <a:bodyPr/>
          <a:lstStyle/>
          <a:p>
            <a:pPr algn="just" rtl="0" eaLnBrk="1" hangingPunct="1"/>
            <a:r>
              <a:rPr lang="en-US" sz="2000" smtClean="0"/>
              <a:t>Argument against ethics training</a:t>
            </a:r>
          </a:p>
          <a:p>
            <a:pPr lvl="1" algn="just" rtl="0" eaLnBrk="1" hangingPunct="1"/>
            <a:r>
              <a:rPr lang="en-US" sz="2000" smtClean="0"/>
              <a:t>Personal values and value systems are fixed at an early age.</a:t>
            </a:r>
          </a:p>
        </p:txBody>
      </p:sp>
      <p:sp>
        <p:nvSpPr>
          <p:cNvPr id="12294" name="Rectangle 5"/>
          <p:cNvSpPr>
            <a:spLocks noGrp="1" noChangeArrowheads="1"/>
          </p:cNvSpPr>
          <p:nvPr>
            <p:ph type="body" sz="half" idx="2"/>
          </p:nvPr>
        </p:nvSpPr>
        <p:spPr/>
        <p:txBody>
          <a:bodyPr/>
          <a:lstStyle/>
          <a:p>
            <a:pPr algn="just" rtl="0" eaLnBrk="1" hangingPunct="1"/>
            <a:r>
              <a:rPr lang="en-US" sz="2000" smtClean="0"/>
              <a:t>Arguments for ethics training</a:t>
            </a:r>
          </a:p>
          <a:p>
            <a:pPr lvl="1" algn="just" rtl="0" eaLnBrk="1" hangingPunct="1"/>
            <a:r>
              <a:rPr lang="en-US" sz="2000" smtClean="0"/>
              <a:t>Values can be learned and changed after early childhood.</a:t>
            </a:r>
          </a:p>
          <a:p>
            <a:pPr lvl="1" algn="just" rtl="0" eaLnBrk="1" hangingPunct="1"/>
            <a:r>
              <a:rPr lang="en-US" sz="2000" smtClean="0"/>
              <a:t>Training helps employees recognize ethical dilemmas and become aware of ethical issues related to their actions.</a:t>
            </a:r>
          </a:p>
          <a:p>
            <a:pPr lvl="1" algn="just" rtl="0" eaLnBrk="1" hangingPunct="1"/>
            <a:r>
              <a:rPr lang="en-US" sz="2000" smtClean="0"/>
              <a:t>Training reaffirms the organization’s expectation that members will act ethically.</a:t>
            </a:r>
          </a:p>
          <a:p>
            <a:pPr algn="just" rtl="0" eaLnBrk="1" hangingPunct="1"/>
            <a:endParaRPr lang="en-US" sz="2000" smtClean="0"/>
          </a:p>
        </p:txBody>
      </p:sp>
      <p:pic>
        <p:nvPicPr>
          <p:cNvPr id="12295" name="Picture 36" descr="j0149479"/>
          <p:cNvPicPr>
            <a:picLocks noChangeAspect="1" noChangeArrowheads="1"/>
          </p:cNvPicPr>
          <p:nvPr/>
        </p:nvPicPr>
        <p:blipFill>
          <a:blip r:embed="rId2"/>
          <a:srcRect/>
          <a:stretch>
            <a:fillRect/>
          </a:stretch>
        </p:blipFill>
        <p:spPr bwMode="auto">
          <a:xfrm>
            <a:off x="1524000" y="3328988"/>
            <a:ext cx="3048000" cy="2767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17–</a:t>
            </a:r>
            <a:fld id="{A24D540E-1488-4739-8302-22A78F55C922}" type="slidenum">
              <a:rPr lang="en-US"/>
              <a:pPr/>
              <a:t>464</a:t>
            </a:fld>
            <a:endParaRPr lang="en-US"/>
          </a:p>
        </p:txBody>
      </p:sp>
      <p:sp>
        <p:nvSpPr>
          <p:cNvPr id="287748" name="Rectangle 4"/>
          <p:cNvSpPr>
            <a:spLocks noGrp="1" noChangeArrowheads="1"/>
          </p:cNvSpPr>
          <p:nvPr>
            <p:ph type="title"/>
          </p:nvPr>
        </p:nvSpPr>
        <p:spPr/>
        <p:txBody>
          <a:bodyPr/>
          <a:lstStyle/>
          <a:p>
            <a:pPr algn="just" rtl="0" eaLnBrk="1" hangingPunct="1">
              <a:defRPr/>
            </a:pPr>
            <a:r>
              <a:rPr lang="en-US" smtClean="0"/>
              <a:t>Training Methods</a:t>
            </a:r>
          </a:p>
        </p:txBody>
      </p:sp>
      <p:sp>
        <p:nvSpPr>
          <p:cNvPr id="287783" name="Line 39"/>
          <p:cNvSpPr>
            <a:spLocks noChangeShapeType="1"/>
          </p:cNvSpPr>
          <p:nvPr/>
        </p:nvSpPr>
        <p:spPr bwMode="blackWhite">
          <a:xfrm rot="-2801678">
            <a:off x="3580606" y="2285207"/>
            <a:ext cx="1587" cy="762000"/>
          </a:xfrm>
          <a:prstGeom prst="line">
            <a:avLst/>
          </a:prstGeom>
          <a:noFill/>
          <a:ln w="28575">
            <a:solidFill>
              <a:schemeClr val="tx1"/>
            </a:solidFill>
            <a:round/>
            <a:headEnd/>
            <a:tailEnd/>
          </a:ln>
          <a:effectLst>
            <a:outerShdw dist="107763" dir="2700000" algn="ctr" rotWithShape="0">
              <a:schemeClr val="bg2">
                <a:alpha val="50000"/>
              </a:schemeClr>
            </a:outerShdw>
          </a:effectLst>
        </p:spPr>
        <p:txBody>
          <a:bodyPr wrap="none" anchor="ctr">
            <a:spAutoFit/>
          </a:bodyPr>
          <a:lstStyle/>
          <a:p>
            <a:pPr>
              <a:defRPr/>
            </a:pPr>
            <a:endParaRPr lang="fa-IR"/>
          </a:p>
        </p:txBody>
      </p:sp>
      <p:sp>
        <p:nvSpPr>
          <p:cNvPr id="287785" name="Line 41"/>
          <p:cNvSpPr>
            <a:spLocks noChangeShapeType="1"/>
          </p:cNvSpPr>
          <p:nvPr/>
        </p:nvSpPr>
        <p:spPr bwMode="blackWhite">
          <a:xfrm rot="-5400000">
            <a:off x="3352006" y="3142457"/>
            <a:ext cx="1587" cy="762000"/>
          </a:xfrm>
          <a:prstGeom prst="line">
            <a:avLst/>
          </a:prstGeom>
          <a:noFill/>
          <a:ln w="28575">
            <a:solidFill>
              <a:schemeClr val="tx1"/>
            </a:solidFill>
            <a:round/>
            <a:headEnd/>
            <a:tailEnd/>
          </a:ln>
          <a:effectLst>
            <a:outerShdw dist="107763" dir="2700000" algn="ctr" rotWithShape="0">
              <a:schemeClr val="bg2">
                <a:alpha val="50000"/>
              </a:schemeClr>
            </a:outerShdw>
          </a:effectLst>
        </p:spPr>
        <p:txBody>
          <a:bodyPr wrap="none" anchor="ctr">
            <a:spAutoFit/>
          </a:bodyPr>
          <a:lstStyle/>
          <a:p>
            <a:pPr>
              <a:defRPr/>
            </a:pPr>
            <a:endParaRPr lang="fa-IR"/>
          </a:p>
        </p:txBody>
      </p:sp>
      <p:sp>
        <p:nvSpPr>
          <p:cNvPr id="287786" name="Line 42"/>
          <p:cNvSpPr>
            <a:spLocks noChangeShapeType="1"/>
          </p:cNvSpPr>
          <p:nvPr/>
        </p:nvSpPr>
        <p:spPr bwMode="blackWhite">
          <a:xfrm rot="5444004" flipH="1">
            <a:off x="5790406" y="3142457"/>
            <a:ext cx="1587" cy="762000"/>
          </a:xfrm>
          <a:prstGeom prst="line">
            <a:avLst/>
          </a:prstGeom>
          <a:noFill/>
          <a:ln w="28575">
            <a:solidFill>
              <a:schemeClr val="tx1"/>
            </a:solidFill>
            <a:round/>
            <a:headEnd/>
            <a:tailEnd/>
          </a:ln>
          <a:effectLst>
            <a:outerShdw dist="107763" dir="2700000" algn="ctr" rotWithShape="0">
              <a:schemeClr val="bg2">
                <a:alpha val="50000"/>
              </a:schemeClr>
            </a:outerShdw>
          </a:effectLst>
        </p:spPr>
        <p:txBody>
          <a:bodyPr wrap="none" anchor="ctr">
            <a:spAutoFit/>
          </a:bodyPr>
          <a:lstStyle/>
          <a:p>
            <a:pPr>
              <a:defRPr/>
            </a:pPr>
            <a:endParaRPr lang="fa-IR"/>
          </a:p>
        </p:txBody>
      </p:sp>
      <p:sp>
        <p:nvSpPr>
          <p:cNvPr id="287787" name="Line 43"/>
          <p:cNvSpPr>
            <a:spLocks noChangeShapeType="1"/>
          </p:cNvSpPr>
          <p:nvPr/>
        </p:nvSpPr>
        <p:spPr bwMode="blackWhite">
          <a:xfrm rot="32725" flipH="1">
            <a:off x="4572000" y="4191000"/>
            <a:ext cx="1588" cy="762000"/>
          </a:xfrm>
          <a:prstGeom prst="line">
            <a:avLst/>
          </a:prstGeom>
          <a:noFill/>
          <a:ln w="28575">
            <a:solidFill>
              <a:schemeClr val="tx1"/>
            </a:solidFill>
            <a:round/>
            <a:headEnd/>
            <a:tailEnd/>
          </a:ln>
          <a:effectLst>
            <a:outerShdw dist="107763" dir="2700000" algn="ctr" rotWithShape="0">
              <a:schemeClr val="bg2">
                <a:alpha val="50000"/>
              </a:schemeClr>
            </a:outerShdw>
          </a:effectLst>
        </p:spPr>
        <p:txBody>
          <a:bodyPr wrap="none" anchor="ctr">
            <a:spAutoFit/>
          </a:bodyPr>
          <a:lstStyle/>
          <a:p>
            <a:pPr>
              <a:defRPr/>
            </a:pPr>
            <a:endParaRPr lang="fa-IR"/>
          </a:p>
        </p:txBody>
      </p:sp>
      <p:sp>
        <p:nvSpPr>
          <p:cNvPr id="287788" name="Line 44"/>
          <p:cNvSpPr>
            <a:spLocks noChangeShapeType="1"/>
          </p:cNvSpPr>
          <p:nvPr/>
        </p:nvSpPr>
        <p:spPr bwMode="blackWhite">
          <a:xfrm rot="2801678" flipH="1">
            <a:off x="5485606" y="2262982"/>
            <a:ext cx="1587" cy="762000"/>
          </a:xfrm>
          <a:prstGeom prst="line">
            <a:avLst/>
          </a:prstGeom>
          <a:noFill/>
          <a:ln w="28575">
            <a:solidFill>
              <a:schemeClr val="tx1"/>
            </a:solidFill>
            <a:round/>
            <a:headEnd/>
            <a:tailEnd/>
          </a:ln>
          <a:effectLst>
            <a:outerShdw dist="107763" dir="2700000" algn="ctr" rotWithShape="0">
              <a:schemeClr val="bg2">
                <a:alpha val="50000"/>
              </a:schemeClr>
            </a:outerShdw>
          </a:effectLst>
        </p:spPr>
        <p:txBody>
          <a:bodyPr wrap="none" anchor="ctr">
            <a:spAutoFit/>
          </a:bodyPr>
          <a:lstStyle/>
          <a:p>
            <a:pPr>
              <a:defRPr/>
            </a:pPr>
            <a:endParaRPr lang="fa-IR"/>
          </a:p>
        </p:txBody>
      </p:sp>
      <p:sp>
        <p:nvSpPr>
          <p:cNvPr id="287789" name="Oval 45"/>
          <p:cNvSpPr>
            <a:spLocks noChangeArrowheads="1"/>
          </p:cNvSpPr>
          <p:nvPr/>
        </p:nvSpPr>
        <p:spPr bwMode="blackWhite">
          <a:xfrm>
            <a:off x="3254375" y="2819400"/>
            <a:ext cx="2625725" cy="1416050"/>
          </a:xfrm>
          <a:prstGeom prst="ellipse">
            <a:avLst/>
          </a:prstGeom>
          <a:solidFill>
            <a:srgbClr val="008080"/>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2000" b="0">
                <a:solidFill>
                  <a:srgbClr val="FFFFCC"/>
                </a:solidFill>
                <a:effectLst>
                  <a:outerShdw blurRad="38100" dist="38100" dir="2700000" algn="tl">
                    <a:srgbClr val="000000"/>
                  </a:outerShdw>
                </a:effectLst>
                <a:latin typeface="Tahoma" pitchFamily="34" charset="0"/>
              </a:rPr>
              <a:t>Individual and Group Training</a:t>
            </a:r>
            <a:br>
              <a:rPr lang="en-US" sz="2000" b="0">
                <a:solidFill>
                  <a:srgbClr val="FFFFCC"/>
                </a:solidFill>
                <a:effectLst>
                  <a:outerShdw blurRad="38100" dist="38100" dir="2700000" algn="tl">
                    <a:srgbClr val="000000"/>
                  </a:outerShdw>
                </a:effectLst>
                <a:latin typeface="Tahoma" pitchFamily="34" charset="0"/>
              </a:rPr>
            </a:br>
            <a:r>
              <a:rPr lang="en-US" sz="2000" b="0">
                <a:solidFill>
                  <a:srgbClr val="FFFFCC"/>
                </a:solidFill>
                <a:effectLst>
                  <a:outerShdw blurRad="38100" dist="38100" dir="2700000" algn="tl">
                    <a:srgbClr val="000000"/>
                  </a:outerShdw>
                </a:effectLst>
                <a:latin typeface="Tahoma" pitchFamily="34" charset="0"/>
              </a:rPr>
              <a:t>Methods</a:t>
            </a:r>
          </a:p>
        </p:txBody>
      </p:sp>
      <p:sp>
        <p:nvSpPr>
          <p:cNvPr id="287790" name="Oval 46"/>
          <p:cNvSpPr>
            <a:spLocks noChangeArrowheads="1"/>
          </p:cNvSpPr>
          <p:nvPr/>
        </p:nvSpPr>
        <p:spPr bwMode="blackWhite">
          <a:xfrm>
            <a:off x="5072063" y="1509713"/>
            <a:ext cx="2647950" cy="1047750"/>
          </a:xfrm>
          <a:prstGeom prst="ellipse">
            <a:avLst/>
          </a:prstGeom>
          <a:solidFill>
            <a:schemeClr val="bg2"/>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1800" b="0">
                <a:solidFill>
                  <a:srgbClr val="FFFFFF"/>
                </a:solidFill>
                <a:effectLst>
                  <a:outerShdw blurRad="38100" dist="38100" dir="2700000" algn="tl">
                    <a:srgbClr val="000000"/>
                  </a:outerShdw>
                </a:effectLst>
              </a:rPr>
              <a:t>Formal Training</a:t>
            </a:r>
          </a:p>
        </p:txBody>
      </p:sp>
      <p:sp>
        <p:nvSpPr>
          <p:cNvPr id="287791" name="Oval 47"/>
          <p:cNvSpPr>
            <a:spLocks noChangeArrowheads="1"/>
          </p:cNvSpPr>
          <p:nvPr/>
        </p:nvSpPr>
        <p:spPr bwMode="blackWhite">
          <a:xfrm>
            <a:off x="6038850" y="2987675"/>
            <a:ext cx="2647950" cy="1047750"/>
          </a:xfrm>
          <a:prstGeom prst="ellipse">
            <a:avLst/>
          </a:prstGeom>
          <a:solidFill>
            <a:schemeClr val="bg2"/>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1800" b="0">
                <a:solidFill>
                  <a:srgbClr val="FFFFFF"/>
                </a:solidFill>
                <a:effectLst>
                  <a:outerShdw blurRad="38100" dist="38100" dir="2700000" algn="tl">
                    <a:srgbClr val="000000"/>
                  </a:outerShdw>
                </a:effectLst>
              </a:rPr>
              <a:t>Informal Training</a:t>
            </a:r>
          </a:p>
        </p:txBody>
      </p:sp>
      <p:sp>
        <p:nvSpPr>
          <p:cNvPr id="287792" name="Oval 48"/>
          <p:cNvSpPr>
            <a:spLocks noChangeArrowheads="1"/>
          </p:cNvSpPr>
          <p:nvPr/>
        </p:nvSpPr>
        <p:spPr bwMode="blackWhite">
          <a:xfrm>
            <a:off x="3254375" y="4895850"/>
            <a:ext cx="2647950" cy="1047750"/>
          </a:xfrm>
          <a:prstGeom prst="ellipse">
            <a:avLst/>
          </a:prstGeom>
          <a:solidFill>
            <a:schemeClr val="bg2"/>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1800" b="0">
                <a:solidFill>
                  <a:srgbClr val="FFFFFF"/>
                </a:solidFill>
                <a:effectLst>
                  <a:outerShdw blurRad="38100" dist="38100" dir="2700000" algn="tl">
                    <a:srgbClr val="000000"/>
                  </a:outerShdw>
                </a:effectLst>
              </a:rPr>
              <a:t>On-the-Job Training</a:t>
            </a:r>
          </a:p>
        </p:txBody>
      </p:sp>
      <p:sp>
        <p:nvSpPr>
          <p:cNvPr id="287794" name="Oval 50"/>
          <p:cNvSpPr>
            <a:spLocks noChangeArrowheads="1"/>
          </p:cNvSpPr>
          <p:nvPr/>
        </p:nvSpPr>
        <p:spPr bwMode="blackWhite">
          <a:xfrm>
            <a:off x="457200" y="2981325"/>
            <a:ext cx="2647950" cy="1047750"/>
          </a:xfrm>
          <a:prstGeom prst="ellipse">
            <a:avLst/>
          </a:prstGeom>
          <a:solidFill>
            <a:schemeClr val="bg2"/>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1800" b="0">
                <a:solidFill>
                  <a:srgbClr val="FFFFFF"/>
                </a:solidFill>
                <a:effectLst>
                  <a:outerShdw blurRad="38100" dist="38100" dir="2700000" algn="tl">
                    <a:srgbClr val="000000"/>
                  </a:outerShdw>
                </a:effectLst>
              </a:rPr>
              <a:t>Off-the-Job Training</a:t>
            </a:r>
          </a:p>
        </p:txBody>
      </p:sp>
      <p:sp>
        <p:nvSpPr>
          <p:cNvPr id="287795" name="Oval 51"/>
          <p:cNvSpPr>
            <a:spLocks noChangeArrowheads="1"/>
          </p:cNvSpPr>
          <p:nvPr/>
        </p:nvSpPr>
        <p:spPr bwMode="blackWhite">
          <a:xfrm>
            <a:off x="1404938" y="1520825"/>
            <a:ext cx="2647950" cy="1047750"/>
          </a:xfrm>
          <a:prstGeom prst="ellipse">
            <a:avLst/>
          </a:prstGeom>
          <a:solidFill>
            <a:schemeClr val="bg2"/>
          </a:soli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lstStyle/>
          <a:p>
            <a:pPr algn="ctr" eaLnBrk="0" hangingPunct="0">
              <a:defRPr/>
            </a:pPr>
            <a:r>
              <a:rPr lang="en-US" sz="1800" b="0">
                <a:solidFill>
                  <a:srgbClr val="FFFFFF"/>
                </a:solidFill>
                <a:effectLst>
                  <a:outerShdw blurRad="38100" dist="38100" dir="2700000" algn="tl">
                    <a:srgbClr val="000000"/>
                  </a:outerShdw>
                </a:effectLst>
              </a:rPr>
              <a:t>E-training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87789"/>
                                        </p:tgtEl>
                                        <p:attrNameLst>
                                          <p:attrName>style.visibility</p:attrName>
                                        </p:attrNameLst>
                                      </p:cBhvr>
                                      <p:to>
                                        <p:strVal val="visible"/>
                                      </p:to>
                                    </p:set>
                                    <p:animEffect transition="in" filter="box(out)">
                                      <p:cBhvr>
                                        <p:cTn id="7" dur="500"/>
                                        <p:tgtEl>
                                          <p:spTgt spid="28778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7788"/>
                                        </p:tgtEl>
                                        <p:attrNameLst>
                                          <p:attrName>style.visibility</p:attrName>
                                        </p:attrNameLst>
                                      </p:cBhvr>
                                      <p:to>
                                        <p:strVal val="visible"/>
                                      </p:to>
                                    </p:set>
                                    <p:animEffect transition="in" filter="wipe(down)">
                                      <p:cBhvr>
                                        <p:cTn id="11" dur="500"/>
                                        <p:tgtEl>
                                          <p:spTgt spid="28778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7790"/>
                                        </p:tgtEl>
                                        <p:attrNameLst>
                                          <p:attrName>style.visibility</p:attrName>
                                        </p:attrNameLst>
                                      </p:cBhvr>
                                      <p:to>
                                        <p:strVal val="visible"/>
                                      </p:to>
                                    </p:set>
                                    <p:animEffect transition="in" filter="wipe(left)">
                                      <p:cBhvr>
                                        <p:cTn id="15" dur="500"/>
                                        <p:tgtEl>
                                          <p:spTgt spid="2877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7786"/>
                                        </p:tgtEl>
                                        <p:attrNameLst>
                                          <p:attrName>style.visibility</p:attrName>
                                        </p:attrNameLst>
                                      </p:cBhvr>
                                      <p:to>
                                        <p:strVal val="visible"/>
                                      </p:to>
                                    </p:set>
                                    <p:animEffect transition="in" filter="wipe(left)">
                                      <p:cBhvr>
                                        <p:cTn id="19" dur="500"/>
                                        <p:tgtEl>
                                          <p:spTgt spid="28778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87791"/>
                                        </p:tgtEl>
                                        <p:attrNameLst>
                                          <p:attrName>style.visibility</p:attrName>
                                        </p:attrNameLst>
                                      </p:cBhvr>
                                      <p:to>
                                        <p:strVal val="visible"/>
                                      </p:to>
                                    </p:set>
                                    <p:animEffect transition="in" filter="wipe(left)">
                                      <p:cBhvr>
                                        <p:cTn id="23" dur="500"/>
                                        <p:tgtEl>
                                          <p:spTgt spid="28779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87787"/>
                                        </p:tgtEl>
                                        <p:attrNameLst>
                                          <p:attrName>style.visibility</p:attrName>
                                        </p:attrNameLst>
                                      </p:cBhvr>
                                      <p:to>
                                        <p:strVal val="visible"/>
                                      </p:to>
                                    </p:set>
                                    <p:animEffect transition="in" filter="wipe(up)">
                                      <p:cBhvr>
                                        <p:cTn id="27" dur="500"/>
                                        <p:tgtEl>
                                          <p:spTgt spid="28778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87792"/>
                                        </p:tgtEl>
                                        <p:attrNameLst>
                                          <p:attrName>style.visibility</p:attrName>
                                        </p:attrNameLst>
                                      </p:cBhvr>
                                      <p:to>
                                        <p:strVal val="visible"/>
                                      </p:to>
                                    </p:set>
                                    <p:animEffect transition="in" filter="wipe(left)">
                                      <p:cBhvr>
                                        <p:cTn id="31" dur="500"/>
                                        <p:tgtEl>
                                          <p:spTgt spid="287792"/>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87785"/>
                                        </p:tgtEl>
                                        <p:attrNameLst>
                                          <p:attrName>style.visibility</p:attrName>
                                        </p:attrNameLst>
                                      </p:cBhvr>
                                      <p:to>
                                        <p:strVal val="visible"/>
                                      </p:to>
                                    </p:set>
                                    <p:animEffect transition="in" filter="wipe(right)">
                                      <p:cBhvr>
                                        <p:cTn id="35" dur="500"/>
                                        <p:tgtEl>
                                          <p:spTgt spid="287785"/>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287794"/>
                                        </p:tgtEl>
                                        <p:attrNameLst>
                                          <p:attrName>style.visibility</p:attrName>
                                        </p:attrNameLst>
                                      </p:cBhvr>
                                      <p:to>
                                        <p:strVal val="visible"/>
                                      </p:to>
                                    </p:set>
                                    <p:animEffect transition="in" filter="wipe(right)">
                                      <p:cBhvr>
                                        <p:cTn id="39" dur="500"/>
                                        <p:tgtEl>
                                          <p:spTgt spid="287794"/>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87783"/>
                                        </p:tgtEl>
                                        <p:attrNameLst>
                                          <p:attrName>style.visibility</p:attrName>
                                        </p:attrNameLst>
                                      </p:cBhvr>
                                      <p:to>
                                        <p:strVal val="visible"/>
                                      </p:to>
                                    </p:set>
                                    <p:animEffect transition="in" filter="wipe(down)">
                                      <p:cBhvr>
                                        <p:cTn id="43" dur="500"/>
                                        <p:tgtEl>
                                          <p:spTgt spid="287783"/>
                                        </p:tgtEl>
                                      </p:cBhvr>
                                    </p:animEffect>
                                  </p:childTnLst>
                                </p:cTn>
                              </p:par>
                            </p:childTnLst>
                          </p:cTn>
                        </p:par>
                        <p:par>
                          <p:cTn id="44" fill="hold">
                            <p:stCondLst>
                              <p:cond delay="5000"/>
                            </p:stCondLst>
                            <p:childTnLst>
                              <p:par>
                                <p:cTn id="45" presetID="22" presetClass="entr" presetSubtype="2" fill="hold" grpId="0" nodeType="afterEffect">
                                  <p:stCondLst>
                                    <p:cond delay="0"/>
                                  </p:stCondLst>
                                  <p:childTnLst>
                                    <p:set>
                                      <p:cBhvr>
                                        <p:cTn id="46" dur="1" fill="hold">
                                          <p:stCondLst>
                                            <p:cond delay="0"/>
                                          </p:stCondLst>
                                        </p:cTn>
                                        <p:tgtEl>
                                          <p:spTgt spid="287795"/>
                                        </p:tgtEl>
                                        <p:attrNameLst>
                                          <p:attrName>style.visibility</p:attrName>
                                        </p:attrNameLst>
                                      </p:cBhvr>
                                      <p:to>
                                        <p:strVal val="visible"/>
                                      </p:to>
                                    </p:set>
                                    <p:animEffect transition="in" filter="wipe(right)">
                                      <p:cBhvr>
                                        <p:cTn id="47" dur="500"/>
                                        <p:tgtEl>
                                          <p:spTgt spid="28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89" grpId="0" animBg="1" autoUpdateAnimBg="0"/>
      <p:bldP spid="287790" grpId="0" animBg="1" autoUpdateAnimBg="0"/>
      <p:bldP spid="287791" grpId="0" animBg="1" autoUpdateAnimBg="0"/>
      <p:bldP spid="287792" grpId="0" animBg="1" autoUpdateAnimBg="0"/>
      <p:bldP spid="287794" grpId="0" animBg="1" autoUpdateAnimBg="0"/>
      <p:bldP spid="287795" grpId="0" animBg="1" autoUpdateAnimBg="0"/>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17–</a:t>
            </a:r>
            <a:fld id="{1A3062D3-10C3-4539-AB40-ED73EC03DDEB}" type="slidenum">
              <a:rPr lang="en-US"/>
              <a:pPr/>
              <a:t>465</a:t>
            </a:fld>
            <a:endParaRPr lang="en-US"/>
          </a:p>
        </p:txBody>
      </p:sp>
      <p:sp>
        <p:nvSpPr>
          <p:cNvPr id="264194"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Individualizing Formal Training to Fit the Employee’s Learning Style</a:t>
            </a:r>
          </a:p>
        </p:txBody>
      </p:sp>
      <p:sp>
        <p:nvSpPr>
          <p:cNvPr id="264195" name="Line 3"/>
          <p:cNvSpPr>
            <a:spLocks noChangeShapeType="1"/>
          </p:cNvSpPr>
          <p:nvPr/>
        </p:nvSpPr>
        <p:spPr bwMode="blackWhite">
          <a:xfrm rot="-2727649">
            <a:off x="2524919" y="4812507"/>
            <a:ext cx="1447800" cy="4762"/>
          </a:xfrm>
          <a:prstGeom prst="line">
            <a:avLst/>
          </a:prstGeom>
          <a:noFill/>
          <a:ln w="76200">
            <a:solidFill>
              <a:srgbClr val="006699"/>
            </a:solidFill>
            <a:round/>
            <a:headEnd/>
            <a:tailEnd/>
          </a:ln>
        </p:spPr>
        <p:txBody>
          <a:bodyPr wrap="none" anchor="ctr"/>
          <a:lstStyle/>
          <a:p>
            <a:endParaRPr lang="fa-IR"/>
          </a:p>
        </p:txBody>
      </p:sp>
      <p:sp>
        <p:nvSpPr>
          <p:cNvPr id="264196" name="Line 4"/>
          <p:cNvSpPr>
            <a:spLocks noChangeShapeType="1"/>
          </p:cNvSpPr>
          <p:nvPr/>
        </p:nvSpPr>
        <p:spPr bwMode="blackWhite">
          <a:xfrm rot="-8132954">
            <a:off x="2513013" y="3124200"/>
            <a:ext cx="1295400" cy="1588"/>
          </a:xfrm>
          <a:prstGeom prst="line">
            <a:avLst/>
          </a:prstGeom>
          <a:noFill/>
          <a:ln w="76200">
            <a:solidFill>
              <a:srgbClr val="006699"/>
            </a:solidFill>
            <a:round/>
            <a:headEnd/>
            <a:tailEnd/>
          </a:ln>
        </p:spPr>
        <p:txBody>
          <a:bodyPr wrap="none" anchor="ctr"/>
          <a:lstStyle/>
          <a:p>
            <a:endParaRPr lang="fa-IR"/>
          </a:p>
        </p:txBody>
      </p:sp>
      <p:sp>
        <p:nvSpPr>
          <p:cNvPr id="264197" name="Line 5"/>
          <p:cNvSpPr>
            <a:spLocks noChangeShapeType="1"/>
          </p:cNvSpPr>
          <p:nvPr/>
        </p:nvSpPr>
        <p:spPr bwMode="blackWhite">
          <a:xfrm rot="-8136430">
            <a:off x="5370513" y="4876800"/>
            <a:ext cx="1181100" cy="3175"/>
          </a:xfrm>
          <a:prstGeom prst="line">
            <a:avLst/>
          </a:prstGeom>
          <a:noFill/>
          <a:ln w="76200">
            <a:solidFill>
              <a:srgbClr val="006699"/>
            </a:solidFill>
            <a:round/>
            <a:headEnd/>
            <a:tailEnd/>
          </a:ln>
        </p:spPr>
        <p:txBody>
          <a:bodyPr wrap="none" anchor="ctr"/>
          <a:lstStyle/>
          <a:p>
            <a:endParaRPr lang="fa-IR"/>
          </a:p>
        </p:txBody>
      </p:sp>
      <p:sp>
        <p:nvSpPr>
          <p:cNvPr id="264198" name="Line 6"/>
          <p:cNvSpPr>
            <a:spLocks noChangeShapeType="1"/>
          </p:cNvSpPr>
          <p:nvPr/>
        </p:nvSpPr>
        <p:spPr bwMode="blackWhite">
          <a:xfrm rot="-2727649">
            <a:off x="5187157" y="3194844"/>
            <a:ext cx="1446212" cy="0"/>
          </a:xfrm>
          <a:prstGeom prst="line">
            <a:avLst/>
          </a:prstGeom>
          <a:noFill/>
          <a:ln w="76200">
            <a:solidFill>
              <a:srgbClr val="006699"/>
            </a:solidFill>
            <a:round/>
            <a:headEnd/>
            <a:tailEnd/>
          </a:ln>
        </p:spPr>
        <p:txBody>
          <a:bodyPr wrap="none" anchor="ctr"/>
          <a:lstStyle/>
          <a:p>
            <a:endParaRPr lang="fa-IR"/>
          </a:p>
        </p:txBody>
      </p:sp>
      <p:sp>
        <p:nvSpPr>
          <p:cNvPr id="264199" name="Rectangle 7"/>
          <p:cNvSpPr>
            <a:spLocks noChangeArrowheads="1"/>
          </p:cNvSpPr>
          <p:nvPr/>
        </p:nvSpPr>
        <p:spPr bwMode="blackWhite">
          <a:xfrm>
            <a:off x="763588" y="4648200"/>
            <a:ext cx="2132012"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wrap="none" anchor="ctr" anchorCtr="1"/>
          <a:lstStyle/>
          <a:p>
            <a:pPr algn="ctr" eaLnBrk="0" hangingPunct="0">
              <a:defRPr/>
            </a:pPr>
            <a:r>
              <a:rPr lang="en-US" sz="1600">
                <a:solidFill>
                  <a:schemeClr val="bg1"/>
                </a:solidFill>
                <a:effectLst>
                  <a:outerShdw blurRad="38100" dist="38100" dir="2700000" algn="tl">
                    <a:srgbClr val="000000"/>
                  </a:outerShdw>
                </a:effectLst>
              </a:rPr>
              <a:t>Participation and</a:t>
            </a:r>
            <a:br>
              <a:rPr lang="en-US" sz="1600">
                <a:solidFill>
                  <a:schemeClr val="bg1"/>
                </a:solidFill>
                <a:effectLst>
                  <a:outerShdw blurRad="38100" dist="38100" dir="2700000" algn="tl">
                    <a:srgbClr val="000000"/>
                  </a:outerShdw>
                </a:effectLst>
              </a:rPr>
            </a:br>
            <a:r>
              <a:rPr lang="en-US" sz="1600">
                <a:solidFill>
                  <a:schemeClr val="bg1"/>
                </a:solidFill>
                <a:effectLst>
                  <a:outerShdw blurRad="38100" dist="38100" dir="2700000" algn="tl">
                    <a:srgbClr val="000000"/>
                  </a:outerShdw>
                </a:effectLst>
              </a:rPr>
              <a:t>Experiential</a:t>
            </a:r>
            <a:br>
              <a:rPr lang="en-US" sz="1600">
                <a:solidFill>
                  <a:schemeClr val="bg1"/>
                </a:solidFill>
                <a:effectLst>
                  <a:outerShdw blurRad="38100" dist="38100" dir="2700000" algn="tl">
                    <a:srgbClr val="000000"/>
                  </a:outerShdw>
                </a:effectLst>
              </a:rPr>
            </a:br>
            <a:r>
              <a:rPr lang="en-US" sz="1600">
                <a:solidFill>
                  <a:schemeClr val="bg1"/>
                </a:solidFill>
                <a:effectLst>
                  <a:outerShdw blurRad="38100" dist="38100" dir="2700000" algn="tl">
                    <a:srgbClr val="000000"/>
                  </a:outerShdw>
                </a:effectLst>
              </a:rPr>
              <a:t>Exercises</a:t>
            </a:r>
          </a:p>
        </p:txBody>
      </p:sp>
      <p:sp>
        <p:nvSpPr>
          <p:cNvPr id="264200" name="Rectangle 8"/>
          <p:cNvSpPr>
            <a:spLocks noChangeArrowheads="1"/>
          </p:cNvSpPr>
          <p:nvPr/>
        </p:nvSpPr>
        <p:spPr bwMode="blackWhite">
          <a:xfrm>
            <a:off x="763588" y="2362200"/>
            <a:ext cx="2132012"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wrap="none" anchor="ctr" anchorCtr="1"/>
          <a:lstStyle/>
          <a:p>
            <a:pPr algn="ctr" eaLnBrk="0" hangingPunct="0">
              <a:defRPr/>
            </a:pPr>
            <a:r>
              <a:rPr lang="en-US" sz="1600">
                <a:solidFill>
                  <a:schemeClr val="bg1"/>
                </a:solidFill>
                <a:effectLst>
                  <a:outerShdw blurRad="38100" dist="38100" dir="2700000" algn="tl">
                    <a:srgbClr val="000000"/>
                  </a:outerShdw>
                </a:effectLst>
              </a:rPr>
              <a:t>Readings</a:t>
            </a:r>
          </a:p>
        </p:txBody>
      </p:sp>
      <p:sp>
        <p:nvSpPr>
          <p:cNvPr id="264201" name="Rectangle 9"/>
          <p:cNvSpPr>
            <a:spLocks noChangeArrowheads="1"/>
          </p:cNvSpPr>
          <p:nvPr/>
        </p:nvSpPr>
        <p:spPr bwMode="blackWhite">
          <a:xfrm>
            <a:off x="6249988" y="2362200"/>
            <a:ext cx="2132012"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wrap="none" anchor="ctr" anchorCtr="1"/>
          <a:lstStyle/>
          <a:p>
            <a:pPr algn="ctr" eaLnBrk="0" hangingPunct="0">
              <a:defRPr/>
            </a:pPr>
            <a:r>
              <a:rPr lang="en-US" sz="1600">
                <a:solidFill>
                  <a:schemeClr val="bg1"/>
                </a:solidFill>
                <a:effectLst>
                  <a:outerShdw blurRad="38100" dist="38100" dir="2700000" algn="tl">
                    <a:srgbClr val="000000"/>
                  </a:outerShdw>
                </a:effectLst>
              </a:rPr>
              <a:t>Lectures</a:t>
            </a:r>
          </a:p>
        </p:txBody>
      </p:sp>
      <p:sp>
        <p:nvSpPr>
          <p:cNvPr id="264202" name="Rectangle 10"/>
          <p:cNvSpPr>
            <a:spLocks noChangeArrowheads="1"/>
          </p:cNvSpPr>
          <p:nvPr/>
        </p:nvSpPr>
        <p:spPr bwMode="blackWhite">
          <a:xfrm>
            <a:off x="6249988" y="4648200"/>
            <a:ext cx="2132012"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wrap="none" anchor="ctr" anchorCtr="1"/>
          <a:lstStyle/>
          <a:p>
            <a:pPr algn="ctr" eaLnBrk="0" hangingPunct="0">
              <a:defRPr/>
            </a:pPr>
            <a:r>
              <a:rPr lang="en-US" sz="1600">
                <a:solidFill>
                  <a:schemeClr val="bg1"/>
                </a:solidFill>
                <a:effectLst>
                  <a:outerShdw blurRad="38100" dist="38100" dir="2700000" algn="tl">
                    <a:srgbClr val="000000"/>
                  </a:outerShdw>
                </a:effectLst>
              </a:rPr>
              <a:t>Visual Aids</a:t>
            </a:r>
          </a:p>
        </p:txBody>
      </p:sp>
      <p:sp>
        <p:nvSpPr>
          <p:cNvPr id="264203" name="Oval 11"/>
          <p:cNvSpPr>
            <a:spLocks noChangeArrowheads="1"/>
          </p:cNvSpPr>
          <p:nvPr/>
        </p:nvSpPr>
        <p:spPr bwMode="blackWhite">
          <a:xfrm>
            <a:off x="3200400" y="3333750"/>
            <a:ext cx="2746375" cy="1390650"/>
          </a:xfrm>
          <a:prstGeom prst="ellipse">
            <a:avLst/>
          </a:prstGeom>
          <a:solidFill>
            <a:srgbClr val="CC6600"/>
          </a:solidFill>
          <a:ln w="9525">
            <a:solidFill>
              <a:schemeClr val="tx1"/>
            </a:solidFill>
            <a:round/>
            <a:headEnd/>
            <a:tailEnd/>
          </a:ln>
          <a:effectLst>
            <a:outerShdw dist="107763" dir="2700000" algn="ctr" rotWithShape="0">
              <a:schemeClr val="bg2">
                <a:alpha val="50000"/>
              </a:schemeClr>
            </a:outerShdw>
          </a:effectLst>
        </p:spPr>
        <p:txBody>
          <a:bodyPr anchor="ctr"/>
          <a:lstStyle/>
          <a:p>
            <a:pPr algn="ctr" eaLnBrk="0" hangingPunct="0">
              <a:defRPr/>
            </a:pPr>
            <a:r>
              <a:rPr lang="en-US" sz="2800" b="0">
                <a:solidFill>
                  <a:schemeClr val="bg1"/>
                </a:solidFill>
                <a:effectLst>
                  <a:outerShdw blurRad="38100" dist="38100" dir="2700000" algn="tl">
                    <a:srgbClr val="000000"/>
                  </a:outerShdw>
                </a:effectLst>
              </a:rPr>
              <a:t>Learning</a:t>
            </a:r>
            <a:br>
              <a:rPr lang="en-US" sz="2800" b="0">
                <a:solidFill>
                  <a:schemeClr val="bg1"/>
                </a:solidFill>
                <a:effectLst>
                  <a:outerShdw blurRad="38100" dist="38100" dir="2700000" algn="tl">
                    <a:srgbClr val="000000"/>
                  </a:outerShdw>
                </a:effectLst>
              </a:rPr>
            </a:br>
            <a:r>
              <a:rPr lang="en-US" sz="2800" b="0">
                <a:solidFill>
                  <a:schemeClr val="bg1"/>
                </a:solidFill>
                <a:effectLst>
                  <a:outerShdw blurRad="38100" dist="38100" dir="2700000" algn="tl">
                    <a:srgbClr val="000000"/>
                  </a:outerShdw>
                </a:effectLst>
              </a:rPr>
              <a:t>Styles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64203"/>
                                        </p:tgtEl>
                                        <p:attrNameLst>
                                          <p:attrName>style.visibility</p:attrName>
                                        </p:attrNameLst>
                                      </p:cBhvr>
                                      <p:to>
                                        <p:strVal val="visible"/>
                                      </p:to>
                                    </p:set>
                                    <p:animEffect transition="in" filter="box(out)">
                                      <p:cBhvr>
                                        <p:cTn id="7" dur="500"/>
                                        <p:tgtEl>
                                          <p:spTgt spid="264203"/>
                                        </p:tgtEl>
                                      </p:cBhvr>
                                    </p:animEffect>
                                  </p:childTnLst>
                                </p:cTn>
                              </p:par>
                            </p:childTnLst>
                          </p:cTn>
                        </p:par>
                        <p:par>
                          <p:cTn id="8" fill="hold">
                            <p:stCondLst>
                              <p:cond delay="500"/>
                            </p:stCondLst>
                            <p:childTnLst>
                              <p:par>
                                <p:cTn id="9" presetID="18" presetClass="entr" presetSubtype="9" fill="hold" grpId="0" nodeType="afterEffect">
                                  <p:stCondLst>
                                    <p:cond delay="0"/>
                                  </p:stCondLst>
                                  <p:childTnLst>
                                    <p:set>
                                      <p:cBhvr>
                                        <p:cTn id="10" dur="1" fill="hold">
                                          <p:stCondLst>
                                            <p:cond delay="0"/>
                                          </p:stCondLst>
                                        </p:cTn>
                                        <p:tgtEl>
                                          <p:spTgt spid="264196"/>
                                        </p:tgtEl>
                                        <p:attrNameLst>
                                          <p:attrName>style.visibility</p:attrName>
                                        </p:attrNameLst>
                                      </p:cBhvr>
                                      <p:to>
                                        <p:strVal val="visible"/>
                                      </p:to>
                                    </p:set>
                                    <p:animEffect transition="in" filter="strips(upLeft)">
                                      <p:cBhvr>
                                        <p:cTn id="11" dur="500"/>
                                        <p:tgtEl>
                                          <p:spTgt spid="264196"/>
                                        </p:tgtEl>
                                      </p:cBhvr>
                                    </p:animEffect>
                                  </p:childTnLst>
                                </p:cTn>
                              </p:par>
                            </p:childTnLst>
                          </p:cTn>
                        </p:par>
                        <p:par>
                          <p:cTn id="12" fill="hold">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264200"/>
                                        </p:tgtEl>
                                        <p:attrNameLst>
                                          <p:attrName>style.visibility</p:attrName>
                                        </p:attrNameLst>
                                      </p:cBhvr>
                                      <p:to>
                                        <p:strVal val="visible"/>
                                      </p:to>
                                    </p:set>
                                    <p:animEffect transition="in" filter="slide(fromRight)">
                                      <p:cBhvr>
                                        <p:cTn id="15" dur="500"/>
                                        <p:tgtEl>
                                          <p:spTgt spid="264200"/>
                                        </p:tgtEl>
                                      </p:cBhvr>
                                    </p:animEffect>
                                  </p:childTnLst>
                                </p:cTn>
                              </p:par>
                            </p:childTnLst>
                          </p:cTn>
                        </p:par>
                        <p:par>
                          <p:cTn id="16" fill="hold">
                            <p:stCondLst>
                              <p:cond delay="1500"/>
                            </p:stCondLst>
                            <p:childTnLst>
                              <p:par>
                                <p:cTn id="17" presetID="18" presetClass="entr" presetSubtype="3" fill="hold" grpId="0" nodeType="afterEffect">
                                  <p:stCondLst>
                                    <p:cond delay="0"/>
                                  </p:stCondLst>
                                  <p:childTnLst>
                                    <p:set>
                                      <p:cBhvr>
                                        <p:cTn id="18" dur="1" fill="hold">
                                          <p:stCondLst>
                                            <p:cond delay="0"/>
                                          </p:stCondLst>
                                        </p:cTn>
                                        <p:tgtEl>
                                          <p:spTgt spid="264198"/>
                                        </p:tgtEl>
                                        <p:attrNameLst>
                                          <p:attrName>style.visibility</p:attrName>
                                        </p:attrNameLst>
                                      </p:cBhvr>
                                      <p:to>
                                        <p:strVal val="visible"/>
                                      </p:to>
                                    </p:set>
                                    <p:animEffect transition="in" filter="strips(upRight)">
                                      <p:cBhvr>
                                        <p:cTn id="19" dur="500"/>
                                        <p:tgtEl>
                                          <p:spTgt spid="26419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64201"/>
                                        </p:tgtEl>
                                        <p:attrNameLst>
                                          <p:attrName>style.visibility</p:attrName>
                                        </p:attrNameLst>
                                      </p:cBhvr>
                                      <p:to>
                                        <p:strVal val="visible"/>
                                      </p:to>
                                    </p:set>
                                    <p:animEffect transition="in" filter="wipe(left)">
                                      <p:cBhvr>
                                        <p:cTn id="23" dur="500"/>
                                        <p:tgtEl>
                                          <p:spTgt spid="264201"/>
                                        </p:tgtEl>
                                      </p:cBhvr>
                                    </p:animEffect>
                                  </p:childTnLst>
                                </p:cTn>
                              </p:par>
                            </p:childTnLst>
                          </p:cTn>
                        </p:par>
                        <p:par>
                          <p:cTn id="24" fill="hold">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264197"/>
                                        </p:tgtEl>
                                        <p:attrNameLst>
                                          <p:attrName>style.visibility</p:attrName>
                                        </p:attrNameLst>
                                      </p:cBhvr>
                                      <p:to>
                                        <p:strVal val="visible"/>
                                      </p:to>
                                    </p:set>
                                    <p:animEffect transition="in" filter="strips(downRight)">
                                      <p:cBhvr>
                                        <p:cTn id="27" dur="500"/>
                                        <p:tgtEl>
                                          <p:spTgt spid="264197"/>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264202"/>
                                        </p:tgtEl>
                                        <p:attrNameLst>
                                          <p:attrName>style.visibility</p:attrName>
                                        </p:attrNameLst>
                                      </p:cBhvr>
                                      <p:to>
                                        <p:strVal val="visible"/>
                                      </p:to>
                                    </p:set>
                                    <p:animEffect transition="in" filter="slide(fromLeft)">
                                      <p:cBhvr>
                                        <p:cTn id="31" dur="500"/>
                                        <p:tgtEl>
                                          <p:spTgt spid="264202"/>
                                        </p:tgtEl>
                                      </p:cBhvr>
                                    </p:animEffect>
                                  </p:childTnLst>
                                </p:cTn>
                              </p:par>
                            </p:childTnLst>
                          </p:cTn>
                        </p:par>
                        <p:par>
                          <p:cTn id="32" fill="hold">
                            <p:stCondLst>
                              <p:cond delay="3500"/>
                            </p:stCondLst>
                            <p:childTnLst>
                              <p:par>
                                <p:cTn id="33" presetID="18" presetClass="entr" presetSubtype="12" fill="hold" grpId="0" nodeType="afterEffect">
                                  <p:stCondLst>
                                    <p:cond delay="0"/>
                                  </p:stCondLst>
                                  <p:childTnLst>
                                    <p:set>
                                      <p:cBhvr>
                                        <p:cTn id="34" dur="1" fill="hold">
                                          <p:stCondLst>
                                            <p:cond delay="0"/>
                                          </p:stCondLst>
                                        </p:cTn>
                                        <p:tgtEl>
                                          <p:spTgt spid="264195"/>
                                        </p:tgtEl>
                                        <p:attrNameLst>
                                          <p:attrName>style.visibility</p:attrName>
                                        </p:attrNameLst>
                                      </p:cBhvr>
                                      <p:to>
                                        <p:strVal val="visible"/>
                                      </p:to>
                                    </p:set>
                                    <p:animEffect transition="in" filter="strips(downLeft)">
                                      <p:cBhvr>
                                        <p:cTn id="35" dur="500"/>
                                        <p:tgtEl>
                                          <p:spTgt spid="264195"/>
                                        </p:tgtEl>
                                      </p:cBhvr>
                                    </p:animEffect>
                                  </p:childTnLst>
                                </p:cTn>
                              </p:par>
                            </p:childTnLst>
                          </p:cTn>
                        </p:par>
                        <p:par>
                          <p:cTn id="36" fill="hold">
                            <p:stCondLst>
                              <p:cond delay="4000"/>
                            </p:stCondLst>
                            <p:childTnLst>
                              <p:par>
                                <p:cTn id="37" presetID="12" presetClass="entr" presetSubtype="2" fill="hold" grpId="0" nodeType="afterEffect">
                                  <p:stCondLst>
                                    <p:cond delay="0"/>
                                  </p:stCondLst>
                                  <p:childTnLst>
                                    <p:set>
                                      <p:cBhvr>
                                        <p:cTn id="38" dur="1" fill="hold">
                                          <p:stCondLst>
                                            <p:cond delay="0"/>
                                          </p:stCondLst>
                                        </p:cTn>
                                        <p:tgtEl>
                                          <p:spTgt spid="264199"/>
                                        </p:tgtEl>
                                        <p:attrNameLst>
                                          <p:attrName>style.visibility</p:attrName>
                                        </p:attrNameLst>
                                      </p:cBhvr>
                                      <p:to>
                                        <p:strVal val="visible"/>
                                      </p:to>
                                    </p:set>
                                    <p:animEffect transition="in" filter="slide(fromRight)">
                                      <p:cBhvr>
                                        <p:cTn id="39" dur="500"/>
                                        <p:tgtEl>
                                          <p:spTgt spid="264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6" grpId="0" animBg="1"/>
      <p:bldP spid="264197" grpId="0" animBg="1"/>
      <p:bldP spid="264198" grpId="0" animBg="1"/>
      <p:bldP spid="264199" grpId="0" animBg="1" autoUpdateAnimBg="0"/>
      <p:bldP spid="264200" grpId="0" animBg="1" autoUpdateAnimBg="0"/>
      <p:bldP spid="264201" grpId="0" animBg="1" autoUpdateAnimBg="0"/>
      <p:bldP spid="264202" grpId="0" animBg="1" autoUpdateAnimBg="0"/>
      <p:bldP spid="264203" grpId="0" animBg="1" autoUpdateAnimBg="0"/>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0"/>
          </p:nvPr>
        </p:nvSpPr>
        <p:spPr>
          <a:noFill/>
        </p:spPr>
        <p:txBody>
          <a:bodyPr/>
          <a:lstStyle/>
          <a:p>
            <a:r>
              <a:rPr lang="en-US"/>
              <a:t>© 2005 Prentice Hall Inc. All rights reserved.</a:t>
            </a:r>
          </a:p>
        </p:txBody>
      </p:sp>
      <p:sp>
        <p:nvSpPr>
          <p:cNvPr id="15363" name="Slide Number Placeholder 5"/>
          <p:cNvSpPr>
            <a:spLocks noGrp="1"/>
          </p:cNvSpPr>
          <p:nvPr>
            <p:ph type="sldNum" sz="quarter" idx="11"/>
          </p:nvPr>
        </p:nvSpPr>
        <p:spPr>
          <a:noFill/>
        </p:spPr>
        <p:txBody>
          <a:bodyPr/>
          <a:lstStyle/>
          <a:p>
            <a:r>
              <a:rPr lang="en-US"/>
              <a:t>17–</a:t>
            </a:r>
            <a:fld id="{CDB9C4FC-6DB8-4377-B4BB-9895B4B59B06}" type="slidenum">
              <a:rPr lang="en-US"/>
              <a:pPr/>
              <a:t>466</a:t>
            </a:fld>
            <a:endParaRPr lang="en-US"/>
          </a:p>
        </p:txBody>
      </p:sp>
      <p:sp>
        <p:nvSpPr>
          <p:cNvPr id="265218" name="Rectangle 2"/>
          <p:cNvSpPr>
            <a:spLocks noGrp="1" noChangeArrowheads="1"/>
          </p:cNvSpPr>
          <p:nvPr>
            <p:ph type="title"/>
          </p:nvPr>
        </p:nvSpPr>
        <p:spPr/>
        <p:txBody>
          <a:bodyPr>
            <a:normAutofit fontScale="90000"/>
          </a:bodyPr>
          <a:lstStyle/>
          <a:p>
            <a:pPr algn="just" rtl="0" eaLnBrk="1" hangingPunct="1">
              <a:defRPr/>
            </a:pPr>
            <a:r>
              <a:rPr lang="en-US" smtClean="0"/>
              <a:t>Career Development Responsibilities</a:t>
            </a:r>
          </a:p>
        </p:txBody>
      </p:sp>
      <p:sp>
        <p:nvSpPr>
          <p:cNvPr id="15365" name="Rectangle 3"/>
          <p:cNvSpPr>
            <a:spLocks noGrp="1" noChangeArrowheads="1"/>
          </p:cNvSpPr>
          <p:nvPr>
            <p:ph type="body" sz="half" idx="1"/>
          </p:nvPr>
        </p:nvSpPr>
        <p:spPr/>
        <p:txBody>
          <a:bodyPr/>
          <a:lstStyle/>
          <a:p>
            <a:pPr algn="just" rtl="0" eaLnBrk="1" hangingPunct="1">
              <a:spcBef>
                <a:spcPct val="30000"/>
              </a:spcBef>
            </a:pPr>
            <a:r>
              <a:rPr lang="en-US" sz="2400" smtClean="0"/>
              <a:t>Organization</a:t>
            </a:r>
          </a:p>
          <a:p>
            <a:pPr lvl="1" algn="just" rtl="0" eaLnBrk="1" hangingPunct="1">
              <a:spcBef>
                <a:spcPct val="30000"/>
              </a:spcBef>
            </a:pPr>
            <a:r>
              <a:rPr lang="en-US" sz="2200" smtClean="0"/>
              <a:t>Clearly communicate organization’s goals and future strategies.</a:t>
            </a:r>
          </a:p>
          <a:p>
            <a:pPr lvl="1" algn="just" rtl="0" eaLnBrk="1" hangingPunct="1">
              <a:spcBef>
                <a:spcPct val="30000"/>
              </a:spcBef>
            </a:pPr>
            <a:r>
              <a:rPr lang="en-US" sz="2200" smtClean="0"/>
              <a:t>Create growth opportunities.</a:t>
            </a:r>
          </a:p>
          <a:p>
            <a:pPr lvl="1" algn="just" rtl="0" eaLnBrk="1" hangingPunct="1">
              <a:spcBef>
                <a:spcPct val="30000"/>
              </a:spcBef>
            </a:pPr>
            <a:r>
              <a:rPr lang="en-US" sz="2200" smtClean="0"/>
              <a:t>Offer financial assistance.</a:t>
            </a:r>
          </a:p>
          <a:p>
            <a:pPr lvl="1" algn="just" rtl="0" eaLnBrk="1" hangingPunct="1">
              <a:spcBef>
                <a:spcPct val="30000"/>
              </a:spcBef>
            </a:pPr>
            <a:r>
              <a:rPr lang="en-US" sz="2200" smtClean="0"/>
              <a:t>Provide time for employees to learn.</a:t>
            </a:r>
          </a:p>
        </p:txBody>
      </p:sp>
      <p:sp>
        <p:nvSpPr>
          <p:cNvPr id="15366" name="Rectangle 4"/>
          <p:cNvSpPr>
            <a:spLocks noGrp="1" noChangeArrowheads="1"/>
          </p:cNvSpPr>
          <p:nvPr>
            <p:ph type="body" sz="half" idx="2"/>
          </p:nvPr>
        </p:nvSpPr>
        <p:spPr>
          <a:xfrm>
            <a:off x="4495800" y="1219200"/>
            <a:ext cx="4038600" cy="5105400"/>
          </a:xfrm>
        </p:spPr>
        <p:txBody>
          <a:bodyPr/>
          <a:lstStyle/>
          <a:p>
            <a:pPr algn="just" rtl="0" eaLnBrk="1" hangingPunct="1">
              <a:spcBef>
                <a:spcPct val="30000"/>
              </a:spcBef>
            </a:pPr>
            <a:r>
              <a:rPr lang="en-US" sz="2400" smtClean="0"/>
              <a:t>Employees</a:t>
            </a:r>
          </a:p>
          <a:p>
            <a:pPr marL="681038" lvl="1" indent="-223838" algn="just" rtl="0" eaLnBrk="1" hangingPunct="1">
              <a:spcBef>
                <a:spcPct val="30000"/>
              </a:spcBef>
            </a:pPr>
            <a:r>
              <a:rPr lang="en-US" sz="2200" smtClean="0"/>
              <a:t>Know yourself.</a:t>
            </a:r>
          </a:p>
          <a:p>
            <a:pPr marL="681038" lvl="1" indent="-223838" algn="just" rtl="0" eaLnBrk="1" hangingPunct="1">
              <a:spcBef>
                <a:spcPct val="30000"/>
              </a:spcBef>
            </a:pPr>
            <a:r>
              <a:rPr lang="en-US" sz="2200" smtClean="0"/>
              <a:t>Manage your reputation.</a:t>
            </a:r>
          </a:p>
          <a:p>
            <a:pPr marL="681038" lvl="1" indent="-223838" algn="just" rtl="0" eaLnBrk="1" hangingPunct="1">
              <a:spcBef>
                <a:spcPct val="30000"/>
              </a:spcBef>
            </a:pPr>
            <a:r>
              <a:rPr lang="en-US" sz="2200" smtClean="0"/>
              <a:t>Build and maintain network contacts.</a:t>
            </a:r>
          </a:p>
          <a:p>
            <a:pPr marL="681038" lvl="1" indent="-223838" algn="just" rtl="0" eaLnBrk="1" hangingPunct="1">
              <a:spcBef>
                <a:spcPct val="30000"/>
              </a:spcBef>
            </a:pPr>
            <a:r>
              <a:rPr lang="en-US" sz="2200" smtClean="0"/>
              <a:t>Keep current.</a:t>
            </a:r>
          </a:p>
          <a:p>
            <a:pPr marL="681038" lvl="1" indent="-223838" algn="just" rtl="0" eaLnBrk="1" hangingPunct="1">
              <a:spcBef>
                <a:spcPct val="30000"/>
              </a:spcBef>
            </a:pPr>
            <a:r>
              <a:rPr lang="en-US" sz="2200" smtClean="0"/>
              <a:t>Balance your generalist and specialist competencies.</a:t>
            </a:r>
          </a:p>
          <a:p>
            <a:pPr marL="681038" lvl="1" indent="-223838" algn="just" rtl="0" eaLnBrk="1" hangingPunct="1">
              <a:spcBef>
                <a:spcPct val="30000"/>
              </a:spcBef>
            </a:pPr>
            <a:r>
              <a:rPr lang="en-US" sz="2200" smtClean="0"/>
              <a:t>Document your achievement.</a:t>
            </a:r>
          </a:p>
          <a:p>
            <a:pPr marL="681038" lvl="1" indent="-223838" algn="just" rtl="0" eaLnBrk="1" hangingPunct="1">
              <a:spcBef>
                <a:spcPct val="30000"/>
              </a:spcBef>
            </a:pPr>
            <a:r>
              <a:rPr lang="en-US" sz="2200" smtClean="0"/>
              <a:t>Keep your options open.</a:t>
            </a:r>
          </a:p>
        </p:txBody>
      </p:sp>
    </p:spTree>
  </p:cSld>
  <p:clrMapOvr>
    <a:masterClrMapping/>
  </p:clrMapOvr>
  <p:transition/>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 2005 Prentice Hall Inc. All rights reserved.</a:t>
            </a:r>
          </a:p>
        </p:txBody>
      </p:sp>
      <p:sp>
        <p:nvSpPr>
          <p:cNvPr id="16387" name="Slide Number Placeholder 4"/>
          <p:cNvSpPr>
            <a:spLocks noGrp="1"/>
          </p:cNvSpPr>
          <p:nvPr>
            <p:ph type="sldNum" sz="quarter" idx="11"/>
          </p:nvPr>
        </p:nvSpPr>
        <p:spPr>
          <a:noFill/>
        </p:spPr>
        <p:txBody>
          <a:bodyPr/>
          <a:lstStyle/>
          <a:p>
            <a:r>
              <a:rPr lang="en-US"/>
              <a:t>17–</a:t>
            </a:r>
            <a:fld id="{2036FF6D-D7E6-4F36-9081-B1D567E81242}" type="slidenum">
              <a:rPr lang="en-US"/>
              <a:pPr/>
              <a:t>467</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Performance Evaluation</a:t>
            </a:r>
          </a:p>
        </p:txBody>
      </p:sp>
      <p:sp>
        <p:nvSpPr>
          <p:cNvPr id="16389" name="Rectangle 3"/>
          <p:cNvSpPr>
            <a:spLocks noGrp="1" noChangeArrowheads="1"/>
          </p:cNvSpPr>
          <p:nvPr>
            <p:ph type="body" idx="1"/>
          </p:nvPr>
        </p:nvSpPr>
        <p:spPr/>
        <p:txBody>
          <a:bodyPr>
            <a:normAutofit fontScale="85000" lnSpcReduction="10000"/>
          </a:bodyPr>
          <a:lstStyle/>
          <a:p>
            <a:pPr algn="just" rtl="0" eaLnBrk="1" hangingPunct="1"/>
            <a:r>
              <a:rPr lang="en-US" smtClean="0"/>
              <a:t>Purposes of Performance Evaluation</a:t>
            </a:r>
          </a:p>
          <a:p>
            <a:pPr lvl="1" algn="just" rtl="0" eaLnBrk="1" hangingPunct="1"/>
            <a:r>
              <a:rPr lang="en-US" smtClean="0"/>
              <a:t>Making general human resource decisions.</a:t>
            </a:r>
          </a:p>
          <a:p>
            <a:pPr lvl="2" algn="just" rtl="0" eaLnBrk="1" hangingPunct="1"/>
            <a:r>
              <a:rPr lang="en-US" smtClean="0"/>
              <a:t>Promotions, transfers, and terminations</a:t>
            </a:r>
          </a:p>
          <a:p>
            <a:pPr lvl="1" algn="just" rtl="0" eaLnBrk="1" hangingPunct="1"/>
            <a:r>
              <a:rPr lang="en-US" smtClean="0"/>
              <a:t>Identifying training and development needs.</a:t>
            </a:r>
          </a:p>
          <a:p>
            <a:pPr lvl="2" algn="just" rtl="0" eaLnBrk="1" hangingPunct="1"/>
            <a:r>
              <a:rPr lang="en-US" smtClean="0"/>
              <a:t>Employee skills and competencies</a:t>
            </a:r>
          </a:p>
          <a:p>
            <a:pPr lvl="1" algn="just" rtl="0" eaLnBrk="1" hangingPunct="1"/>
            <a:r>
              <a:rPr lang="en-US" smtClean="0"/>
              <a:t>Validating selection and development programs.</a:t>
            </a:r>
          </a:p>
          <a:p>
            <a:pPr lvl="2" algn="just" rtl="0" eaLnBrk="1" hangingPunct="1"/>
            <a:r>
              <a:rPr lang="en-US" smtClean="0"/>
              <a:t>Employee performance compared to selection evaluation and anticipated performance results of participation in training.</a:t>
            </a:r>
          </a:p>
          <a:p>
            <a:pPr lvl="1" algn="just" rtl="0" eaLnBrk="1" hangingPunct="1"/>
            <a:r>
              <a:rPr lang="en-US" smtClean="0"/>
              <a:t>Providing feedback to employees.</a:t>
            </a:r>
          </a:p>
          <a:p>
            <a:pPr lvl="2" algn="just" rtl="0" eaLnBrk="1" hangingPunct="1"/>
            <a:r>
              <a:rPr lang="en-US" smtClean="0"/>
              <a:t>The organization’s view of their current performance</a:t>
            </a:r>
          </a:p>
          <a:p>
            <a:pPr lvl="1" algn="just" rtl="0" eaLnBrk="1" hangingPunct="1"/>
            <a:r>
              <a:rPr lang="en-US" smtClean="0"/>
              <a:t>Supplying the basis for rewards allocation decisions.</a:t>
            </a:r>
          </a:p>
          <a:p>
            <a:pPr lvl="2" algn="just" rtl="0" eaLnBrk="1" hangingPunct="1"/>
            <a:r>
              <a:rPr lang="en-US" smtClean="0"/>
              <a:t>Merit pay increases and other rewards</a:t>
            </a:r>
          </a:p>
        </p:txBody>
      </p:sp>
    </p:spTree>
  </p:cSld>
  <p:clrMapOvr>
    <a:masterClrMapping/>
  </p:clrMapOvr>
  <p:transition/>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 2005 Prentice Hall Inc. All rights reserved.</a:t>
            </a:r>
          </a:p>
        </p:txBody>
      </p:sp>
      <p:sp>
        <p:nvSpPr>
          <p:cNvPr id="17411" name="Slide Number Placeholder 4"/>
          <p:cNvSpPr>
            <a:spLocks noGrp="1"/>
          </p:cNvSpPr>
          <p:nvPr>
            <p:ph type="sldNum" sz="quarter" idx="11"/>
          </p:nvPr>
        </p:nvSpPr>
        <p:spPr>
          <a:noFill/>
        </p:spPr>
        <p:txBody>
          <a:bodyPr/>
          <a:lstStyle/>
          <a:p>
            <a:r>
              <a:rPr lang="en-US"/>
              <a:t>17–</a:t>
            </a:r>
            <a:fld id="{753D406D-0102-4B2B-AAC4-35074C8764CD}" type="slidenum">
              <a:rPr lang="en-US"/>
              <a:pPr/>
              <a:t>468</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Performance Evaluation (cont’d)</a:t>
            </a:r>
          </a:p>
        </p:txBody>
      </p:sp>
      <p:sp>
        <p:nvSpPr>
          <p:cNvPr id="17413" name="Rectangle 3"/>
          <p:cNvSpPr>
            <a:spLocks noGrp="1" noChangeArrowheads="1"/>
          </p:cNvSpPr>
          <p:nvPr>
            <p:ph type="body" idx="1"/>
          </p:nvPr>
        </p:nvSpPr>
        <p:spPr/>
        <p:txBody>
          <a:bodyPr/>
          <a:lstStyle/>
          <a:p>
            <a:pPr algn="just" rtl="0" eaLnBrk="1" hangingPunct="1">
              <a:spcBef>
                <a:spcPct val="50000"/>
              </a:spcBef>
            </a:pPr>
            <a:r>
              <a:rPr lang="en-US" smtClean="0"/>
              <a:t>Performance Evaluation and Motivation</a:t>
            </a:r>
          </a:p>
          <a:p>
            <a:pPr lvl="1" algn="just" rtl="0" eaLnBrk="1" hangingPunct="1">
              <a:spcBef>
                <a:spcPct val="50000"/>
              </a:spcBef>
            </a:pPr>
            <a:r>
              <a:rPr lang="en-US" smtClean="0"/>
              <a:t>If employees are to be motivated to perform, then:</a:t>
            </a:r>
          </a:p>
          <a:p>
            <a:pPr lvl="2" algn="just" rtl="0" eaLnBrk="1" hangingPunct="1">
              <a:spcBef>
                <a:spcPct val="50000"/>
              </a:spcBef>
            </a:pPr>
            <a:r>
              <a:rPr lang="en-US" smtClean="0"/>
              <a:t>Performance objectives must be clear.</a:t>
            </a:r>
          </a:p>
          <a:p>
            <a:pPr lvl="2" algn="just" rtl="0" eaLnBrk="1" hangingPunct="1">
              <a:spcBef>
                <a:spcPct val="50000"/>
              </a:spcBef>
            </a:pPr>
            <a:r>
              <a:rPr lang="en-US" smtClean="0"/>
              <a:t>Performance criteria must be related to the job.</a:t>
            </a:r>
          </a:p>
          <a:p>
            <a:pPr lvl="2" algn="just" rtl="0" eaLnBrk="1" hangingPunct="1">
              <a:spcBef>
                <a:spcPct val="50000"/>
              </a:spcBef>
            </a:pPr>
            <a:r>
              <a:rPr lang="en-US" smtClean="0"/>
              <a:t>Performance must be accurately evaluated.</a:t>
            </a:r>
          </a:p>
          <a:p>
            <a:pPr lvl="2" algn="just" rtl="0" eaLnBrk="1" hangingPunct="1">
              <a:spcBef>
                <a:spcPct val="50000"/>
              </a:spcBef>
            </a:pPr>
            <a:r>
              <a:rPr lang="en-US" smtClean="0"/>
              <a:t>Performance must be properly rewarded.</a:t>
            </a:r>
          </a:p>
        </p:txBody>
      </p:sp>
    </p:spTree>
  </p:cSld>
  <p:clrMapOvr>
    <a:masterClrMapping/>
  </p:clrMapOvr>
  <p:transition/>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 2005 Prentice Hall Inc. All rights reserved.</a:t>
            </a:r>
          </a:p>
        </p:txBody>
      </p:sp>
      <p:sp>
        <p:nvSpPr>
          <p:cNvPr id="18435" name="Slide Number Placeholder 4"/>
          <p:cNvSpPr>
            <a:spLocks noGrp="1"/>
          </p:cNvSpPr>
          <p:nvPr>
            <p:ph type="sldNum" sz="quarter" idx="11"/>
          </p:nvPr>
        </p:nvSpPr>
        <p:spPr>
          <a:noFill/>
        </p:spPr>
        <p:txBody>
          <a:bodyPr/>
          <a:lstStyle/>
          <a:p>
            <a:r>
              <a:rPr lang="en-US"/>
              <a:t>17–</a:t>
            </a:r>
            <a:fld id="{681F7167-7F8A-4D63-834D-E540F7AC6BA2}" type="slidenum">
              <a:rPr lang="en-US"/>
              <a:pPr/>
              <a:t>469</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Performance Evaluation (cont’d)</a:t>
            </a:r>
          </a:p>
        </p:txBody>
      </p:sp>
      <p:sp>
        <p:nvSpPr>
          <p:cNvPr id="18437" name="Rectangle 3"/>
          <p:cNvSpPr>
            <a:spLocks noGrp="1" noChangeArrowheads="1"/>
          </p:cNvSpPr>
          <p:nvPr>
            <p:ph type="body" idx="1"/>
          </p:nvPr>
        </p:nvSpPr>
        <p:spPr>
          <a:xfrm>
            <a:off x="685800" y="1219200"/>
            <a:ext cx="7772400" cy="533400"/>
          </a:xfrm>
        </p:spPr>
        <p:txBody>
          <a:bodyPr>
            <a:normAutofit lnSpcReduction="10000"/>
          </a:bodyPr>
          <a:lstStyle/>
          <a:p>
            <a:pPr algn="just" rtl="0" eaLnBrk="1" hangingPunct="1"/>
            <a:r>
              <a:rPr lang="en-US" smtClean="0"/>
              <a:t>What Do We Evaluate?</a:t>
            </a:r>
          </a:p>
        </p:txBody>
      </p:sp>
      <p:sp>
        <p:nvSpPr>
          <p:cNvPr id="268292" name="Line 4"/>
          <p:cNvSpPr>
            <a:spLocks noChangeShapeType="1"/>
          </p:cNvSpPr>
          <p:nvPr/>
        </p:nvSpPr>
        <p:spPr bwMode="blackWhite">
          <a:xfrm>
            <a:off x="4572000" y="4572000"/>
            <a:ext cx="0" cy="1066800"/>
          </a:xfrm>
          <a:prstGeom prst="line">
            <a:avLst/>
          </a:prstGeom>
          <a:noFill/>
          <a:ln w="76200">
            <a:solidFill>
              <a:schemeClr val="tx1"/>
            </a:solidFill>
            <a:round/>
            <a:headEnd type="triangle" w="med" len="med"/>
            <a:tailEnd/>
          </a:ln>
          <a:effectLst>
            <a:outerShdw dist="107763" dir="2700000" algn="ctr" rotWithShape="0">
              <a:schemeClr val="bg2">
                <a:alpha val="50000"/>
              </a:schemeClr>
            </a:outerShdw>
          </a:effectLst>
        </p:spPr>
        <p:txBody>
          <a:bodyPr wrap="none" anchor="ctr"/>
          <a:lstStyle/>
          <a:p>
            <a:pPr>
              <a:defRPr/>
            </a:pPr>
            <a:endParaRPr lang="fa-IR"/>
          </a:p>
        </p:txBody>
      </p:sp>
      <p:sp>
        <p:nvSpPr>
          <p:cNvPr id="268293" name="Line 5"/>
          <p:cNvSpPr>
            <a:spLocks noChangeShapeType="1"/>
          </p:cNvSpPr>
          <p:nvPr/>
        </p:nvSpPr>
        <p:spPr bwMode="blackWhite">
          <a:xfrm rot="-8132954">
            <a:off x="2514600" y="2895600"/>
            <a:ext cx="1295400" cy="1588"/>
          </a:xfrm>
          <a:prstGeom prst="line">
            <a:avLst/>
          </a:prstGeom>
          <a:noFill/>
          <a:ln w="76200">
            <a:solidFill>
              <a:schemeClr val="tx1"/>
            </a:solidFill>
            <a:round/>
            <a:headEnd type="triangle" w="med" len="med"/>
            <a:tailEnd/>
          </a:ln>
          <a:effectLst>
            <a:outerShdw dist="107763" dir="2700000" algn="ctr" rotWithShape="0">
              <a:schemeClr val="bg2">
                <a:alpha val="50000"/>
              </a:schemeClr>
            </a:outerShdw>
          </a:effectLst>
        </p:spPr>
        <p:txBody>
          <a:bodyPr wrap="none" anchor="ctr"/>
          <a:lstStyle/>
          <a:p>
            <a:pPr>
              <a:defRPr/>
            </a:pPr>
            <a:endParaRPr lang="fa-IR"/>
          </a:p>
        </p:txBody>
      </p:sp>
      <p:sp>
        <p:nvSpPr>
          <p:cNvPr id="268294" name="Line 6"/>
          <p:cNvSpPr>
            <a:spLocks noChangeShapeType="1"/>
          </p:cNvSpPr>
          <p:nvPr/>
        </p:nvSpPr>
        <p:spPr bwMode="blackWhite">
          <a:xfrm rot="-2727649">
            <a:off x="5360194" y="2959894"/>
            <a:ext cx="1141412" cy="0"/>
          </a:xfrm>
          <a:prstGeom prst="line">
            <a:avLst/>
          </a:prstGeom>
          <a:noFill/>
          <a:ln w="76200">
            <a:solidFill>
              <a:schemeClr val="tx1"/>
            </a:solidFill>
            <a:round/>
            <a:headEnd type="triangle" w="med" len="med"/>
            <a:tailEnd/>
          </a:ln>
          <a:effectLst>
            <a:outerShdw dist="35921" dir="2700000" algn="ctr" rotWithShape="0">
              <a:schemeClr val="bg2">
                <a:alpha val="50000"/>
              </a:schemeClr>
            </a:outerShdw>
          </a:effectLst>
        </p:spPr>
        <p:txBody>
          <a:bodyPr wrap="none" anchor="ctr"/>
          <a:lstStyle/>
          <a:p>
            <a:pPr>
              <a:defRPr/>
            </a:pPr>
            <a:endParaRPr lang="fa-IR"/>
          </a:p>
        </p:txBody>
      </p:sp>
      <p:sp>
        <p:nvSpPr>
          <p:cNvPr id="268295" name="Rectangle 7"/>
          <p:cNvSpPr>
            <a:spLocks noChangeArrowheads="1"/>
          </p:cNvSpPr>
          <p:nvPr/>
        </p:nvSpPr>
        <p:spPr bwMode="blackWhite">
          <a:xfrm>
            <a:off x="3349625" y="5181600"/>
            <a:ext cx="2441575"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defRPr/>
            </a:pPr>
            <a:r>
              <a:rPr lang="en-US" sz="2400">
                <a:solidFill>
                  <a:schemeClr val="bg1"/>
                </a:solidFill>
                <a:effectLst>
                  <a:outerShdw blurRad="38100" dist="38100" dir="2700000" algn="tl">
                    <a:srgbClr val="000000"/>
                  </a:outerShdw>
                </a:effectLst>
              </a:rPr>
              <a:t>Traits</a:t>
            </a:r>
          </a:p>
        </p:txBody>
      </p:sp>
      <p:sp>
        <p:nvSpPr>
          <p:cNvPr id="268296" name="Rectangle 8"/>
          <p:cNvSpPr>
            <a:spLocks noChangeArrowheads="1"/>
          </p:cNvSpPr>
          <p:nvPr/>
        </p:nvSpPr>
        <p:spPr bwMode="blackWhite">
          <a:xfrm>
            <a:off x="1143000" y="1905000"/>
            <a:ext cx="2441575"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defRPr/>
            </a:pPr>
            <a:r>
              <a:rPr lang="en-US" sz="2400">
                <a:solidFill>
                  <a:schemeClr val="bg1"/>
                </a:solidFill>
                <a:effectLst>
                  <a:outerShdw blurRad="38100" dist="38100" dir="2700000" algn="tl">
                    <a:srgbClr val="000000"/>
                  </a:outerShdw>
                </a:effectLst>
              </a:rPr>
              <a:t>Individual Task</a:t>
            </a:r>
            <a:br>
              <a:rPr lang="en-US" sz="2400">
                <a:solidFill>
                  <a:schemeClr val="bg1"/>
                </a:solidFill>
                <a:effectLst>
                  <a:outerShdw blurRad="38100" dist="38100" dir="2700000" algn="tl">
                    <a:srgbClr val="000000"/>
                  </a:outerShdw>
                </a:effectLst>
              </a:rPr>
            </a:br>
            <a:r>
              <a:rPr lang="en-US" sz="2400">
                <a:solidFill>
                  <a:schemeClr val="bg1"/>
                </a:solidFill>
                <a:effectLst>
                  <a:outerShdw blurRad="38100" dist="38100" dir="2700000" algn="tl">
                    <a:srgbClr val="000000"/>
                  </a:outerShdw>
                </a:effectLst>
              </a:rPr>
              <a:t>Outcomes</a:t>
            </a:r>
          </a:p>
        </p:txBody>
      </p:sp>
      <p:sp>
        <p:nvSpPr>
          <p:cNvPr id="268297" name="Rectangle 9"/>
          <p:cNvSpPr>
            <a:spLocks noChangeArrowheads="1"/>
          </p:cNvSpPr>
          <p:nvPr/>
        </p:nvSpPr>
        <p:spPr bwMode="blackWhite">
          <a:xfrm>
            <a:off x="5483225" y="1905000"/>
            <a:ext cx="2441575" cy="990600"/>
          </a:xfrm>
          <a:prstGeom prst="rect">
            <a:avLst/>
          </a:prstGeom>
          <a:solidFill>
            <a:srgbClr val="00808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defRPr/>
            </a:pPr>
            <a:r>
              <a:rPr lang="en-US" sz="2400">
                <a:solidFill>
                  <a:schemeClr val="bg1"/>
                </a:solidFill>
                <a:effectLst>
                  <a:outerShdw blurRad="38100" dist="38100" dir="2700000" algn="tl">
                    <a:srgbClr val="000000"/>
                  </a:outerShdw>
                </a:effectLst>
              </a:rPr>
              <a:t>Behaviors</a:t>
            </a:r>
          </a:p>
        </p:txBody>
      </p:sp>
      <p:sp>
        <p:nvSpPr>
          <p:cNvPr id="268298" name="Oval 10"/>
          <p:cNvSpPr>
            <a:spLocks noChangeArrowheads="1"/>
          </p:cNvSpPr>
          <p:nvPr/>
        </p:nvSpPr>
        <p:spPr bwMode="blackWhite">
          <a:xfrm>
            <a:off x="3048000" y="3213100"/>
            <a:ext cx="3035300" cy="1358900"/>
          </a:xfrm>
          <a:prstGeom prst="ellipse">
            <a:avLst/>
          </a:prstGeom>
          <a:solidFill>
            <a:srgbClr val="996633"/>
          </a:solidFill>
          <a:ln w="9525">
            <a:solidFill>
              <a:schemeClr val="tx1"/>
            </a:solidFill>
            <a:round/>
            <a:headEnd/>
            <a:tailEnd/>
          </a:ln>
          <a:effectLst>
            <a:outerShdw dist="107763" dir="2700000" algn="ctr" rotWithShape="0">
              <a:schemeClr val="bg2">
                <a:alpha val="50000"/>
              </a:schemeClr>
            </a:outerShdw>
          </a:effectLst>
        </p:spPr>
        <p:txBody>
          <a:bodyPr anchor="ctr"/>
          <a:lstStyle/>
          <a:p>
            <a:pPr algn="ctr" eaLnBrk="0" hangingPunct="0">
              <a:defRPr/>
            </a:pPr>
            <a:r>
              <a:rPr lang="en-US" sz="2400">
                <a:solidFill>
                  <a:schemeClr val="bg1"/>
                </a:solidFill>
                <a:effectLst>
                  <a:outerShdw blurRad="38100" dist="38100" dir="2700000" algn="tl">
                    <a:srgbClr val="000000"/>
                  </a:outerShdw>
                </a:effectLst>
              </a:rPr>
              <a:t>Performance Evaluation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68298"/>
                                        </p:tgtEl>
                                        <p:attrNameLst>
                                          <p:attrName>style.visibility</p:attrName>
                                        </p:attrNameLst>
                                      </p:cBhvr>
                                      <p:to>
                                        <p:strVal val="visible"/>
                                      </p:to>
                                    </p:set>
                                    <p:animEffect transition="in" filter="box(out)">
                                      <p:cBhvr>
                                        <p:cTn id="7" dur="500"/>
                                        <p:tgtEl>
                                          <p:spTgt spid="268298"/>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68296"/>
                                        </p:tgtEl>
                                        <p:attrNameLst>
                                          <p:attrName>style.visibility</p:attrName>
                                        </p:attrNameLst>
                                      </p:cBhvr>
                                      <p:to>
                                        <p:strVal val="visible"/>
                                      </p:to>
                                    </p:set>
                                    <p:animEffect transition="in" filter="strips(downRight)">
                                      <p:cBhvr>
                                        <p:cTn id="11" dur="500"/>
                                        <p:tgtEl>
                                          <p:spTgt spid="268296"/>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268293"/>
                                        </p:tgtEl>
                                        <p:attrNameLst>
                                          <p:attrName>style.visibility</p:attrName>
                                        </p:attrNameLst>
                                      </p:cBhvr>
                                      <p:to>
                                        <p:strVal val="visible"/>
                                      </p:to>
                                    </p:set>
                                    <p:animEffect transition="in" filter="strips(downRight)">
                                      <p:cBhvr>
                                        <p:cTn id="15" dur="500"/>
                                        <p:tgtEl>
                                          <p:spTgt spid="26829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68297"/>
                                        </p:tgtEl>
                                        <p:attrNameLst>
                                          <p:attrName>style.visibility</p:attrName>
                                        </p:attrNameLst>
                                      </p:cBhvr>
                                      <p:to>
                                        <p:strVal val="visible"/>
                                      </p:to>
                                    </p:set>
                                    <p:animEffect transition="in" filter="wipe(right)">
                                      <p:cBhvr>
                                        <p:cTn id="19" dur="500"/>
                                        <p:tgtEl>
                                          <p:spTgt spid="268297"/>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268294"/>
                                        </p:tgtEl>
                                        <p:attrNameLst>
                                          <p:attrName>style.visibility</p:attrName>
                                        </p:attrNameLst>
                                      </p:cBhvr>
                                      <p:to>
                                        <p:strVal val="visible"/>
                                      </p:to>
                                    </p:set>
                                    <p:animEffect transition="in" filter="strips(downLeft)">
                                      <p:cBhvr>
                                        <p:cTn id="23" dur="500"/>
                                        <p:tgtEl>
                                          <p:spTgt spid="268294"/>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268295"/>
                                        </p:tgtEl>
                                        <p:attrNameLst>
                                          <p:attrName>style.visibility</p:attrName>
                                        </p:attrNameLst>
                                      </p:cBhvr>
                                      <p:to>
                                        <p:strVal val="visible"/>
                                      </p:to>
                                    </p:set>
                                    <p:animEffect transition="in" filter="slide(fromBottom)">
                                      <p:cBhvr>
                                        <p:cTn id="27" dur="500"/>
                                        <p:tgtEl>
                                          <p:spTgt spid="26829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68292"/>
                                        </p:tgtEl>
                                        <p:attrNameLst>
                                          <p:attrName>style.visibility</p:attrName>
                                        </p:attrNameLst>
                                      </p:cBhvr>
                                      <p:to>
                                        <p:strVal val="visible"/>
                                      </p:to>
                                    </p:set>
                                    <p:animEffect transition="in" filter="wipe(down)">
                                      <p:cBhvr>
                                        <p:cTn id="31" dur="5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5" grpId="0" animBg="1" autoUpdateAnimBg="0"/>
      <p:bldP spid="268296" grpId="0" animBg="1" autoUpdateAnimBg="0"/>
      <p:bldP spid="268297" grpId="0" animBg="1" autoUpdateAnimBg="0"/>
      <p:bldP spid="268298"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r>
              <a:rPr lang="en-US"/>
              <a:t>© 2005 Prentice Hall Inc. All rights reserved.</a:t>
            </a:r>
          </a:p>
        </p:txBody>
      </p:sp>
      <p:sp>
        <p:nvSpPr>
          <p:cNvPr id="10243" name="Slide Number Placeholder 3"/>
          <p:cNvSpPr>
            <a:spLocks noGrp="1"/>
          </p:cNvSpPr>
          <p:nvPr>
            <p:ph type="sldNum" sz="quarter" idx="11"/>
          </p:nvPr>
        </p:nvSpPr>
        <p:spPr>
          <a:noFill/>
        </p:spPr>
        <p:txBody>
          <a:bodyPr/>
          <a:lstStyle/>
          <a:p>
            <a:r>
              <a:rPr lang="en-US"/>
              <a:t>3–</a:t>
            </a:r>
            <a:fld id="{7E52F696-5528-40D9-B559-D2FCD5174C0F}" type="slidenum">
              <a:rPr lang="en-US"/>
              <a:pPr/>
              <a:t>47</a:t>
            </a:fld>
            <a:endParaRPr lang="en-US"/>
          </a:p>
        </p:txBody>
      </p:sp>
      <p:sp>
        <p:nvSpPr>
          <p:cNvPr id="208898" name="Rectangle 2"/>
          <p:cNvSpPr>
            <a:spLocks noGrp="1" noChangeArrowheads="1"/>
          </p:cNvSpPr>
          <p:nvPr>
            <p:ph type="title"/>
          </p:nvPr>
        </p:nvSpPr>
        <p:spPr>
          <a:xfrm>
            <a:off x="6400800" y="1676400"/>
            <a:ext cx="1981200" cy="2286000"/>
          </a:xfrm>
          <a:ln w="12700">
            <a:solidFill>
              <a:schemeClr val="tx1"/>
            </a:solidFill>
          </a:ln>
        </p:spPr>
        <p:txBody>
          <a:bodyPr/>
          <a:lstStyle/>
          <a:p>
            <a:pPr algn="just" rtl="0" eaLnBrk="1" hangingPunct="1">
              <a:defRPr/>
            </a:pPr>
            <a:r>
              <a:rPr lang="en-US" sz="2400" b="1" smtClean="0"/>
              <a:t>Values in the Rokeach</a:t>
            </a:r>
            <a:br>
              <a:rPr lang="en-US" sz="2400" b="1" smtClean="0"/>
            </a:br>
            <a:r>
              <a:rPr lang="en-US" sz="2400" b="1" smtClean="0"/>
              <a:t>Survey</a:t>
            </a:r>
          </a:p>
        </p:txBody>
      </p:sp>
      <p:pic>
        <p:nvPicPr>
          <p:cNvPr id="208901" name="Picture 5"/>
          <p:cNvPicPr>
            <a:picLocks noChangeAspect="1" noChangeArrowheads="1"/>
          </p:cNvPicPr>
          <p:nvPr/>
        </p:nvPicPr>
        <p:blipFill>
          <a:blip r:embed="rId2"/>
          <a:srcRect/>
          <a:stretch>
            <a:fillRect/>
          </a:stretch>
        </p:blipFill>
        <p:spPr bwMode="auto">
          <a:xfrm>
            <a:off x="685800" y="381000"/>
            <a:ext cx="5105400" cy="579120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08903" name="Text Box 7"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nchorCtr="1">
            <a:spAutoFit/>
          </a:bodyPr>
          <a:lstStyle/>
          <a:p>
            <a:pPr algn="ctr">
              <a:spcBef>
                <a:spcPct val="50000"/>
              </a:spcBef>
              <a:defRPr/>
            </a:pPr>
            <a:r>
              <a:rPr lang="en-US" sz="1000">
                <a:solidFill>
                  <a:schemeClr val="bg1"/>
                </a:solidFill>
              </a:rPr>
              <a:t>E X H I B I T  3</a:t>
            </a:r>
            <a:r>
              <a:rPr lang="en-US" sz="1000">
                <a:solidFill>
                  <a:schemeClr val="bg1"/>
                </a:solidFill>
                <a:cs typeface="Arial" pitchFamily="34" charset="0"/>
              </a:rPr>
              <a:t>–1</a:t>
            </a:r>
            <a:endParaRPr lang="en-US" sz="1000">
              <a:solidFill>
                <a:schemeClr val="bg1"/>
              </a:solidFill>
            </a:endParaRPr>
          </a:p>
        </p:txBody>
      </p:sp>
      <p:sp>
        <p:nvSpPr>
          <p:cNvPr id="10247" name="Rectangle 8"/>
          <p:cNvSpPr>
            <a:spLocks noChangeArrowheads="1"/>
          </p:cNvSpPr>
          <p:nvPr/>
        </p:nvSpPr>
        <p:spPr bwMode="auto">
          <a:xfrm>
            <a:off x="6248400" y="5654675"/>
            <a:ext cx="2432050" cy="365125"/>
          </a:xfrm>
          <a:prstGeom prst="rect">
            <a:avLst/>
          </a:prstGeom>
          <a:noFill/>
          <a:ln w="9525">
            <a:noFill/>
            <a:miter lim="800000"/>
            <a:headEnd/>
            <a:tailEnd/>
          </a:ln>
        </p:spPr>
        <p:txBody>
          <a:bodyPr>
            <a:spAutoFit/>
          </a:bodyPr>
          <a:lstStyle/>
          <a:p>
            <a:r>
              <a:rPr lang="en-US" b="0" i="1"/>
              <a:t>Source: </a:t>
            </a:r>
            <a:r>
              <a:rPr lang="en-US" b="0"/>
              <a:t>M. Rokeach, </a:t>
            </a:r>
            <a:r>
              <a:rPr lang="en-US" b="0" i="1"/>
              <a:t>The Nature of Human Values </a:t>
            </a:r>
            <a:r>
              <a:rPr lang="en-US" b="0"/>
              <a:t>(New York: The Free Press, 1973).</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8901"/>
                                        </p:tgtEl>
                                        <p:attrNameLst>
                                          <p:attrName>style.visibility</p:attrName>
                                        </p:attrNameLst>
                                      </p:cBhvr>
                                      <p:to>
                                        <p:strVal val="visible"/>
                                      </p:to>
                                    </p:set>
                                    <p:animEffect transition="in" filter="wipe(up)">
                                      <p:cBhvr>
                                        <p:cTn id="7" dur="500"/>
                                        <p:tgtEl>
                                          <p:spTgt spid="20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p:spPr>
        <p:txBody>
          <a:bodyPr/>
          <a:lstStyle/>
          <a:p>
            <a:r>
              <a:rPr lang="en-US"/>
              <a:t>© 2005 Prentice Hall Inc. All rights reserved.</a:t>
            </a:r>
          </a:p>
        </p:txBody>
      </p:sp>
      <p:sp>
        <p:nvSpPr>
          <p:cNvPr id="19459" name="Slide Number Placeholder 4"/>
          <p:cNvSpPr>
            <a:spLocks noGrp="1"/>
          </p:cNvSpPr>
          <p:nvPr>
            <p:ph type="sldNum" sz="quarter" idx="11"/>
          </p:nvPr>
        </p:nvSpPr>
        <p:spPr>
          <a:noFill/>
        </p:spPr>
        <p:txBody>
          <a:bodyPr/>
          <a:lstStyle/>
          <a:p>
            <a:r>
              <a:rPr lang="en-US"/>
              <a:t>17–</a:t>
            </a:r>
            <a:fld id="{3660C62B-3530-44D1-B8D0-2D9F28DEDC5F}" type="slidenum">
              <a:rPr lang="en-US"/>
              <a:pPr/>
              <a:t>470</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Performance Evaluation (cont’d)</a:t>
            </a:r>
          </a:p>
        </p:txBody>
      </p:sp>
      <p:sp>
        <p:nvSpPr>
          <p:cNvPr id="19461" name="Rectangle 3"/>
          <p:cNvSpPr>
            <a:spLocks noGrp="1" noChangeArrowheads="1"/>
          </p:cNvSpPr>
          <p:nvPr>
            <p:ph type="body" idx="1"/>
          </p:nvPr>
        </p:nvSpPr>
        <p:spPr>
          <a:xfrm>
            <a:off x="685800" y="1219200"/>
            <a:ext cx="7772400" cy="533400"/>
          </a:xfrm>
        </p:spPr>
        <p:txBody>
          <a:bodyPr>
            <a:normAutofit lnSpcReduction="10000"/>
          </a:bodyPr>
          <a:lstStyle/>
          <a:p>
            <a:pPr algn="just" rtl="0" eaLnBrk="1" hangingPunct="1"/>
            <a:r>
              <a:rPr lang="en-US" smtClean="0"/>
              <a:t>Who Should Do the Evaluating?</a:t>
            </a:r>
          </a:p>
        </p:txBody>
      </p:sp>
      <p:pic>
        <p:nvPicPr>
          <p:cNvPr id="19462" name="Picture 4" descr="BD20167_"/>
          <p:cNvPicPr>
            <a:picLocks noChangeAspect="1" noChangeArrowheads="1"/>
          </p:cNvPicPr>
          <p:nvPr/>
        </p:nvPicPr>
        <p:blipFill>
          <a:blip r:embed="rId2"/>
          <a:srcRect/>
          <a:stretch>
            <a:fillRect/>
          </a:stretch>
        </p:blipFill>
        <p:spPr bwMode="auto">
          <a:xfrm>
            <a:off x="4800600" y="2819400"/>
            <a:ext cx="3352800" cy="2492375"/>
          </a:xfrm>
          <a:prstGeom prst="rect">
            <a:avLst/>
          </a:prstGeom>
          <a:noFill/>
          <a:ln w="9525">
            <a:noFill/>
            <a:miter lim="800000"/>
            <a:headEnd/>
            <a:tailEnd/>
          </a:ln>
        </p:spPr>
      </p:pic>
      <p:sp>
        <p:nvSpPr>
          <p:cNvPr id="269317" name="Oval 5"/>
          <p:cNvSpPr>
            <a:spLocks noChangeArrowheads="1"/>
          </p:cNvSpPr>
          <p:nvPr/>
        </p:nvSpPr>
        <p:spPr bwMode="blackWhite">
          <a:xfrm>
            <a:off x="1447800" y="1905000"/>
            <a:ext cx="2590800" cy="914400"/>
          </a:xfrm>
          <a:prstGeom prst="ellipse">
            <a:avLst/>
          </a:prstGeom>
          <a:solidFill>
            <a:srgbClr val="996633"/>
          </a:solidFill>
          <a:ln w="9525">
            <a:solidFill>
              <a:schemeClr val="accent2"/>
            </a:solidFill>
            <a:round/>
            <a:headEnd/>
            <a:tailEnd/>
          </a:ln>
          <a:effectLst/>
        </p:spPr>
        <p:txBody>
          <a:bodyPr wrap="none" anchor="ctr" anchorCtr="1"/>
          <a:lstStyle/>
          <a:p>
            <a:pPr algn="ctr">
              <a:defRPr/>
            </a:pPr>
            <a:r>
              <a:rPr lang="en-US" sz="1800">
                <a:solidFill>
                  <a:schemeClr val="bg1"/>
                </a:solidFill>
                <a:effectLst>
                  <a:outerShdw blurRad="38100" dist="38100" dir="2700000" algn="tl">
                    <a:srgbClr val="000000"/>
                  </a:outerShdw>
                </a:effectLst>
              </a:rPr>
              <a:t>Immediate</a:t>
            </a:r>
            <a:br>
              <a:rPr lang="en-US" sz="1800">
                <a:solidFill>
                  <a:schemeClr val="bg1"/>
                </a:solidFill>
                <a:effectLst>
                  <a:outerShdw blurRad="38100" dist="38100" dir="2700000" algn="tl">
                    <a:srgbClr val="000000"/>
                  </a:outerShdw>
                </a:effectLst>
              </a:rPr>
            </a:br>
            <a:r>
              <a:rPr lang="en-US" sz="1800">
                <a:solidFill>
                  <a:schemeClr val="bg1"/>
                </a:solidFill>
                <a:effectLst>
                  <a:outerShdw blurRad="38100" dist="38100" dir="2700000" algn="tl">
                    <a:srgbClr val="000000"/>
                  </a:outerShdw>
                </a:effectLst>
              </a:rPr>
              <a:t>Supervisor</a:t>
            </a:r>
          </a:p>
        </p:txBody>
      </p:sp>
      <p:sp>
        <p:nvSpPr>
          <p:cNvPr id="269318" name="Oval 6"/>
          <p:cNvSpPr>
            <a:spLocks noChangeArrowheads="1"/>
          </p:cNvSpPr>
          <p:nvPr/>
        </p:nvSpPr>
        <p:spPr bwMode="blackWhite">
          <a:xfrm>
            <a:off x="1447800" y="2971800"/>
            <a:ext cx="2590800" cy="914400"/>
          </a:xfrm>
          <a:prstGeom prst="ellipse">
            <a:avLst/>
          </a:prstGeom>
          <a:solidFill>
            <a:srgbClr val="996633"/>
          </a:solidFill>
          <a:ln w="9525">
            <a:solidFill>
              <a:schemeClr val="accent2"/>
            </a:solidFill>
            <a:round/>
            <a:headEnd/>
            <a:tailEnd/>
          </a:ln>
          <a:effectLst/>
        </p:spPr>
        <p:txBody>
          <a:bodyPr wrap="none" anchor="ctr" anchorCtr="1"/>
          <a:lstStyle/>
          <a:p>
            <a:pPr algn="ctr">
              <a:defRPr/>
            </a:pPr>
            <a:r>
              <a:rPr lang="en-US" sz="1800">
                <a:solidFill>
                  <a:schemeClr val="bg1"/>
                </a:solidFill>
                <a:effectLst>
                  <a:outerShdw blurRad="38100" dist="38100" dir="2700000" algn="tl">
                    <a:srgbClr val="000000"/>
                  </a:outerShdw>
                </a:effectLst>
              </a:rPr>
              <a:t>Peers</a:t>
            </a:r>
          </a:p>
        </p:txBody>
      </p:sp>
      <p:sp>
        <p:nvSpPr>
          <p:cNvPr id="269319" name="Oval 7"/>
          <p:cNvSpPr>
            <a:spLocks noChangeArrowheads="1"/>
          </p:cNvSpPr>
          <p:nvPr/>
        </p:nvSpPr>
        <p:spPr bwMode="blackWhite">
          <a:xfrm>
            <a:off x="1524000" y="4038600"/>
            <a:ext cx="2590800" cy="914400"/>
          </a:xfrm>
          <a:prstGeom prst="ellipse">
            <a:avLst/>
          </a:prstGeom>
          <a:solidFill>
            <a:srgbClr val="996633"/>
          </a:solidFill>
          <a:ln w="9525">
            <a:solidFill>
              <a:schemeClr val="accent2"/>
            </a:solidFill>
            <a:round/>
            <a:headEnd/>
            <a:tailEnd/>
          </a:ln>
          <a:effectLst/>
        </p:spPr>
        <p:txBody>
          <a:bodyPr wrap="none" anchor="ctr" anchorCtr="1"/>
          <a:lstStyle/>
          <a:p>
            <a:pPr algn="ctr">
              <a:defRPr/>
            </a:pPr>
            <a:r>
              <a:rPr lang="en-US" sz="1800">
                <a:solidFill>
                  <a:schemeClr val="bg1"/>
                </a:solidFill>
                <a:effectLst>
                  <a:outerShdw blurRad="38100" dist="38100" dir="2700000" algn="tl">
                    <a:srgbClr val="000000"/>
                  </a:outerShdw>
                </a:effectLst>
              </a:rPr>
              <a:t>Self-Evaluation</a:t>
            </a:r>
          </a:p>
        </p:txBody>
      </p:sp>
      <p:sp>
        <p:nvSpPr>
          <p:cNvPr id="269320" name="Oval 8"/>
          <p:cNvSpPr>
            <a:spLocks noChangeArrowheads="1"/>
          </p:cNvSpPr>
          <p:nvPr/>
        </p:nvSpPr>
        <p:spPr bwMode="blackWhite">
          <a:xfrm>
            <a:off x="1524000" y="5105400"/>
            <a:ext cx="2590800" cy="914400"/>
          </a:xfrm>
          <a:prstGeom prst="ellipse">
            <a:avLst/>
          </a:prstGeom>
          <a:solidFill>
            <a:srgbClr val="996633"/>
          </a:solidFill>
          <a:ln w="9525">
            <a:solidFill>
              <a:schemeClr val="accent2"/>
            </a:solidFill>
            <a:round/>
            <a:headEnd/>
            <a:tailEnd/>
          </a:ln>
          <a:effectLst/>
        </p:spPr>
        <p:txBody>
          <a:bodyPr wrap="none" anchor="ctr" anchorCtr="1"/>
          <a:lstStyle/>
          <a:p>
            <a:pPr algn="ctr">
              <a:defRPr/>
            </a:pPr>
            <a:r>
              <a:rPr lang="en-US" sz="1800">
                <a:solidFill>
                  <a:schemeClr val="bg1"/>
                </a:solidFill>
                <a:effectLst>
                  <a:outerShdw blurRad="38100" dist="38100" dir="2700000" algn="tl">
                    <a:srgbClr val="000000"/>
                  </a:outerShdw>
                </a:effectLst>
              </a:rPr>
              <a:t>Immediate</a:t>
            </a:r>
            <a:br>
              <a:rPr lang="en-US" sz="1800">
                <a:solidFill>
                  <a:schemeClr val="bg1"/>
                </a:solidFill>
                <a:effectLst>
                  <a:outerShdw blurRad="38100" dist="38100" dir="2700000" algn="tl">
                    <a:srgbClr val="000000"/>
                  </a:outerShdw>
                </a:effectLst>
              </a:rPr>
            </a:br>
            <a:r>
              <a:rPr lang="en-US" sz="1800">
                <a:solidFill>
                  <a:schemeClr val="bg1"/>
                </a:solidFill>
                <a:effectLst>
                  <a:outerShdw blurRad="38100" dist="38100" dir="2700000" algn="tl">
                    <a:srgbClr val="000000"/>
                  </a:outerShdw>
                </a:effectLst>
              </a:rPr>
              <a:t>Subordinates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box(in)">
                                      <p:cBhvr>
                                        <p:cTn id="7" dur="500"/>
                                        <p:tgtEl>
                                          <p:spTgt spid="26931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69318"/>
                                        </p:tgtEl>
                                        <p:attrNameLst>
                                          <p:attrName>style.visibility</p:attrName>
                                        </p:attrNameLst>
                                      </p:cBhvr>
                                      <p:to>
                                        <p:strVal val="visible"/>
                                      </p:to>
                                    </p:set>
                                    <p:animEffect transition="in" filter="box(in)">
                                      <p:cBhvr>
                                        <p:cTn id="11" dur="500"/>
                                        <p:tgtEl>
                                          <p:spTgt spid="269318"/>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269319"/>
                                        </p:tgtEl>
                                        <p:attrNameLst>
                                          <p:attrName>style.visibility</p:attrName>
                                        </p:attrNameLst>
                                      </p:cBhvr>
                                      <p:to>
                                        <p:strVal val="visible"/>
                                      </p:to>
                                    </p:set>
                                    <p:animEffect transition="in" filter="box(in)">
                                      <p:cBhvr>
                                        <p:cTn id="15" dur="500"/>
                                        <p:tgtEl>
                                          <p:spTgt spid="269319"/>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269320"/>
                                        </p:tgtEl>
                                        <p:attrNameLst>
                                          <p:attrName>style.visibility</p:attrName>
                                        </p:attrNameLst>
                                      </p:cBhvr>
                                      <p:to>
                                        <p:strVal val="visible"/>
                                      </p:to>
                                    </p:set>
                                    <p:animEffect transition="in" filter="box(in)">
                                      <p:cBhvr>
                                        <p:cTn id="19" dur="500"/>
                                        <p:tgtEl>
                                          <p:spTgt spid="269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autoUpdateAnimBg="0"/>
      <p:bldP spid="269318" grpId="0" animBg="1" autoUpdateAnimBg="0"/>
      <p:bldP spid="269319" grpId="0" animBg="1" autoUpdateAnimBg="0"/>
      <p:bldP spid="269320" grpId="0" animBg="1" autoUpdateAnimBg="0"/>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17–</a:t>
            </a:r>
            <a:fld id="{26DD20FE-5774-4323-B6C2-30020C713D8E}" type="slidenum">
              <a:rPr lang="en-US"/>
              <a:pPr/>
              <a:t>471</a:t>
            </a:fld>
            <a:endParaRPr lang="en-US"/>
          </a:p>
        </p:txBody>
      </p:sp>
      <p:graphicFrame>
        <p:nvGraphicFramePr>
          <p:cNvPr id="1026" name="Object 5"/>
          <p:cNvGraphicFramePr>
            <a:graphicFrameLocks noChangeAspect="1"/>
          </p:cNvGraphicFramePr>
          <p:nvPr/>
        </p:nvGraphicFramePr>
        <p:xfrm>
          <a:off x="1522413" y="666750"/>
          <a:ext cx="6707187" cy="5524500"/>
        </p:xfrm>
        <a:graphic>
          <a:graphicData uri="http://schemas.openxmlformats.org/presentationml/2006/ole">
            <mc:AlternateContent xmlns:mc="http://schemas.openxmlformats.org/markup-compatibility/2006">
              <mc:Choice xmlns:v="urn:schemas-microsoft-com:vml" Requires="v">
                <p:oleObj spid="_x0000_s311303" name="Photo Editor Photo" r:id="rId3" imgW="6706536" imgH="5525271" progId="">
                  <p:embed/>
                </p:oleObj>
              </mc:Choice>
              <mc:Fallback>
                <p:oleObj name="Photo Editor Photo" r:id="rId3" imgW="6706536" imgH="5525271"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3" y="666750"/>
                        <a:ext cx="6707187"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39" name="Rectangle 3"/>
          <p:cNvSpPr>
            <a:spLocks noGrp="1" noChangeArrowheads="1"/>
          </p:cNvSpPr>
          <p:nvPr>
            <p:ph type="title"/>
          </p:nvPr>
        </p:nvSpPr>
        <p:spPr>
          <a:xfrm>
            <a:off x="6477000" y="457200"/>
            <a:ext cx="1905000" cy="685800"/>
          </a:xfrm>
        </p:spPr>
        <p:txBody>
          <a:bodyPr lIns="91440">
            <a:normAutofit fontScale="90000"/>
          </a:bodyPr>
          <a:lstStyle/>
          <a:p>
            <a:pPr algn="just" rtl="0" eaLnBrk="1" hangingPunct="1">
              <a:defRPr/>
            </a:pPr>
            <a:r>
              <a:rPr lang="en-US" sz="2000" smtClean="0"/>
              <a:t>360-Degree Evaluations</a:t>
            </a:r>
          </a:p>
        </p:txBody>
      </p:sp>
      <p:sp>
        <p:nvSpPr>
          <p:cNvPr id="270340" name="Text Box 4"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17</a:t>
            </a:r>
            <a:r>
              <a:rPr lang="en-US">
                <a:solidFill>
                  <a:schemeClr val="bg1"/>
                </a:solidFill>
                <a:cs typeface="Arial" pitchFamily="34" charset="0"/>
              </a:rPr>
              <a:t>–1</a:t>
            </a:r>
            <a:endParaRPr lang="en-US">
              <a:solidFill>
                <a:schemeClr val="bg1"/>
              </a:solidFill>
            </a:endParaRPr>
          </a:p>
        </p:txBody>
      </p:sp>
      <p:sp>
        <p:nvSpPr>
          <p:cNvPr id="1031" name="Rectangle 6"/>
          <p:cNvSpPr>
            <a:spLocks noChangeArrowheads="1"/>
          </p:cNvSpPr>
          <p:nvPr/>
        </p:nvSpPr>
        <p:spPr bwMode="auto">
          <a:xfrm>
            <a:off x="609600" y="457200"/>
            <a:ext cx="3048000" cy="942975"/>
          </a:xfrm>
          <a:prstGeom prst="rect">
            <a:avLst/>
          </a:prstGeom>
          <a:noFill/>
          <a:ln w="9525">
            <a:noFill/>
            <a:miter lim="800000"/>
            <a:headEnd/>
            <a:tailEnd/>
          </a:ln>
        </p:spPr>
        <p:txBody>
          <a:bodyPr>
            <a:spAutoFit/>
          </a:bodyPr>
          <a:lstStyle/>
          <a:p>
            <a:r>
              <a:rPr lang="en-US" sz="1400"/>
              <a:t>The primary objective of the 360-degree performance evaluation is to pool feedback from all of the employee’s customers.</a:t>
            </a:r>
          </a:p>
        </p:txBody>
      </p:sp>
      <p:sp>
        <p:nvSpPr>
          <p:cNvPr id="1032" name="Rectangle 7"/>
          <p:cNvSpPr>
            <a:spLocks noChangeArrowheads="1"/>
          </p:cNvSpPr>
          <p:nvPr/>
        </p:nvSpPr>
        <p:spPr bwMode="auto">
          <a:xfrm>
            <a:off x="654050" y="6269038"/>
            <a:ext cx="3536950" cy="228600"/>
          </a:xfrm>
          <a:prstGeom prst="rect">
            <a:avLst/>
          </a:prstGeom>
          <a:noFill/>
          <a:ln w="9525">
            <a:noFill/>
            <a:miter lim="800000"/>
            <a:headEnd/>
            <a:tailEnd/>
          </a:ln>
        </p:spPr>
        <p:txBody>
          <a:bodyPr wrap="none">
            <a:spAutoFit/>
          </a:bodyPr>
          <a:lstStyle/>
          <a:p>
            <a:r>
              <a:rPr lang="en-US" sz="900" b="0" i="1"/>
              <a:t>Source: </a:t>
            </a:r>
            <a:r>
              <a:rPr lang="en-US" sz="900" b="0"/>
              <a:t>Adapted from </a:t>
            </a:r>
            <a:r>
              <a:rPr lang="en-US" sz="900" b="0" i="1"/>
              <a:t>Personnel Journal</a:t>
            </a:r>
            <a:r>
              <a:rPr lang="en-US" sz="900" b="0"/>
              <a:t>, November 1994, p. 100.</a:t>
            </a:r>
          </a:p>
        </p:txBody>
      </p:sp>
    </p:spTree>
  </p:cSld>
  <p:clrMapOvr>
    <a:masterClrMapping/>
  </p:clrMapOvr>
  <p:transition>
    <p:cut thruBlk="1"/>
  </p:transition>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17–</a:t>
            </a:r>
            <a:fld id="{CEF5B729-C140-41E4-8F8D-FDBECC9F823E}" type="slidenum">
              <a:rPr lang="en-US"/>
              <a:pPr/>
              <a:t>472</a:t>
            </a:fld>
            <a:endParaRPr lang="en-US"/>
          </a:p>
        </p:txBody>
      </p:sp>
      <p:sp>
        <p:nvSpPr>
          <p:cNvPr id="271362" name="Rectangle 2"/>
          <p:cNvSpPr>
            <a:spLocks noGrp="1" noChangeArrowheads="1"/>
          </p:cNvSpPr>
          <p:nvPr>
            <p:ph type="title"/>
          </p:nvPr>
        </p:nvSpPr>
        <p:spPr/>
        <p:txBody>
          <a:bodyPr>
            <a:normAutofit fontScale="90000"/>
          </a:bodyPr>
          <a:lstStyle/>
          <a:p>
            <a:pPr algn="just" rtl="0" eaLnBrk="1" hangingPunct="1">
              <a:defRPr/>
            </a:pPr>
            <a:r>
              <a:rPr lang="en-US" smtClean="0"/>
              <a:t>Methods of Performance Evaluation</a:t>
            </a:r>
          </a:p>
        </p:txBody>
      </p:sp>
      <p:sp>
        <p:nvSpPr>
          <p:cNvPr id="271363" name="Line 3"/>
          <p:cNvSpPr>
            <a:spLocks noChangeShapeType="1"/>
          </p:cNvSpPr>
          <p:nvPr/>
        </p:nvSpPr>
        <p:spPr bwMode="auto">
          <a:xfrm>
            <a:off x="914400" y="3429000"/>
            <a:ext cx="7467600" cy="0"/>
          </a:xfrm>
          <a:prstGeom prst="line">
            <a:avLst/>
          </a:prstGeom>
          <a:noFill/>
          <a:ln w="38100">
            <a:solidFill>
              <a:srgbClr val="CC3300"/>
            </a:solidFill>
            <a:round/>
            <a:headEnd/>
            <a:tailEnd/>
          </a:ln>
        </p:spPr>
        <p:txBody>
          <a:bodyPr/>
          <a:lstStyle/>
          <a:p>
            <a:endParaRPr lang="fa-IR"/>
          </a:p>
        </p:txBody>
      </p:sp>
      <p:sp>
        <p:nvSpPr>
          <p:cNvPr id="20486" name="Text Box 4"/>
          <p:cNvSpPr txBox="1">
            <a:spLocks noChangeArrowheads="1"/>
          </p:cNvSpPr>
          <p:nvPr/>
        </p:nvSpPr>
        <p:spPr bwMode="auto">
          <a:xfrm>
            <a:off x="838200" y="1371600"/>
            <a:ext cx="7391400" cy="1735138"/>
          </a:xfrm>
          <a:prstGeom prst="rect">
            <a:avLst/>
          </a:prstGeom>
          <a:noFill/>
          <a:ln w="9525">
            <a:noFill/>
            <a:miter lim="800000"/>
            <a:headEnd/>
            <a:tailEnd/>
          </a:ln>
        </p:spPr>
        <p:txBody>
          <a:bodyPr>
            <a:spAutoFit/>
          </a:bodyPr>
          <a:lstStyle/>
          <a:p>
            <a:pPr>
              <a:spcBef>
                <a:spcPct val="50000"/>
              </a:spcBef>
            </a:pPr>
            <a:r>
              <a:rPr lang="en-US" sz="2400"/>
              <a:t>Written Essay</a:t>
            </a:r>
          </a:p>
          <a:p>
            <a:pPr>
              <a:spcBef>
                <a:spcPct val="50000"/>
              </a:spcBef>
            </a:pPr>
            <a:r>
              <a:rPr lang="en-US" sz="2400" b="0">
                <a:latin typeface="Tahoma" pitchFamily="34" charset="0"/>
              </a:rPr>
              <a:t>A narrative describing an employee’s strengths, weaknesses, past performances, potential, and suggestions for improvement.</a:t>
            </a:r>
          </a:p>
        </p:txBody>
      </p:sp>
      <p:sp>
        <p:nvSpPr>
          <p:cNvPr id="20487" name="Text Box 5"/>
          <p:cNvSpPr txBox="1">
            <a:spLocks noChangeArrowheads="1"/>
          </p:cNvSpPr>
          <p:nvPr/>
        </p:nvSpPr>
        <p:spPr bwMode="auto">
          <a:xfrm>
            <a:off x="914400" y="3810000"/>
            <a:ext cx="8001000" cy="1735138"/>
          </a:xfrm>
          <a:prstGeom prst="rect">
            <a:avLst/>
          </a:prstGeom>
          <a:noFill/>
          <a:ln w="9525">
            <a:noFill/>
            <a:miter lim="800000"/>
            <a:headEnd/>
            <a:tailEnd/>
          </a:ln>
        </p:spPr>
        <p:txBody>
          <a:bodyPr>
            <a:spAutoFit/>
          </a:bodyPr>
          <a:lstStyle/>
          <a:p>
            <a:pPr>
              <a:spcBef>
                <a:spcPct val="50000"/>
              </a:spcBef>
            </a:pPr>
            <a:r>
              <a:rPr lang="en-US" sz="2400"/>
              <a:t>Critical Incidents</a:t>
            </a:r>
          </a:p>
          <a:p>
            <a:pPr>
              <a:spcBef>
                <a:spcPct val="50000"/>
              </a:spcBef>
            </a:pPr>
            <a:r>
              <a:rPr lang="en-US" sz="2400" b="0">
                <a:latin typeface="Tahoma" pitchFamily="34" charset="0"/>
              </a:rPr>
              <a:t>Evaluating the behaviors that are key in making the difference between executing a job effectively and executing it ineffectively.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1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17–</a:t>
            </a:r>
            <a:fld id="{97E63463-7105-4891-8963-7370E736F06D}" type="slidenum">
              <a:rPr lang="en-US"/>
              <a:pPr/>
              <a:t>473</a:t>
            </a:fld>
            <a:endParaRPr lang="en-US"/>
          </a:p>
        </p:txBody>
      </p:sp>
      <p:sp>
        <p:nvSpPr>
          <p:cNvPr id="272386" name="Rectangle 2"/>
          <p:cNvSpPr>
            <a:spLocks noGrp="1" noChangeArrowheads="1"/>
          </p:cNvSpPr>
          <p:nvPr>
            <p:ph type="title"/>
          </p:nvPr>
        </p:nvSpPr>
        <p:spPr/>
        <p:txBody>
          <a:bodyPr>
            <a:normAutofit fontScale="90000"/>
          </a:bodyPr>
          <a:lstStyle/>
          <a:p>
            <a:pPr algn="just" rtl="0" eaLnBrk="1" hangingPunct="1">
              <a:defRPr/>
            </a:pPr>
            <a:r>
              <a:rPr lang="en-US" smtClean="0"/>
              <a:t>Methods of Performance Evaluation (cont’d)</a:t>
            </a:r>
          </a:p>
        </p:txBody>
      </p:sp>
      <p:grpSp>
        <p:nvGrpSpPr>
          <p:cNvPr id="2" name="Group 3"/>
          <p:cNvGrpSpPr>
            <a:grpSpLocks/>
          </p:cNvGrpSpPr>
          <p:nvPr/>
        </p:nvGrpSpPr>
        <p:grpSpPr bwMode="auto">
          <a:xfrm>
            <a:off x="3048000" y="3336925"/>
            <a:ext cx="5715000" cy="2551113"/>
            <a:chOff x="1920" y="2102"/>
            <a:chExt cx="3600" cy="1607"/>
          </a:xfrm>
        </p:grpSpPr>
        <p:sp>
          <p:nvSpPr>
            <p:cNvPr id="21511" name="Line 4"/>
            <p:cNvSpPr>
              <a:spLocks noChangeShapeType="1"/>
            </p:cNvSpPr>
            <p:nvPr/>
          </p:nvSpPr>
          <p:spPr bwMode="auto">
            <a:xfrm rot="-5400000">
              <a:off x="3760" y="1621"/>
              <a:ext cx="1" cy="3024"/>
            </a:xfrm>
            <a:prstGeom prst="line">
              <a:avLst/>
            </a:prstGeom>
            <a:noFill/>
            <a:ln w="28575">
              <a:solidFill>
                <a:schemeClr val="tx1"/>
              </a:solidFill>
              <a:round/>
              <a:headEnd/>
              <a:tailEnd/>
            </a:ln>
          </p:spPr>
          <p:txBody>
            <a:bodyPr/>
            <a:lstStyle/>
            <a:p>
              <a:endParaRPr lang="fa-IR"/>
            </a:p>
          </p:txBody>
        </p:sp>
        <p:sp>
          <p:nvSpPr>
            <p:cNvPr id="21512" name="Line 5"/>
            <p:cNvSpPr>
              <a:spLocks noChangeShapeType="1"/>
            </p:cNvSpPr>
            <p:nvPr/>
          </p:nvSpPr>
          <p:spPr bwMode="auto">
            <a:xfrm rot="-5400000">
              <a:off x="2233" y="3108"/>
              <a:ext cx="336" cy="1"/>
            </a:xfrm>
            <a:prstGeom prst="line">
              <a:avLst/>
            </a:prstGeom>
            <a:noFill/>
            <a:ln w="28575">
              <a:solidFill>
                <a:schemeClr val="tx1"/>
              </a:solidFill>
              <a:round/>
              <a:headEnd/>
              <a:tailEnd/>
            </a:ln>
          </p:spPr>
          <p:txBody>
            <a:bodyPr/>
            <a:lstStyle/>
            <a:p>
              <a:endParaRPr lang="fa-IR"/>
            </a:p>
          </p:txBody>
        </p:sp>
        <p:sp>
          <p:nvSpPr>
            <p:cNvPr id="21513" name="Text Box 6"/>
            <p:cNvSpPr txBox="1">
              <a:spLocks noChangeArrowheads="1"/>
            </p:cNvSpPr>
            <p:nvPr/>
          </p:nvSpPr>
          <p:spPr bwMode="auto">
            <a:xfrm>
              <a:off x="2592" y="2102"/>
              <a:ext cx="2160" cy="442"/>
            </a:xfrm>
            <a:prstGeom prst="rect">
              <a:avLst/>
            </a:prstGeom>
            <a:noFill/>
            <a:ln w="9525">
              <a:noFill/>
              <a:miter lim="800000"/>
              <a:headEnd/>
              <a:tailEnd/>
            </a:ln>
          </p:spPr>
          <p:txBody>
            <a:bodyPr>
              <a:spAutoFit/>
            </a:bodyPr>
            <a:lstStyle/>
            <a:p>
              <a:pPr algn="ctr">
                <a:spcBef>
                  <a:spcPct val="50000"/>
                </a:spcBef>
              </a:pPr>
              <a:r>
                <a:rPr lang="en-US" sz="2000"/>
                <a:t>Keeps up with current</a:t>
              </a:r>
              <a:br>
                <a:rPr lang="en-US" sz="2000"/>
              </a:br>
              <a:r>
                <a:rPr lang="en-US" sz="2000"/>
                <a:t>policies and regulations.</a:t>
              </a:r>
            </a:p>
          </p:txBody>
        </p:sp>
        <p:sp>
          <p:nvSpPr>
            <p:cNvPr id="21514" name="Line 7"/>
            <p:cNvSpPr>
              <a:spLocks noChangeShapeType="1"/>
            </p:cNvSpPr>
            <p:nvPr/>
          </p:nvSpPr>
          <p:spPr bwMode="auto">
            <a:xfrm rot="-5400000">
              <a:off x="3552" y="3108"/>
              <a:ext cx="336" cy="1"/>
            </a:xfrm>
            <a:prstGeom prst="line">
              <a:avLst/>
            </a:prstGeom>
            <a:noFill/>
            <a:ln w="28575">
              <a:solidFill>
                <a:schemeClr val="tx1"/>
              </a:solidFill>
              <a:round/>
              <a:headEnd/>
              <a:tailEnd/>
            </a:ln>
          </p:spPr>
          <p:txBody>
            <a:bodyPr/>
            <a:lstStyle/>
            <a:p>
              <a:endParaRPr lang="fa-IR"/>
            </a:p>
          </p:txBody>
        </p:sp>
        <p:sp>
          <p:nvSpPr>
            <p:cNvPr id="21515" name="Line 8"/>
            <p:cNvSpPr>
              <a:spLocks noChangeShapeType="1"/>
            </p:cNvSpPr>
            <p:nvPr/>
          </p:nvSpPr>
          <p:spPr bwMode="auto">
            <a:xfrm rot="-5400000">
              <a:off x="4212" y="3108"/>
              <a:ext cx="336" cy="1"/>
            </a:xfrm>
            <a:prstGeom prst="line">
              <a:avLst/>
            </a:prstGeom>
            <a:noFill/>
            <a:ln w="28575">
              <a:solidFill>
                <a:schemeClr val="tx1"/>
              </a:solidFill>
              <a:round/>
              <a:headEnd/>
              <a:tailEnd/>
            </a:ln>
          </p:spPr>
          <p:txBody>
            <a:bodyPr/>
            <a:lstStyle/>
            <a:p>
              <a:endParaRPr lang="fa-IR"/>
            </a:p>
          </p:txBody>
        </p:sp>
        <p:sp>
          <p:nvSpPr>
            <p:cNvPr id="21516" name="Line 9"/>
            <p:cNvSpPr>
              <a:spLocks noChangeShapeType="1"/>
            </p:cNvSpPr>
            <p:nvPr/>
          </p:nvSpPr>
          <p:spPr bwMode="auto">
            <a:xfrm rot="-5400000">
              <a:off x="2892" y="3108"/>
              <a:ext cx="336" cy="1"/>
            </a:xfrm>
            <a:prstGeom prst="line">
              <a:avLst/>
            </a:prstGeom>
            <a:noFill/>
            <a:ln w="28575">
              <a:solidFill>
                <a:schemeClr val="tx1"/>
              </a:solidFill>
              <a:round/>
              <a:headEnd/>
              <a:tailEnd/>
            </a:ln>
          </p:spPr>
          <p:txBody>
            <a:bodyPr/>
            <a:lstStyle/>
            <a:p>
              <a:endParaRPr lang="fa-IR"/>
            </a:p>
          </p:txBody>
        </p:sp>
        <p:sp>
          <p:nvSpPr>
            <p:cNvPr id="21517" name="Line 10"/>
            <p:cNvSpPr>
              <a:spLocks noChangeShapeType="1"/>
            </p:cNvSpPr>
            <p:nvPr/>
          </p:nvSpPr>
          <p:spPr bwMode="auto">
            <a:xfrm rot="-5400000">
              <a:off x="4872" y="3108"/>
              <a:ext cx="336" cy="1"/>
            </a:xfrm>
            <a:prstGeom prst="line">
              <a:avLst/>
            </a:prstGeom>
            <a:noFill/>
            <a:ln w="28575">
              <a:solidFill>
                <a:schemeClr val="tx1"/>
              </a:solidFill>
              <a:round/>
              <a:headEnd/>
              <a:tailEnd/>
            </a:ln>
          </p:spPr>
          <p:txBody>
            <a:bodyPr/>
            <a:lstStyle/>
            <a:p>
              <a:endParaRPr lang="fa-IR"/>
            </a:p>
          </p:txBody>
        </p:sp>
        <p:sp>
          <p:nvSpPr>
            <p:cNvPr id="272395" name="Text Box 11"/>
            <p:cNvSpPr txBox="1">
              <a:spLocks noChangeArrowheads="1"/>
            </p:cNvSpPr>
            <p:nvPr/>
          </p:nvSpPr>
          <p:spPr bwMode="blackWhite">
            <a:xfrm>
              <a:off x="2208" y="2592"/>
              <a:ext cx="336" cy="2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1</a:t>
              </a:r>
            </a:p>
          </p:txBody>
        </p:sp>
        <p:sp>
          <p:nvSpPr>
            <p:cNvPr id="272396" name="Text Box 12"/>
            <p:cNvSpPr txBox="1">
              <a:spLocks noChangeArrowheads="1"/>
            </p:cNvSpPr>
            <p:nvPr/>
          </p:nvSpPr>
          <p:spPr bwMode="blackWhite">
            <a:xfrm>
              <a:off x="2880" y="2595"/>
              <a:ext cx="336" cy="2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2</a:t>
              </a:r>
            </a:p>
          </p:txBody>
        </p:sp>
        <p:sp>
          <p:nvSpPr>
            <p:cNvPr id="272397" name="Text Box 13"/>
            <p:cNvSpPr txBox="1">
              <a:spLocks noChangeArrowheads="1"/>
            </p:cNvSpPr>
            <p:nvPr/>
          </p:nvSpPr>
          <p:spPr bwMode="blackWhite">
            <a:xfrm>
              <a:off x="3552" y="2605"/>
              <a:ext cx="336" cy="2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3</a:t>
              </a:r>
            </a:p>
          </p:txBody>
        </p:sp>
        <p:sp>
          <p:nvSpPr>
            <p:cNvPr id="272398" name="Text Box 14"/>
            <p:cNvSpPr txBox="1">
              <a:spLocks noChangeArrowheads="1"/>
            </p:cNvSpPr>
            <p:nvPr/>
          </p:nvSpPr>
          <p:spPr bwMode="blackWhite">
            <a:xfrm>
              <a:off x="4208" y="2605"/>
              <a:ext cx="336" cy="2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4</a:t>
              </a:r>
            </a:p>
          </p:txBody>
        </p:sp>
        <p:sp>
          <p:nvSpPr>
            <p:cNvPr id="272399" name="Text Box 15"/>
            <p:cNvSpPr txBox="1">
              <a:spLocks noChangeArrowheads="1"/>
            </p:cNvSpPr>
            <p:nvPr/>
          </p:nvSpPr>
          <p:spPr bwMode="blackWhite">
            <a:xfrm>
              <a:off x="4848" y="2605"/>
              <a:ext cx="336" cy="2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5</a:t>
              </a:r>
            </a:p>
          </p:txBody>
        </p:sp>
        <p:sp>
          <p:nvSpPr>
            <p:cNvPr id="272400" name="Text Box 16"/>
            <p:cNvSpPr txBox="1">
              <a:spLocks noChangeArrowheads="1"/>
            </p:cNvSpPr>
            <p:nvPr/>
          </p:nvSpPr>
          <p:spPr bwMode="blackWhite">
            <a:xfrm>
              <a:off x="1920" y="3267"/>
              <a:ext cx="960" cy="442"/>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Completely</a:t>
              </a:r>
              <a:br>
                <a:rPr lang="en-US" sz="2000">
                  <a:effectLst>
                    <a:outerShdw blurRad="38100" dist="38100" dir="2700000" algn="tl">
                      <a:srgbClr val="C0C0C0"/>
                    </a:outerShdw>
                  </a:effectLst>
                  <a:latin typeface="Times New Roman" pitchFamily="18" charset="0"/>
                </a:rPr>
              </a:br>
              <a:r>
                <a:rPr lang="en-US" sz="2000">
                  <a:effectLst>
                    <a:outerShdw blurRad="38100" dist="38100" dir="2700000" algn="tl">
                      <a:srgbClr val="C0C0C0"/>
                    </a:outerShdw>
                  </a:effectLst>
                  <a:latin typeface="Times New Roman" pitchFamily="18" charset="0"/>
                </a:rPr>
                <a:t>Unaware</a:t>
              </a:r>
            </a:p>
          </p:txBody>
        </p:sp>
        <p:sp>
          <p:nvSpPr>
            <p:cNvPr id="272401" name="Text Box 17"/>
            <p:cNvSpPr txBox="1">
              <a:spLocks noChangeArrowheads="1"/>
            </p:cNvSpPr>
            <p:nvPr/>
          </p:nvSpPr>
          <p:spPr bwMode="blackWhite">
            <a:xfrm>
              <a:off x="4560" y="3257"/>
              <a:ext cx="960" cy="442"/>
            </a:xfrm>
            <a:prstGeom prst="rect">
              <a:avLst/>
            </a:prstGeom>
            <a:noFill/>
            <a:ln w="9525">
              <a:noFill/>
              <a:miter lim="800000"/>
              <a:headEnd/>
              <a:tailEnd/>
            </a:ln>
            <a:effectLst/>
          </p:spPr>
          <p:txBody>
            <a:bodyPr>
              <a:spAutoFit/>
            </a:bodyPr>
            <a:lstStyle/>
            <a:p>
              <a:pPr algn="ctr" eaLnBrk="0" hangingPunct="0">
                <a:spcBef>
                  <a:spcPct val="50000"/>
                </a:spcBef>
                <a:defRPr/>
              </a:pPr>
              <a:r>
                <a:rPr lang="en-US" sz="2000">
                  <a:effectLst>
                    <a:outerShdw blurRad="38100" dist="38100" dir="2700000" algn="tl">
                      <a:srgbClr val="C0C0C0"/>
                    </a:outerShdw>
                  </a:effectLst>
                  <a:latin typeface="Times New Roman" pitchFamily="18" charset="0"/>
                </a:rPr>
                <a:t>Fully</a:t>
              </a:r>
              <a:br>
                <a:rPr lang="en-US" sz="2000">
                  <a:effectLst>
                    <a:outerShdw blurRad="38100" dist="38100" dir="2700000" algn="tl">
                      <a:srgbClr val="C0C0C0"/>
                    </a:outerShdw>
                  </a:effectLst>
                  <a:latin typeface="Times New Roman" pitchFamily="18" charset="0"/>
                </a:rPr>
              </a:br>
              <a:r>
                <a:rPr lang="en-US" sz="2000">
                  <a:effectLst>
                    <a:outerShdw blurRad="38100" dist="38100" dir="2700000" algn="tl">
                      <a:srgbClr val="C0C0C0"/>
                    </a:outerShdw>
                  </a:effectLst>
                  <a:latin typeface="Times New Roman" pitchFamily="18" charset="0"/>
                </a:rPr>
                <a:t>Informed</a:t>
              </a:r>
            </a:p>
          </p:txBody>
        </p:sp>
        <p:pic>
          <p:nvPicPr>
            <p:cNvPr id="21525" name="Picture 18"/>
            <p:cNvPicPr>
              <a:picLocks noChangeAspect="1" noChangeArrowheads="1"/>
            </p:cNvPicPr>
            <p:nvPr/>
          </p:nvPicPr>
          <p:blipFill>
            <a:blip r:embed="rId2"/>
            <a:srcRect/>
            <a:stretch>
              <a:fillRect/>
            </a:stretch>
          </p:blipFill>
          <p:spPr bwMode="blackWhite">
            <a:xfrm>
              <a:off x="4464" y="2977"/>
              <a:ext cx="488" cy="335"/>
            </a:xfrm>
            <a:prstGeom prst="rect">
              <a:avLst/>
            </a:prstGeom>
            <a:noFill/>
            <a:ln w="9525">
              <a:noFill/>
              <a:miter lim="800000"/>
              <a:headEnd/>
              <a:tailEnd/>
            </a:ln>
          </p:spPr>
        </p:pic>
      </p:grpSp>
      <p:sp>
        <p:nvSpPr>
          <p:cNvPr id="21510" name="Text Box 19"/>
          <p:cNvSpPr txBox="1">
            <a:spLocks noChangeArrowheads="1"/>
          </p:cNvSpPr>
          <p:nvPr/>
        </p:nvSpPr>
        <p:spPr bwMode="auto">
          <a:xfrm>
            <a:off x="914400" y="1447800"/>
            <a:ext cx="7315200" cy="1370013"/>
          </a:xfrm>
          <a:prstGeom prst="rect">
            <a:avLst/>
          </a:prstGeom>
          <a:noFill/>
          <a:ln w="9525">
            <a:noFill/>
            <a:miter lim="800000"/>
            <a:headEnd/>
            <a:tailEnd/>
          </a:ln>
        </p:spPr>
        <p:txBody>
          <a:bodyPr>
            <a:spAutoFit/>
          </a:bodyPr>
          <a:lstStyle/>
          <a:p>
            <a:pPr>
              <a:spcBef>
                <a:spcPct val="50000"/>
              </a:spcBef>
            </a:pPr>
            <a:r>
              <a:rPr lang="en-US" sz="2400"/>
              <a:t>Graphic Rating Scales</a:t>
            </a:r>
          </a:p>
          <a:p>
            <a:pPr>
              <a:spcBef>
                <a:spcPct val="50000"/>
              </a:spcBef>
            </a:pPr>
            <a:r>
              <a:rPr lang="en-US" sz="2400" b="0"/>
              <a:t>An evaluation method in which the evaluator rates performance factors on an incremental scale.</a:t>
            </a:r>
          </a:p>
        </p:txBody>
      </p:sp>
    </p:spTree>
  </p:cSld>
  <p:clrMapOvr>
    <a:masterClrMapping/>
  </p:clrMapOvr>
  <p:transition/>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17–</a:t>
            </a:r>
            <a:fld id="{5AF41AB5-351D-490B-BF93-10DBEAFE841B}" type="slidenum">
              <a:rPr lang="en-US"/>
              <a:pPr/>
              <a:t>474</a:t>
            </a:fld>
            <a:endParaRPr lang="en-US"/>
          </a:p>
        </p:txBody>
      </p:sp>
      <p:sp>
        <p:nvSpPr>
          <p:cNvPr id="273410" name="Rectangle 2"/>
          <p:cNvSpPr>
            <a:spLocks noGrp="1" noChangeArrowheads="1"/>
          </p:cNvSpPr>
          <p:nvPr>
            <p:ph type="title"/>
          </p:nvPr>
        </p:nvSpPr>
        <p:spPr/>
        <p:txBody>
          <a:bodyPr>
            <a:normAutofit fontScale="90000"/>
          </a:bodyPr>
          <a:lstStyle/>
          <a:p>
            <a:pPr algn="just" rtl="0" eaLnBrk="1" hangingPunct="1">
              <a:defRPr/>
            </a:pPr>
            <a:r>
              <a:rPr lang="en-US" smtClean="0"/>
              <a:t>Methods of Performance Evaluation (cont’d)</a:t>
            </a:r>
          </a:p>
        </p:txBody>
      </p:sp>
      <p:sp>
        <p:nvSpPr>
          <p:cNvPr id="22533" name="Line 3"/>
          <p:cNvSpPr>
            <a:spLocks noChangeShapeType="1"/>
          </p:cNvSpPr>
          <p:nvPr/>
        </p:nvSpPr>
        <p:spPr bwMode="auto">
          <a:xfrm>
            <a:off x="4800600" y="1524000"/>
            <a:ext cx="0" cy="4800600"/>
          </a:xfrm>
          <a:prstGeom prst="line">
            <a:avLst/>
          </a:prstGeom>
          <a:noFill/>
          <a:ln w="28575">
            <a:solidFill>
              <a:schemeClr val="tx1"/>
            </a:solidFill>
            <a:round/>
            <a:headEnd/>
            <a:tailEnd/>
          </a:ln>
        </p:spPr>
        <p:txBody>
          <a:bodyPr/>
          <a:lstStyle/>
          <a:p>
            <a:endParaRPr lang="fa-IR"/>
          </a:p>
        </p:txBody>
      </p:sp>
      <p:sp>
        <p:nvSpPr>
          <p:cNvPr id="22534" name="Line 4"/>
          <p:cNvSpPr>
            <a:spLocks noChangeShapeType="1"/>
          </p:cNvSpPr>
          <p:nvPr/>
        </p:nvSpPr>
        <p:spPr bwMode="auto">
          <a:xfrm>
            <a:off x="4584700" y="6003925"/>
            <a:ext cx="533400" cy="0"/>
          </a:xfrm>
          <a:prstGeom prst="line">
            <a:avLst/>
          </a:prstGeom>
          <a:noFill/>
          <a:ln w="28575">
            <a:solidFill>
              <a:schemeClr val="tx1"/>
            </a:solidFill>
            <a:round/>
            <a:headEnd/>
            <a:tailEnd/>
          </a:ln>
        </p:spPr>
        <p:txBody>
          <a:bodyPr/>
          <a:lstStyle/>
          <a:p>
            <a:endParaRPr lang="fa-IR"/>
          </a:p>
        </p:txBody>
      </p:sp>
      <p:sp>
        <p:nvSpPr>
          <p:cNvPr id="22535" name="Text Box 5"/>
          <p:cNvSpPr txBox="1">
            <a:spLocks noChangeArrowheads="1"/>
          </p:cNvSpPr>
          <p:nvPr/>
        </p:nvSpPr>
        <p:spPr bwMode="auto">
          <a:xfrm>
            <a:off x="5181600" y="5775325"/>
            <a:ext cx="2819400" cy="396875"/>
          </a:xfrm>
          <a:prstGeom prst="rect">
            <a:avLst/>
          </a:prstGeom>
          <a:noFill/>
          <a:ln w="9525">
            <a:noFill/>
            <a:miter lim="800000"/>
            <a:headEnd/>
            <a:tailEnd/>
          </a:ln>
        </p:spPr>
        <p:txBody>
          <a:bodyPr>
            <a:spAutoFit/>
          </a:bodyPr>
          <a:lstStyle/>
          <a:p>
            <a:pPr>
              <a:spcBef>
                <a:spcPct val="50000"/>
              </a:spcBef>
            </a:pPr>
            <a:r>
              <a:rPr lang="en-US" sz="2000"/>
              <a:t>Oversleeps for class.</a:t>
            </a:r>
          </a:p>
        </p:txBody>
      </p:sp>
      <p:sp>
        <p:nvSpPr>
          <p:cNvPr id="22536" name="Line 6"/>
          <p:cNvSpPr>
            <a:spLocks noChangeShapeType="1"/>
          </p:cNvSpPr>
          <p:nvPr/>
        </p:nvSpPr>
        <p:spPr bwMode="auto">
          <a:xfrm>
            <a:off x="4584700" y="5292725"/>
            <a:ext cx="533400" cy="0"/>
          </a:xfrm>
          <a:prstGeom prst="line">
            <a:avLst/>
          </a:prstGeom>
          <a:noFill/>
          <a:ln w="28575">
            <a:solidFill>
              <a:schemeClr val="tx1"/>
            </a:solidFill>
            <a:round/>
            <a:headEnd/>
            <a:tailEnd/>
          </a:ln>
        </p:spPr>
        <p:txBody>
          <a:bodyPr/>
          <a:lstStyle/>
          <a:p>
            <a:endParaRPr lang="fa-IR"/>
          </a:p>
        </p:txBody>
      </p:sp>
      <p:sp>
        <p:nvSpPr>
          <p:cNvPr id="22537" name="Text Box 7"/>
          <p:cNvSpPr txBox="1">
            <a:spLocks noChangeArrowheads="1"/>
          </p:cNvSpPr>
          <p:nvPr/>
        </p:nvSpPr>
        <p:spPr bwMode="auto">
          <a:xfrm>
            <a:off x="5181600" y="4937125"/>
            <a:ext cx="3429000" cy="701675"/>
          </a:xfrm>
          <a:prstGeom prst="rect">
            <a:avLst/>
          </a:prstGeom>
          <a:noFill/>
          <a:ln w="9525">
            <a:noFill/>
            <a:miter lim="800000"/>
            <a:headEnd/>
            <a:tailEnd/>
          </a:ln>
        </p:spPr>
        <p:txBody>
          <a:bodyPr>
            <a:spAutoFit/>
          </a:bodyPr>
          <a:lstStyle/>
          <a:p>
            <a:pPr>
              <a:spcBef>
                <a:spcPct val="50000"/>
              </a:spcBef>
            </a:pPr>
            <a:r>
              <a:rPr lang="en-US" sz="2000"/>
              <a:t>Get to class on time,</a:t>
            </a:r>
            <a:br>
              <a:rPr lang="en-US" sz="2000"/>
            </a:br>
            <a:r>
              <a:rPr lang="en-US" sz="2000"/>
              <a:t>but nods off immediately.</a:t>
            </a:r>
          </a:p>
        </p:txBody>
      </p:sp>
      <p:sp>
        <p:nvSpPr>
          <p:cNvPr id="22538" name="Line 8"/>
          <p:cNvSpPr>
            <a:spLocks noChangeShapeType="1"/>
          </p:cNvSpPr>
          <p:nvPr/>
        </p:nvSpPr>
        <p:spPr bwMode="auto">
          <a:xfrm>
            <a:off x="4572000" y="4492625"/>
            <a:ext cx="533400" cy="0"/>
          </a:xfrm>
          <a:prstGeom prst="line">
            <a:avLst/>
          </a:prstGeom>
          <a:noFill/>
          <a:ln w="28575">
            <a:solidFill>
              <a:schemeClr val="tx1"/>
            </a:solidFill>
            <a:round/>
            <a:headEnd/>
            <a:tailEnd/>
          </a:ln>
        </p:spPr>
        <p:txBody>
          <a:bodyPr/>
          <a:lstStyle/>
          <a:p>
            <a:endParaRPr lang="fa-IR"/>
          </a:p>
        </p:txBody>
      </p:sp>
      <p:sp>
        <p:nvSpPr>
          <p:cNvPr id="22539" name="Text Box 9"/>
          <p:cNvSpPr txBox="1">
            <a:spLocks noChangeArrowheads="1"/>
          </p:cNvSpPr>
          <p:nvPr/>
        </p:nvSpPr>
        <p:spPr bwMode="auto">
          <a:xfrm>
            <a:off x="5181600" y="4149725"/>
            <a:ext cx="2743200" cy="701675"/>
          </a:xfrm>
          <a:prstGeom prst="rect">
            <a:avLst/>
          </a:prstGeom>
          <a:noFill/>
          <a:ln w="9525">
            <a:noFill/>
            <a:miter lim="800000"/>
            <a:headEnd/>
            <a:tailEnd/>
          </a:ln>
        </p:spPr>
        <p:txBody>
          <a:bodyPr>
            <a:spAutoFit/>
          </a:bodyPr>
          <a:lstStyle/>
          <a:p>
            <a:pPr>
              <a:spcBef>
                <a:spcPct val="50000"/>
              </a:spcBef>
            </a:pPr>
            <a:r>
              <a:rPr lang="en-US" sz="2000"/>
              <a:t>Stays awake in class but is inattentive.</a:t>
            </a:r>
          </a:p>
        </p:txBody>
      </p:sp>
      <p:sp>
        <p:nvSpPr>
          <p:cNvPr id="22540" name="Line 10"/>
          <p:cNvSpPr>
            <a:spLocks noChangeShapeType="1"/>
          </p:cNvSpPr>
          <p:nvPr/>
        </p:nvSpPr>
        <p:spPr bwMode="auto">
          <a:xfrm>
            <a:off x="4572000" y="3692525"/>
            <a:ext cx="533400" cy="0"/>
          </a:xfrm>
          <a:prstGeom prst="line">
            <a:avLst/>
          </a:prstGeom>
          <a:noFill/>
          <a:ln w="28575">
            <a:solidFill>
              <a:schemeClr val="tx1"/>
            </a:solidFill>
            <a:round/>
            <a:headEnd/>
            <a:tailEnd/>
          </a:ln>
        </p:spPr>
        <p:txBody>
          <a:bodyPr/>
          <a:lstStyle/>
          <a:p>
            <a:endParaRPr lang="fa-IR"/>
          </a:p>
        </p:txBody>
      </p:sp>
      <p:sp>
        <p:nvSpPr>
          <p:cNvPr id="22541" name="Text Box 11"/>
          <p:cNvSpPr txBox="1">
            <a:spLocks noChangeArrowheads="1"/>
          </p:cNvSpPr>
          <p:nvPr/>
        </p:nvSpPr>
        <p:spPr bwMode="auto">
          <a:xfrm>
            <a:off x="5181600" y="3336925"/>
            <a:ext cx="2743200" cy="701675"/>
          </a:xfrm>
          <a:prstGeom prst="rect">
            <a:avLst/>
          </a:prstGeom>
          <a:noFill/>
          <a:ln w="9525">
            <a:noFill/>
            <a:miter lim="800000"/>
            <a:headEnd/>
            <a:tailEnd/>
          </a:ln>
        </p:spPr>
        <p:txBody>
          <a:bodyPr>
            <a:spAutoFit/>
          </a:bodyPr>
          <a:lstStyle/>
          <a:p>
            <a:pPr>
              <a:spcBef>
                <a:spcPct val="50000"/>
              </a:spcBef>
            </a:pPr>
            <a:r>
              <a:rPr lang="en-US" sz="2000"/>
              <a:t>Alert and takes occasional notes.</a:t>
            </a:r>
          </a:p>
        </p:txBody>
      </p:sp>
      <p:sp>
        <p:nvSpPr>
          <p:cNvPr id="22542" name="Line 12"/>
          <p:cNvSpPr>
            <a:spLocks noChangeShapeType="1"/>
          </p:cNvSpPr>
          <p:nvPr/>
        </p:nvSpPr>
        <p:spPr bwMode="auto">
          <a:xfrm>
            <a:off x="4572000" y="2794000"/>
            <a:ext cx="533400" cy="0"/>
          </a:xfrm>
          <a:prstGeom prst="line">
            <a:avLst/>
          </a:prstGeom>
          <a:noFill/>
          <a:ln w="28575">
            <a:solidFill>
              <a:schemeClr val="tx1"/>
            </a:solidFill>
            <a:round/>
            <a:headEnd/>
            <a:tailEnd/>
          </a:ln>
        </p:spPr>
        <p:txBody>
          <a:bodyPr/>
          <a:lstStyle/>
          <a:p>
            <a:endParaRPr lang="fa-IR"/>
          </a:p>
        </p:txBody>
      </p:sp>
      <p:sp>
        <p:nvSpPr>
          <p:cNvPr id="22543" name="Text Box 13"/>
          <p:cNvSpPr txBox="1">
            <a:spLocks noChangeArrowheads="1"/>
          </p:cNvSpPr>
          <p:nvPr/>
        </p:nvSpPr>
        <p:spPr bwMode="auto">
          <a:xfrm>
            <a:off x="5181600" y="2438400"/>
            <a:ext cx="3276600" cy="701675"/>
          </a:xfrm>
          <a:prstGeom prst="rect">
            <a:avLst/>
          </a:prstGeom>
          <a:noFill/>
          <a:ln w="9525">
            <a:noFill/>
            <a:miter lim="800000"/>
            <a:headEnd/>
            <a:tailEnd/>
          </a:ln>
        </p:spPr>
        <p:txBody>
          <a:bodyPr>
            <a:spAutoFit/>
          </a:bodyPr>
          <a:lstStyle/>
          <a:p>
            <a:pPr>
              <a:spcBef>
                <a:spcPct val="50000"/>
              </a:spcBef>
            </a:pPr>
            <a:r>
              <a:rPr lang="en-US" sz="2000"/>
              <a:t>Pays close attention and regularly takes notes.</a:t>
            </a:r>
          </a:p>
        </p:txBody>
      </p:sp>
      <p:sp>
        <p:nvSpPr>
          <p:cNvPr id="22544" name="Line 14"/>
          <p:cNvSpPr>
            <a:spLocks noChangeShapeType="1"/>
          </p:cNvSpPr>
          <p:nvPr/>
        </p:nvSpPr>
        <p:spPr bwMode="auto">
          <a:xfrm>
            <a:off x="4572000" y="1955800"/>
            <a:ext cx="533400" cy="0"/>
          </a:xfrm>
          <a:prstGeom prst="line">
            <a:avLst/>
          </a:prstGeom>
          <a:noFill/>
          <a:ln w="28575">
            <a:solidFill>
              <a:schemeClr val="tx1"/>
            </a:solidFill>
            <a:round/>
            <a:headEnd/>
            <a:tailEnd/>
          </a:ln>
        </p:spPr>
        <p:txBody>
          <a:bodyPr/>
          <a:lstStyle/>
          <a:p>
            <a:endParaRPr lang="fa-IR"/>
          </a:p>
        </p:txBody>
      </p:sp>
      <p:sp>
        <p:nvSpPr>
          <p:cNvPr id="22545" name="Text Box 15"/>
          <p:cNvSpPr txBox="1">
            <a:spLocks noChangeArrowheads="1"/>
          </p:cNvSpPr>
          <p:nvPr/>
        </p:nvSpPr>
        <p:spPr bwMode="auto">
          <a:xfrm>
            <a:off x="5181600" y="1600200"/>
            <a:ext cx="3429000" cy="701675"/>
          </a:xfrm>
          <a:prstGeom prst="rect">
            <a:avLst/>
          </a:prstGeom>
          <a:noFill/>
          <a:ln w="9525">
            <a:noFill/>
            <a:miter lim="800000"/>
            <a:headEnd/>
            <a:tailEnd/>
          </a:ln>
        </p:spPr>
        <p:txBody>
          <a:bodyPr>
            <a:spAutoFit/>
          </a:bodyPr>
          <a:lstStyle/>
          <a:p>
            <a:pPr>
              <a:spcBef>
                <a:spcPct val="50000"/>
              </a:spcBef>
            </a:pPr>
            <a:r>
              <a:rPr lang="en-US" sz="2000"/>
              <a:t>Passes next examination</a:t>
            </a:r>
            <a:br>
              <a:rPr lang="en-US" sz="2000"/>
            </a:br>
            <a:r>
              <a:rPr lang="en-US" sz="2000"/>
              <a:t>and graduates on time.</a:t>
            </a:r>
          </a:p>
        </p:txBody>
      </p:sp>
      <p:sp>
        <p:nvSpPr>
          <p:cNvPr id="22546" name="Text Box 16"/>
          <p:cNvSpPr txBox="1">
            <a:spLocks noChangeArrowheads="1"/>
          </p:cNvSpPr>
          <p:nvPr/>
        </p:nvSpPr>
        <p:spPr bwMode="auto">
          <a:xfrm>
            <a:off x="685800" y="1303338"/>
            <a:ext cx="3810000" cy="4022725"/>
          </a:xfrm>
          <a:prstGeom prst="rect">
            <a:avLst/>
          </a:prstGeom>
          <a:noFill/>
          <a:ln w="9525">
            <a:noFill/>
            <a:miter lim="800000"/>
            <a:headEnd/>
            <a:tailEnd/>
          </a:ln>
        </p:spPr>
        <p:txBody>
          <a:bodyPr>
            <a:spAutoFit/>
          </a:bodyPr>
          <a:lstStyle/>
          <a:p>
            <a:pPr>
              <a:spcBef>
                <a:spcPct val="50000"/>
              </a:spcBef>
            </a:pPr>
            <a:r>
              <a:rPr lang="en-US" sz="2400"/>
              <a:t>Behaviorally Anchored Rating Scales (BARS)</a:t>
            </a:r>
          </a:p>
          <a:p>
            <a:pPr>
              <a:spcBef>
                <a:spcPct val="50000"/>
              </a:spcBef>
            </a:pPr>
            <a:r>
              <a:rPr lang="en-US" sz="2000" b="0">
                <a:latin typeface="Tahoma" pitchFamily="34" charset="0"/>
              </a:rPr>
              <a:t>Scales that combine major elements from the critical incident and graphic rating scale approaches: The appraiser rates the employees based on items along a continuum, but the points are examples of actual behavior on a given job rather than general descriptions or traits.</a:t>
            </a:r>
          </a:p>
        </p:txBody>
      </p:sp>
    </p:spTree>
  </p:cSld>
  <p:clrMapOvr>
    <a:masterClrMapping/>
  </p:clrMapOvr>
  <p:transition/>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p>
            <a:r>
              <a:rPr lang="en-US"/>
              <a:t>© 2005 Prentice Hall Inc. All rights reserved.</a:t>
            </a:r>
          </a:p>
        </p:txBody>
      </p:sp>
      <p:sp>
        <p:nvSpPr>
          <p:cNvPr id="23555" name="Slide Number Placeholder 4"/>
          <p:cNvSpPr>
            <a:spLocks noGrp="1"/>
          </p:cNvSpPr>
          <p:nvPr>
            <p:ph type="sldNum" sz="quarter" idx="11"/>
          </p:nvPr>
        </p:nvSpPr>
        <p:spPr>
          <a:noFill/>
        </p:spPr>
        <p:txBody>
          <a:bodyPr/>
          <a:lstStyle/>
          <a:p>
            <a:r>
              <a:rPr lang="en-US"/>
              <a:t>17–</a:t>
            </a:r>
            <a:fld id="{681B0C43-A976-4B77-A9B1-B580B27DD375}" type="slidenum">
              <a:rPr lang="en-US"/>
              <a:pPr/>
              <a:t>475</a:t>
            </a:fld>
            <a:endParaRPr lang="en-US"/>
          </a:p>
        </p:txBody>
      </p:sp>
      <p:sp>
        <p:nvSpPr>
          <p:cNvPr id="274434" name="Rectangle 2"/>
          <p:cNvSpPr>
            <a:spLocks noGrp="1" noChangeArrowheads="1"/>
          </p:cNvSpPr>
          <p:nvPr>
            <p:ph type="title"/>
          </p:nvPr>
        </p:nvSpPr>
        <p:spPr/>
        <p:txBody>
          <a:bodyPr>
            <a:normAutofit fontScale="90000"/>
          </a:bodyPr>
          <a:lstStyle/>
          <a:p>
            <a:pPr algn="just" rtl="0" eaLnBrk="1" hangingPunct="1">
              <a:defRPr/>
            </a:pPr>
            <a:r>
              <a:rPr lang="en-US" smtClean="0"/>
              <a:t>Methods of Performance Evaluation (cont’d)</a:t>
            </a:r>
          </a:p>
        </p:txBody>
      </p:sp>
      <p:sp>
        <p:nvSpPr>
          <p:cNvPr id="274435" name="Rectangle 3"/>
          <p:cNvSpPr>
            <a:spLocks noGrp="1" noChangeArrowheads="1"/>
          </p:cNvSpPr>
          <p:nvPr>
            <p:ph type="body" idx="1"/>
          </p:nvPr>
        </p:nvSpPr>
        <p:spPr>
          <a:xfrm>
            <a:off x="685800" y="1219200"/>
            <a:ext cx="7467600" cy="1600200"/>
          </a:xfrm>
        </p:spPr>
        <p:txBody>
          <a:bodyPr/>
          <a:lstStyle/>
          <a:p>
            <a:pPr algn="just" rtl="0" eaLnBrk="1" hangingPunct="1"/>
            <a:r>
              <a:rPr lang="en-US" smtClean="0"/>
              <a:t>Forced Comparisons</a:t>
            </a:r>
          </a:p>
          <a:p>
            <a:pPr lvl="1" algn="just" rtl="0" eaLnBrk="1" hangingPunct="1"/>
            <a:r>
              <a:rPr lang="en-US" sz="2400" smtClean="0"/>
              <a:t>Evaluating one individual’s performance relative to the performance of another individual or others.</a:t>
            </a:r>
          </a:p>
        </p:txBody>
      </p:sp>
      <p:sp>
        <p:nvSpPr>
          <p:cNvPr id="274436" name="Line 4"/>
          <p:cNvSpPr>
            <a:spLocks noChangeShapeType="1"/>
          </p:cNvSpPr>
          <p:nvPr/>
        </p:nvSpPr>
        <p:spPr bwMode="auto">
          <a:xfrm>
            <a:off x="914400" y="2971800"/>
            <a:ext cx="7467600" cy="0"/>
          </a:xfrm>
          <a:prstGeom prst="line">
            <a:avLst/>
          </a:prstGeom>
          <a:noFill/>
          <a:ln w="38100">
            <a:solidFill>
              <a:srgbClr val="CC3300"/>
            </a:solidFill>
            <a:round/>
            <a:headEnd/>
            <a:tailEnd/>
          </a:ln>
        </p:spPr>
        <p:txBody>
          <a:bodyPr/>
          <a:lstStyle/>
          <a:p>
            <a:endParaRPr lang="fa-IR"/>
          </a:p>
        </p:txBody>
      </p:sp>
      <p:sp>
        <p:nvSpPr>
          <p:cNvPr id="274437" name="Text Box 5"/>
          <p:cNvSpPr txBox="1">
            <a:spLocks noChangeArrowheads="1"/>
          </p:cNvSpPr>
          <p:nvPr/>
        </p:nvSpPr>
        <p:spPr bwMode="auto">
          <a:xfrm>
            <a:off x="914400" y="3200400"/>
            <a:ext cx="7315200" cy="1370013"/>
          </a:xfrm>
          <a:prstGeom prst="rect">
            <a:avLst/>
          </a:prstGeom>
          <a:noFill/>
          <a:ln w="9525">
            <a:noFill/>
            <a:miter lim="800000"/>
            <a:headEnd/>
            <a:tailEnd/>
          </a:ln>
        </p:spPr>
        <p:txBody>
          <a:bodyPr>
            <a:spAutoFit/>
          </a:bodyPr>
          <a:lstStyle/>
          <a:p>
            <a:pPr>
              <a:spcBef>
                <a:spcPct val="50000"/>
              </a:spcBef>
            </a:pPr>
            <a:r>
              <a:rPr lang="en-US" sz="2400"/>
              <a:t>Group Order Ranking</a:t>
            </a:r>
          </a:p>
          <a:p>
            <a:pPr>
              <a:spcBef>
                <a:spcPct val="50000"/>
              </a:spcBef>
            </a:pPr>
            <a:r>
              <a:rPr lang="en-US" sz="2400" b="0">
                <a:latin typeface="Tahoma" pitchFamily="34" charset="0"/>
              </a:rPr>
              <a:t>An evaluation method that places employees into a particular classification, such as quartiles.</a:t>
            </a:r>
          </a:p>
        </p:txBody>
      </p:sp>
      <p:sp>
        <p:nvSpPr>
          <p:cNvPr id="274438" name="Text Box 6"/>
          <p:cNvSpPr txBox="1">
            <a:spLocks noChangeArrowheads="1"/>
          </p:cNvSpPr>
          <p:nvPr/>
        </p:nvSpPr>
        <p:spPr bwMode="auto">
          <a:xfrm>
            <a:off x="914400" y="4902200"/>
            <a:ext cx="7315200" cy="1370013"/>
          </a:xfrm>
          <a:prstGeom prst="rect">
            <a:avLst/>
          </a:prstGeom>
          <a:noFill/>
          <a:ln w="9525">
            <a:noFill/>
            <a:miter lim="800000"/>
            <a:headEnd/>
            <a:tailEnd/>
          </a:ln>
        </p:spPr>
        <p:txBody>
          <a:bodyPr>
            <a:spAutoFit/>
          </a:bodyPr>
          <a:lstStyle/>
          <a:p>
            <a:pPr>
              <a:spcBef>
                <a:spcPct val="50000"/>
              </a:spcBef>
            </a:pPr>
            <a:r>
              <a:rPr lang="en-US" sz="2400"/>
              <a:t>Individual Ranking</a:t>
            </a:r>
          </a:p>
          <a:p>
            <a:pPr>
              <a:spcBef>
                <a:spcPct val="50000"/>
              </a:spcBef>
            </a:pPr>
            <a:r>
              <a:rPr lang="en-US" sz="2400"/>
              <a:t> </a:t>
            </a:r>
            <a:r>
              <a:rPr lang="en-US" sz="2400" b="0">
                <a:latin typeface="Tahoma" pitchFamily="34" charset="0"/>
              </a:rPr>
              <a:t>An evaluation method that rank-orders employees from best to worse.</a:t>
            </a:r>
          </a:p>
        </p:txBody>
      </p:sp>
      <p:sp>
        <p:nvSpPr>
          <p:cNvPr id="274439" name="Line 7"/>
          <p:cNvSpPr>
            <a:spLocks noChangeShapeType="1"/>
          </p:cNvSpPr>
          <p:nvPr/>
        </p:nvSpPr>
        <p:spPr bwMode="auto">
          <a:xfrm>
            <a:off x="914400" y="4724400"/>
            <a:ext cx="7467600" cy="0"/>
          </a:xfrm>
          <a:prstGeom prst="line">
            <a:avLst/>
          </a:prstGeom>
          <a:noFill/>
          <a:ln w="38100">
            <a:solidFill>
              <a:srgbClr val="CC3300"/>
            </a:solidFill>
            <a:round/>
            <a:headEnd/>
            <a:tailEnd/>
          </a:ln>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Effect transition="in" filter="wipe(left)">
                                      <p:cBhvr>
                                        <p:cTn id="7" dur="500"/>
                                        <p:tgtEl>
                                          <p:spTgt spid="27443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4435">
                                            <p:txEl>
                                              <p:pRg st="1" end="1"/>
                                            </p:txEl>
                                          </p:spTgt>
                                        </p:tgtEl>
                                        <p:attrNameLst>
                                          <p:attrName>style.visibility</p:attrName>
                                        </p:attrNameLst>
                                      </p:cBhvr>
                                      <p:to>
                                        <p:strVal val="visible"/>
                                      </p:to>
                                    </p:set>
                                    <p:animEffect transition="in" filter="wipe(left)">
                                      <p:cBhvr>
                                        <p:cTn id="11" dur="500"/>
                                        <p:tgtEl>
                                          <p:spTgt spid="274435">
                                            <p:txEl>
                                              <p:pRg st="1" end="1"/>
                                            </p:txEl>
                                          </p:spTgt>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274436"/>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74439"/>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74437"/>
                                        </p:tgtEl>
                                        <p:attrNameLst>
                                          <p:attrName>style.visibility</p:attrName>
                                        </p:attrNameLst>
                                      </p:cBhvr>
                                      <p:to>
                                        <p:strVal val="visible"/>
                                      </p:to>
                                    </p:set>
                                    <p:animEffect transition="in" filter="wipe(left)">
                                      <p:cBhvr>
                                        <p:cTn id="21" dur="500"/>
                                        <p:tgtEl>
                                          <p:spTgt spid="2744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4438"/>
                                        </p:tgtEl>
                                        <p:attrNameLst>
                                          <p:attrName>style.visibility</p:attrName>
                                        </p:attrNameLst>
                                      </p:cBhvr>
                                      <p:to>
                                        <p:strVal val="visible"/>
                                      </p:to>
                                    </p:set>
                                    <p:animEffect transition="in" filter="wipe(left)">
                                      <p:cBhvr>
                                        <p:cTn id="24" dur="500"/>
                                        <p:tgtEl>
                                          <p:spTgt spid="274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bldLvl="2" autoUpdateAnimBg="0" advAuto="0"/>
      <p:bldP spid="274436" grpId="0" animBg="1"/>
      <p:bldP spid="274437" grpId="0"/>
      <p:bldP spid="274438" grpId="0"/>
      <p:bldP spid="274439" grpId="0" animBg="1"/>
    </p:bldLst>
  </p:timing>
</p:sld>
</file>

<file path=ppt/slides/slide4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t>© 2005 Prentice Hall Inc. All rights reserved.</a:t>
            </a:r>
          </a:p>
        </p:txBody>
      </p:sp>
      <p:sp>
        <p:nvSpPr>
          <p:cNvPr id="24579" name="Slide Number Placeholder 4"/>
          <p:cNvSpPr>
            <a:spLocks noGrp="1"/>
          </p:cNvSpPr>
          <p:nvPr>
            <p:ph type="sldNum" sz="quarter" idx="11"/>
          </p:nvPr>
        </p:nvSpPr>
        <p:spPr>
          <a:noFill/>
        </p:spPr>
        <p:txBody>
          <a:bodyPr/>
          <a:lstStyle/>
          <a:p>
            <a:r>
              <a:rPr lang="en-US"/>
              <a:t>17–</a:t>
            </a:r>
            <a:fld id="{6E5F9B25-8C1C-4CDD-8190-10690D07FC6E}" type="slidenum">
              <a:rPr lang="en-US"/>
              <a:pPr/>
              <a:t>476</a:t>
            </a:fld>
            <a:endParaRPr lang="en-US"/>
          </a:p>
        </p:txBody>
      </p:sp>
      <p:sp>
        <p:nvSpPr>
          <p:cNvPr id="275458" name="Rectangle 2"/>
          <p:cNvSpPr>
            <a:spLocks noGrp="1" noChangeArrowheads="1"/>
          </p:cNvSpPr>
          <p:nvPr>
            <p:ph type="title"/>
          </p:nvPr>
        </p:nvSpPr>
        <p:spPr/>
        <p:txBody>
          <a:bodyPr>
            <a:normAutofit fontScale="90000"/>
          </a:bodyPr>
          <a:lstStyle/>
          <a:p>
            <a:pPr algn="just" rtl="0" eaLnBrk="1" hangingPunct="1">
              <a:defRPr/>
            </a:pPr>
            <a:r>
              <a:rPr lang="en-US" smtClean="0"/>
              <a:t>Methods of Performance Evaluation (cont’d)</a:t>
            </a:r>
          </a:p>
        </p:txBody>
      </p:sp>
      <p:sp>
        <p:nvSpPr>
          <p:cNvPr id="275459" name="Rectangle 3"/>
          <p:cNvSpPr>
            <a:spLocks noGrp="1" noChangeArrowheads="1"/>
          </p:cNvSpPr>
          <p:nvPr>
            <p:ph type="body" idx="1"/>
          </p:nvPr>
        </p:nvSpPr>
        <p:spPr>
          <a:xfrm>
            <a:off x="685800" y="1219200"/>
            <a:ext cx="7772400" cy="533400"/>
          </a:xfrm>
        </p:spPr>
        <p:txBody>
          <a:bodyPr>
            <a:normAutofit lnSpcReduction="10000"/>
          </a:bodyPr>
          <a:lstStyle/>
          <a:p>
            <a:pPr algn="just" rtl="0" eaLnBrk="1" hangingPunct="1"/>
            <a:r>
              <a:rPr lang="en-US" smtClean="0"/>
              <a:t>Forced Comparisons (cont’d)</a:t>
            </a:r>
          </a:p>
        </p:txBody>
      </p:sp>
      <p:grpSp>
        <p:nvGrpSpPr>
          <p:cNvPr id="2" name="Group 4"/>
          <p:cNvGrpSpPr>
            <a:grpSpLocks/>
          </p:cNvGrpSpPr>
          <p:nvPr/>
        </p:nvGrpSpPr>
        <p:grpSpPr bwMode="auto">
          <a:xfrm>
            <a:off x="2609850" y="3103563"/>
            <a:ext cx="6076950" cy="3221037"/>
            <a:chOff x="1396" y="1649"/>
            <a:chExt cx="3828" cy="2029"/>
          </a:xfrm>
        </p:grpSpPr>
        <p:sp>
          <p:nvSpPr>
            <p:cNvPr id="24584" name="Freeform 5"/>
            <p:cNvSpPr>
              <a:spLocks/>
            </p:cNvSpPr>
            <p:nvPr/>
          </p:nvSpPr>
          <p:spPr bwMode="auto">
            <a:xfrm>
              <a:off x="1934" y="1649"/>
              <a:ext cx="753" cy="2006"/>
            </a:xfrm>
            <a:custGeom>
              <a:avLst/>
              <a:gdLst>
                <a:gd name="T0" fmla="*/ 16 w 753"/>
                <a:gd name="T1" fmla="*/ 558 h 2006"/>
                <a:gd name="T2" fmla="*/ 16 w 753"/>
                <a:gd name="T3" fmla="*/ 680 h 2006"/>
                <a:gd name="T4" fmla="*/ 149 w 753"/>
                <a:gd name="T5" fmla="*/ 879 h 2006"/>
                <a:gd name="T6" fmla="*/ 172 w 753"/>
                <a:gd name="T7" fmla="*/ 795 h 2006"/>
                <a:gd name="T8" fmla="*/ 123 w 753"/>
                <a:gd name="T9" fmla="*/ 768 h 2006"/>
                <a:gd name="T10" fmla="*/ 169 w 753"/>
                <a:gd name="T11" fmla="*/ 542 h 2006"/>
                <a:gd name="T12" fmla="*/ 191 w 753"/>
                <a:gd name="T13" fmla="*/ 779 h 2006"/>
                <a:gd name="T14" fmla="*/ 165 w 753"/>
                <a:gd name="T15" fmla="*/ 867 h 2006"/>
                <a:gd name="T16" fmla="*/ 180 w 753"/>
                <a:gd name="T17" fmla="*/ 1012 h 2006"/>
                <a:gd name="T18" fmla="*/ 214 w 753"/>
                <a:gd name="T19" fmla="*/ 1948 h 2006"/>
                <a:gd name="T20" fmla="*/ 218 w 753"/>
                <a:gd name="T21" fmla="*/ 1983 h 2006"/>
                <a:gd name="T22" fmla="*/ 291 w 753"/>
                <a:gd name="T23" fmla="*/ 2002 h 2006"/>
                <a:gd name="T24" fmla="*/ 325 w 753"/>
                <a:gd name="T25" fmla="*/ 1952 h 2006"/>
                <a:gd name="T26" fmla="*/ 371 w 753"/>
                <a:gd name="T27" fmla="*/ 1819 h 2006"/>
                <a:gd name="T28" fmla="*/ 371 w 753"/>
                <a:gd name="T29" fmla="*/ 1089 h 2006"/>
                <a:gd name="T30" fmla="*/ 398 w 753"/>
                <a:gd name="T31" fmla="*/ 1834 h 2006"/>
                <a:gd name="T32" fmla="*/ 432 w 753"/>
                <a:gd name="T33" fmla="*/ 1952 h 2006"/>
                <a:gd name="T34" fmla="*/ 440 w 753"/>
                <a:gd name="T35" fmla="*/ 2006 h 2006"/>
                <a:gd name="T36" fmla="*/ 524 w 753"/>
                <a:gd name="T37" fmla="*/ 1994 h 2006"/>
                <a:gd name="T38" fmla="*/ 520 w 753"/>
                <a:gd name="T39" fmla="*/ 1956 h 2006"/>
                <a:gd name="T40" fmla="*/ 577 w 753"/>
                <a:gd name="T41" fmla="*/ 1108 h 2006"/>
                <a:gd name="T42" fmla="*/ 585 w 753"/>
                <a:gd name="T43" fmla="*/ 863 h 2006"/>
                <a:gd name="T44" fmla="*/ 562 w 753"/>
                <a:gd name="T45" fmla="*/ 798 h 2006"/>
                <a:gd name="T46" fmla="*/ 574 w 753"/>
                <a:gd name="T47" fmla="*/ 539 h 2006"/>
                <a:gd name="T48" fmla="*/ 646 w 753"/>
                <a:gd name="T49" fmla="*/ 615 h 2006"/>
                <a:gd name="T50" fmla="*/ 608 w 753"/>
                <a:gd name="T51" fmla="*/ 806 h 2006"/>
                <a:gd name="T52" fmla="*/ 585 w 753"/>
                <a:gd name="T53" fmla="*/ 863 h 2006"/>
                <a:gd name="T54" fmla="*/ 627 w 753"/>
                <a:gd name="T55" fmla="*/ 863 h 2006"/>
                <a:gd name="T56" fmla="*/ 738 w 753"/>
                <a:gd name="T57" fmla="*/ 661 h 2006"/>
                <a:gd name="T58" fmla="*/ 749 w 753"/>
                <a:gd name="T59" fmla="*/ 558 h 2006"/>
                <a:gd name="T60" fmla="*/ 581 w 753"/>
                <a:gd name="T61" fmla="*/ 355 h 2006"/>
                <a:gd name="T62" fmla="*/ 436 w 753"/>
                <a:gd name="T63" fmla="*/ 225 h 2006"/>
                <a:gd name="T64" fmla="*/ 467 w 753"/>
                <a:gd name="T65" fmla="*/ 149 h 2006"/>
                <a:gd name="T66" fmla="*/ 425 w 753"/>
                <a:gd name="T67" fmla="*/ 19 h 2006"/>
                <a:gd name="T68" fmla="*/ 405 w 753"/>
                <a:gd name="T69" fmla="*/ 0 h 2006"/>
                <a:gd name="T70" fmla="*/ 287 w 753"/>
                <a:gd name="T71" fmla="*/ 27 h 2006"/>
                <a:gd name="T72" fmla="*/ 264 w 753"/>
                <a:gd name="T73" fmla="*/ 168 h 2006"/>
                <a:gd name="T74" fmla="*/ 268 w 753"/>
                <a:gd name="T75" fmla="*/ 214 h 2006"/>
                <a:gd name="T76" fmla="*/ 306 w 753"/>
                <a:gd name="T77" fmla="*/ 294 h 2006"/>
                <a:gd name="T78" fmla="*/ 119 w 753"/>
                <a:gd name="T79" fmla="*/ 386 h 20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53"/>
                <a:gd name="T121" fmla="*/ 0 h 2006"/>
                <a:gd name="T122" fmla="*/ 753 w 753"/>
                <a:gd name="T123" fmla="*/ 2006 h 20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53" h="2006">
                  <a:moveTo>
                    <a:pt x="119" y="386"/>
                  </a:moveTo>
                  <a:lnTo>
                    <a:pt x="16" y="558"/>
                  </a:lnTo>
                  <a:lnTo>
                    <a:pt x="0" y="611"/>
                  </a:lnTo>
                  <a:lnTo>
                    <a:pt x="16" y="680"/>
                  </a:lnTo>
                  <a:lnTo>
                    <a:pt x="77" y="848"/>
                  </a:lnTo>
                  <a:lnTo>
                    <a:pt x="149" y="879"/>
                  </a:lnTo>
                  <a:lnTo>
                    <a:pt x="165" y="867"/>
                  </a:lnTo>
                  <a:lnTo>
                    <a:pt x="172" y="795"/>
                  </a:lnTo>
                  <a:lnTo>
                    <a:pt x="142" y="806"/>
                  </a:lnTo>
                  <a:lnTo>
                    <a:pt x="123" y="768"/>
                  </a:lnTo>
                  <a:lnTo>
                    <a:pt x="107" y="642"/>
                  </a:lnTo>
                  <a:lnTo>
                    <a:pt x="169" y="542"/>
                  </a:lnTo>
                  <a:lnTo>
                    <a:pt x="180" y="760"/>
                  </a:lnTo>
                  <a:lnTo>
                    <a:pt x="191" y="779"/>
                  </a:lnTo>
                  <a:lnTo>
                    <a:pt x="172" y="795"/>
                  </a:lnTo>
                  <a:lnTo>
                    <a:pt x="165" y="867"/>
                  </a:lnTo>
                  <a:lnTo>
                    <a:pt x="180" y="860"/>
                  </a:lnTo>
                  <a:lnTo>
                    <a:pt x="180" y="1012"/>
                  </a:lnTo>
                  <a:lnTo>
                    <a:pt x="214" y="1486"/>
                  </a:lnTo>
                  <a:lnTo>
                    <a:pt x="214" y="1948"/>
                  </a:lnTo>
                  <a:lnTo>
                    <a:pt x="234" y="1948"/>
                  </a:lnTo>
                  <a:lnTo>
                    <a:pt x="218" y="1983"/>
                  </a:lnTo>
                  <a:lnTo>
                    <a:pt x="222" y="2002"/>
                  </a:lnTo>
                  <a:lnTo>
                    <a:pt x="291" y="2002"/>
                  </a:lnTo>
                  <a:lnTo>
                    <a:pt x="318" y="1971"/>
                  </a:lnTo>
                  <a:lnTo>
                    <a:pt x="325" y="1952"/>
                  </a:lnTo>
                  <a:lnTo>
                    <a:pt x="344" y="1952"/>
                  </a:lnTo>
                  <a:lnTo>
                    <a:pt x="371" y="1819"/>
                  </a:lnTo>
                  <a:lnTo>
                    <a:pt x="363" y="1547"/>
                  </a:lnTo>
                  <a:lnTo>
                    <a:pt x="371" y="1089"/>
                  </a:lnTo>
                  <a:lnTo>
                    <a:pt x="405" y="1585"/>
                  </a:lnTo>
                  <a:lnTo>
                    <a:pt x="398" y="1834"/>
                  </a:lnTo>
                  <a:lnTo>
                    <a:pt x="421" y="1952"/>
                  </a:lnTo>
                  <a:lnTo>
                    <a:pt x="432" y="1952"/>
                  </a:lnTo>
                  <a:lnTo>
                    <a:pt x="432" y="1994"/>
                  </a:lnTo>
                  <a:lnTo>
                    <a:pt x="440" y="2006"/>
                  </a:lnTo>
                  <a:lnTo>
                    <a:pt x="516" y="2002"/>
                  </a:lnTo>
                  <a:lnTo>
                    <a:pt x="524" y="1994"/>
                  </a:lnTo>
                  <a:lnTo>
                    <a:pt x="528" y="1983"/>
                  </a:lnTo>
                  <a:lnTo>
                    <a:pt x="520" y="1956"/>
                  </a:lnTo>
                  <a:lnTo>
                    <a:pt x="535" y="1952"/>
                  </a:lnTo>
                  <a:lnTo>
                    <a:pt x="577" y="1108"/>
                  </a:lnTo>
                  <a:lnTo>
                    <a:pt x="577" y="860"/>
                  </a:lnTo>
                  <a:lnTo>
                    <a:pt x="585" y="863"/>
                  </a:lnTo>
                  <a:lnTo>
                    <a:pt x="585" y="802"/>
                  </a:lnTo>
                  <a:lnTo>
                    <a:pt x="562" y="798"/>
                  </a:lnTo>
                  <a:lnTo>
                    <a:pt x="577" y="749"/>
                  </a:lnTo>
                  <a:lnTo>
                    <a:pt x="574" y="539"/>
                  </a:lnTo>
                  <a:lnTo>
                    <a:pt x="619" y="577"/>
                  </a:lnTo>
                  <a:lnTo>
                    <a:pt x="646" y="615"/>
                  </a:lnTo>
                  <a:lnTo>
                    <a:pt x="635" y="768"/>
                  </a:lnTo>
                  <a:lnTo>
                    <a:pt x="608" y="806"/>
                  </a:lnTo>
                  <a:lnTo>
                    <a:pt x="585" y="802"/>
                  </a:lnTo>
                  <a:lnTo>
                    <a:pt x="585" y="863"/>
                  </a:lnTo>
                  <a:lnTo>
                    <a:pt x="600" y="867"/>
                  </a:lnTo>
                  <a:lnTo>
                    <a:pt x="627" y="863"/>
                  </a:lnTo>
                  <a:lnTo>
                    <a:pt x="692" y="817"/>
                  </a:lnTo>
                  <a:lnTo>
                    <a:pt x="738" y="661"/>
                  </a:lnTo>
                  <a:lnTo>
                    <a:pt x="753" y="596"/>
                  </a:lnTo>
                  <a:lnTo>
                    <a:pt x="749" y="558"/>
                  </a:lnTo>
                  <a:lnTo>
                    <a:pt x="642" y="420"/>
                  </a:lnTo>
                  <a:lnTo>
                    <a:pt x="581" y="355"/>
                  </a:lnTo>
                  <a:lnTo>
                    <a:pt x="432" y="290"/>
                  </a:lnTo>
                  <a:lnTo>
                    <a:pt x="436" y="225"/>
                  </a:lnTo>
                  <a:lnTo>
                    <a:pt x="455" y="214"/>
                  </a:lnTo>
                  <a:lnTo>
                    <a:pt x="467" y="149"/>
                  </a:lnTo>
                  <a:lnTo>
                    <a:pt x="459" y="69"/>
                  </a:lnTo>
                  <a:lnTo>
                    <a:pt x="425" y="19"/>
                  </a:lnTo>
                  <a:lnTo>
                    <a:pt x="413" y="19"/>
                  </a:lnTo>
                  <a:lnTo>
                    <a:pt x="405" y="0"/>
                  </a:lnTo>
                  <a:lnTo>
                    <a:pt x="340" y="4"/>
                  </a:lnTo>
                  <a:lnTo>
                    <a:pt x="287" y="27"/>
                  </a:lnTo>
                  <a:lnTo>
                    <a:pt x="260" y="92"/>
                  </a:lnTo>
                  <a:lnTo>
                    <a:pt x="264" y="168"/>
                  </a:lnTo>
                  <a:lnTo>
                    <a:pt x="256" y="179"/>
                  </a:lnTo>
                  <a:lnTo>
                    <a:pt x="268" y="214"/>
                  </a:lnTo>
                  <a:lnTo>
                    <a:pt x="287" y="221"/>
                  </a:lnTo>
                  <a:lnTo>
                    <a:pt x="306" y="294"/>
                  </a:lnTo>
                  <a:lnTo>
                    <a:pt x="142" y="355"/>
                  </a:lnTo>
                  <a:lnTo>
                    <a:pt x="119" y="386"/>
                  </a:lnTo>
                  <a:close/>
                </a:path>
              </a:pathLst>
            </a:custGeom>
            <a:noFill/>
            <a:ln w="0">
              <a:solidFill>
                <a:schemeClr val="bg2"/>
              </a:solidFill>
              <a:round/>
              <a:headEnd/>
              <a:tailEnd/>
            </a:ln>
          </p:spPr>
          <p:txBody>
            <a:bodyPr/>
            <a:lstStyle/>
            <a:p>
              <a:endParaRPr lang="fa-IR"/>
            </a:p>
          </p:txBody>
        </p:sp>
        <p:sp>
          <p:nvSpPr>
            <p:cNvPr id="24585" name="Freeform 6"/>
            <p:cNvSpPr>
              <a:spLocks/>
            </p:cNvSpPr>
            <p:nvPr/>
          </p:nvSpPr>
          <p:spPr bwMode="auto">
            <a:xfrm>
              <a:off x="3153" y="1771"/>
              <a:ext cx="776" cy="1888"/>
            </a:xfrm>
            <a:custGeom>
              <a:avLst/>
              <a:gdLst>
                <a:gd name="T0" fmla="*/ 462 w 776"/>
                <a:gd name="T1" fmla="*/ 0 h 1888"/>
                <a:gd name="T2" fmla="*/ 489 w 776"/>
                <a:gd name="T3" fmla="*/ 8 h 1888"/>
                <a:gd name="T4" fmla="*/ 489 w 776"/>
                <a:gd name="T5" fmla="*/ 15 h 1888"/>
                <a:gd name="T6" fmla="*/ 501 w 776"/>
                <a:gd name="T7" fmla="*/ 15 h 1888"/>
                <a:gd name="T8" fmla="*/ 527 w 776"/>
                <a:gd name="T9" fmla="*/ 54 h 1888"/>
                <a:gd name="T10" fmla="*/ 531 w 776"/>
                <a:gd name="T11" fmla="*/ 65 h 1888"/>
                <a:gd name="T12" fmla="*/ 535 w 776"/>
                <a:gd name="T13" fmla="*/ 80 h 1888"/>
                <a:gd name="T14" fmla="*/ 539 w 776"/>
                <a:gd name="T15" fmla="*/ 92 h 1888"/>
                <a:gd name="T16" fmla="*/ 539 w 776"/>
                <a:gd name="T17" fmla="*/ 107 h 1888"/>
                <a:gd name="T18" fmla="*/ 535 w 776"/>
                <a:gd name="T19" fmla="*/ 122 h 1888"/>
                <a:gd name="T20" fmla="*/ 531 w 776"/>
                <a:gd name="T21" fmla="*/ 130 h 1888"/>
                <a:gd name="T22" fmla="*/ 524 w 776"/>
                <a:gd name="T23" fmla="*/ 141 h 1888"/>
                <a:gd name="T24" fmla="*/ 516 w 776"/>
                <a:gd name="T25" fmla="*/ 187 h 1888"/>
                <a:gd name="T26" fmla="*/ 504 w 776"/>
                <a:gd name="T27" fmla="*/ 199 h 1888"/>
                <a:gd name="T28" fmla="*/ 493 w 776"/>
                <a:gd name="T29" fmla="*/ 275 h 1888"/>
                <a:gd name="T30" fmla="*/ 634 w 776"/>
                <a:gd name="T31" fmla="*/ 378 h 1888"/>
                <a:gd name="T32" fmla="*/ 684 w 776"/>
                <a:gd name="T33" fmla="*/ 703 h 1888"/>
                <a:gd name="T34" fmla="*/ 566 w 776"/>
                <a:gd name="T35" fmla="*/ 955 h 1888"/>
                <a:gd name="T36" fmla="*/ 546 w 776"/>
                <a:gd name="T37" fmla="*/ 955 h 1888"/>
                <a:gd name="T38" fmla="*/ 539 w 776"/>
                <a:gd name="T39" fmla="*/ 1001 h 1888"/>
                <a:gd name="T40" fmla="*/ 516 w 776"/>
                <a:gd name="T41" fmla="*/ 1016 h 1888"/>
                <a:gd name="T42" fmla="*/ 512 w 776"/>
                <a:gd name="T43" fmla="*/ 1039 h 1888"/>
                <a:gd name="T44" fmla="*/ 726 w 776"/>
                <a:gd name="T45" fmla="*/ 1804 h 1888"/>
                <a:gd name="T46" fmla="*/ 749 w 776"/>
                <a:gd name="T47" fmla="*/ 1834 h 1888"/>
                <a:gd name="T48" fmla="*/ 776 w 776"/>
                <a:gd name="T49" fmla="*/ 1861 h 1888"/>
                <a:gd name="T50" fmla="*/ 768 w 776"/>
                <a:gd name="T51" fmla="*/ 1880 h 1888"/>
                <a:gd name="T52" fmla="*/ 665 w 776"/>
                <a:gd name="T53" fmla="*/ 1872 h 1888"/>
                <a:gd name="T54" fmla="*/ 657 w 776"/>
                <a:gd name="T55" fmla="*/ 1849 h 1888"/>
                <a:gd name="T56" fmla="*/ 600 w 776"/>
                <a:gd name="T57" fmla="*/ 1846 h 1888"/>
                <a:gd name="T58" fmla="*/ 600 w 776"/>
                <a:gd name="T59" fmla="*/ 1804 h 1888"/>
                <a:gd name="T60" fmla="*/ 543 w 776"/>
                <a:gd name="T61" fmla="*/ 1811 h 1888"/>
                <a:gd name="T62" fmla="*/ 298 w 776"/>
                <a:gd name="T63" fmla="*/ 1101 h 1888"/>
                <a:gd name="T64" fmla="*/ 264 w 776"/>
                <a:gd name="T65" fmla="*/ 1433 h 1888"/>
                <a:gd name="T66" fmla="*/ 275 w 776"/>
                <a:gd name="T67" fmla="*/ 1486 h 1888"/>
                <a:gd name="T68" fmla="*/ 271 w 776"/>
                <a:gd name="T69" fmla="*/ 1674 h 1888"/>
                <a:gd name="T70" fmla="*/ 302 w 776"/>
                <a:gd name="T71" fmla="*/ 1781 h 1888"/>
                <a:gd name="T72" fmla="*/ 294 w 776"/>
                <a:gd name="T73" fmla="*/ 1788 h 1888"/>
                <a:gd name="T74" fmla="*/ 287 w 776"/>
                <a:gd name="T75" fmla="*/ 1842 h 1888"/>
                <a:gd name="T76" fmla="*/ 252 w 776"/>
                <a:gd name="T77" fmla="*/ 1888 h 1888"/>
                <a:gd name="T78" fmla="*/ 184 w 776"/>
                <a:gd name="T79" fmla="*/ 1888 h 1888"/>
                <a:gd name="T80" fmla="*/ 168 w 776"/>
                <a:gd name="T81" fmla="*/ 1849 h 1888"/>
                <a:gd name="T82" fmla="*/ 195 w 776"/>
                <a:gd name="T83" fmla="*/ 1788 h 1888"/>
                <a:gd name="T84" fmla="*/ 149 w 776"/>
                <a:gd name="T85" fmla="*/ 1777 h 1888"/>
                <a:gd name="T86" fmla="*/ 57 w 776"/>
                <a:gd name="T87" fmla="*/ 929 h 1888"/>
                <a:gd name="T88" fmla="*/ 35 w 776"/>
                <a:gd name="T89" fmla="*/ 871 h 1888"/>
                <a:gd name="T90" fmla="*/ 23 w 776"/>
                <a:gd name="T91" fmla="*/ 867 h 1888"/>
                <a:gd name="T92" fmla="*/ 0 w 776"/>
                <a:gd name="T93" fmla="*/ 711 h 1888"/>
                <a:gd name="T94" fmla="*/ 138 w 776"/>
                <a:gd name="T95" fmla="*/ 290 h 1888"/>
                <a:gd name="T96" fmla="*/ 348 w 776"/>
                <a:gd name="T97" fmla="*/ 252 h 1888"/>
                <a:gd name="T98" fmla="*/ 348 w 776"/>
                <a:gd name="T99" fmla="*/ 195 h 1888"/>
                <a:gd name="T100" fmla="*/ 333 w 776"/>
                <a:gd name="T101" fmla="*/ 180 h 1888"/>
                <a:gd name="T102" fmla="*/ 329 w 776"/>
                <a:gd name="T103" fmla="*/ 157 h 1888"/>
                <a:gd name="T104" fmla="*/ 325 w 776"/>
                <a:gd name="T105" fmla="*/ 122 h 1888"/>
                <a:gd name="T106" fmla="*/ 325 w 776"/>
                <a:gd name="T107" fmla="*/ 107 h 1888"/>
                <a:gd name="T108" fmla="*/ 329 w 776"/>
                <a:gd name="T109" fmla="*/ 96 h 1888"/>
                <a:gd name="T110" fmla="*/ 329 w 776"/>
                <a:gd name="T111" fmla="*/ 80 h 1888"/>
                <a:gd name="T112" fmla="*/ 333 w 776"/>
                <a:gd name="T113" fmla="*/ 65 h 1888"/>
                <a:gd name="T114" fmla="*/ 348 w 776"/>
                <a:gd name="T115" fmla="*/ 42 h 1888"/>
                <a:gd name="T116" fmla="*/ 424 w 776"/>
                <a:gd name="T117" fmla="*/ 4 h 1888"/>
                <a:gd name="T118" fmla="*/ 443 w 776"/>
                <a:gd name="T119" fmla="*/ 0 h 1888"/>
                <a:gd name="T120" fmla="*/ 462 w 776"/>
                <a:gd name="T121" fmla="*/ 0 h 18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6"/>
                <a:gd name="T184" fmla="*/ 0 h 1888"/>
                <a:gd name="T185" fmla="*/ 776 w 776"/>
                <a:gd name="T186" fmla="*/ 1888 h 18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6" h="1888">
                  <a:moveTo>
                    <a:pt x="462" y="0"/>
                  </a:moveTo>
                  <a:lnTo>
                    <a:pt x="489" y="8"/>
                  </a:lnTo>
                  <a:lnTo>
                    <a:pt x="489" y="15"/>
                  </a:lnTo>
                  <a:lnTo>
                    <a:pt x="501" y="15"/>
                  </a:lnTo>
                  <a:lnTo>
                    <a:pt x="527" y="54"/>
                  </a:lnTo>
                  <a:lnTo>
                    <a:pt x="531" y="65"/>
                  </a:lnTo>
                  <a:lnTo>
                    <a:pt x="535" y="80"/>
                  </a:lnTo>
                  <a:lnTo>
                    <a:pt x="539" y="92"/>
                  </a:lnTo>
                  <a:lnTo>
                    <a:pt x="539" y="107"/>
                  </a:lnTo>
                  <a:lnTo>
                    <a:pt x="535" y="122"/>
                  </a:lnTo>
                  <a:lnTo>
                    <a:pt x="531" y="130"/>
                  </a:lnTo>
                  <a:lnTo>
                    <a:pt x="524" y="141"/>
                  </a:lnTo>
                  <a:lnTo>
                    <a:pt x="516" y="187"/>
                  </a:lnTo>
                  <a:lnTo>
                    <a:pt x="504" y="199"/>
                  </a:lnTo>
                  <a:lnTo>
                    <a:pt x="493" y="275"/>
                  </a:lnTo>
                  <a:lnTo>
                    <a:pt x="634" y="378"/>
                  </a:lnTo>
                  <a:lnTo>
                    <a:pt x="684" y="703"/>
                  </a:lnTo>
                  <a:lnTo>
                    <a:pt x="566" y="955"/>
                  </a:lnTo>
                  <a:lnTo>
                    <a:pt x="546" y="955"/>
                  </a:lnTo>
                  <a:lnTo>
                    <a:pt x="539" y="1001"/>
                  </a:lnTo>
                  <a:lnTo>
                    <a:pt x="516" y="1016"/>
                  </a:lnTo>
                  <a:lnTo>
                    <a:pt x="512" y="1039"/>
                  </a:lnTo>
                  <a:lnTo>
                    <a:pt x="726" y="1804"/>
                  </a:lnTo>
                  <a:lnTo>
                    <a:pt x="749" y="1834"/>
                  </a:lnTo>
                  <a:lnTo>
                    <a:pt x="776" y="1861"/>
                  </a:lnTo>
                  <a:lnTo>
                    <a:pt x="768" y="1880"/>
                  </a:lnTo>
                  <a:lnTo>
                    <a:pt x="665" y="1872"/>
                  </a:lnTo>
                  <a:lnTo>
                    <a:pt x="657" y="1849"/>
                  </a:lnTo>
                  <a:lnTo>
                    <a:pt x="600" y="1846"/>
                  </a:lnTo>
                  <a:lnTo>
                    <a:pt x="600" y="1804"/>
                  </a:lnTo>
                  <a:lnTo>
                    <a:pt x="543" y="1811"/>
                  </a:lnTo>
                  <a:lnTo>
                    <a:pt x="298" y="1101"/>
                  </a:lnTo>
                  <a:lnTo>
                    <a:pt x="264" y="1433"/>
                  </a:lnTo>
                  <a:lnTo>
                    <a:pt x="275" y="1486"/>
                  </a:lnTo>
                  <a:lnTo>
                    <a:pt x="271" y="1674"/>
                  </a:lnTo>
                  <a:lnTo>
                    <a:pt x="302" y="1781"/>
                  </a:lnTo>
                  <a:lnTo>
                    <a:pt x="294" y="1788"/>
                  </a:lnTo>
                  <a:lnTo>
                    <a:pt x="287" y="1842"/>
                  </a:lnTo>
                  <a:lnTo>
                    <a:pt x="252" y="1888"/>
                  </a:lnTo>
                  <a:lnTo>
                    <a:pt x="184" y="1888"/>
                  </a:lnTo>
                  <a:lnTo>
                    <a:pt x="168" y="1849"/>
                  </a:lnTo>
                  <a:lnTo>
                    <a:pt x="195" y="1788"/>
                  </a:lnTo>
                  <a:lnTo>
                    <a:pt x="149" y="1777"/>
                  </a:lnTo>
                  <a:lnTo>
                    <a:pt x="57" y="929"/>
                  </a:lnTo>
                  <a:lnTo>
                    <a:pt x="35" y="871"/>
                  </a:lnTo>
                  <a:lnTo>
                    <a:pt x="23" y="867"/>
                  </a:lnTo>
                  <a:lnTo>
                    <a:pt x="0" y="711"/>
                  </a:lnTo>
                  <a:lnTo>
                    <a:pt x="138" y="290"/>
                  </a:lnTo>
                  <a:lnTo>
                    <a:pt x="348" y="252"/>
                  </a:lnTo>
                  <a:lnTo>
                    <a:pt x="348" y="195"/>
                  </a:lnTo>
                  <a:lnTo>
                    <a:pt x="333" y="180"/>
                  </a:lnTo>
                  <a:lnTo>
                    <a:pt x="329" y="157"/>
                  </a:lnTo>
                  <a:lnTo>
                    <a:pt x="325" y="122"/>
                  </a:lnTo>
                  <a:lnTo>
                    <a:pt x="325" y="107"/>
                  </a:lnTo>
                  <a:lnTo>
                    <a:pt x="329" y="96"/>
                  </a:lnTo>
                  <a:lnTo>
                    <a:pt x="329" y="80"/>
                  </a:lnTo>
                  <a:lnTo>
                    <a:pt x="333" y="65"/>
                  </a:lnTo>
                  <a:lnTo>
                    <a:pt x="348" y="42"/>
                  </a:lnTo>
                  <a:lnTo>
                    <a:pt x="424" y="4"/>
                  </a:lnTo>
                  <a:lnTo>
                    <a:pt x="443" y="0"/>
                  </a:lnTo>
                  <a:lnTo>
                    <a:pt x="462" y="0"/>
                  </a:lnTo>
                  <a:close/>
                </a:path>
              </a:pathLst>
            </a:custGeom>
            <a:noFill/>
            <a:ln w="0">
              <a:solidFill>
                <a:schemeClr val="bg2"/>
              </a:solidFill>
              <a:round/>
              <a:headEnd/>
              <a:tailEnd/>
            </a:ln>
          </p:spPr>
          <p:txBody>
            <a:bodyPr/>
            <a:lstStyle/>
            <a:p>
              <a:endParaRPr lang="fa-IR"/>
            </a:p>
          </p:txBody>
        </p:sp>
        <p:sp>
          <p:nvSpPr>
            <p:cNvPr id="24586" name="Freeform 7"/>
            <p:cNvSpPr>
              <a:spLocks/>
            </p:cNvSpPr>
            <p:nvPr/>
          </p:nvSpPr>
          <p:spPr bwMode="auto">
            <a:xfrm>
              <a:off x="2553" y="1660"/>
              <a:ext cx="619" cy="1987"/>
            </a:xfrm>
            <a:custGeom>
              <a:avLst/>
              <a:gdLst>
                <a:gd name="T0" fmla="*/ 0 w 619"/>
                <a:gd name="T1" fmla="*/ 566 h 1987"/>
                <a:gd name="T2" fmla="*/ 0 w 619"/>
                <a:gd name="T3" fmla="*/ 692 h 1987"/>
                <a:gd name="T4" fmla="*/ 19 w 619"/>
                <a:gd name="T5" fmla="*/ 703 h 1987"/>
                <a:gd name="T6" fmla="*/ 16 w 619"/>
                <a:gd name="T7" fmla="*/ 738 h 1987"/>
                <a:gd name="T8" fmla="*/ 16 w 619"/>
                <a:gd name="T9" fmla="*/ 757 h 1987"/>
                <a:gd name="T10" fmla="*/ 73 w 619"/>
                <a:gd name="T11" fmla="*/ 806 h 1987"/>
                <a:gd name="T12" fmla="*/ 77 w 619"/>
                <a:gd name="T13" fmla="*/ 1040 h 1987"/>
                <a:gd name="T14" fmla="*/ 119 w 619"/>
                <a:gd name="T15" fmla="*/ 1074 h 1987"/>
                <a:gd name="T16" fmla="*/ 146 w 619"/>
                <a:gd name="T17" fmla="*/ 1544 h 1987"/>
                <a:gd name="T18" fmla="*/ 123 w 619"/>
                <a:gd name="T19" fmla="*/ 1876 h 1987"/>
                <a:gd name="T20" fmla="*/ 142 w 619"/>
                <a:gd name="T21" fmla="*/ 1888 h 1987"/>
                <a:gd name="T22" fmla="*/ 130 w 619"/>
                <a:gd name="T23" fmla="*/ 1945 h 1987"/>
                <a:gd name="T24" fmla="*/ 142 w 619"/>
                <a:gd name="T25" fmla="*/ 1983 h 1987"/>
                <a:gd name="T26" fmla="*/ 233 w 619"/>
                <a:gd name="T27" fmla="*/ 1983 h 1987"/>
                <a:gd name="T28" fmla="*/ 245 w 619"/>
                <a:gd name="T29" fmla="*/ 1972 h 1987"/>
                <a:gd name="T30" fmla="*/ 245 w 619"/>
                <a:gd name="T31" fmla="*/ 1884 h 1987"/>
                <a:gd name="T32" fmla="*/ 264 w 619"/>
                <a:gd name="T33" fmla="*/ 1865 h 1987"/>
                <a:gd name="T34" fmla="*/ 310 w 619"/>
                <a:gd name="T35" fmla="*/ 1166 h 1987"/>
                <a:gd name="T36" fmla="*/ 352 w 619"/>
                <a:gd name="T37" fmla="*/ 1613 h 1987"/>
                <a:gd name="T38" fmla="*/ 359 w 619"/>
                <a:gd name="T39" fmla="*/ 1754 h 1987"/>
                <a:gd name="T40" fmla="*/ 401 w 619"/>
                <a:gd name="T41" fmla="*/ 1899 h 1987"/>
                <a:gd name="T42" fmla="*/ 394 w 619"/>
                <a:gd name="T43" fmla="*/ 1976 h 1987"/>
                <a:gd name="T44" fmla="*/ 409 w 619"/>
                <a:gd name="T45" fmla="*/ 1987 h 1987"/>
                <a:gd name="T46" fmla="*/ 501 w 619"/>
                <a:gd name="T47" fmla="*/ 1987 h 1987"/>
                <a:gd name="T48" fmla="*/ 501 w 619"/>
                <a:gd name="T49" fmla="*/ 1941 h 1987"/>
                <a:gd name="T50" fmla="*/ 482 w 619"/>
                <a:gd name="T51" fmla="*/ 1895 h 1987"/>
                <a:gd name="T52" fmla="*/ 497 w 619"/>
                <a:gd name="T53" fmla="*/ 1888 h 1987"/>
                <a:gd name="T54" fmla="*/ 486 w 619"/>
                <a:gd name="T55" fmla="*/ 1070 h 1987"/>
                <a:gd name="T56" fmla="*/ 539 w 619"/>
                <a:gd name="T57" fmla="*/ 1047 h 1987"/>
                <a:gd name="T58" fmla="*/ 531 w 619"/>
                <a:gd name="T59" fmla="*/ 849 h 1987"/>
                <a:gd name="T60" fmla="*/ 619 w 619"/>
                <a:gd name="T61" fmla="*/ 654 h 1987"/>
                <a:gd name="T62" fmla="*/ 600 w 619"/>
                <a:gd name="T63" fmla="*/ 482 h 1987"/>
                <a:gd name="T64" fmla="*/ 539 w 619"/>
                <a:gd name="T65" fmla="*/ 329 h 1987"/>
                <a:gd name="T66" fmla="*/ 382 w 619"/>
                <a:gd name="T67" fmla="*/ 268 h 1987"/>
                <a:gd name="T68" fmla="*/ 379 w 619"/>
                <a:gd name="T69" fmla="*/ 207 h 1987"/>
                <a:gd name="T70" fmla="*/ 398 w 619"/>
                <a:gd name="T71" fmla="*/ 191 h 1987"/>
                <a:gd name="T72" fmla="*/ 413 w 619"/>
                <a:gd name="T73" fmla="*/ 100 h 1987"/>
                <a:gd name="T74" fmla="*/ 375 w 619"/>
                <a:gd name="T75" fmla="*/ 19 h 1987"/>
                <a:gd name="T76" fmla="*/ 287 w 619"/>
                <a:gd name="T77" fmla="*/ 0 h 1987"/>
                <a:gd name="T78" fmla="*/ 237 w 619"/>
                <a:gd name="T79" fmla="*/ 19 h 1987"/>
                <a:gd name="T80" fmla="*/ 191 w 619"/>
                <a:gd name="T81" fmla="*/ 103 h 1987"/>
                <a:gd name="T82" fmla="*/ 226 w 619"/>
                <a:gd name="T83" fmla="*/ 203 h 1987"/>
                <a:gd name="T84" fmla="*/ 237 w 619"/>
                <a:gd name="T85" fmla="*/ 207 h 1987"/>
                <a:gd name="T86" fmla="*/ 237 w 619"/>
                <a:gd name="T87" fmla="*/ 245 h 1987"/>
                <a:gd name="T88" fmla="*/ 218 w 619"/>
                <a:gd name="T89" fmla="*/ 268 h 1987"/>
                <a:gd name="T90" fmla="*/ 54 w 619"/>
                <a:gd name="T91" fmla="*/ 325 h 1987"/>
                <a:gd name="T92" fmla="*/ 23 w 619"/>
                <a:gd name="T93" fmla="*/ 409 h 1987"/>
                <a:gd name="T94" fmla="*/ 0 w 619"/>
                <a:gd name="T95" fmla="*/ 566 h 19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9"/>
                <a:gd name="T145" fmla="*/ 0 h 1987"/>
                <a:gd name="T146" fmla="*/ 619 w 619"/>
                <a:gd name="T147" fmla="*/ 1987 h 19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9" h="1987">
                  <a:moveTo>
                    <a:pt x="0" y="566"/>
                  </a:moveTo>
                  <a:lnTo>
                    <a:pt x="0" y="692"/>
                  </a:lnTo>
                  <a:lnTo>
                    <a:pt x="19" y="703"/>
                  </a:lnTo>
                  <a:lnTo>
                    <a:pt x="16" y="738"/>
                  </a:lnTo>
                  <a:lnTo>
                    <a:pt x="16" y="757"/>
                  </a:lnTo>
                  <a:lnTo>
                    <a:pt x="73" y="806"/>
                  </a:lnTo>
                  <a:lnTo>
                    <a:pt x="77" y="1040"/>
                  </a:lnTo>
                  <a:lnTo>
                    <a:pt x="119" y="1074"/>
                  </a:lnTo>
                  <a:lnTo>
                    <a:pt x="146" y="1544"/>
                  </a:lnTo>
                  <a:lnTo>
                    <a:pt x="123" y="1876"/>
                  </a:lnTo>
                  <a:lnTo>
                    <a:pt x="142" y="1888"/>
                  </a:lnTo>
                  <a:lnTo>
                    <a:pt x="130" y="1945"/>
                  </a:lnTo>
                  <a:lnTo>
                    <a:pt x="142" y="1983"/>
                  </a:lnTo>
                  <a:lnTo>
                    <a:pt x="233" y="1983"/>
                  </a:lnTo>
                  <a:lnTo>
                    <a:pt x="245" y="1972"/>
                  </a:lnTo>
                  <a:lnTo>
                    <a:pt x="245" y="1884"/>
                  </a:lnTo>
                  <a:lnTo>
                    <a:pt x="264" y="1865"/>
                  </a:lnTo>
                  <a:lnTo>
                    <a:pt x="310" y="1166"/>
                  </a:lnTo>
                  <a:lnTo>
                    <a:pt x="352" y="1613"/>
                  </a:lnTo>
                  <a:lnTo>
                    <a:pt x="359" y="1754"/>
                  </a:lnTo>
                  <a:lnTo>
                    <a:pt x="401" y="1899"/>
                  </a:lnTo>
                  <a:lnTo>
                    <a:pt x="394" y="1976"/>
                  </a:lnTo>
                  <a:lnTo>
                    <a:pt x="409" y="1987"/>
                  </a:lnTo>
                  <a:lnTo>
                    <a:pt x="501" y="1987"/>
                  </a:lnTo>
                  <a:lnTo>
                    <a:pt x="501" y="1941"/>
                  </a:lnTo>
                  <a:lnTo>
                    <a:pt x="482" y="1895"/>
                  </a:lnTo>
                  <a:lnTo>
                    <a:pt x="497" y="1888"/>
                  </a:lnTo>
                  <a:lnTo>
                    <a:pt x="486" y="1070"/>
                  </a:lnTo>
                  <a:lnTo>
                    <a:pt x="539" y="1047"/>
                  </a:lnTo>
                  <a:lnTo>
                    <a:pt x="531" y="849"/>
                  </a:lnTo>
                  <a:lnTo>
                    <a:pt x="619" y="654"/>
                  </a:lnTo>
                  <a:lnTo>
                    <a:pt x="600" y="482"/>
                  </a:lnTo>
                  <a:lnTo>
                    <a:pt x="539" y="329"/>
                  </a:lnTo>
                  <a:lnTo>
                    <a:pt x="382" y="268"/>
                  </a:lnTo>
                  <a:lnTo>
                    <a:pt x="379" y="207"/>
                  </a:lnTo>
                  <a:lnTo>
                    <a:pt x="398" y="191"/>
                  </a:lnTo>
                  <a:lnTo>
                    <a:pt x="413" y="100"/>
                  </a:lnTo>
                  <a:lnTo>
                    <a:pt x="375" y="19"/>
                  </a:lnTo>
                  <a:lnTo>
                    <a:pt x="287" y="0"/>
                  </a:lnTo>
                  <a:lnTo>
                    <a:pt x="237" y="19"/>
                  </a:lnTo>
                  <a:lnTo>
                    <a:pt x="191" y="103"/>
                  </a:lnTo>
                  <a:lnTo>
                    <a:pt x="226" y="203"/>
                  </a:lnTo>
                  <a:lnTo>
                    <a:pt x="237" y="207"/>
                  </a:lnTo>
                  <a:lnTo>
                    <a:pt x="237" y="245"/>
                  </a:lnTo>
                  <a:lnTo>
                    <a:pt x="218" y="268"/>
                  </a:lnTo>
                  <a:lnTo>
                    <a:pt x="54" y="325"/>
                  </a:lnTo>
                  <a:lnTo>
                    <a:pt x="23" y="409"/>
                  </a:lnTo>
                  <a:lnTo>
                    <a:pt x="0" y="566"/>
                  </a:lnTo>
                  <a:close/>
                </a:path>
              </a:pathLst>
            </a:custGeom>
            <a:noFill/>
            <a:ln w="0">
              <a:solidFill>
                <a:schemeClr val="bg2"/>
              </a:solidFill>
              <a:round/>
              <a:headEnd/>
              <a:tailEnd/>
            </a:ln>
          </p:spPr>
          <p:txBody>
            <a:bodyPr/>
            <a:lstStyle/>
            <a:p>
              <a:endParaRPr lang="fa-IR"/>
            </a:p>
          </p:txBody>
        </p:sp>
        <p:sp>
          <p:nvSpPr>
            <p:cNvPr id="24587" name="Freeform 8"/>
            <p:cNvSpPr>
              <a:spLocks/>
            </p:cNvSpPr>
            <p:nvPr/>
          </p:nvSpPr>
          <p:spPr bwMode="auto">
            <a:xfrm>
              <a:off x="1396" y="1710"/>
              <a:ext cx="695" cy="1945"/>
            </a:xfrm>
            <a:custGeom>
              <a:avLst/>
              <a:gdLst>
                <a:gd name="T0" fmla="*/ 649 w 695"/>
                <a:gd name="T1" fmla="*/ 309 h 1945"/>
                <a:gd name="T2" fmla="*/ 516 w 695"/>
                <a:gd name="T3" fmla="*/ 241 h 1945"/>
                <a:gd name="T4" fmla="*/ 527 w 695"/>
                <a:gd name="T5" fmla="*/ 138 h 1945"/>
                <a:gd name="T6" fmla="*/ 535 w 695"/>
                <a:gd name="T7" fmla="*/ 69 h 1945"/>
                <a:gd name="T8" fmla="*/ 424 w 695"/>
                <a:gd name="T9" fmla="*/ 0 h 1945"/>
                <a:gd name="T10" fmla="*/ 393 w 695"/>
                <a:gd name="T11" fmla="*/ 15 h 1945"/>
                <a:gd name="T12" fmla="*/ 302 w 695"/>
                <a:gd name="T13" fmla="*/ 252 h 1945"/>
                <a:gd name="T14" fmla="*/ 221 w 695"/>
                <a:gd name="T15" fmla="*/ 332 h 1945"/>
                <a:gd name="T16" fmla="*/ 0 w 695"/>
                <a:gd name="T17" fmla="*/ 627 h 1945"/>
                <a:gd name="T18" fmla="*/ 187 w 695"/>
                <a:gd name="T19" fmla="*/ 902 h 1945"/>
                <a:gd name="T20" fmla="*/ 141 w 695"/>
                <a:gd name="T21" fmla="*/ 1467 h 1945"/>
                <a:gd name="T22" fmla="*/ 294 w 695"/>
                <a:gd name="T23" fmla="*/ 1570 h 1945"/>
                <a:gd name="T24" fmla="*/ 359 w 695"/>
                <a:gd name="T25" fmla="*/ 1910 h 1945"/>
                <a:gd name="T26" fmla="*/ 432 w 695"/>
                <a:gd name="T27" fmla="*/ 1945 h 1945"/>
                <a:gd name="T28" fmla="*/ 412 w 695"/>
                <a:gd name="T29" fmla="*/ 1788 h 1945"/>
                <a:gd name="T30" fmla="*/ 405 w 695"/>
                <a:gd name="T31" fmla="*/ 1723 h 1945"/>
                <a:gd name="T32" fmla="*/ 386 w 695"/>
                <a:gd name="T33" fmla="*/ 1494 h 1945"/>
                <a:gd name="T34" fmla="*/ 416 w 695"/>
                <a:gd name="T35" fmla="*/ 1540 h 1945"/>
                <a:gd name="T36" fmla="*/ 416 w 695"/>
                <a:gd name="T37" fmla="*/ 1716 h 1945"/>
                <a:gd name="T38" fmla="*/ 454 w 695"/>
                <a:gd name="T39" fmla="*/ 1807 h 1945"/>
                <a:gd name="T40" fmla="*/ 554 w 695"/>
                <a:gd name="T41" fmla="*/ 1930 h 1945"/>
                <a:gd name="T42" fmla="*/ 561 w 695"/>
                <a:gd name="T43" fmla="*/ 1845 h 1945"/>
                <a:gd name="T44" fmla="*/ 500 w 695"/>
                <a:gd name="T45" fmla="*/ 1704 h 1945"/>
                <a:gd name="T46" fmla="*/ 523 w 695"/>
                <a:gd name="T47" fmla="*/ 1406 h 1945"/>
                <a:gd name="T48" fmla="*/ 607 w 695"/>
                <a:gd name="T49" fmla="*/ 917 h 1945"/>
                <a:gd name="T50" fmla="*/ 619 w 695"/>
                <a:gd name="T51" fmla="*/ 940 h 1945"/>
                <a:gd name="T52" fmla="*/ 611 w 695"/>
                <a:gd name="T53" fmla="*/ 1077 h 1945"/>
                <a:gd name="T54" fmla="*/ 668 w 695"/>
                <a:gd name="T55" fmla="*/ 1039 h 1945"/>
                <a:gd name="T56" fmla="*/ 676 w 695"/>
                <a:gd name="T57" fmla="*/ 959 h 1945"/>
                <a:gd name="T58" fmla="*/ 687 w 695"/>
                <a:gd name="T59" fmla="*/ 818 h 1945"/>
                <a:gd name="T60" fmla="*/ 680 w 695"/>
                <a:gd name="T61" fmla="*/ 554 h 1945"/>
                <a:gd name="T62" fmla="*/ 661 w 695"/>
                <a:gd name="T63" fmla="*/ 325 h 19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1945"/>
                <a:gd name="T98" fmla="*/ 695 w 695"/>
                <a:gd name="T99" fmla="*/ 1945 h 19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1945">
                  <a:moveTo>
                    <a:pt x="661" y="325"/>
                  </a:moveTo>
                  <a:lnTo>
                    <a:pt x="649" y="309"/>
                  </a:lnTo>
                  <a:lnTo>
                    <a:pt x="516" y="283"/>
                  </a:lnTo>
                  <a:lnTo>
                    <a:pt x="516" y="241"/>
                  </a:lnTo>
                  <a:lnTo>
                    <a:pt x="527" y="191"/>
                  </a:lnTo>
                  <a:lnTo>
                    <a:pt x="527" y="138"/>
                  </a:lnTo>
                  <a:lnTo>
                    <a:pt x="519" y="88"/>
                  </a:lnTo>
                  <a:lnTo>
                    <a:pt x="535" y="69"/>
                  </a:lnTo>
                  <a:lnTo>
                    <a:pt x="470" y="8"/>
                  </a:lnTo>
                  <a:lnTo>
                    <a:pt x="424" y="0"/>
                  </a:lnTo>
                  <a:lnTo>
                    <a:pt x="409" y="19"/>
                  </a:lnTo>
                  <a:lnTo>
                    <a:pt x="393" y="15"/>
                  </a:lnTo>
                  <a:lnTo>
                    <a:pt x="332" y="76"/>
                  </a:lnTo>
                  <a:lnTo>
                    <a:pt x="302" y="252"/>
                  </a:lnTo>
                  <a:lnTo>
                    <a:pt x="317" y="302"/>
                  </a:lnTo>
                  <a:lnTo>
                    <a:pt x="221" y="332"/>
                  </a:lnTo>
                  <a:lnTo>
                    <a:pt x="11" y="581"/>
                  </a:lnTo>
                  <a:lnTo>
                    <a:pt x="0" y="627"/>
                  </a:lnTo>
                  <a:lnTo>
                    <a:pt x="187" y="799"/>
                  </a:lnTo>
                  <a:lnTo>
                    <a:pt x="187" y="902"/>
                  </a:lnTo>
                  <a:lnTo>
                    <a:pt x="195" y="944"/>
                  </a:lnTo>
                  <a:lnTo>
                    <a:pt x="141" y="1467"/>
                  </a:lnTo>
                  <a:lnTo>
                    <a:pt x="279" y="1486"/>
                  </a:lnTo>
                  <a:lnTo>
                    <a:pt x="294" y="1570"/>
                  </a:lnTo>
                  <a:lnTo>
                    <a:pt x="351" y="1765"/>
                  </a:lnTo>
                  <a:lnTo>
                    <a:pt x="359" y="1910"/>
                  </a:lnTo>
                  <a:lnTo>
                    <a:pt x="386" y="1945"/>
                  </a:lnTo>
                  <a:lnTo>
                    <a:pt x="432" y="1945"/>
                  </a:lnTo>
                  <a:lnTo>
                    <a:pt x="443" y="1926"/>
                  </a:lnTo>
                  <a:lnTo>
                    <a:pt x="412" y="1788"/>
                  </a:lnTo>
                  <a:lnTo>
                    <a:pt x="412" y="1765"/>
                  </a:lnTo>
                  <a:lnTo>
                    <a:pt x="405" y="1723"/>
                  </a:lnTo>
                  <a:lnTo>
                    <a:pt x="401" y="1609"/>
                  </a:lnTo>
                  <a:lnTo>
                    <a:pt x="386" y="1494"/>
                  </a:lnTo>
                  <a:lnTo>
                    <a:pt x="424" y="1502"/>
                  </a:lnTo>
                  <a:lnTo>
                    <a:pt x="416" y="1540"/>
                  </a:lnTo>
                  <a:lnTo>
                    <a:pt x="443" y="1696"/>
                  </a:lnTo>
                  <a:lnTo>
                    <a:pt x="416" y="1716"/>
                  </a:lnTo>
                  <a:lnTo>
                    <a:pt x="420" y="1754"/>
                  </a:lnTo>
                  <a:lnTo>
                    <a:pt x="454" y="1807"/>
                  </a:lnTo>
                  <a:lnTo>
                    <a:pt x="477" y="1876"/>
                  </a:lnTo>
                  <a:lnTo>
                    <a:pt x="554" y="1930"/>
                  </a:lnTo>
                  <a:lnTo>
                    <a:pt x="592" y="1914"/>
                  </a:lnTo>
                  <a:lnTo>
                    <a:pt x="561" y="1845"/>
                  </a:lnTo>
                  <a:lnTo>
                    <a:pt x="512" y="1742"/>
                  </a:lnTo>
                  <a:lnTo>
                    <a:pt x="500" y="1704"/>
                  </a:lnTo>
                  <a:lnTo>
                    <a:pt x="531" y="1505"/>
                  </a:lnTo>
                  <a:lnTo>
                    <a:pt x="523" y="1406"/>
                  </a:lnTo>
                  <a:lnTo>
                    <a:pt x="569" y="925"/>
                  </a:lnTo>
                  <a:lnTo>
                    <a:pt x="607" y="917"/>
                  </a:lnTo>
                  <a:lnTo>
                    <a:pt x="607" y="944"/>
                  </a:lnTo>
                  <a:lnTo>
                    <a:pt x="619" y="940"/>
                  </a:lnTo>
                  <a:lnTo>
                    <a:pt x="611" y="974"/>
                  </a:lnTo>
                  <a:lnTo>
                    <a:pt x="611" y="1077"/>
                  </a:lnTo>
                  <a:lnTo>
                    <a:pt x="653" y="1039"/>
                  </a:lnTo>
                  <a:lnTo>
                    <a:pt x="668" y="1039"/>
                  </a:lnTo>
                  <a:lnTo>
                    <a:pt x="695" y="1016"/>
                  </a:lnTo>
                  <a:lnTo>
                    <a:pt x="676" y="959"/>
                  </a:lnTo>
                  <a:lnTo>
                    <a:pt x="687" y="959"/>
                  </a:lnTo>
                  <a:lnTo>
                    <a:pt x="687" y="818"/>
                  </a:lnTo>
                  <a:lnTo>
                    <a:pt x="680" y="745"/>
                  </a:lnTo>
                  <a:lnTo>
                    <a:pt x="680" y="554"/>
                  </a:lnTo>
                  <a:lnTo>
                    <a:pt x="672" y="359"/>
                  </a:lnTo>
                  <a:lnTo>
                    <a:pt x="661" y="325"/>
                  </a:lnTo>
                  <a:close/>
                </a:path>
              </a:pathLst>
            </a:custGeom>
            <a:noFill/>
            <a:ln w="0">
              <a:solidFill>
                <a:schemeClr val="bg2"/>
              </a:solidFill>
              <a:round/>
              <a:headEnd/>
              <a:tailEnd/>
            </a:ln>
          </p:spPr>
          <p:txBody>
            <a:bodyPr/>
            <a:lstStyle/>
            <a:p>
              <a:endParaRPr lang="fa-IR"/>
            </a:p>
          </p:txBody>
        </p:sp>
        <p:sp>
          <p:nvSpPr>
            <p:cNvPr id="24588" name="Freeform 9"/>
            <p:cNvSpPr>
              <a:spLocks/>
            </p:cNvSpPr>
            <p:nvPr/>
          </p:nvSpPr>
          <p:spPr bwMode="auto">
            <a:xfrm>
              <a:off x="4211" y="1714"/>
              <a:ext cx="573" cy="1926"/>
            </a:xfrm>
            <a:custGeom>
              <a:avLst/>
              <a:gdLst>
                <a:gd name="T0" fmla="*/ 88 w 573"/>
                <a:gd name="T1" fmla="*/ 798 h 1926"/>
                <a:gd name="T2" fmla="*/ 31 w 573"/>
                <a:gd name="T3" fmla="*/ 741 h 1926"/>
                <a:gd name="T4" fmla="*/ 0 w 573"/>
                <a:gd name="T5" fmla="*/ 680 h 1926"/>
                <a:gd name="T6" fmla="*/ 31 w 573"/>
                <a:gd name="T7" fmla="*/ 416 h 1926"/>
                <a:gd name="T8" fmla="*/ 54 w 573"/>
                <a:gd name="T9" fmla="*/ 351 h 1926"/>
                <a:gd name="T10" fmla="*/ 207 w 573"/>
                <a:gd name="T11" fmla="*/ 283 h 1926"/>
                <a:gd name="T12" fmla="*/ 230 w 573"/>
                <a:gd name="T13" fmla="*/ 256 h 1926"/>
                <a:gd name="T14" fmla="*/ 210 w 573"/>
                <a:gd name="T15" fmla="*/ 168 h 1926"/>
                <a:gd name="T16" fmla="*/ 222 w 573"/>
                <a:gd name="T17" fmla="*/ 137 h 1926"/>
                <a:gd name="T18" fmla="*/ 218 w 573"/>
                <a:gd name="T19" fmla="*/ 126 h 1926"/>
                <a:gd name="T20" fmla="*/ 230 w 573"/>
                <a:gd name="T21" fmla="*/ 84 h 1926"/>
                <a:gd name="T22" fmla="*/ 226 w 573"/>
                <a:gd name="T23" fmla="*/ 57 h 1926"/>
                <a:gd name="T24" fmla="*/ 252 w 573"/>
                <a:gd name="T25" fmla="*/ 19 h 1926"/>
                <a:gd name="T26" fmla="*/ 317 w 573"/>
                <a:gd name="T27" fmla="*/ 0 h 1926"/>
                <a:gd name="T28" fmla="*/ 379 w 573"/>
                <a:gd name="T29" fmla="*/ 11 h 1926"/>
                <a:gd name="T30" fmla="*/ 428 w 573"/>
                <a:gd name="T31" fmla="*/ 65 h 1926"/>
                <a:gd name="T32" fmla="*/ 421 w 573"/>
                <a:gd name="T33" fmla="*/ 172 h 1926"/>
                <a:gd name="T34" fmla="*/ 394 w 573"/>
                <a:gd name="T35" fmla="*/ 229 h 1926"/>
                <a:gd name="T36" fmla="*/ 386 w 573"/>
                <a:gd name="T37" fmla="*/ 233 h 1926"/>
                <a:gd name="T38" fmla="*/ 386 w 573"/>
                <a:gd name="T39" fmla="*/ 283 h 1926"/>
                <a:gd name="T40" fmla="*/ 497 w 573"/>
                <a:gd name="T41" fmla="*/ 336 h 1926"/>
                <a:gd name="T42" fmla="*/ 508 w 573"/>
                <a:gd name="T43" fmla="*/ 336 h 1926"/>
                <a:gd name="T44" fmla="*/ 562 w 573"/>
                <a:gd name="T45" fmla="*/ 351 h 1926"/>
                <a:gd name="T46" fmla="*/ 573 w 573"/>
                <a:gd name="T47" fmla="*/ 565 h 1926"/>
                <a:gd name="T48" fmla="*/ 558 w 573"/>
                <a:gd name="T49" fmla="*/ 649 h 1926"/>
                <a:gd name="T50" fmla="*/ 520 w 573"/>
                <a:gd name="T51" fmla="*/ 779 h 1926"/>
                <a:gd name="T52" fmla="*/ 486 w 573"/>
                <a:gd name="T53" fmla="*/ 787 h 1926"/>
                <a:gd name="T54" fmla="*/ 478 w 573"/>
                <a:gd name="T55" fmla="*/ 966 h 1926"/>
                <a:gd name="T56" fmla="*/ 359 w 573"/>
                <a:gd name="T57" fmla="*/ 1517 h 1926"/>
                <a:gd name="T58" fmla="*/ 340 w 573"/>
                <a:gd name="T59" fmla="*/ 1849 h 1926"/>
                <a:gd name="T60" fmla="*/ 325 w 573"/>
                <a:gd name="T61" fmla="*/ 1853 h 1926"/>
                <a:gd name="T62" fmla="*/ 405 w 573"/>
                <a:gd name="T63" fmla="*/ 1899 h 1926"/>
                <a:gd name="T64" fmla="*/ 409 w 573"/>
                <a:gd name="T65" fmla="*/ 1910 h 1926"/>
                <a:gd name="T66" fmla="*/ 405 w 573"/>
                <a:gd name="T67" fmla="*/ 1926 h 1926"/>
                <a:gd name="T68" fmla="*/ 329 w 573"/>
                <a:gd name="T69" fmla="*/ 1926 h 1926"/>
                <a:gd name="T70" fmla="*/ 264 w 573"/>
                <a:gd name="T71" fmla="*/ 1918 h 1926"/>
                <a:gd name="T72" fmla="*/ 195 w 573"/>
                <a:gd name="T73" fmla="*/ 1910 h 1926"/>
                <a:gd name="T74" fmla="*/ 188 w 573"/>
                <a:gd name="T75" fmla="*/ 1841 h 1926"/>
                <a:gd name="T76" fmla="*/ 168 w 573"/>
                <a:gd name="T77" fmla="*/ 1838 h 1926"/>
                <a:gd name="T78" fmla="*/ 188 w 573"/>
                <a:gd name="T79" fmla="*/ 1776 h 1926"/>
                <a:gd name="T80" fmla="*/ 199 w 573"/>
                <a:gd name="T81" fmla="*/ 1673 h 1926"/>
                <a:gd name="T82" fmla="*/ 191 w 573"/>
                <a:gd name="T83" fmla="*/ 1578 h 1926"/>
                <a:gd name="T84" fmla="*/ 165 w 573"/>
                <a:gd name="T85" fmla="*/ 1857 h 1926"/>
                <a:gd name="T86" fmla="*/ 142 w 573"/>
                <a:gd name="T87" fmla="*/ 1861 h 1926"/>
                <a:gd name="T88" fmla="*/ 157 w 573"/>
                <a:gd name="T89" fmla="*/ 1891 h 1926"/>
                <a:gd name="T90" fmla="*/ 176 w 573"/>
                <a:gd name="T91" fmla="*/ 1906 h 1926"/>
                <a:gd name="T92" fmla="*/ 180 w 573"/>
                <a:gd name="T93" fmla="*/ 1918 h 1926"/>
                <a:gd name="T94" fmla="*/ 176 w 573"/>
                <a:gd name="T95" fmla="*/ 1926 h 1926"/>
                <a:gd name="T96" fmla="*/ 69 w 573"/>
                <a:gd name="T97" fmla="*/ 1926 h 1926"/>
                <a:gd name="T98" fmla="*/ 50 w 573"/>
                <a:gd name="T99" fmla="*/ 1899 h 1926"/>
                <a:gd name="T100" fmla="*/ 50 w 573"/>
                <a:gd name="T101" fmla="*/ 1864 h 1926"/>
                <a:gd name="T102" fmla="*/ 31 w 573"/>
                <a:gd name="T103" fmla="*/ 1861 h 1926"/>
                <a:gd name="T104" fmla="*/ 35 w 573"/>
                <a:gd name="T105" fmla="*/ 1471 h 1926"/>
                <a:gd name="T106" fmla="*/ 69 w 573"/>
                <a:gd name="T107" fmla="*/ 1073 h 1926"/>
                <a:gd name="T108" fmla="*/ 77 w 573"/>
                <a:gd name="T109" fmla="*/ 852 h 1926"/>
                <a:gd name="T110" fmla="*/ 88 w 573"/>
                <a:gd name="T111" fmla="*/ 798 h 19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3"/>
                <a:gd name="T169" fmla="*/ 0 h 1926"/>
                <a:gd name="T170" fmla="*/ 573 w 573"/>
                <a:gd name="T171" fmla="*/ 1926 h 19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3" h="1926">
                  <a:moveTo>
                    <a:pt x="88" y="798"/>
                  </a:moveTo>
                  <a:lnTo>
                    <a:pt x="31" y="741"/>
                  </a:lnTo>
                  <a:lnTo>
                    <a:pt x="0" y="680"/>
                  </a:lnTo>
                  <a:lnTo>
                    <a:pt x="31" y="416"/>
                  </a:lnTo>
                  <a:lnTo>
                    <a:pt x="54" y="351"/>
                  </a:lnTo>
                  <a:lnTo>
                    <a:pt x="207" y="283"/>
                  </a:lnTo>
                  <a:lnTo>
                    <a:pt x="230" y="256"/>
                  </a:lnTo>
                  <a:lnTo>
                    <a:pt x="210" y="168"/>
                  </a:lnTo>
                  <a:lnTo>
                    <a:pt x="222" y="137"/>
                  </a:lnTo>
                  <a:lnTo>
                    <a:pt x="218" y="126"/>
                  </a:lnTo>
                  <a:lnTo>
                    <a:pt x="230" y="84"/>
                  </a:lnTo>
                  <a:lnTo>
                    <a:pt x="226" y="57"/>
                  </a:lnTo>
                  <a:lnTo>
                    <a:pt x="252" y="19"/>
                  </a:lnTo>
                  <a:lnTo>
                    <a:pt x="317" y="0"/>
                  </a:lnTo>
                  <a:lnTo>
                    <a:pt x="379" y="11"/>
                  </a:lnTo>
                  <a:lnTo>
                    <a:pt x="428" y="65"/>
                  </a:lnTo>
                  <a:lnTo>
                    <a:pt x="421" y="172"/>
                  </a:lnTo>
                  <a:lnTo>
                    <a:pt x="394" y="229"/>
                  </a:lnTo>
                  <a:lnTo>
                    <a:pt x="386" y="233"/>
                  </a:lnTo>
                  <a:lnTo>
                    <a:pt x="386" y="283"/>
                  </a:lnTo>
                  <a:lnTo>
                    <a:pt x="497" y="336"/>
                  </a:lnTo>
                  <a:lnTo>
                    <a:pt x="508" y="336"/>
                  </a:lnTo>
                  <a:lnTo>
                    <a:pt x="562" y="351"/>
                  </a:lnTo>
                  <a:lnTo>
                    <a:pt x="573" y="565"/>
                  </a:lnTo>
                  <a:lnTo>
                    <a:pt x="558" y="649"/>
                  </a:lnTo>
                  <a:lnTo>
                    <a:pt x="520" y="779"/>
                  </a:lnTo>
                  <a:lnTo>
                    <a:pt x="486" y="787"/>
                  </a:lnTo>
                  <a:lnTo>
                    <a:pt x="478" y="966"/>
                  </a:lnTo>
                  <a:lnTo>
                    <a:pt x="359" y="1517"/>
                  </a:lnTo>
                  <a:lnTo>
                    <a:pt x="340" y="1849"/>
                  </a:lnTo>
                  <a:lnTo>
                    <a:pt x="325" y="1853"/>
                  </a:lnTo>
                  <a:lnTo>
                    <a:pt x="405" y="1899"/>
                  </a:lnTo>
                  <a:lnTo>
                    <a:pt x="409" y="1910"/>
                  </a:lnTo>
                  <a:lnTo>
                    <a:pt x="405" y="1926"/>
                  </a:lnTo>
                  <a:lnTo>
                    <a:pt x="329" y="1926"/>
                  </a:lnTo>
                  <a:lnTo>
                    <a:pt x="264" y="1918"/>
                  </a:lnTo>
                  <a:lnTo>
                    <a:pt x="195" y="1910"/>
                  </a:lnTo>
                  <a:lnTo>
                    <a:pt x="188" y="1841"/>
                  </a:lnTo>
                  <a:lnTo>
                    <a:pt x="168" y="1838"/>
                  </a:lnTo>
                  <a:lnTo>
                    <a:pt x="188" y="1776"/>
                  </a:lnTo>
                  <a:lnTo>
                    <a:pt x="199" y="1673"/>
                  </a:lnTo>
                  <a:lnTo>
                    <a:pt x="191" y="1578"/>
                  </a:lnTo>
                  <a:lnTo>
                    <a:pt x="165" y="1857"/>
                  </a:lnTo>
                  <a:lnTo>
                    <a:pt x="142" y="1861"/>
                  </a:lnTo>
                  <a:lnTo>
                    <a:pt x="157" y="1891"/>
                  </a:lnTo>
                  <a:lnTo>
                    <a:pt x="176" y="1906"/>
                  </a:lnTo>
                  <a:lnTo>
                    <a:pt x="180" y="1918"/>
                  </a:lnTo>
                  <a:lnTo>
                    <a:pt x="176" y="1926"/>
                  </a:lnTo>
                  <a:lnTo>
                    <a:pt x="69" y="1926"/>
                  </a:lnTo>
                  <a:lnTo>
                    <a:pt x="50" y="1899"/>
                  </a:lnTo>
                  <a:lnTo>
                    <a:pt x="50" y="1864"/>
                  </a:lnTo>
                  <a:lnTo>
                    <a:pt x="31" y="1861"/>
                  </a:lnTo>
                  <a:lnTo>
                    <a:pt x="35" y="1471"/>
                  </a:lnTo>
                  <a:lnTo>
                    <a:pt x="69" y="1073"/>
                  </a:lnTo>
                  <a:lnTo>
                    <a:pt x="77" y="852"/>
                  </a:lnTo>
                  <a:lnTo>
                    <a:pt x="88" y="798"/>
                  </a:lnTo>
                  <a:close/>
                </a:path>
              </a:pathLst>
            </a:custGeom>
            <a:noFill/>
            <a:ln w="0">
              <a:solidFill>
                <a:schemeClr val="bg2"/>
              </a:solidFill>
              <a:round/>
              <a:headEnd/>
              <a:tailEnd/>
            </a:ln>
          </p:spPr>
          <p:txBody>
            <a:bodyPr/>
            <a:lstStyle/>
            <a:p>
              <a:endParaRPr lang="fa-IR"/>
            </a:p>
          </p:txBody>
        </p:sp>
        <p:sp>
          <p:nvSpPr>
            <p:cNvPr id="24589" name="Freeform 10"/>
            <p:cNvSpPr>
              <a:spLocks/>
            </p:cNvSpPr>
            <p:nvPr/>
          </p:nvSpPr>
          <p:spPr bwMode="auto">
            <a:xfrm>
              <a:off x="3902" y="1763"/>
              <a:ext cx="432" cy="1915"/>
            </a:xfrm>
            <a:custGeom>
              <a:avLst/>
              <a:gdLst>
                <a:gd name="T0" fmla="*/ 416 w 432"/>
                <a:gd name="T1" fmla="*/ 776 h 1915"/>
                <a:gd name="T2" fmla="*/ 405 w 432"/>
                <a:gd name="T3" fmla="*/ 1345 h 1915"/>
                <a:gd name="T4" fmla="*/ 332 w 432"/>
                <a:gd name="T5" fmla="*/ 1514 h 1915"/>
                <a:gd name="T6" fmla="*/ 286 w 432"/>
                <a:gd name="T7" fmla="*/ 1846 h 1915"/>
                <a:gd name="T8" fmla="*/ 332 w 432"/>
                <a:gd name="T9" fmla="*/ 1896 h 1915"/>
                <a:gd name="T10" fmla="*/ 202 w 432"/>
                <a:gd name="T11" fmla="*/ 1857 h 1915"/>
                <a:gd name="T12" fmla="*/ 164 w 432"/>
                <a:gd name="T13" fmla="*/ 1880 h 1915"/>
                <a:gd name="T14" fmla="*/ 172 w 432"/>
                <a:gd name="T15" fmla="*/ 1800 h 1915"/>
                <a:gd name="T16" fmla="*/ 214 w 432"/>
                <a:gd name="T17" fmla="*/ 1628 h 1915"/>
                <a:gd name="T18" fmla="*/ 172 w 432"/>
                <a:gd name="T19" fmla="*/ 1800 h 1915"/>
                <a:gd name="T20" fmla="*/ 107 w 432"/>
                <a:gd name="T21" fmla="*/ 1915 h 1915"/>
                <a:gd name="T22" fmla="*/ 57 w 432"/>
                <a:gd name="T23" fmla="*/ 1888 h 1915"/>
                <a:gd name="T24" fmla="*/ 122 w 432"/>
                <a:gd name="T25" fmla="*/ 1636 h 1915"/>
                <a:gd name="T26" fmla="*/ 202 w 432"/>
                <a:gd name="T27" fmla="*/ 1357 h 1915"/>
                <a:gd name="T28" fmla="*/ 103 w 432"/>
                <a:gd name="T29" fmla="*/ 1005 h 1915"/>
                <a:gd name="T30" fmla="*/ 141 w 432"/>
                <a:gd name="T31" fmla="*/ 703 h 1915"/>
                <a:gd name="T32" fmla="*/ 122 w 432"/>
                <a:gd name="T33" fmla="*/ 616 h 1915"/>
                <a:gd name="T34" fmla="*/ 92 w 432"/>
                <a:gd name="T35" fmla="*/ 627 h 1915"/>
                <a:gd name="T36" fmla="*/ 141 w 432"/>
                <a:gd name="T37" fmla="*/ 703 h 1915"/>
                <a:gd name="T38" fmla="*/ 0 w 432"/>
                <a:gd name="T39" fmla="*/ 681 h 1915"/>
                <a:gd name="T40" fmla="*/ 206 w 432"/>
                <a:gd name="T41" fmla="*/ 249 h 1915"/>
                <a:gd name="T42" fmla="*/ 183 w 432"/>
                <a:gd name="T43" fmla="*/ 92 h 1915"/>
                <a:gd name="T44" fmla="*/ 267 w 432"/>
                <a:gd name="T45" fmla="*/ 0 h 1915"/>
                <a:gd name="T46" fmla="*/ 401 w 432"/>
                <a:gd name="T47" fmla="*/ 20 h 1915"/>
                <a:gd name="T48" fmla="*/ 382 w 432"/>
                <a:gd name="T49" fmla="*/ 69 h 1915"/>
                <a:gd name="T50" fmla="*/ 378 w 432"/>
                <a:gd name="T51" fmla="*/ 130 h 1915"/>
                <a:gd name="T52" fmla="*/ 351 w 432"/>
                <a:gd name="T53" fmla="*/ 241 h 1915"/>
                <a:gd name="T54" fmla="*/ 332 w 432"/>
                <a:gd name="T55" fmla="*/ 272 h 1915"/>
                <a:gd name="T56" fmla="*/ 382 w 432"/>
                <a:gd name="T57" fmla="*/ 298 h 1915"/>
                <a:gd name="T58" fmla="*/ 397 w 432"/>
                <a:gd name="T59" fmla="*/ 386 h 1915"/>
                <a:gd name="T60" fmla="*/ 432 w 432"/>
                <a:gd name="T61" fmla="*/ 490 h 1915"/>
                <a:gd name="T62" fmla="*/ 390 w 432"/>
                <a:gd name="T63" fmla="*/ 566 h 1915"/>
                <a:gd name="T64" fmla="*/ 397 w 432"/>
                <a:gd name="T65" fmla="*/ 719 h 19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2"/>
                <a:gd name="T100" fmla="*/ 0 h 1915"/>
                <a:gd name="T101" fmla="*/ 432 w 432"/>
                <a:gd name="T102" fmla="*/ 1915 h 19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2" h="1915">
                  <a:moveTo>
                    <a:pt x="397" y="719"/>
                  </a:moveTo>
                  <a:lnTo>
                    <a:pt x="416" y="776"/>
                  </a:lnTo>
                  <a:lnTo>
                    <a:pt x="432" y="868"/>
                  </a:lnTo>
                  <a:lnTo>
                    <a:pt x="405" y="1345"/>
                  </a:lnTo>
                  <a:lnTo>
                    <a:pt x="351" y="1349"/>
                  </a:lnTo>
                  <a:lnTo>
                    <a:pt x="332" y="1514"/>
                  </a:lnTo>
                  <a:lnTo>
                    <a:pt x="256" y="1773"/>
                  </a:lnTo>
                  <a:lnTo>
                    <a:pt x="286" y="1846"/>
                  </a:lnTo>
                  <a:lnTo>
                    <a:pt x="340" y="1884"/>
                  </a:lnTo>
                  <a:lnTo>
                    <a:pt x="332" y="1896"/>
                  </a:lnTo>
                  <a:lnTo>
                    <a:pt x="252" y="1896"/>
                  </a:lnTo>
                  <a:lnTo>
                    <a:pt x="202" y="1857"/>
                  </a:lnTo>
                  <a:lnTo>
                    <a:pt x="195" y="1880"/>
                  </a:lnTo>
                  <a:lnTo>
                    <a:pt x="164" y="1880"/>
                  </a:lnTo>
                  <a:lnTo>
                    <a:pt x="157" y="1857"/>
                  </a:lnTo>
                  <a:lnTo>
                    <a:pt x="172" y="1800"/>
                  </a:lnTo>
                  <a:lnTo>
                    <a:pt x="191" y="1770"/>
                  </a:lnTo>
                  <a:lnTo>
                    <a:pt x="214" y="1628"/>
                  </a:lnTo>
                  <a:lnTo>
                    <a:pt x="172" y="1747"/>
                  </a:lnTo>
                  <a:lnTo>
                    <a:pt x="172" y="1800"/>
                  </a:lnTo>
                  <a:lnTo>
                    <a:pt x="157" y="1857"/>
                  </a:lnTo>
                  <a:lnTo>
                    <a:pt x="107" y="1915"/>
                  </a:lnTo>
                  <a:lnTo>
                    <a:pt x="72" y="1915"/>
                  </a:lnTo>
                  <a:lnTo>
                    <a:pt x="57" y="1888"/>
                  </a:lnTo>
                  <a:lnTo>
                    <a:pt x="115" y="1754"/>
                  </a:lnTo>
                  <a:lnTo>
                    <a:pt x="122" y="1636"/>
                  </a:lnTo>
                  <a:lnTo>
                    <a:pt x="160" y="1441"/>
                  </a:lnTo>
                  <a:lnTo>
                    <a:pt x="202" y="1357"/>
                  </a:lnTo>
                  <a:lnTo>
                    <a:pt x="153" y="1357"/>
                  </a:lnTo>
                  <a:lnTo>
                    <a:pt x="103" y="1005"/>
                  </a:lnTo>
                  <a:lnTo>
                    <a:pt x="95" y="833"/>
                  </a:lnTo>
                  <a:lnTo>
                    <a:pt x="141" y="703"/>
                  </a:lnTo>
                  <a:lnTo>
                    <a:pt x="115" y="627"/>
                  </a:lnTo>
                  <a:lnTo>
                    <a:pt x="122" y="616"/>
                  </a:lnTo>
                  <a:lnTo>
                    <a:pt x="103" y="547"/>
                  </a:lnTo>
                  <a:lnTo>
                    <a:pt x="92" y="627"/>
                  </a:lnTo>
                  <a:lnTo>
                    <a:pt x="115" y="627"/>
                  </a:lnTo>
                  <a:lnTo>
                    <a:pt x="141" y="703"/>
                  </a:lnTo>
                  <a:lnTo>
                    <a:pt x="27" y="711"/>
                  </a:lnTo>
                  <a:lnTo>
                    <a:pt x="0" y="681"/>
                  </a:lnTo>
                  <a:lnTo>
                    <a:pt x="57" y="333"/>
                  </a:lnTo>
                  <a:lnTo>
                    <a:pt x="206" y="249"/>
                  </a:lnTo>
                  <a:lnTo>
                    <a:pt x="218" y="207"/>
                  </a:lnTo>
                  <a:lnTo>
                    <a:pt x="183" y="92"/>
                  </a:lnTo>
                  <a:lnTo>
                    <a:pt x="183" y="73"/>
                  </a:lnTo>
                  <a:lnTo>
                    <a:pt x="267" y="0"/>
                  </a:lnTo>
                  <a:lnTo>
                    <a:pt x="359" y="0"/>
                  </a:lnTo>
                  <a:lnTo>
                    <a:pt x="401" y="20"/>
                  </a:lnTo>
                  <a:lnTo>
                    <a:pt x="401" y="46"/>
                  </a:lnTo>
                  <a:lnTo>
                    <a:pt x="382" y="69"/>
                  </a:lnTo>
                  <a:lnTo>
                    <a:pt x="382" y="119"/>
                  </a:lnTo>
                  <a:lnTo>
                    <a:pt x="378" y="130"/>
                  </a:lnTo>
                  <a:lnTo>
                    <a:pt x="382" y="165"/>
                  </a:lnTo>
                  <a:lnTo>
                    <a:pt x="351" y="241"/>
                  </a:lnTo>
                  <a:lnTo>
                    <a:pt x="332" y="245"/>
                  </a:lnTo>
                  <a:lnTo>
                    <a:pt x="332" y="272"/>
                  </a:lnTo>
                  <a:lnTo>
                    <a:pt x="363" y="279"/>
                  </a:lnTo>
                  <a:lnTo>
                    <a:pt x="382" y="298"/>
                  </a:lnTo>
                  <a:lnTo>
                    <a:pt x="390" y="314"/>
                  </a:lnTo>
                  <a:lnTo>
                    <a:pt x="397" y="386"/>
                  </a:lnTo>
                  <a:lnTo>
                    <a:pt x="409" y="425"/>
                  </a:lnTo>
                  <a:lnTo>
                    <a:pt x="432" y="490"/>
                  </a:lnTo>
                  <a:lnTo>
                    <a:pt x="416" y="528"/>
                  </a:lnTo>
                  <a:lnTo>
                    <a:pt x="390" y="566"/>
                  </a:lnTo>
                  <a:lnTo>
                    <a:pt x="382" y="623"/>
                  </a:lnTo>
                  <a:lnTo>
                    <a:pt x="397" y="719"/>
                  </a:lnTo>
                  <a:close/>
                </a:path>
              </a:pathLst>
            </a:custGeom>
            <a:noFill/>
            <a:ln w="0">
              <a:solidFill>
                <a:schemeClr val="bg2"/>
              </a:solidFill>
              <a:round/>
              <a:headEnd/>
              <a:tailEnd/>
            </a:ln>
          </p:spPr>
          <p:txBody>
            <a:bodyPr/>
            <a:lstStyle/>
            <a:p>
              <a:endParaRPr lang="fa-IR"/>
            </a:p>
          </p:txBody>
        </p:sp>
        <p:sp>
          <p:nvSpPr>
            <p:cNvPr id="24590" name="Freeform 11"/>
            <p:cNvSpPr>
              <a:spLocks/>
            </p:cNvSpPr>
            <p:nvPr/>
          </p:nvSpPr>
          <p:spPr bwMode="auto">
            <a:xfrm>
              <a:off x="4670" y="1752"/>
              <a:ext cx="554" cy="1918"/>
            </a:xfrm>
            <a:custGeom>
              <a:avLst/>
              <a:gdLst>
                <a:gd name="T0" fmla="*/ 229 w 554"/>
                <a:gd name="T1" fmla="*/ 275 h 1918"/>
                <a:gd name="T2" fmla="*/ 183 w 554"/>
                <a:gd name="T3" fmla="*/ 241 h 1918"/>
                <a:gd name="T4" fmla="*/ 172 w 554"/>
                <a:gd name="T5" fmla="*/ 172 h 1918"/>
                <a:gd name="T6" fmla="*/ 172 w 554"/>
                <a:gd name="T7" fmla="*/ 130 h 1918"/>
                <a:gd name="T8" fmla="*/ 179 w 554"/>
                <a:gd name="T9" fmla="*/ 61 h 1918"/>
                <a:gd name="T10" fmla="*/ 191 w 554"/>
                <a:gd name="T11" fmla="*/ 8 h 1918"/>
                <a:gd name="T12" fmla="*/ 344 w 554"/>
                <a:gd name="T13" fmla="*/ 23 h 1918"/>
                <a:gd name="T14" fmla="*/ 374 w 554"/>
                <a:gd name="T15" fmla="*/ 199 h 1918"/>
                <a:gd name="T16" fmla="*/ 359 w 554"/>
                <a:gd name="T17" fmla="*/ 279 h 1918"/>
                <a:gd name="T18" fmla="*/ 554 w 554"/>
                <a:gd name="T19" fmla="*/ 359 h 1918"/>
                <a:gd name="T20" fmla="*/ 523 w 554"/>
                <a:gd name="T21" fmla="*/ 718 h 1918"/>
                <a:gd name="T22" fmla="*/ 454 w 554"/>
                <a:gd name="T23" fmla="*/ 722 h 1918"/>
                <a:gd name="T24" fmla="*/ 412 w 554"/>
                <a:gd name="T25" fmla="*/ 623 h 1918"/>
                <a:gd name="T26" fmla="*/ 428 w 554"/>
                <a:gd name="T27" fmla="*/ 543 h 1918"/>
                <a:gd name="T28" fmla="*/ 424 w 554"/>
                <a:gd name="T29" fmla="*/ 699 h 1918"/>
                <a:gd name="T30" fmla="*/ 447 w 554"/>
                <a:gd name="T31" fmla="*/ 860 h 1918"/>
                <a:gd name="T32" fmla="*/ 309 w 554"/>
                <a:gd name="T33" fmla="*/ 1337 h 1918"/>
                <a:gd name="T34" fmla="*/ 237 w 554"/>
                <a:gd name="T35" fmla="*/ 1761 h 1918"/>
                <a:gd name="T36" fmla="*/ 286 w 554"/>
                <a:gd name="T37" fmla="*/ 1895 h 1918"/>
                <a:gd name="T38" fmla="*/ 229 w 554"/>
                <a:gd name="T39" fmla="*/ 1910 h 1918"/>
                <a:gd name="T40" fmla="*/ 176 w 554"/>
                <a:gd name="T41" fmla="*/ 1868 h 1918"/>
                <a:gd name="T42" fmla="*/ 195 w 554"/>
                <a:gd name="T43" fmla="*/ 1693 h 1918"/>
                <a:gd name="T44" fmla="*/ 164 w 554"/>
                <a:gd name="T45" fmla="*/ 1693 h 1918"/>
                <a:gd name="T46" fmla="*/ 176 w 554"/>
                <a:gd name="T47" fmla="*/ 1868 h 1918"/>
                <a:gd name="T48" fmla="*/ 153 w 554"/>
                <a:gd name="T49" fmla="*/ 1880 h 1918"/>
                <a:gd name="T50" fmla="*/ 57 w 554"/>
                <a:gd name="T51" fmla="*/ 1918 h 1918"/>
                <a:gd name="T52" fmla="*/ 107 w 554"/>
                <a:gd name="T53" fmla="*/ 1754 h 1918"/>
                <a:gd name="T54" fmla="*/ 122 w 554"/>
                <a:gd name="T55" fmla="*/ 1326 h 1918"/>
                <a:gd name="T56" fmla="*/ 53 w 554"/>
                <a:gd name="T57" fmla="*/ 1070 h 1918"/>
                <a:gd name="T58" fmla="*/ 91 w 554"/>
                <a:gd name="T59" fmla="*/ 730 h 1918"/>
                <a:gd name="T60" fmla="*/ 99 w 554"/>
                <a:gd name="T61" fmla="*/ 611 h 1918"/>
                <a:gd name="T62" fmla="*/ 114 w 554"/>
                <a:gd name="T63" fmla="*/ 527 h 1918"/>
                <a:gd name="T64" fmla="*/ 61 w 554"/>
                <a:gd name="T65" fmla="*/ 741 h 1918"/>
                <a:gd name="T66" fmla="*/ 0 w 554"/>
                <a:gd name="T67" fmla="*/ 714 h 1918"/>
                <a:gd name="T68" fmla="*/ 7 w 554"/>
                <a:gd name="T69" fmla="*/ 608 h 1918"/>
                <a:gd name="T70" fmla="*/ 38 w 554"/>
                <a:gd name="T71" fmla="*/ 321 h 1918"/>
                <a:gd name="T72" fmla="*/ 103 w 554"/>
                <a:gd name="T73" fmla="*/ 313 h 19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4"/>
                <a:gd name="T112" fmla="*/ 0 h 1918"/>
                <a:gd name="T113" fmla="*/ 554 w 554"/>
                <a:gd name="T114" fmla="*/ 1918 h 19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4" h="1918">
                  <a:moveTo>
                    <a:pt x="103" y="313"/>
                  </a:moveTo>
                  <a:lnTo>
                    <a:pt x="229" y="275"/>
                  </a:lnTo>
                  <a:lnTo>
                    <a:pt x="233" y="245"/>
                  </a:lnTo>
                  <a:lnTo>
                    <a:pt x="183" y="241"/>
                  </a:lnTo>
                  <a:lnTo>
                    <a:pt x="183" y="225"/>
                  </a:lnTo>
                  <a:lnTo>
                    <a:pt x="172" y="172"/>
                  </a:lnTo>
                  <a:lnTo>
                    <a:pt x="156" y="168"/>
                  </a:lnTo>
                  <a:lnTo>
                    <a:pt x="172" y="130"/>
                  </a:lnTo>
                  <a:lnTo>
                    <a:pt x="164" y="115"/>
                  </a:lnTo>
                  <a:lnTo>
                    <a:pt x="179" y="61"/>
                  </a:lnTo>
                  <a:lnTo>
                    <a:pt x="172" y="42"/>
                  </a:lnTo>
                  <a:lnTo>
                    <a:pt x="191" y="8"/>
                  </a:lnTo>
                  <a:lnTo>
                    <a:pt x="305" y="0"/>
                  </a:lnTo>
                  <a:lnTo>
                    <a:pt x="344" y="23"/>
                  </a:lnTo>
                  <a:lnTo>
                    <a:pt x="378" y="103"/>
                  </a:lnTo>
                  <a:lnTo>
                    <a:pt x="374" y="199"/>
                  </a:lnTo>
                  <a:lnTo>
                    <a:pt x="355" y="218"/>
                  </a:lnTo>
                  <a:lnTo>
                    <a:pt x="359" y="279"/>
                  </a:lnTo>
                  <a:lnTo>
                    <a:pt x="496" y="359"/>
                  </a:lnTo>
                  <a:lnTo>
                    <a:pt x="554" y="359"/>
                  </a:lnTo>
                  <a:lnTo>
                    <a:pt x="523" y="596"/>
                  </a:lnTo>
                  <a:lnTo>
                    <a:pt x="523" y="718"/>
                  </a:lnTo>
                  <a:lnTo>
                    <a:pt x="489" y="734"/>
                  </a:lnTo>
                  <a:lnTo>
                    <a:pt x="454" y="722"/>
                  </a:lnTo>
                  <a:lnTo>
                    <a:pt x="424" y="699"/>
                  </a:lnTo>
                  <a:lnTo>
                    <a:pt x="412" y="623"/>
                  </a:lnTo>
                  <a:lnTo>
                    <a:pt x="447" y="638"/>
                  </a:lnTo>
                  <a:lnTo>
                    <a:pt x="428" y="543"/>
                  </a:lnTo>
                  <a:lnTo>
                    <a:pt x="412" y="623"/>
                  </a:lnTo>
                  <a:lnTo>
                    <a:pt x="424" y="699"/>
                  </a:lnTo>
                  <a:lnTo>
                    <a:pt x="412" y="703"/>
                  </a:lnTo>
                  <a:lnTo>
                    <a:pt x="447" y="860"/>
                  </a:lnTo>
                  <a:lnTo>
                    <a:pt x="359" y="1337"/>
                  </a:lnTo>
                  <a:lnTo>
                    <a:pt x="309" y="1337"/>
                  </a:lnTo>
                  <a:lnTo>
                    <a:pt x="309" y="1460"/>
                  </a:lnTo>
                  <a:lnTo>
                    <a:pt x="237" y="1761"/>
                  </a:lnTo>
                  <a:lnTo>
                    <a:pt x="267" y="1876"/>
                  </a:lnTo>
                  <a:lnTo>
                    <a:pt x="286" y="1895"/>
                  </a:lnTo>
                  <a:lnTo>
                    <a:pt x="279" y="1910"/>
                  </a:lnTo>
                  <a:lnTo>
                    <a:pt x="229" y="1910"/>
                  </a:lnTo>
                  <a:lnTo>
                    <a:pt x="191" y="1868"/>
                  </a:lnTo>
                  <a:lnTo>
                    <a:pt x="176" y="1868"/>
                  </a:lnTo>
                  <a:lnTo>
                    <a:pt x="176" y="1735"/>
                  </a:lnTo>
                  <a:lnTo>
                    <a:pt x="195" y="1693"/>
                  </a:lnTo>
                  <a:lnTo>
                    <a:pt x="187" y="1582"/>
                  </a:lnTo>
                  <a:lnTo>
                    <a:pt x="164" y="1693"/>
                  </a:lnTo>
                  <a:lnTo>
                    <a:pt x="176" y="1735"/>
                  </a:lnTo>
                  <a:lnTo>
                    <a:pt x="176" y="1868"/>
                  </a:lnTo>
                  <a:lnTo>
                    <a:pt x="153" y="1868"/>
                  </a:lnTo>
                  <a:lnTo>
                    <a:pt x="153" y="1880"/>
                  </a:lnTo>
                  <a:lnTo>
                    <a:pt x="103" y="1918"/>
                  </a:lnTo>
                  <a:lnTo>
                    <a:pt x="57" y="1918"/>
                  </a:lnTo>
                  <a:lnTo>
                    <a:pt x="49" y="1899"/>
                  </a:lnTo>
                  <a:lnTo>
                    <a:pt x="107" y="1754"/>
                  </a:lnTo>
                  <a:lnTo>
                    <a:pt x="91" y="1440"/>
                  </a:lnTo>
                  <a:lnTo>
                    <a:pt x="122" y="1326"/>
                  </a:lnTo>
                  <a:lnTo>
                    <a:pt x="80" y="1311"/>
                  </a:lnTo>
                  <a:lnTo>
                    <a:pt x="53" y="1070"/>
                  </a:lnTo>
                  <a:lnTo>
                    <a:pt x="61" y="825"/>
                  </a:lnTo>
                  <a:lnTo>
                    <a:pt x="91" y="730"/>
                  </a:lnTo>
                  <a:lnTo>
                    <a:pt x="61" y="741"/>
                  </a:lnTo>
                  <a:lnTo>
                    <a:pt x="99" y="611"/>
                  </a:lnTo>
                  <a:lnTo>
                    <a:pt x="118" y="611"/>
                  </a:lnTo>
                  <a:lnTo>
                    <a:pt x="114" y="527"/>
                  </a:lnTo>
                  <a:lnTo>
                    <a:pt x="99" y="615"/>
                  </a:lnTo>
                  <a:lnTo>
                    <a:pt x="61" y="741"/>
                  </a:lnTo>
                  <a:lnTo>
                    <a:pt x="23" y="749"/>
                  </a:lnTo>
                  <a:lnTo>
                    <a:pt x="0" y="714"/>
                  </a:lnTo>
                  <a:lnTo>
                    <a:pt x="0" y="665"/>
                  </a:lnTo>
                  <a:lnTo>
                    <a:pt x="7" y="608"/>
                  </a:lnTo>
                  <a:lnTo>
                    <a:pt x="30" y="447"/>
                  </a:lnTo>
                  <a:lnTo>
                    <a:pt x="38" y="321"/>
                  </a:lnTo>
                  <a:lnTo>
                    <a:pt x="76" y="321"/>
                  </a:lnTo>
                  <a:lnTo>
                    <a:pt x="103" y="313"/>
                  </a:lnTo>
                  <a:close/>
                </a:path>
              </a:pathLst>
            </a:custGeom>
            <a:noFill/>
            <a:ln w="0">
              <a:solidFill>
                <a:schemeClr val="bg2"/>
              </a:solidFill>
              <a:round/>
              <a:headEnd/>
              <a:tailEnd/>
            </a:ln>
          </p:spPr>
          <p:txBody>
            <a:bodyPr/>
            <a:lstStyle/>
            <a:p>
              <a:endParaRPr lang="fa-IR"/>
            </a:p>
          </p:txBody>
        </p:sp>
      </p:grpSp>
      <p:sp>
        <p:nvSpPr>
          <p:cNvPr id="275468" name="Text Box 12"/>
          <p:cNvSpPr txBox="1">
            <a:spLocks noChangeArrowheads="1"/>
          </p:cNvSpPr>
          <p:nvPr/>
        </p:nvSpPr>
        <p:spPr bwMode="auto">
          <a:xfrm>
            <a:off x="990600" y="1752600"/>
            <a:ext cx="7315200" cy="2100263"/>
          </a:xfrm>
          <a:prstGeom prst="rect">
            <a:avLst/>
          </a:prstGeom>
          <a:noFill/>
          <a:ln w="9525">
            <a:noFill/>
            <a:miter lim="800000"/>
            <a:headEnd/>
            <a:tailEnd/>
          </a:ln>
        </p:spPr>
        <p:txBody>
          <a:bodyPr>
            <a:spAutoFit/>
          </a:bodyPr>
          <a:lstStyle/>
          <a:p>
            <a:pPr>
              <a:spcBef>
                <a:spcPct val="50000"/>
              </a:spcBef>
            </a:pPr>
            <a:r>
              <a:rPr lang="en-US" sz="2400"/>
              <a:t>Paired Comparison</a:t>
            </a:r>
          </a:p>
          <a:p>
            <a:pPr>
              <a:spcBef>
                <a:spcPct val="50000"/>
              </a:spcBef>
            </a:pPr>
            <a:r>
              <a:rPr lang="en-US" sz="2400" b="0">
                <a:latin typeface="Tahoma" pitchFamily="34" charset="0"/>
              </a:rPr>
              <a:t>An evaluation method that compares each employee with every other employee and assigns a summary ranking based on the number of superior scores that the employee achieves.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Effect transition="in" filter="wipe(left)">
                                      <p:cBhvr>
                                        <p:cTn id="7" dur="500"/>
                                        <p:tgtEl>
                                          <p:spTgt spid="27545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5468"/>
                                        </p:tgtEl>
                                        <p:attrNameLst>
                                          <p:attrName>style.visibility</p:attrName>
                                        </p:attrNameLst>
                                      </p:cBhvr>
                                      <p:to>
                                        <p:strVal val="visible"/>
                                      </p:to>
                                    </p:set>
                                    <p:animEffect transition="in" filter="wipe(left)">
                                      <p:cBhvr>
                                        <p:cTn id="11" dur="500"/>
                                        <p:tgtEl>
                                          <p:spTgt spid="275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build="p" bldLvl="2" autoUpdateAnimBg="0" advAuto="0"/>
      <p:bldP spid="275468" grpId="0"/>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17–</a:t>
            </a:r>
            <a:fld id="{D76F7A73-59C6-42E2-A42C-C8FEC151E779}" type="slidenum">
              <a:rPr lang="en-US"/>
              <a:pPr/>
              <a:t>477</a:t>
            </a:fld>
            <a:endParaRPr lang="en-US"/>
          </a:p>
        </p:txBody>
      </p:sp>
      <p:sp>
        <p:nvSpPr>
          <p:cNvPr id="276482" name="Rectangle 2"/>
          <p:cNvSpPr>
            <a:spLocks noGrp="1" noChangeArrowheads="1"/>
          </p:cNvSpPr>
          <p:nvPr>
            <p:ph type="title"/>
          </p:nvPr>
        </p:nvSpPr>
        <p:spPr>
          <a:xfrm>
            <a:off x="685800" y="381000"/>
            <a:ext cx="7772400" cy="609600"/>
          </a:xfrm>
        </p:spPr>
        <p:txBody>
          <a:bodyPr/>
          <a:lstStyle/>
          <a:p>
            <a:pPr algn="just" rtl="0" eaLnBrk="1" hangingPunct="1">
              <a:defRPr/>
            </a:pPr>
            <a:r>
              <a:rPr lang="en-US" sz="2400" smtClean="0"/>
              <a:t>Suggestions for Improving Performance Evaluations</a:t>
            </a:r>
          </a:p>
        </p:txBody>
      </p:sp>
      <p:sp>
        <p:nvSpPr>
          <p:cNvPr id="276483" name="Freeform 3"/>
          <p:cNvSpPr>
            <a:spLocks/>
          </p:cNvSpPr>
          <p:nvPr/>
        </p:nvSpPr>
        <p:spPr bwMode="blackWhite">
          <a:xfrm>
            <a:off x="914400" y="990600"/>
            <a:ext cx="685800" cy="7112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84" name="Text Box 4"/>
          <p:cNvSpPr txBox="1">
            <a:spLocks noChangeArrowheads="1"/>
          </p:cNvSpPr>
          <p:nvPr/>
        </p:nvSpPr>
        <p:spPr bwMode="blackWhite">
          <a:xfrm>
            <a:off x="1600200" y="1447800"/>
            <a:ext cx="6781800"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Emphasize behaviors rather than traits.</a:t>
            </a:r>
          </a:p>
        </p:txBody>
      </p:sp>
      <p:sp>
        <p:nvSpPr>
          <p:cNvPr id="276485" name="Freeform 5"/>
          <p:cNvSpPr>
            <a:spLocks/>
          </p:cNvSpPr>
          <p:nvPr/>
        </p:nvSpPr>
        <p:spPr bwMode="blackWhite">
          <a:xfrm>
            <a:off x="914400" y="1651000"/>
            <a:ext cx="685800" cy="7620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86" name="Text Box 6"/>
          <p:cNvSpPr txBox="1">
            <a:spLocks noChangeArrowheads="1"/>
          </p:cNvSpPr>
          <p:nvPr/>
        </p:nvSpPr>
        <p:spPr bwMode="blackWhite">
          <a:xfrm>
            <a:off x="1600200" y="2184400"/>
            <a:ext cx="6784975"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Document performance behaviors in a journal.</a:t>
            </a:r>
          </a:p>
        </p:txBody>
      </p:sp>
      <p:sp>
        <p:nvSpPr>
          <p:cNvPr id="276487" name="Freeform 7"/>
          <p:cNvSpPr>
            <a:spLocks/>
          </p:cNvSpPr>
          <p:nvPr/>
        </p:nvSpPr>
        <p:spPr bwMode="blackWhite">
          <a:xfrm>
            <a:off x="914400" y="2413000"/>
            <a:ext cx="685800" cy="7620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88" name="Text Box 8"/>
          <p:cNvSpPr txBox="1">
            <a:spLocks noChangeArrowheads="1"/>
          </p:cNvSpPr>
          <p:nvPr/>
        </p:nvSpPr>
        <p:spPr bwMode="blackWhite">
          <a:xfrm>
            <a:off x="1600200" y="2946400"/>
            <a:ext cx="6784975"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Use multiple evaluators to overcome rater biases.</a:t>
            </a:r>
          </a:p>
        </p:txBody>
      </p:sp>
      <p:sp>
        <p:nvSpPr>
          <p:cNvPr id="276489" name="Freeform 9"/>
          <p:cNvSpPr>
            <a:spLocks/>
          </p:cNvSpPr>
          <p:nvPr/>
        </p:nvSpPr>
        <p:spPr bwMode="blackWhite">
          <a:xfrm>
            <a:off x="914400" y="3187700"/>
            <a:ext cx="685800" cy="7620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90" name="Text Box 10"/>
          <p:cNvSpPr txBox="1">
            <a:spLocks noChangeArrowheads="1"/>
          </p:cNvSpPr>
          <p:nvPr/>
        </p:nvSpPr>
        <p:spPr bwMode="blackWhite">
          <a:xfrm>
            <a:off x="1600200" y="3721100"/>
            <a:ext cx="6784975"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Evaluate selectively based on evaluator competence.</a:t>
            </a:r>
          </a:p>
        </p:txBody>
      </p:sp>
      <p:sp>
        <p:nvSpPr>
          <p:cNvPr id="276491" name="Freeform 11"/>
          <p:cNvSpPr>
            <a:spLocks/>
          </p:cNvSpPr>
          <p:nvPr/>
        </p:nvSpPr>
        <p:spPr bwMode="blackWhite">
          <a:xfrm>
            <a:off x="914400" y="3962400"/>
            <a:ext cx="685800" cy="7620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92" name="Text Box 12"/>
          <p:cNvSpPr txBox="1">
            <a:spLocks noChangeArrowheads="1"/>
          </p:cNvSpPr>
          <p:nvPr/>
        </p:nvSpPr>
        <p:spPr bwMode="blackWhite">
          <a:xfrm>
            <a:off x="1600200" y="4495800"/>
            <a:ext cx="6784975"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Train evaluators to improve rater accuracy.</a:t>
            </a:r>
          </a:p>
        </p:txBody>
      </p:sp>
      <p:sp>
        <p:nvSpPr>
          <p:cNvPr id="276493" name="Freeform 13"/>
          <p:cNvSpPr>
            <a:spLocks/>
          </p:cNvSpPr>
          <p:nvPr/>
        </p:nvSpPr>
        <p:spPr bwMode="blackWhite">
          <a:xfrm>
            <a:off x="914400" y="4673600"/>
            <a:ext cx="685800" cy="762000"/>
          </a:xfrm>
          <a:custGeom>
            <a:avLst/>
            <a:gdLst>
              <a:gd name="T0" fmla="*/ 0 w 816"/>
              <a:gd name="T1" fmla="*/ 0 h 816"/>
              <a:gd name="T2" fmla="*/ 0 w 816"/>
              <a:gd name="T3" fmla="*/ 816 h 816"/>
              <a:gd name="T4" fmla="*/ 816 w 816"/>
              <a:gd name="T5" fmla="*/ 816 h 816"/>
              <a:gd name="T6" fmla="*/ 0 60000 65536"/>
              <a:gd name="T7" fmla="*/ 0 60000 65536"/>
              <a:gd name="T8" fmla="*/ 0 60000 65536"/>
              <a:gd name="T9" fmla="*/ 0 w 816"/>
              <a:gd name="T10" fmla="*/ 0 h 816"/>
              <a:gd name="T11" fmla="*/ 816 w 816"/>
              <a:gd name="T12" fmla="*/ 816 h 816"/>
            </a:gdLst>
            <a:ahLst/>
            <a:cxnLst>
              <a:cxn ang="T6">
                <a:pos x="T0" y="T1"/>
              </a:cxn>
              <a:cxn ang="T7">
                <a:pos x="T2" y="T3"/>
              </a:cxn>
              <a:cxn ang="T8">
                <a:pos x="T4" y="T5"/>
              </a:cxn>
            </a:cxnLst>
            <a:rect l="T9" t="T10" r="T11" b="T12"/>
            <a:pathLst>
              <a:path w="816" h="816">
                <a:moveTo>
                  <a:pt x="0" y="0"/>
                </a:moveTo>
                <a:lnTo>
                  <a:pt x="0" y="816"/>
                </a:lnTo>
                <a:lnTo>
                  <a:pt x="816" y="816"/>
                </a:lnTo>
              </a:path>
            </a:pathLst>
          </a:custGeom>
          <a:noFill/>
          <a:ln w="57150">
            <a:solidFill>
              <a:schemeClr val="tx1"/>
            </a:solidFill>
            <a:round/>
            <a:headEnd/>
            <a:tailEnd type="triangle" w="sm" len="med"/>
          </a:ln>
        </p:spPr>
        <p:txBody>
          <a:bodyPr wrap="none" anchor="ctr"/>
          <a:lstStyle/>
          <a:p>
            <a:endParaRPr lang="fa-IR"/>
          </a:p>
        </p:txBody>
      </p:sp>
      <p:sp>
        <p:nvSpPr>
          <p:cNvPr id="276494" name="Text Box 14"/>
          <p:cNvSpPr txBox="1">
            <a:spLocks noChangeArrowheads="1"/>
          </p:cNvSpPr>
          <p:nvPr/>
        </p:nvSpPr>
        <p:spPr bwMode="blackWhite">
          <a:xfrm>
            <a:off x="1600200" y="5207000"/>
            <a:ext cx="6784975" cy="457200"/>
          </a:xfrm>
          <a:prstGeom prst="rect">
            <a:avLst/>
          </a:prstGeom>
          <a:solidFill>
            <a:srgbClr val="993300"/>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eaLnBrk="0" hangingPunct="0">
              <a:spcBef>
                <a:spcPct val="50000"/>
              </a:spcBef>
              <a:defRPr/>
            </a:pPr>
            <a:r>
              <a:rPr lang="en-US" sz="2000">
                <a:solidFill>
                  <a:schemeClr val="bg1"/>
                </a:solidFill>
                <a:effectLst>
                  <a:outerShdw blurRad="38100" dist="38100" dir="2700000" algn="tl">
                    <a:srgbClr val="000000"/>
                  </a:outerShdw>
                </a:effectLst>
              </a:rPr>
              <a:t>Provide employees with due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strips(downRight)">
                                      <p:cBhvr>
                                        <p:cTn id="7" dur="500"/>
                                        <p:tgtEl>
                                          <p:spTgt spid="27648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6484"/>
                                        </p:tgtEl>
                                        <p:attrNameLst>
                                          <p:attrName>style.visibility</p:attrName>
                                        </p:attrNameLst>
                                      </p:cBhvr>
                                      <p:to>
                                        <p:strVal val="visible"/>
                                      </p:to>
                                    </p:set>
                                    <p:animEffect transition="in" filter="wipe(left)">
                                      <p:cBhvr>
                                        <p:cTn id="11" dur="500"/>
                                        <p:tgtEl>
                                          <p:spTgt spid="276484"/>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276485"/>
                                        </p:tgtEl>
                                        <p:attrNameLst>
                                          <p:attrName>style.visibility</p:attrName>
                                        </p:attrNameLst>
                                      </p:cBhvr>
                                      <p:to>
                                        <p:strVal val="visible"/>
                                      </p:to>
                                    </p:set>
                                    <p:animEffect transition="in" filter="strips(downRight)">
                                      <p:cBhvr>
                                        <p:cTn id="16" dur="500"/>
                                        <p:tgtEl>
                                          <p:spTgt spid="27648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6486"/>
                                        </p:tgtEl>
                                        <p:attrNameLst>
                                          <p:attrName>style.visibility</p:attrName>
                                        </p:attrNameLst>
                                      </p:cBhvr>
                                      <p:to>
                                        <p:strVal val="visible"/>
                                      </p:to>
                                    </p:set>
                                    <p:animEffect transition="in" filter="wipe(left)">
                                      <p:cBhvr>
                                        <p:cTn id="20" dur="500"/>
                                        <p:tgtEl>
                                          <p:spTgt spid="27648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76487"/>
                                        </p:tgtEl>
                                        <p:attrNameLst>
                                          <p:attrName>style.visibility</p:attrName>
                                        </p:attrNameLst>
                                      </p:cBhvr>
                                      <p:to>
                                        <p:strVal val="visible"/>
                                      </p:to>
                                    </p:set>
                                    <p:animEffect transition="in" filter="strips(downRight)">
                                      <p:cBhvr>
                                        <p:cTn id="25" dur="500"/>
                                        <p:tgtEl>
                                          <p:spTgt spid="27648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6488"/>
                                        </p:tgtEl>
                                        <p:attrNameLst>
                                          <p:attrName>style.visibility</p:attrName>
                                        </p:attrNameLst>
                                      </p:cBhvr>
                                      <p:to>
                                        <p:strVal val="visible"/>
                                      </p:to>
                                    </p:set>
                                    <p:animEffect transition="in" filter="wipe(left)">
                                      <p:cBhvr>
                                        <p:cTn id="29" dur="500"/>
                                        <p:tgtEl>
                                          <p:spTgt spid="27648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76489"/>
                                        </p:tgtEl>
                                        <p:attrNameLst>
                                          <p:attrName>style.visibility</p:attrName>
                                        </p:attrNameLst>
                                      </p:cBhvr>
                                      <p:to>
                                        <p:strVal val="visible"/>
                                      </p:to>
                                    </p:set>
                                    <p:animEffect transition="in" filter="strips(downRight)">
                                      <p:cBhvr>
                                        <p:cTn id="34" dur="500"/>
                                        <p:tgtEl>
                                          <p:spTgt spid="27648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6490"/>
                                        </p:tgtEl>
                                        <p:attrNameLst>
                                          <p:attrName>style.visibility</p:attrName>
                                        </p:attrNameLst>
                                      </p:cBhvr>
                                      <p:to>
                                        <p:strVal val="visible"/>
                                      </p:to>
                                    </p:set>
                                    <p:animEffect transition="in" filter="wipe(left)">
                                      <p:cBhvr>
                                        <p:cTn id="38" dur="500"/>
                                        <p:tgtEl>
                                          <p:spTgt spid="276490"/>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76491"/>
                                        </p:tgtEl>
                                        <p:attrNameLst>
                                          <p:attrName>style.visibility</p:attrName>
                                        </p:attrNameLst>
                                      </p:cBhvr>
                                      <p:to>
                                        <p:strVal val="visible"/>
                                      </p:to>
                                    </p:set>
                                    <p:animEffect transition="in" filter="strips(downRight)">
                                      <p:cBhvr>
                                        <p:cTn id="43" dur="500"/>
                                        <p:tgtEl>
                                          <p:spTgt spid="27649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6492"/>
                                        </p:tgtEl>
                                        <p:attrNameLst>
                                          <p:attrName>style.visibility</p:attrName>
                                        </p:attrNameLst>
                                      </p:cBhvr>
                                      <p:to>
                                        <p:strVal val="visible"/>
                                      </p:to>
                                    </p:set>
                                    <p:animEffect transition="in" filter="wipe(left)">
                                      <p:cBhvr>
                                        <p:cTn id="47" dur="500"/>
                                        <p:tgtEl>
                                          <p:spTgt spid="27649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276493"/>
                                        </p:tgtEl>
                                        <p:attrNameLst>
                                          <p:attrName>style.visibility</p:attrName>
                                        </p:attrNameLst>
                                      </p:cBhvr>
                                      <p:to>
                                        <p:strVal val="visible"/>
                                      </p:to>
                                    </p:set>
                                    <p:animEffect transition="in" filter="strips(downRight)">
                                      <p:cBhvr>
                                        <p:cTn id="52" dur="500"/>
                                        <p:tgtEl>
                                          <p:spTgt spid="27649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76494"/>
                                        </p:tgtEl>
                                        <p:attrNameLst>
                                          <p:attrName>style.visibility</p:attrName>
                                        </p:attrNameLst>
                                      </p:cBhvr>
                                      <p:to>
                                        <p:strVal val="visible"/>
                                      </p:to>
                                    </p:set>
                                    <p:animEffect transition="in" filter="wipe(left)">
                                      <p:cBhvr>
                                        <p:cTn id="56" dur="500"/>
                                        <p:tgtEl>
                                          <p:spTgt spid="276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p:bldP spid="276484" grpId="0" animBg="1" autoUpdateAnimBg="0"/>
      <p:bldP spid="276485" grpId="0" animBg="1"/>
      <p:bldP spid="276486" grpId="0" animBg="1" autoUpdateAnimBg="0"/>
      <p:bldP spid="276487" grpId="0" animBg="1"/>
      <p:bldP spid="276488" grpId="0" animBg="1" autoUpdateAnimBg="0"/>
      <p:bldP spid="276489" grpId="0" animBg="1"/>
      <p:bldP spid="276490" grpId="0" animBg="1" autoUpdateAnimBg="0"/>
      <p:bldP spid="276491" grpId="0" animBg="1"/>
      <p:bldP spid="276492" grpId="0" animBg="1" autoUpdateAnimBg="0"/>
      <p:bldP spid="276493" grpId="0" animBg="1"/>
      <p:bldP spid="276494" grpId="0" animBg="1" autoUpdateAnimBg="0"/>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 2005 Prentice Hall Inc. All rights reserved.</a:t>
            </a:r>
          </a:p>
        </p:txBody>
      </p:sp>
      <p:sp>
        <p:nvSpPr>
          <p:cNvPr id="26627" name="Slide Number Placeholder 4"/>
          <p:cNvSpPr>
            <a:spLocks noGrp="1"/>
          </p:cNvSpPr>
          <p:nvPr>
            <p:ph type="sldNum" sz="quarter" idx="11"/>
          </p:nvPr>
        </p:nvSpPr>
        <p:spPr>
          <a:noFill/>
        </p:spPr>
        <p:txBody>
          <a:bodyPr/>
          <a:lstStyle/>
          <a:p>
            <a:r>
              <a:rPr lang="en-US"/>
              <a:t>17–</a:t>
            </a:r>
            <a:fld id="{3AFCB84A-170B-4D21-826E-771C1F939F83}" type="slidenum">
              <a:rPr lang="en-US"/>
              <a:pPr/>
              <a:t>478</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Providing Performance Feedback</a:t>
            </a:r>
          </a:p>
        </p:txBody>
      </p:sp>
      <p:sp>
        <p:nvSpPr>
          <p:cNvPr id="26629" name="Rectangle 3"/>
          <p:cNvSpPr>
            <a:spLocks noGrp="1" noChangeArrowheads="1"/>
          </p:cNvSpPr>
          <p:nvPr>
            <p:ph type="body" idx="1"/>
          </p:nvPr>
        </p:nvSpPr>
        <p:spPr/>
        <p:txBody>
          <a:bodyPr>
            <a:normAutofit fontScale="92500" lnSpcReduction="20000"/>
          </a:bodyPr>
          <a:lstStyle/>
          <a:p>
            <a:pPr algn="just" rtl="0" eaLnBrk="1" hangingPunct="1"/>
            <a:r>
              <a:rPr lang="en-US" smtClean="0"/>
              <a:t>Why Managers Are Reluctance to Give Feedback</a:t>
            </a:r>
          </a:p>
          <a:p>
            <a:pPr lvl="1" algn="just" rtl="0" eaLnBrk="1" hangingPunct="1"/>
            <a:r>
              <a:rPr lang="en-US" smtClean="0"/>
              <a:t>Uncomfortable discussing performance weaknesses directly with employees.</a:t>
            </a:r>
          </a:p>
          <a:p>
            <a:pPr lvl="1" algn="just" rtl="0" eaLnBrk="1" hangingPunct="1"/>
            <a:r>
              <a:rPr lang="en-US" smtClean="0"/>
              <a:t>Employees tend to become defensive when their weaknesses are discussed.</a:t>
            </a:r>
          </a:p>
          <a:p>
            <a:pPr lvl="1" algn="just" rtl="0" eaLnBrk="1" hangingPunct="1"/>
            <a:r>
              <a:rPr lang="en-US" smtClean="0"/>
              <a:t>Employees tend to have an inflated assessment of their own performance.</a:t>
            </a:r>
          </a:p>
          <a:p>
            <a:pPr algn="just" rtl="0" eaLnBrk="1" hangingPunct="1"/>
            <a:r>
              <a:rPr lang="en-US" smtClean="0"/>
              <a:t>Solutions to Improving Feedback</a:t>
            </a:r>
          </a:p>
          <a:p>
            <a:pPr lvl="1" algn="just" rtl="0" eaLnBrk="1" hangingPunct="1"/>
            <a:r>
              <a:rPr lang="en-US" smtClean="0"/>
              <a:t>Train managers in giving effective feedback.</a:t>
            </a:r>
          </a:p>
          <a:p>
            <a:pPr lvl="1" algn="just" rtl="0" eaLnBrk="1" hangingPunct="1"/>
            <a:r>
              <a:rPr lang="en-US" smtClean="0"/>
              <a:t>Use performance review as counseling activity than as a judgment process.</a:t>
            </a:r>
          </a:p>
        </p:txBody>
      </p:sp>
    </p:spTree>
  </p:cSld>
  <p:clrMapOvr>
    <a:masterClrMapping/>
  </p:clrMapOvr>
  <p:transition/>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 2005 Prentice Hall Inc. All rights reserved.</a:t>
            </a:r>
          </a:p>
        </p:txBody>
      </p:sp>
      <p:sp>
        <p:nvSpPr>
          <p:cNvPr id="27651" name="Slide Number Placeholder 4"/>
          <p:cNvSpPr>
            <a:spLocks noGrp="1"/>
          </p:cNvSpPr>
          <p:nvPr>
            <p:ph type="sldNum" sz="quarter" idx="11"/>
          </p:nvPr>
        </p:nvSpPr>
        <p:spPr>
          <a:noFill/>
        </p:spPr>
        <p:txBody>
          <a:bodyPr/>
          <a:lstStyle/>
          <a:p>
            <a:r>
              <a:rPr lang="en-US"/>
              <a:t>17–</a:t>
            </a:r>
            <a:fld id="{3FB6F441-AF30-4086-B259-A626B015D50A}" type="slidenum">
              <a:rPr lang="en-US"/>
              <a:pPr/>
              <a:t>479</a:t>
            </a:fld>
            <a:endParaRPr lang="en-US"/>
          </a:p>
        </p:txBody>
      </p:sp>
      <p:sp>
        <p:nvSpPr>
          <p:cNvPr id="278530" name="Rectangle 2"/>
          <p:cNvSpPr>
            <a:spLocks noGrp="1" noChangeArrowheads="1"/>
          </p:cNvSpPr>
          <p:nvPr>
            <p:ph type="title"/>
          </p:nvPr>
        </p:nvSpPr>
        <p:spPr/>
        <p:txBody>
          <a:bodyPr>
            <a:normAutofit fontScale="90000"/>
          </a:bodyPr>
          <a:lstStyle/>
          <a:p>
            <a:pPr algn="just" rtl="0" eaLnBrk="1" hangingPunct="1">
              <a:defRPr/>
            </a:pPr>
            <a:r>
              <a:rPr lang="en-US" smtClean="0"/>
              <a:t>Providing Performance Feedback (cont’d)</a:t>
            </a:r>
          </a:p>
        </p:txBody>
      </p:sp>
      <p:sp>
        <p:nvSpPr>
          <p:cNvPr id="27653" name="Rectangle 3"/>
          <p:cNvSpPr>
            <a:spLocks noGrp="1" noChangeArrowheads="1"/>
          </p:cNvSpPr>
          <p:nvPr>
            <p:ph type="body" idx="1"/>
          </p:nvPr>
        </p:nvSpPr>
        <p:spPr/>
        <p:txBody>
          <a:bodyPr>
            <a:normAutofit fontScale="85000" lnSpcReduction="20000"/>
          </a:bodyPr>
          <a:lstStyle/>
          <a:p>
            <a:pPr marL="457200" indent="-457200" algn="just" rtl="0" eaLnBrk="1" hangingPunct="1">
              <a:spcBef>
                <a:spcPct val="50000"/>
              </a:spcBef>
            </a:pPr>
            <a:r>
              <a:rPr lang="en-US" smtClean="0"/>
              <a:t>Why Feedback Is Important?</a:t>
            </a:r>
          </a:p>
          <a:p>
            <a:pPr marL="800100" lvl="1" indent="-342900" algn="just" rtl="0" eaLnBrk="1" hangingPunct="1">
              <a:spcBef>
                <a:spcPct val="50000"/>
              </a:spcBef>
            </a:pPr>
            <a:r>
              <a:rPr lang="en-US" smtClean="0"/>
              <a:t>Provides employees with information about their current performance</a:t>
            </a:r>
          </a:p>
          <a:p>
            <a:pPr marL="800100" lvl="1" indent="-342900" algn="just" rtl="0" eaLnBrk="1" hangingPunct="1">
              <a:spcBef>
                <a:spcPct val="50000"/>
              </a:spcBef>
            </a:pPr>
            <a:r>
              <a:rPr lang="en-US" smtClean="0"/>
              <a:t>Affects employee motivation to continue performing.</a:t>
            </a:r>
          </a:p>
          <a:p>
            <a:pPr marL="457200" indent="-457200" algn="just" rtl="0" eaLnBrk="1" hangingPunct="1">
              <a:spcBef>
                <a:spcPct val="50000"/>
              </a:spcBef>
            </a:pPr>
            <a:r>
              <a:rPr lang="en-US" smtClean="0"/>
              <a:t>What About Team Performance Evaluations?</a:t>
            </a:r>
          </a:p>
          <a:p>
            <a:pPr marL="800100" lvl="1" indent="-342900" algn="just" rtl="0" eaLnBrk="1" hangingPunct="1">
              <a:spcBef>
                <a:spcPct val="50000"/>
              </a:spcBef>
              <a:buFontTx/>
              <a:buAutoNum type="arabicPeriod"/>
            </a:pPr>
            <a:r>
              <a:rPr lang="en-US" smtClean="0"/>
              <a:t>Tie the team’s results to the organization’s goals.</a:t>
            </a:r>
          </a:p>
          <a:p>
            <a:pPr marL="800100" lvl="1" indent="-342900" algn="just" rtl="0" eaLnBrk="1" hangingPunct="1">
              <a:spcBef>
                <a:spcPct val="50000"/>
              </a:spcBef>
              <a:buFontTx/>
              <a:buAutoNum type="arabicPeriod"/>
            </a:pPr>
            <a:r>
              <a:rPr lang="en-US" smtClean="0"/>
              <a:t>Begin with the team’s customers and the work process the team follows to satisfy customer needs.</a:t>
            </a:r>
          </a:p>
          <a:p>
            <a:pPr marL="800100" lvl="1" indent="-342900" algn="just" rtl="0" eaLnBrk="1" hangingPunct="1">
              <a:spcBef>
                <a:spcPct val="50000"/>
              </a:spcBef>
              <a:buFontTx/>
              <a:buAutoNum type="arabicPeriod"/>
            </a:pPr>
            <a:r>
              <a:rPr lang="en-US" smtClean="0"/>
              <a:t>Measure both team and individual performance.</a:t>
            </a:r>
          </a:p>
          <a:p>
            <a:pPr marL="800100" lvl="1" indent="-342900" algn="just" rtl="0" eaLnBrk="1" hangingPunct="1">
              <a:spcBef>
                <a:spcPct val="50000"/>
              </a:spcBef>
              <a:buFontTx/>
              <a:buAutoNum type="arabicPeriod"/>
            </a:pPr>
            <a:r>
              <a:rPr lang="en-US" smtClean="0"/>
              <a:t>Train the team to create its own measures.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a:t>© 2005 Prentice Hall Inc. All rights reserved.</a:t>
            </a:r>
          </a:p>
        </p:txBody>
      </p:sp>
      <p:sp>
        <p:nvSpPr>
          <p:cNvPr id="11267" name="Slide Number Placeholder 3"/>
          <p:cNvSpPr>
            <a:spLocks noGrp="1"/>
          </p:cNvSpPr>
          <p:nvPr>
            <p:ph type="sldNum" sz="quarter" idx="11"/>
          </p:nvPr>
        </p:nvSpPr>
        <p:spPr>
          <a:noFill/>
        </p:spPr>
        <p:txBody>
          <a:bodyPr/>
          <a:lstStyle/>
          <a:p>
            <a:r>
              <a:rPr lang="en-US"/>
              <a:t>3–</a:t>
            </a:r>
            <a:fld id="{A78E104A-7FF3-479D-B559-A816894036C7}" type="slidenum">
              <a:rPr lang="en-US"/>
              <a:pPr/>
              <a:t>48</a:t>
            </a:fld>
            <a:endParaRPr lang="en-US"/>
          </a:p>
        </p:txBody>
      </p:sp>
      <p:pic>
        <p:nvPicPr>
          <p:cNvPr id="209923" name="Picture 3"/>
          <p:cNvPicPr>
            <a:picLocks noChangeAspect="1" noChangeArrowheads="1"/>
          </p:cNvPicPr>
          <p:nvPr/>
        </p:nvPicPr>
        <p:blipFill>
          <a:blip r:embed="rId2"/>
          <a:srcRect/>
          <a:stretch>
            <a:fillRect/>
          </a:stretch>
        </p:blipFill>
        <p:spPr bwMode="auto">
          <a:xfrm>
            <a:off x="685800" y="368300"/>
            <a:ext cx="4876800" cy="586740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09924" name="Rectangle 4"/>
          <p:cNvSpPr>
            <a:spLocks noGrp="1" noChangeArrowheads="1"/>
          </p:cNvSpPr>
          <p:nvPr>
            <p:ph type="title"/>
          </p:nvPr>
        </p:nvSpPr>
        <p:spPr>
          <a:xfrm>
            <a:off x="6324600" y="1435100"/>
            <a:ext cx="1981200" cy="2298700"/>
          </a:xfrm>
          <a:ln w="12700">
            <a:solidFill>
              <a:schemeClr val="tx1"/>
            </a:solidFill>
          </a:ln>
        </p:spPr>
        <p:txBody>
          <a:bodyPr/>
          <a:lstStyle/>
          <a:p>
            <a:pPr algn="just" rtl="0" eaLnBrk="1" hangingPunct="1">
              <a:defRPr/>
            </a:pPr>
            <a:r>
              <a:rPr lang="en-US" sz="2400" b="1" smtClean="0"/>
              <a:t>Values in the Rokeach Survey</a:t>
            </a:r>
            <a:br>
              <a:rPr lang="en-US" sz="2400" b="1" smtClean="0"/>
            </a:br>
            <a:r>
              <a:rPr lang="en-US" sz="2400" b="1" smtClean="0"/>
              <a:t>(cont’d)</a:t>
            </a:r>
          </a:p>
        </p:txBody>
      </p:sp>
      <p:sp>
        <p:nvSpPr>
          <p:cNvPr id="209927" name="Text Box 7" descr="BKGD02"/>
          <p:cNvSpPr txBox="1">
            <a:spLocks noChangeArrowheads="1"/>
          </p:cNvSpPr>
          <p:nvPr/>
        </p:nvSpPr>
        <p:spPr bwMode="blackWhite">
          <a:xfrm>
            <a:off x="6858000" y="6096000"/>
            <a:ext cx="17526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nchorCtr="1">
            <a:spAutoFit/>
          </a:bodyPr>
          <a:lstStyle/>
          <a:p>
            <a:pPr algn="ctr">
              <a:spcBef>
                <a:spcPct val="50000"/>
              </a:spcBef>
              <a:defRPr/>
            </a:pPr>
            <a:r>
              <a:rPr lang="en-US" sz="1000">
                <a:solidFill>
                  <a:schemeClr val="bg1"/>
                </a:solidFill>
              </a:rPr>
              <a:t>E X H I B I T  3</a:t>
            </a:r>
            <a:r>
              <a:rPr lang="en-US" sz="1000">
                <a:solidFill>
                  <a:schemeClr val="bg1"/>
                </a:solidFill>
                <a:cs typeface="Arial" pitchFamily="34" charset="0"/>
              </a:rPr>
              <a:t>–1 (cont’d)</a:t>
            </a:r>
            <a:endParaRPr lang="en-US" sz="1000">
              <a:solidFill>
                <a:schemeClr val="bg1"/>
              </a:solidFill>
            </a:endParaRPr>
          </a:p>
        </p:txBody>
      </p:sp>
      <p:sp>
        <p:nvSpPr>
          <p:cNvPr id="11271" name="Rectangle 8"/>
          <p:cNvSpPr>
            <a:spLocks noChangeArrowheads="1"/>
          </p:cNvSpPr>
          <p:nvPr/>
        </p:nvSpPr>
        <p:spPr bwMode="auto">
          <a:xfrm>
            <a:off x="6248400" y="5654675"/>
            <a:ext cx="2432050" cy="365125"/>
          </a:xfrm>
          <a:prstGeom prst="rect">
            <a:avLst/>
          </a:prstGeom>
          <a:noFill/>
          <a:ln w="9525">
            <a:noFill/>
            <a:miter lim="800000"/>
            <a:headEnd/>
            <a:tailEnd/>
          </a:ln>
        </p:spPr>
        <p:txBody>
          <a:bodyPr>
            <a:spAutoFit/>
          </a:bodyPr>
          <a:lstStyle/>
          <a:p>
            <a:r>
              <a:rPr lang="en-US" b="0" i="1"/>
              <a:t>Source: </a:t>
            </a:r>
            <a:r>
              <a:rPr lang="en-US" b="0"/>
              <a:t>M. Rokeach, </a:t>
            </a:r>
            <a:r>
              <a:rPr lang="en-US" b="0" i="1"/>
              <a:t>The Nature of Human Values </a:t>
            </a:r>
            <a:r>
              <a:rPr lang="en-US" b="0"/>
              <a:t>(New York: The Free Press, 1973).</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9923"/>
                                        </p:tgtEl>
                                        <p:attrNameLst>
                                          <p:attrName>style.visibility</p:attrName>
                                        </p:attrNameLst>
                                      </p:cBhvr>
                                      <p:to>
                                        <p:strVal val="visible"/>
                                      </p:to>
                                    </p:set>
                                    <p:animEffect transition="in" filter="wipe(up)">
                                      <p:cBhvr>
                                        <p:cTn id="7" dur="500"/>
                                        <p:tgtEl>
                                          <p:spTgt spid="209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p>
            <a:r>
              <a:rPr lang="en-US"/>
              <a:t>© 2005 Prentice Hall Inc. All rights reserved.</a:t>
            </a:r>
          </a:p>
        </p:txBody>
      </p:sp>
      <p:sp>
        <p:nvSpPr>
          <p:cNvPr id="28675" name="Slide Number Placeholder 4"/>
          <p:cNvSpPr>
            <a:spLocks noGrp="1"/>
          </p:cNvSpPr>
          <p:nvPr>
            <p:ph type="sldNum" sz="quarter" idx="11"/>
          </p:nvPr>
        </p:nvSpPr>
        <p:spPr>
          <a:noFill/>
        </p:spPr>
        <p:txBody>
          <a:bodyPr/>
          <a:lstStyle/>
          <a:p>
            <a:r>
              <a:rPr lang="en-US"/>
              <a:t>17–</a:t>
            </a:r>
            <a:fld id="{DEF4A2D5-5F9B-4A9E-900C-88C10B32A34E}" type="slidenum">
              <a:rPr lang="en-US"/>
              <a:pPr/>
              <a:t>480</a:t>
            </a:fld>
            <a:endParaRPr lang="en-US"/>
          </a:p>
        </p:txBody>
      </p:sp>
      <p:sp>
        <p:nvSpPr>
          <p:cNvPr id="279554" name="Rectangle 2"/>
          <p:cNvSpPr>
            <a:spLocks noGrp="1" noChangeArrowheads="1"/>
          </p:cNvSpPr>
          <p:nvPr>
            <p:ph type="title"/>
          </p:nvPr>
        </p:nvSpPr>
        <p:spPr/>
        <p:txBody>
          <a:bodyPr>
            <a:normAutofit fontScale="90000"/>
          </a:bodyPr>
          <a:lstStyle/>
          <a:p>
            <a:pPr algn="just" rtl="0" eaLnBrk="1" hangingPunct="1">
              <a:defRPr/>
            </a:pPr>
            <a:r>
              <a:rPr lang="en-US" smtClean="0"/>
              <a:t>International HR Practices: Selected Issues</a:t>
            </a:r>
          </a:p>
        </p:txBody>
      </p:sp>
      <p:sp>
        <p:nvSpPr>
          <p:cNvPr id="28677" name="Rectangle 3"/>
          <p:cNvSpPr>
            <a:spLocks noGrp="1" noChangeArrowheads="1"/>
          </p:cNvSpPr>
          <p:nvPr>
            <p:ph type="body" idx="1"/>
          </p:nvPr>
        </p:nvSpPr>
        <p:spPr/>
        <p:txBody>
          <a:bodyPr>
            <a:normAutofit fontScale="92500" lnSpcReduction="10000"/>
          </a:bodyPr>
          <a:lstStyle/>
          <a:p>
            <a:pPr algn="just" rtl="0" eaLnBrk="1" hangingPunct="1">
              <a:spcBef>
                <a:spcPct val="50000"/>
              </a:spcBef>
            </a:pPr>
            <a:r>
              <a:rPr lang="en-US" smtClean="0"/>
              <a:t>Selection</a:t>
            </a:r>
          </a:p>
          <a:p>
            <a:pPr lvl="1" algn="just" rtl="0" eaLnBrk="1" hangingPunct="1">
              <a:spcBef>
                <a:spcPct val="50000"/>
              </a:spcBef>
            </a:pPr>
            <a:r>
              <a:rPr lang="en-US" smtClean="0"/>
              <a:t>Few common procedures, differ by nation.</a:t>
            </a:r>
          </a:p>
          <a:p>
            <a:pPr algn="just" rtl="0" eaLnBrk="1" hangingPunct="1">
              <a:spcBef>
                <a:spcPct val="50000"/>
              </a:spcBef>
            </a:pPr>
            <a:r>
              <a:rPr lang="en-US" smtClean="0"/>
              <a:t>Performance Evaluation</a:t>
            </a:r>
          </a:p>
          <a:p>
            <a:pPr lvl="1" algn="just" rtl="0" eaLnBrk="1" hangingPunct="1">
              <a:spcBef>
                <a:spcPct val="50000"/>
              </a:spcBef>
            </a:pPr>
            <a:r>
              <a:rPr lang="en-US" smtClean="0"/>
              <a:t>Not emphasized or considered appropriate in many cultures due to differences in:</a:t>
            </a:r>
          </a:p>
          <a:p>
            <a:pPr lvl="2" algn="just" rtl="0" eaLnBrk="1" hangingPunct="1">
              <a:spcBef>
                <a:spcPct val="50000"/>
              </a:spcBef>
            </a:pPr>
            <a:r>
              <a:rPr lang="en-US" smtClean="0"/>
              <a:t>Individualism versus collectivism.</a:t>
            </a:r>
          </a:p>
          <a:p>
            <a:pPr lvl="2" algn="just" rtl="0" eaLnBrk="1" hangingPunct="1">
              <a:spcBef>
                <a:spcPct val="50000"/>
              </a:spcBef>
            </a:pPr>
            <a:r>
              <a:rPr lang="en-US" smtClean="0"/>
              <a:t>A person’s relationship to the environment.</a:t>
            </a:r>
          </a:p>
          <a:p>
            <a:pPr lvl="2" algn="just" rtl="0" eaLnBrk="1" hangingPunct="1">
              <a:spcBef>
                <a:spcPct val="50000"/>
              </a:spcBef>
            </a:pPr>
            <a:r>
              <a:rPr lang="en-US" smtClean="0"/>
              <a:t>Time orientation (long- or short-term).</a:t>
            </a:r>
          </a:p>
          <a:p>
            <a:pPr lvl="2" algn="just" rtl="0" eaLnBrk="1" hangingPunct="1">
              <a:spcBef>
                <a:spcPct val="50000"/>
              </a:spcBef>
            </a:pPr>
            <a:r>
              <a:rPr lang="en-US" smtClean="0"/>
              <a:t>Focus of responsibility.</a:t>
            </a:r>
          </a:p>
        </p:txBody>
      </p:sp>
      <p:pic>
        <p:nvPicPr>
          <p:cNvPr id="28678" name="Picture 4" descr="j0256004"/>
          <p:cNvPicPr>
            <a:picLocks noChangeAspect="1" noChangeArrowheads="1"/>
          </p:cNvPicPr>
          <p:nvPr/>
        </p:nvPicPr>
        <p:blipFill>
          <a:blip r:embed="rId2"/>
          <a:srcRect/>
          <a:stretch>
            <a:fillRect/>
          </a:stretch>
        </p:blipFill>
        <p:spPr bwMode="auto">
          <a:xfrm>
            <a:off x="5534025" y="5111750"/>
            <a:ext cx="2695575"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p>
            <a:r>
              <a:rPr lang="en-US"/>
              <a:t>© 2005 Prentice Hall Inc. All rights reserved.</a:t>
            </a:r>
          </a:p>
        </p:txBody>
      </p:sp>
      <p:sp>
        <p:nvSpPr>
          <p:cNvPr id="29699" name="Slide Number Placeholder 3"/>
          <p:cNvSpPr>
            <a:spLocks noGrp="1"/>
          </p:cNvSpPr>
          <p:nvPr>
            <p:ph type="sldNum" sz="quarter" idx="11"/>
          </p:nvPr>
        </p:nvSpPr>
        <p:spPr>
          <a:noFill/>
        </p:spPr>
        <p:txBody>
          <a:bodyPr/>
          <a:lstStyle/>
          <a:p>
            <a:r>
              <a:rPr lang="en-US"/>
              <a:t>17–</a:t>
            </a:r>
            <a:fld id="{FA4BFD70-3E48-42EE-AFF4-479DF264D3FF}" type="slidenum">
              <a:rPr lang="en-US"/>
              <a:pPr/>
              <a:t>481</a:t>
            </a:fld>
            <a:endParaRPr lang="en-US"/>
          </a:p>
        </p:txBody>
      </p:sp>
      <p:sp>
        <p:nvSpPr>
          <p:cNvPr id="280578" name="Rectangle 2"/>
          <p:cNvSpPr>
            <a:spLocks noGrp="1" noChangeArrowheads="1"/>
          </p:cNvSpPr>
          <p:nvPr>
            <p:ph type="title"/>
          </p:nvPr>
        </p:nvSpPr>
        <p:spPr/>
        <p:txBody>
          <a:bodyPr>
            <a:normAutofit fontScale="90000"/>
          </a:bodyPr>
          <a:lstStyle/>
          <a:p>
            <a:pPr algn="just" rtl="0" eaLnBrk="1" hangingPunct="1">
              <a:defRPr/>
            </a:pPr>
            <a:r>
              <a:rPr lang="en-US" smtClean="0"/>
              <a:t>Managing Diversity in Organizations</a:t>
            </a:r>
          </a:p>
        </p:txBody>
      </p:sp>
      <p:sp>
        <p:nvSpPr>
          <p:cNvPr id="280579" name="Oval 3"/>
          <p:cNvSpPr>
            <a:spLocks noChangeArrowheads="1"/>
          </p:cNvSpPr>
          <p:nvPr/>
        </p:nvSpPr>
        <p:spPr bwMode="blackWhite">
          <a:xfrm>
            <a:off x="608013" y="3354388"/>
            <a:ext cx="1755775" cy="696912"/>
          </a:xfrm>
          <a:prstGeom prst="ellipse">
            <a:avLst/>
          </a:prstGeom>
          <a:noFill/>
          <a:ln w="9525">
            <a:noFill/>
            <a:round/>
            <a:headEnd/>
            <a:tailEnd/>
          </a:ln>
          <a:effectLst/>
        </p:spPr>
        <p:txBody>
          <a:bodyPr>
            <a:spAutoFit/>
          </a:bodyPr>
          <a:lstStyle/>
          <a:p>
            <a:pPr algn="ctr" eaLnBrk="0" hangingPunct="0">
              <a:spcBef>
                <a:spcPct val="50000"/>
              </a:spcBef>
              <a:defRPr/>
            </a:pPr>
            <a:r>
              <a:rPr lang="en-US" sz="2800">
                <a:solidFill>
                  <a:srgbClr val="CC3300"/>
                </a:solidFill>
                <a:effectLst>
                  <a:outerShdw blurRad="38100" dist="38100" dir="2700000" algn="tl">
                    <a:srgbClr val="C0C0C0"/>
                  </a:outerShdw>
                </a:effectLst>
                <a:latin typeface="Times New Roman" pitchFamily="18" charset="0"/>
              </a:rPr>
              <a:t>Work</a:t>
            </a:r>
          </a:p>
        </p:txBody>
      </p:sp>
      <p:sp>
        <p:nvSpPr>
          <p:cNvPr id="280580" name="Text Box 4"/>
          <p:cNvSpPr txBox="1">
            <a:spLocks noChangeArrowheads="1"/>
          </p:cNvSpPr>
          <p:nvPr/>
        </p:nvSpPr>
        <p:spPr bwMode="blackWhite">
          <a:xfrm>
            <a:off x="7086600" y="3321050"/>
            <a:ext cx="1524000" cy="946150"/>
          </a:xfrm>
          <a:prstGeom prst="rect">
            <a:avLst/>
          </a:prstGeom>
          <a:noFill/>
          <a:ln w="9525">
            <a:noFill/>
            <a:miter lim="800000"/>
            <a:headEnd/>
            <a:tailEnd/>
          </a:ln>
          <a:effectLst/>
        </p:spPr>
        <p:txBody>
          <a:bodyPr>
            <a:spAutoFit/>
          </a:bodyPr>
          <a:lstStyle/>
          <a:p>
            <a:pPr algn="ctr" eaLnBrk="0" hangingPunct="0">
              <a:spcBef>
                <a:spcPct val="50000"/>
              </a:spcBef>
              <a:defRPr/>
            </a:pPr>
            <a:r>
              <a:rPr lang="en-US" sz="2800">
                <a:solidFill>
                  <a:srgbClr val="CC3300"/>
                </a:solidFill>
                <a:effectLst>
                  <a:outerShdw blurRad="38100" dist="38100" dir="2700000" algn="tl">
                    <a:srgbClr val="C0C0C0"/>
                  </a:outerShdw>
                </a:effectLst>
                <a:latin typeface="Times New Roman" pitchFamily="18" charset="0"/>
              </a:rPr>
              <a:t>Personal</a:t>
            </a:r>
            <a:br>
              <a:rPr lang="en-US" sz="2800">
                <a:solidFill>
                  <a:srgbClr val="CC3300"/>
                </a:solidFill>
                <a:effectLst>
                  <a:outerShdw blurRad="38100" dist="38100" dir="2700000" algn="tl">
                    <a:srgbClr val="C0C0C0"/>
                  </a:outerShdw>
                </a:effectLst>
                <a:latin typeface="Times New Roman" pitchFamily="18" charset="0"/>
              </a:rPr>
            </a:br>
            <a:r>
              <a:rPr lang="en-US" sz="2800">
                <a:solidFill>
                  <a:srgbClr val="CC3300"/>
                </a:solidFill>
                <a:effectLst>
                  <a:outerShdw blurRad="38100" dist="38100" dir="2700000" algn="tl">
                    <a:srgbClr val="C0C0C0"/>
                  </a:outerShdw>
                </a:effectLst>
                <a:latin typeface="Times New Roman" pitchFamily="18" charset="0"/>
              </a:rPr>
              <a:t>Life</a:t>
            </a:r>
          </a:p>
        </p:txBody>
      </p:sp>
      <p:sp>
        <p:nvSpPr>
          <p:cNvPr id="280581" name="AutoShape 5"/>
          <p:cNvSpPr>
            <a:spLocks noChangeArrowheads="1"/>
          </p:cNvSpPr>
          <p:nvPr/>
        </p:nvSpPr>
        <p:spPr bwMode="blackWhite">
          <a:xfrm>
            <a:off x="2133600" y="3027363"/>
            <a:ext cx="4876800" cy="1468437"/>
          </a:xfrm>
          <a:prstGeom prst="leftRightArrow">
            <a:avLst>
              <a:gd name="adj1" fmla="val 64324"/>
              <a:gd name="adj2" fmla="val 29413"/>
            </a:avLst>
          </a:prstGeom>
          <a:gradFill rotWithShape="0">
            <a:gsLst>
              <a:gs pos="0">
                <a:schemeClr val="accent1">
                  <a:gamma/>
                  <a:shade val="25882"/>
                  <a:invGamma/>
                </a:schemeClr>
              </a:gs>
              <a:gs pos="100000">
                <a:schemeClr val="accent1"/>
              </a:gs>
            </a:gsLst>
            <a:path path="rect">
              <a:fillToRect l="50000" t="50000" r="50000" b="50000"/>
            </a:path>
          </a:gradFill>
          <a:ln w="9525">
            <a:solidFill>
              <a:schemeClr val="tx1"/>
            </a:solidFill>
            <a:miter lim="800000"/>
            <a:headEnd/>
            <a:tailEnd/>
          </a:ln>
          <a:effectLst>
            <a:outerShdw dist="107763" dir="2700000" algn="ctr" rotWithShape="0">
              <a:schemeClr val="bg2"/>
            </a:outerShdw>
          </a:effectLst>
        </p:spPr>
        <p:txBody>
          <a:bodyPr wrap="none" anchor="ctr"/>
          <a:lstStyle/>
          <a:p>
            <a:pPr algn="ctr" eaLnBrk="0" hangingPunct="0">
              <a:defRPr/>
            </a:pPr>
            <a:endParaRPr lang="fa-IR" sz="2800">
              <a:solidFill>
                <a:schemeClr val="bg1"/>
              </a:solidFill>
              <a:effectLst>
                <a:outerShdw blurRad="38100" dist="38100" dir="2700000" algn="tl">
                  <a:srgbClr val="000000"/>
                </a:outerShdw>
              </a:effectLst>
            </a:endParaRPr>
          </a:p>
        </p:txBody>
      </p:sp>
      <p:sp>
        <p:nvSpPr>
          <p:cNvPr id="280582" name="Text Box 6"/>
          <p:cNvSpPr txBox="1">
            <a:spLocks noChangeArrowheads="1"/>
          </p:cNvSpPr>
          <p:nvPr/>
        </p:nvSpPr>
        <p:spPr bwMode="blackWhite">
          <a:xfrm>
            <a:off x="3429000" y="3352800"/>
            <a:ext cx="2292350" cy="822325"/>
          </a:xfrm>
          <a:prstGeom prst="rect">
            <a:avLst/>
          </a:prstGeom>
          <a:noFill/>
          <a:ln w="9525">
            <a:noFill/>
            <a:miter lim="800000"/>
            <a:headEnd/>
            <a:tailEnd/>
          </a:ln>
        </p:spPr>
        <p:txBody>
          <a:bodyPr>
            <a:spAutoFit/>
          </a:bodyPr>
          <a:lstStyle/>
          <a:p>
            <a:pPr algn="ctr" eaLnBrk="0" hangingPunct="0">
              <a:spcBef>
                <a:spcPct val="50000"/>
              </a:spcBef>
            </a:pPr>
            <a:r>
              <a:rPr lang="en-US" sz="2400" i="1">
                <a:solidFill>
                  <a:schemeClr val="bg1"/>
                </a:solidFill>
              </a:rPr>
              <a:t>Integration or</a:t>
            </a:r>
            <a:br>
              <a:rPr lang="en-US" sz="2400" i="1">
                <a:solidFill>
                  <a:schemeClr val="bg1"/>
                </a:solidFill>
              </a:rPr>
            </a:br>
            <a:r>
              <a:rPr lang="en-US" sz="2400" i="1">
                <a:solidFill>
                  <a:schemeClr val="bg1"/>
                </a:solidFill>
              </a:rPr>
              <a:t>Segmentation</a:t>
            </a:r>
          </a:p>
        </p:txBody>
      </p:sp>
      <p:sp>
        <p:nvSpPr>
          <p:cNvPr id="280583" name="AutoShape 7"/>
          <p:cNvSpPr>
            <a:spLocks noChangeArrowheads="1"/>
          </p:cNvSpPr>
          <p:nvPr/>
        </p:nvSpPr>
        <p:spPr bwMode="blackWhite">
          <a:xfrm>
            <a:off x="914400" y="1981200"/>
            <a:ext cx="7340600" cy="747713"/>
          </a:xfrm>
          <a:prstGeom prst="roundRect">
            <a:avLst>
              <a:gd name="adj" fmla="val 16667"/>
            </a:avLst>
          </a:prstGeom>
          <a:gradFill rotWithShape="0">
            <a:gsLst>
              <a:gs pos="0">
                <a:srgbClr val="336699">
                  <a:gamma/>
                  <a:shade val="25882"/>
                  <a:invGamma/>
                </a:srgbClr>
              </a:gs>
              <a:gs pos="100000">
                <a:srgbClr val="336699"/>
              </a:gs>
            </a:gsLst>
            <a:path path="shape">
              <a:fillToRect l="50000" t="50000" r="50000" b="50000"/>
            </a:path>
          </a:gradFill>
          <a:ln w="9525">
            <a:solidFill>
              <a:schemeClr val="tx1"/>
            </a:solidFill>
            <a:round/>
            <a:headEnd/>
            <a:tailEnd/>
          </a:ln>
          <a:effectLst>
            <a:outerShdw dist="107763" dir="2700000" algn="ctr" rotWithShape="0">
              <a:schemeClr val="bg2"/>
            </a:outerShdw>
          </a:effectLst>
        </p:spPr>
        <p:txBody>
          <a:bodyPr wrap="none" anchor="ctr"/>
          <a:lstStyle/>
          <a:p>
            <a:pPr algn="ctr" eaLnBrk="0" hangingPunct="0">
              <a:defRPr/>
            </a:pPr>
            <a:r>
              <a:rPr lang="en-US" sz="4000">
                <a:solidFill>
                  <a:schemeClr val="bg1"/>
                </a:solidFill>
                <a:effectLst>
                  <a:outerShdw blurRad="38100" dist="38100" dir="2700000" algn="tl">
                    <a:srgbClr val="000000"/>
                  </a:outerShdw>
                </a:effectLst>
              </a:rPr>
              <a:t>Work - Life Conflicts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80581"/>
                                        </p:tgtEl>
                                        <p:attrNameLst>
                                          <p:attrName>style.visibility</p:attrName>
                                        </p:attrNameLst>
                                      </p:cBhvr>
                                      <p:to>
                                        <p:strVal val="visible"/>
                                      </p:to>
                                    </p:set>
                                    <p:animEffect transition="in" filter="box(out)">
                                      <p:cBhvr>
                                        <p:cTn id="7" dur="500"/>
                                        <p:tgtEl>
                                          <p:spTgt spid="28058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80582"/>
                                        </p:tgtEl>
                                        <p:attrNameLst>
                                          <p:attrName>style.visibility</p:attrName>
                                        </p:attrNameLst>
                                      </p:cBhvr>
                                      <p:to>
                                        <p:strVal val="visible"/>
                                      </p:to>
                                    </p:set>
                                    <p:animEffect transition="in" filter="box(out)">
                                      <p:cBhvr>
                                        <p:cTn id="11" dur="5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animBg="1" autoUpdateAnimBg="0"/>
      <p:bldP spid="280582" grpId="0" autoUpdateAnimBg="0"/>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17–</a:t>
            </a:r>
            <a:fld id="{3D00C032-5DAE-406E-B71A-18180FEE6F5C}" type="slidenum">
              <a:rPr lang="en-US"/>
              <a:pPr/>
              <a:t>482</a:t>
            </a:fld>
            <a:endParaRPr lang="en-US"/>
          </a:p>
        </p:txBody>
      </p:sp>
      <p:sp>
        <p:nvSpPr>
          <p:cNvPr id="281602" name="Rectangle 2"/>
          <p:cNvSpPr>
            <a:spLocks noGrp="1" noChangeArrowheads="1"/>
          </p:cNvSpPr>
          <p:nvPr>
            <p:ph type="title"/>
          </p:nvPr>
        </p:nvSpPr>
        <p:spPr/>
        <p:txBody>
          <a:bodyPr/>
          <a:lstStyle/>
          <a:p>
            <a:pPr algn="just" rtl="0" eaLnBrk="1" hangingPunct="1">
              <a:defRPr/>
            </a:pPr>
            <a:r>
              <a:rPr lang="en-US" smtClean="0"/>
              <a:t>Work/Life Initiatives</a:t>
            </a:r>
          </a:p>
        </p:txBody>
      </p:sp>
      <p:sp>
        <p:nvSpPr>
          <p:cNvPr id="281604"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17</a:t>
            </a:r>
            <a:r>
              <a:rPr lang="en-US">
                <a:solidFill>
                  <a:schemeClr val="bg1"/>
                </a:solidFill>
                <a:cs typeface="Arial" pitchFamily="34" charset="0"/>
              </a:rPr>
              <a:t>–2</a:t>
            </a:r>
            <a:endParaRPr lang="en-US">
              <a:solidFill>
                <a:schemeClr val="bg1"/>
              </a:solidFill>
            </a:endParaRPr>
          </a:p>
        </p:txBody>
      </p:sp>
      <p:sp>
        <p:nvSpPr>
          <p:cNvPr id="30726" name="Rectangle 5"/>
          <p:cNvSpPr>
            <a:spLocks noChangeArrowheads="1"/>
          </p:cNvSpPr>
          <p:nvPr/>
        </p:nvSpPr>
        <p:spPr bwMode="auto">
          <a:xfrm>
            <a:off x="762000" y="1219200"/>
            <a:ext cx="7620000" cy="4711700"/>
          </a:xfrm>
          <a:prstGeom prst="rect">
            <a:avLst/>
          </a:prstGeom>
          <a:noFill/>
          <a:ln w="9525">
            <a:noFill/>
            <a:miter lim="800000"/>
            <a:headEnd/>
            <a:tailEnd/>
          </a:ln>
        </p:spPr>
        <p:txBody>
          <a:bodyPr>
            <a:spAutoFit/>
          </a:bodyPr>
          <a:lstStyle/>
          <a:p>
            <a:pPr>
              <a:spcBef>
                <a:spcPct val="5000"/>
              </a:spcBef>
              <a:tabLst>
                <a:tab pos="2290763" algn="l"/>
              </a:tabLst>
            </a:pPr>
            <a:r>
              <a:rPr lang="en-US" sz="2000"/>
              <a:t>Strategy 	Program or Policy</a:t>
            </a:r>
            <a:r>
              <a:rPr lang="en-US" sz="1600"/>
              <a:t/>
            </a:r>
            <a:br>
              <a:rPr lang="en-US" sz="1600"/>
            </a:br>
            <a:endParaRPr lang="en-US" sz="1400"/>
          </a:p>
          <a:p>
            <a:pPr>
              <a:spcBef>
                <a:spcPct val="5000"/>
              </a:spcBef>
              <a:tabLst>
                <a:tab pos="2290763" algn="l"/>
              </a:tabLst>
            </a:pPr>
            <a:r>
              <a:rPr lang="en-US" sz="1600"/>
              <a:t>Time-based 	Flextime</a:t>
            </a:r>
          </a:p>
          <a:p>
            <a:pPr>
              <a:spcBef>
                <a:spcPct val="5000"/>
              </a:spcBef>
              <a:tabLst>
                <a:tab pos="2290763" algn="l"/>
              </a:tabLst>
            </a:pPr>
            <a:r>
              <a:rPr lang="en-US" sz="1600"/>
              <a:t>strategies 	Job sharing</a:t>
            </a:r>
          </a:p>
          <a:p>
            <a:pPr>
              <a:spcBef>
                <a:spcPct val="5000"/>
              </a:spcBef>
              <a:tabLst>
                <a:tab pos="2290763" algn="l"/>
              </a:tabLst>
            </a:pPr>
            <a:r>
              <a:rPr lang="en-US" sz="1600"/>
              <a:t>	Part-time work</a:t>
            </a:r>
          </a:p>
          <a:p>
            <a:pPr>
              <a:spcBef>
                <a:spcPct val="5000"/>
              </a:spcBef>
              <a:tabLst>
                <a:tab pos="2290763" algn="l"/>
              </a:tabLst>
            </a:pPr>
            <a:r>
              <a:rPr lang="en-US" sz="1600"/>
              <a:t>	Leave for new parents</a:t>
            </a:r>
          </a:p>
          <a:p>
            <a:pPr>
              <a:spcBef>
                <a:spcPct val="5000"/>
              </a:spcBef>
              <a:tabLst>
                <a:tab pos="2290763" algn="l"/>
              </a:tabLst>
            </a:pPr>
            <a:r>
              <a:rPr lang="en-US" sz="1600"/>
              <a:t>	Telecommuting</a:t>
            </a:r>
          </a:p>
          <a:p>
            <a:pPr>
              <a:spcBef>
                <a:spcPct val="5000"/>
              </a:spcBef>
              <a:tabLst>
                <a:tab pos="2290763" algn="l"/>
              </a:tabLst>
            </a:pPr>
            <a:r>
              <a:rPr lang="en-US" sz="1600"/>
              <a:t>	Closing plants/offices for special occasions</a:t>
            </a:r>
          </a:p>
          <a:p>
            <a:pPr>
              <a:spcBef>
                <a:spcPct val="5000"/>
              </a:spcBef>
              <a:tabLst>
                <a:tab pos="2290763" algn="l"/>
              </a:tabLst>
            </a:pPr>
            <a:endParaRPr lang="en-US" sz="1600"/>
          </a:p>
          <a:p>
            <a:pPr>
              <a:spcBef>
                <a:spcPct val="5000"/>
              </a:spcBef>
              <a:tabLst>
                <a:tab pos="2290763" algn="l"/>
              </a:tabLst>
            </a:pPr>
            <a:r>
              <a:rPr lang="en-US" sz="1600"/>
              <a:t>Information-based 	Intranet work/life Web site</a:t>
            </a:r>
            <a:br>
              <a:rPr lang="en-US" sz="1600"/>
            </a:br>
            <a:r>
              <a:rPr lang="en-US" sz="1600"/>
              <a:t>strategies 	Relocation assistance</a:t>
            </a:r>
          </a:p>
          <a:p>
            <a:pPr>
              <a:spcBef>
                <a:spcPct val="5000"/>
              </a:spcBef>
              <a:tabLst>
                <a:tab pos="2290763" algn="l"/>
              </a:tabLst>
            </a:pPr>
            <a:r>
              <a:rPr lang="en-US" sz="1600"/>
              <a:t>	Eldercare resources</a:t>
            </a:r>
          </a:p>
          <a:p>
            <a:pPr>
              <a:spcBef>
                <a:spcPct val="5000"/>
              </a:spcBef>
              <a:tabLst>
                <a:tab pos="2290763" algn="l"/>
              </a:tabLst>
            </a:pPr>
            <a:endParaRPr lang="en-US" sz="1600"/>
          </a:p>
          <a:p>
            <a:pPr>
              <a:spcBef>
                <a:spcPct val="5000"/>
              </a:spcBef>
              <a:tabLst>
                <a:tab pos="2290763" algn="l"/>
              </a:tabLst>
            </a:pPr>
            <a:r>
              <a:rPr lang="en-US" sz="1600"/>
              <a:t>Money-based 	Vouchers for child care</a:t>
            </a:r>
          </a:p>
          <a:p>
            <a:pPr>
              <a:spcBef>
                <a:spcPct val="5000"/>
              </a:spcBef>
              <a:tabLst>
                <a:tab pos="2290763" algn="l"/>
              </a:tabLst>
            </a:pPr>
            <a:r>
              <a:rPr lang="en-US" sz="1600"/>
              <a:t>strategies 	Flexible benefits</a:t>
            </a:r>
          </a:p>
          <a:p>
            <a:pPr>
              <a:spcBef>
                <a:spcPct val="5000"/>
              </a:spcBef>
              <a:tabLst>
                <a:tab pos="2290763" algn="l"/>
              </a:tabLst>
            </a:pPr>
            <a:r>
              <a:rPr lang="en-US" sz="1600"/>
              <a:t>	Adoption assistance</a:t>
            </a:r>
          </a:p>
          <a:p>
            <a:pPr>
              <a:spcBef>
                <a:spcPct val="5000"/>
              </a:spcBef>
              <a:tabLst>
                <a:tab pos="2290763" algn="l"/>
              </a:tabLst>
            </a:pPr>
            <a:r>
              <a:rPr lang="en-US" sz="1600"/>
              <a:t>	Discounts for child care tuition</a:t>
            </a:r>
          </a:p>
          <a:p>
            <a:pPr>
              <a:spcBef>
                <a:spcPct val="5000"/>
              </a:spcBef>
              <a:tabLst>
                <a:tab pos="2290763" algn="l"/>
              </a:tabLst>
            </a:pPr>
            <a:r>
              <a:rPr lang="en-US" sz="1600"/>
              <a:t>	Leave with pay</a:t>
            </a:r>
          </a:p>
        </p:txBody>
      </p:sp>
      <p:sp>
        <p:nvSpPr>
          <p:cNvPr id="30727" name="Line 6"/>
          <p:cNvSpPr>
            <a:spLocks noChangeShapeType="1"/>
          </p:cNvSpPr>
          <p:nvPr/>
        </p:nvSpPr>
        <p:spPr bwMode="auto">
          <a:xfrm>
            <a:off x="838200" y="1676400"/>
            <a:ext cx="7315200" cy="0"/>
          </a:xfrm>
          <a:prstGeom prst="line">
            <a:avLst/>
          </a:prstGeom>
          <a:noFill/>
          <a:ln w="38100">
            <a:solidFill>
              <a:schemeClr val="bg2"/>
            </a:solidFill>
            <a:round/>
            <a:headEnd/>
            <a:tailEnd/>
          </a:ln>
        </p:spPr>
        <p:txBody>
          <a:bodyPr/>
          <a:lstStyle/>
          <a:p>
            <a:endParaRPr lang="fa-IR"/>
          </a:p>
        </p:txBody>
      </p:sp>
      <p:sp>
        <p:nvSpPr>
          <p:cNvPr id="30728" name="Rectangle 7"/>
          <p:cNvSpPr>
            <a:spLocks noChangeArrowheads="1"/>
          </p:cNvSpPr>
          <p:nvPr/>
        </p:nvSpPr>
        <p:spPr bwMode="auto">
          <a:xfrm>
            <a:off x="687388" y="6018213"/>
            <a:ext cx="5181600" cy="501650"/>
          </a:xfrm>
          <a:prstGeom prst="rect">
            <a:avLst/>
          </a:prstGeom>
          <a:noFill/>
          <a:ln w="9525">
            <a:noFill/>
            <a:miter lim="800000"/>
            <a:headEnd/>
            <a:tailEnd/>
          </a:ln>
        </p:spPr>
        <p:txBody>
          <a:bodyPr>
            <a:spAutoFit/>
          </a:bodyPr>
          <a:lstStyle/>
          <a:p>
            <a:r>
              <a:rPr lang="en-US" sz="900" b="0" i="1"/>
              <a:t>Source: </a:t>
            </a:r>
            <a:r>
              <a:rPr lang="en-US" sz="900" b="0"/>
              <a:t>Based on C. A. Thompson, “Managing the Work-Life Balancing Act: An Introductory Exercise,” </a:t>
            </a:r>
            <a:r>
              <a:rPr lang="en-US" sz="900" b="0" i="1"/>
              <a:t>Journal of Management Education</a:t>
            </a:r>
            <a:r>
              <a:rPr lang="en-US" sz="900" b="0"/>
              <a:t>, April 2002, p. 210; and R. Levering and M. Moskowitz, “The Best in the Worst of Times,” </a:t>
            </a:r>
            <a:r>
              <a:rPr lang="en-US" sz="900" b="0" i="1"/>
              <a:t>Fortune</a:t>
            </a:r>
            <a:r>
              <a:rPr lang="en-US" sz="900" b="0"/>
              <a:t>, February 4, 2002, pp. 60–90.</a:t>
            </a:r>
          </a:p>
        </p:txBody>
      </p:sp>
    </p:spTree>
  </p:cSld>
  <p:clrMapOvr>
    <a:masterClrMapping/>
  </p:clrMapOvr>
  <p:transition/>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17–</a:t>
            </a:r>
            <a:fld id="{91F85C46-D9E8-4C7D-A8FD-86AF58B46C20}" type="slidenum">
              <a:rPr lang="en-US"/>
              <a:pPr/>
              <a:t>483</a:t>
            </a:fld>
            <a:endParaRPr lang="en-US"/>
          </a:p>
        </p:txBody>
      </p:sp>
      <p:sp>
        <p:nvSpPr>
          <p:cNvPr id="289794" name="Rectangle 2"/>
          <p:cNvSpPr>
            <a:spLocks noGrp="1" noChangeArrowheads="1"/>
          </p:cNvSpPr>
          <p:nvPr>
            <p:ph type="title"/>
          </p:nvPr>
        </p:nvSpPr>
        <p:spPr/>
        <p:txBody>
          <a:bodyPr/>
          <a:lstStyle/>
          <a:p>
            <a:pPr algn="just" rtl="0" eaLnBrk="1" hangingPunct="1">
              <a:defRPr/>
            </a:pPr>
            <a:r>
              <a:rPr lang="en-US" smtClean="0"/>
              <a:t>Work/Life Initiatives</a:t>
            </a:r>
          </a:p>
        </p:txBody>
      </p:sp>
      <p:sp>
        <p:nvSpPr>
          <p:cNvPr id="289795" name="Text Box 3" descr="BKGD02"/>
          <p:cNvSpPr txBox="1">
            <a:spLocks noChangeArrowheads="1"/>
          </p:cNvSpPr>
          <p:nvPr/>
        </p:nvSpPr>
        <p:spPr bwMode="blackWhite">
          <a:xfrm>
            <a:off x="6858000" y="6096000"/>
            <a:ext cx="1747838"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wrap="none" anchor="ctr" anchorCtr="1">
            <a:spAutoFit/>
          </a:bodyPr>
          <a:lstStyle/>
          <a:p>
            <a:pPr algn="ctr">
              <a:spcBef>
                <a:spcPct val="50000"/>
              </a:spcBef>
              <a:defRPr/>
            </a:pPr>
            <a:r>
              <a:rPr lang="en-US">
                <a:solidFill>
                  <a:schemeClr val="bg1"/>
                </a:solidFill>
              </a:rPr>
              <a:t>E X H I B I T  17</a:t>
            </a:r>
            <a:r>
              <a:rPr lang="en-US">
                <a:solidFill>
                  <a:schemeClr val="bg1"/>
                </a:solidFill>
                <a:cs typeface="Arial" pitchFamily="34" charset="0"/>
              </a:rPr>
              <a:t>–2 (cont’d)</a:t>
            </a:r>
            <a:endParaRPr lang="en-US">
              <a:solidFill>
                <a:schemeClr val="bg1"/>
              </a:solidFill>
            </a:endParaRPr>
          </a:p>
        </p:txBody>
      </p:sp>
      <p:sp>
        <p:nvSpPr>
          <p:cNvPr id="31750" name="Rectangle 4"/>
          <p:cNvSpPr>
            <a:spLocks noChangeArrowheads="1"/>
          </p:cNvSpPr>
          <p:nvPr/>
        </p:nvSpPr>
        <p:spPr bwMode="auto">
          <a:xfrm>
            <a:off x="762000" y="1219200"/>
            <a:ext cx="7620000" cy="3298825"/>
          </a:xfrm>
          <a:prstGeom prst="rect">
            <a:avLst/>
          </a:prstGeom>
          <a:noFill/>
          <a:ln w="9525">
            <a:noFill/>
            <a:miter lim="800000"/>
            <a:headEnd/>
            <a:tailEnd/>
          </a:ln>
        </p:spPr>
        <p:txBody>
          <a:bodyPr>
            <a:spAutoFit/>
          </a:bodyPr>
          <a:lstStyle/>
          <a:p>
            <a:pPr>
              <a:tabLst>
                <a:tab pos="2290763" algn="l"/>
              </a:tabLst>
            </a:pPr>
            <a:r>
              <a:rPr lang="en-US" sz="2000"/>
              <a:t>Strategy </a:t>
            </a:r>
            <a:r>
              <a:rPr lang="en-US" sz="2000" b="0"/>
              <a:t>	</a:t>
            </a:r>
            <a:r>
              <a:rPr lang="en-US" sz="2000"/>
              <a:t>Program or Policy</a:t>
            </a:r>
            <a:r>
              <a:rPr lang="en-US" sz="1600"/>
              <a:t/>
            </a:r>
            <a:br>
              <a:rPr lang="en-US" sz="1600"/>
            </a:br>
            <a:endParaRPr lang="en-US" sz="1400" b="0"/>
          </a:p>
          <a:p>
            <a:pPr>
              <a:tabLst>
                <a:tab pos="2290763" algn="l"/>
              </a:tabLst>
            </a:pPr>
            <a:r>
              <a:rPr lang="en-US" sz="1600"/>
              <a:t>Direct services 	On-site child care</a:t>
            </a:r>
          </a:p>
          <a:p>
            <a:pPr>
              <a:tabLst>
                <a:tab pos="2290763" algn="l"/>
              </a:tabLst>
            </a:pPr>
            <a:r>
              <a:rPr lang="en-US" sz="1600"/>
              <a:t>	Emergency back-up care</a:t>
            </a:r>
          </a:p>
          <a:p>
            <a:pPr>
              <a:tabLst>
                <a:tab pos="2290763" algn="l"/>
              </a:tabLst>
            </a:pPr>
            <a:r>
              <a:rPr lang="en-US" sz="1600"/>
              <a:t>	On-site health/beauty services</a:t>
            </a:r>
          </a:p>
          <a:p>
            <a:pPr>
              <a:tabLst>
                <a:tab pos="2290763" algn="l"/>
              </a:tabLst>
            </a:pPr>
            <a:r>
              <a:rPr lang="en-US" sz="1600"/>
              <a:t>	Concierge services</a:t>
            </a:r>
          </a:p>
          <a:p>
            <a:pPr>
              <a:tabLst>
                <a:tab pos="2290763" algn="l"/>
              </a:tabLst>
            </a:pPr>
            <a:r>
              <a:rPr lang="en-US" sz="1600"/>
              <a:t>	Take-out dinners</a:t>
            </a:r>
          </a:p>
          <a:p>
            <a:pPr>
              <a:tabLst>
                <a:tab pos="2290763" algn="l"/>
              </a:tabLst>
            </a:pPr>
            <a:endParaRPr lang="en-US" sz="1600"/>
          </a:p>
          <a:p>
            <a:pPr>
              <a:tabLst>
                <a:tab pos="2290763" algn="l"/>
              </a:tabLst>
            </a:pPr>
            <a:r>
              <a:rPr lang="en-US" sz="1600"/>
              <a:t>Culture-change 	Training for managers to help employees</a:t>
            </a:r>
          </a:p>
          <a:p>
            <a:pPr>
              <a:tabLst>
                <a:tab pos="2290763" algn="l"/>
              </a:tabLst>
            </a:pPr>
            <a:r>
              <a:rPr lang="en-US" sz="1600"/>
              <a:t>strategies 	deal with work/life conflicts</a:t>
            </a:r>
          </a:p>
          <a:p>
            <a:pPr>
              <a:tabLst>
                <a:tab pos="2290763" algn="l"/>
              </a:tabLst>
            </a:pPr>
            <a:r>
              <a:rPr lang="en-US" sz="1600"/>
              <a:t>	Tie manager pay to employee satisfaction</a:t>
            </a:r>
          </a:p>
          <a:p>
            <a:pPr>
              <a:tabLst>
                <a:tab pos="2290763" algn="l"/>
              </a:tabLst>
            </a:pPr>
            <a:r>
              <a:rPr lang="en-US" sz="1600"/>
              <a:t>	Focus on employees’ actual performance, </a:t>
            </a:r>
            <a:br>
              <a:rPr lang="en-US" sz="1600"/>
            </a:br>
            <a:r>
              <a:rPr lang="en-US" sz="1600"/>
              <a:t>	not “face time”</a:t>
            </a:r>
          </a:p>
        </p:txBody>
      </p:sp>
      <p:sp>
        <p:nvSpPr>
          <p:cNvPr id="31751" name="Line 5"/>
          <p:cNvSpPr>
            <a:spLocks noChangeShapeType="1"/>
          </p:cNvSpPr>
          <p:nvPr/>
        </p:nvSpPr>
        <p:spPr bwMode="auto">
          <a:xfrm>
            <a:off x="838200" y="1643063"/>
            <a:ext cx="7315200" cy="0"/>
          </a:xfrm>
          <a:prstGeom prst="line">
            <a:avLst/>
          </a:prstGeom>
          <a:noFill/>
          <a:ln w="38100">
            <a:solidFill>
              <a:schemeClr val="bg2"/>
            </a:solidFill>
            <a:round/>
            <a:headEnd/>
            <a:tailEnd/>
          </a:ln>
        </p:spPr>
        <p:txBody>
          <a:bodyPr/>
          <a:lstStyle/>
          <a:p>
            <a:endParaRPr lang="fa-IR"/>
          </a:p>
        </p:txBody>
      </p:sp>
      <p:sp>
        <p:nvSpPr>
          <p:cNvPr id="31752" name="Rectangle 6"/>
          <p:cNvSpPr>
            <a:spLocks noChangeArrowheads="1"/>
          </p:cNvSpPr>
          <p:nvPr/>
        </p:nvSpPr>
        <p:spPr bwMode="auto">
          <a:xfrm>
            <a:off x="687388" y="6018213"/>
            <a:ext cx="5181600" cy="501650"/>
          </a:xfrm>
          <a:prstGeom prst="rect">
            <a:avLst/>
          </a:prstGeom>
          <a:noFill/>
          <a:ln w="9525">
            <a:noFill/>
            <a:miter lim="800000"/>
            <a:headEnd/>
            <a:tailEnd/>
          </a:ln>
        </p:spPr>
        <p:txBody>
          <a:bodyPr>
            <a:spAutoFit/>
          </a:bodyPr>
          <a:lstStyle/>
          <a:p>
            <a:r>
              <a:rPr lang="en-US" sz="900" b="0" i="1"/>
              <a:t>Source: </a:t>
            </a:r>
            <a:r>
              <a:rPr lang="en-US" sz="900" b="0"/>
              <a:t>Based on C. A. Thompson, “Managing the Work-Life Balancing Act: An Introductory Exercise,” </a:t>
            </a:r>
            <a:r>
              <a:rPr lang="en-US" sz="900" b="0" i="1"/>
              <a:t>Journal of Management Education</a:t>
            </a:r>
            <a:r>
              <a:rPr lang="en-US" sz="900" b="0"/>
              <a:t>, April 2002, p. 210; and R. Levering and M. Moskowitz, “The Best in the Worst of Times,” </a:t>
            </a:r>
            <a:r>
              <a:rPr lang="en-US" sz="900" b="0" i="1"/>
              <a:t>Fortune</a:t>
            </a:r>
            <a:r>
              <a:rPr lang="en-US" sz="900" b="0"/>
              <a:t>, February 4, 2002, pp. 60–90.</a:t>
            </a:r>
          </a:p>
        </p:txBody>
      </p:sp>
    </p:spTree>
  </p:cSld>
  <p:clrMapOvr>
    <a:masterClrMapping/>
  </p:clrMapOvr>
  <p:transition/>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17–</a:t>
            </a:r>
            <a:fld id="{15BE8039-54DB-42C5-8670-630B8481789B}" type="slidenum">
              <a:rPr lang="en-US"/>
              <a:pPr/>
              <a:t>484</a:t>
            </a:fld>
            <a:endParaRPr lang="en-US"/>
          </a:p>
        </p:txBody>
      </p:sp>
      <p:sp>
        <p:nvSpPr>
          <p:cNvPr id="284674" name="Rectangle 2"/>
          <p:cNvSpPr>
            <a:spLocks noGrp="1" noChangeArrowheads="1"/>
          </p:cNvSpPr>
          <p:nvPr>
            <p:ph type="title"/>
          </p:nvPr>
        </p:nvSpPr>
        <p:spPr/>
        <p:txBody>
          <a:bodyPr>
            <a:normAutofit fontScale="90000"/>
          </a:bodyPr>
          <a:lstStyle/>
          <a:p>
            <a:pPr algn="just" rtl="0" eaLnBrk="1" hangingPunct="1">
              <a:defRPr/>
            </a:pPr>
            <a:r>
              <a:rPr lang="en-US" smtClean="0"/>
              <a:t>Managing Diversity in Organizations (cont’)</a:t>
            </a:r>
          </a:p>
        </p:txBody>
      </p:sp>
      <p:sp>
        <p:nvSpPr>
          <p:cNvPr id="32773" name="Rectangle 3"/>
          <p:cNvSpPr>
            <a:spLocks noGrp="1" noChangeArrowheads="1"/>
          </p:cNvSpPr>
          <p:nvPr>
            <p:ph type="body" idx="1"/>
          </p:nvPr>
        </p:nvSpPr>
        <p:spPr/>
        <p:txBody>
          <a:bodyPr/>
          <a:lstStyle/>
          <a:p>
            <a:pPr algn="just" rtl="0" eaLnBrk="1" hangingPunct="1">
              <a:spcBef>
                <a:spcPct val="50000"/>
              </a:spcBef>
            </a:pPr>
            <a:r>
              <a:rPr lang="en-US" smtClean="0"/>
              <a:t>Diversity Training</a:t>
            </a:r>
          </a:p>
          <a:p>
            <a:pPr lvl="1" algn="just" rtl="0" eaLnBrk="1" hangingPunct="1">
              <a:spcBef>
                <a:spcPct val="50000"/>
              </a:spcBef>
            </a:pPr>
            <a:r>
              <a:rPr lang="en-US" smtClean="0"/>
              <a:t>Participants learn to value individual differences, increase cross-cultural understanding, and confront stereotypes.</a:t>
            </a:r>
          </a:p>
          <a:p>
            <a:pPr lvl="1" algn="just" rtl="0" eaLnBrk="1" hangingPunct="1">
              <a:spcBef>
                <a:spcPct val="50000"/>
              </a:spcBef>
            </a:pPr>
            <a:r>
              <a:rPr lang="en-US" smtClean="0"/>
              <a:t>A typical diversity training program:</a:t>
            </a:r>
          </a:p>
          <a:p>
            <a:pPr lvl="2" algn="just" rtl="0" eaLnBrk="1" hangingPunct="1">
              <a:spcBef>
                <a:spcPct val="50000"/>
              </a:spcBef>
            </a:pPr>
            <a:r>
              <a:rPr lang="en-US" smtClean="0"/>
              <a:t>Lasts for half a day to three days.</a:t>
            </a:r>
          </a:p>
          <a:p>
            <a:pPr lvl="2" algn="just" rtl="0" eaLnBrk="1" hangingPunct="1">
              <a:spcBef>
                <a:spcPct val="50000"/>
              </a:spcBef>
            </a:pPr>
            <a:r>
              <a:rPr lang="en-US" smtClean="0"/>
              <a:t>Includes role-playing exercises, lectures, discussions, and sharing experiences.</a:t>
            </a:r>
          </a:p>
        </p:txBody>
      </p:sp>
      <p:pic>
        <p:nvPicPr>
          <p:cNvPr id="32774" name="Picture 4" descr="bd07241_"/>
          <p:cNvPicPr>
            <a:picLocks noChangeAspect="1" noChangeArrowheads="1"/>
          </p:cNvPicPr>
          <p:nvPr/>
        </p:nvPicPr>
        <p:blipFill>
          <a:blip r:embed="rId2"/>
          <a:srcRect/>
          <a:stretch>
            <a:fillRect/>
          </a:stretch>
        </p:blipFill>
        <p:spPr bwMode="auto">
          <a:xfrm>
            <a:off x="5715000" y="4191000"/>
            <a:ext cx="2182813" cy="220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309253"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9220"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309255"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9222"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ctrTitle"/>
          </p:nvPr>
        </p:nvSpPr>
        <p:spPr>
          <a:xfrm>
            <a:off x="990600" y="1676400"/>
            <a:ext cx="4495800" cy="609600"/>
          </a:xfrm>
          <a:noFill/>
          <a:ln w="3175"/>
          <a:effectLst>
            <a:outerShdw dist="107763" dir="2700000" algn="ctr" rotWithShape="0">
              <a:srgbClr val="B2B2B2">
                <a:alpha val="50000"/>
              </a:srgbClr>
            </a:outerShdw>
          </a:effectLst>
        </p:spPr>
        <p:txBody>
          <a:bodyPr>
            <a:normAutofit fontScale="90000"/>
          </a:bodyPr>
          <a:lstStyle/>
          <a:p>
            <a:pPr algn="just" rtl="0" eaLnBrk="1" hangingPunct="1"/>
            <a:r>
              <a:rPr lang="en-US" smtClean="0"/>
              <a:t>Chapter 18</a:t>
            </a:r>
          </a:p>
        </p:txBody>
      </p:sp>
      <p:sp>
        <p:nvSpPr>
          <p:cNvPr id="10243" name="Rectangle 8"/>
          <p:cNvSpPr>
            <a:spLocks noGrp="1" noChangeArrowheads="1"/>
          </p:cNvSpPr>
          <p:nvPr>
            <p:ph type="subTitle" idx="1"/>
          </p:nvPr>
        </p:nvSpPr>
        <p:spPr>
          <a:xfrm>
            <a:off x="1165225" y="2819400"/>
            <a:ext cx="6781800" cy="1752600"/>
          </a:xfrm>
        </p:spPr>
        <p:txBody>
          <a:bodyPr/>
          <a:lstStyle/>
          <a:p>
            <a:pPr algn="just" rtl="0" eaLnBrk="1" hangingPunct="1"/>
            <a:r>
              <a:rPr lang="en-US" sz="4400" smtClean="0">
                <a:solidFill>
                  <a:srgbClr val="336699"/>
                </a:solidFill>
              </a:rPr>
              <a:t>Organizational Change and Stress Management</a:t>
            </a:r>
          </a:p>
        </p:txBody>
      </p:sp>
      <p:pic>
        <p:nvPicPr>
          <p:cNvPr id="10244" name="Picture 10"/>
          <p:cNvPicPr>
            <a:picLocks noChangeAspect="1" noChangeArrowheads="1"/>
          </p:cNvPicPr>
          <p:nvPr/>
        </p:nvPicPr>
        <p:blipFill>
          <a:blip r:embed="rId2"/>
          <a:srcRect/>
          <a:stretch>
            <a:fillRect/>
          </a:stretch>
        </p:blipFill>
        <p:spPr bwMode="auto">
          <a:xfrm>
            <a:off x="0" y="457200"/>
            <a:ext cx="9144000" cy="819150"/>
          </a:xfrm>
          <a:prstGeom prst="rect">
            <a:avLst/>
          </a:prstGeom>
          <a:noFill/>
          <a:ln w="9525">
            <a:noFill/>
            <a:miter lim="800000"/>
            <a:headEnd/>
            <a:tailEnd/>
          </a:ln>
        </p:spPr>
      </p:pic>
      <p:pic>
        <p:nvPicPr>
          <p:cNvPr id="10245" name="Picture 11"/>
          <p:cNvPicPr>
            <a:picLocks noChangeAspect="1" noChangeArrowheads="1"/>
          </p:cNvPicPr>
          <p:nvPr/>
        </p:nvPicPr>
        <p:blipFill>
          <a:blip r:embed="rId3"/>
          <a:srcRect/>
          <a:stretch>
            <a:fillRect/>
          </a:stretch>
        </p:blipFill>
        <p:spPr bwMode="auto">
          <a:xfrm>
            <a:off x="914400" y="1600200"/>
            <a:ext cx="5476875" cy="666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 2005 Prentice Hall Inc. All rights reserved.</a:t>
            </a:r>
          </a:p>
        </p:txBody>
      </p:sp>
      <p:sp>
        <p:nvSpPr>
          <p:cNvPr id="11267" name="Slide Number Placeholder 4"/>
          <p:cNvSpPr>
            <a:spLocks noGrp="1"/>
          </p:cNvSpPr>
          <p:nvPr>
            <p:ph type="sldNum" sz="quarter" idx="11"/>
          </p:nvPr>
        </p:nvSpPr>
        <p:spPr>
          <a:noFill/>
        </p:spPr>
        <p:txBody>
          <a:bodyPr/>
          <a:lstStyle/>
          <a:p>
            <a:r>
              <a:rPr lang="en-US"/>
              <a:t>18–</a:t>
            </a:r>
            <a:fld id="{197F452A-7264-4061-B308-864C247EA5E0}" type="slidenum">
              <a:rPr lang="en-US"/>
              <a:pPr/>
              <a:t>487</a:t>
            </a:fld>
            <a:endParaRPr lang="en-US"/>
          </a:p>
        </p:txBody>
      </p:sp>
      <p:sp>
        <p:nvSpPr>
          <p:cNvPr id="11268"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158723" name="Rectangle 3"/>
          <p:cNvSpPr>
            <a:spLocks noGrp="1" noChangeArrowheads="1"/>
          </p:cNvSpPr>
          <p:nvPr>
            <p:ph type="body" idx="1"/>
          </p:nvPr>
        </p:nvSpPr>
        <p:spPr>
          <a:xfrm>
            <a:off x="990600" y="1828800"/>
            <a:ext cx="7467600" cy="4419600"/>
          </a:xfrm>
        </p:spPr>
        <p:txBody>
          <a:bodyPr>
            <a:normAutofit fontScale="85000" lnSpcReduction="10000"/>
          </a:bodyPr>
          <a:lstStyle/>
          <a:p>
            <a:pPr marL="457200" indent="-457200" algn="just" rtl="0" eaLnBrk="1" hangingPunct="1">
              <a:lnSpc>
                <a:spcPct val="110000"/>
              </a:lnSpc>
              <a:buClr>
                <a:srgbClr val="CC6600"/>
              </a:buClr>
              <a:buFont typeface="Wingdings" pitchFamily="2" charset="2"/>
              <a:buAutoNum type="arabicPeriod"/>
            </a:pPr>
            <a:r>
              <a:rPr lang="en-US" smtClean="0"/>
              <a:t>Describe forces that act as stimulants to change.</a:t>
            </a:r>
          </a:p>
          <a:p>
            <a:pPr marL="457200" indent="-457200" algn="just" rtl="0" eaLnBrk="1" hangingPunct="1">
              <a:lnSpc>
                <a:spcPct val="110000"/>
              </a:lnSpc>
              <a:buClr>
                <a:srgbClr val="CC6600"/>
              </a:buClr>
              <a:buFont typeface="Wingdings" pitchFamily="2" charset="2"/>
              <a:buAutoNum type="arabicPeriod"/>
            </a:pPr>
            <a:r>
              <a:rPr lang="en-US" smtClean="0"/>
              <a:t>Summarize the sources of individual and organizational resistance to change.</a:t>
            </a:r>
          </a:p>
          <a:p>
            <a:pPr marL="457200" indent="-457200" algn="just" rtl="0" eaLnBrk="1" hangingPunct="1">
              <a:lnSpc>
                <a:spcPct val="110000"/>
              </a:lnSpc>
              <a:buClr>
                <a:srgbClr val="CC6600"/>
              </a:buClr>
              <a:buFont typeface="Wingdings" pitchFamily="2" charset="2"/>
              <a:buAutoNum type="arabicPeriod"/>
            </a:pPr>
            <a:r>
              <a:rPr lang="en-US" smtClean="0"/>
              <a:t>Summarize Lewin’s three-step change model.</a:t>
            </a:r>
          </a:p>
          <a:p>
            <a:pPr marL="457200" indent="-457200" algn="just" rtl="0" eaLnBrk="1" hangingPunct="1">
              <a:lnSpc>
                <a:spcPct val="110000"/>
              </a:lnSpc>
              <a:buClr>
                <a:srgbClr val="CC6600"/>
              </a:buClr>
              <a:buFont typeface="Wingdings" pitchFamily="2" charset="2"/>
              <a:buAutoNum type="arabicPeriod"/>
            </a:pPr>
            <a:r>
              <a:rPr lang="en-US" smtClean="0"/>
              <a:t>Explain the values underlying most OD efforts.</a:t>
            </a:r>
          </a:p>
          <a:p>
            <a:pPr marL="457200" indent="-457200" algn="just" rtl="0" eaLnBrk="1" hangingPunct="1">
              <a:lnSpc>
                <a:spcPct val="110000"/>
              </a:lnSpc>
              <a:buClr>
                <a:srgbClr val="CC6600"/>
              </a:buClr>
              <a:buFont typeface="Wingdings" pitchFamily="2" charset="2"/>
              <a:buAutoNum type="arabicPeriod"/>
            </a:pPr>
            <a:r>
              <a:rPr lang="en-US" smtClean="0"/>
              <a:t>Contrast process reengineering and continuous improvement processes</a:t>
            </a:r>
          </a:p>
          <a:p>
            <a:pPr marL="457200" indent="-457200" algn="just" rtl="0" eaLnBrk="1" hangingPunct="1">
              <a:lnSpc>
                <a:spcPct val="110000"/>
              </a:lnSpc>
              <a:buClr>
                <a:srgbClr val="CC6600"/>
              </a:buClr>
              <a:buFont typeface="Wingdings" pitchFamily="2" charset="2"/>
              <a:buAutoNum type="arabicPeriod"/>
            </a:pPr>
            <a:r>
              <a:rPr lang="en-US" smtClean="0"/>
              <a:t>Identify properties of innovative organizations.</a:t>
            </a:r>
          </a:p>
        </p:txBody>
      </p:sp>
      <p:sp>
        <p:nvSpPr>
          <p:cNvPr id="11270" name="Text Box 4"/>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317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wipe(left)">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wipe(left)">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wipe(left)">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wipe(left)">
                                      <p:cBhvr>
                                        <p:cTn id="22" dur="500"/>
                                        <p:tgtEl>
                                          <p:spTgt spid="158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wipe(left)">
                                      <p:cBhvr>
                                        <p:cTn id="27" dur="500"/>
                                        <p:tgtEl>
                                          <p:spTgt spid="158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8723">
                                            <p:txEl>
                                              <p:pRg st="5" end="5"/>
                                            </p:txEl>
                                          </p:spTgt>
                                        </p:tgtEl>
                                        <p:attrNameLst>
                                          <p:attrName>style.visibility</p:attrName>
                                        </p:attrNameLst>
                                      </p:cBhvr>
                                      <p:to>
                                        <p:strVal val="visible"/>
                                      </p:to>
                                    </p:set>
                                    <p:animEffect transition="in" filter="wipe(left)">
                                      <p:cBhvr>
                                        <p:cTn id="32" dur="5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4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 2005 Prentice Hall Inc. All rights reserved.</a:t>
            </a:r>
          </a:p>
        </p:txBody>
      </p:sp>
      <p:sp>
        <p:nvSpPr>
          <p:cNvPr id="12291" name="Slide Number Placeholder 4"/>
          <p:cNvSpPr>
            <a:spLocks noGrp="1"/>
          </p:cNvSpPr>
          <p:nvPr>
            <p:ph type="sldNum" sz="quarter" idx="11"/>
          </p:nvPr>
        </p:nvSpPr>
        <p:spPr>
          <a:noFill/>
        </p:spPr>
        <p:txBody>
          <a:bodyPr/>
          <a:lstStyle/>
          <a:p>
            <a:r>
              <a:rPr lang="en-US"/>
              <a:t>18–</a:t>
            </a:r>
            <a:fld id="{9AE58920-AE1A-4237-95EC-37073FB35D81}" type="slidenum">
              <a:rPr lang="en-US"/>
              <a:pPr/>
              <a:t>488</a:t>
            </a:fld>
            <a:endParaRPr lang="en-US"/>
          </a:p>
        </p:txBody>
      </p:sp>
      <p:sp>
        <p:nvSpPr>
          <p:cNvPr id="12292" name="Rectangle 2"/>
          <p:cNvSpPr>
            <a:spLocks noGrp="1" noChangeArrowheads="1"/>
          </p:cNvSpPr>
          <p:nvPr>
            <p:ph type="title"/>
          </p:nvPr>
        </p:nvSpPr>
        <p:spPr bwMode="gray">
          <a:xfrm>
            <a:off x="685800" y="0"/>
            <a:ext cx="8458200" cy="1600200"/>
          </a:xfrm>
          <a:noFill/>
          <a:ln>
            <a:noFill/>
          </a:ln>
        </p:spPr>
        <p:txBody>
          <a:bodyPr lIns="274320"/>
          <a:lstStyle/>
          <a:p>
            <a:pPr algn="just" rtl="0" eaLnBrk="1" hangingPunct="1"/>
            <a:r>
              <a:rPr lang="en-US" sz="3600" smtClean="0">
                <a:solidFill>
                  <a:srgbClr val="CC6600"/>
                </a:solidFill>
                <a:latin typeface="Tahoma" pitchFamily="34" charset="0"/>
              </a:rPr>
              <a:t>After studying this chapter,</a:t>
            </a:r>
            <a:br>
              <a:rPr lang="en-US" sz="3600" smtClean="0">
                <a:solidFill>
                  <a:srgbClr val="CC6600"/>
                </a:solidFill>
                <a:latin typeface="Tahoma" pitchFamily="34" charset="0"/>
              </a:rPr>
            </a:br>
            <a:r>
              <a:rPr lang="en-US" sz="3600" smtClean="0">
                <a:solidFill>
                  <a:srgbClr val="CC6600"/>
                </a:solidFill>
                <a:latin typeface="Tahoma" pitchFamily="34" charset="0"/>
              </a:rPr>
              <a:t>you should be able to:</a:t>
            </a:r>
          </a:p>
        </p:txBody>
      </p:sp>
      <p:sp>
        <p:nvSpPr>
          <p:cNvPr id="200707" name="Rectangle 3"/>
          <p:cNvSpPr>
            <a:spLocks noGrp="1" noChangeArrowheads="1"/>
          </p:cNvSpPr>
          <p:nvPr>
            <p:ph type="body" idx="1"/>
          </p:nvPr>
        </p:nvSpPr>
        <p:spPr>
          <a:xfrm>
            <a:off x="990600" y="1828800"/>
            <a:ext cx="7467600" cy="4419600"/>
          </a:xfrm>
          <a:noFill/>
        </p:spPr>
        <p:txBody>
          <a:bodyPr/>
          <a:lstStyle/>
          <a:p>
            <a:pPr marL="457200" indent="-457200" algn="just" rtl="0" eaLnBrk="1" hangingPunct="1">
              <a:lnSpc>
                <a:spcPct val="110000"/>
              </a:lnSpc>
              <a:buClr>
                <a:srgbClr val="CC6600"/>
              </a:buClr>
              <a:buFont typeface="Wingdings" pitchFamily="2" charset="2"/>
              <a:buAutoNum type="arabicPeriod" startAt="7"/>
            </a:pPr>
            <a:r>
              <a:rPr lang="en-US" smtClean="0"/>
              <a:t>List characteristics of a learning organization.</a:t>
            </a:r>
          </a:p>
          <a:p>
            <a:pPr marL="457200" indent="-457200" algn="just" rtl="0" eaLnBrk="1" hangingPunct="1">
              <a:lnSpc>
                <a:spcPct val="110000"/>
              </a:lnSpc>
              <a:buClr>
                <a:srgbClr val="CC6600"/>
              </a:buClr>
              <a:buFont typeface="Wingdings" pitchFamily="2" charset="2"/>
              <a:buAutoNum type="arabicPeriod" startAt="7"/>
            </a:pPr>
            <a:r>
              <a:rPr lang="en-US" smtClean="0"/>
              <a:t>Describe potential sources of stress.</a:t>
            </a:r>
          </a:p>
          <a:p>
            <a:pPr marL="457200" indent="-457200" algn="just" rtl="0" eaLnBrk="1" hangingPunct="1">
              <a:lnSpc>
                <a:spcPct val="110000"/>
              </a:lnSpc>
              <a:buClr>
                <a:srgbClr val="CC6600"/>
              </a:buClr>
              <a:buFont typeface="Wingdings" pitchFamily="2" charset="2"/>
              <a:buAutoNum type="arabicPeriod" startAt="7"/>
            </a:pPr>
            <a:r>
              <a:rPr lang="en-US" smtClean="0"/>
              <a:t>Explain individual difference variables that moderate the stress–outcome relationship.</a:t>
            </a:r>
          </a:p>
        </p:txBody>
      </p:sp>
      <p:sp>
        <p:nvSpPr>
          <p:cNvPr id="12294" name="Text Box 5" descr="BKGD02"/>
          <p:cNvSpPr txBox="1">
            <a:spLocks noChangeArrowheads="1"/>
          </p:cNvSpPr>
          <p:nvPr/>
        </p:nvSpPr>
        <p:spPr bwMode="blackWhite">
          <a:xfrm rot="-5400000">
            <a:off x="-3086894" y="3085306"/>
            <a:ext cx="6859588" cy="685800"/>
          </a:xfrm>
          <a:prstGeom prst="rect">
            <a:avLst/>
          </a:prstGeom>
          <a:blipFill dpi="0" rotWithShape="1">
            <a:blip r:embed="rId2"/>
            <a:srcRect/>
            <a:stretch>
              <a:fillRect/>
            </a:stretch>
          </a:blipFill>
          <a:ln w="9525">
            <a:solidFill>
              <a:srgbClr val="008080"/>
            </a:solidFill>
            <a:miter lim="800000"/>
            <a:headEnd/>
            <a:tailEnd/>
          </a:ln>
        </p:spPr>
        <p:txBody>
          <a:bodyPr wrap="none" rIns="274320" anchor="ctr"/>
          <a:lstStyle/>
          <a:p>
            <a:pPr algn="r">
              <a:spcBef>
                <a:spcPct val="50000"/>
              </a:spcBef>
            </a:pPr>
            <a:r>
              <a:rPr lang="en-US" sz="2000">
                <a:solidFill>
                  <a:schemeClr val="bg1"/>
                </a:solidFill>
                <a:latin typeface="Tahoma" pitchFamily="34" charset="0"/>
              </a:rPr>
              <a:t>L E A R N I N G    O B J E C T I V E S (cont’d)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left)">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left)">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left)">
                                      <p:cBhvr>
                                        <p:cTn id="17"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utoUpdateAnimBg="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 2005 Prentice Hall Inc. All rights reserved.</a:t>
            </a:r>
          </a:p>
        </p:txBody>
      </p:sp>
      <p:sp>
        <p:nvSpPr>
          <p:cNvPr id="13315" name="Slide Number Placeholder 3"/>
          <p:cNvSpPr>
            <a:spLocks noGrp="1"/>
          </p:cNvSpPr>
          <p:nvPr>
            <p:ph type="sldNum" sz="quarter" idx="11"/>
          </p:nvPr>
        </p:nvSpPr>
        <p:spPr>
          <a:noFill/>
        </p:spPr>
        <p:txBody>
          <a:bodyPr/>
          <a:lstStyle/>
          <a:p>
            <a:r>
              <a:rPr lang="en-US"/>
              <a:t>18–</a:t>
            </a:r>
            <a:fld id="{7F29FBD6-5C03-4877-9E2E-631A2329D8C9}" type="slidenum">
              <a:rPr lang="en-US"/>
              <a:pPr/>
              <a:t>489</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Forces for Change</a:t>
            </a:r>
          </a:p>
        </p:txBody>
      </p:sp>
      <p:sp>
        <p:nvSpPr>
          <p:cNvPr id="260100"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–1</a:t>
            </a:r>
            <a:endParaRPr lang="en-US">
              <a:solidFill>
                <a:schemeClr val="bg1"/>
              </a:solidFill>
            </a:endParaRPr>
          </a:p>
        </p:txBody>
      </p:sp>
      <p:sp>
        <p:nvSpPr>
          <p:cNvPr id="13318" name="Rectangle 6"/>
          <p:cNvSpPr>
            <a:spLocks noChangeArrowheads="1"/>
          </p:cNvSpPr>
          <p:nvPr/>
        </p:nvSpPr>
        <p:spPr bwMode="auto">
          <a:xfrm>
            <a:off x="914400" y="1219200"/>
            <a:ext cx="7315200" cy="4308475"/>
          </a:xfrm>
          <a:prstGeom prst="rect">
            <a:avLst/>
          </a:prstGeom>
          <a:noFill/>
          <a:ln w="9525">
            <a:noFill/>
            <a:miter lim="800000"/>
            <a:headEnd/>
            <a:tailEnd/>
          </a:ln>
        </p:spPr>
        <p:txBody>
          <a:bodyPr>
            <a:spAutoFit/>
          </a:bodyPr>
          <a:lstStyle/>
          <a:p>
            <a:pPr>
              <a:tabLst>
                <a:tab pos="2514600" algn="l"/>
              </a:tabLst>
            </a:pPr>
            <a:r>
              <a:rPr lang="en-US" sz="2000"/>
              <a:t>Force 	Examples</a:t>
            </a:r>
          </a:p>
          <a:p>
            <a:pPr>
              <a:tabLst>
                <a:tab pos="2514600" algn="l"/>
              </a:tabLst>
            </a:pPr>
            <a:endParaRPr lang="en-US" sz="1600"/>
          </a:p>
          <a:p>
            <a:pPr>
              <a:tabLst>
                <a:tab pos="2514600" algn="l"/>
              </a:tabLst>
            </a:pPr>
            <a:r>
              <a:rPr lang="en-US" sz="1600"/>
              <a:t>Nature of the workforce 	More cultural diversity</a:t>
            </a:r>
          </a:p>
          <a:p>
            <a:pPr>
              <a:tabLst>
                <a:tab pos="2514600" algn="l"/>
              </a:tabLst>
            </a:pPr>
            <a:r>
              <a:rPr lang="en-US" sz="1600"/>
              <a:t>	Aging population</a:t>
            </a:r>
          </a:p>
          <a:p>
            <a:pPr>
              <a:tabLst>
                <a:tab pos="2514600" algn="l"/>
              </a:tabLst>
            </a:pPr>
            <a:r>
              <a:rPr lang="en-US" sz="1600"/>
              <a:t>	Many new entrants with inadequate skills</a:t>
            </a:r>
          </a:p>
          <a:p>
            <a:pPr>
              <a:tabLst>
                <a:tab pos="2514600" algn="l"/>
              </a:tabLst>
            </a:pPr>
            <a:endParaRPr lang="en-US" sz="1600"/>
          </a:p>
          <a:p>
            <a:pPr>
              <a:tabLst>
                <a:tab pos="2514600" algn="l"/>
              </a:tabLst>
            </a:pPr>
            <a:r>
              <a:rPr lang="en-US" sz="1600"/>
              <a:t>Technology 	Faster, cheaper, and more mobile computers</a:t>
            </a:r>
          </a:p>
          <a:p>
            <a:pPr>
              <a:tabLst>
                <a:tab pos="2514600" algn="l"/>
              </a:tabLst>
            </a:pPr>
            <a:r>
              <a:rPr lang="en-US" sz="1600"/>
              <a:t>	On-line music sharing</a:t>
            </a:r>
          </a:p>
          <a:p>
            <a:pPr>
              <a:tabLst>
                <a:tab pos="2514600" algn="l"/>
              </a:tabLst>
            </a:pPr>
            <a:r>
              <a:rPr lang="en-US" sz="1600"/>
              <a:t>	Deciphering of the human genetic code</a:t>
            </a:r>
          </a:p>
          <a:p>
            <a:pPr>
              <a:tabLst>
                <a:tab pos="2514600" algn="l"/>
              </a:tabLst>
            </a:pPr>
            <a:endParaRPr lang="en-US" sz="1600"/>
          </a:p>
          <a:p>
            <a:pPr>
              <a:tabLst>
                <a:tab pos="2514600" algn="l"/>
              </a:tabLst>
            </a:pPr>
            <a:r>
              <a:rPr lang="en-US" sz="1600"/>
              <a:t>Economic shocks 	Rise and fall of dot-com stocks 	</a:t>
            </a:r>
          </a:p>
          <a:p>
            <a:pPr>
              <a:tabLst>
                <a:tab pos="2514600" algn="l"/>
              </a:tabLst>
            </a:pPr>
            <a:r>
              <a:rPr lang="en-US" sz="1600"/>
              <a:t>	2000–02 stock market collapse</a:t>
            </a:r>
          </a:p>
          <a:p>
            <a:pPr>
              <a:tabLst>
                <a:tab pos="2514600" algn="l"/>
              </a:tabLst>
            </a:pPr>
            <a:r>
              <a:rPr lang="en-US" sz="1600"/>
              <a:t>	Record low interest rates</a:t>
            </a:r>
          </a:p>
          <a:p>
            <a:pPr>
              <a:tabLst>
                <a:tab pos="2514600" algn="l"/>
              </a:tabLst>
            </a:pPr>
            <a:r>
              <a:rPr lang="en-US" sz="1600"/>
              <a:t> 	</a:t>
            </a:r>
          </a:p>
          <a:p>
            <a:pPr>
              <a:tabLst>
                <a:tab pos="2514600" algn="l"/>
              </a:tabLst>
            </a:pPr>
            <a:r>
              <a:rPr lang="en-US" sz="1600"/>
              <a:t>Competition 	Global competitors</a:t>
            </a:r>
          </a:p>
          <a:p>
            <a:pPr>
              <a:tabLst>
                <a:tab pos="2514600" algn="l"/>
              </a:tabLst>
            </a:pPr>
            <a:r>
              <a:rPr lang="en-US" sz="1600"/>
              <a:t>	Mergers and consolidations</a:t>
            </a:r>
          </a:p>
          <a:p>
            <a:pPr>
              <a:tabLst>
                <a:tab pos="2514600" algn="l"/>
              </a:tabLst>
            </a:pPr>
            <a:r>
              <a:rPr lang="en-US" sz="1600"/>
              <a:t>	Growth of e-commerce</a:t>
            </a:r>
          </a:p>
        </p:txBody>
      </p:sp>
      <p:sp>
        <p:nvSpPr>
          <p:cNvPr id="13319" name="Line 7"/>
          <p:cNvSpPr>
            <a:spLocks noChangeShapeType="1"/>
          </p:cNvSpPr>
          <p:nvPr/>
        </p:nvSpPr>
        <p:spPr bwMode="auto">
          <a:xfrm>
            <a:off x="990600" y="1676400"/>
            <a:ext cx="7086600" cy="0"/>
          </a:xfrm>
          <a:prstGeom prst="line">
            <a:avLst/>
          </a:prstGeom>
          <a:noFill/>
          <a:ln w="38100">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3–</a:t>
            </a:r>
            <a:fld id="{00117FF3-7EC9-4CB1-AF60-8F441844CDC6}" type="slidenum">
              <a:rPr lang="en-US"/>
              <a:pPr/>
              <a:t>49</a:t>
            </a:fld>
            <a:endParaRPr lang="en-US"/>
          </a:p>
        </p:txBody>
      </p:sp>
      <p:sp>
        <p:nvSpPr>
          <p:cNvPr id="214018" name="Rectangle 2"/>
          <p:cNvSpPr>
            <a:spLocks noGrp="1" noChangeArrowheads="1"/>
          </p:cNvSpPr>
          <p:nvPr>
            <p:ph type="title"/>
          </p:nvPr>
        </p:nvSpPr>
        <p:spPr/>
        <p:txBody>
          <a:bodyPr>
            <a:normAutofit fontScale="90000"/>
          </a:bodyPr>
          <a:lstStyle/>
          <a:p>
            <a:pPr algn="just" rtl="0" eaLnBrk="1" hangingPunct="1">
              <a:defRPr/>
            </a:pPr>
            <a:r>
              <a:rPr lang="en-US" smtClean="0"/>
              <a:t>Hofstede’s Framework for Assessing Cultures</a:t>
            </a:r>
          </a:p>
        </p:txBody>
      </p:sp>
      <p:grpSp>
        <p:nvGrpSpPr>
          <p:cNvPr id="2" name="Group 4"/>
          <p:cNvGrpSpPr>
            <a:grpSpLocks/>
          </p:cNvGrpSpPr>
          <p:nvPr/>
        </p:nvGrpSpPr>
        <p:grpSpPr bwMode="auto">
          <a:xfrm flipH="1">
            <a:off x="5715000" y="3544888"/>
            <a:ext cx="2819400" cy="2932112"/>
            <a:chOff x="3229" y="1699"/>
            <a:chExt cx="1972" cy="2116"/>
          </a:xfrm>
        </p:grpSpPr>
        <p:sp>
          <p:nvSpPr>
            <p:cNvPr id="15367" name="Freeform 5"/>
            <p:cNvSpPr>
              <a:spLocks/>
            </p:cNvSpPr>
            <p:nvPr/>
          </p:nvSpPr>
          <p:spPr bwMode="auto">
            <a:xfrm>
              <a:off x="3229" y="1699"/>
              <a:ext cx="1972" cy="2116"/>
            </a:xfrm>
            <a:custGeom>
              <a:avLst/>
              <a:gdLst>
                <a:gd name="T0" fmla="*/ 1452 w 3943"/>
                <a:gd name="T1" fmla="*/ 51 h 4232"/>
                <a:gd name="T2" fmla="*/ 1637 w 3943"/>
                <a:gd name="T3" fmla="*/ 205 h 4232"/>
                <a:gd name="T4" fmla="*/ 1589 w 3943"/>
                <a:gd name="T5" fmla="*/ 310 h 4232"/>
                <a:gd name="T6" fmla="*/ 1572 w 3943"/>
                <a:gd name="T7" fmla="*/ 449 h 4232"/>
                <a:gd name="T8" fmla="*/ 1551 w 3943"/>
                <a:gd name="T9" fmla="*/ 591 h 4232"/>
                <a:gd name="T10" fmla="*/ 1684 w 3943"/>
                <a:gd name="T11" fmla="*/ 705 h 4232"/>
                <a:gd name="T12" fmla="*/ 1937 w 3943"/>
                <a:gd name="T13" fmla="*/ 859 h 4232"/>
                <a:gd name="T14" fmla="*/ 2304 w 3943"/>
                <a:gd name="T15" fmla="*/ 1175 h 4232"/>
                <a:gd name="T16" fmla="*/ 2804 w 3943"/>
                <a:gd name="T17" fmla="*/ 1373 h 4232"/>
                <a:gd name="T18" fmla="*/ 2996 w 3943"/>
                <a:gd name="T19" fmla="*/ 1445 h 4232"/>
                <a:gd name="T20" fmla="*/ 3049 w 3943"/>
                <a:gd name="T21" fmla="*/ 1610 h 4232"/>
                <a:gd name="T22" fmla="*/ 3011 w 3943"/>
                <a:gd name="T23" fmla="*/ 1719 h 4232"/>
                <a:gd name="T24" fmla="*/ 2928 w 3943"/>
                <a:gd name="T25" fmla="*/ 1852 h 4232"/>
                <a:gd name="T26" fmla="*/ 2922 w 3943"/>
                <a:gd name="T27" fmla="*/ 2150 h 4232"/>
                <a:gd name="T28" fmla="*/ 2952 w 3943"/>
                <a:gd name="T29" fmla="*/ 2551 h 4232"/>
                <a:gd name="T30" fmla="*/ 3013 w 3943"/>
                <a:gd name="T31" fmla="*/ 2686 h 4232"/>
                <a:gd name="T32" fmla="*/ 3114 w 3943"/>
                <a:gd name="T33" fmla="*/ 2738 h 4232"/>
                <a:gd name="T34" fmla="*/ 3272 w 3943"/>
                <a:gd name="T35" fmla="*/ 2797 h 4232"/>
                <a:gd name="T36" fmla="*/ 3420 w 3943"/>
                <a:gd name="T37" fmla="*/ 2850 h 4232"/>
                <a:gd name="T38" fmla="*/ 3475 w 3943"/>
                <a:gd name="T39" fmla="*/ 2909 h 4232"/>
                <a:gd name="T40" fmla="*/ 3439 w 3943"/>
                <a:gd name="T41" fmla="*/ 3013 h 4232"/>
                <a:gd name="T42" fmla="*/ 3462 w 3943"/>
                <a:gd name="T43" fmla="*/ 3173 h 4232"/>
                <a:gd name="T44" fmla="*/ 3489 w 3943"/>
                <a:gd name="T45" fmla="*/ 3321 h 4232"/>
                <a:gd name="T46" fmla="*/ 3572 w 3943"/>
                <a:gd name="T47" fmla="*/ 3420 h 4232"/>
                <a:gd name="T48" fmla="*/ 3770 w 3943"/>
                <a:gd name="T49" fmla="*/ 3477 h 4232"/>
                <a:gd name="T50" fmla="*/ 3928 w 3943"/>
                <a:gd name="T51" fmla="*/ 3586 h 4232"/>
                <a:gd name="T52" fmla="*/ 3941 w 3943"/>
                <a:gd name="T53" fmla="*/ 3840 h 4232"/>
                <a:gd name="T54" fmla="*/ 3894 w 3943"/>
                <a:gd name="T55" fmla="*/ 4021 h 4232"/>
                <a:gd name="T56" fmla="*/ 3766 w 3943"/>
                <a:gd name="T57" fmla="*/ 4051 h 4232"/>
                <a:gd name="T58" fmla="*/ 3673 w 3943"/>
                <a:gd name="T59" fmla="*/ 4165 h 4232"/>
                <a:gd name="T60" fmla="*/ 3521 w 3943"/>
                <a:gd name="T61" fmla="*/ 4226 h 4232"/>
                <a:gd name="T62" fmla="*/ 3122 w 3943"/>
                <a:gd name="T63" fmla="*/ 4129 h 4232"/>
                <a:gd name="T64" fmla="*/ 2644 w 3943"/>
                <a:gd name="T65" fmla="*/ 4097 h 4232"/>
                <a:gd name="T66" fmla="*/ 1981 w 3943"/>
                <a:gd name="T67" fmla="*/ 3998 h 4232"/>
                <a:gd name="T68" fmla="*/ 1439 w 3943"/>
                <a:gd name="T69" fmla="*/ 3992 h 4232"/>
                <a:gd name="T70" fmla="*/ 1346 w 3943"/>
                <a:gd name="T71" fmla="*/ 4059 h 4232"/>
                <a:gd name="T72" fmla="*/ 1230 w 3943"/>
                <a:gd name="T73" fmla="*/ 4089 h 4232"/>
                <a:gd name="T74" fmla="*/ 1055 w 3943"/>
                <a:gd name="T75" fmla="*/ 3998 h 4232"/>
                <a:gd name="T76" fmla="*/ 815 w 3943"/>
                <a:gd name="T77" fmla="*/ 3903 h 4232"/>
                <a:gd name="T78" fmla="*/ 538 w 3943"/>
                <a:gd name="T79" fmla="*/ 3799 h 4232"/>
                <a:gd name="T80" fmla="*/ 418 w 3943"/>
                <a:gd name="T81" fmla="*/ 3690 h 4232"/>
                <a:gd name="T82" fmla="*/ 405 w 3943"/>
                <a:gd name="T83" fmla="*/ 3462 h 4232"/>
                <a:gd name="T84" fmla="*/ 313 w 3943"/>
                <a:gd name="T85" fmla="*/ 2865 h 4232"/>
                <a:gd name="T86" fmla="*/ 176 w 3943"/>
                <a:gd name="T87" fmla="*/ 2466 h 4232"/>
                <a:gd name="T88" fmla="*/ 142 w 3943"/>
                <a:gd name="T89" fmla="*/ 2302 h 4232"/>
                <a:gd name="T90" fmla="*/ 175 w 3943"/>
                <a:gd name="T91" fmla="*/ 2183 h 4232"/>
                <a:gd name="T92" fmla="*/ 249 w 3943"/>
                <a:gd name="T93" fmla="*/ 2086 h 4232"/>
                <a:gd name="T94" fmla="*/ 70 w 3943"/>
                <a:gd name="T95" fmla="*/ 1662 h 4232"/>
                <a:gd name="T96" fmla="*/ 21 w 3943"/>
                <a:gd name="T97" fmla="*/ 1131 h 4232"/>
                <a:gd name="T98" fmla="*/ 289 w 3943"/>
                <a:gd name="T99" fmla="*/ 694 h 4232"/>
                <a:gd name="T100" fmla="*/ 661 w 3943"/>
                <a:gd name="T101" fmla="*/ 525 h 4232"/>
                <a:gd name="T102" fmla="*/ 756 w 3943"/>
                <a:gd name="T103" fmla="*/ 517 h 4232"/>
                <a:gd name="T104" fmla="*/ 876 w 3943"/>
                <a:gd name="T105" fmla="*/ 553 h 4232"/>
                <a:gd name="T106" fmla="*/ 1024 w 3943"/>
                <a:gd name="T107" fmla="*/ 612 h 4232"/>
                <a:gd name="T108" fmla="*/ 1064 w 3943"/>
                <a:gd name="T109" fmla="*/ 447 h 4232"/>
                <a:gd name="T110" fmla="*/ 1034 w 3943"/>
                <a:gd name="T111" fmla="*/ 234 h 4232"/>
                <a:gd name="T112" fmla="*/ 1120 w 3943"/>
                <a:gd name="T113" fmla="*/ 87 h 4232"/>
                <a:gd name="T114" fmla="*/ 1235 w 3943"/>
                <a:gd name="T115" fmla="*/ 2 h 4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43"/>
                <a:gd name="T175" fmla="*/ 0 h 4232"/>
                <a:gd name="T176" fmla="*/ 3943 w 3943"/>
                <a:gd name="T177" fmla="*/ 4232 h 4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43" h="4232">
                  <a:moveTo>
                    <a:pt x="1235" y="2"/>
                  </a:moveTo>
                  <a:lnTo>
                    <a:pt x="1264" y="0"/>
                  </a:lnTo>
                  <a:lnTo>
                    <a:pt x="1293" y="2"/>
                  </a:lnTo>
                  <a:lnTo>
                    <a:pt x="1319" y="6"/>
                  </a:lnTo>
                  <a:lnTo>
                    <a:pt x="1348" y="11"/>
                  </a:lnTo>
                  <a:lnTo>
                    <a:pt x="1374" y="19"/>
                  </a:lnTo>
                  <a:lnTo>
                    <a:pt x="1401" y="27"/>
                  </a:lnTo>
                  <a:lnTo>
                    <a:pt x="1426" y="38"/>
                  </a:lnTo>
                  <a:lnTo>
                    <a:pt x="1452" y="51"/>
                  </a:lnTo>
                  <a:lnTo>
                    <a:pt x="1477" y="63"/>
                  </a:lnTo>
                  <a:lnTo>
                    <a:pt x="1502" y="78"/>
                  </a:lnTo>
                  <a:lnTo>
                    <a:pt x="1524" y="93"/>
                  </a:lnTo>
                  <a:lnTo>
                    <a:pt x="1547" y="112"/>
                  </a:lnTo>
                  <a:lnTo>
                    <a:pt x="1566" y="129"/>
                  </a:lnTo>
                  <a:lnTo>
                    <a:pt x="1587" y="150"/>
                  </a:lnTo>
                  <a:lnTo>
                    <a:pt x="1606" y="173"/>
                  </a:lnTo>
                  <a:lnTo>
                    <a:pt x="1627" y="196"/>
                  </a:lnTo>
                  <a:lnTo>
                    <a:pt x="1637" y="205"/>
                  </a:lnTo>
                  <a:lnTo>
                    <a:pt x="1642" y="217"/>
                  </a:lnTo>
                  <a:lnTo>
                    <a:pt x="1644" y="226"/>
                  </a:lnTo>
                  <a:lnTo>
                    <a:pt x="1642" y="238"/>
                  </a:lnTo>
                  <a:lnTo>
                    <a:pt x="1637" y="249"/>
                  </a:lnTo>
                  <a:lnTo>
                    <a:pt x="1629" y="260"/>
                  </a:lnTo>
                  <a:lnTo>
                    <a:pt x="1620" y="272"/>
                  </a:lnTo>
                  <a:lnTo>
                    <a:pt x="1610" y="285"/>
                  </a:lnTo>
                  <a:lnTo>
                    <a:pt x="1599" y="299"/>
                  </a:lnTo>
                  <a:lnTo>
                    <a:pt x="1589" y="310"/>
                  </a:lnTo>
                  <a:lnTo>
                    <a:pt x="1580" y="325"/>
                  </a:lnTo>
                  <a:lnTo>
                    <a:pt x="1574" y="338"/>
                  </a:lnTo>
                  <a:lnTo>
                    <a:pt x="1570" y="354"/>
                  </a:lnTo>
                  <a:lnTo>
                    <a:pt x="1570" y="369"/>
                  </a:lnTo>
                  <a:lnTo>
                    <a:pt x="1572" y="384"/>
                  </a:lnTo>
                  <a:lnTo>
                    <a:pt x="1582" y="401"/>
                  </a:lnTo>
                  <a:lnTo>
                    <a:pt x="1578" y="416"/>
                  </a:lnTo>
                  <a:lnTo>
                    <a:pt x="1574" y="432"/>
                  </a:lnTo>
                  <a:lnTo>
                    <a:pt x="1572" y="449"/>
                  </a:lnTo>
                  <a:lnTo>
                    <a:pt x="1570" y="464"/>
                  </a:lnTo>
                  <a:lnTo>
                    <a:pt x="1566" y="481"/>
                  </a:lnTo>
                  <a:lnTo>
                    <a:pt x="1564" y="496"/>
                  </a:lnTo>
                  <a:lnTo>
                    <a:pt x="1563" y="511"/>
                  </a:lnTo>
                  <a:lnTo>
                    <a:pt x="1561" y="529"/>
                  </a:lnTo>
                  <a:lnTo>
                    <a:pt x="1557" y="544"/>
                  </a:lnTo>
                  <a:lnTo>
                    <a:pt x="1555" y="559"/>
                  </a:lnTo>
                  <a:lnTo>
                    <a:pt x="1551" y="576"/>
                  </a:lnTo>
                  <a:lnTo>
                    <a:pt x="1551" y="591"/>
                  </a:lnTo>
                  <a:lnTo>
                    <a:pt x="1547" y="606"/>
                  </a:lnTo>
                  <a:lnTo>
                    <a:pt x="1543" y="620"/>
                  </a:lnTo>
                  <a:lnTo>
                    <a:pt x="1542" y="635"/>
                  </a:lnTo>
                  <a:lnTo>
                    <a:pt x="1538" y="652"/>
                  </a:lnTo>
                  <a:lnTo>
                    <a:pt x="1566" y="662"/>
                  </a:lnTo>
                  <a:lnTo>
                    <a:pt x="1595" y="673"/>
                  </a:lnTo>
                  <a:lnTo>
                    <a:pt x="1625" y="684"/>
                  </a:lnTo>
                  <a:lnTo>
                    <a:pt x="1656" y="696"/>
                  </a:lnTo>
                  <a:lnTo>
                    <a:pt x="1684" y="705"/>
                  </a:lnTo>
                  <a:lnTo>
                    <a:pt x="1717" y="717"/>
                  </a:lnTo>
                  <a:lnTo>
                    <a:pt x="1747" y="728"/>
                  </a:lnTo>
                  <a:lnTo>
                    <a:pt x="1777" y="743"/>
                  </a:lnTo>
                  <a:lnTo>
                    <a:pt x="1806" y="755"/>
                  </a:lnTo>
                  <a:lnTo>
                    <a:pt x="1832" y="772"/>
                  </a:lnTo>
                  <a:lnTo>
                    <a:pt x="1859" y="791"/>
                  </a:lnTo>
                  <a:lnTo>
                    <a:pt x="1888" y="812"/>
                  </a:lnTo>
                  <a:lnTo>
                    <a:pt x="1912" y="833"/>
                  </a:lnTo>
                  <a:lnTo>
                    <a:pt x="1937" y="859"/>
                  </a:lnTo>
                  <a:lnTo>
                    <a:pt x="1960" y="888"/>
                  </a:lnTo>
                  <a:lnTo>
                    <a:pt x="1981" y="922"/>
                  </a:lnTo>
                  <a:lnTo>
                    <a:pt x="2015" y="973"/>
                  </a:lnTo>
                  <a:lnTo>
                    <a:pt x="2055" y="1021"/>
                  </a:lnTo>
                  <a:lnTo>
                    <a:pt x="2099" y="1059"/>
                  </a:lnTo>
                  <a:lnTo>
                    <a:pt x="2146" y="1095"/>
                  </a:lnTo>
                  <a:lnTo>
                    <a:pt x="2196" y="1126"/>
                  </a:lnTo>
                  <a:lnTo>
                    <a:pt x="2249" y="1152"/>
                  </a:lnTo>
                  <a:lnTo>
                    <a:pt x="2304" y="1175"/>
                  </a:lnTo>
                  <a:lnTo>
                    <a:pt x="2361" y="1198"/>
                  </a:lnTo>
                  <a:lnTo>
                    <a:pt x="2416" y="1217"/>
                  </a:lnTo>
                  <a:lnTo>
                    <a:pt x="2475" y="1236"/>
                  </a:lnTo>
                  <a:lnTo>
                    <a:pt x="2532" y="1255"/>
                  </a:lnTo>
                  <a:lnTo>
                    <a:pt x="2591" y="1274"/>
                  </a:lnTo>
                  <a:lnTo>
                    <a:pt x="2644" y="1295"/>
                  </a:lnTo>
                  <a:lnTo>
                    <a:pt x="2701" y="1318"/>
                  </a:lnTo>
                  <a:lnTo>
                    <a:pt x="2753" y="1342"/>
                  </a:lnTo>
                  <a:lnTo>
                    <a:pt x="2804" y="1373"/>
                  </a:lnTo>
                  <a:lnTo>
                    <a:pt x="2825" y="1378"/>
                  </a:lnTo>
                  <a:lnTo>
                    <a:pt x="2846" y="1386"/>
                  </a:lnTo>
                  <a:lnTo>
                    <a:pt x="2867" y="1392"/>
                  </a:lnTo>
                  <a:lnTo>
                    <a:pt x="2892" y="1399"/>
                  </a:lnTo>
                  <a:lnTo>
                    <a:pt x="2912" y="1407"/>
                  </a:lnTo>
                  <a:lnTo>
                    <a:pt x="2935" y="1414"/>
                  </a:lnTo>
                  <a:lnTo>
                    <a:pt x="2956" y="1422"/>
                  </a:lnTo>
                  <a:lnTo>
                    <a:pt x="2979" y="1435"/>
                  </a:lnTo>
                  <a:lnTo>
                    <a:pt x="2996" y="1445"/>
                  </a:lnTo>
                  <a:lnTo>
                    <a:pt x="3011" y="1458"/>
                  </a:lnTo>
                  <a:lnTo>
                    <a:pt x="3027" y="1473"/>
                  </a:lnTo>
                  <a:lnTo>
                    <a:pt x="3038" y="1491"/>
                  </a:lnTo>
                  <a:lnTo>
                    <a:pt x="3046" y="1510"/>
                  </a:lnTo>
                  <a:lnTo>
                    <a:pt x="3051" y="1532"/>
                  </a:lnTo>
                  <a:lnTo>
                    <a:pt x="3051" y="1555"/>
                  </a:lnTo>
                  <a:lnTo>
                    <a:pt x="3049" y="1586"/>
                  </a:lnTo>
                  <a:lnTo>
                    <a:pt x="3047" y="1597"/>
                  </a:lnTo>
                  <a:lnTo>
                    <a:pt x="3049" y="1610"/>
                  </a:lnTo>
                  <a:lnTo>
                    <a:pt x="3049" y="1622"/>
                  </a:lnTo>
                  <a:lnTo>
                    <a:pt x="3053" y="1635"/>
                  </a:lnTo>
                  <a:lnTo>
                    <a:pt x="3055" y="1646"/>
                  </a:lnTo>
                  <a:lnTo>
                    <a:pt x="3055" y="1660"/>
                  </a:lnTo>
                  <a:lnTo>
                    <a:pt x="3055" y="1673"/>
                  </a:lnTo>
                  <a:lnTo>
                    <a:pt x="3055" y="1686"/>
                  </a:lnTo>
                  <a:lnTo>
                    <a:pt x="3042" y="1696"/>
                  </a:lnTo>
                  <a:lnTo>
                    <a:pt x="3027" y="1707"/>
                  </a:lnTo>
                  <a:lnTo>
                    <a:pt x="3011" y="1719"/>
                  </a:lnTo>
                  <a:lnTo>
                    <a:pt x="3000" y="1732"/>
                  </a:lnTo>
                  <a:lnTo>
                    <a:pt x="2987" y="1745"/>
                  </a:lnTo>
                  <a:lnTo>
                    <a:pt x="2975" y="1759"/>
                  </a:lnTo>
                  <a:lnTo>
                    <a:pt x="2962" y="1772"/>
                  </a:lnTo>
                  <a:lnTo>
                    <a:pt x="2954" y="1787"/>
                  </a:lnTo>
                  <a:lnTo>
                    <a:pt x="2943" y="1802"/>
                  </a:lnTo>
                  <a:lnTo>
                    <a:pt x="2937" y="1818"/>
                  </a:lnTo>
                  <a:lnTo>
                    <a:pt x="2930" y="1835"/>
                  </a:lnTo>
                  <a:lnTo>
                    <a:pt x="2928" y="1852"/>
                  </a:lnTo>
                  <a:lnTo>
                    <a:pt x="2924" y="1867"/>
                  </a:lnTo>
                  <a:lnTo>
                    <a:pt x="2926" y="1888"/>
                  </a:lnTo>
                  <a:lnTo>
                    <a:pt x="2926" y="1905"/>
                  </a:lnTo>
                  <a:lnTo>
                    <a:pt x="2931" y="1928"/>
                  </a:lnTo>
                  <a:lnTo>
                    <a:pt x="2928" y="1972"/>
                  </a:lnTo>
                  <a:lnTo>
                    <a:pt x="2926" y="2015"/>
                  </a:lnTo>
                  <a:lnTo>
                    <a:pt x="2924" y="2061"/>
                  </a:lnTo>
                  <a:lnTo>
                    <a:pt x="2924" y="2106"/>
                  </a:lnTo>
                  <a:lnTo>
                    <a:pt x="2922" y="2150"/>
                  </a:lnTo>
                  <a:lnTo>
                    <a:pt x="2922" y="2196"/>
                  </a:lnTo>
                  <a:lnTo>
                    <a:pt x="2924" y="2241"/>
                  </a:lnTo>
                  <a:lnTo>
                    <a:pt x="2926" y="2287"/>
                  </a:lnTo>
                  <a:lnTo>
                    <a:pt x="2928" y="2331"/>
                  </a:lnTo>
                  <a:lnTo>
                    <a:pt x="2930" y="2376"/>
                  </a:lnTo>
                  <a:lnTo>
                    <a:pt x="2935" y="2420"/>
                  </a:lnTo>
                  <a:lnTo>
                    <a:pt x="2939" y="2464"/>
                  </a:lnTo>
                  <a:lnTo>
                    <a:pt x="2943" y="2506"/>
                  </a:lnTo>
                  <a:lnTo>
                    <a:pt x="2952" y="2551"/>
                  </a:lnTo>
                  <a:lnTo>
                    <a:pt x="2958" y="2593"/>
                  </a:lnTo>
                  <a:lnTo>
                    <a:pt x="2968" y="2637"/>
                  </a:lnTo>
                  <a:lnTo>
                    <a:pt x="2968" y="2643"/>
                  </a:lnTo>
                  <a:lnTo>
                    <a:pt x="2971" y="2650"/>
                  </a:lnTo>
                  <a:lnTo>
                    <a:pt x="2977" y="2658"/>
                  </a:lnTo>
                  <a:lnTo>
                    <a:pt x="2985" y="2667"/>
                  </a:lnTo>
                  <a:lnTo>
                    <a:pt x="2992" y="2673"/>
                  </a:lnTo>
                  <a:lnTo>
                    <a:pt x="3002" y="2681"/>
                  </a:lnTo>
                  <a:lnTo>
                    <a:pt x="3013" y="2686"/>
                  </a:lnTo>
                  <a:lnTo>
                    <a:pt x="3025" y="2694"/>
                  </a:lnTo>
                  <a:lnTo>
                    <a:pt x="3036" y="2700"/>
                  </a:lnTo>
                  <a:lnTo>
                    <a:pt x="3047" y="2703"/>
                  </a:lnTo>
                  <a:lnTo>
                    <a:pt x="3059" y="2709"/>
                  </a:lnTo>
                  <a:lnTo>
                    <a:pt x="3072" y="2717"/>
                  </a:lnTo>
                  <a:lnTo>
                    <a:pt x="3082" y="2721"/>
                  </a:lnTo>
                  <a:lnTo>
                    <a:pt x="3095" y="2726"/>
                  </a:lnTo>
                  <a:lnTo>
                    <a:pt x="3104" y="2730"/>
                  </a:lnTo>
                  <a:lnTo>
                    <a:pt x="3114" y="2738"/>
                  </a:lnTo>
                  <a:lnTo>
                    <a:pt x="3131" y="2743"/>
                  </a:lnTo>
                  <a:lnTo>
                    <a:pt x="3148" y="2751"/>
                  </a:lnTo>
                  <a:lnTo>
                    <a:pt x="3165" y="2757"/>
                  </a:lnTo>
                  <a:lnTo>
                    <a:pt x="3184" y="2766"/>
                  </a:lnTo>
                  <a:lnTo>
                    <a:pt x="3201" y="2770"/>
                  </a:lnTo>
                  <a:lnTo>
                    <a:pt x="3220" y="2780"/>
                  </a:lnTo>
                  <a:lnTo>
                    <a:pt x="3238" y="2783"/>
                  </a:lnTo>
                  <a:lnTo>
                    <a:pt x="3255" y="2793"/>
                  </a:lnTo>
                  <a:lnTo>
                    <a:pt x="3272" y="2797"/>
                  </a:lnTo>
                  <a:lnTo>
                    <a:pt x="3291" y="2806"/>
                  </a:lnTo>
                  <a:lnTo>
                    <a:pt x="3306" y="2810"/>
                  </a:lnTo>
                  <a:lnTo>
                    <a:pt x="3325" y="2819"/>
                  </a:lnTo>
                  <a:lnTo>
                    <a:pt x="3342" y="2825"/>
                  </a:lnTo>
                  <a:lnTo>
                    <a:pt x="3361" y="2833"/>
                  </a:lnTo>
                  <a:lnTo>
                    <a:pt x="3378" y="2840"/>
                  </a:lnTo>
                  <a:lnTo>
                    <a:pt x="3397" y="2848"/>
                  </a:lnTo>
                  <a:lnTo>
                    <a:pt x="3407" y="2848"/>
                  </a:lnTo>
                  <a:lnTo>
                    <a:pt x="3420" y="2850"/>
                  </a:lnTo>
                  <a:lnTo>
                    <a:pt x="3430" y="2852"/>
                  </a:lnTo>
                  <a:lnTo>
                    <a:pt x="3439" y="2857"/>
                  </a:lnTo>
                  <a:lnTo>
                    <a:pt x="3447" y="2861"/>
                  </a:lnTo>
                  <a:lnTo>
                    <a:pt x="3454" y="2869"/>
                  </a:lnTo>
                  <a:lnTo>
                    <a:pt x="3460" y="2875"/>
                  </a:lnTo>
                  <a:lnTo>
                    <a:pt x="3466" y="2882"/>
                  </a:lnTo>
                  <a:lnTo>
                    <a:pt x="3470" y="2892"/>
                  </a:lnTo>
                  <a:lnTo>
                    <a:pt x="3475" y="2901"/>
                  </a:lnTo>
                  <a:lnTo>
                    <a:pt x="3475" y="2909"/>
                  </a:lnTo>
                  <a:lnTo>
                    <a:pt x="3479" y="2922"/>
                  </a:lnTo>
                  <a:lnTo>
                    <a:pt x="3479" y="2932"/>
                  </a:lnTo>
                  <a:lnTo>
                    <a:pt x="3479" y="2945"/>
                  </a:lnTo>
                  <a:lnTo>
                    <a:pt x="3479" y="2958"/>
                  </a:lnTo>
                  <a:lnTo>
                    <a:pt x="3479" y="2972"/>
                  </a:lnTo>
                  <a:lnTo>
                    <a:pt x="3462" y="2977"/>
                  </a:lnTo>
                  <a:lnTo>
                    <a:pt x="3452" y="2987"/>
                  </a:lnTo>
                  <a:lnTo>
                    <a:pt x="3443" y="2998"/>
                  </a:lnTo>
                  <a:lnTo>
                    <a:pt x="3439" y="3013"/>
                  </a:lnTo>
                  <a:lnTo>
                    <a:pt x="3437" y="3029"/>
                  </a:lnTo>
                  <a:lnTo>
                    <a:pt x="3437" y="3044"/>
                  </a:lnTo>
                  <a:lnTo>
                    <a:pt x="3439" y="3061"/>
                  </a:lnTo>
                  <a:lnTo>
                    <a:pt x="3443" y="3082"/>
                  </a:lnTo>
                  <a:lnTo>
                    <a:pt x="3445" y="3099"/>
                  </a:lnTo>
                  <a:lnTo>
                    <a:pt x="3451" y="3120"/>
                  </a:lnTo>
                  <a:lnTo>
                    <a:pt x="3454" y="3137"/>
                  </a:lnTo>
                  <a:lnTo>
                    <a:pt x="3460" y="3156"/>
                  </a:lnTo>
                  <a:lnTo>
                    <a:pt x="3462" y="3173"/>
                  </a:lnTo>
                  <a:lnTo>
                    <a:pt x="3466" y="3192"/>
                  </a:lnTo>
                  <a:lnTo>
                    <a:pt x="3468" y="3209"/>
                  </a:lnTo>
                  <a:lnTo>
                    <a:pt x="3470" y="3224"/>
                  </a:lnTo>
                  <a:lnTo>
                    <a:pt x="3471" y="3240"/>
                  </a:lnTo>
                  <a:lnTo>
                    <a:pt x="3475" y="3257"/>
                  </a:lnTo>
                  <a:lnTo>
                    <a:pt x="3479" y="3272"/>
                  </a:lnTo>
                  <a:lnTo>
                    <a:pt x="3483" y="3289"/>
                  </a:lnTo>
                  <a:lnTo>
                    <a:pt x="3485" y="3306"/>
                  </a:lnTo>
                  <a:lnTo>
                    <a:pt x="3489" y="3321"/>
                  </a:lnTo>
                  <a:lnTo>
                    <a:pt x="3492" y="3337"/>
                  </a:lnTo>
                  <a:lnTo>
                    <a:pt x="3500" y="3352"/>
                  </a:lnTo>
                  <a:lnTo>
                    <a:pt x="3504" y="3365"/>
                  </a:lnTo>
                  <a:lnTo>
                    <a:pt x="3511" y="3378"/>
                  </a:lnTo>
                  <a:lnTo>
                    <a:pt x="3519" y="3388"/>
                  </a:lnTo>
                  <a:lnTo>
                    <a:pt x="3532" y="3399"/>
                  </a:lnTo>
                  <a:lnTo>
                    <a:pt x="3542" y="3407"/>
                  </a:lnTo>
                  <a:lnTo>
                    <a:pt x="3557" y="3414"/>
                  </a:lnTo>
                  <a:lnTo>
                    <a:pt x="3572" y="3420"/>
                  </a:lnTo>
                  <a:lnTo>
                    <a:pt x="3593" y="3424"/>
                  </a:lnTo>
                  <a:lnTo>
                    <a:pt x="3612" y="3433"/>
                  </a:lnTo>
                  <a:lnTo>
                    <a:pt x="3633" y="3441"/>
                  </a:lnTo>
                  <a:lnTo>
                    <a:pt x="3654" y="3447"/>
                  </a:lnTo>
                  <a:lnTo>
                    <a:pt x="3677" y="3456"/>
                  </a:lnTo>
                  <a:lnTo>
                    <a:pt x="3700" y="3460"/>
                  </a:lnTo>
                  <a:lnTo>
                    <a:pt x="3724" y="3466"/>
                  </a:lnTo>
                  <a:lnTo>
                    <a:pt x="3747" y="3470"/>
                  </a:lnTo>
                  <a:lnTo>
                    <a:pt x="3770" y="3477"/>
                  </a:lnTo>
                  <a:lnTo>
                    <a:pt x="3791" y="3481"/>
                  </a:lnTo>
                  <a:lnTo>
                    <a:pt x="3814" y="3487"/>
                  </a:lnTo>
                  <a:lnTo>
                    <a:pt x="3835" y="3496"/>
                  </a:lnTo>
                  <a:lnTo>
                    <a:pt x="3857" y="3506"/>
                  </a:lnTo>
                  <a:lnTo>
                    <a:pt x="3876" y="3513"/>
                  </a:lnTo>
                  <a:lnTo>
                    <a:pt x="3895" y="3527"/>
                  </a:lnTo>
                  <a:lnTo>
                    <a:pt x="3911" y="3540"/>
                  </a:lnTo>
                  <a:lnTo>
                    <a:pt x="3928" y="3559"/>
                  </a:lnTo>
                  <a:lnTo>
                    <a:pt x="3928" y="3586"/>
                  </a:lnTo>
                  <a:lnTo>
                    <a:pt x="3930" y="3614"/>
                  </a:lnTo>
                  <a:lnTo>
                    <a:pt x="3930" y="3643"/>
                  </a:lnTo>
                  <a:lnTo>
                    <a:pt x="3932" y="3671"/>
                  </a:lnTo>
                  <a:lnTo>
                    <a:pt x="3933" y="3698"/>
                  </a:lnTo>
                  <a:lnTo>
                    <a:pt x="3935" y="3728"/>
                  </a:lnTo>
                  <a:lnTo>
                    <a:pt x="3937" y="3755"/>
                  </a:lnTo>
                  <a:lnTo>
                    <a:pt x="3939" y="3785"/>
                  </a:lnTo>
                  <a:lnTo>
                    <a:pt x="3939" y="3812"/>
                  </a:lnTo>
                  <a:lnTo>
                    <a:pt x="3941" y="3840"/>
                  </a:lnTo>
                  <a:lnTo>
                    <a:pt x="3941" y="3867"/>
                  </a:lnTo>
                  <a:lnTo>
                    <a:pt x="3943" y="3895"/>
                  </a:lnTo>
                  <a:lnTo>
                    <a:pt x="3941" y="3922"/>
                  </a:lnTo>
                  <a:lnTo>
                    <a:pt x="3941" y="3949"/>
                  </a:lnTo>
                  <a:lnTo>
                    <a:pt x="3937" y="3975"/>
                  </a:lnTo>
                  <a:lnTo>
                    <a:pt x="3937" y="4002"/>
                  </a:lnTo>
                  <a:lnTo>
                    <a:pt x="3922" y="4010"/>
                  </a:lnTo>
                  <a:lnTo>
                    <a:pt x="3909" y="4015"/>
                  </a:lnTo>
                  <a:lnTo>
                    <a:pt x="3894" y="4021"/>
                  </a:lnTo>
                  <a:lnTo>
                    <a:pt x="3880" y="4027"/>
                  </a:lnTo>
                  <a:lnTo>
                    <a:pt x="3867" y="4029"/>
                  </a:lnTo>
                  <a:lnTo>
                    <a:pt x="3852" y="4034"/>
                  </a:lnTo>
                  <a:lnTo>
                    <a:pt x="3836" y="4036"/>
                  </a:lnTo>
                  <a:lnTo>
                    <a:pt x="3823" y="4040"/>
                  </a:lnTo>
                  <a:lnTo>
                    <a:pt x="3808" y="4042"/>
                  </a:lnTo>
                  <a:lnTo>
                    <a:pt x="3795" y="4044"/>
                  </a:lnTo>
                  <a:lnTo>
                    <a:pt x="3779" y="4048"/>
                  </a:lnTo>
                  <a:lnTo>
                    <a:pt x="3766" y="4051"/>
                  </a:lnTo>
                  <a:lnTo>
                    <a:pt x="3751" y="4055"/>
                  </a:lnTo>
                  <a:lnTo>
                    <a:pt x="3738" y="4061"/>
                  </a:lnTo>
                  <a:lnTo>
                    <a:pt x="3726" y="4068"/>
                  </a:lnTo>
                  <a:lnTo>
                    <a:pt x="3715" y="4078"/>
                  </a:lnTo>
                  <a:lnTo>
                    <a:pt x="3711" y="4097"/>
                  </a:lnTo>
                  <a:lnTo>
                    <a:pt x="3705" y="4114"/>
                  </a:lnTo>
                  <a:lnTo>
                    <a:pt x="3696" y="4131"/>
                  </a:lnTo>
                  <a:lnTo>
                    <a:pt x="3686" y="4150"/>
                  </a:lnTo>
                  <a:lnTo>
                    <a:pt x="3673" y="4165"/>
                  </a:lnTo>
                  <a:lnTo>
                    <a:pt x="3662" y="4181"/>
                  </a:lnTo>
                  <a:lnTo>
                    <a:pt x="3646" y="4194"/>
                  </a:lnTo>
                  <a:lnTo>
                    <a:pt x="3631" y="4209"/>
                  </a:lnTo>
                  <a:lnTo>
                    <a:pt x="3612" y="4217"/>
                  </a:lnTo>
                  <a:lnTo>
                    <a:pt x="3595" y="4224"/>
                  </a:lnTo>
                  <a:lnTo>
                    <a:pt x="3578" y="4228"/>
                  </a:lnTo>
                  <a:lnTo>
                    <a:pt x="3559" y="4232"/>
                  </a:lnTo>
                  <a:lnTo>
                    <a:pt x="3540" y="4230"/>
                  </a:lnTo>
                  <a:lnTo>
                    <a:pt x="3521" y="4226"/>
                  </a:lnTo>
                  <a:lnTo>
                    <a:pt x="3500" y="4221"/>
                  </a:lnTo>
                  <a:lnTo>
                    <a:pt x="3483" y="4211"/>
                  </a:lnTo>
                  <a:lnTo>
                    <a:pt x="3430" y="4194"/>
                  </a:lnTo>
                  <a:lnTo>
                    <a:pt x="3380" y="4179"/>
                  </a:lnTo>
                  <a:lnTo>
                    <a:pt x="3329" y="4167"/>
                  </a:lnTo>
                  <a:lnTo>
                    <a:pt x="3278" y="4156"/>
                  </a:lnTo>
                  <a:lnTo>
                    <a:pt x="3226" y="4146"/>
                  </a:lnTo>
                  <a:lnTo>
                    <a:pt x="3175" y="4137"/>
                  </a:lnTo>
                  <a:lnTo>
                    <a:pt x="3122" y="4129"/>
                  </a:lnTo>
                  <a:lnTo>
                    <a:pt x="3070" y="4124"/>
                  </a:lnTo>
                  <a:lnTo>
                    <a:pt x="3017" y="4118"/>
                  </a:lnTo>
                  <a:lnTo>
                    <a:pt x="2964" y="4114"/>
                  </a:lnTo>
                  <a:lnTo>
                    <a:pt x="2911" y="4110"/>
                  </a:lnTo>
                  <a:lnTo>
                    <a:pt x="2859" y="4107"/>
                  </a:lnTo>
                  <a:lnTo>
                    <a:pt x="2804" y="4103"/>
                  </a:lnTo>
                  <a:lnTo>
                    <a:pt x="2751" y="4101"/>
                  </a:lnTo>
                  <a:lnTo>
                    <a:pt x="2698" y="4099"/>
                  </a:lnTo>
                  <a:lnTo>
                    <a:pt x="2644" y="4097"/>
                  </a:lnTo>
                  <a:lnTo>
                    <a:pt x="2572" y="4084"/>
                  </a:lnTo>
                  <a:lnTo>
                    <a:pt x="2500" y="4072"/>
                  </a:lnTo>
                  <a:lnTo>
                    <a:pt x="2426" y="4061"/>
                  </a:lnTo>
                  <a:lnTo>
                    <a:pt x="2353" y="4048"/>
                  </a:lnTo>
                  <a:lnTo>
                    <a:pt x="2277" y="4036"/>
                  </a:lnTo>
                  <a:lnTo>
                    <a:pt x="2205" y="4025"/>
                  </a:lnTo>
                  <a:lnTo>
                    <a:pt x="2131" y="4015"/>
                  </a:lnTo>
                  <a:lnTo>
                    <a:pt x="2057" y="4008"/>
                  </a:lnTo>
                  <a:lnTo>
                    <a:pt x="1981" y="3998"/>
                  </a:lnTo>
                  <a:lnTo>
                    <a:pt x="1907" y="3992"/>
                  </a:lnTo>
                  <a:lnTo>
                    <a:pt x="1832" y="3985"/>
                  </a:lnTo>
                  <a:lnTo>
                    <a:pt x="1758" y="3981"/>
                  </a:lnTo>
                  <a:lnTo>
                    <a:pt x="1682" y="3977"/>
                  </a:lnTo>
                  <a:lnTo>
                    <a:pt x="1608" y="3975"/>
                  </a:lnTo>
                  <a:lnTo>
                    <a:pt x="1534" y="3975"/>
                  </a:lnTo>
                  <a:lnTo>
                    <a:pt x="1460" y="3979"/>
                  </a:lnTo>
                  <a:lnTo>
                    <a:pt x="1448" y="3985"/>
                  </a:lnTo>
                  <a:lnTo>
                    <a:pt x="1439" y="3992"/>
                  </a:lnTo>
                  <a:lnTo>
                    <a:pt x="1428" y="3998"/>
                  </a:lnTo>
                  <a:lnTo>
                    <a:pt x="1418" y="4006"/>
                  </a:lnTo>
                  <a:lnTo>
                    <a:pt x="1405" y="4011"/>
                  </a:lnTo>
                  <a:lnTo>
                    <a:pt x="1395" y="4019"/>
                  </a:lnTo>
                  <a:lnTo>
                    <a:pt x="1384" y="4027"/>
                  </a:lnTo>
                  <a:lnTo>
                    <a:pt x="1374" y="4034"/>
                  </a:lnTo>
                  <a:lnTo>
                    <a:pt x="1363" y="4042"/>
                  </a:lnTo>
                  <a:lnTo>
                    <a:pt x="1353" y="4051"/>
                  </a:lnTo>
                  <a:lnTo>
                    <a:pt x="1346" y="4059"/>
                  </a:lnTo>
                  <a:lnTo>
                    <a:pt x="1338" y="4068"/>
                  </a:lnTo>
                  <a:lnTo>
                    <a:pt x="1329" y="4076"/>
                  </a:lnTo>
                  <a:lnTo>
                    <a:pt x="1323" y="4086"/>
                  </a:lnTo>
                  <a:lnTo>
                    <a:pt x="1317" y="4095"/>
                  </a:lnTo>
                  <a:lnTo>
                    <a:pt x="1315" y="4107"/>
                  </a:lnTo>
                  <a:lnTo>
                    <a:pt x="1293" y="4105"/>
                  </a:lnTo>
                  <a:lnTo>
                    <a:pt x="1270" y="4101"/>
                  </a:lnTo>
                  <a:lnTo>
                    <a:pt x="1251" y="4097"/>
                  </a:lnTo>
                  <a:lnTo>
                    <a:pt x="1230" y="4089"/>
                  </a:lnTo>
                  <a:lnTo>
                    <a:pt x="1211" y="4080"/>
                  </a:lnTo>
                  <a:lnTo>
                    <a:pt x="1190" y="4072"/>
                  </a:lnTo>
                  <a:lnTo>
                    <a:pt x="1171" y="4061"/>
                  </a:lnTo>
                  <a:lnTo>
                    <a:pt x="1152" y="4051"/>
                  </a:lnTo>
                  <a:lnTo>
                    <a:pt x="1133" y="4040"/>
                  </a:lnTo>
                  <a:lnTo>
                    <a:pt x="1114" y="4029"/>
                  </a:lnTo>
                  <a:lnTo>
                    <a:pt x="1093" y="4019"/>
                  </a:lnTo>
                  <a:lnTo>
                    <a:pt x="1074" y="4010"/>
                  </a:lnTo>
                  <a:lnTo>
                    <a:pt x="1055" y="3998"/>
                  </a:lnTo>
                  <a:lnTo>
                    <a:pt x="1034" y="3991"/>
                  </a:lnTo>
                  <a:lnTo>
                    <a:pt x="1015" y="3985"/>
                  </a:lnTo>
                  <a:lnTo>
                    <a:pt x="994" y="3979"/>
                  </a:lnTo>
                  <a:lnTo>
                    <a:pt x="965" y="3966"/>
                  </a:lnTo>
                  <a:lnTo>
                    <a:pt x="935" y="3953"/>
                  </a:lnTo>
                  <a:lnTo>
                    <a:pt x="905" y="3939"/>
                  </a:lnTo>
                  <a:lnTo>
                    <a:pt x="876" y="3928"/>
                  </a:lnTo>
                  <a:lnTo>
                    <a:pt x="846" y="3914"/>
                  </a:lnTo>
                  <a:lnTo>
                    <a:pt x="815" y="3903"/>
                  </a:lnTo>
                  <a:lnTo>
                    <a:pt x="783" y="3890"/>
                  </a:lnTo>
                  <a:lnTo>
                    <a:pt x="754" y="3880"/>
                  </a:lnTo>
                  <a:lnTo>
                    <a:pt x="722" y="3867"/>
                  </a:lnTo>
                  <a:lnTo>
                    <a:pt x="692" y="3856"/>
                  </a:lnTo>
                  <a:lnTo>
                    <a:pt x="661" y="3844"/>
                  </a:lnTo>
                  <a:lnTo>
                    <a:pt x="631" y="3833"/>
                  </a:lnTo>
                  <a:lnTo>
                    <a:pt x="599" y="3821"/>
                  </a:lnTo>
                  <a:lnTo>
                    <a:pt x="570" y="3810"/>
                  </a:lnTo>
                  <a:lnTo>
                    <a:pt x="538" y="3799"/>
                  </a:lnTo>
                  <a:lnTo>
                    <a:pt x="511" y="3787"/>
                  </a:lnTo>
                  <a:lnTo>
                    <a:pt x="488" y="3783"/>
                  </a:lnTo>
                  <a:lnTo>
                    <a:pt x="469" y="3778"/>
                  </a:lnTo>
                  <a:lnTo>
                    <a:pt x="454" y="3770"/>
                  </a:lnTo>
                  <a:lnTo>
                    <a:pt x="443" y="3759"/>
                  </a:lnTo>
                  <a:lnTo>
                    <a:pt x="431" y="3743"/>
                  </a:lnTo>
                  <a:lnTo>
                    <a:pt x="426" y="3728"/>
                  </a:lnTo>
                  <a:lnTo>
                    <a:pt x="420" y="3709"/>
                  </a:lnTo>
                  <a:lnTo>
                    <a:pt x="418" y="3690"/>
                  </a:lnTo>
                  <a:lnTo>
                    <a:pt x="416" y="3669"/>
                  </a:lnTo>
                  <a:lnTo>
                    <a:pt x="416" y="3648"/>
                  </a:lnTo>
                  <a:lnTo>
                    <a:pt x="416" y="3626"/>
                  </a:lnTo>
                  <a:lnTo>
                    <a:pt x="416" y="3606"/>
                  </a:lnTo>
                  <a:lnTo>
                    <a:pt x="414" y="3586"/>
                  </a:lnTo>
                  <a:lnTo>
                    <a:pt x="414" y="3565"/>
                  </a:lnTo>
                  <a:lnTo>
                    <a:pt x="414" y="3546"/>
                  </a:lnTo>
                  <a:lnTo>
                    <a:pt x="412" y="3530"/>
                  </a:lnTo>
                  <a:lnTo>
                    <a:pt x="405" y="3462"/>
                  </a:lnTo>
                  <a:lnTo>
                    <a:pt x="399" y="3394"/>
                  </a:lnTo>
                  <a:lnTo>
                    <a:pt x="389" y="3327"/>
                  </a:lnTo>
                  <a:lnTo>
                    <a:pt x="382" y="3262"/>
                  </a:lnTo>
                  <a:lnTo>
                    <a:pt x="370" y="3194"/>
                  </a:lnTo>
                  <a:lnTo>
                    <a:pt x="361" y="3129"/>
                  </a:lnTo>
                  <a:lnTo>
                    <a:pt x="351" y="3061"/>
                  </a:lnTo>
                  <a:lnTo>
                    <a:pt x="340" y="2998"/>
                  </a:lnTo>
                  <a:lnTo>
                    <a:pt x="327" y="2932"/>
                  </a:lnTo>
                  <a:lnTo>
                    <a:pt x="313" y="2865"/>
                  </a:lnTo>
                  <a:lnTo>
                    <a:pt x="300" y="2800"/>
                  </a:lnTo>
                  <a:lnTo>
                    <a:pt x="287" y="2736"/>
                  </a:lnTo>
                  <a:lnTo>
                    <a:pt x="272" y="2671"/>
                  </a:lnTo>
                  <a:lnTo>
                    <a:pt x="258" y="2608"/>
                  </a:lnTo>
                  <a:lnTo>
                    <a:pt x="241" y="2544"/>
                  </a:lnTo>
                  <a:lnTo>
                    <a:pt x="226" y="2479"/>
                  </a:lnTo>
                  <a:lnTo>
                    <a:pt x="205" y="2479"/>
                  </a:lnTo>
                  <a:lnTo>
                    <a:pt x="190" y="2475"/>
                  </a:lnTo>
                  <a:lnTo>
                    <a:pt x="176" y="2466"/>
                  </a:lnTo>
                  <a:lnTo>
                    <a:pt x="167" y="2456"/>
                  </a:lnTo>
                  <a:lnTo>
                    <a:pt x="157" y="2441"/>
                  </a:lnTo>
                  <a:lnTo>
                    <a:pt x="154" y="2426"/>
                  </a:lnTo>
                  <a:lnTo>
                    <a:pt x="150" y="2407"/>
                  </a:lnTo>
                  <a:lnTo>
                    <a:pt x="148" y="2388"/>
                  </a:lnTo>
                  <a:lnTo>
                    <a:pt x="146" y="2365"/>
                  </a:lnTo>
                  <a:lnTo>
                    <a:pt x="146" y="2344"/>
                  </a:lnTo>
                  <a:lnTo>
                    <a:pt x="144" y="2323"/>
                  </a:lnTo>
                  <a:lnTo>
                    <a:pt x="142" y="2302"/>
                  </a:lnTo>
                  <a:lnTo>
                    <a:pt x="140" y="2281"/>
                  </a:lnTo>
                  <a:lnTo>
                    <a:pt x="138" y="2264"/>
                  </a:lnTo>
                  <a:lnTo>
                    <a:pt x="133" y="2245"/>
                  </a:lnTo>
                  <a:lnTo>
                    <a:pt x="129" y="2234"/>
                  </a:lnTo>
                  <a:lnTo>
                    <a:pt x="133" y="2221"/>
                  </a:lnTo>
                  <a:lnTo>
                    <a:pt x="140" y="2211"/>
                  </a:lnTo>
                  <a:lnTo>
                    <a:pt x="150" y="2200"/>
                  </a:lnTo>
                  <a:lnTo>
                    <a:pt x="163" y="2192"/>
                  </a:lnTo>
                  <a:lnTo>
                    <a:pt x="175" y="2183"/>
                  </a:lnTo>
                  <a:lnTo>
                    <a:pt x="190" y="2173"/>
                  </a:lnTo>
                  <a:lnTo>
                    <a:pt x="203" y="2164"/>
                  </a:lnTo>
                  <a:lnTo>
                    <a:pt x="216" y="2156"/>
                  </a:lnTo>
                  <a:lnTo>
                    <a:pt x="228" y="2145"/>
                  </a:lnTo>
                  <a:lnTo>
                    <a:pt x="239" y="2133"/>
                  </a:lnTo>
                  <a:lnTo>
                    <a:pt x="247" y="2124"/>
                  </a:lnTo>
                  <a:lnTo>
                    <a:pt x="252" y="2112"/>
                  </a:lnTo>
                  <a:lnTo>
                    <a:pt x="252" y="2099"/>
                  </a:lnTo>
                  <a:lnTo>
                    <a:pt x="249" y="2086"/>
                  </a:lnTo>
                  <a:lnTo>
                    <a:pt x="239" y="2068"/>
                  </a:lnTo>
                  <a:lnTo>
                    <a:pt x="226" y="2053"/>
                  </a:lnTo>
                  <a:lnTo>
                    <a:pt x="203" y="1998"/>
                  </a:lnTo>
                  <a:lnTo>
                    <a:pt x="182" y="1941"/>
                  </a:lnTo>
                  <a:lnTo>
                    <a:pt x="159" y="1886"/>
                  </a:lnTo>
                  <a:lnTo>
                    <a:pt x="137" y="1831"/>
                  </a:lnTo>
                  <a:lnTo>
                    <a:pt x="112" y="1776"/>
                  </a:lnTo>
                  <a:lnTo>
                    <a:pt x="91" y="1719"/>
                  </a:lnTo>
                  <a:lnTo>
                    <a:pt x="70" y="1662"/>
                  </a:lnTo>
                  <a:lnTo>
                    <a:pt x="53" y="1606"/>
                  </a:lnTo>
                  <a:lnTo>
                    <a:pt x="36" y="1548"/>
                  </a:lnTo>
                  <a:lnTo>
                    <a:pt x="21" y="1489"/>
                  </a:lnTo>
                  <a:lnTo>
                    <a:pt x="11" y="1432"/>
                  </a:lnTo>
                  <a:lnTo>
                    <a:pt x="3" y="1373"/>
                  </a:lnTo>
                  <a:lnTo>
                    <a:pt x="0" y="1312"/>
                  </a:lnTo>
                  <a:lnTo>
                    <a:pt x="3" y="1251"/>
                  </a:lnTo>
                  <a:lnTo>
                    <a:pt x="7" y="1190"/>
                  </a:lnTo>
                  <a:lnTo>
                    <a:pt x="21" y="1131"/>
                  </a:lnTo>
                  <a:lnTo>
                    <a:pt x="40" y="1078"/>
                  </a:lnTo>
                  <a:lnTo>
                    <a:pt x="60" y="1029"/>
                  </a:lnTo>
                  <a:lnTo>
                    <a:pt x="85" y="975"/>
                  </a:lnTo>
                  <a:lnTo>
                    <a:pt x="116" y="924"/>
                  </a:lnTo>
                  <a:lnTo>
                    <a:pt x="142" y="875"/>
                  </a:lnTo>
                  <a:lnTo>
                    <a:pt x="176" y="825"/>
                  </a:lnTo>
                  <a:lnTo>
                    <a:pt x="211" y="779"/>
                  </a:lnTo>
                  <a:lnTo>
                    <a:pt x="249" y="736"/>
                  </a:lnTo>
                  <a:lnTo>
                    <a:pt x="289" y="694"/>
                  </a:lnTo>
                  <a:lnTo>
                    <a:pt x="330" y="656"/>
                  </a:lnTo>
                  <a:lnTo>
                    <a:pt x="374" y="624"/>
                  </a:lnTo>
                  <a:lnTo>
                    <a:pt x="424" y="595"/>
                  </a:lnTo>
                  <a:lnTo>
                    <a:pt x="475" y="570"/>
                  </a:lnTo>
                  <a:lnTo>
                    <a:pt x="528" y="553"/>
                  </a:lnTo>
                  <a:lnTo>
                    <a:pt x="583" y="540"/>
                  </a:lnTo>
                  <a:lnTo>
                    <a:pt x="644" y="534"/>
                  </a:lnTo>
                  <a:lnTo>
                    <a:pt x="652" y="529"/>
                  </a:lnTo>
                  <a:lnTo>
                    <a:pt x="661" y="525"/>
                  </a:lnTo>
                  <a:lnTo>
                    <a:pt x="671" y="521"/>
                  </a:lnTo>
                  <a:lnTo>
                    <a:pt x="680" y="519"/>
                  </a:lnTo>
                  <a:lnTo>
                    <a:pt x="690" y="517"/>
                  </a:lnTo>
                  <a:lnTo>
                    <a:pt x="703" y="515"/>
                  </a:lnTo>
                  <a:lnTo>
                    <a:pt x="713" y="515"/>
                  </a:lnTo>
                  <a:lnTo>
                    <a:pt x="724" y="515"/>
                  </a:lnTo>
                  <a:lnTo>
                    <a:pt x="735" y="515"/>
                  </a:lnTo>
                  <a:lnTo>
                    <a:pt x="745" y="517"/>
                  </a:lnTo>
                  <a:lnTo>
                    <a:pt x="756" y="517"/>
                  </a:lnTo>
                  <a:lnTo>
                    <a:pt x="766" y="521"/>
                  </a:lnTo>
                  <a:lnTo>
                    <a:pt x="777" y="521"/>
                  </a:lnTo>
                  <a:lnTo>
                    <a:pt x="789" y="525"/>
                  </a:lnTo>
                  <a:lnTo>
                    <a:pt x="798" y="527"/>
                  </a:lnTo>
                  <a:lnTo>
                    <a:pt x="810" y="530"/>
                  </a:lnTo>
                  <a:lnTo>
                    <a:pt x="825" y="532"/>
                  </a:lnTo>
                  <a:lnTo>
                    <a:pt x="842" y="538"/>
                  </a:lnTo>
                  <a:lnTo>
                    <a:pt x="859" y="544"/>
                  </a:lnTo>
                  <a:lnTo>
                    <a:pt x="876" y="553"/>
                  </a:lnTo>
                  <a:lnTo>
                    <a:pt x="891" y="561"/>
                  </a:lnTo>
                  <a:lnTo>
                    <a:pt x="908" y="570"/>
                  </a:lnTo>
                  <a:lnTo>
                    <a:pt x="927" y="578"/>
                  </a:lnTo>
                  <a:lnTo>
                    <a:pt x="945" y="589"/>
                  </a:lnTo>
                  <a:lnTo>
                    <a:pt x="960" y="595"/>
                  </a:lnTo>
                  <a:lnTo>
                    <a:pt x="975" y="603"/>
                  </a:lnTo>
                  <a:lnTo>
                    <a:pt x="992" y="608"/>
                  </a:lnTo>
                  <a:lnTo>
                    <a:pt x="1009" y="612"/>
                  </a:lnTo>
                  <a:lnTo>
                    <a:pt x="1024" y="612"/>
                  </a:lnTo>
                  <a:lnTo>
                    <a:pt x="1042" y="612"/>
                  </a:lnTo>
                  <a:lnTo>
                    <a:pt x="1059" y="606"/>
                  </a:lnTo>
                  <a:lnTo>
                    <a:pt x="1076" y="599"/>
                  </a:lnTo>
                  <a:lnTo>
                    <a:pt x="1083" y="570"/>
                  </a:lnTo>
                  <a:lnTo>
                    <a:pt x="1087" y="546"/>
                  </a:lnTo>
                  <a:lnTo>
                    <a:pt x="1083" y="519"/>
                  </a:lnTo>
                  <a:lnTo>
                    <a:pt x="1080" y="494"/>
                  </a:lnTo>
                  <a:lnTo>
                    <a:pt x="1072" y="472"/>
                  </a:lnTo>
                  <a:lnTo>
                    <a:pt x="1064" y="447"/>
                  </a:lnTo>
                  <a:lnTo>
                    <a:pt x="1053" y="422"/>
                  </a:lnTo>
                  <a:lnTo>
                    <a:pt x="1043" y="401"/>
                  </a:lnTo>
                  <a:lnTo>
                    <a:pt x="1032" y="376"/>
                  </a:lnTo>
                  <a:lnTo>
                    <a:pt x="1024" y="352"/>
                  </a:lnTo>
                  <a:lnTo>
                    <a:pt x="1017" y="329"/>
                  </a:lnTo>
                  <a:lnTo>
                    <a:pt x="1015" y="306"/>
                  </a:lnTo>
                  <a:lnTo>
                    <a:pt x="1015" y="281"/>
                  </a:lnTo>
                  <a:lnTo>
                    <a:pt x="1023" y="257"/>
                  </a:lnTo>
                  <a:lnTo>
                    <a:pt x="1034" y="234"/>
                  </a:lnTo>
                  <a:lnTo>
                    <a:pt x="1053" y="209"/>
                  </a:lnTo>
                  <a:lnTo>
                    <a:pt x="1057" y="192"/>
                  </a:lnTo>
                  <a:lnTo>
                    <a:pt x="1061" y="175"/>
                  </a:lnTo>
                  <a:lnTo>
                    <a:pt x="1066" y="158"/>
                  </a:lnTo>
                  <a:lnTo>
                    <a:pt x="1074" y="145"/>
                  </a:lnTo>
                  <a:lnTo>
                    <a:pt x="1083" y="127"/>
                  </a:lnTo>
                  <a:lnTo>
                    <a:pt x="1095" y="114"/>
                  </a:lnTo>
                  <a:lnTo>
                    <a:pt x="1106" y="101"/>
                  </a:lnTo>
                  <a:lnTo>
                    <a:pt x="1120" y="87"/>
                  </a:lnTo>
                  <a:lnTo>
                    <a:pt x="1133" y="74"/>
                  </a:lnTo>
                  <a:lnTo>
                    <a:pt x="1146" y="63"/>
                  </a:lnTo>
                  <a:lnTo>
                    <a:pt x="1159" y="51"/>
                  </a:lnTo>
                  <a:lnTo>
                    <a:pt x="1177" y="40"/>
                  </a:lnTo>
                  <a:lnTo>
                    <a:pt x="1190" y="29"/>
                  </a:lnTo>
                  <a:lnTo>
                    <a:pt x="1205" y="19"/>
                  </a:lnTo>
                  <a:lnTo>
                    <a:pt x="1220" y="10"/>
                  </a:lnTo>
                  <a:lnTo>
                    <a:pt x="1235" y="2"/>
                  </a:lnTo>
                  <a:close/>
                </a:path>
              </a:pathLst>
            </a:custGeom>
            <a:solidFill>
              <a:srgbClr val="000000"/>
            </a:solidFill>
            <a:ln w="9525">
              <a:noFill/>
              <a:round/>
              <a:headEnd/>
              <a:tailEnd/>
            </a:ln>
          </p:spPr>
          <p:txBody>
            <a:bodyPr/>
            <a:lstStyle/>
            <a:p>
              <a:endParaRPr lang="fa-IR"/>
            </a:p>
          </p:txBody>
        </p:sp>
        <p:sp>
          <p:nvSpPr>
            <p:cNvPr id="15368" name="Freeform 6"/>
            <p:cNvSpPr>
              <a:spLocks/>
            </p:cNvSpPr>
            <p:nvPr/>
          </p:nvSpPr>
          <p:spPr bwMode="auto">
            <a:xfrm>
              <a:off x="3896" y="1861"/>
              <a:ext cx="88" cy="59"/>
            </a:xfrm>
            <a:custGeom>
              <a:avLst/>
              <a:gdLst>
                <a:gd name="T0" fmla="*/ 132 w 177"/>
                <a:gd name="T1" fmla="*/ 0 h 120"/>
                <a:gd name="T2" fmla="*/ 141 w 177"/>
                <a:gd name="T3" fmla="*/ 4 h 120"/>
                <a:gd name="T4" fmla="*/ 151 w 177"/>
                <a:gd name="T5" fmla="*/ 10 h 120"/>
                <a:gd name="T6" fmla="*/ 158 w 177"/>
                <a:gd name="T7" fmla="*/ 17 h 120"/>
                <a:gd name="T8" fmla="*/ 166 w 177"/>
                <a:gd name="T9" fmla="*/ 25 h 120"/>
                <a:gd name="T10" fmla="*/ 170 w 177"/>
                <a:gd name="T11" fmla="*/ 33 h 120"/>
                <a:gd name="T12" fmla="*/ 175 w 177"/>
                <a:gd name="T13" fmla="*/ 42 h 120"/>
                <a:gd name="T14" fmla="*/ 175 w 177"/>
                <a:gd name="T15" fmla="*/ 50 h 120"/>
                <a:gd name="T16" fmla="*/ 177 w 177"/>
                <a:gd name="T17" fmla="*/ 59 h 120"/>
                <a:gd name="T18" fmla="*/ 172 w 177"/>
                <a:gd name="T19" fmla="*/ 67 h 120"/>
                <a:gd name="T20" fmla="*/ 160 w 177"/>
                <a:gd name="T21" fmla="*/ 76 h 120"/>
                <a:gd name="T22" fmla="*/ 153 w 177"/>
                <a:gd name="T23" fmla="*/ 78 h 120"/>
                <a:gd name="T24" fmla="*/ 143 w 177"/>
                <a:gd name="T25" fmla="*/ 82 h 120"/>
                <a:gd name="T26" fmla="*/ 130 w 177"/>
                <a:gd name="T27" fmla="*/ 82 h 120"/>
                <a:gd name="T28" fmla="*/ 118 w 177"/>
                <a:gd name="T29" fmla="*/ 84 h 120"/>
                <a:gd name="T30" fmla="*/ 111 w 177"/>
                <a:gd name="T31" fmla="*/ 86 h 120"/>
                <a:gd name="T32" fmla="*/ 103 w 177"/>
                <a:gd name="T33" fmla="*/ 88 h 120"/>
                <a:gd name="T34" fmla="*/ 96 w 177"/>
                <a:gd name="T35" fmla="*/ 90 h 120"/>
                <a:gd name="T36" fmla="*/ 90 w 177"/>
                <a:gd name="T37" fmla="*/ 91 h 120"/>
                <a:gd name="T38" fmla="*/ 80 w 177"/>
                <a:gd name="T39" fmla="*/ 93 h 120"/>
                <a:gd name="T40" fmla="*/ 73 w 177"/>
                <a:gd name="T41" fmla="*/ 95 h 120"/>
                <a:gd name="T42" fmla="*/ 67 w 177"/>
                <a:gd name="T43" fmla="*/ 99 h 120"/>
                <a:gd name="T44" fmla="*/ 59 w 177"/>
                <a:gd name="T45" fmla="*/ 101 h 120"/>
                <a:gd name="T46" fmla="*/ 52 w 177"/>
                <a:gd name="T47" fmla="*/ 103 h 120"/>
                <a:gd name="T48" fmla="*/ 44 w 177"/>
                <a:gd name="T49" fmla="*/ 105 h 120"/>
                <a:gd name="T50" fmla="*/ 37 w 177"/>
                <a:gd name="T51" fmla="*/ 107 h 120"/>
                <a:gd name="T52" fmla="*/ 31 w 177"/>
                <a:gd name="T53" fmla="*/ 110 h 120"/>
                <a:gd name="T54" fmla="*/ 23 w 177"/>
                <a:gd name="T55" fmla="*/ 112 h 120"/>
                <a:gd name="T56" fmla="*/ 14 w 177"/>
                <a:gd name="T57" fmla="*/ 114 h 120"/>
                <a:gd name="T58" fmla="*/ 8 w 177"/>
                <a:gd name="T59" fmla="*/ 116 h 120"/>
                <a:gd name="T60" fmla="*/ 0 w 177"/>
                <a:gd name="T61" fmla="*/ 120 h 120"/>
                <a:gd name="T62" fmla="*/ 0 w 177"/>
                <a:gd name="T63" fmla="*/ 105 h 120"/>
                <a:gd name="T64" fmla="*/ 2 w 177"/>
                <a:gd name="T65" fmla="*/ 93 h 120"/>
                <a:gd name="T66" fmla="*/ 8 w 177"/>
                <a:gd name="T67" fmla="*/ 82 h 120"/>
                <a:gd name="T68" fmla="*/ 16 w 177"/>
                <a:gd name="T69" fmla="*/ 72 h 120"/>
                <a:gd name="T70" fmla="*/ 23 w 177"/>
                <a:gd name="T71" fmla="*/ 59 h 120"/>
                <a:gd name="T72" fmla="*/ 33 w 177"/>
                <a:gd name="T73" fmla="*/ 50 h 120"/>
                <a:gd name="T74" fmla="*/ 37 w 177"/>
                <a:gd name="T75" fmla="*/ 36 h 120"/>
                <a:gd name="T76" fmla="*/ 44 w 177"/>
                <a:gd name="T77" fmla="*/ 27 h 120"/>
                <a:gd name="T78" fmla="*/ 48 w 177"/>
                <a:gd name="T79" fmla="*/ 33 h 120"/>
                <a:gd name="T80" fmla="*/ 52 w 177"/>
                <a:gd name="T81" fmla="*/ 40 h 120"/>
                <a:gd name="T82" fmla="*/ 57 w 177"/>
                <a:gd name="T83" fmla="*/ 44 h 120"/>
                <a:gd name="T84" fmla="*/ 63 w 177"/>
                <a:gd name="T85" fmla="*/ 48 h 120"/>
                <a:gd name="T86" fmla="*/ 75 w 177"/>
                <a:gd name="T87" fmla="*/ 46 h 120"/>
                <a:gd name="T88" fmla="*/ 88 w 177"/>
                <a:gd name="T89" fmla="*/ 42 h 120"/>
                <a:gd name="T90" fmla="*/ 99 w 177"/>
                <a:gd name="T91" fmla="*/ 33 h 120"/>
                <a:gd name="T92" fmla="*/ 111 w 177"/>
                <a:gd name="T93" fmla="*/ 23 h 120"/>
                <a:gd name="T94" fmla="*/ 120 w 177"/>
                <a:gd name="T95" fmla="*/ 10 h 120"/>
                <a:gd name="T96" fmla="*/ 132 w 177"/>
                <a:gd name="T97" fmla="*/ 0 h 120"/>
                <a:gd name="T98" fmla="*/ 132 w 177"/>
                <a:gd name="T99" fmla="*/ 0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120"/>
                <a:gd name="T152" fmla="*/ 177 w 177"/>
                <a:gd name="T153" fmla="*/ 120 h 1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120">
                  <a:moveTo>
                    <a:pt x="132" y="0"/>
                  </a:moveTo>
                  <a:lnTo>
                    <a:pt x="141" y="4"/>
                  </a:lnTo>
                  <a:lnTo>
                    <a:pt x="151" y="10"/>
                  </a:lnTo>
                  <a:lnTo>
                    <a:pt x="158" y="17"/>
                  </a:lnTo>
                  <a:lnTo>
                    <a:pt x="166" y="25"/>
                  </a:lnTo>
                  <a:lnTo>
                    <a:pt x="170" y="33"/>
                  </a:lnTo>
                  <a:lnTo>
                    <a:pt x="175" y="42"/>
                  </a:lnTo>
                  <a:lnTo>
                    <a:pt x="175" y="50"/>
                  </a:lnTo>
                  <a:lnTo>
                    <a:pt x="177" y="59"/>
                  </a:lnTo>
                  <a:lnTo>
                    <a:pt x="172" y="67"/>
                  </a:lnTo>
                  <a:lnTo>
                    <a:pt x="160" y="76"/>
                  </a:lnTo>
                  <a:lnTo>
                    <a:pt x="153" y="78"/>
                  </a:lnTo>
                  <a:lnTo>
                    <a:pt x="143" y="82"/>
                  </a:lnTo>
                  <a:lnTo>
                    <a:pt x="130" y="82"/>
                  </a:lnTo>
                  <a:lnTo>
                    <a:pt x="118" y="84"/>
                  </a:lnTo>
                  <a:lnTo>
                    <a:pt x="111" y="86"/>
                  </a:lnTo>
                  <a:lnTo>
                    <a:pt x="103" y="88"/>
                  </a:lnTo>
                  <a:lnTo>
                    <a:pt x="96" y="90"/>
                  </a:lnTo>
                  <a:lnTo>
                    <a:pt x="90" y="91"/>
                  </a:lnTo>
                  <a:lnTo>
                    <a:pt x="80" y="93"/>
                  </a:lnTo>
                  <a:lnTo>
                    <a:pt x="73" y="95"/>
                  </a:lnTo>
                  <a:lnTo>
                    <a:pt x="67" y="99"/>
                  </a:lnTo>
                  <a:lnTo>
                    <a:pt x="59" y="101"/>
                  </a:lnTo>
                  <a:lnTo>
                    <a:pt x="52" y="103"/>
                  </a:lnTo>
                  <a:lnTo>
                    <a:pt x="44" y="105"/>
                  </a:lnTo>
                  <a:lnTo>
                    <a:pt x="37" y="107"/>
                  </a:lnTo>
                  <a:lnTo>
                    <a:pt x="31" y="110"/>
                  </a:lnTo>
                  <a:lnTo>
                    <a:pt x="23" y="112"/>
                  </a:lnTo>
                  <a:lnTo>
                    <a:pt x="14" y="114"/>
                  </a:lnTo>
                  <a:lnTo>
                    <a:pt x="8" y="116"/>
                  </a:lnTo>
                  <a:lnTo>
                    <a:pt x="0" y="120"/>
                  </a:lnTo>
                  <a:lnTo>
                    <a:pt x="0" y="105"/>
                  </a:lnTo>
                  <a:lnTo>
                    <a:pt x="2" y="93"/>
                  </a:lnTo>
                  <a:lnTo>
                    <a:pt x="8" y="82"/>
                  </a:lnTo>
                  <a:lnTo>
                    <a:pt x="16" y="72"/>
                  </a:lnTo>
                  <a:lnTo>
                    <a:pt x="23" y="59"/>
                  </a:lnTo>
                  <a:lnTo>
                    <a:pt x="33" y="50"/>
                  </a:lnTo>
                  <a:lnTo>
                    <a:pt x="37" y="36"/>
                  </a:lnTo>
                  <a:lnTo>
                    <a:pt x="44" y="27"/>
                  </a:lnTo>
                  <a:lnTo>
                    <a:pt x="48" y="33"/>
                  </a:lnTo>
                  <a:lnTo>
                    <a:pt x="52" y="40"/>
                  </a:lnTo>
                  <a:lnTo>
                    <a:pt x="57" y="44"/>
                  </a:lnTo>
                  <a:lnTo>
                    <a:pt x="63" y="48"/>
                  </a:lnTo>
                  <a:lnTo>
                    <a:pt x="75" y="46"/>
                  </a:lnTo>
                  <a:lnTo>
                    <a:pt x="88" y="42"/>
                  </a:lnTo>
                  <a:lnTo>
                    <a:pt x="99" y="33"/>
                  </a:lnTo>
                  <a:lnTo>
                    <a:pt x="111" y="23"/>
                  </a:lnTo>
                  <a:lnTo>
                    <a:pt x="120" y="10"/>
                  </a:lnTo>
                  <a:lnTo>
                    <a:pt x="132" y="0"/>
                  </a:lnTo>
                  <a:close/>
                </a:path>
              </a:pathLst>
            </a:custGeom>
            <a:solidFill>
              <a:srgbClr val="FFD6C9"/>
            </a:solidFill>
            <a:ln w="9525">
              <a:noFill/>
              <a:round/>
              <a:headEnd/>
              <a:tailEnd/>
            </a:ln>
          </p:spPr>
          <p:txBody>
            <a:bodyPr/>
            <a:lstStyle/>
            <a:p>
              <a:endParaRPr lang="fa-IR"/>
            </a:p>
          </p:txBody>
        </p:sp>
        <p:sp>
          <p:nvSpPr>
            <p:cNvPr id="15369" name="Freeform 7"/>
            <p:cNvSpPr>
              <a:spLocks/>
            </p:cNvSpPr>
            <p:nvPr/>
          </p:nvSpPr>
          <p:spPr bwMode="auto">
            <a:xfrm>
              <a:off x="3796" y="1902"/>
              <a:ext cx="182" cy="140"/>
            </a:xfrm>
            <a:custGeom>
              <a:avLst/>
              <a:gdLst>
                <a:gd name="T0" fmla="*/ 53 w 365"/>
                <a:gd name="T1" fmla="*/ 0 h 279"/>
                <a:gd name="T2" fmla="*/ 74 w 365"/>
                <a:gd name="T3" fmla="*/ 11 h 279"/>
                <a:gd name="T4" fmla="*/ 91 w 365"/>
                <a:gd name="T5" fmla="*/ 25 h 279"/>
                <a:gd name="T6" fmla="*/ 104 w 365"/>
                <a:gd name="T7" fmla="*/ 34 h 279"/>
                <a:gd name="T8" fmla="*/ 118 w 365"/>
                <a:gd name="T9" fmla="*/ 34 h 279"/>
                <a:gd name="T10" fmla="*/ 123 w 365"/>
                <a:gd name="T11" fmla="*/ 40 h 279"/>
                <a:gd name="T12" fmla="*/ 118 w 365"/>
                <a:gd name="T13" fmla="*/ 42 h 279"/>
                <a:gd name="T14" fmla="*/ 116 w 365"/>
                <a:gd name="T15" fmla="*/ 47 h 279"/>
                <a:gd name="T16" fmla="*/ 142 w 365"/>
                <a:gd name="T17" fmla="*/ 47 h 279"/>
                <a:gd name="T18" fmla="*/ 160 w 365"/>
                <a:gd name="T19" fmla="*/ 59 h 279"/>
                <a:gd name="T20" fmla="*/ 175 w 365"/>
                <a:gd name="T21" fmla="*/ 74 h 279"/>
                <a:gd name="T22" fmla="*/ 190 w 365"/>
                <a:gd name="T23" fmla="*/ 95 h 279"/>
                <a:gd name="T24" fmla="*/ 205 w 365"/>
                <a:gd name="T25" fmla="*/ 110 h 279"/>
                <a:gd name="T26" fmla="*/ 222 w 365"/>
                <a:gd name="T27" fmla="*/ 123 h 279"/>
                <a:gd name="T28" fmla="*/ 247 w 365"/>
                <a:gd name="T29" fmla="*/ 125 h 279"/>
                <a:gd name="T30" fmla="*/ 281 w 365"/>
                <a:gd name="T31" fmla="*/ 118 h 279"/>
                <a:gd name="T32" fmla="*/ 298 w 365"/>
                <a:gd name="T33" fmla="*/ 97 h 279"/>
                <a:gd name="T34" fmla="*/ 312 w 365"/>
                <a:gd name="T35" fmla="*/ 76 h 279"/>
                <a:gd name="T36" fmla="*/ 331 w 365"/>
                <a:gd name="T37" fmla="*/ 57 h 279"/>
                <a:gd name="T38" fmla="*/ 344 w 365"/>
                <a:gd name="T39" fmla="*/ 55 h 279"/>
                <a:gd name="T40" fmla="*/ 363 w 365"/>
                <a:gd name="T41" fmla="*/ 57 h 279"/>
                <a:gd name="T42" fmla="*/ 365 w 365"/>
                <a:gd name="T43" fmla="*/ 84 h 279"/>
                <a:gd name="T44" fmla="*/ 365 w 365"/>
                <a:gd name="T45" fmla="*/ 114 h 279"/>
                <a:gd name="T46" fmla="*/ 359 w 365"/>
                <a:gd name="T47" fmla="*/ 142 h 279"/>
                <a:gd name="T48" fmla="*/ 353 w 365"/>
                <a:gd name="T49" fmla="*/ 171 h 279"/>
                <a:gd name="T50" fmla="*/ 342 w 365"/>
                <a:gd name="T51" fmla="*/ 198 h 279"/>
                <a:gd name="T52" fmla="*/ 329 w 365"/>
                <a:gd name="T53" fmla="*/ 222 h 279"/>
                <a:gd name="T54" fmla="*/ 315 w 365"/>
                <a:gd name="T55" fmla="*/ 241 h 279"/>
                <a:gd name="T56" fmla="*/ 298 w 365"/>
                <a:gd name="T57" fmla="*/ 260 h 279"/>
                <a:gd name="T58" fmla="*/ 281 w 365"/>
                <a:gd name="T59" fmla="*/ 270 h 279"/>
                <a:gd name="T60" fmla="*/ 266 w 365"/>
                <a:gd name="T61" fmla="*/ 277 h 279"/>
                <a:gd name="T62" fmla="*/ 249 w 365"/>
                <a:gd name="T63" fmla="*/ 279 h 279"/>
                <a:gd name="T64" fmla="*/ 232 w 365"/>
                <a:gd name="T65" fmla="*/ 279 h 279"/>
                <a:gd name="T66" fmla="*/ 211 w 365"/>
                <a:gd name="T67" fmla="*/ 274 h 279"/>
                <a:gd name="T68" fmla="*/ 192 w 365"/>
                <a:gd name="T69" fmla="*/ 262 h 279"/>
                <a:gd name="T70" fmla="*/ 173 w 365"/>
                <a:gd name="T71" fmla="*/ 247 h 279"/>
                <a:gd name="T72" fmla="*/ 154 w 365"/>
                <a:gd name="T73" fmla="*/ 226 h 279"/>
                <a:gd name="T74" fmla="*/ 146 w 365"/>
                <a:gd name="T75" fmla="*/ 207 h 279"/>
                <a:gd name="T76" fmla="*/ 139 w 365"/>
                <a:gd name="T77" fmla="*/ 188 h 279"/>
                <a:gd name="T78" fmla="*/ 133 w 365"/>
                <a:gd name="T79" fmla="*/ 169 h 279"/>
                <a:gd name="T80" fmla="*/ 129 w 365"/>
                <a:gd name="T81" fmla="*/ 148 h 279"/>
                <a:gd name="T82" fmla="*/ 121 w 365"/>
                <a:gd name="T83" fmla="*/ 127 h 279"/>
                <a:gd name="T84" fmla="*/ 114 w 365"/>
                <a:gd name="T85" fmla="*/ 114 h 279"/>
                <a:gd name="T86" fmla="*/ 102 w 365"/>
                <a:gd name="T87" fmla="*/ 101 h 279"/>
                <a:gd name="T88" fmla="*/ 89 w 365"/>
                <a:gd name="T89" fmla="*/ 93 h 279"/>
                <a:gd name="T90" fmla="*/ 87 w 365"/>
                <a:gd name="T91" fmla="*/ 114 h 279"/>
                <a:gd name="T92" fmla="*/ 91 w 365"/>
                <a:gd name="T93" fmla="*/ 133 h 279"/>
                <a:gd name="T94" fmla="*/ 93 w 365"/>
                <a:gd name="T95" fmla="*/ 152 h 279"/>
                <a:gd name="T96" fmla="*/ 87 w 365"/>
                <a:gd name="T97" fmla="*/ 173 h 279"/>
                <a:gd name="T98" fmla="*/ 66 w 365"/>
                <a:gd name="T99" fmla="*/ 163 h 279"/>
                <a:gd name="T100" fmla="*/ 44 w 365"/>
                <a:gd name="T101" fmla="*/ 150 h 279"/>
                <a:gd name="T102" fmla="*/ 25 w 365"/>
                <a:gd name="T103" fmla="*/ 127 h 279"/>
                <a:gd name="T104" fmla="*/ 9 w 365"/>
                <a:gd name="T105" fmla="*/ 101 h 279"/>
                <a:gd name="T106" fmla="*/ 0 w 365"/>
                <a:gd name="T107" fmla="*/ 72 h 279"/>
                <a:gd name="T108" fmla="*/ 2 w 365"/>
                <a:gd name="T109" fmla="*/ 44 h 279"/>
                <a:gd name="T110" fmla="*/ 13 w 365"/>
                <a:gd name="T111" fmla="*/ 19 h 279"/>
                <a:gd name="T112" fmla="*/ 42 w 365"/>
                <a:gd name="T113" fmla="*/ 0 h 2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5"/>
                <a:gd name="T172" fmla="*/ 0 h 279"/>
                <a:gd name="T173" fmla="*/ 365 w 365"/>
                <a:gd name="T174" fmla="*/ 279 h 2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5" h="279">
                  <a:moveTo>
                    <a:pt x="42" y="0"/>
                  </a:moveTo>
                  <a:lnTo>
                    <a:pt x="53" y="0"/>
                  </a:lnTo>
                  <a:lnTo>
                    <a:pt x="64" y="6"/>
                  </a:lnTo>
                  <a:lnTo>
                    <a:pt x="74" y="11"/>
                  </a:lnTo>
                  <a:lnTo>
                    <a:pt x="83" y="19"/>
                  </a:lnTo>
                  <a:lnTo>
                    <a:pt x="91" y="25"/>
                  </a:lnTo>
                  <a:lnTo>
                    <a:pt x="101" y="32"/>
                  </a:lnTo>
                  <a:lnTo>
                    <a:pt x="104" y="34"/>
                  </a:lnTo>
                  <a:lnTo>
                    <a:pt x="110" y="34"/>
                  </a:lnTo>
                  <a:lnTo>
                    <a:pt x="118" y="34"/>
                  </a:lnTo>
                  <a:lnTo>
                    <a:pt x="125" y="36"/>
                  </a:lnTo>
                  <a:lnTo>
                    <a:pt x="123" y="40"/>
                  </a:lnTo>
                  <a:lnTo>
                    <a:pt x="121" y="42"/>
                  </a:lnTo>
                  <a:lnTo>
                    <a:pt x="118" y="42"/>
                  </a:lnTo>
                  <a:lnTo>
                    <a:pt x="116" y="44"/>
                  </a:lnTo>
                  <a:lnTo>
                    <a:pt x="116" y="47"/>
                  </a:lnTo>
                  <a:lnTo>
                    <a:pt x="129" y="45"/>
                  </a:lnTo>
                  <a:lnTo>
                    <a:pt x="142" y="47"/>
                  </a:lnTo>
                  <a:lnTo>
                    <a:pt x="150" y="51"/>
                  </a:lnTo>
                  <a:lnTo>
                    <a:pt x="160" y="59"/>
                  </a:lnTo>
                  <a:lnTo>
                    <a:pt x="167" y="65"/>
                  </a:lnTo>
                  <a:lnTo>
                    <a:pt x="175" y="74"/>
                  </a:lnTo>
                  <a:lnTo>
                    <a:pt x="182" y="84"/>
                  </a:lnTo>
                  <a:lnTo>
                    <a:pt x="190" y="95"/>
                  </a:lnTo>
                  <a:lnTo>
                    <a:pt x="196" y="103"/>
                  </a:lnTo>
                  <a:lnTo>
                    <a:pt x="205" y="110"/>
                  </a:lnTo>
                  <a:lnTo>
                    <a:pt x="213" y="118"/>
                  </a:lnTo>
                  <a:lnTo>
                    <a:pt x="222" y="123"/>
                  </a:lnTo>
                  <a:lnTo>
                    <a:pt x="234" y="125"/>
                  </a:lnTo>
                  <a:lnTo>
                    <a:pt x="247" y="125"/>
                  </a:lnTo>
                  <a:lnTo>
                    <a:pt x="262" y="123"/>
                  </a:lnTo>
                  <a:lnTo>
                    <a:pt x="281" y="118"/>
                  </a:lnTo>
                  <a:lnTo>
                    <a:pt x="289" y="108"/>
                  </a:lnTo>
                  <a:lnTo>
                    <a:pt x="298" y="97"/>
                  </a:lnTo>
                  <a:lnTo>
                    <a:pt x="304" y="87"/>
                  </a:lnTo>
                  <a:lnTo>
                    <a:pt x="312" y="76"/>
                  </a:lnTo>
                  <a:lnTo>
                    <a:pt x="319" y="65"/>
                  </a:lnTo>
                  <a:lnTo>
                    <a:pt x="331" y="57"/>
                  </a:lnTo>
                  <a:lnTo>
                    <a:pt x="336" y="55"/>
                  </a:lnTo>
                  <a:lnTo>
                    <a:pt x="344" y="55"/>
                  </a:lnTo>
                  <a:lnTo>
                    <a:pt x="352" y="53"/>
                  </a:lnTo>
                  <a:lnTo>
                    <a:pt x="363" y="57"/>
                  </a:lnTo>
                  <a:lnTo>
                    <a:pt x="365" y="70"/>
                  </a:lnTo>
                  <a:lnTo>
                    <a:pt x="365" y="84"/>
                  </a:lnTo>
                  <a:lnTo>
                    <a:pt x="365" y="97"/>
                  </a:lnTo>
                  <a:lnTo>
                    <a:pt x="365" y="114"/>
                  </a:lnTo>
                  <a:lnTo>
                    <a:pt x="361" y="127"/>
                  </a:lnTo>
                  <a:lnTo>
                    <a:pt x="359" y="142"/>
                  </a:lnTo>
                  <a:lnTo>
                    <a:pt x="355" y="156"/>
                  </a:lnTo>
                  <a:lnTo>
                    <a:pt x="353" y="171"/>
                  </a:lnTo>
                  <a:lnTo>
                    <a:pt x="348" y="184"/>
                  </a:lnTo>
                  <a:lnTo>
                    <a:pt x="342" y="198"/>
                  </a:lnTo>
                  <a:lnTo>
                    <a:pt x="334" y="209"/>
                  </a:lnTo>
                  <a:lnTo>
                    <a:pt x="329" y="222"/>
                  </a:lnTo>
                  <a:lnTo>
                    <a:pt x="321" y="232"/>
                  </a:lnTo>
                  <a:lnTo>
                    <a:pt x="315" y="241"/>
                  </a:lnTo>
                  <a:lnTo>
                    <a:pt x="306" y="251"/>
                  </a:lnTo>
                  <a:lnTo>
                    <a:pt x="298" y="260"/>
                  </a:lnTo>
                  <a:lnTo>
                    <a:pt x="289" y="264"/>
                  </a:lnTo>
                  <a:lnTo>
                    <a:pt x="281" y="270"/>
                  </a:lnTo>
                  <a:lnTo>
                    <a:pt x="274" y="274"/>
                  </a:lnTo>
                  <a:lnTo>
                    <a:pt x="266" y="277"/>
                  </a:lnTo>
                  <a:lnTo>
                    <a:pt x="256" y="279"/>
                  </a:lnTo>
                  <a:lnTo>
                    <a:pt x="249" y="279"/>
                  </a:lnTo>
                  <a:lnTo>
                    <a:pt x="239" y="279"/>
                  </a:lnTo>
                  <a:lnTo>
                    <a:pt x="232" y="279"/>
                  </a:lnTo>
                  <a:lnTo>
                    <a:pt x="220" y="276"/>
                  </a:lnTo>
                  <a:lnTo>
                    <a:pt x="211" y="274"/>
                  </a:lnTo>
                  <a:lnTo>
                    <a:pt x="201" y="268"/>
                  </a:lnTo>
                  <a:lnTo>
                    <a:pt x="192" y="262"/>
                  </a:lnTo>
                  <a:lnTo>
                    <a:pt x="182" y="255"/>
                  </a:lnTo>
                  <a:lnTo>
                    <a:pt x="173" y="247"/>
                  </a:lnTo>
                  <a:lnTo>
                    <a:pt x="163" y="236"/>
                  </a:lnTo>
                  <a:lnTo>
                    <a:pt x="154" y="226"/>
                  </a:lnTo>
                  <a:lnTo>
                    <a:pt x="150" y="217"/>
                  </a:lnTo>
                  <a:lnTo>
                    <a:pt x="146" y="207"/>
                  </a:lnTo>
                  <a:lnTo>
                    <a:pt x="142" y="198"/>
                  </a:lnTo>
                  <a:lnTo>
                    <a:pt x="139" y="188"/>
                  </a:lnTo>
                  <a:lnTo>
                    <a:pt x="135" y="177"/>
                  </a:lnTo>
                  <a:lnTo>
                    <a:pt x="133" y="169"/>
                  </a:lnTo>
                  <a:lnTo>
                    <a:pt x="131" y="158"/>
                  </a:lnTo>
                  <a:lnTo>
                    <a:pt x="129" y="148"/>
                  </a:lnTo>
                  <a:lnTo>
                    <a:pt x="125" y="137"/>
                  </a:lnTo>
                  <a:lnTo>
                    <a:pt x="121" y="127"/>
                  </a:lnTo>
                  <a:lnTo>
                    <a:pt x="118" y="120"/>
                  </a:lnTo>
                  <a:lnTo>
                    <a:pt x="114" y="114"/>
                  </a:lnTo>
                  <a:lnTo>
                    <a:pt x="108" y="104"/>
                  </a:lnTo>
                  <a:lnTo>
                    <a:pt x="102" y="101"/>
                  </a:lnTo>
                  <a:lnTo>
                    <a:pt x="97" y="95"/>
                  </a:lnTo>
                  <a:lnTo>
                    <a:pt x="89" y="93"/>
                  </a:lnTo>
                  <a:lnTo>
                    <a:pt x="85" y="103"/>
                  </a:lnTo>
                  <a:lnTo>
                    <a:pt x="87" y="114"/>
                  </a:lnTo>
                  <a:lnTo>
                    <a:pt x="87" y="123"/>
                  </a:lnTo>
                  <a:lnTo>
                    <a:pt x="91" y="133"/>
                  </a:lnTo>
                  <a:lnTo>
                    <a:pt x="93" y="142"/>
                  </a:lnTo>
                  <a:lnTo>
                    <a:pt x="93" y="152"/>
                  </a:lnTo>
                  <a:lnTo>
                    <a:pt x="91" y="161"/>
                  </a:lnTo>
                  <a:lnTo>
                    <a:pt x="87" y="173"/>
                  </a:lnTo>
                  <a:lnTo>
                    <a:pt x="76" y="169"/>
                  </a:lnTo>
                  <a:lnTo>
                    <a:pt x="66" y="163"/>
                  </a:lnTo>
                  <a:lnTo>
                    <a:pt x="53" y="156"/>
                  </a:lnTo>
                  <a:lnTo>
                    <a:pt x="44" y="150"/>
                  </a:lnTo>
                  <a:lnTo>
                    <a:pt x="32" y="137"/>
                  </a:lnTo>
                  <a:lnTo>
                    <a:pt x="25" y="127"/>
                  </a:lnTo>
                  <a:lnTo>
                    <a:pt x="15" y="114"/>
                  </a:lnTo>
                  <a:lnTo>
                    <a:pt x="9" y="101"/>
                  </a:lnTo>
                  <a:lnTo>
                    <a:pt x="4" y="87"/>
                  </a:lnTo>
                  <a:lnTo>
                    <a:pt x="0" y="72"/>
                  </a:lnTo>
                  <a:lnTo>
                    <a:pt x="0" y="57"/>
                  </a:lnTo>
                  <a:lnTo>
                    <a:pt x="2" y="44"/>
                  </a:lnTo>
                  <a:lnTo>
                    <a:pt x="6" y="30"/>
                  </a:lnTo>
                  <a:lnTo>
                    <a:pt x="13" y="19"/>
                  </a:lnTo>
                  <a:lnTo>
                    <a:pt x="26" y="7"/>
                  </a:lnTo>
                  <a:lnTo>
                    <a:pt x="42" y="0"/>
                  </a:lnTo>
                  <a:close/>
                </a:path>
              </a:pathLst>
            </a:custGeom>
            <a:solidFill>
              <a:srgbClr val="FFD6C9"/>
            </a:solidFill>
            <a:ln w="9525">
              <a:noFill/>
              <a:round/>
              <a:headEnd/>
              <a:tailEnd/>
            </a:ln>
          </p:spPr>
          <p:txBody>
            <a:bodyPr/>
            <a:lstStyle/>
            <a:p>
              <a:endParaRPr lang="fa-IR"/>
            </a:p>
          </p:txBody>
        </p:sp>
        <p:sp>
          <p:nvSpPr>
            <p:cNvPr id="15370" name="Freeform 8"/>
            <p:cNvSpPr>
              <a:spLocks/>
            </p:cNvSpPr>
            <p:nvPr/>
          </p:nvSpPr>
          <p:spPr bwMode="auto">
            <a:xfrm>
              <a:off x="4072" y="1949"/>
              <a:ext cx="67" cy="58"/>
            </a:xfrm>
            <a:custGeom>
              <a:avLst/>
              <a:gdLst>
                <a:gd name="T0" fmla="*/ 8 w 135"/>
                <a:gd name="T1" fmla="*/ 0 h 116"/>
                <a:gd name="T2" fmla="*/ 15 w 135"/>
                <a:gd name="T3" fmla="*/ 6 h 116"/>
                <a:gd name="T4" fmla="*/ 23 w 135"/>
                <a:gd name="T5" fmla="*/ 11 h 116"/>
                <a:gd name="T6" fmla="*/ 33 w 135"/>
                <a:gd name="T7" fmla="*/ 19 h 116"/>
                <a:gd name="T8" fmla="*/ 40 w 135"/>
                <a:gd name="T9" fmla="*/ 27 h 116"/>
                <a:gd name="T10" fmla="*/ 46 w 135"/>
                <a:gd name="T11" fmla="*/ 34 h 116"/>
                <a:gd name="T12" fmla="*/ 55 w 135"/>
                <a:gd name="T13" fmla="*/ 40 h 116"/>
                <a:gd name="T14" fmla="*/ 63 w 135"/>
                <a:gd name="T15" fmla="*/ 48 h 116"/>
                <a:gd name="T16" fmla="*/ 71 w 135"/>
                <a:gd name="T17" fmla="*/ 55 h 116"/>
                <a:gd name="T18" fmla="*/ 76 w 135"/>
                <a:gd name="T19" fmla="*/ 63 h 116"/>
                <a:gd name="T20" fmla="*/ 86 w 135"/>
                <a:gd name="T21" fmla="*/ 68 h 116"/>
                <a:gd name="T22" fmla="*/ 93 w 135"/>
                <a:gd name="T23" fmla="*/ 76 h 116"/>
                <a:gd name="T24" fmla="*/ 101 w 135"/>
                <a:gd name="T25" fmla="*/ 84 h 116"/>
                <a:gd name="T26" fmla="*/ 109 w 135"/>
                <a:gd name="T27" fmla="*/ 91 h 116"/>
                <a:gd name="T28" fmla="*/ 116 w 135"/>
                <a:gd name="T29" fmla="*/ 99 h 116"/>
                <a:gd name="T30" fmla="*/ 126 w 135"/>
                <a:gd name="T31" fmla="*/ 106 h 116"/>
                <a:gd name="T32" fmla="*/ 135 w 135"/>
                <a:gd name="T33" fmla="*/ 116 h 116"/>
                <a:gd name="T34" fmla="*/ 128 w 135"/>
                <a:gd name="T35" fmla="*/ 112 h 116"/>
                <a:gd name="T36" fmla="*/ 122 w 135"/>
                <a:gd name="T37" fmla="*/ 108 h 116"/>
                <a:gd name="T38" fmla="*/ 112 w 135"/>
                <a:gd name="T39" fmla="*/ 105 h 116"/>
                <a:gd name="T40" fmla="*/ 107 w 135"/>
                <a:gd name="T41" fmla="*/ 103 h 116"/>
                <a:gd name="T42" fmla="*/ 99 w 135"/>
                <a:gd name="T43" fmla="*/ 97 h 116"/>
                <a:gd name="T44" fmla="*/ 91 w 135"/>
                <a:gd name="T45" fmla="*/ 95 h 116"/>
                <a:gd name="T46" fmla="*/ 82 w 135"/>
                <a:gd name="T47" fmla="*/ 91 h 116"/>
                <a:gd name="T48" fmla="*/ 76 w 135"/>
                <a:gd name="T49" fmla="*/ 89 h 116"/>
                <a:gd name="T50" fmla="*/ 67 w 135"/>
                <a:gd name="T51" fmla="*/ 84 h 116"/>
                <a:gd name="T52" fmla="*/ 59 w 135"/>
                <a:gd name="T53" fmla="*/ 80 h 116"/>
                <a:gd name="T54" fmla="*/ 50 w 135"/>
                <a:gd name="T55" fmla="*/ 76 h 116"/>
                <a:gd name="T56" fmla="*/ 42 w 135"/>
                <a:gd name="T57" fmla="*/ 72 h 116"/>
                <a:gd name="T58" fmla="*/ 29 w 135"/>
                <a:gd name="T59" fmla="*/ 63 h 116"/>
                <a:gd name="T60" fmla="*/ 17 w 135"/>
                <a:gd name="T61" fmla="*/ 53 h 116"/>
                <a:gd name="T62" fmla="*/ 6 w 135"/>
                <a:gd name="T63" fmla="*/ 42 h 116"/>
                <a:gd name="T64" fmla="*/ 0 w 135"/>
                <a:gd name="T65" fmla="*/ 30 h 116"/>
                <a:gd name="T66" fmla="*/ 0 w 135"/>
                <a:gd name="T67" fmla="*/ 21 h 116"/>
                <a:gd name="T68" fmla="*/ 0 w 135"/>
                <a:gd name="T69" fmla="*/ 13 h 116"/>
                <a:gd name="T70" fmla="*/ 2 w 135"/>
                <a:gd name="T71" fmla="*/ 6 h 116"/>
                <a:gd name="T72" fmla="*/ 8 w 135"/>
                <a:gd name="T73" fmla="*/ 0 h 116"/>
                <a:gd name="T74" fmla="*/ 8 w 135"/>
                <a:gd name="T75" fmla="*/ 0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16"/>
                <a:gd name="T116" fmla="*/ 135 w 135"/>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16">
                  <a:moveTo>
                    <a:pt x="8" y="0"/>
                  </a:moveTo>
                  <a:lnTo>
                    <a:pt x="15" y="6"/>
                  </a:lnTo>
                  <a:lnTo>
                    <a:pt x="23" y="11"/>
                  </a:lnTo>
                  <a:lnTo>
                    <a:pt x="33" y="19"/>
                  </a:lnTo>
                  <a:lnTo>
                    <a:pt x="40" y="27"/>
                  </a:lnTo>
                  <a:lnTo>
                    <a:pt x="46" y="34"/>
                  </a:lnTo>
                  <a:lnTo>
                    <a:pt x="55" y="40"/>
                  </a:lnTo>
                  <a:lnTo>
                    <a:pt x="63" y="48"/>
                  </a:lnTo>
                  <a:lnTo>
                    <a:pt x="71" y="55"/>
                  </a:lnTo>
                  <a:lnTo>
                    <a:pt x="76" y="63"/>
                  </a:lnTo>
                  <a:lnTo>
                    <a:pt x="86" y="68"/>
                  </a:lnTo>
                  <a:lnTo>
                    <a:pt x="93" y="76"/>
                  </a:lnTo>
                  <a:lnTo>
                    <a:pt x="101" y="84"/>
                  </a:lnTo>
                  <a:lnTo>
                    <a:pt x="109" y="91"/>
                  </a:lnTo>
                  <a:lnTo>
                    <a:pt x="116" y="99"/>
                  </a:lnTo>
                  <a:lnTo>
                    <a:pt x="126" y="106"/>
                  </a:lnTo>
                  <a:lnTo>
                    <a:pt x="135" y="116"/>
                  </a:lnTo>
                  <a:lnTo>
                    <a:pt x="128" y="112"/>
                  </a:lnTo>
                  <a:lnTo>
                    <a:pt x="122" y="108"/>
                  </a:lnTo>
                  <a:lnTo>
                    <a:pt x="112" y="105"/>
                  </a:lnTo>
                  <a:lnTo>
                    <a:pt x="107" y="103"/>
                  </a:lnTo>
                  <a:lnTo>
                    <a:pt x="99" y="97"/>
                  </a:lnTo>
                  <a:lnTo>
                    <a:pt x="91" y="95"/>
                  </a:lnTo>
                  <a:lnTo>
                    <a:pt x="82" y="91"/>
                  </a:lnTo>
                  <a:lnTo>
                    <a:pt x="76" y="89"/>
                  </a:lnTo>
                  <a:lnTo>
                    <a:pt x="67" y="84"/>
                  </a:lnTo>
                  <a:lnTo>
                    <a:pt x="59" y="80"/>
                  </a:lnTo>
                  <a:lnTo>
                    <a:pt x="50" y="76"/>
                  </a:lnTo>
                  <a:lnTo>
                    <a:pt x="42" y="72"/>
                  </a:lnTo>
                  <a:lnTo>
                    <a:pt x="29" y="63"/>
                  </a:lnTo>
                  <a:lnTo>
                    <a:pt x="17" y="53"/>
                  </a:lnTo>
                  <a:lnTo>
                    <a:pt x="6" y="42"/>
                  </a:lnTo>
                  <a:lnTo>
                    <a:pt x="0" y="30"/>
                  </a:lnTo>
                  <a:lnTo>
                    <a:pt x="0" y="21"/>
                  </a:lnTo>
                  <a:lnTo>
                    <a:pt x="0" y="13"/>
                  </a:lnTo>
                  <a:lnTo>
                    <a:pt x="2" y="6"/>
                  </a:lnTo>
                  <a:lnTo>
                    <a:pt x="8" y="0"/>
                  </a:lnTo>
                  <a:close/>
                </a:path>
              </a:pathLst>
            </a:custGeom>
            <a:solidFill>
              <a:srgbClr val="000000"/>
            </a:solidFill>
            <a:ln w="9525">
              <a:noFill/>
              <a:round/>
              <a:headEnd/>
              <a:tailEnd/>
            </a:ln>
          </p:spPr>
          <p:txBody>
            <a:bodyPr/>
            <a:lstStyle/>
            <a:p>
              <a:endParaRPr lang="fa-IR"/>
            </a:p>
          </p:txBody>
        </p:sp>
        <p:sp>
          <p:nvSpPr>
            <p:cNvPr id="15371" name="Freeform 9"/>
            <p:cNvSpPr>
              <a:spLocks/>
            </p:cNvSpPr>
            <p:nvPr/>
          </p:nvSpPr>
          <p:spPr bwMode="auto">
            <a:xfrm>
              <a:off x="3272" y="1996"/>
              <a:ext cx="413" cy="720"/>
            </a:xfrm>
            <a:custGeom>
              <a:avLst/>
              <a:gdLst>
                <a:gd name="T0" fmla="*/ 707 w 825"/>
                <a:gd name="T1" fmla="*/ 2 h 1441"/>
                <a:gd name="T2" fmla="*/ 816 w 825"/>
                <a:gd name="T3" fmla="*/ 38 h 1441"/>
                <a:gd name="T4" fmla="*/ 808 w 825"/>
                <a:gd name="T5" fmla="*/ 122 h 1441"/>
                <a:gd name="T6" fmla="*/ 740 w 825"/>
                <a:gd name="T7" fmla="*/ 114 h 1441"/>
                <a:gd name="T8" fmla="*/ 692 w 825"/>
                <a:gd name="T9" fmla="*/ 135 h 1441"/>
                <a:gd name="T10" fmla="*/ 694 w 825"/>
                <a:gd name="T11" fmla="*/ 169 h 1441"/>
                <a:gd name="T12" fmla="*/ 692 w 825"/>
                <a:gd name="T13" fmla="*/ 211 h 1441"/>
                <a:gd name="T14" fmla="*/ 618 w 825"/>
                <a:gd name="T15" fmla="*/ 152 h 1441"/>
                <a:gd name="T16" fmla="*/ 624 w 825"/>
                <a:gd name="T17" fmla="*/ 236 h 1441"/>
                <a:gd name="T18" fmla="*/ 591 w 825"/>
                <a:gd name="T19" fmla="*/ 253 h 1441"/>
                <a:gd name="T20" fmla="*/ 595 w 825"/>
                <a:gd name="T21" fmla="*/ 321 h 1441"/>
                <a:gd name="T22" fmla="*/ 538 w 825"/>
                <a:gd name="T23" fmla="*/ 264 h 1441"/>
                <a:gd name="T24" fmla="*/ 502 w 825"/>
                <a:gd name="T25" fmla="*/ 223 h 1441"/>
                <a:gd name="T26" fmla="*/ 519 w 825"/>
                <a:gd name="T27" fmla="*/ 301 h 1441"/>
                <a:gd name="T28" fmla="*/ 527 w 825"/>
                <a:gd name="T29" fmla="*/ 358 h 1441"/>
                <a:gd name="T30" fmla="*/ 458 w 825"/>
                <a:gd name="T31" fmla="*/ 295 h 1441"/>
                <a:gd name="T32" fmla="*/ 415 w 825"/>
                <a:gd name="T33" fmla="*/ 236 h 1441"/>
                <a:gd name="T34" fmla="*/ 441 w 825"/>
                <a:gd name="T35" fmla="*/ 348 h 1441"/>
                <a:gd name="T36" fmla="*/ 476 w 825"/>
                <a:gd name="T37" fmla="*/ 441 h 1441"/>
                <a:gd name="T38" fmla="*/ 409 w 825"/>
                <a:gd name="T39" fmla="*/ 380 h 1441"/>
                <a:gd name="T40" fmla="*/ 363 w 825"/>
                <a:gd name="T41" fmla="*/ 327 h 1441"/>
                <a:gd name="T42" fmla="*/ 380 w 825"/>
                <a:gd name="T43" fmla="*/ 399 h 1441"/>
                <a:gd name="T44" fmla="*/ 437 w 825"/>
                <a:gd name="T45" fmla="*/ 494 h 1441"/>
                <a:gd name="T46" fmla="*/ 363 w 825"/>
                <a:gd name="T47" fmla="*/ 451 h 1441"/>
                <a:gd name="T48" fmla="*/ 302 w 825"/>
                <a:gd name="T49" fmla="*/ 373 h 1441"/>
                <a:gd name="T50" fmla="*/ 297 w 825"/>
                <a:gd name="T51" fmla="*/ 418 h 1441"/>
                <a:gd name="T52" fmla="*/ 333 w 825"/>
                <a:gd name="T53" fmla="*/ 477 h 1441"/>
                <a:gd name="T54" fmla="*/ 342 w 825"/>
                <a:gd name="T55" fmla="*/ 538 h 1441"/>
                <a:gd name="T56" fmla="*/ 354 w 825"/>
                <a:gd name="T57" fmla="*/ 584 h 1441"/>
                <a:gd name="T58" fmla="*/ 280 w 825"/>
                <a:gd name="T59" fmla="*/ 525 h 1441"/>
                <a:gd name="T60" fmla="*/ 217 w 825"/>
                <a:gd name="T61" fmla="*/ 462 h 1441"/>
                <a:gd name="T62" fmla="*/ 230 w 825"/>
                <a:gd name="T63" fmla="*/ 527 h 1441"/>
                <a:gd name="T64" fmla="*/ 270 w 825"/>
                <a:gd name="T65" fmla="*/ 588 h 1441"/>
                <a:gd name="T66" fmla="*/ 337 w 825"/>
                <a:gd name="T67" fmla="*/ 629 h 1441"/>
                <a:gd name="T68" fmla="*/ 283 w 825"/>
                <a:gd name="T69" fmla="*/ 643 h 1441"/>
                <a:gd name="T70" fmla="*/ 190 w 825"/>
                <a:gd name="T71" fmla="*/ 559 h 1441"/>
                <a:gd name="T72" fmla="*/ 219 w 825"/>
                <a:gd name="T73" fmla="*/ 666 h 1441"/>
                <a:gd name="T74" fmla="*/ 322 w 825"/>
                <a:gd name="T75" fmla="*/ 785 h 1441"/>
                <a:gd name="T76" fmla="*/ 230 w 825"/>
                <a:gd name="T77" fmla="*/ 740 h 1441"/>
                <a:gd name="T78" fmla="*/ 133 w 825"/>
                <a:gd name="T79" fmla="*/ 631 h 1441"/>
                <a:gd name="T80" fmla="*/ 187 w 825"/>
                <a:gd name="T81" fmla="*/ 766 h 1441"/>
                <a:gd name="T82" fmla="*/ 289 w 825"/>
                <a:gd name="T83" fmla="*/ 918 h 1441"/>
                <a:gd name="T84" fmla="*/ 230 w 825"/>
                <a:gd name="T85" fmla="*/ 888 h 1441"/>
                <a:gd name="T86" fmla="*/ 158 w 825"/>
                <a:gd name="T87" fmla="*/ 818 h 1441"/>
                <a:gd name="T88" fmla="*/ 200 w 825"/>
                <a:gd name="T89" fmla="*/ 928 h 1441"/>
                <a:gd name="T90" fmla="*/ 322 w 825"/>
                <a:gd name="T91" fmla="*/ 1048 h 1441"/>
                <a:gd name="T92" fmla="*/ 322 w 825"/>
                <a:gd name="T93" fmla="*/ 1093 h 1441"/>
                <a:gd name="T94" fmla="*/ 247 w 825"/>
                <a:gd name="T95" fmla="*/ 1048 h 1441"/>
                <a:gd name="T96" fmla="*/ 206 w 825"/>
                <a:gd name="T97" fmla="*/ 1044 h 1441"/>
                <a:gd name="T98" fmla="*/ 236 w 825"/>
                <a:gd name="T99" fmla="*/ 1099 h 1441"/>
                <a:gd name="T100" fmla="*/ 312 w 825"/>
                <a:gd name="T101" fmla="*/ 1166 h 1441"/>
                <a:gd name="T102" fmla="*/ 167 w 825"/>
                <a:gd name="T103" fmla="*/ 1076 h 1441"/>
                <a:gd name="T104" fmla="*/ 74 w 825"/>
                <a:gd name="T105" fmla="*/ 761 h 1441"/>
                <a:gd name="T106" fmla="*/ 86 w 825"/>
                <a:gd name="T107" fmla="*/ 597 h 1441"/>
                <a:gd name="T108" fmla="*/ 29 w 825"/>
                <a:gd name="T109" fmla="*/ 852 h 1441"/>
                <a:gd name="T110" fmla="*/ 207 w 825"/>
                <a:gd name="T111" fmla="*/ 1282 h 1441"/>
                <a:gd name="T112" fmla="*/ 204 w 825"/>
                <a:gd name="T113" fmla="*/ 1384 h 1441"/>
                <a:gd name="T114" fmla="*/ 150 w 825"/>
                <a:gd name="T115" fmla="*/ 1253 h 1441"/>
                <a:gd name="T116" fmla="*/ 84 w 825"/>
                <a:gd name="T117" fmla="*/ 1110 h 1441"/>
                <a:gd name="T118" fmla="*/ 33 w 825"/>
                <a:gd name="T119" fmla="*/ 951 h 1441"/>
                <a:gd name="T120" fmla="*/ 8 w 825"/>
                <a:gd name="T121" fmla="*/ 673 h 1441"/>
                <a:gd name="T122" fmla="*/ 276 w 825"/>
                <a:gd name="T123" fmla="*/ 166 h 14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5"/>
                <a:gd name="T187" fmla="*/ 0 h 1441"/>
                <a:gd name="T188" fmla="*/ 825 w 825"/>
                <a:gd name="T189" fmla="*/ 1441 h 14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5" h="1441">
                  <a:moveTo>
                    <a:pt x="595" y="0"/>
                  </a:moveTo>
                  <a:lnTo>
                    <a:pt x="611" y="0"/>
                  </a:lnTo>
                  <a:lnTo>
                    <a:pt x="626" y="0"/>
                  </a:lnTo>
                  <a:lnTo>
                    <a:pt x="641" y="0"/>
                  </a:lnTo>
                  <a:lnTo>
                    <a:pt x="658" y="2"/>
                  </a:lnTo>
                  <a:lnTo>
                    <a:pt x="675" y="2"/>
                  </a:lnTo>
                  <a:lnTo>
                    <a:pt x="692" y="2"/>
                  </a:lnTo>
                  <a:lnTo>
                    <a:pt x="707" y="2"/>
                  </a:lnTo>
                  <a:lnTo>
                    <a:pt x="725" y="4"/>
                  </a:lnTo>
                  <a:lnTo>
                    <a:pt x="740" y="4"/>
                  </a:lnTo>
                  <a:lnTo>
                    <a:pt x="757" y="6"/>
                  </a:lnTo>
                  <a:lnTo>
                    <a:pt x="770" y="10"/>
                  </a:lnTo>
                  <a:lnTo>
                    <a:pt x="784" y="13"/>
                  </a:lnTo>
                  <a:lnTo>
                    <a:pt x="793" y="19"/>
                  </a:lnTo>
                  <a:lnTo>
                    <a:pt x="806" y="29"/>
                  </a:lnTo>
                  <a:lnTo>
                    <a:pt x="816" y="38"/>
                  </a:lnTo>
                  <a:lnTo>
                    <a:pt x="825" y="52"/>
                  </a:lnTo>
                  <a:lnTo>
                    <a:pt x="820" y="59"/>
                  </a:lnTo>
                  <a:lnTo>
                    <a:pt x="816" y="69"/>
                  </a:lnTo>
                  <a:lnTo>
                    <a:pt x="814" y="80"/>
                  </a:lnTo>
                  <a:lnTo>
                    <a:pt x="814" y="90"/>
                  </a:lnTo>
                  <a:lnTo>
                    <a:pt x="812" y="101"/>
                  </a:lnTo>
                  <a:lnTo>
                    <a:pt x="810" y="112"/>
                  </a:lnTo>
                  <a:lnTo>
                    <a:pt x="808" y="122"/>
                  </a:lnTo>
                  <a:lnTo>
                    <a:pt x="806" y="133"/>
                  </a:lnTo>
                  <a:lnTo>
                    <a:pt x="797" y="128"/>
                  </a:lnTo>
                  <a:lnTo>
                    <a:pt x="791" y="124"/>
                  </a:lnTo>
                  <a:lnTo>
                    <a:pt x="784" y="122"/>
                  </a:lnTo>
                  <a:lnTo>
                    <a:pt x="776" y="120"/>
                  </a:lnTo>
                  <a:lnTo>
                    <a:pt x="761" y="116"/>
                  </a:lnTo>
                  <a:lnTo>
                    <a:pt x="747" y="116"/>
                  </a:lnTo>
                  <a:lnTo>
                    <a:pt x="740" y="114"/>
                  </a:lnTo>
                  <a:lnTo>
                    <a:pt x="734" y="112"/>
                  </a:lnTo>
                  <a:lnTo>
                    <a:pt x="725" y="112"/>
                  </a:lnTo>
                  <a:lnTo>
                    <a:pt x="719" y="110"/>
                  </a:lnTo>
                  <a:lnTo>
                    <a:pt x="704" y="105"/>
                  </a:lnTo>
                  <a:lnTo>
                    <a:pt x="692" y="99"/>
                  </a:lnTo>
                  <a:lnTo>
                    <a:pt x="688" y="112"/>
                  </a:lnTo>
                  <a:lnTo>
                    <a:pt x="690" y="126"/>
                  </a:lnTo>
                  <a:lnTo>
                    <a:pt x="692" y="135"/>
                  </a:lnTo>
                  <a:lnTo>
                    <a:pt x="700" y="148"/>
                  </a:lnTo>
                  <a:lnTo>
                    <a:pt x="707" y="156"/>
                  </a:lnTo>
                  <a:lnTo>
                    <a:pt x="713" y="167"/>
                  </a:lnTo>
                  <a:lnTo>
                    <a:pt x="719" y="177"/>
                  </a:lnTo>
                  <a:lnTo>
                    <a:pt x="725" y="188"/>
                  </a:lnTo>
                  <a:lnTo>
                    <a:pt x="711" y="185"/>
                  </a:lnTo>
                  <a:lnTo>
                    <a:pt x="702" y="175"/>
                  </a:lnTo>
                  <a:lnTo>
                    <a:pt x="694" y="169"/>
                  </a:lnTo>
                  <a:lnTo>
                    <a:pt x="690" y="166"/>
                  </a:lnTo>
                  <a:lnTo>
                    <a:pt x="683" y="162"/>
                  </a:lnTo>
                  <a:lnTo>
                    <a:pt x="677" y="162"/>
                  </a:lnTo>
                  <a:lnTo>
                    <a:pt x="681" y="175"/>
                  </a:lnTo>
                  <a:lnTo>
                    <a:pt x="685" y="190"/>
                  </a:lnTo>
                  <a:lnTo>
                    <a:pt x="688" y="196"/>
                  </a:lnTo>
                  <a:lnTo>
                    <a:pt x="690" y="202"/>
                  </a:lnTo>
                  <a:lnTo>
                    <a:pt x="692" y="211"/>
                  </a:lnTo>
                  <a:lnTo>
                    <a:pt x="694" y="219"/>
                  </a:lnTo>
                  <a:lnTo>
                    <a:pt x="681" y="211"/>
                  </a:lnTo>
                  <a:lnTo>
                    <a:pt x="669" y="202"/>
                  </a:lnTo>
                  <a:lnTo>
                    <a:pt x="658" y="192"/>
                  </a:lnTo>
                  <a:lnTo>
                    <a:pt x="650" y="181"/>
                  </a:lnTo>
                  <a:lnTo>
                    <a:pt x="641" y="169"/>
                  </a:lnTo>
                  <a:lnTo>
                    <a:pt x="630" y="160"/>
                  </a:lnTo>
                  <a:lnTo>
                    <a:pt x="618" y="152"/>
                  </a:lnTo>
                  <a:lnTo>
                    <a:pt x="607" y="150"/>
                  </a:lnTo>
                  <a:lnTo>
                    <a:pt x="611" y="162"/>
                  </a:lnTo>
                  <a:lnTo>
                    <a:pt x="616" y="175"/>
                  </a:lnTo>
                  <a:lnTo>
                    <a:pt x="618" y="188"/>
                  </a:lnTo>
                  <a:lnTo>
                    <a:pt x="622" y="202"/>
                  </a:lnTo>
                  <a:lnTo>
                    <a:pt x="622" y="215"/>
                  </a:lnTo>
                  <a:lnTo>
                    <a:pt x="624" y="228"/>
                  </a:lnTo>
                  <a:lnTo>
                    <a:pt x="624" y="236"/>
                  </a:lnTo>
                  <a:lnTo>
                    <a:pt x="626" y="244"/>
                  </a:lnTo>
                  <a:lnTo>
                    <a:pt x="626" y="251"/>
                  </a:lnTo>
                  <a:lnTo>
                    <a:pt x="628" y="261"/>
                  </a:lnTo>
                  <a:lnTo>
                    <a:pt x="616" y="259"/>
                  </a:lnTo>
                  <a:lnTo>
                    <a:pt x="609" y="253"/>
                  </a:lnTo>
                  <a:lnTo>
                    <a:pt x="601" y="247"/>
                  </a:lnTo>
                  <a:lnTo>
                    <a:pt x="595" y="244"/>
                  </a:lnTo>
                  <a:lnTo>
                    <a:pt x="591" y="253"/>
                  </a:lnTo>
                  <a:lnTo>
                    <a:pt x="590" y="264"/>
                  </a:lnTo>
                  <a:lnTo>
                    <a:pt x="590" y="276"/>
                  </a:lnTo>
                  <a:lnTo>
                    <a:pt x="591" y="287"/>
                  </a:lnTo>
                  <a:lnTo>
                    <a:pt x="593" y="299"/>
                  </a:lnTo>
                  <a:lnTo>
                    <a:pt x="597" y="310"/>
                  </a:lnTo>
                  <a:lnTo>
                    <a:pt x="601" y="318"/>
                  </a:lnTo>
                  <a:lnTo>
                    <a:pt x="607" y="329"/>
                  </a:lnTo>
                  <a:lnTo>
                    <a:pt x="595" y="321"/>
                  </a:lnTo>
                  <a:lnTo>
                    <a:pt x="588" y="314"/>
                  </a:lnTo>
                  <a:lnTo>
                    <a:pt x="578" y="308"/>
                  </a:lnTo>
                  <a:lnTo>
                    <a:pt x="572" y="301"/>
                  </a:lnTo>
                  <a:lnTo>
                    <a:pt x="565" y="293"/>
                  </a:lnTo>
                  <a:lnTo>
                    <a:pt x="557" y="287"/>
                  </a:lnTo>
                  <a:lnTo>
                    <a:pt x="552" y="280"/>
                  </a:lnTo>
                  <a:lnTo>
                    <a:pt x="546" y="274"/>
                  </a:lnTo>
                  <a:lnTo>
                    <a:pt x="538" y="264"/>
                  </a:lnTo>
                  <a:lnTo>
                    <a:pt x="534" y="259"/>
                  </a:lnTo>
                  <a:lnTo>
                    <a:pt x="527" y="251"/>
                  </a:lnTo>
                  <a:lnTo>
                    <a:pt x="523" y="244"/>
                  </a:lnTo>
                  <a:lnTo>
                    <a:pt x="517" y="236"/>
                  </a:lnTo>
                  <a:lnTo>
                    <a:pt x="512" y="228"/>
                  </a:lnTo>
                  <a:lnTo>
                    <a:pt x="508" y="221"/>
                  </a:lnTo>
                  <a:lnTo>
                    <a:pt x="502" y="215"/>
                  </a:lnTo>
                  <a:lnTo>
                    <a:pt x="502" y="223"/>
                  </a:lnTo>
                  <a:lnTo>
                    <a:pt x="502" y="230"/>
                  </a:lnTo>
                  <a:lnTo>
                    <a:pt x="504" y="240"/>
                  </a:lnTo>
                  <a:lnTo>
                    <a:pt x="508" y="251"/>
                  </a:lnTo>
                  <a:lnTo>
                    <a:pt x="508" y="261"/>
                  </a:lnTo>
                  <a:lnTo>
                    <a:pt x="512" y="270"/>
                  </a:lnTo>
                  <a:lnTo>
                    <a:pt x="512" y="280"/>
                  </a:lnTo>
                  <a:lnTo>
                    <a:pt x="515" y="291"/>
                  </a:lnTo>
                  <a:lnTo>
                    <a:pt x="519" y="301"/>
                  </a:lnTo>
                  <a:lnTo>
                    <a:pt x="521" y="310"/>
                  </a:lnTo>
                  <a:lnTo>
                    <a:pt x="525" y="318"/>
                  </a:lnTo>
                  <a:lnTo>
                    <a:pt x="529" y="329"/>
                  </a:lnTo>
                  <a:lnTo>
                    <a:pt x="531" y="337"/>
                  </a:lnTo>
                  <a:lnTo>
                    <a:pt x="534" y="346"/>
                  </a:lnTo>
                  <a:lnTo>
                    <a:pt x="536" y="354"/>
                  </a:lnTo>
                  <a:lnTo>
                    <a:pt x="538" y="363"/>
                  </a:lnTo>
                  <a:lnTo>
                    <a:pt x="527" y="358"/>
                  </a:lnTo>
                  <a:lnTo>
                    <a:pt x="517" y="354"/>
                  </a:lnTo>
                  <a:lnTo>
                    <a:pt x="508" y="350"/>
                  </a:lnTo>
                  <a:lnTo>
                    <a:pt x="498" y="342"/>
                  </a:lnTo>
                  <a:lnTo>
                    <a:pt x="489" y="333"/>
                  </a:lnTo>
                  <a:lnTo>
                    <a:pt x="479" y="325"/>
                  </a:lnTo>
                  <a:lnTo>
                    <a:pt x="472" y="316"/>
                  </a:lnTo>
                  <a:lnTo>
                    <a:pt x="466" y="306"/>
                  </a:lnTo>
                  <a:lnTo>
                    <a:pt x="458" y="295"/>
                  </a:lnTo>
                  <a:lnTo>
                    <a:pt x="451" y="283"/>
                  </a:lnTo>
                  <a:lnTo>
                    <a:pt x="445" y="272"/>
                  </a:lnTo>
                  <a:lnTo>
                    <a:pt x="439" y="261"/>
                  </a:lnTo>
                  <a:lnTo>
                    <a:pt x="434" y="249"/>
                  </a:lnTo>
                  <a:lnTo>
                    <a:pt x="430" y="240"/>
                  </a:lnTo>
                  <a:lnTo>
                    <a:pt x="426" y="228"/>
                  </a:lnTo>
                  <a:lnTo>
                    <a:pt x="422" y="221"/>
                  </a:lnTo>
                  <a:lnTo>
                    <a:pt x="415" y="236"/>
                  </a:lnTo>
                  <a:lnTo>
                    <a:pt x="413" y="251"/>
                  </a:lnTo>
                  <a:lnTo>
                    <a:pt x="411" y="264"/>
                  </a:lnTo>
                  <a:lnTo>
                    <a:pt x="413" y="280"/>
                  </a:lnTo>
                  <a:lnTo>
                    <a:pt x="417" y="293"/>
                  </a:lnTo>
                  <a:lnTo>
                    <a:pt x="422" y="308"/>
                  </a:lnTo>
                  <a:lnTo>
                    <a:pt x="426" y="321"/>
                  </a:lnTo>
                  <a:lnTo>
                    <a:pt x="436" y="337"/>
                  </a:lnTo>
                  <a:lnTo>
                    <a:pt x="441" y="348"/>
                  </a:lnTo>
                  <a:lnTo>
                    <a:pt x="449" y="363"/>
                  </a:lnTo>
                  <a:lnTo>
                    <a:pt x="456" y="377"/>
                  </a:lnTo>
                  <a:lnTo>
                    <a:pt x="464" y="390"/>
                  </a:lnTo>
                  <a:lnTo>
                    <a:pt x="470" y="403"/>
                  </a:lnTo>
                  <a:lnTo>
                    <a:pt x="476" y="418"/>
                  </a:lnTo>
                  <a:lnTo>
                    <a:pt x="479" y="434"/>
                  </a:lnTo>
                  <a:lnTo>
                    <a:pt x="485" y="449"/>
                  </a:lnTo>
                  <a:lnTo>
                    <a:pt x="476" y="441"/>
                  </a:lnTo>
                  <a:lnTo>
                    <a:pt x="468" y="434"/>
                  </a:lnTo>
                  <a:lnTo>
                    <a:pt x="460" y="426"/>
                  </a:lnTo>
                  <a:lnTo>
                    <a:pt x="453" y="418"/>
                  </a:lnTo>
                  <a:lnTo>
                    <a:pt x="443" y="411"/>
                  </a:lnTo>
                  <a:lnTo>
                    <a:pt x="436" y="403"/>
                  </a:lnTo>
                  <a:lnTo>
                    <a:pt x="426" y="394"/>
                  </a:lnTo>
                  <a:lnTo>
                    <a:pt x="418" y="388"/>
                  </a:lnTo>
                  <a:lnTo>
                    <a:pt x="409" y="380"/>
                  </a:lnTo>
                  <a:lnTo>
                    <a:pt x="401" y="373"/>
                  </a:lnTo>
                  <a:lnTo>
                    <a:pt x="394" y="363"/>
                  </a:lnTo>
                  <a:lnTo>
                    <a:pt x="388" y="356"/>
                  </a:lnTo>
                  <a:lnTo>
                    <a:pt x="382" y="346"/>
                  </a:lnTo>
                  <a:lnTo>
                    <a:pt x="377" y="337"/>
                  </a:lnTo>
                  <a:lnTo>
                    <a:pt x="373" y="327"/>
                  </a:lnTo>
                  <a:lnTo>
                    <a:pt x="369" y="318"/>
                  </a:lnTo>
                  <a:lnTo>
                    <a:pt x="363" y="327"/>
                  </a:lnTo>
                  <a:lnTo>
                    <a:pt x="360" y="337"/>
                  </a:lnTo>
                  <a:lnTo>
                    <a:pt x="358" y="344"/>
                  </a:lnTo>
                  <a:lnTo>
                    <a:pt x="358" y="354"/>
                  </a:lnTo>
                  <a:lnTo>
                    <a:pt x="358" y="363"/>
                  </a:lnTo>
                  <a:lnTo>
                    <a:pt x="361" y="371"/>
                  </a:lnTo>
                  <a:lnTo>
                    <a:pt x="365" y="379"/>
                  </a:lnTo>
                  <a:lnTo>
                    <a:pt x="369" y="386"/>
                  </a:lnTo>
                  <a:lnTo>
                    <a:pt x="380" y="399"/>
                  </a:lnTo>
                  <a:lnTo>
                    <a:pt x="392" y="415"/>
                  </a:lnTo>
                  <a:lnTo>
                    <a:pt x="405" y="428"/>
                  </a:lnTo>
                  <a:lnTo>
                    <a:pt x="417" y="443"/>
                  </a:lnTo>
                  <a:lnTo>
                    <a:pt x="426" y="456"/>
                  </a:lnTo>
                  <a:lnTo>
                    <a:pt x="436" y="470"/>
                  </a:lnTo>
                  <a:lnTo>
                    <a:pt x="436" y="479"/>
                  </a:lnTo>
                  <a:lnTo>
                    <a:pt x="437" y="487"/>
                  </a:lnTo>
                  <a:lnTo>
                    <a:pt x="437" y="494"/>
                  </a:lnTo>
                  <a:lnTo>
                    <a:pt x="437" y="504"/>
                  </a:lnTo>
                  <a:lnTo>
                    <a:pt x="426" y="496"/>
                  </a:lnTo>
                  <a:lnTo>
                    <a:pt x="415" y="493"/>
                  </a:lnTo>
                  <a:lnTo>
                    <a:pt x="405" y="485"/>
                  </a:lnTo>
                  <a:lnTo>
                    <a:pt x="394" y="477"/>
                  </a:lnTo>
                  <a:lnTo>
                    <a:pt x="382" y="468"/>
                  </a:lnTo>
                  <a:lnTo>
                    <a:pt x="373" y="460"/>
                  </a:lnTo>
                  <a:lnTo>
                    <a:pt x="363" y="451"/>
                  </a:lnTo>
                  <a:lnTo>
                    <a:pt x="356" y="441"/>
                  </a:lnTo>
                  <a:lnTo>
                    <a:pt x="346" y="430"/>
                  </a:lnTo>
                  <a:lnTo>
                    <a:pt x="337" y="422"/>
                  </a:lnTo>
                  <a:lnTo>
                    <a:pt x="329" y="411"/>
                  </a:lnTo>
                  <a:lnTo>
                    <a:pt x="322" y="401"/>
                  </a:lnTo>
                  <a:lnTo>
                    <a:pt x="314" y="390"/>
                  </a:lnTo>
                  <a:lnTo>
                    <a:pt x="308" y="380"/>
                  </a:lnTo>
                  <a:lnTo>
                    <a:pt x="302" y="373"/>
                  </a:lnTo>
                  <a:lnTo>
                    <a:pt x="297" y="363"/>
                  </a:lnTo>
                  <a:lnTo>
                    <a:pt x="293" y="371"/>
                  </a:lnTo>
                  <a:lnTo>
                    <a:pt x="291" y="379"/>
                  </a:lnTo>
                  <a:lnTo>
                    <a:pt x="289" y="386"/>
                  </a:lnTo>
                  <a:lnTo>
                    <a:pt x="289" y="394"/>
                  </a:lnTo>
                  <a:lnTo>
                    <a:pt x="289" y="403"/>
                  </a:lnTo>
                  <a:lnTo>
                    <a:pt x="293" y="411"/>
                  </a:lnTo>
                  <a:lnTo>
                    <a:pt x="297" y="418"/>
                  </a:lnTo>
                  <a:lnTo>
                    <a:pt x="301" y="426"/>
                  </a:lnTo>
                  <a:lnTo>
                    <a:pt x="302" y="434"/>
                  </a:lnTo>
                  <a:lnTo>
                    <a:pt x="306" y="441"/>
                  </a:lnTo>
                  <a:lnTo>
                    <a:pt x="312" y="449"/>
                  </a:lnTo>
                  <a:lnTo>
                    <a:pt x="318" y="456"/>
                  </a:lnTo>
                  <a:lnTo>
                    <a:pt x="322" y="462"/>
                  </a:lnTo>
                  <a:lnTo>
                    <a:pt x="327" y="470"/>
                  </a:lnTo>
                  <a:lnTo>
                    <a:pt x="333" y="477"/>
                  </a:lnTo>
                  <a:lnTo>
                    <a:pt x="337" y="485"/>
                  </a:lnTo>
                  <a:lnTo>
                    <a:pt x="341" y="493"/>
                  </a:lnTo>
                  <a:lnTo>
                    <a:pt x="342" y="500"/>
                  </a:lnTo>
                  <a:lnTo>
                    <a:pt x="344" y="508"/>
                  </a:lnTo>
                  <a:lnTo>
                    <a:pt x="346" y="515"/>
                  </a:lnTo>
                  <a:lnTo>
                    <a:pt x="346" y="523"/>
                  </a:lnTo>
                  <a:lnTo>
                    <a:pt x="346" y="531"/>
                  </a:lnTo>
                  <a:lnTo>
                    <a:pt x="342" y="538"/>
                  </a:lnTo>
                  <a:lnTo>
                    <a:pt x="341" y="546"/>
                  </a:lnTo>
                  <a:lnTo>
                    <a:pt x="350" y="555"/>
                  </a:lnTo>
                  <a:lnTo>
                    <a:pt x="358" y="567"/>
                  </a:lnTo>
                  <a:lnTo>
                    <a:pt x="360" y="571"/>
                  </a:lnTo>
                  <a:lnTo>
                    <a:pt x="361" y="578"/>
                  </a:lnTo>
                  <a:lnTo>
                    <a:pt x="361" y="584"/>
                  </a:lnTo>
                  <a:lnTo>
                    <a:pt x="363" y="591"/>
                  </a:lnTo>
                  <a:lnTo>
                    <a:pt x="354" y="584"/>
                  </a:lnTo>
                  <a:lnTo>
                    <a:pt x="344" y="578"/>
                  </a:lnTo>
                  <a:lnTo>
                    <a:pt x="335" y="569"/>
                  </a:lnTo>
                  <a:lnTo>
                    <a:pt x="325" y="563"/>
                  </a:lnTo>
                  <a:lnTo>
                    <a:pt x="316" y="555"/>
                  </a:lnTo>
                  <a:lnTo>
                    <a:pt x="306" y="548"/>
                  </a:lnTo>
                  <a:lnTo>
                    <a:pt x="297" y="540"/>
                  </a:lnTo>
                  <a:lnTo>
                    <a:pt x="289" y="533"/>
                  </a:lnTo>
                  <a:lnTo>
                    <a:pt x="280" y="525"/>
                  </a:lnTo>
                  <a:lnTo>
                    <a:pt x="270" y="515"/>
                  </a:lnTo>
                  <a:lnTo>
                    <a:pt x="263" y="506"/>
                  </a:lnTo>
                  <a:lnTo>
                    <a:pt x="255" y="498"/>
                  </a:lnTo>
                  <a:lnTo>
                    <a:pt x="247" y="489"/>
                  </a:lnTo>
                  <a:lnTo>
                    <a:pt x="240" y="479"/>
                  </a:lnTo>
                  <a:lnTo>
                    <a:pt x="234" y="470"/>
                  </a:lnTo>
                  <a:lnTo>
                    <a:pt x="230" y="462"/>
                  </a:lnTo>
                  <a:lnTo>
                    <a:pt x="217" y="462"/>
                  </a:lnTo>
                  <a:lnTo>
                    <a:pt x="207" y="462"/>
                  </a:lnTo>
                  <a:lnTo>
                    <a:pt x="209" y="472"/>
                  </a:lnTo>
                  <a:lnTo>
                    <a:pt x="213" y="481"/>
                  </a:lnTo>
                  <a:lnTo>
                    <a:pt x="215" y="491"/>
                  </a:lnTo>
                  <a:lnTo>
                    <a:pt x="219" y="502"/>
                  </a:lnTo>
                  <a:lnTo>
                    <a:pt x="221" y="510"/>
                  </a:lnTo>
                  <a:lnTo>
                    <a:pt x="226" y="519"/>
                  </a:lnTo>
                  <a:lnTo>
                    <a:pt x="230" y="527"/>
                  </a:lnTo>
                  <a:lnTo>
                    <a:pt x="234" y="536"/>
                  </a:lnTo>
                  <a:lnTo>
                    <a:pt x="240" y="542"/>
                  </a:lnTo>
                  <a:lnTo>
                    <a:pt x="244" y="552"/>
                  </a:lnTo>
                  <a:lnTo>
                    <a:pt x="247" y="559"/>
                  </a:lnTo>
                  <a:lnTo>
                    <a:pt x="253" y="567"/>
                  </a:lnTo>
                  <a:lnTo>
                    <a:pt x="259" y="574"/>
                  </a:lnTo>
                  <a:lnTo>
                    <a:pt x="266" y="582"/>
                  </a:lnTo>
                  <a:lnTo>
                    <a:pt x="270" y="588"/>
                  </a:lnTo>
                  <a:lnTo>
                    <a:pt x="280" y="595"/>
                  </a:lnTo>
                  <a:lnTo>
                    <a:pt x="285" y="601"/>
                  </a:lnTo>
                  <a:lnTo>
                    <a:pt x="293" y="605"/>
                  </a:lnTo>
                  <a:lnTo>
                    <a:pt x="301" y="610"/>
                  </a:lnTo>
                  <a:lnTo>
                    <a:pt x="310" y="616"/>
                  </a:lnTo>
                  <a:lnTo>
                    <a:pt x="318" y="620"/>
                  </a:lnTo>
                  <a:lnTo>
                    <a:pt x="329" y="626"/>
                  </a:lnTo>
                  <a:lnTo>
                    <a:pt x="337" y="629"/>
                  </a:lnTo>
                  <a:lnTo>
                    <a:pt x="350" y="635"/>
                  </a:lnTo>
                  <a:lnTo>
                    <a:pt x="342" y="641"/>
                  </a:lnTo>
                  <a:lnTo>
                    <a:pt x="333" y="647"/>
                  </a:lnTo>
                  <a:lnTo>
                    <a:pt x="323" y="650"/>
                  </a:lnTo>
                  <a:lnTo>
                    <a:pt x="316" y="652"/>
                  </a:lnTo>
                  <a:lnTo>
                    <a:pt x="304" y="650"/>
                  </a:lnTo>
                  <a:lnTo>
                    <a:pt x="295" y="648"/>
                  </a:lnTo>
                  <a:lnTo>
                    <a:pt x="283" y="643"/>
                  </a:lnTo>
                  <a:lnTo>
                    <a:pt x="274" y="637"/>
                  </a:lnTo>
                  <a:lnTo>
                    <a:pt x="261" y="628"/>
                  </a:lnTo>
                  <a:lnTo>
                    <a:pt x="247" y="618"/>
                  </a:lnTo>
                  <a:lnTo>
                    <a:pt x="234" y="607"/>
                  </a:lnTo>
                  <a:lnTo>
                    <a:pt x="223" y="597"/>
                  </a:lnTo>
                  <a:lnTo>
                    <a:pt x="211" y="582"/>
                  </a:lnTo>
                  <a:lnTo>
                    <a:pt x="200" y="571"/>
                  </a:lnTo>
                  <a:lnTo>
                    <a:pt x="190" y="559"/>
                  </a:lnTo>
                  <a:lnTo>
                    <a:pt x="185" y="546"/>
                  </a:lnTo>
                  <a:lnTo>
                    <a:pt x="181" y="565"/>
                  </a:lnTo>
                  <a:lnTo>
                    <a:pt x="181" y="584"/>
                  </a:lnTo>
                  <a:lnTo>
                    <a:pt x="183" y="601"/>
                  </a:lnTo>
                  <a:lnTo>
                    <a:pt x="190" y="618"/>
                  </a:lnTo>
                  <a:lnTo>
                    <a:pt x="196" y="633"/>
                  </a:lnTo>
                  <a:lnTo>
                    <a:pt x="207" y="650"/>
                  </a:lnTo>
                  <a:lnTo>
                    <a:pt x="219" y="666"/>
                  </a:lnTo>
                  <a:lnTo>
                    <a:pt x="234" y="681"/>
                  </a:lnTo>
                  <a:lnTo>
                    <a:pt x="245" y="694"/>
                  </a:lnTo>
                  <a:lnTo>
                    <a:pt x="261" y="711"/>
                  </a:lnTo>
                  <a:lnTo>
                    <a:pt x="274" y="725"/>
                  </a:lnTo>
                  <a:lnTo>
                    <a:pt x="287" y="740"/>
                  </a:lnTo>
                  <a:lnTo>
                    <a:pt x="301" y="755"/>
                  </a:lnTo>
                  <a:lnTo>
                    <a:pt x="312" y="770"/>
                  </a:lnTo>
                  <a:lnTo>
                    <a:pt x="322" y="785"/>
                  </a:lnTo>
                  <a:lnTo>
                    <a:pt x="331" y="802"/>
                  </a:lnTo>
                  <a:lnTo>
                    <a:pt x="316" y="795"/>
                  </a:lnTo>
                  <a:lnTo>
                    <a:pt x="302" y="789"/>
                  </a:lnTo>
                  <a:lnTo>
                    <a:pt x="287" y="780"/>
                  </a:lnTo>
                  <a:lnTo>
                    <a:pt x="274" y="770"/>
                  </a:lnTo>
                  <a:lnTo>
                    <a:pt x="259" y="761"/>
                  </a:lnTo>
                  <a:lnTo>
                    <a:pt x="245" y="751"/>
                  </a:lnTo>
                  <a:lnTo>
                    <a:pt x="230" y="740"/>
                  </a:lnTo>
                  <a:lnTo>
                    <a:pt x="219" y="728"/>
                  </a:lnTo>
                  <a:lnTo>
                    <a:pt x="204" y="715"/>
                  </a:lnTo>
                  <a:lnTo>
                    <a:pt x="190" y="704"/>
                  </a:lnTo>
                  <a:lnTo>
                    <a:pt x="179" y="690"/>
                  </a:lnTo>
                  <a:lnTo>
                    <a:pt x="167" y="677"/>
                  </a:lnTo>
                  <a:lnTo>
                    <a:pt x="154" y="662"/>
                  </a:lnTo>
                  <a:lnTo>
                    <a:pt x="145" y="647"/>
                  </a:lnTo>
                  <a:lnTo>
                    <a:pt x="133" y="631"/>
                  </a:lnTo>
                  <a:lnTo>
                    <a:pt x="126" y="618"/>
                  </a:lnTo>
                  <a:lnTo>
                    <a:pt x="126" y="641"/>
                  </a:lnTo>
                  <a:lnTo>
                    <a:pt x="131" y="664"/>
                  </a:lnTo>
                  <a:lnTo>
                    <a:pt x="137" y="686"/>
                  </a:lnTo>
                  <a:lnTo>
                    <a:pt x="148" y="707"/>
                  </a:lnTo>
                  <a:lnTo>
                    <a:pt x="160" y="726"/>
                  </a:lnTo>
                  <a:lnTo>
                    <a:pt x="173" y="747"/>
                  </a:lnTo>
                  <a:lnTo>
                    <a:pt x="187" y="766"/>
                  </a:lnTo>
                  <a:lnTo>
                    <a:pt x="204" y="785"/>
                  </a:lnTo>
                  <a:lnTo>
                    <a:pt x="217" y="802"/>
                  </a:lnTo>
                  <a:lnTo>
                    <a:pt x="232" y="823"/>
                  </a:lnTo>
                  <a:lnTo>
                    <a:pt x="245" y="840"/>
                  </a:lnTo>
                  <a:lnTo>
                    <a:pt x="261" y="861"/>
                  </a:lnTo>
                  <a:lnTo>
                    <a:pt x="270" y="879"/>
                  </a:lnTo>
                  <a:lnTo>
                    <a:pt x="283" y="899"/>
                  </a:lnTo>
                  <a:lnTo>
                    <a:pt x="289" y="918"/>
                  </a:lnTo>
                  <a:lnTo>
                    <a:pt x="297" y="941"/>
                  </a:lnTo>
                  <a:lnTo>
                    <a:pt x="285" y="932"/>
                  </a:lnTo>
                  <a:lnTo>
                    <a:pt x="276" y="926"/>
                  </a:lnTo>
                  <a:lnTo>
                    <a:pt x="266" y="918"/>
                  </a:lnTo>
                  <a:lnTo>
                    <a:pt x="257" y="911"/>
                  </a:lnTo>
                  <a:lnTo>
                    <a:pt x="247" y="903"/>
                  </a:lnTo>
                  <a:lnTo>
                    <a:pt x="238" y="896"/>
                  </a:lnTo>
                  <a:lnTo>
                    <a:pt x="230" y="888"/>
                  </a:lnTo>
                  <a:lnTo>
                    <a:pt x="221" y="880"/>
                  </a:lnTo>
                  <a:lnTo>
                    <a:pt x="213" y="871"/>
                  </a:lnTo>
                  <a:lnTo>
                    <a:pt x="204" y="863"/>
                  </a:lnTo>
                  <a:lnTo>
                    <a:pt x="194" y="854"/>
                  </a:lnTo>
                  <a:lnTo>
                    <a:pt x="187" y="846"/>
                  </a:lnTo>
                  <a:lnTo>
                    <a:pt x="177" y="837"/>
                  </a:lnTo>
                  <a:lnTo>
                    <a:pt x="167" y="827"/>
                  </a:lnTo>
                  <a:lnTo>
                    <a:pt x="158" y="818"/>
                  </a:lnTo>
                  <a:lnTo>
                    <a:pt x="148" y="810"/>
                  </a:lnTo>
                  <a:lnTo>
                    <a:pt x="145" y="829"/>
                  </a:lnTo>
                  <a:lnTo>
                    <a:pt x="147" y="846"/>
                  </a:lnTo>
                  <a:lnTo>
                    <a:pt x="152" y="865"/>
                  </a:lnTo>
                  <a:lnTo>
                    <a:pt x="162" y="882"/>
                  </a:lnTo>
                  <a:lnTo>
                    <a:pt x="171" y="898"/>
                  </a:lnTo>
                  <a:lnTo>
                    <a:pt x="185" y="915"/>
                  </a:lnTo>
                  <a:lnTo>
                    <a:pt x="200" y="928"/>
                  </a:lnTo>
                  <a:lnTo>
                    <a:pt x="215" y="945"/>
                  </a:lnTo>
                  <a:lnTo>
                    <a:pt x="230" y="958"/>
                  </a:lnTo>
                  <a:lnTo>
                    <a:pt x="247" y="972"/>
                  </a:lnTo>
                  <a:lnTo>
                    <a:pt x="263" y="985"/>
                  </a:lnTo>
                  <a:lnTo>
                    <a:pt x="280" y="1002"/>
                  </a:lnTo>
                  <a:lnTo>
                    <a:pt x="295" y="1017"/>
                  </a:lnTo>
                  <a:lnTo>
                    <a:pt x="310" y="1033"/>
                  </a:lnTo>
                  <a:lnTo>
                    <a:pt x="322" y="1048"/>
                  </a:lnTo>
                  <a:lnTo>
                    <a:pt x="333" y="1067"/>
                  </a:lnTo>
                  <a:lnTo>
                    <a:pt x="341" y="1072"/>
                  </a:lnTo>
                  <a:lnTo>
                    <a:pt x="346" y="1080"/>
                  </a:lnTo>
                  <a:lnTo>
                    <a:pt x="350" y="1091"/>
                  </a:lnTo>
                  <a:lnTo>
                    <a:pt x="350" y="1103"/>
                  </a:lnTo>
                  <a:lnTo>
                    <a:pt x="341" y="1099"/>
                  </a:lnTo>
                  <a:lnTo>
                    <a:pt x="331" y="1097"/>
                  </a:lnTo>
                  <a:lnTo>
                    <a:pt x="322" y="1093"/>
                  </a:lnTo>
                  <a:lnTo>
                    <a:pt x="314" y="1090"/>
                  </a:lnTo>
                  <a:lnTo>
                    <a:pt x="304" y="1084"/>
                  </a:lnTo>
                  <a:lnTo>
                    <a:pt x="295" y="1078"/>
                  </a:lnTo>
                  <a:lnTo>
                    <a:pt x="285" y="1072"/>
                  </a:lnTo>
                  <a:lnTo>
                    <a:pt x="278" y="1067"/>
                  </a:lnTo>
                  <a:lnTo>
                    <a:pt x="266" y="1061"/>
                  </a:lnTo>
                  <a:lnTo>
                    <a:pt x="259" y="1055"/>
                  </a:lnTo>
                  <a:lnTo>
                    <a:pt x="247" y="1048"/>
                  </a:lnTo>
                  <a:lnTo>
                    <a:pt x="240" y="1044"/>
                  </a:lnTo>
                  <a:lnTo>
                    <a:pt x="230" y="1040"/>
                  </a:lnTo>
                  <a:lnTo>
                    <a:pt x="221" y="1034"/>
                  </a:lnTo>
                  <a:lnTo>
                    <a:pt x="209" y="1031"/>
                  </a:lnTo>
                  <a:lnTo>
                    <a:pt x="200" y="1031"/>
                  </a:lnTo>
                  <a:lnTo>
                    <a:pt x="200" y="1034"/>
                  </a:lnTo>
                  <a:lnTo>
                    <a:pt x="204" y="1040"/>
                  </a:lnTo>
                  <a:lnTo>
                    <a:pt x="206" y="1044"/>
                  </a:lnTo>
                  <a:lnTo>
                    <a:pt x="207" y="1052"/>
                  </a:lnTo>
                  <a:lnTo>
                    <a:pt x="200" y="1052"/>
                  </a:lnTo>
                  <a:lnTo>
                    <a:pt x="194" y="1053"/>
                  </a:lnTo>
                  <a:lnTo>
                    <a:pt x="202" y="1063"/>
                  </a:lnTo>
                  <a:lnTo>
                    <a:pt x="209" y="1072"/>
                  </a:lnTo>
                  <a:lnTo>
                    <a:pt x="219" y="1082"/>
                  </a:lnTo>
                  <a:lnTo>
                    <a:pt x="228" y="1091"/>
                  </a:lnTo>
                  <a:lnTo>
                    <a:pt x="236" y="1099"/>
                  </a:lnTo>
                  <a:lnTo>
                    <a:pt x="247" y="1107"/>
                  </a:lnTo>
                  <a:lnTo>
                    <a:pt x="257" y="1116"/>
                  </a:lnTo>
                  <a:lnTo>
                    <a:pt x="266" y="1124"/>
                  </a:lnTo>
                  <a:lnTo>
                    <a:pt x="276" y="1133"/>
                  </a:lnTo>
                  <a:lnTo>
                    <a:pt x="285" y="1141"/>
                  </a:lnTo>
                  <a:lnTo>
                    <a:pt x="295" y="1148"/>
                  </a:lnTo>
                  <a:lnTo>
                    <a:pt x="304" y="1156"/>
                  </a:lnTo>
                  <a:lnTo>
                    <a:pt x="312" y="1166"/>
                  </a:lnTo>
                  <a:lnTo>
                    <a:pt x="322" y="1175"/>
                  </a:lnTo>
                  <a:lnTo>
                    <a:pt x="329" y="1185"/>
                  </a:lnTo>
                  <a:lnTo>
                    <a:pt x="337" y="1196"/>
                  </a:lnTo>
                  <a:lnTo>
                    <a:pt x="295" y="1179"/>
                  </a:lnTo>
                  <a:lnTo>
                    <a:pt x="257" y="1160"/>
                  </a:lnTo>
                  <a:lnTo>
                    <a:pt x="223" y="1135"/>
                  </a:lnTo>
                  <a:lnTo>
                    <a:pt x="194" y="1109"/>
                  </a:lnTo>
                  <a:lnTo>
                    <a:pt x="167" y="1076"/>
                  </a:lnTo>
                  <a:lnTo>
                    <a:pt x="145" y="1044"/>
                  </a:lnTo>
                  <a:lnTo>
                    <a:pt x="128" y="1008"/>
                  </a:lnTo>
                  <a:lnTo>
                    <a:pt x="112" y="970"/>
                  </a:lnTo>
                  <a:lnTo>
                    <a:pt x="97" y="928"/>
                  </a:lnTo>
                  <a:lnTo>
                    <a:pt x="88" y="888"/>
                  </a:lnTo>
                  <a:lnTo>
                    <a:pt x="80" y="846"/>
                  </a:lnTo>
                  <a:lnTo>
                    <a:pt x="76" y="802"/>
                  </a:lnTo>
                  <a:lnTo>
                    <a:pt x="74" y="761"/>
                  </a:lnTo>
                  <a:lnTo>
                    <a:pt x="74" y="717"/>
                  </a:lnTo>
                  <a:lnTo>
                    <a:pt x="74" y="677"/>
                  </a:lnTo>
                  <a:lnTo>
                    <a:pt x="80" y="637"/>
                  </a:lnTo>
                  <a:lnTo>
                    <a:pt x="82" y="629"/>
                  </a:lnTo>
                  <a:lnTo>
                    <a:pt x="84" y="624"/>
                  </a:lnTo>
                  <a:lnTo>
                    <a:pt x="86" y="614"/>
                  </a:lnTo>
                  <a:lnTo>
                    <a:pt x="88" y="607"/>
                  </a:lnTo>
                  <a:lnTo>
                    <a:pt x="86" y="597"/>
                  </a:lnTo>
                  <a:lnTo>
                    <a:pt x="84" y="590"/>
                  </a:lnTo>
                  <a:lnTo>
                    <a:pt x="80" y="582"/>
                  </a:lnTo>
                  <a:lnTo>
                    <a:pt x="76" y="576"/>
                  </a:lnTo>
                  <a:lnTo>
                    <a:pt x="48" y="631"/>
                  </a:lnTo>
                  <a:lnTo>
                    <a:pt x="31" y="686"/>
                  </a:lnTo>
                  <a:lnTo>
                    <a:pt x="21" y="742"/>
                  </a:lnTo>
                  <a:lnTo>
                    <a:pt x="23" y="799"/>
                  </a:lnTo>
                  <a:lnTo>
                    <a:pt x="29" y="852"/>
                  </a:lnTo>
                  <a:lnTo>
                    <a:pt x="42" y="905"/>
                  </a:lnTo>
                  <a:lnTo>
                    <a:pt x="59" y="960"/>
                  </a:lnTo>
                  <a:lnTo>
                    <a:pt x="82" y="1015"/>
                  </a:lnTo>
                  <a:lnTo>
                    <a:pt x="105" y="1069"/>
                  </a:lnTo>
                  <a:lnTo>
                    <a:pt x="131" y="1122"/>
                  </a:lnTo>
                  <a:lnTo>
                    <a:pt x="158" y="1175"/>
                  </a:lnTo>
                  <a:lnTo>
                    <a:pt x="185" y="1228"/>
                  </a:lnTo>
                  <a:lnTo>
                    <a:pt x="207" y="1282"/>
                  </a:lnTo>
                  <a:lnTo>
                    <a:pt x="230" y="1335"/>
                  </a:lnTo>
                  <a:lnTo>
                    <a:pt x="247" y="1388"/>
                  </a:lnTo>
                  <a:lnTo>
                    <a:pt x="263" y="1441"/>
                  </a:lnTo>
                  <a:lnTo>
                    <a:pt x="247" y="1432"/>
                  </a:lnTo>
                  <a:lnTo>
                    <a:pt x="234" y="1422"/>
                  </a:lnTo>
                  <a:lnTo>
                    <a:pt x="223" y="1411"/>
                  </a:lnTo>
                  <a:lnTo>
                    <a:pt x="213" y="1398"/>
                  </a:lnTo>
                  <a:lnTo>
                    <a:pt x="204" y="1384"/>
                  </a:lnTo>
                  <a:lnTo>
                    <a:pt x="194" y="1369"/>
                  </a:lnTo>
                  <a:lnTo>
                    <a:pt x="187" y="1354"/>
                  </a:lnTo>
                  <a:lnTo>
                    <a:pt x="181" y="1339"/>
                  </a:lnTo>
                  <a:lnTo>
                    <a:pt x="173" y="1321"/>
                  </a:lnTo>
                  <a:lnTo>
                    <a:pt x="167" y="1304"/>
                  </a:lnTo>
                  <a:lnTo>
                    <a:pt x="162" y="1285"/>
                  </a:lnTo>
                  <a:lnTo>
                    <a:pt x="156" y="1270"/>
                  </a:lnTo>
                  <a:lnTo>
                    <a:pt x="150" y="1253"/>
                  </a:lnTo>
                  <a:lnTo>
                    <a:pt x="145" y="1236"/>
                  </a:lnTo>
                  <a:lnTo>
                    <a:pt x="141" y="1221"/>
                  </a:lnTo>
                  <a:lnTo>
                    <a:pt x="135" y="1207"/>
                  </a:lnTo>
                  <a:lnTo>
                    <a:pt x="124" y="1186"/>
                  </a:lnTo>
                  <a:lnTo>
                    <a:pt x="112" y="1169"/>
                  </a:lnTo>
                  <a:lnTo>
                    <a:pt x="101" y="1150"/>
                  </a:lnTo>
                  <a:lnTo>
                    <a:pt x="93" y="1131"/>
                  </a:lnTo>
                  <a:lnTo>
                    <a:pt x="84" y="1110"/>
                  </a:lnTo>
                  <a:lnTo>
                    <a:pt x="76" y="1093"/>
                  </a:lnTo>
                  <a:lnTo>
                    <a:pt x="69" y="1072"/>
                  </a:lnTo>
                  <a:lnTo>
                    <a:pt x="61" y="1053"/>
                  </a:lnTo>
                  <a:lnTo>
                    <a:pt x="53" y="1033"/>
                  </a:lnTo>
                  <a:lnTo>
                    <a:pt x="48" y="1013"/>
                  </a:lnTo>
                  <a:lnTo>
                    <a:pt x="42" y="993"/>
                  </a:lnTo>
                  <a:lnTo>
                    <a:pt x="38" y="972"/>
                  </a:lnTo>
                  <a:lnTo>
                    <a:pt x="33" y="951"/>
                  </a:lnTo>
                  <a:lnTo>
                    <a:pt x="29" y="932"/>
                  </a:lnTo>
                  <a:lnTo>
                    <a:pt x="25" y="911"/>
                  </a:lnTo>
                  <a:lnTo>
                    <a:pt x="21" y="892"/>
                  </a:lnTo>
                  <a:lnTo>
                    <a:pt x="15" y="890"/>
                  </a:lnTo>
                  <a:lnTo>
                    <a:pt x="8" y="892"/>
                  </a:lnTo>
                  <a:lnTo>
                    <a:pt x="0" y="818"/>
                  </a:lnTo>
                  <a:lnTo>
                    <a:pt x="2" y="745"/>
                  </a:lnTo>
                  <a:lnTo>
                    <a:pt x="8" y="673"/>
                  </a:lnTo>
                  <a:lnTo>
                    <a:pt x="23" y="603"/>
                  </a:lnTo>
                  <a:lnTo>
                    <a:pt x="42" y="531"/>
                  </a:lnTo>
                  <a:lnTo>
                    <a:pt x="69" y="462"/>
                  </a:lnTo>
                  <a:lnTo>
                    <a:pt x="99" y="396"/>
                  </a:lnTo>
                  <a:lnTo>
                    <a:pt x="137" y="335"/>
                  </a:lnTo>
                  <a:lnTo>
                    <a:pt x="177" y="274"/>
                  </a:lnTo>
                  <a:lnTo>
                    <a:pt x="225" y="217"/>
                  </a:lnTo>
                  <a:lnTo>
                    <a:pt x="276" y="166"/>
                  </a:lnTo>
                  <a:lnTo>
                    <a:pt x="333" y="122"/>
                  </a:lnTo>
                  <a:lnTo>
                    <a:pt x="390" y="80"/>
                  </a:lnTo>
                  <a:lnTo>
                    <a:pt x="455" y="46"/>
                  </a:lnTo>
                  <a:lnTo>
                    <a:pt x="523" y="19"/>
                  </a:lnTo>
                  <a:lnTo>
                    <a:pt x="595" y="0"/>
                  </a:lnTo>
                  <a:close/>
                </a:path>
              </a:pathLst>
            </a:custGeom>
            <a:solidFill>
              <a:srgbClr val="F59E92"/>
            </a:solidFill>
            <a:ln w="9525">
              <a:noFill/>
              <a:round/>
              <a:headEnd/>
              <a:tailEnd/>
            </a:ln>
          </p:spPr>
          <p:txBody>
            <a:bodyPr/>
            <a:lstStyle/>
            <a:p>
              <a:endParaRPr lang="fa-IR"/>
            </a:p>
          </p:txBody>
        </p:sp>
        <p:sp>
          <p:nvSpPr>
            <p:cNvPr id="15372" name="Freeform 10"/>
            <p:cNvSpPr>
              <a:spLocks/>
            </p:cNvSpPr>
            <p:nvPr/>
          </p:nvSpPr>
          <p:spPr bwMode="auto">
            <a:xfrm>
              <a:off x="3767" y="2038"/>
              <a:ext cx="147" cy="190"/>
            </a:xfrm>
            <a:custGeom>
              <a:avLst/>
              <a:gdLst>
                <a:gd name="T0" fmla="*/ 34 w 293"/>
                <a:gd name="T1" fmla="*/ 5 h 378"/>
                <a:gd name="T2" fmla="*/ 42 w 293"/>
                <a:gd name="T3" fmla="*/ 24 h 378"/>
                <a:gd name="T4" fmla="*/ 47 w 293"/>
                <a:gd name="T5" fmla="*/ 49 h 378"/>
                <a:gd name="T6" fmla="*/ 49 w 293"/>
                <a:gd name="T7" fmla="*/ 74 h 378"/>
                <a:gd name="T8" fmla="*/ 53 w 293"/>
                <a:gd name="T9" fmla="*/ 100 h 378"/>
                <a:gd name="T10" fmla="*/ 61 w 293"/>
                <a:gd name="T11" fmla="*/ 123 h 378"/>
                <a:gd name="T12" fmla="*/ 74 w 293"/>
                <a:gd name="T13" fmla="*/ 142 h 378"/>
                <a:gd name="T14" fmla="*/ 101 w 293"/>
                <a:gd name="T15" fmla="*/ 156 h 378"/>
                <a:gd name="T16" fmla="*/ 127 w 293"/>
                <a:gd name="T17" fmla="*/ 169 h 378"/>
                <a:gd name="T18" fmla="*/ 148 w 293"/>
                <a:gd name="T19" fmla="*/ 182 h 378"/>
                <a:gd name="T20" fmla="*/ 169 w 293"/>
                <a:gd name="T21" fmla="*/ 194 h 378"/>
                <a:gd name="T22" fmla="*/ 190 w 293"/>
                <a:gd name="T23" fmla="*/ 205 h 378"/>
                <a:gd name="T24" fmla="*/ 213 w 293"/>
                <a:gd name="T25" fmla="*/ 215 h 378"/>
                <a:gd name="T26" fmla="*/ 234 w 293"/>
                <a:gd name="T27" fmla="*/ 224 h 378"/>
                <a:gd name="T28" fmla="*/ 256 w 293"/>
                <a:gd name="T29" fmla="*/ 234 h 378"/>
                <a:gd name="T30" fmla="*/ 281 w 293"/>
                <a:gd name="T31" fmla="*/ 243 h 378"/>
                <a:gd name="T32" fmla="*/ 293 w 293"/>
                <a:gd name="T33" fmla="*/ 258 h 378"/>
                <a:gd name="T34" fmla="*/ 285 w 293"/>
                <a:gd name="T35" fmla="*/ 283 h 378"/>
                <a:gd name="T36" fmla="*/ 274 w 293"/>
                <a:gd name="T37" fmla="*/ 310 h 378"/>
                <a:gd name="T38" fmla="*/ 262 w 293"/>
                <a:gd name="T39" fmla="*/ 336 h 378"/>
                <a:gd name="T40" fmla="*/ 243 w 293"/>
                <a:gd name="T41" fmla="*/ 359 h 378"/>
                <a:gd name="T42" fmla="*/ 224 w 293"/>
                <a:gd name="T43" fmla="*/ 374 h 378"/>
                <a:gd name="T44" fmla="*/ 201 w 293"/>
                <a:gd name="T45" fmla="*/ 378 h 378"/>
                <a:gd name="T46" fmla="*/ 182 w 293"/>
                <a:gd name="T47" fmla="*/ 369 h 378"/>
                <a:gd name="T48" fmla="*/ 171 w 293"/>
                <a:gd name="T49" fmla="*/ 359 h 378"/>
                <a:gd name="T50" fmla="*/ 150 w 293"/>
                <a:gd name="T51" fmla="*/ 331 h 378"/>
                <a:gd name="T52" fmla="*/ 114 w 293"/>
                <a:gd name="T53" fmla="*/ 291 h 378"/>
                <a:gd name="T54" fmla="*/ 78 w 293"/>
                <a:gd name="T55" fmla="*/ 249 h 378"/>
                <a:gd name="T56" fmla="*/ 47 w 293"/>
                <a:gd name="T57" fmla="*/ 205 h 378"/>
                <a:gd name="T58" fmla="*/ 21 w 293"/>
                <a:gd name="T59" fmla="*/ 161 h 378"/>
                <a:gd name="T60" fmla="*/ 4 w 293"/>
                <a:gd name="T61" fmla="*/ 116 h 378"/>
                <a:gd name="T62" fmla="*/ 0 w 293"/>
                <a:gd name="T63" fmla="*/ 70 h 378"/>
                <a:gd name="T64" fmla="*/ 11 w 293"/>
                <a:gd name="T65" fmla="*/ 23 h 378"/>
                <a:gd name="T66" fmla="*/ 26 w 293"/>
                <a:gd name="T67" fmla="*/ 0 h 3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378"/>
                <a:gd name="T104" fmla="*/ 293 w 293"/>
                <a:gd name="T105" fmla="*/ 378 h 3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378">
                  <a:moveTo>
                    <a:pt x="26" y="0"/>
                  </a:moveTo>
                  <a:lnTo>
                    <a:pt x="34" y="5"/>
                  </a:lnTo>
                  <a:lnTo>
                    <a:pt x="38" y="13"/>
                  </a:lnTo>
                  <a:lnTo>
                    <a:pt x="42" y="24"/>
                  </a:lnTo>
                  <a:lnTo>
                    <a:pt x="45" y="36"/>
                  </a:lnTo>
                  <a:lnTo>
                    <a:pt x="47" y="49"/>
                  </a:lnTo>
                  <a:lnTo>
                    <a:pt x="47" y="62"/>
                  </a:lnTo>
                  <a:lnTo>
                    <a:pt x="49" y="74"/>
                  </a:lnTo>
                  <a:lnTo>
                    <a:pt x="51" y="89"/>
                  </a:lnTo>
                  <a:lnTo>
                    <a:pt x="53" y="100"/>
                  </a:lnTo>
                  <a:lnTo>
                    <a:pt x="57" y="112"/>
                  </a:lnTo>
                  <a:lnTo>
                    <a:pt x="61" y="123"/>
                  </a:lnTo>
                  <a:lnTo>
                    <a:pt x="68" y="135"/>
                  </a:lnTo>
                  <a:lnTo>
                    <a:pt x="74" y="142"/>
                  </a:lnTo>
                  <a:lnTo>
                    <a:pt x="87" y="152"/>
                  </a:lnTo>
                  <a:lnTo>
                    <a:pt x="101" y="156"/>
                  </a:lnTo>
                  <a:lnTo>
                    <a:pt x="118" y="161"/>
                  </a:lnTo>
                  <a:lnTo>
                    <a:pt x="127" y="169"/>
                  </a:lnTo>
                  <a:lnTo>
                    <a:pt x="137" y="175"/>
                  </a:lnTo>
                  <a:lnTo>
                    <a:pt x="148" y="182"/>
                  </a:lnTo>
                  <a:lnTo>
                    <a:pt x="159" y="188"/>
                  </a:lnTo>
                  <a:lnTo>
                    <a:pt x="169" y="194"/>
                  </a:lnTo>
                  <a:lnTo>
                    <a:pt x="180" y="199"/>
                  </a:lnTo>
                  <a:lnTo>
                    <a:pt x="190" y="205"/>
                  </a:lnTo>
                  <a:lnTo>
                    <a:pt x="203" y="211"/>
                  </a:lnTo>
                  <a:lnTo>
                    <a:pt x="213" y="215"/>
                  </a:lnTo>
                  <a:lnTo>
                    <a:pt x="224" y="220"/>
                  </a:lnTo>
                  <a:lnTo>
                    <a:pt x="234" y="224"/>
                  </a:lnTo>
                  <a:lnTo>
                    <a:pt x="247" y="230"/>
                  </a:lnTo>
                  <a:lnTo>
                    <a:pt x="256" y="234"/>
                  </a:lnTo>
                  <a:lnTo>
                    <a:pt x="270" y="239"/>
                  </a:lnTo>
                  <a:lnTo>
                    <a:pt x="281" y="243"/>
                  </a:lnTo>
                  <a:lnTo>
                    <a:pt x="293" y="249"/>
                  </a:lnTo>
                  <a:lnTo>
                    <a:pt x="293" y="258"/>
                  </a:lnTo>
                  <a:lnTo>
                    <a:pt x="289" y="270"/>
                  </a:lnTo>
                  <a:lnTo>
                    <a:pt x="285" y="283"/>
                  </a:lnTo>
                  <a:lnTo>
                    <a:pt x="281" y="296"/>
                  </a:lnTo>
                  <a:lnTo>
                    <a:pt x="274" y="310"/>
                  </a:lnTo>
                  <a:lnTo>
                    <a:pt x="270" y="323"/>
                  </a:lnTo>
                  <a:lnTo>
                    <a:pt x="262" y="336"/>
                  </a:lnTo>
                  <a:lnTo>
                    <a:pt x="255" y="350"/>
                  </a:lnTo>
                  <a:lnTo>
                    <a:pt x="243" y="359"/>
                  </a:lnTo>
                  <a:lnTo>
                    <a:pt x="234" y="367"/>
                  </a:lnTo>
                  <a:lnTo>
                    <a:pt x="224" y="374"/>
                  </a:lnTo>
                  <a:lnTo>
                    <a:pt x="213" y="378"/>
                  </a:lnTo>
                  <a:lnTo>
                    <a:pt x="201" y="378"/>
                  </a:lnTo>
                  <a:lnTo>
                    <a:pt x="190" y="374"/>
                  </a:lnTo>
                  <a:lnTo>
                    <a:pt x="182" y="369"/>
                  </a:lnTo>
                  <a:lnTo>
                    <a:pt x="177" y="365"/>
                  </a:lnTo>
                  <a:lnTo>
                    <a:pt x="171" y="359"/>
                  </a:lnTo>
                  <a:lnTo>
                    <a:pt x="167" y="353"/>
                  </a:lnTo>
                  <a:lnTo>
                    <a:pt x="150" y="331"/>
                  </a:lnTo>
                  <a:lnTo>
                    <a:pt x="131" y="312"/>
                  </a:lnTo>
                  <a:lnTo>
                    <a:pt x="114" y="291"/>
                  </a:lnTo>
                  <a:lnTo>
                    <a:pt x="97" y="272"/>
                  </a:lnTo>
                  <a:lnTo>
                    <a:pt x="78" y="249"/>
                  </a:lnTo>
                  <a:lnTo>
                    <a:pt x="63" y="228"/>
                  </a:lnTo>
                  <a:lnTo>
                    <a:pt x="47" y="205"/>
                  </a:lnTo>
                  <a:lnTo>
                    <a:pt x="34" y="184"/>
                  </a:lnTo>
                  <a:lnTo>
                    <a:pt x="21" y="161"/>
                  </a:lnTo>
                  <a:lnTo>
                    <a:pt x="11" y="139"/>
                  </a:lnTo>
                  <a:lnTo>
                    <a:pt x="4" y="116"/>
                  </a:lnTo>
                  <a:lnTo>
                    <a:pt x="2" y="93"/>
                  </a:lnTo>
                  <a:lnTo>
                    <a:pt x="0" y="70"/>
                  </a:lnTo>
                  <a:lnTo>
                    <a:pt x="4" y="45"/>
                  </a:lnTo>
                  <a:lnTo>
                    <a:pt x="11" y="23"/>
                  </a:lnTo>
                  <a:lnTo>
                    <a:pt x="26" y="0"/>
                  </a:lnTo>
                  <a:close/>
                </a:path>
              </a:pathLst>
            </a:custGeom>
            <a:solidFill>
              <a:srgbClr val="E6E6FF"/>
            </a:solidFill>
            <a:ln w="9525">
              <a:noFill/>
              <a:round/>
              <a:headEnd/>
              <a:tailEnd/>
            </a:ln>
          </p:spPr>
          <p:txBody>
            <a:bodyPr/>
            <a:lstStyle/>
            <a:p>
              <a:endParaRPr lang="fa-IR"/>
            </a:p>
          </p:txBody>
        </p:sp>
        <p:sp>
          <p:nvSpPr>
            <p:cNvPr id="15373" name="Freeform 11"/>
            <p:cNvSpPr>
              <a:spLocks/>
            </p:cNvSpPr>
            <p:nvPr/>
          </p:nvSpPr>
          <p:spPr bwMode="auto">
            <a:xfrm>
              <a:off x="3835" y="2045"/>
              <a:ext cx="101" cy="81"/>
            </a:xfrm>
            <a:custGeom>
              <a:avLst/>
              <a:gdLst>
                <a:gd name="T0" fmla="*/ 11 w 201"/>
                <a:gd name="T1" fmla="*/ 0 h 162"/>
                <a:gd name="T2" fmla="*/ 23 w 201"/>
                <a:gd name="T3" fmla="*/ 6 h 162"/>
                <a:gd name="T4" fmla="*/ 34 w 201"/>
                <a:gd name="T5" fmla="*/ 13 h 162"/>
                <a:gd name="T6" fmla="*/ 45 w 201"/>
                <a:gd name="T7" fmla="*/ 21 h 162"/>
                <a:gd name="T8" fmla="*/ 57 w 201"/>
                <a:gd name="T9" fmla="*/ 27 h 162"/>
                <a:gd name="T10" fmla="*/ 68 w 201"/>
                <a:gd name="T11" fmla="*/ 32 h 162"/>
                <a:gd name="T12" fmla="*/ 82 w 201"/>
                <a:gd name="T13" fmla="*/ 38 h 162"/>
                <a:gd name="T14" fmla="*/ 93 w 201"/>
                <a:gd name="T15" fmla="*/ 44 h 162"/>
                <a:gd name="T16" fmla="*/ 104 w 201"/>
                <a:gd name="T17" fmla="*/ 49 h 162"/>
                <a:gd name="T18" fmla="*/ 116 w 201"/>
                <a:gd name="T19" fmla="*/ 53 h 162"/>
                <a:gd name="T20" fmla="*/ 127 w 201"/>
                <a:gd name="T21" fmla="*/ 57 h 162"/>
                <a:gd name="T22" fmla="*/ 139 w 201"/>
                <a:gd name="T23" fmla="*/ 63 h 162"/>
                <a:gd name="T24" fmla="*/ 152 w 201"/>
                <a:gd name="T25" fmla="*/ 67 h 162"/>
                <a:gd name="T26" fmla="*/ 163 w 201"/>
                <a:gd name="T27" fmla="*/ 72 h 162"/>
                <a:gd name="T28" fmla="*/ 175 w 201"/>
                <a:gd name="T29" fmla="*/ 76 h 162"/>
                <a:gd name="T30" fmla="*/ 188 w 201"/>
                <a:gd name="T31" fmla="*/ 80 h 162"/>
                <a:gd name="T32" fmla="*/ 201 w 201"/>
                <a:gd name="T33" fmla="*/ 86 h 162"/>
                <a:gd name="T34" fmla="*/ 198 w 201"/>
                <a:gd name="T35" fmla="*/ 93 h 162"/>
                <a:gd name="T36" fmla="*/ 198 w 201"/>
                <a:gd name="T37" fmla="*/ 103 h 162"/>
                <a:gd name="T38" fmla="*/ 194 w 201"/>
                <a:gd name="T39" fmla="*/ 112 h 162"/>
                <a:gd name="T40" fmla="*/ 194 w 201"/>
                <a:gd name="T41" fmla="*/ 120 h 162"/>
                <a:gd name="T42" fmla="*/ 188 w 201"/>
                <a:gd name="T43" fmla="*/ 126 h 162"/>
                <a:gd name="T44" fmla="*/ 186 w 201"/>
                <a:gd name="T45" fmla="*/ 133 h 162"/>
                <a:gd name="T46" fmla="*/ 182 w 201"/>
                <a:gd name="T47" fmla="*/ 139 h 162"/>
                <a:gd name="T48" fmla="*/ 178 w 201"/>
                <a:gd name="T49" fmla="*/ 145 h 162"/>
                <a:gd name="T50" fmla="*/ 171 w 201"/>
                <a:gd name="T51" fmla="*/ 150 h 162"/>
                <a:gd name="T52" fmla="*/ 163 w 201"/>
                <a:gd name="T53" fmla="*/ 156 h 162"/>
                <a:gd name="T54" fmla="*/ 154 w 201"/>
                <a:gd name="T55" fmla="*/ 158 h 162"/>
                <a:gd name="T56" fmla="*/ 144 w 201"/>
                <a:gd name="T57" fmla="*/ 162 h 162"/>
                <a:gd name="T58" fmla="*/ 135 w 201"/>
                <a:gd name="T59" fmla="*/ 162 h 162"/>
                <a:gd name="T60" fmla="*/ 125 w 201"/>
                <a:gd name="T61" fmla="*/ 162 h 162"/>
                <a:gd name="T62" fmla="*/ 114 w 201"/>
                <a:gd name="T63" fmla="*/ 160 h 162"/>
                <a:gd name="T64" fmla="*/ 104 w 201"/>
                <a:gd name="T65" fmla="*/ 158 h 162"/>
                <a:gd name="T66" fmla="*/ 93 w 201"/>
                <a:gd name="T67" fmla="*/ 154 h 162"/>
                <a:gd name="T68" fmla="*/ 83 w 201"/>
                <a:gd name="T69" fmla="*/ 150 h 162"/>
                <a:gd name="T70" fmla="*/ 74 w 201"/>
                <a:gd name="T71" fmla="*/ 145 h 162"/>
                <a:gd name="T72" fmla="*/ 66 w 201"/>
                <a:gd name="T73" fmla="*/ 141 h 162"/>
                <a:gd name="T74" fmla="*/ 57 w 201"/>
                <a:gd name="T75" fmla="*/ 133 h 162"/>
                <a:gd name="T76" fmla="*/ 49 w 201"/>
                <a:gd name="T77" fmla="*/ 129 h 162"/>
                <a:gd name="T78" fmla="*/ 42 w 201"/>
                <a:gd name="T79" fmla="*/ 122 h 162"/>
                <a:gd name="T80" fmla="*/ 34 w 201"/>
                <a:gd name="T81" fmla="*/ 116 h 162"/>
                <a:gd name="T82" fmla="*/ 23 w 201"/>
                <a:gd name="T83" fmla="*/ 103 h 162"/>
                <a:gd name="T84" fmla="*/ 15 w 201"/>
                <a:gd name="T85" fmla="*/ 89 h 162"/>
                <a:gd name="T86" fmla="*/ 9 w 201"/>
                <a:gd name="T87" fmla="*/ 82 h 162"/>
                <a:gd name="T88" fmla="*/ 5 w 201"/>
                <a:gd name="T89" fmla="*/ 76 h 162"/>
                <a:gd name="T90" fmla="*/ 4 w 201"/>
                <a:gd name="T91" fmla="*/ 67 h 162"/>
                <a:gd name="T92" fmla="*/ 2 w 201"/>
                <a:gd name="T93" fmla="*/ 61 h 162"/>
                <a:gd name="T94" fmla="*/ 0 w 201"/>
                <a:gd name="T95" fmla="*/ 53 h 162"/>
                <a:gd name="T96" fmla="*/ 0 w 201"/>
                <a:gd name="T97" fmla="*/ 44 h 162"/>
                <a:gd name="T98" fmla="*/ 0 w 201"/>
                <a:gd name="T99" fmla="*/ 36 h 162"/>
                <a:gd name="T100" fmla="*/ 2 w 201"/>
                <a:gd name="T101" fmla="*/ 30 h 162"/>
                <a:gd name="T102" fmla="*/ 2 w 201"/>
                <a:gd name="T103" fmla="*/ 23 h 162"/>
                <a:gd name="T104" fmla="*/ 4 w 201"/>
                <a:gd name="T105" fmla="*/ 13 h 162"/>
                <a:gd name="T106" fmla="*/ 5 w 201"/>
                <a:gd name="T107" fmla="*/ 6 h 162"/>
                <a:gd name="T108" fmla="*/ 11 w 201"/>
                <a:gd name="T109" fmla="*/ 0 h 162"/>
                <a:gd name="T110" fmla="*/ 11 w 201"/>
                <a:gd name="T111" fmla="*/ 0 h 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162"/>
                <a:gd name="T170" fmla="*/ 201 w 201"/>
                <a:gd name="T171" fmla="*/ 162 h 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162">
                  <a:moveTo>
                    <a:pt x="11" y="0"/>
                  </a:moveTo>
                  <a:lnTo>
                    <a:pt x="23" y="6"/>
                  </a:lnTo>
                  <a:lnTo>
                    <a:pt x="34" y="13"/>
                  </a:lnTo>
                  <a:lnTo>
                    <a:pt x="45" y="21"/>
                  </a:lnTo>
                  <a:lnTo>
                    <a:pt x="57" y="27"/>
                  </a:lnTo>
                  <a:lnTo>
                    <a:pt x="68" y="32"/>
                  </a:lnTo>
                  <a:lnTo>
                    <a:pt x="82" y="38"/>
                  </a:lnTo>
                  <a:lnTo>
                    <a:pt x="93" y="44"/>
                  </a:lnTo>
                  <a:lnTo>
                    <a:pt x="104" y="49"/>
                  </a:lnTo>
                  <a:lnTo>
                    <a:pt x="116" y="53"/>
                  </a:lnTo>
                  <a:lnTo>
                    <a:pt x="127" y="57"/>
                  </a:lnTo>
                  <a:lnTo>
                    <a:pt x="139" y="63"/>
                  </a:lnTo>
                  <a:lnTo>
                    <a:pt x="152" y="67"/>
                  </a:lnTo>
                  <a:lnTo>
                    <a:pt x="163" y="72"/>
                  </a:lnTo>
                  <a:lnTo>
                    <a:pt x="175" y="76"/>
                  </a:lnTo>
                  <a:lnTo>
                    <a:pt x="188" y="80"/>
                  </a:lnTo>
                  <a:lnTo>
                    <a:pt x="201" y="86"/>
                  </a:lnTo>
                  <a:lnTo>
                    <a:pt x="198" y="93"/>
                  </a:lnTo>
                  <a:lnTo>
                    <a:pt x="198" y="103"/>
                  </a:lnTo>
                  <a:lnTo>
                    <a:pt x="194" y="112"/>
                  </a:lnTo>
                  <a:lnTo>
                    <a:pt x="194" y="120"/>
                  </a:lnTo>
                  <a:lnTo>
                    <a:pt x="188" y="126"/>
                  </a:lnTo>
                  <a:lnTo>
                    <a:pt x="186" y="133"/>
                  </a:lnTo>
                  <a:lnTo>
                    <a:pt x="182" y="139"/>
                  </a:lnTo>
                  <a:lnTo>
                    <a:pt x="178" y="145"/>
                  </a:lnTo>
                  <a:lnTo>
                    <a:pt x="171" y="150"/>
                  </a:lnTo>
                  <a:lnTo>
                    <a:pt x="163" y="156"/>
                  </a:lnTo>
                  <a:lnTo>
                    <a:pt x="154" y="158"/>
                  </a:lnTo>
                  <a:lnTo>
                    <a:pt x="144" y="162"/>
                  </a:lnTo>
                  <a:lnTo>
                    <a:pt x="135" y="162"/>
                  </a:lnTo>
                  <a:lnTo>
                    <a:pt x="125" y="162"/>
                  </a:lnTo>
                  <a:lnTo>
                    <a:pt x="114" y="160"/>
                  </a:lnTo>
                  <a:lnTo>
                    <a:pt x="104" y="158"/>
                  </a:lnTo>
                  <a:lnTo>
                    <a:pt x="93" y="154"/>
                  </a:lnTo>
                  <a:lnTo>
                    <a:pt x="83" y="150"/>
                  </a:lnTo>
                  <a:lnTo>
                    <a:pt x="74" y="145"/>
                  </a:lnTo>
                  <a:lnTo>
                    <a:pt x="66" y="141"/>
                  </a:lnTo>
                  <a:lnTo>
                    <a:pt x="57" y="133"/>
                  </a:lnTo>
                  <a:lnTo>
                    <a:pt x="49" y="129"/>
                  </a:lnTo>
                  <a:lnTo>
                    <a:pt x="42" y="122"/>
                  </a:lnTo>
                  <a:lnTo>
                    <a:pt x="34" y="116"/>
                  </a:lnTo>
                  <a:lnTo>
                    <a:pt x="23" y="103"/>
                  </a:lnTo>
                  <a:lnTo>
                    <a:pt x="15" y="89"/>
                  </a:lnTo>
                  <a:lnTo>
                    <a:pt x="9" y="82"/>
                  </a:lnTo>
                  <a:lnTo>
                    <a:pt x="5" y="76"/>
                  </a:lnTo>
                  <a:lnTo>
                    <a:pt x="4" y="67"/>
                  </a:lnTo>
                  <a:lnTo>
                    <a:pt x="2" y="61"/>
                  </a:lnTo>
                  <a:lnTo>
                    <a:pt x="0" y="53"/>
                  </a:lnTo>
                  <a:lnTo>
                    <a:pt x="0" y="44"/>
                  </a:lnTo>
                  <a:lnTo>
                    <a:pt x="0" y="36"/>
                  </a:lnTo>
                  <a:lnTo>
                    <a:pt x="2" y="30"/>
                  </a:lnTo>
                  <a:lnTo>
                    <a:pt x="2" y="23"/>
                  </a:lnTo>
                  <a:lnTo>
                    <a:pt x="4" y="13"/>
                  </a:lnTo>
                  <a:lnTo>
                    <a:pt x="5" y="6"/>
                  </a:lnTo>
                  <a:lnTo>
                    <a:pt x="11" y="0"/>
                  </a:lnTo>
                  <a:close/>
                </a:path>
              </a:pathLst>
            </a:custGeom>
            <a:solidFill>
              <a:srgbClr val="FFD6C9"/>
            </a:solidFill>
            <a:ln w="9525">
              <a:noFill/>
              <a:round/>
              <a:headEnd/>
              <a:tailEnd/>
            </a:ln>
          </p:spPr>
          <p:txBody>
            <a:bodyPr/>
            <a:lstStyle/>
            <a:p>
              <a:endParaRPr lang="fa-IR"/>
            </a:p>
          </p:txBody>
        </p:sp>
        <p:sp>
          <p:nvSpPr>
            <p:cNvPr id="15374" name="Freeform 12"/>
            <p:cNvSpPr>
              <a:spLocks/>
            </p:cNvSpPr>
            <p:nvPr/>
          </p:nvSpPr>
          <p:spPr bwMode="auto">
            <a:xfrm>
              <a:off x="3968" y="2058"/>
              <a:ext cx="70" cy="121"/>
            </a:xfrm>
            <a:custGeom>
              <a:avLst/>
              <a:gdLst>
                <a:gd name="T0" fmla="*/ 23 w 141"/>
                <a:gd name="T1" fmla="*/ 0 h 241"/>
                <a:gd name="T2" fmla="*/ 34 w 141"/>
                <a:gd name="T3" fmla="*/ 3 h 241"/>
                <a:gd name="T4" fmla="*/ 44 w 141"/>
                <a:gd name="T5" fmla="*/ 9 h 241"/>
                <a:gd name="T6" fmla="*/ 53 w 141"/>
                <a:gd name="T7" fmla="*/ 13 h 241"/>
                <a:gd name="T8" fmla="*/ 65 w 141"/>
                <a:gd name="T9" fmla="*/ 21 h 241"/>
                <a:gd name="T10" fmla="*/ 72 w 141"/>
                <a:gd name="T11" fmla="*/ 26 h 241"/>
                <a:gd name="T12" fmla="*/ 80 w 141"/>
                <a:gd name="T13" fmla="*/ 32 h 241"/>
                <a:gd name="T14" fmla="*/ 87 w 141"/>
                <a:gd name="T15" fmla="*/ 40 h 241"/>
                <a:gd name="T16" fmla="*/ 95 w 141"/>
                <a:gd name="T17" fmla="*/ 49 h 241"/>
                <a:gd name="T18" fmla="*/ 101 w 141"/>
                <a:gd name="T19" fmla="*/ 59 h 241"/>
                <a:gd name="T20" fmla="*/ 106 w 141"/>
                <a:gd name="T21" fmla="*/ 68 h 241"/>
                <a:gd name="T22" fmla="*/ 112 w 141"/>
                <a:gd name="T23" fmla="*/ 80 h 241"/>
                <a:gd name="T24" fmla="*/ 118 w 141"/>
                <a:gd name="T25" fmla="*/ 93 h 241"/>
                <a:gd name="T26" fmla="*/ 124 w 141"/>
                <a:gd name="T27" fmla="*/ 104 h 241"/>
                <a:gd name="T28" fmla="*/ 127 w 141"/>
                <a:gd name="T29" fmla="*/ 116 h 241"/>
                <a:gd name="T30" fmla="*/ 133 w 141"/>
                <a:gd name="T31" fmla="*/ 129 h 241"/>
                <a:gd name="T32" fmla="*/ 137 w 141"/>
                <a:gd name="T33" fmla="*/ 142 h 241"/>
                <a:gd name="T34" fmla="*/ 137 w 141"/>
                <a:gd name="T35" fmla="*/ 156 h 241"/>
                <a:gd name="T36" fmla="*/ 139 w 141"/>
                <a:gd name="T37" fmla="*/ 167 h 241"/>
                <a:gd name="T38" fmla="*/ 141 w 141"/>
                <a:gd name="T39" fmla="*/ 180 h 241"/>
                <a:gd name="T40" fmla="*/ 141 w 141"/>
                <a:gd name="T41" fmla="*/ 194 h 241"/>
                <a:gd name="T42" fmla="*/ 141 w 141"/>
                <a:gd name="T43" fmla="*/ 205 h 241"/>
                <a:gd name="T44" fmla="*/ 141 w 141"/>
                <a:gd name="T45" fmla="*/ 218 h 241"/>
                <a:gd name="T46" fmla="*/ 141 w 141"/>
                <a:gd name="T47" fmla="*/ 230 h 241"/>
                <a:gd name="T48" fmla="*/ 141 w 141"/>
                <a:gd name="T49" fmla="*/ 241 h 241"/>
                <a:gd name="T50" fmla="*/ 127 w 141"/>
                <a:gd name="T51" fmla="*/ 237 h 241"/>
                <a:gd name="T52" fmla="*/ 118 w 141"/>
                <a:gd name="T53" fmla="*/ 233 h 241"/>
                <a:gd name="T54" fmla="*/ 108 w 141"/>
                <a:gd name="T55" fmla="*/ 228 h 241"/>
                <a:gd name="T56" fmla="*/ 99 w 141"/>
                <a:gd name="T57" fmla="*/ 222 h 241"/>
                <a:gd name="T58" fmla="*/ 89 w 141"/>
                <a:gd name="T59" fmla="*/ 214 h 241"/>
                <a:gd name="T60" fmla="*/ 80 w 141"/>
                <a:gd name="T61" fmla="*/ 209 h 241"/>
                <a:gd name="T62" fmla="*/ 72 w 141"/>
                <a:gd name="T63" fmla="*/ 201 h 241"/>
                <a:gd name="T64" fmla="*/ 65 w 141"/>
                <a:gd name="T65" fmla="*/ 195 h 241"/>
                <a:gd name="T66" fmla="*/ 57 w 141"/>
                <a:gd name="T67" fmla="*/ 188 h 241"/>
                <a:gd name="T68" fmla="*/ 47 w 141"/>
                <a:gd name="T69" fmla="*/ 178 h 241"/>
                <a:gd name="T70" fmla="*/ 40 w 141"/>
                <a:gd name="T71" fmla="*/ 171 h 241"/>
                <a:gd name="T72" fmla="*/ 32 w 141"/>
                <a:gd name="T73" fmla="*/ 165 h 241"/>
                <a:gd name="T74" fmla="*/ 25 w 141"/>
                <a:gd name="T75" fmla="*/ 157 h 241"/>
                <a:gd name="T76" fmla="*/ 15 w 141"/>
                <a:gd name="T77" fmla="*/ 152 h 241"/>
                <a:gd name="T78" fmla="*/ 8 w 141"/>
                <a:gd name="T79" fmla="*/ 144 h 241"/>
                <a:gd name="T80" fmla="*/ 0 w 141"/>
                <a:gd name="T81" fmla="*/ 140 h 241"/>
                <a:gd name="T82" fmla="*/ 2 w 141"/>
                <a:gd name="T83" fmla="*/ 131 h 241"/>
                <a:gd name="T84" fmla="*/ 4 w 141"/>
                <a:gd name="T85" fmla="*/ 123 h 241"/>
                <a:gd name="T86" fmla="*/ 4 w 141"/>
                <a:gd name="T87" fmla="*/ 114 h 241"/>
                <a:gd name="T88" fmla="*/ 4 w 141"/>
                <a:gd name="T89" fmla="*/ 104 h 241"/>
                <a:gd name="T90" fmla="*/ 4 w 141"/>
                <a:gd name="T91" fmla="*/ 95 h 241"/>
                <a:gd name="T92" fmla="*/ 4 w 141"/>
                <a:gd name="T93" fmla="*/ 85 h 241"/>
                <a:gd name="T94" fmla="*/ 4 w 141"/>
                <a:gd name="T95" fmla="*/ 76 h 241"/>
                <a:gd name="T96" fmla="*/ 4 w 141"/>
                <a:gd name="T97" fmla="*/ 66 h 241"/>
                <a:gd name="T98" fmla="*/ 4 w 141"/>
                <a:gd name="T99" fmla="*/ 57 h 241"/>
                <a:gd name="T100" fmla="*/ 4 w 141"/>
                <a:gd name="T101" fmla="*/ 47 h 241"/>
                <a:gd name="T102" fmla="*/ 4 w 141"/>
                <a:gd name="T103" fmla="*/ 38 h 241"/>
                <a:gd name="T104" fmla="*/ 6 w 141"/>
                <a:gd name="T105" fmla="*/ 30 h 241"/>
                <a:gd name="T106" fmla="*/ 8 w 141"/>
                <a:gd name="T107" fmla="*/ 21 h 241"/>
                <a:gd name="T108" fmla="*/ 11 w 141"/>
                <a:gd name="T109" fmla="*/ 13 h 241"/>
                <a:gd name="T110" fmla="*/ 15 w 141"/>
                <a:gd name="T111" fmla="*/ 5 h 241"/>
                <a:gd name="T112" fmla="*/ 23 w 141"/>
                <a:gd name="T113" fmla="*/ 0 h 241"/>
                <a:gd name="T114" fmla="*/ 23 w 141"/>
                <a:gd name="T115" fmla="*/ 0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
                <a:gd name="T175" fmla="*/ 0 h 241"/>
                <a:gd name="T176" fmla="*/ 141 w 141"/>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 h="241">
                  <a:moveTo>
                    <a:pt x="23" y="0"/>
                  </a:moveTo>
                  <a:lnTo>
                    <a:pt x="34" y="3"/>
                  </a:lnTo>
                  <a:lnTo>
                    <a:pt x="44" y="9"/>
                  </a:lnTo>
                  <a:lnTo>
                    <a:pt x="53" y="13"/>
                  </a:lnTo>
                  <a:lnTo>
                    <a:pt x="65" y="21"/>
                  </a:lnTo>
                  <a:lnTo>
                    <a:pt x="72" y="26"/>
                  </a:lnTo>
                  <a:lnTo>
                    <a:pt x="80" y="32"/>
                  </a:lnTo>
                  <a:lnTo>
                    <a:pt x="87" y="40"/>
                  </a:lnTo>
                  <a:lnTo>
                    <a:pt x="95" y="49"/>
                  </a:lnTo>
                  <a:lnTo>
                    <a:pt x="101" y="59"/>
                  </a:lnTo>
                  <a:lnTo>
                    <a:pt x="106" y="68"/>
                  </a:lnTo>
                  <a:lnTo>
                    <a:pt x="112" y="80"/>
                  </a:lnTo>
                  <a:lnTo>
                    <a:pt x="118" y="93"/>
                  </a:lnTo>
                  <a:lnTo>
                    <a:pt x="124" y="104"/>
                  </a:lnTo>
                  <a:lnTo>
                    <a:pt x="127" y="116"/>
                  </a:lnTo>
                  <a:lnTo>
                    <a:pt x="133" y="129"/>
                  </a:lnTo>
                  <a:lnTo>
                    <a:pt x="137" y="142"/>
                  </a:lnTo>
                  <a:lnTo>
                    <a:pt x="137" y="156"/>
                  </a:lnTo>
                  <a:lnTo>
                    <a:pt x="139" y="167"/>
                  </a:lnTo>
                  <a:lnTo>
                    <a:pt x="141" y="180"/>
                  </a:lnTo>
                  <a:lnTo>
                    <a:pt x="141" y="194"/>
                  </a:lnTo>
                  <a:lnTo>
                    <a:pt x="141" y="205"/>
                  </a:lnTo>
                  <a:lnTo>
                    <a:pt x="141" y="218"/>
                  </a:lnTo>
                  <a:lnTo>
                    <a:pt x="141" y="230"/>
                  </a:lnTo>
                  <a:lnTo>
                    <a:pt x="141" y="241"/>
                  </a:lnTo>
                  <a:lnTo>
                    <a:pt x="127" y="237"/>
                  </a:lnTo>
                  <a:lnTo>
                    <a:pt x="118" y="233"/>
                  </a:lnTo>
                  <a:lnTo>
                    <a:pt x="108" y="228"/>
                  </a:lnTo>
                  <a:lnTo>
                    <a:pt x="99" y="222"/>
                  </a:lnTo>
                  <a:lnTo>
                    <a:pt x="89" y="214"/>
                  </a:lnTo>
                  <a:lnTo>
                    <a:pt x="80" y="209"/>
                  </a:lnTo>
                  <a:lnTo>
                    <a:pt x="72" y="201"/>
                  </a:lnTo>
                  <a:lnTo>
                    <a:pt x="65" y="195"/>
                  </a:lnTo>
                  <a:lnTo>
                    <a:pt x="57" y="188"/>
                  </a:lnTo>
                  <a:lnTo>
                    <a:pt x="47" y="178"/>
                  </a:lnTo>
                  <a:lnTo>
                    <a:pt x="40" y="171"/>
                  </a:lnTo>
                  <a:lnTo>
                    <a:pt x="32" y="165"/>
                  </a:lnTo>
                  <a:lnTo>
                    <a:pt x="25" y="157"/>
                  </a:lnTo>
                  <a:lnTo>
                    <a:pt x="15" y="152"/>
                  </a:lnTo>
                  <a:lnTo>
                    <a:pt x="8" y="144"/>
                  </a:lnTo>
                  <a:lnTo>
                    <a:pt x="0" y="140"/>
                  </a:lnTo>
                  <a:lnTo>
                    <a:pt x="2" y="131"/>
                  </a:lnTo>
                  <a:lnTo>
                    <a:pt x="4" y="123"/>
                  </a:lnTo>
                  <a:lnTo>
                    <a:pt x="4" y="114"/>
                  </a:lnTo>
                  <a:lnTo>
                    <a:pt x="4" y="104"/>
                  </a:lnTo>
                  <a:lnTo>
                    <a:pt x="4" y="95"/>
                  </a:lnTo>
                  <a:lnTo>
                    <a:pt x="4" y="85"/>
                  </a:lnTo>
                  <a:lnTo>
                    <a:pt x="4" y="76"/>
                  </a:lnTo>
                  <a:lnTo>
                    <a:pt x="4" y="66"/>
                  </a:lnTo>
                  <a:lnTo>
                    <a:pt x="4" y="57"/>
                  </a:lnTo>
                  <a:lnTo>
                    <a:pt x="4" y="47"/>
                  </a:lnTo>
                  <a:lnTo>
                    <a:pt x="4" y="38"/>
                  </a:lnTo>
                  <a:lnTo>
                    <a:pt x="6" y="30"/>
                  </a:lnTo>
                  <a:lnTo>
                    <a:pt x="8" y="21"/>
                  </a:lnTo>
                  <a:lnTo>
                    <a:pt x="11" y="13"/>
                  </a:lnTo>
                  <a:lnTo>
                    <a:pt x="15" y="5"/>
                  </a:lnTo>
                  <a:lnTo>
                    <a:pt x="23" y="0"/>
                  </a:lnTo>
                  <a:close/>
                </a:path>
              </a:pathLst>
            </a:custGeom>
            <a:solidFill>
              <a:srgbClr val="E6E6FF"/>
            </a:solidFill>
            <a:ln w="9525">
              <a:noFill/>
              <a:round/>
              <a:headEnd/>
              <a:tailEnd/>
            </a:ln>
          </p:spPr>
          <p:txBody>
            <a:bodyPr/>
            <a:lstStyle/>
            <a:p>
              <a:endParaRPr lang="fa-IR"/>
            </a:p>
          </p:txBody>
        </p:sp>
        <p:sp>
          <p:nvSpPr>
            <p:cNvPr id="15375" name="Freeform 13"/>
            <p:cNvSpPr>
              <a:spLocks/>
            </p:cNvSpPr>
            <p:nvPr/>
          </p:nvSpPr>
          <p:spPr bwMode="auto">
            <a:xfrm>
              <a:off x="3980" y="2080"/>
              <a:ext cx="385" cy="431"/>
            </a:xfrm>
            <a:custGeom>
              <a:avLst/>
              <a:gdLst>
                <a:gd name="T0" fmla="*/ 378 w 770"/>
                <a:gd name="T1" fmla="*/ 152 h 862"/>
                <a:gd name="T2" fmla="*/ 532 w 770"/>
                <a:gd name="T3" fmla="*/ 445 h 862"/>
                <a:gd name="T4" fmla="*/ 616 w 770"/>
                <a:gd name="T5" fmla="*/ 525 h 862"/>
                <a:gd name="T6" fmla="*/ 707 w 770"/>
                <a:gd name="T7" fmla="*/ 605 h 862"/>
                <a:gd name="T8" fmla="*/ 758 w 770"/>
                <a:gd name="T9" fmla="*/ 736 h 862"/>
                <a:gd name="T10" fmla="*/ 756 w 770"/>
                <a:gd name="T11" fmla="*/ 816 h 862"/>
                <a:gd name="T12" fmla="*/ 684 w 770"/>
                <a:gd name="T13" fmla="*/ 852 h 862"/>
                <a:gd name="T14" fmla="*/ 652 w 770"/>
                <a:gd name="T15" fmla="*/ 831 h 862"/>
                <a:gd name="T16" fmla="*/ 665 w 770"/>
                <a:gd name="T17" fmla="*/ 793 h 862"/>
                <a:gd name="T18" fmla="*/ 608 w 770"/>
                <a:gd name="T19" fmla="*/ 833 h 862"/>
                <a:gd name="T20" fmla="*/ 583 w 770"/>
                <a:gd name="T21" fmla="*/ 793 h 862"/>
                <a:gd name="T22" fmla="*/ 618 w 770"/>
                <a:gd name="T23" fmla="*/ 723 h 862"/>
                <a:gd name="T24" fmla="*/ 570 w 770"/>
                <a:gd name="T25" fmla="*/ 723 h 862"/>
                <a:gd name="T26" fmla="*/ 498 w 770"/>
                <a:gd name="T27" fmla="*/ 763 h 862"/>
                <a:gd name="T28" fmla="*/ 475 w 770"/>
                <a:gd name="T29" fmla="*/ 740 h 862"/>
                <a:gd name="T30" fmla="*/ 536 w 770"/>
                <a:gd name="T31" fmla="*/ 681 h 862"/>
                <a:gd name="T32" fmla="*/ 528 w 770"/>
                <a:gd name="T33" fmla="*/ 607 h 862"/>
                <a:gd name="T34" fmla="*/ 464 w 770"/>
                <a:gd name="T35" fmla="*/ 656 h 862"/>
                <a:gd name="T36" fmla="*/ 401 w 770"/>
                <a:gd name="T37" fmla="*/ 710 h 862"/>
                <a:gd name="T38" fmla="*/ 374 w 770"/>
                <a:gd name="T39" fmla="*/ 683 h 862"/>
                <a:gd name="T40" fmla="*/ 429 w 770"/>
                <a:gd name="T41" fmla="*/ 632 h 862"/>
                <a:gd name="T42" fmla="*/ 460 w 770"/>
                <a:gd name="T43" fmla="*/ 584 h 862"/>
                <a:gd name="T44" fmla="*/ 407 w 770"/>
                <a:gd name="T45" fmla="*/ 614 h 862"/>
                <a:gd name="T46" fmla="*/ 346 w 770"/>
                <a:gd name="T47" fmla="*/ 647 h 862"/>
                <a:gd name="T48" fmla="*/ 302 w 770"/>
                <a:gd name="T49" fmla="*/ 637 h 862"/>
                <a:gd name="T50" fmla="*/ 350 w 770"/>
                <a:gd name="T51" fmla="*/ 582 h 862"/>
                <a:gd name="T52" fmla="*/ 441 w 770"/>
                <a:gd name="T53" fmla="*/ 498 h 862"/>
                <a:gd name="T54" fmla="*/ 443 w 770"/>
                <a:gd name="T55" fmla="*/ 390 h 862"/>
                <a:gd name="T56" fmla="*/ 420 w 770"/>
                <a:gd name="T57" fmla="*/ 436 h 862"/>
                <a:gd name="T58" fmla="*/ 399 w 770"/>
                <a:gd name="T59" fmla="*/ 497 h 862"/>
                <a:gd name="T60" fmla="*/ 372 w 770"/>
                <a:gd name="T61" fmla="*/ 512 h 862"/>
                <a:gd name="T62" fmla="*/ 388 w 770"/>
                <a:gd name="T63" fmla="*/ 455 h 862"/>
                <a:gd name="T64" fmla="*/ 380 w 770"/>
                <a:gd name="T65" fmla="*/ 422 h 862"/>
                <a:gd name="T66" fmla="*/ 361 w 770"/>
                <a:gd name="T67" fmla="*/ 476 h 862"/>
                <a:gd name="T68" fmla="*/ 330 w 770"/>
                <a:gd name="T69" fmla="*/ 521 h 862"/>
                <a:gd name="T70" fmla="*/ 340 w 770"/>
                <a:gd name="T71" fmla="*/ 400 h 862"/>
                <a:gd name="T72" fmla="*/ 353 w 770"/>
                <a:gd name="T73" fmla="*/ 278 h 862"/>
                <a:gd name="T74" fmla="*/ 327 w 770"/>
                <a:gd name="T75" fmla="*/ 286 h 862"/>
                <a:gd name="T76" fmla="*/ 281 w 770"/>
                <a:gd name="T77" fmla="*/ 350 h 862"/>
                <a:gd name="T78" fmla="*/ 268 w 770"/>
                <a:gd name="T79" fmla="*/ 287 h 862"/>
                <a:gd name="T80" fmla="*/ 272 w 770"/>
                <a:gd name="T81" fmla="*/ 183 h 862"/>
                <a:gd name="T82" fmla="*/ 264 w 770"/>
                <a:gd name="T83" fmla="*/ 124 h 862"/>
                <a:gd name="T84" fmla="*/ 215 w 770"/>
                <a:gd name="T85" fmla="*/ 73 h 862"/>
                <a:gd name="T86" fmla="*/ 215 w 770"/>
                <a:gd name="T87" fmla="*/ 185 h 862"/>
                <a:gd name="T88" fmla="*/ 192 w 770"/>
                <a:gd name="T89" fmla="*/ 295 h 862"/>
                <a:gd name="T90" fmla="*/ 215 w 770"/>
                <a:gd name="T91" fmla="*/ 451 h 862"/>
                <a:gd name="T92" fmla="*/ 205 w 770"/>
                <a:gd name="T93" fmla="*/ 622 h 862"/>
                <a:gd name="T94" fmla="*/ 116 w 770"/>
                <a:gd name="T95" fmla="*/ 613 h 862"/>
                <a:gd name="T96" fmla="*/ 57 w 770"/>
                <a:gd name="T97" fmla="*/ 424 h 862"/>
                <a:gd name="T98" fmla="*/ 7 w 770"/>
                <a:gd name="T99" fmla="*/ 261 h 862"/>
                <a:gd name="T100" fmla="*/ 81 w 770"/>
                <a:gd name="T101" fmla="*/ 291 h 862"/>
                <a:gd name="T102" fmla="*/ 146 w 770"/>
                <a:gd name="T103" fmla="*/ 278 h 862"/>
                <a:gd name="T104" fmla="*/ 156 w 770"/>
                <a:gd name="T105" fmla="*/ 162 h 862"/>
                <a:gd name="T106" fmla="*/ 140 w 770"/>
                <a:gd name="T107" fmla="*/ 46 h 8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0"/>
                <a:gd name="T163" fmla="*/ 0 h 862"/>
                <a:gd name="T164" fmla="*/ 770 w 770"/>
                <a:gd name="T165" fmla="*/ 862 h 8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0" h="862">
                  <a:moveTo>
                    <a:pt x="154" y="0"/>
                  </a:moveTo>
                  <a:lnTo>
                    <a:pt x="203" y="10"/>
                  </a:lnTo>
                  <a:lnTo>
                    <a:pt x="249" y="31"/>
                  </a:lnTo>
                  <a:lnTo>
                    <a:pt x="287" y="56"/>
                  </a:lnTo>
                  <a:lnTo>
                    <a:pt x="321" y="84"/>
                  </a:lnTo>
                  <a:lnTo>
                    <a:pt x="351" y="116"/>
                  </a:lnTo>
                  <a:lnTo>
                    <a:pt x="378" y="152"/>
                  </a:lnTo>
                  <a:lnTo>
                    <a:pt x="401" y="190"/>
                  </a:lnTo>
                  <a:lnTo>
                    <a:pt x="426" y="234"/>
                  </a:lnTo>
                  <a:lnTo>
                    <a:pt x="446" y="274"/>
                  </a:lnTo>
                  <a:lnTo>
                    <a:pt x="465" y="320"/>
                  </a:lnTo>
                  <a:lnTo>
                    <a:pt x="486" y="362"/>
                  </a:lnTo>
                  <a:lnTo>
                    <a:pt x="509" y="405"/>
                  </a:lnTo>
                  <a:lnTo>
                    <a:pt x="532" y="445"/>
                  </a:lnTo>
                  <a:lnTo>
                    <a:pt x="559" y="485"/>
                  </a:lnTo>
                  <a:lnTo>
                    <a:pt x="589" y="523"/>
                  </a:lnTo>
                  <a:lnTo>
                    <a:pt x="623" y="559"/>
                  </a:lnTo>
                  <a:lnTo>
                    <a:pt x="627" y="548"/>
                  </a:lnTo>
                  <a:lnTo>
                    <a:pt x="625" y="540"/>
                  </a:lnTo>
                  <a:lnTo>
                    <a:pt x="620" y="531"/>
                  </a:lnTo>
                  <a:lnTo>
                    <a:pt x="616" y="525"/>
                  </a:lnTo>
                  <a:lnTo>
                    <a:pt x="631" y="529"/>
                  </a:lnTo>
                  <a:lnTo>
                    <a:pt x="648" y="537"/>
                  </a:lnTo>
                  <a:lnTo>
                    <a:pt x="661" y="546"/>
                  </a:lnTo>
                  <a:lnTo>
                    <a:pt x="675" y="559"/>
                  </a:lnTo>
                  <a:lnTo>
                    <a:pt x="686" y="573"/>
                  </a:lnTo>
                  <a:lnTo>
                    <a:pt x="697" y="588"/>
                  </a:lnTo>
                  <a:lnTo>
                    <a:pt x="707" y="605"/>
                  </a:lnTo>
                  <a:lnTo>
                    <a:pt x="718" y="624"/>
                  </a:lnTo>
                  <a:lnTo>
                    <a:pt x="726" y="641"/>
                  </a:lnTo>
                  <a:lnTo>
                    <a:pt x="734" y="660"/>
                  </a:lnTo>
                  <a:lnTo>
                    <a:pt x="741" y="677"/>
                  </a:lnTo>
                  <a:lnTo>
                    <a:pt x="747" y="698"/>
                  </a:lnTo>
                  <a:lnTo>
                    <a:pt x="753" y="717"/>
                  </a:lnTo>
                  <a:lnTo>
                    <a:pt x="758" y="736"/>
                  </a:lnTo>
                  <a:lnTo>
                    <a:pt x="762" y="753"/>
                  </a:lnTo>
                  <a:lnTo>
                    <a:pt x="768" y="772"/>
                  </a:lnTo>
                  <a:lnTo>
                    <a:pt x="768" y="782"/>
                  </a:lnTo>
                  <a:lnTo>
                    <a:pt x="770" y="791"/>
                  </a:lnTo>
                  <a:lnTo>
                    <a:pt x="766" y="799"/>
                  </a:lnTo>
                  <a:lnTo>
                    <a:pt x="762" y="808"/>
                  </a:lnTo>
                  <a:lnTo>
                    <a:pt x="756" y="816"/>
                  </a:lnTo>
                  <a:lnTo>
                    <a:pt x="749" y="822"/>
                  </a:lnTo>
                  <a:lnTo>
                    <a:pt x="739" y="829"/>
                  </a:lnTo>
                  <a:lnTo>
                    <a:pt x="732" y="835"/>
                  </a:lnTo>
                  <a:lnTo>
                    <a:pt x="718" y="839"/>
                  </a:lnTo>
                  <a:lnTo>
                    <a:pt x="707" y="844"/>
                  </a:lnTo>
                  <a:lnTo>
                    <a:pt x="696" y="848"/>
                  </a:lnTo>
                  <a:lnTo>
                    <a:pt x="684" y="852"/>
                  </a:lnTo>
                  <a:lnTo>
                    <a:pt x="673" y="854"/>
                  </a:lnTo>
                  <a:lnTo>
                    <a:pt x="661" y="858"/>
                  </a:lnTo>
                  <a:lnTo>
                    <a:pt x="650" y="860"/>
                  </a:lnTo>
                  <a:lnTo>
                    <a:pt x="642" y="862"/>
                  </a:lnTo>
                  <a:lnTo>
                    <a:pt x="640" y="850"/>
                  </a:lnTo>
                  <a:lnTo>
                    <a:pt x="646" y="841"/>
                  </a:lnTo>
                  <a:lnTo>
                    <a:pt x="652" y="831"/>
                  </a:lnTo>
                  <a:lnTo>
                    <a:pt x="663" y="824"/>
                  </a:lnTo>
                  <a:lnTo>
                    <a:pt x="671" y="814"/>
                  </a:lnTo>
                  <a:lnTo>
                    <a:pt x="678" y="805"/>
                  </a:lnTo>
                  <a:lnTo>
                    <a:pt x="684" y="795"/>
                  </a:lnTo>
                  <a:lnTo>
                    <a:pt x="688" y="786"/>
                  </a:lnTo>
                  <a:lnTo>
                    <a:pt x="675" y="787"/>
                  </a:lnTo>
                  <a:lnTo>
                    <a:pt x="665" y="793"/>
                  </a:lnTo>
                  <a:lnTo>
                    <a:pt x="658" y="799"/>
                  </a:lnTo>
                  <a:lnTo>
                    <a:pt x="650" y="808"/>
                  </a:lnTo>
                  <a:lnTo>
                    <a:pt x="642" y="816"/>
                  </a:lnTo>
                  <a:lnTo>
                    <a:pt x="633" y="825"/>
                  </a:lnTo>
                  <a:lnTo>
                    <a:pt x="625" y="833"/>
                  </a:lnTo>
                  <a:lnTo>
                    <a:pt x="620" y="843"/>
                  </a:lnTo>
                  <a:lnTo>
                    <a:pt x="608" y="833"/>
                  </a:lnTo>
                  <a:lnTo>
                    <a:pt x="599" y="824"/>
                  </a:lnTo>
                  <a:lnTo>
                    <a:pt x="585" y="820"/>
                  </a:lnTo>
                  <a:lnTo>
                    <a:pt x="576" y="825"/>
                  </a:lnTo>
                  <a:lnTo>
                    <a:pt x="574" y="818"/>
                  </a:lnTo>
                  <a:lnTo>
                    <a:pt x="576" y="812"/>
                  </a:lnTo>
                  <a:lnTo>
                    <a:pt x="578" y="803"/>
                  </a:lnTo>
                  <a:lnTo>
                    <a:pt x="583" y="793"/>
                  </a:lnTo>
                  <a:lnTo>
                    <a:pt x="589" y="782"/>
                  </a:lnTo>
                  <a:lnTo>
                    <a:pt x="595" y="772"/>
                  </a:lnTo>
                  <a:lnTo>
                    <a:pt x="602" y="761"/>
                  </a:lnTo>
                  <a:lnTo>
                    <a:pt x="608" y="751"/>
                  </a:lnTo>
                  <a:lnTo>
                    <a:pt x="612" y="740"/>
                  </a:lnTo>
                  <a:lnTo>
                    <a:pt x="616" y="732"/>
                  </a:lnTo>
                  <a:lnTo>
                    <a:pt x="618" y="723"/>
                  </a:lnTo>
                  <a:lnTo>
                    <a:pt x="618" y="715"/>
                  </a:lnTo>
                  <a:lnTo>
                    <a:pt x="614" y="710"/>
                  </a:lnTo>
                  <a:lnTo>
                    <a:pt x="606" y="706"/>
                  </a:lnTo>
                  <a:lnTo>
                    <a:pt x="595" y="704"/>
                  </a:lnTo>
                  <a:lnTo>
                    <a:pt x="580" y="706"/>
                  </a:lnTo>
                  <a:lnTo>
                    <a:pt x="576" y="713"/>
                  </a:lnTo>
                  <a:lnTo>
                    <a:pt x="570" y="723"/>
                  </a:lnTo>
                  <a:lnTo>
                    <a:pt x="562" y="732"/>
                  </a:lnTo>
                  <a:lnTo>
                    <a:pt x="553" y="740"/>
                  </a:lnTo>
                  <a:lnTo>
                    <a:pt x="542" y="746"/>
                  </a:lnTo>
                  <a:lnTo>
                    <a:pt x="530" y="751"/>
                  </a:lnTo>
                  <a:lnTo>
                    <a:pt x="521" y="757"/>
                  </a:lnTo>
                  <a:lnTo>
                    <a:pt x="509" y="763"/>
                  </a:lnTo>
                  <a:lnTo>
                    <a:pt x="498" y="763"/>
                  </a:lnTo>
                  <a:lnTo>
                    <a:pt x="486" y="767"/>
                  </a:lnTo>
                  <a:lnTo>
                    <a:pt x="477" y="767"/>
                  </a:lnTo>
                  <a:lnTo>
                    <a:pt x="469" y="767"/>
                  </a:lnTo>
                  <a:lnTo>
                    <a:pt x="458" y="763"/>
                  </a:lnTo>
                  <a:lnTo>
                    <a:pt x="456" y="755"/>
                  </a:lnTo>
                  <a:lnTo>
                    <a:pt x="464" y="748"/>
                  </a:lnTo>
                  <a:lnTo>
                    <a:pt x="475" y="740"/>
                  </a:lnTo>
                  <a:lnTo>
                    <a:pt x="486" y="732"/>
                  </a:lnTo>
                  <a:lnTo>
                    <a:pt x="496" y="723"/>
                  </a:lnTo>
                  <a:lnTo>
                    <a:pt x="505" y="713"/>
                  </a:lnTo>
                  <a:lnTo>
                    <a:pt x="515" y="706"/>
                  </a:lnTo>
                  <a:lnTo>
                    <a:pt x="523" y="698"/>
                  </a:lnTo>
                  <a:lnTo>
                    <a:pt x="532" y="690"/>
                  </a:lnTo>
                  <a:lnTo>
                    <a:pt x="536" y="681"/>
                  </a:lnTo>
                  <a:lnTo>
                    <a:pt x="542" y="671"/>
                  </a:lnTo>
                  <a:lnTo>
                    <a:pt x="545" y="660"/>
                  </a:lnTo>
                  <a:lnTo>
                    <a:pt x="545" y="651"/>
                  </a:lnTo>
                  <a:lnTo>
                    <a:pt x="545" y="639"/>
                  </a:lnTo>
                  <a:lnTo>
                    <a:pt x="542" y="630"/>
                  </a:lnTo>
                  <a:lnTo>
                    <a:pt x="536" y="616"/>
                  </a:lnTo>
                  <a:lnTo>
                    <a:pt x="528" y="607"/>
                  </a:lnTo>
                  <a:lnTo>
                    <a:pt x="521" y="607"/>
                  </a:lnTo>
                  <a:lnTo>
                    <a:pt x="513" y="611"/>
                  </a:lnTo>
                  <a:lnTo>
                    <a:pt x="505" y="614"/>
                  </a:lnTo>
                  <a:lnTo>
                    <a:pt x="500" y="620"/>
                  </a:lnTo>
                  <a:lnTo>
                    <a:pt x="488" y="630"/>
                  </a:lnTo>
                  <a:lnTo>
                    <a:pt x="477" y="645"/>
                  </a:lnTo>
                  <a:lnTo>
                    <a:pt x="464" y="656"/>
                  </a:lnTo>
                  <a:lnTo>
                    <a:pt x="454" y="671"/>
                  </a:lnTo>
                  <a:lnTo>
                    <a:pt x="443" y="685"/>
                  </a:lnTo>
                  <a:lnTo>
                    <a:pt x="429" y="696"/>
                  </a:lnTo>
                  <a:lnTo>
                    <a:pt x="424" y="700"/>
                  </a:lnTo>
                  <a:lnTo>
                    <a:pt x="416" y="704"/>
                  </a:lnTo>
                  <a:lnTo>
                    <a:pt x="408" y="706"/>
                  </a:lnTo>
                  <a:lnTo>
                    <a:pt x="401" y="710"/>
                  </a:lnTo>
                  <a:lnTo>
                    <a:pt x="393" y="710"/>
                  </a:lnTo>
                  <a:lnTo>
                    <a:pt x="386" y="710"/>
                  </a:lnTo>
                  <a:lnTo>
                    <a:pt x="374" y="708"/>
                  </a:lnTo>
                  <a:lnTo>
                    <a:pt x="367" y="706"/>
                  </a:lnTo>
                  <a:lnTo>
                    <a:pt x="367" y="698"/>
                  </a:lnTo>
                  <a:lnTo>
                    <a:pt x="370" y="690"/>
                  </a:lnTo>
                  <a:lnTo>
                    <a:pt x="374" y="683"/>
                  </a:lnTo>
                  <a:lnTo>
                    <a:pt x="384" y="675"/>
                  </a:lnTo>
                  <a:lnTo>
                    <a:pt x="388" y="668"/>
                  </a:lnTo>
                  <a:lnTo>
                    <a:pt x="397" y="660"/>
                  </a:lnTo>
                  <a:lnTo>
                    <a:pt x="405" y="654"/>
                  </a:lnTo>
                  <a:lnTo>
                    <a:pt x="414" y="647"/>
                  </a:lnTo>
                  <a:lnTo>
                    <a:pt x="422" y="639"/>
                  </a:lnTo>
                  <a:lnTo>
                    <a:pt x="429" y="632"/>
                  </a:lnTo>
                  <a:lnTo>
                    <a:pt x="437" y="624"/>
                  </a:lnTo>
                  <a:lnTo>
                    <a:pt x="446" y="616"/>
                  </a:lnTo>
                  <a:lnTo>
                    <a:pt x="450" y="607"/>
                  </a:lnTo>
                  <a:lnTo>
                    <a:pt x="458" y="599"/>
                  </a:lnTo>
                  <a:lnTo>
                    <a:pt x="462" y="590"/>
                  </a:lnTo>
                  <a:lnTo>
                    <a:pt x="465" y="582"/>
                  </a:lnTo>
                  <a:lnTo>
                    <a:pt x="460" y="584"/>
                  </a:lnTo>
                  <a:lnTo>
                    <a:pt x="452" y="586"/>
                  </a:lnTo>
                  <a:lnTo>
                    <a:pt x="445" y="590"/>
                  </a:lnTo>
                  <a:lnTo>
                    <a:pt x="437" y="594"/>
                  </a:lnTo>
                  <a:lnTo>
                    <a:pt x="429" y="597"/>
                  </a:lnTo>
                  <a:lnTo>
                    <a:pt x="422" y="603"/>
                  </a:lnTo>
                  <a:lnTo>
                    <a:pt x="414" y="609"/>
                  </a:lnTo>
                  <a:lnTo>
                    <a:pt x="407" y="614"/>
                  </a:lnTo>
                  <a:lnTo>
                    <a:pt x="397" y="620"/>
                  </a:lnTo>
                  <a:lnTo>
                    <a:pt x="388" y="624"/>
                  </a:lnTo>
                  <a:lnTo>
                    <a:pt x="378" y="630"/>
                  </a:lnTo>
                  <a:lnTo>
                    <a:pt x="370" y="635"/>
                  </a:lnTo>
                  <a:lnTo>
                    <a:pt x="361" y="639"/>
                  </a:lnTo>
                  <a:lnTo>
                    <a:pt x="353" y="643"/>
                  </a:lnTo>
                  <a:lnTo>
                    <a:pt x="346" y="647"/>
                  </a:lnTo>
                  <a:lnTo>
                    <a:pt x="340" y="651"/>
                  </a:lnTo>
                  <a:lnTo>
                    <a:pt x="329" y="652"/>
                  </a:lnTo>
                  <a:lnTo>
                    <a:pt x="321" y="654"/>
                  </a:lnTo>
                  <a:lnTo>
                    <a:pt x="313" y="652"/>
                  </a:lnTo>
                  <a:lnTo>
                    <a:pt x="308" y="651"/>
                  </a:lnTo>
                  <a:lnTo>
                    <a:pt x="304" y="643"/>
                  </a:lnTo>
                  <a:lnTo>
                    <a:pt x="302" y="637"/>
                  </a:lnTo>
                  <a:lnTo>
                    <a:pt x="300" y="630"/>
                  </a:lnTo>
                  <a:lnTo>
                    <a:pt x="300" y="624"/>
                  </a:lnTo>
                  <a:lnTo>
                    <a:pt x="300" y="618"/>
                  </a:lnTo>
                  <a:lnTo>
                    <a:pt x="304" y="611"/>
                  </a:lnTo>
                  <a:lnTo>
                    <a:pt x="317" y="601"/>
                  </a:lnTo>
                  <a:lnTo>
                    <a:pt x="334" y="592"/>
                  </a:lnTo>
                  <a:lnTo>
                    <a:pt x="350" y="582"/>
                  </a:lnTo>
                  <a:lnTo>
                    <a:pt x="367" y="573"/>
                  </a:lnTo>
                  <a:lnTo>
                    <a:pt x="380" y="561"/>
                  </a:lnTo>
                  <a:lnTo>
                    <a:pt x="395" y="550"/>
                  </a:lnTo>
                  <a:lnTo>
                    <a:pt x="408" y="538"/>
                  </a:lnTo>
                  <a:lnTo>
                    <a:pt x="422" y="525"/>
                  </a:lnTo>
                  <a:lnTo>
                    <a:pt x="431" y="512"/>
                  </a:lnTo>
                  <a:lnTo>
                    <a:pt x="441" y="498"/>
                  </a:lnTo>
                  <a:lnTo>
                    <a:pt x="446" y="483"/>
                  </a:lnTo>
                  <a:lnTo>
                    <a:pt x="450" y="468"/>
                  </a:lnTo>
                  <a:lnTo>
                    <a:pt x="452" y="451"/>
                  </a:lnTo>
                  <a:lnTo>
                    <a:pt x="452" y="436"/>
                  </a:lnTo>
                  <a:lnTo>
                    <a:pt x="448" y="417"/>
                  </a:lnTo>
                  <a:lnTo>
                    <a:pt x="443" y="398"/>
                  </a:lnTo>
                  <a:lnTo>
                    <a:pt x="443" y="390"/>
                  </a:lnTo>
                  <a:lnTo>
                    <a:pt x="443" y="386"/>
                  </a:lnTo>
                  <a:lnTo>
                    <a:pt x="439" y="396"/>
                  </a:lnTo>
                  <a:lnTo>
                    <a:pt x="435" y="403"/>
                  </a:lnTo>
                  <a:lnTo>
                    <a:pt x="431" y="411"/>
                  </a:lnTo>
                  <a:lnTo>
                    <a:pt x="427" y="419"/>
                  </a:lnTo>
                  <a:lnTo>
                    <a:pt x="424" y="428"/>
                  </a:lnTo>
                  <a:lnTo>
                    <a:pt x="420" y="436"/>
                  </a:lnTo>
                  <a:lnTo>
                    <a:pt x="416" y="443"/>
                  </a:lnTo>
                  <a:lnTo>
                    <a:pt x="414" y="453"/>
                  </a:lnTo>
                  <a:lnTo>
                    <a:pt x="410" y="460"/>
                  </a:lnTo>
                  <a:lnTo>
                    <a:pt x="407" y="470"/>
                  </a:lnTo>
                  <a:lnTo>
                    <a:pt x="405" y="479"/>
                  </a:lnTo>
                  <a:lnTo>
                    <a:pt x="401" y="489"/>
                  </a:lnTo>
                  <a:lnTo>
                    <a:pt x="399" y="497"/>
                  </a:lnTo>
                  <a:lnTo>
                    <a:pt x="397" y="508"/>
                  </a:lnTo>
                  <a:lnTo>
                    <a:pt x="395" y="517"/>
                  </a:lnTo>
                  <a:lnTo>
                    <a:pt x="395" y="527"/>
                  </a:lnTo>
                  <a:lnTo>
                    <a:pt x="384" y="523"/>
                  </a:lnTo>
                  <a:lnTo>
                    <a:pt x="380" y="521"/>
                  </a:lnTo>
                  <a:lnTo>
                    <a:pt x="374" y="516"/>
                  </a:lnTo>
                  <a:lnTo>
                    <a:pt x="372" y="512"/>
                  </a:lnTo>
                  <a:lnTo>
                    <a:pt x="370" y="502"/>
                  </a:lnTo>
                  <a:lnTo>
                    <a:pt x="374" y="497"/>
                  </a:lnTo>
                  <a:lnTo>
                    <a:pt x="374" y="489"/>
                  </a:lnTo>
                  <a:lnTo>
                    <a:pt x="380" y="481"/>
                  </a:lnTo>
                  <a:lnTo>
                    <a:pt x="382" y="472"/>
                  </a:lnTo>
                  <a:lnTo>
                    <a:pt x="386" y="462"/>
                  </a:lnTo>
                  <a:lnTo>
                    <a:pt x="388" y="455"/>
                  </a:lnTo>
                  <a:lnTo>
                    <a:pt x="393" y="445"/>
                  </a:lnTo>
                  <a:lnTo>
                    <a:pt x="393" y="436"/>
                  </a:lnTo>
                  <a:lnTo>
                    <a:pt x="397" y="428"/>
                  </a:lnTo>
                  <a:lnTo>
                    <a:pt x="395" y="421"/>
                  </a:lnTo>
                  <a:lnTo>
                    <a:pt x="395" y="413"/>
                  </a:lnTo>
                  <a:lnTo>
                    <a:pt x="386" y="419"/>
                  </a:lnTo>
                  <a:lnTo>
                    <a:pt x="380" y="422"/>
                  </a:lnTo>
                  <a:lnTo>
                    <a:pt x="374" y="428"/>
                  </a:lnTo>
                  <a:lnTo>
                    <a:pt x="370" y="436"/>
                  </a:lnTo>
                  <a:lnTo>
                    <a:pt x="367" y="443"/>
                  </a:lnTo>
                  <a:lnTo>
                    <a:pt x="367" y="451"/>
                  </a:lnTo>
                  <a:lnTo>
                    <a:pt x="365" y="459"/>
                  </a:lnTo>
                  <a:lnTo>
                    <a:pt x="365" y="468"/>
                  </a:lnTo>
                  <a:lnTo>
                    <a:pt x="361" y="476"/>
                  </a:lnTo>
                  <a:lnTo>
                    <a:pt x="359" y="483"/>
                  </a:lnTo>
                  <a:lnTo>
                    <a:pt x="357" y="491"/>
                  </a:lnTo>
                  <a:lnTo>
                    <a:pt x="355" y="498"/>
                  </a:lnTo>
                  <a:lnTo>
                    <a:pt x="350" y="504"/>
                  </a:lnTo>
                  <a:lnTo>
                    <a:pt x="344" y="512"/>
                  </a:lnTo>
                  <a:lnTo>
                    <a:pt x="336" y="516"/>
                  </a:lnTo>
                  <a:lnTo>
                    <a:pt x="330" y="521"/>
                  </a:lnTo>
                  <a:lnTo>
                    <a:pt x="330" y="502"/>
                  </a:lnTo>
                  <a:lnTo>
                    <a:pt x="330" y="485"/>
                  </a:lnTo>
                  <a:lnTo>
                    <a:pt x="330" y="468"/>
                  </a:lnTo>
                  <a:lnTo>
                    <a:pt x="334" y="453"/>
                  </a:lnTo>
                  <a:lnTo>
                    <a:pt x="334" y="434"/>
                  </a:lnTo>
                  <a:lnTo>
                    <a:pt x="338" y="419"/>
                  </a:lnTo>
                  <a:lnTo>
                    <a:pt x="340" y="400"/>
                  </a:lnTo>
                  <a:lnTo>
                    <a:pt x="344" y="383"/>
                  </a:lnTo>
                  <a:lnTo>
                    <a:pt x="344" y="364"/>
                  </a:lnTo>
                  <a:lnTo>
                    <a:pt x="348" y="346"/>
                  </a:lnTo>
                  <a:lnTo>
                    <a:pt x="348" y="329"/>
                  </a:lnTo>
                  <a:lnTo>
                    <a:pt x="351" y="312"/>
                  </a:lnTo>
                  <a:lnTo>
                    <a:pt x="351" y="295"/>
                  </a:lnTo>
                  <a:lnTo>
                    <a:pt x="353" y="278"/>
                  </a:lnTo>
                  <a:lnTo>
                    <a:pt x="353" y="261"/>
                  </a:lnTo>
                  <a:lnTo>
                    <a:pt x="353" y="244"/>
                  </a:lnTo>
                  <a:lnTo>
                    <a:pt x="342" y="253"/>
                  </a:lnTo>
                  <a:lnTo>
                    <a:pt x="334" y="265"/>
                  </a:lnTo>
                  <a:lnTo>
                    <a:pt x="330" y="270"/>
                  </a:lnTo>
                  <a:lnTo>
                    <a:pt x="330" y="280"/>
                  </a:lnTo>
                  <a:lnTo>
                    <a:pt x="327" y="286"/>
                  </a:lnTo>
                  <a:lnTo>
                    <a:pt x="325" y="293"/>
                  </a:lnTo>
                  <a:lnTo>
                    <a:pt x="321" y="306"/>
                  </a:lnTo>
                  <a:lnTo>
                    <a:pt x="313" y="318"/>
                  </a:lnTo>
                  <a:lnTo>
                    <a:pt x="306" y="324"/>
                  </a:lnTo>
                  <a:lnTo>
                    <a:pt x="294" y="327"/>
                  </a:lnTo>
                  <a:lnTo>
                    <a:pt x="287" y="341"/>
                  </a:lnTo>
                  <a:lnTo>
                    <a:pt x="281" y="350"/>
                  </a:lnTo>
                  <a:lnTo>
                    <a:pt x="277" y="352"/>
                  </a:lnTo>
                  <a:lnTo>
                    <a:pt x="275" y="350"/>
                  </a:lnTo>
                  <a:lnTo>
                    <a:pt x="273" y="343"/>
                  </a:lnTo>
                  <a:lnTo>
                    <a:pt x="272" y="333"/>
                  </a:lnTo>
                  <a:lnTo>
                    <a:pt x="270" y="320"/>
                  </a:lnTo>
                  <a:lnTo>
                    <a:pt x="270" y="306"/>
                  </a:lnTo>
                  <a:lnTo>
                    <a:pt x="268" y="287"/>
                  </a:lnTo>
                  <a:lnTo>
                    <a:pt x="268" y="270"/>
                  </a:lnTo>
                  <a:lnTo>
                    <a:pt x="268" y="251"/>
                  </a:lnTo>
                  <a:lnTo>
                    <a:pt x="270" y="234"/>
                  </a:lnTo>
                  <a:lnTo>
                    <a:pt x="270" y="217"/>
                  </a:lnTo>
                  <a:lnTo>
                    <a:pt x="270" y="204"/>
                  </a:lnTo>
                  <a:lnTo>
                    <a:pt x="270" y="190"/>
                  </a:lnTo>
                  <a:lnTo>
                    <a:pt x="272" y="183"/>
                  </a:lnTo>
                  <a:lnTo>
                    <a:pt x="272" y="173"/>
                  </a:lnTo>
                  <a:lnTo>
                    <a:pt x="272" y="166"/>
                  </a:lnTo>
                  <a:lnTo>
                    <a:pt x="270" y="158"/>
                  </a:lnTo>
                  <a:lnTo>
                    <a:pt x="270" y="149"/>
                  </a:lnTo>
                  <a:lnTo>
                    <a:pt x="268" y="141"/>
                  </a:lnTo>
                  <a:lnTo>
                    <a:pt x="266" y="132"/>
                  </a:lnTo>
                  <a:lnTo>
                    <a:pt x="264" y="124"/>
                  </a:lnTo>
                  <a:lnTo>
                    <a:pt x="260" y="118"/>
                  </a:lnTo>
                  <a:lnTo>
                    <a:pt x="254" y="109"/>
                  </a:lnTo>
                  <a:lnTo>
                    <a:pt x="251" y="101"/>
                  </a:lnTo>
                  <a:lnTo>
                    <a:pt x="245" y="95"/>
                  </a:lnTo>
                  <a:lnTo>
                    <a:pt x="241" y="92"/>
                  </a:lnTo>
                  <a:lnTo>
                    <a:pt x="228" y="78"/>
                  </a:lnTo>
                  <a:lnTo>
                    <a:pt x="215" y="73"/>
                  </a:lnTo>
                  <a:lnTo>
                    <a:pt x="220" y="88"/>
                  </a:lnTo>
                  <a:lnTo>
                    <a:pt x="224" y="105"/>
                  </a:lnTo>
                  <a:lnTo>
                    <a:pt x="224" y="120"/>
                  </a:lnTo>
                  <a:lnTo>
                    <a:pt x="226" y="137"/>
                  </a:lnTo>
                  <a:lnTo>
                    <a:pt x="222" y="152"/>
                  </a:lnTo>
                  <a:lnTo>
                    <a:pt x="218" y="168"/>
                  </a:lnTo>
                  <a:lnTo>
                    <a:pt x="215" y="185"/>
                  </a:lnTo>
                  <a:lnTo>
                    <a:pt x="211" y="200"/>
                  </a:lnTo>
                  <a:lnTo>
                    <a:pt x="205" y="215"/>
                  </a:lnTo>
                  <a:lnTo>
                    <a:pt x="201" y="230"/>
                  </a:lnTo>
                  <a:lnTo>
                    <a:pt x="196" y="248"/>
                  </a:lnTo>
                  <a:lnTo>
                    <a:pt x="194" y="263"/>
                  </a:lnTo>
                  <a:lnTo>
                    <a:pt x="192" y="280"/>
                  </a:lnTo>
                  <a:lnTo>
                    <a:pt x="192" y="295"/>
                  </a:lnTo>
                  <a:lnTo>
                    <a:pt x="194" y="312"/>
                  </a:lnTo>
                  <a:lnTo>
                    <a:pt x="199" y="333"/>
                  </a:lnTo>
                  <a:lnTo>
                    <a:pt x="201" y="354"/>
                  </a:lnTo>
                  <a:lnTo>
                    <a:pt x="205" y="377"/>
                  </a:lnTo>
                  <a:lnTo>
                    <a:pt x="209" y="402"/>
                  </a:lnTo>
                  <a:lnTo>
                    <a:pt x="213" y="428"/>
                  </a:lnTo>
                  <a:lnTo>
                    <a:pt x="215" y="451"/>
                  </a:lnTo>
                  <a:lnTo>
                    <a:pt x="218" y="478"/>
                  </a:lnTo>
                  <a:lnTo>
                    <a:pt x="220" y="502"/>
                  </a:lnTo>
                  <a:lnTo>
                    <a:pt x="222" y="529"/>
                  </a:lnTo>
                  <a:lnTo>
                    <a:pt x="220" y="552"/>
                  </a:lnTo>
                  <a:lnTo>
                    <a:pt x="218" y="576"/>
                  </a:lnTo>
                  <a:lnTo>
                    <a:pt x="213" y="599"/>
                  </a:lnTo>
                  <a:lnTo>
                    <a:pt x="205" y="622"/>
                  </a:lnTo>
                  <a:lnTo>
                    <a:pt x="196" y="641"/>
                  </a:lnTo>
                  <a:lnTo>
                    <a:pt x="182" y="662"/>
                  </a:lnTo>
                  <a:lnTo>
                    <a:pt x="167" y="679"/>
                  </a:lnTo>
                  <a:lnTo>
                    <a:pt x="148" y="696"/>
                  </a:lnTo>
                  <a:lnTo>
                    <a:pt x="137" y="670"/>
                  </a:lnTo>
                  <a:lnTo>
                    <a:pt x="127" y="641"/>
                  </a:lnTo>
                  <a:lnTo>
                    <a:pt x="116" y="613"/>
                  </a:lnTo>
                  <a:lnTo>
                    <a:pt x="108" y="586"/>
                  </a:lnTo>
                  <a:lnTo>
                    <a:pt x="99" y="557"/>
                  </a:lnTo>
                  <a:lnTo>
                    <a:pt x="91" y="531"/>
                  </a:lnTo>
                  <a:lnTo>
                    <a:pt x="83" y="504"/>
                  </a:lnTo>
                  <a:lnTo>
                    <a:pt x="76" y="479"/>
                  </a:lnTo>
                  <a:lnTo>
                    <a:pt x="66" y="451"/>
                  </a:lnTo>
                  <a:lnTo>
                    <a:pt x="57" y="424"/>
                  </a:lnTo>
                  <a:lnTo>
                    <a:pt x="47" y="398"/>
                  </a:lnTo>
                  <a:lnTo>
                    <a:pt x="40" y="371"/>
                  </a:lnTo>
                  <a:lnTo>
                    <a:pt x="28" y="344"/>
                  </a:lnTo>
                  <a:lnTo>
                    <a:pt x="19" y="320"/>
                  </a:lnTo>
                  <a:lnTo>
                    <a:pt x="9" y="293"/>
                  </a:lnTo>
                  <a:lnTo>
                    <a:pt x="0" y="267"/>
                  </a:lnTo>
                  <a:lnTo>
                    <a:pt x="7" y="261"/>
                  </a:lnTo>
                  <a:lnTo>
                    <a:pt x="15" y="259"/>
                  </a:lnTo>
                  <a:lnTo>
                    <a:pt x="24" y="259"/>
                  </a:lnTo>
                  <a:lnTo>
                    <a:pt x="36" y="263"/>
                  </a:lnTo>
                  <a:lnTo>
                    <a:pt x="45" y="268"/>
                  </a:lnTo>
                  <a:lnTo>
                    <a:pt x="59" y="274"/>
                  </a:lnTo>
                  <a:lnTo>
                    <a:pt x="70" y="284"/>
                  </a:lnTo>
                  <a:lnTo>
                    <a:pt x="81" y="291"/>
                  </a:lnTo>
                  <a:lnTo>
                    <a:pt x="93" y="297"/>
                  </a:lnTo>
                  <a:lnTo>
                    <a:pt x="102" y="301"/>
                  </a:lnTo>
                  <a:lnTo>
                    <a:pt x="112" y="305"/>
                  </a:lnTo>
                  <a:lnTo>
                    <a:pt x="123" y="305"/>
                  </a:lnTo>
                  <a:lnTo>
                    <a:pt x="131" y="301"/>
                  </a:lnTo>
                  <a:lnTo>
                    <a:pt x="138" y="293"/>
                  </a:lnTo>
                  <a:lnTo>
                    <a:pt x="146" y="278"/>
                  </a:lnTo>
                  <a:lnTo>
                    <a:pt x="152" y="261"/>
                  </a:lnTo>
                  <a:lnTo>
                    <a:pt x="156" y="244"/>
                  </a:lnTo>
                  <a:lnTo>
                    <a:pt x="157" y="229"/>
                  </a:lnTo>
                  <a:lnTo>
                    <a:pt x="159" y="211"/>
                  </a:lnTo>
                  <a:lnTo>
                    <a:pt x="161" y="196"/>
                  </a:lnTo>
                  <a:lnTo>
                    <a:pt x="157" y="179"/>
                  </a:lnTo>
                  <a:lnTo>
                    <a:pt x="156" y="162"/>
                  </a:lnTo>
                  <a:lnTo>
                    <a:pt x="154" y="145"/>
                  </a:lnTo>
                  <a:lnTo>
                    <a:pt x="152" y="128"/>
                  </a:lnTo>
                  <a:lnTo>
                    <a:pt x="148" y="111"/>
                  </a:lnTo>
                  <a:lnTo>
                    <a:pt x="146" y="94"/>
                  </a:lnTo>
                  <a:lnTo>
                    <a:pt x="142" y="78"/>
                  </a:lnTo>
                  <a:lnTo>
                    <a:pt x="142" y="61"/>
                  </a:lnTo>
                  <a:lnTo>
                    <a:pt x="140" y="46"/>
                  </a:lnTo>
                  <a:lnTo>
                    <a:pt x="140" y="33"/>
                  </a:lnTo>
                  <a:lnTo>
                    <a:pt x="142" y="19"/>
                  </a:lnTo>
                  <a:lnTo>
                    <a:pt x="148" y="6"/>
                  </a:lnTo>
                  <a:lnTo>
                    <a:pt x="150" y="4"/>
                  </a:lnTo>
                  <a:lnTo>
                    <a:pt x="154" y="0"/>
                  </a:lnTo>
                  <a:close/>
                </a:path>
              </a:pathLst>
            </a:custGeom>
            <a:solidFill>
              <a:srgbClr val="E6E6FF"/>
            </a:solidFill>
            <a:ln w="9525">
              <a:noFill/>
              <a:round/>
              <a:headEnd/>
              <a:tailEnd/>
            </a:ln>
          </p:spPr>
          <p:txBody>
            <a:bodyPr/>
            <a:lstStyle/>
            <a:p>
              <a:endParaRPr lang="fa-IR"/>
            </a:p>
          </p:txBody>
        </p:sp>
        <p:sp>
          <p:nvSpPr>
            <p:cNvPr id="15376" name="Freeform 14"/>
            <p:cNvSpPr>
              <a:spLocks/>
            </p:cNvSpPr>
            <p:nvPr/>
          </p:nvSpPr>
          <p:spPr bwMode="auto">
            <a:xfrm>
              <a:off x="3532" y="2110"/>
              <a:ext cx="514" cy="586"/>
            </a:xfrm>
            <a:custGeom>
              <a:avLst/>
              <a:gdLst>
                <a:gd name="T0" fmla="*/ 411 w 1029"/>
                <a:gd name="T1" fmla="*/ 36 h 1173"/>
                <a:gd name="T2" fmla="*/ 449 w 1029"/>
                <a:gd name="T3" fmla="*/ 109 h 1173"/>
                <a:gd name="T4" fmla="*/ 525 w 1029"/>
                <a:gd name="T5" fmla="*/ 158 h 1173"/>
                <a:gd name="T6" fmla="*/ 590 w 1029"/>
                <a:gd name="T7" fmla="*/ 215 h 1173"/>
                <a:gd name="T8" fmla="*/ 658 w 1029"/>
                <a:gd name="T9" fmla="*/ 274 h 1173"/>
                <a:gd name="T10" fmla="*/ 734 w 1029"/>
                <a:gd name="T11" fmla="*/ 261 h 1173"/>
                <a:gd name="T12" fmla="*/ 805 w 1029"/>
                <a:gd name="T13" fmla="*/ 274 h 1173"/>
                <a:gd name="T14" fmla="*/ 825 w 1029"/>
                <a:gd name="T15" fmla="*/ 360 h 1173"/>
                <a:gd name="T16" fmla="*/ 841 w 1029"/>
                <a:gd name="T17" fmla="*/ 498 h 1173"/>
                <a:gd name="T18" fmla="*/ 877 w 1029"/>
                <a:gd name="T19" fmla="*/ 639 h 1173"/>
                <a:gd name="T20" fmla="*/ 858 w 1029"/>
                <a:gd name="T21" fmla="*/ 757 h 1173"/>
                <a:gd name="T22" fmla="*/ 805 w 1029"/>
                <a:gd name="T23" fmla="*/ 789 h 1173"/>
                <a:gd name="T24" fmla="*/ 728 w 1029"/>
                <a:gd name="T25" fmla="*/ 761 h 1173"/>
                <a:gd name="T26" fmla="*/ 664 w 1029"/>
                <a:gd name="T27" fmla="*/ 696 h 1173"/>
                <a:gd name="T28" fmla="*/ 605 w 1029"/>
                <a:gd name="T29" fmla="*/ 533 h 1173"/>
                <a:gd name="T30" fmla="*/ 533 w 1029"/>
                <a:gd name="T31" fmla="*/ 354 h 1173"/>
                <a:gd name="T32" fmla="*/ 439 w 1029"/>
                <a:gd name="T33" fmla="*/ 228 h 1173"/>
                <a:gd name="T34" fmla="*/ 504 w 1029"/>
                <a:gd name="T35" fmla="*/ 392 h 1173"/>
                <a:gd name="T36" fmla="*/ 535 w 1029"/>
                <a:gd name="T37" fmla="*/ 609 h 1173"/>
                <a:gd name="T38" fmla="*/ 603 w 1029"/>
                <a:gd name="T39" fmla="*/ 789 h 1173"/>
                <a:gd name="T40" fmla="*/ 635 w 1029"/>
                <a:gd name="T41" fmla="*/ 841 h 1173"/>
                <a:gd name="T42" fmla="*/ 679 w 1029"/>
                <a:gd name="T43" fmla="*/ 869 h 1173"/>
                <a:gd name="T44" fmla="*/ 704 w 1029"/>
                <a:gd name="T45" fmla="*/ 892 h 1173"/>
                <a:gd name="T46" fmla="*/ 652 w 1029"/>
                <a:gd name="T47" fmla="*/ 907 h 1173"/>
                <a:gd name="T48" fmla="*/ 658 w 1029"/>
                <a:gd name="T49" fmla="*/ 941 h 1173"/>
                <a:gd name="T50" fmla="*/ 820 w 1029"/>
                <a:gd name="T51" fmla="*/ 958 h 1173"/>
                <a:gd name="T52" fmla="*/ 962 w 1029"/>
                <a:gd name="T53" fmla="*/ 1046 h 1173"/>
                <a:gd name="T54" fmla="*/ 983 w 1029"/>
                <a:gd name="T55" fmla="*/ 1141 h 1173"/>
                <a:gd name="T56" fmla="*/ 856 w 1029"/>
                <a:gd name="T57" fmla="*/ 1171 h 1173"/>
                <a:gd name="T58" fmla="*/ 723 w 1029"/>
                <a:gd name="T59" fmla="*/ 1139 h 1173"/>
                <a:gd name="T60" fmla="*/ 637 w 1029"/>
                <a:gd name="T61" fmla="*/ 1084 h 1173"/>
                <a:gd name="T62" fmla="*/ 574 w 1029"/>
                <a:gd name="T63" fmla="*/ 1014 h 1173"/>
                <a:gd name="T64" fmla="*/ 514 w 1029"/>
                <a:gd name="T65" fmla="*/ 1021 h 1173"/>
                <a:gd name="T66" fmla="*/ 517 w 1029"/>
                <a:gd name="T67" fmla="*/ 968 h 1173"/>
                <a:gd name="T68" fmla="*/ 540 w 1029"/>
                <a:gd name="T69" fmla="*/ 911 h 1173"/>
                <a:gd name="T70" fmla="*/ 540 w 1029"/>
                <a:gd name="T71" fmla="*/ 886 h 1173"/>
                <a:gd name="T72" fmla="*/ 504 w 1029"/>
                <a:gd name="T73" fmla="*/ 896 h 1173"/>
                <a:gd name="T74" fmla="*/ 453 w 1029"/>
                <a:gd name="T75" fmla="*/ 928 h 1173"/>
                <a:gd name="T76" fmla="*/ 394 w 1029"/>
                <a:gd name="T77" fmla="*/ 938 h 1173"/>
                <a:gd name="T78" fmla="*/ 377 w 1029"/>
                <a:gd name="T79" fmla="*/ 911 h 1173"/>
                <a:gd name="T80" fmla="*/ 422 w 1029"/>
                <a:gd name="T81" fmla="*/ 863 h 1173"/>
                <a:gd name="T82" fmla="*/ 476 w 1029"/>
                <a:gd name="T83" fmla="*/ 829 h 1173"/>
                <a:gd name="T84" fmla="*/ 466 w 1029"/>
                <a:gd name="T85" fmla="*/ 797 h 1173"/>
                <a:gd name="T86" fmla="*/ 417 w 1029"/>
                <a:gd name="T87" fmla="*/ 782 h 1173"/>
                <a:gd name="T88" fmla="*/ 369 w 1029"/>
                <a:gd name="T89" fmla="*/ 780 h 1173"/>
                <a:gd name="T90" fmla="*/ 337 w 1029"/>
                <a:gd name="T91" fmla="*/ 825 h 1173"/>
                <a:gd name="T92" fmla="*/ 198 w 1029"/>
                <a:gd name="T93" fmla="*/ 702 h 1173"/>
                <a:gd name="T94" fmla="*/ 133 w 1029"/>
                <a:gd name="T95" fmla="*/ 533 h 1173"/>
                <a:gd name="T96" fmla="*/ 169 w 1029"/>
                <a:gd name="T97" fmla="*/ 491 h 1173"/>
                <a:gd name="T98" fmla="*/ 204 w 1029"/>
                <a:gd name="T99" fmla="*/ 578 h 1173"/>
                <a:gd name="T100" fmla="*/ 251 w 1029"/>
                <a:gd name="T101" fmla="*/ 658 h 1173"/>
                <a:gd name="T102" fmla="*/ 295 w 1029"/>
                <a:gd name="T103" fmla="*/ 690 h 1173"/>
                <a:gd name="T104" fmla="*/ 295 w 1029"/>
                <a:gd name="T105" fmla="*/ 618 h 1173"/>
                <a:gd name="T106" fmla="*/ 247 w 1029"/>
                <a:gd name="T107" fmla="*/ 453 h 1173"/>
                <a:gd name="T108" fmla="*/ 228 w 1029"/>
                <a:gd name="T109" fmla="*/ 280 h 1173"/>
                <a:gd name="T110" fmla="*/ 105 w 1029"/>
                <a:gd name="T111" fmla="*/ 439 h 1173"/>
                <a:gd name="T112" fmla="*/ 42 w 1029"/>
                <a:gd name="T113" fmla="*/ 704 h 1173"/>
                <a:gd name="T114" fmla="*/ 76 w 1029"/>
                <a:gd name="T115" fmla="*/ 930 h 1173"/>
                <a:gd name="T116" fmla="*/ 4 w 1029"/>
                <a:gd name="T117" fmla="*/ 736 h 1173"/>
                <a:gd name="T118" fmla="*/ 71 w 1029"/>
                <a:gd name="T119" fmla="*/ 362 h 1173"/>
                <a:gd name="T120" fmla="*/ 308 w 1029"/>
                <a:gd name="T121" fmla="*/ 42 h 1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9"/>
                <a:gd name="T184" fmla="*/ 0 h 1173"/>
                <a:gd name="T185" fmla="*/ 1029 w 1029"/>
                <a:gd name="T186" fmla="*/ 1173 h 1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9" h="1173">
                  <a:moveTo>
                    <a:pt x="361" y="0"/>
                  </a:moveTo>
                  <a:lnTo>
                    <a:pt x="375" y="2"/>
                  </a:lnTo>
                  <a:lnTo>
                    <a:pt x="388" y="10"/>
                  </a:lnTo>
                  <a:lnTo>
                    <a:pt x="398" y="16"/>
                  </a:lnTo>
                  <a:lnTo>
                    <a:pt x="407" y="27"/>
                  </a:lnTo>
                  <a:lnTo>
                    <a:pt x="411" y="36"/>
                  </a:lnTo>
                  <a:lnTo>
                    <a:pt x="419" y="50"/>
                  </a:lnTo>
                  <a:lnTo>
                    <a:pt x="426" y="61"/>
                  </a:lnTo>
                  <a:lnTo>
                    <a:pt x="432" y="74"/>
                  </a:lnTo>
                  <a:lnTo>
                    <a:pt x="436" y="86"/>
                  </a:lnTo>
                  <a:lnTo>
                    <a:pt x="443" y="99"/>
                  </a:lnTo>
                  <a:lnTo>
                    <a:pt x="449" y="109"/>
                  </a:lnTo>
                  <a:lnTo>
                    <a:pt x="458" y="122"/>
                  </a:lnTo>
                  <a:lnTo>
                    <a:pt x="468" y="130"/>
                  </a:lnTo>
                  <a:lnTo>
                    <a:pt x="481" y="139"/>
                  </a:lnTo>
                  <a:lnTo>
                    <a:pt x="496" y="147"/>
                  </a:lnTo>
                  <a:lnTo>
                    <a:pt x="514" y="152"/>
                  </a:lnTo>
                  <a:lnTo>
                    <a:pt x="525" y="158"/>
                  </a:lnTo>
                  <a:lnTo>
                    <a:pt x="536" y="166"/>
                  </a:lnTo>
                  <a:lnTo>
                    <a:pt x="546" y="173"/>
                  </a:lnTo>
                  <a:lnTo>
                    <a:pt x="559" y="185"/>
                  </a:lnTo>
                  <a:lnTo>
                    <a:pt x="569" y="194"/>
                  </a:lnTo>
                  <a:lnTo>
                    <a:pt x="580" y="204"/>
                  </a:lnTo>
                  <a:lnTo>
                    <a:pt x="590" y="215"/>
                  </a:lnTo>
                  <a:lnTo>
                    <a:pt x="603" y="227"/>
                  </a:lnTo>
                  <a:lnTo>
                    <a:pt x="612" y="236"/>
                  </a:lnTo>
                  <a:lnTo>
                    <a:pt x="624" y="247"/>
                  </a:lnTo>
                  <a:lnTo>
                    <a:pt x="635" y="257"/>
                  </a:lnTo>
                  <a:lnTo>
                    <a:pt x="647" y="266"/>
                  </a:lnTo>
                  <a:lnTo>
                    <a:pt x="658" y="274"/>
                  </a:lnTo>
                  <a:lnTo>
                    <a:pt x="670" y="284"/>
                  </a:lnTo>
                  <a:lnTo>
                    <a:pt x="681" y="289"/>
                  </a:lnTo>
                  <a:lnTo>
                    <a:pt x="692" y="297"/>
                  </a:lnTo>
                  <a:lnTo>
                    <a:pt x="706" y="280"/>
                  </a:lnTo>
                  <a:lnTo>
                    <a:pt x="719" y="268"/>
                  </a:lnTo>
                  <a:lnTo>
                    <a:pt x="734" y="261"/>
                  </a:lnTo>
                  <a:lnTo>
                    <a:pt x="747" y="257"/>
                  </a:lnTo>
                  <a:lnTo>
                    <a:pt x="761" y="253"/>
                  </a:lnTo>
                  <a:lnTo>
                    <a:pt x="774" y="255"/>
                  </a:lnTo>
                  <a:lnTo>
                    <a:pt x="784" y="259"/>
                  </a:lnTo>
                  <a:lnTo>
                    <a:pt x="795" y="266"/>
                  </a:lnTo>
                  <a:lnTo>
                    <a:pt x="805" y="274"/>
                  </a:lnTo>
                  <a:lnTo>
                    <a:pt x="812" y="285"/>
                  </a:lnTo>
                  <a:lnTo>
                    <a:pt x="818" y="297"/>
                  </a:lnTo>
                  <a:lnTo>
                    <a:pt x="824" y="312"/>
                  </a:lnTo>
                  <a:lnTo>
                    <a:pt x="827" y="327"/>
                  </a:lnTo>
                  <a:lnTo>
                    <a:pt x="827" y="344"/>
                  </a:lnTo>
                  <a:lnTo>
                    <a:pt x="825" y="360"/>
                  </a:lnTo>
                  <a:lnTo>
                    <a:pt x="822" y="381"/>
                  </a:lnTo>
                  <a:lnTo>
                    <a:pt x="822" y="403"/>
                  </a:lnTo>
                  <a:lnTo>
                    <a:pt x="825" y="426"/>
                  </a:lnTo>
                  <a:lnTo>
                    <a:pt x="829" y="451"/>
                  </a:lnTo>
                  <a:lnTo>
                    <a:pt x="835" y="476"/>
                  </a:lnTo>
                  <a:lnTo>
                    <a:pt x="841" y="498"/>
                  </a:lnTo>
                  <a:lnTo>
                    <a:pt x="848" y="521"/>
                  </a:lnTo>
                  <a:lnTo>
                    <a:pt x="854" y="546"/>
                  </a:lnTo>
                  <a:lnTo>
                    <a:pt x="863" y="571"/>
                  </a:lnTo>
                  <a:lnTo>
                    <a:pt x="867" y="592"/>
                  </a:lnTo>
                  <a:lnTo>
                    <a:pt x="873" y="616"/>
                  </a:lnTo>
                  <a:lnTo>
                    <a:pt x="877" y="639"/>
                  </a:lnTo>
                  <a:lnTo>
                    <a:pt x="881" y="664"/>
                  </a:lnTo>
                  <a:lnTo>
                    <a:pt x="879" y="687"/>
                  </a:lnTo>
                  <a:lnTo>
                    <a:pt x="877" y="709"/>
                  </a:lnTo>
                  <a:lnTo>
                    <a:pt x="873" y="734"/>
                  </a:lnTo>
                  <a:lnTo>
                    <a:pt x="867" y="757"/>
                  </a:lnTo>
                  <a:lnTo>
                    <a:pt x="858" y="757"/>
                  </a:lnTo>
                  <a:lnTo>
                    <a:pt x="850" y="757"/>
                  </a:lnTo>
                  <a:lnTo>
                    <a:pt x="844" y="757"/>
                  </a:lnTo>
                  <a:lnTo>
                    <a:pt x="841" y="755"/>
                  </a:lnTo>
                  <a:lnTo>
                    <a:pt x="827" y="770"/>
                  </a:lnTo>
                  <a:lnTo>
                    <a:pt x="818" y="782"/>
                  </a:lnTo>
                  <a:lnTo>
                    <a:pt x="805" y="789"/>
                  </a:lnTo>
                  <a:lnTo>
                    <a:pt x="793" y="793"/>
                  </a:lnTo>
                  <a:lnTo>
                    <a:pt x="780" y="791"/>
                  </a:lnTo>
                  <a:lnTo>
                    <a:pt x="766" y="787"/>
                  </a:lnTo>
                  <a:lnTo>
                    <a:pt x="753" y="780"/>
                  </a:lnTo>
                  <a:lnTo>
                    <a:pt x="742" y="772"/>
                  </a:lnTo>
                  <a:lnTo>
                    <a:pt x="728" y="761"/>
                  </a:lnTo>
                  <a:lnTo>
                    <a:pt x="715" y="749"/>
                  </a:lnTo>
                  <a:lnTo>
                    <a:pt x="702" y="738"/>
                  </a:lnTo>
                  <a:lnTo>
                    <a:pt x="692" y="727"/>
                  </a:lnTo>
                  <a:lnTo>
                    <a:pt x="681" y="715"/>
                  </a:lnTo>
                  <a:lnTo>
                    <a:pt x="673" y="704"/>
                  </a:lnTo>
                  <a:lnTo>
                    <a:pt x="664" y="696"/>
                  </a:lnTo>
                  <a:lnTo>
                    <a:pt x="658" y="690"/>
                  </a:lnTo>
                  <a:lnTo>
                    <a:pt x="647" y="660"/>
                  </a:lnTo>
                  <a:lnTo>
                    <a:pt x="637" y="628"/>
                  </a:lnTo>
                  <a:lnTo>
                    <a:pt x="626" y="597"/>
                  </a:lnTo>
                  <a:lnTo>
                    <a:pt x="616" y="565"/>
                  </a:lnTo>
                  <a:lnTo>
                    <a:pt x="605" y="533"/>
                  </a:lnTo>
                  <a:lnTo>
                    <a:pt x="595" y="502"/>
                  </a:lnTo>
                  <a:lnTo>
                    <a:pt x="584" y="472"/>
                  </a:lnTo>
                  <a:lnTo>
                    <a:pt x="573" y="443"/>
                  </a:lnTo>
                  <a:lnTo>
                    <a:pt x="559" y="413"/>
                  </a:lnTo>
                  <a:lnTo>
                    <a:pt x="546" y="382"/>
                  </a:lnTo>
                  <a:lnTo>
                    <a:pt x="533" y="354"/>
                  </a:lnTo>
                  <a:lnTo>
                    <a:pt x="519" y="327"/>
                  </a:lnTo>
                  <a:lnTo>
                    <a:pt x="500" y="299"/>
                  </a:lnTo>
                  <a:lnTo>
                    <a:pt x="483" y="274"/>
                  </a:lnTo>
                  <a:lnTo>
                    <a:pt x="466" y="249"/>
                  </a:lnTo>
                  <a:lnTo>
                    <a:pt x="447" y="228"/>
                  </a:lnTo>
                  <a:lnTo>
                    <a:pt x="439" y="228"/>
                  </a:lnTo>
                  <a:lnTo>
                    <a:pt x="438" y="228"/>
                  </a:lnTo>
                  <a:lnTo>
                    <a:pt x="457" y="257"/>
                  </a:lnTo>
                  <a:lnTo>
                    <a:pt x="474" y="291"/>
                  </a:lnTo>
                  <a:lnTo>
                    <a:pt x="485" y="324"/>
                  </a:lnTo>
                  <a:lnTo>
                    <a:pt x="496" y="360"/>
                  </a:lnTo>
                  <a:lnTo>
                    <a:pt x="504" y="392"/>
                  </a:lnTo>
                  <a:lnTo>
                    <a:pt x="510" y="428"/>
                  </a:lnTo>
                  <a:lnTo>
                    <a:pt x="516" y="464"/>
                  </a:lnTo>
                  <a:lnTo>
                    <a:pt x="521" y="502"/>
                  </a:lnTo>
                  <a:lnTo>
                    <a:pt x="525" y="536"/>
                  </a:lnTo>
                  <a:lnTo>
                    <a:pt x="529" y="573"/>
                  </a:lnTo>
                  <a:lnTo>
                    <a:pt x="535" y="609"/>
                  </a:lnTo>
                  <a:lnTo>
                    <a:pt x="544" y="645"/>
                  </a:lnTo>
                  <a:lnTo>
                    <a:pt x="552" y="679"/>
                  </a:lnTo>
                  <a:lnTo>
                    <a:pt x="565" y="713"/>
                  </a:lnTo>
                  <a:lnTo>
                    <a:pt x="580" y="747"/>
                  </a:lnTo>
                  <a:lnTo>
                    <a:pt x="599" y="780"/>
                  </a:lnTo>
                  <a:lnTo>
                    <a:pt x="603" y="789"/>
                  </a:lnTo>
                  <a:lnTo>
                    <a:pt x="609" y="797"/>
                  </a:lnTo>
                  <a:lnTo>
                    <a:pt x="614" y="806"/>
                  </a:lnTo>
                  <a:lnTo>
                    <a:pt x="620" y="816"/>
                  </a:lnTo>
                  <a:lnTo>
                    <a:pt x="626" y="824"/>
                  </a:lnTo>
                  <a:lnTo>
                    <a:pt x="631" y="833"/>
                  </a:lnTo>
                  <a:lnTo>
                    <a:pt x="635" y="841"/>
                  </a:lnTo>
                  <a:lnTo>
                    <a:pt x="643" y="848"/>
                  </a:lnTo>
                  <a:lnTo>
                    <a:pt x="649" y="854"/>
                  </a:lnTo>
                  <a:lnTo>
                    <a:pt x="656" y="862"/>
                  </a:lnTo>
                  <a:lnTo>
                    <a:pt x="664" y="865"/>
                  </a:lnTo>
                  <a:lnTo>
                    <a:pt x="671" y="869"/>
                  </a:lnTo>
                  <a:lnTo>
                    <a:pt x="679" y="869"/>
                  </a:lnTo>
                  <a:lnTo>
                    <a:pt x="689" y="871"/>
                  </a:lnTo>
                  <a:lnTo>
                    <a:pt x="698" y="869"/>
                  </a:lnTo>
                  <a:lnTo>
                    <a:pt x="711" y="869"/>
                  </a:lnTo>
                  <a:lnTo>
                    <a:pt x="713" y="879"/>
                  </a:lnTo>
                  <a:lnTo>
                    <a:pt x="713" y="892"/>
                  </a:lnTo>
                  <a:lnTo>
                    <a:pt x="704" y="892"/>
                  </a:lnTo>
                  <a:lnTo>
                    <a:pt x="696" y="892"/>
                  </a:lnTo>
                  <a:lnTo>
                    <a:pt x="687" y="892"/>
                  </a:lnTo>
                  <a:lnTo>
                    <a:pt x="679" y="896"/>
                  </a:lnTo>
                  <a:lnTo>
                    <a:pt x="670" y="900"/>
                  </a:lnTo>
                  <a:lnTo>
                    <a:pt x="662" y="903"/>
                  </a:lnTo>
                  <a:lnTo>
                    <a:pt x="652" y="907"/>
                  </a:lnTo>
                  <a:lnTo>
                    <a:pt x="645" y="911"/>
                  </a:lnTo>
                  <a:lnTo>
                    <a:pt x="643" y="922"/>
                  </a:lnTo>
                  <a:lnTo>
                    <a:pt x="639" y="932"/>
                  </a:lnTo>
                  <a:lnTo>
                    <a:pt x="633" y="941"/>
                  </a:lnTo>
                  <a:lnTo>
                    <a:pt x="631" y="953"/>
                  </a:lnTo>
                  <a:lnTo>
                    <a:pt x="658" y="941"/>
                  </a:lnTo>
                  <a:lnTo>
                    <a:pt x="687" y="934"/>
                  </a:lnTo>
                  <a:lnTo>
                    <a:pt x="715" y="932"/>
                  </a:lnTo>
                  <a:lnTo>
                    <a:pt x="742" y="936"/>
                  </a:lnTo>
                  <a:lnTo>
                    <a:pt x="768" y="939"/>
                  </a:lnTo>
                  <a:lnTo>
                    <a:pt x="795" y="947"/>
                  </a:lnTo>
                  <a:lnTo>
                    <a:pt x="820" y="958"/>
                  </a:lnTo>
                  <a:lnTo>
                    <a:pt x="846" y="972"/>
                  </a:lnTo>
                  <a:lnTo>
                    <a:pt x="869" y="983"/>
                  </a:lnTo>
                  <a:lnTo>
                    <a:pt x="894" y="1000"/>
                  </a:lnTo>
                  <a:lnTo>
                    <a:pt x="917" y="1016"/>
                  </a:lnTo>
                  <a:lnTo>
                    <a:pt x="941" y="1031"/>
                  </a:lnTo>
                  <a:lnTo>
                    <a:pt x="962" y="1046"/>
                  </a:lnTo>
                  <a:lnTo>
                    <a:pt x="985" y="1061"/>
                  </a:lnTo>
                  <a:lnTo>
                    <a:pt x="1006" y="1073"/>
                  </a:lnTo>
                  <a:lnTo>
                    <a:pt x="1029" y="1086"/>
                  </a:lnTo>
                  <a:lnTo>
                    <a:pt x="1016" y="1107"/>
                  </a:lnTo>
                  <a:lnTo>
                    <a:pt x="1000" y="1126"/>
                  </a:lnTo>
                  <a:lnTo>
                    <a:pt x="983" y="1141"/>
                  </a:lnTo>
                  <a:lnTo>
                    <a:pt x="966" y="1152"/>
                  </a:lnTo>
                  <a:lnTo>
                    <a:pt x="943" y="1160"/>
                  </a:lnTo>
                  <a:lnTo>
                    <a:pt x="924" y="1168"/>
                  </a:lnTo>
                  <a:lnTo>
                    <a:pt x="901" y="1171"/>
                  </a:lnTo>
                  <a:lnTo>
                    <a:pt x="881" y="1173"/>
                  </a:lnTo>
                  <a:lnTo>
                    <a:pt x="856" y="1171"/>
                  </a:lnTo>
                  <a:lnTo>
                    <a:pt x="833" y="1170"/>
                  </a:lnTo>
                  <a:lnTo>
                    <a:pt x="808" y="1164"/>
                  </a:lnTo>
                  <a:lnTo>
                    <a:pt x="787" y="1160"/>
                  </a:lnTo>
                  <a:lnTo>
                    <a:pt x="765" y="1152"/>
                  </a:lnTo>
                  <a:lnTo>
                    <a:pt x="742" y="1147"/>
                  </a:lnTo>
                  <a:lnTo>
                    <a:pt x="723" y="1139"/>
                  </a:lnTo>
                  <a:lnTo>
                    <a:pt x="704" y="1132"/>
                  </a:lnTo>
                  <a:lnTo>
                    <a:pt x="689" y="1126"/>
                  </a:lnTo>
                  <a:lnTo>
                    <a:pt x="675" y="1118"/>
                  </a:lnTo>
                  <a:lnTo>
                    <a:pt x="662" y="1107"/>
                  </a:lnTo>
                  <a:lnTo>
                    <a:pt x="649" y="1097"/>
                  </a:lnTo>
                  <a:lnTo>
                    <a:pt x="637" y="1084"/>
                  </a:lnTo>
                  <a:lnTo>
                    <a:pt x="626" y="1071"/>
                  </a:lnTo>
                  <a:lnTo>
                    <a:pt x="616" y="1057"/>
                  </a:lnTo>
                  <a:lnTo>
                    <a:pt x="607" y="1044"/>
                  </a:lnTo>
                  <a:lnTo>
                    <a:pt x="595" y="1033"/>
                  </a:lnTo>
                  <a:lnTo>
                    <a:pt x="586" y="1023"/>
                  </a:lnTo>
                  <a:lnTo>
                    <a:pt x="574" y="1014"/>
                  </a:lnTo>
                  <a:lnTo>
                    <a:pt x="565" y="1010"/>
                  </a:lnTo>
                  <a:lnTo>
                    <a:pt x="554" y="1008"/>
                  </a:lnTo>
                  <a:lnTo>
                    <a:pt x="542" y="1012"/>
                  </a:lnTo>
                  <a:lnTo>
                    <a:pt x="531" y="1017"/>
                  </a:lnTo>
                  <a:lnTo>
                    <a:pt x="519" y="1031"/>
                  </a:lnTo>
                  <a:lnTo>
                    <a:pt x="514" y="1021"/>
                  </a:lnTo>
                  <a:lnTo>
                    <a:pt x="510" y="1014"/>
                  </a:lnTo>
                  <a:lnTo>
                    <a:pt x="510" y="1004"/>
                  </a:lnTo>
                  <a:lnTo>
                    <a:pt x="510" y="995"/>
                  </a:lnTo>
                  <a:lnTo>
                    <a:pt x="510" y="987"/>
                  </a:lnTo>
                  <a:lnTo>
                    <a:pt x="514" y="978"/>
                  </a:lnTo>
                  <a:lnTo>
                    <a:pt x="517" y="968"/>
                  </a:lnTo>
                  <a:lnTo>
                    <a:pt x="521" y="958"/>
                  </a:lnTo>
                  <a:lnTo>
                    <a:pt x="525" y="949"/>
                  </a:lnTo>
                  <a:lnTo>
                    <a:pt x="529" y="939"/>
                  </a:lnTo>
                  <a:lnTo>
                    <a:pt x="533" y="930"/>
                  </a:lnTo>
                  <a:lnTo>
                    <a:pt x="538" y="920"/>
                  </a:lnTo>
                  <a:lnTo>
                    <a:pt x="540" y="911"/>
                  </a:lnTo>
                  <a:lnTo>
                    <a:pt x="546" y="901"/>
                  </a:lnTo>
                  <a:lnTo>
                    <a:pt x="550" y="892"/>
                  </a:lnTo>
                  <a:lnTo>
                    <a:pt x="554" y="884"/>
                  </a:lnTo>
                  <a:lnTo>
                    <a:pt x="548" y="879"/>
                  </a:lnTo>
                  <a:lnTo>
                    <a:pt x="542" y="882"/>
                  </a:lnTo>
                  <a:lnTo>
                    <a:pt x="540" y="886"/>
                  </a:lnTo>
                  <a:lnTo>
                    <a:pt x="540" y="894"/>
                  </a:lnTo>
                  <a:lnTo>
                    <a:pt x="533" y="894"/>
                  </a:lnTo>
                  <a:lnTo>
                    <a:pt x="523" y="894"/>
                  </a:lnTo>
                  <a:lnTo>
                    <a:pt x="517" y="894"/>
                  </a:lnTo>
                  <a:lnTo>
                    <a:pt x="512" y="892"/>
                  </a:lnTo>
                  <a:lnTo>
                    <a:pt x="504" y="896"/>
                  </a:lnTo>
                  <a:lnTo>
                    <a:pt x="496" y="903"/>
                  </a:lnTo>
                  <a:lnTo>
                    <a:pt x="487" y="909"/>
                  </a:lnTo>
                  <a:lnTo>
                    <a:pt x="481" y="915"/>
                  </a:lnTo>
                  <a:lnTo>
                    <a:pt x="472" y="919"/>
                  </a:lnTo>
                  <a:lnTo>
                    <a:pt x="462" y="924"/>
                  </a:lnTo>
                  <a:lnTo>
                    <a:pt x="453" y="928"/>
                  </a:lnTo>
                  <a:lnTo>
                    <a:pt x="445" y="932"/>
                  </a:lnTo>
                  <a:lnTo>
                    <a:pt x="434" y="932"/>
                  </a:lnTo>
                  <a:lnTo>
                    <a:pt x="424" y="934"/>
                  </a:lnTo>
                  <a:lnTo>
                    <a:pt x="413" y="936"/>
                  </a:lnTo>
                  <a:lnTo>
                    <a:pt x="403" y="938"/>
                  </a:lnTo>
                  <a:lnTo>
                    <a:pt x="394" y="938"/>
                  </a:lnTo>
                  <a:lnTo>
                    <a:pt x="384" y="938"/>
                  </a:lnTo>
                  <a:lnTo>
                    <a:pt x="373" y="938"/>
                  </a:lnTo>
                  <a:lnTo>
                    <a:pt x="365" y="939"/>
                  </a:lnTo>
                  <a:lnTo>
                    <a:pt x="367" y="930"/>
                  </a:lnTo>
                  <a:lnTo>
                    <a:pt x="371" y="920"/>
                  </a:lnTo>
                  <a:lnTo>
                    <a:pt x="377" y="911"/>
                  </a:lnTo>
                  <a:lnTo>
                    <a:pt x="384" y="903"/>
                  </a:lnTo>
                  <a:lnTo>
                    <a:pt x="390" y="894"/>
                  </a:lnTo>
                  <a:lnTo>
                    <a:pt x="398" y="886"/>
                  </a:lnTo>
                  <a:lnTo>
                    <a:pt x="405" y="879"/>
                  </a:lnTo>
                  <a:lnTo>
                    <a:pt x="415" y="871"/>
                  </a:lnTo>
                  <a:lnTo>
                    <a:pt x="422" y="863"/>
                  </a:lnTo>
                  <a:lnTo>
                    <a:pt x="430" y="856"/>
                  </a:lnTo>
                  <a:lnTo>
                    <a:pt x="439" y="848"/>
                  </a:lnTo>
                  <a:lnTo>
                    <a:pt x="449" y="843"/>
                  </a:lnTo>
                  <a:lnTo>
                    <a:pt x="458" y="837"/>
                  </a:lnTo>
                  <a:lnTo>
                    <a:pt x="468" y="833"/>
                  </a:lnTo>
                  <a:lnTo>
                    <a:pt x="476" y="829"/>
                  </a:lnTo>
                  <a:lnTo>
                    <a:pt x="485" y="825"/>
                  </a:lnTo>
                  <a:lnTo>
                    <a:pt x="483" y="816"/>
                  </a:lnTo>
                  <a:lnTo>
                    <a:pt x="481" y="810"/>
                  </a:lnTo>
                  <a:lnTo>
                    <a:pt x="477" y="805"/>
                  </a:lnTo>
                  <a:lnTo>
                    <a:pt x="474" y="801"/>
                  </a:lnTo>
                  <a:lnTo>
                    <a:pt x="466" y="797"/>
                  </a:lnTo>
                  <a:lnTo>
                    <a:pt x="458" y="793"/>
                  </a:lnTo>
                  <a:lnTo>
                    <a:pt x="451" y="791"/>
                  </a:lnTo>
                  <a:lnTo>
                    <a:pt x="443" y="789"/>
                  </a:lnTo>
                  <a:lnTo>
                    <a:pt x="434" y="787"/>
                  </a:lnTo>
                  <a:lnTo>
                    <a:pt x="426" y="785"/>
                  </a:lnTo>
                  <a:lnTo>
                    <a:pt x="417" y="782"/>
                  </a:lnTo>
                  <a:lnTo>
                    <a:pt x="411" y="780"/>
                  </a:lnTo>
                  <a:lnTo>
                    <a:pt x="398" y="772"/>
                  </a:lnTo>
                  <a:lnTo>
                    <a:pt x="390" y="761"/>
                  </a:lnTo>
                  <a:lnTo>
                    <a:pt x="379" y="763"/>
                  </a:lnTo>
                  <a:lnTo>
                    <a:pt x="373" y="772"/>
                  </a:lnTo>
                  <a:lnTo>
                    <a:pt x="369" y="780"/>
                  </a:lnTo>
                  <a:lnTo>
                    <a:pt x="369" y="791"/>
                  </a:lnTo>
                  <a:lnTo>
                    <a:pt x="367" y="803"/>
                  </a:lnTo>
                  <a:lnTo>
                    <a:pt x="367" y="816"/>
                  </a:lnTo>
                  <a:lnTo>
                    <a:pt x="365" y="827"/>
                  </a:lnTo>
                  <a:lnTo>
                    <a:pt x="361" y="839"/>
                  </a:lnTo>
                  <a:lnTo>
                    <a:pt x="337" y="825"/>
                  </a:lnTo>
                  <a:lnTo>
                    <a:pt x="310" y="810"/>
                  </a:lnTo>
                  <a:lnTo>
                    <a:pt x="287" y="791"/>
                  </a:lnTo>
                  <a:lnTo>
                    <a:pt x="263" y="772"/>
                  </a:lnTo>
                  <a:lnTo>
                    <a:pt x="238" y="749"/>
                  </a:lnTo>
                  <a:lnTo>
                    <a:pt x="219" y="727"/>
                  </a:lnTo>
                  <a:lnTo>
                    <a:pt x="198" y="702"/>
                  </a:lnTo>
                  <a:lnTo>
                    <a:pt x="181" y="677"/>
                  </a:lnTo>
                  <a:lnTo>
                    <a:pt x="164" y="651"/>
                  </a:lnTo>
                  <a:lnTo>
                    <a:pt x="152" y="622"/>
                  </a:lnTo>
                  <a:lnTo>
                    <a:pt x="141" y="592"/>
                  </a:lnTo>
                  <a:lnTo>
                    <a:pt x="135" y="565"/>
                  </a:lnTo>
                  <a:lnTo>
                    <a:pt x="133" y="533"/>
                  </a:lnTo>
                  <a:lnTo>
                    <a:pt x="135" y="506"/>
                  </a:lnTo>
                  <a:lnTo>
                    <a:pt x="141" y="476"/>
                  </a:lnTo>
                  <a:lnTo>
                    <a:pt x="152" y="449"/>
                  </a:lnTo>
                  <a:lnTo>
                    <a:pt x="158" y="462"/>
                  </a:lnTo>
                  <a:lnTo>
                    <a:pt x="164" y="476"/>
                  </a:lnTo>
                  <a:lnTo>
                    <a:pt x="169" y="491"/>
                  </a:lnTo>
                  <a:lnTo>
                    <a:pt x="175" y="506"/>
                  </a:lnTo>
                  <a:lnTo>
                    <a:pt x="179" y="521"/>
                  </a:lnTo>
                  <a:lnTo>
                    <a:pt x="187" y="536"/>
                  </a:lnTo>
                  <a:lnTo>
                    <a:pt x="192" y="552"/>
                  </a:lnTo>
                  <a:lnTo>
                    <a:pt x="198" y="565"/>
                  </a:lnTo>
                  <a:lnTo>
                    <a:pt x="204" y="578"/>
                  </a:lnTo>
                  <a:lnTo>
                    <a:pt x="211" y="592"/>
                  </a:lnTo>
                  <a:lnTo>
                    <a:pt x="217" y="605"/>
                  </a:lnTo>
                  <a:lnTo>
                    <a:pt x="225" y="620"/>
                  </a:lnTo>
                  <a:lnTo>
                    <a:pt x="234" y="633"/>
                  </a:lnTo>
                  <a:lnTo>
                    <a:pt x="242" y="645"/>
                  </a:lnTo>
                  <a:lnTo>
                    <a:pt x="251" y="658"/>
                  </a:lnTo>
                  <a:lnTo>
                    <a:pt x="265" y="670"/>
                  </a:lnTo>
                  <a:lnTo>
                    <a:pt x="272" y="670"/>
                  </a:lnTo>
                  <a:lnTo>
                    <a:pt x="278" y="673"/>
                  </a:lnTo>
                  <a:lnTo>
                    <a:pt x="284" y="677"/>
                  </a:lnTo>
                  <a:lnTo>
                    <a:pt x="291" y="687"/>
                  </a:lnTo>
                  <a:lnTo>
                    <a:pt x="295" y="690"/>
                  </a:lnTo>
                  <a:lnTo>
                    <a:pt x="301" y="698"/>
                  </a:lnTo>
                  <a:lnTo>
                    <a:pt x="306" y="702"/>
                  </a:lnTo>
                  <a:lnTo>
                    <a:pt x="316" y="704"/>
                  </a:lnTo>
                  <a:lnTo>
                    <a:pt x="308" y="673"/>
                  </a:lnTo>
                  <a:lnTo>
                    <a:pt x="303" y="645"/>
                  </a:lnTo>
                  <a:lnTo>
                    <a:pt x="295" y="618"/>
                  </a:lnTo>
                  <a:lnTo>
                    <a:pt x="287" y="592"/>
                  </a:lnTo>
                  <a:lnTo>
                    <a:pt x="278" y="563"/>
                  </a:lnTo>
                  <a:lnTo>
                    <a:pt x="270" y="535"/>
                  </a:lnTo>
                  <a:lnTo>
                    <a:pt x="263" y="508"/>
                  </a:lnTo>
                  <a:lnTo>
                    <a:pt x="255" y="481"/>
                  </a:lnTo>
                  <a:lnTo>
                    <a:pt x="247" y="453"/>
                  </a:lnTo>
                  <a:lnTo>
                    <a:pt x="242" y="426"/>
                  </a:lnTo>
                  <a:lnTo>
                    <a:pt x="238" y="398"/>
                  </a:lnTo>
                  <a:lnTo>
                    <a:pt x="234" y="369"/>
                  </a:lnTo>
                  <a:lnTo>
                    <a:pt x="228" y="341"/>
                  </a:lnTo>
                  <a:lnTo>
                    <a:pt x="228" y="310"/>
                  </a:lnTo>
                  <a:lnTo>
                    <a:pt x="228" y="280"/>
                  </a:lnTo>
                  <a:lnTo>
                    <a:pt x="232" y="251"/>
                  </a:lnTo>
                  <a:lnTo>
                    <a:pt x="202" y="284"/>
                  </a:lnTo>
                  <a:lnTo>
                    <a:pt x="173" y="322"/>
                  </a:lnTo>
                  <a:lnTo>
                    <a:pt x="149" y="360"/>
                  </a:lnTo>
                  <a:lnTo>
                    <a:pt x="126" y="400"/>
                  </a:lnTo>
                  <a:lnTo>
                    <a:pt x="105" y="439"/>
                  </a:lnTo>
                  <a:lnTo>
                    <a:pt x="88" y="483"/>
                  </a:lnTo>
                  <a:lnTo>
                    <a:pt x="72" y="525"/>
                  </a:lnTo>
                  <a:lnTo>
                    <a:pt x="61" y="571"/>
                  </a:lnTo>
                  <a:lnTo>
                    <a:pt x="52" y="614"/>
                  </a:lnTo>
                  <a:lnTo>
                    <a:pt x="46" y="658"/>
                  </a:lnTo>
                  <a:lnTo>
                    <a:pt x="42" y="704"/>
                  </a:lnTo>
                  <a:lnTo>
                    <a:pt x="44" y="749"/>
                  </a:lnTo>
                  <a:lnTo>
                    <a:pt x="48" y="793"/>
                  </a:lnTo>
                  <a:lnTo>
                    <a:pt x="55" y="839"/>
                  </a:lnTo>
                  <a:lnTo>
                    <a:pt x="69" y="882"/>
                  </a:lnTo>
                  <a:lnTo>
                    <a:pt x="86" y="928"/>
                  </a:lnTo>
                  <a:lnTo>
                    <a:pt x="76" y="930"/>
                  </a:lnTo>
                  <a:lnTo>
                    <a:pt x="71" y="932"/>
                  </a:lnTo>
                  <a:lnTo>
                    <a:pt x="63" y="932"/>
                  </a:lnTo>
                  <a:lnTo>
                    <a:pt x="59" y="934"/>
                  </a:lnTo>
                  <a:lnTo>
                    <a:pt x="33" y="867"/>
                  </a:lnTo>
                  <a:lnTo>
                    <a:pt x="15" y="803"/>
                  </a:lnTo>
                  <a:lnTo>
                    <a:pt x="4" y="736"/>
                  </a:lnTo>
                  <a:lnTo>
                    <a:pt x="0" y="673"/>
                  </a:lnTo>
                  <a:lnTo>
                    <a:pt x="2" y="609"/>
                  </a:lnTo>
                  <a:lnTo>
                    <a:pt x="12" y="546"/>
                  </a:lnTo>
                  <a:lnTo>
                    <a:pt x="25" y="483"/>
                  </a:lnTo>
                  <a:lnTo>
                    <a:pt x="46" y="422"/>
                  </a:lnTo>
                  <a:lnTo>
                    <a:pt x="71" y="362"/>
                  </a:lnTo>
                  <a:lnTo>
                    <a:pt x="99" y="305"/>
                  </a:lnTo>
                  <a:lnTo>
                    <a:pt x="133" y="247"/>
                  </a:lnTo>
                  <a:lnTo>
                    <a:pt x="171" y="194"/>
                  </a:lnTo>
                  <a:lnTo>
                    <a:pt x="213" y="139"/>
                  </a:lnTo>
                  <a:lnTo>
                    <a:pt x="261" y="90"/>
                  </a:lnTo>
                  <a:lnTo>
                    <a:pt x="308" y="42"/>
                  </a:lnTo>
                  <a:lnTo>
                    <a:pt x="361" y="0"/>
                  </a:lnTo>
                  <a:close/>
                </a:path>
              </a:pathLst>
            </a:custGeom>
            <a:solidFill>
              <a:srgbClr val="E6E6FF"/>
            </a:solidFill>
            <a:ln w="9525">
              <a:noFill/>
              <a:round/>
              <a:headEnd/>
              <a:tailEnd/>
            </a:ln>
          </p:spPr>
          <p:txBody>
            <a:bodyPr/>
            <a:lstStyle/>
            <a:p>
              <a:endParaRPr lang="fa-IR"/>
            </a:p>
          </p:txBody>
        </p:sp>
        <p:sp>
          <p:nvSpPr>
            <p:cNvPr id="15377" name="Freeform 15"/>
            <p:cNvSpPr>
              <a:spLocks/>
            </p:cNvSpPr>
            <p:nvPr/>
          </p:nvSpPr>
          <p:spPr bwMode="auto">
            <a:xfrm>
              <a:off x="3371" y="2302"/>
              <a:ext cx="1338" cy="715"/>
            </a:xfrm>
            <a:custGeom>
              <a:avLst/>
              <a:gdLst>
                <a:gd name="T0" fmla="*/ 2044 w 2675"/>
                <a:gd name="T1" fmla="*/ 42 h 1432"/>
                <a:gd name="T2" fmla="*/ 2242 w 2675"/>
                <a:gd name="T3" fmla="*/ 105 h 1432"/>
                <a:gd name="T4" fmla="*/ 2436 w 2675"/>
                <a:gd name="T5" fmla="*/ 177 h 1432"/>
                <a:gd name="T6" fmla="*/ 2628 w 2675"/>
                <a:gd name="T7" fmla="*/ 261 h 1432"/>
                <a:gd name="T8" fmla="*/ 2626 w 2675"/>
                <a:gd name="T9" fmla="*/ 343 h 1432"/>
                <a:gd name="T10" fmla="*/ 2544 w 2675"/>
                <a:gd name="T11" fmla="*/ 409 h 1432"/>
                <a:gd name="T12" fmla="*/ 2453 w 2675"/>
                <a:gd name="T13" fmla="*/ 468 h 1432"/>
                <a:gd name="T14" fmla="*/ 2363 w 2675"/>
                <a:gd name="T15" fmla="*/ 531 h 1432"/>
                <a:gd name="T16" fmla="*/ 2150 w 2675"/>
                <a:gd name="T17" fmla="*/ 675 h 1432"/>
                <a:gd name="T18" fmla="*/ 1892 w 2675"/>
                <a:gd name="T19" fmla="*/ 837 h 1432"/>
                <a:gd name="T20" fmla="*/ 1629 w 2675"/>
                <a:gd name="T21" fmla="*/ 997 h 1432"/>
                <a:gd name="T22" fmla="*/ 1369 w 2675"/>
                <a:gd name="T23" fmla="*/ 1160 h 1432"/>
                <a:gd name="T24" fmla="*/ 1238 w 2675"/>
                <a:gd name="T25" fmla="*/ 1248 h 1432"/>
                <a:gd name="T26" fmla="*/ 1154 w 2675"/>
                <a:gd name="T27" fmla="*/ 1310 h 1432"/>
                <a:gd name="T28" fmla="*/ 1068 w 2675"/>
                <a:gd name="T29" fmla="*/ 1367 h 1432"/>
                <a:gd name="T30" fmla="*/ 981 w 2675"/>
                <a:gd name="T31" fmla="*/ 1419 h 1432"/>
                <a:gd name="T32" fmla="*/ 867 w 2675"/>
                <a:gd name="T33" fmla="*/ 1390 h 1432"/>
                <a:gd name="T34" fmla="*/ 747 w 2675"/>
                <a:gd name="T35" fmla="*/ 1341 h 1432"/>
                <a:gd name="T36" fmla="*/ 627 w 2675"/>
                <a:gd name="T37" fmla="*/ 1291 h 1432"/>
                <a:gd name="T38" fmla="*/ 509 w 2675"/>
                <a:gd name="T39" fmla="*/ 1234 h 1432"/>
                <a:gd name="T40" fmla="*/ 392 w 2675"/>
                <a:gd name="T41" fmla="*/ 1168 h 1432"/>
                <a:gd name="T42" fmla="*/ 268 w 2675"/>
                <a:gd name="T43" fmla="*/ 1122 h 1432"/>
                <a:gd name="T44" fmla="*/ 144 w 2675"/>
                <a:gd name="T45" fmla="*/ 1076 h 1432"/>
                <a:gd name="T46" fmla="*/ 28 w 2675"/>
                <a:gd name="T47" fmla="*/ 1023 h 1432"/>
                <a:gd name="T48" fmla="*/ 2 w 2675"/>
                <a:gd name="T49" fmla="*/ 979 h 1432"/>
                <a:gd name="T50" fmla="*/ 30 w 2675"/>
                <a:gd name="T51" fmla="*/ 959 h 1432"/>
                <a:gd name="T52" fmla="*/ 72 w 2675"/>
                <a:gd name="T53" fmla="*/ 938 h 1432"/>
                <a:gd name="T54" fmla="*/ 110 w 2675"/>
                <a:gd name="T55" fmla="*/ 907 h 1432"/>
                <a:gd name="T56" fmla="*/ 196 w 2675"/>
                <a:gd name="T57" fmla="*/ 852 h 1432"/>
                <a:gd name="T58" fmla="*/ 300 w 2675"/>
                <a:gd name="T59" fmla="*/ 787 h 1432"/>
                <a:gd name="T60" fmla="*/ 403 w 2675"/>
                <a:gd name="T61" fmla="*/ 725 h 1432"/>
                <a:gd name="T62" fmla="*/ 509 w 2675"/>
                <a:gd name="T63" fmla="*/ 679 h 1432"/>
                <a:gd name="T64" fmla="*/ 589 w 2675"/>
                <a:gd name="T65" fmla="*/ 704 h 1432"/>
                <a:gd name="T66" fmla="*/ 671 w 2675"/>
                <a:gd name="T67" fmla="*/ 736 h 1432"/>
                <a:gd name="T68" fmla="*/ 755 w 2675"/>
                <a:gd name="T69" fmla="*/ 761 h 1432"/>
                <a:gd name="T70" fmla="*/ 840 w 2675"/>
                <a:gd name="T71" fmla="*/ 793 h 1432"/>
                <a:gd name="T72" fmla="*/ 981 w 2675"/>
                <a:gd name="T73" fmla="*/ 825 h 1432"/>
                <a:gd name="T74" fmla="*/ 1143 w 2675"/>
                <a:gd name="T75" fmla="*/ 846 h 1432"/>
                <a:gd name="T76" fmla="*/ 1306 w 2675"/>
                <a:gd name="T77" fmla="*/ 871 h 1432"/>
                <a:gd name="T78" fmla="*/ 1462 w 2675"/>
                <a:gd name="T79" fmla="*/ 921 h 1432"/>
                <a:gd name="T80" fmla="*/ 1589 w 2675"/>
                <a:gd name="T81" fmla="*/ 873 h 1432"/>
                <a:gd name="T82" fmla="*/ 1715 w 2675"/>
                <a:gd name="T83" fmla="*/ 786 h 1432"/>
                <a:gd name="T84" fmla="*/ 1839 w 2675"/>
                <a:gd name="T85" fmla="*/ 706 h 1432"/>
                <a:gd name="T86" fmla="*/ 1966 w 2675"/>
                <a:gd name="T87" fmla="*/ 630 h 1432"/>
                <a:gd name="T88" fmla="*/ 2021 w 2675"/>
                <a:gd name="T89" fmla="*/ 630 h 1432"/>
                <a:gd name="T90" fmla="*/ 2023 w 2675"/>
                <a:gd name="T91" fmla="*/ 671 h 1432"/>
                <a:gd name="T92" fmla="*/ 2070 w 2675"/>
                <a:gd name="T93" fmla="*/ 649 h 1432"/>
                <a:gd name="T94" fmla="*/ 2147 w 2675"/>
                <a:gd name="T95" fmla="*/ 603 h 1432"/>
                <a:gd name="T96" fmla="*/ 2200 w 2675"/>
                <a:gd name="T97" fmla="*/ 548 h 1432"/>
                <a:gd name="T98" fmla="*/ 2204 w 2675"/>
                <a:gd name="T99" fmla="*/ 478 h 1432"/>
                <a:gd name="T100" fmla="*/ 2154 w 2675"/>
                <a:gd name="T101" fmla="*/ 396 h 1432"/>
                <a:gd name="T102" fmla="*/ 2097 w 2675"/>
                <a:gd name="T103" fmla="*/ 333 h 1432"/>
                <a:gd name="T104" fmla="*/ 2040 w 2675"/>
                <a:gd name="T105" fmla="*/ 267 h 1432"/>
                <a:gd name="T106" fmla="*/ 1998 w 2675"/>
                <a:gd name="T107" fmla="*/ 189 h 1432"/>
                <a:gd name="T108" fmla="*/ 1979 w 2675"/>
                <a:gd name="T109" fmla="*/ 128 h 1432"/>
                <a:gd name="T110" fmla="*/ 1941 w 2675"/>
                <a:gd name="T111" fmla="*/ 84 h 1432"/>
                <a:gd name="T112" fmla="*/ 1897 w 2675"/>
                <a:gd name="T113" fmla="*/ 48 h 1432"/>
                <a:gd name="T114" fmla="*/ 1888 w 2675"/>
                <a:gd name="T115" fmla="*/ 10 h 14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75"/>
                <a:gd name="T175" fmla="*/ 0 h 1432"/>
                <a:gd name="T176" fmla="*/ 2675 w 2675"/>
                <a:gd name="T177" fmla="*/ 1432 h 14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75" h="1432">
                  <a:moveTo>
                    <a:pt x="1894" y="0"/>
                  </a:moveTo>
                  <a:lnTo>
                    <a:pt x="1943" y="14"/>
                  </a:lnTo>
                  <a:lnTo>
                    <a:pt x="1994" y="29"/>
                  </a:lnTo>
                  <a:lnTo>
                    <a:pt x="2044" y="42"/>
                  </a:lnTo>
                  <a:lnTo>
                    <a:pt x="2093" y="59"/>
                  </a:lnTo>
                  <a:lnTo>
                    <a:pt x="2143" y="74"/>
                  </a:lnTo>
                  <a:lnTo>
                    <a:pt x="2192" y="90"/>
                  </a:lnTo>
                  <a:lnTo>
                    <a:pt x="2242" y="105"/>
                  </a:lnTo>
                  <a:lnTo>
                    <a:pt x="2291" y="124"/>
                  </a:lnTo>
                  <a:lnTo>
                    <a:pt x="2339" y="141"/>
                  </a:lnTo>
                  <a:lnTo>
                    <a:pt x="2388" y="158"/>
                  </a:lnTo>
                  <a:lnTo>
                    <a:pt x="2436" y="177"/>
                  </a:lnTo>
                  <a:lnTo>
                    <a:pt x="2485" y="198"/>
                  </a:lnTo>
                  <a:lnTo>
                    <a:pt x="2531" y="217"/>
                  </a:lnTo>
                  <a:lnTo>
                    <a:pt x="2580" y="240"/>
                  </a:lnTo>
                  <a:lnTo>
                    <a:pt x="2628" y="261"/>
                  </a:lnTo>
                  <a:lnTo>
                    <a:pt x="2675" y="286"/>
                  </a:lnTo>
                  <a:lnTo>
                    <a:pt x="2660" y="305"/>
                  </a:lnTo>
                  <a:lnTo>
                    <a:pt x="2645" y="324"/>
                  </a:lnTo>
                  <a:lnTo>
                    <a:pt x="2626" y="343"/>
                  </a:lnTo>
                  <a:lnTo>
                    <a:pt x="2609" y="360"/>
                  </a:lnTo>
                  <a:lnTo>
                    <a:pt x="2588" y="377"/>
                  </a:lnTo>
                  <a:lnTo>
                    <a:pt x="2567" y="392"/>
                  </a:lnTo>
                  <a:lnTo>
                    <a:pt x="2544" y="409"/>
                  </a:lnTo>
                  <a:lnTo>
                    <a:pt x="2523" y="426"/>
                  </a:lnTo>
                  <a:lnTo>
                    <a:pt x="2500" y="440"/>
                  </a:lnTo>
                  <a:lnTo>
                    <a:pt x="2477" y="455"/>
                  </a:lnTo>
                  <a:lnTo>
                    <a:pt x="2453" y="468"/>
                  </a:lnTo>
                  <a:lnTo>
                    <a:pt x="2430" y="485"/>
                  </a:lnTo>
                  <a:lnTo>
                    <a:pt x="2405" y="498"/>
                  </a:lnTo>
                  <a:lnTo>
                    <a:pt x="2384" y="516"/>
                  </a:lnTo>
                  <a:lnTo>
                    <a:pt x="2363" y="531"/>
                  </a:lnTo>
                  <a:lnTo>
                    <a:pt x="2344" y="550"/>
                  </a:lnTo>
                  <a:lnTo>
                    <a:pt x="2278" y="592"/>
                  </a:lnTo>
                  <a:lnTo>
                    <a:pt x="2215" y="633"/>
                  </a:lnTo>
                  <a:lnTo>
                    <a:pt x="2150" y="675"/>
                  </a:lnTo>
                  <a:lnTo>
                    <a:pt x="2086" y="717"/>
                  </a:lnTo>
                  <a:lnTo>
                    <a:pt x="2021" y="757"/>
                  </a:lnTo>
                  <a:lnTo>
                    <a:pt x="1956" y="797"/>
                  </a:lnTo>
                  <a:lnTo>
                    <a:pt x="1892" y="837"/>
                  </a:lnTo>
                  <a:lnTo>
                    <a:pt x="1827" y="877"/>
                  </a:lnTo>
                  <a:lnTo>
                    <a:pt x="1761" y="917"/>
                  </a:lnTo>
                  <a:lnTo>
                    <a:pt x="1696" y="957"/>
                  </a:lnTo>
                  <a:lnTo>
                    <a:pt x="1629" y="997"/>
                  </a:lnTo>
                  <a:lnTo>
                    <a:pt x="1565" y="1036"/>
                  </a:lnTo>
                  <a:lnTo>
                    <a:pt x="1500" y="1076"/>
                  </a:lnTo>
                  <a:lnTo>
                    <a:pt x="1434" y="1118"/>
                  </a:lnTo>
                  <a:lnTo>
                    <a:pt x="1369" y="1160"/>
                  </a:lnTo>
                  <a:lnTo>
                    <a:pt x="1304" y="1204"/>
                  </a:lnTo>
                  <a:lnTo>
                    <a:pt x="1281" y="1217"/>
                  </a:lnTo>
                  <a:lnTo>
                    <a:pt x="1260" y="1232"/>
                  </a:lnTo>
                  <a:lnTo>
                    <a:pt x="1238" y="1248"/>
                  </a:lnTo>
                  <a:lnTo>
                    <a:pt x="1219" y="1265"/>
                  </a:lnTo>
                  <a:lnTo>
                    <a:pt x="1198" y="1278"/>
                  </a:lnTo>
                  <a:lnTo>
                    <a:pt x="1175" y="1295"/>
                  </a:lnTo>
                  <a:lnTo>
                    <a:pt x="1154" y="1310"/>
                  </a:lnTo>
                  <a:lnTo>
                    <a:pt x="1135" y="1325"/>
                  </a:lnTo>
                  <a:lnTo>
                    <a:pt x="1112" y="1339"/>
                  </a:lnTo>
                  <a:lnTo>
                    <a:pt x="1091" y="1354"/>
                  </a:lnTo>
                  <a:lnTo>
                    <a:pt x="1068" y="1367"/>
                  </a:lnTo>
                  <a:lnTo>
                    <a:pt x="1049" y="1382"/>
                  </a:lnTo>
                  <a:lnTo>
                    <a:pt x="1027" y="1394"/>
                  </a:lnTo>
                  <a:lnTo>
                    <a:pt x="1004" y="1407"/>
                  </a:lnTo>
                  <a:lnTo>
                    <a:pt x="981" y="1419"/>
                  </a:lnTo>
                  <a:lnTo>
                    <a:pt x="960" y="1432"/>
                  </a:lnTo>
                  <a:lnTo>
                    <a:pt x="930" y="1417"/>
                  </a:lnTo>
                  <a:lnTo>
                    <a:pt x="897" y="1403"/>
                  </a:lnTo>
                  <a:lnTo>
                    <a:pt x="867" y="1390"/>
                  </a:lnTo>
                  <a:lnTo>
                    <a:pt x="838" y="1377"/>
                  </a:lnTo>
                  <a:lnTo>
                    <a:pt x="808" y="1365"/>
                  </a:lnTo>
                  <a:lnTo>
                    <a:pt x="778" y="1354"/>
                  </a:lnTo>
                  <a:lnTo>
                    <a:pt x="747" y="1341"/>
                  </a:lnTo>
                  <a:lnTo>
                    <a:pt x="719" y="1329"/>
                  </a:lnTo>
                  <a:lnTo>
                    <a:pt x="688" y="1316"/>
                  </a:lnTo>
                  <a:lnTo>
                    <a:pt x="658" y="1305"/>
                  </a:lnTo>
                  <a:lnTo>
                    <a:pt x="627" y="1291"/>
                  </a:lnTo>
                  <a:lnTo>
                    <a:pt x="599" y="1278"/>
                  </a:lnTo>
                  <a:lnTo>
                    <a:pt x="568" y="1265"/>
                  </a:lnTo>
                  <a:lnTo>
                    <a:pt x="538" y="1251"/>
                  </a:lnTo>
                  <a:lnTo>
                    <a:pt x="509" y="1234"/>
                  </a:lnTo>
                  <a:lnTo>
                    <a:pt x="481" y="1221"/>
                  </a:lnTo>
                  <a:lnTo>
                    <a:pt x="452" y="1200"/>
                  </a:lnTo>
                  <a:lnTo>
                    <a:pt x="422" y="1185"/>
                  </a:lnTo>
                  <a:lnTo>
                    <a:pt x="392" y="1168"/>
                  </a:lnTo>
                  <a:lnTo>
                    <a:pt x="363" y="1156"/>
                  </a:lnTo>
                  <a:lnTo>
                    <a:pt x="331" y="1145"/>
                  </a:lnTo>
                  <a:lnTo>
                    <a:pt x="300" y="1132"/>
                  </a:lnTo>
                  <a:lnTo>
                    <a:pt x="268" y="1122"/>
                  </a:lnTo>
                  <a:lnTo>
                    <a:pt x="238" y="1113"/>
                  </a:lnTo>
                  <a:lnTo>
                    <a:pt x="205" y="1099"/>
                  </a:lnTo>
                  <a:lnTo>
                    <a:pt x="175" y="1090"/>
                  </a:lnTo>
                  <a:lnTo>
                    <a:pt x="144" y="1076"/>
                  </a:lnTo>
                  <a:lnTo>
                    <a:pt x="114" y="1067"/>
                  </a:lnTo>
                  <a:lnTo>
                    <a:pt x="84" y="1054"/>
                  </a:lnTo>
                  <a:lnTo>
                    <a:pt x="55" y="1038"/>
                  </a:lnTo>
                  <a:lnTo>
                    <a:pt x="28" y="1023"/>
                  </a:lnTo>
                  <a:lnTo>
                    <a:pt x="2" y="1006"/>
                  </a:lnTo>
                  <a:lnTo>
                    <a:pt x="0" y="995"/>
                  </a:lnTo>
                  <a:lnTo>
                    <a:pt x="2" y="987"/>
                  </a:lnTo>
                  <a:lnTo>
                    <a:pt x="2" y="979"/>
                  </a:lnTo>
                  <a:lnTo>
                    <a:pt x="8" y="974"/>
                  </a:lnTo>
                  <a:lnTo>
                    <a:pt x="13" y="968"/>
                  </a:lnTo>
                  <a:lnTo>
                    <a:pt x="23" y="964"/>
                  </a:lnTo>
                  <a:lnTo>
                    <a:pt x="30" y="959"/>
                  </a:lnTo>
                  <a:lnTo>
                    <a:pt x="42" y="955"/>
                  </a:lnTo>
                  <a:lnTo>
                    <a:pt x="49" y="949"/>
                  </a:lnTo>
                  <a:lnTo>
                    <a:pt x="61" y="943"/>
                  </a:lnTo>
                  <a:lnTo>
                    <a:pt x="72" y="938"/>
                  </a:lnTo>
                  <a:lnTo>
                    <a:pt x="82" y="932"/>
                  </a:lnTo>
                  <a:lnTo>
                    <a:pt x="91" y="924"/>
                  </a:lnTo>
                  <a:lnTo>
                    <a:pt x="103" y="917"/>
                  </a:lnTo>
                  <a:lnTo>
                    <a:pt x="110" y="907"/>
                  </a:lnTo>
                  <a:lnTo>
                    <a:pt x="120" y="898"/>
                  </a:lnTo>
                  <a:lnTo>
                    <a:pt x="144" y="882"/>
                  </a:lnTo>
                  <a:lnTo>
                    <a:pt x="171" y="867"/>
                  </a:lnTo>
                  <a:lnTo>
                    <a:pt x="196" y="852"/>
                  </a:lnTo>
                  <a:lnTo>
                    <a:pt x="222" y="837"/>
                  </a:lnTo>
                  <a:lnTo>
                    <a:pt x="247" y="820"/>
                  </a:lnTo>
                  <a:lnTo>
                    <a:pt x="274" y="805"/>
                  </a:lnTo>
                  <a:lnTo>
                    <a:pt x="300" y="787"/>
                  </a:lnTo>
                  <a:lnTo>
                    <a:pt x="327" y="772"/>
                  </a:lnTo>
                  <a:lnTo>
                    <a:pt x="352" y="757"/>
                  </a:lnTo>
                  <a:lnTo>
                    <a:pt x="378" y="742"/>
                  </a:lnTo>
                  <a:lnTo>
                    <a:pt x="403" y="725"/>
                  </a:lnTo>
                  <a:lnTo>
                    <a:pt x="430" y="713"/>
                  </a:lnTo>
                  <a:lnTo>
                    <a:pt x="456" y="700"/>
                  </a:lnTo>
                  <a:lnTo>
                    <a:pt x="483" y="689"/>
                  </a:lnTo>
                  <a:lnTo>
                    <a:pt x="509" y="679"/>
                  </a:lnTo>
                  <a:lnTo>
                    <a:pt x="536" y="673"/>
                  </a:lnTo>
                  <a:lnTo>
                    <a:pt x="553" y="683"/>
                  </a:lnTo>
                  <a:lnTo>
                    <a:pt x="572" y="694"/>
                  </a:lnTo>
                  <a:lnTo>
                    <a:pt x="589" y="704"/>
                  </a:lnTo>
                  <a:lnTo>
                    <a:pt x="610" y="715"/>
                  </a:lnTo>
                  <a:lnTo>
                    <a:pt x="629" y="721"/>
                  </a:lnTo>
                  <a:lnTo>
                    <a:pt x="648" y="728"/>
                  </a:lnTo>
                  <a:lnTo>
                    <a:pt x="671" y="736"/>
                  </a:lnTo>
                  <a:lnTo>
                    <a:pt x="692" y="744"/>
                  </a:lnTo>
                  <a:lnTo>
                    <a:pt x="713" y="749"/>
                  </a:lnTo>
                  <a:lnTo>
                    <a:pt x="734" y="755"/>
                  </a:lnTo>
                  <a:lnTo>
                    <a:pt x="755" y="761"/>
                  </a:lnTo>
                  <a:lnTo>
                    <a:pt x="778" y="768"/>
                  </a:lnTo>
                  <a:lnTo>
                    <a:pt x="798" y="776"/>
                  </a:lnTo>
                  <a:lnTo>
                    <a:pt x="819" y="786"/>
                  </a:lnTo>
                  <a:lnTo>
                    <a:pt x="840" y="793"/>
                  </a:lnTo>
                  <a:lnTo>
                    <a:pt x="861" y="805"/>
                  </a:lnTo>
                  <a:lnTo>
                    <a:pt x="901" y="812"/>
                  </a:lnTo>
                  <a:lnTo>
                    <a:pt x="941" y="820"/>
                  </a:lnTo>
                  <a:lnTo>
                    <a:pt x="981" y="825"/>
                  </a:lnTo>
                  <a:lnTo>
                    <a:pt x="1023" y="831"/>
                  </a:lnTo>
                  <a:lnTo>
                    <a:pt x="1063" y="835"/>
                  </a:lnTo>
                  <a:lnTo>
                    <a:pt x="1103" y="841"/>
                  </a:lnTo>
                  <a:lnTo>
                    <a:pt x="1143" y="846"/>
                  </a:lnTo>
                  <a:lnTo>
                    <a:pt x="1186" y="852"/>
                  </a:lnTo>
                  <a:lnTo>
                    <a:pt x="1226" y="856"/>
                  </a:lnTo>
                  <a:lnTo>
                    <a:pt x="1266" y="862"/>
                  </a:lnTo>
                  <a:lnTo>
                    <a:pt x="1306" y="871"/>
                  </a:lnTo>
                  <a:lnTo>
                    <a:pt x="1348" y="881"/>
                  </a:lnTo>
                  <a:lnTo>
                    <a:pt x="1386" y="890"/>
                  </a:lnTo>
                  <a:lnTo>
                    <a:pt x="1424" y="905"/>
                  </a:lnTo>
                  <a:lnTo>
                    <a:pt x="1462" y="921"/>
                  </a:lnTo>
                  <a:lnTo>
                    <a:pt x="1500" y="940"/>
                  </a:lnTo>
                  <a:lnTo>
                    <a:pt x="1529" y="917"/>
                  </a:lnTo>
                  <a:lnTo>
                    <a:pt x="1559" y="896"/>
                  </a:lnTo>
                  <a:lnTo>
                    <a:pt x="1589" y="873"/>
                  </a:lnTo>
                  <a:lnTo>
                    <a:pt x="1620" y="852"/>
                  </a:lnTo>
                  <a:lnTo>
                    <a:pt x="1652" y="829"/>
                  </a:lnTo>
                  <a:lnTo>
                    <a:pt x="1683" y="808"/>
                  </a:lnTo>
                  <a:lnTo>
                    <a:pt x="1715" y="786"/>
                  </a:lnTo>
                  <a:lnTo>
                    <a:pt x="1745" y="767"/>
                  </a:lnTo>
                  <a:lnTo>
                    <a:pt x="1778" y="746"/>
                  </a:lnTo>
                  <a:lnTo>
                    <a:pt x="1808" y="725"/>
                  </a:lnTo>
                  <a:lnTo>
                    <a:pt x="1839" y="706"/>
                  </a:lnTo>
                  <a:lnTo>
                    <a:pt x="1871" y="687"/>
                  </a:lnTo>
                  <a:lnTo>
                    <a:pt x="1901" y="666"/>
                  </a:lnTo>
                  <a:lnTo>
                    <a:pt x="1934" y="649"/>
                  </a:lnTo>
                  <a:lnTo>
                    <a:pt x="1966" y="630"/>
                  </a:lnTo>
                  <a:lnTo>
                    <a:pt x="1998" y="614"/>
                  </a:lnTo>
                  <a:lnTo>
                    <a:pt x="2010" y="616"/>
                  </a:lnTo>
                  <a:lnTo>
                    <a:pt x="2017" y="622"/>
                  </a:lnTo>
                  <a:lnTo>
                    <a:pt x="2021" y="630"/>
                  </a:lnTo>
                  <a:lnTo>
                    <a:pt x="2025" y="639"/>
                  </a:lnTo>
                  <a:lnTo>
                    <a:pt x="2025" y="649"/>
                  </a:lnTo>
                  <a:lnTo>
                    <a:pt x="2025" y="660"/>
                  </a:lnTo>
                  <a:lnTo>
                    <a:pt x="2023" y="671"/>
                  </a:lnTo>
                  <a:lnTo>
                    <a:pt x="2021" y="683"/>
                  </a:lnTo>
                  <a:lnTo>
                    <a:pt x="2036" y="671"/>
                  </a:lnTo>
                  <a:lnTo>
                    <a:pt x="2053" y="660"/>
                  </a:lnTo>
                  <a:lnTo>
                    <a:pt x="2070" y="649"/>
                  </a:lnTo>
                  <a:lnTo>
                    <a:pt x="2089" y="637"/>
                  </a:lnTo>
                  <a:lnTo>
                    <a:pt x="2108" y="626"/>
                  </a:lnTo>
                  <a:lnTo>
                    <a:pt x="2128" y="616"/>
                  </a:lnTo>
                  <a:lnTo>
                    <a:pt x="2147" y="603"/>
                  </a:lnTo>
                  <a:lnTo>
                    <a:pt x="2164" y="594"/>
                  </a:lnTo>
                  <a:lnTo>
                    <a:pt x="2179" y="578"/>
                  </a:lnTo>
                  <a:lnTo>
                    <a:pt x="2190" y="565"/>
                  </a:lnTo>
                  <a:lnTo>
                    <a:pt x="2200" y="548"/>
                  </a:lnTo>
                  <a:lnTo>
                    <a:pt x="2207" y="535"/>
                  </a:lnTo>
                  <a:lnTo>
                    <a:pt x="2209" y="517"/>
                  </a:lnTo>
                  <a:lnTo>
                    <a:pt x="2209" y="498"/>
                  </a:lnTo>
                  <a:lnTo>
                    <a:pt x="2204" y="478"/>
                  </a:lnTo>
                  <a:lnTo>
                    <a:pt x="2192" y="455"/>
                  </a:lnTo>
                  <a:lnTo>
                    <a:pt x="2179" y="434"/>
                  </a:lnTo>
                  <a:lnTo>
                    <a:pt x="2167" y="415"/>
                  </a:lnTo>
                  <a:lnTo>
                    <a:pt x="2154" y="396"/>
                  </a:lnTo>
                  <a:lnTo>
                    <a:pt x="2141" y="381"/>
                  </a:lnTo>
                  <a:lnTo>
                    <a:pt x="2126" y="363"/>
                  </a:lnTo>
                  <a:lnTo>
                    <a:pt x="2112" y="346"/>
                  </a:lnTo>
                  <a:lnTo>
                    <a:pt x="2097" y="333"/>
                  </a:lnTo>
                  <a:lnTo>
                    <a:pt x="2084" y="318"/>
                  </a:lnTo>
                  <a:lnTo>
                    <a:pt x="2067" y="301"/>
                  </a:lnTo>
                  <a:lnTo>
                    <a:pt x="2053" y="284"/>
                  </a:lnTo>
                  <a:lnTo>
                    <a:pt x="2040" y="267"/>
                  </a:lnTo>
                  <a:lnTo>
                    <a:pt x="2029" y="251"/>
                  </a:lnTo>
                  <a:lnTo>
                    <a:pt x="2017" y="230"/>
                  </a:lnTo>
                  <a:lnTo>
                    <a:pt x="2006" y="211"/>
                  </a:lnTo>
                  <a:lnTo>
                    <a:pt x="1998" y="189"/>
                  </a:lnTo>
                  <a:lnTo>
                    <a:pt x="1991" y="166"/>
                  </a:lnTo>
                  <a:lnTo>
                    <a:pt x="1991" y="151"/>
                  </a:lnTo>
                  <a:lnTo>
                    <a:pt x="1987" y="139"/>
                  </a:lnTo>
                  <a:lnTo>
                    <a:pt x="1979" y="128"/>
                  </a:lnTo>
                  <a:lnTo>
                    <a:pt x="1973" y="116"/>
                  </a:lnTo>
                  <a:lnTo>
                    <a:pt x="1962" y="105"/>
                  </a:lnTo>
                  <a:lnTo>
                    <a:pt x="1951" y="95"/>
                  </a:lnTo>
                  <a:lnTo>
                    <a:pt x="1941" y="84"/>
                  </a:lnTo>
                  <a:lnTo>
                    <a:pt x="1930" y="76"/>
                  </a:lnTo>
                  <a:lnTo>
                    <a:pt x="1918" y="67"/>
                  </a:lnTo>
                  <a:lnTo>
                    <a:pt x="1907" y="57"/>
                  </a:lnTo>
                  <a:lnTo>
                    <a:pt x="1897" y="48"/>
                  </a:lnTo>
                  <a:lnTo>
                    <a:pt x="1892" y="40"/>
                  </a:lnTo>
                  <a:lnTo>
                    <a:pt x="1886" y="29"/>
                  </a:lnTo>
                  <a:lnTo>
                    <a:pt x="1886" y="19"/>
                  </a:lnTo>
                  <a:lnTo>
                    <a:pt x="1888" y="10"/>
                  </a:lnTo>
                  <a:lnTo>
                    <a:pt x="1894" y="0"/>
                  </a:lnTo>
                  <a:close/>
                </a:path>
              </a:pathLst>
            </a:custGeom>
            <a:solidFill>
              <a:srgbClr val="FFF2CC"/>
            </a:solidFill>
            <a:ln w="9525">
              <a:noFill/>
              <a:round/>
              <a:headEnd/>
              <a:tailEnd/>
            </a:ln>
          </p:spPr>
          <p:txBody>
            <a:bodyPr/>
            <a:lstStyle/>
            <a:p>
              <a:endParaRPr lang="fa-IR"/>
            </a:p>
          </p:txBody>
        </p:sp>
        <p:sp>
          <p:nvSpPr>
            <p:cNvPr id="15378" name="Freeform 16"/>
            <p:cNvSpPr>
              <a:spLocks/>
            </p:cNvSpPr>
            <p:nvPr/>
          </p:nvSpPr>
          <p:spPr bwMode="auto">
            <a:xfrm>
              <a:off x="3847" y="2334"/>
              <a:ext cx="37" cy="37"/>
            </a:xfrm>
            <a:custGeom>
              <a:avLst/>
              <a:gdLst>
                <a:gd name="T0" fmla="*/ 0 w 75"/>
                <a:gd name="T1" fmla="*/ 0 h 74"/>
                <a:gd name="T2" fmla="*/ 12 w 75"/>
                <a:gd name="T3" fmla="*/ 9 h 74"/>
                <a:gd name="T4" fmla="*/ 27 w 75"/>
                <a:gd name="T5" fmla="*/ 21 h 74"/>
                <a:gd name="T6" fmla="*/ 35 w 75"/>
                <a:gd name="T7" fmla="*/ 25 h 74"/>
                <a:gd name="T8" fmla="*/ 42 w 75"/>
                <a:gd name="T9" fmla="*/ 29 h 74"/>
                <a:gd name="T10" fmla="*/ 48 w 75"/>
                <a:gd name="T11" fmla="*/ 34 h 74"/>
                <a:gd name="T12" fmla="*/ 58 w 75"/>
                <a:gd name="T13" fmla="*/ 40 h 74"/>
                <a:gd name="T14" fmla="*/ 61 w 75"/>
                <a:gd name="T15" fmla="*/ 46 h 74"/>
                <a:gd name="T16" fmla="*/ 67 w 75"/>
                <a:gd name="T17" fmla="*/ 55 h 74"/>
                <a:gd name="T18" fmla="*/ 71 w 75"/>
                <a:gd name="T19" fmla="*/ 63 h 74"/>
                <a:gd name="T20" fmla="*/ 75 w 75"/>
                <a:gd name="T21" fmla="*/ 74 h 74"/>
                <a:gd name="T22" fmla="*/ 63 w 75"/>
                <a:gd name="T23" fmla="*/ 67 h 74"/>
                <a:gd name="T24" fmla="*/ 52 w 75"/>
                <a:gd name="T25" fmla="*/ 61 h 74"/>
                <a:gd name="T26" fmla="*/ 40 w 75"/>
                <a:gd name="T27" fmla="*/ 53 h 74"/>
                <a:gd name="T28" fmla="*/ 31 w 75"/>
                <a:gd name="T29" fmla="*/ 49 h 74"/>
                <a:gd name="T30" fmla="*/ 18 w 75"/>
                <a:gd name="T31" fmla="*/ 36 h 74"/>
                <a:gd name="T32" fmla="*/ 8 w 75"/>
                <a:gd name="T33" fmla="*/ 27 h 74"/>
                <a:gd name="T34" fmla="*/ 2 w 75"/>
                <a:gd name="T35" fmla="*/ 13 h 74"/>
                <a:gd name="T36" fmla="*/ 0 w 75"/>
                <a:gd name="T37" fmla="*/ 0 h 74"/>
                <a:gd name="T38" fmla="*/ 0 w 7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74"/>
                <a:gd name="T62" fmla="*/ 75 w 7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74">
                  <a:moveTo>
                    <a:pt x="0" y="0"/>
                  </a:moveTo>
                  <a:lnTo>
                    <a:pt x="12" y="9"/>
                  </a:lnTo>
                  <a:lnTo>
                    <a:pt x="27" y="21"/>
                  </a:lnTo>
                  <a:lnTo>
                    <a:pt x="35" y="25"/>
                  </a:lnTo>
                  <a:lnTo>
                    <a:pt x="42" y="29"/>
                  </a:lnTo>
                  <a:lnTo>
                    <a:pt x="48" y="34"/>
                  </a:lnTo>
                  <a:lnTo>
                    <a:pt x="58" y="40"/>
                  </a:lnTo>
                  <a:lnTo>
                    <a:pt x="61" y="46"/>
                  </a:lnTo>
                  <a:lnTo>
                    <a:pt x="67" y="55"/>
                  </a:lnTo>
                  <a:lnTo>
                    <a:pt x="71" y="63"/>
                  </a:lnTo>
                  <a:lnTo>
                    <a:pt x="75" y="74"/>
                  </a:lnTo>
                  <a:lnTo>
                    <a:pt x="63" y="67"/>
                  </a:lnTo>
                  <a:lnTo>
                    <a:pt x="52" y="61"/>
                  </a:lnTo>
                  <a:lnTo>
                    <a:pt x="40" y="53"/>
                  </a:lnTo>
                  <a:lnTo>
                    <a:pt x="31" y="49"/>
                  </a:lnTo>
                  <a:lnTo>
                    <a:pt x="18" y="36"/>
                  </a:lnTo>
                  <a:lnTo>
                    <a:pt x="8" y="27"/>
                  </a:lnTo>
                  <a:lnTo>
                    <a:pt x="2" y="13"/>
                  </a:lnTo>
                  <a:lnTo>
                    <a:pt x="0" y="0"/>
                  </a:lnTo>
                  <a:close/>
                </a:path>
              </a:pathLst>
            </a:custGeom>
            <a:solidFill>
              <a:srgbClr val="000000"/>
            </a:solidFill>
            <a:ln w="9525">
              <a:noFill/>
              <a:round/>
              <a:headEnd/>
              <a:tailEnd/>
            </a:ln>
          </p:spPr>
          <p:txBody>
            <a:bodyPr/>
            <a:lstStyle/>
            <a:p>
              <a:endParaRPr lang="fa-IR"/>
            </a:p>
          </p:txBody>
        </p:sp>
        <p:sp>
          <p:nvSpPr>
            <p:cNvPr id="15379" name="Freeform 17"/>
            <p:cNvSpPr>
              <a:spLocks/>
            </p:cNvSpPr>
            <p:nvPr/>
          </p:nvSpPr>
          <p:spPr bwMode="auto">
            <a:xfrm>
              <a:off x="3697" y="2373"/>
              <a:ext cx="24" cy="30"/>
            </a:xfrm>
            <a:custGeom>
              <a:avLst/>
              <a:gdLst>
                <a:gd name="T0" fmla="*/ 11 w 48"/>
                <a:gd name="T1" fmla="*/ 0 h 61"/>
                <a:gd name="T2" fmla="*/ 13 w 48"/>
                <a:gd name="T3" fmla="*/ 8 h 61"/>
                <a:gd name="T4" fmla="*/ 21 w 48"/>
                <a:gd name="T5" fmla="*/ 17 h 61"/>
                <a:gd name="T6" fmla="*/ 29 w 48"/>
                <a:gd name="T7" fmla="*/ 25 h 61"/>
                <a:gd name="T8" fmla="*/ 36 w 48"/>
                <a:gd name="T9" fmla="*/ 36 h 61"/>
                <a:gd name="T10" fmla="*/ 46 w 48"/>
                <a:gd name="T11" fmla="*/ 47 h 61"/>
                <a:gd name="T12" fmla="*/ 48 w 48"/>
                <a:gd name="T13" fmla="*/ 61 h 61"/>
                <a:gd name="T14" fmla="*/ 40 w 48"/>
                <a:gd name="T15" fmla="*/ 61 h 61"/>
                <a:gd name="T16" fmla="*/ 32 w 48"/>
                <a:gd name="T17" fmla="*/ 61 h 61"/>
                <a:gd name="T18" fmla="*/ 27 w 48"/>
                <a:gd name="T19" fmla="*/ 61 h 61"/>
                <a:gd name="T20" fmla="*/ 23 w 48"/>
                <a:gd name="T21" fmla="*/ 61 h 61"/>
                <a:gd name="T22" fmla="*/ 13 w 48"/>
                <a:gd name="T23" fmla="*/ 55 h 61"/>
                <a:gd name="T24" fmla="*/ 8 w 48"/>
                <a:gd name="T25" fmla="*/ 47 h 61"/>
                <a:gd name="T26" fmla="*/ 0 w 48"/>
                <a:gd name="T27" fmla="*/ 36 h 61"/>
                <a:gd name="T28" fmla="*/ 0 w 48"/>
                <a:gd name="T29" fmla="*/ 25 h 61"/>
                <a:gd name="T30" fmla="*/ 4 w 48"/>
                <a:gd name="T31" fmla="*/ 11 h 61"/>
                <a:gd name="T32" fmla="*/ 11 w 48"/>
                <a:gd name="T33" fmla="*/ 0 h 61"/>
                <a:gd name="T34" fmla="*/ 11 w 48"/>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61"/>
                <a:gd name="T56" fmla="*/ 48 w 48"/>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61">
                  <a:moveTo>
                    <a:pt x="11" y="0"/>
                  </a:moveTo>
                  <a:lnTo>
                    <a:pt x="13" y="8"/>
                  </a:lnTo>
                  <a:lnTo>
                    <a:pt x="21" y="17"/>
                  </a:lnTo>
                  <a:lnTo>
                    <a:pt x="29" y="25"/>
                  </a:lnTo>
                  <a:lnTo>
                    <a:pt x="36" y="36"/>
                  </a:lnTo>
                  <a:lnTo>
                    <a:pt x="46" y="47"/>
                  </a:lnTo>
                  <a:lnTo>
                    <a:pt x="48" y="61"/>
                  </a:lnTo>
                  <a:lnTo>
                    <a:pt x="40" y="61"/>
                  </a:lnTo>
                  <a:lnTo>
                    <a:pt x="32" y="61"/>
                  </a:lnTo>
                  <a:lnTo>
                    <a:pt x="27" y="61"/>
                  </a:lnTo>
                  <a:lnTo>
                    <a:pt x="23" y="61"/>
                  </a:lnTo>
                  <a:lnTo>
                    <a:pt x="13" y="55"/>
                  </a:lnTo>
                  <a:lnTo>
                    <a:pt x="8" y="47"/>
                  </a:lnTo>
                  <a:lnTo>
                    <a:pt x="0" y="36"/>
                  </a:lnTo>
                  <a:lnTo>
                    <a:pt x="0" y="25"/>
                  </a:lnTo>
                  <a:lnTo>
                    <a:pt x="4" y="11"/>
                  </a:lnTo>
                  <a:lnTo>
                    <a:pt x="11" y="0"/>
                  </a:lnTo>
                  <a:close/>
                </a:path>
              </a:pathLst>
            </a:custGeom>
            <a:solidFill>
              <a:srgbClr val="000000"/>
            </a:solidFill>
            <a:ln w="9525">
              <a:noFill/>
              <a:round/>
              <a:headEnd/>
              <a:tailEnd/>
            </a:ln>
          </p:spPr>
          <p:txBody>
            <a:bodyPr/>
            <a:lstStyle/>
            <a:p>
              <a:endParaRPr lang="fa-IR"/>
            </a:p>
          </p:txBody>
        </p:sp>
        <p:sp>
          <p:nvSpPr>
            <p:cNvPr id="15380" name="Freeform 18"/>
            <p:cNvSpPr>
              <a:spLocks/>
            </p:cNvSpPr>
            <p:nvPr/>
          </p:nvSpPr>
          <p:spPr bwMode="auto">
            <a:xfrm>
              <a:off x="3873" y="2391"/>
              <a:ext cx="47" cy="44"/>
            </a:xfrm>
            <a:custGeom>
              <a:avLst/>
              <a:gdLst>
                <a:gd name="T0" fmla="*/ 0 w 95"/>
                <a:gd name="T1" fmla="*/ 0 h 88"/>
                <a:gd name="T2" fmla="*/ 15 w 95"/>
                <a:gd name="T3" fmla="*/ 8 h 88"/>
                <a:gd name="T4" fmla="*/ 28 w 95"/>
                <a:gd name="T5" fmla="*/ 15 h 88"/>
                <a:gd name="T6" fmla="*/ 42 w 95"/>
                <a:gd name="T7" fmla="*/ 23 h 88"/>
                <a:gd name="T8" fmla="*/ 57 w 95"/>
                <a:gd name="T9" fmla="*/ 36 h 88"/>
                <a:gd name="T10" fmla="*/ 68 w 95"/>
                <a:gd name="T11" fmla="*/ 44 h 88"/>
                <a:gd name="T12" fmla="*/ 80 w 95"/>
                <a:gd name="T13" fmla="*/ 57 h 88"/>
                <a:gd name="T14" fmla="*/ 83 w 95"/>
                <a:gd name="T15" fmla="*/ 63 h 88"/>
                <a:gd name="T16" fmla="*/ 87 w 95"/>
                <a:gd name="T17" fmla="*/ 70 h 88"/>
                <a:gd name="T18" fmla="*/ 91 w 95"/>
                <a:gd name="T19" fmla="*/ 78 h 88"/>
                <a:gd name="T20" fmla="*/ 95 w 95"/>
                <a:gd name="T21" fmla="*/ 88 h 88"/>
                <a:gd name="T22" fmla="*/ 82 w 95"/>
                <a:gd name="T23" fmla="*/ 88 h 88"/>
                <a:gd name="T24" fmla="*/ 72 w 95"/>
                <a:gd name="T25" fmla="*/ 88 h 88"/>
                <a:gd name="T26" fmla="*/ 59 w 95"/>
                <a:gd name="T27" fmla="*/ 82 h 88"/>
                <a:gd name="T28" fmla="*/ 51 w 95"/>
                <a:gd name="T29" fmla="*/ 80 h 88"/>
                <a:gd name="T30" fmla="*/ 42 w 95"/>
                <a:gd name="T31" fmla="*/ 74 h 88"/>
                <a:gd name="T32" fmla="*/ 36 w 95"/>
                <a:gd name="T33" fmla="*/ 70 h 88"/>
                <a:gd name="T34" fmla="*/ 28 w 95"/>
                <a:gd name="T35" fmla="*/ 61 h 88"/>
                <a:gd name="T36" fmla="*/ 23 w 95"/>
                <a:gd name="T37" fmla="*/ 55 h 88"/>
                <a:gd name="T38" fmla="*/ 15 w 95"/>
                <a:gd name="T39" fmla="*/ 42 h 88"/>
                <a:gd name="T40" fmla="*/ 7 w 95"/>
                <a:gd name="T41" fmla="*/ 29 h 88"/>
                <a:gd name="T42" fmla="*/ 6 w 95"/>
                <a:gd name="T43" fmla="*/ 21 h 88"/>
                <a:gd name="T44" fmla="*/ 4 w 95"/>
                <a:gd name="T45" fmla="*/ 13 h 88"/>
                <a:gd name="T46" fmla="*/ 0 w 95"/>
                <a:gd name="T47" fmla="*/ 8 h 88"/>
                <a:gd name="T48" fmla="*/ 0 w 95"/>
                <a:gd name="T49" fmla="*/ 0 h 88"/>
                <a:gd name="T50" fmla="*/ 0 w 95"/>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8"/>
                <a:gd name="T80" fmla="*/ 95 w 95"/>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8">
                  <a:moveTo>
                    <a:pt x="0" y="0"/>
                  </a:moveTo>
                  <a:lnTo>
                    <a:pt x="15" y="8"/>
                  </a:lnTo>
                  <a:lnTo>
                    <a:pt x="28" y="15"/>
                  </a:lnTo>
                  <a:lnTo>
                    <a:pt x="42" y="23"/>
                  </a:lnTo>
                  <a:lnTo>
                    <a:pt x="57" y="36"/>
                  </a:lnTo>
                  <a:lnTo>
                    <a:pt x="68" y="44"/>
                  </a:lnTo>
                  <a:lnTo>
                    <a:pt x="80" y="57"/>
                  </a:lnTo>
                  <a:lnTo>
                    <a:pt x="83" y="63"/>
                  </a:lnTo>
                  <a:lnTo>
                    <a:pt x="87" y="70"/>
                  </a:lnTo>
                  <a:lnTo>
                    <a:pt x="91" y="78"/>
                  </a:lnTo>
                  <a:lnTo>
                    <a:pt x="95" y="88"/>
                  </a:lnTo>
                  <a:lnTo>
                    <a:pt x="82" y="88"/>
                  </a:lnTo>
                  <a:lnTo>
                    <a:pt x="72" y="88"/>
                  </a:lnTo>
                  <a:lnTo>
                    <a:pt x="59" y="82"/>
                  </a:lnTo>
                  <a:lnTo>
                    <a:pt x="51" y="80"/>
                  </a:lnTo>
                  <a:lnTo>
                    <a:pt x="42" y="74"/>
                  </a:lnTo>
                  <a:lnTo>
                    <a:pt x="36" y="70"/>
                  </a:lnTo>
                  <a:lnTo>
                    <a:pt x="28" y="61"/>
                  </a:lnTo>
                  <a:lnTo>
                    <a:pt x="23" y="55"/>
                  </a:lnTo>
                  <a:lnTo>
                    <a:pt x="15" y="42"/>
                  </a:lnTo>
                  <a:lnTo>
                    <a:pt x="7" y="29"/>
                  </a:lnTo>
                  <a:lnTo>
                    <a:pt x="6" y="21"/>
                  </a:lnTo>
                  <a:lnTo>
                    <a:pt x="4" y="13"/>
                  </a:lnTo>
                  <a:lnTo>
                    <a:pt x="0" y="8"/>
                  </a:lnTo>
                  <a:lnTo>
                    <a:pt x="0" y="0"/>
                  </a:lnTo>
                  <a:close/>
                </a:path>
              </a:pathLst>
            </a:custGeom>
            <a:solidFill>
              <a:srgbClr val="000000"/>
            </a:solidFill>
            <a:ln w="9525">
              <a:noFill/>
              <a:round/>
              <a:headEnd/>
              <a:tailEnd/>
            </a:ln>
          </p:spPr>
          <p:txBody>
            <a:bodyPr/>
            <a:lstStyle/>
            <a:p>
              <a:endParaRPr lang="fa-IR"/>
            </a:p>
          </p:txBody>
        </p:sp>
        <p:sp>
          <p:nvSpPr>
            <p:cNvPr id="15381" name="Freeform 19"/>
            <p:cNvSpPr>
              <a:spLocks/>
            </p:cNvSpPr>
            <p:nvPr/>
          </p:nvSpPr>
          <p:spPr bwMode="auto">
            <a:xfrm>
              <a:off x="4418" y="2405"/>
              <a:ext cx="22" cy="35"/>
            </a:xfrm>
            <a:custGeom>
              <a:avLst/>
              <a:gdLst>
                <a:gd name="T0" fmla="*/ 10 w 46"/>
                <a:gd name="T1" fmla="*/ 0 h 68"/>
                <a:gd name="T2" fmla="*/ 14 w 46"/>
                <a:gd name="T3" fmla="*/ 7 h 68"/>
                <a:gd name="T4" fmla="*/ 19 w 46"/>
                <a:gd name="T5" fmla="*/ 17 h 68"/>
                <a:gd name="T6" fmla="*/ 23 w 46"/>
                <a:gd name="T7" fmla="*/ 24 h 68"/>
                <a:gd name="T8" fmla="*/ 31 w 46"/>
                <a:gd name="T9" fmla="*/ 32 h 68"/>
                <a:gd name="T10" fmla="*/ 35 w 46"/>
                <a:gd name="T11" fmla="*/ 39 h 68"/>
                <a:gd name="T12" fmla="*/ 38 w 46"/>
                <a:gd name="T13" fmla="*/ 49 h 68"/>
                <a:gd name="T14" fmla="*/ 40 w 46"/>
                <a:gd name="T15" fmla="*/ 59 h 68"/>
                <a:gd name="T16" fmla="*/ 46 w 46"/>
                <a:gd name="T17" fmla="*/ 68 h 68"/>
                <a:gd name="T18" fmla="*/ 33 w 46"/>
                <a:gd name="T19" fmla="*/ 60 h 68"/>
                <a:gd name="T20" fmla="*/ 21 w 46"/>
                <a:gd name="T21" fmla="*/ 49 h 68"/>
                <a:gd name="T22" fmla="*/ 10 w 46"/>
                <a:gd name="T23" fmla="*/ 38 h 68"/>
                <a:gd name="T24" fmla="*/ 2 w 46"/>
                <a:gd name="T25" fmla="*/ 26 h 68"/>
                <a:gd name="T26" fmla="*/ 0 w 46"/>
                <a:gd name="T27" fmla="*/ 11 h 68"/>
                <a:gd name="T28" fmla="*/ 10 w 46"/>
                <a:gd name="T29" fmla="*/ 0 h 68"/>
                <a:gd name="T30" fmla="*/ 10 w 46"/>
                <a:gd name="T31" fmla="*/ 0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68"/>
                <a:gd name="T50" fmla="*/ 46 w 46"/>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68">
                  <a:moveTo>
                    <a:pt x="10" y="0"/>
                  </a:moveTo>
                  <a:lnTo>
                    <a:pt x="14" y="7"/>
                  </a:lnTo>
                  <a:lnTo>
                    <a:pt x="19" y="17"/>
                  </a:lnTo>
                  <a:lnTo>
                    <a:pt x="23" y="24"/>
                  </a:lnTo>
                  <a:lnTo>
                    <a:pt x="31" y="32"/>
                  </a:lnTo>
                  <a:lnTo>
                    <a:pt x="35" y="39"/>
                  </a:lnTo>
                  <a:lnTo>
                    <a:pt x="38" y="49"/>
                  </a:lnTo>
                  <a:lnTo>
                    <a:pt x="40" y="59"/>
                  </a:lnTo>
                  <a:lnTo>
                    <a:pt x="46" y="68"/>
                  </a:lnTo>
                  <a:lnTo>
                    <a:pt x="33" y="60"/>
                  </a:lnTo>
                  <a:lnTo>
                    <a:pt x="21" y="49"/>
                  </a:lnTo>
                  <a:lnTo>
                    <a:pt x="10" y="38"/>
                  </a:lnTo>
                  <a:lnTo>
                    <a:pt x="2" y="26"/>
                  </a:lnTo>
                  <a:lnTo>
                    <a:pt x="0" y="11"/>
                  </a:lnTo>
                  <a:lnTo>
                    <a:pt x="10" y="0"/>
                  </a:lnTo>
                  <a:close/>
                </a:path>
              </a:pathLst>
            </a:custGeom>
            <a:solidFill>
              <a:srgbClr val="000000"/>
            </a:solidFill>
            <a:ln w="9525">
              <a:noFill/>
              <a:round/>
              <a:headEnd/>
              <a:tailEnd/>
            </a:ln>
          </p:spPr>
          <p:txBody>
            <a:bodyPr/>
            <a:lstStyle/>
            <a:p>
              <a:endParaRPr lang="fa-IR"/>
            </a:p>
          </p:txBody>
        </p:sp>
        <p:sp>
          <p:nvSpPr>
            <p:cNvPr id="15382" name="Freeform 20"/>
            <p:cNvSpPr>
              <a:spLocks/>
            </p:cNvSpPr>
            <p:nvPr/>
          </p:nvSpPr>
          <p:spPr bwMode="auto">
            <a:xfrm>
              <a:off x="3718" y="2419"/>
              <a:ext cx="19" cy="16"/>
            </a:xfrm>
            <a:custGeom>
              <a:avLst/>
              <a:gdLst>
                <a:gd name="T0" fmla="*/ 2 w 38"/>
                <a:gd name="T1" fmla="*/ 0 h 33"/>
                <a:gd name="T2" fmla="*/ 11 w 38"/>
                <a:gd name="T3" fmla="*/ 6 h 33"/>
                <a:gd name="T4" fmla="*/ 21 w 38"/>
                <a:gd name="T5" fmla="*/ 13 h 33"/>
                <a:gd name="T6" fmla="*/ 28 w 38"/>
                <a:gd name="T7" fmla="*/ 21 h 33"/>
                <a:gd name="T8" fmla="*/ 38 w 38"/>
                <a:gd name="T9" fmla="*/ 29 h 33"/>
                <a:gd name="T10" fmla="*/ 38 w 38"/>
                <a:gd name="T11" fmla="*/ 33 h 33"/>
                <a:gd name="T12" fmla="*/ 30 w 38"/>
                <a:gd name="T13" fmla="*/ 27 h 33"/>
                <a:gd name="T14" fmla="*/ 21 w 38"/>
                <a:gd name="T15" fmla="*/ 23 h 33"/>
                <a:gd name="T16" fmla="*/ 11 w 38"/>
                <a:gd name="T17" fmla="*/ 19 h 33"/>
                <a:gd name="T18" fmla="*/ 6 w 38"/>
                <a:gd name="T19" fmla="*/ 15 h 33"/>
                <a:gd name="T20" fmla="*/ 0 w 38"/>
                <a:gd name="T21" fmla="*/ 10 h 33"/>
                <a:gd name="T22" fmla="*/ 2 w 38"/>
                <a:gd name="T23" fmla="*/ 0 h 33"/>
                <a:gd name="T24" fmla="*/ 2 w 3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3"/>
                <a:gd name="T41" fmla="*/ 38 w 38"/>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3">
                  <a:moveTo>
                    <a:pt x="2" y="0"/>
                  </a:moveTo>
                  <a:lnTo>
                    <a:pt x="11" y="6"/>
                  </a:lnTo>
                  <a:lnTo>
                    <a:pt x="21" y="13"/>
                  </a:lnTo>
                  <a:lnTo>
                    <a:pt x="28" y="21"/>
                  </a:lnTo>
                  <a:lnTo>
                    <a:pt x="38" y="29"/>
                  </a:lnTo>
                  <a:lnTo>
                    <a:pt x="38" y="33"/>
                  </a:lnTo>
                  <a:lnTo>
                    <a:pt x="30" y="27"/>
                  </a:lnTo>
                  <a:lnTo>
                    <a:pt x="21" y="23"/>
                  </a:lnTo>
                  <a:lnTo>
                    <a:pt x="11" y="19"/>
                  </a:lnTo>
                  <a:lnTo>
                    <a:pt x="6" y="15"/>
                  </a:lnTo>
                  <a:lnTo>
                    <a:pt x="0" y="10"/>
                  </a:lnTo>
                  <a:lnTo>
                    <a:pt x="2" y="0"/>
                  </a:lnTo>
                  <a:close/>
                </a:path>
              </a:pathLst>
            </a:custGeom>
            <a:solidFill>
              <a:srgbClr val="000000"/>
            </a:solidFill>
            <a:ln w="9525">
              <a:noFill/>
              <a:round/>
              <a:headEnd/>
              <a:tailEnd/>
            </a:ln>
          </p:spPr>
          <p:txBody>
            <a:bodyPr/>
            <a:lstStyle/>
            <a:p>
              <a:endParaRPr lang="fa-IR"/>
            </a:p>
          </p:txBody>
        </p:sp>
        <p:sp>
          <p:nvSpPr>
            <p:cNvPr id="15383" name="Freeform 21"/>
            <p:cNvSpPr>
              <a:spLocks/>
            </p:cNvSpPr>
            <p:nvPr/>
          </p:nvSpPr>
          <p:spPr bwMode="auto">
            <a:xfrm>
              <a:off x="3927" y="2433"/>
              <a:ext cx="38" cy="29"/>
            </a:xfrm>
            <a:custGeom>
              <a:avLst/>
              <a:gdLst>
                <a:gd name="T0" fmla="*/ 19 w 76"/>
                <a:gd name="T1" fmla="*/ 0 h 59"/>
                <a:gd name="T2" fmla="*/ 25 w 76"/>
                <a:gd name="T3" fmla="*/ 5 h 59"/>
                <a:gd name="T4" fmla="*/ 33 w 76"/>
                <a:gd name="T5" fmla="*/ 13 h 59"/>
                <a:gd name="T6" fmla="*/ 40 w 76"/>
                <a:gd name="T7" fmla="*/ 17 h 59"/>
                <a:gd name="T8" fmla="*/ 48 w 76"/>
                <a:gd name="T9" fmla="*/ 24 h 59"/>
                <a:gd name="T10" fmla="*/ 53 w 76"/>
                <a:gd name="T11" fmla="*/ 30 h 59"/>
                <a:gd name="T12" fmla="*/ 61 w 76"/>
                <a:gd name="T13" fmla="*/ 36 h 59"/>
                <a:gd name="T14" fmla="*/ 67 w 76"/>
                <a:gd name="T15" fmla="*/ 43 h 59"/>
                <a:gd name="T16" fmla="*/ 76 w 76"/>
                <a:gd name="T17" fmla="*/ 53 h 59"/>
                <a:gd name="T18" fmla="*/ 63 w 76"/>
                <a:gd name="T19" fmla="*/ 57 h 59"/>
                <a:gd name="T20" fmla="*/ 50 w 76"/>
                <a:gd name="T21" fmla="*/ 59 h 59"/>
                <a:gd name="T22" fmla="*/ 36 w 76"/>
                <a:gd name="T23" fmla="*/ 59 h 59"/>
                <a:gd name="T24" fmla="*/ 23 w 76"/>
                <a:gd name="T25" fmla="*/ 57 h 59"/>
                <a:gd name="T26" fmla="*/ 14 w 76"/>
                <a:gd name="T27" fmla="*/ 51 h 59"/>
                <a:gd name="T28" fmla="*/ 8 w 76"/>
                <a:gd name="T29" fmla="*/ 45 h 59"/>
                <a:gd name="T30" fmla="*/ 2 w 76"/>
                <a:gd name="T31" fmla="*/ 40 h 59"/>
                <a:gd name="T32" fmla="*/ 0 w 76"/>
                <a:gd name="T33" fmla="*/ 32 h 59"/>
                <a:gd name="T34" fmla="*/ 0 w 76"/>
                <a:gd name="T35" fmla="*/ 24 h 59"/>
                <a:gd name="T36" fmla="*/ 2 w 76"/>
                <a:gd name="T37" fmla="*/ 17 h 59"/>
                <a:gd name="T38" fmla="*/ 10 w 76"/>
                <a:gd name="T39" fmla="*/ 7 h 59"/>
                <a:gd name="T40" fmla="*/ 19 w 76"/>
                <a:gd name="T41" fmla="*/ 0 h 59"/>
                <a:gd name="T42" fmla="*/ 19 w 76"/>
                <a:gd name="T43" fmla="*/ 0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
                <a:gd name="T67" fmla="*/ 0 h 59"/>
                <a:gd name="T68" fmla="*/ 76 w 76"/>
                <a:gd name="T69" fmla="*/ 59 h 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 h="59">
                  <a:moveTo>
                    <a:pt x="19" y="0"/>
                  </a:moveTo>
                  <a:lnTo>
                    <a:pt x="25" y="5"/>
                  </a:lnTo>
                  <a:lnTo>
                    <a:pt x="33" y="13"/>
                  </a:lnTo>
                  <a:lnTo>
                    <a:pt x="40" y="17"/>
                  </a:lnTo>
                  <a:lnTo>
                    <a:pt x="48" y="24"/>
                  </a:lnTo>
                  <a:lnTo>
                    <a:pt x="53" y="30"/>
                  </a:lnTo>
                  <a:lnTo>
                    <a:pt x="61" y="36"/>
                  </a:lnTo>
                  <a:lnTo>
                    <a:pt x="67" y="43"/>
                  </a:lnTo>
                  <a:lnTo>
                    <a:pt x="76" y="53"/>
                  </a:lnTo>
                  <a:lnTo>
                    <a:pt x="63" y="57"/>
                  </a:lnTo>
                  <a:lnTo>
                    <a:pt x="50" y="59"/>
                  </a:lnTo>
                  <a:lnTo>
                    <a:pt x="36" y="59"/>
                  </a:lnTo>
                  <a:lnTo>
                    <a:pt x="23" y="57"/>
                  </a:lnTo>
                  <a:lnTo>
                    <a:pt x="14" y="51"/>
                  </a:lnTo>
                  <a:lnTo>
                    <a:pt x="8" y="45"/>
                  </a:lnTo>
                  <a:lnTo>
                    <a:pt x="2" y="40"/>
                  </a:lnTo>
                  <a:lnTo>
                    <a:pt x="0" y="32"/>
                  </a:lnTo>
                  <a:lnTo>
                    <a:pt x="0" y="24"/>
                  </a:lnTo>
                  <a:lnTo>
                    <a:pt x="2" y="17"/>
                  </a:lnTo>
                  <a:lnTo>
                    <a:pt x="10" y="7"/>
                  </a:lnTo>
                  <a:lnTo>
                    <a:pt x="19" y="0"/>
                  </a:lnTo>
                  <a:close/>
                </a:path>
              </a:pathLst>
            </a:custGeom>
            <a:solidFill>
              <a:srgbClr val="000000"/>
            </a:solidFill>
            <a:ln w="9525">
              <a:noFill/>
              <a:round/>
              <a:headEnd/>
              <a:tailEnd/>
            </a:ln>
          </p:spPr>
          <p:txBody>
            <a:bodyPr/>
            <a:lstStyle/>
            <a:p>
              <a:endParaRPr lang="fa-IR"/>
            </a:p>
          </p:txBody>
        </p:sp>
        <p:sp>
          <p:nvSpPr>
            <p:cNvPr id="15384" name="Freeform 22"/>
            <p:cNvSpPr>
              <a:spLocks/>
            </p:cNvSpPr>
            <p:nvPr/>
          </p:nvSpPr>
          <p:spPr bwMode="auto">
            <a:xfrm>
              <a:off x="4507" y="2437"/>
              <a:ext cx="17" cy="36"/>
            </a:xfrm>
            <a:custGeom>
              <a:avLst/>
              <a:gdLst>
                <a:gd name="T0" fmla="*/ 15 w 34"/>
                <a:gd name="T1" fmla="*/ 0 h 73"/>
                <a:gd name="T2" fmla="*/ 27 w 34"/>
                <a:gd name="T3" fmla="*/ 0 h 73"/>
                <a:gd name="T4" fmla="*/ 32 w 34"/>
                <a:gd name="T5" fmla="*/ 6 h 73"/>
                <a:gd name="T6" fmla="*/ 34 w 34"/>
                <a:gd name="T7" fmla="*/ 14 h 73"/>
                <a:gd name="T8" fmla="*/ 30 w 34"/>
                <a:gd name="T9" fmla="*/ 23 h 73"/>
                <a:gd name="T10" fmla="*/ 27 w 34"/>
                <a:gd name="T11" fmla="*/ 35 h 73"/>
                <a:gd name="T12" fmla="*/ 23 w 34"/>
                <a:gd name="T13" fmla="*/ 48 h 73"/>
                <a:gd name="T14" fmla="*/ 17 w 34"/>
                <a:gd name="T15" fmla="*/ 59 h 73"/>
                <a:gd name="T16" fmla="*/ 15 w 34"/>
                <a:gd name="T17" fmla="*/ 73 h 73"/>
                <a:gd name="T18" fmla="*/ 13 w 34"/>
                <a:gd name="T19" fmla="*/ 73 h 73"/>
                <a:gd name="T20" fmla="*/ 13 w 34"/>
                <a:gd name="T21" fmla="*/ 73 h 73"/>
                <a:gd name="T22" fmla="*/ 4 w 34"/>
                <a:gd name="T23" fmla="*/ 63 h 73"/>
                <a:gd name="T24" fmla="*/ 2 w 34"/>
                <a:gd name="T25" fmla="*/ 57 h 73"/>
                <a:gd name="T26" fmla="*/ 0 w 34"/>
                <a:gd name="T27" fmla="*/ 48 h 73"/>
                <a:gd name="T28" fmla="*/ 0 w 34"/>
                <a:gd name="T29" fmla="*/ 38 h 73"/>
                <a:gd name="T30" fmla="*/ 0 w 34"/>
                <a:gd name="T31" fmla="*/ 27 h 73"/>
                <a:gd name="T32" fmla="*/ 2 w 34"/>
                <a:gd name="T33" fmla="*/ 17 h 73"/>
                <a:gd name="T34" fmla="*/ 6 w 34"/>
                <a:gd name="T35" fmla="*/ 6 h 73"/>
                <a:gd name="T36" fmla="*/ 15 w 34"/>
                <a:gd name="T37" fmla="*/ 0 h 73"/>
                <a:gd name="T38" fmla="*/ 15 w 34"/>
                <a:gd name="T39" fmla="*/ 0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73"/>
                <a:gd name="T62" fmla="*/ 34 w 34"/>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73">
                  <a:moveTo>
                    <a:pt x="15" y="0"/>
                  </a:moveTo>
                  <a:lnTo>
                    <a:pt x="27" y="0"/>
                  </a:lnTo>
                  <a:lnTo>
                    <a:pt x="32" y="6"/>
                  </a:lnTo>
                  <a:lnTo>
                    <a:pt x="34" y="14"/>
                  </a:lnTo>
                  <a:lnTo>
                    <a:pt x="30" y="23"/>
                  </a:lnTo>
                  <a:lnTo>
                    <a:pt x="27" y="35"/>
                  </a:lnTo>
                  <a:lnTo>
                    <a:pt x="23" y="48"/>
                  </a:lnTo>
                  <a:lnTo>
                    <a:pt x="17" y="59"/>
                  </a:lnTo>
                  <a:lnTo>
                    <a:pt x="15" y="73"/>
                  </a:lnTo>
                  <a:lnTo>
                    <a:pt x="13" y="73"/>
                  </a:lnTo>
                  <a:lnTo>
                    <a:pt x="4" y="63"/>
                  </a:lnTo>
                  <a:lnTo>
                    <a:pt x="2" y="57"/>
                  </a:lnTo>
                  <a:lnTo>
                    <a:pt x="0" y="48"/>
                  </a:lnTo>
                  <a:lnTo>
                    <a:pt x="0" y="38"/>
                  </a:lnTo>
                  <a:lnTo>
                    <a:pt x="0" y="27"/>
                  </a:lnTo>
                  <a:lnTo>
                    <a:pt x="2" y="17"/>
                  </a:lnTo>
                  <a:lnTo>
                    <a:pt x="6" y="6"/>
                  </a:lnTo>
                  <a:lnTo>
                    <a:pt x="15" y="0"/>
                  </a:lnTo>
                  <a:close/>
                </a:path>
              </a:pathLst>
            </a:custGeom>
            <a:solidFill>
              <a:srgbClr val="000000"/>
            </a:solidFill>
            <a:ln w="9525">
              <a:noFill/>
              <a:round/>
              <a:headEnd/>
              <a:tailEnd/>
            </a:ln>
          </p:spPr>
          <p:txBody>
            <a:bodyPr/>
            <a:lstStyle/>
            <a:p>
              <a:endParaRPr lang="fa-IR"/>
            </a:p>
          </p:txBody>
        </p:sp>
        <p:sp>
          <p:nvSpPr>
            <p:cNvPr id="15385" name="Freeform 23"/>
            <p:cNvSpPr>
              <a:spLocks/>
            </p:cNvSpPr>
            <p:nvPr/>
          </p:nvSpPr>
          <p:spPr bwMode="auto">
            <a:xfrm>
              <a:off x="3887" y="2441"/>
              <a:ext cx="42" cy="37"/>
            </a:xfrm>
            <a:custGeom>
              <a:avLst/>
              <a:gdLst>
                <a:gd name="T0" fmla="*/ 0 w 84"/>
                <a:gd name="T1" fmla="*/ 0 h 72"/>
                <a:gd name="T2" fmla="*/ 10 w 84"/>
                <a:gd name="T3" fmla="*/ 4 h 72"/>
                <a:gd name="T4" fmla="*/ 23 w 84"/>
                <a:gd name="T5" fmla="*/ 13 h 72"/>
                <a:gd name="T6" fmla="*/ 33 w 84"/>
                <a:gd name="T7" fmla="*/ 23 h 72"/>
                <a:gd name="T8" fmla="*/ 44 w 84"/>
                <a:gd name="T9" fmla="*/ 32 h 72"/>
                <a:gd name="T10" fmla="*/ 54 w 84"/>
                <a:gd name="T11" fmla="*/ 40 h 72"/>
                <a:gd name="T12" fmla="*/ 63 w 84"/>
                <a:gd name="T13" fmla="*/ 51 h 72"/>
                <a:gd name="T14" fmla="*/ 73 w 84"/>
                <a:gd name="T15" fmla="*/ 61 h 72"/>
                <a:gd name="T16" fmla="*/ 84 w 84"/>
                <a:gd name="T17" fmla="*/ 70 h 72"/>
                <a:gd name="T18" fmla="*/ 71 w 84"/>
                <a:gd name="T19" fmla="*/ 72 h 72"/>
                <a:gd name="T20" fmla="*/ 59 w 84"/>
                <a:gd name="T21" fmla="*/ 70 h 72"/>
                <a:gd name="T22" fmla="*/ 46 w 84"/>
                <a:gd name="T23" fmla="*/ 61 h 72"/>
                <a:gd name="T24" fmla="*/ 35 w 84"/>
                <a:gd name="T25" fmla="*/ 49 h 72"/>
                <a:gd name="T26" fmla="*/ 27 w 84"/>
                <a:gd name="T27" fmla="*/ 42 h 72"/>
                <a:gd name="T28" fmla="*/ 23 w 84"/>
                <a:gd name="T29" fmla="*/ 36 h 72"/>
                <a:gd name="T30" fmla="*/ 16 w 84"/>
                <a:gd name="T31" fmla="*/ 26 h 72"/>
                <a:gd name="T32" fmla="*/ 12 w 84"/>
                <a:gd name="T33" fmla="*/ 23 h 72"/>
                <a:gd name="T34" fmla="*/ 4 w 84"/>
                <a:gd name="T35" fmla="*/ 9 h 72"/>
                <a:gd name="T36" fmla="*/ 0 w 84"/>
                <a:gd name="T37" fmla="*/ 0 h 72"/>
                <a:gd name="T38" fmla="*/ 0 w 84"/>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72"/>
                <a:gd name="T62" fmla="*/ 84 w 84"/>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72">
                  <a:moveTo>
                    <a:pt x="0" y="0"/>
                  </a:moveTo>
                  <a:lnTo>
                    <a:pt x="10" y="4"/>
                  </a:lnTo>
                  <a:lnTo>
                    <a:pt x="23" y="13"/>
                  </a:lnTo>
                  <a:lnTo>
                    <a:pt x="33" y="23"/>
                  </a:lnTo>
                  <a:lnTo>
                    <a:pt x="44" y="32"/>
                  </a:lnTo>
                  <a:lnTo>
                    <a:pt x="54" y="40"/>
                  </a:lnTo>
                  <a:lnTo>
                    <a:pt x="63" y="51"/>
                  </a:lnTo>
                  <a:lnTo>
                    <a:pt x="73" y="61"/>
                  </a:lnTo>
                  <a:lnTo>
                    <a:pt x="84" y="70"/>
                  </a:lnTo>
                  <a:lnTo>
                    <a:pt x="71" y="72"/>
                  </a:lnTo>
                  <a:lnTo>
                    <a:pt x="59" y="70"/>
                  </a:lnTo>
                  <a:lnTo>
                    <a:pt x="46" y="61"/>
                  </a:lnTo>
                  <a:lnTo>
                    <a:pt x="35" y="49"/>
                  </a:lnTo>
                  <a:lnTo>
                    <a:pt x="27" y="42"/>
                  </a:lnTo>
                  <a:lnTo>
                    <a:pt x="23" y="36"/>
                  </a:lnTo>
                  <a:lnTo>
                    <a:pt x="16" y="26"/>
                  </a:lnTo>
                  <a:lnTo>
                    <a:pt x="12" y="23"/>
                  </a:lnTo>
                  <a:lnTo>
                    <a:pt x="4" y="9"/>
                  </a:lnTo>
                  <a:lnTo>
                    <a:pt x="0" y="0"/>
                  </a:lnTo>
                  <a:close/>
                </a:path>
              </a:pathLst>
            </a:custGeom>
            <a:solidFill>
              <a:srgbClr val="000000"/>
            </a:solidFill>
            <a:ln w="9525">
              <a:noFill/>
              <a:round/>
              <a:headEnd/>
              <a:tailEnd/>
            </a:ln>
          </p:spPr>
          <p:txBody>
            <a:bodyPr/>
            <a:lstStyle/>
            <a:p>
              <a:endParaRPr lang="fa-IR"/>
            </a:p>
          </p:txBody>
        </p:sp>
        <p:sp>
          <p:nvSpPr>
            <p:cNvPr id="15386" name="Freeform 24"/>
            <p:cNvSpPr>
              <a:spLocks/>
            </p:cNvSpPr>
            <p:nvPr/>
          </p:nvSpPr>
          <p:spPr bwMode="auto">
            <a:xfrm>
              <a:off x="3581" y="2451"/>
              <a:ext cx="119" cy="179"/>
            </a:xfrm>
            <a:custGeom>
              <a:avLst/>
              <a:gdLst>
                <a:gd name="T0" fmla="*/ 0 w 238"/>
                <a:gd name="T1" fmla="*/ 0 h 357"/>
                <a:gd name="T2" fmla="*/ 8 w 238"/>
                <a:gd name="T3" fmla="*/ 7 h 357"/>
                <a:gd name="T4" fmla="*/ 15 w 238"/>
                <a:gd name="T5" fmla="*/ 17 h 357"/>
                <a:gd name="T6" fmla="*/ 23 w 238"/>
                <a:gd name="T7" fmla="*/ 25 h 357"/>
                <a:gd name="T8" fmla="*/ 31 w 238"/>
                <a:gd name="T9" fmla="*/ 38 h 357"/>
                <a:gd name="T10" fmla="*/ 36 w 238"/>
                <a:gd name="T11" fmla="*/ 47 h 357"/>
                <a:gd name="T12" fmla="*/ 44 w 238"/>
                <a:gd name="T13" fmla="*/ 61 h 357"/>
                <a:gd name="T14" fmla="*/ 50 w 238"/>
                <a:gd name="T15" fmla="*/ 74 h 357"/>
                <a:gd name="T16" fmla="*/ 57 w 238"/>
                <a:gd name="T17" fmla="*/ 89 h 357"/>
                <a:gd name="T18" fmla="*/ 63 w 238"/>
                <a:gd name="T19" fmla="*/ 101 h 357"/>
                <a:gd name="T20" fmla="*/ 69 w 238"/>
                <a:gd name="T21" fmla="*/ 116 h 357"/>
                <a:gd name="T22" fmla="*/ 74 w 238"/>
                <a:gd name="T23" fmla="*/ 129 h 357"/>
                <a:gd name="T24" fmla="*/ 82 w 238"/>
                <a:gd name="T25" fmla="*/ 142 h 357"/>
                <a:gd name="T26" fmla="*/ 89 w 238"/>
                <a:gd name="T27" fmla="*/ 156 h 357"/>
                <a:gd name="T28" fmla="*/ 95 w 238"/>
                <a:gd name="T29" fmla="*/ 169 h 357"/>
                <a:gd name="T30" fmla="*/ 103 w 238"/>
                <a:gd name="T31" fmla="*/ 182 h 357"/>
                <a:gd name="T32" fmla="*/ 112 w 238"/>
                <a:gd name="T33" fmla="*/ 196 h 357"/>
                <a:gd name="T34" fmla="*/ 107 w 238"/>
                <a:gd name="T35" fmla="*/ 198 h 357"/>
                <a:gd name="T36" fmla="*/ 103 w 238"/>
                <a:gd name="T37" fmla="*/ 199 h 357"/>
                <a:gd name="T38" fmla="*/ 108 w 238"/>
                <a:gd name="T39" fmla="*/ 209 h 357"/>
                <a:gd name="T40" fmla="*/ 122 w 238"/>
                <a:gd name="T41" fmla="*/ 213 h 357"/>
                <a:gd name="T42" fmla="*/ 126 w 238"/>
                <a:gd name="T43" fmla="*/ 215 h 357"/>
                <a:gd name="T44" fmla="*/ 131 w 238"/>
                <a:gd name="T45" fmla="*/ 218 h 357"/>
                <a:gd name="T46" fmla="*/ 133 w 238"/>
                <a:gd name="T47" fmla="*/ 222 h 357"/>
                <a:gd name="T48" fmla="*/ 133 w 238"/>
                <a:gd name="T49" fmla="*/ 232 h 357"/>
                <a:gd name="T50" fmla="*/ 141 w 238"/>
                <a:gd name="T51" fmla="*/ 236 h 357"/>
                <a:gd name="T52" fmla="*/ 148 w 238"/>
                <a:gd name="T53" fmla="*/ 241 h 357"/>
                <a:gd name="T54" fmla="*/ 156 w 238"/>
                <a:gd name="T55" fmla="*/ 245 h 357"/>
                <a:gd name="T56" fmla="*/ 166 w 238"/>
                <a:gd name="T57" fmla="*/ 255 h 357"/>
                <a:gd name="T58" fmla="*/ 171 w 238"/>
                <a:gd name="T59" fmla="*/ 258 h 357"/>
                <a:gd name="T60" fmla="*/ 179 w 238"/>
                <a:gd name="T61" fmla="*/ 268 h 357"/>
                <a:gd name="T62" fmla="*/ 188 w 238"/>
                <a:gd name="T63" fmla="*/ 275 h 357"/>
                <a:gd name="T64" fmla="*/ 196 w 238"/>
                <a:gd name="T65" fmla="*/ 285 h 357"/>
                <a:gd name="T66" fmla="*/ 202 w 238"/>
                <a:gd name="T67" fmla="*/ 293 h 357"/>
                <a:gd name="T68" fmla="*/ 207 w 238"/>
                <a:gd name="T69" fmla="*/ 300 h 357"/>
                <a:gd name="T70" fmla="*/ 213 w 238"/>
                <a:gd name="T71" fmla="*/ 308 h 357"/>
                <a:gd name="T72" fmla="*/ 219 w 238"/>
                <a:gd name="T73" fmla="*/ 319 h 357"/>
                <a:gd name="T74" fmla="*/ 224 w 238"/>
                <a:gd name="T75" fmla="*/ 327 h 357"/>
                <a:gd name="T76" fmla="*/ 228 w 238"/>
                <a:gd name="T77" fmla="*/ 338 h 357"/>
                <a:gd name="T78" fmla="*/ 232 w 238"/>
                <a:gd name="T79" fmla="*/ 348 h 357"/>
                <a:gd name="T80" fmla="*/ 238 w 238"/>
                <a:gd name="T81" fmla="*/ 357 h 357"/>
                <a:gd name="T82" fmla="*/ 211 w 238"/>
                <a:gd name="T83" fmla="*/ 342 h 357"/>
                <a:gd name="T84" fmla="*/ 188 w 238"/>
                <a:gd name="T85" fmla="*/ 325 h 357"/>
                <a:gd name="T86" fmla="*/ 164 w 238"/>
                <a:gd name="T87" fmla="*/ 308 h 357"/>
                <a:gd name="T88" fmla="*/ 143 w 238"/>
                <a:gd name="T89" fmla="*/ 289 h 357"/>
                <a:gd name="T90" fmla="*/ 124 w 238"/>
                <a:gd name="T91" fmla="*/ 268 h 357"/>
                <a:gd name="T92" fmla="*/ 105 w 238"/>
                <a:gd name="T93" fmla="*/ 245 h 357"/>
                <a:gd name="T94" fmla="*/ 86 w 238"/>
                <a:gd name="T95" fmla="*/ 222 h 357"/>
                <a:gd name="T96" fmla="*/ 72 w 238"/>
                <a:gd name="T97" fmla="*/ 199 h 357"/>
                <a:gd name="T98" fmla="*/ 55 w 238"/>
                <a:gd name="T99" fmla="*/ 175 h 357"/>
                <a:gd name="T100" fmla="*/ 42 w 238"/>
                <a:gd name="T101" fmla="*/ 150 h 357"/>
                <a:gd name="T102" fmla="*/ 31 w 238"/>
                <a:gd name="T103" fmla="*/ 123 h 357"/>
                <a:gd name="T104" fmla="*/ 21 w 238"/>
                <a:gd name="T105" fmla="*/ 101 h 357"/>
                <a:gd name="T106" fmla="*/ 12 w 238"/>
                <a:gd name="T107" fmla="*/ 74 h 357"/>
                <a:gd name="T108" fmla="*/ 6 w 238"/>
                <a:gd name="T109" fmla="*/ 47 h 357"/>
                <a:gd name="T110" fmla="*/ 0 w 238"/>
                <a:gd name="T111" fmla="*/ 25 h 357"/>
                <a:gd name="T112" fmla="*/ 0 w 238"/>
                <a:gd name="T113" fmla="*/ 0 h 357"/>
                <a:gd name="T114" fmla="*/ 0 w 238"/>
                <a:gd name="T115" fmla="*/ 0 h 3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357"/>
                <a:gd name="T176" fmla="*/ 238 w 238"/>
                <a:gd name="T177" fmla="*/ 357 h 3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357">
                  <a:moveTo>
                    <a:pt x="0" y="0"/>
                  </a:moveTo>
                  <a:lnTo>
                    <a:pt x="8" y="7"/>
                  </a:lnTo>
                  <a:lnTo>
                    <a:pt x="15" y="17"/>
                  </a:lnTo>
                  <a:lnTo>
                    <a:pt x="23" y="25"/>
                  </a:lnTo>
                  <a:lnTo>
                    <a:pt x="31" y="38"/>
                  </a:lnTo>
                  <a:lnTo>
                    <a:pt x="36" y="47"/>
                  </a:lnTo>
                  <a:lnTo>
                    <a:pt x="44" y="61"/>
                  </a:lnTo>
                  <a:lnTo>
                    <a:pt x="50" y="74"/>
                  </a:lnTo>
                  <a:lnTo>
                    <a:pt x="57" y="89"/>
                  </a:lnTo>
                  <a:lnTo>
                    <a:pt x="63" y="101"/>
                  </a:lnTo>
                  <a:lnTo>
                    <a:pt x="69" y="116"/>
                  </a:lnTo>
                  <a:lnTo>
                    <a:pt x="74" y="129"/>
                  </a:lnTo>
                  <a:lnTo>
                    <a:pt x="82" y="142"/>
                  </a:lnTo>
                  <a:lnTo>
                    <a:pt x="89" y="156"/>
                  </a:lnTo>
                  <a:lnTo>
                    <a:pt x="95" y="169"/>
                  </a:lnTo>
                  <a:lnTo>
                    <a:pt x="103" y="182"/>
                  </a:lnTo>
                  <a:lnTo>
                    <a:pt x="112" y="196"/>
                  </a:lnTo>
                  <a:lnTo>
                    <a:pt x="107" y="198"/>
                  </a:lnTo>
                  <a:lnTo>
                    <a:pt x="103" y="199"/>
                  </a:lnTo>
                  <a:lnTo>
                    <a:pt x="108" y="209"/>
                  </a:lnTo>
                  <a:lnTo>
                    <a:pt x="122" y="213"/>
                  </a:lnTo>
                  <a:lnTo>
                    <a:pt x="126" y="215"/>
                  </a:lnTo>
                  <a:lnTo>
                    <a:pt x="131" y="218"/>
                  </a:lnTo>
                  <a:lnTo>
                    <a:pt x="133" y="222"/>
                  </a:lnTo>
                  <a:lnTo>
                    <a:pt x="133" y="232"/>
                  </a:lnTo>
                  <a:lnTo>
                    <a:pt x="141" y="236"/>
                  </a:lnTo>
                  <a:lnTo>
                    <a:pt x="148" y="241"/>
                  </a:lnTo>
                  <a:lnTo>
                    <a:pt x="156" y="245"/>
                  </a:lnTo>
                  <a:lnTo>
                    <a:pt x="166" y="255"/>
                  </a:lnTo>
                  <a:lnTo>
                    <a:pt x="171" y="258"/>
                  </a:lnTo>
                  <a:lnTo>
                    <a:pt x="179" y="268"/>
                  </a:lnTo>
                  <a:lnTo>
                    <a:pt x="188" y="275"/>
                  </a:lnTo>
                  <a:lnTo>
                    <a:pt x="196" y="285"/>
                  </a:lnTo>
                  <a:lnTo>
                    <a:pt x="202" y="293"/>
                  </a:lnTo>
                  <a:lnTo>
                    <a:pt x="207" y="300"/>
                  </a:lnTo>
                  <a:lnTo>
                    <a:pt x="213" y="308"/>
                  </a:lnTo>
                  <a:lnTo>
                    <a:pt x="219" y="319"/>
                  </a:lnTo>
                  <a:lnTo>
                    <a:pt x="224" y="327"/>
                  </a:lnTo>
                  <a:lnTo>
                    <a:pt x="228" y="338"/>
                  </a:lnTo>
                  <a:lnTo>
                    <a:pt x="232" y="348"/>
                  </a:lnTo>
                  <a:lnTo>
                    <a:pt x="238" y="357"/>
                  </a:lnTo>
                  <a:lnTo>
                    <a:pt x="211" y="342"/>
                  </a:lnTo>
                  <a:lnTo>
                    <a:pt x="188" y="325"/>
                  </a:lnTo>
                  <a:lnTo>
                    <a:pt x="164" y="308"/>
                  </a:lnTo>
                  <a:lnTo>
                    <a:pt x="143" y="289"/>
                  </a:lnTo>
                  <a:lnTo>
                    <a:pt x="124" y="268"/>
                  </a:lnTo>
                  <a:lnTo>
                    <a:pt x="105" y="245"/>
                  </a:lnTo>
                  <a:lnTo>
                    <a:pt x="86" y="222"/>
                  </a:lnTo>
                  <a:lnTo>
                    <a:pt x="72" y="199"/>
                  </a:lnTo>
                  <a:lnTo>
                    <a:pt x="55" y="175"/>
                  </a:lnTo>
                  <a:lnTo>
                    <a:pt x="42" y="150"/>
                  </a:lnTo>
                  <a:lnTo>
                    <a:pt x="31" y="123"/>
                  </a:lnTo>
                  <a:lnTo>
                    <a:pt x="21" y="101"/>
                  </a:lnTo>
                  <a:lnTo>
                    <a:pt x="12" y="74"/>
                  </a:lnTo>
                  <a:lnTo>
                    <a:pt x="6" y="47"/>
                  </a:lnTo>
                  <a:lnTo>
                    <a:pt x="0" y="25"/>
                  </a:lnTo>
                  <a:lnTo>
                    <a:pt x="0" y="0"/>
                  </a:lnTo>
                  <a:close/>
                </a:path>
              </a:pathLst>
            </a:custGeom>
            <a:solidFill>
              <a:srgbClr val="FFFFFF"/>
            </a:solidFill>
            <a:ln w="9525">
              <a:noFill/>
              <a:round/>
              <a:headEnd/>
              <a:tailEnd/>
            </a:ln>
          </p:spPr>
          <p:txBody>
            <a:bodyPr/>
            <a:lstStyle/>
            <a:p>
              <a:endParaRPr lang="fa-IR"/>
            </a:p>
          </p:txBody>
        </p:sp>
        <p:sp>
          <p:nvSpPr>
            <p:cNvPr id="15387" name="Freeform 25"/>
            <p:cNvSpPr>
              <a:spLocks/>
            </p:cNvSpPr>
            <p:nvPr/>
          </p:nvSpPr>
          <p:spPr bwMode="auto">
            <a:xfrm>
              <a:off x="4556" y="2458"/>
              <a:ext cx="37" cy="64"/>
            </a:xfrm>
            <a:custGeom>
              <a:avLst/>
              <a:gdLst>
                <a:gd name="T0" fmla="*/ 72 w 72"/>
                <a:gd name="T1" fmla="*/ 0 h 129"/>
                <a:gd name="T2" fmla="*/ 72 w 72"/>
                <a:gd name="T3" fmla="*/ 8 h 129"/>
                <a:gd name="T4" fmla="*/ 72 w 72"/>
                <a:gd name="T5" fmla="*/ 15 h 129"/>
                <a:gd name="T6" fmla="*/ 68 w 72"/>
                <a:gd name="T7" fmla="*/ 25 h 129"/>
                <a:gd name="T8" fmla="*/ 66 w 72"/>
                <a:gd name="T9" fmla="*/ 34 h 129"/>
                <a:gd name="T10" fmla="*/ 59 w 72"/>
                <a:gd name="T11" fmla="*/ 44 h 129"/>
                <a:gd name="T12" fmla="*/ 53 w 72"/>
                <a:gd name="T13" fmla="*/ 55 h 129"/>
                <a:gd name="T14" fmla="*/ 47 w 72"/>
                <a:gd name="T15" fmla="*/ 67 h 129"/>
                <a:gd name="T16" fmla="*/ 40 w 72"/>
                <a:gd name="T17" fmla="*/ 78 h 129"/>
                <a:gd name="T18" fmla="*/ 28 w 72"/>
                <a:gd name="T19" fmla="*/ 89 h 129"/>
                <a:gd name="T20" fmla="*/ 17 w 72"/>
                <a:gd name="T21" fmla="*/ 103 h 129"/>
                <a:gd name="T22" fmla="*/ 7 w 72"/>
                <a:gd name="T23" fmla="*/ 116 h 129"/>
                <a:gd name="T24" fmla="*/ 0 w 72"/>
                <a:gd name="T25" fmla="*/ 129 h 129"/>
                <a:gd name="T26" fmla="*/ 4 w 72"/>
                <a:gd name="T27" fmla="*/ 116 h 129"/>
                <a:gd name="T28" fmla="*/ 7 w 72"/>
                <a:gd name="T29" fmla="*/ 103 h 129"/>
                <a:gd name="T30" fmla="*/ 13 w 72"/>
                <a:gd name="T31" fmla="*/ 91 h 129"/>
                <a:gd name="T32" fmla="*/ 21 w 72"/>
                <a:gd name="T33" fmla="*/ 82 h 129"/>
                <a:gd name="T34" fmla="*/ 26 w 72"/>
                <a:gd name="T35" fmla="*/ 70 h 129"/>
                <a:gd name="T36" fmla="*/ 34 w 72"/>
                <a:gd name="T37" fmla="*/ 61 h 129"/>
                <a:gd name="T38" fmla="*/ 40 w 72"/>
                <a:gd name="T39" fmla="*/ 51 h 129"/>
                <a:gd name="T40" fmla="*/ 49 w 72"/>
                <a:gd name="T41" fmla="*/ 44 h 129"/>
                <a:gd name="T42" fmla="*/ 55 w 72"/>
                <a:gd name="T43" fmla="*/ 32 h 129"/>
                <a:gd name="T44" fmla="*/ 61 w 72"/>
                <a:gd name="T45" fmla="*/ 21 h 129"/>
                <a:gd name="T46" fmla="*/ 66 w 72"/>
                <a:gd name="T47" fmla="*/ 12 h 129"/>
                <a:gd name="T48" fmla="*/ 72 w 72"/>
                <a:gd name="T49" fmla="*/ 0 h 129"/>
                <a:gd name="T50" fmla="*/ 72 w 72"/>
                <a:gd name="T51" fmla="*/ 0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29"/>
                <a:gd name="T80" fmla="*/ 72 w 72"/>
                <a:gd name="T81" fmla="*/ 129 h 1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29">
                  <a:moveTo>
                    <a:pt x="72" y="0"/>
                  </a:moveTo>
                  <a:lnTo>
                    <a:pt x="72" y="8"/>
                  </a:lnTo>
                  <a:lnTo>
                    <a:pt x="72" y="15"/>
                  </a:lnTo>
                  <a:lnTo>
                    <a:pt x="68" y="25"/>
                  </a:lnTo>
                  <a:lnTo>
                    <a:pt x="66" y="34"/>
                  </a:lnTo>
                  <a:lnTo>
                    <a:pt x="59" y="44"/>
                  </a:lnTo>
                  <a:lnTo>
                    <a:pt x="53" y="55"/>
                  </a:lnTo>
                  <a:lnTo>
                    <a:pt x="47" y="67"/>
                  </a:lnTo>
                  <a:lnTo>
                    <a:pt x="40" y="78"/>
                  </a:lnTo>
                  <a:lnTo>
                    <a:pt x="28" y="89"/>
                  </a:lnTo>
                  <a:lnTo>
                    <a:pt x="17" y="103"/>
                  </a:lnTo>
                  <a:lnTo>
                    <a:pt x="7" y="116"/>
                  </a:lnTo>
                  <a:lnTo>
                    <a:pt x="0" y="129"/>
                  </a:lnTo>
                  <a:lnTo>
                    <a:pt x="4" y="116"/>
                  </a:lnTo>
                  <a:lnTo>
                    <a:pt x="7" y="103"/>
                  </a:lnTo>
                  <a:lnTo>
                    <a:pt x="13" y="91"/>
                  </a:lnTo>
                  <a:lnTo>
                    <a:pt x="21" y="82"/>
                  </a:lnTo>
                  <a:lnTo>
                    <a:pt x="26" y="70"/>
                  </a:lnTo>
                  <a:lnTo>
                    <a:pt x="34" y="61"/>
                  </a:lnTo>
                  <a:lnTo>
                    <a:pt x="40" y="51"/>
                  </a:lnTo>
                  <a:lnTo>
                    <a:pt x="49" y="44"/>
                  </a:lnTo>
                  <a:lnTo>
                    <a:pt x="55" y="32"/>
                  </a:lnTo>
                  <a:lnTo>
                    <a:pt x="61" y="21"/>
                  </a:lnTo>
                  <a:lnTo>
                    <a:pt x="66" y="12"/>
                  </a:lnTo>
                  <a:lnTo>
                    <a:pt x="72" y="0"/>
                  </a:lnTo>
                  <a:close/>
                </a:path>
              </a:pathLst>
            </a:custGeom>
            <a:solidFill>
              <a:srgbClr val="000000"/>
            </a:solidFill>
            <a:ln w="9525">
              <a:noFill/>
              <a:round/>
              <a:headEnd/>
              <a:tailEnd/>
            </a:ln>
          </p:spPr>
          <p:txBody>
            <a:bodyPr/>
            <a:lstStyle/>
            <a:p>
              <a:endParaRPr lang="fa-IR"/>
            </a:p>
          </p:txBody>
        </p:sp>
        <p:sp>
          <p:nvSpPr>
            <p:cNvPr id="15388" name="Freeform 26"/>
            <p:cNvSpPr>
              <a:spLocks/>
            </p:cNvSpPr>
            <p:nvPr/>
          </p:nvSpPr>
          <p:spPr bwMode="auto">
            <a:xfrm>
              <a:off x="4531" y="2469"/>
              <a:ext cx="22" cy="48"/>
            </a:xfrm>
            <a:custGeom>
              <a:avLst/>
              <a:gdLst>
                <a:gd name="T0" fmla="*/ 24 w 43"/>
                <a:gd name="T1" fmla="*/ 0 h 97"/>
                <a:gd name="T2" fmla="*/ 30 w 43"/>
                <a:gd name="T3" fmla="*/ 0 h 97"/>
                <a:gd name="T4" fmla="*/ 38 w 43"/>
                <a:gd name="T5" fmla="*/ 4 h 97"/>
                <a:gd name="T6" fmla="*/ 41 w 43"/>
                <a:gd name="T7" fmla="*/ 6 h 97"/>
                <a:gd name="T8" fmla="*/ 43 w 43"/>
                <a:gd name="T9" fmla="*/ 11 h 97"/>
                <a:gd name="T10" fmla="*/ 43 w 43"/>
                <a:gd name="T11" fmla="*/ 15 h 97"/>
                <a:gd name="T12" fmla="*/ 43 w 43"/>
                <a:gd name="T13" fmla="*/ 25 h 97"/>
                <a:gd name="T14" fmla="*/ 41 w 43"/>
                <a:gd name="T15" fmla="*/ 32 h 97"/>
                <a:gd name="T16" fmla="*/ 39 w 43"/>
                <a:gd name="T17" fmla="*/ 42 h 97"/>
                <a:gd name="T18" fmla="*/ 32 w 43"/>
                <a:gd name="T19" fmla="*/ 49 h 97"/>
                <a:gd name="T20" fmla="*/ 28 w 43"/>
                <a:gd name="T21" fmla="*/ 59 h 97"/>
                <a:gd name="T22" fmla="*/ 20 w 43"/>
                <a:gd name="T23" fmla="*/ 66 h 97"/>
                <a:gd name="T24" fmla="*/ 17 w 43"/>
                <a:gd name="T25" fmla="*/ 76 h 97"/>
                <a:gd name="T26" fmla="*/ 9 w 43"/>
                <a:gd name="T27" fmla="*/ 84 h 97"/>
                <a:gd name="T28" fmla="*/ 5 w 43"/>
                <a:gd name="T29" fmla="*/ 89 h 97"/>
                <a:gd name="T30" fmla="*/ 1 w 43"/>
                <a:gd name="T31" fmla="*/ 93 h 97"/>
                <a:gd name="T32" fmla="*/ 0 w 43"/>
                <a:gd name="T33" fmla="*/ 97 h 97"/>
                <a:gd name="T34" fmla="*/ 1 w 43"/>
                <a:gd name="T35" fmla="*/ 84 h 97"/>
                <a:gd name="T36" fmla="*/ 5 w 43"/>
                <a:gd name="T37" fmla="*/ 70 h 97"/>
                <a:gd name="T38" fmla="*/ 7 w 43"/>
                <a:gd name="T39" fmla="*/ 63 h 97"/>
                <a:gd name="T40" fmla="*/ 9 w 43"/>
                <a:gd name="T41" fmla="*/ 57 h 97"/>
                <a:gd name="T42" fmla="*/ 9 w 43"/>
                <a:gd name="T43" fmla="*/ 47 h 97"/>
                <a:gd name="T44" fmla="*/ 13 w 43"/>
                <a:gd name="T45" fmla="*/ 42 h 97"/>
                <a:gd name="T46" fmla="*/ 15 w 43"/>
                <a:gd name="T47" fmla="*/ 30 h 97"/>
                <a:gd name="T48" fmla="*/ 19 w 43"/>
                <a:gd name="T49" fmla="*/ 19 h 97"/>
                <a:gd name="T50" fmla="*/ 19 w 43"/>
                <a:gd name="T51" fmla="*/ 8 h 97"/>
                <a:gd name="T52" fmla="*/ 24 w 43"/>
                <a:gd name="T53" fmla="*/ 0 h 97"/>
                <a:gd name="T54" fmla="*/ 24 w 43"/>
                <a:gd name="T55" fmla="*/ 0 h 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
                <a:gd name="T85" fmla="*/ 0 h 97"/>
                <a:gd name="T86" fmla="*/ 43 w 43"/>
                <a:gd name="T87" fmla="*/ 97 h 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 h="97">
                  <a:moveTo>
                    <a:pt x="24" y="0"/>
                  </a:moveTo>
                  <a:lnTo>
                    <a:pt x="30" y="0"/>
                  </a:lnTo>
                  <a:lnTo>
                    <a:pt x="38" y="4"/>
                  </a:lnTo>
                  <a:lnTo>
                    <a:pt x="41" y="6"/>
                  </a:lnTo>
                  <a:lnTo>
                    <a:pt x="43" y="11"/>
                  </a:lnTo>
                  <a:lnTo>
                    <a:pt x="43" y="15"/>
                  </a:lnTo>
                  <a:lnTo>
                    <a:pt x="43" y="25"/>
                  </a:lnTo>
                  <a:lnTo>
                    <a:pt x="41" y="32"/>
                  </a:lnTo>
                  <a:lnTo>
                    <a:pt x="39" y="42"/>
                  </a:lnTo>
                  <a:lnTo>
                    <a:pt x="32" y="49"/>
                  </a:lnTo>
                  <a:lnTo>
                    <a:pt x="28" y="59"/>
                  </a:lnTo>
                  <a:lnTo>
                    <a:pt x="20" y="66"/>
                  </a:lnTo>
                  <a:lnTo>
                    <a:pt x="17" y="76"/>
                  </a:lnTo>
                  <a:lnTo>
                    <a:pt x="9" y="84"/>
                  </a:lnTo>
                  <a:lnTo>
                    <a:pt x="5" y="89"/>
                  </a:lnTo>
                  <a:lnTo>
                    <a:pt x="1" y="93"/>
                  </a:lnTo>
                  <a:lnTo>
                    <a:pt x="0" y="97"/>
                  </a:lnTo>
                  <a:lnTo>
                    <a:pt x="1" y="84"/>
                  </a:lnTo>
                  <a:lnTo>
                    <a:pt x="5" y="70"/>
                  </a:lnTo>
                  <a:lnTo>
                    <a:pt x="7" y="63"/>
                  </a:lnTo>
                  <a:lnTo>
                    <a:pt x="9" y="57"/>
                  </a:lnTo>
                  <a:lnTo>
                    <a:pt x="9" y="47"/>
                  </a:lnTo>
                  <a:lnTo>
                    <a:pt x="13" y="42"/>
                  </a:lnTo>
                  <a:lnTo>
                    <a:pt x="15" y="30"/>
                  </a:lnTo>
                  <a:lnTo>
                    <a:pt x="19" y="19"/>
                  </a:lnTo>
                  <a:lnTo>
                    <a:pt x="19" y="8"/>
                  </a:lnTo>
                  <a:lnTo>
                    <a:pt x="24" y="0"/>
                  </a:lnTo>
                  <a:close/>
                </a:path>
              </a:pathLst>
            </a:custGeom>
            <a:solidFill>
              <a:srgbClr val="000000"/>
            </a:solidFill>
            <a:ln w="9525">
              <a:noFill/>
              <a:round/>
              <a:headEnd/>
              <a:tailEnd/>
            </a:ln>
          </p:spPr>
          <p:txBody>
            <a:bodyPr/>
            <a:lstStyle/>
            <a:p>
              <a:endParaRPr lang="fa-IR"/>
            </a:p>
          </p:txBody>
        </p:sp>
        <p:sp>
          <p:nvSpPr>
            <p:cNvPr id="15389" name="Freeform 27"/>
            <p:cNvSpPr>
              <a:spLocks/>
            </p:cNvSpPr>
            <p:nvPr/>
          </p:nvSpPr>
          <p:spPr bwMode="auto">
            <a:xfrm>
              <a:off x="4594" y="2473"/>
              <a:ext cx="32" cy="30"/>
            </a:xfrm>
            <a:custGeom>
              <a:avLst/>
              <a:gdLst>
                <a:gd name="T0" fmla="*/ 40 w 63"/>
                <a:gd name="T1" fmla="*/ 0 h 60"/>
                <a:gd name="T2" fmla="*/ 47 w 63"/>
                <a:gd name="T3" fmla="*/ 0 h 60"/>
                <a:gd name="T4" fmla="*/ 55 w 63"/>
                <a:gd name="T5" fmla="*/ 3 h 60"/>
                <a:gd name="T6" fmla="*/ 59 w 63"/>
                <a:gd name="T7" fmla="*/ 7 h 60"/>
                <a:gd name="T8" fmla="*/ 63 w 63"/>
                <a:gd name="T9" fmla="*/ 11 h 60"/>
                <a:gd name="T10" fmla="*/ 63 w 63"/>
                <a:gd name="T11" fmla="*/ 20 h 60"/>
                <a:gd name="T12" fmla="*/ 59 w 63"/>
                <a:gd name="T13" fmla="*/ 30 h 60"/>
                <a:gd name="T14" fmla="*/ 53 w 63"/>
                <a:gd name="T15" fmla="*/ 36 h 60"/>
                <a:gd name="T16" fmla="*/ 46 w 63"/>
                <a:gd name="T17" fmla="*/ 39 h 60"/>
                <a:gd name="T18" fmla="*/ 40 w 63"/>
                <a:gd name="T19" fmla="*/ 43 h 60"/>
                <a:gd name="T20" fmla="*/ 32 w 63"/>
                <a:gd name="T21" fmla="*/ 47 h 60"/>
                <a:gd name="T22" fmla="*/ 21 w 63"/>
                <a:gd name="T23" fmla="*/ 51 h 60"/>
                <a:gd name="T24" fmla="*/ 13 w 63"/>
                <a:gd name="T25" fmla="*/ 55 h 60"/>
                <a:gd name="T26" fmla="*/ 8 w 63"/>
                <a:gd name="T27" fmla="*/ 58 h 60"/>
                <a:gd name="T28" fmla="*/ 0 w 63"/>
                <a:gd name="T29" fmla="*/ 60 h 60"/>
                <a:gd name="T30" fmla="*/ 4 w 63"/>
                <a:gd name="T31" fmla="*/ 53 h 60"/>
                <a:gd name="T32" fmla="*/ 8 w 63"/>
                <a:gd name="T33" fmla="*/ 45 h 60"/>
                <a:gd name="T34" fmla="*/ 13 w 63"/>
                <a:gd name="T35" fmla="*/ 36 h 60"/>
                <a:gd name="T36" fmla="*/ 19 w 63"/>
                <a:gd name="T37" fmla="*/ 30 h 60"/>
                <a:gd name="T38" fmla="*/ 23 w 63"/>
                <a:gd name="T39" fmla="*/ 22 h 60"/>
                <a:gd name="T40" fmla="*/ 28 w 63"/>
                <a:gd name="T41" fmla="*/ 13 h 60"/>
                <a:gd name="T42" fmla="*/ 34 w 63"/>
                <a:gd name="T43" fmla="*/ 5 h 60"/>
                <a:gd name="T44" fmla="*/ 40 w 63"/>
                <a:gd name="T45" fmla="*/ 0 h 60"/>
                <a:gd name="T46" fmla="*/ 40 w 63"/>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60"/>
                <a:gd name="T74" fmla="*/ 63 w 63"/>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60">
                  <a:moveTo>
                    <a:pt x="40" y="0"/>
                  </a:moveTo>
                  <a:lnTo>
                    <a:pt x="47" y="0"/>
                  </a:lnTo>
                  <a:lnTo>
                    <a:pt x="55" y="3"/>
                  </a:lnTo>
                  <a:lnTo>
                    <a:pt x="59" y="7"/>
                  </a:lnTo>
                  <a:lnTo>
                    <a:pt x="63" y="11"/>
                  </a:lnTo>
                  <a:lnTo>
                    <a:pt x="63" y="20"/>
                  </a:lnTo>
                  <a:lnTo>
                    <a:pt x="59" y="30"/>
                  </a:lnTo>
                  <a:lnTo>
                    <a:pt x="53" y="36"/>
                  </a:lnTo>
                  <a:lnTo>
                    <a:pt x="46" y="39"/>
                  </a:lnTo>
                  <a:lnTo>
                    <a:pt x="40" y="43"/>
                  </a:lnTo>
                  <a:lnTo>
                    <a:pt x="32" y="47"/>
                  </a:lnTo>
                  <a:lnTo>
                    <a:pt x="21" y="51"/>
                  </a:lnTo>
                  <a:lnTo>
                    <a:pt x="13" y="55"/>
                  </a:lnTo>
                  <a:lnTo>
                    <a:pt x="8" y="58"/>
                  </a:lnTo>
                  <a:lnTo>
                    <a:pt x="0" y="60"/>
                  </a:lnTo>
                  <a:lnTo>
                    <a:pt x="4" y="53"/>
                  </a:lnTo>
                  <a:lnTo>
                    <a:pt x="8" y="45"/>
                  </a:lnTo>
                  <a:lnTo>
                    <a:pt x="13" y="36"/>
                  </a:lnTo>
                  <a:lnTo>
                    <a:pt x="19" y="30"/>
                  </a:lnTo>
                  <a:lnTo>
                    <a:pt x="23" y="22"/>
                  </a:lnTo>
                  <a:lnTo>
                    <a:pt x="28" y="13"/>
                  </a:lnTo>
                  <a:lnTo>
                    <a:pt x="34" y="5"/>
                  </a:lnTo>
                  <a:lnTo>
                    <a:pt x="40" y="0"/>
                  </a:lnTo>
                  <a:close/>
                </a:path>
              </a:pathLst>
            </a:custGeom>
            <a:solidFill>
              <a:srgbClr val="000000"/>
            </a:solidFill>
            <a:ln w="9525">
              <a:noFill/>
              <a:round/>
              <a:headEnd/>
              <a:tailEnd/>
            </a:ln>
          </p:spPr>
          <p:txBody>
            <a:bodyPr/>
            <a:lstStyle/>
            <a:p>
              <a:endParaRPr lang="fa-IR"/>
            </a:p>
          </p:txBody>
        </p:sp>
        <p:sp>
          <p:nvSpPr>
            <p:cNvPr id="15390" name="Freeform 28"/>
            <p:cNvSpPr>
              <a:spLocks/>
            </p:cNvSpPr>
            <p:nvPr/>
          </p:nvSpPr>
          <p:spPr bwMode="auto">
            <a:xfrm>
              <a:off x="3942" y="2475"/>
              <a:ext cx="381" cy="206"/>
            </a:xfrm>
            <a:custGeom>
              <a:avLst/>
              <a:gdLst>
                <a:gd name="T0" fmla="*/ 308 w 760"/>
                <a:gd name="T1" fmla="*/ 6 h 413"/>
                <a:gd name="T2" fmla="*/ 349 w 760"/>
                <a:gd name="T3" fmla="*/ 23 h 413"/>
                <a:gd name="T4" fmla="*/ 391 w 760"/>
                <a:gd name="T5" fmla="*/ 44 h 413"/>
                <a:gd name="T6" fmla="*/ 433 w 760"/>
                <a:gd name="T7" fmla="*/ 67 h 413"/>
                <a:gd name="T8" fmla="*/ 473 w 760"/>
                <a:gd name="T9" fmla="*/ 90 h 413"/>
                <a:gd name="T10" fmla="*/ 515 w 760"/>
                <a:gd name="T11" fmla="*/ 111 h 413"/>
                <a:gd name="T12" fmla="*/ 559 w 760"/>
                <a:gd name="T13" fmla="*/ 130 h 413"/>
                <a:gd name="T14" fmla="*/ 606 w 760"/>
                <a:gd name="T15" fmla="*/ 145 h 413"/>
                <a:gd name="T16" fmla="*/ 642 w 760"/>
                <a:gd name="T17" fmla="*/ 154 h 413"/>
                <a:gd name="T18" fmla="*/ 675 w 760"/>
                <a:gd name="T19" fmla="*/ 166 h 413"/>
                <a:gd name="T20" fmla="*/ 705 w 760"/>
                <a:gd name="T21" fmla="*/ 179 h 413"/>
                <a:gd name="T22" fmla="*/ 732 w 760"/>
                <a:gd name="T23" fmla="*/ 198 h 413"/>
                <a:gd name="T24" fmla="*/ 753 w 760"/>
                <a:gd name="T25" fmla="*/ 219 h 413"/>
                <a:gd name="T26" fmla="*/ 760 w 760"/>
                <a:gd name="T27" fmla="*/ 240 h 413"/>
                <a:gd name="T28" fmla="*/ 754 w 760"/>
                <a:gd name="T29" fmla="*/ 263 h 413"/>
                <a:gd name="T30" fmla="*/ 728 w 760"/>
                <a:gd name="T31" fmla="*/ 284 h 413"/>
                <a:gd name="T32" fmla="*/ 692 w 760"/>
                <a:gd name="T33" fmla="*/ 306 h 413"/>
                <a:gd name="T34" fmla="*/ 656 w 760"/>
                <a:gd name="T35" fmla="*/ 333 h 413"/>
                <a:gd name="T36" fmla="*/ 623 w 760"/>
                <a:gd name="T37" fmla="*/ 360 h 413"/>
                <a:gd name="T38" fmla="*/ 589 w 760"/>
                <a:gd name="T39" fmla="*/ 384 h 413"/>
                <a:gd name="T40" fmla="*/ 553 w 760"/>
                <a:gd name="T41" fmla="*/ 402 h 413"/>
                <a:gd name="T42" fmla="*/ 519 w 760"/>
                <a:gd name="T43" fmla="*/ 411 h 413"/>
                <a:gd name="T44" fmla="*/ 483 w 760"/>
                <a:gd name="T45" fmla="*/ 409 h 413"/>
                <a:gd name="T46" fmla="*/ 443 w 760"/>
                <a:gd name="T47" fmla="*/ 396 h 413"/>
                <a:gd name="T48" fmla="*/ 397 w 760"/>
                <a:gd name="T49" fmla="*/ 371 h 413"/>
                <a:gd name="T50" fmla="*/ 344 w 760"/>
                <a:gd name="T51" fmla="*/ 346 h 413"/>
                <a:gd name="T52" fmla="*/ 291 w 760"/>
                <a:gd name="T53" fmla="*/ 324 h 413"/>
                <a:gd name="T54" fmla="*/ 237 w 760"/>
                <a:gd name="T55" fmla="*/ 303 h 413"/>
                <a:gd name="T56" fmla="*/ 184 w 760"/>
                <a:gd name="T57" fmla="*/ 280 h 413"/>
                <a:gd name="T58" fmla="*/ 131 w 760"/>
                <a:gd name="T59" fmla="*/ 257 h 413"/>
                <a:gd name="T60" fmla="*/ 79 w 760"/>
                <a:gd name="T61" fmla="*/ 230 h 413"/>
                <a:gd name="T62" fmla="*/ 32 w 760"/>
                <a:gd name="T63" fmla="*/ 206 h 413"/>
                <a:gd name="T64" fmla="*/ 7 w 760"/>
                <a:gd name="T65" fmla="*/ 183 h 413"/>
                <a:gd name="T66" fmla="*/ 2 w 760"/>
                <a:gd name="T67" fmla="*/ 162 h 413"/>
                <a:gd name="T68" fmla="*/ 0 w 760"/>
                <a:gd name="T69" fmla="*/ 139 h 413"/>
                <a:gd name="T70" fmla="*/ 9 w 760"/>
                <a:gd name="T71" fmla="*/ 126 h 413"/>
                <a:gd name="T72" fmla="*/ 24 w 760"/>
                <a:gd name="T73" fmla="*/ 118 h 413"/>
                <a:gd name="T74" fmla="*/ 53 w 760"/>
                <a:gd name="T75" fmla="*/ 109 h 413"/>
                <a:gd name="T76" fmla="*/ 81 w 760"/>
                <a:gd name="T77" fmla="*/ 92 h 413"/>
                <a:gd name="T78" fmla="*/ 112 w 760"/>
                <a:gd name="T79" fmla="*/ 76 h 413"/>
                <a:gd name="T80" fmla="*/ 144 w 760"/>
                <a:gd name="T81" fmla="*/ 61 h 413"/>
                <a:gd name="T82" fmla="*/ 176 w 760"/>
                <a:gd name="T83" fmla="*/ 46 h 413"/>
                <a:gd name="T84" fmla="*/ 209 w 760"/>
                <a:gd name="T85" fmla="*/ 33 h 413"/>
                <a:gd name="T86" fmla="*/ 241 w 760"/>
                <a:gd name="T87" fmla="*/ 19 h 413"/>
                <a:gd name="T88" fmla="*/ 272 w 760"/>
                <a:gd name="T89" fmla="*/ 6 h 413"/>
                <a:gd name="T90" fmla="*/ 289 w 760"/>
                <a:gd name="T91" fmla="*/ 0 h 4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0"/>
                <a:gd name="T139" fmla="*/ 0 h 413"/>
                <a:gd name="T140" fmla="*/ 760 w 760"/>
                <a:gd name="T141" fmla="*/ 413 h 4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0" h="413">
                  <a:moveTo>
                    <a:pt x="289" y="0"/>
                  </a:moveTo>
                  <a:lnTo>
                    <a:pt x="308" y="6"/>
                  </a:lnTo>
                  <a:lnTo>
                    <a:pt x="330" y="14"/>
                  </a:lnTo>
                  <a:lnTo>
                    <a:pt x="349" y="23"/>
                  </a:lnTo>
                  <a:lnTo>
                    <a:pt x="370" y="33"/>
                  </a:lnTo>
                  <a:lnTo>
                    <a:pt x="391" y="44"/>
                  </a:lnTo>
                  <a:lnTo>
                    <a:pt x="410" y="55"/>
                  </a:lnTo>
                  <a:lnTo>
                    <a:pt x="433" y="67"/>
                  </a:lnTo>
                  <a:lnTo>
                    <a:pt x="454" y="78"/>
                  </a:lnTo>
                  <a:lnTo>
                    <a:pt x="473" y="90"/>
                  </a:lnTo>
                  <a:lnTo>
                    <a:pt x="494" y="99"/>
                  </a:lnTo>
                  <a:lnTo>
                    <a:pt x="515" y="111"/>
                  </a:lnTo>
                  <a:lnTo>
                    <a:pt x="538" y="122"/>
                  </a:lnTo>
                  <a:lnTo>
                    <a:pt x="559" y="130"/>
                  </a:lnTo>
                  <a:lnTo>
                    <a:pt x="581" y="139"/>
                  </a:lnTo>
                  <a:lnTo>
                    <a:pt x="606" y="145"/>
                  </a:lnTo>
                  <a:lnTo>
                    <a:pt x="629" y="152"/>
                  </a:lnTo>
                  <a:lnTo>
                    <a:pt x="642" y="154"/>
                  </a:lnTo>
                  <a:lnTo>
                    <a:pt x="657" y="160"/>
                  </a:lnTo>
                  <a:lnTo>
                    <a:pt x="675" y="166"/>
                  </a:lnTo>
                  <a:lnTo>
                    <a:pt x="690" y="173"/>
                  </a:lnTo>
                  <a:lnTo>
                    <a:pt x="705" y="179"/>
                  </a:lnTo>
                  <a:lnTo>
                    <a:pt x="718" y="189"/>
                  </a:lnTo>
                  <a:lnTo>
                    <a:pt x="732" y="198"/>
                  </a:lnTo>
                  <a:lnTo>
                    <a:pt x="745" y="209"/>
                  </a:lnTo>
                  <a:lnTo>
                    <a:pt x="753" y="219"/>
                  </a:lnTo>
                  <a:lnTo>
                    <a:pt x="758" y="228"/>
                  </a:lnTo>
                  <a:lnTo>
                    <a:pt x="760" y="240"/>
                  </a:lnTo>
                  <a:lnTo>
                    <a:pt x="760" y="251"/>
                  </a:lnTo>
                  <a:lnTo>
                    <a:pt x="754" y="263"/>
                  </a:lnTo>
                  <a:lnTo>
                    <a:pt x="745" y="274"/>
                  </a:lnTo>
                  <a:lnTo>
                    <a:pt x="728" y="284"/>
                  </a:lnTo>
                  <a:lnTo>
                    <a:pt x="709" y="295"/>
                  </a:lnTo>
                  <a:lnTo>
                    <a:pt x="692" y="306"/>
                  </a:lnTo>
                  <a:lnTo>
                    <a:pt x="675" y="322"/>
                  </a:lnTo>
                  <a:lnTo>
                    <a:pt x="656" y="333"/>
                  </a:lnTo>
                  <a:lnTo>
                    <a:pt x="640" y="348"/>
                  </a:lnTo>
                  <a:lnTo>
                    <a:pt x="623" y="360"/>
                  </a:lnTo>
                  <a:lnTo>
                    <a:pt x="606" y="373"/>
                  </a:lnTo>
                  <a:lnTo>
                    <a:pt x="589" y="384"/>
                  </a:lnTo>
                  <a:lnTo>
                    <a:pt x="572" y="396"/>
                  </a:lnTo>
                  <a:lnTo>
                    <a:pt x="553" y="402"/>
                  </a:lnTo>
                  <a:lnTo>
                    <a:pt x="536" y="409"/>
                  </a:lnTo>
                  <a:lnTo>
                    <a:pt x="519" y="411"/>
                  </a:lnTo>
                  <a:lnTo>
                    <a:pt x="500" y="413"/>
                  </a:lnTo>
                  <a:lnTo>
                    <a:pt x="483" y="409"/>
                  </a:lnTo>
                  <a:lnTo>
                    <a:pt x="464" y="403"/>
                  </a:lnTo>
                  <a:lnTo>
                    <a:pt x="443" y="396"/>
                  </a:lnTo>
                  <a:lnTo>
                    <a:pt x="424" y="382"/>
                  </a:lnTo>
                  <a:lnTo>
                    <a:pt x="397" y="371"/>
                  </a:lnTo>
                  <a:lnTo>
                    <a:pt x="370" y="360"/>
                  </a:lnTo>
                  <a:lnTo>
                    <a:pt x="344" y="346"/>
                  </a:lnTo>
                  <a:lnTo>
                    <a:pt x="319" y="337"/>
                  </a:lnTo>
                  <a:lnTo>
                    <a:pt x="291" y="324"/>
                  </a:lnTo>
                  <a:lnTo>
                    <a:pt x="264" y="314"/>
                  </a:lnTo>
                  <a:lnTo>
                    <a:pt x="237" y="303"/>
                  </a:lnTo>
                  <a:lnTo>
                    <a:pt x="211" y="291"/>
                  </a:lnTo>
                  <a:lnTo>
                    <a:pt x="184" y="280"/>
                  </a:lnTo>
                  <a:lnTo>
                    <a:pt x="157" y="268"/>
                  </a:lnTo>
                  <a:lnTo>
                    <a:pt x="131" y="257"/>
                  </a:lnTo>
                  <a:lnTo>
                    <a:pt x="106" y="244"/>
                  </a:lnTo>
                  <a:lnTo>
                    <a:pt x="79" y="230"/>
                  </a:lnTo>
                  <a:lnTo>
                    <a:pt x="55" y="219"/>
                  </a:lnTo>
                  <a:lnTo>
                    <a:pt x="32" y="206"/>
                  </a:lnTo>
                  <a:lnTo>
                    <a:pt x="9" y="194"/>
                  </a:lnTo>
                  <a:lnTo>
                    <a:pt x="7" y="183"/>
                  </a:lnTo>
                  <a:lnTo>
                    <a:pt x="5" y="171"/>
                  </a:lnTo>
                  <a:lnTo>
                    <a:pt x="2" y="162"/>
                  </a:lnTo>
                  <a:lnTo>
                    <a:pt x="0" y="152"/>
                  </a:lnTo>
                  <a:lnTo>
                    <a:pt x="0" y="139"/>
                  </a:lnTo>
                  <a:lnTo>
                    <a:pt x="5" y="132"/>
                  </a:lnTo>
                  <a:lnTo>
                    <a:pt x="9" y="126"/>
                  </a:lnTo>
                  <a:lnTo>
                    <a:pt x="17" y="122"/>
                  </a:lnTo>
                  <a:lnTo>
                    <a:pt x="24" y="118"/>
                  </a:lnTo>
                  <a:lnTo>
                    <a:pt x="38" y="116"/>
                  </a:lnTo>
                  <a:lnTo>
                    <a:pt x="53" y="109"/>
                  </a:lnTo>
                  <a:lnTo>
                    <a:pt x="66" y="99"/>
                  </a:lnTo>
                  <a:lnTo>
                    <a:pt x="81" y="92"/>
                  </a:lnTo>
                  <a:lnTo>
                    <a:pt x="98" y="84"/>
                  </a:lnTo>
                  <a:lnTo>
                    <a:pt x="112" y="76"/>
                  </a:lnTo>
                  <a:lnTo>
                    <a:pt x="129" y="69"/>
                  </a:lnTo>
                  <a:lnTo>
                    <a:pt x="144" y="61"/>
                  </a:lnTo>
                  <a:lnTo>
                    <a:pt x="161" y="55"/>
                  </a:lnTo>
                  <a:lnTo>
                    <a:pt x="176" y="46"/>
                  </a:lnTo>
                  <a:lnTo>
                    <a:pt x="192" y="40"/>
                  </a:lnTo>
                  <a:lnTo>
                    <a:pt x="209" y="33"/>
                  </a:lnTo>
                  <a:lnTo>
                    <a:pt x="224" y="27"/>
                  </a:lnTo>
                  <a:lnTo>
                    <a:pt x="241" y="19"/>
                  </a:lnTo>
                  <a:lnTo>
                    <a:pt x="256" y="14"/>
                  </a:lnTo>
                  <a:lnTo>
                    <a:pt x="272" y="6"/>
                  </a:lnTo>
                  <a:lnTo>
                    <a:pt x="289" y="0"/>
                  </a:lnTo>
                  <a:close/>
                </a:path>
              </a:pathLst>
            </a:custGeom>
            <a:solidFill>
              <a:srgbClr val="FFFFFF"/>
            </a:solidFill>
            <a:ln w="9525">
              <a:noFill/>
              <a:round/>
              <a:headEnd/>
              <a:tailEnd/>
            </a:ln>
          </p:spPr>
          <p:txBody>
            <a:bodyPr/>
            <a:lstStyle/>
            <a:p>
              <a:endParaRPr lang="fa-IR"/>
            </a:p>
          </p:txBody>
        </p:sp>
        <p:sp>
          <p:nvSpPr>
            <p:cNvPr id="15391" name="Freeform 29"/>
            <p:cNvSpPr>
              <a:spLocks/>
            </p:cNvSpPr>
            <p:nvPr/>
          </p:nvSpPr>
          <p:spPr bwMode="auto">
            <a:xfrm>
              <a:off x="3870" y="2478"/>
              <a:ext cx="862" cy="599"/>
            </a:xfrm>
            <a:custGeom>
              <a:avLst/>
              <a:gdLst>
                <a:gd name="T0" fmla="*/ 1713 w 1725"/>
                <a:gd name="T1" fmla="*/ 17 h 1198"/>
                <a:gd name="T2" fmla="*/ 1725 w 1725"/>
                <a:gd name="T3" fmla="*/ 53 h 1198"/>
                <a:gd name="T4" fmla="*/ 1713 w 1725"/>
                <a:gd name="T5" fmla="*/ 87 h 1198"/>
                <a:gd name="T6" fmla="*/ 1685 w 1725"/>
                <a:gd name="T7" fmla="*/ 118 h 1198"/>
                <a:gd name="T8" fmla="*/ 1641 w 1725"/>
                <a:gd name="T9" fmla="*/ 150 h 1198"/>
                <a:gd name="T10" fmla="*/ 1595 w 1725"/>
                <a:gd name="T11" fmla="*/ 179 h 1198"/>
                <a:gd name="T12" fmla="*/ 1548 w 1725"/>
                <a:gd name="T13" fmla="*/ 207 h 1198"/>
                <a:gd name="T14" fmla="*/ 1510 w 1725"/>
                <a:gd name="T15" fmla="*/ 236 h 1198"/>
                <a:gd name="T16" fmla="*/ 1422 w 1725"/>
                <a:gd name="T17" fmla="*/ 291 h 1198"/>
                <a:gd name="T18" fmla="*/ 1284 w 1725"/>
                <a:gd name="T19" fmla="*/ 376 h 1198"/>
                <a:gd name="T20" fmla="*/ 1145 w 1725"/>
                <a:gd name="T21" fmla="*/ 464 h 1198"/>
                <a:gd name="T22" fmla="*/ 1008 w 1725"/>
                <a:gd name="T23" fmla="*/ 553 h 1198"/>
                <a:gd name="T24" fmla="*/ 871 w 1725"/>
                <a:gd name="T25" fmla="*/ 643 h 1198"/>
                <a:gd name="T26" fmla="*/ 734 w 1725"/>
                <a:gd name="T27" fmla="*/ 732 h 1198"/>
                <a:gd name="T28" fmla="*/ 599 w 1725"/>
                <a:gd name="T29" fmla="*/ 819 h 1198"/>
                <a:gd name="T30" fmla="*/ 462 w 1725"/>
                <a:gd name="T31" fmla="*/ 905 h 1198"/>
                <a:gd name="T32" fmla="*/ 375 w 1725"/>
                <a:gd name="T33" fmla="*/ 964 h 1198"/>
                <a:gd name="T34" fmla="*/ 335 w 1725"/>
                <a:gd name="T35" fmla="*/ 994 h 1198"/>
                <a:gd name="T36" fmla="*/ 293 w 1725"/>
                <a:gd name="T37" fmla="*/ 1025 h 1198"/>
                <a:gd name="T38" fmla="*/ 249 w 1725"/>
                <a:gd name="T39" fmla="*/ 1055 h 1198"/>
                <a:gd name="T40" fmla="*/ 204 w 1725"/>
                <a:gd name="T41" fmla="*/ 1084 h 1198"/>
                <a:gd name="T42" fmla="*/ 158 w 1725"/>
                <a:gd name="T43" fmla="*/ 1112 h 1198"/>
                <a:gd name="T44" fmla="*/ 112 w 1725"/>
                <a:gd name="T45" fmla="*/ 1141 h 1198"/>
                <a:gd name="T46" fmla="*/ 69 w 1725"/>
                <a:gd name="T47" fmla="*/ 1171 h 1198"/>
                <a:gd name="T48" fmla="*/ 38 w 1725"/>
                <a:gd name="T49" fmla="*/ 1184 h 1198"/>
                <a:gd name="T50" fmla="*/ 19 w 1725"/>
                <a:gd name="T51" fmla="*/ 1194 h 1198"/>
                <a:gd name="T52" fmla="*/ 2 w 1725"/>
                <a:gd name="T53" fmla="*/ 1177 h 1198"/>
                <a:gd name="T54" fmla="*/ 2 w 1725"/>
                <a:gd name="T55" fmla="*/ 1144 h 1198"/>
                <a:gd name="T56" fmla="*/ 21 w 1725"/>
                <a:gd name="T57" fmla="*/ 1114 h 1198"/>
                <a:gd name="T58" fmla="*/ 50 w 1725"/>
                <a:gd name="T59" fmla="*/ 1089 h 1198"/>
                <a:gd name="T60" fmla="*/ 88 w 1725"/>
                <a:gd name="T61" fmla="*/ 1065 h 1198"/>
                <a:gd name="T62" fmla="*/ 126 w 1725"/>
                <a:gd name="T63" fmla="*/ 1040 h 1198"/>
                <a:gd name="T64" fmla="*/ 164 w 1725"/>
                <a:gd name="T65" fmla="*/ 1019 h 1198"/>
                <a:gd name="T66" fmla="*/ 194 w 1725"/>
                <a:gd name="T67" fmla="*/ 996 h 1198"/>
                <a:gd name="T68" fmla="*/ 247 w 1725"/>
                <a:gd name="T69" fmla="*/ 956 h 1198"/>
                <a:gd name="T70" fmla="*/ 331 w 1725"/>
                <a:gd name="T71" fmla="*/ 897 h 1198"/>
                <a:gd name="T72" fmla="*/ 415 w 1725"/>
                <a:gd name="T73" fmla="*/ 842 h 1198"/>
                <a:gd name="T74" fmla="*/ 498 w 1725"/>
                <a:gd name="T75" fmla="*/ 785 h 1198"/>
                <a:gd name="T76" fmla="*/ 584 w 1725"/>
                <a:gd name="T77" fmla="*/ 730 h 1198"/>
                <a:gd name="T78" fmla="*/ 669 w 1725"/>
                <a:gd name="T79" fmla="*/ 675 h 1198"/>
                <a:gd name="T80" fmla="*/ 753 w 1725"/>
                <a:gd name="T81" fmla="*/ 618 h 1198"/>
                <a:gd name="T82" fmla="*/ 839 w 1725"/>
                <a:gd name="T83" fmla="*/ 565 h 1198"/>
                <a:gd name="T84" fmla="*/ 936 w 1725"/>
                <a:gd name="T85" fmla="*/ 508 h 1198"/>
                <a:gd name="T86" fmla="*/ 1038 w 1725"/>
                <a:gd name="T87" fmla="*/ 447 h 1198"/>
                <a:gd name="T88" fmla="*/ 1141 w 1725"/>
                <a:gd name="T89" fmla="*/ 382 h 1198"/>
                <a:gd name="T90" fmla="*/ 1245 w 1725"/>
                <a:gd name="T91" fmla="*/ 317 h 1198"/>
                <a:gd name="T92" fmla="*/ 1346 w 1725"/>
                <a:gd name="T93" fmla="*/ 249 h 1198"/>
                <a:gd name="T94" fmla="*/ 1449 w 1725"/>
                <a:gd name="T95" fmla="*/ 177 h 1198"/>
                <a:gd name="T96" fmla="*/ 1548 w 1725"/>
                <a:gd name="T97" fmla="*/ 106 h 1198"/>
                <a:gd name="T98" fmla="*/ 1647 w 1725"/>
                <a:gd name="T99" fmla="*/ 34 h 1198"/>
                <a:gd name="T100" fmla="*/ 1696 w 1725"/>
                <a:gd name="T101" fmla="*/ 0 h 1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5"/>
                <a:gd name="T154" fmla="*/ 0 h 1198"/>
                <a:gd name="T155" fmla="*/ 1725 w 1725"/>
                <a:gd name="T156" fmla="*/ 1198 h 1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5" h="1198">
                  <a:moveTo>
                    <a:pt x="1696" y="0"/>
                  </a:moveTo>
                  <a:lnTo>
                    <a:pt x="1713" y="17"/>
                  </a:lnTo>
                  <a:lnTo>
                    <a:pt x="1723" y="36"/>
                  </a:lnTo>
                  <a:lnTo>
                    <a:pt x="1725" y="53"/>
                  </a:lnTo>
                  <a:lnTo>
                    <a:pt x="1723" y="70"/>
                  </a:lnTo>
                  <a:lnTo>
                    <a:pt x="1713" y="87"/>
                  </a:lnTo>
                  <a:lnTo>
                    <a:pt x="1702" y="103"/>
                  </a:lnTo>
                  <a:lnTo>
                    <a:pt x="1685" y="118"/>
                  </a:lnTo>
                  <a:lnTo>
                    <a:pt x="1666" y="135"/>
                  </a:lnTo>
                  <a:lnTo>
                    <a:pt x="1641" y="150"/>
                  </a:lnTo>
                  <a:lnTo>
                    <a:pt x="1618" y="163"/>
                  </a:lnTo>
                  <a:lnTo>
                    <a:pt x="1595" y="179"/>
                  </a:lnTo>
                  <a:lnTo>
                    <a:pt x="1573" y="194"/>
                  </a:lnTo>
                  <a:lnTo>
                    <a:pt x="1548" y="207"/>
                  </a:lnTo>
                  <a:lnTo>
                    <a:pt x="1529" y="220"/>
                  </a:lnTo>
                  <a:lnTo>
                    <a:pt x="1510" y="236"/>
                  </a:lnTo>
                  <a:lnTo>
                    <a:pt x="1495" y="251"/>
                  </a:lnTo>
                  <a:lnTo>
                    <a:pt x="1422" y="291"/>
                  </a:lnTo>
                  <a:lnTo>
                    <a:pt x="1354" y="333"/>
                  </a:lnTo>
                  <a:lnTo>
                    <a:pt x="1284" y="376"/>
                  </a:lnTo>
                  <a:lnTo>
                    <a:pt x="1215" y="420"/>
                  </a:lnTo>
                  <a:lnTo>
                    <a:pt x="1145" y="464"/>
                  </a:lnTo>
                  <a:lnTo>
                    <a:pt x="1076" y="508"/>
                  </a:lnTo>
                  <a:lnTo>
                    <a:pt x="1008" y="553"/>
                  </a:lnTo>
                  <a:lnTo>
                    <a:pt x="939" y="599"/>
                  </a:lnTo>
                  <a:lnTo>
                    <a:pt x="871" y="643"/>
                  </a:lnTo>
                  <a:lnTo>
                    <a:pt x="802" y="688"/>
                  </a:lnTo>
                  <a:lnTo>
                    <a:pt x="734" y="732"/>
                  </a:lnTo>
                  <a:lnTo>
                    <a:pt x="667" y="776"/>
                  </a:lnTo>
                  <a:lnTo>
                    <a:pt x="599" y="819"/>
                  </a:lnTo>
                  <a:lnTo>
                    <a:pt x="531" y="863"/>
                  </a:lnTo>
                  <a:lnTo>
                    <a:pt x="462" y="905"/>
                  </a:lnTo>
                  <a:lnTo>
                    <a:pt x="396" y="947"/>
                  </a:lnTo>
                  <a:lnTo>
                    <a:pt x="375" y="964"/>
                  </a:lnTo>
                  <a:lnTo>
                    <a:pt x="356" y="979"/>
                  </a:lnTo>
                  <a:lnTo>
                    <a:pt x="335" y="994"/>
                  </a:lnTo>
                  <a:lnTo>
                    <a:pt x="314" y="1009"/>
                  </a:lnTo>
                  <a:lnTo>
                    <a:pt x="293" y="1025"/>
                  </a:lnTo>
                  <a:lnTo>
                    <a:pt x="270" y="1040"/>
                  </a:lnTo>
                  <a:lnTo>
                    <a:pt x="249" y="1055"/>
                  </a:lnTo>
                  <a:lnTo>
                    <a:pt x="228" y="1070"/>
                  </a:lnTo>
                  <a:lnTo>
                    <a:pt x="204" y="1084"/>
                  </a:lnTo>
                  <a:lnTo>
                    <a:pt x="181" y="1099"/>
                  </a:lnTo>
                  <a:lnTo>
                    <a:pt x="158" y="1112"/>
                  </a:lnTo>
                  <a:lnTo>
                    <a:pt x="137" y="1127"/>
                  </a:lnTo>
                  <a:lnTo>
                    <a:pt x="112" y="1141"/>
                  </a:lnTo>
                  <a:lnTo>
                    <a:pt x="91" y="1156"/>
                  </a:lnTo>
                  <a:lnTo>
                    <a:pt x="69" y="1171"/>
                  </a:lnTo>
                  <a:lnTo>
                    <a:pt x="50" y="1188"/>
                  </a:lnTo>
                  <a:lnTo>
                    <a:pt x="38" y="1184"/>
                  </a:lnTo>
                  <a:lnTo>
                    <a:pt x="29" y="1188"/>
                  </a:lnTo>
                  <a:lnTo>
                    <a:pt x="19" y="1194"/>
                  </a:lnTo>
                  <a:lnTo>
                    <a:pt x="12" y="1198"/>
                  </a:lnTo>
                  <a:lnTo>
                    <a:pt x="2" y="1177"/>
                  </a:lnTo>
                  <a:lnTo>
                    <a:pt x="0" y="1162"/>
                  </a:lnTo>
                  <a:lnTo>
                    <a:pt x="2" y="1144"/>
                  </a:lnTo>
                  <a:lnTo>
                    <a:pt x="12" y="1131"/>
                  </a:lnTo>
                  <a:lnTo>
                    <a:pt x="21" y="1114"/>
                  </a:lnTo>
                  <a:lnTo>
                    <a:pt x="34" y="1101"/>
                  </a:lnTo>
                  <a:lnTo>
                    <a:pt x="50" y="1089"/>
                  </a:lnTo>
                  <a:lnTo>
                    <a:pt x="69" y="1078"/>
                  </a:lnTo>
                  <a:lnTo>
                    <a:pt x="88" y="1065"/>
                  </a:lnTo>
                  <a:lnTo>
                    <a:pt x="107" y="1053"/>
                  </a:lnTo>
                  <a:lnTo>
                    <a:pt x="126" y="1040"/>
                  </a:lnTo>
                  <a:lnTo>
                    <a:pt x="145" y="1030"/>
                  </a:lnTo>
                  <a:lnTo>
                    <a:pt x="164" y="1019"/>
                  </a:lnTo>
                  <a:lnTo>
                    <a:pt x="179" y="1008"/>
                  </a:lnTo>
                  <a:lnTo>
                    <a:pt x="194" y="996"/>
                  </a:lnTo>
                  <a:lnTo>
                    <a:pt x="205" y="987"/>
                  </a:lnTo>
                  <a:lnTo>
                    <a:pt x="247" y="956"/>
                  </a:lnTo>
                  <a:lnTo>
                    <a:pt x="289" y="928"/>
                  </a:lnTo>
                  <a:lnTo>
                    <a:pt x="331" y="897"/>
                  </a:lnTo>
                  <a:lnTo>
                    <a:pt x="373" y="871"/>
                  </a:lnTo>
                  <a:lnTo>
                    <a:pt x="415" y="842"/>
                  </a:lnTo>
                  <a:lnTo>
                    <a:pt x="458" y="814"/>
                  </a:lnTo>
                  <a:lnTo>
                    <a:pt x="498" y="785"/>
                  </a:lnTo>
                  <a:lnTo>
                    <a:pt x="542" y="759"/>
                  </a:lnTo>
                  <a:lnTo>
                    <a:pt x="584" y="730"/>
                  </a:lnTo>
                  <a:lnTo>
                    <a:pt x="628" y="701"/>
                  </a:lnTo>
                  <a:lnTo>
                    <a:pt x="669" y="675"/>
                  </a:lnTo>
                  <a:lnTo>
                    <a:pt x="711" y="646"/>
                  </a:lnTo>
                  <a:lnTo>
                    <a:pt x="753" y="618"/>
                  </a:lnTo>
                  <a:lnTo>
                    <a:pt x="797" y="591"/>
                  </a:lnTo>
                  <a:lnTo>
                    <a:pt x="839" y="565"/>
                  </a:lnTo>
                  <a:lnTo>
                    <a:pt x="882" y="538"/>
                  </a:lnTo>
                  <a:lnTo>
                    <a:pt x="936" y="508"/>
                  </a:lnTo>
                  <a:lnTo>
                    <a:pt x="987" y="477"/>
                  </a:lnTo>
                  <a:lnTo>
                    <a:pt x="1038" y="447"/>
                  </a:lnTo>
                  <a:lnTo>
                    <a:pt x="1091" y="416"/>
                  </a:lnTo>
                  <a:lnTo>
                    <a:pt x="1141" y="382"/>
                  </a:lnTo>
                  <a:lnTo>
                    <a:pt x="1194" y="352"/>
                  </a:lnTo>
                  <a:lnTo>
                    <a:pt x="1245" y="317"/>
                  </a:lnTo>
                  <a:lnTo>
                    <a:pt x="1297" y="283"/>
                  </a:lnTo>
                  <a:lnTo>
                    <a:pt x="1346" y="249"/>
                  </a:lnTo>
                  <a:lnTo>
                    <a:pt x="1398" y="213"/>
                  </a:lnTo>
                  <a:lnTo>
                    <a:pt x="1449" y="177"/>
                  </a:lnTo>
                  <a:lnTo>
                    <a:pt x="1498" y="143"/>
                  </a:lnTo>
                  <a:lnTo>
                    <a:pt x="1548" y="106"/>
                  </a:lnTo>
                  <a:lnTo>
                    <a:pt x="1597" y="70"/>
                  </a:lnTo>
                  <a:lnTo>
                    <a:pt x="1647" y="34"/>
                  </a:lnTo>
                  <a:lnTo>
                    <a:pt x="1696" y="0"/>
                  </a:lnTo>
                  <a:close/>
                </a:path>
              </a:pathLst>
            </a:custGeom>
            <a:solidFill>
              <a:srgbClr val="FFFFC2"/>
            </a:solidFill>
            <a:ln w="9525">
              <a:noFill/>
              <a:round/>
              <a:headEnd/>
              <a:tailEnd/>
            </a:ln>
          </p:spPr>
          <p:txBody>
            <a:bodyPr/>
            <a:lstStyle/>
            <a:p>
              <a:endParaRPr lang="fa-IR"/>
            </a:p>
          </p:txBody>
        </p:sp>
        <p:sp>
          <p:nvSpPr>
            <p:cNvPr id="15392" name="Freeform 30"/>
            <p:cNvSpPr>
              <a:spLocks/>
            </p:cNvSpPr>
            <p:nvPr/>
          </p:nvSpPr>
          <p:spPr bwMode="auto">
            <a:xfrm>
              <a:off x="4351" y="2499"/>
              <a:ext cx="107" cy="83"/>
            </a:xfrm>
            <a:custGeom>
              <a:avLst/>
              <a:gdLst>
                <a:gd name="T0" fmla="*/ 109 w 213"/>
                <a:gd name="T1" fmla="*/ 0 h 165"/>
                <a:gd name="T2" fmla="*/ 133 w 213"/>
                <a:gd name="T3" fmla="*/ 2 h 165"/>
                <a:gd name="T4" fmla="*/ 160 w 213"/>
                <a:gd name="T5" fmla="*/ 15 h 165"/>
                <a:gd name="T6" fmla="*/ 183 w 213"/>
                <a:gd name="T7" fmla="*/ 34 h 165"/>
                <a:gd name="T8" fmla="*/ 200 w 213"/>
                <a:gd name="T9" fmla="*/ 57 h 165"/>
                <a:gd name="T10" fmla="*/ 209 w 213"/>
                <a:gd name="T11" fmla="*/ 80 h 165"/>
                <a:gd name="T12" fmla="*/ 209 w 213"/>
                <a:gd name="T13" fmla="*/ 101 h 165"/>
                <a:gd name="T14" fmla="*/ 194 w 213"/>
                <a:gd name="T15" fmla="*/ 118 h 165"/>
                <a:gd name="T16" fmla="*/ 183 w 213"/>
                <a:gd name="T17" fmla="*/ 116 h 165"/>
                <a:gd name="T18" fmla="*/ 183 w 213"/>
                <a:gd name="T19" fmla="*/ 106 h 165"/>
                <a:gd name="T20" fmla="*/ 177 w 213"/>
                <a:gd name="T21" fmla="*/ 95 h 165"/>
                <a:gd name="T22" fmla="*/ 168 w 213"/>
                <a:gd name="T23" fmla="*/ 82 h 165"/>
                <a:gd name="T24" fmla="*/ 152 w 213"/>
                <a:gd name="T25" fmla="*/ 63 h 165"/>
                <a:gd name="T26" fmla="*/ 143 w 213"/>
                <a:gd name="T27" fmla="*/ 57 h 165"/>
                <a:gd name="T28" fmla="*/ 147 w 213"/>
                <a:gd name="T29" fmla="*/ 72 h 165"/>
                <a:gd name="T30" fmla="*/ 154 w 213"/>
                <a:gd name="T31" fmla="*/ 85 h 165"/>
                <a:gd name="T32" fmla="*/ 160 w 213"/>
                <a:gd name="T33" fmla="*/ 102 h 165"/>
                <a:gd name="T34" fmla="*/ 166 w 213"/>
                <a:gd name="T35" fmla="*/ 123 h 165"/>
                <a:gd name="T36" fmla="*/ 156 w 213"/>
                <a:gd name="T37" fmla="*/ 142 h 165"/>
                <a:gd name="T38" fmla="*/ 143 w 213"/>
                <a:gd name="T39" fmla="*/ 150 h 165"/>
                <a:gd name="T40" fmla="*/ 131 w 213"/>
                <a:gd name="T41" fmla="*/ 142 h 165"/>
                <a:gd name="T42" fmla="*/ 120 w 213"/>
                <a:gd name="T43" fmla="*/ 118 h 165"/>
                <a:gd name="T44" fmla="*/ 101 w 213"/>
                <a:gd name="T45" fmla="*/ 99 h 165"/>
                <a:gd name="T46" fmla="*/ 78 w 213"/>
                <a:gd name="T47" fmla="*/ 93 h 165"/>
                <a:gd name="T48" fmla="*/ 72 w 213"/>
                <a:gd name="T49" fmla="*/ 102 h 165"/>
                <a:gd name="T50" fmla="*/ 80 w 213"/>
                <a:gd name="T51" fmla="*/ 123 h 165"/>
                <a:gd name="T52" fmla="*/ 74 w 213"/>
                <a:gd name="T53" fmla="*/ 142 h 165"/>
                <a:gd name="T54" fmla="*/ 57 w 213"/>
                <a:gd name="T55" fmla="*/ 158 h 165"/>
                <a:gd name="T56" fmla="*/ 34 w 213"/>
                <a:gd name="T57" fmla="*/ 152 h 165"/>
                <a:gd name="T58" fmla="*/ 17 w 213"/>
                <a:gd name="T59" fmla="*/ 127 h 165"/>
                <a:gd name="T60" fmla="*/ 4 w 213"/>
                <a:gd name="T61" fmla="*/ 102 h 165"/>
                <a:gd name="T62" fmla="*/ 0 w 213"/>
                <a:gd name="T63" fmla="*/ 76 h 165"/>
                <a:gd name="T64" fmla="*/ 2 w 213"/>
                <a:gd name="T65" fmla="*/ 55 h 165"/>
                <a:gd name="T66" fmla="*/ 13 w 213"/>
                <a:gd name="T67" fmla="*/ 40 h 165"/>
                <a:gd name="T68" fmla="*/ 31 w 213"/>
                <a:gd name="T69" fmla="*/ 28 h 165"/>
                <a:gd name="T70" fmla="*/ 52 w 213"/>
                <a:gd name="T71" fmla="*/ 26 h 165"/>
                <a:gd name="T72" fmla="*/ 69 w 213"/>
                <a:gd name="T73" fmla="*/ 26 h 165"/>
                <a:gd name="T74" fmla="*/ 74 w 213"/>
                <a:gd name="T75" fmla="*/ 19 h 165"/>
                <a:gd name="T76" fmla="*/ 90 w 213"/>
                <a:gd name="T77" fmla="*/ 7 h 165"/>
                <a:gd name="T78" fmla="*/ 99 w 213"/>
                <a:gd name="T79" fmla="*/ 4 h 1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
                <a:gd name="T121" fmla="*/ 0 h 165"/>
                <a:gd name="T122" fmla="*/ 213 w 213"/>
                <a:gd name="T123" fmla="*/ 165 h 1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 h="165">
                  <a:moveTo>
                    <a:pt x="99" y="4"/>
                  </a:moveTo>
                  <a:lnTo>
                    <a:pt x="109" y="0"/>
                  </a:lnTo>
                  <a:lnTo>
                    <a:pt x="120" y="0"/>
                  </a:lnTo>
                  <a:lnTo>
                    <a:pt x="133" y="2"/>
                  </a:lnTo>
                  <a:lnTo>
                    <a:pt x="147" y="9"/>
                  </a:lnTo>
                  <a:lnTo>
                    <a:pt x="160" y="15"/>
                  </a:lnTo>
                  <a:lnTo>
                    <a:pt x="171" y="25"/>
                  </a:lnTo>
                  <a:lnTo>
                    <a:pt x="183" y="34"/>
                  </a:lnTo>
                  <a:lnTo>
                    <a:pt x="194" y="45"/>
                  </a:lnTo>
                  <a:lnTo>
                    <a:pt x="200" y="57"/>
                  </a:lnTo>
                  <a:lnTo>
                    <a:pt x="207" y="68"/>
                  </a:lnTo>
                  <a:lnTo>
                    <a:pt x="209" y="80"/>
                  </a:lnTo>
                  <a:lnTo>
                    <a:pt x="213" y="91"/>
                  </a:lnTo>
                  <a:lnTo>
                    <a:pt x="209" y="101"/>
                  </a:lnTo>
                  <a:lnTo>
                    <a:pt x="204" y="110"/>
                  </a:lnTo>
                  <a:lnTo>
                    <a:pt x="194" y="118"/>
                  </a:lnTo>
                  <a:lnTo>
                    <a:pt x="181" y="125"/>
                  </a:lnTo>
                  <a:lnTo>
                    <a:pt x="183" y="116"/>
                  </a:lnTo>
                  <a:lnTo>
                    <a:pt x="183" y="112"/>
                  </a:lnTo>
                  <a:lnTo>
                    <a:pt x="183" y="106"/>
                  </a:lnTo>
                  <a:lnTo>
                    <a:pt x="181" y="102"/>
                  </a:lnTo>
                  <a:lnTo>
                    <a:pt x="177" y="95"/>
                  </a:lnTo>
                  <a:lnTo>
                    <a:pt x="173" y="87"/>
                  </a:lnTo>
                  <a:lnTo>
                    <a:pt x="168" y="82"/>
                  </a:lnTo>
                  <a:lnTo>
                    <a:pt x="164" y="76"/>
                  </a:lnTo>
                  <a:lnTo>
                    <a:pt x="152" y="63"/>
                  </a:lnTo>
                  <a:lnTo>
                    <a:pt x="143" y="53"/>
                  </a:lnTo>
                  <a:lnTo>
                    <a:pt x="143" y="57"/>
                  </a:lnTo>
                  <a:lnTo>
                    <a:pt x="145" y="63"/>
                  </a:lnTo>
                  <a:lnTo>
                    <a:pt x="147" y="72"/>
                  </a:lnTo>
                  <a:lnTo>
                    <a:pt x="152" y="80"/>
                  </a:lnTo>
                  <a:lnTo>
                    <a:pt x="154" y="85"/>
                  </a:lnTo>
                  <a:lnTo>
                    <a:pt x="158" y="95"/>
                  </a:lnTo>
                  <a:lnTo>
                    <a:pt x="160" y="102"/>
                  </a:lnTo>
                  <a:lnTo>
                    <a:pt x="164" y="110"/>
                  </a:lnTo>
                  <a:lnTo>
                    <a:pt x="166" y="123"/>
                  </a:lnTo>
                  <a:lnTo>
                    <a:pt x="162" y="137"/>
                  </a:lnTo>
                  <a:lnTo>
                    <a:pt x="156" y="142"/>
                  </a:lnTo>
                  <a:lnTo>
                    <a:pt x="152" y="148"/>
                  </a:lnTo>
                  <a:lnTo>
                    <a:pt x="143" y="150"/>
                  </a:lnTo>
                  <a:lnTo>
                    <a:pt x="133" y="154"/>
                  </a:lnTo>
                  <a:lnTo>
                    <a:pt x="131" y="142"/>
                  </a:lnTo>
                  <a:lnTo>
                    <a:pt x="128" y="129"/>
                  </a:lnTo>
                  <a:lnTo>
                    <a:pt x="120" y="118"/>
                  </a:lnTo>
                  <a:lnTo>
                    <a:pt x="112" y="108"/>
                  </a:lnTo>
                  <a:lnTo>
                    <a:pt x="101" y="99"/>
                  </a:lnTo>
                  <a:lnTo>
                    <a:pt x="90" y="95"/>
                  </a:lnTo>
                  <a:lnTo>
                    <a:pt x="78" y="93"/>
                  </a:lnTo>
                  <a:lnTo>
                    <a:pt x="67" y="95"/>
                  </a:lnTo>
                  <a:lnTo>
                    <a:pt x="72" y="102"/>
                  </a:lnTo>
                  <a:lnTo>
                    <a:pt x="78" y="114"/>
                  </a:lnTo>
                  <a:lnTo>
                    <a:pt x="80" y="123"/>
                  </a:lnTo>
                  <a:lnTo>
                    <a:pt x="80" y="135"/>
                  </a:lnTo>
                  <a:lnTo>
                    <a:pt x="74" y="142"/>
                  </a:lnTo>
                  <a:lnTo>
                    <a:pt x="67" y="152"/>
                  </a:lnTo>
                  <a:lnTo>
                    <a:pt x="57" y="158"/>
                  </a:lnTo>
                  <a:lnTo>
                    <a:pt x="48" y="165"/>
                  </a:lnTo>
                  <a:lnTo>
                    <a:pt x="34" y="152"/>
                  </a:lnTo>
                  <a:lnTo>
                    <a:pt x="27" y="140"/>
                  </a:lnTo>
                  <a:lnTo>
                    <a:pt x="17" y="127"/>
                  </a:lnTo>
                  <a:lnTo>
                    <a:pt x="12" y="116"/>
                  </a:lnTo>
                  <a:lnTo>
                    <a:pt x="4" y="102"/>
                  </a:lnTo>
                  <a:lnTo>
                    <a:pt x="2" y="89"/>
                  </a:lnTo>
                  <a:lnTo>
                    <a:pt x="0" y="76"/>
                  </a:lnTo>
                  <a:lnTo>
                    <a:pt x="2" y="66"/>
                  </a:lnTo>
                  <a:lnTo>
                    <a:pt x="2" y="55"/>
                  </a:lnTo>
                  <a:lnTo>
                    <a:pt x="8" y="47"/>
                  </a:lnTo>
                  <a:lnTo>
                    <a:pt x="13" y="40"/>
                  </a:lnTo>
                  <a:lnTo>
                    <a:pt x="21" y="34"/>
                  </a:lnTo>
                  <a:lnTo>
                    <a:pt x="31" y="28"/>
                  </a:lnTo>
                  <a:lnTo>
                    <a:pt x="44" y="26"/>
                  </a:lnTo>
                  <a:lnTo>
                    <a:pt x="52" y="26"/>
                  </a:lnTo>
                  <a:lnTo>
                    <a:pt x="59" y="26"/>
                  </a:lnTo>
                  <a:lnTo>
                    <a:pt x="69" y="26"/>
                  </a:lnTo>
                  <a:lnTo>
                    <a:pt x="80" y="30"/>
                  </a:lnTo>
                  <a:lnTo>
                    <a:pt x="74" y="19"/>
                  </a:lnTo>
                  <a:lnTo>
                    <a:pt x="80" y="13"/>
                  </a:lnTo>
                  <a:lnTo>
                    <a:pt x="90" y="7"/>
                  </a:lnTo>
                  <a:lnTo>
                    <a:pt x="99" y="4"/>
                  </a:lnTo>
                  <a:close/>
                </a:path>
              </a:pathLst>
            </a:custGeom>
            <a:solidFill>
              <a:srgbClr val="FFD6C9"/>
            </a:solidFill>
            <a:ln w="9525">
              <a:noFill/>
              <a:round/>
              <a:headEnd/>
              <a:tailEnd/>
            </a:ln>
          </p:spPr>
          <p:txBody>
            <a:bodyPr/>
            <a:lstStyle/>
            <a:p>
              <a:endParaRPr lang="fa-IR"/>
            </a:p>
          </p:txBody>
        </p:sp>
        <p:sp>
          <p:nvSpPr>
            <p:cNvPr id="15393" name="Freeform 31"/>
            <p:cNvSpPr>
              <a:spLocks/>
            </p:cNvSpPr>
            <p:nvPr/>
          </p:nvSpPr>
          <p:spPr bwMode="auto">
            <a:xfrm>
              <a:off x="4028" y="2508"/>
              <a:ext cx="101" cy="63"/>
            </a:xfrm>
            <a:custGeom>
              <a:avLst/>
              <a:gdLst>
                <a:gd name="T0" fmla="*/ 177 w 201"/>
                <a:gd name="T1" fmla="*/ 0 h 125"/>
                <a:gd name="T2" fmla="*/ 186 w 201"/>
                <a:gd name="T3" fmla="*/ 4 h 125"/>
                <a:gd name="T4" fmla="*/ 194 w 201"/>
                <a:gd name="T5" fmla="*/ 8 h 125"/>
                <a:gd name="T6" fmla="*/ 197 w 201"/>
                <a:gd name="T7" fmla="*/ 11 h 125"/>
                <a:gd name="T8" fmla="*/ 201 w 201"/>
                <a:gd name="T9" fmla="*/ 15 h 125"/>
                <a:gd name="T10" fmla="*/ 199 w 201"/>
                <a:gd name="T11" fmla="*/ 25 h 125"/>
                <a:gd name="T12" fmla="*/ 190 w 201"/>
                <a:gd name="T13" fmla="*/ 36 h 125"/>
                <a:gd name="T14" fmla="*/ 182 w 201"/>
                <a:gd name="T15" fmla="*/ 40 h 125"/>
                <a:gd name="T16" fmla="*/ 177 w 201"/>
                <a:gd name="T17" fmla="*/ 44 h 125"/>
                <a:gd name="T18" fmla="*/ 169 w 201"/>
                <a:gd name="T19" fmla="*/ 47 h 125"/>
                <a:gd name="T20" fmla="*/ 161 w 201"/>
                <a:gd name="T21" fmla="*/ 51 h 125"/>
                <a:gd name="T22" fmla="*/ 152 w 201"/>
                <a:gd name="T23" fmla="*/ 55 h 125"/>
                <a:gd name="T24" fmla="*/ 144 w 201"/>
                <a:gd name="T25" fmla="*/ 59 h 125"/>
                <a:gd name="T26" fmla="*/ 135 w 201"/>
                <a:gd name="T27" fmla="*/ 65 h 125"/>
                <a:gd name="T28" fmla="*/ 127 w 201"/>
                <a:gd name="T29" fmla="*/ 68 h 125"/>
                <a:gd name="T30" fmla="*/ 118 w 201"/>
                <a:gd name="T31" fmla="*/ 70 h 125"/>
                <a:gd name="T32" fmla="*/ 110 w 201"/>
                <a:gd name="T33" fmla="*/ 74 h 125"/>
                <a:gd name="T34" fmla="*/ 101 w 201"/>
                <a:gd name="T35" fmla="*/ 78 h 125"/>
                <a:gd name="T36" fmla="*/ 93 w 201"/>
                <a:gd name="T37" fmla="*/ 82 h 125"/>
                <a:gd name="T38" fmla="*/ 80 w 201"/>
                <a:gd name="T39" fmla="*/ 89 h 125"/>
                <a:gd name="T40" fmla="*/ 72 w 201"/>
                <a:gd name="T41" fmla="*/ 97 h 125"/>
                <a:gd name="T42" fmla="*/ 62 w 201"/>
                <a:gd name="T43" fmla="*/ 99 h 125"/>
                <a:gd name="T44" fmla="*/ 53 w 201"/>
                <a:gd name="T45" fmla="*/ 104 h 125"/>
                <a:gd name="T46" fmla="*/ 43 w 201"/>
                <a:gd name="T47" fmla="*/ 112 h 125"/>
                <a:gd name="T48" fmla="*/ 36 w 201"/>
                <a:gd name="T49" fmla="*/ 118 h 125"/>
                <a:gd name="T50" fmla="*/ 26 w 201"/>
                <a:gd name="T51" fmla="*/ 122 h 125"/>
                <a:gd name="T52" fmla="*/ 17 w 201"/>
                <a:gd name="T53" fmla="*/ 125 h 125"/>
                <a:gd name="T54" fmla="*/ 7 w 201"/>
                <a:gd name="T55" fmla="*/ 122 h 125"/>
                <a:gd name="T56" fmla="*/ 0 w 201"/>
                <a:gd name="T57" fmla="*/ 118 h 125"/>
                <a:gd name="T58" fmla="*/ 11 w 201"/>
                <a:gd name="T59" fmla="*/ 110 h 125"/>
                <a:gd name="T60" fmla="*/ 21 w 201"/>
                <a:gd name="T61" fmla="*/ 104 h 125"/>
                <a:gd name="T62" fmla="*/ 34 w 201"/>
                <a:gd name="T63" fmla="*/ 97 h 125"/>
                <a:gd name="T64" fmla="*/ 45 w 201"/>
                <a:gd name="T65" fmla="*/ 91 h 125"/>
                <a:gd name="T66" fmla="*/ 57 w 201"/>
                <a:gd name="T67" fmla="*/ 82 h 125"/>
                <a:gd name="T68" fmla="*/ 70 w 201"/>
                <a:gd name="T69" fmla="*/ 74 h 125"/>
                <a:gd name="T70" fmla="*/ 81 w 201"/>
                <a:gd name="T71" fmla="*/ 66 h 125"/>
                <a:gd name="T72" fmla="*/ 93 w 201"/>
                <a:gd name="T73" fmla="*/ 59 h 125"/>
                <a:gd name="T74" fmla="*/ 104 w 201"/>
                <a:gd name="T75" fmla="*/ 51 h 125"/>
                <a:gd name="T76" fmla="*/ 116 w 201"/>
                <a:gd name="T77" fmla="*/ 44 h 125"/>
                <a:gd name="T78" fmla="*/ 127 w 201"/>
                <a:gd name="T79" fmla="*/ 36 h 125"/>
                <a:gd name="T80" fmla="*/ 139 w 201"/>
                <a:gd name="T81" fmla="*/ 28 h 125"/>
                <a:gd name="T82" fmla="*/ 148 w 201"/>
                <a:gd name="T83" fmla="*/ 21 h 125"/>
                <a:gd name="T84" fmla="*/ 158 w 201"/>
                <a:gd name="T85" fmla="*/ 13 h 125"/>
                <a:gd name="T86" fmla="*/ 167 w 201"/>
                <a:gd name="T87" fmla="*/ 6 h 125"/>
                <a:gd name="T88" fmla="*/ 177 w 201"/>
                <a:gd name="T89" fmla="*/ 0 h 125"/>
                <a:gd name="T90" fmla="*/ 177 w 201"/>
                <a:gd name="T91" fmla="*/ 0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125"/>
                <a:gd name="T140" fmla="*/ 201 w 201"/>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125">
                  <a:moveTo>
                    <a:pt x="177" y="0"/>
                  </a:moveTo>
                  <a:lnTo>
                    <a:pt x="186" y="4"/>
                  </a:lnTo>
                  <a:lnTo>
                    <a:pt x="194" y="8"/>
                  </a:lnTo>
                  <a:lnTo>
                    <a:pt x="197" y="11"/>
                  </a:lnTo>
                  <a:lnTo>
                    <a:pt x="201" y="15"/>
                  </a:lnTo>
                  <a:lnTo>
                    <a:pt x="199" y="25"/>
                  </a:lnTo>
                  <a:lnTo>
                    <a:pt x="190" y="36"/>
                  </a:lnTo>
                  <a:lnTo>
                    <a:pt x="182" y="40"/>
                  </a:lnTo>
                  <a:lnTo>
                    <a:pt x="177" y="44"/>
                  </a:lnTo>
                  <a:lnTo>
                    <a:pt x="169" y="47"/>
                  </a:lnTo>
                  <a:lnTo>
                    <a:pt x="161" y="51"/>
                  </a:lnTo>
                  <a:lnTo>
                    <a:pt x="152" y="55"/>
                  </a:lnTo>
                  <a:lnTo>
                    <a:pt x="144" y="59"/>
                  </a:lnTo>
                  <a:lnTo>
                    <a:pt x="135" y="65"/>
                  </a:lnTo>
                  <a:lnTo>
                    <a:pt x="127" y="68"/>
                  </a:lnTo>
                  <a:lnTo>
                    <a:pt x="118" y="70"/>
                  </a:lnTo>
                  <a:lnTo>
                    <a:pt x="110" y="74"/>
                  </a:lnTo>
                  <a:lnTo>
                    <a:pt x="101" y="78"/>
                  </a:lnTo>
                  <a:lnTo>
                    <a:pt x="93" y="82"/>
                  </a:lnTo>
                  <a:lnTo>
                    <a:pt x="80" y="89"/>
                  </a:lnTo>
                  <a:lnTo>
                    <a:pt x="72" y="97"/>
                  </a:lnTo>
                  <a:lnTo>
                    <a:pt x="62" y="99"/>
                  </a:lnTo>
                  <a:lnTo>
                    <a:pt x="53" y="104"/>
                  </a:lnTo>
                  <a:lnTo>
                    <a:pt x="43" y="112"/>
                  </a:lnTo>
                  <a:lnTo>
                    <a:pt x="36" y="118"/>
                  </a:lnTo>
                  <a:lnTo>
                    <a:pt x="26" y="122"/>
                  </a:lnTo>
                  <a:lnTo>
                    <a:pt x="17" y="125"/>
                  </a:lnTo>
                  <a:lnTo>
                    <a:pt x="7" y="122"/>
                  </a:lnTo>
                  <a:lnTo>
                    <a:pt x="0" y="118"/>
                  </a:lnTo>
                  <a:lnTo>
                    <a:pt x="11" y="110"/>
                  </a:lnTo>
                  <a:lnTo>
                    <a:pt x="21" y="104"/>
                  </a:lnTo>
                  <a:lnTo>
                    <a:pt x="34" y="97"/>
                  </a:lnTo>
                  <a:lnTo>
                    <a:pt x="45" y="91"/>
                  </a:lnTo>
                  <a:lnTo>
                    <a:pt x="57" y="82"/>
                  </a:lnTo>
                  <a:lnTo>
                    <a:pt x="70" y="74"/>
                  </a:lnTo>
                  <a:lnTo>
                    <a:pt x="81" y="66"/>
                  </a:lnTo>
                  <a:lnTo>
                    <a:pt x="93" y="59"/>
                  </a:lnTo>
                  <a:lnTo>
                    <a:pt x="104" y="51"/>
                  </a:lnTo>
                  <a:lnTo>
                    <a:pt x="116" y="44"/>
                  </a:lnTo>
                  <a:lnTo>
                    <a:pt x="127" y="36"/>
                  </a:lnTo>
                  <a:lnTo>
                    <a:pt x="139" y="28"/>
                  </a:lnTo>
                  <a:lnTo>
                    <a:pt x="148" y="21"/>
                  </a:lnTo>
                  <a:lnTo>
                    <a:pt x="158" y="13"/>
                  </a:lnTo>
                  <a:lnTo>
                    <a:pt x="167" y="6"/>
                  </a:lnTo>
                  <a:lnTo>
                    <a:pt x="177" y="0"/>
                  </a:lnTo>
                  <a:close/>
                </a:path>
              </a:pathLst>
            </a:custGeom>
            <a:solidFill>
              <a:srgbClr val="000000"/>
            </a:solidFill>
            <a:ln w="9525">
              <a:noFill/>
              <a:round/>
              <a:headEnd/>
              <a:tailEnd/>
            </a:ln>
          </p:spPr>
          <p:txBody>
            <a:bodyPr/>
            <a:lstStyle/>
            <a:p>
              <a:endParaRPr lang="fa-IR"/>
            </a:p>
          </p:txBody>
        </p:sp>
        <p:sp>
          <p:nvSpPr>
            <p:cNvPr id="15394" name="Freeform 32"/>
            <p:cNvSpPr>
              <a:spLocks/>
            </p:cNvSpPr>
            <p:nvPr/>
          </p:nvSpPr>
          <p:spPr bwMode="auto">
            <a:xfrm>
              <a:off x="4025" y="2515"/>
              <a:ext cx="32" cy="19"/>
            </a:xfrm>
            <a:custGeom>
              <a:avLst/>
              <a:gdLst>
                <a:gd name="T0" fmla="*/ 51 w 65"/>
                <a:gd name="T1" fmla="*/ 0 h 38"/>
                <a:gd name="T2" fmla="*/ 59 w 65"/>
                <a:gd name="T3" fmla="*/ 2 h 38"/>
                <a:gd name="T4" fmla="*/ 63 w 65"/>
                <a:gd name="T5" fmla="*/ 4 h 38"/>
                <a:gd name="T6" fmla="*/ 65 w 65"/>
                <a:gd name="T7" fmla="*/ 8 h 38"/>
                <a:gd name="T8" fmla="*/ 65 w 65"/>
                <a:gd name="T9" fmla="*/ 14 h 38"/>
                <a:gd name="T10" fmla="*/ 59 w 65"/>
                <a:gd name="T11" fmla="*/ 15 h 38"/>
                <a:gd name="T12" fmla="*/ 51 w 65"/>
                <a:gd name="T13" fmla="*/ 19 h 38"/>
                <a:gd name="T14" fmla="*/ 42 w 65"/>
                <a:gd name="T15" fmla="*/ 25 h 38"/>
                <a:gd name="T16" fmla="*/ 34 w 65"/>
                <a:gd name="T17" fmla="*/ 29 h 38"/>
                <a:gd name="T18" fmla="*/ 23 w 65"/>
                <a:gd name="T19" fmla="*/ 31 h 38"/>
                <a:gd name="T20" fmla="*/ 13 w 65"/>
                <a:gd name="T21" fmla="*/ 34 h 38"/>
                <a:gd name="T22" fmla="*/ 6 w 65"/>
                <a:gd name="T23" fmla="*/ 36 h 38"/>
                <a:gd name="T24" fmla="*/ 4 w 65"/>
                <a:gd name="T25" fmla="*/ 38 h 38"/>
                <a:gd name="T26" fmla="*/ 0 w 65"/>
                <a:gd name="T27" fmla="*/ 38 h 38"/>
                <a:gd name="T28" fmla="*/ 11 w 65"/>
                <a:gd name="T29" fmla="*/ 27 h 38"/>
                <a:gd name="T30" fmla="*/ 25 w 65"/>
                <a:gd name="T31" fmla="*/ 19 h 38"/>
                <a:gd name="T32" fmla="*/ 38 w 65"/>
                <a:gd name="T33" fmla="*/ 10 h 38"/>
                <a:gd name="T34" fmla="*/ 51 w 65"/>
                <a:gd name="T35" fmla="*/ 0 h 38"/>
                <a:gd name="T36" fmla="*/ 51 w 65"/>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38"/>
                <a:gd name="T59" fmla="*/ 65 w 65"/>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38">
                  <a:moveTo>
                    <a:pt x="51" y="0"/>
                  </a:moveTo>
                  <a:lnTo>
                    <a:pt x="59" y="2"/>
                  </a:lnTo>
                  <a:lnTo>
                    <a:pt x="63" y="4"/>
                  </a:lnTo>
                  <a:lnTo>
                    <a:pt x="65" y="8"/>
                  </a:lnTo>
                  <a:lnTo>
                    <a:pt x="65" y="14"/>
                  </a:lnTo>
                  <a:lnTo>
                    <a:pt x="59" y="15"/>
                  </a:lnTo>
                  <a:lnTo>
                    <a:pt x="51" y="19"/>
                  </a:lnTo>
                  <a:lnTo>
                    <a:pt x="42" y="25"/>
                  </a:lnTo>
                  <a:lnTo>
                    <a:pt x="34" y="29"/>
                  </a:lnTo>
                  <a:lnTo>
                    <a:pt x="23" y="31"/>
                  </a:lnTo>
                  <a:lnTo>
                    <a:pt x="13" y="34"/>
                  </a:lnTo>
                  <a:lnTo>
                    <a:pt x="6" y="36"/>
                  </a:lnTo>
                  <a:lnTo>
                    <a:pt x="4" y="38"/>
                  </a:lnTo>
                  <a:lnTo>
                    <a:pt x="0" y="38"/>
                  </a:lnTo>
                  <a:lnTo>
                    <a:pt x="11" y="27"/>
                  </a:lnTo>
                  <a:lnTo>
                    <a:pt x="25" y="19"/>
                  </a:lnTo>
                  <a:lnTo>
                    <a:pt x="38" y="10"/>
                  </a:lnTo>
                  <a:lnTo>
                    <a:pt x="51" y="0"/>
                  </a:lnTo>
                  <a:close/>
                </a:path>
              </a:pathLst>
            </a:custGeom>
            <a:solidFill>
              <a:srgbClr val="000000"/>
            </a:solidFill>
            <a:ln w="9525">
              <a:noFill/>
              <a:round/>
              <a:headEnd/>
              <a:tailEnd/>
            </a:ln>
          </p:spPr>
          <p:txBody>
            <a:bodyPr/>
            <a:lstStyle/>
            <a:p>
              <a:endParaRPr lang="fa-IR"/>
            </a:p>
          </p:txBody>
        </p:sp>
        <p:sp>
          <p:nvSpPr>
            <p:cNvPr id="15395" name="Freeform 33"/>
            <p:cNvSpPr>
              <a:spLocks/>
            </p:cNvSpPr>
            <p:nvPr/>
          </p:nvSpPr>
          <p:spPr bwMode="auto">
            <a:xfrm>
              <a:off x="4071" y="2526"/>
              <a:ext cx="90" cy="60"/>
            </a:xfrm>
            <a:custGeom>
              <a:avLst/>
              <a:gdLst>
                <a:gd name="T0" fmla="*/ 152 w 181"/>
                <a:gd name="T1" fmla="*/ 0 h 120"/>
                <a:gd name="T2" fmla="*/ 164 w 181"/>
                <a:gd name="T3" fmla="*/ 4 h 120"/>
                <a:gd name="T4" fmla="*/ 171 w 181"/>
                <a:gd name="T5" fmla="*/ 10 h 120"/>
                <a:gd name="T6" fmla="*/ 177 w 181"/>
                <a:gd name="T7" fmla="*/ 13 h 120"/>
                <a:gd name="T8" fmla="*/ 181 w 181"/>
                <a:gd name="T9" fmla="*/ 19 h 120"/>
                <a:gd name="T10" fmla="*/ 177 w 181"/>
                <a:gd name="T11" fmla="*/ 29 h 120"/>
                <a:gd name="T12" fmla="*/ 168 w 181"/>
                <a:gd name="T13" fmla="*/ 38 h 120"/>
                <a:gd name="T14" fmla="*/ 162 w 181"/>
                <a:gd name="T15" fmla="*/ 42 h 120"/>
                <a:gd name="T16" fmla="*/ 154 w 181"/>
                <a:gd name="T17" fmla="*/ 46 h 120"/>
                <a:gd name="T18" fmla="*/ 147 w 181"/>
                <a:gd name="T19" fmla="*/ 49 h 120"/>
                <a:gd name="T20" fmla="*/ 139 w 181"/>
                <a:gd name="T21" fmla="*/ 55 h 120"/>
                <a:gd name="T22" fmla="*/ 130 w 181"/>
                <a:gd name="T23" fmla="*/ 59 h 120"/>
                <a:gd name="T24" fmla="*/ 122 w 181"/>
                <a:gd name="T25" fmla="*/ 63 h 120"/>
                <a:gd name="T26" fmla="*/ 112 w 181"/>
                <a:gd name="T27" fmla="*/ 67 h 120"/>
                <a:gd name="T28" fmla="*/ 105 w 181"/>
                <a:gd name="T29" fmla="*/ 72 h 120"/>
                <a:gd name="T30" fmla="*/ 95 w 181"/>
                <a:gd name="T31" fmla="*/ 76 h 120"/>
                <a:gd name="T32" fmla="*/ 86 w 181"/>
                <a:gd name="T33" fmla="*/ 80 h 120"/>
                <a:gd name="T34" fmla="*/ 78 w 181"/>
                <a:gd name="T35" fmla="*/ 86 h 120"/>
                <a:gd name="T36" fmla="*/ 71 w 181"/>
                <a:gd name="T37" fmla="*/ 91 h 120"/>
                <a:gd name="T38" fmla="*/ 57 w 181"/>
                <a:gd name="T39" fmla="*/ 99 h 120"/>
                <a:gd name="T40" fmla="*/ 48 w 181"/>
                <a:gd name="T41" fmla="*/ 110 h 120"/>
                <a:gd name="T42" fmla="*/ 38 w 181"/>
                <a:gd name="T43" fmla="*/ 118 h 120"/>
                <a:gd name="T44" fmla="*/ 25 w 181"/>
                <a:gd name="T45" fmla="*/ 120 h 120"/>
                <a:gd name="T46" fmla="*/ 10 w 181"/>
                <a:gd name="T47" fmla="*/ 118 h 120"/>
                <a:gd name="T48" fmla="*/ 0 w 181"/>
                <a:gd name="T49" fmla="*/ 110 h 120"/>
                <a:gd name="T50" fmla="*/ 8 w 181"/>
                <a:gd name="T51" fmla="*/ 103 h 120"/>
                <a:gd name="T52" fmla="*/ 19 w 181"/>
                <a:gd name="T53" fmla="*/ 95 h 120"/>
                <a:gd name="T54" fmla="*/ 31 w 181"/>
                <a:gd name="T55" fmla="*/ 87 h 120"/>
                <a:gd name="T56" fmla="*/ 42 w 181"/>
                <a:gd name="T57" fmla="*/ 82 h 120"/>
                <a:gd name="T58" fmla="*/ 52 w 181"/>
                <a:gd name="T59" fmla="*/ 74 h 120"/>
                <a:gd name="T60" fmla="*/ 65 w 181"/>
                <a:gd name="T61" fmla="*/ 68 h 120"/>
                <a:gd name="T62" fmla="*/ 74 w 181"/>
                <a:gd name="T63" fmla="*/ 63 h 120"/>
                <a:gd name="T64" fmla="*/ 88 w 181"/>
                <a:gd name="T65" fmla="*/ 59 h 120"/>
                <a:gd name="T66" fmla="*/ 97 w 181"/>
                <a:gd name="T67" fmla="*/ 51 h 120"/>
                <a:gd name="T68" fmla="*/ 107 w 181"/>
                <a:gd name="T69" fmla="*/ 46 h 120"/>
                <a:gd name="T70" fmla="*/ 116 w 181"/>
                <a:gd name="T71" fmla="*/ 38 h 120"/>
                <a:gd name="T72" fmla="*/ 128 w 181"/>
                <a:gd name="T73" fmla="*/ 32 h 120"/>
                <a:gd name="T74" fmla="*/ 133 w 181"/>
                <a:gd name="T75" fmla="*/ 25 h 120"/>
                <a:gd name="T76" fmla="*/ 141 w 181"/>
                <a:gd name="T77" fmla="*/ 17 h 120"/>
                <a:gd name="T78" fmla="*/ 147 w 181"/>
                <a:gd name="T79" fmla="*/ 8 h 120"/>
                <a:gd name="T80" fmla="*/ 152 w 181"/>
                <a:gd name="T81" fmla="*/ 0 h 120"/>
                <a:gd name="T82" fmla="*/ 152 w 181"/>
                <a:gd name="T83" fmla="*/ 0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120"/>
                <a:gd name="T128" fmla="*/ 181 w 18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120">
                  <a:moveTo>
                    <a:pt x="152" y="0"/>
                  </a:moveTo>
                  <a:lnTo>
                    <a:pt x="164" y="4"/>
                  </a:lnTo>
                  <a:lnTo>
                    <a:pt x="171" y="10"/>
                  </a:lnTo>
                  <a:lnTo>
                    <a:pt x="177" y="13"/>
                  </a:lnTo>
                  <a:lnTo>
                    <a:pt x="181" y="19"/>
                  </a:lnTo>
                  <a:lnTo>
                    <a:pt x="177" y="29"/>
                  </a:lnTo>
                  <a:lnTo>
                    <a:pt x="168" y="38"/>
                  </a:lnTo>
                  <a:lnTo>
                    <a:pt x="162" y="42"/>
                  </a:lnTo>
                  <a:lnTo>
                    <a:pt x="154" y="46"/>
                  </a:lnTo>
                  <a:lnTo>
                    <a:pt x="147" y="49"/>
                  </a:lnTo>
                  <a:lnTo>
                    <a:pt x="139" y="55"/>
                  </a:lnTo>
                  <a:lnTo>
                    <a:pt x="130" y="59"/>
                  </a:lnTo>
                  <a:lnTo>
                    <a:pt x="122" y="63"/>
                  </a:lnTo>
                  <a:lnTo>
                    <a:pt x="112" y="67"/>
                  </a:lnTo>
                  <a:lnTo>
                    <a:pt x="105" y="72"/>
                  </a:lnTo>
                  <a:lnTo>
                    <a:pt x="95" y="76"/>
                  </a:lnTo>
                  <a:lnTo>
                    <a:pt x="86" y="80"/>
                  </a:lnTo>
                  <a:lnTo>
                    <a:pt x="78" y="86"/>
                  </a:lnTo>
                  <a:lnTo>
                    <a:pt x="71" y="91"/>
                  </a:lnTo>
                  <a:lnTo>
                    <a:pt x="57" y="99"/>
                  </a:lnTo>
                  <a:lnTo>
                    <a:pt x="48" y="110"/>
                  </a:lnTo>
                  <a:lnTo>
                    <a:pt x="38" y="118"/>
                  </a:lnTo>
                  <a:lnTo>
                    <a:pt x="25" y="120"/>
                  </a:lnTo>
                  <a:lnTo>
                    <a:pt x="10" y="118"/>
                  </a:lnTo>
                  <a:lnTo>
                    <a:pt x="0" y="110"/>
                  </a:lnTo>
                  <a:lnTo>
                    <a:pt x="8" y="103"/>
                  </a:lnTo>
                  <a:lnTo>
                    <a:pt x="19" y="95"/>
                  </a:lnTo>
                  <a:lnTo>
                    <a:pt x="31" y="87"/>
                  </a:lnTo>
                  <a:lnTo>
                    <a:pt x="42" y="82"/>
                  </a:lnTo>
                  <a:lnTo>
                    <a:pt x="52" y="74"/>
                  </a:lnTo>
                  <a:lnTo>
                    <a:pt x="65" y="68"/>
                  </a:lnTo>
                  <a:lnTo>
                    <a:pt x="74" y="63"/>
                  </a:lnTo>
                  <a:lnTo>
                    <a:pt x="88" y="59"/>
                  </a:lnTo>
                  <a:lnTo>
                    <a:pt x="97" y="51"/>
                  </a:lnTo>
                  <a:lnTo>
                    <a:pt x="107" y="46"/>
                  </a:lnTo>
                  <a:lnTo>
                    <a:pt x="116" y="38"/>
                  </a:lnTo>
                  <a:lnTo>
                    <a:pt x="128" y="32"/>
                  </a:lnTo>
                  <a:lnTo>
                    <a:pt x="133" y="25"/>
                  </a:lnTo>
                  <a:lnTo>
                    <a:pt x="141" y="17"/>
                  </a:lnTo>
                  <a:lnTo>
                    <a:pt x="147" y="8"/>
                  </a:lnTo>
                  <a:lnTo>
                    <a:pt x="152" y="0"/>
                  </a:lnTo>
                  <a:close/>
                </a:path>
              </a:pathLst>
            </a:custGeom>
            <a:solidFill>
              <a:srgbClr val="000000"/>
            </a:solidFill>
            <a:ln w="9525">
              <a:noFill/>
              <a:round/>
              <a:headEnd/>
              <a:tailEnd/>
            </a:ln>
          </p:spPr>
          <p:txBody>
            <a:bodyPr/>
            <a:lstStyle/>
            <a:p>
              <a:endParaRPr lang="fa-IR"/>
            </a:p>
          </p:txBody>
        </p:sp>
        <p:sp>
          <p:nvSpPr>
            <p:cNvPr id="15396" name="Freeform 34"/>
            <p:cNvSpPr>
              <a:spLocks/>
            </p:cNvSpPr>
            <p:nvPr/>
          </p:nvSpPr>
          <p:spPr bwMode="auto">
            <a:xfrm>
              <a:off x="4514" y="2526"/>
              <a:ext cx="19" cy="24"/>
            </a:xfrm>
            <a:custGeom>
              <a:avLst/>
              <a:gdLst>
                <a:gd name="T0" fmla="*/ 25 w 38"/>
                <a:gd name="T1" fmla="*/ 0 h 48"/>
                <a:gd name="T2" fmla="*/ 27 w 38"/>
                <a:gd name="T3" fmla="*/ 0 h 48"/>
                <a:gd name="T4" fmla="*/ 33 w 38"/>
                <a:gd name="T5" fmla="*/ 0 h 48"/>
                <a:gd name="T6" fmla="*/ 27 w 38"/>
                <a:gd name="T7" fmla="*/ 8 h 48"/>
                <a:gd name="T8" fmla="*/ 25 w 38"/>
                <a:gd name="T9" fmla="*/ 19 h 48"/>
                <a:gd name="T10" fmla="*/ 25 w 38"/>
                <a:gd name="T11" fmla="*/ 23 h 48"/>
                <a:gd name="T12" fmla="*/ 27 w 38"/>
                <a:gd name="T13" fmla="*/ 27 h 48"/>
                <a:gd name="T14" fmla="*/ 31 w 38"/>
                <a:gd name="T15" fmla="*/ 29 h 48"/>
                <a:gd name="T16" fmla="*/ 38 w 38"/>
                <a:gd name="T17" fmla="*/ 29 h 48"/>
                <a:gd name="T18" fmla="*/ 31 w 38"/>
                <a:gd name="T19" fmla="*/ 36 h 48"/>
                <a:gd name="T20" fmla="*/ 23 w 38"/>
                <a:gd name="T21" fmla="*/ 42 h 48"/>
                <a:gd name="T22" fmla="*/ 17 w 38"/>
                <a:gd name="T23" fmla="*/ 44 h 48"/>
                <a:gd name="T24" fmla="*/ 14 w 38"/>
                <a:gd name="T25" fmla="*/ 48 h 48"/>
                <a:gd name="T26" fmla="*/ 6 w 38"/>
                <a:gd name="T27" fmla="*/ 46 h 48"/>
                <a:gd name="T28" fmla="*/ 2 w 38"/>
                <a:gd name="T29" fmla="*/ 42 h 48"/>
                <a:gd name="T30" fmla="*/ 0 w 38"/>
                <a:gd name="T31" fmla="*/ 32 h 48"/>
                <a:gd name="T32" fmla="*/ 4 w 38"/>
                <a:gd name="T33" fmla="*/ 21 h 48"/>
                <a:gd name="T34" fmla="*/ 6 w 38"/>
                <a:gd name="T35" fmla="*/ 13 h 48"/>
                <a:gd name="T36" fmla="*/ 12 w 38"/>
                <a:gd name="T37" fmla="*/ 10 h 48"/>
                <a:gd name="T38" fmla="*/ 17 w 38"/>
                <a:gd name="T39" fmla="*/ 4 h 48"/>
                <a:gd name="T40" fmla="*/ 25 w 38"/>
                <a:gd name="T41" fmla="*/ 0 h 48"/>
                <a:gd name="T42" fmla="*/ 25 w 38"/>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48"/>
                <a:gd name="T68" fmla="*/ 38 w 3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48">
                  <a:moveTo>
                    <a:pt x="25" y="0"/>
                  </a:moveTo>
                  <a:lnTo>
                    <a:pt x="27" y="0"/>
                  </a:lnTo>
                  <a:lnTo>
                    <a:pt x="33" y="0"/>
                  </a:lnTo>
                  <a:lnTo>
                    <a:pt x="27" y="8"/>
                  </a:lnTo>
                  <a:lnTo>
                    <a:pt x="25" y="19"/>
                  </a:lnTo>
                  <a:lnTo>
                    <a:pt x="25" y="23"/>
                  </a:lnTo>
                  <a:lnTo>
                    <a:pt x="27" y="27"/>
                  </a:lnTo>
                  <a:lnTo>
                    <a:pt x="31" y="29"/>
                  </a:lnTo>
                  <a:lnTo>
                    <a:pt x="38" y="29"/>
                  </a:lnTo>
                  <a:lnTo>
                    <a:pt x="31" y="36"/>
                  </a:lnTo>
                  <a:lnTo>
                    <a:pt x="23" y="42"/>
                  </a:lnTo>
                  <a:lnTo>
                    <a:pt x="17" y="44"/>
                  </a:lnTo>
                  <a:lnTo>
                    <a:pt x="14" y="48"/>
                  </a:lnTo>
                  <a:lnTo>
                    <a:pt x="6" y="46"/>
                  </a:lnTo>
                  <a:lnTo>
                    <a:pt x="2" y="42"/>
                  </a:lnTo>
                  <a:lnTo>
                    <a:pt x="0" y="32"/>
                  </a:lnTo>
                  <a:lnTo>
                    <a:pt x="4" y="21"/>
                  </a:lnTo>
                  <a:lnTo>
                    <a:pt x="6" y="13"/>
                  </a:lnTo>
                  <a:lnTo>
                    <a:pt x="12" y="10"/>
                  </a:lnTo>
                  <a:lnTo>
                    <a:pt x="17" y="4"/>
                  </a:lnTo>
                  <a:lnTo>
                    <a:pt x="25" y="0"/>
                  </a:lnTo>
                  <a:close/>
                </a:path>
              </a:pathLst>
            </a:custGeom>
            <a:solidFill>
              <a:srgbClr val="000000"/>
            </a:solidFill>
            <a:ln w="9525">
              <a:noFill/>
              <a:round/>
              <a:headEnd/>
              <a:tailEnd/>
            </a:ln>
          </p:spPr>
          <p:txBody>
            <a:bodyPr/>
            <a:lstStyle/>
            <a:p>
              <a:endParaRPr lang="fa-IR"/>
            </a:p>
          </p:txBody>
        </p:sp>
        <p:sp>
          <p:nvSpPr>
            <p:cNvPr id="15397" name="Freeform 35"/>
            <p:cNvSpPr>
              <a:spLocks/>
            </p:cNvSpPr>
            <p:nvPr/>
          </p:nvSpPr>
          <p:spPr bwMode="auto">
            <a:xfrm>
              <a:off x="4103" y="2544"/>
              <a:ext cx="93" cy="65"/>
            </a:xfrm>
            <a:custGeom>
              <a:avLst/>
              <a:gdLst>
                <a:gd name="T0" fmla="*/ 160 w 186"/>
                <a:gd name="T1" fmla="*/ 0 h 129"/>
                <a:gd name="T2" fmla="*/ 165 w 186"/>
                <a:gd name="T3" fmla="*/ 2 h 129"/>
                <a:gd name="T4" fmla="*/ 171 w 186"/>
                <a:gd name="T5" fmla="*/ 6 h 129"/>
                <a:gd name="T6" fmla="*/ 175 w 186"/>
                <a:gd name="T7" fmla="*/ 10 h 129"/>
                <a:gd name="T8" fmla="*/ 181 w 186"/>
                <a:gd name="T9" fmla="*/ 13 h 129"/>
                <a:gd name="T10" fmla="*/ 184 w 186"/>
                <a:gd name="T11" fmla="*/ 19 h 129"/>
                <a:gd name="T12" fmla="*/ 186 w 186"/>
                <a:gd name="T13" fmla="*/ 27 h 129"/>
                <a:gd name="T14" fmla="*/ 182 w 186"/>
                <a:gd name="T15" fmla="*/ 32 h 129"/>
                <a:gd name="T16" fmla="*/ 179 w 186"/>
                <a:gd name="T17" fmla="*/ 38 h 129"/>
                <a:gd name="T18" fmla="*/ 171 w 186"/>
                <a:gd name="T19" fmla="*/ 46 h 129"/>
                <a:gd name="T20" fmla="*/ 162 w 186"/>
                <a:gd name="T21" fmla="*/ 51 h 129"/>
                <a:gd name="T22" fmla="*/ 154 w 186"/>
                <a:gd name="T23" fmla="*/ 55 h 129"/>
                <a:gd name="T24" fmla="*/ 146 w 186"/>
                <a:gd name="T25" fmla="*/ 59 h 129"/>
                <a:gd name="T26" fmla="*/ 139 w 186"/>
                <a:gd name="T27" fmla="*/ 61 h 129"/>
                <a:gd name="T28" fmla="*/ 131 w 186"/>
                <a:gd name="T29" fmla="*/ 65 h 129"/>
                <a:gd name="T30" fmla="*/ 124 w 186"/>
                <a:gd name="T31" fmla="*/ 69 h 129"/>
                <a:gd name="T32" fmla="*/ 116 w 186"/>
                <a:gd name="T33" fmla="*/ 72 h 129"/>
                <a:gd name="T34" fmla="*/ 108 w 186"/>
                <a:gd name="T35" fmla="*/ 76 h 129"/>
                <a:gd name="T36" fmla="*/ 99 w 186"/>
                <a:gd name="T37" fmla="*/ 82 h 129"/>
                <a:gd name="T38" fmla="*/ 91 w 186"/>
                <a:gd name="T39" fmla="*/ 86 h 129"/>
                <a:gd name="T40" fmla="*/ 84 w 186"/>
                <a:gd name="T41" fmla="*/ 89 h 129"/>
                <a:gd name="T42" fmla="*/ 76 w 186"/>
                <a:gd name="T43" fmla="*/ 93 h 129"/>
                <a:gd name="T44" fmla="*/ 70 w 186"/>
                <a:gd name="T45" fmla="*/ 99 h 129"/>
                <a:gd name="T46" fmla="*/ 59 w 186"/>
                <a:gd name="T47" fmla="*/ 109 h 129"/>
                <a:gd name="T48" fmla="*/ 51 w 186"/>
                <a:gd name="T49" fmla="*/ 120 h 129"/>
                <a:gd name="T50" fmla="*/ 38 w 186"/>
                <a:gd name="T51" fmla="*/ 124 h 129"/>
                <a:gd name="T52" fmla="*/ 25 w 186"/>
                <a:gd name="T53" fmla="*/ 129 h 129"/>
                <a:gd name="T54" fmla="*/ 11 w 186"/>
                <a:gd name="T55" fmla="*/ 129 h 129"/>
                <a:gd name="T56" fmla="*/ 0 w 186"/>
                <a:gd name="T57" fmla="*/ 126 h 129"/>
                <a:gd name="T58" fmla="*/ 8 w 186"/>
                <a:gd name="T59" fmla="*/ 114 h 129"/>
                <a:gd name="T60" fmla="*/ 15 w 186"/>
                <a:gd name="T61" fmla="*/ 105 h 129"/>
                <a:gd name="T62" fmla="*/ 25 w 186"/>
                <a:gd name="T63" fmla="*/ 95 h 129"/>
                <a:gd name="T64" fmla="*/ 34 w 186"/>
                <a:gd name="T65" fmla="*/ 88 h 129"/>
                <a:gd name="T66" fmla="*/ 44 w 186"/>
                <a:gd name="T67" fmla="*/ 78 h 129"/>
                <a:gd name="T68" fmla="*/ 53 w 186"/>
                <a:gd name="T69" fmla="*/ 70 h 129"/>
                <a:gd name="T70" fmla="*/ 65 w 186"/>
                <a:gd name="T71" fmla="*/ 63 h 129"/>
                <a:gd name="T72" fmla="*/ 76 w 186"/>
                <a:gd name="T73" fmla="*/ 57 h 129"/>
                <a:gd name="T74" fmla="*/ 85 w 186"/>
                <a:gd name="T75" fmla="*/ 50 h 129"/>
                <a:gd name="T76" fmla="*/ 97 w 186"/>
                <a:gd name="T77" fmla="*/ 42 h 129"/>
                <a:gd name="T78" fmla="*/ 108 w 186"/>
                <a:gd name="T79" fmla="*/ 36 h 129"/>
                <a:gd name="T80" fmla="*/ 118 w 186"/>
                <a:gd name="T81" fmla="*/ 29 h 129"/>
                <a:gd name="T82" fmla="*/ 127 w 186"/>
                <a:gd name="T83" fmla="*/ 21 h 129"/>
                <a:gd name="T84" fmla="*/ 139 w 186"/>
                <a:gd name="T85" fmla="*/ 13 h 129"/>
                <a:gd name="T86" fmla="*/ 148 w 186"/>
                <a:gd name="T87" fmla="*/ 6 h 129"/>
                <a:gd name="T88" fmla="*/ 160 w 186"/>
                <a:gd name="T89" fmla="*/ 0 h 129"/>
                <a:gd name="T90" fmla="*/ 160 w 186"/>
                <a:gd name="T91" fmla="*/ 0 h 1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129"/>
                <a:gd name="T140" fmla="*/ 186 w 186"/>
                <a:gd name="T141" fmla="*/ 129 h 1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129">
                  <a:moveTo>
                    <a:pt x="160" y="0"/>
                  </a:moveTo>
                  <a:lnTo>
                    <a:pt x="165" y="2"/>
                  </a:lnTo>
                  <a:lnTo>
                    <a:pt x="171" y="6"/>
                  </a:lnTo>
                  <a:lnTo>
                    <a:pt x="175" y="10"/>
                  </a:lnTo>
                  <a:lnTo>
                    <a:pt x="181" y="13"/>
                  </a:lnTo>
                  <a:lnTo>
                    <a:pt x="184" y="19"/>
                  </a:lnTo>
                  <a:lnTo>
                    <a:pt x="186" y="27"/>
                  </a:lnTo>
                  <a:lnTo>
                    <a:pt x="182" y="32"/>
                  </a:lnTo>
                  <a:lnTo>
                    <a:pt x="179" y="38"/>
                  </a:lnTo>
                  <a:lnTo>
                    <a:pt x="171" y="46"/>
                  </a:lnTo>
                  <a:lnTo>
                    <a:pt x="162" y="51"/>
                  </a:lnTo>
                  <a:lnTo>
                    <a:pt x="154" y="55"/>
                  </a:lnTo>
                  <a:lnTo>
                    <a:pt x="146" y="59"/>
                  </a:lnTo>
                  <a:lnTo>
                    <a:pt x="139" y="61"/>
                  </a:lnTo>
                  <a:lnTo>
                    <a:pt x="131" y="65"/>
                  </a:lnTo>
                  <a:lnTo>
                    <a:pt x="124" y="69"/>
                  </a:lnTo>
                  <a:lnTo>
                    <a:pt x="116" y="72"/>
                  </a:lnTo>
                  <a:lnTo>
                    <a:pt x="108" y="76"/>
                  </a:lnTo>
                  <a:lnTo>
                    <a:pt x="99" y="82"/>
                  </a:lnTo>
                  <a:lnTo>
                    <a:pt x="91" y="86"/>
                  </a:lnTo>
                  <a:lnTo>
                    <a:pt x="84" y="89"/>
                  </a:lnTo>
                  <a:lnTo>
                    <a:pt x="76" y="93"/>
                  </a:lnTo>
                  <a:lnTo>
                    <a:pt x="70" y="99"/>
                  </a:lnTo>
                  <a:lnTo>
                    <a:pt x="59" y="109"/>
                  </a:lnTo>
                  <a:lnTo>
                    <a:pt x="51" y="120"/>
                  </a:lnTo>
                  <a:lnTo>
                    <a:pt x="38" y="124"/>
                  </a:lnTo>
                  <a:lnTo>
                    <a:pt x="25" y="129"/>
                  </a:lnTo>
                  <a:lnTo>
                    <a:pt x="11" y="129"/>
                  </a:lnTo>
                  <a:lnTo>
                    <a:pt x="0" y="126"/>
                  </a:lnTo>
                  <a:lnTo>
                    <a:pt x="8" y="114"/>
                  </a:lnTo>
                  <a:lnTo>
                    <a:pt x="15" y="105"/>
                  </a:lnTo>
                  <a:lnTo>
                    <a:pt x="25" y="95"/>
                  </a:lnTo>
                  <a:lnTo>
                    <a:pt x="34" y="88"/>
                  </a:lnTo>
                  <a:lnTo>
                    <a:pt x="44" y="78"/>
                  </a:lnTo>
                  <a:lnTo>
                    <a:pt x="53" y="70"/>
                  </a:lnTo>
                  <a:lnTo>
                    <a:pt x="65" y="63"/>
                  </a:lnTo>
                  <a:lnTo>
                    <a:pt x="76" y="57"/>
                  </a:lnTo>
                  <a:lnTo>
                    <a:pt x="85" y="50"/>
                  </a:lnTo>
                  <a:lnTo>
                    <a:pt x="97" y="42"/>
                  </a:lnTo>
                  <a:lnTo>
                    <a:pt x="108" y="36"/>
                  </a:lnTo>
                  <a:lnTo>
                    <a:pt x="118" y="29"/>
                  </a:lnTo>
                  <a:lnTo>
                    <a:pt x="127" y="21"/>
                  </a:lnTo>
                  <a:lnTo>
                    <a:pt x="139" y="13"/>
                  </a:lnTo>
                  <a:lnTo>
                    <a:pt x="148" y="6"/>
                  </a:lnTo>
                  <a:lnTo>
                    <a:pt x="160" y="0"/>
                  </a:lnTo>
                  <a:close/>
                </a:path>
              </a:pathLst>
            </a:custGeom>
            <a:solidFill>
              <a:srgbClr val="000000"/>
            </a:solidFill>
            <a:ln w="9525">
              <a:noFill/>
              <a:round/>
              <a:headEnd/>
              <a:tailEnd/>
            </a:ln>
          </p:spPr>
          <p:txBody>
            <a:bodyPr/>
            <a:lstStyle/>
            <a:p>
              <a:endParaRPr lang="fa-IR"/>
            </a:p>
          </p:txBody>
        </p:sp>
        <p:sp>
          <p:nvSpPr>
            <p:cNvPr id="15398" name="Freeform 36"/>
            <p:cNvSpPr>
              <a:spLocks/>
            </p:cNvSpPr>
            <p:nvPr/>
          </p:nvSpPr>
          <p:spPr bwMode="auto">
            <a:xfrm>
              <a:off x="4139" y="2562"/>
              <a:ext cx="101" cy="70"/>
            </a:xfrm>
            <a:custGeom>
              <a:avLst/>
              <a:gdLst>
                <a:gd name="T0" fmla="*/ 160 w 202"/>
                <a:gd name="T1" fmla="*/ 0 h 139"/>
                <a:gd name="T2" fmla="*/ 169 w 202"/>
                <a:gd name="T3" fmla="*/ 0 h 139"/>
                <a:gd name="T4" fmla="*/ 179 w 202"/>
                <a:gd name="T5" fmla="*/ 2 h 139"/>
                <a:gd name="T6" fmla="*/ 185 w 202"/>
                <a:gd name="T7" fmla="*/ 4 h 139"/>
                <a:gd name="T8" fmla="*/ 192 w 202"/>
                <a:gd name="T9" fmla="*/ 6 h 139"/>
                <a:gd name="T10" fmla="*/ 198 w 202"/>
                <a:gd name="T11" fmla="*/ 12 h 139"/>
                <a:gd name="T12" fmla="*/ 202 w 202"/>
                <a:gd name="T13" fmla="*/ 19 h 139"/>
                <a:gd name="T14" fmla="*/ 196 w 202"/>
                <a:gd name="T15" fmla="*/ 23 h 139"/>
                <a:gd name="T16" fmla="*/ 192 w 202"/>
                <a:gd name="T17" fmla="*/ 31 h 139"/>
                <a:gd name="T18" fmla="*/ 183 w 202"/>
                <a:gd name="T19" fmla="*/ 38 h 139"/>
                <a:gd name="T20" fmla="*/ 171 w 202"/>
                <a:gd name="T21" fmla="*/ 48 h 139"/>
                <a:gd name="T22" fmla="*/ 166 w 202"/>
                <a:gd name="T23" fmla="*/ 52 h 139"/>
                <a:gd name="T24" fmla="*/ 158 w 202"/>
                <a:gd name="T25" fmla="*/ 55 h 139"/>
                <a:gd name="T26" fmla="*/ 150 w 202"/>
                <a:gd name="T27" fmla="*/ 59 h 139"/>
                <a:gd name="T28" fmla="*/ 143 w 202"/>
                <a:gd name="T29" fmla="*/ 63 h 139"/>
                <a:gd name="T30" fmla="*/ 129 w 202"/>
                <a:gd name="T31" fmla="*/ 73 h 139"/>
                <a:gd name="T32" fmla="*/ 116 w 202"/>
                <a:gd name="T33" fmla="*/ 82 h 139"/>
                <a:gd name="T34" fmla="*/ 107 w 202"/>
                <a:gd name="T35" fmla="*/ 86 h 139"/>
                <a:gd name="T36" fmla="*/ 99 w 202"/>
                <a:gd name="T37" fmla="*/ 90 h 139"/>
                <a:gd name="T38" fmla="*/ 93 w 202"/>
                <a:gd name="T39" fmla="*/ 95 h 139"/>
                <a:gd name="T40" fmla="*/ 90 w 202"/>
                <a:gd name="T41" fmla="*/ 99 h 139"/>
                <a:gd name="T42" fmla="*/ 78 w 202"/>
                <a:gd name="T43" fmla="*/ 109 h 139"/>
                <a:gd name="T44" fmla="*/ 71 w 202"/>
                <a:gd name="T45" fmla="*/ 120 h 139"/>
                <a:gd name="T46" fmla="*/ 63 w 202"/>
                <a:gd name="T47" fmla="*/ 124 h 139"/>
                <a:gd name="T48" fmla="*/ 53 w 202"/>
                <a:gd name="T49" fmla="*/ 130 h 139"/>
                <a:gd name="T50" fmla="*/ 44 w 202"/>
                <a:gd name="T51" fmla="*/ 133 h 139"/>
                <a:gd name="T52" fmla="*/ 36 w 202"/>
                <a:gd name="T53" fmla="*/ 137 h 139"/>
                <a:gd name="T54" fmla="*/ 27 w 202"/>
                <a:gd name="T55" fmla="*/ 137 h 139"/>
                <a:gd name="T56" fmla="*/ 17 w 202"/>
                <a:gd name="T57" fmla="*/ 139 h 139"/>
                <a:gd name="T58" fmla="*/ 8 w 202"/>
                <a:gd name="T59" fmla="*/ 137 h 139"/>
                <a:gd name="T60" fmla="*/ 0 w 202"/>
                <a:gd name="T61" fmla="*/ 135 h 139"/>
                <a:gd name="T62" fmla="*/ 2 w 202"/>
                <a:gd name="T63" fmla="*/ 126 h 139"/>
                <a:gd name="T64" fmla="*/ 8 w 202"/>
                <a:gd name="T65" fmla="*/ 118 h 139"/>
                <a:gd name="T66" fmla="*/ 13 w 202"/>
                <a:gd name="T67" fmla="*/ 111 h 139"/>
                <a:gd name="T68" fmla="*/ 19 w 202"/>
                <a:gd name="T69" fmla="*/ 103 h 139"/>
                <a:gd name="T70" fmla="*/ 27 w 202"/>
                <a:gd name="T71" fmla="*/ 95 h 139"/>
                <a:gd name="T72" fmla="*/ 33 w 202"/>
                <a:gd name="T73" fmla="*/ 90 h 139"/>
                <a:gd name="T74" fmla="*/ 40 w 202"/>
                <a:gd name="T75" fmla="*/ 86 h 139"/>
                <a:gd name="T76" fmla="*/ 50 w 202"/>
                <a:gd name="T77" fmla="*/ 82 h 139"/>
                <a:gd name="T78" fmla="*/ 55 w 202"/>
                <a:gd name="T79" fmla="*/ 74 h 139"/>
                <a:gd name="T80" fmla="*/ 63 w 202"/>
                <a:gd name="T81" fmla="*/ 69 h 139"/>
                <a:gd name="T82" fmla="*/ 71 w 202"/>
                <a:gd name="T83" fmla="*/ 63 h 139"/>
                <a:gd name="T84" fmla="*/ 80 w 202"/>
                <a:gd name="T85" fmla="*/ 59 h 139"/>
                <a:gd name="T86" fmla="*/ 88 w 202"/>
                <a:gd name="T87" fmla="*/ 53 h 139"/>
                <a:gd name="T88" fmla="*/ 95 w 202"/>
                <a:gd name="T89" fmla="*/ 50 h 139"/>
                <a:gd name="T90" fmla="*/ 103 w 202"/>
                <a:gd name="T91" fmla="*/ 46 h 139"/>
                <a:gd name="T92" fmla="*/ 110 w 202"/>
                <a:gd name="T93" fmla="*/ 40 h 139"/>
                <a:gd name="T94" fmla="*/ 126 w 202"/>
                <a:gd name="T95" fmla="*/ 31 h 139"/>
                <a:gd name="T96" fmla="*/ 139 w 202"/>
                <a:gd name="T97" fmla="*/ 21 h 139"/>
                <a:gd name="T98" fmla="*/ 148 w 202"/>
                <a:gd name="T99" fmla="*/ 10 h 139"/>
                <a:gd name="T100" fmla="*/ 160 w 202"/>
                <a:gd name="T101" fmla="*/ 0 h 139"/>
                <a:gd name="T102" fmla="*/ 160 w 202"/>
                <a:gd name="T103" fmla="*/ 0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139"/>
                <a:gd name="T158" fmla="*/ 202 w 202"/>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139">
                  <a:moveTo>
                    <a:pt x="160" y="0"/>
                  </a:moveTo>
                  <a:lnTo>
                    <a:pt x="169" y="0"/>
                  </a:lnTo>
                  <a:lnTo>
                    <a:pt x="179" y="2"/>
                  </a:lnTo>
                  <a:lnTo>
                    <a:pt x="185" y="4"/>
                  </a:lnTo>
                  <a:lnTo>
                    <a:pt x="192" y="6"/>
                  </a:lnTo>
                  <a:lnTo>
                    <a:pt x="198" y="12"/>
                  </a:lnTo>
                  <a:lnTo>
                    <a:pt x="202" y="19"/>
                  </a:lnTo>
                  <a:lnTo>
                    <a:pt x="196" y="23"/>
                  </a:lnTo>
                  <a:lnTo>
                    <a:pt x="192" y="31"/>
                  </a:lnTo>
                  <a:lnTo>
                    <a:pt x="183" y="38"/>
                  </a:lnTo>
                  <a:lnTo>
                    <a:pt x="171" y="48"/>
                  </a:lnTo>
                  <a:lnTo>
                    <a:pt x="166" y="52"/>
                  </a:lnTo>
                  <a:lnTo>
                    <a:pt x="158" y="55"/>
                  </a:lnTo>
                  <a:lnTo>
                    <a:pt x="150" y="59"/>
                  </a:lnTo>
                  <a:lnTo>
                    <a:pt x="143" y="63"/>
                  </a:lnTo>
                  <a:lnTo>
                    <a:pt x="129" y="73"/>
                  </a:lnTo>
                  <a:lnTo>
                    <a:pt x="116" y="82"/>
                  </a:lnTo>
                  <a:lnTo>
                    <a:pt x="107" y="86"/>
                  </a:lnTo>
                  <a:lnTo>
                    <a:pt x="99" y="90"/>
                  </a:lnTo>
                  <a:lnTo>
                    <a:pt x="93" y="95"/>
                  </a:lnTo>
                  <a:lnTo>
                    <a:pt x="90" y="99"/>
                  </a:lnTo>
                  <a:lnTo>
                    <a:pt x="78" y="109"/>
                  </a:lnTo>
                  <a:lnTo>
                    <a:pt x="71" y="120"/>
                  </a:lnTo>
                  <a:lnTo>
                    <a:pt x="63" y="124"/>
                  </a:lnTo>
                  <a:lnTo>
                    <a:pt x="53" y="130"/>
                  </a:lnTo>
                  <a:lnTo>
                    <a:pt x="44" y="133"/>
                  </a:lnTo>
                  <a:lnTo>
                    <a:pt x="36" y="137"/>
                  </a:lnTo>
                  <a:lnTo>
                    <a:pt x="27" y="137"/>
                  </a:lnTo>
                  <a:lnTo>
                    <a:pt x="17" y="139"/>
                  </a:lnTo>
                  <a:lnTo>
                    <a:pt x="8" y="137"/>
                  </a:lnTo>
                  <a:lnTo>
                    <a:pt x="0" y="135"/>
                  </a:lnTo>
                  <a:lnTo>
                    <a:pt x="2" y="126"/>
                  </a:lnTo>
                  <a:lnTo>
                    <a:pt x="8" y="118"/>
                  </a:lnTo>
                  <a:lnTo>
                    <a:pt x="13" y="111"/>
                  </a:lnTo>
                  <a:lnTo>
                    <a:pt x="19" y="103"/>
                  </a:lnTo>
                  <a:lnTo>
                    <a:pt x="27" y="95"/>
                  </a:lnTo>
                  <a:lnTo>
                    <a:pt x="33" y="90"/>
                  </a:lnTo>
                  <a:lnTo>
                    <a:pt x="40" y="86"/>
                  </a:lnTo>
                  <a:lnTo>
                    <a:pt x="50" y="82"/>
                  </a:lnTo>
                  <a:lnTo>
                    <a:pt x="55" y="74"/>
                  </a:lnTo>
                  <a:lnTo>
                    <a:pt x="63" y="69"/>
                  </a:lnTo>
                  <a:lnTo>
                    <a:pt x="71" y="63"/>
                  </a:lnTo>
                  <a:lnTo>
                    <a:pt x="80" y="59"/>
                  </a:lnTo>
                  <a:lnTo>
                    <a:pt x="88" y="53"/>
                  </a:lnTo>
                  <a:lnTo>
                    <a:pt x="95" y="50"/>
                  </a:lnTo>
                  <a:lnTo>
                    <a:pt x="103" y="46"/>
                  </a:lnTo>
                  <a:lnTo>
                    <a:pt x="110" y="40"/>
                  </a:lnTo>
                  <a:lnTo>
                    <a:pt x="126" y="31"/>
                  </a:lnTo>
                  <a:lnTo>
                    <a:pt x="139" y="21"/>
                  </a:lnTo>
                  <a:lnTo>
                    <a:pt x="148" y="10"/>
                  </a:lnTo>
                  <a:lnTo>
                    <a:pt x="160" y="0"/>
                  </a:lnTo>
                  <a:close/>
                </a:path>
              </a:pathLst>
            </a:custGeom>
            <a:solidFill>
              <a:srgbClr val="000000"/>
            </a:solidFill>
            <a:ln w="9525">
              <a:noFill/>
              <a:round/>
              <a:headEnd/>
              <a:tailEnd/>
            </a:ln>
          </p:spPr>
          <p:txBody>
            <a:bodyPr/>
            <a:lstStyle/>
            <a:p>
              <a:endParaRPr lang="fa-IR"/>
            </a:p>
          </p:txBody>
        </p:sp>
        <p:sp>
          <p:nvSpPr>
            <p:cNvPr id="15399" name="Freeform 37"/>
            <p:cNvSpPr>
              <a:spLocks/>
            </p:cNvSpPr>
            <p:nvPr/>
          </p:nvSpPr>
          <p:spPr bwMode="auto">
            <a:xfrm>
              <a:off x="4184" y="2576"/>
              <a:ext cx="91" cy="78"/>
            </a:xfrm>
            <a:custGeom>
              <a:avLst/>
              <a:gdLst>
                <a:gd name="T0" fmla="*/ 140 w 182"/>
                <a:gd name="T1" fmla="*/ 0 h 156"/>
                <a:gd name="T2" fmla="*/ 148 w 182"/>
                <a:gd name="T3" fmla="*/ 2 h 156"/>
                <a:gd name="T4" fmla="*/ 155 w 182"/>
                <a:gd name="T5" fmla="*/ 4 h 156"/>
                <a:gd name="T6" fmla="*/ 161 w 182"/>
                <a:gd name="T7" fmla="*/ 5 h 156"/>
                <a:gd name="T8" fmla="*/ 169 w 182"/>
                <a:gd name="T9" fmla="*/ 9 h 156"/>
                <a:gd name="T10" fmla="*/ 176 w 182"/>
                <a:gd name="T11" fmla="*/ 15 h 156"/>
                <a:gd name="T12" fmla="*/ 182 w 182"/>
                <a:gd name="T13" fmla="*/ 23 h 156"/>
                <a:gd name="T14" fmla="*/ 182 w 182"/>
                <a:gd name="T15" fmla="*/ 30 h 156"/>
                <a:gd name="T16" fmla="*/ 178 w 182"/>
                <a:gd name="T17" fmla="*/ 38 h 156"/>
                <a:gd name="T18" fmla="*/ 173 w 182"/>
                <a:gd name="T19" fmla="*/ 45 h 156"/>
                <a:gd name="T20" fmla="*/ 167 w 182"/>
                <a:gd name="T21" fmla="*/ 55 h 156"/>
                <a:gd name="T22" fmla="*/ 159 w 182"/>
                <a:gd name="T23" fmla="*/ 61 h 156"/>
                <a:gd name="T24" fmla="*/ 152 w 182"/>
                <a:gd name="T25" fmla="*/ 66 h 156"/>
                <a:gd name="T26" fmla="*/ 142 w 182"/>
                <a:gd name="T27" fmla="*/ 72 h 156"/>
                <a:gd name="T28" fmla="*/ 133 w 182"/>
                <a:gd name="T29" fmla="*/ 80 h 156"/>
                <a:gd name="T30" fmla="*/ 121 w 182"/>
                <a:gd name="T31" fmla="*/ 83 h 156"/>
                <a:gd name="T32" fmla="*/ 112 w 182"/>
                <a:gd name="T33" fmla="*/ 91 h 156"/>
                <a:gd name="T34" fmla="*/ 102 w 182"/>
                <a:gd name="T35" fmla="*/ 97 h 156"/>
                <a:gd name="T36" fmla="*/ 93 w 182"/>
                <a:gd name="T37" fmla="*/ 104 h 156"/>
                <a:gd name="T38" fmla="*/ 81 w 182"/>
                <a:gd name="T39" fmla="*/ 110 h 156"/>
                <a:gd name="T40" fmla="*/ 72 w 182"/>
                <a:gd name="T41" fmla="*/ 116 h 156"/>
                <a:gd name="T42" fmla="*/ 62 w 182"/>
                <a:gd name="T43" fmla="*/ 123 h 156"/>
                <a:gd name="T44" fmla="*/ 53 w 182"/>
                <a:gd name="T45" fmla="*/ 129 h 156"/>
                <a:gd name="T46" fmla="*/ 43 w 182"/>
                <a:gd name="T47" fmla="*/ 135 h 156"/>
                <a:gd name="T48" fmla="*/ 38 w 182"/>
                <a:gd name="T49" fmla="*/ 142 h 156"/>
                <a:gd name="T50" fmla="*/ 30 w 182"/>
                <a:gd name="T51" fmla="*/ 148 h 156"/>
                <a:gd name="T52" fmla="*/ 26 w 182"/>
                <a:gd name="T53" fmla="*/ 156 h 156"/>
                <a:gd name="T54" fmla="*/ 20 w 182"/>
                <a:gd name="T55" fmla="*/ 150 h 156"/>
                <a:gd name="T56" fmla="*/ 15 w 182"/>
                <a:gd name="T57" fmla="*/ 148 h 156"/>
                <a:gd name="T58" fmla="*/ 7 w 182"/>
                <a:gd name="T59" fmla="*/ 146 h 156"/>
                <a:gd name="T60" fmla="*/ 0 w 182"/>
                <a:gd name="T61" fmla="*/ 146 h 156"/>
                <a:gd name="T62" fmla="*/ 1 w 182"/>
                <a:gd name="T63" fmla="*/ 137 h 156"/>
                <a:gd name="T64" fmla="*/ 7 w 182"/>
                <a:gd name="T65" fmla="*/ 129 h 156"/>
                <a:gd name="T66" fmla="*/ 11 w 182"/>
                <a:gd name="T67" fmla="*/ 120 h 156"/>
                <a:gd name="T68" fmla="*/ 19 w 182"/>
                <a:gd name="T69" fmla="*/ 114 h 156"/>
                <a:gd name="T70" fmla="*/ 26 w 182"/>
                <a:gd name="T71" fmla="*/ 106 h 156"/>
                <a:gd name="T72" fmla="*/ 34 w 182"/>
                <a:gd name="T73" fmla="*/ 102 h 156"/>
                <a:gd name="T74" fmla="*/ 43 w 182"/>
                <a:gd name="T75" fmla="*/ 95 h 156"/>
                <a:gd name="T76" fmla="*/ 53 w 182"/>
                <a:gd name="T77" fmla="*/ 91 h 156"/>
                <a:gd name="T78" fmla="*/ 60 w 182"/>
                <a:gd name="T79" fmla="*/ 83 h 156"/>
                <a:gd name="T80" fmla="*/ 70 w 182"/>
                <a:gd name="T81" fmla="*/ 80 h 156"/>
                <a:gd name="T82" fmla="*/ 79 w 182"/>
                <a:gd name="T83" fmla="*/ 74 h 156"/>
                <a:gd name="T84" fmla="*/ 89 w 182"/>
                <a:gd name="T85" fmla="*/ 70 h 156"/>
                <a:gd name="T86" fmla="*/ 97 w 182"/>
                <a:gd name="T87" fmla="*/ 64 h 156"/>
                <a:gd name="T88" fmla="*/ 106 w 182"/>
                <a:gd name="T89" fmla="*/ 59 h 156"/>
                <a:gd name="T90" fmla="*/ 114 w 182"/>
                <a:gd name="T91" fmla="*/ 53 h 156"/>
                <a:gd name="T92" fmla="*/ 121 w 182"/>
                <a:gd name="T93" fmla="*/ 47 h 156"/>
                <a:gd name="T94" fmla="*/ 129 w 182"/>
                <a:gd name="T95" fmla="*/ 36 h 156"/>
                <a:gd name="T96" fmla="*/ 136 w 182"/>
                <a:gd name="T97" fmla="*/ 24 h 156"/>
                <a:gd name="T98" fmla="*/ 140 w 182"/>
                <a:gd name="T99" fmla="*/ 11 h 156"/>
                <a:gd name="T100" fmla="*/ 140 w 182"/>
                <a:gd name="T101" fmla="*/ 0 h 156"/>
                <a:gd name="T102" fmla="*/ 140 w 182"/>
                <a:gd name="T103" fmla="*/ 0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
                <a:gd name="T157" fmla="*/ 0 h 156"/>
                <a:gd name="T158" fmla="*/ 182 w 182"/>
                <a:gd name="T159" fmla="*/ 156 h 1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 h="156">
                  <a:moveTo>
                    <a:pt x="140" y="0"/>
                  </a:moveTo>
                  <a:lnTo>
                    <a:pt x="148" y="2"/>
                  </a:lnTo>
                  <a:lnTo>
                    <a:pt x="155" y="4"/>
                  </a:lnTo>
                  <a:lnTo>
                    <a:pt x="161" y="5"/>
                  </a:lnTo>
                  <a:lnTo>
                    <a:pt x="169" y="9"/>
                  </a:lnTo>
                  <a:lnTo>
                    <a:pt x="176" y="15"/>
                  </a:lnTo>
                  <a:lnTo>
                    <a:pt x="182" y="23"/>
                  </a:lnTo>
                  <a:lnTo>
                    <a:pt x="182" y="30"/>
                  </a:lnTo>
                  <a:lnTo>
                    <a:pt x="178" y="38"/>
                  </a:lnTo>
                  <a:lnTo>
                    <a:pt x="173" y="45"/>
                  </a:lnTo>
                  <a:lnTo>
                    <a:pt x="167" y="55"/>
                  </a:lnTo>
                  <a:lnTo>
                    <a:pt x="159" y="61"/>
                  </a:lnTo>
                  <a:lnTo>
                    <a:pt x="152" y="66"/>
                  </a:lnTo>
                  <a:lnTo>
                    <a:pt x="142" y="72"/>
                  </a:lnTo>
                  <a:lnTo>
                    <a:pt x="133" y="80"/>
                  </a:lnTo>
                  <a:lnTo>
                    <a:pt x="121" y="83"/>
                  </a:lnTo>
                  <a:lnTo>
                    <a:pt x="112" y="91"/>
                  </a:lnTo>
                  <a:lnTo>
                    <a:pt x="102" y="97"/>
                  </a:lnTo>
                  <a:lnTo>
                    <a:pt x="93" y="104"/>
                  </a:lnTo>
                  <a:lnTo>
                    <a:pt x="81" y="110"/>
                  </a:lnTo>
                  <a:lnTo>
                    <a:pt x="72" y="116"/>
                  </a:lnTo>
                  <a:lnTo>
                    <a:pt x="62" y="123"/>
                  </a:lnTo>
                  <a:lnTo>
                    <a:pt x="53" y="129"/>
                  </a:lnTo>
                  <a:lnTo>
                    <a:pt x="43" y="135"/>
                  </a:lnTo>
                  <a:lnTo>
                    <a:pt x="38" y="142"/>
                  </a:lnTo>
                  <a:lnTo>
                    <a:pt x="30" y="148"/>
                  </a:lnTo>
                  <a:lnTo>
                    <a:pt x="26" y="156"/>
                  </a:lnTo>
                  <a:lnTo>
                    <a:pt x="20" y="150"/>
                  </a:lnTo>
                  <a:lnTo>
                    <a:pt x="15" y="148"/>
                  </a:lnTo>
                  <a:lnTo>
                    <a:pt x="7" y="146"/>
                  </a:lnTo>
                  <a:lnTo>
                    <a:pt x="0" y="146"/>
                  </a:lnTo>
                  <a:lnTo>
                    <a:pt x="1" y="137"/>
                  </a:lnTo>
                  <a:lnTo>
                    <a:pt x="7" y="129"/>
                  </a:lnTo>
                  <a:lnTo>
                    <a:pt x="11" y="120"/>
                  </a:lnTo>
                  <a:lnTo>
                    <a:pt x="19" y="114"/>
                  </a:lnTo>
                  <a:lnTo>
                    <a:pt x="26" y="106"/>
                  </a:lnTo>
                  <a:lnTo>
                    <a:pt x="34" y="102"/>
                  </a:lnTo>
                  <a:lnTo>
                    <a:pt x="43" y="95"/>
                  </a:lnTo>
                  <a:lnTo>
                    <a:pt x="53" y="91"/>
                  </a:lnTo>
                  <a:lnTo>
                    <a:pt x="60" y="83"/>
                  </a:lnTo>
                  <a:lnTo>
                    <a:pt x="70" y="80"/>
                  </a:lnTo>
                  <a:lnTo>
                    <a:pt x="79" y="74"/>
                  </a:lnTo>
                  <a:lnTo>
                    <a:pt x="89" y="70"/>
                  </a:lnTo>
                  <a:lnTo>
                    <a:pt x="97" y="64"/>
                  </a:lnTo>
                  <a:lnTo>
                    <a:pt x="106" y="59"/>
                  </a:lnTo>
                  <a:lnTo>
                    <a:pt x="114" y="53"/>
                  </a:lnTo>
                  <a:lnTo>
                    <a:pt x="121" y="47"/>
                  </a:lnTo>
                  <a:lnTo>
                    <a:pt x="129" y="36"/>
                  </a:lnTo>
                  <a:lnTo>
                    <a:pt x="136" y="24"/>
                  </a:lnTo>
                  <a:lnTo>
                    <a:pt x="140" y="11"/>
                  </a:lnTo>
                  <a:lnTo>
                    <a:pt x="140" y="0"/>
                  </a:lnTo>
                  <a:close/>
                </a:path>
              </a:pathLst>
            </a:custGeom>
            <a:solidFill>
              <a:srgbClr val="000000"/>
            </a:solidFill>
            <a:ln w="9525">
              <a:noFill/>
              <a:round/>
              <a:headEnd/>
              <a:tailEnd/>
            </a:ln>
          </p:spPr>
          <p:txBody>
            <a:bodyPr/>
            <a:lstStyle/>
            <a:p>
              <a:endParaRPr lang="fa-IR"/>
            </a:p>
          </p:txBody>
        </p:sp>
        <p:sp>
          <p:nvSpPr>
            <p:cNvPr id="15400" name="Freeform 38"/>
            <p:cNvSpPr>
              <a:spLocks/>
            </p:cNvSpPr>
            <p:nvPr/>
          </p:nvSpPr>
          <p:spPr bwMode="auto">
            <a:xfrm>
              <a:off x="3901" y="2622"/>
              <a:ext cx="26" cy="24"/>
            </a:xfrm>
            <a:custGeom>
              <a:avLst/>
              <a:gdLst>
                <a:gd name="T0" fmla="*/ 0 w 51"/>
                <a:gd name="T1" fmla="*/ 0 h 48"/>
                <a:gd name="T2" fmla="*/ 7 w 51"/>
                <a:gd name="T3" fmla="*/ 2 h 48"/>
                <a:gd name="T4" fmla="*/ 17 w 51"/>
                <a:gd name="T5" fmla="*/ 8 h 48"/>
                <a:gd name="T6" fmla="*/ 25 w 51"/>
                <a:gd name="T7" fmla="*/ 15 h 48"/>
                <a:gd name="T8" fmla="*/ 34 w 51"/>
                <a:gd name="T9" fmla="*/ 23 h 48"/>
                <a:gd name="T10" fmla="*/ 44 w 51"/>
                <a:gd name="T11" fmla="*/ 32 h 48"/>
                <a:gd name="T12" fmla="*/ 51 w 51"/>
                <a:gd name="T13" fmla="*/ 48 h 48"/>
                <a:gd name="T14" fmla="*/ 42 w 51"/>
                <a:gd name="T15" fmla="*/ 42 h 48"/>
                <a:gd name="T16" fmla="*/ 30 w 51"/>
                <a:gd name="T17" fmla="*/ 36 h 48"/>
                <a:gd name="T18" fmla="*/ 21 w 51"/>
                <a:gd name="T19" fmla="*/ 29 h 48"/>
                <a:gd name="T20" fmla="*/ 9 w 51"/>
                <a:gd name="T21" fmla="*/ 23 h 48"/>
                <a:gd name="T22" fmla="*/ 0 w 51"/>
                <a:gd name="T23" fmla="*/ 11 h 48"/>
                <a:gd name="T24" fmla="*/ 0 w 51"/>
                <a:gd name="T25" fmla="*/ 0 h 48"/>
                <a:gd name="T26" fmla="*/ 0 w 51"/>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8"/>
                <a:gd name="T44" fmla="*/ 51 w 51"/>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8">
                  <a:moveTo>
                    <a:pt x="0" y="0"/>
                  </a:moveTo>
                  <a:lnTo>
                    <a:pt x="7" y="2"/>
                  </a:lnTo>
                  <a:lnTo>
                    <a:pt x="17" y="8"/>
                  </a:lnTo>
                  <a:lnTo>
                    <a:pt x="25" y="15"/>
                  </a:lnTo>
                  <a:lnTo>
                    <a:pt x="34" y="23"/>
                  </a:lnTo>
                  <a:lnTo>
                    <a:pt x="44" y="32"/>
                  </a:lnTo>
                  <a:lnTo>
                    <a:pt x="51" y="48"/>
                  </a:lnTo>
                  <a:lnTo>
                    <a:pt x="42" y="42"/>
                  </a:lnTo>
                  <a:lnTo>
                    <a:pt x="30" y="36"/>
                  </a:lnTo>
                  <a:lnTo>
                    <a:pt x="21" y="29"/>
                  </a:lnTo>
                  <a:lnTo>
                    <a:pt x="9" y="23"/>
                  </a:lnTo>
                  <a:lnTo>
                    <a:pt x="0" y="11"/>
                  </a:lnTo>
                  <a:lnTo>
                    <a:pt x="0" y="0"/>
                  </a:lnTo>
                  <a:close/>
                </a:path>
              </a:pathLst>
            </a:custGeom>
            <a:solidFill>
              <a:srgbClr val="000000"/>
            </a:solidFill>
            <a:ln w="9525">
              <a:noFill/>
              <a:round/>
              <a:headEnd/>
              <a:tailEnd/>
            </a:ln>
          </p:spPr>
          <p:txBody>
            <a:bodyPr/>
            <a:lstStyle/>
            <a:p>
              <a:endParaRPr lang="fa-IR"/>
            </a:p>
          </p:txBody>
        </p:sp>
        <p:sp>
          <p:nvSpPr>
            <p:cNvPr id="15401" name="Freeform 39"/>
            <p:cNvSpPr>
              <a:spLocks/>
            </p:cNvSpPr>
            <p:nvPr/>
          </p:nvSpPr>
          <p:spPr bwMode="auto">
            <a:xfrm>
              <a:off x="3864" y="2622"/>
              <a:ext cx="808" cy="1065"/>
            </a:xfrm>
            <a:custGeom>
              <a:avLst/>
              <a:gdLst>
                <a:gd name="T0" fmla="*/ 1584 w 1616"/>
                <a:gd name="T1" fmla="*/ 143 h 2129"/>
                <a:gd name="T2" fmla="*/ 1595 w 1616"/>
                <a:gd name="T3" fmla="*/ 338 h 2129"/>
                <a:gd name="T4" fmla="*/ 1597 w 1616"/>
                <a:gd name="T5" fmla="*/ 538 h 2129"/>
                <a:gd name="T6" fmla="*/ 1608 w 1616"/>
                <a:gd name="T7" fmla="*/ 736 h 2129"/>
                <a:gd name="T8" fmla="*/ 1614 w 1616"/>
                <a:gd name="T9" fmla="*/ 812 h 2129"/>
                <a:gd name="T10" fmla="*/ 1608 w 1616"/>
                <a:gd name="T11" fmla="*/ 844 h 2129"/>
                <a:gd name="T12" fmla="*/ 1547 w 1616"/>
                <a:gd name="T13" fmla="*/ 831 h 2129"/>
                <a:gd name="T14" fmla="*/ 1468 w 1616"/>
                <a:gd name="T15" fmla="*/ 783 h 2129"/>
                <a:gd name="T16" fmla="*/ 1393 w 1616"/>
                <a:gd name="T17" fmla="*/ 722 h 2129"/>
                <a:gd name="T18" fmla="*/ 1334 w 1616"/>
                <a:gd name="T19" fmla="*/ 654 h 2129"/>
                <a:gd name="T20" fmla="*/ 1315 w 1616"/>
                <a:gd name="T21" fmla="*/ 568 h 2129"/>
                <a:gd name="T22" fmla="*/ 1272 w 1616"/>
                <a:gd name="T23" fmla="*/ 502 h 2129"/>
                <a:gd name="T24" fmla="*/ 1199 w 1616"/>
                <a:gd name="T25" fmla="*/ 468 h 2129"/>
                <a:gd name="T26" fmla="*/ 1120 w 1616"/>
                <a:gd name="T27" fmla="*/ 481 h 2129"/>
                <a:gd name="T28" fmla="*/ 916 w 1616"/>
                <a:gd name="T29" fmla="*/ 534 h 2129"/>
                <a:gd name="T30" fmla="*/ 718 w 1616"/>
                <a:gd name="T31" fmla="*/ 683 h 2129"/>
                <a:gd name="T32" fmla="*/ 591 w 1616"/>
                <a:gd name="T33" fmla="*/ 894 h 2129"/>
                <a:gd name="T34" fmla="*/ 553 w 1616"/>
                <a:gd name="T35" fmla="*/ 1143 h 2129"/>
                <a:gd name="T36" fmla="*/ 561 w 1616"/>
                <a:gd name="T37" fmla="*/ 1310 h 2129"/>
                <a:gd name="T38" fmla="*/ 574 w 1616"/>
                <a:gd name="T39" fmla="*/ 1449 h 2129"/>
                <a:gd name="T40" fmla="*/ 583 w 1616"/>
                <a:gd name="T41" fmla="*/ 1584 h 2129"/>
                <a:gd name="T42" fmla="*/ 574 w 1616"/>
                <a:gd name="T43" fmla="*/ 1713 h 2129"/>
                <a:gd name="T44" fmla="*/ 473 w 1616"/>
                <a:gd name="T45" fmla="*/ 1812 h 2129"/>
                <a:gd name="T46" fmla="*/ 344 w 1616"/>
                <a:gd name="T47" fmla="*/ 1903 h 2129"/>
                <a:gd name="T48" fmla="*/ 216 w 1616"/>
                <a:gd name="T49" fmla="*/ 1998 h 2129"/>
                <a:gd name="T50" fmla="*/ 102 w 1616"/>
                <a:gd name="T51" fmla="*/ 2103 h 2129"/>
                <a:gd name="T52" fmla="*/ 57 w 1616"/>
                <a:gd name="T53" fmla="*/ 2101 h 2129"/>
                <a:gd name="T54" fmla="*/ 49 w 1616"/>
                <a:gd name="T55" fmla="*/ 2059 h 2129"/>
                <a:gd name="T56" fmla="*/ 49 w 1616"/>
                <a:gd name="T57" fmla="*/ 2013 h 2129"/>
                <a:gd name="T58" fmla="*/ 40 w 1616"/>
                <a:gd name="T59" fmla="*/ 1966 h 2129"/>
                <a:gd name="T60" fmla="*/ 24 w 1616"/>
                <a:gd name="T61" fmla="*/ 1780 h 2129"/>
                <a:gd name="T62" fmla="*/ 13 w 1616"/>
                <a:gd name="T63" fmla="*/ 1548 h 2129"/>
                <a:gd name="T64" fmla="*/ 2 w 1616"/>
                <a:gd name="T65" fmla="*/ 1316 h 2129"/>
                <a:gd name="T66" fmla="*/ 5 w 1616"/>
                <a:gd name="T67" fmla="*/ 1089 h 2129"/>
                <a:gd name="T68" fmla="*/ 80 w 1616"/>
                <a:gd name="T69" fmla="*/ 977 h 2129"/>
                <a:gd name="T70" fmla="*/ 182 w 1616"/>
                <a:gd name="T71" fmla="*/ 911 h 2129"/>
                <a:gd name="T72" fmla="*/ 283 w 1616"/>
                <a:gd name="T73" fmla="*/ 848 h 2129"/>
                <a:gd name="T74" fmla="*/ 386 w 1616"/>
                <a:gd name="T75" fmla="*/ 781 h 2129"/>
                <a:gd name="T76" fmla="*/ 524 w 1616"/>
                <a:gd name="T77" fmla="*/ 690 h 2129"/>
                <a:gd name="T78" fmla="*/ 677 w 1616"/>
                <a:gd name="T79" fmla="*/ 586 h 2129"/>
                <a:gd name="T80" fmla="*/ 827 w 1616"/>
                <a:gd name="T81" fmla="*/ 483 h 2129"/>
                <a:gd name="T82" fmla="*/ 979 w 1616"/>
                <a:gd name="T83" fmla="*/ 392 h 2129"/>
                <a:gd name="T84" fmla="*/ 1089 w 1616"/>
                <a:gd name="T85" fmla="*/ 310 h 2129"/>
                <a:gd name="T86" fmla="*/ 1198 w 1616"/>
                <a:gd name="T87" fmla="*/ 241 h 2129"/>
                <a:gd name="T88" fmla="*/ 1308 w 1616"/>
                <a:gd name="T89" fmla="*/ 177 h 2129"/>
                <a:gd name="T90" fmla="*/ 1414 w 1616"/>
                <a:gd name="T91" fmla="*/ 107 h 2129"/>
                <a:gd name="T92" fmla="*/ 1437 w 1616"/>
                <a:gd name="T93" fmla="*/ 108 h 2129"/>
                <a:gd name="T94" fmla="*/ 1410 w 1616"/>
                <a:gd name="T95" fmla="*/ 141 h 2129"/>
                <a:gd name="T96" fmla="*/ 1371 w 1616"/>
                <a:gd name="T97" fmla="*/ 167 h 2129"/>
                <a:gd name="T98" fmla="*/ 1338 w 1616"/>
                <a:gd name="T99" fmla="*/ 190 h 2129"/>
                <a:gd name="T100" fmla="*/ 1344 w 1616"/>
                <a:gd name="T101" fmla="*/ 202 h 2129"/>
                <a:gd name="T102" fmla="*/ 1374 w 1616"/>
                <a:gd name="T103" fmla="*/ 198 h 2129"/>
                <a:gd name="T104" fmla="*/ 1424 w 1616"/>
                <a:gd name="T105" fmla="*/ 179 h 2129"/>
                <a:gd name="T106" fmla="*/ 1473 w 1616"/>
                <a:gd name="T107" fmla="*/ 150 h 2129"/>
                <a:gd name="T108" fmla="*/ 1506 w 1616"/>
                <a:gd name="T109" fmla="*/ 110 h 2129"/>
                <a:gd name="T110" fmla="*/ 1517 w 1616"/>
                <a:gd name="T111" fmla="*/ 55 h 2129"/>
                <a:gd name="T112" fmla="*/ 1551 w 1616"/>
                <a:gd name="T113" fmla="*/ 8 h 2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6"/>
                <a:gd name="T172" fmla="*/ 0 h 2129"/>
                <a:gd name="T173" fmla="*/ 1616 w 1616"/>
                <a:gd name="T174" fmla="*/ 2129 h 21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6" h="2129">
                  <a:moveTo>
                    <a:pt x="1564" y="0"/>
                  </a:moveTo>
                  <a:lnTo>
                    <a:pt x="1572" y="46"/>
                  </a:lnTo>
                  <a:lnTo>
                    <a:pt x="1580" y="95"/>
                  </a:lnTo>
                  <a:lnTo>
                    <a:pt x="1584" y="143"/>
                  </a:lnTo>
                  <a:lnTo>
                    <a:pt x="1589" y="192"/>
                  </a:lnTo>
                  <a:lnTo>
                    <a:pt x="1591" y="240"/>
                  </a:lnTo>
                  <a:lnTo>
                    <a:pt x="1593" y="289"/>
                  </a:lnTo>
                  <a:lnTo>
                    <a:pt x="1595" y="338"/>
                  </a:lnTo>
                  <a:lnTo>
                    <a:pt x="1597" y="390"/>
                  </a:lnTo>
                  <a:lnTo>
                    <a:pt x="1597" y="437"/>
                  </a:lnTo>
                  <a:lnTo>
                    <a:pt x="1597" y="489"/>
                  </a:lnTo>
                  <a:lnTo>
                    <a:pt x="1597" y="538"/>
                  </a:lnTo>
                  <a:lnTo>
                    <a:pt x="1601" y="589"/>
                  </a:lnTo>
                  <a:lnTo>
                    <a:pt x="1601" y="637"/>
                  </a:lnTo>
                  <a:lnTo>
                    <a:pt x="1604" y="686"/>
                  </a:lnTo>
                  <a:lnTo>
                    <a:pt x="1608" y="736"/>
                  </a:lnTo>
                  <a:lnTo>
                    <a:pt x="1616" y="787"/>
                  </a:lnTo>
                  <a:lnTo>
                    <a:pt x="1616" y="795"/>
                  </a:lnTo>
                  <a:lnTo>
                    <a:pt x="1616" y="804"/>
                  </a:lnTo>
                  <a:lnTo>
                    <a:pt x="1614" y="812"/>
                  </a:lnTo>
                  <a:lnTo>
                    <a:pt x="1612" y="821"/>
                  </a:lnTo>
                  <a:lnTo>
                    <a:pt x="1610" y="829"/>
                  </a:lnTo>
                  <a:lnTo>
                    <a:pt x="1608" y="837"/>
                  </a:lnTo>
                  <a:lnTo>
                    <a:pt x="1608" y="844"/>
                  </a:lnTo>
                  <a:lnTo>
                    <a:pt x="1610" y="856"/>
                  </a:lnTo>
                  <a:lnTo>
                    <a:pt x="1589" y="848"/>
                  </a:lnTo>
                  <a:lnTo>
                    <a:pt x="1568" y="840"/>
                  </a:lnTo>
                  <a:lnTo>
                    <a:pt x="1547" y="831"/>
                  </a:lnTo>
                  <a:lnTo>
                    <a:pt x="1528" y="821"/>
                  </a:lnTo>
                  <a:lnTo>
                    <a:pt x="1507" y="810"/>
                  </a:lnTo>
                  <a:lnTo>
                    <a:pt x="1488" y="799"/>
                  </a:lnTo>
                  <a:lnTo>
                    <a:pt x="1468" y="783"/>
                  </a:lnTo>
                  <a:lnTo>
                    <a:pt x="1450" y="770"/>
                  </a:lnTo>
                  <a:lnTo>
                    <a:pt x="1430" y="753"/>
                  </a:lnTo>
                  <a:lnTo>
                    <a:pt x="1412" y="738"/>
                  </a:lnTo>
                  <a:lnTo>
                    <a:pt x="1393" y="722"/>
                  </a:lnTo>
                  <a:lnTo>
                    <a:pt x="1378" y="705"/>
                  </a:lnTo>
                  <a:lnTo>
                    <a:pt x="1361" y="688"/>
                  </a:lnTo>
                  <a:lnTo>
                    <a:pt x="1348" y="671"/>
                  </a:lnTo>
                  <a:lnTo>
                    <a:pt x="1334" y="654"/>
                  </a:lnTo>
                  <a:lnTo>
                    <a:pt x="1323" y="637"/>
                  </a:lnTo>
                  <a:lnTo>
                    <a:pt x="1323" y="612"/>
                  </a:lnTo>
                  <a:lnTo>
                    <a:pt x="1321" y="589"/>
                  </a:lnTo>
                  <a:lnTo>
                    <a:pt x="1315" y="568"/>
                  </a:lnTo>
                  <a:lnTo>
                    <a:pt x="1310" y="549"/>
                  </a:lnTo>
                  <a:lnTo>
                    <a:pt x="1298" y="530"/>
                  </a:lnTo>
                  <a:lnTo>
                    <a:pt x="1287" y="515"/>
                  </a:lnTo>
                  <a:lnTo>
                    <a:pt x="1272" y="502"/>
                  </a:lnTo>
                  <a:lnTo>
                    <a:pt x="1258" y="491"/>
                  </a:lnTo>
                  <a:lnTo>
                    <a:pt x="1239" y="481"/>
                  </a:lnTo>
                  <a:lnTo>
                    <a:pt x="1220" y="473"/>
                  </a:lnTo>
                  <a:lnTo>
                    <a:pt x="1199" y="468"/>
                  </a:lnTo>
                  <a:lnTo>
                    <a:pt x="1180" y="468"/>
                  </a:lnTo>
                  <a:lnTo>
                    <a:pt x="1160" y="468"/>
                  </a:lnTo>
                  <a:lnTo>
                    <a:pt x="1139" y="473"/>
                  </a:lnTo>
                  <a:lnTo>
                    <a:pt x="1120" y="481"/>
                  </a:lnTo>
                  <a:lnTo>
                    <a:pt x="1099" y="491"/>
                  </a:lnTo>
                  <a:lnTo>
                    <a:pt x="1036" y="498"/>
                  </a:lnTo>
                  <a:lnTo>
                    <a:pt x="975" y="513"/>
                  </a:lnTo>
                  <a:lnTo>
                    <a:pt x="916" y="534"/>
                  </a:lnTo>
                  <a:lnTo>
                    <a:pt x="863" y="565"/>
                  </a:lnTo>
                  <a:lnTo>
                    <a:pt x="812" y="597"/>
                  </a:lnTo>
                  <a:lnTo>
                    <a:pt x="762" y="637"/>
                  </a:lnTo>
                  <a:lnTo>
                    <a:pt x="718" y="683"/>
                  </a:lnTo>
                  <a:lnTo>
                    <a:pt x="680" y="732"/>
                  </a:lnTo>
                  <a:lnTo>
                    <a:pt x="644" y="781"/>
                  </a:lnTo>
                  <a:lnTo>
                    <a:pt x="616" y="837"/>
                  </a:lnTo>
                  <a:lnTo>
                    <a:pt x="591" y="894"/>
                  </a:lnTo>
                  <a:lnTo>
                    <a:pt x="572" y="954"/>
                  </a:lnTo>
                  <a:lnTo>
                    <a:pt x="559" y="1013"/>
                  </a:lnTo>
                  <a:lnTo>
                    <a:pt x="553" y="1078"/>
                  </a:lnTo>
                  <a:lnTo>
                    <a:pt x="553" y="1143"/>
                  </a:lnTo>
                  <a:lnTo>
                    <a:pt x="562" y="1207"/>
                  </a:lnTo>
                  <a:lnTo>
                    <a:pt x="559" y="1241"/>
                  </a:lnTo>
                  <a:lnTo>
                    <a:pt x="561" y="1276"/>
                  </a:lnTo>
                  <a:lnTo>
                    <a:pt x="561" y="1310"/>
                  </a:lnTo>
                  <a:lnTo>
                    <a:pt x="562" y="1346"/>
                  </a:lnTo>
                  <a:lnTo>
                    <a:pt x="566" y="1380"/>
                  </a:lnTo>
                  <a:lnTo>
                    <a:pt x="570" y="1414"/>
                  </a:lnTo>
                  <a:lnTo>
                    <a:pt x="574" y="1449"/>
                  </a:lnTo>
                  <a:lnTo>
                    <a:pt x="578" y="1485"/>
                  </a:lnTo>
                  <a:lnTo>
                    <a:pt x="580" y="1517"/>
                  </a:lnTo>
                  <a:lnTo>
                    <a:pt x="582" y="1551"/>
                  </a:lnTo>
                  <a:lnTo>
                    <a:pt x="583" y="1584"/>
                  </a:lnTo>
                  <a:lnTo>
                    <a:pt x="585" y="1618"/>
                  </a:lnTo>
                  <a:lnTo>
                    <a:pt x="582" y="1650"/>
                  </a:lnTo>
                  <a:lnTo>
                    <a:pt x="580" y="1681"/>
                  </a:lnTo>
                  <a:lnTo>
                    <a:pt x="574" y="1713"/>
                  </a:lnTo>
                  <a:lnTo>
                    <a:pt x="568" y="1747"/>
                  </a:lnTo>
                  <a:lnTo>
                    <a:pt x="536" y="1768"/>
                  </a:lnTo>
                  <a:lnTo>
                    <a:pt x="505" y="1791"/>
                  </a:lnTo>
                  <a:lnTo>
                    <a:pt x="473" y="1812"/>
                  </a:lnTo>
                  <a:lnTo>
                    <a:pt x="443" y="1835"/>
                  </a:lnTo>
                  <a:lnTo>
                    <a:pt x="408" y="1856"/>
                  </a:lnTo>
                  <a:lnTo>
                    <a:pt x="376" y="1880"/>
                  </a:lnTo>
                  <a:lnTo>
                    <a:pt x="344" y="1903"/>
                  </a:lnTo>
                  <a:lnTo>
                    <a:pt x="312" y="1928"/>
                  </a:lnTo>
                  <a:lnTo>
                    <a:pt x="281" y="1951"/>
                  </a:lnTo>
                  <a:lnTo>
                    <a:pt x="249" y="1973"/>
                  </a:lnTo>
                  <a:lnTo>
                    <a:pt x="216" y="1998"/>
                  </a:lnTo>
                  <a:lnTo>
                    <a:pt x="188" y="2023"/>
                  </a:lnTo>
                  <a:lnTo>
                    <a:pt x="158" y="2048"/>
                  </a:lnTo>
                  <a:lnTo>
                    <a:pt x="131" y="2074"/>
                  </a:lnTo>
                  <a:lnTo>
                    <a:pt x="102" y="2103"/>
                  </a:lnTo>
                  <a:lnTo>
                    <a:pt x="80" y="2129"/>
                  </a:lnTo>
                  <a:lnTo>
                    <a:pt x="68" y="2120"/>
                  </a:lnTo>
                  <a:lnTo>
                    <a:pt x="62" y="2110"/>
                  </a:lnTo>
                  <a:lnTo>
                    <a:pt x="57" y="2101"/>
                  </a:lnTo>
                  <a:lnTo>
                    <a:pt x="53" y="2091"/>
                  </a:lnTo>
                  <a:lnTo>
                    <a:pt x="49" y="2080"/>
                  </a:lnTo>
                  <a:lnTo>
                    <a:pt x="49" y="2070"/>
                  </a:lnTo>
                  <a:lnTo>
                    <a:pt x="49" y="2059"/>
                  </a:lnTo>
                  <a:lnTo>
                    <a:pt x="49" y="2049"/>
                  </a:lnTo>
                  <a:lnTo>
                    <a:pt x="49" y="2038"/>
                  </a:lnTo>
                  <a:lnTo>
                    <a:pt x="49" y="2027"/>
                  </a:lnTo>
                  <a:lnTo>
                    <a:pt x="49" y="2013"/>
                  </a:lnTo>
                  <a:lnTo>
                    <a:pt x="49" y="2002"/>
                  </a:lnTo>
                  <a:lnTo>
                    <a:pt x="45" y="1991"/>
                  </a:lnTo>
                  <a:lnTo>
                    <a:pt x="43" y="1977"/>
                  </a:lnTo>
                  <a:lnTo>
                    <a:pt x="40" y="1966"/>
                  </a:lnTo>
                  <a:lnTo>
                    <a:pt x="34" y="1954"/>
                  </a:lnTo>
                  <a:lnTo>
                    <a:pt x="32" y="1897"/>
                  </a:lnTo>
                  <a:lnTo>
                    <a:pt x="28" y="1838"/>
                  </a:lnTo>
                  <a:lnTo>
                    <a:pt x="24" y="1780"/>
                  </a:lnTo>
                  <a:lnTo>
                    <a:pt x="23" y="1722"/>
                  </a:lnTo>
                  <a:lnTo>
                    <a:pt x="17" y="1664"/>
                  </a:lnTo>
                  <a:lnTo>
                    <a:pt x="15" y="1607"/>
                  </a:lnTo>
                  <a:lnTo>
                    <a:pt x="13" y="1548"/>
                  </a:lnTo>
                  <a:lnTo>
                    <a:pt x="9" y="1491"/>
                  </a:lnTo>
                  <a:lnTo>
                    <a:pt x="5" y="1432"/>
                  </a:lnTo>
                  <a:lnTo>
                    <a:pt x="4" y="1375"/>
                  </a:lnTo>
                  <a:lnTo>
                    <a:pt x="2" y="1316"/>
                  </a:lnTo>
                  <a:lnTo>
                    <a:pt x="2" y="1260"/>
                  </a:lnTo>
                  <a:lnTo>
                    <a:pt x="0" y="1202"/>
                  </a:lnTo>
                  <a:lnTo>
                    <a:pt x="2" y="1145"/>
                  </a:lnTo>
                  <a:lnTo>
                    <a:pt x="5" y="1089"/>
                  </a:lnTo>
                  <a:lnTo>
                    <a:pt x="9" y="1034"/>
                  </a:lnTo>
                  <a:lnTo>
                    <a:pt x="32" y="1013"/>
                  </a:lnTo>
                  <a:lnTo>
                    <a:pt x="57" y="996"/>
                  </a:lnTo>
                  <a:lnTo>
                    <a:pt x="80" y="977"/>
                  </a:lnTo>
                  <a:lnTo>
                    <a:pt x="106" y="960"/>
                  </a:lnTo>
                  <a:lnTo>
                    <a:pt x="131" y="943"/>
                  </a:lnTo>
                  <a:lnTo>
                    <a:pt x="156" y="928"/>
                  </a:lnTo>
                  <a:lnTo>
                    <a:pt x="182" y="911"/>
                  </a:lnTo>
                  <a:lnTo>
                    <a:pt x="209" y="897"/>
                  </a:lnTo>
                  <a:lnTo>
                    <a:pt x="232" y="880"/>
                  </a:lnTo>
                  <a:lnTo>
                    <a:pt x="258" y="865"/>
                  </a:lnTo>
                  <a:lnTo>
                    <a:pt x="283" y="848"/>
                  </a:lnTo>
                  <a:lnTo>
                    <a:pt x="310" y="833"/>
                  </a:lnTo>
                  <a:lnTo>
                    <a:pt x="334" y="816"/>
                  </a:lnTo>
                  <a:lnTo>
                    <a:pt x="361" y="799"/>
                  </a:lnTo>
                  <a:lnTo>
                    <a:pt x="386" y="781"/>
                  </a:lnTo>
                  <a:lnTo>
                    <a:pt x="412" y="764"/>
                  </a:lnTo>
                  <a:lnTo>
                    <a:pt x="450" y="740"/>
                  </a:lnTo>
                  <a:lnTo>
                    <a:pt x="486" y="715"/>
                  </a:lnTo>
                  <a:lnTo>
                    <a:pt x="524" y="690"/>
                  </a:lnTo>
                  <a:lnTo>
                    <a:pt x="562" y="664"/>
                  </a:lnTo>
                  <a:lnTo>
                    <a:pt x="601" y="637"/>
                  </a:lnTo>
                  <a:lnTo>
                    <a:pt x="639" y="612"/>
                  </a:lnTo>
                  <a:lnTo>
                    <a:pt x="677" y="586"/>
                  </a:lnTo>
                  <a:lnTo>
                    <a:pt x="715" y="561"/>
                  </a:lnTo>
                  <a:lnTo>
                    <a:pt x="751" y="534"/>
                  </a:lnTo>
                  <a:lnTo>
                    <a:pt x="791" y="508"/>
                  </a:lnTo>
                  <a:lnTo>
                    <a:pt x="827" y="483"/>
                  </a:lnTo>
                  <a:lnTo>
                    <a:pt x="865" y="458"/>
                  </a:lnTo>
                  <a:lnTo>
                    <a:pt x="903" y="435"/>
                  </a:lnTo>
                  <a:lnTo>
                    <a:pt x="941" y="414"/>
                  </a:lnTo>
                  <a:lnTo>
                    <a:pt x="979" y="392"/>
                  </a:lnTo>
                  <a:lnTo>
                    <a:pt x="1017" y="373"/>
                  </a:lnTo>
                  <a:lnTo>
                    <a:pt x="1040" y="350"/>
                  </a:lnTo>
                  <a:lnTo>
                    <a:pt x="1066" y="329"/>
                  </a:lnTo>
                  <a:lnTo>
                    <a:pt x="1089" y="310"/>
                  </a:lnTo>
                  <a:lnTo>
                    <a:pt x="1118" y="293"/>
                  </a:lnTo>
                  <a:lnTo>
                    <a:pt x="1142" y="274"/>
                  </a:lnTo>
                  <a:lnTo>
                    <a:pt x="1169" y="257"/>
                  </a:lnTo>
                  <a:lnTo>
                    <a:pt x="1198" y="241"/>
                  </a:lnTo>
                  <a:lnTo>
                    <a:pt x="1226" y="226"/>
                  </a:lnTo>
                  <a:lnTo>
                    <a:pt x="1253" y="207"/>
                  </a:lnTo>
                  <a:lnTo>
                    <a:pt x="1281" y="192"/>
                  </a:lnTo>
                  <a:lnTo>
                    <a:pt x="1308" y="177"/>
                  </a:lnTo>
                  <a:lnTo>
                    <a:pt x="1334" y="160"/>
                  </a:lnTo>
                  <a:lnTo>
                    <a:pt x="1361" y="143"/>
                  </a:lnTo>
                  <a:lnTo>
                    <a:pt x="1388" y="126"/>
                  </a:lnTo>
                  <a:lnTo>
                    <a:pt x="1414" y="107"/>
                  </a:lnTo>
                  <a:lnTo>
                    <a:pt x="1441" y="87"/>
                  </a:lnTo>
                  <a:lnTo>
                    <a:pt x="1441" y="95"/>
                  </a:lnTo>
                  <a:lnTo>
                    <a:pt x="1441" y="101"/>
                  </a:lnTo>
                  <a:lnTo>
                    <a:pt x="1437" y="108"/>
                  </a:lnTo>
                  <a:lnTo>
                    <a:pt x="1433" y="118"/>
                  </a:lnTo>
                  <a:lnTo>
                    <a:pt x="1426" y="124"/>
                  </a:lnTo>
                  <a:lnTo>
                    <a:pt x="1418" y="131"/>
                  </a:lnTo>
                  <a:lnTo>
                    <a:pt x="1410" y="141"/>
                  </a:lnTo>
                  <a:lnTo>
                    <a:pt x="1401" y="148"/>
                  </a:lnTo>
                  <a:lnTo>
                    <a:pt x="1391" y="154"/>
                  </a:lnTo>
                  <a:lnTo>
                    <a:pt x="1382" y="160"/>
                  </a:lnTo>
                  <a:lnTo>
                    <a:pt x="1371" y="167"/>
                  </a:lnTo>
                  <a:lnTo>
                    <a:pt x="1363" y="173"/>
                  </a:lnTo>
                  <a:lnTo>
                    <a:pt x="1353" y="179"/>
                  </a:lnTo>
                  <a:lnTo>
                    <a:pt x="1346" y="184"/>
                  </a:lnTo>
                  <a:lnTo>
                    <a:pt x="1338" y="190"/>
                  </a:lnTo>
                  <a:lnTo>
                    <a:pt x="1336" y="194"/>
                  </a:lnTo>
                  <a:lnTo>
                    <a:pt x="1334" y="200"/>
                  </a:lnTo>
                  <a:lnTo>
                    <a:pt x="1338" y="202"/>
                  </a:lnTo>
                  <a:lnTo>
                    <a:pt x="1344" y="202"/>
                  </a:lnTo>
                  <a:lnTo>
                    <a:pt x="1355" y="202"/>
                  </a:lnTo>
                  <a:lnTo>
                    <a:pt x="1361" y="200"/>
                  </a:lnTo>
                  <a:lnTo>
                    <a:pt x="1367" y="200"/>
                  </a:lnTo>
                  <a:lnTo>
                    <a:pt x="1374" y="198"/>
                  </a:lnTo>
                  <a:lnTo>
                    <a:pt x="1384" y="198"/>
                  </a:lnTo>
                  <a:lnTo>
                    <a:pt x="1397" y="192"/>
                  </a:lnTo>
                  <a:lnTo>
                    <a:pt x="1410" y="184"/>
                  </a:lnTo>
                  <a:lnTo>
                    <a:pt x="1424" y="179"/>
                  </a:lnTo>
                  <a:lnTo>
                    <a:pt x="1437" y="173"/>
                  </a:lnTo>
                  <a:lnTo>
                    <a:pt x="1450" y="165"/>
                  </a:lnTo>
                  <a:lnTo>
                    <a:pt x="1462" y="158"/>
                  </a:lnTo>
                  <a:lnTo>
                    <a:pt x="1473" y="150"/>
                  </a:lnTo>
                  <a:lnTo>
                    <a:pt x="1483" y="143"/>
                  </a:lnTo>
                  <a:lnTo>
                    <a:pt x="1490" y="131"/>
                  </a:lnTo>
                  <a:lnTo>
                    <a:pt x="1500" y="122"/>
                  </a:lnTo>
                  <a:lnTo>
                    <a:pt x="1506" y="110"/>
                  </a:lnTo>
                  <a:lnTo>
                    <a:pt x="1511" y="99"/>
                  </a:lnTo>
                  <a:lnTo>
                    <a:pt x="1513" y="84"/>
                  </a:lnTo>
                  <a:lnTo>
                    <a:pt x="1517" y="70"/>
                  </a:lnTo>
                  <a:lnTo>
                    <a:pt x="1517" y="55"/>
                  </a:lnTo>
                  <a:lnTo>
                    <a:pt x="1519" y="38"/>
                  </a:lnTo>
                  <a:lnTo>
                    <a:pt x="1528" y="27"/>
                  </a:lnTo>
                  <a:lnTo>
                    <a:pt x="1540" y="17"/>
                  </a:lnTo>
                  <a:lnTo>
                    <a:pt x="1551" y="8"/>
                  </a:lnTo>
                  <a:lnTo>
                    <a:pt x="1564" y="0"/>
                  </a:lnTo>
                  <a:close/>
                </a:path>
              </a:pathLst>
            </a:custGeom>
            <a:solidFill>
              <a:srgbClr val="FFE6B3"/>
            </a:solidFill>
            <a:ln w="9525">
              <a:noFill/>
              <a:round/>
              <a:headEnd/>
              <a:tailEnd/>
            </a:ln>
          </p:spPr>
          <p:txBody>
            <a:bodyPr/>
            <a:lstStyle/>
            <a:p>
              <a:endParaRPr lang="fa-IR"/>
            </a:p>
          </p:txBody>
        </p:sp>
        <p:sp>
          <p:nvSpPr>
            <p:cNvPr id="15402" name="Freeform 40"/>
            <p:cNvSpPr>
              <a:spLocks/>
            </p:cNvSpPr>
            <p:nvPr/>
          </p:nvSpPr>
          <p:spPr bwMode="auto">
            <a:xfrm>
              <a:off x="3419" y="2625"/>
              <a:ext cx="46" cy="36"/>
            </a:xfrm>
            <a:custGeom>
              <a:avLst/>
              <a:gdLst>
                <a:gd name="T0" fmla="*/ 2 w 91"/>
                <a:gd name="T1" fmla="*/ 0 h 72"/>
                <a:gd name="T2" fmla="*/ 7 w 91"/>
                <a:gd name="T3" fmla="*/ 5 h 72"/>
                <a:gd name="T4" fmla="*/ 15 w 91"/>
                <a:gd name="T5" fmla="*/ 9 h 72"/>
                <a:gd name="T6" fmla="*/ 25 w 91"/>
                <a:gd name="T7" fmla="*/ 13 h 72"/>
                <a:gd name="T8" fmla="*/ 34 w 91"/>
                <a:gd name="T9" fmla="*/ 17 h 72"/>
                <a:gd name="T10" fmla="*/ 42 w 91"/>
                <a:gd name="T11" fmla="*/ 23 h 72"/>
                <a:gd name="T12" fmla="*/ 51 w 91"/>
                <a:gd name="T13" fmla="*/ 26 h 72"/>
                <a:gd name="T14" fmla="*/ 61 w 91"/>
                <a:gd name="T15" fmla="*/ 32 h 72"/>
                <a:gd name="T16" fmla="*/ 68 w 91"/>
                <a:gd name="T17" fmla="*/ 40 h 72"/>
                <a:gd name="T18" fmla="*/ 74 w 91"/>
                <a:gd name="T19" fmla="*/ 45 h 72"/>
                <a:gd name="T20" fmla="*/ 82 w 91"/>
                <a:gd name="T21" fmla="*/ 53 h 72"/>
                <a:gd name="T22" fmla="*/ 87 w 91"/>
                <a:gd name="T23" fmla="*/ 62 h 72"/>
                <a:gd name="T24" fmla="*/ 91 w 91"/>
                <a:gd name="T25" fmla="*/ 72 h 72"/>
                <a:gd name="T26" fmla="*/ 80 w 91"/>
                <a:gd name="T27" fmla="*/ 68 h 72"/>
                <a:gd name="T28" fmla="*/ 70 w 91"/>
                <a:gd name="T29" fmla="*/ 68 h 72"/>
                <a:gd name="T30" fmla="*/ 61 w 91"/>
                <a:gd name="T31" fmla="*/ 64 h 72"/>
                <a:gd name="T32" fmla="*/ 51 w 91"/>
                <a:gd name="T33" fmla="*/ 62 h 72"/>
                <a:gd name="T34" fmla="*/ 42 w 91"/>
                <a:gd name="T35" fmla="*/ 57 h 72"/>
                <a:gd name="T36" fmla="*/ 34 w 91"/>
                <a:gd name="T37" fmla="*/ 53 h 72"/>
                <a:gd name="T38" fmla="*/ 25 w 91"/>
                <a:gd name="T39" fmla="*/ 47 h 72"/>
                <a:gd name="T40" fmla="*/ 21 w 91"/>
                <a:gd name="T41" fmla="*/ 42 h 72"/>
                <a:gd name="T42" fmla="*/ 9 w 91"/>
                <a:gd name="T43" fmla="*/ 32 h 72"/>
                <a:gd name="T44" fmla="*/ 4 w 91"/>
                <a:gd name="T45" fmla="*/ 23 h 72"/>
                <a:gd name="T46" fmla="*/ 0 w 91"/>
                <a:gd name="T47" fmla="*/ 11 h 72"/>
                <a:gd name="T48" fmla="*/ 2 w 91"/>
                <a:gd name="T49" fmla="*/ 0 h 72"/>
                <a:gd name="T50" fmla="*/ 2 w 91"/>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1"/>
                <a:gd name="T79" fmla="*/ 0 h 72"/>
                <a:gd name="T80" fmla="*/ 91 w 91"/>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1" h="72">
                  <a:moveTo>
                    <a:pt x="2" y="0"/>
                  </a:moveTo>
                  <a:lnTo>
                    <a:pt x="7" y="5"/>
                  </a:lnTo>
                  <a:lnTo>
                    <a:pt x="15" y="9"/>
                  </a:lnTo>
                  <a:lnTo>
                    <a:pt x="25" y="13"/>
                  </a:lnTo>
                  <a:lnTo>
                    <a:pt x="34" y="17"/>
                  </a:lnTo>
                  <a:lnTo>
                    <a:pt x="42" y="23"/>
                  </a:lnTo>
                  <a:lnTo>
                    <a:pt x="51" y="26"/>
                  </a:lnTo>
                  <a:lnTo>
                    <a:pt x="61" y="32"/>
                  </a:lnTo>
                  <a:lnTo>
                    <a:pt x="68" y="40"/>
                  </a:lnTo>
                  <a:lnTo>
                    <a:pt x="74" y="45"/>
                  </a:lnTo>
                  <a:lnTo>
                    <a:pt x="82" y="53"/>
                  </a:lnTo>
                  <a:lnTo>
                    <a:pt x="87" y="62"/>
                  </a:lnTo>
                  <a:lnTo>
                    <a:pt x="91" y="72"/>
                  </a:lnTo>
                  <a:lnTo>
                    <a:pt x="80" y="68"/>
                  </a:lnTo>
                  <a:lnTo>
                    <a:pt x="70" y="68"/>
                  </a:lnTo>
                  <a:lnTo>
                    <a:pt x="61" y="64"/>
                  </a:lnTo>
                  <a:lnTo>
                    <a:pt x="51" y="62"/>
                  </a:lnTo>
                  <a:lnTo>
                    <a:pt x="42" y="57"/>
                  </a:lnTo>
                  <a:lnTo>
                    <a:pt x="34" y="53"/>
                  </a:lnTo>
                  <a:lnTo>
                    <a:pt x="25" y="47"/>
                  </a:lnTo>
                  <a:lnTo>
                    <a:pt x="21" y="42"/>
                  </a:lnTo>
                  <a:lnTo>
                    <a:pt x="9" y="32"/>
                  </a:lnTo>
                  <a:lnTo>
                    <a:pt x="4" y="23"/>
                  </a:lnTo>
                  <a:lnTo>
                    <a:pt x="0" y="11"/>
                  </a:lnTo>
                  <a:lnTo>
                    <a:pt x="2" y="0"/>
                  </a:lnTo>
                  <a:close/>
                </a:path>
              </a:pathLst>
            </a:custGeom>
            <a:solidFill>
              <a:srgbClr val="E08477"/>
            </a:solidFill>
            <a:ln w="9525">
              <a:noFill/>
              <a:round/>
              <a:headEnd/>
              <a:tailEnd/>
            </a:ln>
          </p:spPr>
          <p:txBody>
            <a:bodyPr/>
            <a:lstStyle/>
            <a:p>
              <a:endParaRPr lang="fa-IR"/>
            </a:p>
          </p:txBody>
        </p:sp>
        <p:sp>
          <p:nvSpPr>
            <p:cNvPr id="15403" name="Freeform 41"/>
            <p:cNvSpPr>
              <a:spLocks/>
            </p:cNvSpPr>
            <p:nvPr/>
          </p:nvSpPr>
          <p:spPr bwMode="auto">
            <a:xfrm>
              <a:off x="4035" y="2654"/>
              <a:ext cx="43" cy="50"/>
            </a:xfrm>
            <a:custGeom>
              <a:avLst/>
              <a:gdLst>
                <a:gd name="T0" fmla="*/ 46 w 88"/>
                <a:gd name="T1" fmla="*/ 0 h 99"/>
                <a:gd name="T2" fmla="*/ 57 w 88"/>
                <a:gd name="T3" fmla="*/ 2 h 99"/>
                <a:gd name="T4" fmla="*/ 67 w 88"/>
                <a:gd name="T5" fmla="*/ 3 h 99"/>
                <a:gd name="T6" fmla="*/ 72 w 88"/>
                <a:gd name="T7" fmla="*/ 9 h 99"/>
                <a:gd name="T8" fmla="*/ 80 w 88"/>
                <a:gd name="T9" fmla="*/ 13 h 99"/>
                <a:gd name="T10" fmla="*/ 86 w 88"/>
                <a:gd name="T11" fmla="*/ 22 h 99"/>
                <a:gd name="T12" fmla="*/ 88 w 88"/>
                <a:gd name="T13" fmla="*/ 36 h 99"/>
                <a:gd name="T14" fmla="*/ 86 w 88"/>
                <a:gd name="T15" fmla="*/ 43 h 99"/>
                <a:gd name="T16" fmla="*/ 80 w 88"/>
                <a:gd name="T17" fmla="*/ 53 h 99"/>
                <a:gd name="T18" fmla="*/ 72 w 88"/>
                <a:gd name="T19" fmla="*/ 62 h 99"/>
                <a:gd name="T20" fmla="*/ 65 w 88"/>
                <a:gd name="T21" fmla="*/ 74 h 99"/>
                <a:gd name="T22" fmla="*/ 53 w 88"/>
                <a:gd name="T23" fmla="*/ 80 h 99"/>
                <a:gd name="T24" fmla="*/ 44 w 88"/>
                <a:gd name="T25" fmla="*/ 87 h 99"/>
                <a:gd name="T26" fmla="*/ 30 w 88"/>
                <a:gd name="T27" fmla="*/ 93 h 99"/>
                <a:gd name="T28" fmla="*/ 23 w 88"/>
                <a:gd name="T29" fmla="*/ 99 h 99"/>
                <a:gd name="T30" fmla="*/ 13 w 88"/>
                <a:gd name="T31" fmla="*/ 97 h 99"/>
                <a:gd name="T32" fmla="*/ 8 w 88"/>
                <a:gd name="T33" fmla="*/ 97 h 99"/>
                <a:gd name="T34" fmla="*/ 4 w 88"/>
                <a:gd name="T35" fmla="*/ 93 h 99"/>
                <a:gd name="T36" fmla="*/ 0 w 88"/>
                <a:gd name="T37" fmla="*/ 89 h 99"/>
                <a:gd name="T38" fmla="*/ 0 w 88"/>
                <a:gd name="T39" fmla="*/ 80 h 99"/>
                <a:gd name="T40" fmla="*/ 2 w 88"/>
                <a:gd name="T41" fmla="*/ 72 h 99"/>
                <a:gd name="T42" fmla="*/ 8 w 88"/>
                <a:gd name="T43" fmla="*/ 61 h 99"/>
                <a:gd name="T44" fmla="*/ 17 w 88"/>
                <a:gd name="T45" fmla="*/ 49 h 99"/>
                <a:gd name="T46" fmla="*/ 21 w 88"/>
                <a:gd name="T47" fmla="*/ 42 h 99"/>
                <a:gd name="T48" fmla="*/ 27 w 88"/>
                <a:gd name="T49" fmla="*/ 36 h 99"/>
                <a:gd name="T50" fmla="*/ 29 w 88"/>
                <a:gd name="T51" fmla="*/ 26 h 99"/>
                <a:gd name="T52" fmla="*/ 32 w 88"/>
                <a:gd name="T53" fmla="*/ 21 h 99"/>
                <a:gd name="T54" fmla="*/ 40 w 88"/>
                <a:gd name="T55" fmla="*/ 9 h 99"/>
                <a:gd name="T56" fmla="*/ 46 w 88"/>
                <a:gd name="T57" fmla="*/ 0 h 99"/>
                <a:gd name="T58" fmla="*/ 46 w 88"/>
                <a:gd name="T59" fmla="*/ 0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99"/>
                <a:gd name="T92" fmla="*/ 88 w 88"/>
                <a:gd name="T93" fmla="*/ 99 h 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99">
                  <a:moveTo>
                    <a:pt x="46" y="0"/>
                  </a:moveTo>
                  <a:lnTo>
                    <a:pt x="57" y="2"/>
                  </a:lnTo>
                  <a:lnTo>
                    <a:pt x="67" y="3"/>
                  </a:lnTo>
                  <a:lnTo>
                    <a:pt x="72" y="9"/>
                  </a:lnTo>
                  <a:lnTo>
                    <a:pt x="80" y="13"/>
                  </a:lnTo>
                  <a:lnTo>
                    <a:pt x="86" y="22"/>
                  </a:lnTo>
                  <a:lnTo>
                    <a:pt x="88" y="36"/>
                  </a:lnTo>
                  <a:lnTo>
                    <a:pt x="86" y="43"/>
                  </a:lnTo>
                  <a:lnTo>
                    <a:pt x="80" y="53"/>
                  </a:lnTo>
                  <a:lnTo>
                    <a:pt x="72" y="62"/>
                  </a:lnTo>
                  <a:lnTo>
                    <a:pt x="65" y="74"/>
                  </a:lnTo>
                  <a:lnTo>
                    <a:pt x="53" y="80"/>
                  </a:lnTo>
                  <a:lnTo>
                    <a:pt x="44" y="87"/>
                  </a:lnTo>
                  <a:lnTo>
                    <a:pt x="30" y="93"/>
                  </a:lnTo>
                  <a:lnTo>
                    <a:pt x="23" y="99"/>
                  </a:lnTo>
                  <a:lnTo>
                    <a:pt x="13" y="97"/>
                  </a:lnTo>
                  <a:lnTo>
                    <a:pt x="8" y="97"/>
                  </a:lnTo>
                  <a:lnTo>
                    <a:pt x="4" y="93"/>
                  </a:lnTo>
                  <a:lnTo>
                    <a:pt x="0" y="89"/>
                  </a:lnTo>
                  <a:lnTo>
                    <a:pt x="0" y="80"/>
                  </a:lnTo>
                  <a:lnTo>
                    <a:pt x="2" y="72"/>
                  </a:lnTo>
                  <a:lnTo>
                    <a:pt x="8" y="61"/>
                  </a:lnTo>
                  <a:lnTo>
                    <a:pt x="17" y="49"/>
                  </a:lnTo>
                  <a:lnTo>
                    <a:pt x="21" y="42"/>
                  </a:lnTo>
                  <a:lnTo>
                    <a:pt x="27" y="36"/>
                  </a:lnTo>
                  <a:lnTo>
                    <a:pt x="29" y="26"/>
                  </a:lnTo>
                  <a:lnTo>
                    <a:pt x="32" y="21"/>
                  </a:lnTo>
                  <a:lnTo>
                    <a:pt x="40" y="9"/>
                  </a:lnTo>
                  <a:lnTo>
                    <a:pt x="46" y="0"/>
                  </a:lnTo>
                  <a:close/>
                </a:path>
              </a:pathLst>
            </a:custGeom>
            <a:solidFill>
              <a:srgbClr val="E6E6FF"/>
            </a:solidFill>
            <a:ln w="9525">
              <a:noFill/>
              <a:round/>
              <a:headEnd/>
              <a:tailEnd/>
            </a:ln>
          </p:spPr>
          <p:txBody>
            <a:bodyPr/>
            <a:lstStyle/>
            <a:p>
              <a:endParaRPr lang="fa-IR"/>
            </a:p>
          </p:txBody>
        </p:sp>
        <p:sp>
          <p:nvSpPr>
            <p:cNvPr id="15404" name="Freeform 42"/>
            <p:cNvSpPr>
              <a:spLocks/>
            </p:cNvSpPr>
            <p:nvPr/>
          </p:nvSpPr>
          <p:spPr bwMode="auto">
            <a:xfrm>
              <a:off x="3532" y="2668"/>
              <a:ext cx="114" cy="50"/>
            </a:xfrm>
            <a:custGeom>
              <a:avLst/>
              <a:gdLst>
                <a:gd name="T0" fmla="*/ 188 w 228"/>
                <a:gd name="T1" fmla="*/ 0 h 101"/>
                <a:gd name="T2" fmla="*/ 198 w 228"/>
                <a:gd name="T3" fmla="*/ 0 h 101"/>
                <a:gd name="T4" fmla="*/ 207 w 228"/>
                <a:gd name="T5" fmla="*/ 0 h 101"/>
                <a:gd name="T6" fmla="*/ 217 w 228"/>
                <a:gd name="T7" fmla="*/ 0 h 101"/>
                <a:gd name="T8" fmla="*/ 228 w 228"/>
                <a:gd name="T9" fmla="*/ 0 h 101"/>
                <a:gd name="T10" fmla="*/ 228 w 228"/>
                <a:gd name="T11" fmla="*/ 2 h 101"/>
                <a:gd name="T12" fmla="*/ 228 w 228"/>
                <a:gd name="T13" fmla="*/ 6 h 101"/>
                <a:gd name="T14" fmla="*/ 221 w 228"/>
                <a:gd name="T15" fmla="*/ 10 h 101"/>
                <a:gd name="T16" fmla="*/ 211 w 228"/>
                <a:gd name="T17" fmla="*/ 12 h 101"/>
                <a:gd name="T18" fmla="*/ 204 w 228"/>
                <a:gd name="T19" fmla="*/ 14 h 101"/>
                <a:gd name="T20" fmla="*/ 196 w 228"/>
                <a:gd name="T21" fmla="*/ 17 h 101"/>
                <a:gd name="T22" fmla="*/ 188 w 228"/>
                <a:gd name="T23" fmla="*/ 21 h 101"/>
                <a:gd name="T24" fmla="*/ 181 w 228"/>
                <a:gd name="T25" fmla="*/ 25 h 101"/>
                <a:gd name="T26" fmla="*/ 173 w 228"/>
                <a:gd name="T27" fmla="*/ 29 h 101"/>
                <a:gd name="T28" fmla="*/ 166 w 228"/>
                <a:gd name="T29" fmla="*/ 33 h 101"/>
                <a:gd name="T30" fmla="*/ 158 w 228"/>
                <a:gd name="T31" fmla="*/ 36 h 101"/>
                <a:gd name="T32" fmla="*/ 150 w 228"/>
                <a:gd name="T33" fmla="*/ 40 h 101"/>
                <a:gd name="T34" fmla="*/ 143 w 228"/>
                <a:gd name="T35" fmla="*/ 42 h 101"/>
                <a:gd name="T36" fmla="*/ 135 w 228"/>
                <a:gd name="T37" fmla="*/ 46 h 101"/>
                <a:gd name="T38" fmla="*/ 126 w 228"/>
                <a:gd name="T39" fmla="*/ 50 h 101"/>
                <a:gd name="T40" fmla="*/ 120 w 228"/>
                <a:gd name="T41" fmla="*/ 54 h 101"/>
                <a:gd name="T42" fmla="*/ 112 w 228"/>
                <a:gd name="T43" fmla="*/ 57 h 101"/>
                <a:gd name="T44" fmla="*/ 105 w 228"/>
                <a:gd name="T45" fmla="*/ 61 h 101"/>
                <a:gd name="T46" fmla="*/ 92 w 228"/>
                <a:gd name="T47" fmla="*/ 67 h 101"/>
                <a:gd name="T48" fmla="*/ 78 w 228"/>
                <a:gd name="T49" fmla="*/ 73 h 101"/>
                <a:gd name="T50" fmla="*/ 65 w 228"/>
                <a:gd name="T51" fmla="*/ 76 h 101"/>
                <a:gd name="T52" fmla="*/ 53 w 228"/>
                <a:gd name="T53" fmla="*/ 82 h 101"/>
                <a:gd name="T54" fmla="*/ 38 w 228"/>
                <a:gd name="T55" fmla="*/ 86 h 101"/>
                <a:gd name="T56" fmla="*/ 27 w 228"/>
                <a:gd name="T57" fmla="*/ 92 h 101"/>
                <a:gd name="T58" fmla="*/ 12 w 228"/>
                <a:gd name="T59" fmla="*/ 95 h 101"/>
                <a:gd name="T60" fmla="*/ 0 w 228"/>
                <a:gd name="T61" fmla="*/ 101 h 101"/>
                <a:gd name="T62" fmla="*/ 8 w 228"/>
                <a:gd name="T63" fmla="*/ 93 h 101"/>
                <a:gd name="T64" fmla="*/ 17 w 228"/>
                <a:gd name="T65" fmla="*/ 86 h 101"/>
                <a:gd name="T66" fmla="*/ 27 w 228"/>
                <a:gd name="T67" fmla="*/ 80 h 101"/>
                <a:gd name="T68" fmla="*/ 36 w 228"/>
                <a:gd name="T69" fmla="*/ 74 h 101"/>
                <a:gd name="T70" fmla="*/ 46 w 228"/>
                <a:gd name="T71" fmla="*/ 69 h 101"/>
                <a:gd name="T72" fmla="*/ 57 w 228"/>
                <a:gd name="T73" fmla="*/ 63 h 101"/>
                <a:gd name="T74" fmla="*/ 69 w 228"/>
                <a:gd name="T75" fmla="*/ 59 h 101"/>
                <a:gd name="T76" fmla="*/ 78 w 228"/>
                <a:gd name="T77" fmla="*/ 55 h 101"/>
                <a:gd name="T78" fmla="*/ 92 w 228"/>
                <a:gd name="T79" fmla="*/ 48 h 101"/>
                <a:gd name="T80" fmla="*/ 105 w 228"/>
                <a:gd name="T81" fmla="*/ 42 h 101"/>
                <a:gd name="T82" fmla="*/ 112 w 228"/>
                <a:gd name="T83" fmla="*/ 38 h 101"/>
                <a:gd name="T84" fmla="*/ 120 w 228"/>
                <a:gd name="T85" fmla="*/ 36 h 101"/>
                <a:gd name="T86" fmla="*/ 126 w 228"/>
                <a:gd name="T87" fmla="*/ 33 h 101"/>
                <a:gd name="T88" fmla="*/ 135 w 228"/>
                <a:gd name="T89" fmla="*/ 31 h 101"/>
                <a:gd name="T90" fmla="*/ 149 w 228"/>
                <a:gd name="T91" fmla="*/ 23 h 101"/>
                <a:gd name="T92" fmla="*/ 162 w 228"/>
                <a:gd name="T93" fmla="*/ 17 h 101"/>
                <a:gd name="T94" fmla="*/ 175 w 228"/>
                <a:gd name="T95" fmla="*/ 8 h 101"/>
                <a:gd name="T96" fmla="*/ 188 w 228"/>
                <a:gd name="T97" fmla="*/ 0 h 101"/>
                <a:gd name="T98" fmla="*/ 188 w 228"/>
                <a:gd name="T99" fmla="*/ 0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8"/>
                <a:gd name="T151" fmla="*/ 0 h 101"/>
                <a:gd name="T152" fmla="*/ 228 w 228"/>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8" h="101">
                  <a:moveTo>
                    <a:pt x="188" y="0"/>
                  </a:moveTo>
                  <a:lnTo>
                    <a:pt x="198" y="0"/>
                  </a:lnTo>
                  <a:lnTo>
                    <a:pt x="207" y="0"/>
                  </a:lnTo>
                  <a:lnTo>
                    <a:pt x="217" y="0"/>
                  </a:lnTo>
                  <a:lnTo>
                    <a:pt x="228" y="0"/>
                  </a:lnTo>
                  <a:lnTo>
                    <a:pt x="228" y="2"/>
                  </a:lnTo>
                  <a:lnTo>
                    <a:pt x="228" y="6"/>
                  </a:lnTo>
                  <a:lnTo>
                    <a:pt x="221" y="10"/>
                  </a:lnTo>
                  <a:lnTo>
                    <a:pt x="211" y="12"/>
                  </a:lnTo>
                  <a:lnTo>
                    <a:pt x="204" y="14"/>
                  </a:lnTo>
                  <a:lnTo>
                    <a:pt x="196" y="17"/>
                  </a:lnTo>
                  <a:lnTo>
                    <a:pt x="188" y="21"/>
                  </a:lnTo>
                  <a:lnTo>
                    <a:pt x="181" y="25"/>
                  </a:lnTo>
                  <a:lnTo>
                    <a:pt x="173" y="29"/>
                  </a:lnTo>
                  <a:lnTo>
                    <a:pt x="166" y="33"/>
                  </a:lnTo>
                  <a:lnTo>
                    <a:pt x="158" y="36"/>
                  </a:lnTo>
                  <a:lnTo>
                    <a:pt x="150" y="40"/>
                  </a:lnTo>
                  <a:lnTo>
                    <a:pt x="143" y="42"/>
                  </a:lnTo>
                  <a:lnTo>
                    <a:pt x="135" y="46"/>
                  </a:lnTo>
                  <a:lnTo>
                    <a:pt x="126" y="50"/>
                  </a:lnTo>
                  <a:lnTo>
                    <a:pt x="120" y="54"/>
                  </a:lnTo>
                  <a:lnTo>
                    <a:pt x="112" y="57"/>
                  </a:lnTo>
                  <a:lnTo>
                    <a:pt x="105" y="61"/>
                  </a:lnTo>
                  <a:lnTo>
                    <a:pt x="92" y="67"/>
                  </a:lnTo>
                  <a:lnTo>
                    <a:pt x="78" y="73"/>
                  </a:lnTo>
                  <a:lnTo>
                    <a:pt x="65" y="76"/>
                  </a:lnTo>
                  <a:lnTo>
                    <a:pt x="53" y="82"/>
                  </a:lnTo>
                  <a:lnTo>
                    <a:pt x="38" y="86"/>
                  </a:lnTo>
                  <a:lnTo>
                    <a:pt x="27" y="92"/>
                  </a:lnTo>
                  <a:lnTo>
                    <a:pt x="12" y="95"/>
                  </a:lnTo>
                  <a:lnTo>
                    <a:pt x="0" y="101"/>
                  </a:lnTo>
                  <a:lnTo>
                    <a:pt x="8" y="93"/>
                  </a:lnTo>
                  <a:lnTo>
                    <a:pt x="17" y="86"/>
                  </a:lnTo>
                  <a:lnTo>
                    <a:pt x="27" y="80"/>
                  </a:lnTo>
                  <a:lnTo>
                    <a:pt x="36" y="74"/>
                  </a:lnTo>
                  <a:lnTo>
                    <a:pt x="46" y="69"/>
                  </a:lnTo>
                  <a:lnTo>
                    <a:pt x="57" y="63"/>
                  </a:lnTo>
                  <a:lnTo>
                    <a:pt x="69" y="59"/>
                  </a:lnTo>
                  <a:lnTo>
                    <a:pt x="78" y="55"/>
                  </a:lnTo>
                  <a:lnTo>
                    <a:pt x="92" y="48"/>
                  </a:lnTo>
                  <a:lnTo>
                    <a:pt x="105" y="42"/>
                  </a:lnTo>
                  <a:lnTo>
                    <a:pt x="112" y="38"/>
                  </a:lnTo>
                  <a:lnTo>
                    <a:pt x="120" y="36"/>
                  </a:lnTo>
                  <a:lnTo>
                    <a:pt x="126" y="33"/>
                  </a:lnTo>
                  <a:lnTo>
                    <a:pt x="135" y="31"/>
                  </a:lnTo>
                  <a:lnTo>
                    <a:pt x="149" y="23"/>
                  </a:lnTo>
                  <a:lnTo>
                    <a:pt x="162" y="17"/>
                  </a:lnTo>
                  <a:lnTo>
                    <a:pt x="175" y="8"/>
                  </a:lnTo>
                  <a:lnTo>
                    <a:pt x="188" y="0"/>
                  </a:lnTo>
                  <a:close/>
                </a:path>
              </a:pathLst>
            </a:custGeom>
            <a:solidFill>
              <a:srgbClr val="000000"/>
            </a:solidFill>
            <a:ln w="9525">
              <a:noFill/>
              <a:round/>
              <a:headEnd/>
              <a:tailEnd/>
            </a:ln>
          </p:spPr>
          <p:txBody>
            <a:bodyPr/>
            <a:lstStyle/>
            <a:p>
              <a:endParaRPr lang="fa-IR"/>
            </a:p>
          </p:txBody>
        </p:sp>
        <p:sp>
          <p:nvSpPr>
            <p:cNvPr id="15405" name="Freeform 43"/>
            <p:cNvSpPr>
              <a:spLocks/>
            </p:cNvSpPr>
            <p:nvPr/>
          </p:nvSpPr>
          <p:spPr bwMode="auto">
            <a:xfrm>
              <a:off x="4064" y="2682"/>
              <a:ext cx="100" cy="70"/>
            </a:xfrm>
            <a:custGeom>
              <a:avLst/>
              <a:gdLst>
                <a:gd name="T0" fmla="*/ 87 w 200"/>
                <a:gd name="T1" fmla="*/ 0 h 140"/>
                <a:gd name="T2" fmla="*/ 99 w 200"/>
                <a:gd name="T3" fmla="*/ 2 h 140"/>
                <a:gd name="T4" fmla="*/ 110 w 200"/>
                <a:gd name="T5" fmla="*/ 7 h 140"/>
                <a:gd name="T6" fmla="*/ 118 w 200"/>
                <a:gd name="T7" fmla="*/ 15 h 140"/>
                <a:gd name="T8" fmla="*/ 129 w 200"/>
                <a:gd name="T9" fmla="*/ 23 h 140"/>
                <a:gd name="T10" fmla="*/ 137 w 200"/>
                <a:gd name="T11" fmla="*/ 30 h 140"/>
                <a:gd name="T12" fmla="*/ 146 w 200"/>
                <a:gd name="T13" fmla="*/ 40 h 140"/>
                <a:gd name="T14" fmla="*/ 154 w 200"/>
                <a:gd name="T15" fmla="*/ 51 h 140"/>
                <a:gd name="T16" fmla="*/ 162 w 200"/>
                <a:gd name="T17" fmla="*/ 61 h 140"/>
                <a:gd name="T18" fmla="*/ 169 w 200"/>
                <a:gd name="T19" fmla="*/ 70 h 140"/>
                <a:gd name="T20" fmla="*/ 177 w 200"/>
                <a:gd name="T21" fmla="*/ 82 h 140"/>
                <a:gd name="T22" fmla="*/ 186 w 200"/>
                <a:gd name="T23" fmla="*/ 89 h 140"/>
                <a:gd name="T24" fmla="*/ 200 w 200"/>
                <a:gd name="T25" fmla="*/ 97 h 140"/>
                <a:gd name="T26" fmla="*/ 184 w 200"/>
                <a:gd name="T27" fmla="*/ 97 h 140"/>
                <a:gd name="T28" fmla="*/ 173 w 200"/>
                <a:gd name="T29" fmla="*/ 95 h 140"/>
                <a:gd name="T30" fmla="*/ 158 w 200"/>
                <a:gd name="T31" fmla="*/ 89 h 140"/>
                <a:gd name="T32" fmla="*/ 146 w 200"/>
                <a:gd name="T33" fmla="*/ 85 h 140"/>
                <a:gd name="T34" fmla="*/ 133 w 200"/>
                <a:gd name="T35" fmla="*/ 80 h 140"/>
                <a:gd name="T36" fmla="*/ 120 w 200"/>
                <a:gd name="T37" fmla="*/ 78 h 140"/>
                <a:gd name="T38" fmla="*/ 112 w 200"/>
                <a:gd name="T39" fmla="*/ 76 h 140"/>
                <a:gd name="T40" fmla="*/ 106 w 200"/>
                <a:gd name="T41" fmla="*/ 76 h 140"/>
                <a:gd name="T42" fmla="*/ 97 w 200"/>
                <a:gd name="T43" fmla="*/ 76 h 140"/>
                <a:gd name="T44" fmla="*/ 91 w 200"/>
                <a:gd name="T45" fmla="*/ 78 h 140"/>
                <a:gd name="T46" fmla="*/ 99 w 200"/>
                <a:gd name="T47" fmla="*/ 83 h 140"/>
                <a:gd name="T48" fmla="*/ 105 w 200"/>
                <a:gd name="T49" fmla="*/ 91 h 140"/>
                <a:gd name="T50" fmla="*/ 106 w 200"/>
                <a:gd name="T51" fmla="*/ 97 h 140"/>
                <a:gd name="T52" fmla="*/ 110 w 200"/>
                <a:gd name="T53" fmla="*/ 106 h 140"/>
                <a:gd name="T54" fmla="*/ 112 w 200"/>
                <a:gd name="T55" fmla="*/ 114 h 140"/>
                <a:gd name="T56" fmla="*/ 114 w 200"/>
                <a:gd name="T57" fmla="*/ 123 h 140"/>
                <a:gd name="T58" fmla="*/ 118 w 200"/>
                <a:gd name="T59" fmla="*/ 133 h 140"/>
                <a:gd name="T60" fmla="*/ 127 w 200"/>
                <a:gd name="T61" fmla="*/ 140 h 140"/>
                <a:gd name="T62" fmla="*/ 118 w 200"/>
                <a:gd name="T63" fmla="*/ 139 h 140"/>
                <a:gd name="T64" fmla="*/ 110 w 200"/>
                <a:gd name="T65" fmla="*/ 137 h 140"/>
                <a:gd name="T66" fmla="*/ 103 w 200"/>
                <a:gd name="T67" fmla="*/ 135 h 140"/>
                <a:gd name="T68" fmla="*/ 95 w 200"/>
                <a:gd name="T69" fmla="*/ 133 h 140"/>
                <a:gd name="T70" fmla="*/ 87 w 200"/>
                <a:gd name="T71" fmla="*/ 129 h 140"/>
                <a:gd name="T72" fmla="*/ 78 w 200"/>
                <a:gd name="T73" fmla="*/ 125 h 140"/>
                <a:gd name="T74" fmla="*/ 70 w 200"/>
                <a:gd name="T75" fmla="*/ 120 h 140"/>
                <a:gd name="T76" fmla="*/ 63 w 200"/>
                <a:gd name="T77" fmla="*/ 116 h 140"/>
                <a:gd name="T78" fmla="*/ 53 w 200"/>
                <a:gd name="T79" fmla="*/ 110 h 140"/>
                <a:gd name="T80" fmla="*/ 46 w 200"/>
                <a:gd name="T81" fmla="*/ 104 h 140"/>
                <a:gd name="T82" fmla="*/ 38 w 200"/>
                <a:gd name="T83" fmla="*/ 99 h 140"/>
                <a:gd name="T84" fmla="*/ 29 w 200"/>
                <a:gd name="T85" fmla="*/ 93 h 140"/>
                <a:gd name="T86" fmla="*/ 21 w 200"/>
                <a:gd name="T87" fmla="*/ 87 h 140"/>
                <a:gd name="T88" fmla="*/ 13 w 200"/>
                <a:gd name="T89" fmla="*/ 83 h 140"/>
                <a:gd name="T90" fmla="*/ 8 w 200"/>
                <a:gd name="T91" fmla="*/ 78 h 140"/>
                <a:gd name="T92" fmla="*/ 0 w 200"/>
                <a:gd name="T93" fmla="*/ 74 h 140"/>
                <a:gd name="T94" fmla="*/ 8 w 200"/>
                <a:gd name="T95" fmla="*/ 64 h 140"/>
                <a:gd name="T96" fmla="*/ 15 w 200"/>
                <a:gd name="T97" fmla="*/ 59 h 140"/>
                <a:gd name="T98" fmla="*/ 27 w 200"/>
                <a:gd name="T99" fmla="*/ 55 h 140"/>
                <a:gd name="T100" fmla="*/ 38 w 200"/>
                <a:gd name="T101" fmla="*/ 55 h 140"/>
                <a:gd name="T102" fmla="*/ 38 w 200"/>
                <a:gd name="T103" fmla="*/ 49 h 140"/>
                <a:gd name="T104" fmla="*/ 36 w 200"/>
                <a:gd name="T105" fmla="*/ 45 h 140"/>
                <a:gd name="T106" fmla="*/ 44 w 200"/>
                <a:gd name="T107" fmla="*/ 40 h 140"/>
                <a:gd name="T108" fmla="*/ 49 w 200"/>
                <a:gd name="T109" fmla="*/ 36 h 140"/>
                <a:gd name="T110" fmla="*/ 55 w 200"/>
                <a:gd name="T111" fmla="*/ 28 h 140"/>
                <a:gd name="T112" fmla="*/ 61 w 200"/>
                <a:gd name="T113" fmla="*/ 23 h 140"/>
                <a:gd name="T114" fmla="*/ 67 w 200"/>
                <a:gd name="T115" fmla="*/ 15 h 140"/>
                <a:gd name="T116" fmla="*/ 72 w 200"/>
                <a:gd name="T117" fmla="*/ 7 h 140"/>
                <a:gd name="T118" fmla="*/ 78 w 200"/>
                <a:gd name="T119" fmla="*/ 2 h 140"/>
                <a:gd name="T120" fmla="*/ 87 w 200"/>
                <a:gd name="T121" fmla="*/ 0 h 140"/>
                <a:gd name="T122" fmla="*/ 87 w 200"/>
                <a:gd name="T123" fmla="*/ 0 h 1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
                <a:gd name="T187" fmla="*/ 0 h 140"/>
                <a:gd name="T188" fmla="*/ 200 w 200"/>
                <a:gd name="T189" fmla="*/ 140 h 1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 h="140">
                  <a:moveTo>
                    <a:pt x="87" y="0"/>
                  </a:moveTo>
                  <a:lnTo>
                    <a:pt x="99" y="2"/>
                  </a:lnTo>
                  <a:lnTo>
                    <a:pt x="110" y="7"/>
                  </a:lnTo>
                  <a:lnTo>
                    <a:pt x="118" y="15"/>
                  </a:lnTo>
                  <a:lnTo>
                    <a:pt x="129" y="23"/>
                  </a:lnTo>
                  <a:lnTo>
                    <a:pt x="137" y="30"/>
                  </a:lnTo>
                  <a:lnTo>
                    <a:pt x="146" y="40"/>
                  </a:lnTo>
                  <a:lnTo>
                    <a:pt x="154" y="51"/>
                  </a:lnTo>
                  <a:lnTo>
                    <a:pt x="162" y="61"/>
                  </a:lnTo>
                  <a:lnTo>
                    <a:pt x="169" y="70"/>
                  </a:lnTo>
                  <a:lnTo>
                    <a:pt x="177" y="82"/>
                  </a:lnTo>
                  <a:lnTo>
                    <a:pt x="186" y="89"/>
                  </a:lnTo>
                  <a:lnTo>
                    <a:pt x="200" y="97"/>
                  </a:lnTo>
                  <a:lnTo>
                    <a:pt x="184" y="97"/>
                  </a:lnTo>
                  <a:lnTo>
                    <a:pt x="173" y="95"/>
                  </a:lnTo>
                  <a:lnTo>
                    <a:pt x="158" y="89"/>
                  </a:lnTo>
                  <a:lnTo>
                    <a:pt x="146" y="85"/>
                  </a:lnTo>
                  <a:lnTo>
                    <a:pt x="133" y="80"/>
                  </a:lnTo>
                  <a:lnTo>
                    <a:pt x="120" y="78"/>
                  </a:lnTo>
                  <a:lnTo>
                    <a:pt x="112" y="76"/>
                  </a:lnTo>
                  <a:lnTo>
                    <a:pt x="106" y="76"/>
                  </a:lnTo>
                  <a:lnTo>
                    <a:pt x="97" y="76"/>
                  </a:lnTo>
                  <a:lnTo>
                    <a:pt x="91" y="78"/>
                  </a:lnTo>
                  <a:lnTo>
                    <a:pt x="99" y="83"/>
                  </a:lnTo>
                  <a:lnTo>
                    <a:pt x="105" y="91"/>
                  </a:lnTo>
                  <a:lnTo>
                    <a:pt x="106" y="97"/>
                  </a:lnTo>
                  <a:lnTo>
                    <a:pt x="110" y="106"/>
                  </a:lnTo>
                  <a:lnTo>
                    <a:pt x="112" y="114"/>
                  </a:lnTo>
                  <a:lnTo>
                    <a:pt x="114" y="123"/>
                  </a:lnTo>
                  <a:lnTo>
                    <a:pt x="118" y="133"/>
                  </a:lnTo>
                  <a:lnTo>
                    <a:pt x="127" y="140"/>
                  </a:lnTo>
                  <a:lnTo>
                    <a:pt x="118" y="139"/>
                  </a:lnTo>
                  <a:lnTo>
                    <a:pt x="110" y="137"/>
                  </a:lnTo>
                  <a:lnTo>
                    <a:pt x="103" y="135"/>
                  </a:lnTo>
                  <a:lnTo>
                    <a:pt x="95" y="133"/>
                  </a:lnTo>
                  <a:lnTo>
                    <a:pt x="87" y="129"/>
                  </a:lnTo>
                  <a:lnTo>
                    <a:pt x="78" y="125"/>
                  </a:lnTo>
                  <a:lnTo>
                    <a:pt x="70" y="120"/>
                  </a:lnTo>
                  <a:lnTo>
                    <a:pt x="63" y="116"/>
                  </a:lnTo>
                  <a:lnTo>
                    <a:pt x="53" y="110"/>
                  </a:lnTo>
                  <a:lnTo>
                    <a:pt x="46" y="104"/>
                  </a:lnTo>
                  <a:lnTo>
                    <a:pt x="38" y="99"/>
                  </a:lnTo>
                  <a:lnTo>
                    <a:pt x="29" y="93"/>
                  </a:lnTo>
                  <a:lnTo>
                    <a:pt x="21" y="87"/>
                  </a:lnTo>
                  <a:lnTo>
                    <a:pt x="13" y="83"/>
                  </a:lnTo>
                  <a:lnTo>
                    <a:pt x="8" y="78"/>
                  </a:lnTo>
                  <a:lnTo>
                    <a:pt x="0" y="74"/>
                  </a:lnTo>
                  <a:lnTo>
                    <a:pt x="8" y="64"/>
                  </a:lnTo>
                  <a:lnTo>
                    <a:pt x="15" y="59"/>
                  </a:lnTo>
                  <a:lnTo>
                    <a:pt x="27" y="55"/>
                  </a:lnTo>
                  <a:lnTo>
                    <a:pt x="38" y="55"/>
                  </a:lnTo>
                  <a:lnTo>
                    <a:pt x="38" y="49"/>
                  </a:lnTo>
                  <a:lnTo>
                    <a:pt x="36" y="45"/>
                  </a:lnTo>
                  <a:lnTo>
                    <a:pt x="44" y="40"/>
                  </a:lnTo>
                  <a:lnTo>
                    <a:pt x="49" y="36"/>
                  </a:lnTo>
                  <a:lnTo>
                    <a:pt x="55" y="28"/>
                  </a:lnTo>
                  <a:lnTo>
                    <a:pt x="61" y="23"/>
                  </a:lnTo>
                  <a:lnTo>
                    <a:pt x="67" y="15"/>
                  </a:lnTo>
                  <a:lnTo>
                    <a:pt x="72" y="7"/>
                  </a:lnTo>
                  <a:lnTo>
                    <a:pt x="78" y="2"/>
                  </a:lnTo>
                  <a:lnTo>
                    <a:pt x="87" y="0"/>
                  </a:lnTo>
                  <a:close/>
                </a:path>
              </a:pathLst>
            </a:custGeom>
            <a:solidFill>
              <a:srgbClr val="FFD6C9"/>
            </a:solidFill>
            <a:ln w="9525">
              <a:noFill/>
              <a:round/>
              <a:headEnd/>
              <a:tailEnd/>
            </a:ln>
          </p:spPr>
          <p:txBody>
            <a:bodyPr/>
            <a:lstStyle/>
            <a:p>
              <a:endParaRPr lang="fa-IR"/>
            </a:p>
          </p:txBody>
        </p:sp>
        <p:sp>
          <p:nvSpPr>
            <p:cNvPr id="15406" name="Freeform 44"/>
            <p:cNvSpPr>
              <a:spLocks/>
            </p:cNvSpPr>
            <p:nvPr/>
          </p:nvSpPr>
          <p:spPr bwMode="auto">
            <a:xfrm>
              <a:off x="3472" y="2693"/>
              <a:ext cx="190" cy="129"/>
            </a:xfrm>
            <a:custGeom>
              <a:avLst/>
              <a:gdLst>
                <a:gd name="T0" fmla="*/ 377 w 381"/>
                <a:gd name="T1" fmla="*/ 5 h 256"/>
                <a:gd name="T2" fmla="*/ 366 w 381"/>
                <a:gd name="T3" fmla="*/ 19 h 256"/>
                <a:gd name="T4" fmla="*/ 348 w 381"/>
                <a:gd name="T5" fmla="*/ 30 h 256"/>
                <a:gd name="T6" fmla="*/ 327 w 381"/>
                <a:gd name="T7" fmla="*/ 41 h 256"/>
                <a:gd name="T8" fmla="*/ 305 w 381"/>
                <a:gd name="T9" fmla="*/ 51 h 256"/>
                <a:gd name="T10" fmla="*/ 280 w 381"/>
                <a:gd name="T11" fmla="*/ 62 h 256"/>
                <a:gd name="T12" fmla="*/ 255 w 381"/>
                <a:gd name="T13" fmla="*/ 74 h 256"/>
                <a:gd name="T14" fmla="*/ 236 w 381"/>
                <a:gd name="T15" fmla="*/ 87 h 256"/>
                <a:gd name="T16" fmla="*/ 219 w 381"/>
                <a:gd name="T17" fmla="*/ 98 h 256"/>
                <a:gd name="T18" fmla="*/ 204 w 381"/>
                <a:gd name="T19" fmla="*/ 108 h 256"/>
                <a:gd name="T20" fmla="*/ 189 w 381"/>
                <a:gd name="T21" fmla="*/ 117 h 256"/>
                <a:gd name="T22" fmla="*/ 172 w 381"/>
                <a:gd name="T23" fmla="*/ 129 h 256"/>
                <a:gd name="T24" fmla="*/ 156 w 381"/>
                <a:gd name="T25" fmla="*/ 140 h 256"/>
                <a:gd name="T26" fmla="*/ 143 w 381"/>
                <a:gd name="T27" fmla="*/ 152 h 256"/>
                <a:gd name="T28" fmla="*/ 120 w 381"/>
                <a:gd name="T29" fmla="*/ 171 h 256"/>
                <a:gd name="T30" fmla="*/ 94 w 381"/>
                <a:gd name="T31" fmla="*/ 192 h 256"/>
                <a:gd name="T32" fmla="*/ 69 w 381"/>
                <a:gd name="T33" fmla="*/ 213 h 256"/>
                <a:gd name="T34" fmla="*/ 40 w 381"/>
                <a:gd name="T35" fmla="*/ 230 h 256"/>
                <a:gd name="T36" fmla="*/ 14 w 381"/>
                <a:gd name="T37" fmla="*/ 249 h 256"/>
                <a:gd name="T38" fmla="*/ 8 w 381"/>
                <a:gd name="T39" fmla="*/ 243 h 256"/>
                <a:gd name="T40" fmla="*/ 25 w 381"/>
                <a:gd name="T41" fmla="*/ 218 h 256"/>
                <a:gd name="T42" fmla="*/ 44 w 381"/>
                <a:gd name="T43" fmla="*/ 194 h 256"/>
                <a:gd name="T44" fmla="*/ 63 w 381"/>
                <a:gd name="T45" fmla="*/ 175 h 256"/>
                <a:gd name="T46" fmla="*/ 90 w 381"/>
                <a:gd name="T47" fmla="*/ 150 h 256"/>
                <a:gd name="T48" fmla="*/ 126 w 381"/>
                <a:gd name="T49" fmla="*/ 123 h 256"/>
                <a:gd name="T50" fmla="*/ 164 w 381"/>
                <a:gd name="T51" fmla="*/ 98 h 256"/>
                <a:gd name="T52" fmla="*/ 204 w 381"/>
                <a:gd name="T53" fmla="*/ 78 h 256"/>
                <a:gd name="T54" fmla="*/ 244 w 381"/>
                <a:gd name="T55" fmla="*/ 57 h 256"/>
                <a:gd name="T56" fmla="*/ 284 w 381"/>
                <a:gd name="T57" fmla="*/ 40 h 256"/>
                <a:gd name="T58" fmla="*/ 322 w 381"/>
                <a:gd name="T59" fmla="*/ 24 h 256"/>
                <a:gd name="T60" fmla="*/ 362 w 381"/>
                <a:gd name="T61" fmla="*/ 7 h 256"/>
                <a:gd name="T62" fmla="*/ 381 w 381"/>
                <a:gd name="T63" fmla="*/ 0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56"/>
                <a:gd name="T98" fmla="*/ 381 w 381"/>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56">
                  <a:moveTo>
                    <a:pt x="381" y="0"/>
                  </a:moveTo>
                  <a:lnTo>
                    <a:pt x="377" y="5"/>
                  </a:lnTo>
                  <a:lnTo>
                    <a:pt x="371" y="11"/>
                  </a:lnTo>
                  <a:lnTo>
                    <a:pt x="366" y="19"/>
                  </a:lnTo>
                  <a:lnTo>
                    <a:pt x="358" y="24"/>
                  </a:lnTo>
                  <a:lnTo>
                    <a:pt x="348" y="30"/>
                  </a:lnTo>
                  <a:lnTo>
                    <a:pt x="339" y="36"/>
                  </a:lnTo>
                  <a:lnTo>
                    <a:pt x="327" y="41"/>
                  </a:lnTo>
                  <a:lnTo>
                    <a:pt x="318" y="47"/>
                  </a:lnTo>
                  <a:lnTo>
                    <a:pt x="305" y="51"/>
                  </a:lnTo>
                  <a:lnTo>
                    <a:pt x="291" y="57"/>
                  </a:lnTo>
                  <a:lnTo>
                    <a:pt x="280" y="62"/>
                  </a:lnTo>
                  <a:lnTo>
                    <a:pt x="269" y="70"/>
                  </a:lnTo>
                  <a:lnTo>
                    <a:pt x="255" y="74"/>
                  </a:lnTo>
                  <a:lnTo>
                    <a:pt x="246" y="81"/>
                  </a:lnTo>
                  <a:lnTo>
                    <a:pt x="236" y="87"/>
                  </a:lnTo>
                  <a:lnTo>
                    <a:pt x="229" y="95"/>
                  </a:lnTo>
                  <a:lnTo>
                    <a:pt x="219" y="98"/>
                  </a:lnTo>
                  <a:lnTo>
                    <a:pt x="212" y="102"/>
                  </a:lnTo>
                  <a:lnTo>
                    <a:pt x="204" y="108"/>
                  </a:lnTo>
                  <a:lnTo>
                    <a:pt x="196" y="114"/>
                  </a:lnTo>
                  <a:lnTo>
                    <a:pt x="189" y="117"/>
                  </a:lnTo>
                  <a:lnTo>
                    <a:pt x="179" y="123"/>
                  </a:lnTo>
                  <a:lnTo>
                    <a:pt x="172" y="129"/>
                  </a:lnTo>
                  <a:lnTo>
                    <a:pt x="166" y="137"/>
                  </a:lnTo>
                  <a:lnTo>
                    <a:pt x="156" y="140"/>
                  </a:lnTo>
                  <a:lnTo>
                    <a:pt x="151" y="146"/>
                  </a:lnTo>
                  <a:lnTo>
                    <a:pt x="143" y="152"/>
                  </a:lnTo>
                  <a:lnTo>
                    <a:pt x="135" y="159"/>
                  </a:lnTo>
                  <a:lnTo>
                    <a:pt x="120" y="171"/>
                  </a:lnTo>
                  <a:lnTo>
                    <a:pt x="109" y="182"/>
                  </a:lnTo>
                  <a:lnTo>
                    <a:pt x="94" y="192"/>
                  </a:lnTo>
                  <a:lnTo>
                    <a:pt x="80" y="203"/>
                  </a:lnTo>
                  <a:lnTo>
                    <a:pt x="69" y="213"/>
                  </a:lnTo>
                  <a:lnTo>
                    <a:pt x="56" y="222"/>
                  </a:lnTo>
                  <a:lnTo>
                    <a:pt x="40" y="230"/>
                  </a:lnTo>
                  <a:lnTo>
                    <a:pt x="27" y="239"/>
                  </a:lnTo>
                  <a:lnTo>
                    <a:pt x="14" y="249"/>
                  </a:lnTo>
                  <a:lnTo>
                    <a:pt x="0" y="256"/>
                  </a:lnTo>
                  <a:lnTo>
                    <a:pt x="8" y="243"/>
                  </a:lnTo>
                  <a:lnTo>
                    <a:pt x="16" y="230"/>
                  </a:lnTo>
                  <a:lnTo>
                    <a:pt x="25" y="218"/>
                  </a:lnTo>
                  <a:lnTo>
                    <a:pt x="37" y="207"/>
                  </a:lnTo>
                  <a:lnTo>
                    <a:pt x="44" y="194"/>
                  </a:lnTo>
                  <a:lnTo>
                    <a:pt x="54" y="186"/>
                  </a:lnTo>
                  <a:lnTo>
                    <a:pt x="63" y="175"/>
                  </a:lnTo>
                  <a:lnTo>
                    <a:pt x="75" y="165"/>
                  </a:lnTo>
                  <a:lnTo>
                    <a:pt x="90" y="150"/>
                  </a:lnTo>
                  <a:lnTo>
                    <a:pt x="109" y="137"/>
                  </a:lnTo>
                  <a:lnTo>
                    <a:pt x="126" y="123"/>
                  </a:lnTo>
                  <a:lnTo>
                    <a:pt x="145" y="110"/>
                  </a:lnTo>
                  <a:lnTo>
                    <a:pt x="164" y="98"/>
                  </a:lnTo>
                  <a:lnTo>
                    <a:pt x="183" y="87"/>
                  </a:lnTo>
                  <a:lnTo>
                    <a:pt x="204" y="78"/>
                  </a:lnTo>
                  <a:lnTo>
                    <a:pt x="223" y="68"/>
                  </a:lnTo>
                  <a:lnTo>
                    <a:pt x="244" y="57"/>
                  </a:lnTo>
                  <a:lnTo>
                    <a:pt x="265" y="49"/>
                  </a:lnTo>
                  <a:lnTo>
                    <a:pt x="284" y="40"/>
                  </a:lnTo>
                  <a:lnTo>
                    <a:pt x="305" y="32"/>
                  </a:lnTo>
                  <a:lnTo>
                    <a:pt x="322" y="24"/>
                  </a:lnTo>
                  <a:lnTo>
                    <a:pt x="343" y="15"/>
                  </a:lnTo>
                  <a:lnTo>
                    <a:pt x="362" y="7"/>
                  </a:lnTo>
                  <a:lnTo>
                    <a:pt x="381" y="0"/>
                  </a:lnTo>
                  <a:close/>
                </a:path>
              </a:pathLst>
            </a:custGeom>
            <a:solidFill>
              <a:srgbClr val="000000"/>
            </a:solidFill>
            <a:ln w="9525">
              <a:noFill/>
              <a:round/>
              <a:headEnd/>
              <a:tailEnd/>
            </a:ln>
          </p:spPr>
          <p:txBody>
            <a:bodyPr/>
            <a:lstStyle/>
            <a:p>
              <a:endParaRPr lang="fa-IR"/>
            </a:p>
          </p:txBody>
        </p:sp>
        <p:sp>
          <p:nvSpPr>
            <p:cNvPr id="15407" name="Freeform 45"/>
            <p:cNvSpPr>
              <a:spLocks/>
            </p:cNvSpPr>
            <p:nvPr/>
          </p:nvSpPr>
          <p:spPr bwMode="auto">
            <a:xfrm>
              <a:off x="4181" y="2700"/>
              <a:ext cx="105" cy="62"/>
            </a:xfrm>
            <a:custGeom>
              <a:avLst/>
              <a:gdLst>
                <a:gd name="T0" fmla="*/ 201 w 211"/>
                <a:gd name="T1" fmla="*/ 0 h 124"/>
                <a:gd name="T2" fmla="*/ 207 w 211"/>
                <a:gd name="T3" fmla="*/ 0 h 124"/>
                <a:gd name="T4" fmla="*/ 211 w 211"/>
                <a:gd name="T5" fmla="*/ 0 h 124"/>
                <a:gd name="T6" fmla="*/ 198 w 211"/>
                <a:gd name="T7" fmla="*/ 8 h 124"/>
                <a:gd name="T8" fmla="*/ 186 w 211"/>
                <a:gd name="T9" fmla="*/ 17 h 124"/>
                <a:gd name="T10" fmla="*/ 175 w 211"/>
                <a:gd name="T11" fmla="*/ 25 h 124"/>
                <a:gd name="T12" fmla="*/ 161 w 211"/>
                <a:gd name="T13" fmla="*/ 34 h 124"/>
                <a:gd name="T14" fmla="*/ 148 w 211"/>
                <a:gd name="T15" fmla="*/ 42 h 124"/>
                <a:gd name="T16" fmla="*/ 135 w 211"/>
                <a:gd name="T17" fmla="*/ 49 h 124"/>
                <a:gd name="T18" fmla="*/ 122 w 211"/>
                <a:gd name="T19" fmla="*/ 57 h 124"/>
                <a:gd name="T20" fmla="*/ 108 w 211"/>
                <a:gd name="T21" fmla="*/ 65 h 124"/>
                <a:gd name="T22" fmla="*/ 95 w 211"/>
                <a:gd name="T23" fmla="*/ 70 h 124"/>
                <a:gd name="T24" fmla="*/ 82 w 211"/>
                <a:gd name="T25" fmla="*/ 78 h 124"/>
                <a:gd name="T26" fmla="*/ 66 w 211"/>
                <a:gd name="T27" fmla="*/ 84 h 124"/>
                <a:gd name="T28" fmla="*/ 55 w 211"/>
                <a:gd name="T29" fmla="*/ 91 h 124"/>
                <a:gd name="T30" fmla="*/ 40 w 211"/>
                <a:gd name="T31" fmla="*/ 99 h 124"/>
                <a:gd name="T32" fmla="*/ 26 w 211"/>
                <a:gd name="T33" fmla="*/ 106 h 124"/>
                <a:gd name="T34" fmla="*/ 13 w 211"/>
                <a:gd name="T35" fmla="*/ 114 h 124"/>
                <a:gd name="T36" fmla="*/ 0 w 211"/>
                <a:gd name="T37" fmla="*/ 124 h 124"/>
                <a:gd name="T38" fmla="*/ 9 w 211"/>
                <a:gd name="T39" fmla="*/ 110 h 124"/>
                <a:gd name="T40" fmla="*/ 21 w 211"/>
                <a:gd name="T41" fmla="*/ 101 h 124"/>
                <a:gd name="T42" fmla="*/ 32 w 211"/>
                <a:gd name="T43" fmla="*/ 89 h 124"/>
                <a:gd name="T44" fmla="*/ 45 w 211"/>
                <a:gd name="T45" fmla="*/ 82 h 124"/>
                <a:gd name="T46" fmla="*/ 57 w 211"/>
                <a:gd name="T47" fmla="*/ 72 h 124"/>
                <a:gd name="T48" fmla="*/ 70 w 211"/>
                <a:gd name="T49" fmla="*/ 65 h 124"/>
                <a:gd name="T50" fmla="*/ 84 w 211"/>
                <a:gd name="T51" fmla="*/ 57 h 124"/>
                <a:gd name="T52" fmla="*/ 97 w 211"/>
                <a:gd name="T53" fmla="*/ 51 h 124"/>
                <a:gd name="T54" fmla="*/ 108 w 211"/>
                <a:gd name="T55" fmla="*/ 42 h 124"/>
                <a:gd name="T56" fmla="*/ 123 w 211"/>
                <a:gd name="T57" fmla="*/ 38 h 124"/>
                <a:gd name="T58" fmla="*/ 135 w 211"/>
                <a:gd name="T59" fmla="*/ 30 h 124"/>
                <a:gd name="T60" fmla="*/ 150 w 211"/>
                <a:gd name="T61" fmla="*/ 25 h 124"/>
                <a:gd name="T62" fmla="*/ 161 w 211"/>
                <a:gd name="T63" fmla="*/ 19 h 124"/>
                <a:gd name="T64" fmla="*/ 175 w 211"/>
                <a:gd name="T65" fmla="*/ 11 h 124"/>
                <a:gd name="T66" fmla="*/ 188 w 211"/>
                <a:gd name="T67" fmla="*/ 6 h 124"/>
                <a:gd name="T68" fmla="*/ 201 w 211"/>
                <a:gd name="T69" fmla="*/ 0 h 124"/>
                <a:gd name="T70" fmla="*/ 201 w 211"/>
                <a:gd name="T71" fmla="*/ 0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1"/>
                <a:gd name="T109" fmla="*/ 0 h 124"/>
                <a:gd name="T110" fmla="*/ 211 w 211"/>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1" h="124">
                  <a:moveTo>
                    <a:pt x="201" y="0"/>
                  </a:moveTo>
                  <a:lnTo>
                    <a:pt x="207" y="0"/>
                  </a:lnTo>
                  <a:lnTo>
                    <a:pt x="211" y="0"/>
                  </a:lnTo>
                  <a:lnTo>
                    <a:pt x="198" y="8"/>
                  </a:lnTo>
                  <a:lnTo>
                    <a:pt x="186" y="17"/>
                  </a:lnTo>
                  <a:lnTo>
                    <a:pt x="175" y="25"/>
                  </a:lnTo>
                  <a:lnTo>
                    <a:pt x="161" y="34"/>
                  </a:lnTo>
                  <a:lnTo>
                    <a:pt x="148" y="42"/>
                  </a:lnTo>
                  <a:lnTo>
                    <a:pt x="135" y="49"/>
                  </a:lnTo>
                  <a:lnTo>
                    <a:pt x="122" y="57"/>
                  </a:lnTo>
                  <a:lnTo>
                    <a:pt x="108" y="65"/>
                  </a:lnTo>
                  <a:lnTo>
                    <a:pt x="95" y="70"/>
                  </a:lnTo>
                  <a:lnTo>
                    <a:pt x="82" y="78"/>
                  </a:lnTo>
                  <a:lnTo>
                    <a:pt x="66" y="84"/>
                  </a:lnTo>
                  <a:lnTo>
                    <a:pt x="55" y="91"/>
                  </a:lnTo>
                  <a:lnTo>
                    <a:pt x="40" y="99"/>
                  </a:lnTo>
                  <a:lnTo>
                    <a:pt x="26" y="106"/>
                  </a:lnTo>
                  <a:lnTo>
                    <a:pt x="13" y="114"/>
                  </a:lnTo>
                  <a:lnTo>
                    <a:pt x="0" y="124"/>
                  </a:lnTo>
                  <a:lnTo>
                    <a:pt x="9" y="110"/>
                  </a:lnTo>
                  <a:lnTo>
                    <a:pt x="21" y="101"/>
                  </a:lnTo>
                  <a:lnTo>
                    <a:pt x="32" y="89"/>
                  </a:lnTo>
                  <a:lnTo>
                    <a:pt x="45" y="82"/>
                  </a:lnTo>
                  <a:lnTo>
                    <a:pt x="57" y="72"/>
                  </a:lnTo>
                  <a:lnTo>
                    <a:pt x="70" y="65"/>
                  </a:lnTo>
                  <a:lnTo>
                    <a:pt x="84" y="57"/>
                  </a:lnTo>
                  <a:lnTo>
                    <a:pt x="97" y="51"/>
                  </a:lnTo>
                  <a:lnTo>
                    <a:pt x="108" y="42"/>
                  </a:lnTo>
                  <a:lnTo>
                    <a:pt x="123" y="38"/>
                  </a:lnTo>
                  <a:lnTo>
                    <a:pt x="135" y="30"/>
                  </a:lnTo>
                  <a:lnTo>
                    <a:pt x="150" y="25"/>
                  </a:lnTo>
                  <a:lnTo>
                    <a:pt x="161" y="19"/>
                  </a:lnTo>
                  <a:lnTo>
                    <a:pt x="175" y="11"/>
                  </a:lnTo>
                  <a:lnTo>
                    <a:pt x="188" y="6"/>
                  </a:lnTo>
                  <a:lnTo>
                    <a:pt x="201" y="0"/>
                  </a:lnTo>
                  <a:close/>
                </a:path>
              </a:pathLst>
            </a:custGeom>
            <a:solidFill>
              <a:srgbClr val="000000"/>
            </a:solidFill>
            <a:ln w="9525">
              <a:noFill/>
              <a:round/>
              <a:headEnd/>
              <a:tailEnd/>
            </a:ln>
          </p:spPr>
          <p:txBody>
            <a:bodyPr/>
            <a:lstStyle/>
            <a:p>
              <a:endParaRPr lang="fa-IR"/>
            </a:p>
          </p:txBody>
        </p:sp>
        <p:sp>
          <p:nvSpPr>
            <p:cNvPr id="15408" name="Freeform 46"/>
            <p:cNvSpPr>
              <a:spLocks/>
            </p:cNvSpPr>
            <p:nvPr/>
          </p:nvSpPr>
          <p:spPr bwMode="auto">
            <a:xfrm>
              <a:off x="4549" y="2721"/>
              <a:ext cx="69" cy="36"/>
            </a:xfrm>
            <a:custGeom>
              <a:avLst/>
              <a:gdLst>
                <a:gd name="T0" fmla="*/ 123 w 138"/>
                <a:gd name="T1" fmla="*/ 0 h 72"/>
                <a:gd name="T2" fmla="*/ 131 w 138"/>
                <a:gd name="T3" fmla="*/ 2 h 72"/>
                <a:gd name="T4" fmla="*/ 137 w 138"/>
                <a:gd name="T5" fmla="*/ 9 h 72"/>
                <a:gd name="T6" fmla="*/ 137 w 138"/>
                <a:gd name="T7" fmla="*/ 17 h 72"/>
                <a:gd name="T8" fmla="*/ 138 w 138"/>
                <a:gd name="T9" fmla="*/ 26 h 72"/>
                <a:gd name="T10" fmla="*/ 138 w 138"/>
                <a:gd name="T11" fmla="*/ 34 h 72"/>
                <a:gd name="T12" fmla="*/ 138 w 138"/>
                <a:gd name="T13" fmla="*/ 42 h 72"/>
                <a:gd name="T14" fmla="*/ 131 w 138"/>
                <a:gd name="T15" fmla="*/ 43 h 72"/>
                <a:gd name="T16" fmla="*/ 121 w 138"/>
                <a:gd name="T17" fmla="*/ 45 h 72"/>
                <a:gd name="T18" fmla="*/ 112 w 138"/>
                <a:gd name="T19" fmla="*/ 47 h 72"/>
                <a:gd name="T20" fmla="*/ 104 w 138"/>
                <a:gd name="T21" fmla="*/ 49 h 72"/>
                <a:gd name="T22" fmla="*/ 95 w 138"/>
                <a:gd name="T23" fmla="*/ 51 h 72"/>
                <a:gd name="T24" fmla="*/ 85 w 138"/>
                <a:gd name="T25" fmla="*/ 55 h 72"/>
                <a:gd name="T26" fmla="*/ 76 w 138"/>
                <a:gd name="T27" fmla="*/ 55 h 72"/>
                <a:gd name="T28" fmla="*/ 68 w 138"/>
                <a:gd name="T29" fmla="*/ 59 h 72"/>
                <a:gd name="T30" fmla="*/ 59 w 138"/>
                <a:gd name="T31" fmla="*/ 59 h 72"/>
                <a:gd name="T32" fmla="*/ 49 w 138"/>
                <a:gd name="T33" fmla="*/ 61 h 72"/>
                <a:gd name="T34" fmla="*/ 41 w 138"/>
                <a:gd name="T35" fmla="*/ 62 h 72"/>
                <a:gd name="T36" fmla="*/ 32 w 138"/>
                <a:gd name="T37" fmla="*/ 64 h 72"/>
                <a:gd name="T38" fmla="*/ 22 w 138"/>
                <a:gd name="T39" fmla="*/ 66 h 72"/>
                <a:gd name="T40" fmla="*/ 15 w 138"/>
                <a:gd name="T41" fmla="*/ 68 h 72"/>
                <a:gd name="T42" fmla="*/ 7 w 138"/>
                <a:gd name="T43" fmla="*/ 68 h 72"/>
                <a:gd name="T44" fmla="*/ 0 w 138"/>
                <a:gd name="T45" fmla="*/ 72 h 72"/>
                <a:gd name="T46" fmla="*/ 5 w 138"/>
                <a:gd name="T47" fmla="*/ 66 h 72"/>
                <a:gd name="T48" fmla="*/ 11 w 138"/>
                <a:gd name="T49" fmla="*/ 61 h 72"/>
                <a:gd name="T50" fmla="*/ 19 w 138"/>
                <a:gd name="T51" fmla="*/ 57 h 72"/>
                <a:gd name="T52" fmla="*/ 28 w 138"/>
                <a:gd name="T53" fmla="*/ 53 h 72"/>
                <a:gd name="T54" fmla="*/ 36 w 138"/>
                <a:gd name="T55" fmla="*/ 49 h 72"/>
                <a:gd name="T56" fmla="*/ 43 w 138"/>
                <a:gd name="T57" fmla="*/ 45 h 72"/>
                <a:gd name="T58" fmla="*/ 51 w 138"/>
                <a:gd name="T59" fmla="*/ 42 h 72"/>
                <a:gd name="T60" fmla="*/ 59 w 138"/>
                <a:gd name="T61" fmla="*/ 38 h 72"/>
                <a:gd name="T62" fmla="*/ 68 w 138"/>
                <a:gd name="T63" fmla="*/ 32 h 72"/>
                <a:gd name="T64" fmla="*/ 76 w 138"/>
                <a:gd name="T65" fmla="*/ 28 h 72"/>
                <a:gd name="T66" fmla="*/ 83 w 138"/>
                <a:gd name="T67" fmla="*/ 24 h 72"/>
                <a:gd name="T68" fmla="*/ 91 w 138"/>
                <a:gd name="T69" fmla="*/ 21 h 72"/>
                <a:gd name="T70" fmla="*/ 99 w 138"/>
                <a:gd name="T71" fmla="*/ 15 h 72"/>
                <a:gd name="T72" fmla="*/ 108 w 138"/>
                <a:gd name="T73" fmla="*/ 11 h 72"/>
                <a:gd name="T74" fmla="*/ 116 w 138"/>
                <a:gd name="T75" fmla="*/ 5 h 72"/>
                <a:gd name="T76" fmla="*/ 123 w 138"/>
                <a:gd name="T77" fmla="*/ 0 h 72"/>
                <a:gd name="T78" fmla="*/ 123 w 138"/>
                <a:gd name="T79" fmla="*/ 0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72"/>
                <a:gd name="T122" fmla="*/ 138 w 138"/>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72">
                  <a:moveTo>
                    <a:pt x="123" y="0"/>
                  </a:moveTo>
                  <a:lnTo>
                    <a:pt x="131" y="2"/>
                  </a:lnTo>
                  <a:lnTo>
                    <a:pt x="137" y="9"/>
                  </a:lnTo>
                  <a:lnTo>
                    <a:pt x="137" y="17"/>
                  </a:lnTo>
                  <a:lnTo>
                    <a:pt x="138" y="26"/>
                  </a:lnTo>
                  <a:lnTo>
                    <a:pt x="138" y="34"/>
                  </a:lnTo>
                  <a:lnTo>
                    <a:pt x="138" y="42"/>
                  </a:lnTo>
                  <a:lnTo>
                    <a:pt x="131" y="43"/>
                  </a:lnTo>
                  <a:lnTo>
                    <a:pt x="121" y="45"/>
                  </a:lnTo>
                  <a:lnTo>
                    <a:pt x="112" y="47"/>
                  </a:lnTo>
                  <a:lnTo>
                    <a:pt x="104" y="49"/>
                  </a:lnTo>
                  <a:lnTo>
                    <a:pt x="95" y="51"/>
                  </a:lnTo>
                  <a:lnTo>
                    <a:pt x="85" y="55"/>
                  </a:lnTo>
                  <a:lnTo>
                    <a:pt x="76" y="55"/>
                  </a:lnTo>
                  <a:lnTo>
                    <a:pt x="68" y="59"/>
                  </a:lnTo>
                  <a:lnTo>
                    <a:pt x="59" y="59"/>
                  </a:lnTo>
                  <a:lnTo>
                    <a:pt x="49" y="61"/>
                  </a:lnTo>
                  <a:lnTo>
                    <a:pt x="41" y="62"/>
                  </a:lnTo>
                  <a:lnTo>
                    <a:pt x="32" y="64"/>
                  </a:lnTo>
                  <a:lnTo>
                    <a:pt x="22" y="66"/>
                  </a:lnTo>
                  <a:lnTo>
                    <a:pt x="15" y="68"/>
                  </a:lnTo>
                  <a:lnTo>
                    <a:pt x="7" y="68"/>
                  </a:lnTo>
                  <a:lnTo>
                    <a:pt x="0" y="72"/>
                  </a:lnTo>
                  <a:lnTo>
                    <a:pt x="5" y="66"/>
                  </a:lnTo>
                  <a:lnTo>
                    <a:pt x="11" y="61"/>
                  </a:lnTo>
                  <a:lnTo>
                    <a:pt x="19" y="57"/>
                  </a:lnTo>
                  <a:lnTo>
                    <a:pt x="28" y="53"/>
                  </a:lnTo>
                  <a:lnTo>
                    <a:pt x="36" y="49"/>
                  </a:lnTo>
                  <a:lnTo>
                    <a:pt x="43" y="45"/>
                  </a:lnTo>
                  <a:lnTo>
                    <a:pt x="51" y="42"/>
                  </a:lnTo>
                  <a:lnTo>
                    <a:pt x="59" y="38"/>
                  </a:lnTo>
                  <a:lnTo>
                    <a:pt x="68" y="32"/>
                  </a:lnTo>
                  <a:lnTo>
                    <a:pt x="76" y="28"/>
                  </a:lnTo>
                  <a:lnTo>
                    <a:pt x="83" y="24"/>
                  </a:lnTo>
                  <a:lnTo>
                    <a:pt x="91" y="21"/>
                  </a:lnTo>
                  <a:lnTo>
                    <a:pt x="99" y="15"/>
                  </a:lnTo>
                  <a:lnTo>
                    <a:pt x="108" y="11"/>
                  </a:lnTo>
                  <a:lnTo>
                    <a:pt x="116" y="5"/>
                  </a:lnTo>
                  <a:lnTo>
                    <a:pt x="123" y="0"/>
                  </a:lnTo>
                  <a:close/>
                </a:path>
              </a:pathLst>
            </a:custGeom>
            <a:solidFill>
              <a:srgbClr val="000000"/>
            </a:solidFill>
            <a:ln w="9525">
              <a:noFill/>
              <a:round/>
              <a:headEnd/>
              <a:tailEnd/>
            </a:ln>
          </p:spPr>
          <p:txBody>
            <a:bodyPr/>
            <a:lstStyle/>
            <a:p>
              <a:endParaRPr lang="fa-IR"/>
            </a:p>
          </p:txBody>
        </p:sp>
        <p:sp>
          <p:nvSpPr>
            <p:cNvPr id="15409" name="Freeform 47"/>
            <p:cNvSpPr>
              <a:spLocks/>
            </p:cNvSpPr>
            <p:nvPr/>
          </p:nvSpPr>
          <p:spPr bwMode="auto">
            <a:xfrm>
              <a:off x="3714" y="2726"/>
              <a:ext cx="16" cy="11"/>
            </a:xfrm>
            <a:custGeom>
              <a:avLst/>
              <a:gdLst>
                <a:gd name="T0" fmla="*/ 33 w 33"/>
                <a:gd name="T1" fmla="*/ 0 h 23"/>
                <a:gd name="T2" fmla="*/ 29 w 33"/>
                <a:gd name="T3" fmla="*/ 12 h 23"/>
                <a:gd name="T4" fmla="*/ 23 w 33"/>
                <a:gd name="T5" fmla="*/ 19 h 23"/>
                <a:gd name="T6" fmla="*/ 16 w 33"/>
                <a:gd name="T7" fmla="*/ 23 h 23"/>
                <a:gd name="T8" fmla="*/ 10 w 33"/>
                <a:gd name="T9" fmla="*/ 19 h 23"/>
                <a:gd name="T10" fmla="*/ 0 w 33"/>
                <a:gd name="T11" fmla="*/ 15 h 23"/>
                <a:gd name="T12" fmla="*/ 2 w 33"/>
                <a:gd name="T13" fmla="*/ 8 h 23"/>
                <a:gd name="T14" fmla="*/ 6 w 33"/>
                <a:gd name="T15" fmla="*/ 4 h 23"/>
                <a:gd name="T16" fmla="*/ 12 w 33"/>
                <a:gd name="T17" fmla="*/ 2 h 23"/>
                <a:gd name="T18" fmla="*/ 19 w 33"/>
                <a:gd name="T19" fmla="*/ 0 h 23"/>
                <a:gd name="T20" fmla="*/ 33 w 33"/>
                <a:gd name="T21" fmla="*/ 0 h 23"/>
                <a:gd name="T22" fmla="*/ 33 w 33"/>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3"/>
                <a:gd name="T38" fmla="*/ 33 w 33"/>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3">
                  <a:moveTo>
                    <a:pt x="33" y="0"/>
                  </a:moveTo>
                  <a:lnTo>
                    <a:pt x="29" y="12"/>
                  </a:lnTo>
                  <a:lnTo>
                    <a:pt x="23" y="19"/>
                  </a:lnTo>
                  <a:lnTo>
                    <a:pt x="16" y="23"/>
                  </a:lnTo>
                  <a:lnTo>
                    <a:pt x="10" y="19"/>
                  </a:lnTo>
                  <a:lnTo>
                    <a:pt x="0" y="15"/>
                  </a:lnTo>
                  <a:lnTo>
                    <a:pt x="2" y="8"/>
                  </a:lnTo>
                  <a:lnTo>
                    <a:pt x="6" y="4"/>
                  </a:lnTo>
                  <a:lnTo>
                    <a:pt x="12" y="2"/>
                  </a:lnTo>
                  <a:lnTo>
                    <a:pt x="19" y="0"/>
                  </a:lnTo>
                  <a:lnTo>
                    <a:pt x="33" y="0"/>
                  </a:lnTo>
                  <a:close/>
                </a:path>
              </a:pathLst>
            </a:custGeom>
            <a:solidFill>
              <a:srgbClr val="000000"/>
            </a:solidFill>
            <a:ln w="9525">
              <a:noFill/>
              <a:round/>
              <a:headEnd/>
              <a:tailEnd/>
            </a:ln>
          </p:spPr>
          <p:txBody>
            <a:bodyPr/>
            <a:lstStyle/>
            <a:p>
              <a:endParaRPr lang="fa-IR"/>
            </a:p>
          </p:txBody>
        </p:sp>
        <p:sp>
          <p:nvSpPr>
            <p:cNvPr id="15410" name="Freeform 48"/>
            <p:cNvSpPr>
              <a:spLocks/>
            </p:cNvSpPr>
            <p:nvPr/>
          </p:nvSpPr>
          <p:spPr bwMode="auto">
            <a:xfrm>
              <a:off x="3681" y="2744"/>
              <a:ext cx="10" cy="13"/>
            </a:xfrm>
            <a:custGeom>
              <a:avLst/>
              <a:gdLst>
                <a:gd name="T0" fmla="*/ 21 w 21"/>
                <a:gd name="T1" fmla="*/ 0 h 27"/>
                <a:gd name="T2" fmla="*/ 19 w 21"/>
                <a:gd name="T3" fmla="*/ 10 h 27"/>
                <a:gd name="T4" fmla="*/ 17 w 21"/>
                <a:gd name="T5" fmla="*/ 17 h 27"/>
                <a:gd name="T6" fmla="*/ 13 w 21"/>
                <a:gd name="T7" fmla="*/ 21 h 27"/>
                <a:gd name="T8" fmla="*/ 9 w 21"/>
                <a:gd name="T9" fmla="*/ 25 h 27"/>
                <a:gd name="T10" fmla="*/ 4 w 21"/>
                <a:gd name="T11" fmla="*/ 25 h 27"/>
                <a:gd name="T12" fmla="*/ 2 w 21"/>
                <a:gd name="T13" fmla="*/ 27 h 27"/>
                <a:gd name="T14" fmla="*/ 0 w 21"/>
                <a:gd name="T15" fmla="*/ 21 h 27"/>
                <a:gd name="T16" fmla="*/ 4 w 21"/>
                <a:gd name="T17" fmla="*/ 14 h 27"/>
                <a:gd name="T18" fmla="*/ 5 w 21"/>
                <a:gd name="T19" fmla="*/ 10 h 27"/>
                <a:gd name="T20" fmla="*/ 9 w 21"/>
                <a:gd name="T21" fmla="*/ 4 h 27"/>
                <a:gd name="T22" fmla="*/ 13 w 21"/>
                <a:gd name="T23" fmla="*/ 2 h 27"/>
                <a:gd name="T24" fmla="*/ 21 w 21"/>
                <a:gd name="T25" fmla="*/ 0 h 27"/>
                <a:gd name="T26" fmla="*/ 21 w 21"/>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7"/>
                <a:gd name="T44" fmla="*/ 21 w 21"/>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7">
                  <a:moveTo>
                    <a:pt x="21" y="0"/>
                  </a:moveTo>
                  <a:lnTo>
                    <a:pt x="19" y="10"/>
                  </a:lnTo>
                  <a:lnTo>
                    <a:pt x="17" y="17"/>
                  </a:lnTo>
                  <a:lnTo>
                    <a:pt x="13" y="21"/>
                  </a:lnTo>
                  <a:lnTo>
                    <a:pt x="9" y="25"/>
                  </a:lnTo>
                  <a:lnTo>
                    <a:pt x="4" y="25"/>
                  </a:lnTo>
                  <a:lnTo>
                    <a:pt x="2" y="27"/>
                  </a:lnTo>
                  <a:lnTo>
                    <a:pt x="0" y="21"/>
                  </a:lnTo>
                  <a:lnTo>
                    <a:pt x="4" y="14"/>
                  </a:lnTo>
                  <a:lnTo>
                    <a:pt x="5" y="10"/>
                  </a:lnTo>
                  <a:lnTo>
                    <a:pt x="9" y="4"/>
                  </a:lnTo>
                  <a:lnTo>
                    <a:pt x="13" y="2"/>
                  </a:lnTo>
                  <a:lnTo>
                    <a:pt x="21" y="0"/>
                  </a:lnTo>
                  <a:close/>
                </a:path>
              </a:pathLst>
            </a:custGeom>
            <a:solidFill>
              <a:srgbClr val="000000"/>
            </a:solidFill>
            <a:ln w="9525">
              <a:noFill/>
              <a:round/>
              <a:headEnd/>
              <a:tailEnd/>
            </a:ln>
          </p:spPr>
          <p:txBody>
            <a:bodyPr/>
            <a:lstStyle/>
            <a:p>
              <a:endParaRPr lang="fa-IR"/>
            </a:p>
          </p:txBody>
        </p:sp>
        <p:sp>
          <p:nvSpPr>
            <p:cNvPr id="15411" name="Freeform 49"/>
            <p:cNvSpPr>
              <a:spLocks/>
            </p:cNvSpPr>
            <p:nvPr/>
          </p:nvSpPr>
          <p:spPr bwMode="auto">
            <a:xfrm>
              <a:off x="3750" y="2753"/>
              <a:ext cx="23" cy="17"/>
            </a:xfrm>
            <a:custGeom>
              <a:avLst/>
              <a:gdLst>
                <a:gd name="T0" fmla="*/ 32 w 45"/>
                <a:gd name="T1" fmla="*/ 0 h 35"/>
                <a:gd name="T2" fmla="*/ 41 w 45"/>
                <a:gd name="T3" fmla="*/ 0 h 35"/>
                <a:gd name="T4" fmla="*/ 45 w 45"/>
                <a:gd name="T5" fmla="*/ 4 h 35"/>
                <a:gd name="T6" fmla="*/ 43 w 45"/>
                <a:gd name="T7" fmla="*/ 8 h 35"/>
                <a:gd name="T8" fmla="*/ 38 w 45"/>
                <a:gd name="T9" fmla="*/ 14 h 35"/>
                <a:gd name="T10" fmla="*/ 28 w 45"/>
                <a:gd name="T11" fmla="*/ 19 h 35"/>
                <a:gd name="T12" fmla="*/ 19 w 45"/>
                <a:gd name="T13" fmla="*/ 25 h 35"/>
                <a:gd name="T14" fmla="*/ 7 w 45"/>
                <a:gd name="T15" fmla="*/ 31 h 35"/>
                <a:gd name="T16" fmla="*/ 1 w 45"/>
                <a:gd name="T17" fmla="*/ 35 h 35"/>
                <a:gd name="T18" fmla="*/ 0 w 45"/>
                <a:gd name="T19" fmla="*/ 31 h 35"/>
                <a:gd name="T20" fmla="*/ 7 w 45"/>
                <a:gd name="T21" fmla="*/ 19 h 35"/>
                <a:gd name="T22" fmla="*/ 19 w 45"/>
                <a:gd name="T23" fmla="*/ 12 h 35"/>
                <a:gd name="T24" fmla="*/ 24 w 45"/>
                <a:gd name="T25" fmla="*/ 6 h 35"/>
                <a:gd name="T26" fmla="*/ 32 w 45"/>
                <a:gd name="T27" fmla="*/ 0 h 35"/>
                <a:gd name="T28" fmla="*/ 32 w 45"/>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5"/>
                <a:gd name="T47" fmla="*/ 45 w 45"/>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5">
                  <a:moveTo>
                    <a:pt x="32" y="0"/>
                  </a:moveTo>
                  <a:lnTo>
                    <a:pt x="41" y="0"/>
                  </a:lnTo>
                  <a:lnTo>
                    <a:pt x="45" y="4"/>
                  </a:lnTo>
                  <a:lnTo>
                    <a:pt x="43" y="8"/>
                  </a:lnTo>
                  <a:lnTo>
                    <a:pt x="38" y="14"/>
                  </a:lnTo>
                  <a:lnTo>
                    <a:pt x="28" y="19"/>
                  </a:lnTo>
                  <a:lnTo>
                    <a:pt x="19" y="25"/>
                  </a:lnTo>
                  <a:lnTo>
                    <a:pt x="7" y="31"/>
                  </a:lnTo>
                  <a:lnTo>
                    <a:pt x="1" y="35"/>
                  </a:lnTo>
                  <a:lnTo>
                    <a:pt x="0" y="31"/>
                  </a:lnTo>
                  <a:lnTo>
                    <a:pt x="7" y="19"/>
                  </a:lnTo>
                  <a:lnTo>
                    <a:pt x="19" y="12"/>
                  </a:lnTo>
                  <a:lnTo>
                    <a:pt x="24" y="6"/>
                  </a:lnTo>
                  <a:lnTo>
                    <a:pt x="32" y="0"/>
                  </a:lnTo>
                  <a:close/>
                </a:path>
              </a:pathLst>
            </a:custGeom>
            <a:solidFill>
              <a:srgbClr val="000000"/>
            </a:solidFill>
            <a:ln w="9525">
              <a:noFill/>
              <a:round/>
              <a:headEnd/>
              <a:tailEnd/>
            </a:ln>
          </p:spPr>
          <p:txBody>
            <a:bodyPr/>
            <a:lstStyle/>
            <a:p>
              <a:endParaRPr lang="fa-IR"/>
            </a:p>
          </p:txBody>
        </p:sp>
        <p:sp>
          <p:nvSpPr>
            <p:cNvPr id="15412" name="Freeform 50"/>
            <p:cNvSpPr>
              <a:spLocks/>
            </p:cNvSpPr>
            <p:nvPr/>
          </p:nvSpPr>
          <p:spPr bwMode="auto">
            <a:xfrm>
              <a:off x="4516" y="2765"/>
              <a:ext cx="114" cy="24"/>
            </a:xfrm>
            <a:custGeom>
              <a:avLst/>
              <a:gdLst>
                <a:gd name="T0" fmla="*/ 190 w 228"/>
                <a:gd name="T1" fmla="*/ 0 h 50"/>
                <a:gd name="T2" fmla="*/ 196 w 228"/>
                <a:gd name="T3" fmla="*/ 2 h 50"/>
                <a:gd name="T4" fmla="*/ 205 w 228"/>
                <a:gd name="T5" fmla="*/ 12 h 50"/>
                <a:gd name="T6" fmla="*/ 211 w 228"/>
                <a:gd name="T7" fmla="*/ 17 h 50"/>
                <a:gd name="T8" fmla="*/ 215 w 228"/>
                <a:gd name="T9" fmla="*/ 25 h 50"/>
                <a:gd name="T10" fmla="*/ 221 w 228"/>
                <a:gd name="T11" fmla="*/ 33 h 50"/>
                <a:gd name="T12" fmla="*/ 226 w 228"/>
                <a:gd name="T13" fmla="*/ 40 h 50"/>
                <a:gd name="T14" fmla="*/ 228 w 228"/>
                <a:gd name="T15" fmla="*/ 48 h 50"/>
                <a:gd name="T16" fmla="*/ 228 w 228"/>
                <a:gd name="T17" fmla="*/ 50 h 50"/>
                <a:gd name="T18" fmla="*/ 224 w 228"/>
                <a:gd name="T19" fmla="*/ 48 h 50"/>
                <a:gd name="T20" fmla="*/ 219 w 228"/>
                <a:gd name="T21" fmla="*/ 46 h 50"/>
                <a:gd name="T22" fmla="*/ 211 w 228"/>
                <a:gd name="T23" fmla="*/ 40 h 50"/>
                <a:gd name="T24" fmla="*/ 204 w 228"/>
                <a:gd name="T25" fmla="*/ 34 h 50"/>
                <a:gd name="T26" fmla="*/ 194 w 228"/>
                <a:gd name="T27" fmla="*/ 29 h 50"/>
                <a:gd name="T28" fmla="*/ 186 w 228"/>
                <a:gd name="T29" fmla="*/ 25 h 50"/>
                <a:gd name="T30" fmla="*/ 175 w 228"/>
                <a:gd name="T31" fmla="*/ 23 h 50"/>
                <a:gd name="T32" fmla="*/ 166 w 228"/>
                <a:gd name="T33" fmla="*/ 23 h 50"/>
                <a:gd name="T34" fmla="*/ 152 w 228"/>
                <a:gd name="T35" fmla="*/ 23 h 50"/>
                <a:gd name="T36" fmla="*/ 139 w 228"/>
                <a:gd name="T37" fmla="*/ 23 h 50"/>
                <a:gd name="T38" fmla="*/ 126 w 228"/>
                <a:gd name="T39" fmla="*/ 25 h 50"/>
                <a:gd name="T40" fmla="*/ 112 w 228"/>
                <a:gd name="T41" fmla="*/ 29 h 50"/>
                <a:gd name="T42" fmla="*/ 95 w 228"/>
                <a:gd name="T43" fmla="*/ 31 h 50"/>
                <a:gd name="T44" fmla="*/ 82 w 228"/>
                <a:gd name="T45" fmla="*/ 33 h 50"/>
                <a:gd name="T46" fmla="*/ 65 w 228"/>
                <a:gd name="T47" fmla="*/ 34 h 50"/>
                <a:gd name="T48" fmla="*/ 51 w 228"/>
                <a:gd name="T49" fmla="*/ 38 h 50"/>
                <a:gd name="T50" fmla="*/ 36 w 228"/>
                <a:gd name="T51" fmla="*/ 38 h 50"/>
                <a:gd name="T52" fmla="*/ 23 w 228"/>
                <a:gd name="T53" fmla="*/ 40 h 50"/>
                <a:gd name="T54" fmla="*/ 12 w 228"/>
                <a:gd name="T55" fmla="*/ 42 h 50"/>
                <a:gd name="T56" fmla="*/ 0 w 228"/>
                <a:gd name="T57" fmla="*/ 44 h 50"/>
                <a:gd name="T58" fmla="*/ 10 w 228"/>
                <a:gd name="T59" fmla="*/ 36 h 50"/>
                <a:gd name="T60" fmla="*/ 21 w 228"/>
                <a:gd name="T61" fmla="*/ 33 h 50"/>
                <a:gd name="T62" fmla="*/ 32 w 228"/>
                <a:gd name="T63" fmla="*/ 31 h 50"/>
                <a:gd name="T64" fmla="*/ 44 w 228"/>
                <a:gd name="T65" fmla="*/ 27 h 50"/>
                <a:gd name="T66" fmla="*/ 55 w 228"/>
                <a:gd name="T67" fmla="*/ 25 h 50"/>
                <a:gd name="T68" fmla="*/ 69 w 228"/>
                <a:gd name="T69" fmla="*/ 23 h 50"/>
                <a:gd name="T70" fmla="*/ 80 w 228"/>
                <a:gd name="T71" fmla="*/ 21 h 50"/>
                <a:gd name="T72" fmla="*/ 93 w 228"/>
                <a:gd name="T73" fmla="*/ 21 h 50"/>
                <a:gd name="T74" fmla="*/ 105 w 228"/>
                <a:gd name="T75" fmla="*/ 19 h 50"/>
                <a:gd name="T76" fmla="*/ 116 w 228"/>
                <a:gd name="T77" fmla="*/ 17 h 50"/>
                <a:gd name="T78" fmla="*/ 129 w 228"/>
                <a:gd name="T79" fmla="*/ 17 h 50"/>
                <a:gd name="T80" fmla="*/ 143 w 228"/>
                <a:gd name="T81" fmla="*/ 15 h 50"/>
                <a:gd name="T82" fmla="*/ 154 w 228"/>
                <a:gd name="T83" fmla="*/ 12 h 50"/>
                <a:gd name="T84" fmla="*/ 166 w 228"/>
                <a:gd name="T85" fmla="*/ 8 h 50"/>
                <a:gd name="T86" fmla="*/ 179 w 228"/>
                <a:gd name="T87" fmla="*/ 4 h 50"/>
                <a:gd name="T88" fmla="*/ 190 w 228"/>
                <a:gd name="T89" fmla="*/ 0 h 50"/>
                <a:gd name="T90" fmla="*/ 190 w 228"/>
                <a:gd name="T91" fmla="*/ 0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50"/>
                <a:gd name="T140" fmla="*/ 228 w 228"/>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50">
                  <a:moveTo>
                    <a:pt x="190" y="0"/>
                  </a:moveTo>
                  <a:lnTo>
                    <a:pt x="196" y="2"/>
                  </a:lnTo>
                  <a:lnTo>
                    <a:pt x="205" y="12"/>
                  </a:lnTo>
                  <a:lnTo>
                    <a:pt x="211" y="17"/>
                  </a:lnTo>
                  <a:lnTo>
                    <a:pt x="215" y="25"/>
                  </a:lnTo>
                  <a:lnTo>
                    <a:pt x="221" y="33"/>
                  </a:lnTo>
                  <a:lnTo>
                    <a:pt x="226" y="40"/>
                  </a:lnTo>
                  <a:lnTo>
                    <a:pt x="228" y="48"/>
                  </a:lnTo>
                  <a:lnTo>
                    <a:pt x="228" y="50"/>
                  </a:lnTo>
                  <a:lnTo>
                    <a:pt x="224" y="48"/>
                  </a:lnTo>
                  <a:lnTo>
                    <a:pt x="219" y="46"/>
                  </a:lnTo>
                  <a:lnTo>
                    <a:pt x="211" y="40"/>
                  </a:lnTo>
                  <a:lnTo>
                    <a:pt x="204" y="34"/>
                  </a:lnTo>
                  <a:lnTo>
                    <a:pt x="194" y="29"/>
                  </a:lnTo>
                  <a:lnTo>
                    <a:pt x="186" y="25"/>
                  </a:lnTo>
                  <a:lnTo>
                    <a:pt x="175" y="23"/>
                  </a:lnTo>
                  <a:lnTo>
                    <a:pt x="166" y="23"/>
                  </a:lnTo>
                  <a:lnTo>
                    <a:pt x="152" y="23"/>
                  </a:lnTo>
                  <a:lnTo>
                    <a:pt x="139" y="23"/>
                  </a:lnTo>
                  <a:lnTo>
                    <a:pt x="126" y="25"/>
                  </a:lnTo>
                  <a:lnTo>
                    <a:pt x="112" y="29"/>
                  </a:lnTo>
                  <a:lnTo>
                    <a:pt x="95" y="31"/>
                  </a:lnTo>
                  <a:lnTo>
                    <a:pt x="82" y="33"/>
                  </a:lnTo>
                  <a:lnTo>
                    <a:pt x="65" y="34"/>
                  </a:lnTo>
                  <a:lnTo>
                    <a:pt x="51" y="38"/>
                  </a:lnTo>
                  <a:lnTo>
                    <a:pt x="36" y="38"/>
                  </a:lnTo>
                  <a:lnTo>
                    <a:pt x="23" y="40"/>
                  </a:lnTo>
                  <a:lnTo>
                    <a:pt x="12" y="42"/>
                  </a:lnTo>
                  <a:lnTo>
                    <a:pt x="0" y="44"/>
                  </a:lnTo>
                  <a:lnTo>
                    <a:pt x="10" y="36"/>
                  </a:lnTo>
                  <a:lnTo>
                    <a:pt x="21" y="33"/>
                  </a:lnTo>
                  <a:lnTo>
                    <a:pt x="32" y="31"/>
                  </a:lnTo>
                  <a:lnTo>
                    <a:pt x="44" y="27"/>
                  </a:lnTo>
                  <a:lnTo>
                    <a:pt x="55" y="25"/>
                  </a:lnTo>
                  <a:lnTo>
                    <a:pt x="69" y="23"/>
                  </a:lnTo>
                  <a:lnTo>
                    <a:pt x="80" y="21"/>
                  </a:lnTo>
                  <a:lnTo>
                    <a:pt x="93" y="21"/>
                  </a:lnTo>
                  <a:lnTo>
                    <a:pt x="105" y="19"/>
                  </a:lnTo>
                  <a:lnTo>
                    <a:pt x="116" y="17"/>
                  </a:lnTo>
                  <a:lnTo>
                    <a:pt x="129" y="17"/>
                  </a:lnTo>
                  <a:lnTo>
                    <a:pt x="143" y="15"/>
                  </a:lnTo>
                  <a:lnTo>
                    <a:pt x="154" y="12"/>
                  </a:lnTo>
                  <a:lnTo>
                    <a:pt x="166" y="8"/>
                  </a:lnTo>
                  <a:lnTo>
                    <a:pt x="179" y="4"/>
                  </a:lnTo>
                  <a:lnTo>
                    <a:pt x="190" y="0"/>
                  </a:lnTo>
                  <a:close/>
                </a:path>
              </a:pathLst>
            </a:custGeom>
            <a:solidFill>
              <a:srgbClr val="000000"/>
            </a:solidFill>
            <a:ln w="9525">
              <a:noFill/>
              <a:round/>
              <a:headEnd/>
              <a:tailEnd/>
            </a:ln>
          </p:spPr>
          <p:txBody>
            <a:bodyPr/>
            <a:lstStyle/>
            <a:p>
              <a:endParaRPr lang="fa-IR"/>
            </a:p>
          </p:txBody>
        </p:sp>
        <p:sp>
          <p:nvSpPr>
            <p:cNvPr id="15413" name="Freeform 51"/>
            <p:cNvSpPr>
              <a:spLocks/>
            </p:cNvSpPr>
            <p:nvPr/>
          </p:nvSpPr>
          <p:spPr bwMode="auto">
            <a:xfrm>
              <a:off x="3413" y="2768"/>
              <a:ext cx="68" cy="39"/>
            </a:xfrm>
            <a:custGeom>
              <a:avLst/>
              <a:gdLst>
                <a:gd name="T0" fmla="*/ 136 w 136"/>
                <a:gd name="T1" fmla="*/ 0 h 78"/>
                <a:gd name="T2" fmla="*/ 131 w 136"/>
                <a:gd name="T3" fmla="*/ 4 h 78"/>
                <a:gd name="T4" fmla="*/ 125 w 136"/>
                <a:gd name="T5" fmla="*/ 13 h 78"/>
                <a:gd name="T6" fmla="*/ 117 w 136"/>
                <a:gd name="T7" fmla="*/ 21 h 78"/>
                <a:gd name="T8" fmla="*/ 112 w 136"/>
                <a:gd name="T9" fmla="*/ 28 h 78"/>
                <a:gd name="T10" fmla="*/ 104 w 136"/>
                <a:gd name="T11" fmla="*/ 36 h 78"/>
                <a:gd name="T12" fmla="*/ 95 w 136"/>
                <a:gd name="T13" fmla="*/ 44 h 78"/>
                <a:gd name="T14" fmla="*/ 87 w 136"/>
                <a:gd name="T15" fmla="*/ 49 h 78"/>
                <a:gd name="T16" fmla="*/ 81 w 136"/>
                <a:gd name="T17" fmla="*/ 57 h 78"/>
                <a:gd name="T18" fmla="*/ 70 w 136"/>
                <a:gd name="T19" fmla="*/ 64 h 78"/>
                <a:gd name="T20" fmla="*/ 60 w 136"/>
                <a:gd name="T21" fmla="*/ 72 h 78"/>
                <a:gd name="T22" fmla="*/ 49 w 136"/>
                <a:gd name="T23" fmla="*/ 74 h 78"/>
                <a:gd name="T24" fmla="*/ 38 w 136"/>
                <a:gd name="T25" fmla="*/ 78 h 78"/>
                <a:gd name="T26" fmla="*/ 28 w 136"/>
                <a:gd name="T27" fmla="*/ 76 h 78"/>
                <a:gd name="T28" fmla="*/ 17 w 136"/>
                <a:gd name="T29" fmla="*/ 74 h 78"/>
                <a:gd name="T30" fmla="*/ 7 w 136"/>
                <a:gd name="T31" fmla="*/ 66 h 78"/>
                <a:gd name="T32" fmla="*/ 0 w 136"/>
                <a:gd name="T33" fmla="*/ 57 h 78"/>
                <a:gd name="T34" fmla="*/ 7 w 136"/>
                <a:gd name="T35" fmla="*/ 53 h 78"/>
                <a:gd name="T36" fmla="*/ 20 w 136"/>
                <a:gd name="T37" fmla="*/ 55 h 78"/>
                <a:gd name="T38" fmla="*/ 22 w 136"/>
                <a:gd name="T39" fmla="*/ 47 h 78"/>
                <a:gd name="T40" fmla="*/ 28 w 136"/>
                <a:gd name="T41" fmla="*/ 42 h 78"/>
                <a:gd name="T42" fmla="*/ 36 w 136"/>
                <a:gd name="T43" fmla="*/ 36 h 78"/>
                <a:gd name="T44" fmla="*/ 45 w 136"/>
                <a:gd name="T45" fmla="*/ 32 h 78"/>
                <a:gd name="T46" fmla="*/ 55 w 136"/>
                <a:gd name="T47" fmla="*/ 26 h 78"/>
                <a:gd name="T48" fmla="*/ 66 w 136"/>
                <a:gd name="T49" fmla="*/ 23 h 78"/>
                <a:gd name="T50" fmla="*/ 78 w 136"/>
                <a:gd name="T51" fmla="*/ 21 h 78"/>
                <a:gd name="T52" fmla="*/ 91 w 136"/>
                <a:gd name="T53" fmla="*/ 17 h 78"/>
                <a:gd name="T54" fmla="*/ 104 w 136"/>
                <a:gd name="T55" fmla="*/ 13 h 78"/>
                <a:gd name="T56" fmla="*/ 116 w 136"/>
                <a:gd name="T57" fmla="*/ 9 h 78"/>
                <a:gd name="T58" fmla="*/ 127 w 136"/>
                <a:gd name="T59" fmla="*/ 4 h 78"/>
                <a:gd name="T60" fmla="*/ 136 w 136"/>
                <a:gd name="T61" fmla="*/ 0 h 78"/>
                <a:gd name="T62" fmla="*/ 136 w 136"/>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78"/>
                <a:gd name="T98" fmla="*/ 136 w 136"/>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78">
                  <a:moveTo>
                    <a:pt x="136" y="0"/>
                  </a:moveTo>
                  <a:lnTo>
                    <a:pt x="131" y="4"/>
                  </a:lnTo>
                  <a:lnTo>
                    <a:pt x="125" y="13"/>
                  </a:lnTo>
                  <a:lnTo>
                    <a:pt x="117" y="21"/>
                  </a:lnTo>
                  <a:lnTo>
                    <a:pt x="112" y="28"/>
                  </a:lnTo>
                  <a:lnTo>
                    <a:pt x="104" y="36"/>
                  </a:lnTo>
                  <a:lnTo>
                    <a:pt x="95" y="44"/>
                  </a:lnTo>
                  <a:lnTo>
                    <a:pt x="87" y="49"/>
                  </a:lnTo>
                  <a:lnTo>
                    <a:pt x="81" y="57"/>
                  </a:lnTo>
                  <a:lnTo>
                    <a:pt x="70" y="64"/>
                  </a:lnTo>
                  <a:lnTo>
                    <a:pt x="60" y="72"/>
                  </a:lnTo>
                  <a:lnTo>
                    <a:pt x="49" y="74"/>
                  </a:lnTo>
                  <a:lnTo>
                    <a:pt x="38" y="78"/>
                  </a:lnTo>
                  <a:lnTo>
                    <a:pt x="28" y="76"/>
                  </a:lnTo>
                  <a:lnTo>
                    <a:pt x="17" y="74"/>
                  </a:lnTo>
                  <a:lnTo>
                    <a:pt x="7" y="66"/>
                  </a:lnTo>
                  <a:lnTo>
                    <a:pt x="0" y="57"/>
                  </a:lnTo>
                  <a:lnTo>
                    <a:pt x="7" y="53"/>
                  </a:lnTo>
                  <a:lnTo>
                    <a:pt x="20" y="55"/>
                  </a:lnTo>
                  <a:lnTo>
                    <a:pt x="22" y="47"/>
                  </a:lnTo>
                  <a:lnTo>
                    <a:pt x="28" y="42"/>
                  </a:lnTo>
                  <a:lnTo>
                    <a:pt x="36" y="36"/>
                  </a:lnTo>
                  <a:lnTo>
                    <a:pt x="45" y="32"/>
                  </a:lnTo>
                  <a:lnTo>
                    <a:pt x="55" y="26"/>
                  </a:lnTo>
                  <a:lnTo>
                    <a:pt x="66" y="23"/>
                  </a:lnTo>
                  <a:lnTo>
                    <a:pt x="78" y="21"/>
                  </a:lnTo>
                  <a:lnTo>
                    <a:pt x="91" y="17"/>
                  </a:lnTo>
                  <a:lnTo>
                    <a:pt x="104" y="13"/>
                  </a:lnTo>
                  <a:lnTo>
                    <a:pt x="116" y="9"/>
                  </a:lnTo>
                  <a:lnTo>
                    <a:pt x="127" y="4"/>
                  </a:lnTo>
                  <a:lnTo>
                    <a:pt x="136" y="0"/>
                  </a:lnTo>
                  <a:close/>
                </a:path>
              </a:pathLst>
            </a:custGeom>
            <a:solidFill>
              <a:srgbClr val="000000"/>
            </a:solidFill>
            <a:ln w="9525">
              <a:noFill/>
              <a:round/>
              <a:headEnd/>
              <a:tailEnd/>
            </a:ln>
          </p:spPr>
          <p:txBody>
            <a:bodyPr/>
            <a:lstStyle/>
            <a:p>
              <a:endParaRPr lang="fa-IR"/>
            </a:p>
          </p:txBody>
        </p:sp>
        <p:sp>
          <p:nvSpPr>
            <p:cNvPr id="15414" name="Freeform 52"/>
            <p:cNvSpPr>
              <a:spLocks/>
            </p:cNvSpPr>
            <p:nvPr/>
          </p:nvSpPr>
          <p:spPr bwMode="auto">
            <a:xfrm>
              <a:off x="3608" y="2768"/>
              <a:ext cx="51" cy="58"/>
            </a:xfrm>
            <a:custGeom>
              <a:avLst/>
              <a:gdLst>
                <a:gd name="T0" fmla="*/ 103 w 103"/>
                <a:gd name="T1" fmla="*/ 0 h 116"/>
                <a:gd name="T2" fmla="*/ 99 w 103"/>
                <a:gd name="T3" fmla="*/ 6 h 116"/>
                <a:gd name="T4" fmla="*/ 94 w 103"/>
                <a:gd name="T5" fmla="*/ 17 h 116"/>
                <a:gd name="T6" fmla="*/ 86 w 103"/>
                <a:gd name="T7" fmla="*/ 28 h 116"/>
                <a:gd name="T8" fmla="*/ 76 w 103"/>
                <a:gd name="T9" fmla="*/ 42 h 116"/>
                <a:gd name="T10" fmla="*/ 65 w 103"/>
                <a:gd name="T11" fmla="*/ 53 h 116"/>
                <a:gd name="T12" fmla="*/ 54 w 103"/>
                <a:gd name="T13" fmla="*/ 66 h 116"/>
                <a:gd name="T14" fmla="*/ 44 w 103"/>
                <a:gd name="T15" fmla="*/ 80 h 116"/>
                <a:gd name="T16" fmla="*/ 33 w 103"/>
                <a:gd name="T17" fmla="*/ 93 h 116"/>
                <a:gd name="T18" fmla="*/ 21 w 103"/>
                <a:gd name="T19" fmla="*/ 101 h 116"/>
                <a:gd name="T20" fmla="*/ 14 w 103"/>
                <a:gd name="T21" fmla="*/ 108 h 116"/>
                <a:gd name="T22" fmla="*/ 6 w 103"/>
                <a:gd name="T23" fmla="*/ 112 h 116"/>
                <a:gd name="T24" fmla="*/ 2 w 103"/>
                <a:gd name="T25" fmla="*/ 116 h 116"/>
                <a:gd name="T26" fmla="*/ 0 w 103"/>
                <a:gd name="T27" fmla="*/ 112 h 116"/>
                <a:gd name="T28" fmla="*/ 0 w 103"/>
                <a:gd name="T29" fmla="*/ 106 h 116"/>
                <a:gd name="T30" fmla="*/ 6 w 103"/>
                <a:gd name="T31" fmla="*/ 95 h 116"/>
                <a:gd name="T32" fmla="*/ 17 w 103"/>
                <a:gd name="T33" fmla="*/ 78 h 116"/>
                <a:gd name="T34" fmla="*/ 27 w 103"/>
                <a:gd name="T35" fmla="*/ 66 h 116"/>
                <a:gd name="T36" fmla="*/ 36 w 103"/>
                <a:gd name="T37" fmla="*/ 57 h 116"/>
                <a:gd name="T38" fmla="*/ 44 w 103"/>
                <a:gd name="T39" fmla="*/ 45 h 116"/>
                <a:gd name="T40" fmla="*/ 54 w 103"/>
                <a:gd name="T41" fmla="*/ 36 h 116"/>
                <a:gd name="T42" fmla="*/ 63 w 103"/>
                <a:gd name="T43" fmla="*/ 23 h 116"/>
                <a:gd name="T44" fmla="*/ 76 w 103"/>
                <a:gd name="T45" fmla="*/ 13 h 116"/>
                <a:gd name="T46" fmla="*/ 82 w 103"/>
                <a:gd name="T47" fmla="*/ 9 h 116"/>
                <a:gd name="T48" fmla="*/ 88 w 103"/>
                <a:gd name="T49" fmla="*/ 6 h 116"/>
                <a:gd name="T50" fmla="*/ 95 w 103"/>
                <a:gd name="T51" fmla="*/ 2 h 116"/>
                <a:gd name="T52" fmla="*/ 103 w 103"/>
                <a:gd name="T53" fmla="*/ 0 h 116"/>
                <a:gd name="T54" fmla="*/ 103 w 103"/>
                <a:gd name="T55" fmla="*/ 0 h 1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3"/>
                <a:gd name="T85" fmla="*/ 0 h 116"/>
                <a:gd name="T86" fmla="*/ 103 w 103"/>
                <a:gd name="T87" fmla="*/ 116 h 1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3" h="116">
                  <a:moveTo>
                    <a:pt x="103" y="0"/>
                  </a:moveTo>
                  <a:lnTo>
                    <a:pt x="99" y="6"/>
                  </a:lnTo>
                  <a:lnTo>
                    <a:pt x="94" y="17"/>
                  </a:lnTo>
                  <a:lnTo>
                    <a:pt x="86" y="28"/>
                  </a:lnTo>
                  <a:lnTo>
                    <a:pt x="76" y="42"/>
                  </a:lnTo>
                  <a:lnTo>
                    <a:pt x="65" y="53"/>
                  </a:lnTo>
                  <a:lnTo>
                    <a:pt x="54" y="66"/>
                  </a:lnTo>
                  <a:lnTo>
                    <a:pt x="44" y="80"/>
                  </a:lnTo>
                  <a:lnTo>
                    <a:pt x="33" y="93"/>
                  </a:lnTo>
                  <a:lnTo>
                    <a:pt x="21" y="101"/>
                  </a:lnTo>
                  <a:lnTo>
                    <a:pt x="14" y="108"/>
                  </a:lnTo>
                  <a:lnTo>
                    <a:pt x="6" y="112"/>
                  </a:lnTo>
                  <a:lnTo>
                    <a:pt x="2" y="116"/>
                  </a:lnTo>
                  <a:lnTo>
                    <a:pt x="0" y="112"/>
                  </a:lnTo>
                  <a:lnTo>
                    <a:pt x="0" y="106"/>
                  </a:lnTo>
                  <a:lnTo>
                    <a:pt x="6" y="95"/>
                  </a:lnTo>
                  <a:lnTo>
                    <a:pt x="17" y="78"/>
                  </a:lnTo>
                  <a:lnTo>
                    <a:pt x="27" y="66"/>
                  </a:lnTo>
                  <a:lnTo>
                    <a:pt x="36" y="57"/>
                  </a:lnTo>
                  <a:lnTo>
                    <a:pt x="44" y="45"/>
                  </a:lnTo>
                  <a:lnTo>
                    <a:pt x="54" y="36"/>
                  </a:lnTo>
                  <a:lnTo>
                    <a:pt x="63" y="23"/>
                  </a:lnTo>
                  <a:lnTo>
                    <a:pt x="76" y="13"/>
                  </a:lnTo>
                  <a:lnTo>
                    <a:pt x="82" y="9"/>
                  </a:lnTo>
                  <a:lnTo>
                    <a:pt x="88" y="6"/>
                  </a:lnTo>
                  <a:lnTo>
                    <a:pt x="95" y="2"/>
                  </a:lnTo>
                  <a:lnTo>
                    <a:pt x="103" y="0"/>
                  </a:lnTo>
                  <a:close/>
                </a:path>
              </a:pathLst>
            </a:custGeom>
            <a:solidFill>
              <a:srgbClr val="000000"/>
            </a:solidFill>
            <a:ln w="9525">
              <a:noFill/>
              <a:round/>
              <a:headEnd/>
              <a:tailEnd/>
            </a:ln>
          </p:spPr>
          <p:txBody>
            <a:bodyPr/>
            <a:lstStyle/>
            <a:p>
              <a:endParaRPr lang="fa-IR"/>
            </a:p>
          </p:txBody>
        </p:sp>
        <p:sp>
          <p:nvSpPr>
            <p:cNvPr id="15415" name="Freeform 53"/>
            <p:cNvSpPr>
              <a:spLocks/>
            </p:cNvSpPr>
            <p:nvPr/>
          </p:nvSpPr>
          <p:spPr bwMode="auto">
            <a:xfrm>
              <a:off x="3838" y="2768"/>
              <a:ext cx="18" cy="12"/>
            </a:xfrm>
            <a:custGeom>
              <a:avLst/>
              <a:gdLst>
                <a:gd name="T0" fmla="*/ 6 w 37"/>
                <a:gd name="T1" fmla="*/ 0 h 23"/>
                <a:gd name="T2" fmla="*/ 14 w 37"/>
                <a:gd name="T3" fmla="*/ 0 h 23"/>
                <a:gd name="T4" fmla="*/ 19 w 37"/>
                <a:gd name="T5" fmla="*/ 4 h 23"/>
                <a:gd name="T6" fmla="*/ 27 w 37"/>
                <a:gd name="T7" fmla="*/ 4 h 23"/>
                <a:gd name="T8" fmla="*/ 37 w 37"/>
                <a:gd name="T9" fmla="*/ 6 h 23"/>
                <a:gd name="T10" fmla="*/ 31 w 37"/>
                <a:gd name="T11" fmla="*/ 15 h 23"/>
                <a:gd name="T12" fmla="*/ 23 w 37"/>
                <a:gd name="T13" fmla="*/ 21 h 23"/>
                <a:gd name="T14" fmla="*/ 14 w 37"/>
                <a:gd name="T15" fmla="*/ 23 h 23"/>
                <a:gd name="T16" fmla="*/ 6 w 37"/>
                <a:gd name="T17" fmla="*/ 19 h 23"/>
                <a:gd name="T18" fmla="*/ 0 w 37"/>
                <a:gd name="T19" fmla="*/ 15 h 23"/>
                <a:gd name="T20" fmla="*/ 0 w 37"/>
                <a:gd name="T21" fmla="*/ 11 h 23"/>
                <a:gd name="T22" fmla="*/ 0 w 37"/>
                <a:gd name="T23" fmla="*/ 6 h 23"/>
                <a:gd name="T24" fmla="*/ 6 w 37"/>
                <a:gd name="T25" fmla="*/ 0 h 23"/>
                <a:gd name="T26" fmla="*/ 6 w 37"/>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23"/>
                <a:gd name="T44" fmla="*/ 37 w 37"/>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23">
                  <a:moveTo>
                    <a:pt x="6" y="0"/>
                  </a:moveTo>
                  <a:lnTo>
                    <a:pt x="14" y="0"/>
                  </a:lnTo>
                  <a:lnTo>
                    <a:pt x="19" y="4"/>
                  </a:lnTo>
                  <a:lnTo>
                    <a:pt x="27" y="4"/>
                  </a:lnTo>
                  <a:lnTo>
                    <a:pt x="37" y="6"/>
                  </a:lnTo>
                  <a:lnTo>
                    <a:pt x="31" y="15"/>
                  </a:lnTo>
                  <a:lnTo>
                    <a:pt x="23" y="21"/>
                  </a:lnTo>
                  <a:lnTo>
                    <a:pt x="14" y="23"/>
                  </a:lnTo>
                  <a:lnTo>
                    <a:pt x="6" y="19"/>
                  </a:lnTo>
                  <a:lnTo>
                    <a:pt x="0" y="15"/>
                  </a:lnTo>
                  <a:lnTo>
                    <a:pt x="0" y="11"/>
                  </a:lnTo>
                  <a:lnTo>
                    <a:pt x="0" y="6"/>
                  </a:lnTo>
                  <a:lnTo>
                    <a:pt x="6" y="0"/>
                  </a:lnTo>
                  <a:close/>
                </a:path>
              </a:pathLst>
            </a:custGeom>
            <a:solidFill>
              <a:srgbClr val="000000"/>
            </a:solidFill>
            <a:ln w="9525">
              <a:noFill/>
              <a:round/>
              <a:headEnd/>
              <a:tailEnd/>
            </a:ln>
          </p:spPr>
          <p:txBody>
            <a:bodyPr/>
            <a:lstStyle/>
            <a:p>
              <a:endParaRPr lang="fa-IR"/>
            </a:p>
          </p:txBody>
        </p:sp>
        <p:sp>
          <p:nvSpPr>
            <p:cNvPr id="15416" name="Freeform 54"/>
            <p:cNvSpPr>
              <a:spLocks/>
            </p:cNvSpPr>
            <p:nvPr/>
          </p:nvSpPr>
          <p:spPr bwMode="auto">
            <a:xfrm>
              <a:off x="3841" y="2786"/>
              <a:ext cx="139" cy="96"/>
            </a:xfrm>
            <a:custGeom>
              <a:avLst/>
              <a:gdLst>
                <a:gd name="T0" fmla="*/ 259 w 280"/>
                <a:gd name="T1" fmla="*/ 0 h 192"/>
                <a:gd name="T2" fmla="*/ 268 w 280"/>
                <a:gd name="T3" fmla="*/ 0 h 192"/>
                <a:gd name="T4" fmla="*/ 280 w 280"/>
                <a:gd name="T5" fmla="*/ 0 h 192"/>
                <a:gd name="T6" fmla="*/ 280 w 280"/>
                <a:gd name="T7" fmla="*/ 2 h 192"/>
                <a:gd name="T8" fmla="*/ 263 w 280"/>
                <a:gd name="T9" fmla="*/ 13 h 192"/>
                <a:gd name="T10" fmla="*/ 245 w 280"/>
                <a:gd name="T11" fmla="*/ 27 h 192"/>
                <a:gd name="T12" fmla="*/ 226 w 280"/>
                <a:gd name="T13" fmla="*/ 38 h 192"/>
                <a:gd name="T14" fmla="*/ 209 w 280"/>
                <a:gd name="T15" fmla="*/ 51 h 192"/>
                <a:gd name="T16" fmla="*/ 190 w 280"/>
                <a:gd name="T17" fmla="*/ 63 h 192"/>
                <a:gd name="T18" fmla="*/ 173 w 280"/>
                <a:gd name="T19" fmla="*/ 74 h 192"/>
                <a:gd name="T20" fmla="*/ 156 w 280"/>
                <a:gd name="T21" fmla="*/ 85 h 192"/>
                <a:gd name="T22" fmla="*/ 139 w 280"/>
                <a:gd name="T23" fmla="*/ 99 h 192"/>
                <a:gd name="T24" fmla="*/ 120 w 280"/>
                <a:gd name="T25" fmla="*/ 108 h 192"/>
                <a:gd name="T26" fmla="*/ 103 w 280"/>
                <a:gd name="T27" fmla="*/ 120 h 192"/>
                <a:gd name="T28" fmla="*/ 86 w 280"/>
                <a:gd name="T29" fmla="*/ 131 h 192"/>
                <a:gd name="T30" fmla="*/ 69 w 280"/>
                <a:gd name="T31" fmla="*/ 143 h 192"/>
                <a:gd name="T32" fmla="*/ 52 w 280"/>
                <a:gd name="T33" fmla="*/ 154 h 192"/>
                <a:gd name="T34" fmla="*/ 34 w 280"/>
                <a:gd name="T35" fmla="*/ 165 h 192"/>
                <a:gd name="T36" fmla="*/ 17 w 280"/>
                <a:gd name="T37" fmla="*/ 179 h 192"/>
                <a:gd name="T38" fmla="*/ 0 w 280"/>
                <a:gd name="T39" fmla="*/ 192 h 192"/>
                <a:gd name="T40" fmla="*/ 13 w 280"/>
                <a:gd name="T41" fmla="*/ 175 h 192"/>
                <a:gd name="T42" fmla="*/ 27 w 280"/>
                <a:gd name="T43" fmla="*/ 160 h 192"/>
                <a:gd name="T44" fmla="*/ 40 w 280"/>
                <a:gd name="T45" fmla="*/ 146 h 192"/>
                <a:gd name="T46" fmla="*/ 55 w 280"/>
                <a:gd name="T47" fmla="*/ 131 h 192"/>
                <a:gd name="T48" fmla="*/ 71 w 280"/>
                <a:gd name="T49" fmla="*/ 116 h 192"/>
                <a:gd name="T50" fmla="*/ 86 w 280"/>
                <a:gd name="T51" fmla="*/ 103 h 192"/>
                <a:gd name="T52" fmla="*/ 101 w 280"/>
                <a:gd name="T53" fmla="*/ 89 h 192"/>
                <a:gd name="T54" fmla="*/ 120 w 280"/>
                <a:gd name="T55" fmla="*/ 76 h 192"/>
                <a:gd name="T56" fmla="*/ 135 w 280"/>
                <a:gd name="T57" fmla="*/ 63 h 192"/>
                <a:gd name="T58" fmla="*/ 150 w 280"/>
                <a:gd name="T59" fmla="*/ 51 h 192"/>
                <a:gd name="T60" fmla="*/ 167 w 280"/>
                <a:gd name="T61" fmla="*/ 40 h 192"/>
                <a:gd name="T62" fmla="*/ 187 w 280"/>
                <a:gd name="T63" fmla="*/ 30 h 192"/>
                <a:gd name="T64" fmla="*/ 204 w 280"/>
                <a:gd name="T65" fmla="*/ 21 h 192"/>
                <a:gd name="T66" fmla="*/ 223 w 280"/>
                <a:gd name="T67" fmla="*/ 13 h 192"/>
                <a:gd name="T68" fmla="*/ 240 w 280"/>
                <a:gd name="T69" fmla="*/ 4 h 192"/>
                <a:gd name="T70" fmla="*/ 259 w 280"/>
                <a:gd name="T71" fmla="*/ 0 h 192"/>
                <a:gd name="T72" fmla="*/ 259 w 280"/>
                <a:gd name="T73" fmla="*/ 0 h 1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192"/>
                <a:gd name="T113" fmla="*/ 280 w 280"/>
                <a:gd name="T114" fmla="*/ 192 h 1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192">
                  <a:moveTo>
                    <a:pt x="259" y="0"/>
                  </a:moveTo>
                  <a:lnTo>
                    <a:pt x="268" y="0"/>
                  </a:lnTo>
                  <a:lnTo>
                    <a:pt x="280" y="0"/>
                  </a:lnTo>
                  <a:lnTo>
                    <a:pt x="280" y="2"/>
                  </a:lnTo>
                  <a:lnTo>
                    <a:pt x="263" y="13"/>
                  </a:lnTo>
                  <a:lnTo>
                    <a:pt x="245" y="27"/>
                  </a:lnTo>
                  <a:lnTo>
                    <a:pt x="226" y="38"/>
                  </a:lnTo>
                  <a:lnTo>
                    <a:pt x="209" y="51"/>
                  </a:lnTo>
                  <a:lnTo>
                    <a:pt x="190" y="63"/>
                  </a:lnTo>
                  <a:lnTo>
                    <a:pt x="173" y="74"/>
                  </a:lnTo>
                  <a:lnTo>
                    <a:pt x="156" y="85"/>
                  </a:lnTo>
                  <a:lnTo>
                    <a:pt x="139" y="99"/>
                  </a:lnTo>
                  <a:lnTo>
                    <a:pt x="120" y="108"/>
                  </a:lnTo>
                  <a:lnTo>
                    <a:pt x="103" y="120"/>
                  </a:lnTo>
                  <a:lnTo>
                    <a:pt x="86" y="131"/>
                  </a:lnTo>
                  <a:lnTo>
                    <a:pt x="69" y="143"/>
                  </a:lnTo>
                  <a:lnTo>
                    <a:pt x="52" y="154"/>
                  </a:lnTo>
                  <a:lnTo>
                    <a:pt x="34" y="165"/>
                  </a:lnTo>
                  <a:lnTo>
                    <a:pt x="17" y="179"/>
                  </a:lnTo>
                  <a:lnTo>
                    <a:pt x="0" y="192"/>
                  </a:lnTo>
                  <a:lnTo>
                    <a:pt x="13" y="175"/>
                  </a:lnTo>
                  <a:lnTo>
                    <a:pt x="27" y="160"/>
                  </a:lnTo>
                  <a:lnTo>
                    <a:pt x="40" y="146"/>
                  </a:lnTo>
                  <a:lnTo>
                    <a:pt x="55" y="131"/>
                  </a:lnTo>
                  <a:lnTo>
                    <a:pt x="71" y="116"/>
                  </a:lnTo>
                  <a:lnTo>
                    <a:pt x="86" y="103"/>
                  </a:lnTo>
                  <a:lnTo>
                    <a:pt x="101" y="89"/>
                  </a:lnTo>
                  <a:lnTo>
                    <a:pt x="120" y="76"/>
                  </a:lnTo>
                  <a:lnTo>
                    <a:pt x="135" y="63"/>
                  </a:lnTo>
                  <a:lnTo>
                    <a:pt x="150" y="51"/>
                  </a:lnTo>
                  <a:lnTo>
                    <a:pt x="167" y="40"/>
                  </a:lnTo>
                  <a:lnTo>
                    <a:pt x="187" y="30"/>
                  </a:lnTo>
                  <a:lnTo>
                    <a:pt x="204" y="21"/>
                  </a:lnTo>
                  <a:lnTo>
                    <a:pt x="223" y="13"/>
                  </a:lnTo>
                  <a:lnTo>
                    <a:pt x="240" y="4"/>
                  </a:lnTo>
                  <a:lnTo>
                    <a:pt x="259" y="0"/>
                  </a:lnTo>
                  <a:close/>
                </a:path>
              </a:pathLst>
            </a:custGeom>
            <a:solidFill>
              <a:srgbClr val="000000"/>
            </a:solidFill>
            <a:ln w="9525">
              <a:noFill/>
              <a:round/>
              <a:headEnd/>
              <a:tailEnd/>
            </a:ln>
          </p:spPr>
          <p:txBody>
            <a:bodyPr/>
            <a:lstStyle/>
            <a:p>
              <a:endParaRPr lang="fa-IR"/>
            </a:p>
          </p:txBody>
        </p:sp>
        <p:sp>
          <p:nvSpPr>
            <p:cNvPr id="15417" name="Freeform 55"/>
            <p:cNvSpPr>
              <a:spLocks/>
            </p:cNvSpPr>
            <p:nvPr/>
          </p:nvSpPr>
          <p:spPr bwMode="auto">
            <a:xfrm>
              <a:off x="3680" y="2796"/>
              <a:ext cx="57" cy="65"/>
            </a:xfrm>
            <a:custGeom>
              <a:avLst/>
              <a:gdLst>
                <a:gd name="T0" fmla="*/ 114 w 114"/>
                <a:gd name="T1" fmla="*/ 0 h 129"/>
                <a:gd name="T2" fmla="*/ 108 w 114"/>
                <a:gd name="T3" fmla="*/ 8 h 129"/>
                <a:gd name="T4" fmla="*/ 103 w 114"/>
                <a:gd name="T5" fmla="*/ 17 h 129"/>
                <a:gd name="T6" fmla="*/ 97 w 114"/>
                <a:gd name="T7" fmla="*/ 25 h 129"/>
                <a:gd name="T8" fmla="*/ 91 w 114"/>
                <a:gd name="T9" fmla="*/ 32 h 129"/>
                <a:gd name="T10" fmla="*/ 84 w 114"/>
                <a:gd name="T11" fmla="*/ 40 h 129"/>
                <a:gd name="T12" fmla="*/ 74 w 114"/>
                <a:gd name="T13" fmla="*/ 47 h 129"/>
                <a:gd name="T14" fmla="*/ 66 w 114"/>
                <a:gd name="T15" fmla="*/ 57 h 129"/>
                <a:gd name="T16" fmla="*/ 61 w 114"/>
                <a:gd name="T17" fmla="*/ 65 h 129"/>
                <a:gd name="T18" fmla="*/ 51 w 114"/>
                <a:gd name="T19" fmla="*/ 72 h 129"/>
                <a:gd name="T20" fmla="*/ 44 w 114"/>
                <a:gd name="T21" fmla="*/ 80 h 129"/>
                <a:gd name="T22" fmla="*/ 34 w 114"/>
                <a:gd name="T23" fmla="*/ 87 h 129"/>
                <a:gd name="T24" fmla="*/ 28 w 114"/>
                <a:gd name="T25" fmla="*/ 97 h 129"/>
                <a:gd name="T26" fmla="*/ 21 w 114"/>
                <a:gd name="T27" fmla="*/ 105 h 129"/>
                <a:gd name="T28" fmla="*/ 11 w 114"/>
                <a:gd name="T29" fmla="*/ 112 h 129"/>
                <a:gd name="T30" fmla="*/ 6 w 114"/>
                <a:gd name="T31" fmla="*/ 120 h 129"/>
                <a:gd name="T32" fmla="*/ 0 w 114"/>
                <a:gd name="T33" fmla="*/ 129 h 129"/>
                <a:gd name="T34" fmla="*/ 4 w 114"/>
                <a:gd name="T35" fmla="*/ 120 h 129"/>
                <a:gd name="T36" fmla="*/ 7 w 114"/>
                <a:gd name="T37" fmla="*/ 110 h 129"/>
                <a:gd name="T38" fmla="*/ 11 w 114"/>
                <a:gd name="T39" fmla="*/ 101 h 129"/>
                <a:gd name="T40" fmla="*/ 17 w 114"/>
                <a:gd name="T41" fmla="*/ 93 h 129"/>
                <a:gd name="T42" fmla="*/ 23 w 114"/>
                <a:gd name="T43" fmla="*/ 84 h 129"/>
                <a:gd name="T44" fmla="*/ 30 w 114"/>
                <a:gd name="T45" fmla="*/ 74 h 129"/>
                <a:gd name="T46" fmla="*/ 38 w 114"/>
                <a:gd name="T47" fmla="*/ 66 h 129"/>
                <a:gd name="T48" fmla="*/ 45 w 114"/>
                <a:gd name="T49" fmla="*/ 59 h 129"/>
                <a:gd name="T50" fmla="*/ 53 w 114"/>
                <a:gd name="T51" fmla="*/ 49 h 129"/>
                <a:gd name="T52" fmla="*/ 61 w 114"/>
                <a:gd name="T53" fmla="*/ 40 h 129"/>
                <a:gd name="T54" fmla="*/ 68 w 114"/>
                <a:gd name="T55" fmla="*/ 32 h 129"/>
                <a:gd name="T56" fmla="*/ 78 w 114"/>
                <a:gd name="T57" fmla="*/ 25 h 129"/>
                <a:gd name="T58" fmla="*/ 85 w 114"/>
                <a:gd name="T59" fmla="*/ 17 h 129"/>
                <a:gd name="T60" fmla="*/ 95 w 114"/>
                <a:gd name="T61" fmla="*/ 11 h 129"/>
                <a:gd name="T62" fmla="*/ 104 w 114"/>
                <a:gd name="T63" fmla="*/ 4 h 129"/>
                <a:gd name="T64" fmla="*/ 114 w 114"/>
                <a:gd name="T65" fmla="*/ 0 h 129"/>
                <a:gd name="T66" fmla="*/ 114 w 114"/>
                <a:gd name="T67" fmla="*/ 0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
                <a:gd name="T103" fmla="*/ 0 h 129"/>
                <a:gd name="T104" fmla="*/ 114 w 114"/>
                <a:gd name="T105" fmla="*/ 129 h 1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 h="129">
                  <a:moveTo>
                    <a:pt x="114" y="0"/>
                  </a:moveTo>
                  <a:lnTo>
                    <a:pt x="108" y="8"/>
                  </a:lnTo>
                  <a:lnTo>
                    <a:pt x="103" y="17"/>
                  </a:lnTo>
                  <a:lnTo>
                    <a:pt x="97" y="25"/>
                  </a:lnTo>
                  <a:lnTo>
                    <a:pt x="91" y="32"/>
                  </a:lnTo>
                  <a:lnTo>
                    <a:pt x="84" y="40"/>
                  </a:lnTo>
                  <a:lnTo>
                    <a:pt x="74" y="47"/>
                  </a:lnTo>
                  <a:lnTo>
                    <a:pt x="66" y="57"/>
                  </a:lnTo>
                  <a:lnTo>
                    <a:pt x="61" y="65"/>
                  </a:lnTo>
                  <a:lnTo>
                    <a:pt x="51" y="72"/>
                  </a:lnTo>
                  <a:lnTo>
                    <a:pt x="44" y="80"/>
                  </a:lnTo>
                  <a:lnTo>
                    <a:pt x="34" y="87"/>
                  </a:lnTo>
                  <a:lnTo>
                    <a:pt x="28" y="97"/>
                  </a:lnTo>
                  <a:lnTo>
                    <a:pt x="21" y="105"/>
                  </a:lnTo>
                  <a:lnTo>
                    <a:pt x="11" y="112"/>
                  </a:lnTo>
                  <a:lnTo>
                    <a:pt x="6" y="120"/>
                  </a:lnTo>
                  <a:lnTo>
                    <a:pt x="0" y="129"/>
                  </a:lnTo>
                  <a:lnTo>
                    <a:pt x="4" y="120"/>
                  </a:lnTo>
                  <a:lnTo>
                    <a:pt x="7" y="110"/>
                  </a:lnTo>
                  <a:lnTo>
                    <a:pt x="11" y="101"/>
                  </a:lnTo>
                  <a:lnTo>
                    <a:pt x="17" y="93"/>
                  </a:lnTo>
                  <a:lnTo>
                    <a:pt x="23" y="84"/>
                  </a:lnTo>
                  <a:lnTo>
                    <a:pt x="30" y="74"/>
                  </a:lnTo>
                  <a:lnTo>
                    <a:pt x="38" y="66"/>
                  </a:lnTo>
                  <a:lnTo>
                    <a:pt x="45" y="59"/>
                  </a:lnTo>
                  <a:lnTo>
                    <a:pt x="53" y="49"/>
                  </a:lnTo>
                  <a:lnTo>
                    <a:pt x="61" y="40"/>
                  </a:lnTo>
                  <a:lnTo>
                    <a:pt x="68" y="32"/>
                  </a:lnTo>
                  <a:lnTo>
                    <a:pt x="78" y="25"/>
                  </a:lnTo>
                  <a:lnTo>
                    <a:pt x="85" y="17"/>
                  </a:lnTo>
                  <a:lnTo>
                    <a:pt x="95" y="11"/>
                  </a:lnTo>
                  <a:lnTo>
                    <a:pt x="104" y="4"/>
                  </a:lnTo>
                  <a:lnTo>
                    <a:pt x="114" y="0"/>
                  </a:lnTo>
                  <a:close/>
                </a:path>
              </a:pathLst>
            </a:custGeom>
            <a:solidFill>
              <a:srgbClr val="000000"/>
            </a:solidFill>
            <a:ln w="9525">
              <a:noFill/>
              <a:round/>
              <a:headEnd/>
              <a:tailEnd/>
            </a:ln>
          </p:spPr>
          <p:txBody>
            <a:bodyPr/>
            <a:lstStyle/>
            <a:p>
              <a:endParaRPr lang="fa-IR"/>
            </a:p>
          </p:txBody>
        </p:sp>
        <p:sp>
          <p:nvSpPr>
            <p:cNvPr id="15418" name="Freeform 56"/>
            <p:cNvSpPr>
              <a:spLocks/>
            </p:cNvSpPr>
            <p:nvPr/>
          </p:nvSpPr>
          <p:spPr bwMode="auto">
            <a:xfrm>
              <a:off x="4010" y="2796"/>
              <a:ext cx="20" cy="12"/>
            </a:xfrm>
            <a:custGeom>
              <a:avLst/>
              <a:gdLst>
                <a:gd name="T0" fmla="*/ 34 w 40"/>
                <a:gd name="T1" fmla="*/ 0 h 25"/>
                <a:gd name="T2" fmla="*/ 36 w 40"/>
                <a:gd name="T3" fmla="*/ 0 h 25"/>
                <a:gd name="T4" fmla="*/ 40 w 40"/>
                <a:gd name="T5" fmla="*/ 0 h 25"/>
                <a:gd name="T6" fmla="*/ 40 w 40"/>
                <a:gd name="T7" fmla="*/ 2 h 25"/>
                <a:gd name="T8" fmla="*/ 40 w 40"/>
                <a:gd name="T9" fmla="*/ 8 h 25"/>
                <a:gd name="T10" fmla="*/ 30 w 40"/>
                <a:gd name="T11" fmla="*/ 9 h 25"/>
                <a:gd name="T12" fmla="*/ 21 w 40"/>
                <a:gd name="T13" fmla="*/ 17 h 25"/>
                <a:gd name="T14" fmla="*/ 13 w 40"/>
                <a:gd name="T15" fmla="*/ 21 h 25"/>
                <a:gd name="T16" fmla="*/ 3 w 40"/>
                <a:gd name="T17" fmla="*/ 25 h 25"/>
                <a:gd name="T18" fmla="*/ 0 w 40"/>
                <a:gd name="T19" fmla="*/ 25 h 25"/>
                <a:gd name="T20" fmla="*/ 5 w 40"/>
                <a:gd name="T21" fmla="*/ 15 h 25"/>
                <a:gd name="T22" fmla="*/ 13 w 40"/>
                <a:gd name="T23" fmla="*/ 9 h 25"/>
                <a:gd name="T24" fmla="*/ 22 w 40"/>
                <a:gd name="T25" fmla="*/ 4 h 25"/>
                <a:gd name="T26" fmla="*/ 34 w 40"/>
                <a:gd name="T27" fmla="*/ 0 h 25"/>
                <a:gd name="T28" fmla="*/ 34 w 40"/>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5"/>
                <a:gd name="T47" fmla="*/ 40 w 4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5">
                  <a:moveTo>
                    <a:pt x="34" y="0"/>
                  </a:moveTo>
                  <a:lnTo>
                    <a:pt x="36" y="0"/>
                  </a:lnTo>
                  <a:lnTo>
                    <a:pt x="40" y="0"/>
                  </a:lnTo>
                  <a:lnTo>
                    <a:pt x="40" y="2"/>
                  </a:lnTo>
                  <a:lnTo>
                    <a:pt x="40" y="8"/>
                  </a:lnTo>
                  <a:lnTo>
                    <a:pt x="30" y="9"/>
                  </a:lnTo>
                  <a:lnTo>
                    <a:pt x="21" y="17"/>
                  </a:lnTo>
                  <a:lnTo>
                    <a:pt x="13" y="21"/>
                  </a:lnTo>
                  <a:lnTo>
                    <a:pt x="3" y="25"/>
                  </a:lnTo>
                  <a:lnTo>
                    <a:pt x="0" y="25"/>
                  </a:lnTo>
                  <a:lnTo>
                    <a:pt x="5" y="15"/>
                  </a:lnTo>
                  <a:lnTo>
                    <a:pt x="13" y="9"/>
                  </a:lnTo>
                  <a:lnTo>
                    <a:pt x="22" y="4"/>
                  </a:lnTo>
                  <a:lnTo>
                    <a:pt x="34" y="0"/>
                  </a:lnTo>
                  <a:close/>
                </a:path>
              </a:pathLst>
            </a:custGeom>
            <a:solidFill>
              <a:srgbClr val="000000"/>
            </a:solidFill>
            <a:ln w="9525">
              <a:noFill/>
              <a:round/>
              <a:headEnd/>
              <a:tailEnd/>
            </a:ln>
          </p:spPr>
          <p:txBody>
            <a:bodyPr/>
            <a:lstStyle/>
            <a:p>
              <a:endParaRPr lang="fa-IR"/>
            </a:p>
          </p:txBody>
        </p:sp>
        <p:sp>
          <p:nvSpPr>
            <p:cNvPr id="15419" name="Freeform 57"/>
            <p:cNvSpPr>
              <a:spLocks/>
            </p:cNvSpPr>
            <p:nvPr/>
          </p:nvSpPr>
          <p:spPr bwMode="auto">
            <a:xfrm>
              <a:off x="4538" y="2800"/>
              <a:ext cx="27" cy="13"/>
            </a:xfrm>
            <a:custGeom>
              <a:avLst/>
              <a:gdLst>
                <a:gd name="T0" fmla="*/ 2 w 53"/>
                <a:gd name="T1" fmla="*/ 1 h 26"/>
                <a:gd name="T2" fmla="*/ 9 w 53"/>
                <a:gd name="T3" fmla="*/ 0 h 26"/>
                <a:gd name="T4" fmla="*/ 21 w 53"/>
                <a:gd name="T5" fmla="*/ 0 h 26"/>
                <a:gd name="T6" fmla="*/ 30 w 53"/>
                <a:gd name="T7" fmla="*/ 0 h 26"/>
                <a:gd name="T8" fmla="*/ 40 w 53"/>
                <a:gd name="T9" fmla="*/ 3 h 26"/>
                <a:gd name="T10" fmla="*/ 49 w 53"/>
                <a:gd name="T11" fmla="*/ 13 h 26"/>
                <a:gd name="T12" fmla="*/ 53 w 53"/>
                <a:gd name="T13" fmla="*/ 26 h 26"/>
                <a:gd name="T14" fmla="*/ 47 w 53"/>
                <a:gd name="T15" fmla="*/ 26 h 26"/>
                <a:gd name="T16" fmla="*/ 40 w 53"/>
                <a:gd name="T17" fmla="*/ 26 h 26"/>
                <a:gd name="T18" fmla="*/ 34 w 53"/>
                <a:gd name="T19" fmla="*/ 24 h 26"/>
                <a:gd name="T20" fmla="*/ 26 w 53"/>
                <a:gd name="T21" fmla="*/ 24 h 26"/>
                <a:gd name="T22" fmla="*/ 15 w 53"/>
                <a:gd name="T23" fmla="*/ 20 h 26"/>
                <a:gd name="T24" fmla="*/ 5 w 53"/>
                <a:gd name="T25" fmla="*/ 17 h 26"/>
                <a:gd name="T26" fmla="*/ 0 w 53"/>
                <a:gd name="T27" fmla="*/ 9 h 26"/>
                <a:gd name="T28" fmla="*/ 2 w 53"/>
                <a:gd name="T29" fmla="*/ 1 h 26"/>
                <a:gd name="T30" fmla="*/ 2 w 53"/>
                <a:gd name="T31" fmla="*/ 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6"/>
                <a:gd name="T50" fmla="*/ 53 w 53"/>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6">
                  <a:moveTo>
                    <a:pt x="2" y="1"/>
                  </a:moveTo>
                  <a:lnTo>
                    <a:pt x="9" y="0"/>
                  </a:lnTo>
                  <a:lnTo>
                    <a:pt x="21" y="0"/>
                  </a:lnTo>
                  <a:lnTo>
                    <a:pt x="30" y="0"/>
                  </a:lnTo>
                  <a:lnTo>
                    <a:pt x="40" y="3"/>
                  </a:lnTo>
                  <a:lnTo>
                    <a:pt x="49" y="13"/>
                  </a:lnTo>
                  <a:lnTo>
                    <a:pt x="53" y="26"/>
                  </a:lnTo>
                  <a:lnTo>
                    <a:pt x="47" y="26"/>
                  </a:lnTo>
                  <a:lnTo>
                    <a:pt x="40" y="26"/>
                  </a:lnTo>
                  <a:lnTo>
                    <a:pt x="34" y="24"/>
                  </a:lnTo>
                  <a:lnTo>
                    <a:pt x="26" y="24"/>
                  </a:lnTo>
                  <a:lnTo>
                    <a:pt x="15" y="20"/>
                  </a:lnTo>
                  <a:lnTo>
                    <a:pt x="5" y="17"/>
                  </a:lnTo>
                  <a:lnTo>
                    <a:pt x="0" y="9"/>
                  </a:lnTo>
                  <a:lnTo>
                    <a:pt x="2" y="1"/>
                  </a:lnTo>
                  <a:close/>
                </a:path>
              </a:pathLst>
            </a:custGeom>
            <a:solidFill>
              <a:srgbClr val="000000"/>
            </a:solidFill>
            <a:ln w="9525">
              <a:noFill/>
              <a:round/>
              <a:headEnd/>
              <a:tailEnd/>
            </a:ln>
          </p:spPr>
          <p:txBody>
            <a:bodyPr/>
            <a:lstStyle/>
            <a:p>
              <a:endParaRPr lang="fa-IR"/>
            </a:p>
          </p:txBody>
        </p:sp>
        <p:sp>
          <p:nvSpPr>
            <p:cNvPr id="15420" name="Freeform 58"/>
            <p:cNvSpPr>
              <a:spLocks/>
            </p:cNvSpPr>
            <p:nvPr/>
          </p:nvSpPr>
          <p:spPr bwMode="auto">
            <a:xfrm>
              <a:off x="3500" y="2805"/>
              <a:ext cx="32" cy="24"/>
            </a:xfrm>
            <a:custGeom>
              <a:avLst/>
              <a:gdLst>
                <a:gd name="T0" fmla="*/ 59 w 63"/>
                <a:gd name="T1" fmla="*/ 0 h 49"/>
                <a:gd name="T2" fmla="*/ 63 w 63"/>
                <a:gd name="T3" fmla="*/ 8 h 49"/>
                <a:gd name="T4" fmla="*/ 63 w 63"/>
                <a:gd name="T5" fmla="*/ 17 h 49"/>
                <a:gd name="T6" fmla="*/ 59 w 63"/>
                <a:gd name="T7" fmla="*/ 23 h 49"/>
                <a:gd name="T8" fmla="*/ 58 w 63"/>
                <a:gd name="T9" fmla="*/ 30 h 49"/>
                <a:gd name="T10" fmla="*/ 50 w 63"/>
                <a:gd name="T11" fmla="*/ 34 h 49"/>
                <a:gd name="T12" fmla="*/ 42 w 63"/>
                <a:gd name="T13" fmla="*/ 40 h 49"/>
                <a:gd name="T14" fmla="*/ 33 w 63"/>
                <a:gd name="T15" fmla="*/ 44 h 49"/>
                <a:gd name="T16" fmla="*/ 25 w 63"/>
                <a:gd name="T17" fmla="*/ 48 h 49"/>
                <a:gd name="T18" fmla="*/ 16 w 63"/>
                <a:gd name="T19" fmla="*/ 48 h 49"/>
                <a:gd name="T20" fmla="*/ 10 w 63"/>
                <a:gd name="T21" fmla="*/ 49 h 49"/>
                <a:gd name="T22" fmla="*/ 4 w 63"/>
                <a:gd name="T23" fmla="*/ 48 h 49"/>
                <a:gd name="T24" fmla="*/ 2 w 63"/>
                <a:gd name="T25" fmla="*/ 48 h 49"/>
                <a:gd name="T26" fmla="*/ 0 w 63"/>
                <a:gd name="T27" fmla="*/ 42 h 49"/>
                <a:gd name="T28" fmla="*/ 6 w 63"/>
                <a:gd name="T29" fmla="*/ 34 h 49"/>
                <a:gd name="T30" fmla="*/ 10 w 63"/>
                <a:gd name="T31" fmla="*/ 29 h 49"/>
                <a:gd name="T32" fmla="*/ 16 w 63"/>
                <a:gd name="T33" fmla="*/ 25 h 49"/>
                <a:gd name="T34" fmla="*/ 23 w 63"/>
                <a:gd name="T35" fmla="*/ 17 h 49"/>
                <a:gd name="T36" fmla="*/ 37 w 63"/>
                <a:gd name="T37" fmla="*/ 13 h 49"/>
                <a:gd name="T38" fmla="*/ 42 w 63"/>
                <a:gd name="T39" fmla="*/ 6 h 49"/>
                <a:gd name="T40" fmla="*/ 50 w 63"/>
                <a:gd name="T41" fmla="*/ 4 h 49"/>
                <a:gd name="T42" fmla="*/ 56 w 63"/>
                <a:gd name="T43" fmla="*/ 4 h 49"/>
                <a:gd name="T44" fmla="*/ 59 w 63"/>
                <a:gd name="T45" fmla="*/ 0 h 49"/>
                <a:gd name="T46" fmla="*/ 59 w 63"/>
                <a:gd name="T47" fmla="*/ 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49"/>
                <a:gd name="T74" fmla="*/ 63 w 63"/>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49">
                  <a:moveTo>
                    <a:pt x="59" y="0"/>
                  </a:moveTo>
                  <a:lnTo>
                    <a:pt x="63" y="8"/>
                  </a:lnTo>
                  <a:lnTo>
                    <a:pt x="63" y="17"/>
                  </a:lnTo>
                  <a:lnTo>
                    <a:pt x="59" y="23"/>
                  </a:lnTo>
                  <a:lnTo>
                    <a:pt x="58" y="30"/>
                  </a:lnTo>
                  <a:lnTo>
                    <a:pt x="50" y="34"/>
                  </a:lnTo>
                  <a:lnTo>
                    <a:pt x="42" y="40"/>
                  </a:lnTo>
                  <a:lnTo>
                    <a:pt x="33" y="44"/>
                  </a:lnTo>
                  <a:lnTo>
                    <a:pt x="25" y="48"/>
                  </a:lnTo>
                  <a:lnTo>
                    <a:pt x="16" y="48"/>
                  </a:lnTo>
                  <a:lnTo>
                    <a:pt x="10" y="49"/>
                  </a:lnTo>
                  <a:lnTo>
                    <a:pt x="4" y="48"/>
                  </a:lnTo>
                  <a:lnTo>
                    <a:pt x="2" y="48"/>
                  </a:lnTo>
                  <a:lnTo>
                    <a:pt x="0" y="42"/>
                  </a:lnTo>
                  <a:lnTo>
                    <a:pt x="6" y="34"/>
                  </a:lnTo>
                  <a:lnTo>
                    <a:pt x="10" y="29"/>
                  </a:lnTo>
                  <a:lnTo>
                    <a:pt x="16" y="25"/>
                  </a:lnTo>
                  <a:lnTo>
                    <a:pt x="23" y="17"/>
                  </a:lnTo>
                  <a:lnTo>
                    <a:pt x="37" y="13"/>
                  </a:lnTo>
                  <a:lnTo>
                    <a:pt x="42" y="6"/>
                  </a:lnTo>
                  <a:lnTo>
                    <a:pt x="50" y="4"/>
                  </a:lnTo>
                  <a:lnTo>
                    <a:pt x="56" y="4"/>
                  </a:lnTo>
                  <a:lnTo>
                    <a:pt x="59" y="0"/>
                  </a:lnTo>
                  <a:close/>
                </a:path>
              </a:pathLst>
            </a:custGeom>
            <a:solidFill>
              <a:srgbClr val="000000"/>
            </a:solidFill>
            <a:ln w="9525">
              <a:noFill/>
              <a:round/>
              <a:headEnd/>
              <a:tailEnd/>
            </a:ln>
          </p:spPr>
          <p:txBody>
            <a:bodyPr/>
            <a:lstStyle/>
            <a:p>
              <a:endParaRPr lang="fa-IR"/>
            </a:p>
          </p:txBody>
        </p:sp>
        <p:sp>
          <p:nvSpPr>
            <p:cNvPr id="15421" name="Freeform 59"/>
            <p:cNvSpPr>
              <a:spLocks/>
            </p:cNvSpPr>
            <p:nvPr/>
          </p:nvSpPr>
          <p:spPr bwMode="auto">
            <a:xfrm>
              <a:off x="4592" y="2804"/>
              <a:ext cx="12" cy="8"/>
            </a:xfrm>
            <a:custGeom>
              <a:avLst/>
              <a:gdLst>
                <a:gd name="T0" fmla="*/ 2 w 25"/>
                <a:gd name="T1" fmla="*/ 2 h 17"/>
                <a:gd name="T2" fmla="*/ 8 w 25"/>
                <a:gd name="T3" fmla="*/ 0 h 17"/>
                <a:gd name="T4" fmla="*/ 14 w 25"/>
                <a:gd name="T5" fmla="*/ 4 h 17"/>
                <a:gd name="T6" fmla="*/ 17 w 25"/>
                <a:gd name="T7" fmla="*/ 10 h 17"/>
                <a:gd name="T8" fmla="*/ 25 w 25"/>
                <a:gd name="T9" fmla="*/ 17 h 17"/>
                <a:gd name="T10" fmla="*/ 23 w 25"/>
                <a:gd name="T11" fmla="*/ 17 h 17"/>
                <a:gd name="T12" fmla="*/ 17 w 25"/>
                <a:gd name="T13" fmla="*/ 13 h 17"/>
                <a:gd name="T14" fmla="*/ 12 w 25"/>
                <a:gd name="T15" fmla="*/ 10 h 17"/>
                <a:gd name="T16" fmla="*/ 6 w 25"/>
                <a:gd name="T17" fmla="*/ 6 h 17"/>
                <a:gd name="T18" fmla="*/ 0 w 25"/>
                <a:gd name="T19" fmla="*/ 4 h 17"/>
                <a:gd name="T20" fmla="*/ 0 w 25"/>
                <a:gd name="T21" fmla="*/ 2 h 17"/>
                <a:gd name="T22" fmla="*/ 2 w 25"/>
                <a:gd name="T23" fmla="*/ 2 h 17"/>
                <a:gd name="T24" fmla="*/ 2 w 25"/>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2" y="2"/>
                  </a:moveTo>
                  <a:lnTo>
                    <a:pt x="8" y="0"/>
                  </a:lnTo>
                  <a:lnTo>
                    <a:pt x="14" y="4"/>
                  </a:lnTo>
                  <a:lnTo>
                    <a:pt x="17" y="10"/>
                  </a:lnTo>
                  <a:lnTo>
                    <a:pt x="25" y="17"/>
                  </a:lnTo>
                  <a:lnTo>
                    <a:pt x="23" y="17"/>
                  </a:lnTo>
                  <a:lnTo>
                    <a:pt x="17" y="13"/>
                  </a:lnTo>
                  <a:lnTo>
                    <a:pt x="12" y="10"/>
                  </a:lnTo>
                  <a:lnTo>
                    <a:pt x="6" y="6"/>
                  </a:lnTo>
                  <a:lnTo>
                    <a:pt x="0" y="4"/>
                  </a:lnTo>
                  <a:lnTo>
                    <a:pt x="0" y="2"/>
                  </a:lnTo>
                  <a:lnTo>
                    <a:pt x="2" y="2"/>
                  </a:lnTo>
                  <a:close/>
                </a:path>
              </a:pathLst>
            </a:custGeom>
            <a:solidFill>
              <a:srgbClr val="000000"/>
            </a:solidFill>
            <a:ln w="9525">
              <a:noFill/>
              <a:round/>
              <a:headEnd/>
              <a:tailEnd/>
            </a:ln>
          </p:spPr>
          <p:txBody>
            <a:bodyPr/>
            <a:lstStyle/>
            <a:p>
              <a:endParaRPr lang="fa-IR"/>
            </a:p>
          </p:txBody>
        </p:sp>
        <p:sp>
          <p:nvSpPr>
            <p:cNvPr id="15422" name="Freeform 60"/>
            <p:cNvSpPr>
              <a:spLocks/>
            </p:cNvSpPr>
            <p:nvPr/>
          </p:nvSpPr>
          <p:spPr bwMode="auto">
            <a:xfrm>
              <a:off x="3972" y="2811"/>
              <a:ext cx="33" cy="22"/>
            </a:xfrm>
            <a:custGeom>
              <a:avLst/>
              <a:gdLst>
                <a:gd name="T0" fmla="*/ 66 w 66"/>
                <a:gd name="T1" fmla="*/ 0 h 44"/>
                <a:gd name="T2" fmla="*/ 58 w 66"/>
                <a:gd name="T3" fmla="*/ 6 h 44"/>
                <a:gd name="T4" fmla="*/ 53 w 66"/>
                <a:gd name="T5" fmla="*/ 14 h 44"/>
                <a:gd name="T6" fmla="*/ 41 w 66"/>
                <a:gd name="T7" fmla="*/ 21 h 44"/>
                <a:gd name="T8" fmla="*/ 30 w 66"/>
                <a:gd name="T9" fmla="*/ 29 h 44"/>
                <a:gd name="T10" fmla="*/ 22 w 66"/>
                <a:gd name="T11" fmla="*/ 31 h 44"/>
                <a:gd name="T12" fmla="*/ 15 w 66"/>
                <a:gd name="T13" fmla="*/ 36 h 44"/>
                <a:gd name="T14" fmla="*/ 7 w 66"/>
                <a:gd name="T15" fmla="*/ 40 h 44"/>
                <a:gd name="T16" fmla="*/ 1 w 66"/>
                <a:gd name="T17" fmla="*/ 44 h 44"/>
                <a:gd name="T18" fmla="*/ 0 w 66"/>
                <a:gd name="T19" fmla="*/ 44 h 44"/>
                <a:gd name="T20" fmla="*/ 5 w 66"/>
                <a:gd name="T21" fmla="*/ 36 h 44"/>
                <a:gd name="T22" fmla="*/ 13 w 66"/>
                <a:gd name="T23" fmla="*/ 31 h 44"/>
                <a:gd name="T24" fmla="*/ 22 w 66"/>
                <a:gd name="T25" fmla="*/ 23 h 44"/>
                <a:gd name="T26" fmla="*/ 30 w 66"/>
                <a:gd name="T27" fmla="*/ 19 h 44"/>
                <a:gd name="T28" fmla="*/ 39 w 66"/>
                <a:gd name="T29" fmla="*/ 14 h 44"/>
                <a:gd name="T30" fmla="*/ 49 w 66"/>
                <a:gd name="T31" fmla="*/ 10 h 44"/>
                <a:gd name="T32" fmla="*/ 57 w 66"/>
                <a:gd name="T33" fmla="*/ 4 h 44"/>
                <a:gd name="T34" fmla="*/ 66 w 66"/>
                <a:gd name="T35" fmla="*/ 0 h 44"/>
                <a:gd name="T36" fmla="*/ 66 w 66"/>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44"/>
                <a:gd name="T59" fmla="*/ 66 w 6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44">
                  <a:moveTo>
                    <a:pt x="66" y="0"/>
                  </a:moveTo>
                  <a:lnTo>
                    <a:pt x="58" y="6"/>
                  </a:lnTo>
                  <a:lnTo>
                    <a:pt x="53" y="14"/>
                  </a:lnTo>
                  <a:lnTo>
                    <a:pt x="41" y="21"/>
                  </a:lnTo>
                  <a:lnTo>
                    <a:pt x="30" y="29"/>
                  </a:lnTo>
                  <a:lnTo>
                    <a:pt x="22" y="31"/>
                  </a:lnTo>
                  <a:lnTo>
                    <a:pt x="15" y="36"/>
                  </a:lnTo>
                  <a:lnTo>
                    <a:pt x="7" y="40"/>
                  </a:lnTo>
                  <a:lnTo>
                    <a:pt x="1" y="44"/>
                  </a:lnTo>
                  <a:lnTo>
                    <a:pt x="0" y="44"/>
                  </a:lnTo>
                  <a:lnTo>
                    <a:pt x="5" y="36"/>
                  </a:lnTo>
                  <a:lnTo>
                    <a:pt x="13" y="31"/>
                  </a:lnTo>
                  <a:lnTo>
                    <a:pt x="22" y="23"/>
                  </a:lnTo>
                  <a:lnTo>
                    <a:pt x="30" y="19"/>
                  </a:lnTo>
                  <a:lnTo>
                    <a:pt x="39" y="14"/>
                  </a:lnTo>
                  <a:lnTo>
                    <a:pt x="49" y="10"/>
                  </a:lnTo>
                  <a:lnTo>
                    <a:pt x="57" y="4"/>
                  </a:lnTo>
                  <a:lnTo>
                    <a:pt x="66" y="0"/>
                  </a:lnTo>
                  <a:close/>
                </a:path>
              </a:pathLst>
            </a:custGeom>
            <a:solidFill>
              <a:srgbClr val="000000"/>
            </a:solidFill>
            <a:ln w="9525">
              <a:noFill/>
              <a:round/>
              <a:headEnd/>
              <a:tailEnd/>
            </a:ln>
          </p:spPr>
          <p:txBody>
            <a:bodyPr/>
            <a:lstStyle/>
            <a:p>
              <a:endParaRPr lang="fa-IR"/>
            </a:p>
          </p:txBody>
        </p:sp>
        <p:sp>
          <p:nvSpPr>
            <p:cNvPr id="15423" name="Freeform 61"/>
            <p:cNvSpPr>
              <a:spLocks/>
            </p:cNvSpPr>
            <p:nvPr/>
          </p:nvSpPr>
          <p:spPr bwMode="auto">
            <a:xfrm>
              <a:off x="3818" y="2811"/>
              <a:ext cx="263" cy="161"/>
            </a:xfrm>
            <a:custGeom>
              <a:avLst/>
              <a:gdLst>
                <a:gd name="T0" fmla="*/ 501 w 526"/>
                <a:gd name="T1" fmla="*/ 0 h 322"/>
                <a:gd name="T2" fmla="*/ 513 w 526"/>
                <a:gd name="T3" fmla="*/ 2 h 322"/>
                <a:gd name="T4" fmla="*/ 521 w 526"/>
                <a:gd name="T5" fmla="*/ 10 h 322"/>
                <a:gd name="T6" fmla="*/ 522 w 526"/>
                <a:gd name="T7" fmla="*/ 19 h 322"/>
                <a:gd name="T8" fmla="*/ 513 w 526"/>
                <a:gd name="T9" fmla="*/ 33 h 322"/>
                <a:gd name="T10" fmla="*/ 498 w 526"/>
                <a:gd name="T11" fmla="*/ 44 h 322"/>
                <a:gd name="T12" fmla="*/ 481 w 526"/>
                <a:gd name="T13" fmla="*/ 55 h 322"/>
                <a:gd name="T14" fmla="*/ 463 w 526"/>
                <a:gd name="T15" fmla="*/ 67 h 322"/>
                <a:gd name="T16" fmla="*/ 446 w 526"/>
                <a:gd name="T17" fmla="*/ 76 h 322"/>
                <a:gd name="T18" fmla="*/ 429 w 526"/>
                <a:gd name="T19" fmla="*/ 88 h 322"/>
                <a:gd name="T20" fmla="*/ 414 w 526"/>
                <a:gd name="T21" fmla="*/ 99 h 322"/>
                <a:gd name="T22" fmla="*/ 393 w 526"/>
                <a:gd name="T23" fmla="*/ 116 h 322"/>
                <a:gd name="T24" fmla="*/ 361 w 526"/>
                <a:gd name="T25" fmla="*/ 133 h 322"/>
                <a:gd name="T26" fmla="*/ 319 w 526"/>
                <a:gd name="T27" fmla="*/ 156 h 322"/>
                <a:gd name="T28" fmla="*/ 279 w 526"/>
                <a:gd name="T29" fmla="*/ 183 h 322"/>
                <a:gd name="T30" fmla="*/ 239 w 526"/>
                <a:gd name="T31" fmla="*/ 211 h 322"/>
                <a:gd name="T32" fmla="*/ 201 w 526"/>
                <a:gd name="T33" fmla="*/ 242 h 322"/>
                <a:gd name="T34" fmla="*/ 161 w 526"/>
                <a:gd name="T35" fmla="*/ 268 h 322"/>
                <a:gd name="T36" fmla="*/ 119 w 526"/>
                <a:gd name="T37" fmla="*/ 293 h 322"/>
                <a:gd name="T38" fmla="*/ 79 w 526"/>
                <a:gd name="T39" fmla="*/ 314 h 322"/>
                <a:gd name="T40" fmla="*/ 49 w 526"/>
                <a:gd name="T41" fmla="*/ 318 h 322"/>
                <a:gd name="T42" fmla="*/ 36 w 526"/>
                <a:gd name="T43" fmla="*/ 308 h 322"/>
                <a:gd name="T44" fmla="*/ 22 w 526"/>
                <a:gd name="T45" fmla="*/ 301 h 322"/>
                <a:gd name="T46" fmla="*/ 7 w 526"/>
                <a:gd name="T47" fmla="*/ 295 h 322"/>
                <a:gd name="T48" fmla="*/ 3 w 526"/>
                <a:gd name="T49" fmla="*/ 289 h 322"/>
                <a:gd name="T50" fmla="*/ 19 w 526"/>
                <a:gd name="T51" fmla="*/ 280 h 322"/>
                <a:gd name="T52" fmla="*/ 36 w 526"/>
                <a:gd name="T53" fmla="*/ 272 h 322"/>
                <a:gd name="T54" fmla="*/ 57 w 526"/>
                <a:gd name="T55" fmla="*/ 272 h 322"/>
                <a:gd name="T56" fmla="*/ 79 w 526"/>
                <a:gd name="T57" fmla="*/ 268 h 322"/>
                <a:gd name="T58" fmla="*/ 100 w 526"/>
                <a:gd name="T59" fmla="*/ 265 h 322"/>
                <a:gd name="T60" fmla="*/ 119 w 526"/>
                <a:gd name="T61" fmla="*/ 257 h 322"/>
                <a:gd name="T62" fmla="*/ 140 w 526"/>
                <a:gd name="T63" fmla="*/ 242 h 322"/>
                <a:gd name="T64" fmla="*/ 169 w 526"/>
                <a:gd name="T65" fmla="*/ 217 h 322"/>
                <a:gd name="T66" fmla="*/ 212 w 526"/>
                <a:gd name="T67" fmla="*/ 185 h 322"/>
                <a:gd name="T68" fmla="*/ 254 w 526"/>
                <a:gd name="T69" fmla="*/ 156 h 322"/>
                <a:gd name="T70" fmla="*/ 296 w 526"/>
                <a:gd name="T71" fmla="*/ 126 h 322"/>
                <a:gd name="T72" fmla="*/ 338 w 526"/>
                <a:gd name="T73" fmla="*/ 99 h 322"/>
                <a:gd name="T74" fmla="*/ 380 w 526"/>
                <a:gd name="T75" fmla="*/ 69 h 322"/>
                <a:gd name="T76" fmla="*/ 424 w 526"/>
                <a:gd name="T77" fmla="*/ 40 h 322"/>
                <a:gd name="T78" fmla="*/ 471 w 526"/>
                <a:gd name="T79" fmla="*/ 14 h 322"/>
                <a:gd name="T80" fmla="*/ 496 w 526"/>
                <a:gd name="T81" fmla="*/ 0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6"/>
                <a:gd name="T124" fmla="*/ 0 h 322"/>
                <a:gd name="T125" fmla="*/ 526 w 526"/>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6" h="322">
                  <a:moveTo>
                    <a:pt x="496" y="0"/>
                  </a:moveTo>
                  <a:lnTo>
                    <a:pt x="501" y="0"/>
                  </a:lnTo>
                  <a:lnTo>
                    <a:pt x="507" y="0"/>
                  </a:lnTo>
                  <a:lnTo>
                    <a:pt x="513" y="2"/>
                  </a:lnTo>
                  <a:lnTo>
                    <a:pt x="517" y="4"/>
                  </a:lnTo>
                  <a:lnTo>
                    <a:pt x="521" y="10"/>
                  </a:lnTo>
                  <a:lnTo>
                    <a:pt x="526" y="14"/>
                  </a:lnTo>
                  <a:lnTo>
                    <a:pt x="522" y="19"/>
                  </a:lnTo>
                  <a:lnTo>
                    <a:pt x="519" y="27"/>
                  </a:lnTo>
                  <a:lnTo>
                    <a:pt x="513" y="33"/>
                  </a:lnTo>
                  <a:lnTo>
                    <a:pt x="505" y="40"/>
                  </a:lnTo>
                  <a:lnTo>
                    <a:pt x="498" y="44"/>
                  </a:lnTo>
                  <a:lnTo>
                    <a:pt x="490" y="50"/>
                  </a:lnTo>
                  <a:lnTo>
                    <a:pt x="481" y="55"/>
                  </a:lnTo>
                  <a:lnTo>
                    <a:pt x="473" y="61"/>
                  </a:lnTo>
                  <a:lnTo>
                    <a:pt x="463" y="67"/>
                  </a:lnTo>
                  <a:lnTo>
                    <a:pt x="456" y="71"/>
                  </a:lnTo>
                  <a:lnTo>
                    <a:pt x="446" y="76"/>
                  </a:lnTo>
                  <a:lnTo>
                    <a:pt x="439" y="84"/>
                  </a:lnTo>
                  <a:lnTo>
                    <a:pt x="429" y="88"/>
                  </a:lnTo>
                  <a:lnTo>
                    <a:pt x="422" y="94"/>
                  </a:lnTo>
                  <a:lnTo>
                    <a:pt x="414" y="99"/>
                  </a:lnTo>
                  <a:lnTo>
                    <a:pt x="405" y="105"/>
                  </a:lnTo>
                  <a:lnTo>
                    <a:pt x="393" y="116"/>
                  </a:lnTo>
                  <a:lnTo>
                    <a:pt x="384" y="126"/>
                  </a:lnTo>
                  <a:lnTo>
                    <a:pt x="361" y="133"/>
                  </a:lnTo>
                  <a:lnTo>
                    <a:pt x="338" y="145"/>
                  </a:lnTo>
                  <a:lnTo>
                    <a:pt x="319" y="156"/>
                  </a:lnTo>
                  <a:lnTo>
                    <a:pt x="298" y="170"/>
                  </a:lnTo>
                  <a:lnTo>
                    <a:pt x="279" y="183"/>
                  </a:lnTo>
                  <a:lnTo>
                    <a:pt x="258" y="196"/>
                  </a:lnTo>
                  <a:lnTo>
                    <a:pt x="239" y="211"/>
                  </a:lnTo>
                  <a:lnTo>
                    <a:pt x="220" y="229"/>
                  </a:lnTo>
                  <a:lnTo>
                    <a:pt x="201" y="242"/>
                  </a:lnTo>
                  <a:lnTo>
                    <a:pt x="180" y="255"/>
                  </a:lnTo>
                  <a:lnTo>
                    <a:pt x="161" y="268"/>
                  </a:lnTo>
                  <a:lnTo>
                    <a:pt x="142" y="282"/>
                  </a:lnTo>
                  <a:lnTo>
                    <a:pt x="119" y="293"/>
                  </a:lnTo>
                  <a:lnTo>
                    <a:pt x="100" y="305"/>
                  </a:lnTo>
                  <a:lnTo>
                    <a:pt x="79" y="314"/>
                  </a:lnTo>
                  <a:lnTo>
                    <a:pt x="58" y="322"/>
                  </a:lnTo>
                  <a:lnTo>
                    <a:pt x="49" y="318"/>
                  </a:lnTo>
                  <a:lnTo>
                    <a:pt x="41" y="314"/>
                  </a:lnTo>
                  <a:lnTo>
                    <a:pt x="36" y="308"/>
                  </a:lnTo>
                  <a:lnTo>
                    <a:pt x="30" y="305"/>
                  </a:lnTo>
                  <a:lnTo>
                    <a:pt x="22" y="301"/>
                  </a:lnTo>
                  <a:lnTo>
                    <a:pt x="15" y="297"/>
                  </a:lnTo>
                  <a:lnTo>
                    <a:pt x="7" y="295"/>
                  </a:lnTo>
                  <a:lnTo>
                    <a:pt x="0" y="299"/>
                  </a:lnTo>
                  <a:lnTo>
                    <a:pt x="3" y="289"/>
                  </a:lnTo>
                  <a:lnTo>
                    <a:pt x="13" y="284"/>
                  </a:lnTo>
                  <a:lnTo>
                    <a:pt x="19" y="280"/>
                  </a:lnTo>
                  <a:lnTo>
                    <a:pt x="28" y="278"/>
                  </a:lnTo>
                  <a:lnTo>
                    <a:pt x="36" y="272"/>
                  </a:lnTo>
                  <a:lnTo>
                    <a:pt x="47" y="272"/>
                  </a:lnTo>
                  <a:lnTo>
                    <a:pt x="57" y="272"/>
                  </a:lnTo>
                  <a:lnTo>
                    <a:pt x="68" y="272"/>
                  </a:lnTo>
                  <a:lnTo>
                    <a:pt x="79" y="268"/>
                  </a:lnTo>
                  <a:lnTo>
                    <a:pt x="89" y="268"/>
                  </a:lnTo>
                  <a:lnTo>
                    <a:pt x="100" y="265"/>
                  </a:lnTo>
                  <a:lnTo>
                    <a:pt x="110" y="263"/>
                  </a:lnTo>
                  <a:lnTo>
                    <a:pt x="119" y="257"/>
                  </a:lnTo>
                  <a:lnTo>
                    <a:pt x="131" y="251"/>
                  </a:lnTo>
                  <a:lnTo>
                    <a:pt x="140" y="242"/>
                  </a:lnTo>
                  <a:lnTo>
                    <a:pt x="150" y="232"/>
                  </a:lnTo>
                  <a:lnTo>
                    <a:pt x="169" y="217"/>
                  </a:lnTo>
                  <a:lnTo>
                    <a:pt x="192" y="202"/>
                  </a:lnTo>
                  <a:lnTo>
                    <a:pt x="212" y="185"/>
                  </a:lnTo>
                  <a:lnTo>
                    <a:pt x="233" y="170"/>
                  </a:lnTo>
                  <a:lnTo>
                    <a:pt x="254" y="156"/>
                  </a:lnTo>
                  <a:lnTo>
                    <a:pt x="275" y="141"/>
                  </a:lnTo>
                  <a:lnTo>
                    <a:pt x="296" y="126"/>
                  </a:lnTo>
                  <a:lnTo>
                    <a:pt x="317" y="113"/>
                  </a:lnTo>
                  <a:lnTo>
                    <a:pt x="338" y="99"/>
                  </a:lnTo>
                  <a:lnTo>
                    <a:pt x="359" y="84"/>
                  </a:lnTo>
                  <a:lnTo>
                    <a:pt x="380" y="69"/>
                  </a:lnTo>
                  <a:lnTo>
                    <a:pt x="403" y="55"/>
                  </a:lnTo>
                  <a:lnTo>
                    <a:pt x="424" y="40"/>
                  </a:lnTo>
                  <a:lnTo>
                    <a:pt x="446" y="27"/>
                  </a:lnTo>
                  <a:lnTo>
                    <a:pt x="471" y="14"/>
                  </a:lnTo>
                  <a:lnTo>
                    <a:pt x="496" y="0"/>
                  </a:lnTo>
                  <a:close/>
                </a:path>
              </a:pathLst>
            </a:custGeom>
            <a:solidFill>
              <a:srgbClr val="000000"/>
            </a:solidFill>
            <a:ln w="9525">
              <a:noFill/>
              <a:round/>
              <a:headEnd/>
              <a:tailEnd/>
            </a:ln>
          </p:spPr>
          <p:txBody>
            <a:bodyPr/>
            <a:lstStyle/>
            <a:p>
              <a:endParaRPr lang="fa-IR"/>
            </a:p>
          </p:txBody>
        </p:sp>
        <p:sp>
          <p:nvSpPr>
            <p:cNvPr id="15424" name="Freeform 62"/>
            <p:cNvSpPr>
              <a:spLocks/>
            </p:cNvSpPr>
            <p:nvPr/>
          </p:nvSpPr>
          <p:spPr bwMode="auto">
            <a:xfrm>
              <a:off x="3329" y="2825"/>
              <a:ext cx="502" cy="237"/>
            </a:xfrm>
            <a:custGeom>
              <a:avLst/>
              <a:gdLst>
                <a:gd name="T0" fmla="*/ 93 w 1004"/>
                <a:gd name="T1" fmla="*/ 23 h 473"/>
                <a:gd name="T2" fmla="*/ 219 w 1004"/>
                <a:gd name="T3" fmla="*/ 70 h 473"/>
                <a:gd name="T4" fmla="*/ 342 w 1004"/>
                <a:gd name="T5" fmla="*/ 120 h 473"/>
                <a:gd name="T6" fmla="*/ 466 w 1004"/>
                <a:gd name="T7" fmla="*/ 173 h 473"/>
                <a:gd name="T8" fmla="*/ 590 w 1004"/>
                <a:gd name="T9" fmla="*/ 228 h 473"/>
                <a:gd name="T10" fmla="*/ 709 w 1004"/>
                <a:gd name="T11" fmla="*/ 285 h 473"/>
                <a:gd name="T12" fmla="*/ 829 w 1004"/>
                <a:gd name="T13" fmla="*/ 346 h 473"/>
                <a:gd name="T14" fmla="*/ 945 w 1004"/>
                <a:gd name="T15" fmla="*/ 414 h 473"/>
                <a:gd name="T16" fmla="*/ 997 w 1004"/>
                <a:gd name="T17" fmla="*/ 458 h 473"/>
                <a:gd name="T18" fmla="*/ 983 w 1004"/>
                <a:gd name="T19" fmla="*/ 468 h 473"/>
                <a:gd name="T20" fmla="*/ 962 w 1004"/>
                <a:gd name="T21" fmla="*/ 473 h 473"/>
                <a:gd name="T22" fmla="*/ 940 w 1004"/>
                <a:gd name="T23" fmla="*/ 468 h 473"/>
                <a:gd name="T24" fmla="*/ 924 w 1004"/>
                <a:gd name="T25" fmla="*/ 458 h 473"/>
                <a:gd name="T26" fmla="*/ 905 w 1004"/>
                <a:gd name="T27" fmla="*/ 447 h 473"/>
                <a:gd name="T28" fmla="*/ 890 w 1004"/>
                <a:gd name="T29" fmla="*/ 437 h 473"/>
                <a:gd name="T30" fmla="*/ 873 w 1004"/>
                <a:gd name="T31" fmla="*/ 426 h 473"/>
                <a:gd name="T32" fmla="*/ 858 w 1004"/>
                <a:gd name="T33" fmla="*/ 414 h 473"/>
                <a:gd name="T34" fmla="*/ 841 w 1004"/>
                <a:gd name="T35" fmla="*/ 405 h 473"/>
                <a:gd name="T36" fmla="*/ 825 w 1004"/>
                <a:gd name="T37" fmla="*/ 399 h 473"/>
                <a:gd name="T38" fmla="*/ 770 w 1004"/>
                <a:gd name="T39" fmla="*/ 373 h 473"/>
                <a:gd name="T40" fmla="*/ 673 w 1004"/>
                <a:gd name="T41" fmla="*/ 325 h 473"/>
                <a:gd name="T42" fmla="*/ 576 w 1004"/>
                <a:gd name="T43" fmla="*/ 285 h 473"/>
                <a:gd name="T44" fmla="*/ 477 w 1004"/>
                <a:gd name="T45" fmla="*/ 253 h 473"/>
                <a:gd name="T46" fmla="*/ 377 w 1004"/>
                <a:gd name="T47" fmla="*/ 220 h 473"/>
                <a:gd name="T48" fmla="*/ 276 w 1004"/>
                <a:gd name="T49" fmla="*/ 190 h 473"/>
                <a:gd name="T50" fmla="*/ 179 w 1004"/>
                <a:gd name="T51" fmla="*/ 160 h 473"/>
                <a:gd name="T52" fmla="*/ 82 w 1004"/>
                <a:gd name="T53" fmla="*/ 129 h 473"/>
                <a:gd name="T54" fmla="*/ 34 w 1004"/>
                <a:gd name="T55" fmla="*/ 104 h 473"/>
                <a:gd name="T56" fmla="*/ 25 w 1004"/>
                <a:gd name="T57" fmla="*/ 87 h 473"/>
                <a:gd name="T58" fmla="*/ 15 w 1004"/>
                <a:gd name="T59" fmla="*/ 72 h 473"/>
                <a:gd name="T60" fmla="*/ 8 w 1004"/>
                <a:gd name="T61" fmla="*/ 55 h 473"/>
                <a:gd name="T62" fmla="*/ 0 w 1004"/>
                <a:gd name="T63" fmla="*/ 42 h 473"/>
                <a:gd name="T64" fmla="*/ 0 w 1004"/>
                <a:gd name="T65" fmla="*/ 26 h 473"/>
                <a:gd name="T66" fmla="*/ 6 w 1004"/>
                <a:gd name="T67" fmla="*/ 15 h 473"/>
                <a:gd name="T68" fmla="*/ 21 w 1004"/>
                <a:gd name="T69" fmla="*/ 4 h 473"/>
                <a:gd name="T70" fmla="*/ 34 w 1004"/>
                <a:gd name="T71" fmla="*/ 0 h 4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4"/>
                <a:gd name="T109" fmla="*/ 0 h 473"/>
                <a:gd name="T110" fmla="*/ 1004 w 1004"/>
                <a:gd name="T111" fmla="*/ 473 h 4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4" h="473">
                  <a:moveTo>
                    <a:pt x="34" y="0"/>
                  </a:moveTo>
                  <a:lnTo>
                    <a:pt x="93" y="23"/>
                  </a:lnTo>
                  <a:lnTo>
                    <a:pt x="156" y="47"/>
                  </a:lnTo>
                  <a:lnTo>
                    <a:pt x="219" y="70"/>
                  </a:lnTo>
                  <a:lnTo>
                    <a:pt x="282" y="97"/>
                  </a:lnTo>
                  <a:lnTo>
                    <a:pt x="342" y="120"/>
                  </a:lnTo>
                  <a:lnTo>
                    <a:pt x="405" y="146"/>
                  </a:lnTo>
                  <a:lnTo>
                    <a:pt x="466" y="173"/>
                  </a:lnTo>
                  <a:lnTo>
                    <a:pt x="529" y="201"/>
                  </a:lnTo>
                  <a:lnTo>
                    <a:pt x="590" y="228"/>
                  </a:lnTo>
                  <a:lnTo>
                    <a:pt x="651" y="257"/>
                  </a:lnTo>
                  <a:lnTo>
                    <a:pt x="709" y="285"/>
                  </a:lnTo>
                  <a:lnTo>
                    <a:pt x="770" y="315"/>
                  </a:lnTo>
                  <a:lnTo>
                    <a:pt x="829" y="346"/>
                  </a:lnTo>
                  <a:lnTo>
                    <a:pt x="888" y="380"/>
                  </a:lnTo>
                  <a:lnTo>
                    <a:pt x="945" y="414"/>
                  </a:lnTo>
                  <a:lnTo>
                    <a:pt x="1004" y="450"/>
                  </a:lnTo>
                  <a:lnTo>
                    <a:pt x="997" y="458"/>
                  </a:lnTo>
                  <a:lnTo>
                    <a:pt x="991" y="464"/>
                  </a:lnTo>
                  <a:lnTo>
                    <a:pt x="983" y="468"/>
                  </a:lnTo>
                  <a:lnTo>
                    <a:pt x="978" y="471"/>
                  </a:lnTo>
                  <a:lnTo>
                    <a:pt x="962" y="473"/>
                  </a:lnTo>
                  <a:lnTo>
                    <a:pt x="949" y="471"/>
                  </a:lnTo>
                  <a:lnTo>
                    <a:pt x="940" y="468"/>
                  </a:lnTo>
                  <a:lnTo>
                    <a:pt x="932" y="464"/>
                  </a:lnTo>
                  <a:lnTo>
                    <a:pt x="924" y="458"/>
                  </a:lnTo>
                  <a:lnTo>
                    <a:pt x="915" y="454"/>
                  </a:lnTo>
                  <a:lnTo>
                    <a:pt x="905" y="447"/>
                  </a:lnTo>
                  <a:lnTo>
                    <a:pt x="898" y="443"/>
                  </a:lnTo>
                  <a:lnTo>
                    <a:pt x="890" y="437"/>
                  </a:lnTo>
                  <a:lnTo>
                    <a:pt x="882" y="431"/>
                  </a:lnTo>
                  <a:lnTo>
                    <a:pt x="873" y="426"/>
                  </a:lnTo>
                  <a:lnTo>
                    <a:pt x="865" y="420"/>
                  </a:lnTo>
                  <a:lnTo>
                    <a:pt x="858" y="414"/>
                  </a:lnTo>
                  <a:lnTo>
                    <a:pt x="848" y="411"/>
                  </a:lnTo>
                  <a:lnTo>
                    <a:pt x="841" y="405"/>
                  </a:lnTo>
                  <a:lnTo>
                    <a:pt x="833" y="401"/>
                  </a:lnTo>
                  <a:lnTo>
                    <a:pt x="825" y="399"/>
                  </a:lnTo>
                  <a:lnTo>
                    <a:pt x="818" y="399"/>
                  </a:lnTo>
                  <a:lnTo>
                    <a:pt x="770" y="373"/>
                  </a:lnTo>
                  <a:lnTo>
                    <a:pt x="723" y="348"/>
                  </a:lnTo>
                  <a:lnTo>
                    <a:pt x="673" y="325"/>
                  </a:lnTo>
                  <a:lnTo>
                    <a:pt x="626" y="306"/>
                  </a:lnTo>
                  <a:lnTo>
                    <a:pt x="576" y="285"/>
                  </a:lnTo>
                  <a:lnTo>
                    <a:pt x="527" y="268"/>
                  </a:lnTo>
                  <a:lnTo>
                    <a:pt x="477" y="253"/>
                  </a:lnTo>
                  <a:lnTo>
                    <a:pt x="428" y="236"/>
                  </a:lnTo>
                  <a:lnTo>
                    <a:pt x="377" y="220"/>
                  </a:lnTo>
                  <a:lnTo>
                    <a:pt x="325" y="203"/>
                  </a:lnTo>
                  <a:lnTo>
                    <a:pt x="276" y="190"/>
                  </a:lnTo>
                  <a:lnTo>
                    <a:pt x="228" y="175"/>
                  </a:lnTo>
                  <a:lnTo>
                    <a:pt x="179" y="160"/>
                  </a:lnTo>
                  <a:lnTo>
                    <a:pt x="130" y="144"/>
                  </a:lnTo>
                  <a:lnTo>
                    <a:pt x="82" y="129"/>
                  </a:lnTo>
                  <a:lnTo>
                    <a:pt x="38" y="114"/>
                  </a:lnTo>
                  <a:lnTo>
                    <a:pt x="34" y="104"/>
                  </a:lnTo>
                  <a:lnTo>
                    <a:pt x="31" y="97"/>
                  </a:lnTo>
                  <a:lnTo>
                    <a:pt x="25" y="87"/>
                  </a:lnTo>
                  <a:lnTo>
                    <a:pt x="21" y="80"/>
                  </a:lnTo>
                  <a:lnTo>
                    <a:pt x="15" y="72"/>
                  </a:lnTo>
                  <a:lnTo>
                    <a:pt x="12" y="65"/>
                  </a:lnTo>
                  <a:lnTo>
                    <a:pt x="8" y="55"/>
                  </a:lnTo>
                  <a:lnTo>
                    <a:pt x="4" y="49"/>
                  </a:lnTo>
                  <a:lnTo>
                    <a:pt x="0" y="42"/>
                  </a:lnTo>
                  <a:lnTo>
                    <a:pt x="0" y="34"/>
                  </a:lnTo>
                  <a:lnTo>
                    <a:pt x="0" y="26"/>
                  </a:lnTo>
                  <a:lnTo>
                    <a:pt x="4" y="21"/>
                  </a:lnTo>
                  <a:lnTo>
                    <a:pt x="6" y="15"/>
                  </a:lnTo>
                  <a:lnTo>
                    <a:pt x="14" y="9"/>
                  </a:lnTo>
                  <a:lnTo>
                    <a:pt x="21" y="4"/>
                  </a:lnTo>
                  <a:lnTo>
                    <a:pt x="34" y="0"/>
                  </a:lnTo>
                  <a:close/>
                </a:path>
              </a:pathLst>
            </a:custGeom>
            <a:solidFill>
              <a:srgbClr val="FFFFC2"/>
            </a:solidFill>
            <a:ln w="9525">
              <a:noFill/>
              <a:round/>
              <a:headEnd/>
              <a:tailEnd/>
            </a:ln>
          </p:spPr>
          <p:txBody>
            <a:bodyPr/>
            <a:lstStyle/>
            <a:p>
              <a:endParaRPr lang="fa-IR"/>
            </a:p>
          </p:txBody>
        </p:sp>
        <p:sp>
          <p:nvSpPr>
            <p:cNvPr id="15425" name="Freeform 63"/>
            <p:cNvSpPr>
              <a:spLocks/>
            </p:cNvSpPr>
            <p:nvPr/>
          </p:nvSpPr>
          <p:spPr bwMode="auto">
            <a:xfrm>
              <a:off x="4366" y="2825"/>
              <a:ext cx="56" cy="13"/>
            </a:xfrm>
            <a:custGeom>
              <a:avLst/>
              <a:gdLst>
                <a:gd name="T0" fmla="*/ 98 w 112"/>
                <a:gd name="T1" fmla="*/ 0 h 25"/>
                <a:gd name="T2" fmla="*/ 104 w 112"/>
                <a:gd name="T3" fmla="*/ 2 h 25"/>
                <a:gd name="T4" fmla="*/ 112 w 112"/>
                <a:gd name="T5" fmla="*/ 6 h 25"/>
                <a:gd name="T6" fmla="*/ 112 w 112"/>
                <a:gd name="T7" fmla="*/ 9 h 25"/>
                <a:gd name="T8" fmla="*/ 97 w 112"/>
                <a:gd name="T9" fmla="*/ 11 h 25"/>
                <a:gd name="T10" fmla="*/ 83 w 112"/>
                <a:gd name="T11" fmla="*/ 13 h 25"/>
                <a:gd name="T12" fmla="*/ 68 w 112"/>
                <a:gd name="T13" fmla="*/ 15 h 25"/>
                <a:gd name="T14" fmla="*/ 55 w 112"/>
                <a:gd name="T15" fmla="*/ 17 h 25"/>
                <a:gd name="T16" fmla="*/ 40 w 112"/>
                <a:gd name="T17" fmla="*/ 17 h 25"/>
                <a:gd name="T18" fmla="*/ 26 w 112"/>
                <a:gd name="T19" fmla="*/ 21 h 25"/>
                <a:gd name="T20" fmla="*/ 13 w 112"/>
                <a:gd name="T21" fmla="*/ 21 h 25"/>
                <a:gd name="T22" fmla="*/ 0 w 112"/>
                <a:gd name="T23" fmla="*/ 25 h 25"/>
                <a:gd name="T24" fmla="*/ 0 w 112"/>
                <a:gd name="T25" fmla="*/ 25 h 25"/>
                <a:gd name="T26" fmla="*/ 0 w 112"/>
                <a:gd name="T27" fmla="*/ 23 h 25"/>
                <a:gd name="T28" fmla="*/ 11 w 112"/>
                <a:gd name="T29" fmla="*/ 15 h 25"/>
                <a:gd name="T30" fmla="*/ 22 w 112"/>
                <a:gd name="T31" fmla="*/ 11 h 25"/>
                <a:gd name="T32" fmla="*/ 36 w 112"/>
                <a:gd name="T33" fmla="*/ 9 h 25"/>
                <a:gd name="T34" fmla="*/ 47 w 112"/>
                <a:gd name="T35" fmla="*/ 7 h 25"/>
                <a:gd name="T36" fmla="*/ 59 w 112"/>
                <a:gd name="T37" fmla="*/ 6 h 25"/>
                <a:gd name="T38" fmla="*/ 72 w 112"/>
                <a:gd name="T39" fmla="*/ 4 h 25"/>
                <a:gd name="T40" fmla="*/ 85 w 112"/>
                <a:gd name="T41" fmla="*/ 2 h 25"/>
                <a:gd name="T42" fmla="*/ 98 w 112"/>
                <a:gd name="T43" fmla="*/ 0 h 25"/>
                <a:gd name="T44" fmla="*/ 98 w 112"/>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2"/>
                <a:gd name="T70" fmla="*/ 0 h 25"/>
                <a:gd name="T71" fmla="*/ 112 w 112"/>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2" h="25">
                  <a:moveTo>
                    <a:pt x="98" y="0"/>
                  </a:moveTo>
                  <a:lnTo>
                    <a:pt x="104" y="2"/>
                  </a:lnTo>
                  <a:lnTo>
                    <a:pt x="112" y="6"/>
                  </a:lnTo>
                  <a:lnTo>
                    <a:pt x="112" y="9"/>
                  </a:lnTo>
                  <a:lnTo>
                    <a:pt x="97" y="11"/>
                  </a:lnTo>
                  <a:lnTo>
                    <a:pt x="83" y="13"/>
                  </a:lnTo>
                  <a:lnTo>
                    <a:pt x="68" y="15"/>
                  </a:lnTo>
                  <a:lnTo>
                    <a:pt x="55" y="17"/>
                  </a:lnTo>
                  <a:lnTo>
                    <a:pt x="40" y="17"/>
                  </a:lnTo>
                  <a:lnTo>
                    <a:pt x="26" y="21"/>
                  </a:lnTo>
                  <a:lnTo>
                    <a:pt x="13" y="21"/>
                  </a:lnTo>
                  <a:lnTo>
                    <a:pt x="0" y="25"/>
                  </a:lnTo>
                  <a:lnTo>
                    <a:pt x="0" y="23"/>
                  </a:lnTo>
                  <a:lnTo>
                    <a:pt x="11" y="15"/>
                  </a:lnTo>
                  <a:lnTo>
                    <a:pt x="22" y="11"/>
                  </a:lnTo>
                  <a:lnTo>
                    <a:pt x="36" y="9"/>
                  </a:lnTo>
                  <a:lnTo>
                    <a:pt x="47" y="7"/>
                  </a:lnTo>
                  <a:lnTo>
                    <a:pt x="59" y="6"/>
                  </a:lnTo>
                  <a:lnTo>
                    <a:pt x="72" y="4"/>
                  </a:lnTo>
                  <a:lnTo>
                    <a:pt x="85" y="2"/>
                  </a:lnTo>
                  <a:lnTo>
                    <a:pt x="98" y="0"/>
                  </a:lnTo>
                  <a:close/>
                </a:path>
              </a:pathLst>
            </a:custGeom>
            <a:solidFill>
              <a:srgbClr val="000000"/>
            </a:solidFill>
            <a:ln w="9525">
              <a:noFill/>
              <a:round/>
              <a:headEnd/>
              <a:tailEnd/>
            </a:ln>
          </p:spPr>
          <p:txBody>
            <a:bodyPr/>
            <a:lstStyle/>
            <a:p>
              <a:endParaRPr lang="fa-IR"/>
            </a:p>
          </p:txBody>
        </p:sp>
        <p:sp>
          <p:nvSpPr>
            <p:cNvPr id="15426" name="Freeform 64"/>
            <p:cNvSpPr>
              <a:spLocks/>
            </p:cNvSpPr>
            <p:nvPr/>
          </p:nvSpPr>
          <p:spPr bwMode="auto">
            <a:xfrm>
              <a:off x="4594" y="2828"/>
              <a:ext cx="10" cy="7"/>
            </a:xfrm>
            <a:custGeom>
              <a:avLst/>
              <a:gdLst>
                <a:gd name="T0" fmla="*/ 4 w 19"/>
                <a:gd name="T1" fmla="*/ 0 h 13"/>
                <a:gd name="T2" fmla="*/ 9 w 19"/>
                <a:gd name="T3" fmla="*/ 3 h 13"/>
                <a:gd name="T4" fmla="*/ 19 w 19"/>
                <a:gd name="T5" fmla="*/ 5 h 13"/>
                <a:gd name="T6" fmla="*/ 19 w 19"/>
                <a:gd name="T7" fmla="*/ 9 h 13"/>
                <a:gd name="T8" fmla="*/ 17 w 19"/>
                <a:gd name="T9" fmla="*/ 11 h 13"/>
                <a:gd name="T10" fmla="*/ 13 w 19"/>
                <a:gd name="T11" fmla="*/ 13 h 13"/>
                <a:gd name="T12" fmla="*/ 8 w 19"/>
                <a:gd name="T13" fmla="*/ 9 h 13"/>
                <a:gd name="T14" fmla="*/ 4 w 19"/>
                <a:gd name="T15" fmla="*/ 7 h 13"/>
                <a:gd name="T16" fmla="*/ 0 w 19"/>
                <a:gd name="T17" fmla="*/ 1 h 13"/>
                <a:gd name="T18" fmla="*/ 4 w 19"/>
                <a:gd name="T19" fmla="*/ 0 h 13"/>
                <a:gd name="T20" fmla="*/ 4 w 19"/>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4" y="0"/>
                  </a:moveTo>
                  <a:lnTo>
                    <a:pt x="9" y="3"/>
                  </a:lnTo>
                  <a:lnTo>
                    <a:pt x="19" y="5"/>
                  </a:lnTo>
                  <a:lnTo>
                    <a:pt x="19" y="9"/>
                  </a:lnTo>
                  <a:lnTo>
                    <a:pt x="17" y="11"/>
                  </a:lnTo>
                  <a:lnTo>
                    <a:pt x="13" y="13"/>
                  </a:lnTo>
                  <a:lnTo>
                    <a:pt x="8" y="9"/>
                  </a:lnTo>
                  <a:lnTo>
                    <a:pt x="4" y="7"/>
                  </a:lnTo>
                  <a:lnTo>
                    <a:pt x="0" y="1"/>
                  </a:lnTo>
                  <a:lnTo>
                    <a:pt x="4" y="0"/>
                  </a:lnTo>
                  <a:close/>
                </a:path>
              </a:pathLst>
            </a:custGeom>
            <a:solidFill>
              <a:srgbClr val="000000"/>
            </a:solidFill>
            <a:ln w="9525">
              <a:noFill/>
              <a:round/>
              <a:headEnd/>
              <a:tailEnd/>
            </a:ln>
          </p:spPr>
          <p:txBody>
            <a:bodyPr/>
            <a:lstStyle/>
            <a:p>
              <a:endParaRPr lang="fa-IR"/>
            </a:p>
          </p:txBody>
        </p:sp>
        <p:sp>
          <p:nvSpPr>
            <p:cNvPr id="15427" name="Freeform 65"/>
            <p:cNvSpPr>
              <a:spLocks/>
            </p:cNvSpPr>
            <p:nvPr/>
          </p:nvSpPr>
          <p:spPr bwMode="auto">
            <a:xfrm>
              <a:off x="3833" y="2831"/>
              <a:ext cx="13" cy="11"/>
            </a:xfrm>
            <a:custGeom>
              <a:avLst/>
              <a:gdLst>
                <a:gd name="T0" fmla="*/ 15 w 27"/>
                <a:gd name="T1" fmla="*/ 0 h 21"/>
                <a:gd name="T2" fmla="*/ 17 w 27"/>
                <a:gd name="T3" fmla="*/ 0 h 21"/>
                <a:gd name="T4" fmla="*/ 21 w 27"/>
                <a:gd name="T5" fmla="*/ 0 h 21"/>
                <a:gd name="T6" fmla="*/ 23 w 27"/>
                <a:gd name="T7" fmla="*/ 0 h 21"/>
                <a:gd name="T8" fmla="*/ 27 w 27"/>
                <a:gd name="T9" fmla="*/ 0 h 21"/>
                <a:gd name="T10" fmla="*/ 27 w 27"/>
                <a:gd name="T11" fmla="*/ 4 h 21"/>
                <a:gd name="T12" fmla="*/ 27 w 27"/>
                <a:gd name="T13" fmla="*/ 4 h 21"/>
                <a:gd name="T14" fmla="*/ 19 w 27"/>
                <a:gd name="T15" fmla="*/ 8 h 21"/>
                <a:gd name="T16" fmla="*/ 11 w 27"/>
                <a:gd name="T17" fmla="*/ 12 h 21"/>
                <a:gd name="T18" fmla="*/ 6 w 27"/>
                <a:gd name="T19" fmla="*/ 15 h 21"/>
                <a:gd name="T20" fmla="*/ 0 w 27"/>
                <a:gd name="T21" fmla="*/ 21 h 21"/>
                <a:gd name="T22" fmla="*/ 0 w 27"/>
                <a:gd name="T23" fmla="*/ 17 h 21"/>
                <a:gd name="T24" fmla="*/ 6 w 27"/>
                <a:gd name="T25" fmla="*/ 10 h 21"/>
                <a:gd name="T26" fmla="*/ 15 w 27"/>
                <a:gd name="T27" fmla="*/ 0 h 21"/>
                <a:gd name="T28" fmla="*/ 15 w 2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21"/>
                <a:gd name="T47" fmla="*/ 27 w 2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21">
                  <a:moveTo>
                    <a:pt x="15" y="0"/>
                  </a:moveTo>
                  <a:lnTo>
                    <a:pt x="17" y="0"/>
                  </a:lnTo>
                  <a:lnTo>
                    <a:pt x="21" y="0"/>
                  </a:lnTo>
                  <a:lnTo>
                    <a:pt x="23" y="0"/>
                  </a:lnTo>
                  <a:lnTo>
                    <a:pt x="27" y="0"/>
                  </a:lnTo>
                  <a:lnTo>
                    <a:pt x="27" y="4"/>
                  </a:lnTo>
                  <a:lnTo>
                    <a:pt x="19" y="8"/>
                  </a:lnTo>
                  <a:lnTo>
                    <a:pt x="11" y="12"/>
                  </a:lnTo>
                  <a:lnTo>
                    <a:pt x="6" y="15"/>
                  </a:lnTo>
                  <a:lnTo>
                    <a:pt x="0" y="21"/>
                  </a:lnTo>
                  <a:lnTo>
                    <a:pt x="0" y="17"/>
                  </a:lnTo>
                  <a:lnTo>
                    <a:pt x="6" y="10"/>
                  </a:lnTo>
                  <a:lnTo>
                    <a:pt x="15" y="0"/>
                  </a:lnTo>
                  <a:close/>
                </a:path>
              </a:pathLst>
            </a:custGeom>
            <a:solidFill>
              <a:srgbClr val="000000"/>
            </a:solidFill>
            <a:ln w="9525">
              <a:noFill/>
              <a:round/>
              <a:headEnd/>
              <a:tailEnd/>
            </a:ln>
          </p:spPr>
          <p:txBody>
            <a:bodyPr/>
            <a:lstStyle/>
            <a:p>
              <a:endParaRPr lang="fa-IR"/>
            </a:p>
          </p:txBody>
        </p:sp>
        <p:sp>
          <p:nvSpPr>
            <p:cNvPr id="15428" name="Freeform 66"/>
            <p:cNvSpPr>
              <a:spLocks/>
            </p:cNvSpPr>
            <p:nvPr/>
          </p:nvSpPr>
          <p:spPr bwMode="auto">
            <a:xfrm>
              <a:off x="3753" y="2840"/>
              <a:ext cx="75" cy="54"/>
            </a:xfrm>
            <a:custGeom>
              <a:avLst/>
              <a:gdLst>
                <a:gd name="T0" fmla="*/ 105 w 150"/>
                <a:gd name="T1" fmla="*/ 0 h 109"/>
                <a:gd name="T2" fmla="*/ 114 w 150"/>
                <a:gd name="T3" fmla="*/ 6 h 109"/>
                <a:gd name="T4" fmla="*/ 126 w 150"/>
                <a:gd name="T5" fmla="*/ 6 h 109"/>
                <a:gd name="T6" fmla="*/ 130 w 150"/>
                <a:gd name="T7" fmla="*/ 4 h 109"/>
                <a:gd name="T8" fmla="*/ 135 w 150"/>
                <a:gd name="T9" fmla="*/ 0 h 109"/>
                <a:gd name="T10" fmla="*/ 143 w 150"/>
                <a:gd name="T11" fmla="*/ 0 h 109"/>
                <a:gd name="T12" fmla="*/ 150 w 150"/>
                <a:gd name="T13" fmla="*/ 0 h 109"/>
                <a:gd name="T14" fmla="*/ 150 w 150"/>
                <a:gd name="T15" fmla="*/ 4 h 109"/>
                <a:gd name="T16" fmla="*/ 143 w 150"/>
                <a:gd name="T17" fmla="*/ 10 h 109"/>
                <a:gd name="T18" fmla="*/ 133 w 150"/>
                <a:gd name="T19" fmla="*/ 14 h 109"/>
                <a:gd name="T20" fmla="*/ 126 w 150"/>
                <a:gd name="T21" fmla="*/ 19 h 109"/>
                <a:gd name="T22" fmla="*/ 120 w 150"/>
                <a:gd name="T23" fmla="*/ 25 h 109"/>
                <a:gd name="T24" fmla="*/ 107 w 150"/>
                <a:gd name="T25" fmla="*/ 37 h 109"/>
                <a:gd name="T26" fmla="*/ 93 w 150"/>
                <a:gd name="T27" fmla="*/ 46 h 109"/>
                <a:gd name="T28" fmla="*/ 82 w 150"/>
                <a:gd name="T29" fmla="*/ 54 h 109"/>
                <a:gd name="T30" fmla="*/ 71 w 150"/>
                <a:gd name="T31" fmla="*/ 63 h 109"/>
                <a:gd name="T32" fmla="*/ 57 w 150"/>
                <a:gd name="T33" fmla="*/ 71 h 109"/>
                <a:gd name="T34" fmla="*/ 46 w 150"/>
                <a:gd name="T35" fmla="*/ 78 h 109"/>
                <a:gd name="T36" fmla="*/ 34 w 150"/>
                <a:gd name="T37" fmla="*/ 86 h 109"/>
                <a:gd name="T38" fmla="*/ 23 w 150"/>
                <a:gd name="T39" fmla="*/ 94 h 109"/>
                <a:gd name="T40" fmla="*/ 10 w 150"/>
                <a:gd name="T41" fmla="*/ 99 h 109"/>
                <a:gd name="T42" fmla="*/ 0 w 150"/>
                <a:gd name="T43" fmla="*/ 109 h 109"/>
                <a:gd name="T44" fmla="*/ 4 w 150"/>
                <a:gd name="T45" fmla="*/ 99 h 109"/>
                <a:gd name="T46" fmla="*/ 12 w 150"/>
                <a:gd name="T47" fmla="*/ 92 h 109"/>
                <a:gd name="T48" fmla="*/ 17 w 150"/>
                <a:gd name="T49" fmla="*/ 84 h 109"/>
                <a:gd name="T50" fmla="*/ 27 w 150"/>
                <a:gd name="T51" fmla="*/ 76 h 109"/>
                <a:gd name="T52" fmla="*/ 38 w 150"/>
                <a:gd name="T53" fmla="*/ 63 h 109"/>
                <a:gd name="T54" fmla="*/ 53 w 150"/>
                <a:gd name="T55" fmla="*/ 50 h 109"/>
                <a:gd name="T56" fmla="*/ 65 w 150"/>
                <a:gd name="T57" fmla="*/ 37 h 109"/>
                <a:gd name="T58" fmla="*/ 78 w 150"/>
                <a:gd name="T59" fmla="*/ 23 h 109"/>
                <a:gd name="T60" fmla="*/ 92 w 150"/>
                <a:gd name="T61" fmla="*/ 10 h 109"/>
                <a:gd name="T62" fmla="*/ 105 w 150"/>
                <a:gd name="T63" fmla="*/ 0 h 109"/>
                <a:gd name="T64" fmla="*/ 105 w 150"/>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09"/>
                <a:gd name="T101" fmla="*/ 150 w 150"/>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09">
                  <a:moveTo>
                    <a:pt x="105" y="0"/>
                  </a:moveTo>
                  <a:lnTo>
                    <a:pt x="114" y="6"/>
                  </a:lnTo>
                  <a:lnTo>
                    <a:pt x="126" y="6"/>
                  </a:lnTo>
                  <a:lnTo>
                    <a:pt x="130" y="4"/>
                  </a:lnTo>
                  <a:lnTo>
                    <a:pt x="135" y="0"/>
                  </a:lnTo>
                  <a:lnTo>
                    <a:pt x="143" y="0"/>
                  </a:lnTo>
                  <a:lnTo>
                    <a:pt x="150" y="0"/>
                  </a:lnTo>
                  <a:lnTo>
                    <a:pt x="150" y="4"/>
                  </a:lnTo>
                  <a:lnTo>
                    <a:pt x="143" y="10"/>
                  </a:lnTo>
                  <a:lnTo>
                    <a:pt x="133" y="14"/>
                  </a:lnTo>
                  <a:lnTo>
                    <a:pt x="126" y="19"/>
                  </a:lnTo>
                  <a:lnTo>
                    <a:pt x="120" y="25"/>
                  </a:lnTo>
                  <a:lnTo>
                    <a:pt x="107" y="37"/>
                  </a:lnTo>
                  <a:lnTo>
                    <a:pt x="93" y="46"/>
                  </a:lnTo>
                  <a:lnTo>
                    <a:pt x="82" y="54"/>
                  </a:lnTo>
                  <a:lnTo>
                    <a:pt x="71" y="63"/>
                  </a:lnTo>
                  <a:lnTo>
                    <a:pt x="57" y="71"/>
                  </a:lnTo>
                  <a:lnTo>
                    <a:pt x="46" y="78"/>
                  </a:lnTo>
                  <a:lnTo>
                    <a:pt x="34" y="86"/>
                  </a:lnTo>
                  <a:lnTo>
                    <a:pt x="23" y="94"/>
                  </a:lnTo>
                  <a:lnTo>
                    <a:pt x="10" y="99"/>
                  </a:lnTo>
                  <a:lnTo>
                    <a:pt x="0" y="109"/>
                  </a:lnTo>
                  <a:lnTo>
                    <a:pt x="4" y="99"/>
                  </a:lnTo>
                  <a:lnTo>
                    <a:pt x="12" y="92"/>
                  </a:lnTo>
                  <a:lnTo>
                    <a:pt x="17" y="84"/>
                  </a:lnTo>
                  <a:lnTo>
                    <a:pt x="27" y="76"/>
                  </a:lnTo>
                  <a:lnTo>
                    <a:pt x="38" y="63"/>
                  </a:lnTo>
                  <a:lnTo>
                    <a:pt x="53" y="50"/>
                  </a:lnTo>
                  <a:lnTo>
                    <a:pt x="65" y="37"/>
                  </a:lnTo>
                  <a:lnTo>
                    <a:pt x="78" y="23"/>
                  </a:lnTo>
                  <a:lnTo>
                    <a:pt x="92" y="10"/>
                  </a:lnTo>
                  <a:lnTo>
                    <a:pt x="105" y="0"/>
                  </a:lnTo>
                  <a:close/>
                </a:path>
              </a:pathLst>
            </a:custGeom>
            <a:solidFill>
              <a:srgbClr val="000000"/>
            </a:solidFill>
            <a:ln w="9525">
              <a:noFill/>
              <a:round/>
              <a:headEnd/>
              <a:tailEnd/>
            </a:ln>
          </p:spPr>
          <p:txBody>
            <a:bodyPr/>
            <a:lstStyle/>
            <a:p>
              <a:endParaRPr lang="fa-IR"/>
            </a:p>
          </p:txBody>
        </p:sp>
        <p:sp>
          <p:nvSpPr>
            <p:cNvPr id="15429" name="Freeform 67"/>
            <p:cNvSpPr>
              <a:spLocks/>
            </p:cNvSpPr>
            <p:nvPr/>
          </p:nvSpPr>
          <p:spPr bwMode="auto">
            <a:xfrm>
              <a:off x="4320" y="2854"/>
              <a:ext cx="24" cy="13"/>
            </a:xfrm>
            <a:custGeom>
              <a:avLst/>
              <a:gdLst>
                <a:gd name="T0" fmla="*/ 38 w 50"/>
                <a:gd name="T1" fmla="*/ 0 h 27"/>
                <a:gd name="T2" fmla="*/ 44 w 50"/>
                <a:gd name="T3" fmla="*/ 0 h 27"/>
                <a:gd name="T4" fmla="*/ 50 w 50"/>
                <a:gd name="T5" fmla="*/ 0 h 27"/>
                <a:gd name="T6" fmla="*/ 38 w 50"/>
                <a:gd name="T7" fmla="*/ 8 h 27"/>
                <a:gd name="T8" fmla="*/ 27 w 50"/>
                <a:gd name="T9" fmla="*/ 17 h 27"/>
                <a:gd name="T10" fmla="*/ 14 w 50"/>
                <a:gd name="T11" fmla="*/ 21 h 27"/>
                <a:gd name="T12" fmla="*/ 0 w 50"/>
                <a:gd name="T13" fmla="*/ 27 h 27"/>
                <a:gd name="T14" fmla="*/ 0 w 50"/>
                <a:gd name="T15" fmla="*/ 23 h 27"/>
                <a:gd name="T16" fmla="*/ 10 w 50"/>
                <a:gd name="T17" fmla="*/ 15 h 27"/>
                <a:gd name="T18" fmla="*/ 18 w 50"/>
                <a:gd name="T19" fmla="*/ 9 h 27"/>
                <a:gd name="T20" fmla="*/ 27 w 50"/>
                <a:gd name="T21" fmla="*/ 4 h 27"/>
                <a:gd name="T22" fmla="*/ 38 w 50"/>
                <a:gd name="T23" fmla="*/ 0 h 27"/>
                <a:gd name="T24" fmla="*/ 38 w 5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27"/>
                <a:gd name="T41" fmla="*/ 50 w 50"/>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27">
                  <a:moveTo>
                    <a:pt x="38" y="0"/>
                  </a:moveTo>
                  <a:lnTo>
                    <a:pt x="44" y="0"/>
                  </a:lnTo>
                  <a:lnTo>
                    <a:pt x="50" y="0"/>
                  </a:lnTo>
                  <a:lnTo>
                    <a:pt x="38" y="8"/>
                  </a:lnTo>
                  <a:lnTo>
                    <a:pt x="27" y="17"/>
                  </a:lnTo>
                  <a:lnTo>
                    <a:pt x="14" y="21"/>
                  </a:lnTo>
                  <a:lnTo>
                    <a:pt x="0" y="27"/>
                  </a:lnTo>
                  <a:lnTo>
                    <a:pt x="0" y="23"/>
                  </a:lnTo>
                  <a:lnTo>
                    <a:pt x="10" y="15"/>
                  </a:lnTo>
                  <a:lnTo>
                    <a:pt x="18" y="9"/>
                  </a:lnTo>
                  <a:lnTo>
                    <a:pt x="27" y="4"/>
                  </a:lnTo>
                  <a:lnTo>
                    <a:pt x="38" y="0"/>
                  </a:lnTo>
                  <a:close/>
                </a:path>
              </a:pathLst>
            </a:custGeom>
            <a:solidFill>
              <a:srgbClr val="000000"/>
            </a:solidFill>
            <a:ln w="9525">
              <a:noFill/>
              <a:round/>
              <a:headEnd/>
              <a:tailEnd/>
            </a:ln>
          </p:spPr>
          <p:txBody>
            <a:bodyPr/>
            <a:lstStyle/>
            <a:p>
              <a:endParaRPr lang="fa-IR"/>
            </a:p>
          </p:txBody>
        </p:sp>
        <p:sp>
          <p:nvSpPr>
            <p:cNvPr id="15430" name="Freeform 68"/>
            <p:cNvSpPr>
              <a:spLocks/>
            </p:cNvSpPr>
            <p:nvPr/>
          </p:nvSpPr>
          <p:spPr bwMode="auto">
            <a:xfrm>
              <a:off x="3575" y="2856"/>
              <a:ext cx="9" cy="8"/>
            </a:xfrm>
            <a:custGeom>
              <a:avLst/>
              <a:gdLst>
                <a:gd name="T0" fmla="*/ 4 w 17"/>
                <a:gd name="T1" fmla="*/ 4 h 17"/>
                <a:gd name="T2" fmla="*/ 7 w 17"/>
                <a:gd name="T3" fmla="*/ 0 h 17"/>
                <a:gd name="T4" fmla="*/ 11 w 17"/>
                <a:gd name="T5" fmla="*/ 2 h 17"/>
                <a:gd name="T6" fmla="*/ 13 w 17"/>
                <a:gd name="T7" fmla="*/ 5 h 17"/>
                <a:gd name="T8" fmla="*/ 17 w 17"/>
                <a:gd name="T9" fmla="*/ 9 h 17"/>
                <a:gd name="T10" fmla="*/ 17 w 17"/>
                <a:gd name="T11" fmla="*/ 13 h 17"/>
                <a:gd name="T12" fmla="*/ 17 w 17"/>
                <a:gd name="T13" fmla="*/ 17 h 17"/>
                <a:gd name="T14" fmla="*/ 11 w 17"/>
                <a:gd name="T15" fmla="*/ 13 h 17"/>
                <a:gd name="T16" fmla="*/ 4 w 17"/>
                <a:gd name="T17" fmla="*/ 11 h 17"/>
                <a:gd name="T18" fmla="*/ 0 w 17"/>
                <a:gd name="T19" fmla="*/ 5 h 17"/>
                <a:gd name="T20" fmla="*/ 4 w 17"/>
                <a:gd name="T21" fmla="*/ 4 h 17"/>
                <a:gd name="T22" fmla="*/ 4 w 17"/>
                <a:gd name="T23" fmla="*/ 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4" y="4"/>
                  </a:moveTo>
                  <a:lnTo>
                    <a:pt x="7" y="0"/>
                  </a:lnTo>
                  <a:lnTo>
                    <a:pt x="11" y="2"/>
                  </a:lnTo>
                  <a:lnTo>
                    <a:pt x="13" y="5"/>
                  </a:lnTo>
                  <a:lnTo>
                    <a:pt x="17" y="9"/>
                  </a:lnTo>
                  <a:lnTo>
                    <a:pt x="17" y="13"/>
                  </a:lnTo>
                  <a:lnTo>
                    <a:pt x="17" y="17"/>
                  </a:lnTo>
                  <a:lnTo>
                    <a:pt x="11" y="13"/>
                  </a:lnTo>
                  <a:lnTo>
                    <a:pt x="4" y="11"/>
                  </a:lnTo>
                  <a:lnTo>
                    <a:pt x="0" y="5"/>
                  </a:lnTo>
                  <a:lnTo>
                    <a:pt x="4" y="4"/>
                  </a:lnTo>
                  <a:close/>
                </a:path>
              </a:pathLst>
            </a:custGeom>
            <a:solidFill>
              <a:srgbClr val="000000"/>
            </a:solidFill>
            <a:ln w="9525">
              <a:noFill/>
              <a:round/>
              <a:headEnd/>
              <a:tailEnd/>
            </a:ln>
          </p:spPr>
          <p:txBody>
            <a:bodyPr/>
            <a:lstStyle/>
            <a:p>
              <a:endParaRPr lang="fa-IR"/>
            </a:p>
          </p:txBody>
        </p:sp>
        <p:sp>
          <p:nvSpPr>
            <p:cNvPr id="15431" name="Freeform 69"/>
            <p:cNvSpPr>
              <a:spLocks/>
            </p:cNvSpPr>
            <p:nvPr/>
          </p:nvSpPr>
          <p:spPr bwMode="auto">
            <a:xfrm>
              <a:off x="3795" y="2889"/>
              <a:ext cx="93" cy="68"/>
            </a:xfrm>
            <a:custGeom>
              <a:avLst/>
              <a:gdLst>
                <a:gd name="T0" fmla="*/ 177 w 186"/>
                <a:gd name="T1" fmla="*/ 0 h 135"/>
                <a:gd name="T2" fmla="*/ 182 w 186"/>
                <a:gd name="T3" fmla="*/ 0 h 135"/>
                <a:gd name="T4" fmla="*/ 186 w 186"/>
                <a:gd name="T5" fmla="*/ 0 h 135"/>
                <a:gd name="T6" fmla="*/ 177 w 186"/>
                <a:gd name="T7" fmla="*/ 10 h 135"/>
                <a:gd name="T8" fmla="*/ 167 w 186"/>
                <a:gd name="T9" fmla="*/ 17 h 135"/>
                <a:gd name="T10" fmla="*/ 156 w 186"/>
                <a:gd name="T11" fmla="*/ 27 h 135"/>
                <a:gd name="T12" fmla="*/ 148 w 186"/>
                <a:gd name="T13" fmla="*/ 36 h 135"/>
                <a:gd name="T14" fmla="*/ 135 w 186"/>
                <a:gd name="T15" fmla="*/ 42 h 135"/>
                <a:gd name="T16" fmla="*/ 125 w 186"/>
                <a:gd name="T17" fmla="*/ 50 h 135"/>
                <a:gd name="T18" fmla="*/ 112 w 186"/>
                <a:gd name="T19" fmla="*/ 57 h 135"/>
                <a:gd name="T20" fmla="*/ 103 w 186"/>
                <a:gd name="T21" fmla="*/ 65 h 135"/>
                <a:gd name="T22" fmla="*/ 89 w 186"/>
                <a:gd name="T23" fmla="*/ 73 h 135"/>
                <a:gd name="T24" fmla="*/ 80 w 186"/>
                <a:gd name="T25" fmla="*/ 80 h 135"/>
                <a:gd name="T26" fmla="*/ 68 w 186"/>
                <a:gd name="T27" fmla="*/ 88 h 135"/>
                <a:gd name="T28" fmla="*/ 59 w 186"/>
                <a:gd name="T29" fmla="*/ 95 h 135"/>
                <a:gd name="T30" fmla="*/ 47 w 186"/>
                <a:gd name="T31" fmla="*/ 103 h 135"/>
                <a:gd name="T32" fmla="*/ 38 w 186"/>
                <a:gd name="T33" fmla="*/ 112 h 135"/>
                <a:gd name="T34" fmla="*/ 30 w 186"/>
                <a:gd name="T35" fmla="*/ 124 h 135"/>
                <a:gd name="T36" fmla="*/ 23 w 186"/>
                <a:gd name="T37" fmla="*/ 135 h 135"/>
                <a:gd name="T38" fmla="*/ 15 w 186"/>
                <a:gd name="T39" fmla="*/ 131 h 135"/>
                <a:gd name="T40" fmla="*/ 9 w 186"/>
                <a:gd name="T41" fmla="*/ 128 h 135"/>
                <a:gd name="T42" fmla="*/ 6 w 186"/>
                <a:gd name="T43" fmla="*/ 124 h 135"/>
                <a:gd name="T44" fmla="*/ 4 w 186"/>
                <a:gd name="T45" fmla="*/ 120 h 135"/>
                <a:gd name="T46" fmla="*/ 0 w 186"/>
                <a:gd name="T47" fmla="*/ 112 h 135"/>
                <a:gd name="T48" fmla="*/ 2 w 186"/>
                <a:gd name="T49" fmla="*/ 107 h 135"/>
                <a:gd name="T50" fmla="*/ 4 w 186"/>
                <a:gd name="T51" fmla="*/ 99 h 135"/>
                <a:gd name="T52" fmla="*/ 9 w 186"/>
                <a:gd name="T53" fmla="*/ 93 h 135"/>
                <a:gd name="T54" fmla="*/ 19 w 186"/>
                <a:gd name="T55" fmla="*/ 86 h 135"/>
                <a:gd name="T56" fmla="*/ 30 w 186"/>
                <a:gd name="T57" fmla="*/ 82 h 135"/>
                <a:gd name="T58" fmla="*/ 42 w 186"/>
                <a:gd name="T59" fmla="*/ 73 h 135"/>
                <a:gd name="T60" fmla="*/ 55 w 186"/>
                <a:gd name="T61" fmla="*/ 63 h 135"/>
                <a:gd name="T62" fmla="*/ 68 w 186"/>
                <a:gd name="T63" fmla="*/ 55 h 135"/>
                <a:gd name="T64" fmla="*/ 84 w 186"/>
                <a:gd name="T65" fmla="*/ 48 h 135"/>
                <a:gd name="T66" fmla="*/ 95 w 186"/>
                <a:gd name="T67" fmla="*/ 40 h 135"/>
                <a:gd name="T68" fmla="*/ 106 w 186"/>
                <a:gd name="T69" fmla="*/ 33 h 135"/>
                <a:gd name="T70" fmla="*/ 114 w 186"/>
                <a:gd name="T71" fmla="*/ 23 h 135"/>
                <a:gd name="T72" fmla="*/ 122 w 186"/>
                <a:gd name="T73" fmla="*/ 15 h 135"/>
                <a:gd name="T74" fmla="*/ 127 w 186"/>
                <a:gd name="T75" fmla="*/ 14 h 135"/>
                <a:gd name="T76" fmla="*/ 135 w 186"/>
                <a:gd name="T77" fmla="*/ 12 h 135"/>
                <a:gd name="T78" fmla="*/ 143 w 186"/>
                <a:gd name="T79" fmla="*/ 10 h 135"/>
                <a:gd name="T80" fmla="*/ 150 w 186"/>
                <a:gd name="T81" fmla="*/ 10 h 135"/>
                <a:gd name="T82" fmla="*/ 163 w 186"/>
                <a:gd name="T83" fmla="*/ 4 h 135"/>
                <a:gd name="T84" fmla="*/ 177 w 186"/>
                <a:gd name="T85" fmla="*/ 0 h 135"/>
                <a:gd name="T86" fmla="*/ 177 w 186"/>
                <a:gd name="T87" fmla="*/ 0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6"/>
                <a:gd name="T133" fmla="*/ 0 h 135"/>
                <a:gd name="T134" fmla="*/ 186 w 186"/>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6" h="135">
                  <a:moveTo>
                    <a:pt x="177" y="0"/>
                  </a:moveTo>
                  <a:lnTo>
                    <a:pt x="182" y="0"/>
                  </a:lnTo>
                  <a:lnTo>
                    <a:pt x="186" y="0"/>
                  </a:lnTo>
                  <a:lnTo>
                    <a:pt x="177" y="10"/>
                  </a:lnTo>
                  <a:lnTo>
                    <a:pt x="167" y="17"/>
                  </a:lnTo>
                  <a:lnTo>
                    <a:pt x="156" y="27"/>
                  </a:lnTo>
                  <a:lnTo>
                    <a:pt x="148" y="36"/>
                  </a:lnTo>
                  <a:lnTo>
                    <a:pt x="135" y="42"/>
                  </a:lnTo>
                  <a:lnTo>
                    <a:pt x="125" y="50"/>
                  </a:lnTo>
                  <a:lnTo>
                    <a:pt x="112" y="57"/>
                  </a:lnTo>
                  <a:lnTo>
                    <a:pt x="103" y="65"/>
                  </a:lnTo>
                  <a:lnTo>
                    <a:pt x="89" y="73"/>
                  </a:lnTo>
                  <a:lnTo>
                    <a:pt x="80" y="80"/>
                  </a:lnTo>
                  <a:lnTo>
                    <a:pt x="68" y="88"/>
                  </a:lnTo>
                  <a:lnTo>
                    <a:pt x="59" y="95"/>
                  </a:lnTo>
                  <a:lnTo>
                    <a:pt x="47" y="103"/>
                  </a:lnTo>
                  <a:lnTo>
                    <a:pt x="38" y="112"/>
                  </a:lnTo>
                  <a:lnTo>
                    <a:pt x="30" y="124"/>
                  </a:lnTo>
                  <a:lnTo>
                    <a:pt x="23" y="135"/>
                  </a:lnTo>
                  <a:lnTo>
                    <a:pt x="15" y="131"/>
                  </a:lnTo>
                  <a:lnTo>
                    <a:pt x="9" y="128"/>
                  </a:lnTo>
                  <a:lnTo>
                    <a:pt x="6" y="124"/>
                  </a:lnTo>
                  <a:lnTo>
                    <a:pt x="4" y="120"/>
                  </a:lnTo>
                  <a:lnTo>
                    <a:pt x="0" y="112"/>
                  </a:lnTo>
                  <a:lnTo>
                    <a:pt x="2" y="107"/>
                  </a:lnTo>
                  <a:lnTo>
                    <a:pt x="4" y="99"/>
                  </a:lnTo>
                  <a:lnTo>
                    <a:pt x="9" y="93"/>
                  </a:lnTo>
                  <a:lnTo>
                    <a:pt x="19" y="86"/>
                  </a:lnTo>
                  <a:lnTo>
                    <a:pt x="30" y="82"/>
                  </a:lnTo>
                  <a:lnTo>
                    <a:pt x="42" y="73"/>
                  </a:lnTo>
                  <a:lnTo>
                    <a:pt x="55" y="63"/>
                  </a:lnTo>
                  <a:lnTo>
                    <a:pt x="68" y="55"/>
                  </a:lnTo>
                  <a:lnTo>
                    <a:pt x="84" y="48"/>
                  </a:lnTo>
                  <a:lnTo>
                    <a:pt x="95" y="40"/>
                  </a:lnTo>
                  <a:lnTo>
                    <a:pt x="106" y="33"/>
                  </a:lnTo>
                  <a:lnTo>
                    <a:pt x="114" y="23"/>
                  </a:lnTo>
                  <a:lnTo>
                    <a:pt x="122" y="15"/>
                  </a:lnTo>
                  <a:lnTo>
                    <a:pt x="127" y="14"/>
                  </a:lnTo>
                  <a:lnTo>
                    <a:pt x="135" y="12"/>
                  </a:lnTo>
                  <a:lnTo>
                    <a:pt x="143" y="10"/>
                  </a:lnTo>
                  <a:lnTo>
                    <a:pt x="150" y="10"/>
                  </a:lnTo>
                  <a:lnTo>
                    <a:pt x="163" y="4"/>
                  </a:lnTo>
                  <a:lnTo>
                    <a:pt x="177" y="0"/>
                  </a:lnTo>
                  <a:close/>
                </a:path>
              </a:pathLst>
            </a:custGeom>
            <a:solidFill>
              <a:srgbClr val="000000"/>
            </a:solidFill>
            <a:ln w="9525">
              <a:noFill/>
              <a:round/>
              <a:headEnd/>
              <a:tailEnd/>
            </a:ln>
          </p:spPr>
          <p:txBody>
            <a:bodyPr/>
            <a:lstStyle/>
            <a:p>
              <a:endParaRPr lang="fa-IR"/>
            </a:p>
          </p:txBody>
        </p:sp>
        <p:sp>
          <p:nvSpPr>
            <p:cNvPr id="15432" name="Freeform 70"/>
            <p:cNvSpPr>
              <a:spLocks/>
            </p:cNvSpPr>
            <p:nvPr/>
          </p:nvSpPr>
          <p:spPr bwMode="auto">
            <a:xfrm>
              <a:off x="4364" y="2889"/>
              <a:ext cx="69" cy="99"/>
            </a:xfrm>
            <a:custGeom>
              <a:avLst/>
              <a:gdLst>
                <a:gd name="T0" fmla="*/ 102 w 137"/>
                <a:gd name="T1" fmla="*/ 0 h 198"/>
                <a:gd name="T2" fmla="*/ 110 w 137"/>
                <a:gd name="T3" fmla="*/ 0 h 198"/>
                <a:gd name="T4" fmla="*/ 120 w 137"/>
                <a:gd name="T5" fmla="*/ 4 h 198"/>
                <a:gd name="T6" fmla="*/ 127 w 137"/>
                <a:gd name="T7" fmla="*/ 8 h 198"/>
                <a:gd name="T8" fmla="*/ 137 w 137"/>
                <a:gd name="T9" fmla="*/ 15 h 198"/>
                <a:gd name="T10" fmla="*/ 125 w 137"/>
                <a:gd name="T11" fmla="*/ 19 h 198"/>
                <a:gd name="T12" fmla="*/ 116 w 137"/>
                <a:gd name="T13" fmla="*/ 25 h 198"/>
                <a:gd name="T14" fmla="*/ 106 w 137"/>
                <a:gd name="T15" fmla="*/ 31 h 198"/>
                <a:gd name="T16" fmla="*/ 97 w 137"/>
                <a:gd name="T17" fmla="*/ 38 h 198"/>
                <a:gd name="T18" fmla="*/ 85 w 137"/>
                <a:gd name="T19" fmla="*/ 46 h 198"/>
                <a:gd name="T20" fmla="*/ 78 w 137"/>
                <a:gd name="T21" fmla="*/ 55 h 198"/>
                <a:gd name="T22" fmla="*/ 70 w 137"/>
                <a:gd name="T23" fmla="*/ 63 h 198"/>
                <a:gd name="T24" fmla="*/ 63 w 137"/>
                <a:gd name="T25" fmla="*/ 74 h 198"/>
                <a:gd name="T26" fmla="*/ 55 w 137"/>
                <a:gd name="T27" fmla="*/ 82 h 198"/>
                <a:gd name="T28" fmla="*/ 49 w 137"/>
                <a:gd name="T29" fmla="*/ 93 h 198"/>
                <a:gd name="T30" fmla="*/ 44 w 137"/>
                <a:gd name="T31" fmla="*/ 103 h 198"/>
                <a:gd name="T32" fmla="*/ 42 w 137"/>
                <a:gd name="T33" fmla="*/ 114 h 198"/>
                <a:gd name="T34" fmla="*/ 38 w 137"/>
                <a:gd name="T35" fmla="*/ 124 h 198"/>
                <a:gd name="T36" fmla="*/ 38 w 137"/>
                <a:gd name="T37" fmla="*/ 135 h 198"/>
                <a:gd name="T38" fmla="*/ 38 w 137"/>
                <a:gd name="T39" fmla="*/ 145 h 198"/>
                <a:gd name="T40" fmla="*/ 40 w 137"/>
                <a:gd name="T41" fmla="*/ 156 h 198"/>
                <a:gd name="T42" fmla="*/ 32 w 137"/>
                <a:gd name="T43" fmla="*/ 156 h 198"/>
                <a:gd name="T44" fmla="*/ 30 w 137"/>
                <a:gd name="T45" fmla="*/ 160 h 198"/>
                <a:gd name="T46" fmla="*/ 26 w 137"/>
                <a:gd name="T47" fmla="*/ 164 h 198"/>
                <a:gd name="T48" fmla="*/ 26 w 137"/>
                <a:gd name="T49" fmla="*/ 171 h 198"/>
                <a:gd name="T50" fmla="*/ 26 w 137"/>
                <a:gd name="T51" fmla="*/ 175 h 198"/>
                <a:gd name="T52" fmla="*/ 28 w 137"/>
                <a:gd name="T53" fmla="*/ 185 h 198"/>
                <a:gd name="T54" fmla="*/ 28 w 137"/>
                <a:gd name="T55" fmla="*/ 190 h 198"/>
                <a:gd name="T56" fmla="*/ 30 w 137"/>
                <a:gd name="T57" fmla="*/ 198 h 198"/>
                <a:gd name="T58" fmla="*/ 17 w 137"/>
                <a:gd name="T59" fmla="*/ 185 h 198"/>
                <a:gd name="T60" fmla="*/ 11 w 137"/>
                <a:gd name="T61" fmla="*/ 173 h 198"/>
                <a:gd name="T62" fmla="*/ 4 w 137"/>
                <a:gd name="T63" fmla="*/ 158 h 198"/>
                <a:gd name="T64" fmla="*/ 2 w 137"/>
                <a:gd name="T65" fmla="*/ 145 h 198"/>
                <a:gd name="T66" fmla="*/ 0 w 137"/>
                <a:gd name="T67" fmla="*/ 130 h 198"/>
                <a:gd name="T68" fmla="*/ 2 w 137"/>
                <a:gd name="T69" fmla="*/ 112 h 198"/>
                <a:gd name="T70" fmla="*/ 4 w 137"/>
                <a:gd name="T71" fmla="*/ 97 h 198"/>
                <a:gd name="T72" fmla="*/ 11 w 137"/>
                <a:gd name="T73" fmla="*/ 82 h 198"/>
                <a:gd name="T74" fmla="*/ 17 w 137"/>
                <a:gd name="T75" fmla="*/ 67 h 198"/>
                <a:gd name="T76" fmla="*/ 25 w 137"/>
                <a:gd name="T77" fmla="*/ 52 h 198"/>
                <a:gd name="T78" fmla="*/ 34 w 137"/>
                <a:gd name="T79" fmla="*/ 38 h 198"/>
                <a:gd name="T80" fmla="*/ 45 w 137"/>
                <a:gd name="T81" fmla="*/ 27 h 198"/>
                <a:gd name="T82" fmla="*/ 57 w 137"/>
                <a:gd name="T83" fmla="*/ 15 h 198"/>
                <a:gd name="T84" fmla="*/ 70 w 137"/>
                <a:gd name="T85" fmla="*/ 8 h 198"/>
                <a:gd name="T86" fmla="*/ 85 w 137"/>
                <a:gd name="T87" fmla="*/ 2 h 198"/>
                <a:gd name="T88" fmla="*/ 102 w 137"/>
                <a:gd name="T89" fmla="*/ 0 h 198"/>
                <a:gd name="T90" fmla="*/ 102 w 137"/>
                <a:gd name="T91" fmla="*/ 0 h 1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198"/>
                <a:gd name="T140" fmla="*/ 137 w 137"/>
                <a:gd name="T141" fmla="*/ 198 h 1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198">
                  <a:moveTo>
                    <a:pt x="102" y="0"/>
                  </a:moveTo>
                  <a:lnTo>
                    <a:pt x="110" y="0"/>
                  </a:lnTo>
                  <a:lnTo>
                    <a:pt x="120" y="4"/>
                  </a:lnTo>
                  <a:lnTo>
                    <a:pt x="127" y="8"/>
                  </a:lnTo>
                  <a:lnTo>
                    <a:pt x="137" y="15"/>
                  </a:lnTo>
                  <a:lnTo>
                    <a:pt x="125" y="19"/>
                  </a:lnTo>
                  <a:lnTo>
                    <a:pt x="116" y="25"/>
                  </a:lnTo>
                  <a:lnTo>
                    <a:pt x="106" y="31"/>
                  </a:lnTo>
                  <a:lnTo>
                    <a:pt x="97" y="38"/>
                  </a:lnTo>
                  <a:lnTo>
                    <a:pt x="85" y="46"/>
                  </a:lnTo>
                  <a:lnTo>
                    <a:pt x="78" y="55"/>
                  </a:lnTo>
                  <a:lnTo>
                    <a:pt x="70" y="63"/>
                  </a:lnTo>
                  <a:lnTo>
                    <a:pt x="63" y="74"/>
                  </a:lnTo>
                  <a:lnTo>
                    <a:pt x="55" y="82"/>
                  </a:lnTo>
                  <a:lnTo>
                    <a:pt x="49" y="93"/>
                  </a:lnTo>
                  <a:lnTo>
                    <a:pt x="44" y="103"/>
                  </a:lnTo>
                  <a:lnTo>
                    <a:pt x="42" y="114"/>
                  </a:lnTo>
                  <a:lnTo>
                    <a:pt x="38" y="124"/>
                  </a:lnTo>
                  <a:lnTo>
                    <a:pt x="38" y="135"/>
                  </a:lnTo>
                  <a:lnTo>
                    <a:pt x="38" y="145"/>
                  </a:lnTo>
                  <a:lnTo>
                    <a:pt x="40" y="156"/>
                  </a:lnTo>
                  <a:lnTo>
                    <a:pt x="32" y="156"/>
                  </a:lnTo>
                  <a:lnTo>
                    <a:pt x="30" y="160"/>
                  </a:lnTo>
                  <a:lnTo>
                    <a:pt x="26" y="164"/>
                  </a:lnTo>
                  <a:lnTo>
                    <a:pt x="26" y="171"/>
                  </a:lnTo>
                  <a:lnTo>
                    <a:pt x="26" y="175"/>
                  </a:lnTo>
                  <a:lnTo>
                    <a:pt x="28" y="185"/>
                  </a:lnTo>
                  <a:lnTo>
                    <a:pt x="28" y="190"/>
                  </a:lnTo>
                  <a:lnTo>
                    <a:pt x="30" y="198"/>
                  </a:lnTo>
                  <a:lnTo>
                    <a:pt x="17" y="185"/>
                  </a:lnTo>
                  <a:lnTo>
                    <a:pt x="11" y="173"/>
                  </a:lnTo>
                  <a:lnTo>
                    <a:pt x="4" y="158"/>
                  </a:lnTo>
                  <a:lnTo>
                    <a:pt x="2" y="145"/>
                  </a:lnTo>
                  <a:lnTo>
                    <a:pt x="0" y="130"/>
                  </a:lnTo>
                  <a:lnTo>
                    <a:pt x="2" y="112"/>
                  </a:lnTo>
                  <a:lnTo>
                    <a:pt x="4" y="97"/>
                  </a:lnTo>
                  <a:lnTo>
                    <a:pt x="11" y="82"/>
                  </a:lnTo>
                  <a:lnTo>
                    <a:pt x="17" y="67"/>
                  </a:lnTo>
                  <a:lnTo>
                    <a:pt x="25" y="52"/>
                  </a:lnTo>
                  <a:lnTo>
                    <a:pt x="34" y="38"/>
                  </a:lnTo>
                  <a:lnTo>
                    <a:pt x="45" y="27"/>
                  </a:lnTo>
                  <a:lnTo>
                    <a:pt x="57" y="15"/>
                  </a:lnTo>
                  <a:lnTo>
                    <a:pt x="70" y="8"/>
                  </a:lnTo>
                  <a:lnTo>
                    <a:pt x="85" y="2"/>
                  </a:lnTo>
                  <a:lnTo>
                    <a:pt x="102" y="0"/>
                  </a:lnTo>
                  <a:close/>
                </a:path>
              </a:pathLst>
            </a:custGeom>
            <a:solidFill>
              <a:srgbClr val="D99966"/>
            </a:solidFill>
            <a:ln w="9525">
              <a:noFill/>
              <a:round/>
              <a:headEnd/>
              <a:tailEnd/>
            </a:ln>
          </p:spPr>
          <p:txBody>
            <a:bodyPr/>
            <a:lstStyle/>
            <a:p>
              <a:endParaRPr lang="fa-IR"/>
            </a:p>
          </p:txBody>
        </p:sp>
        <p:sp>
          <p:nvSpPr>
            <p:cNvPr id="15433" name="Freeform 71"/>
            <p:cNvSpPr>
              <a:spLocks/>
            </p:cNvSpPr>
            <p:nvPr/>
          </p:nvSpPr>
          <p:spPr bwMode="auto">
            <a:xfrm>
              <a:off x="4610" y="2894"/>
              <a:ext cx="8" cy="40"/>
            </a:xfrm>
            <a:custGeom>
              <a:avLst/>
              <a:gdLst>
                <a:gd name="T0" fmla="*/ 2 w 17"/>
                <a:gd name="T1" fmla="*/ 0 h 80"/>
                <a:gd name="T2" fmla="*/ 8 w 17"/>
                <a:gd name="T3" fmla="*/ 2 h 80"/>
                <a:gd name="T4" fmla="*/ 12 w 17"/>
                <a:gd name="T5" fmla="*/ 7 h 80"/>
                <a:gd name="T6" fmla="*/ 14 w 17"/>
                <a:gd name="T7" fmla="*/ 15 h 80"/>
                <a:gd name="T8" fmla="*/ 17 w 17"/>
                <a:gd name="T9" fmla="*/ 24 h 80"/>
                <a:gd name="T10" fmla="*/ 17 w 17"/>
                <a:gd name="T11" fmla="*/ 30 h 80"/>
                <a:gd name="T12" fmla="*/ 17 w 17"/>
                <a:gd name="T13" fmla="*/ 40 h 80"/>
                <a:gd name="T14" fmla="*/ 17 w 17"/>
                <a:gd name="T15" fmla="*/ 45 h 80"/>
                <a:gd name="T16" fmla="*/ 17 w 17"/>
                <a:gd name="T17" fmla="*/ 53 h 80"/>
                <a:gd name="T18" fmla="*/ 17 w 17"/>
                <a:gd name="T19" fmla="*/ 66 h 80"/>
                <a:gd name="T20" fmla="*/ 17 w 17"/>
                <a:gd name="T21" fmla="*/ 80 h 80"/>
                <a:gd name="T22" fmla="*/ 16 w 17"/>
                <a:gd name="T23" fmla="*/ 80 h 80"/>
                <a:gd name="T24" fmla="*/ 10 w 17"/>
                <a:gd name="T25" fmla="*/ 66 h 80"/>
                <a:gd name="T26" fmla="*/ 6 w 17"/>
                <a:gd name="T27" fmla="*/ 53 h 80"/>
                <a:gd name="T28" fmla="*/ 4 w 17"/>
                <a:gd name="T29" fmla="*/ 45 h 80"/>
                <a:gd name="T30" fmla="*/ 2 w 17"/>
                <a:gd name="T31" fmla="*/ 40 h 80"/>
                <a:gd name="T32" fmla="*/ 0 w 17"/>
                <a:gd name="T33" fmla="*/ 30 h 80"/>
                <a:gd name="T34" fmla="*/ 0 w 17"/>
                <a:gd name="T35" fmla="*/ 24 h 80"/>
                <a:gd name="T36" fmla="*/ 0 w 17"/>
                <a:gd name="T37" fmla="*/ 9 h 80"/>
                <a:gd name="T38" fmla="*/ 2 w 17"/>
                <a:gd name="T39" fmla="*/ 0 h 80"/>
                <a:gd name="T40" fmla="*/ 2 w 17"/>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80"/>
                <a:gd name="T65" fmla="*/ 17 w 17"/>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80">
                  <a:moveTo>
                    <a:pt x="2" y="0"/>
                  </a:moveTo>
                  <a:lnTo>
                    <a:pt x="8" y="2"/>
                  </a:lnTo>
                  <a:lnTo>
                    <a:pt x="12" y="7"/>
                  </a:lnTo>
                  <a:lnTo>
                    <a:pt x="14" y="15"/>
                  </a:lnTo>
                  <a:lnTo>
                    <a:pt x="17" y="24"/>
                  </a:lnTo>
                  <a:lnTo>
                    <a:pt x="17" y="30"/>
                  </a:lnTo>
                  <a:lnTo>
                    <a:pt x="17" y="40"/>
                  </a:lnTo>
                  <a:lnTo>
                    <a:pt x="17" y="45"/>
                  </a:lnTo>
                  <a:lnTo>
                    <a:pt x="17" y="53"/>
                  </a:lnTo>
                  <a:lnTo>
                    <a:pt x="17" y="66"/>
                  </a:lnTo>
                  <a:lnTo>
                    <a:pt x="17" y="80"/>
                  </a:lnTo>
                  <a:lnTo>
                    <a:pt x="16" y="80"/>
                  </a:lnTo>
                  <a:lnTo>
                    <a:pt x="10" y="66"/>
                  </a:lnTo>
                  <a:lnTo>
                    <a:pt x="6" y="53"/>
                  </a:lnTo>
                  <a:lnTo>
                    <a:pt x="4" y="45"/>
                  </a:lnTo>
                  <a:lnTo>
                    <a:pt x="2" y="40"/>
                  </a:lnTo>
                  <a:lnTo>
                    <a:pt x="0" y="30"/>
                  </a:lnTo>
                  <a:lnTo>
                    <a:pt x="0" y="24"/>
                  </a:lnTo>
                  <a:lnTo>
                    <a:pt x="0" y="9"/>
                  </a:lnTo>
                  <a:lnTo>
                    <a:pt x="2" y="0"/>
                  </a:lnTo>
                  <a:close/>
                </a:path>
              </a:pathLst>
            </a:custGeom>
            <a:solidFill>
              <a:srgbClr val="000000"/>
            </a:solidFill>
            <a:ln w="9525">
              <a:noFill/>
              <a:round/>
              <a:headEnd/>
              <a:tailEnd/>
            </a:ln>
          </p:spPr>
          <p:txBody>
            <a:bodyPr/>
            <a:lstStyle/>
            <a:p>
              <a:endParaRPr lang="fa-IR"/>
            </a:p>
          </p:txBody>
        </p:sp>
        <p:sp>
          <p:nvSpPr>
            <p:cNvPr id="15434" name="Freeform 72"/>
            <p:cNvSpPr>
              <a:spLocks/>
            </p:cNvSpPr>
            <p:nvPr/>
          </p:nvSpPr>
          <p:spPr bwMode="auto">
            <a:xfrm>
              <a:off x="4584" y="2901"/>
              <a:ext cx="6" cy="12"/>
            </a:xfrm>
            <a:custGeom>
              <a:avLst/>
              <a:gdLst>
                <a:gd name="T0" fmla="*/ 4 w 11"/>
                <a:gd name="T1" fmla="*/ 0 h 25"/>
                <a:gd name="T2" fmla="*/ 11 w 11"/>
                <a:gd name="T3" fmla="*/ 10 h 25"/>
                <a:gd name="T4" fmla="*/ 11 w 11"/>
                <a:gd name="T5" fmla="*/ 25 h 25"/>
                <a:gd name="T6" fmla="*/ 10 w 11"/>
                <a:gd name="T7" fmla="*/ 25 h 25"/>
                <a:gd name="T8" fmla="*/ 8 w 11"/>
                <a:gd name="T9" fmla="*/ 25 h 25"/>
                <a:gd name="T10" fmla="*/ 6 w 11"/>
                <a:gd name="T11" fmla="*/ 19 h 25"/>
                <a:gd name="T12" fmla="*/ 4 w 11"/>
                <a:gd name="T13" fmla="*/ 15 h 25"/>
                <a:gd name="T14" fmla="*/ 0 w 11"/>
                <a:gd name="T15" fmla="*/ 4 h 25"/>
                <a:gd name="T16" fmla="*/ 4 w 11"/>
                <a:gd name="T17" fmla="*/ 0 h 25"/>
                <a:gd name="T18" fmla="*/ 4 w 1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4" y="0"/>
                  </a:moveTo>
                  <a:lnTo>
                    <a:pt x="11" y="10"/>
                  </a:lnTo>
                  <a:lnTo>
                    <a:pt x="11" y="25"/>
                  </a:lnTo>
                  <a:lnTo>
                    <a:pt x="10" y="25"/>
                  </a:lnTo>
                  <a:lnTo>
                    <a:pt x="8" y="25"/>
                  </a:lnTo>
                  <a:lnTo>
                    <a:pt x="6" y="19"/>
                  </a:lnTo>
                  <a:lnTo>
                    <a:pt x="4" y="15"/>
                  </a:lnTo>
                  <a:lnTo>
                    <a:pt x="0" y="4"/>
                  </a:lnTo>
                  <a:lnTo>
                    <a:pt x="4" y="0"/>
                  </a:lnTo>
                  <a:close/>
                </a:path>
              </a:pathLst>
            </a:custGeom>
            <a:solidFill>
              <a:srgbClr val="000000"/>
            </a:solidFill>
            <a:ln w="9525">
              <a:noFill/>
              <a:round/>
              <a:headEnd/>
              <a:tailEnd/>
            </a:ln>
          </p:spPr>
          <p:txBody>
            <a:bodyPr/>
            <a:lstStyle/>
            <a:p>
              <a:endParaRPr lang="fa-IR"/>
            </a:p>
          </p:txBody>
        </p:sp>
        <p:sp>
          <p:nvSpPr>
            <p:cNvPr id="15435" name="Freeform 73"/>
            <p:cNvSpPr>
              <a:spLocks/>
            </p:cNvSpPr>
            <p:nvPr/>
          </p:nvSpPr>
          <p:spPr bwMode="auto">
            <a:xfrm>
              <a:off x="3728" y="2906"/>
              <a:ext cx="45" cy="25"/>
            </a:xfrm>
            <a:custGeom>
              <a:avLst/>
              <a:gdLst>
                <a:gd name="T0" fmla="*/ 89 w 89"/>
                <a:gd name="T1" fmla="*/ 0 h 50"/>
                <a:gd name="T2" fmla="*/ 83 w 89"/>
                <a:gd name="T3" fmla="*/ 14 h 50"/>
                <a:gd name="T4" fmla="*/ 76 w 89"/>
                <a:gd name="T5" fmla="*/ 27 h 50"/>
                <a:gd name="T6" fmla="*/ 66 w 89"/>
                <a:gd name="T7" fmla="*/ 39 h 50"/>
                <a:gd name="T8" fmla="*/ 59 w 89"/>
                <a:gd name="T9" fmla="*/ 48 h 50"/>
                <a:gd name="T10" fmla="*/ 53 w 89"/>
                <a:gd name="T11" fmla="*/ 48 h 50"/>
                <a:gd name="T12" fmla="*/ 45 w 89"/>
                <a:gd name="T13" fmla="*/ 50 h 50"/>
                <a:gd name="T14" fmla="*/ 38 w 89"/>
                <a:gd name="T15" fmla="*/ 50 h 50"/>
                <a:gd name="T16" fmla="*/ 32 w 89"/>
                <a:gd name="T17" fmla="*/ 50 h 50"/>
                <a:gd name="T18" fmla="*/ 23 w 89"/>
                <a:gd name="T19" fmla="*/ 48 h 50"/>
                <a:gd name="T20" fmla="*/ 15 w 89"/>
                <a:gd name="T21" fmla="*/ 48 h 50"/>
                <a:gd name="T22" fmla="*/ 7 w 89"/>
                <a:gd name="T23" fmla="*/ 44 h 50"/>
                <a:gd name="T24" fmla="*/ 0 w 89"/>
                <a:gd name="T25" fmla="*/ 42 h 50"/>
                <a:gd name="T26" fmla="*/ 0 w 89"/>
                <a:gd name="T27" fmla="*/ 40 h 50"/>
                <a:gd name="T28" fmla="*/ 11 w 89"/>
                <a:gd name="T29" fmla="*/ 35 h 50"/>
                <a:gd name="T30" fmla="*/ 23 w 89"/>
                <a:gd name="T31" fmla="*/ 31 h 50"/>
                <a:gd name="T32" fmla="*/ 34 w 89"/>
                <a:gd name="T33" fmla="*/ 27 h 50"/>
                <a:gd name="T34" fmla="*/ 45 w 89"/>
                <a:gd name="T35" fmla="*/ 25 h 50"/>
                <a:gd name="T36" fmla="*/ 57 w 89"/>
                <a:gd name="T37" fmla="*/ 19 h 50"/>
                <a:gd name="T38" fmla="*/ 68 w 89"/>
                <a:gd name="T39" fmla="*/ 16 h 50"/>
                <a:gd name="T40" fmla="*/ 78 w 89"/>
                <a:gd name="T41" fmla="*/ 8 h 50"/>
                <a:gd name="T42" fmla="*/ 89 w 89"/>
                <a:gd name="T43" fmla="*/ 0 h 50"/>
                <a:gd name="T44" fmla="*/ 89 w 89"/>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
                <a:gd name="T70" fmla="*/ 0 h 50"/>
                <a:gd name="T71" fmla="*/ 89 w 89"/>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 h="50">
                  <a:moveTo>
                    <a:pt x="89" y="0"/>
                  </a:moveTo>
                  <a:lnTo>
                    <a:pt x="83" y="14"/>
                  </a:lnTo>
                  <a:lnTo>
                    <a:pt x="76" y="27"/>
                  </a:lnTo>
                  <a:lnTo>
                    <a:pt x="66" y="39"/>
                  </a:lnTo>
                  <a:lnTo>
                    <a:pt x="59" y="48"/>
                  </a:lnTo>
                  <a:lnTo>
                    <a:pt x="53" y="48"/>
                  </a:lnTo>
                  <a:lnTo>
                    <a:pt x="45" y="50"/>
                  </a:lnTo>
                  <a:lnTo>
                    <a:pt x="38" y="50"/>
                  </a:lnTo>
                  <a:lnTo>
                    <a:pt x="32" y="50"/>
                  </a:lnTo>
                  <a:lnTo>
                    <a:pt x="23" y="48"/>
                  </a:lnTo>
                  <a:lnTo>
                    <a:pt x="15" y="48"/>
                  </a:lnTo>
                  <a:lnTo>
                    <a:pt x="7" y="44"/>
                  </a:lnTo>
                  <a:lnTo>
                    <a:pt x="0" y="42"/>
                  </a:lnTo>
                  <a:lnTo>
                    <a:pt x="0" y="40"/>
                  </a:lnTo>
                  <a:lnTo>
                    <a:pt x="11" y="35"/>
                  </a:lnTo>
                  <a:lnTo>
                    <a:pt x="23" y="31"/>
                  </a:lnTo>
                  <a:lnTo>
                    <a:pt x="34" y="27"/>
                  </a:lnTo>
                  <a:lnTo>
                    <a:pt x="45" y="25"/>
                  </a:lnTo>
                  <a:lnTo>
                    <a:pt x="57" y="19"/>
                  </a:lnTo>
                  <a:lnTo>
                    <a:pt x="68" y="16"/>
                  </a:lnTo>
                  <a:lnTo>
                    <a:pt x="78" y="8"/>
                  </a:lnTo>
                  <a:lnTo>
                    <a:pt x="89" y="0"/>
                  </a:lnTo>
                  <a:close/>
                </a:path>
              </a:pathLst>
            </a:custGeom>
            <a:solidFill>
              <a:srgbClr val="000000"/>
            </a:solidFill>
            <a:ln w="9525">
              <a:noFill/>
              <a:round/>
              <a:headEnd/>
              <a:tailEnd/>
            </a:ln>
          </p:spPr>
          <p:txBody>
            <a:bodyPr/>
            <a:lstStyle/>
            <a:p>
              <a:endParaRPr lang="fa-IR"/>
            </a:p>
          </p:txBody>
        </p:sp>
        <p:sp>
          <p:nvSpPr>
            <p:cNvPr id="15436" name="Freeform 74"/>
            <p:cNvSpPr>
              <a:spLocks/>
            </p:cNvSpPr>
            <p:nvPr/>
          </p:nvSpPr>
          <p:spPr bwMode="auto">
            <a:xfrm>
              <a:off x="4587" y="2924"/>
              <a:ext cx="21" cy="46"/>
            </a:xfrm>
            <a:custGeom>
              <a:avLst/>
              <a:gdLst>
                <a:gd name="T0" fmla="*/ 11 w 42"/>
                <a:gd name="T1" fmla="*/ 0 h 91"/>
                <a:gd name="T2" fmla="*/ 17 w 42"/>
                <a:gd name="T3" fmla="*/ 11 h 91"/>
                <a:gd name="T4" fmla="*/ 23 w 42"/>
                <a:gd name="T5" fmla="*/ 21 h 91"/>
                <a:gd name="T6" fmla="*/ 26 w 42"/>
                <a:gd name="T7" fmla="*/ 32 h 91"/>
                <a:gd name="T8" fmla="*/ 30 w 42"/>
                <a:gd name="T9" fmla="*/ 43 h 91"/>
                <a:gd name="T10" fmla="*/ 32 w 42"/>
                <a:gd name="T11" fmla="*/ 55 h 91"/>
                <a:gd name="T12" fmla="*/ 36 w 42"/>
                <a:gd name="T13" fmla="*/ 66 h 91"/>
                <a:gd name="T14" fmla="*/ 38 w 42"/>
                <a:gd name="T15" fmla="*/ 78 h 91"/>
                <a:gd name="T16" fmla="*/ 42 w 42"/>
                <a:gd name="T17" fmla="*/ 91 h 91"/>
                <a:gd name="T18" fmla="*/ 32 w 42"/>
                <a:gd name="T19" fmla="*/ 87 h 91"/>
                <a:gd name="T20" fmla="*/ 24 w 42"/>
                <a:gd name="T21" fmla="*/ 81 h 91"/>
                <a:gd name="T22" fmla="*/ 17 w 42"/>
                <a:gd name="T23" fmla="*/ 74 h 91"/>
                <a:gd name="T24" fmla="*/ 11 w 42"/>
                <a:gd name="T25" fmla="*/ 64 h 91"/>
                <a:gd name="T26" fmla="*/ 7 w 42"/>
                <a:gd name="T27" fmla="*/ 55 h 91"/>
                <a:gd name="T28" fmla="*/ 4 w 42"/>
                <a:gd name="T29" fmla="*/ 47 h 91"/>
                <a:gd name="T30" fmla="*/ 0 w 42"/>
                <a:gd name="T31" fmla="*/ 38 h 91"/>
                <a:gd name="T32" fmla="*/ 0 w 42"/>
                <a:gd name="T33" fmla="*/ 30 h 91"/>
                <a:gd name="T34" fmla="*/ 0 w 42"/>
                <a:gd name="T35" fmla="*/ 21 h 91"/>
                <a:gd name="T36" fmla="*/ 2 w 42"/>
                <a:gd name="T37" fmla="*/ 13 h 91"/>
                <a:gd name="T38" fmla="*/ 5 w 42"/>
                <a:gd name="T39" fmla="*/ 5 h 91"/>
                <a:gd name="T40" fmla="*/ 11 w 42"/>
                <a:gd name="T41" fmla="*/ 0 h 91"/>
                <a:gd name="T42" fmla="*/ 11 w 42"/>
                <a:gd name="T43" fmla="*/ 0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91"/>
                <a:gd name="T68" fmla="*/ 42 w 42"/>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91">
                  <a:moveTo>
                    <a:pt x="11" y="0"/>
                  </a:moveTo>
                  <a:lnTo>
                    <a:pt x="17" y="11"/>
                  </a:lnTo>
                  <a:lnTo>
                    <a:pt x="23" y="21"/>
                  </a:lnTo>
                  <a:lnTo>
                    <a:pt x="26" y="32"/>
                  </a:lnTo>
                  <a:lnTo>
                    <a:pt x="30" y="43"/>
                  </a:lnTo>
                  <a:lnTo>
                    <a:pt x="32" y="55"/>
                  </a:lnTo>
                  <a:lnTo>
                    <a:pt x="36" y="66"/>
                  </a:lnTo>
                  <a:lnTo>
                    <a:pt x="38" y="78"/>
                  </a:lnTo>
                  <a:lnTo>
                    <a:pt x="42" y="91"/>
                  </a:lnTo>
                  <a:lnTo>
                    <a:pt x="32" y="87"/>
                  </a:lnTo>
                  <a:lnTo>
                    <a:pt x="24" y="81"/>
                  </a:lnTo>
                  <a:lnTo>
                    <a:pt x="17" y="74"/>
                  </a:lnTo>
                  <a:lnTo>
                    <a:pt x="11" y="64"/>
                  </a:lnTo>
                  <a:lnTo>
                    <a:pt x="7" y="55"/>
                  </a:lnTo>
                  <a:lnTo>
                    <a:pt x="4" y="47"/>
                  </a:lnTo>
                  <a:lnTo>
                    <a:pt x="0" y="38"/>
                  </a:lnTo>
                  <a:lnTo>
                    <a:pt x="0" y="30"/>
                  </a:lnTo>
                  <a:lnTo>
                    <a:pt x="0" y="21"/>
                  </a:lnTo>
                  <a:lnTo>
                    <a:pt x="2" y="13"/>
                  </a:lnTo>
                  <a:lnTo>
                    <a:pt x="5" y="5"/>
                  </a:lnTo>
                  <a:lnTo>
                    <a:pt x="11" y="0"/>
                  </a:lnTo>
                  <a:close/>
                </a:path>
              </a:pathLst>
            </a:custGeom>
            <a:solidFill>
              <a:srgbClr val="000000"/>
            </a:solidFill>
            <a:ln w="9525">
              <a:noFill/>
              <a:round/>
              <a:headEnd/>
              <a:tailEnd/>
            </a:ln>
          </p:spPr>
          <p:txBody>
            <a:bodyPr/>
            <a:lstStyle/>
            <a:p>
              <a:endParaRPr lang="fa-IR"/>
            </a:p>
          </p:txBody>
        </p:sp>
        <p:sp>
          <p:nvSpPr>
            <p:cNvPr id="15437" name="Freeform 75"/>
            <p:cNvSpPr>
              <a:spLocks/>
            </p:cNvSpPr>
            <p:nvPr/>
          </p:nvSpPr>
          <p:spPr bwMode="auto">
            <a:xfrm>
              <a:off x="4409" y="2940"/>
              <a:ext cx="105" cy="92"/>
            </a:xfrm>
            <a:custGeom>
              <a:avLst/>
              <a:gdLst>
                <a:gd name="T0" fmla="*/ 109 w 209"/>
                <a:gd name="T1" fmla="*/ 0 h 182"/>
                <a:gd name="T2" fmla="*/ 129 w 209"/>
                <a:gd name="T3" fmla="*/ 0 h 182"/>
                <a:gd name="T4" fmla="*/ 147 w 209"/>
                <a:gd name="T5" fmla="*/ 6 h 182"/>
                <a:gd name="T6" fmla="*/ 164 w 209"/>
                <a:gd name="T7" fmla="*/ 13 h 182"/>
                <a:gd name="T8" fmla="*/ 175 w 209"/>
                <a:gd name="T9" fmla="*/ 27 h 182"/>
                <a:gd name="T10" fmla="*/ 164 w 209"/>
                <a:gd name="T11" fmla="*/ 42 h 182"/>
                <a:gd name="T12" fmla="*/ 143 w 209"/>
                <a:gd name="T13" fmla="*/ 49 h 182"/>
                <a:gd name="T14" fmla="*/ 118 w 209"/>
                <a:gd name="T15" fmla="*/ 57 h 182"/>
                <a:gd name="T16" fmla="*/ 103 w 209"/>
                <a:gd name="T17" fmla="*/ 65 h 182"/>
                <a:gd name="T18" fmla="*/ 88 w 209"/>
                <a:gd name="T19" fmla="*/ 72 h 182"/>
                <a:gd name="T20" fmla="*/ 71 w 209"/>
                <a:gd name="T21" fmla="*/ 78 h 182"/>
                <a:gd name="T22" fmla="*/ 71 w 209"/>
                <a:gd name="T23" fmla="*/ 89 h 182"/>
                <a:gd name="T24" fmla="*/ 86 w 209"/>
                <a:gd name="T25" fmla="*/ 104 h 182"/>
                <a:gd name="T26" fmla="*/ 101 w 209"/>
                <a:gd name="T27" fmla="*/ 110 h 182"/>
                <a:gd name="T28" fmla="*/ 116 w 209"/>
                <a:gd name="T29" fmla="*/ 112 h 182"/>
                <a:gd name="T30" fmla="*/ 139 w 209"/>
                <a:gd name="T31" fmla="*/ 108 h 182"/>
                <a:gd name="T32" fmla="*/ 160 w 209"/>
                <a:gd name="T33" fmla="*/ 93 h 182"/>
                <a:gd name="T34" fmla="*/ 173 w 209"/>
                <a:gd name="T35" fmla="*/ 82 h 182"/>
                <a:gd name="T36" fmla="*/ 192 w 209"/>
                <a:gd name="T37" fmla="*/ 74 h 182"/>
                <a:gd name="T38" fmla="*/ 206 w 209"/>
                <a:gd name="T39" fmla="*/ 76 h 182"/>
                <a:gd name="T40" fmla="*/ 207 w 209"/>
                <a:gd name="T41" fmla="*/ 97 h 182"/>
                <a:gd name="T42" fmla="*/ 206 w 209"/>
                <a:gd name="T43" fmla="*/ 118 h 182"/>
                <a:gd name="T44" fmla="*/ 194 w 209"/>
                <a:gd name="T45" fmla="*/ 135 h 182"/>
                <a:gd name="T46" fmla="*/ 185 w 209"/>
                <a:gd name="T47" fmla="*/ 150 h 182"/>
                <a:gd name="T48" fmla="*/ 175 w 209"/>
                <a:gd name="T49" fmla="*/ 171 h 182"/>
                <a:gd name="T50" fmla="*/ 158 w 209"/>
                <a:gd name="T51" fmla="*/ 177 h 182"/>
                <a:gd name="T52" fmla="*/ 139 w 209"/>
                <a:gd name="T53" fmla="*/ 167 h 182"/>
                <a:gd name="T54" fmla="*/ 116 w 209"/>
                <a:gd name="T55" fmla="*/ 160 h 182"/>
                <a:gd name="T56" fmla="*/ 95 w 209"/>
                <a:gd name="T57" fmla="*/ 152 h 182"/>
                <a:gd name="T58" fmla="*/ 72 w 209"/>
                <a:gd name="T59" fmla="*/ 144 h 182"/>
                <a:gd name="T60" fmla="*/ 52 w 209"/>
                <a:gd name="T61" fmla="*/ 135 h 182"/>
                <a:gd name="T62" fmla="*/ 31 w 209"/>
                <a:gd name="T63" fmla="*/ 127 h 182"/>
                <a:gd name="T64" fmla="*/ 12 w 209"/>
                <a:gd name="T65" fmla="*/ 120 h 182"/>
                <a:gd name="T66" fmla="*/ 0 w 209"/>
                <a:gd name="T67" fmla="*/ 104 h 182"/>
                <a:gd name="T68" fmla="*/ 0 w 209"/>
                <a:gd name="T69" fmla="*/ 82 h 182"/>
                <a:gd name="T70" fmla="*/ 10 w 209"/>
                <a:gd name="T71" fmla="*/ 68 h 182"/>
                <a:gd name="T72" fmla="*/ 29 w 209"/>
                <a:gd name="T73" fmla="*/ 74 h 182"/>
                <a:gd name="T74" fmla="*/ 40 w 209"/>
                <a:gd name="T75" fmla="*/ 66 h 182"/>
                <a:gd name="T76" fmla="*/ 50 w 209"/>
                <a:gd name="T77" fmla="*/ 46 h 182"/>
                <a:gd name="T78" fmla="*/ 67 w 209"/>
                <a:gd name="T79" fmla="*/ 25 h 182"/>
                <a:gd name="T80" fmla="*/ 88 w 209"/>
                <a:gd name="T81" fmla="*/ 9 h 182"/>
                <a:gd name="T82" fmla="*/ 99 w 209"/>
                <a:gd name="T83" fmla="*/ 4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182"/>
                <a:gd name="T128" fmla="*/ 209 w 209"/>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182">
                  <a:moveTo>
                    <a:pt x="99" y="4"/>
                  </a:moveTo>
                  <a:lnTo>
                    <a:pt x="109" y="0"/>
                  </a:lnTo>
                  <a:lnTo>
                    <a:pt x="120" y="0"/>
                  </a:lnTo>
                  <a:lnTo>
                    <a:pt x="129" y="0"/>
                  </a:lnTo>
                  <a:lnTo>
                    <a:pt x="139" y="4"/>
                  </a:lnTo>
                  <a:lnTo>
                    <a:pt x="147" y="6"/>
                  </a:lnTo>
                  <a:lnTo>
                    <a:pt x="156" y="9"/>
                  </a:lnTo>
                  <a:lnTo>
                    <a:pt x="164" y="13"/>
                  </a:lnTo>
                  <a:lnTo>
                    <a:pt x="169" y="19"/>
                  </a:lnTo>
                  <a:lnTo>
                    <a:pt x="175" y="27"/>
                  </a:lnTo>
                  <a:lnTo>
                    <a:pt x="171" y="36"/>
                  </a:lnTo>
                  <a:lnTo>
                    <a:pt x="164" y="42"/>
                  </a:lnTo>
                  <a:lnTo>
                    <a:pt x="156" y="46"/>
                  </a:lnTo>
                  <a:lnTo>
                    <a:pt x="143" y="49"/>
                  </a:lnTo>
                  <a:lnTo>
                    <a:pt x="128" y="55"/>
                  </a:lnTo>
                  <a:lnTo>
                    <a:pt x="118" y="57"/>
                  </a:lnTo>
                  <a:lnTo>
                    <a:pt x="110" y="61"/>
                  </a:lnTo>
                  <a:lnTo>
                    <a:pt x="103" y="65"/>
                  </a:lnTo>
                  <a:lnTo>
                    <a:pt x="95" y="68"/>
                  </a:lnTo>
                  <a:lnTo>
                    <a:pt x="88" y="72"/>
                  </a:lnTo>
                  <a:lnTo>
                    <a:pt x="80" y="76"/>
                  </a:lnTo>
                  <a:lnTo>
                    <a:pt x="71" y="78"/>
                  </a:lnTo>
                  <a:lnTo>
                    <a:pt x="65" y="82"/>
                  </a:lnTo>
                  <a:lnTo>
                    <a:pt x="71" y="89"/>
                  </a:lnTo>
                  <a:lnTo>
                    <a:pt x="80" y="99"/>
                  </a:lnTo>
                  <a:lnTo>
                    <a:pt x="86" y="104"/>
                  </a:lnTo>
                  <a:lnTo>
                    <a:pt x="93" y="108"/>
                  </a:lnTo>
                  <a:lnTo>
                    <a:pt x="101" y="110"/>
                  </a:lnTo>
                  <a:lnTo>
                    <a:pt x="109" y="112"/>
                  </a:lnTo>
                  <a:lnTo>
                    <a:pt x="116" y="112"/>
                  </a:lnTo>
                  <a:lnTo>
                    <a:pt x="124" y="112"/>
                  </a:lnTo>
                  <a:lnTo>
                    <a:pt x="139" y="108"/>
                  </a:lnTo>
                  <a:lnTo>
                    <a:pt x="152" y="99"/>
                  </a:lnTo>
                  <a:lnTo>
                    <a:pt x="160" y="93"/>
                  </a:lnTo>
                  <a:lnTo>
                    <a:pt x="166" y="87"/>
                  </a:lnTo>
                  <a:lnTo>
                    <a:pt x="173" y="82"/>
                  </a:lnTo>
                  <a:lnTo>
                    <a:pt x="183" y="76"/>
                  </a:lnTo>
                  <a:lnTo>
                    <a:pt x="192" y="74"/>
                  </a:lnTo>
                  <a:lnTo>
                    <a:pt x="206" y="68"/>
                  </a:lnTo>
                  <a:lnTo>
                    <a:pt x="206" y="76"/>
                  </a:lnTo>
                  <a:lnTo>
                    <a:pt x="207" y="85"/>
                  </a:lnTo>
                  <a:lnTo>
                    <a:pt x="207" y="97"/>
                  </a:lnTo>
                  <a:lnTo>
                    <a:pt x="209" y="108"/>
                  </a:lnTo>
                  <a:lnTo>
                    <a:pt x="206" y="118"/>
                  </a:lnTo>
                  <a:lnTo>
                    <a:pt x="202" y="127"/>
                  </a:lnTo>
                  <a:lnTo>
                    <a:pt x="194" y="135"/>
                  </a:lnTo>
                  <a:lnTo>
                    <a:pt x="185" y="139"/>
                  </a:lnTo>
                  <a:lnTo>
                    <a:pt x="185" y="150"/>
                  </a:lnTo>
                  <a:lnTo>
                    <a:pt x="183" y="162"/>
                  </a:lnTo>
                  <a:lnTo>
                    <a:pt x="175" y="171"/>
                  </a:lnTo>
                  <a:lnTo>
                    <a:pt x="169" y="182"/>
                  </a:lnTo>
                  <a:lnTo>
                    <a:pt x="158" y="177"/>
                  </a:lnTo>
                  <a:lnTo>
                    <a:pt x="148" y="171"/>
                  </a:lnTo>
                  <a:lnTo>
                    <a:pt x="139" y="167"/>
                  </a:lnTo>
                  <a:lnTo>
                    <a:pt x="129" y="163"/>
                  </a:lnTo>
                  <a:lnTo>
                    <a:pt x="116" y="160"/>
                  </a:lnTo>
                  <a:lnTo>
                    <a:pt x="107" y="156"/>
                  </a:lnTo>
                  <a:lnTo>
                    <a:pt x="95" y="152"/>
                  </a:lnTo>
                  <a:lnTo>
                    <a:pt x="84" y="148"/>
                  </a:lnTo>
                  <a:lnTo>
                    <a:pt x="72" y="144"/>
                  </a:lnTo>
                  <a:lnTo>
                    <a:pt x="63" y="139"/>
                  </a:lnTo>
                  <a:lnTo>
                    <a:pt x="52" y="135"/>
                  </a:lnTo>
                  <a:lnTo>
                    <a:pt x="40" y="131"/>
                  </a:lnTo>
                  <a:lnTo>
                    <a:pt x="31" y="127"/>
                  </a:lnTo>
                  <a:lnTo>
                    <a:pt x="21" y="123"/>
                  </a:lnTo>
                  <a:lnTo>
                    <a:pt x="12" y="120"/>
                  </a:lnTo>
                  <a:lnTo>
                    <a:pt x="4" y="116"/>
                  </a:lnTo>
                  <a:lnTo>
                    <a:pt x="0" y="104"/>
                  </a:lnTo>
                  <a:lnTo>
                    <a:pt x="0" y="93"/>
                  </a:lnTo>
                  <a:lnTo>
                    <a:pt x="0" y="82"/>
                  </a:lnTo>
                  <a:lnTo>
                    <a:pt x="0" y="68"/>
                  </a:lnTo>
                  <a:lnTo>
                    <a:pt x="10" y="68"/>
                  </a:lnTo>
                  <a:lnTo>
                    <a:pt x="21" y="70"/>
                  </a:lnTo>
                  <a:lnTo>
                    <a:pt x="29" y="74"/>
                  </a:lnTo>
                  <a:lnTo>
                    <a:pt x="40" y="78"/>
                  </a:lnTo>
                  <a:lnTo>
                    <a:pt x="40" y="66"/>
                  </a:lnTo>
                  <a:lnTo>
                    <a:pt x="44" y="55"/>
                  </a:lnTo>
                  <a:lnTo>
                    <a:pt x="50" y="46"/>
                  </a:lnTo>
                  <a:lnTo>
                    <a:pt x="57" y="36"/>
                  </a:lnTo>
                  <a:lnTo>
                    <a:pt x="67" y="25"/>
                  </a:lnTo>
                  <a:lnTo>
                    <a:pt x="76" y="17"/>
                  </a:lnTo>
                  <a:lnTo>
                    <a:pt x="88" y="9"/>
                  </a:lnTo>
                  <a:lnTo>
                    <a:pt x="99" y="4"/>
                  </a:lnTo>
                  <a:close/>
                </a:path>
              </a:pathLst>
            </a:custGeom>
            <a:solidFill>
              <a:srgbClr val="FFD6C9"/>
            </a:solidFill>
            <a:ln w="9525">
              <a:noFill/>
              <a:round/>
              <a:headEnd/>
              <a:tailEnd/>
            </a:ln>
          </p:spPr>
          <p:txBody>
            <a:bodyPr/>
            <a:lstStyle/>
            <a:p>
              <a:endParaRPr lang="fa-IR"/>
            </a:p>
          </p:txBody>
        </p:sp>
        <p:sp>
          <p:nvSpPr>
            <p:cNvPr id="15438" name="Freeform 76"/>
            <p:cNvSpPr>
              <a:spLocks/>
            </p:cNvSpPr>
            <p:nvPr/>
          </p:nvSpPr>
          <p:spPr bwMode="auto">
            <a:xfrm>
              <a:off x="4566" y="2942"/>
              <a:ext cx="8" cy="10"/>
            </a:xfrm>
            <a:custGeom>
              <a:avLst/>
              <a:gdLst>
                <a:gd name="T0" fmla="*/ 6 w 15"/>
                <a:gd name="T1" fmla="*/ 0 h 19"/>
                <a:gd name="T2" fmla="*/ 9 w 15"/>
                <a:gd name="T3" fmla="*/ 0 h 19"/>
                <a:gd name="T4" fmla="*/ 15 w 15"/>
                <a:gd name="T5" fmla="*/ 5 h 19"/>
                <a:gd name="T6" fmla="*/ 11 w 15"/>
                <a:gd name="T7" fmla="*/ 11 h 19"/>
                <a:gd name="T8" fmla="*/ 11 w 15"/>
                <a:gd name="T9" fmla="*/ 19 h 19"/>
                <a:gd name="T10" fmla="*/ 9 w 15"/>
                <a:gd name="T11" fmla="*/ 19 h 19"/>
                <a:gd name="T12" fmla="*/ 7 w 15"/>
                <a:gd name="T13" fmla="*/ 19 h 19"/>
                <a:gd name="T14" fmla="*/ 6 w 15"/>
                <a:gd name="T15" fmla="*/ 15 h 19"/>
                <a:gd name="T16" fmla="*/ 2 w 15"/>
                <a:gd name="T17" fmla="*/ 9 h 19"/>
                <a:gd name="T18" fmla="*/ 0 w 15"/>
                <a:gd name="T19" fmla="*/ 4 h 19"/>
                <a:gd name="T20" fmla="*/ 6 w 15"/>
                <a:gd name="T21" fmla="*/ 0 h 19"/>
                <a:gd name="T22" fmla="*/ 6 w 15"/>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9"/>
                <a:gd name="T38" fmla="*/ 15 w 15"/>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9">
                  <a:moveTo>
                    <a:pt x="6" y="0"/>
                  </a:moveTo>
                  <a:lnTo>
                    <a:pt x="9" y="0"/>
                  </a:lnTo>
                  <a:lnTo>
                    <a:pt x="15" y="5"/>
                  </a:lnTo>
                  <a:lnTo>
                    <a:pt x="11" y="11"/>
                  </a:lnTo>
                  <a:lnTo>
                    <a:pt x="11" y="19"/>
                  </a:lnTo>
                  <a:lnTo>
                    <a:pt x="9" y="19"/>
                  </a:lnTo>
                  <a:lnTo>
                    <a:pt x="7" y="19"/>
                  </a:lnTo>
                  <a:lnTo>
                    <a:pt x="6" y="15"/>
                  </a:lnTo>
                  <a:lnTo>
                    <a:pt x="2" y="9"/>
                  </a:lnTo>
                  <a:lnTo>
                    <a:pt x="0" y="4"/>
                  </a:lnTo>
                  <a:lnTo>
                    <a:pt x="6" y="0"/>
                  </a:lnTo>
                  <a:close/>
                </a:path>
              </a:pathLst>
            </a:custGeom>
            <a:solidFill>
              <a:srgbClr val="000000"/>
            </a:solidFill>
            <a:ln w="9525">
              <a:noFill/>
              <a:round/>
              <a:headEnd/>
              <a:tailEnd/>
            </a:ln>
          </p:spPr>
          <p:txBody>
            <a:bodyPr/>
            <a:lstStyle/>
            <a:p>
              <a:endParaRPr lang="fa-IR"/>
            </a:p>
          </p:txBody>
        </p:sp>
        <p:sp>
          <p:nvSpPr>
            <p:cNvPr id="15439" name="Freeform 77"/>
            <p:cNvSpPr>
              <a:spLocks/>
            </p:cNvSpPr>
            <p:nvPr/>
          </p:nvSpPr>
          <p:spPr bwMode="auto">
            <a:xfrm>
              <a:off x="3399" y="2954"/>
              <a:ext cx="432" cy="696"/>
            </a:xfrm>
            <a:custGeom>
              <a:avLst/>
              <a:gdLst>
                <a:gd name="T0" fmla="*/ 291 w 865"/>
                <a:gd name="T1" fmla="*/ 70 h 1391"/>
                <a:gd name="T2" fmla="*/ 616 w 865"/>
                <a:gd name="T3" fmla="*/ 199 h 1391"/>
                <a:gd name="T4" fmla="*/ 624 w 865"/>
                <a:gd name="T5" fmla="*/ 233 h 1391"/>
                <a:gd name="T6" fmla="*/ 397 w 865"/>
                <a:gd name="T7" fmla="*/ 161 h 1391"/>
                <a:gd name="T8" fmla="*/ 289 w 865"/>
                <a:gd name="T9" fmla="*/ 180 h 1391"/>
                <a:gd name="T10" fmla="*/ 512 w 865"/>
                <a:gd name="T11" fmla="*/ 270 h 1391"/>
                <a:gd name="T12" fmla="*/ 738 w 865"/>
                <a:gd name="T13" fmla="*/ 363 h 1391"/>
                <a:gd name="T14" fmla="*/ 521 w 865"/>
                <a:gd name="T15" fmla="*/ 313 h 1391"/>
                <a:gd name="T16" fmla="*/ 302 w 865"/>
                <a:gd name="T17" fmla="*/ 260 h 1391"/>
                <a:gd name="T18" fmla="*/ 338 w 865"/>
                <a:gd name="T19" fmla="*/ 323 h 1391"/>
                <a:gd name="T20" fmla="*/ 517 w 865"/>
                <a:gd name="T21" fmla="*/ 378 h 1391"/>
                <a:gd name="T22" fmla="*/ 639 w 865"/>
                <a:gd name="T23" fmla="*/ 418 h 1391"/>
                <a:gd name="T24" fmla="*/ 692 w 865"/>
                <a:gd name="T25" fmla="*/ 443 h 1391"/>
                <a:gd name="T26" fmla="*/ 704 w 865"/>
                <a:gd name="T27" fmla="*/ 458 h 1391"/>
                <a:gd name="T28" fmla="*/ 485 w 865"/>
                <a:gd name="T29" fmla="*/ 410 h 1391"/>
                <a:gd name="T30" fmla="*/ 259 w 865"/>
                <a:gd name="T31" fmla="*/ 357 h 1391"/>
                <a:gd name="T32" fmla="*/ 424 w 865"/>
                <a:gd name="T33" fmla="*/ 452 h 1391"/>
                <a:gd name="T34" fmla="*/ 681 w 865"/>
                <a:gd name="T35" fmla="*/ 538 h 1391"/>
                <a:gd name="T36" fmla="*/ 705 w 865"/>
                <a:gd name="T37" fmla="*/ 581 h 1391"/>
                <a:gd name="T38" fmla="*/ 464 w 865"/>
                <a:gd name="T39" fmla="*/ 515 h 1391"/>
                <a:gd name="T40" fmla="*/ 219 w 865"/>
                <a:gd name="T41" fmla="*/ 467 h 1391"/>
                <a:gd name="T42" fmla="*/ 445 w 865"/>
                <a:gd name="T43" fmla="*/ 568 h 1391"/>
                <a:gd name="T44" fmla="*/ 683 w 865"/>
                <a:gd name="T45" fmla="*/ 665 h 1391"/>
                <a:gd name="T46" fmla="*/ 603 w 865"/>
                <a:gd name="T47" fmla="*/ 676 h 1391"/>
                <a:gd name="T48" fmla="*/ 363 w 865"/>
                <a:gd name="T49" fmla="*/ 600 h 1391"/>
                <a:gd name="T50" fmla="*/ 257 w 865"/>
                <a:gd name="T51" fmla="*/ 593 h 1391"/>
                <a:gd name="T52" fmla="*/ 483 w 865"/>
                <a:gd name="T53" fmla="*/ 701 h 1391"/>
                <a:gd name="T54" fmla="*/ 713 w 865"/>
                <a:gd name="T55" fmla="*/ 811 h 1391"/>
                <a:gd name="T56" fmla="*/ 548 w 865"/>
                <a:gd name="T57" fmla="*/ 777 h 1391"/>
                <a:gd name="T58" fmla="*/ 329 w 865"/>
                <a:gd name="T59" fmla="*/ 695 h 1391"/>
                <a:gd name="T60" fmla="*/ 276 w 865"/>
                <a:gd name="T61" fmla="*/ 731 h 1391"/>
                <a:gd name="T62" fmla="*/ 502 w 865"/>
                <a:gd name="T63" fmla="*/ 830 h 1391"/>
                <a:gd name="T64" fmla="*/ 705 w 865"/>
                <a:gd name="T65" fmla="*/ 922 h 1391"/>
                <a:gd name="T66" fmla="*/ 762 w 865"/>
                <a:gd name="T67" fmla="*/ 946 h 1391"/>
                <a:gd name="T68" fmla="*/ 810 w 865"/>
                <a:gd name="T69" fmla="*/ 981 h 1391"/>
                <a:gd name="T70" fmla="*/ 603 w 865"/>
                <a:gd name="T71" fmla="*/ 904 h 1391"/>
                <a:gd name="T72" fmla="*/ 356 w 865"/>
                <a:gd name="T73" fmla="*/ 821 h 1391"/>
                <a:gd name="T74" fmla="*/ 396 w 865"/>
                <a:gd name="T75" fmla="*/ 882 h 1391"/>
                <a:gd name="T76" fmla="*/ 650 w 865"/>
                <a:gd name="T77" fmla="*/ 990 h 1391"/>
                <a:gd name="T78" fmla="*/ 764 w 865"/>
                <a:gd name="T79" fmla="*/ 1070 h 1391"/>
                <a:gd name="T80" fmla="*/ 534 w 865"/>
                <a:gd name="T81" fmla="*/ 990 h 1391"/>
                <a:gd name="T82" fmla="*/ 302 w 865"/>
                <a:gd name="T83" fmla="*/ 933 h 1391"/>
                <a:gd name="T84" fmla="*/ 550 w 865"/>
                <a:gd name="T85" fmla="*/ 1060 h 1391"/>
                <a:gd name="T86" fmla="*/ 801 w 865"/>
                <a:gd name="T87" fmla="*/ 1182 h 1391"/>
                <a:gd name="T88" fmla="*/ 664 w 865"/>
                <a:gd name="T89" fmla="*/ 1155 h 1391"/>
                <a:gd name="T90" fmla="*/ 386 w 865"/>
                <a:gd name="T91" fmla="*/ 1047 h 1391"/>
                <a:gd name="T92" fmla="*/ 321 w 865"/>
                <a:gd name="T93" fmla="*/ 1047 h 1391"/>
                <a:gd name="T94" fmla="*/ 559 w 865"/>
                <a:gd name="T95" fmla="*/ 1159 h 1391"/>
                <a:gd name="T96" fmla="*/ 728 w 865"/>
                <a:gd name="T97" fmla="*/ 1254 h 1391"/>
                <a:gd name="T98" fmla="*/ 500 w 865"/>
                <a:gd name="T99" fmla="*/ 1176 h 1391"/>
                <a:gd name="T100" fmla="*/ 280 w 865"/>
                <a:gd name="T101" fmla="*/ 1085 h 1391"/>
                <a:gd name="T102" fmla="*/ 247 w 865"/>
                <a:gd name="T103" fmla="*/ 1125 h 1391"/>
                <a:gd name="T104" fmla="*/ 504 w 865"/>
                <a:gd name="T105" fmla="*/ 1224 h 1391"/>
                <a:gd name="T106" fmla="*/ 759 w 865"/>
                <a:gd name="T107" fmla="*/ 1344 h 1391"/>
                <a:gd name="T108" fmla="*/ 664 w 865"/>
                <a:gd name="T109" fmla="*/ 1340 h 1391"/>
                <a:gd name="T110" fmla="*/ 375 w 865"/>
                <a:gd name="T111" fmla="*/ 1243 h 1391"/>
                <a:gd name="T112" fmla="*/ 152 w 865"/>
                <a:gd name="T113" fmla="*/ 1024 h 1391"/>
                <a:gd name="T114" fmla="*/ 80 w 865"/>
                <a:gd name="T115" fmla="*/ 507 h 1391"/>
                <a:gd name="T116" fmla="*/ 0 w 865"/>
                <a:gd name="T117" fmla="*/ 0 h 1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5"/>
                <a:gd name="T178" fmla="*/ 0 h 1391"/>
                <a:gd name="T179" fmla="*/ 865 w 865"/>
                <a:gd name="T180" fmla="*/ 1391 h 1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5" h="1391">
                  <a:moveTo>
                    <a:pt x="0" y="0"/>
                  </a:moveTo>
                  <a:lnTo>
                    <a:pt x="49" y="7"/>
                  </a:lnTo>
                  <a:lnTo>
                    <a:pt x="97" y="19"/>
                  </a:lnTo>
                  <a:lnTo>
                    <a:pt x="146" y="28"/>
                  </a:lnTo>
                  <a:lnTo>
                    <a:pt x="196" y="41"/>
                  </a:lnTo>
                  <a:lnTo>
                    <a:pt x="243" y="55"/>
                  </a:lnTo>
                  <a:lnTo>
                    <a:pt x="291" y="70"/>
                  </a:lnTo>
                  <a:lnTo>
                    <a:pt x="338" y="85"/>
                  </a:lnTo>
                  <a:lnTo>
                    <a:pt x="388" y="102"/>
                  </a:lnTo>
                  <a:lnTo>
                    <a:pt x="432" y="117"/>
                  </a:lnTo>
                  <a:lnTo>
                    <a:pt x="479" y="138"/>
                  </a:lnTo>
                  <a:lnTo>
                    <a:pt x="525" y="157"/>
                  </a:lnTo>
                  <a:lnTo>
                    <a:pt x="570" y="180"/>
                  </a:lnTo>
                  <a:lnTo>
                    <a:pt x="616" y="199"/>
                  </a:lnTo>
                  <a:lnTo>
                    <a:pt x="662" y="224"/>
                  </a:lnTo>
                  <a:lnTo>
                    <a:pt x="705" y="247"/>
                  </a:lnTo>
                  <a:lnTo>
                    <a:pt x="751" y="273"/>
                  </a:lnTo>
                  <a:lnTo>
                    <a:pt x="719" y="262"/>
                  </a:lnTo>
                  <a:lnTo>
                    <a:pt x="686" y="252"/>
                  </a:lnTo>
                  <a:lnTo>
                    <a:pt x="656" y="243"/>
                  </a:lnTo>
                  <a:lnTo>
                    <a:pt x="624" y="233"/>
                  </a:lnTo>
                  <a:lnTo>
                    <a:pt x="593" y="220"/>
                  </a:lnTo>
                  <a:lnTo>
                    <a:pt x="561" y="211"/>
                  </a:lnTo>
                  <a:lnTo>
                    <a:pt x="529" y="199"/>
                  </a:lnTo>
                  <a:lnTo>
                    <a:pt x="496" y="190"/>
                  </a:lnTo>
                  <a:lnTo>
                    <a:pt x="464" y="180"/>
                  </a:lnTo>
                  <a:lnTo>
                    <a:pt x="430" y="171"/>
                  </a:lnTo>
                  <a:lnTo>
                    <a:pt x="397" y="161"/>
                  </a:lnTo>
                  <a:lnTo>
                    <a:pt x="365" y="157"/>
                  </a:lnTo>
                  <a:lnTo>
                    <a:pt x="331" y="152"/>
                  </a:lnTo>
                  <a:lnTo>
                    <a:pt x="299" y="148"/>
                  </a:lnTo>
                  <a:lnTo>
                    <a:pt x="264" y="148"/>
                  </a:lnTo>
                  <a:lnTo>
                    <a:pt x="232" y="148"/>
                  </a:lnTo>
                  <a:lnTo>
                    <a:pt x="259" y="165"/>
                  </a:lnTo>
                  <a:lnTo>
                    <a:pt x="289" y="180"/>
                  </a:lnTo>
                  <a:lnTo>
                    <a:pt x="318" y="193"/>
                  </a:lnTo>
                  <a:lnTo>
                    <a:pt x="350" y="209"/>
                  </a:lnTo>
                  <a:lnTo>
                    <a:pt x="380" y="220"/>
                  </a:lnTo>
                  <a:lnTo>
                    <a:pt x="413" y="233"/>
                  </a:lnTo>
                  <a:lnTo>
                    <a:pt x="445" y="245"/>
                  </a:lnTo>
                  <a:lnTo>
                    <a:pt x="479" y="258"/>
                  </a:lnTo>
                  <a:lnTo>
                    <a:pt x="512" y="270"/>
                  </a:lnTo>
                  <a:lnTo>
                    <a:pt x="544" y="281"/>
                  </a:lnTo>
                  <a:lnTo>
                    <a:pt x="576" y="292"/>
                  </a:lnTo>
                  <a:lnTo>
                    <a:pt x="610" y="306"/>
                  </a:lnTo>
                  <a:lnTo>
                    <a:pt x="643" y="317"/>
                  </a:lnTo>
                  <a:lnTo>
                    <a:pt x="673" y="332"/>
                  </a:lnTo>
                  <a:lnTo>
                    <a:pt x="705" y="346"/>
                  </a:lnTo>
                  <a:lnTo>
                    <a:pt x="738" y="363"/>
                  </a:lnTo>
                  <a:lnTo>
                    <a:pt x="707" y="359"/>
                  </a:lnTo>
                  <a:lnTo>
                    <a:pt x="677" y="353"/>
                  </a:lnTo>
                  <a:lnTo>
                    <a:pt x="647" y="346"/>
                  </a:lnTo>
                  <a:lnTo>
                    <a:pt x="616" y="340"/>
                  </a:lnTo>
                  <a:lnTo>
                    <a:pt x="584" y="330"/>
                  </a:lnTo>
                  <a:lnTo>
                    <a:pt x="553" y="323"/>
                  </a:lnTo>
                  <a:lnTo>
                    <a:pt x="521" y="313"/>
                  </a:lnTo>
                  <a:lnTo>
                    <a:pt x="491" y="306"/>
                  </a:lnTo>
                  <a:lnTo>
                    <a:pt x="460" y="296"/>
                  </a:lnTo>
                  <a:lnTo>
                    <a:pt x="428" y="287"/>
                  </a:lnTo>
                  <a:lnTo>
                    <a:pt x="396" y="279"/>
                  </a:lnTo>
                  <a:lnTo>
                    <a:pt x="365" y="271"/>
                  </a:lnTo>
                  <a:lnTo>
                    <a:pt x="333" y="264"/>
                  </a:lnTo>
                  <a:lnTo>
                    <a:pt x="302" y="260"/>
                  </a:lnTo>
                  <a:lnTo>
                    <a:pt x="272" y="256"/>
                  </a:lnTo>
                  <a:lnTo>
                    <a:pt x="240" y="256"/>
                  </a:lnTo>
                  <a:lnTo>
                    <a:pt x="255" y="273"/>
                  </a:lnTo>
                  <a:lnTo>
                    <a:pt x="274" y="289"/>
                  </a:lnTo>
                  <a:lnTo>
                    <a:pt x="295" y="300"/>
                  </a:lnTo>
                  <a:lnTo>
                    <a:pt x="318" y="313"/>
                  </a:lnTo>
                  <a:lnTo>
                    <a:pt x="338" y="323"/>
                  </a:lnTo>
                  <a:lnTo>
                    <a:pt x="363" y="334"/>
                  </a:lnTo>
                  <a:lnTo>
                    <a:pt x="388" y="342"/>
                  </a:lnTo>
                  <a:lnTo>
                    <a:pt x="415" y="351"/>
                  </a:lnTo>
                  <a:lnTo>
                    <a:pt x="437" y="359"/>
                  </a:lnTo>
                  <a:lnTo>
                    <a:pt x="464" y="365"/>
                  </a:lnTo>
                  <a:lnTo>
                    <a:pt x="491" y="372"/>
                  </a:lnTo>
                  <a:lnTo>
                    <a:pt x="517" y="378"/>
                  </a:lnTo>
                  <a:lnTo>
                    <a:pt x="544" y="385"/>
                  </a:lnTo>
                  <a:lnTo>
                    <a:pt x="569" y="391"/>
                  </a:lnTo>
                  <a:lnTo>
                    <a:pt x="593" y="399"/>
                  </a:lnTo>
                  <a:lnTo>
                    <a:pt x="618" y="408"/>
                  </a:lnTo>
                  <a:lnTo>
                    <a:pt x="624" y="412"/>
                  </a:lnTo>
                  <a:lnTo>
                    <a:pt x="633" y="416"/>
                  </a:lnTo>
                  <a:lnTo>
                    <a:pt x="639" y="418"/>
                  </a:lnTo>
                  <a:lnTo>
                    <a:pt x="647" y="422"/>
                  </a:lnTo>
                  <a:lnTo>
                    <a:pt x="654" y="425"/>
                  </a:lnTo>
                  <a:lnTo>
                    <a:pt x="662" y="429"/>
                  </a:lnTo>
                  <a:lnTo>
                    <a:pt x="669" y="433"/>
                  </a:lnTo>
                  <a:lnTo>
                    <a:pt x="677" y="437"/>
                  </a:lnTo>
                  <a:lnTo>
                    <a:pt x="685" y="439"/>
                  </a:lnTo>
                  <a:lnTo>
                    <a:pt x="692" y="443"/>
                  </a:lnTo>
                  <a:lnTo>
                    <a:pt x="700" y="444"/>
                  </a:lnTo>
                  <a:lnTo>
                    <a:pt x="707" y="448"/>
                  </a:lnTo>
                  <a:lnTo>
                    <a:pt x="713" y="452"/>
                  </a:lnTo>
                  <a:lnTo>
                    <a:pt x="723" y="454"/>
                  </a:lnTo>
                  <a:lnTo>
                    <a:pt x="730" y="458"/>
                  </a:lnTo>
                  <a:lnTo>
                    <a:pt x="738" y="462"/>
                  </a:lnTo>
                  <a:lnTo>
                    <a:pt x="704" y="458"/>
                  </a:lnTo>
                  <a:lnTo>
                    <a:pt x="673" y="454"/>
                  </a:lnTo>
                  <a:lnTo>
                    <a:pt x="641" y="448"/>
                  </a:lnTo>
                  <a:lnTo>
                    <a:pt x="610" y="443"/>
                  </a:lnTo>
                  <a:lnTo>
                    <a:pt x="578" y="435"/>
                  </a:lnTo>
                  <a:lnTo>
                    <a:pt x="546" y="425"/>
                  </a:lnTo>
                  <a:lnTo>
                    <a:pt x="515" y="418"/>
                  </a:lnTo>
                  <a:lnTo>
                    <a:pt x="485" y="410"/>
                  </a:lnTo>
                  <a:lnTo>
                    <a:pt x="453" y="401"/>
                  </a:lnTo>
                  <a:lnTo>
                    <a:pt x="420" y="391"/>
                  </a:lnTo>
                  <a:lnTo>
                    <a:pt x="388" y="384"/>
                  </a:lnTo>
                  <a:lnTo>
                    <a:pt x="358" y="376"/>
                  </a:lnTo>
                  <a:lnTo>
                    <a:pt x="323" y="368"/>
                  </a:lnTo>
                  <a:lnTo>
                    <a:pt x="291" y="363"/>
                  </a:lnTo>
                  <a:lnTo>
                    <a:pt x="259" y="357"/>
                  </a:lnTo>
                  <a:lnTo>
                    <a:pt x="224" y="355"/>
                  </a:lnTo>
                  <a:lnTo>
                    <a:pt x="255" y="372"/>
                  </a:lnTo>
                  <a:lnTo>
                    <a:pt x="285" y="391"/>
                  </a:lnTo>
                  <a:lnTo>
                    <a:pt x="318" y="408"/>
                  </a:lnTo>
                  <a:lnTo>
                    <a:pt x="354" y="423"/>
                  </a:lnTo>
                  <a:lnTo>
                    <a:pt x="388" y="437"/>
                  </a:lnTo>
                  <a:lnTo>
                    <a:pt x="424" y="452"/>
                  </a:lnTo>
                  <a:lnTo>
                    <a:pt x="462" y="463"/>
                  </a:lnTo>
                  <a:lnTo>
                    <a:pt x="500" y="477"/>
                  </a:lnTo>
                  <a:lnTo>
                    <a:pt x="534" y="488"/>
                  </a:lnTo>
                  <a:lnTo>
                    <a:pt x="572" y="501"/>
                  </a:lnTo>
                  <a:lnTo>
                    <a:pt x="608" y="513"/>
                  </a:lnTo>
                  <a:lnTo>
                    <a:pt x="647" y="526"/>
                  </a:lnTo>
                  <a:lnTo>
                    <a:pt x="681" y="538"/>
                  </a:lnTo>
                  <a:lnTo>
                    <a:pt x="715" y="553"/>
                  </a:lnTo>
                  <a:lnTo>
                    <a:pt x="747" y="568"/>
                  </a:lnTo>
                  <a:lnTo>
                    <a:pt x="780" y="585"/>
                  </a:lnTo>
                  <a:lnTo>
                    <a:pt x="780" y="591"/>
                  </a:lnTo>
                  <a:lnTo>
                    <a:pt x="780" y="595"/>
                  </a:lnTo>
                  <a:lnTo>
                    <a:pt x="742" y="587"/>
                  </a:lnTo>
                  <a:lnTo>
                    <a:pt x="705" y="581"/>
                  </a:lnTo>
                  <a:lnTo>
                    <a:pt x="669" y="574"/>
                  </a:lnTo>
                  <a:lnTo>
                    <a:pt x="635" y="564"/>
                  </a:lnTo>
                  <a:lnTo>
                    <a:pt x="601" y="555"/>
                  </a:lnTo>
                  <a:lnTo>
                    <a:pt x="567" y="545"/>
                  </a:lnTo>
                  <a:lnTo>
                    <a:pt x="532" y="536"/>
                  </a:lnTo>
                  <a:lnTo>
                    <a:pt x="500" y="526"/>
                  </a:lnTo>
                  <a:lnTo>
                    <a:pt x="464" y="515"/>
                  </a:lnTo>
                  <a:lnTo>
                    <a:pt x="430" y="507"/>
                  </a:lnTo>
                  <a:lnTo>
                    <a:pt x="396" y="498"/>
                  </a:lnTo>
                  <a:lnTo>
                    <a:pt x="361" y="488"/>
                  </a:lnTo>
                  <a:lnTo>
                    <a:pt x="325" y="481"/>
                  </a:lnTo>
                  <a:lnTo>
                    <a:pt x="289" y="475"/>
                  </a:lnTo>
                  <a:lnTo>
                    <a:pt x="255" y="471"/>
                  </a:lnTo>
                  <a:lnTo>
                    <a:pt x="219" y="467"/>
                  </a:lnTo>
                  <a:lnTo>
                    <a:pt x="249" y="482"/>
                  </a:lnTo>
                  <a:lnTo>
                    <a:pt x="281" y="498"/>
                  </a:lnTo>
                  <a:lnTo>
                    <a:pt x="314" y="513"/>
                  </a:lnTo>
                  <a:lnTo>
                    <a:pt x="348" y="528"/>
                  </a:lnTo>
                  <a:lnTo>
                    <a:pt x="378" y="541"/>
                  </a:lnTo>
                  <a:lnTo>
                    <a:pt x="413" y="555"/>
                  </a:lnTo>
                  <a:lnTo>
                    <a:pt x="445" y="568"/>
                  </a:lnTo>
                  <a:lnTo>
                    <a:pt x="481" y="581"/>
                  </a:lnTo>
                  <a:lnTo>
                    <a:pt x="513" y="593"/>
                  </a:lnTo>
                  <a:lnTo>
                    <a:pt x="548" y="608"/>
                  </a:lnTo>
                  <a:lnTo>
                    <a:pt x="580" y="621"/>
                  </a:lnTo>
                  <a:lnTo>
                    <a:pt x="616" y="636"/>
                  </a:lnTo>
                  <a:lnTo>
                    <a:pt x="648" y="650"/>
                  </a:lnTo>
                  <a:lnTo>
                    <a:pt x="683" y="665"/>
                  </a:lnTo>
                  <a:lnTo>
                    <a:pt x="715" y="682"/>
                  </a:lnTo>
                  <a:lnTo>
                    <a:pt x="749" y="699"/>
                  </a:lnTo>
                  <a:lnTo>
                    <a:pt x="749" y="703"/>
                  </a:lnTo>
                  <a:lnTo>
                    <a:pt x="711" y="697"/>
                  </a:lnTo>
                  <a:lnTo>
                    <a:pt x="675" y="692"/>
                  </a:lnTo>
                  <a:lnTo>
                    <a:pt x="639" y="684"/>
                  </a:lnTo>
                  <a:lnTo>
                    <a:pt x="603" y="676"/>
                  </a:lnTo>
                  <a:lnTo>
                    <a:pt x="567" y="667"/>
                  </a:lnTo>
                  <a:lnTo>
                    <a:pt x="534" y="659"/>
                  </a:lnTo>
                  <a:lnTo>
                    <a:pt x="500" y="648"/>
                  </a:lnTo>
                  <a:lnTo>
                    <a:pt x="466" y="636"/>
                  </a:lnTo>
                  <a:lnTo>
                    <a:pt x="432" y="625"/>
                  </a:lnTo>
                  <a:lnTo>
                    <a:pt x="397" y="614"/>
                  </a:lnTo>
                  <a:lnTo>
                    <a:pt x="363" y="600"/>
                  </a:lnTo>
                  <a:lnTo>
                    <a:pt x="331" y="591"/>
                  </a:lnTo>
                  <a:lnTo>
                    <a:pt x="299" y="577"/>
                  </a:lnTo>
                  <a:lnTo>
                    <a:pt x="266" y="568"/>
                  </a:lnTo>
                  <a:lnTo>
                    <a:pt x="234" y="557"/>
                  </a:lnTo>
                  <a:lnTo>
                    <a:pt x="202" y="549"/>
                  </a:lnTo>
                  <a:lnTo>
                    <a:pt x="228" y="572"/>
                  </a:lnTo>
                  <a:lnTo>
                    <a:pt x="257" y="593"/>
                  </a:lnTo>
                  <a:lnTo>
                    <a:pt x="285" y="612"/>
                  </a:lnTo>
                  <a:lnTo>
                    <a:pt x="318" y="631"/>
                  </a:lnTo>
                  <a:lnTo>
                    <a:pt x="350" y="646"/>
                  </a:lnTo>
                  <a:lnTo>
                    <a:pt x="382" y="659"/>
                  </a:lnTo>
                  <a:lnTo>
                    <a:pt x="415" y="674"/>
                  </a:lnTo>
                  <a:lnTo>
                    <a:pt x="451" y="690"/>
                  </a:lnTo>
                  <a:lnTo>
                    <a:pt x="483" y="701"/>
                  </a:lnTo>
                  <a:lnTo>
                    <a:pt x="517" y="714"/>
                  </a:lnTo>
                  <a:lnTo>
                    <a:pt x="550" y="726"/>
                  </a:lnTo>
                  <a:lnTo>
                    <a:pt x="584" y="743"/>
                  </a:lnTo>
                  <a:lnTo>
                    <a:pt x="616" y="758"/>
                  </a:lnTo>
                  <a:lnTo>
                    <a:pt x="650" y="773"/>
                  </a:lnTo>
                  <a:lnTo>
                    <a:pt x="681" y="790"/>
                  </a:lnTo>
                  <a:lnTo>
                    <a:pt x="713" y="811"/>
                  </a:lnTo>
                  <a:lnTo>
                    <a:pt x="713" y="815"/>
                  </a:lnTo>
                  <a:lnTo>
                    <a:pt x="677" y="811"/>
                  </a:lnTo>
                  <a:lnTo>
                    <a:pt x="643" y="806"/>
                  </a:lnTo>
                  <a:lnTo>
                    <a:pt x="610" y="798"/>
                  </a:lnTo>
                  <a:lnTo>
                    <a:pt x="580" y="789"/>
                  </a:lnTo>
                  <a:lnTo>
                    <a:pt x="548" y="777"/>
                  </a:lnTo>
                  <a:lnTo>
                    <a:pt x="515" y="768"/>
                  </a:lnTo>
                  <a:lnTo>
                    <a:pt x="485" y="754"/>
                  </a:lnTo>
                  <a:lnTo>
                    <a:pt x="454" y="743"/>
                  </a:lnTo>
                  <a:lnTo>
                    <a:pt x="422" y="730"/>
                  </a:lnTo>
                  <a:lnTo>
                    <a:pt x="392" y="716"/>
                  </a:lnTo>
                  <a:lnTo>
                    <a:pt x="359" y="705"/>
                  </a:lnTo>
                  <a:lnTo>
                    <a:pt x="329" y="695"/>
                  </a:lnTo>
                  <a:lnTo>
                    <a:pt x="295" y="686"/>
                  </a:lnTo>
                  <a:lnTo>
                    <a:pt x="262" y="678"/>
                  </a:lnTo>
                  <a:lnTo>
                    <a:pt x="230" y="673"/>
                  </a:lnTo>
                  <a:lnTo>
                    <a:pt x="198" y="669"/>
                  </a:lnTo>
                  <a:lnTo>
                    <a:pt x="221" y="692"/>
                  </a:lnTo>
                  <a:lnTo>
                    <a:pt x="247" y="712"/>
                  </a:lnTo>
                  <a:lnTo>
                    <a:pt x="276" y="731"/>
                  </a:lnTo>
                  <a:lnTo>
                    <a:pt x="306" y="749"/>
                  </a:lnTo>
                  <a:lnTo>
                    <a:pt x="335" y="764"/>
                  </a:lnTo>
                  <a:lnTo>
                    <a:pt x="369" y="779"/>
                  </a:lnTo>
                  <a:lnTo>
                    <a:pt x="401" y="794"/>
                  </a:lnTo>
                  <a:lnTo>
                    <a:pt x="435" y="808"/>
                  </a:lnTo>
                  <a:lnTo>
                    <a:pt x="468" y="819"/>
                  </a:lnTo>
                  <a:lnTo>
                    <a:pt x="502" y="830"/>
                  </a:lnTo>
                  <a:lnTo>
                    <a:pt x="534" y="842"/>
                  </a:lnTo>
                  <a:lnTo>
                    <a:pt x="570" y="857"/>
                  </a:lnTo>
                  <a:lnTo>
                    <a:pt x="603" y="868"/>
                  </a:lnTo>
                  <a:lnTo>
                    <a:pt x="637" y="885"/>
                  </a:lnTo>
                  <a:lnTo>
                    <a:pt x="667" y="901"/>
                  </a:lnTo>
                  <a:lnTo>
                    <a:pt x="700" y="920"/>
                  </a:lnTo>
                  <a:lnTo>
                    <a:pt x="705" y="922"/>
                  </a:lnTo>
                  <a:lnTo>
                    <a:pt x="713" y="925"/>
                  </a:lnTo>
                  <a:lnTo>
                    <a:pt x="723" y="927"/>
                  </a:lnTo>
                  <a:lnTo>
                    <a:pt x="730" y="931"/>
                  </a:lnTo>
                  <a:lnTo>
                    <a:pt x="738" y="933"/>
                  </a:lnTo>
                  <a:lnTo>
                    <a:pt x="745" y="937"/>
                  </a:lnTo>
                  <a:lnTo>
                    <a:pt x="753" y="941"/>
                  </a:lnTo>
                  <a:lnTo>
                    <a:pt x="762" y="946"/>
                  </a:lnTo>
                  <a:lnTo>
                    <a:pt x="770" y="948"/>
                  </a:lnTo>
                  <a:lnTo>
                    <a:pt x="778" y="952"/>
                  </a:lnTo>
                  <a:lnTo>
                    <a:pt x="785" y="956"/>
                  </a:lnTo>
                  <a:lnTo>
                    <a:pt x="793" y="963"/>
                  </a:lnTo>
                  <a:lnTo>
                    <a:pt x="799" y="967"/>
                  </a:lnTo>
                  <a:lnTo>
                    <a:pt x="804" y="973"/>
                  </a:lnTo>
                  <a:lnTo>
                    <a:pt x="810" y="981"/>
                  </a:lnTo>
                  <a:lnTo>
                    <a:pt x="816" y="988"/>
                  </a:lnTo>
                  <a:lnTo>
                    <a:pt x="780" y="977"/>
                  </a:lnTo>
                  <a:lnTo>
                    <a:pt x="745" y="963"/>
                  </a:lnTo>
                  <a:lnTo>
                    <a:pt x="709" y="950"/>
                  </a:lnTo>
                  <a:lnTo>
                    <a:pt x="673" y="937"/>
                  </a:lnTo>
                  <a:lnTo>
                    <a:pt x="637" y="920"/>
                  </a:lnTo>
                  <a:lnTo>
                    <a:pt x="603" y="904"/>
                  </a:lnTo>
                  <a:lnTo>
                    <a:pt x="567" y="891"/>
                  </a:lnTo>
                  <a:lnTo>
                    <a:pt x="531" y="878"/>
                  </a:lnTo>
                  <a:lnTo>
                    <a:pt x="494" y="861"/>
                  </a:lnTo>
                  <a:lnTo>
                    <a:pt x="460" y="849"/>
                  </a:lnTo>
                  <a:lnTo>
                    <a:pt x="426" y="838"/>
                  </a:lnTo>
                  <a:lnTo>
                    <a:pt x="392" y="828"/>
                  </a:lnTo>
                  <a:lnTo>
                    <a:pt x="356" y="821"/>
                  </a:lnTo>
                  <a:lnTo>
                    <a:pt x="321" y="815"/>
                  </a:lnTo>
                  <a:lnTo>
                    <a:pt x="287" y="813"/>
                  </a:lnTo>
                  <a:lnTo>
                    <a:pt x="255" y="815"/>
                  </a:lnTo>
                  <a:lnTo>
                    <a:pt x="287" y="832"/>
                  </a:lnTo>
                  <a:lnTo>
                    <a:pt x="323" y="847"/>
                  </a:lnTo>
                  <a:lnTo>
                    <a:pt x="359" y="865"/>
                  </a:lnTo>
                  <a:lnTo>
                    <a:pt x="396" y="882"/>
                  </a:lnTo>
                  <a:lnTo>
                    <a:pt x="432" y="897"/>
                  </a:lnTo>
                  <a:lnTo>
                    <a:pt x="468" y="912"/>
                  </a:lnTo>
                  <a:lnTo>
                    <a:pt x="504" y="927"/>
                  </a:lnTo>
                  <a:lnTo>
                    <a:pt x="542" y="944"/>
                  </a:lnTo>
                  <a:lnTo>
                    <a:pt x="578" y="960"/>
                  </a:lnTo>
                  <a:lnTo>
                    <a:pt x="614" y="975"/>
                  </a:lnTo>
                  <a:lnTo>
                    <a:pt x="650" y="990"/>
                  </a:lnTo>
                  <a:lnTo>
                    <a:pt x="686" y="1009"/>
                  </a:lnTo>
                  <a:lnTo>
                    <a:pt x="723" y="1026"/>
                  </a:lnTo>
                  <a:lnTo>
                    <a:pt x="759" y="1047"/>
                  </a:lnTo>
                  <a:lnTo>
                    <a:pt x="795" y="1066"/>
                  </a:lnTo>
                  <a:lnTo>
                    <a:pt x="829" y="1089"/>
                  </a:lnTo>
                  <a:lnTo>
                    <a:pt x="797" y="1079"/>
                  </a:lnTo>
                  <a:lnTo>
                    <a:pt x="764" y="1070"/>
                  </a:lnTo>
                  <a:lnTo>
                    <a:pt x="732" y="1058"/>
                  </a:lnTo>
                  <a:lnTo>
                    <a:pt x="700" y="1049"/>
                  </a:lnTo>
                  <a:lnTo>
                    <a:pt x="667" y="1036"/>
                  </a:lnTo>
                  <a:lnTo>
                    <a:pt x="635" y="1026"/>
                  </a:lnTo>
                  <a:lnTo>
                    <a:pt x="603" y="1013"/>
                  </a:lnTo>
                  <a:lnTo>
                    <a:pt x="570" y="1003"/>
                  </a:lnTo>
                  <a:lnTo>
                    <a:pt x="534" y="990"/>
                  </a:lnTo>
                  <a:lnTo>
                    <a:pt x="504" y="981"/>
                  </a:lnTo>
                  <a:lnTo>
                    <a:pt x="468" y="969"/>
                  </a:lnTo>
                  <a:lnTo>
                    <a:pt x="437" y="962"/>
                  </a:lnTo>
                  <a:lnTo>
                    <a:pt x="401" y="952"/>
                  </a:lnTo>
                  <a:lnTo>
                    <a:pt x="369" y="944"/>
                  </a:lnTo>
                  <a:lnTo>
                    <a:pt x="335" y="937"/>
                  </a:lnTo>
                  <a:lnTo>
                    <a:pt x="302" y="933"/>
                  </a:lnTo>
                  <a:lnTo>
                    <a:pt x="335" y="954"/>
                  </a:lnTo>
                  <a:lnTo>
                    <a:pt x="369" y="973"/>
                  </a:lnTo>
                  <a:lnTo>
                    <a:pt x="405" y="992"/>
                  </a:lnTo>
                  <a:lnTo>
                    <a:pt x="441" y="1011"/>
                  </a:lnTo>
                  <a:lnTo>
                    <a:pt x="477" y="1026"/>
                  </a:lnTo>
                  <a:lnTo>
                    <a:pt x="513" y="1043"/>
                  </a:lnTo>
                  <a:lnTo>
                    <a:pt x="550" y="1060"/>
                  </a:lnTo>
                  <a:lnTo>
                    <a:pt x="589" y="1077"/>
                  </a:lnTo>
                  <a:lnTo>
                    <a:pt x="624" y="1093"/>
                  </a:lnTo>
                  <a:lnTo>
                    <a:pt x="660" y="1110"/>
                  </a:lnTo>
                  <a:lnTo>
                    <a:pt x="696" y="1125"/>
                  </a:lnTo>
                  <a:lnTo>
                    <a:pt x="732" y="1144"/>
                  </a:lnTo>
                  <a:lnTo>
                    <a:pt x="766" y="1161"/>
                  </a:lnTo>
                  <a:lnTo>
                    <a:pt x="801" y="1182"/>
                  </a:lnTo>
                  <a:lnTo>
                    <a:pt x="833" y="1205"/>
                  </a:lnTo>
                  <a:lnTo>
                    <a:pt x="865" y="1228"/>
                  </a:lnTo>
                  <a:lnTo>
                    <a:pt x="823" y="1214"/>
                  </a:lnTo>
                  <a:lnTo>
                    <a:pt x="783" y="1201"/>
                  </a:lnTo>
                  <a:lnTo>
                    <a:pt x="743" y="1188"/>
                  </a:lnTo>
                  <a:lnTo>
                    <a:pt x="704" y="1173"/>
                  </a:lnTo>
                  <a:lnTo>
                    <a:pt x="664" y="1155"/>
                  </a:lnTo>
                  <a:lnTo>
                    <a:pt x="624" y="1140"/>
                  </a:lnTo>
                  <a:lnTo>
                    <a:pt x="584" y="1125"/>
                  </a:lnTo>
                  <a:lnTo>
                    <a:pt x="544" y="1110"/>
                  </a:lnTo>
                  <a:lnTo>
                    <a:pt x="504" y="1093"/>
                  </a:lnTo>
                  <a:lnTo>
                    <a:pt x="464" y="1077"/>
                  </a:lnTo>
                  <a:lnTo>
                    <a:pt x="424" y="1062"/>
                  </a:lnTo>
                  <a:lnTo>
                    <a:pt x="386" y="1047"/>
                  </a:lnTo>
                  <a:lnTo>
                    <a:pt x="344" y="1032"/>
                  </a:lnTo>
                  <a:lnTo>
                    <a:pt x="304" y="1020"/>
                  </a:lnTo>
                  <a:lnTo>
                    <a:pt x="264" y="1007"/>
                  </a:lnTo>
                  <a:lnTo>
                    <a:pt x="224" y="998"/>
                  </a:lnTo>
                  <a:lnTo>
                    <a:pt x="257" y="1013"/>
                  </a:lnTo>
                  <a:lnTo>
                    <a:pt x="289" y="1030"/>
                  </a:lnTo>
                  <a:lnTo>
                    <a:pt x="321" y="1047"/>
                  </a:lnTo>
                  <a:lnTo>
                    <a:pt x="356" y="1064"/>
                  </a:lnTo>
                  <a:lnTo>
                    <a:pt x="388" y="1079"/>
                  </a:lnTo>
                  <a:lnTo>
                    <a:pt x="424" y="1096"/>
                  </a:lnTo>
                  <a:lnTo>
                    <a:pt x="456" y="1112"/>
                  </a:lnTo>
                  <a:lnTo>
                    <a:pt x="491" y="1129"/>
                  </a:lnTo>
                  <a:lnTo>
                    <a:pt x="525" y="1142"/>
                  </a:lnTo>
                  <a:lnTo>
                    <a:pt x="559" y="1159"/>
                  </a:lnTo>
                  <a:lnTo>
                    <a:pt x="593" y="1174"/>
                  </a:lnTo>
                  <a:lnTo>
                    <a:pt x="629" y="1192"/>
                  </a:lnTo>
                  <a:lnTo>
                    <a:pt x="662" y="1207"/>
                  </a:lnTo>
                  <a:lnTo>
                    <a:pt x="696" y="1224"/>
                  </a:lnTo>
                  <a:lnTo>
                    <a:pt x="730" y="1241"/>
                  </a:lnTo>
                  <a:lnTo>
                    <a:pt x="764" y="1262"/>
                  </a:lnTo>
                  <a:lnTo>
                    <a:pt x="728" y="1254"/>
                  </a:lnTo>
                  <a:lnTo>
                    <a:pt x="694" y="1247"/>
                  </a:lnTo>
                  <a:lnTo>
                    <a:pt x="660" y="1237"/>
                  </a:lnTo>
                  <a:lnTo>
                    <a:pt x="629" y="1228"/>
                  </a:lnTo>
                  <a:lnTo>
                    <a:pt x="595" y="1214"/>
                  </a:lnTo>
                  <a:lnTo>
                    <a:pt x="563" y="1203"/>
                  </a:lnTo>
                  <a:lnTo>
                    <a:pt x="531" y="1190"/>
                  </a:lnTo>
                  <a:lnTo>
                    <a:pt x="500" y="1176"/>
                  </a:lnTo>
                  <a:lnTo>
                    <a:pt x="468" y="1161"/>
                  </a:lnTo>
                  <a:lnTo>
                    <a:pt x="437" y="1148"/>
                  </a:lnTo>
                  <a:lnTo>
                    <a:pt x="405" y="1133"/>
                  </a:lnTo>
                  <a:lnTo>
                    <a:pt x="375" y="1121"/>
                  </a:lnTo>
                  <a:lnTo>
                    <a:pt x="342" y="1106"/>
                  </a:lnTo>
                  <a:lnTo>
                    <a:pt x="312" y="1095"/>
                  </a:lnTo>
                  <a:lnTo>
                    <a:pt x="280" y="1085"/>
                  </a:lnTo>
                  <a:lnTo>
                    <a:pt x="247" y="1076"/>
                  </a:lnTo>
                  <a:lnTo>
                    <a:pt x="245" y="1087"/>
                  </a:lnTo>
                  <a:lnTo>
                    <a:pt x="249" y="1098"/>
                  </a:lnTo>
                  <a:lnTo>
                    <a:pt x="245" y="1102"/>
                  </a:lnTo>
                  <a:lnTo>
                    <a:pt x="240" y="1102"/>
                  </a:lnTo>
                  <a:lnTo>
                    <a:pt x="243" y="1112"/>
                  </a:lnTo>
                  <a:lnTo>
                    <a:pt x="247" y="1125"/>
                  </a:lnTo>
                  <a:lnTo>
                    <a:pt x="283" y="1138"/>
                  </a:lnTo>
                  <a:lnTo>
                    <a:pt x="319" y="1152"/>
                  </a:lnTo>
                  <a:lnTo>
                    <a:pt x="358" y="1167"/>
                  </a:lnTo>
                  <a:lnTo>
                    <a:pt x="394" y="1182"/>
                  </a:lnTo>
                  <a:lnTo>
                    <a:pt x="430" y="1195"/>
                  </a:lnTo>
                  <a:lnTo>
                    <a:pt x="468" y="1211"/>
                  </a:lnTo>
                  <a:lnTo>
                    <a:pt x="504" y="1224"/>
                  </a:lnTo>
                  <a:lnTo>
                    <a:pt x="542" y="1241"/>
                  </a:lnTo>
                  <a:lnTo>
                    <a:pt x="578" y="1254"/>
                  </a:lnTo>
                  <a:lnTo>
                    <a:pt x="614" y="1271"/>
                  </a:lnTo>
                  <a:lnTo>
                    <a:pt x="650" y="1287"/>
                  </a:lnTo>
                  <a:lnTo>
                    <a:pt x="686" y="1306"/>
                  </a:lnTo>
                  <a:lnTo>
                    <a:pt x="723" y="1323"/>
                  </a:lnTo>
                  <a:lnTo>
                    <a:pt x="759" y="1344"/>
                  </a:lnTo>
                  <a:lnTo>
                    <a:pt x="795" y="1365"/>
                  </a:lnTo>
                  <a:lnTo>
                    <a:pt x="829" y="1389"/>
                  </a:lnTo>
                  <a:lnTo>
                    <a:pt x="829" y="1391"/>
                  </a:lnTo>
                  <a:lnTo>
                    <a:pt x="787" y="1378"/>
                  </a:lnTo>
                  <a:lnTo>
                    <a:pt x="745" y="1366"/>
                  </a:lnTo>
                  <a:lnTo>
                    <a:pt x="704" y="1353"/>
                  </a:lnTo>
                  <a:lnTo>
                    <a:pt x="664" y="1340"/>
                  </a:lnTo>
                  <a:lnTo>
                    <a:pt x="622" y="1327"/>
                  </a:lnTo>
                  <a:lnTo>
                    <a:pt x="580" y="1313"/>
                  </a:lnTo>
                  <a:lnTo>
                    <a:pt x="540" y="1300"/>
                  </a:lnTo>
                  <a:lnTo>
                    <a:pt x="500" y="1287"/>
                  </a:lnTo>
                  <a:lnTo>
                    <a:pt x="456" y="1271"/>
                  </a:lnTo>
                  <a:lnTo>
                    <a:pt x="415" y="1258"/>
                  </a:lnTo>
                  <a:lnTo>
                    <a:pt x="375" y="1243"/>
                  </a:lnTo>
                  <a:lnTo>
                    <a:pt x="335" y="1230"/>
                  </a:lnTo>
                  <a:lnTo>
                    <a:pt x="291" y="1214"/>
                  </a:lnTo>
                  <a:lnTo>
                    <a:pt x="249" y="1201"/>
                  </a:lnTo>
                  <a:lnTo>
                    <a:pt x="209" y="1188"/>
                  </a:lnTo>
                  <a:lnTo>
                    <a:pt x="169" y="1176"/>
                  </a:lnTo>
                  <a:lnTo>
                    <a:pt x="160" y="1100"/>
                  </a:lnTo>
                  <a:lnTo>
                    <a:pt x="152" y="1024"/>
                  </a:lnTo>
                  <a:lnTo>
                    <a:pt x="143" y="950"/>
                  </a:lnTo>
                  <a:lnTo>
                    <a:pt x="133" y="876"/>
                  </a:lnTo>
                  <a:lnTo>
                    <a:pt x="122" y="802"/>
                  </a:lnTo>
                  <a:lnTo>
                    <a:pt x="112" y="728"/>
                  </a:lnTo>
                  <a:lnTo>
                    <a:pt x="101" y="654"/>
                  </a:lnTo>
                  <a:lnTo>
                    <a:pt x="91" y="581"/>
                  </a:lnTo>
                  <a:lnTo>
                    <a:pt x="80" y="507"/>
                  </a:lnTo>
                  <a:lnTo>
                    <a:pt x="67" y="435"/>
                  </a:lnTo>
                  <a:lnTo>
                    <a:pt x="55" y="361"/>
                  </a:lnTo>
                  <a:lnTo>
                    <a:pt x="44" y="289"/>
                  </a:lnTo>
                  <a:lnTo>
                    <a:pt x="32" y="216"/>
                  </a:lnTo>
                  <a:lnTo>
                    <a:pt x="21" y="144"/>
                  </a:lnTo>
                  <a:lnTo>
                    <a:pt x="10" y="72"/>
                  </a:lnTo>
                  <a:lnTo>
                    <a:pt x="0" y="0"/>
                  </a:lnTo>
                  <a:close/>
                </a:path>
              </a:pathLst>
            </a:custGeom>
            <a:solidFill>
              <a:srgbClr val="E6B380"/>
            </a:solidFill>
            <a:ln w="9525">
              <a:noFill/>
              <a:round/>
              <a:headEnd/>
              <a:tailEnd/>
            </a:ln>
          </p:spPr>
          <p:txBody>
            <a:bodyPr/>
            <a:lstStyle/>
            <a:p>
              <a:endParaRPr lang="fa-IR"/>
            </a:p>
          </p:txBody>
        </p:sp>
        <p:sp>
          <p:nvSpPr>
            <p:cNvPr id="15440" name="Freeform 78"/>
            <p:cNvSpPr>
              <a:spLocks/>
            </p:cNvSpPr>
            <p:nvPr/>
          </p:nvSpPr>
          <p:spPr bwMode="auto">
            <a:xfrm>
              <a:off x="4044" y="2990"/>
              <a:ext cx="79" cy="84"/>
            </a:xfrm>
            <a:custGeom>
              <a:avLst/>
              <a:gdLst>
                <a:gd name="T0" fmla="*/ 150 w 158"/>
                <a:gd name="T1" fmla="*/ 0 h 167"/>
                <a:gd name="T2" fmla="*/ 154 w 158"/>
                <a:gd name="T3" fmla="*/ 0 h 167"/>
                <a:gd name="T4" fmla="*/ 158 w 158"/>
                <a:gd name="T5" fmla="*/ 0 h 167"/>
                <a:gd name="T6" fmla="*/ 146 w 158"/>
                <a:gd name="T7" fmla="*/ 11 h 167"/>
                <a:gd name="T8" fmla="*/ 137 w 158"/>
                <a:gd name="T9" fmla="*/ 23 h 167"/>
                <a:gd name="T10" fmla="*/ 127 w 158"/>
                <a:gd name="T11" fmla="*/ 36 h 167"/>
                <a:gd name="T12" fmla="*/ 118 w 158"/>
                <a:gd name="T13" fmla="*/ 49 h 167"/>
                <a:gd name="T14" fmla="*/ 108 w 158"/>
                <a:gd name="T15" fmla="*/ 63 h 167"/>
                <a:gd name="T16" fmla="*/ 99 w 158"/>
                <a:gd name="T17" fmla="*/ 76 h 167"/>
                <a:gd name="T18" fmla="*/ 88 w 158"/>
                <a:gd name="T19" fmla="*/ 89 h 167"/>
                <a:gd name="T20" fmla="*/ 78 w 158"/>
                <a:gd name="T21" fmla="*/ 102 h 167"/>
                <a:gd name="T22" fmla="*/ 69 w 158"/>
                <a:gd name="T23" fmla="*/ 112 h 167"/>
                <a:gd name="T24" fmla="*/ 61 w 158"/>
                <a:gd name="T25" fmla="*/ 121 h 167"/>
                <a:gd name="T26" fmla="*/ 51 w 158"/>
                <a:gd name="T27" fmla="*/ 129 h 167"/>
                <a:gd name="T28" fmla="*/ 42 w 158"/>
                <a:gd name="T29" fmla="*/ 139 h 167"/>
                <a:gd name="T30" fmla="*/ 30 w 158"/>
                <a:gd name="T31" fmla="*/ 144 h 167"/>
                <a:gd name="T32" fmla="*/ 21 w 158"/>
                <a:gd name="T33" fmla="*/ 152 h 167"/>
                <a:gd name="T34" fmla="*/ 10 w 158"/>
                <a:gd name="T35" fmla="*/ 159 h 167"/>
                <a:gd name="T36" fmla="*/ 0 w 158"/>
                <a:gd name="T37" fmla="*/ 167 h 167"/>
                <a:gd name="T38" fmla="*/ 0 w 158"/>
                <a:gd name="T39" fmla="*/ 158 h 167"/>
                <a:gd name="T40" fmla="*/ 4 w 158"/>
                <a:gd name="T41" fmla="*/ 148 h 167"/>
                <a:gd name="T42" fmla="*/ 8 w 158"/>
                <a:gd name="T43" fmla="*/ 137 h 167"/>
                <a:gd name="T44" fmla="*/ 13 w 158"/>
                <a:gd name="T45" fmla="*/ 129 h 167"/>
                <a:gd name="T46" fmla="*/ 17 w 158"/>
                <a:gd name="T47" fmla="*/ 118 h 167"/>
                <a:gd name="T48" fmla="*/ 25 w 158"/>
                <a:gd name="T49" fmla="*/ 108 h 167"/>
                <a:gd name="T50" fmla="*/ 32 w 158"/>
                <a:gd name="T51" fmla="*/ 101 h 167"/>
                <a:gd name="T52" fmla="*/ 40 w 158"/>
                <a:gd name="T53" fmla="*/ 93 h 167"/>
                <a:gd name="T54" fmla="*/ 44 w 158"/>
                <a:gd name="T55" fmla="*/ 85 h 167"/>
                <a:gd name="T56" fmla="*/ 51 w 158"/>
                <a:gd name="T57" fmla="*/ 76 h 167"/>
                <a:gd name="T58" fmla="*/ 55 w 158"/>
                <a:gd name="T59" fmla="*/ 70 h 167"/>
                <a:gd name="T60" fmla="*/ 63 w 158"/>
                <a:gd name="T61" fmla="*/ 64 h 167"/>
                <a:gd name="T62" fmla="*/ 76 w 158"/>
                <a:gd name="T63" fmla="*/ 51 h 167"/>
                <a:gd name="T64" fmla="*/ 91 w 158"/>
                <a:gd name="T65" fmla="*/ 40 h 167"/>
                <a:gd name="T66" fmla="*/ 97 w 158"/>
                <a:gd name="T67" fmla="*/ 34 h 167"/>
                <a:gd name="T68" fmla="*/ 105 w 158"/>
                <a:gd name="T69" fmla="*/ 28 h 167"/>
                <a:gd name="T70" fmla="*/ 112 w 158"/>
                <a:gd name="T71" fmla="*/ 23 h 167"/>
                <a:gd name="T72" fmla="*/ 120 w 158"/>
                <a:gd name="T73" fmla="*/ 17 h 167"/>
                <a:gd name="T74" fmla="*/ 127 w 158"/>
                <a:gd name="T75" fmla="*/ 13 h 167"/>
                <a:gd name="T76" fmla="*/ 135 w 158"/>
                <a:gd name="T77" fmla="*/ 7 h 167"/>
                <a:gd name="T78" fmla="*/ 143 w 158"/>
                <a:gd name="T79" fmla="*/ 4 h 167"/>
                <a:gd name="T80" fmla="*/ 150 w 158"/>
                <a:gd name="T81" fmla="*/ 0 h 167"/>
                <a:gd name="T82" fmla="*/ 150 w 158"/>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167"/>
                <a:gd name="T128" fmla="*/ 158 w 158"/>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167">
                  <a:moveTo>
                    <a:pt x="150" y="0"/>
                  </a:moveTo>
                  <a:lnTo>
                    <a:pt x="154" y="0"/>
                  </a:lnTo>
                  <a:lnTo>
                    <a:pt x="158" y="0"/>
                  </a:lnTo>
                  <a:lnTo>
                    <a:pt x="146" y="11"/>
                  </a:lnTo>
                  <a:lnTo>
                    <a:pt x="137" y="23"/>
                  </a:lnTo>
                  <a:lnTo>
                    <a:pt x="127" y="36"/>
                  </a:lnTo>
                  <a:lnTo>
                    <a:pt x="118" y="49"/>
                  </a:lnTo>
                  <a:lnTo>
                    <a:pt x="108" y="63"/>
                  </a:lnTo>
                  <a:lnTo>
                    <a:pt x="99" y="76"/>
                  </a:lnTo>
                  <a:lnTo>
                    <a:pt x="88" y="89"/>
                  </a:lnTo>
                  <a:lnTo>
                    <a:pt x="78" y="102"/>
                  </a:lnTo>
                  <a:lnTo>
                    <a:pt x="69" y="112"/>
                  </a:lnTo>
                  <a:lnTo>
                    <a:pt x="61" y="121"/>
                  </a:lnTo>
                  <a:lnTo>
                    <a:pt x="51" y="129"/>
                  </a:lnTo>
                  <a:lnTo>
                    <a:pt x="42" y="139"/>
                  </a:lnTo>
                  <a:lnTo>
                    <a:pt x="30" y="144"/>
                  </a:lnTo>
                  <a:lnTo>
                    <a:pt x="21" y="152"/>
                  </a:lnTo>
                  <a:lnTo>
                    <a:pt x="10" y="159"/>
                  </a:lnTo>
                  <a:lnTo>
                    <a:pt x="0" y="167"/>
                  </a:lnTo>
                  <a:lnTo>
                    <a:pt x="0" y="158"/>
                  </a:lnTo>
                  <a:lnTo>
                    <a:pt x="4" y="148"/>
                  </a:lnTo>
                  <a:lnTo>
                    <a:pt x="8" y="137"/>
                  </a:lnTo>
                  <a:lnTo>
                    <a:pt x="13" y="129"/>
                  </a:lnTo>
                  <a:lnTo>
                    <a:pt x="17" y="118"/>
                  </a:lnTo>
                  <a:lnTo>
                    <a:pt x="25" y="108"/>
                  </a:lnTo>
                  <a:lnTo>
                    <a:pt x="32" y="101"/>
                  </a:lnTo>
                  <a:lnTo>
                    <a:pt x="40" y="93"/>
                  </a:lnTo>
                  <a:lnTo>
                    <a:pt x="44" y="85"/>
                  </a:lnTo>
                  <a:lnTo>
                    <a:pt x="51" y="76"/>
                  </a:lnTo>
                  <a:lnTo>
                    <a:pt x="55" y="70"/>
                  </a:lnTo>
                  <a:lnTo>
                    <a:pt x="63" y="64"/>
                  </a:lnTo>
                  <a:lnTo>
                    <a:pt x="76" y="51"/>
                  </a:lnTo>
                  <a:lnTo>
                    <a:pt x="91" y="40"/>
                  </a:lnTo>
                  <a:lnTo>
                    <a:pt x="97" y="34"/>
                  </a:lnTo>
                  <a:lnTo>
                    <a:pt x="105" y="28"/>
                  </a:lnTo>
                  <a:lnTo>
                    <a:pt x="112" y="23"/>
                  </a:lnTo>
                  <a:lnTo>
                    <a:pt x="120" y="17"/>
                  </a:lnTo>
                  <a:lnTo>
                    <a:pt x="127" y="13"/>
                  </a:lnTo>
                  <a:lnTo>
                    <a:pt x="135" y="7"/>
                  </a:lnTo>
                  <a:lnTo>
                    <a:pt x="143" y="4"/>
                  </a:lnTo>
                  <a:lnTo>
                    <a:pt x="150" y="0"/>
                  </a:lnTo>
                  <a:close/>
                </a:path>
              </a:pathLst>
            </a:custGeom>
            <a:solidFill>
              <a:srgbClr val="000000"/>
            </a:solidFill>
            <a:ln w="9525">
              <a:noFill/>
              <a:round/>
              <a:headEnd/>
              <a:tailEnd/>
            </a:ln>
          </p:spPr>
          <p:txBody>
            <a:bodyPr/>
            <a:lstStyle/>
            <a:p>
              <a:endParaRPr lang="fa-IR"/>
            </a:p>
          </p:txBody>
        </p:sp>
        <p:sp>
          <p:nvSpPr>
            <p:cNvPr id="15441" name="Freeform 79"/>
            <p:cNvSpPr>
              <a:spLocks/>
            </p:cNvSpPr>
            <p:nvPr/>
          </p:nvSpPr>
          <p:spPr bwMode="auto">
            <a:xfrm>
              <a:off x="4211" y="2998"/>
              <a:ext cx="128" cy="263"/>
            </a:xfrm>
            <a:custGeom>
              <a:avLst/>
              <a:gdLst>
                <a:gd name="T0" fmla="*/ 226 w 254"/>
                <a:gd name="T1" fmla="*/ 9 h 525"/>
                <a:gd name="T2" fmla="*/ 251 w 254"/>
                <a:gd name="T3" fmla="*/ 28 h 525"/>
                <a:gd name="T4" fmla="*/ 253 w 254"/>
                <a:gd name="T5" fmla="*/ 51 h 525"/>
                <a:gd name="T6" fmla="*/ 239 w 254"/>
                <a:gd name="T7" fmla="*/ 72 h 525"/>
                <a:gd name="T8" fmla="*/ 216 w 254"/>
                <a:gd name="T9" fmla="*/ 95 h 525"/>
                <a:gd name="T10" fmla="*/ 194 w 254"/>
                <a:gd name="T11" fmla="*/ 120 h 525"/>
                <a:gd name="T12" fmla="*/ 169 w 254"/>
                <a:gd name="T13" fmla="*/ 144 h 525"/>
                <a:gd name="T14" fmla="*/ 156 w 254"/>
                <a:gd name="T15" fmla="*/ 171 h 525"/>
                <a:gd name="T16" fmla="*/ 140 w 254"/>
                <a:gd name="T17" fmla="*/ 203 h 525"/>
                <a:gd name="T18" fmla="*/ 123 w 254"/>
                <a:gd name="T19" fmla="*/ 243 h 525"/>
                <a:gd name="T20" fmla="*/ 112 w 254"/>
                <a:gd name="T21" fmla="*/ 287 h 525"/>
                <a:gd name="T22" fmla="*/ 108 w 254"/>
                <a:gd name="T23" fmla="*/ 329 h 525"/>
                <a:gd name="T24" fmla="*/ 108 w 254"/>
                <a:gd name="T25" fmla="*/ 373 h 525"/>
                <a:gd name="T26" fmla="*/ 110 w 254"/>
                <a:gd name="T27" fmla="*/ 416 h 525"/>
                <a:gd name="T28" fmla="*/ 116 w 254"/>
                <a:gd name="T29" fmla="*/ 460 h 525"/>
                <a:gd name="T30" fmla="*/ 118 w 254"/>
                <a:gd name="T31" fmla="*/ 504 h 525"/>
                <a:gd name="T32" fmla="*/ 110 w 254"/>
                <a:gd name="T33" fmla="*/ 517 h 525"/>
                <a:gd name="T34" fmla="*/ 89 w 254"/>
                <a:gd name="T35" fmla="*/ 500 h 525"/>
                <a:gd name="T36" fmla="*/ 72 w 254"/>
                <a:gd name="T37" fmla="*/ 479 h 525"/>
                <a:gd name="T38" fmla="*/ 57 w 254"/>
                <a:gd name="T39" fmla="*/ 454 h 525"/>
                <a:gd name="T40" fmla="*/ 45 w 254"/>
                <a:gd name="T41" fmla="*/ 426 h 525"/>
                <a:gd name="T42" fmla="*/ 34 w 254"/>
                <a:gd name="T43" fmla="*/ 397 h 525"/>
                <a:gd name="T44" fmla="*/ 21 w 254"/>
                <a:gd name="T45" fmla="*/ 369 h 525"/>
                <a:gd name="T46" fmla="*/ 9 w 254"/>
                <a:gd name="T47" fmla="*/ 344 h 525"/>
                <a:gd name="T48" fmla="*/ 0 w 254"/>
                <a:gd name="T49" fmla="*/ 306 h 525"/>
                <a:gd name="T50" fmla="*/ 3 w 254"/>
                <a:gd name="T51" fmla="*/ 251 h 525"/>
                <a:gd name="T52" fmla="*/ 15 w 254"/>
                <a:gd name="T53" fmla="*/ 203 h 525"/>
                <a:gd name="T54" fmla="*/ 36 w 254"/>
                <a:gd name="T55" fmla="*/ 158 h 525"/>
                <a:gd name="T56" fmla="*/ 64 w 254"/>
                <a:gd name="T57" fmla="*/ 116 h 525"/>
                <a:gd name="T58" fmla="*/ 99 w 254"/>
                <a:gd name="T59" fmla="*/ 78 h 525"/>
                <a:gd name="T60" fmla="*/ 138 w 254"/>
                <a:gd name="T61" fmla="*/ 44 h 525"/>
                <a:gd name="T62" fmla="*/ 182 w 254"/>
                <a:gd name="T63" fmla="*/ 13 h 525"/>
                <a:gd name="T64" fmla="*/ 207 w 254"/>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525"/>
                <a:gd name="T101" fmla="*/ 254 w 254"/>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525">
                  <a:moveTo>
                    <a:pt x="207" y="0"/>
                  </a:moveTo>
                  <a:lnTo>
                    <a:pt x="226" y="9"/>
                  </a:lnTo>
                  <a:lnTo>
                    <a:pt x="243" y="19"/>
                  </a:lnTo>
                  <a:lnTo>
                    <a:pt x="251" y="28"/>
                  </a:lnTo>
                  <a:lnTo>
                    <a:pt x="254" y="40"/>
                  </a:lnTo>
                  <a:lnTo>
                    <a:pt x="253" y="51"/>
                  </a:lnTo>
                  <a:lnTo>
                    <a:pt x="247" y="61"/>
                  </a:lnTo>
                  <a:lnTo>
                    <a:pt x="239" y="72"/>
                  </a:lnTo>
                  <a:lnTo>
                    <a:pt x="230" y="85"/>
                  </a:lnTo>
                  <a:lnTo>
                    <a:pt x="216" y="95"/>
                  </a:lnTo>
                  <a:lnTo>
                    <a:pt x="205" y="108"/>
                  </a:lnTo>
                  <a:lnTo>
                    <a:pt x="194" y="120"/>
                  </a:lnTo>
                  <a:lnTo>
                    <a:pt x="180" y="131"/>
                  </a:lnTo>
                  <a:lnTo>
                    <a:pt x="169" y="144"/>
                  </a:lnTo>
                  <a:lnTo>
                    <a:pt x="161" y="158"/>
                  </a:lnTo>
                  <a:lnTo>
                    <a:pt x="156" y="171"/>
                  </a:lnTo>
                  <a:lnTo>
                    <a:pt x="154" y="184"/>
                  </a:lnTo>
                  <a:lnTo>
                    <a:pt x="140" y="203"/>
                  </a:lnTo>
                  <a:lnTo>
                    <a:pt x="131" y="224"/>
                  </a:lnTo>
                  <a:lnTo>
                    <a:pt x="123" y="243"/>
                  </a:lnTo>
                  <a:lnTo>
                    <a:pt x="118" y="266"/>
                  </a:lnTo>
                  <a:lnTo>
                    <a:pt x="112" y="287"/>
                  </a:lnTo>
                  <a:lnTo>
                    <a:pt x="110" y="308"/>
                  </a:lnTo>
                  <a:lnTo>
                    <a:pt x="108" y="329"/>
                  </a:lnTo>
                  <a:lnTo>
                    <a:pt x="108" y="352"/>
                  </a:lnTo>
                  <a:lnTo>
                    <a:pt x="108" y="373"/>
                  </a:lnTo>
                  <a:lnTo>
                    <a:pt x="110" y="395"/>
                  </a:lnTo>
                  <a:lnTo>
                    <a:pt x="110" y="416"/>
                  </a:lnTo>
                  <a:lnTo>
                    <a:pt x="114" y="439"/>
                  </a:lnTo>
                  <a:lnTo>
                    <a:pt x="116" y="460"/>
                  </a:lnTo>
                  <a:lnTo>
                    <a:pt x="118" y="481"/>
                  </a:lnTo>
                  <a:lnTo>
                    <a:pt x="118" y="504"/>
                  </a:lnTo>
                  <a:lnTo>
                    <a:pt x="121" y="525"/>
                  </a:lnTo>
                  <a:lnTo>
                    <a:pt x="110" y="517"/>
                  </a:lnTo>
                  <a:lnTo>
                    <a:pt x="99" y="509"/>
                  </a:lnTo>
                  <a:lnTo>
                    <a:pt x="89" y="500"/>
                  </a:lnTo>
                  <a:lnTo>
                    <a:pt x="81" y="490"/>
                  </a:lnTo>
                  <a:lnTo>
                    <a:pt x="72" y="479"/>
                  </a:lnTo>
                  <a:lnTo>
                    <a:pt x="64" y="468"/>
                  </a:lnTo>
                  <a:lnTo>
                    <a:pt x="57" y="454"/>
                  </a:lnTo>
                  <a:lnTo>
                    <a:pt x="51" y="441"/>
                  </a:lnTo>
                  <a:lnTo>
                    <a:pt x="45" y="426"/>
                  </a:lnTo>
                  <a:lnTo>
                    <a:pt x="40" y="412"/>
                  </a:lnTo>
                  <a:lnTo>
                    <a:pt x="34" y="397"/>
                  </a:lnTo>
                  <a:lnTo>
                    <a:pt x="28" y="384"/>
                  </a:lnTo>
                  <a:lnTo>
                    <a:pt x="21" y="369"/>
                  </a:lnTo>
                  <a:lnTo>
                    <a:pt x="15" y="355"/>
                  </a:lnTo>
                  <a:lnTo>
                    <a:pt x="9" y="344"/>
                  </a:lnTo>
                  <a:lnTo>
                    <a:pt x="3" y="333"/>
                  </a:lnTo>
                  <a:lnTo>
                    <a:pt x="0" y="306"/>
                  </a:lnTo>
                  <a:lnTo>
                    <a:pt x="2" y="277"/>
                  </a:lnTo>
                  <a:lnTo>
                    <a:pt x="3" y="251"/>
                  </a:lnTo>
                  <a:lnTo>
                    <a:pt x="9" y="226"/>
                  </a:lnTo>
                  <a:lnTo>
                    <a:pt x="15" y="203"/>
                  </a:lnTo>
                  <a:lnTo>
                    <a:pt x="24" y="181"/>
                  </a:lnTo>
                  <a:lnTo>
                    <a:pt x="36" y="158"/>
                  </a:lnTo>
                  <a:lnTo>
                    <a:pt x="51" y="137"/>
                  </a:lnTo>
                  <a:lnTo>
                    <a:pt x="64" y="116"/>
                  </a:lnTo>
                  <a:lnTo>
                    <a:pt x="81" y="97"/>
                  </a:lnTo>
                  <a:lnTo>
                    <a:pt x="99" y="78"/>
                  </a:lnTo>
                  <a:lnTo>
                    <a:pt x="118" y="61"/>
                  </a:lnTo>
                  <a:lnTo>
                    <a:pt x="138" y="44"/>
                  </a:lnTo>
                  <a:lnTo>
                    <a:pt x="159" y="28"/>
                  </a:lnTo>
                  <a:lnTo>
                    <a:pt x="182" y="13"/>
                  </a:lnTo>
                  <a:lnTo>
                    <a:pt x="207" y="0"/>
                  </a:lnTo>
                  <a:close/>
                </a:path>
              </a:pathLst>
            </a:custGeom>
            <a:solidFill>
              <a:srgbClr val="F59E92"/>
            </a:solidFill>
            <a:ln w="9525">
              <a:noFill/>
              <a:round/>
              <a:headEnd/>
              <a:tailEnd/>
            </a:ln>
          </p:spPr>
          <p:txBody>
            <a:bodyPr/>
            <a:lstStyle/>
            <a:p>
              <a:endParaRPr lang="fa-IR"/>
            </a:p>
          </p:txBody>
        </p:sp>
        <p:sp>
          <p:nvSpPr>
            <p:cNvPr id="15442" name="Freeform 80"/>
            <p:cNvSpPr>
              <a:spLocks/>
            </p:cNvSpPr>
            <p:nvPr/>
          </p:nvSpPr>
          <p:spPr bwMode="auto">
            <a:xfrm>
              <a:off x="4543" y="3017"/>
              <a:ext cx="147" cy="174"/>
            </a:xfrm>
            <a:custGeom>
              <a:avLst/>
              <a:gdLst>
                <a:gd name="T0" fmla="*/ 88 w 295"/>
                <a:gd name="T1" fmla="*/ 15 h 348"/>
                <a:gd name="T2" fmla="*/ 130 w 295"/>
                <a:gd name="T3" fmla="*/ 47 h 348"/>
                <a:gd name="T4" fmla="*/ 168 w 295"/>
                <a:gd name="T5" fmla="*/ 85 h 348"/>
                <a:gd name="T6" fmla="*/ 204 w 295"/>
                <a:gd name="T7" fmla="*/ 125 h 348"/>
                <a:gd name="T8" fmla="*/ 234 w 295"/>
                <a:gd name="T9" fmla="*/ 169 h 348"/>
                <a:gd name="T10" fmla="*/ 259 w 295"/>
                <a:gd name="T11" fmla="*/ 215 h 348"/>
                <a:gd name="T12" fmla="*/ 280 w 295"/>
                <a:gd name="T13" fmla="*/ 262 h 348"/>
                <a:gd name="T14" fmla="*/ 291 w 295"/>
                <a:gd name="T15" fmla="*/ 312 h 348"/>
                <a:gd name="T16" fmla="*/ 285 w 295"/>
                <a:gd name="T17" fmla="*/ 346 h 348"/>
                <a:gd name="T18" fmla="*/ 259 w 295"/>
                <a:gd name="T19" fmla="*/ 344 h 348"/>
                <a:gd name="T20" fmla="*/ 236 w 295"/>
                <a:gd name="T21" fmla="*/ 331 h 348"/>
                <a:gd name="T22" fmla="*/ 230 w 295"/>
                <a:gd name="T23" fmla="*/ 319 h 348"/>
                <a:gd name="T24" fmla="*/ 236 w 295"/>
                <a:gd name="T25" fmla="*/ 312 h 348"/>
                <a:gd name="T26" fmla="*/ 244 w 295"/>
                <a:gd name="T27" fmla="*/ 310 h 348"/>
                <a:gd name="T28" fmla="*/ 232 w 295"/>
                <a:gd name="T29" fmla="*/ 304 h 348"/>
                <a:gd name="T30" fmla="*/ 213 w 295"/>
                <a:gd name="T31" fmla="*/ 296 h 348"/>
                <a:gd name="T32" fmla="*/ 196 w 295"/>
                <a:gd name="T33" fmla="*/ 289 h 348"/>
                <a:gd name="T34" fmla="*/ 183 w 295"/>
                <a:gd name="T35" fmla="*/ 281 h 348"/>
                <a:gd name="T36" fmla="*/ 173 w 295"/>
                <a:gd name="T37" fmla="*/ 270 h 348"/>
                <a:gd name="T38" fmla="*/ 166 w 295"/>
                <a:gd name="T39" fmla="*/ 255 h 348"/>
                <a:gd name="T40" fmla="*/ 164 w 295"/>
                <a:gd name="T41" fmla="*/ 236 h 348"/>
                <a:gd name="T42" fmla="*/ 164 w 295"/>
                <a:gd name="T43" fmla="*/ 213 h 348"/>
                <a:gd name="T44" fmla="*/ 164 w 295"/>
                <a:gd name="T45" fmla="*/ 192 h 348"/>
                <a:gd name="T46" fmla="*/ 160 w 295"/>
                <a:gd name="T47" fmla="*/ 177 h 348"/>
                <a:gd name="T48" fmla="*/ 147 w 295"/>
                <a:gd name="T49" fmla="*/ 156 h 348"/>
                <a:gd name="T50" fmla="*/ 128 w 295"/>
                <a:gd name="T51" fmla="*/ 131 h 348"/>
                <a:gd name="T52" fmla="*/ 107 w 295"/>
                <a:gd name="T53" fmla="*/ 106 h 348"/>
                <a:gd name="T54" fmla="*/ 93 w 295"/>
                <a:gd name="T55" fmla="*/ 103 h 348"/>
                <a:gd name="T56" fmla="*/ 93 w 295"/>
                <a:gd name="T57" fmla="*/ 122 h 348"/>
                <a:gd name="T58" fmla="*/ 101 w 295"/>
                <a:gd name="T59" fmla="*/ 143 h 348"/>
                <a:gd name="T60" fmla="*/ 107 w 295"/>
                <a:gd name="T61" fmla="*/ 165 h 348"/>
                <a:gd name="T62" fmla="*/ 101 w 295"/>
                <a:gd name="T63" fmla="*/ 179 h 348"/>
                <a:gd name="T64" fmla="*/ 99 w 295"/>
                <a:gd name="T65" fmla="*/ 196 h 348"/>
                <a:gd name="T66" fmla="*/ 107 w 295"/>
                <a:gd name="T67" fmla="*/ 220 h 348"/>
                <a:gd name="T68" fmla="*/ 111 w 295"/>
                <a:gd name="T69" fmla="*/ 245 h 348"/>
                <a:gd name="T70" fmla="*/ 101 w 295"/>
                <a:gd name="T71" fmla="*/ 258 h 348"/>
                <a:gd name="T72" fmla="*/ 84 w 295"/>
                <a:gd name="T73" fmla="*/ 264 h 348"/>
                <a:gd name="T74" fmla="*/ 67 w 295"/>
                <a:gd name="T75" fmla="*/ 268 h 348"/>
                <a:gd name="T76" fmla="*/ 48 w 295"/>
                <a:gd name="T77" fmla="*/ 272 h 348"/>
                <a:gd name="T78" fmla="*/ 34 w 295"/>
                <a:gd name="T79" fmla="*/ 260 h 348"/>
                <a:gd name="T80" fmla="*/ 25 w 295"/>
                <a:gd name="T81" fmla="*/ 239 h 348"/>
                <a:gd name="T82" fmla="*/ 15 w 295"/>
                <a:gd name="T83" fmla="*/ 219 h 348"/>
                <a:gd name="T84" fmla="*/ 6 w 295"/>
                <a:gd name="T85" fmla="*/ 198 h 348"/>
                <a:gd name="T86" fmla="*/ 0 w 295"/>
                <a:gd name="T87" fmla="*/ 179 h 348"/>
                <a:gd name="T88" fmla="*/ 0 w 295"/>
                <a:gd name="T89" fmla="*/ 160 h 348"/>
                <a:gd name="T90" fmla="*/ 8 w 295"/>
                <a:gd name="T91" fmla="*/ 146 h 348"/>
                <a:gd name="T92" fmla="*/ 25 w 295"/>
                <a:gd name="T93" fmla="*/ 133 h 348"/>
                <a:gd name="T94" fmla="*/ 38 w 295"/>
                <a:gd name="T95" fmla="*/ 122 h 348"/>
                <a:gd name="T96" fmla="*/ 38 w 295"/>
                <a:gd name="T97" fmla="*/ 106 h 348"/>
                <a:gd name="T98" fmla="*/ 40 w 295"/>
                <a:gd name="T99" fmla="*/ 91 h 348"/>
                <a:gd name="T100" fmla="*/ 42 w 295"/>
                <a:gd name="T101" fmla="*/ 76 h 348"/>
                <a:gd name="T102" fmla="*/ 48 w 295"/>
                <a:gd name="T103" fmla="*/ 55 h 348"/>
                <a:gd name="T104" fmla="*/ 52 w 295"/>
                <a:gd name="T105" fmla="*/ 30 h 348"/>
                <a:gd name="T106" fmla="*/ 46 w 295"/>
                <a:gd name="T107" fmla="*/ 17 h 348"/>
                <a:gd name="T108" fmla="*/ 44 w 295"/>
                <a:gd name="T109" fmla="*/ 11 h 348"/>
                <a:gd name="T110" fmla="*/ 52 w 295"/>
                <a:gd name="T111" fmla="*/ 4 h 348"/>
                <a:gd name="T112" fmla="*/ 63 w 295"/>
                <a:gd name="T113" fmla="*/ 0 h 348"/>
                <a:gd name="T114" fmla="*/ 71 w 295"/>
                <a:gd name="T115" fmla="*/ 0 h 3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5"/>
                <a:gd name="T175" fmla="*/ 0 h 348"/>
                <a:gd name="T176" fmla="*/ 295 w 295"/>
                <a:gd name="T177" fmla="*/ 348 h 3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5" h="348">
                  <a:moveTo>
                    <a:pt x="71" y="0"/>
                  </a:moveTo>
                  <a:lnTo>
                    <a:pt x="88" y="15"/>
                  </a:lnTo>
                  <a:lnTo>
                    <a:pt x="109" y="30"/>
                  </a:lnTo>
                  <a:lnTo>
                    <a:pt x="130" y="47"/>
                  </a:lnTo>
                  <a:lnTo>
                    <a:pt x="149" y="66"/>
                  </a:lnTo>
                  <a:lnTo>
                    <a:pt x="168" y="85"/>
                  </a:lnTo>
                  <a:lnTo>
                    <a:pt x="187" y="106"/>
                  </a:lnTo>
                  <a:lnTo>
                    <a:pt x="204" y="125"/>
                  </a:lnTo>
                  <a:lnTo>
                    <a:pt x="221" y="148"/>
                  </a:lnTo>
                  <a:lnTo>
                    <a:pt x="234" y="169"/>
                  </a:lnTo>
                  <a:lnTo>
                    <a:pt x="247" y="192"/>
                  </a:lnTo>
                  <a:lnTo>
                    <a:pt x="259" y="215"/>
                  </a:lnTo>
                  <a:lnTo>
                    <a:pt x="272" y="238"/>
                  </a:lnTo>
                  <a:lnTo>
                    <a:pt x="280" y="262"/>
                  </a:lnTo>
                  <a:lnTo>
                    <a:pt x="287" y="285"/>
                  </a:lnTo>
                  <a:lnTo>
                    <a:pt x="291" y="312"/>
                  </a:lnTo>
                  <a:lnTo>
                    <a:pt x="295" y="338"/>
                  </a:lnTo>
                  <a:lnTo>
                    <a:pt x="285" y="346"/>
                  </a:lnTo>
                  <a:lnTo>
                    <a:pt x="272" y="348"/>
                  </a:lnTo>
                  <a:lnTo>
                    <a:pt x="259" y="344"/>
                  </a:lnTo>
                  <a:lnTo>
                    <a:pt x="246" y="338"/>
                  </a:lnTo>
                  <a:lnTo>
                    <a:pt x="236" y="331"/>
                  </a:lnTo>
                  <a:lnTo>
                    <a:pt x="232" y="323"/>
                  </a:lnTo>
                  <a:lnTo>
                    <a:pt x="230" y="319"/>
                  </a:lnTo>
                  <a:lnTo>
                    <a:pt x="232" y="316"/>
                  </a:lnTo>
                  <a:lnTo>
                    <a:pt x="236" y="312"/>
                  </a:lnTo>
                  <a:lnTo>
                    <a:pt x="244" y="312"/>
                  </a:lnTo>
                  <a:lnTo>
                    <a:pt x="244" y="310"/>
                  </a:lnTo>
                  <a:lnTo>
                    <a:pt x="244" y="308"/>
                  </a:lnTo>
                  <a:lnTo>
                    <a:pt x="232" y="304"/>
                  </a:lnTo>
                  <a:lnTo>
                    <a:pt x="223" y="300"/>
                  </a:lnTo>
                  <a:lnTo>
                    <a:pt x="213" y="296"/>
                  </a:lnTo>
                  <a:lnTo>
                    <a:pt x="206" y="295"/>
                  </a:lnTo>
                  <a:lnTo>
                    <a:pt x="196" y="289"/>
                  </a:lnTo>
                  <a:lnTo>
                    <a:pt x="190" y="285"/>
                  </a:lnTo>
                  <a:lnTo>
                    <a:pt x="183" y="281"/>
                  </a:lnTo>
                  <a:lnTo>
                    <a:pt x="179" y="276"/>
                  </a:lnTo>
                  <a:lnTo>
                    <a:pt x="173" y="270"/>
                  </a:lnTo>
                  <a:lnTo>
                    <a:pt x="169" y="264"/>
                  </a:lnTo>
                  <a:lnTo>
                    <a:pt x="166" y="255"/>
                  </a:lnTo>
                  <a:lnTo>
                    <a:pt x="166" y="247"/>
                  </a:lnTo>
                  <a:lnTo>
                    <a:pt x="164" y="236"/>
                  </a:lnTo>
                  <a:lnTo>
                    <a:pt x="164" y="226"/>
                  </a:lnTo>
                  <a:lnTo>
                    <a:pt x="164" y="213"/>
                  </a:lnTo>
                  <a:lnTo>
                    <a:pt x="168" y="200"/>
                  </a:lnTo>
                  <a:lnTo>
                    <a:pt x="164" y="192"/>
                  </a:lnTo>
                  <a:lnTo>
                    <a:pt x="164" y="184"/>
                  </a:lnTo>
                  <a:lnTo>
                    <a:pt x="160" y="177"/>
                  </a:lnTo>
                  <a:lnTo>
                    <a:pt x="156" y="169"/>
                  </a:lnTo>
                  <a:lnTo>
                    <a:pt x="147" y="156"/>
                  </a:lnTo>
                  <a:lnTo>
                    <a:pt x="137" y="144"/>
                  </a:lnTo>
                  <a:lnTo>
                    <a:pt x="128" y="131"/>
                  </a:lnTo>
                  <a:lnTo>
                    <a:pt x="116" y="120"/>
                  </a:lnTo>
                  <a:lnTo>
                    <a:pt x="107" y="106"/>
                  </a:lnTo>
                  <a:lnTo>
                    <a:pt x="99" y="93"/>
                  </a:lnTo>
                  <a:lnTo>
                    <a:pt x="93" y="103"/>
                  </a:lnTo>
                  <a:lnTo>
                    <a:pt x="93" y="112"/>
                  </a:lnTo>
                  <a:lnTo>
                    <a:pt x="93" y="122"/>
                  </a:lnTo>
                  <a:lnTo>
                    <a:pt x="97" y="133"/>
                  </a:lnTo>
                  <a:lnTo>
                    <a:pt x="101" y="143"/>
                  </a:lnTo>
                  <a:lnTo>
                    <a:pt x="103" y="154"/>
                  </a:lnTo>
                  <a:lnTo>
                    <a:pt x="107" y="165"/>
                  </a:lnTo>
                  <a:lnTo>
                    <a:pt x="111" y="175"/>
                  </a:lnTo>
                  <a:lnTo>
                    <a:pt x="101" y="179"/>
                  </a:lnTo>
                  <a:lnTo>
                    <a:pt x="97" y="186"/>
                  </a:lnTo>
                  <a:lnTo>
                    <a:pt x="99" y="196"/>
                  </a:lnTo>
                  <a:lnTo>
                    <a:pt x="103" y="209"/>
                  </a:lnTo>
                  <a:lnTo>
                    <a:pt x="107" y="220"/>
                  </a:lnTo>
                  <a:lnTo>
                    <a:pt x="111" y="232"/>
                  </a:lnTo>
                  <a:lnTo>
                    <a:pt x="111" y="245"/>
                  </a:lnTo>
                  <a:lnTo>
                    <a:pt x="111" y="257"/>
                  </a:lnTo>
                  <a:lnTo>
                    <a:pt x="101" y="258"/>
                  </a:lnTo>
                  <a:lnTo>
                    <a:pt x="93" y="260"/>
                  </a:lnTo>
                  <a:lnTo>
                    <a:pt x="84" y="264"/>
                  </a:lnTo>
                  <a:lnTo>
                    <a:pt x="76" y="266"/>
                  </a:lnTo>
                  <a:lnTo>
                    <a:pt x="67" y="268"/>
                  </a:lnTo>
                  <a:lnTo>
                    <a:pt x="57" y="270"/>
                  </a:lnTo>
                  <a:lnTo>
                    <a:pt x="48" y="272"/>
                  </a:lnTo>
                  <a:lnTo>
                    <a:pt x="38" y="272"/>
                  </a:lnTo>
                  <a:lnTo>
                    <a:pt x="34" y="260"/>
                  </a:lnTo>
                  <a:lnTo>
                    <a:pt x="31" y="249"/>
                  </a:lnTo>
                  <a:lnTo>
                    <a:pt x="25" y="239"/>
                  </a:lnTo>
                  <a:lnTo>
                    <a:pt x="21" y="230"/>
                  </a:lnTo>
                  <a:lnTo>
                    <a:pt x="15" y="219"/>
                  </a:lnTo>
                  <a:lnTo>
                    <a:pt x="10" y="209"/>
                  </a:lnTo>
                  <a:lnTo>
                    <a:pt x="6" y="198"/>
                  </a:lnTo>
                  <a:lnTo>
                    <a:pt x="4" y="188"/>
                  </a:lnTo>
                  <a:lnTo>
                    <a:pt x="0" y="179"/>
                  </a:lnTo>
                  <a:lnTo>
                    <a:pt x="0" y="169"/>
                  </a:lnTo>
                  <a:lnTo>
                    <a:pt x="0" y="160"/>
                  </a:lnTo>
                  <a:lnTo>
                    <a:pt x="4" y="154"/>
                  </a:lnTo>
                  <a:lnTo>
                    <a:pt x="8" y="146"/>
                  </a:lnTo>
                  <a:lnTo>
                    <a:pt x="15" y="139"/>
                  </a:lnTo>
                  <a:lnTo>
                    <a:pt x="25" y="133"/>
                  </a:lnTo>
                  <a:lnTo>
                    <a:pt x="38" y="129"/>
                  </a:lnTo>
                  <a:lnTo>
                    <a:pt x="38" y="122"/>
                  </a:lnTo>
                  <a:lnTo>
                    <a:pt x="38" y="114"/>
                  </a:lnTo>
                  <a:lnTo>
                    <a:pt x="38" y="106"/>
                  </a:lnTo>
                  <a:lnTo>
                    <a:pt x="40" y="99"/>
                  </a:lnTo>
                  <a:lnTo>
                    <a:pt x="40" y="91"/>
                  </a:lnTo>
                  <a:lnTo>
                    <a:pt x="40" y="84"/>
                  </a:lnTo>
                  <a:lnTo>
                    <a:pt x="42" y="76"/>
                  </a:lnTo>
                  <a:lnTo>
                    <a:pt x="44" y="70"/>
                  </a:lnTo>
                  <a:lnTo>
                    <a:pt x="48" y="55"/>
                  </a:lnTo>
                  <a:lnTo>
                    <a:pt x="50" y="42"/>
                  </a:lnTo>
                  <a:lnTo>
                    <a:pt x="52" y="30"/>
                  </a:lnTo>
                  <a:lnTo>
                    <a:pt x="53" y="21"/>
                  </a:lnTo>
                  <a:lnTo>
                    <a:pt x="46" y="17"/>
                  </a:lnTo>
                  <a:lnTo>
                    <a:pt x="44" y="13"/>
                  </a:lnTo>
                  <a:lnTo>
                    <a:pt x="44" y="11"/>
                  </a:lnTo>
                  <a:lnTo>
                    <a:pt x="48" y="8"/>
                  </a:lnTo>
                  <a:lnTo>
                    <a:pt x="52" y="4"/>
                  </a:lnTo>
                  <a:lnTo>
                    <a:pt x="57" y="2"/>
                  </a:lnTo>
                  <a:lnTo>
                    <a:pt x="63" y="0"/>
                  </a:lnTo>
                  <a:lnTo>
                    <a:pt x="71" y="0"/>
                  </a:lnTo>
                  <a:close/>
                </a:path>
              </a:pathLst>
            </a:custGeom>
            <a:solidFill>
              <a:srgbClr val="E6E6FF"/>
            </a:solidFill>
            <a:ln w="9525">
              <a:noFill/>
              <a:round/>
              <a:headEnd/>
              <a:tailEnd/>
            </a:ln>
          </p:spPr>
          <p:txBody>
            <a:bodyPr/>
            <a:lstStyle/>
            <a:p>
              <a:endParaRPr lang="fa-IR"/>
            </a:p>
          </p:txBody>
        </p:sp>
        <p:sp>
          <p:nvSpPr>
            <p:cNvPr id="15443" name="Freeform 81"/>
            <p:cNvSpPr>
              <a:spLocks/>
            </p:cNvSpPr>
            <p:nvPr/>
          </p:nvSpPr>
          <p:spPr bwMode="auto">
            <a:xfrm>
              <a:off x="4512" y="3019"/>
              <a:ext cx="32" cy="47"/>
            </a:xfrm>
            <a:custGeom>
              <a:avLst/>
              <a:gdLst>
                <a:gd name="T0" fmla="*/ 28 w 64"/>
                <a:gd name="T1" fmla="*/ 2 h 93"/>
                <a:gd name="T2" fmla="*/ 36 w 64"/>
                <a:gd name="T3" fmla="*/ 0 h 93"/>
                <a:gd name="T4" fmla="*/ 43 w 64"/>
                <a:gd name="T5" fmla="*/ 2 h 93"/>
                <a:gd name="T6" fmla="*/ 51 w 64"/>
                <a:gd name="T7" fmla="*/ 5 h 93"/>
                <a:gd name="T8" fmla="*/ 57 w 64"/>
                <a:gd name="T9" fmla="*/ 13 h 93"/>
                <a:gd name="T10" fmla="*/ 58 w 64"/>
                <a:gd name="T11" fmla="*/ 23 h 93"/>
                <a:gd name="T12" fmla="*/ 62 w 64"/>
                <a:gd name="T13" fmla="*/ 32 h 93"/>
                <a:gd name="T14" fmla="*/ 62 w 64"/>
                <a:gd name="T15" fmla="*/ 43 h 93"/>
                <a:gd name="T16" fmla="*/ 64 w 64"/>
                <a:gd name="T17" fmla="*/ 53 h 93"/>
                <a:gd name="T18" fmla="*/ 62 w 64"/>
                <a:gd name="T19" fmla="*/ 62 h 93"/>
                <a:gd name="T20" fmla="*/ 60 w 64"/>
                <a:gd name="T21" fmla="*/ 74 h 93"/>
                <a:gd name="T22" fmla="*/ 57 w 64"/>
                <a:gd name="T23" fmla="*/ 80 h 93"/>
                <a:gd name="T24" fmla="*/ 53 w 64"/>
                <a:gd name="T25" fmla="*/ 89 h 93"/>
                <a:gd name="T26" fmla="*/ 45 w 64"/>
                <a:gd name="T27" fmla="*/ 91 h 93"/>
                <a:gd name="T28" fmla="*/ 39 w 64"/>
                <a:gd name="T29" fmla="*/ 93 h 93"/>
                <a:gd name="T30" fmla="*/ 34 w 64"/>
                <a:gd name="T31" fmla="*/ 89 h 93"/>
                <a:gd name="T32" fmla="*/ 28 w 64"/>
                <a:gd name="T33" fmla="*/ 83 h 93"/>
                <a:gd name="T34" fmla="*/ 19 w 64"/>
                <a:gd name="T35" fmla="*/ 85 h 93"/>
                <a:gd name="T36" fmla="*/ 13 w 64"/>
                <a:gd name="T37" fmla="*/ 85 h 93"/>
                <a:gd name="T38" fmla="*/ 7 w 64"/>
                <a:gd name="T39" fmla="*/ 85 h 93"/>
                <a:gd name="T40" fmla="*/ 3 w 64"/>
                <a:gd name="T41" fmla="*/ 81 h 93"/>
                <a:gd name="T42" fmla="*/ 0 w 64"/>
                <a:gd name="T43" fmla="*/ 72 h 93"/>
                <a:gd name="T44" fmla="*/ 0 w 64"/>
                <a:gd name="T45" fmla="*/ 61 h 93"/>
                <a:gd name="T46" fmla="*/ 0 w 64"/>
                <a:gd name="T47" fmla="*/ 51 h 93"/>
                <a:gd name="T48" fmla="*/ 0 w 64"/>
                <a:gd name="T49" fmla="*/ 43 h 93"/>
                <a:gd name="T50" fmla="*/ 3 w 64"/>
                <a:gd name="T51" fmla="*/ 36 h 93"/>
                <a:gd name="T52" fmla="*/ 7 w 64"/>
                <a:gd name="T53" fmla="*/ 26 h 93"/>
                <a:gd name="T54" fmla="*/ 11 w 64"/>
                <a:gd name="T55" fmla="*/ 17 h 93"/>
                <a:gd name="T56" fmla="*/ 17 w 64"/>
                <a:gd name="T57" fmla="*/ 11 h 93"/>
                <a:gd name="T58" fmla="*/ 20 w 64"/>
                <a:gd name="T59" fmla="*/ 4 h 93"/>
                <a:gd name="T60" fmla="*/ 28 w 64"/>
                <a:gd name="T61" fmla="*/ 2 h 93"/>
                <a:gd name="T62" fmla="*/ 28 w 64"/>
                <a:gd name="T63" fmla="*/ 2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93"/>
                <a:gd name="T98" fmla="*/ 64 w 6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93">
                  <a:moveTo>
                    <a:pt x="28" y="2"/>
                  </a:moveTo>
                  <a:lnTo>
                    <a:pt x="36" y="0"/>
                  </a:lnTo>
                  <a:lnTo>
                    <a:pt x="43" y="2"/>
                  </a:lnTo>
                  <a:lnTo>
                    <a:pt x="51" y="5"/>
                  </a:lnTo>
                  <a:lnTo>
                    <a:pt x="57" y="13"/>
                  </a:lnTo>
                  <a:lnTo>
                    <a:pt x="58" y="23"/>
                  </a:lnTo>
                  <a:lnTo>
                    <a:pt x="62" y="32"/>
                  </a:lnTo>
                  <a:lnTo>
                    <a:pt x="62" y="43"/>
                  </a:lnTo>
                  <a:lnTo>
                    <a:pt x="64" y="53"/>
                  </a:lnTo>
                  <a:lnTo>
                    <a:pt x="62" y="62"/>
                  </a:lnTo>
                  <a:lnTo>
                    <a:pt x="60" y="74"/>
                  </a:lnTo>
                  <a:lnTo>
                    <a:pt x="57" y="80"/>
                  </a:lnTo>
                  <a:lnTo>
                    <a:pt x="53" y="89"/>
                  </a:lnTo>
                  <a:lnTo>
                    <a:pt x="45" y="91"/>
                  </a:lnTo>
                  <a:lnTo>
                    <a:pt x="39" y="93"/>
                  </a:lnTo>
                  <a:lnTo>
                    <a:pt x="34" y="89"/>
                  </a:lnTo>
                  <a:lnTo>
                    <a:pt x="28" y="83"/>
                  </a:lnTo>
                  <a:lnTo>
                    <a:pt x="19" y="85"/>
                  </a:lnTo>
                  <a:lnTo>
                    <a:pt x="13" y="85"/>
                  </a:lnTo>
                  <a:lnTo>
                    <a:pt x="7" y="85"/>
                  </a:lnTo>
                  <a:lnTo>
                    <a:pt x="3" y="81"/>
                  </a:lnTo>
                  <a:lnTo>
                    <a:pt x="0" y="72"/>
                  </a:lnTo>
                  <a:lnTo>
                    <a:pt x="0" y="61"/>
                  </a:lnTo>
                  <a:lnTo>
                    <a:pt x="0" y="51"/>
                  </a:lnTo>
                  <a:lnTo>
                    <a:pt x="0" y="43"/>
                  </a:lnTo>
                  <a:lnTo>
                    <a:pt x="3" y="36"/>
                  </a:lnTo>
                  <a:lnTo>
                    <a:pt x="7" y="26"/>
                  </a:lnTo>
                  <a:lnTo>
                    <a:pt x="11" y="17"/>
                  </a:lnTo>
                  <a:lnTo>
                    <a:pt x="17" y="11"/>
                  </a:lnTo>
                  <a:lnTo>
                    <a:pt x="20" y="4"/>
                  </a:lnTo>
                  <a:lnTo>
                    <a:pt x="28" y="2"/>
                  </a:lnTo>
                  <a:close/>
                </a:path>
              </a:pathLst>
            </a:custGeom>
            <a:solidFill>
              <a:srgbClr val="E6E6FF"/>
            </a:solidFill>
            <a:ln w="9525">
              <a:noFill/>
              <a:round/>
              <a:headEnd/>
              <a:tailEnd/>
            </a:ln>
          </p:spPr>
          <p:txBody>
            <a:bodyPr/>
            <a:lstStyle/>
            <a:p>
              <a:endParaRPr lang="fa-IR"/>
            </a:p>
          </p:txBody>
        </p:sp>
        <p:sp>
          <p:nvSpPr>
            <p:cNvPr id="15444" name="Freeform 82"/>
            <p:cNvSpPr>
              <a:spLocks/>
            </p:cNvSpPr>
            <p:nvPr/>
          </p:nvSpPr>
          <p:spPr bwMode="auto">
            <a:xfrm>
              <a:off x="4126" y="3025"/>
              <a:ext cx="8" cy="23"/>
            </a:xfrm>
            <a:custGeom>
              <a:avLst/>
              <a:gdLst>
                <a:gd name="T0" fmla="*/ 13 w 17"/>
                <a:gd name="T1" fmla="*/ 0 h 46"/>
                <a:gd name="T2" fmla="*/ 17 w 17"/>
                <a:gd name="T3" fmla="*/ 10 h 46"/>
                <a:gd name="T4" fmla="*/ 13 w 17"/>
                <a:gd name="T5" fmla="*/ 23 h 46"/>
                <a:gd name="T6" fmla="*/ 9 w 17"/>
                <a:gd name="T7" fmla="*/ 27 h 46"/>
                <a:gd name="T8" fmla="*/ 7 w 17"/>
                <a:gd name="T9" fmla="*/ 32 h 46"/>
                <a:gd name="T10" fmla="*/ 7 w 17"/>
                <a:gd name="T11" fmla="*/ 40 h 46"/>
                <a:gd name="T12" fmla="*/ 9 w 17"/>
                <a:gd name="T13" fmla="*/ 46 h 46"/>
                <a:gd name="T14" fmla="*/ 5 w 17"/>
                <a:gd name="T15" fmla="*/ 46 h 46"/>
                <a:gd name="T16" fmla="*/ 1 w 17"/>
                <a:gd name="T17" fmla="*/ 40 h 46"/>
                <a:gd name="T18" fmla="*/ 0 w 17"/>
                <a:gd name="T19" fmla="*/ 32 h 46"/>
                <a:gd name="T20" fmla="*/ 0 w 17"/>
                <a:gd name="T21" fmla="*/ 27 h 46"/>
                <a:gd name="T22" fmla="*/ 0 w 17"/>
                <a:gd name="T23" fmla="*/ 23 h 46"/>
                <a:gd name="T24" fmla="*/ 1 w 17"/>
                <a:gd name="T25" fmla="*/ 10 h 46"/>
                <a:gd name="T26" fmla="*/ 13 w 17"/>
                <a:gd name="T27" fmla="*/ 0 h 46"/>
                <a:gd name="T28" fmla="*/ 13 w 1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46"/>
                <a:gd name="T47" fmla="*/ 17 w 1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46">
                  <a:moveTo>
                    <a:pt x="13" y="0"/>
                  </a:moveTo>
                  <a:lnTo>
                    <a:pt x="17" y="10"/>
                  </a:lnTo>
                  <a:lnTo>
                    <a:pt x="13" y="23"/>
                  </a:lnTo>
                  <a:lnTo>
                    <a:pt x="9" y="27"/>
                  </a:lnTo>
                  <a:lnTo>
                    <a:pt x="7" y="32"/>
                  </a:lnTo>
                  <a:lnTo>
                    <a:pt x="7" y="40"/>
                  </a:lnTo>
                  <a:lnTo>
                    <a:pt x="9" y="46"/>
                  </a:lnTo>
                  <a:lnTo>
                    <a:pt x="5" y="46"/>
                  </a:lnTo>
                  <a:lnTo>
                    <a:pt x="1" y="40"/>
                  </a:lnTo>
                  <a:lnTo>
                    <a:pt x="0" y="32"/>
                  </a:lnTo>
                  <a:lnTo>
                    <a:pt x="0" y="27"/>
                  </a:lnTo>
                  <a:lnTo>
                    <a:pt x="0" y="23"/>
                  </a:lnTo>
                  <a:lnTo>
                    <a:pt x="1" y="10"/>
                  </a:lnTo>
                  <a:lnTo>
                    <a:pt x="13" y="0"/>
                  </a:lnTo>
                  <a:close/>
                </a:path>
              </a:pathLst>
            </a:custGeom>
            <a:solidFill>
              <a:srgbClr val="000000"/>
            </a:solidFill>
            <a:ln w="9525">
              <a:noFill/>
              <a:round/>
              <a:headEnd/>
              <a:tailEnd/>
            </a:ln>
          </p:spPr>
          <p:txBody>
            <a:bodyPr/>
            <a:lstStyle/>
            <a:p>
              <a:endParaRPr lang="fa-IR"/>
            </a:p>
          </p:txBody>
        </p:sp>
        <p:sp>
          <p:nvSpPr>
            <p:cNvPr id="15445" name="Freeform 83"/>
            <p:cNvSpPr>
              <a:spLocks/>
            </p:cNvSpPr>
            <p:nvPr/>
          </p:nvSpPr>
          <p:spPr bwMode="auto">
            <a:xfrm>
              <a:off x="4398" y="3032"/>
              <a:ext cx="82" cy="70"/>
            </a:xfrm>
            <a:custGeom>
              <a:avLst/>
              <a:gdLst>
                <a:gd name="T0" fmla="*/ 42 w 166"/>
                <a:gd name="T1" fmla="*/ 0 h 141"/>
                <a:gd name="T2" fmla="*/ 52 w 166"/>
                <a:gd name="T3" fmla="*/ 4 h 141"/>
                <a:gd name="T4" fmla="*/ 63 w 166"/>
                <a:gd name="T5" fmla="*/ 14 h 141"/>
                <a:gd name="T6" fmla="*/ 69 w 166"/>
                <a:gd name="T7" fmla="*/ 23 h 141"/>
                <a:gd name="T8" fmla="*/ 75 w 166"/>
                <a:gd name="T9" fmla="*/ 33 h 141"/>
                <a:gd name="T10" fmla="*/ 84 w 166"/>
                <a:gd name="T11" fmla="*/ 27 h 141"/>
                <a:gd name="T12" fmla="*/ 94 w 166"/>
                <a:gd name="T13" fmla="*/ 27 h 141"/>
                <a:gd name="T14" fmla="*/ 105 w 166"/>
                <a:gd name="T15" fmla="*/ 29 h 141"/>
                <a:gd name="T16" fmla="*/ 116 w 166"/>
                <a:gd name="T17" fmla="*/ 38 h 141"/>
                <a:gd name="T18" fmla="*/ 130 w 166"/>
                <a:gd name="T19" fmla="*/ 42 h 141"/>
                <a:gd name="T20" fmla="*/ 141 w 166"/>
                <a:gd name="T21" fmla="*/ 50 h 141"/>
                <a:gd name="T22" fmla="*/ 152 w 166"/>
                <a:gd name="T23" fmla="*/ 56 h 141"/>
                <a:gd name="T24" fmla="*/ 166 w 166"/>
                <a:gd name="T25" fmla="*/ 59 h 141"/>
                <a:gd name="T26" fmla="*/ 162 w 166"/>
                <a:gd name="T27" fmla="*/ 71 h 141"/>
                <a:gd name="T28" fmla="*/ 154 w 166"/>
                <a:gd name="T29" fmla="*/ 84 h 141"/>
                <a:gd name="T30" fmla="*/ 143 w 166"/>
                <a:gd name="T31" fmla="*/ 95 h 141"/>
                <a:gd name="T32" fmla="*/ 130 w 166"/>
                <a:gd name="T33" fmla="*/ 101 h 141"/>
                <a:gd name="T34" fmla="*/ 130 w 166"/>
                <a:gd name="T35" fmla="*/ 109 h 141"/>
                <a:gd name="T36" fmla="*/ 130 w 166"/>
                <a:gd name="T37" fmla="*/ 120 h 141"/>
                <a:gd name="T38" fmla="*/ 130 w 166"/>
                <a:gd name="T39" fmla="*/ 130 h 141"/>
                <a:gd name="T40" fmla="*/ 130 w 166"/>
                <a:gd name="T41" fmla="*/ 141 h 141"/>
                <a:gd name="T42" fmla="*/ 122 w 166"/>
                <a:gd name="T43" fmla="*/ 137 h 141"/>
                <a:gd name="T44" fmla="*/ 116 w 166"/>
                <a:gd name="T45" fmla="*/ 135 h 141"/>
                <a:gd name="T46" fmla="*/ 107 w 166"/>
                <a:gd name="T47" fmla="*/ 132 h 141"/>
                <a:gd name="T48" fmla="*/ 101 w 166"/>
                <a:gd name="T49" fmla="*/ 130 h 141"/>
                <a:gd name="T50" fmla="*/ 94 w 166"/>
                <a:gd name="T51" fmla="*/ 124 h 141"/>
                <a:gd name="T52" fmla="*/ 86 w 166"/>
                <a:gd name="T53" fmla="*/ 120 h 141"/>
                <a:gd name="T54" fmla="*/ 76 w 166"/>
                <a:gd name="T55" fmla="*/ 116 h 141"/>
                <a:gd name="T56" fmla="*/ 71 w 166"/>
                <a:gd name="T57" fmla="*/ 113 h 141"/>
                <a:gd name="T58" fmla="*/ 63 w 166"/>
                <a:gd name="T59" fmla="*/ 105 h 141"/>
                <a:gd name="T60" fmla="*/ 54 w 166"/>
                <a:gd name="T61" fmla="*/ 101 h 141"/>
                <a:gd name="T62" fmla="*/ 46 w 166"/>
                <a:gd name="T63" fmla="*/ 94 h 141"/>
                <a:gd name="T64" fmla="*/ 40 w 166"/>
                <a:gd name="T65" fmla="*/ 88 h 141"/>
                <a:gd name="T66" fmla="*/ 27 w 166"/>
                <a:gd name="T67" fmla="*/ 76 h 141"/>
                <a:gd name="T68" fmla="*/ 16 w 166"/>
                <a:gd name="T69" fmla="*/ 65 h 141"/>
                <a:gd name="T70" fmla="*/ 8 w 166"/>
                <a:gd name="T71" fmla="*/ 54 h 141"/>
                <a:gd name="T72" fmla="*/ 4 w 166"/>
                <a:gd name="T73" fmla="*/ 44 h 141"/>
                <a:gd name="T74" fmla="*/ 0 w 166"/>
                <a:gd name="T75" fmla="*/ 35 h 141"/>
                <a:gd name="T76" fmla="*/ 2 w 166"/>
                <a:gd name="T77" fmla="*/ 27 h 141"/>
                <a:gd name="T78" fmla="*/ 6 w 166"/>
                <a:gd name="T79" fmla="*/ 18 h 141"/>
                <a:gd name="T80" fmla="*/ 14 w 166"/>
                <a:gd name="T81" fmla="*/ 12 h 141"/>
                <a:gd name="T82" fmla="*/ 19 w 166"/>
                <a:gd name="T83" fmla="*/ 6 h 141"/>
                <a:gd name="T84" fmla="*/ 25 w 166"/>
                <a:gd name="T85" fmla="*/ 4 h 141"/>
                <a:gd name="T86" fmla="*/ 31 w 166"/>
                <a:gd name="T87" fmla="*/ 2 h 141"/>
                <a:gd name="T88" fmla="*/ 42 w 166"/>
                <a:gd name="T89" fmla="*/ 0 h 141"/>
                <a:gd name="T90" fmla="*/ 42 w 166"/>
                <a:gd name="T91" fmla="*/ 0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6"/>
                <a:gd name="T139" fmla="*/ 0 h 141"/>
                <a:gd name="T140" fmla="*/ 166 w 166"/>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6" h="141">
                  <a:moveTo>
                    <a:pt x="42" y="0"/>
                  </a:moveTo>
                  <a:lnTo>
                    <a:pt x="52" y="4"/>
                  </a:lnTo>
                  <a:lnTo>
                    <a:pt x="63" y="14"/>
                  </a:lnTo>
                  <a:lnTo>
                    <a:pt x="69" y="23"/>
                  </a:lnTo>
                  <a:lnTo>
                    <a:pt x="75" y="33"/>
                  </a:lnTo>
                  <a:lnTo>
                    <a:pt x="84" y="27"/>
                  </a:lnTo>
                  <a:lnTo>
                    <a:pt x="94" y="27"/>
                  </a:lnTo>
                  <a:lnTo>
                    <a:pt x="105" y="29"/>
                  </a:lnTo>
                  <a:lnTo>
                    <a:pt x="116" y="38"/>
                  </a:lnTo>
                  <a:lnTo>
                    <a:pt x="130" y="42"/>
                  </a:lnTo>
                  <a:lnTo>
                    <a:pt x="141" y="50"/>
                  </a:lnTo>
                  <a:lnTo>
                    <a:pt x="152" y="56"/>
                  </a:lnTo>
                  <a:lnTo>
                    <a:pt x="166" y="59"/>
                  </a:lnTo>
                  <a:lnTo>
                    <a:pt x="162" y="71"/>
                  </a:lnTo>
                  <a:lnTo>
                    <a:pt x="154" y="84"/>
                  </a:lnTo>
                  <a:lnTo>
                    <a:pt x="143" y="95"/>
                  </a:lnTo>
                  <a:lnTo>
                    <a:pt x="130" y="101"/>
                  </a:lnTo>
                  <a:lnTo>
                    <a:pt x="130" y="109"/>
                  </a:lnTo>
                  <a:lnTo>
                    <a:pt x="130" y="120"/>
                  </a:lnTo>
                  <a:lnTo>
                    <a:pt x="130" y="130"/>
                  </a:lnTo>
                  <a:lnTo>
                    <a:pt x="130" y="141"/>
                  </a:lnTo>
                  <a:lnTo>
                    <a:pt x="122" y="137"/>
                  </a:lnTo>
                  <a:lnTo>
                    <a:pt x="116" y="135"/>
                  </a:lnTo>
                  <a:lnTo>
                    <a:pt x="107" y="132"/>
                  </a:lnTo>
                  <a:lnTo>
                    <a:pt x="101" y="130"/>
                  </a:lnTo>
                  <a:lnTo>
                    <a:pt x="94" y="124"/>
                  </a:lnTo>
                  <a:lnTo>
                    <a:pt x="86" y="120"/>
                  </a:lnTo>
                  <a:lnTo>
                    <a:pt x="76" y="116"/>
                  </a:lnTo>
                  <a:lnTo>
                    <a:pt x="71" y="113"/>
                  </a:lnTo>
                  <a:lnTo>
                    <a:pt x="63" y="105"/>
                  </a:lnTo>
                  <a:lnTo>
                    <a:pt x="54" y="101"/>
                  </a:lnTo>
                  <a:lnTo>
                    <a:pt x="46" y="94"/>
                  </a:lnTo>
                  <a:lnTo>
                    <a:pt x="40" y="88"/>
                  </a:lnTo>
                  <a:lnTo>
                    <a:pt x="27" y="76"/>
                  </a:lnTo>
                  <a:lnTo>
                    <a:pt x="16" y="65"/>
                  </a:lnTo>
                  <a:lnTo>
                    <a:pt x="8" y="54"/>
                  </a:lnTo>
                  <a:lnTo>
                    <a:pt x="4" y="44"/>
                  </a:lnTo>
                  <a:lnTo>
                    <a:pt x="0" y="35"/>
                  </a:lnTo>
                  <a:lnTo>
                    <a:pt x="2" y="27"/>
                  </a:lnTo>
                  <a:lnTo>
                    <a:pt x="6" y="18"/>
                  </a:lnTo>
                  <a:lnTo>
                    <a:pt x="14" y="12"/>
                  </a:lnTo>
                  <a:lnTo>
                    <a:pt x="19" y="6"/>
                  </a:lnTo>
                  <a:lnTo>
                    <a:pt x="25" y="4"/>
                  </a:lnTo>
                  <a:lnTo>
                    <a:pt x="31" y="2"/>
                  </a:lnTo>
                  <a:lnTo>
                    <a:pt x="42" y="0"/>
                  </a:lnTo>
                  <a:close/>
                </a:path>
              </a:pathLst>
            </a:custGeom>
            <a:solidFill>
              <a:srgbClr val="E6E6FF"/>
            </a:solidFill>
            <a:ln w="9525">
              <a:noFill/>
              <a:round/>
              <a:headEnd/>
              <a:tailEnd/>
            </a:ln>
          </p:spPr>
          <p:txBody>
            <a:bodyPr/>
            <a:lstStyle/>
            <a:p>
              <a:endParaRPr lang="fa-IR"/>
            </a:p>
          </p:txBody>
        </p:sp>
        <p:sp>
          <p:nvSpPr>
            <p:cNvPr id="15446" name="Freeform 84"/>
            <p:cNvSpPr>
              <a:spLocks/>
            </p:cNvSpPr>
            <p:nvPr/>
          </p:nvSpPr>
          <p:spPr bwMode="auto">
            <a:xfrm>
              <a:off x="4308" y="3064"/>
              <a:ext cx="200" cy="228"/>
            </a:xfrm>
            <a:custGeom>
              <a:avLst/>
              <a:gdLst>
                <a:gd name="T0" fmla="*/ 137 w 399"/>
                <a:gd name="T1" fmla="*/ 4 h 456"/>
                <a:gd name="T2" fmla="*/ 175 w 399"/>
                <a:gd name="T3" fmla="*/ 23 h 456"/>
                <a:gd name="T4" fmla="*/ 207 w 399"/>
                <a:gd name="T5" fmla="*/ 53 h 456"/>
                <a:gd name="T6" fmla="*/ 237 w 399"/>
                <a:gd name="T7" fmla="*/ 88 h 456"/>
                <a:gd name="T8" fmla="*/ 268 w 399"/>
                <a:gd name="T9" fmla="*/ 118 h 456"/>
                <a:gd name="T10" fmla="*/ 291 w 399"/>
                <a:gd name="T11" fmla="*/ 127 h 456"/>
                <a:gd name="T12" fmla="*/ 325 w 399"/>
                <a:gd name="T13" fmla="*/ 103 h 456"/>
                <a:gd name="T14" fmla="*/ 367 w 399"/>
                <a:gd name="T15" fmla="*/ 118 h 456"/>
                <a:gd name="T16" fmla="*/ 393 w 399"/>
                <a:gd name="T17" fmla="*/ 165 h 456"/>
                <a:gd name="T18" fmla="*/ 397 w 399"/>
                <a:gd name="T19" fmla="*/ 224 h 456"/>
                <a:gd name="T20" fmla="*/ 386 w 399"/>
                <a:gd name="T21" fmla="*/ 274 h 456"/>
                <a:gd name="T22" fmla="*/ 357 w 399"/>
                <a:gd name="T23" fmla="*/ 280 h 456"/>
                <a:gd name="T24" fmla="*/ 330 w 399"/>
                <a:gd name="T25" fmla="*/ 243 h 456"/>
                <a:gd name="T26" fmla="*/ 304 w 399"/>
                <a:gd name="T27" fmla="*/ 209 h 456"/>
                <a:gd name="T28" fmla="*/ 275 w 399"/>
                <a:gd name="T29" fmla="*/ 177 h 456"/>
                <a:gd name="T30" fmla="*/ 243 w 399"/>
                <a:gd name="T31" fmla="*/ 148 h 456"/>
                <a:gd name="T32" fmla="*/ 207 w 399"/>
                <a:gd name="T33" fmla="*/ 127 h 456"/>
                <a:gd name="T34" fmla="*/ 224 w 399"/>
                <a:gd name="T35" fmla="*/ 188 h 456"/>
                <a:gd name="T36" fmla="*/ 249 w 399"/>
                <a:gd name="T37" fmla="*/ 245 h 456"/>
                <a:gd name="T38" fmla="*/ 281 w 399"/>
                <a:gd name="T39" fmla="*/ 300 h 456"/>
                <a:gd name="T40" fmla="*/ 317 w 399"/>
                <a:gd name="T41" fmla="*/ 357 h 456"/>
                <a:gd name="T42" fmla="*/ 357 w 399"/>
                <a:gd name="T43" fmla="*/ 411 h 456"/>
                <a:gd name="T44" fmla="*/ 370 w 399"/>
                <a:gd name="T45" fmla="*/ 434 h 456"/>
                <a:gd name="T46" fmla="*/ 346 w 399"/>
                <a:gd name="T47" fmla="*/ 443 h 456"/>
                <a:gd name="T48" fmla="*/ 321 w 399"/>
                <a:gd name="T49" fmla="*/ 453 h 456"/>
                <a:gd name="T50" fmla="*/ 298 w 399"/>
                <a:gd name="T51" fmla="*/ 456 h 456"/>
                <a:gd name="T52" fmla="*/ 273 w 399"/>
                <a:gd name="T53" fmla="*/ 453 h 456"/>
                <a:gd name="T54" fmla="*/ 249 w 399"/>
                <a:gd name="T55" fmla="*/ 439 h 456"/>
                <a:gd name="T56" fmla="*/ 209 w 399"/>
                <a:gd name="T57" fmla="*/ 424 h 456"/>
                <a:gd name="T58" fmla="*/ 180 w 399"/>
                <a:gd name="T59" fmla="*/ 394 h 456"/>
                <a:gd name="T60" fmla="*/ 169 w 399"/>
                <a:gd name="T61" fmla="*/ 357 h 456"/>
                <a:gd name="T62" fmla="*/ 154 w 399"/>
                <a:gd name="T63" fmla="*/ 319 h 456"/>
                <a:gd name="T64" fmla="*/ 127 w 399"/>
                <a:gd name="T65" fmla="*/ 295 h 456"/>
                <a:gd name="T66" fmla="*/ 91 w 399"/>
                <a:gd name="T67" fmla="*/ 278 h 456"/>
                <a:gd name="T68" fmla="*/ 85 w 399"/>
                <a:gd name="T69" fmla="*/ 245 h 456"/>
                <a:gd name="T70" fmla="*/ 81 w 399"/>
                <a:gd name="T71" fmla="*/ 211 h 456"/>
                <a:gd name="T72" fmla="*/ 83 w 399"/>
                <a:gd name="T73" fmla="*/ 175 h 456"/>
                <a:gd name="T74" fmla="*/ 85 w 399"/>
                <a:gd name="T75" fmla="*/ 141 h 456"/>
                <a:gd name="T76" fmla="*/ 87 w 399"/>
                <a:gd name="T77" fmla="*/ 107 h 456"/>
                <a:gd name="T78" fmla="*/ 62 w 399"/>
                <a:gd name="T79" fmla="*/ 129 h 456"/>
                <a:gd name="T80" fmla="*/ 40 w 399"/>
                <a:gd name="T81" fmla="*/ 160 h 456"/>
                <a:gd name="T82" fmla="*/ 11 w 399"/>
                <a:gd name="T83" fmla="*/ 183 h 456"/>
                <a:gd name="T84" fmla="*/ 0 w 399"/>
                <a:gd name="T85" fmla="*/ 167 h 456"/>
                <a:gd name="T86" fmla="*/ 7 w 399"/>
                <a:gd name="T87" fmla="*/ 126 h 456"/>
                <a:gd name="T88" fmla="*/ 21 w 399"/>
                <a:gd name="T89" fmla="*/ 99 h 456"/>
                <a:gd name="T90" fmla="*/ 36 w 399"/>
                <a:gd name="T91" fmla="*/ 72 h 456"/>
                <a:gd name="T92" fmla="*/ 59 w 399"/>
                <a:gd name="T93" fmla="*/ 48 h 456"/>
                <a:gd name="T94" fmla="*/ 81 w 399"/>
                <a:gd name="T95" fmla="*/ 23 h 456"/>
                <a:gd name="T96" fmla="*/ 106 w 399"/>
                <a:gd name="T97" fmla="*/ 0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9"/>
                <a:gd name="T148" fmla="*/ 0 h 456"/>
                <a:gd name="T149" fmla="*/ 399 w 399"/>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9" h="456">
                  <a:moveTo>
                    <a:pt x="106" y="0"/>
                  </a:moveTo>
                  <a:lnTo>
                    <a:pt x="121" y="0"/>
                  </a:lnTo>
                  <a:lnTo>
                    <a:pt x="137" y="4"/>
                  </a:lnTo>
                  <a:lnTo>
                    <a:pt x="150" y="8"/>
                  </a:lnTo>
                  <a:lnTo>
                    <a:pt x="163" y="15"/>
                  </a:lnTo>
                  <a:lnTo>
                    <a:pt x="175" y="23"/>
                  </a:lnTo>
                  <a:lnTo>
                    <a:pt x="186" y="32"/>
                  </a:lnTo>
                  <a:lnTo>
                    <a:pt x="197" y="42"/>
                  </a:lnTo>
                  <a:lnTo>
                    <a:pt x="207" y="53"/>
                  </a:lnTo>
                  <a:lnTo>
                    <a:pt x="216" y="65"/>
                  </a:lnTo>
                  <a:lnTo>
                    <a:pt x="228" y="76"/>
                  </a:lnTo>
                  <a:lnTo>
                    <a:pt x="237" y="88"/>
                  </a:lnTo>
                  <a:lnTo>
                    <a:pt x="247" y="99"/>
                  </a:lnTo>
                  <a:lnTo>
                    <a:pt x="256" y="108"/>
                  </a:lnTo>
                  <a:lnTo>
                    <a:pt x="268" y="118"/>
                  </a:lnTo>
                  <a:lnTo>
                    <a:pt x="279" y="126"/>
                  </a:lnTo>
                  <a:lnTo>
                    <a:pt x="292" y="135"/>
                  </a:lnTo>
                  <a:lnTo>
                    <a:pt x="291" y="127"/>
                  </a:lnTo>
                  <a:lnTo>
                    <a:pt x="289" y="124"/>
                  </a:lnTo>
                  <a:lnTo>
                    <a:pt x="308" y="108"/>
                  </a:lnTo>
                  <a:lnTo>
                    <a:pt x="325" y="103"/>
                  </a:lnTo>
                  <a:lnTo>
                    <a:pt x="340" y="103"/>
                  </a:lnTo>
                  <a:lnTo>
                    <a:pt x="355" y="108"/>
                  </a:lnTo>
                  <a:lnTo>
                    <a:pt x="367" y="118"/>
                  </a:lnTo>
                  <a:lnTo>
                    <a:pt x="378" y="131"/>
                  </a:lnTo>
                  <a:lnTo>
                    <a:pt x="386" y="146"/>
                  </a:lnTo>
                  <a:lnTo>
                    <a:pt x="393" y="165"/>
                  </a:lnTo>
                  <a:lnTo>
                    <a:pt x="397" y="184"/>
                  </a:lnTo>
                  <a:lnTo>
                    <a:pt x="399" y="205"/>
                  </a:lnTo>
                  <a:lnTo>
                    <a:pt x="397" y="224"/>
                  </a:lnTo>
                  <a:lnTo>
                    <a:pt x="397" y="243"/>
                  </a:lnTo>
                  <a:lnTo>
                    <a:pt x="391" y="261"/>
                  </a:lnTo>
                  <a:lnTo>
                    <a:pt x="386" y="274"/>
                  </a:lnTo>
                  <a:lnTo>
                    <a:pt x="376" y="285"/>
                  </a:lnTo>
                  <a:lnTo>
                    <a:pt x="367" y="293"/>
                  </a:lnTo>
                  <a:lnTo>
                    <a:pt x="357" y="280"/>
                  </a:lnTo>
                  <a:lnTo>
                    <a:pt x="348" y="268"/>
                  </a:lnTo>
                  <a:lnTo>
                    <a:pt x="340" y="255"/>
                  </a:lnTo>
                  <a:lnTo>
                    <a:pt x="330" y="243"/>
                  </a:lnTo>
                  <a:lnTo>
                    <a:pt x="321" y="232"/>
                  </a:lnTo>
                  <a:lnTo>
                    <a:pt x="313" y="219"/>
                  </a:lnTo>
                  <a:lnTo>
                    <a:pt x="304" y="209"/>
                  </a:lnTo>
                  <a:lnTo>
                    <a:pt x="296" y="198"/>
                  </a:lnTo>
                  <a:lnTo>
                    <a:pt x="285" y="186"/>
                  </a:lnTo>
                  <a:lnTo>
                    <a:pt x="275" y="177"/>
                  </a:lnTo>
                  <a:lnTo>
                    <a:pt x="264" y="165"/>
                  </a:lnTo>
                  <a:lnTo>
                    <a:pt x="254" y="158"/>
                  </a:lnTo>
                  <a:lnTo>
                    <a:pt x="243" y="148"/>
                  </a:lnTo>
                  <a:lnTo>
                    <a:pt x="232" y="141"/>
                  </a:lnTo>
                  <a:lnTo>
                    <a:pt x="218" y="133"/>
                  </a:lnTo>
                  <a:lnTo>
                    <a:pt x="207" y="127"/>
                  </a:lnTo>
                  <a:lnTo>
                    <a:pt x="211" y="148"/>
                  </a:lnTo>
                  <a:lnTo>
                    <a:pt x="218" y="167"/>
                  </a:lnTo>
                  <a:lnTo>
                    <a:pt x="224" y="188"/>
                  </a:lnTo>
                  <a:lnTo>
                    <a:pt x="232" y="207"/>
                  </a:lnTo>
                  <a:lnTo>
                    <a:pt x="241" y="226"/>
                  </a:lnTo>
                  <a:lnTo>
                    <a:pt x="249" y="245"/>
                  </a:lnTo>
                  <a:lnTo>
                    <a:pt x="258" y="264"/>
                  </a:lnTo>
                  <a:lnTo>
                    <a:pt x="270" y="283"/>
                  </a:lnTo>
                  <a:lnTo>
                    <a:pt x="281" y="300"/>
                  </a:lnTo>
                  <a:lnTo>
                    <a:pt x="292" y="319"/>
                  </a:lnTo>
                  <a:lnTo>
                    <a:pt x="304" y="337"/>
                  </a:lnTo>
                  <a:lnTo>
                    <a:pt x="317" y="357"/>
                  </a:lnTo>
                  <a:lnTo>
                    <a:pt x="330" y="375"/>
                  </a:lnTo>
                  <a:lnTo>
                    <a:pt x="344" y="394"/>
                  </a:lnTo>
                  <a:lnTo>
                    <a:pt x="357" y="411"/>
                  </a:lnTo>
                  <a:lnTo>
                    <a:pt x="374" y="430"/>
                  </a:lnTo>
                  <a:lnTo>
                    <a:pt x="370" y="432"/>
                  </a:lnTo>
                  <a:lnTo>
                    <a:pt x="370" y="434"/>
                  </a:lnTo>
                  <a:lnTo>
                    <a:pt x="361" y="435"/>
                  </a:lnTo>
                  <a:lnTo>
                    <a:pt x="353" y="439"/>
                  </a:lnTo>
                  <a:lnTo>
                    <a:pt x="346" y="443"/>
                  </a:lnTo>
                  <a:lnTo>
                    <a:pt x="338" y="447"/>
                  </a:lnTo>
                  <a:lnTo>
                    <a:pt x="330" y="451"/>
                  </a:lnTo>
                  <a:lnTo>
                    <a:pt x="321" y="453"/>
                  </a:lnTo>
                  <a:lnTo>
                    <a:pt x="313" y="454"/>
                  </a:lnTo>
                  <a:lnTo>
                    <a:pt x="308" y="456"/>
                  </a:lnTo>
                  <a:lnTo>
                    <a:pt x="298" y="456"/>
                  </a:lnTo>
                  <a:lnTo>
                    <a:pt x="291" y="456"/>
                  </a:lnTo>
                  <a:lnTo>
                    <a:pt x="281" y="454"/>
                  </a:lnTo>
                  <a:lnTo>
                    <a:pt x="273" y="453"/>
                  </a:lnTo>
                  <a:lnTo>
                    <a:pt x="264" y="449"/>
                  </a:lnTo>
                  <a:lnTo>
                    <a:pt x="256" y="445"/>
                  </a:lnTo>
                  <a:lnTo>
                    <a:pt x="249" y="439"/>
                  </a:lnTo>
                  <a:lnTo>
                    <a:pt x="241" y="434"/>
                  </a:lnTo>
                  <a:lnTo>
                    <a:pt x="222" y="430"/>
                  </a:lnTo>
                  <a:lnTo>
                    <a:pt x="209" y="424"/>
                  </a:lnTo>
                  <a:lnTo>
                    <a:pt x="197" y="416"/>
                  </a:lnTo>
                  <a:lnTo>
                    <a:pt x="188" y="407"/>
                  </a:lnTo>
                  <a:lnTo>
                    <a:pt x="180" y="394"/>
                  </a:lnTo>
                  <a:lnTo>
                    <a:pt x="176" y="384"/>
                  </a:lnTo>
                  <a:lnTo>
                    <a:pt x="173" y="371"/>
                  </a:lnTo>
                  <a:lnTo>
                    <a:pt x="169" y="357"/>
                  </a:lnTo>
                  <a:lnTo>
                    <a:pt x="163" y="344"/>
                  </a:lnTo>
                  <a:lnTo>
                    <a:pt x="159" y="331"/>
                  </a:lnTo>
                  <a:lnTo>
                    <a:pt x="154" y="319"/>
                  </a:lnTo>
                  <a:lnTo>
                    <a:pt x="148" y="310"/>
                  </a:lnTo>
                  <a:lnTo>
                    <a:pt x="138" y="300"/>
                  </a:lnTo>
                  <a:lnTo>
                    <a:pt x="127" y="295"/>
                  </a:lnTo>
                  <a:lnTo>
                    <a:pt x="112" y="291"/>
                  </a:lnTo>
                  <a:lnTo>
                    <a:pt x="97" y="291"/>
                  </a:lnTo>
                  <a:lnTo>
                    <a:pt x="91" y="278"/>
                  </a:lnTo>
                  <a:lnTo>
                    <a:pt x="89" y="268"/>
                  </a:lnTo>
                  <a:lnTo>
                    <a:pt x="85" y="255"/>
                  </a:lnTo>
                  <a:lnTo>
                    <a:pt x="85" y="245"/>
                  </a:lnTo>
                  <a:lnTo>
                    <a:pt x="81" y="234"/>
                  </a:lnTo>
                  <a:lnTo>
                    <a:pt x="81" y="223"/>
                  </a:lnTo>
                  <a:lnTo>
                    <a:pt x="81" y="211"/>
                  </a:lnTo>
                  <a:lnTo>
                    <a:pt x="83" y="200"/>
                  </a:lnTo>
                  <a:lnTo>
                    <a:pt x="83" y="188"/>
                  </a:lnTo>
                  <a:lnTo>
                    <a:pt x="83" y="175"/>
                  </a:lnTo>
                  <a:lnTo>
                    <a:pt x="83" y="164"/>
                  </a:lnTo>
                  <a:lnTo>
                    <a:pt x="85" y="152"/>
                  </a:lnTo>
                  <a:lnTo>
                    <a:pt x="85" y="141"/>
                  </a:lnTo>
                  <a:lnTo>
                    <a:pt x="85" y="129"/>
                  </a:lnTo>
                  <a:lnTo>
                    <a:pt x="85" y="118"/>
                  </a:lnTo>
                  <a:lnTo>
                    <a:pt x="87" y="107"/>
                  </a:lnTo>
                  <a:lnTo>
                    <a:pt x="79" y="114"/>
                  </a:lnTo>
                  <a:lnTo>
                    <a:pt x="72" y="122"/>
                  </a:lnTo>
                  <a:lnTo>
                    <a:pt x="62" y="129"/>
                  </a:lnTo>
                  <a:lnTo>
                    <a:pt x="57" y="141"/>
                  </a:lnTo>
                  <a:lnTo>
                    <a:pt x="47" y="150"/>
                  </a:lnTo>
                  <a:lnTo>
                    <a:pt x="40" y="160"/>
                  </a:lnTo>
                  <a:lnTo>
                    <a:pt x="32" y="167"/>
                  </a:lnTo>
                  <a:lnTo>
                    <a:pt x="24" y="175"/>
                  </a:lnTo>
                  <a:lnTo>
                    <a:pt x="11" y="183"/>
                  </a:lnTo>
                  <a:lnTo>
                    <a:pt x="3" y="183"/>
                  </a:lnTo>
                  <a:lnTo>
                    <a:pt x="0" y="175"/>
                  </a:lnTo>
                  <a:lnTo>
                    <a:pt x="0" y="167"/>
                  </a:lnTo>
                  <a:lnTo>
                    <a:pt x="0" y="154"/>
                  </a:lnTo>
                  <a:lnTo>
                    <a:pt x="5" y="137"/>
                  </a:lnTo>
                  <a:lnTo>
                    <a:pt x="7" y="126"/>
                  </a:lnTo>
                  <a:lnTo>
                    <a:pt x="11" y="116"/>
                  </a:lnTo>
                  <a:lnTo>
                    <a:pt x="15" y="107"/>
                  </a:lnTo>
                  <a:lnTo>
                    <a:pt x="21" y="99"/>
                  </a:lnTo>
                  <a:lnTo>
                    <a:pt x="24" y="89"/>
                  </a:lnTo>
                  <a:lnTo>
                    <a:pt x="32" y="80"/>
                  </a:lnTo>
                  <a:lnTo>
                    <a:pt x="36" y="72"/>
                  </a:lnTo>
                  <a:lnTo>
                    <a:pt x="45" y="63"/>
                  </a:lnTo>
                  <a:lnTo>
                    <a:pt x="51" y="55"/>
                  </a:lnTo>
                  <a:lnTo>
                    <a:pt x="59" y="48"/>
                  </a:lnTo>
                  <a:lnTo>
                    <a:pt x="66" y="40"/>
                  </a:lnTo>
                  <a:lnTo>
                    <a:pt x="74" y="30"/>
                  </a:lnTo>
                  <a:lnTo>
                    <a:pt x="81" y="23"/>
                  </a:lnTo>
                  <a:lnTo>
                    <a:pt x="89" y="15"/>
                  </a:lnTo>
                  <a:lnTo>
                    <a:pt x="98" y="8"/>
                  </a:lnTo>
                  <a:lnTo>
                    <a:pt x="106" y="0"/>
                  </a:lnTo>
                  <a:close/>
                </a:path>
              </a:pathLst>
            </a:custGeom>
            <a:solidFill>
              <a:srgbClr val="E6E6FF"/>
            </a:solidFill>
            <a:ln w="9525">
              <a:noFill/>
              <a:round/>
              <a:headEnd/>
              <a:tailEnd/>
            </a:ln>
          </p:spPr>
          <p:txBody>
            <a:bodyPr/>
            <a:lstStyle/>
            <a:p>
              <a:endParaRPr lang="fa-IR"/>
            </a:p>
          </p:txBody>
        </p:sp>
        <p:sp>
          <p:nvSpPr>
            <p:cNvPr id="15447" name="Freeform 85"/>
            <p:cNvSpPr>
              <a:spLocks/>
            </p:cNvSpPr>
            <p:nvPr/>
          </p:nvSpPr>
          <p:spPr bwMode="auto">
            <a:xfrm>
              <a:off x="4324" y="3068"/>
              <a:ext cx="567" cy="302"/>
            </a:xfrm>
            <a:custGeom>
              <a:avLst/>
              <a:gdLst>
                <a:gd name="T0" fmla="*/ 875 w 1133"/>
                <a:gd name="T1" fmla="*/ 32 h 604"/>
                <a:gd name="T2" fmla="*/ 975 w 1133"/>
                <a:gd name="T3" fmla="*/ 78 h 604"/>
                <a:gd name="T4" fmla="*/ 1084 w 1133"/>
                <a:gd name="T5" fmla="*/ 112 h 604"/>
                <a:gd name="T6" fmla="*/ 1124 w 1133"/>
                <a:gd name="T7" fmla="*/ 144 h 604"/>
                <a:gd name="T8" fmla="*/ 1110 w 1133"/>
                <a:gd name="T9" fmla="*/ 184 h 604"/>
                <a:gd name="T10" fmla="*/ 1044 w 1133"/>
                <a:gd name="T11" fmla="*/ 190 h 604"/>
                <a:gd name="T12" fmla="*/ 977 w 1133"/>
                <a:gd name="T13" fmla="*/ 237 h 604"/>
                <a:gd name="T14" fmla="*/ 918 w 1133"/>
                <a:gd name="T15" fmla="*/ 296 h 604"/>
                <a:gd name="T16" fmla="*/ 869 w 1133"/>
                <a:gd name="T17" fmla="*/ 348 h 604"/>
                <a:gd name="T18" fmla="*/ 816 w 1133"/>
                <a:gd name="T19" fmla="*/ 380 h 604"/>
                <a:gd name="T20" fmla="*/ 757 w 1133"/>
                <a:gd name="T21" fmla="*/ 408 h 604"/>
                <a:gd name="T22" fmla="*/ 675 w 1133"/>
                <a:gd name="T23" fmla="*/ 458 h 604"/>
                <a:gd name="T24" fmla="*/ 580 w 1133"/>
                <a:gd name="T25" fmla="*/ 521 h 604"/>
                <a:gd name="T26" fmla="*/ 485 w 1133"/>
                <a:gd name="T27" fmla="*/ 576 h 604"/>
                <a:gd name="T28" fmla="*/ 375 w 1133"/>
                <a:gd name="T29" fmla="*/ 589 h 604"/>
                <a:gd name="T30" fmla="*/ 240 w 1133"/>
                <a:gd name="T31" fmla="*/ 557 h 604"/>
                <a:gd name="T32" fmla="*/ 106 w 1133"/>
                <a:gd name="T33" fmla="*/ 522 h 604"/>
                <a:gd name="T34" fmla="*/ 6 w 1133"/>
                <a:gd name="T35" fmla="*/ 479 h 604"/>
                <a:gd name="T36" fmla="*/ 66 w 1133"/>
                <a:gd name="T37" fmla="*/ 465 h 604"/>
                <a:gd name="T38" fmla="*/ 144 w 1133"/>
                <a:gd name="T39" fmla="*/ 484 h 604"/>
                <a:gd name="T40" fmla="*/ 221 w 1133"/>
                <a:gd name="T41" fmla="*/ 498 h 604"/>
                <a:gd name="T42" fmla="*/ 319 w 1133"/>
                <a:gd name="T43" fmla="*/ 526 h 604"/>
                <a:gd name="T44" fmla="*/ 426 w 1133"/>
                <a:gd name="T45" fmla="*/ 545 h 604"/>
                <a:gd name="T46" fmla="*/ 506 w 1133"/>
                <a:gd name="T47" fmla="*/ 496 h 604"/>
                <a:gd name="T48" fmla="*/ 527 w 1133"/>
                <a:gd name="T49" fmla="*/ 431 h 604"/>
                <a:gd name="T50" fmla="*/ 471 w 1133"/>
                <a:gd name="T51" fmla="*/ 403 h 604"/>
                <a:gd name="T52" fmla="*/ 418 w 1133"/>
                <a:gd name="T53" fmla="*/ 378 h 604"/>
                <a:gd name="T54" fmla="*/ 380 w 1133"/>
                <a:gd name="T55" fmla="*/ 346 h 604"/>
                <a:gd name="T56" fmla="*/ 435 w 1133"/>
                <a:gd name="T57" fmla="*/ 291 h 604"/>
                <a:gd name="T58" fmla="*/ 508 w 1133"/>
                <a:gd name="T59" fmla="*/ 243 h 604"/>
                <a:gd name="T60" fmla="*/ 584 w 1133"/>
                <a:gd name="T61" fmla="*/ 245 h 604"/>
                <a:gd name="T62" fmla="*/ 662 w 1133"/>
                <a:gd name="T63" fmla="*/ 287 h 604"/>
                <a:gd name="T64" fmla="*/ 751 w 1133"/>
                <a:gd name="T65" fmla="*/ 332 h 604"/>
                <a:gd name="T66" fmla="*/ 829 w 1133"/>
                <a:gd name="T67" fmla="*/ 338 h 604"/>
                <a:gd name="T68" fmla="*/ 878 w 1133"/>
                <a:gd name="T69" fmla="*/ 283 h 604"/>
                <a:gd name="T70" fmla="*/ 909 w 1133"/>
                <a:gd name="T71" fmla="*/ 237 h 604"/>
                <a:gd name="T72" fmla="*/ 935 w 1133"/>
                <a:gd name="T73" fmla="*/ 192 h 604"/>
                <a:gd name="T74" fmla="*/ 941 w 1133"/>
                <a:gd name="T75" fmla="*/ 163 h 604"/>
                <a:gd name="T76" fmla="*/ 875 w 1133"/>
                <a:gd name="T77" fmla="*/ 199 h 604"/>
                <a:gd name="T78" fmla="*/ 846 w 1133"/>
                <a:gd name="T79" fmla="*/ 199 h 604"/>
                <a:gd name="T80" fmla="*/ 869 w 1133"/>
                <a:gd name="T81" fmla="*/ 154 h 604"/>
                <a:gd name="T82" fmla="*/ 899 w 1133"/>
                <a:gd name="T83" fmla="*/ 106 h 604"/>
                <a:gd name="T84" fmla="*/ 856 w 1133"/>
                <a:gd name="T85" fmla="*/ 121 h 604"/>
                <a:gd name="T86" fmla="*/ 812 w 1133"/>
                <a:gd name="T87" fmla="*/ 144 h 604"/>
                <a:gd name="T88" fmla="*/ 781 w 1133"/>
                <a:gd name="T89" fmla="*/ 140 h 604"/>
                <a:gd name="T90" fmla="*/ 802 w 1133"/>
                <a:gd name="T91" fmla="*/ 93 h 604"/>
                <a:gd name="T92" fmla="*/ 819 w 1133"/>
                <a:gd name="T93" fmla="*/ 55 h 604"/>
                <a:gd name="T94" fmla="*/ 776 w 1133"/>
                <a:gd name="T95" fmla="*/ 70 h 604"/>
                <a:gd name="T96" fmla="*/ 728 w 1133"/>
                <a:gd name="T97" fmla="*/ 80 h 604"/>
                <a:gd name="T98" fmla="*/ 724 w 1133"/>
                <a:gd name="T99" fmla="*/ 53 h 604"/>
                <a:gd name="T100" fmla="*/ 766 w 1133"/>
                <a:gd name="T101" fmla="*/ 15 h 604"/>
                <a:gd name="T102" fmla="*/ 793 w 1133"/>
                <a:gd name="T103" fmla="*/ 0 h 6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3"/>
                <a:gd name="T157" fmla="*/ 0 h 604"/>
                <a:gd name="T158" fmla="*/ 1133 w 1133"/>
                <a:gd name="T159" fmla="*/ 604 h 6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3" h="604">
                  <a:moveTo>
                    <a:pt x="793" y="0"/>
                  </a:moveTo>
                  <a:lnTo>
                    <a:pt x="814" y="5"/>
                  </a:lnTo>
                  <a:lnTo>
                    <a:pt x="833" y="15"/>
                  </a:lnTo>
                  <a:lnTo>
                    <a:pt x="854" y="22"/>
                  </a:lnTo>
                  <a:lnTo>
                    <a:pt x="875" y="32"/>
                  </a:lnTo>
                  <a:lnTo>
                    <a:pt x="894" y="42"/>
                  </a:lnTo>
                  <a:lnTo>
                    <a:pt x="914" y="51"/>
                  </a:lnTo>
                  <a:lnTo>
                    <a:pt x="934" y="61"/>
                  </a:lnTo>
                  <a:lnTo>
                    <a:pt x="954" y="72"/>
                  </a:lnTo>
                  <a:lnTo>
                    <a:pt x="975" y="78"/>
                  </a:lnTo>
                  <a:lnTo>
                    <a:pt x="994" y="85"/>
                  </a:lnTo>
                  <a:lnTo>
                    <a:pt x="1017" y="93"/>
                  </a:lnTo>
                  <a:lnTo>
                    <a:pt x="1038" y="100"/>
                  </a:lnTo>
                  <a:lnTo>
                    <a:pt x="1061" y="106"/>
                  </a:lnTo>
                  <a:lnTo>
                    <a:pt x="1084" y="112"/>
                  </a:lnTo>
                  <a:lnTo>
                    <a:pt x="1107" y="116"/>
                  </a:lnTo>
                  <a:lnTo>
                    <a:pt x="1133" y="119"/>
                  </a:lnTo>
                  <a:lnTo>
                    <a:pt x="1131" y="127"/>
                  </a:lnTo>
                  <a:lnTo>
                    <a:pt x="1127" y="135"/>
                  </a:lnTo>
                  <a:lnTo>
                    <a:pt x="1124" y="144"/>
                  </a:lnTo>
                  <a:lnTo>
                    <a:pt x="1122" y="152"/>
                  </a:lnTo>
                  <a:lnTo>
                    <a:pt x="1118" y="157"/>
                  </a:lnTo>
                  <a:lnTo>
                    <a:pt x="1114" y="167"/>
                  </a:lnTo>
                  <a:lnTo>
                    <a:pt x="1110" y="175"/>
                  </a:lnTo>
                  <a:lnTo>
                    <a:pt x="1110" y="184"/>
                  </a:lnTo>
                  <a:lnTo>
                    <a:pt x="1097" y="180"/>
                  </a:lnTo>
                  <a:lnTo>
                    <a:pt x="1086" y="180"/>
                  </a:lnTo>
                  <a:lnTo>
                    <a:pt x="1072" y="180"/>
                  </a:lnTo>
                  <a:lnTo>
                    <a:pt x="1059" y="184"/>
                  </a:lnTo>
                  <a:lnTo>
                    <a:pt x="1044" y="190"/>
                  </a:lnTo>
                  <a:lnTo>
                    <a:pt x="1030" y="197"/>
                  </a:lnTo>
                  <a:lnTo>
                    <a:pt x="1017" y="205"/>
                  </a:lnTo>
                  <a:lnTo>
                    <a:pt x="1004" y="216"/>
                  </a:lnTo>
                  <a:lnTo>
                    <a:pt x="991" y="226"/>
                  </a:lnTo>
                  <a:lnTo>
                    <a:pt x="977" y="237"/>
                  </a:lnTo>
                  <a:lnTo>
                    <a:pt x="964" y="249"/>
                  </a:lnTo>
                  <a:lnTo>
                    <a:pt x="953" y="260"/>
                  </a:lnTo>
                  <a:lnTo>
                    <a:pt x="941" y="273"/>
                  </a:lnTo>
                  <a:lnTo>
                    <a:pt x="930" y="285"/>
                  </a:lnTo>
                  <a:lnTo>
                    <a:pt x="918" y="296"/>
                  </a:lnTo>
                  <a:lnTo>
                    <a:pt x="911" y="308"/>
                  </a:lnTo>
                  <a:lnTo>
                    <a:pt x="899" y="319"/>
                  </a:lnTo>
                  <a:lnTo>
                    <a:pt x="890" y="329"/>
                  </a:lnTo>
                  <a:lnTo>
                    <a:pt x="878" y="338"/>
                  </a:lnTo>
                  <a:lnTo>
                    <a:pt x="869" y="348"/>
                  </a:lnTo>
                  <a:lnTo>
                    <a:pt x="857" y="355"/>
                  </a:lnTo>
                  <a:lnTo>
                    <a:pt x="848" y="363"/>
                  </a:lnTo>
                  <a:lnTo>
                    <a:pt x="837" y="368"/>
                  </a:lnTo>
                  <a:lnTo>
                    <a:pt x="827" y="376"/>
                  </a:lnTo>
                  <a:lnTo>
                    <a:pt x="816" y="380"/>
                  </a:lnTo>
                  <a:lnTo>
                    <a:pt x="802" y="386"/>
                  </a:lnTo>
                  <a:lnTo>
                    <a:pt x="791" y="391"/>
                  </a:lnTo>
                  <a:lnTo>
                    <a:pt x="779" y="397"/>
                  </a:lnTo>
                  <a:lnTo>
                    <a:pt x="768" y="403"/>
                  </a:lnTo>
                  <a:lnTo>
                    <a:pt x="757" y="408"/>
                  </a:lnTo>
                  <a:lnTo>
                    <a:pt x="745" y="418"/>
                  </a:lnTo>
                  <a:lnTo>
                    <a:pt x="736" y="426"/>
                  </a:lnTo>
                  <a:lnTo>
                    <a:pt x="715" y="433"/>
                  </a:lnTo>
                  <a:lnTo>
                    <a:pt x="696" y="445"/>
                  </a:lnTo>
                  <a:lnTo>
                    <a:pt x="675" y="458"/>
                  </a:lnTo>
                  <a:lnTo>
                    <a:pt x="656" y="469"/>
                  </a:lnTo>
                  <a:lnTo>
                    <a:pt x="637" y="481"/>
                  </a:lnTo>
                  <a:lnTo>
                    <a:pt x="618" y="494"/>
                  </a:lnTo>
                  <a:lnTo>
                    <a:pt x="599" y="507"/>
                  </a:lnTo>
                  <a:lnTo>
                    <a:pt x="580" y="521"/>
                  </a:lnTo>
                  <a:lnTo>
                    <a:pt x="561" y="530"/>
                  </a:lnTo>
                  <a:lnTo>
                    <a:pt x="542" y="543"/>
                  </a:lnTo>
                  <a:lnTo>
                    <a:pt x="523" y="555"/>
                  </a:lnTo>
                  <a:lnTo>
                    <a:pt x="504" y="566"/>
                  </a:lnTo>
                  <a:lnTo>
                    <a:pt x="485" y="576"/>
                  </a:lnTo>
                  <a:lnTo>
                    <a:pt x="466" y="587"/>
                  </a:lnTo>
                  <a:lnTo>
                    <a:pt x="447" y="595"/>
                  </a:lnTo>
                  <a:lnTo>
                    <a:pt x="430" y="604"/>
                  </a:lnTo>
                  <a:lnTo>
                    <a:pt x="401" y="597"/>
                  </a:lnTo>
                  <a:lnTo>
                    <a:pt x="375" y="589"/>
                  </a:lnTo>
                  <a:lnTo>
                    <a:pt x="348" y="583"/>
                  </a:lnTo>
                  <a:lnTo>
                    <a:pt x="319" y="578"/>
                  </a:lnTo>
                  <a:lnTo>
                    <a:pt x="293" y="570"/>
                  </a:lnTo>
                  <a:lnTo>
                    <a:pt x="266" y="564"/>
                  </a:lnTo>
                  <a:lnTo>
                    <a:pt x="240" y="557"/>
                  </a:lnTo>
                  <a:lnTo>
                    <a:pt x="213" y="551"/>
                  </a:lnTo>
                  <a:lnTo>
                    <a:pt x="184" y="543"/>
                  </a:lnTo>
                  <a:lnTo>
                    <a:pt x="160" y="536"/>
                  </a:lnTo>
                  <a:lnTo>
                    <a:pt x="131" y="530"/>
                  </a:lnTo>
                  <a:lnTo>
                    <a:pt x="106" y="522"/>
                  </a:lnTo>
                  <a:lnTo>
                    <a:pt x="78" y="515"/>
                  </a:lnTo>
                  <a:lnTo>
                    <a:pt x="53" y="507"/>
                  </a:lnTo>
                  <a:lnTo>
                    <a:pt x="25" y="498"/>
                  </a:lnTo>
                  <a:lnTo>
                    <a:pt x="0" y="490"/>
                  </a:lnTo>
                  <a:lnTo>
                    <a:pt x="6" y="479"/>
                  </a:lnTo>
                  <a:lnTo>
                    <a:pt x="15" y="471"/>
                  </a:lnTo>
                  <a:lnTo>
                    <a:pt x="27" y="465"/>
                  </a:lnTo>
                  <a:lnTo>
                    <a:pt x="38" y="464"/>
                  </a:lnTo>
                  <a:lnTo>
                    <a:pt x="49" y="462"/>
                  </a:lnTo>
                  <a:lnTo>
                    <a:pt x="66" y="465"/>
                  </a:lnTo>
                  <a:lnTo>
                    <a:pt x="82" y="467"/>
                  </a:lnTo>
                  <a:lnTo>
                    <a:pt x="97" y="471"/>
                  </a:lnTo>
                  <a:lnTo>
                    <a:pt x="112" y="475"/>
                  </a:lnTo>
                  <a:lnTo>
                    <a:pt x="129" y="481"/>
                  </a:lnTo>
                  <a:lnTo>
                    <a:pt x="144" y="484"/>
                  </a:lnTo>
                  <a:lnTo>
                    <a:pt x="160" y="488"/>
                  </a:lnTo>
                  <a:lnTo>
                    <a:pt x="175" y="492"/>
                  </a:lnTo>
                  <a:lnTo>
                    <a:pt x="190" y="494"/>
                  </a:lnTo>
                  <a:lnTo>
                    <a:pt x="205" y="496"/>
                  </a:lnTo>
                  <a:lnTo>
                    <a:pt x="221" y="498"/>
                  </a:lnTo>
                  <a:lnTo>
                    <a:pt x="238" y="500"/>
                  </a:lnTo>
                  <a:lnTo>
                    <a:pt x="259" y="507"/>
                  </a:lnTo>
                  <a:lnTo>
                    <a:pt x="278" y="511"/>
                  </a:lnTo>
                  <a:lnTo>
                    <a:pt x="298" y="521"/>
                  </a:lnTo>
                  <a:lnTo>
                    <a:pt x="319" y="526"/>
                  </a:lnTo>
                  <a:lnTo>
                    <a:pt x="342" y="534"/>
                  </a:lnTo>
                  <a:lnTo>
                    <a:pt x="363" y="540"/>
                  </a:lnTo>
                  <a:lnTo>
                    <a:pt x="386" y="543"/>
                  </a:lnTo>
                  <a:lnTo>
                    <a:pt x="405" y="545"/>
                  </a:lnTo>
                  <a:lnTo>
                    <a:pt x="426" y="545"/>
                  </a:lnTo>
                  <a:lnTo>
                    <a:pt x="445" y="542"/>
                  </a:lnTo>
                  <a:lnTo>
                    <a:pt x="464" y="538"/>
                  </a:lnTo>
                  <a:lnTo>
                    <a:pt x="477" y="528"/>
                  </a:lnTo>
                  <a:lnTo>
                    <a:pt x="494" y="515"/>
                  </a:lnTo>
                  <a:lnTo>
                    <a:pt x="506" y="496"/>
                  </a:lnTo>
                  <a:lnTo>
                    <a:pt x="517" y="475"/>
                  </a:lnTo>
                  <a:lnTo>
                    <a:pt x="511" y="462"/>
                  </a:lnTo>
                  <a:lnTo>
                    <a:pt x="515" y="452"/>
                  </a:lnTo>
                  <a:lnTo>
                    <a:pt x="523" y="441"/>
                  </a:lnTo>
                  <a:lnTo>
                    <a:pt x="527" y="431"/>
                  </a:lnTo>
                  <a:lnTo>
                    <a:pt x="517" y="424"/>
                  </a:lnTo>
                  <a:lnTo>
                    <a:pt x="506" y="418"/>
                  </a:lnTo>
                  <a:lnTo>
                    <a:pt x="494" y="412"/>
                  </a:lnTo>
                  <a:lnTo>
                    <a:pt x="485" y="408"/>
                  </a:lnTo>
                  <a:lnTo>
                    <a:pt x="471" y="403"/>
                  </a:lnTo>
                  <a:lnTo>
                    <a:pt x="462" y="399"/>
                  </a:lnTo>
                  <a:lnTo>
                    <a:pt x="451" y="393"/>
                  </a:lnTo>
                  <a:lnTo>
                    <a:pt x="441" y="389"/>
                  </a:lnTo>
                  <a:lnTo>
                    <a:pt x="428" y="382"/>
                  </a:lnTo>
                  <a:lnTo>
                    <a:pt x="418" y="378"/>
                  </a:lnTo>
                  <a:lnTo>
                    <a:pt x="409" y="372"/>
                  </a:lnTo>
                  <a:lnTo>
                    <a:pt x="401" y="367"/>
                  </a:lnTo>
                  <a:lnTo>
                    <a:pt x="392" y="359"/>
                  </a:lnTo>
                  <a:lnTo>
                    <a:pt x="386" y="353"/>
                  </a:lnTo>
                  <a:lnTo>
                    <a:pt x="380" y="346"/>
                  </a:lnTo>
                  <a:lnTo>
                    <a:pt x="378" y="336"/>
                  </a:lnTo>
                  <a:lnTo>
                    <a:pt x="392" y="325"/>
                  </a:lnTo>
                  <a:lnTo>
                    <a:pt x="405" y="313"/>
                  </a:lnTo>
                  <a:lnTo>
                    <a:pt x="420" y="300"/>
                  </a:lnTo>
                  <a:lnTo>
                    <a:pt x="435" y="291"/>
                  </a:lnTo>
                  <a:lnTo>
                    <a:pt x="449" y="279"/>
                  </a:lnTo>
                  <a:lnTo>
                    <a:pt x="464" y="270"/>
                  </a:lnTo>
                  <a:lnTo>
                    <a:pt x="477" y="258"/>
                  </a:lnTo>
                  <a:lnTo>
                    <a:pt x="494" y="253"/>
                  </a:lnTo>
                  <a:lnTo>
                    <a:pt x="508" y="243"/>
                  </a:lnTo>
                  <a:lnTo>
                    <a:pt x="523" y="239"/>
                  </a:lnTo>
                  <a:lnTo>
                    <a:pt x="538" y="235"/>
                  </a:lnTo>
                  <a:lnTo>
                    <a:pt x="553" y="237"/>
                  </a:lnTo>
                  <a:lnTo>
                    <a:pt x="568" y="237"/>
                  </a:lnTo>
                  <a:lnTo>
                    <a:pt x="584" y="245"/>
                  </a:lnTo>
                  <a:lnTo>
                    <a:pt x="599" y="254"/>
                  </a:lnTo>
                  <a:lnTo>
                    <a:pt x="614" y="270"/>
                  </a:lnTo>
                  <a:lnTo>
                    <a:pt x="629" y="272"/>
                  </a:lnTo>
                  <a:lnTo>
                    <a:pt x="646" y="279"/>
                  </a:lnTo>
                  <a:lnTo>
                    <a:pt x="662" y="287"/>
                  </a:lnTo>
                  <a:lnTo>
                    <a:pt x="681" y="296"/>
                  </a:lnTo>
                  <a:lnTo>
                    <a:pt x="696" y="304"/>
                  </a:lnTo>
                  <a:lnTo>
                    <a:pt x="715" y="313"/>
                  </a:lnTo>
                  <a:lnTo>
                    <a:pt x="732" y="323"/>
                  </a:lnTo>
                  <a:lnTo>
                    <a:pt x="751" y="332"/>
                  </a:lnTo>
                  <a:lnTo>
                    <a:pt x="766" y="336"/>
                  </a:lnTo>
                  <a:lnTo>
                    <a:pt x="783" y="342"/>
                  </a:lnTo>
                  <a:lnTo>
                    <a:pt x="799" y="344"/>
                  </a:lnTo>
                  <a:lnTo>
                    <a:pt x="816" y="344"/>
                  </a:lnTo>
                  <a:lnTo>
                    <a:pt x="829" y="338"/>
                  </a:lnTo>
                  <a:lnTo>
                    <a:pt x="842" y="330"/>
                  </a:lnTo>
                  <a:lnTo>
                    <a:pt x="854" y="317"/>
                  </a:lnTo>
                  <a:lnTo>
                    <a:pt x="865" y="300"/>
                  </a:lnTo>
                  <a:lnTo>
                    <a:pt x="871" y="292"/>
                  </a:lnTo>
                  <a:lnTo>
                    <a:pt x="878" y="283"/>
                  </a:lnTo>
                  <a:lnTo>
                    <a:pt x="882" y="273"/>
                  </a:lnTo>
                  <a:lnTo>
                    <a:pt x="890" y="266"/>
                  </a:lnTo>
                  <a:lnTo>
                    <a:pt x="895" y="256"/>
                  </a:lnTo>
                  <a:lnTo>
                    <a:pt x="901" y="247"/>
                  </a:lnTo>
                  <a:lnTo>
                    <a:pt x="909" y="237"/>
                  </a:lnTo>
                  <a:lnTo>
                    <a:pt x="914" y="230"/>
                  </a:lnTo>
                  <a:lnTo>
                    <a:pt x="920" y="220"/>
                  </a:lnTo>
                  <a:lnTo>
                    <a:pt x="926" y="211"/>
                  </a:lnTo>
                  <a:lnTo>
                    <a:pt x="932" y="201"/>
                  </a:lnTo>
                  <a:lnTo>
                    <a:pt x="935" y="192"/>
                  </a:lnTo>
                  <a:lnTo>
                    <a:pt x="941" y="182"/>
                  </a:lnTo>
                  <a:lnTo>
                    <a:pt x="945" y="173"/>
                  </a:lnTo>
                  <a:lnTo>
                    <a:pt x="949" y="163"/>
                  </a:lnTo>
                  <a:lnTo>
                    <a:pt x="954" y="156"/>
                  </a:lnTo>
                  <a:lnTo>
                    <a:pt x="941" y="163"/>
                  </a:lnTo>
                  <a:lnTo>
                    <a:pt x="928" y="173"/>
                  </a:lnTo>
                  <a:lnTo>
                    <a:pt x="914" y="180"/>
                  </a:lnTo>
                  <a:lnTo>
                    <a:pt x="903" y="190"/>
                  </a:lnTo>
                  <a:lnTo>
                    <a:pt x="888" y="194"/>
                  </a:lnTo>
                  <a:lnTo>
                    <a:pt x="875" y="199"/>
                  </a:lnTo>
                  <a:lnTo>
                    <a:pt x="867" y="201"/>
                  </a:lnTo>
                  <a:lnTo>
                    <a:pt x="859" y="203"/>
                  </a:lnTo>
                  <a:lnTo>
                    <a:pt x="852" y="205"/>
                  </a:lnTo>
                  <a:lnTo>
                    <a:pt x="846" y="207"/>
                  </a:lnTo>
                  <a:lnTo>
                    <a:pt x="846" y="199"/>
                  </a:lnTo>
                  <a:lnTo>
                    <a:pt x="848" y="192"/>
                  </a:lnTo>
                  <a:lnTo>
                    <a:pt x="848" y="184"/>
                  </a:lnTo>
                  <a:lnTo>
                    <a:pt x="852" y="178"/>
                  </a:lnTo>
                  <a:lnTo>
                    <a:pt x="859" y="165"/>
                  </a:lnTo>
                  <a:lnTo>
                    <a:pt x="869" y="154"/>
                  </a:lnTo>
                  <a:lnTo>
                    <a:pt x="878" y="140"/>
                  </a:lnTo>
                  <a:lnTo>
                    <a:pt x="888" y="127"/>
                  </a:lnTo>
                  <a:lnTo>
                    <a:pt x="892" y="121"/>
                  </a:lnTo>
                  <a:lnTo>
                    <a:pt x="895" y="114"/>
                  </a:lnTo>
                  <a:lnTo>
                    <a:pt x="899" y="106"/>
                  </a:lnTo>
                  <a:lnTo>
                    <a:pt x="905" y="99"/>
                  </a:lnTo>
                  <a:lnTo>
                    <a:pt x="894" y="100"/>
                  </a:lnTo>
                  <a:lnTo>
                    <a:pt x="882" y="106"/>
                  </a:lnTo>
                  <a:lnTo>
                    <a:pt x="869" y="114"/>
                  </a:lnTo>
                  <a:lnTo>
                    <a:pt x="856" y="121"/>
                  </a:lnTo>
                  <a:lnTo>
                    <a:pt x="848" y="127"/>
                  </a:lnTo>
                  <a:lnTo>
                    <a:pt x="838" y="131"/>
                  </a:lnTo>
                  <a:lnTo>
                    <a:pt x="833" y="135"/>
                  </a:lnTo>
                  <a:lnTo>
                    <a:pt x="825" y="138"/>
                  </a:lnTo>
                  <a:lnTo>
                    <a:pt x="812" y="144"/>
                  </a:lnTo>
                  <a:lnTo>
                    <a:pt x="800" y="148"/>
                  </a:lnTo>
                  <a:lnTo>
                    <a:pt x="793" y="148"/>
                  </a:lnTo>
                  <a:lnTo>
                    <a:pt x="787" y="148"/>
                  </a:lnTo>
                  <a:lnTo>
                    <a:pt x="783" y="144"/>
                  </a:lnTo>
                  <a:lnTo>
                    <a:pt x="781" y="140"/>
                  </a:lnTo>
                  <a:lnTo>
                    <a:pt x="779" y="135"/>
                  </a:lnTo>
                  <a:lnTo>
                    <a:pt x="781" y="127"/>
                  </a:lnTo>
                  <a:lnTo>
                    <a:pt x="785" y="116"/>
                  </a:lnTo>
                  <a:lnTo>
                    <a:pt x="791" y="104"/>
                  </a:lnTo>
                  <a:lnTo>
                    <a:pt x="802" y="93"/>
                  </a:lnTo>
                  <a:lnTo>
                    <a:pt x="812" y="83"/>
                  </a:lnTo>
                  <a:lnTo>
                    <a:pt x="812" y="78"/>
                  </a:lnTo>
                  <a:lnTo>
                    <a:pt x="816" y="70"/>
                  </a:lnTo>
                  <a:lnTo>
                    <a:pt x="818" y="62"/>
                  </a:lnTo>
                  <a:lnTo>
                    <a:pt x="819" y="55"/>
                  </a:lnTo>
                  <a:lnTo>
                    <a:pt x="812" y="57"/>
                  </a:lnTo>
                  <a:lnTo>
                    <a:pt x="804" y="61"/>
                  </a:lnTo>
                  <a:lnTo>
                    <a:pt x="795" y="64"/>
                  </a:lnTo>
                  <a:lnTo>
                    <a:pt x="785" y="68"/>
                  </a:lnTo>
                  <a:lnTo>
                    <a:pt x="776" y="70"/>
                  </a:lnTo>
                  <a:lnTo>
                    <a:pt x="766" y="74"/>
                  </a:lnTo>
                  <a:lnTo>
                    <a:pt x="757" y="78"/>
                  </a:lnTo>
                  <a:lnTo>
                    <a:pt x="749" y="81"/>
                  </a:lnTo>
                  <a:lnTo>
                    <a:pt x="736" y="80"/>
                  </a:lnTo>
                  <a:lnTo>
                    <a:pt x="728" y="80"/>
                  </a:lnTo>
                  <a:lnTo>
                    <a:pt x="722" y="78"/>
                  </a:lnTo>
                  <a:lnTo>
                    <a:pt x="719" y="74"/>
                  </a:lnTo>
                  <a:lnTo>
                    <a:pt x="717" y="68"/>
                  </a:lnTo>
                  <a:lnTo>
                    <a:pt x="722" y="59"/>
                  </a:lnTo>
                  <a:lnTo>
                    <a:pt x="724" y="53"/>
                  </a:lnTo>
                  <a:lnTo>
                    <a:pt x="730" y="47"/>
                  </a:lnTo>
                  <a:lnTo>
                    <a:pt x="736" y="42"/>
                  </a:lnTo>
                  <a:lnTo>
                    <a:pt x="745" y="36"/>
                  </a:lnTo>
                  <a:lnTo>
                    <a:pt x="755" y="24"/>
                  </a:lnTo>
                  <a:lnTo>
                    <a:pt x="766" y="15"/>
                  </a:lnTo>
                  <a:lnTo>
                    <a:pt x="772" y="9"/>
                  </a:lnTo>
                  <a:lnTo>
                    <a:pt x="779" y="5"/>
                  </a:lnTo>
                  <a:lnTo>
                    <a:pt x="785" y="2"/>
                  </a:lnTo>
                  <a:lnTo>
                    <a:pt x="793" y="0"/>
                  </a:lnTo>
                  <a:close/>
                </a:path>
              </a:pathLst>
            </a:custGeom>
            <a:solidFill>
              <a:srgbClr val="FFF2CC"/>
            </a:solidFill>
            <a:ln w="9525">
              <a:noFill/>
              <a:round/>
              <a:headEnd/>
              <a:tailEnd/>
            </a:ln>
          </p:spPr>
          <p:txBody>
            <a:bodyPr/>
            <a:lstStyle/>
            <a:p>
              <a:endParaRPr lang="fa-IR"/>
            </a:p>
          </p:txBody>
        </p:sp>
        <p:sp>
          <p:nvSpPr>
            <p:cNvPr id="15448" name="Freeform 86"/>
            <p:cNvSpPr>
              <a:spLocks/>
            </p:cNvSpPr>
            <p:nvPr/>
          </p:nvSpPr>
          <p:spPr bwMode="auto">
            <a:xfrm>
              <a:off x="4046" y="3086"/>
              <a:ext cx="37" cy="164"/>
            </a:xfrm>
            <a:custGeom>
              <a:avLst/>
              <a:gdLst>
                <a:gd name="T0" fmla="*/ 74 w 74"/>
                <a:gd name="T1" fmla="*/ 0 h 329"/>
                <a:gd name="T2" fmla="*/ 70 w 74"/>
                <a:gd name="T3" fmla="*/ 19 h 329"/>
                <a:gd name="T4" fmla="*/ 65 w 74"/>
                <a:gd name="T5" fmla="*/ 38 h 329"/>
                <a:gd name="T6" fmla="*/ 61 w 74"/>
                <a:gd name="T7" fmla="*/ 59 h 329"/>
                <a:gd name="T8" fmla="*/ 57 w 74"/>
                <a:gd name="T9" fmla="*/ 78 h 329"/>
                <a:gd name="T10" fmla="*/ 53 w 74"/>
                <a:gd name="T11" fmla="*/ 99 h 329"/>
                <a:gd name="T12" fmla="*/ 49 w 74"/>
                <a:gd name="T13" fmla="*/ 118 h 329"/>
                <a:gd name="T14" fmla="*/ 45 w 74"/>
                <a:gd name="T15" fmla="*/ 139 h 329"/>
                <a:gd name="T16" fmla="*/ 42 w 74"/>
                <a:gd name="T17" fmla="*/ 161 h 329"/>
                <a:gd name="T18" fmla="*/ 38 w 74"/>
                <a:gd name="T19" fmla="*/ 180 h 329"/>
                <a:gd name="T20" fmla="*/ 34 w 74"/>
                <a:gd name="T21" fmla="*/ 201 h 329"/>
                <a:gd name="T22" fmla="*/ 30 w 74"/>
                <a:gd name="T23" fmla="*/ 222 h 329"/>
                <a:gd name="T24" fmla="*/ 25 w 74"/>
                <a:gd name="T25" fmla="*/ 243 h 329"/>
                <a:gd name="T26" fmla="*/ 21 w 74"/>
                <a:gd name="T27" fmla="*/ 264 h 329"/>
                <a:gd name="T28" fmla="*/ 19 w 74"/>
                <a:gd name="T29" fmla="*/ 285 h 329"/>
                <a:gd name="T30" fmla="*/ 17 w 74"/>
                <a:gd name="T31" fmla="*/ 306 h 329"/>
                <a:gd name="T32" fmla="*/ 13 w 74"/>
                <a:gd name="T33" fmla="*/ 329 h 329"/>
                <a:gd name="T34" fmla="*/ 9 w 74"/>
                <a:gd name="T35" fmla="*/ 319 h 329"/>
                <a:gd name="T36" fmla="*/ 7 w 74"/>
                <a:gd name="T37" fmla="*/ 313 h 329"/>
                <a:gd name="T38" fmla="*/ 6 w 74"/>
                <a:gd name="T39" fmla="*/ 306 h 329"/>
                <a:gd name="T40" fmla="*/ 4 w 74"/>
                <a:gd name="T41" fmla="*/ 298 h 329"/>
                <a:gd name="T42" fmla="*/ 4 w 74"/>
                <a:gd name="T43" fmla="*/ 289 h 329"/>
                <a:gd name="T44" fmla="*/ 2 w 74"/>
                <a:gd name="T45" fmla="*/ 279 h 329"/>
                <a:gd name="T46" fmla="*/ 0 w 74"/>
                <a:gd name="T47" fmla="*/ 270 h 329"/>
                <a:gd name="T48" fmla="*/ 0 w 74"/>
                <a:gd name="T49" fmla="*/ 262 h 329"/>
                <a:gd name="T50" fmla="*/ 0 w 74"/>
                <a:gd name="T51" fmla="*/ 251 h 329"/>
                <a:gd name="T52" fmla="*/ 0 w 74"/>
                <a:gd name="T53" fmla="*/ 241 h 329"/>
                <a:gd name="T54" fmla="*/ 0 w 74"/>
                <a:gd name="T55" fmla="*/ 230 h 329"/>
                <a:gd name="T56" fmla="*/ 0 w 74"/>
                <a:gd name="T57" fmla="*/ 220 h 329"/>
                <a:gd name="T58" fmla="*/ 0 w 74"/>
                <a:gd name="T59" fmla="*/ 209 h 329"/>
                <a:gd name="T60" fmla="*/ 2 w 74"/>
                <a:gd name="T61" fmla="*/ 198 h 329"/>
                <a:gd name="T62" fmla="*/ 4 w 74"/>
                <a:gd name="T63" fmla="*/ 188 h 329"/>
                <a:gd name="T64" fmla="*/ 4 w 74"/>
                <a:gd name="T65" fmla="*/ 179 h 329"/>
                <a:gd name="T66" fmla="*/ 4 w 74"/>
                <a:gd name="T67" fmla="*/ 167 h 329"/>
                <a:gd name="T68" fmla="*/ 6 w 74"/>
                <a:gd name="T69" fmla="*/ 158 h 329"/>
                <a:gd name="T70" fmla="*/ 6 w 74"/>
                <a:gd name="T71" fmla="*/ 146 h 329"/>
                <a:gd name="T72" fmla="*/ 7 w 74"/>
                <a:gd name="T73" fmla="*/ 137 h 329"/>
                <a:gd name="T74" fmla="*/ 7 w 74"/>
                <a:gd name="T75" fmla="*/ 127 h 329"/>
                <a:gd name="T76" fmla="*/ 7 w 74"/>
                <a:gd name="T77" fmla="*/ 118 h 329"/>
                <a:gd name="T78" fmla="*/ 7 w 74"/>
                <a:gd name="T79" fmla="*/ 110 h 329"/>
                <a:gd name="T80" fmla="*/ 9 w 74"/>
                <a:gd name="T81" fmla="*/ 104 h 329"/>
                <a:gd name="T82" fmla="*/ 9 w 74"/>
                <a:gd name="T83" fmla="*/ 95 h 329"/>
                <a:gd name="T84" fmla="*/ 11 w 74"/>
                <a:gd name="T85" fmla="*/ 85 h 329"/>
                <a:gd name="T86" fmla="*/ 13 w 74"/>
                <a:gd name="T87" fmla="*/ 78 h 329"/>
                <a:gd name="T88" fmla="*/ 17 w 74"/>
                <a:gd name="T89" fmla="*/ 72 h 329"/>
                <a:gd name="T90" fmla="*/ 25 w 74"/>
                <a:gd name="T91" fmla="*/ 59 h 329"/>
                <a:gd name="T92" fmla="*/ 36 w 74"/>
                <a:gd name="T93" fmla="*/ 45 h 329"/>
                <a:gd name="T94" fmla="*/ 45 w 74"/>
                <a:gd name="T95" fmla="*/ 34 h 329"/>
                <a:gd name="T96" fmla="*/ 57 w 74"/>
                <a:gd name="T97" fmla="*/ 23 h 329"/>
                <a:gd name="T98" fmla="*/ 65 w 74"/>
                <a:gd name="T99" fmla="*/ 9 h 329"/>
                <a:gd name="T100" fmla="*/ 74 w 74"/>
                <a:gd name="T101" fmla="*/ 0 h 329"/>
                <a:gd name="T102" fmla="*/ 74 w 74"/>
                <a:gd name="T103" fmla="*/ 0 h 3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4"/>
                <a:gd name="T157" fmla="*/ 0 h 329"/>
                <a:gd name="T158" fmla="*/ 74 w 74"/>
                <a:gd name="T159" fmla="*/ 329 h 3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4" h="329">
                  <a:moveTo>
                    <a:pt x="74" y="0"/>
                  </a:moveTo>
                  <a:lnTo>
                    <a:pt x="70" y="19"/>
                  </a:lnTo>
                  <a:lnTo>
                    <a:pt x="65" y="38"/>
                  </a:lnTo>
                  <a:lnTo>
                    <a:pt x="61" y="59"/>
                  </a:lnTo>
                  <a:lnTo>
                    <a:pt x="57" y="78"/>
                  </a:lnTo>
                  <a:lnTo>
                    <a:pt x="53" y="99"/>
                  </a:lnTo>
                  <a:lnTo>
                    <a:pt x="49" y="118"/>
                  </a:lnTo>
                  <a:lnTo>
                    <a:pt x="45" y="139"/>
                  </a:lnTo>
                  <a:lnTo>
                    <a:pt x="42" y="161"/>
                  </a:lnTo>
                  <a:lnTo>
                    <a:pt x="38" y="180"/>
                  </a:lnTo>
                  <a:lnTo>
                    <a:pt x="34" y="201"/>
                  </a:lnTo>
                  <a:lnTo>
                    <a:pt x="30" y="222"/>
                  </a:lnTo>
                  <a:lnTo>
                    <a:pt x="25" y="243"/>
                  </a:lnTo>
                  <a:lnTo>
                    <a:pt x="21" y="264"/>
                  </a:lnTo>
                  <a:lnTo>
                    <a:pt x="19" y="285"/>
                  </a:lnTo>
                  <a:lnTo>
                    <a:pt x="17" y="306"/>
                  </a:lnTo>
                  <a:lnTo>
                    <a:pt x="13" y="329"/>
                  </a:lnTo>
                  <a:lnTo>
                    <a:pt x="9" y="319"/>
                  </a:lnTo>
                  <a:lnTo>
                    <a:pt x="7" y="313"/>
                  </a:lnTo>
                  <a:lnTo>
                    <a:pt x="6" y="306"/>
                  </a:lnTo>
                  <a:lnTo>
                    <a:pt x="4" y="298"/>
                  </a:lnTo>
                  <a:lnTo>
                    <a:pt x="4" y="289"/>
                  </a:lnTo>
                  <a:lnTo>
                    <a:pt x="2" y="279"/>
                  </a:lnTo>
                  <a:lnTo>
                    <a:pt x="0" y="270"/>
                  </a:lnTo>
                  <a:lnTo>
                    <a:pt x="0" y="262"/>
                  </a:lnTo>
                  <a:lnTo>
                    <a:pt x="0" y="251"/>
                  </a:lnTo>
                  <a:lnTo>
                    <a:pt x="0" y="241"/>
                  </a:lnTo>
                  <a:lnTo>
                    <a:pt x="0" y="230"/>
                  </a:lnTo>
                  <a:lnTo>
                    <a:pt x="0" y="220"/>
                  </a:lnTo>
                  <a:lnTo>
                    <a:pt x="0" y="209"/>
                  </a:lnTo>
                  <a:lnTo>
                    <a:pt x="2" y="198"/>
                  </a:lnTo>
                  <a:lnTo>
                    <a:pt x="4" y="188"/>
                  </a:lnTo>
                  <a:lnTo>
                    <a:pt x="4" y="179"/>
                  </a:lnTo>
                  <a:lnTo>
                    <a:pt x="4" y="167"/>
                  </a:lnTo>
                  <a:lnTo>
                    <a:pt x="6" y="158"/>
                  </a:lnTo>
                  <a:lnTo>
                    <a:pt x="6" y="146"/>
                  </a:lnTo>
                  <a:lnTo>
                    <a:pt x="7" y="137"/>
                  </a:lnTo>
                  <a:lnTo>
                    <a:pt x="7" y="127"/>
                  </a:lnTo>
                  <a:lnTo>
                    <a:pt x="7" y="118"/>
                  </a:lnTo>
                  <a:lnTo>
                    <a:pt x="7" y="110"/>
                  </a:lnTo>
                  <a:lnTo>
                    <a:pt x="9" y="104"/>
                  </a:lnTo>
                  <a:lnTo>
                    <a:pt x="9" y="95"/>
                  </a:lnTo>
                  <a:lnTo>
                    <a:pt x="11" y="85"/>
                  </a:lnTo>
                  <a:lnTo>
                    <a:pt x="13" y="78"/>
                  </a:lnTo>
                  <a:lnTo>
                    <a:pt x="17" y="72"/>
                  </a:lnTo>
                  <a:lnTo>
                    <a:pt x="25" y="59"/>
                  </a:lnTo>
                  <a:lnTo>
                    <a:pt x="36" y="45"/>
                  </a:lnTo>
                  <a:lnTo>
                    <a:pt x="45" y="34"/>
                  </a:lnTo>
                  <a:lnTo>
                    <a:pt x="57" y="23"/>
                  </a:lnTo>
                  <a:lnTo>
                    <a:pt x="65" y="9"/>
                  </a:lnTo>
                  <a:lnTo>
                    <a:pt x="74" y="0"/>
                  </a:lnTo>
                  <a:close/>
                </a:path>
              </a:pathLst>
            </a:custGeom>
            <a:solidFill>
              <a:srgbClr val="000000"/>
            </a:solidFill>
            <a:ln w="9525">
              <a:noFill/>
              <a:round/>
              <a:headEnd/>
              <a:tailEnd/>
            </a:ln>
          </p:spPr>
          <p:txBody>
            <a:bodyPr/>
            <a:lstStyle/>
            <a:p>
              <a:endParaRPr lang="fa-IR"/>
            </a:p>
          </p:txBody>
        </p:sp>
        <p:sp>
          <p:nvSpPr>
            <p:cNvPr id="15449" name="Freeform 87"/>
            <p:cNvSpPr>
              <a:spLocks/>
            </p:cNvSpPr>
            <p:nvPr/>
          </p:nvSpPr>
          <p:spPr bwMode="auto">
            <a:xfrm>
              <a:off x="3901" y="3121"/>
              <a:ext cx="15" cy="11"/>
            </a:xfrm>
            <a:custGeom>
              <a:avLst/>
              <a:gdLst>
                <a:gd name="T0" fmla="*/ 23 w 28"/>
                <a:gd name="T1" fmla="*/ 0 h 23"/>
                <a:gd name="T2" fmla="*/ 25 w 28"/>
                <a:gd name="T3" fmla="*/ 0 h 23"/>
                <a:gd name="T4" fmla="*/ 28 w 28"/>
                <a:gd name="T5" fmla="*/ 0 h 23"/>
                <a:gd name="T6" fmla="*/ 23 w 28"/>
                <a:gd name="T7" fmla="*/ 8 h 23"/>
                <a:gd name="T8" fmla="*/ 15 w 28"/>
                <a:gd name="T9" fmla="*/ 13 h 23"/>
                <a:gd name="T10" fmla="*/ 6 w 28"/>
                <a:gd name="T11" fmla="*/ 17 h 23"/>
                <a:gd name="T12" fmla="*/ 0 w 28"/>
                <a:gd name="T13" fmla="*/ 23 h 23"/>
                <a:gd name="T14" fmla="*/ 2 w 28"/>
                <a:gd name="T15" fmla="*/ 15 h 23"/>
                <a:gd name="T16" fmla="*/ 9 w 28"/>
                <a:gd name="T17" fmla="*/ 10 h 23"/>
                <a:gd name="T18" fmla="*/ 15 w 28"/>
                <a:gd name="T19" fmla="*/ 4 h 23"/>
                <a:gd name="T20" fmla="*/ 23 w 28"/>
                <a:gd name="T21" fmla="*/ 0 h 23"/>
                <a:gd name="T22" fmla="*/ 23 w 28"/>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23"/>
                <a:gd name="T38" fmla="*/ 28 w 2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23">
                  <a:moveTo>
                    <a:pt x="23" y="0"/>
                  </a:moveTo>
                  <a:lnTo>
                    <a:pt x="25" y="0"/>
                  </a:lnTo>
                  <a:lnTo>
                    <a:pt x="28" y="0"/>
                  </a:lnTo>
                  <a:lnTo>
                    <a:pt x="23" y="8"/>
                  </a:lnTo>
                  <a:lnTo>
                    <a:pt x="15" y="13"/>
                  </a:lnTo>
                  <a:lnTo>
                    <a:pt x="6" y="17"/>
                  </a:lnTo>
                  <a:lnTo>
                    <a:pt x="0" y="23"/>
                  </a:lnTo>
                  <a:lnTo>
                    <a:pt x="2" y="15"/>
                  </a:lnTo>
                  <a:lnTo>
                    <a:pt x="9" y="10"/>
                  </a:lnTo>
                  <a:lnTo>
                    <a:pt x="15" y="4"/>
                  </a:lnTo>
                  <a:lnTo>
                    <a:pt x="23" y="0"/>
                  </a:lnTo>
                  <a:close/>
                </a:path>
              </a:pathLst>
            </a:custGeom>
            <a:solidFill>
              <a:srgbClr val="000000"/>
            </a:solidFill>
            <a:ln w="9525">
              <a:noFill/>
              <a:round/>
              <a:headEnd/>
              <a:tailEnd/>
            </a:ln>
          </p:spPr>
          <p:txBody>
            <a:bodyPr/>
            <a:lstStyle/>
            <a:p>
              <a:endParaRPr lang="fa-IR"/>
            </a:p>
          </p:txBody>
        </p:sp>
        <p:sp>
          <p:nvSpPr>
            <p:cNvPr id="15450" name="Freeform 88"/>
            <p:cNvSpPr>
              <a:spLocks/>
            </p:cNvSpPr>
            <p:nvPr/>
          </p:nvSpPr>
          <p:spPr bwMode="auto">
            <a:xfrm>
              <a:off x="3904" y="3121"/>
              <a:ext cx="51" cy="93"/>
            </a:xfrm>
            <a:custGeom>
              <a:avLst/>
              <a:gdLst>
                <a:gd name="T0" fmla="*/ 100 w 100"/>
                <a:gd name="T1" fmla="*/ 0 h 186"/>
                <a:gd name="T2" fmla="*/ 95 w 100"/>
                <a:gd name="T3" fmla="*/ 12 h 186"/>
                <a:gd name="T4" fmla="*/ 87 w 100"/>
                <a:gd name="T5" fmla="*/ 23 h 186"/>
                <a:gd name="T6" fmla="*/ 81 w 100"/>
                <a:gd name="T7" fmla="*/ 34 h 186"/>
                <a:gd name="T8" fmla="*/ 74 w 100"/>
                <a:gd name="T9" fmla="*/ 48 h 186"/>
                <a:gd name="T10" fmla="*/ 66 w 100"/>
                <a:gd name="T11" fmla="*/ 59 h 186"/>
                <a:gd name="T12" fmla="*/ 59 w 100"/>
                <a:gd name="T13" fmla="*/ 72 h 186"/>
                <a:gd name="T14" fmla="*/ 53 w 100"/>
                <a:gd name="T15" fmla="*/ 84 h 186"/>
                <a:gd name="T16" fmla="*/ 45 w 100"/>
                <a:gd name="T17" fmla="*/ 97 h 186"/>
                <a:gd name="T18" fmla="*/ 39 w 100"/>
                <a:gd name="T19" fmla="*/ 105 h 186"/>
                <a:gd name="T20" fmla="*/ 36 w 100"/>
                <a:gd name="T21" fmla="*/ 114 h 186"/>
                <a:gd name="T22" fmla="*/ 30 w 100"/>
                <a:gd name="T23" fmla="*/ 124 h 186"/>
                <a:gd name="T24" fmla="*/ 26 w 100"/>
                <a:gd name="T25" fmla="*/ 133 h 186"/>
                <a:gd name="T26" fmla="*/ 19 w 100"/>
                <a:gd name="T27" fmla="*/ 147 h 186"/>
                <a:gd name="T28" fmla="*/ 11 w 100"/>
                <a:gd name="T29" fmla="*/ 160 h 186"/>
                <a:gd name="T30" fmla="*/ 3 w 100"/>
                <a:gd name="T31" fmla="*/ 173 h 186"/>
                <a:gd name="T32" fmla="*/ 0 w 100"/>
                <a:gd name="T33" fmla="*/ 186 h 186"/>
                <a:gd name="T34" fmla="*/ 0 w 100"/>
                <a:gd name="T35" fmla="*/ 173 h 186"/>
                <a:gd name="T36" fmla="*/ 0 w 100"/>
                <a:gd name="T37" fmla="*/ 162 h 186"/>
                <a:gd name="T38" fmla="*/ 3 w 100"/>
                <a:gd name="T39" fmla="*/ 150 h 186"/>
                <a:gd name="T40" fmla="*/ 7 w 100"/>
                <a:gd name="T41" fmla="*/ 139 h 186"/>
                <a:gd name="T42" fmla="*/ 11 w 100"/>
                <a:gd name="T43" fmla="*/ 128 h 186"/>
                <a:gd name="T44" fmla="*/ 19 w 100"/>
                <a:gd name="T45" fmla="*/ 116 h 186"/>
                <a:gd name="T46" fmla="*/ 24 w 100"/>
                <a:gd name="T47" fmla="*/ 105 h 186"/>
                <a:gd name="T48" fmla="*/ 32 w 100"/>
                <a:gd name="T49" fmla="*/ 95 h 186"/>
                <a:gd name="T50" fmla="*/ 39 w 100"/>
                <a:gd name="T51" fmla="*/ 82 h 186"/>
                <a:gd name="T52" fmla="*/ 47 w 100"/>
                <a:gd name="T53" fmla="*/ 69 h 186"/>
                <a:gd name="T54" fmla="*/ 57 w 100"/>
                <a:gd name="T55" fmla="*/ 57 h 186"/>
                <a:gd name="T56" fmla="*/ 66 w 100"/>
                <a:gd name="T57" fmla="*/ 48 h 186"/>
                <a:gd name="T58" fmla="*/ 76 w 100"/>
                <a:gd name="T59" fmla="*/ 34 h 186"/>
                <a:gd name="T60" fmla="*/ 85 w 100"/>
                <a:gd name="T61" fmla="*/ 23 h 186"/>
                <a:gd name="T62" fmla="*/ 93 w 100"/>
                <a:gd name="T63" fmla="*/ 12 h 186"/>
                <a:gd name="T64" fmla="*/ 100 w 100"/>
                <a:gd name="T65" fmla="*/ 0 h 186"/>
                <a:gd name="T66" fmla="*/ 100 w 100"/>
                <a:gd name="T67" fmla="*/ 0 h 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86"/>
                <a:gd name="T104" fmla="*/ 100 w 100"/>
                <a:gd name="T105" fmla="*/ 186 h 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86">
                  <a:moveTo>
                    <a:pt x="100" y="0"/>
                  </a:moveTo>
                  <a:lnTo>
                    <a:pt x="95" y="12"/>
                  </a:lnTo>
                  <a:lnTo>
                    <a:pt x="87" y="23"/>
                  </a:lnTo>
                  <a:lnTo>
                    <a:pt x="81" y="34"/>
                  </a:lnTo>
                  <a:lnTo>
                    <a:pt x="74" y="48"/>
                  </a:lnTo>
                  <a:lnTo>
                    <a:pt x="66" y="59"/>
                  </a:lnTo>
                  <a:lnTo>
                    <a:pt x="59" y="72"/>
                  </a:lnTo>
                  <a:lnTo>
                    <a:pt x="53" y="84"/>
                  </a:lnTo>
                  <a:lnTo>
                    <a:pt x="45" y="97"/>
                  </a:lnTo>
                  <a:lnTo>
                    <a:pt x="39" y="105"/>
                  </a:lnTo>
                  <a:lnTo>
                    <a:pt x="36" y="114"/>
                  </a:lnTo>
                  <a:lnTo>
                    <a:pt x="30" y="124"/>
                  </a:lnTo>
                  <a:lnTo>
                    <a:pt x="26" y="133"/>
                  </a:lnTo>
                  <a:lnTo>
                    <a:pt x="19" y="147"/>
                  </a:lnTo>
                  <a:lnTo>
                    <a:pt x="11" y="160"/>
                  </a:lnTo>
                  <a:lnTo>
                    <a:pt x="3" y="173"/>
                  </a:lnTo>
                  <a:lnTo>
                    <a:pt x="0" y="186"/>
                  </a:lnTo>
                  <a:lnTo>
                    <a:pt x="0" y="173"/>
                  </a:lnTo>
                  <a:lnTo>
                    <a:pt x="0" y="162"/>
                  </a:lnTo>
                  <a:lnTo>
                    <a:pt x="3" y="150"/>
                  </a:lnTo>
                  <a:lnTo>
                    <a:pt x="7" y="139"/>
                  </a:lnTo>
                  <a:lnTo>
                    <a:pt x="11" y="128"/>
                  </a:lnTo>
                  <a:lnTo>
                    <a:pt x="19" y="116"/>
                  </a:lnTo>
                  <a:lnTo>
                    <a:pt x="24" y="105"/>
                  </a:lnTo>
                  <a:lnTo>
                    <a:pt x="32" y="95"/>
                  </a:lnTo>
                  <a:lnTo>
                    <a:pt x="39" y="82"/>
                  </a:lnTo>
                  <a:lnTo>
                    <a:pt x="47" y="69"/>
                  </a:lnTo>
                  <a:lnTo>
                    <a:pt x="57" y="57"/>
                  </a:lnTo>
                  <a:lnTo>
                    <a:pt x="66" y="48"/>
                  </a:lnTo>
                  <a:lnTo>
                    <a:pt x="76" y="34"/>
                  </a:lnTo>
                  <a:lnTo>
                    <a:pt x="85" y="23"/>
                  </a:lnTo>
                  <a:lnTo>
                    <a:pt x="93" y="12"/>
                  </a:lnTo>
                  <a:lnTo>
                    <a:pt x="100" y="0"/>
                  </a:lnTo>
                  <a:close/>
                </a:path>
              </a:pathLst>
            </a:custGeom>
            <a:solidFill>
              <a:srgbClr val="000000"/>
            </a:solidFill>
            <a:ln w="9525">
              <a:noFill/>
              <a:round/>
              <a:headEnd/>
              <a:tailEnd/>
            </a:ln>
          </p:spPr>
          <p:txBody>
            <a:bodyPr/>
            <a:lstStyle/>
            <a:p>
              <a:endParaRPr lang="fa-IR"/>
            </a:p>
          </p:txBody>
        </p:sp>
        <p:sp>
          <p:nvSpPr>
            <p:cNvPr id="15451" name="Freeform 89"/>
            <p:cNvSpPr>
              <a:spLocks/>
            </p:cNvSpPr>
            <p:nvPr/>
          </p:nvSpPr>
          <p:spPr bwMode="auto">
            <a:xfrm>
              <a:off x="3900" y="3128"/>
              <a:ext cx="31" cy="42"/>
            </a:xfrm>
            <a:custGeom>
              <a:avLst/>
              <a:gdLst>
                <a:gd name="T0" fmla="*/ 49 w 61"/>
                <a:gd name="T1" fmla="*/ 0 h 84"/>
                <a:gd name="T2" fmla="*/ 57 w 61"/>
                <a:gd name="T3" fmla="*/ 0 h 84"/>
                <a:gd name="T4" fmla="*/ 61 w 61"/>
                <a:gd name="T5" fmla="*/ 0 h 84"/>
                <a:gd name="T6" fmla="*/ 53 w 61"/>
                <a:gd name="T7" fmla="*/ 12 h 84"/>
                <a:gd name="T8" fmla="*/ 47 w 61"/>
                <a:gd name="T9" fmla="*/ 21 h 84"/>
                <a:gd name="T10" fmla="*/ 40 w 61"/>
                <a:gd name="T11" fmla="*/ 33 h 84"/>
                <a:gd name="T12" fmla="*/ 34 w 61"/>
                <a:gd name="T13" fmla="*/ 44 h 84"/>
                <a:gd name="T14" fmla="*/ 27 w 61"/>
                <a:gd name="T15" fmla="*/ 52 h 84"/>
                <a:gd name="T16" fmla="*/ 21 w 61"/>
                <a:gd name="T17" fmla="*/ 63 h 84"/>
                <a:gd name="T18" fmla="*/ 13 w 61"/>
                <a:gd name="T19" fmla="*/ 73 h 84"/>
                <a:gd name="T20" fmla="*/ 11 w 61"/>
                <a:gd name="T21" fmla="*/ 84 h 84"/>
                <a:gd name="T22" fmla="*/ 8 w 61"/>
                <a:gd name="T23" fmla="*/ 84 h 84"/>
                <a:gd name="T24" fmla="*/ 4 w 61"/>
                <a:gd name="T25" fmla="*/ 76 h 84"/>
                <a:gd name="T26" fmla="*/ 2 w 61"/>
                <a:gd name="T27" fmla="*/ 69 h 84"/>
                <a:gd name="T28" fmla="*/ 0 w 61"/>
                <a:gd name="T29" fmla="*/ 61 h 84"/>
                <a:gd name="T30" fmla="*/ 2 w 61"/>
                <a:gd name="T31" fmla="*/ 56 h 84"/>
                <a:gd name="T32" fmla="*/ 4 w 61"/>
                <a:gd name="T33" fmla="*/ 42 h 84"/>
                <a:gd name="T34" fmla="*/ 8 w 61"/>
                <a:gd name="T35" fmla="*/ 31 h 84"/>
                <a:gd name="T36" fmla="*/ 15 w 61"/>
                <a:gd name="T37" fmla="*/ 19 h 84"/>
                <a:gd name="T38" fmla="*/ 25 w 61"/>
                <a:gd name="T39" fmla="*/ 12 h 84"/>
                <a:gd name="T40" fmla="*/ 36 w 61"/>
                <a:gd name="T41" fmla="*/ 2 h 84"/>
                <a:gd name="T42" fmla="*/ 49 w 61"/>
                <a:gd name="T43" fmla="*/ 0 h 84"/>
                <a:gd name="T44" fmla="*/ 49 w 61"/>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
                <a:gd name="T70" fmla="*/ 0 h 84"/>
                <a:gd name="T71" fmla="*/ 61 w 61"/>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 h="84">
                  <a:moveTo>
                    <a:pt x="49" y="0"/>
                  </a:moveTo>
                  <a:lnTo>
                    <a:pt x="57" y="0"/>
                  </a:lnTo>
                  <a:lnTo>
                    <a:pt x="61" y="0"/>
                  </a:lnTo>
                  <a:lnTo>
                    <a:pt x="53" y="12"/>
                  </a:lnTo>
                  <a:lnTo>
                    <a:pt x="47" y="21"/>
                  </a:lnTo>
                  <a:lnTo>
                    <a:pt x="40" y="33"/>
                  </a:lnTo>
                  <a:lnTo>
                    <a:pt x="34" y="44"/>
                  </a:lnTo>
                  <a:lnTo>
                    <a:pt x="27" y="52"/>
                  </a:lnTo>
                  <a:lnTo>
                    <a:pt x="21" y="63"/>
                  </a:lnTo>
                  <a:lnTo>
                    <a:pt x="13" y="73"/>
                  </a:lnTo>
                  <a:lnTo>
                    <a:pt x="11" y="84"/>
                  </a:lnTo>
                  <a:lnTo>
                    <a:pt x="8" y="84"/>
                  </a:lnTo>
                  <a:lnTo>
                    <a:pt x="4" y="76"/>
                  </a:lnTo>
                  <a:lnTo>
                    <a:pt x="2" y="69"/>
                  </a:lnTo>
                  <a:lnTo>
                    <a:pt x="0" y="61"/>
                  </a:lnTo>
                  <a:lnTo>
                    <a:pt x="2" y="56"/>
                  </a:lnTo>
                  <a:lnTo>
                    <a:pt x="4" y="42"/>
                  </a:lnTo>
                  <a:lnTo>
                    <a:pt x="8" y="31"/>
                  </a:lnTo>
                  <a:lnTo>
                    <a:pt x="15" y="19"/>
                  </a:lnTo>
                  <a:lnTo>
                    <a:pt x="25" y="12"/>
                  </a:lnTo>
                  <a:lnTo>
                    <a:pt x="36" y="2"/>
                  </a:lnTo>
                  <a:lnTo>
                    <a:pt x="49" y="0"/>
                  </a:lnTo>
                  <a:close/>
                </a:path>
              </a:pathLst>
            </a:custGeom>
            <a:solidFill>
              <a:srgbClr val="000000"/>
            </a:solidFill>
            <a:ln w="9525">
              <a:noFill/>
              <a:round/>
              <a:headEnd/>
              <a:tailEnd/>
            </a:ln>
          </p:spPr>
          <p:txBody>
            <a:bodyPr/>
            <a:lstStyle/>
            <a:p>
              <a:endParaRPr lang="fa-IR"/>
            </a:p>
          </p:txBody>
        </p:sp>
        <p:sp>
          <p:nvSpPr>
            <p:cNvPr id="15452" name="Freeform 90"/>
            <p:cNvSpPr>
              <a:spLocks/>
            </p:cNvSpPr>
            <p:nvPr/>
          </p:nvSpPr>
          <p:spPr bwMode="auto">
            <a:xfrm>
              <a:off x="4574" y="3128"/>
              <a:ext cx="364" cy="284"/>
            </a:xfrm>
            <a:custGeom>
              <a:avLst/>
              <a:gdLst>
                <a:gd name="T0" fmla="*/ 717 w 726"/>
                <a:gd name="T1" fmla="*/ 12 h 569"/>
                <a:gd name="T2" fmla="*/ 726 w 726"/>
                <a:gd name="T3" fmla="*/ 35 h 569"/>
                <a:gd name="T4" fmla="*/ 719 w 726"/>
                <a:gd name="T5" fmla="*/ 57 h 569"/>
                <a:gd name="T6" fmla="*/ 700 w 726"/>
                <a:gd name="T7" fmla="*/ 82 h 569"/>
                <a:gd name="T8" fmla="*/ 673 w 726"/>
                <a:gd name="T9" fmla="*/ 105 h 569"/>
                <a:gd name="T10" fmla="*/ 643 w 726"/>
                <a:gd name="T11" fmla="*/ 126 h 569"/>
                <a:gd name="T12" fmla="*/ 612 w 726"/>
                <a:gd name="T13" fmla="*/ 147 h 569"/>
                <a:gd name="T14" fmla="*/ 588 w 726"/>
                <a:gd name="T15" fmla="*/ 168 h 569"/>
                <a:gd name="T16" fmla="*/ 544 w 726"/>
                <a:gd name="T17" fmla="*/ 204 h 569"/>
                <a:gd name="T18" fmla="*/ 477 w 726"/>
                <a:gd name="T19" fmla="*/ 253 h 569"/>
                <a:gd name="T20" fmla="*/ 409 w 726"/>
                <a:gd name="T21" fmla="*/ 301 h 569"/>
                <a:gd name="T22" fmla="*/ 342 w 726"/>
                <a:gd name="T23" fmla="*/ 346 h 569"/>
                <a:gd name="T24" fmla="*/ 276 w 726"/>
                <a:gd name="T25" fmla="*/ 392 h 569"/>
                <a:gd name="T26" fmla="*/ 209 w 726"/>
                <a:gd name="T27" fmla="*/ 438 h 569"/>
                <a:gd name="T28" fmla="*/ 144 w 726"/>
                <a:gd name="T29" fmla="*/ 487 h 569"/>
                <a:gd name="T30" fmla="*/ 82 w 726"/>
                <a:gd name="T31" fmla="*/ 540 h 569"/>
                <a:gd name="T32" fmla="*/ 34 w 726"/>
                <a:gd name="T33" fmla="*/ 563 h 569"/>
                <a:gd name="T34" fmla="*/ 10 w 726"/>
                <a:gd name="T35" fmla="*/ 554 h 569"/>
                <a:gd name="T36" fmla="*/ 0 w 726"/>
                <a:gd name="T37" fmla="*/ 540 h 569"/>
                <a:gd name="T38" fmla="*/ 4 w 726"/>
                <a:gd name="T39" fmla="*/ 525 h 569"/>
                <a:gd name="T40" fmla="*/ 13 w 726"/>
                <a:gd name="T41" fmla="*/ 510 h 569"/>
                <a:gd name="T42" fmla="*/ 30 w 726"/>
                <a:gd name="T43" fmla="*/ 495 h 569"/>
                <a:gd name="T44" fmla="*/ 51 w 726"/>
                <a:gd name="T45" fmla="*/ 478 h 569"/>
                <a:gd name="T46" fmla="*/ 70 w 726"/>
                <a:gd name="T47" fmla="*/ 464 h 569"/>
                <a:gd name="T48" fmla="*/ 120 w 726"/>
                <a:gd name="T49" fmla="*/ 428 h 569"/>
                <a:gd name="T50" fmla="*/ 200 w 726"/>
                <a:gd name="T51" fmla="*/ 373 h 569"/>
                <a:gd name="T52" fmla="*/ 279 w 726"/>
                <a:gd name="T53" fmla="*/ 316 h 569"/>
                <a:gd name="T54" fmla="*/ 359 w 726"/>
                <a:gd name="T55" fmla="*/ 261 h 569"/>
                <a:gd name="T56" fmla="*/ 439 w 726"/>
                <a:gd name="T57" fmla="*/ 204 h 569"/>
                <a:gd name="T58" fmla="*/ 517 w 726"/>
                <a:gd name="T59" fmla="*/ 149 h 569"/>
                <a:gd name="T60" fmla="*/ 595 w 726"/>
                <a:gd name="T61" fmla="*/ 90 h 569"/>
                <a:gd name="T62" fmla="*/ 669 w 726"/>
                <a:gd name="T63" fmla="*/ 29 h 569"/>
                <a:gd name="T64" fmla="*/ 707 w 726"/>
                <a:gd name="T65" fmla="*/ 0 h 5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6"/>
                <a:gd name="T100" fmla="*/ 0 h 569"/>
                <a:gd name="T101" fmla="*/ 726 w 726"/>
                <a:gd name="T102" fmla="*/ 569 h 5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6" h="569">
                  <a:moveTo>
                    <a:pt x="707" y="0"/>
                  </a:moveTo>
                  <a:lnTo>
                    <a:pt x="717" y="12"/>
                  </a:lnTo>
                  <a:lnTo>
                    <a:pt x="724" y="23"/>
                  </a:lnTo>
                  <a:lnTo>
                    <a:pt x="726" y="35"/>
                  </a:lnTo>
                  <a:lnTo>
                    <a:pt x="724" y="48"/>
                  </a:lnTo>
                  <a:lnTo>
                    <a:pt x="719" y="57"/>
                  </a:lnTo>
                  <a:lnTo>
                    <a:pt x="711" y="71"/>
                  </a:lnTo>
                  <a:lnTo>
                    <a:pt x="700" y="82"/>
                  </a:lnTo>
                  <a:lnTo>
                    <a:pt x="690" y="94"/>
                  </a:lnTo>
                  <a:lnTo>
                    <a:pt x="673" y="105"/>
                  </a:lnTo>
                  <a:lnTo>
                    <a:pt x="660" y="115"/>
                  </a:lnTo>
                  <a:lnTo>
                    <a:pt x="643" y="126"/>
                  </a:lnTo>
                  <a:lnTo>
                    <a:pt x="627" y="137"/>
                  </a:lnTo>
                  <a:lnTo>
                    <a:pt x="612" y="147"/>
                  </a:lnTo>
                  <a:lnTo>
                    <a:pt x="599" y="158"/>
                  </a:lnTo>
                  <a:lnTo>
                    <a:pt x="588" y="168"/>
                  </a:lnTo>
                  <a:lnTo>
                    <a:pt x="576" y="179"/>
                  </a:lnTo>
                  <a:lnTo>
                    <a:pt x="544" y="204"/>
                  </a:lnTo>
                  <a:lnTo>
                    <a:pt x="510" y="230"/>
                  </a:lnTo>
                  <a:lnTo>
                    <a:pt x="477" y="253"/>
                  </a:lnTo>
                  <a:lnTo>
                    <a:pt x="443" y="278"/>
                  </a:lnTo>
                  <a:lnTo>
                    <a:pt x="409" y="301"/>
                  </a:lnTo>
                  <a:lnTo>
                    <a:pt x="376" y="324"/>
                  </a:lnTo>
                  <a:lnTo>
                    <a:pt x="342" y="346"/>
                  </a:lnTo>
                  <a:lnTo>
                    <a:pt x="310" y="369"/>
                  </a:lnTo>
                  <a:lnTo>
                    <a:pt x="276" y="392"/>
                  </a:lnTo>
                  <a:lnTo>
                    <a:pt x="241" y="415"/>
                  </a:lnTo>
                  <a:lnTo>
                    <a:pt x="209" y="438"/>
                  </a:lnTo>
                  <a:lnTo>
                    <a:pt x="177" y="464"/>
                  </a:lnTo>
                  <a:lnTo>
                    <a:pt x="144" y="487"/>
                  </a:lnTo>
                  <a:lnTo>
                    <a:pt x="112" y="514"/>
                  </a:lnTo>
                  <a:lnTo>
                    <a:pt x="82" y="540"/>
                  </a:lnTo>
                  <a:lnTo>
                    <a:pt x="53" y="569"/>
                  </a:lnTo>
                  <a:lnTo>
                    <a:pt x="34" y="563"/>
                  </a:lnTo>
                  <a:lnTo>
                    <a:pt x="21" y="559"/>
                  </a:lnTo>
                  <a:lnTo>
                    <a:pt x="10" y="554"/>
                  </a:lnTo>
                  <a:lnTo>
                    <a:pt x="4" y="548"/>
                  </a:lnTo>
                  <a:lnTo>
                    <a:pt x="0" y="540"/>
                  </a:lnTo>
                  <a:lnTo>
                    <a:pt x="0" y="533"/>
                  </a:lnTo>
                  <a:lnTo>
                    <a:pt x="4" y="525"/>
                  </a:lnTo>
                  <a:lnTo>
                    <a:pt x="8" y="518"/>
                  </a:lnTo>
                  <a:lnTo>
                    <a:pt x="13" y="510"/>
                  </a:lnTo>
                  <a:lnTo>
                    <a:pt x="21" y="502"/>
                  </a:lnTo>
                  <a:lnTo>
                    <a:pt x="30" y="495"/>
                  </a:lnTo>
                  <a:lnTo>
                    <a:pt x="40" y="487"/>
                  </a:lnTo>
                  <a:lnTo>
                    <a:pt x="51" y="478"/>
                  </a:lnTo>
                  <a:lnTo>
                    <a:pt x="61" y="472"/>
                  </a:lnTo>
                  <a:lnTo>
                    <a:pt x="70" y="464"/>
                  </a:lnTo>
                  <a:lnTo>
                    <a:pt x="82" y="461"/>
                  </a:lnTo>
                  <a:lnTo>
                    <a:pt x="120" y="428"/>
                  </a:lnTo>
                  <a:lnTo>
                    <a:pt x="160" y="402"/>
                  </a:lnTo>
                  <a:lnTo>
                    <a:pt x="200" y="373"/>
                  </a:lnTo>
                  <a:lnTo>
                    <a:pt x="240" y="345"/>
                  </a:lnTo>
                  <a:lnTo>
                    <a:pt x="279" y="316"/>
                  </a:lnTo>
                  <a:lnTo>
                    <a:pt x="319" y="289"/>
                  </a:lnTo>
                  <a:lnTo>
                    <a:pt x="359" y="261"/>
                  </a:lnTo>
                  <a:lnTo>
                    <a:pt x="399" y="234"/>
                  </a:lnTo>
                  <a:lnTo>
                    <a:pt x="439" y="204"/>
                  </a:lnTo>
                  <a:lnTo>
                    <a:pt x="479" y="177"/>
                  </a:lnTo>
                  <a:lnTo>
                    <a:pt x="517" y="149"/>
                  </a:lnTo>
                  <a:lnTo>
                    <a:pt x="557" y="120"/>
                  </a:lnTo>
                  <a:lnTo>
                    <a:pt x="595" y="90"/>
                  </a:lnTo>
                  <a:lnTo>
                    <a:pt x="633" y="61"/>
                  </a:lnTo>
                  <a:lnTo>
                    <a:pt x="669" y="29"/>
                  </a:lnTo>
                  <a:lnTo>
                    <a:pt x="707" y="0"/>
                  </a:lnTo>
                  <a:close/>
                </a:path>
              </a:pathLst>
            </a:custGeom>
            <a:solidFill>
              <a:srgbClr val="FFFFC2"/>
            </a:solidFill>
            <a:ln w="9525">
              <a:noFill/>
              <a:round/>
              <a:headEnd/>
              <a:tailEnd/>
            </a:ln>
          </p:spPr>
          <p:txBody>
            <a:bodyPr/>
            <a:lstStyle/>
            <a:p>
              <a:endParaRPr lang="fa-IR"/>
            </a:p>
          </p:txBody>
        </p:sp>
        <p:sp>
          <p:nvSpPr>
            <p:cNvPr id="15453" name="Freeform 91"/>
            <p:cNvSpPr>
              <a:spLocks/>
            </p:cNvSpPr>
            <p:nvPr/>
          </p:nvSpPr>
          <p:spPr bwMode="auto">
            <a:xfrm>
              <a:off x="4312" y="3171"/>
              <a:ext cx="51" cy="106"/>
            </a:xfrm>
            <a:custGeom>
              <a:avLst/>
              <a:gdLst>
                <a:gd name="T0" fmla="*/ 6 w 103"/>
                <a:gd name="T1" fmla="*/ 0 h 211"/>
                <a:gd name="T2" fmla="*/ 12 w 103"/>
                <a:gd name="T3" fmla="*/ 11 h 211"/>
                <a:gd name="T4" fmla="*/ 19 w 103"/>
                <a:gd name="T5" fmla="*/ 23 h 211"/>
                <a:gd name="T6" fmla="*/ 25 w 103"/>
                <a:gd name="T7" fmla="*/ 36 h 211"/>
                <a:gd name="T8" fmla="*/ 33 w 103"/>
                <a:gd name="T9" fmla="*/ 47 h 211"/>
                <a:gd name="T10" fmla="*/ 38 w 103"/>
                <a:gd name="T11" fmla="*/ 59 h 211"/>
                <a:gd name="T12" fmla="*/ 44 w 103"/>
                <a:gd name="T13" fmla="*/ 74 h 211"/>
                <a:gd name="T14" fmla="*/ 52 w 103"/>
                <a:gd name="T15" fmla="*/ 87 h 211"/>
                <a:gd name="T16" fmla="*/ 57 w 103"/>
                <a:gd name="T17" fmla="*/ 103 h 211"/>
                <a:gd name="T18" fmla="*/ 61 w 103"/>
                <a:gd name="T19" fmla="*/ 116 h 211"/>
                <a:gd name="T20" fmla="*/ 69 w 103"/>
                <a:gd name="T21" fmla="*/ 129 h 211"/>
                <a:gd name="T22" fmla="*/ 72 w 103"/>
                <a:gd name="T23" fmla="*/ 142 h 211"/>
                <a:gd name="T24" fmla="*/ 78 w 103"/>
                <a:gd name="T25" fmla="*/ 158 h 211"/>
                <a:gd name="T26" fmla="*/ 84 w 103"/>
                <a:gd name="T27" fmla="*/ 171 h 211"/>
                <a:gd name="T28" fmla="*/ 91 w 103"/>
                <a:gd name="T29" fmla="*/ 184 h 211"/>
                <a:gd name="T30" fmla="*/ 95 w 103"/>
                <a:gd name="T31" fmla="*/ 198 h 211"/>
                <a:gd name="T32" fmla="*/ 103 w 103"/>
                <a:gd name="T33" fmla="*/ 211 h 211"/>
                <a:gd name="T34" fmla="*/ 95 w 103"/>
                <a:gd name="T35" fmla="*/ 198 h 211"/>
                <a:gd name="T36" fmla="*/ 88 w 103"/>
                <a:gd name="T37" fmla="*/ 186 h 211"/>
                <a:gd name="T38" fmla="*/ 78 w 103"/>
                <a:gd name="T39" fmla="*/ 175 h 211"/>
                <a:gd name="T40" fmla="*/ 69 w 103"/>
                <a:gd name="T41" fmla="*/ 161 h 211"/>
                <a:gd name="T42" fmla="*/ 59 w 103"/>
                <a:gd name="T43" fmla="*/ 148 h 211"/>
                <a:gd name="T44" fmla="*/ 50 w 103"/>
                <a:gd name="T45" fmla="*/ 135 h 211"/>
                <a:gd name="T46" fmla="*/ 40 w 103"/>
                <a:gd name="T47" fmla="*/ 122 h 211"/>
                <a:gd name="T48" fmla="*/ 33 w 103"/>
                <a:gd name="T49" fmla="*/ 110 h 211"/>
                <a:gd name="T50" fmla="*/ 23 w 103"/>
                <a:gd name="T51" fmla="*/ 95 h 211"/>
                <a:gd name="T52" fmla="*/ 15 w 103"/>
                <a:gd name="T53" fmla="*/ 82 h 211"/>
                <a:gd name="T54" fmla="*/ 8 w 103"/>
                <a:gd name="T55" fmla="*/ 68 h 211"/>
                <a:gd name="T56" fmla="*/ 4 w 103"/>
                <a:gd name="T57" fmla="*/ 55 h 211"/>
                <a:gd name="T58" fmla="*/ 0 w 103"/>
                <a:gd name="T59" fmla="*/ 40 h 211"/>
                <a:gd name="T60" fmla="*/ 0 w 103"/>
                <a:gd name="T61" fmla="*/ 27 h 211"/>
                <a:gd name="T62" fmla="*/ 0 w 103"/>
                <a:gd name="T63" fmla="*/ 13 h 211"/>
                <a:gd name="T64" fmla="*/ 6 w 103"/>
                <a:gd name="T65" fmla="*/ 0 h 211"/>
                <a:gd name="T66" fmla="*/ 6 w 103"/>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
                <a:gd name="T103" fmla="*/ 0 h 211"/>
                <a:gd name="T104" fmla="*/ 103 w 103"/>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 h="211">
                  <a:moveTo>
                    <a:pt x="6" y="0"/>
                  </a:moveTo>
                  <a:lnTo>
                    <a:pt x="12" y="11"/>
                  </a:lnTo>
                  <a:lnTo>
                    <a:pt x="19" y="23"/>
                  </a:lnTo>
                  <a:lnTo>
                    <a:pt x="25" y="36"/>
                  </a:lnTo>
                  <a:lnTo>
                    <a:pt x="33" y="47"/>
                  </a:lnTo>
                  <a:lnTo>
                    <a:pt x="38" y="59"/>
                  </a:lnTo>
                  <a:lnTo>
                    <a:pt x="44" y="74"/>
                  </a:lnTo>
                  <a:lnTo>
                    <a:pt x="52" y="87"/>
                  </a:lnTo>
                  <a:lnTo>
                    <a:pt x="57" y="103"/>
                  </a:lnTo>
                  <a:lnTo>
                    <a:pt x="61" y="116"/>
                  </a:lnTo>
                  <a:lnTo>
                    <a:pt x="69" y="129"/>
                  </a:lnTo>
                  <a:lnTo>
                    <a:pt x="72" y="142"/>
                  </a:lnTo>
                  <a:lnTo>
                    <a:pt x="78" y="158"/>
                  </a:lnTo>
                  <a:lnTo>
                    <a:pt x="84" y="171"/>
                  </a:lnTo>
                  <a:lnTo>
                    <a:pt x="91" y="184"/>
                  </a:lnTo>
                  <a:lnTo>
                    <a:pt x="95" y="198"/>
                  </a:lnTo>
                  <a:lnTo>
                    <a:pt x="103" y="211"/>
                  </a:lnTo>
                  <a:lnTo>
                    <a:pt x="95" y="198"/>
                  </a:lnTo>
                  <a:lnTo>
                    <a:pt x="88" y="186"/>
                  </a:lnTo>
                  <a:lnTo>
                    <a:pt x="78" y="175"/>
                  </a:lnTo>
                  <a:lnTo>
                    <a:pt x="69" y="161"/>
                  </a:lnTo>
                  <a:lnTo>
                    <a:pt x="59" y="148"/>
                  </a:lnTo>
                  <a:lnTo>
                    <a:pt x="50" y="135"/>
                  </a:lnTo>
                  <a:lnTo>
                    <a:pt x="40" y="122"/>
                  </a:lnTo>
                  <a:lnTo>
                    <a:pt x="33" y="110"/>
                  </a:lnTo>
                  <a:lnTo>
                    <a:pt x="23" y="95"/>
                  </a:lnTo>
                  <a:lnTo>
                    <a:pt x="15" y="82"/>
                  </a:lnTo>
                  <a:lnTo>
                    <a:pt x="8" y="68"/>
                  </a:lnTo>
                  <a:lnTo>
                    <a:pt x="4" y="55"/>
                  </a:lnTo>
                  <a:lnTo>
                    <a:pt x="0" y="40"/>
                  </a:lnTo>
                  <a:lnTo>
                    <a:pt x="0" y="27"/>
                  </a:lnTo>
                  <a:lnTo>
                    <a:pt x="0" y="13"/>
                  </a:lnTo>
                  <a:lnTo>
                    <a:pt x="6" y="0"/>
                  </a:lnTo>
                  <a:close/>
                </a:path>
              </a:pathLst>
            </a:custGeom>
            <a:solidFill>
              <a:srgbClr val="BFC9FF"/>
            </a:solidFill>
            <a:ln w="9525">
              <a:noFill/>
              <a:round/>
              <a:headEnd/>
              <a:tailEnd/>
            </a:ln>
          </p:spPr>
          <p:txBody>
            <a:bodyPr/>
            <a:lstStyle/>
            <a:p>
              <a:endParaRPr lang="fa-IR"/>
            </a:p>
          </p:txBody>
        </p:sp>
        <p:sp>
          <p:nvSpPr>
            <p:cNvPr id="15454" name="Freeform 92"/>
            <p:cNvSpPr>
              <a:spLocks/>
            </p:cNvSpPr>
            <p:nvPr/>
          </p:nvSpPr>
          <p:spPr bwMode="auto">
            <a:xfrm>
              <a:off x="4704" y="3171"/>
              <a:ext cx="32" cy="50"/>
            </a:xfrm>
            <a:custGeom>
              <a:avLst/>
              <a:gdLst>
                <a:gd name="T0" fmla="*/ 57 w 64"/>
                <a:gd name="T1" fmla="*/ 0 h 99"/>
                <a:gd name="T2" fmla="*/ 57 w 64"/>
                <a:gd name="T3" fmla="*/ 4 h 99"/>
                <a:gd name="T4" fmla="*/ 60 w 64"/>
                <a:gd name="T5" fmla="*/ 13 h 99"/>
                <a:gd name="T6" fmla="*/ 60 w 64"/>
                <a:gd name="T7" fmla="*/ 21 h 99"/>
                <a:gd name="T8" fmla="*/ 62 w 64"/>
                <a:gd name="T9" fmla="*/ 30 h 99"/>
                <a:gd name="T10" fmla="*/ 62 w 64"/>
                <a:gd name="T11" fmla="*/ 42 h 99"/>
                <a:gd name="T12" fmla="*/ 64 w 64"/>
                <a:gd name="T13" fmla="*/ 53 h 99"/>
                <a:gd name="T14" fmla="*/ 64 w 64"/>
                <a:gd name="T15" fmla="*/ 63 h 99"/>
                <a:gd name="T16" fmla="*/ 64 w 64"/>
                <a:gd name="T17" fmla="*/ 76 h 99"/>
                <a:gd name="T18" fmla="*/ 60 w 64"/>
                <a:gd name="T19" fmla="*/ 82 h 99"/>
                <a:gd name="T20" fmla="*/ 59 w 64"/>
                <a:gd name="T21" fmla="*/ 89 h 99"/>
                <a:gd name="T22" fmla="*/ 55 w 64"/>
                <a:gd name="T23" fmla="*/ 93 h 99"/>
                <a:gd name="T24" fmla="*/ 51 w 64"/>
                <a:gd name="T25" fmla="*/ 99 h 99"/>
                <a:gd name="T26" fmla="*/ 43 w 64"/>
                <a:gd name="T27" fmla="*/ 97 h 99"/>
                <a:gd name="T28" fmla="*/ 34 w 64"/>
                <a:gd name="T29" fmla="*/ 93 h 99"/>
                <a:gd name="T30" fmla="*/ 26 w 64"/>
                <a:gd name="T31" fmla="*/ 87 h 99"/>
                <a:gd name="T32" fmla="*/ 15 w 64"/>
                <a:gd name="T33" fmla="*/ 78 h 99"/>
                <a:gd name="T34" fmla="*/ 3 w 64"/>
                <a:gd name="T35" fmla="*/ 66 h 99"/>
                <a:gd name="T36" fmla="*/ 0 w 64"/>
                <a:gd name="T37" fmla="*/ 53 h 99"/>
                <a:gd name="T38" fmla="*/ 3 w 64"/>
                <a:gd name="T39" fmla="*/ 42 h 99"/>
                <a:gd name="T40" fmla="*/ 9 w 64"/>
                <a:gd name="T41" fmla="*/ 32 h 99"/>
                <a:gd name="T42" fmla="*/ 17 w 64"/>
                <a:gd name="T43" fmla="*/ 23 h 99"/>
                <a:gd name="T44" fmla="*/ 30 w 64"/>
                <a:gd name="T45" fmla="*/ 13 h 99"/>
                <a:gd name="T46" fmla="*/ 36 w 64"/>
                <a:gd name="T47" fmla="*/ 9 h 99"/>
                <a:gd name="T48" fmla="*/ 43 w 64"/>
                <a:gd name="T49" fmla="*/ 6 h 99"/>
                <a:gd name="T50" fmla="*/ 51 w 64"/>
                <a:gd name="T51" fmla="*/ 2 h 99"/>
                <a:gd name="T52" fmla="*/ 57 w 64"/>
                <a:gd name="T53" fmla="*/ 0 h 99"/>
                <a:gd name="T54" fmla="*/ 57 w 64"/>
                <a:gd name="T55" fmla="*/ 0 h 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
                <a:gd name="T85" fmla="*/ 0 h 99"/>
                <a:gd name="T86" fmla="*/ 64 w 64"/>
                <a:gd name="T87" fmla="*/ 99 h 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 h="99">
                  <a:moveTo>
                    <a:pt x="57" y="0"/>
                  </a:moveTo>
                  <a:lnTo>
                    <a:pt x="57" y="4"/>
                  </a:lnTo>
                  <a:lnTo>
                    <a:pt x="60" y="13"/>
                  </a:lnTo>
                  <a:lnTo>
                    <a:pt x="60" y="21"/>
                  </a:lnTo>
                  <a:lnTo>
                    <a:pt x="62" y="30"/>
                  </a:lnTo>
                  <a:lnTo>
                    <a:pt x="62" y="42"/>
                  </a:lnTo>
                  <a:lnTo>
                    <a:pt x="64" y="53"/>
                  </a:lnTo>
                  <a:lnTo>
                    <a:pt x="64" y="63"/>
                  </a:lnTo>
                  <a:lnTo>
                    <a:pt x="64" y="76"/>
                  </a:lnTo>
                  <a:lnTo>
                    <a:pt x="60" y="82"/>
                  </a:lnTo>
                  <a:lnTo>
                    <a:pt x="59" y="89"/>
                  </a:lnTo>
                  <a:lnTo>
                    <a:pt x="55" y="93"/>
                  </a:lnTo>
                  <a:lnTo>
                    <a:pt x="51" y="99"/>
                  </a:lnTo>
                  <a:lnTo>
                    <a:pt x="43" y="97"/>
                  </a:lnTo>
                  <a:lnTo>
                    <a:pt x="34" y="93"/>
                  </a:lnTo>
                  <a:lnTo>
                    <a:pt x="26" y="87"/>
                  </a:lnTo>
                  <a:lnTo>
                    <a:pt x="15" y="78"/>
                  </a:lnTo>
                  <a:lnTo>
                    <a:pt x="3" y="66"/>
                  </a:lnTo>
                  <a:lnTo>
                    <a:pt x="0" y="53"/>
                  </a:lnTo>
                  <a:lnTo>
                    <a:pt x="3" y="42"/>
                  </a:lnTo>
                  <a:lnTo>
                    <a:pt x="9" y="32"/>
                  </a:lnTo>
                  <a:lnTo>
                    <a:pt x="17" y="23"/>
                  </a:lnTo>
                  <a:lnTo>
                    <a:pt x="30" y="13"/>
                  </a:lnTo>
                  <a:lnTo>
                    <a:pt x="36" y="9"/>
                  </a:lnTo>
                  <a:lnTo>
                    <a:pt x="43" y="6"/>
                  </a:lnTo>
                  <a:lnTo>
                    <a:pt x="51" y="2"/>
                  </a:lnTo>
                  <a:lnTo>
                    <a:pt x="57" y="0"/>
                  </a:lnTo>
                  <a:close/>
                </a:path>
              </a:pathLst>
            </a:custGeom>
            <a:solidFill>
              <a:srgbClr val="FFD6C9"/>
            </a:solidFill>
            <a:ln w="9525">
              <a:noFill/>
              <a:round/>
              <a:headEnd/>
              <a:tailEnd/>
            </a:ln>
          </p:spPr>
          <p:txBody>
            <a:bodyPr/>
            <a:lstStyle/>
            <a:p>
              <a:endParaRPr lang="fa-IR"/>
            </a:p>
          </p:txBody>
        </p:sp>
        <p:sp>
          <p:nvSpPr>
            <p:cNvPr id="15455" name="Freeform 93"/>
            <p:cNvSpPr>
              <a:spLocks/>
            </p:cNvSpPr>
            <p:nvPr/>
          </p:nvSpPr>
          <p:spPr bwMode="auto">
            <a:xfrm>
              <a:off x="4090" y="3185"/>
              <a:ext cx="8" cy="29"/>
            </a:xfrm>
            <a:custGeom>
              <a:avLst/>
              <a:gdLst>
                <a:gd name="T0" fmla="*/ 17 w 17"/>
                <a:gd name="T1" fmla="*/ 0 h 58"/>
                <a:gd name="T2" fmla="*/ 16 w 17"/>
                <a:gd name="T3" fmla="*/ 5 h 58"/>
                <a:gd name="T4" fmla="*/ 16 w 17"/>
                <a:gd name="T5" fmla="*/ 13 h 58"/>
                <a:gd name="T6" fmla="*/ 16 w 17"/>
                <a:gd name="T7" fmla="*/ 20 h 58"/>
                <a:gd name="T8" fmla="*/ 16 w 17"/>
                <a:gd name="T9" fmla="*/ 26 h 58"/>
                <a:gd name="T10" fmla="*/ 14 w 17"/>
                <a:gd name="T11" fmla="*/ 39 h 58"/>
                <a:gd name="T12" fmla="*/ 14 w 17"/>
                <a:gd name="T13" fmla="*/ 49 h 58"/>
                <a:gd name="T14" fmla="*/ 10 w 17"/>
                <a:gd name="T15" fmla="*/ 55 h 58"/>
                <a:gd name="T16" fmla="*/ 8 w 17"/>
                <a:gd name="T17" fmla="*/ 58 h 58"/>
                <a:gd name="T18" fmla="*/ 4 w 17"/>
                <a:gd name="T19" fmla="*/ 58 h 58"/>
                <a:gd name="T20" fmla="*/ 2 w 17"/>
                <a:gd name="T21" fmla="*/ 57 h 58"/>
                <a:gd name="T22" fmla="*/ 0 w 17"/>
                <a:gd name="T23" fmla="*/ 51 h 58"/>
                <a:gd name="T24" fmla="*/ 0 w 17"/>
                <a:gd name="T25" fmla="*/ 45 h 58"/>
                <a:gd name="T26" fmla="*/ 0 w 17"/>
                <a:gd name="T27" fmla="*/ 36 h 58"/>
                <a:gd name="T28" fmla="*/ 2 w 17"/>
                <a:gd name="T29" fmla="*/ 26 h 58"/>
                <a:gd name="T30" fmla="*/ 4 w 17"/>
                <a:gd name="T31" fmla="*/ 15 h 58"/>
                <a:gd name="T32" fmla="*/ 10 w 17"/>
                <a:gd name="T33" fmla="*/ 3 h 58"/>
                <a:gd name="T34" fmla="*/ 14 w 17"/>
                <a:gd name="T35" fmla="*/ 1 h 58"/>
                <a:gd name="T36" fmla="*/ 17 w 17"/>
                <a:gd name="T37" fmla="*/ 0 h 58"/>
                <a:gd name="T38" fmla="*/ 17 w 17"/>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58"/>
                <a:gd name="T62" fmla="*/ 17 w 17"/>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58">
                  <a:moveTo>
                    <a:pt x="17" y="0"/>
                  </a:moveTo>
                  <a:lnTo>
                    <a:pt x="16" y="5"/>
                  </a:lnTo>
                  <a:lnTo>
                    <a:pt x="16" y="13"/>
                  </a:lnTo>
                  <a:lnTo>
                    <a:pt x="16" y="20"/>
                  </a:lnTo>
                  <a:lnTo>
                    <a:pt x="16" y="26"/>
                  </a:lnTo>
                  <a:lnTo>
                    <a:pt x="14" y="39"/>
                  </a:lnTo>
                  <a:lnTo>
                    <a:pt x="14" y="49"/>
                  </a:lnTo>
                  <a:lnTo>
                    <a:pt x="10" y="55"/>
                  </a:lnTo>
                  <a:lnTo>
                    <a:pt x="8" y="58"/>
                  </a:lnTo>
                  <a:lnTo>
                    <a:pt x="4" y="58"/>
                  </a:lnTo>
                  <a:lnTo>
                    <a:pt x="2" y="57"/>
                  </a:lnTo>
                  <a:lnTo>
                    <a:pt x="0" y="51"/>
                  </a:lnTo>
                  <a:lnTo>
                    <a:pt x="0" y="45"/>
                  </a:lnTo>
                  <a:lnTo>
                    <a:pt x="0" y="36"/>
                  </a:lnTo>
                  <a:lnTo>
                    <a:pt x="2" y="26"/>
                  </a:lnTo>
                  <a:lnTo>
                    <a:pt x="4" y="15"/>
                  </a:lnTo>
                  <a:lnTo>
                    <a:pt x="10" y="3"/>
                  </a:lnTo>
                  <a:lnTo>
                    <a:pt x="14" y="1"/>
                  </a:lnTo>
                  <a:lnTo>
                    <a:pt x="17" y="0"/>
                  </a:lnTo>
                  <a:close/>
                </a:path>
              </a:pathLst>
            </a:custGeom>
            <a:solidFill>
              <a:srgbClr val="000000"/>
            </a:solidFill>
            <a:ln w="9525">
              <a:noFill/>
              <a:round/>
              <a:headEnd/>
              <a:tailEnd/>
            </a:ln>
          </p:spPr>
          <p:txBody>
            <a:bodyPr/>
            <a:lstStyle/>
            <a:p>
              <a:endParaRPr lang="fa-IR"/>
            </a:p>
          </p:txBody>
        </p:sp>
        <p:sp>
          <p:nvSpPr>
            <p:cNvPr id="15456" name="Freeform 94"/>
            <p:cNvSpPr>
              <a:spLocks/>
            </p:cNvSpPr>
            <p:nvPr/>
          </p:nvSpPr>
          <p:spPr bwMode="auto">
            <a:xfrm>
              <a:off x="4601" y="3214"/>
              <a:ext cx="21" cy="14"/>
            </a:xfrm>
            <a:custGeom>
              <a:avLst/>
              <a:gdLst>
                <a:gd name="T0" fmla="*/ 42 w 42"/>
                <a:gd name="T1" fmla="*/ 0 h 27"/>
                <a:gd name="T2" fmla="*/ 42 w 42"/>
                <a:gd name="T3" fmla="*/ 6 h 27"/>
                <a:gd name="T4" fmla="*/ 40 w 42"/>
                <a:gd name="T5" fmla="*/ 14 h 27"/>
                <a:gd name="T6" fmla="*/ 33 w 42"/>
                <a:gd name="T7" fmla="*/ 18 h 27"/>
                <a:gd name="T8" fmla="*/ 29 w 42"/>
                <a:gd name="T9" fmla="*/ 23 h 27"/>
                <a:gd name="T10" fmla="*/ 17 w 42"/>
                <a:gd name="T11" fmla="*/ 25 h 27"/>
                <a:gd name="T12" fmla="*/ 10 w 42"/>
                <a:gd name="T13" fmla="*/ 27 h 27"/>
                <a:gd name="T14" fmla="*/ 2 w 42"/>
                <a:gd name="T15" fmla="*/ 27 h 27"/>
                <a:gd name="T16" fmla="*/ 0 w 42"/>
                <a:gd name="T17" fmla="*/ 27 h 27"/>
                <a:gd name="T18" fmla="*/ 0 w 42"/>
                <a:gd name="T19" fmla="*/ 23 h 27"/>
                <a:gd name="T20" fmla="*/ 4 w 42"/>
                <a:gd name="T21" fmla="*/ 18 h 27"/>
                <a:gd name="T22" fmla="*/ 12 w 42"/>
                <a:gd name="T23" fmla="*/ 14 h 27"/>
                <a:gd name="T24" fmla="*/ 21 w 42"/>
                <a:gd name="T25" fmla="*/ 8 h 27"/>
                <a:gd name="T26" fmla="*/ 31 w 42"/>
                <a:gd name="T27" fmla="*/ 4 h 27"/>
                <a:gd name="T28" fmla="*/ 42 w 42"/>
                <a:gd name="T29" fmla="*/ 0 h 27"/>
                <a:gd name="T30" fmla="*/ 42 w 42"/>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42" y="0"/>
                  </a:moveTo>
                  <a:lnTo>
                    <a:pt x="42" y="6"/>
                  </a:lnTo>
                  <a:lnTo>
                    <a:pt x="40" y="14"/>
                  </a:lnTo>
                  <a:lnTo>
                    <a:pt x="33" y="18"/>
                  </a:lnTo>
                  <a:lnTo>
                    <a:pt x="29" y="23"/>
                  </a:lnTo>
                  <a:lnTo>
                    <a:pt x="17" y="25"/>
                  </a:lnTo>
                  <a:lnTo>
                    <a:pt x="10" y="27"/>
                  </a:lnTo>
                  <a:lnTo>
                    <a:pt x="2" y="27"/>
                  </a:lnTo>
                  <a:lnTo>
                    <a:pt x="0" y="27"/>
                  </a:lnTo>
                  <a:lnTo>
                    <a:pt x="0" y="23"/>
                  </a:lnTo>
                  <a:lnTo>
                    <a:pt x="4" y="18"/>
                  </a:lnTo>
                  <a:lnTo>
                    <a:pt x="12" y="14"/>
                  </a:lnTo>
                  <a:lnTo>
                    <a:pt x="21" y="8"/>
                  </a:lnTo>
                  <a:lnTo>
                    <a:pt x="31" y="4"/>
                  </a:lnTo>
                  <a:lnTo>
                    <a:pt x="42" y="0"/>
                  </a:lnTo>
                  <a:close/>
                </a:path>
              </a:pathLst>
            </a:custGeom>
            <a:solidFill>
              <a:srgbClr val="000000"/>
            </a:solidFill>
            <a:ln w="9525">
              <a:noFill/>
              <a:round/>
              <a:headEnd/>
              <a:tailEnd/>
            </a:ln>
          </p:spPr>
          <p:txBody>
            <a:bodyPr/>
            <a:lstStyle/>
            <a:p>
              <a:endParaRPr lang="fa-IR"/>
            </a:p>
          </p:txBody>
        </p:sp>
        <p:sp>
          <p:nvSpPr>
            <p:cNvPr id="15457" name="Freeform 95"/>
            <p:cNvSpPr>
              <a:spLocks/>
            </p:cNvSpPr>
            <p:nvPr/>
          </p:nvSpPr>
          <p:spPr bwMode="auto">
            <a:xfrm>
              <a:off x="4558" y="3214"/>
              <a:ext cx="384" cy="486"/>
            </a:xfrm>
            <a:custGeom>
              <a:avLst/>
              <a:gdLst>
                <a:gd name="T0" fmla="*/ 732 w 768"/>
                <a:gd name="T1" fmla="*/ 18 h 972"/>
                <a:gd name="T2" fmla="*/ 749 w 768"/>
                <a:gd name="T3" fmla="*/ 61 h 972"/>
                <a:gd name="T4" fmla="*/ 756 w 768"/>
                <a:gd name="T5" fmla="*/ 113 h 972"/>
                <a:gd name="T6" fmla="*/ 758 w 768"/>
                <a:gd name="T7" fmla="*/ 168 h 972"/>
                <a:gd name="T8" fmla="*/ 762 w 768"/>
                <a:gd name="T9" fmla="*/ 223 h 972"/>
                <a:gd name="T10" fmla="*/ 768 w 768"/>
                <a:gd name="T11" fmla="*/ 265 h 972"/>
                <a:gd name="T12" fmla="*/ 758 w 768"/>
                <a:gd name="T13" fmla="*/ 291 h 972"/>
                <a:gd name="T14" fmla="*/ 745 w 768"/>
                <a:gd name="T15" fmla="*/ 291 h 972"/>
                <a:gd name="T16" fmla="*/ 743 w 768"/>
                <a:gd name="T17" fmla="*/ 276 h 972"/>
                <a:gd name="T18" fmla="*/ 726 w 768"/>
                <a:gd name="T19" fmla="*/ 297 h 972"/>
                <a:gd name="T20" fmla="*/ 722 w 768"/>
                <a:gd name="T21" fmla="*/ 326 h 972"/>
                <a:gd name="T22" fmla="*/ 707 w 768"/>
                <a:gd name="T23" fmla="*/ 322 h 972"/>
                <a:gd name="T24" fmla="*/ 694 w 768"/>
                <a:gd name="T25" fmla="*/ 272 h 972"/>
                <a:gd name="T26" fmla="*/ 665 w 768"/>
                <a:gd name="T27" fmla="*/ 229 h 972"/>
                <a:gd name="T28" fmla="*/ 629 w 768"/>
                <a:gd name="T29" fmla="*/ 206 h 972"/>
                <a:gd name="T30" fmla="*/ 583 w 768"/>
                <a:gd name="T31" fmla="*/ 206 h 972"/>
                <a:gd name="T32" fmla="*/ 540 w 768"/>
                <a:gd name="T33" fmla="*/ 248 h 972"/>
                <a:gd name="T34" fmla="*/ 532 w 768"/>
                <a:gd name="T35" fmla="*/ 263 h 972"/>
                <a:gd name="T36" fmla="*/ 511 w 768"/>
                <a:gd name="T37" fmla="*/ 278 h 972"/>
                <a:gd name="T38" fmla="*/ 483 w 768"/>
                <a:gd name="T39" fmla="*/ 288 h 972"/>
                <a:gd name="T40" fmla="*/ 420 w 768"/>
                <a:gd name="T41" fmla="*/ 322 h 972"/>
                <a:gd name="T42" fmla="*/ 355 w 768"/>
                <a:gd name="T43" fmla="*/ 390 h 972"/>
                <a:gd name="T44" fmla="*/ 317 w 768"/>
                <a:gd name="T45" fmla="*/ 478 h 972"/>
                <a:gd name="T46" fmla="*/ 294 w 768"/>
                <a:gd name="T47" fmla="*/ 573 h 972"/>
                <a:gd name="T48" fmla="*/ 285 w 768"/>
                <a:gd name="T49" fmla="*/ 673 h 972"/>
                <a:gd name="T50" fmla="*/ 277 w 768"/>
                <a:gd name="T51" fmla="*/ 746 h 972"/>
                <a:gd name="T52" fmla="*/ 289 w 768"/>
                <a:gd name="T53" fmla="*/ 780 h 972"/>
                <a:gd name="T54" fmla="*/ 304 w 768"/>
                <a:gd name="T55" fmla="*/ 810 h 972"/>
                <a:gd name="T56" fmla="*/ 285 w 768"/>
                <a:gd name="T57" fmla="*/ 831 h 972"/>
                <a:gd name="T58" fmla="*/ 254 w 768"/>
                <a:gd name="T59" fmla="*/ 869 h 972"/>
                <a:gd name="T60" fmla="*/ 226 w 768"/>
                <a:gd name="T61" fmla="*/ 892 h 972"/>
                <a:gd name="T62" fmla="*/ 192 w 768"/>
                <a:gd name="T63" fmla="*/ 905 h 972"/>
                <a:gd name="T64" fmla="*/ 146 w 768"/>
                <a:gd name="T65" fmla="*/ 934 h 972"/>
                <a:gd name="T66" fmla="*/ 99 w 768"/>
                <a:gd name="T67" fmla="*/ 959 h 972"/>
                <a:gd name="T68" fmla="*/ 53 w 768"/>
                <a:gd name="T69" fmla="*/ 972 h 972"/>
                <a:gd name="T70" fmla="*/ 22 w 768"/>
                <a:gd name="T71" fmla="*/ 955 h 972"/>
                <a:gd name="T72" fmla="*/ 17 w 768"/>
                <a:gd name="T73" fmla="*/ 898 h 972"/>
                <a:gd name="T74" fmla="*/ 15 w 768"/>
                <a:gd name="T75" fmla="*/ 820 h 972"/>
                <a:gd name="T76" fmla="*/ 9 w 768"/>
                <a:gd name="T77" fmla="*/ 744 h 972"/>
                <a:gd name="T78" fmla="*/ 3 w 768"/>
                <a:gd name="T79" fmla="*/ 664 h 972"/>
                <a:gd name="T80" fmla="*/ 0 w 768"/>
                <a:gd name="T81" fmla="*/ 588 h 972"/>
                <a:gd name="T82" fmla="*/ 3 w 768"/>
                <a:gd name="T83" fmla="*/ 518 h 972"/>
                <a:gd name="T84" fmla="*/ 45 w 768"/>
                <a:gd name="T85" fmla="*/ 481 h 972"/>
                <a:gd name="T86" fmla="*/ 99 w 768"/>
                <a:gd name="T87" fmla="*/ 447 h 972"/>
                <a:gd name="T88" fmla="*/ 152 w 768"/>
                <a:gd name="T89" fmla="*/ 405 h 972"/>
                <a:gd name="T90" fmla="*/ 203 w 768"/>
                <a:gd name="T91" fmla="*/ 358 h 972"/>
                <a:gd name="T92" fmla="*/ 258 w 768"/>
                <a:gd name="T93" fmla="*/ 316 h 972"/>
                <a:gd name="T94" fmla="*/ 311 w 768"/>
                <a:gd name="T95" fmla="*/ 282 h 972"/>
                <a:gd name="T96" fmla="*/ 351 w 768"/>
                <a:gd name="T97" fmla="*/ 250 h 972"/>
                <a:gd name="T98" fmla="*/ 389 w 768"/>
                <a:gd name="T99" fmla="*/ 210 h 972"/>
                <a:gd name="T100" fmla="*/ 429 w 768"/>
                <a:gd name="T101" fmla="*/ 175 h 972"/>
                <a:gd name="T102" fmla="*/ 467 w 768"/>
                <a:gd name="T103" fmla="*/ 149 h 972"/>
                <a:gd name="T104" fmla="*/ 509 w 768"/>
                <a:gd name="T105" fmla="*/ 147 h 972"/>
                <a:gd name="T106" fmla="*/ 543 w 768"/>
                <a:gd name="T107" fmla="*/ 116 h 972"/>
                <a:gd name="T108" fmla="*/ 583 w 768"/>
                <a:gd name="T109" fmla="*/ 86 h 972"/>
                <a:gd name="T110" fmla="*/ 620 w 768"/>
                <a:gd name="T111" fmla="*/ 56 h 972"/>
                <a:gd name="T112" fmla="*/ 658 w 768"/>
                <a:gd name="T113" fmla="*/ 27 h 972"/>
                <a:gd name="T114" fmla="*/ 696 w 768"/>
                <a:gd name="T115" fmla="*/ 4 h 9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8"/>
                <a:gd name="T175" fmla="*/ 0 h 972"/>
                <a:gd name="T176" fmla="*/ 768 w 768"/>
                <a:gd name="T177" fmla="*/ 972 h 9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8" h="972">
                  <a:moveTo>
                    <a:pt x="709" y="0"/>
                  </a:moveTo>
                  <a:lnTo>
                    <a:pt x="720" y="8"/>
                  </a:lnTo>
                  <a:lnTo>
                    <a:pt x="732" y="18"/>
                  </a:lnTo>
                  <a:lnTo>
                    <a:pt x="737" y="31"/>
                  </a:lnTo>
                  <a:lnTo>
                    <a:pt x="745" y="46"/>
                  </a:lnTo>
                  <a:lnTo>
                    <a:pt x="749" y="61"/>
                  </a:lnTo>
                  <a:lnTo>
                    <a:pt x="753" y="76"/>
                  </a:lnTo>
                  <a:lnTo>
                    <a:pt x="755" y="94"/>
                  </a:lnTo>
                  <a:lnTo>
                    <a:pt x="756" y="113"/>
                  </a:lnTo>
                  <a:lnTo>
                    <a:pt x="756" y="130"/>
                  </a:lnTo>
                  <a:lnTo>
                    <a:pt x="758" y="149"/>
                  </a:lnTo>
                  <a:lnTo>
                    <a:pt x="758" y="168"/>
                  </a:lnTo>
                  <a:lnTo>
                    <a:pt x="758" y="189"/>
                  </a:lnTo>
                  <a:lnTo>
                    <a:pt x="758" y="206"/>
                  </a:lnTo>
                  <a:lnTo>
                    <a:pt x="762" y="223"/>
                  </a:lnTo>
                  <a:lnTo>
                    <a:pt x="762" y="240"/>
                  </a:lnTo>
                  <a:lnTo>
                    <a:pt x="768" y="257"/>
                  </a:lnTo>
                  <a:lnTo>
                    <a:pt x="768" y="265"/>
                  </a:lnTo>
                  <a:lnTo>
                    <a:pt x="766" y="276"/>
                  </a:lnTo>
                  <a:lnTo>
                    <a:pt x="762" y="284"/>
                  </a:lnTo>
                  <a:lnTo>
                    <a:pt x="758" y="291"/>
                  </a:lnTo>
                  <a:lnTo>
                    <a:pt x="753" y="295"/>
                  </a:lnTo>
                  <a:lnTo>
                    <a:pt x="749" y="295"/>
                  </a:lnTo>
                  <a:lnTo>
                    <a:pt x="745" y="291"/>
                  </a:lnTo>
                  <a:lnTo>
                    <a:pt x="745" y="288"/>
                  </a:lnTo>
                  <a:lnTo>
                    <a:pt x="743" y="282"/>
                  </a:lnTo>
                  <a:lnTo>
                    <a:pt x="743" y="276"/>
                  </a:lnTo>
                  <a:lnTo>
                    <a:pt x="734" y="282"/>
                  </a:lnTo>
                  <a:lnTo>
                    <a:pt x="730" y="289"/>
                  </a:lnTo>
                  <a:lnTo>
                    <a:pt x="726" y="297"/>
                  </a:lnTo>
                  <a:lnTo>
                    <a:pt x="726" y="307"/>
                  </a:lnTo>
                  <a:lnTo>
                    <a:pt x="722" y="316"/>
                  </a:lnTo>
                  <a:lnTo>
                    <a:pt x="722" y="326"/>
                  </a:lnTo>
                  <a:lnTo>
                    <a:pt x="716" y="333"/>
                  </a:lnTo>
                  <a:lnTo>
                    <a:pt x="709" y="341"/>
                  </a:lnTo>
                  <a:lnTo>
                    <a:pt x="707" y="322"/>
                  </a:lnTo>
                  <a:lnTo>
                    <a:pt x="705" y="307"/>
                  </a:lnTo>
                  <a:lnTo>
                    <a:pt x="699" y="288"/>
                  </a:lnTo>
                  <a:lnTo>
                    <a:pt x="694" y="272"/>
                  </a:lnTo>
                  <a:lnTo>
                    <a:pt x="684" y="255"/>
                  </a:lnTo>
                  <a:lnTo>
                    <a:pt x="677" y="242"/>
                  </a:lnTo>
                  <a:lnTo>
                    <a:pt x="665" y="229"/>
                  </a:lnTo>
                  <a:lnTo>
                    <a:pt x="656" y="219"/>
                  </a:lnTo>
                  <a:lnTo>
                    <a:pt x="642" y="210"/>
                  </a:lnTo>
                  <a:lnTo>
                    <a:pt x="629" y="206"/>
                  </a:lnTo>
                  <a:lnTo>
                    <a:pt x="614" y="202"/>
                  </a:lnTo>
                  <a:lnTo>
                    <a:pt x="600" y="202"/>
                  </a:lnTo>
                  <a:lnTo>
                    <a:pt x="583" y="206"/>
                  </a:lnTo>
                  <a:lnTo>
                    <a:pt x="570" y="215"/>
                  </a:lnTo>
                  <a:lnTo>
                    <a:pt x="555" y="229"/>
                  </a:lnTo>
                  <a:lnTo>
                    <a:pt x="540" y="248"/>
                  </a:lnTo>
                  <a:lnTo>
                    <a:pt x="538" y="253"/>
                  </a:lnTo>
                  <a:lnTo>
                    <a:pt x="536" y="259"/>
                  </a:lnTo>
                  <a:lnTo>
                    <a:pt x="532" y="263"/>
                  </a:lnTo>
                  <a:lnTo>
                    <a:pt x="530" y="269"/>
                  </a:lnTo>
                  <a:lnTo>
                    <a:pt x="521" y="274"/>
                  </a:lnTo>
                  <a:lnTo>
                    <a:pt x="511" y="278"/>
                  </a:lnTo>
                  <a:lnTo>
                    <a:pt x="500" y="278"/>
                  </a:lnTo>
                  <a:lnTo>
                    <a:pt x="490" y="282"/>
                  </a:lnTo>
                  <a:lnTo>
                    <a:pt x="483" y="288"/>
                  </a:lnTo>
                  <a:lnTo>
                    <a:pt x="479" y="295"/>
                  </a:lnTo>
                  <a:lnTo>
                    <a:pt x="446" y="307"/>
                  </a:lnTo>
                  <a:lnTo>
                    <a:pt x="420" y="322"/>
                  </a:lnTo>
                  <a:lnTo>
                    <a:pt x="393" y="341"/>
                  </a:lnTo>
                  <a:lnTo>
                    <a:pt x="374" y="365"/>
                  </a:lnTo>
                  <a:lnTo>
                    <a:pt x="355" y="390"/>
                  </a:lnTo>
                  <a:lnTo>
                    <a:pt x="340" y="417"/>
                  </a:lnTo>
                  <a:lnTo>
                    <a:pt x="327" y="445"/>
                  </a:lnTo>
                  <a:lnTo>
                    <a:pt x="317" y="478"/>
                  </a:lnTo>
                  <a:lnTo>
                    <a:pt x="308" y="508"/>
                  </a:lnTo>
                  <a:lnTo>
                    <a:pt x="300" y="542"/>
                  </a:lnTo>
                  <a:lnTo>
                    <a:pt x="294" y="573"/>
                  </a:lnTo>
                  <a:lnTo>
                    <a:pt x="291" y="609"/>
                  </a:lnTo>
                  <a:lnTo>
                    <a:pt x="287" y="641"/>
                  </a:lnTo>
                  <a:lnTo>
                    <a:pt x="285" y="673"/>
                  </a:lnTo>
                  <a:lnTo>
                    <a:pt x="281" y="704"/>
                  </a:lnTo>
                  <a:lnTo>
                    <a:pt x="281" y="734"/>
                  </a:lnTo>
                  <a:lnTo>
                    <a:pt x="277" y="746"/>
                  </a:lnTo>
                  <a:lnTo>
                    <a:pt x="281" y="757"/>
                  </a:lnTo>
                  <a:lnTo>
                    <a:pt x="285" y="769"/>
                  </a:lnTo>
                  <a:lnTo>
                    <a:pt x="289" y="780"/>
                  </a:lnTo>
                  <a:lnTo>
                    <a:pt x="294" y="788"/>
                  </a:lnTo>
                  <a:lnTo>
                    <a:pt x="300" y="799"/>
                  </a:lnTo>
                  <a:lnTo>
                    <a:pt x="304" y="810"/>
                  </a:lnTo>
                  <a:lnTo>
                    <a:pt x="306" y="824"/>
                  </a:lnTo>
                  <a:lnTo>
                    <a:pt x="294" y="824"/>
                  </a:lnTo>
                  <a:lnTo>
                    <a:pt x="285" y="831"/>
                  </a:lnTo>
                  <a:lnTo>
                    <a:pt x="275" y="843"/>
                  </a:lnTo>
                  <a:lnTo>
                    <a:pt x="266" y="856"/>
                  </a:lnTo>
                  <a:lnTo>
                    <a:pt x="254" y="869"/>
                  </a:lnTo>
                  <a:lnTo>
                    <a:pt x="241" y="883"/>
                  </a:lnTo>
                  <a:lnTo>
                    <a:pt x="234" y="886"/>
                  </a:lnTo>
                  <a:lnTo>
                    <a:pt x="226" y="892"/>
                  </a:lnTo>
                  <a:lnTo>
                    <a:pt x="215" y="894"/>
                  </a:lnTo>
                  <a:lnTo>
                    <a:pt x="205" y="898"/>
                  </a:lnTo>
                  <a:lnTo>
                    <a:pt x="192" y="905"/>
                  </a:lnTo>
                  <a:lnTo>
                    <a:pt x="178" y="915"/>
                  </a:lnTo>
                  <a:lnTo>
                    <a:pt x="161" y="923"/>
                  </a:lnTo>
                  <a:lnTo>
                    <a:pt x="146" y="934"/>
                  </a:lnTo>
                  <a:lnTo>
                    <a:pt x="129" y="943"/>
                  </a:lnTo>
                  <a:lnTo>
                    <a:pt x="114" y="953"/>
                  </a:lnTo>
                  <a:lnTo>
                    <a:pt x="99" y="959"/>
                  </a:lnTo>
                  <a:lnTo>
                    <a:pt x="83" y="968"/>
                  </a:lnTo>
                  <a:lnTo>
                    <a:pt x="66" y="970"/>
                  </a:lnTo>
                  <a:lnTo>
                    <a:pt x="53" y="972"/>
                  </a:lnTo>
                  <a:lnTo>
                    <a:pt x="40" y="968"/>
                  </a:lnTo>
                  <a:lnTo>
                    <a:pt x="30" y="964"/>
                  </a:lnTo>
                  <a:lnTo>
                    <a:pt x="22" y="955"/>
                  </a:lnTo>
                  <a:lnTo>
                    <a:pt x="17" y="942"/>
                  </a:lnTo>
                  <a:lnTo>
                    <a:pt x="15" y="921"/>
                  </a:lnTo>
                  <a:lnTo>
                    <a:pt x="17" y="898"/>
                  </a:lnTo>
                  <a:lnTo>
                    <a:pt x="17" y="871"/>
                  </a:lnTo>
                  <a:lnTo>
                    <a:pt x="17" y="846"/>
                  </a:lnTo>
                  <a:lnTo>
                    <a:pt x="15" y="820"/>
                  </a:lnTo>
                  <a:lnTo>
                    <a:pt x="13" y="795"/>
                  </a:lnTo>
                  <a:lnTo>
                    <a:pt x="11" y="769"/>
                  </a:lnTo>
                  <a:lnTo>
                    <a:pt x="9" y="744"/>
                  </a:lnTo>
                  <a:lnTo>
                    <a:pt x="7" y="717"/>
                  </a:lnTo>
                  <a:lnTo>
                    <a:pt x="5" y="691"/>
                  </a:lnTo>
                  <a:lnTo>
                    <a:pt x="3" y="664"/>
                  </a:lnTo>
                  <a:lnTo>
                    <a:pt x="2" y="639"/>
                  </a:lnTo>
                  <a:lnTo>
                    <a:pt x="0" y="613"/>
                  </a:lnTo>
                  <a:lnTo>
                    <a:pt x="0" y="588"/>
                  </a:lnTo>
                  <a:lnTo>
                    <a:pt x="0" y="565"/>
                  </a:lnTo>
                  <a:lnTo>
                    <a:pt x="2" y="540"/>
                  </a:lnTo>
                  <a:lnTo>
                    <a:pt x="3" y="518"/>
                  </a:lnTo>
                  <a:lnTo>
                    <a:pt x="9" y="497"/>
                  </a:lnTo>
                  <a:lnTo>
                    <a:pt x="26" y="489"/>
                  </a:lnTo>
                  <a:lnTo>
                    <a:pt x="45" y="481"/>
                  </a:lnTo>
                  <a:lnTo>
                    <a:pt x="64" y="470"/>
                  </a:lnTo>
                  <a:lnTo>
                    <a:pt x="83" y="461"/>
                  </a:lnTo>
                  <a:lnTo>
                    <a:pt x="99" y="447"/>
                  </a:lnTo>
                  <a:lnTo>
                    <a:pt x="116" y="434"/>
                  </a:lnTo>
                  <a:lnTo>
                    <a:pt x="133" y="419"/>
                  </a:lnTo>
                  <a:lnTo>
                    <a:pt x="152" y="405"/>
                  </a:lnTo>
                  <a:lnTo>
                    <a:pt x="169" y="390"/>
                  </a:lnTo>
                  <a:lnTo>
                    <a:pt x="186" y="375"/>
                  </a:lnTo>
                  <a:lnTo>
                    <a:pt x="203" y="358"/>
                  </a:lnTo>
                  <a:lnTo>
                    <a:pt x="222" y="345"/>
                  </a:lnTo>
                  <a:lnTo>
                    <a:pt x="239" y="327"/>
                  </a:lnTo>
                  <a:lnTo>
                    <a:pt x="258" y="316"/>
                  </a:lnTo>
                  <a:lnTo>
                    <a:pt x="279" y="303"/>
                  </a:lnTo>
                  <a:lnTo>
                    <a:pt x="300" y="291"/>
                  </a:lnTo>
                  <a:lnTo>
                    <a:pt x="311" y="282"/>
                  </a:lnTo>
                  <a:lnTo>
                    <a:pt x="325" y="272"/>
                  </a:lnTo>
                  <a:lnTo>
                    <a:pt x="338" y="259"/>
                  </a:lnTo>
                  <a:lnTo>
                    <a:pt x="351" y="250"/>
                  </a:lnTo>
                  <a:lnTo>
                    <a:pt x="363" y="236"/>
                  </a:lnTo>
                  <a:lnTo>
                    <a:pt x="378" y="223"/>
                  </a:lnTo>
                  <a:lnTo>
                    <a:pt x="389" y="210"/>
                  </a:lnTo>
                  <a:lnTo>
                    <a:pt x="405" y="198"/>
                  </a:lnTo>
                  <a:lnTo>
                    <a:pt x="416" y="185"/>
                  </a:lnTo>
                  <a:lnTo>
                    <a:pt x="429" y="175"/>
                  </a:lnTo>
                  <a:lnTo>
                    <a:pt x="443" y="164"/>
                  </a:lnTo>
                  <a:lnTo>
                    <a:pt x="456" y="156"/>
                  </a:lnTo>
                  <a:lnTo>
                    <a:pt x="467" y="149"/>
                  </a:lnTo>
                  <a:lnTo>
                    <a:pt x="483" y="147"/>
                  </a:lnTo>
                  <a:lnTo>
                    <a:pt x="494" y="143"/>
                  </a:lnTo>
                  <a:lnTo>
                    <a:pt x="509" y="147"/>
                  </a:lnTo>
                  <a:lnTo>
                    <a:pt x="521" y="135"/>
                  </a:lnTo>
                  <a:lnTo>
                    <a:pt x="532" y="126"/>
                  </a:lnTo>
                  <a:lnTo>
                    <a:pt x="543" y="116"/>
                  </a:lnTo>
                  <a:lnTo>
                    <a:pt x="557" y="107"/>
                  </a:lnTo>
                  <a:lnTo>
                    <a:pt x="570" y="97"/>
                  </a:lnTo>
                  <a:lnTo>
                    <a:pt x="583" y="86"/>
                  </a:lnTo>
                  <a:lnTo>
                    <a:pt x="595" y="76"/>
                  </a:lnTo>
                  <a:lnTo>
                    <a:pt x="608" y="67"/>
                  </a:lnTo>
                  <a:lnTo>
                    <a:pt x="620" y="56"/>
                  </a:lnTo>
                  <a:lnTo>
                    <a:pt x="633" y="46"/>
                  </a:lnTo>
                  <a:lnTo>
                    <a:pt x="644" y="37"/>
                  </a:lnTo>
                  <a:lnTo>
                    <a:pt x="658" y="27"/>
                  </a:lnTo>
                  <a:lnTo>
                    <a:pt x="669" y="19"/>
                  </a:lnTo>
                  <a:lnTo>
                    <a:pt x="682" y="12"/>
                  </a:lnTo>
                  <a:lnTo>
                    <a:pt x="696" y="4"/>
                  </a:lnTo>
                  <a:lnTo>
                    <a:pt x="709" y="0"/>
                  </a:lnTo>
                  <a:close/>
                </a:path>
              </a:pathLst>
            </a:custGeom>
            <a:solidFill>
              <a:srgbClr val="F2CC99"/>
            </a:solidFill>
            <a:ln w="9525">
              <a:noFill/>
              <a:round/>
              <a:headEnd/>
              <a:tailEnd/>
            </a:ln>
          </p:spPr>
          <p:txBody>
            <a:bodyPr/>
            <a:lstStyle/>
            <a:p>
              <a:endParaRPr lang="fa-IR"/>
            </a:p>
          </p:txBody>
        </p:sp>
        <p:sp>
          <p:nvSpPr>
            <p:cNvPr id="15458" name="Freeform 96"/>
            <p:cNvSpPr>
              <a:spLocks/>
            </p:cNvSpPr>
            <p:nvPr/>
          </p:nvSpPr>
          <p:spPr bwMode="auto">
            <a:xfrm>
              <a:off x="3904" y="3232"/>
              <a:ext cx="21" cy="45"/>
            </a:xfrm>
            <a:custGeom>
              <a:avLst/>
              <a:gdLst>
                <a:gd name="T0" fmla="*/ 41 w 41"/>
                <a:gd name="T1" fmla="*/ 0 h 89"/>
                <a:gd name="T2" fmla="*/ 39 w 41"/>
                <a:gd name="T3" fmla="*/ 3 h 89"/>
                <a:gd name="T4" fmla="*/ 39 w 41"/>
                <a:gd name="T5" fmla="*/ 11 h 89"/>
                <a:gd name="T6" fmla="*/ 38 w 41"/>
                <a:gd name="T7" fmla="*/ 19 h 89"/>
                <a:gd name="T8" fmla="*/ 36 w 41"/>
                <a:gd name="T9" fmla="*/ 26 h 89"/>
                <a:gd name="T10" fmla="*/ 34 w 41"/>
                <a:gd name="T11" fmla="*/ 36 h 89"/>
                <a:gd name="T12" fmla="*/ 32 w 41"/>
                <a:gd name="T13" fmla="*/ 43 h 89"/>
                <a:gd name="T14" fmla="*/ 28 w 41"/>
                <a:gd name="T15" fmla="*/ 53 h 89"/>
                <a:gd name="T16" fmla="*/ 26 w 41"/>
                <a:gd name="T17" fmla="*/ 60 h 89"/>
                <a:gd name="T18" fmla="*/ 22 w 41"/>
                <a:gd name="T19" fmla="*/ 70 h 89"/>
                <a:gd name="T20" fmla="*/ 19 w 41"/>
                <a:gd name="T21" fmla="*/ 79 h 89"/>
                <a:gd name="T22" fmla="*/ 15 w 41"/>
                <a:gd name="T23" fmla="*/ 85 h 89"/>
                <a:gd name="T24" fmla="*/ 9 w 41"/>
                <a:gd name="T25" fmla="*/ 89 h 89"/>
                <a:gd name="T26" fmla="*/ 5 w 41"/>
                <a:gd name="T27" fmla="*/ 89 h 89"/>
                <a:gd name="T28" fmla="*/ 1 w 41"/>
                <a:gd name="T29" fmla="*/ 81 h 89"/>
                <a:gd name="T30" fmla="*/ 0 w 41"/>
                <a:gd name="T31" fmla="*/ 74 h 89"/>
                <a:gd name="T32" fmla="*/ 0 w 41"/>
                <a:gd name="T33" fmla="*/ 66 h 89"/>
                <a:gd name="T34" fmla="*/ 0 w 41"/>
                <a:gd name="T35" fmla="*/ 55 h 89"/>
                <a:gd name="T36" fmla="*/ 3 w 41"/>
                <a:gd name="T37" fmla="*/ 43 h 89"/>
                <a:gd name="T38" fmla="*/ 5 w 41"/>
                <a:gd name="T39" fmla="*/ 36 h 89"/>
                <a:gd name="T40" fmla="*/ 11 w 41"/>
                <a:gd name="T41" fmla="*/ 30 h 89"/>
                <a:gd name="T42" fmla="*/ 17 w 41"/>
                <a:gd name="T43" fmla="*/ 22 h 89"/>
                <a:gd name="T44" fmla="*/ 22 w 41"/>
                <a:gd name="T45" fmla="*/ 19 h 89"/>
                <a:gd name="T46" fmla="*/ 34 w 41"/>
                <a:gd name="T47" fmla="*/ 7 h 89"/>
                <a:gd name="T48" fmla="*/ 41 w 41"/>
                <a:gd name="T49" fmla="*/ 0 h 89"/>
                <a:gd name="T50" fmla="*/ 41 w 41"/>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89"/>
                <a:gd name="T80" fmla="*/ 41 w 41"/>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89">
                  <a:moveTo>
                    <a:pt x="41" y="0"/>
                  </a:moveTo>
                  <a:lnTo>
                    <a:pt x="39" y="3"/>
                  </a:lnTo>
                  <a:lnTo>
                    <a:pt x="39" y="11"/>
                  </a:lnTo>
                  <a:lnTo>
                    <a:pt x="38" y="19"/>
                  </a:lnTo>
                  <a:lnTo>
                    <a:pt x="36" y="26"/>
                  </a:lnTo>
                  <a:lnTo>
                    <a:pt x="34" y="36"/>
                  </a:lnTo>
                  <a:lnTo>
                    <a:pt x="32" y="43"/>
                  </a:lnTo>
                  <a:lnTo>
                    <a:pt x="28" y="53"/>
                  </a:lnTo>
                  <a:lnTo>
                    <a:pt x="26" y="60"/>
                  </a:lnTo>
                  <a:lnTo>
                    <a:pt x="22" y="70"/>
                  </a:lnTo>
                  <a:lnTo>
                    <a:pt x="19" y="79"/>
                  </a:lnTo>
                  <a:lnTo>
                    <a:pt x="15" y="85"/>
                  </a:lnTo>
                  <a:lnTo>
                    <a:pt x="9" y="89"/>
                  </a:lnTo>
                  <a:lnTo>
                    <a:pt x="5" y="89"/>
                  </a:lnTo>
                  <a:lnTo>
                    <a:pt x="1" y="81"/>
                  </a:lnTo>
                  <a:lnTo>
                    <a:pt x="0" y="74"/>
                  </a:lnTo>
                  <a:lnTo>
                    <a:pt x="0" y="66"/>
                  </a:lnTo>
                  <a:lnTo>
                    <a:pt x="0" y="55"/>
                  </a:lnTo>
                  <a:lnTo>
                    <a:pt x="3" y="43"/>
                  </a:lnTo>
                  <a:lnTo>
                    <a:pt x="5" y="36"/>
                  </a:lnTo>
                  <a:lnTo>
                    <a:pt x="11" y="30"/>
                  </a:lnTo>
                  <a:lnTo>
                    <a:pt x="17" y="22"/>
                  </a:lnTo>
                  <a:lnTo>
                    <a:pt x="22" y="19"/>
                  </a:lnTo>
                  <a:lnTo>
                    <a:pt x="34" y="7"/>
                  </a:lnTo>
                  <a:lnTo>
                    <a:pt x="41" y="0"/>
                  </a:lnTo>
                  <a:close/>
                </a:path>
              </a:pathLst>
            </a:custGeom>
            <a:solidFill>
              <a:srgbClr val="000000"/>
            </a:solidFill>
            <a:ln w="9525">
              <a:noFill/>
              <a:round/>
              <a:headEnd/>
              <a:tailEnd/>
            </a:ln>
          </p:spPr>
          <p:txBody>
            <a:bodyPr/>
            <a:lstStyle/>
            <a:p>
              <a:endParaRPr lang="fa-IR"/>
            </a:p>
          </p:txBody>
        </p:sp>
        <p:sp>
          <p:nvSpPr>
            <p:cNvPr id="15459" name="Freeform 97"/>
            <p:cNvSpPr>
              <a:spLocks/>
            </p:cNvSpPr>
            <p:nvPr/>
          </p:nvSpPr>
          <p:spPr bwMode="auto">
            <a:xfrm>
              <a:off x="4618" y="3232"/>
              <a:ext cx="36" cy="24"/>
            </a:xfrm>
            <a:custGeom>
              <a:avLst/>
              <a:gdLst>
                <a:gd name="T0" fmla="*/ 63 w 73"/>
                <a:gd name="T1" fmla="*/ 0 h 47"/>
                <a:gd name="T2" fmla="*/ 69 w 73"/>
                <a:gd name="T3" fmla="*/ 0 h 47"/>
                <a:gd name="T4" fmla="*/ 73 w 73"/>
                <a:gd name="T5" fmla="*/ 0 h 47"/>
                <a:gd name="T6" fmla="*/ 61 w 73"/>
                <a:gd name="T7" fmla="*/ 11 h 47"/>
                <a:gd name="T8" fmla="*/ 50 w 73"/>
                <a:gd name="T9" fmla="*/ 20 h 47"/>
                <a:gd name="T10" fmla="*/ 37 w 73"/>
                <a:gd name="T11" fmla="*/ 28 h 47"/>
                <a:gd name="T12" fmla="*/ 25 w 73"/>
                <a:gd name="T13" fmla="*/ 36 h 47"/>
                <a:gd name="T14" fmla="*/ 14 w 73"/>
                <a:gd name="T15" fmla="*/ 41 h 47"/>
                <a:gd name="T16" fmla="*/ 0 w 73"/>
                <a:gd name="T17" fmla="*/ 47 h 47"/>
                <a:gd name="T18" fmla="*/ 8 w 73"/>
                <a:gd name="T19" fmla="*/ 38 h 47"/>
                <a:gd name="T20" fmla="*/ 16 w 73"/>
                <a:gd name="T21" fmla="*/ 30 h 47"/>
                <a:gd name="T22" fmla="*/ 23 w 73"/>
                <a:gd name="T23" fmla="*/ 20 h 47"/>
                <a:gd name="T24" fmla="*/ 31 w 73"/>
                <a:gd name="T25" fmla="*/ 15 h 47"/>
                <a:gd name="T26" fmla="*/ 37 w 73"/>
                <a:gd name="T27" fmla="*/ 9 h 47"/>
                <a:gd name="T28" fmla="*/ 46 w 73"/>
                <a:gd name="T29" fmla="*/ 3 h 47"/>
                <a:gd name="T30" fmla="*/ 54 w 73"/>
                <a:gd name="T31" fmla="*/ 0 h 47"/>
                <a:gd name="T32" fmla="*/ 63 w 73"/>
                <a:gd name="T33" fmla="*/ 0 h 47"/>
                <a:gd name="T34" fmla="*/ 63 w 73"/>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47"/>
                <a:gd name="T56" fmla="*/ 73 w 73"/>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47">
                  <a:moveTo>
                    <a:pt x="63" y="0"/>
                  </a:moveTo>
                  <a:lnTo>
                    <a:pt x="69" y="0"/>
                  </a:lnTo>
                  <a:lnTo>
                    <a:pt x="73" y="0"/>
                  </a:lnTo>
                  <a:lnTo>
                    <a:pt x="61" y="11"/>
                  </a:lnTo>
                  <a:lnTo>
                    <a:pt x="50" y="20"/>
                  </a:lnTo>
                  <a:lnTo>
                    <a:pt x="37" y="28"/>
                  </a:lnTo>
                  <a:lnTo>
                    <a:pt x="25" y="36"/>
                  </a:lnTo>
                  <a:lnTo>
                    <a:pt x="14" y="41"/>
                  </a:lnTo>
                  <a:lnTo>
                    <a:pt x="0" y="47"/>
                  </a:lnTo>
                  <a:lnTo>
                    <a:pt x="8" y="38"/>
                  </a:lnTo>
                  <a:lnTo>
                    <a:pt x="16" y="30"/>
                  </a:lnTo>
                  <a:lnTo>
                    <a:pt x="23" y="20"/>
                  </a:lnTo>
                  <a:lnTo>
                    <a:pt x="31" y="15"/>
                  </a:lnTo>
                  <a:lnTo>
                    <a:pt x="37" y="9"/>
                  </a:lnTo>
                  <a:lnTo>
                    <a:pt x="46" y="3"/>
                  </a:lnTo>
                  <a:lnTo>
                    <a:pt x="54" y="0"/>
                  </a:lnTo>
                  <a:lnTo>
                    <a:pt x="63" y="0"/>
                  </a:lnTo>
                  <a:close/>
                </a:path>
              </a:pathLst>
            </a:custGeom>
            <a:solidFill>
              <a:srgbClr val="000000"/>
            </a:solidFill>
            <a:ln w="9525">
              <a:noFill/>
              <a:round/>
              <a:headEnd/>
              <a:tailEnd/>
            </a:ln>
          </p:spPr>
          <p:txBody>
            <a:bodyPr/>
            <a:lstStyle/>
            <a:p>
              <a:endParaRPr lang="fa-IR"/>
            </a:p>
          </p:txBody>
        </p:sp>
        <p:sp>
          <p:nvSpPr>
            <p:cNvPr id="15460" name="Freeform 98"/>
            <p:cNvSpPr>
              <a:spLocks/>
            </p:cNvSpPr>
            <p:nvPr/>
          </p:nvSpPr>
          <p:spPr bwMode="auto">
            <a:xfrm>
              <a:off x="4652" y="3242"/>
              <a:ext cx="38" cy="32"/>
            </a:xfrm>
            <a:custGeom>
              <a:avLst/>
              <a:gdLst>
                <a:gd name="T0" fmla="*/ 38 w 76"/>
                <a:gd name="T1" fmla="*/ 0 h 64"/>
                <a:gd name="T2" fmla="*/ 53 w 76"/>
                <a:gd name="T3" fmla="*/ 1 h 64"/>
                <a:gd name="T4" fmla="*/ 63 w 76"/>
                <a:gd name="T5" fmla="*/ 7 h 64"/>
                <a:gd name="T6" fmla="*/ 72 w 76"/>
                <a:gd name="T7" fmla="*/ 11 h 64"/>
                <a:gd name="T8" fmla="*/ 76 w 76"/>
                <a:gd name="T9" fmla="*/ 15 h 64"/>
                <a:gd name="T10" fmla="*/ 76 w 76"/>
                <a:gd name="T11" fmla="*/ 22 h 64"/>
                <a:gd name="T12" fmla="*/ 68 w 76"/>
                <a:gd name="T13" fmla="*/ 32 h 64"/>
                <a:gd name="T14" fmla="*/ 61 w 76"/>
                <a:gd name="T15" fmla="*/ 36 h 64"/>
                <a:gd name="T16" fmla="*/ 53 w 76"/>
                <a:gd name="T17" fmla="*/ 40 h 64"/>
                <a:gd name="T18" fmla="*/ 44 w 76"/>
                <a:gd name="T19" fmla="*/ 43 h 64"/>
                <a:gd name="T20" fmla="*/ 34 w 76"/>
                <a:gd name="T21" fmla="*/ 47 h 64"/>
                <a:gd name="T22" fmla="*/ 23 w 76"/>
                <a:gd name="T23" fmla="*/ 51 h 64"/>
                <a:gd name="T24" fmla="*/ 15 w 76"/>
                <a:gd name="T25" fmla="*/ 57 h 64"/>
                <a:gd name="T26" fmla="*/ 6 w 76"/>
                <a:gd name="T27" fmla="*/ 60 h 64"/>
                <a:gd name="T28" fmla="*/ 0 w 76"/>
                <a:gd name="T29" fmla="*/ 64 h 64"/>
                <a:gd name="T30" fmla="*/ 0 w 76"/>
                <a:gd name="T31" fmla="*/ 51 h 64"/>
                <a:gd name="T32" fmla="*/ 6 w 76"/>
                <a:gd name="T33" fmla="*/ 43 h 64"/>
                <a:gd name="T34" fmla="*/ 11 w 76"/>
                <a:gd name="T35" fmla="*/ 34 h 64"/>
                <a:gd name="T36" fmla="*/ 23 w 76"/>
                <a:gd name="T37" fmla="*/ 28 h 64"/>
                <a:gd name="T38" fmla="*/ 27 w 76"/>
                <a:gd name="T39" fmla="*/ 20 h 64"/>
                <a:gd name="T40" fmla="*/ 32 w 76"/>
                <a:gd name="T41" fmla="*/ 15 h 64"/>
                <a:gd name="T42" fmla="*/ 36 w 76"/>
                <a:gd name="T43" fmla="*/ 7 h 64"/>
                <a:gd name="T44" fmla="*/ 38 w 76"/>
                <a:gd name="T45" fmla="*/ 0 h 64"/>
                <a:gd name="T46" fmla="*/ 38 w 76"/>
                <a:gd name="T47" fmla="*/ 0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64"/>
                <a:gd name="T74" fmla="*/ 76 w 76"/>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64">
                  <a:moveTo>
                    <a:pt x="38" y="0"/>
                  </a:moveTo>
                  <a:lnTo>
                    <a:pt x="53" y="1"/>
                  </a:lnTo>
                  <a:lnTo>
                    <a:pt x="63" y="7"/>
                  </a:lnTo>
                  <a:lnTo>
                    <a:pt x="72" y="11"/>
                  </a:lnTo>
                  <a:lnTo>
                    <a:pt x="76" y="15"/>
                  </a:lnTo>
                  <a:lnTo>
                    <a:pt x="76" y="22"/>
                  </a:lnTo>
                  <a:lnTo>
                    <a:pt x="68" y="32"/>
                  </a:lnTo>
                  <a:lnTo>
                    <a:pt x="61" y="36"/>
                  </a:lnTo>
                  <a:lnTo>
                    <a:pt x="53" y="40"/>
                  </a:lnTo>
                  <a:lnTo>
                    <a:pt x="44" y="43"/>
                  </a:lnTo>
                  <a:lnTo>
                    <a:pt x="34" y="47"/>
                  </a:lnTo>
                  <a:lnTo>
                    <a:pt x="23" y="51"/>
                  </a:lnTo>
                  <a:lnTo>
                    <a:pt x="15" y="57"/>
                  </a:lnTo>
                  <a:lnTo>
                    <a:pt x="6" y="60"/>
                  </a:lnTo>
                  <a:lnTo>
                    <a:pt x="0" y="64"/>
                  </a:lnTo>
                  <a:lnTo>
                    <a:pt x="0" y="51"/>
                  </a:lnTo>
                  <a:lnTo>
                    <a:pt x="6" y="43"/>
                  </a:lnTo>
                  <a:lnTo>
                    <a:pt x="11" y="34"/>
                  </a:lnTo>
                  <a:lnTo>
                    <a:pt x="23" y="28"/>
                  </a:lnTo>
                  <a:lnTo>
                    <a:pt x="27" y="20"/>
                  </a:lnTo>
                  <a:lnTo>
                    <a:pt x="32" y="15"/>
                  </a:lnTo>
                  <a:lnTo>
                    <a:pt x="36" y="7"/>
                  </a:lnTo>
                  <a:lnTo>
                    <a:pt x="38" y="0"/>
                  </a:lnTo>
                  <a:close/>
                </a:path>
              </a:pathLst>
            </a:custGeom>
            <a:solidFill>
              <a:srgbClr val="000000"/>
            </a:solidFill>
            <a:ln w="9525">
              <a:noFill/>
              <a:round/>
              <a:headEnd/>
              <a:tailEnd/>
            </a:ln>
          </p:spPr>
          <p:txBody>
            <a:bodyPr/>
            <a:lstStyle/>
            <a:p>
              <a:endParaRPr lang="fa-IR"/>
            </a:p>
          </p:txBody>
        </p:sp>
        <p:sp>
          <p:nvSpPr>
            <p:cNvPr id="15461" name="Freeform 99"/>
            <p:cNvSpPr>
              <a:spLocks/>
            </p:cNvSpPr>
            <p:nvPr/>
          </p:nvSpPr>
          <p:spPr bwMode="auto">
            <a:xfrm>
              <a:off x="4005" y="3247"/>
              <a:ext cx="15" cy="61"/>
            </a:xfrm>
            <a:custGeom>
              <a:avLst/>
              <a:gdLst>
                <a:gd name="T0" fmla="*/ 21 w 31"/>
                <a:gd name="T1" fmla="*/ 0 h 124"/>
                <a:gd name="T2" fmla="*/ 21 w 31"/>
                <a:gd name="T3" fmla="*/ 8 h 124"/>
                <a:gd name="T4" fmla="*/ 21 w 31"/>
                <a:gd name="T5" fmla="*/ 15 h 124"/>
                <a:gd name="T6" fmla="*/ 23 w 31"/>
                <a:gd name="T7" fmla="*/ 25 h 124"/>
                <a:gd name="T8" fmla="*/ 23 w 31"/>
                <a:gd name="T9" fmla="*/ 34 h 124"/>
                <a:gd name="T10" fmla="*/ 23 w 31"/>
                <a:gd name="T11" fmla="*/ 44 h 124"/>
                <a:gd name="T12" fmla="*/ 25 w 31"/>
                <a:gd name="T13" fmla="*/ 55 h 124"/>
                <a:gd name="T14" fmla="*/ 25 w 31"/>
                <a:gd name="T15" fmla="*/ 65 h 124"/>
                <a:gd name="T16" fmla="*/ 27 w 31"/>
                <a:gd name="T17" fmla="*/ 74 h 124"/>
                <a:gd name="T18" fmla="*/ 27 w 31"/>
                <a:gd name="T19" fmla="*/ 88 h 124"/>
                <a:gd name="T20" fmla="*/ 29 w 31"/>
                <a:gd name="T21" fmla="*/ 99 h 124"/>
                <a:gd name="T22" fmla="*/ 29 w 31"/>
                <a:gd name="T23" fmla="*/ 110 h 124"/>
                <a:gd name="T24" fmla="*/ 31 w 31"/>
                <a:gd name="T25" fmla="*/ 124 h 124"/>
                <a:gd name="T26" fmla="*/ 21 w 31"/>
                <a:gd name="T27" fmla="*/ 118 h 124"/>
                <a:gd name="T28" fmla="*/ 13 w 31"/>
                <a:gd name="T29" fmla="*/ 116 h 124"/>
                <a:gd name="T30" fmla="*/ 10 w 31"/>
                <a:gd name="T31" fmla="*/ 110 h 124"/>
                <a:gd name="T32" fmla="*/ 8 w 31"/>
                <a:gd name="T33" fmla="*/ 107 h 124"/>
                <a:gd name="T34" fmla="*/ 0 w 31"/>
                <a:gd name="T35" fmla="*/ 93 h 124"/>
                <a:gd name="T36" fmla="*/ 0 w 31"/>
                <a:gd name="T37" fmla="*/ 82 h 124"/>
                <a:gd name="T38" fmla="*/ 0 w 31"/>
                <a:gd name="T39" fmla="*/ 67 h 124"/>
                <a:gd name="T40" fmla="*/ 4 w 31"/>
                <a:gd name="T41" fmla="*/ 53 h 124"/>
                <a:gd name="T42" fmla="*/ 10 w 31"/>
                <a:gd name="T43" fmla="*/ 38 h 124"/>
                <a:gd name="T44" fmla="*/ 13 w 31"/>
                <a:gd name="T45" fmla="*/ 25 h 124"/>
                <a:gd name="T46" fmla="*/ 17 w 31"/>
                <a:gd name="T47" fmla="*/ 11 h 124"/>
                <a:gd name="T48" fmla="*/ 21 w 31"/>
                <a:gd name="T49" fmla="*/ 0 h 124"/>
                <a:gd name="T50" fmla="*/ 21 w 31"/>
                <a:gd name="T51" fmla="*/ 0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124"/>
                <a:gd name="T80" fmla="*/ 31 w 31"/>
                <a:gd name="T81" fmla="*/ 124 h 1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124">
                  <a:moveTo>
                    <a:pt x="21" y="0"/>
                  </a:moveTo>
                  <a:lnTo>
                    <a:pt x="21" y="8"/>
                  </a:lnTo>
                  <a:lnTo>
                    <a:pt x="21" y="15"/>
                  </a:lnTo>
                  <a:lnTo>
                    <a:pt x="23" y="25"/>
                  </a:lnTo>
                  <a:lnTo>
                    <a:pt x="23" y="34"/>
                  </a:lnTo>
                  <a:lnTo>
                    <a:pt x="23" y="44"/>
                  </a:lnTo>
                  <a:lnTo>
                    <a:pt x="25" y="55"/>
                  </a:lnTo>
                  <a:lnTo>
                    <a:pt x="25" y="65"/>
                  </a:lnTo>
                  <a:lnTo>
                    <a:pt x="27" y="74"/>
                  </a:lnTo>
                  <a:lnTo>
                    <a:pt x="27" y="88"/>
                  </a:lnTo>
                  <a:lnTo>
                    <a:pt x="29" y="99"/>
                  </a:lnTo>
                  <a:lnTo>
                    <a:pt x="29" y="110"/>
                  </a:lnTo>
                  <a:lnTo>
                    <a:pt x="31" y="124"/>
                  </a:lnTo>
                  <a:lnTo>
                    <a:pt x="21" y="118"/>
                  </a:lnTo>
                  <a:lnTo>
                    <a:pt x="13" y="116"/>
                  </a:lnTo>
                  <a:lnTo>
                    <a:pt x="10" y="110"/>
                  </a:lnTo>
                  <a:lnTo>
                    <a:pt x="8" y="107"/>
                  </a:lnTo>
                  <a:lnTo>
                    <a:pt x="0" y="93"/>
                  </a:lnTo>
                  <a:lnTo>
                    <a:pt x="0" y="82"/>
                  </a:lnTo>
                  <a:lnTo>
                    <a:pt x="0" y="67"/>
                  </a:lnTo>
                  <a:lnTo>
                    <a:pt x="4" y="53"/>
                  </a:lnTo>
                  <a:lnTo>
                    <a:pt x="10" y="38"/>
                  </a:lnTo>
                  <a:lnTo>
                    <a:pt x="13" y="25"/>
                  </a:lnTo>
                  <a:lnTo>
                    <a:pt x="17" y="11"/>
                  </a:lnTo>
                  <a:lnTo>
                    <a:pt x="21" y="0"/>
                  </a:lnTo>
                  <a:close/>
                </a:path>
              </a:pathLst>
            </a:custGeom>
            <a:solidFill>
              <a:srgbClr val="000000"/>
            </a:solidFill>
            <a:ln w="9525">
              <a:noFill/>
              <a:round/>
              <a:headEnd/>
              <a:tailEnd/>
            </a:ln>
          </p:spPr>
          <p:txBody>
            <a:bodyPr/>
            <a:lstStyle/>
            <a:p>
              <a:endParaRPr lang="fa-IR"/>
            </a:p>
          </p:txBody>
        </p:sp>
        <p:sp>
          <p:nvSpPr>
            <p:cNvPr id="15462" name="Freeform 100"/>
            <p:cNvSpPr>
              <a:spLocks/>
            </p:cNvSpPr>
            <p:nvPr/>
          </p:nvSpPr>
          <p:spPr bwMode="auto">
            <a:xfrm>
              <a:off x="4880" y="3250"/>
              <a:ext cx="10" cy="11"/>
            </a:xfrm>
            <a:custGeom>
              <a:avLst/>
              <a:gdLst>
                <a:gd name="T0" fmla="*/ 19 w 21"/>
                <a:gd name="T1" fmla="*/ 0 h 21"/>
                <a:gd name="T2" fmla="*/ 21 w 21"/>
                <a:gd name="T3" fmla="*/ 7 h 21"/>
                <a:gd name="T4" fmla="*/ 17 w 21"/>
                <a:gd name="T5" fmla="*/ 15 h 21"/>
                <a:gd name="T6" fmla="*/ 10 w 21"/>
                <a:gd name="T7" fmla="*/ 21 h 21"/>
                <a:gd name="T8" fmla="*/ 0 w 21"/>
                <a:gd name="T9" fmla="*/ 21 h 21"/>
                <a:gd name="T10" fmla="*/ 0 w 21"/>
                <a:gd name="T11" fmla="*/ 13 h 21"/>
                <a:gd name="T12" fmla="*/ 6 w 21"/>
                <a:gd name="T13" fmla="*/ 7 h 21"/>
                <a:gd name="T14" fmla="*/ 14 w 21"/>
                <a:gd name="T15" fmla="*/ 3 h 21"/>
                <a:gd name="T16" fmla="*/ 19 w 21"/>
                <a:gd name="T17" fmla="*/ 0 h 21"/>
                <a:gd name="T18" fmla="*/ 19 w 21"/>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19" y="0"/>
                  </a:moveTo>
                  <a:lnTo>
                    <a:pt x="21" y="7"/>
                  </a:lnTo>
                  <a:lnTo>
                    <a:pt x="17" y="15"/>
                  </a:lnTo>
                  <a:lnTo>
                    <a:pt x="10" y="21"/>
                  </a:lnTo>
                  <a:lnTo>
                    <a:pt x="0" y="21"/>
                  </a:lnTo>
                  <a:lnTo>
                    <a:pt x="0" y="13"/>
                  </a:lnTo>
                  <a:lnTo>
                    <a:pt x="6" y="7"/>
                  </a:lnTo>
                  <a:lnTo>
                    <a:pt x="14" y="3"/>
                  </a:lnTo>
                  <a:lnTo>
                    <a:pt x="19" y="0"/>
                  </a:lnTo>
                  <a:close/>
                </a:path>
              </a:pathLst>
            </a:custGeom>
            <a:solidFill>
              <a:srgbClr val="000000"/>
            </a:solidFill>
            <a:ln w="9525">
              <a:noFill/>
              <a:round/>
              <a:headEnd/>
              <a:tailEnd/>
            </a:ln>
          </p:spPr>
          <p:txBody>
            <a:bodyPr/>
            <a:lstStyle/>
            <a:p>
              <a:endParaRPr lang="fa-IR"/>
            </a:p>
          </p:txBody>
        </p:sp>
        <p:sp>
          <p:nvSpPr>
            <p:cNvPr id="15463" name="Freeform 101"/>
            <p:cNvSpPr>
              <a:spLocks/>
            </p:cNvSpPr>
            <p:nvPr/>
          </p:nvSpPr>
          <p:spPr bwMode="auto">
            <a:xfrm>
              <a:off x="4904" y="3256"/>
              <a:ext cx="8" cy="36"/>
            </a:xfrm>
            <a:custGeom>
              <a:avLst/>
              <a:gdLst>
                <a:gd name="T0" fmla="*/ 4 w 15"/>
                <a:gd name="T1" fmla="*/ 0 h 72"/>
                <a:gd name="T2" fmla="*/ 4 w 15"/>
                <a:gd name="T3" fmla="*/ 8 h 72"/>
                <a:gd name="T4" fmla="*/ 5 w 15"/>
                <a:gd name="T5" fmla="*/ 17 h 72"/>
                <a:gd name="T6" fmla="*/ 7 w 15"/>
                <a:gd name="T7" fmla="*/ 25 h 72"/>
                <a:gd name="T8" fmla="*/ 9 w 15"/>
                <a:gd name="T9" fmla="*/ 34 h 72"/>
                <a:gd name="T10" fmla="*/ 11 w 15"/>
                <a:gd name="T11" fmla="*/ 42 h 72"/>
                <a:gd name="T12" fmla="*/ 13 w 15"/>
                <a:gd name="T13" fmla="*/ 51 h 72"/>
                <a:gd name="T14" fmla="*/ 13 w 15"/>
                <a:gd name="T15" fmla="*/ 61 h 72"/>
                <a:gd name="T16" fmla="*/ 15 w 15"/>
                <a:gd name="T17" fmla="*/ 72 h 72"/>
                <a:gd name="T18" fmla="*/ 11 w 15"/>
                <a:gd name="T19" fmla="*/ 72 h 72"/>
                <a:gd name="T20" fmla="*/ 7 w 15"/>
                <a:gd name="T21" fmla="*/ 72 h 72"/>
                <a:gd name="T22" fmla="*/ 4 w 15"/>
                <a:gd name="T23" fmla="*/ 63 h 72"/>
                <a:gd name="T24" fmla="*/ 4 w 15"/>
                <a:gd name="T25" fmla="*/ 53 h 72"/>
                <a:gd name="T26" fmla="*/ 0 w 15"/>
                <a:gd name="T27" fmla="*/ 44 h 72"/>
                <a:gd name="T28" fmla="*/ 0 w 15"/>
                <a:gd name="T29" fmla="*/ 36 h 72"/>
                <a:gd name="T30" fmla="*/ 0 w 15"/>
                <a:gd name="T31" fmla="*/ 27 h 72"/>
                <a:gd name="T32" fmla="*/ 0 w 15"/>
                <a:gd name="T33" fmla="*/ 17 h 72"/>
                <a:gd name="T34" fmla="*/ 0 w 15"/>
                <a:gd name="T35" fmla="*/ 8 h 72"/>
                <a:gd name="T36" fmla="*/ 4 w 15"/>
                <a:gd name="T37" fmla="*/ 0 h 72"/>
                <a:gd name="T38" fmla="*/ 4 w 15"/>
                <a:gd name="T39" fmla="*/ 0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72"/>
                <a:gd name="T62" fmla="*/ 15 w 15"/>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72">
                  <a:moveTo>
                    <a:pt x="4" y="0"/>
                  </a:moveTo>
                  <a:lnTo>
                    <a:pt x="4" y="8"/>
                  </a:lnTo>
                  <a:lnTo>
                    <a:pt x="5" y="17"/>
                  </a:lnTo>
                  <a:lnTo>
                    <a:pt x="7" y="25"/>
                  </a:lnTo>
                  <a:lnTo>
                    <a:pt x="9" y="34"/>
                  </a:lnTo>
                  <a:lnTo>
                    <a:pt x="11" y="42"/>
                  </a:lnTo>
                  <a:lnTo>
                    <a:pt x="13" y="51"/>
                  </a:lnTo>
                  <a:lnTo>
                    <a:pt x="13" y="61"/>
                  </a:lnTo>
                  <a:lnTo>
                    <a:pt x="15" y="72"/>
                  </a:lnTo>
                  <a:lnTo>
                    <a:pt x="11" y="72"/>
                  </a:lnTo>
                  <a:lnTo>
                    <a:pt x="7" y="72"/>
                  </a:lnTo>
                  <a:lnTo>
                    <a:pt x="4" y="63"/>
                  </a:lnTo>
                  <a:lnTo>
                    <a:pt x="4" y="53"/>
                  </a:lnTo>
                  <a:lnTo>
                    <a:pt x="0" y="44"/>
                  </a:lnTo>
                  <a:lnTo>
                    <a:pt x="0" y="36"/>
                  </a:lnTo>
                  <a:lnTo>
                    <a:pt x="0" y="27"/>
                  </a:lnTo>
                  <a:lnTo>
                    <a:pt x="0" y="17"/>
                  </a:lnTo>
                  <a:lnTo>
                    <a:pt x="0" y="8"/>
                  </a:lnTo>
                  <a:lnTo>
                    <a:pt x="4" y="0"/>
                  </a:lnTo>
                  <a:close/>
                </a:path>
              </a:pathLst>
            </a:custGeom>
            <a:solidFill>
              <a:srgbClr val="000000"/>
            </a:solidFill>
            <a:ln w="9525">
              <a:noFill/>
              <a:round/>
              <a:headEnd/>
              <a:tailEnd/>
            </a:ln>
          </p:spPr>
          <p:txBody>
            <a:bodyPr/>
            <a:lstStyle/>
            <a:p>
              <a:endParaRPr lang="fa-IR"/>
            </a:p>
          </p:txBody>
        </p:sp>
        <p:sp>
          <p:nvSpPr>
            <p:cNvPr id="15464" name="Freeform 102"/>
            <p:cNvSpPr>
              <a:spLocks/>
            </p:cNvSpPr>
            <p:nvPr/>
          </p:nvSpPr>
          <p:spPr bwMode="auto">
            <a:xfrm>
              <a:off x="4058" y="3259"/>
              <a:ext cx="24" cy="123"/>
            </a:xfrm>
            <a:custGeom>
              <a:avLst/>
              <a:gdLst>
                <a:gd name="T0" fmla="*/ 20 w 47"/>
                <a:gd name="T1" fmla="*/ 0 h 245"/>
                <a:gd name="T2" fmla="*/ 20 w 47"/>
                <a:gd name="T3" fmla="*/ 11 h 245"/>
                <a:gd name="T4" fmla="*/ 22 w 47"/>
                <a:gd name="T5" fmla="*/ 23 h 245"/>
                <a:gd name="T6" fmla="*/ 22 w 47"/>
                <a:gd name="T7" fmla="*/ 32 h 245"/>
                <a:gd name="T8" fmla="*/ 24 w 47"/>
                <a:gd name="T9" fmla="*/ 45 h 245"/>
                <a:gd name="T10" fmla="*/ 26 w 47"/>
                <a:gd name="T11" fmla="*/ 55 h 245"/>
                <a:gd name="T12" fmla="*/ 26 w 47"/>
                <a:gd name="T13" fmla="*/ 66 h 245"/>
                <a:gd name="T14" fmla="*/ 28 w 47"/>
                <a:gd name="T15" fmla="*/ 76 h 245"/>
                <a:gd name="T16" fmla="*/ 30 w 47"/>
                <a:gd name="T17" fmla="*/ 89 h 245"/>
                <a:gd name="T18" fmla="*/ 30 w 47"/>
                <a:gd name="T19" fmla="*/ 97 h 245"/>
                <a:gd name="T20" fmla="*/ 32 w 47"/>
                <a:gd name="T21" fmla="*/ 106 h 245"/>
                <a:gd name="T22" fmla="*/ 32 w 47"/>
                <a:gd name="T23" fmla="*/ 116 h 245"/>
                <a:gd name="T24" fmla="*/ 34 w 47"/>
                <a:gd name="T25" fmla="*/ 127 h 245"/>
                <a:gd name="T26" fmla="*/ 34 w 47"/>
                <a:gd name="T27" fmla="*/ 135 h 245"/>
                <a:gd name="T28" fmla="*/ 36 w 47"/>
                <a:gd name="T29" fmla="*/ 146 h 245"/>
                <a:gd name="T30" fmla="*/ 36 w 47"/>
                <a:gd name="T31" fmla="*/ 156 h 245"/>
                <a:gd name="T32" fmla="*/ 40 w 47"/>
                <a:gd name="T33" fmla="*/ 165 h 245"/>
                <a:gd name="T34" fmla="*/ 40 w 47"/>
                <a:gd name="T35" fmla="*/ 175 h 245"/>
                <a:gd name="T36" fmla="*/ 40 w 47"/>
                <a:gd name="T37" fmla="*/ 184 h 245"/>
                <a:gd name="T38" fmla="*/ 41 w 47"/>
                <a:gd name="T39" fmla="*/ 194 h 245"/>
                <a:gd name="T40" fmla="*/ 43 w 47"/>
                <a:gd name="T41" fmla="*/ 205 h 245"/>
                <a:gd name="T42" fmla="*/ 43 w 47"/>
                <a:gd name="T43" fmla="*/ 215 h 245"/>
                <a:gd name="T44" fmla="*/ 45 w 47"/>
                <a:gd name="T45" fmla="*/ 224 h 245"/>
                <a:gd name="T46" fmla="*/ 45 w 47"/>
                <a:gd name="T47" fmla="*/ 234 h 245"/>
                <a:gd name="T48" fmla="*/ 47 w 47"/>
                <a:gd name="T49" fmla="*/ 245 h 245"/>
                <a:gd name="T50" fmla="*/ 40 w 47"/>
                <a:gd name="T51" fmla="*/ 232 h 245"/>
                <a:gd name="T52" fmla="*/ 34 w 47"/>
                <a:gd name="T53" fmla="*/ 222 h 245"/>
                <a:gd name="T54" fmla="*/ 28 w 47"/>
                <a:gd name="T55" fmla="*/ 211 h 245"/>
                <a:gd name="T56" fmla="*/ 24 w 47"/>
                <a:gd name="T57" fmla="*/ 199 h 245"/>
                <a:gd name="T58" fmla="*/ 20 w 47"/>
                <a:gd name="T59" fmla="*/ 188 h 245"/>
                <a:gd name="T60" fmla="*/ 17 w 47"/>
                <a:gd name="T61" fmla="*/ 177 h 245"/>
                <a:gd name="T62" fmla="*/ 13 w 47"/>
                <a:gd name="T63" fmla="*/ 165 h 245"/>
                <a:gd name="T64" fmla="*/ 11 w 47"/>
                <a:gd name="T65" fmla="*/ 154 h 245"/>
                <a:gd name="T66" fmla="*/ 7 w 47"/>
                <a:gd name="T67" fmla="*/ 142 h 245"/>
                <a:gd name="T68" fmla="*/ 5 w 47"/>
                <a:gd name="T69" fmla="*/ 135 h 245"/>
                <a:gd name="T70" fmla="*/ 3 w 47"/>
                <a:gd name="T71" fmla="*/ 123 h 245"/>
                <a:gd name="T72" fmla="*/ 3 w 47"/>
                <a:gd name="T73" fmla="*/ 114 h 245"/>
                <a:gd name="T74" fmla="*/ 1 w 47"/>
                <a:gd name="T75" fmla="*/ 102 h 245"/>
                <a:gd name="T76" fmla="*/ 0 w 47"/>
                <a:gd name="T77" fmla="*/ 93 h 245"/>
                <a:gd name="T78" fmla="*/ 0 w 47"/>
                <a:gd name="T79" fmla="*/ 85 h 245"/>
                <a:gd name="T80" fmla="*/ 1 w 47"/>
                <a:gd name="T81" fmla="*/ 76 h 245"/>
                <a:gd name="T82" fmla="*/ 1 w 47"/>
                <a:gd name="T83" fmla="*/ 64 h 245"/>
                <a:gd name="T84" fmla="*/ 1 w 47"/>
                <a:gd name="T85" fmla="*/ 55 h 245"/>
                <a:gd name="T86" fmla="*/ 3 w 47"/>
                <a:gd name="T87" fmla="*/ 45 h 245"/>
                <a:gd name="T88" fmla="*/ 7 w 47"/>
                <a:gd name="T89" fmla="*/ 36 h 245"/>
                <a:gd name="T90" fmla="*/ 9 w 47"/>
                <a:gd name="T91" fmla="*/ 26 h 245"/>
                <a:gd name="T92" fmla="*/ 11 w 47"/>
                <a:gd name="T93" fmla="*/ 17 h 245"/>
                <a:gd name="T94" fmla="*/ 15 w 47"/>
                <a:gd name="T95" fmla="*/ 9 h 245"/>
                <a:gd name="T96" fmla="*/ 20 w 47"/>
                <a:gd name="T97" fmla="*/ 0 h 245"/>
                <a:gd name="T98" fmla="*/ 20 w 47"/>
                <a:gd name="T99" fmla="*/ 0 h 2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
                <a:gd name="T151" fmla="*/ 0 h 245"/>
                <a:gd name="T152" fmla="*/ 47 w 47"/>
                <a:gd name="T153" fmla="*/ 245 h 2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 h="245">
                  <a:moveTo>
                    <a:pt x="20" y="0"/>
                  </a:moveTo>
                  <a:lnTo>
                    <a:pt x="20" y="11"/>
                  </a:lnTo>
                  <a:lnTo>
                    <a:pt x="22" y="23"/>
                  </a:lnTo>
                  <a:lnTo>
                    <a:pt x="22" y="32"/>
                  </a:lnTo>
                  <a:lnTo>
                    <a:pt x="24" y="45"/>
                  </a:lnTo>
                  <a:lnTo>
                    <a:pt x="26" y="55"/>
                  </a:lnTo>
                  <a:lnTo>
                    <a:pt x="26" y="66"/>
                  </a:lnTo>
                  <a:lnTo>
                    <a:pt x="28" y="76"/>
                  </a:lnTo>
                  <a:lnTo>
                    <a:pt x="30" y="89"/>
                  </a:lnTo>
                  <a:lnTo>
                    <a:pt x="30" y="97"/>
                  </a:lnTo>
                  <a:lnTo>
                    <a:pt x="32" y="106"/>
                  </a:lnTo>
                  <a:lnTo>
                    <a:pt x="32" y="116"/>
                  </a:lnTo>
                  <a:lnTo>
                    <a:pt x="34" y="127"/>
                  </a:lnTo>
                  <a:lnTo>
                    <a:pt x="34" y="135"/>
                  </a:lnTo>
                  <a:lnTo>
                    <a:pt x="36" y="146"/>
                  </a:lnTo>
                  <a:lnTo>
                    <a:pt x="36" y="156"/>
                  </a:lnTo>
                  <a:lnTo>
                    <a:pt x="40" y="165"/>
                  </a:lnTo>
                  <a:lnTo>
                    <a:pt x="40" y="175"/>
                  </a:lnTo>
                  <a:lnTo>
                    <a:pt x="40" y="184"/>
                  </a:lnTo>
                  <a:lnTo>
                    <a:pt x="41" y="194"/>
                  </a:lnTo>
                  <a:lnTo>
                    <a:pt x="43" y="205"/>
                  </a:lnTo>
                  <a:lnTo>
                    <a:pt x="43" y="215"/>
                  </a:lnTo>
                  <a:lnTo>
                    <a:pt x="45" y="224"/>
                  </a:lnTo>
                  <a:lnTo>
                    <a:pt x="45" y="234"/>
                  </a:lnTo>
                  <a:lnTo>
                    <a:pt x="47" y="245"/>
                  </a:lnTo>
                  <a:lnTo>
                    <a:pt x="40" y="232"/>
                  </a:lnTo>
                  <a:lnTo>
                    <a:pt x="34" y="222"/>
                  </a:lnTo>
                  <a:lnTo>
                    <a:pt x="28" y="211"/>
                  </a:lnTo>
                  <a:lnTo>
                    <a:pt x="24" y="199"/>
                  </a:lnTo>
                  <a:lnTo>
                    <a:pt x="20" y="188"/>
                  </a:lnTo>
                  <a:lnTo>
                    <a:pt x="17" y="177"/>
                  </a:lnTo>
                  <a:lnTo>
                    <a:pt x="13" y="165"/>
                  </a:lnTo>
                  <a:lnTo>
                    <a:pt x="11" y="154"/>
                  </a:lnTo>
                  <a:lnTo>
                    <a:pt x="7" y="142"/>
                  </a:lnTo>
                  <a:lnTo>
                    <a:pt x="5" y="135"/>
                  </a:lnTo>
                  <a:lnTo>
                    <a:pt x="3" y="123"/>
                  </a:lnTo>
                  <a:lnTo>
                    <a:pt x="3" y="114"/>
                  </a:lnTo>
                  <a:lnTo>
                    <a:pt x="1" y="102"/>
                  </a:lnTo>
                  <a:lnTo>
                    <a:pt x="0" y="93"/>
                  </a:lnTo>
                  <a:lnTo>
                    <a:pt x="0" y="85"/>
                  </a:lnTo>
                  <a:lnTo>
                    <a:pt x="1" y="76"/>
                  </a:lnTo>
                  <a:lnTo>
                    <a:pt x="1" y="64"/>
                  </a:lnTo>
                  <a:lnTo>
                    <a:pt x="1" y="55"/>
                  </a:lnTo>
                  <a:lnTo>
                    <a:pt x="3" y="45"/>
                  </a:lnTo>
                  <a:lnTo>
                    <a:pt x="7" y="36"/>
                  </a:lnTo>
                  <a:lnTo>
                    <a:pt x="9" y="26"/>
                  </a:lnTo>
                  <a:lnTo>
                    <a:pt x="11" y="17"/>
                  </a:lnTo>
                  <a:lnTo>
                    <a:pt x="15" y="9"/>
                  </a:lnTo>
                  <a:lnTo>
                    <a:pt x="20" y="0"/>
                  </a:lnTo>
                  <a:close/>
                </a:path>
              </a:pathLst>
            </a:custGeom>
            <a:solidFill>
              <a:srgbClr val="000000"/>
            </a:solidFill>
            <a:ln w="9525">
              <a:noFill/>
              <a:round/>
              <a:headEnd/>
              <a:tailEnd/>
            </a:ln>
          </p:spPr>
          <p:txBody>
            <a:bodyPr/>
            <a:lstStyle/>
            <a:p>
              <a:endParaRPr lang="fa-IR"/>
            </a:p>
          </p:txBody>
        </p:sp>
        <p:sp>
          <p:nvSpPr>
            <p:cNvPr id="15465" name="Freeform 103"/>
            <p:cNvSpPr>
              <a:spLocks/>
            </p:cNvSpPr>
            <p:nvPr/>
          </p:nvSpPr>
          <p:spPr bwMode="auto">
            <a:xfrm>
              <a:off x="4494" y="3290"/>
              <a:ext cx="45" cy="39"/>
            </a:xfrm>
            <a:custGeom>
              <a:avLst/>
              <a:gdLst>
                <a:gd name="T0" fmla="*/ 29 w 92"/>
                <a:gd name="T1" fmla="*/ 3 h 77"/>
                <a:gd name="T2" fmla="*/ 40 w 92"/>
                <a:gd name="T3" fmla="*/ 0 h 77"/>
                <a:gd name="T4" fmla="*/ 50 w 92"/>
                <a:gd name="T5" fmla="*/ 0 h 77"/>
                <a:gd name="T6" fmla="*/ 57 w 92"/>
                <a:gd name="T7" fmla="*/ 0 h 77"/>
                <a:gd name="T8" fmla="*/ 67 w 92"/>
                <a:gd name="T9" fmla="*/ 3 h 77"/>
                <a:gd name="T10" fmla="*/ 80 w 92"/>
                <a:gd name="T11" fmla="*/ 9 h 77"/>
                <a:gd name="T12" fmla="*/ 88 w 92"/>
                <a:gd name="T13" fmla="*/ 19 h 77"/>
                <a:gd name="T14" fmla="*/ 90 w 92"/>
                <a:gd name="T15" fmla="*/ 26 h 77"/>
                <a:gd name="T16" fmla="*/ 92 w 92"/>
                <a:gd name="T17" fmla="*/ 34 h 77"/>
                <a:gd name="T18" fmla="*/ 90 w 92"/>
                <a:gd name="T19" fmla="*/ 43 h 77"/>
                <a:gd name="T20" fmla="*/ 88 w 92"/>
                <a:gd name="T21" fmla="*/ 53 h 77"/>
                <a:gd name="T22" fmla="*/ 82 w 92"/>
                <a:gd name="T23" fmla="*/ 58 h 77"/>
                <a:gd name="T24" fmla="*/ 78 w 92"/>
                <a:gd name="T25" fmla="*/ 66 h 77"/>
                <a:gd name="T26" fmla="*/ 73 w 92"/>
                <a:gd name="T27" fmla="*/ 72 h 77"/>
                <a:gd name="T28" fmla="*/ 65 w 92"/>
                <a:gd name="T29" fmla="*/ 77 h 77"/>
                <a:gd name="T30" fmla="*/ 54 w 92"/>
                <a:gd name="T31" fmla="*/ 77 h 77"/>
                <a:gd name="T32" fmla="*/ 40 w 92"/>
                <a:gd name="T33" fmla="*/ 76 h 77"/>
                <a:gd name="T34" fmla="*/ 33 w 92"/>
                <a:gd name="T35" fmla="*/ 72 h 77"/>
                <a:gd name="T36" fmla="*/ 25 w 92"/>
                <a:gd name="T37" fmla="*/ 70 h 77"/>
                <a:gd name="T38" fmla="*/ 17 w 92"/>
                <a:gd name="T39" fmla="*/ 64 h 77"/>
                <a:gd name="T40" fmla="*/ 10 w 92"/>
                <a:gd name="T41" fmla="*/ 58 h 77"/>
                <a:gd name="T42" fmla="*/ 2 w 92"/>
                <a:gd name="T43" fmla="*/ 53 h 77"/>
                <a:gd name="T44" fmla="*/ 0 w 92"/>
                <a:gd name="T45" fmla="*/ 49 h 77"/>
                <a:gd name="T46" fmla="*/ 0 w 92"/>
                <a:gd name="T47" fmla="*/ 39 h 77"/>
                <a:gd name="T48" fmla="*/ 4 w 92"/>
                <a:gd name="T49" fmla="*/ 32 h 77"/>
                <a:gd name="T50" fmla="*/ 8 w 92"/>
                <a:gd name="T51" fmla="*/ 22 h 77"/>
                <a:gd name="T52" fmla="*/ 14 w 92"/>
                <a:gd name="T53" fmla="*/ 15 h 77"/>
                <a:gd name="T54" fmla="*/ 21 w 92"/>
                <a:gd name="T55" fmla="*/ 9 h 77"/>
                <a:gd name="T56" fmla="*/ 29 w 92"/>
                <a:gd name="T57" fmla="*/ 3 h 77"/>
                <a:gd name="T58" fmla="*/ 29 w 92"/>
                <a:gd name="T59" fmla="*/ 3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
                <a:gd name="T91" fmla="*/ 0 h 77"/>
                <a:gd name="T92" fmla="*/ 92 w 92"/>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 h="77">
                  <a:moveTo>
                    <a:pt x="29" y="3"/>
                  </a:moveTo>
                  <a:lnTo>
                    <a:pt x="40" y="0"/>
                  </a:lnTo>
                  <a:lnTo>
                    <a:pt x="50" y="0"/>
                  </a:lnTo>
                  <a:lnTo>
                    <a:pt x="57" y="0"/>
                  </a:lnTo>
                  <a:lnTo>
                    <a:pt x="67" y="3"/>
                  </a:lnTo>
                  <a:lnTo>
                    <a:pt x="80" y="9"/>
                  </a:lnTo>
                  <a:lnTo>
                    <a:pt x="88" y="19"/>
                  </a:lnTo>
                  <a:lnTo>
                    <a:pt x="90" y="26"/>
                  </a:lnTo>
                  <a:lnTo>
                    <a:pt x="92" y="34"/>
                  </a:lnTo>
                  <a:lnTo>
                    <a:pt x="90" y="43"/>
                  </a:lnTo>
                  <a:lnTo>
                    <a:pt x="88" y="53"/>
                  </a:lnTo>
                  <a:lnTo>
                    <a:pt x="82" y="58"/>
                  </a:lnTo>
                  <a:lnTo>
                    <a:pt x="78" y="66"/>
                  </a:lnTo>
                  <a:lnTo>
                    <a:pt x="73" y="72"/>
                  </a:lnTo>
                  <a:lnTo>
                    <a:pt x="65" y="77"/>
                  </a:lnTo>
                  <a:lnTo>
                    <a:pt x="54" y="77"/>
                  </a:lnTo>
                  <a:lnTo>
                    <a:pt x="40" y="76"/>
                  </a:lnTo>
                  <a:lnTo>
                    <a:pt x="33" y="72"/>
                  </a:lnTo>
                  <a:lnTo>
                    <a:pt x="25" y="70"/>
                  </a:lnTo>
                  <a:lnTo>
                    <a:pt x="17" y="64"/>
                  </a:lnTo>
                  <a:lnTo>
                    <a:pt x="10" y="58"/>
                  </a:lnTo>
                  <a:lnTo>
                    <a:pt x="2" y="53"/>
                  </a:lnTo>
                  <a:lnTo>
                    <a:pt x="0" y="49"/>
                  </a:lnTo>
                  <a:lnTo>
                    <a:pt x="0" y="39"/>
                  </a:lnTo>
                  <a:lnTo>
                    <a:pt x="4" y="32"/>
                  </a:lnTo>
                  <a:lnTo>
                    <a:pt x="8" y="22"/>
                  </a:lnTo>
                  <a:lnTo>
                    <a:pt x="14" y="15"/>
                  </a:lnTo>
                  <a:lnTo>
                    <a:pt x="21" y="9"/>
                  </a:lnTo>
                  <a:lnTo>
                    <a:pt x="29" y="3"/>
                  </a:lnTo>
                  <a:close/>
                </a:path>
              </a:pathLst>
            </a:custGeom>
            <a:solidFill>
              <a:srgbClr val="FFD6C9"/>
            </a:solidFill>
            <a:ln w="9525">
              <a:noFill/>
              <a:round/>
              <a:headEnd/>
              <a:tailEnd/>
            </a:ln>
          </p:spPr>
          <p:txBody>
            <a:bodyPr/>
            <a:lstStyle/>
            <a:p>
              <a:endParaRPr lang="fa-IR"/>
            </a:p>
          </p:txBody>
        </p:sp>
        <p:sp>
          <p:nvSpPr>
            <p:cNvPr id="15466" name="Freeform 104"/>
            <p:cNvSpPr>
              <a:spLocks/>
            </p:cNvSpPr>
            <p:nvPr/>
          </p:nvSpPr>
          <p:spPr bwMode="auto">
            <a:xfrm>
              <a:off x="3912" y="3295"/>
              <a:ext cx="13" cy="114"/>
            </a:xfrm>
            <a:custGeom>
              <a:avLst/>
              <a:gdLst>
                <a:gd name="T0" fmla="*/ 26 w 26"/>
                <a:gd name="T1" fmla="*/ 0 h 228"/>
                <a:gd name="T2" fmla="*/ 24 w 26"/>
                <a:gd name="T3" fmla="*/ 13 h 228"/>
                <a:gd name="T4" fmla="*/ 24 w 26"/>
                <a:gd name="T5" fmla="*/ 29 h 228"/>
                <a:gd name="T6" fmla="*/ 24 w 26"/>
                <a:gd name="T7" fmla="*/ 34 h 228"/>
                <a:gd name="T8" fmla="*/ 24 w 26"/>
                <a:gd name="T9" fmla="*/ 44 h 228"/>
                <a:gd name="T10" fmla="*/ 24 w 26"/>
                <a:gd name="T11" fmla="*/ 49 h 228"/>
                <a:gd name="T12" fmla="*/ 24 w 26"/>
                <a:gd name="T13" fmla="*/ 57 h 228"/>
                <a:gd name="T14" fmla="*/ 23 w 26"/>
                <a:gd name="T15" fmla="*/ 65 h 228"/>
                <a:gd name="T16" fmla="*/ 23 w 26"/>
                <a:gd name="T17" fmla="*/ 72 h 228"/>
                <a:gd name="T18" fmla="*/ 21 w 26"/>
                <a:gd name="T19" fmla="*/ 80 h 228"/>
                <a:gd name="T20" fmla="*/ 21 w 26"/>
                <a:gd name="T21" fmla="*/ 89 h 228"/>
                <a:gd name="T22" fmla="*/ 21 w 26"/>
                <a:gd name="T23" fmla="*/ 97 h 228"/>
                <a:gd name="T24" fmla="*/ 21 w 26"/>
                <a:gd name="T25" fmla="*/ 105 h 228"/>
                <a:gd name="T26" fmla="*/ 21 w 26"/>
                <a:gd name="T27" fmla="*/ 112 h 228"/>
                <a:gd name="T28" fmla="*/ 21 w 26"/>
                <a:gd name="T29" fmla="*/ 120 h 228"/>
                <a:gd name="T30" fmla="*/ 17 w 26"/>
                <a:gd name="T31" fmla="*/ 133 h 228"/>
                <a:gd name="T32" fmla="*/ 15 w 26"/>
                <a:gd name="T33" fmla="*/ 146 h 228"/>
                <a:gd name="T34" fmla="*/ 13 w 26"/>
                <a:gd name="T35" fmla="*/ 160 h 228"/>
                <a:gd name="T36" fmla="*/ 13 w 26"/>
                <a:gd name="T37" fmla="*/ 175 h 228"/>
                <a:gd name="T38" fmla="*/ 11 w 26"/>
                <a:gd name="T39" fmla="*/ 186 h 228"/>
                <a:gd name="T40" fmla="*/ 11 w 26"/>
                <a:gd name="T41" fmla="*/ 202 h 228"/>
                <a:gd name="T42" fmla="*/ 11 w 26"/>
                <a:gd name="T43" fmla="*/ 215 h 228"/>
                <a:gd name="T44" fmla="*/ 11 w 26"/>
                <a:gd name="T45" fmla="*/ 228 h 228"/>
                <a:gd name="T46" fmla="*/ 7 w 26"/>
                <a:gd name="T47" fmla="*/ 215 h 228"/>
                <a:gd name="T48" fmla="*/ 4 w 26"/>
                <a:gd name="T49" fmla="*/ 202 h 228"/>
                <a:gd name="T50" fmla="*/ 2 w 26"/>
                <a:gd name="T51" fmla="*/ 188 h 228"/>
                <a:gd name="T52" fmla="*/ 0 w 26"/>
                <a:gd name="T53" fmla="*/ 177 h 228"/>
                <a:gd name="T54" fmla="*/ 0 w 26"/>
                <a:gd name="T55" fmla="*/ 164 h 228"/>
                <a:gd name="T56" fmla="*/ 0 w 26"/>
                <a:gd name="T57" fmla="*/ 150 h 228"/>
                <a:gd name="T58" fmla="*/ 0 w 26"/>
                <a:gd name="T59" fmla="*/ 137 h 228"/>
                <a:gd name="T60" fmla="*/ 2 w 26"/>
                <a:gd name="T61" fmla="*/ 126 h 228"/>
                <a:gd name="T62" fmla="*/ 2 w 26"/>
                <a:gd name="T63" fmla="*/ 116 h 228"/>
                <a:gd name="T64" fmla="*/ 2 w 26"/>
                <a:gd name="T65" fmla="*/ 108 h 228"/>
                <a:gd name="T66" fmla="*/ 4 w 26"/>
                <a:gd name="T67" fmla="*/ 101 h 228"/>
                <a:gd name="T68" fmla="*/ 4 w 26"/>
                <a:gd name="T69" fmla="*/ 93 h 228"/>
                <a:gd name="T70" fmla="*/ 4 w 26"/>
                <a:gd name="T71" fmla="*/ 86 h 228"/>
                <a:gd name="T72" fmla="*/ 5 w 26"/>
                <a:gd name="T73" fmla="*/ 76 h 228"/>
                <a:gd name="T74" fmla="*/ 7 w 26"/>
                <a:gd name="T75" fmla="*/ 68 h 228"/>
                <a:gd name="T76" fmla="*/ 9 w 26"/>
                <a:gd name="T77" fmla="*/ 61 h 228"/>
                <a:gd name="T78" fmla="*/ 9 w 26"/>
                <a:gd name="T79" fmla="*/ 53 h 228"/>
                <a:gd name="T80" fmla="*/ 13 w 26"/>
                <a:gd name="T81" fmla="*/ 44 h 228"/>
                <a:gd name="T82" fmla="*/ 13 w 26"/>
                <a:gd name="T83" fmla="*/ 36 h 228"/>
                <a:gd name="T84" fmla="*/ 17 w 26"/>
                <a:gd name="T85" fmla="*/ 29 h 228"/>
                <a:gd name="T86" fmla="*/ 21 w 26"/>
                <a:gd name="T87" fmla="*/ 13 h 228"/>
                <a:gd name="T88" fmla="*/ 26 w 26"/>
                <a:gd name="T89" fmla="*/ 0 h 228"/>
                <a:gd name="T90" fmla="*/ 26 w 26"/>
                <a:gd name="T91" fmla="*/ 0 h 2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
                <a:gd name="T139" fmla="*/ 0 h 228"/>
                <a:gd name="T140" fmla="*/ 26 w 26"/>
                <a:gd name="T141" fmla="*/ 228 h 2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 h="228">
                  <a:moveTo>
                    <a:pt x="26" y="0"/>
                  </a:moveTo>
                  <a:lnTo>
                    <a:pt x="24" y="13"/>
                  </a:lnTo>
                  <a:lnTo>
                    <a:pt x="24" y="29"/>
                  </a:lnTo>
                  <a:lnTo>
                    <a:pt x="24" y="34"/>
                  </a:lnTo>
                  <a:lnTo>
                    <a:pt x="24" y="44"/>
                  </a:lnTo>
                  <a:lnTo>
                    <a:pt x="24" y="49"/>
                  </a:lnTo>
                  <a:lnTo>
                    <a:pt x="24" y="57"/>
                  </a:lnTo>
                  <a:lnTo>
                    <a:pt x="23" y="65"/>
                  </a:lnTo>
                  <a:lnTo>
                    <a:pt x="23" y="72"/>
                  </a:lnTo>
                  <a:lnTo>
                    <a:pt x="21" y="80"/>
                  </a:lnTo>
                  <a:lnTo>
                    <a:pt x="21" y="89"/>
                  </a:lnTo>
                  <a:lnTo>
                    <a:pt x="21" y="97"/>
                  </a:lnTo>
                  <a:lnTo>
                    <a:pt x="21" y="105"/>
                  </a:lnTo>
                  <a:lnTo>
                    <a:pt x="21" y="112"/>
                  </a:lnTo>
                  <a:lnTo>
                    <a:pt x="21" y="120"/>
                  </a:lnTo>
                  <a:lnTo>
                    <a:pt x="17" y="133"/>
                  </a:lnTo>
                  <a:lnTo>
                    <a:pt x="15" y="146"/>
                  </a:lnTo>
                  <a:lnTo>
                    <a:pt x="13" y="160"/>
                  </a:lnTo>
                  <a:lnTo>
                    <a:pt x="13" y="175"/>
                  </a:lnTo>
                  <a:lnTo>
                    <a:pt x="11" y="186"/>
                  </a:lnTo>
                  <a:lnTo>
                    <a:pt x="11" y="202"/>
                  </a:lnTo>
                  <a:lnTo>
                    <a:pt x="11" y="215"/>
                  </a:lnTo>
                  <a:lnTo>
                    <a:pt x="11" y="228"/>
                  </a:lnTo>
                  <a:lnTo>
                    <a:pt x="7" y="215"/>
                  </a:lnTo>
                  <a:lnTo>
                    <a:pt x="4" y="202"/>
                  </a:lnTo>
                  <a:lnTo>
                    <a:pt x="2" y="188"/>
                  </a:lnTo>
                  <a:lnTo>
                    <a:pt x="0" y="177"/>
                  </a:lnTo>
                  <a:lnTo>
                    <a:pt x="0" y="164"/>
                  </a:lnTo>
                  <a:lnTo>
                    <a:pt x="0" y="150"/>
                  </a:lnTo>
                  <a:lnTo>
                    <a:pt x="0" y="137"/>
                  </a:lnTo>
                  <a:lnTo>
                    <a:pt x="2" y="126"/>
                  </a:lnTo>
                  <a:lnTo>
                    <a:pt x="2" y="116"/>
                  </a:lnTo>
                  <a:lnTo>
                    <a:pt x="2" y="108"/>
                  </a:lnTo>
                  <a:lnTo>
                    <a:pt x="4" y="101"/>
                  </a:lnTo>
                  <a:lnTo>
                    <a:pt x="4" y="93"/>
                  </a:lnTo>
                  <a:lnTo>
                    <a:pt x="4" y="86"/>
                  </a:lnTo>
                  <a:lnTo>
                    <a:pt x="5" y="76"/>
                  </a:lnTo>
                  <a:lnTo>
                    <a:pt x="7" y="68"/>
                  </a:lnTo>
                  <a:lnTo>
                    <a:pt x="9" y="61"/>
                  </a:lnTo>
                  <a:lnTo>
                    <a:pt x="9" y="53"/>
                  </a:lnTo>
                  <a:lnTo>
                    <a:pt x="13" y="44"/>
                  </a:lnTo>
                  <a:lnTo>
                    <a:pt x="13" y="36"/>
                  </a:lnTo>
                  <a:lnTo>
                    <a:pt x="17" y="29"/>
                  </a:lnTo>
                  <a:lnTo>
                    <a:pt x="21" y="13"/>
                  </a:lnTo>
                  <a:lnTo>
                    <a:pt x="26" y="0"/>
                  </a:lnTo>
                  <a:close/>
                </a:path>
              </a:pathLst>
            </a:custGeom>
            <a:solidFill>
              <a:srgbClr val="000000"/>
            </a:solidFill>
            <a:ln w="9525">
              <a:noFill/>
              <a:round/>
              <a:headEnd/>
              <a:tailEnd/>
            </a:ln>
          </p:spPr>
          <p:txBody>
            <a:bodyPr/>
            <a:lstStyle/>
            <a:p>
              <a:endParaRPr lang="fa-IR"/>
            </a:p>
          </p:txBody>
        </p:sp>
        <p:sp>
          <p:nvSpPr>
            <p:cNvPr id="15467" name="Freeform 105"/>
            <p:cNvSpPr>
              <a:spLocks/>
            </p:cNvSpPr>
            <p:nvPr/>
          </p:nvSpPr>
          <p:spPr bwMode="auto">
            <a:xfrm>
              <a:off x="4226" y="3317"/>
              <a:ext cx="336" cy="123"/>
            </a:xfrm>
            <a:custGeom>
              <a:avLst/>
              <a:gdLst>
                <a:gd name="T0" fmla="*/ 59 w 673"/>
                <a:gd name="T1" fmla="*/ 0 h 247"/>
                <a:gd name="T2" fmla="*/ 95 w 673"/>
                <a:gd name="T3" fmla="*/ 4 h 247"/>
                <a:gd name="T4" fmla="*/ 130 w 673"/>
                <a:gd name="T5" fmla="*/ 11 h 247"/>
                <a:gd name="T6" fmla="*/ 166 w 673"/>
                <a:gd name="T7" fmla="*/ 19 h 247"/>
                <a:gd name="T8" fmla="*/ 202 w 673"/>
                <a:gd name="T9" fmla="*/ 28 h 247"/>
                <a:gd name="T10" fmla="*/ 236 w 673"/>
                <a:gd name="T11" fmla="*/ 40 h 247"/>
                <a:gd name="T12" fmla="*/ 268 w 673"/>
                <a:gd name="T13" fmla="*/ 51 h 247"/>
                <a:gd name="T14" fmla="*/ 299 w 673"/>
                <a:gd name="T15" fmla="*/ 66 h 247"/>
                <a:gd name="T16" fmla="*/ 335 w 673"/>
                <a:gd name="T17" fmla="*/ 76 h 247"/>
                <a:gd name="T18" fmla="*/ 377 w 673"/>
                <a:gd name="T19" fmla="*/ 85 h 247"/>
                <a:gd name="T20" fmla="*/ 420 w 673"/>
                <a:gd name="T21" fmla="*/ 99 h 247"/>
                <a:gd name="T22" fmla="*/ 462 w 673"/>
                <a:gd name="T23" fmla="*/ 112 h 247"/>
                <a:gd name="T24" fmla="*/ 504 w 673"/>
                <a:gd name="T25" fmla="*/ 123 h 247"/>
                <a:gd name="T26" fmla="*/ 546 w 673"/>
                <a:gd name="T27" fmla="*/ 135 h 247"/>
                <a:gd name="T28" fmla="*/ 588 w 673"/>
                <a:gd name="T29" fmla="*/ 144 h 247"/>
                <a:gd name="T30" fmla="*/ 630 w 673"/>
                <a:gd name="T31" fmla="*/ 152 h 247"/>
                <a:gd name="T32" fmla="*/ 660 w 673"/>
                <a:gd name="T33" fmla="*/ 161 h 247"/>
                <a:gd name="T34" fmla="*/ 668 w 673"/>
                <a:gd name="T35" fmla="*/ 175 h 247"/>
                <a:gd name="T36" fmla="*/ 673 w 673"/>
                <a:gd name="T37" fmla="*/ 196 h 247"/>
                <a:gd name="T38" fmla="*/ 662 w 673"/>
                <a:gd name="T39" fmla="*/ 220 h 247"/>
                <a:gd name="T40" fmla="*/ 643 w 673"/>
                <a:gd name="T41" fmla="*/ 239 h 247"/>
                <a:gd name="T42" fmla="*/ 592 w 673"/>
                <a:gd name="T43" fmla="*/ 230 h 247"/>
                <a:gd name="T44" fmla="*/ 515 w 673"/>
                <a:gd name="T45" fmla="*/ 203 h 247"/>
                <a:gd name="T46" fmla="*/ 438 w 673"/>
                <a:gd name="T47" fmla="*/ 178 h 247"/>
                <a:gd name="T48" fmla="*/ 360 w 673"/>
                <a:gd name="T49" fmla="*/ 158 h 247"/>
                <a:gd name="T50" fmla="*/ 282 w 673"/>
                <a:gd name="T51" fmla="*/ 135 h 247"/>
                <a:gd name="T52" fmla="*/ 204 w 673"/>
                <a:gd name="T53" fmla="*/ 110 h 247"/>
                <a:gd name="T54" fmla="*/ 130 w 673"/>
                <a:gd name="T55" fmla="*/ 83 h 247"/>
                <a:gd name="T56" fmla="*/ 57 w 673"/>
                <a:gd name="T57" fmla="*/ 53 h 247"/>
                <a:gd name="T58" fmla="*/ 15 w 673"/>
                <a:gd name="T59" fmla="*/ 45 h 247"/>
                <a:gd name="T60" fmla="*/ 6 w 673"/>
                <a:gd name="T61" fmla="*/ 51 h 247"/>
                <a:gd name="T62" fmla="*/ 0 w 673"/>
                <a:gd name="T63" fmla="*/ 47 h 247"/>
                <a:gd name="T64" fmla="*/ 6 w 673"/>
                <a:gd name="T65" fmla="*/ 24 h 247"/>
                <a:gd name="T66" fmla="*/ 27 w 673"/>
                <a:gd name="T67" fmla="*/ 4 h 247"/>
                <a:gd name="T68" fmla="*/ 40 w 673"/>
                <a:gd name="T69" fmla="*/ 0 h 2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3"/>
                <a:gd name="T106" fmla="*/ 0 h 247"/>
                <a:gd name="T107" fmla="*/ 673 w 673"/>
                <a:gd name="T108" fmla="*/ 247 h 2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3" h="247">
                  <a:moveTo>
                    <a:pt x="40" y="0"/>
                  </a:moveTo>
                  <a:lnTo>
                    <a:pt x="59" y="0"/>
                  </a:lnTo>
                  <a:lnTo>
                    <a:pt x="76" y="2"/>
                  </a:lnTo>
                  <a:lnTo>
                    <a:pt x="95" y="4"/>
                  </a:lnTo>
                  <a:lnTo>
                    <a:pt x="112" y="9"/>
                  </a:lnTo>
                  <a:lnTo>
                    <a:pt x="130" y="11"/>
                  </a:lnTo>
                  <a:lnTo>
                    <a:pt x="149" y="15"/>
                  </a:lnTo>
                  <a:lnTo>
                    <a:pt x="166" y="19"/>
                  </a:lnTo>
                  <a:lnTo>
                    <a:pt x="185" y="24"/>
                  </a:lnTo>
                  <a:lnTo>
                    <a:pt x="202" y="28"/>
                  </a:lnTo>
                  <a:lnTo>
                    <a:pt x="219" y="34"/>
                  </a:lnTo>
                  <a:lnTo>
                    <a:pt x="236" y="40"/>
                  </a:lnTo>
                  <a:lnTo>
                    <a:pt x="253" y="45"/>
                  </a:lnTo>
                  <a:lnTo>
                    <a:pt x="268" y="51"/>
                  </a:lnTo>
                  <a:lnTo>
                    <a:pt x="284" y="59"/>
                  </a:lnTo>
                  <a:lnTo>
                    <a:pt x="299" y="66"/>
                  </a:lnTo>
                  <a:lnTo>
                    <a:pt x="314" y="74"/>
                  </a:lnTo>
                  <a:lnTo>
                    <a:pt x="335" y="76"/>
                  </a:lnTo>
                  <a:lnTo>
                    <a:pt x="356" y="82"/>
                  </a:lnTo>
                  <a:lnTo>
                    <a:pt x="377" y="85"/>
                  </a:lnTo>
                  <a:lnTo>
                    <a:pt x="398" y="93"/>
                  </a:lnTo>
                  <a:lnTo>
                    <a:pt x="420" y="99"/>
                  </a:lnTo>
                  <a:lnTo>
                    <a:pt x="441" y="104"/>
                  </a:lnTo>
                  <a:lnTo>
                    <a:pt x="462" y="112"/>
                  </a:lnTo>
                  <a:lnTo>
                    <a:pt x="483" y="118"/>
                  </a:lnTo>
                  <a:lnTo>
                    <a:pt x="504" y="123"/>
                  </a:lnTo>
                  <a:lnTo>
                    <a:pt x="525" y="129"/>
                  </a:lnTo>
                  <a:lnTo>
                    <a:pt x="546" y="135"/>
                  </a:lnTo>
                  <a:lnTo>
                    <a:pt x="567" y="140"/>
                  </a:lnTo>
                  <a:lnTo>
                    <a:pt x="588" y="144"/>
                  </a:lnTo>
                  <a:lnTo>
                    <a:pt x="609" y="148"/>
                  </a:lnTo>
                  <a:lnTo>
                    <a:pt x="630" y="152"/>
                  </a:lnTo>
                  <a:lnTo>
                    <a:pt x="652" y="156"/>
                  </a:lnTo>
                  <a:lnTo>
                    <a:pt x="660" y="161"/>
                  </a:lnTo>
                  <a:lnTo>
                    <a:pt x="666" y="167"/>
                  </a:lnTo>
                  <a:lnTo>
                    <a:pt x="668" y="175"/>
                  </a:lnTo>
                  <a:lnTo>
                    <a:pt x="671" y="182"/>
                  </a:lnTo>
                  <a:lnTo>
                    <a:pt x="673" y="196"/>
                  </a:lnTo>
                  <a:lnTo>
                    <a:pt x="669" y="211"/>
                  </a:lnTo>
                  <a:lnTo>
                    <a:pt x="662" y="220"/>
                  </a:lnTo>
                  <a:lnTo>
                    <a:pt x="654" y="232"/>
                  </a:lnTo>
                  <a:lnTo>
                    <a:pt x="643" y="239"/>
                  </a:lnTo>
                  <a:lnTo>
                    <a:pt x="630" y="247"/>
                  </a:lnTo>
                  <a:lnTo>
                    <a:pt x="592" y="230"/>
                  </a:lnTo>
                  <a:lnTo>
                    <a:pt x="553" y="217"/>
                  </a:lnTo>
                  <a:lnTo>
                    <a:pt x="515" y="203"/>
                  </a:lnTo>
                  <a:lnTo>
                    <a:pt x="477" y="192"/>
                  </a:lnTo>
                  <a:lnTo>
                    <a:pt x="438" y="178"/>
                  </a:lnTo>
                  <a:lnTo>
                    <a:pt x="399" y="167"/>
                  </a:lnTo>
                  <a:lnTo>
                    <a:pt x="360" y="158"/>
                  </a:lnTo>
                  <a:lnTo>
                    <a:pt x="322" y="146"/>
                  </a:lnTo>
                  <a:lnTo>
                    <a:pt x="282" y="135"/>
                  </a:lnTo>
                  <a:lnTo>
                    <a:pt x="242" y="121"/>
                  </a:lnTo>
                  <a:lnTo>
                    <a:pt x="204" y="110"/>
                  </a:lnTo>
                  <a:lnTo>
                    <a:pt x="166" y="99"/>
                  </a:lnTo>
                  <a:lnTo>
                    <a:pt x="130" y="83"/>
                  </a:lnTo>
                  <a:lnTo>
                    <a:pt x="93" y="70"/>
                  </a:lnTo>
                  <a:lnTo>
                    <a:pt x="57" y="53"/>
                  </a:lnTo>
                  <a:lnTo>
                    <a:pt x="25" y="38"/>
                  </a:lnTo>
                  <a:lnTo>
                    <a:pt x="15" y="45"/>
                  </a:lnTo>
                  <a:lnTo>
                    <a:pt x="10" y="49"/>
                  </a:lnTo>
                  <a:lnTo>
                    <a:pt x="6" y="51"/>
                  </a:lnTo>
                  <a:lnTo>
                    <a:pt x="2" y="53"/>
                  </a:lnTo>
                  <a:lnTo>
                    <a:pt x="0" y="47"/>
                  </a:lnTo>
                  <a:lnTo>
                    <a:pt x="2" y="38"/>
                  </a:lnTo>
                  <a:lnTo>
                    <a:pt x="6" y="24"/>
                  </a:lnTo>
                  <a:lnTo>
                    <a:pt x="15" y="13"/>
                  </a:lnTo>
                  <a:lnTo>
                    <a:pt x="27" y="4"/>
                  </a:lnTo>
                  <a:lnTo>
                    <a:pt x="40" y="0"/>
                  </a:lnTo>
                  <a:close/>
                </a:path>
              </a:pathLst>
            </a:custGeom>
            <a:solidFill>
              <a:srgbClr val="FFFFC2"/>
            </a:solidFill>
            <a:ln w="9525">
              <a:noFill/>
              <a:round/>
              <a:headEnd/>
              <a:tailEnd/>
            </a:ln>
          </p:spPr>
          <p:txBody>
            <a:bodyPr/>
            <a:lstStyle/>
            <a:p>
              <a:endParaRPr lang="fa-IR"/>
            </a:p>
          </p:txBody>
        </p:sp>
        <p:sp>
          <p:nvSpPr>
            <p:cNvPr id="15468" name="Freeform 106"/>
            <p:cNvSpPr>
              <a:spLocks/>
            </p:cNvSpPr>
            <p:nvPr/>
          </p:nvSpPr>
          <p:spPr bwMode="auto">
            <a:xfrm>
              <a:off x="4045" y="3334"/>
              <a:ext cx="11" cy="31"/>
            </a:xfrm>
            <a:custGeom>
              <a:avLst/>
              <a:gdLst>
                <a:gd name="T0" fmla="*/ 6 w 23"/>
                <a:gd name="T1" fmla="*/ 0 h 63"/>
                <a:gd name="T2" fmla="*/ 8 w 23"/>
                <a:gd name="T3" fmla="*/ 8 h 63"/>
                <a:gd name="T4" fmla="*/ 11 w 23"/>
                <a:gd name="T5" fmla="*/ 15 h 63"/>
                <a:gd name="T6" fmla="*/ 13 w 23"/>
                <a:gd name="T7" fmla="*/ 23 h 63"/>
                <a:gd name="T8" fmla="*/ 13 w 23"/>
                <a:gd name="T9" fmla="*/ 30 h 63"/>
                <a:gd name="T10" fmla="*/ 13 w 23"/>
                <a:gd name="T11" fmla="*/ 38 h 63"/>
                <a:gd name="T12" fmla="*/ 15 w 23"/>
                <a:gd name="T13" fmla="*/ 48 h 63"/>
                <a:gd name="T14" fmla="*/ 19 w 23"/>
                <a:gd name="T15" fmla="*/ 55 h 63"/>
                <a:gd name="T16" fmla="*/ 23 w 23"/>
                <a:gd name="T17" fmla="*/ 63 h 63"/>
                <a:gd name="T18" fmla="*/ 13 w 23"/>
                <a:gd name="T19" fmla="*/ 61 h 63"/>
                <a:gd name="T20" fmla="*/ 6 w 23"/>
                <a:gd name="T21" fmla="*/ 57 h 63"/>
                <a:gd name="T22" fmla="*/ 2 w 23"/>
                <a:gd name="T23" fmla="*/ 53 h 63"/>
                <a:gd name="T24" fmla="*/ 2 w 23"/>
                <a:gd name="T25" fmla="*/ 49 h 63"/>
                <a:gd name="T26" fmla="*/ 0 w 23"/>
                <a:gd name="T27" fmla="*/ 36 h 63"/>
                <a:gd name="T28" fmla="*/ 0 w 23"/>
                <a:gd name="T29" fmla="*/ 23 h 63"/>
                <a:gd name="T30" fmla="*/ 2 w 23"/>
                <a:gd name="T31" fmla="*/ 11 h 63"/>
                <a:gd name="T32" fmla="*/ 6 w 23"/>
                <a:gd name="T33" fmla="*/ 0 h 63"/>
                <a:gd name="T34" fmla="*/ 6 w 23"/>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3"/>
                <a:gd name="T56" fmla="*/ 23 w 23"/>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3">
                  <a:moveTo>
                    <a:pt x="6" y="0"/>
                  </a:moveTo>
                  <a:lnTo>
                    <a:pt x="8" y="8"/>
                  </a:lnTo>
                  <a:lnTo>
                    <a:pt x="11" y="15"/>
                  </a:lnTo>
                  <a:lnTo>
                    <a:pt x="13" y="23"/>
                  </a:lnTo>
                  <a:lnTo>
                    <a:pt x="13" y="30"/>
                  </a:lnTo>
                  <a:lnTo>
                    <a:pt x="13" y="38"/>
                  </a:lnTo>
                  <a:lnTo>
                    <a:pt x="15" y="48"/>
                  </a:lnTo>
                  <a:lnTo>
                    <a:pt x="19" y="55"/>
                  </a:lnTo>
                  <a:lnTo>
                    <a:pt x="23" y="63"/>
                  </a:lnTo>
                  <a:lnTo>
                    <a:pt x="13" y="61"/>
                  </a:lnTo>
                  <a:lnTo>
                    <a:pt x="6" y="57"/>
                  </a:lnTo>
                  <a:lnTo>
                    <a:pt x="2" y="53"/>
                  </a:lnTo>
                  <a:lnTo>
                    <a:pt x="2" y="49"/>
                  </a:lnTo>
                  <a:lnTo>
                    <a:pt x="0" y="36"/>
                  </a:lnTo>
                  <a:lnTo>
                    <a:pt x="0" y="23"/>
                  </a:lnTo>
                  <a:lnTo>
                    <a:pt x="2" y="11"/>
                  </a:lnTo>
                  <a:lnTo>
                    <a:pt x="6" y="0"/>
                  </a:lnTo>
                  <a:close/>
                </a:path>
              </a:pathLst>
            </a:custGeom>
            <a:solidFill>
              <a:srgbClr val="000000"/>
            </a:solidFill>
            <a:ln w="9525">
              <a:noFill/>
              <a:round/>
              <a:headEnd/>
              <a:tailEnd/>
            </a:ln>
          </p:spPr>
          <p:txBody>
            <a:bodyPr/>
            <a:lstStyle/>
            <a:p>
              <a:endParaRPr lang="fa-IR"/>
            </a:p>
          </p:txBody>
        </p:sp>
        <p:sp>
          <p:nvSpPr>
            <p:cNvPr id="15469" name="Freeform 107"/>
            <p:cNvSpPr>
              <a:spLocks/>
            </p:cNvSpPr>
            <p:nvPr/>
          </p:nvSpPr>
          <p:spPr bwMode="auto">
            <a:xfrm>
              <a:off x="4777" y="3343"/>
              <a:ext cx="9" cy="8"/>
            </a:xfrm>
            <a:custGeom>
              <a:avLst/>
              <a:gdLst>
                <a:gd name="T0" fmla="*/ 15 w 17"/>
                <a:gd name="T1" fmla="*/ 0 h 17"/>
                <a:gd name="T2" fmla="*/ 17 w 17"/>
                <a:gd name="T3" fmla="*/ 2 h 17"/>
                <a:gd name="T4" fmla="*/ 13 w 17"/>
                <a:gd name="T5" fmla="*/ 6 h 17"/>
                <a:gd name="T6" fmla="*/ 8 w 17"/>
                <a:gd name="T7" fmla="*/ 12 h 17"/>
                <a:gd name="T8" fmla="*/ 4 w 17"/>
                <a:gd name="T9" fmla="*/ 17 h 17"/>
                <a:gd name="T10" fmla="*/ 0 w 17"/>
                <a:gd name="T11" fmla="*/ 17 h 17"/>
                <a:gd name="T12" fmla="*/ 9 w 17"/>
                <a:gd name="T13" fmla="*/ 6 h 17"/>
                <a:gd name="T14" fmla="*/ 15 w 17"/>
                <a:gd name="T15" fmla="*/ 0 h 17"/>
                <a:gd name="T16" fmla="*/ 15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5" y="0"/>
                  </a:moveTo>
                  <a:lnTo>
                    <a:pt x="17" y="2"/>
                  </a:lnTo>
                  <a:lnTo>
                    <a:pt x="13" y="6"/>
                  </a:lnTo>
                  <a:lnTo>
                    <a:pt x="8" y="12"/>
                  </a:lnTo>
                  <a:lnTo>
                    <a:pt x="4" y="17"/>
                  </a:lnTo>
                  <a:lnTo>
                    <a:pt x="0" y="17"/>
                  </a:lnTo>
                  <a:lnTo>
                    <a:pt x="9" y="6"/>
                  </a:lnTo>
                  <a:lnTo>
                    <a:pt x="15" y="0"/>
                  </a:lnTo>
                  <a:close/>
                </a:path>
              </a:pathLst>
            </a:custGeom>
            <a:solidFill>
              <a:srgbClr val="000000"/>
            </a:solidFill>
            <a:ln w="9525">
              <a:noFill/>
              <a:round/>
              <a:headEnd/>
              <a:tailEnd/>
            </a:ln>
          </p:spPr>
          <p:txBody>
            <a:bodyPr/>
            <a:lstStyle/>
            <a:p>
              <a:endParaRPr lang="fa-IR"/>
            </a:p>
          </p:txBody>
        </p:sp>
        <p:sp>
          <p:nvSpPr>
            <p:cNvPr id="15470" name="Freeform 108"/>
            <p:cNvSpPr>
              <a:spLocks/>
            </p:cNvSpPr>
            <p:nvPr/>
          </p:nvSpPr>
          <p:spPr bwMode="auto">
            <a:xfrm>
              <a:off x="4846" y="3342"/>
              <a:ext cx="48" cy="53"/>
            </a:xfrm>
            <a:custGeom>
              <a:avLst/>
              <a:gdLst>
                <a:gd name="T0" fmla="*/ 21 w 95"/>
                <a:gd name="T1" fmla="*/ 2 h 107"/>
                <a:gd name="T2" fmla="*/ 26 w 95"/>
                <a:gd name="T3" fmla="*/ 0 h 107"/>
                <a:gd name="T4" fmla="*/ 36 w 95"/>
                <a:gd name="T5" fmla="*/ 2 h 107"/>
                <a:gd name="T6" fmla="*/ 42 w 95"/>
                <a:gd name="T7" fmla="*/ 2 h 107"/>
                <a:gd name="T8" fmla="*/ 49 w 95"/>
                <a:gd name="T9" fmla="*/ 6 h 107"/>
                <a:gd name="T10" fmla="*/ 57 w 95"/>
                <a:gd name="T11" fmla="*/ 14 h 107"/>
                <a:gd name="T12" fmla="*/ 63 w 95"/>
                <a:gd name="T13" fmla="*/ 23 h 107"/>
                <a:gd name="T14" fmla="*/ 61 w 95"/>
                <a:gd name="T15" fmla="*/ 31 h 107"/>
                <a:gd name="T16" fmla="*/ 57 w 95"/>
                <a:gd name="T17" fmla="*/ 38 h 107"/>
                <a:gd name="T18" fmla="*/ 53 w 95"/>
                <a:gd name="T19" fmla="*/ 40 h 107"/>
                <a:gd name="T20" fmla="*/ 45 w 95"/>
                <a:gd name="T21" fmla="*/ 46 h 107"/>
                <a:gd name="T22" fmla="*/ 38 w 95"/>
                <a:gd name="T23" fmla="*/ 48 h 107"/>
                <a:gd name="T24" fmla="*/ 30 w 95"/>
                <a:gd name="T25" fmla="*/ 50 h 107"/>
                <a:gd name="T26" fmla="*/ 36 w 95"/>
                <a:gd name="T27" fmla="*/ 59 h 107"/>
                <a:gd name="T28" fmla="*/ 44 w 95"/>
                <a:gd name="T29" fmla="*/ 63 h 107"/>
                <a:gd name="T30" fmla="*/ 51 w 95"/>
                <a:gd name="T31" fmla="*/ 65 h 107"/>
                <a:gd name="T32" fmla="*/ 59 w 95"/>
                <a:gd name="T33" fmla="*/ 65 h 107"/>
                <a:gd name="T34" fmla="*/ 66 w 95"/>
                <a:gd name="T35" fmla="*/ 63 h 107"/>
                <a:gd name="T36" fmla="*/ 76 w 95"/>
                <a:gd name="T37" fmla="*/ 61 h 107"/>
                <a:gd name="T38" fmla="*/ 83 w 95"/>
                <a:gd name="T39" fmla="*/ 57 h 107"/>
                <a:gd name="T40" fmla="*/ 95 w 95"/>
                <a:gd name="T41" fmla="*/ 57 h 107"/>
                <a:gd name="T42" fmla="*/ 93 w 95"/>
                <a:gd name="T43" fmla="*/ 69 h 107"/>
                <a:gd name="T44" fmla="*/ 89 w 95"/>
                <a:gd name="T45" fmla="*/ 82 h 107"/>
                <a:gd name="T46" fmla="*/ 83 w 95"/>
                <a:gd name="T47" fmla="*/ 86 h 107"/>
                <a:gd name="T48" fmla="*/ 83 w 95"/>
                <a:gd name="T49" fmla="*/ 91 h 107"/>
                <a:gd name="T50" fmla="*/ 80 w 95"/>
                <a:gd name="T51" fmla="*/ 99 h 107"/>
                <a:gd name="T52" fmla="*/ 82 w 95"/>
                <a:gd name="T53" fmla="*/ 107 h 107"/>
                <a:gd name="T54" fmla="*/ 70 w 95"/>
                <a:gd name="T55" fmla="*/ 107 h 107"/>
                <a:gd name="T56" fmla="*/ 59 w 95"/>
                <a:gd name="T57" fmla="*/ 107 h 107"/>
                <a:gd name="T58" fmla="*/ 49 w 95"/>
                <a:gd name="T59" fmla="*/ 103 h 107"/>
                <a:gd name="T60" fmla="*/ 40 w 95"/>
                <a:gd name="T61" fmla="*/ 99 h 107"/>
                <a:gd name="T62" fmla="*/ 30 w 95"/>
                <a:gd name="T63" fmla="*/ 93 h 107"/>
                <a:gd name="T64" fmla="*/ 21 w 95"/>
                <a:gd name="T65" fmla="*/ 88 h 107"/>
                <a:gd name="T66" fmla="*/ 13 w 95"/>
                <a:gd name="T67" fmla="*/ 80 h 107"/>
                <a:gd name="T68" fmla="*/ 9 w 95"/>
                <a:gd name="T69" fmla="*/ 72 h 107"/>
                <a:gd name="T70" fmla="*/ 4 w 95"/>
                <a:gd name="T71" fmla="*/ 63 h 107"/>
                <a:gd name="T72" fmla="*/ 2 w 95"/>
                <a:gd name="T73" fmla="*/ 53 h 107"/>
                <a:gd name="T74" fmla="*/ 0 w 95"/>
                <a:gd name="T75" fmla="*/ 44 h 107"/>
                <a:gd name="T76" fmla="*/ 0 w 95"/>
                <a:gd name="T77" fmla="*/ 36 h 107"/>
                <a:gd name="T78" fmla="*/ 0 w 95"/>
                <a:gd name="T79" fmla="*/ 27 h 107"/>
                <a:gd name="T80" fmla="*/ 5 w 95"/>
                <a:gd name="T81" fmla="*/ 17 h 107"/>
                <a:gd name="T82" fmla="*/ 11 w 95"/>
                <a:gd name="T83" fmla="*/ 10 h 107"/>
                <a:gd name="T84" fmla="*/ 21 w 95"/>
                <a:gd name="T85" fmla="*/ 2 h 107"/>
                <a:gd name="T86" fmla="*/ 21 w 95"/>
                <a:gd name="T87" fmla="*/ 2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07"/>
                <a:gd name="T134" fmla="*/ 95 w 95"/>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07">
                  <a:moveTo>
                    <a:pt x="21" y="2"/>
                  </a:moveTo>
                  <a:lnTo>
                    <a:pt x="26" y="0"/>
                  </a:lnTo>
                  <a:lnTo>
                    <a:pt x="36" y="2"/>
                  </a:lnTo>
                  <a:lnTo>
                    <a:pt x="42" y="2"/>
                  </a:lnTo>
                  <a:lnTo>
                    <a:pt x="49" y="6"/>
                  </a:lnTo>
                  <a:lnTo>
                    <a:pt x="57" y="14"/>
                  </a:lnTo>
                  <a:lnTo>
                    <a:pt x="63" y="23"/>
                  </a:lnTo>
                  <a:lnTo>
                    <a:pt x="61" y="31"/>
                  </a:lnTo>
                  <a:lnTo>
                    <a:pt x="57" y="38"/>
                  </a:lnTo>
                  <a:lnTo>
                    <a:pt x="53" y="40"/>
                  </a:lnTo>
                  <a:lnTo>
                    <a:pt x="45" y="46"/>
                  </a:lnTo>
                  <a:lnTo>
                    <a:pt x="38" y="48"/>
                  </a:lnTo>
                  <a:lnTo>
                    <a:pt x="30" y="50"/>
                  </a:lnTo>
                  <a:lnTo>
                    <a:pt x="36" y="59"/>
                  </a:lnTo>
                  <a:lnTo>
                    <a:pt x="44" y="63"/>
                  </a:lnTo>
                  <a:lnTo>
                    <a:pt x="51" y="65"/>
                  </a:lnTo>
                  <a:lnTo>
                    <a:pt x="59" y="65"/>
                  </a:lnTo>
                  <a:lnTo>
                    <a:pt x="66" y="63"/>
                  </a:lnTo>
                  <a:lnTo>
                    <a:pt x="76" y="61"/>
                  </a:lnTo>
                  <a:lnTo>
                    <a:pt x="83" y="57"/>
                  </a:lnTo>
                  <a:lnTo>
                    <a:pt x="95" y="57"/>
                  </a:lnTo>
                  <a:lnTo>
                    <a:pt x="93" y="69"/>
                  </a:lnTo>
                  <a:lnTo>
                    <a:pt x="89" y="82"/>
                  </a:lnTo>
                  <a:lnTo>
                    <a:pt x="83" y="86"/>
                  </a:lnTo>
                  <a:lnTo>
                    <a:pt x="83" y="91"/>
                  </a:lnTo>
                  <a:lnTo>
                    <a:pt x="80" y="99"/>
                  </a:lnTo>
                  <a:lnTo>
                    <a:pt x="82" y="107"/>
                  </a:lnTo>
                  <a:lnTo>
                    <a:pt x="70" y="107"/>
                  </a:lnTo>
                  <a:lnTo>
                    <a:pt x="59" y="107"/>
                  </a:lnTo>
                  <a:lnTo>
                    <a:pt x="49" y="103"/>
                  </a:lnTo>
                  <a:lnTo>
                    <a:pt x="40" y="99"/>
                  </a:lnTo>
                  <a:lnTo>
                    <a:pt x="30" y="93"/>
                  </a:lnTo>
                  <a:lnTo>
                    <a:pt x="21" y="88"/>
                  </a:lnTo>
                  <a:lnTo>
                    <a:pt x="13" y="80"/>
                  </a:lnTo>
                  <a:lnTo>
                    <a:pt x="9" y="72"/>
                  </a:lnTo>
                  <a:lnTo>
                    <a:pt x="4" y="63"/>
                  </a:lnTo>
                  <a:lnTo>
                    <a:pt x="2" y="53"/>
                  </a:lnTo>
                  <a:lnTo>
                    <a:pt x="0" y="44"/>
                  </a:lnTo>
                  <a:lnTo>
                    <a:pt x="0" y="36"/>
                  </a:lnTo>
                  <a:lnTo>
                    <a:pt x="0" y="27"/>
                  </a:lnTo>
                  <a:lnTo>
                    <a:pt x="5" y="17"/>
                  </a:lnTo>
                  <a:lnTo>
                    <a:pt x="11" y="10"/>
                  </a:lnTo>
                  <a:lnTo>
                    <a:pt x="21" y="2"/>
                  </a:lnTo>
                  <a:close/>
                </a:path>
              </a:pathLst>
            </a:custGeom>
            <a:solidFill>
              <a:srgbClr val="FFD6C9"/>
            </a:solidFill>
            <a:ln w="9525">
              <a:noFill/>
              <a:round/>
              <a:headEnd/>
              <a:tailEnd/>
            </a:ln>
          </p:spPr>
          <p:txBody>
            <a:bodyPr/>
            <a:lstStyle/>
            <a:p>
              <a:endParaRPr lang="fa-IR"/>
            </a:p>
          </p:txBody>
        </p:sp>
        <p:sp>
          <p:nvSpPr>
            <p:cNvPr id="15471" name="Freeform 109"/>
            <p:cNvSpPr>
              <a:spLocks/>
            </p:cNvSpPr>
            <p:nvPr/>
          </p:nvSpPr>
          <p:spPr bwMode="auto">
            <a:xfrm>
              <a:off x="4011" y="3360"/>
              <a:ext cx="19" cy="49"/>
            </a:xfrm>
            <a:custGeom>
              <a:avLst/>
              <a:gdLst>
                <a:gd name="T0" fmla="*/ 9 w 38"/>
                <a:gd name="T1" fmla="*/ 0 h 99"/>
                <a:gd name="T2" fmla="*/ 15 w 38"/>
                <a:gd name="T3" fmla="*/ 0 h 99"/>
                <a:gd name="T4" fmla="*/ 20 w 38"/>
                <a:gd name="T5" fmla="*/ 0 h 99"/>
                <a:gd name="T6" fmla="*/ 24 w 38"/>
                <a:gd name="T7" fmla="*/ 4 h 99"/>
                <a:gd name="T8" fmla="*/ 30 w 38"/>
                <a:gd name="T9" fmla="*/ 8 h 99"/>
                <a:gd name="T10" fmla="*/ 36 w 38"/>
                <a:gd name="T11" fmla="*/ 17 h 99"/>
                <a:gd name="T12" fmla="*/ 38 w 38"/>
                <a:gd name="T13" fmla="*/ 31 h 99"/>
                <a:gd name="T14" fmla="*/ 36 w 38"/>
                <a:gd name="T15" fmla="*/ 38 h 99"/>
                <a:gd name="T16" fmla="*/ 34 w 38"/>
                <a:gd name="T17" fmla="*/ 48 h 99"/>
                <a:gd name="T18" fmla="*/ 32 w 38"/>
                <a:gd name="T19" fmla="*/ 55 h 99"/>
                <a:gd name="T20" fmla="*/ 32 w 38"/>
                <a:gd name="T21" fmla="*/ 67 h 99"/>
                <a:gd name="T22" fmla="*/ 28 w 38"/>
                <a:gd name="T23" fmla="*/ 74 h 99"/>
                <a:gd name="T24" fmla="*/ 28 w 38"/>
                <a:gd name="T25" fmla="*/ 84 h 99"/>
                <a:gd name="T26" fmla="*/ 24 w 38"/>
                <a:gd name="T27" fmla="*/ 92 h 99"/>
                <a:gd name="T28" fmla="*/ 24 w 38"/>
                <a:gd name="T29" fmla="*/ 99 h 99"/>
                <a:gd name="T30" fmla="*/ 15 w 38"/>
                <a:gd name="T31" fmla="*/ 88 h 99"/>
                <a:gd name="T32" fmla="*/ 9 w 38"/>
                <a:gd name="T33" fmla="*/ 76 h 99"/>
                <a:gd name="T34" fmla="*/ 3 w 38"/>
                <a:gd name="T35" fmla="*/ 61 h 99"/>
                <a:gd name="T36" fmla="*/ 1 w 38"/>
                <a:gd name="T37" fmla="*/ 48 h 99"/>
                <a:gd name="T38" fmla="*/ 0 w 38"/>
                <a:gd name="T39" fmla="*/ 33 h 99"/>
                <a:gd name="T40" fmla="*/ 1 w 38"/>
                <a:gd name="T41" fmla="*/ 21 h 99"/>
                <a:gd name="T42" fmla="*/ 3 w 38"/>
                <a:gd name="T43" fmla="*/ 10 h 99"/>
                <a:gd name="T44" fmla="*/ 9 w 38"/>
                <a:gd name="T45" fmla="*/ 0 h 99"/>
                <a:gd name="T46" fmla="*/ 9 w 38"/>
                <a:gd name="T47" fmla="*/ 0 h 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99"/>
                <a:gd name="T74" fmla="*/ 38 w 38"/>
                <a:gd name="T75" fmla="*/ 99 h 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99">
                  <a:moveTo>
                    <a:pt x="9" y="0"/>
                  </a:moveTo>
                  <a:lnTo>
                    <a:pt x="15" y="0"/>
                  </a:lnTo>
                  <a:lnTo>
                    <a:pt x="20" y="0"/>
                  </a:lnTo>
                  <a:lnTo>
                    <a:pt x="24" y="4"/>
                  </a:lnTo>
                  <a:lnTo>
                    <a:pt x="30" y="8"/>
                  </a:lnTo>
                  <a:lnTo>
                    <a:pt x="36" y="17"/>
                  </a:lnTo>
                  <a:lnTo>
                    <a:pt x="38" y="31"/>
                  </a:lnTo>
                  <a:lnTo>
                    <a:pt x="36" y="38"/>
                  </a:lnTo>
                  <a:lnTo>
                    <a:pt x="34" y="48"/>
                  </a:lnTo>
                  <a:lnTo>
                    <a:pt x="32" y="55"/>
                  </a:lnTo>
                  <a:lnTo>
                    <a:pt x="32" y="67"/>
                  </a:lnTo>
                  <a:lnTo>
                    <a:pt x="28" y="74"/>
                  </a:lnTo>
                  <a:lnTo>
                    <a:pt x="28" y="84"/>
                  </a:lnTo>
                  <a:lnTo>
                    <a:pt x="24" y="92"/>
                  </a:lnTo>
                  <a:lnTo>
                    <a:pt x="24" y="99"/>
                  </a:lnTo>
                  <a:lnTo>
                    <a:pt x="15" y="88"/>
                  </a:lnTo>
                  <a:lnTo>
                    <a:pt x="9" y="76"/>
                  </a:lnTo>
                  <a:lnTo>
                    <a:pt x="3" y="61"/>
                  </a:lnTo>
                  <a:lnTo>
                    <a:pt x="1" y="48"/>
                  </a:lnTo>
                  <a:lnTo>
                    <a:pt x="0" y="33"/>
                  </a:lnTo>
                  <a:lnTo>
                    <a:pt x="1" y="21"/>
                  </a:lnTo>
                  <a:lnTo>
                    <a:pt x="3" y="10"/>
                  </a:lnTo>
                  <a:lnTo>
                    <a:pt x="9" y="0"/>
                  </a:lnTo>
                  <a:close/>
                </a:path>
              </a:pathLst>
            </a:custGeom>
            <a:solidFill>
              <a:srgbClr val="000000"/>
            </a:solidFill>
            <a:ln w="9525">
              <a:noFill/>
              <a:round/>
              <a:headEnd/>
              <a:tailEnd/>
            </a:ln>
          </p:spPr>
          <p:txBody>
            <a:bodyPr/>
            <a:lstStyle/>
            <a:p>
              <a:endParaRPr lang="fa-IR"/>
            </a:p>
          </p:txBody>
        </p:sp>
        <p:sp>
          <p:nvSpPr>
            <p:cNvPr id="15472" name="Freeform 110"/>
            <p:cNvSpPr>
              <a:spLocks/>
            </p:cNvSpPr>
            <p:nvPr/>
          </p:nvSpPr>
          <p:spPr bwMode="auto">
            <a:xfrm>
              <a:off x="4254" y="3370"/>
              <a:ext cx="247" cy="315"/>
            </a:xfrm>
            <a:custGeom>
              <a:avLst/>
              <a:gdLst>
                <a:gd name="T0" fmla="*/ 57 w 495"/>
                <a:gd name="T1" fmla="*/ 19 h 630"/>
                <a:gd name="T2" fmla="*/ 131 w 495"/>
                <a:gd name="T3" fmla="*/ 53 h 630"/>
                <a:gd name="T4" fmla="*/ 207 w 495"/>
                <a:gd name="T5" fmla="*/ 90 h 630"/>
                <a:gd name="T6" fmla="*/ 284 w 495"/>
                <a:gd name="T7" fmla="*/ 122 h 630"/>
                <a:gd name="T8" fmla="*/ 265 w 495"/>
                <a:gd name="T9" fmla="*/ 131 h 630"/>
                <a:gd name="T10" fmla="*/ 215 w 495"/>
                <a:gd name="T11" fmla="*/ 126 h 630"/>
                <a:gd name="T12" fmla="*/ 166 w 495"/>
                <a:gd name="T13" fmla="*/ 112 h 630"/>
                <a:gd name="T14" fmla="*/ 118 w 495"/>
                <a:gd name="T15" fmla="*/ 107 h 630"/>
                <a:gd name="T16" fmla="*/ 162 w 495"/>
                <a:gd name="T17" fmla="*/ 149 h 630"/>
                <a:gd name="T18" fmla="*/ 251 w 495"/>
                <a:gd name="T19" fmla="*/ 185 h 630"/>
                <a:gd name="T20" fmla="*/ 342 w 495"/>
                <a:gd name="T21" fmla="*/ 215 h 630"/>
                <a:gd name="T22" fmla="*/ 430 w 495"/>
                <a:gd name="T23" fmla="*/ 266 h 630"/>
                <a:gd name="T24" fmla="*/ 424 w 495"/>
                <a:gd name="T25" fmla="*/ 282 h 630"/>
                <a:gd name="T26" fmla="*/ 337 w 495"/>
                <a:gd name="T27" fmla="*/ 251 h 630"/>
                <a:gd name="T28" fmla="*/ 247 w 495"/>
                <a:gd name="T29" fmla="*/ 221 h 630"/>
                <a:gd name="T30" fmla="*/ 158 w 495"/>
                <a:gd name="T31" fmla="*/ 192 h 630"/>
                <a:gd name="T32" fmla="*/ 95 w 495"/>
                <a:gd name="T33" fmla="*/ 194 h 630"/>
                <a:gd name="T34" fmla="*/ 145 w 495"/>
                <a:gd name="T35" fmla="*/ 242 h 630"/>
                <a:gd name="T36" fmla="*/ 221 w 495"/>
                <a:gd name="T37" fmla="*/ 270 h 630"/>
                <a:gd name="T38" fmla="*/ 299 w 495"/>
                <a:gd name="T39" fmla="*/ 293 h 630"/>
                <a:gd name="T40" fmla="*/ 363 w 495"/>
                <a:gd name="T41" fmla="*/ 327 h 630"/>
                <a:gd name="T42" fmla="*/ 409 w 495"/>
                <a:gd name="T43" fmla="*/ 356 h 630"/>
                <a:gd name="T44" fmla="*/ 422 w 495"/>
                <a:gd name="T45" fmla="*/ 379 h 630"/>
                <a:gd name="T46" fmla="*/ 346 w 495"/>
                <a:gd name="T47" fmla="*/ 360 h 630"/>
                <a:gd name="T48" fmla="*/ 268 w 495"/>
                <a:gd name="T49" fmla="*/ 333 h 630"/>
                <a:gd name="T50" fmla="*/ 194 w 495"/>
                <a:gd name="T51" fmla="*/ 308 h 630"/>
                <a:gd name="T52" fmla="*/ 149 w 495"/>
                <a:gd name="T53" fmla="*/ 322 h 630"/>
                <a:gd name="T54" fmla="*/ 188 w 495"/>
                <a:gd name="T55" fmla="*/ 352 h 630"/>
                <a:gd name="T56" fmla="*/ 244 w 495"/>
                <a:gd name="T57" fmla="*/ 373 h 630"/>
                <a:gd name="T58" fmla="*/ 303 w 495"/>
                <a:gd name="T59" fmla="*/ 392 h 630"/>
                <a:gd name="T60" fmla="*/ 350 w 495"/>
                <a:gd name="T61" fmla="*/ 418 h 630"/>
                <a:gd name="T62" fmla="*/ 386 w 495"/>
                <a:gd name="T63" fmla="*/ 438 h 630"/>
                <a:gd name="T64" fmla="*/ 426 w 495"/>
                <a:gd name="T65" fmla="*/ 457 h 630"/>
                <a:gd name="T66" fmla="*/ 464 w 495"/>
                <a:gd name="T67" fmla="*/ 472 h 630"/>
                <a:gd name="T68" fmla="*/ 472 w 495"/>
                <a:gd name="T69" fmla="*/ 479 h 630"/>
                <a:gd name="T70" fmla="*/ 381 w 495"/>
                <a:gd name="T71" fmla="*/ 455 h 630"/>
                <a:gd name="T72" fmla="*/ 291 w 495"/>
                <a:gd name="T73" fmla="*/ 424 h 630"/>
                <a:gd name="T74" fmla="*/ 198 w 495"/>
                <a:gd name="T75" fmla="*/ 396 h 630"/>
                <a:gd name="T76" fmla="*/ 149 w 495"/>
                <a:gd name="T77" fmla="*/ 399 h 630"/>
                <a:gd name="T78" fmla="*/ 234 w 495"/>
                <a:gd name="T79" fmla="*/ 441 h 630"/>
                <a:gd name="T80" fmla="*/ 322 w 495"/>
                <a:gd name="T81" fmla="*/ 474 h 630"/>
                <a:gd name="T82" fmla="*/ 409 w 495"/>
                <a:gd name="T83" fmla="*/ 508 h 630"/>
                <a:gd name="T84" fmla="*/ 453 w 495"/>
                <a:gd name="T85" fmla="*/ 538 h 630"/>
                <a:gd name="T86" fmla="*/ 381 w 495"/>
                <a:gd name="T87" fmla="*/ 521 h 630"/>
                <a:gd name="T88" fmla="*/ 306 w 495"/>
                <a:gd name="T89" fmla="*/ 498 h 630"/>
                <a:gd name="T90" fmla="*/ 228 w 495"/>
                <a:gd name="T91" fmla="*/ 472 h 630"/>
                <a:gd name="T92" fmla="*/ 188 w 495"/>
                <a:gd name="T93" fmla="*/ 470 h 630"/>
                <a:gd name="T94" fmla="*/ 261 w 495"/>
                <a:gd name="T95" fmla="*/ 517 h 630"/>
                <a:gd name="T96" fmla="*/ 341 w 495"/>
                <a:gd name="T97" fmla="*/ 548 h 630"/>
                <a:gd name="T98" fmla="*/ 417 w 495"/>
                <a:gd name="T99" fmla="*/ 584 h 630"/>
                <a:gd name="T100" fmla="*/ 443 w 495"/>
                <a:gd name="T101" fmla="*/ 618 h 630"/>
                <a:gd name="T102" fmla="*/ 337 w 495"/>
                <a:gd name="T103" fmla="*/ 588 h 630"/>
                <a:gd name="T104" fmla="*/ 228 w 495"/>
                <a:gd name="T105" fmla="*/ 557 h 630"/>
                <a:gd name="T106" fmla="*/ 126 w 495"/>
                <a:gd name="T107" fmla="*/ 517 h 630"/>
                <a:gd name="T108" fmla="*/ 55 w 495"/>
                <a:gd name="T109" fmla="*/ 443 h 630"/>
                <a:gd name="T110" fmla="*/ 38 w 495"/>
                <a:gd name="T111" fmla="*/ 323 h 630"/>
                <a:gd name="T112" fmla="*/ 27 w 495"/>
                <a:gd name="T113" fmla="*/ 204 h 630"/>
                <a:gd name="T114" fmla="*/ 14 w 495"/>
                <a:gd name="T115" fmla="*/ 86 h 630"/>
                <a:gd name="T116" fmla="*/ 0 w 495"/>
                <a:gd name="T117" fmla="*/ 0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5"/>
                <a:gd name="T178" fmla="*/ 0 h 630"/>
                <a:gd name="T179" fmla="*/ 495 w 495"/>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5" h="630">
                  <a:moveTo>
                    <a:pt x="0" y="0"/>
                  </a:moveTo>
                  <a:lnTo>
                    <a:pt x="19" y="4"/>
                  </a:lnTo>
                  <a:lnTo>
                    <a:pt x="38" y="10"/>
                  </a:lnTo>
                  <a:lnTo>
                    <a:pt x="57" y="19"/>
                  </a:lnTo>
                  <a:lnTo>
                    <a:pt x="78" y="27"/>
                  </a:lnTo>
                  <a:lnTo>
                    <a:pt x="95" y="34"/>
                  </a:lnTo>
                  <a:lnTo>
                    <a:pt x="114" y="44"/>
                  </a:lnTo>
                  <a:lnTo>
                    <a:pt x="131" y="53"/>
                  </a:lnTo>
                  <a:lnTo>
                    <a:pt x="152" y="63"/>
                  </a:lnTo>
                  <a:lnTo>
                    <a:pt x="169" y="71"/>
                  </a:lnTo>
                  <a:lnTo>
                    <a:pt x="188" y="80"/>
                  </a:lnTo>
                  <a:lnTo>
                    <a:pt x="207" y="90"/>
                  </a:lnTo>
                  <a:lnTo>
                    <a:pt x="225" y="99"/>
                  </a:lnTo>
                  <a:lnTo>
                    <a:pt x="244" y="107"/>
                  </a:lnTo>
                  <a:lnTo>
                    <a:pt x="263" y="114"/>
                  </a:lnTo>
                  <a:lnTo>
                    <a:pt x="284" y="122"/>
                  </a:lnTo>
                  <a:lnTo>
                    <a:pt x="303" y="131"/>
                  </a:lnTo>
                  <a:lnTo>
                    <a:pt x="289" y="131"/>
                  </a:lnTo>
                  <a:lnTo>
                    <a:pt x="278" y="133"/>
                  </a:lnTo>
                  <a:lnTo>
                    <a:pt x="265" y="131"/>
                  </a:lnTo>
                  <a:lnTo>
                    <a:pt x="253" y="131"/>
                  </a:lnTo>
                  <a:lnTo>
                    <a:pt x="240" y="130"/>
                  </a:lnTo>
                  <a:lnTo>
                    <a:pt x="228" y="128"/>
                  </a:lnTo>
                  <a:lnTo>
                    <a:pt x="215" y="126"/>
                  </a:lnTo>
                  <a:lnTo>
                    <a:pt x="204" y="122"/>
                  </a:lnTo>
                  <a:lnTo>
                    <a:pt x="190" y="118"/>
                  </a:lnTo>
                  <a:lnTo>
                    <a:pt x="179" y="116"/>
                  </a:lnTo>
                  <a:lnTo>
                    <a:pt x="166" y="112"/>
                  </a:lnTo>
                  <a:lnTo>
                    <a:pt x="154" y="111"/>
                  </a:lnTo>
                  <a:lnTo>
                    <a:pt x="141" y="109"/>
                  </a:lnTo>
                  <a:lnTo>
                    <a:pt x="130" y="107"/>
                  </a:lnTo>
                  <a:lnTo>
                    <a:pt x="118" y="107"/>
                  </a:lnTo>
                  <a:lnTo>
                    <a:pt x="105" y="109"/>
                  </a:lnTo>
                  <a:lnTo>
                    <a:pt x="122" y="124"/>
                  </a:lnTo>
                  <a:lnTo>
                    <a:pt x="141" y="137"/>
                  </a:lnTo>
                  <a:lnTo>
                    <a:pt x="162" y="149"/>
                  </a:lnTo>
                  <a:lnTo>
                    <a:pt x="183" y="160"/>
                  </a:lnTo>
                  <a:lnTo>
                    <a:pt x="204" y="168"/>
                  </a:lnTo>
                  <a:lnTo>
                    <a:pt x="227" y="177"/>
                  </a:lnTo>
                  <a:lnTo>
                    <a:pt x="251" y="185"/>
                  </a:lnTo>
                  <a:lnTo>
                    <a:pt x="274" y="192"/>
                  </a:lnTo>
                  <a:lnTo>
                    <a:pt x="297" y="198"/>
                  </a:lnTo>
                  <a:lnTo>
                    <a:pt x="320" y="207"/>
                  </a:lnTo>
                  <a:lnTo>
                    <a:pt x="342" y="215"/>
                  </a:lnTo>
                  <a:lnTo>
                    <a:pt x="367" y="226"/>
                  </a:lnTo>
                  <a:lnTo>
                    <a:pt x="388" y="236"/>
                  </a:lnTo>
                  <a:lnTo>
                    <a:pt x="409" y="249"/>
                  </a:lnTo>
                  <a:lnTo>
                    <a:pt x="430" y="266"/>
                  </a:lnTo>
                  <a:lnTo>
                    <a:pt x="449" y="287"/>
                  </a:lnTo>
                  <a:lnTo>
                    <a:pt x="449" y="289"/>
                  </a:lnTo>
                  <a:lnTo>
                    <a:pt x="447" y="289"/>
                  </a:lnTo>
                  <a:lnTo>
                    <a:pt x="424" y="282"/>
                  </a:lnTo>
                  <a:lnTo>
                    <a:pt x="403" y="274"/>
                  </a:lnTo>
                  <a:lnTo>
                    <a:pt x="381" y="266"/>
                  </a:lnTo>
                  <a:lnTo>
                    <a:pt x="358" y="259"/>
                  </a:lnTo>
                  <a:lnTo>
                    <a:pt x="337" y="251"/>
                  </a:lnTo>
                  <a:lnTo>
                    <a:pt x="314" y="244"/>
                  </a:lnTo>
                  <a:lnTo>
                    <a:pt x="291" y="234"/>
                  </a:lnTo>
                  <a:lnTo>
                    <a:pt x="270" y="228"/>
                  </a:lnTo>
                  <a:lnTo>
                    <a:pt x="247" y="221"/>
                  </a:lnTo>
                  <a:lnTo>
                    <a:pt x="225" y="211"/>
                  </a:lnTo>
                  <a:lnTo>
                    <a:pt x="204" y="206"/>
                  </a:lnTo>
                  <a:lnTo>
                    <a:pt x="181" y="198"/>
                  </a:lnTo>
                  <a:lnTo>
                    <a:pt x="158" y="192"/>
                  </a:lnTo>
                  <a:lnTo>
                    <a:pt x="135" y="187"/>
                  </a:lnTo>
                  <a:lnTo>
                    <a:pt x="111" y="183"/>
                  </a:lnTo>
                  <a:lnTo>
                    <a:pt x="88" y="179"/>
                  </a:lnTo>
                  <a:lnTo>
                    <a:pt x="95" y="194"/>
                  </a:lnTo>
                  <a:lnTo>
                    <a:pt x="105" y="209"/>
                  </a:lnTo>
                  <a:lnTo>
                    <a:pt x="116" y="221"/>
                  </a:lnTo>
                  <a:lnTo>
                    <a:pt x="131" y="234"/>
                  </a:lnTo>
                  <a:lnTo>
                    <a:pt x="145" y="242"/>
                  </a:lnTo>
                  <a:lnTo>
                    <a:pt x="162" y="251"/>
                  </a:lnTo>
                  <a:lnTo>
                    <a:pt x="181" y="257"/>
                  </a:lnTo>
                  <a:lnTo>
                    <a:pt x="202" y="264"/>
                  </a:lnTo>
                  <a:lnTo>
                    <a:pt x="221" y="270"/>
                  </a:lnTo>
                  <a:lnTo>
                    <a:pt x="240" y="274"/>
                  </a:lnTo>
                  <a:lnTo>
                    <a:pt x="261" y="280"/>
                  </a:lnTo>
                  <a:lnTo>
                    <a:pt x="280" y="289"/>
                  </a:lnTo>
                  <a:lnTo>
                    <a:pt x="299" y="293"/>
                  </a:lnTo>
                  <a:lnTo>
                    <a:pt x="318" y="301"/>
                  </a:lnTo>
                  <a:lnTo>
                    <a:pt x="335" y="310"/>
                  </a:lnTo>
                  <a:lnTo>
                    <a:pt x="352" y="322"/>
                  </a:lnTo>
                  <a:lnTo>
                    <a:pt x="363" y="327"/>
                  </a:lnTo>
                  <a:lnTo>
                    <a:pt x="377" y="333"/>
                  </a:lnTo>
                  <a:lnTo>
                    <a:pt x="386" y="341"/>
                  </a:lnTo>
                  <a:lnTo>
                    <a:pt x="400" y="348"/>
                  </a:lnTo>
                  <a:lnTo>
                    <a:pt x="409" y="356"/>
                  </a:lnTo>
                  <a:lnTo>
                    <a:pt x="419" y="363"/>
                  </a:lnTo>
                  <a:lnTo>
                    <a:pt x="430" y="371"/>
                  </a:lnTo>
                  <a:lnTo>
                    <a:pt x="443" y="380"/>
                  </a:lnTo>
                  <a:lnTo>
                    <a:pt x="422" y="379"/>
                  </a:lnTo>
                  <a:lnTo>
                    <a:pt x="403" y="379"/>
                  </a:lnTo>
                  <a:lnTo>
                    <a:pt x="384" y="373"/>
                  </a:lnTo>
                  <a:lnTo>
                    <a:pt x="365" y="369"/>
                  </a:lnTo>
                  <a:lnTo>
                    <a:pt x="346" y="360"/>
                  </a:lnTo>
                  <a:lnTo>
                    <a:pt x="327" y="354"/>
                  </a:lnTo>
                  <a:lnTo>
                    <a:pt x="306" y="346"/>
                  </a:lnTo>
                  <a:lnTo>
                    <a:pt x="287" y="341"/>
                  </a:lnTo>
                  <a:lnTo>
                    <a:pt x="268" y="333"/>
                  </a:lnTo>
                  <a:lnTo>
                    <a:pt x="249" y="323"/>
                  </a:lnTo>
                  <a:lnTo>
                    <a:pt x="230" y="318"/>
                  </a:lnTo>
                  <a:lnTo>
                    <a:pt x="213" y="314"/>
                  </a:lnTo>
                  <a:lnTo>
                    <a:pt x="194" y="308"/>
                  </a:lnTo>
                  <a:lnTo>
                    <a:pt x="177" y="306"/>
                  </a:lnTo>
                  <a:lnTo>
                    <a:pt x="160" y="306"/>
                  </a:lnTo>
                  <a:lnTo>
                    <a:pt x="145" y="312"/>
                  </a:lnTo>
                  <a:lnTo>
                    <a:pt x="149" y="322"/>
                  </a:lnTo>
                  <a:lnTo>
                    <a:pt x="156" y="331"/>
                  </a:lnTo>
                  <a:lnTo>
                    <a:pt x="164" y="339"/>
                  </a:lnTo>
                  <a:lnTo>
                    <a:pt x="175" y="346"/>
                  </a:lnTo>
                  <a:lnTo>
                    <a:pt x="188" y="352"/>
                  </a:lnTo>
                  <a:lnTo>
                    <a:pt x="202" y="360"/>
                  </a:lnTo>
                  <a:lnTo>
                    <a:pt x="215" y="365"/>
                  </a:lnTo>
                  <a:lnTo>
                    <a:pt x="230" y="369"/>
                  </a:lnTo>
                  <a:lnTo>
                    <a:pt x="244" y="373"/>
                  </a:lnTo>
                  <a:lnTo>
                    <a:pt x="261" y="379"/>
                  </a:lnTo>
                  <a:lnTo>
                    <a:pt x="274" y="382"/>
                  </a:lnTo>
                  <a:lnTo>
                    <a:pt x="289" y="386"/>
                  </a:lnTo>
                  <a:lnTo>
                    <a:pt x="303" y="392"/>
                  </a:lnTo>
                  <a:lnTo>
                    <a:pt x="318" y="399"/>
                  </a:lnTo>
                  <a:lnTo>
                    <a:pt x="329" y="405"/>
                  </a:lnTo>
                  <a:lnTo>
                    <a:pt x="342" y="413"/>
                  </a:lnTo>
                  <a:lnTo>
                    <a:pt x="350" y="418"/>
                  </a:lnTo>
                  <a:lnTo>
                    <a:pt x="360" y="422"/>
                  </a:lnTo>
                  <a:lnTo>
                    <a:pt x="369" y="428"/>
                  </a:lnTo>
                  <a:lnTo>
                    <a:pt x="379" y="434"/>
                  </a:lnTo>
                  <a:lnTo>
                    <a:pt x="386" y="438"/>
                  </a:lnTo>
                  <a:lnTo>
                    <a:pt x="396" y="443"/>
                  </a:lnTo>
                  <a:lnTo>
                    <a:pt x="405" y="447"/>
                  </a:lnTo>
                  <a:lnTo>
                    <a:pt x="417" y="453"/>
                  </a:lnTo>
                  <a:lnTo>
                    <a:pt x="426" y="457"/>
                  </a:lnTo>
                  <a:lnTo>
                    <a:pt x="434" y="460"/>
                  </a:lnTo>
                  <a:lnTo>
                    <a:pt x="443" y="464"/>
                  </a:lnTo>
                  <a:lnTo>
                    <a:pt x="455" y="468"/>
                  </a:lnTo>
                  <a:lnTo>
                    <a:pt x="464" y="472"/>
                  </a:lnTo>
                  <a:lnTo>
                    <a:pt x="476" y="476"/>
                  </a:lnTo>
                  <a:lnTo>
                    <a:pt x="483" y="481"/>
                  </a:lnTo>
                  <a:lnTo>
                    <a:pt x="495" y="485"/>
                  </a:lnTo>
                  <a:lnTo>
                    <a:pt x="472" y="479"/>
                  </a:lnTo>
                  <a:lnTo>
                    <a:pt x="449" y="476"/>
                  </a:lnTo>
                  <a:lnTo>
                    <a:pt x="426" y="468"/>
                  </a:lnTo>
                  <a:lnTo>
                    <a:pt x="405" y="462"/>
                  </a:lnTo>
                  <a:lnTo>
                    <a:pt x="381" y="455"/>
                  </a:lnTo>
                  <a:lnTo>
                    <a:pt x="360" y="447"/>
                  </a:lnTo>
                  <a:lnTo>
                    <a:pt x="337" y="439"/>
                  </a:lnTo>
                  <a:lnTo>
                    <a:pt x="314" y="432"/>
                  </a:lnTo>
                  <a:lnTo>
                    <a:pt x="291" y="424"/>
                  </a:lnTo>
                  <a:lnTo>
                    <a:pt x="268" y="417"/>
                  </a:lnTo>
                  <a:lnTo>
                    <a:pt x="246" y="409"/>
                  </a:lnTo>
                  <a:lnTo>
                    <a:pt x="223" y="403"/>
                  </a:lnTo>
                  <a:lnTo>
                    <a:pt x="198" y="396"/>
                  </a:lnTo>
                  <a:lnTo>
                    <a:pt x="175" y="392"/>
                  </a:lnTo>
                  <a:lnTo>
                    <a:pt x="154" y="388"/>
                  </a:lnTo>
                  <a:lnTo>
                    <a:pt x="131" y="386"/>
                  </a:lnTo>
                  <a:lnTo>
                    <a:pt x="149" y="399"/>
                  </a:lnTo>
                  <a:lnTo>
                    <a:pt x="169" y="411"/>
                  </a:lnTo>
                  <a:lnTo>
                    <a:pt x="190" y="422"/>
                  </a:lnTo>
                  <a:lnTo>
                    <a:pt x="211" y="432"/>
                  </a:lnTo>
                  <a:lnTo>
                    <a:pt x="234" y="441"/>
                  </a:lnTo>
                  <a:lnTo>
                    <a:pt x="257" y="449"/>
                  </a:lnTo>
                  <a:lnTo>
                    <a:pt x="278" y="458"/>
                  </a:lnTo>
                  <a:lnTo>
                    <a:pt x="301" y="468"/>
                  </a:lnTo>
                  <a:lnTo>
                    <a:pt x="322" y="474"/>
                  </a:lnTo>
                  <a:lnTo>
                    <a:pt x="344" y="481"/>
                  </a:lnTo>
                  <a:lnTo>
                    <a:pt x="365" y="491"/>
                  </a:lnTo>
                  <a:lnTo>
                    <a:pt x="388" y="498"/>
                  </a:lnTo>
                  <a:lnTo>
                    <a:pt x="409" y="508"/>
                  </a:lnTo>
                  <a:lnTo>
                    <a:pt x="430" y="519"/>
                  </a:lnTo>
                  <a:lnTo>
                    <a:pt x="451" y="531"/>
                  </a:lnTo>
                  <a:lnTo>
                    <a:pt x="472" y="544"/>
                  </a:lnTo>
                  <a:lnTo>
                    <a:pt x="453" y="538"/>
                  </a:lnTo>
                  <a:lnTo>
                    <a:pt x="434" y="534"/>
                  </a:lnTo>
                  <a:lnTo>
                    <a:pt x="417" y="531"/>
                  </a:lnTo>
                  <a:lnTo>
                    <a:pt x="400" y="527"/>
                  </a:lnTo>
                  <a:lnTo>
                    <a:pt x="381" y="521"/>
                  </a:lnTo>
                  <a:lnTo>
                    <a:pt x="362" y="515"/>
                  </a:lnTo>
                  <a:lnTo>
                    <a:pt x="342" y="510"/>
                  </a:lnTo>
                  <a:lnTo>
                    <a:pt x="325" y="504"/>
                  </a:lnTo>
                  <a:lnTo>
                    <a:pt x="306" y="498"/>
                  </a:lnTo>
                  <a:lnTo>
                    <a:pt x="287" y="491"/>
                  </a:lnTo>
                  <a:lnTo>
                    <a:pt x="268" y="485"/>
                  </a:lnTo>
                  <a:lnTo>
                    <a:pt x="249" y="479"/>
                  </a:lnTo>
                  <a:lnTo>
                    <a:pt x="228" y="472"/>
                  </a:lnTo>
                  <a:lnTo>
                    <a:pt x="211" y="466"/>
                  </a:lnTo>
                  <a:lnTo>
                    <a:pt x="194" y="458"/>
                  </a:lnTo>
                  <a:lnTo>
                    <a:pt x="175" y="455"/>
                  </a:lnTo>
                  <a:lnTo>
                    <a:pt x="188" y="470"/>
                  </a:lnTo>
                  <a:lnTo>
                    <a:pt x="207" y="485"/>
                  </a:lnTo>
                  <a:lnTo>
                    <a:pt x="223" y="496"/>
                  </a:lnTo>
                  <a:lnTo>
                    <a:pt x="244" y="508"/>
                  </a:lnTo>
                  <a:lnTo>
                    <a:pt x="261" y="517"/>
                  </a:lnTo>
                  <a:lnTo>
                    <a:pt x="282" y="525"/>
                  </a:lnTo>
                  <a:lnTo>
                    <a:pt x="301" y="534"/>
                  </a:lnTo>
                  <a:lnTo>
                    <a:pt x="323" y="542"/>
                  </a:lnTo>
                  <a:lnTo>
                    <a:pt x="341" y="548"/>
                  </a:lnTo>
                  <a:lnTo>
                    <a:pt x="362" y="557"/>
                  </a:lnTo>
                  <a:lnTo>
                    <a:pt x="381" y="565"/>
                  </a:lnTo>
                  <a:lnTo>
                    <a:pt x="400" y="574"/>
                  </a:lnTo>
                  <a:lnTo>
                    <a:pt x="417" y="584"/>
                  </a:lnTo>
                  <a:lnTo>
                    <a:pt x="436" y="597"/>
                  </a:lnTo>
                  <a:lnTo>
                    <a:pt x="453" y="611"/>
                  </a:lnTo>
                  <a:lnTo>
                    <a:pt x="470" y="630"/>
                  </a:lnTo>
                  <a:lnTo>
                    <a:pt x="443" y="618"/>
                  </a:lnTo>
                  <a:lnTo>
                    <a:pt x="419" y="611"/>
                  </a:lnTo>
                  <a:lnTo>
                    <a:pt x="392" y="603"/>
                  </a:lnTo>
                  <a:lnTo>
                    <a:pt x="365" y="595"/>
                  </a:lnTo>
                  <a:lnTo>
                    <a:pt x="337" y="588"/>
                  </a:lnTo>
                  <a:lnTo>
                    <a:pt x="310" y="580"/>
                  </a:lnTo>
                  <a:lnTo>
                    <a:pt x="284" y="574"/>
                  </a:lnTo>
                  <a:lnTo>
                    <a:pt x="257" y="567"/>
                  </a:lnTo>
                  <a:lnTo>
                    <a:pt x="228" y="557"/>
                  </a:lnTo>
                  <a:lnTo>
                    <a:pt x="200" y="550"/>
                  </a:lnTo>
                  <a:lnTo>
                    <a:pt x="173" y="538"/>
                  </a:lnTo>
                  <a:lnTo>
                    <a:pt x="149" y="531"/>
                  </a:lnTo>
                  <a:lnTo>
                    <a:pt x="126" y="517"/>
                  </a:lnTo>
                  <a:lnTo>
                    <a:pt x="103" y="504"/>
                  </a:lnTo>
                  <a:lnTo>
                    <a:pt x="82" y="489"/>
                  </a:lnTo>
                  <a:lnTo>
                    <a:pt x="63" y="472"/>
                  </a:lnTo>
                  <a:lnTo>
                    <a:pt x="55" y="443"/>
                  </a:lnTo>
                  <a:lnTo>
                    <a:pt x="52" y="413"/>
                  </a:lnTo>
                  <a:lnTo>
                    <a:pt x="46" y="384"/>
                  </a:lnTo>
                  <a:lnTo>
                    <a:pt x="42" y="356"/>
                  </a:lnTo>
                  <a:lnTo>
                    <a:pt x="38" y="323"/>
                  </a:lnTo>
                  <a:lnTo>
                    <a:pt x="36" y="295"/>
                  </a:lnTo>
                  <a:lnTo>
                    <a:pt x="33" y="264"/>
                  </a:lnTo>
                  <a:lnTo>
                    <a:pt x="31" y="234"/>
                  </a:lnTo>
                  <a:lnTo>
                    <a:pt x="27" y="204"/>
                  </a:lnTo>
                  <a:lnTo>
                    <a:pt x="25" y="175"/>
                  </a:lnTo>
                  <a:lnTo>
                    <a:pt x="21" y="145"/>
                  </a:lnTo>
                  <a:lnTo>
                    <a:pt x="19" y="114"/>
                  </a:lnTo>
                  <a:lnTo>
                    <a:pt x="14" y="86"/>
                  </a:lnTo>
                  <a:lnTo>
                    <a:pt x="10" y="55"/>
                  </a:lnTo>
                  <a:lnTo>
                    <a:pt x="4" y="29"/>
                  </a:lnTo>
                  <a:lnTo>
                    <a:pt x="0" y="0"/>
                  </a:lnTo>
                  <a:close/>
                </a:path>
              </a:pathLst>
            </a:custGeom>
            <a:solidFill>
              <a:srgbClr val="E6B380"/>
            </a:solidFill>
            <a:ln w="9525">
              <a:noFill/>
              <a:round/>
              <a:headEnd/>
              <a:tailEnd/>
            </a:ln>
          </p:spPr>
          <p:txBody>
            <a:bodyPr/>
            <a:lstStyle/>
            <a:p>
              <a:endParaRPr lang="fa-IR"/>
            </a:p>
          </p:txBody>
        </p:sp>
        <p:sp>
          <p:nvSpPr>
            <p:cNvPr id="15473" name="Freeform 111"/>
            <p:cNvSpPr>
              <a:spLocks/>
            </p:cNvSpPr>
            <p:nvPr/>
          </p:nvSpPr>
          <p:spPr bwMode="auto">
            <a:xfrm>
              <a:off x="3945" y="3384"/>
              <a:ext cx="10" cy="14"/>
            </a:xfrm>
            <a:custGeom>
              <a:avLst/>
              <a:gdLst>
                <a:gd name="T0" fmla="*/ 4 w 19"/>
                <a:gd name="T1" fmla="*/ 0 h 26"/>
                <a:gd name="T2" fmla="*/ 14 w 19"/>
                <a:gd name="T3" fmla="*/ 0 h 26"/>
                <a:gd name="T4" fmla="*/ 17 w 19"/>
                <a:gd name="T5" fmla="*/ 9 h 26"/>
                <a:gd name="T6" fmla="*/ 17 w 19"/>
                <a:gd name="T7" fmla="*/ 17 h 26"/>
                <a:gd name="T8" fmla="*/ 19 w 19"/>
                <a:gd name="T9" fmla="*/ 23 h 26"/>
                <a:gd name="T10" fmla="*/ 17 w 19"/>
                <a:gd name="T11" fmla="*/ 26 h 26"/>
                <a:gd name="T12" fmla="*/ 17 w 19"/>
                <a:gd name="T13" fmla="*/ 26 h 26"/>
                <a:gd name="T14" fmla="*/ 8 w 19"/>
                <a:gd name="T15" fmla="*/ 23 h 26"/>
                <a:gd name="T16" fmla="*/ 4 w 19"/>
                <a:gd name="T17" fmla="*/ 13 h 26"/>
                <a:gd name="T18" fmla="*/ 0 w 19"/>
                <a:gd name="T19" fmla="*/ 4 h 26"/>
                <a:gd name="T20" fmla="*/ 4 w 19"/>
                <a:gd name="T21" fmla="*/ 0 h 26"/>
                <a:gd name="T22" fmla="*/ 4 w 19"/>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6"/>
                <a:gd name="T38" fmla="*/ 19 w 19"/>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6">
                  <a:moveTo>
                    <a:pt x="4" y="0"/>
                  </a:moveTo>
                  <a:lnTo>
                    <a:pt x="14" y="0"/>
                  </a:lnTo>
                  <a:lnTo>
                    <a:pt x="17" y="9"/>
                  </a:lnTo>
                  <a:lnTo>
                    <a:pt x="17" y="17"/>
                  </a:lnTo>
                  <a:lnTo>
                    <a:pt x="19" y="23"/>
                  </a:lnTo>
                  <a:lnTo>
                    <a:pt x="17" y="26"/>
                  </a:lnTo>
                  <a:lnTo>
                    <a:pt x="8" y="23"/>
                  </a:lnTo>
                  <a:lnTo>
                    <a:pt x="4" y="13"/>
                  </a:lnTo>
                  <a:lnTo>
                    <a:pt x="0" y="4"/>
                  </a:lnTo>
                  <a:lnTo>
                    <a:pt x="4" y="0"/>
                  </a:lnTo>
                  <a:close/>
                </a:path>
              </a:pathLst>
            </a:custGeom>
            <a:solidFill>
              <a:srgbClr val="000000"/>
            </a:solidFill>
            <a:ln w="9525">
              <a:noFill/>
              <a:round/>
              <a:headEnd/>
              <a:tailEnd/>
            </a:ln>
          </p:spPr>
          <p:txBody>
            <a:bodyPr/>
            <a:lstStyle/>
            <a:p>
              <a:endParaRPr lang="fa-IR"/>
            </a:p>
          </p:txBody>
        </p:sp>
        <p:sp>
          <p:nvSpPr>
            <p:cNvPr id="15474" name="Freeform 112"/>
            <p:cNvSpPr>
              <a:spLocks/>
            </p:cNvSpPr>
            <p:nvPr/>
          </p:nvSpPr>
          <p:spPr bwMode="auto">
            <a:xfrm>
              <a:off x="4046" y="3391"/>
              <a:ext cx="39" cy="109"/>
            </a:xfrm>
            <a:custGeom>
              <a:avLst/>
              <a:gdLst>
                <a:gd name="T0" fmla="*/ 17 w 78"/>
                <a:gd name="T1" fmla="*/ 0 h 219"/>
                <a:gd name="T2" fmla="*/ 21 w 78"/>
                <a:gd name="T3" fmla="*/ 11 h 219"/>
                <a:gd name="T4" fmla="*/ 26 w 78"/>
                <a:gd name="T5" fmla="*/ 23 h 219"/>
                <a:gd name="T6" fmla="*/ 30 w 78"/>
                <a:gd name="T7" fmla="*/ 36 h 219"/>
                <a:gd name="T8" fmla="*/ 34 w 78"/>
                <a:gd name="T9" fmla="*/ 49 h 219"/>
                <a:gd name="T10" fmla="*/ 38 w 78"/>
                <a:gd name="T11" fmla="*/ 63 h 219"/>
                <a:gd name="T12" fmla="*/ 40 w 78"/>
                <a:gd name="T13" fmla="*/ 76 h 219"/>
                <a:gd name="T14" fmla="*/ 44 w 78"/>
                <a:gd name="T15" fmla="*/ 89 h 219"/>
                <a:gd name="T16" fmla="*/ 47 w 78"/>
                <a:gd name="T17" fmla="*/ 107 h 219"/>
                <a:gd name="T18" fmla="*/ 47 w 78"/>
                <a:gd name="T19" fmla="*/ 120 h 219"/>
                <a:gd name="T20" fmla="*/ 51 w 78"/>
                <a:gd name="T21" fmla="*/ 135 h 219"/>
                <a:gd name="T22" fmla="*/ 51 w 78"/>
                <a:gd name="T23" fmla="*/ 148 h 219"/>
                <a:gd name="T24" fmla="*/ 57 w 78"/>
                <a:gd name="T25" fmla="*/ 164 h 219"/>
                <a:gd name="T26" fmla="*/ 59 w 78"/>
                <a:gd name="T27" fmla="*/ 177 h 219"/>
                <a:gd name="T28" fmla="*/ 65 w 78"/>
                <a:gd name="T29" fmla="*/ 190 h 219"/>
                <a:gd name="T30" fmla="*/ 70 w 78"/>
                <a:gd name="T31" fmla="*/ 203 h 219"/>
                <a:gd name="T32" fmla="*/ 78 w 78"/>
                <a:gd name="T33" fmla="*/ 219 h 219"/>
                <a:gd name="T34" fmla="*/ 66 w 78"/>
                <a:gd name="T35" fmla="*/ 217 h 219"/>
                <a:gd name="T36" fmla="*/ 59 w 78"/>
                <a:gd name="T37" fmla="*/ 215 h 219"/>
                <a:gd name="T38" fmla="*/ 51 w 78"/>
                <a:gd name="T39" fmla="*/ 209 h 219"/>
                <a:gd name="T40" fmla="*/ 47 w 78"/>
                <a:gd name="T41" fmla="*/ 202 h 219"/>
                <a:gd name="T42" fmla="*/ 42 w 78"/>
                <a:gd name="T43" fmla="*/ 192 h 219"/>
                <a:gd name="T44" fmla="*/ 38 w 78"/>
                <a:gd name="T45" fmla="*/ 184 h 219"/>
                <a:gd name="T46" fmla="*/ 34 w 78"/>
                <a:gd name="T47" fmla="*/ 173 h 219"/>
                <a:gd name="T48" fmla="*/ 32 w 78"/>
                <a:gd name="T49" fmla="*/ 162 h 219"/>
                <a:gd name="T50" fmla="*/ 28 w 78"/>
                <a:gd name="T51" fmla="*/ 148 h 219"/>
                <a:gd name="T52" fmla="*/ 25 w 78"/>
                <a:gd name="T53" fmla="*/ 137 h 219"/>
                <a:gd name="T54" fmla="*/ 23 w 78"/>
                <a:gd name="T55" fmla="*/ 126 h 219"/>
                <a:gd name="T56" fmla="*/ 21 w 78"/>
                <a:gd name="T57" fmla="*/ 112 h 219"/>
                <a:gd name="T58" fmla="*/ 15 w 78"/>
                <a:gd name="T59" fmla="*/ 101 h 219"/>
                <a:gd name="T60" fmla="*/ 11 w 78"/>
                <a:gd name="T61" fmla="*/ 89 h 219"/>
                <a:gd name="T62" fmla="*/ 6 w 78"/>
                <a:gd name="T63" fmla="*/ 82 h 219"/>
                <a:gd name="T64" fmla="*/ 0 w 78"/>
                <a:gd name="T65" fmla="*/ 76 h 219"/>
                <a:gd name="T66" fmla="*/ 0 w 78"/>
                <a:gd name="T67" fmla="*/ 65 h 219"/>
                <a:gd name="T68" fmla="*/ 2 w 78"/>
                <a:gd name="T69" fmla="*/ 55 h 219"/>
                <a:gd name="T70" fmla="*/ 4 w 78"/>
                <a:gd name="T71" fmla="*/ 46 h 219"/>
                <a:gd name="T72" fmla="*/ 6 w 78"/>
                <a:gd name="T73" fmla="*/ 36 h 219"/>
                <a:gd name="T74" fmla="*/ 7 w 78"/>
                <a:gd name="T75" fmla="*/ 25 h 219"/>
                <a:gd name="T76" fmla="*/ 11 w 78"/>
                <a:gd name="T77" fmla="*/ 15 h 219"/>
                <a:gd name="T78" fmla="*/ 11 w 78"/>
                <a:gd name="T79" fmla="*/ 8 h 219"/>
                <a:gd name="T80" fmla="*/ 17 w 78"/>
                <a:gd name="T81" fmla="*/ 0 h 219"/>
                <a:gd name="T82" fmla="*/ 17 w 78"/>
                <a:gd name="T83" fmla="*/ 0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219"/>
                <a:gd name="T128" fmla="*/ 78 w 78"/>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219">
                  <a:moveTo>
                    <a:pt x="17" y="0"/>
                  </a:moveTo>
                  <a:lnTo>
                    <a:pt x="21" y="11"/>
                  </a:lnTo>
                  <a:lnTo>
                    <a:pt x="26" y="23"/>
                  </a:lnTo>
                  <a:lnTo>
                    <a:pt x="30" y="36"/>
                  </a:lnTo>
                  <a:lnTo>
                    <a:pt x="34" y="49"/>
                  </a:lnTo>
                  <a:lnTo>
                    <a:pt x="38" y="63"/>
                  </a:lnTo>
                  <a:lnTo>
                    <a:pt x="40" y="76"/>
                  </a:lnTo>
                  <a:lnTo>
                    <a:pt x="44" y="89"/>
                  </a:lnTo>
                  <a:lnTo>
                    <a:pt x="47" y="107"/>
                  </a:lnTo>
                  <a:lnTo>
                    <a:pt x="47" y="120"/>
                  </a:lnTo>
                  <a:lnTo>
                    <a:pt x="51" y="135"/>
                  </a:lnTo>
                  <a:lnTo>
                    <a:pt x="51" y="148"/>
                  </a:lnTo>
                  <a:lnTo>
                    <a:pt x="57" y="164"/>
                  </a:lnTo>
                  <a:lnTo>
                    <a:pt x="59" y="177"/>
                  </a:lnTo>
                  <a:lnTo>
                    <a:pt x="65" y="190"/>
                  </a:lnTo>
                  <a:lnTo>
                    <a:pt x="70" y="203"/>
                  </a:lnTo>
                  <a:lnTo>
                    <a:pt x="78" y="219"/>
                  </a:lnTo>
                  <a:lnTo>
                    <a:pt x="66" y="217"/>
                  </a:lnTo>
                  <a:lnTo>
                    <a:pt x="59" y="215"/>
                  </a:lnTo>
                  <a:lnTo>
                    <a:pt x="51" y="209"/>
                  </a:lnTo>
                  <a:lnTo>
                    <a:pt x="47" y="202"/>
                  </a:lnTo>
                  <a:lnTo>
                    <a:pt x="42" y="192"/>
                  </a:lnTo>
                  <a:lnTo>
                    <a:pt x="38" y="184"/>
                  </a:lnTo>
                  <a:lnTo>
                    <a:pt x="34" y="173"/>
                  </a:lnTo>
                  <a:lnTo>
                    <a:pt x="32" y="162"/>
                  </a:lnTo>
                  <a:lnTo>
                    <a:pt x="28" y="148"/>
                  </a:lnTo>
                  <a:lnTo>
                    <a:pt x="25" y="137"/>
                  </a:lnTo>
                  <a:lnTo>
                    <a:pt x="23" y="126"/>
                  </a:lnTo>
                  <a:lnTo>
                    <a:pt x="21" y="112"/>
                  </a:lnTo>
                  <a:lnTo>
                    <a:pt x="15" y="101"/>
                  </a:lnTo>
                  <a:lnTo>
                    <a:pt x="11" y="89"/>
                  </a:lnTo>
                  <a:lnTo>
                    <a:pt x="6" y="82"/>
                  </a:lnTo>
                  <a:lnTo>
                    <a:pt x="0" y="76"/>
                  </a:lnTo>
                  <a:lnTo>
                    <a:pt x="0" y="65"/>
                  </a:lnTo>
                  <a:lnTo>
                    <a:pt x="2" y="55"/>
                  </a:lnTo>
                  <a:lnTo>
                    <a:pt x="4" y="46"/>
                  </a:lnTo>
                  <a:lnTo>
                    <a:pt x="6" y="36"/>
                  </a:lnTo>
                  <a:lnTo>
                    <a:pt x="7" y="25"/>
                  </a:lnTo>
                  <a:lnTo>
                    <a:pt x="11" y="15"/>
                  </a:lnTo>
                  <a:lnTo>
                    <a:pt x="11" y="8"/>
                  </a:lnTo>
                  <a:lnTo>
                    <a:pt x="17" y="0"/>
                  </a:lnTo>
                  <a:close/>
                </a:path>
              </a:pathLst>
            </a:custGeom>
            <a:solidFill>
              <a:srgbClr val="000000"/>
            </a:solidFill>
            <a:ln w="9525">
              <a:noFill/>
              <a:round/>
              <a:headEnd/>
              <a:tailEnd/>
            </a:ln>
          </p:spPr>
          <p:txBody>
            <a:bodyPr/>
            <a:lstStyle/>
            <a:p>
              <a:endParaRPr lang="fa-IR"/>
            </a:p>
          </p:txBody>
        </p:sp>
        <p:sp>
          <p:nvSpPr>
            <p:cNvPr id="15475" name="Freeform 113"/>
            <p:cNvSpPr>
              <a:spLocks/>
            </p:cNvSpPr>
            <p:nvPr/>
          </p:nvSpPr>
          <p:spPr bwMode="auto">
            <a:xfrm>
              <a:off x="4082" y="3395"/>
              <a:ext cx="3" cy="21"/>
            </a:xfrm>
            <a:custGeom>
              <a:avLst/>
              <a:gdLst>
                <a:gd name="T0" fmla="*/ 2 w 6"/>
                <a:gd name="T1" fmla="*/ 0 h 41"/>
                <a:gd name="T2" fmla="*/ 4 w 6"/>
                <a:gd name="T3" fmla="*/ 9 h 41"/>
                <a:gd name="T4" fmla="*/ 6 w 6"/>
                <a:gd name="T5" fmla="*/ 19 h 41"/>
                <a:gd name="T6" fmla="*/ 2 w 6"/>
                <a:gd name="T7" fmla="*/ 28 h 41"/>
                <a:gd name="T8" fmla="*/ 2 w 6"/>
                <a:gd name="T9" fmla="*/ 41 h 41"/>
                <a:gd name="T10" fmla="*/ 2 w 6"/>
                <a:gd name="T11" fmla="*/ 41 h 41"/>
                <a:gd name="T12" fmla="*/ 0 w 6"/>
                <a:gd name="T13" fmla="*/ 41 h 41"/>
                <a:gd name="T14" fmla="*/ 0 w 6"/>
                <a:gd name="T15" fmla="*/ 36 h 41"/>
                <a:gd name="T16" fmla="*/ 0 w 6"/>
                <a:gd name="T17" fmla="*/ 30 h 41"/>
                <a:gd name="T18" fmla="*/ 0 w 6"/>
                <a:gd name="T19" fmla="*/ 24 h 41"/>
                <a:gd name="T20" fmla="*/ 0 w 6"/>
                <a:gd name="T21" fmla="*/ 19 h 41"/>
                <a:gd name="T22" fmla="*/ 0 w 6"/>
                <a:gd name="T23" fmla="*/ 9 h 41"/>
                <a:gd name="T24" fmla="*/ 2 w 6"/>
                <a:gd name="T25" fmla="*/ 0 h 41"/>
                <a:gd name="T26" fmla="*/ 2 w 6"/>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41"/>
                <a:gd name="T44" fmla="*/ 6 w 6"/>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41">
                  <a:moveTo>
                    <a:pt x="2" y="0"/>
                  </a:moveTo>
                  <a:lnTo>
                    <a:pt x="4" y="9"/>
                  </a:lnTo>
                  <a:lnTo>
                    <a:pt x="6" y="19"/>
                  </a:lnTo>
                  <a:lnTo>
                    <a:pt x="2" y="28"/>
                  </a:lnTo>
                  <a:lnTo>
                    <a:pt x="2" y="41"/>
                  </a:lnTo>
                  <a:lnTo>
                    <a:pt x="0" y="41"/>
                  </a:lnTo>
                  <a:lnTo>
                    <a:pt x="0" y="36"/>
                  </a:lnTo>
                  <a:lnTo>
                    <a:pt x="0" y="30"/>
                  </a:lnTo>
                  <a:lnTo>
                    <a:pt x="0" y="24"/>
                  </a:lnTo>
                  <a:lnTo>
                    <a:pt x="0" y="19"/>
                  </a:lnTo>
                  <a:lnTo>
                    <a:pt x="0" y="9"/>
                  </a:lnTo>
                  <a:lnTo>
                    <a:pt x="2" y="0"/>
                  </a:lnTo>
                  <a:close/>
                </a:path>
              </a:pathLst>
            </a:custGeom>
            <a:solidFill>
              <a:srgbClr val="000000"/>
            </a:solidFill>
            <a:ln w="9525">
              <a:noFill/>
              <a:round/>
              <a:headEnd/>
              <a:tailEnd/>
            </a:ln>
          </p:spPr>
          <p:txBody>
            <a:bodyPr/>
            <a:lstStyle/>
            <a:p>
              <a:endParaRPr lang="fa-IR"/>
            </a:p>
          </p:txBody>
        </p:sp>
        <p:sp>
          <p:nvSpPr>
            <p:cNvPr id="15476" name="Freeform 114"/>
            <p:cNvSpPr>
              <a:spLocks/>
            </p:cNvSpPr>
            <p:nvPr/>
          </p:nvSpPr>
          <p:spPr bwMode="auto">
            <a:xfrm>
              <a:off x="4635" y="3395"/>
              <a:ext cx="57" cy="78"/>
            </a:xfrm>
            <a:custGeom>
              <a:avLst/>
              <a:gdLst>
                <a:gd name="T0" fmla="*/ 114 w 114"/>
                <a:gd name="T1" fmla="*/ 0 h 156"/>
                <a:gd name="T2" fmla="*/ 108 w 114"/>
                <a:gd name="T3" fmla="*/ 13 h 156"/>
                <a:gd name="T4" fmla="*/ 106 w 114"/>
                <a:gd name="T5" fmla="*/ 28 h 156"/>
                <a:gd name="T6" fmla="*/ 102 w 114"/>
                <a:gd name="T7" fmla="*/ 34 h 156"/>
                <a:gd name="T8" fmla="*/ 100 w 114"/>
                <a:gd name="T9" fmla="*/ 41 h 156"/>
                <a:gd name="T10" fmla="*/ 95 w 114"/>
                <a:gd name="T11" fmla="*/ 49 h 156"/>
                <a:gd name="T12" fmla="*/ 93 w 114"/>
                <a:gd name="T13" fmla="*/ 57 h 156"/>
                <a:gd name="T14" fmla="*/ 83 w 114"/>
                <a:gd name="T15" fmla="*/ 70 h 156"/>
                <a:gd name="T16" fmla="*/ 74 w 114"/>
                <a:gd name="T17" fmla="*/ 83 h 156"/>
                <a:gd name="T18" fmla="*/ 64 w 114"/>
                <a:gd name="T19" fmla="*/ 97 h 156"/>
                <a:gd name="T20" fmla="*/ 55 w 114"/>
                <a:gd name="T21" fmla="*/ 110 h 156"/>
                <a:gd name="T22" fmla="*/ 47 w 114"/>
                <a:gd name="T23" fmla="*/ 116 h 156"/>
                <a:gd name="T24" fmla="*/ 40 w 114"/>
                <a:gd name="T25" fmla="*/ 121 h 156"/>
                <a:gd name="T26" fmla="*/ 32 w 114"/>
                <a:gd name="T27" fmla="*/ 127 h 156"/>
                <a:gd name="T28" fmla="*/ 24 w 114"/>
                <a:gd name="T29" fmla="*/ 133 h 156"/>
                <a:gd name="T30" fmla="*/ 11 w 114"/>
                <a:gd name="T31" fmla="*/ 144 h 156"/>
                <a:gd name="T32" fmla="*/ 0 w 114"/>
                <a:gd name="T33" fmla="*/ 156 h 156"/>
                <a:gd name="T34" fmla="*/ 2 w 114"/>
                <a:gd name="T35" fmla="*/ 148 h 156"/>
                <a:gd name="T36" fmla="*/ 3 w 114"/>
                <a:gd name="T37" fmla="*/ 140 h 156"/>
                <a:gd name="T38" fmla="*/ 7 w 114"/>
                <a:gd name="T39" fmla="*/ 133 h 156"/>
                <a:gd name="T40" fmla="*/ 11 w 114"/>
                <a:gd name="T41" fmla="*/ 127 h 156"/>
                <a:gd name="T42" fmla="*/ 19 w 114"/>
                <a:gd name="T43" fmla="*/ 114 h 156"/>
                <a:gd name="T44" fmla="*/ 28 w 114"/>
                <a:gd name="T45" fmla="*/ 104 h 156"/>
                <a:gd name="T46" fmla="*/ 38 w 114"/>
                <a:gd name="T47" fmla="*/ 89 h 156"/>
                <a:gd name="T48" fmla="*/ 49 w 114"/>
                <a:gd name="T49" fmla="*/ 78 h 156"/>
                <a:gd name="T50" fmla="*/ 61 w 114"/>
                <a:gd name="T51" fmla="*/ 64 h 156"/>
                <a:gd name="T52" fmla="*/ 72 w 114"/>
                <a:gd name="T53" fmla="*/ 53 h 156"/>
                <a:gd name="T54" fmla="*/ 81 w 114"/>
                <a:gd name="T55" fmla="*/ 40 h 156"/>
                <a:gd name="T56" fmla="*/ 93 w 114"/>
                <a:gd name="T57" fmla="*/ 28 h 156"/>
                <a:gd name="T58" fmla="*/ 102 w 114"/>
                <a:gd name="T59" fmla="*/ 13 h 156"/>
                <a:gd name="T60" fmla="*/ 114 w 114"/>
                <a:gd name="T61" fmla="*/ 0 h 156"/>
                <a:gd name="T62" fmla="*/ 114 w 114"/>
                <a:gd name="T63" fmla="*/ 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56"/>
                <a:gd name="T98" fmla="*/ 114 w 114"/>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56">
                  <a:moveTo>
                    <a:pt x="114" y="0"/>
                  </a:moveTo>
                  <a:lnTo>
                    <a:pt x="108" y="13"/>
                  </a:lnTo>
                  <a:lnTo>
                    <a:pt x="106" y="28"/>
                  </a:lnTo>
                  <a:lnTo>
                    <a:pt x="102" y="34"/>
                  </a:lnTo>
                  <a:lnTo>
                    <a:pt x="100" y="41"/>
                  </a:lnTo>
                  <a:lnTo>
                    <a:pt x="95" y="49"/>
                  </a:lnTo>
                  <a:lnTo>
                    <a:pt x="93" y="57"/>
                  </a:lnTo>
                  <a:lnTo>
                    <a:pt x="83" y="70"/>
                  </a:lnTo>
                  <a:lnTo>
                    <a:pt x="74" y="83"/>
                  </a:lnTo>
                  <a:lnTo>
                    <a:pt x="64" y="97"/>
                  </a:lnTo>
                  <a:lnTo>
                    <a:pt x="55" y="110"/>
                  </a:lnTo>
                  <a:lnTo>
                    <a:pt x="47" y="116"/>
                  </a:lnTo>
                  <a:lnTo>
                    <a:pt x="40" y="121"/>
                  </a:lnTo>
                  <a:lnTo>
                    <a:pt x="32" y="127"/>
                  </a:lnTo>
                  <a:lnTo>
                    <a:pt x="24" y="133"/>
                  </a:lnTo>
                  <a:lnTo>
                    <a:pt x="11" y="144"/>
                  </a:lnTo>
                  <a:lnTo>
                    <a:pt x="0" y="156"/>
                  </a:lnTo>
                  <a:lnTo>
                    <a:pt x="2" y="148"/>
                  </a:lnTo>
                  <a:lnTo>
                    <a:pt x="3" y="140"/>
                  </a:lnTo>
                  <a:lnTo>
                    <a:pt x="7" y="133"/>
                  </a:lnTo>
                  <a:lnTo>
                    <a:pt x="11" y="127"/>
                  </a:lnTo>
                  <a:lnTo>
                    <a:pt x="19" y="114"/>
                  </a:lnTo>
                  <a:lnTo>
                    <a:pt x="28" y="104"/>
                  </a:lnTo>
                  <a:lnTo>
                    <a:pt x="38" y="89"/>
                  </a:lnTo>
                  <a:lnTo>
                    <a:pt x="49" y="78"/>
                  </a:lnTo>
                  <a:lnTo>
                    <a:pt x="61" y="64"/>
                  </a:lnTo>
                  <a:lnTo>
                    <a:pt x="72" y="53"/>
                  </a:lnTo>
                  <a:lnTo>
                    <a:pt x="81" y="40"/>
                  </a:lnTo>
                  <a:lnTo>
                    <a:pt x="93" y="28"/>
                  </a:lnTo>
                  <a:lnTo>
                    <a:pt x="102" y="13"/>
                  </a:lnTo>
                  <a:lnTo>
                    <a:pt x="114" y="0"/>
                  </a:lnTo>
                  <a:close/>
                </a:path>
              </a:pathLst>
            </a:custGeom>
            <a:solidFill>
              <a:srgbClr val="000000"/>
            </a:solidFill>
            <a:ln w="9525">
              <a:noFill/>
              <a:round/>
              <a:headEnd/>
              <a:tailEnd/>
            </a:ln>
          </p:spPr>
          <p:txBody>
            <a:bodyPr/>
            <a:lstStyle/>
            <a:p>
              <a:endParaRPr lang="fa-IR"/>
            </a:p>
          </p:txBody>
        </p:sp>
        <p:sp>
          <p:nvSpPr>
            <p:cNvPr id="15477" name="Freeform 115"/>
            <p:cNvSpPr>
              <a:spLocks/>
            </p:cNvSpPr>
            <p:nvPr/>
          </p:nvSpPr>
          <p:spPr bwMode="auto">
            <a:xfrm>
              <a:off x="4904" y="3395"/>
              <a:ext cx="125" cy="99"/>
            </a:xfrm>
            <a:custGeom>
              <a:avLst/>
              <a:gdLst>
                <a:gd name="T0" fmla="*/ 17 w 249"/>
                <a:gd name="T1" fmla="*/ 0 h 197"/>
                <a:gd name="T2" fmla="*/ 38 w 249"/>
                <a:gd name="T3" fmla="*/ 0 h 197"/>
                <a:gd name="T4" fmla="*/ 57 w 249"/>
                <a:gd name="T5" fmla="*/ 3 h 197"/>
                <a:gd name="T6" fmla="*/ 74 w 249"/>
                <a:gd name="T7" fmla="*/ 9 h 197"/>
                <a:gd name="T8" fmla="*/ 91 w 249"/>
                <a:gd name="T9" fmla="*/ 19 h 197"/>
                <a:gd name="T10" fmla="*/ 104 w 249"/>
                <a:gd name="T11" fmla="*/ 28 h 197"/>
                <a:gd name="T12" fmla="*/ 120 w 249"/>
                <a:gd name="T13" fmla="*/ 41 h 197"/>
                <a:gd name="T14" fmla="*/ 131 w 249"/>
                <a:gd name="T15" fmla="*/ 55 h 197"/>
                <a:gd name="T16" fmla="*/ 144 w 249"/>
                <a:gd name="T17" fmla="*/ 72 h 197"/>
                <a:gd name="T18" fmla="*/ 156 w 249"/>
                <a:gd name="T19" fmla="*/ 87 h 197"/>
                <a:gd name="T20" fmla="*/ 169 w 249"/>
                <a:gd name="T21" fmla="*/ 102 h 197"/>
                <a:gd name="T22" fmla="*/ 180 w 249"/>
                <a:gd name="T23" fmla="*/ 118 h 197"/>
                <a:gd name="T24" fmla="*/ 192 w 249"/>
                <a:gd name="T25" fmla="*/ 135 h 197"/>
                <a:gd name="T26" fmla="*/ 205 w 249"/>
                <a:gd name="T27" fmla="*/ 150 h 197"/>
                <a:gd name="T28" fmla="*/ 218 w 249"/>
                <a:gd name="T29" fmla="*/ 167 h 197"/>
                <a:gd name="T30" fmla="*/ 232 w 249"/>
                <a:gd name="T31" fmla="*/ 180 h 197"/>
                <a:gd name="T32" fmla="*/ 249 w 249"/>
                <a:gd name="T33" fmla="*/ 197 h 197"/>
                <a:gd name="T34" fmla="*/ 236 w 249"/>
                <a:gd name="T35" fmla="*/ 197 h 197"/>
                <a:gd name="T36" fmla="*/ 224 w 249"/>
                <a:gd name="T37" fmla="*/ 197 h 197"/>
                <a:gd name="T38" fmla="*/ 213 w 249"/>
                <a:gd name="T39" fmla="*/ 197 h 197"/>
                <a:gd name="T40" fmla="*/ 203 w 249"/>
                <a:gd name="T41" fmla="*/ 195 h 197"/>
                <a:gd name="T42" fmla="*/ 192 w 249"/>
                <a:gd name="T43" fmla="*/ 192 h 197"/>
                <a:gd name="T44" fmla="*/ 182 w 249"/>
                <a:gd name="T45" fmla="*/ 188 h 197"/>
                <a:gd name="T46" fmla="*/ 171 w 249"/>
                <a:gd name="T47" fmla="*/ 180 h 197"/>
                <a:gd name="T48" fmla="*/ 161 w 249"/>
                <a:gd name="T49" fmla="*/ 176 h 197"/>
                <a:gd name="T50" fmla="*/ 150 w 249"/>
                <a:gd name="T51" fmla="*/ 167 h 197"/>
                <a:gd name="T52" fmla="*/ 142 w 249"/>
                <a:gd name="T53" fmla="*/ 159 h 197"/>
                <a:gd name="T54" fmla="*/ 131 w 249"/>
                <a:gd name="T55" fmla="*/ 150 h 197"/>
                <a:gd name="T56" fmla="*/ 121 w 249"/>
                <a:gd name="T57" fmla="*/ 142 h 197"/>
                <a:gd name="T58" fmla="*/ 110 w 249"/>
                <a:gd name="T59" fmla="*/ 133 h 197"/>
                <a:gd name="T60" fmla="*/ 102 w 249"/>
                <a:gd name="T61" fmla="*/ 125 h 197"/>
                <a:gd name="T62" fmla="*/ 91 w 249"/>
                <a:gd name="T63" fmla="*/ 118 h 197"/>
                <a:gd name="T64" fmla="*/ 83 w 249"/>
                <a:gd name="T65" fmla="*/ 110 h 197"/>
                <a:gd name="T66" fmla="*/ 80 w 249"/>
                <a:gd name="T67" fmla="*/ 118 h 197"/>
                <a:gd name="T68" fmla="*/ 76 w 249"/>
                <a:gd name="T69" fmla="*/ 127 h 197"/>
                <a:gd name="T70" fmla="*/ 70 w 249"/>
                <a:gd name="T71" fmla="*/ 135 h 197"/>
                <a:gd name="T72" fmla="*/ 68 w 249"/>
                <a:gd name="T73" fmla="*/ 140 h 197"/>
                <a:gd name="T74" fmla="*/ 61 w 249"/>
                <a:gd name="T75" fmla="*/ 148 h 197"/>
                <a:gd name="T76" fmla="*/ 53 w 249"/>
                <a:gd name="T77" fmla="*/ 154 h 197"/>
                <a:gd name="T78" fmla="*/ 45 w 249"/>
                <a:gd name="T79" fmla="*/ 154 h 197"/>
                <a:gd name="T80" fmla="*/ 38 w 249"/>
                <a:gd name="T81" fmla="*/ 152 h 197"/>
                <a:gd name="T82" fmla="*/ 30 w 249"/>
                <a:gd name="T83" fmla="*/ 144 h 197"/>
                <a:gd name="T84" fmla="*/ 24 w 249"/>
                <a:gd name="T85" fmla="*/ 135 h 197"/>
                <a:gd name="T86" fmla="*/ 19 w 249"/>
                <a:gd name="T87" fmla="*/ 127 h 197"/>
                <a:gd name="T88" fmla="*/ 15 w 249"/>
                <a:gd name="T89" fmla="*/ 119 h 197"/>
                <a:gd name="T90" fmla="*/ 11 w 249"/>
                <a:gd name="T91" fmla="*/ 110 h 197"/>
                <a:gd name="T92" fmla="*/ 7 w 249"/>
                <a:gd name="T93" fmla="*/ 102 h 197"/>
                <a:gd name="T94" fmla="*/ 4 w 249"/>
                <a:gd name="T95" fmla="*/ 91 h 197"/>
                <a:gd name="T96" fmla="*/ 4 w 249"/>
                <a:gd name="T97" fmla="*/ 83 h 197"/>
                <a:gd name="T98" fmla="*/ 0 w 249"/>
                <a:gd name="T99" fmla="*/ 72 h 197"/>
                <a:gd name="T100" fmla="*/ 0 w 249"/>
                <a:gd name="T101" fmla="*/ 64 h 197"/>
                <a:gd name="T102" fmla="*/ 0 w 249"/>
                <a:gd name="T103" fmla="*/ 55 h 197"/>
                <a:gd name="T104" fmla="*/ 0 w 249"/>
                <a:gd name="T105" fmla="*/ 45 h 197"/>
                <a:gd name="T106" fmla="*/ 0 w 249"/>
                <a:gd name="T107" fmla="*/ 36 h 197"/>
                <a:gd name="T108" fmla="*/ 2 w 249"/>
                <a:gd name="T109" fmla="*/ 28 h 197"/>
                <a:gd name="T110" fmla="*/ 4 w 249"/>
                <a:gd name="T111" fmla="*/ 19 h 197"/>
                <a:gd name="T112" fmla="*/ 7 w 249"/>
                <a:gd name="T113" fmla="*/ 11 h 197"/>
                <a:gd name="T114" fmla="*/ 11 w 249"/>
                <a:gd name="T115" fmla="*/ 3 h 197"/>
                <a:gd name="T116" fmla="*/ 17 w 249"/>
                <a:gd name="T117" fmla="*/ 0 h 197"/>
                <a:gd name="T118" fmla="*/ 17 w 249"/>
                <a:gd name="T119" fmla="*/ 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9"/>
                <a:gd name="T181" fmla="*/ 0 h 197"/>
                <a:gd name="T182" fmla="*/ 249 w 249"/>
                <a:gd name="T183" fmla="*/ 197 h 1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9" h="197">
                  <a:moveTo>
                    <a:pt x="17" y="0"/>
                  </a:moveTo>
                  <a:lnTo>
                    <a:pt x="38" y="0"/>
                  </a:lnTo>
                  <a:lnTo>
                    <a:pt x="57" y="3"/>
                  </a:lnTo>
                  <a:lnTo>
                    <a:pt x="74" y="9"/>
                  </a:lnTo>
                  <a:lnTo>
                    <a:pt x="91" y="19"/>
                  </a:lnTo>
                  <a:lnTo>
                    <a:pt x="104" y="28"/>
                  </a:lnTo>
                  <a:lnTo>
                    <a:pt x="120" y="41"/>
                  </a:lnTo>
                  <a:lnTo>
                    <a:pt x="131" y="55"/>
                  </a:lnTo>
                  <a:lnTo>
                    <a:pt x="144" y="72"/>
                  </a:lnTo>
                  <a:lnTo>
                    <a:pt x="156" y="87"/>
                  </a:lnTo>
                  <a:lnTo>
                    <a:pt x="169" y="102"/>
                  </a:lnTo>
                  <a:lnTo>
                    <a:pt x="180" y="118"/>
                  </a:lnTo>
                  <a:lnTo>
                    <a:pt x="192" y="135"/>
                  </a:lnTo>
                  <a:lnTo>
                    <a:pt x="205" y="150"/>
                  </a:lnTo>
                  <a:lnTo>
                    <a:pt x="218" y="167"/>
                  </a:lnTo>
                  <a:lnTo>
                    <a:pt x="232" y="180"/>
                  </a:lnTo>
                  <a:lnTo>
                    <a:pt x="249" y="197"/>
                  </a:lnTo>
                  <a:lnTo>
                    <a:pt x="236" y="197"/>
                  </a:lnTo>
                  <a:lnTo>
                    <a:pt x="224" y="197"/>
                  </a:lnTo>
                  <a:lnTo>
                    <a:pt x="213" y="197"/>
                  </a:lnTo>
                  <a:lnTo>
                    <a:pt x="203" y="195"/>
                  </a:lnTo>
                  <a:lnTo>
                    <a:pt x="192" y="192"/>
                  </a:lnTo>
                  <a:lnTo>
                    <a:pt x="182" y="188"/>
                  </a:lnTo>
                  <a:lnTo>
                    <a:pt x="171" y="180"/>
                  </a:lnTo>
                  <a:lnTo>
                    <a:pt x="161" y="176"/>
                  </a:lnTo>
                  <a:lnTo>
                    <a:pt x="150" y="167"/>
                  </a:lnTo>
                  <a:lnTo>
                    <a:pt x="142" y="159"/>
                  </a:lnTo>
                  <a:lnTo>
                    <a:pt x="131" y="150"/>
                  </a:lnTo>
                  <a:lnTo>
                    <a:pt x="121" y="142"/>
                  </a:lnTo>
                  <a:lnTo>
                    <a:pt x="110" y="133"/>
                  </a:lnTo>
                  <a:lnTo>
                    <a:pt x="102" y="125"/>
                  </a:lnTo>
                  <a:lnTo>
                    <a:pt x="91" y="118"/>
                  </a:lnTo>
                  <a:lnTo>
                    <a:pt x="83" y="110"/>
                  </a:lnTo>
                  <a:lnTo>
                    <a:pt x="80" y="118"/>
                  </a:lnTo>
                  <a:lnTo>
                    <a:pt x="76" y="127"/>
                  </a:lnTo>
                  <a:lnTo>
                    <a:pt x="70" y="135"/>
                  </a:lnTo>
                  <a:lnTo>
                    <a:pt x="68" y="140"/>
                  </a:lnTo>
                  <a:lnTo>
                    <a:pt x="61" y="148"/>
                  </a:lnTo>
                  <a:lnTo>
                    <a:pt x="53" y="154"/>
                  </a:lnTo>
                  <a:lnTo>
                    <a:pt x="45" y="154"/>
                  </a:lnTo>
                  <a:lnTo>
                    <a:pt x="38" y="152"/>
                  </a:lnTo>
                  <a:lnTo>
                    <a:pt x="30" y="144"/>
                  </a:lnTo>
                  <a:lnTo>
                    <a:pt x="24" y="135"/>
                  </a:lnTo>
                  <a:lnTo>
                    <a:pt x="19" y="127"/>
                  </a:lnTo>
                  <a:lnTo>
                    <a:pt x="15" y="119"/>
                  </a:lnTo>
                  <a:lnTo>
                    <a:pt x="11" y="110"/>
                  </a:lnTo>
                  <a:lnTo>
                    <a:pt x="7" y="102"/>
                  </a:lnTo>
                  <a:lnTo>
                    <a:pt x="4" y="91"/>
                  </a:lnTo>
                  <a:lnTo>
                    <a:pt x="4" y="83"/>
                  </a:lnTo>
                  <a:lnTo>
                    <a:pt x="0" y="72"/>
                  </a:lnTo>
                  <a:lnTo>
                    <a:pt x="0" y="64"/>
                  </a:lnTo>
                  <a:lnTo>
                    <a:pt x="0" y="55"/>
                  </a:lnTo>
                  <a:lnTo>
                    <a:pt x="0" y="45"/>
                  </a:lnTo>
                  <a:lnTo>
                    <a:pt x="0" y="36"/>
                  </a:lnTo>
                  <a:lnTo>
                    <a:pt x="2" y="28"/>
                  </a:lnTo>
                  <a:lnTo>
                    <a:pt x="4" y="19"/>
                  </a:lnTo>
                  <a:lnTo>
                    <a:pt x="7" y="11"/>
                  </a:lnTo>
                  <a:lnTo>
                    <a:pt x="11" y="3"/>
                  </a:lnTo>
                  <a:lnTo>
                    <a:pt x="17" y="0"/>
                  </a:lnTo>
                  <a:close/>
                </a:path>
              </a:pathLst>
            </a:custGeom>
            <a:solidFill>
              <a:srgbClr val="E6E6FF"/>
            </a:solidFill>
            <a:ln w="9525">
              <a:noFill/>
              <a:round/>
              <a:headEnd/>
              <a:tailEnd/>
            </a:ln>
          </p:spPr>
          <p:txBody>
            <a:bodyPr/>
            <a:lstStyle/>
            <a:p>
              <a:endParaRPr lang="fa-IR"/>
            </a:p>
          </p:txBody>
        </p:sp>
        <p:sp>
          <p:nvSpPr>
            <p:cNvPr id="15478" name="Freeform 116"/>
            <p:cNvSpPr>
              <a:spLocks/>
            </p:cNvSpPr>
            <p:nvPr/>
          </p:nvSpPr>
          <p:spPr bwMode="auto">
            <a:xfrm>
              <a:off x="4777" y="3406"/>
              <a:ext cx="121" cy="166"/>
            </a:xfrm>
            <a:custGeom>
              <a:avLst/>
              <a:gdLst>
                <a:gd name="T0" fmla="*/ 116 w 241"/>
                <a:gd name="T1" fmla="*/ 0 h 331"/>
                <a:gd name="T2" fmla="*/ 133 w 241"/>
                <a:gd name="T3" fmla="*/ 0 h 331"/>
                <a:gd name="T4" fmla="*/ 150 w 241"/>
                <a:gd name="T5" fmla="*/ 2 h 331"/>
                <a:gd name="T6" fmla="*/ 169 w 241"/>
                <a:gd name="T7" fmla="*/ 8 h 331"/>
                <a:gd name="T8" fmla="*/ 184 w 241"/>
                <a:gd name="T9" fmla="*/ 16 h 331"/>
                <a:gd name="T10" fmla="*/ 198 w 241"/>
                <a:gd name="T11" fmla="*/ 23 h 331"/>
                <a:gd name="T12" fmla="*/ 205 w 241"/>
                <a:gd name="T13" fmla="*/ 35 h 331"/>
                <a:gd name="T14" fmla="*/ 209 w 241"/>
                <a:gd name="T15" fmla="*/ 50 h 331"/>
                <a:gd name="T16" fmla="*/ 202 w 241"/>
                <a:gd name="T17" fmla="*/ 59 h 331"/>
                <a:gd name="T18" fmla="*/ 188 w 241"/>
                <a:gd name="T19" fmla="*/ 59 h 331"/>
                <a:gd name="T20" fmla="*/ 169 w 241"/>
                <a:gd name="T21" fmla="*/ 56 h 331"/>
                <a:gd name="T22" fmla="*/ 165 w 241"/>
                <a:gd name="T23" fmla="*/ 67 h 331"/>
                <a:gd name="T24" fmla="*/ 188 w 241"/>
                <a:gd name="T25" fmla="*/ 92 h 331"/>
                <a:gd name="T26" fmla="*/ 205 w 241"/>
                <a:gd name="T27" fmla="*/ 92 h 331"/>
                <a:gd name="T28" fmla="*/ 213 w 241"/>
                <a:gd name="T29" fmla="*/ 77 h 331"/>
                <a:gd name="T30" fmla="*/ 222 w 241"/>
                <a:gd name="T31" fmla="*/ 73 h 331"/>
                <a:gd name="T32" fmla="*/ 232 w 241"/>
                <a:gd name="T33" fmla="*/ 86 h 331"/>
                <a:gd name="T34" fmla="*/ 236 w 241"/>
                <a:gd name="T35" fmla="*/ 97 h 331"/>
                <a:gd name="T36" fmla="*/ 241 w 241"/>
                <a:gd name="T37" fmla="*/ 113 h 331"/>
                <a:gd name="T38" fmla="*/ 241 w 241"/>
                <a:gd name="T39" fmla="*/ 132 h 331"/>
                <a:gd name="T40" fmla="*/ 240 w 241"/>
                <a:gd name="T41" fmla="*/ 149 h 331"/>
                <a:gd name="T42" fmla="*/ 234 w 241"/>
                <a:gd name="T43" fmla="*/ 166 h 331"/>
                <a:gd name="T44" fmla="*/ 226 w 241"/>
                <a:gd name="T45" fmla="*/ 181 h 331"/>
                <a:gd name="T46" fmla="*/ 215 w 241"/>
                <a:gd name="T47" fmla="*/ 192 h 331"/>
                <a:gd name="T48" fmla="*/ 200 w 241"/>
                <a:gd name="T49" fmla="*/ 196 h 331"/>
                <a:gd name="T50" fmla="*/ 183 w 241"/>
                <a:gd name="T51" fmla="*/ 189 h 331"/>
                <a:gd name="T52" fmla="*/ 169 w 241"/>
                <a:gd name="T53" fmla="*/ 177 h 331"/>
                <a:gd name="T54" fmla="*/ 152 w 241"/>
                <a:gd name="T55" fmla="*/ 162 h 331"/>
                <a:gd name="T56" fmla="*/ 133 w 241"/>
                <a:gd name="T57" fmla="*/ 149 h 331"/>
                <a:gd name="T58" fmla="*/ 118 w 241"/>
                <a:gd name="T59" fmla="*/ 154 h 331"/>
                <a:gd name="T60" fmla="*/ 114 w 241"/>
                <a:gd name="T61" fmla="*/ 175 h 331"/>
                <a:gd name="T62" fmla="*/ 114 w 241"/>
                <a:gd name="T63" fmla="*/ 202 h 331"/>
                <a:gd name="T64" fmla="*/ 120 w 241"/>
                <a:gd name="T65" fmla="*/ 219 h 331"/>
                <a:gd name="T66" fmla="*/ 131 w 241"/>
                <a:gd name="T67" fmla="*/ 234 h 331"/>
                <a:gd name="T68" fmla="*/ 146 w 241"/>
                <a:gd name="T69" fmla="*/ 248 h 331"/>
                <a:gd name="T70" fmla="*/ 160 w 241"/>
                <a:gd name="T71" fmla="*/ 261 h 331"/>
                <a:gd name="T72" fmla="*/ 175 w 241"/>
                <a:gd name="T73" fmla="*/ 274 h 331"/>
                <a:gd name="T74" fmla="*/ 188 w 241"/>
                <a:gd name="T75" fmla="*/ 289 h 331"/>
                <a:gd name="T76" fmla="*/ 200 w 241"/>
                <a:gd name="T77" fmla="*/ 307 h 331"/>
                <a:gd name="T78" fmla="*/ 215 w 241"/>
                <a:gd name="T79" fmla="*/ 314 h 331"/>
                <a:gd name="T80" fmla="*/ 232 w 241"/>
                <a:gd name="T81" fmla="*/ 322 h 331"/>
                <a:gd name="T82" fmla="*/ 207 w 241"/>
                <a:gd name="T83" fmla="*/ 331 h 331"/>
                <a:gd name="T84" fmla="*/ 154 w 241"/>
                <a:gd name="T85" fmla="*/ 327 h 331"/>
                <a:gd name="T86" fmla="*/ 106 w 241"/>
                <a:gd name="T87" fmla="*/ 312 h 331"/>
                <a:gd name="T88" fmla="*/ 63 w 241"/>
                <a:gd name="T89" fmla="*/ 289 h 331"/>
                <a:gd name="T90" fmla="*/ 27 w 241"/>
                <a:gd name="T91" fmla="*/ 257 h 331"/>
                <a:gd name="T92" fmla="*/ 6 w 241"/>
                <a:gd name="T93" fmla="*/ 219 h 331"/>
                <a:gd name="T94" fmla="*/ 0 w 241"/>
                <a:gd name="T95" fmla="*/ 173 h 331"/>
                <a:gd name="T96" fmla="*/ 13 w 241"/>
                <a:gd name="T97" fmla="*/ 122 h 331"/>
                <a:gd name="T98" fmla="*/ 30 w 241"/>
                <a:gd name="T99" fmla="*/ 90 h 331"/>
                <a:gd name="T100" fmla="*/ 38 w 241"/>
                <a:gd name="T101" fmla="*/ 73 h 331"/>
                <a:gd name="T102" fmla="*/ 46 w 241"/>
                <a:gd name="T103" fmla="*/ 58 h 331"/>
                <a:gd name="T104" fmla="*/ 53 w 241"/>
                <a:gd name="T105" fmla="*/ 42 h 331"/>
                <a:gd name="T106" fmla="*/ 67 w 241"/>
                <a:gd name="T107" fmla="*/ 21 h 331"/>
                <a:gd name="T108" fmla="*/ 86 w 241"/>
                <a:gd name="T109" fmla="*/ 6 h 331"/>
                <a:gd name="T110" fmla="*/ 99 w 241"/>
                <a:gd name="T111" fmla="*/ 0 h 331"/>
                <a:gd name="T112" fmla="*/ 110 w 241"/>
                <a:gd name="T113" fmla="*/ 0 h 3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331"/>
                <a:gd name="T173" fmla="*/ 241 w 241"/>
                <a:gd name="T174" fmla="*/ 331 h 3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331">
                  <a:moveTo>
                    <a:pt x="110" y="0"/>
                  </a:moveTo>
                  <a:lnTo>
                    <a:pt x="116" y="0"/>
                  </a:lnTo>
                  <a:lnTo>
                    <a:pt x="125" y="0"/>
                  </a:lnTo>
                  <a:lnTo>
                    <a:pt x="133" y="0"/>
                  </a:lnTo>
                  <a:lnTo>
                    <a:pt x="143" y="2"/>
                  </a:lnTo>
                  <a:lnTo>
                    <a:pt x="150" y="2"/>
                  </a:lnTo>
                  <a:lnTo>
                    <a:pt x="160" y="6"/>
                  </a:lnTo>
                  <a:lnTo>
                    <a:pt x="169" y="8"/>
                  </a:lnTo>
                  <a:lnTo>
                    <a:pt x="179" y="12"/>
                  </a:lnTo>
                  <a:lnTo>
                    <a:pt x="184" y="16"/>
                  </a:lnTo>
                  <a:lnTo>
                    <a:pt x="192" y="19"/>
                  </a:lnTo>
                  <a:lnTo>
                    <a:pt x="198" y="23"/>
                  </a:lnTo>
                  <a:lnTo>
                    <a:pt x="203" y="29"/>
                  </a:lnTo>
                  <a:lnTo>
                    <a:pt x="205" y="35"/>
                  </a:lnTo>
                  <a:lnTo>
                    <a:pt x="209" y="42"/>
                  </a:lnTo>
                  <a:lnTo>
                    <a:pt x="209" y="50"/>
                  </a:lnTo>
                  <a:lnTo>
                    <a:pt x="211" y="61"/>
                  </a:lnTo>
                  <a:lnTo>
                    <a:pt x="202" y="59"/>
                  </a:lnTo>
                  <a:lnTo>
                    <a:pt x="194" y="59"/>
                  </a:lnTo>
                  <a:lnTo>
                    <a:pt x="188" y="59"/>
                  </a:lnTo>
                  <a:lnTo>
                    <a:pt x="183" y="59"/>
                  </a:lnTo>
                  <a:lnTo>
                    <a:pt x="169" y="56"/>
                  </a:lnTo>
                  <a:lnTo>
                    <a:pt x="156" y="59"/>
                  </a:lnTo>
                  <a:lnTo>
                    <a:pt x="165" y="67"/>
                  </a:lnTo>
                  <a:lnTo>
                    <a:pt x="177" y="78"/>
                  </a:lnTo>
                  <a:lnTo>
                    <a:pt x="188" y="92"/>
                  </a:lnTo>
                  <a:lnTo>
                    <a:pt x="200" y="105"/>
                  </a:lnTo>
                  <a:lnTo>
                    <a:pt x="205" y="92"/>
                  </a:lnTo>
                  <a:lnTo>
                    <a:pt x="209" y="82"/>
                  </a:lnTo>
                  <a:lnTo>
                    <a:pt x="213" y="77"/>
                  </a:lnTo>
                  <a:lnTo>
                    <a:pt x="217" y="75"/>
                  </a:lnTo>
                  <a:lnTo>
                    <a:pt x="222" y="73"/>
                  </a:lnTo>
                  <a:lnTo>
                    <a:pt x="230" y="82"/>
                  </a:lnTo>
                  <a:lnTo>
                    <a:pt x="232" y="86"/>
                  </a:lnTo>
                  <a:lnTo>
                    <a:pt x="236" y="92"/>
                  </a:lnTo>
                  <a:lnTo>
                    <a:pt x="236" y="97"/>
                  </a:lnTo>
                  <a:lnTo>
                    <a:pt x="240" y="105"/>
                  </a:lnTo>
                  <a:lnTo>
                    <a:pt x="241" y="113"/>
                  </a:lnTo>
                  <a:lnTo>
                    <a:pt x="241" y="122"/>
                  </a:lnTo>
                  <a:lnTo>
                    <a:pt x="241" y="132"/>
                  </a:lnTo>
                  <a:lnTo>
                    <a:pt x="241" y="139"/>
                  </a:lnTo>
                  <a:lnTo>
                    <a:pt x="240" y="149"/>
                  </a:lnTo>
                  <a:lnTo>
                    <a:pt x="238" y="158"/>
                  </a:lnTo>
                  <a:lnTo>
                    <a:pt x="234" y="166"/>
                  </a:lnTo>
                  <a:lnTo>
                    <a:pt x="232" y="173"/>
                  </a:lnTo>
                  <a:lnTo>
                    <a:pt x="226" y="181"/>
                  </a:lnTo>
                  <a:lnTo>
                    <a:pt x="221" y="187"/>
                  </a:lnTo>
                  <a:lnTo>
                    <a:pt x="215" y="192"/>
                  </a:lnTo>
                  <a:lnTo>
                    <a:pt x="207" y="198"/>
                  </a:lnTo>
                  <a:lnTo>
                    <a:pt x="200" y="196"/>
                  </a:lnTo>
                  <a:lnTo>
                    <a:pt x="192" y="194"/>
                  </a:lnTo>
                  <a:lnTo>
                    <a:pt x="183" y="189"/>
                  </a:lnTo>
                  <a:lnTo>
                    <a:pt x="177" y="185"/>
                  </a:lnTo>
                  <a:lnTo>
                    <a:pt x="169" y="177"/>
                  </a:lnTo>
                  <a:lnTo>
                    <a:pt x="160" y="172"/>
                  </a:lnTo>
                  <a:lnTo>
                    <a:pt x="152" y="162"/>
                  </a:lnTo>
                  <a:lnTo>
                    <a:pt x="146" y="158"/>
                  </a:lnTo>
                  <a:lnTo>
                    <a:pt x="133" y="149"/>
                  </a:lnTo>
                  <a:lnTo>
                    <a:pt x="122" y="151"/>
                  </a:lnTo>
                  <a:lnTo>
                    <a:pt x="118" y="154"/>
                  </a:lnTo>
                  <a:lnTo>
                    <a:pt x="116" y="164"/>
                  </a:lnTo>
                  <a:lnTo>
                    <a:pt x="114" y="175"/>
                  </a:lnTo>
                  <a:lnTo>
                    <a:pt x="114" y="194"/>
                  </a:lnTo>
                  <a:lnTo>
                    <a:pt x="114" y="202"/>
                  </a:lnTo>
                  <a:lnTo>
                    <a:pt x="116" y="212"/>
                  </a:lnTo>
                  <a:lnTo>
                    <a:pt x="120" y="219"/>
                  </a:lnTo>
                  <a:lnTo>
                    <a:pt x="125" y="229"/>
                  </a:lnTo>
                  <a:lnTo>
                    <a:pt x="131" y="234"/>
                  </a:lnTo>
                  <a:lnTo>
                    <a:pt x="139" y="242"/>
                  </a:lnTo>
                  <a:lnTo>
                    <a:pt x="146" y="248"/>
                  </a:lnTo>
                  <a:lnTo>
                    <a:pt x="154" y="257"/>
                  </a:lnTo>
                  <a:lnTo>
                    <a:pt x="160" y="261"/>
                  </a:lnTo>
                  <a:lnTo>
                    <a:pt x="169" y="269"/>
                  </a:lnTo>
                  <a:lnTo>
                    <a:pt x="175" y="274"/>
                  </a:lnTo>
                  <a:lnTo>
                    <a:pt x="183" y="284"/>
                  </a:lnTo>
                  <a:lnTo>
                    <a:pt x="188" y="289"/>
                  </a:lnTo>
                  <a:lnTo>
                    <a:pt x="196" y="297"/>
                  </a:lnTo>
                  <a:lnTo>
                    <a:pt x="200" y="307"/>
                  </a:lnTo>
                  <a:lnTo>
                    <a:pt x="205" y="314"/>
                  </a:lnTo>
                  <a:lnTo>
                    <a:pt x="215" y="314"/>
                  </a:lnTo>
                  <a:lnTo>
                    <a:pt x="224" y="316"/>
                  </a:lnTo>
                  <a:lnTo>
                    <a:pt x="232" y="322"/>
                  </a:lnTo>
                  <a:lnTo>
                    <a:pt x="234" y="331"/>
                  </a:lnTo>
                  <a:lnTo>
                    <a:pt x="207" y="331"/>
                  </a:lnTo>
                  <a:lnTo>
                    <a:pt x="181" y="331"/>
                  </a:lnTo>
                  <a:lnTo>
                    <a:pt x="154" y="327"/>
                  </a:lnTo>
                  <a:lnTo>
                    <a:pt x="129" y="322"/>
                  </a:lnTo>
                  <a:lnTo>
                    <a:pt x="106" y="312"/>
                  </a:lnTo>
                  <a:lnTo>
                    <a:pt x="84" y="301"/>
                  </a:lnTo>
                  <a:lnTo>
                    <a:pt x="63" y="289"/>
                  </a:lnTo>
                  <a:lnTo>
                    <a:pt x="46" y="274"/>
                  </a:lnTo>
                  <a:lnTo>
                    <a:pt x="27" y="257"/>
                  </a:lnTo>
                  <a:lnTo>
                    <a:pt x="15" y="238"/>
                  </a:lnTo>
                  <a:lnTo>
                    <a:pt x="6" y="219"/>
                  </a:lnTo>
                  <a:lnTo>
                    <a:pt x="2" y="198"/>
                  </a:lnTo>
                  <a:lnTo>
                    <a:pt x="0" y="173"/>
                  </a:lnTo>
                  <a:lnTo>
                    <a:pt x="4" y="149"/>
                  </a:lnTo>
                  <a:lnTo>
                    <a:pt x="13" y="122"/>
                  </a:lnTo>
                  <a:lnTo>
                    <a:pt x="29" y="97"/>
                  </a:lnTo>
                  <a:lnTo>
                    <a:pt x="30" y="90"/>
                  </a:lnTo>
                  <a:lnTo>
                    <a:pt x="34" y="82"/>
                  </a:lnTo>
                  <a:lnTo>
                    <a:pt x="38" y="73"/>
                  </a:lnTo>
                  <a:lnTo>
                    <a:pt x="42" y="65"/>
                  </a:lnTo>
                  <a:lnTo>
                    <a:pt x="46" y="58"/>
                  </a:lnTo>
                  <a:lnTo>
                    <a:pt x="49" y="50"/>
                  </a:lnTo>
                  <a:lnTo>
                    <a:pt x="53" y="42"/>
                  </a:lnTo>
                  <a:lnTo>
                    <a:pt x="57" y="37"/>
                  </a:lnTo>
                  <a:lnTo>
                    <a:pt x="67" y="21"/>
                  </a:lnTo>
                  <a:lnTo>
                    <a:pt x="78" y="12"/>
                  </a:lnTo>
                  <a:lnTo>
                    <a:pt x="86" y="6"/>
                  </a:lnTo>
                  <a:lnTo>
                    <a:pt x="91" y="4"/>
                  </a:lnTo>
                  <a:lnTo>
                    <a:pt x="99" y="0"/>
                  </a:lnTo>
                  <a:lnTo>
                    <a:pt x="110" y="0"/>
                  </a:lnTo>
                  <a:close/>
                </a:path>
              </a:pathLst>
            </a:custGeom>
            <a:solidFill>
              <a:srgbClr val="E6E6FF"/>
            </a:solidFill>
            <a:ln w="9525">
              <a:noFill/>
              <a:round/>
              <a:headEnd/>
              <a:tailEnd/>
            </a:ln>
          </p:spPr>
          <p:txBody>
            <a:bodyPr/>
            <a:lstStyle/>
            <a:p>
              <a:endParaRPr lang="fa-IR"/>
            </a:p>
          </p:txBody>
        </p:sp>
        <p:sp>
          <p:nvSpPr>
            <p:cNvPr id="15479" name="Freeform 117"/>
            <p:cNvSpPr>
              <a:spLocks/>
            </p:cNvSpPr>
            <p:nvPr/>
          </p:nvSpPr>
          <p:spPr bwMode="auto">
            <a:xfrm>
              <a:off x="4731" y="3412"/>
              <a:ext cx="46" cy="68"/>
            </a:xfrm>
            <a:custGeom>
              <a:avLst/>
              <a:gdLst>
                <a:gd name="T0" fmla="*/ 59 w 91"/>
                <a:gd name="T1" fmla="*/ 0 h 137"/>
                <a:gd name="T2" fmla="*/ 68 w 91"/>
                <a:gd name="T3" fmla="*/ 2 h 137"/>
                <a:gd name="T4" fmla="*/ 76 w 91"/>
                <a:gd name="T5" fmla="*/ 4 h 137"/>
                <a:gd name="T6" fmla="*/ 81 w 91"/>
                <a:gd name="T7" fmla="*/ 7 h 137"/>
                <a:gd name="T8" fmla="*/ 87 w 91"/>
                <a:gd name="T9" fmla="*/ 11 h 137"/>
                <a:gd name="T10" fmla="*/ 91 w 91"/>
                <a:gd name="T11" fmla="*/ 21 h 137"/>
                <a:gd name="T12" fmla="*/ 91 w 91"/>
                <a:gd name="T13" fmla="*/ 34 h 137"/>
                <a:gd name="T14" fmla="*/ 83 w 91"/>
                <a:gd name="T15" fmla="*/ 44 h 137"/>
                <a:gd name="T16" fmla="*/ 76 w 91"/>
                <a:gd name="T17" fmla="*/ 57 h 137"/>
                <a:gd name="T18" fmla="*/ 64 w 91"/>
                <a:gd name="T19" fmla="*/ 70 h 137"/>
                <a:gd name="T20" fmla="*/ 55 w 91"/>
                <a:gd name="T21" fmla="*/ 84 h 137"/>
                <a:gd name="T22" fmla="*/ 42 w 91"/>
                <a:gd name="T23" fmla="*/ 97 h 137"/>
                <a:gd name="T24" fmla="*/ 34 w 91"/>
                <a:gd name="T25" fmla="*/ 110 h 137"/>
                <a:gd name="T26" fmla="*/ 26 w 91"/>
                <a:gd name="T27" fmla="*/ 123 h 137"/>
                <a:gd name="T28" fmla="*/ 24 w 91"/>
                <a:gd name="T29" fmla="*/ 137 h 137"/>
                <a:gd name="T30" fmla="*/ 13 w 91"/>
                <a:gd name="T31" fmla="*/ 133 h 137"/>
                <a:gd name="T32" fmla="*/ 5 w 91"/>
                <a:gd name="T33" fmla="*/ 127 h 137"/>
                <a:gd name="T34" fmla="*/ 2 w 91"/>
                <a:gd name="T35" fmla="*/ 118 h 137"/>
                <a:gd name="T36" fmla="*/ 0 w 91"/>
                <a:gd name="T37" fmla="*/ 108 h 137"/>
                <a:gd name="T38" fmla="*/ 0 w 91"/>
                <a:gd name="T39" fmla="*/ 101 h 137"/>
                <a:gd name="T40" fmla="*/ 0 w 91"/>
                <a:gd name="T41" fmla="*/ 93 h 137"/>
                <a:gd name="T42" fmla="*/ 2 w 91"/>
                <a:gd name="T43" fmla="*/ 87 h 137"/>
                <a:gd name="T44" fmla="*/ 4 w 91"/>
                <a:gd name="T45" fmla="*/ 80 h 137"/>
                <a:gd name="T46" fmla="*/ 5 w 91"/>
                <a:gd name="T47" fmla="*/ 72 h 137"/>
                <a:gd name="T48" fmla="*/ 7 w 91"/>
                <a:gd name="T49" fmla="*/ 65 h 137"/>
                <a:gd name="T50" fmla="*/ 11 w 91"/>
                <a:gd name="T51" fmla="*/ 57 h 137"/>
                <a:gd name="T52" fmla="*/ 15 w 91"/>
                <a:gd name="T53" fmla="*/ 53 h 137"/>
                <a:gd name="T54" fmla="*/ 19 w 91"/>
                <a:gd name="T55" fmla="*/ 44 h 137"/>
                <a:gd name="T56" fmla="*/ 24 w 91"/>
                <a:gd name="T57" fmla="*/ 34 h 137"/>
                <a:gd name="T58" fmla="*/ 30 w 91"/>
                <a:gd name="T59" fmla="*/ 27 h 137"/>
                <a:gd name="T60" fmla="*/ 38 w 91"/>
                <a:gd name="T61" fmla="*/ 21 h 137"/>
                <a:gd name="T62" fmla="*/ 47 w 91"/>
                <a:gd name="T63" fmla="*/ 7 h 137"/>
                <a:gd name="T64" fmla="*/ 59 w 91"/>
                <a:gd name="T65" fmla="*/ 0 h 137"/>
                <a:gd name="T66" fmla="*/ 59 w 91"/>
                <a:gd name="T67" fmla="*/ 0 h 1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137"/>
                <a:gd name="T104" fmla="*/ 91 w 91"/>
                <a:gd name="T105" fmla="*/ 137 h 1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137">
                  <a:moveTo>
                    <a:pt x="59" y="0"/>
                  </a:moveTo>
                  <a:lnTo>
                    <a:pt x="68" y="2"/>
                  </a:lnTo>
                  <a:lnTo>
                    <a:pt x="76" y="4"/>
                  </a:lnTo>
                  <a:lnTo>
                    <a:pt x="81" y="7"/>
                  </a:lnTo>
                  <a:lnTo>
                    <a:pt x="87" y="11"/>
                  </a:lnTo>
                  <a:lnTo>
                    <a:pt x="91" y="21"/>
                  </a:lnTo>
                  <a:lnTo>
                    <a:pt x="91" y="34"/>
                  </a:lnTo>
                  <a:lnTo>
                    <a:pt x="83" y="44"/>
                  </a:lnTo>
                  <a:lnTo>
                    <a:pt x="76" y="57"/>
                  </a:lnTo>
                  <a:lnTo>
                    <a:pt x="64" y="70"/>
                  </a:lnTo>
                  <a:lnTo>
                    <a:pt x="55" y="84"/>
                  </a:lnTo>
                  <a:lnTo>
                    <a:pt x="42" y="97"/>
                  </a:lnTo>
                  <a:lnTo>
                    <a:pt x="34" y="110"/>
                  </a:lnTo>
                  <a:lnTo>
                    <a:pt x="26" y="123"/>
                  </a:lnTo>
                  <a:lnTo>
                    <a:pt x="24" y="137"/>
                  </a:lnTo>
                  <a:lnTo>
                    <a:pt x="13" y="133"/>
                  </a:lnTo>
                  <a:lnTo>
                    <a:pt x="5" y="127"/>
                  </a:lnTo>
                  <a:lnTo>
                    <a:pt x="2" y="118"/>
                  </a:lnTo>
                  <a:lnTo>
                    <a:pt x="0" y="108"/>
                  </a:lnTo>
                  <a:lnTo>
                    <a:pt x="0" y="101"/>
                  </a:lnTo>
                  <a:lnTo>
                    <a:pt x="0" y="93"/>
                  </a:lnTo>
                  <a:lnTo>
                    <a:pt x="2" y="87"/>
                  </a:lnTo>
                  <a:lnTo>
                    <a:pt x="4" y="80"/>
                  </a:lnTo>
                  <a:lnTo>
                    <a:pt x="5" y="72"/>
                  </a:lnTo>
                  <a:lnTo>
                    <a:pt x="7" y="65"/>
                  </a:lnTo>
                  <a:lnTo>
                    <a:pt x="11" y="57"/>
                  </a:lnTo>
                  <a:lnTo>
                    <a:pt x="15" y="53"/>
                  </a:lnTo>
                  <a:lnTo>
                    <a:pt x="19" y="44"/>
                  </a:lnTo>
                  <a:lnTo>
                    <a:pt x="24" y="34"/>
                  </a:lnTo>
                  <a:lnTo>
                    <a:pt x="30" y="27"/>
                  </a:lnTo>
                  <a:lnTo>
                    <a:pt x="38" y="21"/>
                  </a:lnTo>
                  <a:lnTo>
                    <a:pt x="47" y="7"/>
                  </a:lnTo>
                  <a:lnTo>
                    <a:pt x="59" y="0"/>
                  </a:lnTo>
                  <a:close/>
                </a:path>
              </a:pathLst>
            </a:custGeom>
            <a:solidFill>
              <a:srgbClr val="F59E92"/>
            </a:solidFill>
            <a:ln w="9525">
              <a:noFill/>
              <a:round/>
              <a:headEnd/>
              <a:tailEnd/>
            </a:ln>
          </p:spPr>
          <p:txBody>
            <a:bodyPr/>
            <a:lstStyle/>
            <a:p>
              <a:endParaRPr lang="fa-IR"/>
            </a:p>
          </p:txBody>
        </p:sp>
        <p:sp>
          <p:nvSpPr>
            <p:cNvPr id="15480" name="Freeform 118"/>
            <p:cNvSpPr>
              <a:spLocks/>
            </p:cNvSpPr>
            <p:nvPr/>
          </p:nvSpPr>
          <p:spPr bwMode="auto">
            <a:xfrm>
              <a:off x="4082" y="3430"/>
              <a:ext cx="29" cy="66"/>
            </a:xfrm>
            <a:custGeom>
              <a:avLst/>
              <a:gdLst>
                <a:gd name="T0" fmla="*/ 38 w 57"/>
                <a:gd name="T1" fmla="*/ 0 h 131"/>
                <a:gd name="T2" fmla="*/ 42 w 57"/>
                <a:gd name="T3" fmla="*/ 8 h 131"/>
                <a:gd name="T4" fmla="*/ 44 w 57"/>
                <a:gd name="T5" fmla="*/ 17 h 131"/>
                <a:gd name="T6" fmla="*/ 48 w 57"/>
                <a:gd name="T7" fmla="*/ 25 h 131"/>
                <a:gd name="T8" fmla="*/ 51 w 57"/>
                <a:gd name="T9" fmla="*/ 36 h 131"/>
                <a:gd name="T10" fmla="*/ 51 w 57"/>
                <a:gd name="T11" fmla="*/ 46 h 131"/>
                <a:gd name="T12" fmla="*/ 55 w 57"/>
                <a:gd name="T13" fmla="*/ 57 h 131"/>
                <a:gd name="T14" fmla="*/ 55 w 57"/>
                <a:gd name="T15" fmla="*/ 65 h 131"/>
                <a:gd name="T16" fmla="*/ 57 w 57"/>
                <a:gd name="T17" fmla="*/ 76 h 131"/>
                <a:gd name="T18" fmla="*/ 55 w 57"/>
                <a:gd name="T19" fmla="*/ 84 h 131"/>
                <a:gd name="T20" fmla="*/ 55 w 57"/>
                <a:gd name="T21" fmla="*/ 93 h 131"/>
                <a:gd name="T22" fmla="*/ 51 w 57"/>
                <a:gd name="T23" fmla="*/ 101 h 131"/>
                <a:gd name="T24" fmla="*/ 48 w 57"/>
                <a:gd name="T25" fmla="*/ 110 h 131"/>
                <a:gd name="T26" fmla="*/ 40 w 57"/>
                <a:gd name="T27" fmla="*/ 114 h 131"/>
                <a:gd name="T28" fmla="*/ 34 w 57"/>
                <a:gd name="T29" fmla="*/ 122 h 131"/>
                <a:gd name="T30" fmla="*/ 23 w 57"/>
                <a:gd name="T31" fmla="*/ 125 h 131"/>
                <a:gd name="T32" fmla="*/ 12 w 57"/>
                <a:gd name="T33" fmla="*/ 131 h 131"/>
                <a:gd name="T34" fmla="*/ 10 w 57"/>
                <a:gd name="T35" fmla="*/ 120 h 131"/>
                <a:gd name="T36" fmla="*/ 8 w 57"/>
                <a:gd name="T37" fmla="*/ 108 h 131"/>
                <a:gd name="T38" fmla="*/ 8 w 57"/>
                <a:gd name="T39" fmla="*/ 97 h 131"/>
                <a:gd name="T40" fmla="*/ 6 w 57"/>
                <a:gd name="T41" fmla="*/ 87 h 131"/>
                <a:gd name="T42" fmla="*/ 2 w 57"/>
                <a:gd name="T43" fmla="*/ 74 h 131"/>
                <a:gd name="T44" fmla="*/ 2 w 57"/>
                <a:gd name="T45" fmla="*/ 65 h 131"/>
                <a:gd name="T46" fmla="*/ 0 w 57"/>
                <a:gd name="T47" fmla="*/ 55 h 131"/>
                <a:gd name="T48" fmla="*/ 0 w 57"/>
                <a:gd name="T49" fmla="*/ 46 h 131"/>
                <a:gd name="T50" fmla="*/ 2 w 57"/>
                <a:gd name="T51" fmla="*/ 46 h 131"/>
                <a:gd name="T52" fmla="*/ 6 w 57"/>
                <a:gd name="T53" fmla="*/ 53 h 131"/>
                <a:gd name="T54" fmla="*/ 8 w 57"/>
                <a:gd name="T55" fmla="*/ 61 h 131"/>
                <a:gd name="T56" fmla="*/ 12 w 57"/>
                <a:gd name="T57" fmla="*/ 65 h 131"/>
                <a:gd name="T58" fmla="*/ 15 w 57"/>
                <a:gd name="T59" fmla="*/ 68 h 131"/>
                <a:gd name="T60" fmla="*/ 23 w 57"/>
                <a:gd name="T61" fmla="*/ 65 h 131"/>
                <a:gd name="T62" fmla="*/ 29 w 57"/>
                <a:gd name="T63" fmla="*/ 57 h 131"/>
                <a:gd name="T64" fmla="*/ 31 w 57"/>
                <a:gd name="T65" fmla="*/ 48 h 131"/>
                <a:gd name="T66" fmla="*/ 34 w 57"/>
                <a:gd name="T67" fmla="*/ 42 h 131"/>
                <a:gd name="T68" fmla="*/ 34 w 57"/>
                <a:gd name="T69" fmla="*/ 34 h 131"/>
                <a:gd name="T70" fmla="*/ 38 w 57"/>
                <a:gd name="T71" fmla="*/ 29 h 131"/>
                <a:gd name="T72" fmla="*/ 38 w 57"/>
                <a:gd name="T73" fmla="*/ 21 h 131"/>
                <a:gd name="T74" fmla="*/ 38 w 57"/>
                <a:gd name="T75" fmla="*/ 11 h 131"/>
                <a:gd name="T76" fmla="*/ 38 w 57"/>
                <a:gd name="T77" fmla="*/ 4 h 131"/>
                <a:gd name="T78" fmla="*/ 38 w 57"/>
                <a:gd name="T79" fmla="*/ 0 h 131"/>
                <a:gd name="T80" fmla="*/ 38 w 57"/>
                <a:gd name="T81" fmla="*/ 0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31"/>
                <a:gd name="T125" fmla="*/ 57 w 57"/>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31">
                  <a:moveTo>
                    <a:pt x="38" y="0"/>
                  </a:moveTo>
                  <a:lnTo>
                    <a:pt x="42" y="8"/>
                  </a:lnTo>
                  <a:lnTo>
                    <a:pt x="44" y="17"/>
                  </a:lnTo>
                  <a:lnTo>
                    <a:pt x="48" y="25"/>
                  </a:lnTo>
                  <a:lnTo>
                    <a:pt x="51" y="36"/>
                  </a:lnTo>
                  <a:lnTo>
                    <a:pt x="51" y="46"/>
                  </a:lnTo>
                  <a:lnTo>
                    <a:pt x="55" y="57"/>
                  </a:lnTo>
                  <a:lnTo>
                    <a:pt x="55" y="65"/>
                  </a:lnTo>
                  <a:lnTo>
                    <a:pt x="57" y="76"/>
                  </a:lnTo>
                  <a:lnTo>
                    <a:pt x="55" y="84"/>
                  </a:lnTo>
                  <a:lnTo>
                    <a:pt x="55" y="93"/>
                  </a:lnTo>
                  <a:lnTo>
                    <a:pt x="51" y="101"/>
                  </a:lnTo>
                  <a:lnTo>
                    <a:pt x="48" y="110"/>
                  </a:lnTo>
                  <a:lnTo>
                    <a:pt x="40" y="114"/>
                  </a:lnTo>
                  <a:lnTo>
                    <a:pt x="34" y="122"/>
                  </a:lnTo>
                  <a:lnTo>
                    <a:pt x="23" y="125"/>
                  </a:lnTo>
                  <a:lnTo>
                    <a:pt x="12" y="131"/>
                  </a:lnTo>
                  <a:lnTo>
                    <a:pt x="10" y="120"/>
                  </a:lnTo>
                  <a:lnTo>
                    <a:pt x="8" y="108"/>
                  </a:lnTo>
                  <a:lnTo>
                    <a:pt x="8" y="97"/>
                  </a:lnTo>
                  <a:lnTo>
                    <a:pt x="6" y="87"/>
                  </a:lnTo>
                  <a:lnTo>
                    <a:pt x="2" y="74"/>
                  </a:lnTo>
                  <a:lnTo>
                    <a:pt x="2" y="65"/>
                  </a:lnTo>
                  <a:lnTo>
                    <a:pt x="0" y="55"/>
                  </a:lnTo>
                  <a:lnTo>
                    <a:pt x="0" y="46"/>
                  </a:lnTo>
                  <a:lnTo>
                    <a:pt x="2" y="46"/>
                  </a:lnTo>
                  <a:lnTo>
                    <a:pt x="6" y="53"/>
                  </a:lnTo>
                  <a:lnTo>
                    <a:pt x="8" y="61"/>
                  </a:lnTo>
                  <a:lnTo>
                    <a:pt x="12" y="65"/>
                  </a:lnTo>
                  <a:lnTo>
                    <a:pt x="15" y="68"/>
                  </a:lnTo>
                  <a:lnTo>
                    <a:pt x="23" y="65"/>
                  </a:lnTo>
                  <a:lnTo>
                    <a:pt x="29" y="57"/>
                  </a:lnTo>
                  <a:lnTo>
                    <a:pt x="31" y="48"/>
                  </a:lnTo>
                  <a:lnTo>
                    <a:pt x="34" y="42"/>
                  </a:lnTo>
                  <a:lnTo>
                    <a:pt x="34" y="34"/>
                  </a:lnTo>
                  <a:lnTo>
                    <a:pt x="38" y="29"/>
                  </a:lnTo>
                  <a:lnTo>
                    <a:pt x="38" y="21"/>
                  </a:lnTo>
                  <a:lnTo>
                    <a:pt x="38" y="11"/>
                  </a:lnTo>
                  <a:lnTo>
                    <a:pt x="38" y="4"/>
                  </a:lnTo>
                  <a:lnTo>
                    <a:pt x="38" y="0"/>
                  </a:lnTo>
                  <a:close/>
                </a:path>
              </a:pathLst>
            </a:custGeom>
            <a:solidFill>
              <a:srgbClr val="000000"/>
            </a:solidFill>
            <a:ln w="9525">
              <a:noFill/>
              <a:round/>
              <a:headEnd/>
              <a:tailEnd/>
            </a:ln>
          </p:spPr>
          <p:txBody>
            <a:bodyPr/>
            <a:lstStyle/>
            <a:p>
              <a:endParaRPr lang="fa-IR"/>
            </a:p>
          </p:txBody>
        </p:sp>
        <p:sp>
          <p:nvSpPr>
            <p:cNvPr id="15481" name="Freeform 119"/>
            <p:cNvSpPr>
              <a:spLocks/>
            </p:cNvSpPr>
            <p:nvPr/>
          </p:nvSpPr>
          <p:spPr bwMode="auto">
            <a:xfrm>
              <a:off x="4907" y="3436"/>
              <a:ext cx="233" cy="177"/>
            </a:xfrm>
            <a:custGeom>
              <a:avLst/>
              <a:gdLst>
                <a:gd name="T0" fmla="*/ 263 w 466"/>
                <a:gd name="T1" fmla="*/ 2 h 354"/>
                <a:gd name="T2" fmla="*/ 289 w 466"/>
                <a:gd name="T3" fmla="*/ 12 h 354"/>
                <a:gd name="T4" fmla="*/ 318 w 466"/>
                <a:gd name="T5" fmla="*/ 23 h 354"/>
                <a:gd name="T6" fmla="*/ 345 w 466"/>
                <a:gd name="T7" fmla="*/ 37 h 354"/>
                <a:gd name="T8" fmla="*/ 371 w 466"/>
                <a:gd name="T9" fmla="*/ 52 h 354"/>
                <a:gd name="T10" fmla="*/ 398 w 466"/>
                <a:gd name="T11" fmla="*/ 65 h 354"/>
                <a:gd name="T12" fmla="*/ 424 w 466"/>
                <a:gd name="T13" fmla="*/ 78 h 354"/>
                <a:gd name="T14" fmla="*/ 451 w 466"/>
                <a:gd name="T15" fmla="*/ 90 h 354"/>
                <a:gd name="T16" fmla="*/ 459 w 466"/>
                <a:gd name="T17" fmla="*/ 111 h 354"/>
                <a:gd name="T18" fmla="*/ 442 w 466"/>
                <a:gd name="T19" fmla="*/ 137 h 354"/>
                <a:gd name="T20" fmla="*/ 419 w 466"/>
                <a:gd name="T21" fmla="*/ 164 h 354"/>
                <a:gd name="T22" fmla="*/ 394 w 466"/>
                <a:gd name="T23" fmla="*/ 191 h 354"/>
                <a:gd name="T24" fmla="*/ 366 w 466"/>
                <a:gd name="T25" fmla="*/ 217 h 354"/>
                <a:gd name="T26" fmla="*/ 335 w 466"/>
                <a:gd name="T27" fmla="*/ 244 h 354"/>
                <a:gd name="T28" fmla="*/ 307 w 466"/>
                <a:gd name="T29" fmla="*/ 270 h 354"/>
                <a:gd name="T30" fmla="*/ 280 w 466"/>
                <a:gd name="T31" fmla="*/ 297 h 354"/>
                <a:gd name="T32" fmla="*/ 255 w 466"/>
                <a:gd name="T33" fmla="*/ 327 h 354"/>
                <a:gd name="T34" fmla="*/ 225 w 466"/>
                <a:gd name="T35" fmla="*/ 345 h 354"/>
                <a:gd name="T36" fmla="*/ 191 w 466"/>
                <a:gd name="T37" fmla="*/ 352 h 354"/>
                <a:gd name="T38" fmla="*/ 156 w 466"/>
                <a:gd name="T39" fmla="*/ 350 h 354"/>
                <a:gd name="T40" fmla="*/ 120 w 466"/>
                <a:gd name="T41" fmla="*/ 341 h 354"/>
                <a:gd name="T42" fmla="*/ 84 w 466"/>
                <a:gd name="T43" fmla="*/ 327 h 354"/>
                <a:gd name="T44" fmla="*/ 50 w 466"/>
                <a:gd name="T45" fmla="*/ 314 h 354"/>
                <a:gd name="T46" fmla="*/ 18 w 466"/>
                <a:gd name="T47" fmla="*/ 299 h 354"/>
                <a:gd name="T48" fmla="*/ 8 w 466"/>
                <a:gd name="T49" fmla="*/ 282 h 354"/>
                <a:gd name="T50" fmla="*/ 12 w 466"/>
                <a:gd name="T51" fmla="*/ 261 h 354"/>
                <a:gd name="T52" fmla="*/ 10 w 466"/>
                <a:gd name="T53" fmla="*/ 242 h 354"/>
                <a:gd name="T54" fmla="*/ 4 w 466"/>
                <a:gd name="T55" fmla="*/ 221 h 354"/>
                <a:gd name="T56" fmla="*/ 0 w 466"/>
                <a:gd name="T57" fmla="*/ 202 h 354"/>
                <a:gd name="T58" fmla="*/ 0 w 466"/>
                <a:gd name="T59" fmla="*/ 181 h 354"/>
                <a:gd name="T60" fmla="*/ 10 w 466"/>
                <a:gd name="T61" fmla="*/ 166 h 354"/>
                <a:gd name="T62" fmla="*/ 33 w 466"/>
                <a:gd name="T63" fmla="*/ 149 h 354"/>
                <a:gd name="T64" fmla="*/ 61 w 466"/>
                <a:gd name="T65" fmla="*/ 132 h 354"/>
                <a:gd name="T66" fmla="*/ 80 w 466"/>
                <a:gd name="T67" fmla="*/ 122 h 354"/>
                <a:gd name="T68" fmla="*/ 101 w 466"/>
                <a:gd name="T69" fmla="*/ 122 h 354"/>
                <a:gd name="T70" fmla="*/ 120 w 466"/>
                <a:gd name="T71" fmla="*/ 130 h 354"/>
                <a:gd name="T72" fmla="*/ 137 w 466"/>
                <a:gd name="T73" fmla="*/ 139 h 354"/>
                <a:gd name="T74" fmla="*/ 158 w 466"/>
                <a:gd name="T75" fmla="*/ 149 h 354"/>
                <a:gd name="T76" fmla="*/ 177 w 466"/>
                <a:gd name="T77" fmla="*/ 158 h 354"/>
                <a:gd name="T78" fmla="*/ 200 w 466"/>
                <a:gd name="T79" fmla="*/ 162 h 354"/>
                <a:gd name="T80" fmla="*/ 217 w 466"/>
                <a:gd name="T81" fmla="*/ 175 h 354"/>
                <a:gd name="T82" fmla="*/ 231 w 466"/>
                <a:gd name="T83" fmla="*/ 191 h 354"/>
                <a:gd name="T84" fmla="*/ 246 w 466"/>
                <a:gd name="T85" fmla="*/ 192 h 354"/>
                <a:gd name="T86" fmla="*/ 263 w 466"/>
                <a:gd name="T87" fmla="*/ 187 h 354"/>
                <a:gd name="T88" fmla="*/ 278 w 466"/>
                <a:gd name="T89" fmla="*/ 172 h 354"/>
                <a:gd name="T90" fmla="*/ 293 w 466"/>
                <a:gd name="T91" fmla="*/ 156 h 354"/>
                <a:gd name="T92" fmla="*/ 312 w 466"/>
                <a:gd name="T93" fmla="*/ 139 h 354"/>
                <a:gd name="T94" fmla="*/ 333 w 466"/>
                <a:gd name="T95" fmla="*/ 128 h 354"/>
                <a:gd name="T96" fmla="*/ 337 w 466"/>
                <a:gd name="T97" fmla="*/ 118 h 354"/>
                <a:gd name="T98" fmla="*/ 316 w 466"/>
                <a:gd name="T99" fmla="*/ 105 h 354"/>
                <a:gd name="T100" fmla="*/ 289 w 466"/>
                <a:gd name="T101" fmla="*/ 90 h 354"/>
                <a:gd name="T102" fmla="*/ 263 w 466"/>
                <a:gd name="T103" fmla="*/ 76 h 354"/>
                <a:gd name="T104" fmla="*/ 242 w 466"/>
                <a:gd name="T105" fmla="*/ 65 h 354"/>
                <a:gd name="T106" fmla="*/ 229 w 466"/>
                <a:gd name="T107" fmla="*/ 56 h 354"/>
                <a:gd name="T108" fmla="*/ 217 w 466"/>
                <a:gd name="T109" fmla="*/ 42 h 354"/>
                <a:gd name="T110" fmla="*/ 213 w 466"/>
                <a:gd name="T111" fmla="*/ 25 h 354"/>
                <a:gd name="T112" fmla="*/ 223 w 466"/>
                <a:gd name="T113" fmla="*/ 12 h 354"/>
                <a:gd name="T114" fmla="*/ 238 w 466"/>
                <a:gd name="T115" fmla="*/ 4 h 354"/>
                <a:gd name="T116" fmla="*/ 250 w 466"/>
                <a:gd name="T117" fmla="*/ 0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6"/>
                <a:gd name="T178" fmla="*/ 0 h 354"/>
                <a:gd name="T179" fmla="*/ 466 w 466"/>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6" h="354">
                  <a:moveTo>
                    <a:pt x="250" y="0"/>
                  </a:moveTo>
                  <a:lnTo>
                    <a:pt x="263" y="2"/>
                  </a:lnTo>
                  <a:lnTo>
                    <a:pt x="276" y="6"/>
                  </a:lnTo>
                  <a:lnTo>
                    <a:pt x="289" y="12"/>
                  </a:lnTo>
                  <a:lnTo>
                    <a:pt x="305" y="18"/>
                  </a:lnTo>
                  <a:lnTo>
                    <a:pt x="318" y="23"/>
                  </a:lnTo>
                  <a:lnTo>
                    <a:pt x="331" y="31"/>
                  </a:lnTo>
                  <a:lnTo>
                    <a:pt x="345" y="37"/>
                  </a:lnTo>
                  <a:lnTo>
                    <a:pt x="360" y="46"/>
                  </a:lnTo>
                  <a:lnTo>
                    <a:pt x="371" y="52"/>
                  </a:lnTo>
                  <a:lnTo>
                    <a:pt x="386" y="59"/>
                  </a:lnTo>
                  <a:lnTo>
                    <a:pt x="398" y="65"/>
                  </a:lnTo>
                  <a:lnTo>
                    <a:pt x="413" y="73"/>
                  </a:lnTo>
                  <a:lnTo>
                    <a:pt x="424" y="78"/>
                  </a:lnTo>
                  <a:lnTo>
                    <a:pt x="440" y="86"/>
                  </a:lnTo>
                  <a:lnTo>
                    <a:pt x="451" y="90"/>
                  </a:lnTo>
                  <a:lnTo>
                    <a:pt x="466" y="97"/>
                  </a:lnTo>
                  <a:lnTo>
                    <a:pt x="459" y="111"/>
                  </a:lnTo>
                  <a:lnTo>
                    <a:pt x="451" y="124"/>
                  </a:lnTo>
                  <a:lnTo>
                    <a:pt x="442" y="137"/>
                  </a:lnTo>
                  <a:lnTo>
                    <a:pt x="432" y="151"/>
                  </a:lnTo>
                  <a:lnTo>
                    <a:pt x="419" y="164"/>
                  </a:lnTo>
                  <a:lnTo>
                    <a:pt x="407" y="177"/>
                  </a:lnTo>
                  <a:lnTo>
                    <a:pt x="394" y="191"/>
                  </a:lnTo>
                  <a:lnTo>
                    <a:pt x="381" y="206"/>
                  </a:lnTo>
                  <a:lnTo>
                    <a:pt x="366" y="217"/>
                  </a:lnTo>
                  <a:lnTo>
                    <a:pt x="350" y="230"/>
                  </a:lnTo>
                  <a:lnTo>
                    <a:pt x="335" y="244"/>
                  </a:lnTo>
                  <a:lnTo>
                    <a:pt x="322" y="257"/>
                  </a:lnTo>
                  <a:lnTo>
                    <a:pt x="307" y="270"/>
                  </a:lnTo>
                  <a:lnTo>
                    <a:pt x="293" y="284"/>
                  </a:lnTo>
                  <a:lnTo>
                    <a:pt x="280" y="297"/>
                  </a:lnTo>
                  <a:lnTo>
                    <a:pt x="270" y="312"/>
                  </a:lnTo>
                  <a:lnTo>
                    <a:pt x="255" y="327"/>
                  </a:lnTo>
                  <a:lnTo>
                    <a:pt x="240" y="337"/>
                  </a:lnTo>
                  <a:lnTo>
                    <a:pt x="225" y="345"/>
                  </a:lnTo>
                  <a:lnTo>
                    <a:pt x="208" y="352"/>
                  </a:lnTo>
                  <a:lnTo>
                    <a:pt x="191" y="352"/>
                  </a:lnTo>
                  <a:lnTo>
                    <a:pt x="173" y="354"/>
                  </a:lnTo>
                  <a:lnTo>
                    <a:pt x="156" y="350"/>
                  </a:lnTo>
                  <a:lnTo>
                    <a:pt x="139" y="348"/>
                  </a:lnTo>
                  <a:lnTo>
                    <a:pt x="120" y="341"/>
                  </a:lnTo>
                  <a:lnTo>
                    <a:pt x="103" y="335"/>
                  </a:lnTo>
                  <a:lnTo>
                    <a:pt x="84" y="327"/>
                  </a:lnTo>
                  <a:lnTo>
                    <a:pt x="69" y="322"/>
                  </a:lnTo>
                  <a:lnTo>
                    <a:pt x="50" y="314"/>
                  </a:lnTo>
                  <a:lnTo>
                    <a:pt x="35" y="305"/>
                  </a:lnTo>
                  <a:lnTo>
                    <a:pt x="18" y="299"/>
                  </a:lnTo>
                  <a:lnTo>
                    <a:pt x="2" y="295"/>
                  </a:lnTo>
                  <a:lnTo>
                    <a:pt x="8" y="282"/>
                  </a:lnTo>
                  <a:lnTo>
                    <a:pt x="12" y="274"/>
                  </a:lnTo>
                  <a:lnTo>
                    <a:pt x="12" y="261"/>
                  </a:lnTo>
                  <a:lnTo>
                    <a:pt x="12" y="251"/>
                  </a:lnTo>
                  <a:lnTo>
                    <a:pt x="10" y="242"/>
                  </a:lnTo>
                  <a:lnTo>
                    <a:pt x="8" y="232"/>
                  </a:lnTo>
                  <a:lnTo>
                    <a:pt x="4" y="221"/>
                  </a:lnTo>
                  <a:lnTo>
                    <a:pt x="2" y="211"/>
                  </a:lnTo>
                  <a:lnTo>
                    <a:pt x="0" y="202"/>
                  </a:lnTo>
                  <a:lnTo>
                    <a:pt x="0" y="192"/>
                  </a:lnTo>
                  <a:lnTo>
                    <a:pt x="0" y="181"/>
                  </a:lnTo>
                  <a:lnTo>
                    <a:pt x="4" y="173"/>
                  </a:lnTo>
                  <a:lnTo>
                    <a:pt x="10" y="166"/>
                  </a:lnTo>
                  <a:lnTo>
                    <a:pt x="19" y="158"/>
                  </a:lnTo>
                  <a:lnTo>
                    <a:pt x="33" y="149"/>
                  </a:lnTo>
                  <a:lnTo>
                    <a:pt x="52" y="143"/>
                  </a:lnTo>
                  <a:lnTo>
                    <a:pt x="61" y="132"/>
                  </a:lnTo>
                  <a:lnTo>
                    <a:pt x="71" y="126"/>
                  </a:lnTo>
                  <a:lnTo>
                    <a:pt x="80" y="122"/>
                  </a:lnTo>
                  <a:lnTo>
                    <a:pt x="92" y="122"/>
                  </a:lnTo>
                  <a:lnTo>
                    <a:pt x="101" y="122"/>
                  </a:lnTo>
                  <a:lnTo>
                    <a:pt x="111" y="126"/>
                  </a:lnTo>
                  <a:lnTo>
                    <a:pt x="120" y="130"/>
                  </a:lnTo>
                  <a:lnTo>
                    <a:pt x="130" y="135"/>
                  </a:lnTo>
                  <a:lnTo>
                    <a:pt x="137" y="139"/>
                  </a:lnTo>
                  <a:lnTo>
                    <a:pt x="149" y="143"/>
                  </a:lnTo>
                  <a:lnTo>
                    <a:pt x="158" y="149"/>
                  </a:lnTo>
                  <a:lnTo>
                    <a:pt x="168" y="154"/>
                  </a:lnTo>
                  <a:lnTo>
                    <a:pt x="177" y="158"/>
                  </a:lnTo>
                  <a:lnTo>
                    <a:pt x="189" y="162"/>
                  </a:lnTo>
                  <a:lnTo>
                    <a:pt x="200" y="162"/>
                  </a:lnTo>
                  <a:lnTo>
                    <a:pt x="212" y="162"/>
                  </a:lnTo>
                  <a:lnTo>
                    <a:pt x="217" y="175"/>
                  </a:lnTo>
                  <a:lnTo>
                    <a:pt x="225" y="185"/>
                  </a:lnTo>
                  <a:lnTo>
                    <a:pt x="231" y="191"/>
                  </a:lnTo>
                  <a:lnTo>
                    <a:pt x="240" y="194"/>
                  </a:lnTo>
                  <a:lnTo>
                    <a:pt x="246" y="192"/>
                  </a:lnTo>
                  <a:lnTo>
                    <a:pt x="253" y="192"/>
                  </a:lnTo>
                  <a:lnTo>
                    <a:pt x="263" y="187"/>
                  </a:lnTo>
                  <a:lnTo>
                    <a:pt x="270" y="181"/>
                  </a:lnTo>
                  <a:lnTo>
                    <a:pt x="278" y="172"/>
                  </a:lnTo>
                  <a:lnTo>
                    <a:pt x="286" y="164"/>
                  </a:lnTo>
                  <a:lnTo>
                    <a:pt x="293" y="156"/>
                  </a:lnTo>
                  <a:lnTo>
                    <a:pt x="303" y="149"/>
                  </a:lnTo>
                  <a:lnTo>
                    <a:pt x="312" y="139"/>
                  </a:lnTo>
                  <a:lnTo>
                    <a:pt x="324" y="133"/>
                  </a:lnTo>
                  <a:lnTo>
                    <a:pt x="333" y="128"/>
                  </a:lnTo>
                  <a:lnTo>
                    <a:pt x="345" y="126"/>
                  </a:lnTo>
                  <a:lnTo>
                    <a:pt x="337" y="118"/>
                  </a:lnTo>
                  <a:lnTo>
                    <a:pt x="327" y="113"/>
                  </a:lnTo>
                  <a:lnTo>
                    <a:pt x="316" y="105"/>
                  </a:lnTo>
                  <a:lnTo>
                    <a:pt x="303" y="99"/>
                  </a:lnTo>
                  <a:lnTo>
                    <a:pt x="289" y="90"/>
                  </a:lnTo>
                  <a:lnTo>
                    <a:pt x="274" y="84"/>
                  </a:lnTo>
                  <a:lnTo>
                    <a:pt x="263" y="76"/>
                  </a:lnTo>
                  <a:lnTo>
                    <a:pt x="250" y="71"/>
                  </a:lnTo>
                  <a:lnTo>
                    <a:pt x="242" y="65"/>
                  </a:lnTo>
                  <a:lnTo>
                    <a:pt x="234" y="61"/>
                  </a:lnTo>
                  <a:lnTo>
                    <a:pt x="229" y="56"/>
                  </a:lnTo>
                  <a:lnTo>
                    <a:pt x="225" y="52"/>
                  </a:lnTo>
                  <a:lnTo>
                    <a:pt x="217" y="42"/>
                  </a:lnTo>
                  <a:lnTo>
                    <a:pt x="213" y="35"/>
                  </a:lnTo>
                  <a:lnTo>
                    <a:pt x="213" y="25"/>
                  </a:lnTo>
                  <a:lnTo>
                    <a:pt x="219" y="16"/>
                  </a:lnTo>
                  <a:lnTo>
                    <a:pt x="223" y="12"/>
                  </a:lnTo>
                  <a:lnTo>
                    <a:pt x="231" y="8"/>
                  </a:lnTo>
                  <a:lnTo>
                    <a:pt x="238" y="4"/>
                  </a:lnTo>
                  <a:lnTo>
                    <a:pt x="250" y="0"/>
                  </a:lnTo>
                  <a:close/>
                </a:path>
              </a:pathLst>
            </a:custGeom>
            <a:solidFill>
              <a:srgbClr val="FFFFC2"/>
            </a:solidFill>
            <a:ln w="9525">
              <a:noFill/>
              <a:round/>
              <a:headEnd/>
              <a:tailEnd/>
            </a:ln>
          </p:spPr>
          <p:txBody>
            <a:bodyPr/>
            <a:lstStyle/>
            <a:p>
              <a:endParaRPr lang="fa-IR"/>
            </a:p>
          </p:txBody>
        </p:sp>
        <p:sp>
          <p:nvSpPr>
            <p:cNvPr id="15482" name="Freeform 120"/>
            <p:cNvSpPr>
              <a:spLocks/>
            </p:cNvSpPr>
            <p:nvPr/>
          </p:nvSpPr>
          <p:spPr bwMode="auto">
            <a:xfrm>
              <a:off x="3912" y="3439"/>
              <a:ext cx="14" cy="80"/>
            </a:xfrm>
            <a:custGeom>
              <a:avLst/>
              <a:gdLst>
                <a:gd name="T0" fmla="*/ 26 w 28"/>
                <a:gd name="T1" fmla="*/ 0 h 162"/>
                <a:gd name="T2" fmla="*/ 26 w 28"/>
                <a:gd name="T3" fmla="*/ 8 h 162"/>
                <a:gd name="T4" fmla="*/ 28 w 28"/>
                <a:gd name="T5" fmla="*/ 21 h 162"/>
                <a:gd name="T6" fmla="*/ 28 w 28"/>
                <a:gd name="T7" fmla="*/ 31 h 162"/>
                <a:gd name="T8" fmla="*/ 28 w 28"/>
                <a:gd name="T9" fmla="*/ 42 h 162"/>
                <a:gd name="T10" fmla="*/ 24 w 28"/>
                <a:gd name="T11" fmla="*/ 51 h 162"/>
                <a:gd name="T12" fmla="*/ 24 w 28"/>
                <a:gd name="T13" fmla="*/ 61 h 162"/>
                <a:gd name="T14" fmla="*/ 21 w 28"/>
                <a:gd name="T15" fmla="*/ 72 h 162"/>
                <a:gd name="T16" fmla="*/ 21 w 28"/>
                <a:gd name="T17" fmla="*/ 84 h 162"/>
                <a:gd name="T18" fmla="*/ 17 w 28"/>
                <a:gd name="T19" fmla="*/ 93 h 162"/>
                <a:gd name="T20" fmla="*/ 15 w 28"/>
                <a:gd name="T21" fmla="*/ 103 h 162"/>
                <a:gd name="T22" fmla="*/ 13 w 28"/>
                <a:gd name="T23" fmla="*/ 112 h 162"/>
                <a:gd name="T24" fmla="*/ 11 w 28"/>
                <a:gd name="T25" fmla="*/ 124 h 162"/>
                <a:gd name="T26" fmla="*/ 9 w 28"/>
                <a:gd name="T27" fmla="*/ 131 h 162"/>
                <a:gd name="T28" fmla="*/ 9 w 28"/>
                <a:gd name="T29" fmla="*/ 143 h 162"/>
                <a:gd name="T30" fmla="*/ 9 w 28"/>
                <a:gd name="T31" fmla="*/ 152 h 162"/>
                <a:gd name="T32" fmla="*/ 11 w 28"/>
                <a:gd name="T33" fmla="*/ 162 h 162"/>
                <a:gd name="T34" fmla="*/ 7 w 28"/>
                <a:gd name="T35" fmla="*/ 152 h 162"/>
                <a:gd name="T36" fmla="*/ 4 w 28"/>
                <a:gd name="T37" fmla="*/ 143 h 162"/>
                <a:gd name="T38" fmla="*/ 2 w 28"/>
                <a:gd name="T39" fmla="*/ 133 h 162"/>
                <a:gd name="T40" fmla="*/ 2 w 28"/>
                <a:gd name="T41" fmla="*/ 124 h 162"/>
                <a:gd name="T42" fmla="*/ 0 w 28"/>
                <a:gd name="T43" fmla="*/ 114 h 162"/>
                <a:gd name="T44" fmla="*/ 0 w 28"/>
                <a:gd name="T45" fmla="*/ 105 h 162"/>
                <a:gd name="T46" fmla="*/ 0 w 28"/>
                <a:gd name="T47" fmla="*/ 93 h 162"/>
                <a:gd name="T48" fmla="*/ 4 w 28"/>
                <a:gd name="T49" fmla="*/ 84 h 162"/>
                <a:gd name="T50" fmla="*/ 4 w 28"/>
                <a:gd name="T51" fmla="*/ 72 h 162"/>
                <a:gd name="T52" fmla="*/ 7 w 28"/>
                <a:gd name="T53" fmla="*/ 61 h 162"/>
                <a:gd name="T54" fmla="*/ 9 w 28"/>
                <a:gd name="T55" fmla="*/ 50 h 162"/>
                <a:gd name="T56" fmla="*/ 13 w 28"/>
                <a:gd name="T57" fmla="*/ 40 h 162"/>
                <a:gd name="T58" fmla="*/ 17 w 28"/>
                <a:gd name="T59" fmla="*/ 27 h 162"/>
                <a:gd name="T60" fmla="*/ 19 w 28"/>
                <a:gd name="T61" fmla="*/ 17 h 162"/>
                <a:gd name="T62" fmla="*/ 23 w 28"/>
                <a:gd name="T63" fmla="*/ 8 h 162"/>
                <a:gd name="T64" fmla="*/ 26 w 28"/>
                <a:gd name="T65" fmla="*/ 0 h 162"/>
                <a:gd name="T66" fmla="*/ 26 w 28"/>
                <a:gd name="T67" fmla="*/ 0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162"/>
                <a:gd name="T104" fmla="*/ 28 w 28"/>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162">
                  <a:moveTo>
                    <a:pt x="26" y="0"/>
                  </a:moveTo>
                  <a:lnTo>
                    <a:pt x="26" y="8"/>
                  </a:lnTo>
                  <a:lnTo>
                    <a:pt x="28" y="21"/>
                  </a:lnTo>
                  <a:lnTo>
                    <a:pt x="28" y="31"/>
                  </a:lnTo>
                  <a:lnTo>
                    <a:pt x="28" y="42"/>
                  </a:lnTo>
                  <a:lnTo>
                    <a:pt x="24" y="51"/>
                  </a:lnTo>
                  <a:lnTo>
                    <a:pt x="24" y="61"/>
                  </a:lnTo>
                  <a:lnTo>
                    <a:pt x="21" y="72"/>
                  </a:lnTo>
                  <a:lnTo>
                    <a:pt x="21" y="84"/>
                  </a:lnTo>
                  <a:lnTo>
                    <a:pt x="17" y="93"/>
                  </a:lnTo>
                  <a:lnTo>
                    <a:pt x="15" y="103"/>
                  </a:lnTo>
                  <a:lnTo>
                    <a:pt x="13" y="112"/>
                  </a:lnTo>
                  <a:lnTo>
                    <a:pt x="11" y="124"/>
                  </a:lnTo>
                  <a:lnTo>
                    <a:pt x="9" y="131"/>
                  </a:lnTo>
                  <a:lnTo>
                    <a:pt x="9" y="143"/>
                  </a:lnTo>
                  <a:lnTo>
                    <a:pt x="9" y="152"/>
                  </a:lnTo>
                  <a:lnTo>
                    <a:pt x="11" y="162"/>
                  </a:lnTo>
                  <a:lnTo>
                    <a:pt x="7" y="152"/>
                  </a:lnTo>
                  <a:lnTo>
                    <a:pt x="4" y="143"/>
                  </a:lnTo>
                  <a:lnTo>
                    <a:pt x="2" y="133"/>
                  </a:lnTo>
                  <a:lnTo>
                    <a:pt x="2" y="124"/>
                  </a:lnTo>
                  <a:lnTo>
                    <a:pt x="0" y="114"/>
                  </a:lnTo>
                  <a:lnTo>
                    <a:pt x="0" y="105"/>
                  </a:lnTo>
                  <a:lnTo>
                    <a:pt x="0" y="93"/>
                  </a:lnTo>
                  <a:lnTo>
                    <a:pt x="4" y="84"/>
                  </a:lnTo>
                  <a:lnTo>
                    <a:pt x="4" y="72"/>
                  </a:lnTo>
                  <a:lnTo>
                    <a:pt x="7" y="61"/>
                  </a:lnTo>
                  <a:lnTo>
                    <a:pt x="9" y="50"/>
                  </a:lnTo>
                  <a:lnTo>
                    <a:pt x="13" y="40"/>
                  </a:lnTo>
                  <a:lnTo>
                    <a:pt x="17" y="27"/>
                  </a:lnTo>
                  <a:lnTo>
                    <a:pt x="19" y="17"/>
                  </a:lnTo>
                  <a:lnTo>
                    <a:pt x="23" y="8"/>
                  </a:lnTo>
                  <a:lnTo>
                    <a:pt x="26" y="0"/>
                  </a:lnTo>
                  <a:close/>
                </a:path>
              </a:pathLst>
            </a:custGeom>
            <a:solidFill>
              <a:srgbClr val="000000"/>
            </a:solidFill>
            <a:ln w="9525">
              <a:noFill/>
              <a:round/>
              <a:headEnd/>
              <a:tailEnd/>
            </a:ln>
          </p:spPr>
          <p:txBody>
            <a:bodyPr/>
            <a:lstStyle/>
            <a:p>
              <a:endParaRPr lang="fa-IR"/>
            </a:p>
          </p:txBody>
        </p:sp>
        <p:sp>
          <p:nvSpPr>
            <p:cNvPr id="15483" name="Freeform 121"/>
            <p:cNvSpPr>
              <a:spLocks/>
            </p:cNvSpPr>
            <p:nvPr/>
          </p:nvSpPr>
          <p:spPr bwMode="auto">
            <a:xfrm>
              <a:off x="3950" y="3456"/>
              <a:ext cx="15" cy="115"/>
            </a:xfrm>
            <a:custGeom>
              <a:avLst/>
              <a:gdLst>
                <a:gd name="T0" fmla="*/ 9 w 30"/>
                <a:gd name="T1" fmla="*/ 0 h 230"/>
                <a:gd name="T2" fmla="*/ 11 w 30"/>
                <a:gd name="T3" fmla="*/ 10 h 230"/>
                <a:gd name="T4" fmla="*/ 11 w 30"/>
                <a:gd name="T5" fmla="*/ 17 h 230"/>
                <a:gd name="T6" fmla="*/ 13 w 30"/>
                <a:gd name="T7" fmla="*/ 27 h 230"/>
                <a:gd name="T8" fmla="*/ 17 w 30"/>
                <a:gd name="T9" fmla="*/ 36 h 230"/>
                <a:gd name="T10" fmla="*/ 17 w 30"/>
                <a:gd name="T11" fmla="*/ 46 h 230"/>
                <a:gd name="T12" fmla="*/ 17 w 30"/>
                <a:gd name="T13" fmla="*/ 57 h 230"/>
                <a:gd name="T14" fmla="*/ 17 w 30"/>
                <a:gd name="T15" fmla="*/ 69 h 230"/>
                <a:gd name="T16" fmla="*/ 19 w 30"/>
                <a:gd name="T17" fmla="*/ 80 h 230"/>
                <a:gd name="T18" fmla="*/ 19 w 30"/>
                <a:gd name="T19" fmla="*/ 88 h 230"/>
                <a:gd name="T20" fmla="*/ 19 w 30"/>
                <a:gd name="T21" fmla="*/ 97 h 230"/>
                <a:gd name="T22" fmla="*/ 19 w 30"/>
                <a:gd name="T23" fmla="*/ 107 h 230"/>
                <a:gd name="T24" fmla="*/ 19 w 30"/>
                <a:gd name="T25" fmla="*/ 116 h 230"/>
                <a:gd name="T26" fmla="*/ 19 w 30"/>
                <a:gd name="T27" fmla="*/ 126 h 230"/>
                <a:gd name="T28" fmla="*/ 19 w 30"/>
                <a:gd name="T29" fmla="*/ 135 h 230"/>
                <a:gd name="T30" fmla="*/ 19 w 30"/>
                <a:gd name="T31" fmla="*/ 145 h 230"/>
                <a:gd name="T32" fmla="*/ 21 w 30"/>
                <a:gd name="T33" fmla="*/ 154 h 230"/>
                <a:gd name="T34" fmla="*/ 21 w 30"/>
                <a:gd name="T35" fmla="*/ 164 h 230"/>
                <a:gd name="T36" fmla="*/ 21 w 30"/>
                <a:gd name="T37" fmla="*/ 173 h 230"/>
                <a:gd name="T38" fmla="*/ 21 w 30"/>
                <a:gd name="T39" fmla="*/ 183 h 230"/>
                <a:gd name="T40" fmla="*/ 23 w 30"/>
                <a:gd name="T41" fmla="*/ 194 h 230"/>
                <a:gd name="T42" fmla="*/ 23 w 30"/>
                <a:gd name="T43" fmla="*/ 202 h 230"/>
                <a:gd name="T44" fmla="*/ 26 w 30"/>
                <a:gd name="T45" fmla="*/ 211 h 230"/>
                <a:gd name="T46" fmla="*/ 26 w 30"/>
                <a:gd name="T47" fmla="*/ 221 h 230"/>
                <a:gd name="T48" fmla="*/ 30 w 30"/>
                <a:gd name="T49" fmla="*/ 230 h 230"/>
                <a:gd name="T50" fmla="*/ 26 w 30"/>
                <a:gd name="T51" fmla="*/ 221 h 230"/>
                <a:gd name="T52" fmla="*/ 25 w 30"/>
                <a:gd name="T53" fmla="*/ 213 h 230"/>
                <a:gd name="T54" fmla="*/ 21 w 30"/>
                <a:gd name="T55" fmla="*/ 206 h 230"/>
                <a:gd name="T56" fmla="*/ 21 w 30"/>
                <a:gd name="T57" fmla="*/ 198 h 230"/>
                <a:gd name="T58" fmla="*/ 17 w 30"/>
                <a:gd name="T59" fmla="*/ 189 h 230"/>
                <a:gd name="T60" fmla="*/ 15 w 30"/>
                <a:gd name="T61" fmla="*/ 179 h 230"/>
                <a:gd name="T62" fmla="*/ 11 w 30"/>
                <a:gd name="T63" fmla="*/ 171 h 230"/>
                <a:gd name="T64" fmla="*/ 11 w 30"/>
                <a:gd name="T65" fmla="*/ 162 h 230"/>
                <a:gd name="T66" fmla="*/ 7 w 30"/>
                <a:gd name="T67" fmla="*/ 152 h 230"/>
                <a:gd name="T68" fmla="*/ 7 w 30"/>
                <a:gd name="T69" fmla="*/ 143 h 230"/>
                <a:gd name="T70" fmla="*/ 4 w 30"/>
                <a:gd name="T71" fmla="*/ 133 h 230"/>
                <a:gd name="T72" fmla="*/ 4 w 30"/>
                <a:gd name="T73" fmla="*/ 124 h 230"/>
                <a:gd name="T74" fmla="*/ 2 w 30"/>
                <a:gd name="T75" fmla="*/ 113 h 230"/>
                <a:gd name="T76" fmla="*/ 0 w 30"/>
                <a:gd name="T77" fmla="*/ 105 h 230"/>
                <a:gd name="T78" fmla="*/ 0 w 30"/>
                <a:gd name="T79" fmla="*/ 95 h 230"/>
                <a:gd name="T80" fmla="*/ 0 w 30"/>
                <a:gd name="T81" fmla="*/ 86 h 230"/>
                <a:gd name="T82" fmla="*/ 0 w 30"/>
                <a:gd name="T83" fmla="*/ 74 h 230"/>
                <a:gd name="T84" fmla="*/ 0 w 30"/>
                <a:gd name="T85" fmla="*/ 63 h 230"/>
                <a:gd name="T86" fmla="*/ 0 w 30"/>
                <a:gd name="T87" fmla="*/ 54 h 230"/>
                <a:gd name="T88" fmla="*/ 0 w 30"/>
                <a:gd name="T89" fmla="*/ 42 h 230"/>
                <a:gd name="T90" fmla="*/ 0 w 30"/>
                <a:gd name="T91" fmla="*/ 31 h 230"/>
                <a:gd name="T92" fmla="*/ 4 w 30"/>
                <a:gd name="T93" fmla="*/ 21 h 230"/>
                <a:gd name="T94" fmla="*/ 6 w 30"/>
                <a:gd name="T95" fmla="*/ 10 h 230"/>
                <a:gd name="T96" fmla="*/ 9 w 30"/>
                <a:gd name="T97" fmla="*/ 0 h 230"/>
                <a:gd name="T98" fmla="*/ 9 w 30"/>
                <a:gd name="T99" fmla="*/ 0 h 2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
                <a:gd name="T151" fmla="*/ 0 h 230"/>
                <a:gd name="T152" fmla="*/ 30 w 30"/>
                <a:gd name="T153" fmla="*/ 230 h 2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 h="230">
                  <a:moveTo>
                    <a:pt x="9" y="0"/>
                  </a:moveTo>
                  <a:lnTo>
                    <a:pt x="11" y="10"/>
                  </a:lnTo>
                  <a:lnTo>
                    <a:pt x="11" y="17"/>
                  </a:lnTo>
                  <a:lnTo>
                    <a:pt x="13" y="27"/>
                  </a:lnTo>
                  <a:lnTo>
                    <a:pt x="17" y="36"/>
                  </a:lnTo>
                  <a:lnTo>
                    <a:pt x="17" y="46"/>
                  </a:lnTo>
                  <a:lnTo>
                    <a:pt x="17" y="57"/>
                  </a:lnTo>
                  <a:lnTo>
                    <a:pt x="17" y="69"/>
                  </a:lnTo>
                  <a:lnTo>
                    <a:pt x="19" y="80"/>
                  </a:lnTo>
                  <a:lnTo>
                    <a:pt x="19" y="88"/>
                  </a:lnTo>
                  <a:lnTo>
                    <a:pt x="19" y="97"/>
                  </a:lnTo>
                  <a:lnTo>
                    <a:pt x="19" y="107"/>
                  </a:lnTo>
                  <a:lnTo>
                    <a:pt x="19" y="116"/>
                  </a:lnTo>
                  <a:lnTo>
                    <a:pt x="19" y="126"/>
                  </a:lnTo>
                  <a:lnTo>
                    <a:pt x="19" y="135"/>
                  </a:lnTo>
                  <a:lnTo>
                    <a:pt x="19" y="145"/>
                  </a:lnTo>
                  <a:lnTo>
                    <a:pt x="21" y="154"/>
                  </a:lnTo>
                  <a:lnTo>
                    <a:pt x="21" y="164"/>
                  </a:lnTo>
                  <a:lnTo>
                    <a:pt x="21" y="173"/>
                  </a:lnTo>
                  <a:lnTo>
                    <a:pt x="21" y="183"/>
                  </a:lnTo>
                  <a:lnTo>
                    <a:pt x="23" y="194"/>
                  </a:lnTo>
                  <a:lnTo>
                    <a:pt x="23" y="202"/>
                  </a:lnTo>
                  <a:lnTo>
                    <a:pt x="26" y="211"/>
                  </a:lnTo>
                  <a:lnTo>
                    <a:pt x="26" y="221"/>
                  </a:lnTo>
                  <a:lnTo>
                    <a:pt x="30" y="230"/>
                  </a:lnTo>
                  <a:lnTo>
                    <a:pt x="26" y="221"/>
                  </a:lnTo>
                  <a:lnTo>
                    <a:pt x="25" y="213"/>
                  </a:lnTo>
                  <a:lnTo>
                    <a:pt x="21" y="206"/>
                  </a:lnTo>
                  <a:lnTo>
                    <a:pt x="21" y="198"/>
                  </a:lnTo>
                  <a:lnTo>
                    <a:pt x="17" y="189"/>
                  </a:lnTo>
                  <a:lnTo>
                    <a:pt x="15" y="179"/>
                  </a:lnTo>
                  <a:lnTo>
                    <a:pt x="11" y="171"/>
                  </a:lnTo>
                  <a:lnTo>
                    <a:pt x="11" y="162"/>
                  </a:lnTo>
                  <a:lnTo>
                    <a:pt x="7" y="152"/>
                  </a:lnTo>
                  <a:lnTo>
                    <a:pt x="7" y="143"/>
                  </a:lnTo>
                  <a:lnTo>
                    <a:pt x="4" y="133"/>
                  </a:lnTo>
                  <a:lnTo>
                    <a:pt x="4" y="124"/>
                  </a:lnTo>
                  <a:lnTo>
                    <a:pt x="2" y="113"/>
                  </a:lnTo>
                  <a:lnTo>
                    <a:pt x="0" y="105"/>
                  </a:lnTo>
                  <a:lnTo>
                    <a:pt x="0" y="95"/>
                  </a:lnTo>
                  <a:lnTo>
                    <a:pt x="0" y="86"/>
                  </a:lnTo>
                  <a:lnTo>
                    <a:pt x="0" y="74"/>
                  </a:lnTo>
                  <a:lnTo>
                    <a:pt x="0" y="63"/>
                  </a:lnTo>
                  <a:lnTo>
                    <a:pt x="0" y="54"/>
                  </a:lnTo>
                  <a:lnTo>
                    <a:pt x="0" y="42"/>
                  </a:lnTo>
                  <a:lnTo>
                    <a:pt x="0" y="31"/>
                  </a:lnTo>
                  <a:lnTo>
                    <a:pt x="4" y="21"/>
                  </a:lnTo>
                  <a:lnTo>
                    <a:pt x="6" y="10"/>
                  </a:lnTo>
                  <a:lnTo>
                    <a:pt x="9" y="0"/>
                  </a:lnTo>
                  <a:close/>
                </a:path>
              </a:pathLst>
            </a:custGeom>
            <a:solidFill>
              <a:srgbClr val="000000"/>
            </a:solidFill>
            <a:ln w="9525">
              <a:noFill/>
              <a:round/>
              <a:headEnd/>
              <a:tailEnd/>
            </a:ln>
          </p:spPr>
          <p:txBody>
            <a:bodyPr/>
            <a:lstStyle/>
            <a:p>
              <a:endParaRPr lang="fa-IR"/>
            </a:p>
          </p:txBody>
        </p:sp>
        <p:sp>
          <p:nvSpPr>
            <p:cNvPr id="15484" name="Freeform 122"/>
            <p:cNvSpPr>
              <a:spLocks/>
            </p:cNvSpPr>
            <p:nvPr/>
          </p:nvSpPr>
          <p:spPr bwMode="auto">
            <a:xfrm>
              <a:off x="3983" y="3456"/>
              <a:ext cx="23" cy="112"/>
            </a:xfrm>
            <a:custGeom>
              <a:avLst/>
              <a:gdLst>
                <a:gd name="T0" fmla="*/ 21 w 46"/>
                <a:gd name="T1" fmla="*/ 0 h 225"/>
                <a:gd name="T2" fmla="*/ 27 w 46"/>
                <a:gd name="T3" fmla="*/ 14 h 225"/>
                <a:gd name="T4" fmla="*/ 31 w 46"/>
                <a:gd name="T5" fmla="*/ 25 h 225"/>
                <a:gd name="T6" fmla="*/ 31 w 46"/>
                <a:gd name="T7" fmla="*/ 36 h 225"/>
                <a:gd name="T8" fmla="*/ 35 w 46"/>
                <a:gd name="T9" fmla="*/ 50 h 225"/>
                <a:gd name="T10" fmla="*/ 35 w 46"/>
                <a:gd name="T11" fmla="*/ 63 h 225"/>
                <a:gd name="T12" fmla="*/ 35 w 46"/>
                <a:gd name="T13" fmla="*/ 74 h 225"/>
                <a:gd name="T14" fmla="*/ 35 w 46"/>
                <a:gd name="T15" fmla="*/ 86 h 225"/>
                <a:gd name="T16" fmla="*/ 35 w 46"/>
                <a:gd name="T17" fmla="*/ 99 h 225"/>
                <a:gd name="T18" fmla="*/ 33 w 46"/>
                <a:gd name="T19" fmla="*/ 113 h 225"/>
                <a:gd name="T20" fmla="*/ 31 w 46"/>
                <a:gd name="T21" fmla="*/ 124 h 225"/>
                <a:gd name="T22" fmla="*/ 31 w 46"/>
                <a:gd name="T23" fmla="*/ 135 h 225"/>
                <a:gd name="T24" fmla="*/ 31 w 46"/>
                <a:gd name="T25" fmla="*/ 149 h 225"/>
                <a:gd name="T26" fmla="*/ 31 w 46"/>
                <a:gd name="T27" fmla="*/ 162 h 225"/>
                <a:gd name="T28" fmla="*/ 33 w 46"/>
                <a:gd name="T29" fmla="*/ 173 h 225"/>
                <a:gd name="T30" fmla="*/ 35 w 46"/>
                <a:gd name="T31" fmla="*/ 187 h 225"/>
                <a:gd name="T32" fmla="*/ 38 w 46"/>
                <a:gd name="T33" fmla="*/ 200 h 225"/>
                <a:gd name="T34" fmla="*/ 44 w 46"/>
                <a:gd name="T35" fmla="*/ 208 h 225"/>
                <a:gd name="T36" fmla="*/ 46 w 46"/>
                <a:gd name="T37" fmla="*/ 215 h 225"/>
                <a:gd name="T38" fmla="*/ 44 w 46"/>
                <a:gd name="T39" fmla="*/ 221 h 225"/>
                <a:gd name="T40" fmla="*/ 40 w 46"/>
                <a:gd name="T41" fmla="*/ 225 h 225"/>
                <a:gd name="T42" fmla="*/ 31 w 46"/>
                <a:gd name="T43" fmla="*/ 225 h 225"/>
                <a:gd name="T44" fmla="*/ 23 w 46"/>
                <a:gd name="T45" fmla="*/ 223 h 225"/>
                <a:gd name="T46" fmla="*/ 16 w 46"/>
                <a:gd name="T47" fmla="*/ 219 h 225"/>
                <a:gd name="T48" fmla="*/ 8 w 46"/>
                <a:gd name="T49" fmla="*/ 213 h 225"/>
                <a:gd name="T50" fmla="*/ 2 w 46"/>
                <a:gd name="T51" fmla="*/ 204 h 225"/>
                <a:gd name="T52" fmla="*/ 0 w 46"/>
                <a:gd name="T53" fmla="*/ 194 h 225"/>
                <a:gd name="T54" fmla="*/ 0 w 46"/>
                <a:gd name="T55" fmla="*/ 179 h 225"/>
                <a:gd name="T56" fmla="*/ 8 w 46"/>
                <a:gd name="T57" fmla="*/ 168 h 225"/>
                <a:gd name="T58" fmla="*/ 10 w 46"/>
                <a:gd name="T59" fmla="*/ 154 h 225"/>
                <a:gd name="T60" fmla="*/ 12 w 46"/>
                <a:gd name="T61" fmla="*/ 143 h 225"/>
                <a:gd name="T62" fmla="*/ 10 w 46"/>
                <a:gd name="T63" fmla="*/ 130 h 225"/>
                <a:gd name="T64" fmla="*/ 10 w 46"/>
                <a:gd name="T65" fmla="*/ 118 h 225"/>
                <a:gd name="T66" fmla="*/ 8 w 46"/>
                <a:gd name="T67" fmla="*/ 107 h 225"/>
                <a:gd name="T68" fmla="*/ 6 w 46"/>
                <a:gd name="T69" fmla="*/ 95 h 225"/>
                <a:gd name="T70" fmla="*/ 4 w 46"/>
                <a:gd name="T71" fmla="*/ 84 h 225"/>
                <a:gd name="T72" fmla="*/ 4 w 46"/>
                <a:gd name="T73" fmla="*/ 73 h 225"/>
                <a:gd name="T74" fmla="*/ 0 w 46"/>
                <a:gd name="T75" fmla="*/ 61 h 225"/>
                <a:gd name="T76" fmla="*/ 0 w 46"/>
                <a:gd name="T77" fmla="*/ 50 h 225"/>
                <a:gd name="T78" fmla="*/ 0 w 46"/>
                <a:gd name="T79" fmla="*/ 40 h 225"/>
                <a:gd name="T80" fmla="*/ 2 w 46"/>
                <a:gd name="T81" fmla="*/ 33 h 225"/>
                <a:gd name="T82" fmla="*/ 4 w 46"/>
                <a:gd name="T83" fmla="*/ 23 h 225"/>
                <a:gd name="T84" fmla="*/ 8 w 46"/>
                <a:gd name="T85" fmla="*/ 14 h 225"/>
                <a:gd name="T86" fmla="*/ 14 w 46"/>
                <a:gd name="T87" fmla="*/ 6 h 225"/>
                <a:gd name="T88" fmla="*/ 21 w 46"/>
                <a:gd name="T89" fmla="*/ 0 h 225"/>
                <a:gd name="T90" fmla="*/ 21 w 46"/>
                <a:gd name="T91" fmla="*/ 0 h 2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
                <a:gd name="T139" fmla="*/ 0 h 225"/>
                <a:gd name="T140" fmla="*/ 46 w 46"/>
                <a:gd name="T141" fmla="*/ 225 h 2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 h="225">
                  <a:moveTo>
                    <a:pt x="21" y="0"/>
                  </a:moveTo>
                  <a:lnTo>
                    <a:pt x="27" y="14"/>
                  </a:lnTo>
                  <a:lnTo>
                    <a:pt x="31" y="25"/>
                  </a:lnTo>
                  <a:lnTo>
                    <a:pt x="31" y="36"/>
                  </a:lnTo>
                  <a:lnTo>
                    <a:pt x="35" y="50"/>
                  </a:lnTo>
                  <a:lnTo>
                    <a:pt x="35" y="63"/>
                  </a:lnTo>
                  <a:lnTo>
                    <a:pt x="35" y="74"/>
                  </a:lnTo>
                  <a:lnTo>
                    <a:pt x="35" y="86"/>
                  </a:lnTo>
                  <a:lnTo>
                    <a:pt x="35" y="99"/>
                  </a:lnTo>
                  <a:lnTo>
                    <a:pt x="33" y="113"/>
                  </a:lnTo>
                  <a:lnTo>
                    <a:pt x="31" y="124"/>
                  </a:lnTo>
                  <a:lnTo>
                    <a:pt x="31" y="135"/>
                  </a:lnTo>
                  <a:lnTo>
                    <a:pt x="31" y="149"/>
                  </a:lnTo>
                  <a:lnTo>
                    <a:pt x="31" y="162"/>
                  </a:lnTo>
                  <a:lnTo>
                    <a:pt x="33" y="173"/>
                  </a:lnTo>
                  <a:lnTo>
                    <a:pt x="35" y="187"/>
                  </a:lnTo>
                  <a:lnTo>
                    <a:pt x="38" y="200"/>
                  </a:lnTo>
                  <a:lnTo>
                    <a:pt x="44" y="208"/>
                  </a:lnTo>
                  <a:lnTo>
                    <a:pt x="46" y="215"/>
                  </a:lnTo>
                  <a:lnTo>
                    <a:pt x="44" y="221"/>
                  </a:lnTo>
                  <a:lnTo>
                    <a:pt x="40" y="225"/>
                  </a:lnTo>
                  <a:lnTo>
                    <a:pt x="31" y="225"/>
                  </a:lnTo>
                  <a:lnTo>
                    <a:pt x="23" y="223"/>
                  </a:lnTo>
                  <a:lnTo>
                    <a:pt x="16" y="219"/>
                  </a:lnTo>
                  <a:lnTo>
                    <a:pt x="8" y="213"/>
                  </a:lnTo>
                  <a:lnTo>
                    <a:pt x="2" y="204"/>
                  </a:lnTo>
                  <a:lnTo>
                    <a:pt x="0" y="194"/>
                  </a:lnTo>
                  <a:lnTo>
                    <a:pt x="0" y="179"/>
                  </a:lnTo>
                  <a:lnTo>
                    <a:pt x="8" y="168"/>
                  </a:lnTo>
                  <a:lnTo>
                    <a:pt x="10" y="154"/>
                  </a:lnTo>
                  <a:lnTo>
                    <a:pt x="12" y="143"/>
                  </a:lnTo>
                  <a:lnTo>
                    <a:pt x="10" y="130"/>
                  </a:lnTo>
                  <a:lnTo>
                    <a:pt x="10" y="118"/>
                  </a:lnTo>
                  <a:lnTo>
                    <a:pt x="8" y="107"/>
                  </a:lnTo>
                  <a:lnTo>
                    <a:pt x="6" y="95"/>
                  </a:lnTo>
                  <a:lnTo>
                    <a:pt x="4" y="84"/>
                  </a:lnTo>
                  <a:lnTo>
                    <a:pt x="4" y="73"/>
                  </a:lnTo>
                  <a:lnTo>
                    <a:pt x="0" y="61"/>
                  </a:lnTo>
                  <a:lnTo>
                    <a:pt x="0" y="50"/>
                  </a:lnTo>
                  <a:lnTo>
                    <a:pt x="0" y="40"/>
                  </a:lnTo>
                  <a:lnTo>
                    <a:pt x="2" y="33"/>
                  </a:lnTo>
                  <a:lnTo>
                    <a:pt x="4" y="23"/>
                  </a:lnTo>
                  <a:lnTo>
                    <a:pt x="8" y="14"/>
                  </a:lnTo>
                  <a:lnTo>
                    <a:pt x="14" y="6"/>
                  </a:lnTo>
                  <a:lnTo>
                    <a:pt x="21" y="0"/>
                  </a:lnTo>
                  <a:close/>
                </a:path>
              </a:pathLst>
            </a:custGeom>
            <a:solidFill>
              <a:srgbClr val="000000"/>
            </a:solidFill>
            <a:ln w="9525">
              <a:noFill/>
              <a:round/>
              <a:headEnd/>
              <a:tailEnd/>
            </a:ln>
          </p:spPr>
          <p:txBody>
            <a:bodyPr/>
            <a:lstStyle/>
            <a:p>
              <a:endParaRPr lang="fa-IR"/>
            </a:p>
          </p:txBody>
        </p:sp>
        <p:sp>
          <p:nvSpPr>
            <p:cNvPr id="15485" name="Freeform 123"/>
            <p:cNvSpPr>
              <a:spLocks/>
            </p:cNvSpPr>
            <p:nvPr/>
          </p:nvSpPr>
          <p:spPr bwMode="auto">
            <a:xfrm>
              <a:off x="4588" y="3471"/>
              <a:ext cx="26" cy="37"/>
            </a:xfrm>
            <a:custGeom>
              <a:avLst/>
              <a:gdLst>
                <a:gd name="T0" fmla="*/ 53 w 53"/>
                <a:gd name="T1" fmla="*/ 0 h 74"/>
                <a:gd name="T2" fmla="*/ 49 w 53"/>
                <a:gd name="T3" fmla="*/ 11 h 74"/>
                <a:gd name="T4" fmla="*/ 43 w 53"/>
                <a:gd name="T5" fmla="*/ 24 h 74"/>
                <a:gd name="T6" fmla="*/ 40 w 53"/>
                <a:gd name="T7" fmla="*/ 32 h 74"/>
                <a:gd name="T8" fmla="*/ 38 w 53"/>
                <a:gd name="T9" fmla="*/ 40 h 74"/>
                <a:gd name="T10" fmla="*/ 34 w 53"/>
                <a:gd name="T11" fmla="*/ 47 h 74"/>
                <a:gd name="T12" fmla="*/ 32 w 53"/>
                <a:gd name="T13" fmla="*/ 55 h 74"/>
                <a:gd name="T14" fmla="*/ 26 w 53"/>
                <a:gd name="T15" fmla="*/ 64 h 74"/>
                <a:gd name="T16" fmla="*/ 26 w 53"/>
                <a:gd name="T17" fmla="*/ 74 h 74"/>
                <a:gd name="T18" fmla="*/ 13 w 53"/>
                <a:gd name="T19" fmla="*/ 66 h 74"/>
                <a:gd name="T20" fmla="*/ 5 w 53"/>
                <a:gd name="T21" fmla="*/ 59 h 74"/>
                <a:gd name="T22" fmla="*/ 0 w 53"/>
                <a:gd name="T23" fmla="*/ 49 h 74"/>
                <a:gd name="T24" fmla="*/ 0 w 53"/>
                <a:gd name="T25" fmla="*/ 42 h 74"/>
                <a:gd name="T26" fmla="*/ 2 w 53"/>
                <a:gd name="T27" fmla="*/ 34 h 74"/>
                <a:gd name="T28" fmla="*/ 5 w 53"/>
                <a:gd name="T29" fmla="*/ 26 h 74"/>
                <a:gd name="T30" fmla="*/ 9 w 53"/>
                <a:gd name="T31" fmla="*/ 19 h 74"/>
                <a:gd name="T32" fmla="*/ 17 w 53"/>
                <a:gd name="T33" fmla="*/ 15 h 74"/>
                <a:gd name="T34" fmla="*/ 26 w 53"/>
                <a:gd name="T35" fmla="*/ 9 h 74"/>
                <a:gd name="T36" fmla="*/ 34 w 53"/>
                <a:gd name="T37" fmla="*/ 5 h 74"/>
                <a:gd name="T38" fmla="*/ 43 w 53"/>
                <a:gd name="T39" fmla="*/ 2 h 74"/>
                <a:gd name="T40" fmla="*/ 53 w 53"/>
                <a:gd name="T41" fmla="*/ 0 h 74"/>
                <a:gd name="T42" fmla="*/ 53 w 53"/>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74"/>
                <a:gd name="T68" fmla="*/ 53 w 53"/>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74">
                  <a:moveTo>
                    <a:pt x="53" y="0"/>
                  </a:moveTo>
                  <a:lnTo>
                    <a:pt x="49" y="11"/>
                  </a:lnTo>
                  <a:lnTo>
                    <a:pt x="43" y="24"/>
                  </a:lnTo>
                  <a:lnTo>
                    <a:pt x="40" y="32"/>
                  </a:lnTo>
                  <a:lnTo>
                    <a:pt x="38" y="40"/>
                  </a:lnTo>
                  <a:lnTo>
                    <a:pt x="34" y="47"/>
                  </a:lnTo>
                  <a:lnTo>
                    <a:pt x="32" y="55"/>
                  </a:lnTo>
                  <a:lnTo>
                    <a:pt x="26" y="64"/>
                  </a:lnTo>
                  <a:lnTo>
                    <a:pt x="26" y="74"/>
                  </a:lnTo>
                  <a:lnTo>
                    <a:pt x="13" y="66"/>
                  </a:lnTo>
                  <a:lnTo>
                    <a:pt x="5" y="59"/>
                  </a:lnTo>
                  <a:lnTo>
                    <a:pt x="0" y="49"/>
                  </a:lnTo>
                  <a:lnTo>
                    <a:pt x="0" y="42"/>
                  </a:lnTo>
                  <a:lnTo>
                    <a:pt x="2" y="34"/>
                  </a:lnTo>
                  <a:lnTo>
                    <a:pt x="5" y="26"/>
                  </a:lnTo>
                  <a:lnTo>
                    <a:pt x="9" y="19"/>
                  </a:lnTo>
                  <a:lnTo>
                    <a:pt x="17" y="15"/>
                  </a:lnTo>
                  <a:lnTo>
                    <a:pt x="26" y="9"/>
                  </a:lnTo>
                  <a:lnTo>
                    <a:pt x="34" y="5"/>
                  </a:lnTo>
                  <a:lnTo>
                    <a:pt x="43" y="2"/>
                  </a:lnTo>
                  <a:lnTo>
                    <a:pt x="53" y="0"/>
                  </a:lnTo>
                  <a:close/>
                </a:path>
              </a:pathLst>
            </a:custGeom>
            <a:solidFill>
              <a:srgbClr val="000000"/>
            </a:solidFill>
            <a:ln w="9525">
              <a:noFill/>
              <a:round/>
              <a:headEnd/>
              <a:tailEnd/>
            </a:ln>
          </p:spPr>
          <p:txBody>
            <a:bodyPr/>
            <a:lstStyle/>
            <a:p>
              <a:endParaRPr lang="fa-IR"/>
            </a:p>
          </p:txBody>
        </p:sp>
        <p:sp>
          <p:nvSpPr>
            <p:cNvPr id="15486" name="Freeform 124"/>
            <p:cNvSpPr>
              <a:spLocks/>
            </p:cNvSpPr>
            <p:nvPr/>
          </p:nvSpPr>
          <p:spPr bwMode="auto">
            <a:xfrm>
              <a:off x="4610" y="3487"/>
              <a:ext cx="15" cy="25"/>
            </a:xfrm>
            <a:custGeom>
              <a:avLst/>
              <a:gdLst>
                <a:gd name="T0" fmla="*/ 31 w 31"/>
                <a:gd name="T1" fmla="*/ 0 h 50"/>
                <a:gd name="T2" fmla="*/ 25 w 31"/>
                <a:gd name="T3" fmla="*/ 10 h 50"/>
                <a:gd name="T4" fmla="*/ 17 w 31"/>
                <a:gd name="T5" fmla="*/ 23 h 50"/>
                <a:gd name="T6" fmla="*/ 10 w 31"/>
                <a:gd name="T7" fmla="*/ 36 h 50"/>
                <a:gd name="T8" fmla="*/ 0 w 31"/>
                <a:gd name="T9" fmla="*/ 50 h 50"/>
                <a:gd name="T10" fmla="*/ 0 w 31"/>
                <a:gd name="T11" fmla="*/ 46 h 50"/>
                <a:gd name="T12" fmla="*/ 4 w 31"/>
                <a:gd name="T13" fmla="*/ 34 h 50"/>
                <a:gd name="T14" fmla="*/ 12 w 31"/>
                <a:gd name="T15" fmla="*/ 23 h 50"/>
                <a:gd name="T16" fmla="*/ 19 w 31"/>
                <a:gd name="T17" fmla="*/ 11 h 50"/>
                <a:gd name="T18" fmla="*/ 31 w 31"/>
                <a:gd name="T19" fmla="*/ 0 h 50"/>
                <a:gd name="T20" fmla="*/ 31 w 3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0"/>
                <a:gd name="T35" fmla="*/ 31 w 31"/>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0">
                  <a:moveTo>
                    <a:pt x="31" y="0"/>
                  </a:moveTo>
                  <a:lnTo>
                    <a:pt x="25" y="10"/>
                  </a:lnTo>
                  <a:lnTo>
                    <a:pt x="17" y="23"/>
                  </a:lnTo>
                  <a:lnTo>
                    <a:pt x="10" y="36"/>
                  </a:lnTo>
                  <a:lnTo>
                    <a:pt x="0" y="50"/>
                  </a:lnTo>
                  <a:lnTo>
                    <a:pt x="0" y="46"/>
                  </a:lnTo>
                  <a:lnTo>
                    <a:pt x="4" y="34"/>
                  </a:lnTo>
                  <a:lnTo>
                    <a:pt x="12" y="23"/>
                  </a:lnTo>
                  <a:lnTo>
                    <a:pt x="19" y="11"/>
                  </a:lnTo>
                  <a:lnTo>
                    <a:pt x="31" y="0"/>
                  </a:lnTo>
                  <a:close/>
                </a:path>
              </a:pathLst>
            </a:custGeom>
            <a:solidFill>
              <a:srgbClr val="000000"/>
            </a:solidFill>
            <a:ln w="9525">
              <a:noFill/>
              <a:round/>
              <a:headEnd/>
              <a:tailEnd/>
            </a:ln>
          </p:spPr>
          <p:txBody>
            <a:bodyPr/>
            <a:lstStyle/>
            <a:p>
              <a:endParaRPr lang="fa-IR"/>
            </a:p>
          </p:txBody>
        </p:sp>
        <p:sp>
          <p:nvSpPr>
            <p:cNvPr id="15487" name="Freeform 125"/>
            <p:cNvSpPr>
              <a:spLocks/>
            </p:cNvSpPr>
            <p:nvPr/>
          </p:nvSpPr>
          <p:spPr bwMode="auto">
            <a:xfrm>
              <a:off x="4667" y="3496"/>
              <a:ext cx="18" cy="118"/>
            </a:xfrm>
            <a:custGeom>
              <a:avLst/>
              <a:gdLst>
                <a:gd name="T0" fmla="*/ 16 w 37"/>
                <a:gd name="T1" fmla="*/ 0 h 238"/>
                <a:gd name="T2" fmla="*/ 18 w 37"/>
                <a:gd name="T3" fmla="*/ 12 h 238"/>
                <a:gd name="T4" fmla="*/ 19 w 37"/>
                <a:gd name="T5" fmla="*/ 27 h 238"/>
                <a:gd name="T6" fmla="*/ 23 w 37"/>
                <a:gd name="T7" fmla="*/ 40 h 238"/>
                <a:gd name="T8" fmla="*/ 27 w 37"/>
                <a:gd name="T9" fmla="*/ 55 h 238"/>
                <a:gd name="T10" fmla="*/ 29 w 37"/>
                <a:gd name="T11" fmla="*/ 71 h 238"/>
                <a:gd name="T12" fmla="*/ 31 w 37"/>
                <a:gd name="T13" fmla="*/ 86 h 238"/>
                <a:gd name="T14" fmla="*/ 33 w 37"/>
                <a:gd name="T15" fmla="*/ 101 h 238"/>
                <a:gd name="T16" fmla="*/ 37 w 37"/>
                <a:gd name="T17" fmla="*/ 118 h 238"/>
                <a:gd name="T18" fmla="*/ 37 w 37"/>
                <a:gd name="T19" fmla="*/ 131 h 238"/>
                <a:gd name="T20" fmla="*/ 37 w 37"/>
                <a:gd name="T21" fmla="*/ 148 h 238"/>
                <a:gd name="T22" fmla="*/ 35 w 37"/>
                <a:gd name="T23" fmla="*/ 162 h 238"/>
                <a:gd name="T24" fmla="*/ 35 w 37"/>
                <a:gd name="T25" fmla="*/ 179 h 238"/>
                <a:gd name="T26" fmla="*/ 33 w 37"/>
                <a:gd name="T27" fmla="*/ 194 h 238"/>
                <a:gd name="T28" fmla="*/ 31 w 37"/>
                <a:gd name="T29" fmla="*/ 207 h 238"/>
                <a:gd name="T30" fmla="*/ 29 w 37"/>
                <a:gd name="T31" fmla="*/ 223 h 238"/>
                <a:gd name="T32" fmla="*/ 25 w 37"/>
                <a:gd name="T33" fmla="*/ 238 h 238"/>
                <a:gd name="T34" fmla="*/ 16 w 37"/>
                <a:gd name="T35" fmla="*/ 230 h 238"/>
                <a:gd name="T36" fmla="*/ 8 w 37"/>
                <a:gd name="T37" fmla="*/ 223 h 238"/>
                <a:gd name="T38" fmla="*/ 2 w 37"/>
                <a:gd name="T39" fmla="*/ 213 h 238"/>
                <a:gd name="T40" fmla="*/ 2 w 37"/>
                <a:gd name="T41" fmla="*/ 204 h 238"/>
                <a:gd name="T42" fmla="*/ 0 w 37"/>
                <a:gd name="T43" fmla="*/ 190 h 238"/>
                <a:gd name="T44" fmla="*/ 2 w 37"/>
                <a:gd name="T45" fmla="*/ 177 h 238"/>
                <a:gd name="T46" fmla="*/ 2 w 37"/>
                <a:gd name="T47" fmla="*/ 162 h 238"/>
                <a:gd name="T48" fmla="*/ 6 w 37"/>
                <a:gd name="T49" fmla="*/ 147 h 238"/>
                <a:gd name="T50" fmla="*/ 8 w 37"/>
                <a:gd name="T51" fmla="*/ 131 h 238"/>
                <a:gd name="T52" fmla="*/ 12 w 37"/>
                <a:gd name="T53" fmla="*/ 114 h 238"/>
                <a:gd name="T54" fmla="*/ 12 w 37"/>
                <a:gd name="T55" fmla="*/ 99 h 238"/>
                <a:gd name="T56" fmla="*/ 16 w 37"/>
                <a:gd name="T57" fmla="*/ 84 h 238"/>
                <a:gd name="T58" fmla="*/ 14 w 37"/>
                <a:gd name="T59" fmla="*/ 69 h 238"/>
                <a:gd name="T60" fmla="*/ 14 w 37"/>
                <a:gd name="T61" fmla="*/ 55 h 238"/>
                <a:gd name="T62" fmla="*/ 10 w 37"/>
                <a:gd name="T63" fmla="*/ 42 h 238"/>
                <a:gd name="T64" fmla="*/ 6 w 37"/>
                <a:gd name="T65" fmla="*/ 33 h 238"/>
                <a:gd name="T66" fmla="*/ 8 w 37"/>
                <a:gd name="T67" fmla="*/ 23 h 238"/>
                <a:gd name="T68" fmla="*/ 10 w 37"/>
                <a:gd name="T69" fmla="*/ 15 h 238"/>
                <a:gd name="T70" fmla="*/ 10 w 37"/>
                <a:gd name="T71" fmla="*/ 6 h 238"/>
                <a:gd name="T72" fmla="*/ 16 w 37"/>
                <a:gd name="T73" fmla="*/ 0 h 238"/>
                <a:gd name="T74" fmla="*/ 16 w 37"/>
                <a:gd name="T75" fmla="*/ 0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238"/>
                <a:gd name="T116" fmla="*/ 37 w 37"/>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238">
                  <a:moveTo>
                    <a:pt x="16" y="0"/>
                  </a:moveTo>
                  <a:lnTo>
                    <a:pt x="18" y="12"/>
                  </a:lnTo>
                  <a:lnTo>
                    <a:pt x="19" y="27"/>
                  </a:lnTo>
                  <a:lnTo>
                    <a:pt x="23" y="40"/>
                  </a:lnTo>
                  <a:lnTo>
                    <a:pt x="27" y="55"/>
                  </a:lnTo>
                  <a:lnTo>
                    <a:pt x="29" y="71"/>
                  </a:lnTo>
                  <a:lnTo>
                    <a:pt x="31" y="86"/>
                  </a:lnTo>
                  <a:lnTo>
                    <a:pt x="33" y="101"/>
                  </a:lnTo>
                  <a:lnTo>
                    <a:pt x="37" y="118"/>
                  </a:lnTo>
                  <a:lnTo>
                    <a:pt x="37" y="131"/>
                  </a:lnTo>
                  <a:lnTo>
                    <a:pt x="37" y="148"/>
                  </a:lnTo>
                  <a:lnTo>
                    <a:pt x="35" y="162"/>
                  </a:lnTo>
                  <a:lnTo>
                    <a:pt x="35" y="179"/>
                  </a:lnTo>
                  <a:lnTo>
                    <a:pt x="33" y="194"/>
                  </a:lnTo>
                  <a:lnTo>
                    <a:pt x="31" y="207"/>
                  </a:lnTo>
                  <a:lnTo>
                    <a:pt x="29" y="223"/>
                  </a:lnTo>
                  <a:lnTo>
                    <a:pt x="25" y="238"/>
                  </a:lnTo>
                  <a:lnTo>
                    <a:pt x="16" y="230"/>
                  </a:lnTo>
                  <a:lnTo>
                    <a:pt x="8" y="223"/>
                  </a:lnTo>
                  <a:lnTo>
                    <a:pt x="2" y="213"/>
                  </a:lnTo>
                  <a:lnTo>
                    <a:pt x="2" y="204"/>
                  </a:lnTo>
                  <a:lnTo>
                    <a:pt x="0" y="190"/>
                  </a:lnTo>
                  <a:lnTo>
                    <a:pt x="2" y="177"/>
                  </a:lnTo>
                  <a:lnTo>
                    <a:pt x="2" y="162"/>
                  </a:lnTo>
                  <a:lnTo>
                    <a:pt x="6" y="147"/>
                  </a:lnTo>
                  <a:lnTo>
                    <a:pt x="8" y="131"/>
                  </a:lnTo>
                  <a:lnTo>
                    <a:pt x="12" y="114"/>
                  </a:lnTo>
                  <a:lnTo>
                    <a:pt x="12" y="99"/>
                  </a:lnTo>
                  <a:lnTo>
                    <a:pt x="16" y="84"/>
                  </a:lnTo>
                  <a:lnTo>
                    <a:pt x="14" y="69"/>
                  </a:lnTo>
                  <a:lnTo>
                    <a:pt x="14" y="55"/>
                  </a:lnTo>
                  <a:lnTo>
                    <a:pt x="10" y="42"/>
                  </a:lnTo>
                  <a:lnTo>
                    <a:pt x="6" y="33"/>
                  </a:lnTo>
                  <a:lnTo>
                    <a:pt x="8" y="23"/>
                  </a:lnTo>
                  <a:lnTo>
                    <a:pt x="10" y="15"/>
                  </a:lnTo>
                  <a:lnTo>
                    <a:pt x="10" y="6"/>
                  </a:lnTo>
                  <a:lnTo>
                    <a:pt x="16" y="0"/>
                  </a:lnTo>
                  <a:close/>
                </a:path>
              </a:pathLst>
            </a:custGeom>
            <a:solidFill>
              <a:srgbClr val="000000"/>
            </a:solidFill>
            <a:ln w="9525">
              <a:noFill/>
              <a:round/>
              <a:headEnd/>
              <a:tailEnd/>
            </a:ln>
          </p:spPr>
          <p:txBody>
            <a:bodyPr/>
            <a:lstStyle/>
            <a:p>
              <a:endParaRPr lang="fa-IR"/>
            </a:p>
          </p:txBody>
        </p:sp>
        <p:sp>
          <p:nvSpPr>
            <p:cNvPr id="15488" name="Freeform 126"/>
            <p:cNvSpPr>
              <a:spLocks/>
            </p:cNvSpPr>
            <p:nvPr/>
          </p:nvSpPr>
          <p:spPr bwMode="auto">
            <a:xfrm>
              <a:off x="3904" y="3523"/>
              <a:ext cx="33" cy="122"/>
            </a:xfrm>
            <a:custGeom>
              <a:avLst/>
              <a:gdLst>
                <a:gd name="T0" fmla="*/ 49 w 64"/>
                <a:gd name="T1" fmla="*/ 0 h 244"/>
                <a:gd name="T2" fmla="*/ 53 w 64"/>
                <a:gd name="T3" fmla="*/ 16 h 244"/>
                <a:gd name="T4" fmla="*/ 57 w 64"/>
                <a:gd name="T5" fmla="*/ 33 h 244"/>
                <a:gd name="T6" fmla="*/ 59 w 64"/>
                <a:gd name="T7" fmla="*/ 50 h 244"/>
                <a:gd name="T8" fmla="*/ 62 w 64"/>
                <a:gd name="T9" fmla="*/ 67 h 244"/>
                <a:gd name="T10" fmla="*/ 62 w 64"/>
                <a:gd name="T11" fmla="*/ 82 h 244"/>
                <a:gd name="T12" fmla="*/ 64 w 64"/>
                <a:gd name="T13" fmla="*/ 99 h 244"/>
                <a:gd name="T14" fmla="*/ 64 w 64"/>
                <a:gd name="T15" fmla="*/ 114 h 244"/>
                <a:gd name="T16" fmla="*/ 64 w 64"/>
                <a:gd name="T17" fmla="*/ 130 h 244"/>
                <a:gd name="T18" fmla="*/ 60 w 64"/>
                <a:gd name="T19" fmla="*/ 145 h 244"/>
                <a:gd name="T20" fmla="*/ 59 w 64"/>
                <a:gd name="T21" fmla="*/ 160 h 244"/>
                <a:gd name="T22" fmla="*/ 53 w 64"/>
                <a:gd name="T23" fmla="*/ 175 h 244"/>
                <a:gd name="T24" fmla="*/ 49 w 64"/>
                <a:gd name="T25" fmla="*/ 189 h 244"/>
                <a:gd name="T26" fmla="*/ 39 w 64"/>
                <a:gd name="T27" fmla="*/ 202 h 244"/>
                <a:gd name="T28" fmla="*/ 32 w 64"/>
                <a:gd name="T29" fmla="*/ 217 h 244"/>
                <a:gd name="T30" fmla="*/ 22 w 64"/>
                <a:gd name="T31" fmla="*/ 230 h 244"/>
                <a:gd name="T32" fmla="*/ 13 w 64"/>
                <a:gd name="T33" fmla="*/ 244 h 244"/>
                <a:gd name="T34" fmla="*/ 1 w 64"/>
                <a:gd name="T35" fmla="*/ 230 h 244"/>
                <a:gd name="T36" fmla="*/ 0 w 64"/>
                <a:gd name="T37" fmla="*/ 219 h 244"/>
                <a:gd name="T38" fmla="*/ 3 w 64"/>
                <a:gd name="T39" fmla="*/ 206 h 244"/>
                <a:gd name="T40" fmla="*/ 13 w 64"/>
                <a:gd name="T41" fmla="*/ 192 h 244"/>
                <a:gd name="T42" fmla="*/ 19 w 64"/>
                <a:gd name="T43" fmla="*/ 181 h 244"/>
                <a:gd name="T44" fmla="*/ 24 w 64"/>
                <a:gd name="T45" fmla="*/ 171 h 244"/>
                <a:gd name="T46" fmla="*/ 30 w 64"/>
                <a:gd name="T47" fmla="*/ 162 h 244"/>
                <a:gd name="T48" fmla="*/ 36 w 64"/>
                <a:gd name="T49" fmla="*/ 152 h 244"/>
                <a:gd name="T50" fmla="*/ 38 w 64"/>
                <a:gd name="T51" fmla="*/ 139 h 244"/>
                <a:gd name="T52" fmla="*/ 39 w 64"/>
                <a:gd name="T53" fmla="*/ 128 h 244"/>
                <a:gd name="T54" fmla="*/ 36 w 64"/>
                <a:gd name="T55" fmla="*/ 114 h 244"/>
                <a:gd name="T56" fmla="*/ 32 w 64"/>
                <a:gd name="T57" fmla="*/ 101 h 244"/>
                <a:gd name="T58" fmla="*/ 34 w 64"/>
                <a:gd name="T59" fmla="*/ 93 h 244"/>
                <a:gd name="T60" fmla="*/ 36 w 64"/>
                <a:gd name="T61" fmla="*/ 86 h 244"/>
                <a:gd name="T62" fmla="*/ 36 w 64"/>
                <a:gd name="T63" fmla="*/ 80 h 244"/>
                <a:gd name="T64" fmla="*/ 36 w 64"/>
                <a:gd name="T65" fmla="*/ 73 h 244"/>
                <a:gd name="T66" fmla="*/ 36 w 64"/>
                <a:gd name="T67" fmla="*/ 65 h 244"/>
                <a:gd name="T68" fmla="*/ 36 w 64"/>
                <a:gd name="T69" fmla="*/ 57 h 244"/>
                <a:gd name="T70" fmla="*/ 36 w 64"/>
                <a:gd name="T71" fmla="*/ 50 h 244"/>
                <a:gd name="T72" fmla="*/ 36 w 64"/>
                <a:gd name="T73" fmla="*/ 42 h 244"/>
                <a:gd name="T74" fmla="*/ 36 w 64"/>
                <a:gd name="T75" fmla="*/ 31 h 244"/>
                <a:gd name="T76" fmla="*/ 38 w 64"/>
                <a:gd name="T77" fmla="*/ 19 h 244"/>
                <a:gd name="T78" fmla="*/ 41 w 64"/>
                <a:gd name="T79" fmla="*/ 10 h 244"/>
                <a:gd name="T80" fmla="*/ 49 w 64"/>
                <a:gd name="T81" fmla="*/ 0 h 244"/>
                <a:gd name="T82" fmla="*/ 49 w 64"/>
                <a:gd name="T83" fmla="*/ 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244"/>
                <a:gd name="T128" fmla="*/ 64 w 64"/>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244">
                  <a:moveTo>
                    <a:pt x="49" y="0"/>
                  </a:moveTo>
                  <a:lnTo>
                    <a:pt x="53" y="16"/>
                  </a:lnTo>
                  <a:lnTo>
                    <a:pt x="57" y="33"/>
                  </a:lnTo>
                  <a:lnTo>
                    <a:pt x="59" y="50"/>
                  </a:lnTo>
                  <a:lnTo>
                    <a:pt x="62" y="67"/>
                  </a:lnTo>
                  <a:lnTo>
                    <a:pt x="62" y="82"/>
                  </a:lnTo>
                  <a:lnTo>
                    <a:pt x="64" y="99"/>
                  </a:lnTo>
                  <a:lnTo>
                    <a:pt x="64" y="114"/>
                  </a:lnTo>
                  <a:lnTo>
                    <a:pt x="64" y="130"/>
                  </a:lnTo>
                  <a:lnTo>
                    <a:pt x="60" y="145"/>
                  </a:lnTo>
                  <a:lnTo>
                    <a:pt x="59" y="160"/>
                  </a:lnTo>
                  <a:lnTo>
                    <a:pt x="53" y="175"/>
                  </a:lnTo>
                  <a:lnTo>
                    <a:pt x="49" y="189"/>
                  </a:lnTo>
                  <a:lnTo>
                    <a:pt x="39" y="202"/>
                  </a:lnTo>
                  <a:lnTo>
                    <a:pt x="32" y="217"/>
                  </a:lnTo>
                  <a:lnTo>
                    <a:pt x="22" y="230"/>
                  </a:lnTo>
                  <a:lnTo>
                    <a:pt x="13" y="244"/>
                  </a:lnTo>
                  <a:lnTo>
                    <a:pt x="1" y="230"/>
                  </a:lnTo>
                  <a:lnTo>
                    <a:pt x="0" y="219"/>
                  </a:lnTo>
                  <a:lnTo>
                    <a:pt x="3" y="206"/>
                  </a:lnTo>
                  <a:lnTo>
                    <a:pt x="13" y="192"/>
                  </a:lnTo>
                  <a:lnTo>
                    <a:pt x="19" y="181"/>
                  </a:lnTo>
                  <a:lnTo>
                    <a:pt x="24" y="171"/>
                  </a:lnTo>
                  <a:lnTo>
                    <a:pt x="30" y="162"/>
                  </a:lnTo>
                  <a:lnTo>
                    <a:pt x="36" y="152"/>
                  </a:lnTo>
                  <a:lnTo>
                    <a:pt x="38" y="139"/>
                  </a:lnTo>
                  <a:lnTo>
                    <a:pt x="39" y="128"/>
                  </a:lnTo>
                  <a:lnTo>
                    <a:pt x="36" y="114"/>
                  </a:lnTo>
                  <a:lnTo>
                    <a:pt x="32" y="101"/>
                  </a:lnTo>
                  <a:lnTo>
                    <a:pt x="34" y="93"/>
                  </a:lnTo>
                  <a:lnTo>
                    <a:pt x="36" y="86"/>
                  </a:lnTo>
                  <a:lnTo>
                    <a:pt x="36" y="80"/>
                  </a:lnTo>
                  <a:lnTo>
                    <a:pt x="36" y="73"/>
                  </a:lnTo>
                  <a:lnTo>
                    <a:pt x="36" y="65"/>
                  </a:lnTo>
                  <a:lnTo>
                    <a:pt x="36" y="57"/>
                  </a:lnTo>
                  <a:lnTo>
                    <a:pt x="36" y="50"/>
                  </a:lnTo>
                  <a:lnTo>
                    <a:pt x="36" y="42"/>
                  </a:lnTo>
                  <a:lnTo>
                    <a:pt x="36" y="31"/>
                  </a:lnTo>
                  <a:lnTo>
                    <a:pt x="38" y="19"/>
                  </a:lnTo>
                  <a:lnTo>
                    <a:pt x="41" y="10"/>
                  </a:lnTo>
                  <a:lnTo>
                    <a:pt x="49" y="0"/>
                  </a:lnTo>
                  <a:close/>
                </a:path>
              </a:pathLst>
            </a:custGeom>
            <a:solidFill>
              <a:srgbClr val="000000"/>
            </a:solidFill>
            <a:ln w="9525">
              <a:noFill/>
              <a:round/>
              <a:headEnd/>
              <a:tailEnd/>
            </a:ln>
          </p:spPr>
          <p:txBody>
            <a:bodyPr/>
            <a:lstStyle/>
            <a:p>
              <a:endParaRPr lang="fa-IR"/>
            </a:p>
          </p:txBody>
        </p:sp>
        <p:sp>
          <p:nvSpPr>
            <p:cNvPr id="15489" name="Freeform 127"/>
            <p:cNvSpPr>
              <a:spLocks/>
            </p:cNvSpPr>
            <p:nvPr/>
          </p:nvSpPr>
          <p:spPr bwMode="auto">
            <a:xfrm>
              <a:off x="4038" y="3523"/>
              <a:ext cx="6" cy="12"/>
            </a:xfrm>
            <a:custGeom>
              <a:avLst/>
              <a:gdLst>
                <a:gd name="T0" fmla="*/ 2 w 11"/>
                <a:gd name="T1" fmla="*/ 0 h 23"/>
                <a:gd name="T2" fmla="*/ 9 w 11"/>
                <a:gd name="T3" fmla="*/ 0 h 23"/>
                <a:gd name="T4" fmla="*/ 11 w 11"/>
                <a:gd name="T5" fmla="*/ 10 h 23"/>
                <a:gd name="T6" fmla="*/ 11 w 11"/>
                <a:gd name="T7" fmla="*/ 16 h 23"/>
                <a:gd name="T8" fmla="*/ 11 w 11"/>
                <a:gd name="T9" fmla="*/ 19 h 23"/>
                <a:gd name="T10" fmla="*/ 3 w 11"/>
                <a:gd name="T11" fmla="*/ 23 h 23"/>
                <a:gd name="T12" fmla="*/ 0 w 11"/>
                <a:gd name="T13" fmla="*/ 16 h 23"/>
                <a:gd name="T14" fmla="*/ 0 w 11"/>
                <a:gd name="T15" fmla="*/ 6 h 23"/>
                <a:gd name="T16" fmla="*/ 2 w 11"/>
                <a:gd name="T17" fmla="*/ 0 h 23"/>
                <a:gd name="T18" fmla="*/ 2 w 1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3"/>
                <a:gd name="T32" fmla="*/ 11 w 11"/>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3">
                  <a:moveTo>
                    <a:pt x="2" y="0"/>
                  </a:moveTo>
                  <a:lnTo>
                    <a:pt x="9" y="0"/>
                  </a:lnTo>
                  <a:lnTo>
                    <a:pt x="11" y="10"/>
                  </a:lnTo>
                  <a:lnTo>
                    <a:pt x="11" y="16"/>
                  </a:lnTo>
                  <a:lnTo>
                    <a:pt x="11" y="19"/>
                  </a:lnTo>
                  <a:lnTo>
                    <a:pt x="3" y="23"/>
                  </a:lnTo>
                  <a:lnTo>
                    <a:pt x="0" y="16"/>
                  </a:lnTo>
                  <a:lnTo>
                    <a:pt x="0" y="6"/>
                  </a:lnTo>
                  <a:lnTo>
                    <a:pt x="2" y="0"/>
                  </a:lnTo>
                  <a:close/>
                </a:path>
              </a:pathLst>
            </a:custGeom>
            <a:solidFill>
              <a:srgbClr val="000000"/>
            </a:solidFill>
            <a:ln w="9525">
              <a:noFill/>
              <a:round/>
              <a:headEnd/>
              <a:tailEnd/>
            </a:ln>
          </p:spPr>
          <p:txBody>
            <a:bodyPr/>
            <a:lstStyle/>
            <a:p>
              <a:endParaRPr lang="fa-IR"/>
            </a:p>
          </p:txBody>
        </p:sp>
        <p:sp>
          <p:nvSpPr>
            <p:cNvPr id="15490" name="Freeform 128"/>
            <p:cNvSpPr>
              <a:spLocks/>
            </p:cNvSpPr>
            <p:nvPr/>
          </p:nvSpPr>
          <p:spPr bwMode="auto">
            <a:xfrm>
              <a:off x="4608" y="3523"/>
              <a:ext cx="25" cy="78"/>
            </a:xfrm>
            <a:custGeom>
              <a:avLst/>
              <a:gdLst>
                <a:gd name="T0" fmla="*/ 41 w 51"/>
                <a:gd name="T1" fmla="*/ 0 h 156"/>
                <a:gd name="T2" fmla="*/ 45 w 51"/>
                <a:gd name="T3" fmla="*/ 0 h 156"/>
                <a:gd name="T4" fmla="*/ 51 w 51"/>
                <a:gd name="T5" fmla="*/ 0 h 156"/>
                <a:gd name="T6" fmla="*/ 47 w 51"/>
                <a:gd name="T7" fmla="*/ 10 h 156"/>
                <a:gd name="T8" fmla="*/ 45 w 51"/>
                <a:gd name="T9" fmla="*/ 19 h 156"/>
                <a:gd name="T10" fmla="*/ 41 w 51"/>
                <a:gd name="T11" fmla="*/ 29 h 156"/>
                <a:gd name="T12" fmla="*/ 39 w 51"/>
                <a:gd name="T13" fmla="*/ 40 h 156"/>
                <a:gd name="T14" fmla="*/ 38 w 51"/>
                <a:gd name="T15" fmla="*/ 50 h 156"/>
                <a:gd name="T16" fmla="*/ 36 w 51"/>
                <a:gd name="T17" fmla="*/ 59 h 156"/>
                <a:gd name="T18" fmla="*/ 34 w 51"/>
                <a:gd name="T19" fmla="*/ 67 h 156"/>
                <a:gd name="T20" fmla="*/ 32 w 51"/>
                <a:gd name="T21" fmla="*/ 78 h 156"/>
                <a:gd name="T22" fmla="*/ 30 w 51"/>
                <a:gd name="T23" fmla="*/ 86 h 156"/>
                <a:gd name="T24" fmla="*/ 26 w 51"/>
                <a:gd name="T25" fmla="*/ 97 h 156"/>
                <a:gd name="T26" fmla="*/ 24 w 51"/>
                <a:gd name="T27" fmla="*/ 105 h 156"/>
                <a:gd name="T28" fmla="*/ 22 w 51"/>
                <a:gd name="T29" fmla="*/ 116 h 156"/>
                <a:gd name="T30" fmla="*/ 20 w 51"/>
                <a:gd name="T31" fmla="*/ 126 h 156"/>
                <a:gd name="T32" fmla="*/ 19 w 51"/>
                <a:gd name="T33" fmla="*/ 135 h 156"/>
                <a:gd name="T34" fmla="*/ 17 w 51"/>
                <a:gd name="T35" fmla="*/ 145 h 156"/>
                <a:gd name="T36" fmla="*/ 15 w 51"/>
                <a:gd name="T37" fmla="*/ 156 h 156"/>
                <a:gd name="T38" fmla="*/ 11 w 51"/>
                <a:gd name="T39" fmla="*/ 147 h 156"/>
                <a:gd name="T40" fmla="*/ 7 w 51"/>
                <a:gd name="T41" fmla="*/ 137 h 156"/>
                <a:gd name="T42" fmla="*/ 5 w 51"/>
                <a:gd name="T43" fmla="*/ 128 h 156"/>
                <a:gd name="T44" fmla="*/ 3 w 51"/>
                <a:gd name="T45" fmla="*/ 118 h 156"/>
                <a:gd name="T46" fmla="*/ 1 w 51"/>
                <a:gd name="T47" fmla="*/ 107 h 156"/>
                <a:gd name="T48" fmla="*/ 0 w 51"/>
                <a:gd name="T49" fmla="*/ 97 h 156"/>
                <a:gd name="T50" fmla="*/ 0 w 51"/>
                <a:gd name="T51" fmla="*/ 86 h 156"/>
                <a:gd name="T52" fmla="*/ 0 w 51"/>
                <a:gd name="T53" fmla="*/ 76 h 156"/>
                <a:gd name="T54" fmla="*/ 0 w 51"/>
                <a:gd name="T55" fmla="*/ 63 h 156"/>
                <a:gd name="T56" fmla="*/ 1 w 51"/>
                <a:gd name="T57" fmla="*/ 54 h 156"/>
                <a:gd name="T58" fmla="*/ 3 w 51"/>
                <a:gd name="T59" fmla="*/ 42 h 156"/>
                <a:gd name="T60" fmla="*/ 7 w 51"/>
                <a:gd name="T61" fmla="*/ 33 h 156"/>
                <a:gd name="T62" fmla="*/ 13 w 51"/>
                <a:gd name="T63" fmla="*/ 23 h 156"/>
                <a:gd name="T64" fmla="*/ 20 w 51"/>
                <a:gd name="T65" fmla="*/ 14 h 156"/>
                <a:gd name="T66" fmla="*/ 30 w 51"/>
                <a:gd name="T67" fmla="*/ 6 h 156"/>
                <a:gd name="T68" fmla="*/ 41 w 51"/>
                <a:gd name="T69" fmla="*/ 0 h 156"/>
                <a:gd name="T70" fmla="*/ 41 w 51"/>
                <a:gd name="T71" fmla="*/ 0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156"/>
                <a:gd name="T110" fmla="*/ 51 w 51"/>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156">
                  <a:moveTo>
                    <a:pt x="41" y="0"/>
                  </a:moveTo>
                  <a:lnTo>
                    <a:pt x="45" y="0"/>
                  </a:lnTo>
                  <a:lnTo>
                    <a:pt x="51" y="0"/>
                  </a:lnTo>
                  <a:lnTo>
                    <a:pt x="47" y="10"/>
                  </a:lnTo>
                  <a:lnTo>
                    <a:pt x="45" y="19"/>
                  </a:lnTo>
                  <a:lnTo>
                    <a:pt x="41" y="29"/>
                  </a:lnTo>
                  <a:lnTo>
                    <a:pt x="39" y="40"/>
                  </a:lnTo>
                  <a:lnTo>
                    <a:pt x="38" y="50"/>
                  </a:lnTo>
                  <a:lnTo>
                    <a:pt x="36" y="59"/>
                  </a:lnTo>
                  <a:lnTo>
                    <a:pt x="34" y="67"/>
                  </a:lnTo>
                  <a:lnTo>
                    <a:pt x="32" y="78"/>
                  </a:lnTo>
                  <a:lnTo>
                    <a:pt x="30" y="86"/>
                  </a:lnTo>
                  <a:lnTo>
                    <a:pt x="26" y="97"/>
                  </a:lnTo>
                  <a:lnTo>
                    <a:pt x="24" y="105"/>
                  </a:lnTo>
                  <a:lnTo>
                    <a:pt x="22" y="116"/>
                  </a:lnTo>
                  <a:lnTo>
                    <a:pt x="20" y="126"/>
                  </a:lnTo>
                  <a:lnTo>
                    <a:pt x="19" y="135"/>
                  </a:lnTo>
                  <a:lnTo>
                    <a:pt x="17" y="145"/>
                  </a:lnTo>
                  <a:lnTo>
                    <a:pt x="15" y="156"/>
                  </a:lnTo>
                  <a:lnTo>
                    <a:pt x="11" y="147"/>
                  </a:lnTo>
                  <a:lnTo>
                    <a:pt x="7" y="137"/>
                  </a:lnTo>
                  <a:lnTo>
                    <a:pt x="5" y="128"/>
                  </a:lnTo>
                  <a:lnTo>
                    <a:pt x="3" y="118"/>
                  </a:lnTo>
                  <a:lnTo>
                    <a:pt x="1" y="107"/>
                  </a:lnTo>
                  <a:lnTo>
                    <a:pt x="0" y="97"/>
                  </a:lnTo>
                  <a:lnTo>
                    <a:pt x="0" y="86"/>
                  </a:lnTo>
                  <a:lnTo>
                    <a:pt x="0" y="76"/>
                  </a:lnTo>
                  <a:lnTo>
                    <a:pt x="0" y="63"/>
                  </a:lnTo>
                  <a:lnTo>
                    <a:pt x="1" y="54"/>
                  </a:lnTo>
                  <a:lnTo>
                    <a:pt x="3" y="42"/>
                  </a:lnTo>
                  <a:lnTo>
                    <a:pt x="7" y="33"/>
                  </a:lnTo>
                  <a:lnTo>
                    <a:pt x="13" y="23"/>
                  </a:lnTo>
                  <a:lnTo>
                    <a:pt x="20" y="14"/>
                  </a:lnTo>
                  <a:lnTo>
                    <a:pt x="30" y="6"/>
                  </a:lnTo>
                  <a:lnTo>
                    <a:pt x="41" y="0"/>
                  </a:lnTo>
                  <a:close/>
                </a:path>
              </a:pathLst>
            </a:custGeom>
            <a:solidFill>
              <a:srgbClr val="000000"/>
            </a:solidFill>
            <a:ln w="9525">
              <a:noFill/>
              <a:round/>
              <a:headEnd/>
              <a:tailEnd/>
            </a:ln>
          </p:spPr>
          <p:txBody>
            <a:bodyPr/>
            <a:lstStyle/>
            <a:p>
              <a:endParaRPr lang="fa-IR"/>
            </a:p>
          </p:txBody>
        </p:sp>
        <p:sp>
          <p:nvSpPr>
            <p:cNvPr id="15491" name="Freeform 129"/>
            <p:cNvSpPr>
              <a:spLocks/>
            </p:cNvSpPr>
            <p:nvPr/>
          </p:nvSpPr>
          <p:spPr bwMode="auto">
            <a:xfrm>
              <a:off x="5000" y="3536"/>
              <a:ext cx="172" cy="242"/>
            </a:xfrm>
            <a:custGeom>
              <a:avLst/>
              <a:gdLst>
                <a:gd name="T0" fmla="*/ 277 w 342"/>
                <a:gd name="T1" fmla="*/ 0 h 485"/>
                <a:gd name="T2" fmla="*/ 310 w 342"/>
                <a:gd name="T3" fmla="*/ 8 h 485"/>
                <a:gd name="T4" fmla="*/ 327 w 342"/>
                <a:gd name="T5" fmla="*/ 29 h 485"/>
                <a:gd name="T6" fmla="*/ 334 w 342"/>
                <a:gd name="T7" fmla="*/ 63 h 485"/>
                <a:gd name="T8" fmla="*/ 334 w 342"/>
                <a:gd name="T9" fmla="*/ 103 h 485"/>
                <a:gd name="T10" fmla="*/ 329 w 342"/>
                <a:gd name="T11" fmla="*/ 145 h 485"/>
                <a:gd name="T12" fmla="*/ 329 w 342"/>
                <a:gd name="T13" fmla="*/ 186 h 485"/>
                <a:gd name="T14" fmla="*/ 334 w 342"/>
                <a:gd name="T15" fmla="*/ 222 h 485"/>
                <a:gd name="T16" fmla="*/ 342 w 342"/>
                <a:gd name="T17" fmla="*/ 253 h 485"/>
                <a:gd name="T18" fmla="*/ 338 w 342"/>
                <a:gd name="T19" fmla="*/ 274 h 485"/>
                <a:gd name="T20" fmla="*/ 336 w 342"/>
                <a:gd name="T21" fmla="*/ 289 h 485"/>
                <a:gd name="T22" fmla="*/ 329 w 342"/>
                <a:gd name="T23" fmla="*/ 297 h 485"/>
                <a:gd name="T24" fmla="*/ 312 w 342"/>
                <a:gd name="T25" fmla="*/ 295 h 485"/>
                <a:gd name="T26" fmla="*/ 296 w 342"/>
                <a:gd name="T27" fmla="*/ 295 h 485"/>
                <a:gd name="T28" fmla="*/ 293 w 342"/>
                <a:gd name="T29" fmla="*/ 306 h 485"/>
                <a:gd name="T30" fmla="*/ 281 w 342"/>
                <a:gd name="T31" fmla="*/ 314 h 485"/>
                <a:gd name="T32" fmla="*/ 262 w 342"/>
                <a:gd name="T33" fmla="*/ 304 h 485"/>
                <a:gd name="T34" fmla="*/ 249 w 342"/>
                <a:gd name="T35" fmla="*/ 289 h 485"/>
                <a:gd name="T36" fmla="*/ 243 w 342"/>
                <a:gd name="T37" fmla="*/ 266 h 485"/>
                <a:gd name="T38" fmla="*/ 239 w 342"/>
                <a:gd name="T39" fmla="*/ 240 h 485"/>
                <a:gd name="T40" fmla="*/ 239 w 342"/>
                <a:gd name="T41" fmla="*/ 213 h 485"/>
                <a:gd name="T42" fmla="*/ 237 w 342"/>
                <a:gd name="T43" fmla="*/ 188 h 485"/>
                <a:gd name="T44" fmla="*/ 236 w 342"/>
                <a:gd name="T45" fmla="*/ 164 h 485"/>
                <a:gd name="T46" fmla="*/ 218 w 342"/>
                <a:gd name="T47" fmla="*/ 162 h 485"/>
                <a:gd name="T48" fmla="*/ 186 w 342"/>
                <a:gd name="T49" fmla="*/ 183 h 485"/>
                <a:gd name="T50" fmla="*/ 156 w 342"/>
                <a:gd name="T51" fmla="*/ 209 h 485"/>
                <a:gd name="T52" fmla="*/ 131 w 342"/>
                <a:gd name="T53" fmla="*/ 240 h 485"/>
                <a:gd name="T54" fmla="*/ 110 w 342"/>
                <a:gd name="T55" fmla="*/ 272 h 485"/>
                <a:gd name="T56" fmla="*/ 97 w 342"/>
                <a:gd name="T57" fmla="*/ 306 h 485"/>
                <a:gd name="T58" fmla="*/ 91 w 342"/>
                <a:gd name="T59" fmla="*/ 340 h 485"/>
                <a:gd name="T60" fmla="*/ 95 w 342"/>
                <a:gd name="T61" fmla="*/ 376 h 485"/>
                <a:gd name="T62" fmla="*/ 104 w 342"/>
                <a:gd name="T63" fmla="*/ 407 h 485"/>
                <a:gd name="T64" fmla="*/ 104 w 342"/>
                <a:gd name="T65" fmla="*/ 432 h 485"/>
                <a:gd name="T66" fmla="*/ 102 w 342"/>
                <a:gd name="T67" fmla="*/ 451 h 485"/>
                <a:gd name="T68" fmla="*/ 95 w 342"/>
                <a:gd name="T69" fmla="*/ 466 h 485"/>
                <a:gd name="T70" fmla="*/ 80 w 342"/>
                <a:gd name="T71" fmla="*/ 481 h 485"/>
                <a:gd name="T72" fmla="*/ 57 w 342"/>
                <a:gd name="T73" fmla="*/ 485 h 485"/>
                <a:gd name="T74" fmla="*/ 36 w 342"/>
                <a:gd name="T75" fmla="*/ 475 h 485"/>
                <a:gd name="T76" fmla="*/ 19 w 342"/>
                <a:gd name="T77" fmla="*/ 458 h 485"/>
                <a:gd name="T78" fmla="*/ 13 w 342"/>
                <a:gd name="T79" fmla="*/ 441 h 485"/>
                <a:gd name="T80" fmla="*/ 9 w 342"/>
                <a:gd name="T81" fmla="*/ 426 h 485"/>
                <a:gd name="T82" fmla="*/ 9 w 342"/>
                <a:gd name="T83" fmla="*/ 409 h 485"/>
                <a:gd name="T84" fmla="*/ 11 w 342"/>
                <a:gd name="T85" fmla="*/ 392 h 485"/>
                <a:gd name="T86" fmla="*/ 13 w 342"/>
                <a:gd name="T87" fmla="*/ 371 h 485"/>
                <a:gd name="T88" fmla="*/ 9 w 342"/>
                <a:gd name="T89" fmla="*/ 346 h 485"/>
                <a:gd name="T90" fmla="*/ 4 w 342"/>
                <a:gd name="T91" fmla="*/ 316 h 485"/>
                <a:gd name="T92" fmla="*/ 0 w 342"/>
                <a:gd name="T93" fmla="*/ 289 h 485"/>
                <a:gd name="T94" fmla="*/ 0 w 342"/>
                <a:gd name="T95" fmla="*/ 262 h 485"/>
                <a:gd name="T96" fmla="*/ 4 w 342"/>
                <a:gd name="T97" fmla="*/ 238 h 485"/>
                <a:gd name="T98" fmla="*/ 15 w 342"/>
                <a:gd name="T99" fmla="*/ 222 h 485"/>
                <a:gd name="T100" fmla="*/ 36 w 342"/>
                <a:gd name="T101" fmla="*/ 213 h 485"/>
                <a:gd name="T102" fmla="*/ 63 w 342"/>
                <a:gd name="T103" fmla="*/ 198 h 485"/>
                <a:gd name="T104" fmla="*/ 89 w 342"/>
                <a:gd name="T105" fmla="*/ 169 h 485"/>
                <a:gd name="T106" fmla="*/ 118 w 342"/>
                <a:gd name="T107" fmla="*/ 141 h 485"/>
                <a:gd name="T108" fmla="*/ 146 w 342"/>
                <a:gd name="T109" fmla="*/ 114 h 485"/>
                <a:gd name="T110" fmla="*/ 173 w 342"/>
                <a:gd name="T111" fmla="*/ 89 h 485"/>
                <a:gd name="T112" fmla="*/ 199 w 342"/>
                <a:gd name="T113" fmla="*/ 63 h 485"/>
                <a:gd name="T114" fmla="*/ 222 w 342"/>
                <a:gd name="T115" fmla="*/ 38 h 485"/>
                <a:gd name="T116" fmla="*/ 245 w 342"/>
                <a:gd name="T117" fmla="*/ 15 h 485"/>
                <a:gd name="T118" fmla="*/ 255 w 342"/>
                <a:gd name="T119" fmla="*/ 4 h 4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2"/>
                <a:gd name="T181" fmla="*/ 0 h 485"/>
                <a:gd name="T182" fmla="*/ 342 w 342"/>
                <a:gd name="T183" fmla="*/ 485 h 4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2" h="485">
                  <a:moveTo>
                    <a:pt x="255" y="4"/>
                  </a:moveTo>
                  <a:lnTo>
                    <a:pt x="277" y="0"/>
                  </a:lnTo>
                  <a:lnTo>
                    <a:pt x="296" y="2"/>
                  </a:lnTo>
                  <a:lnTo>
                    <a:pt x="310" y="8"/>
                  </a:lnTo>
                  <a:lnTo>
                    <a:pt x="321" y="17"/>
                  </a:lnTo>
                  <a:lnTo>
                    <a:pt x="327" y="29"/>
                  </a:lnTo>
                  <a:lnTo>
                    <a:pt x="333" y="46"/>
                  </a:lnTo>
                  <a:lnTo>
                    <a:pt x="334" y="63"/>
                  </a:lnTo>
                  <a:lnTo>
                    <a:pt x="336" y="82"/>
                  </a:lnTo>
                  <a:lnTo>
                    <a:pt x="334" y="103"/>
                  </a:lnTo>
                  <a:lnTo>
                    <a:pt x="333" y="124"/>
                  </a:lnTo>
                  <a:lnTo>
                    <a:pt x="329" y="145"/>
                  </a:lnTo>
                  <a:lnTo>
                    <a:pt x="329" y="167"/>
                  </a:lnTo>
                  <a:lnTo>
                    <a:pt x="329" y="186"/>
                  </a:lnTo>
                  <a:lnTo>
                    <a:pt x="331" y="205"/>
                  </a:lnTo>
                  <a:lnTo>
                    <a:pt x="334" y="222"/>
                  </a:lnTo>
                  <a:lnTo>
                    <a:pt x="340" y="240"/>
                  </a:lnTo>
                  <a:lnTo>
                    <a:pt x="342" y="253"/>
                  </a:lnTo>
                  <a:lnTo>
                    <a:pt x="340" y="266"/>
                  </a:lnTo>
                  <a:lnTo>
                    <a:pt x="338" y="274"/>
                  </a:lnTo>
                  <a:lnTo>
                    <a:pt x="338" y="281"/>
                  </a:lnTo>
                  <a:lnTo>
                    <a:pt x="336" y="289"/>
                  </a:lnTo>
                  <a:lnTo>
                    <a:pt x="336" y="299"/>
                  </a:lnTo>
                  <a:lnTo>
                    <a:pt x="329" y="297"/>
                  </a:lnTo>
                  <a:lnTo>
                    <a:pt x="321" y="297"/>
                  </a:lnTo>
                  <a:lnTo>
                    <a:pt x="312" y="295"/>
                  </a:lnTo>
                  <a:lnTo>
                    <a:pt x="304" y="295"/>
                  </a:lnTo>
                  <a:lnTo>
                    <a:pt x="296" y="295"/>
                  </a:lnTo>
                  <a:lnTo>
                    <a:pt x="293" y="300"/>
                  </a:lnTo>
                  <a:lnTo>
                    <a:pt x="293" y="306"/>
                  </a:lnTo>
                  <a:lnTo>
                    <a:pt x="294" y="316"/>
                  </a:lnTo>
                  <a:lnTo>
                    <a:pt x="281" y="314"/>
                  </a:lnTo>
                  <a:lnTo>
                    <a:pt x="272" y="312"/>
                  </a:lnTo>
                  <a:lnTo>
                    <a:pt x="262" y="304"/>
                  </a:lnTo>
                  <a:lnTo>
                    <a:pt x="256" y="299"/>
                  </a:lnTo>
                  <a:lnTo>
                    <a:pt x="249" y="289"/>
                  </a:lnTo>
                  <a:lnTo>
                    <a:pt x="247" y="278"/>
                  </a:lnTo>
                  <a:lnTo>
                    <a:pt x="243" y="266"/>
                  </a:lnTo>
                  <a:lnTo>
                    <a:pt x="243" y="255"/>
                  </a:lnTo>
                  <a:lnTo>
                    <a:pt x="239" y="240"/>
                  </a:lnTo>
                  <a:lnTo>
                    <a:pt x="239" y="228"/>
                  </a:lnTo>
                  <a:lnTo>
                    <a:pt x="239" y="213"/>
                  </a:lnTo>
                  <a:lnTo>
                    <a:pt x="239" y="202"/>
                  </a:lnTo>
                  <a:lnTo>
                    <a:pt x="237" y="188"/>
                  </a:lnTo>
                  <a:lnTo>
                    <a:pt x="237" y="175"/>
                  </a:lnTo>
                  <a:lnTo>
                    <a:pt x="236" y="164"/>
                  </a:lnTo>
                  <a:lnTo>
                    <a:pt x="236" y="154"/>
                  </a:lnTo>
                  <a:lnTo>
                    <a:pt x="218" y="162"/>
                  </a:lnTo>
                  <a:lnTo>
                    <a:pt x="203" y="173"/>
                  </a:lnTo>
                  <a:lnTo>
                    <a:pt x="186" y="183"/>
                  </a:lnTo>
                  <a:lnTo>
                    <a:pt x="173" y="196"/>
                  </a:lnTo>
                  <a:lnTo>
                    <a:pt x="156" y="209"/>
                  </a:lnTo>
                  <a:lnTo>
                    <a:pt x="144" y="224"/>
                  </a:lnTo>
                  <a:lnTo>
                    <a:pt x="131" y="240"/>
                  </a:lnTo>
                  <a:lnTo>
                    <a:pt x="121" y="257"/>
                  </a:lnTo>
                  <a:lnTo>
                    <a:pt x="110" y="272"/>
                  </a:lnTo>
                  <a:lnTo>
                    <a:pt x="102" y="289"/>
                  </a:lnTo>
                  <a:lnTo>
                    <a:pt x="97" y="306"/>
                  </a:lnTo>
                  <a:lnTo>
                    <a:pt x="93" y="323"/>
                  </a:lnTo>
                  <a:lnTo>
                    <a:pt x="91" y="340"/>
                  </a:lnTo>
                  <a:lnTo>
                    <a:pt x="93" y="359"/>
                  </a:lnTo>
                  <a:lnTo>
                    <a:pt x="95" y="376"/>
                  </a:lnTo>
                  <a:lnTo>
                    <a:pt x="102" y="395"/>
                  </a:lnTo>
                  <a:lnTo>
                    <a:pt x="104" y="407"/>
                  </a:lnTo>
                  <a:lnTo>
                    <a:pt x="106" y="420"/>
                  </a:lnTo>
                  <a:lnTo>
                    <a:pt x="104" y="432"/>
                  </a:lnTo>
                  <a:lnTo>
                    <a:pt x="104" y="441"/>
                  </a:lnTo>
                  <a:lnTo>
                    <a:pt x="102" y="451"/>
                  </a:lnTo>
                  <a:lnTo>
                    <a:pt x="99" y="458"/>
                  </a:lnTo>
                  <a:lnTo>
                    <a:pt x="95" y="466"/>
                  </a:lnTo>
                  <a:lnTo>
                    <a:pt x="91" y="473"/>
                  </a:lnTo>
                  <a:lnTo>
                    <a:pt x="80" y="481"/>
                  </a:lnTo>
                  <a:lnTo>
                    <a:pt x="68" y="485"/>
                  </a:lnTo>
                  <a:lnTo>
                    <a:pt x="57" y="485"/>
                  </a:lnTo>
                  <a:lnTo>
                    <a:pt x="44" y="481"/>
                  </a:lnTo>
                  <a:lnTo>
                    <a:pt x="36" y="475"/>
                  </a:lnTo>
                  <a:lnTo>
                    <a:pt x="26" y="468"/>
                  </a:lnTo>
                  <a:lnTo>
                    <a:pt x="19" y="458"/>
                  </a:lnTo>
                  <a:lnTo>
                    <a:pt x="15" y="447"/>
                  </a:lnTo>
                  <a:lnTo>
                    <a:pt x="13" y="441"/>
                  </a:lnTo>
                  <a:lnTo>
                    <a:pt x="11" y="434"/>
                  </a:lnTo>
                  <a:lnTo>
                    <a:pt x="9" y="426"/>
                  </a:lnTo>
                  <a:lnTo>
                    <a:pt x="9" y="418"/>
                  </a:lnTo>
                  <a:lnTo>
                    <a:pt x="9" y="409"/>
                  </a:lnTo>
                  <a:lnTo>
                    <a:pt x="9" y="401"/>
                  </a:lnTo>
                  <a:lnTo>
                    <a:pt x="11" y="392"/>
                  </a:lnTo>
                  <a:lnTo>
                    <a:pt x="15" y="384"/>
                  </a:lnTo>
                  <a:lnTo>
                    <a:pt x="13" y="371"/>
                  </a:lnTo>
                  <a:lnTo>
                    <a:pt x="13" y="359"/>
                  </a:lnTo>
                  <a:lnTo>
                    <a:pt x="9" y="346"/>
                  </a:lnTo>
                  <a:lnTo>
                    <a:pt x="7" y="333"/>
                  </a:lnTo>
                  <a:lnTo>
                    <a:pt x="4" y="316"/>
                  </a:lnTo>
                  <a:lnTo>
                    <a:pt x="2" y="302"/>
                  </a:lnTo>
                  <a:lnTo>
                    <a:pt x="0" y="289"/>
                  </a:lnTo>
                  <a:lnTo>
                    <a:pt x="0" y="276"/>
                  </a:lnTo>
                  <a:lnTo>
                    <a:pt x="0" y="262"/>
                  </a:lnTo>
                  <a:lnTo>
                    <a:pt x="0" y="249"/>
                  </a:lnTo>
                  <a:lnTo>
                    <a:pt x="4" y="238"/>
                  </a:lnTo>
                  <a:lnTo>
                    <a:pt x="7" y="230"/>
                  </a:lnTo>
                  <a:lnTo>
                    <a:pt x="15" y="222"/>
                  </a:lnTo>
                  <a:lnTo>
                    <a:pt x="25" y="217"/>
                  </a:lnTo>
                  <a:lnTo>
                    <a:pt x="36" y="213"/>
                  </a:lnTo>
                  <a:lnTo>
                    <a:pt x="51" y="213"/>
                  </a:lnTo>
                  <a:lnTo>
                    <a:pt x="63" y="198"/>
                  </a:lnTo>
                  <a:lnTo>
                    <a:pt x="76" y="184"/>
                  </a:lnTo>
                  <a:lnTo>
                    <a:pt x="89" y="169"/>
                  </a:lnTo>
                  <a:lnTo>
                    <a:pt x="104" y="156"/>
                  </a:lnTo>
                  <a:lnTo>
                    <a:pt x="118" y="141"/>
                  </a:lnTo>
                  <a:lnTo>
                    <a:pt x="133" y="127"/>
                  </a:lnTo>
                  <a:lnTo>
                    <a:pt x="146" y="114"/>
                  </a:lnTo>
                  <a:lnTo>
                    <a:pt x="160" y="103"/>
                  </a:lnTo>
                  <a:lnTo>
                    <a:pt x="173" y="89"/>
                  </a:lnTo>
                  <a:lnTo>
                    <a:pt x="186" y="76"/>
                  </a:lnTo>
                  <a:lnTo>
                    <a:pt x="199" y="63"/>
                  </a:lnTo>
                  <a:lnTo>
                    <a:pt x="213" y="51"/>
                  </a:lnTo>
                  <a:lnTo>
                    <a:pt x="222" y="38"/>
                  </a:lnTo>
                  <a:lnTo>
                    <a:pt x="236" y="27"/>
                  </a:lnTo>
                  <a:lnTo>
                    <a:pt x="245" y="15"/>
                  </a:lnTo>
                  <a:lnTo>
                    <a:pt x="255" y="4"/>
                  </a:lnTo>
                  <a:close/>
                </a:path>
              </a:pathLst>
            </a:custGeom>
            <a:solidFill>
              <a:srgbClr val="E6B380"/>
            </a:solidFill>
            <a:ln w="9525">
              <a:noFill/>
              <a:round/>
              <a:headEnd/>
              <a:tailEnd/>
            </a:ln>
          </p:spPr>
          <p:txBody>
            <a:bodyPr/>
            <a:lstStyle/>
            <a:p>
              <a:endParaRPr lang="fa-IR"/>
            </a:p>
          </p:txBody>
        </p:sp>
        <p:sp>
          <p:nvSpPr>
            <p:cNvPr id="15492" name="Freeform 130"/>
            <p:cNvSpPr>
              <a:spLocks/>
            </p:cNvSpPr>
            <p:nvPr/>
          </p:nvSpPr>
          <p:spPr bwMode="auto">
            <a:xfrm>
              <a:off x="4807" y="3585"/>
              <a:ext cx="180" cy="179"/>
            </a:xfrm>
            <a:custGeom>
              <a:avLst/>
              <a:gdLst>
                <a:gd name="T0" fmla="*/ 74 w 359"/>
                <a:gd name="T1" fmla="*/ 9 h 357"/>
                <a:gd name="T2" fmla="*/ 169 w 359"/>
                <a:gd name="T3" fmla="*/ 30 h 357"/>
                <a:gd name="T4" fmla="*/ 258 w 359"/>
                <a:gd name="T5" fmla="*/ 61 h 357"/>
                <a:gd name="T6" fmla="*/ 340 w 359"/>
                <a:gd name="T7" fmla="*/ 104 h 357"/>
                <a:gd name="T8" fmla="*/ 350 w 359"/>
                <a:gd name="T9" fmla="*/ 141 h 357"/>
                <a:gd name="T10" fmla="*/ 296 w 359"/>
                <a:gd name="T11" fmla="*/ 127 h 357"/>
                <a:gd name="T12" fmla="*/ 228 w 359"/>
                <a:gd name="T13" fmla="*/ 99 h 357"/>
                <a:gd name="T14" fmla="*/ 158 w 359"/>
                <a:gd name="T15" fmla="*/ 76 h 357"/>
                <a:gd name="T16" fmla="*/ 83 w 359"/>
                <a:gd name="T17" fmla="*/ 61 h 357"/>
                <a:gd name="T18" fmla="*/ 95 w 359"/>
                <a:gd name="T19" fmla="*/ 89 h 357"/>
                <a:gd name="T20" fmla="*/ 150 w 359"/>
                <a:gd name="T21" fmla="*/ 118 h 357"/>
                <a:gd name="T22" fmla="*/ 215 w 359"/>
                <a:gd name="T23" fmla="*/ 137 h 357"/>
                <a:gd name="T24" fmla="*/ 277 w 359"/>
                <a:gd name="T25" fmla="*/ 158 h 357"/>
                <a:gd name="T26" fmla="*/ 255 w 359"/>
                <a:gd name="T27" fmla="*/ 165 h 357"/>
                <a:gd name="T28" fmla="*/ 203 w 359"/>
                <a:gd name="T29" fmla="*/ 158 h 357"/>
                <a:gd name="T30" fmla="*/ 152 w 359"/>
                <a:gd name="T31" fmla="*/ 144 h 357"/>
                <a:gd name="T32" fmla="*/ 99 w 359"/>
                <a:gd name="T33" fmla="*/ 133 h 357"/>
                <a:gd name="T34" fmla="*/ 120 w 359"/>
                <a:gd name="T35" fmla="*/ 148 h 357"/>
                <a:gd name="T36" fmla="*/ 173 w 359"/>
                <a:gd name="T37" fmla="*/ 161 h 357"/>
                <a:gd name="T38" fmla="*/ 224 w 359"/>
                <a:gd name="T39" fmla="*/ 175 h 357"/>
                <a:gd name="T40" fmla="*/ 270 w 359"/>
                <a:gd name="T41" fmla="*/ 200 h 357"/>
                <a:gd name="T42" fmla="*/ 237 w 359"/>
                <a:gd name="T43" fmla="*/ 203 h 357"/>
                <a:gd name="T44" fmla="*/ 182 w 359"/>
                <a:gd name="T45" fmla="*/ 198 h 357"/>
                <a:gd name="T46" fmla="*/ 131 w 359"/>
                <a:gd name="T47" fmla="*/ 188 h 357"/>
                <a:gd name="T48" fmla="*/ 78 w 359"/>
                <a:gd name="T49" fmla="*/ 177 h 357"/>
                <a:gd name="T50" fmla="*/ 97 w 359"/>
                <a:gd name="T51" fmla="*/ 194 h 357"/>
                <a:gd name="T52" fmla="*/ 152 w 359"/>
                <a:gd name="T53" fmla="*/ 213 h 357"/>
                <a:gd name="T54" fmla="*/ 211 w 359"/>
                <a:gd name="T55" fmla="*/ 230 h 357"/>
                <a:gd name="T56" fmla="*/ 266 w 359"/>
                <a:gd name="T57" fmla="*/ 257 h 357"/>
                <a:gd name="T58" fmla="*/ 251 w 359"/>
                <a:gd name="T59" fmla="*/ 266 h 357"/>
                <a:gd name="T60" fmla="*/ 215 w 359"/>
                <a:gd name="T61" fmla="*/ 258 h 357"/>
                <a:gd name="T62" fmla="*/ 177 w 359"/>
                <a:gd name="T63" fmla="*/ 247 h 357"/>
                <a:gd name="T64" fmla="*/ 139 w 359"/>
                <a:gd name="T65" fmla="*/ 239 h 357"/>
                <a:gd name="T66" fmla="*/ 161 w 359"/>
                <a:gd name="T67" fmla="*/ 257 h 357"/>
                <a:gd name="T68" fmla="*/ 209 w 359"/>
                <a:gd name="T69" fmla="*/ 281 h 357"/>
                <a:gd name="T70" fmla="*/ 194 w 359"/>
                <a:gd name="T71" fmla="*/ 289 h 357"/>
                <a:gd name="T72" fmla="*/ 158 w 359"/>
                <a:gd name="T73" fmla="*/ 283 h 357"/>
                <a:gd name="T74" fmla="*/ 116 w 359"/>
                <a:gd name="T75" fmla="*/ 266 h 357"/>
                <a:gd name="T76" fmla="*/ 74 w 359"/>
                <a:gd name="T77" fmla="*/ 260 h 357"/>
                <a:gd name="T78" fmla="*/ 93 w 359"/>
                <a:gd name="T79" fmla="*/ 277 h 357"/>
                <a:gd name="T80" fmla="*/ 135 w 359"/>
                <a:gd name="T81" fmla="*/ 296 h 357"/>
                <a:gd name="T82" fmla="*/ 179 w 359"/>
                <a:gd name="T83" fmla="*/ 319 h 357"/>
                <a:gd name="T84" fmla="*/ 220 w 359"/>
                <a:gd name="T85" fmla="*/ 348 h 357"/>
                <a:gd name="T86" fmla="*/ 175 w 359"/>
                <a:gd name="T87" fmla="*/ 340 h 357"/>
                <a:gd name="T88" fmla="*/ 91 w 359"/>
                <a:gd name="T89" fmla="*/ 315 h 357"/>
                <a:gd name="T90" fmla="*/ 28 w 359"/>
                <a:gd name="T91" fmla="*/ 274 h 357"/>
                <a:gd name="T92" fmla="*/ 11 w 359"/>
                <a:gd name="T93" fmla="*/ 203 h 357"/>
                <a:gd name="T94" fmla="*/ 15 w 359"/>
                <a:gd name="T95" fmla="*/ 144 h 357"/>
                <a:gd name="T96" fmla="*/ 17 w 359"/>
                <a:gd name="T97" fmla="*/ 97 h 357"/>
                <a:gd name="T98" fmla="*/ 15 w 359"/>
                <a:gd name="T99" fmla="*/ 47 h 357"/>
                <a:gd name="T100" fmla="*/ 4 w 359"/>
                <a:gd name="T101" fmla="*/ 8 h 357"/>
                <a:gd name="T102" fmla="*/ 6 w 359"/>
                <a:gd name="T103" fmla="*/ 0 h 3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9"/>
                <a:gd name="T157" fmla="*/ 0 h 357"/>
                <a:gd name="T158" fmla="*/ 359 w 359"/>
                <a:gd name="T159" fmla="*/ 357 h 3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9" h="357">
                  <a:moveTo>
                    <a:pt x="6" y="0"/>
                  </a:moveTo>
                  <a:lnTo>
                    <a:pt x="28" y="2"/>
                  </a:lnTo>
                  <a:lnTo>
                    <a:pt x="51" y="6"/>
                  </a:lnTo>
                  <a:lnTo>
                    <a:pt x="74" y="9"/>
                  </a:lnTo>
                  <a:lnTo>
                    <a:pt x="99" y="15"/>
                  </a:lnTo>
                  <a:lnTo>
                    <a:pt x="122" y="19"/>
                  </a:lnTo>
                  <a:lnTo>
                    <a:pt x="144" y="25"/>
                  </a:lnTo>
                  <a:lnTo>
                    <a:pt x="169" y="30"/>
                  </a:lnTo>
                  <a:lnTo>
                    <a:pt x="194" y="38"/>
                  </a:lnTo>
                  <a:lnTo>
                    <a:pt x="215" y="46"/>
                  </a:lnTo>
                  <a:lnTo>
                    <a:pt x="237" y="53"/>
                  </a:lnTo>
                  <a:lnTo>
                    <a:pt x="258" y="61"/>
                  </a:lnTo>
                  <a:lnTo>
                    <a:pt x="281" y="72"/>
                  </a:lnTo>
                  <a:lnTo>
                    <a:pt x="300" y="82"/>
                  </a:lnTo>
                  <a:lnTo>
                    <a:pt x="321" y="93"/>
                  </a:lnTo>
                  <a:lnTo>
                    <a:pt x="340" y="104"/>
                  </a:lnTo>
                  <a:lnTo>
                    <a:pt x="359" y="120"/>
                  </a:lnTo>
                  <a:lnTo>
                    <a:pt x="355" y="127"/>
                  </a:lnTo>
                  <a:lnTo>
                    <a:pt x="353" y="135"/>
                  </a:lnTo>
                  <a:lnTo>
                    <a:pt x="350" y="141"/>
                  </a:lnTo>
                  <a:lnTo>
                    <a:pt x="352" y="150"/>
                  </a:lnTo>
                  <a:lnTo>
                    <a:pt x="333" y="141"/>
                  </a:lnTo>
                  <a:lnTo>
                    <a:pt x="315" y="135"/>
                  </a:lnTo>
                  <a:lnTo>
                    <a:pt x="296" y="127"/>
                  </a:lnTo>
                  <a:lnTo>
                    <a:pt x="281" y="120"/>
                  </a:lnTo>
                  <a:lnTo>
                    <a:pt x="262" y="112"/>
                  </a:lnTo>
                  <a:lnTo>
                    <a:pt x="245" y="104"/>
                  </a:lnTo>
                  <a:lnTo>
                    <a:pt x="228" y="99"/>
                  </a:lnTo>
                  <a:lnTo>
                    <a:pt x="211" y="93"/>
                  </a:lnTo>
                  <a:lnTo>
                    <a:pt x="194" y="87"/>
                  </a:lnTo>
                  <a:lnTo>
                    <a:pt x="175" y="82"/>
                  </a:lnTo>
                  <a:lnTo>
                    <a:pt x="158" y="76"/>
                  </a:lnTo>
                  <a:lnTo>
                    <a:pt x="139" y="72"/>
                  </a:lnTo>
                  <a:lnTo>
                    <a:pt x="122" y="68"/>
                  </a:lnTo>
                  <a:lnTo>
                    <a:pt x="102" y="65"/>
                  </a:lnTo>
                  <a:lnTo>
                    <a:pt x="83" y="61"/>
                  </a:lnTo>
                  <a:lnTo>
                    <a:pt x="64" y="61"/>
                  </a:lnTo>
                  <a:lnTo>
                    <a:pt x="72" y="70"/>
                  </a:lnTo>
                  <a:lnTo>
                    <a:pt x="83" y="82"/>
                  </a:lnTo>
                  <a:lnTo>
                    <a:pt x="95" y="89"/>
                  </a:lnTo>
                  <a:lnTo>
                    <a:pt x="108" y="97"/>
                  </a:lnTo>
                  <a:lnTo>
                    <a:pt x="120" y="104"/>
                  </a:lnTo>
                  <a:lnTo>
                    <a:pt x="135" y="110"/>
                  </a:lnTo>
                  <a:lnTo>
                    <a:pt x="150" y="118"/>
                  </a:lnTo>
                  <a:lnTo>
                    <a:pt x="167" y="123"/>
                  </a:lnTo>
                  <a:lnTo>
                    <a:pt x="182" y="127"/>
                  </a:lnTo>
                  <a:lnTo>
                    <a:pt x="198" y="133"/>
                  </a:lnTo>
                  <a:lnTo>
                    <a:pt x="215" y="137"/>
                  </a:lnTo>
                  <a:lnTo>
                    <a:pt x="232" y="142"/>
                  </a:lnTo>
                  <a:lnTo>
                    <a:pt x="247" y="146"/>
                  </a:lnTo>
                  <a:lnTo>
                    <a:pt x="262" y="152"/>
                  </a:lnTo>
                  <a:lnTo>
                    <a:pt x="277" y="158"/>
                  </a:lnTo>
                  <a:lnTo>
                    <a:pt x="293" y="163"/>
                  </a:lnTo>
                  <a:lnTo>
                    <a:pt x="279" y="163"/>
                  </a:lnTo>
                  <a:lnTo>
                    <a:pt x="268" y="165"/>
                  </a:lnTo>
                  <a:lnTo>
                    <a:pt x="255" y="165"/>
                  </a:lnTo>
                  <a:lnTo>
                    <a:pt x="241" y="165"/>
                  </a:lnTo>
                  <a:lnTo>
                    <a:pt x="230" y="163"/>
                  </a:lnTo>
                  <a:lnTo>
                    <a:pt x="217" y="160"/>
                  </a:lnTo>
                  <a:lnTo>
                    <a:pt x="203" y="158"/>
                  </a:lnTo>
                  <a:lnTo>
                    <a:pt x="192" y="156"/>
                  </a:lnTo>
                  <a:lnTo>
                    <a:pt x="179" y="152"/>
                  </a:lnTo>
                  <a:lnTo>
                    <a:pt x="165" y="150"/>
                  </a:lnTo>
                  <a:lnTo>
                    <a:pt x="152" y="144"/>
                  </a:lnTo>
                  <a:lnTo>
                    <a:pt x="139" y="142"/>
                  </a:lnTo>
                  <a:lnTo>
                    <a:pt x="127" y="139"/>
                  </a:lnTo>
                  <a:lnTo>
                    <a:pt x="114" y="137"/>
                  </a:lnTo>
                  <a:lnTo>
                    <a:pt x="99" y="133"/>
                  </a:lnTo>
                  <a:lnTo>
                    <a:pt x="87" y="133"/>
                  </a:lnTo>
                  <a:lnTo>
                    <a:pt x="95" y="139"/>
                  </a:lnTo>
                  <a:lnTo>
                    <a:pt x="108" y="144"/>
                  </a:lnTo>
                  <a:lnTo>
                    <a:pt x="120" y="148"/>
                  </a:lnTo>
                  <a:lnTo>
                    <a:pt x="133" y="154"/>
                  </a:lnTo>
                  <a:lnTo>
                    <a:pt x="144" y="156"/>
                  </a:lnTo>
                  <a:lnTo>
                    <a:pt x="160" y="158"/>
                  </a:lnTo>
                  <a:lnTo>
                    <a:pt x="173" y="161"/>
                  </a:lnTo>
                  <a:lnTo>
                    <a:pt x="188" y="165"/>
                  </a:lnTo>
                  <a:lnTo>
                    <a:pt x="199" y="167"/>
                  </a:lnTo>
                  <a:lnTo>
                    <a:pt x="213" y="171"/>
                  </a:lnTo>
                  <a:lnTo>
                    <a:pt x="224" y="175"/>
                  </a:lnTo>
                  <a:lnTo>
                    <a:pt x="237" y="181"/>
                  </a:lnTo>
                  <a:lnTo>
                    <a:pt x="249" y="184"/>
                  </a:lnTo>
                  <a:lnTo>
                    <a:pt x="260" y="192"/>
                  </a:lnTo>
                  <a:lnTo>
                    <a:pt x="270" y="200"/>
                  </a:lnTo>
                  <a:lnTo>
                    <a:pt x="279" y="211"/>
                  </a:lnTo>
                  <a:lnTo>
                    <a:pt x="264" y="207"/>
                  </a:lnTo>
                  <a:lnTo>
                    <a:pt x="251" y="207"/>
                  </a:lnTo>
                  <a:lnTo>
                    <a:pt x="237" y="203"/>
                  </a:lnTo>
                  <a:lnTo>
                    <a:pt x="224" y="203"/>
                  </a:lnTo>
                  <a:lnTo>
                    <a:pt x="209" y="200"/>
                  </a:lnTo>
                  <a:lnTo>
                    <a:pt x="198" y="200"/>
                  </a:lnTo>
                  <a:lnTo>
                    <a:pt x="182" y="198"/>
                  </a:lnTo>
                  <a:lnTo>
                    <a:pt x="171" y="196"/>
                  </a:lnTo>
                  <a:lnTo>
                    <a:pt x="158" y="194"/>
                  </a:lnTo>
                  <a:lnTo>
                    <a:pt x="144" y="190"/>
                  </a:lnTo>
                  <a:lnTo>
                    <a:pt x="131" y="188"/>
                  </a:lnTo>
                  <a:lnTo>
                    <a:pt x="118" y="186"/>
                  </a:lnTo>
                  <a:lnTo>
                    <a:pt x="104" y="182"/>
                  </a:lnTo>
                  <a:lnTo>
                    <a:pt x="91" y="181"/>
                  </a:lnTo>
                  <a:lnTo>
                    <a:pt x="78" y="177"/>
                  </a:lnTo>
                  <a:lnTo>
                    <a:pt x="64" y="175"/>
                  </a:lnTo>
                  <a:lnTo>
                    <a:pt x="72" y="181"/>
                  </a:lnTo>
                  <a:lnTo>
                    <a:pt x="85" y="188"/>
                  </a:lnTo>
                  <a:lnTo>
                    <a:pt x="97" y="194"/>
                  </a:lnTo>
                  <a:lnTo>
                    <a:pt x="110" y="200"/>
                  </a:lnTo>
                  <a:lnTo>
                    <a:pt x="123" y="203"/>
                  </a:lnTo>
                  <a:lnTo>
                    <a:pt x="139" y="209"/>
                  </a:lnTo>
                  <a:lnTo>
                    <a:pt x="152" y="213"/>
                  </a:lnTo>
                  <a:lnTo>
                    <a:pt x="167" y="219"/>
                  </a:lnTo>
                  <a:lnTo>
                    <a:pt x="182" y="222"/>
                  </a:lnTo>
                  <a:lnTo>
                    <a:pt x="198" y="226"/>
                  </a:lnTo>
                  <a:lnTo>
                    <a:pt x="211" y="230"/>
                  </a:lnTo>
                  <a:lnTo>
                    <a:pt x="226" y="236"/>
                  </a:lnTo>
                  <a:lnTo>
                    <a:pt x="239" y="241"/>
                  </a:lnTo>
                  <a:lnTo>
                    <a:pt x="255" y="249"/>
                  </a:lnTo>
                  <a:lnTo>
                    <a:pt x="266" y="257"/>
                  </a:lnTo>
                  <a:lnTo>
                    <a:pt x="279" y="266"/>
                  </a:lnTo>
                  <a:lnTo>
                    <a:pt x="270" y="266"/>
                  </a:lnTo>
                  <a:lnTo>
                    <a:pt x="260" y="266"/>
                  </a:lnTo>
                  <a:lnTo>
                    <a:pt x="251" y="266"/>
                  </a:lnTo>
                  <a:lnTo>
                    <a:pt x="241" y="266"/>
                  </a:lnTo>
                  <a:lnTo>
                    <a:pt x="234" y="262"/>
                  </a:lnTo>
                  <a:lnTo>
                    <a:pt x="224" y="262"/>
                  </a:lnTo>
                  <a:lnTo>
                    <a:pt x="215" y="258"/>
                  </a:lnTo>
                  <a:lnTo>
                    <a:pt x="207" y="257"/>
                  </a:lnTo>
                  <a:lnTo>
                    <a:pt x="196" y="253"/>
                  </a:lnTo>
                  <a:lnTo>
                    <a:pt x="186" y="251"/>
                  </a:lnTo>
                  <a:lnTo>
                    <a:pt x="177" y="247"/>
                  </a:lnTo>
                  <a:lnTo>
                    <a:pt x="167" y="245"/>
                  </a:lnTo>
                  <a:lnTo>
                    <a:pt x="158" y="243"/>
                  </a:lnTo>
                  <a:lnTo>
                    <a:pt x="148" y="241"/>
                  </a:lnTo>
                  <a:lnTo>
                    <a:pt x="139" y="239"/>
                  </a:lnTo>
                  <a:lnTo>
                    <a:pt x="131" y="239"/>
                  </a:lnTo>
                  <a:lnTo>
                    <a:pt x="141" y="243"/>
                  </a:lnTo>
                  <a:lnTo>
                    <a:pt x="152" y="249"/>
                  </a:lnTo>
                  <a:lnTo>
                    <a:pt x="161" y="257"/>
                  </a:lnTo>
                  <a:lnTo>
                    <a:pt x="175" y="264"/>
                  </a:lnTo>
                  <a:lnTo>
                    <a:pt x="184" y="270"/>
                  </a:lnTo>
                  <a:lnTo>
                    <a:pt x="198" y="277"/>
                  </a:lnTo>
                  <a:lnTo>
                    <a:pt x="209" y="281"/>
                  </a:lnTo>
                  <a:lnTo>
                    <a:pt x="220" y="283"/>
                  </a:lnTo>
                  <a:lnTo>
                    <a:pt x="211" y="285"/>
                  </a:lnTo>
                  <a:lnTo>
                    <a:pt x="203" y="289"/>
                  </a:lnTo>
                  <a:lnTo>
                    <a:pt x="194" y="289"/>
                  </a:lnTo>
                  <a:lnTo>
                    <a:pt x="186" y="289"/>
                  </a:lnTo>
                  <a:lnTo>
                    <a:pt x="175" y="287"/>
                  </a:lnTo>
                  <a:lnTo>
                    <a:pt x="167" y="285"/>
                  </a:lnTo>
                  <a:lnTo>
                    <a:pt x="158" y="283"/>
                  </a:lnTo>
                  <a:lnTo>
                    <a:pt x="148" y="279"/>
                  </a:lnTo>
                  <a:lnTo>
                    <a:pt x="137" y="276"/>
                  </a:lnTo>
                  <a:lnTo>
                    <a:pt x="127" y="270"/>
                  </a:lnTo>
                  <a:lnTo>
                    <a:pt x="116" y="266"/>
                  </a:lnTo>
                  <a:lnTo>
                    <a:pt x="106" y="266"/>
                  </a:lnTo>
                  <a:lnTo>
                    <a:pt x="95" y="262"/>
                  </a:lnTo>
                  <a:lnTo>
                    <a:pt x="85" y="262"/>
                  </a:lnTo>
                  <a:lnTo>
                    <a:pt x="74" y="260"/>
                  </a:lnTo>
                  <a:lnTo>
                    <a:pt x="64" y="262"/>
                  </a:lnTo>
                  <a:lnTo>
                    <a:pt x="72" y="266"/>
                  </a:lnTo>
                  <a:lnTo>
                    <a:pt x="83" y="272"/>
                  </a:lnTo>
                  <a:lnTo>
                    <a:pt x="93" y="277"/>
                  </a:lnTo>
                  <a:lnTo>
                    <a:pt x="104" y="283"/>
                  </a:lnTo>
                  <a:lnTo>
                    <a:pt x="114" y="287"/>
                  </a:lnTo>
                  <a:lnTo>
                    <a:pt x="125" y="293"/>
                  </a:lnTo>
                  <a:lnTo>
                    <a:pt x="135" y="296"/>
                  </a:lnTo>
                  <a:lnTo>
                    <a:pt x="148" y="304"/>
                  </a:lnTo>
                  <a:lnTo>
                    <a:pt x="158" y="308"/>
                  </a:lnTo>
                  <a:lnTo>
                    <a:pt x="169" y="314"/>
                  </a:lnTo>
                  <a:lnTo>
                    <a:pt x="179" y="319"/>
                  </a:lnTo>
                  <a:lnTo>
                    <a:pt x="190" y="327"/>
                  </a:lnTo>
                  <a:lnTo>
                    <a:pt x="199" y="333"/>
                  </a:lnTo>
                  <a:lnTo>
                    <a:pt x="211" y="340"/>
                  </a:lnTo>
                  <a:lnTo>
                    <a:pt x="220" y="348"/>
                  </a:lnTo>
                  <a:lnTo>
                    <a:pt x="232" y="357"/>
                  </a:lnTo>
                  <a:lnTo>
                    <a:pt x="213" y="352"/>
                  </a:lnTo>
                  <a:lnTo>
                    <a:pt x="194" y="346"/>
                  </a:lnTo>
                  <a:lnTo>
                    <a:pt x="175" y="340"/>
                  </a:lnTo>
                  <a:lnTo>
                    <a:pt x="154" y="335"/>
                  </a:lnTo>
                  <a:lnTo>
                    <a:pt x="133" y="329"/>
                  </a:lnTo>
                  <a:lnTo>
                    <a:pt x="112" y="321"/>
                  </a:lnTo>
                  <a:lnTo>
                    <a:pt x="91" y="315"/>
                  </a:lnTo>
                  <a:lnTo>
                    <a:pt x="74" y="308"/>
                  </a:lnTo>
                  <a:lnTo>
                    <a:pt x="55" y="296"/>
                  </a:lnTo>
                  <a:lnTo>
                    <a:pt x="42" y="287"/>
                  </a:lnTo>
                  <a:lnTo>
                    <a:pt x="28" y="274"/>
                  </a:lnTo>
                  <a:lnTo>
                    <a:pt x="19" y="260"/>
                  </a:lnTo>
                  <a:lnTo>
                    <a:pt x="11" y="243"/>
                  </a:lnTo>
                  <a:lnTo>
                    <a:pt x="9" y="224"/>
                  </a:lnTo>
                  <a:lnTo>
                    <a:pt x="11" y="203"/>
                  </a:lnTo>
                  <a:lnTo>
                    <a:pt x="17" y="179"/>
                  </a:lnTo>
                  <a:lnTo>
                    <a:pt x="15" y="167"/>
                  </a:lnTo>
                  <a:lnTo>
                    <a:pt x="15" y="158"/>
                  </a:lnTo>
                  <a:lnTo>
                    <a:pt x="15" y="144"/>
                  </a:lnTo>
                  <a:lnTo>
                    <a:pt x="15" y="135"/>
                  </a:lnTo>
                  <a:lnTo>
                    <a:pt x="15" y="122"/>
                  </a:lnTo>
                  <a:lnTo>
                    <a:pt x="15" y="108"/>
                  </a:lnTo>
                  <a:lnTo>
                    <a:pt x="17" y="97"/>
                  </a:lnTo>
                  <a:lnTo>
                    <a:pt x="19" y="85"/>
                  </a:lnTo>
                  <a:lnTo>
                    <a:pt x="17" y="72"/>
                  </a:lnTo>
                  <a:lnTo>
                    <a:pt x="17" y="61"/>
                  </a:lnTo>
                  <a:lnTo>
                    <a:pt x="15" y="47"/>
                  </a:lnTo>
                  <a:lnTo>
                    <a:pt x="15" y="38"/>
                  </a:lnTo>
                  <a:lnTo>
                    <a:pt x="11" y="25"/>
                  </a:lnTo>
                  <a:lnTo>
                    <a:pt x="9" y="17"/>
                  </a:lnTo>
                  <a:lnTo>
                    <a:pt x="4" y="8"/>
                  </a:lnTo>
                  <a:lnTo>
                    <a:pt x="0" y="2"/>
                  </a:lnTo>
                  <a:lnTo>
                    <a:pt x="2" y="2"/>
                  </a:lnTo>
                  <a:lnTo>
                    <a:pt x="6" y="0"/>
                  </a:lnTo>
                  <a:close/>
                </a:path>
              </a:pathLst>
            </a:custGeom>
            <a:solidFill>
              <a:srgbClr val="FFE6B3"/>
            </a:solidFill>
            <a:ln w="9525">
              <a:noFill/>
              <a:round/>
              <a:headEnd/>
              <a:tailEnd/>
            </a:ln>
          </p:spPr>
          <p:txBody>
            <a:bodyPr/>
            <a:lstStyle/>
            <a:p>
              <a:endParaRPr lang="fa-IR"/>
            </a:p>
          </p:txBody>
        </p:sp>
        <p:sp>
          <p:nvSpPr>
            <p:cNvPr id="15493" name="Freeform 131"/>
            <p:cNvSpPr>
              <a:spLocks/>
            </p:cNvSpPr>
            <p:nvPr/>
          </p:nvSpPr>
          <p:spPr bwMode="auto">
            <a:xfrm>
              <a:off x="4632" y="3592"/>
              <a:ext cx="20" cy="43"/>
            </a:xfrm>
            <a:custGeom>
              <a:avLst/>
              <a:gdLst>
                <a:gd name="T0" fmla="*/ 30 w 42"/>
                <a:gd name="T1" fmla="*/ 0 h 88"/>
                <a:gd name="T2" fmla="*/ 36 w 42"/>
                <a:gd name="T3" fmla="*/ 10 h 88"/>
                <a:gd name="T4" fmla="*/ 40 w 42"/>
                <a:gd name="T5" fmla="*/ 21 h 88"/>
                <a:gd name="T6" fmla="*/ 42 w 42"/>
                <a:gd name="T7" fmla="*/ 33 h 88"/>
                <a:gd name="T8" fmla="*/ 42 w 42"/>
                <a:gd name="T9" fmla="*/ 44 h 88"/>
                <a:gd name="T10" fmla="*/ 40 w 42"/>
                <a:gd name="T11" fmla="*/ 53 h 88"/>
                <a:gd name="T12" fmla="*/ 36 w 42"/>
                <a:gd name="T13" fmla="*/ 65 h 88"/>
                <a:gd name="T14" fmla="*/ 32 w 42"/>
                <a:gd name="T15" fmla="*/ 74 h 88"/>
                <a:gd name="T16" fmla="*/ 29 w 42"/>
                <a:gd name="T17" fmla="*/ 82 h 88"/>
                <a:gd name="T18" fmla="*/ 15 w 42"/>
                <a:gd name="T19" fmla="*/ 88 h 88"/>
                <a:gd name="T20" fmla="*/ 6 w 42"/>
                <a:gd name="T21" fmla="*/ 86 h 88"/>
                <a:gd name="T22" fmla="*/ 2 w 42"/>
                <a:gd name="T23" fmla="*/ 78 h 88"/>
                <a:gd name="T24" fmla="*/ 0 w 42"/>
                <a:gd name="T25" fmla="*/ 69 h 88"/>
                <a:gd name="T26" fmla="*/ 0 w 42"/>
                <a:gd name="T27" fmla="*/ 53 h 88"/>
                <a:gd name="T28" fmla="*/ 4 w 42"/>
                <a:gd name="T29" fmla="*/ 34 h 88"/>
                <a:gd name="T30" fmla="*/ 6 w 42"/>
                <a:gd name="T31" fmla="*/ 23 h 88"/>
                <a:gd name="T32" fmla="*/ 13 w 42"/>
                <a:gd name="T33" fmla="*/ 15 h 88"/>
                <a:gd name="T34" fmla="*/ 23 w 42"/>
                <a:gd name="T35" fmla="*/ 6 h 88"/>
                <a:gd name="T36" fmla="*/ 30 w 42"/>
                <a:gd name="T37" fmla="*/ 0 h 88"/>
                <a:gd name="T38" fmla="*/ 30 w 42"/>
                <a:gd name="T39" fmla="*/ 0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88"/>
                <a:gd name="T62" fmla="*/ 42 w 42"/>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88">
                  <a:moveTo>
                    <a:pt x="30" y="0"/>
                  </a:moveTo>
                  <a:lnTo>
                    <a:pt x="36" y="10"/>
                  </a:lnTo>
                  <a:lnTo>
                    <a:pt x="40" y="21"/>
                  </a:lnTo>
                  <a:lnTo>
                    <a:pt x="42" y="33"/>
                  </a:lnTo>
                  <a:lnTo>
                    <a:pt x="42" y="44"/>
                  </a:lnTo>
                  <a:lnTo>
                    <a:pt x="40" y="53"/>
                  </a:lnTo>
                  <a:lnTo>
                    <a:pt x="36" y="65"/>
                  </a:lnTo>
                  <a:lnTo>
                    <a:pt x="32" y="74"/>
                  </a:lnTo>
                  <a:lnTo>
                    <a:pt x="29" y="82"/>
                  </a:lnTo>
                  <a:lnTo>
                    <a:pt x="15" y="88"/>
                  </a:lnTo>
                  <a:lnTo>
                    <a:pt x="6" y="86"/>
                  </a:lnTo>
                  <a:lnTo>
                    <a:pt x="2" y="78"/>
                  </a:lnTo>
                  <a:lnTo>
                    <a:pt x="0" y="69"/>
                  </a:lnTo>
                  <a:lnTo>
                    <a:pt x="0" y="53"/>
                  </a:lnTo>
                  <a:lnTo>
                    <a:pt x="4" y="34"/>
                  </a:lnTo>
                  <a:lnTo>
                    <a:pt x="6" y="23"/>
                  </a:lnTo>
                  <a:lnTo>
                    <a:pt x="13" y="15"/>
                  </a:lnTo>
                  <a:lnTo>
                    <a:pt x="23" y="6"/>
                  </a:lnTo>
                  <a:lnTo>
                    <a:pt x="30" y="0"/>
                  </a:lnTo>
                  <a:close/>
                </a:path>
              </a:pathLst>
            </a:custGeom>
            <a:solidFill>
              <a:srgbClr val="000000"/>
            </a:solidFill>
            <a:ln w="9525">
              <a:noFill/>
              <a:round/>
              <a:headEnd/>
              <a:tailEnd/>
            </a:ln>
          </p:spPr>
          <p:txBody>
            <a:bodyPr/>
            <a:lstStyle/>
            <a:p>
              <a:endParaRPr lang="fa-IR"/>
            </a:p>
          </p:txBody>
        </p:sp>
        <p:sp>
          <p:nvSpPr>
            <p:cNvPr id="15494" name="Freeform 132"/>
            <p:cNvSpPr>
              <a:spLocks/>
            </p:cNvSpPr>
            <p:nvPr/>
          </p:nvSpPr>
          <p:spPr bwMode="auto">
            <a:xfrm>
              <a:off x="4592" y="3597"/>
              <a:ext cx="14" cy="71"/>
            </a:xfrm>
            <a:custGeom>
              <a:avLst/>
              <a:gdLst>
                <a:gd name="T0" fmla="*/ 2 w 29"/>
                <a:gd name="T1" fmla="*/ 0 h 140"/>
                <a:gd name="T2" fmla="*/ 6 w 29"/>
                <a:gd name="T3" fmla="*/ 3 h 140"/>
                <a:gd name="T4" fmla="*/ 8 w 29"/>
                <a:gd name="T5" fmla="*/ 11 h 140"/>
                <a:gd name="T6" fmla="*/ 12 w 29"/>
                <a:gd name="T7" fmla="*/ 19 h 140"/>
                <a:gd name="T8" fmla="*/ 15 w 29"/>
                <a:gd name="T9" fmla="*/ 28 h 140"/>
                <a:gd name="T10" fmla="*/ 19 w 29"/>
                <a:gd name="T11" fmla="*/ 38 h 140"/>
                <a:gd name="T12" fmla="*/ 21 w 29"/>
                <a:gd name="T13" fmla="*/ 49 h 140"/>
                <a:gd name="T14" fmla="*/ 23 w 29"/>
                <a:gd name="T15" fmla="*/ 62 h 140"/>
                <a:gd name="T16" fmla="*/ 27 w 29"/>
                <a:gd name="T17" fmla="*/ 74 h 140"/>
                <a:gd name="T18" fmla="*/ 27 w 29"/>
                <a:gd name="T19" fmla="*/ 83 h 140"/>
                <a:gd name="T20" fmla="*/ 29 w 29"/>
                <a:gd name="T21" fmla="*/ 95 h 140"/>
                <a:gd name="T22" fmla="*/ 27 w 29"/>
                <a:gd name="T23" fmla="*/ 104 h 140"/>
                <a:gd name="T24" fmla="*/ 27 w 29"/>
                <a:gd name="T25" fmla="*/ 116 h 140"/>
                <a:gd name="T26" fmla="*/ 23 w 29"/>
                <a:gd name="T27" fmla="*/ 121 h 140"/>
                <a:gd name="T28" fmla="*/ 19 w 29"/>
                <a:gd name="T29" fmla="*/ 129 h 140"/>
                <a:gd name="T30" fmla="*/ 14 w 29"/>
                <a:gd name="T31" fmla="*/ 135 h 140"/>
                <a:gd name="T32" fmla="*/ 6 w 29"/>
                <a:gd name="T33" fmla="*/ 140 h 140"/>
                <a:gd name="T34" fmla="*/ 8 w 29"/>
                <a:gd name="T35" fmla="*/ 131 h 140"/>
                <a:gd name="T36" fmla="*/ 10 w 29"/>
                <a:gd name="T37" fmla="*/ 121 h 140"/>
                <a:gd name="T38" fmla="*/ 10 w 29"/>
                <a:gd name="T39" fmla="*/ 112 h 140"/>
                <a:gd name="T40" fmla="*/ 12 w 29"/>
                <a:gd name="T41" fmla="*/ 104 h 140"/>
                <a:gd name="T42" fmla="*/ 10 w 29"/>
                <a:gd name="T43" fmla="*/ 95 h 140"/>
                <a:gd name="T44" fmla="*/ 10 w 29"/>
                <a:gd name="T45" fmla="*/ 85 h 140"/>
                <a:gd name="T46" fmla="*/ 10 w 29"/>
                <a:gd name="T47" fmla="*/ 76 h 140"/>
                <a:gd name="T48" fmla="*/ 8 w 29"/>
                <a:gd name="T49" fmla="*/ 68 h 140"/>
                <a:gd name="T50" fmla="*/ 6 w 29"/>
                <a:gd name="T51" fmla="*/ 57 h 140"/>
                <a:gd name="T52" fmla="*/ 4 w 29"/>
                <a:gd name="T53" fmla="*/ 49 h 140"/>
                <a:gd name="T54" fmla="*/ 0 w 29"/>
                <a:gd name="T55" fmla="*/ 40 h 140"/>
                <a:gd name="T56" fmla="*/ 0 w 29"/>
                <a:gd name="T57" fmla="*/ 32 h 140"/>
                <a:gd name="T58" fmla="*/ 0 w 29"/>
                <a:gd name="T59" fmla="*/ 22 h 140"/>
                <a:gd name="T60" fmla="*/ 0 w 29"/>
                <a:gd name="T61" fmla="*/ 15 h 140"/>
                <a:gd name="T62" fmla="*/ 0 w 29"/>
                <a:gd name="T63" fmla="*/ 7 h 140"/>
                <a:gd name="T64" fmla="*/ 2 w 29"/>
                <a:gd name="T65" fmla="*/ 0 h 140"/>
                <a:gd name="T66" fmla="*/ 2 w 29"/>
                <a:gd name="T67" fmla="*/ 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140"/>
                <a:gd name="T104" fmla="*/ 29 w 29"/>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140">
                  <a:moveTo>
                    <a:pt x="2" y="0"/>
                  </a:moveTo>
                  <a:lnTo>
                    <a:pt x="6" y="3"/>
                  </a:lnTo>
                  <a:lnTo>
                    <a:pt x="8" y="11"/>
                  </a:lnTo>
                  <a:lnTo>
                    <a:pt x="12" y="19"/>
                  </a:lnTo>
                  <a:lnTo>
                    <a:pt x="15" y="28"/>
                  </a:lnTo>
                  <a:lnTo>
                    <a:pt x="19" y="38"/>
                  </a:lnTo>
                  <a:lnTo>
                    <a:pt x="21" y="49"/>
                  </a:lnTo>
                  <a:lnTo>
                    <a:pt x="23" y="62"/>
                  </a:lnTo>
                  <a:lnTo>
                    <a:pt x="27" y="74"/>
                  </a:lnTo>
                  <a:lnTo>
                    <a:pt x="27" y="83"/>
                  </a:lnTo>
                  <a:lnTo>
                    <a:pt x="29" y="95"/>
                  </a:lnTo>
                  <a:lnTo>
                    <a:pt x="27" y="104"/>
                  </a:lnTo>
                  <a:lnTo>
                    <a:pt x="27" y="116"/>
                  </a:lnTo>
                  <a:lnTo>
                    <a:pt x="23" y="121"/>
                  </a:lnTo>
                  <a:lnTo>
                    <a:pt x="19" y="129"/>
                  </a:lnTo>
                  <a:lnTo>
                    <a:pt x="14" y="135"/>
                  </a:lnTo>
                  <a:lnTo>
                    <a:pt x="6" y="140"/>
                  </a:lnTo>
                  <a:lnTo>
                    <a:pt x="8" y="131"/>
                  </a:lnTo>
                  <a:lnTo>
                    <a:pt x="10" y="121"/>
                  </a:lnTo>
                  <a:lnTo>
                    <a:pt x="10" y="112"/>
                  </a:lnTo>
                  <a:lnTo>
                    <a:pt x="12" y="104"/>
                  </a:lnTo>
                  <a:lnTo>
                    <a:pt x="10" y="95"/>
                  </a:lnTo>
                  <a:lnTo>
                    <a:pt x="10" y="85"/>
                  </a:lnTo>
                  <a:lnTo>
                    <a:pt x="10" y="76"/>
                  </a:lnTo>
                  <a:lnTo>
                    <a:pt x="8" y="68"/>
                  </a:lnTo>
                  <a:lnTo>
                    <a:pt x="6" y="57"/>
                  </a:lnTo>
                  <a:lnTo>
                    <a:pt x="4" y="49"/>
                  </a:lnTo>
                  <a:lnTo>
                    <a:pt x="0" y="40"/>
                  </a:lnTo>
                  <a:lnTo>
                    <a:pt x="0" y="32"/>
                  </a:lnTo>
                  <a:lnTo>
                    <a:pt x="0" y="22"/>
                  </a:lnTo>
                  <a:lnTo>
                    <a:pt x="0" y="15"/>
                  </a:lnTo>
                  <a:lnTo>
                    <a:pt x="0" y="7"/>
                  </a:lnTo>
                  <a:lnTo>
                    <a:pt x="2" y="0"/>
                  </a:lnTo>
                  <a:close/>
                </a:path>
              </a:pathLst>
            </a:custGeom>
            <a:solidFill>
              <a:srgbClr val="000000"/>
            </a:solidFill>
            <a:ln w="9525">
              <a:noFill/>
              <a:round/>
              <a:headEnd/>
              <a:tailEnd/>
            </a:ln>
          </p:spPr>
          <p:txBody>
            <a:bodyPr/>
            <a:lstStyle/>
            <a:p>
              <a:endParaRPr lang="fa-IR"/>
            </a:p>
          </p:txBody>
        </p:sp>
        <p:sp>
          <p:nvSpPr>
            <p:cNvPr id="15495" name="Freeform 133"/>
            <p:cNvSpPr>
              <a:spLocks/>
            </p:cNvSpPr>
            <p:nvPr/>
          </p:nvSpPr>
          <p:spPr bwMode="auto">
            <a:xfrm>
              <a:off x="3476" y="3601"/>
              <a:ext cx="14" cy="10"/>
            </a:xfrm>
            <a:custGeom>
              <a:avLst/>
              <a:gdLst>
                <a:gd name="T0" fmla="*/ 4 w 27"/>
                <a:gd name="T1" fmla="*/ 0 h 19"/>
                <a:gd name="T2" fmla="*/ 8 w 27"/>
                <a:gd name="T3" fmla="*/ 0 h 19"/>
                <a:gd name="T4" fmla="*/ 13 w 27"/>
                <a:gd name="T5" fmla="*/ 6 h 19"/>
                <a:gd name="T6" fmla="*/ 17 w 27"/>
                <a:gd name="T7" fmla="*/ 8 h 19"/>
                <a:gd name="T8" fmla="*/ 27 w 27"/>
                <a:gd name="T9" fmla="*/ 10 h 19"/>
                <a:gd name="T10" fmla="*/ 21 w 27"/>
                <a:gd name="T11" fmla="*/ 15 h 19"/>
                <a:gd name="T12" fmla="*/ 17 w 27"/>
                <a:gd name="T13" fmla="*/ 19 h 19"/>
                <a:gd name="T14" fmla="*/ 13 w 27"/>
                <a:gd name="T15" fmla="*/ 19 h 19"/>
                <a:gd name="T16" fmla="*/ 8 w 27"/>
                <a:gd name="T17" fmla="*/ 19 h 19"/>
                <a:gd name="T18" fmla="*/ 0 w 27"/>
                <a:gd name="T19" fmla="*/ 10 h 19"/>
                <a:gd name="T20" fmla="*/ 4 w 27"/>
                <a:gd name="T21" fmla="*/ 0 h 19"/>
                <a:gd name="T22" fmla="*/ 4 w 2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9"/>
                <a:gd name="T38" fmla="*/ 27 w 2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9">
                  <a:moveTo>
                    <a:pt x="4" y="0"/>
                  </a:moveTo>
                  <a:lnTo>
                    <a:pt x="8" y="0"/>
                  </a:lnTo>
                  <a:lnTo>
                    <a:pt x="13" y="6"/>
                  </a:lnTo>
                  <a:lnTo>
                    <a:pt x="17" y="8"/>
                  </a:lnTo>
                  <a:lnTo>
                    <a:pt x="27" y="10"/>
                  </a:lnTo>
                  <a:lnTo>
                    <a:pt x="21" y="15"/>
                  </a:lnTo>
                  <a:lnTo>
                    <a:pt x="17" y="19"/>
                  </a:lnTo>
                  <a:lnTo>
                    <a:pt x="13" y="19"/>
                  </a:lnTo>
                  <a:lnTo>
                    <a:pt x="8" y="19"/>
                  </a:lnTo>
                  <a:lnTo>
                    <a:pt x="0" y="10"/>
                  </a:lnTo>
                  <a:lnTo>
                    <a:pt x="4" y="0"/>
                  </a:lnTo>
                  <a:close/>
                </a:path>
              </a:pathLst>
            </a:custGeom>
            <a:solidFill>
              <a:srgbClr val="000000"/>
            </a:solidFill>
            <a:ln w="9525">
              <a:noFill/>
              <a:round/>
              <a:headEnd/>
              <a:tailEnd/>
            </a:ln>
          </p:spPr>
          <p:txBody>
            <a:bodyPr/>
            <a:lstStyle/>
            <a:p>
              <a:endParaRPr lang="fa-IR"/>
            </a:p>
          </p:txBody>
        </p:sp>
        <p:sp>
          <p:nvSpPr>
            <p:cNvPr id="15496" name="Freeform 134"/>
            <p:cNvSpPr>
              <a:spLocks/>
            </p:cNvSpPr>
            <p:nvPr/>
          </p:nvSpPr>
          <p:spPr bwMode="auto">
            <a:xfrm>
              <a:off x="4612" y="3606"/>
              <a:ext cx="15" cy="41"/>
            </a:xfrm>
            <a:custGeom>
              <a:avLst/>
              <a:gdLst>
                <a:gd name="T0" fmla="*/ 27 w 31"/>
                <a:gd name="T1" fmla="*/ 0 h 81"/>
                <a:gd name="T2" fmla="*/ 29 w 31"/>
                <a:gd name="T3" fmla="*/ 9 h 81"/>
                <a:gd name="T4" fmla="*/ 31 w 31"/>
                <a:gd name="T5" fmla="*/ 21 h 81"/>
                <a:gd name="T6" fmla="*/ 31 w 31"/>
                <a:gd name="T7" fmla="*/ 32 h 81"/>
                <a:gd name="T8" fmla="*/ 31 w 31"/>
                <a:gd name="T9" fmla="*/ 42 h 81"/>
                <a:gd name="T10" fmla="*/ 27 w 31"/>
                <a:gd name="T11" fmla="*/ 51 h 81"/>
                <a:gd name="T12" fmla="*/ 27 w 31"/>
                <a:gd name="T13" fmla="*/ 61 h 81"/>
                <a:gd name="T14" fmla="*/ 23 w 31"/>
                <a:gd name="T15" fmla="*/ 68 h 81"/>
                <a:gd name="T16" fmla="*/ 19 w 31"/>
                <a:gd name="T17" fmla="*/ 76 h 81"/>
                <a:gd name="T18" fmla="*/ 12 w 31"/>
                <a:gd name="T19" fmla="*/ 81 h 81"/>
                <a:gd name="T20" fmla="*/ 6 w 31"/>
                <a:gd name="T21" fmla="*/ 76 h 81"/>
                <a:gd name="T22" fmla="*/ 2 w 31"/>
                <a:gd name="T23" fmla="*/ 68 h 81"/>
                <a:gd name="T24" fmla="*/ 0 w 31"/>
                <a:gd name="T25" fmla="*/ 59 h 81"/>
                <a:gd name="T26" fmla="*/ 0 w 31"/>
                <a:gd name="T27" fmla="*/ 45 h 81"/>
                <a:gd name="T28" fmla="*/ 0 w 31"/>
                <a:gd name="T29" fmla="*/ 28 h 81"/>
                <a:gd name="T30" fmla="*/ 6 w 31"/>
                <a:gd name="T31" fmla="*/ 19 h 81"/>
                <a:gd name="T32" fmla="*/ 13 w 31"/>
                <a:gd name="T33" fmla="*/ 13 h 81"/>
                <a:gd name="T34" fmla="*/ 23 w 31"/>
                <a:gd name="T35" fmla="*/ 9 h 81"/>
                <a:gd name="T36" fmla="*/ 27 w 31"/>
                <a:gd name="T37" fmla="*/ 0 h 81"/>
                <a:gd name="T38" fmla="*/ 27 w 31"/>
                <a:gd name="T39" fmla="*/ 0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81"/>
                <a:gd name="T62" fmla="*/ 31 w 31"/>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81">
                  <a:moveTo>
                    <a:pt x="27" y="0"/>
                  </a:moveTo>
                  <a:lnTo>
                    <a:pt x="29" y="9"/>
                  </a:lnTo>
                  <a:lnTo>
                    <a:pt x="31" y="21"/>
                  </a:lnTo>
                  <a:lnTo>
                    <a:pt x="31" y="32"/>
                  </a:lnTo>
                  <a:lnTo>
                    <a:pt x="31" y="42"/>
                  </a:lnTo>
                  <a:lnTo>
                    <a:pt x="27" y="51"/>
                  </a:lnTo>
                  <a:lnTo>
                    <a:pt x="27" y="61"/>
                  </a:lnTo>
                  <a:lnTo>
                    <a:pt x="23" y="68"/>
                  </a:lnTo>
                  <a:lnTo>
                    <a:pt x="19" y="76"/>
                  </a:lnTo>
                  <a:lnTo>
                    <a:pt x="12" y="81"/>
                  </a:lnTo>
                  <a:lnTo>
                    <a:pt x="6" y="76"/>
                  </a:lnTo>
                  <a:lnTo>
                    <a:pt x="2" y="68"/>
                  </a:lnTo>
                  <a:lnTo>
                    <a:pt x="0" y="59"/>
                  </a:lnTo>
                  <a:lnTo>
                    <a:pt x="0" y="45"/>
                  </a:lnTo>
                  <a:lnTo>
                    <a:pt x="0" y="28"/>
                  </a:lnTo>
                  <a:lnTo>
                    <a:pt x="6" y="19"/>
                  </a:lnTo>
                  <a:lnTo>
                    <a:pt x="13" y="13"/>
                  </a:lnTo>
                  <a:lnTo>
                    <a:pt x="23" y="9"/>
                  </a:lnTo>
                  <a:lnTo>
                    <a:pt x="27" y="0"/>
                  </a:lnTo>
                  <a:close/>
                </a:path>
              </a:pathLst>
            </a:custGeom>
            <a:solidFill>
              <a:srgbClr val="000000"/>
            </a:solidFill>
            <a:ln w="9525">
              <a:noFill/>
              <a:round/>
              <a:headEnd/>
              <a:tailEnd/>
            </a:ln>
          </p:spPr>
          <p:txBody>
            <a:bodyPr/>
            <a:lstStyle/>
            <a:p>
              <a:endParaRPr lang="fa-IR"/>
            </a:p>
          </p:txBody>
        </p:sp>
        <p:sp>
          <p:nvSpPr>
            <p:cNvPr id="15497" name="Freeform 135"/>
            <p:cNvSpPr>
              <a:spLocks/>
            </p:cNvSpPr>
            <p:nvPr/>
          </p:nvSpPr>
          <p:spPr bwMode="auto">
            <a:xfrm>
              <a:off x="3508" y="3613"/>
              <a:ext cx="71" cy="31"/>
            </a:xfrm>
            <a:custGeom>
              <a:avLst/>
              <a:gdLst>
                <a:gd name="T0" fmla="*/ 7 w 142"/>
                <a:gd name="T1" fmla="*/ 0 h 63"/>
                <a:gd name="T2" fmla="*/ 17 w 142"/>
                <a:gd name="T3" fmla="*/ 2 h 63"/>
                <a:gd name="T4" fmla="*/ 24 w 142"/>
                <a:gd name="T5" fmla="*/ 6 h 63"/>
                <a:gd name="T6" fmla="*/ 34 w 142"/>
                <a:gd name="T7" fmla="*/ 10 h 63"/>
                <a:gd name="T8" fmla="*/ 43 w 142"/>
                <a:gd name="T9" fmla="*/ 11 h 63"/>
                <a:gd name="T10" fmla="*/ 51 w 142"/>
                <a:gd name="T11" fmla="*/ 13 h 63"/>
                <a:gd name="T12" fmla="*/ 62 w 142"/>
                <a:gd name="T13" fmla="*/ 17 h 63"/>
                <a:gd name="T14" fmla="*/ 70 w 142"/>
                <a:gd name="T15" fmla="*/ 19 h 63"/>
                <a:gd name="T16" fmla="*/ 80 w 142"/>
                <a:gd name="T17" fmla="*/ 23 h 63"/>
                <a:gd name="T18" fmla="*/ 89 w 142"/>
                <a:gd name="T19" fmla="*/ 25 h 63"/>
                <a:gd name="T20" fmla="*/ 99 w 142"/>
                <a:gd name="T21" fmla="*/ 27 h 63"/>
                <a:gd name="T22" fmla="*/ 106 w 142"/>
                <a:gd name="T23" fmla="*/ 32 h 63"/>
                <a:gd name="T24" fmla="*/ 116 w 142"/>
                <a:gd name="T25" fmla="*/ 36 h 63"/>
                <a:gd name="T26" fmla="*/ 121 w 142"/>
                <a:gd name="T27" fmla="*/ 40 h 63"/>
                <a:gd name="T28" fmla="*/ 129 w 142"/>
                <a:gd name="T29" fmla="*/ 48 h 63"/>
                <a:gd name="T30" fmla="*/ 135 w 142"/>
                <a:gd name="T31" fmla="*/ 53 h 63"/>
                <a:gd name="T32" fmla="*/ 142 w 142"/>
                <a:gd name="T33" fmla="*/ 63 h 63"/>
                <a:gd name="T34" fmla="*/ 133 w 142"/>
                <a:gd name="T35" fmla="*/ 59 h 63"/>
                <a:gd name="T36" fmla="*/ 123 w 142"/>
                <a:gd name="T37" fmla="*/ 57 h 63"/>
                <a:gd name="T38" fmla="*/ 112 w 142"/>
                <a:gd name="T39" fmla="*/ 53 h 63"/>
                <a:gd name="T40" fmla="*/ 102 w 142"/>
                <a:gd name="T41" fmla="*/ 53 h 63"/>
                <a:gd name="T42" fmla="*/ 87 w 142"/>
                <a:gd name="T43" fmla="*/ 49 h 63"/>
                <a:gd name="T44" fmla="*/ 74 w 142"/>
                <a:gd name="T45" fmla="*/ 46 h 63"/>
                <a:gd name="T46" fmla="*/ 59 w 142"/>
                <a:gd name="T47" fmla="*/ 44 h 63"/>
                <a:gd name="T48" fmla="*/ 47 w 142"/>
                <a:gd name="T49" fmla="*/ 40 h 63"/>
                <a:gd name="T50" fmla="*/ 34 w 142"/>
                <a:gd name="T51" fmla="*/ 36 h 63"/>
                <a:gd name="T52" fmla="*/ 21 w 142"/>
                <a:gd name="T53" fmla="*/ 32 h 63"/>
                <a:gd name="T54" fmla="*/ 13 w 142"/>
                <a:gd name="T55" fmla="*/ 27 h 63"/>
                <a:gd name="T56" fmla="*/ 5 w 142"/>
                <a:gd name="T57" fmla="*/ 23 h 63"/>
                <a:gd name="T58" fmla="*/ 0 w 142"/>
                <a:gd name="T59" fmla="*/ 17 h 63"/>
                <a:gd name="T60" fmla="*/ 0 w 142"/>
                <a:gd name="T61" fmla="*/ 11 h 63"/>
                <a:gd name="T62" fmla="*/ 2 w 142"/>
                <a:gd name="T63" fmla="*/ 6 h 63"/>
                <a:gd name="T64" fmla="*/ 7 w 142"/>
                <a:gd name="T65" fmla="*/ 0 h 63"/>
                <a:gd name="T66" fmla="*/ 7 w 142"/>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63"/>
                <a:gd name="T104" fmla="*/ 142 w 142"/>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63">
                  <a:moveTo>
                    <a:pt x="7" y="0"/>
                  </a:moveTo>
                  <a:lnTo>
                    <a:pt x="17" y="2"/>
                  </a:lnTo>
                  <a:lnTo>
                    <a:pt x="24" y="6"/>
                  </a:lnTo>
                  <a:lnTo>
                    <a:pt x="34" y="10"/>
                  </a:lnTo>
                  <a:lnTo>
                    <a:pt x="43" y="11"/>
                  </a:lnTo>
                  <a:lnTo>
                    <a:pt x="51" y="13"/>
                  </a:lnTo>
                  <a:lnTo>
                    <a:pt x="62" y="17"/>
                  </a:lnTo>
                  <a:lnTo>
                    <a:pt x="70" y="19"/>
                  </a:lnTo>
                  <a:lnTo>
                    <a:pt x="80" y="23"/>
                  </a:lnTo>
                  <a:lnTo>
                    <a:pt x="89" y="25"/>
                  </a:lnTo>
                  <a:lnTo>
                    <a:pt x="99" y="27"/>
                  </a:lnTo>
                  <a:lnTo>
                    <a:pt x="106" y="32"/>
                  </a:lnTo>
                  <a:lnTo>
                    <a:pt x="116" y="36"/>
                  </a:lnTo>
                  <a:lnTo>
                    <a:pt x="121" y="40"/>
                  </a:lnTo>
                  <a:lnTo>
                    <a:pt x="129" y="48"/>
                  </a:lnTo>
                  <a:lnTo>
                    <a:pt x="135" y="53"/>
                  </a:lnTo>
                  <a:lnTo>
                    <a:pt x="142" y="63"/>
                  </a:lnTo>
                  <a:lnTo>
                    <a:pt x="133" y="59"/>
                  </a:lnTo>
                  <a:lnTo>
                    <a:pt x="123" y="57"/>
                  </a:lnTo>
                  <a:lnTo>
                    <a:pt x="112" y="53"/>
                  </a:lnTo>
                  <a:lnTo>
                    <a:pt x="102" y="53"/>
                  </a:lnTo>
                  <a:lnTo>
                    <a:pt x="87" y="49"/>
                  </a:lnTo>
                  <a:lnTo>
                    <a:pt x="74" y="46"/>
                  </a:lnTo>
                  <a:lnTo>
                    <a:pt x="59" y="44"/>
                  </a:lnTo>
                  <a:lnTo>
                    <a:pt x="47" y="40"/>
                  </a:lnTo>
                  <a:lnTo>
                    <a:pt x="34" y="36"/>
                  </a:lnTo>
                  <a:lnTo>
                    <a:pt x="21" y="32"/>
                  </a:lnTo>
                  <a:lnTo>
                    <a:pt x="13" y="27"/>
                  </a:lnTo>
                  <a:lnTo>
                    <a:pt x="5" y="23"/>
                  </a:lnTo>
                  <a:lnTo>
                    <a:pt x="0" y="17"/>
                  </a:lnTo>
                  <a:lnTo>
                    <a:pt x="0" y="11"/>
                  </a:lnTo>
                  <a:lnTo>
                    <a:pt x="2" y="6"/>
                  </a:lnTo>
                  <a:lnTo>
                    <a:pt x="7" y="0"/>
                  </a:lnTo>
                  <a:close/>
                </a:path>
              </a:pathLst>
            </a:custGeom>
            <a:solidFill>
              <a:srgbClr val="000000"/>
            </a:solidFill>
            <a:ln w="9525">
              <a:noFill/>
              <a:round/>
              <a:headEnd/>
              <a:tailEnd/>
            </a:ln>
          </p:spPr>
          <p:txBody>
            <a:bodyPr/>
            <a:lstStyle/>
            <a:p>
              <a:endParaRPr lang="fa-IR"/>
            </a:p>
          </p:txBody>
        </p:sp>
        <p:sp>
          <p:nvSpPr>
            <p:cNvPr id="15498" name="Freeform 136"/>
            <p:cNvSpPr>
              <a:spLocks/>
            </p:cNvSpPr>
            <p:nvPr/>
          </p:nvSpPr>
          <p:spPr bwMode="auto">
            <a:xfrm>
              <a:off x="3581" y="3637"/>
              <a:ext cx="14" cy="11"/>
            </a:xfrm>
            <a:custGeom>
              <a:avLst/>
              <a:gdLst>
                <a:gd name="T0" fmla="*/ 12 w 29"/>
                <a:gd name="T1" fmla="*/ 0 h 21"/>
                <a:gd name="T2" fmla="*/ 21 w 29"/>
                <a:gd name="T3" fmla="*/ 10 h 21"/>
                <a:gd name="T4" fmla="*/ 29 w 29"/>
                <a:gd name="T5" fmla="*/ 16 h 21"/>
                <a:gd name="T6" fmla="*/ 13 w 29"/>
                <a:gd name="T7" fmla="*/ 21 h 21"/>
                <a:gd name="T8" fmla="*/ 4 w 29"/>
                <a:gd name="T9" fmla="*/ 19 h 21"/>
                <a:gd name="T10" fmla="*/ 0 w 29"/>
                <a:gd name="T11" fmla="*/ 14 h 21"/>
                <a:gd name="T12" fmla="*/ 0 w 29"/>
                <a:gd name="T13" fmla="*/ 10 h 21"/>
                <a:gd name="T14" fmla="*/ 4 w 29"/>
                <a:gd name="T15" fmla="*/ 4 h 21"/>
                <a:gd name="T16" fmla="*/ 12 w 29"/>
                <a:gd name="T17" fmla="*/ 0 h 21"/>
                <a:gd name="T18" fmla="*/ 12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12" y="0"/>
                  </a:moveTo>
                  <a:lnTo>
                    <a:pt x="21" y="10"/>
                  </a:lnTo>
                  <a:lnTo>
                    <a:pt x="29" y="16"/>
                  </a:lnTo>
                  <a:lnTo>
                    <a:pt x="13" y="21"/>
                  </a:lnTo>
                  <a:lnTo>
                    <a:pt x="4" y="19"/>
                  </a:lnTo>
                  <a:lnTo>
                    <a:pt x="0" y="14"/>
                  </a:lnTo>
                  <a:lnTo>
                    <a:pt x="0" y="10"/>
                  </a:lnTo>
                  <a:lnTo>
                    <a:pt x="4" y="4"/>
                  </a:lnTo>
                  <a:lnTo>
                    <a:pt x="12" y="0"/>
                  </a:lnTo>
                  <a:close/>
                </a:path>
              </a:pathLst>
            </a:custGeom>
            <a:solidFill>
              <a:srgbClr val="000000"/>
            </a:solidFill>
            <a:ln w="9525">
              <a:noFill/>
              <a:round/>
              <a:headEnd/>
              <a:tailEnd/>
            </a:ln>
          </p:spPr>
          <p:txBody>
            <a:bodyPr/>
            <a:lstStyle/>
            <a:p>
              <a:endParaRPr lang="fa-IR"/>
            </a:p>
          </p:txBody>
        </p:sp>
      </p:grpSp>
      <p:sp>
        <p:nvSpPr>
          <p:cNvPr id="214153" name="Text Box 137"/>
          <p:cNvSpPr txBox="1">
            <a:spLocks noChangeArrowheads="1"/>
          </p:cNvSpPr>
          <p:nvPr/>
        </p:nvSpPr>
        <p:spPr bwMode="auto">
          <a:xfrm>
            <a:off x="914400" y="1328738"/>
            <a:ext cx="6553200" cy="2677656"/>
          </a:xfrm>
          <a:prstGeom prst="rect">
            <a:avLst/>
          </a:prstGeom>
          <a:noFill/>
          <a:ln w="9525">
            <a:noFill/>
            <a:miter lim="800000"/>
            <a:headEnd/>
            <a:tailEnd/>
          </a:ln>
        </p:spPr>
        <p:txBody>
          <a:bodyPr>
            <a:spAutoFit/>
          </a:bodyPr>
          <a:lstStyle/>
          <a:p>
            <a:pPr algn="l" rtl="0">
              <a:spcBef>
                <a:spcPct val="50000"/>
              </a:spcBef>
            </a:pPr>
            <a:r>
              <a:rPr lang="en-US" sz="2400" dirty="0"/>
              <a:t>Power Distance</a:t>
            </a:r>
          </a:p>
          <a:p>
            <a:pPr algn="l" rtl="0">
              <a:spcBef>
                <a:spcPct val="50000"/>
              </a:spcBef>
            </a:pPr>
            <a:r>
              <a:rPr lang="en-US" sz="2400" b="0" dirty="0">
                <a:latin typeface="Tahoma" pitchFamily="34" charset="0"/>
              </a:rPr>
              <a:t>The extent to which a society accepts that power in institutions and organizations is distributed unequally.</a:t>
            </a:r>
          </a:p>
          <a:p>
            <a:pPr algn="l" rtl="0">
              <a:spcBef>
                <a:spcPct val="50000"/>
              </a:spcBef>
            </a:pPr>
            <a:r>
              <a:rPr lang="en-US" sz="2400" b="0" dirty="0">
                <a:latin typeface="Tahoma" pitchFamily="34" charset="0"/>
              </a:rPr>
              <a:t>low distance: relatively equal distribution</a:t>
            </a:r>
            <a:br>
              <a:rPr lang="en-US" sz="2400" b="0" dirty="0">
                <a:latin typeface="Tahoma" pitchFamily="34" charset="0"/>
              </a:rPr>
            </a:br>
            <a:r>
              <a:rPr lang="en-US" sz="2400" b="0" dirty="0">
                <a:latin typeface="Tahoma" pitchFamily="34" charset="0"/>
              </a:rPr>
              <a:t>high distance: extremely unequal distribution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4153"/>
                                        </p:tgtEl>
                                        <p:attrNameLst>
                                          <p:attrName>style.visibility</p:attrName>
                                        </p:attrNameLst>
                                      </p:cBhvr>
                                      <p:to>
                                        <p:strVal val="visible"/>
                                      </p:to>
                                    </p:set>
                                    <p:animEffect transition="in" filter="wipe(up)">
                                      <p:cBhvr>
                                        <p:cTn id="7" dur="500"/>
                                        <p:tgtEl>
                                          <p:spTgt spid="21415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153" grpId="0"/>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 2005 Prentice Hall Inc. All rights reserved.</a:t>
            </a:r>
          </a:p>
        </p:txBody>
      </p:sp>
      <p:sp>
        <p:nvSpPr>
          <p:cNvPr id="14339" name="Slide Number Placeholder 3"/>
          <p:cNvSpPr>
            <a:spLocks noGrp="1"/>
          </p:cNvSpPr>
          <p:nvPr>
            <p:ph type="sldNum" sz="quarter" idx="11"/>
          </p:nvPr>
        </p:nvSpPr>
        <p:spPr>
          <a:noFill/>
        </p:spPr>
        <p:txBody>
          <a:bodyPr/>
          <a:lstStyle/>
          <a:p>
            <a:r>
              <a:rPr lang="en-US"/>
              <a:t>18–</a:t>
            </a:r>
            <a:fld id="{C6993DBD-2615-4DB1-8311-345FD212262E}" type="slidenum">
              <a:rPr lang="en-US"/>
              <a:pPr/>
              <a:t>490</a:t>
            </a:fld>
            <a:endParaRPr lang="en-US"/>
          </a:p>
        </p:txBody>
      </p:sp>
      <p:sp>
        <p:nvSpPr>
          <p:cNvPr id="301058" name="Rectangle 2"/>
          <p:cNvSpPr>
            <a:spLocks noGrp="1" noChangeArrowheads="1"/>
          </p:cNvSpPr>
          <p:nvPr>
            <p:ph type="title"/>
          </p:nvPr>
        </p:nvSpPr>
        <p:spPr/>
        <p:txBody>
          <a:bodyPr/>
          <a:lstStyle/>
          <a:p>
            <a:pPr algn="just" rtl="0" eaLnBrk="1" hangingPunct="1">
              <a:defRPr/>
            </a:pPr>
            <a:r>
              <a:rPr lang="en-US" smtClean="0"/>
              <a:t>Forces for Change</a:t>
            </a:r>
          </a:p>
        </p:txBody>
      </p:sp>
      <p:sp>
        <p:nvSpPr>
          <p:cNvPr id="301059" name="Text Box 3" descr="BKGD02"/>
          <p:cNvSpPr txBox="1">
            <a:spLocks noChangeArrowheads="1"/>
          </p:cNvSpPr>
          <p:nvPr/>
        </p:nvSpPr>
        <p:spPr bwMode="blackWhite">
          <a:xfrm>
            <a:off x="7013575" y="6096000"/>
            <a:ext cx="1747838"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wrap="none"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–1 (cont’d)</a:t>
            </a:r>
            <a:endParaRPr lang="en-US">
              <a:solidFill>
                <a:schemeClr val="bg1"/>
              </a:solidFill>
            </a:endParaRPr>
          </a:p>
        </p:txBody>
      </p:sp>
      <p:sp>
        <p:nvSpPr>
          <p:cNvPr id="14342" name="Rectangle 4"/>
          <p:cNvSpPr>
            <a:spLocks noChangeArrowheads="1"/>
          </p:cNvSpPr>
          <p:nvPr/>
        </p:nvSpPr>
        <p:spPr bwMode="auto">
          <a:xfrm>
            <a:off x="914400" y="1219200"/>
            <a:ext cx="7315200" cy="2352675"/>
          </a:xfrm>
          <a:prstGeom prst="rect">
            <a:avLst/>
          </a:prstGeom>
          <a:noFill/>
          <a:ln w="9525">
            <a:noFill/>
            <a:miter lim="800000"/>
            <a:headEnd/>
            <a:tailEnd/>
          </a:ln>
        </p:spPr>
        <p:txBody>
          <a:bodyPr>
            <a:spAutoFit/>
          </a:bodyPr>
          <a:lstStyle/>
          <a:p>
            <a:pPr>
              <a:tabLst>
                <a:tab pos="2514600" algn="l"/>
              </a:tabLst>
            </a:pPr>
            <a:r>
              <a:rPr lang="en-US" sz="2000"/>
              <a:t>Force 	Examples</a:t>
            </a:r>
          </a:p>
          <a:p>
            <a:pPr>
              <a:tabLst>
                <a:tab pos="2514600" algn="l"/>
              </a:tabLst>
            </a:pPr>
            <a:endParaRPr lang="en-US" sz="1600"/>
          </a:p>
          <a:p>
            <a:pPr>
              <a:tabLst>
                <a:tab pos="2514600" algn="l"/>
              </a:tabLst>
            </a:pPr>
            <a:r>
              <a:rPr lang="en-US" sz="1600"/>
              <a:t>Social trends 	Internet chat rooms 	</a:t>
            </a:r>
          </a:p>
          <a:p>
            <a:pPr>
              <a:tabLst>
                <a:tab pos="2514600" algn="l"/>
              </a:tabLst>
            </a:pPr>
            <a:r>
              <a:rPr lang="en-US" sz="1600"/>
              <a:t>	Retirement of Baby Boomers</a:t>
            </a:r>
          </a:p>
          <a:p>
            <a:pPr>
              <a:tabLst>
                <a:tab pos="2514600" algn="l"/>
              </a:tabLst>
            </a:pPr>
            <a:r>
              <a:rPr lang="en-US" sz="1600"/>
              <a:t>	Rise in discount and “big box” retailers</a:t>
            </a:r>
          </a:p>
          <a:p>
            <a:pPr>
              <a:tabLst>
                <a:tab pos="2514600" algn="l"/>
              </a:tabLst>
            </a:pPr>
            <a:r>
              <a:rPr lang="en-US" sz="1600"/>
              <a:t> 	</a:t>
            </a:r>
          </a:p>
          <a:p>
            <a:pPr>
              <a:tabLst>
                <a:tab pos="2514600" algn="l"/>
              </a:tabLst>
            </a:pPr>
            <a:r>
              <a:rPr lang="en-US" sz="1600"/>
              <a:t>World politics 	Iraq–U.S. war</a:t>
            </a:r>
          </a:p>
          <a:p>
            <a:pPr>
              <a:tabLst>
                <a:tab pos="2514600" algn="l"/>
              </a:tabLst>
            </a:pPr>
            <a:r>
              <a:rPr lang="en-US" sz="1600"/>
              <a:t>	Opening of markets in China </a:t>
            </a:r>
          </a:p>
          <a:p>
            <a:pPr>
              <a:tabLst>
                <a:tab pos="2514600" algn="l"/>
              </a:tabLst>
            </a:pPr>
            <a:r>
              <a:rPr lang="en-US" sz="1600"/>
              <a:t>	War on terrorism following 9/11/01</a:t>
            </a:r>
          </a:p>
        </p:txBody>
      </p:sp>
      <p:sp>
        <p:nvSpPr>
          <p:cNvPr id="14343" name="Line 5"/>
          <p:cNvSpPr>
            <a:spLocks noChangeShapeType="1"/>
          </p:cNvSpPr>
          <p:nvPr/>
        </p:nvSpPr>
        <p:spPr bwMode="auto">
          <a:xfrm>
            <a:off x="990600" y="1676400"/>
            <a:ext cx="7086600" cy="0"/>
          </a:xfrm>
          <a:prstGeom prst="line">
            <a:avLst/>
          </a:prstGeom>
          <a:noFill/>
          <a:ln w="38100">
            <a:solidFill>
              <a:schemeClr val="bg2"/>
            </a:solidFill>
            <a:round/>
            <a:headEnd/>
            <a:tailEnd/>
          </a:ln>
        </p:spPr>
        <p:txBody>
          <a:bodyPr/>
          <a:lstStyle/>
          <a:p>
            <a:endParaRPr lang="fa-IR"/>
          </a:p>
        </p:txBody>
      </p:sp>
    </p:spTree>
  </p:cSld>
  <p:clrMapOvr>
    <a:masterClrMapping/>
  </p:clrMapOvr>
  <p:transition>
    <p:cut thruBlk="1"/>
  </p:transition>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a:t>© 2005 Prentice Hall Inc. All rights reserved.</a:t>
            </a:r>
          </a:p>
        </p:txBody>
      </p:sp>
      <p:sp>
        <p:nvSpPr>
          <p:cNvPr id="15363" name="Slide Number Placeholder 3"/>
          <p:cNvSpPr>
            <a:spLocks noGrp="1"/>
          </p:cNvSpPr>
          <p:nvPr>
            <p:ph type="sldNum" sz="quarter" idx="11"/>
          </p:nvPr>
        </p:nvSpPr>
        <p:spPr>
          <a:noFill/>
        </p:spPr>
        <p:txBody>
          <a:bodyPr/>
          <a:lstStyle/>
          <a:p>
            <a:r>
              <a:rPr lang="en-US"/>
              <a:t>18–</a:t>
            </a:r>
            <a:fld id="{A54BC408-930D-427A-9C7A-DA3107259410}" type="slidenum">
              <a:rPr lang="en-US"/>
              <a:pPr/>
              <a:t>491</a:t>
            </a:fld>
            <a:endParaRPr lang="en-US"/>
          </a:p>
        </p:txBody>
      </p:sp>
      <p:sp>
        <p:nvSpPr>
          <p:cNvPr id="262146" name="Rectangle 2"/>
          <p:cNvSpPr>
            <a:spLocks noGrp="1" noChangeArrowheads="1"/>
          </p:cNvSpPr>
          <p:nvPr>
            <p:ph type="title"/>
          </p:nvPr>
        </p:nvSpPr>
        <p:spPr/>
        <p:txBody>
          <a:bodyPr/>
          <a:lstStyle/>
          <a:p>
            <a:pPr algn="just" rtl="0" eaLnBrk="1" hangingPunct="1">
              <a:defRPr/>
            </a:pPr>
            <a:r>
              <a:rPr lang="en-US" smtClean="0"/>
              <a:t>Managing Planned Change</a:t>
            </a:r>
          </a:p>
        </p:txBody>
      </p:sp>
      <p:sp>
        <p:nvSpPr>
          <p:cNvPr id="262147" name="Text Box 3"/>
          <p:cNvSpPr txBox="1">
            <a:spLocks noChangeArrowheads="1"/>
          </p:cNvSpPr>
          <p:nvPr/>
        </p:nvSpPr>
        <p:spPr bwMode="blackWhite">
          <a:xfrm>
            <a:off x="5181600" y="1524000"/>
            <a:ext cx="3276600" cy="41910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a:lnSpc>
                <a:spcPct val="110000"/>
              </a:lnSpc>
              <a:spcBef>
                <a:spcPct val="50000"/>
              </a:spcBef>
              <a:defRPr/>
            </a:pPr>
            <a:r>
              <a:rPr lang="en-US" sz="2000">
                <a:solidFill>
                  <a:srgbClr val="FFFFCC"/>
                </a:solidFill>
              </a:rPr>
              <a:t>Goals of Planned Change:</a:t>
            </a:r>
          </a:p>
          <a:p>
            <a:pPr>
              <a:lnSpc>
                <a:spcPct val="110000"/>
              </a:lnSpc>
              <a:spcBef>
                <a:spcPct val="50000"/>
              </a:spcBef>
              <a:defRPr/>
            </a:pPr>
            <a:r>
              <a:rPr lang="en-US" sz="2000">
                <a:solidFill>
                  <a:schemeClr val="bg1"/>
                </a:solidFill>
              </a:rPr>
              <a:t>Improving the ability of the organization to adapt to changes in its environment.</a:t>
            </a:r>
          </a:p>
          <a:p>
            <a:pPr>
              <a:lnSpc>
                <a:spcPct val="110000"/>
              </a:lnSpc>
              <a:spcBef>
                <a:spcPct val="50000"/>
              </a:spcBef>
              <a:defRPr/>
            </a:pPr>
            <a:r>
              <a:rPr lang="en-US" sz="2000">
                <a:solidFill>
                  <a:schemeClr val="bg1"/>
                </a:solidFill>
              </a:rPr>
              <a:t>Changing the behavior of individuals and groups in the organization.</a:t>
            </a:r>
          </a:p>
        </p:txBody>
      </p:sp>
      <p:sp>
        <p:nvSpPr>
          <p:cNvPr id="262148" name="Line 4"/>
          <p:cNvSpPr>
            <a:spLocks noChangeShapeType="1"/>
          </p:cNvSpPr>
          <p:nvPr/>
        </p:nvSpPr>
        <p:spPr bwMode="auto">
          <a:xfrm>
            <a:off x="914400" y="4038600"/>
            <a:ext cx="3657600" cy="0"/>
          </a:xfrm>
          <a:prstGeom prst="line">
            <a:avLst/>
          </a:prstGeom>
          <a:noFill/>
          <a:ln w="38100">
            <a:solidFill>
              <a:srgbClr val="CC3300"/>
            </a:solidFill>
            <a:round/>
            <a:headEnd/>
            <a:tailEnd/>
          </a:ln>
        </p:spPr>
        <p:txBody>
          <a:bodyPr/>
          <a:lstStyle/>
          <a:p>
            <a:endParaRPr lang="fa-IR"/>
          </a:p>
        </p:txBody>
      </p:sp>
      <p:sp>
        <p:nvSpPr>
          <p:cNvPr id="262149" name="Line 5"/>
          <p:cNvSpPr>
            <a:spLocks noChangeShapeType="1"/>
          </p:cNvSpPr>
          <p:nvPr/>
        </p:nvSpPr>
        <p:spPr bwMode="auto">
          <a:xfrm>
            <a:off x="914400" y="2209800"/>
            <a:ext cx="3657600" cy="0"/>
          </a:xfrm>
          <a:prstGeom prst="line">
            <a:avLst/>
          </a:prstGeom>
          <a:noFill/>
          <a:ln w="38100">
            <a:solidFill>
              <a:srgbClr val="CC3300"/>
            </a:solidFill>
            <a:round/>
            <a:headEnd/>
            <a:tailEnd/>
          </a:ln>
        </p:spPr>
        <p:txBody>
          <a:bodyPr/>
          <a:lstStyle/>
          <a:p>
            <a:endParaRPr lang="fa-IR"/>
          </a:p>
        </p:txBody>
      </p:sp>
      <p:sp>
        <p:nvSpPr>
          <p:cNvPr id="15368" name="Text Box 6"/>
          <p:cNvSpPr txBox="1">
            <a:spLocks noChangeArrowheads="1"/>
          </p:cNvSpPr>
          <p:nvPr/>
        </p:nvSpPr>
        <p:spPr bwMode="auto">
          <a:xfrm>
            <a:off x="914400" y="1311275"/>
            <a:ext cx="3429000" cy="822325"/>
          </a:xfrm>
          <a:prstGeom prst="rect">
            <a:avLst/>
          </a:prstGeom>
          <a:noFill/>
          <a:ln w="9525">
            <a:noFill/>
            <a:miter lim="800000"/>
            <a:headEnd/>
            <a:tailEnd/>
          </a:ln>
        </p:spPr>
        <p:txBody>
          <a:bodyPr>
            <a:spAutoFit/>
          </a:bodyPr>
          <a:lstStyle/>
          <a:p>
            <a:pPr>
              <a:spcBef>
                <a:spcPct val="50000"/>
              </a:spcBef>
            </a:pPr>
            <a:r>
              <a:rPr lang="en-US" sz="2400"/>
              <a:t>Change</a:t>
            </a:r>
            <a:br>
              <a:rPr lang="en-US" sz="2400"/>
            </a:br>
            <a:r>
              <a:rPr lang="en-US" sz="2400" b="0">
                <a:latin typeface="Tahoma" pitchFamily="34" charset="0"/>
              </a:rPr>
              <a:t>Making things different.</a:t>
            </a:r>
          </a:p>
        </p:txBody>
      </p:sp>
      <p:sp>
        <p:nvSpPr>
          <p:cNvPr id="15369" name="Text Box 7"/>
          <p:cNvSpPr txBox="1">
            <a:spLocks noChangeArrowheads="1"/>
          </p:cNvSpPr>
          <p:nvPr/>
        </p:nvSpPr>
        <p:spPr bwMode="auto">
          <a:xfrm>
            <a:off x="914400" y="2362200"/>
            <a:ext cx="3657600" cy="1552575"/>
          </a:xfrm>
          <a:prstGeom prst="rect">
            <a:avLst/>
          </a:prstGeom>
          <a:noFill/>
          <a:ln w="9525">
            <a:noFill/>
            <a:miter lim="800000"/>
            <a:headEnd/>
            <a:tailEnd/>
          </a:ln>
        </p:spPr>
        <p:txBody>
          <a:bodyPr>
            <a:spAutoFit/>
          </a:bodyPr>
          <a:lstStyle/>
          <a:p>
            <a:pPr>
              <a:spcBef>
                <a:spcPct val="50000"/>
              </a:spcBef>
            </a:pPr>
            <a:r>
              <a:rPr lang="en-US" sz="2400"/>
              <a:t>Planned Change</a:t>
            </a:r>
            <a:br>
              <a:rPr lang="en-US" sz="2400"/>
            </a:br>
            <a:r>
              <a:rPr lang="en-US" sz="2400" b="0">
                <a:latin typeface="Tahoma" pitchFamily="34" charset="0"/>
              </a:rPr>
              <a:t>Activities that are intentional and goal oriented.</a:t>
            </a:r>
          </a:p>
        </p:txBody>
      </p:sp>
      <p:sp>
        <p:nvSpPr>
          <p:cNvPr id="15370" name="Text Box 8"/>
          <p:cNvSpPr txBox="1">
            <a:spLocks noChangeArrowheads="1"/>
          </p:cNvSpPr>
          <p:nvPr/>
        </p:nvSpPr>
        <p:spPr bwMode="auto">
          <a:xfrm>
            <a:off x="914400" y="4191000"/>
            <a:ext cx="3962400" cy="1917700"/>
          </a:xfrm>
          <a:prstGeom prst="rect">
            <a:avLst/>
          </a:prstGeom>
          <a:noFill/>
          <a:ln w="9525">
            <a:noFill/>
            <a:miter lim="800000"/>
            <a:headEnd/>
            <a:tailEnd/>
          </a:ln>
        </p:spPr>
        <p:txBody>
          <a:bodyPr>
            <a:spAutoFit/>
          </a:bodyPr>
          <a:lstStyle/>
          <a:p>
            <a:pPr>
              <a:spcBef>
                <a:spcPct val="50000"/>
              </a:spcBef>
            </a:pPr>
            <a:r>
              <a:rPr lang="en-US" sz="2400"/>
              <a:t>Change Agents</a:t>
            </a:r>
            <a:br>
              <a:rPr lang="en-US" sz="2400"/>
            </a:br>
            <a:r>
              <a:rPr lang="en-US" sz="2400" b="0">
                <a:latin typeface="Tahoma" pitchFamily="34" charset="0"/>
              </a:rPr>
              <a:t>Persons who act as catalysts and assume the responsibility for managing change activities.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2148"/>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62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autoUpdateAnimBg="0"/>
      <p:bldP spid="262148" grpId="0" animBg="1"/>
      <p:bldP spid="262149" grpId="0" animBg="1"/>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 2005 Prentice Hall Inc. All rights reserved.</a:t>
            </a:r>
          </a:p>
        </p:txBody>
      </p:sp>
      <p:sp>
        <p:nvSpPr>
          <p:cNvPr id="16387" name="Slide Number Placeholder 4"/>
          <p:cNvSpPr>
            <a:spLocks noGrp="1"/>
          </p:cNvSpPr>
          <p:nvPr>
            <p:ph type="sldNum" sz="quarter" idx="11"/>
          </p:nvPr>
        </p:nvSpPr>
        <p:spPr>
          <a:noFill/>
        </p:spPr>
        <p:txBody>
          <a:bodyPr/>
          <a:lstStyle/>
          <a:p>
            <a:r>
              <a:rPr lang="en-US"/>
              <a:t>18–</a:t>
            </a:r>
            <a:fld id="{546EA8F4-BE72-41C0-ABD2-CB48784127A3}" type="slidenum">
              <a:rPr lang="en-US"/>
              <a:pPr/>
              <a:t>492</a:t>
            </a:fld>
            <a:endParaRPr lang="en-US"/>
          </a:p>
        </p:txBody>
      </p:sp>
      <p:sp>
        <p:nvSpPr>
          <p:cNvPr id="263170" name="Rectangle 2"/>
          <p:cNvSpPr>
            <a:spLocks noGrp="1" noChangeArrowheads="1"/>
          </p:cNvSpPr>
          <p:nvPr>
            <p:ph type="title"/>
          </p:nvPr>
        </p:nvSpPr>
        <p:spPr/>
        <p:txBody>
          <a:bodyPr/>
          <a:lstStyle/>
          <a:p>
            <a:pPr algn="just" rtl="0" eaLnBrk="1" hangingPunct="1">
              <a:defRPr/>
            </a:pPr>
            <a:r>
              <a:rPr lang="en-US" smtClean="0"/>
              <a:t>Resistance to Change</a:t>
            </a:r>
          </a:p>
        </p:txBody>
      </p:sp>
      <p:sp>
        <p:nvSpPr>
          <p:cNvPr id="16389" name="Rectangle 3"/>
          <p:cNvSpPr>
            <a:spLocks noGrp="1" noChangeArrowheads="1"/>
          </p:cNvSpPr>
          <p:nvPr>
            <p:ph type="body" idx="1"/>
          </p:nvPr>
        </p:nvSpPr>
        <p:spPr/>
        <p:txBody>
          <a:bodyPr/>
          <a:lstStyle/>
          <a:p>
            <a:pPr algn="just" rtl="0" eaLnBrk="1" hangingPunct="1">
              <a:spcBef>
                <a:spcPct val="50000"/>
              </a:spcBef>
              <a:buFont typeface="Wingdings" pitchFamily="2" charset="2"/>
              <a:buNone/>
            </a:pPr>
            <a:r>
              <a:rPr lang="en-US" smtClean="0"/>
              <a:t>Forms of Resistance to Change</a:t>
            </a:r>
          </a:p>
          <a:p>
            <a:pPr lvl="1" algn="just" rtl="0" eaLnBrk="1" hangingPunct="1">
              <a:spcBef>
                <a:spcPct val="50000"/>
              </a:spcBef>
            </a:pPr>
            <a:r>
              <a:rPr lang="en-US" smtClean="0"/>
              <a:t>Overt and immediate</a:t>
            </a:r>
          </a:p>
          <a:p>
            <a:pPr lvl="2" algn="just" rtl="0" eaLnBrk="1" hangingPunct="1">
              <a:spcBef>
                <a:spcPct val="50000"/>
              </a:spcBef>
            </a:pPr>
            <a:r>
              <a:rPr lang="en-US" smtClean="0"/>
              <a:t>Voicing complaints, engaging in job actions</a:t>
            </a:r>
          </a:p>
          <a:p>
            <a:pPr lvl="1" algn="just" rtl="0" eaLnBrk="1" hangingPunct="1">
              <a:spcBef>
                <a:spcPct val="50000"/>
              </a:spcBef>
            </a:pPr>
            <a:r>
              <a:rPr lang="en-US" smtClean="0"/>
              <a:t>Implicit and deferred</a:t>
            </a:r>
          </a:p>
          <a:p>
            <a:pPr lvl="2" algn="just" rtl="0" eaLnBrk="1" hangingPunct="1">
              <a:spcBef>
                <a:spcPct val="50000"/>
              </a:spcBef>
            </a:pPr>
            <a:r>
              <a:rPr lang="en-US" smtClean="0"/>
              <a:t>Loss of employee loyalty and motivation, increased errors or mistakes, increased absenteeism</a:t>
            </a:r>
          </a:p>
        </p:txBody>
      </p:sp>
      <p:pic>
        <p:nvPicPr>
          <p:cNvPr id="16390" name="Picture 4" descr="j0155723"/>
          <p:cNvPicPr>
            <a:picLocks noChangeAspect="1" noChangeArrowheads="1"/>
          </p:cNvPicPr>
          <p:nvPr/>
        </p:nvPicPr>
        <p:blipFill>
          <a:blip r:embed="rId2"/>
          <a:srcRect/>
          <a:stretch>
            <a:fillRect/>
          </a:stretch>
        </p:blipFill>
        <p:spPr bwMode="auto">
          <a:xfrm>
            <a:off x="5029200" y="4424363"/>
            <a:ext cx="3243263" cy="1697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18–</a:t>
            </a:r>
            <a:fld id="{16C1B720-AC4A-47D1-ACB2-CED8FF1D4DA6}" type="slidenum">
              <a:rPr lang="en-US"/>
              <a:pPr/>
              <a:t>493</a:t>
            </a:fld>
            <a:endParaRPr lang="en-US"/>
          </a:p>
        </p:txBody>
      </p:sp>
      <p:sp>
        <p:nvSpPr>
          <p:cNvPr id="264194" name="Rectangle 2"/>
          <p:cNvSpPr>
            <a:spLocks noGrp="1" noChangeArrowheads="1"/>
          </p:cNvSpPr>
          <p:nvPr>
            <p:ph type="title"/>
          </p:nvPr>
        </p:nvSpPr>
        <p:spPr/>
        <p:txBody>
          <a:bodyPr>
            <a:normAutofit fontScale="90000"/>
          </a:bodyPr>
          <a:lstStyle/>
          <a:p>
            <a:pPr algn="just" rtl="0" eaLnBrk="1" hangingPunct="1">
              <a:defRPr/>
            </a:pPr>
            <a:r>
              <a:rPr lang="en-US" smtClean="0"/>
              <a:t>Sources of Individual Resistance to Change</a:t>
            </a:r>
          </a:p>
        </p:txBody>
      </p:sp>
      <p:pic>
        <p:nvPicPr>
          <p:cNvPr id="17413" name="Picture 3"/>
          <p:cNvPicPr>
            <a:picLocks noChangeAspect="1" noChangeArrowheads="1"/>
          </p:cNvPicPr>
          <p:nvPr/>
        </p:nvPicPr>
        <p:blipFill>
          <a:blip r:embed="rId2"/>
          <a:srcRect/>
          <a:stretch>
            <a:fillRect/>
          </a:stretch>
        </p:blipFill>
        <p:spPr bwMode="auto">
          <a:xfrm>
            <a:off x="1828800" y="1685925"/>
            <a:ext cx="5229225" cy="4105275"/>
          </a:xfrm>
          <a:prstGeom prst="rect">
            <a:avLst/>
          </a:prstGeom>
          <a:noFill/>
          <a:ln w="9525">
            <a:noFill/>
            <a:miter lim="800000"/>
            <a:headEnd/>
            <a:tailEnd/>
          </a:ln>
        </p:spPr>
      </p:pic>
      <p:sp>
        <p:nvSpPr>
          <p:cNvPr id="264196"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–2</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18–</a:t>
            </a:r>
            <a:fld id="{65AE268F-600F-4D6C-867E-BABC41754C49}" type="slidenum">
              <a:rPr lang="en-US"/>
              <a:pPr/>
              <a:t>494</a:t>
            </a:fld>
            <a:endParaRPr lang="en-US"/>
          </a:p>
        </p:txBody>
      </p:sp>
      <p:pic>
        <p:nvPicPr>
          <p:cNvPr id="18436" name="Picture 2"/>
          <p:cNvPicPr>
            <a:picLocks noChangeAspect="1" noChangeArrowheads="1"/>
          </p:cNvPicPr>
          <p:nvPr/>
        </p:nvPicPr>
        <p:blipFill>
          <a:blip r:embed="rId2"/>
          <a:srcRect/>
          <a:stretch>
            <a:fillRect/>
          </a:stretch>
        </p:blipFill>
        <p:spPr bwMode="auto">
          <a:xfrm>
            <a:off x="1914525" y="1781175"/>
            <a:ext cx="5314950" cy="4086225"/>
          </a:xfrm>
          <a:prstGeom prst="rect">
            <a:avLst/>
          </a:prstGeom>
          <a:noFill/>
          <a:ln w="9525">
            <a:noFill/>
            <a:miter lim="800000"/>
            <a:headEnd/>
            <a:tailEnd/>
          </a:ln>
        </p:spPr>
      </p:pic>
      <p:sp>
        <p:nvSpPr>
          <p:cNvPr id="265219" name="Rectangle 3"/>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Sources of Organizational Resistance to Change</a:t>
            </a:r>
          </a:p>
        </p:txBody>
      </p:sp>
      <p:sp>
        <p:nvSpPr>
          <p:cNvPr id="265220" name="Text Box 4" descr="BKGD02"/>
          <p:cNvSpPr txBox="1">
            <a:spLocks noChangeArrowheads="1"/>
          </p:cNvSpPr>
          <p:nvPr/>
        </p:nvSpPr>
        <p:spPr bwMode="blackWhite">
          <a:xfrm>
            <a:off x="6781800" y="6081713"/>
            <a:ext cx="1828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–2 (cont’d)</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18–</a:t>
            </a:r>
            <a:fld id="{750D0DB7-85D1-4034-B474-92880075FA3C}" type="slidenum">
              <a:rPr lang="en-US"/>
              <a:pPr/>
              <a:t>495</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Overcoming Resistance to Change</a:t>
            </a:r>
          </a:p>
        </p:txBody>
      </p:sp>
      <p:sp>
        <p:nvSpPr>
          <p:cNvPr id="266243" name="Text Box 3" descr="Chap01Bkgd03"/>
          <p:cNvSpPr txBox="1">
            <a:spLocks noChangeArrowheads="1"/>
          </p:cNvSpPr>
          <p:nvPr/>
        </p:nvSpPr>
        <p:spPr bwMode="blackWhite">
          <a:xfrm>
            <a:off x="1905000" y="1371600"/>
            <a:ext cx="5334000" cy="4724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222250" indent="-222250">
              <a:spcBef>
                <a:spcPct val="50000"/>
              </a:spcBef>
              <a:defRPr/>
            </a:pPr>
            <a:r>
              <a:rPr lang="en-US" sz="2400">
                <a:solidFill>
                  <a:srgbClr val="FFFFCC"/>
                </a:solidFill>
              </a:rPr>
              <a:t>Tactics for dealing with resistance to change:</a:t>
            </a:r>
          </a:p>
          <a:p>
            <a:pPr marL="222250" indent="-222250">
              <a:spcBef>
                <a:spcPct val="50000"/>
              </a:spcBef>
              <a:buFontTx/>
              <a:buChar char="•"/>
              <a:defRPr/>
            </a:pPr>
            <a:r>
              <a:rPr lang="en-US" sz="2400">
                <a:solidFill>
                  <a:schemeClr val="bg1"/>
                </a:solidFill>
              </a:rPr>
              <a:t>Education and communication</a:t>
            </a:r>
          </a:p>
          <a:p>
            <a:pPr marL="222250" indent="-222250">
              <a:spcBef>
                <a:spcPct val="50000"/>
              </a:spcBef>
              <a:buFontTx/>
              <a:buChar char="•"/>
              <a:defRPr/>
            </a:pPr>
            <a:r>
              <a:rPr lang="en-US" sz="2400">
                <a:solidFill>
                  <a:schemeClr val="bg1"/>
                </a:solidFill>
              </a:rPr>
              <a:t>Participation</a:t>
            </a:r>
          </a:p>
          <a:p>
            <a:pPr marL="222250" indent="-222250">
              <a:spcBef>
                <a:spcPct val="50000"/>
              </a:spcBef>
              <a:buFontTx/>
              <a:buChar char="•"/>
              <a:defRPr/>
            </a:pPr>
            <a:r>
              <a:rPr lang="en-US" sz="2400">
                <a:solidFill>
                  <a:schemeClr val="bg1"/>
                </a:solidFill>
              </a:rPr>
              <a:t>Facilitation and support</a:t>
            </a:r>
          </a:p>
          <a:p>
            <a:pPr marL="222250" indent="-222250">
              <a:spcBef>
                <a:spcPct val="50000"/>
              </a:spcBef>
              <a:buFontTx/>
              <a:buChar char="•"/>
              <a:defRPr/>
            </a:pPr>
            <a:r>
              <a:rPr lang="en-US" sz="2400">
                <a:solidFill>
                  <a:schemeClr val="bg1"/>
                </a:solidFill>
              </a:rPr>
              <a:t>Negotiation</a:t>
            </a:r>
          </a:p>
          <a:p>
            <a:pPr marL="222250" indent="-222250">
              <a:spcBef>
                <a:spcPct val="50000"/>
              </a:spcBef>
              <a:buFontTx/>
              <a:buChar char="•"/>
              <a:defRPr/>
            </a:pPr>
            <a:r>
              <a:rPr lang="en-US" sz="2400">
                <a:solidFill>
                  <a:schemeClr val="bg1"/>
                </a:solidFill>
              </a:rPr>
              <a:t>Manipulation and cooptation</a:t>
            </a:r>
          </a:p>
          <a:p>
            <a:pPr marL="222250" indent="-222250">
              <a:spcBef>
                <a:spcPct val="50000"/>
              </a:spcBef>
              <a:buFontTx/>
              <a:buChar char="•"/>
              <a:defRPr/>
            </a:pPr>
            <a:r>
              <a:rPr lang="en-US" sz="2400">
                <a:solidFill>
                  <a:schemeClr val="bg1"/>
                </a:solidFill>
              </a:rPr>
              <a:t>Coercion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ox(in)">
                                      <p:cBhvr>
                                        <p:cTn id="7"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 2005 Prentice Hall Inc. All rights reserved.</a:t>
            </a:r>
          </a:p>
        </p:txBody>
      </p:sp>
      <p:sp>
        <p:nvSpPr>
          <p:cNvPr id="20483" name="Slide Number Placeholder 4"/>
          <p:cNvSpPr>
            <a:spLocks noGrp="1"/>
          </p:cNvSpPr>
          <p:nvPr>
            <p:ph type="sldNum" sz="quarter" idx="11"/>
          </p:nvPr>
        </p:nvSpPr>
        <p:spPr>
          <a:noFill/>
        </p:spPr>
        <p:txBody>
          <a:bodyPr/>
          <a:lstStyle/>
          <a:p>
            <a:r>
              <a:rPr lang="en-US"/>
              <a:t>18–</a:t>
            </a:r>
            <a:fld id="{38132B2A-A35A-4992-814B-A0F34DE3CC02}" type="slidenum">
              <a:rPr lang="en-US"/>
              <a:pPr/>
              <a:t>496</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The Politics of Change</a:t>
            </a:r>
          </a:p>
        </p:txBody>
      </p:sp>
      <p:sp>
        <p:nvSpPr>
          <p:cNvPr id="20485" name="Rectangle 3"/>
          <p:cNvSpPr>
            <a:spLocks noGrp="1" noChangeArrowheads="1"/>
          </p:cNvSpPr>
          <p:nvPr>
            <p:ph type="body" idx="1"/>
          </p:nvPr>
        </p:nvSpPr>
        <p:spPr>
          <a:xfrm>
            <a:off x="685800" y="1295400"/>
            <a:ext cx="7772400" cy="5029200"/>
          </a:xfrm>
        </p:spPr>
        <p:txBody>
          <a:bodyPr>
            <a:normAutofit lnSpcReduction="10000"/>
          </a:bodyPr>
          <a:lstStyle/>
          <a:p>
            <a:pPr algn="just" rtl="0" eaLnBrk="1" hangingPunct="1">
              <a:spcBef>
                <a:spcPct val="50000"/>
              </a:spcBef>
            </a:pPr>
            <a:r>
              <a:rPr lang="en-US" smtClean="0"/>
              <a:t>Impetus for change is likely to come from outside change agents.</a:t>
            </a:r>
          </a:p>
          <a:p>
            <a:pPr algn="just" rtl="0" eaLnBrk="1" hangingPunct="1">
              <a:spcBef>
                <a:spcPct val="50000"/>
              </a:spcBef>
            </a:pPr>
            <a:r>
              <a:rPr lang="en-US" smtClean="0"/>
              <a:t>Internal change agents are most threatened by their loss of status in the organization.</a:t>
            </a:r>
          </a:p>
          <a:p>
            <a:pPr algn="just" rtl="0" eaLnBrk="1" hangingPunct="1">
              <a:spcBef>
                <a:spcPct val="50000"/>
              </a:spcBef>
            </a:pPr>
            <a:r>
              <a:rPr lang="en-US" smtClean="0"/>
              <a:t>Long-time power holders tend to implement only incremental change.</a:t>
            </a:r>
          </a:p>
          <a:p>
            <a:pPr algn="just" rtl="0" eaLnBrk="1" hangingPunct="1">
              <a:spcBef>
                <a:spcPct val="50000"/>
              </a:spcBef>
            </a:pPr>
            <a:r>
              <a:rPr lang="en-US" smtClean="0"/>
              <a:t>The outcomes of power struggles in the organization will determine the speed and quality of change.</a:t>
            </a:r>
          </a:p>
          <a:p>
            <a:pPr algn="just" rtl="0" eaLnBrk="1" hangingPunct="1">
              <a:spcBef>
                <a:spcPct val="50000"/>
              </a:spcBef>
            </a:pPr>
            <a:endParaRPr lang="en-US" smtClean="0"/>
          </a:p>
        </p:txBody>
      </p:sp>
    </p:spTree>
  </p:cSld>
  <p:clrMapOvr>
    <a:masterClrMapping/>
  </p:clrMapOvr>
  <p:transition/>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18–</a:t>
            </a:r>
            <a:fld id="{219F1B27-4DD6-4336-A67E-8274D05DB2E1}" type="slidenum">
              <a:rPr lang="en-US"/>
              <a:pPr/>
              <a:t>497</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Lewin’s Three-Step Change Model</a:t>
            </a:r>
          </a:p>
        </p:txBody>
      </p:sp>
      <p:sp>
        <p:nvSpPr>
          <p:cNvPr id="268291" name="Line 3"/>
          <p:cNvSpPr>
            <a:spLocks noChangeShapeType="1"/>
          </p:cNvSpPr>
          <p:nvPr/>
        </p:nvSpPr>
        <p:spPr bwMode="auto">
          <a:xfrm>
            <a:off x="914400" y="3429000"/>
            <a:ext cx="7620000" cy="0"/>
          </a:xfrm>
          <a:prstGeom prst="line">
            <a:avLst/>
          </a:prstGeom>
          <a:noFill/>
          <a:ln w="38100">
            <a:solidFill>
              <a:srgbClr val="CC3300"/>
            </a:solidFill>
            <a:round/>
            <a:headEnd/>
            <a:tailEnd/>
          </a:ln>
        </p:spPr>
        <p:txBody>
          <a:bodyPr/>
          <a:lstStyle/>
          <a:p>
            <a:endParaRPr lang="fa-IR"/>
          </a:p>
        </p:txBody>
      </p:sp>
      <p:sp>
        <p:nvSpPr>
          <p:cNvPr id="21510" name="Text Box 4"/>
          <p:cNvSpPr txBox="1">
            <a:spLocks noChangeArrowheads="1"/>
          </p:cNvSpPr>
          <p:nvPr/>
        </p:nvSpPr>
        <p:spPr bwMode="auto">
          <a:xfrm>
            <a:off x="838200" y="1371600"/>
            <a:ext cx="3581400" cy="1676400"/>
          </a:xfrm>
          <a:prstGeom prst="rect">
            <a:avLst/>
          </a:prstGeom>
          <a:noFill/>
          <a:ln w="9525">
            <a:noFill/>
            <a:miter lim="800000"/>
            <a:headEnd/>
            <a:tailEnd/>
          </a:ln>
        </p:spPr>
        <p:txBody>
          <a:bodyPr>
            <a:spAutoFit/>
          </a:bodyPr>
          <a:lstStyle/>
          <a:p>
            <a:pPr>
              <a:spcBef>
                <a:spcPct val="50000"/>
              </a:spcBef>
            </a:pPr>
            <a:r>
              <a:rPr lang="en-US" sz="2400"/>
              <a:t>Unfreezing</a:t>
            </a:r>
            <a:br>
              <a:rPr lang="en-US" sz="2400"/>
            </a:br>
            <a:r>
              <a:rPr lang="en-US" sz="2000" b="0">
                <a:latin typeface="Tahoma" pitchFamily="34" charset="0"/>
              </a:rPr>
              <a:t>Change efforts to overcome the pressures of both individual resistance and group conformity.</a:t>
            </a:r>
          </a:p>
        </p:txBody>
      </p:sp>
      <p:sp>
        <p:nvSpPr>
          <p:cNvPr id="21511" name="Text Box 5"/>
          <p:cNvSpPr txBox="1">
            <a:spLocks noChangeArrowheads="1"/>
          </p:cNvSpPr>
          <p:nvPr/>
        </p:nvSpPr>
        <p:spPr bwMode="auto">
          <a:xfrm>
            <a:off x="4648200" y="1371600"/>
            <a:ext cx="3657600" cy="1371600"/>
          </a:xfrm>
          <a:prstGeom prst="rect">
            <a:avLst/>
          </a:prstGeom>
          <a:noFill/>
          <a:ln w="9525">
            <a:noFill/>
            <a:miter lim="800000"/>
            <a:headEnd/>
            <a:tailEnd/>
          </a:ln>
        </p:spPr>
        <p:txBody>
          <a:bodyPr>
            <a:spAutoFit/>
          </a:bodyPr>
          <a:lstStyle/>
          <a:p>
            <a:pPr>
              <a:spcBef>
                <a:spcPct val="50000"/>
              </a:spcBef>
            </a:pPr>
            <a:r>
              <a:rPr lang="en-US" sz="2400"/>
              <a:t>Refreezing</a:t>
            </a:r>
            <a:br>
              <a:rPr lang="en-US" sz="2400"/>
            </a:br>
            <a:r>
              <a:rPr lang="en-US" sz="2000" b="0">
                <a:latin typeface="Tahoma" pitchFamily="34" charset="0"/>
              </a:rPr>
              <a:t>Stabilizing a change intervention by balancing driving and restraining forces.</a:t>
            </a:r>
          </a:p>
        </p:txBody>
      </p:sp>
      <p:sp>
        <p:nvSpPr>
          <p:cNvPr id="21512" name="Text Box 6"/>
          <p:cNvSpPr txBox="1">
            <a:spLocks noChangeArrowheads="1"/>
          </p:cNvSpPr>
          <p:nvPr/>
        </p:nvSpPr>
        <p:spPr bwMode="auto">
          <a:xfrm>
            <a:off x="914400" y="3887788"/>
            <a:ext cx="3276600" cy="1066800"/>
          </a:xfrm>
          <a:prstGeom prst="rect">
            <a:avLst/>
          </a:prstGeom>
          <a:noFill/>
          <a:ln w="9525">
            <a:noFill/>
            <a:miter lim="800000"/>
            <a:headEnd/>
            <a:tailEnd/>
          </a:ln>
        </p:spPr>
        <p:txBody>
          <a:bodyPr>
            <a:spAutoFit/>
          </a:bodyPr>
          <a:lstStyle/>
          <a:p>
            <a:pPr>
              <a:spcBef>
                <a:spcPct val="50000"/>
              </a:spcBef>
            </a:pPr>
            <a:r>
              <a:rPr lang="en-US" sz="2400"/>
              <a:t>Driving Forces</a:t>
            </a:r>
            <a:br>
              <a:rPr lang="en-US" sz="2400"/>
            </a:br>
            <a:r>
              <a:rPr lang="en-US" sz="2000" b="0">
                <a:latin typeface="Tahoma" pitchFamily="34" charset="0"/>
              </a:rPr>
              <a:t>Forces that direct behavior away from the status quo.</a:t>
            </a:r>
          </a:p>
        </p:txBody>
      </p:sp>
      <p:sp>
        <p:nvSpPr>
          <p:cNvPr id="21513" name="Text Box 7"/>
          <p:cNvSpPr txBox="1">
            <a:spLocks noChangeArrowheads="1"/>
          </p:cNvSpPr>
          <p:nvPr/>
        </p:nvSpPr>
        <p:spPr bwMode="auto">
          <a:xfrm>
            <a:off x="4648200" y="3886200"/>
            <a:ext cx="3657600" cy="1066800"/>
          </a:xfrm>
          <a:prstGeom prst="rect">
            <a:avLst/>
          </a:prstGeom>
          <a:noFill/>
          <a:ln w="9525">
            <a:noFill/>
            <a:miter lim="800000"/>
            <a:headEnd/>
            <a:tailEnd/>
          </a:ln>
        </p:spPr>
        <p:txBody>
          <a:bodyPr>
            <a:spAutoFit/>
          </a:bodyPr>
          <a:lstStyle/>
          <a:p>
            <a:pPr>
              <a:spcBef>
                <a:spcPct val="50000"/>
              </a:spcBef>
            </a:pPr>
            <a:r>
              <a:rPr lang="en-US" sz="2400"/>
              <a:t>Restraining Forces</a:t>
            </a:r>
            <a:br>
              <a:rPr lang="en-US" sz="2400"/>
            </a:br>
            <a:r>
              <a:rPr lang="en-US" sz="2000" b="0">
                <a:latin typeface="Tahoma" pitchFamily="34" charset="0"/>
              </a:rPr>
              <a:t>Forces that hinder movement from the existing equilibrium.</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8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0"/>
          </p:nvPr>
        </p:nvSpPr>
        <p:spPr>
          <a:noFill/>
        </p:spPr>
        <p:txBody>
          <a:bodyPr/>
          <a:lstStyle/>
          <a:p>
            <a:r>
              <a:rPr lang="en-US"/>
              <a:t>© 2005 Prentice Hall Inc. All rights reserved.</a:t>
            </a:r>
          </a:p>
        </p:txBody>
      </p:sp>
      <p:sp>
        <p:nvSpPr>
          <p:cNvPr id="1028" name="Slide Number Placeholder 3"/>
          <p:cNvSpPr>
            <a:spLocks noGrp="1"/>
          </p:cNvSpPr>
          <p:nvPr>
            <p:ph type="sldNum" sz="quarter" idx="11"/>
          </p:nvPr>
        </p:nvSpPr>
        <p:spPr>
          <a:noFill/>
        </p:spPr>
        <p:txBody>
          <a:bodyPr/>
          <a:lstStyle/>
          <a:p>
            <a:r>
              <a:rPr lang="en-US"/>
              <a:t>18–</a:t>
            </a:r>
            <a:fld id="{30A560C5-B600-487A-B22E-F0B5F445AA65}" type="slidenum">
              <a:rPr lang="en-US"/>
              <a:pPr/>
              <a:t>498</a:t>
            </a:fld>
            <a:endParaRPr lang="en-US"/>
          </a:p>
        </p:txBody>
      </p:sp>
      <p:sp>
        <p:nvSpPr>
          <p:cNvPr id="269314" name="Rectangle 2"/>
          <p:cNvSpPr>
            <a:spLocks noGrp="1" noChangeArrowheads="1"/>
          </p:cNvSpPr>
          <p:nvPr>
            <p:ph type="title"/>
          </p:nvPr>
        </p:nvSpPr>
        <p:spPr/>
        <p:txBody>
          <a:bodyPr/>
          <a:lstStyle/>
          <a:p>
            <a:pPr algn="just" rtl="0" eaLnBrk="1" hangingPunct="1">
              <a:defRPr/>
            </a:pPr>
            <a:r>
              <a:rPr lang="en-US" smtClean="0"/>
              <a:t>Lewin’s Three-Step Change Model</a:t>
            </a:r>
          </a:p>
        </p:txBody>
      </p:sp>
      <p:sp>
        <p:nvSpPr>
          <p:cNvPr id="269316"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–3</a:t>
            </a:r>
            <a:endParaRPr lang="en-US">
              <a:solidFill>
                <a:schemeClr val="bg1"/>
              </a:solidFill>
            </a:endParaRPr>
          </a:p>
        </p:txBody>
      </p:sp>
      <p:graphicFrame>
        <p:nvGraphicFramePr>
          <p:cNvPr id="1026" name="Object 6"/>
          <p:cNvGraphicFramePr>
            <a:graphicFrameLocks noChangeAspect="1"/>
          </p:cNvGraphicFramePr>
          <p:nvPr/>
        </p:nvGraphicFramePr>
        <p:xfrm>
          <a:off x="457200" y="2895600"/>
          <a:ext cx="8234363" cy="1055688"/>
        </p:xfrm>
        <a:graphic>
          <a:graphicData uri="http://schemas.openxmlformats.org/presentationml/2006/ole">
            <mc:AlternateContent xmlns:mc="http://schemas.openxmlformats.org/markup-compatibility/2006">
              <mc:Choice xmlns:v="urn:schemas-microsoft-com:vml" Requires="v">
                <p:oleObj spid="_x0000_s312327" name="Photo Editor Photo" r:id="rId4" imgW="8542857" imgH="1095528" progId="">
                  <p:embed/>
                </p:oleObj>
              </mc:Choice>
              <mc:Fallback>
                <p:oleObj name="Photo Editor Photo" r:id="rId4" imgW="8542857" imgH="1095528"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8234363"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0"/>
          </p:nvPr>
        </p:nvSpPr>
        <p:spPr>
          <a:noFill/>
        </p:spPr>
        <p:txBody>
          <a:bodyPr/>
          <a:lstStyle/>
          <a:p>
            <a:r>
              <a:rPr lang="en-US"/>
              <a:t>© 2005 Prentice Hall Inc. All rights reserved.</a:t>
            </a:r>
          </a:p>
        </p:txBody>
      </p:sp>
      <p:sp>
        <p:nvSpPr>
          <p:cNvPr id="2052" name="Slide Number Placeholder 3"/>
          <p:cNvSpPr>
            <a:spLocks noGrp="1"/>
          </p:cNvSpPr>
          <p:nvPr>
            <p:ph type="sldNum" sz="quarter" idx="11"/>
          </p:nvPr>
        </p:nvSpPr>
        <p:spPr>
          <a:noFill/>
        </p:spPr>
        <p:txBody>
          <a:bodyPr/>
          <a:lstStyle/>
          <a:p>
            <a:r>
              <a:rPr lang="en-US"/>
              <a:t>18–</a:t>
            </a:r>
            <a:fld id="{652282CF-61E5-42D3-B67E-F0E5B5FE022C}" type="slidenum">
              <a:rPr lang="en-US"/>
              <a:pPr/>
              <a:t>499</a:t>
            </a:fld>
            <a:endParaRPr lang="en-US"/>
          </a:p>
        </p:txBody>
      </p:sp>
      <p:sp>
        <p:nvSpPr>
          <p:cNvPr id="270338" name="Rectangle 2"/>
          <p:cNvSpPr>
            <a:spLocks noGrp="1" noChangeArrowheads="1"/>
          </p:cNvSpPr>
          <p:nvPr>
            <p:ph type="title"/>
          </p:nvPr>
        </p:nvSpPr>
        <p:spPr/>
        <p:txBody>
          <a:bodyPr/>
          <a:lstStyle/>
          <a:p>
            <a:pPr algn="just" rtl="0" eaLnBrk="1" hangingPunct="1">
              <a:defRPr/>
            </a:pPr>
            <a:r>
              <a:rPr lang="en-US" smtClean="0"/>
              <a:t>Unfreezing the Status Quo</a:t>
            </a:r>
          </a:p>
        </p:txBody>
      </p:sp>
      <p:graphicFrame>
        <p:nvGraphicFramePr>
          <p:cNvPr id="2050" name="Object 4"/>
          <p:cNvGraphicFramePr>
            <a:graphicFrameLocks noChangeAspect="1"/>
          </p:cNvGraphicFramePr>
          <p:nvPr/>
        </p:nvGraphicFramePr>
        <p:xfrm>
          <a:off x="1157288" y="1628775"/>
          <a:ext cx="6831012" cy="4467225"/>
        </p:xfrm>
        <a:graphic>
          <a:graphicData uri="http://schemas.openxmlformats.org/presentationml/2006/ole">
            <mc:AlternateContent xmlns:mc="http://schemas.openxmlformats.org/markup-compatibility/2006">
              <mc:Choice xmlns:v="urn:schemas-microsoft-com:vml" Requires="v">
                <p:oleObj spid="_x0000_s313351" name="Photo Editor Photo" r:id="rId3" imgW="6830378" imgH="4466667" progId="">
                  <p:embed/>
                </p:oleObj>
              </mc:Choice>
              <mc:Fallback>
                <p:oleObj name="Photo Editor Photo" r:id="rId3" imgW="6830378" imgH="4466667"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628775"/>
                        <a:ext cx="6831012"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41" name="Text Box 5"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–4</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smtClean="0"/>
              <a:t>© 2005 Prentice Hall Inc. All rights reserved.</a:t>
            </a:r>
          </a:p>
        </p:txBody>
      </p:sp>
      <p:sp>
        <p:nvSpPr>
          <p:cNvPr id="14339" name="Slide Number Placeholder 3"/>
          <p:cNvSpPr>
            <a:spLocks noGrp="1"/>
          </p:cNvSpPr>
          <p:nvPr>
            <p:ph type="sldNum" sz="quarter" idx="11"/>
          </p:nvPr>
        </p:nvSpPr>
        <p:spPr>
          <a:noFill/>
        </p:spPr>
        <p:txBody>
          <a:bodyPr/>
          <a:lstStyle/>
          <a:p>
            <a:r>
              <a:rPr lang="en-US" smtClean="0"/>
              <a:t>1–</a:t>
            </a:r>
            <a:fld id="{00636DA6-51A5-49D6-BF73-1BB60CB53543}" type="slidenum">
              <a:rPr lang="en-US" smtClean="0"/>
              <a:pPr/>
              <a:t>5</a:t>
            </a:fld>
            <a:endParaRPr lang="en-US" smtClean="0"/>
          </a:p>
        </p:txBody>
      </p:sp>
      <p:sp>
        <p:nvSpPr>
          <p:cNvPr id="214019" name="Rectangle 3"/>
          <p:cNvSpPr>
            <a:spLocks noGrp="1" noChangeArrowheads="1"/>
          </p:cNvSpPr>
          <p:nvPr>
            <p:ph type="title"/>
          </p:nvPr>
        </p:nvSpPr>
        <p:spPr/>
        <p:txBody>
          <a:bodyPr/>
          <a:lstStyle/>
          <a:p>
            <a:pPr algn="just" rtl="0" eaLnBrk="1" hangingPunct="1">
              <a:defRPr/>
            </a:pPr>
            <a:r>
              <a:rPr lang="en-US" smtClean="0"/>
              <a:t>Mintzberg’s Managerial Roles</a:t>
            </a:r>
          </a:p>
        </p:txBody>
      </p:sp>
      <p:pic>
        <p:nvPicPr>
          <p:cNvPr id="214020" name="Picture 4" descr="Chap01Bkgd03"/>
          <p:cNvPicPr>
            <a:picLocks noChangeAspect="1" noChangeArrowheads="1"/>
          </p:cNvPicPr>
          <p:nvPr/>
        </p:nvPicPr>
        <p:blipFill>
          <a:blip r:embed="rId2"/>
          <a:srcRect/>
          <a:stretch>
            <a:fillRect/>
          </a:stretch>
        </p:blipFill>
        <p:spPr bwMode="gray">
          <a:xfrm>
            <a:off x="749300" y="1443038"/>
            <a:ext cx="7632700" cy="3427412"/>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14021" name="Text Box 5" descr="BKGD02"/>
          <p:cNvSpPr txBox="1">
            <a:spLocks noChangeArrowheads="1"/>
          </p:cNvSpPr>
          <p:nvPr/>
        </p:nvSpPr>
        <p:spPr bwMode="blackWhite">
          <a:xfrm>
            <a:off x="7086600" y="6096000"/>
            <a:ext cx="15240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–1</a:t>
            </a:r>
            <a:endParaRPr lang="en-US">
              <a:solidFill>
                <a:schemeClr val="bg1"/>
              </a:solidFill>
            </a:endParaRPr>
          </a:p>
        </p:txBody>
      </p:sp>
      <p:sp>
        <p:nvSpPr>
          <p:cNvPr id="14343" name="Rectangle 6"/>
          <p:cNvSpPr>
            <a:spLocks noChangeArrowheads="1"/>
          </p:cNvSpPr>
          <p:nvPr/>
        </p:nvSpPr>
        <p:spPr bwMode="auto">
          <a:xfrm>
            <a:off x="685800" y="6111875"/>
            <a:ext cx="4800600" cy="365125"/>
          </a:xfrm>
          <a:prstGeom prst="rect">
            <a:avLst/>
          </a:prstGeom>
          <a:noFill/>
          <a:ln w="9525">
            <a:noFill/>
            <a:miter lim="800000"/>
            <a:headEnd/>
            <a:tailEnd/>
          </a:ln>
        </p:spPr>
        <p:txBody>
          <a:bodyPr>
            <a:spAutoFit/>
          </a:bodyPr>
          <a:lstStyle/>
          <a:p>
            <a:r>
              <a:rPr lang="en-US" sz="900" b="0" i="1"/>
              <a:t>Source: </a:t>
            </a:r>
            <a:r>
              <a:rPr lang="en-US" sz="900" b="0"/>
              <a:t>Adapted from </a:t>
            </a:r>
            <a:r>
              <a:rPr lang="en-US" sz="900" b="0" i="1"/>
              <a:t>The Nature of Managerial Work </a:t>
            </a:r>
            <a:r>
              <a:rPr lang="en-US" sz="900" b="0"/>
              <a:t>by H. Mintzberg. Copyright © 1973 by H. Mintzberg. Reprinted by permission of Pearson 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box(in)">
                                      <p:cBhvr>
                                        <p:cTn id="7" dur="500"/>
                                        <p:tgtEl>
                                          <p:spTgt spid="21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a:t>© 2005 Prentice Hall Inc. All rights reserved.</a:t>
            </a:r>
          </a:p>
        </p:txBody>
      </p:sp>
      <p:sp>
        <p:nvSpPr>
          <p:cNvPr id="16387" name="Slide Number Placeholder 3"/>
          <p:cNvSpPr>
            <a:spLocks noGrp="1"/>
          </p:cNvSpPr>
          <p:nvPr>
            <p:ph type="sldNum" sz="quarter" idx="11"/>
          </p:nvPr>
        </p:nvSpPr>
        <p:spPr>
          <a:noFill/>
        </p:spPr>
        <p:txBody>
          <a:bodyPr/>
          <a:lstStyle/>
          <a:p>
            <a:r>
              <a:rPr lang="en-US"/>
              <a:t>3–</a:t>
            </a:r>
            <a:fld id="{0C43F571-752C-46D3-8E28-E48DB6C03674}" type="slidenum">
              <a:rPr lang="en-US"/>
              <a:pPr/>
              <a:t>50</a:t>
            </a:fld>
            <a:endParaRPr lang="en-US"/>
          </a:p>
        </p:txBody>
      </p:sp>
      <p:sp>
        <p:nvSpPr>
          <p:cNvPr id="215043" name="Rectangle 3"/>
          <p:cNvSpPr>
            <a:spLocks noGrp="1" noChangeArrowheads="1"/>
          </p:cNvSpPr>
          <p:nvPr>
            <p:ph type="title"/>
          </p:nvPr>
        </p:nvSpPr>
        <p:spPr/>
        <p:txBody>
          <a:bodyPr/>
          <a:lstStyle/>
          <a:p>
            <a:pPr algn="just" rtl="0" eaLnBrk="1" hangingPunct="1">
              <a:defRPr/>
            </a:pPr>
            <a:r>
              <a:rPr lang="en-US" smtClean="0"/>
              <a:t>Hofstede’s Framework (cont’d)</a:t>
            </a:r>
          </a:p>
        </p:txBody>
      </p:sp>
      <p:sp>
        <p:nvSpPr>
          <p:cNvPr id="215045" name="Line 5"/>
          <p:cNvSpPr>
            <a:spLocks noChangeShapeType="1"/>
          </p:cNvSpPr>
          <p:nvPr/>
        </p:nvSpPr>
        <p:spPr bwMode="auto">
          <a:xfrm>
            <a:off x="762000" y="4267200"/>
            <a:ext cx="7772400" cy="0"/>
          </a:xfrm>
          <a:prstGeom prst="line">
            <a:avLst/>
          </a:prstGeom>
          <a:noFill/>
          <a:ln w="38100">
            <a:solidFill>
              <a:srgbClr val="CC3300"/>
            </a:solidFill>
            <a:round/>
            <a:headEnd/>
            <a:tailEnd/>
          </a:ln>
        </p:spPr>
        <p:txBody>
          <a:bodyPr/>
          <a:lstStyle/>
          <a:p>
            <a:endParaRPr lang="fa-IR"/>
          </a:p>
        </p:txBody>
      </p:sp>
      <p:pic>
        <p:nvPicPr>
          <p:cNvPr id="215046" name="Picture 6" descr="j0260652"/>
          <p:cNvPicPr>
            <a:picLocks noChangeAspect="1" noChangeArrowheads="1"/>
          </p:cNvPicPr>
          <p:nvPr/>
        </p:nvPicPr>
        <p:blipFill>
          <a:blip r:embed="rId2"/>
          <a:srcRect/>
          <a:stretch>
            <a:fillRect/>
          </a:stretch>
        </p:blipFill>
        <p:spPr bwMode="auto">
          <a:xfrm>
            <a:off x="2667000" y="4572000"/>
            <a:ext cx="3810000" cy="1600200"/>
          </a:xfrm>
          <a:prstGeom prst="rect">
            <a:avLst/>
          </a:prstGeom>
          <a:noFill/>
          <a:ln w="9525">
            <a:noFill/>
            <a:miter lim="800000"/>
            <a:headEnd/>
            <a:tailEnd/>
          </a:ln>
        </p:spPr>
      </p:pic>
      <p:sp>
        <p:nvSpPr>
          <p:cNvPr id="215047" name="Text Box 7"/>
          <p:cNvSpPr txBox="1">
            <a:spLocks noChangeArrowheads="1"/>
          </p:cNvSpPr>
          <p:nvPr/>
        </p:nvSpPr>
        <p:spPr bwMode="auto">
          <a:xfrm>
            <a:off x="4724400" y="1219200"/>
            <a:ext cx="3810000" cy="2862322"/>
          </a:xfrm>
          <a:prstGeom prst="rect">
            <a:avLst/>
          </a:prstGeom>
          <a:noFill/>
          <a:ln w="9525">
            <a:noFill/>
            <a:miter lim="800000"/>
            <a:headEnd/>
            <a:tailEnd/>
          </a:ln>
        </p:spPr>
        <p:txBody>
          <a:bodyPr>
            <a:spAutoFit/>
          </a:bodyPr>
          <a:lstStyle/>
          <a:p>
            <a:pPr algn="l" rtl="0">
              <a:spcBef>
                <a:spcPct val="50000"/>
              </a:spcBef>
            </a:pPr>
            <a:r>
              <a:rPr lang="en-US" sz="2400" dirty="0"/>
              <a:t>Collectivism</a:t>
            </a:r>
          </a:p>
          <a:p>
            <a:pPr algn="l" rtl="0">
              <a:spcBef>
                <a:spcPct val="50000"/>
              </a:spcBef>
            </a:pPr>
            <a:r>
              <a:rPr lang="en-US" sz="2400" b="0" dirty="0">
                <a:latin typeface="Tahoma" pitchFamily="34" charset="0"/>
              </a:rPr>
              <a:t>A tight social framework in which people expect others in groups of which they are a part to look after them and protect them.</a:t>
            </a:r>
          </a:p>
        </p:txBody>
      </p:sp>
      <p:sp>
        <p:nvSpPr>
          <p:cNvPr id="215048" name="Text Box 8"/>
          <p:cNvSpPr txBox="1">
            <a:spLocks noChangeArrowheads="1"/>
          </p:cNvSpPr>
          <p:nvPr/>
        </p:nvSpPr>
        <p:spPr bwMode="auto">
          <a:xfrm>
            <a:off x="914400" y="1219200"/>
            <a:ext cx="3429000" cy="2123658"/>
          </a:xfrm>
          <a:prstGeom prst="rect">
            <a:avLst/>
          </a:prstGeom>
          <a:noFill/>
          <a:ln w="9525">
            <a:noFill/>
            <a:miter lim="800000"/>
            <a:headEnd/>
            <a:tailEnd/>
          </a:ln>
        </p:spPr>
        <p:txBody>
          <a:bodyPr>
            <a:spAutoFit/>
          </a:bodyPr>
          <a:lstStyle/>
          <a:p>
            <a:pPr algn="l" rtl="0">
              <a:spcBef>
                <a:spcPct val="50000"/>
              </a:spcBef>
            </a:pPr>
            <a:r>
              <a:rPr lang="en-US" sz="2400" dirty="0"/>
              <a:t>Individualism</a:t>
            </a:r>
          </a:p>
          <a:p>
            <a:pPr algn="l" rtl="0">
              <a:spcBef>
                <a:spcPct val="50000"/>
              </a:spcBef>
            </a:pPr>
            <a:r>
              <a:rPr lang="en-US" sz="2400" b="0" dirty="0">
                <a:latin typeface="Tahoma" pitchFamily="34" charset="0"/>
              </a:rPr>
              <a:t>The degree to which people prefer to act as individuals rather than a member of groups.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wipe(up)">
                                      <p:cBhvr>
                                        <p:cTn id="7" dur="500"/>
                                        <p:tgtEl>
                                          <p:spTgt spid="2150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5048"/>
                                        </p:tgtEl>
                                        <p:attrNameLst>
                                          <p:attrName>style.visibility</p:attrName>
                                        </p:attrNameLst>
                                      </p:cBhvr>
                                      <p:to>
                                        <p:strVal val="visible"/>
                                      </p:to>
                                    </p:set>
                                    <p:animEffect transition="in" filter="wipe(up)">
                                      <p:cBhvr>
                                        <p:cTn id="10" dur="500"/>
                                        <p:tgtEl>
                                          <p:spTgt spid="215048"/>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215045"/>
                                        </p:tgtEl>
                                        <p:attrNameLst>
                                          <p:attrName>style.visibility</p:attrName>
                                        </p:attrNameLst>
                                      </p:cBhvr>
                                      <p:to>
                                        <p:strVal val="visible"/>
                                      </p:to>
                                    </p:set>
                                    <p:anim calcmode="lin" valueType="num">
                                      <p:cBhvr>
                                        <p:cTn id="13" dur="500" fill="hold"/>
                                        <p:tgtEl>
                                          <p:spTgt spid="215045"/>
                                        </p:tgtEl>
                                        <p:attrNameLst>
                                          <p:attrName>ppt_w</p:attrName>
                                        </p:attrNameLst>
                                      </p:cBhvr>
                                      <p:tavLst>
                                        <p:tav tm="0">
                                          <p:val>
                                            <p:fltVal val="0"/>
                                          </p:val>
                                        </p:tav>
                                        <p:tav tm="100000">
                                          <p:val>
                                            <p:strVal val="#ppt_w"/>
                                          </p:val>
                                        </p:tav>
                                      </p:tavLst>
                                    </p:anim>
                                    <p:anim calcmode="lin" valueType="num">
                                      <p:cBhvr>
                                        <p:cTn id="14" dur="500" fill="hold"/>
                                        <p:tgtEl>
                                          <p:spTgt spid="215045"/>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15046"/>
                                        </p:tgtEl>
                                        <p:attrNameLst>
                                          <p:attrName>style.visibility</p:attrName>
                                        </p:attrNameLst>
                                      </p:cBhvr>
                                      <p:to>
                                        <p:strVal val="visible"/>
                                      </p:to>
                                    </p:set>
                                    <p:anim calcmode="lin" valueType="num">
                                      <p:cBhvr>
                                        <p:cTn id="17" dur="500" fill="hold"/>
                                        <p:tgtEl>
                                          <p:spTgt spid="215046"/>
                                        </p:tgtEl>
                                        <p:attrNameLst>
                                          <p:attrName>ppt_w</p:attrName>
                                        </p:attrNameLst>
                                      </p:cBhvr>
                                      <p:tavLst>
                                        <p:tav tm="0">
                                          <p:val>
                                            <p:fltVal val="0"/>
                                          </p:val>
                                        </p:tav>
                                        <p:tav tm="100000">
                                          <p:val>
                                            <p:strVal val="#ppt_w"/>
                                          </p:val>
                                        </p:tav>
                                      </p:tavLst>
                                    </p:anim>
                                    <p:anim calcmode="lin" valueType="num">
                                      <p:cBhvr>
                                        <p:cTn id="18" dur="500" fill="hold"/>
                                        <p:tgtEl>
                                          <p:spTgt spid="2150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animBg="1"/>
      <p:bldP spid="215047" grpId="0"/>
      <p:bldP spid="215048" grpId="0"/>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18–</a:t>
            </a:r>
            <a:fld id="{489E6BDD-8DA5-4A98-9F0E-5F085F017199}" type="slidenum">
              <a:rPr lang="en-US"/>
              <a:pPr/>
              <a:t>500</a:t>
            </a:fld>
            <a:endParaRPr lang="en-US"/>
          </a:p>
        </p:txBody>
      </p:sp>
      <p:sp>
        <p:nvSpPr>
          <p:cNvPr id="272386" name="Rectangle 2"/>
          <p:cNvSpPr>
            <a:spLocks noGrp="1" noChangeArrowheads="1"/>
          </p:cNvSpPr>
          <p:nvPr>
            <p:ph type="title"/>
          </p:nvPr>
        </p:nvSpPr>
        <p:spPr/>
        <p:txBody>
          <a:bodyPr/>
          <a:lstStyle/>
          <a:p>
            <a:pPr algn="just" rtl="0" eaLnBrk="1" hangingPunct="1">
              <a:defRPr/>
            </a:pPr>
            <a:r>
              <a:rPr lang="en-US" sz="2400" smtClean="0"/>
              <a:t>Kotter’s Eight-Step Plan for Implementing Change</a:t>
            </a:r>
          </a:p>
        </p:txBody>
      </p:sp>
      <p:sp>
        <p:nvSpPr>
          <p:cNvPr id="272387" name="Text Box 3"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–5</a:t>
            </a:r>
            <a:endParaRPr lang="en-US">
              <a:solidFill>
                <a:schemeClr val="bg1"/>
              </a:solidFill>
            </a:endParaRPr>
          </a:p>
        </p:txBody>
      </p:sp>
      <p:sp>
        <p:nvSpPr>
          <p:cNvPr id="22534" name="Rectangle 4"/>
          <p:cNvSpPr>
            <a:spLocks noChangeArrowheads="1"/>
          </p:cNvSpPr>
          <p:nvPr/>
        </p:nvSpPr>
        <p:spPr bwMode="auto">
          <a:xfrm>
            <a:off x="762000" y="1374775"/>
            <a:ext cx="7620000" cy="4600575"/>
          </a:xfrm>
          <a:prstGeom prst="rect">
            <a:avLst/>
          </a:prstGeom>
          <a:noFill/>
          <a:ln w="9525">
            <a:noFill/>
            <a:miter lim="800000"/>
            <a:headEnd/>
            <a:tailEnd/>
          </a:ln>
        </p:spPr>
        <p:txBody>
          <a:bodyPr>
            <a:spAutoFit/>
          </a:bodyPr>
          <a:lstStyle/>
          <a:p>
            <a:pPr marL="457200" indent="-457200">
              <a:spcBef>
                <a:spcPct val="20000"/>
              </a:spcBef>
              <a:buFontTx/>
              <a:buAutoNum type="arabicPeriod"/>
            </a:pPr>
            <a:r>
              <a:rPr lang="en-US" sz="1800"/>
              <a:t>Establish a sense of urgency by creating a compelling reason for why change is needed.</a:t>
            </a:r>
          </a:p>
          <a:p>
            <a:pPr marL="457200" indent="-457200">
              <a:spcBef>
                <a:spcPct val="20000"/>
              </a:spcBef>
              <a:buFontTx/>
              <a:buAutoNum type="arabicPeriod"/>
            </a:pPr>
            <a:r>
              <a:rPr lang="en-US" sz="1800"/>
              <a:t>Form a coalition with enough power to lead the change.</a:t>
            </a:r>
          </a:p>
          <a:p>
            <a:pPr marL="457200" indent="-457200">
              <a:spcBef>
                <a:spcPct val="20000"/>
              </a:spcBef>
              <a:buFontTx/>
              <a:buAutoNum type="arabicPeriod"/>
            </a:pPr>
            <a:r>
              <a:rPr lang="en-US" sz="1800"/>
              <a:t>Create a new vision to direct the change and strategies for achieving the vision.</a:t>
            </a:r>
          </a:p>
          <a:p>
            <a:pPr marL="457200" indent="-457200">
              <a:spcBef>
                <a:spcPct val="20000"/>
              </a:spcBef>
              <a:buFontTx/>
              <a:buAutoNum type="arabicPeriod"/>
            </a:pPr>
            <a:r>
              <a:rPr lang="en-US" sz="1800"/>
              <a:t>Communicate the vision throughout the organization.</a:t>
            </a:r>
          </a:p>
          <a:p>
            <a:pPr marL="457200" indent="-457200">
              <a:spcBef>
                <a:spcPct val="20000"/>
              </a:spcBef>
              <a:buFontTx/>
              <a:buAutoNum type="arabicPeriod"/>
            </a:pPr>
            <a:r>
              <a:rPr lang="en-US" sz="1800"/>
              <a:t>Empower others to act on the vision by removing barriers to change and encouraging risk taking and creative problem solving.</a:t>
            </a:r>
          </a:p>
          <a:p>
            <a:pPr marL="457200" indent="-457200">
              <a:spcBef>
                <a:spcPct val="20000"/>
              </a:spcBef>
              <a:buFontTx/>
              <a:buAutoNum type="arabicPeriod"/>
            </a:pPr>
            <a:r>
              <a:rPr lang="en-US" sz="1800"/>
              <a:t>Plan for, create, and reward short-term “wins” that move the organization toward the new vision.</a:t>
            </a:r>
          </a:p>
          <a:p>
            <a:pPr marL="457200" indent="-457200">
              <a:spcBef>
                <a:spcPct val="20000"/>
              </a:spcBef>
              <a:buFontTx/>
              <a:buAutoNum type="arabicPeriod"/>
            </a:pPr>
            <a:r>
              <a:rPr lang="en-US" sz="1800"/>
              <a:t>Consolidate improvements, reassess changes, and make necessary adjustments in the new programs.</a:t>
            </a:r>
          </a:p>
          <a:p>
            <a:pPr marL="457200" indent="-457200">
              <a:spcBef>
                <a:spcPct val="20000"/>
              </a:spcBef>
              <a:buFontTx/>
              <a:buAutoNum type="arabicPeriod"/>
            </a:pPr>
            <a:r>
              <a:rPr lang="en-US" sz="1800"/>
              <a:t>Reinforce the changes by demonstrating the relationship between new behaviors and organizational success.</a:t>
            </a:r>
          </a:p>
        </p:txBody>
      </p:sp>
      <p:sp>
        <p:nvSpPr>
          <p:cNvPr id="22535" name="Rectangle 5"/>
          <p:cNvSpPr>
            <a:spLocks noChangeArrowheads="1"/>
          </p:cNvSpPr>
          <p:nvPr/>
        </p:nvSpPr>
        <p:spPr bwMode="auto">
          <a:xfrm>
            <a:off x="685800" y="6261100"/>
            <a:ext cx="5073650" cy="228600"/>
          </a:xfrm>
          <a:prstGeom prst="rect">
            <a:avLst/>
          </a:prstGeom>
          <a:noFill/>
          <a:ln w="9525">
            <a:noFill/>
            <a:miter lim="800000"/>
            <a:headEnd/>
            <a:tailEnd/>
          </a:ln>
        </p:spPr>
        <p:txBody>
          <a:bodyPr wrap="none">
            <a:spAutoFit/>
          </a:bodyPr>
          <a:lstStyle/>
          <a:p>
            <a:r>
              <a:rPr lang="en-US" sz="900" b="0" i="1"/>
              <a:t>Source: </a:t>
            </a:r>
            <a:r>
              <a:rPr lang="en-US" sz="900" b="0"/>
              <a:t>Based on J. P. Kotter, </a:t>
            </a:r>
            <a:r>
              <a:rPr lang="en-US" sz="900" b="0" i="1"/>
              <a:t>Leading Change </a:t>
            </a:r>
            <a:r>
              <a:rPr lang="en-US" sz="900" b="0"/>
              <a:t>(Boston: Harvard Business School Press, 1996).</a:t>
            </a:r>
          </a:p>
        </p:txBody>
      </p:sp>
    </p:spTree>
  </p:cSld>
  <p:clrMapOvr>
    <a:masterClrMapping/>
  </p:clrMapOvr>
  <p:transition/>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18–</a:t>
            </a:r>
            <a:fld id="{F5BB7B0D-3C56-4890-92E5-1FE4884C834A}" type="slidenum">
              <a:rPr lang="en-US"/>
              <a:pPr/>
              <a:t>501</a:t>
            </a:fld>
            <a:endParaRPr lang="en-US"/>
          </a:p>
        </p:txBody>
      </p:sp>
      <p:sp>
        <p:nvSpPr>
          <p:cNvPr id="273410" name="Rectangle 2"/>
          <p:cNvSpPr>
            <a:spLocks noGrp="1" noChangeArrowheads="1"/>
          </p:cNvSpPr>
          <p:nvPr>
            <p:ph type="title"/>
          </p:nvPr>
        </p:nvSpPr>
        <p:spPr/>
        <p:txBody>
          <a:bodyPr/>
          <a:lstStyle/>
          <a:p>
            <a:pPr algn="just" rtl="0" eaLnBrk="1" hangingPunct="1">
              <a:defRPr/>
            </a:pPr>
            <a:r>
              <a:rPr lang="en-US" smtClean="0"/>
              <a:t>Action Research</a:t>
            </a:r>
          </a:p>
        </p:txBody>
      </p:sp>
      <p:sp>
        <p:nvSpPr>
          <p:cNvPr id="273411" name="Text Box 3" descr="Chap01Bkgd03"/>
          <p:cNvSpPr txBox="1">
            <a:spLocks noChangeArrowheads="1"/>
          </p:cNvSpPr>
          <p:nvPr/>
        </p:nvSpPr>
        <p:spPr bwMode="blackWhite">
          <a:xfrm>
            <a:off x="1371600" y="3505200"/>
            <a:ext cx="2590800" cy="26670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457200" indent="-457200">
              <a:lnSpc>
                <a:spcPct val="80000"/>
              </a:lnSpc>
              <a:spcBef>
                <a:spcPct val="50000"/>
              </a:spcBef>
              <a:defRPr/>
            </a:pPr>
            <a:r>
              <a:rPr lang="en-US" sz="2000">
                <a:solidFill>
                  <a:srgbClr val="FFFFCC"/>
                </a:solidFill>
              </a:rPr>
              <a:t>Process Steps:</a:t>
            </a:r>
          </a:p>
          <a:p>
            <a:pPr marL="457200" indent="-457200">
              <a:lnSpc>
                <a:spcPct val="80000"/>
              </a:lnSpc>
              <a:spcBef>
                <a:spcPct val="50000"/>
              </a:spcBef>
              <a:buFontTx/>
              <a:buAutoNum type="arabicPeriod"/>
              <a:defRPr/>
            </a:pPr>
            <a:r>
              <a:rPr lang="en-US" sz="1800">
                <a:solidFill>
                  <a:schemeClr val="bg1"/>
                </a:solidFill>
              </a:rPr>
              <a:t>Diagnosis</a:t>
            </a:r>
          </a:p>
          <a:p>
            <a:pPr marL="457200" indent="-457200">
              <a:lnSpc>
                <a:spcPct val="80000"/>
              </a:lnSpc>
              <a:spcBef>
                <a:spcPct val="50000"/>
              </a:spcBef>
              <a:buFontTx/>
              <a:buAutoNum type="arabicPeriod"/>
              <a:defRPr/>
            </a:pPr>
            <a:r>
              <a:rPr lang="en-US" sz="1800">
                <a:solidFill>
                  <a:schemeClr val="bg1"/>
                </a:solidFill>
              </a:rPr>
              <a:t>Analysis</a:t>
            </a:r>
          </a:p>
          <a:p>
            <a:pPr marL="457200" indent="-457200">
              <a:lnSpc>
                <a:spcPct val="80000"/>
              </a:lnSpc>
              <a:spcBef>
                <a:spcPct val="50000"/>
              </a:spcBef>
              <a:buFontTx/>
              <a:buAutoNum type="arabicPeriod"/>
              <a:defRPr/>
            </a:pPr>
            <a:r>
              <a:rPr lang="en-US" sz="1800">
                <a:solidFill>
                  <a:schemeClr val="bg1"/>
                </a:solidFill>
              </a:rPr>
              <a:t>Feedback</a:t>
            </a:r>
          </a:p>
          <a:p>
            <a:pPr marL="457200" indent="-457200">
              <a:lnSpc>
                <a:spcPct val="80000"/>
              </a:lnSpc>
              <a:spcBef>
                <a:spcPct val="50000"/>
              </a:spcBef>
              <a:buFontTx/>
              <a:buAutoNum type="arabicPeriod"/>
              <a:defRPr/>
            </a:pPr>
            <a:r>
              <a:rPr lang="en-US" sz="1800">
                <a:solidFill>
                  <a:schemeClr val="bg1"/>
                </a:solidFill>
              </a:rPr>
              <a:t>Action</a:t>
            </a:r>
          </a:p>
          <a:p>
            <a:pPr marL="457200" indent="-457200">
              <a:lnSpc>
                <a:spcPct val="80000"/>
              </a:lnSpc>
              <a:spcBef>
                <a:spcPct val="50000"/>
              </a:spcBef>
              <a:buFontTx/>
              <a:buAutoNum type="arabicPeriod"/>
              <a:defRPr/>
            </a:pPr>
            <a:r>
              <a:rPr lang="en-US" sz="1800">
                <a:solidFill>
                  <a:schemeClr val="bg1"/>
                </a:solidFill>
              </a:rPr>
              <a:t>Evaluation</a:t>
            </a:r>
          </a:p>
        </p:txBody>
      </p:sp>
      <p:sp>
        <p:nvSpPr>
          <p:cNvPr id="273412" name="Text Box 4"/>
          <p:cNvSpPr txBox="1">
            <a:spLocks noChangeArrowheads="1"/>
          </p:cNvSpPr>
          <p:nvPr/>
        </p:nvSpPr>
        <p:spPr bwMode="blackWhite">
          <a:xfrm>
            <a:off x="4876800" y="3505200"/>
            <a:ext cx="3581400" cy="26670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a:spcBef>
                <a:spcPct val="50000"/>
              </a:spcBef>
              <a:defRPr/>
            </a:pPr>
            <a:r>
              <a:rPr lang="en-US" sz="2000">
                <a:solidFill>
                  <a:srgbClr val="FFFFCC"/>
                </a:solidFill>
              </a:rPr>
              <a:t>Action research benefits:</a:t>
            </a:r>
          </a:p>
          <a:p>
            <a:pPr>
              <a:spcBef>
                <a:spcPct val="50000"/>
              </a:spcBef>
              <a:defRPr/>
            </a:pPr>
            <a:r>
              <a:rPr lang="en-US" sz="2000">
                <a:solidFill>
                  <a:schemeClr val="bg1"/>
                </a:solidFill>
              </a:rPr>
              <a:t>Problem-focused rather than solution-centered.</a:t>
            </a:r>
          </a:p>
          <a:p>
            <a:pPr>
              <a:spcBef>
                <a:spcPct val="50000"/>
              </a:spcBef>
              <a:defRPr/>
            </a:pPr>
            <a:r>
              <a:rPr lang="en-US" sz="2000">
                <a:solidFill>
                  <a:schemeClr val="bg1"/>
                </a:solidFill>
              </a:rPr>
              <a:t>Heavy employee involvement reduces resistance to change.</a:t>
            </a:r>
          </a:p>
        </p:txBody>
      </p:sp>
      <p:sp>
        <p:nvSpPr>
          <p:cNvPr id="273413" name="Line 5"/>
          <p:cNvSpPr>
            <a:spLocks noChangeShapeType="1"/>
          </p:cNvSpPr>
          <p:nvPr/>
        </p:nvSpPr>
        <p:spPr bwMode="auto">
          <a:xfrm>
            <a:off x="914400" y="3200400"/>
            <a:ext cx="7315200" cy="0"/>
          </a:xfrm>
          <a:prstGeom prst="line">
            <a:avLst/>
          </a:prstGeom>
          <a:noFill/>
          <a:ln w="38100">
            <a:solidFill>
              <a:srgbClr val="CC3300"/>
            </a:solidFill>
            <a:round/>
            <a:headEnd/>
            <a:tailEnd/>
          </a:ln>
        </p:spPr>
        <p:txBody>
          <a:bodyPr/>
          <a:lstStyle/>
          <a:p>
            <a:endParaRPr lang="fa-IR"/>
          </a:p>
        </p:txBody>
      </p:sp>
      <p:sp>
        <p:nvSpPr>
          <p:cNvPr id="23560" name="Text Box 6"/>
          <p:cNvSpPr txBox="1">
            <a:spLocks noChangeArrowheads="1"/>
          </p:cNvSpPr>
          <p:nvPr/>
        </p:nvSpPr>
        <p:spPr bwMode="auto">
          <a:xfrm>
            <a:off x="914400" y="1358900"/>
            <a:ext cx="7315200" cy="1735138"/>
          </a:xfrm>
          <a:prstGeom prst="rect">
            <a:avLst/>
          </a:prstGeom>
          <a:noFill/>
          <a:ln w="9525">
            <a:noFill/>
            <a:miter lim="800000"/>
            <a:headEnd/>
            <a:tailEnd/>
          </a:ln>
        </p:spPr>
        <p:txBody>
          <a:bodyPr>
            <a:spAutoFit/>
          </a:bodyPr>
          <a:lstStyle/>
          <a:p>
            <a:pPr>
              <a:spcBef>
                <a:spcPct val="50000"/>
              </a:spcBef>
            </a:pPr>
            <a:r>
              <a:rPr lang="en-US" sz="2400"/>
              <a:t>Action Research</a:t>
            </a:r>
          </a:p>
          <a:p>
            <a:pPr>
              <a:spcBef>
                <a:spcPct val="50000"/>
              </a:spcBef>
            </a:pPr>
            <a:r>
              <a:rPr lang="en-US" sz="2400" b="0">
                <a:latin typeface="Tahoma" pitchFamily="34" charset="0"/>
              </a:rPr>
              <a:t>A change process based on systematic collection of data and then selection of a change action based on what the analyzed data indicate.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73412"/>
                                        </p:tgtEl>
                                        <p:attrNameLst>
                                          <p:attrName>style.visibility</p:attrName>
                                        </p:attrNameLst>
                                      </p:cBhvr>
                                      <p:to>
                                        <p:strVal val="visible"/>
                                      </p:to>
                                    </p:set>
                                    <p:animEffect transition="in" filter="box(in)">
                                      <p:cBhvr>
                                        <p:cTn id="11" dur="500"/>
                                        <p:tgtEl>
                                          <p:spTgt spid="27341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273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P spid="273412" grpId="0" animBg="1" autoUpdateAnimBg="0"/>
      <p:bldP spid="273413" grpId="0" animBg="1"/>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18–</a:t>
            </a:r>
            <a:fld id="{EC4E16D7-4F95-4AB7-9D13-A10AA2462390}" type="slidenum">
              <a:rPr lang="en-US"/>
              <a:pPr/>
              <a:t>502</a:t>
            </a:fld>
            <a:endParaRPr lang="en-US"/>
          </a:p>
        </p:txBody>
      </p:sp>
      <p:sp>
        <p:nvSpPr>
          <p:cNvPr id="274434" name="Rectangle 2"/>
          <p:cNvSpPr>
            <a:spLocks noGrp="1" noChangeArrowheads="1"/>
          </p:cNvSpPr>
          <p:nvPr>
            <p:ph type="title"/>
          </p:nvPr>
        </p:nvSpPr>
        <p:spPr/>
        <p:txBody>
          <a:bodyPr/>
          <a:lstStyle/>
          <a:p>
            <a:pPr algn="just" rtl="0" eaLnBrk="1" hangingPunct="1">
              <a:defRPr/>
            </a:pPr>
            <a:r>
              <a:rPr lang="en-US" smtClean="0"/>
              <a:t>Organizational Development</a:t>
            </a:r>
          </a:p>
        </p:txBody>
      </p:sp>
      <p:sp>
        <p:nvSpPr>
          <p:cNvPr id="274435" name="Text Box 3"/>
          <p:cNvSpPr txBox="1">
            <a:spLocks noChangeArrowheads="1"/>
          </p:cNvSpPr>
          <p:nvPr/>
        </p:nvSpPr>
        <p:spPr bwMode="blackWhite">
          <a:xfrm>
            <a:off x="4572000" y="3352800"/>
            <a:ext cx="3200400" cy="30480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lIns="182880" rIns="182880" anchor="ctr" anchorCtr="1"/>
          <a:lstStyle/>
          <a:p>
            <a:pPr marL="346075" indent="-346075">
              <a:lnSpc>
                <a:spcPct val="80000"/>
              </a:lnSpc>
              <a:spcBef>
                <a:spcPct val="50000"/>
              </a:spcBef>
              <a:defRPr/>
            </a:pPr>
            <a:r>
              <a:rPr lang="en-US" sz="2400">
                <a:solidFill>
                  <a:srgbClr val="FFFFCC"/>
                </a:solidFill>
              </a:rPr>
              <a:t>OD Values:</a:t>
            </a:r>
          </a:p>
          <a:p>
            <a:pPr marL="346075" indent="-346075">
              <a:lnSpc>
                <a:spcPct val="80000"/>
              </a:lnSpc>
              <a:spcBef>
                <a:spcPct val="50000"/>
              </a:spcBef>
              <a:buFontTx/>
              <a:buAutoNum type="arabicPeriod"/>
              <a:defRPr/>
            </a:pPr>
            <a:r>
              <a:rPr lang="en-US" sz="2000">
                <a:solidFill>
                  <a:schemeClr val="bg1"/>
                </a:solidFill>
              </a:rPr>
              <a:t>Respect for people</a:t>
            </a:r>
          </a:p>
          <a:p>
            <a:pPr marL="346075" indent="-346075">
              <a:lnSpc>
                <a:spcPct val="80000"/>
              </a:lnSpc>
              <a:spcBef>
                <a:spcPct val="50000"/>
              </a:spcBef>
              <a:buFontTx/>
              <a:buAutoNum type="arabicPeriod"/>
              <a:defRPr/>
            </a:pPr>
            <a:r>
              <a:rPr lang="en-US" sz="2000">
                <a:solidFill>
                  <a:schemeClr val="bg1"/>
                </a:solidFill>
              </a:rPr>
              <a:t>Trust and support</a:t>
            </a:r>
          </a:p>
          <a:p>
            <a:pPr marL="346075" indent="-346075">
              <a:lnSpc>
                <a:spcPct val="80000"/>
              </a:lnSpc>
              <a:spcBef>
                <a:spcPct val="50000"/>
              </a:spcBef>
              <a:buFontTx/>
              <a:buAutoNum type="arabicPeriod"/>
              <a:defRPr/>
            </a:pPr>
            <a:r>
              <a:rPr lang="en-US" sz="2000">
                <a:solidFill>
                  <a:schemeClr val="bg1"/>
                </a:solidFill>
              </a:rPr>
              <a:t>Power equalization</a:t>
            </a:r>
          </a:p>
          <a:p>
            <a:pPr marL="346075" indent="-346075">
              <a:lnSpc>
                <a:spcPct val="80000"/>
              </a:lnSpc>
              <a:spcBef>
                <a:spcPct val="50000"/>
              </a:spcBef>
              <a:buFontTx/>
              <a:buAutoNum type="arabicPeriod"/>
              <a:defRPr/>
            </a:pPr>
            <a:r>
              <a:rPr lang="en-US" sz="2000">
                <a:solidFill>
                  <a:schemeClr val="bg1"/>
                </a:solidFill>
              </a:rPr>
              <a:t>Confrontation</a:t>
            </a:r>
          </a:p>
          <a:p>
            <a:pPr marL="346075" indent="-346075">
              <a:lnSpc>
                <a:spcPct val="80000"/>
              </a:lnSpc>
              <a:spcBef>
                <a:spcPct val="50000"/>
              </a:spcBef>
              <a:buFontTx/>
              <a:buAutoNum type="arabicPeriod"/>
              <a:defRPr/>
            </a:pPr>
            <a:r>
              <a:rPr lang="en-US" sz="2000">
                <a:solidFill>
                  <a:schemeClr val="bg1"/>
                </a:solidFill>
              </a:rPr>
              <a:t>Participation</a:t>
            </a:r>
          </a:p>
        </p:txBody>
      </p:sp>
      <p:sp>
        <p:nvSpPr>
          <p:cNvPr id="24582" name="Text Box 4"/>
          <p:cNvSpPr txBox="1">
            <a:spLocks noChangeArrowheads="1"/>
          </p:cNvSpPr>
          <p:nvPr/>
        </p:nvSpPr>
        <p:spPr bwMode="auto">
          <a:xfrm>
            <a:off x="914400" y="1312863"/>
            <a:ext cx="7543800" cy="1735137"/>
          </a:xfrm>
          <a:prstGeom prst="rect">
            <a:avLst/>
          </a:prstGeom>
          <a:noFill/>
          <a:ln w="9525">
            <a:noFill/>
            <a:miter lim="800000"/>
            <a:headEnd/>
            <a:tailEnd/>
          </a:ln>
        </p:spPr>
        <p:txBody>
          <a:bodyPr>
            <a:spAutoFit/>
          </a:bodyPr>
          <a:lstStyle/>
          <a:p>
            <a:pPr>
              <a:spcBef>
                <a:spcPct val="50000"/>
              </a:spcBef>
            </a:pPr>
            <a:r>
              <a:rPr lang="en-US" sz="2400"/>
              <a:t>Organizational Development (OD)</a:t>
            </a:r>
          </a:p>
          <a:p>
            <a:pPr>
              <a:spcBef>
                <a:spcPct val="50000"/>
              </a:spcBef>
            </a:pPr>
            <a:r>
              <a:rPr lang="en-US" sz="2400" b="0">
                <a:latin typeface="Tahoma" pitchFamily="34" charset="0"/>
              </a:rPr>
              <a:t>A collection of planned interventions, built on humanistic-democratic values, that seeks to improve organizational effectiveness and employee well-being.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box(in)">
                                      <p:cBhvr>
                                        <p:cTn id="7"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autoUpdateAnimBg="0"/>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0"/>
          </p:nvPr>
        </p:nvSpPr>
        <p:spPr>
          <a:noFill/>
        </p:spPr>
        <p:txBody>
          <a:bodyPr/>
          <a:lstStyle/>
          <a:p>
            <a:r>
              <a:rPr lang="en-US"/>
              <a:t>© 2005 Prentice Hall Inc. All rights reserved.</a:t>
            </a:r>
          </a:p>
        </p:txBody>
      </p:sp>
      <p:sp>
        <p:nvSpPr>
          <p:cNvPr id="25603" name="Slide Number Placeholder 3"/>
          <p:cNvSpPr>
            <a:spLocks noGrp="1"/>
          </p:cNvSpPr>
          <p:nvPr>
            <p:ph type="sldNum" sz="quarter" idx="11"/>
          </p:nvPr>
        </p:nvSpPr>
        <p:spPr>
          <a:noFill/>
        </p:spPr>
        <p:txBody>
          <a:bodyPr/>
          <a:lstStyle/>
          <a:p>
            <a:r>
              <a:rPr lang="en-US"/>
              <a:t>18–</a:t>
            </a:r>
            <a:fld id="{B6020245-7ED6-41B4-BECE-6171BE1DBB94}" type="slidenum">
              <a:rPr lang="en-US"/>
              <a:pPr/>
              <a:t>503</a:t>
            </a:fld>
            <a:endParaRPr lang="en-US"/>
          </a:p>
        </p:txBody>
      </p:sp>
      <p:sp>
        <p:nvSpPr>
          <p:cNvPr id="275458" name="Rectangle 2"/>
          <p:cNvSpPr>
            <a:spLocks noGrp="1" noChangeArrowheads="1"/>
          </p:cNvSpPr>
          <p:nvPr>
            <p:ph type="title"/>
          </p:nvPr>
        </p:nvSpPr>
        <p:spPr/>
        <p:txBody>
          <a:bodyPr>
            <a:normAutofit fontScale="90000"/>
          </a:bodyPr>
          <a:lstStyle/>
          <a:p>
            <a:pPr algn="just" rtl="0" eaLnBrk="1" hangingPunct="1">
              <a:defRPr/>
            </a:pPr>
            <a:r>
              <a:rPr lang="en-US" smtClean="0"/>
              <a:t>Organizational Development Techniques</a:t>
            </a:r>
          </a:p>
        </p:txBody>
      </p:sp>
      <p:pic>
        <p:nvPicPr>
          <p:cNvPr id="25605" name="Picture 3" descr="pe01449_"/>
          <p:cNvPicPr>
            <a:picLocks noChangeAspect="1" noChangeArrowheads="1"/>
          </p:cNvPicPr>
          <p:nvPr/>
        </p:nvPicPr>
        <p:blipFill>
          <a:blip r:embed="rId2"/>
          <a:srcRect/>
          <a:stretch>
            <a:fillRect/>
          </a:stretch>
        </p:blipFill>
        <p:spPr bwMode="auto">
          <a:xfrm>
            <a:off x="5478463" y="1676400"/>
            <a:ext cx="2903537" cy="4038600"/>
          </a:xfrm>
          <a:prstGeom prst="rect">
            <a:avLst/>
          </a:prstGeom>
          <a:noFill/>
          <a:ln w="9525">
            <a:noFill/>
            <a:miter lim="800000"/>
            <a:headEnd/>
            <a:tailEnd/>
          </a:ln>
        </p:spPr>
      </p:pic>
      <p:sp>
        <p:nvSpPr>
          <p:cNvPr id="25606" name="Text Box 4"/>
          <p:cNvSpPr txBox="1">
            <a:spLocks noChangeArrowheads="1"/>
          </p:cNvSpPr>
          <p:nvPr/>
        </p:nvSpPr>
        <p:spPr bwMode="auto">
          <a:xfrm>
            <a:off x="914400" y="1312863"/>
            <a:ext cx="4953000" cy="4291012"/>
          </a:xfrm>
          <a:prstGeom prst="rect">
            <a:avLst/>
          </a:prstGeom>
          <a:noFill/>
          <a:ln w="9525">
            <a:noFill/>
            <a:miter lim="800000"/>
            <a:headEnd/>
            <a:tailEnd/>
          </a:ln>
        </p:spPr>
        <p:txBody>
          <a:bodyPr>
            <a:spAutoFit/>
          </a:bodyPr>
          <a:lstStyle/>
          <a:p>
            <a:pPr>
              <a:spcBef>
                <a:spcPct val="50000"/>
              </a:spcBef>
            </a:pPr>
            <a:r>
              <a:rPr lang="en-US" sz="2400"/>
              <a:t>Sensitivity Training</a:t>
            </a:r>
          </a:p>
          <a:p>
            <a:pPr>
              <a:spcBef>
                <a:spcPct val="50000"/>
              </a:spcBef>
            </a:pPr>
            <a:r>
              <a:rPr lang="en-US" sz="2400" b="0">
                <a:latin typeface="Tahoma" pitchFamily="34" charset="0"/>
              </a:rPr>
              <a:t>Training groups (T-groups) that seek to change behavior through unstructured group interaction.</a:t>
            </a:r>
          </a:p>
          <a:p>
            <a:pPr>
              <a:spcBef>
                <a:spcPct val="50000"/>
              </a:spcBef>
            </a:pPr>
            <a:r>
              <a:rPr lang="en-US" sz="2400" b="0">
                <a:latin typeface="Tahoma" pitchFamily="34" charset="0"/>
              </a:rPr>
              <a:t>Provides increased awareness of others and self.</a:t>
            </a:r>
          </a:p>
          <a:p>
            <a:pPr>
              <a:spcBef>
                <a:spcPct val="50000"/>
              </a:spcBef>
            </a:pPr>
            <a:r>
              <a:rPr lang="en-US" sz="2400" b="0">
                <a:latin typeface="Tahoma" pitchFamily="34" charset="0"/>
              </a:rPr>
              <a:t>Increases empathy with others, improves listening skills, greater openess, and increased tolerance for others.</a:t>
            </a:r>
          </a:p>
        </p:txBody>
      </p:sp>
    </p:spTree>
  </p:cSld>
  <p:clrMapOvr>
    <a:masterClrMapping/>
  </p:clrMapOvr>
  <p:transition/>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a:t>© 2005 Prentice Hall Inc. All rights reserved.</a:t>
            </a:r>
          </a:p>
        </p:txBody>
      </p:sp>
      <p:sp>
        <p:nvSpPr>
          <p:cNvPr id="26627" name="Slide Number Placeholder 3"/>
          <p:cNvSpPr>
            <a:spLocks noGrp="1"/>
          </p:cNvSpPr>
          <p:nvPr>
            <p:ph type="sldNum" sz="quarter" idx="11"/>
          </p:nvPr>
        </p:nvSpPr>
        <p:spPr>
          <a:noFill/>
        </p:spPr>
        <p:txBody>
          <a:bodyPr/>
          <a:lstStyle/>
          <a:p>
            <a:r>
              <a:rPr lang="en-US"/>
              <a:t>18–</a:t>
            </a:r>
            <a:fld id="{62226404-D800-4586-B515-917FAF15A81F}" type="slidenum">
              <a:rPr lang="en-US"/>
              <a:pPr/>
              <a:t>504</a:t>
            </a:fld>
            <a:endParaRPr lang="en-US"/>
          </a:p>
        </p:txBody>
      </p:sp>
      <p:sp>
        <p:nvSpPr>
          <p:cNvPr id="276482"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Organizational Development Techniques (cont’d)</a:t>
            </a:r>
          </a:p>
        </p:txBody>
      </p:sp>
      <p:pic>
        <p:nvPicPr>
          <p:cNvPr id="26629" name="Picture 3" descr="bd07160_"/>
          <p:cNvPicPr>
            <a:picLocks noChangeAspect="1" noChangeArrowheads="1"/>
          </p:cNvPicPr>
          <p:nvPr/>
        </p:nvPicPr>
        <p:blipFill>
          <a:blip r:embed="rId2"/>
          <a:srcRect/>
          <a:stretch>
            <a:fillRect/>
          </a:stretch>
        </p:blipFill>
        <p:spPr bwMode="auto">
          <a:xfrm>
            <a:off x="4800600" y="3406775"/>
            <a:ext cx="3052763" cy="2917825"/>
          </a:xfrm>
          <a:prstGeom prst="rect">
            <a:avLst/>
          </a:prstGeom>
          <a:noFill/>
          <a:ln w="9525">
            <a:noFill/>
            <a:miter lim="800000"/>
            <a:headEnd/>
            <a:tailEnd/>
          </a:ln>
        </p:spPr>
      </p:pic>
      <p:sp>
        <p:nvSpPr>
          <p:cNvPr id="26630" name="Text Box 4"/>
          <p:cNvSpPr txBox="1">
            <a:spLocks noChangeArrowheads="1"/>
          </p:cNvSpPr>
          <p:nvPr/>
        </p:nvSpPr>
        <p:spPr bwMode="auto">
          <a:xfrm>
            <a:off x="914400" y="1770063"/>
            <a:ext cx="7010400" cy="1735137"/>
          </a:xfrm>
          <a:prstGeom prst="rect">
            <a:avLst/>
          </a:prstGeom>
          <a:noFill/>
          <a:ln w="9525">
            <a:noFill/>
            <a:miter lim="800000"/>
            <a:headEnd/>
            <a:tailEnd/>
          </a:ln>
        </p:spPr>
        <p:txBody>
          <a:bodyPr>
            <a:spAutoFit/>
          </a:bodyPr>
          <a:lstStyle/>
          <a:p>
            <a:pPr>
              <a:spcBef>
                <a:spcPct val="50000"/>
              </a:spcBef>
            </a:pPr>
            <a:r>
              <a:rPr lang="en-US" sz="2400"/>
              <a:t>Survey Feedback Approach</a:t>
            </a:r>
          </a:p>
          <a:p>
            <a:pPr>
              <a:spcBef>
                <a:spcPct val="50000"/>
              </a:spcBef>
            </a:pPr>
            <a:r>
              <a:rPr lang="en-US" sz="2400" b="0">
                <a:latin typeface="Tahoma" pitchFamily="34" charset="0"/>
              </a:rPr>
              <a:t>The use of questionnaires to identify discrepancies among member perceptions; discussion follows and remedies are suggested.</a:t>
            </a:r>
          </a:p>
        </p:txBody>
      </p:sp>
    </p:spTree>
  </p:cSld>
  <p:clrMapOvr>
    <a:masterClrMapping/>
  </p:clrMapOvr>
  <p:transition/>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18–</a:t>
            </a:r>
            <a:fld id="{855453E5-BEF3-4F9B-BE2D-3CF0925EF722}" type="slidenum">
              <a:rPr lang="en-US"/>
              <a:pPr/>
              <a:t>505</a:t>
            </a:fld>
            <a:endParaRPr lang="en-US"/>
          </a:p>
        </p:txBody>
      </p:sp>
      <p:sp>
        <p:nvSpPr>
          <p:cNvPr id="277506"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Organizational Development Techniques (cont’d)</a:t>
            </a:r>
          </a:p>
        </p:txBody>
      </p:sp>
      <p:pic>
        <p:nvPicPr>
          <p:cNvPr id="27653" name="Picture 3" descr="pe06416_"/>
          <p:cNvPicPr>
            <a:picLocks noChangeAspect="1" noChangeArrowheads="1"/>
          </p:cNvPicPr>
          <p:nvPr/>
        </p:nvPicPr>
        <p:blipFill>
          <a:blip r:embed="rId2"/>
          <a:srcRect/>
          <a:stretch>
            <a:fillRect/>
          </a:stretch>
        </p:blipFill>
        <p:spPr bwMode="auto">
          <a:xfrm>
            <a:off x="4495800" y="3733800"/>
            <a:ext cx="3784600" cy="2497138"/>
          </a:xfrm>
          <a:prstGeom prst="rect">
            <a:avLst/>
          </a:prstGeom>
          <a:noFill/>
          <a:ln w="9525">
            <a:noFill/>
            <a:miter lim="800000"/>
            <a:headEnd/>
            <a:tailEnd/>
          </a:ln>
        </p:spPr>
      </p:pic>
      <p:sp>
        <p:nvSpPr>
          <p:cNvPr id="27654" name="Text Box 4"/>
          <p:cNvSpPr txBox="1">
            <a:spLocks noChangeArrowheads="1"/>
          </p:cNvSpPr>
          <p:nvPr/>
        </p:nvSpPr>
        <p:spPr bwMode="auto">
          <a:xfrm>
            <a:off x="914400" y="1785938"/>
            <a:ext cx="7543800" cy="2100262"/>
          </a:xfrm>
          <a:prstGeom prst="rect">
            <a:avLst/>
          </a:prstGeom>
          <a:noFill/>
          <a:ln w="9525">
            <a:noFill/>
            <a:miter lim="800000"/>
            <a:headEnd/>
            <a:tailEnd/>
          </a:ln>
        </p:spPr>
        <p:txBody>
          <a:bodyPr>
            <a:spAutoFit/>
          </a:bodyPr>
          <a:lstStyle/>
          <a:p>
            <a:pPr>
              <a:spcBef>
                <a:spcPct val="50000"/>
              </a:spcBef>
            </a:pPr>
            <a:r>
              <a:rPr lang="en-US" sz="2400"/>
              <a:t>Process Consultation (PC)</a:t>
            </a:r>
          </a:p>
          <a:p>
            <a:pPr>
              <a:spcBef>
                <a:spcPct val="50000"/>
              </a:spcBef>
            </a:pPr>
            <a:r>
              <a:rPr lang="en-US" sz="2400" b="0">
                <a:latin typeface="Tahoma" pitchFamily="34" charset="0"/>
              </a:rPr>
              <a:t>A consultant gives a client insights into what is going on around the client, within the client, and between the client and other people; identifies processes that need improvement.</a:t>
            </a:r>
          </a:p>
        </p:txBody>
      </p:sp>
    </p:spTree>
  </p:cSld>
  <p:clrMapOvr>
    <a:masterClrMapping/>
  </p:clrMapOvr>
  <p:transition/>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18–</a:t>
            </a:r>
            <a:fld id="{D9CA1EC3-2CF2-4333-98CF-0318AAFE2948}" type="slidenum">
              <a:rPr lang="en-US"/>
              <a:pPr/>
              <a:t>506</a:t>
            </a:fld>
            <a:endParaRPr lang="en-US"/>
          </a:p>
        </p:txBody>
      </p:sp>
      <p:sp>
        <p:nvSpPr>
          <p:cNvPr id="278530"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Organizational Development Techniques (cont’d)</a:t>
            </a:r>
          </a:p>
        </p:txBody>
      </p:sp>
      <p:sp>
        <p:nvSpPr>
          <p:cNvPr id="278531" name="Text Box 3" descr="Chap01Bkgd03"/>
          <p:cNvSpPr txBox="1">
            <a:spLocks noChangeArrowheads="1"/>
          </p:cNvSpPr>
          <p:nvPr/>
        </p:nvSpPr>
        <p:spPr bwMode="blackWhite">
          <a:xfrm>
            <a:off x="1371600" y="3581400"/>
            <a:ext cx="6324600" cy="2590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rPr>
              <a:t>Team Building Activities:</a:t>
            </a:r>
          </a:p>
          <a:p>
            <a:pPr marL="222250" indent="-222250">
              <a:spcBef>
                <a:spcPct val="50000"/>
              </a:spcBef>
              <a:buFontTx/>
              <a:buChar char="•"/>
              <a:defRPr/>
            </a:pPr>
            <a:r>
              <a:rPr lang="en-US" sz="2000">
                <a:solidFill>
                  <a:schemeClr val="bg1"/>
                </a:solidFill>
              </a:rPr>
              <a:t>Goal and priority setting.</a:t>
            </a:r>
          </a:p>
          <a:p>
            <a:pPr marL="222250" indent="-222250">
              <a:spcBef>
                <a:spcPct val="50000"/>
              </a:spcBef>
              <a:buFontTx/>
              <a:buChar char="•"/>
              <a:defRPr/>
            </a:pPr>
            <a:r>
              <a:rPr lang="en-US" sz="2000">
                <a:solidFill>
                  <a:schemeClr val="bg1"/>
                </a:solidFill>
              </a:rPr>
              <a:t>Developing interpersonal relations.</a:t>
            </a:r>
          </a:p>
          <a:p>
            <a:pPr marL="222250" indent="-222250">
              <a:spcBef>
                <a:spcPct val="50000"/>
              </a:spcBef>
              <a:buFontTx/>
              <a:buChar char="•"/>
              <a:defRPr/>
            </a:pPr>
            <a:r>
              <a:rPr lang="en-US" sz="2000">
                <a:solidFill>
                  <a:schemeClr val="bg1"/>
                </a:solidFill>
              </a:rPr>
              <a:t>Role analysis to each member’s role and responsibilities.</a:t>
            </a:r>
          </a:p>
          <a:p>
            <a:pPr marL="222250" indent="-222250">
              <a:spcBef>
                <a:spcPct val="50000"/>
              </a:spcBef>
              <a:buFontTx/>
              <a:buChar char="•"/>
              <a:defRPr/>
            </a:pPr>
            <a:r>
              <a:rPr lang="en-US" sz="2000">
                <a:solidFill>
                  <a:schemeClr val="bg1"/>
                </a:solidFill>
              </a:rPr>
              <a:t>Team process analysis.</a:t>
            </a:r>
          </a:p>
        </p:txBody>
      </p:sp>
      <p:sp>
        <p:nvSpPr>
          <p:cNvPr id="28678" name="Text Box 4"/>
          <p:cNvSpPr txBox="1">
            <a:spLocks noChangeArrowheads="1"/>
          </p:cNvSpPr>
          <p:nvPr/>
        </p:nvSpPr>
        <p:spPr bwMode="auto">
          <a:xfrm>
            <a:off x="914400" y="1770063"/>
            <a:ext cx="6019800" cy="1370012"/>
          </a:xfrm>
          <a:prstGeom prst="rect">
            <a:avLst/>
          </a:prstGeom>
          <a:noFill/>
          <a:ln w="9525">
            <a:noFill/>
            <a:miter lim="800000"/>
            <a:headEnd/>
            <a:tailEnd/>
          </a:ln>
        </p:spPr>
        <p:txBody>
          <a:bodyPr>
            <a:spAutoFit/>
          </a:bodyPr>
          <a:lstStyle/>
          <a:p>
            <a:pPr>
              <a:spcBef>
                <a:spcPct val="50000"/>
              </a:spcBef>
            </a:pPr>
            <a:r>
              <a:rPr lang="en-US" sz="2400"/>
              <a:t>Team Building</a:t>
            </a:r>
          </a:p>
          <a:p>
            <a:pPr>
              <a:spcBef>
                <a:spcPct val="50000"/>
              </a:spcBef>
            </a:pPr>
            <a:r>
              <a:rPr lang="en-US" sz="2400" b="0">
                <a:latin typeface="Tahoma" pitchFamily="34" charset="0"/>
              </a:rPr>
              <a:t>High interaction among team members to increase trust and openness.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box(in)">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autoUpdateAnimBg="0"/>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p>
            <a:r>
              <a:rPr lang="en-US"/>
              <a:t>© 2005 Prentice Hall Inc. All rights reserved.</a:t>
            </a:r>
          </a:p>
        </p:txBody>
      </p:sp>
      <p:sp>
        <p:nvSpPr>
          <p:cNvPr id="29699" name="Slide Number Placeholder 3"/>
          <p:cNvSpPr>
            <a:spLocks noGrp="1"/>
          </p:cNvSpPr>
          <p:nvPr>
            <p:ph type="sldNum" sz="quarter" idx="11"/>
          </p:nvPr>
        </p:nvSpPr>
        <p:spPr>
          <a:noFill/>
        </p:spPr>
        <p:txBody>
          <a:bodyPr/>
          <a:lstStyle/>
          <a:p>
            <a:r>
              <a:rPr lang="en-US"/>
              <a:t>18–</a:t>
            </a:r>
            <a:fld id="{B1381902-7572-46A3-AEB7-A4DAE0FA4943}" type="slidenum">
              <a:rPr lang="en-US"/>
              <a:pPr/>
              <a:t>507</a:t>
            </a:fld>
            <a:endParaRPr lang="en-US"/>
          </a:p>
        </p:txBody>
      </p:sp>
      <p:sp>
        <p:nvSpPr>
          <p:cNvPr id="279554"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smtClean="0"/>
              <a:t>Organizational Development Techniques (cont’d)</a:t>
            </a:r>
          </a:p>
        </p:txBody>
      </p:sp>
      <p:sp>
        <p:nvSpPr>
          <p:cNvPr id="279555" name="Text Box 3"/>
          <p:cNvSpPr txBox="1">
            <a:spLocks noChangeArrowheads="1"/>
          </p:cNvSpPr>
          <p:nvPr/>
        </p:nvSpPr>
        <p:spPr bwMode="blackWhite">
          <a:xfrm>
            <a:off x="1066800" y="3505200"/>
            <a:ext cx="7239000" cy="26670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effectLst>
                  <a:outerShdw blurRad="38100" dist="38100" dir="2700000" algn="tl">
                    <a:srgbClr val="000000"/>
                  </a:outerShdw>
                </a:effectLst>
              </a:rPr>
              <a:t>Intergroup Problem Solving:</a:t>
            </a:r>
          </a:p>
          <a:p>
            <a:pPr marL="222250" indent="-222250">
              <a:spcBef>
                <a:spcPct val="50000"/>
              </a:spcBef>
              <a:buFontTx/>
              <a:buChar char="•"/>
              <a:defRPr/>
            </a:pPr>
            <a:r>
              <a:rPr lang="en-US" sz="2000">
                <a:solidFill>
                  <a:schemeClr val="bg1"/>
                </a:solidFill>
                <a:effectLst>
                  <a:outerShdw blurRad="38100" dist="38100" dir="2700000" algn="tl">
                    <a:srgbClr val="000000"/>
                  </a:outerShdw>
                </a:effectLst>
              </a:rPr>
              <a:t>Groups independently develop lists of perceptions.</a:t>
            </a:r>
          </a:p>
          <a:p>
            <a:pPr marL="222250" indent="-222250">
              <a:spcBef>
                <a:spcPct val="50000"/>
              </a:spcBef>
              <a:buFontTx/>
              <a:buChar char="•"/>
              <a:defRPr/>
            </a:pPr>
            <a:r>
              <a:rPr lang="en-US" sz="2000">
                <a:solidFill>
                  <a:schemeClr val="bg1"/>
                </a:solidFill>
                <a:effectLst>
                  <a:outerShdw blurRad="38100" dist="38100" dir="2700000" algn="tl">
                    <a:srgbClr val="000000"/>
                  </a:outerShdw>
                </a:effectLst>
              </a:rPr>
              <a:t>Share and discuss lists.</a:t>
            </a:r>
          </a:p>
          <a:p>
            <a:pPr marL="222250" indent="-222250">
              <a:spcBef>
                <a:spcPct val="50000"/>
              </a:spcBef>
              <a:buFontTx/>
              <a:buChar char="•"/>
              <a:defRPr/>
            </a:pPr>
            <a:r>
              <a:rPr lang="en-US" sz="2000">
                <a:solidFill>
                  <a:schemeClr val="bg1"/>
                </a:solidFill>
                <a:effectLst>
                  <a:outerShdw blurRad="38100" dist="38100" dir="2700000" algn="tl">
                    <a:srgbClr val="000000"/>
                  </a:outerShdw>
                </a:effectLst>
              </a:rPr>
              <a:t>Look for causes of misperceptions.</a:t>
            </a:r>
          </a:p>
          <a:p>
            <a:pPr marL="222250" indent="-222250">
              <a:spcBef>
                <a:spcPct val="50000"/>
              </a:spcBef>
              <a:buFontTx/>
              <a:buChar char="•"/>
              <a:defRPr/>
            </a:pPr>
            <a:r>
              <a:rPr lang="en-US" sz="2000">
                <a:solidFill>
                  <a:schemeClr val="bg1"/>
                </a:solidFill>
                <a:effectLst>
                  <a:outerShdw blurRad="38100" dist="38100" dir="2700000" algn="tl">
                    <a:srgbClr val="000000"/>
                  </a:outerShdw>
                </a:effectLst>
              </a:rPr>
              <a:t>Work to develop integrative solutions.</a:t>
            </a:r>
          </a:p>
        </p:txBody>
      </p:sp>
      <p:sp>
        <p:nvSpPr>
          <p:cNvPr id="29702" name="Text Box 4"/>
          <p:cNvSpPr txBox="1">
            <a:spLocks noChangeArrowheads="1"/>
          </p:cNvSpPr>
          <p:nvPr/>
        </p:nvSpPr>
        <p:spPr bwMode="auto">
          <a:xfrm>
            <a:off x="914400" y="1752600"/>
            <a:ext cx="7315200" cy="1370013"/>
          </a:xfrm>
          <a:prstGeom prst="rect">
            <a:avLst/>
          </a:prstGeom>
          <a:noFill/>
          <a:ln w="9525">
            <a:noFill/>
            <a:miter lim="800000"/>
            <a:headEnd/>
            <a:tailEnd/>
          </a:ln>
        </p:spPr>
        <p:txBody>
          <a:bodyPr>
            <a:spAutoFit/>
          </a:bodyPr>
          <a:lstStyle/>
          <a:p>
            <a:pPr>
              <a:spcBef>
                <a:spcPct val="50000"/>
              </a:spcBef>
            </a:pPr>
            <a:r>
              <a:rPr lang="en-US" sz="2400"/>
              <a:t>Intergroup Development</a:t>
            </a:r>
          </a:p>
          <a:p>
            <a:pPr>
              <a:spcBef>
                <a:spcPct val="50000"/>
              </a:spcBef>
            </a:pPr>
            <a:r>
              <a:rPr lang="en-US" sz="2400" b="0">
                <a:latin typeface="Tahoma" pitchFamily="34" charset="0"/>
              </a:rPr>
              <a:t>OD efforts to change the attitudes, stereotypes, and perceptions that groups have of each other.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box(in)">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autoUpdateAnimBg="0"/>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18–</a:t>
            </a:r>
            <a:fld id="{537ED404-018A-4985-9BB4-568304CE32CD}" type="slidenum">
              <a:rPr lang="en-US"/>
              <a:pPr/>
              <a:t>508</a:t>
            </a:fld>
            <a:endParaRPr lang="en-US"/>
          </a:p>
        </p:txBody>
      </p:sp>
      <p:sp>
        <p:nvSpPr>
          <p:cNvPr id="280578" name="Rectangle 2"/>
          <p:cNvSpPr>
            <a:spLocks noGrp="1" noChangeArrowheads="1"/>
          </p:cNvSpPr>
          <p:nvPr>
            <p:ph type="title"/>
          </p:nvPr>
        </p:nvSpPr>
        <p:spPr>
          <a:xfrm>
            <a:off x="685800" y="381000"/>
            <a:ext cx="7772400" cy="1143000"/>
          </a:xfrm>
        </p:spPr>
        <p:txBody>
          <a:bodyPr>
            <a:normAutofit fontScale="90000"/>
          </a:bodyPr>
          <a:lstStyle/>
          <a:p>
            <a:pPr algn="just" rtl="0" eaLnBrk="1" hangingPunct="1">
              <a:defRPr/>
            </a:pPr>
            <a:r>
              <a:rPr lang="en-US" dirty="0" smtClean="0"/>
              <a:t>Organizational Development Techniques (cont’d)</a:t>
            </a:r>
          </a:p>
        </p:txBody>
      </p:sp>
      <p:sp>
        <p:nvSpPr>
          <p:cNvPr id="280579" name="Text Box 3"/>
          <p:cNvSpPr txBox="1">
            <a:spLocks noChangeArrowheads="1"/>
          </p:cNvSpPr>
          <p:nvPr/>
        </p:nvSpPr>
        <p:spPr bwMode="blackWhite">
          <a:xfrm>
            <a:off x="914400" y="3581400"/>
            <a:ext cx="7315200" cy="27432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000">
                <a:solidFill>
                  <a:srgbClr val="FFFFCC"/>
                </a:solidFill>
              </a:rPr>
              <a:t>Appreciative Inquiry (AI):</a:t>
            </a:r>
          </a:p>
          <a:p>
            <a:pPr marL="222250" indent="-222250">
              <a:spcBef>
                <a:spcPct val="50000"/>
              </a:spcBef>
              <a:buFontTx/>
              <a:buChar char="•"/>
              <a:defRPr/>
            </a:pPr>
            <a:r>
              <a:rPr lang="en-US" sz="2000">
                <a:solidFill>
                  <a:schemeClr val="bg1"/>
                </a:solidFill>
              </a:rPr>
              <a:t>Discovery: recalling the strengths of the organization.</a:t>
            </a:r>
          </a:p>
          <a:p>
            <a:pPr marL="222250" indent="-222250">
              <a:spcBef>
                <a:spcPct val="50000"/>
              </a:spcBef>
              <a:buFontTx/>
              <a:buChar char="•"/>
              <a:defRPr/>
            </a:pPr>
            <a:r>
              <a:rPr lang="en-US" sz="2000">
                <a:solidFill>
                  <a:schemeClr val="bg1"/>
                </a:solidFill>
              </a:rPr>
              <a:t>Dreaming: speculation on the future of the organization.</a:t>
            </a:r>
          </a:p>
          <a:p>
            <a:pPr marL="222250" indent="-222250">
              <a:spcBef>
                <a:spcPct val="50000"/>
              </a:spcBef>
              <a:buFontTx/>
              <a:buChar char="•"/>
              <a:defRPr/>
            </a:pPr>
            <a:r>
              <a:rPr lang="en-US" sz="2000">
                <a:solidFill>
                  <a:schemeClr val="bg1"/>
                </a:solidFill>
              </a:rPr>
              <a:t>Design: finding a common vision.</a:t>
            </a:r>
          </a:p>
          <a:p>
            <a:pPr marL="222250" indent="-222250">
              <a:spcBef>
                <a:spcPct val="50000"/>
              </a:spcBef>
              <a:buFontTx/>
              <a:buChar char="•"/>
              <a:defRPr/>
            </a:pPr>
            <a:r>
              <a:rPr lang="en-US" sz="2000">
                <a:solidFill>
                  <a:schemeClr val="bg1"/>
                </a:solidFill>
              </a:rPr>
              <a:t>Destiny: deciding how to fulfill the dream.</a:t>
            </a:r>
          </a:p>
        </p:txBody>
      </p:sp>
      <p:sp>
        <p:nvSpPr>
          <p:cNvPr id="30726" name="Text Box 4"/>
          <p:cNvSpPr txBox="1">
            <a:spLocks noChangeArrowheads="1"/>
          </p:cNvSpPr>
          <p:nvPr/>
        </p:nvSpPr>
        <p:spPr bwMode="auto">
          <a:xfrm>
            <a:off x="914400" y="1752600"/>
            <a:ext cx="7315200" cy="1735138"/>
          </a:xfrm>
          <a:prstGeom prst="rect">
            <a:avLst/>
          </a:prstGeom>
          <a:noFill/>
          <a:ln w="9525">
            <a:noFill/>
            <a:miter lim="800000"/>
            <a:headEnd/>
            <a:tailEnd/>
          </a:ln>
        </p:spPr>
        <p:txBody>
          <a:bodyPr>
            <a:spAutoFit/>
          </a:bodyPr>
          <a:lstStyle/>
          <a:p>
            <a:pPr>
              <a:spcBef>
                <a:spcPct val="50000"/>
              </a:spcBef>
            </a:pPr>
            <a:r>
              <a:rPr lang="en-US" sz="2400"/>
              <a:t>Appreciative Inquiry</a:t>
            </a:r>
          </a:p>
          <a:p>
            <a:pPr>
              <a:spcBef>
                <a:spcPct val="50000"/>
              </a:spcBef>
            </a:pPr>
            <a:r>
              <a:rPr lang="en-US" sz="2400" b="0">
                <a:latin typeface="Tahoma" pitchFamily="34" charset="0"/>
              </a:rPr>
              <a:t>Seeks to identify the unique qualities and special strengths of an organization, which can then be built on to improve performance.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box(in)">
                                      <p:cBhvr>
                                        <p:cTn id="7" dur="500"/>
                                        <p:tgtEl>
                                          <p:spTgt spid="280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autoUpdateAnimBg="0"/>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t>© 2005 Prentice Hall Inc. All rights reserved.</a:t>
            </a:r>
          </a:p>
        </p:txBody>
      </p:sp>
      <p:sp>
        <p:nvSpPr>
          <p:cNvPr id="31747" name="Slide Number Placeholder 4"/>
          <p:cNvSpPr>
            <a:spLocks noGrp="1"/>
          </p:cNvSpPr>
          <p:nvPr>
            <p:ph type="sldNum" sz="quarter" idx="11"/>
          </p:nvPr>
        </p:nvSpPr>
        <p:spPr>
          <a:noFill/>
        </p:spPr>
        <p:txBody>
          <a:bodyPr/>
          <a:lstStyle/>
          <a:p>
            <a:r>
              <a:rPr lang="en-US"/>
              <a:t>18–</a:t>
            </a:r>
            <a:fld id="{8031F4BA-5D21-4AA4-8521-F3D279CFAB6B}" type="slidenum">
              <a:rPr lang="en-US"/>
              <a:pPr/>
              <a:t>509</a:t>
            </a:fld>
            <a:endParaRPr lang="en-US"/>
          </a:p>
        </p:txBody>
      </p:sp>
      <p:sp>
        <p:nvSpPr>
          <p:cNvPr id="281602"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Contemporary Change Issues For Today’s Managers</a:t>
            </a:r>
          </a:p>
        </p:txBody>
      </p:sp>
      <p:sp>
        <p:nvSpPr>
          <p:cNvPr id="31749" name="Rectangle 3"/>
          <p:cNvSpPr>
            <a:spLocks noGrp="1" noChangeArrowheads="1"/>
          </p:cNvSpPr>
          <p:nvPr>
            <p:ph type="body" idx="1"/>
          </p:nvPr>
        </p:nvSpPr>
        <p:spPr>
          <a:xfrm>
            <a:off x="685800" y="1600200"/>
            <a:ext cx="7772400" cy="4724400"/>
          </a:xfrm>
        </p:spPr>
        <p:txBody>
          <a:bodyPr/>
          <a:lstStyle/>
          <a:p>
            <a:pPr algn="just" rtl="0" eaLnBrk="1" hangingPunct="1">
              <a:spcBef>
                <a:spcPct val="50000"/>
              </a:spcBef>
            </a:pPr>
            <a:r>
              <a:rPr lang="en-US" dirty="0" smtClean="0"/>
              <a:t>How are changes in technology affecting the work lives of employees?</a:t>
            </a:r>
          </a:p>
          <a:p>
            <a:pPr algn="just" rtl="0" eaLnBrk="1" hangingPunct="1">
              <a:spcBef>
                <a:spcPct val="50000"/>
              </a:spcBef>
            </a:pPr>
            <a:r>
              <a:rPr lang="en-US" dirty="0" smtClean="0"/>
              <a:t>What can managers do to help their organizations become more innovative?</a:t>
            </a:r>
          </a:p>
          <a:p>
            <a:pPr algn="just" rtl="0" eaLnBrk="1" hangingPunct="1">
              <a:spcBef>
                <a:spcPct val="50000"/>
              </a:spcBef>
            </a:pPr>
            <a:r>
              <a:rPr lang="en-US" dirty="0" smtClean="0"/>
              <a:t>How do managers create organizations that continually learn and adapt?</a:t>
            </a:r>
          </a:p>
          <a:p>
            <a:pPr algn="just" rtl="0" eaLnBrk="1" hangingPunct="1">
              <a:spcBef>
                <a:spcPct val="50000"/>
              </a:spcBef>
            </a:pPr>
            <a:r>
              <a:rPr lang="en-US" dirty="0" smtClean="0"/>
              <a:t>Is managing change culture-bound?</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a:t>© 2005 Prentice Hall Inc. All rights reserved.</a:t>
            </a:r>
          </a:p>
        </p:txBody>
      </p:sp>
      <p:sp>
        <p:nvSpPr>
          <p:cNvPr id="17411" name="Slide Number Placeholder 3"/>
          <p:cNvSpPr>
            <a:spLocks noGrp="1"/>
          </p:cNvSpPr>
          <p:nvPr>
            <p:ph type="sldNum" sz="quarter" idx="11"/>
          </p:nvPr>
        </p:nvSpPr>
        <p:spPr>
          <a:noFill/>
        </p:spPr>
        <p:txBody>
          <a:bodyPr/>
          <a:lstStyle/>
          <a:p>
            <a:r>
              <a:rPr lang="en-US"/>
              <a:t>3–</a:t>
            </a:r>
            <a:fld id="{0D6BF269-5E26-4EAF-B28B-6D0E05FCE469}" type="slidenum">
              <a:rPr lang="en-US"/>
              <a:pPr/>
              <a:t>51</a:t>
            </a:fld>
            <a:endParaRPr lang="en-US"/>
          </a:p>
        </p:txBody>
      </p:sp>
      <p:sp>
        <p:nvSpPr>
          <p:cNvPr id="216066" name="Rectangle 2"/>
          <p:cNvSpPr>
            <a:spLocks noGrp="1" noChangeArrowheads="1"/>
          </p:cNvSpPr>
          <p:nvPr>
            <p:ph type="title"/>
          </p:nvPr>
        </p:nvSpPr>
        <p:spPr/>
        <p:txBody>
          <a:bodyPr/>
          <a:lstStyle/>
          <a:p>
            <a:pPr algn="just" rtl="0" eaLnBrk="1" hangingPunct="1">
              <a:defRPr/>
            </a:pPr>
            <a:r>
              <a:rPr lang="en-US" smtClean="0"/>
              <a:t>Hofstede’s Framework (cont’d)</a:t>
            </a:r>
          </a:p>
        </p:txBody>
      </p:sp>
      <p:sp>
        <p:nvSpPr>
          <p:cNvPr id="216069" name="Line 5"/>
          <p:cNvSpPr>
            <a:spLocks noChangeShapeType="1"/>
          </p:cNvSpPr>
          <p:nvPr/>
        </p:nvSpPr>
        <p:spPr bwMode="auto">
          <a:xfrm>
            <a:off x="762000" y="3733800"/>
            <a:ext cx="7620000" cy="0"/>
          </a:xfrm>
          <a:prstGeom prst="line">
            <a:avLst/>
          </a:prstGeom>
          <a:noFill/>
          <a:ln w="38100">
            <a:solidFill>
              <a:srgbClr val="CC3300"/>
            </a:solidFill>
            <a:round/>
            <a:headEnd/>
            <a:tailEnd/>
          </a:ln>
        </p:spPr>
        <p:txBody>
          <a:bodyPr/>
          <a:lstStyle/>
          <a:p>
            <a:endParaRPr lang="fa-IR"/>
          </a:p>
        </p:txBody>
      </p:sp>
      <p:pic>
        <p:nvPicPr>
          <p:cNvPr id="216070" name="Picture 6" descr="bs01579_"/>
          <p:cNvPicPr>
            <a:picLocks noChangeAspect="1" noChangeArrowheads="1"/>
          </p:cNvPicPr>
          <p:nvPr/>
        </p:nvPicPr>
        <p:blipFill>
          <a:blip r:embed="rId2"/>
          <a:srcRect/>
          <a:stretch>
            <a:fillRect/>
          </a:stretch>
        </p:blipFill>
        <p:spPr bwMode="auto">
          <a:xfrm>
            <a:off x="6096000" y="1600200"/>
            <a:ext cx="1912938" cy="1789113"/>
          </a:xfrm>
          <a:prstGeom prst="rect">
            <a:avLst/>
          </a:prstGeom>
          <a:noFill/>
          <a:ln w="9525">
            <a:noFill/>
            <a:miter lim="800000"/>
            <a:headEnd/>
            <a:tailEnd/>
          </a:ln>
        </p:spPr>
      </p:pic>
      <p:sp>
        <p:nvSpPr>
          <p:cNvPr id="216071" name="Text Box 7"/>
          <p:cNvSpPr txBox="1">
            <a:spLocks noChangeArrowheads="1"/>
          </p:cNvSpPr>
          <p:nvPr/>
        </p:nvSpPr>
        <p:spPr bwMode="auto">
          <a:xfrm>
            <a:off x="914400" y="1447800"/>
            <a:ext cx="4876800" cy="2123658"/>
          </a:xfrm>
          <a:prstGeom prst="rect">
            <a:avLst/>
          </a:prstGeom>
          <a:noFill/>
          <a:ln w="9525">
            <a:noFill/>
            <a:miter lim="800000"/>
            <a:headEnd/>
            <a:tailEnd/>
          </a:ln>
        </p:spPr>
        <p:txBody>
          <a:bodyPr>
            <a:spAutoFit/>
          </a:bodyPr>
          <a:lstStyle/>
          <a:p>
            <a:pPr algn="l" rtl="0">
              <a:spcBef>
                <a:spcPct val="50000"/>
              </a:spcBef>
            </a:pPr>
            <a:r>
              <a:rPr lang="en-US" sz="2400" dirty="0"/>
              <a:t>Achievement</a:t>
            </a:r>
          </a:p>
          <a:p>
            <a:pPr algn="l" rtl="0">
              <a:spcBef>
                <a:spcPct val="50000"/>
              </a:spcBef>
            </a:pPr>
            <a:r>
              <a:rPr lang="en-US" sz="2400" b="0" dirty="0">
                <a:latin typeface="Tahoma" pitchFamily="34" charset="0"/>
              </a:rPr>
              <a:t>The extent to which societal values are characterized by assertiveness, materialism and competition.</a:t>
            </a:r>
          </a:p>
        </p:txBody>
      </p:sp>
      <p:sp>
        <p:nvSpPr>
          <p:cNvPr id="216072" name="Text Box 8"/>
          <p:cNvSpPr txBox="1">
            <a:spLocks noChangeArrowheads="1"/>
          </p:cNvSpPr>
          <p:nvPr/>
        </p:nvSpPr>
        <p:spPr bwMode="auto">
          <a:xfrm>
            <a:off x="914400" y="3962400"/>
            <a:ext cx="4572000" cy="1754326"/>
          </a:xfrm>
          <a:prstGeom prst="rect">
            <a:avLst/>
          </a:prstGeom>
          <a:noFill/>
          <a:ln w="9525">
            <a:noFill/>
            <a:miter lim="800000"/>
            <a:headEnd/>
            <a:tailEnd/>
          </a:ln>
        </p:spPr>
        <p:txBody>
          <a:bodyPr>
            <a:spAutoFit/>
          </a:bodyPr>
          <a:lstStyle/>
          <a:p>
            <a:pPr algn="l" rtl="0">
              <a:spcBef>
                <a:spcPct val="50000"/>
              </a:spcBef>
            </a:pPr>
            <a:r>
              <a:rPr lang="en-US" sz="2400" dirty="0"/>
              <a:t>Nurturing</a:t>
            </a:r>
          </a:p>
          <a:p>
            <a:pPr algn="l" rtl="0">
              <a:spcBef>
                <a:spcPct val="50000"/>
              </a:spcBef>
            </a:pPr>
            <a:r>
              <a:rPr lang="en-US" sz="2400" b="0" dirty="0">
                <a:latin typeface="Tahoma" pitchFamily="34" charset="0"/>
              </a:rPr>
              <a:t>The extent to which societal values emphasize relationships and concern for others.</a:t>
            </a:r>
          </a:p>
        </p:txBody>
      </p:sp>
      <p:pic>
        <p:nvPicPr>
          <p:cNvPr id="216078" name="Picture 14" descr="BS01586_"/>
          <p:cNvPicPr>
            <a:picLocks noChangeAspect="1" noChangeArrowheads="1"/>
          </p:cNvPicPr>
          <p:nvPr/>
        </p:nvPicPr>
        <p:blipFill>
          <a:blip r:embed="rId3"/>
          <a:srcRect/>
          <a:stretch>
            <a:fillRect/>
          </a:stretch>
        </p:blipFill>
        <p:spPr bwMode="auto">
          <a:xfrm>
            <a:off x="6359525" y="4114800"/>
            <a:ext cx="1565275" cy="213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071"/>
                                        </p:tgtEl>
                                        <p:attrNameLst>
                                          <p:attrName>style.visibility</p:attrName>
                                        </p:attrNameLst>
                                      </p:cBhvr>
                                      <p:to>
                                        <p:strVal val="visible"/>
                                      </p:to>
                                    </p:set>
                                    <p:animEffect transition="in" filter="wipe(left)">
                                      <p:cBhvr>
                                        <p:cTn id="7" dur="500"/>
                                        <p:tgtEl>
                                          <p:spTgt spid="216071"/>
                                        </p:tgtEl>
                                      </p:cBhvr>
                                    </p:animEffect>
                                  </p:childTnLst>
                                </p:cTn>
                              </p:par>
                              <p:par>
                                <p:cTn id="8" presetID="4" presetClass="entr" presetSubtype="16" fill="hold" nodeType="withEffect">
                                  <p:stCondLst>
                                    <p:cond delay="0"/>
                                  </p:stCondLst>
                                  <p:childTnLst>
                                    <p:set>
                                      <p:cBhvr>
                                        <p:cTn id="9" dur="1" fill="hold">
                                          <p:stCondLst>
                                            <p:cond delay="0"/>
                                          </p:stCondLst>
                                        </p:cTn>
                                        <p:tgtEl>
                                          <p:spTgt spid="216070"/>
                                        </p:tgtEl>
                                        <p:attrNameLst>
                                          <p:attrName>style.visibility</p:attrName>
                                        </p:attrNameLst>
                                      </p:cBhvr>
                                      <p:to>
                                        <p:strVal val="visible"/>
                                      </p:to>
                                    </p:set>
                                    <p:animEffect transition="in" filter="box(in)">
                                      <p:cBhvr>
                                        <p:cTn id="10" dur="500"/>
                                        <p:tgtEl>
                                          <p:spTgt spid="216070"/>
                                        </p:tgtEl>
                                      </p:cBhvr>
                                    </p:animEffect>
                                  </p:childTnLst>
                                </p:cTn>
                              </p:par>
                            </p:childTnLst>
                          </p:cTn>
                        </p:par>
                        <p:par>
                          <p:cTn id="11" fill="hold">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216069"/>
                                        </p:tgtEl>
                                        <p:attrNameLst>
                                          <p:attrName>style.visibility</p:attrName>
                                        </p:attrNameLst>
                                      </p:cBhvr>
                                      <p:to>
                                        <p:strVal val="visible"/>
                                      </p:to>
                                    </p:set>
                                    <p:anim calcmode="lin" valueType="num">
                                      <p:cBhvr>
                                        <p:cTn id="14" dur="500" fill="hold"/>
                                        <p:tgtEl>
                                          <p:spTgt spid="216069"/>
                                        </p:tgtEl>
                                        <p:attrNameLst>
                                          <p:attrName>ppt_w</p:attrName>
                                        </p:attrNameLst>
                                      </p:cBhvr>
                                      <p:tavLst>
                                        <p:tav tm="0">
                                          <p:val>
                                            <p:fltVal val="0"/>
                                          </p:val>
                                        </p:tav>
                                        <p:tav tm="100000">
                                          <p:val>
                                            <p:strVal val="#ppt_w"/>
                                          </p:val>
                                        </p:tav>
                                      </p:tavLst>
                                    </p:anim>
                                    <p:anim calcmode="lin" valueType="num">
                                      <p:cBhvr>
                                        <p:cTn id="15" dur="500" fill="hold"/>
                                        <p:tgtEl>
                                          <p:spTgt spid="21606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6072"/>
                                        </p:tgtEl>
                                        <p:attrNameLst>
                                          <p:attrName>style.visibility</p:attrName>
                                        </p:attrNameLst>
                                      </p:cBhvr>
                                      <p:to>
                                        <p:strVal val="visible"/>
                                      </p:to>
                                    </p:set>
                                    <p:animEffect transition="in" filter="wipe(up)">
                                      <p:cBhvr>
                                        <p:cTn id="20" dur="500"/>
                                        <p:tgtEl>
                                          <p:spTgt spid="216072"/>
                                        </p:tgtEl>
                                      </p:cBhvr>
                                    </p:animEffect>
                                  </p:childTnLst>
                                </p:cTn>
                              </p:par>
                              <p:par>
                                <p:cTn id="21" presetID="18" presetClass="entr" presetSubtype="3" fill="hold" nodeType="withEffect">
                                  <p:stCondLst>
                                    <p:cond delay="0"/>
                                  </p:stCondLst>
                                  <p:childTnLst>
                                    <p:set>
                                      <p:cBhvr>
                                        <p:cTn id="22" dur="1" fill="hold">
                                          <p:stCondLst>
                                            <p:cond delay="0"/>
                                          </p:stCondLst>
                                        </p:cTn>
                                        <p:tgtEl>
                                          <p:spTgt spid="216078"/>
                                        </p:tgtEl>
                                        <p:attrNameLst>
                                          <p:attrName>style.visibility</p:attrName>
                                        </p:attrNameLst>
                                      </p:cBhvr>
                                      <p:to>
                                        <p:strVal val="visible"/>
                                      </p:to>
                                    </p:set>
                                    <p:animEffect transition="in" filter="strips(upRight)">
                                      <p:cBhvr>
                                        <p:cTn id="23" dur="500"/>
                                        <p:tgtEl>
                                          <p:spTgt spid="216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animBg="1"/>
      <p:bldP spid="216071" grpId="0"/>
      <p:bldP spid="216072" grpId="0"/>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 2005 Prentice Hall Inc. All rights reserved.</a:t>
            </a:r>
          </a:p>
        </p:txBody>
      </p:sp>
      <p:sp>
        <p:nvSpPr>
          <p:cNvPr id="32771" name="Slide Number Placeholder 4"/>
          <p:cNvSpPr>
            <a:spLocks noGrp="1"/>
          </p:cNvSpPr>
          <p:nvPr>
            <p:ph type="sldNum" sz="quarter" idx="11"/>
          </p:nvPr>
        </p:nvSpPr>
        <p:spPr>
          <a:noFill/>
        </p:spPr>
        <p:txBody>
          <a:bodyPr/>
          <a:lstStyle/>
          <a:p>
            <a:r>
              <a:rPr lang="en-US"/>
              <a:t>18–</a:t>
            </a:r>
            <a:fld id="{6296EA2B-D4EA-4761-AB66-41A32C9023B0}" type="slidenum">
              <a:rPr lang="en-US"/>
              <a:pPr/>
              <a:t>510</a:t>
            </a:fld>
            <a:endParaRPr lang="en-US"/>
          </a:p>
        </p:txBody>
      </p:sp>
      <p:sp>
        <p:nvSpPr>
          <p:cNvPr id="282626" name="Rectangle 2"/>
          <p:cNvSpPr>
            <a:spLocks noGrp="1" noChangeArrowheads="1"/>
          </p:cNvSpPr>
          <p:nvPr>
            <p:ph type="title"/>
          </p:nvPr>
        </p:nvSpPr>
        <p:spPr/>
        <p:txBody>
          <a:bodyPr/>
          <a:lstStyle/>
          <a:p>
            <a:pPr algn="just" rtl="0" eaLnBrk="1" hangingPunct="1">
              <a:defRPr/>
            </a:pPr>
            <a:r>
              <a:rPr lang="en-US" dirty="0" smtClean="0"/>
              <a:t>Technology in the Workplace</a:t>
            </a:r>
          </a:p>
        </p:txBody>
      </p:sp>
      <p:sp>
        <p:nvSpPr>
          <p:cNvPr id="32773" name="Rectangle 3"/>
          <p:cNvSpPr>
            <a:spLocks noGrp="1" noChangeArrowheads="1"/>
          </p:cNvSpPr>
          <p:nvPr>
            <p:ph type="body" idx="1"/>
          </p:nvPr>
        </p:nvSpPr>
        <p:spPr/>
        <p:txBody>
          <a:bodyPr>
            <a:normAutofit fontScale="92500" lnSpcReduction="20000"/>
          </a:bodyPr>
          <a:lstStyle/>
          <a:p>
            <a:pPr algn="just" rtl="0" eaLnBrk="1" hangingPunct="1">
              <a:spcBef>
                <a:spcPct val="50000"/>
              </a:spcBef>
            </a:pPr>
            <a:r>
              <a:rPr lang="en-US" smtClean="0"/>
              <a:t>Continuous Improvement Processes</a:t>
            </a:r>
          </a:p>
          <a:p>
            <a:pPr lvl="1" algn="just" rtl="0" eaLnBrk="1" hangingPunct="1">
              <a:spcBef>
                <a:spcPct val="50000"/>
              </a:spcBef>
            </a:pPr>
            <a:r>
              <a:rPr lang="en-US" smtClean="0"/>
              <a:t>Good isn’t good enough.</a:t>
            </a:r>
          </a:p>
          <a:p>
            <a:pPr lvl="1" algn="just" rtl="0" eaLnBrk="1" hangingPunct="1">
              <a:spcBef>
                <a:spcPct val="50000"/>
              </a:spcBef>
            </a:pPr>
            <a:r>
              <a:rPr lang="en-US" smtClean="0"/>
              <a:t>Focus is on constantly reducing the variability in the organizational processes to produce more uniform products and services.</a:t>
            </a:r>
          </a:p>
          <a:p>
            <a:pPr lvl="2" algn="just" rtl="0" eaLnBrk="1" hangingPunct="1">
              <a:spcBef>
                <a:spcPct val="50000"/>
              </a:spcBef>
            </a:pPr>
            <a:r>
              <a:rPr lang="en-US" smtClean="0"/>
              <a:t>Lowers costs and raises quality.</a:t>
            </a:r>
          </a:p>
          <a:p>
            <a:pPr lvl="2" algn="just" rtl="0" eaLnBrk="1" hangingPunct="1">
              <a:spcBef>
                <a:spcPct val="50000"/>
              </a:spcBef>
            </a:pPr>
            <a:r>
              <a:rPr lang="en-US" smtClean="0"/>
              <a:t>Increases customer satisfaction.</a:t>
            </a:r>
          </a:p>
          <a:p>
            <a:pPr lvl="1" algn="just" rtl="0" eaLnBrk="1" hangingPunct="1">
              <a:spcBef>
                <a:spcPct val="50000"/>
              </a:spcBef>
            </a:pPr>
            <a:r>
              <a:rPr lang="en-US" smtClean="0"/>
              <a:t>Organizational impact</a:t>
            </a:r>
          </a:p>
          <a:p>
            <a:pPr lvl="2" algn="just" rtl="0" eaLnBrk="1" hangingPunct="1">
              <a:spcBef>
                <a:spcPct val="50000"/>
              </a:spcBef>
            </a:pPr>
            <a:r>
              <a:rPr lang="en-US" smtClean="0"/>
              <a:t>Additional stress on employees to constantly excel.</a:t>
            </a:r>
          </a:p>
          <a:p>
            <a:pPr lvl="2" algn="just" rtl="0" eaLnBrk="1" hangingPunct="1">
              <a:spcBef>
                <a:spcPct val="50000"/>
              </a:spcBef>
            </a:pPr>
            <a:r>
              <a:rPr lang="en-US" smtClean="0"/>
              <a:t>Requires constant change in organization.</a:t>
            </a:r>
          </a:p>
          <a:p>
            <a:pPr lvl="2" algn="just" rtl="0" eaLnBrk="1" hangingPunct="1">
              <a:spcBef>
                <a:spcPct val="50000"/>
              </a:spcBef>
            </a:pPr>
            <a:endParaRPr lang="en-US" smtClean="0"/>
          </a:p>
        </p:txBody>
      </p:sp>
    </p:spTree>
  </p:cSld>
  <p:clrMapOvr>
    <a:masterClrMapping/>
  </p:clrMapOvr>
  <p:transition/>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p:spPr>
        <p:txBody>
          <a:bodyPr/>
          <a:lstStyle/>
          <a:p>
            <a:r>
              <a:rPr lang="en-US"/>
              <a:t>© 2005 Prentice Hall Inc. All rights reserved.</a:t>
            </a:r>
          </a:p>
        </p:txBody>
      </p:sp>
      <p:sp>
        <p:nvSpPr>
          <p:cNvPr id="33795" name="Slide Number Placeholder 4"/>
          <p:cNvSpPr>
            <a:spLocks noGrp="1"/>
          </p:cNvSpPr>
          <p:nvPr>
            <p:ph type="sldNum" sz="quarter" idx="11"/>
          </p:nvPr>
        </p:nvSpPr>
        <p:spPr>
          <a:noFill/>
        </p:spPr>
        <p:txBody>
          <a:bodyPr/>
          <a:lstStyle/>
          <a:p>
            <a:r>
              <a:rPr lang="en-US"/>
              <a:t>18–</a:t>
            </a:r>
            <a:fld id="{FEDE05B5-EDFC-4ED8-BD3F-8FBDB19B0B18}" type="slidenum">
              <a:rPr lang="en-US"/>
              <a:pPr/>
              <a:t>511</a:t>
            </a:fld>
            <a:endParaRPr lang="en-US"/>
          </a:p>
        </p:txBody>
      </p:sp>
      <p:sp>
        <p:nvSpPr>
          <p:cNvPr id="302082" name="Rectangle 2"/>
          <p:cNvSpPr>
            <a:spLocks noGrp="1" noChangeArrowheads="1"/>
          </p:cNvSpPr>
          <p:nvPr>
            <p:ph type="title"/>
          </p:nvPr>
        </p:nvSpPr>
        <p:spPr/>
        <p:txBody>
          <a:bodyPr/>
          <a:lstStyle/>
          <a:p>
            <a:pPr algn="just" rtl="0" eaLnBrk="1" hangingPunct="1">
              <a:defRPr/>
            </a:pPr>
            <a:r>
              <a:rPr lang="en-US" smtClean="0"/>
              <a:t>Technology in the Workplace</a:t>
            </a:r>
          </a:p>
        </p:txBody>
      </p:sp>
      <p:sp>
        <p:nvSpPr>
          <p:cNvPr id="33797" name="Rectangle 3"/>
          <p:cNvSpPr>
            <a:spLocks noGrp="1" noChangeArrowheads="1"/>
          </p:cNvSpPr>
          <p:nvPr>
            <p:ph type="body" idx="1"/>
          </p:nvPr>
        </p:nvSpPr>
        <p:spPr/>
        <p:txBody>
          <a:bodyPr>
            <a:normAutofit fontScale="92500" lnSpcReduction="10000"/>
          </a:bodyPr>
          <a:lstStyle/>
          <a:p>
            <a:pPr algn="just" rtl="0" eaLnBrk="1" hangingPunct="1">
              <a:spcBef>
                <a:spcPct val="50000"/>
              </a:spcBef>
            </a:pPr>
            <a:r>
              <a:rPr lang="en-US" smtClean="0"/>
              <a:t>Process Reengineering</a:t>
            </a:r>
          </a:p>
          <a:p>
            <a:pPr lvl="1" algn="just" rtl="0" eaLnBrk="1" hangingPunct="1">
              <a:spcBef>
                <a:spcPct val="50000"/>
              </a:spcBef>
            </a:pPr>
            <a:r>
              <a:rPr lang="en-US" smtClean="0"/>
              <a:t>“Starting all over”</a:t>
            </a:r>
          </a:p>
          <a:p>
            <a:pPr lvl="1" algn="just" rtl="0" eaLnBrk="1" hangingPunct="1">
              <a:spcBef>
                <a:spcPct val="50000"/>
              </a:spcBef>
            </a:pPr>
            <a:r>
              <a:rPr lang="en-US" smtClean="0"/>
              <a:t>Rethinking and redesigning organizational processes to produce more uniform products and services.</a:t>
            </a:r>
          </a:p>
          <a:p>
            <a:pPr lvl="2" algn="just" rtl="0" eaLnBrk="1" hangingPunct="1">
              <a:spcBef>
                <a:spcPct val="50000"/>
              </a:spcBef>
            </a:pPr>
            <a:r>
              <a:rPr lang="en-US" smtClean="0"/>
              <a:t>Identifying the organization’s distinctive competencies</a:t>
            </a:r>
            <a:r>
              <a:rPr lang="en-US" smtClean="0">
                <a:cs typeface="Arial" pitchFamily="34" charset="0"/>
              </a:rPr>
              <a:t>—what it does best.</a:t>
            </a:r>
          </a:p>
          <a:p>
            <a:pPr lvl="2" algn="just" rtl="0" eaLnBrk="1" hangingPunct="1">
              <a:spcBef>
                <a:spcPct val="50000"/>
              </a:spcBef>
            </a:pPr>
            <a:r>
              <a:rPr lang="en-US" smtClean="0"/>
              <a:t>Assessing core processes that add value to the organization’s distinctive competencies.</a:t>
            </a:r>
          </a:p>
          <a:p>
            <a:pPr lvl="2" algn="just" rtl="0" eaLnBrk="1" hangingPunct="1">
              <a:spcBef>
                <a:spcPct val="50000"/>
              </a:spcBef>
            </a:pPr>
            <a:r>
              <a:rPr lang="en-US" smtClean="0"/>
              <a:t>Reorganizing horizontally by process using cross-functional and self-managed teams.</a:t>
            </a:r>
          </a:p>
        </p:txBody>
      </p:sp>
    </p:spTree>
  </p:cSld>
  <p:clrMapOvr>
    <a:masterClrMapping/>
  </p:clrMapOvr>
  <p:transition/>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2"/>
          <p:cNvSpPr>
            <a:spLocks noGrp="1"/>
          </p:cNvSpPr>
          <p:nvPr>
            <p:ph type="ftr" sz="quarter" idx="10"/>
          </p:nvPr>
        </p:nvSpPr>
        <p:spPr>
          <a:noFill/>
        </p:spPr>
        <p:txBody>
          <a:bodyPr/>
          <a:lstStyle/>
          <a:p>
            <a:r>
              <a:rPr lang="en-US"/>
              <a:t>© 2005 Prentice Hall Inc. All rights reserved.</a:t>
            </a:r>
          </a:p>
        </p:txBody>
      </p:sp>
      <p:sp>
        <p:nvSpPr>
          <p:cNvPr id="34819" name="Slide Number Placeholder 3"/>
          <p:cNvSpPr>
            <a:spLocks noGrp="1"/>
          </p:cNvSpPr>
          <p:nvPr>
            <p:ph type="sldNum" sz="quarter" idx="11"/>
          </p:nvPr>
        </p:nvSpPr>
        <p:spPr>
          <a:noFill/>
        </p:spPr>
        <p:txBody>
          <a:bodyPr/>
          <a:lstStyle/>
          <a:p>
            <a:r>
              <a:rPr lang="en-US"/>
              <a:t>18–</a:t>
            </a:r>
            <a:fld id="{9CF87E0F-4F45-4C4C-9CA9-478A193F2D64}" type="slidenum">
              <a:rPr lang="en-US"/>
              <a:pPr/>
              <a:t>512</a:t>
            </a:fld>
            <a:endParaRPr lang="en-US"/>
          </a:p>
        </p:txBody>
      </p:sp>
      <p:sp>
        <p:nvSpPr>
          <p:cNvPr id="283650"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Contemporary Change Issues for Today’s Managers: Stimulating Innovation</a:t>
            </a:r>
          </a:p>
        </p:txBody>
      </p:sp>
      <p:sp>
        <p:nvSpPr>
          <p:cNvPr id="283651" name="Text Box 3"/>
          <p:cNvSpPr txBox="1">
            <a:spLocks noChangeArrowheads="1"/>
          </p:cNvSpPr>
          <p:nvPr/>
        </p:nvSpPr>
        <p:spPr bwMode="blackWhite">
          <a:xfrm>
            <a:off x="3886200" y="1828800"/>
            <a:ext cx="4343400" cy="4038600"/>
          </a:xfrm>
          <a:prstGeom prst="rect">
            <a:avLst/>
          </a:prstGeom>
          <a:solidFill>
            <a:srgbClr val="336699"/>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lnSpc>
                <a:spcPct val="90000"/>
              </a:lnSpc>
              <a:spcBef>
                <a:spcPct val="50000"/>
              </a:spcBef>
              <a:defRPr/>
            </a:pPr>
            <a:r>
              <a:rPr lang="en-US" sz="2000">
                <a:solidFill>
                  <a:srgbClr val="FFFFCC"/>
                </a:solidFill>
                <a:effectLst>
                  <a:outerShdw blurRad="38100" dist="38100" dir="2700000" algn="tl">
                    <a:srgbClr val="000000"/>
                  </a:outerShdw>
                </a:effectLst>
              </a:rPr>
              <a:t>Sources of Innovation:</a:t>
            </a:r>
          </a:p>
          <a:p>
            <a:pPr marL="222250" indent="-222250">
              <a:lnSpc>
                <a:spcPct val="90000"/>
              </a:lnSpc>
              <a:spcBef>
                <a:spcPct val="50000"/>
              </a:spcBef>
              <a:buFontTx/>
              <a:buChar char="•"/>
              <a:defRPr/>
            </a:pPr>
            <a:r>
              <a:rPr lang="en-US" sz="2000">
                <a:solidFill>
                  <a:schemeClr val="bg1"/>
                </a:solidFill>
                <a:effectLst>
                  <a:outerShdw blurRad="38100" dist="38100" dir="2700000" algn="tl">
                    <a:srgbClr val="000000"/>
                  </a:outerShdw>
                </a:effectLst>
              </a:rPr>
              <a:t>Structural variables</a:t>
            </a:r>
          </a:p>
          <a:p>
            <a:pPr marL="568325" lvl="1" indent="-231775">
              <a:lnSpc>
                <a:spcPct val="90000"/>
              </a:lnSpc>
              <a:spcBef>
                <a:spcPct val="50000"/>
              </a:spcBef>
              <a:buFontTx/>
              <a:buChar char="•"/>
              <a:defRPr/>
            </a:pPr>
            <a:r>
              <a:rPr lang="en-US" sz="2000">
                <a:solidFill>
                  <a:schemeClr val="bg1"/>
                </a:solidFill>
                <a:effectLst>
                  <a:outerShdw blurRad="38100" dist="38100" dir="2700000" algn="tl">
                    <a:srgbClr val="000000"/>
                  </a:outerShdw>
                </a:effectLst>
              </a:rPr>
              <a:t>Organic structures</a:t>
            </a:r>
          </a:p>
          <a:p>
            <a:pPr marL="568325" lvl="1" indent="-231775">
              <a:lnSpc>
                <a:spcPct val="90000"/>
              </a:lnSpc>
              <a:spcBef>
                <a:spcPct val="50000"/>
              </a:spcBef>
              <a:buFontTx/>
              <a:buChar char="•"/>
              <a:defRPr/>
            </a:pPr>
            <a:r>
              <a:rPr lang="en-US" sz="2000">
                <a:solidFill>
                  <a:schemeClr val="bg1"/>
                </a:solidFill>
                <a:effectLst>
                  <a:outerShdw blurRad="38100" dist="38100" dir="2700000" algn="tl">
                    <a:srgbClr val="000000"/>
                  </a:outerShdw>
                </a:effectLst>
              </a:rPr>
              <a:t>Long-tenured management</a:t>
            </a:r>
          </a:p>
          <a:p>
            <a:pPr marL="568325" lvl="1" indent="-231775">
              <a:lnSpc>
                <a:spcPct val="90000"/>
              </a:lnSpc>
              <a:spcBef>
                <a:spcPct val="50000"/>
              </a:spcBef>
              <a:buFontTx/>
              <a:buChar char="•"/>
              <a:defRPr/>
            </a:pPr>
            <a:r>
              <a:rPr lang="en-US" sz="2000">
                <a:solidFill>
                  <a:schemeClr val="bg1"/>
                </a:solidFill>
                <a:effectLst>
                  <a:outerShdw blurRad="38100" dist="38100" dir="2700000" algn="tl">
                    <a:srgbClr val="000000"/>
                  </a:outerShdw>
                </a:effectLst>
              </a:rPr>
              <a:t>Slack resources</a:t>
            </a:r>
          </a:p>
          <a:p>
            <a:pPr marL="568325" lvl="1" indent="-231775">
              <a:lnSpc>
                <a:spcPct val="90000"/>
              </a:lnSpc>
              <a:spcBef>
                <a:spcPct val="50000"/>
              </a:spcBef>
              <a:buFontTx/>
              <a:buChar char="•"/>
              <a:defRPr/>
            </a:pPr>
            <a:r>
              <a:rPr lang="en-US" sz="2000">
                <a:solidFill>
                  <a:schemeClr val="bg1"/>
                </a:solidFill>
                <a:effectLst>
                  <a:outerShdw blurRad="38100" dist="38100" dir="2700000" algn="tl">
                    <a:srgbClr val="000000"/>
                  </a:outerShdw>
                </a:effectLst>
              </a:rPr>
              <a:t>Interunit communication</a:t>
            </a:r>
          </a:p>
          <a:p>
            <a:pPr marL="222250" indent="-222250">
              <a:lnSpc>
                <a:spcPct val="90000"/>
              </a:lnSpc>
              <a:spcBef>
                <a:spcPct val="50000"/>
              </a:spcBef>
              <a:buFontTx/>
              <a:buChar char="•"/>
              <a:defRPr/>
            </a:pPr>
            <a:r>
              <a:rPr lang="en-US" sz="2000">
                <a:solidFill>
                  <a:schemeClr val="bg1"/>
                </a:solidFill>
                <a:effectLst>
                  <a:outerShdw blurRad="38100" dist="38100" dir="2700000" algn="tl">
                    <a:srgbClr val="000000"/>
                  </a:outerShdw>
                </a:effectLst>
              </a:rPr>
              <a:t>Organization’s culture</a:t>
            </a:r>
          </a:p>
          <a:p>
            <a:pPr marL="222250" indent="-222250">
              <a:lnSpc>
                <a:spcPct val="90000"/>
              </a:lnSpc>
              <a:spcBef>
                <a:spcPct val="50000"/>
              </a:spcBef>
              <a:buFontTx/>
              <a:buChar char="•"/>
              <a:defRPr/>
            </a:pPr>
            <a:r>
              <a:rPr lang="en-US" sz="2000">
                <a:solidFill>
                  <a:schemeClr val="bg1"/>
                </a:solidFill>
                <a:effectLst>
                  <a:outerShdw blurRad="38100" dist="38100" dir="2700000" algn="tl">
                    <a:srgbClr val="000000"/>
                  </a:outerShdw>
                </a:effectLst>
              </a:rPr>
              <a:t>Human resources</a:t>
            </a:r>
          </a:p>
        </p:txBody>
      </p:sp>
      <p:sp>
        <p:nvSpPr>
          <p:cNvPr id="34822" name="Text Box 4"/>
          <p:cNvSpPr txBox="1">
            <a:spLocks noChangeArrowheads="1"/>
          </p:cNvSpPr>
          <p:nvPr/>
        </p:nvSpPr>
        <p:spPr bwMode="auto">
          <a:xfrm>
            <a:off x="914400" y="1754188"/>
            <a:ext cx="2743200" cy="2465387"/>
          </a:xfrm>
          <a:prstGeom prst="rect">
            <a:avLst/>
          </a:prstGeom>
          <a:noFill/>
          <a:ln w="9525">
            <a:noFill/>
            <a:miter lim="800000"/>
            <a:headEnd/>
            <a:tailEnd/>
          </a:ln>
        </p:spPr>
        <p:txBody>
          <a:bodyPr>
            <a:spAutoFit/>
          </a:bodyPr>
          <a:lstStyle/>
          <a:p>
            <a:pPr>
              <a:spcBef>
                <a:spcPct val="50000"/>
              </a:spcBef>
            </a:pPr>
            <a:r>
              <a:rPr lang="en-US" sz="2400"/>
              <a:t>Innovation</a:t>
            </a:r>
          </a:p>
          <a:p>
            <a:pPr>
              <a:spcBef>
                <a:spcPct val="50000"/>
              </a:spcBef>
            </a:pPr>
            <a:r>
              <a:rPr lang="en-US" sz="2400" b="0">
                <a:latin typeface="Tahoma" pitchFamily="34" charset="0"/>
              </a:rPr>
              <a:t>A new idea applied to initiating or improving a product, process, or service.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3651"/>
                                        </p:tgtEl>
                                        <p:attrNameLst>
                                          <p:attrName>style.visibility</p:attrName>
                                        </p:attrNameLst>
                                      </p:cBhvr>
                                      <p:to>
                                        <p:strVal val="visible"/>
                                      </p:to>
                                    </p:set>
                                    <p:animEffect transition="in" filter="box(in)">
                                      <p:cBhvr>
                                        <p:cTn id="7" dur="500"/>
                                        <p:tgtEl>
                                          <p:spTgt spid="28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animBg="1" autoUpdateAnimBg="0"/>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2"/>
          <p:cNvSpPr>
            <a:spLocks noGrp="1"/>
          </p:cNvSpPr>
          <p:nvPr>
            <p:ph type="ftr" sz="quarter" idx="10"/>
          </p:nvPr>
        </p:nvSpPr>
        <p:spPr>
          <a:noFill/>
        </p:spPr>
        <p:txBody>
          <a:bodyPr/>
          <a:lstStyle/>
          <a:p>
            <a:r>
              <a:rPr lang="en-US"/>
              <a:t>© 2005 Prentice Hall Inc. All rights reserved.</a:t>
            </a:r>
          </a:p>
        </p:txBody>
      </p:sp>
      <p:sp>
        <p:nvSpPr>
          <p:cNvPr id="35843" name="Slide Number Placeholder 3"/>
          <p:cNvSpPr>
            <a:spLocks noGrp="1"/>
          </p:cNvSpPr>
          <p:nvPr>
            <p:ph type="sldNum" sz="quarter" idx="11"/>
          </p:nvPr>
        </p:nvSpPr>
        <p:spPr>
          <a:noFill/>
        </p:spPr>
        <p:txBody>
          <a:bodyPr/>
          <a:lstStyle/>
          <a:p>
            <a:r>
              <a:rPr lang="en-US"/>
              <a:t>18–</a:t>
            </a:r>
            <a:fld id="{25299639-7ECC-4D8B-A911-BAF75BE3413D}" type="slidenum">
              <a:rPr lang="en-US"/>
              <a:pPr/>
              <a:t>513</a:t>
            </a:fld>
            <a:endParaRPr lang="en-US"/>
          </a:p>
        </p:txBody>
      </p:sp>
      <p:sp>
        <p:nvSpPr>
          <p:cNvPr id="303106" name="Rectangle 2"/>
          <p:cNvSpPr>
            <a:spLocks noGrp="1" noChangeArrowheads="1"/>
          </p:cNvSpPr>
          <p:nvPr>
            <p:ph type="title"/>
          </p:nvPr>
        </p:nvSpPr>
        <p:spPr>
          <a:xfrm>
            <a:off x="685800" y="381000"/>
            <a:ext cx="7772400" cy="1066800"/>
          </a:xfrm>
        </p:spPr>
        <p:txBody>
          <a:bodyPr>
            <a:normAutofit fontScale="90000"/>
          </a:bodyPr>
          <a:lstStyle/>
          <a:p>
            <a:pPr algn="just" rtl="0" eaLnBrk="1" hangingPunct="1">
              <a:defRPr/>
            </a:pPr>
            <a:r>
              <a:rPr lang="en-US" smtClean="0"/>
              <a:t>Contemporary Change Issues for Today’s Managers: Stimulating Innovation (cont’d)</a:t>
            </a:r>
          </a:p>
        </p:txBody>
      </p:sp>
      <p:sp>
        <p:nvSpPr>
          <p:cNvPr id="35845" name="Text Box 4"/>
          <p:cNvSpPr txBox="1">
            <a:spLocks noChangeArrowheads="1"/>
          </p:cNvSpPr>
          <p:nvPr/>
        </p:nvSpPr>
        <p:spPr bwMode="auto">
          <a:xfrm>
            <a:off x="914400" y="1754188"/>
            <a:ext cx="7315200" cy="2282825"/>
          </a:xfrm>
          <a:prstGeom prst="rect">
            <a:avLst/>
          </a:prstGeom>
          <a:noFill/>
          <a:ln w="9525">
            <a:noFill/>
            <a:miter lim="800000"/>
            <a:headEnd/>
            <a:tailEnd/>
          </a:ln>
        </p:spPr>
        <p:txBody>
          <a:bodyPr>
            <a:spAutoFit/>
          </a:bodyPr>
          <a:lstStyle/>
          <a:p>
            <a:r>
              <a:rPr lang="en-US" sz="2400"/>
              <a:t>Idea Champions</a:t>
            </a:r>
            <a:br>
              <a:rPr lang="en-US" sz="2400"/>
            </a:br>
            <a:endParaRPr lang="en-US" sz="2400"/>
          </a:p>
          <a:p>
            <a:r>
              <a:rPr lang="en-US" sz="2400" b="0"/>
              <a:t>Individuals who take an innovation and actively and enthusiastically promote the idea, build support, overcome resistance, and ensure that the idea is implemented. </a:t>
            </a:r>
          </a:p>
        </p:txBody>
      </p:sp>
      <p:pic>
        <p:nvPicPr>
          <p:cNvPr id="35846" name="Picture 9" descr="BD20205_"/>
          <p:cNvPicPr>
            <a:picLocks noChangeAspect="1" noChangeArrowheads="1"/>
          </p:cNvPicPr>
          <p:nvPr/>
        </p:nvPicPr>
        <p:blipFill>
          <a:blip r:embed="rId2"/>
          <a:srcRect/>
          <a:stretch>
            <a:fillRect/>
          </a:stretch>
        </p:blipFill>
        <p:spPr bwMode="auto">
          <a:xfrm>
            <a:off x="4191000" y="3900488"/>
            <a:ext cx="4040188" cy="2271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2"/>
          <p:cNvSpPr>
            <a:spLocks noGrp="1"/>
          </p:cNvSpPr>
          <p:nvPr>
            <p:ph type="ftr" sz="quarter" idx="10"/>
          </p:nvPr>
        </p:nvSpPr>
        <p:spPr>
          <a:noFill/>
        </p:spPr>
        <p:txBody>
          <a:bodyPr/>
          <a:lstStyle/>
          <a:p>
            <a:r>
              <a:rPr lang="en-US"/>
              <a:t>© 2005 Prentice Hall Inc. All rights reserved.</a:t>
            </a:r>
          </a:p>
        </p:txBody>
      </p:sp>
      <p:sp>
        <p:nvSpPr>
          <p:cNvPr id="36867" name="Slide Number Placeholder 3"/>
          <p:cNvSpPr>
            <a:spLocks noGrp="1"/>
          </p:cNvSpPr>
          <p:nvPr>
            <p:ph type="sldNum" sz="quarter" idx="11"/>
          </p:nvPr>
        </p:nvSpPr>
        <p:spPr>
          <a:noFill/>
        </p:spPr>
        <p:txBody>
          <a:bodyPr/>
          <a:lstStyle/>
          <a:p>
            <a:r>
              <a:rPr lang="en-US"/>
              <a:t>18–</a:t>
            </a:r>
            <a:fld id="{096EE887-F4F7-4065-8E7C-B9A36DE13E40}" type="slidenum">
              <a:rPr lang="en-US"/>
              <a:pPr/>
              <a:t>514</a:t>
            </a:fld>
            <a:endParaRPr lang="en-US"/>
          </a:p>
        </p:txBody>
      </p:sp>
      <p:sp>
        <p:nvSpPr>
          <p:cNvPr id="284674" name="Rectangle 2"/>
          <p:cNvSpPr>
            <a:spLocks noGrp="1" noChangeArrowheads="1"/>
          </p:cNvSpPr>
          <p:nvPr>
            <p:ph type="title"/>
          </p:nvPr>
        </p:nvSpPr>
        <p:spPr>
          <a:xfrm>
            <a:off x="685800" y="381000"/>
            <a:ext cx="7772400" cy="762000"/>
          </a:xfrm>
        </p:spPr>
        <p:txBody>
          <a:bodyPr/>
          <a:lstStyle/>
          <a:p>
            <a:pPr algn="just" rtl="0" eaLnBrk="1" hangingPunct="1">
              <a:defRPr/>
            </a:pPr>
            <a:r>
              <a:rPr lang="en-US" smtClean="0"/>
              <a:t>Creating a Learning Organization</a:t>
            </a:r>
          </a:p>
        </p:txBody>
      </p:sp>
      <p:sp>
        <p:nvSpPr>
          <p:cNvPr id="284675" name="Text Box 3"/>
          <p:cNvSpPr txBox="1">
            <a:spLocks noChangeArrowheads="1"/>
          </p:cNvSpPr>
          <p:nvPr/>
        </p:nvSpPr>
        <p:spPr bwMode="blackWhite">
          <a:xfrm>
            <a:off x="4724400" y="1566863"/>
            <a:ext cx="3733800" cy="4114800"/>
          </a:xfrm>
          <a:prstGeom prst="rect">
            <a:avLst/>
          </a:prstGeom>
          <a:solidFill>
            <a:srgbClr val="006666"/>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346075" indent="-346075">
              <a:spcBef>
                <a:spcPct val="50000"/>
              </a:spcBef>
              <a:defRPr/>
            </a:pPr>
            <a:r>
              <a:rPr lang="en-US" sz="2000">
                <a:solidFill>
                  <a:srgbClr val="FFFFCC"/>
                </a:solidFill>
                <a:effectLst>
                  <a:outerShdw blurRad="38100" dist="38100" dir="2700000" algn="tl">
                    <a:srgbClr val="000000"/>
                  </a:outerShdw>
                </a:effectLst>
              </a:rPr>
              <a:t>Characteristics:</a:t>
            </a:r>
          </a:p>
          <a:p>
            <a:pPr marL="346075" indent="-346075">
              <a:spcBef>
                <a:spcPct val="50000"/>
              </a:spcBef>
              <a:buFontTx/>
              <a:buAutoNum type="arabicPeriod"/>
              <a:defRPr/>
            </a:pPr>
            <a:r>
              <a:rPr lang="en-US" sz="2000">
                <a:solidFill>
                  <a:schemeClr val="bg1"/>
                </a:solidFill>
                <a:effectLst>
                  <a:outerShdw blurRad="38100" dist="38100" dir="2700000" algn="tl">
                    <a:srgbClr val="000000"/>
                  </a:outerShdw>
                </a:effectLst>
              </a:rPr>
              <a:t>Holds a shared vision</a:t>
            </a:r>
          </a:p>
          <a:p>
            <a:pPr marL="346075" indent="-346075">
              <a:spcBef>
                <a:spcPct val="50000"/>
              </a:spcBef>
              <a:buFontTx/>
              <a:buAutoNum type="arabicPeriod"/>
              <a:defRPr/>
            </a:pPr>
            <a:r>
              <a:rPr lang="en-US" sz="2000">
                <a:solidFill>
                  <a:schemeClr val="bg1"/>
                </a:solidFill>
                <a:effectLst>
                  <a:outerShdw blurRad="38100" dist="38100" dir="2700000" algn="tl">
                    <a:srgbClr val="000000"/>
                  </a:outerShdw>
                </a:effectLst>
              </a:rPr>
              <a:t>Discards old ways of thinking.</a:t>
            </a:r>
          </a:p>
          <a:p>
            <a:pPr marL="346075" indent="-346075">
              <a:spcBef>
                <a:spcPct val="50000"/>
              </a:spcBef>
              <a:buFontTx/>
              <a:buAutoNum type="arabicPeriod"/>
              <a:defRPr/>
            </a:pPr>
            <a:r>
              <a:rPr lang="en-US" sz="2000">
                <a:solidFill>
                  <a:schemeClr val="bg1"/>
                </a:solidFill>
                <a:effectLst>
                  <a:outerShdw blurRad="38100" dist="38100" dir="2700000" algn="tl">
                    <a:srgbClr val="000000"/>
                  </a:outerShdw>
                </a:effectLst>
              </a:rPr>
              <a:t>Views organization as system of relationships.</a:t>
            </a:r>
          </a:p>
          <a:p>
            <a:pPr marL="346075" indent="-346075">
              <a:spcBef>
                <a:spcPct val="50000"/>
              </a:spcBef>
              <a:buFontTx/>
              <a:buAutoNum type="arabicPeriod"/>
              <a:defRPr/>
            </a:pPr>
            <a:r>
              <a:rPr lang="en-US" sz="2000">
                <a:solidFill>
                  <a:schemeClr val="bg1"/>
                </a:solidFill>
                <a:effectLst>
                  <a:outerShdw blurRad="38100" dist="38100" dir="2700000" algn="tl">
                    <a:srgbClr val="000000"/>
                  </a:outerShdw>
                </a:effectLst>
              </a:rPr>
              <a:t>Communicates openly.</a:t>
            </a:r>
          </a:p>
          <a:p>
            <a:pPr marL="346075" indent="-346075">
              <a:spcBef>
                <a:spcPct val="50000"/>
              </a:spcBef>
              <a:buFontTx/>
              <a:buAutoNum type="arabicPeriod"/>
              <a:defRPr/>
            </a:pPr>
            <a:r>
              <a:rPr lang="en-US" sz="2000">
                <a:solidFill>
                  <a:schemeClr val="bg1"/>
                </a:solidFill>
                <a:effectLst>
                  <a:outerShdw blurRad="38100" dist="38100" dir="2700000" algn="tl">
                    <a:srgbClr val="000000"/>
                  </a:outerShdw>
                </a:effectLst>
              </a:rPr>
              <a:t>Works together to achieve shared vision.</a:t>
            </a:r>
          </a:p>
        </p:txBody>
      </p:sp>
      <p:sp>
        <p:nvSpPr>
          <p:cNvPr id="36870" name="Text Box 4"/>
          <p:cNvSpPr txBox="1">
            <a:spLocks noChangeArrowheads="1"/>
          </p:cNvSpPr>
          <p:nvPr/>
        </p:nvSpPr>
        <p:spPr bwMode="auto">
          <a:xfrm>
            <a:off x="914400" y="1371600"/>
            <a:ext cx="3657600" cy="2100263"/>
          </a:xfrm>
          <a:prstGeom prst="rect">
            <a:avLst/>
          </a:prstGeom>
          <a:noFill/>
          <a:ln w="9525">
            <a:noFill/>
            <a:miter lim="800000"/>
            <a:headEnd/>
            <a:tailEnd/>
          </a:ln>
        </p:spPr>
        <p:txBody>
          <a:bodyPr>
            <a:spAutoFit/>
          </a:bodyPr>
          <a:lstStyle/>
          <a:p>
            <a:pPr>
              <a:spcBef>
                <a:spcPct val="50000"/>
              </a:spcBef>
            </a:pPr>
            <a:r>
              <a:rPr lang="en-US" sz="2400"/>
              <a:t>Learning Organization</a:t>
            </a:r>
          </a:p>
          <a:p>
            <a:pPr>
              <a:spcBef>
                <a:spcPct val="50000"/>
              </a:spcBef>
            </a:pPr>
            <a:r>
              <a:rPr lang="en-US" sz="2400" b="0">
                <a:latin typeface="Tahoma" pitchFamily="34" charset="0"/>
              </a:rPr>
              <a:t>An organization that has developed the continuous capacity to adapt and change.</a:t>
            </a:r>
          </a:p>
        </p:txBody>
      </p:sp>
      <p:sp>
        <p:nvSpPr>
          <p:cNvPr id="36871" name="Rectangle 5"/>
          <p:cNvSpPr>
            <a:spLocks noChangeArrowheads="1"/>
          </p:cNvSpPr>
          <p:nvPr/>
        </p:nvSpPr>
        <p:spPr bwMode="auto">
          <a:xfrm>
            <a:off x="679450" y="6291263"/>
            <a:ext cx="4349750" cy="228600"/>
          </a:xfrm>
          <a:prstGeom prst="rect">
            <a:avLst/>
          </a:prstGeom>
          <a:noFill/>
          <a:ln w="9525">
            <a:noFill/>
            <a:miter lim="800000"/>
            <a:headEnd/>
            <a:tailEnd/>
          </a:ln>
        </p:spPr>
        <p:txBody>
          <a:bodyPr wrap="none">
            <a:spAutoFit/>
          </a:bodyPr>
          <a:lstStyle/>
          <a:p>
            <a:r>
              <a:rPr lang="en-US" sz="900" b="0" i="1"/>
              <a:t>Source: </a:t>
            </a:r>
            <a:r>
              <a:rPr lang="en-US" sz="900" b="0"/>
              <a:t>Based on P. M. Senge, </a:t>
            </a:r>
            <a:r>
              <a:rPr lang="en-US" sz="900" b="0" i="1"/>
              <a:t>The Fifth Discipline </a:t>
            </a:r>
            <a:r>
              <a:rPr lang="en-US" sz="900" b="0"/>
              <a:t>(New York: Doubleday, 1990).</a:t>
            </a:r>
          </a:p>
        </p:txBody>
      </p:sp>
      <p:sp>
        <p:nvSpPr>
          <p:cNvPr id="284678" name="Text Box 6" descr="BKGD02"/>
          <p:cNvSpPr txBox="1">
            <a:spLocks noChangeArrowheads="1"/>
          </p:cNvSpPr>
          <p:nvPr/>
        </p:nvSpPr>
        <p:spPr bwMode="blackWhite">
          <a:xfrm>
            <a:off x="70104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–6</a:t>
            </a: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4675"/>
                                        </p:tgtEl>
                                        <p:attrNameLst>
                                          <p:attrName>style.visibility</p:attrName>
                                        </p:attrNameLst>
                                      </p:cBhvr>
                                      <p:to>
                                        <p:strVal val="visible"/>
                                      </p:to>
                                    </p:set>
                                    <p:animEffect transition="in" filter="box(in)">
                                      <p:cBhvr>
                                        <p:cTn id="7" dur="5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animBg="1" autoUpdateAnimBg="0"/>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0"/>
          </p:nvPr>
        </p:nvSpPr>
        <p:spPr>
          <a:noFill/>
        </p:spPr>
        <p:txBody>
          <a:bodyPr/>
          <a:lstStyle/>
          <a:p>
            <a:r>
              <a:rPr lang="en-US"/>
              <a:t>© 2005 Prentice Hall Inc. All rights reserved.</a:t>
            </a:r>
          </a:p>
        </p:txBody>
      </p:sp>
      <p:sp>
        <p:nvSpPr>
          <p:cNvPr id="37891" name="Slide Number Placeholder 3"/>
          <p:cNvSpPr>
            <a:spLocks noGrp="1"/>
          </p:cNvSpPr>
          <p:nvPr>
            <p:ph type="sldNum" sz="quarter" idx="11"/>
          </p:nvPr>
        </p:nvSpPr>
        <p:spPr>
          <a:noFill/>
        </p:spPr>
        <p:txBody>
          <a:bodyPr/>
          <a:lstStyle/>
          <a:p>
            <a:r>
              <a:rPr lang="en-US"/>
              <a:t>18–</a:t>
            </a:r>
            <a:fld id="{2E8F3314-A1E1-4E64-8B7B-55167559F15E}" type="slidenum">
              <a:rPr lang="en-US"/>
              <a:pPr/>
              <a:t>515</a:t>
            </a:fld>
            <a:endParaRPr lang="en-US"/>
          </a:p>
        </p:txBody>
      </p:sp>
      <p:sp>
        <p:nvSpPr>
          <p:cNvPr id="285698" name="Rectangle 2"/>
          <p:cNvSpPr>
            <a:spLocks noGrp="1" noChangeArrowheads="1"/>
          </p:cNvSpPr>
          <p:nvPr>
            <p:ph type="title"/>
          </p:nvPr>
        </p:nvSpPr>
        <p:spPr>
          <a:xfrm>
            <a:off x="685800" y="381000"/>
            <a:ext cx="7772400" cy="762000"/>
          </a:xfrm>
        </p:spPr>
        <p:txBody>
          <a:bodyPr/>
          <a:lstStyle/>
          <a:p>
            <a:pPr algn="just" rtl="0" eaLnBrk="1" hangingPunct="1">
              <a:defRPr/>
            </a:pPr>
            <a:r>
              <a:rPr lang="en-US" smtClean="0"/>
              <a:t>Creating a Learning Organization</a:t>
            </a:r>
          </a:p>
        </p:txBody>
      </p:sp>
      <p:sp>
        <p:nvSpPr>
          <p:cNvPr id="285699" name="Line 3"/>
          <p:cNvSpPr>
            <a:spLocks noChangeShapeType="1"/>
          </p:cNvSpPr>
          <p:nvPr/>
        </p:nvSpPr>
        <p:spPr bwMode="auto">
          <a:xfrm>
            <a:off x="914400" y="3657600"/>
            <a:ext cx="3657600" cy="0"/>
          </a:xfrm>
          <a:prstGeom prst="line">
            <a:avLst/>
          </a:prstGeom>
          <a:noFill/>
          <a:ln w="38100">
            <a:solidFill>
              <a:srgbClr val="CC3300"/>
            </a:solidFill>
            <a:round/>
            <a:headEnd/>
            <a:tailEnd/>
          </a:ln>
        </p:spPr>
        <p:txBody>
          <a:bodyPr/>
          <a:lstStyle/>
          <a:p>
            <a:endParaRPr lang="fa-IR"/>
          </a:p>
        </p:txBody>
      </p:sp>
      <p:pic>
        <p:nvPicPr>
          <p:cNvPr id="37894" name="Picture 4" descr="bd04969_"/>
          <p:cNvPicPr>
            <a:picLocks noChangeAspect="1" noChangeArrowheads="1"/>
          </p:cNvPicPr>
          <p:nvPr/>
        </p:nvPicPr>
        <p:blipFill>
          <a:blip r:embed="rId2"/>
          <a:srcRect/>
          <a:stretch>
            <a:fillRect/>
          </a:stretch>
        </p:blipFill>
        <p:spPr bwMode="auto">
          <a:xfrm>
            <a:off x="4953000" y="2438400"/>
            <a:ext cx="3276600" cy="3028950"/>
          </a:xfrm>
          <a:prstGeom prst="rect">
            <a:avLst/>
          </a:prstGeom>
          <a:noFill/>
          <a:ln w="9525">
            <a:noFill/>
            <a:miter lim="800000"/>
            <a:headEnd/>
            <a:tailEnd/>
          </a:ln>
        </p:spPr>
      </p:pic>
      <p:sp>
        <p:nvSpPr>
          <p:cNvPr id="37895" name="Text Box 5"/>
          <p:cNvSpPr txBox="1">
            <a:spLocks noChangeArrowheads="1"/>
          </p:cNvSpPr>
          <p:nvPr/>
        </p:nvSpPr>
        <p:spPr bwMode="auto">
          <a:xfrm>
            <a:off x="914400" y="1693863"/>
            <a:ext cx="4267200" cy="1735137"/>
          </a:xfrm>
          <a:prstGeom prst="rect">
            <a:avLst/>
          </a:prstGeom>
          <a:noFill/>
          <a:ln w="9525">
            <a:noFill/>
            <a:miter lim="800000"/>
            <a:headEnd/>
            <a:tailEnd/>
          </a:ln>
        </p:spPr>
        <p:txBody>
          <a:bodyPr>
            <a:spAutoFit/>
          </a:bodyPr>
          <a:lstStyle/>
          <a:p>
            <a:pPr>
              <a:spcBef>
                <a:spcPct val="50000"/>
              </a:spcBef>
            </a:pPr>
            <a:r>
              <a:rPr lang="en-US" sz="2400"/>
              <a:t>Single-Loop Learning</a:t>
            </a:r>
          </a:p>
          <a:p>
            <a:pPr>
              <a:spcBef>
                <a:spcPct val="50000"/>
              </a:spcBef>
            </a:pPr>
            <a:r>
              <a:rPr lang="en-US" sz="2400" b="0">
                <a:latin typeface="Tahoma" pitchFamily="34" charset="0"/>
              </a:rPr>
              <a:t>Errors are corrected using past routines and present policies.</a:t>
            </a:r>
          </a:p>
        </p:txBody>
      </p:sp>
      <p:sp>
        <p:nvSpPr>
          <p:cNvPr id="37896" name="Text Box 6"/>
          <p:cNvSpPr txBox="1">
            <a:spLocks noChangeArrowheads="1"/>
          </p:cNvSpPr>
          <p:nvPr/>
        </p:nvSpPr>
        <p:spPr bwMode="auto">
          <a:xfrm>
            <a:off x="914400" y="3919538"/>
            <a:ext cx="4038600" cy="2100262"/>
          </a:xfrm>
          <a:prstGeom prst="rect">
            <a:avLst/>
          </a:prstGeom>
          <a:noFill/>
          <a:ln w="9525">
            <a:noFill/>
            <a:miter lim="800000"/>
            <a:headEnd/>
            <a:tailEnd/>
          </a:ln>
        </p:spPr>
        <p:txBody>
          <a:bodyPr>
            <a:spAutoFit/>
          </a:bodyPr>
          <a:lstStyle/>
          <a:p>
            <a:pPr>
              <a:spcBef>
                <a:spcPct val="50000"/>
              </a:spcBef>
            </a:pPr>
            <a:r>
              <a:rPr lang="en-US" sz="2400"/>
              <a:t>Double-Loop Learning</a:t>
            </a:r>
          </a:p>
          <a:p>
            <a:pPr>
              <a:spcBef>
                <a:spcPct val="50000"/>
              </a:spcBef>
            </a:pPr>
            <a:r>
              <a:rPr lang="en-US" sz="2400" b="0">
                <a:latin typeface="Tahoma" pitchFamily="34" charset="0"/>
              </a:rPr>
              <a:t>Errors are corrected by modifying the organization’s objectives, policies, and standard routines.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5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2"/>
          <p:cNvSpPr>
            <a:spLocks noGrp="1"/>
          </p:cNvSpPr>
          <p:nvPr>
            <p:ph type="ftr" sz="quarter" idx="10"/>
          </p:nvPr>
        </p:nvSpPr>
        <p:spPr>
          <a:noFill/>
        </p:spPr>
        <p:txBody>
          <a:bodyPr/>
          <a:lstStyle/>
          <a:p>
            <a:r>
              <a:rPr lang="en-US"/>
              <a:t>© 2005 Prentice Hall Inc. All rights reserved.</a:t>
            </a:r>
          </a:p>
        </p:txBody>
      </p:sp>
      <p:sp>
        <p:nvSpPr>
          <p:cNvPr id="38915" name="Slide Number Placeholder 3"/>
          <p:cNvSpPr>
            <a:spLocks noGrp="1"/>
          </p:cNvSpPr>
          <p:nvPr>
            <p:ph type="sldNum" sz="quarter" idx="11"/>
          </p:nvPr>
        </p:nvSpPr>
        <p:spPr>
          <a:noFill/>
        </p:spPr>
        <p:txBody>
          <a:bodyPr/>
          <a:lstStyle/>
          <a:p>
            <a:r>
              <a:rPr lang="en-US"/>
              <a:t>18–</a:t>
            </a:r>
            <a:fld id="{D88277D9-2ED8-4BB6-94F5-B1E551EED44C}" type="slidenum">
              <a:rPr lang="en-US"/>
              <a:pPr/>
              <a:t>516</a:t>
            </a:fld>
            <a:endParaRPr lang="en-US"/>
          </a:p>
        </p:txBody>
      </p:sp>
      <p:sp>
        <p:nvSpPr>
          <p:cNvPr id="286722" name="Rectangle 2"/>
          <p:cNvSpPr>
            <a:spLocks noGrp="1" noChangeArrowheads="1"/>
          </p:cNvSpPr>
          <p:nvPr>
            <p:ph type="title"/>
          </p:nvPr>
        </p:nvSpPr>
        <p:spPr/>
        <p:txBody>
          <a:bodyPr/>
          <a:lstStyle/>
          <a:p>
            <a:pPr algn="just" rtl="0" eaLnBrk="1" hangingPunct="1">
              <a:defRPr/>
            </a:pPr>
            <a:r>
              <a:rPr lang="en-US" smtClean="0"/>
              <a:t>Creating a Learning Organization</a:t>
            </a:r>
          </a:p>
        </p:txBody>
      </p:sp>
      <p:sp>
        <p:nvSpPr>
          <p:cNvPr id="286723" name="Text Box 3"/>
          <p:cNvSpPr txBox="1">
            <a:spLocks noChangeArrowheads="1"/>
          </p:cNvSpPr>
          <p:nvPr/>
        </p:nvSpPr>
        <p:spPr bwMode="blackWhite">
          <a:xfrm>
            <a:off x="1143000" y="1600200"/>
            <a:ext cx="6858000" cy="3733800"/>
          </a:xfrm>
          <a:prstGeom prst="rect">
            <a:avLst/>
          </a:prstGeom>
          <a:solidFill>
            <a:srgbClr val="336699"/>
          </a:solidFill>
          <a:ln w="12700">
            <a:solidFill>
              <a:schemeClr val="tx1"/>
            </a:solidFill>
            <a:miter lim="800000"/>
            <a:headEnd/>
            <a:tailEnd/>
          </a:ln>
          <a:effectLst>
            <a:outerShdw dist="135003" dir="2471156" algn="ctr" rotWithShape="0">
              <a:srgbClr val="DDDDDD"/>
            </a:outerShdw>
          </a:effectLst>
        </p:spPr>
        <p:txBody>
          <a:bodyPr lIns="182880" rIns="182880" anchor="ctr"/>
          <a:lstStyle/>
          <a:p>
            <a:pPr marL="222250" indent="-222250">
              <a:spcBef>
                <a:spcPct val="50000"/>
              </a:spcBef>
              <a:defRPr/>
            </a:pPr>
            <a:r>
              <a:rPr lang="en-US" sz="2400">
                <a:solidFill>
                  <a:srgbClr val="FFFFCC"/>
                </a:solidFill>
                <a:effectLst>
                  <a:outerShdw blurRad="38100" dist="38100" dir="2700000" algn="tl">
                    <a:srgbClr val="000000"/>
                  </a:outerShdw>
                </a:effectLst>
              </a:rPr>
              <a:t>Fundamental Problems in Traditional Organizations:</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Fragmentation based on specialization.</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Overemphasis on competition.</a:t>
            </a:r>
          </a:p>
          <a:p>
            <a:pPr marL="222250" indent="-222250">
              <a:spcBef>
                <a:spcPct val="50000"/>
              </a:spcBef>
              <a:buFontTx/>
              <a:buChar char="•"/>
              <a:defRPr/>
            </a:pPr>
            <a:r>
              <a:rPr lang="en-US" sz="2400">
                <a:solidFill>
                  <a:schemeClr val="bg1"/>
                </a:solidFill>
                <a:effectLst>
                  <a:outerShdw blurRad="38100" dist="38100" dir="2700000" algn="tl">
                    <a:srgbClr val="000000"/>
                  </a:outerShdw>
                </a:effectLst>
              </a:rPr>
              <a:t>Reactiveness that misdirects attention to problem-solving rather than creation.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box(in)">
                                      <p:cBhvr>
                                        <p:cTn id="7" dur="500"/>
                                        <p:tgtEl>
                                          <p:spTgt spid="286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autoUpdateAnimBg="0"/>
    </p:bld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2"/>
          <p:cNvSpPr>
            <a:spLocks noGrp="1"/>
          </p:cNvSpPr>
          <p:nvPr>
            <p:ph type="ftr" sz="quarter" idx="10"/>
          </p:nvPr>
        </p:nvSpPr>
        <p:spPr>
          <a:noFill/>
        </p:spPr>
        <p:txBody>
          <a:bodyPr/>
          <a:lstStyle/>
          <a:p>
            <a:r>
              <a:rPr lang="en-US"/>
              <a:t>© 2005 Prentice Hall Inc. All rights reserved.</a:t>
            </a:r>
          </a:p>
        </p:txBody>
      </p:sp>
      <p:sp>
        <p:nvSpPr>
          <p:cNvPr id="3076" name="Slide Number Placeholder 3"/>
          <p:cNvSpPr>
            <a:spLocks noGrp="1"/>
          </p:cNvSpPr>
          <p:nvPr>
            <p:ph type="sldNum" sz="quarter" idx="11"/>
          </p:nvPr>
        </p:nvSpPr>
        <p:spPr>
          <a:noFill/>
        </p:spPr>
        <p:txBody>
          <a:bodyPr/>
          <a:lstStyle/>
          <a:p>
            <a:r>
              <a:rPr lang="en-US"/>
              <a:t>18–</a:t>
            </a:r>
            <a:fld id="{91952EDD-2F8C-4FEE-885B-10D5F4C7D832}" type="slidenum">
              <a:rPr lang="en-US"/>
              <a:pPr/>
              <a:t>517</a:t>
            </a:fld>
            <a:endParaRPr lang="en-US"/>
          </a:p>
        </p:txBody>
      </p:sp>
      <p:sp>
        <p:nvSpPr>
          <p:cNvPr id="287746" name="Rectangle 2"/>
          <p:cNvSpPr>
            <a:spLocks noGrp="1" noChangeArrowheads="1"/>
          </p:cNvSpPr>
          <p:nvPr>
            <p:ph type="title"/>
          </p:nvPr>
        </p:nvSpPr>
        <p:spPr>
          <a:xfrm>
            <a:off x="685800" y="381000"/>
            <a:ext cx="7772400" cy="762000"/>
          </a:xfrm>
        </p:spPr>
        <p:txBody>
          <a:bodyPr>
            <a:normAutofit fontScale="90000"/>
          </a:bodyPr>
          <a:lstStyle/>
          <a:p>
            <a:pPr algn="just" rtl="0" eaLnBrk="1" hangingPunct="1">
              <a:defRPr/>
            </a:pPr>
            <a:r>
              <a:rPr lang="en-US" smtClean="0"/>
              <a:t>Managing a Learning Organization</a:t>
            </a:r>
          </a:p>
        </p:txBody>
      </p:sp>
      <p:grpSp>
        <p:nvGrpSpPr>
          <p:cNvPr id="2" name="Group 3"/>
          <p:cNvGrpSpPr>
            <a:grpSpLocks/>
          </p:cNvGrpSpPr>
          <p:nvPr/>
        </p:nvGrpSpPr>
        <p:grpSpPr bwMode="auto">
          <a:xfrm>
            <a:off x="2895600" y="1828800"/>
            <a:ext cx="5257800" cy="4191000"/>
            <a:chOff x="1632" y="1152"/>
            <a:chExt cx="3312" cy="2640"/>
          </a:xfrm>
        </p:grpSpPr>
        <p:sp>
          <p:nvSpPr>
            <p:cNvPr id="287748" name="Rectangle 4"/>
            <p:cNvSpPr>
              <a:spLocks noChangeArrowheads="1"/>
            </p:cNvSpPr>
            <p:nvPr/>
          </p:nvSpPr>
          <p:spPr bwMode="blackWhite">
            <a:xfrm>
              <a:off x="1632" y="1152"/>
              <a:ext cx="1783" cy="658"/>
            </a:xfrm>
            <a:prstGeom prst="rect">
              <a:avLst/>
            </a:prstGeom>
            <a:solidFill>
              <a:schemeClr val="accent2"/>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eaLnBrk="0" hangingPunct="0">
                <a:defRPr/>
              </a:pPr>
              <a:r>
                <a:rPr lang="en-US" sz="2000">
                  <a:solidFill>
                    <a:schemeClr val="bg1"/>
                  </a:solidFill>
                  <a:effectLst>
                    <a:outerShdw blurRad="38100" dist="38100" dir="2700000" algn="tl">
                      <a:srgbClr val="000000"/>
                    </a:outerShdw>
                  </a:effectLst>
                </a:rPr>
                <a:t>Establish</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a strategy</a:t>
              </a:r>
            </a:p>
          </p:txBody>
        </p:sp>
        <p:sp>
          <p:nvSpPr>
            <p:cNvPr id="287749" name="Rectangle 5"/>
            <p:cNvSpPr>
              <a:spLocks noChangeArrowheads="1"/>
            </p:cNvSpPr>
            <p:nvPr/>
          </p:nvSpPr>
          <p:spPr bwMode="blackWhite">
            <a:xfrm>
              <a:off x="3203" y="2161"/>
              <a:ext cx="1741" cy="658"/>
            </a:xfrm>
            <a:prstGeom prst="rect">
              <a:avLst/>
            </a:prstGeom>
            <a:solidFill>
              <a:srgbClr val="808000"/>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eaLnBrk="0" hangingPunct="0">
                <a:defRPr/>
              </a:pPr>
              <a:r>
                <a:rPr lang="en-US" sz="2000">
                  <a:solidFill>
                    <a:schemeClr val="bg1"/>
                  </a:solidFill>
                  <a:effectLst>
                    <a:outerShdw blurRad="38100" dist="38100" dir="2700000" algn="tl">
                      <a:srgbClr val="000000"/>
                    </a:outerShdw>
                  </a:effectLst>
                </a:rPr>
                <a:t>Redesign the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organization’s</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structure</a:t>
              </a:r>
            </a:p>
          </p:txBody>
        </p:sp>
        <p:sp>
          <p:nvSpPr>
            <p:cNvPr id="287750" name="Rectangle 6"/>
            <p:cNvSpPr>
              <a:spLocks noChangeArrowheads="1"/>
            </p:cNvSpPr>
            <p:nvPr/>
          </p:nvSpPr>
          <p:spPr bwMode="blackWhite">
            <a:xfrm>
              <a:off x="1632" y="3204"/>
              <a:ext cx="1783" cy="588"/>
            </a:xfrm>
            <a:prstGeom prst="rect">
              <a:avLst/>
            </a:prstGeom>
            <a:solidFill>
              <a:srgbClr val="663300"/>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eaLnBrk="0" hangingPunct="0">
                <a:defRPr/>
              </a:pPr>
              <a:r>
                <a:rPr lang="en-US" sz="2000">
                  <a:solidFill>
                    <a:schemeClr val="bg1"/>
                  </a:solidFill>
                  <a:effectLst>
                    <a:outerShdw blurRad="38100" dist="38100" dir="2700000" algn="tl">
                      <a:srgbClr val="000000"/>
                    </a:outerShdw>
                  </a:effectLst>
                </a:rPr>
                <a:t>Reshape the </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organization’s culture</a:t>
              </a:r>
            </a:p>
          </p:txBody>
        </p:sp>
      </p:grpSp>
      <p:graphicFrame>
        <p:nvGraphicFramePr>
          <p:cNvPr id="287751" name="Object 7"/>
          <p:cNvGraphicFramePr>
            <a:graphicFrameLocks noChangeAspect="1"/>
          </p:cNvGraphicFramePr>
          <p:nvPr/>
        </p:nvGraphicFramePr>
        <p:xfrm>
          <a:off x="2057400" y="2855913"/>
          <a:ext cx="3411538" cy="2333625"/>
        </p:xfrm>
        <a:graphic>
          <a:graphicData uri="http://schemas.openxmlformats.org/presentationml/2006/ole">
            <mc:AlternateContent xmlns:mc="http://schemas.openxmlformats.org/markup-compatibility/2006">
              <mc:Choice xmlns:v="urn:schemas-microsoft-com:vml" Requires="v">
                <p:oleObj spid="_x0000_s314375" name="Clip" r:id="rId3" imgW="6773760" imgH="4128840" progId="">
                  <p:embed/>
                </p:oleObj>
              </mc:Choice>
              <mc:Fallback>
                <p:oleObj name="Clip" r:id="rId3" imgW="6773760" imgH="4128840"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2057400" y="2855913"/>
                        <a:ext cx="3411538"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7752" name="Text Box 8"/>
          <p:cNvSpPr txBox="1">
            <a:spLocks noChangeArrowheads="1"/>
          </p:cNvSpPr>
          <p:nvPr/>
        </p:nvSpPr>
        <p:spPr bwMode="blackWhite">
          <a:xfrm>
            <a:off x="914400" y="3505200"/>
            <a:ext cx="2157413" cy="1044575"/>
          </a:xfrm>
          <a:prstGeom prst="rect">
            <a:avLst/>
          </a:prstGeom>
          <a:solidFill>
            <a:srgbClr val="CC6600"/>
          </a:solidFill>
          <a:ln w="12700">
            <a:solidFill>
              <a:schemeClr val="tx1"/>
            </a:solidFill>
            <a:miter lim="800000"/>
            <a:headEnd type="none" w="sm" len="sm"/>
            <a:tailEnd type="none" w="sm" len="sm"/>
          </a:ln>
          <a:effectLst>
            <a:outerShdw dist="107763" dir="2700000" algn="ctr" rotWithShape="0">
              <a:schemeClr val="tx1">
                <a:alpha val="50000"/>
              </a:schemeClr>
            </a:outerShdw>
          </a:effectLst>
        </p:spPr>
        <p:txBody>
          <a:bodyPr anchor="ctr" anchorCtr="1"/>
          <a:lstStyle/>
          <a:p>
            <a:pPr algn="ctr">
              <a:spcBef>
                <a:spcPct val="50000"/>
              </a:spcBef>
              <a:defRPr/>
            </a:pPr>
            <a:r>
              <a:rPr lang="en-US" sz="2400">
                <a:solidFill>
                  <a:schemeClr val="bg1"/>
                </a:solidFill>
                <a:effectLst>
                  <a:outerShdw blurRad="38100" dist="38100" dir="2700000" algn="tl">
                    <a:srgbClr val="000000"/>
                  </a:outerShdw>
                </a:effectLst>
              </a:rPr>
              <a:t>Managing Learning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7752"/>
                                        </p:tgtEl>
                                        <p:attrNameLst>
                                          <p:attrName>style.visibility</p:attrName>
                                        </p:attrNameLst>
                                      </p:cBhvr>
                                      <p:to>
                                        <p:strVal val="visible"/>
                                      </p:to>
                                    </p:set>
                                    <p:animEffect transition="in" filter="wipe(left)">
                                      <p:cBhvr>
                                        <p:cTn id="7" dur="500"/>
                                        <p:tgtEl>
                                          <p:spTgt spid="28775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287751"/>
                                        </p:tgtEl>
                                        <p:attrNameLst>
                                          <p:attrName>style.visibility</p:attrName>
                                        </p:attrNameLst>
                                      </p:cBhvr>
                                      <p:to>
                                        <p:strVal val="visible"/>
                                      </p:to>
                                    </p:set>
                                    <p:animEffect transition="in" filter="barn(outHorizontal)">
                                      <p:cBhvr>
                                        <p:cTn id="11" dur="500"/>
                                        <p:tgtEl>
                                          <p:spTgt spid="28775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2" grpId="0" animBg="1" autoUpdateAnimBg="0"/>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2"/>
          <p:cNvSpPr>
            <a:spLocks noGrp="1"/>
          </p:cNvSpPr>
          <p:nvPr>
            <p:ph type="ftr" sz="quarter" idx="10"/>
          </p:nvPr>
        </p:nvSpPr>
        <p:spPr>
          <a:noFill/>
        </p:spPr>
        <p:txBody>
          <a:bodyPr/>
          <a:lstStyle/>
          <a:p>
            <a:r>
              <a:rPr lang="en-US"/>
              <a:t>© 2005 Prentice Hall Inc. All rights reserved.</a:t>
            </a:r>
          </a:p>
        </p:txBody>
      </p:sp>
      <p:sp>
        <p:nvSpPr>
          <p:cNvPr id="39939" name="Slide Number Placeholder 3"/>
          <p:cNvSpPr>
            <a:spLocks noGrp="1"/>
          </p:cNvSpPr>
          <p:nvPr>
            <p:ph type="sldNum" sz="quarter" idx="11"/>
          </p:nvPr>
        </p:nvSpPr>
        <p:spPr>
          <a:noFill/>
        </p:spPr>
        <p:txBody>
          <a:bodyPr/>
          <a:lstStyle/>
          <a:p>
            <a:r>
              <a:rPr lang="en-US"/>
              <a:t>18–</a:t>
            </a:r>
            <a:fld id="{1408AAD3-46F2-4A41-89D1-47B4B9B76C19}" type="slidenum">
              <a:rPr lang="en-US"/>
              <a:pPr/>
              <a:t>518</a:t>
            </a:fld>
            <a:endParaRPr lang="en-US"/>
          </a:p>
        </p:txBody>
      </p:sp>
      <p:sp>
        <p:nvSpPr>
          <p:cNvPr id="288770" name="Rectangle 2"/>
          <p:cNvSpPr>
            <a:spLocks noGrp="1" noChangeArrowheads="1"/>
          </p:cNvSpPr>
          <p:nvPr>
            <p:ph type="title"/>
          </p:nvPr>
        </p:nvSpPr>
        <p:spPr>
          <a:xfrm>
            <a:off x="685800" y="381000"/>
            <a:ext cx="7772400" cy="762000"/>
          </a:xfrm>
        </p:spPr>
        <p:txBody>
          <a:bodyPr>
            <a:normAutofit fontScale="90000"/>
          </a:bodyPr>
          <a:lstStyle/>
          <a:p>
            <a:pPr algn="just" rtl="0" eaLnBrk="1" hangingPunct="1">
              <a:defRPr/>
            </a:pPr>
            <a:r>
              <a:rPr lang="en-US" smtClean="0"/>
              <a:t>Mastering Change: It’s Culture-Bound</a:t>
            </a:r>
          </a:p>
        </p:txBody>
      </p:sp>
      <p:sp>
        <p:nvSpPr>
          <p:cNvPr id="288771" name="Text Box 3" descr="Chap01Bkgd03"/>
          <p:cNvSpPr txBox="1">
            <a:spLocks noChangeArrowheads="1"/>
          </p:cNvSpPr>
          <p:nvPr/>
        </p:nvSpPr>
        <p:spPr bwMode="blackWhite">
          <a:xfrm>
            <a:off x="762000" y="1524000"/>
            <a:ext cx="7620000" cy="4419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lIns="182880" rIns="182880" anchor="ctr"/>
          <a:lstStyle/>
          <a:p>
            <a:pPr marL="346075" indent="-346075">
              <a:spcBef>
                <a:spcPct val="55000"/>
              </a:spcBef>
              <a:defRPr/>
            </a:pPr>
            <a:r>
              <a:rPr lang="en-US" sz="2400">
                <a:solidFill>
                  <a:srgbClr val="FFFFCC"/>
                </a:solidFill>
              </a:rPr>
              <a:t>Questions for culture-bound organizations:</a:t>
            </a:r>
          </a:p>
          <a:p>
            <a:pPr marL="346075" indent="-346075">
              <a:spcBef>
                <a:spcPct val="55000"/>
              </a:spcBef>
              <a:buFontTx/>
              <a:buAutoNum type="arabicPeriod"/>
              <a:defRPr/>
            </a:pPr>
            <a:r>
              <a:rPr lang="en-US" sz="2000">
                <a:solidFill>
                  <a:schemeClr val="bg1"/>
                </a:solidFill>
              </a:rPr>
              <a:t>Do people believe change is even possible?</a:t>
            </a:r>
          </a:p>
          <a:p>
            <a:pPr marL="346075" indent="-346075">
              <a:spcBef>
                <a:spcPct val="55000"/>
              </a:spcBef>
              <a:buFontTx/>
              <a:buAutoNum type="arabicPeriod"/>
              <a:defRPr/>
            </a:pPr>
            <a:r>
              <a:rPr lang="en-US" sz="2000">
                <a:solidFill>
                  <a:schemeClr val="bg1"/>
                </a:solidFill>
              </a:rPr>
              <a:t>How long will it take to bring about change in the organization?</a:t>
            </a:r>
          </a:p>
          <a:p>
            <a:pPr marL="346075" indent="-346075">
              <a:spcBef>
                <a:spcPct val="55000"/>
              </a:spcBef>
              <a:buFontTx/>
              <a:buAutoNum type="arabicPeriod"/>
              <a:defRPr/>
            </a:pPr>
            <a:r>
              <a:rPr lang="en-US" sz="2000">
                <a:solidFill>
                  <a:schemeClr val="bg1"/>
                </a:solidFill>
              </a:rPr>
              <a:t>Is resistance to change greater in this organization due to the culture of the society in which it operates?</a:t>
            </a:r>
          </a:p>
          <a:p>
            <a:pPr marL="346075" indent="-346075">
              <a:spcBef>
                <a:spcPct val="55000"/>
              </a:spcBef>
              <a:buFontTx/>
              <a:buAutoNum type="arabicPeriod"/>
              <a:defRPr/>
            </a:pPr>
            <a:r>
              <a:rPr lang="en-US" sz="2000">
                <a:solidFill>
                  <a:schemeClr val="bg1"/>
                </a:solidFill>
              </a:rPr>
              <a:t>How will the societal culture affect efforts to implement change?</a:t>
            </a:r>
          </a:p>
          <a:p>
            <a:pPr marL="346075" indent="-346075">
              <a:spcBef>
                <a:spcPct val="55000"/>
              </a:spcBef>
              <a:buFontTx/>
              <a:buAutoNum type="arabicPeriod"/>
              <a:defRPr/>
            </a:pPr>
            <a:r>
              <a:rPr lang="en-US" sz="2000">
                <a:solidFill>
                  <a:schemeClr val="bg1"/>
                </a:solidFill>
              </a:rPr>
              <a:t>How will idea champions in this organization go about gathering support for innovation efforts?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box(in)">
                                      <p:cBhvr>
                                        <p:cTn id="7" dur="500"/>
                                        <p:tgtEl>
                                          <p:spTgt spid="288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animBg="1" autoUpdateAnimBg="0"/>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2"/>
          <p:cNvSpPr>
            <a:spLocks noGrp="1"/>
          </p:cNvSpPr>
          <p:nvPr>
            <p:ph type="ftr" sz="quarter" idx="10"/>
          </p:nvPr>
        </p:nvSpPr>
        <p:spPr>
          <a:noFill/>
        </p:spPr>
        <p:txBody>
          <a:bodyPr/>
          <a:lstStyle/>
          <a:p>
            <a:r>
              <a:rPr lang="en-US"/>
              <a:t>© 2005 Prentice Hall Inc. All rights reserved.</a:t>
            </a:r>
          </a:p>
        </p:txBody>
      </p:sp>
      <p:sp>
        <p:nvSpPr>
          <p:cNvPr id="40963" name="Slide Number Placeholder 3"/>
          <p:cNvSpPr>
            <a:spLocks noGrp="1"/>
          </p:cNvSpPr>
          <p:nvPr>
            <p:ph type="sldNum" sz="quarter" idx="11"/>
          </p:nvPr>
        </p:nvSpPr>
        <p:spPr>
          <a:noFill/>
        </p:spPr>
        <p:txBody>
          <a:bodyPr/>
          <a:lstStyle/>
          <a:p>
            <a:r>
              <a:rPr lang="en-US"/>
              <a:t>18–</a:t>
            </a:r>
            <a:fld id="{654BDACA-82A1-49A2-8AF8-83A522BFC421}" type="slidenum">
              <a:rPr lang="en-US"/>
              <a:pPr/>
              <a:t>519</a:t>
            </a:fld>
            <a:endParaRPr lang="en-US"/>
          </a:p>
        </p:txBody>
      </p:sp>
      <p:sp>
        <p:nvSpPr>
          <p:cNvPr id="291842" name="Rectangle 2"/>
          <p:cNvSpPr>
            <a:spLocks noGrp="1" noChangeArrowheads="1"/>
          </p:cNvSpPr>
          <p:nvPr>
            <p:ph type="title"/>
          </p:nvPr>
        </p:nvSpPr>
        <p:spPr/>
        <p:txBody>
          <a:bodyPr/>
          <a:lstStyle/>
          <a:p>
            <a:pPr algn="just" rtl="0" eaLnBrk="1" hangingPunct="1">
              <a:defRPr/>
            </a:pPr>
            <a:r>
              <a:rPr lang="en-US" smtClean="0"/>
              <a:t>Too Much Work, Too Little Time</a:t>
            </a:r>
          </a:p>
        </p:txBody>
      </p:sp>
      <p:sp>
        <p:nvSpPr>
          <p:cNvPr id="291844" name="Text Box 4"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–7</a:t>
            </a:r>
            <a:endParaRPr lang="en-US">
              <a:solidFill>
                <a:schemeClr val="bg1"/>
              </a:solidFill>
            </a:endParaRPr>
          </a:p>
        </p:txBody>
      </p:sp>
      <p:sp>
        <p:nvSpPr>
          <p:cNvPr id="40966" name="Rectangle 5"/>
          <p:cNvSpPr>
            <a:spLocks noChangeArrowheads="1"/>
          </p:cNvSpPr>
          <p:nvPr/>
        </p:nvSpPr>
        <p:spPr bwMode="auto">
          <a:xfrm>
            <a:off x="838200" y="1447800"/>
            <a:ext cx="7448550" cy="3771900"/>
          </a:xfrm>
          <a:prstGeom prst="rect">
            <a:avLst/>
          </a:prstGeom>
          <a:noFill/>
          <a:ln w="9525">
            <a:noFill/>
            <a:miter lim="800000"/>
            <a:headEnd/>
            <a:tailEnd/>
          </a:ln>
        </p:spPr>
        <p:txBody>
          <a:bodyPr>
            <a:spAutoFit/>
          </a:bodyPr>
          <a:lstStyle/>
          <a:p>
            <a:pPr>
              <a:tabLst>
                <a:tab pos="914400" algn="l"/>
                <a:tab pos="5605463" algn="l"/>
              </a:tabLst>
            </a:pPr>
            <a:r>
              <a:rPr lang="en-US" sz="2400"/>
              <a:t>With companies downsizing workers, those who remain find their jobs are demanding increasing amounts of time and energy. A national sample of U.S. employees finds that they:</a:t>
            </a:r>
          </a:p>
          <a:p>
            <a:pPr>
              <a:spcBef>
                <a:spcPct val="40000"/>
              </a:spcBef>
              <a:tabLst>
                <a:tab pos="914400" algn="l"/>
                <a:tab pos="5605463" algn="l"/>
              </a:tabLst>
            </a:pPr>
            <a:r>
              <a:rPr lang="en-US" sz="2400"/>
              <a:t>	</a:t>
            </a:r>
            <a:r>
              <a:rPr lang="en-US" sz="2000"/>
              <a:t>Feel overworked	54%</a:t>
            </a:r>
          </a:p>
          <a:p>
            <a:pPr>
              <a:spcBef>
                <a:spcPct val="40000"/>
              </a:spcBef>
              <a:tabLst>
                <a:tab pos="914400" algn="l"/>
                <a:tab pos="5605463" algn="l"/>
              </a:tabLst>
            </a:pPr>
            <a:r>
              <a:rPr lang="en-US" sz="2000"/>
              <a:t>	Are overwhelmed by workload	55%</a:t>
            </a:r>
          </a:p>
          <a:p>
            <a:pPr>
              <a:spcBef>
                <a:spcPct val="40000"/>
              </a:spcBef>
              <a:tabLst>
                <a:tab pos="914400" algn="l"/>
                <a:tab pos="5605463" algn="l"/>
              </a:tabLst>
            </a:pPr>
            <a:r>
              <a:rPr lang="en-US" sz="2000"/>
              <a:t>	Lack time for reflection	59%</a:t>
            </a:r>
          </a:p>
          <a:p>
            <a:pPr>
              <a:spcBef>
                <a:spcPct val="40000"/>
              </a:spcBef>
              <a:tabLst>
                <a:tab pos="914400" algn="l"/>
                <a:tab pos="5605463" algn="l"/>
              </a:tabLst>
            </a:pPr>
            <a:r>
              <a:rPr lang="en-US" sz="2000"/>
              <a:t>	Don’t have time to complete tasks	56%</a:t>
            </a:r>
          </a:p>
          <a:p>
            <a:pPr>
              <a:spcBef>
                <a:spcPct val="40000"/>
              </a:spcBef>
              <a:tabLst>
                <a:tab pos="914400" algn="l"/>
                <a:tab pos="5605463" algn="l"/>
              </a:tabLst>
            </a:pPr>
            <a:r>
              <a:rPr lang="en-US" sz="2000"/>
              <a:t>	Must multi-task too much	45%</a:t>
            </a:r>
          </a:p>
        </p:txBody>
      </p:sp>
      <p:sp>
        <p:nvSpPr>
          <p:cNvPr id="40967" name="Rectangle 6"/>
          <p:cNvSpPr>
            <a:spLocks noChangeArrowheads="1"/>
          </p:cNvSpPr>
          <p:nvPr/>
        </p:nvSpPr>
        <p:spPr bwMode="auto">
          <a:xfrm>
            <a:off x="635000" y="6245225"/>
            <a:ext cx="2489200" cy="228600"/>
          </a:xfrm>
          <a:prstGeom prst="rect">
            <a:avLst/>
          </a:prstGeom>
          <a:noFill/>
          <a:ln w="9525">
            <a:noFill/>
            <a:miter lim="800000"/>
            <a:headEnd/>
            <a:tailEnd/>
          </a:ln>
        </p:spPr>
        <p:txBody>
          <a:bodyPr wrap="none">
            <a:spAutoFit/>
          </a:bodyPr>
          <a:lstStyle/>
          <a:p>
            <a:r>
              <a:rPr lang="en-US" sz="900" b="0" i="1"/>
              <a:t>Source: Business Week</a:t>
            </a:r>
            <a:r>
              <a:rPr lang="en-US" sz="900" b="0"/>
              <a:t>, July 16, 2001, p. 12.</a:t>
            </a:r>
          </a:p>
        </p:txBody>
      </p:sp>
    </p:spTree>
  </p:cSld>
  <p:clrMapOvr>
    <a:masterClrMapping/>
  </p:clrMapOvr>
  <p:transition>
    <p:cut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a:t>© 2005 Prentice Hall Inc. All rights reserved.</a:t>
            </a:r>
          </a:p>
        </p:txBody>
      </p:sp>
      <p:sp>
        <p:nvSpPr>
          <p:cNvPr id="18435" name="Slide Number Placeholder 3"/>
          <p:cNvSpPr>
            <a:spLocks noGrp="1"/>
          </p:cNvSpPr>
          <p:nvPr>
            <p:ph type="sldNum" sz="quarter" idx="11"/>
          </p:nvPr>
        </p:nvSpPr>
        <p:spPr>
          <a:noFill/>
        </p:spPr>
        <p:txBody>
          <a:bodyPr/>
          <a:lstStyle/>
          <a:p>
            <a:r>
              <a:rPr lang="en-US"/>
              <a:t>3–</a:t>
            </a:r>
            <a:fld id="{7B51F152-ACBF-460B-ABC8-118D6C351479}" type="slidenum">
              <a:rPr lang="en-US"/>
              <a:pPr/>
              <a:t>52</a:t>
            </a:fld>
            <a:endParaRPr lang="en-US"/>
          </a:p>
        </p:txBody>
      </p:sp>
      <p:sp>
        <p:nvSpPr>
          <p:cNvPr id="217090" name="Rectangle 2"/>
          <p:cNvSpPr>
            <a:spLocks noGrp="1" noChangeArrowheads="1"/>
          </p:cNvSpPr>
          <p:nvPr>
            <p:ph type="title"/>
          </p:nvPr>
        </p:nvSpPr>
        <p:spPr/>
        <p:txBody>
          <a:bodyPr/>
          <a:lstStyle/>
          <a:p>
            <a:pPr algn="just" rtl="0" eaLnBrk="1" hangingPunct="1">
              <a:defRPr/>
            </a:pPr>
            <a:r>
              <a:rPr lang="en-US" smtClean="0"/>
              <a:t>Hofstede’s Framework (cont’d)</a:t>
            </a:r>
          </a:p>
        </p:txBody>
      </p:sp>
      <p:pic>
        <p:nvPicPr>
          <p:cNvPr id="18437" name="Picture 4" descr="bd19747_"/>
          <p:cNvPicPr>
            <a:picLocks noChangeAspect="1" noChangeArrowheads="1"/>
          </p:cNvPicPr>
          <p:nvPr/>
        </p:nvPicPr>
        <p:blipFill>
          <a:blip r:embed="rId2"/>
          <a:srcRect/>
          <a:stretch>
            <a:fillRect/>
          </a:stretch>
        </p:blipFill>
        <p:spPr bwMode="auto">
          <a:xfrm>
            <a:off x="4495800" y="3341688"/>
            <a:ext cx="3787775" cy="2906712"/>
          </a:xfrm>
          <a:prstGeom prst="rect">
            <a:avLst/>
          </a:prstGeom>
          <a:noFill/>
          <a:ln w="9525">
            <a:noFill/>
            <a:miter lim="800000"/>
            <a:headEnd/>
            <a:tailEnd/>
          </a:ln>
        </p:spPr>
      </p:pic>
      <p:sp>
        <p:nvSpPr>
          <p:cNvPr id="217093" name="Text Box 5"/>
          <p:cNvSpPr txBox="1">
            <a:spLocks noChangeArrowheads="1"/>
          </p:cNvSpPr>
          <p:nvPr/>
        </p:nvSpPr>
        <p:spPr bwMode="auto">
          <a:xfrm>
            <a:off x="914400" y="1328738"/>
            <a:ext cx="7010400" cy="1815882"/>
          </a:xfrm>
          <a:prstGeom prst="rect">
            <a:avLst/>
          </a:prstGeom>
          <a:noFill/>
          <a:ln w="9525">
            <a:noFill/>
            <a:miter lim="800000"/>
            <a:headEnd/>
            <a:tailEnd/>
          </a:ln>
        </p:spPr>
        <p:txBody>
          <a:bodyPr>
            <a:spAutoFit/>
          </a:bodyPr>
          <a:lstStyle/>
          <a:p>
            <a:pPr algn="l" rtl="0">
              <a:spcBef>
                <a:spcPct val="50000"/>
              </a:spcBef>
            </a:pPr>
            <a:r>
              <a:rPr lang="en-US" sz="2800" dirty="0"/>
              <a:t>Uncertainty Avoidance</a:t>
            </a:r>
          </a:p>
          <a:p>
            <a:pPr algn="l" rtl="0">
              <a:spcBef>
                <a:spcPct val="50000"/>
              </a:spcBef>
            </a:pPr>
            <a:r>
              <a:rPr lang="en-US" sz="2400" b="0" dirty="0">
                <a:latin typeface="Tahoma" pitchFamily="34" charset="0"/>
              </a:rPr>
              <a:t>The extent to which a society feels threatened by uncertain and ambiguous situations and tries to avoid them.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wipe(left)">
                                      <p:cBhvr>
                                        <p:cTn id="7" dur="500"/>
                                        <p:tgtEl>
                                          <p:spTgt spid="21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2"/>
          <p:cNvSpPr>
            <a:spLocks noGrp="1"/>
          </p:cNvSpPr>
          <p:nvPr>
            <p:ph type="ftr" sz="quarter" idx="10"/>
          </p:nvPr>
        </p:nvSpPr>
        <p:spPr>
          <a:noFill/>
        </p:spPr>
        <p:txBody>
          <a:bodyPr/>
          <a:lstStyle/>
          <a:p>
            <a:r>
              <a:rPr lang="en-US"/>
              <a:t>© 2005 Prentice Hall Inc. All rights reserved.</a:t>
            </a:r>
          </a:p>
        </p:txBody>
      </p:sp>
      <p:sp>
        <p:nvSpPr>
          <p:cNvPr id="41987" name="Slide Number Placeholder 3"/>
          <p:cNvSpPr>
            <a:spLocks noGrp="1"/>
          </p:cNvSpPr>
          <p:nvPr>
            <p:ph type="sldNum" sz="quarter" idx="11"/>
          </p:nvPr>
        </p:nvSpPr>
        <p:spPr>
          <a:noFill/>
        </p:spPr>
        <p:txBody>
          <a:bodyPr/>
          <a:lstStyle/>
          <a:p>
            <a:r>
              <a:rPr lang="en-US"/>
              <a:t>18–</a:t>
            </a:r>
            <a:fld id="{7F8AF014-145D-411F-8DDA-2FDCA2180DA1}" type="slidenum">
              <a:rPr lang="en-US"/>
              <a:pPr/>
              <a:t>520</a:t>
            </a:fld>
            <a:endParaRPr lang="en-US"/>
          </a:p>
        </p:txBody>
      </p:sp>
      <p:sp>
        <p:nvSpPr>
          <p:cNvPr id="289794" name="Rectangle 2"/>
          <p:cNvSpPr>
            <a:spLocks noGrp="1" noChangeArrowheads="1"/>
          </p:cNvSpPr>
          <p:nvPr>
            <p:ph type="title"/>
          </p:nvPr>
        </p:nvSpPr>
        <p:spPr/>
        <p:txBody>
          <a:bodyPr/>
          <a:lstStyle/>
          <a:p>
            <a:pPr algn="just" rtl="0" eaLnBrk="1" hangingPunct="1">
              <a:defRPr/>
            </a:pPr>
            <a:r>
              <a:rPr lang="en-US" smtClean="0"/>
              <a:t>Work Stress and Its Management</a:t>
            </a:r>
          </a:p>
        </p:txBody>
      </p:sp>
      <p:pic>
        <p:nvPicPr>
          <p:cNvPr id="41989" name="Picture 3" descr="pe07182_"/>
          <p:cNvPicPr>
            <a:picLocks noChangeAspect="1" noChangeArrowheads="1"/>
          </p:cNvPicPr>
          <p:nvPr/>
        </p:nvPicPr>
        <p:blipFill>
          <a:blip r:embed="rId2"/>
          <a:srcRect/>
          <a:stretch>
            <a:fillRect/>
          </a:stretch>
        </p:blipFill>
        <p:spPr bwMode="auto">
          <a:xfrm>
            <a:off x="4800600" y="3352800"/>
            <a:ext cx="3675063" cy="3260725"/>
          </a:xfrm>
          <a:prstGeom prst="rect">
            <a:avLst/>
          </a:prstGeom>
          <a:noFill/>
          <a:ln w="9525">
            <a:noFill/>
            <a:miter lim="800000"/>
            <a:headEnd/>
            <a:tailEnd/>
          </a:ln>
        </p:spPr>
      </p:pic>
      <p:sp>
        <p:nvSpPr>
          <p:cNvPr id="41990" name="Text Box 4"/>
          <p:cNvSpPr txBox="1">
            <a:spLocks noChangeArrowheads="1"/>
          </p:cNvSpPr>
          <p:nvPr/>
        </p:nvSpPr>
        <p:spPr bwMode="auto">
          <a:xfrm>
            <a:off x="914400" y="1371600"/>
            <a:ext cx="6248400" cy="2465388"/>
          </a:xfrm>
          <a:prstGeom prst="rect">
            <a:avLst/>
          </a:prstGeom>
          <a:noFill/>
          <a:ln w="9525">
            <a:noFill/>
            <a:miter lim="800000"/>
            <a:headEnd/>
            <a:tailEnd/>
          </a:ln>
        </p:spPr>
        <p:txBody>
          <a:bodyPr>
            <a:spAutoFit/>
          </a:bodyPr>
          <a:lstStyle/>
          <a:p>
            <a:pPr>
              <a:spcBef>
                <a:spcPct val="50000"/>
              </a:spcBef>
            </a:pPr>
            <a:r>
              <a:rPr lang="en-US" sz="2400"/>
              <a:t>Stress</a:t>
            </a:r>
          </a:p>
          <a:p>
            <a:pPr>
              <a:spcBef>
                <a:spcPct val="50000"/>
              </a:spcBef>
            </a:pPr>
            <a:r>
              <a:rPr lang="en-US" sz="2400" b="0">
                <a:latin typeface="Tahoma" pitchFamily="34" charset="0"/>
              </a:rPr>
              <a:t>A dynamic condition in which an individual is confronted with an opportunity, constraint, or demand related to what he or she desires and for which the outcome is perceived to be both uncertain and important.</a:t>
            </a:r>
          </a:p>
        </p:txBody>
      </p:sp>
    </p:spTree>
  </p:cSld>
  <p:clrMapOvr>
    <a:masterClrMapping/>
  </p:clrMapOvr>
  <p:transition/>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2"/>
          <p:cNvSpPr>
            <a:spLocks noGrp="1"/>
          </p:cNvSpPr>
          <p:nvPr>
            <p:ph type="ftr" sz="quarter" idx="10"/>
          </p:nvPr>
        </p:nvSpPr>
        <p:spPr>
          <a:noFill/>
        </p:spPr>
        <p:txBody>
          <a:bodyPr/>
          <a:lstStyle/>
          <a:p>
            <a:r>
              <a:rPr lang="en-US"/>
              <a:t>© 2005 Prentice Hall Inc. All rights reserved.</a:t>
            </a:r>
          </a:p>
        </p:txBody>
      </p:sp>
      <p:sp>
        <p:nvSpPr>
          <p:cNvPr id="43011" name="Slide Number Placeholder 3"/>
          <p:cNvSpPr>
            <a:spLocks noGrp="1"/>
          </p:cNvSpPr>
          <p:nvPr>
            <p:ph type="sldNum" sz="quarter" idx="11"/>
          </p:nvPr>
        </p:nvSpPr>
        <p:spPr>
          <a:noFill/>
        </p:spPr>
        <p:txBody>
          <a:bodyPr/>
          <a:lstStyle/>
          <a:p>
            <a:r>
              <a:rPr lang="en-US"/>
              <a:t>18–</a:t>
            </a:r>
            <a:fld id="{0416EF10-EACF-4376-95DE-C099D6AB731A}" type="slidenum">
              <a:rPr lang="en-US"/>
              <a:pPr/>
              <a:t>521</a:t>
            </a:fld>
            <a:endParaRPr lang="en-US"/>
          </a:p>
        </p:txBody>
      </p:sp>
      <p:sp>
        <p:nvSpPr>
          <p:cNvPr id="290818" name="Rectangle 2"/>
          <p:cNvSpPr>
            <a:spLocks noGrp="1" noChangeArrowheads="1"/>
          </p:cNvSpPr>
          <p:nvPr>
            <p:ph type="title"/>
          </p:nvPr>
        </p:nvSpPr>
        <p:spPr/>
        <p:txBody>
          <a:bodyPr/>
          <a:lstStyle/>
          <a:p>
            <a:pPr algn="just" rtl="0" eaLnBrk="1" hangingPunct="1">
              <a:defRPr/>
            </a:pPr>
            <a:r>
              <a:rPr lang="en-US" smtClean="0"/>
              <a:t>Work Stress and Its Management</a:t>
            </a:r>
          </a:p>
        </p:txBody>
      </p:sp>
      <p:sp>
        <p:nvSpPr>
          <p:cNvPr id="290819" name="Line 3"/>
          <p:cNvSpPr>
            <a:spLocks noChangeShapeType="1"/>
          </p:cNvSpPr>
          <p:nvPr/>
        </p:nvSpPr>
        <p:spPr bwMode="auto">
          <a:xfrm>
            <a:off x="914400" y="2971800"/>
            <a:ext cx="3657600" cy="0"/>
          </a:xfrm>
          <a:prstGeom prst="line">
            <a:avLst/>
          </a:prstGeom>
          <a:noFill/>
          <a:ln w="38100">
            <a:solidFill>
              <a:srgbClr val="CC3300"/>
            </a:solidFill>
            <a:round/>
            <a:headEnd/>
            <a:tailEnd/>
          </a:ln>
        </p:spPr>
        <p:txBody>
          <a:bodyPr/>
          <a:lstStyle/>
          <a:p>
            <a:endParaRPr lang="fa-IR"/>
          </a:p>
        </p:txBody>
      </p:sp>
      <p:pic>
        <p:nvPicPr>
          <p:cNvPr id="43014" name="Picture 4" descr="BD20181_"/>
          <p:cNvPicPr>
            <a:picLocks noChangeAspect="1" noChangeArrowheads="1"/>
          </p:cNvPicPr>
          <p:nvPr/>
        </p:nvPicPr>
        <p:blipFill>
          <a:blip r:embed="rId2"/>
          <a:srcRect/>
          <a:stretch>
            <a:fillRect/>
          </a:stretch>
        </p:blipFill>
        <p:spPr bwMode="auto">
          <a:xfrm>
            <a:off x="4356100" y="2374900"/>
            <a:ext cx="4025900" cy="2501900"/>
          </a:xfrm>
          <a:prstGeom prst="rect">
            <a:avLst/>
          </a:prstGeom>
          <a:noFill/>
          <a:ln w="9525">
            <a:noFill/>
            <a:miter lim="800000"/>
            <a:headEnd/>
            <a:tailEnd/>
          </a:ln>
        </p:spPr>
      </p:pic>
      <p:sp>
        <p:nvSpPr>
          <p:cNvPr id="43015" name="Text Box 5"/>
          <p:cNvSpPr txBox="1">
            <a:spLocks noChangeArrowheads="1"/>
          </p:cNvSpPr>
          <p:nvPr/>
        </p:nvSpPr>
        <p:spPr bwMode="auto">
          <a:xfrm>
            <a:off x="914400" y="1373188"/>
            <a:ext cx="4800600" cy="1370012"/>
          </a:xfrm>
          <a:prstGeom prst="rect">
            <a:avLst/>
          </a:prstGeom>
          <a:noFill/>
          <a:ln w="9525">
            <a:noFill/>
            <a:miter lim="800000"/>
            <a:headEnd/>
            <a:tailEnd/>
          </a:ln>
        </p:spPr>
        <p:txBody>
          <a:bodyPr>
            <a:spAutoFit/>
          </a:bodyPr>
          <a:lstStyle/>
          <a:p>
            <a:pPr>
              <a:spcBef>
                <a:spcPct val="50000"/>
              </a:spcBef>
            </a:pPr>
            <a:r>
              <a:rPr lang="en-US" sz="2400"/>
              <a:t>Constraints</a:t>
            </a:r>
          </a:p>
          <a:p>
            <a:pPr>
              <a:spcBef>
                <a:spcPct val="50000"/>
              </a:spcBef>
            </a:pPr>
            <a:r>
              <a:rPr lang="en-US" sz="2400" b="0">
                <a:latin typeface="Tahoma" pitchFamily="34" charset="0"/>
              </a:rPr>
              <a:t>Forces that prevent individuals from doing what they desire.</a:t>
            </a:r>
          </a:p>
        </p:txBody>
      </p:sp>
      <p:sp>
        <p:nvSpPr>
          <p:cNvPr id="43016" name="Text Box 6"/>
          <p:cNvSpPr txBox="1">
            <a:spLocks noChangeArrowheads="1"/>
          </p:cNvSpPr>
          <p:nvPr/>
        </p:nvSpPr>
        <p:spPr bwMode="auto">
          <a:xfrm>
            <a:off x="914400" y="3414713"/>
            <a:ext cx="3276600" cy="1370012"/>
          </a:xfrm>
          <a:prstGeom prst="rect">
            <a:avLst/>
          </a:prstGeom>
          <a:noFill/>
          <a:ln w="9525">
            <a:noFill/>
            <a:miter lim="800000"/>
            <a:headEnd/>
            <a:tailEnd/>
          </a:ln>
        </p:spPr>
        <p:txBody>
          <a:bodyPr>
            <a:spAutoFit/>
          </a:bodyPr>
          <a:lstStyle/>
          <a:p>
            <a:pPr>
              <a:spcBef>
                <a:spcPct val="50000"/>
              </a:spcBef>
            </a:pPr>
            <a:r>
              <a:rPr lang="en-US" sz="2400"/>
              <a:t>Demands</a:t>
            </a:r>
          </a:p>
          <a:p>
            <a:pPr>
              <a:spcBef>
                <a:spcPct val="50000"/>
              </a:spcBef>
            </a:pPr>
            <a:r>
              <a:rPr lang="en-US" sz="2400" b="0">
                <a:latin typeface="Tahoma" pitchFamily="34" charset="0"/>
              </a:rPr>
              <a:t>The loss of something desired.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90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1"/>
          <p:cNvSpPr>
            <a:spLocks noGrp="1"/>
          </p:cNvSpPr>
          <p:nvPr>
            <p:ph type="ftr" sz="quarter" idx="10"/>
          </p:nvPr>
        </p:nvSpPr>
        <p:spPr>
          <a:noFill/>
        </p:spPr>
        <p:txBody>
          <a:bodyPr/>
          <a:lstStyle/>
          <a:p>
            <a:r>
              <a:rPr lang="en-US"/>
              <a:t>© 2005 Prentice Hall Inc. All rights reserved.</a:t>
            </a:r>
          </a:p>
        </p:txBody>
      </p:sp>
      <p:sp>
        <p:nvSpPr>
          <p:cNvPr id="4100" name="Slide Number Placeholder 2"/>
          <p:cNvSpPr>
            <a:spLocks noGrp="1"/>
          </p:cNvSpPr>
          <p:nvPr>
            <p:ph type="sldNum" sz="quarter" idx="11"/>
          </p:nvPr>
        </p:nvSpPr>
        <p:spPr>
          <a:noFill/>
        </p:spPr>
        <p:txBody>
          <a:bodyPr/>
          <a:lstStyle/>
          <a:p>
            <a:r>
              <a:rPr lang="en-US"/>
              <a:t>18–</a:t>
            </a:r>
            <a:fld id="{0DFC6E03-8AC1-440B-8DB1-A9C7ACD042AF}" type="slidenum">
              <a:rPr lang="en-US"/>
              <a:pPr/>
              <a:t>522</a:t>
            </a:fld>
            <a:endParaRPr lang="en-US"/>
          </a:p>
        </p:txBody>
      </p:sp>
      <p:graphicFrame>
        <p:nvGraphicFramePr>
          <p:cNvPr id="4098" name="Object 4"/>
          <p:cNvGraphicFramePr>
            <a:graphicFrameLocks noChangeAspect="1"/>
          </p:cNvGraphicFramePr>
          <p:nvPr/>
        </p:nvGraphicFramePr>
        <p:xfrm>
          <a:off x="2325688" y="381000"/>
          <a:ext cx="4492625" cy="5638800"/>
        </p:xfrm>
        <a:graphic>
          <a:graphicData uri="http://schemas.openxmlformats.org/presentationml/2006/ole">
            <mc:AlternateContent xmlns:mc="http://schemas.openxmlformats.org/markup-compatibility/2006">
              <mc:Choice xmlns:v="urn:schemas-microsoft-com:vml" Requires="v">
                <p:oleObj spid="_x0000_s315399" name="Photo Editor Photo" r:id="rId3" imgW="3809524" imgH="4780952" progId="">
                  <p:embed/>
                </p:oleObj>
              </mc:Choice>
              <mc:Fallback>
                <p:oleObj name="Photo Editor Photo" r:id="rId3" imgW="3809524" imgH="478095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688" y="381000"/>
                        <a:ext cx="449262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4133" name="Text Box 5"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–8</a:t>
            </a:r>
            <a:endParaRPr lang="en-US">
              <a:solidFill>
                <a:schemeClr val="bg1"/>
              </a:solidFill>
            </a:endParaRPr>
          </a:p>
        </p:txBody>
      </p:sp>
      <p:sp>
        <p:nvSpPr>
          <p:cNvPr id="4102" name="Rectangle 6"/>
          <p:cNvSpPr>
            <a:spLocks noChangeArrowheads="1"/>
          </p:cNvSpPr>
          <p:nvPr/>
        </p:nvSpPr>
        <p:spPr bwMode="auto">
          <a:xfrm>
            <a:off x="685800" y="6143625"/>
            <a:ext cx="4343400" cy="365125"/>
          </a:xfrm>
          <a:prstGeom prst="rect">
            <a:avLst/>
          </a:prstGeom>
          <a:noFill/>
          <a:ln w="9525">
            <a:noFill/>
            <a:miter lim="800000"/>
            <a:headEnd/>
            <a:tailEnd/>
          </a:ln>
        </p:spPr>
        <p:txBody>
          <a:bodyPr>
            <a:spAutoFit/>
          </a:bodyPr>
          <a:lstStyle/>
          <a:p>
            <a:r>
              <a:rPr lang="en-US" sz="900" b="0" i="1"/>
              <a:t>Source: </a:t>
            </a:r>
            <a:r>
              <a:rPr lang="en-US" sz="900" b="0"/>
              <a:t>The Far Side® by Gary Larsen © 1995 &amp; 1991 Farworks, Inc./Distributed by Universal Press Syndicate. Reprinted with permission. All rights reserved.</a:t>
            </a:r>
          </a:p>
        </p:txBody>
      </p:sp>
    </p:spTree>
  </p:cSld>
  <p:clrMapOvr>
    <a:masterClrMapping/>
  </p:clrMapOvr>
  <p:transition/>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p:spPr>
        <p:txBody>
          <a:bodyPr/>
          <a:lstStyle/>
          <a:p>
            <a:r>
              <a:rPr lang="en-US"/>
              <a:t>© 2005 Prentice Hall Inc. All rights reserved.</a:t>
            </a:r>
          </a:p>
        </p:txBody>
      </p:sp>
      <p:sp>
        <p:nvSpPr>
          <p:cNvPr id="44035" name="Slide Number Placeholder 4"/>
          <p:cNvSpPr>
            <a:spLocks noGrp="1"/>
          </p:cNvSpPr>
          <p:nvPr>
            <p:ph type="sldNum" sz="quarter" idx="11"/>
          </p:nvPr>
        </p:nvSpPr>
        <p:spPr>
          <a:noFill/>
        </p:spPr>
        <p:txBody>
          <a:bodyPr/>
          <a:lstStyle/>
          <a:p>
            <a:r>
              <a:rPr lang="en-US"/>
              <a:t>18–</a:t>
            </a:r>
            <a:fld id="{A6BA45F1-1ECA-4A51-AD44-9B31064B14C6}" type="slidenum">
              <a:rPr lang="en-US"/>
              <a:pPr/>
              <a:t>523</a:t>
            </a:fld>
            <a:endParaRPr lang="en-US"/>
          </a:p>
        </p:txBody>
      </p:sp>
      <p:sp>
        <p:nvSpPr>
          <p:cNvPr id="292866" name="Rectangle 2"/>
          <p:cNvSpPr>
            <a:spLocks noGrp="1" noChangeArrowheads="1"/>
          </p:cNvSpPr>
          <p:nvPr>
            <p:ph type="title"/>
          </p:nvPr>
        </p:nvSpPr>
        <p:spPr/>
        <p:txBody>
          <a:bodyPr/>
          <a:lstStyle/>
          <a:p>
            <a:pPr algn="just" rtl="0" eaLnBrk="1" hangingPunct="1">
              <a:defRPr/>
            </a:pPr>
            <a:r>
              <a:rPr lang="en-US" smtClean="0"/>
              <a:t>Potential Sources of Stress </a:t>
            </a:r>
          </a:p>
        </p:txBody>
      </p:sp>
      <p:sp>
        <p:nvSpPr>
          <p:cNvPr id="44037" name="Rectangle 3"/>
          <p:cNvSpPr>
            <a:spLocks noGrp="1" noChangeArrowheads="1"/>
          </p:cNvSpPr>
          <p:nvPr>
            <p:ph type="body" idx="1"/>
          </p:nvPr>
        </p:nvSpPr>
        <p:spPr/>
        <p:txBody>
          <a:bodyPr/>
          <a:lstStyle/>
          <a:p>
            <a:pPr algn="just" rtl="0" eaLnBrk="1" hangingPunct="1">
              <a:spcBef>
                <a:spcPct val="40000"/>
              </a:spcBef>
            </a:pPr>
            <a:r>
              <a:rPr lang="en-US" smtClean="0"/>
              <a:t>Environmental Factors</a:t>
            </a:r>
          </a:p>
          <a:p>
            <a:pPr lvl="1" algn="just" rtl="0" eaLnBrk="1" hangingPunct="1">
              <a:spcBef>
                <a:spcPct val="40000"/>
              </a:spcBef>
            </a:pPr>
            <a:r>
              <a:rPr lang="en-US" smtClean="0"/>
              <a:t>Economic uncertainties of the business cycle</a:t>
            </a:r>
          </a:p>
          <a:p>
            <a:pPr lvl="1" algn="just" rtl="0" eaLnBrk="1" hangingPunct="1">
              <a:spcBef>
                <a:spcPct val="40000"/>
              </a:spcBef>
            </a:pPr>
            <a:r>
              <a:rPr lang="en-US" smtClean="0"/>
              <a:t>Political uncertainties of political systems</a:t>
            </a:r>
          </a:p>
          <a:p>
            <a:pPr lvl="1" algn="just" rtl="0" eaLnBrk="1" hangingPunct="1">
              <a:spcBef>
                <a:spcPct val="40000"/>
              </a:spcBef>
            </a:pPr>
            <a:r>
              <a:rPr lang="en-US" smtClean="0"/>
              <a:t>Technological uncertainties of technical innovations</a:t>
            </a:r>
          </a:p>
          <a:p>
            <a:pPr lvl="1" algn="just" rtl="0" eaLnBrk="1" hangingPunct="1">
              <a:spcBef>
                <a:spcPct val="40000"/>
              </a:spcBef>
            </a:pPr>
            <a:r>
              <a:rPr lang="en-US" smtClean="0"/>
              <a:t>Terrorism in threats to physical safety and security</a:t>
            </a:r>
          </a:p>
        </p:txBody>
      </p:sp>
      <p:pic>
        <p:nvPicPr>
          <p:cNvPr id="44038" name="Picture 4" descr="j0259622"/>
          <p:cNvPicPr>
            <a:picLocks noChangeAspect="1" noChangeArrowheads="1"/>
          </p:cNvPicPr>
          <p:nvPr/>
        </p:nvPicPr>
        <p:blipFill>
          <a:blip r:embed="rId2"/>
          <a:srcRect/>
          <a:stretch>
            <a:fillRect/>
          </a:stretch>
        </p:blipFill>
        <p:spPr bwMode="auto">
          <a:xfrm>
            <a:off x="4800600" y="3582988"/>
            <a:ext cx="3452813" cy="259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p:spPr>
        <p:txBody>
          <a:bodyPr/>
          <a:lstStyle/>
          <a:p>
            <a:r>
              <a:rPr lang="en-US"/>
              <a:t>© 2005 Prentice Hall Inc. All rights reserved.</a:t>
            </a:r>
          </a:p>
        </p:txBody>
      </p:sp>
      <p:sp>
        <p:nvSpPr>
          <p:cNvPr id="45059" name="Slide Number Placeholder 4"/>
          <p:cNvSpPr>
            <a:spLocks noGrp="1"/>
          </p:cNvSpPr>
          <p:nvPr>
            <p:ph type="sldNum" sz="quarter" idx="11"/>
          </p:nvPr>
        </p:nvSpPr>
        <p:spPr>
          <a:noFill/>
        </p:spPr>
        <p:txBody>
          <a:bodyPr/>
          <a:lstStyle/>
          <a:p>
            <a:r>
              <a:rPr lang="en-US"/>
              <a:t>18–</a:t>
            </a:r>
            <a:fld id="{653992DA-DA15-4B88-AFF0-DA9CBAEAFB73}" type="slidenum">
              <a:rPr lang="en-US"/>
              <a:pPr/>
              <a:t>524</a:t>
            </a:fld>
            <a:endParaRPr lang="en-US"/>
          </a:p>
        </p:txBody>
      </p:sp>
      <p:sp>
        <p:nvSpPr>
          <p:cNvPr id="293890" name="Rectangle 2"/>
          <p:cNvSpPr>
            <a:spLocks noGrp="1" noChangeArrowheads="1"/>
          </p:cNvSpPr>
          <p:nvPr>
            <p:ph type="title"/>
          </p:nvPr>
        </p:nvSpPr>
        <p:spPr/>
        <p:txBody>
          <a:bodyPr/>
          <a:lstStyle/>
          <a:p>
            <a:pPr algn="just" rtl="0" eaLnBrk="1" hangingPunct="1">
              <a:defRPr/>
            </a:pPr>
            <a:r>
              <a:rPr lang="en-US" smtClean="0"/>
              <a:t>Potential Sources of Stress </a:t>
            </a:r>
          </a:p>
        </p:txBody>
      </p:sp>
      <p:sp>
        <p:nvSpPr>
          <p:cNvPr id="45061" name="Rectangle 3"/>
          <p:cNvSpPr>
            <a:spLocks noGrp="1" noChangeArrowheads="1"/>
          </p:cNvSpPr>
          <p:nvPr>
            <p:ph type="body" idx="1"/>
          </p:nvPr>
        </p:nvSpPr>
        <p:spPr/>
        <p:txBody>
          <a:bodyPr>
            <a:normAutofit fontScale="92500"/>
          </a:bodyPr>
          <a:lstStyle/>
          <a:p>
            <a:pPr algn="just" rtl="0" eaLnBrk="1" hangingPunct="1">
              <a:spcBef>
                <a:spcPct val="50000"/>
              </a:spcBef>
            </a:pPr>
            <a:r>
              <a:rPr lang="en-US" smtClean="0"/>
              <a:t>Organizational Factors</a:t>
            </a:r>
          </a:p>
          <a:p>
            <a:pPr lvl="1" algn="just" rtl="0" eaLnBrk="1" hangingPunct="1">
              <a:spcBef>
                <a:spcPct val="50000"/>
              </a:spcBef>
            </a:pPr>
            <a:r>
              <a:rPr lang="en-US" smtClean="0"/>
              <a:t>Task demands related to the job</a:t>
            </a:r>
          </a:p>
          <a:p>
            <a:pPr lvl="1" algn="just" rtl="0" eaLnBrk="1" hangingPunct="1">
              <a:spcBef>
                <a:spcPct val="50000"/>
              </a:spcBef>
            </a:pPr>
            <a:r>
              <a:rPr lang="en-US" smtClean="0"/>
              <a:t>Role demands of functioning in an organization</a:t>
            </a:r>
          </a:p>
          <a:p>
            <a:pPr lvl="1" algn="just" rtl="0" eaLnBrk="1" hangingPunct="1">
              <a:spcBef>
                <a:spcPct val="50000"/>
              </a:spcBef>
            </a:pPr>
            <a:r>
              <a:rPr lang="en-US" smtClean="0"/>
              <a:t>Interpersonal demands created by other employees</a:t>
            </a:r>
          </a:p>
          <a:p>
            <a:pPr lvl="1" algn="just" rtl="0" eaLnBrk="1" hangingPunct="1">
              <a:spcBef>
                <a:spcPct val="50000"/>
              </a:spcBef>
            </a:pPr>
            <a:r>
              <a:rPr lang="en-US" smtClean="0"/>
              <a:t>Organizational structure (rules and regulations)</a:t>
            </a:r>
          </a:p>
          <a:p>
            <a:pPr lvl="1" algn="just" rtl="0" eaLnBrk="1" hangingPunct="1">
              <a:spcBef>
                <a:spcPct val="50000"/>
              </a:spcBef>
            </a:pPr>
            <a:r>
              <a:rPr lang="en-US" smtClean="0"/>
              <a:t>Organizational leadership (managerial style)</a:t>
            </a:r>
          </a:p>
          <a:p>
            <a:pPr lvl="1" algn="just" rtl="0" eaLnBrk="1" hangingPunct="1">
              <a:spcBef>
                <a:spcPct val="50000"/>
              </a:spcBef>
            </a:pPr>
            <a:r>
              <a:rPr lang="en-US" smtClean="0"/>
              <a:t>Organization’s life stage (growth, stability, or decline)</a:t>
            </a:r>
          </a:p>
        </p:txBody>
      </p:sp>
    </p:spTree>
  </p:cSld>
  <p:clrMapOvr>
    <a:masterClrMapping/>
  </p:clrMapOvr>
  <p:transition/>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0"/>
          </p:nvPr>
        </p:nvSpPr>
        <p:spPr>
          <a:noFill/>
        </p:spPr>
        <p:txBody>
          <a:bodyPr/>
          <a:lstStyle/>
          <a:p>
            <a:r>
              <a:rPr lang="en-US"/>
              <a:t>© 2005 Prentice Hall Inc. All rights reserved.</a:t>
            </a:r>
          </a:p>
        </p:txBody>
      </p:sp>
      <p:sp>
        <p:nvSpPr>
          <p:cNvPr id="46083" name="Slide Number Placeholder 4"/>
          <p:cNvSpPr>
            <a:spLocks noGrp="1"/>
          </p:cNvSpPr>
          <p:nvPr>
            <p:ph type="sldNum" sz="quarter" idx="11"/>
          </p:nvPr>
        </p:nvSpPr>
        <p:spPr>
          <a:noFill/>
        </p:spPr>
        <p:txBody>
          <a:bodyPr/>
          <a:lstStyle/>
          <a:p>
            <a:r>
              <a:rPr lang="en-US"/>
              <a:t>18–</a:t>
            </a:r>
            <a:fld id="{24AAA435-1F69-4C11-BDD7-B9C34CB1DAED}" type="slidenum">
              <a:rPr lang="en-US"/>
              <a:pPr/>
              <a:t>525</a:t>
            </a:fld>
            <a:endParaRPr lang="en-US"/>
          </a:p>
        </p:txBody>
      </p:sp>
      <p:sp>
        <p:nvSpPr>
          <p:cNvPr id="294914" name="Rectangle 2"/>
          <p:cNvSpPr>
            <a:spLocks noGrp="1" noChangeArrowheads="1"/>
          </p:cNvSpPr>
          <p:nvPr>
            <p:ph type="title"/>
          </p:nvPr>
        </p:nvSpPr>
        <p:spPr/>
        <p:txBody>
          <a:bodyPr/>
          <a:lstStyle/>
          <a:p>
            <a:pPr algn="just" rtl="0" eaLnBrk="1" hangingPunct="1">
              <a:defRPr/>
            </a:pPr>
            <a:r>
              <a:rPr lang="en-US" smtClean="0"/>
              <a:t>Potential Sources of Stress (cont’d) </a:t>
            </a:r>
          </a:p>
        </p:txBody>
      </p:sp>
      <p:sp>
        <p:nvSpPr>
          <p:cNvPr id="46085" name="Rectangle 3"/>
          <p:cNvSpPr>
            <a:spLocks noGrp="1" noChangeArrowheads="1"/>
          </p:cNvSpPr>
          <p:nvPr>
            <p:ph type="body" idx="1"/>
          </p:nvPr>
        </p:nvSpPr>
        <p:spPr/>
        <p:txBody>
          <a:bodyPr>
            <a:normAutofit fontScale="77500" lnSpcReduction="20000"/>
          </a:bodyPr>
          <a:lstStyle/>
          <a:p>
            <a:pPr algn="just" rtl="0" eaLnBrk="1" hangingPunct="1">
              <a:spcBef>
                <a:spcPct val="30000"/>
              </a:spcBef>
            </a:pPr>
            <a:r>
              <a:rPr lang="en-US" smtClean="0"/>
              <a:t>Individual Factors</a:t>
            </a:r>
          </a:p>
          <a:p>
            <a:pPr lvl="1" algn="just" rtl="0" eaLnBrk="1" hangingPunct="1">
              <a:spcBef>
                <a:spcPct val="30000"/>
              </a:spcBef>
            </a:pPr>
            <a:r>
              <a:rPr lang="en-US" smtClean="0"/>
              <a:t>Family and personal relationships</a:t>
            </a:r>
          </a:p>
          <a:p>
            <a:pPr lvl="1" algn="just" rtl="0" eaLnBrk="1" hangingPunct="1">
              <a:spcBef>
                <a:spcPct val="30000"/>
              </a:spcBef>
            </a:pPr>
            <a:r>
              <a:rPr lang="en-US" smtClean="0"/>
              <a:t>Economic problems from exceeding earning capacity</a:t>
            </a:r>
          </a:p>
          <a:p>
            <a:pPr lvl="1" algn="just" rtl="0" eaLnBrk="1" hangingPunct="1">
              <a:spcBef>
                <a:spcPct val="30000"/>
              </a:spcBef>
            </a:pPr>
            <a:r>
              <a:rPr lang="en-US" smtClean="0"/>
              <a:t>Personality problems arising for basic disposition</a:t>
            </a:r>
          </a:p>
          <a:p>
            <a:pPr algn="just" rtl="0" eaLnBrk="1" hangingPunct="1">
              <a:spcBef>
                <a:spcPct val="30000"/>
              </a:spcBef>
            </a:pPr>
            <a:r>
              <a:rPr lang="en-US" smtClean="0"/>
              <a:t>Individual Differences</a:t>
            </a:r>
          </a:p>
          <a:p>
            <a:pPr lvl="1" algn="just" rtl="0" eaLnBrk="1" hangingPunct="1">
              <a:spcBef>
                <a:spcPct val="30000"/>
              </a:spcBef>
            </a:pPr>
            <a:r>
              <a:rPr lang="en-US" smtClean="0"/>
              <a:t>Perceptual variations of how reality will affect the individual’s future.</a:t>
            </a:r>
          </a:p>
          <a:p>
            <a:pPr lvl="1" algn="just" rtl="0" eaLnBrk="1" hangingPunct="1">
              <a:spcBef>
                <a:spcPct val="30000"/>
              </a:spcBef>
            </a:pPr>
            <a:r>
              <a:rPr lang="en-US" smtClean="0"/>
              <a:t>Greater job experience moderates stress effects.</a:t>
            </a:r>
          </a:p>
          <a:p>
            <a:pPr lvl="1" algn="just" rtl="0" eaLnBrk="1" hangingPunct="1">
              <a:spcBef>
                <a:spcPct val="30000"/>
              </a:spcBef>
            </a:pPr>
            <a:r>
              <a:rPr lang="en-US" smtClean="0"/>
              <a:t>Social support buffers job stress.</a:t>
            </a:r>
          </a:p>
          <a:p>
            <a:pPr lvl="1" algn="just" rtl="0" eaLnBrk="1" hangingPunct="1">
              <a:spcBef>
                <a:spcPct val="30000"/>
              </a:spcBef>
            </a:pPr>
            <a:r>
              <a:rPr lang="en-US" smtClean="0"/>
              <a:t>Internal locus of control lowers perceived job stress.</a:t>
            </a:r>
          </a:p>
          <a:p>
            <a:pPr lvl="1" algn="just" rtl="0" eaLnBrk="1" hangingPunct="1">
              <a:spcBef>
                <a:spcPct val="30000"/>
              </a:spcBef>
            </a:pPr>
            <a:r>
              <a:rPr lang="en-US" smtClean="0"/>
              <a:t>Strong feelings of self-efficacy reduce reactions to job stress.</a:t>
            </a:r>
          </a:p>
        </p:txBody>
      </p:sp>
    </p:spTree>
  </p:cSld>
  <p:clrMapOvr>
    <a:masterClrMapping/>
  </p:clrMapOvr>
  <p:transition/>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2"/>
          <p:cNvSpPr>
            <a:spLocks noGrp="1"/>
          </p:cNvSpPr>
          <p:nvPr>
            <p:ph type="ftr" sz="quarter" idx="10"/>
          </p:nvPr>
        </p:nvSpPr>
        <p:spPr>
          <a:noFill/>
        </p:spPr>
        <p:txBody>
          <a:bodyPr/>
          <a:lstStyle/>
          <a:p>
            <a:r>
              <a:rPr lang="en-US"/>
              <a:t>© 2005 Prentice Hall Inc. All rights reserved.</a:t>
            </a:r>
          </a:p>
        </p:txBody>
      </p:sp>
      <p:sp>
        <p:nvSpPr>
          <p:cNvPr id="47107" name="Slide Number Placeholder 3"/>
          <p:cNvSpPr>
            <a:spLocks noGrp="1"/>
          </p:cNvSpPr>
          <p:nvPr>
            <p:ph type="sldNum" sz="quarter" idx="11"/>
          </p:nvPr>
        </p:nvSpPr>
        <p:spPr>
          <a:noFill/>
        </p:spPr>
        <p:txBody>
          <a:bodyPr/>
          <a:lstStyle/>
          <a:p>
            <a:r>
              <a:rPr lang="en-US"/>
              <a:t>18–</a:t>
            </a:r>
            <a:fld id="{F1CEFAA2-DDF1-4D39-BCBE-6903825E8281}" type="slidenum">
              <a:rPr lang="en-US"/>
              <a:pPr/>
              <a:t>526</a:t>
            </a:fld>
            <a:endParaRPr lang="en-US"/>
          </a:p>
        </p:txBody>
      </p:sp>
      <p:sp>
        <p:nvSpPr>
          <p:cNvPr id="295938" name="Rectangle 2"/>
          <p:cNvSpPr>
            <a:spLocks noGrp="1" noChangeArrowheads="1"/>
          </p:cNvSpPr>
          <p:nvPr>
            <p:ph type="title"/>
          </p:nvPr>
        </p:nvSpPr>
        <p:spPr/>
        <p:txBody>
          <a:bodyPr/>
          <a:lstStyle/>
          <a:p>
            <a:pPr algn="just" rtl="0" eaLnBrk="1" hangingPunct="1">
              <a:defRPr/>
            </a:pPr>
            <a:r>
              <a:rPr lang="en-US" smtClean="0"/>
              <a:t>Consequences of Stress</a:t>
            </a:r>
          </a:p>
        </p:txBody>
      </p:sp>
      <p:sp>
        <p:nvSpPr>
          <p:cNvPr id="295939" name="Line 3"/>
          <p:cNvSpPr>
            <a:spLocks noChangeShapeType="1"/>
          </p:cNvSpPr>
          <p:nvPr/>
        </p:nvSpPr>
        <p:spPr bwMode="blackWhite">
          <a:xfrm rot="5400000">
            <a:off x="4152900" y="2595563"/>
            <a:ext cx="838200" cy="0"/>
          </a:xfrm>
          <a:prstGeom prst="line">
            <a:avLst/>
          </a:prstGeom>
          <a:noFill/>
          <a:ln w="82550">
            <a:solidFill>
              <a:schemeClr val="tx1"/>
            </a:solidFill>
            <a:round/>
            <a:headEnd/>
            <a:tailEnd type="none" w="sm" len="med"/>
          </a:ln>
          <a:effectLst>
            <a:outerShdw dist="35921" dir="2700000" algn="ctr" rotWithShape="0">
              <a:schemeClr val="bg2">
                <a:alpha val="50000"/>
              </a:schemeClr>
            </a:outerShdw>
          </a:effectLst>
        </p:spPr>
        <p:txBody>
          <a:bodyPr wrap="none" anchor="ctr"/>
          <a:lstStyle/>
          <a:p>
            <a:pPr>
              <a:defRPr/>
            </a:pPr>
            <a:endParaRPr lang="fa-IR"/>
          </a:p>
        </p:txBody>
      </p:sp>
      <p:sp>
        <p:nvSpPr>
          <p:cNvPr id="295940" name="Text Box 4"/>
          <p:cNvSpPr txBox="1">
            <a:spLocks noChangeArrowheads="1"/>
          </p:cNvSpPr>
          <p:nvPr/>
        </p:nvSpPr>
        <p:spPr bwMode="blackWhite">
          <a:xfrm>
            <a:off x="3124200" y="1828800"/>
            <a:ext cx="2895600" cy="831850"/>
          </a:xfrm>
          <a:prstGeom prst="rect">
            <a:avLst/>
          </a:prstGeom>
          <a:solidFill>
            <a:srgbClr val="CC66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spAutoFit/>
          </a:bodyPr>
          <a:lstStyle/>
          <a:p>
            <a:pPr algn="ctr" eaLnBrk="0" hangingPunct="0">
              <a:spcBef>
                <a:spcPct val="50000"/>
              </a:spcBef>
              <a:defRPr/>
            </a:pPr>
            <a:r>
              <a:rPr lang="en-US" sz="2400">
                <a:solidFill>
                  <a:srgbClr val="FFFFCC"/>
                </a:solidFill>
                <a:effectLst>
                  <a:outerShdw blurRad="38100" dist="38100" dir="2700000" algn="tl">
                    <a:srgbClr val="000000"/>
                  </a:outerShdw>
                </a:effectLst>
              </a:rPr>
              <a:t>High Levels</a:t>
            </a:r>
            <a:br>
              <a:rPr lang="en-US" sz="2400">
                <a:solidFill>
                  <a:srgbClr val="FFFFCC"/>
                </a:solidFill>
                <a:effectLst>
                  <a:outerShdw blurRad="38100" dist="38100" dir="2700000" algn="tl">
                    <a:srgbClr val="000000"/>
                  </a:outerShdw>
                </a:effectLst>
              </a:rPr>
            </a:br>
            <a:r>
              <a:rPr lang="en-US" sz="2400">
                <a:solidFill>
                  <a:srgbClr val="FFFFCC"/>
                </a:solidFill>
                <a:effectLst>
                  <a:outerShdw blurRad="38100" dist="38100" dir="2700000" algn="tl">
                    <a:srgbClr val="000000"/>
                  </a:outerShdw>
                </a:effectLst>
              </a:rPr>
              <a:t>of Stress</a:t>
            </a:r>
          </a:p>
        </p:txBody>
      </p:sp>
      <p:grpSp>
        <p:nvGrpSpPr>
          <p:cNvPr id="2" name="Group 5"/>
          <p:cNvGrpSpPr>
            <a:grpSpLocks/>
          </p:cNvGrpSpPr>
          <p:nvPr/>
        </p:nvGrpSpPr>
        <p:grpSpPr bwMode="auto">
          <a:xfrm>
            <a:off x="677863" y="3611563"/>
            <a:ext cx="7826375" cy="1417637"/>
            <a:chOff x="427" y="2515"/>
            <a:chExt cx="4930" cy="893"/>
          </a:xfrm>
        </p:grpSpPr>
        <p:sp>
          <p:nvSpPr>
            <p:cNvPr id="295942" name="Text Box 6"/>
            <p:cNvSpPr txBox="1">
              <a:spLocks noChangeArrowheads="1"/>
            </p:cNvSpPr>
            <p:nvPr/>
          </p:nvSpPr>
          <p:spPr bwMode="blackWhite">
            <a:xfrm>
              <a:off x="427" y="2515"/>
              <a:ext cx="1469" cy="866"/>
            </a:xfrm>
            <a:prstGeom prst="rect">
              <a:avLst/>
            </a:prstGeom>
            <a:solidFill>
              <a:srgbClr val="CC3300"/>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Physiological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Symptoms</a:t>
              </a:r>
            </a:p>
          </p:txBody>
        </p:sp>
        <p:sp>
          <p:nvSpPr>
            <p:cNvPr id="295943" name="Text Box 7"/>
            <p:cNvSpPr txBox="1">
              <a:spLocks noChangeArrowheads="1"/>
            </p:cNvSpPr>
            <p:nvPr/>
          </p:nvSpPr>
          <p:spPr bwMode="blackWhite">
            <a:xfrm>
              <a:off x="3888" y="2542"/>
              <a:ext cx="1469" cy="866"/>
            </a:xfrm>
            <a:prstGeom prst="rect">
              <a:avLst/>
            </a:prstGeom>
            <a:solidFill>
              <a:srgbClr val="006699"/>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Behavioral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Symptoms</a:t>
              </a:r>
            </a:p>
          </p:txBody>
        </p:sp>
        <p:sp>
          <p:nvSpPr>
            <p:cNvPr id="295944" name="Text Box 8"/>
            <p:cNvSpPr txBox="1">
              <a:spLocks noChangeArrowheads="1"/>
            </p:cNvSpPr>
            <p:nvPr/>
          </p:nvSpPr>
          <p:spPr bwMode="blackWhite">
            <a:xfrm>
              <a:off x="2155" y="2518"/>
              <a:ext cx="1469" cy="867"/>
            </a:xfrm>
            <a:prstGeom prst="rect">
              <a:avLst/>
            </a:prstGeom>
            <a:solidFill>
              <a:srgbClr val="339966"/>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spcBef>
                  <a:spcPct val="50000"/>
                </a:spcBef>
                <a:defRPr/>
              </a:pPr>
              <a:r>
                <a:rPr lang="en-US" sz="2000">
                  <a:solidFill>
                    <a:schemeClr val="bg1"/>
                  </a:solidFill>
                  <a:effectLst>
                    <a:outerShdw blurRad="38100" dist="38100" dir="2700000" algn="tl">
                      <a:srgbClr val="000000"/>
                    </a:outerShdw>
                  </a:effectLst>
                </a:rPr>
                <a:t>Psychological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Symptoms</a:t>
              </a:r>
            </a:p>
          </p:txBody>
        </p:sp>
      </p:grpSp>
      <p:grpSp>
        <p:nvGrpSpPr>
          <p:cNvPr id="3" name="Group 9"/>
          <p:cNvGrpSpPr>
            <a:grpSpLocks/>
          </p:cNvGrpSpPr>
          <p:nvPr/>
        </p:nvGrpSpPr>
        <p:grpSpPr bwMode="auto">
          <a:xfrm>
            <a:off x="1828800" y="3011488"/>
            <a:ext cx="5486400" cy="625475"/>
            <a:chOff x="1200" y="2168"/>
            <a:chExt cx="3360" cy="456"/>
          </a:xfrm>
        </p:grpSpPr>
        <p:grpSp>
          <p:nvGrpSpPr>
            <p:cNvPr id="4" name="Group 10"/>
            <p:cNvGrpSpPr>
              <a:grpSpLocks/>
            </p:cNvGrpSpPr>
            <p:nvPr/>
          </p:nvGrpSpPr>
          <p:grpSpPr bwMode="auto">
            <a:xfrm rot="5400000">
              <a:off x="2664" y="728"/>
              <a:ext cx="432" cy="3360"/>
              <a:chOff x="4560" y="768"/>
              <a:chExt cx="384" cy="1728"/>
            </a:xfrm>
          </p:grpSpPr>
          <p:sp>
            <p:nvSpPr>
              <p:cNvPr id="295947" name="Freeform 11"/>
              <p:cNvSpPr>
                <a:spLocks/>
              </p:cNvSpPr>
              <p:nvPr/>
            </p:nvSpPr>
            <p:spPr bwMode="blackWhite">
              <a:xfrm>
                <a:off x="4560" y="1632"/>
                <a:ext cx="384"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76200">
                <a:solidFill>
                  <a:schemeClr val="tx1"/>
                </a:solidFill>
                <a:round/>
                <a:headEnd/>
                <a:tailEnd type="triangle" w="sm" len="med"/>
              </a:ln>
              <a:effectLst>
                <a:outerShdw dist="35921" dir="2700000" algn="ctr" rotWithShape="0">
                  <a:schemeClr val="bg2">
                    <a:alpha val="50000"/>
                  </a:schemeClr>
                </a:outerShdw>
              </a:effectLst>
            </p:spPr>
            <p:txBody>
              <a:bodyPr wrap="none" anchor="ctr"/>
              <a:lstStyle/>
              <a:p>
                <a:pPr>
                  <a:defRPr/>
                </a:pPr>
                <a:endParaRPr lang="fa-IR"/>
              </a:p>
            </p:txBody>
          </p:sp>
          <p:sp>
            <p:nvSpPr>
              <p:cNvPr id="295948" name="Freeform 12"/>
              <p:cNvSpPr>
                <a:spLocks/>
              </p:cNvSpPr>
              <p:nvPr/>
            </p:nvSpPr>
            <p:spPr bwMode="blackWhite">
              <a:xfrm flipV="1">
                <a:off x="4560" y="768"/>
                <a:ext cx="384" cy="864"/>
              </a:xfrm>
              <a:custGeom>
                <a:avLst/>
                <a:gdLst/>
                <a:ahLst/>
                <a:cxnLst>
                  <a:cxn ang="0">
                    <a:pos x="0" y="0"/>
                  </a:cxn>
                  <a:cxn ang="0">
                    <a:pos x="0" y="864"/>
                  </a:cxn>
                  <a:cxn ang="0">
                    <a:pos x="384" y="864"/>
                  </a:cxn>
                </a:cxnLst>
                <a:rect l="0" t="0" r="r" b="b"/>
                <a:pathLst>
                  <a:path w="384" h="864">
                    <a:moveTo>
                      <a:pt x="0" y="0"/>
                    </a:moveTo>
                    <a:lnTo>
                      <a:pt x="0" y="864"/>
                    </a:lnTo>
                    <a:lnTo>
                      <a:pt x="384" y="864"/>
                    </a:lnTo>
                  </a:path>
                </a:pathLst>
              </a:custGeom>
              <a:noFill/>
              <a:ln w="76200">
                <a:solidFill>
                  <a:schemeClr val="tx1"/>
                </a:solidFill>
                <a:round/>
                <a:headEnd/>
                <a:tailEnd type="triangle" w="sm" len="med"/>
              </a:ln>
              <a:effectLst>
                <a:outerShdw dist="35921" dir="2700000" algn="ctr" rotWithShape="0">
                  <a:schemeClr val="bg2">
                    <a:alpha val="50000"/>
                  </a:schemeClr>
                </a:outerShdw>
              </a:effectLst>
            </p:spPr>
            <p:txBody>
              <a:bodyPr wrap="none" anchor="ctr"/>
              <a:lstStyle/>
              <a:p>
                <a:pPr>
                  <a:defRPr/>
                </a:pPr>
                <a:endParaRPr lang="fa-IR"/>
              </a:p>
            </p:txBody>
          </p:sp>
        </p:grpSp>
        <p:sp>
          <p:nvSpPr>
            <p:cNvPr id="295949" name="Line 13"/>
            <p:cNvSpPr>
              <a:spLocks noChangeShapeType="1"/>
            </p:cNvSpPr>
            <p:nvPr/>
          </p:nvSpPr>
          <p:spPr bwMode="blackWhite">
            <a:xfrm rot="5400000">
              <a:off x="2664" y="2384"/>
              <a:ext cx="432" cy="0"/>
            </a:xfrm>
            <a:prstGeom prst="line">
              <a:avLst/>
            </a:prstGeom>
            <a:noFill/>
            <a:ln w="82550">
              <a:solidFill>
                <a:schemeClr val="tx1"/>
              </a:solidFill>
              <a:round/>
              <a:headEnd/>
              <a:tailEnd type="triangle" w="sm" len="med"/>
            </a:ln>
            <a:effectLst>
              <a:outerShdw dist="35921" dir="2700000" algn="ctr" rotWithShape="0">
                <a:schemeClr val="bg2">
                  <a:alpha val="50000"/>
                </a:schemeClr>
              </a:outerShdw>
            </a:effectLst>
          </p:spPr>
          <p:txBody>
            <a:bodyPr wrap="none" anchor="ctr"/>
            <a:lstStyle/>
            <a:p>
              <a:pPr>
                <a:defRPr/>
              </a:pPr>
              <a:endParaRPr lang="fa-I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wipe(up)">
                                      <p:cBhvr>
                                        <p:cTn id="7" dur="500"/>
                                        <p:tgtEl>
                                          <p:spTgt spid="29594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5939"/>
                                        </p:tgtEl>
                                        <p:attrNameLst>
                                          <p:attrName>style.visibility</p:attrName>
                                        </p:attrNameLst>
                                      </p:cBhvr>
                                      <p:to>
                                        <p:strVal val="visible"/>
                                      </p:to>
                                    </p:set>
                                    <p:animEffect transition="in" filter="wipe(up)">
                                      <p:cBhvr>
                                        <p:cTn id="11" dur="500"/>
                                        <p:tgtEl>
                                          <p:spTgt spid="295939"/>
                                        </p:tgtEl>
                                      </p:cBhvr>
                                    </p:animEffect>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0" grpId="0" animBg="1" autoUpdateAnimBg="0"/>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2"/>
          <p:cNvSpPr>
            <a:spLocks noGrp="1"/>
          </p:cNvSpPr>
          <p:nvPr>
            <p:ph type="ftr" sz="quarter" idx="10"/>
          </p:nvPr>
        </p:nvSpPr>
        <p:spPr>
          <a:noFill/>
        </p:spPr>
        <p:txBody>
          <a:bodyPr/>
          <a:lstStyle/>
          <a:p>
            <a:r>
              <a:rPr lang="en-US"/>
              <a:t>© 2005 Prentice Hall Inc. All rights reserved.</a:t>
            </a:r>
          </a:p>
        </p:txBody>
      </p:sp>
      <p:sp>
        <p:nvSpPr>
          <p:cNvPr id="5124" name="Slide Number Placeholder 3"/>
          <p:cNvSpPr>
            <a:spLocks noGrp="1"/>
          </p:cNvSpPr>
          <p:nvPr>
            <p:ph type="sldNum" sz="quarter" idx="11"/>
          </p:nvPr>
        </p:nvSpPr>
        <p:spPr>
          <a:noFill/>
        </p:spPr>
        <p:txBody>
          <a:bodyPr/>
          <a:lstStyle/>
          <a:p>
            <a:r>
              <a:rPr lang="en-US"/>
              <a:t>18–</a:t>
            </a:r>
            <a:fld id="{EDAC54D5-892E-4327-A57A-1BA184412E05}" type="slidenum">
              <a:rPr lang="en-US"/>
              <a:pPr/>
              <a:t>527</a:t>
            </a:fld>
            <a:endParaRPr lang="en-US"/>
          </a:p>
        </p:txBody>
      </p:sp>
      <p:sp>
        <p:nvSpPr>
          <p:cNvPr id="296963" name="Rectangle 3"/>
          <p:cNvSpPr>
            <a:spLocks noGrp="1" noChangeArrowheads="1"/>
          </p:cNvSpPr>
          <p:nvPr>
            <p:ph type="title"/>
          </p:nvPr>
        </p:nvSpPr>
        <p:spPr/>
        <p:txBody>
          <a:bodyPr/>
          <a:lstStyle/>
          <a:p>
            <a:pPr algn="just" rtl="0" eaLnBrk="1" hangingPunct="1">
              <a:defRPr/>
            </a:pPr>
            <a:r>
              <a:rPr lang="en-US" smtClean="0"/>
              <a:t>A Model of Stress</a:t>
            </a:r>
          </a:p>
        </p:txBody>
      </p:sp>
      <p:sp>
        <p:nvSpPr>
          <p:cNvPr id="296964"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–9</a:t>
            </a:r>
            <a:endParaRPr lang="en-US">
              <a:solidFill>
                <a:schemeClr val="bg1"/>
              </a:solidFill>
            </a:endParaRPr>
          </a:p>
        </p:txBody>
      </p:sp>
      <p:graphicFrame>
        <p:nvGraphicFramePr>
          <p:cNvPr id="5122" name="Object 5"/>
          <p:cNvGraphicFramePr>
            <a:graphicFrameLocks noChangeAspect="1"/>
          </p:cNvGraphicFramePr>
          <p:nvPr/>
        </p:nvGraphicFramePr>
        <p:xfrm>
          <a:off x="533400" y="1462088"/>
          <a:ext cx="8077200" cy="4533900"/>
        </p:xfrm>
        <a:graphic>
          <a:graphicData uri="http://schemas.openxmlformats.org/presentationml/2006/ole">
            <mc:AlternateContent xmlns:mc="http://schemas.openxmlformats.org/markup-compatibility/2006">
              <mc:Choice xmlns:v="urn:schemas-microsoft-com:vml" Requires="v">
                <p:oleObj spid="_x0000_s316423" name="Photo Editor Photo" r:id="rId4" imgW="7163800" imgH="4019048" progId="">
                  <p:embed/>
                </p:oleObj>
              </mc:Choice>
              <mc:Fallback>
                <p:oleObj name="Photo Editor Photo" r:id="rId4" imgW="7163800" imgH="4019048"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62088"/>
                        <a:ext cx="80772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cut thruBlk="1"/>
  </p:transition>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2"/>
          <p:cNvSpPr>
            <a:spLocks noGrp="1"/>
          </p:cNvSpPr>
          <p:nvPr>
            <p:ph type="ftr" sz="quarter" idx="10"/>
          </p:nvPr>
        </p:nvSpPr>
        <p:spPr>
          <a:noFill/>
        </p:spPr>
        <p:txBody>
          <a:bodyPr/>
          <a:lstStyle/>
          <a:p>
            <a:r>
              <a:rPr lang="en-US"/>
              <a:t>© 2005 Prentice Hall Inc. All rights reserved.</a:t>
            </a:r>
          </a:p>
        </p:txBody>
      </p:sp>
      <p:sp>
        <p:nvSpPr>
          <p:cNvPr id="6148" name="Slide Number Placeholder 3"/>
          <p:cNvSpPr>
            <a:spLocks noGrp="1"/>
          </p:cNvSpPr>
          <p:nvPr>
            <p:ph type="sldNum" sz="quarter" idx="11"/>
          </p:nvPr>
        </p:nvSpPr>
        <p:spPr>
          <a:noFill/>
        </p:spPr>
        <p:txBody>
          <a:bodyPr/>
          <a:lstStyle/>
          <a:p>
            <a:r>
              <a:rPr lang="en-US"/>
              <a:t>18–</a:t>
            </a:r>
            <a:fld id="{6AADFE1E-4BB1-43DC-B1D3-AD5F105D109F}" type="slidenum">
              <a:rPr lang="en-US"/>
              <a:pPr/>
              <a:t>528</a:t>
            </a:fld>
            <a:endParaRPr lang="en-US"/>
          </a:p>
        </p:txBody>
      </p:sp>
      <p:graphicFrame>
        <p:nvGraphicFramePr>
          <p:cNvPr id="6146" name="Object 6"/>
          <p:cNvGraphicFramePr>
            <a:graphicFrameLocks noChangeAspect="1"/>
          </p:cNvGraphicFramePr>
          <p:nvPr/>
        </p:nvGraphicFramePr>
        <p:xfrm>
          <a:off x="1428750" y="1552575"/>
          <a:ext cx="6288088" cy="4391025"/>
        </p:xfrm>
        <a:graphic>
          <a:graphicData uri="http://schemas.openxmlformats.org/presentationml/2006/ole">
            <mc:AlternateContent xmlns:mc="http://schemas.openxmlformats.org/markup-compatibility/2006">
              <mc:Choice xmlns:v="urn:schemas-microsoft-com:vml" Requires="v">
                <p:oleObj spid="_x0000_s317447" name="Photo Editor Photo" r:id="rId3" imgW="6287378" imgH="4390476" progId="">
                  <p:embed/>
                </p:oleObj>
              </mc:Choice>
              <mc:Fallback>
                <p:oleObj name="Photo Editor Photo" r:id="rId3" imgW="6287378" imgH="4390476"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1552575"/>
                        <a:ext cx="628808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986" name="Rectangle 2"/>
          <p:cNvSpPr>
            <a:spLocks noGrp="1" noChangeArrowheads="1"/>
          </p:cNvSpPr>
          <p:nvPr>
            <p:ph type="title"/>
          </p:nvPr>
        </p:nvSpPr>
        <p:spPr>
          <a:xfrm>
            <a:off x="685800" y="381000"/>
            <a:ext cx="7772400" cy="914400"/>
          </a:xfrm>
        </p:spPr>
        <p:txBody>
          <a:bodyPr>
            <a:normAutofit fontScale="90000"/>
          </a:bodyPr>
          <a:lstStyle/>
          <a:p>
            <a:pPr algn="just" rtl="0" eaLnBrk="1" hangingPunct="1">
              <a:defRPr/>
            </a:pPr>
            <a:r>
              <a:rPr lang="en-US" smtClean="0"/>
              <a:t>Inverted-U Relationship between Stress and Job Performance</a:t>
            </a:r>
          </a:p>
        </p:txBody>
      </p:sp>
      <p:sp>
        <p:nvSpPr>
          <p:cNvPr id="297988" name="Text Box 4" descr="BKGD02"/>
          <p:cNvSpPr txBox="1">
            <a:spLocks noChangeArrowheads="1"/>
          </p:cNvSpPr>
          <p:nvPr/>
        </p:nvSpPr>
        <p:spPr bwMode="blackWhite">
          <a:xfrm>
            <a:off x="7162800" y="6096000"/>
            <a:ext cx="1447800" cy="247650"/>
          </a:xfrm>
          <a:prstGeom prst="rect">
            <a:avLst/>
          </a:prstGeom>
          <a:blipFill dpi="0" rotWithShape="1">
            <a:blip r:embed="rId5"/>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18</a:t>
            </a:r>
            <a:r>
              <a:rPr lang="en-US">
                <a:solidFill>
                  <a:schemeClr val="bg1"/>
                </a:solidFill>
                <a:cs typeface="Arial" pitchFamily="34" charset="0"/>
              </a:rPr>
              <a:t>–10</a:t>
            </a:r>
            <a:endParaRPr lang="en-US">
              <a:solidFill>
                <a:schemeClr val="bg1"/>
              </a:solidFill>
            </a:endParaRPr>
          </a:p>
        </p:txBody>
      </p:sp>
    </p:spTree>
  </p:cSld>
  <p:clrMapOvr>
    <a:masterClrMapping/>
  </p:clrMapOvr>
  <p:transition>
    <p:cut thruBlk="1"/>
  </p:transition>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p:spPr>
        <p:txBody>
          <a:bodyPr/>
          <a:lstStyle/>
          <a:p>
            <a:r>
              <a:rPr lang="en-US"/>
              <a:t>© 2005 Prentice Hall Inc. All rights reserved.</a:t>
            </a:r>
          </a:p>
        </p:txBody>
      </p:sp>
      <p:sp>
        <p:nvSpPr>
          <p:cNvPr id="48131" name="Slide Number Placeholder 4"/>
          <p:cNvSpPr>
            <a:spLocks noGrp="1"/>
          </p:cNvSpPr>
          <p:nvPr>
            <p:ph type="sldNum" sz="quarter" idx="11"/>
          </p:nvPr>
        </p:nvSpPr>
        <p:spPr>
          <a:noFill/>
        </p:spPr>
        <p:txBody>
          <a:bodyPr/>
          <a:lstStyle/>
          <a:p>
            <a:r>
              <a:rPr lang="en-US"/>
              <a:t>18–</a:t>
            </a:r>
            <a:fld id="{D55C33E6-ED62-4F1D-B82B-031B9D73DFAC}" type="slidenum">
              <a:rPr lang="en-US"/>
              <a:pPr/>
              <a:t>529</a:t>
            </a:fld>
            <a:endParaRPr lang="en-US"/>
          </a:p>
        </p:txBody>
      </p:sp>
      <p:sp>
        <p:nvSpPr>
          <p:cNvPr id="299010" name="Rectangle 2"/>
          <p:cNvSpPr>
            <a:spLocks noGrp="1" noChangeArrowheads="1"/>
          </p:cNvSpPr>
          <p:nvPr>
            <p:ph type="title"/>
          </p:nvPr>
        </p:nvSpPr>
        <p:spPr/>
        <p:txBody>
          <a:bodyPr/>
          <a:lstStyle/>
          <a:p>
            <a:pPr algn="just" rtl="0" eaLnBrk="1" hangingPunct="1">
              <a:defRPr/>
            </a:pPr>
            <a:r>
              <a:rPr lang="en-US" smtClean="0"/>
              <a:t>Managing Stress</a:t>
            </a:r>
          </a:p>
        </p:txBody>
      </p:sp>
      <p:sp>
        <p:nvSpPr>
          <p:cNvPr id="48133" name="Rectangle 3"/>
          <p:cNvSpPr>
            <a:spLocks noGrp="1" noChangeArrowheads="1"/>
          </p:cNvSpPr>
          <p:nvPr>
            <p:ph type="body" idx="1"/>
          </p:nvPr>
        </p:nvSpPr>
        <p:spPr/>
        <p:txBody>
          <a:bodyPr/>
          <a:lstStyle/>
          <a:p>
            <a:pPr algn="just" rtl="0" eaLnBrk="1" hangingPunct="1"/>
            <a:r>
              <a:rPr lang="en-US" smtClean="0"/>
              <a:t>Individual Approaches</a:t>
            </a:r>
          </a:p>
          <a:p>
            <a:pPr lvl="1" algn="just" rtl="0" eaLnBrk="1" hangingPunct="1"/>
            <a:r>
              <a:rPr lang="en-US" smtClean="0"/>
              <a:t>Implementing time management</a:t>
            </a:r>
          </a:p>
          <a:p>
            <a:pPr lvl="1" algn="just" rtl="0" eaLnBrk="1" hangingPunct="1"/>
            <a:r>
              <a:rPr lang="en-US" smtClean="0"/>
              <a:t>Increasing physical exercise</a:t>
            </a:r>
          </a:p>
          <a:p>
            <a:pPr lvl="1" algn="just" rtl="0" eaLnBrk="1" hangingPunct="1"/>
            <a:r>
              <a:rPr lang="en-US" smtClean="0"/>
              <a:t>Relaxation training</a:t>
            </a:r>
          </a:p>
          <a:p>
            <a:pPr lvl="1" algn="just" rtl="0" eaLnBrk="1" hangingPunct="1"/>
            <a:r>
              <a:rPr lang="en-US" smtClean="0"/>
              <a:t>Expanding social support network</a:t>
            </a:r>
          </a:p>
        </p:txBody>
      </p:sp>
      <p:pic>
        <p:nvPicPr>
          <p:cNvPr id="48134" name="Picture 4" descr="bd04981_"/>
          <p:cNvPicPr>
            <a:picLocks noChangeAspect="1" noChangeArrowheads="1"/>
          </p:cNvPicPr>
          <p:nvPr/>
        </p:nvPicPr>
        <p:blipFill>
          <a:blip r:embed="rId2"/>
          <a:srcRect/>
          <a:stretch>
            <a:fillRect/>
          </a:stretch>
        </p:blipFill>
        <p:spPr bwMode="auto">
          <a:xfrm>
            <a:off x="5562600" y="3429000"/>
            <a:ext cx="2544763" cy="2613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3–</a:t>
            </a:r>
            <a:fld id="{31429678-28DC-444B-9EAE-68E836888BC1}" type="slidenum">
              <a:rPr lang="en-US"/>
              <a:pPr/>
              <a:t>53</a:t>
            </a:fld>
            <a:endParaRPr lang="en-US"/>
          </a:p>
        </p:txBody>
      </p:sp>
      <p:sp>
        <p:nvSpPr>
          <p:cNvPr id="218114" name="Rectangle 2"/>
          <p:cNvSpPr>
            <a:spLocks noGrp="1" noChangeArrowheads="1"/>
          </p:cNvSpPr>
          <p:nvPr>
            <p:ph type="title"/>
          </p:nvPr>
        </p:nvSpPr>
        <p:spPr/>
        <p:txBody>
          <a:bodyPr/>
          <a:lstStyle/>
          <a:p>
            <a:pPr algn="just" rtl="0" eaLnBrk="1" hangingPunct="1">
              <a:defRPr/>
            </a:pPr>
            <a:r>
              <a:rPr lang="en-US" smtClean="0"/>
              <a:t>Hofstede’s Framework (cont’d)</a:t>
            </a:r>
          </a:p>
        </p:txBody>
      </p:sp>
      <p:pic>
        <p:nvPicPr>
          <p:cNvPr id="19461" name="Picture 5" descr="bs01614_"/>
          <p:cNvPicPr>
            <a:picLocks noChangeAspect="1" noChangeArrowheads="1"/>
          </p:cNvPicPr>
          <p:nvPr/>
        </p:nvPicPr>
        <p:blipFill>
          <a:blip r:embed="rId2"/>
          <a:srcRect/>
          <a:stretch>
            <a:fillRect/>
          </a:stretch>
        </p:blipFill>
        <p:spPr bwMode="auto">
          <a:xfrm>
            <a:off x="5829300" y="2133600"/>
            <a:ext cx="2581275" cy="2590800"/>
          </a:xfrm>
          <a:prstGeom prst="rect">
            <a:avLst/>
          </a:prstGeom>
          <a:noFill/>
          <a:ln w="9525">
            <a:noFill/>
            <a:miter lim="800000"/>
            <a:headEnd/>
            <a:tailEnd/>
          </a:ln>
        </p:spPr>
      </p:pic>
      <p:sp>
        <p:nvSpPr>
          <p:cNvPr id="218118" name="Line 6"/>
          <p:cNvSpPr>
            <a:spLocks noChangeShapeType="1"/>
          </p:cNvSpPr>
          <p:nvPr/>
        </p:nvSpPr>
        <p:spPr bwMode="auto">
          <a:xfrm>
            <a:off x="990600" y="3352800"/>
            <a:ext cx="4419600" cy="0"/>
          </a:xfrm>
          <a:prstGeom prst="line">
            <a:avLst/>
          </a:prstGeom>
          <a:noFill/>
          <a:ln w="38100">
            <a:solidFill>
              <a:srgbClr val="CC3300"/>
            </a:solidFill>
            <a:round/>
            <a:headEnd/>
            <a:tailEnd/>
          </a:ln>
        </p:spPr>
        <p:txBody>
          <a:bodyPr/>
          <a:lstStyle/>
          <a:p>
            <a:endParaRPr lang="fa-IR"/>
          </a:p>
        </p:txBody>
      </p:sp>
      <p:sp>
        <p:nvSpPr>
          <p:cNvPr id="218119" name="Text Box 7"/>
          <p:cNvSpPr txBox="1">
            <a:spLocks noChangeArrowheads="1"/>
          </p:cNvSpPr>
          <p:nvPr/>
        </p:nvSpPr>
        <p:spPr bwMode="auto">
          <a:xfrm>
            <a:off x="990600" y="1295400"/>
            <a:ext cx="4343400" cy="1754326"/>
          </a:xfrm>
          <a:prstGeom prst="rect">
            <a:avLst/>
          </a:prstGeom>
          <a:noFill/>
          <a:ln w="9525">
            <a:noFill/>
            <a:miter lim="800000"/>
            <a:headEnd/>
            <a:tailEnd/>
          </a:ln>
        </p:spPr>
        <p:txBody>
          <a:bodyPr>
            <a:spAutoFit/>
          </a:bodyPr>
          <a:lstStyle/>
          <a:p>
            <a:pPr algn="l" rtl="0">
              <a:spcBef>
                <a:spcPct val="50000"/>
              </a:spcBef>
            </a:pPr>
            <a:r>
              <a:rPr lang="en-US" sz="2400" dirty="0"/>
              <a:t>Long-term Orientation</a:t>
            </a:r>
          </a:p>
          <a:p>
            <a:pPr algn="l" rtl="0">
              <a:spcBef>
                <a:spcPct val="50000"/>
              </a:spcBef>
            </a:pPr>
            <a:r>
              <a:rPr lang="en-US" sz="2400" b="0" dirty="0">
                <a:latin typeface="Tahoma" pitchFamily="34" charset="0"/>
              </a:rPr>
              <a:t>A national culture attribute that emphasizes the future, thrift, and persistence.</a:t>
            </a:r>
          </a:p>
        </p:txBody>
      </p:sp>
      <p:sp>
        <p:nvSpPr>
          <p:cNvPr id="218120" name="Text Box 8"/>
          <p:cNvSpPr txBox="1">
            <a:spLocks noChangeArrowheads="1"/>
          </p:cNvSpPr>
          <p:nvPr/>
        </p:nvSpPr>
        <p:spPr bwMode="auto">
          <a:xfrm>
            <a:off x="990600" y="3733800"/>
            <a:ext cx="4648200" cy="2123658"/>
          </a:xfrm>
          <a:prstGeom prst="rect">
            <a:avLst/>
          </a:prstGeom>
          <a:noFill/>
          <a:ln w="9525">
            <a:noFill/>
            <a:miter lim="800000"/>
            <a:headEnd/>
            <a:tailEnd/>
          </a:ln>
        </p:spPr>
        <p:txBody>
          <a:bodyPr>
            <a:spAutoFit/>
          </a:bodyPr>
          <a:lstStyle/>
          <a:p>
            <a:pPr algn="l" rtl="0">
              <a:spcBef>
                <a:spcPct val="50000"/>
              </a:spcBef>
            </a:pPr>
            <a:r>
              <a:rPr lang="en-US" sz="2400" dirty="0"/>
              <a:t>Short-term Orientation</a:t>
            </a:r>
          </a:p>
          <a:p>
            <a:pPr algn="l" rtl="0">
              <a:spcBef>
                <a:spcPct val="50000"/>
              </a:spcBef>
            </a:pPr>
            <a:r>
              <a:rPr lang="en-US" sz="2400" b="0" dirty="0">
                <a:latin typeface="Tahoma" pitchFamily="34" charset="0"/>
              </a:rPr>
              <a:t>A national culture attribute that emphasizes the past and present, respect for tradition, and fulfilling social obligations.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119"/>
                                        </p:tgtEl>
                                        <p:attrNameLst>
                                          <p:attrName>style.visibility</p:attrName>
                                        </p:attrNameLst>
                                      </p:cBhvr>
                                      <p:to>
                                        <p:strVal val="visible"/>
                                      </p:to>
                                    </p:set>
                                    <p:animEffect transition="in" filter="wipe(left)">
                                      <p:cBhvr>
                                        <p:cTn id="7" dur="500"/>
                                        <p:tgtEl>
                                          <p:spTgt spid="218119"/>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18118"/>
                                        </p:tgtEl>
                                        <p:attrNameLst>
                                          <p:attrName>style.visibility</p:attrName>
                                        </p:attrNameLst>
                                      </p:cBhvr>
                                      <p:to>
                                        <p:strVal val="visible"/>
                                      </p:to>
                                    </p:set>
                                    <p:anim calcmode="lin" valueType="num">
                                      <p:cBhvr>
                                        <p:cTn id="11" dur="500" fill="hold"/>
                                        <p:tgtEl>
                                          <p:spTgt spid="218118"/>
                                        </p:tgtEl>
                                        <p:attrNameLst>
                                          <p:attrName>ppt_w</p:attrName>
                                        </p:attrNameLst>
                                      </p:cBhvr>
                                      <p:tavLst>
                                        <p:tav tm="0">
                                          <p:val>
                                            <p:fltVal val="0"/>
                                          </p:val>
                                        </p:tav>
                                        <p:tav tm="100000">
                                          <p:val>
                                            <p:strVal val="#ppt_w"/>
                                          </p:val>
                                        </p:tav>
                                      </p:tavLst>
                                    </p:anim>
                                    <p:anim calcmode="lin" valueType="num">
                                      <p:cBhvr>
                                        <p:cTn id="12" dur="500" fill="hold"/>
                                        <p:tgtEl>
                                          <p:spTgt spid="21811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8120"/>
                                        </p:tgtEl>
                                        <p:attrNameLst>
                                          <p:attrName>style.visibility</p:attrName>
                                        </p:attrNameLst>
                                      </p:cBhvr>
                                      <p:to>
                                        <p:strVal val="visible"/>
                                      </p:to>
                                    </p:set>
                                    <p:animEffect transition="in" filter="wipe(left)">
                                      <p:cBhvr>
                                        <p:cTn id="17" dur="500"/>
                                        <p:tgtEl>
                                          <p:spTgt spid="218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8" grpId="0" animBg="1"/>
      <p:bldP spid="218119" grpId="0"/>
      <p:bldP spid="218120" grpId="0"/>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p:spPr>
        <p:txBody>
          <a:bodyPr/>
          <a:lstStyle/>
          <a:p>
            <a:r>
              <a:rPr lang="en-US"/>
              <a:t>© 2005 Prentice Hall Inc. All rights reserved.</a:t>
            </a:r>
          </a:p>
        </p:txBody>
      </p:sp>
      <p:sp>
        <p:nvSpPr>
          <p:cNvPr id="49155" name="Slide Number Placeholder 4"/>
          <p:cNvSpPr>
            <a:spLocks noGrp="1"/>
          </p:cNvSpPr>
          <p:nvPr>
            <p:ph type="sldNum" sz="quarter" idx="11"/>
          </p:nvPr>
        </p:nvSpPr>
        <p:spPr>
          <a:noFill/>
        </p:spPr>
        <p:txBody>
          <a:bodyPr/>
          <a:lstStyle/>
          <a:p>
            <a:r>
              <a:rPr lang="en-US"/>
              <a:t>18–</a:t>
            </a:r>
            <a:fld id="{BBCA4840-CC03-4CA1-9126-4B96B08708C7}" type="slidenum">
              <a:rPr lang="en-US"/>
              <a:pPr/>
              <a:t>530</a:t>
            </a:fld>
            <a:endParaRPr lang="en-US"/>
          </a:p>
        </p:txBody>
      </p:sp>
      <p:sp>
        <p:nvSpPr>
          <p:cNvPr id="300034" name="Rectangle 2"/>
          <p:cNvSpPr>
            <a:spLocks noGrp="1" noChangeArrowheads="1"/>
          </p:cNvSpPr>
          <p:nvPr>
            <p:ph type="title"/>
          </p:nvPr>
        </p:nvSpPr>
        <p:spPr/>
        <p:txBody>
          <a:bodyPr/>
          <a:lstStyle/>
          <a:p>
            <a:pPr algn="just" rtl="0" eaLnBrk="1" hangingPunct="1">
              <a:defRPr/>
            </a:pPr>
            <a:r>
              <a:rPr lang="en-US" smtClean="0"/>
              <a:t>Managing Stress</a:t>
            </a:r>
          </a:p>
        </p:txBody>
      </p:sp>
      <p:sp>
        <p:nvSpPr>
          <p:cNvPr id="49157" name="Rectangle 3"/>
          <p:cNvSpPr>
            <a:spLocks noGrp="1" noChangeArrowheads="1"/>
          </p:cNvSpPr>
          <p:nvPr>
            <p:ph type="body" idx="1"/>
          </p:nvPr>
        </p:nvSpPr>
        <p:spPr/>
        <p:txBody>
          <a:bodyPr>
            <a:normAutofit lnSpcReduction="10000"/>
          </a:bodyPr>
          <a:lstStyle/>
          <a:p>
            <a:pPr algn="just" rtl="0" eaLnBrk="1" hangingPunct="1"/>
            <a:r>
              <a:rPr lang="en-US" dirty="0" smtClean="0"/>
              <a:t>Organizational Approaches</a:t>
            </a:r>
          </a:p>
          <a:p>
            <a:pPr lvl="1" algn="just" rtl="0" eaLnBrk="1" hangingPunct="1"/>
            <a:r>
              <a:rPr lang="en-US" dirty="0" smtClean="0"/>
              <a:t>Improved personnel selection and job placement</a:t>
            </a:r>
          </a:p>
          <a:p>
            <a:pPr lvl="1" algn="just" rtl="0" eaLnBrk="1" hangingPunct="1"/>
            <a:r>
              <a:rPr lang="en-US" dirty="0" smtClean="0"/>
              <a:t>Training</a:t>
            </a:r>
          </a:p>
          <a:p>
            <a:pPr lvl="1" algn="just" rtl="0" eaLnBrk="1" hangingPunct="1"/>
            <a:r>
              <a:rPr lang="en-US" dirty="0" smtClean="0"/>
              <a:t>Use of realistic goal setting</a:t>
            </a:r>
          </a:p>
          <a:p>
            <a:pPr lvl="1" algn="just" rtl="0" eaLnBrk="1" hangingPunct="1"/>
            <a:r>
              <a:rPr lang="en-US" dirty="0" smtClean="0"/>
              <a:t>Redesigning of jobs</a:t>
            </a:r>
          </a:p>
          <a:p>
            <a:pPr lvl="1" algn="just" rtl="0" eaLnBrk="1" hangingPunct="1"/>
            <a:r>
              <a:rPr lang="en-US" dirty="0" smtClean="0"/>
              <a:t>Increased employee involvement</a:t>
            </a:r>
          </a:p>
          <a:p>
            <a:pPr lvl="1" algn="just" rtl="0" eaLnBrk="1" hangingPunct="1"/>
            <a:r>
              <a:rPr lang="en-US" dirty="0" smtClean="0"/>
              <a:t>Improved organizational communication</a:t>
            </a:r>
          </a:p>
          <a:p>
            <a:pPr lvl="1" algn="just" rtl="0" eaLnBrk="1" hangingPunct="1"/>
            <a:r>
              <a:rPr lang="en-US" dirty="0" smtClean="0"/>
              <a:t>Offering employee sabbaticals</a:t>
            </a:r>
          </a:p>
          <a:p>
            <a:pPr lvl="1" algn="just" rtl="0" eaLnBrk="1" hangingPunct="1"/>
            <a:r>
              <a:rPr lang="en-US" dirty="0" smtClean="0"/>
              <a:t>Establishment of corporate wellness programs</a:t>
            </a:r>
          </a:p>
          <a:p>
            <a:pPr algn="just" rtl="0" eaLnBrk="1" hangingPunct="1"/>
            <a:endParaRPr lang="en-US"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3–</a:t>
            </a:r>
            <a:fld id="{4DB9C185-7A88-4EBF-8806-29137D8C46EB}" type="slidenum">
              <a:rPr lang="en-US"/>
              <a:pPr/>
              <a:t>54</a:t>
            </a:fld>
            <a:endParaRPr lang="en-US"/>
          </a:p>
        </p:txBody>
      </p:sp>
      <p:sp>
        <p:nvSpPr>
          <p:cNvPr id="219138" name="Rectangle 2"/>
          <p:cNvSpPr>
            <a:spLocks noGrp="1" noChangeArrowheads="1"/>
          </p:cNvSpPr>
          <p:nvPr>
            <p:ph type="title"/>
          </p:nvPr>
        </p:nvSpPr>
        <p:spPr>
          <a:xfrm>
            <a:off x="685800" y="381000"/>
            <a:ext cx="2514600" cy="2819400"/>
          </a:xfrm>
        </p:spPr>
        <p:txBody>
          <a:bodyPr>
            <a:noAutofit/>
          </a:bodyPr>
          <a:lstStyle/>
          <a:p>
            <a:pPr algn="just" rtl="0" eaLnBrk="1" hangingPunct="1">
              <a:defRPr/>
            </a:pPr>
            <a:r>
              <a:rPr lang="en-US" sz="3600" dirty="0" smtClean="0"/>
              <a:t>The GLOBE </a:t>
            </a:r>
            <a:br>
              <a:rPr lang="en-US" sz="3600" dirty="0" smtClean="0"/>
            </a:br>
            <a:r>
              <a:rPr lang="en-US" sz="3600" dirty="0" smtClean="0"/>
              <a:t>Framework </a:t>
            </a:r>
            <a:br>
              <a:rPr lang="en-US" sz="3600" dirty="0" smtClean="0"/>
            </a:br>
            <a:r>
              <a:rPr lang="en-US" sz="3600" dirty="0" smtClean="0"/>
              <a:t>for </a:t>
            </a:r>
            <a:br>
              <a:rPr lang="en-US" sz="3600" dirty="0" smtClean="0"/>
            </a:br>
            <a:r>
              <a:rPr lang="en-US" sz="3600" dirty="0" smtClean="0"/>
              <a:t>Assessing </a:t>
            </a:r>
            <a:br>
              <a:rPr lang="en-US" sz="3600" dirty="0" smtClean="0"/>
            </a:br>
            <a:r>
              <a:rPr lang="en-US" sz="3600" dirty="0" smtClean="0"/>
              <a:t>Cultures</a:t>
            </a:r>
          </a:p>
        </p:txBody>
      </p:sp>
      <p:sp>
        <p:nvSpPr>
          <p:cNvPr id="219139" name="Text Box 3" descr="Chap01Bkgd03"/>
          <p:cNvSpPr txBox="1">
            <a:spLocks noChangeArrowheads="1"/>
          </p:cNvSpPr>
          <p:nvPr/>
        </p:nvSpPr>
        <p:spPr bwMode="blackWhite">
          <a:xfrm>
            <a:off x="3962400" y="457200"/>
            <a:ext cx="4419600" cy="51816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B2B2B2">
                <a:alpha val="50000"/>
              </a:srgbClr>
            </a:outerShdw>
          </a:effectLst>
        </p:spPr>
        <p:txBody>
          <a:bodyPr wrap="none" anchor="ctr"/>
          <a:lstStyle/>
          <a:p>
            <a:pPr marL="284163" indent="-173038" algn="l" rtl="0">
              <a:lnSpc>
                <a:spcPct val="90000"/>
              </a:lnSpc>
              <a:spcBef>
                <a:spcPct val="50000"/>
              </a:spcBef>
              <a:buFontTx/>
              <a:buChar char="•"/>
              <a:defRPr/>
            </a:pPr>
            <a:r>
              <a:rPr lang="en-US" sz="2400" dirty="0">
                <a:solidFill>
                  <a:schemeClr val="bg1"/>
                </a:solidFill>
              </a:rPr>
              <a:t>Assertiveness</a:t>
            </a:r>
          </a:p>
          <a:p>
            <a:pPr marL="284163" indent="-173038" algn="l" rtl="0">
              <a:lnSpc>
                <a:spcPct val="90000"/>
              </a:lnSpc>
              <a:spcBef>
                <a:spcPct val="50000"/>
              </a:spcBef>
              <a:buFontTx/>
              <a:buChar char="•"/>
              <a:defRPr/>
            </a:pPr>
            <a:r>
              <a:rPr lang="en-US" sz="2400" dirty="0">
                <a:solidFill>
                  <a:schemeClr val="bg1"/>
                </a:solidFill>
              </a:rPr>
              <a:t>Future Orientation</a:t>
            </a:r>
          </a:p>
          <a:p>
            <a:pPr marL="284163" indent="-173038" algn="l" rtl="0">
              <a:lnSpc>
                <a:spcPct val="90000"/>
              </a:lnSpc>
              <a:spcBef>
                <a:spcPct val="50000"/>
              </a:spcBef>
              <a:buFontTx/>
              <a:buChar char="•"/>
              <a:defRPr/>
            </a:pPr>
            <a:r>
              <a:rPr lang="en-US" sz="2400" dirty="0">
                <a:solidFill>
                  <a:schemeClr val="bg1"/>
                </a:solidFill>
              </a:rPr>
              <a:t>Gender differentiation</a:t>
            </a:r>
          </a:p>
          <a:p>
            <a:pPr marL="284163" indent="-173038" algn="l" rtl="0">
              <a:lnSpc>
                <a:spcPct val="90000"/>
              </a:lnSpc>
              <a:spcBef>
                <a:spcPct val="50000"/>
              </a:spcBef>
              <a:buFontTx/>
              <a:buChar char="•"/>
              <a:defRPr/>
            </a:pPr>
            <a:r>
              <a:rPr lang="en-US" sz="2400" dirty="0">
                <a:solidFill>
                  <a:schemeClr val="bg1"/>
                </a:solidFill>
              </a:rPr>
              <a:t>Uncertainty avoidance</a:t>
            </a:r>
          </a:p>
          <a:p>
            <a:pPr marL="284163" indent="-173038" algn="l" rtl="0">
              <a:lnSpc>
                <a:spcPct val="90000"/>
              </a:lnSpc>
              <a:spcBef>
                <a:spcPct val="50000"/>
              </a:spcBef>
              <a:buFontTx/>
              <a:buChar char="•"/>
              <a:defRPr/>
            </a:pPr>
            <a:r>
              <a:rPr lang="en-US" sz="2400" dirty="0">
                <a:solidFill>
                  <a:schemeClr val="bg1"/>
                </a:solidFill>
              </a:rPr>
              <a:t>Power distance</a:t>
            </a:r>
          </a:p>
          <a:p>
            <a:pPr marL="284163" indent="-173038" algn="l" rtl="0">
              <a:lnSpc>
                <a:spcPct val="90000"/>
              </a:lnSpc>
              <a:spcBef>
                <a:spcPct val="50000"/>
              </a:spcBef>
              <a:buFontTx/>
              <a:buChar char="•"/>
              <a:defRPr/>
            </a:pPr>
            <a:r>
              <a:rPr lang="en-US" sz="2400" dirty="0">
                <a:solidFill>
                  <a:schemeClr val="bg1"/>
                </a:solidFill>
              </a:rPr>
              <a:t>Individual/collectivism</a:t>
            </a:r>
          </a:p>
          <a:p>
            <a:pPr marL="284163" indent="-173038" algn="l" rtl="0">
              <a:lnSpc>
                <a:spcPct val="90000"/>
              </a:lnSpc>
              <a:spcBef>
                <a:spcPct val="50000"/>
              </a:spcBef>
              <a:buFontTx/>
              <a:buChar char="•"/>
              <a:defRPr/>
            </a:pPr>
            <a:r>
              <a:rPr lang="en-US" sz="2400" dirty="0">
                <a:solidFill>
                  <a:schemeClr val="bg1"/>
                </a:solidFill>
              </a:rPr>
              <a:t>In-group collectivism</a:t>
            </a:r>
          </a:p>
          <a:p>
            <a:pPr marL="284163" indent="-173038" algn="l" rtl="0">
              <a:lnSpc>
                <a:spcPct val="90000"/>
              </a:lnSpc>
              <a:spcBef>
                <a:spcPct val="50000"/>
              </a:spcBef>
              <a:buFontTx/>
              <a:buChar char="•"/>
              <a:defRPr/>
            </a:pPr>
            <a:r>
              <a:rPr lang="en-US" sz="2400" dirty="0">
                <a:solidFill>
                  <a:schemeClr val="bg1"/>
                </a:solidFill>
              </a:rPr>
              <a:t>Performance orientation</a:t>
            </a:r>
          </a:p>
          <a:p>
            <a:pPr marL="284163" indent="-173038" algn="l" rtl="0">
              <a:lnSpc>
                <a:spcPct val="90000"/>
              </a:lnSpc>
              <a:spcBef>
                <a:spcPct val="50000"/>
              </a:spcBef>
              <a:buFontTx/>
              <a:buChar char="•"/>
              <a:defRPr/>
            </a:pPr>
            <a:r>
              <a:rPr lang="en-US" sz="2400" dirty="0">
                <a:solidFill>
                  <a:schemeClr val="bg1"/>
                </a:solidFill>
              </a:rPr>
              <a:t>Humane orientation</a:t>
            </a:r>
          </a:p>
        </p:txBody>
      </p:sp>
      <p:sp>
        <p:nvSpPr>
          <p:cNvPr id="219142" name="Text Box 6"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3</a:t>
            </a:r>
            <a:r>
              <a:rPr lang="en-US" sz="1000">
                <a:solidFill>
                  <a:schemeClr val="bg1"/>
                </a:solidFill>
                <a:cs typeface="Arial" pitchFamily="34" charset="0"/>
              </a:rPr>
              <a:t>–4</a:t>
            </a:r>
            <a:endParaRPr lang="en-US" sz="1000">
              <a:solidFill>
                <a:schemeClr val="bg1"/>
              </a:solidFill>
            </a:endParaRPr>
          </a:p>
        </p:txBody>
      </p:sp>
      <p:sp>
        <p:nvSpPr>
          <p:cNvPr id="20487" name="Rectangle 7"/>
          <p:cNvSpPr>
            <a:spLocks noChangeArrowheads="1"/>
          </p:cNvSpPr>
          <p:nvPr/>
        </p:nvSpPr>
        <p:spPr bwMode="auto">
          <a:xfrm>
            <a:off x="685800" y="6111875"/>
            <a:ext cx="4572000" cy="365125"/>
          </a:xfrm>
          <a:prstGeom prst="rect">
            <a:avLst/>
          </a:prstGeom>
          <a:noFill/>
          <a:ln w="9525">
            <a:noFill/>
            <a:miter lim="800000"/>
            <a:headEnd/>
            <a:tailEnd/>
          </a:ln>
        </p:spPr>
        <p:txBody>
          <a:bodyPr>
            <a:spAutoFit/>
          </a:bodyPr>
          <a:lstStyle/>
          <a:p>
            <a:r>
              <a:rPr lang="en-US" b="0" i="1"/>
              <a:t>Source: </a:t>
            </a:r>
            <a:r>
              <a:rPr lang="en-US" b="0"/>
              <a:t>M. Javidan and R. J. House, “Cultural Acumen for the Global Manager: Lessons from Project GLOBE,” </a:t>
            </a:r>
            <a:r>
              <a:rPr lang="en-US" b="0" i="1"/>
              <a:t>Organizational Dynamics</a:t>
            </a:r>
            <a:r>
              <a:rPr lang="en-US" b="0"/>
              <a:t>, Spring 2001, pp. 289–305.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box(in)">
                                      <p:cBhvr>
                                        <p:cTn id="7" dur="5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 2005 Prentice Hall Inc. All rights reserved.</a:t>
            </a:r>
          </a:p>
        </p:txBody>
      </p:sp>
      <p:sp>
        <p:nvSpPr>
          <p:cNvPr id="21507" name="Slide Number Placeholder 3"/>
          <p:cNvSpPr>
            <a:spLocks noGrp="1"/>
          </p:cNvSpPr>
          <p:nvPr>
            <p:ph type="sldNum" sz="quarter" idx="11"/>
          </p:nvPr>
        </p:nvSpPr>
        <p:spPr>
          <a:noFill/>
        </p:spPr>
        <p:txBody>
          <a:bodyPr/>
          <a:lstStyle/>
          <a:p>
            <a:r>
              <a:rPr lang="en-US"/>
              <a:t>3–</a:t>
            </a:r>
            <a:fld id="{A27AFE9D-7B38-43DD-AF0F-145FE3056443}" type="slidenum">
              <a:rPr lang="en-US"/>
              <a:pPr/>
              <a:t>55</a:t>
            </a:fld>
            <a:endParaRPr lang="en-US"/>
          </a:p>
        </p:txBody>
      </p:sp>
      <p:sp>
        <p:nvSpPr>
          <p:cNvPr id="220162" name="Rectangle 2"/>
          <p:cNvSpPr>
            <a:spLocks noGrp="1" noChangeArrowheads="1"/>
          </p:cNvSpPr>
          <p:nvPr>
            <p:ph type="title"/>
          </p:nvPr>
        </p:nvSpPr>
        <p:spPr/>
        <p:txBody>
          <a:bodyPr/>
          <a:lstStyle/>
          <a:p>
            <a:pPr algn="just" rtl="0" eaLnBrk="1" hangingPunct="1">
              <a:defRPr/>
            </a:pPr>
            <a:r>
              <a:rPr lang="en-US" smtClean="0"/>
              <a:t>Attitudes</a:t>
            </a:r>
          </a:p>
        </p:txBody>
      </p:sp>
      <p:sp>
        <p:nvSpPr>
          <p:cNvPr id="220167" name="Line 7"/>
          <p:cNvSpPr>
            <a:spLocks noChangeShapeType="1"/>
          </p:cNvSpPr>
          <p:nvPr/>
        </p:nvSpPr>
        <p:spPr bwMode="auto">
          <a:xfrm>
            <a:off x="3962400" y="3200400"/>
            <a:ext cx="3581400" cy="0"/>
          </a:xfrm>
          <a:prstGeom prst="line">
            <a:avLst/>
          </a:prstGeom>
          <a:noFill/>
          <a:ln w="38100">
            <a:solidFill>
              <a:srgbClr val="CC3300"/>
            </a:solidFill>
            <a:round/>
            <a:headEnd/>
            <a:tailEnd/>
          </a:ln>
        </p:spPr>
        <p:txBody>
          <a:bodyPr/>
          <a:lstStyle/>
          <a:p>
            <a:endParaRPr lang="fa-IR"/>
          </a:p>
        </p:txBody>
      </p:sp>
      <p:sp>
        <p:nvSpPr>
          <p:cNvPr id="220168" name="Line 8"/>
          <p:cNvSpPr>
            <a:spLocks noChangeShapeType="1"/>
          </p:cNvSpPr>
          <p:nvPr/>
        </p:nvSpPr>
        <p:spPr bwMode="auto">
          <a:xfrm>
            <a:off x="3962400" y="4648200"/>
            <a:ext cx="3581400" cy="0"/>
          </a:xfrm>
          <a:prstGeom prst="line">
            <a:avLst/>
          </a:prstGeom>
          <a:noFill/>
          <a:ln w="38100">
            <a:solidFill>
              <a:srgbClr val="CC3300"/>
            </a:solidFill>
            <a:round/>
            <a:headEnd/>
            <a:tailEnd/>
          </a:ln>
        </p:spPr>
        <p:txBody>
          <a:bodyPr/>
          <a:lstStyle/>
          <a:p>
            <a:endParaRPr lang="fa-IR"/>
          </a:p>
        </p:txBody>
      </p:sp>
      <p:sp>
        <p:nvSpPr>
          <p:cNvPr id="220169" name="Text Box 9"/>
          <p:cNvSpPr txBox="1">
            <a:spLocks noChangeArrowheads="1"/>
          </p:cNvSpPr>
          <p:nvPr/>
        </p:nvSpPr>
        <p:spPr bwMode="auto">
          <a:xfrm>
            <a:off x="990600" y="1981200"/>
            <a:ext cx="2209800" cy="3293209"/>
          </a:xfrm>
          <a:prstGeom prst="rect">
            <a:avLst/>
          </a:prstGeom>
          <a:noFill/>
          <a:ln w="9525">
            <a:noFill/>
            <a:miter lim="800000"/>
            <a:headEnd/>
            <a:tailEnd/>
          </a:ln>
        </p:spPr>
        <p:txBody>
          <a:bodyPr>
            <a:spAutoFit/>
          </a:bodyPr>
          <a:lstStyle/>
          <a:p>
            <a:pPr algn="l" rtl="0">
              <a:spcBef>
                <a:spcPct val="50000"/>
              </a:spcBef>
            </a:pPr>
            <a:r>
              <a:rPr lang="en-US" sz="2800" dirty="0"/>
              <a:t>Attitudes</a:t>
            </a:r>
          </a:p>
          <a:p>
            <a:pPr algn="l" rtl="0">
              <a:spcBef>
                <a:spcPct val="50000"/>
              </a:spcBef>
            </a:pPr>
            <a:r>
              <a:rPr lang="en-US" sz="2400" b="0" dirty="0">
                <a:latin typeface="Tahoma" pitchFamily="34" charset="0"/>
              </a:rPr>
              <a:t>Evaluative statements or judgments concerning objects, people, or events.</a:t>
            </a:r>
          </a:p>
        </p:txBody>
      </p:sp>
      <p:sp>
        <p:nvSpPr>
          <p:cNvPr id="220170" name="Text Box 10"/>
          <p:cNvSpPr txBox="1">
            <a:spLocks noChangeArrowheads="1"/>
          </p:cNvSpPr>
          <p:nvPr/>
        </p:nvSpPr>
        <p:spPr bwMode="auto">
          <a:xfrm>
            <a:off x="3962400" y="3352800"/>
            <a:ext cx="4191000" cy="1066800"/>
          </a:xfrm>
          <a:prstGeom prst="rect">
            <a:avLst/>
          </a:prstGeom>
          <a:noFill/>
          <a:ln w="9525">
            <a:noFill/>
            <a:miter lim="800000"/>
            <a:headEnd/>
            <a:tailEnd/>
          </a:ln>
        </p:spPr>
        <p:txBody>
          <a:bodyPr>
            <a:spAutoFit/>
          </a:bodyPr>
          <a:lstStyle/>
          <a:p>
            <a:pPr algn="l" rtl="0">
              <a:spcBef>
                <a:spcPct val="50000"/>
              </a:spcBef>
            </a:pPr>
            <a:r>
              <a:rPr lang="en-US" sz="2400" dirty="0"/>
              <a:t>Affective Component</a:t>
            </a:r>
            <a:br>
              <a:rPr lang="en-US" sz="2400" dirty="0"/>
            </a:br>
            <a:r>
              <a:rPr lang="en-US" sz="2000" b="0" dirty="0">
                <a:latin typeface="Tahoma" pitchFamily="34" charset="0"/>
              </a:rPr>
              <a:t>The emotional or feeling segment of an attitude.</a:t>
            </a:r>
          </a:p>
        </p:txBody>
      </p:sp>
      <p:sp>
        <p:nvSpPr>
          <p:cNvPr id="220171" name="Text Box 11"/>
          <p:cNvSpPr txBox="1">
            <a:spLocks noChangeArrowheads="1"/>
          </p:cNvSpPr>
          <p:nvPr/>
        </p:nvSpPr>
        <p:spPr bwMode="auto">
          <a:xfrm>
            <a:off x="3962400" y="1905000"/>
            <a:ext cx="3810000" cy="1066800"/>
          </a:xfrm>
          <a:prstGeom prst="rect">
            <a:avLst/>
          </a:prstGeom>
          <a:noFill/>
          <a:ln w="9525">
            <a:noFill/>
            <a:miter lim="800000"/>
            <a:headEnd/>
            <a:tailEnd/>
          </a:ln>
        </p:spPr>
        <p:txBody>
          <a:bodyPr>
            <a:spAutoFit/>
          </a:bodyPr>
          <a:lstStyle/>
          <a:p>
            <a:pPr algn="l" rtl="0">
              <a:spcBef>
                <a:spcPct val="50000"/>
              </a:spcBef>
            </a:pPr>
            <a:r>
              <a:rPr lang="en-US" sz="2400" dirty="0"/>
              <a:t>Cognitive component</a:t>
            </a:r>
            <a:br>
              <a:rPr lang="en-US" sz="2400" dirty="0"/>
            </a:br>
            <a:r>
              <a:rPr lang="en-US" sz="2000" b="0" dirty="0">
                <a:latin typeface="Tahoma" pitchFamily="34" charset="0"/>
              </a:rPr>
              <a:t>The opinion or belief segment of an attitude.</a:t>
            </a:r>
          </a:p>
        </p:txBody>
      </p:sp>
      <p:sp>
        <p:nvSpPr>
          <p:cNvPr id="220172" name="Text Box 12"/>
          <p:cNvSpPr txBox="1">
            <a:spLocks noChangeArrowheads="1"/>
          </p:cNvSpPr>
          <p:nvPr/>
        </p:nvSpPr>
        <p:spPr bwMode="auto">
          <a:xfrm>
            <a:off x="3962400" y="4724400"/>
            <a:ext cx="4343400" cy="1066800"/>
          </a:xfrm>
          <a:prstGeom prst="rect">
            <a:avLst/>
          </a:prstGeom>
          <a:noFill/>
          <a:ln w="9525">
            <a:noFill/>
            <a:miter lim="800000"/>
            <a:headEnd/>
            <a:tailEnd/>
          </a:ln>
        </p:spPr>
        <p:txBody>
          <a:bodyPr>
            <a:spAutoFit/>
          </a:bodyPr>
          <a:lstStyle/>
          <a:p>
            <a:pPr algn="l" rtl="0">
              <a:spcBef>
                <a:spcPct val="50000"/>
              </a:spcBef>
            </a:pPr>
            <a:r>
              <a:rPr lang="en-US" sz="2400" dirty="0"/>
              <a:t>Behavioral Component</a:t>
            </a:r>
            <a:br>
              <a:rPr lang="en-US" sz="2400" dirty="0"/>
            </a:br>
            <a:r>
              <a:rPr lang="en-US" sz="2000" b="0" dirty="0">
                <a:latin typeface="Tahoma" pitchFamily="34" charset="0"/>
              </a:rPr>
              <a:t>An intention to behave in a certain way toward someone or something.</a:t>
            </a:r>
          </a:p>
        </p:txBody>
      </p:sp>
      <p:sp>
        <p:nvSpPr>
          <p:cNvPr id="220173" name="AutoShape 13"/>
          <p:cNvSpPr>
            <a:spLocks/>
          </p:cNvSpPr>
          <p:nvPr/>
        </p:nvSpPr>
        <p:spPr bwMode="auto">
          <a:xfrm>
            <a:off x="2743200" y="1676400"/>
            <a:ext cx="1676400" cy="4343400"/>
          </a:xfrm>
          <a:prstGeom prst="leftBrace">
            <a:avLst>
              <a:gd name="adj1" fmla="val 0"/>
              <a:gd name="adj2" fmla="val 13972"/>
            </a:avLst>
          </a:prstGeom>
          <a:noFill/>
          <a:ln w="28575">
            <a:solidFill>
              <a:schemeClr val="tx1"/>
            </a:solidFill>
            <a:round/>
            <a:headEnd/>
            <a:tailEnd/>
          </a:ln>
        </p:spPr>
        <p:txBody>
          <a:bodyPr wrap="none" anchor="ct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0169"/>
                                        </p:tgtEl>
                                        <p:attrNameLst>
                                          <p:attrName>style.visibility</p:attrName>
                                        </p:attrNameLst>
                                      </p:cBhvr>
                                      <p:to>
                                        <p:strVal val="visible"/>
                                      </p:to>
                                    </p:set>
                                    <p:animEffect transition="in" filter="wipe(up)">
                                      <p:cBhvr>
                                        <p:cTn id="7" dur="500"/>
                                        <p:tgtEl>
                                          <p:spTgt spid="220169"/>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220173"/>
                                        </p:tgtEl>
                                        <p:attrNameLst>
                                          <p:attrName>style.visibility</p:attrName>
                                        </p:attrNameLst>
                                      </p:cBhvr>
                                      <p:to>
                                        <p:strVal val="visible"/>
                                      </p:to>
                                    </p:set>
                                    <p:anim calcmode="lin" valueType="num">
                                      <p:cBhvr>
                                        <p:cTn id="11" dur="500" fill="hold"/>
                                        <p:tgtEl>
                                          <p:spTgt spid="220173"/>
                                        </p:tgtEl>
                                        <p:attrNameLst>
                                          <p:attrName>ppt_x</p:attrName>
                                        </p:attrNameLst>
                                      </p:cBhvr>
                                      <p:tavLst>
                                        <p:tav tm="0">
                                          <p:val>
                                            <p:strVal val="#ppt_x-#ppt_w/2"/>
                                          </p:val>
                                        </p:tav>
                                        <p:tav tm="100000">
                                          <p:val>
                                            <p:strVal val="#ppt_x"/>
                                          </p:val>
                                        </p:tav>
                                      </p:tavLst>
                                    </p:anim>
                                    <p:anim calcmode="lin" valueType="num">
                                      <p:cBhvr>
                                        <p:cTn id="12" dur="500" fill="hold"/>
                                        <p:tgtEl>
                                          <p:spTgt spid="220173"/>
                                        </p:tgtEl>
                                        <p:attrNameLst>
                                          <p:attrName>ppt_y</p:attrName>
                                        </p:attrNameLst>
                                      </p:cBhvr>
                                      <p:tavLst>
                                        <p:tav tm="0">
                                          <p:val>
                                            <p:strVal val="#ppt_y"/>
                                          </p:val>
                                        </p:tav>
                                        <p:tav tm="100000">
                                          <p:val>
                                            <p:strVal val="#ppt_y"/>
                                          </p:val>
                                        </p:tav>
                                      </p:tavLst>
                                    </p:anim>
                                    <p:anim calcmode="lin" valueType="num">
                                      <p:cBhvr>
                                        <p:cTn id="13" dur="500" fill="hold"/>
                                        <p:tgtEl>
                                          <p:spTgt spid="220173"/>
                                        </p:tgtEl>
                                        <p:attrNameLst>
                                          <p:attrName>ppt_w</p:attrName>
                                        </p:attrNameLst>
                                      </p:cBhvr>
                                      <p:tavLst>
                                        <p:tav tm="0">
                                          <p:val>
                                            <p:fltVal val="0"/>
                                          </p:val>
                                        </p:tav>
                                        <p:tav tm="100000">
                                          <p:val>
                                            <p:strVal val="#ppt_w"/>
                                          </p:val>
                                        </p:tav>
                                      </p:tavLst>
                                    </p:anim>
                                    <p:anim calcmode="lin" valueType="num">
                                      <p:cBhvr>
                                        <p:cTn id="14" dur="500" fill="hold"/>
                                        <p:tgtEl>
                                          <p:spTgt spid="220173"/>
                                        </p:tgtEl>
                                        <p:attrNameLst>
                                          <p:attrName>ppt_h</p:attrName>
                                        </p:attrNameLst>
                                      </p:cBhvr>
                                      <p:tavLst>
                                        <p:tav tm="0">
                                          <p:val>
                                            <p:strVal val="#ppt_h"/>
                                          </p:val>
                                        </p:tav>
                                        <p:tav tm="100000">
                                          <p:val>
                                            <p:strVal val="#ppt_h"/>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220171"/>
                                        </p:tgtEl>
                                        <p:attrNameLst>
                                          <p:attrName>style.visibility</p:attrName>
                                        </p:attrNameLst>
                                      </p:cBhvr>
                                      <p:to>
                                        <p:strVal val="visible"/>
                                      </p:to>
                                    </p:set>
                                    <p:animEffect transition="in" filter="wipe(up)">
                                      <p:cBhvr>
                                        <p:cTn id="17" dur="500"/>
                                        <p:tgtEl>
                                          <p:spTgt spid="220171"/>
                                        </p:tgtEl>
                                      </p:cBhvr>
                                    </p:animEffect>
                                  </p:childTnLst>
                                </p:cTn>
                              </p:par>
                            </p:childTnLst>
                          </p:cTn>
                        </p:par>
                        <p:par>
                          <p:cTn id="18" fill="hold">
                            <p:stCondLst>
                              <p:cond delay="1000"/>
                            </p:stCondLst>
                            <p:childTnLst>
                              <p:par>
                                <p:cTn id="19" presetID="17" presetClass="entr" presetSubtype="10" fill="hold" grpId="0" nodeType="afterEffect">
                                  <p:stCondLst>
                                    <p:cond delay="0"/>
                                  </p:stCondLst>
                                  <p:childTnLst>
                                    <p:set>
                                      <p:cBhvr>
                                        <p:cTn id="20" dur="1" fill="hold">
                                          <p:stCondLst>
                                            <p:cond delay="0"/>
                                          </p:stCondLst>
                                        </p:cTn>
                                        <p:tgtEl>
                                          <p:spTgt spid="220167"/>
                                        </p:tgtEl>
                                        <p:attrNameLst>
                                          <p:attrName>style.visibility</p:attrName>
                                        </p:attrNameLst>
                                      </p:cBhvr>
                                      <p:to>
                                        <p:strVal val="visible"/>
                                      </p:to>
                                    </p:set>
                                    <p:anim calcmode="lin" valueType="num">
                                      <p:cBhvr>
                                        <p:cTn id="21" dur="500" fill="hold"/>
                                        <p:tgtEl>
                                          <p:spTgt spid="220167"/>
                                        </p:tgtEl>
                                        <p:attrNameLst>
                                          <p:attrName>ppt_w</p:attrName>
                                        </p:attrNameLst>
                                      </p:cBhvr>
                                      <p:tavLst>
                                        <p:tav tm="0">
                                          <p:val>
                                            <p:fltVal val="0"/>
                                          </p:val>
                                        </p:tav>
                                        <p:tav tm="100000">
                                          <p:val>
                                            <p:strVal val="#ppt_w"/>
                                          </p:val>
                                        </p:tav>
                                      </p:tavLst>
                                    </p:anim>
                                    <p:anim calcmode="lin" valueType="num">
                                      <p:cBhvr>
                                        <p:cTn id="22" dur="500" fill="hold"/>
                                        <p:tgtEl>
                                          <p:spTgt spid="220167"/>
                                        </p:tgtEl>
                                        <p:attrNameLst>
                                          <p:attrName>ppt_h</p:attrName>
                                        </p:attrNameLst>
                                      </p:cBhvr>
                                      <p:tavLst>
                                        <p:tav tm="0">
                                          <p:val>
                                            <p:strVal val="#ppt_h"/>
                                          </p:val>
                                        </p:tav>
                                        <p:tav tm="100000">
                                          <p:val>
                                            <p:strVal val="#ppt_h"/>
                                          </p:val>
                                        </p:tav>
                                      </p:tavLst>
                                    </p:anim>
                                  </p:childTnLst>
                                </p:cTn>
                              </p:par>
                              <p:par>
                                <p:cTn id="23" presetID="22" presetClass="entr" presetSubtype="1" fill="hold" grpId="0" nodeType="withEffect">
                                  <p:stCondLst>
                                    <p:cond delay="0"/>
                                  </p:stCondLst>
                                  <p:childTnLst>
                                    <p:set>
                                      <p:cBhvr>
                                        <p:cTn id="24" dur="1" fill="hold">
                                          <p:stCondLst>
                                            <p:cond delay="0"/>
                                          </p:stCondLst>
                                        </p:cTn>
                                        <p:tgtEl>
                                          <p:spTgt spid="220170"/>
                                        </p:tgtEl>
                                        <p:attrNameLst>
                                          <p:attrName>style.visibility</p:attrName>
                                        </p:attrNameLst>
                                      </p:cBhvr>
                                      <p:to>
                                        <p:strVal val="visible"/>
                                      </p:to>
                                    </p:set>
                                    <p:animEffect transition="in" filter="wipe(up)">
                                      <p:cBhvr>
                                        <p:cTn id="25" dur="500"/>
                                        <p:tgtEl>
                                          <p:spTgt spid="220170"/>
                                        </p:tgtEl>
                                      </p:cBhvr>
                                    </p:animEffect>
                                  </p:childTnLst>
                                </p:cTn>
                              </p:par>
                            </p:childTnLst>
                          </p:cTn>
                        </p:par>
                        <p:par>
                          <p:cTn id="26" fill="hold">
                            <p:stCondLst>
                              <p:cond delay="1500"/>
                            </p:stCondLst>
                            <p:childTnLst>
                              <p:par>
                                <p:cTn id="27" presetID="17" presetClass="entr" presetSubtype="10" fill="hold" grpId="0" nodeType="afterEffect">
                                  <p:stCondLst>
                                    <p:cond delay="0"/>
                                  </p:stCondLst>
                                  <p:childTnLst>
                                    <p:set>
                                      <p:cBhvr>
                                        <p:cTn id="28" dur="1" fill="hold">
                                          <p:stCondLst>
                                            <p:cond delay="0"/>
                                          </p:stCondLst>
                                        </p:cTn>
                                        <p:tgtEl>
                                          <p:spTgt spid="220168"/>
                                        </p:tgtEl>
                                        <p:attrNameLst>
                                          <p:attrName>style.visibility</p:attrName>
                                        </p:attrNameLst>
                                      </p:cBhvr>
                                      <p:to>
                                        <p:strVal val="visible"/>
                                      </p:to>
                                    </p:set>
                                    <p:anim calcmode="lin" valueType="num">
                                      <p:cBhvr>
                                        <p:cTn id="29" dur="500" fill="hold"/>
                                        <p:tgtEl>
                                          <p:spTgt spid="220168"/>
                                        </p:tgtEl>
                                        <p:attrNameLst>
                                          <p:attrName>ppt_w</p:attrName>
                                        </p:attrNameLst>
                                      </p:cBhvr>
                                      <p:tavLst>
                                        <p:tav tm="0">
                                          <p:val>
                                            <p:fltVal val="0"/>
                                          </p:val>
                                        </p:tav>
                                        <p:tav tm="100000">
                                          <p:val>
                                            <p:strVal val="#ppt_w"/>
                                          </p:val>
                                        </p:tav>
                                      </p:tavLst>
                                    </p:anim>
                                    <p:anim calcmode="lin" valueType="num">
                                      <p:cBhvr>
                                        <p:cTn id="30" dur="500" fill="hold"/>
                                        <p:tgtEl>
                                          <p:spTgt spid="220168"/>
                                        </p:tgtEl>
                                        <p:attrNameLst>
                                          <p:attrName>ppt_h</p:attrName>
                                        </p:attrNameLst>
                                      </p:cBhvr>
                                      <p:tavLst>
                                        <p:tav tm="0">
                                          <p:val>
                                            <p:strVal val="#ppt_h"/>
                                          </p:val>
                                        </p:tav>
                                        <p:tav tm="100000">
                                          <p:val>
                                            <p:strVal val="#ppt_h"/>
                                          </p:val>
                                        </p:tav>
                                      </p:tavLst>
                                    </p:anim>
                                  </p:childTnLst>
                                </p:cTn>
                              </p:par>
                              <p:par>
                                <p:cTn id="31" presetID="22" presetClass="entr" presetSubtype="1" fill="hold" grpId="0" nodeType="withEffect">
                                  <p:stCondLst>
                                    <p:cond delay="0"/>
                                  </p:stCondLst>
                                  <p:childTnLst>
                                    <p:set>
                                      <p:cBhvr>
                                        <p:cTn id="32" dur="1" fill="hold">
                                          <p:stCondLst>
                                            <p:cond delay="0"/>
                                          </p:stCondLst>
                                        </p:cTn>
                                        <p:tgtEl>
                                          <p:spTgt spid="220172"/>
                                        </p:tgtEl>
                                        <p:attrNameLst>
                                          <p:attrName>style.visibility</p:attrName>
                                        </p:attrNameLst>
                                      </p:cBhvr>
                                      <p:to>
                                        <p:strVal val="visible"/>
                                      </p:to>
                                    </p:set>
                                    <p:animEffect transition="in" filter="wipe(up)">
                                      <p:cBhvr>
                                        <p:cTn id="33" dur="500"/>
                                        <p:tgtEl>
                                          <p:spTgt spid="220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7" grpId="0" animBg="1"/>
      <p:bldP spid="220168" grpId="0" animBg="1"/>
      <p:bldP spid="220169" grpId="0"/>
      <p:bldP spid="220170" grpId="0"/>
      <p:bldP spid="220171" grpId="0"/>
      <p:bldP spid="220172" grpId="0"/>
      <p:bldP spid="22017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3–</a:t>
            </a:r>
            <a:fld id="{A0D86D59-6F6D-40FF-AEF2-7E233AEC3BE9}" type="slidenum">
              <a:rPr lang="en-US"/>
              <a:pPr/>
              <a:t>56</a:t>
            </a:fld>
            <a:endParaRPr lang="en-US"/>
          </a:p>
        </p:txBody>
      </p:sp>
      <p:sp>
        <p:nvSpPr>
          <p:cNvPr id="221186" name="Rectangle 2"/>
          <p:cNvSpPr>
            <a:spLocks noGrp="1" noChangeArrowheads="1"/>
          </p:cNvSpPr>
          <p:nvPr>
            <p:ph type="title"/>
          </p:nvPr>
        </p:nvSpPr>
        <p:spPr/>
        <p:txBody>
          <a:bodyPr/>
          <a:lstStyle/>
          <a:p>
            <a:pPr algn="just" rtl="0" eaLnBrk="1" hangingPunct="1">
              <a:defRPr/>
            </a:pPr>
            <a:r>
              <a:rPr lang="en-US" smtClean="0"/>
              <a:t>Types of Attitudes</a:t>
            </a:r>
          </a:p>
        </p:txBody>
      </p:sp>
      <p:sp>
        <p:nvSpPr>
          <p:cNvPr id="221189" name="Line 5"/>
          <p:cNvSpPr>
            <a:spLocks noChangeShapeType="1"/>
          </p:cNvSpPr>
          <p:nvPr/>
        </p:nvSpPr>
        <p:spPr bwMode="auto">
          <a:xfrm>
            <a:off x="914400" y="4394200"/>
            <a:ext cx="7391400" cy="0"/>
          </a:xfrm>
          <a:prstGeom prst="line">
            <a:avLst/>
          </a:prstGeom>
          <a:noFill/>
          <a:ln w="38100">
            <a:solidFill>
              <a:srgbClr val="CC3300"/>
            </a:solidFill>
            <a:round/>
            <a:headEnd/>
            <a:tailEnd/>
          </a:ln>
        </p:spPr>
        <p:txBody>
          <a:bodyPr/>
          <a:lstStyle/>
          <a:p>
            <a:endParaRPr lang="fa-IR"/>
          </a:p>
        </p:txBody>
      </p:sp>
      <p:sp>
        <p:nvSpPr>
          <p:cNvPr id="221192" name="Text Box 8"/>
          <p:cNvSpPr txBox="1">
            <a:spLocks noChangeArrowheads="1"/>
          </p:cNvSpPr>
          <p:nvPr/>
        </p:nvSpPr>
        <p:spPr bwMode="auto">
          <a:xfrm>
            <a:off x="838200" y="2981325"/>
            <a:ext cx="7696200" cy="1200329"/>
          </a:xfrm>
          <a:prstGeom prst="rect">
            <a:avLst/>
          </a:prstGeom>
          <a:noFill/>
          <a:ln w="9525">
            <a:noFill/>
            <a:miter lim="800000"/>
            <a:headEnd/>
            <a:tailEnd/>
          </a:ln>
        </p:spPr>
        <p:txBody>
          <a:bodyPr>
            <a:spAutoFit/>
          </a:bodyPr>
          <a:lstStyle/>
          <a:p>
            <a:pPr marL="225425" indent="-225425" algn="l" rtl="0">
              <a:spcBef>
                <a:spcPct val="50000"/>
              </a:spcBef>
            </a:pPr>
            <a:r>
              <a:rPr lang="en-US" sz="2400" dirty="0"/>
              <a:t>Job Involvement</a:t>
            </a:r>
            <a:br>
              <a:rPr lang="en-US" sz="2400" dirty="0"/>
            </a:br>
            <a:r>
              <a:rPr lang="en-US" sz="2400" b="0" dirty="0">
                <a:latin typeface="Tahoma" pitchFamily="34" charset="0"/>
              </a:rPr>
              <a:t>Identifying with the job, actively participating in it, and considering performance important to self-worth.</a:t>
            </a:r>
          </a:p>
        </p:txBody>
      </p:sp>
      <p:sp>
        <p:nvSpPr>
          <p:cNvPr id="221193" name="Text Box 9"/>
          <p:cNvSpPr txBox="1">
            <a:spLocks noChangeArrowheads="1"/>
          </p:cNvSpPr>
          <p:nvPr/>
        </p:nvSpPr>
        <p:spPr bwMode="auto">
          <a:xfrm>
            <a:off x="838200" y="4619625"/>
            <a:ext cx="7543800" cy="1569660"/>
          </a:xfrm>
          <a:prstGeom prst="rect">
            <a:avLst/>
          </a:prstGeom>
          <a:noFill/>
          <a:ln w="9525">
            <a:noFill/>
            <a:miter lim="800000"/>
            <a:headEnd/>
            <a:tailEnd/>
          </a:ln>
        </p:spPr>
        <p:txBody>
          <a:bodyPr>
            <a:spAutoFit/>
          </a:bodyPr>
          <a:lstStyle/>
          <a:p>
            <a:pPr marL="225425" indent="-225425" algn="l" rtl="0">
              <a:spcBef>
                <a:spcPct val="50000"/>
              </a:spcBef>
            </a:pPr>
            <a:r>
              <a:rPr lang="en-US" sz="2400" dirty="0"/>
              <a:t>Organizational Commitment</a:t>
            </a:r>
            <a:br>
              <a:rPr lang="en-US" sz="2400" dirty="0"/>
            </a:br>
            <a:r>
              <a:rPr lang="en-US" sz="2400" b="0" dirty="0">
                <a:latin typeface="Tahoma" pitchFamily="34" charset="0"/>
              </a:rPr>
              <a:t>Identifying with a particular organization and its goals, and wishing to maintain membership in the organization.</a:t>
            </a:r>
          </a:p>
        </p:txBody>
      </p:sp>
      <p:sp>
        <p:nvSpPr>
          <p:cNvPr id="221194" name="Text Box 10"/>
          <p:cNvSpPr txBox="1">
            <a:spLocks noChangeArrowheads="1"/>
          </p:cNvSpPr>
          <p:nvPr/>
        </p:nvSpPr>
        <p:spPr bwMode="auto">
          <a:xfrm>
            <a:off x="838200" y="1343025"/>
            <a:ext cx="7772400" cy="1200329"/>
          </a:xfrm>
          <a:prstGeom prst="rect">
            <a:avLst/>
          </a:prstGeom>
          <a:noFill/>
          <a:ln w="9525">
            <a:noFill/>
            <a:miter lim="800000"/>
            <a:headEnd/>
            <a:tailEnd/>
          </a:ln>
        </p:spPr>
        <p:txBody>
          <a:bodyPr>
            <a:spAutoFit/>
          </a:bodyPr>
          <a:lstStyle/>
          <a:p>
            <a:pPr marL="225425" indent="-225425" algn="l" rtl="0">
              <a:spcBef>
                <a:spcPct val="50000"/>
              </a:spcBef>
            </a:pPr>
            <a:r>
              <a:rPr lang="en-US" sz="2400" dirty="0"/>
              <a:t>Job Satisfaction</a:t>
            </a:r>
            <a:br>
              <a:rPr lang="en-US" sz="2400" dirty="0"/>
            </a:br>
            <a:r>
              <a:rPr lang="en-US" sz="2400" b="0" dirty="0">
                <a:latin typeface="Tahoma" pitchFamily="34" charset="0"/>
              </a:rPr>
              <a:t>A collection of positive and/or negative feelings that an individual holds toward his or her job. </a:t>
            </a:r>
          </a:p>
        </p:txBody>
      </p:sp>
      <p:sp>
        <p:nvSpPr>
          <p:cNvPr id="221195" name="Line 11"/>
          <p:cNvSpPr>
            <a:spLocks noChangeShapeType="1"/>
          </p:cNvSpPr>
          <p:nvPr/>
        </p:nvSpPr>
        <p:spPr bwMode="auto">
          <a:xfrm>
            <a:off x="914400" y="2819400"/>
            <a:ext cx="7391400" cy="0"/>
          </a:xfrm>
          <a:prstGeom prst="line">
            <a:avLst/>
          </a:prstGeom>
          <a:noFill/>
          <a:ln w="38100">
            <a:solidFill>
              <a:srgbClr val="CC3300"/>
            </a:solidFill>
            <a:round/>
            <a:headEnd/>
            <a:tailEnd/>
          </a:ln>
        </p:spPr>
        <p:txBody>
          <a:bodyP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1194"/>
                                        </p:tgtEl>
                                        <p:attrNameLst>
                                          <p:attrName>style.visibility</p:attrName>
                                        </p:attrNameLst>
                                      </p:cBhvr>
                                      <p:to>
                                        <p:strVal val="visible"/>
                                      </p:to>
                                    </p:set>
                                    <p:animEffect transition="in" filter="wipe(up)">
                                      <p:cBhvr>
                                        <p:cTn id="7" dur="500"/>
                                        <p:tgtEl>
                                          <p:spTgt spid="221194"/>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21195"/>
                                        </p:tgtEl>
                                        <p:attrNameLst>
                                          <p:attrName>style.visibility</p:attrName>
                                        </p:attrNameLst>
                                      </p:cBhvr>
                                      <p:to>
                                        <p:strVal val="visible"/>
                                      </p:to>
                                    </p:set>
                                    <p:anim calcmode="lin" valueType="num">
                                      <p:cBhvr>
                                        <p:cTn id="11" dur="500" fill="hold"/>
                                        <p:tgtEl>
                                          <p:spTgt spid="221195"/>
                                        </p:tgtEl>
                                        <p:attrNameLst>
                                          <p:attrName>ppt_w</p:attrName>
                                        </p:attrNameLst>
                                      </p:cBhvr>
                                      <p:tavLst>
                                        <p:tav tm="0">
                                          <p:val>
                                            <p:fltVal val="0"/>
                                          </p:val>
                                        </p:tav>
                                        <p:tav tm="100000">
                                          <p:val>
                                            <p:strVal val="#ppt_w"/>
                                          </p:val>
                                        </p:tav>
                                      </p:tavLst>
                                    </p:anim>
                                    <p:anim calcmode="lin" valueType="num">
                                      <p:cBhvr>
                                        <p:cTn id="12" dur="500" fill="hold"/>
                                        <p:tgtEl>
                                          <p:spTgt spid="22119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1192"/>
                                        </p:tgtEl>
                                        <p:attrNameLst>
                                          <p:attrName>style.visibility</p:attrName>
                                        </p:attrNameLst>
                                      </p:cBhvr>
                                      <p:to>
                                        <p:strVal val="visible"/>
                                      </p:to>
                                    </p:set>
                                    <p:animEffect transition="in" filter="wipe(up)">
                                      <p:cBhvr>
                                        <p:cTn id="17" dur="500"/>
                                        <p:tgtEl>
                                          <p:spTgt spid="221192"/>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221189"/>
                                        </p:tgtEl>
                                        <p:attrNameLst>
                                          <p:attrName>style.visibility</p:attrName>
                                        </p:attrNameLst>
                                      </p:cBhvr>
                                      <p:to>
                                        <p:strVal val="visible"/>
                                      </p:to>
                                    </p:set>
                                    <p:anim calcmode="lin" valueType="num">
                                      <p:cBhvr>
                                        <p:cTn id="21" dur="500" fill="hold"/>
                                        <p:tgtEl>
                                          <p:spTgt spid="221189"/>
                                        </p:tgtEl>
                                        <p:attrNameLst>
                                          <p:attrName>ppt_w</p:attrName>
                                        </p:attrNameLst>
                                      </p:cBhvr>
                                      <p:tavLst>
                                        <p:tav tm="0">
                                          <p:val>
                                            <p:fltVal val="0"/>
                                          </p:val>
                                        </p:tav>
                                        <p:tav tm="100000">
                                          <p:val>
                                            <p:strVal val="#ppt_w"/>
                                          </p:val>
                                        </p:tav>
                                      </p:tavLst>
                                    </p:anim>
                                    <p:anim calcmode="lin" valueType="num">
                                      <p:cBhvr>
                                        <p:cTn id="22" dur="500" fill="hold"/>
                                        <p:tgtEl>
                                          <p:spTgt spid="221189"/>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1193"/>
                                        </p:tgtEl>
                                        <p:attrNameLst>
                                          <p:attrName>style.visibility</p:attrName>
                                        </p:attrNameLst>
                                      </p:cBhvr>
                                      <p:to>
                                        <p:strVal val="visible"/>
                                      </p:to>
                                    </p:set>
                                    <p:animEffect transition="in" filter="wipe(up)">
                                      <p:cBhvr>
                                        <p:cTn id="27" dur="500"/>
                                        <p:tgtEl>
                                          <p:spTgt spid="221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animBg="1"/>
      <p:bldP spid="221192" grpId="0"/>
      <p:bldP spid="221193" grpId="0"/>
      <p:bldP spid="221194" grpId="0"/>
      <p:bldP spid="22119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0"/>
          </p:nvPr>
        </p:nvSpPr>
        <p:spPr>
          <a:noFill/>
        </p:spPr>
        <p:txBody>
          <a:bodyPr/>
          <a:lstStyle/>
          <a:p>
            <a:r>
              <a:rPr lang="en-US"/>
              <a:t>© 2005 Prentice Hall Inc. All rights reserved.</a:t>
            </a:r>
          </a:p>
        </p:txBody>
      </p:sp>
      <p:sp>
        <p:nvSpPr>
          <p:cNvPr id="27651" name="Slide Number Placeholder 3"/>
          <p:cNvSpPr>
            <a:spLocks noGrp="1"/>
          </p:cNvSpPr>
          <p:nvPr>
            <p:ph type="sldNum" sz="quarter" idx="11"/>
          </p:nvPr>
        </p:nvSpPr>
        <p:spPr>
          <a:noFill/>
        </p:spPr>
        <p:txBody>
          <a:bodyPr/>
          <a:lstStyle/>
          <a:p>
            <a:r>
              <a:rPr lang="en-US"/>
              <a:t>3–</a:t>
            </a:r>
            <a:fld id="{C0A2498F-0A7B-403F-A1DF-340AD6429A37}" type="slidenum">
              <a:rPr lang="en-US"/>
              <a:pPr/>
              <a:t>57</a:t>
            </a:fld>
            <a:endParaRPr lang="en-US"/>
          </a:p>
        </p:txBody>
      </p:sp>
      <p:sp>
        <p:nvSpPr>
          <p:cNvPr id="226306" name="Rectangle 2"/>
          <p:cNvSpPr>
            <a:spLocks noGrp="1" noChangeArrowheads="1"/>
          </p:cNvSpPr>
          <p:nvPr>
            <p:ph type="title"/>
          </p:nvPr>
        </p:nvSpPr>
        <p:spPr>
          <a:xfrm>
            <a:off x="685800" y="381000"/>
            <a:ext cx="7772400" cy="609600"/>
          </a:xfrm>
        </p:spPr>
        <p:txBody>
          <a:bodyPr>
            <a:normAutofit fontScale="90000"/>
          </a:bodyPr>
          <a:lstStyle/>
          <a:p>
            <a:pPr algn="just" rtl="0" eaLnBrk="1" hangingPunct="1">
              <a:defRPr/>
            </a:pPr>
            <a:r>
              <a:rPr lang="en-US" smtClean="0"/>
              <a:t>Sample Attitude Survey</a:t>
            </a:r>
          </a:p>
        </p:txBody>
      </p:sp>
      <p:pic>
        <p:nvPicPr>
          <p:cNvPr id="226307" name="Picture 3"/>
          <p:cNvPicPr>
            <a:picLocks noChangeAspect="1" noChangeArrowheads="1"/>
          </p:cNvPicPr>
          <p:nvPr/>
        </p:nvPicPr>
        <p:blipFill>
          <a:blip r:embed="rId2"/>
          <a:srcRect/>
          <a:stretch>
            <a:fillRect/>
          </a:stretch>
        </p:blipFill>
        <p:spPr bwMode="auto">
          <a:xfrm>
            <a:off x="696913" y="1168400"/>
            <a:ext cx="7751762" cy="500380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0"/>
          </p:nvPr>
        </p:nvSpPr>
        <p:spPr>
          <a:noFill/>
        </p:spPr>
        <p:txBody>
          <a:bodyPr/>
          <a:lstStyle/>
          <a:p>
            <a:r>
              <a:rPr lang="en-US"/>
              <a:t>© 2005 Prentice Hall Inc. All rights reserved.</a:t>
            </a:r>
          </a:p>
        </p:txBody>
      </p:sp>
      <p:sp>
        <p:nvSpPr>
          <p:cNvPr id="31747" name="Slide Number Placeholder 3"/>
          <p:cNvSpPr>
            <a:spLocks noGrp="1"/>
          </p:cNvSpPr>
          <p:nvPr>
            <p:ph type="sldNum" sz="quarter" idx="11"/>
          </p:nvPr>
        </p:nvSpPr>
        <p:spPr>
          <a:noFill/>
        </p:spPr>
        <p:txBody>
          <a:bodyPr/>
          <a:lstStyle/>
          <a:p>
            <a:r>
              <a:rPr lang="en-US"/>
              <a:t>3–</a:t>
            </a:r>
            <a:fld id="{B8ED5DB2-2B77-4B7F-84FE-9E13C9CA75DA}" type="slidenum">
              <a:rPr lang="en-US"/>
              <a:pPr/>
              <a:t>58</a:t>
            </a:fld>
            <a:endParaRPr lang="en-US"/>
          </a:p>
        </p:txBody>
      </p:sp>
      <p:sp>
        <p:nvSpPr>
          <p:cNvPr id="230402" name="Rectangle 2"/>
          <p:cNvSpPr>
            <a:spLocks noGrp="1" noChangeArrowheads="1"/>
          </p:cNvSpPr>
          <p:nvPr>
            <p:ph type="title"/>
          </p:nvPr>
        </p:nvSpPr>
        <p:spPr/>
        <p:txBody>
          <a:bodyPr>
            <a:normAutofit fontScale="90000"/>
          </a:bodyPr>
          <a:lstStyle/>
          <a:p>
            <a:pPr algn="just" rtl="0" eaLnBrk="1" hangingPunct="1">
              <a:defRPr/>
            </a:pPr>
            <a:r>
              <a:rPr lang="en-US" smtClean="0"/>
              <a:t>How Employees Can Express Dissatisfaction</a:t>
            </a:r>
          </a:p>
        </p:txBody>
      </p:sp>
      <p:sp>
        <p:nvSpPr>
          <p:cNvPr id="230407" name="Line 7"/>
          <p:cNvSpPr>
            <a:spLocks noChangeShapeType="1"/>
          </p:cNvSpPr>
          <p:nvPr/>
        </p:nvSpPr>
        <p:spPr bwMode="auto">
          <a:xfrm>
            <a:off x="762000" y="3429000"/>
            <a:ext cx="3505200" cy="0"/>
          </a:xfrm>
          <a:prstGeom prst="line">
            <a:avLst/>
          </a:prstGeom>
          <a:noFill/>
          <a:ln w="38100">
            <a:solidFill>
              <a:srgbClr val="CC3300"/>
            </a:solidFill>
            <a:round/>
            <a:headEnd/>
            <a:tailEnd/>
          </a:ln>
        </p:spPr>
        <p:txBody>
          <a:bodyPr/>
          <a:lstStyle/>
          <a:p>
            <a:endParaRPr lang="fa-IR"/>
          </a:p>
        </p:txBody>
      </p:sp>
      <p:sp>
        <p:nvSpPr>
          <p:cNvPr id="230408" name="Line 8"/>
          <p:cNvSpPr>
            <a:spLocks noChangeShapeType="1"/>
          </p:cNvSpPr>
          <p:nvPr/>
        </p:nvSpPr>
        <p:spPr bwMode="auto">
          <a:xfrm>
            <a:off x="4876800" y="3429000"/>
            <a:ext cx="3505200" cy="0"/>
          </a:xfrm>
          <a:prstGeom prst="line">
            <a:avLst/>
          </a:prstGeom>
          <a:noFill/>
          <a:ln w="38100">
            <a:solidFill>
              <a:srgbClr val="CC3300"/>
            </a:solidFill>
            <a:round/>
            <a:headEnd/>
            <a:tailEnd/>
          </a:ln>
        </p:spPr>
        <p:txBody>
          <a:bodyPr/>
          <a:lstStyle/>
          <a:p>
            <a:endParaRPr lang="fa-IR"/>
          </a:p>
        </p:txBody>
      </p:sp>
      <p:sp>
        <p:nvSpPr>
          <p:cNvPr id="230409" name="Text Box 9"/>
          <p:cNvSpPr txBox="1">
            <a:spLocks noChangeArrowheads="1"/>
          </p:cNvSpPr>
          <p:nvPr/>
        </p:nvSpPr>
        <p:spPr bwMode="auto">
          <a:xfrm>
            <a:off x="762000" y="1447800"/>
            <a:ext cx="3810000" cy="1446550"/>
          </a:xfrm>
          <a:prstGeom prst="rect">
            <a:avLst/>
          </a:prstGeom>
          <a:noFill/>
          <a:ln w="9525">
            <a:noFill/>
            <a:miter lim="800000"/>
            <a:headEnd/>
            <a:tailEnd/>
          </a:ln>
        </p:spPr>
        <p:txBody>
          <a:bodyPr>
            <a:spAutoFit/>
          </a:bodyPr>
          <a:lstStyle/>
          <a:p>
            <a:pPr algn="l" rtl="0">
              <a:spcBef>
                <a:spcPct val="50000"/>
              </a:spcBef>
            </a:pPr>
            <a:r>
              <a:rPr lang="en-US" sz="2800" dirty="0"/>
              <a:t>Exit</a:t>
            </a:r>
          </a:p>
          <a:p>
            <a:pPr algn="l" rtl="0">
              <a:spcBef>
                <a:spcPct val="50000"/>
              </a:spcBef>
            </a:pPr>
            <a:r>
              <a:rPr lang="en-US" sz="2400" b="0" dirty="0">
                <a:latin typeface="Tahoma" pitchFamily="34" charset="0"/>
              </a:rPr>
              <a:t>Behavior directed toward leaving the organization.</a:t>
            </a:r>
          </a:p>
        </p:txBody>
      </p:sp>
      <p:sp>
        <p:nvSpPr>
          <p:cNvPr id="230410" name="Text Box 10"/>
          <p:cNvSpPr txBox="1">
            <a:spLocks noChangeArrowheads="1"/>
          </p:cNvSpPr>
          <p:nvPr/>
        </p:nvSpPr>
        <p:spPr bwMode="auto">
          <a:xfrm>
            <a:off x="4800600" y="1447800"/>
            <a:ext cx="3581400" cy="1815882"/>
          </a:xfrm>
          <a:prstGeom prst="rect">
            <a:avLst/>
          </a:prstGeom>
          <a:noFill/>
          <a:ln w="9525">
            <a:noFill/>
            <a:miter lim="800000"/>
            <a:headEnd/>
            <a:tailEnd/>
          </a:ln>
        </p:spPr>
        <p:txBody>
          <a:bodyPr>
            <a:spAutoFit/>
          </a:bodyPr>
          <a:lstStyle/>
          <a:p>
            <a:pPr algn="l" rtl="0">
              <a:spcBef>
                <a:spcPct val="50000"/>
              </a:spcBef>
            </a:pPr>
            <a:r>
              <a:rPr lang="en-US" sz="2800" dirty="0"/>
              <a:t>Voice</a:t>
            </a:r>
          </a:p>
          <a:p>
            <a:pPr algn="l" rtl="0">
              <a:spcBef>
                <a:spcPct val="50000"/>
              </a:spcBef>
            </a:pPr>
            <a:r>
              <a:rPr lang="en-US" sz="2400" b="0" dirty="0">
                <a:latin typeface="Tahoma" pitchFamily="34" charset="0"/>
              </a:rPr>
              <a:t>Active and constructive attempts to improve conditions.</a:t>
            </a:r>
          </a:p>
        </p:txBody>
      </p:sp>
      <p:sp>
        <p:nvSpPr>
          <p:cNvPr id="230411" name="Text Box 11"/>
          <p:cNvSpPr txBox="1">
            <a:spLocks noChangeArrowheads="1"/>
          </p:cNvSpPr>
          <p:nvPr/>
        </p:nvSpPr>
        <p:spPr bwMode="auto">
          <a:xfrm>
            <a:off x="4800600" y="3675063"/>
            <a:ext cx="3352800" cy="1446550"/>
          </a:xfrm>
          <a:prstGeom prst="rect">
            <a:avLst/>
          </a:prstGeom>
          <a:noFill/>
          <a:ln w="9525">
            <a:noFill/>
            <a:miter lim="800000"/>
            <a:headEnd/>
            <a:tailEnd/>
          </a:ln>
        </p:spPr>
        <p:txBody>
          <a:bodyPr>
            <a:spAutoFit/>
          </a:bodyPr>
          <a:lstStyle/>
          <a:p>
            <a:pPr algn="l" rtl="0">
              <a:spcBef>
                <a:spcPct val="50000"/>
              </a:spcBef>
            </a:pPr>
            <a:r>
              <a:rPr lang="en-US" sz="2800" dirty="0"/>
              <a:t>Neglect</a:t>
            </a:r>
          </a:p>
          <a:p>
            <a:pPr algn="l" rtl="0">
              <a:spcBef>
                <a:spcPct val="50000"/>
              </a:spcBef>
            </a:pPr>
            <a:r>
              <a:rPr lang="en-US" sz="2400" b="0" dirty="0">
                <a:latin typeface="Tahoma" pitchFamily="34" charset="0"/>
              </a:rPr>
              <a:t>Allowing conditions to worsen.</a:t>
            </a:r>
          </a:p>
        </p:txBody>
      </p:sp>
      <p:sp>
        <p:nvSpPr>
          <p:cNvPr id="230412" name="Text Box 12"/>
          <p:cNvSpPr txBox="1">
            <a:spLocks noChangeArrowheads="1"/>
          </p:cNvSpPr>
          <p:nvPr/>
        </p:nvSpPr>
        <p:spPr bwMode="auto">
          <a:xfrm>
            <a:off x="914400" y="3675063"/>
            <a:ext cx="3657600" cy="1446550"/>
          </a:xfrm>
          <a:prstGeom prst="rect">
            <a:avLst/>
          </a:prstGeom>
          <a:noFill/>
          <a:ln w="9525">
            <a:noFill/>
            <a:miter lim="800000"/>
            <a:headEnd/>
            <a:tailEnd/>
          </a:ln>
        </p:spPr>
        <p:txBody>
          <a:bodyPr>
            <a:spAutoFit/>
          </a:bodyPr>
          <a:lstStyle/>
          <a:p>
            <a:pPr algn="l" rtl="0">
              <a:spcBef>
                <a:spcPct val="50000"/>
              </a:spcBef>
            </a:pPr>
            <a:r>
              <a:rPr lang="en-US" sz="2800" dirty="0"/>
              <a:t>Loyalty</a:t>
            </a:r>
          </a:p>
          <a:p>
            <a:pPr algn="l" rtl="0">
              <a:spcBef>
                <a:spcPct val="50000"/>
              </a:spcBef>
            </a:pPr>
            <a:r>
              <a:rPr lang="en-US" sz="2400" b="0" dirty="0">
                <a:latin typeface="Tahoma" pitchFamily="34" charset="0"/>
              </a:rPr>
              <a:t>Passively waiting for conditions to improve.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30407"/>
                                        </p:tgtEl>
                                        <p:attrNameLst>
                                          <p:attrName>style.visibility</p:attrName>
                                        </p:attrNameLst>
                                      </p:cBhvr>
                                      <p:to>
                                        <p:strVal val="visible"/>
                                      </p:to>
                                    </p:set>
                                    <p:anim calcmode="lin" valueType="num">
                                      <p:cBhvr>
                                        <p:cTn id="7" dur="500" fill="hold"/>
                                        <p:tgtEl>
                                          <p:spTgt spid="230407"/>
                                        </p:tgtEl>
                                        <p:attrNameLst>
                                          <p:attrName>ppt_w</p:attrName>
                                        </p:attrNameLst>
                                      </p:cBhvr>
                                      <p:tavLst>
                                        <p:tav tm="0">
                                          <p:val>
                                            <p:fltVal val="0"/>
                                          </p:val>
                                        </p:tav>
                                        <p:tav tm="100000">
                                          <p:val>
                                            <p:strVal val="#ppt_w"/>
                                          </p:val>
                                        </p:tav>
                                      </p:tavLst>
                                    </p:anim>
                                    <p:anim calcmode="lin" valueType="num">
                                      <p:cBhvr>
                                        <p:cTn id="8" dur="500" fill="hold"/>
                                        <p:tgtEl>
                                          <p:spTgt spid="23040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30409"/>
                                        </p:tgtEl>
                                        <p:attrNameLst>
                                          <p:attrName>style.visibility</p:attrName>
                                        </p:attrNameLst>
                                      </p:cBhvr>
                                      <p:to>
                                        <p:strVal val="visible"/>
                                      </p:to>
                                    </p:set>
                                    <p:animEffect transition="in" filter="wipe(down)">
                                      <p:cBhvr>
                                        <p:cTn id="12" dur="500"/>
                                        <p:tgtEl>
                                          <p:spTgt spid="23040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30412"/>
                                        </p:tgtEl>
                                        <p:attrNameLst>
                                          <p:attrName>style.visibility</p:attrName>
                                        </p:attrNameLst>
                                      </p:cBhvr>
                                      <p:to>
                                        <p:strVal val="visible"/>
                                      </p:to>
                                    </p:set>
                                    <p:animEffect transition="in" filter="wipe(up)">
                                      <p:cBhvr>
                                        <p:cTn id="15" dur="500"/>
                                        <p:tgtEl>
                                          <p:spTgt spid="230412"/>
                                        </p:tgtEl>
                                      </p:cBhvr>
                                    </p:animEffect>
                                  </p:childTnLst>
                                </p:cTn>
                              </p:par>
                            </p:childTnLst>
                          </p:cTn>
                        </p:par>
                        <p:par>
                          <p:cTn id="16" fill="hold">
                            <p:stCondLst>
                              <p:cond delay="1000"/>
                            </p:stCondLst>
                            <p:childTnLst>
                              <p:par>
                                <p:cTn id="17" presetID="17" presetClass="entr" presetSubtype="10" fill="hold" grpId="0" nodeType="afterEffect">
                                  <p:stCondLst>
                                    <p:cond delay="0"/>
                                  </p:stCondLst>
                                  <p:childTnLst>
                                    <p:set>
                                      <p:cBhvr>
                                        <p:cTn id="18" dur="1" fill="hold">
                                          <p:stCondLst>
                                            <p:cond delay="0"/>
                                          </p:stCondLst>
                                        </p:cTn>
                                        <p:tgtEl>
                                          <p:spTgt spid="230408"/>
                                        </p:tgtEl>
                                        <p:attrNameLst>
                                          <p:attrName>style.visibility</p:attrName>
                                        </p:attrNameLst>
                                      </p:cBhvr>
                                      <p:to>
                                        <p:strVal val="visible"/>
                                      </p:to>
                                    </p:set>
                                    <p:anim calcmode="lin" valueType="num">
                                      <p:cBhvr>
                                        <p:cTn id="19" dur="500" fill="hold"/>
                                        <p:tgtEl>
                                          <p:spTgt spid="230408"/>
                                        </p:tgtEl>
                                        <p:attrNameLst>
                                          <p:attrName>ppt_w</p:attrName>
                                        </p:attrNameLst>
                                      </p:cBhvr>
                                      <p:tavLst>
                                        <p:tav tm="0">
                                          <p:val>
                                            <p:fltVal val="0"/>
                                          </p:val>
                                        </p:tav>
                                        <p:tav tm="100000">
                                          <p:val>
                                            <p:strVal val="#ppt_w"/>
                                          </p:val>
                                        </p:tav>
                                      </p:tavLst>
                                    </p:anim>
                                    <p:anim calcmode="lin" valueType="num">
                                      <p:cBhvr>
                                        <p:cTn id="20" dur="500" fill="hold"/>
                                        <p:tgtEl>
                                          <p:spTgt spid="230408"/>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30410"/>
                                        </p:tgtEl>
                                        <p:attrNameLst>
                                          <p:attrName>style.visibility</p:attrName>
                                        </p:attrNameLst>
                                      </p:cBhvr>
                                      <p:to>
                                        <p:strVal val="visible"/>
                                      </p:to>
                                    </p:set>
                                    <p:animEffect transition="in" filter="wipe(down)">
                                      <p:cBhvr>
                                        <p:cTn id="24" dur="500"/>
                                        <p:tgtEl>
                                          <p:spTgt spid="23041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30411"/>
                                        </p:tgtEl>
                                        <p:attrNameLst>
                                          <p:attrName>style.visibility</p:attrName>
                                        </p:attrNameLst>
                                      </p:cBhvr>
                                      <p:to>
                                        <p:strVal val="visible"/>
                                      </p:to>
                                    </p:set>
                                    <p:animEffect transition="in" filter="wipe(up)">
                                      <p:cBhvr>
                                        <p:cTn id="27" dur="500"/>
                                        <p:tgtEl>
                                          <p:spTgt spid="230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7" grpId="0" animBg="1"/>
      <p:bldP spid="230408" grpId="0" animBg="1"/>
      <p:bldP spid="230409" grpId="0"/>
      <p:bldP spid="230410" grpId="0"/>
      <p:bldP spid="230411" grpId="0"/>
      <p:bldP spid="2304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 2005 Prentice Hall Inc. All rights reserved.</a:t>
            </a:r>
          </a:p>
        </p:txBody>
      </p:sp>
      <p:sp>
        <p:nvSpPr>
          <p:cNvPr id="32771" name="Slide Number Placeholder 3"/>
          <p:cNvSpPr>
            <a:spLocks noGrp="1"/>
          </p:cNvSpPr>
          <p:nvPr>
            <p:ph type="sldNum" sz="quarter" idx="11"/>
          </p:nvPr>
        </p:nvSpPr>
        <p:spPr>
          <a:noFill/>
        </p:spPr>
        <p:txBody>
          <a:bodyPr/>
          <a:lstStyle/>
          <a:p>
            <a:r>
              <a:rPr lang="en-US"/>
              <a:t>3–</a:t>
            </a:r>
            <a:fld id="{5271ABBF-0BC4-41A2-9333-B386248F738A}" type="slidenum">
              <a:rPr lang="en-US"/>
              <a:pPr/>
              <a:t>59</a:t>
            </a:fld>
            <a:endParaRPr lang="en-US"/>
          </a:p>
        </p:txBody>
      </p:sp>
      <p:sp>
        <p:nvSpPr>
          <p:cNvPr id="237570" name="Rectangle 2"/>
          <p:cNvSpPr>
            <a:spLocks noGrp="1" noChangeArrowheads="1"/>
          </p:cNvSpPr>
          <p:nvPr>
            <p:ph type="title"/>
          </p:nvPr>
        </p:nvSpPr>
        <p:spPr>
          <a:xfrm>
            <a:off x="685800" y="381000"/>
            <a:ext cx="7772400" cy="609600"/>
          </a:xfrm>
        </p:spPr>
        <p:txBody>
          <a:bodyPr>
            <a:normAutofit fontScale="90000"/>
          </a:bodyPr>
          <a:lstStyle/>
          <a:p>
            <a:pPr algn="just" rtl="0" eaLnBrk="1" hangingPunct="1">
              <a:defRPr/>
            </a:pPr>
            <a:r>
              <a:rPr lang="en-US" smtClean="0"/>
              <a:t>Responses to Job Dissatisfaction</a:t>
            </a:r>
          </a:p>
        </p:txBody>
      </p:sp>
      <p:sp>
        <p:nvSpPr>
          <p:cNvPr id="237572" name="Text Box 4" descr="BKGD02"/>
          <p:cNvSpPr txBox="1">
            <a:spLocks noChangeArrowheads="1"/>
          </p:cNvSpPr>
          <p:nvPr/>
        </p:nvSpPr>
        <p:spPr bwMode="blackWhite">
          <a:xfrm>
            <a:off x="7162800" y="61722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sz="1000">
                <a:solidFill>
                  <a:schemeClr val="bg1"/>
                </a:solidFill>
              </a:rPr>
              <a:t>E X H I B I T  3</a:t>
            </a:r>
            <a:r>
              <a:rPr lang="en-US" sz="1000">
                <a:solidFill>
                  <a:schemeClr val="bg1"/>
                </a:solidFill>
                <a:cs typeface="Arial" pitchFamily="34" charset="0"/>
              </a:rPr>
              <a:t>–5</a:t>
            </a:r>
            <a:endParaRPr lang="en-US" sz="1000">
              <a:solidFill>
                <a:schemeClr val="bg1"/>
              </a:solidFill>
            </a:endParaRPr>
          </a:p>
        </p:txBody>
      </p:sp>
      <p:sp>
        <p:nvSpPr>
          <p:cNvPr id="32774" name="Rectangle 5"/>
          <p:cNvSpPr>
            <a:spLocks noChangeArrowheads="1"/>
          </p:cNvSpPr>
          <p:nvPr/>
        </p:nvSpPr>
        <p:spPr bwMode="auto">
          <a:xfrm>
            <a:off x="685800" y="6127750"/>
            <a:ext cx="4191000" cy="365125"/>
          </a:xfrm>
          <a:prstGeom prst="rect">
            <a:avLst/>
          </a:prstGeom>
          <a:noFill/>
          <a:ln w="9525">
            <a:noFill/>
            <a:miter lim="800000"/>
            <a:headEnd/>
            <a:tailEnd/>
          </a:ln>
        </p:spPr>
        <p:txBody>
          <a:bodyPr>
            <a:spAutoFit/>
          </a:bodyPr>
          <a:lstStyle/>
          <a:p>
            <a:r>
              <a:rPr lang="en-US" b="0" i="1"/>
              <a:t>Source: </a:t>
            </a:r>
            <a:r>
              <a:rPr lang="en-US" b="0"/>
              <a:t>C. Rusbult and D. Lowery, “When Bureaucrats Get the Blues,” </a:t>
            </a:r>
            <a:r>
              <a:rPr lang="en-US" b="0" i="1"/>
              <a:t>Journal of Applied Social Psychology</a:t>
            </a:r>
            <a:r>
              <a:rPr lang="en-US" b="0"/>
              <a:t>. 15, no. 1, 1985:83. Reprinted with permission.</a:t>
            </a:r>
          </a:p>
        </p:txBody>
      </p:sp>
      <p:pic>
        <p:nvPicPr>
          <p:cNvPr id="32775" name="Picture 6"/>
          <p:cNvPicPr>
            <a:picLocks noChangeAspect="1" noChangeArrowheads="1"/>
          </p:cNvPicPr>
          <p:nvPr/>
        </p:nvPicPr>
        <p:blipFill>
          <a:blip r:embed="rId3"/>
          <a:srcRect/>
          <a:stretch>
            <a:fillRect/>
          </a:stretch>
        </p:blipFill>
        <p:spPr bwMode="auto">
          <a:xfrm>
            <a:off x="1752600" y="1243013"/>
            <a:ext cx="5962650" cy="4371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smtClean="0"/>
              <a:t>© 2005 Prentice Hall Inc. All rights reserved.</a:t>
            </a:r>
          </a:p>
        </p:txBody>
      </p:sp>
      <p:sp>
        <p:nvSpPr>
          <p:cNvPr id="15363" name="Slide Number Placeholder 3"/>
          <p:cNvSpPr>
            <a:spLocks noGrp="1"/>
          </p:cNvSpPr>
          <p:nvPr>
            <p:ph type="sldNum" sz="quarter" idx="11"/>
          </p:nvPr>
        </p:nvSpPr>
        <p:spPr>
          <a:noFill/>
        </p:spPr>
        <p:txBody>
          <a:bodyPr/>
          <a:lstStyle/>
          <a:p>
            <a:r>
              <a:rPr lang="en-US" smtClean="0"/>
              <a:t>1–</a:t>
            </a:r>
            <a:fld id="{A5126442-C078-4B65-9E44-D35F63EEB169}" type="slidenum">
              <a:rPr lang="en-US" smtClean="0"/>
              <a:pPr/>
              <a:t>6</a:t>
            </a:fld>
            <a:endParaRPr lang="en-US" smtClean="0"/>
          </a:p>
        </p:txBody>
      </p:sp>
      <p:sp>
        <p:nvSpPr>
          <p:cNvPr id="215043" name="Rectangle 3"/>
          <p:cNvSpPr>
            <a:spLocks noGrp="1" noChangeArrowheads="1"/>
          </p:cNvSpPr>
          <p:nvPr>
            <p:ph type="title"/>
          </p:nvPr>
        </p:nvSpPr>
        <p:spPr/>
        <p:txBody>
          <a:bodyPr>
            <a:normAutofit fontScale="90000"/>
          </a:bodyPr>
          <a:lstStyle/>
          <a:p>
            <a:pPr algn="just" rtl="0" eaLnBrk="1" hangingPunct="1">
              <a:defRPr/>
            </a:pPr>
            <a:r>
              <a:rPr lang="en-US" smtClean="0"/>
              <a:t>Mintzberg’s Managerial Roles (cont’d)</a:t>
            </a:r>
          </a:p>
        </p:txBody>
      </p:sp>
      <p:pic>
        <p:nvPicPr>
          <p:cNvPr id="215044" name="Picture 4" descr="Chap01Bkgd03"/>
          <p:cNvPicPr>
            <a:picLocks noChangeAspect="1" noChangeArrowheads="1"/>
          </p:cNvPicPr>
          <p:nvPr/>
        </p:nvPicPr>
        <p:blipFill>
          <a:blip r:embed="rId2"/>
          <a:srcRect r="241" b="441"/>
          <a:stretch>
            <a:fillRect/>
          </a:stretch>
        </p:blipFill>
        <p:spPr bwMode="gray">
          <a:xfrm>
            <a:off x="785813" y="1409700"/>
            <a:ext cx="7553325" cy="413385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15045" name="Text Box 5" descr="BKGD02"/>
          <p:cNvSpPr txBox="1">
            <a:spLocks noChangeArrowheads="1"/>
          </p:cNvSpPr>
          <p:nvPr/>
        </p:nvSpPr>
        <p:spPr bwMode="blackWhite">
          <a:xfrm>
            <a:off x="6858000" y="6096000"/>
            <a:ext cx="17526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ctr">
              <a:spcBef>
                <a:spcPct val="50000"/>
              </a:spcBef>
              <a:defRPr/>
            </a:pPr>
            <a:r>
              <a:rPr lang="en-US">
                <a:solidFill>
                  <a:schemeClr val="bg1"/>
                </a:solidFill>
              </a:rPr>
              <a:t>E X H I B I T  1</a:t>
            </a:r>
            <a:r>
              <a:rPr lang="en-US">
                <a:solidFill>
                  <a:schemeClr val="bg1"/>
                </a:solidFill>
                <a:cs typeface="Arial" pitchFamily="34" charset="0"/>
              </a:rPr>
              <a:t>–1 (cont’d)</a:t>
            </a:r>
            <a:endParaRPr lang="en-US">
              <a:solidFill>
                <a:schemeClr val="bg1"/>
              </a:solidFill>
            </a:endParaRPr>
          </a:p>
        </p:txBody>
      </p:sp>
      <p:sp>
        <p:nvSpPr>
          <p:cNvPr id="15367" name="Rectangle 6"/>
          <p:cNvSpPr>
            <a:spLocks noChangeArrowheads="1"/>
          </p:cNvSpPr>
          <p:nvPr/>
        </p:nvSpPr>
        <p:spPr bwMode="auto">
          <a:xfrm>
            <a:off x="685800" y="6111875"/>
            <a:ext cx="4800600" cy="365125"/>
          </a:xfrm>
          <a:prstGeom prst="rect">
            <a:avLst/>
          </a:prstGeom>
          <a:noFill/>
          <a:ln w="9525">
            <a:noFill/>
            <a:miter lim="800000"/>
            <a:headEnd/>
            <a:tailEnd/>
          </a:ln>
        </p:spPr>
        <p:txBody>
          <a:bodyPr>
            <a:spAutoFit/>
          </a:bodyPr>
          <a:lstStyle/>
          <a:p>
            <a:r>
              <a:rPr lang="en-US" sz="900" b="0" i="1"/>
              <a:t>Source: </a:t>
            </a:r>
            <a:r>
              <a:rPr lang="en-US" sz="900" b="0"/>
              <a:t>Adapted from </a:t>
            </a:r>
            <a:r>
              <a:rPr lang="en-US" sz="900" b="0" i="1"/>
              <a:t>The Nature of Managerial Work </a:t>
            </a:r>
            <a:r>
              <a:rPr lang="en-US" sz="900" b="0"/>
              <a:t>by H. Mintzberg. Copyright © 1973 by H. Mintzberg. Reprinted by permission of Pearson 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box(in)">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p:spPr>
        <p:txBody>
          <a:bodyPr/>
          <a:lstStyle/>
          <a:p>
            <a:r>
              <a:rPr lang="en-US"/>
              <a:t>© 2005 Prentice Hall Inc. All rights reserved.</a:t>
            </a:r>
          </a:p>
        </p:txBody>
      </p:sp>
      <p:sp>
        <p:nvSpPr>
          <p:cNvPr id="33795" name="Slide Number Placeholder 4"/>
          <p:cNvSpPr>
            <a:spLocks noGrp="1"/>
          </p:cNvSpPr>
          <p:nvPr>
            <p:ph type="sldNum" sz="quarter" idx="11"/>
          </p:nvPr>
        </p:nvSpPr>
        <p:spPr>
          <a:noFill/>
        </p:spPr>
        <p:txBody>
          <a:bodyPr/>
          <a:lstStyle/>
          <a:p>
            <a:r>
              <a:rPr lang="en-US"/>
              <a:t>3–</a:t>
            </a:r>
            <a:fld id="{5C1020A8-E684-49E4-AB0D-B5CAC8651E56}" type="slidenum">
              <a:rPr lang="en-US"/>
              <a:pPr/>
              <a:t>60</a:t>
            </a:fld>
            <a:endParaRPr lang="en-US"/>
          </a:p>
        </p:txBody>
      </p:sp>
      <p:sp>
        <p:nvSpPr>
          <p:cNvPr id="231426" name="Rectangle 2"/>
          <p:cNvSpPr>
            <a:spLocks noGrp="1" noChangeArrowheads="1"/>
          </p:cNvSpPr>
          <p:nvPr>
            <p:ph type="title"/>
          </p:nvPr>
        </p:nvSpPr>
        <p:spPr/>
        <p:txBody>
          <a:bodyPr/>
          <a:lstStyle/>
          <a:p>
            <a:pPr algn="just" rtl="0" eaLnBrk="1" hangingPunct="1">
              <a:defRPr/>
            </a:pPr>
            <a:r>
              <a:rPr lang="en-US" smtClean="0"/>
              <a:t>Job Satisfaction and OCB</a:t>
            </a:r>
          </a:p>
        </p:txBody>
      </p:sp>
      <p:sp>
        <p:nvSpPr>
          <p:cNvPr id="231427" name="Rectangle 3"/>
          <p:cNvSpPr>
            <a:spLocks noGrp="1" noChangeArrowheads="1"/>
          </p:cNvSpPr>
          <p:nvPr>
            <p:ph type="body" idx="1"/>
          </p:nvPr>
        </p:nvSpPr>
        <p:spPr/>
        <p:txBody>
          <a:bodyPr/>
          <a:lstStyle/>
          <a:p>
            <a:pPr algn="just" rtl="0" eaLnBrk="1" hangingPunct="1"/>
            <a:r>
              <a:rPr lang="en-US" dirty="0" smtClean="0"/>
              <a:t>Satisfaction and Organizational Citizenship Behavior (OCB)</a:t>
            </a:r>
          </a:p>
          <a:p>
            <a:pPr lvl="1" algn="just" rtl="0" eaLnBrk="1" hangingPunct="1"/>
            <a:r>
              <a:rPr lang="en-US" dirty="0" smtClean="0"/>
              <a:t>Satisfied employees who feel fairly treated by and are trusting of the organization are more willing to engage in behaviors that go beyond the normal expectations of their job.</a:t>
            </a:r>
          </a:p>
        </p:txBody>
      </p:sp>
      <p:pic>
        <p:nvPicPr>
          <p:cNvPr id="33798" name="Picture 4" descr="j0149396"/>
          <p:cNvPicPr>
            <a:picLocks noChangeAspect="1" noChangeArrowheads="1"/>
          </p:cNvPicPr>
          <p:nvPr/>
        </p:nvPicPr>
        <p:blipFill>
          <a:blip r:embed="rId2"/>
          <a:srcRect/>
          <a:stretch>
            <a:fillRect/>
          </a:stretch>
        </p:blipFill>
        <p:spPr bwMode="auto">
          <a:xfrm>
            <a:off x="0" y="4143380"/>
            <a:ext cx="4114800" cy="250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Effect transition="in" filter="wipe(left)">
                                      <p:cBhvr>
                                        <p:cTn id="7" dur="500"/>
                                        <p:tgtEl>
                                          <p:spTgt spid="23142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1427">
                                            <p:txEl>
                                              <p:pRg st="1" end="1"/>
                                            </p:txEl>
                                          </p:spTgt>
                                        </p:tgtEl>
                                        <p:attrNameLst>
                                          <p:attrName>style.visibility</p:attrName>
                                        </p:attrNameLst>
                                      </p:cBhvr>
                                      <p:to>
                                        <p:strVal val="visible"/>
                                      </p:to>
                                    </p:set>
                                    <p:animEffect transition="in" filter="wipe(left)">
                                      <p:cBhvr>
                                        <p:cTn id="10" dur="500"/>
                                        <p:tgtEl>
                                          <p:spTgt spid="231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autoUpdateAnimBg="0" advAuto="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p:spPr>
        <p:txBody>
          <a:bodyPr/>
          <a:lstStyle/>
          <a:p>
            <a:r>
              <a:rPr lang="en-US"/>
              <a:t>© 2005 Prentice Hall Inc. All rights reserved.</a:t>
            </a:r>
          </a:p>
        </p:txBody>
      </p:sp>
      <p:sp>
        <p:nvSpPr>
          <p:cNvPr id="34819" name="Slide Number Placeholder 4"/>
          <p:cNvSpPr>
            <a:spLocks noGrp="1"/>
          </p:cNvSpPr>
          <p:nvPr>
            <p:ph type="sldNum" sz="quarter" idx="11"/>
          </p:nvPr>
        </p:nvSpPr>
        <p:spPr>
          <a:noFill/>
        </p:spPr>
        <p:txBody>
          <a:bodyPr/>
          <a:lstStyle/>
          <a:p>
            <a:r>
              <a:rPr lang="en-US"/>
              <a:t>3–</a:t>
            </a:r>
            <a:fld id="{CE9596A3-2B13-4E1C-B108-07D9F8507B57}" type="slidenum">
              <a:rPr lang="en-US"/>
              <a:pPr/>
              <a:t>61</a:t>
            </a:fld>
            <a:endParaRPr lang="en-US"/>
          </a:p>
        </p:txBody>
      </p:sp>
      <p:sp>
        <p:nvSpPr>
          <p:cNvPr id="234498" name="Rectangle 2"/>
          <p:cNvSpPr>
            <a:spLocks noGrp="1" noChangeArrowheads="1"/>
          </p:cNvSpPr>
          <p:nvPr>
            <p:ph type="title"/>
          </p:nvPr>
        </p:nvSpPr>
        <p:spPr/>
        <p:txBody>
          <a:bodyPr>
            <a:normAutofit fontScale="90000"/>
          </a:bodyPr>
          <a:lstStyle/>
          <a:p>
            <a:pPr algn="just" rtl="0" eaLnBrk="1" hangingPunct="1">
              <a:defRPr/>
            </a:pPr>
            <a:r>
              <a:rPr lang="en-US" smtClean="0"/>
              <a:t>Job Satisfaction and Customer Satisfaction</a:t>
            </a:r>
          </a:p>
        </p:txBody>
      </p:sp>
      <p:sp>
        <p:nvSpPr>
          <p:cNvPr id="234499" name="Rectangle 3"/>
          <p:cNvSpPr>
            <a:spLocks noGrp="1" noChangeArrowheads="1"/>
          </p:cNvSpPr>
          <p:nvPr>
            <p:ph type="body" idx="1"/>
          </p:nvPr>
        </p:nvSpPr>
        <p:spPr/>
        <p:txBody>
          <a:bodyPr/>
          <a:lstStyle/>
          <a:p>
            <a:pPr algn="just" rtl="0" eaLnBrk="1" hangingPunct="1"/>
            <a:r>
              <a:rPr lang="en-US" dirty="0" smtClean="0"/>
              <a:t>Satisfied employees increase customer satisfaction because:</a:t>
            </a:r>
          </a:p>
          <a:p>
            <a:pPr lvl="1" algn="just" rtl="0" eaLnBrk="1" hangingPunct="1"/>
            <a:r>
              <a:rPr lang="en-US" dirty="0" smtClean="0"/>
              <a:t>They are more friendly, upbeat, and responsive.</a:t>
            </a:r>
          </a:p>
          <a:p>
            <a:pPr lvl="1" algn="just" rtl="0" eaLnBrk="1" hangingPunct="1"/>
            <a:r>
              <a:rPr lang="en-US" dirty="0" smtClean="0"/>
              <a:t>They are less likely to turnover which helps build long-term customer relationships.</a:t>
            </a:r>
          </a:p>
          <a:p>
            <a:pPr lvl="1" algn="just" rtl="0" eaLnBrk="1" hangingPunct="1"/>
            <a:r>
              <a:rPr lang="en-US" dirty="0" smtClean="0"/>
              <a:t>They are experienced.</a:t>
            </a:r>
          </a:p>
          <a:p>
            <a:pPr algn="just" rtl="0" eaLnBrk="1" hangingPunct="1"/>
            <a:r>
              <a:rPr lang="en-US" dirty="0" smtClean="0"/>
              <a:t>Dissatisfied customers increase employee job dissatisfaction.</a:t>
            </a:r>
          </a:p>
        </p:txBody>
      </p:sp>
      <p:pic>
        <p:nvPicPr>
          <p:cNvPr id="34822" name="Picture 6" descr="PE02428_"/>
          <p:cNvPicPr>
            <a:picLocks noChangeAspect="1" noChangeArrowheads="1"/>
          </p:cNvPicPr>
          <p:nvPr/>
        </p:nvPicPr>
        <p:blipFill>
          <a:blip r:embed="rId2"/>
          <a:srcRect/>
          <a:stretch>
            <a:fillRect/>
          </a:stretch>
        </p:blipFill>
        <p:spPr bwMode="auto">
          <a:xfrm>
            <a:off x="6786578" y="5214950"/>
            <a:ext cx="2133600" cy="1987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wipe(left)">
                                      <p:cBhvr>
                                        <p:cTn id="7" dur="500"/>
                                        <p:tgtEl>
                                          <p:spTgt spid="23449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4499">
                                            <p:txEl>
                                              <p:pRg st="1" end="1"/>
                                            </p:txEl>
                                          </p:spTgt>
                                        </p:tgtEl>
                                        <p:attrNameLst>
                                          <p:attrName>style.visibility</p:attrName>
                                        </p:attrNameLst>
                                      </p:cBhvr>
                                      <p:to>
                                        <p:strVal val="visible"/>
                                      </p:to>
                                    </p:set>
                                    <p:animEffect transition="in" filter="wipe(left)">
                                      <p:cBhvr>
                                        <p:cTn id="10" dur="500"/>
                                        <p:tgtEl>
                                          <p:spTgt spid="23449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499">
                                            <p:txEl>
                                              <p:pRg st="2" end="2"/>
                                            </p:txEl>
                                          </p:spTgt>
                                        </p:tgtEl>
                                        <p:attrNameLst>
                                          <p:attrName>style.visibility</p:attrName>
                                        </p:attrNameLst>
                                      </p:cBhvr>
                                      <p:to>
                                        <p:strVal val="visible"/>
                                      </p:to>
                                    </p:set>
                                    <p:animEffect transition="in" filter="wipe(left)">
                                      <p:cBhvr>
                                        <p:cTn id="13" dur="500"/>
                                        <p:tgtEl>
                                          <p:spTgt spid="23449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4499">
                                            <p:txEl>
                                              <p:pRg st="3" end="3"/>
                                            </p:txEl>
                                          </p:spTgt>
                                        </p:tgtEl>
                                        <p:attrNameLst>
                                          <p:attrName>style.visibility</p:attrName>
                                        </p:attrNameLst>
                                      </p:cBhvr>
                                      <p:to>
                                        <p:strVal val="visible"/>
                                      </p:to>
                                    </p:set>
                                    <p:animEffect transition="in" filter="wipe(left)">
                                      <p:cBhvr>
                                        <p:cTn id="16" dur="500"/>
                                        <p:tgtEl>
                                          <p:spTgt spid="234499">
                                            <p:txEl>
                                              <p:pRg st="3" end="3"/>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4499">
                                            <p:txEl>
                                              <p:pRg st="4" end="4"/>
                                            </p:txEl>
                                          </p:spTgt>
                                        </p:tgtEl>
                                        <p:attrNameLst>
                                          <p:attrName>style.visibility</p:attrName>
                                        </p:attrNameLst>
                                      </p:cBhvr>
                                      <p:to>
                                        <p:strVal val="visible"/>
                                      </p:to>
                                    </p:set>
                                    <p:animEffect transition="in" filter="wipe(left)">
                                      <p:cBhvr>
                                        <p:cTn id="20" dur="500"/>
                                        <p:tgtEl>
                                          <p:spTgt spid="234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autoUpdateAnimBg="0"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276482" name="Picture 2" descr="101"/>
          <p:cNvPicPr>
            <a:picLocks noChangeAspect="1" noChangeArrowheads="1"/>
          </p:cNvPicPr>
          <p:nvPr/>
        </p:nvPicPr>
        <p:blipFill>
          <a:blip r:embed="rId2"/>
          <a:srcRect/>
          <a:stretch>
            <a:fillRect/>
          </a:stretch>
        </p:blipFill>
        <p:spPr bwMode="auto">
          <a:xfrm>
            <a:off x="134254" y="1214422"/>
            <a:ext cx="8493433" cy="464347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752600"/>
            <a:ext cx="9144000" cy="990600"/>
          </a:xfrm>
          <a:prstGeom prst="rect">
            <a:avLst/>
          </a:prstGeom>
          <a:solidFill>
            <a:schemeClr val="bg1"/>
          </a:solidFill>
          <a:ln w="9525">
            <a:noFill/>
            <a:miter lim="800000"/>
            <a:headEnd/>
            <a:tailEnd/>
          </a:ln>
        </p:spPr>
        <p:txBody>
          <a:bodyPr wrap="none" anchor="ctr"/>
          <a:lstStyle/>
          <a:p>
            <a:endParaRPr lang="fa-IR"/>
          </a:p>
        </p:txBody>
      </p:sp>
      <p:sp>
        <p:nvSpPr>
          <p:cNvPr id="291845" name="Text Box 5"/>
          <p:cNvSpPr txBox="1">
            <a:spLocks noChangeArrowheads="1"/>
          </p:cNvSpPr>
          <p:nvPr/>
        </p:nvSpPr>
        <p:spPr bwMode="auto">
          <a:xfrm>
            <a:off x="533400" y="2247900"/>
            <a:ext cx="8077200" cy="579438"/>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spcBef>
                <a:spcPct val="50000"/>
              </a:spcBef>
              <a:defRPr/>
            </a:pPr>
            <a:r>
              <a:rPr lang="en-US" sz="3200">
                <a:solidFill>
                  <a:srgbClr val="FFCC00"/>
                </a:solidFill>
                <a:latin typeface="Verona" pitchFamily="2" charset="0"/>
              </a:rPr>
              <a:t>o r g a n i z a t i o n a l    b e h a v i o r</a:t>
            </a:r>
          </a:p>
        </p:txBody>
      </p:sp>
      <p:pic>
        <p:nvPicPr>
          <p:cNvPr id="3076" name="Picture 6"/>
          <p:cNvPicPr>
            <a:picLocks noChangeAspect="1" noChangeArrowheads="1"/>
          </p:cNvPicPr>
          <p:nvPr/>
        </p:nvPicPr>
        <p:blipFill>
          <a:blip r:embed="rId2"/>
          <a:srcRect/>
          <a:stretch>
            <a:fillRect/>
          </a:stretch>
        </p:blipFill>
        <p:spPr bwMode="auto">
          <a:xfrm>
            <a:off x="4572000" y="4829175"/>
            <a:ext cx="3365500" cy="409575"/>
          </a:xfrm>
          <a:prstGeom prst="rect">
            <a:avLst/>
          </a:prstGeom>
          <a:noFill/>
          <a:ln w="9525">
            <a:noFill/>
            <a:miter lim="800000"/>
            <a:headEnd/>
            <a:tailEnd/>
          </a:ln>
        </p:spPr>
      </p:pic>
      <p:sp>
        <p:nvSpPr>
          <p:cNvPr id="291847" name="Text Box 7"/>
          <p:cNvSpPr txBox="1">
            <a:spLocks noChangeArrowheads="1"/>
          </p:cNvSpPr>
          <p:nvPr/>
        </p:nvSpPr>
        <p:spPr bwMode="auto">
          <a:xfrm>
            <a:off x="5257800" y="762000"/>
            <a:ext cx="2819400" cy="336550"/>
          </a:xfrm>
          <a:prstGeom prst="rect">
            <a:avLst/>
          </a:prstGeom>
          <a:noFill/>
          <a:ln w="9525">
            <a:noFill/>
            <a:miter lim="800000"/>
            <a:headEnd/>
            <a:tailEnd/>
          </a:ln>
          <a:effectLst>
            <a:outerShdw dist="28398" dir="3806097" algn="ctr" rotWithShape="0">
              <a:schemeClr val="tx1"/>
            </a:outerShdw>
          </a:effectLst>
        </p:spPr>
        <p:txBody>
          <a:bodyPr>
            <a:spAutoFit/>
          </a:bodyPr>
          <a:lstStyle/>
          <a:p>
            <a:pPr algn="r">
              <a:spcBef>
                <a:spcPct val="50000"/>
              </a:spcBef>
              <a:defRPr/>
            </a:pPr>
            <a:r>
              <a:rPr lang="en-US" sz="1600">
                <a:solidFill>
                  <a:srgbClr val="FFCC00"/>
                </a:solidFill>
                <a:latin typeface="Verona" pitchFamily="2" charset="0"/>
              </a:rPr>
              <a:t>e l e v e n t h   e d i t i o n</a:t>
            </a:r>
          </a:p>
        </p:txBody>
      </p:sp>
      <p:pic>
        <p:nvPicPr>
          <p:cNvPr id="3078" name="Picture 8"/>
          <p:cNvPicPr>
            <a:picLocks noChangeAspect="1" noChangeArrowheads="1"/>
          </p:cNvPicPr>
          <p:nvPr/>
        </p:nvPicPr>
        <p:blipFill>
          <a:blip r:embed="rId3"/>
          <a:srcRect/>
          <a:stretch>
            <a:fillRect/>
          </a:stretch>
        </p:blipFill>
        <p:spPr bwMode="auto">
          <a:xfrm>
            <a:off x="457200" y="6019800"/>
            <a:ext cx="762000" cy="58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ctrTitle"/>
          </p:nvPr>
        </p:nvSpPr>
        <p:spPr>
          <a:xfrm>
            <a:off x="990600" y="1524000"/>
            <a:ext cx="4495800" cy="841375"/>
          </a:xfrm>
          <a:noFill/>
          <a:ln w="3175"/>
          <a:effectLst>
            <a:outerShdw dist="107763" dir="2700000" algn="ctr" rotWithShape="0">
              <a:srgbClr val="B2B2B2">
                <a:alpha val="50000"/>
              </a:srgbClr>
            </a:outerShdw>
          </a:effectLst>
        </p:spPr>
        <p:txBody>
          <a:bodyPr/>
          <a:lstStyle/>
          <a:p>
            <a:pPr algn="just" rtl="0" eaLnBrk="1" hangingPunct="1"/>
            <a:r>
              <a:rPr lang="en-US" dirty="0" smtClean="0"/>
              <a:t>Chapter 4</a:t>
            </a:r>
          </a:p>
        </p:txBody>
      </p:sp>
      <p:sp>
        <p:nvSpPr>
          <p:cNvPr id="4099" name="Rectangle 8"/>
          <p:cNvSpPr>
            <a:spLocks noGrp="1" noChangeArrowheads="1"/>
          </p:cNvSpPr>
          <p:nvPr>
            <p:ph type="subTitle" idx="1"/>
          </p:nvPr>
        </p:nvSpPr>
        <p:spPr>
          <a:xfrm>
            <a:off x="2209800" y="2765425"/>
            <a:ext cx="4724400" cy="1752600"/>
          </a:xfrm>
        </p:spPr>
        <p:txBody>
          <a:bodyPr/>
          <a:lstStyle/>
          <a:p>
            <a:pPr algn="just" rtl="0" eaLnBrk="1" hangingPunct="1"/>
            <a:r>
              <a:rPr lang="en-US" sz="4800" smtClean="0">
                <a:solidFill>
                  <a:srgbClr val="006699"/>
                </a:solidFill>
              </a:rPr>
              <a:t>Personality and Emotions</a:t>
            </a:r>
          </a:p>
        </p:txBody>
      </p:sp>
      <p:pic>
        <p:nvPicPr>
          <p:cNvPr id="4100" name="Picture 11"/>
          <p:cNvPicPr>
            <a:picLocks noChangeAspect="1" noChangeArrowheads="1"/>
          </p:cNvPicPr>
          <p:nvPr/>
        </p:nvPicPr>
        <p:blipFill>
          <a:blip r:embed="rId2"/>
          <a:srcRect/>
          <a:stretch>
            <a:fillRect/>
          </a:stretch>
        </p:blipFill>
        <p:spPr bwMode="blackWhite">
          <a:xfrm>
            <a:off x="0" y="377825"/>
            <a:ext cx="9144000" cy="590550"/>
          </a:xfrm>
          <a:prstGeom prst="rect">
            <a:avLst/>
          </a:prstGeom>
          <a:noFill/>
          <a:ln w="9525">
            <a:noFill/>
            <a:miter lim="800000"/>
            <a:headEnd/>
            <a:tailEnd/>
          </a:ln>
        </p:spPr>
      </p:pic>
      <p:pic>
        <p:nvPicPr>
          <p:cNvPr id="4101" name="Picture 12"/>
          <p:cNvPicPr>
            <a:picLocks noChangeAspect="1" noChangeArrowheads="1"/>
          </p:cNvPicPr>
          <p:nvPr/>
        </p:nvPicPr>
        <p:blipFill>
          <a:blip r:embed="rId3"/>
          <a:srcRect/>
          <a:stretch>
            <a:fillRect/>
          </a:stretch>
        </p:blipFill>
        <p:spPr bwMode="auto">
          <a:xfrm>
            <a:off x="914400" y="1622425"/>
            <a:ext cx="4495800" cy="576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2"/>
          <p:cNvSpPr>
            <a:spLocks noGrp="1"/>
          </p:cNvSpPr>
          <p:nvPr>
            <p:ph type="ftr" sz="quarter" idx="10"/>
          </p:nvPr>
        </p:nvSpPr>
        <p:spPr>
          <a:noFill/>
        </p:spPr>
        <p:txBody>
          <a:bodyPr/>
          <a:lstStyle/>
          <a:p>
            <a:r>
              <a:rPr lang="en-US"/>
              <a:t>© 2005 Prentice Hall Inc. All rights reserved.</a:t>
            </a:r>
          </a:p>
        </p:txBody>
      </p:sp>
      <p:sp>
        <p:nvSpPr>
          <p:cNvPr id="7171" name="Slide Number Placeholder 3"/>
          <p:cNvSpPr>
            <a:spLocks noGrp="1"/>
          </p:cNvSpPr>
          <p:nvPr>
            <p:ph type="sldNum" sz="quarter" idx="11"/>
          </p:nvPr>
        </p:nvSpPr>
        <p:spPr>
          <a:noFill/>
        </p:spPr>
        <p:txBody>
          <a:bodyPr/>
          <a:lstStyle/>
          <a:p>
            <a:r>
              <a:rPr lang="en-US"/>
              <a:t>4–</a:t>
            </a:r>
            <a:fld id="{B56E111D-7C9F-45AD-8342-C9F44969C7A3}" type="slidenum">
              <a:rPr lang="en-US"/>
              <a:pPr/>
              <a:t>65</a:t>
            </a:fld>
            <a:endParaRPr lang="en-US"/>
          </a:p>
        </p:txBody>
      </p:sp>
      <p:sp>
        <p:nvSpPr>
          <p:cNvPr id="260098" name="Rectangle 2"/>
          <p:cNvSpPr>
            <a:spLocks noGrp="1" noChangeArrowheads="1"/>
          </p:cNvSpPr>
          <p:nvPr>
            <p:ph type="title"/>
          </p:nvPr>
        </p:nvSpPr>
        <p:spPr/>
        <p:txBody>
          <a:bodyPr/>
          <a:lstStyle/>
          <a:p>
            <a:pPr algn="just" rtl="0" eaLnBrk="1" hangingPunct="1">
              <a:defRPr/>
            </a:pPr>
            <a:r>
              <a:rPr lang="en-US" smtClean="0"/>
              <a:t>What is Personality?</a:t>
            </a:r>
          </a:p>
        </p:txBody>
      </p:sp>
      <p:sp>
        <p:nvSpPr>
          <p:cNvPr id="260099" name="Text Box 3"/>
          <p:cNvSpPr txBox="1">
            <a:spLocks noChangeArrowheads="1"/>
          </p:cNvSpPr>
          <p:nvPr/>
        </p:nvSpPr>
        <p:spPr bwMode="auto">
          <a:xfrm>
            <a:off x="914400" y="1312863"/>
            <a:ext cx="7620000" cy="1384995"/>
          </a:xfrm>
          <a:prstGeom prst="rect">
            <a:avLst/>
          </a:prstGeom>
          <a:noFill/>
          <a:ln w="9525">
            <a:noFill/>
            <a:miter lim="800000"/>
            <a:headEnd/>
            <a:tailEnd/>
          </a:ln>
        </p:spPr>
        <p:txBody>
          <a:bodyPr>
            <a:spAutoFit/>
          </a:bodyPr>
          <a:lstStyle/>
          <a:p>
            <a:pPr algn="l" rtl="0">
              <a:spcBef>
                <a:spcPct val="50000"/>
              </a:spcBef>
            </a:pPr>
            <a:r>
              <a:rPr lang="en-US" sz="2400" dirty="0"/>
              <a:t>Personality</a:t>
            </a:r>
          </a:p>
          <a:p>
            <a:pPr algn="l" rtl="0">
              <a:spcBef>
                <a:spcPct val="50000"/>
              </a:spcBef>
            </a:pPr>
            <a:r>
              <a:rPr lang="en-US" sz="2400" b="0" dirty="0">
                <a:latin typeface="Tahoma" pitchFamily="34" charset="0"/>
              </a:rPr>
              <a:t>The sum total of ways in which an individual reacts and interacts with others.</a:t>
            </a:r>
          </a:p>
        </p:txBody>
      </p:sp>
      <p:sp>
        <p:nvSpPr>
          <p:cNvPr id="260101" name="Text Box 5"/>
          <p:cNvSpPr txBox="1">
            <a:spLocks noChangeArrowheads="1"/>
          </p:cNvSpPr>
          <p:nvPr/>
        </p:nvSpPr>
        <p:spPr bwMode="auto">
          <a:xfrm>
            <a:off x="914400" y="2895600"/>
            <a:ext cx="3581400" cy="1754326"/>
          </a:xfrm>
          <a:prstGeom prst="rect">
            <a:avLst/>
          </a:prstGeom>
          <a:noFill/>
          <a:ln w="9525">
            <a:noFill/>
            <a:miter lim="800000"/>
            <a:headEnd/>
            <a:tailEnd/>
          </a:ln>
        </p:spPr>
        <p:txBody>
          <a:bodyPr>
            <a:spAutoFit/>
          </a:bodyPr>
          <a:lstStyle/>
          <a:p>
            <a:pPr algn="l" rtl="0">
              <a:spcBef>
                <a:spcPct val="50000"/>
              </a:spcBef>
            </a:pPr>
            <a:r>
              <a:rPr lang="en-US" sz="2400" dirty="0"/>
              <a:t>Personality Traits</a:t>
            </a:r>
          </a:p>
          <a:p>
            <a:pPr algn="l" rtl="0">
              <a:spcBef>
                <a:spcPct val="50000"/>
              </a:spcBef>
            </a:pPr>
            <a:r>
              <a:rPr lang="en-US" sz="2400" b="0" dirty="0">
                <a:latin typeface="Tahoma" pitchFamily="34" charset="0"/>
              </a:rPr>
              <a:t>Enduring characteristics that describe an individual’s behavior.</a:t>
            </a:r>
          </a:p>
        </p:txBody>
      </p:sp>
      <p:sp>
        <p:nvSpPr>
          <p:cNvPr id="260102" name="Line 6"/>
          <p:cNvSpPr>
            <a:spLocks noChangeShapeType="1"/>
          </p:cNvSpPr>
          <p:nvPr/>
        </p:nvSpPr>
        <p:spPr bwMode="auto">
          <a:xfrm>
            <a:off x="838200" y="2743200"/>
            <a:ext cx="7391400" cy="0"/>
          </a:xfrm>
          <a:prstGeom prst="line">
            <a:avLst/>
          </a:prstGeom>
          <a:noFill/>
          <a:ln w="38100">
            <a:solidFill>
              <a:srgbClr val="CC3300"/>
            </a:solidFill>
            <a:round/>
            <a:headEnd/>
            <a:tailEnd/>
          </a:ln>
        </p:spPr>
        <p:txBody>
          <a:bodyPr/>
          <a:lstStyle/>
          <a:p>
            <a:endParaRPr lang="fa-IR"/>
          </a:p>
        </p:txBody>
      </p:sp>
      <p:sp>
        <p:nvSpPr>
          <p:cNvPr id="260103" name="Text Box 7" descr="Chap01Bkgd03"/>
          <p:cNvSpPr txBox="1">
            <a:spLocks noChangeArrowheads="1"/>
          </p:cNvSpPr>
          <p:nvPr/>
        </p:nvSpPr>
        <p:spPr bwMode="blackWhite">
          <a:xfrm>
            <a:off x="4876800" y="3124200"/>
            <a:ext cx="2667000"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wrap="none" anchor="ctr"/>
          <a:lstStyle/>
          <a:p>
            <a:pPr marL="395288" indent="-173038" algn="l" rtl="0">
              <a:lnSpc>
                <a:spcPct val="90000"/>
              </a:lnSpc>
              <a:spcBef>
                <a:spcPct val="50000"/>
              </a:spcBef>
              <a:defRPr/>
            </a:pPr>
            <a:r>
              <a:rPr lang="en-US" sz="2400" dirty="0">
                <a:solidFill>
                  <a:srgbClr val="FFFFCC"/>
                </a:solidFill>
              </a:rPr>
              <a:t>Personality</a:t>
            </a:r>
          </a:p>
          <a:p>
            <a:pPr marL="395288" indent="-173038" algn="l" rtl="0">
              <a:lnSpc>
                <a:spcPct val="90000"/>
              </a:lnSpc>
              <a:spcBef>
                <a:spcPct val="50000"/>
              </a:spcBef>
              <a:defRPr/>
            </a:pPr>
            <a:r>
              <a:rPr lang="en-US" sz="2400" dirty="0">
                <a:solidFill>
                  <a:srgbClr val="FFFFCC"/>
                </a:solidFill>
              </a:rPr>
              <a:t>Determinants</a:t>
            </a:r>
          </a:p>
          <a:p>
            <a:pPr marL="395288" indent="-173038" algn="l" rtl="0">
              <a:lnSpc>
                <a:spcPct val="90000"/>
              </a:lnSpc>
              <a:spcBef>
                <a:spcPct val="50000"/>
              </a:spcBef>
              <a:buFontTx/>
              <a:buChar char="•"/>
              <a:defRPr/>
            </a:pPr>
            <a:r>
              <a:rPr lang="en-US" sz="2000" dirty="0">
                <a:solidFill>
                  <a:schemeClr val="bg1"/>
                </a:solidFill>
              </a:rPr>
              <a:t>Heredity</a:t>
            </a:r>
          </a:p>
          <a:p>
            <a:pPr marL="395288" indent="-173038" algn="l" rtl="0">
              <a:lnSpc>
                <a:spcPct val="90000"/>
              </a:lnSpc>
              <a:spcBef>
                <a:spcPct val="50000"/>
              </a:spcBef>
              <a:buFontTx/>
              <a:buChar char="•"/>
              <a:defRPr/>
            </a:pPr>
            <a:r>
              <a:rPr lang="en-US" sz="2000" dirty="0">
                <a:solidFill>
                  <a:schemeClr val="bg1"/>
                </a:solidFill>
              </a:rPr>
              <a:t>Environment</a:t>
            </a:r>
          </a:p>
          <a:p>
            <a:pPr marL="395288" indent="-173038" algn="l" rtl="0">
              <a:lnSpc>
                <a:spcPct val="90000"/>
              </a:lnSpc>
              <a:spcBef>
                <a:spcPct val="50000"/>
              </a:spcBef>
              <a:buFontTx/>
              <a:buChar char="•"/>
              <a:defRPr/>
            </a:pPr>
            <a:r>
              <a:rPr lang="en-US" sz="2000" dirty="0">
                <a:solidFill>
                  <a:schemeClr val="bg1"/>
                </a:solidFill>
              </a:rPr>
              <a:t>Situation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wipe(up)">
                                      <p:cBhvr>
                                        <p:cTn id="7" dur="500"/>
                                        <p:tgtEl>
                                          <p:spTgt spid="260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0101"/>
                                        </p:tgtEl>
                                        <p:attrNameLst>
                                          <p:attrName>style.visibility</p:attrName>
                                        </p:attrNameLst>
                                      </p:cBhvr>
                                      <p:to>
                                        <p:strVal val="visible"/>
                                      </p:to>
                                    </p:set>
                                    <p:animEffect transition="in" filter="wipe(up)">
                                      <p:cBhvr>
                                        <p:cTn id="12" dur="500"/>
                                        <p:tgtEl>
                                          <p:spTgt spid="26010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0102"/>
                                        </p:tgtEl>
                                        <p:attrNameLst>
                                          <p:attrName>style.visibility</p:attrName>
                                        </p:attrNameLst>
                                      </p:cBhvr>
                                      <p:to>
                                        <p:strVal val="visible"/>
                                      </p:to>
                                    </p:set>
                                    <p:animEffect transition="in" filter="wipe(left)">
                                      <p:cBhvr>
                                        <p:cTn id="16" dur="500"/>
                                        <p:tgtEl>
                                          <p:spTgt spid="26010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0103">
                                            <p:bg/>
                                          </p:spTgt>
                                        </p:tgtEl>
                                        <p:attrNameLst>
                                          <p:attrName>style.visibility</p:attrName>
                                        </p:attrNameLst>
                                      </p:cBhvr>
                                      <p:to>
                                        <p:strVal val="visible"/>
                                      </p:to>
                                    </p:set>
                                    <p:animEffect transition="in" filter="box(in)">
                                      <p:cBhvr>
                                        <p:cTn id="21" dur="500"/>
                                        <p:tgtEl>
                                          <p:spTgt spid="260103">
                                            <p:bg/>
                                          </p:spTgt>
                                        </p:tgtEl>
                                      </p:cBhvr>
                                    </p:animEffect>
                                  </p:childTnLst>
                                </p:cTn>
                              </p:par>
                            </p:childTnLst>
                          </p:cTn>
                        </p:par>
                        <p:par>
                          <p:cTn id="22" fill="hold">
                            <p:stCondLst>
                              <p:cond delay="500"/>
                            </p:stCondLst>
                            <p:childTnLst>
                              <p:par>
                                <p:cTn id="23" presetID="4" presetClass="entr" presetSubtype="16" fill="hold" grpId="0" nodeType="afterEffect">
                                  <p:stCondLst>
                                    <p:cond delay="0"/>
                                  </p:stCondLst>
                                  <p:childTnLst>
                                    <p:set>
                                      <p:cBhvr>
                                        <p:cTn id="24" dur="1" fill="hold">
                                          <p:stCondLst>
                                            <p:cond delay="0"/>
                                          </p:stCondLst>
                                        </p:cTn>
                                        <p:tgtEl>
                                          <p:spTgt spid="260103">
                                            <p:txEl>
                                              <p:pRg st="0" end="0"/>
                                            </p:txEl>
                                          </p:spTgt>
                                        </p:tgtEl>
                                        <p:attrNameLst>
                                          <p:attrName>style.visibility</p:attrName>
                                        </p:attrNameLst>
                                      </p:cBhvr>
                                      <p:to>
                                        <p:strVal val="visible"/>
                                      </p:to>
                                    </p:set>
                                    <p:animEffect transition="in" filter="box(in)">
                                      <p:cBhvr>
                                        <p:cTn id="25" dur="500"/>
                                        <p:tgtEl>
                                          <p:spTgt spid="260103">
                                            <p:txEl>
                                              <p:pRg st="0" end="0"/>
                                            </p:txEl>
                                          </p:spTgt>
                                        </p:tgtEl>
                                      </p:cBhvr>
                                    </p:animEffect>
                                  </p:childTnLst>
                                </p:cTn>
                              </p:par>
                            </p:childTnLst>
                          </p:cTn>
                        </p:par>
                        <p:par>
                          <p:cTn id="26" fill="hold">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260103">
                                            <p:txEl>
                                              <p:pRg st="1" end="1"/>
                                            </p:txEl>
                                          </p:spTgt>
                                        </p:tgtEl>
                                        <p:attrNameLst>
                                          <p:attrName>style.visibility</p:attrName>
                                        </p:attrNameLst>
                                      </p:cBhvr>
                                      <p:to>
                                        <p:strVal val="visible"/>
                                      </p:to>
                                    </p:set>
                                    <p:animEffect transition="in" filter="box(in)">
                                      <p:cBhvr>
                                        <p:cTn id="29" dur="500"/>
                                        <p:tgtEl>
                                          <p:spTgt spid="26010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0103">
                                            <p:txEl>
                                              <p:pRg st="2" end="2"/>
                                            </p:txEl>
                                          </p:spTgt>
                                        </p:tgtEl>
                                        <p:attrNameLst>
                                          <p:attrName>style.visibility</p:attrName>
                                        </p:attrNameLst>
                                      </p:cBhvr>
                                      <p:to>
                                        <p:strVal val="visible"/>
                                      </p:to>
                                    </p:set>
                                    <p:animEffect transition="in" filter="wipe(left)">
                                      <p:cBhvr>
                                        <p:cTn id="34" dur="500"/>
                                        <p:tgtEl>
                                          <p:spTgt spid="26010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0103">
                                            <p:txEl>
                                              <p:pRg st="3" end="3"/>
                                            </p:txEl>
                                          </p:spTgt>
                                        </p:tgtEl>
                                        <p:attrNameLst>
                                          <p:attrName>style.visibility</p:attrName>
                                        </p:attrNameLst>
                                      </p:cBhvr>
                                      <p:to>
                                        <p:strVal val="visible"/>
                                      </p:to>
                                    </p:set>
                                    <p:animEffect transition="in" filter="wipe(left)">
                                      <p:cBhvr>
                                        <p:cTn id="39" dur="500"/>
                                        <p:tgtEl>
                                          <p:spTgt spid="26010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0103">
                                            <p:txEl>
                                              <p:pRg st="4" end="4"/>
                                            </p:txEl>
                                          </p:spTgt>
                                        </p:tgtEl>
                                        <p:attrNameLst>
                                          <p:attrName>style.visibility</p:attrName>
                                        </p:attrNameLst>
                                      </p:cBhvr>
                                      <p:to>
                                        <p:strVal val="visible"/>
                                      </p:to>
                                    </p:set>
                                    <p:animEffect transition="in" filter="wipe(left)">
                                      <p:cBhvr>
                                        <p:cTn id="44" dur="500"/>
                                        <p:tgtEl>
                                          <p:spTgt spid="2601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1" grpId="0"/>
      <p:bldP spid="260102" grpId="0" animBg="1"/>
      <p:bldP spid="260103" grpId="0" build="p"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0"/>
          </p:nvPr>
        </p:nvSpPr>
        <p:spPr>
          <a:noFill/>
        </p:spPr>
        <p:txBody>
          <a:bodyPr/>
          <a:lstStyle/>
          <a:p>
            <a:r>
              <a:rPr lang="en-US"/>
              <a:t>© 2005 Prentice Hall Inc. All rights reserved.</a:t>
            </a:r>
          </a:p>
        </p:txBody>
      </p:sp>
      <p:sp>
        <p:nvSpPr>
          <p:cNvPr id="8195" name="Slide Number Placeholder 3"/>
          <p:cNvSpPr>
            <a:spLocks noGrp="1"/>
          </p:cNvSpPr>
          <p:nvPr>
            <p:ph type="sldNum" sz="quarter" idx="11"/>
          </p:nvPr>
        </p:nvSpPr>
        <p:spPr>
          <a:noFill/>
        </p:spPr>
        <p:txBody>
          <a:bodyPr/>
          <a:lstStyle/>
          <a:p>
            <a:r>
              <a:rPr lang="en-US"/>
              <a:t>4–</a:t>
            </a:r>
            <a:fld id="{71090C8C-800B-4513-B3B6-1F1AAEFA4DCB}" type="slidenum">
              <a:rPr lang="en-US"/>
              <a:pPr/>
              <a:t>66</a:t>
            </a:fld>
            <a:endParaRPr lang="en-US"/>
          </a:p>
        </p:txBody>
      </p:sp>
      <p:sp>
        <p:nvSpPr>
          <p:cNvPr id="261122" name="Rectangle 2"/>
          <p:cNvSpPr>
            <a:spLocks noGrp="1" noChangeArrowheads="1"/>
          </p:cNvSpPr>
          <p:nvPr>
            <p:ph type="title"/>
          </p:nvPr>
        </p:nvSpPr>
        <p:spPr/>
        <p:txBody>
          <a:bodyPr/>
          <a:lstStyle/>
          <a:p>
            <a:pPr algn="just" rtl="0" eaLnBrk="1" hangingPunct="1">
              <a:defRPr/>
            </a:pPr>
            <a:r>
              <a:rPr lang="en-US" smtClean="0"/>
              <a:t>The Myers-Briggs Type Indicator</a:t>
            </a:r>
          </a:p>
        </p:txBody>
      </p:sp>
      <p:sp>
        <p:nvSpPr>
          <p:cNvPr id="261123" name="Text Box 3" descr="Chap01Bkgd03"/>
          <p:cNvSpPr txBox="1">
            <a:spLocks noChangeArrowheads="1"/>
          </p:cNvSpPr>
          <p:nvPr/>
        </p:nvSpPr>
        <p:spPr bwMode="blackWhite">
          <a:xfrm>
            <a:off x="642910" y="3214686"/>
            <a:ext cx="4000528"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95288" indent="-173038" algn="l" rtl="0">
              <a:lnSpc>
                <a:spcPct val="90000"/>
              </a:lnSpc>
              <a:spcBef>
                <a:spcPct val="50000"/>
              </a:spcBef>
              <a:defRPr/>
            </a:pPr>
            <a:r>
              <a:rPr lang="en-US" sz="2000" dirty="0">
                <a:solidFill>
                  <a:srgbClr val="FFFFCC"/>
                </a:solidFill>
              </a:rPr>
              <a:t>Personality Types</a:t>
            </a:r>
          </a:p>
          <a:p>
            <a:pPr marL="395288" indent="-173038" algn="l" rtl="0">
              <a:lnSpc>
                <a:spcPct val="90000"/>
              </a:lnSpc>
              <a:spcBef>
                <a:spcPct val="50000"/>
              </a:spcBef>
              <a:buFontTx/>
              <a:buChar char="•"/>
              <a:defRPr/>
            </a:pPr>
            <a:r>
              <a:rPr lang="en-US" dirty="0">
                <a:solidFill>
                  <a:schemeClr val="bg1"/>
                </a:solidFill>
              </a:rPr>
              <a:t>Extroverted vs. Introverted (E or I)</a:t>
            </a:r>
          </a:p>
          <a:p>
            <a:pPr marL="395288" indent="-173038" algn="l" rtl="0">
              <a:lnSpc>
                <a:spcPct val="90000"/>
              </a:lnSpc>
              <a:spcBef>
                <a:spcPct val="50000"/>
              </a:spcBef>
              <a:buFontTx/>
              <a:buChar char="•"/>
              <a:defRPr/>
            </a:pPr>
            <a:r>
              <a:rPr lang="en-US" dirty="0">
                <a:solidFill>
                  <a:schemeClr val="bg1"/>
                </a:solidFill>
              </a:rPr>
              <a:t>Sensing vs. Intuitive (S or N)</a:t>
            </a:r>
          </a:p>
          <a:p>
            <a:pPr marL="395288" indent="-173038" algn="l" rtl="0">
              <a:lnSpc>
                <a:spcPct val="90000"/>
              </a:lnSpc>
              <a:spcBef>
                <a:spcPct val="50000"/>
              </a:spcBef>
              <a:buFontTx/>
              <a:buChar char="•"/>
              <a:defRPr/>
            </a:pPr>
            <a:r>
              <a:rPr lang="en-US" dirty="0">
                <a:solidFill>
                  <a:schemeClr val="bg1"/>
                </a:solidFill>
              </a:rPr>
              <a:t>Thinking vs. Feeling (T or F)</a:t>
            </a:r>
          </a:p>
          <a:p>
            <a:pPr marL="395288" indent="-173038" algn="l" rtl="0">
              <a:lnSpc>
                <a:spcPct val="90000"/>
              </a:lnSpc>
              <a:spcBef>
                <a:spcPct val="50000"/>
              </a:spcBef>
              <a:buFontTx/>
              <a:buChar char="•"/>
              <a:defRPr/>
            </a:pPr>
            <a:r>
              <a:rPr lang="en-US" dirty="0">
                <a:solidFill>
                  <a:schemeClr val="bg1"/>
                </a:solidFill>
              </a:rPr>
              <a:t>Judging vs. Perceiving (P or J)</a:t>
            </a:r>
          </a:p>
        </p:txBody>
      </p:sp>
      <p:sp>
        <p:nvSpPr>
          <p:cNvPr id="8198" name="Text Box 4"/>
          <p:cNvSpPr txBox="1">
            <a:spLocks noChangeArrowheads="1"/>
          </p:cNvSpPr>
          <p:nvPr/>
        </p:nvSpPr>
        <p:spPr bwMode="auto">
          <a:xfrm>
            <a:off x="914400" y="1312863"/>
            <a:ext cx="7391400" cy="1384995"/>
          </a:xfrm>
          <a:prstGeom prst="rect">
            <a:avLst/>
          </a:prstGeom>
          <a:noFill/>
          <a:ln w="9525">
            <a:noFill/>
            <a:miter lim="800000"/>
            <a:headEnd/>
            <a:tailEnd/>
          </a:ln>
        </p:spPr>
        <p:txBody>
          <a:bodyPr>
            <a:spAutoFit/>
          </a:bodyPr>
          <a:lstStyle/>
          <a:p>
            <a:pPr algn="l" rtl="0">
              <a:spcBef>
                <a:spcPct val="50000"/>
              </a:spcBef>
            </a:pPr>
            <a:r>
              <a:rPr lang="en-US" sz="2400" dirty="0"/>
              <a:t>Myers-Briggs Type Indicator (MBTI)</a:t>
            </a:r>
          </a:p>
          <a:p>
            <a:pPr algn="l" rtl="0">
              <a:spcBef>
                <a:spcPct val="50000"/>
              </a:spcBef>
            </a:pPr>
            <a:r>
              <a:rPr lang="en-US" sz="2400" b="0" dirty="0">
                <a:latin typeface="Tahoma" pitchFamily="34" charset="0"/>
              </a:rPr>
              <a:t>A personality test that taps four characteristics and classifies people into 1 of 16 personality types.</a:t>
            </a:r>
          </a:p>
        </p:txBody>
      </p:sp>
      <p:sp>
        <p:nvSpPr>
          <p:cNvPr id="7" name="Text Box 3" descr="Chap01Bkgd03"/>
          <p:cNvSpPr txBox="1">
            <a:spLocks noChangeArrowheads="1"/>
          </p:cNvSpPr>
          <p:nvPr/>
        </p:nvSpPr>
        <p:spPr bwMode="blackWhite">
          <a:xfrm>
            <a:off x="4857752" y="3214686"/>
            <a:ext cx="4000528" cy="27432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95288" indent="-173038" algn="just">
              <a:lnSpc>
                <a:spcPct val="90000"/>
              </a:lnSpc>
              <a:spcBef>
                <a:spcPct val="50000"/>
              </a:spcBef>
              <a:defRPr/>
            </a:pPr>
            <a:r>
              <a:rPr lang="fa-IR" dirty="0" smtClean="0">
                <a:cs typeface="Zar" pitchFamily="2" charset="-78"/>
              </a:rPr>
              <a:t>انواع شخصيت :</a:t>
            </a:r>
          </a:p>
          <a:p>
            <a:pPr marL="395288" indent="-173038" algn="just">
              <a:lnSpc>
                <a:spcPct val="90000"/>
              </a:lnSpc>
              <a:spcBef>
                <a:spcPct val="50000"/>
              </a:spcBef>
              <a:buFont typeface="Arial" pitchFamily="34" charset="0"/>
              <a:buChar char="•"/>
              <a:defRPr/>
            </a:pPr>
            <a:r>
              <a:rPr lang="fa-IR" dirty="0" smtClean="0">
                <a:cs typeface="Zar" pitchFamily="2" charset="-78"/>
              </a:rPr>
              <a:t>برون گرا در مقابل درون گرا  (برون گرا : معاشرتي، اجتماعي، و مثبت هستند .درون گرا : در خود ، ترسو ، ساكت ، معاشرتي نيستند ، اجتماعي نيستند .</a:t>
            </a:r>
          </a:p>
          <a:p>
            <a:pPr marL="395288" indent="-173038" algn="just">
              <a:lnSpc>
                <a:spcPct val="90000"/>
              </a:lnSpc>
              <a:spcBef>
                <a:spcPct val="50000"/>
              </a:spcBef>
              <a:buFont typeface="Arial" pitchFamily="34" charset="0"/>
              <a:buChar char="•"/>
              <a:defRPr/>
            </a:pPr>
            <a:r>
              <a:rPr lang="fa-IR" dirty="0" smtClean="0">
                <a:cs typeface="Zar" pitchFamily="2" charset="-78"/>
              </a:rPr>
              <a:t>حسي در مقابل شهودي</a:t>
            </a:r>
          </a:p>
          <a:p>
            <a:pPr marL="395288" indent="-173038" algn="just">
              <a:lnSpc>
                <a:spcPct val="90000"/>
              </a:lnSpc>
              <a:spcBef>
                <a:spcPct val="50000"/>
              </a:spcBef>
              <a:buFont typeface="Arial" pitchFamily="34" charset="0"/>
              <a:buChar char="•"/>
              <a:defRPr/>
            </a:pPr>
            <a:r>
              <a:rPr lang="fa-IR" dirty="0" smtClean="0">
                <a:cs typeface="Zar" pitchFamily="2" charset="-78"/>
              </a:rPr>
              <a:t>متفكر در مقابل احساسي</a:t>
            </a:r>
          </a:p>
          <a:p>
            <a:pPr marL="395288" indent="-173038" algn="just">
              <a:lnSpc>
                <a:spcPct val="90000"/>
              </a:lnSpc>
              <a:spcBef>
                <a:spcPct val="50000"/>
              </a:spcBef>
              <a:buFont typeface="Arial" pitchFamily="34" charset="0"/>
              <a:buChar char="•"/>
              <a:defRPr/>
            </a:pPr>
            <a:r>
              <a:rPr lang="fa-IR" dirty="0" smtClean="0">
                <a:cs typeface="Zar" pitchFamily="2" charset="-78"/>
              </a:rPr>
              <a:t>ادراكي در مقابل قضاوتي</a:t>
            </a:r>
            <a:endParaRPr lang="en-US" sz="1600" dirty="0">
              <a:solidFill>
                <a:schemeClr val="bg1"/>
              </a:solidFill>
              <a:cs typeface="Zar"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ox(in)">
                                      <p:cBhvr>
                                        <p:cTn id="7" dur="500"/>
                                        <p:tgtEl>
                                          <p:spTgt spid="26112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autoUpdateAnimBg="0"/>
      <p:bldP spid="7"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795"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796" name="Rectangle 4"/>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797" name="Rectangle 5"/>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798" name="Rectangle 6"/>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799" name="Rectangle 7"/>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90204" pitchFamily="34" charset="0"/>
              </a:defRPr>
            </a:lvl1pPr>
            <a:lvl2pPr marL="742950" indent="-285750">
              <a:defRPr sz="2400">
                <a:solidFill>
                  <a:schemeClr val="tx1"/>
                </a:solidFill>
                <a:latin typeface="Arial" panose="020B0604020202090204" pitchFamily="34" charset="0"/>
              </a:defRPr>
            </a:lvl2pPr>
            <a:lvl3pPr marL="1143000" indent="-228600">
              <a:defRPr sz="2400">
                <a:solidFill>
                  <a:schemeClr val="tx1"/>
                </a:solidFill>
                <a:latin typeface="Arial" panose="020B0604020202090204" pitchFamily="34" charset="0"/>
              </a:defRPr>
            </a:lvl3pPr>
            <a:lvl4pPr marL="1600200" indent="-228600">
              <a:defRPr sz="2400">
                <a:solidFill>
                  <a:schemeClr val="tx1"/>
                </a:solidFill>
                <a:latin typeface="Arial" panose="020B0604020202090204" pitchFamily="34" charset="0"/>
              </a:defRPr>
            </a:lvl4pPr>
            <a:lvl5pPr marL="2057400" indent="-228600">
              <a:defRPr sz="2400">
                <a:solidFill>
                  <a:schemeClr val="tx1"/>
                </a:solidFill>
                <a:latin typeface="Arial" panose="020B060402020209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9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9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9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90204" pitchFamily="34" charset="0"/>
              </a:defRPr>
            </a:lvl9pPr>
          </a:lstStyle>
          <a:p>
            <a:pPr eaLnBrk="1" hangingPunct="1"/>
            <a:endParaRPr lang="fa-IR" altLang="fa-IR"/>
          </a:p>
        </p:txBody>
      </p:sp>
      <p:sp>
        <p:nvSpPr>
          <p:cNvPr id="33800" name="Rectangle 8"/>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mtClean="0">
                <a:solidFill>
                  <a:schemeClr val="tx1"/>
                </a:solidFill>
              </a:rPr>
              <a:t>MBTI Preferences</a:t>
            </a:r>
          </a:p>
        </p:txBody>
      </p:sp>
      <p:graphicFrame>
        <p:nvGraphicFramePr>
          <p:cNvPr id="33801" name="Object 9">
            <a:hlinkClick r:id="" action="ppaction://ole?verb=0"/>
          </p:cNvPr>
          <p:cNvGraphicFramePr>
            <a:graphicFrameLocks/>
          </p:cNvGraphicFramePr>
          <p:nvPr>
            <p:extLst>
              <p:ext uri="{D42A27DB-BD31-4B8C-83A1-F6EECF244321}">
                <p14:modId xmlns:p14="http://schemas.microsoft.com/office/powerpoint/2010/main" val="480092685"/>
              </p:ext>
            </p:extLst>
          </p:nvPr>
        </p:nvGraphicFramePr>
        <p:xfrm>
          <a:off x="1003300" y="2260600"/>
          <a:ext cx="8216900" cy="4064000"/>
        </p:xfrm>
        <a:graphic>
          <a:graphicData uri="http://schemas.openxmlformats.org/presentationml/2006/ole">
            <mc:AlternateContent xmlns:mc="http://schemas.openxmlformats.org/markup-compatibility/2006">
              <mc:Choice xmlns:v="urn:schemas-microsoft-com:vml" Requires="v">
                <p:oleObj spid="_x0000_s318470" name="Document" r:id="rId4" imgW="8700692" imgH="4953579" progId="Word.Document.8">
                  <p:embed/>
                </p:oleObj>
              </mc:Choice>
              <mc:Fallback>
                <p:oleObj name="Document" r:id="rId4" imgW="8700692" imgH="4953579" progId="Word.Document.8">
                  <p:embed/>
                  <p:pic>
                    <p:nvPicPr>
                      <p:cNvPr id="0" name=""/>
                      <p:cNvPicPr>
                        <a:picLocks noChangeArrowheads="1"/>
                      </p:cNvPicPr>
                      <p:nvPr/>
                    </p:nvPicPr>
                    <p:blipFill>
                      <a:blip r:embed="rId5"/>
                      <a:srcRect/>
                      <a:stretch>
                        <a:fillRect/>
                      </a:stretch>
                    </p:blipFill>
                    <p:spPr bwMode="auto">
                      <a:xfrm>
                        <a:off x="1003300" y="2260600"/>
                        <a:ext cx="82169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59387575"/>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2"/>
          <a:srcRect/>
          <a:stretch>
            <a:fillRect/>
          </a:stretch>
        </p:blipFill>
        <p:spPr bwMode="auto">
          <a:xfrm>
            <a:off x="428596" y="714356"/>
            <a:ext cx="8173444" cy="47006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a:srcRect/>
          <a:stretch>
            <a:fillRect/>
          </a:stretch>
        </p:blipFill>
        <p:spPr bwMode="auto">
          <a:xfrm>
            <a:off x="357158" y="642918"/>
            <a:ext cx="8586133" cy="51720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smtClean="0"/>
              <a:t>© 2005 Prentice Hall Inc. All rights reserved.</a:t>
            </a:r>
          </a:p>
        </p:txBody>
      </p:sp>
      <p:sp>
        <p:nvSpPr>
          <p:cNvPr id="16387" name="Slide Number Placeholder 3"/>
          <p:cNvSpPr>
            <a:spLocks noGrp="1"/>
          </p:cNvSpPr>
          <p:nvPr>
            <p:ph type="sldNum" sz="quarter" idx="11"/>
          </p:nvPr>
        </p:nvSpPr>
        <p:spPr>
          <a:noFill/>
        </p:spPr>
        <p:txBody>
          <a:bodyPr/>
          <a:lstStyle/>
          <a:p>
            <a:r>
              <a:rPr lang="en-US" smtClean="0"/>
              <a:t>1–</a:t>
            </a:r>
            <a:fld id="{47F477CC-A429-4C95-9274-68D0D858DA03}" type="slidenum">
              <a:rPr lang="en-US" smtClean="0"/>
              <a:pPr/>
              <a:t>7</a:t>
            </a:fld>
            <a:endParaRPr lang="en-US" smtClean="0"/>
          </a:p>
        </p:txBody>
      </p:sp>
      <p:sp>
        <p:nvSpPr>
          <p:cNvPr id="216067" name="Rectangle 3"/>
          <p:cNvSpPr>
            <a:spLocks noGrp="1" noChangeArrowheads="1"/>
          </p:cNvSpPr>
          <p:nvPr>
            <p:ph type="title"/>
          </p:nvPr>
        </p:nvSpPr>
        <p:spPr/>
        <p:txBody>
          <a:bodyPr>
            <a:normAutofit fontScale="90000"/>
          </a:bodyPr>
          <a:lstStyle/>
          <a:p>
            <a:pPr algn="just" rtl="0" eaLnBrk="1" hangingPunct="1">
              <a:defRPr/>
            </a:pPr>
            <a:r>
              <a:rPr lang="en-US" smtClean="0"/>
              <a:t>Mintzberg’s Managerial Roles (cont’d)</a:t>
            </a:r>
          </a:p>
        </p:txBody>
      </p:sp>
      <p:pic>
        <p:nvPicPr>
          <p:cNvPr id="216068" name="Picture 4" descr="Chap01Bkgd03"/>
          <p:cNvPicPr>
            <a:picLocks noChangeAspect="1" noChangeArrowheads="1"/>
          </p:cNvPicPr>
          <p:nvPr/>
        </p:nvPicPr>
        <p:blipFill>
          <a:blip r:embed="rId2"/>
          <a:srcRect t="3044" r="243" b="406"/>
          <a:stretch>
            <a:fillRect/>
          </a:stretch>
        </p:blipFill>
        <p:spPr bwMode="gray">
          <a:xfrm>
            <a:off x="795338" y="1357313"/>
            <a:ext cx="7532687" cy="4348162"/>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16069" name="Text Box 5" descr="BKGD02"/>
          <p:cNvSpPr txBox="1">
            <a:spLocks noChangeArrowheads="1"/>
          </p:cNvSpPr>
          <p:nvPr/>
        </p:nvSpPr>
        <p:spPr bwMode="blackWhite">
          <a:xfrm>
            <a:off x="6858000" y="6096000"/>
            <a:ext cx="17526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chemeClr val="bg2">
                <a:alpha val="50000"/>
              </a:schemeClr>
            </a:outerShdw>
          </a:effectLst>
        </p:spPr>
        <p:txBody>
          <a:bodyPr anchor="ctr">
            <a:spAutoFit/>
          </a:bodyPr>
          <a:lstStyle/>
          <a:p>
            <a:pPr algn="r">
              <a:spcBef>
                <a:spcPct val="50000"/>
              </a:spcBef>
              <a:defRPr/>
            </a:pPr>
            <a:r>
              <a:rPr lang="en-US">
                <a:solidFill>
                  <a:schemeClr val="bg1"/>
                </a:solidFill>
              </a:rPr>
              <a:t>E X H I B I T  1</a:t>
            </a:r>
            <a:r>
              <a:rPr lang="en-US">
                <a:solidFill>
                  <a:schemeClr val="bg1"/>
                </a:solidFill>
                <a:cs typeface="Arial" pitchFamily="34" charset="0"/>
              </a:rPr>
              <a:t>–1 (cont’d)</a:t>
            </a:r>
            <a:endParaRPr lang="en-US">
              <a:solidFill>
                <a:schemeClr val="bg1"/>
              </a:solidFill>
            </a:endParaRPr>
          </a:p>
        </p:txBody>
      </p:sp>
      <p:sp>
        <p:nvSpPr>
          <p:cNvPr id="16391" name="Rectangle 6"/>
          <p:cNvSpPr>
            <a:spLocks noChangeArrowheads="1"/>
          </p:cNvSpPr>
          <p:nvPr/>
        </p:nvSpPr>
        <p:spPr bwMode="auto">
          <a:xfrm>
            <a:off x="685800" y="6111875"/>
            <a:ext cx="4800600" cy="365125"/>
          </a:xfrm>
          <a:prstGeom prst="rect">
            <a:avLst/>
          </a:prstGeom>
          <a:noFill/>
          <a:ln w="9525">
            <a:noFill/>
            <a:miter lim="800000"/>
            <a:headEnd/>
            <a:tailEnd/>
          </a:ln>
        </p:spPr>
        <p:txBody>
          <a:bodyPr>
            <a:spAutoFit/>
          </a:bodyPr>
          <a:lstStyle/>
          <a:p>
            <a:r>
              <a:rPr lang="en-US" sz="900" b="0" i="1"/>
              <a:t>Source: </a:t>
            </a:r>
            <a:r>
              <a:rPr lang="en-US" sz="900" b="0"/>
              <a:t>Adapted from </a:t>
            </a:r>
            <a:r>
              <a:rPr lang="en-US" sz="900" b="0" i="1"/>
              <a:t>The Nature of Managerial Work </a:t>
            </a:r>
            <a:r>
              <a:rPr lang="en-US" sz="900" b="0"/>
              <a:t>by H. Mintzberg. Copyright © 1973 by H. Mintzberg. Reprinted by permission of Pearson 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box(in)">
                                      <p:cBhvr>
                                        <p:cTn id="7" dur="5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a:srcRect/>
          <a:stretch>
            <a:fillRect/>
          </a:stretch>
        </p:blipFill>
        <p:spPr bwMode="auto">
          <a:xfrm>
            <a:off x="1" y="785794"/>
            <a:ext cx="8572528" cy="50149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a:srcRect/>
          <a:stretch>
            <a:fillRect/>
          </a:stretch>
        </p:blipFill>
        <p:spPr bwMode="auto">
          <a:xfrm>
            <a:off x="500034" y="857232"/>
            <a:ext cx="8043893" cy="48221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srcRect/>
          <a:stretch>
            <a:fillRect/>
          </a:stretch>
        </p:blipFill>
        <p:spPr bwMode="auto">
          <a:xfrm>
            <a:off x="116070" y="428604"/>
            <a:ext cx="8885086" cy="6000791"/>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57158" y="428602"/>
          <a:ext cx="8429683" cy="6286549"/>
        </p:xfrm>
        <a:graphic>
          <a:graphicData uri="http://schemas.openxmlformats.org/drawingml/2006/table">
            <a:tbl>
              <a:tblPr rtl="1"/>
              <a:tblGrid>
                <a:gridCol w="968929"/>
                <a:gridCol w="3668089"/>
                <a:gridCol w="3792665"/>
              </a:tblGrid>
              <a:tr h="369797">
                <a:tc>
                  <a:txBody>
                    <a:bodyPr/>
                    <a:lstStyle/>
                    <a:p>
                      <a:pPr algn="ctr" rtl="1">
                        <a:spcAft>
                          <a:spcPts val="0"/>
                        </a:spcAft>
                      </a:pPr>
                      <a:r>
                        <a:rPr lang="fa-IR" sz="1400" b="1" dirty="0" smtClean="0">
                          <a:solidFill>
                            <a:srgbClr val="000000"/>
                          </a:solidFill>
                          <a:latin typeface="Tahoma"/>
                          <a:ea typeface="Times New Roman"/>
                          <a:cs typeface="Zar"/>
                        </a:rPr>
                        <a:t>تيپ</a:t>
                      </a:r>
                      <a:endParaRPr lang="en-US" sz="18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400" b="1">
                          <a:solidFill>
                            <a:srgbClr val="000000"/>
                          </a:solidFill>
                          <a:latin typeface="Tahoma"/>
                          <a:ea typeface="Times New Roman"/>
                          <a:cs typeface="Zar"/>
                        </a:rPr>
                        <a:t>نام</a:t>
                      </a:r>
                      <a:endParaRPr lang="en-US" sz="18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400" b="1" dirty="0">
                          <a:solidFill>
                            <a:srgbClr val="000000"/>
                          </a:solidFill>
                          <a:latin typeface="Tahoma"/>
                          <a:ea typeface="Times New Roman"/>
                          <a:cs typeface="Zar"/>
                        </a:rPr>
                        <a:t>اشاره </a:t>
                      </a:r>
                      <a:r>
                        <a:rPr lang="fa-IR" sz="1400" b="1" dirty="0" smtClean="0">
                          <a:solidFill>
                            <a:srgbClr val="000000"/>
                          </a:solidFill>
                          <a:latin typeface="Tahoma"/>
                          <a:ea typeface="Times New Roman"/>
                          <a:cs typeface="Zar"/>
                        </a:rPr>
                        <a:t>خيلي </a:t>
                      </a:r>
                      <a:r>
                        <a:rPr lang="fa-IR" sz="1400" b="1" dirty="0">
                          <a:solidFill>
                            <a:srgbClr val="000000"/>
                          </a:solidFill>
                          <a:latin typeface="Tahoma"/>
                          <a:ea typeface="Times New Roman"/>
                          <a:cs typeface="Zar"/>
                        </a:rPr>
                        <a:t>مختصرنقاط قوت و ضعف بالقوه هر </a:t>
                      </a:r>
                      <a:r>
                        <a:rPr lang="fa-IR" sz="1400" b="1" dirty="0" smtClean="0">
                          <a:solidFill>
                            <a:srgbClr val="000000"/>
                          </a:solidFill>
                          <a:latin typeface="Tahoma"/>
                          <a:ea typeface="Times New Roman"/>
                          <a:cs typeface="Zar"/>
                        </a:rPr>
                        <a:t>تيپ</a:t>
                      </a:r>
                      <a:endParaRPr lang="en-US" sz="1800" dirty="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en-US" sz="1800" dirty="0">
                          <a:solidFill>
                            <a:srgbClr val="000000"/>
                          </a:solidFill>
                          <a:latin typeface="Tahoma"/>
                          <a:ea typeface="Times New Roman"/>
                          <a:cs typeface="Zar"/>
                        </a:rPr>
                        <a:t>INTJ</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شهودي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a:solidFill>
                            <a:srgbClr val="000000"/>
                          </a:solidFill>
                          <a:latin typeface="Tahoma"/>
                          <a:ea typeface="Times New Roman"/>
                          <a:cs typeface="Zar"/>
                        </a:rPr>
                        <a:t>مستقل- خلاق - منتقد</a:t>
                      </a:r>
                      <a:endParaRPr lang="en-US" sz="240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en-US" sz="1800" dirty="0">
                          <a:solidFill>
                            <a:srgbClr val="000000"/>
                          </a:solidFill>
                          <a:latin typeface="Tahoma"/>
                          <a:ea typeface="Times New Roman"/>
                          <a:cs typeface="Zar"/>
                        </a:rPr>
                        <a:t>ISTJ</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درون </a:t>
                      </a:r>
                      <a:r>
                        <a:rPr lang="fa-IR" sz="1800" dirty="0" smtClean="0">
                          <a:solidFill>
                            <a:srgbClr val="000000"/>
                          </a:solidFill>
                          <a:latin typeface="Tahoma"/>
                          <a:ea typeface="Times New Roman"/>
                          <a:cs typeface="Zar"/>
                        </a:rPr>
                        <a:t>گراي حسي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منظم - وفادار- </a:t>
                      </a:r>
                      <a:r>
                        <a:rPr lang="fa-IR" sz="1800" dirty="0" smtClean="0">
                          <a:solidFill>
                            <a:srgbClr val="000000"/>
                          </a:solidFill>
                          <a:latin typeface="Tahoma"/>
                          <a:ea typeface="Times New Roman"/>
                          <a:cs typeface="Zar"/>
                        </a:rPr>
                        <a:t>بدبين</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ISFJ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a:t>
                      </a:r>
                      <a:r>
                        <a:rPr lang="fa-IR" sz="1800" dirty="0">
                          <a:solidFill>
                            <a:srgbClr val="000000"/>
                          </a:solidFill>
                          <a:latin typeface="Calibri"/>
                          <a:ea typeface="Times New Roman"/>
                          <a:cs typeface="Tahoma"/>
                        </a:rPr>
                        <a:t> </a:t>
                      </a:r>
                      <a:r>
                        <a:rPr lang="fa-IR" sz="1800" dirty="0">
                          <a:solidFill>
                            <a:srgbClr val="000000"/>
                          </a:solidFill>
                          <a:latin typeface="Tahoma"/>
                          <a:ea typeface="Times New Roman"/>
                          <a:cs typeface="Zar"/>
                        </a:rPr>
                        <a:t> </a:t>
                      </a:r>
                      <a:r>
                        <a:rPr lang="fa-IR" sz="1800" dirty="0" smtClean="0">
                          <a:solidFill>
                            <a:srgbClr val="000000"/>
                          </a:solidFill>
                          <a:latin typeface="Tahoma"/>
                          <a:ea typeface="Times New Roman"/>
                          <a:cs typeface="Zar"/>
                        </a:rPr>
                        <a:t>حسي احساسي 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a:solidFill>
                            <a:srgbClr val="000000"/>
                          </a:solidFill>
                          <a:latin typeface="Tahoma"/>
                          <a:ea typeface="Times New Roman"/>
                          <a:cs typeface="Zar"/>
                        </a:rPr>
                        <a:t>محطاط- فروتن - نگران</a:t>
                      </a:r>
                      <a:endParaRPr lang="en-US" sz="240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ESTP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حسي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پر </a:t>
                      </a:r>
                      <a:r>
                        <a:rPr lang="fa-IR" sz="1800" dirty="0" smtClean="0">
                          <a:solidFill>
                            <a:srgbClr val="000000"/>
                          </a:solidFill>
                          <a:latin typeface="Tahoma"/>
                          <a:ea typeface="Times New Roman"/>
                          <a:cs typeface="Zar"/>
                        </a:rPr>
                        <a:t>انرژي- </a:t>
                      </a:r>
                      <a:r>
                        <a:rPr lang="fa-IR" sz="1800" dirty="0">
                          <a:solidFill>
                            <a:srgbClr val="000000"/>
                          </a:solidFill>
                          <a:latin typeface="Tahoma"/>
                          <a:ea typeface="Times New Roman"/>
                          <a:cs typeface="Zar"/>
                        </a:rPr>
                        <a:t>مستقل - </a:t>
                      </a:r>
                      <a:r>
                        <a:rPr lang="fa-IR" sz="1800" dirty="0" smtClean="0">
                          <a:solidFill>
                            <a:srgbClr val="000000"/>
                          </a:solidFill>
                          <a:latin typeface="Tahoma"/>
                          <a:ea typeface="Times New Roman"/>
                          <a:cs typeface="Zar"/>
                        </a:rPr>
                        <a:t>بي </a:t>
                      </a:r>
                      <a:r>
                        <a:rPr lang="fa-IR" sz="1800" dirty="0">
                          <a:solidFill>
                            <a:srgbClr val="000000"/>
                          </a:solidFill>
                          <a:latin typeface="Tahoma"/>
                          <a:ea typeface="Times New Roman"/>
                          <a:cs typeface="Zar"/>
                        </a:rPr>
                        <a:t>نظم</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ESFP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حسي احساسي 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اجتماعي- </a:t>
                      </a:r>
                      <a:r>
                        <a:rPr lang="fa-IR" sz="1800" dirty="0">
                          <a:solidFill>
                            <a:srgbClr val="000000"/>
                          </a:solidFill>
                          <a:latin typeface="Tahoma"/>
                          <a:ea typeface="Times New Roman"/>
                          <a:cs typeface="Zar"/>
                        </a:rPr>
                        <a:t>پر شور و </a:t>
                      </a:r>
                      <a:r>
                        <a:rPr lang="fa-IR" sz="1800" dirty="0" smtClean="0">
                          <a:solidFill>
                            <a:srgbClr val="000000"/>
                          </a:solidFill>
                          <a:latin typeface="Tahoma"/>
                          <a:ea typeface="Times New Roman"/>
                          <a:cs typeface="Zar"/>
                        </a:rPr>
                        <a:t>هيجان </a:t>
                      </a:r>
                      <a:r>
                        <a:rPr lang="fa-IR" sz="1800" dirty="0">
                          <a:solidFill>
                            <a:srgbClr val="000000"/>
                          </a:solidFill>
                          <a:latin typeface="Tahoma"/>
                          <a:ea typeface="Times New Roman"/>
                          <a:cs typeface="Zar"/>
                        </a:rPr>
                        <a:t>- </a:t>
                      </a:r>
                      <a:r>
                        <a:rPr lang="fa-IR" sz="1800" dirty="0" smtClean="0">
                          <a:solidFill>
                            <a:srgbClr val="000000"/>
                          </a:solidFill>
                          <a:latin typeface="Tahoma"/>
                          <a:ea typeface="Times New Roman"/>
                          <a:cs typeface="Zar"/>
                        </a:rPr>
                        <a:t>غير </a:t>
                      </a:r>
                      <a:r>
                        <a:rPr lang="fa-IR" sz="1800" dirty="0">
                          <a:solidFill>
                            <a:srgbClr val="000000"/>
                          </a:solidFill>
                          <a:latin typeface="Tahoma"/>
                          <a:ea typeface="Times New Roman"/>
                          <a:cs typeface="Zar"/>
                        </a:rPr>
                        <a:t>قابل </a:t>
                      </a:r>
                      <a:r>
                        <a:rPr lang="fa-IR" sz="1800" dirty="0" smtClean="0">
                          <a:solidFill>
                            <a:srgbClr val="000000"/>
                          </a:solidFill>
                          <a:latin typeface="Tahoma"/>
                          <a:ea typeface="Times New Roman"/>
                          <a:cs typeface="Zar"/>
                        </a:rPr>
                        <a:t>پيش بيني</a:t>
                      </a:r>
                      <a:endParaRPr lang="en-US" sz="2400" dirty="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INFJ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شهودي احساسي 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کمال گرا- صبور - </a:t>
                      </a:r>
                      <a:r>
                        <a:rPr lang="fa-IR" sz="1800" dirty="0" smtClean="0">
                          <a:solidFill>
                            <a:srgbClr val="000000"/>
                          </a:solidFill>
                          <a:latin typeface="Tahoma"/>
                          <a:ea typeface="Times New Roman"/>
                          <a:cs typeface="Zar"/>
                        </a:rPr>
                        <a:t>تاييد </a:t>
                      </a:r>
                      <a:r>
                        <a:rPr lang="fa-IR" sz="1800" dirty="0">
                          <a:solidFill>
                            <a:srgbClr val="000000"/>
                          </a:solidFill>
                          <a:latin typeface="Tahoma"/>
                          <a:ea typeface="Times New Roman"/>
                          <a:cs typeface="Zar"/>
                        </a:rPr>
                        <a:t>طلب</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ENTP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شهودي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a:solidFill>
                            <a:srgbClr val="000000"/>
                          </a:solidFill>
                          <a:latin typeface="Tahoma"/>
                          <a:ea typeface="Times New Roman"/>
                          <a:cs typeface="Zar"/>
                        </a:rPr>
                        <a:t>خلاق - پرتلاش- تنوع طلب</a:t>
                      </a:r>
                      <a:endParaRPr lang="en-US" sz="240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INFP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شهودي احساسي 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a:solidFill>
                            <a:srgbClr val="000000"/>
                          </a:solidFill>
                          <a:latin typeface="Tahoma"/>
                          <a:ea typeface="Times New Roman"/>
                          <a:cs typeface="Zar"/>
                        </a:rPr>
                        <a:t>آرام - ملاحظه کار - متوقع</a:t>
                      </a:r>
                      <a:endParaRPr lang="en-US" sz="240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ISTP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حسي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کنجکاو</a:t>
                      </a:r>
                      <a:r>
                        <a:rPr lang="fa-IR" sz="1800" dirty="0">
                          <a:solidFill>
                            <a:srgbClr val="000000"/>
                          </a:solidFill>
                          <a:latin typeface="Calibri"/>
                          <a:ea typeface="Times New Roman"/>
                          <a:cs typeface="Tahoma"/>
                        </a:rPr>
                        <a:t> </a:t>
                      </a:r>
                      <a:r>
                        <a:rPr lang="fa-IR" sz="1800" dirty="0">
                          <a:solidFill>
                            <a:srgbClr val="000000"/>
                          </a:solidFill>
                          <a:latin typeface="Tahoma"/>
                          <a:ea typeface="Times New Roman"/>
                          <a:cs typeface="Zar"/>
                        </a:rPr>
                        <a:t> -</a:t>
                      </a:r>
                      <a:r>
                        <a:rPr lang="fa-IR" sz="1800" dirty="0">
                          <a:solidFill>
                            <a:srgbClr val="000000"/>
                          </a:solidFill>
                          <a:latin typeface="Calibri"/>
                          <a:ea typeface="Times New Roman"/>
                          <a:cs typeface="Tahoma"/>
                        </a:rPr>
                        <a:t> </a:t>
                      </a:r>
                      <a:r>
                        <a:rPr lang="fa-IR" sz="1800" dirty="0">
                          <a:solidFill>
                            <a:srgbClr val="000000"/>
                          </a:solidFill>
                          <a:latin typeface="Tahoma"/>
                          <a:ea typeface="Times New Roman"/>
                          <a:cs typeface="Zar"/>
                        </a:rPr>
                        <a:t> اهل </a:t>
                      </a:r>
                      <a:r>
                        <a:rPr lang="fa-IR" sz="1800" dirty="0" smtClean="0">
                          <a:solidFill>
                            <a:srgbClr val="000000"/>
                          </a:solidFill>
                          <a:latin typeface="Tahoma"/>
                          <a:ea typeface="Times New Roman"/>
                          <a:cs typeface="Zar"/>
                        </a:rPr>
                        <a:t>ريسک </a:t>
                      </a:r>
                      <a:r>
                        <a:rPr lang="fa-IR" sz="1800" dirty="0">
                          <a:solidFill>
                            <a:srgbClr val="000000"/>
                          </a:solidFill>
                          <a:latin typeface="Tahoma"/>
                          <a:ea typeface="Times New Roman"/>
                          <a:cs typeface="Zar"/>
                        </a:rPr>
                        <a:t>- کم تحمل</a:t>
                      </a:r>
                      <a:endParaRPr lang="en-US" sz="2400" dirty="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INTP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شهودي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مستقل - </a:t>
                      </a:r>
                      <a:r>
                        <a:rPr lang="fa-IR" sz="1800" dirty="0" smtClean="0">
                          <a:solidFill>
                            <a:srgbClr val="000000"/>
                          </a:solidFill>
                          <a:latin typeface="Tahoma"/>
                          <a:ea typeface="Times New Roman"/>
                          <a:cs typeface="Zar"/>
                        </a:rPr>
                        <a:t>دقيق </a:t>
                      </a:r>
                      <a:r>
                        <a:rPr lang="fa-IR" sz="1800" dirty="0">
                          <a:solidFill>
                            <a:srgbClr val="000000"/>
                          </a:solidFill>
                          <a:latin typeface="Tahoma"/>
                          <a:ea typeface="Times New Roman"/>
                          <a:cs typeface="Zar"/>
                        </a:rPr>
                        <a:t>- </a:t>
                      </a:r>
                      <a:r>
                        <a:rPr lang="fa-IR" sz="1800" dirty="0" smtClean="0">
                          <a:solidFill>
                            <a:srgbClr val="000000"/>
                          </a:solidFill>
                          <a:latin typeface="Tahoma"/>
                          <a:ea typeface="Times New Roman"/>
                          <a:cs typeface="Zar"/>
                        </a:rPr>
                        <a:t>خودبين</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ESTJ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حسي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a:solidFill>
                            <a:srgbClr val="000000"/>
                          </a:solidFill>
                          <a:latin typeface="Tahoma"/>
                          <a:ea typeface="Times New Roman"/>
                          <a:cs typeface="Zar"/>
                        </a:rPr>
                        <a:t>متعهد - صادق - کم تحمل</a:t>
                      </a:r>
                      <a:endParaRPr lang="en-US" sz="240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ENTJ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شهودي </a:t>
                      </a:r>
                      <a:r>
                        <a:rPr lang="fa-IR" sz="1800" dirty="0">
                          <a:solidFill>
                            <a:srgbClr val="000000"/>
                          </a:solidFill>
                          <a:latin typeface="Tahoma"/>
                          <a:ea typeface="Times New Roman"/>
                          <a:cs typeface="Zar"/>
                        </a:rPr>
                        <a:t>متفکر </a:t>
                      </a:r>
                      <a:r>
                        <a:rPr lang="fa-IR" sz="1800" dirty="0" smtClean="0">
                          <a:solidFill>
                            <a:srgbClr val="000000"/>
                          </a:solidFill>
                          <a:latin typeface="Tahoma"/>
                          <a:ea typeface="Times New Roman"/>
                          <a:cs typeface="Zar"/>
                        </a:rPr>
                        <a:t>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مسئوليت پذير- </a:t>
                      </a:r>
                      <a:r>
                        <a:rPr lang="fa-IR" sz="1800" dirty="0">
                          <a:solidFill>
                            <a:srgbClr val="000000"/>
                          </a:solidFill>
                          <a:latin typeface="Tahoma"/>
                          <a:ea typeface="Times New Roman"/>
                          <a:cs typeface="Zar"/>
                        </a:rPr>
                        <a:t>دور </a:t>
                      </a:r>
                      <a:r>
                        <a:rPr lang="fa-IR" sz="1800" dirty="0" smtClean="0">
                          <a:solidFill>
                            <a:srgbClr val="000000"/>
                          </a:solidFill>
                          <a:latin typeface="Tahoma"/>
                          <a:ea typeface="Times New Roman"/>
                          <a:cs typeface="Zar"/>
                        </a:rPr>
                        <a:t>انديش </a:t>
                      </a:r>
                      <a:r>
                        <a:rPr lang="fa-IR" sz="1800" dirty="0">
                          <a:solidFill>
                            <a:srgbClr val="000000"/>
                          </a:solidFill>
                          <a:latin typeface="Tahoma"/>
                          <a:ea typeface="Times New Roman"/>
                          <a:cs typeface="Zar"/>
                        </a:rPr>
                        <a:t>- سلطه جو</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ISFP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درونگراي حسي احساسي 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صميمي- </a:t>
                      </a:r>
                      <a:r>
                        <a:rPr lang="fa-IR" sz="1800" dirty="0">
                          <a:solidFill>
                            <a:srgbClr val="000000"/>
                          </a:solidFill>
                          <a:latin typeface="Tahoma"/>
                          <a:ea typeface="Times New Roman"/>
                          <a:cs typeface="Zar"/>
                        </a:rPr>
                        <a:t>سخاوتمند- عدم </a:t>
                      </a:r>
                      <a:r>
                        <a:rPr lang="fa-IR" sz="1800" dirty="0" smtClean="0">
                          <a:solidFill>
                            <a:srgbClr val="000000"/>
                          </a:solidFill>
                          <a:latin typeface="Tahoma"/>
                          <a:ea typeface="Times New Roman"/>
                          <a:cs typeface="Zar"/>
                        </a:rPr>
                        <a:t>قاطعيت</a:t>
                      </a:r>
                      <a:endParaRPr lang="en-US" sz="2400" dirty="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ENFP</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شهودي احساسي ادراکي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خلاق - </a:t>
                      </a:r>
                      <a:r>
                        <a:rPr lang="fa-IR" sz="1800" dirty="0" smtClean="0">
                          <a:solidFill>
                            <a:srgbClr val="000000"/>
                          </a:solidFill>
                          <a:latin typeface="Tahoma"/>
                          <a:ea typeface="Times New Roman"/>
                          <a:cs typeface="Zar"/>
                        </a:rPr>
                        <a:t>خوشبين </a:t>
                      </a:r>
                      <a:r>
                        <a:rPr lang="fa-IR" sz="1800" dirty="0">
                          <a:solidFill>
                            <a:srgbClr val="000000"/>
                          </a:solidFill>
                          <a:latin typeface="Tahoma"/>
                          <a:ea typeface="Times New Roman"/>
                          <a:cs typeface="Zar"/>
                        </a:rPr>
                        <a:t>- </a:t>
                      </a:r>
                      <a:r>
                        <a:rPr lang="fa-IR" sz="1800" dirty="0" smtClean="0">
                          <a:solidFill>
                            <a:srgbClr val="000000"/>
                          </a:solidFill>
                          <a:latin typeface="Tahoma"/>
                          <a:ea typeface="Times New Roman"/>
                          <a:cs typeface="Zar"/>
                        </a:rPr>
                        <a:t>بي </a:t>
                      </a:r>
                      <a:r>
                        <a:rPr lang="fa-IR" sz="1800" dirty="0">
                          <a:solidFill>
                            <a:srgbClr val="000000"/>
                          </a:solidFill>
                          <a:latin typeface="Tahoma"/>
                          <a:ea typeface="Times New Roman"/>
                          <a:cs typeface="Zar"/>
                        </a:rPr>
                        <a:t>نظم</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ESFJ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حسي احساسي 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خون گرم - </a:t>
                      </a:r>
                      <a:r>
                        <a:rPr lang="fa-IR" sz="1800" dirty="0" smtClean="0">
                          <a:solidFill>
                            <a:srgbClr val="000000"/>
                          </a:solidFill>
                          <a:latin typeface="Tahoma"/>
                          <a:ea typeface="Times New Roman"/>
                          <a:cs typeface="Zar"/>
                        </a:rPr>
                        <a:t>سنتي- </a:t>
                      </a:r>
                      <a:r>
                        <a:rPr lang="fa-IR" sz="1800" dirty="0">
                          <a:solidFill>
                            <a:srgbClr val="000000"/>
                          </a:solidFill>
                          <a:latin typeface="Tahoma"/>
                          <a:ea typeface="Times New Roman"/>
                          <a:cs typeface="Zar"/>
                        </a:rPr>
                        <a:t>سلطه جو</a:t>
                      </a:r>
                      <a:endParaRPr lang="en-US" sz="2400" dirty="0">
                        <a:latin typeface="Calibri"/>
                        <a:ea typeface="Calibri"/>
                        <a:cs typeface="Arial"/>
                      </a:endParaRPr>
                    </a:p>
                  </a:txBody>
                  <a:tcPr marL="0" marR="0" marT="0" marB="0">
                    <a:lnL>
                      <a:noFill/>
                    </a:lnL>
                    <a:lnR>
                      <a:noFill/>
                    </a:lnR>
                    <a:lnT>
                      <a:noFill/>
                    </a:lnT>
                    <a:lnB>
                      <a:noFill/>
                    </a:lnB>
                  </a:tcPr>
                </a:tc>
              </a:tr>
              <a:tr h="369797">
                <a:tc>
                  <a:txBody>
                    <a:bodyPr/>
                    <a:lstStyle/>
                    <a:p>
                      <a:pPr algn="ctr" rtl="1">
                        <a:spcAft>
                          <a:spcPts val="0"/>
                        </a:spcAft>
                      </a:pPr>
                      <a:r>
                        <a:rPr lang="en-US" sz="1800">
                          <a:solidFill>
                            <a:srgbClr val="000000"/>
                          </a:solidFill>
                          <a:latin typeface="Tahoma"/>
                          <a:ea typeface="Times New Roman"/>
                          <a:cs typeface="Zar"/>
                        </a:rPr>
                        <a:t>ENFJ</a:t>
                      </a:r>
                      <a:endParaRPr lang="en-US" sz="240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smtClean="0">
                          <a:solidFill>
                            <a:srgbClr val="000000"/>
                          </a:solidFill>
                          <a:latin typeface="Tahoma"/>
                          <a:ea typeface="Times New Roman"/>
                          <a:cs typeface="Zar"/>
                        </a:rPr>
                        <a:t>برونگراي شهودي احساسي قضاوتي</a:t>
                      </a:r>
                      <a:endParaRPr lang="en-US" sz="2400" dirty="0">
                        <a:latin typeface="Calibri"/>
                        <a:ea typeface="Calibri"/>
                        <a:cs typeface="Arial"/>
                      </a:endParaRPr>
                    </a:p>
                  </a:txBody>
                  <a:tcPr marL="0" marR="0" marT="0" marB="0" anchor="ctr">
                    <a:lnL>
                      <a:noFill/>
                    </a:lnL>
                    <a:lnR>
                      <a:noFill/>
                    </a:lnR>
                    <a:lnT>
                      <a:noFill/>
                    </a:lnT>
                    <a:lnB>
                      <a:noFill/>
                    </a:lnB>
                  </a:tcPr>
                </a:tc>
                <a:tc>
                  <a:txBody>
                    <a:bodyPr/>
                    <a:lstStyle/>
                    <a:p>
                      <a:pPr algn="ctr" rtl="1">
                        <a:spcAft>
                          <a:spcPts val="0"/>
                        </a:spcAft>
                      </a:pPr>
                      <a:r>
                        <a:rPr lang="fa-IR" sz="1800" dirty="0">
                          <a:solidFill>
                            <a:srgbClr val="000000"/>
                          </a:solidFill>
                          <a:latin typeface="Tahoma"/>
                          <a:ea typeface="Times New Roman"/>
                          <a:cs typeface="Zar"/>
                        </a:rPr>
                        <a:t>پرتلاش- </a:t>
                      </a:r>
                      <a:r>
                        <a:rPr lang="fa-IR" sz="1800" dirty="0" smtClean="0">
                          <a:solidFill>
                            <a:srgbClr val="000000"/>
                          </a:solidFill>
                          <a:latin typeface="Tahoma"/>
                          <a:ea typeface="Times New Roman"/>
                          <a:cs typeface="Zar"/>
                        </a:rPr>
                        <a:t>خوشبين- </a:t>
                      </a:r>
                      <a:r>
                        <a:rPr lang="fa-IR" sz="1800" dirty="0">
                          <a:solidFill>
                            <a:srgbClr val="000000"/>
                          </a:solidFill>
                          <a:latin typeface="Tahoma"/>
                          <a:ea typeface="Times New Roman"/>
                          <a:cs typeface="Zar"/>
                        </a:rPr>
                        <a:t>عجول</a:t>
                      </a:r>
                      <a:endParaRPr lang="en-US" sz="2400" dirty="0">
                        <a:latin typeface="Calibri"/>
                        <a:ea typeface="Calibri"/>
                        <a:cs typeface="Arial"/>
                      </a:endParaRPr>
                    </a:p>
                  </a:txBody>
                  <a:tcPr marL="0" marR="0" marT="0" marB="0" anchor="ctr">
                    <a:lnL>
                      <a:noFill/>
                    </a:lnL>
                    <a:lnR>
                      <a:noFill/>
                    </a:lnR>
                    <a:lnT>
                      <a:noFill/>
                    </a:lnT>
                    <a:lnB>
                      <a:noFill/>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26087" y="428602"/>
          <a:ext cx="7460754" cy="6404432"/>
        </p:xfrm>
        <a:graphic>
          <a:graphicData uri="http://schemas.openxmlformats.org/drawingml/2006/table">
            <a:tbl>
              <a:tblPr rtl="1">
                <a:tableStyleId>{ED083AE6-46FA-4A59-8FB0-9F97EB10719F}</a:tableStyleId>
              </a:tblPr>
              <a:tblGrid>
                <a:gridCol w="3668089"/>
                <a:gridCol w="3792665"/>
              </a:tblGrid>
              <a:tr h="369797">
                <a:tc gridSpan="2">
                  <a:txBody>
                    <a:bodyPr/>
                    <a:lstStyle/>
                    <a:p>
                      <a:pPr algn="ctr" rtl="1">
                        <a:spcAft>
                          <a:spcPts val="0"/>
                        </a:spcAft>
                      </a:pPr>
                      <a:r>
                        <a:rPr lang="fa-IR" sz="3200" dirty="0" smtClean="0">
                          <a:cs typeface="Zar" pitchFamily="2" charset="-78"/>
                        </a:rPr>
                        <a:t>16 صفت اصلي</a:t>
                      </a:r>
                      <a:endParaRPr lang="en-US" sz="4000" dirty="0">
                        <a:latin typeface="Calibri"/>
                        <a:ea typeface="Calibri"/>
                        <a:cs typeface="Zar" pitchFamily="2" charset="-78"/>
                      </a:endParaRPr>
                    </a:p>
                  </a:txBody>
                  <a:tcPr marL="0" marR="0" marT="0" marB="0" anchor="ctr"/>
                </a:tc>
                <a:tc hMerge="1">
                  <a:txBody>
                    <a:bodyPr/>
                    <a:lstStyle/>
                    <a:p>
                      <a:pPr algn="ctr" rtl="1">
                        <a:spcAft>
                          <a:spcPts val="0"/>
                        </a:spcAft>
                      </a:pPr>
                      <a:endParaRPr lang="en-US" sz="1800" dirty="0">
                        <a:latin typeface="Calibri"/>
                        <a:ea typeface="Calibri"/>
                        <a:cs typeface="Arial"/>
                      </a:endParaRPr>
                    </a:p>
                  </a:txBody>
                  <a:tcPr marL="0" marR="0" marT="0" marB="0" anchor="ctr">
                    <a:lnL>
                      <a:noFill/>
                    </a:lnL>
                    <a:lnR>
                      <a:noFill/>
                    </a:lnR>
                    <a:lnT>
                      <a:noFill/>
                    </a:lnT>
                    <a:lnB>
                      <a:noFill/>
                    </a:lnB>
                  </a:tcPr>
                </a:tc>
              </a:tr>
              <a:tr h="369797">
                <a:tc>
                  <a:txBody>
                    <a:bodyPr/>
                    <a:lstStyle/>
                    <a:p>
                      <a:pPr algn="ctr" rtl="1">
                        <a:spcAft>
                          <a:spcPts val="0"/>
                        </a:spcAft>
                      </a:pPr>
                      <a:r>
                        <a:rPr lang="fa-IR" sz="1800" dirty="0" smtClean="0">
                          <a:cs typeface="Zar" pitchFamily="2" charset="-78"/>
                        </a:rPr>
                        <a:t>خوددار</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رک</a:t>
                      </a:r>
                      <a:endParaRPr lang="en-US" sz="2400" dirty="0">
                        <a:latin typeface="Calibri"/>
                        <a:ea typeface="Calibri"/>
                        <a:cs typeface="Zar" pitchFamily="2" charset="-78"/>
                      </a:endParaRPr>
                    </a:p>
                  </a:txBody>
                  <a:tcPr marL="0" marR="0" marT="0" marB="0" anchor="ctr"/>
                </a:tc>
              </a:tr>
              <a:tr h="369797">
                <a:tc>
                  <a:txBody>
                    <a:bodyPr/>
                    <a:lstStyle/>
                    <a:p>
                      <a:pPr algn="ctr" rtl="1">
                        <a:spcAft>
                          <a:spcPts val="0"/>
                        </a:spcAft>
                      </a:pPr>
                      <a:r>
                        <a:rPr lang="fa-IR" sz="1800" dirty="0" smtClean="0">
                          <a:cs typeface="Zar" pitchFamily="2" charset="-78"/>
                        </a:rPr>
                        <a:t>کم هوش</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با هوش</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متأثر از احساسات</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ثبات عاطفي</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سلطه پذير</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سلطه گر</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جدي</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الله بختي-لاقيد-آسان گير</a:t>
                      </a:r>
                      <a:endParaRPr lang="en-US" sz="2400" dirty="0">
                        <a:latin typeface="Calibri"/>
                        <a:ea typeface="Calibri"/>
                        <a:cs typeface="Zar" pitchFamily="2" charset="-78"/>
                      </a:endParaRPr>
                    </a:p>
                  </a:txBody>
                  <a:tcPr marL="0" marR="0" marT="0" marB="0" anchor="ctr"/>
                </a:tc>
              </a:tr>
              <a:tr h="369797">
                <a:tc>
                  <a:txBody>
                    <a:bodyPr/>
                    <a:lstStyle/>
                    <a:p>
                      <a:pPr algn="ctr" rtl="1">
                        <a:spcAft>
                          <a:spcPts val="0"/>
                        </a:spcAft>
                      </a:pPr>
                      <a:r>
                        <a:rPr lang="fa-IR" sz="1800" dirty="0" smtClean="0">
                          <a:cs typeface="Zar" pitchFamily="2" charset="-78"/>
                        </a:rPr>
                        <a:t>مصلحت</a:t>
                      </a:r>
                      <a:r>
                        <a:rPr lang="fa-IR" sz="1800" baseline="0" dirty="0" smtClean="0">
                          <a:cs typeface="Zar" pitchFamily="2" charset="-78"/>
                        </a:rPr>
                        <a:t> آميز</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باوجدان-وظيفه شناس</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ترسو</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متهور</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خشن</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حساس</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خوش گمان</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بدگمان</a:t>
                      </a:r>
                      <a:endParaRPr lang="en-US" sz="2400" dirty="0">
                        <a:latin typeface="Calibri"/>
                        <a:ea typeface="Calibri"/>
                        <a:cs typeface="Zar" pitchFamily="2" charset="-78"/>
                      </a:endParaRPr>
                    </a:p>
                  </a:txBody>
                  <a:tcPr marL="0" marR="0" marT="0" marB="0" anchor="ctr"/>
                </a:tc>
              </a:tr>
              <a:tr h="369797">
                <a:tc>
                  <a:txBody>
                    <a:bodyPr/>
                    <a:lstStyle/>
                    <a:p>
                      <a:pPr algn="ctr" rtl="1">
                        <a:spcAft>
                          <a:spcPts val="0"/>
                        </a:spcAft>
                      </a:pPr>
                      <a:r>
                        <a:rPr lang="fa-IR" sz="1800" dirty="0" smtClean="0">
                          <a:cs typeface="Zar" pitchFamily="2" charset="-78"/>
                        </a:rPr>
                        <a:t>عمل گرا</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تخيل گرا</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بي محابا</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زيرک</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مطمئن به نفس</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بيمناک</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محافظه کار</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اهل تجربه کردن</a:t>
                      </a:r>
                      <a:endParaRPr lang="en-US" sz="2400" dirty="0">
                        <a:latin typeface="Calibri"/>
                        <a:ea typeface="Calibri"/>
                        <a:cs typeface="Zar" pitchFamily="2" charset="-78"/>
                      </a:endParaRPr>
                    </a:p>
                  </a:txBody>
                  <a:tcPr marL="0" marR="0" marT="0" marB="0" anchor="ctr"/>
                </a:tc>
              </a:tr>
              <a:tr h="369797">
                <a:tc>
                  <a:txBody>
                    <a:bodyPr/>
                    <a:lstStyle/>
                    <a:p>
                      <a:pPr algn="ctr" rtl="1">
                        <a:spcAft>
                          <a:spcPts val="0"/>
                        </a:spcAft>
                      </a:pPr>
                      <a:r>
                        <a:rPr lang="fa-IR" sz="1800" dirty="0" smtClean="0">
                          <a:cs typeface="Zar" pitchFamily="2" charset="-78"/>
                        </a:rPr>
                        <a:t>وابسته به گروه</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خود اتکاء</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مهار نشده</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مهار شده</a:t>
                      </a:r>
                      <a:endParaRPr lang="en-US" sz="2400" dirty="0">
                        <a:latin typeface="Calibri"/>
                        <a:ea typeface="Calibri"/>
                        <a:cs typeface="Zar" pitchFamily="2" charset="-78"/>
                      </a:endParaRPr>
                    </a:p>
                  </a:txBody>
                  <a:tcPr marL="0" marR="0" marT="0" marB="0"/>
                </a:tc>
              </a:tr>
              <a:tr h="369797">
                <a:tc>
                  <a:txBody>
                    <a:bodyPr/>
                    <a:lstStyle/>
                    <a:p>
                      <a:pPr algn="ctr" rtl="1">
                        <a:spcAft>
                          <a:spcPts val="0"/>
                        </a:spcAft>
                      </a:pPr>
                      <a:r>
                        <a:rPr lang="fa-IR" sz="1800" dirty="0" smtClean="0">
                          <a:cs typeface="Zar" pitchFamily="2" charset="-78"/>
                        </a:rPr>
                        <a:t>آرام</a:t>
                      </a:r>
                      <a:endParaRPr lang="en-US" sz="2400" dirty="0">
                        <a:latin typeface="Calibri"/>
                        <a:ea typeface="Calibri"/>
                        <a:cs typeface="Zar" pitchFamily="2" charset="-78"/>
                      </a:endParaRPr>
                    </a:p>
                  </a:txBody>
                  <a:tcPr marL="0" marR="0" marT="0" marB="0" anchor="ctr"/>
                </a:tc>
                <a:tc>
                  <a:txBody>
                    <a:bodyPr/>
                    <a:lstStyle/>
                    <a:p>
                      <a:pPr algn="ctr" rtl="1">
                        <a:spcAft>
                          <a:spcPts val="0"/>
                        </a:spcAft>
                      </a:pPr>
                      <a:r>
                        <a:rPr lang="fa-IR" sz="1800" dirty="0" smtClean="0">
                          <a:cs typeface="Zar" pitchFamily="2" charset="-78"/>
                        </a:rPr>
                        <a:t>تنيده</a:t>
                      </a:r>
                      <a:endParaRPr lang="en-US" sz="2400" dirty="0">
                        <a:latin typeface="Calibri"/>
                        <a:ea typeface="Calibri"/>
                        <a:cs typeface="Zar" pitchFamily="2" charset="-78"/>
                      </a:endParaRPr>
                    </a:p>
                  </a:txBody>
                  <a:tcPr marL="0" marR="0" marT="0" marB="0" anchor="ct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a:noFill/>
        </p:spPr>
        <p:txBody>
          <a:bodyPr/>
          <a:lstStyle/>
          <a:p>
            <a:r>
              <a:rPr lang="en-US"/>
              <a:t>© 2005 Prentice Hall Inc. All rights reserved.</a:t>
            </a:r>
          </a:p>
        </p:txBody>
      </p:sp>
      <p:sp>
        <p:nvSpPr>
          <p:cNvPr id="9219" name="Slide Number Placeholder 3"/>
          <p:cNvSpPr>
            <a:spLocks noGrp="1"/>
          </p:cNvSpPr>
          <p:nvPr>
            <p:ph type="sldNum" sz="quarter" idx="11"/>
          </p:nvPr>
        </p:nvSpPr>
        <p:spPr>
          <a:noFill/>
        </p:spPr>
        <p:txBody>
          <a:bodyPr/>
          <a:lstStyle/>
          <a:p>
            <a:r>
              <a:rPr lang="en-US"/>
              <a:t>4–</a:t>
            </a:r>
            <a:fld id="{E588EBD1-0869-478B-B7FB-261D5AA4F7B2}" type="slidenum">
              <a:rPr lang="en-US"/>
              <a:pPr/>
              <a:t>75</a:t>
            </a:fld>
            <a:endParaRPr lang="en-US"/>
          </a:p>
        </p:txBody>
      </p:sp>
      <p:sp>
        <p:nvSpPr>
          <p:cNvPr id="262146" name="Rectangle 2"/>
          <p:cNvSpPr>
            <a:spLocks noGrp="1" noChangeArrowheads="1"/>
          </p:cNvSpPr>
          <p:nvPr>
            <p:ph type="title"/>
          </p:nvPr>
        </p:nvSpPr>
        <p:spPr>
          <a:xfrm>
            <a:off x="6781800" y="533400"/>
            <a:ext cx="1752600" cy="2362200"/>
          </a:xfrm>
        </p:spPr>
        <p:txBody>
          <a:bodyPr/>
          <a:lstStyle/>
          <a:p>
            <a:pPr algn="just" rtl="0" eaLnBrk="1" hangingPunct="1">
              <a:defRPr/>
            </a:pPr>
            <a:r>
              <a:rPr lang="en-US" sz="2400" b="1" smtClean="0"/>
              <a:t>Myers-Briggs Sixteen Primary Traits</a:t>
            </a:r>
          </a:p>
        </p:txBody>
      </p:sp>
      <p:pic>
        <p:nvPicPr>
          <p:cNvPr id="262147" name="Picture 3" descr="Chap01Bkgd03"/>
          <p:cNvPicPr>
            <a:picLocks noChangeAspect="1" noChangeArrowheads="1"/>
          </p:cNvPicPr>
          <p:nvPr/>
        </p:nvPicPr>
        <p:blipFill>
          <a:blip r:embed="rId2"/>
          <a:srcRect b="2039"/>
          <a:stretch>
            <a:fillRect/>
          </a:stretch>
        </p:blipFill>
        <p:spPr bwMode="gray">
          <a:xfrm>
            <a:off x="785786" y="571480"/>
            <a:ext cx="5638800" cy="5715000"/>
          </a:xfrm>
          <a:prstGeom prst="rect">
            <a:avLst/>
          </a:prstGeom>
          <a:noFill/>
          <a:ln w="12700">
            <a:solidFill>
              <a:schemeClr val="tx1"/>
            </a:solidFill>
            <a:miter lim="800000"/>
            <a:headEnd/>
            <a:tailEnd/>
          </a:ln>
          <a:effectLst>
            <a:outerShdw dist="135003" dir="2471156" algn="ctr" rotWithShape="0">
              <a:srgbClr val="DDDDDD"/>
            </a:outerShdw>
          </a:effec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500174"/>
            <a:ext cx="4071966" cy="4643470"/>
          </a:xfrm>
        </p:spPr>
        <p:txBody>
          <a:bodyPr>
            <a:noAutofit/>
          </a:bodyPr>
          <a:lstStyle/>
          <a:p>
            <a:pPr algn="r" rtl="0"/>
            <a:r>
              <a:rPr lang="en-US" sz="2400" dirty="0" smtClean="0">
                <a:cs typeface="Zar" pitchFamily="2" charset="-78"/>
              </a:rPr>
              <a:t>MBTI </a:t>
            </a:r>
            <a:r>
              <a:rPr lang="fa-IR" sz="2400" dirty="0" smtClean="0">
                <a:cs typeface="Zar" pitchFamily="2" charset="-78"/>
              </a:rPr>
              <a:t>در موارد زير بخوبي عمل مي‌كند: </a:t>
            </a:r>
            <a:br>
              <a:rPr lang="fa-IR" sz="2400" dirty="0" smtClean="0">
                <a:cs typeface="Zar" pitchFamily="2" charset="-78"/>
              </a:rPr>
            </a:br>
            <a:r>
              <a:rPr lang="fa-IR" sz="2400" dirty="0" smtClean="0">
                <a:solidFill>
                  <a:srgbClr val="FF0000"/>
                </a:solidFill>
                <a:cs typeface="Zar" pitchFamily="2" charset="-78"/>
              </a:rPr>
              <a:t>- شناخت بهتر خود (خودشناسي)</a:t>
            </a:r>
            <a:br>
              <a:rPr lang="fa-IR" sz="2400" dirty="0" smtClean="0">
                <a:solidFill>
                  <a:srgbClr val="FF0000"/>
                </a:solidFill>
                <a:cs typeface="Zar" pitchFamily="2" charset="-78"/>
              </a:rPr>
            </a:br>
            <a:r>
              <a:rPr lang="fa-IR" sz="2400" dirty="0" smtClean="0">
                <a:solidFill>
                  <a:srgbClr val="FF0000"/>
                </a:solidFill>
                <a:cs typeface="Zar" pitchFamily="2" charset="-78"/>
              </a:rPr>
              <a:t>- شناخت بهتر ديگران و تفاوت‌هاي فردي</a:t>
            </a:r>
            <a:br>
              <a:rPr lang="fa-IR" sz="2400" dirty="0" smtClean="0">
                <a:solidFill>
                  <a:srgbClr val="FF0000"/>
                </a:solidFill>
                <a:cs typeface="Zar" pitchFamily="2" charset="-78"/>
              </a:rPr>
            </a:br>
            <a:r>
              <a:rPr lang="fa-IR" sz="2400" dirty="0" smtClean="0">
                <a:solidFill>
                  <a:srgbClr val="FF0000"/>
                </a:solidFill>
                <a:cs typeface="Zar" pitchFamily="2" charset="-78"/>
              </a:rPr>
              <a:t>- بررسي و توسعه شغلي</a:t>
            </a:r>
            <a:br>
              <a:rPr lang="fa-IR" sz="2400" dirty="0" smtClean="0">
                <a:solidFill>
                  <a:srgbClr val="FF0000"/>
                </a:solidFill>
                <a:cs typeface="Zar" pitchFamily="2" charset="-78"/>
              </a:rPr>
            </a:br>
            <a:r>
              <a:rPr lang="fa-IR" sz="2400" dirty="0" smtClean="0">
                <a:solidFill>
                  <a:srgbClr val="FF0000"/>
                </a:solidFill>
                <a:cs typeface="Zar" pitchFamily="2" charset="-78"/>
              </a:rPr>
              <a:t>- توسعه سازماني</a:t>
            </a:r>
            <a:br>
              <a:rPr lang="fa-IR" sz="2400" dirty="0" smtClean="0">
                <a:solidFill>
                  <a:srgbClr val="FF0000"/>
                </a:solidFill>
                <a:cs typeface="Zar" pitchFamily="2" charset="-78"/>
              </a:rPr>
            </a:br>
            <a:r>
              <a:rPr lang="fa-IR" sz="2400" dirty="0" smtClean="0">
                <a:solidFill>
                  <a:srgbClr val="FF0000"/>
                </a:solidFill>
                <a:cs typeface="Zar" pitchFamily="2" charset="-78"/>
              </a:rPr>
              <a:t>- آموزش رهبران و مديران</a:t>
            </a:r>
            <a:br>
              <a:rPr lang="fa-IR" sz="2400" dirty="0" smtClean="0">
                <a:solidFill>
                  <a:srgbClr val="FF0000"/>
                </a:solidFill>
                <a:cs typeface="Zar" pitchFamily="2" charset="-78"/>
              </a:rPr>
            </a:br>
            <a:r>
              <a:rPr lang="fa-IR" sz="2400" dirty="0" smtClean="0">
                <a:solidFill>
                  <a:srgbClr val="FF0000"/>
                </a:solidFill>
                <a:cs typeface="Zar" pitchFamily="2" charset="-78"/>
              </a:rPr>
              <a:t>- مشاوره در ارتباطات</a:t>
            </a:r>
            <a:br>
              <a:rPr lang="fa-IR" sz="2400" dirty="0" smtClean="0">
                <a:solidFill>
                  <a:srgbClr val="FF0000"/>
                </a:solidFill>
                <a:cs typeface="Zar" pitchFamily="2" charset="-78"/>
              </a:rPr>
            </a:br>
            <a:r>
              <a:rPr lang="fa-IR" sz="2400" dirty="0" smtClean="0">
                <a:solidFill>
                  <a:srgbClr val="FF0000"/>
                </a:solidFill>
                <a:cs typeface="Zar" pitchFamily="2" charset="-78"/>
              </a:rPr>
              <a:t>- توسعه برنامه‌هاي آموزشي و پرورشي</a:t>
            </a:r>
            <a:br>
              <a:rPr lang="fa-IR" sz="2400" dirty="0" smtClean="0">
                <a:solidFill>
                  <a:srgbClr val="FF0000"/>
                </a:solidFill>
                <a:cs typeface="Zar" pitchFamily="2" charset="-78"/>
              </a:rPr>
            </a:br>
            <a:r>
              <a:rPr lang="fa-IR" sz="2400" dirty="0" smtClean="0">
                <a:solidFill>
                  <a:srgbClr val="FF0000"/>
                </a:solidFill>
                <a:cs typeface="Zar" pitchFamily="2" charset="-78"/>
              </a:rPr>
              <a:t>- مشاوره آموزشي ـ تحصيلي</a:t>
            </a:r>
            <a:br>
              <a:rPr lang="fa-IR" sz="2400" dirty="0" smtClean="0">
                <a:solidFill>
                  <a:srgbClr val="FF0000"/>
                </a:solidFill>
                <a:cs typeface="Zar" pitchFamily="2" charset="-78"/>
              </a:rPr>
            </a:br>
            <a:r>
              <a:rPr lang="fa-IR" sz="2400" dirty="0" smtClean="0">
                <a:solidFill>
                  <a:srgbClr val="FF0000"/>
                </a:solidFill>
                <a:cs typeface="Zar" pitchFamily="2" charset="-78"/>
              </a:rPr>
              <a:t>- حل مسئله</a:t>
            </a:r>
            <a:br>
              <a:rPr lang="fa-IR" sz="2400" dirty="0" smtClean="0">
                <a:solidFill>
                  <a:srgbClr val="FF0000"/>
                </a:solidFill>
                <a:cs typeface="Zar" pitchFamily="2" charset="-78"/>
              </a:rPr>
            </a:br>
            <a:r>
              <a:rPr lang="fa-IR" sz="2400" dirty="0" smtClean="0">
                <a:solidFill>
                  <a:srgbClr val="FF0000"/>
                </a:solidFill>
                <a:cs typeface="Zar" pitchFamily="2" charset="-78"/>
              </a:rPr>
              <a:t>- آموزش‌هاي متنوع و چندفرهنگه</a:t>
            </a:r>
            <a:br>
              <a:rPr lang="fa-IR" sz="2400" dirty="0" smtClean="0">
                <a:solidFill>
                  <a:srgbClr val="FF0000"/>
                </a:solidFill>
                <a:cs typeface="Zar" pitchFamily="2" charset="-78"/>
              </a:rPr>
            </a:br>
            <a:r>
              <a:rPr lang="fa-IR" sz="2400" dirty="0" smtClean="0">
                <a:solidFill>
                  <a:srgbClr val="FF0000"/>
                </a:solidFill>
                <a:cs typeface="Zar" pitchFamily="2" charset="-78"/>
              </a:rPr>
              <a:t>- ايجاد تيم و تشکيل گروه</a:t>
            </a:r>
            <a:r>
              <a:rPr lang="fa-IR" sz="2400" dirty="0" smtClean="0">
                <a:cs typeface="Zar" pitchFamily="2" charset="-78"/>
              </a:rPr>
              <a:t/>
            </a:r>
            <a:br>
              <a:rPr lang="fa-IR" sz="2400" dirty="0" smtClean="0">
                <a:cs typeface="Zar" pitchFamily="2" charset="-78"/>
              </a:rPr>
            </a:br>
            <a:r>
              <a:rPr lang="fa-IR" sz="2400" dirty="0" smtClean="0">
                <a:cs typeface="Zar" pitchFamily="2" charset="-78"/>
              </a:rPr>
              <a:t/>
            </a:r>
            <a:br>
              <a:rPr lang="fa-IR" sz="2400" dirty="0" smtClean="0">
                <a:cs typeface="Zar" pitchFamily="2" charset="-78"/>
              </a:rPr>
            </a:br>
            <a:endParaRPr lang="fa-IR" sz="2400" dirty="0">
              <a:cs typeface="Zar" pitchFamily="2" charset="-78"/>
            </a:endParaRPr>
          </a:p>
        </p:txBody>
      </p:sp>
      <p:sp>
        <p:nvSpPr>
          <p:cNvPr id="3" name="Title 1"/>
          <p:cNvSpPr txBox="1">
            <a:spLocks/>
          </p:cNvSpPr>
          <p:nvPr/>
        </p:nvSpPr>
        <p:spPr>
          <a:xfrm>
            <a:off x="642910" y="714356"/>
            <a:ext cx="3714776" cy="5357850"/>
          </a:xfrm>
          <a:prstGeom prst="rect">
            <a:avLst/>
          </a:prstGeom>
        </p:spPr>
        <p:txBody>
          <a:bodyPr vert="horz" lIns="91440" tIns="45720" rIns="91440" bIns="45720" rtlCol="1" anchor="ctr">
            <a:noAutofit/>
          </a:bodyPr>
          <a:lstStyle/>
          <a:p>
            <a:pPr lvl="0" algn="ctr">
              <a:spcBef>
                <a:spcPct val="0"/>
              </a:spcBef>
            </a:pPr>
            <a:r>
              <a:rPr lang="fa-IR" sz="2400" dirty="0" smtClean="0">
                <a:cs typeface="Zar" pitchFamily="2" charset="-78"/>
              </a:rPr>
              <a:t>از سوي ديگر، اين ابزار در موارد زير به‌صورت خاص توسعه‌يافته و راهكارهايي خاص را پيشنهاد مي‌دهد:</a:t>
            </a:r>
          </a:p>
          <a:p>
            <a:pPr lvl="0">
              <a:spcBef>
                <a:spcPct val="0"/>
              </a:spcBef>
            </a:pPr>
            <a:r>
              <a:rPr lang="fa-IR" sz="2400" dirty="0" smtClean="0">
                <a:solidFill>
                  <a:schemeClr val="tx2">
                    <a:lumMod val="60000"/>
                    <a:lumOff val="40000"/>
                  </a:schemeClr>
                </a:solidFill>
                <a:cs typeface="Zar" pitchFamily="2" charset="-78"/>
              </a:rPr>
              <a:t>- توسعه رهبري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شناخت سبك‌هاي رهبري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مربيگري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توسعه فردي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توسعه هوش هيجاني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تصميم‌گيري</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برقراري ارتباط اثر بخش</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حفظ و نگهداري كاركنان</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مديريت پروژه</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تحقيق و توسعه </a:t>
            </a:r>
            <a:br>
              <a:rPr lang="fa-IR" sz="2400" dirty="0" smtClean="0">
                <a:solidFill>
                  <a:schemeClr val="tx2">
                    <a:lumMod val="60000"/>
                    <a:lumOff val="40000"/>
                  </a:schemeClr>
                </a:solidFill>
                <a:cs typeface="Zar" pitchFamily="2" charset="-78"/>
              </a:rPr>
            </a:br>
            <a:r>
              <a:rPr lang="fa-IR" sz="2400" dirty="0" smtClean="0">
                <a:solidFill>
                  <a:schemeClr val="tx2">
                    <a:lumMod val="60000"/>
                    <a:lumOff val="40000"/>
                  </a:schemeClr>
                </a:solidFill>
                <a:cs typeface="Zar" pitchFamily="2" charset="-78"/>
              </a:rPr>
              <a:t>- فروش و ارتباط با مشتريان</a:t>
            </a:r>
            <a:endParaRPr kumimoji="0" lang="fa-IR" sz="2400" b="0" i="0" u="none" strike="noStrike" kern="1200" cap="none" spc="0" normalizeH="0" baseline="0" noProof="0" dirty="0">
              <a:ln>
                <a:noFill/>
              </a:ln>
              <a:solidFill>
                <a:schemeClr val="tx2">
                  <a:lumMod val="60000"/>
                  <a:lumOff val="40000"/>
                </a:schemeClr>
              </a:solidFill>
              <a:effectLst/>
              <a:uLnTx/>
              <a:uFillTx/>
              <a:latin typeface="+mj-lt"/>
              <a:ea typeface="+mj-ea"/>
              <a:cs typeface="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2"/>
          <p:cNvSpPr>
            <a:spLocks noGrp="1"/>
          </p:cNvSpPr>
          <p:nvPr>
            <p:ph type="ftr" sz="quarter" idx="10"/>
          </p:nvPr>
        </p:nvSpPr>
        <p:spPr>
          <a:noFill/>
        </p:spPr>
        <p:txBody>
          <a:bodyPr/>
          <a:lstStyle/>
          <a:p>
            <a:pPr algn="l" rtl="0"/>
            <a:r>
              <a:rPr lang="en-US"/>
              <a:t>© 2005 Prentice Hall Inc. All rights reserved.</a:t>
            </a:r>
          </a:p>
        </p:txBody>
      </p:sp>
      <p:sp>
        <p:nvSpPr>
          <p:cNvPr id="10243" name="Slide Number Placeholder 3"/>
          <p:cNvSpPr>
            <a:spLocks noGrp="1"/>
          </p:cNvSpPr>
          <p:nvPr>
            <p:ph type="sldNum" sz="quarter" idx="11"/>
          </p:nvPr>
        </p:nvSpPr>
        <p:spPr>
          <a:noFill/>
        </p:spPr>
        <p:txBody>
          <a:bodyPr/>
          <a:lstStyle/>
          <a:p>
            <a:pPr rtl="0"/>
            <a:r>
              <a:rPr lang="en-US"/>
              <a:t>4–</a:t>
            </a:r>
            <a:fld id="{C7E49796-75D1-4915-A0D0-8892A894E64B}" type="slidenum">
              <a:rPr lang="en-US"/>
              <a:pPr rtl="0"/>
              <a:t>77</a:t>
            </a:fld>
            <a:endParaRPr lang="en-US"/>
          </a:p>
        </p:txBody>
      </p:sp>
      <p:sp>
        <p:nvSpPr>
          <p:cNvPr id="263170" name="Rectangle 2"/>
          <p:cNvSpPr>
            <a:spLocks noGrp="1" noChangeArrowheads="1"/>
          </p:cNvSpPr>
          <p:nvPr>
            <p:ph type="title"/>
          </p:nvPr>
        </p:nvSpPr>
        <p:spPr/>
        <p:txBody>
          <a:bodyPr>
            <a:normAutofit fontScale="90000"/>
          </a:bodyPr>
          <a:lstStyle/>
          <a:p>
            <a:pPr algn="just" rtl="0" eaLnBrk="1" hangingPunct="1">
              <a:defRPr/>
            </a:pPr>
            <a:r>
              <a:rPr lang="en-US" smtClean="0"/>
              <a:t>The Big Five Model of Personality Dimensions</a:t>
            </a:r>
          </a:p>
        </p:txBody>
      </p:sp>
      <p:sp>
        <p:nvSpPr>
          <p:cNvPr id="263171" name="Line 3"/>
          <p:cNvSpPr>
            <a:spLocks noChangeShapeType="1"/>
          </p:cNvSpPr>
          <p:nvPr/>
        </p:nvSpPr>
        <p:spPr bwMode="auto">
          <a:xfrm>
            <a:off x="838200" y="3144838"/>
            <a:ext cx="7391400" cy="0"/>
          </a:xfrm>
          <a:prstGeom prst="line">
            <a:avLst/>
          </a:prstGeom>
          <a:noFill/>
          <a:ln w="38100">
            <a:solidFill>
              <a:srgbClr val="CC3300"/>
            </a:solidFill>
            <a:round/>
            <a:headEnd/>
            <a:tailEnd/>
          </a:ln>
        </p:spPr>
        <p:txBody>
          <a:bodyPr/>
          <a:lstStyle/>
          <a:p>
            <a:pPr algn="l" rtl="0"/>
            <a:endParaRPr lang="fa-IR"/>
          </a:p>
        </p:txBody>
      </p:sp>
      <p:sp>
        <p:nvSpPr>
          <p:cNvPr id="263172" name="Line 4"/>
          <p:cNvSpPr>
            <a:spLocks noChangeShapeType="1"/>
          </p:cNvSpPr>
          <p:nvPr/>
        </p:nvSpPr>
        <p:spPr bwMode="auto">
          <a:xfrm>
            <a:off x="838200" y="4124325"/>
            <a:ext cx="7391400" cy="0"/>
          </a:xfrm>
          <a:prstGeom prst="line">
            <a:avLst/>
          </a:prstGeom>
          <a:noFill/>
          <a:ln w="38100">
            <a:solidFill>
              <a:srgbClr val="CC3300"/>
            </a:solidFill>
            <a:round/>
            <a:headEnd/>
            <a:tailEnd/>
          </a:ln>
        </p:spPr>
        <p:txBody>
          <a:bodyPr/>
          <a:lstStyle/>
          <a:p>
            <a:pPr algn="l" rtl="0"/>
            <a:endParaRPr lang="fa-IR"/>
          </a:p>
        </p:txBody>
      </p:sp>
      <p:sp>
        <p:nvSpPr>
          <p:cNvPr id="263173" name="Line 5"/>
          <p:cNvSpPr>
            <a:spLocks noChangeShapeType="1"/>
          </p:cNvSpPr>
          <p:nvPr/>
        </p:nvSpPr>
        <p:spPr bwMode="auto">
          <a:xfrm>
            <a:off x="838200" y="5334000"/>
            <a:ext cx="7391400" cy="0"/>
          </a:xfrm>
          <a:prstGeom prst="line">
            <a:avLst/>
          </a:prstGeom>
          <a:noFill/>
          <a:ln w="38100">
            <a:solidFill>
              <a:srgbClr val="CC3300"/>
            </a:solidFill>
            <a:round/>
            <a:headEnd/>
            <a:tailEnd/>
          </a:ln>
        </p:spPr>
        <p:txBody>
          <a:bodyPr/>
          <a:lstStyle/>
          <a:p>
            <a:pPr algn="l" rtl="0"/>
            <a:endParaRPr lang="fa-IR"/>
          </a:p>
        </p:txBody>
      </p:sp>
      <p:sp>
        <p:nvSpPr>
          <p:cNvPr id="263174" name="Text Box 6"/>
          <p:cNvSpPr txBox="1">
            <a:spLocks noChangeArrowheads="1"/>
          </p:cNvSpPr>
          <p:nvPr/>
        </p:nvSpPr>
        <p:spPr bwMode="auto">
          <a:xfrm>
            <a:off x="838200" y="1295400"/>
            <a:ext cx="5029200" cy="762000"/>
          </a:xfrm>
          <a:prstGeom prst="rect">
            <a:avLst/>
          </a:prstGeom>
          <a:noFill/>
          <a:ln w="9525">
            <a:noFill/>
            <a:miter lim="800000"/>
            <a:headEnd/>
            <a:tailEnd/>
          </a:ln>
        </p:spPr>
        <p:txBody>
          <a:bodyPr>
            <a:spAutoFit/>
          </a:bodyPr>
          <a:lstStyle/>
          <a:p>
            <a:pPr algn="l" rtl="0">
              <a:spcBef>
                <a:spcPct val="50000"/>
              </a:spcBef>
            </a:pPr>
            <a:r>
              <a:rPr lang="en-US" sz="2400" dirty="0"/>
              <a:t>Extroversion</a:t>
            </a:r>
            <a:br>
              <a:rPr lang="en-US" sz="2400" dirty="0"/>
            </a:br>
            <a:r>
              <a:rPr lang="en-US" sz="2000" b="0" dirty="0">
                <a:latin typeface="Tahoma" pitchFamily="34" charset="0"/>
              </a:rPr>
              <a:t>Sociable, gregarious, and assertive</a:t>
            </a:r>
          </a:p>
        </p:txBody>
      </p:sp>
      <p:sp>
        <p:nvSpPr>
          <p:cNvPr id="263175" name="Text Box 7"/>
          <p:cNvSpPr txBox="1">
            <a:spLocks noChangeArrowheads="1"/>
          </p:cNvSpPr>
          <p:nvPr/>
        </p:nvSpPr>
        <p:spPr bwMode="auto">
          <a:xfrm>
            <a:off x="838200" y="2274888"/>
            <a:ext cx="5791200" cy="762000"/>
          </a:xfrm>
          <a:prstGeom prst="rect">
            <a:avLst/>
          </a:prstGeom>
          <a:noFill/>
          <a:ln w="9525">
            <a:noFill/>
            <a:miter lim="800000"/>
            <a:headEnd/>
            <a:tailEnd/>
          </a:ln>
        </p:spPr>
        <p:txBody>
          <a:bodyPr>
            <a:spAutoFit/>
          </a:bodyPr>
          <a:lstStyle/>
          <a:p>
            <a:pPr algn="l" rtl="0">
              <a:spcBef>
                <a:spcPct val="50000"/>
              </a:spcBef>
            </a:pPr>
            <a:r>
              <a:rPr lang="en-US" sz="2400" dirty="0"/>
              <a:t>Agreeableness</a:t>
            </a:r>
            <a:br>
              <a:rPr lang="en-US" sz="2400" dirty="0"/>
            </a:br>
            <a:r>
              <a:rPr lang="en-US" sz="2000" b="0" dirty="0">
                <a:latin typeface="Tahoma" pitchFamily="34" charset="0"/>
              </a:rPr>
              <a:t>Good-natured, cooperative, and trusting.</a:t>
            </a:r>
          </a:p>
        </p:txBody>
      </p:sp>
      <p:sp>
        <p:nvSpPr>
          <p:cNvPr id="263176" name="Text Box 8"/>
          <p:cNvSpPr txBox="1">
            <a:spLocks noChangeArrowheads="1"/>
          </p:cNvSpPr>
          <p:nvPr/>
        </p:nvSpPr>
        <p:spPr bwMode="auto">
          <a:xfrm>
            <a:off x="838200" y="3254375"/>
            <a:ext cx="7315200" cy="762000"/>
          </a:xfrm>
          <a:prstGeom prst="rect">
            <a:avLst/>
          </a:prstGeom>
          <a:noFill/>
          <a:ln w="9525">
            <a:noFill/>
            <a:miter lim="800000"/>
            <a:headEnd/>
            <a:tailEnd/>
          </a:ln>
        </p:spPr>
        <p:txBody>
          <a:bodyPr>
            <a:spAutoFit/>
          </a:bodyPr>
          <a:lstStyle/>
          <a:p>
            <a:pPr algn="l" rtl="0">
              <a:spcBef>
                <a:spcPct val="50000"/>
              </a:spcBef>
            </a:pPr>
            <a:r>
              <a:rPr lang="en-US" sz="2400" dirty="0"/>
              <a:t>Conscientiousness</a:t>
            </a:r>
            <a:br>
              <a:rPr lang="en-US" sz="2400" dirty="0"/>
            </a:br>
            <a:r>
              <a:rPr lang="en-US" sz="2000" b="0" dirty="0">
                <a:latin typeface="Tahoma" pitchFamily="34" charset="0"/>
              </a:rPr>
              <a:t>Responsible, dependable, persistent, and organized.</a:t>
            </a:r>
          </a:p>
        </p:txBody>
      </p:sp>
      <p:sp>
        <p:nvSpPr>
          <p:cNvPr id="263177" name="Text Box 9"/>
          <p:cNvSpPr txBox="1">
            <a:spLocks noChangeArrowheads="1"/>
          </p:cNvSpPr>
          <p:nvPr/>
        </p:nvSpPr>
        <p:spPr bwMode="auto">
          <a:xfrm>
            <a:off x="838200" y="5410200"/>
            <a:ext cx="7848600" cy="762000"/>
          </a:xfrm>
          <a:prstGeom prst="rect">
            <a:avLst/>
          </a:prstGeom>
          <a:noFill/>
          <a:ln w="9525">
            <a:noFill/>
            <a:miter lim="800000"/>
            <a:headEnd/>
            <a:tailEnd/>
          </a:ln>
        </p:spPr>
        <p:txBody>
          <a:bodyPr>
            <a:spAutoFit/>
          </a:bodyPr>
          <a:lstStyle/>
          <a:p>
            <a:pPr algn="l" rtl="0">
              <a:spcBef>
                <a:spcPct val="50000"/>
              </a:spcBef>
            </a:pPr>
            <a:r>
              <a:rPr lang="en-US" sz="2400" dirty="0"/>
              <a:t>Openness to Experience</a:t>
            </a:r>
            <a:br>
              <a:rPr lang="en-US" sz="2400" dirty="0"/>
            </a:br>
            <a:r>
              <a:rPr lang="en-US" sz="2000" b="0" dirty="0">
                <a:latin typeface="Tahoma" pitchFamily="34" charset="0"/>
              </a:rPr>
              <a:t>Imaginativeness, artistic, sensitivity, and intellectualism.</a:t>
            </a:r>
          </a:p>
        </p:txBody>
      </p:sp>
      <p:sp>
        <p:nvSpPr>
          <p:cNvPr id="263178" name="Text Box 10"/>
          <p:cNvSpPr txBox="1">
            <a:spLocks noChangeArrowheads="1"/>
          </p:cNvSpPr>
          <p:nvPr/>
        </p:nvSpPr>
        <p:spPr bwMode="auto">
          <a:xfrm>
            <a:off x="838200" y="4191000"/>
            <a:ext cx="7696200" cy="1066800"/>
          </a:xfrm>
          <a:prstGeom prst="rect">
            <a:avLst/>
          </a:prstGeom>
          <a:noFill/>
          <a:ln w="9525">
            <a:noFill/>
            <a:miter lim="800000"/>
            <a:headEnd/>
            <a:tailEnd/>
          </a:ln>
        </p:spPr>
        <p:txBody>
          <a:bodyPr>
            <a:spAutoFit/>
          </a:bodyPr>
          <a:lstStyle/>
          <a:p>
            <a:pPr algn="l" rtl="0">
              <a:spcBef>
                <a:spcPct val="50000"/>
              </a:spcBef>
            </a:pPr>
            <a:r>
              <a:rPr lang="en-US" sz="2400"/>
              <a:t>Emotional Stability</a:t>
            </a:r>
            <a:br>
              <a:rPr lang="en-US" sz="2400"/>
            </a:br>
            <a:r>
              <a:rPr lang="en-US" sz="2000" b="0">
                <a:latin typeface="Tahoma" pitchFamily="34" charset="0"/>
              </a:rPr>
              <a:t>Calm, self-confident, secure (positive) versus nervous, depressed, and insecure (negative).</a:t>
            </a:r>
          </a:p>
        </p:txBody>
      </p:sp>
      <p:sp>
        <p:nvSpPr>
          <p:cNvPr id="263179" name="Line 11"/>
          <p:cNvSpPr>
            <a:spLocks noChangeShapeType="1"/>
          </p:cNvSpPr>
          <p:nvPr/>
        </p:nvSpPr>
        <p:spPr bwMode="auto">
          <a:xfrm>
            <a:off x="838200" y="2165350"/>
            <a:ext cx="7391400" cy="0"/>
          </a:xfrm>
          <a:prstGeom prst="line">
            <a:avLst/>
          </a:prstGeom>
          <a:noFill/>
          <a:ln w="38100">
            <a:solidFill>
              <a:srgbClr val="CC3300"/>
            </a:solidFill>
            <a:round/>
            <a:headEnd/>
            <a:tailEnd/>
          </a:ln>
        </p:spPr>
        <p:txBody>
          <a:bodyPr/>
          <a:lstStyle/>
          <a:p>
            <a:pPr algn="l" rtl="0"/>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3174"/>
                                        </p:tgtEl>
                                        <p:attrNameLst>
                                          <p:attrName>style.visibility</p:attrName>
                                        </p:attrNameLst>
                                      </p:cBhvr>
                                      <p:to>
                                        <p:strVal val="visible"/>
                                      </p:to>
                                    </p:set>
                                    <p:animEffect transition="in" filter="wipe(up)">
                                      <p:cBhvr>
                                        <p:cTn id="7" dur="500"/>
                                        <p:tgtEl>
                                          <p:spTgt spid="2631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3179"/>
                                        </p:tgtEl>
                                        <p:attrNameLst>
                                          <p:attrName>style.visibility</p:attrName>
                                        </p:attrNameLst>
                                      </p:cBhvr>
                                      <p:to>
                                        <p:strVal val="visible"/>
                                      </p:to>
                                    </p:set>
                                    <p:animEffect transition="in" filter="wipe(left)">
                                      <p:cBhvr>
                                        <p:cTn id="11" dur="500"/>
                                        <p:tgtEl>
                                          <p:spTgt spid="2631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63175"/>
                                        </p:tgtEl>
                                        <p:attrNameLst>
                                          <p:attrName>style.visibility</p:attrName>
                                        </p:attrNameLst>
                                      </p:cBhvr>
                                      <p:to>
                                        <p:strVal val="visible"/>
                                      </p:to>
                                    </p:set>
                                    <p:animEffect transition="in" filter="wipe(up)">
                                      <p:cBhvr>
                                        <p:cTn id="16" dur="500"/>
                                        <p:tgtEl>
                                          <p:spTgt spid="26317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3171"/>
                                        </p:tgtEl>
                                        <p:attrNameLst>
                                          <p:attrName>style.visibility</p:attrName>
                                        </p:attrNameLst>
                                      </p:cBhvr>
                                      <p:to>
                                        <p:strVal val="visible"/>
                                      </p:to>
                                    </p:set>
                                    <p:animEffect transition="in" filter="wipe(left)">
                                      <p:cBhvr>
                                        <p:cTn id="20" dur="500"/>
                                        <p:tgtEl>
                                          <p:spTgt spid="26317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3176"/>
                                        </p:tgtEl>
                                        <p:attrNameLst>
                                          <p:attrName>style.visibility</p:attrName>
                                        </p:attrNameLst>
                                      </p:cBhvr>
                                      <p:to>
                                        <p:strVal val="visible"/>
                                      </p:to>
                                    </p:set>
                                    <p:animEffect transition="in" filter="wipe(up)">
                                      <p:cBhvr>
                                        <p:cTn id="25" dur="500"/>
                                        <p:tgtEl>
                                          <p:spTgt spid="26317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63172"/>
                                        </p:tgtEl>
                                        <p:attrNameLst>
                                          <p:attrName>style.visibility</p:attrName>
                                        </p:attrNameLst>
                                      </p:cBhvr>
                                      <p:to>
                                        <p:strVal val="visible"/>
                                      </p:to>
                                    </p:set>
                                    <p:animEffect transition="in" filter="wipe(left)">
                                      <p:cBhvr>
                                        <p:cTn id="29" dur="500"/>
                                        <p:tgtEl>
                                          <p:spTgt spid="2631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63178"/>
                                        </p:tgtEl>
                                        <p:attrNameLst>
                                          <p:attrName>style.visibility</p:attrName>
                                        </p:attrNameLst>
                                      </p:cBhvr>
                                      <p:to>
                                        <p:strVal val="visible"/>
                                      </p:to>
                                    </p:set>
                                    <p:animEffect transition="in" filter="wipe(up)">
                                      <p:cBhvr>
                                        <p:cTn id="34" dur="500"/>
                                        <p:tgtEl>
                                          <p:spTgt spid="26317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63173"/>
                                        </p:tgtEl>
                                        <p:attrNameLst>
                                          <p:attrName>style.visibility</p:attrName>
                                        </p:attrNameLst>
                                      </p:cBhvr>
                                      <p:to>
                                        <p:strVal val="visible"/>
                                      </p:to>
                                    </p:set>
                                    <p:animEffect transition="in" filter="wipe(left)">
                                      <p:cBhvr>
                                        <p:cTn id="38" dur="500"/>
                                        <p:tgtEl>
                                          <p:spTgt spid="26317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63177"/>
                                        </p:tgtEl>
                                        <p:attrNameLst>
                                          <p:attrName>style.visibility</p:attrName>
                                        </p:attrNameLst>
                                      </p:cBhvr>
                                      <p:to>
                                        <p:strVal val="visible"/>
                                      </p:to>
                                    </p:set>
                                    <p:animEffect transition="in" filter="wipe(up)">
                                      <p:cBhvr>
                                        <p:cTn id="43" dur="500"/>
                                        <p:tgtEl>
                                          <p:spTgt spid="263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P spid="263172" grpId="0" animBg="1"/>
      <p:bldP spid="263173" grpId="0" animBg="1"/>
      <p:bldP spid="263174" grpId="0"/>
      <p:bldP spid="263175" grpId="0"/>
      <p:bldP spid="263176" grpId="0"/>
      <p:bldP spid="263177" grpId="0"/>
      <p:bldP spid="263178" grpId="0"/>
      <p:bldP spid="263179"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 2005 Prentice Hall Inc. All rights reserved.</a:t>
            </a:r>
          </a:p>
        </p:txBody>
      </p:sp>
      <p:sp>
        <p:nvSpPr>
          <p:cNvPr id="11267" name="Slide Number Placeholder 4"/>
          <p:cNvSpPr>
            <a:spLocks noGrp="1"/>
          </p:cNvSpPr>
          <p:nvPr>
            <p:ph type="sldNum" sz="quarter" idx="11"/>
          </p:nvPr>
        </p:nvSpPr>
        <p:spPr>
          <a:noFill/>
        </p:spPr>
        <p:txBody>
          <a:bodyPr/>
          <a:lstStyle/>
          <a:p>
            <a:r>
              <a:rPr lang="en-US"/>
              <a:t>4–</a:t>
            </a:r>
            <a:fld id="{8FD11F1B-5ABA-40B7-9772-C3BC290AF9B7}" type="slidenum">
              <a:rPr lang="en-US"/>
              <a:pPr/>
              <a:t>78</a:t>
            </a:fld>
            <a:endParaRPr lang="en-US"/>
          </a:p>
        </p:txBody>
      </p:sp>
      <p:pic>
        <p:nvPicPr>
          <p:cNvPr id="11268" name="Picture 2" descr="j0197784"/>
          <p:cNvPicPr>
            <a:picLocks noChangeAspect="1" noChangeArrowheads="1"/>
          </p:cNvPicPr>
          <p:nvPr/>
        </p:nvPicPr>
        <p:blipFill>
          <a:blip r:embed="rId2"/>
          <a:srcRect/>
          <a:stretch>
            <a:fillRect/>
          </a:stretch>
        </p:blipFill>
        <p:spPr bwMode="auto">
          <a:xfrm>
            <a:off x="4598988" y="2286000"/>
            <a:ext cx="3783012" cy="3886200"/>
          </a:xfrm>
          <a:prstGeom prst="rect">
            <a:avLst/>
          </a:prstGeom>
          <a:noFill/>
          <a:ln w="9525">
            <a:noFill/>
            <a:miter lim="800000"/>
            <a:headEnd/>
            <a:tailEnd/>
          </a:ln>
        </p:spPr>
      </p:pic>
      <p:sp>
        <p:nvSpPr>
          <p:cNvPr id="264195" name="Rectangle 3"/>
          <p:cNvSpPr>
            <a:spLocks noGrp="1" noChangeArrowheads="1"/>
          </p:cNvSpPr>
          <p:nvPr>
            <p:ph type="title"/>
          </p:nvPr>
        </p:nvSpPr>
        <p:spPr/>
        <p:txBody>
          <a:bodyPr>
            <a:normAutofit fontScale="90000"/>
          </a:bodyPr>
          <a:lstStyle/>
          <a:p>
            <a:pPr algn="just" rtl="0" eaLnBrk="1" hangingPunct="1">
              <a:defRPr/>
            </a:pPr>
            <a:r>
              <a:rPr lang="en-US" smtClean="0"/>
              <a:t>Major Personality Attributes Influencing OB</a:t>
            </a:r>
          </a:p>
        </p:txBody>
      </p:sp>
      <p:sp>
        <p:nvSpPr>
          <p:cNvPr id="264196" name="Rectangle 4"/>
          <p:cNvSpPr>
            <a:spLocks noGrp="1" noChangeArrowheads="1"/>
          </p:cNvSpPr>
          <p:nvPr>
            <p:ph type="body" idx="1"/>
          </p:nvPr>
        </p:nvSpPr>
        <p:spPr/>
        <p:txBody>
          <a:bodyPr/>
          <a:lstStyle/>
          <a:p>
            <a:pPr algn="just" rtl="0" eaLnBrk="1" hangingPunct="1">
              <a:spcBef>
                <a:spcPct val="50000"/>
              </a:spcBef>
            </a:pPr>
            <a:r>
              <a:rPr lang="en-US" smtClean="0"/>
              <a:t>Locus of control</a:t>
            </a:r>
          </a:p>
          <a:p>
            <a:pPr algn="just" rtl="0" eaLnBrk="1" hangingPunct="1">
              <a:spcBef>
                <a:spcPct val="50000"/>
              </a:spcBef>
            </a:pPr>
            <a:r>
              <a:rPr lang="en-US" smtClean="0"/>
              <a:t>Machiavellianism</a:t>
            </a:r>
          </a:p>
          <a:p>
            <a:pPr algn="just" rtl="0" eaLnBrk="1" hangingPunct="1">
              <a:spcBef>
                <a:spcPct val="50000"/>
              </a:spcBef>
            </a:pPr>
            <a:r>
              <a:rPr lang="en-US" smtClean="0"/>
              <a:t>Self-esteem</a:t>
            </a:r>
          </a:p>
          <a:p>
            <a:pPr algn="just" rtl="0" eaLnBrk="1" hangingPunct="1">
              <a:spcBef>
                <a:spcPct val="50000"/>
              </a:spcBef>
            </a:pPr>
            <a:r>
              <a:rPr lang="en-US" smtClean="0"/>
              <a:t>Self-monitoring</a:t>
            </a:r>
          </a:p>
          <a:p>
            <a:pPr algn="just" rtl="0" eaLnBrk="1" hangingPunct="1">
              <a:spcBef>
                <a:spcPct val="50000"/>
              </a:spcBef>
            </a:pPr>
            <a:r>
              <a:rPr lang="en-US" smtClean="0"/>
              <a:t>Risk taking</a:t>
            </a:r>
          </a:p>
          <a:p>
            <a:pPr algn="just" rtl="0" eaLnBrk="1" hangingPunct="1">
              <a:spcBef>
                <a:spcPct val="50000"/>
              </a:spcBef>
            </a:pPr>
            <a:r>
              <a:rPr lang="en-US" smtClean="0"/>
              <a:t>Type A personality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196">
                                            <p:txEl>
                                              <p:pRg st="0" end="0"/>
                                            </p:txEl>
                                          </p:spTgt>
                                        </p:tgtEl>
                                        <p:attrNameLst>
                                          <p:attrName>style.visibility</p:attrName>
                                        </p:attrNameLst>
                                      </p:cBhvr>
                                      <p:to>
                                        <p:strVal val="visible"/>
                                      </p:to>
                                    </p:set>
                                    <p:animEffect transition="in" filter="wipe(left)">
                                      <p:cBhvr>
                                        <p:cTn id="7" dur="500"/>
                                        <p:tgtEl>
                                          <p:spTgt spid="26419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4196">
                                            <p:txEl>
                                              <p:pRg st="1" end="1"/>
                                            </p:txEl>
                                          </p:spTgt>
                                        </p:tgtEl>
                                        <p:attrNameLst>
                                          <p:attrName>style.visibility</p:attrName>
                                        </p:attrNameLst>
                                      </p:cBhvr>
                                      <p:to>
                                        <p:strVal val="visible"/>
                                      </p:to>
                                    </p:set>
                                    <p:animEffect transition="in" filter="wipe(left)">
                                      <p:cBhvr>
                                        <p:cTn id="11" dur="500"/>
                                        <p:tgtEl>
                                          <p:spTgt spid="26419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4196">
                                            <p:txEl>
                                              <p:pRg st="2" end="2"/>
                                            </p:txEl>
                                          </p:spTgt>
                                        </p:tgtEl>
                                        <p:attrNameLst>
                                          <p:attrName>style.visibility</p:attrName>
                                        </p:attrNameLst>
                                      </p:cBhvr>
                                      <p:to>
                                        <p:strVal val="visible"/>
                                      </p:to>
                                    </p:set>
                                    <p:animEffect transition="in" filter="wipe(left)">
                                      <p:cBhvr>
                                        <p:cTn id="15" dur="500"/>
                                        <p:tgtEl>
                                          <p:spTgt spid="264196">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4196">
                                            <p:txEl>
                                              <p:pRg st="3" end="3"/>
                                            </p:txEl>
                                          </p:spTgt>
                                        </p:tgtEl>
                                        <p:attrNameLst>
                                          <p:attrName>style.visibility</p:attrName>
                                        </p:attrNameLst>
                                      </p:cBhvr>
                                      <p:to>
                                        <p:strVal val="visible"/>
                                      </p:to>
                                    </p:set>
                                    <p:animEffect transition="in" filter="wipe(left)">
                                      <p:cBhvr>
                                        <p:cTn id="19" dur="500"/>
                                        <p:tgtEl>
                                          <p:spTgt spid="264196">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64196">
                                            <p:txEl>
                                              <p:pRg st="4" end="4"/>
                                            </p:txEl>
                                          </p:spTgt>
                                        </p:tgtEl>
                                        <p:attrNameLst>
                                          <p:attrName>style.visibility</p:attrName>
                                        </p:attrNameLst>
                                      </p:cBhvr>
                                      <p:to>
                                        <p:strVal val="visible"/>
                                      </p:to>
                                    </p:set>
                                    <p:animEffect transition="in" filter="wipe(left)">
                                      <p:cBhvr>
                                        <p:cTn id="23" dur="500"/>
                                        <p:tgtEl>
                                          <p:spTgt spid="264196">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4196">
                                            <p:txEl>
                                              <p:pRg st="5" end="5"/>
                                            </p:txEl>
                                          </p:spTgt>
                                        </p:tgtEl>
                                        <p:attrNameLst>
                                          <p:attrName>style.visibility</p:attrName>
                                        </p:attrNameLst>
                                      </p:cBhvr>
                                      <p:to>
                                        <p:strVal val="visible"/>
                                      </p:to>
                                    </p:set>
                                    <p:animEffect transition="in" filter="wipe(left)">
                                      <p:cBhvr>
                                        <p:cTn id="27" dur="500"/>
                                        <p:tgtEl>
                                          <p:spTgt spid="264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2"/>
          <p:cNvSpPr>
            <a:spLocks noGrp="1"/>
          </p:cNvSpPr>
          <p:nvPr>
            <p:ph type="ftr" sz="quarter" idx="10"/>
          </p:nvPr>
        </p:nvSpPr>
        <p:spPr>
          <a:noFill/>
        </p:spPr>
        <p:txBody>
          <a:bodyPr/>
          <a:lstStyle/>
          <a:p>
            <a:pPr algn="l" rtl="0"/>
            <a:r>
              <a:rPr lang="en-US"/>
              <a:t>© 2005 Prentice Hall Inc. All rights reserved.</a:t>
            </a:r>
          </a:p>
        </p:txBody>
      </p:sp>
      <p:sp>
        <p:nvSpPr>
          <p:cNvPr id="12291" name="Slide Number Placeholder 3"/>
          <p:cNvSpPr>
            <a:spLocks noGrp="1"/>
          </p:cNvSpPr>
          <p:nvPr>
            <p:ph type="sldNum" sz="quarter" idx="11"/>
          </p:nvPr>
        </p:nvSpPr>
        <p:spPr>
          <a:noFill/>
        </p:spPr>
        <p:txBody>
          <a:bodyPr/>
          <a:lstStyle/>
          <a:p>
            <a:pPr rtl="0"/>
            <a:r>
              <a:rPr lang="en-US"/>
              <a:t>4–</a:t>
            </a:r>
            <a:fld id="{664F0223-2FB5-4B4D-9D13-F6CE803F8A8A}" type="slidenum">
              <a:rPr lang="en-US"/>
              <a:pPr rtl="0"/>
              <a:t>79</a:t>
            </a:fld>
            <a:endParaRPr lang="en-US"/>
          </a:p>
        </p:txBody>
      </p:sp>
      <p:pic>
        <p:nvPicPr>
          <p:cNvPr id="12292" name="Picture 2" descr="j0149604"/>
          <p:cNvPicPr>
            <a:picLocks noChangeAspect="1" noChangeArrowheads="1"/>
          </p:cNvPicPr>
          <p:nvPr/>
        </p:nvPicPr>
        <p:blipFill>
          <a:blip r:embed="rId2"/>
          <a:srcRect/>
          <a:stretch>
            <a:fillRect/>
          </a:stretch>
        </p:blipFill>
        <p:spPr bwMode="auto">
          <a:xfrm>
            <a:off x="5562600" y="2819400"/>
            <a:ext cx="2970213" cy="3657600"/>
          </a:xfrm>
          <a:prstGeom prst="rect">
            <a:avLst/>
          </a:prstGeom>
          <a:noFill/>
          <a:ln w="9525">
            <a:noFill/>
            <a:miter lim="800000"/>
            <a:headEnd/>
            <a:tailEnd/>
          </a:ln>
        </p:spPr>
      </p:pic>
      <p:sp>
        <p:nvSpPr>
          <p:cNvPr id="265219" name="Rectangle 3"/>
          <p:cNvSpPr>
            <a:spLocks noGrp="1" noChangeArrowheads="1"/>
          </p:cNvSpPr>
          <p:nvPr>
            <p:ph type="title"/>
          </p:nvPr>
        </p:nvSpPr>
        <p:spPr/>
        <p:txBody>
          <a:bodyPr/>
          <a:lstStyle/>
          <a:p>
            <a:pPr algn="just" rtl="0" eaLnBrk="1" hangingPunct="1">
              <a:defRPr/>
            </a:pPr>
            <a:r>
              <a:rPr lang="en-US" smtClean="0"/>
              <a:t>Locus of Control</a:t>
            </a:r>
          </a:p>
        </p:txBody>
      </p:sp>
      <p:sp>
        <p:nvSpPr>
          <p:cNvPr id="265220" name="Line 4"/>
          <p:cNvSpPr>
            <a:spLocks noChangeShapeType="1"/>
          </p:cNvSpPr>
          <p:nvPr/>
        </p:nvSpPr>
        <p:spPr bwMode="auto">
          <a:xfrm>
            <a:off x="1066800" y="2743200"/>
            <a:ext cx="4038600" cy="0"/>
          </a:xfrm>
          <a:prstGeom prst="line">
            <a:avLst/>
          </a:prstGeom>
          <a:noFill/>
          <a:ln w="38100">
            <a:solidFill>
              <a:srgbClr val="CC3300"/>
            </a:solidFill>
            <a:round/>
            <a:headEnd/>
            <a:tailEnd/>
          </a:ln>
        </p:spPr>
        <p:txBody>
          <a:bodyPr/>
          <a:lstStyle/>
          <a:p>
            <a:pPr algn="l" rtl="0"/>
            <a:endParaRPr lang="fa-IR"/>
          </a:p>
        </p:txBody>
      </p:sp>
      <p:sp>
        <p:nvSpPr>
          <p:cNvPr id="265221" name="Line 5"/>
          <p:cNvSpPr>
            <a:spLocks noChangeShapeType="1"/>
          </p:cNvSpPr>
          <p:nvPr/>
        </p:nvSpPr>
        <p:spPr bwMode="auto">
          <a:xfrm>
            <a:off x="1371600" y="4114800"/>
            <a:ext cx="3733800" cy="0"/>
          </a:xfrm>
          <a:prstGeom prst="line">
            <a:avLst/>
          </a:prstGeom>
          <a:noFill/>
          <a:ln w="38100">
            <a:solidFill>
              <a:srgbClr val="CC3300"/>
            </a:solidFill>
            <a:round/>
            <a:headEnd/>
            <a:tailEnd/>
          </a:ln>
        </p:spPr>
        <p:txBody>
          <a:bodyPr/>
          <a:lstStyle/>
          <a:p>
            <a:pPr algn="l" rtl="0"/>
            <a:endParaRPr lang="fa-IR"/>
          </a:p>
        </p:txBody>
      </p:sp>
      <p:sp>
        <p:nvSpPr>
          <p:cNvPr id="265222" name="Text Box 6"/>
          <p:cNvSpPr txBox="1">
            <a:spLocks noChangeArrowheads="1"/>
          </p:cNvSpPr>
          <p:nvPr/>
        </p:nvSpPr>
        <p:spPr bwMode="auto">
          <a:xfrm>
            <a:off x="990600" y="1295400"/>
            <a:ext cx="5867400" cy="1384995"/>
          </a:xfrm>
          <a:prstGeom prst="rect">
            <a:avLst/>
          </a:prstGeom>
          <a:noFill/>
          <a:ln w="9525">
            <a:noFill/>
            <a:miter lim="800000"/>
            <a:headEnd/>
            <a:tailEnd/>
          </a:ln>
        </p:spPr>
        <p:txBody>
          <a:bodyPr>
            <a:spAutoFit/>
          </a:bodyPr>
          <a:lstStyle/>
          <a:p>
            <a:pPr algn="l" rtl="0">
              <a:spcBef>
                <a:spcPct val="50000"/>
              </a:spcBef>
            </a:pPr>
            <a:r>
              <a:rPr lang="en-US" sz="2400"/>
              <a:t>Locus of Control</a:t>
            </a:r>
          </a:p>
          <a:p>
            <a:pPr algn="l" rtl="0">
              <a:spcBef>
                <a:spcPct val="50000"/>
              </a:spcBef>
            </a:pPr>
            <a:r>
              <a:rPr lang="en-US" sz="2400" b="0">
                <a:latin typeface="Tahoma" pitchFamily="34" charset="0"/>
              </a:rPr>
              <a:t>The degree to which people believe they are masters of their own fate.</a:t>
            </a:r>
          </a:p>
        </p:txBody>
      </p:sp>
      <p:sp>
        <p:nvSpPr>
          <p:cNvPr id="265223" name="Text Box 7"/>
          <p:cNvSpPr txBox="1">
            <a:spLocks noChangeArrowheads="1"/>
          </p:cNvSpPr>
          <p:nvPr/>
        </p:nvSpPr>
        <p:spPr bwMode="auto">
          <a:xfrm>
            <a:off x="1371600" y="2895600"/>
            <a:ext cx="4038600" cy="1066800"/>
          </a:xfrm>
          <a:prstGeom prst="rect">
            <a:avLst/>
          </a:prstGeom>
          <a:noFill/>
          <a:ln w="9525">
            <a:noFill/>
            <a:miter lim="800000"/>
            <a:headEnd/>
            <a:tailEnd/>
          </a:ln>
        </p:spPr>
        <p:txBody>
          <a:bodyPr>
            <a:spAutoFit/>
          </a:bodyPr>
          <a:lstStyle/>
          <a:p>
            <a:pPr algn="l" rtl="0">
              <a:spcBef>
                <a:spcPct val="50000"/>
              </a:spcBef>
            </a:pPr>
            <a:r>
              <a:rPr lang="en-US" sz="2400"/>
              <a:t>Internals</a:t>
            </a:r>
            <a:br>
              <a:rPr lang="en-US" sz="2400"/>
            </a:br>
            <a:r>
              <a:rPr lang="en-US" sz="2000" b="0">
                <a:latin typeface="Tahoma" pitchFamily="34" charset="0"/>
              </a:rPr>
              <a:t>Individuals who believe that they control what happens to them. </a:t>
            </a:r>
          </a:p>
        </p:txBody>
      </p:sp>
      <p:sp>
        <p:nvSpPr>
          <p:cNvPr id="265224" name="Text Box 8"/>
          <p:cNvSpPr txBox="1">
            <a:spLocks noChangeArrowheads="1"/>
          </p:cNvSpPr>
          <p:nvPr/>
        </p:nvSpPr>
        <p:spPr bwMode="auto">
          <a:xfrm>
            <a:off x="1371600" y="4267200"/>
            <a:ext cx="3657600" cy="1676400"/>
          </a:xfrm>
          <a:prstGeom prst="rect">
            <a:avLst/>
          </a:prstGeom>
          <a:noFill/>
          <a:ln w="9525">
            <a:noFill/>
            <a:miter lim="800000"/>
            <a:headEnd/>
            <a:tailEnd/>
          </a:ln>
        </p:spPr>
        <p:txBody>
          <a:bodyPr>
            <a:spAutoFit/>
          </a:bodyPr>
          <a:lstStyle/>
          <a:p>
            <a:pPr algn="l" rtl="0">
              <a:spcBef>
                <a:spcPct val="50000"/>
              </a:spcBef>
            </a:pPr>
            <a:r>
              <a:rPr lang="en-US" sz="2400"/>
              <a:t>Externals</a:t>
            </a:r>
            <a:br>
              <a:rPr lang="en-US" sz="2400"/>
            </a:br>
            <a:r>
              <a:rPr lang="en-US" sz="2000" b="0">
                <a:latin typeface="Tahoma" pitchFamily="34" charset="0"/>
              </a:rPr>
              <a:t>Individuals who believe that what happens to them is controlled by outside forces such as luck or chance.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5222"/>
                                        </p:tgtEl>
                                        <p:attrNameLst>
                                          <p:attrName>style.visibility</p:attrName>
                                        </p:attrNameLst>
                                      </p:cBhvr>
                                      <p:to>
                                        <p:strVal val="visible"/>
                                      </p:to>
                                    </p:set>
                                    <p:animEffect transition="in" filter="wipe(up)">
                                      <p:cBhvr>
                                        <p:cTn id="7" dur="500"/>
                                        <p:tgtEl>
                                          <p:spTgt spid="2652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5220"/>
                                        </p:tgtEl>
                                        <p:attrNameLst>
                                          <p:attrName>style.visibility</p:attrName>
                                        </p:attrNameLst>
                                      </p:cBhvr>
                                      <p:to>
                                        <p:strVal val="visible"/>
                                      </p:to>
                                    </p:set>
                                    <p:animEffect transition="in" filter="wipe(left)">
                                      <p:cBhvr>
                                        <p:cTn id="11" dur="500"/>
                                        <p:tgtEl>
                                          <p:spTgt spid="2652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5223"/>
                                        </p:tgtEl>
                                        <p:attrNameLst>
                                          <p:attrName>style.visibility</p:attrName>
                                        </p:attrNameLst>
                                      </p:cBhvr>
                                      <p:to>
                                        <p:strVal val="visible"/>
                                      </p:to>
                                    </p:set>
                                    <p:animEffect transition="in" filter="wipe(left)">
                                      <p:cBhvr>
                                        <p:cTn id="16" dur="500"/>
                                        <p:tgtEl>
                                          <p:spTgt spid="26522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5221"/>
                                        </p:tgtEl>
                                        <p:attrNameLst>
                                          <p:attrName>style.visibility</p:attrName>
                                        </p:attrNameLst>
                                      </p:cBhvr>
                                      <p:to>
                                        <p:strVal val="visible"/>
                                      </p:to>
                                    </p:set>
                                    <p:animEffect transition="in" filter="wipe(left)">
                                      <p:cBhvr>
                                        <p:cTn id="20" dur="500"/>
                                        <p:tgtEl>
                                          <p:spTgt spid="2652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5224"/>
                                        </p:tgtEl>
                                        <p:attrNameLst>
                                          <p:attrName>style.visibility</p:attrName>
                                        </p:attrNameLst>
                                      </p:cBhvr>
                                      <p:to>
                                        <p:strVal val="visible"/>
                                      </p:to>
                                    </p:set>
                                    <p:animEffect transition="in" filter="wipe(up)">
                                      <p:cBhvr>
                                        <p:cTn id="25" dur="500"/>
                                        <p:tgtEl>
                                          <p:spTgt spid="265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animBg="1"/>
      <p:bldP spid="265221" grpId="0" animBg="1"/>
      <p:bldP spid="265222" grpId="0"/>
      <p:bldP spid="265223" grpId="0"/>
      <p:bldP spid="2652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r>
              <a:rPr lang="en-US" smtClean="0"/>
              <a:t>© 2005 Prentice Hall Inc. All rights reserved.</a:t>
            </a:r>
          </a:p>
        </p:txBody>
      </p:sp>
      <p:sp>
        <p:nvSpPr>
          <p:cNvPr id="17411" name="Slide Number Placeholder 3"/>
          <p:cNvSpPr>
            <a:spLocks noGrp="1"/>
          </p:cNvSpPr>
          <p:nvPr>
            <p:ph type="sldNum" sz="quarter" idx="11"/>
          </p:nvPr>
        </p:nvSpPr>
        <p:spPr>
          <a:noFill/>
        </p:spPr>
        <p:txBody>
          <a:bodyPr/>
          <a:lstStyle/>
          <a:p>
            <a:r>
              <a:rPr lang="en-US" smtClean="0"/>
              <a:t>1–</a:t>
            </a:r>
            <a:fld id="{71E6AF69-3A74-49DB-81B4-03996830E1B9}" type="slidenum">
              <a:rPr lang="en-US" smtClean="0"/>
              <a:pPr/>
              <a:t>8</a:t>
            </a:fld>
            <a:endParaRPr lang="en-US" smtClean="0"/>
          </a:p>
        </p:txBody>
      </p:sp>
      <p:sp>
        <p:nvSpPr>
          <p:cNvPr id="217090" name="Rectangle 2"/>
          <p:cNvSpPr>
            <a:spLocks noGrp="1" noChangeArrowheads="1"/>
          </p:cNvSpPr>
          <p:nvPr>
            <p:ph type="title"/>
          </p:nvPr>
        </p:nvSpPr>
        <p:spPr/>
        <p:txBody>
          <a:bodyPr/>
          <a:lstStyle/>
          <a:p>
            <a:pPr algn="just" rtl="0" eaLnBrk="1" hangingPunct="1">
              <a:defRPr/>
            </a:pPr>
            <a:r>
              <a:rPr lang="en-US" dirty="0" smtClean="0"/>
              <a:t>Management Skills</a:t>
            </a:r>
          </a:p>
        </p:txBody>
      </p:sp>
      <p:pic>
        <p:nvPicPr>
          <p:cNvPr id="17413" name="Picture 3" descr="j0230740"/>
          <p:cNvPicPr>
            <a:picLocks noChangeAspect="1" noChangeArrowheads="1"/>
          </p:cNvPicPr>
          <p:nvPr/>
        </p:nvPicPr>
        <p:blipFill>
          <a:blip r:embed="rId2"/>
          <a:srcRect/>
          <a:stretch>
            <a:fillRect/>
          </a:stretch>
        </p:blipFill>
        <p:spPr bwMode="auto">
          <a:xfrm>
            <a:off x="4572000" y="2873375"/>
            <a:ext cx="4038600" cy="2841625"/>
          </a:xfrm>
          <a:prstGeom prst="rect">
            <a:avLst/>
          </a:prstGeom>
          <a:noFill/>
          <a:ln w="9525">
            <a:noFill/>
            <a:miter lim="800000"/>
            <a:headEnd/>
            <a:tailEnd/>
          </a:ln>
        </p:spPr>
      </p:pic>
      <p:sp>
        <p:nvSpPr>
          <p:cNvPr id="217092" name="Line 4"/>
          <p:cNvSpPr>
            <a:spLocks noChangeShapeType="1"/>
          </p:cNvSpPr>
          <p:nvPr/>
        </p:nvSpPr>
        <p:spPr bwMode="auto">
          <a:xfrm>
            <a:off x="1012825" y="2667000"/>
            <a:ext cx="3559175" cy="0"/>
          </a:xfrm>
          <a:prstGeom prst="line">
            <a:avLst/>
          </a:prstGeom>
          <a:noFill/>
          <a:ln w="38100">
            <a:solidFill>
              <a:srgbClr val="CC3300"/>
            </a:solidFill>
            <a:round/>
            <a:headEnd/>
            <a:tailEnd/>
          </a:ln>
        </p:spPr>
        <p:txBody>
          <a:bodyPr/>
          <a:lstStyle/>
          <a:p>
            <a:endParaRPr lang="fa-IR"/>
          </a:p>
        </p:txBody>
      </p:sp>
      <p:sp>
        <p:nvSpPr>
          <p:cNvPr id="217093" name="Line 5"/>
          <p:cNvSpPr>
            <a:spLocks noChangeShapeType="1"/>
          </p:cNvSpPr>
          <p:nvPr/>
        </p:nvSpPr>
        <p:spPr bwMode="auto">
          <a:xfrm>
            <a:off x="1012825" y="4495800"/>
            <a:ext cx="3025775" cy="0"/>
          </a:xfrm>
          <a:prstGeom prst="line">
            <a:avLst/>
          </a:prstGeom>
          <a:noFill/>
          <a:ln w="38100">
            <a:solidFill>
              <a:srgbClr val="CC3300"/>
            </a:solidFill>
            <a:round/>
            <a:headEnd/>
            <a:tailEnd/>
          </a:ln>
        </p:spPr>
        <p:txBody>
          <a:bodyPr/>
          <a:lstStyle/>
          <a:p>
            <a:endParaRPr lang="fa-IR"/>
          </a:p>
        </p:txBody>
      </p:sp>
      <p:sp>
        <p:nvSpPr>
          <p:cNvPr id="217094" name="Text Box 6"/>
          <p:cNvSpPr txBox="1">
            <a:spLocks noChangeArrowheads="1"/>
          </p:cNvSpPr>
          <p:nvPr/>
        </p:nvSpPr>
        <p:spPr bwMode="auto">
          <a:xfrm>
            <a:off x="936625" y="1371600"/>
            <a:ext cx="4419600" cy="1066800"/>
          </a:xfrm>
          <a:prstGeom prst="rect">
            <a:avLst/>
          </a:prstGeom>
          <a:noFill/>
          <a:ln w="9525">
            <a:noFill/>
            <a:miter lim="800000"/>
            <a:headEnd/>
            <a:tailEnd/>
          </a:ln>
        </p:spPr>
        <p:txBody>
          <a:bodyPr>
            <a:spAutoFit/>
          </a:bodyPr>
          <a:lstStyle/>
          <a:p>
            <a:pPr algn="l" rtl="0">
              <a:spcBef>
                <a:spcPct val="50000"/>
              </a:spcBef>
            </a:pPr>
            <a:r>
              <a:rPr lang="en-US" sz="2400" dirty="0"/>
              <a:t>Technical skills</a:t>
            </a:r>
            <a:br>
              <a:rPr lang="en-US" sz="2400" dirty="0"/>
            </a:br>
            <a:r>
              <a:rPr lang="en-US" sz="2000" b="0" dirty="0">
                <a:latin typeface="Tahoma" pitchFamily="34" charset="0"/>
              </a:rPr>
              <a:t>The ability to apply specialized knowledge or expertise.</a:t>
            </a:r>
          </a:p>
        </p:txBody>
      </p:sp>
      <p:sp>
        <p:nvSpPr>
          <p:cNvPr id="217095" name="Text Box 7"/>
          <p:cNvSpPr txBox="1">
            <a:spLocks noChangeArrowheads="1"/>
          </p:cNvSpPr>
          <p:nvPr/>
        </p:nvSpPr>
        <p:spPr bwMode="auto">
          <a:xfrm>
            <a:off x="936625" y="2895600"/>
            <a:ext cx="4343400" cy="1371600"/>
          </a:xfrm>
          <a:prstGeom prst="rect">
            <a:avLst/>
          </a:prstGeom>
          <a:noFill/>
          <a:ln w="9525">
            <a:noFill/>
            <a:miter lim="800000"/>
            <a:headEnd/>
            <a:tailEnd/>
          </a:ln>
        </p:spPr>
        <p:txBody>
          <a:bodyPr>
            <a:spAutoFit/>
          </a:bodyPr>
          <a:lstStyle/>
          <a:p>
            <a:pPr algn="l" rtl="0">
              <a:spcBef>
                <a:spcPct val="50000"/>
              </a:spcBef>
            </a:pPr>
            <a:r>
              <a:rPr lang="en-US" sz="2400" dirty="0"/>
              <a:t>Human skills</a:t>
            </a:r>
            <a:r>
              <a:rPr lang="en-US" sz="2000" dirty="0"/>
              <a:t/>
            </a:r>
            <a:br>
              <a:rPr lang="en-US" sz="2000" dirty="0"/>
            </a:br>
            <a:r>
              <a:rPr lang="en-US" sz="2000" b="0" dirty="0">
                <a:latin typeface="Tahoma" pitchFamily="34" charset="0"/>
              </a:rPr>
              <a:t>The ability to work with, understand, and motivate other people, both individually and in groups.</a:t>
            </a:r>
          </a:p>
        </p:txBody>
      </p:sp>
      <p:sp>
        <p:nvSpPr>
          <p:cNvPr id="217096" name="Text Box 8"/>
          <p:cNvSpPr txBox="1">
            <a:spLocks noChangeArrowheads="1"/>
          </p:cNvSpPr>
          <p:nvPr/>
        </p:nvSpPr>
        <p:spPr bwMode="auto">
          <a:xfrm>
            <a:off x="936625" y="4694238"/>
            <a:ext cx="4800600" cy="1066800"/>
          </a:xfrm>
          <a:prstGeom prst="rect">
            <a:avLst/>
          </a:prstGeom>
          <a:noFill/>
          <a:ln w="9525">
            <a:noFill/>
            <a:miter lim="800000"/>
            <a:headEnd/>
            <a:tailEnd/>
          </a:ln>
        </p:spPr>
        <p:txBody>
          <a:bodyPr>
            <a:spAutoFit/>
          </a:bodyPr>
          <a:lstStyle/>
          <a:p>
            <a:pPr algn="l" rtl="0">
              <a:spcBef>
                <a:spcPct val="50000"/>
              </a:spcBef>
            </a:pPr>
            <a:r>
              <a:rPr lang="en-US" sz="2400" dirty="0"/>
              <a:t>Conceptual Skills</a:t>
            </a:r>
            <a:r>
              <a:rPr lang="en-US" sz="2000" dirty="0"/>
              <a:t/>
            </a:r>
            <a:br>
              <a:rPr lang="en-US" sz="2000" dirty="0"/>
            </a:br>
            <a:r>
              <a:rPr lang="en-US" sz="2000" b="0" dirty="0">
                <a:latin typeface="Tahoma" pitchFamily="34" charset="0"/>
              </a:rPr>
              <a:t>The mental ability to analyze and diagnose complex situations.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up)">
                                      <p:cBhvr>
                                        <p:cTn id="7" dur="500"/>
                                        <p:tgtEl>
                                          <p:spTgt spid="2170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7092"/>
                                        </p:tgtEl>
                                        <p:attrNameLst>
                                          <p:attrName>style.visibility</p:attrName>
                                        </p:attrNameLst>
                                      </p:cBhvr>
                                      <p:to>
                                        <p:strVal val="visible"/>
                                      </p:to>
                                    </p:set>
                                    <p:animEffect transition="in" filter="wipe(left)">
                                      <p:cBhvr>
                                        <p:cTn id="11" dur="500"/>
                                        <p:tgtEl>
                                          <p:spTgt spid="21709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up)">
                                      <p:cBhvr>
                                        <p:cTn id="16" dur="500"/>
                                        <p:tgtEl>
                                          <p:spTgt spid="21709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17093"/>
                                        </p:tgtEl>
                                        <p:attrNameLst>
                                          <p:attrName>style.visibility</p:attrName>
                                        </p:attrNameLst>
                                      </p:cBhvr>
                                      <p:to>
                                        <p:strVal val="visible"/>
                                      </p:to>
                                    </p:set>
                                    <p:animEffect transition="in" filter="wipe(left)">
                                      <p:cBhvr>
                                        <p:cTn id="20" dur="500"/>
                                        <p:tgtEl>
                                          <p:spTgt spid="2170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7096"/>
                                        </p:tgtEl>
                                        <p:attrNameLst>
                                          <p:attrName>style.visibility</p:attrName>
                                        </p:attrNameLst>
                                      </p:cBhvr>
                                      <p:to>
                                        <p:strVal val="visible"/>
                                      </p:to>
                                    </p:set>
                                    <p:animEffect transition="in" filter="wipe(up)">
                                      <p:cBhvr>
                                        <p:cTn id="25" dur="500"/>
                                        <p:tgtEl>
                                          <p:spTgt spid="217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p:bldP spid="217093" grpId="0" animBg="1"/>
      <p:bldP spid="217094" grpId="0"/>
      <p:bldP spid="217095" grpId="0"/>
      <p:bldP spid="21709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pPr algn="l" rtl="0"/>
            <a:r>
              <a:rPr lang="en-US"/>
              <a:t>© 2005 Prentice Hall Inc. All rights reserved.</a:t>
            </a:r>
          </a:p>
        </p:txBody>
      </p:sp>
      <p:sp>
        <p:nvSpPr>
          <p:cNvPr id="13315" name="Slide Number Placeholder 3"/>
          <p:cNvSpPr>
            <a:spLocks noGrp="1"/>
          </p:cNvSpPr>
          <p:nvPr>
            <p:ph type="sldNum" sz="quarter" idx="11"/>
          </p:nvPr>
        </p:nvSpPr>
        <p:spPr>
          <a:noFill/>
        </p:spPr>
        <p:txBody>
          <a:bodyPr/>
          <a:lstStyle/>
          <a:p>
            <a:pPr rtl="0"/>
            <a:r>
              <a:rPr lang="en-US"/>
              <a:t>4–</a:t>
            </a:r>
            <a:fld id="{91A094B4-05A5-4DB5-8091-B641CD5824B9}" type="slidenum">
              <a:rPr lang="en-US"/>
              <a:pPr rtl="0"/>
              <a:t>80</a:t>
            </a:fld>
            <a:endParaRPr lang="en-US"/>
          </a:p>
        </p:txBody>
      </p:sp>
      <p:sp>
        <p:nvSpPr>
          <p:cNvPr id="266242" name="Rectangle 2"/>
          <p:cNvSpPr>
            <a:spLocks noGrp="1" noChangeArrowheads="1"/>
          </p:cNvSpPr>
          <p:nvPr>
            <p:ph type="title"/>
          </p:nvPr>
        </p:nvSpPr>
        <p:spPr/>
        <p:txBody>
          <a:bodyPr/>
          <a:lstStyle/>
          <a:p>
            <a:pPr algn="just" rtl="0" eaLnBrk="1" hangingPunct="1">
              <a:defRPr/>
            </a:pPr>
            <a:r>
              <a:rPr lang="en-US" smtClean="0"/>
              <a:t>Machiavellianism</a:t>
            </a:r>
          </a:p>
        </p:txBody>
      </p:sp>
      <p:sp>
        <p:nvSpPr>
          <p:cNvPr id="266243" name="Text Box 3" descr="Chap01Bkgd03"/>
          <p:cNvSpPr txBox="1">
            <a:spLocks noChangeArrowheads="1"/>
          </p:cNvSpPr>
          <p:nvPr/>
        </p:nvSpPr>
        <p:spPr bwMode="blackWhite">
          <a:xfrm>
            <a:off x="2819400" y="3581400"/>
            <a:ext cx="5562600" cy="24384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95288" indent="-173038" algn="l" rtl="0">
              <a:spcBef>
                <a:spcPct val="35000"/>
              </a:spcBef>
              <a:defRPr/>
            </a:pPr>
            <a:r>
              <a:rPr lang="en-US" sz="2400" dirty="0">
                <a:solidFill>
                  <a:srgbClr val="FFFFCC"/>
                </a:solidFill>
              </a:rPr>
              <a:t>Conditions Favoring High </a:t>
            </a:r>
            <a:r>
              <a:rPr lang="en-US" sz="2400" dirty="0" err="1">
                <a:solidFill>
                  <a:srgbClr val="FFFFCC"/>
                </a:solidFill>
              </a:rPr>
              <a:t>Machs</a:t>
            </a:r>
            <a:endParaRPr lang="en-US" sz="2400" dirty="0">
              <a:solidFill>
                <a:srgbClr val="FFFFCC"/>
              </a:solidFill>
            </a:endParaRPr>
          </a:p>
          <a:p>
            <a:pPr marL="395288" indent="-173038" algn="l" rtl="0">
              <a:spcBef>
                <a:spcPct val="35000"/>
              </a:spcBef>
              <a:buFontTx/>
              <a:buChar char="•"/>
              <a:defRPr/>
            </a:pPr>
            <a:r>
              <a:rPr lang="en-US" sz="2400" dirty="0">
                <a:solidFill>
                  <a:schemeClr val="bg1"/>
                </a:solidFill>
              </a:rPr>
              <a:t>Direct interaction</a:t>
            </a:r>
          </a:p>
          <a:p>
            <a:pPr marL="395288" indent="-173038" algn="l" rtl="0">
              <a:spcBef>
                <a:spcPct val="35000"/>
              </a:spcBef>
              <a:buFontTx/>
              <a:buChar char="•"/>
              <a:defRPr/>
            </a:pPr>
            <a:r>
              <a:rPr lang="en-US" sz="2400" dirty="0">
                <a:solidFill>
                  <a:schemeClr val="bg1"/>
                </a:solidFill>
              </a:rPr>
              <a:t>Minimal rules and regulations</a:t>
            </a:r>
          </a:p>
          <a:p>
            <a:pPr marL="395288" indent="-173038" algn="l" rtl="0">
              <a:spcBef>
                <a:spcPct val="35000"/>
              </a:spcBef>
              <a:buFontTx/>
              <a:buChar char="•"/>
              <a:defRPr/>
            </a:pPr>
            <a:r>
              <a:rPr lang="en-US" sz="2400" dirty="0">
                <a:solidFill>
                  <a:schemeClr val="bg1"/>
                </a:solidFill>
              </a:rPr>
              <a:t>Emotions distract for others</a:t>
            </a:r>
          </a:p>
        </p:txBody>
      </p:sp>
      <p:sp>
        <p:nvSpPr>
          <p:cNvPr id="266244" name="Text Box 4"/>
          <p:cNvSpPr txBox="1">
            <a:spLocks noChangeArrowheads="1"/>
          </p:cNvSpPr>
          <p:nvPr/>
        </p:nvSpPr>
        <p:spPr bwMode="auto">
          <a:xfrm>
            <a:off x="914400" y="1344613"/>
            <a:ext cx="6553200" cy="1754326"/>
          </a:xfrm>
          <a:prstGeom prst="rect">
            <a:avLst/>
          </a:prstGeom>
          <a:noFill/>
          <a:ln w="9525">
            <a:noFill/>
            <a:miter lim="800000"/>
            <a:headEnd/>
            <a:tailEnd/>
          </a:ln>
        </p:spPr>
        <p:txBody>
          <a:bodyPr>
            <a:spAutoFit/>
          </a:bodyPr>
          <a:lstStyle/>
          <a:p>
            <a:pPr algn="l" rtl="0">
              <a:spcBef>
                <a:spcPct val="50000"/>
              </a:spcBef>
            </a:pPr>
            <a:r>
              <a:rPr lang="en-US" sz="2400"/>
              <a:t>Machiavellianism (Mach)</a:t>
            </a:r>
          </a:p>
          <a:p>
            <a:pPr algn="l" rtl="0">
              <a:spcBef>
                <a:spcPct val="50000"/>
              </a:spcBef>
            </a:pPr>
            <a:r>
              <a:rPr lang="en-US" sz="2400" b="0">
                <a:latin typeface="Tahoma" pitchFamily="34" charset="0"/>
              </a:rPr>
              <a:t>Degree to which an individual is pragmatic, maintains emotional distance, and believes that ends can justify means.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wipe(left)">
                                      <p:cBhvr>
                                        <p:cTn id="7" dur="500"/>
                                        <p:tgtEl>
                                          <p:spTgt spid="2662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66243"/>
                                        </p:tgtEl>
                                        <p:attrNameLst>
                                          <p:attrName>style.visibility</p:attrName>
                                        </p:attrNameLst>
                                      </p:cBhvr>
                                      <p:to>
                                        <p:strVal val="visible"/>
                                      </p:to>
                                    </p:set>
                                    <p:animEffect transition="in" filter="box(in)">
                                      <p:cBhvr>
                                        <p:cTn id="11"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autoUpdateAnimBg="0"/>
      <p:bldP spid="26624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pPr algn="l" rtl="0"/>
            <a:r>
              <a:rPr lang="en-US"/>
              <a:t>© 2005 Prentice Hall Inc. All rights reserved.</a:t>
            </a:r>
          </a:p>
        </p:txBody>
      </p:sp>
      <p:sp>
        <p:nvSpPr>
          <p:cNvPr id="14339" name="Slide Number Placeholder 3"/>
          <p:cNvSpPr>
            <a:spLocks noGrp="1"/>
          </p:cNvSpPr>
          <p:nvPr>
            <p:ph type="sldNum" sz="quarter" idx="11"/>
          </p:nvPr>
        </p:nvSpPr>
        <p:spPr>
          <a:noFill/>
        </p:spPr>
        <p:txBody>
          <a:bodyPr/>
          <a:lstStyle/>
          <a:p>
            <a:pPr rtl="0"/>
            <a:r>
              <a:rPr lang="en-US"/>
              <a:t>4–</a:t>
            </a:r>
            <a:fld id="{D9E1849B-D7D1-4CD3-9B05-69D2C7B3D538}" type="slidenum">
              <a:rPr lang="en-US"/>
              <a:pPr rtl="0"/>
              <a:t>81</a:t>
            </a:fld>
            <a:endParaRPr lang="en-US"/>
          </a:p>
        </p:txBody>
      </p:sp>
      <p:sp>
        <p:nvSpPr>
          <p:cNvPr id="267266" name="Rectangle 2"/>
          <p:cNvSpPr>
            <a:spLocks noGrp="1" noChangeArrowheads="1"/>
          </p:cNvSpPr>
          <p:nvPr>
            <p:ph type="title"/>
          </p:nvPr>
        </p:nvSpPr>
        <p:spPr/>
        <p:txBody>
          <a:bodyPr/>
          <a:lstStyle/>
          <a:p>
            <a:pPr algn="just" rtl="0" eaLnBrk="1" hangingPunct="1">
              <a:defRPr/>
            </a:pPr>
            <a:r>
              <a:rPr lang="en-US" smtClean="0"/>
              <a:t>Self-Esteem and Self-Monitoring</a:t>
            </a:r>
          </a:p>
        </p:txBody>
      </p:sp>
      <p:pic>
        <p:nvPicPr>
          <p:cNvPr id="14341" name="Picture 3" descr="pe03651_"/>
          <p:cNvPicPr>
            <a:picLocks noChangeAspect="1" noChangeArrowheads="1"/>
          </p:cNvPicPr>
          <p:nvPr/>
        </p:nvPicPr>
        <p:blipFill>
          <a:blip r:embed="rId2"/>
          <a:srcRect/>
          <a:stretch>
            <a:fillRect/>
          </a:stretch>
        </p:blipFill>
        <p:spPr bwMode="auto">
          <a:xfrm>
            <a:off x="5284788" y="1981200"/>
            <a:ext cx="3173412" cy="4267200"/>
          </a:xfrm>
          <a:prstGeom prst="rect">
            <a:avLst/>
          </a:prstGeom>
          <a:noFill/>
          <a:ln w="9525">
            <a:noFill/>
            <a:miter lim="800000"/>
            <a:headEnd/>
            <a:tailEnd/>
          </a:ln>
        </p:spPr>
      </p:pic>
      <p:sp>
        <p:nvSpPr>
          <p:cNvPr id="267268" name="Line 4"/>
          <p:cNvSpPr>
            <a:spLocks noChangeShapeType="1"/>
          </p:cNvSpPr>
          <p:nvPr/>
        </p:nvSpPr>
        <p:spPr bwMode="auto">
          <a:xfrm>
            <a:off x="914400" y="2819400"/>
            <a:ext cx="3657600" cy="0"/>
          </a:xfrm>
          <a:prstGeom prst="line">
            <a:avLst/>
          </a:prstGeom>
          <a:noFill/>
          <a:ln w="38100">
            <a:solidFill>
              <a:srgbClr val="CC3300"/>
            </a:solidFill>
            <a:round/>
            <a:headEnd/>
            <a:tailEnd/>
          </a:ln>
        </p:spPr>
        <p:txBody>
          <a:bodyPr/>
          <a:lstStyle/>
          <a:p>
            <a:pPr algn="l" rtl="0"/>
            <a:endParaRPr lang="fa-IR"/>
          </a:p>
        </p:txBody>
      </p:sp>
      <p:sp>
        <p:nvSpPr>
          <p:cNvPr id="267269" name="Text Box 5"/>
          <p:cNvSpPr txBox="1">
            <a:spLocks noChangeArrowheads="1"/>
          </p:cNvSpPr>
          <p:nvPr/>
        </p:nvSpPr>
        <p:spPr bwMode="auto">
          <a:xfrm>
            <a:off x="914400" y="1312863"/>
            <a:ext cx="4114800" cy="1384995"/>
          </a:xfrm>
          <a:prstGeom prst="rect">
            <a:avLst/>
          </a:prstGeom>
          <a:noFill/>
          <a:ln w="9525">
            <a:noFill/>
            <a:miter lim="800000"/>
            <a:headEnd/>
            <a:tailEnd/>
          </a:ln>
        </p:spPr>
        <p:txBody>
          <a:bodyPr>
            <a:spAutoFit/>
          </a:bodyPr>
          <a:lstStyle/>
          <a:p>
            <a:pPr algn="l" rtl="0">
              <a:spcBef>
                <a:spcPct val="50000"/>
              </a:spcBef>
            </a:pPr>
            <a:r>
              <a:rPr lang="en-US" sz="2400"/>
              <a:t>Self-Esteem (SE)</a:t>
            </a:r>
          </a:p>
          <a:p>
            <a:pPr algn="l" rtl="0">
              <a:spcBef>
                <a:spcPct val="50000"/>
              </a:spcBef>
            </a:pPr>
            <a:r>
              <a:rPr lang="en-US" sz="2400" b="0">
                <a:latin typeface="Tahoma" pitchFamily="34" charset="0"/>
              </a:rPr>
              <a:t>Individuals’ degree of liking or disliking themselves.</a:t>
            </a:r>
          </a:p>
        </p:txBody>
      </p:sp>
      <p:sp>
        <p:nvSpPr>
          <p:cNvPr id="267270" name="Text Box 6"/>
          <p:cNvSpPr txBox="1">
            <a:spLocks noChangeArrowheads="1"/>
          </p:cNvSpPr>
          <p:nvPr/>
        </p:nvSpPr>
        <p:spPr bwMode="auto">
          <a:xfrm>
            <a:off x="957263" y="3048000"/>
            <a:ext cx="4648200" cy="2123658"/>
          </a:xfrm>
          <a:prstGeom prst="rect">
            <a:avLst/>
          </a:prstGeom>
          <a:noFill/>
          <a:ln w="9525">
            <a:noFill/>
            <a:miter lim="800000"/>
            <a:headEnd/>
            <a:tailEnd/>
          </a:ln>
        </p:spPr>
        <p:txBody>
          <a:bodyPr>
            <a:spAutoFit/>
          </a:bodyPr>
          <a:lstStyle/>
          <a:p>
            <a:pPr algn="l" rtl="0">
              <a:spcBef>
                <a:spcPct val="50000"/>
              </a:spcBef>
            </a:pPr>
            <a:r>
              <a:rPr lang="en-US" sz="2400"/>
              <a:t>Self-Monitoring</a:t>
            </a:r>
          </a:p>
          <a:p>
            <a:pPr algn="l" rtl="0">
              <a:spcBef>
                <a:spcPct val="50000"/>
              </a:spcBef>
            </a:pPr>
            <a:r>
              <a:rPr lang="en-US" sz="2400" b="0">
                <a:latin typeface="Tahoma" pitchFamily="34" charset="0"/>
              </a:rPr>
              <a:t>A personality trait that measures an individuals ability to adjust his or her behavior to external, situational factors.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wipe(left)">
                                      <p:cBhvr>
                                        <p:cTn id="7" dur="500"/>
                                        <p:tgtEl>
                                          <p:spTgt spid="267269"/>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267268"/>
                                        </p:tgtEl>
                                        <p:attrNameLst>
                                          <p:attrName>style.visibility</p:attrName>
                                        </p:attrNameLst>
                                      </p:cBhvr>
                                      <p:to>
                                        <p:strVal val="visible"/>
                                      </p:to>
                                    </p:set>
                                    <p:anim calcmode="lin" valueType="num">
                                      <p:cBhvr>
                                        <p:cTn id="11" dur="500" fill="hold"/>
                                        <p:tgtEl>
                                          <p:spTgt spid="267268"/>
                                        </p:tgtEl>
                                        <p:attrNameLst>
                                          <p:attrName>ppt_x</p:attrName>
                                        </p:attrNameLst>
                                      </p:cBhvr>
                                      <p:tavLst>
                                        <p:tav tm="0">
                                          <p:val>
                                            <p:strVal val="#ppt_x-#ppt_w/2"/>
                                          </p:val>
                                        </p:tav>
                                        <p:tav tm="100000">
                                          <p:val>
                                            <p:strVal val="#ppt_x"/>
                                          </p:val>
                                        </p:tav>
                                      </p:tavLst>
                                    </p:anim>
                                    <p:anim calcmode="lin" valueType="num">
                                      <p:cBhvr>
                                        <p:cTn id="12" dur="500" fill="hold"/>
                                        <p:tgtEl>
                                          <p:spTgt spid="267268"/>
                                        </p:tgtEl>
                                        <p:attrNameLst>
                                          <p:attrName>ppt_y</p:attrName>
                                        </p:attrNameLst>
                                      </p:cBhvr>
                                      <p:tavLst>
                                        <p:tav tm="0">
                                          <p:val>
                                            <p:strVal val="#ppt_y"/>
                                          </p:val>
                                        </p:tav>
                                        <p:tav tm="100000">
                                          <p:val>
                                            <p:strVal val="#ppt_y"/>
                                          </p:val>
                                        </p:tav>
                                      </p:tavLst>
                                    </p:anim>
                                    <p:anim calcmode="lin" valueType="num">
                                      <p:cBhvr>
                                        <p:cTn id="13" dur="500" fill="hold"/>
                                        <p:tgtEl>
                                          <p:spTgt spid="267268"/>
                                        </p:tgtEl>
                                        <p:attrNameLst>
                                          <p:attrName>ppt_w</p:attrName>
                                        </p:attrNameLst>
                                      </p:cBhvr>
                                      <p:tavLst>
                                        <p:tav tm="0">
                                          <p:val>
                                            <p:fltVal val="0"/>
                                          </p:val>
                                        </p:tav>
                                        <p:tav tm="100000">
                                          <p:val>
                                            <p:strVal val="#ppt_w"/>
                                          </p:val>
                                        </p:tav>
                                      </p:tavLst>
                                    </p:anim>
                                    <p:anim calcmode="lin" valueType="num">
                                      <p:cBhvr>
                                        <p:cTn id="14" dur="500" fill="hold"/>
                                        <p:tgtEl>
                                          <p:spTgt spid="26726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7270"/>
                                        </p:tgtEl>
                                        <p:attrNameLst>
                                          <p:attrName>style.visibility</p:attrName>
                                        </p:attrNameLst>
                                      </p:cBhvr>
                                      <p:to>
                                        <p:strVal val="visible"/>
                                      </p:to>
                                    </p:set>
                                    <p:animEffect transition="in" filter="wipe(left)">
                                      <p:cBhvr>
                                        <p:cTn id="19"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animBg="1"/>
      <p:bldP spid="267269" grpId="0"/>
      <p:bldP spid="267270"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p>
            <a:r>
              <a:rPr lang="en-US"/>
              <a:t>© 2005 Prentice Hall Inc. All rights reserved.</a:t>
            </a:r>
          </a:p>
        </p:txBody>
      </p:sp>
      <p:sp>
        <p:nvSpPr>
          <p:cNvPr id="15363" name="Slide Number Placeholder 4"/>
          <p:cNvSpPr>
            <a:spLocks noGrp="1"/>
          </p:cNvSpPr>
          <p:nvPr>
            <p:ph type="sldNum" sz="quarter" idx="11"/>
          </p:nvPr>
        </p:nvSpPr>
        <p:spPr>
          <a:noFill/>
        </p:spPr>
        <p:txBody>
          <a:bodyPr/>
          <a:lstStyle/>
          <a:p>
            <a:r>
              <a:rPr lang="en-US"/>
              <a:t>4–</a:t>
            </a:r>
            <a:fld id="{F5DF6404-F292-40DE-A992-5B07A581E284}" type="slidenum">
              <a:rPr lang="en-US"/>
              <a:pPr/>
              <a:t>82</a:t>
            </a:fld>
            <a:endParaRPr lang="en-US"/>
          </a:p>
        </p:txBody>
      </p:sp>
      <p:sp>
        <p:nvSpPr>
          <p:cNvPr id="268290" name="Rectangle 2"/>
          <p:cNvSpPr>
            <a:spLocks noGrp="1" noChangeArrowheads="1"/>
          </p:cNvSpPr>
          <p:nvPr>
            <p:ph type="title"/>
          </p:nvPr>
        </p:nvSpPr>
        <p:spPr/>
        <p:txBody>
          <a:bodyPr/>
          <a:lstStyle/>
          <a:p>
            <a:pPr algn="just" rtl="0" eaLnBrk="1" hangingPunct="1">
              <a:defRPr/>
            </a:pPr>
            <a:r>
              <a:rPr lang="en-US" smtClean="0"/>
              <a:t>Risk-Taking</a:t>
            </a:r>
          </a:p>
        </p:txBody>
      </p:sp>
      <p:sp>
        <p:nvSpPr>
          <p:cNvPr id="268291" name="Rectangle 3"/>
          <p:cNvSpPr>
            <a:spLocks noGrp="1" noChangeArrowheads="1"/>
          </p:cNvSpPr>
          <p:nvPr>
            <p:ph type="body" idx="1"/>
          </p:nvPr>
        </p:nvSpPr>
        <p:spPr/>
        <p:txBody>
          <a:bodyPr>
            <a:normAutofit fontScale="85000" lnSpcReduction="10000"/>
          </a:bodyPr>
          <a:lstStyle/>
          <a:p>
            <a:pPr algn="just" rtl="0" eaLnBrk="1" hangingPunct="1"/>
            <a:r>
              <a:rPr lang="en-US" dirty="0" smtClean="0"/>
              <a:t>High Risk-taking Managers</a:t>
            </a:r>
          </a:p>
          <a:p>
            <a:pPr lvl="1" algn="just" rtl="0" eaLnBrk="1" hangingPunct="1"/>
            <a:r>
              <a:rPr lang="en-US" dirty="0" smtClean="0"/>
              <a:t>Make quicker decisions</a:t>
            </a:r>
          </a:p>
          <a:p>
            <a:pPr lvl="1" algn="just" rtl="0" eaLnBrk="1" hangingPunct="1"/>
            <a:r>
              <a:rPr lang="en-US" dirty="0" smtClean="0"/>
              <a:t>Use less information to make decisions</a:t>
            </a:r>
          </a:p>
          <a:p>
            <a:pPr lvl="1" algn="just" rtl="0" eaLnBrk="1" hangingPunct="1"/>
            <a:r>
              <a:rPr lang="en-US" dirty="0" smtClean="0"/>
              <a:t>Operate in smaller and more entrepreneurial organizations</a:t>
            </a:r>
          </a:p>
          <a:p>
            <a:pPr algn="just" rtl="0" eaLnBrk="1" hangingPunct="1"/>
            <a:r>
              <a:rPr lang="en-US" dirty="0" smtClean="0"/>
              <a:t>Low Risk-taking Managers</a:t>
            </a:r>
          </a:p>
          <a:p>
            <a:pPr lvl="1" algn="just" rtl="0" eaLnBrk="1" hangingPunct="1"/>
            <a:r>
              <a:rPr lang="en-US" dirty="0" smtClean="0"/>
              <a:t>Are slower to make decisions</a:t>
            </a:r>
          </a:p>
          <a:p>
            <a:pPr lvl="1" algn="just" rtl="0" eaLnBrk="1" hangingPunct="1"/>
            <a:r>
              <a:rPr lang="en-US" dirty="0" smtClean="0"/>
              <a:t>Require more information before making decisions</a:t>
            </a:r>
          </a:p>
          <a:p>
            <a:pPr lvl="1" algn="just" rtl="0" eaLnBrk="1" hangingPunct="1"/>
            <a:r>
              <a:rPr lang="en-US" dirty="0" smtClean="0"/>
              <a:t>Exist in larger organizations with stable environments</a:t>
            </a:r>
          </a:p>
          <a:p>
            <a:pPr algn="just" rtl="0" eaLnBrk="1" hangingPunct="1"/>
            <a:r>
              <a:rPr lang="en-US" dirty="0" smtClean="0"/>
              <a:t>Risk Propensity</a:t>
            </a:r>
          </a:p>
          <a:p>
            <a:pPr lvl="1" algn="just" rtl="0" eaLnBrk="1" hangingPunct="1"/>
            <a:r>
              <a:rPr lang="en-US" dirty="0" smtClean="0"/>
              <a:t>Aligning managers’ risk-taking propensity to job requirements should be beneficial to organizations.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Effect transition="in" filter="wipe(left)">
                                      <p:cBhvr>
                                        <p:cTn id="7" dur="500"/>
                                        <p:tgtEl>
                                          <p:spTgt spid="2682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8291">
                                            <p:txEl>
                                              <p:pRg st="1" end="1"/>
                                            </p:txEl>
                                          </p:spTgt>
                                        </p:tgtEl>
                                        <p:attrNameLst>
                                          <p:attrName>style.visibility</p:attrName>
                                        </p:attrNameLst>
                                      </p:cBhvr>
                                      <p:to>
                                        <p:strVal val="visible"/>
                                      </p:to>
                                    </p:set>
                                    <p:animEffect transition="in" filter="wipe(left)">
                                      <p:cBhvr>
                                        <p:cTn id="10" dur="500"/>
                                        <p:tgtEl>
                                          <p:spTgt spid="26829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8291">
                                            <p:txEl>
                                              <p:pRg st="2" end="2"/>
                                            </p:txEl>
                                          </p:spTgt>
                                        </p:tgtEl>
                                        <p:attrNameLst>
                                          <p:attrName>style.visibility</p:attrName>
                                        </p:attrNameLst>
                                      </p:cBhvr>
                                      <p:to>
                                        <p:strVal val="visible"/>
                                      </p:to>
                                    </p:set>
                                    <p:animEffect transition="in" filter="wipe(left)">
                                      <p:cBhvr>
                                        <p:cTn id="13" dur="500"/>
                                        <p:tgtEl>
                                          <p:spTgt spid="26829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8291">
                                            <p:txEl>
                                              <p:pRg st="3" end="3"/>
                                            </p:txEl>
                                          </p:spTgt>
                                        </p:tgtEl>
                                        <p:attrNameLst>
                                          <p:attrName>style.visibility</p:attrName>
                                        </p:attrNameLst>
                                      </p:cBhvr>
                                      <p:to>
                                        <p:strVal val="visible"/>
                                      </p:to>
                                    </p:set>
                                    <p:animEffect transition="in" filter="wipe(left)">
                                      <p:cBhvr>
                                        <p:cTn id="16" dur="500"/>
                                        <p:tgtEl>
                                          <p:spTgt spid="26829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8291">
                                            <p:txEl>
                                              <p:pRg st="4" end="4"/>
                                            </p:txEl>
                                          </p:spTgt>
                                        </p:tgtEl>
                                        <p:attrNameLst>
                                          <p:attrName>style.visibility</p:attrName>
                                        </p:attrNameLst>
                                      </p:cBhvr>
                                      <p:to>
                                        <p:strVal val="visible"/>
                                      </p:to>
                                    </p:set>
                                    <p:animEffect transition="in" filter="wipe(left)">
                                      <p:cBhvr>
                                        <p:cTn id="21" dur="500"/>
                                        <p:tgtEl>
                                          <p:spTgt spid="268291">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8291">
                                            <p:txEl>
                                              <p:pRg st="5" end="5"/>
                                            </p:txEl>
                                          </p:spTgt>
                                        </p:tgtEl>
                                        <p:attrNameLst>
                                          <p:attrName>style.visibility</p:attrName>
                                        </p:attrNameLst>
                                      </p:cBhvr>
                                      <p:to>
                                        <p:strVal val="visible"/>
                                      </p:to>
                                    </p:set>
                                    <p:animEffect transition="in" filter="wipe(left)">
                                      <p:cBhvr>
                                        <p:cTn id="24" dur="500"/>
                                        <p:tgtEl>
                                          <p:spTgt spid="268291">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68291">
                                            <p:txEl>
                                              <p:pRg st="6" end="6"/>
                                            </p:txEl>
                                          </p:spTgt>
                                        </p:tgtEl>
                                        <p:attrNameLst>
                                          <p:attrName>style.visibility</p:attrName>
                                        </p:attrNameLst>
                                      </p:cBhvr>
                                      <p:to>
                                        <p:strVal val="visible"/>
                                      </p:to>
                                    </p:set>
                                    <p:animEffect transition="in" filter="wipe(left)">
                                      <p:cBhvr>
                                        <p:cTn id="27" dur="500"/>
                                        <p:tgtEl>
                                          <p:spTgt spid="268291">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68291">
                                            <p:txEl>
                                              <p:pRg st="7" end="7"/>
                                            </p:txEl>
                                          </p:spTgt>
                                        </p:tgtEl>
                                        <p:attrNameLst>
                                          <p:attrName>style.visibility</p:attrName>
                                        </p:attrNameLst>
                                      </p:cBhvr>
                                      <p:to>
                                        <p:strVal val="visible"/>
                                      </p:to>
                                    </p:set>
                                    <p:animEffect transition="in" filter="wipe(left)">
                                      <p:cBhvr>
                                        <p:cTn id="30" dur="500"/>
                                        <p:tgtEl>
                                          <p:spTgt spid="26829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8291">
                                            <p:txEl>
                                              <p:pRg st="8" end="8"/>
                                            </p:txEl>
                                          </p:spTgt>
                                        </p:tgtEl>
                                        <p:attrNameLst>
                                          <p:attrName>style.visibility</p:attrName>
                                        </p:attrNameLst>
                                      </p:cBhvr>
                                      <p:to>
                                        <p:strVal val="visible"/>
                                      </p:to>
                                    </p:set>
                                    <p:animEffect transition="in" filter="wipe(left)">
                                      <p:cBhvr>
                                        <p:cTn id="35" dur="500"/>
                                        <p:tgtEl>
                                          <p:spTgt spid="268291">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8291">
                                            <p:txEl>
                                              <p:pRg st="9" end="9"/>
                                            </p:txEl>
                                          </p:spTgt>
                                        </p:tgtEl>
                                        <p:attrNameLst>
                                          <p:attrName>style.visibility</p:attrName>
                                        </p:attrNameLst>
                                      </p:cBhvr>
                                      <p:to>
                                        <p:strVal val="visible"/>
                                      </p:to>
                                    </p:set>
                                    <p:animEffect transition="in" filter="wipe(left)">
                                      <p:cBhvr>
                                        <p:cTn id="38" dur="500"/>
                                        <p:tgtEl>
                                          <p:spTgt spid="268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pPr algn="l" rtl="0"/>
            <a:r>
              <a:rPr lang="en-US"/>
              <a:t>© 2005 Prentice Hall Inc. All rights reserved.</a:t>
            </a:r>
          </a:p>
        </p:txBody>
      </p:sp>
      <p:sp>
        <p:nvSpPr>
          <p:cNvPr id="16387" name="Slide Number Placeholder 3"/>
          <p:cNvSpPr>
            <a:spLocks noGrp="1"/>
          </p:cNvSpPr>
          <p:nvPr>
            <p:ph type="sldNum" sz="quarter" idx="11"/>
          </p:nvPr>
        </p:nvSpPr>
        <p:spPr>
          <a:noFill/>
        </p:spPr>
        <p:txBody>
          <a:bodyPr/>
          <a:lstStyle/>
          <a:p>
            <a:pPr rtl="0"/>
            <a:r>
              <a:rPr lang="en-US"/>
              <a:t>4–</a:t>
            </a:r>
            <a:fld id="{C5DB5A01-0D09-40FE-A6EF-5B0ACB529FD6}" type="slidenum">
              <a:rPr lang="en-US"/>
              <a:pPr rtl="0"/>
              <a:t>83</a:t>
            </a:fld>
            <a:endParaRPr lang="en-US"/>
          </a:p>
        </p:txBody>
      </p:sp>
      <p:sp>
        <p:nvSpPr>
          <p:cNvPr id="269314" name="Rectangle 2"/>
          <p:cNvSpPr>
            <a:spLocks noGrp="1" noChangeArrowheads="1"/>
          </p:cNvSpPr>
          <p:nvPr>
            <p:ph type="title"/>
          </p:nvPr>
        </p:nvSpPr>
        <p:spPr>
          <a:xfrm>
            <a:off x="5029200" y="381000"/>
            <a:ext cx="3429000" cy="685800"/>
          </a:xfrm>
        </p:spPr>
        <p:txBody>
          <a:bodyPr>
            <a:normAutofit fontScale="90000"/>
          </a:bodyPr>
          <a:lstStyle/>
          <a:p>
            <a:pPr algn="just" rtl="0" eaLnBrk="1" hangingPunct="1">
              <a:defRPr/>
            </a:pPr>
            <a:r>
              <a:rPr lang="en-US" smtClean="0"/>
              <a:t>Personality Types</a:t>
            </a:r>
          </a:p>
        </p:txBody>
      </p:sp>
      <p:sp>
        <p:nvSpPr>
          <p:cNvPr id="269315" name="Line 3"/>
          <p:cNvSpPr>
            <a:spLocks noChangeShapeType="1"/>
          </p:cNvSpPr>
          <p:nvPr/>
        </p:nvSpPr>
        <p:spPr bwMode="auto">
          <a:xfrm>
            <a:off x="914400" y="3429000"/>
            <a:ext cx="7315200" cy="0"/>
          </a:xfrm>
          <a:prstGeom prst="line">
            <a:avLst/>
          </a:prstGeom>
          <a:noFill/>
          <a:ln w="38100">
            <a:solidFill>
              <a:srgbClr val="CC3300"/>
            </a:solidFill>
            <a:round/>
            <a:headEnd/>
            <a:tailEnd/>
          </a:ln>
        </p:spPr>
        <p:txBody>
          <a:bodyPr/>
          <a:lstStyle/>
          <a:p>
            <a:pPr algn="l" rtl="0"/>
            <a:endParaRPr lang="fa-IR"/>
          </a:p>
        </p:txBody>
      </p:sp>
      <p:sp>
        <p:nvSpPr>
          <p:cNvPr id="16390" name="Text Box 4"/>
          <p:cNvSpPr txBox="1">
            <a:spLocks noChangeArrowheads="1"/>
          </p:cNvSpPr>
          <p:nvPr/>
        </p:nvSpPr>
        <p:spPr bwMode="auto">
          <a:xfrm>
            <a:off x="914400" y="914400"/>
            <a:ext cx="7315200" cy="2455863"/>
          </a:xfrm>
          <a:prstGeom prst="rect">
            <a:avLst/>
          </a:prstGeom>
          <a:noFill/>
          <a:ln w="9525">
            <a:noFill/>
            <a:miter lim="800000"/>
            <a:headEnd/>
            <a:tailEnd/>
          </a:ln>
        </p:spPr>
        <p:txBody>
          <a:bodyPr>
            <a:spAutoFit/>
          </a:bodyPr>
          <a:lstStyle/>
          <a:p>
            <a:pPr marL="338138" indent="-338138" algn="l" rtl="0">
              <a:spcBef>
                <a:spcPct val="15000"/>
              </a:spcBef>
            </a:pPr>
            <a:r>
              <a:rPr lang="en-US" sz="2000" dirty="0"/>
              <a:t>Type A’s</a:t>
            </a:r>
          </a:p>
          <a:p>
            <a:pPr marL="338138" indent="-338138" algn="l" rtl="0">
              <a:spcBef>
                <a:spcPct val="15000"/>
              </a:spcBef>
              <a:buSzPct val="90000"/>
              <a:buFontTx/>
              <a:buAutoNum type="arabicPeriod"/>
            </a:pPr>
            <a:r>
              <a:rPr lang="en-US" sz="2000" b="0" dirty="0"/>
              <a:t>are always moving, walking, and eating rapidly;</a:t>
            </a:r>
          </a:p>
          <a:p>
            <a:pPr marL="338138" indent="-338138" algn="l" rtl="0">
              <a:spcBef>
                <a:spcPct val="15000"/>
              </a:spcBef>
              <a:buSzPct val="90000"/>
              <a:buFontTx/>
              <a:buAutoNum type="arabicPeriod"/>
            </a:pPr>
            <a:r>
              <a:rPr lang="en-US" sz="2000" b="0" dirty="0"/>
              <a:t>feel impatient with the rate at which most events take place;</a:t>
            </a:r>
          </a:p>
          <a:p>
            <a:pPr marL="338138" indent="-338138" algn="l" rtl="0">
              <a:spcBef>
                <a:spcPct val="15000"/>
              </a:spcBef>
              <a:buSzPct val="90000"/>
              <a:buFontTx/>
              <a:buAutoNum type="arabicPeriod"/>
            </a:pPr>
            <a:r>
              <a:rPr lang="en-US" sz="2000" b="0" dirty="0"/>
              <a:t>strive to think or do two or more things at once;</a:t>
            </a:r>
          </a:p>
          <a:p>
            <a:pPr marL="338138" indent="-338138" algn="l" rtl="0">
              <a:spcBef>
                <a:spcPct val="15000"/>
              </a:spcBef>
              <a:buSzPct val="90000"/>
              <a:buFontTx/>
              <a:buAutoNum type="arabicPeriod"/>
            </a:pPr>
            <a:r>
              <a:rPr lang="en-US" sz="2000" b="0" dirty="0"/>
              <a:t>cannot cope with leisure time;</a:t>
            </a:r>
          </a:p>
          <a:p>
            <a:pPr marL="338138" indent="-338138" algn="l" rtl="0">
              <a:spcBef>
                <a:spcPct val="15000"/>
              </a:spcBef>
              <a:buSzPct val="90000"/>
              <a:buFontTx/>
              <a:buAutoNum type="arabicPeriod"/>
            </a:pPr>
            <a:r>
              <a:rPr lang="en-US" sz="2000" b="0" dirty="0"/>
              <a:t>are obsessed with numbers, measuring their success in terms of how many or how much of everything they acquire.</a:t>
            </a:r>
          </a:p>
        </p:txBody>
      </p:sp>
      <p:sp>
        <p:nvSpPr>
          <p:cNvPr id="16391" name="Text Box 5"/>
          <p:cNvSpPr txBox="1">
            <a:spLocks noChangeArrowheads="1"/>
          </p:cNvSpPr>
          <p:nvPr/>
        </p:nvSpPr>
        <p:spPr bwMode="auto">
          <a:xfrm>
            <a:off x="914400" y="3581400"/>
            <a:ext cx="7391400" cy="2714625"/>
          </a:xfrm>
          <a:prstGeom prst="rect">
            <a:avLst/>
          </a:prstGeom>
          <a:noFill/>
          <a:ln w="9525">
            <a:noFill/>
            <a:miter lim="800000"/>
            <a:headEnd/>
            <a:tailEnd/>
          </a:ln>
        </p:spPr>
        <p:txBody>
          <a:bodyPr>
            <a:spAutoFit/>
          </a:bodyPr>
          <a:lstStyle/>
          <a:p>
            <a:pPr marL="338138" indent="-338138" algn="l" rtl="0">
              <a:spcBef>
                <a:spcPct val="15000"/>
              </a:spcBef>
            </a:pPr>
            <a:r>
              <a:rPr lang="en-US" sz="2000" dirty="0"/>
              <a:t>Type B’s</a:t>
            </a:r>
          </a:p>
          <a:p>
            <a:pPr marL="338138" indent="-338138" algn="l" rtl="0">
              <a:spcBef>
                <a:spcPct val="15000"/>
              </a:spcBef>
              <a:buSzPct val="90000"/>
              <a:buFontTx/>
              <a:buAutoNum type="arabicPeriod"/>
            </a:pPr>
            <a:r>
              <a:rPr lang="en-US" sz="2000" b="0" dirty="0"/>
              <a:t>never suffer from a sense of time urgency with its accompanying impatience;</a:t>
            </a:r>
          </a:p>
          <a:p>
            <a:pPr marL="338138" indent="-338138" algn="l" rtl="0">
              <a:spcBef>
                <a:spcPct val="15000"/>
              </a:spcBef>
              <a:buSzPct val="90000"/>
              <a:buFontTx/>
              <a:buAutoNum type="arabicPeriod"/>
            </a:pPr>
            <a:r>
              <a:rPr lang="en-US" sz="2000" b="0" dirty="0"/>
              <a:t>feel no need to display or discuss either their achievements or accomplishments;</a:t>
            </a:r>
          </a:p>
          <a:p>
            <a:pPr marL="338138" indent="-338138" algn="l" rtl="0">
              <a:spcBef>
                <a:spcPct val="15000"/>
              </a:spcBef>
              <a:buSzPct val="90000"/>
              <a:buFontTx/>
              <a:buAutoNum type="arabicPeriod"/>
            </a:pPr>
            <a:r>
              <a:rPr lang="en-US" sz="2000" b="0" dirty="0"/>
              <a:t>play for fun and relaxation, rather than to exhibit their superiority at any cost;</a:t>
            </a:r>
          </a:p>
          <a:p>
            <a:pPr marL="338138" indent="-338138" algn="l" rtl="0">
              <a:spcBef>
                <a:spcPct val="15000"/>
              </a:spcBef>
              <a:buSzPct val="90000"/>
              <a:buFontTx/>
              <a:buAutoNum type="arabicPeriod"/>
            </a:pPr>
            <a:r>
              <a:rPr lang="en-US" sz="2000" b="0" dirty="0"/>
              <a:t>can relax without guilt.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57159" y="357162"/>
          <a:ext cx="8358246" cy="6215109"/>
        </p:xfrm>
        <a:graphic>
          <a:graphicData uri="http://schemas.openxmlformats.org/drawingml/2006/table">
            <a:tbl>
              <a:tblPr rtl="1"/>
              <a:tblGrid>
                <a:gridCol w="2786082"/>
                <a:gridCol w="2786082"/>
                <a:gridCol w="2786082"/>
              </a:tblGrid>
              <a:tr h="347103">
                <a:tc>
                  <a:txBody>
                    <a:bodyPr/>
                    <a:lstStyle/>
                    <a:p>
                      <a:pPr algn="ctr" rtl="0">
                        <a:spcAft>
                          <a:spcPts val="0"/>
                        </a:spcAft>
                      </a:pPr>
                      <a:r>
                        <a:rPr lang="fa-IR" sz="1600" b="1" dirty="0">
                          <a:latin typeface="Times New Roman"/>
                          <a:ea typeface="Times New Roman"/>
                          <a:cs typeface="Zar"/>
                        </a:rPr>
                        <a:t>ويژگي ها</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b="1">
                          <a:latin typeface="Times New Roman"/>
                          <a:ea typeface="Times New Roman"/>
                          <a:cs typeface="Zar"/>
                        </a:rPr>
                        <a:t>تيپ</a:t>
                      </a:r>
                      <a:r>
                        <a:rPr lang="en-US" sz="1600" b="1">
                          <a:latin typeface="Times New Roman"/>
                          <a:ea typeface="Times New Roman"/>
                          <a:cs typeface="Zar"/>
                        </a:rPr>
                        <a:t> A</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b="1">
                          <a:latin typeface="Times New Roman"/>
                          <a:ea typeface="Times New Roman"/>
                          <a:cs typeface="Zar"/>
                        </a:rPr>
                        <a:t>تيپ</a:t>
                      </a:r>
                      <a:r>
                        <a:rPr lang="en-US" sz="1600" b="1">
                          <a:latin typeface="Times New Roman"/>
                          <a:ea typeface="Times New Roman"/>
                          <a:cs typeface="Zar"/>
                        </a:rPr>
                        <a:t> B</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dirty="0">
                          <a:latin typeface="Times New Roman"/>
                          <a:ea typeface="Times New Roman"/>
                          <a:cs typeface="Zar"/>
                        </a:rPr>
                        <a:t>مکالمه</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تند</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کند</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dirty="0">
                          <a:latin typeface="Times New Roman"/>
                          <a:ea typeface="Times New Roman"/>
                          <a:cs typeface="Zar"/>
                        </a:rPr>
                        <a:t>لحن کلام</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شديد</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ملايم</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dirty="0">
                          <a:latin typeface="Times New Roman"/>
                          <a:ea typeface="Times New Roman"/>
                          <a:cs typeface="Zar"/>
                        </a:rPr>
                        <a:t>کيفيت کلام</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زمخت، محکم، کوتاه</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يکنواخت</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زمان پاسخ به سوال</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پاسخ آني</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مکث پيش ازپاسخگويي</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آه کشيدن</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فراوان</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کم</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حرکات چهره</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کشيده، خصمانه، ابروها درهم</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آرام ودوست داشتني</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تبسم</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درگوشه لب</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گسترده</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خنده</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خشک</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نرم ولطيف وخوش آيند</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فشاردادن انگشتان</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زياد</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کم</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قطع کردن حرف ديگران</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اغلب</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کم</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تلاش براي تسلط به طرف مقابل</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اغلب</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کم</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پرخاشگري</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اغلب</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هرگز</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رضايت ازکار</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خير</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بلي</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تلاش براي طي کردن درجات</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بلي</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بلي</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103">
                <a:tc>
                  <a:txBody>
                    <a:bodyPr/>
                    <a:lstStyle/>
                    <a:p>
                      <a:pPr algn="ctr" rtl="0">
                        <a:spcAft>
                          <a:spcPts val="0"/>
                        </a:spcAft>
                      </a:pPr>
                      <a:r>
                        <a:rPr lang="fa-IR" sz="1600">
                          <a:latin typeface="Times New Roman"/>
                          <a:ea typeface="Times New Roman"/>
                          <a:cs typeface="Zar"/>
                        </a:rPr>
                        <a:t>احساس فوريت</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بلي</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خير</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461">
                <a:tc>
                  <a:txBody>
                    <a:bodyPr/>
                    <a:lstStyle/>
                    <a:p>
                      <a:pPr algn="ctr" rtl="0">
                        <a:spcAft>
                          <a:spcPts val="0"/>
                        </a:spcAft>
                      </a:pPr>
                      <a:r>
                        <a:rPr lang="fa-IR" sz="1600">
                          <a:latin typeface="Times New Roman"/>
                          <a:ea typeface="Times New Roman"/>
                          <a:cs typeface="Zar"/>
                        </a:rPr>
                        <a:t>شايستگي</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a:latin typeface="Times New Roman"/>
                          <a:ea typeface="Times New Roman"/>
                          <a:cs typeface="Zar"/>
                        </a:rPr>
                        <a:t>تلاش براي برنده شدن حتي به هنگام بازي با کودکان</a:t>
                      </a:r>
                      <a:endParaRPr lang="en-US" sz="140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600" dirty="0">
                          <a:latin typeface="Times New Roman"/>
                          <a:ea typeface="Times New Roman"/>
                          <a:cs typeface="Zar"/>
                        </a:rPr>
                        <a:t>بي اهميت بودن</a:t>
                      </a:r>
                      <a:endParaRPr lang="en-US" sz="1400" dirty="0">
                        <a:latin typeface="Calibri"/>
                        <a:ea typeface="Calibri"/>
                        <a:cs typeface="Arial"/>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p>
            <a:pPr algn="l" rtl="0"/>
            <a:r>
              <a:rPr lang="en-US"/>
              <a:t>© 2005 Prentice Hall Inc. All rights reserved.</a:t>
            </a:r>
          </a:p>
        </p:txBody>
      </p:sp>
      <p:sp>
        <p:nvSpPr>
          <p:cNvPr id="17411" name="Slide Number Placeholder 3"/>
          <p:cNvSpPr>
            <a:spLocks noGrp="1"/>
          </p:cNvSpPr>
          <p:nvPr>
            <p:ph type="sldNum" sz="quarter" idx="11"/>
          </p:nvPr>
        </p:nvSpPr>
        <p:spPr>
          <a:noFill/>
        </p:spPr>
        <p:txBody>
          <a:bodyPr/>
          <a:lstStyle/>
          <a:p>
            <a:pPr rtl="0"/>
            <a:r>
              <a:rPr lang="en-US"/>
              <a:t>4–</a:t>
            </a:r>
            <a:fld id="{0C0A08A5-5168-4037-9BBA-B5B3D55DC164}" type="slidenum">
              <a:rPr lang="en-US"/>
              <a:pPr rtl="0"/>
              <a:t>85</a:t>
            </a:fld>
            <a:endParaRPr lang="en-US"/>
          </a:p>
        </p:txBody>
      </p:sp>
      <p:sp>
        <p:nvSpPr>
          <p:cNvPr id="270338" name="Rectangle 2"/>
          <p:cNvSpPr>
            <a:spLocks noGrp="1" noChangeArrowheads="1"/>
          </p:cNvSpPr>
          <p:nvPr>
            <p:ph type="title"/>
          </p:nvPr>
        </p:nvSpPr>
        <p:spPr/>
        <p:txBody>
          <a:bodyPr/>
          <a:lstStyle/>
          <a:p>
            <a:pPr algn="just" rtl="0" eaLnBrk="1" hangingPunct="1">
              <a:defRPr/>
            </a:pPr>
            <a:r>
              <a:rPr lang="en-US" smtClean="0"/>
              <a:t>Personality Types</a:t>
            </a:r>
          </a:p>
        </p:txBody>
      </p:sp>
      <p:pic>
        <p:nvPicPr>
          <p:cNvPr id="270339" name="Picture 3" descr="pe07683_"/>
          <p:cNvPicPr>
            <a:picLocks noChangeAspect="1" noChangeArrowheads="1"/>
          </p:cNvPicPr>
          <p:nvPr/>
        </p:nvPicPr>
        <p:blipFill>
          <a:blip r:embed="rId2"/>
          <a:srcRect/>
          <a:stretch>
            <a:fillRect/>
          </a:stretch>
        </p:blipFill>
        <p:spPr bwMode="auto">
          <a:xfrm>
            <a:off x="4919663" y="1752600"/>
            <a:ext cx="3386137" cy="4343400"/>
          </a:xfrm>
          <a:prstGeom prst="rect">
            <a:avLst/>
          </a:prstGeom>
          <a:noFill/>
          <a:ln w="9525">
            <a:noFill/>
            <a:miter lim="800000"/>
            <a:headEnd/>
            <a:tailEnd/>
          </a:ln>
        </p:spPr>
      </p:pic>
      <p:sp>
        <p:nvSpPr>
          <p:cNvPr id="270340" name="Text Box 4"/>
          <p:cNvSpPr txBox="1">
            <a:spLocks noChangeArrowheads="1"/>
          </p:cNvSpPr>
          <p:nvPr/>
        </p:nvSpPr>
        <p:spPr bwMode="auto">
          <a:xfrm>
            <a:off x="946150" y="1404938"/>
            <a:ext cx="3625850" cy="4524315"/>
          </a:xfrm>
          <a:prstGeom prst="rect">
            <a:avLst/>
          </a:prstGeom>
          <a:noFill/>
          <a:ln w="9525">
            <a:noFill/>
            <a:miter lim="800000"/>
            <a:headEnd/>
            <a:tailEnd/>
          </a:ln>
        </p:spPr>
        <p:txBody>
          <a:bodyPr>
            <a:spAutoFit/>
          </a:bodyPr>
          <a:lstStyle/>
          <a:p>
            <a:pPr algn="l" rtl="0">
              <a:spcBef>
                <a:spcPct val="50000"/>
              </a:spcBef>
            </a:pPr>
            <a:r>
              <a:rPr lang="en-US" sz="2400" dirty="0"/>
              <a:t>Proactive Personality</a:t>
            </a:r>
          </a:p>
          <a:p>
            <a:pPr algn="l" rtl="0">
              <a:spcBef>
                <a:spcPct val="50000"/>
              </a:spcBef>
            </a:pPr>
            <a:r>
              <a:rPr lang="en-US" sz="2400" b="0" dirty="0">
                <a:solidFill>
                  <a:srgbClr val="A50021"/>
                </a:solidFill>
                <a:latin typeface="Tahoma" pitchFamily="34" charset="0"/>
              </a:rPr>
              <a:t>Identifies opportunities, shows initiative, takes action, and perseveres until meaningful change occurs. </a:t>
            </a:r>
          </a:p>
          <a:p>
            <a:pPr algn="l" rtl="0">
              <a:spcBef>
                <a:spcPct val="50000"/>
              </a:spcBef>
            </a:pPr>
            <a:r>
              <a:rPr lang="en-US" sz="2400" b="0" dirty="0">
                <a:solidFill>
                  <a:srgbClr val="A50021"/>
                </a:solidFill>
                <a:latin typeface="Tahoma" pitchFamily="34" charset="0"/>
              </a:rPr>
              <a:t>Creates positive change in the environment, regardless or even in spite of constraints or obstacles.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wipe(up)">
                                      <p:cBhvr>
                                        <p:cTn id="7" dur="500"/>
                                        <p:tgtEl>
                                          <p:spTgt spid="27034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70339"/>
                                        </p:tgtEl>
                                        <p:attrNameLst>
                                          <p:attrName>style.visibility</p:attrName>
                                        </p:attrNameLst>
                                      </p:cBhvr>
                                      <p:to>
                                        <p:strVal val="visible"/>
                                      </p:to>
                                    </p:set>
                                    <p:animEffect transition="in" filter="dissolve">
                                      <p:cBhvr>
                                        <p:cTn id="11" dur="5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pPr algn="l" rtl="0"/>
            <a:r>
              <a:rPr lang="en-US"/>
              <a:t>© 2005 Prentice Hall Inc. All rights reserved.</a:t>
            </a:r>
          </a:p>
        </p:txBody>
      </p:sp>
      <p:sp>
        <p:nvSpPr>
          <p:cNvPr id="18435" name="Slide Number Placeholder 3"/>
          <p:cNvSpPr>
            <a:spLocks noGrp="1"/>
          </p:cNvSpPr>
          <p:nvPr>
            <p:ph type="sldNum" sz="quarter" idx="11"/>
          </p:nvPr>
        </p:nvSpPr>
        <p:spPr>
          <a:noFill/>
        </p:spPr>
        <p:txBody>
          <a:bodyPr/>
          <a:lstStyle/>
          <a:p>
            <a:pPr rtl="0"/>
            <a:r>
              <a:rPr lang="en-US"/>
              <a:t>4–</a:t>
            </a:r>
            <a:fld id="{3FDDE932-469F-4F95-8EFC-AD921F2F9957}" type="slidenum">
              <a:rPr lang="en-US"/>
              <a:pPr rtl="0"/>
              <a:t>86</a:t>
            </a:fld>
            <a:endParaRPr lang="en-US"/>
          </a:p>
        </p:txBody>
      </p:sp>
      <p:sp>
        <p:nvSpPr>
          <p:cNvPr id="271362" name="Rectangle 2"/>
          <p:cNvSpPr>
            <a:spLocks noGrp="1" noChangeArrowheads="1"/>
          </p:cNvSpPr>
          <p:nvPr>
            <p:ph type="title"/>
          </p:nvPr>
        </p:nvSpPr>
        <p:spPr/>
        <p:txBody>
          <a:bodyPr/>
          <a:lstStyle/>
          <a:p>
            <a:pPr algn="just" rtl="0" eaLnBrk="1" hangingPunct="1">
              <a:defRPr/>
            </a:pPr>
            <a:r>
              <a:rPr lang="en-US" smtClean="0"/>
              <a:t>Achieving Person-Job Fit</a:t>
            </a:r>
          </a:p>
        </p:txBody>
      </p:sp>
      <p:sp>
        <p:nvSpPr>
          <p:cNvPr id="271363" name="Text Box 3" descr="Chap01Bkgd03"/>
          <p:cNvSpPr txBox="1">
            <a:spLocks noChangeArrowheads="1"/>
          </p:cNvSpPr>
          <p:nvPr/>
        </p:nvSpPr>
        <p:spPr bwMode="gray">
          <a:xfrm>
            <a:off x="5029200" y="1905000"/>
            <a:ext cx="3276600" cy="3733800"/>
          </a:xfrm>
          <a:prstGeom prst="rect">
            <a:avLst/>
          </a:prstGeom>
          <a:blipFill dpi="0" rotWithShape="0">
            <a:blip r:embed="rId2"/>
            <a:srcRect/>
            <a:stretch>
              <a:fillRect/>
            </a:stretch>
          </a:blipFill>
          <a:ln w="12700">
            <a:solidFill>
              <a:schemeClr val="tx1"/>
            </a:solidFill>
            <a:miter lim="800000"/>
            <a:headEnd/>
            <a:tailEnd/>
          </a:ln>
          <a:effectLst>
            <a:outerShdw dist="135003" dir="2471156" algn="ctr" rotWithShape="0">
              <a:srgbClr val="DDDDDD"/>
            </a:outerShdw>
          </a:effectLst>
        </p:spPr>
        <p:txBody>
          <a:bodyPr anchor="ctr"/>
          <a:lstStyle/>
          <a:p>
            <a:pPr marL="395288" indent="-173038" algn="l" rtl="0">
              <a:spcBef>
                <a:spcPct val="35000"/>
              </a:spcBef>
              <a:defRPr/>
            </a:pPr>
            <a:r>
              <a:rPr lang="en-US" sz="2400" dirty="0">
                <a:solidFill>
                  <a:srgbClr val="FFFFCC"/>
                </a:solidFill>
              </a:rPr>
              <a:t>Personality Types</a:t>
            </a:r>
          </a:p>
          <a:p>
            <a:pPr marL="395288" indent="-173038" algn="l" rtl="0">
              <a:spcBef>
                <a:spcPct val="35000"/>
              </a:spcBef>
              <a:buFontTx/>
              <a:buChar char="•"/>
              <a:defRPr/>
            </a:pPr>
            <a:r>
              <a:rPr lang="en-US" sz="2400" dirty="0">
                <a:solidFill>
                  <a:schemeClr val="bg1"/>
                </a:solidFill>
              </a:rPr>
              <a:t>Realistic</a:t>
            </a:r>
          </a:p>
          <a:p>
            <a:pPr marL="395288" indent="-173038" algn="l" rtl="0">
              <a:spcBef>
                <a:spcPct val="35000"/>
              </a:spcBef>
              <a:buFontTx/>
              <a:buChar char="•"/>
              <a:defRPr/>
            </a:pPr>
            <a:r>
              <a:rPr lang="en-US" sz="2400" dirty="0">
                <a:solidFill>
                  <a:schemeClr val="bg1"/>
                </a:solidFill>
              </a:rPr>
              <a:t>Investigative</a:t>
            </a:r>
          </a:p>
          <a:p>
            <a:pPr marL="395288" indent="-173038" algn="l" rtl="0">
              <a:spcBef>
                <a:spcPct val="35000"/>
              </a:spcBef>
              <a:buFontTx/>
              <a:buChar char="•"/>
              <a:defRPr/>
            </a:pPr>
            <a:r>
              <a:rPr lang="en-US" sz="2400" dirty="0">
                <a:solidFill>
                  <a:schemeClr val="bg1"/>
                </a:solidFill>
              </a:rPr>
              <a:t>Social</a:t>
            </a:r>
          </a:p>
          <a:p>
            <a:pPr marL="395288" indent="-173038" algn="l" rtl="0">
              <a:spcBef>
                <a:spcPct val="35000"/>
              </a:spcBef>
              <a:buFontTx/>
              <a:buChar char="•"/>
              <a:defRPr/>
            </a:pPr>
            <a:r>
              <a:rPr lang="en-US" sz="2400" dirty="0">
                <a:solidFill>
                  <a:schemeClr val="bg1"/>
                </a:solidFill>
              </a:rPr>
              <a:t>Conventional</a:t>
            </a:r>
          </a:p>
          <a:p>
            <a:pPr marL="395288" indent="-173038" algn="l" rtl="0">
              <a:spcBef>
                <a:spcPct val="35000"/>
              </a:spcBef>
              <a:buFontTx/>
              <a:buChar char="•"/>
              <a:defRPr/>
            </a:pPr>
            <a:r>
              <a:rPr lang="en-US" sz="2400" dirty="0">
                <a:solidFill>
                  <a:schemeClr val="bg1"/>
                </a:solidFill>
              </a:rPr>
              <a:t>Enterprising</a:t>
            </a:r>
          </a:p>
          <a:p>
            <a:pPr marL="395288" indent="-173038" algn="l" rtl="0">
              <a:spcBef>
                <a:spcPct val="35000"/>
              </a:spcBef>
              <a:buFontTx/>
              <a:buChar char="•"/>
              <a:defRPr/>
            </a:pPr>
            <a:r>
              <a:rPr lang="en-US" sz="2400" dirty="0">
                <a:solidFill>
                  <a:schemeClr val="bg1"/>
                </a:solidFill>
              </a:rPr>
              <a:t>Artistic</a:t>
            </a:r>
          </a:p>
        </p:txBody>
      </p:sp>
      <p:sp>
        <p:nvSpPr>
          <p:cNvPr id="271364" name="Text Box 4"/>
          <p:cNvSpPr txBox="1">
            <a:spLocks noChangeArrowheads="1"/>
          </p:cNvSpPr>
          <p:nvPr/>
        </p:nvSpPr>
        <p:spPr bwMode="auto">
          <a:xfrm>
            <a:off x="947738" y="1312863"/>
            <a:ext cx="3852862" cy="3231654"/>
          </a:xfrm>
          <a:prstGeom prst="rect">
            <a:avLst/>
          </a:prstGeom>
          <a:noFill/>
          <a:ln w="9525">
            <a:noFill/>
            <a:miter lim="800000"/>
            <a:headEnd/>
            <a:tailEnd/>
          </a:ln>
        </p:spPr>
        <p:txBody>
          <a:bodyPr>
            <a:spAutoFit/>
          </a:bodyPr>
          <a:lstStyle/>
          <a:p>
            <a:pPr algn="l" rtl="0">
              <a:spcBef>
                <a:spcPct val="50000"/>
              </a:spcBef>
            </a:pPr>
            <a:r>
              <a:rPr lang="en-US" sz="2400"/>
              <a:t>Personality-Job Fit Theory (Holland)</a:t>
            </a:r>
          </a:p>
          <a:p>
            <a:pPr algn="l" rtl="0">
              <a:spcBef>
                <a:spcPct val="50000"/>
              </a:spcBef>
            </a:pPr>
            <a:r>
              <a:rPr lang="en-US" sz="2400" b="0">
                <a:latin typeface="Tahoma" pitchFamily="34" charset="0"/>
              </a:rPr>
              <a:t>Identifies six personality types and proposes that the fit between personality type and occupational environment determines satisfaction and turnover.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wipe(up)">
                                      <p:cBhvr>
                                        <p:cTn id="7" dur="500"/>
                                        <p:tgtEl>
                                          <p:spTgt spid="27136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71363"/>
                                        </p:tgtEl>
                                        <p:attrNameLst>
                                          <p:attrName>style.visibility</p:attrName>
                                        </p:attrNameLst>
                                      </p:cBhvr>
                                      <p:to>
                                        <p:strVal val="visible"/>
                                      </p:to>
                                    </p:set>
                                    <p:animEffect transition="in" filter="box(in)">
                                      <p:cBhvr>
                                        <p:cTn id="11" dur="500"/>
                                        <p:tgtEl>
                                          <p:spTgt spid="27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nimBg="1" autoUpdateAnimBg="0"/>
      <p:bldP spid="27136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 2005 Prentice Hall Inc. All rights reserved.</a:t>
            </a:r>
          </a:p>
        </p:txBody>
      </p:sp>
      <p:sp>
        <p:nvSpPr>
          <p:cNvPr id="19459" name="Slide Number Placeholder 3"/>
          <p:cNvSpPr>
            <a:spLocks noGrp="1"/>
          </p:cNvSpPr>
          <p:nvPr>
            <p:ph type="sldNum" sz="quarter" idx="11"/>
          </p:nvPr>
        </p:nvSpPr>
        <p:spPr>
          <a:noFill/>
        </p:spPr>
        <p:txBody>
          <a:bodyPr/>
          <a:lstStyle/>
          <a:p>
            <a:r>
              <a:rPr lang="en-US"/>
              <a:t>4–</a:t>
            </a:r>
            <a:fld id="{A4E4012E-7B2D-4FCC-BB4C-CFFB9098EA9C}" type="slidenum">
              <a:rPr lang="en-US"/>
              <a:pPr/>
              <a:t>87</a:t>
            </a:fld>
            <a:endParaRPr lang="en-US"/>
          </a:p>
        </p:txBody>
      </p:sp>
      <p:pic>
        <p:nvPicPr>
          <p:cNvPr id="272386" name="Picture 2"/>
          <p:cNvPicPr>
            <a:picLocks noChangeAspect="1" noChangeArrowheads="1"/>
          </p:cNvPicPr>
          <p:nvPr/>
        </p:nvPicPr>
        <p:blipFill>
          <a:blip r:embed="rId2"/>
          <a:srcRect r="598" b="1537"/>
          <a:stretch>
            <a:fillRect/>
          </a:stretch>
        </p:blipFill>
        <p:spPr bwMode="auto">
          <a:xfrm>
            <a:off x="666750" y="452438"/>
            <a:ext cx="6076950" cy="5861050"/>
          </a:xfrm>
          <a:prstGeom prst="rect">
            <a:avLst/>
          </a:prstGeom>
          <a:noFill/>
          <a:ln w="12700">
            <a:solidFill>
              <a:schemeClr val="tx1"/>
            </a:solidFill>
            <a:miter lim="800000"/>
            <a:headEnd/>
            <a:tailEnd/>
          </a:ln>
          <a:effectLst>
            <a:outerShdw dist="135003" dir="2471156" algn="ctr" rotWithShape="0">
              <a:srgbClr val="DDDDDD"/>
            </a:outerShdw>
          </a:effectLst>
        </p:spPr>
      </p:pic>
      <p:sp>
        <p:nvSpPr>
          <p:cNvPr id="272387" name="Rectangle 3"/>
          <p:cNvSpPr>
            <a:spLocks noGrp="1" noChangeArrowheads="1"/>
          </p:cNvSpPr>
          <p:nvPr>
            <p:ph type="title"/>
          </p:nvPr>
        </p:nvSpPr>
        <p:spPr>
          <a:xfrm>
            <a:off x="7000892" y="1428736"/>
            <a:ext cx="1905000" cy="1981200"/>
          </a:xfrm>
        </p:spPr>
        <p:txBody>
          <a:bodyPr lIns="91440"/>
          <a:lstStyle/>
          <a:p>
            <a:pPr rtl="0" eaLnBrk="1" hangingPunct="1">
              <a:defRPr/>
            </a:pPr>
            <a:r>
              <a:rPr lang="en-US" sz="1800" b="1" dirty="0" smtClean="0"/>
              <a:t>Holland’s Typology of Personality</a:t>
            </a:r>
            <a:br>
              <a:rPr lang="en-US" sz="1800" b="1" dirty="0" smtClean="0"/>
            </a:br>
            <a:r>
              <a:rPr lang="en-US" sz="1800" b="1" dirty="0" smtClean="0"/>
              <a:t>and</a:t>
            </a:r>
            <a:br>
              <a:rPr lang="en-US" sz="1800" b="1" dirty="0" smtClean="0"/>
            </a:br>
            <a:r>
              <a:rPr lang="en-US" sz="1800" b="1" dirty="0" smtClean="0"/>
              <a:t>Congruent Occupations</a:t>
            </a:r>
          </a:p>
        </p:txBody>
      </p:sp>
      <p:sp>
        <p:nvSpPr>
          <p:cNvPr id="272388" name="Text Box 4"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4</a:t>
            </a:r>
            <a:r>
              <a:rPr lang="en-US">
                <a:solidFill>
                  <a:schemeClr val="bg1"/>
                </a:solidFill>
                <a:cs typeface="Arial" pitchFamily="34" charset="0"/>
              </a:rPr>
              <a:t>–2</a:t>
            </a:r>
            <a:endParaRPr 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wipe(up)">
                                      <p:cBhvr>
                                        <p:cTn id="7" dur="500"/>
                                        <p:tgtEl>
                                          <p:spTgt spid="27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0"/>
          </p:nvPr>
        </p:nvSpPr>
        <p:spPr>
          <a:noFill/>
        </p:spPr>
        <p:txBody>
          <a:bodyPr/>
          <a:lstStyle/>
          <a:p>
            <a:r>
              <a:rPr lang="en-US"/>
              <a:t>© 2005 Prentice Hall Inc. All rights reserved.</a:t>
            </a:r>
          </a:p>
        </p:txBody>
      </p:sp>
      <p:sp>
        <p:nvSpPr>
          <p:cNvPr id="20483" name="Slide Number Placeholder 3"/>
          <p:cNvSpPr>
            <a:spLocks noGrp="1"/>
          </p:cNvSpPr>
          <p:nvPr>
            <p:ph type="sldNum" sz="quarter" idx="11"/>
          </p:nvPr>
        </p:nvSpPr>
        <p:spPr>
          <a:noFill/>
        </p:spPr>
        <p:txBody>
          <a:bodyPr/>
          <a:lstStyle/>
          <a:p>
            <a:r>
              <a:rPr lang="en-US"/>
              <a:t>4–</a:t>
            </a:r>
            <a:fld id="{6DD73DF2-8BF7-4D34-9E1B-B0A85F4CA0A8}" type="slidenum">
              <a:rPr lang="en-US"/>
              <a:pPr/>
              <a:t>88</a:t>
            </a:fld>
            <a:endParaRPr lang="en-US"/>
          </a:p>
        </p:txBody>
      </p:sp>
      <p:pic>
        <p:nvPicPr>
          <p:cNvPr id="273410" name="Picture 2"/>
          <p:cNvPicPr>
            <a:picLocks noChangeAspect="1" noChangeArrowheads="1"/>
          </p:cNvPicPr>
          <p:nvPr/>
        </p:nvPicPr>
        <p:blipFill>
          <a:blip r:embed="rId2"/>
          <a:srcRect/>
          <a:stretch>
            <a:fillRect/>
          </a:stretch>
        </p:blipFill>
        <p:spPr bwMode="auto">
          <a:xfrm>
            <a:off x="3752850" y="1162050"/>
            <a:ext cx="4552950" cy="4171950"/>
          </a:xfrm>
          <a:prstGeom prst="rect">
            <a:avLst/>
          </a:prstGeom>
          <a:noFill/>
          <a:ln w="9525">
            <a:noFill/>
            <a:miter lim="800000"/>
            <a:headEnd/>
            <a:tailEnd/>
          </a:ln>
        </p:spPr>
      </p:pic>
      <p:sp>
        <p:nvSpPr>
          <p:cNvPr id="273411" name="Rectangle 3"/>
          <p:cNvSpPr>
            <a:spLocks noGrp="1" noChangeArrowheads="1"/>
          </p:cNvSpPr>
          <p:nvPr>
            <p:ph type="title"/>
          </p:nvPr>
        </p:nvSpPr>
        <p:spPr>
          <a:xfrm>
            <a:off x="214282" y="381000"/>
            <a:ext cx="3286148" cy="2590800"/>
          </a:xfrm>
        </p:spPr>
        <p:txBody>
          <a:bodyPr rIns="182880">
            <a:normAutofit fontScale="90000"/>
          </a:bodyPr>
          <a:lstStyle/>
          <a:p>
            <a:pPr algn="just" rtl="0" eaLnBrk="1" hangingPunct="1">
              <a:defRPr/>
            </a:pPr>
            <a:r>
              <a:rPr lang="en-US" dirty="0" smtClean="0"/>
              <a:t>Relationships among Occupational Personality Types</a:t>
            </a:r>
          </a:p>
        </p:txBody>
      </p:sp>
      <p:sp>
        <p:nvSpPr>
          <p:cNvPr id="273413" name="Text Box 5"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4</a:t>
            </a:r>
            <a:r>
              <a:rPr lang="en-US">
                <a:solidFill>
                  <a:schemeClr val="bg1"/>
                </a:solidFill>
                <a:cs typeface="Arial" pitchFamily="34" charset="0"/>
              </a:rPr>
              <a:t>–3</a:t>
            </a:r>
            <a:endParaRPr lang="en-US">
              <a:solidFill>
                <a:schemeClr val="bg1"/>
              </a:solidFill>
            </a:endParaRPr>
          </a:p>
        </p:txBody>
      </p:sp>
      <p:sp>
        <p:nvSpPr>
          <p:cNvPr id="20487" name="Rectangle 6"/>
          <p:cNvSpPr>
            <a:spLocks noChangeArrowheads="1"/>
          </p:cNvSpPr>
          <p:nvPr/>
        </p:nvSpPr>
        <p:spPr bwMode="auto">
          <a:xfrm>
            <a:off x="631825" y="5965825"/>
            <a:ext cx="4419600" cy="501650"/>
          </a:xfrm>
          <a:prstGeom prst="rect">
            <a:avLst/>
          </a:prstGeom>
          <a:noFill/>
          <a:ln w="9525">
            <a:noFill/>
            <a:miter lim="800000"/>
            <a:headEnd/>
            <a:tailEnd/>
          </a:ln>
        </p:spPr>
        <p:txBody>
          <a:bodyPr>
            <a:spAutoFit/>
          </a:bodyPr>
          <a:lstStyle/>
          <a:p>
            <a:pPr>
              <a:spcBef>
                <a:spcPct val="50000"/>
              </a:spcBef>
            </a:pPr>
            <a:r>
              <a:rPr lang="en-US" sz="900" b="0" i="1"/>
              <a:t>Source: </a:t>
            </a:r>
            <a:r>
              <a:rPr lang="en-US" sz="900" b="0"/>
              <a:t>Reprinted by special permission of the publisher, Psychological Assessment Resources, Inc., from </a:t>
            </a:r>
            <a:r>
              <a:rPr lang="en-US" sz="900" b="0" i="1"/>
              <a:t>Making Vocational Choices, </a:t>
            </a:r>
            <a:r>
              <a:rPr lang="en-US" sz="900" b="0"/>
              <a:t>copyright 1973, 1985, 1992 by Psychological Assessment Resources, Inc. All rights reserved.</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box(in)">
                                      <p:cBhvr>
                                        <p:cTn id="7"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p:spPr>
        <p:txBody>
          <a:bodyPr/>
          <a:lstStyle/>
          <a:p>
            <a:r>
              <a:rPr lang="en-US"/>
              <a:t>© 2005 Prentice Hall Inc. All rights reserved.</a:t>
            </a:r>
          </a:p>
        </p:txBody>
      </p:sp>
      <p:sp>
        <p:nvSpPr>
          <p:cNvPr id="21507" name="Slide Number Placeholder 4"/>
          <p:cNvSpPr>
            <a:spLocks noGrp="1"/>
          </p:cNvSpPr>
          <p:nvPr>
            <p:ph type="sldNum" sz="quarter" idx="11"/>
          </p:nvPr>
        </p:nvSpPr>
        <p:spPr>
          <a:noFill/>
        </p:spPr>
        <p:txBody>
          <a:bodyPr/>
          <a:lstStyle/>
          <a:p>
            <a:r>
              <a:rPr lang="en-US"/>
              <a:t>4–</a:t>
            </a:r>
            <a:fld id="{6BA3058D-2CE8-40CE-A492-476C516B698B}" type="slidenum">
              <a:rPr lang="en-US"/>
              <a:pPr/>
              <a:t>89</a:t>
            </a:fld>
            <a:endParaRPr lang="en-US"/>
          </a:p>
        </p:txBody>
      </p:sp>
      <p:sp>
        <p:nvSpPr>
          <p:cNvPr id="274434" name="Rectangle 2"/>
          <p:cNvSpPr>
            <a:spLocks noGrp="1" noChangeArrowheads="1"/>
          </p:cNvSpPr>
          <p:nvPr>
            <p:ph type="title"/>
          </p:nvPr>
        </p:nvSpPr>
        <p:spPr/>
        <p:txBody>
          <a:bodyPr>
            <a:normAutofit fontScale="90000"/>
          </a:bodyPr>
          <a:lstStyle/>
          <a:p>
            <a:pPr algn="just" rtl="0" eaLnBrk="1" hangingPunct="1">
              <a:defRPr/>
            </a:pPr>
            <a:r>
              <a:rPr lang="en-US" smtClean="0"/>
              <a:t>Emotions- Why Emotions Were Ignored in OB</a:t>
            </a:r>
          </a:p>
        </p:txBody>
      </p:sp>
      <p:sp>
        <p:nvSpPr>
          <p:cNvPr id="274435" name="Rectangle 3"/>
          <p:cNvSpPr>
            <a:spLocks noGrp="1" noChangeArrowheads="1"/>
          </p:cNvSpPr>
          <p:nvPr>
            <p:ph type="body" idx="1"/>
          </p:nvPr>
        </p:nvSpPr>
        <p:spPr/>
        <p:txBody>
          <a:bodyPr/>
          <a:lstStyle/>
          <a:p>
            <a:pPr algn="just" rtl="0" eaLnBrk="1" hangingPunct="1"/>
            <a:r>
              <a:rPr lang="en-US" dirty="0" smtClean="0"/>
              <a:t>The “myth of rationality”</a:t>
            </a:r>
          </a:p>
          <a:p>
            <a:pPr lvl="1" algn="just" rtl="0" eaLnBrk="1" hangingPunct="1"/>
            <a:r>
              <a:rPr lang="en-US" dirty="0" smtClean="0"/>
              <a:t>Organizations are not emotion-free.</a:t>
            </a:r>
          </a:p>
          <a:p>
            <a:pPr algn="just" rtl="0" eaLnBrk="1" hangingPunct="1"/>
            <a:r>
              <a:rPr lang="en-US" dirty="0" smtClean="0"/>
              <a:t>Emotions of any kind are disruptive to organizations.</a:t>
            </a:r>
          </a:p>
          <a:p>
            <a:pPr lvl="1" algn="just" rtl="0" eaLnBrk="1" hangingPunct="1"/>
            <a:r>
              <a:rPr lang="en-US" dirty="0" smtClean="0"/>
              <a:t>Original OB focus was solely on the effects of strong negative emotions that interfered with individual and organizational efficiency.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Effect transition="in" filter="wipe(left)">
                                      <p:cBhvr>
                                        <p:cTn id="7" dur="500"/>
                                        <p:tgtEl>
                                          <p:spTgt spid="2744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4435">
                                            <p:txEl>
                                              <p:pRg st="1" end="1"/>
                                            </p:txEl>
                                          </p:spTgt>
                                        </p:tgtEl>
                                        <p:attrNameLst>
                                          <p:attrName>style.visibility</p:attrName>
                                        </p:attrNameLst>
                                      </p:cBhvr>
                                      <p:to>
                                        <p:strVal val="visible"/>
                                      </p:to>
                                    </p:set>
                                    <p:animEffect transition="in" filter="wipe(left)">
                                      <p:cBhvr>
                                        <p:cTn id="10" dur="500"/>
                                        <p:tgtEl>
                                          <p:spTgt spid="27443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4435">
                                            <p:txEl>
                                              <p:pRg st="2" end="2"/>
                                            </p:txEl>
                                          </p:spTgt>
                                        </p:tgtEl>
                                        <p:attrNameLst>
                                          <p:attrName>style.visibility</p:attrName>
                                        </p:attrNameLst>
                                      </p:cBhvr>
                                      <p:to>
                                        <p:strVal val="visible"/>
                                      </p:to>
                                    </p:set>
                                    <p:animEffect transition="in" filter="wipe(left)">
                                      <p:cBhvr>
                                        <p:cTn id="15" dur="500"/>
                                        <p:tgtEl>
                                          <p:spTgt spid="27443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4435">
                                            <p:txEl>
                                              <p:pRg st="3" end="3"/>
                                            </p:txEl>
                                          </p:spTgt>
                                        </p:tgtEl>
                                        <p:attrNameLst>
                                          <p:attrName>style.visibility</p:attrName>
                                        </p:attrNameLst>
                                      </p:cBhvr>
                                      <p:to>
                                        <p:strVal val="visible"/>
                                      </p:to>
                                    </p:set>
                                    <p:animEffect transition="in" filter="wipe(left)">
                                      <p:cBhvr>
                                        <p:cTn id="18" dur="500"/>
                                        <p:tgtEl>
                                          <p:spTgt spid="274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p>
            <a:r>
              <a:rPr lang="en-US" smtClean="0"/>
              <a:t>© 2005 Prentice Hall Inc. All rights reserved.</a:t>
            </a:r>
          </a:p>
        </p:txBody>
      </p:sp>
      <p:sp>
        <p:nvSpPr>
          <p:cNvPr id="18435" name="Slide Number Placeholder 3"/>
          <p:cNvSpPr>
            <a:spLocks noGrp="1"/>
          </p:cNvSpPr>
          <p:nvPr>
            <p:ph type="sldNum" sz="quarter" idx="11"/>
          </p:nvPr>
        </p:nvSpPr>
        <p:spPr>
          <a:noFill/>
        </p:spPr>
        <p:txBody>
          <a:bodyPr/>
          <a:lstStyle/>
          <a:p>
            <a:r>
              <a:rPr lang="en-US" smtClean="0"/>
              <a:t>1–</a:t>
            </a:r>
            <a:fld id="{E1209177-2FDA-4B67-80D5-EE06A8F9529D}" type="slidenum">
              <a:rPr lang="en-US" smtClean="0"/>
              <a:pPr/>
              <a:t>9</a:t>
            </a:fld>
            <a:endParaRPr lang="en-US" smtClean="0"/>
          </a:p>
        </p:txBody>
      </p:sp>
      <p:sp>
        <p:nvSpPr>
          <p:cNvPr id="218114" name="Rectangle 2"/>
          <p:cNvSpPr>
            <a:spLocks noGrp="1" noChangeArrowheads="1"/>
          </p:cNvSpPr>
          <p:nvPr>
            <p:ph type="title"/>
          </p:nvPr>
        </p:nvSpPr>
        <p:spPr>
          <a:xfrm>
            <a:off x="685800" y="381000"/>
            <a:ext cx="7772400" cy="990600"/>
          </a:xfrm>
        </p:spPr>
        <p:txBody>
          <a:bodyPr>
            <a:normAutofit fontScale="90000"/>
          </a:bodyPr>
          <a:lstStyle/>
          <a:p>
            <a:pPr algn="just" rtl="0" eaLnBrk="1" hangingPunct="1">
              <a:defRPr/>
            </a:pPr>
            <a:r>
              <a:rPr lang="en-US" dirty="0" smtClean="0"/>
              <a:t>Effective Versus Successful Managerial Activities (</a:t>
            </a:r>
            <a:r>
              <a:rPr lang="en-US" dirty="0" err="1" smtClean="0"/>
              <a:t>Luthans</a:t>
            </a:r>
            <a:r>
              <a:rPr lang="en-US" dirty="0" smtClean="0"/>
              <a:t>)</a:t>
            </a:r>
          </a:p>
        </p:txBody>
      </p:sp>
      <p:sp>
        <p:nvSpPr>
          <p:cNvPr id="218115" name="Text Box 3"/>
          <p:cNvSpPr txBox="1">
            <a:spLocks noChangeArrowheads="1"/>
          </p:cNvSpPr>
          <p:nvPr/>
        </p:nvSpPr>
        <p:spPr bwMode="blackWhite">
          <a:xfrm>
            <a:off x="723900" y="1600200"/>
            <a:ext cx="7696200" cy="4648200"/>
          </a:xfrm>
          <a:prstGeom prst="rect">
            <a:avLst/>
          </a:prstGeom>
          <a:solidFill>
            <a:srgbClr val="996633"/>
          </a:solidFill>
          <a:ln w="12700">
            <a:solidFill>
              <a:schemeClr val="tx1"/>
            </a:solidFill>
            <a:miter lim="800000"/>
            <a:headEnd/>
            <a:tailEnd/>
          </a:ln>
          <a:effectLst>
            <a:outerShdw dist="135003" dir="2471156" algn="ctr" rotWithShape="0">
              <a:srgbClr val="DDDDDD"/>
            </a:outerShdw>
          </a:effectLst>
        </p:spPr>
        <p:txBody>
          <a:bodyPr anchor="ctr"/>
          <a:lstStyle/>
          <a:p>
            <a:pPr marL="454025" indent="-342900" algn="l" rtl="0">
              <a:spcBef>
                <a:spcPct val="35000"/>
              </a:spcBef>
              <a:buFontTx/>
              <a:buAutoNum type="arabicPeriod"/>
              <a:defRPr/>
            </a:pPr>
            <a:r>
              <a:rPr lang="en-US" sz="2400" dirty="0">
                <a:solidFill>
                  <a:srgbClr val="FFFFCC"/>
                </a:solidFill>
              </a:rPr>
              <a:t>Traditional management</a:t>
            </a:r>
          </a:p>
          <a:p>
            <a:pPr marL="742950" lvl="1" indent="-174625" algn="l" rtl="0">
              <a:spcBef>
                <a:spcPct val="35000"/>
              </a:spcBef>
              <a:buFontTx/>
              <a:buChar char="•"/>
              <a:defRPr/>
            </a:pPr>
            <a:r>
              <a:rPr lang="en-US" sz="2000" dirty="0">
                <a:solidFill>
                  <a:schemeClr val="bg1"/>
                </a:solidFill>
              </a:rPr>
              <a:t>Decision making, planning, and controlling</a:t>
            </a:r>
          </a:p>
          <a:p>
            <a:pPr marL="454025" indent="-342900" algn="l" rtl="0">
              <a:spcBef>
                <a:spcPct val="35000"/>
              </a:spcBef>
              <a:buFontTx/>
              <a:buAutoNum type="arabicPeriod"/>
              <a:defRPr/>
            </a:pPr>
            <a:r>
              <a:rPr lang="en-US" sz="2400" dirty="0">
                <a:solidFill>
                  <a:srgbClr val="FFFFCC"/>
                </a:solidFill>
              </a:rPr>
              <a:t>Communication</a:t>
            </a:r>
          </a:p>
          <a:p>
            <a:pPr marL="742950" lvl="1" indent="-174625" algn="l" rtl="0">
              <a:spcBef>
                <a:spcPct val="35000"/>
              </a:spcBef>
              <a:buFontTx/>
              <a:buChar char="•"/>
              <a:defRPr/>
            </a:pPr>
            <a:r>
              <a:rPr lang="en-US" sz="2000" dirty="0">
                <a:solidFill>
                  <a:schemeClr val="bg1"/>
                </a:solidFill>
              </a:rPr>
              <a:t>Exchanging routine information and processing paperwork</a:t>
            </a:r>
          </a:p>
          <a:p>
            <a:pPr marL="454025" indent="-342900" algn="l" rtl="0">
              <a:spcBef>
                <a:spcPct val="35000"/>
              </a:spcBef>
              <a:buFontTx/>
              <a:buAutoNum type="arabicPeriod"/>
              <a:defRPr/>
            </a:pPr>
            <a:r>
              <a:rPr lang="en-US" sz="2400" dirty="0">
                <a:solidFill>
                  <a:srgbClr val="FFFFCC"/>
                </a:solidFill>
              </a:rPr>
              <a:t>Human resource management</a:t>
            </a:r>
          </a:p>
          <a:p>
            <a:pPr marL="742950" lvl="1" indent="-174625" algn="l" rtl="0">
              <a:spcBef>
                <a:spcPct val="35000"/>
              </a:spcBef>
              <a:buFontTx/>
              <a:buChar char="•"/>
              <a:defRPr/>
            </a:pPr>
            <a:r>
              <a:rPr lang="en-US" sz="2000" dirty="0">
                <a:solidFill>
                  <a:schemeClr val="bg1"/>
                </a:solidFill>
              </a:rPr>
              <a:t>Motivating, disciplining, managing conflict, staffing, and training</a:t>
            </a:r>
          </a:p>
          <a:p>
            <a:pPr marL="454025" indent="-342900" algn="l" rtl="0">
              <a:spcBef>
                <a:spcPct val="35000"/>
              </a:spcBef>
              <a:buFontTx/>
              <a:buAutoNum type="arabicPeriod"/>
              <a:defRPr/>
            </a:pPr>
            <a:r>
              <a:rPr lang="en-US" sz="2400" dirty="0">
                <a:solidFill>
                  <a:srgbClr val="FFFFCC"/>
                </a:solidFill>
              </a:rPr>
              <a:t>Networking</a:t>
            </a:r>
          </a:p>
          <a:p>
            <a:pPr marL="742950" lvl="1" indent="-174625" algn="l" rtl="0">
              <a:spcBef>
                <a:spcPct val="35000"/>
              </a:spcBef>
              <a:buFontTx/>
              <a:buChar char="•"/>
              <a:defRPr/>
            </a:pPr>
            <a:r>
              <a:rPr lang="en-US" sz="2000" dirty="0">
                <a:solidFill>
                  <a:schemeClr val="bg1"/>
                </a:solidFill>
              </a:rPr>
              <a:t>Socializing, politicking, and interacting with others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wipe(left)">
                                      <p:cBhvr>
                                        <p:cTn id="7" dur="500"/>
                                        <p:tgtEl>
                                          <p:spTgt spid="21811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8115">
                                            <p:txEl>
                                              <p:pRg st="1" end="1"/>
                                            </p:txEl>
                                          </p:spTgt>
                                        </p:tgtEl>
                                        <p:attrNameLst>
                                          <p:attrName>style.visibility</p:attrName>
                                        </p:attrNameLst>
                                      </p:cBhvr>
                                      <p:to>
                                        <p:strVal val="visible"/>
                                      </p:to>
                                    </p:set>
                                    <p:animEffect transition="in" filter="wipe(left)">
                                      <p:cBhvr>
                                        <p:cTn id="10" dur="500"/>
                                        <p:tgtEl>
                                          <p:spTgt spid="2181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8115">
                                            <p:txEl>
                                              <p:pRg st="2" end="2"/>
                                            </p:txEl>
                                          </p:spTgt>
                                        </p:tgtEl>
                                        <p:attrNameLst>
                                          <p:attrName>style.visibility</p:attrName>
                                        </p:attrNameLst>
                                      </p:cBhvr>
                                      <p:to>
                                        <p:strVal val="visible"/>
                                      </p:to>
                                    </p:set>
                                    <p:animEffect transition="in" filter="wipe(left)">
                                      <p:cBhvr>
                                        <p:cTn id="15" dur="500"/>
                                        <p:tgtEl>
                                          <p:spTgt spid="21811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8115">
                                            <p:txEl>
                                              <p:pRg st="3" end="3"/>
                                            </p:txEl>
                                          </p:spTgt>
                                        </p:tgtEl>
                                        <p:attrNameLst>
                                          <p:attrName>style.visibility</p:attrName>
                                        </p:attrNameLst>
                                      </p:cBhvr>
                                      <p:to>
                                        <p:strVal val="visible"/>
                                      </p:to>
                                    </p:set>
                                    <p:animEffect transition="in" filter="wipe(left)">
                                      <p:cBhvr>
                                        <p:cTn id="18" dur="500"/>
                                        <p:tgtEl>
                                          <p:spTgt spid="2181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8115">
                                            <p:txEl>
                                              <p:pRg st="4" end="4"/>
                                            </p:txEl>
                                          </p:spTgt>
                                        </p:tgtEl>
                                        <p:attrNameLst>
                                          <p:attrName>style.visibility</p:attrName>
                                        </p:attrNameLst>
                                      </p:cBhvr>
                                      <p:to>
                                        <p:strVal val="visible"/>
                                      </p:to>
                                    </p:set>
                                    <p:animEffect transition="in" filter="wipe(left)">
                                      <p:cBhvr>
                                        <p:cTn id="23" dur="500"/>
                                        <p:tgtEl>
                                          <p:spTgt spid="218115">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8115">
                                            <p:txEl>
                                              <p:pRg st="5" end="5"/>
                                            </p:txEl>
                                          </p:spTgt>
                                        </p:tgtEl>
                                        <p:attrNameLst>
                                          <p:attrName>style.visibility</p:attrName>
                                        </p:attrNameLst>
                                      </p:cBhvr>
                                      <p:to>
                                        <p:strVal val="visible"/>
                                      </p:to>
                                    </p:set>
                                    <p:animEffect transition="in" filter="wipe(left)">
                                      <p:cBhvr>
                                        <p:cTn id="26" dur="500"/>
                                        <p:tgtEl>
                                          <p:spTgt spid="2181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8115">
                                            <p:txEl>
                                              <p:pRg st="6" end="6"/>
                                            </p:txEl>
                                          </p:spTgt>
                                        </p:tgtEl>
                                        <p:attrNameLst>
                                          <p:attrName>style.visibility</p:attrName>
                                        </p:attrNameLst>
                                      </p:cBhvr>
                                      <p:to>
                                        <p:strVal val="visible"/>
                                      </p:to>
                                    </p:set>
                                    <p:animEffect transition="in" filter="wipe(left)">
                                      <p:cBhvr>
                                        <p:cTn id="31" dur="500"/>
                                        <p:tgtEl>
                                          <p:spTgt spid="218115">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8115">
                                            <p:txEl>
                                              <p:pRg st="7" end="7"/>
                                            </p:txEl>
                                          </p:spTgt>
                                        </p:tgtEl>
                                        <p:attrNameLst>
                                          <p:attrName>style.visibility</p:attrName>
                                        </p:attrNameLst>
                                      </p:cBhvr>
                                      <p:to>
                                        <p:strVal val="visible"/>
                                      </p:to>
                                    </p:set>
                                    <p:animEffect transition="in" filter="wipe(left)">
                                      <p:cBhvr>
                                        <p:cTn id="34" dur="500"/>
                                        <p:tgtEl>
                                          <p:spTgt spid="2181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0"/>
          </p:nvPr>
        </p:nvSpPr>
        <p:spPr>
          <a:noFill/>
        </p:spPr>
        <p:txBody>
          <a:bodyPr/>
          <a:lstStyle/>
          <a:p>
            <a:r>
              <a:rPr lang="en-US"/>
              <a:t>© 2005 Prentice Hall Inc. All rights reserved.</a:t>
            </a:r>
          </a:p>
        </p:txBody>
      </p:sp>
      <p:sp>
        <p:nvSpPr>
          <p:cNvPr id="22531" name="Slide Number Placeholder 3"/>
          <p:cNvSpPr>
            <a:spLocks noGrp="1"/>
          </p:cNvSpPr>
          <p:nvPr>
            <p:ph type="sldNum" sz="quarter" idx="11"/>
          </p:nvPr>
        </p:nvSpPr>
        <p:spPr>
          <a:noFill/>
        </p:spPr>
        <p:txBody>
          <a:bodyPr/>
          <a:lstStyle/>
          <a:p>
            <a:r>
              <a:rPr lang="en-US"/>
              <a:t>4–</a:t>
            </a:r>
            <a:fld id="{9F957885-FC28-4895-A30C-CF1614FCB639}" type="slidenum">
              <a:rPr lang="en-US"/>
              <a:pPr/>
              <a:t>90</a:t>
            </a:fld>
            <a:endParaRPr lang="en-US"/>
          </a:p>
        </p:txBody>
      </p:sp>
      <p:sp>
        <p:nvSpPr>
          <p:cNvPr id="275458" name="Rectangle 2"/>
          <p:cNvSpPr>
            <a:spLocks noGrp="1" noChangeArrowheads="1"/>
          </p:cNvSpPr>
          <p:nvPr>
            <p:ph type="title"/>
          </p:nvPr>
        </p:nvSpPr>
        <p:spPr/>
        <p:txBody>
          <a:bodyPr/>
          <a:lstStyle/>
          <a:p>
            <a:pPr algn="just" rtl="0" eaLnBrk="1" hangingPunct="1">
              <a:defRPr/>
            </a:pPr>
            <a:r>
              <a:rPr lang="en-US" smtClean="0"/>
              <a:t>What Are Emotions?</a:t>
            </a:r>
          </a:p>
        </p:txBody>
      </p:sp>
      <p:sp>
        <p:nvSpPr>
          <p:cNvPr id="275459" name="Line 3"/>
          <p:cNvSpPr>
            <a:spLocks noChangeShapeType="1"/>
          </p:cNvSpPr>
          <p:nvPr/>
        </p:nvSpPr>
        <p:spPr bwMode="blackWhite">
          <a:xfrm rot="8136430" flipH="1">
            <a:off x="3695700" y="3479800"/>
            <a:ext cx="1181100" cy="3175"/>
          </a:xfrm>
          <a:prstGeom prst="line">
            <a:avLst/>
          </a:prstGeom>
          <a:noFill/>
          <a:ln w="101600">
            <a:solidFill>
              <a:srgbClr val="F42E00"/>
            </a:solidFill>
            <a:round/>
            <a:headEnd/>
            <a:tailEnd/>
          </a:ln>
          <a:effectLst>
            <a:outerShdw dist="35921" dir="2700000" algn="ctr" rotWithShape="0">
              <a:schemeClr val="bg2"/>
            </a:outerShdw>
          </a:effectLst>
        </p:spPr>
        <p:txBody>
          <a:bodyPr wrap="none" anchor="ctr"/>
          <a:lstStyle/>
          <a:p>
            <a:pPr>
              <a:defRPr/>
            </a:pPr>
            <a:endParaRPr lang="fa-IR"/>
          </a:p>
        </p:txBody>
      </p:sp>
      <p:sp>
        <p:nvSpPr>
          <p:cNvPr id="275460" name="Line 4"/>
          <p:cNvSpPr>
            <a:spLocks noChangeShapeType="1"/>
          </p:cNvSpPr>
          <p:nvPr/>
        </p:nvSpPr>
        <p:spPr bwMode="blackWhite">
          <a:xfrm rot="2727649" flipH="1">
            <a:off x="4306093" y="3517107"/>
            <a:ext cx="1141413" cy="0"/>
          </a:xfrm>
          <a:prstGeom prst="line">
            <a:avLst/>
          </a:prstGeom>
          <a:noFill/>
          <a:ln w="101600">
            <a:solidFill>
              <a:srgbClr val="F42E00"/>
            </a:solidFill>
            <a:round/>
            <a:headEnd/>
            <a:tailEnd/>
          </a:ln>
          <a:effectLst>
            <a:outerShdw dist="35921" dir="2700000" algn="ctr" rotWithShape="0">
              <a:schemeClr val="bg2"/>
            </a:outerShdw>
          </a:effectLst>
        </p:spPr>
        <p:txBody>
          <a:bodyPr wrap="none" anchor="ctr"/>
          <a:lstStyle/>
          <a:p>
            <a:pPr>
              <a:defRPr/>
            </a:pPr>
            <a:endParaRPr lang="fa-IR"/>
          </a:p>
        </p:txBody>
      </p:sp>
      <p:sp>
        <p:nvSpPr>
          <p:cNvPr id="275461" name="Rectangle 5"/>
          <p:cNvSpPr>
            <a:spLocks noChangeArrowheads="1"/>
          </p:cNvSpPr>
          <p:nvPr/>
        </p:nvSpPr>
        <p:spPr bwMode="blackWhite">
          <a:xfrm>
            <a:off x="5029200" y="3784600"/>
            <a:ext cx="3352800" cy="1930400"/>
          </a:xfrm>
          <a:prstGeom prst="rect">
            <a:avLst/>
          </a:prstGeom>
          <a:solidFill>
            <a:srgbClr val="996633"/>
          </a:solidFill>
          <a:ln w="9525">
            <a:solidFill>
              <a:schemeClr val="tx1"/>
            </a:solidFill>
            <a:miter lim="800000"/>
            <a:headEnd/>
            <a:tailEnd/>
          </a:ln>
          <a:effectLst>
            <a:outerShdw dist="107763" dir="2700000" algn="ctr" rotWithShape="0">
              <a:schemeClr val="bg2">
                <a:alpha val="50000"/>
              </a:schemeClr>
            </a:outerShdw>
          </a:effectLst>
        </p:spPr>
        <p:txBody>
          <a:bodyPr tIns="137160" anchorCtr="1"/>
          <a:lstStyle/>
          <a:p>
            <a:pPr eaLnBrk="0" hangingPunct="0">
              <a:defRPr/>
            </a:pPr>
            <a:r>
              <a:rPr lang="en-US" sz="2400">
                <a:solidFill>
                  <a:srgbClr val="FFFFCC"/>
                </a:solidFill>
                <a:effectLst>
                  <a:outerShdw blurRad="38100" dist="38100" dir="2700000" algn="tl">
                    <a:srgbClr val="000000"/>
                  </a:outerShdw>
                </a:effectLst>
              </a:rPr>
              <a:t>Moods</a:t>
            </a:r>
            <a:br>
              <a:rPr lang="en-US" sz="2400">
                <a:solidFill>
                  <a:srgbClr val="FFFFCC"/>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Feelings that tend to be less intense than emotions and that lack a contextual stimulus.</a:t>
            </a:r>
          </a:p>
        </p:txBody>
      </p:sp>
      <p:sp>
        <p:nvSpPr>
          <p:cNvPr id="275462" name="Rectangle 6"/>
          <p:cNvSpPr>
            <a:spLocks noChangeArrowheads="1"/>
          </p:cNvSpPr>
          <p:nvPr/>
        </p:nvSpPr>
        <p:spPr bwMode="blackWhite">
          <a:xfrm>
            <a:off x="762000" y="3784600"/>
            <a:ext cx="3352800" cy="1930400"/>
          </a:xfrm>
          <a:prstGeom prst="rect">
            <a:avLst/>
          </a:prstGeom>
          <a:solidFill>
            <a:srgbClr val="CC3300"/>
          </a:solidFill>
          <a:ln w="9525">
            <a:solidFill>
              <a:schemeClr val="tx1"/>
            </a:solidFill>
            <a:miter lim="800000"/>
            <a:headEnd/>
            <a:tailEnd/>
          </a:ln>
          <a:effectLst>
            <a:outerShdw dist="107763" dir="2700000" algn="ctr" rotWithShape="0">
              <a:schemeClr val="bg2">
                <a:alpha val="50000"/>
              </a:schemeClr>
            </a:outerShdw>
          </a:effectLst>
        </p:spPr>
        <p:txBody>
          <a:bodyPr tIns="137160" anchorCtr="1"/>
          <a:lstStyle/>
          <a:p>
            <a:pPr eaLnBrk="0" hangingPunct="0">
              <a:defRPr/>
            </a:pPr>
            <a:r>
              <a:rPr lang="en-US" sz="2400">
                <a:solidFill>
                  <a:srgbClr val="FFFFCC"/>
                </a:solidFill>
                <a:effectLst>
                  <a:outerShdw blurRad="38100" dist="38100" dir="2700000" algn="tl">
                    <a:srgbClr val="000000"/>
                  </a:outerShdw>
                </a:effectLst>
              </a:rPr>
              <a:t>Emotions</a:t>
            </a:r>
            <a:br>
              <a:rPr lang="en-US" sz="2400">
                <a:solidFill>
                  <a:srgbClr val="FFFFCC"/>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Intense feelings that are directed at someone or something.</a:t>
            </a:r>
          </a:p>
        </p:txBody>
      </p:sp>
      <p:sp>
        <p:nvSpPr>
          <p:cNvPr id="275463" name="Rectangle 7"/>
          <p:cNvSpPr>
            <a:spLocks noChangeArrowheads="1"/>
          </p:cNvSpPr>
          <p:nvPr/>
        </p:nvSpPr>
        <p:spPr bwMode="blackWhite">
          <a:xfrm>
            <a:off x="2362200" y="1905000"/>
            <a:ext cx="4419600" cy="1498600"/>
          </a:xfrm>
          <a:prstGeom prst="rect">
            <a:avLst/>
          </a:prstGeom>
          <a:solidFill>
            <a:srgbClr val="3366CC"/>
          </a:solidFill>
          <a:ln w="9525">
            <a:solidFill>
              <a:schemeClr val="tx1"/>
            </a:solidFill>
            <a:miter lim="800000"/>
            <a:headEnd/>
            <a:tailEnd/>
          </a:ln>
          <a:effectLst>
            <a:outerShdw dist="107763" dir="2700000" algn="ctr" rotWithShape="0">
              <a:schemeClr val="bg2">
                <a:alpha val="50000"/>
              </a:schemeClr>
            </a:outerShdw>
          </a:effectLst>
        </p:spPr>
        <p:txBody>
          <a:bodyPr anchor="ctr" anchorCtr="1"/>
          <a:lstStyle/>
          <a:p>
            <a:pPr algn="ctr" eaLnBrk="0" hangingPunct="0">
              <a:defRPr/>
            </a:pPr>
            <a:r>
              <a:rPr lang="en-US" sz="2800">
                <a:solidFill>
                  <a:srgbClr val="FFFFCC"/>
                </a:solidFill>
                <a:effectLst>
                  <a:outerShdw blurRad="38100" dist="38100" dir="2700000" algn="tl">
                    <a:srgbClr val="000000"/>
                  </a:outerShdw>
                </a:effectLst>
              </a:rPr>
              <a:t>Affect</a:t>
            </a:r>
            <a:r>
              <a:rPr lang="en-US" sz="2800">
                <a:solidFill>
                  <a:schemeClr val="bg1"/>
                </a:solidFill>
                <a:effectLst>
                  <a:outerShdw blurRad="38100" dist="38100" dir="2700000" algn="tl">
                    <a:srgbClr val="000000"/>
                  </a:outerShdw>
                </a:effectLst>
              </a:rPr>
              <a:t/>
            </a:r>
            <a:br>
              <a:rPr lang="en-US" sz="2800">
                <a:solidFill>
                  <a:schemeClr val="bg1"/>
                </a:solidFill>
                <a:effectLst>
                  <a:outerShdw blurRad="38100" dist="38100" dir="2700000" algn="tl">
                    <a:srgbClr val="000000"/>
                  </a:outerShdw>
                </a:effectLst>
              </a:rPr>
            </a:br>
            <a:r>
              <a:rPr lang="en-US" sz="2400">
                <a:solidFill>
                  <a:schemeClr val="bg1"/>
                </a:solidFill>
                <a:effectLst>
                  <a:outerShdw blurRad="38100" dist="38100" dir="2700000" algn="tl">
                    <a:srgbClr val="000000"/>
                  </a:outerShdw>
                </a:effectLst>
              </a:rPr>
              <a:t>A broad range of emotions that people experience.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75463"/>
                                        </p:tgtEl>
                                        <p:attrNameLst>
                                          <p:attrName>style.visibility</p:attrName>
                                        </p:attrNameLst>
                                      </p:cBhvr>
                                      <p:to>
                                        <p:strVal val="visible"/>
                                      </p:to>
                                    </p:set>
                                    <p:animEffect transition="in" filter="box(out)">
                                      <p:cBhvr>
                                        <p:cTn id="7" dur="500"/>
                                        <p:tgtEl>
                                          <p:spTgt spid="27546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275459"/>
                                        </p:tgtEl>
                                        <p:attrNameLst>
                                          <p:attrName>style.visibility</p:attrName>
                                        </p:attrNameLst>
                                      </p:cBhvr>
                                      <p:to>
                                        <p:strVal val="visible"/>
                                      </p:to>
                                    </p:set>
                                    <p:animEffect transition="in" filter="strips(downLeft)">
                                      <p:cBhvr>
                                        <p:cTn id="11" dur="500"/>
                                        <p:tgtEl>
                                          <p:spTgt spid="275459"/>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75462"/>
                                        </p:tgtEl>
                                        <p:attrNameLst>
                                          <p:attrName>style.visibility</p:attrName>
                                        </p:attrNameLst>
                                      </p:cBhvr>
                                      <p:to>
                                        <p:strVal val="visible"/>
                                      </p:to>
                                    </p:set>
                                    <p:animEffect transition="in" filter="strips(downLeft)">
                                      <p:cBhvr>
                                        <p:cTn id="15" dur="500"/>
                                        <p:tgtEl>
                                          <p:spTgt spid="275462"/>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275460"/>
                                        </p:tgtEl>
                                        <p:attrNameLst>
                                          <p:attrName>style.visibility</p:attrName>
                                        </p:attrNameLst>
                                      </p:cBhvr>
                                      <p:to>
                                        <p:strVal val="visible"/>
                                      </p:to>
                                    </p:set>
                                    <p:animEffect transition="in" filter="strips(downRight)">
                                      <p:cBhvr>
                                        <p:cTn id="19" dur="500"/>
                                        <p:tgtEl>
                                          <p:spTgt spid="275460"/>
                                        </p:tgtEl>
                                      </p:cBhvr>
                                    </p:animEffect>
                                  </p:childTnLst>
                                </p:cTn>
                              </p:par>
                            </p:childTnLst>
                          </p:cTn>
                        </p:par>
                        <p:par>
                          <p:cTn id="20" fill="hold">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275461"/>
                                        </p:tgtEl>
                                        <p:attrNameLst>
                                          <p:attrName>style.visibility</p:attrName>
                                        </p:attrNameLst>
                                      </p:cBhvr>
                                      <p:to>
                                        <p:strVal val="visible"/>
                                      </p:to>
                                    </p:set>
                                    <p:animEffect transition="in" filter="strips(downRight)">
                                      <p:cBhvr>
                                        <p:cTn id="23" dur="500"/>
                                        <p:tgtEl>
                                          <p:spTgt spid="275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animBg="1" autoUpdateAnimBg="0"/>
      <p:bldP spid="275462" grpId="0" animBg="1" autoUpdateAnimBg="0"/>
      <p:bldP spid="275463"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2"/>
          <p:cNvSpPr>
            <a:spLocks noGrp="1"/>
          </p:cNvSpPr>
          <p:nvPr>
            <p:ph type="ftr" sz="quarter" idx="10"/>
          </p:nvPr>
        </p:nvSpPr>
        <p:spPr>
          <a:noFill/>
        </p:spPr>
        <p:txBody>
          <a:bodyPr/>
          <a:lstStyle/>
          <a:p>
            <a:r>
              <a:rPr lang="en-US"/>
              <a:t>© 2005 Prentice Hall Inc. All rights reserved.</a:t>
            </a:r>
          </a:p>
        </p:txBody>
      </p:sp>
      <p:sp>
        <p:nvSpPr>
          <p:cNvPr id="23555" name="Slide Number Placeholder 3"/>
          <p:cNvSpPr>
            <a:spLocks noGrp="1"/>
          </p:cNvSpPr>
          <p:nvPr>
            <p:ph type="sldNum" sz="quarter" idx="11"/>
          </p:nvPr>
        </p:nvSpPr>
        <p:spPr>
          <a:noFill/>
        </p:spPr>
        <p:txBody>
          <a:bodyPr/>
          <a:lstStyle/>
          <a:p>
            <a:r>
              <a:rPr lang="en-US"/>
              <a:t>4–</a:t>
            </a:r>
            <a:fld id="{21810263-06E4-4ABF-96E8-8F5F90995108}" type="slidenum">
              <a:rPr lang="en-US"/>
              <a:pPr/>
              <a:t>91</a:t>
            </a:fld>
            <a:endParaRPr lang="en-US"/>
          </a:p>
        </p:txBody>
      </p:sp>
      <p:sp>
        <p:nvSpPr>
          <p:cNvPr id="276482" name="Rectangle 2"/>
          <p:cNvSpPr>
            <a:spLocks noGrp="1" noChangeArrowheads="1"/>
          </p:cNvSpPr>
          <p:nvPr>
            <p:ph type="title"/>
          </p:nvPr>
        </p:nvSpPr>
        <p:spPr/>
        <p:txBody>
          <a:bodyPr/>
          <a:lstStyle/>
          <a:p>
            <a:pPr algn="just" rtl="0" eaLnBrk="1" hangingPunct="1">
              <a:defRPr/>
            </a:pPr>
            <a:r>
              <a:rPr lang="en-US" smtClean="0"/>
              <a:t>What Are Emotions? (cont’d)</a:t>
            </a:r>
          </a:p>
        </p:txBody>
      </p:sp>
      <p:pic>
        <p:nvPicPr>
          <p:cNvPr id="23557" name="Picture 3" descr="bd20187_"/>
          <p:cNvPicPr>
            <a:picLocks noChangeAspect="1" noChangeArrowheads="1"/>
          </p:cNvPicPr>
          <p:nvPr/>
        </p:nvPicPr>
        <p:blipFill>
          <a:blip r:embed="rId2"/>
          <a:srcRect/>
          <a:stretch>
            <a:fillRect/>
          </a:stretch>
        </p:blipFill>
        <p:spPr bwMode="auto">
          <a:xfrm flipH="1">
            <a:off x="5595938" y="3352800"/>
            <a:ext cx="2862262" cy="2971800"/>
          </a:xfrm>
          <a:prstGeom prst="rect">
            <a:avLst/>
          </a:prstGeom>
          <a:noFill/>
          <a:ln w="9525">
            <a:noFill/>
            <a:miter lim="800000"/>
            <a:headEnd/>
            <a:tailEnd/>
          </a:ln>
        </p:spPr>
      </p:pic>
      <p:sp>
        <p:nvSpPr>
          <p:cNvPr id="276484" name="Text Box 4"/>
          <p:cNvSpPr txBox="1">
            <a:spLocks noChangeArrowheads="1"/>
          </p:cNvSpPr>
          <p:nvPr/>
        </p:nvSpPr>
        <p:spPr bwMode="auto">
          <a:xfrm>
            <a:off x="957263" y="1389063"/>
            <a:ext cx="6205537" cy="3600986"/>
          </a:xfrm>
          <a:prstGeom prst="rect">
            <a:avLst/>
          </a:prstGeom>
          <a:noFill/>
          <a:ln w="9525">
            <a:noFill/>
            <a:miter lim="800000"/>
            <a:headEnd/>
            <a:tailEnd/>
          </a:ln>
        </p:spPr>
        <p:txBody>
          <a:bodyPr>
            <a:spAutoFit/>
          </a:bodyPr>
          <a:lstStyle/>
          <a:p>
            <a:pPr algn="l" rtl="0">
              <a:spcBef>
                <a:spcPct val="50000"/>
              </a:spcBef>
            </a:pPr>
            <a:r>
              <a:rPr lang="en-US" sz="2400" dirty="0"/>
              <a:t>Emotional Labor</a:t>
            </a:r>
          </a:p>
          <a:p>
            <a:pPr algn="l" rtl="0">
              <a:spcBef>
                <a:spcPct val="50000"/>
              </a:spcBef>
            </a:pPr>
            <a:r>
              <a:rPr lang="en-US" sz="2400" b="0" dirty="0">
                <a:latin typeface="Tahoma" pitchFamily="34" charset="0"/>
              </a:rPr>
              <a:t>A situation in which an employee expresses organizationally desired emotions during interpersonal transactions.</a:t>
            </a:r>
          </a:p>
          <a:p>
            <a:pPr algn="l" rtl="0">
              <a:spcBef>
                <a:spcPct val="50000"/>
              </a:spcBef>
            </a:pPr>
            <a:r>
              <a:rPr lang="en-US" sz="2400" dirty="0"/>
              <a:t>Emotional Dissonance</a:t>
            </a:r>
          </a:p>
          <a:p>
            <a:pPr algn="l" rtl="0">
              <a:spcBef>
                <a:spcPct val="50000"/>
              </a:spcBef>
            </a:pPr>
            <a:r>
              <a:rPr lang="en-US" sz="2400" b="0" dirty="0">
                <a:latin typeface="Tahoma" pitchFamily="34" charset="0"/>
              </a:rPr>
              <a:t>A situation in which an employee </a:t>
            </a:r>
            <a:br>
              <a:rPr lang="en-US" sz="2400" b="0" dirty="0">
                <a:latin typeface="Tahoma" pitchFamily="34" charset="0"/>
              </a:rPr>
            </a:br>
            <a:r>
              <a:rPr lang="en-US" sz="2400" b="0" dirty="0">
                <a:latin typeface="Tahoma" pitchFamily="34" charset="0"/>
              </a:rPr>
              <a:t>must project one emotion while simultaneously feeling another.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6484"/>
                                        </p:tgtEl>
                                        <p:attrNameLst>
                                          <p:attrName>style.visibility</p:attrName>
                                        </p:attrNameLst>
                                      </p:cBhvr>
                                      <p:to>
                                        <p:strVal val="visible"/>
                                      </p:to>
                                    </p:set>
                                    <p:animEffect transition="in" filter="wipe(up)">
                                      <p:cBhvr>
                                        <p:cTn id="7" dur="500"/>
                                        <p:tgtEl>
                                          <p:spTgt spid="27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0"/>
          </p:nvPr>
        </p:nvSpPr>
        <p:spPr>
          <a:noFill/>
        </p:spPr>
        <p:txBody>
          <a:bodyPr/>
          <a:lstStyle/>
          <a:p>
            <a:r>
              <a:rPr lang="en-US"/>
              <a:t>© 2005 Prentice Hall Inc. All rights reserved.</a:t>
            </a:r>
          </a:p>
        </p:txBody>
      </p:sp>
      <p:sp>
        <p:nvSpPr>
          <p:cNvPr id="24579" name="Slide Number Placeholder 3"/>
          <p:cNvSpPr>
            <a:spLocks noGrp="1"/>
          </p:cNvSpPr>
          <p:nvPr>
            <p:ph type="sldNum" sz="quarter" idx="11"/>
          </p:nvPr>
        </p:nvSpPr>
        <p:spPr>
          <a:noFill/>
        </p:spPr>
        <p:txBody>
          <a:bodyPr/>
          <a:lstStyle/>
          <a:p>
            <a:r>
              <a:rPr lang="en-US"/>
              <a:t>4–</a:t>
            </a:r>
            <a:fld id="{6129673D-4A1F-4A53-873B-27CCE9DF3594}" type="slidenum">
              <a:rPr lang="en-US"/>
              <a:pPr/>
              <a:t>92</a:t>
            </a:fld>
            <a:endParaRPr lang="en-US"/>
          </a:p>
        </p:txBody>
      </p:sp>
      <p:sp>
        <p:nvSpPr>
          <p:cNvPr id="277506" name="Rectangle 2"/>
          <p:cNvSpPr>
            <a:spLocks noGrp="1" noChangeArrowheads="1"/>
          </p:cNvSpPr>
          <p:nvPr>
            <p:ph type="title"/>
          </p:nvPr>
        </p:nvSpPr>
        <p:spPr/>
        <p:txBody>
          <a:bodyPr/>
          <a:lstStyle/>
          <a:p>
            <a:pPr algn="just" rtl="0" eaLnBrk="1" hangingPunct="1">
              <a:defRPr/>
            </a:pPr>
            <a:r>
              <a:rPr lang="en-US" smtClean="0"/>
              <a:t>Felt versus Displayed Emotions</a:t>
            </a:r>
          </a:p>
        </p:txBody>
      </p:sp>
      <p:grpSp>
        <p:nvGrpSpPr>
          <p:cNvPr id="2" name="Group 3"/>
          <p:cNvGrpSpPr>
            <a:grpSpLocks/>
          </p:cNvGrpSpPr>
          <p:nvPr/>
        </p:nvGrpSpPr>
        <p:grpSpPr bwMode="auto">
          <a:xfrm flipH="1">
            <a:off x="4876800" y="3209925"/>
            <a:ext cx="3352800" cy="2886075"/>
            <a:chOff x="720" y="1884"/>
            <a:chExt cx="2423" cy="2154"/>
          </a:xfrm>
        </p:grpSpPr>
        <p:grpSp>
          <p:nvGrpSpPr>
            <p:cNvPr id="3" name="Group 4"/>
            <p:cNvGrpSpPr>
              <a:grpSpLocks/>
            </p:cNvGrpSpPr>
            <p:nvPr/>
          </p:nvGrpSpPr>
          <p:grpSpPr bwMode="auto">
            <a:xfrm>
              <a:off x="720" y="1884"/>
              <a:ext cx="2423" cy="2154"/>
              <a:chOff x="720" y="1884"/>
              <a:chExt cx="2423" cy="2154"/>
            </a:xfrm>
          </p:grpSpPr>
          <p:sp>
            <p:nvSpPr>
              <p:cNvPr id="24614" name="Freeform 5"/>
              <p:cNvSpPr>
                <a:spLocks/>
              </p:cNvSpPr>
              <p:nvPr/>
            </p:nvSpPr>
            <p:spPr bwMode="auto">
              <a:xfrm>
                <a:off x="2711" y="3002"/>
                <a:ext cx="86" cy="39"/>
              </a:xfrm>
              <a:custGeom>
                <a:avLst/>
                <a:gdLst>
                  <a:gd name="T0" fmla="*/ 160 w 171"/>
                  <a:gd name="T1" fmla="*/ 50 h 78"/>
                  <a:gd name="T2" fmla="*/ 142 w 171"/>
                  <a:gd name="T3" fmla="*/ 65 h 78"/>
                  <a:gd name="T4" fmla="*/ 91 w 171"/>
                  <a:gd name="T5" fmla="*/ 78 h 78"/>
                  <a:gd name="T6" fmla="*/ 0 w 171"/>
                  <a:gd name="T7" fmla="*/ 70 h 78"/>
                  <a:gd name="T8" fmla="*/ 11 w 171"/>
                  <a:gd name="T9" fmla="*/ 46 h 78"/>
                  <a:gd name="T10" fmla="*/ 45 w 171"/>
                  <a:gd name="T11" fmla="*/ 21 h 78"/>
                  <a:gd name="T12" fmla="*/ 110 w 171"/>
                  <a:gd name="T13" fmla="*/ 0 h 78"/>
                  <a:gd name="T14" fmla="*/ 167 w 171"/>
                  <a:gd name="T15" fmla="*/ 10 h 78"/>
                  <a:gd name="T16" fmla="*/ 171 w 171"/>
                  <a:gd name="T17" fmla="*/ 38 h 78"/>
                  <a:gd name="T18" fmla="*/ 160 w 171"/>
                  <a:gd name="T19" fmla="*/ 50 h 78"/>
                  <a:gd name="T20" fmla="*/ 160 w 171"/>
                  <a:gd name="T21" fmla="*/ 50 h 78"/>
                  <a:gd name="T22" fmla="*/ 160 w 171"/>
                  <a:gd name="T23" fmla="*/ 5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1"/>
                  <a:gd name="T37" fmla="*/ 0 h 78"/>
                  <a:gd name="T38" fmla="*/ 171 w 171"/>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1" h="78">
                    <a:moveTo>
                      <a:pt x="160" y="50"/>
                    </a:moveTo>
                    <a:lnTo>
                      <a:pt x="142" y="65"/>
                    </a:lnTo>
                    <a:lnTo>
                      <a:pt x="91" y="78"/>
                    </a:lnTo>
                    <a:lnTo>
                      <a:pt x="0" y="70"/>
                    </a:lnTo>
                    <a:lnTo>
                      <a:pt x="11" y="46"/>
                    </a:lnTo>
                    <a:lnTo>
                      <a:pt x="45" y="21"/>
                    </a:lnTo>
                    <a:lnTo>
                      <a:pt x="110" y="0"/>
                    </a:lnTo>
                    <a:lnTo>
                      <a:pt x="167" y="10"/>
                    </a:lnTo>
                    <a:lnTo>
                      <a:pt x="171" y="38"/>
                    </a:lnTo>
                    <a:lnTo>
                      <a:pt x="160" y="50"/>
                    </a:lnTo>
                    <a:close/>
                  </a:path>
                </a:pathLst>
              </a:custGeom>
              <a:solidFill>
                <a:srgbClr val="FFE5D9"/>
              </a:solidFill>
              <a:ln w="9525">
                <a:noFill/>
                <a:round/>
                <a:headEnd/>
                <a:tailEnd/>
              </a:ln>
            </p:spPr>
            <p:txBody>
              <a:bodyPr/>
              <a:lstStyle/>
              <a:p>
                <a:endParaRPr lang="fa-IR"/>
              </a:p>
            </p:txBody>
          </p:sp>
          <p:sp>
            <p:nvSpPr>
              <p:cNvPr id="24615" name="Freeform 6"/>
              <p:cNvSpPr>
                <a:spLocks/>
              </p:cNvSpPr>
              <p:nvPr/>
            </p:nvSpPr>
            <p:spPr bwMode="auto">
              <a:xfrm>
                <a:off x="960" y="3796"/>
                <a:ext cx="412" cy="240"/>
              </a:xfrm>
              <a:custGeom>
                <a:avLst/>
                <a:gdLst>
                  <a:gd name="T0" fmla="*/ 0 w 823"/>
                  <a:gd name="T1" fmla="*/ 120 h 481"/>
                  <a:gd name="T2" fmla="*/ 321 w 823"/>
                  <a:gd name="T3" fmla="*/ 120 h 481"/>
                  <a:gd name="T4" fmla="*/ 441 w 823"/>
                  <a:gd name="T5" fmla="*/ 0 h 481"/>
                  <a:gd name="T6" fmla="*/ 591 w 823"/>
                  <a:gd name="T7" fmla="*/ 171 h 481"/>
                  <a:gd name="T8" fmla="*/ 823 w 823"/>
                  <a:gd name="T9" fmla="*/ 472 h 481"/>
                  <a:gd name="T10" fmla="*/ 202 w 823"/>
                  <a:gd name="T11" fmla="*/ 481 h 481"/>
                  <a:gd name="T12" fmla="*/ 51 w 823"/>
                  <a:gd name="T13" fmla="*/ 251 h 481"/>
                  <a:gd name="T14" fmla="*/ 0 w 823"/>
                  <a:gd name="T15" fmla="*/ 120 h 481"/>
                  <a:gd name="T16" fmla="*/ 0 w 823"/>
                  <a:gd name="T17" fmla="*/ 120 h 481"/>
                  <a:gd name="T18" fmla="*/ 0 w 823"/>
                  <a:gd name="T19" fmla="*/ 120 h 4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481"/>
                  <a:gd name="T32" fmla="*/ 823 w 823"/>
                  <a:gd name="T33" fmla="*/ 481 h 4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481">
                    <a:moveTo>
                      <a:pt x="0" y="120"/>
                    </a:moveTo>
                    <a:lnTo>
                      <a:pt x="321" y="120"/>
                    </a:lnTo>
                    <a:lnTo>
                      <a:pt x="441" y="0"/>
                    </a:lnTo>
                    <a:lnTo>
                      <a:pt x="591" y="171"/>
                    </a:lnTo>
                    <a:lnTo>
                      <a:pt x="823" y="472"/>
                    </a:lnTo>
                    <a:lnTo>
                      <a:pt x="202" y="481"/>
                    </a:lnTo>
                    <a:lnTo>
                      <a:pt x="51" y="251"/>
                    </a:lnTo>
                    <a:lnTo>
                      <a:pt x="0" y="120"/>
                    </a:lnTo>
                    <a:close/>
                  </a:path>
                </a:pathLst>
              </a:custGeom>
              <a:solidFill>
                <a:srgbClr val="666666"/>
              </a:solidFill>
              <a:ln w="9525">
                <a:noFill/>
                <a:round/>
                <a:headEnd/>
                <a:tailEnd/>
              </a:ln>
            </p:spPr>
            <p:txBody>
              <a:bodyPr/>
              <a:lstStyle/>
              <a:p>
                <a:endParaRPr lang="fa-IR"/>
              </a:p>
            </p:txBody>
          </p:sp>
          <p:sp>
            <p:nvSpPr>
              <p:cNvPr id="24616" name="Freeform 7"/>
              <p:cNvSpPr>
                <a:spLocks/>
              </p:cNvSpPr>
              <p:nvPr/>
            </p:nvSpPr>
            <p:spPr bwMode="auto">
              <a:xfrm>
                <a:off x="2679" y="3033"/>
                <a:ext cx="71" cy="125"/>
              </a:xfrm>
              <a:custGeom>
                <a:avLst/>
                <a:gdLst>
                  <a:gd name="T0" fmla="*/ 78 w 143"/>
                  <a:gd name="T1" fmla="*/ 0 h 249"/>
                  <a:gd name="T2" fmla="*/ 23 w 143"/>
                  <a:gd name="T3" fmla="*/ 49 h 249"/>
                  <a:gd name="T4" fmla="*/ 0 w 143"/>
                  <a:gd name="T5" fmla="*/ 192 h 249"/>
                  <a:gd name="T6" fmla="*/ 109 w 143"/>
                  <a:gd name="T7" fmla="*/ 249 h 249"/>
                  <a:gd name="T8" fmla="*/ 80 w 143"/>
                  <a:gd name="T9" fmla="*/ 173 h 249"/>
                  <a:gd name="T10" fmla="*/ 86 w 143"/>
                  <a:gd name="T11" fmla="*/ 64 h 249"/>
                  <a:gd name="T12" fmla="*/ 143 w 143"/>
                  <a:gd name="T13" fmla="*/ 7 h 249"/>
                  <a:gd name="T14" fmla="*/ 78 w 143"/>
                  <a:gd name="T15" fmla="*/ 0 h 249"/>
                  <a:gd name="T16" fmla="*/ 78 w 143"/>
                  <a:gd name="T17" fmla="*/ 0 h 249"/>
                  <a:gd name="T18" fmla="*/ 78 w 143"/>
                  <a:gd name="T19" fmla="*/ 0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249"/>
                  <a:gd name="T32" fmla="*/ 143 w 143"/>
                  <a:gd name="T33" fmla="*/ 249 h 2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249">
                    <a:moveTo>
                      <a:pt x="78" y="0"/>
                    </a:moveTo>
                    <a:lnTo>
                      <a:pt x="23" y="49"/>
                    </a:lnTo>
                    <a:lnTo>
                      <a:pt x="0" y="192"/>
                    </a:lnTo>
                    <a:lnTo>
                      <a:pt x="109" y="249"/>
                    </a:lnTo>
                    <a:lnTo>
                      <a:pt x="80" y="173"/>
                    </a:lnTo>
                    <a:lnTo>
                      <a:pt x="86" y="64"/>
                    </a:lnTo>
                    <a:lnTo>
                      <a:pt x="143" y="7"/>
                    </a:lnTo>
                    <a:lnTo>
                      <a:pt x="78" y="0"/>
                    </a:lnTo>
                    <a:close/>
                  </a:path>
                </a:pathLst>
              </a:custGeom>
              <a:solidFill>
                <a:srgbClr val="683500"/>
              </a:solidFill>
              <a:ln w="9525">
                <a:noFill/>
                <a:round/>
                <a:headEnd/>
                <a:tailEnd/>
              </a:ln>
            </p:spPr>
            <p:txBody>
              <a:bodyPr/>
              <a:lstStyle/>
              <a:p>
                <a:endParaRPr lang="fa-IR"/>
              </a:p>
            </p:txBody>
          </p:sp>
          <p:sp>
            <p:nvSpPr>
              <p:cNvPr id="24617" name="Freeform 8"/>
              <p:cNvSpPr>
                <a:spLocks/>
              </p:cNvSpPr>
              <p:nvPr/>
            </p:nvSpPr>
            <p:spPr bwMode="auto">
              <a:xfrm>
                <a:off x="2689" y="3044"/>
                <a:ext cx="62" cy="66"/>
              </a:xfrm>
              <a:custGeom>
                <a:avLst/>
                <a:gdLst>
                  <a:gd name="T0" fmla="*/ 126 w 126"/>
                  <a:gd name="T1" fmla="*/ 0 h 133"/>
                  <a:gd name="T2" fmla="*/ 63 w 126"/>
                  <a:gd name="T3" fmla="*/ 64 h 133"/>
                  <a:gd name="T4" fmla="*/ 57 w 126"/>
                  <a:gd name="T5" fmla="*/ 133 h 133"/>
                  <a:gd name="T6" fmla="*/ 10 w 126"/>
                  <a:gd name="T7" fmla="*/ 118 h 133"/>
                  <a:gd name="T8" fmla="*/ 29 w 126"/>
                  <a:gd name="T9" fmla="*/ 108 h 133"/>
                  <a:gd name="T10" fmla="*/ 0 w 126"/>
                  <a:gd name="T11" fmla="*/ 76 h 133"/>
                  <a:gd name="T12" fmla="*/ 40 w 126"/>
                  <a:gd name="T13" fmla="*/ 81 h 133"/>
                  <a:gd name="T14" fmla="*/ 8 w 126"/>
                  <a:gd name="T15" fmla="*/ 49 h 133"/>
                  <a:gd name="T16" fmla="*/ 42 w 126"/>
                  <a:gd name="T17" fmla="*/ 42 h 133"/>
                  <a:gd name="T18" fmla="*/ 25 w 126"/>
                  <a:gd name="T19" fmla="*/ 23 h 133"/>
                  <a:gd name="T20" fmla="*/ 57 w 126"/>
                  <a:gd name="T21" fmla="*/ 17 h 133"/>
                  <a:gd name="T22" fmla="*/ 126 w 126"/>
                  <a:gd name="T23" fmla="*/ 0 h 133"/>
                  <a:gd name="T24" fmla="*/ 126 w 126"/>
                  <a:gd name="T25" fmla="*/ 0 h 133"/>
                  <a:gd name="T26" fmla="*/ 126 w 126"/>
                  <a:gd name="T27" fmla="*/ 0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6"/>
                  <a:gd name="T43" fmla="*/ 0 h 133"/>
                  <a:gd name="T44" fmla="*/ 126 w 126"/>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6" h="133">
                    <a:moveTo>
                      <a:pt x="126" y="0"/>
                    </a:moveTo>
                    <a:lnTo>
                      <a:pt x="63" y="64"/>
                    </a:lnTo>
                    <a:lnTo>
                      <a:pt x="57" y="133"/>
                    </a:lnTo>
                    <a:lnTo>
                      <a:pt x="10" y="118"/>
                    </a:lnTo>
                    <a:lnTo>
                      <a:pt x="29" y="108"/>
                    </a:lnTo>
                    <a:lnTo>
                      <a:pt x="0" y="76"/>
                    </a:lnTo>
                    <a:lnTo>
                      <a:pt x="40" y="81"/>
                    </a:lnTo>
                    <a:lnTo>
                      <a:pt x="8" y="49"/>
                    </a:lnTo>
                    <a:lnTo>
                      <a:pt x="42" y="42"/>
                    </a:lnTo>
                    <a:lnTo>
                      <a:pt x="25" y="23"/>
                    </a:lnTo>
                    <a:lnTo>
                      <a:pt x="57" y="17"/>
                    </a:lnTo>
                    <a:lnTo>
                      <a:pt x="126" y="0"/>
                    </a:lnTo>
                    <a:close/>
                  </a:path>
                </a:pathLst>
              </a:custGeom>
              <a:solidFill>
                <a:srgbClr val="E57F33"/>
              </a:solidFill>
              <a:ln w="9525">
                <a:noFill/>
                <a:round/>
                <a:headEnd/>
                <a:tailEnd/>
              </a:ln>
            </p:spPr>
            <p:txBody>
              <a:bodyPr/>
              <a:lstStyle/>
              <a:p>
                <a:endParaRPr lang="fa-IR"/>
              </a:p>
            </p:txBody>
          </p:sp>
          <p:sp>
            <p:nvSpPr>
              <p:cNvPr id="24618" name="Freeform 9"/>
              <p:cNvSpPr>
                <a:spLocks/>
              </p:cNvSpPr>
              <p:nvPr/>
            </p:nvSpPr>
            <p:spPr bwMode="auto">
              <a:xfrm>
                <a:off x="1446" y="3217"/>
                <a:ext cx="1678" cy="820"/>
              </a:xfrm>
              <a:custGeom>
                <a:avLst/>
                <a:gdLst>
                  <a:gd name="T0" fmla="*/ 1130 w 3356"/>
                  <a:gd name="T1" fmla="*/ 610 h 1640"/>
                  <a:gd name="T2" fmla="*/ 1307 w 3356"/>
                  <a:gd name="T3" fmla="*/ 709 h 1640"/>
                  <a:gd name="T4" fmla="*/ 1417 w 3356"/>
                  <a:gd name="T5" fmla="*/ 600 h 1640"/>
                  <a:gd name="T6" fmla="*/ 1485 w 3356"/>
                  <a:gd name="T7" fmla="*/ 572 h 1640"/>
                  <a:gd name="T8" fmla="*/ 1664 w 3356"/>
                  <a:gd name="T9" fmla="*/ 600 h 1640"/>
                  <a:gd name="T10" fmla="*/ 1664 w 3356"/>
                  <a:gd name="T11" fmla="*/ 730 h 1640"/>
                  <a:gd name="T12" fmla="*/ 1723 w 3356"/>
                  <a:gd name="T13" fmla="*/ 650 h 1640"/>
                  <a:gd name="T14" fmla="*/ 1921 w 3356"/>
                  <a:gd name="T15" fmla="*/ 532 h 1640"/>
                  <a:gd name="T16" fmla="*/ 1961 w 3356"/>
                  <a:gd name="T17" fmla="*/ 433 h 1640"/>
                  <a:gd name="T18" fmla="*/ 2128 w 3356"/>
                  <a:gd name="T19" fmla="*/ 393 h 1640"/>
                  <a:gd name="T20" fmla="*/ 2238 w 3356"/>
                  <a:gd name="T21" fmla="*/ 254 h 1640"/>
                  <a:gd name="T22" fmla="*/ 2346 w 3356"/>
                  <a:gd name="T23" fmla="*/ 156 h 1640"/>
                  <a:gd name="T24" fmla="*/ 2405 w 3356"/>
                  <a:gd name="T25" fmla="*/ 85 h 1640"/>
                  <a:gd name="T26" fmla="*/ 2584 w 3356"/>
                  <a:gd name="T27" fmla="*/ 0 h 1640"/>
                  <a:gd name="T28" fmla="*/ 3187 w 3356"/>
                  <a:gd name="T29" fmla="*/ 264 h 1640"/>
                  <a:gd name="T30" fmla="*/ 3217 w 3356"/>
                  <a:gd name="T31" fmla="*/ 720 h 1640"/>
                  <a:gd name="T32" fmla="*/ 3232 w 3356"/>
                  <a:gd name="T33" fmla="*/ 838 h 1640"/>
                  <a:gd name="T34" fmla="*/ 3270 w 3356"/>
                  <a:gd name="T35" fmla="*/ 1102 h 1640"/>
                  <a:gd name="T36" fmla="*/ 3316 w 3356"/>
                  <a:gd name="T37" fmla="*/ 1376 h 1640"/>
                  <a:gd name="T38" fmla="*/ 3337 w 3356"/>
                  <a:gd name="T39" fmla="*/ 1473 h 1640"/>
                  <a:gd name="T40" fmla="*/ 3356 w 3356"/>
                  <a:gd name="T41" fmla="*/ 1522 h 1640"/>
                  <a:gd name="T42" fmla="*/ 3326 w 3356"/>
                  <a:gd name="T43" fmla="*/ 1539 h 1640"/>
                  <a:gd name="T44" fmla="*/ 3225 w 3356"/>
                  <a:gd name="T45" fmla="*/ 1558 h 1640"/>
                  <a:gd name="T46" fmla="*/ 2900 w 3356"/>
                  <a:gd name="T47" fmla="*/ 1589 h 1640"/>
                  <a:gd name="T48" fmla="*/ 2415 w 3356"/>
                  <a:gd name="T49" fmla="*/ 1621 h 1640"/>
                  <a:gd name="T50" fmla="*/ 2464 w 3356"/>
                  <a:gd name="T51" fmla="*/ 1461 h 1640"/>
                  <a:gd name="T52" fmla="*/ 2415 w 3356"/>
                  <a:gd name="T53" fmla="*/ 1433 h 1640"/>
                  <a:gd name="T54" fmla="*/ 2297 w 3356"/>
                  <a:gd name="T55" fmla="*/ 1522 h 1640"/>
                  <a:gd name="T56" fmla="*/ 2316 w 3356"/>
                  <a:gd name="T57" fmla="*/ 1591 h 1640"/>
                  <a:gd name="T58" fmla="*/ 0 w 3356"/>
                  <a:gd name="T59" fmla="*/ 1640 h 1640"/>
                  <a:gd name="T60" fmla="*/ 71 w 3356"/>
                  <a:gd name="T61" fmla="*/ 1245 h 1640"/>
                  <a:gd name="T62" fmla="*/ 396 w 3356"/>
                  <a:gd name="T63" fmla="*/ 897 h 1640"/>
                  <a:gd name="T64" fmla="*/ 793 w 3356"/>
                  <a:gd name="T65" fmla="*/ 739 h 1640"/>
                  <a:gd name="T66" fmla="*/ 1019 w 3356"/>
                  <a:gd name="T67" fmla="*/ 591 h 1640"/>
                  <a:gd name="T68" fmla="*/ 1130 w 3356"/>
                  <a:gd name="T69" fmla="*/ 610 h 1640"/>
                  <a:gd name="T70" fmla="*/ 1130 w 3356"/>
                  <a:gd name="T71" fmla="*/ 610 h 1640"/>
                  <a:gd name="T72" fmla="*/ 1130 w 3356"/>
                  <a:gd name="T73" fmla="*/ 610 h 16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56"/>
                  <a:gd name="T112" fmla="*/ 0 h 1640"/>
                  <a:gd name="T113" fmla="*/ 3356 w 3356"/>
                  <a:gd name="T114" fmla="*/ 1640 h 16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56" h="1640">
                    <a:moveTo>
                      <a:pt x="1130" y="610"/>
                    </a:moveTo>
                    <a:lnTo>
                      <a:pt x="1307" y="709"/>
                    </a:lnTo>
                    <a:lnTo>
                      <a:pt x="1417" y="600"/>
                    </a:lnTo>
                    <a:lnTo>
                      <a:pt x="1485" y="572"/>
                    </a:lnTo>
                    <a:lnTo>
                      <a:pt x="1664" y="600"/>
                    </a:lnTo>
                    <a:lnTo>
                      <a:pt x="1664" y="730"/>
                    </a:lnTo>
                    <a:lnTo>
                      <a:pt x="1723" y="650"/>
                    </a:lnTo>
                    <a:lnTo>
                      <a:pt x="1921" y="532"/>
                    </a:lnTo>
                    <a:lnTo>
                      <a:pt x="1961" y="433"/>
                    </a:lnTo>
                    <a:lnTo>
                      <a:pt x="2128" y="393"/>
                    </a:lnTo>
                    <a:lnTo>
                      <a:pt x="2238" y="254"/>
                    </a:lnTo>
                    <a:lnTo>
                      <a:pt x="2346" y="156"/>
                    </a:lnTo>
                    <a:lnTo>
                      <a:pt x="2405" y="85"/>
                    </a:lnTo>
                    <a:lnTo>
                      <a:pt x="2584" y="0"/>
                    </a:lnTo>
                    <a:lnTo>
                      <a:pt x="3187" y="264"/>
                    </a:lnTo>
                    <a:lnTo>
                      <a:pt x="3217" y="720"/>
                    </a:lnTo>
                    <a:lnTo>
                      <a:pt x="3232" y="838"/>
                    </a:lnTo>
                    <a:lnTo>
                      <a:pt x="3270" y="1102"/>
                    </a:lnTo>
                    <a:lnTo>
                      <a:pt x="3316" y="1376"/>
                    </a:lnTo>
                    <a:lnTo>
                      <a:pt x="3337" y="1473"/>
                    </a:lnTo>
                    <a:lnTo>
                      <a:pt x="3356" y="1522"/>
                    </a:lnTo>
                    <a:lnTo>
                      <a:pt x="3326" y="1539"/>
                    </a:lnTo>
                    <a:lnTo>
                      <a:pt x="3225" y="1558"/>
                    </a:lnTo>
                    <a:lnTo>
                      <a:pt x="2900" y="1589"/>
                    </a:lnTo>
                    <a:lnTo>
                      <a:pt x="2415" y="1621"/>
                    </a:lnTo>
                    <a:lnTo>
                      <a:pt x="2464" y="1461"/>
                    </a:lnTo>
                    <a:lnTo>
                      <a:pt x="2415" y="1433"/>
                    </a:lnTo>
                    <a:lnTo>
                      <a:pt x="2297" y="1522"/>
                    </a:lnTo>
                    <a:lnTo>
                      <a:pt x="2316" y="1591"/>
                    </a:lnTo>
                    <a:lnTo>
                      <a:pt x="0" y="1640"/>
                    </a:lnTo>
                    <a:lnTo>
                      <a:pt x="71" y="1245"/>
                    </a:lnTo>
                    <a:lnTo>
                      <a:pt x="396" y="897"/>
                    </a:lnTo>
                    <a:lnTo>
                      <a:pt x="793" y="739"/>
                    </a:lnTo>
                    <a:lnTo>
                      <a:pt x="1019" y="591"/>
                    </a:lnTo>
                    <a:lnTo>
                      <a:pt x="1130" y="610"/>
                    </a:lnTo>
                    <a:close/>
                  </a:path>
                </a:pathLst>
              </a:custGeom>
              <a:solidFill>
                <a:srgbClr val="A69B8C"/>
              </a:solidFill>
              <a:ln w="9525">
                <a:noFill/>
                <a:round/>
                <a:headEnd/>
                <a:tailEnd/>
              </a:ln>
            </p:spPr>
            <p:txBody>
              <a:bodyPr/>
              <a:lstStyle/>
              <a:p>
                <a:endParaRPr lang="fa-IR"/>
              </a:p>
            </p:txBody>
          </p:sp>
          <p:sp>
            <p:nvSpPr>
              <p:cNvPr id="24619" name="Freeform 10"/>
              <p:cNvSpPr>
                <a:spLocks/>
              </p:cNvSpPr>
              <p:nvPr/>
            </p:nvSpPr>
            <p:spPr bwMode="auto">
              <a:xfrm>
                <a:off x="741" y="2591"/>
                <a:ext cx="1998" cy="1295"/>
              </a:xfrm>
              <a:custGeom>
                <a:avLst/>
                <a:gdLst>
                  <a:gd name="T0" fmla="*/ 660 w 3996"/>
                  <a:gd name="T1" fmla="*/ 0 h 2589"/>
                  <a:gd name="T2" fmla="*/ 680 w 3996"/>
                  <a:gd name="T3" fmla="*/ 182 h 2589"/>
                  <a:gd name="T4" fmla="*/ 540 w 3996"/>
                  <a:gd name="T5" fmla="*/ 262 h 2589"/>
                  <a:gd name="T6" fmla="*/ 439 w 3996"/>
                  <a:gd name="T7" fmla="*/ 342 h 2589"/>
                  <a:gd name="T8" fmla="*/ 359 w 3996"/>
                  <a:gd name="T9" fmla="*/ 492 h 2589"/>
                  <a:gd name="T10" fmla="*/ 49 w 3996"/>
                  <a:gd name="T11" fmla="*/ 844 h 2589"/>
                  <a:gd name="T12" fmla="*/ 0 w 3996"/>
                  <a:gd name="T13" fmla="*/ 1083 h 2589"/>
                  <a:gd name="T14" fmla="*/ 40 w 3996"/>
                  <a:gd name="T15" fmla="*/ 2228 h 2589"/>
                  <a:gd name="T16" fmla="*/ 310 w 3996"/>
                  <a:gd name="T17" fmla="*/ 2528 h 2589"/>
                  <a:gd name="T18" fmla="*/ 711 w 3996"/>
                  <a:gd name="T19" fmla="*/ 2528 h 2589"/>
                  <a:gd name="T20" fmla="*/ 922 w 3996"/>
                  <a:gd name="T21" fmla="*/ 2418 h 2589"/>
                  <a:gd name="T22" fmla="*/ 1061 w 3996"/>
                  <a:gd name="T23" fmla="*/ 2589 h 2589"/>
                  <a:gd name="T24" fmla="*/ 1281 w 3996"/>
                  <a:gd name="T25" fmla="*/ 2558 h 2589"/>
                  <a:gd name="T26" fmla="*/ 1314 w 3996"/>
                  <a:gd name="T27" fmla="*/ 2520 h 2589"/>
                  <a:gd name="T28" fmla="*/ 1348 w 3996"/>
                  <a:gd name="T29" fmla="*/ 2488 h 2589"/>
                  <a:gd name="T30" fmla="*/ 1391 w 3996"/>
                  <a:gd name="T31" fmla="*/ 2448 h 2589"/>
                  <a:gd name="T32" fmla="*/ 1445 w 3996"/>
                  <a:gd name="T33" fmla="*/ 2404 h 2589"/>
                  <a:gd name="T34" fmla="*/ 1502 w 3996"/>
                  <a:gd name="T35" fmla="*/ 2355 h 2589"/>
                  <a:gd name="T36" fmla="*/ 1563 w 3996"/>
                  <a:gd name="T37" fmla="*/ 2306 h 2589"/>
                  <a:gd name="T38" fmla="*/ 1625 w 3996"/>
                  <a:gd name="T39" fmla="*/ 2254 h 2589"/>
                  <a:gd name="T40" fmla="*/ 1690 w 3996"/>
                  <a:gd name="T41" fmla="*/ 2203 h 2589"/>
                  <a:gd name="T42" fmla="*/ 1751 w 3996"/>
                  <a:gd name="T43" fmla="*/ 2154 h 2589"/>
                  <a:gd name="T44" fmla="*/ 1806 w 3996"/>
                  <a:gd name="T45" fmla="*/ 2110 h 2589"/>
                  <a:gd name="T46" fmla="*/ 1857 w 3996"/>
                  <a:gd name="T47" fmla="*/ 2070 h 2589"/>
                  <a:gd name="T48" fmla="*/ 1933 w 3996"/>
                  <a:gd name="T49" fmla="*/ 2009 h 2589"/>
                  <a:gd name="T50" fmla="*/ 1962 w 3996"/>
                  <a:gd name="T51" fmla="*/ 1986 h 2589"/>
                  <a:gd name="T52" fmla="*/ 2525 w 3996"/>
                  <a:gd name="T53" fmla="*/ 1827 h 2589"/>
                  <a:gd name="T54" fmla="*/ 2574 w 3996"/>
                  <a:gd name="T55" fmla="*/ 1766 h 2589"/>
                  <a:gd name="T56" fmla="*/ 2485 w 3996"/>
                  <a:gd name="T57" fmla="*/ 1597 h 2589"/>
                  <a:gd name="T58" fmla="*/ 2464 w 3996"/>
                  <a:gd name="T59" fmla="*/ 1215 h 2589"/>
                  <a:gd name="T60" fmla="*/ 2424 w 3996"/>
                  <a:gd name="T61" fmla="*/ 1165 h 2589"/>
                  <a:gd name="T62" fmla="*/ 2374 w 3996"/>
                  <a:gd name="T63" fmla="*/ 1043 h 2589"/>
                  <a:gd name="T64" fmla="*/ 2644 w 3996"/>
                  <a:gd name="T65" fmla="*/ 1104 h 2589"/>
                  <a:gd name="T66" fmla="*/ 2785 w 3996"/>
                  <a:gd name="T67" fmla="*/ 1245 h 2589"/>
                  <a:gd name="T68" fmla="*/ 3475 w 3996"/>
                  <a:gd name="T69" fmla="*/ 1224 h 2589"/>
                  <a:gd name="T70" fmla="*/ 3897 w 3996"/>
                  <a:gd name="T71" fmla="*/ 1154 h 2589"/>
                  <a:gd name="T72" fmla="*/ 3867 w 3996"/>
                  <a:gd name="T73" fmla="*/ 945 h 2589"/>
                  <a:gd name="T74" fmla="*/ 3996 w 3996"/>
                  <a:gd name="T75" fmla="*/ 813 h 2589"/>
                  <a:gd name="T76" fmla="*/ 3817 w 3996"/>
                  <a:gd name="T77" fmla="*/ 743 h 2589"/>
                  <a:gd name="T78" fmla="*/ 3686 w 3996"/>
                  <a:gd name="T79" fmla="*/ 713 h 2589"/>
                  <a:gd name="T80" fmla="*/ 3226 w 3996"/>
                  <a:gd name="T81" fmla="*/ 593 h 2589"/>
                  <a:gd name="T82" fmla="*/ 2914 w 3996"/>
                  <a:gd name="T83" fmla="*/ 483 h 2589"/>
                  <a:gd name="T84" fmla="*/ 2764 w 3996"/>
                  <a:gd name="T85" fmla="*/ 363 h 2589"/>
                  <a:gd name="T86" fmla="*/ 2473 w 3996"/>
                  <a:gd name="T87" fmla="*/ 333 h 2589"/>
                  <a:gd name="T88" fmla="*/ 2313 w 3996"/>
                  <a:gd name="T89" fmla="*/ 241 h 2589"/>
                  <a:gd name="T90" fmla="*/ 2224 w 3996"/>
                  <a:gd name="T91" fmla="*/ 201 h 2589"/>
                  <a:gd name="T92" fmla="*/ 2184 w 3996"/>
                  <a:gd name="T93" fmla="*/ 131 h 2589"/>
                  <a:gd name="T94" fmla="*/ 2083 w 3996"/>
                  <a:gd name="T95" fmla="*/ 122 h 2589"/>
                  <a:gd name="T96" fmla="*/ 1842 w 3996"/>
                  <a:gd name="T97" fmla="*/ 101 h 2589"/>
                  <a:gd name="T98" fmla="*/ 1673 w 3996"/>
                  <a:gd name="T99" fmla="*/ 61 h 2589"/>
                  <a:gd name="T100" fmla="*/ 1452 w 3996"/>
                  <a:gd name="T101" fmla="*/ 42 h 2589"/>
                  <a:gd name="T102" fmla="*/ 1352 w 3996"/>
                  <a:gd name="T103" fmla="*/ 6 h 2589"/>
                  <a:gd name="T104" fmla="*/ 1342 w 3996"/>
                  <a:gd name="T105" fmla="*/ 51 h 2589"/>
                  <a:gd name="T106" fmla="*/ 1306 w 3996"/>
                  <a:gd name="T107" fmla="*/ 142 h 2589"/>
                  <a:gd name="T108" fmla="*/ 1272 w 3996"/>
                  <a:gd name="T109" fmla="*/ 182 h 2589"/>
                  <a:gd name="T110" fmla="*/ 1224 w 3996"/>
                  <a:gd name="T111" fmla="*/ 205 h 2589"/>
                  <a:gd name="T112" fmla="*/ 1085 w 3996"/>
                  <a:gd name="T113" fmla="*/ 167 h 2589"/>
                  <a:gd name="T114" fmla="*/ 1009 w 3996"/>
                  <a:gd name="T115" fmla="*/ 133 h 2589"/>
                  <a:gd name="T116" fmla="*/ 863 w 3996"/>
                  <a:gd name="T117" fmla="*/ 78 h 2589"/>
                  <a:gd name="T118" fmla="*/ 724 w 3996"/>
                  <a:gd name="T119" fmla="*/ 25 h 2589"/>
                  <a:gd name="T120" fmla="*/ 660 w 3996"/>
                  <a:gd name="T121" fmla="*/ 0 h 2589"/>
                  <a:gd name="T122" fmla="*/ 660 w 3996"/>
                  <a:gd name="T123" fmla="*/ 0 h 2589"/>
                  <a:gd name="T124" fmla="*/ 660 w 3996"/>
                  <a:gd name="T125" fmla="*/ 0 h 25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96"/>
                  <a:gd name="T190" fmla="*/ 0 h 2589"/>
                  <a:gd name="T191" fmla="*/ 3996 w 3996"/>
                  <a:gd name="T192" fmla="*/ 2589 h 25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96" h="2589">
                    <a:moveTo>
                      <a:pt x="660" y="0"/>
                    </a:moveTo>
                    <a:lnTo>
                      <a:pt x="680" y="182"/>
                    </a:lnTo>
                    <a:lnTo>
                      <a:pt x="540" y="262"/>
                    </a:lnTo>
                    <a:lnTo>
                      <a:pt x="439" y="342"/>
                    </a:lnTo>
                    <a:lnTo>
                      <a:pt x="359" y="492"/>
                    </a:lnTo>
                    <a:lnTo>
                      <a:pt x="49" y="844"/>
                    </a:lnTo>
                    <a:lnTo>
                      <a:pt x="0" y="1083"/>
                    </a:lnTo>
                    <a:lnTo>
                      <a:pt x="40" y="2228"/>
                    </a:lnTo>
                    <a:lnTo>
                      <a:pt x="310" y="2528"/>
                    </a:lnTo>
                    <a:lnTo>
                      <a:pt x="711" y="2528"/>
                    </a:lnTo>
                    <a:lnTo>
                      <a:pt x="922" y="2418"/>
                    </a:lnTo>
                    <a:lnTo>
                      <a:pt x="1061" y="2589"/>
                    </a:lnTo>
                    <a:lnTo>
                      <a:pt x="1281" y="2558"/>
                    </a:lnTo>
                    <a:lnTo>
                      <a:pt x="1314" y="2520"/>
                    </a:lnTo>
                    <a:lnTo>
                      <a:pt x="1348" y="2488"/>
                    </a:lnTo>
                    <a:lnTo>
                      <a:pt x="1391" y="2448"/>
                    </a:lnTo>
                    <a:lnTo>
                      <a:pt x="1445" y="2404"/>
                    </a:lnTo>
                    <a:lnTo>
                      <a:pt x="1502" y="2355"/>
                    </a:lnTo>
                    <a:lnTo>
                      <a:pt x="1563" y="2306"/>
                    </a:lnTo>
                    <a:lnTo>
                      <a:pt x="1625" y="2254"/>
                    </a:lnTo>
                    <a:lnTo>
                      <a:pt x="1690" y="2203"/>
                    </a:lnTo>
                    <a:lnTo>
                      <a:pt x="1751" y="2154"/>
                    </a:lnTo>
                    <a:lnTo>
                      <a:pt x="1806" y="2110"/>
                    </a:lnTo>
                    <a:lnTo>
                      <a:pt x="1857" y="2070"/>
                    </a:lnTo>
                    <a:lnTo>
                      <a:pt x="1933" y="2009"/>
                    </a:lnTo>
                    <a:lnTo>
                      <a:pt x="1962" y="1986"/>
                    </a:lnTo>
                    <a:lnTo>
                      <a:pt x="2525" y="1827"/>
                    </a:lnTo>
                    <a:lnTo>
                      <a:pt x="2574" y="1766"/>
                    </a:lnTo>
                    <a:lnTo>
                      <a:pt x="2485" y="1597"/>
                    </a:lnTo>
                    <a:lnTo>
                      <a:pt x="2464" y="1215"/>
                    </a:lnTo>
                    <a:lnTo>
                      <a:pt x="2424" y="1165"/>
                    </a:lnTo>
                    <a:lnTo>
                      <a:pt x="2374" y="1043"/>
                    </a:lnTo>
                    <a:lnTo>
                      <a:pt x="2644" y="1104"/>
                    </a:lnTo>
                    <a:lnTo>
                      <a:pt x="2785" y="1245"/>
                    </a:lnTo>
                    <a:lnTo>
                      <a:pt x="3475" y="1224"/>
                    </a:lnTo>
                    <a:lnTo>
                      <a:pt x="3897" y="1154"/>
                    </a:lnTo>
                    <a:lnTo>
                      <a:pt x="3867" y="945"/>
                    </a:lnTo>
                    <a:lnTo>
                      <a:pt x="3996" y="813"/>
                    </a:lnTo>
                    <a:lnTo>
                      <a:pt x="3817" y="743"/>
                    </a:lnTo>
                    <a:lnTo>
                      <a:pt x="3686" y="713"/>
                    </a:lnTo>
                    <a:lnTo>
                      <a:pt x="3226" y="593"/>
                    </a:lnTo>
                    <a:lnTo>
                      <a:pt x="2914" y="483"/>
                    </a:lnTo>
                    <a:lnTo>
                      <a:pt x="2764" y="363"/>
                    </a:lnTo>
                    <a:lnTo>
                      <a:pt x="2473" y="333"/>
                    </a:lnTo>
                    <a:lnTo>
                      <a:pt x="2313" y="241"/>
                    </a:lnTo>
                    <a:lnTo>
                      <a:pt x="2224" y="201"/>
                    </a:lnTo>
                    <a:lnTo>
                      <a:pt x="2184" y="131"/>
                    </a:lnTo>
                    <a:lnTo>
                      <a:pt x="2083" y="122"/>
                    </a:lnTo>
                    <a:lnTo>
                      <a:pt x="1842" y="101"/>
                    </a:lnTo>
                    <a:lnTo>
                      <a:pt x="1673" y="61"/>
                    </a:lnTo>
                    <a:lnTo>
                      <a:pt x="1452" y="42"/>
                    </a:lnTo>
                    <a:lnTo>
                      <a:pt x="1352" y="6"/>
                    </a:lnTo>
                    <a:lnTo>
                      <a:pt x="1342" y="51"/>
                    </a:lnTo>
                    <a:lnTo>
                      <a:pt x="1306" y="142"/>
                    </a:lnTo>
                    <a:lnTo>
                      <a:pt x="1272" y="182"/>
                    </a:lnTo>
                    <a:lnTo>
                      <a:pt x="1224" y="205"/>
                    </a:lnTo>
                    <a:lnTo>
                      <a:pt x="1085" y="167"/>
                    </a:lnTo>
                    <a:lnTo>
                      <a:pt x="1009" y="133"/>
                    </a:lnTo>
                    <a:lnTo>
                      <a:pt x="863" y="78"/>
                    </a:lnTo>
                    <a:lnTo>
                      <a:pt x="724" y="25"/>
                    </a:lnTo>
                    <a:lnTo>
                      <a:pt x="660" y="0"/>
                    </a:lnTo>
                    <a:close/>
                  </a:path>
                </a:pathLst>
              </a:custGeom>
              <a:solidFill>
                <a:srgbClr val="E5E5E5"/>
              </a:solidFill>
              <a:ln w="9525">
                <a:noFill/>
                <a:round/>
                <a:headEnd/>
                <a:tailEnd/>
              </a:ln>
            </p:spPr>
            <p:txBody>
              <a:bodyPr/>
              <a:lstStyle/>
              <a:p>
                <a:endParaRPr lang="fa-IR"/>
              </a:p>
            </p:txBody>
          </p:sp>
          <p:sp>
            <p:nvSpPr>
              <p:cNvPr id="24620" name="Freeform 11"/>
              <p:cNvSpPr>
                <a:spLocks/>
              </p:cNvSpPr>
              <p:nvPr/>
            </p:nvSpPr>
            <p:spPr bwMode="auto">
              <a:xfrm>
                <a:off x="2340" y="2887"/>
                <a:ext cx="216" cy="216"/>
              </a:xfrm>
              <a:custGeom>
                <a:avLst/>
                <a:gdLst>
                  <a:gd name="T0" fmla="*/ 433 w 433"/>
                  <a:gd name="T1" fmla="*/ 97 h 432"/>
                  <a:gd name="T2" fmla="*/ 245 w 433"/>
                  <a:gd name="T3" fmla="*/ 300 h 432"/>
                  <a:gd name="T4" fmla="*/ 237 w 433"/>
                  <a:gd name="T5" fmla="*/ 432 h 432"/>
                  <a:gd name="T6" fmla="*/ 184 w 433"/>
                  <a:gd name="T7" fmla="*/ 316 h 432"/>
                  <a:gd name="T8" fmla="*/ 157 w 433"/>
                  <a:gd name="T9" fmla="*/ 337 h 432"/>
                  <a:gd name="T10" fmla="*/ 104 w 433"/>
                  <a:gd name="T11" fmla="*/ 378 h 432"/>
                  <a:gd name="T12" fmla="*/ 57 w 433"/>
                  <a:gd name="T13" fmla="*/ 418 h 432"/>
                  <a:gd name="T14" fmla="*/ 53 w 433"/>
                  <a:gd name="T15" fmla="*/ 428 h 432"/>
                  <a:gd name="T16" fmla="*/ 98 w 433"/>
                  <a:gd name="T17" fmla="*/ 325 h 432"/>
                  <a:gd name="T18" fmla="*/ 115 w 433"/>
                  <a:gd name="T19" fmla="*/ 240 h 432"/>
                  <a:gd name="T20" fmla="*/ 0 w 433"/>
                  <a:gd name="T21" fmla="*/ 0 h 432"/>
                  <a:gd name="T22" fmla="*/ 207 w 433"/>
                  <a:gd name="T23" fmla="*/ 48 h 432"/>
                  <a:gd name="T24" fmla="*/ 433 w 433"/>
                  <a:gd name="T25" fmla="*/ 97 h 432"/>
                  <a:gd name="T26" fmla="*/ 433 w 433"/>
                  <a:gd name="T27" fmla="*/ 97 h 432"/>
                  <a:gd name="T28" fmla="*/ 433 w 433"/>
                  <a:gd name="T29" fmla="*/ 97 h 4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3"/>
                  <a:gd name="T46" fmla="*/ 0 h 432"/>
                  <a:gd name="T47" fmla="*/ 433 w 433"/>
                  <a:gd name="T48" fmla="*/ 432 h 4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3" h="432">
                    <a:moveTo>
                      <a:pt x="433" y="97"/>
                    </a:moveTo>
                    <a:lnTo>
                      <a:pt x="245" y="300"/>
                    </a:lnTo>
                    <a:lnTo>
                      <a:pt x="237" y="432"/>
                    </a:lnTo>
                    <a:lnTo>
                      <a:pt x="184" y="316"/>
                    </a:lnTo>
                    <a:lnTo>
                      <a:pt x="157" y="337"/>
                    </a:lnTo>
                    <a:lnTo>
                      <a:pt x="104" y="378"/>
                    </a:lnTo>
                    <a:lnTo>
                      <a:pt x="57" y="418"/>
                    </a:lnTo>
                    <a:lnTo>
                      <a:pt x="53" y="428"/>
                    </a:lnTo>
                    <a:lnTo>
                      <a:pt x="98" y="325"/>
                    </a:lnTo>
                    <a:lnTo>
                      <a:pt x="115" y="240"/>
                    </a:lnTo>
                    <a:lnTo>
                      <a:pt x="0" y="0"/>
                    </a:lnTo>
                    <a:lnTo>
                      <a:pt x="207" y="48"/>
                    </a:lnTo>
                    <a:lnTo>
                      <a:pt x="433" y="97"/>
                    </a:lnTo>
                    <a:close/>
                  </a:path>
                </a:pathLst>
              </a:custGeom>
              <a:solidFill>
                <a:srgbClr val="FFFFFF"/>
              </a:solidFill>
              <a:ln w="9525">
                <a:noFill/>
                <a:round/>
                <a:headEnd/>
                <a:tailEnd/>
              </a:ln>
            </p:spPr>
            <p:txBody>
              <a:bodyPr/>
              <a:lstStyle/>
              <a:p>
                <a:endParaRPr lang="fa-IR"/>
              </a:p>
            </p:txBody>
          </p:sp>
          <p:sp>
            <p:nvSpPr>
              <p:cNvPr id="24621" name="Freeform 12"/>
              <p:cNvSpPr>
                <a:spLocks/>
              </p:cNvSpPr>
              <p:nvPr/>
            </p:nvSpPr>
            <p:spPr bwMode="auto">
              <a:xfrm>
                <a:off x="2462" y="2943"/>
                <a:ext cx="248" cy="226"/>
              </a:xfrm>
              <a:custGeom>
                <a:avLst/>
                <a:gdLst>
                  <a:gd name="T0" fmla="*/ 274 w 496"/>
                  <a:gd name="T1" fmla="*/ 0 h 453"/>
                  <a:gd name="T2" fmla="*/ 211 w 496"/>
                  <a:gd name="T3" fmla="*/ 42 h 453"/>
                  <a:gd name="T4" fmla="*/ 154 w 496"/>
                  <a:gd name="T5" fmla="*/ 84 h 453"/>
                  <a:gd name="T6" fmla="*/ 101 w 496"/>
                  <a:gd name="T7" fmla="*/ 135 h 453"/>
                  <a:gd name="T8" fmla="*/ 26 w 496"/>
                  <a:gd name="T9" fmla="*/ 299 h 453"/>
                  <a:gd name="T10" fmla="*/ 0 w 496"/>
                  <a:gd name="T11" fmla="*/ 411 h 453"/>
                  <a:gd name="T12" fmla="*/ 342 w 496"/>
                  <a:gd name="T13" fmla="*/ 453 h 453"/>
                  <a:gd name="T14" fmla="*/ 351 w 496"/>
                  <a:gd name="T15" fmla="*/ 390 h 453"/>
                  <a:gd name="T16" fmla="*/ 369 w 496"/>
                  <a:gd name="T17" fmla="*/ 297 h 453"/>
                  <a:gd name="T18" fmla="*/ 393 w 496"/>
                  <a:gd name="T19" fmla="*/ 253 h 453"/>
                  <a:gd name="T20" fmla="*/ 435 w 496"/>
                  <a:gd name="T21" fmla="*/ 200 h 453"/>
                  <a:gd name="T22" fmla="*/ 477 w 496"/>
                  <a:gd name="T23" fmla="*/ 154 h 453"/>
                  <a:gd name="T24" fmla="*/ 496 w 496"/>
                  <a:gd name="T25" fmla="*/ 135 h 453"/>
                  <a:gd name="T26" fmla="*/ 350 w 496"/>
                  <a:gd name="T27" fmla="*/ 162 h 453"/>
                  <a:gd name="T28" fmla="*/ 456 w 496"/>
                  <a:gd name="T29" fmla="*/ 76 h 453"/>
                  <a:gd name="T30" fmla="*/ 274 w 496"/>
                  <a:gd name="T31" fmla="*/ 0 h 453"/>
                  <a:gd name="T32" fmla="*/ 274 w 496"/>
                  <a:gd name="T33" fmla="*/ 0 h 453"/>
                  <a:gd name="T34" fmla="*/ 274 w 496"/>
                  <a:gd name="T35" fmla="*/ 0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6"/>
                  <a:gd name="T55" fmla="*/ 0 h 453"/>
                  <a:gd name="T56" fmla="*/ 496 w 496"/>
                  <a:gd name="T57" fmla="*/ 453 h 4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6" h="453">
                    <a:moveTo>
                      <a:pt x="274" y="0"/>
                    </a:moveTo>
                    <a:lnTo>
                      <a:pt x="211" y="42"/>
                    </a:lnTo>
                    <a:lnTo>
                      <a:pt x="154" y="84"/>
                    </a:lnTo>
                    <a:lnTo>
                      <a:pt x="101" y="135"/>
                    </a:lnTo>
                    <a:lnTo>
                      <a:pt x="26" y="299"/>
                    </a:lnTo>
                    <a:lnTo>
                      <a:pt x="0" y="411"/>
                    </a:lnTo>
                    <a:lnTo>
                      <a:pt x="342" y="453"/>
                    </a:lnTo>
                    <a:lnTo>
                      <a:pt x="351" y="390"/>
                    </a:lnTo>
                    <a:lnTo>
                      <a:pt x="369" y="297"/>
                    </a:lnTo>
                    <a:lnTo>
                      <a:pt x="393" y="253"/>
                    </a:lnTo>
                    <a:lnTo>
                      <a:pt x="435" y="200"/>
                    </a:lnTo>
                    <a:lnTo>
                      <a:pt x="477" y="154"/>
                    </a:lnTo>
                    <a:lnTo>
                      <a:pt x="496" y="135"/>
                    </a:lnTo>
                    <a:lnTo>
                      <a:pt x="350" y="162"/>
                    </a:lnTo>
                    <a:lnTo>
                      <a:pt x="456" y="76"/>
                    </a:lnTo>
                    <a:lnTo>
                      <a:pt x="274" y="0"/>
                    </a:lnTo>
                    <a:close/>
                  </a:path>
                </a:pathLst>
              </a:custGeom>
              <a:solidFill>
                <a:srgbClr val="FFFFFF"/>
              </a:solidFill>
              <a:ln w="9525">
                <a:noFill/>
                <a:round/>
                <a:headEnd/>
                <a:tailEnd/>
              </a:ln>
            </p:spPr>
            <p:txBody>
              <a:bodyPr/>
              <a:lstStyle/>
              <a:p>
                <a:endParaRPr lang="fa-IR"/>
              </a:p>
            </p:txBody>
          </p:sp>
          <p:sp>
            <p:nvSpPr>
              <p:cNvPr id="24622" name="Freeform 13"/>
              <p:cNvSpPr>
                <a:spLocks/>
              </p:cNvSpPr>
              <p:nvPr/>
            </p:nvSpPr>
            <p:spPr bwMode="auto">
              <a:xfrm>
                <a:off x="1855" y="2764"/>
                <a:ext cx="519" cy="388"/>
              </a:xfrm>
              <a:custGeom>
                <a:avLst/>
                <a:gdLst>
                  <a:gd name="T0" fmla="*/ 19 w 1038"/>
                  <a:gd name="T1" fmla="*/ 304 h 775"/>
                  <a:gd name="T2" fmla="*/ 44 w 1038"/>
                  <a:gd name="T3" fmla="*/ 270 h 775"/>
                  <a:gd name="T4" fmla="*/ 87 w 1038"/>
                  <a:gd name="T5" fmla="*/ 224 h 775"/>
                  <a:gd name="T6" fmla="*/ 141 w 1038"/>
                  <a:gd name="T7" fmla="*/ 175 h 775"/>
                  <a:gd name="T8" fmla="*/ 200 w 1038"/>
                  <a:gd name="T9" fmla="*/ 123 h 775"/>
                  <a:gd name="T10" fmla="*/ 255 w 1038"/>
                  <a:gd name="T11" fmla="*/ 76 h 775"/>
                  <a:gd name="T12" fmla="*/ 302 w 1038"/>
                  <a:gd name="T13" fmla="*/ 38 h 775"/>
                  <a:gd name="T14" fmla="*/ 348 w 1038"/>
                  <a:gd name="T15" fmla="*/ 0 h 775"/>
                  <a:gd name="T16" fmla="*/ 559 w 1038"/>
                  <a:gd name="T17" fmla="*/ 30 h 775"/>
                  <a:gd name="T18" fmla="*/ 163 w 1038"/>
                  <a:gd name="T19" fmla="*/ 234 h 775"/>
                  <a:gd name="T20" fmla="*/ 367 w 1038"/>
                  <a:gd name="T21" fmla="*/ 179 h 775"/>
                  <a:gd name="T22" fmla="*/ 257 w 1038"/>
                  <a:gd name="T23" fmla="*/ 342 h 775"/>
                  <a:gd name="T24" fmla="*/ 468 w 1038"/>
                  <a:gd name="T25" fmla="*/ 165 h 775"/>
                  <a:gd name="T26" fmla="*/ 530 w 1038"/>
                  <a:gd name="T27" fmla="*/ 137 h 775"/>
                  <a:gd name="T28" fmla="*/ 612 w 1038"/>
                  <a:gd name="T29" fmla="*/ 104 h 775"/>
                  <a:gd name="T30" fmla="*/ 673 w 1038"/>
                  <a:gd name="T31" fmla="*/ 125 h 775"/>
                  <a:gd name="T32" fmla="*/ 713 w 1038"/>
                  <a:gd name="T33" fmla="*/ 150 h 775"/>
                  <a:gd name="T34" fmla="*/ 479 w 1038"/>
                  <a:gd name="T35" fmla="*/ 327 h 775"/>
                  <a:gd name="T36" fmla="*/ 416 w 1038"/>
                  <a:gd name="T37" fmla="*/ 445 h 775"/>
                  <a:gd name="T38" fmla="*/ 536 w 1038"/>
                  <a:gd name="T39" fmla="*/ 315 h 775"/>
                  <a:gd name="T40" fmla="*/ 627 w 1038"/>
                  <a:gd name="T41" fmla="*/ 275 h 775"/>
                  <a:gd name="T42" fmla="*/ 705 w 1038"/>
                  <a:gd name="T43" fmla="*/ 249 h 775"/>
                  <a:gd name="T44" fmla="*/ 774 w 1038"/>
                  <a:gd name="T45" fmla="*/ 234 h 775"/>
                  <a:gd name="T46" fmla="*/ 785 w 1038"/>
                  <a:gd name="T47" fmla="*/ 260 h 775"/>
                  <a:gd name="T48" fmla="*/ 736 w 1038"/>
                  <a:gd name="T49" fmla="*/ 319 h 775"/>
                  <a:gd name="T50" fmla="*/ 703 w 1038"/>
                  <a:gd name="T51" fmla="*/ 352 h 775"/>
                  <a:gd name="T52" fmla="*/ 675 w 1038"/>
                  <a:gd name="T53" fmla="*/ 380 h 775"/>
                  <a:gd name="T54" fmla="*/ 644 w 1038"/>
                  <a:gd name="T55" fmla="*/ 407 h 775"/>
                  <a:gd name="T56" fmla="*/ 770 w 1038"/>
                  <a:gd name="T57" fmla="*/ 327 h 775"/>
                  <a:gd name="T58" fmla="*/ 793 w 1038"/>
                  <a:gd name="T59" fmla="*/ 477 h 775"/>
                  <a:gd name="T60" fmla="*/ 861 w 1038"/>
                  <a:gd name="T61" fmla="*/ 270 h 775"/>
                  <a:gd name="T62" fmla="*/ 1038 w 1038"/>
                  <a:gd name="T63" fmla="*/ 595 h 775"/>
                  <a:gd name="T64" fmla="*/ 859 w 1038"/>
                  <a:gd name="T65" fmla="*/ 737 h 775"/>
                  <a:gd name="T66" fmla="*/ 509 w 1038"/>
                  <a:gd name="T67" fmla="*/ 775 h 775"/>
                  <a:gd name="T68" fmla="*/ 148 w 1038"/>
                  <a:gd name="T69" fmla="*/ 673 h 775"/>
                  <a:gd name="T70" fmla="*/ 0 w 1038"/>
                  <a:gd name="T71" fmla="*/ 327 h 775"/>
                  <a:gd name="T72" fmla="*/ 19 w 1038"/>
                  <a:gd name="T73" fmla="*/ 304 h 775"/>
                  <a:gd name="T74" fmla="*/ 19 w 1038"/>
                  <a:gd name="T75" fmla="*/ 304 h 775"/>
                  <a:gd name="T76" fmla="*/ 19 w 1038"/>
                  <a:gd name="T77" fmla="*/ 304 h 7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8"/>
                  <a:gd name="T118" fmla="*/ 0 h 775"/>
                  <a:gd name="T119" fmla="*/ 1038 w 1038"/>
                  <a:gd name="T120" fmla="*/ 775 h 7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8" h="775">
                    <a:moveTo>
                      <a:pt x="19" y="304"/>
                    </a:moveTo>
                    <a:lnTo>
                      <a:pt x="44" y="270"/>
                    </a:lnTo>
                    <a:lnTo>
                      <a:pt x="87" y="224"/>
                    </a:lnTo>
                    <a:lnTo>
                      <a:pt x="141" y="175"/>
                    </a:lnTo>
                    <a:lnTo>
                      <a:pt x="200" y="123"/>
                    </a:lnTo>
                    <a:lnTo>
                      <a:pt x="255" y="76"/>
                    </a:lnTo>
                    <a:lnTo>
                      <a:pt x="302" y="38"/>
                    </a:lnTo>
                    <a:lnTo>
                      <a:pt x="348" y="0"/>
                    </a:lnTo>
                    <a:lnTo>
                      <a:pt x="559" y="30"/>
                    </a:lnTo>
                    <a:lnTo>
                      <a:pt x="163" y="234"/>
                    </a:lnTo>
                    <a:lnTo>
                      <a:pt x="367" y="179"/>
                    </a:lnTo>
                    <a:lnTo>
                      <a:pt x="257" y="342"/>
                    </a:lnTo>
                    <a:lnTo>
                      <a:pt x="468" y="165"/>
                    </a:lnTo>
                    <a:lnTo>
                      <a:pt x="530" y="137"/>
                    </a:lnTo>
                    <a:lnTo>
                      <a:pt x="612" y="104"/>
                    </a:lnTo>
                    <a:lnTo>
                      <a:pt x="673" y="125"/>
                    </a:lnTo>
                    <a:lnTo>
                      <a:pt x="713" y="150"/>
                    </a:lnTo>
                    <a:lnTo>
                      <a:pt x="479" y="327"/>
                    </a:lnTo>
                    <a:lnTo>
                      <a:pt x="416" y="445"/>
                    </a:lnTo>
                    <a:lnTo>
                      <a:pt x="536" y="315"/>
                    </a:lnTo>
                    <a:lnTo>
                      <a:pt x="627" y="275"/>
                    </a:lnTo>
                    <a:lnTo>
                      <a:pt x="705" y="249"/>
                    </a:lnTo>
                    <a:lnTo>
                      <a:pt x="774" y="234"/>
                    </a:lnTo>
                    <a:lnTo>
                      <a:pt x="785" y="260"/>
                    </a:lnTo>
                    <a:lnTo>
                      <a:pt x="736" y="319"/>
                    </a:lnTo>
                    <a:lnTo>
                      <a:pt x="703" y="352"/>
                    </a:lnTo>
                    <a:lnTo>
                      <a:pt x="675" y="380"/>
                    </a:lnTo>
                    <a:lnTo>
                      <a:pt x="644" y="407"/>
                    </a:lnTo>
                    <a:lnTo>
                      <a:pt x="770" y="327"/>
                    </a:lnTo>
                    <a:lnTo>
                      <a:pt x="793" y="477"/>
                    </a:lnTo>
                    <a:lnTo>
                      <a:pt x="861" y="270"/>
                    </a:lnTo>
                    <a:lnTo>
                      <a:pt x="1038" y="595"/>
                    </a:lnTo>
                    <a:lnTo>
                      <a:pt x="859" y="737"/>
                    </a:lnTo>
                    <a:lnTo>
                      <a:pt x="509" y="775"/>
                    </a:lnTo>
                    <a:lnTo>
                      <a:pt x="148" y="673"/>
                    </a:lnTo>
                    <a:lnTo>
                      <a:pt x="0" y="327"/>
                    </a:lnTo>
                    <a:lnTo>
                      <a:pt x="19" y="304"/>
                    </a:lnTo>
                    <a:close/>
                  </a:path>
                </a:pathLst>
              </a:custGeom>
              <a:solidFill>
                <a:srgbClr val="FFFFFF"/>
              </a:solidFill>
              <a:ln w="9525">
                <a:noFill/>
                <a:round/>
                <a:headEnd/>
                <a:tailEnd/>
              </a:ln>
            </p:spPr>
            <p:txBody>
              <a:bodyPr/>
              <a:lstStyle/>
              <a:p>
                <a:endParaRPr lang="fa-IR"/>
              </a:p>
            </p:txBody>
          </p:sp>
          <p:sp>
            <p:nvSpPr>
              <p:cNvPr id="24623" name="Freeform 14"/>
              <p:cNvSpPr>
                <a:spLocks/>
              </p:cNvSpPr>
              <p:nvPr/>
            </p:nvSpPr>
            <p:spPr bwMode="auto">
              <a:xfrm>
                <a:off x="1845" y="2691"/>
                <a:ext cx="167" cy="231"/>
              </a:xfrm>
              <a:custGeom>
                <a:avLst/>
                <a:gdLst>
                  <a:gd name="T0" fmla="*/ 0 w 335"/>
                  <a:gd name="T1" fmla="*/ 3 h 461"/>
                  <a:gd name="T2" fmla="*/ 21 w 335"/>
                  <a:gd name="T3" fmla="*/ 353 h 461"/>
                  <a:gd name="T4" fmla="*/ 4 w 335"/>
                  <a:gd name="T5" fmla="*/ 461 h 461"/>
                  <a:gd name="T6" fmla="*/ 335 w 335"/>
                  <a:gd name="T7" fmla="*/ 176 h 461"/>
                  <a:gd name="T8" fmla="*/ 116 w 335"/>
                  <a:gd name="T9" fmla="*/ 258 h 461"/>
                  <a:gd name="T10" fmla="*/ 97 w 335"/>
                  <a:gd name="T11" fmla="*/ 115 h 461"/>
                  <a:gd name="T12" fmla="*/ 89 w 335"/>
                  <a:gd name="T13" fmla="*/ 74 h 461"/>
                  <a:gd name="T14" fmla="*/ 131 w 335"/>
                  <a:gd name="T15" fmla="*/ 108 h 461"/>
                  <a:gd name="T16" fmla="*/ 173 w 335"/>
                  <a:gd name="T17" fmla="*/ 169 h 461"/>
                  <a:gd name="T18" fmla="*/ 188 w 335"/>
                  <a:gd name="T19" fmla="*/ 167 h 461"/>
                  <a:gd name="T20" fmla="*/ 203 w 335"/>
                  <a:gd name="T21" fmla="*/ 138 h 461"/>
                  <a:gd name="T22" fmla="*/ 139 w 335"/>
                  <a:gd name="T23" fmla="*/ 43 h 461"/>
                  <a:gd name="T24" fmla="*/ 25 w 335"/>
                  <a:gd name="T25" fmla="*/ 0 h 461"/>
                  <a:gd name="T26" fmla="*/ 0 w 335"/>
                  <a:gd name="T27" fmla="*/ 3 h 461"/>
                  <a:gd name="T28" fmla="*/ 0 w 335"/>
                  <a:gd name="T29" fmla="*/ 3 h 461"/>
                  <a:gd name="T30" fmla="*/ 0 w 335"/>
                  <a:gd name="T31" fmla="*/ 3 h 4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5"/>
                  <a:gd name="T49" fmla="*/ 0 h 461"/>
                  <a:gd name="T50" fmla="*/ 335 w 335"/>
                  <a:gd name="T51" fmla="*/ 461 h 4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5" h="461">
                    <a:moveTo>
                      <a:pt x="0" y="3"/>
                    </a:moveTo>
                    <a:lnTo>
                      <a:pt x="21" y="353"/>
                    </a:lnTo>
                    <a:lnTo>
                      <a:pt x="4" y="461"/>
                    </a:lnTo>
                    <a:lnTo>
                      <a:pt x="335" y="176"/>
                    </a:lnTo>
                    <a:lnTo>
                      <a:pt x="116" y="258"/>
                    </a:lnTo>
                    <a:lnTo>
                      <a:pt x="97" y="115"/>
                    </a:lnTo>
                    <a:lnTo>
                      <a:pt x="89" y="74"/>
                    </a:lnTo>
                    <a:lnTo>
                      <a:pt x="131" y="108"/>
                    </a:lnTo>
                    <a:lnTo>
                      <a:pt x="173" y="169"/>
                    </a:lnTo>
                    <a:lnTo>
                      <a:pt x="188" y="167"/>
                    </a:lnTo>
                    <a:lnTo>
                      <a:pt x="203" y="138"/>
                    </a:lnTo>
                    <a:lnTo>
                      <a:pt x="139" y="43"/>
                    </a:lnTo>
                    <a:lnTo>
                      <a:pt x="25" y="0"/>
                    </a:lnTo>
                    <a:lnTo>
                      <a:pt x="0" y="3"/>
                    </a:lnTo>
                    <a:close/>
                  </a:path>
                </a:pathLst>
              </a:custGeom>
              <a:solidFill>
                <a:srgbClr val="FFFFFF"/>
              </a:solidFill>
              <a:ln w="9525">
                <a:noFill/>
                <a:round/>
                <a:headEnd/>
                <a:tailEnd/>
              </a:ln>
            </p:spPr>
            <p:txBody>
              <a:bodyPr/>
              <a:lstStyle/>
              <a:p>
                <a:endParaRPr lang="fa-IR"/>
              </a:p>
            </p:txBody>
          </p:sp>
          <p:sp>
            <p:nvSpPr>
              <p:cNvPr id="24624" name="Freeform 15"/>
              <p:cNvSpPr>
                <a:spLocks/>
              </p:cNvSpPr>
              <p:nvPr/>
            </p:nvSpPr>
            <p:spPr bwMode="auto">
              <a:xfrm>
                <a:off x="1528" y="2662"/>
                <a:ext cx="341" cy="396"/>
              </a:xfrm>
              <a:custGeom>
                <a:avLst/>
                <a:gdLst>
                  <a:gd name="T0" fmla="*/ 116 w 682"/>
                  <a:gd name="T1" fmla="*/ 13 h 792"/>
                  <a:gd name="T2" fmla="*/ 143 w 682"/>
                  <a:gd name="T3" fmla="*/ 72 h 792"/>
                  <a:gd name="T4" fmla="*/ 171 w 682"/>
                  <a:gd name="T5" fmla="*/ 135 h 792"/>
                  <a:gd name="T6" fmla="*/ 207 w 682"/>
                  <a:gd name="T7" fmla="*/ 207 h 792"/>
                  <a:gd name="T8" fmla="*/ 247 w 682"/>
                  <a:gd name="T9" fmla="*/ 283 h 792"/>
                  <a:gd name="T10" fmla="*/ 289 w 682"/>
                  <a:gd name="T11" fmla="*/ 355 h 792"/>
                  <a:gd name="T12" fmla="*/ 327 w 682"/>
                  <a:gd name="T13" fmla="*/ 414 h 792"/>
                  <a:gd name="T14" fmla="*/ 363 w 682"/>
                  <a:gd name="T15" fmla="*/ 452 h 792"/>
                  <a:gd name="T16" fmla="*/ 426 w 682"/>
                  <a:gd name="T17" fmla="*/ 509 h 792"/>
                  <a:gd name="T18" fmla="*/ 485 w 682"/>
                  <a:gd name="T19" fmla="*/ 566 h 792"/>
                  <a:gd name="T20" fmla="*/ 528 w 682"/>
                  <a:gd name="T21" fmla="*/ 610 h 792"/>
                  <a:gd name="T22" fmla="*/ 546 w 682"/>
                  <a:gd name="T23" fmla="*/ 627 h 792"/>
                  <a:gd name="T24" fmla="*/ 606 w 682"/>
                  <a:gd name="T25" fmla="*/ 661 h 792"/>
                  <a:gd name="T26" fmla="*/ 591 w 682"/>
                  <a:gd name="T27" fmla="*/ 638 h 792"/>
                  <a:gd name="T28" fmla="*/ 551 w 682"/>
                  <a:gd name="T29" fmla="*/ 579 h 792"/>
                  <a:gd name="T30" fmla="*/ 494 w 682"/>
                  <a:gd name="T31" fmla="*/ 496 h 792"/>
                  <a:gd name="T32" fmla="*/ 460 w 682"/>
                  <a:gd name="T33" fmla="*/ 450 h 792"/>
                  <a:gd name="T34" fmla="*/ 426 w 682"/>
                  <a:gd name="T35" fmla="*/ 401 h 792"/>
                  <a:gd name="T36" fmla="*/ 390 w 682"/>
                  <a:gd name="T37" fmla="*/ 351 h 792"/>
                  <a:gd name="T38" fmla="*/ 354 w 682"/>
                  <a:gd name="T39" fmla="*/ 304 h 792"/>
                  <a:gd name="T40" fmla="*/ 319 w 682"/>
                  <a:gd name="T41" fmla="*/ 258 h 792"/>
                  <a:gd name="T42" fmla="*/ 289 w 682"/>
                  <a:gd name="T43" fmla="*/ 216 h 792"/>
                  <a:gd name="T44" fmla="*/ 234 w 682"/>
                  <a:gd name="T45" fmla="*/ 154 h 792"/>
                  <a:gd name="T46" fmla="*/ 200 w 682"/>
                  <a:gd name="T47" fmla="*/ 123 h 792"/>
                  <a:gd name="T48" fmla="*/ 144 w 682"/>
                  <a:gd name="T49" fmla="*/ 76 h 792"/>
                  <a:gd name="T50" fmla="*/ 137 w 682"/>
                  <a:gd name="T51" fmla="*/ 45 h 792"/>
                  <a:gd name="T52" fmla="*/ 173 w 682"/>
                  <a:gd name="T53" fmla="*/ 66 h 792"/>
                  <a:gd name="T54" fmla="*/ 220 w 682"/>
                  <a:gd name="T55" fmla="*/ 98 h 792"/>
                  <a:gd name="T56" fmla="*/ 291 w 682"/>
                  <a:gd name="T57" fmla="*/ 146 h 792"/>
                  <a:gd name="T58" fmla="*/ 354 w 682"/>
                  <a:gd name="T59" fmla="*/ 161 h 792"/>
                  <a:gd name="T60" fmla="*/ 386 w 682"/>
                  <a:gd name="T61" fmla="*/ 119 h 792"/>
                  <a:gd name="T62" fmla="*/ 403 w 682"/>
                  <a:gd name="T63" fmla="*/ 34 h 792"/>
                  <a:gd name="T64" fmla="*/ 506 w 682"/>
                  <a:gd name="T65" fmla="*/ 285 h 792"/>
                  <a:gd name="T66" fmla="*/ 551 w 682"/>
                  <a:gd name="T67" fmla="*/ 0 h 792"/>
                  <a:gd name="T68" fmla="*/ 570 w 682"/>
                  <a:gd name="T69" fmla="*/ 53 h 792"/>
                  <a:gd name="T70" fmla="*/ 614 w 682"/>
                  <a:gd name="T71" fmla="*/ 214 h 792"/>
                  <a:gd name="T72" fmla="*/ 629 w 682"/>
                  <a:gd name="T73" fmla="*/ 442 h 792"/>
                  <a:gd name="T74" fmla="*/ 622 w 682"/>
                  <a:gd name="T75" fmla="*/ 560 h 792"/>
                  <a:gd name="T76" fmla="*/ 682 w 682"/>
                  <a:gd name="T77" fmla="*/ 792 h 792"/>
                  <a:gd name="T78" fmla="*/ 528 w 682"/>
                  <a:gd name="T79" fmla="*/ 699 h 792"/>
                  <a:gd name="T80" fmla="*/ 169 w 682"/>
                  <a:gd name="T81" fmla="*/ 591 h 792"/>
                  <a:gd name="T82" fmla="*/ 0 w 682"/>
                  <a:gd name="T83" fmla="*/ 59 h 792"/>
                  <a:gd name="T84" fmla="*/ 116 w 682"/>
                  <a:gd name="T85" fmla="*/ 13 h 792"/>
                  <a:gd name="T86" fmla="*/ 116 w 682"/>
                  <a:gd name="T87" fmla="*/ 13 h 792"/>
                  <a:gd name="T88" fmla="*/ 116 w 682"/>
                  <a:gd name="T89" fmla="*/ 13 h 7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2"/>
                  <a:gd name="T136" fmla="*/ 0 h 792"/>
                  <a:gd name="T137" fmla="*/ 682 w 682"/>
                  <a:gd name="T138" fmla="*/ 792 h 7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2" h="792">
                    <a:moveTo>
                      <a:pt x="116" y="13"/>
                    </a:moveTo>
                    <a:lnTo>
                      <a:pt x="143" y="72"/>
                    </a:lnTo>
                    <a:lnTo>
                      <a:pt x="171" y="135"/>
                    </a:lnTo>
                    <a:lnTo>
                      <a:pt x="207" y="207"/>
                    </a:lnTo>
                    <a:lnTo>
                      <a:pt x="247" y="283"/>
                    </a:lnTo>
                    <a:lnTo>
                      <a:pt x="289" y="355"/>
                    </a:lnTo>
                    <a:lnTo>
                      <a:pt x="327" y="414"/>
                    </a:lnTo>
                    <a:lnTo>
                      <a:pt x="363" y="452"/>
                    </a:lnTo>
                    <a:lnTo>
                      <a:pt x="426" y="509"/>
                    </a:lnTo>
                    <a:lnTo>
                      <a:pt x="485" y="566"/>
                    </a:lnTo>
                    <a:lnTo>
                      <a:pt x="528" y="610"/>
                    </a:lnTo>
                    <a:lnTo>
                      <a:pt x="546" y="627"/>
                    </a:lnTo>
                    <a:lnTo>
                      <a:pt x="606" y="661"/>
                    </a:lnTo>
                    <a:lnTo>
                      <a:pt x="591" y="638"/>
                    </a:lnTo>
                    <a:lnTo>
                      <a:pt x="551" y="579"/>
                    </a:lnTo>
                    <a:lnTo>
                      <a:pt x="494" y="496"/>
                    </a:lnTo>
                    <a:lnTo>
                      <a:pt x="460" y="450"/>
                    </a:lnTo>
                    <a:lnTo>
                      <a:pt x="426" y="401"/>
                    </a:lnTo>
                    <a:lnTo>
                      <a:pt x="390" y="351"/>
                    </a:lnTo>
                    <a:lnTo>
                      <a:pt x="354" y="304"/>
                    </a:lnTo>
                    <a:lnTo>
                      <a:pt x="319" y="258"/>
                    </a:lnTo>
                    <a:lnTo>
                      <a:pt x="289" y="216"/>
                    </a:lnTo>
                    <a:lnTo>
                      <a:pt x="234" y="154"/>
                    </a:lnTo>
                    <a:lnTo>
                      <a:pt x="200" y="123"/>
                    </a:lnTo>
                    <a:lnTo>
                      <a:pt x="144" y="76"/>
                    </a:lnTo>
                    <a:lnTo>
                      <a:pt x="137" y="45"/>
                    </a:lnTo>
                    <a:lnTo>
                      <a:pt x="173" y="66"/>
                    </a:lnTo>
                    <a:lnTo>
                      <a:pt x="220" y="98"/>
                    </a:lnTo>
                    <a:lnTo>
                      <a:pt x="291" y="146"/>
                    </a:lnTo>
                    <a:lnTo>
                      <a:pt x="354" y="161"/>
                    </a:lnTo>
                    <a:lnTo>
                      <a:pt x="386" y="119"/>
                    </a:lnTo>
                    <a:lnTo>
                      <a:pt x="403" y="34"/>
                    </a:lnTo>
                    <a:lnTo>
                      <a:pt x="506" y="285"/>
                    </a:lnTo>
                    <a:lnTo>
                      <a:pt x="551" y="0"/>
                    </a:lnTo>
                    <a:lnTo>
                      <a:pt x="570" y="53"/>
                    </a:lnTo>
                    <a:lnTo>
                      <a:pt x="614" y="214"/>
                    </a:lnTo>
                    <a:lnTo>
                      <a:pt x="629" y="442"/>
                    </a:lnTo>
                    <a:lnTo>
                      <a:pt x="622" y="560"/>
                    </a:lnTo>
                    <a:lnTo>
                      <a:pt x="682" y="792"/>
                    </a:lnTo>
                    <a:lnTo>
                      <a:pt x="528" y="699"/>
                    </a:lnTo>
                    <a:lnTo>
                      <a:pt x="169" y="591"/>
                    </a:lnTo>
                    <a:lnTo>
                      <a:pt x="0" y="59"/>
                    </a:lnTo>
                    <a:lnTo>
                      <a:pt x="116" y="13"/>
                    </a:lnTo>
                    <a:close/>
                  </a:path>
                </a:pathLst>
              </a:custGeom>
              <a:solidFill>
                <a:srgbClr val="FFFFFF"/>
              </a:solidFill>
              <a:ln w="9525">
                <a:noFill/>
                <a:round/>
                <a:headEnd/>
                <a:tailEnd/>
              </a:ln>
            </p:spPr>
            <p:txBody>
              <a:bodyPr/>
              <a:lstStyle/>
              <a:p>
                <a:endParaRPr lang="fa-IR"/>
              </a:p>
            </p:txBody>
          </p:sp>
          <p:sp>
            <p:nvSpPr>
              <p:cNvPr id="24625" name="Freeform 16"/>
              <p:cNvSpPr>
                <a:spLocks/>
              </p:cNvSpPr>
              <p:nvPr/>
            </p:nvSpPr>
            <p:spPr bwMode="auto">
              <a:xfrm>
                <a:off x="1080" y="2869"/>
                <a:ext cx="322" cy="180"/>
              </a:xfrm>
              <a:custGeom>
                <a:avLst/>
                <a:gdLst>
                  <a:gd name="T0" fmla="*/ 543 w 642"/>
                  <a:gd name="T1" fmla="*/ 0 h 359"/>
                  <a:gd name="T2" fmla="*/ 70 w 642"/>
                  <a:gd name="T3" fmla="*/ 4 h 359"/>
                  <a:gd name="T4" fmla="*/ 0 w 642"/>
                  <a:gd name="T5" fmla="*/ 44 h 359"/>
                  <a:gd name="T6" fmla="*/ 500 w 642"/>
                  <a:gd name="T7" fmla="*/ 291 h 359"/>
                  <a:gd name="T8" fmla="*/ 519 w 642"/>
                  <a:gd name="T9" fmla="*/ 310 h 359"/>
                  <a:gd name="T10" fmla="*/ 560 w 642"/>
                  <a:gd name="T11" fmla="*/ 344 h 359"/>
                  <a:gd name="T12" fmla="*/ 598 w 642"/>
                  <a:gd name="T13" fmla="*/ 359 h 359"/>
                  <a:gd name="T14" fmla="*/ 608 w 642"/>
                  <a:gd name="T15" fmla="*/ 321 h 359"/>
                  <a:gd name="T16" fmla="*/ 581 w 642"/>
                  <a:gd name="T17" fmla="*/ 255 h 359"/>
                  <a:gd name="T18" fmla="*/ 539 w 642"/>
                  <a:gd name="T19" fmla="*/ 205 h 359"/>
                  <a:gd name="T20" fmla="*/ 496 w 642"/>
                  <a:gd name="T21" fmla="*/ 143 h 359"/>
                  <a:gd name="T22" fmla="*/ 541 w 642"/>
                  <a:gd name="T23" fmla="*/ 139 h 359"/>
                  <a:gd name="T24" fmla="*/ 593 w 642"/>
                  <a:gd name="T25" fmla="*/ 139 h 359"/>
                  <a:gd name="T26" fmla="*/ 627 w 642"/>
                  <a:gd name="T27" fmla="*/ 74 h 359"/>
                  <a:gd name="T28" fmla="*/ 642 w 642"/>
                  <a:gd name="T29" fmla="*/ 28 h 359"/>
                  <a:gd name="T30" fmla="*/ 543 w 642"/>
                  <a:gd name="T31" fmla="*/ 0 h 359"/>
                  <a:gd name="T32" fmla="*/ 543 w 642"/>
                  <a:gd name="T33" fmla="*/ 0 h 359"/>
                  <a:gd name="T34" fmla="*/ 543 w 642"/>
                  <a:gd name="T35" fmla="*/ 0 h 3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2"/>
                  <a:gd name="T55" fmla="*/ 0 h 359"/>
                  <a:gd name="T56" fmla="*/ 642 w 642"/>
                  <a:gd name="T57" fmla="*/ 359 h 3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2" h="359">
                    <a:moveTo>
                      <a:pt x="543" y="0"/>
                    </a:moveTo>
                    <a:lnTo>
                      <a:pt x="70" y="4"/>
                    </a:lnTo>
                    <a:lnTo>
                      <a:pt x="0" y="44"/>
                    </a:lnTo>
                    <a:lnTo>
                      <a:pt x="500" y="291"/>
                    </a:lnTo>
                    <a:lnTo>
                      <a:pt x="519" y="310"/>
                    </a:lnTo>
                    <a:lnTo>
                      <a:pt x="560" y="344"/>
                    </a:lnTo>
                    <a:lnTo>
                      <a:pt x="598" y="359"/>
                    </a:lnTo>
                    <a:lnTo>
                      <a:pt x="608" y="321"/>
                    </a:lnTo>
                    <a:lnTo>
                      <a:pt x="581" y="255"/>
                    </a:lnTo>
                    <a:lnTo>
                      <a:pt x="539" y="205"/>
                    </a:lnTo>
                    <a:lnTo>
                      <a:pt x="496" y="143"/>
                    </a:lnTo>
                    <a:lnTo>
                      <a:pt x="541" y="139"/>
                    </a:lnTo>
                    <a:lnTo>
                      <a:pt x="593" y="139"/>
                    </a:lnTo>
                    <a:lnTo>
                      <a:pt x="627" y="74"/>
                    </a:lnTo>
                    <a:lnTo>
                      <a:pt x="642" y="28"/>
                    </a:lnTo>
                    <a:lnTo>
                      <a:pt x="543" y="0"/>
                    </a:lnTo>
                    <a:close/>
                  </a:path>
                </a:pathLst>
              </a:custGeom>
              <a:solidFill>
                <a:srgbClr val="FFFFFF"/>
              </a:solidFill>
              <a:ln w="9525">
                <a:noFill/>
                <a:round/>
                <a:headEnd/>
                <a:tailEnd/>
              </a:ln>
            </p:spPr>
            <p:txBody>
              <a:bodyPr/>
              <a:lstStyle/>
              <a:p>
                <a:endParaRPr lang="fa-IR"/>
              </a:p>
            </p:txBody>
          </p:sp>
          <p:sp>
            <p:nvSpPr>
              <p:cNvPr id="24626" name="Freeform 17"/>
              <p:cNvSpPr>
                <a:spLocks/>
              </p:cNvSpPr>
              <p:nvPr/>
            </p:nvSpPr>
            <p:spPr bwMode="auto">
              <a:xfrm>
                <a:off x="791" y="3105"/>
                <a:ext cx="346" cy="593"/>
              </a:xfrm>
              <a:custGeom>
                <a:avLst/>
                <a:gdLst>
                  <a:gd name="T0" fmla="*/ 169 w 692"/>
                  <a:gd name="T1" fmla="*/ 0 h 1186"/>
                  <a:gd name="T2" fmla="*/ 157 w 692"/>
                  <a:gd name="T3" fmla="*/ 67 h 1186"/>
                  <a:gd name="T4" fmla="*/ 169 w 692"/>
                  <a:gd name="T5" fmla="*/ 164 h 1186"/>
                  <a:gd name="T6" fmla="*/ 190 w 692"/>
                  <a:gd name="T7" fmla="*/ 185 h 1186"/>
                  <a:gd name="T8" fmla="*/ 224 w 692"/>
                  <a:gd name="T9" fmla="*/ 213 h 1186"/>
                  <a:gd name="T10" fmla="*/ 268 w 692"/>
                  <a:gd name="T11" fmla="*/ 247 h 1186"/>
                  <a:gd name="T12" fmla="*/ 315 w 692"/>
                  <a:gd name="T13" fmla="*/ 282 h 1186"/>
                  <a:gd name="T14" fmla="*/ 361 w 692"/>
                  <a:gd name="T15" fmla="*/ 316 h 1186"/>
                  <a:gd name="T16" fmla="*/ 401 w 692"/>
                  <a:gd name="T17" fmla="*/ 343 h 1186"/>
                  <a:gd name="T18" fmla="*/ 439 w 692"/>
                  <a:gd name="T19" fmla="*/ 369 h 1186"/>
                  <a:gd name="T20" fmla="*/ 281 w 692"/>
                  <a:gd name="T21" fmla="*/ 493 h 1186"/>
                  <a:gd name="T22" fmla="*/ 486 w 692"/>
                  <a:gd name="T23" fmla="*/ 652 h 1186"/>
                  <a:gd name="T24" fmla="*/ 110 w 692"/>
                  <a:gd name="T25" fmla="*/ 858 h 1186"/>
                  <a:gd name="T26" fmla="*/ 534 w 692"/>
                  <a:gd name="T27" fmla="*/ 717 h 1186"/>
                  <a:gd name="T28" fmla="*/ 616 w 692"/>
                  <a:gd name="T29" fmla="*/ 723 h 1186"/>
                  <a:gd name="T30" fmla="*/ 357 w 692"/>
                  <a:gd name="T31" fmla="*/ 917 h 1186"/>
                  <a:gd name="T32" fmla="*/ 251 w 692"/>
                  <a:gd name="T33" fmla="*/ 1091 h 1186"/>
                  <a:gd name="T34" fmla="*/ 239 w 692"/>
                  <a:gd name="T35" fmla="*/ 975 h 1186"/>
                  <a:gd name="T36" fmla="*/ 110 w 692"/>
                  <a:gd name="T37" fmla="*/ 1097 h 1186"/>
                  <a:gd name="T38" fmla="*/ 163 w 692"/>
                  <a:gd name="T39" fmla="*/ 911 h 1186"/>
                  <a:gd name="T40" fmla="*/ 0 w 692"/>
                  <a:gd name="T41" fmla="*/ 993 h 1186"/>
                  <a:gd name="T42" fmla="*/ 47 w 692"/>
                  <a:gd name="T43" fmla="*/ 1162 h 1186"/>
                  <a:gd name="T44" fmla="*/ 239 w 692"/>
                  <a:gd name="T45" fmla="*/ 1186 h 1186"/>
                  <a:gd name="T46" fmla="*/ 380 w 692"/>
                  <a:gd name="T47" fmla="*/ 1038 h 1186"/>
                  <a:gd name="T48" fmla="*/ 610 w 692"/>
                  <a:gd name="T49" fmla="*/ 1010 h 1186"/>
                  <a:gd name="T50" fmla="*/ 692 w 692"/>
                  <a:gd name="T51" fmla="*/ 917 h 1186"/>
                  <a:gd name="T52" fmla="*/ 657 w 692"/>
                  <a:gd name="T53" fmla="*/ 698 h 1186"/>
                  <a:gd name="T54" fmla="*/ 663 w 692"/>
                  <a:gd name="T55" fmla="*/ 282 h 1186"/>
                  <a:gd name="T56" fmla="*/ 368 w 692"/>
                  <a:gd name="T57" fmla="*/ 65 h 1186"/>
                  <a:gd name="T58" fmla="*/ 169 w 692"/>
                  <a:gd name="T59" fmla="*/ 0 h 1186"/>
                  <a:gd name="T60" fmla="*/ 169 w 692"/>
                  <a:gd name="T61" fmla="*/ 0 h 1186"/>
                  <a:gd name="T62" fmla="*/ 169 w 692"/>
                  <a:gd name="T63" fmla="*/ 0 h 1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2"/>
                  <a:gd name="T97" fmla="*/ 0 h 1186"/>
                  <a:gd name="T98" fmla="*/ 692 w 692"/>
                  <a:gd name="T99" fmla="*/ 1186 h 1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2" h="1186">
                    <a:moveTo>
                      <a:pt x="169" y="0"/>
                    </a:moveTo>
                    <a:lnTo>
                      <a:pt x="157" y="67"/>
                    </a:lnTo>
                    <a:lnTo>
                      <a:pt x="169" y="164"/>
                    </a:lnTo>
                    <a:lnTo>
                      <a:pt x="190" y="185"/>
                    </a:lnTo>
                    <a:lnTo>
                      <a:pt x="224" y="213"/>
                    </a:lnTo>
                    <a:lnTo>
                      <a:pt x="268" y="247"/>
                    </a:lnTo>
                    <a:lnTo>
                      <a:pt x="315" y="282"/>
                    </a:lnTo>
                    <a:lnTo>
                      <a:pt x="361" y="316"/>
                    </a:lnTo>
                    <a:lnTo>
                      <a:pt x="401" y="343"/>
                    </a:lnTo>
                    <a:lnTo>
                      <a:pt x="439" y="369"/>
                    </a:lnTo>
                    <a:lnTo>
                      <a:pt x="281" y="493"/>
                    </a:lnTo>
                    <a:lnTo>
                      <a:pt x="486" y="652"/>
                    </a:lnTo>
                    <a:lnTo>
                      <a:pt x="110" y="858"/>
                    </a:lnTo>
                    <a:lnTo>
                      <a:pt x="534" y="717"/>
                    </a:lnTo>
                    <a:lnTo>
                      <a:pt x="616" y="723"/>
                    </a:lnTo>
                    <a:lnTo>
                      <a:pt x="357" y="917"/>
                    </a:lnTo>
                    <a:lnTo>
                      <a:pt x="251" y="1091"/>
                    </a:lnTo>
                    <a:lnTo>
                      <a:pt x="239" y="975"/>
                    </a:lnTo>
                    <a:lnTo>
                      <a:pt x="110" y="1097"/>
                    </a:lnTo>
                    <a:lnTo>
                      <a:pt x="163" y="911"/>
                    </a:lnTo>
                    <a:lnTo>
                      <a:pt x="0" y="993"/>
                    </a:lnTo>
                    <a:lnTo>
                      <a:pt x="47" y="1162"/>
                    </a:lnTo>
                    <a:lnTo>
                      <a:pt x="239" y="1186"/>
                    </a:lnTo>
                    <a:lnTo>
                      <a:pt x="380" y="1038"/>
                    </a:lnTo>
                    <a:lnTo>
                      <a:pt x="610" y="1010"/>
                    </a:lnTo>
                    <a:lnTo>
                      <a:pt x="692" y="917"/>
                    </a:lnTo>
                    <a:lnTo>
                      <a:pt x="657" y="698"/>
                    </a:lnTo>
                    <a:lnTo>
                      <a:pt x="663" y="282"/>
                    </a:lnTo>
                    <a:lnTo>
                      <a:pt x="368" y="65"/>
                    </a:lnTo>
                    <a:lnTo>
                      <a:pt x="169" y="0"/>
                    </a:lnTo>
                    <a:close/>
                  </a:path>
                </a:pathLst>
              </a:custGeom>
              <a:solidFill>
                <a:srgbClr val="FFFFFF"/>
              </a:solidFill>
              <a:ln w="9525">
                <a:noFill/>
                <a:round/>
                <a:headEnd/>
                <a:tailEnd/>
              </a:ln>
            </p:spPr>
            <p:txBody>
              <a:bodyPr/>
              <a:lstStyle/>
              <a:p>
                <a:endParaRPr lang="fa-IR"/>
              </a:p>
            </p:txBody>
          </p:sp>
          <p:sp>
            <p:nvSpPr>
              <p:cNvPr id="24627" name="Freeform 18"/>
              <p:cNvSpPr>
                <a:spLocks/>
              </p:cNvSpPr>
              <p:nvPr/>
            </p:nvSpPr>
            <p:spPr bwMode="auto">
              <a:xfrm>
                <a:off x="1026" y="2655"/>
                <a:ext cx="373" cy="220"/>
              </a:xfrm>
              <a:custGeom>
                <a:avLst/>
                <a:gdLst>
                  <a:gd name="T0" fmla="*/ 175 w 745"/>
                  <a:gd name="T1" fmla="*/ 71 h 439"/>
                  <a:gd name="T2" fmla="*/ 399 w 745"/>
                  <a:gd name="T3" fmla="*/ 0 h 439"/>
                  <a:gd name="T4" fmla="*/ 675 w 745"/>
                  <a:gd name="T5" fmla="*/ 105 h 439"/>
                  <a:gd name="T6" fmla="*/ 688 w 745"/>
                  <a:gd name="T7" fmla="*/ 162 h 439"/>
                  <a:gd name="T8" fmla="*/ 719 w 745"/>
                  <a:gd name="T9" fmla="*/ 282 h 439"/>
                  <a:gd name="T10" fmla="*/ 745 w 745"/>
                  <a:gd name="T11" fmla="*/ 439 h 439"/>
                  <a:gd name="T12" fmla="*/ 692 w 745"/>
                  <a:gd name="T13" fmla="*/ 418 h 439"/>
                  <a:gd name="T14" fmla="*/ 599 w 745"/>
                  <a:gd name="T15" fmla="*/ 394 h 439"/>
                  <a:gd name="T16" fmla="*/ 470 w 745"/>
                  <a:gd name="T17" fmla="*/ 363 h 439"/>
                  <a:gd name="T18" fmla="*/ 17 w 745"/>
                  <a:gd name="T19" fmla="*/ 434 h 439"/>
                  <a:gd name="T20" fmla="*/ 124 w 745"/>
                  <a:gd name="T21" fmla="*/ 352 h 439"/>
                  <a:gd name="T22" fmla="*/ 434 w 745"/>
                  <a:gd name="T23" fmla="*/ 287 h 439"/>
                  <a:gd name="T24" fmla="*/ 415 w 745"/>
                  <a:gd name="T25" fmla="*/ 266 h 439"/>
                  <a:gd name="T26" fmla="*/ 369 w 745"/>
                  <a:gd name="T27" fmla="*/ 259 h 439"/>
                  <a:gd name="T28" fmla="*/ 171 w 745"/>
                  <a:gd name="T29" fmla="*/ 282 h 439"/>
                  <a:gd name="T30" fmla="*/ 0 w 745"/>
                  <a:gd name="T31" fmla="*/ 293 h 439"/>
                  <a:gd name="T32" fmla="*/ 17 w 745"/>
                  <a:gd name="T33" fmla="*/ 194 h 439"/>
                  <a:gd name="T34" fmla="*/ 51 w 745"/>
                  <a:gd name="T35" fmla="*/ 160 h 439"/>
                  <a:gd name="T36" fmla="*/ 105 w 745"/>
                  <a:gd name="T37" fmla="*/ 118 h 439"/>
                  <a:gd name="T38" fmla="*/ 154 w 745"/>
                  <a:gd name="T39" fmla="*/ 84 h 439"/>
                  <a:gd name="T40" fmla="*/ 175 w 745"/>
                  <a:gd name="T41" fmla="*/ 71 h 439"/>
                  <a:gd name="T42" fmla="*/ 175 w 745"/>
                  <a:gd name="T43" fmla="*/ 71 h 439"/>
                  <a:gd name="T44" fmla="*/ 175 w 745"/>
                  <a:gd name="T45" fmla="*/ 71 h 4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5"/>
                  <a:gd name="T70" fmla="*/ 0 h 439"/>
                  <a:gd name="T71" fmla="*/ 745 w 745"/>
                  <a:gd name="T72" fmla="*/ 439 h 4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5" h="439">
                    <a:moveTo>
                      <a:pt x="175" y="71"/>
                    </a:moveTo>
                    <a:lnTo>
                      <a:pt x="399" y="0"/>
                    </a:lnTo>
                    <a:lnTo>
                      <a:pt x="675" y="105"/>
                    </a:lnTo>
                    <a:lnTo>
                      <a:pt x="688" y="162"/>
                    </a:lnTo>
                    <a:lnTo>
                      <a:pt x="719" y="282"/>
                    </a:lnTo>
                    <a:lnTo>
                      <a:pt x="745" y="439"/>
                    </a:lnTo>
                    <a:lnTo>
                      <a:pt x="692" y="418"/>
                    </a:lnTo>
                    <a:lnTo>
                      <a:pt x="599" y="394"/>
                    </a:lnTo>
                    <a:lnTo>
                      <a:pt x="470" y="363"/>
                    </a:lnTo>
                    <a:lnTo>
                      <a:pt x="17" y="434"/>
                    </a:lnTo>
                    <a:lnTo>
                      <a:pt x="124" y="352"/>
                    </a:lnTo>
                    <a:lnTo>
                      <a:pt x="434" y="287"/>
                    </a:lnTo>
                    <a:lnTo>
                      <a:pt x="415" y="266"/>
                    </a:lnTo>
                    <a:lnTo>
                      <a:pt x="369" y="259"/>
                    </a:lnTo>
                    <a:lnTo>
                      <a:pt x="171" y="282"/>
                    </a:lnTo>
                    <a:lnTo>
                      <a:pt x="0" y="293"/>
                    </a:lnTo>
                    <a:lnTo>
                      <a:pt x="17" y="194"/>
                    </a:lnTo>
                    <a:lnTo>
                      <a:pt x="51" y="160"/>
                    </a:lnTo>
                    <a:lnTo>
                      <a:pt x="105" y="118"/>
                    </a:lnTo>
                    <a:lnTo>
                      <a:pt x="154" y="84"/>
                    </a:lnTo>
                    <a:lnTo>
                      <a:pt x="175" y="71"/>
                    </a:lnTo>
                    <a:close/>
                  </a:path>
                </a:pathLst>
              </a:custGeom>
              <a:solidFill>
                <a:srgbClr val="FFFFFF"/>
              </a:solidFill>
              <a:ln w="9525">
                <a:noFill/>
                <a:round/>
                <a:headEnd/>
                <a:tailEnd/>
              </a:ln>
            </p:spPr>
            <p:txBody>
              <a:bodyPr/>
              <a:lstStyle/>
              <a:p>
                <a:endParaRPr lang="fa-IR"/>
              </a:p>
            </p:txBody>
          </p:sp>
          <p:sp>
            <p:nvSpPr>
              <p:cNvPr id="24628" name="Freeform 19"/>
              <p:cNvSpPr>
                <a:spLocks/>
              </p:cNvSpPr>
              <p:nvPr/>
            </p:nvSpPr>
            <p:spPr bwMode="auto">
              <a:xfrm>
                <a:off x="946" y="2860"/>
                <a:ext cx="775" cy="955"/>
              </a:xfrm>
              <a:custGeom>
                <a:avLst/>
                <a:gdLst>
                  <a:gd name="T0" fmla="*/ 829 w 1550"/>
                  <a:gd name="T1" fmla="*/ 365 h 1908"/>
                  <a:gd name="T2" fmla="*/ 974 w 1550"/>
                  <a:gd name="T3" fmla="*/ 433 h 1908"/>
                  <a:gd name="T4" fmla="*/ 1145 w 1550"/>
                  <a:gd name="T5" fmla="*/ 528 h 1908"/>
                  <a:gd name="T6" fmla="*/ 1215 w 1550"/>
                  <a:gd name="T7" fmla="*/ 669 h 1908"/>
                  <a:gd name="T8" fmla="*/ 675 w 1550"/>
                  <a:gd name="T9" fmla="*/ 511 h 1908"/>
                  <a:gd name="T10" fmla="*/ 1386 w 1550"/>
                  <a:gd name="T11" fmla="*/ 815 h 1908"/>
                  <a:gd name="T12" fmla="*/ 1421 w 1550"/>
                  <a:gd name="T13" fmla="*/ 1427 h 1908"/>
                  <a:gd name="T14" fmla="*/ 765 w 1550"/>
                  <a:gd name="T15" fmla="*/ 1908 h 1908"/>
                  <a:gd name="T16" fmla="*/ 577 w 1550"/>
                  <a:gd name="T17" fmla="*/ 1270 h 1908"/>
                  <a:gd name="T18" fmla="*/ 365 w 1550"/>
                  <a:gd name="T19" fmla="*/ 787 h 1908"/>
                  <a:gd name="T20" fmla="*/ 525 w 1550"/>
                  <a:gd name="T21" fmla="*/ 1146 h 1908"/>
                  <a:gd name="T22" fmla="*/ 434 w 1550"/>
                  <a:gd name="T23" fmla="*/ 777 h 1908"/>
                  <a:gd name="T24" fmla="*/ 404 w 1550"/>
                  <a:gd name="T25" fmla="*/ 608 h 1908"/>
                  <a:gd name="T26" fmla="*/ 352 w 1550"/>
                  <a:gd name="T27" fmla="*/ 540 h 1908"/>
                  <a:gd name="T28" fmla="*/ 253 w 1550"/>
                  <a:gd name="T29" fmla="*/ 464 h 1908"/>
                  <a:gd name="T30" fmla="*/ 307 w 1550"/>
                  <a:gd name="T31" fmla="*/ 635 h 1908"/>
                  <a:gd name="T32" fmla="*/ 33 w 1550"/>
                  <a:gd name="T33" fmla="*/ 249 h 1908"/>
                  <a:gd name="T34" fmla="*/ 124 w 1550"/>
                  <a:gd name="T35" fmla="*/ 186 h 1908"/>
                  <a:gd name="T36" fmla="*/ 267 w 1550"/>
                  <a:gd name="T37" fmla="*/ 279 h 1908"/>
                  <a:gd name="T38" fmla="*/ 369 w 1550"/>
                  <a:gd name="T39" fmla="*/ 359 h 1908"/>
                  <a:gd name="T40" fmla="*/ 468 w 1550"/>
                  <a:gd name="T41" fmla="*/ 447 h 1908"/>
                  <a:gd name="T42" fmla="*/ 582 w 1550"/>
                  <a:gd name="T43" fmla="*/ 574 h 1908"/>
                  <a:gd name="T44" fmla="*/ 641 w 1550"/>
                  <a:gd name="T45" fmla="*/ 703 h 1908"/>
                  <a:gd name="T46" fmla="*/ 723 w 1550"/>
                  <a:gd name="T47" fmla="*/ 777 h 1908"/>
                  <a:gd name="T48" fmla="*/ 894 w 1550"/>
                  <a:gd name="T49" fmla="*/ 823 h 1908"/>
                  <a:gd name="T50" fmla="*/ 1038 w 1550"/>
                  <a:gd name="T51" fmla="*/ 870 h 1908"/>
                  <a:gd name="T52" fmla="*/ 1227 w 1550"/>
                  <a:gd name="T53" fmla="*/ 922 h 1908"/>
                  <a:gd name="T54" fmla="*/ 1267 w 1550"/>
                  <a:gd name="T55" fmla="*/ 983 h 1908"/>
                  <a:gd name="T56" fmla="*/ 1251 w 1550"/>
                  <a:gd name="T57" fmla="*/ 929 h 1908"/>
                  <a:gd name="T58" fmla="*/ 1134 w 1550"/>
                  <a:gd name="T59" fmla="*/ 876 h 1908"/>
                  <a:gd name="T60" fmla="*/ 194 w 1550"/>
                  <a:gd name="T61" fmla="*/ 141 h 1908"/>
                  <a:gd name="T62" fmla="*/ 0 w 1550"/>
                  <a:gd name="T63" fmla="*/ 17 h 1908"/>
                  <a:gd name="T64" fmla="*/ 135 w 1550"/>
                  <a:gd name="T65" fmla="*/ 0 h 1908"/>
                  <a:gd name="T66" fmla="*/ 135 w 1550"/>
                  <a:gd name="T67" fmla="*/ 0 h 19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0"/>
                  <a:gd name="T103" fmla="*/ 0 h 1908"/>
                  <a:gd name="T104" fmla="*/ 1550 w 1550"/>
                  <a:gd name="T105" fmla="*/ 1908 h 19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0" h="1908">
                    <a:moveTo>
                      <a:pt x="135" y="0"/>
                    </a:moveTo>
                    <a:lnTo>
                      <a:pt x="829" y="365"/>
                    </a:lnTo>
                    <a:lnTo>
                      <a:pt x="873" y="386"/>
                    </a:lnTo>
                    <a:lnTo>
                      <a:pt x="974" y="433"/>
                    </a:lnTo>
                    <a:lnTo>
                      <a:pt x="1080" y="488"/>
                    </a:lnTo>
                    <a:lnTo>
                      <a:pt x="1145" y="528"/>
                    </a:lnTo>
                    <a:lnTo>
                      <a:pt x="1194" y="612"/>
                    </a:lnTo>
                    <a:lnTo>
                      <a:pt x="1215" y="669"/>
                    </a:lnTo>
                    <a:lnTo>
                      <a:pt x="1063" y="640"/>
                    </a:lnTo>
                    <a:lnTo>
                      <a:pt x="675" y="511"/>
                    </a:lnTo>
                    <a:lnTo>
                      <a:pt x="1094" y="728"/>
                    </a:lnTo>
                    <a:lnTo>
                      <a:pt x="1386" y="815"/>
                    </a:lnTo>
                    <a:lnTo>
                      <a:pt x="1550" y="1116"/>
                    </a:lnTo>
                    <a:lnTo>
                      <a:pt x="1421" y="1427"/>
                    </a:lnTo>
                    <a:lnTo>
                      <a:pt x="1111" y="1692"/>
                    </a:lnTo>
                    <a:lnTo>
                      <a:pt x="765" y="1908"/>
                    </a:lnTo>
                    <a:lnTo>
                      <a:pt x="605" y="1868"/>
                    </a:lnTo>
                    <a:lnTo>
                      <a:pt x="577" y="1270"/>
                    </a:lnTo>
                    <a:lnTo>
                      <a:pt x="388" y="1093"/>
                    </a:lnTo>
                    <a:lnTo>
                      <a:pt x="365" y="787"/>
                    </a:lnTo>
                    <a:lnTo>
                      <a:pt x="548" y="1222"/>
                    </a:lnTo>
                    <a:lnTo>
                      <a:pt x="525" y="1146"/>
                    </a:lnTo>
                    <a:lnTo>
                      <a:pt x="480" y="971"/>
                    </a:lnTo>
                    <a:lnTo>
                      <a:pt x="434" y="777"/>
                    </a:lnTo>
                    <a:lnTo>
                      <a:pt x="413" y="646"/>
                    </a:lnTo>
                    <a:lnTo>
                      <a:pt x="404" y="608"/>
                    </a:lnTo>
                    <a:lnTo>
                      <a:pt x="383" y="572"/>
                    </a:lnTo>
                    <a:lnTo>
                      <a:pt x="352" y="540"/>
                    </a:lnTo>
                    <a:lnTo>
                      <a:pt x="318" y="509"/>
                    </a:lnTo>
                    <a:lnTo>
                      <a:pt x="253" y="464"/>
                    </a:lnTo>
                    <a:lnTo>
                      <a:pt x="225" y="447"/>
                    </a:lnTo>
                    <a:lnTo>
                      <a:pt x="307" y="635"/>
                    </a:lnTo>
                    <a:lnTo>
                      <a:pt x="77" y="312"/>
                    </a:lnTo>
                    <a:lnTo>
                      <a:pt x="33" y="249"/>
                    </a:lnTo>
                    <a:lnTo>
                      <a:pt x="19" y="152"/>
                    </a:lnTo>
                    <a:lnTo>
                      <a:pt x="124" y="186"/>
                    </a:lnTo>
                    <a:lnTo>
                      <a:pt x="215" y="243"/>
                    </a:lnTo>
                    <a:lnTo>
                      <a:pt x="267" y="279"/>
                    </a:lnTo>
                    <a:lnTo>
                      <a:pt x="318" y="317"/>
                    </a:lnTo>
                    <a:lnTo>
                      <a:pt x="369" y="359"/>
                    </a:lnTo>
                    <a:lnTo>
                      <a:pt x="421" y="403"/>
                    </a:lnTo>
                    <a:lnTo>
                      <a:pt x="468" y="447"/>
                    </a:lnTo>
                    <a:lnTo>
                      <a:pt x="512" y="490"/>
                    </a:lnTo>
                    <a:lnTo>
                      <a:pt x="582" y="574"/>
                    </a:lnTo>
                    <a:lnTo>
                      <a:pt x="616" y="646"/>
                    </a:lnTo>
                    <a:lnTo>
                      <a:pt x="641" y="703"/>
                    </a:lnTo>
                    <a:lnTo>
                      <a:pt x="677" y="745"/>
                    </a:lnTo>
                    <a:lnTo>
                      <a:pt x="723" y="777"/>
                    </a:lnTo>
                    <a:lnTo>
                      <a:pt x="808" y="806"/>
                    </a:lnTo>
                    <a:lnTo>
                      <a:pt x="894" y="823"/>
                    </a:lnTo>
                    <a:lnTo>
                      <a:pt x="938" y="836"/>
                    </a:lnTo>
                    <a:lnTo>
                      <a:pt x="1038" y="870"/>
                    </a:lnTo>
                    <a:lnTo>
                      <a:pt x="1151" y="905"/>
                    </a:lnTo>
                    <a:lnTo>
                      <a:pt x="1227" y="922"/>
                    </a:lnTo>
                    <a:lnTo>
                      <a:pt x="1257" y="945"/>
                    </a:lnTo>
                    <a:lnTo>
                      <a:pt x="1267" y="983"/>
                    </a:lnTo>
                    <a:lnTo>
                      <a:pt x="1263" y="964"/>
                    </a:lnTo>
                    <a:lnTo>
                      <a:pt x="1251" y="929"/>
                    </a:lnTo>
                    <a:lnTo>
                      <a:pt x="1223" y="905"/>
                    </a:lnTo>
                    <a:lnTo>
                      <a:pt x="1134" y="876"/>
                    </a:lnTo>
                    <a:lnTo>
                      <a:pt x="1004" y="863"/>
                    </a:lnTo>
                    <a:lnTo>
                      <a:pt x="194" y="141"/>
                    </a:lnTo>
                    <a:lnTo>
                      <a:pt x="0" y="53"/>
                    </a:lnTo>
                    <a:lnTo>
                      <a:pt x="0" y="17"/>
                    </a:lnTo>
                    <a:lnTo>
                      <a:pt x="107" y="28"/>
                    </a:lnTo>
                    <a:lnTo>
                      <a:pt x="135" y="0"/>
                    </a:lnTo>
                    <a:close/>
                  </a:path>
                </a:pathLst>
              </a:custGeom>
              <a:solidFill>
                <a:srgbClr val="FFFFFF"/>
              </a:solidFill>
              <a:ln w="9525">
                <a:noFill/>
                <a:round/>
                <a:headEnd/>
                <a:tailEnd/>
              </a:ln>
            </p:spPr>
            <p:txBody>
              <a:bodyPr/>
              <a:lstStyle/>
              <a:p>
                <a:endParaRPr lang="fa-IR"/>
              </a:p>
            </p:txBody>
          </p:sp>
          <p:sp>
            <p:nvSpPr>
              <p:cNvPr id="24629" name="Freeform 20"/>
              <p:cNvSpPr>
                <a:spLocks/>
              </p:cNvSpPr>
              <p:nvPr/>
            </p:nvSpPr>
            <p:spPr bwMode="auto">
              <a:xfrm>
                <a:off x="1532" y="2697"/>
                <a:ext cx="306" cy="367"/>
              </a:xfrm>
              <a:custGeom>
                <a:avLst/>
                <a:gdLst>
                  <a:gd name="T0" fmla="*/ 60 w 612"/>
                  <a:gd name="T1" fmla="*/ 11 h 734"/>
                  <a:gd name="T2" fmla="*/ 72 w 612"/>
                  <a:gd name="T3" fmla="*/ 135 h 734"/>
                  <a:gd name="T4" fmla="*/ 98 w 612"/>
                  <a:gd name="T5" fmla="*/ 253 h 734"/>
                  <a:gd name="T6" fmla="*/ 121 w 612"/>
                  <a:gd name="T7" fmla="*/ 314 h 734"/>
                  <a:gd name="T8" fmla="*/ 150 w 612"/>
                  <a:gd name="T9" fmla="*/ 372 h 734"/>
                  <a:gd name="T10" fmla="*/ 195 w 612"/>
                  <a:gd name="T11" fmla="*/ 426 h 734"/>
                  <a:gd name="T12" fmla="*/ 260 w 612"/>
                  <a:gd name="T13" fmla="*/ 475 h 734"/>
                  <a:gd name="T14" fmla="*/ 336 w 612"/>
                  <a:gd name="T15" fmla="*/ 521 h 734"/>
                  <a:gd name="T16" fmla="*/ 414 w 612"/>
                  <a:gd name="T17" fmla="*/ 559 h 734"/>
                  <a:gd name="T18" fmla="*/ 553 w 612"/>
                  <a:gd name="T19" fmla="*/ 614 h 734"/>
                  <a:gd name="T20" fmla="*/ 612 w 612"/>
                  <a:gd name="T21" fmla="*/ 633 h 734"/>
                  <a:gd name="T22" fmla="*/ 538 w 612"/>
                  <a:gd name="T23" fmla="*/ 616 h 734"/>
                  <a:gd name="T24" fmla="*/ 410 w 612"/>
                  <a:gd name="T25" fmla="*/ 642 h 734"/>
                  <a:gd name="T26" fmla="*/ 357 w 612"/>
                  <a:gd name="T27" fmla="*/ 682 h 734"/>
                  <a:gd name="T28" fmla="*/ 309 w 612"/>
                  <a:gd name="T29" fmla="*/ 711 h 734"/>
                  <a:gd name="T30" fmla="*/ 260 w 612"/>
                  <a:gd name="T31" fmla="*/ 734 h 734"/>
                  <a:gd name="T32" fmla="*/ 20 w 612"/>
                  <a:gd name="T33" fmla="*/ 372 h 734"/>
                  <a:gd name="T34" fmla="*/ 0 w 612"/>
                  <a:gd name="T35" fmla="*/ 0 h 734"/>
                  <a:gd name="T36" fmla="*/ 60 w 612"/>
                  <a:gd name="T37" fmla="*/ 11 h 734"/>
                  <a:gd name="T38" fmla="*/ 60 w 612"/>
                  <a:gd name="T39" fmla="*/ 11 h 734"/>
                  <a:gd name="T40" fmla="*/ 60 w 612"/>
                  <a:gd name="T41" fmla="*/ 11 h 7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2"/>
                  <a:gd name="T64" fmla="*/ 0 h 734"/>
                  <a:gd name="T65" fmla="*/ 612 w 612"/>
                  <a:gd name="T66" fmla="*/ 734 h 7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2" h="734">
                    <a:moveTo>
                      <a:pt x="60" y="11"/>
                    </a:moveTo>
                    <a:lnTo>
                      <a:pt x="72" y="135"/>
                    </a:lnTo>
                    <a:lnTo>
                      <a:pt x="98" y="253"/>
                    </a:lnTo>
                    <a:lnTo>
                      <a:pt x="121" y="314"/>
                    </a:lnTo>
                    <a:lnTo>
                      <a:pt x="150" y="372"/>
                    </a:lnTo>
                    <a:lnTo>
                      <a:pt x="195" y="426"/>
                    </a:lnTo>
                    <a:lnTo>
                      <a:pt x="260" y="475"/>
                    </a:lnTo>
                    <a:lnTo>
                      <a:pt x="336" y="521"/>
                    </a:lnTo>
                    <a:lnTo>
                      <a:pt x="414" y="559"/>
                    </a:lnTo>
                    <a:lnTo>
                      <a:pt x="553" y="614"/>
                    </a:lnTo>
                    <a:lnTo>
                      <a:pt x="612" y="633"/>
                    </a:lnTo>
                    <a:lnTo>
                      <a:pt x="538" y="616"/>
                    </a:lnTo>
                    <a:lnTo>
                      <a:pt x="410" y="642"/>
                    </a:lnTo>
                    <a:lnTo>
                      <a:pt x="357" y="682"/>
                    </a:lnTo>
                    <a:lnTo>
                      <a:pt x="309" y="711"/>
                    </a:lnTo>
                    <a:lnTo>
                      <a:pt x="260" y="734"/>
                    </a:lnTo>
                    <a:lnTo>
                      <a:pt x="20" y="372"/>
                    </a:lnTo>
                    <a:lnTo>
                      <a:pt x="0" y="0"/>
                    </a:lnTo>
                    <a:lnTo>
                      <a:pt x="60" y="11"/>
                    </a:lnTo>
                    <a:close/>
                  </a:path>
                </a:pathLst>
              </a:custGeom>
              <a:solidFill>
                <a:srgbClr val="BDCAD4"/>
              </a:solidFill>
              <a:ln w="9525">
                <a:noFill/>
                <a:round/>
                <a:headEnd/>
                <a:tailEnd/>
              </a:ln>
            </p:spPr>
            <p:txBody>
              <a:bodyPr/>
              <a:lstStyle/>
              <a:p>
                <a:endParaRPr lang="fa-IR"/>
              </a:p>
            </p:txBody>
          </p:sp>
          <p:sp>
            <p:nvSpPr>
              <p:cNvPr id="24630" name="Freeform 21"/>
              <p:cNvSpPr>
                <a:spLocks/>
              </p:cNvSpPr>
              <p:nvPr/>
            </p:nvSpPr>
            <p:spPr bwMode="auto">
              <a:xfrm>
                <a:off x="1365" y="2706"/>
                <a:ext cx="819" cy="1053"/>
              </a:xfrm>
              <a:custGeom>
                <a:avLst/>
                <a:gdLst>
                  <a:gd name="T0" fmla="*/ 0 w 1637"/>
                  <a:gd name="T1" fmla="*/ 10 h 2106"/>
                  <a:gd name="T2" fmla="*/ 55 w 1637"/>
                  <a:gd name="T3" fmla="*/ 80 h 2106"/>
                  <a:gd name="T4" fmla="*/ 38 w 1637"/>
                  <a:gd name="T5" fmla="*/ 279 h 2106"/>
                  <a:gd name="T6" fmla="*/ 103 w 1637"/>
                  <a:gd name="T7" fmla="*/ 392 h 2106"/>
                  <a:gd name="T8" fmla="*/ 209 w 1637"/>
                  <a:gd name="T9" fmla="*/ 749 h 2106"/>
                  <a:gd name="T10" fmla="*/ 367 w 1637"/>
                  <a:gd name="T11" fmla="*/ 952 h 2106"/>
                  <a:gd name="T12" fmla="*/ 488 w 1637"/>
                  <a:gd name="T13" fmla="*/ 1167 h 2106"/>
                  <a:gd name="T14" fmla="*/ 517 w 1637"/>
                  <a:gd name="T15" fmla="*/ 1171 h 2106"/>
                  <a:gd name="T16" fmla="*/ 563 w 1637"/>
                  <a:gd name="T17" fmla="*/ 1182 h 2106"/>
                  <a:gd name="T18" fmla="*/ 565 w 1637"/>
                  <a:gd name="T19" fmla="*/ 1294 h 2106"/>
                  <a:gd name="T20" fmla="*/ 601 w 1637"/>
                  <a:gd name="T21" fmla="*/ 1397 h 2106"/>
                  <a:gd name="T22" fmla="*/ 770 w 1637"/>
                  <a:gd name="T23" fmla="*/ 1663 h 2106"/>
                  <a:gd name="T24" fmla="*/ 891 w 1637"/>
                  <a:gd name="T25" fmla="*/ 1851 h 2106"/>
                  <a:gd name="T26" fmla="*/ 1045 w 1637"/>
                  <a:gd name="T27" fmla="*/ 1954 h 2106"/>
                  <a:gd name="T28" fmla="*/ 1152 w 1637"/>
                  <a:gd name="T29" fmla="*/ 2030 h 2106"/>
                  <a:gd name="T30" fmla="*/ 1371 w 1637"/>
                  <a:gd name="T31" fmla="*/ 2106 h 2106"/>
                  <a:gd name="T32" fmla="*/ 1637 w 1637"/>
                  <a:gd name="T33" fmla="*/ 2061 h 2106"/>
                  <a:gd name="T34" fmla="*/ 1570 w 1637"/>
                  <a:gd name="T35" fmla="*/ 1872 h 2106"/>
                  <a:gd name="T36" fmla="*/ 1473 w 1637"/>
                  <a:gd name="T37" fmla="*/ 1851 h 2106"/>
                  <a:gd name="T38" fmla="*/ 1346 w 1637"/>
                  <a:gd name="T39" fmla="*/ 1749 h 2106"/>
                  <a:gd name="T40" fmla="*/ 973 w 1637"/>
                  <a:gd name="T41" fmla="*/ 1167 h 2106"/>
                  <a:gd name="T42" fmla="*/ 694 w 1637"/>
                  <a:gd name="T43" fmla="*/ 791 h 2106"/>
                  <a:gd name="T44" fmla="*/ 412 w 1637"/>
                  <a:gd name="T45" fmla="*/ 413 h 2106"/>
                  <a:gd name="T46" fmla="*/ 315 w 1637"/>
                  <a:gd name="T47" fmla="*/ 304 h 2106"/>
                  <a:gd name="T48" fmla="*/ 188 w 1637"/>
                  <a:gd name="T49" fmla="*/ 183 h 2106"/>
                  <a:gd name="T50" fmla="*/ 142 w 1637"/>
                  <a:gd name="T51" fmla="*/ 76 h 2106"/>
                  <a:gd name="T52" fmla="*/ 45 w 1637"/>
                  <a:gd name="T53" fmla="*/ 0 h 2106"/>
                  <a:gd name="T54" fmla="*/ 0 w 1637"/>
                  <a:gd name="T55" fmla="*/ 10 h 2106"/>
                  <a:gd name="T56" fmla="*/ 0 w 1637"/>
                  <a:gd name="T57" fmla="*/ 10 h 2106"/>
                  <a:gd name="T58" fmla="*/ 0 w 1637"/>
                  <a:gd name="T59" fmla="*/ 10 h 2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37"/>
                  <a:gd name="T91" fmla="*/ 0 h 2106"/>
                  <a:gd name="T92" fmla="*/ 1637 w 1637"/>
                  <a:gd name="T93" fmla="*/ 2106 h 21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37" h="2106">
                    <a:moveTo>
                      <a:pt x="0" y="10"/>
                    </a:moveTo>
                    <a:lnTo>
                      <a:pt x="55" y="80"/>
                    </a:lnTo>
                    <a:lnTo>
                      <a:pt x="38" y="279"/>
                    </a:lnTo>
                    <a:lnTo>
                      <a:pt x="103" y="392"/>
                    </a:lnTo>
                    <a:lnTo>
                      <a:pt x="209" y="749"/>
                    </a:lnTo>
                    <a:lnTo>
                      <a:pt x="367" y="952"/>
                    </a:lnTo>
                    <a:lnTo>
                      <a:pt x="488" y="1167"/>
                    </a:lnTo>
                    <a:lnTo>
                      <a:pt x="517" y="1171"/>
                    </a:lnTo>
                    <a:lnTo>
                      <a:pt x="563" y="1182"/>
                    </a:lnTo>
                    <a:lnTo>
                      <a:pt x="565" y="1294"/>
                    </a:lnTo>
                    <a:lnTo>
                      <a:pt x="601" y="1397"/>
                    </a:lnTo>
                    <a:lnTo>
                      <a:pt x="770" y="1663"/>
                    </a:lnTo>
                    <a:lnTo>
                      <a:pt x="891" y="1851"/>
                    </a:lnTo>
                    <a:lnTo>
                      <a:pt x="1045" y="1954"/>
                    </a:lnTo>
                    <a:lnTo>
                      <a:pt x="1152" y="2030"/>
                    </a:lnTo>
                    <a:lnTo>
                      <a:pt x="1371" y="2106"/>
                    </a:lnTo>
                    <a:lnTo>
                      <a:pt x="1637" y="2061"/>
                    </a:lnTo>
                    <a:lnTo>
                      <a:pt x="1570" y="1872"/>
                    </a:lnTo>
                    <a:lnTo>
                      <a:pt x="1473" y="1851"/>
                    </a:lnTo>
                    <a:lnTo>
                      <a:pt x="1346" y="1749"/>
                    </a:lnTo>
                    <a:lnTo>
                      <a:pt x="973" y="1167"/>
                    </a:lnTo>
                    <a:lnTo>
                      <a:pt x="694" y="791"/>
                    </a:lnTo>
                    <a:lnTo>
                      <a:pt x="412" y="413"/>
                    </a:lnTo>
                    <a:lnTo>
                      <a:pt x="315" y="304"/>
                    </a:lnTo>
                    <a:lnTo>
                      <a:pt x="188" y="183"/>
                    </a:lnTo>
                    <a:lnTo>
                      <a:pt x="142" y="76"/>
                    </a:lnTo>
                    <a:lnTo>
                      <a:pt x="45" y="0"/>
                    </a:lnTo>
                    <a:lnTo>
                      <a:pt x="0" y="10"/>
                    </a:lnTo>
                    <a:close/>
                  </a:path>
                </a:pathLst>
              </a:custGeom>
              <a:solidFill>
                <a:srgbClr val="D90000"/>
              </a:solidFill>
              <a:ln w="9525">
                <a:noFill/>
                <a:round/>
                <a:headEnd/>
                <a:tailEnd/>
              </a:ln>
            </p:spPr>
            <p:txBody>
              <a:bodyPr/>
              <a:lstStyle/>
              <a:p>
                <a:endParaRPr lang="fa-IR"/>
              </a:p>
            </p:txBody>
          </p:sp>
          <p:sp>
            <p:nvSpPr>
              <p:cNvPr id="24631" name="Freeform 22"/>
              <p:cNvSpPr>
                <a:spLocks/>
              </p:cNvSpPr>
              <p:nvPr/>
            </p:nvSpPr>
            <p:spPr bwMode="auto">
              <a:xfrm>
                <a:off x="1400" y="2752"/>
                <a:ext cx="764" cy="1008"/>
              </a:xfrm>
              <a:custGeom>
                <a:avLst/>
                <a:gdLst>
                  <a:gd name="T0" fmla="*/ 343 w 1529"/>
                  <a:gd name="T1" fmla="*/ 749 h 2015"/>
                  <a:gd name="T2" fmla="*/ 419 w 1529"/>
                  <a:gd name="T3" fmla="*/ 1086 h 2015"/>
                  <a:gd name="T4" fmla="*/ 649 w 1529"/>
                  <a:gd name="T5" fmla="*/ 1363 h 2015"/>
                  <a:gd name="T6" fmla="*/ 787 w 1529"/>
                  <a:gd name="T7" fmla="*/ 1620 h 2015"/>
                  <a:gd name="T8" fmla="*/ 939 w 1529"/>
                  <a:gd name="T9" fmla="*/ 1863 h 2015"/>
                  <a:gd name="T10" fmla="*/ 1137 w 1529"/>
                  <a:gd name="T11" fmla="*/ 1968 h 2015"/>
                  <a:gd name="T12" fmla="*/ 1312 w 1529"/>
                  <a:gd name="T13" fmla="*/ 2015 h 2015"/>
                  <a:gd name="T14" fmla="*/ 1495 w 1529"/>
                  <a:gd name="T15" fmla="*/ 1971 h 2015"/>
                  <a:gd name="T16" fmla="*/ 1529 w 1529"/>
                  <a:gd name="T17" fmla="*/ 1823 h 2015"/>
                  <a:gd name="T18" fmla="*/ 1236 w 1529"/>
                  <a:gd name="T19" fmla="*/ 1789 h 2015"/>
                  <a:gd name="T20" fmla="*/ 1200 w 1529"/>
                  <a:gd name="T21" fmla="*/ 1751 h 2015"/>
                  <a:gd name="T22" fmla="*/ 1162 w 1529"/>
                  <a:gd name="T23" fmla="*/ 1709 h 2015"/>
                  <a:gd name="T24" fmla="*/ 1116 w 1529"/>
                  <a:gd name="T25" fmla="*/ 1660 h 2015"/>
                  <a:gd name="T26" fmla="*/ 1073 w 1529"/>
                  <a:gd name="T27" fmla="*/ 1604 h 2015"/>
                  <a:gd name="T28" fmla="*/ 1033 w 1529"/>
                  <a:gd name="T29" fmla="*/ 1549 h 2015"/>
                  <a:gd name="T30" fmla="*/ 989 w 1529"/>
                  <a:gd name="T31" fmla="*/ 1456 h 2015"/>
                  <a:gd name="T32" fmla="*/ 966 w 1529"/>
                  <a:gd name="T33" fmla="*/ 1380 h 2015"/>
                  <a:gd name="T34" fmla="*/ 943 w 1529"/>
                  <a:gd name="T35" fmla="*/ 1340 h 2015"/>
                  <a:gd name="T36" fmla="*/ 915 w 1529"/>
                  <a:gd name="T37" fmla="*/ 1302 h 2015"/>
                  <a:gd name="T38" fmla="*/ 854 w 1529"/>
                  <a:gd name="T39" fmla="*/ 1232 h 2015"/>
                  <a:gd name="T40" fmla="*/ 797 w 1529"/>
                  <a:gd name="T41" fmla="*/ 1173 h 2015"/>
                  <a:gd name="T42" fmla="*/ 778 w 1529"/>
                  <a:gd name="T43" fmla="*/ 1112 h 2015"/>
                  <a:gd name="T44" fmla="*/ 791 w 1529"/>
                  <a:gd name="T45" fmla="*/ 1034 h 2015"/>
                  <a:gd name="T46" fmla="*/ 784 w 1529"/>
                  <a:gd name="T47" fmla="*/ 964 h 2015"/>
                  <a:gd name="T48" fmla="*/ 755 w 1529"/>
                  <a:gd name="T49" fmla="*/ 937 h 2015"/>
                  <a:gd name="T50" fmla="*/ 702 w 1529"/>
                  <a:gd name="T51" fmla="*/ 922 h 2015"/>
                  <a:gd name="T52" fmla="*/ 495 w 1529"/>
                  <a:gd name="T53" fmla="*/ 857 h 2015"/>
                  <a:gd name="T54" fmla="*/ 420 w 1529"/>
                  <a:gd name="T55" fmla="*/ 818 h 2015"/>
                  <a:gd name="T56" fmla="*/ 179 w 1529"/>
                  <a:gd name="T57" fmla="*/ 620 h 2015"/>
                  <a:gd name="T58" fmla="*/ 211 w 1529"/>
                  <a:gd name="T59" fmla="*/ 645 h 2015"/>
                  <a:gd name="T60" fmla="*/ 295 w 1529"/>
                  <a:gd name="T61" fmla="*/ 700 h 2015"/>
                  <a:gd name="T62" fmla="*/ 348 w 1529"/>
                  <a:gd name="T63" fmla="*/ 734 h 2015"/>
                  <a:gd name="T64" fmla="*/ 403 w 1529"/>
                  <a:gd name="T65" fmla="*/ 766 h 2015"/>
                  <a:gd name="T66" fmla="*/ 510 w 1529"/>
                  <a:gd name="T67" fmla="*/ 818 h 2015"/>
                  <a:gd name="T68" fmla="*/ 561 w 1529"/>
                  <a:gd name="T69" fmla="*/ 818 h 2015"/>
                  <a:gd name="T70" fmla="*/ 548 w 1529"/>
                  <a:gd name="T71" fmla="*/ 772 h 2015"/>
                  <a:gd name="T72" fmla="*/ 512 w 1529"/>
                  <a:gd name="T73" fmla="*/ 717 h 2015"/>
                  <a:gd name="T74" fmla="*/ 489 w 1529"/>
                  <a:gd name="T75" fmla="*/ 688 h 2015"/>
                  <a:gd name="T76" fmla="*/ 291 w 1529"/>
                  <a:gd name="T77" fmla="*/ 426 h 2015"/>
                  <a:gd name="T78" fmla="*/ 276 w 1529"/>
                  <a:gd name="T79" fmla="*/ 397 h 2015"/>
                  <a:gd name="T80" fmla="*/ 238 w 1529"/>
                  <a:gd name="T81" fmla="*/ 327 h 2015"/>
                  <a:gd name="T82" fmla="*/ 192 w 1529"/>
                  <a:gd name="T83" fmla="*/ 247 h 2015"/>
                  <a:gd name="T84" fmla="*/ 154 w 1529"/>
                  <a:gd name="T85" fmla="*/ 185 h 2015"/>
                  <a:gd name="T86" fmla="*/ 109 w 1529"/>
                  <a:gd name="T87" fmla="*/ 61 h 2015"/>
                  <a:gd name="T88" fmla="*/ 86 w 1529"/>
                  <a:gd name="T89" fmla="*/ 10 h 2015"/>
                  <a:gd name="T90" fmla="*/ 55 w 1529"/>
                  <a:gd name="T91" fmla="*/ 0 h 2015"/>
                  <a:gd name="T92" fmla="*/ 8 w 1529"/>
                  <a:gd name="T93" fmla="*/ 90 h 2015"/>
                  <a:gd name="T94" fmla="*/ 0 w 1529"/>
                  <a:gd name="T95" fmla="*/ 158 h 2015"/>
                  <a:gd name="T96" fmla="*/ 145 w 1529"/>
                  <a:gd name="T97" fmla="*/ 511 h 2015"/>
                  <a:gd name="T98" fmla="*/ 343 w 1529"/>
                  <a:gd name="T99" fmla="*/ 749 h 2015"/>
                  <a:gd name="T100" fmla="*/ 343 w 1529"/>
                  <a:gd name="T101" fmla="*/ 749 h 2015"/>
                  <a:gd name="T102" fmla="*/ 343 w 1529"/>
                  <a:gd name="T103" fmla="*/ 749 h 20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9"/>
                  <a:gd name="T157" fmla="*/ 0 h 2015"/>
                  <a:gd name="T158" fmla="*/ 1529 w 1529"/>
                  <a:gd name="T159" fmla="*/ 2015 h 20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9" h="2015">
                    <a:moveTo>
                      <a:pt x="343" y="749"/>
                    </a:moveTo>
                    <a:lnTo>
                      <a:pt x="419" y="1086"/>
                    </a:lnTo>
                    <a:lnTo>
                      <a:pt x="649" y="1363"/>
                    </a:lnTo>
                    <a:lnTo>
                      <a:pt x="787" y="1620"/>
                    </a:lnTo>
                    <a:lnTo>
                      <a:pt x="939" y="1863"/>
                    </a:lnTo>
                    <a:lnTo>
                      <a:pt x="1137" y="1968"/>
                    </a:lnTo>
                    <a:lnTo>
                      <a:pt x="1312" y="2015"/>
                    </a:lnTo>
                    <a:lnTo>
                      <a:pt x="1495" y="1971"/>
                    </a:lnTo>
                    <a:lnTo>
                      <a:pt x="1529" y="1823"/>
                    </a:lnTo>
                    <a:lnTo>
                      <a:pt x="1236" y="1789"/>
                    </a:lnTo>
                    <a:lnTo>
                      <a:pt x="1200" y="1751"/>
                    </a:lnTo>
                    <a:lnTo>
                      <a:pt x="1162" y="1709"/>
                    </a:lnTo>
                    <a:lnTo>
                      <a:pt x="1116" y="1660"/>
                    </a:lnTo>
                    <a:lnTo>
                      <a:pt x="1073" y="1604"/>
                    </a:lnTo>
                    <a:lnTo>
                      <a:pt x="1033" y="1549"/>
                    </a:lnTo>
                    <a:lnTo>
                      <a:pt x="989" y="1456"/>
                    </a:lnTo>
                    <a:lnTo>
                      <a:pt x="966" y="1380"/>
                    </a:lnTo>
                    <a:lnTo>
                      <a:pt x="943" y="1340"/>
                    </a:lnTo>
                    <a:lnTo>
                      <a:pt x="915" y="1302"/>
                    </a:lnTo>
                    <a:lnTo>
                      <a:pt x="854" y="1232"/>
                    </a:lnTo>
                    <a:lnTo>
                      <a:pt x="797" y="1173"/>
                    </a:lnTo>
                    <a:lnTo>
                      <a:pt x="778" y="1112"/>
                    </a:lnTo>
                    <a:lnTo>
                      <a:pt x="791" y="1034"/>
                    </a:lnTo>
                    <a:lnTo>
                      <a:pt x="784" y="964"/>
                    </a:lnTo>
                    <a:lnTo>
                      <a:pt x="755" y="937"/>
                    </a:lnTo>
                    <a:lnTo>
                      <a:pt x="702" y="922"/>
                    </a:lnTo>
                    <a:lnTo>
                      <a:pt x="495" y="857"/>
                    </a:lnTo>
                    <a:lnTo>
                      <a:pt x="420" y="818"/>
                    </a:lnTo>
                    <a:lnTo>
                      <a:pt x="179" y="620"/>
                    </a:lnTo>
                    <a:lnTo>
                      <a:pt x="211" y="645"/>
                    </a:lnTo>
                    <a:lnTo>
                      <a:pt x="295" y="700"/>
                    </a:lnTo>
                    <a:lnTo>
                      <a:pt x="348" y="734"/>
                    </a:lnTo>
                    <a:lnTo>
                      <a:pt x="403" y="766"/>
                    </a:lnTo>
                    <a:lnTo>
                      <a:pt x="510" y="818"/>
                    </a:lnTo>
                    <a:lnTo>
                      <a:pt x="561" y="818"/>
                    </a:lnTo>
                    <a:lnTo>
                      <a:pt x="548" y="772"/>
                    </a:lnTo>
                    <a:lnTo>
                      <a:pt x="512" y="717"/>
                    </a:lnTo>
                    <a:lnTo>
                      <a:pt x="489" y="688"/>
                    </a:lnTo>
                    <a:lnTo>
                      <a:pt x="291" y="426"/>
                    </a:lnTo>
                    <a:lnTo>
                      <a:pt x="276" y="397"/>
                    </a:lnTo>
                    <a:lnTo>
                      <a:pt x="238" y="327"/>
                    </a:lnTo>
                    <a:lnTo>
                      <a:pt x="192" y="247"/>
                    </a:lnTo>
                    <a:lnTo>
                      <a:pt x="154" y="185"/>
                    </a:lnTo>
                    <a:lnTo>
                      <a:pt x="109" y="61"/>
                    </a:lnTo>
                    <a:lnTo>
                      <a:pt x="86" y="10"/>
                    </a:lnTo>
                    <a:lnTo>
                      <a:pt x="55" y="0"/>
                    </a:lnTo>
                    <a:lnTo>
                      <a:pt x="8" y="90"/>
                    </a:lnTo>
                    <a:lnTo>
                      <a:pt x="0" y="158"/>
                    </a:lnTo>
                    <a:lnTo>
                      <a:pt x="145" y="511"/>
                    </a:lnTo>
                    <a:lnTo>
                      <a:pt x="343" y="749"/>
                    </a:lnTo>
                    <a:close/>
                  </a:path>
                </a:pathLst>
              </a:custGeom>
              <a:solidFill>
                <a:srgbClr val="F57575"/>
              </a:solidFill>
              <a:ln w="9525">
                <a:noFill/>
                <a:round/>
                <a:headEnd/>
                <a:tailEnd/>
              </a:ln>
            </p:spPr>
            <p:txBody>
              <a:bodyPr/>
              <a:lstStyle/>
              <a:p>
                <a:endParaRPr lang="fa-IR"/>
              </a:p>
            </p:txBody>
          </p:sp>
          <p:sp>
            <p:nvSpPr>
              <p:cNvPr id="24632" name="Freeform 23"/>
              <p:cNvSpPr>
                <a:spLocks/>
              </p:cNvSpPr>
              <p:nvPr/>
            </p:nvSpPr>
            <p:spPr bwMode="auto">
              <a:xfrm>
                <a:off x="932" y="2051"/>
                <a:ext cx="531" cy="659"/>
              </a:xfrm>
              <a:custGeom>
                <a:avLst/>
                <a:gdLst>
                  <a:gd name="T0" fmla="*/ 0 w 1063"/>
                  <a:gd name="T1" fmla="*/ 306 h 1320"/>
                  <a:gd name="T2" fmla="*/ 21 w 1063"/>
                  <a:gd name="T3" fmla="*/ 483 h 1320"/>
                  <a:gd name="T4" fmla="*/ 40 w 1063"/>
                  <a:gd name="T5" fmla="*/ 550 h 1320"/>
                  <a:gd name="T6" fmla="*/ 76 w 1063"/>
                  <a:gd name="T7" fmla="*/ 645 h 1320"/>
                  <a:gd name="T8" fmla="*/ 84 w 1063"/>
                  <a:gd name="T9" fmla="*/ 726 h 1320"/>
                  <a:gd name="T10" fmla="*/ 120 w 1063"/>
                  <a:gd name="T11" fmla="*/ 774 h 1320"/>
                  <a:gd name="T12" fmla="*/ 182 w 1063"/>
                  <a:gd name="T13" fmla="*/ 782 h 1320"/>
                  <a:gd name="T14" fmla="*/ 196 w 1063"/>
                  <a:gd name="T15" fmla="*/ 778 h 1320"/>
                  <a:gd name="T16" fmla="*/ 249 w 1063"/>
                  <a:gd name="T17" fmla="*/ 907 h 1320"/>
                  <a:gd name="T18" fmla="*/ 285 w 1063"/>
                  <a:gd name="T19" fmla="*/ 983 h 1320"/>
                  <a:gd name="T20" fmla="*/ 403 w 1063"/>
                  <a:gd name="T21" fmla="*/ 1093 h 1320"/>
                  <a:gd name="T22" fmla="*/ 618 w 1063"/>
                  <a:gd name="T23" fmla="*/ 1217 h 1320"/>
                  <a:gd name="T24" fmla="*/ 874 w 1063"/>
                  <a:gd name="T25" fmla="*/ 1320 h 1320"/>
                  <a:gd name="T26" fmla="*/ 960 w 1063"/>
                  <a:gd name="T27" fmla="*/ 1145 h 1320"/>
                  <a:gd name="T28" fmla="*/ 952 w 1063"/>
                  <a:gd name="T29" fmla="*/ 920 h 1320"/>
                  <a:gd name="T30" fmla="*/ 985 w 1063"/>
                  <a:gd name="T31" fmla="*/ 861 h 1320"/>
                  <a:gd name="T32" fmla="*/ 1013 w 1063"/>
                  <a:gd name="T33" fmla="*/ 806 h 1320"/>
                  <a:gd name="T34" fmla="*/ 1013 w 1063"/>
                  <a:gd name="T35" fmla="*/ 637 h 1320"/>
                  <a:gd name="T36" fmla="*/ 1038 w 1063"/>
                  <a:gd name="T37" fmla="*/ 628 h 1320"/>
                  <a:gd name="T38" fmla="*/ 1063 w 1063"/>
                  <a:gd name="T39" fmla="*/ 582 h 1320"/>
                  <a:gd name="T40" fmla="*/ 1063 w 1063"/>
                  <a:gd name="T41" fmla="*/ 447 h 1320"/>
                  <a:gd name="T42" fmla="*/ 1025 w 1063"/>
                  <a:gd name="T43" fmla="*/ 339 h 1320"/>
                  <a:gd name="T44" fmla="*/ 1009 w 1063"/>
                  <a:gd name="T45" fmla="*/ 299 h 1320"/>
                  <a:gd name="T46" fmla="*/ 977 w 1063"/>
                  <a:gd name="T47" fmla="*/ 209 h 1320"/>
                  <a:gd name="T48" fmla="*/ 939 w 1063"/>
                  <a:gd name="T49" fmla="*/ 116 h 1320"/>
                  <a:gd name="T50" fmla="*/ 912 w 1063"/>
                  <a:gd name="T51" fmla="*/ 63 h 1320"/>
                  <a:gd name="T52" fmla="*/ 871 w 1063"/>
                  <a:gd name="T53" fmla="*/ 42 h 1320"/>
                  <a:gd name="T54" fmla="*/ 797 w 1063"/>
                  <a:gd name="T55" fmla="*/ 21 h 1320"/>
                  <a:gd name="T56" fmla="*/ 629 w 1063"/>
                  <a:gd name="T57" fmla="*/ 2 h 1320"/>
                  <a:gd name="T58" fmla="*/ 346 w 1063"/>
                  <a:gd name="T59" fmla="*/ 0 h 1320"/>
                  <a:gd name="T60" fmla="*/ 165 w 1063"/>
                  <a:gd name="T61" fmla="*/ 52 h 1320"/>
                  <a:gd name="T62" fmla="*/ 131 w 1063"/>
                  <a:gd name="T63" fmla="*/ 107 h 1320"/>
                  <a:gd name="T64" fmla="*/ 105 w 1063"/>
                  <a:gd name="T65" fmla="*/ 149 h 1320"/>
                  <a:gd name="T66" fmla="*/ 76 w 1063"/>
                  <a:gd name="T67" fmla="*/ 192 h 1320"/>
                  <a:gd name="T68" fmla="*/ 23 w 1063"/>
                  <a:gd name="T69" fmla="*/ 270 h 1320"/>
                  <a:gd name="T70" fmla="*/ 0 w 1063"/>
                  <a:gd name="T71" fmla="*/ 306 h 1320"/>
                  <a:gd name="T72" fmla="*/ 0 w 1063"/>
                  <a:gd name="T73" fmla="*/ 306 h 1320"/>
                  <a:gd name="T74" fmla="*/ 0 w 1063"/>
                  <a:gd name="T75" fmla="*/ 306 h 1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63"/>
                  <a:gd name="T115" fmla="*/ 0 h 1320"/>
                  <a:gd name="T116" fmla="*/ 1063 w 1063"/>
                  <a:gd name="T117" fmla="*/ 1320 h 1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63" h="1320">
                    <a:moveTo>
                      <a:pt x="0" y="306"/>
                    </a:moveTo>
                    <a:lnTo>
                      <a:pt x="21" y="483"/>
                    </a:lnTo>
                    <a:lnTo>
                      <a:pt x="40" y="550"/>
                    </a:lnTo>
                    <a:lnTo>
                      <a:pt x="76" y="645"/>
                    </a:lnTo>
                    <a:lnTo>
                      <a:pt x="84" y="726"/>
                    </a:lnTo>
                    <a:lnTo>
                      <a:pt x="120" y="774"/>
                    </a:lnTo>
                    <a:lnTo>
                      <a:pt x="182" y="782"/>
                    </a:lnTo>
                    <a:lnTo>
                      <a:pt x="196" y="778"/>
                    </a:lnTo>
                    <a:lnTo>
                      <a:pt x="249" y="907"/>
                    </a:lnTo>
                    <a:lnTo>
                      <a:pt x="285" y="983"/>
                    </a:lnTo>
                    <a:lnTo>
                      <a:pt x="403" y="1093"/>
                    </a:lnTo>
                    <a:lnTo>
                      <a:pt x="618" y="1217"/>
                    </a:lnTo>
                    <a:lnTo>
                      <a:pt x="874" y="1320"/>
                    </a:lnTo>
                    <a:lnTo>
                      <a:pt x="960" y="1145"/>
                    </a:lnTo>
                    <a:lnTo>
                      <a:pt x="952" y="920"/>
                    </a:lnTo>
                    <a:lnTo>
                      <a:pt x="985" y="861"/>
                    </a:lnTo>
                    <a:lnTo>
                      <a:pt x="1013" y="806"/>
                    </a:lnTo>
                    <a:lnTo>
                      <a:pt x="1013" y="637"/>
                    </a:lnTo>
                    <a:lnTo>
                      <a:pt x="1038" y="628"/>
                    </a:lnTo>
                    <a:lnTo>
                      <a:pt x="1063" y="582"/>
                    </a:lnTo>
                    <a:lnTo>
                      <a:pt x="1063" y="447"/>
                    </a:lnTo>
                    <a:lnTo>
                      <a:pt x="1025" y="339"/>
                    </a:lnTo>
                    <a:lnTo>
                      <a:pt x="1009" y="299"/>
                    </a:lnTo>
                    <a:lnTo>
                      <a:pt x="977" y="209"/>
                    </a:lnTo>
                    <a:lnTo>
                      <a:pt x="939" y="116"/>
                    </a:lnTo>
                    <a:lnTo>
                      <a:pt x="912" y="63"/>
                    </a:lnTo>
                    <a:lnTo>
                      <a:pt x="871" y="42"/>
                    </a:lnTo>
                    <a:lnTo>
                      <a:pt x="797" y="21"/>
                    </a:lnTo>
                    <a:lnTo>
                      <a:pt x="629" y="2"/>
                    </a:lnTo>
                    <a:lnTo>
                      <a:pt x="346" y="0"/>
                    </a:lnTo>
                    <a:lnTo>
                      <a:pt x="165" y="52"/>
                    </a:lnTo>
                    <a:lnTo>
                      <a:pt x="131" y="107"/>
                    </a:lnTo>
                    <a:lnTo>
                      <a:pt x="105" y="149"/>
                    </a:lnTo>
                    <a:lnTo>
                      <a:pt x="76" y="192"/>
                    </a:lnTo>
                    <a:lnTo>
                      <a:pt x="23" y="270"/>
                    </a:lnTo>
                    <a:lnTo>
                      <a:pt x="0" y="306"/>
                    </a:lnTo>
                    <a:close/>
                  </a:path>
                </a:pathLst>
              </a:custGeom>
              <a:solidFill>
                <a:srgbClr val="F59E92"/>
              </a:solidFill>
              <a:ln w="9525">
                <a:noFill/>
                <a:round/>
                <a:headEnd/>
                <a:tailEnd/>
              </a:ln>
            </p:spPr>
            <p:txBody>
              <a:bodyPr/>
              <a:lstStyle/>
              <a:p>
                <a:endParaRPr lang="fa-IR"/>
              </a:p>
            </p:txBody>
          </p:sp>
          <p:sp>
            <p:nvSpPr>
              <p:cNvPr id="24633" name="Freeform 24"/>
              <p:cNvSpPr>
                <a:spLocks/>
              </p:cNvSpPr>
              <p:nvPr/>
            </p:nvSpPr>
            <p:spPr bwMode="auto">
              <a:xfrm>
                <a:off x="1267" y="2387"/>
                <a:ext cx="83" cy="65"/>
              </a:xfrm>
              <a:custGeom>
                <a:avLst/>
                <a:gdLst>
                  <a:gd name="T0" fmla="*/ 65 w 167"/>
                  <a:gd name="T1" fmla="*/ 0 h 130"/>
                  <a:gd name="T2" fmla="*/ 69 w 167"/>
                  <a:gd name="T3" fmla="*/ 67 h 130"/>
                  <a:gd name="T4" fmla="*/ 29 w 167"/>
                  <a:gd name="T5" fmla="*/ 105 h 130"/>
                  <a:gd name="T6" fmla="*/ 0 w 167"/>
                  <a:gd name="T7" fmla="*/ 130 h 130"/>
                  <a:gd name="T8" fmla="*/ 139 w 167"/>
                  <a:gd name="T9" fmla="*/ 110 h 130"/>
                  <a:gd name="T10" fmla="*/ 167 w 167"/>
                  <a:gd name="T11" fmla="*/ 67 h 130"/>
                  <a:gd name="T12" fmla="*/ 124 w 167"/>
                  <a:gd name="T13" fmla="*/ 21 h 130"/>
                  <a:gd name="T14" fmla="*/ 65 w 167"/>
                  <a:gd name="T15" fmla="*/ 0 h 130"/>
                  <a:gd name="T16" fmla="*/ 65 w 167"/>
                  <a:gd name="T17" fmla="*/ 0 h 130"/>
                  <a:gd name="T18" fmla="*/ 65 w 167"/>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30"/>
                  <a:gd name="T32" fmla="*/ 167 w 167"/>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30">
                    <a:moveTo>
                      <a:pt x="65" y="0"/>
                    </a:moveTo>
                    <a:lnTo>
                      <a:pt x="69" y="67"/>
                    </a:lnTo>
                    <a:lnTo>
                      <a:pt x="29" y="105"/>
                    </a:lnTo>
                    <a:lnTo>
                      <a:pt x="0" y="130"/>
                    </a:lnTo>
                    <a:lnTo>
                      <a:pt x="139" y="110"/>
                    </a:lnTo>
                    <a:lnTo>
                      <a:pt x="167" y="67"/>
                    </a:lnTo>
                    <a:lnTo>
                      <a:pt x="124" y="21"/>
                    </a:lnTo>
                    <a:lnTo>
                      <a:pt x="65" y="0"/>
                    </a:lnTo>
                    <a:close/>
                  </a:path>
                </a:pathLst>
              </a:custGeom>
              <a:solidFill>
                <a:srgbClr val="FFB5A8"/>
              </a:solidFill>
              <a:ln w="9525">
                <a:noFill/>
                <a:round/>
                <a:headEnd/>
                <a:tailEnd/>
              </a:ln>
            </p:spPr>
            <p:txBody>
              <a:bodyPr/>
              <a:lstStyle/>
              <a:p>
                <a:endParaRPr lang="fa-IR"/>
              </a:p>
            </p:txBody>
          </p:sp>
          <p:sp>
            <p:nvSpPr>
              <p:cNvPr id="24634" name="Freeform 25"/>
              <p:cNvSpPr>
                <a:spLocks/>
              </p:cNvSpPr>
              <p:nvPr/>
            </p:nvSpPr>
            <p:spPr bwMode="auto">
              <a:xfrm>
                <a:off x="1433" y="2231"/>
                <a:ext cx="23" cy="61"/>
              </a:xfrm>
              <a:custGeom>
                <a:avLst/>
                <a:gdLst>
                  <a:gd name="T0" fmla="*/ 0 w 45"/>
                  <a:gd name="T1" fmla="*/ 0 h 121"/>
                  <a:gd name="T2" fmla="*/ 45 w 45"/>
                  <a:gd name="T3" fmla="*/ 89 h 121"/>
                  <a:gd name="T4" fmla="*/ 26 w 45"/>
                  <a:gd name="T5" fmla="*/ 121 h 121"/>
                  <a:gd name="T6" fmla="*/ 7 w 45"/>
                  <a:gd name="T7" fmla="*/ 64 h 121"/>
                  <a:gd name="T8" fmla="*/ 6 w 45"/>
                  <a:gd name="T9" fmla="*/ 49 h 121"/>
                  <a:gd name="T10" fmla="*/ 0 w 45"/>
                  <a:gd name="T11" fmla="*/ 0 h 121"/>
                  <a:gd name="T12" fmla="*/ 0 w 45"/>
                  <a:gd name="T13" fmla="*/ 0 h 121"/>
                  <a:gd name="T14" fmla="*/ 0 w 45"/>
                  <a:gd name="T15" fmla="*/ 0 h 12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21"/>
                  <a:gd name="T26" fmla="*/ 45 w 45"/>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21">
                    <a:moveTo>
                      <a:pt x="0" y="0"/>
                    </a:moveTo>
                    <a:lnTo>
                      <a:pt x="45" y="89"/>
                    </a:lnTo>
                    <a:lnTo>
                      <a:pt x="26" y="121"/>
                    </a:lnTo>
                    <a:lnTo>
                      <a:pt x="7" y="64"/>
                    </a:lnTo>
                    <a:lnTo>
                      <a:pt x="6" y="49"/>
                    </a:lnTo>
                    <a:lnTo>
                      <a:pt x="0" y="0"/>
                    </a:lnTo>
                    <a:close/>
                  </a:path>
                </a:pathLst>
              </a:custGeom>
              <a:solidFill>
                <a:srgbClr val="C7695C"/>
              </a:solidFill>
              <a:ln w="9525">
                <a:noFill/>
                <a:round/>
                <a:headEnd/>
                <a:tailEnd/>
              </a:ln>
            </p:spPr>
            <p:txBody>
              <a:bodyPr/>
              <a:lstStyle/>
              <a:p>
                <a:endParaRPr lang="fa-IR"/>
              </a:p>
            </p:txBody>
          </p:sp>
          <p:sp>
            <p:nvSpPr>
              <p:cNvPr id="24635" name="Freeform 26"/>
              <p:cNvSpPr>
                <a:spLocks/>
              </p:cNvSpPr>
              <p:nvPr/>
            </p:nvSpPr>
            <p:spPr bwMode="auto">
              <a:xfrm>
                <a:off x="1435" y="2268"/>
                <a:ext cx="32" cy="94"/>
              </a:xfrm>
              <a:custGeom>
                <a:avLst/>
                <a:gdLst>
                  <a:gd name="T0" fmla="*/ 57 w 64"/>
                  <a:gd name="T1" fmla="*/ 0 h 188"/>
                  <a:gd name="T2" fmla="*/ 49 w 64"/>
                  <a:gd name="T3" fmla="*/ 57 h 188"/>
                  <a:gd name="T4" fmla="*/ 22 w 64"/>
                  <a:gd name="T5" fmla="*/ 93 h 188"/>
                  <a:gd name="T6" fmla="*/ 3 w 64"/>
                  <a:gd name="T7" fmla="*/ 85 h 188"/>
                  <a:gd name="T8" fmla="*/ 0 w 64"/>
                  <a:gd name="T9" fmla="*/ 114 h 188"/>
                  <a:gd name="T10" fmla="*/ 34 w 64"/>
                  <a:gd name="T11" fmla="*/ 129 h 188"/>
                  <a:gd name="T12" fmla="*/ 34 w 64"/>
                  <a:gd name="T13" fmla="*/ 150 h 188"/>
                  <a:gd name="T14" fmla="*/ 19 w 64"/>
                  <a:gd name="T15" fmla="*/ 188 h 188"/>
                  <a:gd name="T16" fmla="*/ 49 w 64"/>
                  <a:gd name="T17" fmla="*/ 161 h 188"/>
                  <a:gd name="T18" fmla="*/ 62 w 64"/>
                  <a:gd name="T19" fmla="*/ 106 h 188"/>
                  <a:gd name="T20" fmla="*/ 60 w 64"/>
                  <a:gd name="T21" fmla="*/ 51 h 188"/>
                  <a:gd name="T22" fmla="*/ 64 w 64"/>
                  <a:gd name="T23" fmla="*/ 21 h 188"/>
                  <a:gd name="T24" fmla="*/ 57 w 64"/>
                  <a:gd name="T25" fmla="*/ 0 h 188"/>
                  <a:gd name="T26" fmla="*/ 57 w 64"/>
                  <a:gd name="T27" fmla="*/ 0 h 188"/>
                  <a:gd name="T28" fmla="*/ 57 w 64"/>
                  <a:gd name="T29" fmla="*/ 0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188"/>
                  <a:gd name="T47" fmla="*/ 64 w 64"/>
                  <a:gd name="T48" fmla="*/ 188 h 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188">
                    <a:moveTo>
                      <a:pt x="57" y="0"/>
                    </a:moveTo>
                    <a:lnTo>
                      <a:pt x="49" y="57"/>
                    </a:lnTo>
                    <a:lnTo>
                      <a:pt x="22" y="93"/>
                    </a:lnTo>
                    <a:lnTo>
                      <a:pt x="3" y="85"/>
                    </a:lnTo>
                    <a:lnTo>
                      <a:pt x="0" y="114"/>
                    </a:lnTo>
                    <a:lnTo>
                      <a:pt x="34" y="129"/>
                    </a:lnTo>
                    <a:lnTo>
                      <a:pt x="34" y="150"/>
                    </a:lnTo>
                    <a:lnTo>
                      <a:pt x="19" y="188"/>
                    </a:lnTo>
                    <a:lnTo>
                      <a:pt x="49" y="161"/>
                    </a:lnTo>
                    <a:lnTo>
                      <a:pt x="62" y="106"/>
                    </a:lnTo>
                    <a:lnTo>
                      <a:pt x="60" y="51"/>
                    </a:lnTo>
                    <a:lnTo>
                      <a:pt x="64" y="21"/>
                    </a:lnTo>
                    <a:lnTo>
                      <a:pt x="57" y="0"/>
                    </a:lnTo>
                    <a:close/>
                  </a:path>
                </a:pathLst>
              </a:custGeom>
              <a:solidFill>
                <a:srgbClr val="C7695C"/>
              </a:solidFill>
              <a:ln w="9525">
                <a:noFill/>
                <a:round/>
                <a:headEnd/>
                <a:tailEnd/>
              </a:ln>
            </p:spPr>
            <p:txBody>
              <a:bodyPr/>
              <a:lstStyle/>
              <a:p>
                <a:endParaRPr lang="fa-IR"/>
              </a:p>
            </p:txBody>
          </p:sp>
          <p:sp>
            <p:nvSpPr>
              <p:cNvPr id="24636" name="Freeform 27"/>
              <p:cNvSpPr>
                <a:spLocks/>
              </p:cNvSpPr>
              <p:nvPr/>
            </p:nvSpPr>
            <p:spPr bwMode="auto">
              <a:xfrm>
                <a:off x="1224" y="2601"/>
                <a:ext cx="160" cy="98"/>
              </a:xfrm>
              <a:custGeom>
                <a:avLst/>
                <a:gdLst>
                  <a:gd name="T0" fmla="*/ 49 w 321"/>
                  <a:gd name="T1" fmla="*/ 53 h 196"/>
                  <a:gd name="T2" fmla="*/ 173 w 321"/>
                  <a:gd name="T3" fmla="*/ 27 h 196"/>
                  <a:gd name="T4" fmla="*/ 222 w 321"/>
                  <a:gd name="T5" fmla="*/ 0 h 196"/>
                  <a:gd name="T6" fmla="*/ 271 w 321"/>
                  <a:gd name="T7" fmla="*/ 4 h 196"/>
                  <a:gd name="T8" fmla="*/ 300 w 321"/>
                  <a:gd name="T9" fmla="*/ 57 h 196"/>
                  <a:gd name="T10" fmla="*/ 321 w 321"/>
                  <a:gd name="T11" fmla="*/ 137 h 196"/>
                  <a:gd name="T12" fmla="*/ 306 w 321"/>
                  <a:gd name="T13" fmla="*/ 179 h 196"/>
                  <a:gd name="T14" fmla="*/ 290 w 321"/>
                  <a:gd name="T15" fmla="*/ 196 h 196"/>
                  <a:gd name="T16" fmla="*/ 195 w 321"/>
                  <a:gd name="T17" fmla="*/ 171 h 196"/>
                  <a:gd name="T18" fmla="*/ 55 w 321"/>
                  <a:gd name="T19" fmla="*/ 120 h 196"/>
                  <a:gd name="T20" fmla="*/ 0 w 321"/>
                  <a:gd name="T21" fmla="*/ 85 h 196"/>
                  <a:gd name="T22" fmla="*/ 49 w 321"/>
                  <a:gd name="T23" fmla="*/ 53 h 196"/>
                  <a:gd name="T24" fmla="*/ 49 w 321"/>
                  <a:gd name="T25" fmla="*/ 53 h 196"/>
                  <a:gd name="T26" fmla="*/ 49 w 321"/>
                  <a:gd name="T27" fmla="*/ 53 h 1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196"/>
                  <a:gd name="T44" fmla="*/ 321 w 321"/>
                  <a:gd name="T45" fmla="*/ 196 h 1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196">
                    <a:moveTo>
                      <a:pt x="49" y="53"/>
                    </a:moveTo>
                    <a:lnTo>
                      <a:pt x="173" y="27"/>
                    </a:lnTo>
                    <a:lnTo>
                      <a:pt x="222" y="0"/>
                    </a:lnTo>
                    <a:lnTo>
                      <a:pt x="271" y="4"/>
                    </a:lnTo>
                    <a:lnTo>
                      <a:pt x="300" y="57"/>
                    </a:lnTo>
                    <a:lnTo>
                      <a:pt x="321" y="137"/>
                    </a:lnTo>
                    <a:lnTo>
                      <a:pt x="306" y="179"/>
                    </a:lnTo>
                    <a:lnTo>
                      <a:pt x="290" y="196"/>
                    </a:lnTo>
                    <a:lnTo>
                      <a:pt x="195" y="171"/>
                    </a:lnTo>
                    <a:lnTo>
                      <a:pt x="55" y="120"/>
                    </a:lnTo>
                    <a:lnTo>
                      <a:pt x="0" y="85"/>
                    </a:lnTo>
                    <a:lnTo>
                      <a:pt x="49" y="53"/>
                    </a:lnTo>
                    <a:close/>
                  </a:path>
                </a:pathLst>
              </a:custGeom>
              <a:solidFill>
                <a:srgbClr val="E08477"/>
              </a:solidFill>
              <a:ln w="9525">
                <a:noFill/>
                <a:round/>
                <a:headEnd/>
                <a:tailEnd/>
              </a:ln>
            </p:spPr>
            <p:txBody>
              <a:bodyPr/>
              <a:lstStyle/>
              <a:p>
                <a:endParaRPr lang="fa-IR"/>
              </a:p>
            </p:txBody>
          </p:sp>
          <p:sp>
            <p:nvSpPr>
              <p:cNvPr id="24637" name="Freeform 28"/>
              <p:cNvSpPr>
                <a:spLocks/>
              </p:cNvSpPr>
              <p:nvPr/>
            </p:nvSpPr>
            <p:spPr bwMode="auto">
              <a:xfrm>
                <a:off x="1269" y="2276"/>
                <a:ext cx="71" cy="35"/>
              </a:xfrm>
              <a:custGeom>
                <a:avLst/>
                <a:gdLst>
                  <a:gd name="T0" fmla="*/ 0 w 141"/>
                  <a:gd name="T1" fmla="*/ 6 h 70"/>
                  <a:gd name="T2" fmla="*/ 87 w 141"/>
                  <a:gd name="T3" fmla="*/ 6 h 70"/>
                  <a:gd name="T4" fmla="*/ 118 w 141"/>
                  <a:gd name="T5" fmla="*/ 0 h 70"/>
                  <a:gd name="T6" fmla="*/ 87 w 141"/>
                  <a:gd name="T7" fmla="*/ 19 h 70"/>
                  <a:gd name="T8" fmla="*/ 141 w 141"/>
                  <a:gd name="T9" fmla="*/ 34 h 70"/>
                  <a:gd name="T10" fmla="*/ 114 w 141"/>
                  <a:gd name="T11" fmla="*/ 49 h 70"/>
                  <a:gd name="T12" fmla="*/ 106 w 141"/>
                  <a:gd name="T13" fmla="*/ 70 h 70"/>
                  <a:gd name="T14" fmla="*/ 68 w 141"/>
                  <a:gd name="T15" fmla="*/ 63 h 70"/>
                  <a:gd name="T16" fmla="*/ 25 w 141"/>
                  <a:gd name="T17" fmla="*/ 47 h 70"/>
                  <a:gd name="T18" fmla="*/ 0 w 141"/>
                  <a:gd name="T19" fmla="*/ 6 h 70"/>
                  <a:gd name="T20" fmla="*/ 0 w 141"/>
                  <a:gd name="T21" fmla="*/ 6 h 70"/>
                  <a:gd name="T22" fmla="*/ 0 w 141"/>
                  <a:gd name="T23" fmla="*/ 6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1"/>
                  <a:gd name="T37" fmla="*/ 0 h 70"/>
                  <a:gd name="T38" fmla="*/ 141 w 141"/>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1" h="70">
                    <a:moveTo>
                      <a:pt x="0" y="6"/>
                    </a:moveTo>
                    <a:lnTo>
                      <a:pt x="87" y="6"/>
                    </a:lnTo>
                    <a:lnTo>
                      <a:pt x="118" y="0"/>
                    </a:lnTo>
                    <a:lnTo>
                      <a:pt x="87" y="19"/>
                    </a:lnTo>
                    <a:lnTo>
                      <a:pt x="141" y="34"/>
                    </a:lnTo>
                    <a:lnTo>
                      <a:pt x="114" y="49"/>
                    </a:lnTo>
                    <a:lnTo>
                      <a:pt x="106" y="70"/>
                    </a:lnTo>
                    <a:lnTo>
                      <a:pt x="68" y="63"/>
                    </a:lnTo>
                    <a:lnTo>
                      <a:pt x="25" y="47"/>
                    </a:lnTo>
                    <a:lnTo>
                      <a:pt x="0" y="6"/>
                    </a:lnTo>
                    <a:close/>
                  </a:path>
                </a:pathLst>
              </a:custGeom>
              <a:solidFill>
                <a:srgbClr val="E08477"/>
              </a:solidFill>
              <a:ln w="9525">
                <a:noFill/>
                <a:round/>
                <a:headEnd/>
                <a:tailEnd/>
              </a:ln>
            </p:spPr>
            <p:txBody>
              <a:bodyPr/>
              <a:lstStyle/>
              <a:p>
                <a:endParaRPr lang="fa-IR"/>
              </a:p>
            </p:txBody>
          </p:sp>
          <p:sp>
            <p:nvSpPr>
              <p:cNvPr id="24638" name="Freeform 29"/>
              <p:cNvSpPr>
                <a:spLocks/>
              </p:cNvSpPr>
              <p:nvPr/>
            </p:nvSpPr>
            <p:spPr bwMode="auto">
              <a:xfrm>
                <a:off x="1233" y="2601"/>
                <a:ext cx="142" cy="89"/>
              </a:xfrm>
              <a:custGeom>
                <a:avLst/>
                <a:gdLst>
                  <a:gd name="T0" fmla="*/ 182 w 283"/>
                  <a:gd name="T1" fmla="*/ 0 h 179"/>
                  <a:gd name="T2" fmla="*/ 173 w 283"/>
                  <a:gd name="T3" fmla="*/ 76 h 179"/>
                  <a:gd name="T4" fmla="*/ 201 w 283"/>
                  <a:gd name="T5" fmla="*/ 125 h 179"/>
                  <a:gd name="T6" fmla="*/ 241 w 283"/>
                  <a:gd name="T7" fmla="*/ 142 h 179"/>
                  <a:gd name="T8" fmla="*/ 283 w 283"/>
                  <a:gd name="T9" fmla="*/ 110 h 179"/>
                  <a:gd name="T10" fmla="*/ 260 w 283"/>
                  <a:gd name="T11" fmla="*/ 160 h 179"/>
                  <a:gd name="T12" fmla="*/ 226 w 283"/>
                  <a:gd name="T13" fmla="*/ 179 h 179"/>
                  <a:gd name="T14" fmla="*/ 178 w 283"/>
                  <a:gd name="T15" fmla="*/ 148 h 179"/>
                  <a:gd name="T16" fmla="*/ 133 w 283"/>
                  <a:gd name="T17" fmla="*/ 99 h 179"/>
                  <a:gd name="T18" fmla="*/ 133 w 283"/>
                  <a:gd name="T19" fmla="*/ 40 h 179"/>
                  <a:gd name="T20" fmla="*/ 102 w 283"/>
                  <a:gd name="T21" fmla="*/ 65 h 179"/>
                  <a:gd name="T22" fmla="*/ 108 w 283"/>
                  <a:gd name="T23" fmla="*/ 97 h 179"/>
                  <a:gd name="T24" fmla="*/ 125 w 283"/>
                  <a:gd name="T25" fmla="*/ 129 h 179"/>
                  <a:gd name="T26" fmla="*/ 140 w 283"/>
                  <a:gd name="T27" fmla="*/ 146 h 179"/>
                  <a:gd name="T28" fmla="*/ 0 w 283"/>
                  <a:gd name="T29" fmla="*/ 99 h 179"/>
                  <a:gd name="T30" fmla="*/ 68 w 283"/>
                  <a:gd name="T31" fmla="*/ 53 h 179"/>
                  <a:gd name="T32" fmla="*/ 121 w 283"/>
                  <a:gd name="T33" fmla="*/ 32 h 179"/>
                  <a:gd name="T34" fmla="*/ 182 w 283"/>
                  <a:gd name="T35" fmla="*/ 0 h 179"/>
                  <a:gd name="T36" fmla="*/ 182 w 283"/>
                  <a:gd name="T37" fmla="*/ 0 h 179"/>
                  <a:gd name="T38" fmla="*/ 182 w 283"/>
                  <a:gd name="T39" fmla="*/ 0 h 1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3"/>
                  <a:gd name="T61" fmla="*/ 0 h 179"/>
                  <a:gd name="T62" fmla="*/ 283 w 283"/>
                  <a:gd name="T63" fmla="*/ 179 h 1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3" h="179">
                    <a:moveTo>
                      <a:pt x="182" y="0"/>
                    </a:moveTo>
                    <a:lnTo>
                      <a:pt x="173" y="76"/>
                    </a:lnTo>
                    <a:lnTo>
                      <a:pt x="201" y="125"/>
                    </a:lnTo>
                    <a:lnTo>
                      <a:pt x="241" y="142"/>
                    </a:lnTo>
                    <a:lnTo>
                      <a:pt x="283" y="110"/>
                    </a:lnTo>
                    <a:lnTo>
                      <a:pt x="260" y="160"/>
                    </a:lnTo>
                    <a:lnTo>
                      <a:pt x="226" y="179"/>
                    </a:lnTo>
                    <a:lnTo>
                      <a:pt x="178" y="148"/>
                    </a:lnTo>
                    <a:lnTo>
                      <a:pt x="133" y="99"/>
                    </a:lnTo>
                    <a:lnTo>
                      <a:pt x="133" y="40"/>
                    </a:lnTo>
                    <a:lnTo>
                      <a:pt x="102" y="65"/>
                    </a:lnTo>
                    <a:lnTo>
                      <a:pt x="108" y="97"/>
                    </a:lnTo>
                    <a:lnTo>
                      <a:pt x="125" y="129"/>
                    </a:lnTo>
                    <a:lnTo>
                      <a:pt x="140" y="146"/>
                    </a:lnTo>
                    <a:lnTo>
                      <a:pt x="0" y="99"/>
                    </a:lnTo>
                    <a:lnTo>
                      <a:pt x="68" y="53"/>
                    </a:lnTo>
                    <a:lnTo>
                      <a:pt x="121" y="32"/>
                    </a:lnTo>
                    <a:lnTo>
                      <a:pt x="182" y="0"/>
                    </a:lnTo>
                    <a:close/>
                  </a:path>
                </a:pathLst>
              </a:custGeom>
              <a:solidFill>
                <a:srgbClr val="A84A3D"/>
              </a:solidFill>
              <a:ln w="9525">
                <a:noFill/>
                <a:round/>
                <a:headEnd/>
                <a:tailEnd/>
              </a:ln>
            </p:spPr>
            <p:txBody>
              <a:bodyPr/>
              <a:lstStyle/>
              <a:p>
                <a:endParaRPr lang="fa-IR"/>
              </a:p>
            </p:txBody>
          </p:sp>
          <p:sp>
            <p:nvSpPr>
              <p:cNvPr id="24639" name="Freeform 30"/>
              <p:cNvSpPr>
                <a:spLocks/>
              </p:cNvSpPr>
              <p:nvPr/>
            </p:nvSpPr>
            <p:spPr bwMode="auto">
              <a:xfrm>
                <a:off x="1139" y="2284"/>
                <a:ext cx="44" cy="30"/>
              </a:xfrm>
              <a:custGeom>
                <a:avLst/>
                <a:gdLst>
                  <a:gd name="T0" fmla="*/ 33 w 88"/>
                  <a:gd name="T1" fmla="*/ 0 h 59"/>
                  <a:gd name="T2" fmla="*/ 65 w 88"/>
                  <a:gd name="T3" fmla="*/ 44 h 59"/>
                  <a:gd name="T4" fmla="*/ 48 w 88"/>
                  <a:gd name="T5" fmla="*/ 40 h 59"/>
                  <a:gd name="T6" fmla="*/ 18 w 88"/>
                  <a:gd name="T7" fmla="*/ 47 h 59"/>
                  <a:gd name="T8" fmla="*/ 0 w 88"/>
                  <a:gd name="T9" fmla="*/ 59 h 59"/>
                  <a:gd name="T10" fmla="*/ 44 w 88"/>
                  <a:gd name="T11" fmla="*/ 59 h 59"/>
                  <a:gd name="T12" fmla="*/ 78 w 88"/>
                  <a:gd name="T13" fmla="*/ 57 h 59"/>
                  <a:gd name="T14" fmla="*/ 88 w 88"/>
                  <a:gd name="T15" fmla="*/ 30 h 59"/>
                  <a:gd name="T16" fmla="*/ 54 w 88"/>
                  <a:gd name="T17" fmla="*/ 6 h 59"/>
                  <a:gd name="T18" fmla="*/ 33 w 88"/>
                  <a:gd name="T19" fmla="*/ 0 h 59"/>
                  <a:gd name="T20" fmla="*/ 33 w 88"/>
                  <a:gd name="T21" fmla="*/ 0 h 59"/>
                  <a:gd name="T22" fmla="*/ 33 w 88"/>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59"/>
                  <a:gd name="T38" fmla="*/ 88 w 88"/>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59">
                    <a:moveTo>
                      <a:pt x="33" y="0"/>
                    </a:moveTo>
                    <a:lnTo>
                      <a:pt x="65" y="44"/>
                    </a:lnTo>
                    <a:lnTo>
                      <a:pt x="48" y="40"/>
                    </a:lnTo>
                    <a:lnTo>
                      <a:pt x="18" y="47"/>
                    </a:lnTo>
                    <a:lnTo>
                      <a:pt x="0" y="59"/>
                    </a:lnTo>
                    <a:lnTo>
                      <a:pt x="44" y="59"/>
                    </a:lnTo>
                    <a:lnTo>
                      <a:pt x="78" y="57"/>
                    </a:lnTo>
                    <a:lnTo>
                      <a:pt x="88" y="30"/>
                    </a:lnTo>
                    <a:lnTo>
                      <a:pt x="54" y="6"/>
                    </a:lnTo>
                    <a:lnTo>
                      <a:pt x="33" y="0"/>
                    </a:lnTo>
                    <a:close/>
                  </a:path>
                </a:pathLst>
              </a:custGeom>
              <a:solidFill>
                <a:srgbClr val="FFB5A8"/>
              </a:solidFill>
              <a:ln w="9525">
                <a:noFill/>
                <a:round/>
                <a:headEnd/>
                <a:tailEnd/>
              </a:ln>
            </p:spPr>
            <p:txBody>
              <a:bodyPr/>
              <a:lstStyle/>
              <a:p>
                <a:endParaRPr lang="fa-IR"/>
              </a:p>
            </p:txBody>
          </p:sp>
          <p:sp>
            <p:nvSpPr>
              <p:cNvPr id="24640" name="Freeform 31"/>
              <p:cNvSpPr>
                <a:spLocks/>
              </p:cNvSpPr>
              <p:nvPr/>
            </p:nvSpPr>
            <p:spPr bwMode="auto">
              <a:xfrm>
                <a:off x="1315" y="2087"/>
                <a:ext cx="109" cy="327"/>
              </a:xfrm>
              <a:custGeom>
                <a:avLst/>
                <a:gdLst>
                  <a:gd name="T0" fmla="*/ 91 w 219"/>
                  <a:gd name="T1" fmla="*/ 351 h 653"/>
                  <a:gd name="T2" fmla="*/ 57 w 219"/>
                  <a:gd name="T3" fmla="*/ 393 h 653"/>
                  <a:gd name="T4" fmla="*/ 4 w 219"/>
                  <a:gd name="T5" fmla="*/ 460 h 653"/>
                  <a:gd name="T6" fmla="*/ 0 w 219"/>
                  <a:gd name="T7" fmla="*/ 515 h 653"/>
                  <a:gd name="T8" fmla="*/ 29 w 219"/>
                  <a:gd name="T9" fmla="*/ 557 h 653"/>
                  <a:gd name="T10" fmla="*/ 78 w 219"/>
                  <a:gd name="T11" fmla="*/ 596 h 653"/>
                  <a:gd name="T12" fmla="*/ 110 w 219"/>
                  <a:gd name="T13" fmla="*/ 625 h 653"/>
                  <a:gd name="T14" fmla="*/ 116 w 219"/>
                  <a:gd name="T15" fmla="*/ 640 h 653"/>
                  <a:gd name="T16" fmla="*/ 139 w 219"/>
                  <a:gd name="T17" fmla="*/ 653 h 653"/>
                  <a:gd name="T18" fmla="*/ 204 w 219"/>
                  <a:gd name="T19" fmla="*/ 572 h 653"/>
                  <a:gd name="T20" fmla="*/ 219 w 219"/>
                  <a:gd name="T21" fmla="*/ 395 h 653"/>
                  <a:gd name="T22" fmla="*/ 198 w 219"/>
                  <a:gd name="T23" fmla="*/ 351 h 653"/>
                  <a:gd name="T24" fmla="*/ 171 w 219"/>
                  <a:gd name="T25" fmla="*/ 298 h 653"/>
                  <a:gd name="T26" fmla="*/ 122 w 219"/>
                  <a:gd name="T27" fmla="*/ 209 h 653"/>
                  <a:gd name="T28" fmla="*/ 69 w 219"/>
                  <a:gd name="T29" fmla="*/ 83 h 653"/>
                  <a:gd name="T30" fmla="*/ 55 w 219"/>
                  <a:gd name="T31" fmla="*/ 17 h 653"/>
                  <a:gd name="T32" fmla="*/ 46 w 219"/>
                  <a:gd name="T33" fmla="*/ 0 h 653"/>
                  <a:gd name="T34" fmla="*/ 48 w 219"/>
                  <a:gd name="T35" fmla="*/ 131 h 653"/>
                  <a:gd name="T36" fmla="*/ 36 w 219"/>
                  <a:gd name="T37" fmla="*/ 140 h 653"/>
                  <a:gd name="T38" fmla="*/ 112 w 219"/>
                  <a:gd name="T39" fmla="*/ 239 h 653"/>
                  <a:gd name="T40" fmla="*/ 135 w 219"/>
                  <a:gd name="T41" fmla="*/ 266 h 653"/>
                  <a:gd name="T42" fmla="*/ 160 w 219"/>
                  <a:gd name="T43" fmla="*/ 302 h 653"/>
                  <a:gd name="T44" fmla="*/ 154 w 219"/>
                  <a:gd name="T45" fmla="*/ 330 h 653"/>
                  <a:gd name="T46" fmla="*/ 107 w 219"/>
                  <a:gd name="T47" fmla="*/ 342 h 653"/>
                  <a:gd name="T48" fmla="*/ 150 w 219"/>
                  <a:gd name="T49" fmla="*/ 355 h 653"/>
                  <a:gd name="T50" fmla="*/ 91 w 219"/>
                  <a:gd name="T51" fmla="*/ 351 h 653"/>
                  <a:gd name="T52" fmla="*/ 91 w 219"/>
                  <a:gd name="T53" fmla="*/ 351 h 653"/>
                  <a:gd name="T54" fmla="*/ 91 w 219"/>
                  <a:gd name="T55" fmla="*/ 351 h 6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9"/>
                  <a:gd name="T85" fmla="*/ 0 h 653"/>
                  <a:gd name="T86" fmla="*/ 219 w 219"/>
                  <a:gd name="T87" fmla="*/ 653 h 6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9" h="653">
                    <a:moveTo>
                      <a:pt x="91" y="351"/>
                    </a:moveTo>
                    <a:lnTo>
                      <a:pt x="57" y="393"/>
                    </a:lnTo>
                    <a:lnTo>
                      <a:pt x="4" y="460"/>
                    </a:lnTo>
                    <a:lnTo>
                      <a:pt x="0" y="515"/>
                    </a:lnTo>
                    <a:lnTo>
                      <a:pt x="29" y="557"/>
                    </a:lnTo>
                    <a:lnTo>
                      <a:pt x="78" y="596"/>
                    </a:lnTo>
                    <a:lnTo>
                      <a:pt x="110" y="625"/>
                    </a:lnTo>
                    <a:lnTo>
                      <a:pt x="116" y="640"/>
                    </a:lnTo>
                    <a:lnTo>
                      <a:pt x="139" y="653"/>
                    </a:lnTo>
                    <a:lnTo>
                      <a:pt x="204" y="572"/>
                    </a:lnTo>
                    <a:lnTo>
                      <a:pt x="219" y="395"/>
                    </a:lnTo>
                    <a:lnTo>
                      <a:pt x="198" y="351"/>
                    </a:lnTo>
                    <a:lnTo>
                      <a:pt x="171" y="298"/>
                    </a:lnTo>
                    <a:lnTo>
                      <a:pt x="122" y="209"/>
                    </a:lnTo>
                    <a:lnTo>
                      <a:pt x="69" y="83"/>
                    </a:lnTo>
                    <a:lnTo>
                      <a:pt x="55" y="17"/>
                    </a:lnTo>
                    <a:lnTo>
                      <a:pt x="46" y="0"/>
                    </a:lnTo>
                    <a:lnTo>
                      <a:pt x="48" y="131"/>
                    </a:lnTo>
                    <a:lnTo>
                      <a:pt x="36" y="140"/>
                    </a:lnTo>
                    <a:lnTo>
                      <a:pt x="112" y="239"/>
                    </a:lnTo>
                    <a:lnTo>
                      <a:pt x="135" y="266"/>
                    </a:lnTo>
                    <a:lnTo>
                      <a:pt x="160" y="302"/>
                    </a:lnTo>
                    <a:lnTo>
                      <a:pt x="154" y="330"/>
                    </a:lnTo>
                    <a:lnTo>
                      <a:pt x="107" y="342"/>
                    </a:lnTo>
                    <a:lnTo>
                      <a:pt x="150" y="355"/>
                    </a:lnTo>
                    <a:lnTo>
                      <a:pt x="91" y="351"/>
                    </a:lnTo>
                    <a:close/>
                  </a:path>
                </a:pathLst>
              </a:custGeom>
              <a:solidFill>
                <a:srgbClr val="E08477"/>
              </a:solidFill>
              <a:ln w="9525">
                <a:noFill/>
                <a:round/>
                <a:headEnd/>
                <a:tailEnd/>
              </a:ln>
            </p:spPr>
            <p:txBody>
              <a:bodyPr/>
              <a:lstStyle/>
              <a:p>
                <a:endParaRPr lang="fa-IR"/>
              </a:p>
            </p:txBody>
          </p:sp>
          <p:sp>
            <p:nvSpPr>
              <p:cNvPr id="24641" name="Freeform 32"/>
              <p:cNvSpPr>
                <a:spLocks/>
              </p:cNvSpPr>
              <p:nvPr/>
            </p:nvSpPr>
            <p:spPr bwMode="auto">
              <a:xfrm>
                <a:off x="1089" y="2291"/>
                <a:ext cx="71" cy="22"/>
              </a:xfrm>
              <a:custGeom>
                <a:avLst/>
                <a:gdLst>
                  <a:gd name="T0" fmla="*/ 2 w 142"/>
                  <a:gd name="T1" fmla="*/ 27 h 44"/>
                  <a:gd name="T2" fmla="*/ 24 w 142"/>
                  <a:gd name="T3" fmla="*/ 14 h 44"/>
                  <a:gd name="T4" fmla="*/ 68 w 142"/>
                  <a:gd name="T5" fmla="*/ 0 h 44"/>
                  <a:gd name="T6" fmla="*/ 131 w 142"/>
                  <a:gd name="T7" fmla="*/ 4 h 44"/>
                  <a:gd name="T8" fmla="*/ 142 w 142"/>
                  <a:gd name="T9" fmla="*/ 27 h 44"/>
                  <a:gd name="T10" fmla="*/ 102 w 142"/>
                  <a:gd name="T11" fmla="*/ 34 h 44"/>
                  <a:gd name="T12" fmla="*/ 57 w 142"/>
                  <a:gd name="T13" fmla="*/ 44 h 44"/>
                  <a:gd name="T14" fmla="*/ 0 w 142"/>
                  <a:gd name="T15" fmla="*/ 40 h 44"/>
                  <a:gd name="T16" fmla="*/ 2 w 142"/>
                  <a:gd name="T17" fmla="*/ 27 h 44"/>
                  <a:gd name="T18" fmla="*/ 2 w 142"/>
                  <a:gd name="T19" fmla="*/ 27 h 44"/>
                  <a:gd name="T20" fmla="*/ 2 w 142"/>
                  <a:gd name="T21" fmla="*/ 27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
                  <a:gd name="T34" fmla="*/ 0 h 44"/>
                  <a:gd name="T35" fmla="*/ 142 w 142"/>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 h="44">
                    <a:moveTo>
                      <a:pt x="2" y="27"/>
                    </a:moveTo>
                    <a:lnTo>
                      <a:pt x="24" y="14"/>
                    </a:lnTo>
                    <a:lnTo>
                      <a:pt x="68" y="0"/>
                    </a:lnTo>
                    <a:lnTo>
                      <a:pt x="131" y="4"/>
                    </a:lnTo>
                    <a:lnTo>
                      <a:pt x="142" y="27"/>
                    </a:lnTo>
                    <a:lnTo>
                      <a:pt x="102" y="34"/>
                    </a:lnTo>
                    <a:lnTo>
                      <a:pt x="57" y="44"/>
                    </a:lnTo>
                    <a:lnTo>
                      <a:pt x="0" y="40"/>
                    </a:lnTo>
                    <a:lnTo>
                      <a:pt x="2" y="27"/>
                    </a:lnTo>
                    <a:close/>
                  </a:path>
                </a:pathLst>
              </a:custGeom>
              <a:solidFill>
                <a:srgbClr val="FFD6C9"/>
              </a:solidFill>
              <a:ln w="9525">
                <a:noFill/>
                <a:round/>
                <a:headEnd/>
                <a:tailEnd/>
              </a:ln>
            </p:spPr>
            <p:txBody>
              <a:bodyPr/>
              <a:lstStyle/>
              <a:p>
                <a:endParaRPr lang="fa-IR"/>
              </a:p>
            </p:txBody>
          </p:sp>
          <p:sp>
            <p:nvSpPr>
              <p:cNvPr id="24642" name="Freeform 33"/>
              <p:cNvSpPr>
                <a:spLocks/>
              </p:cNvSpPr>
              <p:nvPr/>
            </p:nvSpPr>
            <p:spPr bwMode="auto">
              <a:xfrm>
                <a:off x="1089" y="2297"/>
                <a:ext cx="25" cy="17"/>
              </a:xfrm>
              <a:custGeom>
                <a:avLst/>
                <a:gdLst>
                  <a:gd name="T0" fmla="*/ 34 w 49"/>
                  <a:gd name="T1" fmla="*/ 0 h 34"/>
                  <a:gd name="T2" fmla="*/ 28 w 49"/>
                  <a:gd name="T3" fmla="*/ 19 h 34"/>
                  <a:gd name="T4" fmla="*/ 49 w 49"/>
                  <a:gd name="T5" fmla="*/ 30 h 34"/>
                  <a:gd name="T6" fmla="*/ 7 w 49"/>
                  <a:gd name="T7" fmla="*/ 34 h 34"/>
                  <a:gd name="T8" fmla="*/ 0 w 49"/>
                  <a:gd name="T9" fmla="*/ 22 h 34"/>
                  <a:gd name="T10" fmla="*/ 34 w 49"/>
                  <a:gd name="T11" fmla="*/ 0 h 34"/>
                  <a:gd name="T12" fmla="*/ 34 w 49"/>
                  <a:gd name="T13" fmla="*/ 0 h 34"/>
                  <a:gd name="T14" fmla="*/ 34 w 49"/>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4"/>
                  <a:gd name="T26" fmla="*/ 49 w 4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4">
                    <a:moveTo>
                      <a:pt x="34" y="0"/>
                    </a:moveTo>
                    <a:lnTo>
                      <a:pt x="28" y="19"/>
                    </a:lnTo>
                    <a:lnTo>
                      <a:pt x="49" y="30"/>
                    </a:lnTo>
                    <a:lnTo>
                      <a:pt x="7" y="34"/>
                    </a:lnTo>
                    <a:lnTo>
                      <a:pt x="0" y="22"/>
                    </a:lnTo>
                    <a:lnTo>
                      <a:pt x="34" y="0"/>
                    </a:lnTo>
                    <a:close/>
                  </a:path>
                </a:pathLst>
              </a:custGeom>
              <a:solidFill>
                <a:srgbClr val="A84A3D"/>
              </a:solidFill>
              <a:ln w="9525">
                <a:noFill/>
                <a:round/>
                <a:headEnd/>
                <a:tailEnd/>
              </a:ln>
            </p:spPr>
            <p:txBody>
              <a:bodyPr/>
              <a:lstStyle/>
              <a:p>
                <a:endParaRPr lang="fa-IR"/>
              </a:p>
            </p:txBody>
          </p:sp>
          <p:sp>
            <p:nvSpPr>
              <p:cNvPr id="24643" name="Freeform 34"/>
              <p:cNvSpPr>
                <a:spLocks/>
              </p:cNvSpPr>
              <p:nvPr/>
            </p:nvSpPr>
            <p:spPr bwMode="auto">
              <a:xfrm>
                <a:off x="1268" y="2218"/>
                <a:ext cx="50" cy="53"/>
              </a:xfrm>
              <a:custGeom>
                <a:avLst/>
                <a:gdLst>
                  <a:gd name="T0" fmla="*/ 91 w 99"/>
                  <a:gd name="T1" fmla="*/ 0 h 106"/>
                  <a:gd name="T2" fmla="*/ 82 w 99"/>
                  <a:gd name="T3" fmla="*/ 42 h 106"/>
                  <a:gd name="T4" fmla="*/ 99 w 99"/>
                  <a:gd name="T5" fmla="*/ 76 h 106"/>
                  <a:gd name="T6" fmla="*/ 42 w 99"/>
                  <a:gd name="T7" fmla="*/ 89 h 106"/>
                  <a:gd name="T8" fmla="*/ 15 w 99"/>
                  <a:gd name="T9" fmla="*/ 106 h 106"/>
                  <a:gd name="T10" fmla="*/ 0 w 99"/>
                  <a:gd name="T11" fmla="*/ 30 h 106"/>
                  <a:gd name="T12" fmla="*/ 49 w 99"/>
                  <a:gd name="T13" fmla="*/ 13 h 106"/>
                  <a:gd name="T14" fmla="*/ 91 w 99"/>
                  <a:gd name="T15" fmla="*/ 0 h 106"/>
                  <a:gd name="T16" fmla="*/ 91 w 99"/>
                  <a:gd name="T17" fmla="*/ 0 h 106"/>
                  <a:gd name="T18" fmla="*/ 91 w 99"/>
                  <a:gd name="T19" fmla="*/ 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106"/>
                  <a:gd name="T32" fmla="*/ 99 w 99"/>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106">
                    <a:moveTo>
                      <a:pt x="91" y="0"/>
                    </a:moveTo>
                    <a:lnTo>
                      <a:pt x="82" y="42"/>
                    </a:lnTo>
                    <a:lnTo>
                      <a:pt x="99" y="76"/>
                    </a:lnTo>
                    <a:lnTo>
                      <a:pt x="42" y="89"/>
                    </a:lnTo>
                    <a:lnTo>
                      <a:pt x="15" y="106"/>
                    </a:lnTo>
                    <a:lnTo>
                      <a:pt x="0" y="30"/>
                    </a:lnTo>
                    <a:lnTo>
                      <a:pt x="49" y="13"/>
                    </a:lnTo>
                    <a:lnTo>
                      <a:pt x="91" y="0"/>
                    </a:lnTo>
                    <a:close/>
                  </a:path>
                </a:pathLst>
              </a:custGeom>
              <a:solidFill>
                <a:srgbClr val="E08477"/>
              </a:solidFill>
              <a:ln w="9525">
                <a:noFill/>
                <a:round/>
                <a:headEnd/>
                <a:tailEnd/>
              </a:ln>
            </p:spPr>
            <p:txBody>
              <a:bodyPr/>
              <a:lstStyle/>
              <a:p>
                <a:endParaRPr lang="fa-IR"/>
              </a:p>
            </p:txBody>
          </p:sp>
          <p:sp>
            <p:nvSpPr>
              <p:cNvPr id="24644" name="Freeform 35"/>
              <p:cNvSpPr>
                <a:spLocks/>
              </p:cNvSpPr>
              <p:nvPr/>
            </p:nvSpPr>
            <p:spPr bwMode="auto">
              <a:xfrm>
                <a:off x="1244" y="2221"/>
                <a:ext cx="69" cy="64"/>
              </a:xfrm>
              <a:custGeom>
                <a:avLst/>
                <a:gdLst>
                  <a:gd name="T0" fmla="*/ 34 w 138"/>
                  <a:gd name="T1" fmla="*/ 22 h 129"/>
                  <a:gd name="T2" fmla="*/ 0 w 138"/>
                  <a:gd name="T3" fmla="*/ 47 h 129"/>
                  <a:gd name="T4" fmla="*/ 3 w 138"/>
                  <a:gd name="T5" fmla="*/ 110 h 129"/>
                  <a:gd name="T6" fmla="*/ 57 w 138"/>
                  <a:gd name="T7" fmla="*/ 129 h 129"/>
                  <a:gd name="T8" fmla="*/ 91 w 138"/>
                  <a:gd name="T9" fmla="*/ 76 h 129"/>
                  <a:gd name="T10" fmla="*/ 138 w 138"/>
                  <a:gd name="T11" fmla="*/ 66 h 129"/>
                  <a:gd name="T12" fmla="*/ 91 w 138"/>
                  <a:gd name="T13" fmla="*/ 47 h 129"/>
                  <a:gd name="T14" fmla="*/ 131 w 138"/>
                  <a:gd name="T15" fmla="*/ 0 h 129"/>
                  <a:gd name="T16" fmla="*/ 34 w 138"/>
                  <a:gd name="T17" fmla="*/ 22 h 129"/>
                  <a:gd name="T18" fmla="*/ 34 w 138"/>
                  <a:gd name="T19" fmla="*/ 22 h 129"/>
                  <a:gd name="T20" fmla="*/ 34 w 138"/>
                  <a:gd name="T21" fmla="*/ 22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129"/>
                  <a:gd name="T35" fmla="*/ 138 w 138"/>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129">
                    <a:moveTo>
                      <a:pt x="34" y="22"/>
                    </a:moveTo>
                    <a:lnTo>
                      <a:pt x="0" y="47"/>
                    </a:lnTo>
                    <a:lnTo>
                      <a:pt x="3" y="110"/>
                    </a:lnTo>
                    <a:lnTo>
                      <a:pt x="57" y="129"/>
                    </a:lnTo>
                    <a:lnTo>
                      <a:pt x="91" y="76"/>
                    </a:lnTo>
                    <a:lnTo>
                      <a:pt x="138" y="66"/>
                    </a:lnTo>
                    <a:lnTo>
                      <a:pt x="91" y="47"/>
                    </a:lnTo>
                    <a:lnTo>
                      <a:pt x="131" y="0"/>
                    </a:lnTo>
                    <a:lnTo>
                      <a:pt x="34" y="22"/>
                    </a:lnTo>
                    <a:close/>
                  </a:path>
                </a:pathLst>
              </a:custGeom>
              <a:solidFill>
                <a:srgbClr val="C7695C"/>
              </a:solidFill>
              <a:ln w="9525">
                <a:noFill/>
                <a:round/>
                <a:headEnd/>
                <a:tailEnd/>
              </a:ln>
            </p:spPr>
            <p:txBody>
              <a:bodyPr/>
              <a:lstStyle/>
              <a:p>
                <a:endParaRPr lang="fa-IR"/>
              </a:p>
            </p:txBody>
          </p:sp>
          <p:sp>
            <p:nvSpPr>
              <p:cNvPr id="24645" name="Freeform 36"/>
              <p:cNvSpPr>
                <a:spLocks/>
              </p:cNvSpPr>
              <p:nvPr/>
            </p:nvSpPr>
            <p:spPr bwMode="auto">
              <a:xfrm>
                <a:off x="1306" y="2332"/>
                <a:ext cx="71" cy="120"/>
              </a:xfrm>
              <a:custGeom>
                <a:avLst/>
                <a:gdLst>
                  <a:gd name="T0" fmla="*/ 0 w 141"/>
                  <a:gd name="T1" fmla="*/ 19 h 240"/>
                  <a:gd name="T2" fmla="*/ 15 w 141"/>
                  <a:gd name="T3" fmla="*/ 82 h 240"/>
                  <a:gd name="T4" fmla="*/ 61 w 141"/>
                  <a:gd name="T5" fmla="*/ 118 h 240"/>
                  <a:gd name="T6" fmla="*/ 95 w 141"/>
                  <a:gd name="T7" fmla="*/ 139 h 240"/>
                  <a:gd name="T8" fmla="*/ 99 w 141"/>
                  <a:gd name="T9" fmla="*/ 156 h 240"/>
                  <a:gd name="T10" fmla="*/ 87 w 141"/>
                  <a:gd name="T11" fmla="*/ 203 h 240"/>
                  <a:gd name="T12" fmla="*/ 74 w 141"/>
                  <a:gd name="T13" fmla="*/ 240 h 240"/>
                  <a:gd name="T14" fmla="*/ 116 w 141"/>
                  <a:gd name="T15" fmla="*/ 224 h 240"/>
                  <a:gd name="T16" fmla="*/ 141 w 141"/>
                  <a:gd name="T17" fmla="*/ 152 h 240"/>
                  <a:gd name="T18" fmla="*/ 129 w 141"/>
                  <a:gd name="T19" fmla="*/ 99 h 240"/>
                  <a:gd name="T20" fmla="*/ 87 w 141"/>
                  <a:gd name="T21" fmla="*/ 76 h 240"/>
                  <a:gd name="T22" fmla="*/ 44 w 141"/>
                  <a:gd name="T23" fmla="*/ 34 h 240"/>
                  <a:gd name="T24" fmla="*/ 19 w 141"/>
                  <a:gd name="T25" fmla="*/ 0 h 240"/>
                  <a:gd name="T26" fmla="*/ 0 w 141"/>
                  <a:gd name="T27" fmla="*/ 19 h 240"/>
                  <a:gd name="T28" fmla="*/ 0 w 141"/>
                  <a:gd name="T29" fmla="*/ 19 h 240"/>
                  <a:gd name="T30" fmla="*/ 0 w 141"/>
                  <a:gd name="T31" fmla="*/ 19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1"/>
                  <a:gd name="T49" fmla="*/ 0 h 240"/>
                  <a:gd name="T50" fmla="*/ 141 w 141"/>
                  <a:gd name="T51" fmla="*/ 240 h 2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1" h="240">
                    <a:moveTo>
                      <a:pt x="0" y="19"/>
                    </a:moveTo>
                    <a:lnTo>
                      <a:pt x="15" y="82"/>
                    </a:lnTo>
                    <a:lnTo>
                      <a:pt x="61" y="118"/>
                    </a:lnTo>
                    <a:lnTo>
                      <a:pt x="95" y="139"/>
                    </a:lnTo>
                    <a:lnTo>
                      <a:pt x="99" y="156"/>
                    </a:lnTo>
                    <a:lnTo>
                      <a:pt x="87" y="203"/>
                    </a:lnTo>
                    <a:lnTo>
                      <a:pt x="74" y="240"/>
                    </a:lnTo>
                    <a:lnTo>
                      <a:pt x="116" y="224"/>
                    </a:lnTo>
                    <a:lnTo>
                      <a:pt x="141" y="152"/>
                    </a:lnTo>
                    <a:lnTo>
                      <a:pt x="129" y="99"/>
                    </a:lnTo>
                    <a:lnTo>
                      <a:pt x="87" y="76"/>
                    </a:lnTo>
                    <a:lnTo>
                      <a:pt x="44" y="34"/>
                    </a:lnTo>
                    <a:lnTo>
                      <a:pt x="19" y="0"/>
                    </a:lnTo>
                    <a:lnTo>
                      <a:pt x="0" y="19"/>
                    </a:lnTo>
                    <a:close/>
                  </a:path>
                </a:pathLst>
              </a:custGeom>
              <a:solidFill>
                <a:srgbClr val="E08477"/>
              </a:solidFill>
              <a:ln w="9525">
                <a:noFill/>
                <a:round/>
                <a:headEnd/>
                <a:tailEnd/>
              </a:ln>
            </p:spPr>
            <p:txBody>
              <a:bodyPr/>
              <a:lstStyle/>
              <a:p>
                <a:endParaRPr lang="fa-IR"/>
              </a:p>
            </p:txBody>
          </p:sp>
          <p:sp>
            <p:nvSpPr>
              <p:cNvPr id="24646" name="Freeform 37"/>
              <p:cNvSpPr>
                <a:spLocks/>
              </p:cNvSpPr>
              <p:nvPr/>
            </p:nvSpPr>
            <p:spPr bwMode="auto">
              <a:xfrm>
                <a:off x="1249" y="2320"/>
                <a:ext cx="62" cy="91"/>
              </a:xfrm>
              <a:custGeom>
                <a:avLst/>
                <a:gdLst>
                  <a:gd name="T0" fmla="*/ 13 w 126"/>
                  <a:gd name="T1" fmla="*/ 55 h 183"/>
                  <a:gd name="T2" fmla="*/ 27 w 126"/>
                  <a:gd name="T3" fmla="*/ 97 h 183"/>
                  <a:gd name="T4" fmla="*/ 91 w 126"/>
                  <a:gd name="T5" fmla="*/ 114 h 183"/>
                  <a:gd name="T6" fmla="*/ 95 w 126"/>
                  <a:gd name="T7" fmla="*/ 152 h 183"/>
                  <a:gd name="T8" fmla="*/ 78 w 126"/>
                  <a:gd name="T9" fmla="*/ 183 h 183"/>
                  <a:gd name="T10" fmla="*/ 105 w 126"/>
                  <a:gd name="T11" fmla="*/ 169 h 183"/>
                  <a:gd name="T12" fmla="*/ 126 w 126"/>
                  <a:gd name="T13" fmla="*/ 147 h 183"/>
                  <a:gd name="T14" fmla="*/ 105 w 126"/>
                  <a:gd name="T15" fmla="*/ 111 h 183"/>
                  <a:gd name="T16" fmla="*/ 76 w 126"/>
                  <a:gd name="T17" fmla="*/ 90 h 183"/>
                  <a:gd name="T18" fmla="*/ 30 w 126"/>
                  <a:gd name="T19" fmla="*/ 48 h 183"/>
                  <a:gd name="T20" fmla="*/ 0 w 126"/>
                  <a:gd name="T21" fmla="*/ 0 h 183"/>
                  <a:gd name="T22" fmla="*/ 13 w 126"/>
                  <a:gd name="T23" fmla="*/ 55 h 183"/>
                  <a:gd name="T24" fmla="*/ 13 w 126"/>
                  <a:gd name="T25" fmla="*/ 55 h 183"/>
                  <a:gd name="T26" fmla="*/ 13 w 126"/>
                  <a:gd name="T27" fmla="*/ 55 h 1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6"/>
                  <a:gd name="T43" fmla="*/ 0 h 183"/>
                  <a:gd name="T44" fmla="*/ 126 w 126"/>
                  <a:gd name="T45" fmla="*/ 183 h 1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6" h="183">
                    <a:moveTo>
                      <a:pt x="13" y="55"/>
                    </a:moveTo>
                    <a:lnTo>
                      <a:pt x="27" y="97"/>
                    </a:lnTo>
                    <a:lnTo>
                      <a:pt x="91" y="114"/>
                    </a:lnTo>
                    <a:lnTo>
                      <a:pt x="95" y="152"/>
                    </a:lnTo>
                    <a:lnTo>
                      <a:pt x="78" y="183"/>
                    </a:lnTo>
                    <a:lnTo>
                      <a:pt x="105" y="169"/>
                    </a:lnTo>
                    <a:lnTo>
                      <a:pt x="126" y="147"/>
                    </a:lnTo>
                    <a:lnTo>
                      <a:pt x="105" y="111"/>
                    </a:lnTo>
                    <a:lnTo>
                      <a:pt x="76" y="90"/>
                    </a:lnTo>
                    <a:lnTo>
                      <a:pt x="30" y="48"/>
                    </a:lnTo>
                    <a:lnTo>
                      <a:pt x="0" y="0"/>
                    </a:lnTo>
                    <a:lnTo>
                      <a:pt x="13" y="55"/>
                    </a:lnTo>
                    <a:close/>
                  </a:path>
                </a:pathLst>
              </a:custGeom>
              <a:solidFill>
                <a:srgbClr val="C7695C"/>
              </a:solidFill>
              <a:ln w="9525">
                <a:noFill/>
                <a:round/>
                <a:headEnd/>
                <a:tailEnd/>
              </a:ln>
            </p:spPr>
            <p:txBody>
              <a:bodyPr/>
              <a:lstStyle/>
              <a:p>
                <a:endParaRPr lang="fa-IR"/>
              </a:p>
            </p:txBody>
          </p:sp>
          <p:sp>
            <p:nvSpPr>
              <p:cNvPr id="24647" name="Freeform 38"/>
              <p:cNvSpPr>
                <a:spLocks/>
              </p:cNvSpPr>
              <p:nvPr/>
            </p:nvSpPr>
            <p:spPr bwMode="auto">
              <a:xfrm>
                <a:off x="1138" y="2425"/>
                <a:ext cx="101" cy="46"/>
              </a:xfrm>
              <a:custGeom>
                <a:avLst/>
                <a:gdLst>
                  <a:gd name="T0" fmla="*/ 189 w 202"/>
                  <a:gd name="T1" fmla="*/ 4 h 92"/>
                  <a:gd name="T2" fmla="*/ 170 w 202"/>
                  <a:gd name="T3" fmla="*/ 48 h 92"/>
                  <a:gd name="T4" fmla="*/ 202 w 202"/>
                  <a:gd name="T5" fmla="*/ 76 h 92"/>
                  <a:gd name="T6" fmla="*/ 39 w 202"/>
                  <a:gd name="T7" fmla="*/ 92 h 92"/>
                  <a:gd name="T8" fmla="*/ 12 w 202"/>
                  <a:gd name="T9" fmla="*/ 86 h 92"/>
                  <a:gd name="T10" fmla="*/ 0 w 202"/>
                  <a:gd name="T11" fmla="*/ 27 h 92"/>
                  <a:gd name="T12" fmla="*/ 40 w 202"/>
                  <a:gd name="T13" fmla="*/ 0 h 92"/>
                  <a:gd name="T14" fmla="*/ 118 w 202"/>
                  <a:gd name="T15" fmla="*/ 10 h 92"/>
                  <a:gd name="T16" fmla="*/ 189 w 202"/>
                  <a:gd name="T17" fmla="*/ 4 h 92"/>
                  <a:gd name="T18" fmla="*/ 189 w 202"/>
                  <a:gd name="T19" fmla="*/ 4 h 92"/>
                  <a:gd name="T20" fmla="*/ 189 w 202"/>
                  <a:gd name="T21" fmla="*/ 4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2"/>
                  <a:gd name="T34" fmla="*/ 0 h 92"/>
                  <a:gd name="T35" fmla="*/ 202 w 202"/>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2" h="92">
                    <a:moveTo>
                      <a:pt x="189" y="4"/>
                    </a:moveTo>
                    <a:lnTo>
                      <a:pt x="170" y="48"/>
                    </a:lnTo>
                    <a:lnTo>
                      <a:pt x="202" y="76"/>
                    </a:lnTo>
                    <a:lnTo>
                      <a:pt x="39" y="92"/>
                    </a:lnTo>
                    <a:lnTo>
                      <a:pt x="12" y="86"/>
                    </a:lnTo>
                    <a:lnTo>
                      <a:pt x="0" y="27"/>
                    </a:lnTo>
                    <a:lnTo>
                      <a:pt x="40" y="0"/>
                    </a:lnTo>
                    <a:lnTo>
                      <a:pt x="118" y="10"/>
                    </a:lnTo>
                    <a:lnTo>
                      <a:pt x="189" y="4"/>
                    </a:lnTo>
                    <a:close/>
                  </a:path>
                </a:pathLst>
              </a:custGeom>
              <a:solidFill>
                <a:srgbClr val="E08477"/>
              </a:solidFill>
              <a:ln w="9525">
                <a:noFill/>
                <a:round/>
                <a:headEnd/>
                <a:tailEnd/>
              </a:ln>
            </p:spPr>
            <p:txBody>
              <a:bodyPr/>
              <a:lstStyle/>
              <a:p>
                <a:endParaRPr lang="fa-IR"/>
              </a:p>
            </p:txBody>
          </p:sp>
          <p:sp>
            <p:nvSpPr>
              <p:cNvPr id="24648" name="Freeform 39"/>
              <p:cNvSpPr>
                <a:spLocks/>
              </p:cNvSpPr>
              <p:nvPr/>
            </p:nvSpPr>
            <p:spPr bwMode="auto">
              <a:xfrm>
                <a:off x="1074" y="2055"/>
                <a:ext cx="226" cy="192"/>
              </a:xfrm>
              <a:custGeom>
                <a:avLst/>
                <a:gdLst>
                  <a:gd name="T0" fmla="*/ 48 w 453"/>
                  <a:gd name="T1" fmla="*/ 26 h 384"/>
                  <a:gd name="T2" fmla="*/ 217 w 453"/>
                  <a:gd name="T3" fmla="*/ 0 h 384"/>
                  <a:gd name="T4" fmla="*/ 390 w 453"/>
                  <a:gd name="T5" fmla="*/ 19 h 384"/>
                  <a:gd name="T6" fmla="*/ 428 w 453"/>
                  <a:gd name="T7" fmla="*/ 34 h 384"/>
                  <a:gd name="T8" fmla="*/ 453 w 453"/>
                  <a:gd name="T9" fmla="*/ 106 h 384"/>
                  <a:gd name="T10" fmla="*/ 449 w 453"/>
                  <a:gd name="T11" fmla="*/ 304 h 384"/>
                  <a:gd name="T12" fmla="*/ 384 w 453"/>
                  <a:gd name="T13" fmla="*/ 342 h 384"/>
                  <a:gd name="T14" fmla="*/ 354 w 453"/>
                  <a:gd name="T15" fmla="*/ 359 h 384"/>
                  <a:gd name="T16" fmla="*/ 274 w 453"/>
                  <a:gd name="T17" fmla="*/ 363 h 384"/>
                  <a:gd name="T18" fmla="*/ 69 w 453"/>
                  <a:gd name="T19" fmla="*/ 384 h 384"/>
                  <a:gd name="T20" fmla="*/ 0 w 453"/>
                  <a:gd name="T21" fmla="*/ 376 h 384"/>
                  <a:gd name="T22" fmla="*/ 4 w 453"/>
                  <a:gd name="T23" fmla="*/ 207 h 384"/>
                  <a:gd name="T24" fmla="*/ 48 w 453"/>
                  <a:gd name="T25" fmla="*/ 26 h 384"/>
                  <a:gd name="T26" fmla="*/ 48 w 453"/>
                  <a:gd name="T27" fmla="*/ 26 h 384"/>
                  <a:gd name="T28" fmla="*/ 48 w 453"/>
                  <a:gd name="T29" fmla="*/ 26 h 3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
                  <a:gd name="T46" fmla="*/ 0 h 384"/>
                  <a:gd name="T47" fmla="*/ 453 w 453"/>
                  <a:gd name="T48" fmla="*/ 384 h 3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 h="384">
                    <a:moveTo>
                      <a:pt x="48" y="26"/>
                    </a:moveTo>
                    <a:lnTo>
                      <a:pt x="217" y="0"/>
                    </a:lnTo>
                    <a:lnTo>
                      <a:pt x="390" y="19"/>
                    </a:lnTo>
                    <a:lnTo>
                      <a:pt x="428" y="34"/>
                    </a:lnTo>
                    <a:lnTo>
                      <a:pt x="453" y="106"/>
                    </a:lnTo>
                    <a:lnTo>
                      <a:pt x="449" y="304"/>
                    </a:lnTo>
                    <a:lnTo>
                      <a:pt x="384" y="342"/>
                    </a:lnTo>
                    <a:lnTo>
                      <a:pt x="354" y="359"/>
                    </a:lnTo>
                    <a:lnTo>
                      <a:pt x="274" y="363"/>
                    </a:lnTo>
                    <a:lnTo>
                      <a:pt x="69" y="384"/>
                    </a:lnTo>
                    <a:lnTo>
                      <a:pt x="0" y="376"/>
                    </a:lnTo>
                    <a:lnTo>
                      <a:pt x="4" y="207"/>
                    </a:lnTo>
                    <a:lnTo>
                      <a:pt x="48" y="26"/>
                    </a:lnTo>
                    <a:close/>
                  </a:path>
                </a:pathLst>
              </a:custGeom>
              <a:solidFill>
                <a:srgbClr val="F59E92"/>
              </a:solidFill>
              <a:ln w="9525">
                <a:noFill/>
                <a:round/>
                <a:headEnd/>
                <a:tailEnd/>
              </a:ln>
            </p:spPr>
            <p:txBody>
              <a:bodyPr/>
              <a:lstStyle/>
              <a:p>
                <a:endParaRPr lang="fa-IR"/>
              </a:p>
            </p:txBody>
          </p:sp>
          <p:sp>
            <p:nvSpPr>
              <p:cNvPr id="24649" name="Freeform 40"/>
              <p:cNvSpPr>
                <a:spLocks/>
              </p:cNvSpPr>
              <p:nvPr/>
            </p:nvSpPr>
            <p:spPr bwMode="auto">
              <a:xfrm>
                <a:off x="1192" y="2057"/>
                <a:ext cx="172" cy="172"/>
              </a:xfrm>
              <a:custGeom>
                <a:avLst/>
                <a:gdLst>
                  <a:gd name="T0" fmla="*/ 44 w 344"/>
                  <a:gd name="T1" fmla="*/ 3 h 344"/>
                  <a:gd name="T2" fmla="*/ 0 w 344"/>
                  <a:gd name="T3" fmla="*/ 59 h 344"/>
                  <a:gd name="T4" fmla="*/ 13 w 344"/>
                  <a:gd name="T5" fmla="*/ 123 h 344"/>
                  <a:gd name="T6" fmla="*/ 55 w 344"/>
                  <a:gd name="T7" fmla="*/ 171 h 344"/>
                  <a:gd name="T8" fmla="*/ 116 w 344"/>
                  <a:gd name="T9" fmla="*/ 224 h 344"/>
                  <a:gd name="T10" fmla="*/ 91 w 344"/>
                  <a:gd name="T11" fmla="*/ 258 h 344"/>
                  <a:gd name="T12" fmla="*/ 66 w 344"/>
                  <a:gd name="T13" fmla="*/ 292 h 344"/>
                  <a:gd name="T14" fmla="*/ 84 w 344"/>
                  <a:gd name="T15" fmla="*/ 344 h 344"/>
                  <a:gd name="T16" fmla="*/ 163 w 344"/>
                  <a:gd name="T17" fmla="*/ 336 h 344"/>
                  <a:gd name="T18" fmla="*/ 255 w 344"/>
                  <a:gd name="T19" fmla="*/ 279 h 344"/>
                  <a:gd name="T20" fmla="*/ 344 w 344"/>
                  <a:gd name="T21" fmla="*/ 283 h 344"/>
                  <a:gd name="T22" fmla="*/ 247 w 344"/>
                  <a:gd name="T23" fmla="*/ 188 h 344"/>
                  <a:gd name="T24" fmla="*/ 287 w 344"/>
                  <a:gd name="T25" fmla="*/ 152 h 344"/>
                  <a:gd name="T26" fmla="*/ 295 w 344"/>
                  <a:gd name="T27" fmla="*/ 108 h 344"/>
                  <a:gd name="T28" fmla="*/ 279 w 344"/>
                  <a:gd name="T29" fmla="*/ 76 h 344"/>
                  <a:gd name="T30" fmla="*/ 243 w 344"/>
                  <a:gd name="T31" fmla="*/ 30 h 344"/>
                  <a:gd name="T32" fmla="*/ 199 w 344"/>
                  <a:gd name="T33" fmla="*/ 0 h 344"/>
                  <a:gd name="T34" fmla="*/ 44 w 344"/>
                  <a:gd name="T35" fmla="*/ 3 h 344"/>
                  <a:gd name="T36" fmla="*/ 44 w 344"/>
                  <a:gd name="T37" fmla="*/ 3 h 344"/>
                  <a:gd name="T38" fmla="*/ 44 w 344"/>
                  <a:gd name="T39" fmla="*/ 3 h 3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4"/>
                  <a:gd name="T61" fmla="*/ 0 h 344"/>
                  <a:gd name="T62" fmla="*/ 344 w 344"/>
                  <a:gd name="T63" fmla="*/ 344 h 3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4" h="344">
                    <a:moveTo>
                      <a:pt x="44" y="3"/>
                    </a:moveTo>
                    <a:lnTo>
                      <a:pt x="0" y="59"/>
                    </a:lnTo>
                    <a:lnTo>
                      <a:pt x="13" y="123"/>
                    </a:lnTo>
                    <a:lnTo>
                      <a:pt x="55" y="171"/>
                    </a:lnTo>
                    <a:lnTo>
                      <a:pt x="116" y="224"/>
                    </a:lnTo>
                    <a:lnTo>
                      <a:pt x="91" y="258"/>
                    </a:lnTo>
                    <a:lnTo>
                      <a:pt x="66" y="292"/>
                    </a:lnTo>
                    <a:lnTo>
                      <a:pt x="84" y="344"/>
                    </a:lnTo>
                    <a:lnTo>
                      <a:pt x="163" y="336"/>
                    </a:lnTo>
                    <a:lnTo>
                      <a:pt x="255" y="279"/>
                    </a:lnTo>
                    <a:lnTo>
                      <a:pt x="344" y="283"/>
                    </a:lnTo>
                    <a:lnTo>
                      <a:pt x="247" y="188"/>
                    </a:lnTo>
                    <a:lnTo>
                      <a:pt x="287" y="152"/>
                    </a:lnTo>
                    <a:lnTo>
                      <a:pt x="295" y="108"/>
                    </a:lnTo>
                    <a:lnTo>
                      <a:pt x="279" y="76"/>
                    </a:lnTo>
                    <a:lnTo>
                      <a:pt x="243" y="30"/>
                    </a:lnTo>
                    <a:lnTo>
                      <a:pt x="199" y="0"/>
                    </a:lnTo>
                    <a:lnTo>
                      <a:pt x="44" y="3"/>
                    </a:lnTo>
                    <a:close/>
                  </a:path>
                </a:pathLst>
              </a:custGeom>
              <a:solidFill>
                <a:srgbClr val="FFB5A8"/>
              </a:solidFill>
              <a:ln w="9525">
                <a:noFill/>
                <a:round/>
                <a:headEnd/>
                <a:tailEnd/>
              </a:ln>
            </p:spPr>
            <p:txBody>
              <a:bodyPr/>
              <a:lstStyle/>
              <a:p>
                <a:endParaRPr lang="fa-IR"/>
              </a:p>
            </p:txBody>
          </p:sp>
          <p:sp>
            <p:nvSpPr>
              <p:cNvPr id="24650" name="Freeform 41"/>
              <p:cNvSpPr>
                <a:spLocks/>
              </p:cNvSpPr>
              <p:nvPr/>
            </p:nvSpPr>
            <p:spPr bwMode="auto">
              <a:xfrm>
                <a:off x="1136" y="2419"/>
                <a:ext cx="49" cy="55"/>
              </a:xfrm>
              <a:custGeom>
                <a:avLst/>
                <a:gdLst>
                  <a:gd name="T0" fmla="*/ 57 w 97"/>
                  <a:gd name="T1" fmla="*/ 0 h 108"/>
                  <a:gd name="T2" fmla="*/ 11 w 97"/>
                  <a:gd name="T3" fmla="*/ 25 h 108"/>
                  <a:gd name="T4" fmla="*/ 0 w 97"/>
                  <a:gd name="T5" fmla="*/ 85 h 108"/>
                  <a:gd name="T6" fmla="*/ 47 w 97"/>
                  <a:gd name="T7" fmla="*/ 108 h 108"/>
                  <a:gd name="T8" fmla="*/ 97 w 97"/>
                  <a:gd name="T9" fmla="*/ 95 h 108"/>
                  <a:gd name="T10" fmla="*/ 59 w 97"/>
                  <a:gd name="T11" fmla="*/ 68 h 108"/>
                  <a:gd name="T12" fmla="*/ 66 w 97"/>
                  <a:gd name="T13" fmla="*/ 25 h 108"/>
                  <a:gd name="T14" fmla="*/ 57 w 97"/>
                  <a:gd name="T15" fmla="*/ 0 h 108"/>
                  <a:gd name="T16" fmla="*/ 57 w 97"/>
                  <a:gd name="T17" fmla="*/ 0 h 108"/>
                  <a:gd name="T18" fmla="*/ 57 w 97"/>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08"/>
                  <a:gd name="T32" fmla="*/ 97 w 9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08">
                    <a:moveTo>
                      <a:pt x="57" y="0"/>
                    </a:moveTo>
                    <a:lnTo>
                      <a:pt x="11" y="25"/>
                    </a:lnTo>
                    <a:lnTo>
                      <a:pt x="0" y="85"/>
                    </a:lnTo>
                    <a:lnTo>
                      <a:pt x="47" y="108"/>
                    </a:lnTo>
                    <a:lnTo>
                      <a:pt x="97" y="95"/>
                    </a:lnTo>
                    <a:lnTo>
                      <a:pt x="59" y="68"/>
                    </a:lnTo>
                    <a:lnTo>
                      <a:pt x="66" y="25"/>
                    </a:lnTo>
                    <a:lnTo>
                      <a:pt x="57" y="0"/>
                    </a:lnTo>
                    <a:close/>
                  </a:path>
                </a:pathLst>
              </a:custGeom>
              <a:solidFill>
                <a:srgbClr val="C7695C"/>
              </a:solidFill>
              <a:ln w="9525">
                <a:noFill/>
                <a:round/>
                <a:headEnd/>
                <a:tailEnd/>
              </a:ln>
            </p:spPr>
            <p:txBody>
              <a:bodyPr/>
              <a:lstStyle/>
              <a:p>
                <a:endParaRPr lang="fa-IR"/>
              </a:p>
            </p:txBody>
          </p:sp>
          <p:sp>
            <p:nvSpPr>
              <p:cNvPr id="24651" name="Freeform 42"/>
              <p:cNvSpPr>
                <a:spLocks/>
              </p:cNvSpPr>
              <p:nvPr/>
            </p:nvSpPr>
            <p:spPr bwMode="auto">
              <a:xfrm>
                <a:off x="1043" y="2049"/>
                <a:ext cx="154" cy="137"/>
              </a:xfrm>
              <a:custGeom>
                <a:avLst/>
                <a:gdLst>
                  <a:gd name="T0" fmla="*/ 122 w 308"/>
                  <a:gd name="T1" fmla="*/ 24 h 273"/>
                  <a:gd name="T2" fmla="*/ 73 w 308"/>
                  <a:gd name="T3" fmla="*/ 57 h 273"/>
                  <a:gd name="T4" fmla="*/ 17 w 308"/>
                  <a:gd name="T5" fmla="*/ 119 h 273"/>
                  <a:gd name="T6" fmla="*/ 0 w 308"/>
                  <a:gd name="T7" fmla="*/ 169 h 273"/>
                  <a:gd name="T8" fmla="*/ 16 w 308"/>
                  <a:gd name="T9" fmla="*/ 195 h 273"/>
                  <a:gd name="T10" fmla="*/ 69 w 308"/>
                  <a:gd name="T11" fmla="*/ 231 h 273"/>
                  <a:gd name="T12" fmla="*/ 143 w 308"/>
                  <a:gd name="T13" fmla="*/ 264 h 273"/>
                  <a:gd name="T14" fmla="*/ 204 w 308"/>
                  <a:gd name="T15" fmla="*/ 273 h 273"/>
                  <a:gd name="T16" fmla="*/ 289 w 308"/>
                  <a:gd name="T17" fmla="*/ 247 h 273"/>
                  <a:gd name="T18" fmla="*/ 308 w 308"/>
                  <a:gd name="T19" fmla="*/ 195 h 273"/>
                  <a:gd name="T20" fmla="*/ 299 w 308"/>
                  <a:gd name="T21" fmla="*/ 155 h 273"/>
                  <a:gd name="T22" fmla="*/ 274 w 308"/>
                  <a:gd name="T23" fmla="*/ 108 h 273"/>
                  <a:gd name="T24" fmla="*/ 282 w 308"/>
                  <a:gd name="T25" fmla="*/ 28 h 273"/>
                  <a:gd name="T26" fmla="*/ 206 w 308"/>
                  <a:gd name="T27" fmla="*/ 0 h 273"/>
                  <a:gd name="T28" fmla="*/ 122 w 308"/>
                  <a:gd name="T29" fmla="*/ 24 h 273"/>
                  <a:gd name="T30" fmla="*/ 122 w 308"/>
                  <a:gd name="T31" fmla="*/ 24 h 273"/>
                  <a:gd name="T32" fmla="*/ 122 w 308"/>
                  <a:gd name="T33" fmla="*/ 24 h 2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8"/>
                  <a:gd name="T52" fmla="*/ 0 h 273"/>
                  <a:gd name="T53" fmla="*/ 308 w 308"/>
                  <a:gd name="T54" fmla="*/ 273 h 2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8" h="273">
                    <a:moveTo>
                      <a:pt x="122" y="24"/>
                    </a:moveTo>
                    <a:lnTo>
                      <a:pt x="73" y="57"/>
                    </a:lnTo>
                    <a:lnTo>
                      <a:pt x="17" y="119"/>
                    </a:lnTo>
                    <a:lnTo>
                      <a:pt x="0" y="169"/>
                    </a:lnTo>
                    <a:lnTo>
                      <a:pt x="16" y="195"/>
                    </a:lnTo>
                    <a:lnTo>
                      <a:pt x="69" y="231"/>
                    </a:lnTo>
                    <a:lnTo>
                      <a:pt x="143" y="264"/>
                    </a:lnTo>
                    <a:lnTo>
                      <a:pt x="204" y="273"/>
                    </a:lnTo>
                    <a:lnTo>
                      <a:pt x="289" y="247"/>
                    </a:lnTo>
                    <a:lnTo>
                      <a:pt x="308" y="195"/>
                    </a:lnTo>
                    <a:lnTo>
                      <a:pt x="299" y="155"/>
                    </a:lnTo>
                    <a:lnTo>
                      <a:pt x="274" y="108"/>
                    </a:lnTo>
                    <a:lnTo>
                      <a:pt x="282" y="28"/>
                    </a:lnTo>
                    <a:lnTo>
                      <a:pt x="206" y="0"/>
                    </a:lnTo>
                    <a:lnTo>
                      <a:pt x="122" y="24"/>
                    </a:lnTo>
                    <a:close/>
                  </a:path>
                </a:pathLst>
              </a:custGeom>
              <a:solidFill>
                <a:srgbClr val="FFB5A8"/>
              </a:solidFill>
              <a:ln w="9525">
                <a:noFill/>
                <a:round/>
                <a:headEnd/>
                <a:tailEnd/>
              </a:ln>
            </p:spPr>
            <p:txBody>
              <a:bodyPr/>
              <a:lstStyle/>
              <a:p>
                <a:endParaRPr lang="fa-IR"/>
              </a:p>
            </p:txBody>
          </p:sp>
          <p:sp>
            <p:nvSpPr>
              <p:cNvPr id="24652" name="Freeform 43"/>
              <p:cNvSpPr>
                <a:spLocks/>
              </p:cNvSpPr>
              <p:nvPr/>
            </p:nvSpPr>
            <p:spPr bwMode="auto">
              <a:xfrm>
                <a:off x="1057" y="2184"/>
                <a:ext cx="149" cy="60"/>
              </a:xfrm>
              <a:custGeom>
                <a:avLst/>
                <a:gdLst>
                  <a:gd name="T0" fmla="*/ 0 w 296"/>
                  <a:gd name="T1" fmla="*/ 116 h 120"/>
                  <a:gd name="T2" fmla="*/ 15 w 296"/>
                  <a:gd name="T3" fmla="*/ 94 h 120"/>
                  <a:gd name="T4" fmla="*/ 53 w 296"/>
                  <a:gd name="T5" fmla="*/ 59 h 120"/>
                  <a:gd name="T6" fmla="*/ 103 w 296"/>
                  <a:gd name="T7" fmla="*/ 25 h 120"/>
                  <a:gd name="T8" fmla="*/ 148 w 296"/>
                  <a:gd name="T9" fmla="*/ 8 h 120"/>
                  <a:gd name="T10" fmla="*/ 236 w 296"/>
                  <a:gd name="T11" fmla="*/ 0 h 120"/>
                  <a:gd name="T12" fmla="*/ 289 w 296"/>
                  <a:gd name="T13" fmla="*/ 23 h 120"/>
                  <a:gd name="T14" fmla="*/ 296 w 296"/>
                  <a:gd name="T15" fmla="*/ 107 h 120"/>
                  <a:gd name="T16" fmla="*/ 224 w 296"/>
                  <a:gd name="T17" fmla="*/ 120 h 120"/>
                  <a:gd name="T18" fmla="*/ 93 w 296"/>
                  <a:gd name="T19" fmla="*/ 120 h 120"/>
                  <a:gd name="T20" fmla="*/ 0 w 296"/>
                  <a:gd name="T21" fmla="*/ 116 h 120"/>
                  <a:gd name="T22" fmla="*/ 0 w 296"/>
                  <a:gd name="T23" fmla="*/ 116 h 120"/>
                  <a:gd name="T24" fmla="*/ 0 w 296"/>
                  <a:gd name="T25" fmla="*/ 116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6"/>
                  <a:gd name="T40" fmla="*/ 0 h 120"/>
                  <a:gd name="T41" fmla="*/ 296 w 296"/>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6" h="120">
                    <a:moveTo>
                      <a:pt x="0" y="116"/>
                    </a:moveTo>
                    <a:lnTo>
                      <a:pt x="15" y="94"/>
                    </a:lnTo>
                    <a:lnTo>
                      <a:pt x="53" y="59"/>
                    </a:lnTo>
                    <a:lnTo>
                      <a:pt x="103" y="25"/>
                    </a:lnTo>
                    <a:lnTo>
                      <a:pt x="148" y="8"/>
                    </a:lnTo>
                    <a:lnTo>
                      <a:pt x="236" y="0"/>
                    </a:lnTo>
                    <a:lnTo>
                      <a:pt x="289" y="23"/>
                    </a:lnTo>
                    <a:lnTo>
                      <a:pt x="296" y="107"/>
                    </a:lnTo>
                    <a:lnTo>
                      <a:pt x="224" y="120"/>
                    </a:lnTo>
                    <a:lnTo>
                      <a:pt x="93" y="120"/>
                    </a:lnTo>
                    <a:lnTo>
                      <a:pt x="0" y="116"/>
                    </a:lnTo>
                    <a:close/>
                  </a:path>
                </a:pathLst>
              </a:custGeom>
              <a:solidFill>
                <a:srgbClr val="FFB5A8"/>
              </a:solidFill>
              <a:ln w="9525">
                <a:noFill/>
                <a:round/>
                <a:headEnd/>
                <a:tailEnd/>
              </a:ln>
            </p:spPr>
            <p:txBody>
              <a:bodyPr/>
              <a:lstStyle/>
              <a:p>
                <a:endParaRPr lang="fa-IR"/>
              </a:p>
            </p:txBody>
          </p:sp>
          <p:sp>
            <p:nvSpPr>
              <p:cNvPr id="24653" name="Freeform 44"/>
              <p:cNvSpPr>
                <a:spLocks/>
              </p:cNvSpPr>
              <p:nvPr/>
            </p:nvSpPr>
            <p:spPr bwMode="auto">
              <a:xfrm>
                <a:off x="1068" y="2057"/>
                <a:ext cx="65" cy="175"/>
              </a:xfrm>
              <a:custGeom>
                <a:avLst/>
                <a:gdLst>
                  <a:gd name="T0" fmla="*/ 131 w 131"/>
                  <a:gd name="T1" fmla="*/ 55 h 349"/>
                  <a:gd name="T2" fmla="*/ 93 w 131"/>
                  <a:gd name="T3" fmla="*/ 91 h 349"/>
                  <a:gd name="T4" fmla="*/ 53 w 131"/>
                  <a:gd name="T5" fmla="*/ 159 h 349"/>
                  <a:gd name="T6" fmla="*/ 59 w 131"/>
                  <a:gd name="T7" fmla="*/ 287 h 349"/>
                  <a:gd name="T8" fmla="*/ 47 w 131"/>
                  <a:gd name="T9" fmla="*/ 323 h 349"/>
                  <a:gd name="T10" fmla="*/ 36 w 131"/>
                  <a:gd name="T11" fmla="*/ 344 h 349"/>
                  <a:gd name="T12" fmla="*/ 21 w 131"/>
                  <a:gd name="T13" fmla="*/ 349 h 349"/>
                  <a:gd name="T14" fmla="*/ 0 w 131"/>
                  <a:gd name="T15" fmla="*/ 264 h 349"/>
                  <a:gd name="T16" fmla="*/ 0 w 131"/>
                  <a:gd name="T17" fmla="*/ 175 h 349"/>
                  <a:gd name="T18" fmla="*/ 11 w 131"/>
                  <a:gd name="T19" fmla="*/ 62 h 349"/>
                  <a:gd name="T20" fmla="*/ 64 w 131"/>
                  <a:gd name="T21" fmla="*/ 17 h 349"/>
                  <a:gd name="T22" fmla="*/ 91 w 131"/>
                  <a:gd name="T23" fmla="*/ 0 h 349"/>
                  <a:gd name="T24" fmla="*/ 131 w 131"/>
                  <a:gd name="T25" fmla="*/ 55 h 349"/>
                  <a:gd name="T26" fmla="*/ 131 w 131"/>
                  <a:gd name="T27" fmla="*/ 55 h 349"/>
                  <a:gd name="T28" fmla="*/ 131 w 131"/>
                  <a:gd name="T29" fmla="*/ 55 h 3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349"/>
                  <a:gd name="T47" fmla="*/ 131 w 131"/>
                  <a:gd name="T48" fmla="*/ 349 h 3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349">
                    <a:moveTo>
                      <a:pt x="131" y="55"/>
                    </a:moveTo>
                    <a:lnTo>
                      <a:pt x="93" y="91"/>
                    </a:lnTo>
                    <a:lnTo>
                      <a:pt x="53" y="159"/>
                    </a:lnTo>
                    <a:lnTo>
                      <a:pt x="59" y="287"/>
                    </a:lnTo>
                    <a:lnTo>
                      <a:pt x="47" y="323"/>
                    </a:lnTo>
                    <a:lnTo>
                      <a:pt x="36" y="344"/>
                    </a:lnTo>
                    <a:lnTo>
                      <a:pt x="21" y="349"/>
                    </a:lnTo>
                    <a:lnTo>
                      <a:pt x="0" y="264"/>
                    </a:lnTo>
                    <a:lnTo>
                      <a:pt x="0" y="175"/>
                    </a:lnTo>
                    <a:lnTo>
                      <a:pt x="11" y="62"/>
                    </a:lnTo>
                    <a:lnTo>
                      <a:pt x="64" y="17"/>
                    </a:lnTo>
                    <a:lnTo>
                      <a:pt x="91" y="0"/>
                    </a:lnTo>
                    <a:lnTo>
                      <a:pt x="131" y="55"/>
                    </a:lnTo>
                    <a:close/>
                  </a:path>
                </a:pathLst>
              </a:custGeom>
              <a:solidFill>
                <a:srgbClr val="E08477"/>
              </a:solidFill>
              <a:ln w="9525">
                <a:noFill/>
                <a:round/>
                <a:headEnd/>
                <a:tailEnd/>
              </a:ln>
            </p:spPr>
            <p:txBody>
              <a:bodyPr/>
              <a:lstStyle/>
              <a:p>
                <a:endParaRPr lang="fa-IR"/>
              </a:p>
            </p:txBody>
          </p:sp>
          <p:sp>
            <p:nvSpPr>
              <p:cNvPr id="24654" name="Freeform 45"/>
              <p:cNvSpPr>
                <a:spLocks/>
              </p:cNvSpPr>
              <p:nvPr/>
            </p:nvSpPr>
            <p:spPr bwMode="auto">
              <a:xfrm>
                <a:off x="1274" y="2258"/>
                <a:ext cx="76" cy="22"/>
              </a:xfrm>
              <a:custGeom>
                <a:avLst/>
                <a:gdLst>
                  <a:gd name="T0" fmla="*/ 0 w 152"/>
                  <a:gd name="T1" fmla="*/ 43 h 43"/>
                  <a:gd name="T2" fmla="*/ 23 w 152"/>
                  <a:gd name="T3" fmla="*/ 9 h 43"/>
                  <a:gd name="T4" fmla="*/ 67 w 152"/>
                  <a:gd name="T5" fmla="*/ 0 h 43"/>
                  <a:gd name="T6" fmla="*/ 135 w 152"/>
                  <a:gd name="T7" fmla="*/ 0 h 43"/>
                  <a:gd name="T8" fmla="*/ 152 w 152"/>
                  <a:gd name="T9" fmla="*/ 5 h 43"/>
                  <a:gd name="T10" fmla="*/ 137 w 152"/>
                  <a:gd name="T11" fmla="*/ 21 h 43"/>
                  <a:gd name="T12" fmla="*/ 92 w 152"/>
                  <a:gd name="T13" fmla="*/ 38 h 43"/>
                  <a:gd name="T14" fmla="*/ 12 w 152"/>
                  <a:gd name="T15" fmla="*/ 43 h 43"/>
                  <a:gd name="T16" fmla="*/ 0 w 152"/>
                  <a:gd name="T17" fmla="*/ 43 h 43"/>
                  <a:gd name="T18" fmla="*/ 0 w 152"/>
                  <a:gd name="T19" fmla="*/ 43 h 43"/>
                  <a:gd name="T20" fmla="*/ 0 w 152"/>
                  <a:gd name="T21" fmla="*/ 43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43"/>
                  <a:gd name="T35" fmla="*/ 152 w 15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43">
                    <a:moveTo>
                      <a:pt x="0" y="43"/>
                    </a:moveTo>
                    <a:lnTo>
                      <a:pt x="23" y="9"/>
                    </a:lnTo>
                    <a:lnTo>
                      <a:pt x="67" y="0"/>
                    </a:lnTo>
                    <a:lnTo>
                      <a:pt x="135" y="0"/>
                    </a:lnTo>
                    <a:lnTo>
                      <a:pt x="152" y="5"/>
                    </a:lnTo>
                    <a:lnTo>
                      <a:pt x="137" y="21"/>
                    </a:lnTo>
                    <a:lnTo>
                      <a:pt x="92" y="38"/>
                    </a:lnTo>
                    <a:lnTo>
                      <a:pt x="12" y="43"/>
                    </a:lnTo>
                    <a:lnTo>
                      <a:pt x="0" y="43"/>
                    </a:lnTo>
                    <a:close/>
                  </a:path>
                </a:pathLst>
              </a:custGeom>
              <a:solidFill>
                <a:srgbClr val="FFD6C9"/>
              </a:solidFill>
              <a:ln w="9525">
                <a:noFill/>
                <a:round/>
                <a:headEnd/>
                <a:tailEnd/>
              </a:ln>
            </p:spPr>
            <p:txBody>
              <a:bodyPr/>
              <a:lstStyle/>
              <a:p>
                <a:endParaRPr lang="fa-IR"/>
              </a:p>
            </p:txBody>
          </p:sp>
          <p:sp>
            <p:nvSpPr>
              <p:cNvPr id="24655" name="Freeform 46"/>
              <p:cNvSpPr>
                <a:spLocks/>
              </p:cNvSpPr>
              <p:nvPr/>
            </p:nvSpPr>
            <p:spPr bwMode="auto">
              <a:xfrm>
                <a:off x="1034" y="2303"/>
                <a:ext cx="132" cy="133"/>
              </a:xfrm>
              <a:custGeom>
                <a:avLst/>
                <a:gdLst>
                  <a:gd name="T0" fmla="*/ 21 w 265"/>
                  <a:gd name="T1" fmla="*/ 0 h 264"/>
                  <a:gd name="T2" fmla="*/ 0 w 265"/>
                  <a:gd name="T3" fmla="*/ 93 h 264"/>
                  <a:gd name="T4" fmla="*/ 17 w 265"/>
                  <a:gd name="T5" fmla="*/ 146 h 264"/>
                  <a:gd name="T6" fmla="*/ 42 w 265"/>
                  <a:gd name="T7" fmla="*/ 213 h 264"/>
                  <a:gd name="T8" fmla="*/ 86 w 265"/>
                  <a:gd name="T9" fmla="*/ 247 h 264"/>
                  <a:gd name="T10" fmla="*/ 135 w 265"/>
                  <a:gd name="T11" fmla="*/ 264 h 264"/>
                  <a:gd name="T12" fmla="*/ 200 w 265"/>
                  <a:gd name="T13" fmla="*/ 257 h 264"/>
                  <a:gd name="T14" fmla="*/ 265 w 265"/>
                  <a:gd name="T15" fmla="*/ 201 h 264"/>
                  <a:gd name="T16" fmla="*/ 238 w 265"/>
                  <a:gd name="T17" fmla="*/ 131 h 264"/>
                  <a:gd name="T18" fmla="*/ 209 w 265"/>
                  <a:gd name="T19" fmla="*/ 63 h 264"/>
                  <a:gd name="T20" fmla="*/ 92 w 265"/>
                  <a:gd name="T21" fmla="*/ 28 h 264"/>
                  <a:gd name="T22" fmla="*/ 21 w 265"/>
                  <a:gd name="T23" fmla="*/ 0 h 264"/>
                  <a:gd name="T24" fmla="*/ 21 w 265"/>
                  <a:gd name="T25" fmla="*/ 0 h 264"/>
                  <a:gd name="T26" fmla="*/ 21 w 265"/>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5"/>
                  <a:gd name="T43" fmla="*/ 0 h 264"/>
                  <a:gd name="T44" fmla="*/ 265 w 265"/>
                  <a:gd name="T45" fmla="*/ 264 h 2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5" h="264">
                    <a:moveTo>
                      <a:pt x="21" y="0"/>
                    </a:moveTo>
                    <a:lnTo>
                      <a:pt x="0" y="93"/>
                    </a:lnTo>
                    <a:lnTo>
                      <a:pt x="17" y="146"/>
                    </a:lnTo>
                    <a:lnTo>
                      <a:pt x="42" y="213"/>
                    </a:lnTo>
                    <a:lnTo>
                      <a:pt x="86" y="247"/>
                    </a:lnTo>
                    <a:lnTo>
                      <a:pt x="135" y="264"/>
                    </a:lnTo>
                    <a:lnTo>
                      <a:pt x="200" y="257"/>
                    </a:lnTo>
                    <a:lnTo>
                      <a:pt x="265" y="201"/>
                    </a:lnTo>
                    <a:lnTo>
                      <a:pt x="238" y="131"/>
                    </a:lnTo>
                    <a:lnTo>
                      <a:pt x="209" y="63"/>
                    </a:lnTo>
                    <a:lnTo>
                      <a:pt x="92" y="28"/>
                    </a:lnTo>
                    <a:lnTo>
                      <a:pt x="21" y="0"/>
                    </a:lnTo>
                    <a:close/>
                  </a:path>
                </a:pathLst>
              </a:custGeom>
              <a:solidFill>
                <a:srgbClr val="E08477"/>
              </a:solidFill>
              <a:ln w="9525">
                <a:noFill/>
                <a:round/>
                <a:headEnd/>
                <a:tailEnd/>
              </a:ln>
            </p:spPr>
            <p:txBody>
              <a:bodyPr/>
              <a:lstStyle/>
              <a:p>
                <a:endParaRPr lang="fa-IR"/>
              </a:p>
            </p:txBody>
          </p:sp>
          <p:sp>
            <p:nvSpPr>
              <p:cNvPr id="24656" name="Freeform 47"/>
              <p:cNvSpPr>
                <a:spLocks/>
              </p:cNvSpPr>
              <p:nvPr/>
            </p:nvSpPr>
            <p:spPr bwMode="auto">
              <a:xfrm>
                <a:off x="1168" y="2359"/>
                <a:ext cx="72" cy="74"/>
              </a:xfrm>
              <a:custGeom>
                <a:avLst/>
                <a:gdLst>
                  <a:gd name="T0" fmla="*/ 78 w 145"/>
                  <a:gd name="T1" fmla="*/ 0 h 148"/>
                  <a:gd name="T2" fmla="*/ 92 w 145"/>
                  <a:gd name="T3" fmla="*/ 95 h 148"/>
                  <a:gd name="T4" fmla="*/ 124 w 145"/>
                  <a:gd name="T5" fmla="*/ 126 h 148"/>
                  <a:gd name="T6" fmla="*/ 145 w 145"/>
                  <a:gd name="T7" fmla="*/ 137 h 148"/>
                  <a:gd name="T8" fmla="*/ 80 w 145"/>
                  <a:gd name="T9" fmla="*/ 148 h 148"/>
                  <a:gd name="T10" fmla="*/ 10 w 145"/>
                  <a:gd name="T11" fmla="*/ 139 h 148"/>
                  <a:gd name="T12" fmla="*/ 0 w 145"/>
                  <a:gd name="T13" fmla="*/ 84 h 148"/>
                  <a:gd name="T14" fmla="*/ 21 w 145"/>
                  <a:gd name="T15" fmla="*/ 42 h 148"/>
                  <a:gd name="T16" fmla="*/ 52 w 145"/>
                  <a:gd name="T17" fmla="*/ 25 h 148"/>
                  <a:gd name="T18" fmla="*/ 78 w 145"/>
                  <a:gd name="T19" fmla="*/ 0 h 148"/>
                  <a:gd name="T20" fmla="*/ 78 w 145"/>
                  <a:gd name="T21" fmla="*/ 0 h 148"/>
                  <a:gd name="T22" fmla="*/ 78 w 145"/>
                  <a:gd name="T23" fmla="*/ 0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48"/>
                  <a:gd name="T38" fmla="*/ 145 w 145"/>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48">
                    <a:moveTo>
                      <a:pt x="78" y="0"/>
                    </a:moveTo>
                    <a:lnTo>
                      <a:pt x="92" y="95"/>
                    </a:lnTo>
                    <a:lnTo>
                      <a:pt x="124" y="126"/>
                    </a:lnTo>
                    <a:lnTo>
                      <a:pt x="145" y="137"/>
                    </a:lnTo>
                    <a:lnTo>
                      <a:pt x="80" y="148"/>
                    </a:lnTo>
                    <a:lnTo>
                      <a:pt x="10" y="139"/>
                    </a:lnTo>
                    <a:lnTo>
                      <a:pt x="0" y="84"/>
                    </a:lnTo>
                    <a:lnTo>
                      <a:pt x="21" y="42"/>
                    </a:lnTo>
                    <a:lnTo>
                      <a:pt x="52" y="25"/>
                    </a:lnTo>
                    <a:lnTo>
                      <a:pt x="78" y="0"/>
                    </a:lnTo>
                    <a:close/>
                  </a:path>
                </a:pathLst>
              </a:custGeom>
              <a:solidFill>
                <a:srgbClr val="A84A3D"/>
              </a:solidFill>
              <a:ln w="9525">
                <a:noFill/>
                <a:round/>
                <a:headEnd/>
                <a:tailEnd/>
              </a:ln>
            </p:spPr>
            <p:txBody>
              <a:bodyPr/>
              <a:lstStyle/>
              <a:p>
                <a:endParaRPr lang="fa-IR"/>
              </a:p>
            </p:txBody>
          </p:sp>
          <p:sp>
            <p:nvSpPr>
              <p:cNvPr id="24657" name="Freeform 48"/>
              <p:cNvSpPr>
                <a:spLocks/>
              </p:cNvSpPr>
              <p:nvPr/>
            </p:nvSpPr>
            <p:spPr bwMode="auto">
              <a:xfrm>
                <a:off x="1077" y="2303"/>
                <a:ext cx="77" cy="30"/>
              </a:xfrm>
              <a:custGeom>
                <a:avLst/>
                <a:gdLst>
                  <a:gd name="T0" fmla="*/ 9 w 154"/>
                  <a:gd name="T1" fmla="*/ 0 h 59"/>
                  <a:gd name="T2" fmla="*/ 17 w 154"/>
                  <a:gd name="T3" fmla="*/ 13 h 59"/>
                  <a:gd name="T4" fmla="*/ 47 w 154"/>
                  <a:gd name="T5" fmla="*/ 27 h 59"/>
                  <a:gd name="T6" fmla="*/ 129 w 154"/>
                  <a:gd name="T7" fmla="*/ 25 h 59"/>
                  <a:gd name="T8" fmla="*/ 154 w 154"/>
                  <a:gd name="T9" fmla="*/ 11 h 59"/>
                  <a:gd name="T10" fmla="*/ 102 w 154"/>
                  <a:gd name="T11" fmla="*/ 53 h 59"/>
                  <a:gd name="T12" fmla="*/ 40 w 154"/>
                  <a:gd name="T13" fmla="*/ 59 h 59"/>
                  <a:gd name="T14" fmla="*/ 21 w 154"/>
                  <a:gd name="T15" fmla="*/ 38 h 59"/>
                  <a:gd name="T16" fmla="*/ 0 w 154"/>
                  <a:gd name="T17" fmla="*/ 19 h 59"/>
                  <a:gd name="T18" fmla="*/ 9 w 154"/>
                  <a:gd name="T19" fmla="*/ 0 h 59"/>
                  <a:gd name="T20" fmla="*/ 9 w 154"/>
                  <a:gd name="T21" fmla="*/ 0 h 59"/>
                  <a:gd name="T22" fmla="*/ 9 w 154"/>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
                  <a:gd name="T37" fmla="*/ 0 h 59"/>
                  <a:gd name="T38" fmla="*/ 154 w 154"/>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 h="59">
                    <a:moveTo>
                      <a:pt x="9" y="0"/>
                    </a:moveTo>
                    <a:lnTo>
                      <a:pt x="17" y="13"/>
                    </a:lnTo>
                    <a:lnTo>
                      <a:pt x="47" y="27"/>
                    </a:lnTo>
                    <a:lnTo>
                      <a:pt x="129" y="25"/>
                    </a:lnTo>
                    <a:lnTo>
                      <a:pt x="154" y="11"/>
                    </a:lnTo>
                    <a:lnTo>
                      <a:pt x="102" y="53"/>
                    </a:lnTo>
                    <a:lnTo>
                      <a:pt x="40" y="59"/>
                    </a:lnTo>
                    <a:lnTo>
                      <a:pt x="21" y="38"/>
                    </a:lnTo>
                    <a:lnTo>
                      <a:pt x="0" y="19"/>
                    </a:lnTo>
                    <a:lnTo>
                      <a:pt x="9" y="0"/>
                    </a:lnTo>
                    <a:close/>
                  </a:path>
                </a:pathLst>
              </a:custGeom>
              <a:solidFill>
                <a:srgbClr val="A84A3D"/>
              </a:solidFill>
              <a:ln w="9525">
                <a:noFill/>
                <a:round/>
                <a:headEnd/>
                <a:tailEnd/>
              </a:ln>
            </p:spPr>
            <p:txBody>
              <a:bodyPr/>
              <a:lstStyle/>
              <a:p>
                <a:endParaRPr lang="fa-IR"/>
              </a:p>
            </p:txBody>
          </p:sp>
          <p:sp>
            <p:nvSpPr>
              <p:cNvPr id="24658" name="Freeform 49"/>
              <p:cNvSpPr>
                <a:spLocks/>
              </p:cNvSpPr>
              <p:nvPr/>
            </p:nvSpPr>
            <p:spPr bwMode="auto">
              <a:xfrm>
                <a:off x="1010" y="2054"/>
                <a:ext cx="320" cy="561"/>
              </a:xfrm>
              <a:custGeom>
                <a:avLst/>
                <a:gdLst>
                  <a:gd name="T0" fmla="*/ 388 w 641"/>
                  <a:gd name="T1" fmla="*/ 17 h 1121"/>
                  <a:gd name="T2" fmla="*/ 281 w 641"/>
                  <a:gd name="T3" fmla="*/ 47 h 1121"/>
                  <a:gd name="T4" fmla="*/ 158 w 641"/>
                  <a:gd name="T5" fmla="*/ 112 h 1121"/>
                  <a:gd name="T6" fmla="*/ 141 w 641"/>
                  <a:gd name="T7" fmla="*/ 220 h 1121"/>
                  <a:gd name="T8" fmla="*/ 150 w 641"/>
                  <a:gd name="T9" fmla="*/ 308 h 1121"/>
                  <a:gd name="T10" fmla="*/ 148 w 641"/>
                  <a:gd name="T11" fmla="*/ 346 h 1121"/>
                  <a:gd name="T12" fmla="*/ 133 w 641"/>
                  <a:gd name="T13" fmla="*/ 378 h 1121"/>
                  <a:gd name="T14" fmla="*/ 165 w 641"/>
                  <a:gd name="T15" fmla="*/ 397 h 1121"/>
                  <a:gd name="T16" fmla="*/ 207 w 641"/>
                  <a:gd name="T17" fmla="*/ 409 h 1121"/>
                  <a:gd name="T18" fmla="*/ 177 w 641"/>
                  <a:gd name="T19" fmla="*/ 426 h 1121"/>
                  <a:gd name="T20" fmla="*/ 137 w 641"/>
                  <a:gd name="T21" fmla="*/ 452 h 1121"/>
                  <a:gd name="T22" fmla="*/ 142 w 641"/>
                  <a:gd name="T23" fmla="*/ 471 h 1121"/>
                  <a:gd name="T24" fmla="*/ 156 w 641"/>
                  <a:gd name="T25" fmla="*/ 483 h 1121"/>
                  <a:gd name="T26" fmla="*/ 141 w 641"/>
                  <a:gd name="T27" fmla="*/ 530 h 1121"/>
                  <a:gd name="T28" fmla="*/ 85 w 641"/>
                  <a:gd name="T29" fmla="*/ 540 h 1121"/>
                  <a:gd name="T30" fmla="*/ 91 w 641"/>
                  <a:gd name="T31" fmla="*/ 578 h 1121"/>
                  <a:gd name="T32" fmla="*/ 106 w 641"/>
                  <a:gd name="T33" fmla="*/ 633 h 1121"/>
                  <a:gd name="T34" fmla="*/ 127 w 641"/>
                  <a:gd name="T35" fmla="*/ 694 h 1121"/>
                  <a:gd name="T36" fmla="*/ 158 w 641"/>
                  <a:gd name="T37" fmla="*/ 720 h 1121"/>
                  <a:gd name="T38" fmla="*/ 224 w 641"/>
                  <a:gd name="T39" fmla="*/ 728 h 1121"/>
                  <a:gd name="T40" fmla="*/ 268 w 641"/>
                  <a:gd name="T41" fmla="*/ 728 h 1121"/>
                  <a:gd name="T42" fmla="*/ 302 w 641"/>
                  <a:gd name="T43" fmla="*/ 707 h 1121"/>
                  <a:gd name="T44" fmla="*/ 285 w 641"/>
                  <a:gd name="T45" fmla="*/ 736 h 1121"/>
                  <a:gd name="T46" fmla="*/ 266 w 641"/>
                  <a:gd name="T47" fmla="*/ 758 h 1121"/>
                  <a:gd name="T48" fmla="*/ 243 w 641"/>
                  <a:gd name="T49" fmla="*/ 774 h 1121"/>
                  <a:gd name="T50" fmla="*/ 203 w 641"/>
                  <a:gd name="T51" fmla="*/ 770 h 1121"/>
                  <a:gd name="T52" fmla="*/ 173 w 641"/>
                  <a:gd name="T53" fmla="*/ 804 h 1121"/>
                  <a:gd name="T54" fmla="*/ 196 w 641"/>
                  <a:gd name="T55" fmla="*/ 863 h 1121"/>
                  <a:gd name="T56" fmla="*/ 226 w 641"/>
                  <a:gd name="T57" fmla="*/ 899 h 1121"/>
                  <a:gd name="T58" fmla="*/ 289 w 641"/>
                  <a:gd name="T59" fmla="*/ 958 h 1121"/>
                  <a:gd name="T60" fmla="*/ 258 w 641"/>
                  <a:gd name="T61" fmla="*/ 863 h 1121"/>
                  <a:gd name="T62" fmla="*/ 293 w 641"/>
                  <a:gd name="T63" fmla="*/ 905 h 1121"/>
                  <a:gd name="T64" fmla="*/ 321 w 641"/>
                  <a:gd name="T65" fmla="*/ 937 h 1121"/>
                  <a:gd name="T66" fmla="*/ 342 w 641"/>
                  <a:gd name="T67" fmla="*/ 954 h 1121"/>
                  <a:gd name="T68" fmla="*/ 363 w 641"/>
                  <a:gd name="T69" fmla="*/ 1005 h 1121"/>
                  <a:gd name="T70" fmla="*/ 391 w 641"/>
                  <a:gd name="T71" fmla="*/ 1063 h 1121"/>
                  <a:gd name="T72" fmla="*/ 445 w 641"/>
                  <a:gd name="T73" fmla="*/ 1087 h 1121"/>
                  <a:gd name="T74" fmla="*/ 641 w 641"/>
                  <a:gd name="T75" fmla="*/ 1091 h 1121"/>
                  <a:gd name="T76" fmla="*/ 578 w 641"/>
                  <a:gd name="T77" fmla="*/ 1121 h 1121"/>
                  <a:gd name="T78" fmla="*/ 340 w 641"/>
                  <a:gd name="T79" fmla="*/ 1091 h 1121"/>
                  <a:gd name="T80" fmla="*/ 123 w 641"/>
                  <a:gd name="T81" fmla="*/ 929 h 1121"/>
                  <a:gd name="T82" fmla="*/ 0 w 641"/>
                  <a:gd name="T83" fmla="*/ 629 h 1121"/>
                  <a:gd name="T84" fmla="*/ 32 w 641"/>
                  <a:gd name="T85" fmla="*/ 222 h 1121"/>
                  <a:gd name="T86" fmla="*/ 51 w 641"/>
                  <a:gd name="T87" fmla="*/ 143 h 1121"/>
                  <a:gd name="T88" fmla="*/ 83 w 641"/>
                  <a:gd name="T89" fmla="*/ 53 h 1121"/>
                  <a:gd name="T90" fmla="*/ 207 w 641"/>
                  <a:gd name="T91" fmla="*/ 23 h 1121"/>
                  <a:gd name="T92" fmla="*/ 323 w 641"/>
                  <a:gd name="T93" fmla="*/ 0 h 1121"/>
                  <a:gd name="T94" fmla="*/ 388 w 641"/>
                  <a:gd name="T95" fmla="*/ 17 h 1121"/>
                  <a:gd name="T96" fmla="*/ 388 w 641"/>
                  <a:gd name="T97" fmla="*/ 17 h 1121"/>
                  <a:gd name="T98" fmla="*/ 388 w 641"/>
                  <a:gd name="T99" fmla="*/ 17 h 11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1"/>
                  <a:gd name="T151" fmla="*/ 0 h 1121"/>
                  <a:gd name="T152" fmla="*/ 641 w 641"/>
                  <a:gd name="T153" fmla="*/ 1121 h 11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1" h="1121">
                    <a:moveTo>
                      <a:pt x="388" y="17"/>
                    </a:moveTo>
                    <a:lnTo>
                      <a:pt x="281" y="47"/>
                    </a:lnTo>
                    <a:lnTo>
                      <a:pt x="158" y="112"/>
                    </a:lnTo>
                    <a:lnTo>
                      <a:pt x="141" y="220"/>
                    </a:lnTo>
                    <a:lnTo>
                      <a:pt x="150" y="308"/>
                    </a:lnTo>
                    <a:lnTo>
                      <a:pt x="148" y="346"/>
                    </a:lnTo>
                    <a:lnTo>
                      <a:pt x="133" y="378"/>
                    </a:lnTo>
                    <a:lnTo>
                      <a:pt x="165" y="397"/>
                    </a:lnTo>
                    <a:lnTo>
                      <a:pt x="207" y="409"/>
                    </a:lnTo>
                    <a:lnTo>
                      <a:pt x="177" y="426"/>
                    </a:lnTo>
                    <a:lnTo>
                      <a:pt x="137" y="452"/>
                    </a:lnTo>
                    <a:lnTo>
                      <a:pt x="142" y="471"/>
                    </a:lnTo>
                    <a:lnTo>
                      <a:pt x="156" y="483"/>
                    </a:lnTo>
                    <a:lnTo>
                      <a:pt x="141" y="530"/>
                    </a:lnTo>
                    <a:lnTo>
                      <a:pt x="85" y="540"/>
                    </a:lnTo>
                    <a:lnTo>
                      <a:pt x="91" y="578"/>
                    </a:lnTo>
                    <a:lnTo>
                      <a:pt x="106" y="633"/>
                    </a:lnTo>
                    <a:lnTo>
                      <a:pt x="127" y="694"/>
                    </a:lnTo>
                    <a:lnTo>
                      <a:pt x="158" y="720"/>
                    </a:lnTo>
                    <a:lnTo>
                      <a:pt x="224" y="728"/>
                    </a:lnTo>
                    <a:lnTo>
                      <a:pt x="268" y="728"/>
                    </a:lnTo>
                    <a:lnTo>
                      <a:pt x="302" y="707"/>
                    </a:lnTo>
                    <a:lnTo>
                      <a:pt x="285" y="736"/>
                    </a:lnTo>
                    <a:lnTo>
                      <a:pt x="266" y="758"/>
                    </a:lnTo>
                    <a:lnTo>
                      <a:pt x="243" y="774"/>
                    </a:lnTo>
                    <a:lnTo>
                      <a:pt x="203" y="770"/>
                    </a:lnTo>
                    <a:lnTo>
                      <a:pt x="173" y="804"/>
                    </a:lnTo>
                    <a:lnTo>
                      <a:pt x="196" y="863"/>
                    </a:lnTo>
                    <a:lnTo>
                      <a:pt x="226" y="899"/>
                    </a:lnTo>
                    <a:lnTo>
                      <a:pt x="289" y="958"/>
                    </a:lnTo>
                    <a:lnTo>
                      <a:pt x="258" y="863"/>
                    </a:lnTo>
                    <a:lnTo>
                      <a:pt x="293" y="905"/>
                    </a:lnTo>
                    <a:lnTo>
                      <a:pt x="321" y="937"/>
                    </a:lnTo>
                    <a:lnTo>
                      <a:pt x="342" y="954"/>
                    </a:lnTo>
                    <a:lnTo>
                      <a:pt x="363" y="1005"/>
                    </a:lnTo>
                    <a:lnTo>
                      <a:pt x="391" y="1063"/>
                    </a:lnTo>
                    <a:lnTo>
                      <a:pt x="445" y="1087"/>
                    </a:lnTo>
                    <a:lnTo>
                      <a:pt x="641" y="1091"/>
                    </a:lnTo>
                    <a:lnTo>
                      <a:pt x="578" y="1121"/>
                    </a:lnTo>
                    <a:lnTo>
                      <a:pt x="340" y="1091"/>
                    </a:lnTo>
                    <a:lnTo>
                      <a:pt x="123" y="929"/>
                    </a:lnTo>
                    <a:lnTo>
                      <a:pt x="0" y="629"/>
                    </a:lnTo>
                    <a:lnTo>
                      <a:pt x="32" y="222"/>
                    </a:lnTo>
                    <a:lnTo>
                      <a:pt x="51" y="143"/>
                    </a:lnTo>
                    <a:lnTo>
                      <a:pt x="83" y="53"/>
                    </a:lnTo>
                    <a:lnTo>
                      <a:pt x="207" y="23"/>
                    </a:lnTo>
                    <a:lnTo>
                      <a:pt x="323" y="0"/>
                    </a:lnTo>
                    <a:lnTo>
                      <a:pt x="388" y="17"/>
                    </a:lnTo>
                    <a:close/>
                  </a:path>
                </a:pathLst>
              </a:custGeom>
              <a:solidFill>
                <a:srgbClr val="C7695C"/>
              </a:solidFill>
              <a:ln w="9525">
                <a:noFill/>
                <a:round/>
                <a:headEnd/>
                <a:tailEnd/>
              </a:ln>
            </p:spPr>
            <p:txBody>
              <a:bodyPr/>
              <a:lstStyle/>
              <a:p>
                <a:endParaRPr lang="fa-IR"/>
              </a:p>
            </p:txBody>
          </p:sp>
          <p:sp>
            <p:nvSpPr>
              <p:cNvPr id="24659" name="Freeform 50"/>
              <p:cNvSpPr>
                <a:spLocks/>
              </p:cNvSpPr>
              <p:nvPr/>
            </p:nvSpPr>
            <p:spPr bwMode="auto">
              <a:xfrm>
                <a:off x="1153" y="2449"/>
                <a:ext cx="190" cy="79"/>
              </a:xfrm>
              <a:custGeom>
                <a:avLst/>
                <a:gdLst>
                  <a:gd name="T0" fmla="*/ 0 w 378"/>
                  <a:gd name="T1" fmla="*/ 42 h 158"/>
                  <a:gd name="T2" fmla="*/ 17 w 378"/>
                  <a:gd name="T3" fmla="*/ 57 h 158"/>
                  <a:gd name="T4" fmla="*/ 42 w 378"/>
                  <a:gd name="T5" fmla="*/ 80 h 158"/>
                  <a:gd name="T6" fmla="*/ 59 w 378"/>
                  <a:gd name="T7" fmla="*/ 101 h 158"/>
                  <a:gd name="T8" fmla="*/ 80 w 378"/>
                  <a:gd name="T9" fmla="*/ 120 h 158"/>
                  <a:gd name="T10" fmla="*/ 144 w 378"/>
                  <a:gd name="T11" fmla="*/ 140 h 158"/>
                  <a:gd name="T12" fmla="*/ 200 w 378"/>
                  <a:gd name="T13" fmla="*/ 158 h 158"/>
                  <a:gd name="T14" fmla="*/ 270 w 378"/>
                  <a:gd name="T15" fmla="*/ 148 h 158"/>
                  <a:gd name="T16" fmla="*/ 308 w 378"/>
                  <a:gd name="T17" fmla="*/ 104 h 158"/>
                  <a:gd name="T18" fmla="*/ 357 w 378"/>
                  <a:gd name="T19" fmla="*/ 40 h 158"/>
                  <a:gd name="T20" fmla="*/ 378 w 378"/>
                  <a:gd name="T21" fmla="*/ 0 h 158"/>
                  <a:gd name="T22" fmla="*/ 350 w 378"/>
                  <a:gd name="T23" fmla="*/ 23 h 158"/>
                  <a:gd name="T24" fmla="*/ 329 w 378"/>
                  <a:gd name="T25" fmla="*/ 47 h 158"/>
                  <a:gd name="T26" fmla="*/ 279 w 378"/>
                  <a:gd name="T27" fmla="*/ 72 h 158"/>
                  <a:gd name="T28" fmla="*/ 220 w 378"/>
                  <a:gd name="T29" fmla="*/ 101 h 158"/>
                  <a:gd name="T30" fmla="*/ 175 w 378"/>
                  <a:gd name="T31" fmla="*/ 99 h 158"/>
                  <a:gd name="T32" fmla="*/ 123 w 378"/>
                  <a:gd name="T33" fmla="*/ 95 h 158"/>
                  <a:gd name="T34" fmla="*/ 72 w 378"/>
                  <a:gd name="T35" fmla="*/ 76 h 158"/>
                  <a:gd name="T36" fmla="*/ 15 w 378"/>
                  <a:gd name="T37" fmla="*/ 47 h 158"/>
                  <a:gd name="T38" fmla="*/ 0 w 378"/>
                  <a:gd name="T39" fmla="*/ 42 h 158"/>
                  <a:gd name="T40" fmla="*/ 0 w 378"/>
                  <a:gd name="T41" fmla="*/ 42 h 158"/>
                  <a:gd name="T42" fmla="*/ 0 w 378"/>
                  <a:gd name="T43" fmla="*/ 42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8"/>
                  <a:gd name="T67" fmla="*/ 0 h 158"/>
                  <a:gd name="T68" fmla="*/ 378 w 378"/>
                  <a:gd name="T69" fmla="*/ 158 h 1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8" h="158">
                    <a:moveTo>
                      <a:pt x="0" y="42"/>
                    </a:moveTo>
                    <a:lnTo>
                      <a:pt x="17" y="57"/>
                    </a:lnTo>
                    <a:lnTo>
                      <a:pt x="42" y="80"/>
                    </a:lnTo>
                    <a:lnTo>
                      <a:pt x="59" y="101"/>
                    </a:lnTo>
                    <a:lnTo>
                      <a:pt x="80" y="120"/>
                    </a:lnTo>
                    <a:lnTo>
                      <a:pt x="144" y="140"/>
                    </a:lnTo>
                    <a:lnTo>
                      <a:pt x="200" y="158"/>
                    </a:lnTo>
                    <a:lnTo>
                      <a:pt x="270" y="148"/>
                    </a:lnTo>
                    <a:lnTo>
                      <a:pt x="308" y="104"/>
                    </a:lnTo>
                    <a:lnTo>
                      <a:pt x="357" y="40"/>
                    </a:lnTo>
                    <a:lnTo>
                      <a:pt x="378" y="0"/>
                    </a:lnTo>
                    <a:lnTo>
                      <a:pt x="350" y="23"/>
                    </a:lnTo>
                    <a:lnTo>
                      <a:pt x="329" y="47"/>
                    </a:lnTo>
                    <a:lnTo>
                      <a:pt x="279" y="72"/>
                    </a:lnTo>
                    <a:lnTo>
                      <a:pt x="220" y="101"/>
                    </a:lnTo>
                    <a:lnTo>
                      <a:pt x="175" y="99"/>
                    </a:lnTo>
                    <a:lnTo>
                      <a:pt x="123" y="95"/>
                    </a:lnTo>
                    <a:lnTo>
                      <a:pt x="72" y="76"/>
                    </a:lnTo>
                    <a:lnTo>
                      <a:pt x="15" y="47"/>
                    </a:lnTo>
                    <a:lnTo>
                      <a:pt x="0" y="42"/>
                    </a:lnTo>
                    <a:close/>
                  </a:path>
                </a:pathLst>
              </a:custGeom>
              <a:solidFill>
                <a:srgbClr val="D90000"/>
              </a:solidFill>
              <a:ln w="9525">
                <a:noFill/>
                <a:round/>
                <a:headEnd/>
                <a:tailEnd/>
              </a:ln>
            </p:spPr>
            <p:txBody>
              <a:bodyPr/>
              <a:lstStyle/>
              <a:p>
                <a:endParaRPr lang="fa-IR"/>
              </a:p>
            </p:txBody>
          </p:sp>
          <p:sp>
            <p:nvSpPr>
              <p:cNvPr id="24660" name="Freeform 51"/>
              <p:cNvSpPr>
                <a:spLocks/>
              </p:cNvSpPr>
              <p:nvPr/>
            </p:nvSpPr>
            <p:spPr bwMode="auto">
              <a:xfrm>
                <a:off x="1158" y="2473"/>
                <a:ext cx="86" cy="48"/>
              </a:xfrm>
              <a:custGeom>
                <a:avLst/>
                <a:gdLst>
                  <a:gd name="T0" fmla="*/ 0 w 172"/>
                  <a:gd name="T1" fmla="*/ 0 h 97"/>
                  <a:gd name="T2" fmla="*/ 73 w 172"/>
                  <a:gd name="T3" fmla="*/ 35 h 97"/>
                  <a:gd name="T4" fmla="*/ 97 w 172"/>
                  <a:gd name="T5" fmla="*/ 40 h 97"/>
                  <a:gd name="T6" fmla="*/ 172 w 172"/>
                  <a:gd name="T7" fmla="*/ 54 h 97"/>
                  <a:gd name="T8" fmla="*/ 128 w 172"/>
                  <a:gd name="T9" fmla="*/ 69 h 97"/>
                  <a:gd name="T10" fmla="*/ 147 w 172"/>
                  <a:gd name="T11" fmla="*/ 97 h 97"/>
                  <a:gd name="T12" fmla="*/ 67 w 172"/>
                  <a:gd name="T13" fmla="*/ 71 h 97"/>
                  <a:gd name="T14" fmla="*/ 0 w 172"/>
                  <a:gd name="T15" fmla="*/ 0 h 97"/>
                  <a:gd name="T16" fmla="*/ 0 w 172"/>
                  <a:gd name="T17" fmla="*/ 0 h 97"/>
                  <a:gd name="T18" fmla="*/ 0 w 172"/>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2"/>
                  <a:gd name="T31" fmla="*/ 0 h 97"/>
                  <a:gd name="T32" fmla="*/ 172 w 17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2" h="97">
                    <a:moveTo>
                      <a:pt x="0" y="0"/>
                    </a:moveTo>
                    <a:lnTo>
                      <a:pt x="73" y="35"/>
                    </a:lnTo>
                    <a:lnTo>
                      <a:pt x="97" y="40"/>
                    </a:lnTo>
                    <a:lnTo>
                      <a:pt x="172" y="54"/>
                    </a:lnTo>
                    <a:lnTo>
                      <a:pt x="128" y="69"/>
                    </a:lnTo>
                    <a:lnTo>
                      <a:pt x="147" y="97"/>
                    </a:lnTo>
                    <a:lnTo>
                      <a:pt x="67" y="71"/>
                    </a:lnTo>
                    <a:lnTo>
                      <a:pt x="0" y="0"/>
                    </a:lnTo>
                    <a:close/>
                  </a:path>
                </a:pathLst>
              </a:custGeom>
              <a:solidFill>
                <a:srgbClr val="A84A3D"/>
              </a:solidFill>
              <a:ln w="9525">
                <a:noFill/>
                <a:round/>
                <a:headEnd/>
                <a:tailEnd/>
              </a:ln>
            </p:spPr>
            <p:txBody>
              <a:bodyPr/>
              <a:lstStyle/>
              <a:p>
                <a:endParaRPr lang="fa-IR"/>
              </a:p>
            </p:txBody>
          </p:sp>
          <p:sp>
            <p:nvSpPr>
              <p:cNvPr id="24661" name="Freeform 52"/>
              <p:cNvSpPr>
                <a:spLocks/>
              </p:cNvSpPr>
              <p:nvPr/>
            </p:nvSpPr>
            <p:spPr bwMode="auto">
              <a:xfrm>
                <a:off x="1218" y="2482"/>
                <a:ext cx="98" cy="39"/>
              </a:xfrm>
              <a:custGeom>
                <a:avLst/>
                <a:gdLst>
                  <a:gd name="T0" fmla="*/ 145 w 196"/>
                  <a:gd name="T1" fmla="*/ 21 h 78"/>
                  <a:gd name="T2" fmla="*/ 169 w 196"/>
                  <a:gd name="T3" fmla="*/ 10 h 78"/>
                  <a:gd name="T4" fmla="*/ 196 w 196"/>
                  <a:gd name="T5" fmla="*/ 0 h 78"/>
                  <a:gd name="T6" fmla="*/ 187 w 196"/>
                  <a:gd name="T7" fmla="*/ 31 h 78"/>
                  <a:gd name="T8" fmla="*/ 173 w 196"/>
                  <a:gd name="T9" fmla="*/ 46 h 78"/>
                  <a:gd name="T10" fmla="*/ 150 w 196"/>
                  <a:gd name="T11" fmla="*/ 65 h 78"/>
                  <a:gd name="T12" fmla="*/ 101 w 196"/>
                  <a:gd name="T13" fmla="*/ 76 h 78"/>
                  <a:gd name="T14" fmla="*/ 86 w 196"/>
                  <a:gd name="T15" fmla="*/ 73 h 78"/>
                  <a:gd name="T16" fmla="*/ 65 w 196"/>
                  <a:gd name="T17" fmla="*/ 78 h 78"/>
                  <a:gd name="T18" fmla="*/ 0 w 196"/>
                  <a:gd name="T19" fmla="*/ 63 h 78"/>
                  <a:gd name="T20" fmla="*/ 33 w 196"/>
                  <a:gd name="T21" fmla="*/ 40 h 78"/>
                  <a:gd name="T22" fmla="*/ 84 w 196"/>
                  <a:gd name="T23" fmla="*/ 44 h 78"/>
                  <a:gd name="T24" fmla="*/ 91 w 196"/>
                  <a:gd name="T25" fmla="*/ 48 h 78"/>
                  <a:gd name="T26" fmla="*/ 105 w 196"/>
                  <a:gd name="T27" fmla="*/ 38 h 78"/>
                  <a:gd name="T28" fmla="*/ 131 w 196"/>
                  <a:gd name="T29" fmla="*/ 23 h 78"/>
                  <a:gd name="T30" fmla="*/ 145 w 196"/>
                  <a:gd name="T31" fmla="*/ 21 h 78"/>
                  <a:gd name="T32" fmla="*/ 145 w 196"/>
                  <a:gd name="T33" fmla="*/ 21 h 78"/>
                  <a:gd name="T34" fmla="*/ 145 w 196"/>
                  <a:gd name="T35" fmla="*/ 2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78"/>
                  <a:gd name="T56" fmla="*/ 196 w 196"/>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78">
                    <a:moveTo>
                      <a:pt x="145" y="21"/>
                    </a:moveTo>
                    <a:lnTo>
                      <a:pt x="169" y="10"/>
                    </a:lnTo>
                    <a:lnTo>
                      <a:pt x="196" y="0"/>
                    </a:lnTo>
                    <a:lnTo>
                      <a:pt x="187" y="31"/>
                    </a:lnTo>
                    <a:lnTo>
                      <a:pt x="173" y="46"/>
                    </a:lnTo>
                    <a:lnTo>
                      <a:pt x="150" y="65"/>
                    </a:lnTo>
                    <a:lnTo>
                      <a:pt x="101" y="76"/>
                    </a:lnTo>
                    <a:lnTo>
                      <a:pt x="86" y="73"/>
                    </a:lnTo>
                    <a:lnTo>
                      <a:pt x="65" y="78"/>
                    </a:lnTo>
                    <a:lnTo>
                      <a:pt x="0" y="63"/>
                    </a:lnTo>
                    <a:lnTo>
                      <a:pt x="33" y="40"/>
                    </a:lnTo>
                    <a:lnTo>
                      <a:pt x="84" y="44"/>
                    </a:lnTo>
                    <a:lnTo>
                      <a:pt x="91" y="48"/>
                    </a:lnTo>
                    <a:lnTo>
                      <a:pt x="105" y="38"/>
                    </a:lnTo>
                    <a:lnTo>
                      <a:pt x="131" y="23"/>
                    </a:lnTo>
                    <a:lnTo>
                      <a:pt x="145" y="21"/>
                    </a:lnTo>
                    <a:close/>
                  </a:path>
                </a:pathLst>
              </a:custGeom>
              <a:solidFill>
                <a:srgbClr val="F57575"/>
              </a:solidFill>
              <a:ln w="9525">
                <a:noFill/>
                <a:round/>
                <a:headEnd/>
                <a:tailEnd/>
              </a:ln>
            </p:spPr>
            <p:txBody>
              <a:bodyPr/>
              <a:lstStyle/>
              <a:p>
                <a:endParaRPr lang="fa-IR"/>
              </a:p>
            </p:txBody>
          </p:sp>
          <p:sp>
            <p:nvSpPr>
              <p:cNvPr id="24662" name="Freeform 53"/>
              <p:cNvSpPr>
                <a:spLocks/>
              </p:cNvSpPr>
              <p:nvPr/>
            </p:nvSpPr>
            <p:spPr bwMode="auto">
              <a:xfrm>
                <a:off x="1153" y="2443"/>
                <a:ext cx="194" cy="32"/>
              </a:xfrm>
              <a:custGeom>
                <a:avLst/>
                <a:gdLst>
                  <a:gd name="T0" fmla="*/ 0 w 390"/>
                  <a:gd name="T1" fmla="*/ 50 h 63"/>
                  <a:gd name="T2" fmla="*/ 173 w 390"/>
                  <a:gd name="T3" fmla="*/ 42 h 63"/>
                  <a:gd name="T4" fmla="*/ 209 w 390"/>
                  <a:gd name="T5" fmla="*/ 37 h 63"/>
                  <a:gd name="T6" fmla="*/ 236 w 390"/>
                  <a:gd name="T7" fmla="*/ 29 h 63"/>
                  <a:gd name="T8" fmla="*/ 361 w 390"/>
                  <a:gd name="T9" fmla="*/ 10 h 63"/>
                  <a:gd name="T10" fmla="*/ 390 w 390"/>
                  <a:gd name="T11" fmla="*/ 0 h 63"/>
                  <a:gd name="T12" fmla="*/ 378 w 390"/>
                  <a:gd name="T13" fmla="*/ 12 h 63"/>
                  <a:gd name="T14" fmla="*/ 283 w 390"/>
                  <a:gd name="T15" fmla="*/ 40 h 63"/>
                  <a:gd name="T16" fmla="*/ 240 w 390"/>
                  <a:gd name="T17" fmla="*/ 44 h 63"/>
                  <a:gd name="T18" fmla="*/ 196 w 390"/>
                  <a:gd name="T19" fmla="*/ 52 h 63"/>
                  <a:gd name="T20" fmla="*/ 146 w 390"/>
                  <a:gd name="T21" fmla="*/ 57 h 63"/>
                  <a:gd name="T22" fmla="*/ 59 w 390"/>
                  <a:gd name="T23" fmla="*/ 63 h 63"/>
                  <a:gd name="T24" fmla="*/ 21 w 390"/>
                  <a:gd name="T25" fmla="*/ 63 h 63"/>
                  <a:gd name="T26" fmla="*/ 0 w 390"/>
                  <a:gd name="T27" fmla="*/ 50 h 63"/>
                  <a:gd name="T28" fmla="*/ 0 w 390"/>
                  <a:gd name="T29" fmla="*/ 50 h 63"/>
                  <a:gd name="T30" fmla="*/ 0 w 390"/>
                  <a:gd name="T31" fmla="*/ 5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0"/>
                  <a:gd name="T49" fmla="*/ 0 h 63"/>
                  <a:gd name="T50" fmla="*/ 390 w 390"/>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0" h="63">
                    <a:moveTo>
                      <a:pt x="0" y="50"/>
                    </a:moveTo>
                    <a:lnTo>
                      <a:pt x="173" y="42"/>
                    </a:lnTo>
                    <a:lnTo>
                      <a:pt x="209" y="37"/>
                    </a:lnTo>
                    <a:lnTo>
                      <a:pt x="236" y="29"/>
                    </a:lnTo>
                    <a:lnTo>
                      <a:pt x="361" y="10"/>
                    </a:lnTo>
                    <a:lnTo>
                      <a:pt x="390" y="0"/>
                    </a:lnTo>
                    <a:lnTo>
                      <a:pt x="378" y="12"/>
                    </a:lnTo>
                    <a:lnTo>
                      <a:pt x="283" y="40"/>
                    </a:lnTo>
                    <a:lnTo>
                      <a:pt x="240" y="44"/>
                    </a:lnTo>
                    <a:lnTo>
                      <a:pt x="196" y="52"/>
                    </a:lnTo>
                    <a:lnTo>
                      <a:pt x="146" y="57"/>
                    </a:lnTo>
                    <a:lnTo>
                      <a:pt x="59" y="63"/>
                    </a:lnTo>
                    <a:lnTo>
                      <a:pt x="21" y="63"/>
                    </a:lnTo>
                    <a:lnTo>
                      <a:pt x="0" y="50"/>
                    </a:lnTo>
                    <a:close/>
                  </a:path>
                </a:pathLst>
              </a:custGeom>
              <a:solidFill>
                <a:srgbClr val="F57575"/>
              </a:solidFill>
              <a:ln w="9525">
                <a:noFill/>
                <a:round/>
                <a:headEnd/>
                <a:tailEnd/>
              </a:ln>
            </p:spPr>
            <p:txBody>
              <a:bodyPr/>
              <a:lstStyle/>
              <a:p>
                <a:endParaRPr lang="fa-IR"/>
              </a:p>
            </p:txBody>
          </p:sp>
          <p:sp>
            <p:nvSpPr>
              <p:cNvPr id="24663" name="Freeform 54"/>
              <p:cNvSpPr>
                <a:spLocks/>
              </p:cNvSpPr>
              <p:nvPr/>
            </p:nvSpPr>
            <p:spPr bwMode="auto">
              <a:xfrm>
                <a:off x="1176" y="2452"/>
                <a:ext cx="160" cy="46"/>
              </a:xfrm>
              <a:custGeom>
                <a:avLst/>
                <a:gdLst>
                  <a:gd name="T0" fmla="*/ 0 w 319"/>
                  <a:gd name="T1" fmla="*/ 47 h 93"/>
                  <a:gd name="T2" fmla="*/ 87 w 319"/>
                  <a:gd name="T3" fmla="*/ 43 h 93"/>
                  <a:gd name="T4" fmla="*/ 135 w 319"/>
                  <a:gd name="T5" fmla="*/ 36 h 93"/>
                  <a:gd name="T6" fmla="*/ 231 w 319"/>
                  <a:gd name="T7" fmla="*/ 22 h 93"/>
                  <a:gd name="T8" fmla="*/ 319 w 319"/>
                  <a:gd name="T9" fmla="*/ 0 h 93"/>
                  <a:gd name="T10" fmla="*/ 289 w 319"/>
                  <a:gd name="T11" fmla="*/ 36 h 93"/>
                  <a:gd name="T12" fmla="*/ 249 w 319"/>
                  <a:gd name="T13" fmla="*/ 62 h 93"/>
                  <a:gd name="T14" fmla="*/ 211 w 319"/>
                  <a:gd name="T15" fmla="*/ 76 h 93"/>
                  <a:gd name="T16" fmla="*/ 176 w 319"/>
                  <a:gd name="T17" fmla="*/ 93 h 93"/>
                  <a:gd name="T18" fmla="*/ 106 w 319"/>
                  <a:gd name="T19" fmla="*/ 91 h 93"/>
                  <a:gd name="T20" fmla="*/ 62 w 319"/>
                  <a:gd name="T21" fmla="*/ 83 h 93"/>
                  <a:gd name="T22" fmla="*/ 20 w 319"/>
                  <a:gd name="T23" fmla="*/ 64 h 93"/>
                  <a:gd name="T24" fmla="*/ 0 w 319"/>
                  <a:gd name="T25" fmla="*/ 47 h 93"/>
                  <a:gd name="T26" fmla="*/ 0 w 319"/>
                  <a:gd name="T27" fmla="*/ 47 h 93"/>
                  <a:gd name="T28" fmla="*/ 0 w 319"/>
                  <a:gd name="T29" fmla="*/ 47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9"/>
                  <a:gd name="T46" fmla="*/ 0 h 93"/>
                  <a:gd name="T47" fmla="*/ 319 w 319"/>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9" h="93">
                    <a:moveTo>
                      <a:pt x="0" y="47"/>
                    </a:moveTo>
                    <a:lnTo>
                      <a:pt x="87" y="43"/>
                    </a:lnTo>
                    <a:lnTo>
                      <a:pt x="135" y="36"/>
                    </a:lnTo>
                    <a:lnTo>
                      <a:pt x="231" y="22"/>
                    </a:lnTo>
                    <a:lnTo>
                      <a:pt x="319" y="0"/>
                    </a:lnTo>
                    <a:lnTo>
                      <a:pt x="289" y="36"/>
                    </a:lnTo>
                    <a:lnTo>
                      <a:pt x="249" y="62"/>
                    </a:lnTo>
                    <a:lnTo>
                      <a:pt x="211" y="76"/>
                    </a:lnTo>
                    <a:lnTo>
                      <a:pt x="176" y="93"/>
                    </a:lnTo>
                    <a:lnTo>
                      <a:pt x="106" y="91"/>
                    </a:lnTo>
                    <a:lnTo>
                      <a:pt x="62" y="83"/>
                    </a:lnTo>
                    <a:lnTo>
                      <a:pt x="20" y="64"/>
                    </a:lnTo>
                    <a:lnTo>
                      <a:pt x="0" y="47"/>
                    </a:lnTo>
                    <a:close/>
                  </a:path>
                </a:pathLst>
              </a:custGeom>
              <a:solidFill>
                <a:srgbClr val="FFF2E5"/>
              </a:solidFill>
              <a:ln w="9525">
                <a:noFill/>
                <a:round/>
                <a:headEnd/>
                <a:tailEnd/>
              </a:ln>
            </p:spPr>
            <p:txBody>
              <a:bodyPr/>
              <a:lstStyle/>
              <a:p>
                <a:endParaRPr lang="fa-IR"/>
              </a:p>
            </p:txBody>
          </p:sp>
          <p:sp>
            <p:nvSpPr>
              <p:cNvPr id="24664" name="Freeform 55"/>
              <p:cNvSpPr>
                <a:spLocks/>
              </p:cNvSpPr>
              <p:nvPr/>
            </p:nvSpPr>
            <p:spPr bwMode="auto">
              <a:xfrm>
                <a:off x="1188" y="2470"/>
                <a:ext cx="57" cy="22"/>
              </a:xfrm>
              <a:custGeom>
                <a:avLst/>
                <a:gdLst>
                  <a:gd name="T0" fmla="*/ 114 w 114"/>
                  <a:gd name="T1" fmla="*/ 0 h 43"/>
                  <a:gd name="T2" fmla="*/ 99 w 114"/>
                  <a:gd name="T3" fmla="*/ 19 h 43"/>
                  <a:gd name="T4" fmla="*/ 99 w 114"/>
                  <a:gd name="T5" fmla="*/ 22 h 43"/>
                  <a:gd name="T6" fmla="*/ 80 w 114"/>
                  <a:gd name="T7" fmla="*/ 15 h 43"/>
                  <a:gd name="T8" fmla="*/ 59 w 114"/>
                  <a:gd name="T9" fmla="*/ 26 h 43"/>
                  <a:gd name="T10" fmla="*/ 44 w 114"/>
                  <a:gd name="T11" fmla="*/ 19 h 43"/>
                  <a:gd name="T12" fmla="*/ 35 w 114"/>
                  <a:gd name="T13" fmla="*/ 43 h 43"/>
                  <a:gd name="T14" fmla="*/ 0 w 114"/>
                  <a:gd name="T15" fmla="*/ 32 h 43"/>
                  <a:gd name="T16" fmla="*/ 6 w 114"/>
                  <a:gd name="T17" fmla="*/ 9 h 43"/>
                  <a:gd name="T18" fmla="*/ 82 w 114"/>
                  <a:gd name="T19" fmla="*/ 5 h 43"/>
                  <a:gd name="T20" fmla="*/ 114 w 114"/>
                  <a:gd name="T21" fmla="*/ 0 h 43"/>
                  <a:gd name="T22" fmla="*/ 114 w 114"/>
                  <a:gd name="T23" fmla="*/ 0 h 43"/>
                  <a:gd name="T24" fmla="*/ 114 w 114"/>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43"/>
                  <a:gd name="T41" fmla="*/ 114 w 114"/>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43">
                    <a:moveTo>
                      <a:pt x="114" y="0"/>
                    </a:moveTo>
                    <a:lnTo>
                      <a:pt x="99" y="19"/>
                    </a:lnTo>
                    <a:lnTo>
                      <a:pt x="99" y="22"/>
                    </a:lnTo>
                    <a:lnTo>
                      <a:pt x="80" y="15"/>
                    </a:lnTo>
                    <a:lnTo>
                      <a:pt x="59" y="26"/>
                    </a:lnTo>
                    <a:lnTo>
                      <a:pt x="44" y="19"/>
                    </a:lnTo>
                    <a:lnTo>
                      <a:pt x="35" y="43"/>
                    </a:lnTo>
                    <a:lnTo>
                      <a:pt x="0" y="32"/>
                    </a:lnTo>
                    <a:lnTo>
                      <a:pt x="6" y="9"/>
                    </a:lnTo>
                    <a:lnTo>
                      <a:pt x="82" y="5"/>
                    </a:lnTo>
                    <a:lnTo>
                      <a:pt x="114" y="0"/>
                    </a:lnTo>
                    <a:close/>
                  </a:path>
                </a:pathLst>
              </a:custGeom>
              <a:solidFill>
                <a:srgbClr val="999999"/>
              </a:solidFill>
              <a:ln w="9525">
                <a:noFill/>
                <a:round/>
                <a:headEnd/>
                <a:tailEnd/>
              </a:ln>
            </p:spPr>
            <p:txBody>
              <a:bodyPr/>
              <a:lstStyle/>
              <a:p>
                <a:endParaRPr lang="fa-IR"/>
              </a:p>
            </p:txBody>
          </p:sp>
          <p:sp>
            <p:nvSpPr>
              <p:cNvPr id="24665" name="Freeform 56"/>
              <p:cNvSpPr>
                <a:spLocks/>
              </p:cNvSpPr>
              <p:nvPr/>
            </p:nvSpPr>
            <p:spPr bwMode="auto">
              <a:xfrm>
                <a:off x="1438" y="3551"/>
                <a:ext cx="353" cy="284"/>
              </a:xfrm>
              <a:custGeom>
                <a:avLst/>
                <a:gdLst>
                  <a:gd name="T0" fmla="*/ 63 w 708"/>
                  <a:gd name="T1" fmla="*/ 566 h 566"/>
                  <a:gd name="T2" fmla="*/ 132 w 708"/>
                  <a:gd name="T3" fmla="*/ 515 h 566"/>
                  <a:gd name="T4" fmla="*/ 204 w 708"/>
                  <a:gd name="T5" fmla="*/ 462 h 566"/>
                  <a:gd name="T6" fmla="*/ 287 w 708"/>
                  <a:gd name="T7" fmla="*/ 401 h 566"/>
                  <a:gd name="T8" fmla="*/ 373 w 708"/>
                  <a:gd name="T9" fmla="*/ 338 h 566"/>
                  <a:gd name="T10" fmla="*/ 451 w 708"/>
                  <a:gd name="T11" fmla="*/ 283 h 566"/>
                  <a:gd name="T12" fmla="*/ 510 w 708"/>
                  <a:gd name="T13" fmla="*/ 241 h 566"/>
                  <a:gd name="T14" fmla="*/ 540 w 708"/>
                  <a:gd name="T15" fmla="*/ 222 h 566"/>
                  <a:gd name="T16" fmla="*/ 639 w 708"/>
                  <a:gd name="T17" fmla="*/ 173 h 566"/>
                  <a:gd name="T18" fmla="*/ 708 w 708"/>
                  <a:gd name="T19" fmla="*/ 137 h 566"/>
                  <a:gd name="T20" fmla="*/ 618 w 708"/>
                  <a:gd name="T21" fmla="*/ 0 h 566"/>
                  <a:gd name="T22" fmla="*/ 396 w 708"/>
                  <a:gd name="T23" fmla="*/ 139 h 566"/>
                  <a:gd name="T24" fmla="*/ 128 w 708"/>
                  <a:gd name="T25" fmla="*/ 331 h 566"/>
                  <a:gd name="T26" fmla="*/ 0 w 708"/>
                  <a:gd name="T27" fmla="*/ 426 h 566"/>
                  <a:gd name="T28" fmla="*/ 63 w 708"/>
                  <a:gd name="T29" fmla="*/ 566 h 566"/>
                  <a:gd name="T30" fmla="*/ 63 w 708"/>
                  <a:gd name="T31" fmla="*/ 566 h 566"/>
                  <a:gd name="T32" fmla="*/ 63 w 708"/>
                  <a:gd name="T33" fmla="*/ 566 h 5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8"/>
                  <a:gd name="T52" fmla="*/ 0 h 566"/>
                  <a:gd name="T53" fmla="*/ 708 w 708"/>
                  <a:gd name="T54" fmla="*/ 566 h 5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8" h="566">
                    <a:moveTo>
                      <a:pt x="63" y="566"/>
                    </a:moveTo>
                    <a:lnTo>
                      <a:pt x="132" y="515"/>
                    </a:lnTo>
                    <a:lnTo>
                      <a:pt x="204" y="462"/>
                    </a:lnTo>
                    <a:lnTo>
                      <a:pt x="287" y="401"/>
                    </a:lnTo>
                    <a:lnTo>
                      <a:pt x="373" y="338"/>
                    </a:lnTo>
                    <a:lnTo>
                      <a:pt x="451" y="283"/>
                    </a:lnTo>
                    <a:lnTo>
                      <a:pt x="510" y="241"/>
                    </a:lnTo>
                    <a:lnTo>
                      <a:pt x="540" y="222"/>
                    </a:lnTo>
                    <a:lnTo>
                      <a:pt x="639" y="173"/>
                    </a:lnTo>
                    <a:lnTo>
                      <a:pt x="708" y="137"/>
                    </a:lnTo>
                    <a:lnTo>
                      <a:pt x="618" y="0"/>
                    </a:lnTo>
                    <a:lnTo>
                      <a:pt x="396" y="139"/>
                    </a:lnTo>
                    <a:lnTo>
                      <a:pt x="128" y="331"/>
                    </a:lnTo>
                    <a:lnTo>
                      <a:pt x="0" y="426"/>
                    </a:lnTo>
                    <a:lnTo>
                      <a:pt x="63" y="566"/>
                    </a:lnTo>
                    <a:close/>
                  </a:path>
                </a:pathLst>
              </a:custGeom>
              <a:solidFill>
                <a:srgbClr val="002433"/>
              </a:solidFill>
              <a:ln w="9525">
                <a:noFill/>
                <a:round/>
                <a:headEnd/>
                <a:tailEnd/>
              </a:ln>
            </p:spPr>
            <p:txBody>
              <a:bodyPr/>
              <a:lstStyle/>
              <a:p>
                <a:endParaRPr lang="fa-IR"/>
              </a:p>
            </p:txBody>
          </p:sp>
          <p:sp>
            <p:nvSpPr>
              <p:cNvPr id="24666" name="Freeform 57"/>
              <p:cNvSpPr>
                <a:spLocks/>
              </p:cNvSpPr>
              <p:nvPr/>
            </p:nvSpPr>
            <p:spPr bwMode="auto">
              <a:xfrm>
                <a:off x="1536" y="3645"/>
                <a:ext cx="151" cy="104"/>
              </a:xfrm>
              <a:custGeom>
                <a:avLst/>
                <a:gdLst>
                  <a:gd name="T0" fmla="*/ 143 w 302"/>
                  <a:gd name="T1" fmla="*/ 2 h 209"/>
                  <a:gd name="T2" fmla="*/ 76 w 302"/>
                  <a:gd name="T3" fmla="*/ 34 h 209"/>
                  <a:gd name="T4" fmla="*/ 0 w 302"/>
                  <a:gd name="T5" fmla="*/ 76 h 209"/>
                  <a:gd name="T6" fmla="*/ 4 w 302"/>
                  <a:gd name="T7" fmla="*/ 120 h 209"/>
                  <a:gd name="T8" fmla="*/ 15 w 302"/>
                  <a:gd name="T9" fmla="*/ 152 h 209"/>
                  <a:gd name="T10" fmla="*/ 59 w 302"/>
                  <a:gd name="T11" fmla="*/ 209 h 209"/>
                  <a:gd name="T12" fmla="*/ 186 w 302"/>
                  <a:gd name="T13" fmla="*/ 145 h 209"/>
                  <a:gd name="T14" fmla="*/ 302 w 302"/>
                  <a:gd name="T15" fmla="*/ 67 h 209"/>
                  <a:gd name="T16" fmla="*/ 287 w 302"/>
                  <a:gd name="T17" fmla="*/ 49 h 209"/>
                  <a:gd name="T18" fmla="*/ 263 w 302"/>
                  <a:gd name="T19" fmla="*/ 21 h 209"/>
                  <a:gd name="T20" fmla="*/ 200 w 302"/>
                  <a:gd name="T21" fmla="*/ 0 h 209"/>
                  <a:gd name="T22" fmla="*/ 143 w 302"/>
                  <a:gd name="T23" fmla="*/ 2 h 209"/>
                  <a:gd name="T24" fmla="*/ 143 w 302"/>
                  <a:gd name="T25" fmla="*/ 2 h 209"/>
                  <a:gd name="T26" fmla="*/ 143 w 302"/>
                  <a:gd name="T27" fmla="*/ 2 h 2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209"/>
                  <a:gd name="T44" fmla="*/ 302 w 302"/>
                  <a:gd name="T45" fmla="*/ 209 h 2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209">
                    <a:moveTo>
                      <a:pt x="143" y="2"/>
                    </a:moveTo>
                    <a:lnTo>
                      <a:pt x="76" y="34"/>
                    </a:lnTo>
                    <a:lnTo>
                      <a:pt x="0" y="76"/>
                    </a:lnTo>
                    <a:lnTo>
                      <a:pt x="4" y="120"/>
                    </a:lnTo>
                    <a:lnTo>
                      <a:pt x="15" y="152"/>
                    </a:lnTo>
                    <a:lnTo>
                      <a:pt x="59" y="209"/>
                    </a:lnTo>
                    <a:lnTo>
                      <a:pt x="186" y="145"/>
                    </a:lnTo>
                    <a:lnTo>
                      <a:pt x="302" y="67"/>
                    </a:lnTo>
                    <a:lnTo>
                      <a:pt x="287" y="49"/>
                    </a:lnTo>
                    <a:lnTo>
                      <a:pt x="263" y="21"/>
                    </a:lnTo>
                    <a:lnTo>
                      <a:pt x="200" y="0"/>
                    </a:lnTo>
                    <a:lnTo>
                      <a:pt x="143" y="2"/>
                    </a:lnTo>
                    <a:close/>
                  </a:path>
                </a:pathLst>
              </a:custGeom>
              <a:solidFill>
                <a:srgbClr val="1C404F"/>
              </a:solidFill>
              <a:ln w="9525">
                <a:noFill/>
                <a:round/>
                <a:headEnd/>
                <a:tailEnd/>
              </a:ln>
            </p:spPr>
            <p:txBody>
              <a:bodyPr/>
              <a:lstStyle/>
              <a:p>
                <a:endParaRPr lang="fa-IR"/>
              </a:p>
            </p:txBody>
          </p:sp>
          <p:sp>
            <p:nvSpPr>
              <p:cNvPr id="24667" name="Freeform 58"/>
              <p:cNvSpPr>
                <a:spLocks/>
              </p:cNvSpPr>
              <p:nvPr/>
            </p:nvSpPr>
            <p:spPr bwMode="auto">
              <a:xfrm>
                <a:off x="1535" y="3640"/>
                <a:ext cx="118" cy="104"/>
              </a:xfrm>
              <a:custGeom>
                <a:avLst/>
                <a:gdLst>
                  <a:gd name="T0" fmla="*/ 168 w 236"/>
                  <a:gd name="T1" fmla="*/ 0 h 209"/>
                  <a:gd name="T2" fmla="*/ 114 w 236"/>
                  <a:gd name="T3" fmla="*/ 20 h 209"/>
                  <a:gd name="T4" fmla="*/ 50 w 236"/>
                  <a:gd name="T5" fmla="*/ 58 h 209"/>
                  <a:gd name="T6" fmla="*/ 19 w 236"/>
                  <a:gd name="T7" fmla="*/ 106 h 209"/>
                  <a:gd name="T8" fmla="*/ 0 w 236"/>
                  <a:gd name="T9" fmla="*/ 136 h 209"/>
                  <a:gd name="T10" fmla="*/ 73 w 236"/>
                  <a:gd name="T11" fmla="*/ 209 h 209"/>
                  <a:gd name="T12" fmla="*/ 236 w 236"/>
                  <a:gd name="T13" fmla="*/ 121 h 209"/>
                  <a:gd name="T14" fmla="*/ 236 w 236"/>
                  <a:gd name="T15" fmla="*/ 87 h 209"/>
                  <a:gd name="T16" fmla="*/ 225 w 236"/>
                  <a:gd name="T17" fmla="*/ 62 h 209"/>
                  <a:gd name="T18" fmla="*/ 202 w 236"/>
                  <a:gd name="T19" fmla="*/ 32 h 209"/>
                  <a:gd name="T20" fmla="*/ 168 w 236"/>
                  <a:gd name="T21" fmla="*/ 0 h 209"/>
                  <a:gd name="T22" fmla="*/ 168 w 236"/>
                  <a:gd name="T23" fmla="*/ 0 h 209"/>
                  <a:gd name="T24" fmla="*/ 168 w 236"/>
                  <a:gd name="T25" fmla="*/ 0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09"/>
                  <a:gd name="T41" fmla="*/ 236 w 236"/>
                  <a:gd name="T42" fmla="*/ 209 h 2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09">
                    <a:moveTo>
                      <a:pt x="168" y="0"/>
                    </a:moveTo>
                    <a:lnTo>
                      <a:pt x="114" y="20"/>
                    </a:lnTo>
                    <a:lnTo>
                      <a:pt x="50" y="58"/>
                    </a:lnTo>
                    <a:lnTo>
                      <a:pt x="19" y="106"/>
                    </a:lnTo>
                    <a:lnTo>
                      <a:pt x="0" y="136"/>
                    </a:lnTo>
                    <a:lnTo>
                      <a:pt x="73" y="209"/>
                    </a:lnTo>
                    <a:lnTo>
                      <a:pt x="236" y="121"/>
                    </a:lnTo>
                    <a:lnTo>
                      <a:pt x="236" y="87"/>
                    </a:lnTo>
                    <a:lnTo>
                      <a:pt x="225" y="62"/>
                    </a:lnTo>
                    <a:lnTo>
                      <a:pt x="202" y="32"/>
                    </a:lnTo>
                    <a:lnTo>
                      <a:pt x="168" y="0"/>
                    </a:lnTo>
                    <a:close/>
                  </a:path>
                </a:pathLst>
              </a:custGeom>
              <a:solidFill>
                <a:srgbClr val="4A687A"/>
              </a:solidFill>
              <a:ln w="9525">
                <a:noFill/>
                <a:round/>
                <a:headEnd/>
                <a:tailEnd/>
              </a:ln>
            </p:spPr>
            <p:txBody>
              <a:bodyPr/>
              <a:lstStyle/>
              <a:p>
                <a:endParaRPr lang="fa-IR"/>
              </a:p>
            </p:txBody>
          </p:sp>
          <p:sp>
            <p:nvSpPr>
              <p:cNvPr id="24668" name="Freeform 59"/>
              <p:cNvSpPr>
                <a:spLocks/>
              </p:cNvSpPr>
              <p:nvPr/>
            </p:nvSpPr>
            <p:spPr bwMode="auto">
              <a:xfrm>
                <a:off x="1343" y="3778"/>
                <a:ext cx="241" cy="260"/>
              </a:xfrm>
              <a:custGeom>
                <a:avLst/>
                <a:gdLst>
                  <a:gd name="T0" fmla="*/ 112 w 483"/>
                  <a:gd name="T1" fmla="*/ 0 h 521"/>
                  <a:gd name="T2" fmla="*/ 135 w 483"/>
                  <a:gd name="T3" fmla="*/ 116 h 521"/>
                  <a:gd name="T4" fmla="*/ 181 w 483"/>
                  <a:gd name="T5" fmla="*/ 173 h 521"/>
                  <a:gd name="T6" fmla="*/ 206 w 483"/>
                  <a:gd name="T7" fmla="*/ 200 h 521"/>
                  <a:gd name="T8" fmla="*/ 245 w 483"/>
                  <a:gd name="T9" fmla="*/ 169 h 521"/>
                  <a:gd name="T10" fmla="*/ 312 w 483"/>
                  <a:gd name="T11" fmla="*/ 194 h 521"/>
                  <a:gd name="T12" fmla="*/ 259 w 483"/>
                  <a:gd name="T13" fmla="*/ 243 h 521"/>
                  <a:gd name="T14" fmla="*/ 274 w 483"/>
                  <a:gd name="T15" fmla="*/ 283 h 521"/>
                  <a:gd name="T16" fmla="*/ 308 w 483"/>
                  <a:gd name="T17" fmla="*/ 333 h 521"/>
                  <a:gd name="T18" fmla="*/ 352 w 483"/>
                  <a:gd name="T19" fmla="*/ 382 h 521"/>
                  <a:gd name="T20" fmla="*/ 396 w 483"/>
                  <a:gd name="T21" fmla="*/ 416 h 521"/>
                  <a:gd name="T22" fmla="*/ 483 w 483"/>
                  <a:gd name="T23" fmla="*/ 464 h 521"/>
                  <a:gd name="T24" fmla="*/ 318 w 483"/>
                  <a:gd name="T25" fmla="*/ 426 h 521"/>
                  <a:gd name="T26" fmla="*/ 259 w 483"/>
                  <a:gd name="T27" fmla="*/ 397 h 521"/>
                  <a:gd name="T28" fmla="*/ 280 w 483"/>
                  <a:gd name="T29" fmla="*/ 445 h 521"/>
                  <a:gd name="T30" fmla="*/ 314 w 483"/>
                  <a:gd name="T31" fmla="*/ 481 h 521"/>
                  <a:gd name="T32" fmla="*/ 375 w 483"/>
                  <a:gd name="T33" fmla="*/ 504 h 521"/>
                  <a:gd name="T34" fmla="*/ 388 w 483"/>
                  <a:gd name="T35" fmla="*/ 511 h 521"/>
                  <a:gd name="T36" fmla="*/ 318 w 483"/>
                  <a:gd name="T37" fmla="*/ 517 h 521"/>
                  <a:gd name="T38" fmla="*/ 185 w 483"/>
                  <a:gd name="T39" fmla="*/ 521 h 521"/>
                  <a:gd name="T40" fmla="*/ 154 w 483"/>
                  <a:gd name="T41" fmla="*/ 500 h 521"/>
                  <a:gd name="T42" fmla="*/ 90 w 483"/>
                  <a:gd name="T43" fmla="*/ 453 h 521"/>
                  <a:gd name="T44" fmla="*/ 25 w 483"/>
                  <a:gd name="T45" fmla="*/ 401 h 521"/>
                  <a:gd name="T46" fmla="*/ 0 w 483"/>
                  <a:gd name="T47" fmla="*/ 365 h 521"/>
                  <a:gd name="T48" fmla="*/ 15 w 483"/>
                  <a:gd name="T49" fmla="*/ 329 h 521"/>
                  <a:gd name="T50" fmla="*/ 44 w 483"/>
                  <a:gd name="T51" fmla="*/ 278 h 521"/>
                  <a:gd name="T52" fmla="*/ 71 w 483"/>
                  <a:gd name="T53" fmla="*/ 230 h 521"/>
                  <a:gd name="T54" fmla="*/ 82 w 483"/>
                  <a:gd name="T55" fmla="*/ 211 h 521"/>
                  <a:gd name="T56" fmla="*/ 86 w 483"/>
                  <a:gd name="T57" fmla="*/ 69 h 521"/>
                  <a:gd name="T58" fmla="*/ 90 w 483"/>
                  <a:gd name="T59" fmla="*/ 19 h 521"/>
                  <a:gd name="T60" fmla="*/ 112 w 483"/>
                  <a:gd name="T61" fmla="*/ 0 h 521"/>
                  <a:gd name="T62" fmla="*/ 112 w 483"/>
                  <a:gd name="T63" fmla="*/ 0 h 521"/>
                  <a:gd name="T64" fmla="*/ 112 w 483"/>
                  <a:gd name="T65" fmla="*/ 0 h 5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3"/>
                  <a:gd name="T100" fmla="*/ 0 h 521"/>
                  <a:gd name="T101" fmla="*/ 483 w 483"/>
                  <a:gd name="T102" fmla="*/ 521 h 5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3" h="521">
                    <a:moveTo>
                      <a:pt x="112" y="0"/>
                    </a:moveTo>
                    <a:lnTo>
                      <a:pt x="135" y="116"/>
                    </a:lnTo>
                    <a:lnTo>
                      <a:pt x="181" y="173"/>
                    </a:lnTo>
                    <a:lnTo>
                      <a:pt x="206" y="200"/>
                    </a:lnTo>
                    <a:lnTo>
                      <a:pt x="245" y="169"/>
                    </a:lnTo>
                    <a:lnTo>
                      <a:pt x="312" y="194"/>
                    </a:lnTo>
                    <a:lnTo>
                      <a:pt x="259" y="243"/>
                    </a:lnTo>
                    <a:lnTo>
                      <a:pt x="274" y="283"/>
                    </a:lnTo>
                    <a:lnTo>
                      <a:pt x="308" y="333"/>
                    </a:lnTo>
                    <a:lnTo>
                      <a:pt x="352" y="382"/>
                    </a:lnTo>
                    <a:lnTo>
                      <a:pt x="396" y="416"/>
                    </a:lnTo>
                    <a:lnTo>
                      <a:pt x="483" y="464"/>
                    </a:lnTo>
                    <a:lnTo>
                      <a:pt x="318" y="426"/>
                    </a:lnTo>
                    <a:lnTo>
                      <a:pt x="259" y="397"/>
                    </a:lnTo>
                    <a:lnTo>
                      <a:pt x="280" y="445"/>
                    </a:lnTo>
                    <a:lnTo>
                      <a:pt x="314" y="481"/>
                    </a:lnTo>
                    <a:lnTo>
                      <a:pt x="375" y="504"/>
                    </a:lnTo>
                    <a:lnTo>
                      <a:pt x="388" y="511"/>
                    </a:lnTo>
                    <a:lnTo>
                      <a:pt x="318" y="517"/>
                    </a:lnTo>
                    <a:lnTo>
                      <a:pt x="185" y="521"/>
                    </a:lnTo>
                    <a:lnTo>
                      <a:pt x="154" y="500"/>
                    </a:lnTo>
                    <a:lnTo>
                      <a:pt x="90" y="453"/>
                    </a:lnTo>
                    <a:lnTo>
                      <a:pt x="25" y="401"/>
                    </a:lnTo>
                    <a:lnTo>
                      <a:pt x="0" y="365"/>
                    </a:lnTo>
                    <a:lnTo>
                      <a:pt x="15" y="329"/>
                    </a:lnTo>
                    <a:lnTo>
                      <a:pt x="44" y="278"/>
                    </a:lnTo>
                    <a:lnTo>
                      <a:pt x="71" y="230"/>
                    </a:lnTo>
                    <a:lnTo>
                      <a:pt x="82" y="211"/>
                    </a:lnTo>
                    <a:lnTo>
                      <a:pt x="86" y="69"/>
                    </a:lnTo>
                    <a:lnTo>
                      <a:pt x="90" y="19"/>
                    </a:lnTo>
                    <a:lnTo>
                      <a:pt x="112" y="0"/>
                    </a:lnTo>
                    <a:close/>
                  </a:path>
                </a:pathLst>
              </a:custGeom>
              <a:solidFill>
                <a:srgbClr val="333333"/>
              </a:solidFill>
              <a:ln w="9525">
                <a:noFill/>
                <a:round/>
                <a:headEnd/>
                <a:tailEnd/>
              </a:ln>
            </p:spPr>
            <p:txBody>
              <a:bodyPr/>
              <a:lstStyle/>
              <a:p>
                <a:endParaRPr lang="fa-IR"/>
              </a:p>
            </p:txBody>
          </p:sp>
          <p:sp>
            <p:nvSpPr>
              <p:cNvPr id="24669" name="Freeform 60"/>
              <p:cNvSpPr>
                <a:spLocks/>
              </p:cNvSpPr>
              <p:nvPr/>
            </p:nvSpPr>
            <p:spPr bwMode="auto">
              <a:xfrm>
                <a:off x="1366" y="3168"/>
                <a:ext cx="251" cy="171"/>
              </a:xfrm>
              <a:custGeom>
                <a:avLst/>
                <a:gdLst>
                  <a:gd name="T0" fmla="*/ 370 w 502"/>
                  <a:gd name="T1" fmla="*/ 330 h 342"/>
                  <a:gd name="T2" fmla="*/ 213 w 502"/>
                  <a:gd name="T3" fmla="*/ 321 h 342"/>
                  <a:gd name="T4" fmla="*/ 70 w 502"/>
                  <a:gd name="T5" fmla="*/ 342 h 342"/>
                  <a:gd name="T6" fmla="*/ 131 w 502"/>
                  <a:gd name="T7" fmla="*/ 192 h 342"/>
                  <a:gd name="T8" fmla="*/ 80 w 502"/>
                  <a:gd name="T9" fmla="*/ 102 h 342"/>
                  <a:gd name="T10" fmla="*/ 40 w 502"/>
                  <a:gd name="T11" fmla="*/ 43 h 342"/>
                  <a:gd name="T12" fmla="*/ 0 w 502"/>
                  <a:gd name="T13" fmla="*/ 0 h 342"/>
                  <a:gd name="T14" fmla="*/ 36 w 502"/>
                  <a:gd name="T15" fmla="*/ 34 h 342"/>
                  <a:gd name="T16" fmla="*/ 76 w 502"/>
                  <a:gd name="T17" fmla="*/ 68 h 342"/>
                  <a:gd name="T18" fmla="*/ 125 w 502"/>
                  <a:gd name="T19" fmla="*/ 106 h 342"/>
                  <a:gd name="T20" fmla="*/ 178 w 502"/>
                  <a:gd name="T21" fmla="*/ 146 h 342"/>
                  <a:gd name="T22" fmla="*/ 234 w 502"/>
                  <a:gd name="T23" fmla="*/ 182 h 342"/>
                  <a:gd name="T24" fmla="*/ 285 w 502"/>
                  <a:gd name="T25" fmla="*/ 209 h 342"/>
                  <a:gd name="T26" fmla="*/ 331 w 502"/>
                  <a:gd name="T27" fmla="*/ 222 h 342"/>
                  <a:gd name="T28" fmla="*/ 496 w 502"/>
                  <a:gd name="T29" fmla="*/ 239 h 342"/>
                  <a:gd name="T30" fmla="*/ 502 w 502"/>
                  <a:gd name="T31" fmla="*/ 321 h 342"/>
                  <a:gd name="T32" fmla="*/ 370 w 502"/>
                  <a:gd name="T33" fmla="*/ 330 h 342"/>
                  <a:gd name="T34" fmla="*/ 370 w 502"/>
                  <a:gd name="T35" fmla="*/ 330 h 342"/>
                  <a:gd name="T36" fmla="*/ 370 w 502"/>
                  <a:gd name="T37" fmla="*/ 330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2"/>
                  <a:gd name="T58" fmla="*/ 0 h 342"/>
                  <a:gd name="T59" fmla="*/ 502 w 502"/>
                  <a:gd name="T60" fmla="*/ 342 h 3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2" h="342">
                    <a:moveTo>
                      <a:pt x="370" y="330"/>
                    </a:moveTo>
                    <a:lnTo>
                      <a:pt x="213" y="321"/>
                    </a:lnTo>
                    <a:lnTo>
                      <a:pt x="70" y="342"/>
                    </a:lnTo>
                    <a:lnTo>
                      <a:pt x="131" y="192"/>
                    </a:lnTo>
                    <a:lnTo>
                      <a:pt x="80" y="102"/>
                    </a:lnTo>
                    <a:lnTo>
                      <a:pt x="40" y="43"/>
                    </a:lnTo>
                    <a:lnTo>
                      <a:pt x="0" y="0"/>
                    </a:lnTo>
                    <a:lnTo>
                      <a:pt x="36" y="34"/>
                    </a:lnTo>
                    <a:lnTo>
                      <a:pt x="76" y="68"/>
                    </a:lnTo>
                    <a:lnTo>
                      <a:pt x="125" y="106"/>
                    </a:lnTo>
                    <a:lnTo>
                      <a:pt x="178" y="146"/>
                    </a:lnTo>
                    <a:lnTo>
                      <a:pt x="234" y="182"/>
                    </a:lnTo>
                    <a:lnTo>
                      <a:pt x="285" y="209"/>
                    </a:lnTo>
                    <a:lnTo>
                      <a:pt x="331" y="222"/>
                    </a:lnTo>
                    <a:lnTo>
                      <a:pt x="496" y="239"/>
                    </a:lnTo>
                    <a:lnTo>
                      <a:pt x="502" y="321"/>
                    </a:lnTo>
                    <a:lnTo>
                      <a:pt x="370" y="330"/>
                    </a:lnTo>
                    <a:close/>
                  </a:path>
                </a:pathLst>
              </a:custGeom>
              <a:solidFill>
                <a:srgbClr val="BDCAD4"/>
              </a:solidFill>
              <a:ln w="9525">
                <a:noFill/>
                <a:round/>
                <a:headEnd/>
                <a:tailEnd/>
              </a:ln>
            </p:spPr>
            <p:txBody>
              <a:bodyPr/>
              <a:lstStyle/>
              <a:p>
                <a:endParaRPr lang="fa-IR"/>
              </a:p>
            </p:txBody>
          </p:sp>
          <p:sp>
            <p:nvSpPr>
              <p:cNvPr id="24670" name="Freeform 61"/>
              <p:cNvSpPr>
                <a:spLocks/>
              </p:cNvSpPr>
              <p:nvPr/>
            </p:nvSpPr>
            <p:spPr bwMode="auto">
              <a:xfrm>
                <a:off x="1126" y="3073"/>
                <a:ext cx="336" cy="366"/>
              </a:xfrm>
              <a:custGeom>
                <a:avLst/>
                <a:gdLst>
                  <a:gd name="T0" fmla="*/ 0 w 673"/>
                  <a:gd name="T1" fmla="*/ 0 h 731"/>
                  <a:gd name="T2" fmla="*/ 321 w 673"/>
                  <a:gd name="T3" fmla="*/ 391 h 731"/>
                  <a:gd name="T4" fmla="*/ 673 w 673"/>
                  <a:gd name="T5" fmla="*/ 661 h 731"/>
                  <a:gd name="T6" fmla="*/ 661 w 673"/>
                  <a:gd name="T7" fmla="*/ 731 h 731"/>
                  <a:gd name="T8" fmla="*/ 291 w 673"/>
                  <a:gd name="T9" fmla="*/ 731 h 731"/>
                  <a:gd name="T10" fmla="*/ 21 w 673"/>
                  <a:gd name="T11" fmla="*/ 140 h 731"/>
                  <a:gd name="T12" fmla="*/ 0 w 673"/>
                  <a:gd name="T13" fmla="*/ 0 h 731"/>
                  <a:gd name="T14" fmla="*/ 0 w 673"/>
                  <a:gd name="T15" fmla="*/ 0 h 731"/>
                  <a:gd name="T16" fmla="*/ 0 w 673"/>
                  <a:gd name="T17" fmla="*/ 0 h 7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3"/>
                  <a:gd name="T28" fmla="*/ 0 h 731"/>
                  <a:gd name="T29" fmla="*/ 673 w 673"/>
                  <a:gd name="T30" fmla="*/ 731 h 7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3" h="731">
                    <a:moveTo>
                      <a:pt x="0" y="0"/>
                    </a:moveTo>
                    <a:lnTo>
                      <a:pt x="321" y="391"/>
                    </a:lnTo>
                    <a:lnTo>
                      <a:pt x="673" y="661"/>
                    </a:lnTo>
                    <a:lnTo>
                      <a:pt x="661" y="731"/>
                    </a:lnTo>
                    <a:lnTo>
                      <a:pt x="291" y="731"/>
                    </a:lnTo>
                    <a:lnTo>
                      <a:pt x="21" y="140"/>
                    </a:lnTo>
                    <a:lnTo>
                      <a:pt x="0" y="0"/>
                    </a:lnTo>
                    <a:close/>
                  </a:path>
                </a:pathLst>
              </a:custGeom>
              <a:solidFill>
                <a:srgbClr val="BDCAD4"/>
              </a:solidFill>
              <a:ln w="9525">
                <a:noFill/>
                <a:round/>
                <a:headEnd/>
                <a:tailEnd/>
              </a:ln>
            </p:spPr>
            <p:txBody>
              <a:bodyPr/>
              <a:lstStyle/>
              <a:p>
                <a:endParaRPr lang="fa-IR"/>
              </a:p>
            </p:txBody>
          </p:sp>
          <p:sp>
            <p:nvSpPr>
              <p:cNvPr id="24671" name="Freeform 62"/>
              <p:cNvSpPr>
                <a:spLocks/>
              </p:cNvSpPr>
              <p:nvPr/>
            </p:nvSpPr>
            <p:spPr bwMode="auto">
              <a:xfrm>
                <a:off x="777" y="3511"/>
                <a:ext cx="481" cy="327"/>
              </a:xfrm>
              <a:custGeom>
                <a:avLst/>
                <a:gdLst>
                  <a:gd name="T0" fmla="*/ 69 w 962"/>
                  <a:gd name="T1" fmla="*/ 230 h 656"/>
                  <a:gd name="T2" fmla="*/ 145 w 962"/>
                  <a:gd name="T3" fmla="*/ 306 h 656"/>
                  <a:gd name="T4" fmla="*/ 283 w 962"/>
                  <a:gd name="T5" fmla="*/ 154 h 656"/>
                  <a:gd name="T6" fmla="*/ 232 w 962"/>
                  <a:gd name="T7" fmla="*/ 278 h 656"/>
                  <a:gd name="T8" fmla="*/ 293 w 962"/>
                  <a:gd name="T9" fmla="*/ 272 h 656"/>
                  <a:gd name="T10" fmla="*/ 314 w 962"/>
                  <a:gd name="T11" fmla="*/ 236 h 656"/>
                  <a:gd name="T12" fmla="*/ 354 w 962"/>
                  <a:gd name="T13" fmla="*/ 173 h 656"/>
                  <a:gd name="T14" fmla="*/ 392 w 962"/>
                  <a:gd name="T15" fmla="*/ 114 h 656"/>
                  <a:gd name="T16" fmla="*/ 407 w 962"/>
                  <a:gd name="T17" fmla="*/ 87 h 656"/>
                  <a:gd name="T18" fmla="*/ 397 w 962"/>
                  <a:gd name="T19" fmla="*/ 188 h 656"/>
                  <a:gd name="T20" fmla="*/ 561 w 962"/>
                  <a:gd name="T21" fmla="*/ 156 h 656"/>
                  <a:gd name="T22" fmla="*/ 582 w 962"/>
                  <a:gd name="T23" fmla="*/ 112 h 656"/>
                  <a:gd name="T24" fmla="*/ 709 w 962"/>
                  <a:gd name="T25" fmla="*/ 108 h 656"/>
                  <a:gd name="T26" fmla="*/ 909 w 962"/>
                  <a:gd name="T27" fmla="*/ 0 h 656"/>
                  <a:gd name="T28" fmla="*/ 930 w 962"/>
                  <a:gd name="T29" fmla="*/ 146 h 656"/>
                  <a:gd name="T30" fmla="*/ 909 w 962"/>
                  <a:gd name="T31" fmla="*/ 167 h 656"/>
                  <a:gd name="T32" fmla="*/ 962 w 962"/>
                  <a:gd name="T33" fmla="*/ 392 h 656"/>
                  <a:gd name="T34" fmla="*/ 557 w 962"/>
                  <a:gd name="T35" fmla="*/ 656 h 656"/>
                  <a:gd name="T36" fmla="*/ 608 w 962"/>
                  <a:gd name="T37" fmla="*/ 559 h 656"/>
                  <a:gd name="T38" fmla="*/ 553 w 962"/>
                  <a:gd name="T39" fmla="*/ 542 h 656"/>
                  <a:gd name="T40" fmla="*/ 772 w 962"/>
                  <a:gd name="T41" fmla="*/ 471 h 656"/>
                  <a:gd name="T42" fmla="*/ 734 w 962"/>
                  <a:gd name="T43" fmla="*/ 445 h 656"/>
                  <a:gd name="T44" fmla="*/ 696 w 962"/>
                  <a:gd name="T45" fmla="*/ 416 h 656"/>
                  <a:gd name="T46" fmla="*/ 652 w 962"/>
                  <a:gd name="T47" fmla="*/ 382 h 656"/>
                  <a:gd name="T48" fmla="*/ 608 w 962"/>
                  <a:gd name="T49" fmla="*/ 348 h 656"/>
                  <a:gd name="T50" fmla="*/ 569 w 962"/>
                  <a:gd name="T51" fmla="*/ 317 h 656"/>
                  <a:gd name="T52" fmla="*/ 529 w 962"/>
                  <a:gd name="T53" fmla="*/ 278 h 656"/>
                  <a:gd name="T54" fmla="*/ 475 w 962"/>
                  <a:gd name="T55" fmla="*/ 249 h 656"/>
                  <a:gd name="T56" fmla="*/ 405 w 962"/>
                  <a:gd name="T57" fmla="*/ 257 h 656"/>
                  <a:gd name="T58" fmla="*/ 365 w 962"/>
                  <a:gd name="T59" fmla="*/ 350 h 656"/>
                  <a:gd name="T60" fmla="*/ 350 w 962"/>
                  <a:gd name="T61" fmla="*/ 420 h 656"/>
                  <a:gd name="T62" fmla="*/ 491 w 962"/>
                  <a:gd name="T63" fmla="*/ 496 h 656"/>
                  <a:gd name="T64" fmla="*/ 519 w 962"/>
                  <a:gd name="T65" fmla="*/ 538 h 656"/>
                  <a:gd name="T66" fmla="*/ 293 w 962"/>
                  <a:gd name="T67" fmla="*/ 656 h 656"/>
                  <a:gd name="T68" fmla="*/ 0 w 962"/>
                  <a:gd name="T69" fmla="*/ 399 h 656"/>
                  <a:gd name="T70" fmla="*/ 69 w 962"/>
                  <a:gd name="T71" fmla="*/ 230 h 656"/>
                  <a:gd name="T72" fmla="*/ 69 w 962"/>
                  <a:gd name="T73" fmla="*/ 230 h 656"/>
                  <a:gd name="T74" fmla="*/ 69 w 962"/>
                  <a:gd name="T75" fmla="*/ 230 h 6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656"/>
                  <a:gd name="T116" fmla="*/ 962 w 962"/>
                  <a:gd name="T117" fmla="*/ 656 h 6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656">
                    <a:moveTo>
                      <a:pt x="69" y="230"/>
                    </a:moveTo>
                    <a:lnTo>
                      <a:pt x="145" y="306"/>
                    </a:lnTo>
                    <a:lnTo>
                      <a:pt x="283" y="154"/>
                    </a:lnTo>
                    <a:lnTo>
                      <a:pt x="232" y="278"/>
                    </a:lnTo>
                    <a:lnTo>
                      <a:pt x="293" y="272"/>
                    </a:lnTo>
                    <a:lnTo>
                      <a:pt x="314" y="236"/>
                    </a:lnTo>
                    <a:lnTo>
                      <a:pt x="354" y="173"/>
                    </a:lnTo>
                    <a:lnTo>
                      <a:pt x="392" y="114"/>
                    </a:lnTo>
                    <a:lnTo>
                      <a:pt x="407" y="87"/>
                    </a:lnTo>
                    <a:lnTo>
                      <a:pt x="397" y="188"/>
                    </a:lnTo>
                    <a:lnTo>
                      <a:pt x="561" y="156"/>
                    </a:lnTo>
                    <a:lnTo>
                      <a:pt x="582" y="112"/>
                    </a:lnTo>
                    <a:lnTo>
                      <a:pt x="709" y="108"/>
                    </a:lnTo>
                    <a:lnTo>
                      <a:pt x="909" y="0"/>
                    </a:lnTo>
                    <a:lnTo>
                      <a:pt x="930" y="146"/>
                    </a:lnTo>
                    <a:lnTo>
                      <a:pt x="909" y="167"/>
                    </a:lnTo>
                    <a:lnTo>
                      <a:pt x="962" y="392"/>
                    </a:lnTo>
                    <a:lnTo>
                      <a:pt x="557" y="656"/>
                    </a:lnTo>
                    <a:lnTo>
                      <a:pt x="608" y="559"/>
                    </a:lnTo>
                    <a:lnTo>
                      <a:pt x="553" y="542"/>
                    </a:lnTo>
                    <a:lnTo>
                      <a:pt x="772" y="471"/>
                    </a:lnTo>
                    <a:lnTo>
                      <a:pt x="734" y="445"/>
                    </a:lnTo>
                    <a:lnTo>
                      <a:pt x="696" y="416"/>
                    </a:lnTo>
                    <a:lnTo>
                      <a:pt x="652" y="382"/>
                    </a:lnTo>
                    <a:lnTo>
                      <a:pt x="608" y="348"/>
                    </a:lnTo>
                    <a:lnTo>
                      <a:pt x="569" y="317"/>
                    </a:lnTo>
                    <a:lnTo>
                      <a:pt x="529" y="278"/>
                    </a:lnTo>
                    <a:lnTo>
                      <a:pt x="475" y="249"/>
                    </a:lnTo>
                    <a:lnTo>
                      <a:pt x="405" y="257"/>
                    </a:lnTo>
                    <a:lnTo>
                      <a:pt x="365" y="350"/>
                    </a:lnTo>
                    <a:lnTo>
                      <a:pt x="350" y="420"/>
                    </a:lnTo>
                    <a:lnTo>
                      <a:pt x="491" y="496"/>
                    </a:lnTo>
                    <a:lnTo>
                      <a:pt x="519" y="538"/>
                    </a:lnTo>
                    <a:lnTo>
                      <a:pt x="293" y="656"/>
                    </a:lnTo>
                    <a:lnTo>
                      <a:pt x="0" y="399"/>
                    </a:lnTo>
                    <a:lnTo>
                      <a:pt x="69" y="230"/>
                    </a:lnTo>
                    <a:close/>
                  </a:path>
                </a:pathLst>
              </a:custGeom>
              <a:solidFill>
                <a:srgbClr val="96ABBA"/>
              </a:solidFill>
              <a:ln w="9525">
                <a:noFill/>
                <a:round/>
                <a:headEnd/>
                <a:tailEnd/>
              </a:ln>
            </p:spPr>
            <p:txBody>
              <a:bodyPr/>
              <a:lstStyle/>
              <a:p>
                <a:endParaRPr lang="fa-IR"/>
              </a:p>
            </p:txBody>
          </p:sp>
          <p:sp>
            <p:nvSpPr>
              <p:cNvPr id="24672" name="Freeform 63"/>
              <p:cNvSpPr>
                <a:spLocks/>
              </p:cNvSpPr>
              <p:nvPr/>
            </p:nvSpPr>
            <p:spPr bwMode="auto">
              <a:xfrm>
                <a:off x="756" y="3130"/>
                <a:ext cx="205" cy="458"/>
              </a:xfrm>
              <a:custGeom>
                <a:avLst/>
                <a:gdLst>
                  <a:gd name="T0" fmla="*/ 156 w 411"/>
                  <a:gd name="T1" fmla="*/ 0 h 916"/>
                  <a:gd name="T2" fmla="*/ 202 w 411"/>
                  <a:gd name="T3" fmla="*/ 131 h 916"/>
                  <a:gd name="T4" fmla="*/ 266 w 411"/>
                  <a:gd name="T5" fmla="*/ 291 h 916"/>
                  <a:gd name="T6" fmla="*/ 327 w 411"/>
                  <a:gd name="T7" fmla="*/ 308 h 916"/>
                  <a:gd name="T8" fmla="*/ 401 w 411"/>
                  <a:gd name="T9" fmla="*/ 353 h 916"/>
                  <a:gd name="T10" fmla="*/ 411 w 411"/>
                  <a:gd name="T11" fmla="*/ 414 h 916"/>
                  <a:gd name="T12" fmla="*/ 318 w 411"/>
                  <a:gd name="T13" fmla="*/ 384 h 916"/>
                  <a:gd name="T14" fmla="*/ 198 w 411"/>
                  <a:gd name="T15" fmla="*/ 380 h 916"/>
                  <a:gd name="T16" fmla="*/ 185 w 411"/>
                  <a:gd name="T17" fmla="*/ 519 h 916"/>
                  <a:gd name="T18" fmla="*/ 198 w 411"/>
                  <a:gd name="T19" fmla="*/ 629 h 916"/>
                  <a:gd name="T20" fmla="*/ 183 w 411"/>
                  <a:gd name="T21" fmla="*/ 775 h 916"/>
                  <a:gd name="T22" fmla="*/ 69 w 411"/>
                  <a:gd name="T23" fmla="*/ 914 h 916"/>
                  <a:gd name="T24" fmla="*/ 25 w 411"/>
                  <a:gd name="T25" fmla="*/ 916 h 916"/>
                  <a:gd name="T26" fmla="*/ 0 w 411"/>
                  <a:gd name="T27" fmla="*/ 623 h 916"/>
                  <a:gd name="T28" fmla="*/ 8 w 411"/>
                  <a:gd name="T29" fmla="*/ 273 h 916"/>
                  <a:gd name="T30" fmla="*/ 156 w 411"/>
                  <a:gd name="T31" fmla="*/ 0 h 916"/>
                  <a:gd name="T32" fmla="*/ 156 w 411"/>
                  <a:gd name="T33" fmla="*/ 0 h 916"/>
                  <a:gd name="T34" fmla="*/ 156 w 411"/>
                  <a:gd name="T35" fmla="*/ 0 h 9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1"/>
                  <a:gd name="T55" fmla="*/ 0 h 916"/>
                  <a:gd name="T56" fmla="*/ 411 w 411"/>
                  <a:gd name="T57" fmla="*/ 916 h 9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1" h="916">
                    <a:moveTo>
                      <a:pt x="156" y="0"/>
                    </a:moveTo>
                    <a:lnTo>
                      <a:pt x="202" y="131"/>
                    </a:lnTo>
                    <a:lnTo>
                      <a:pt x="266" y="291"/>
                    </a:lnTo>
                    <a:lnTo>
                      <a:pt x="327" y="308"/>
                    </a:lnTo>
                    <a:lnTo>
                      <a:pt x="401" y="353"/>
                    </a:lnTo>
                    <a:lnTo>
                      <a:pt x="411" y="414"/>
                    </a:lnTo>
                    <a:lnTo>
                      <a:pt x="318" y="384"/>
                    </a:lnTo>
                    <a:lnTo>
                      <a:pt x="198" y="380"/>
                    </a:lnTo>
                    <a:lnTo>
                      <a:pt x="185" y="519"/>
                    </a:lnTo>
                    <a:lnTo>
                      <a:pt x="198" y="629"/>
                    </a:lnTo>
                    <a:lnTo>
                      <a:pt x="183" y="775"/>
                    </a:lnTo>
                    <a:lnTo>
                      <a:pt x="69" y="914"/>
                    </a:lnTo>
                    <a:lnTo>
                      <a:pt x="25" y="916"/>
                    </a:lnTo>
                    <a:lnTo>
                      <a:pt x="0" y="623"/>
                    </a:lnTo>
                    <a:lnTo>
                      <a:pt x="8" y="273"/>
                    </a:lnTo>
                    <a:lnTo>
                      <a:pt x="156" y="0"/>
                    </a:lnTo>
                    <a:close/>
                  </a:path>
                </a:pathLst>
              </a:custGeom>
              <a:solidFill>
                <a:srgbClr val="96ABBA"/>
              </a:solidFill>
              <a:ln w="9525">
                <a:noFill/>
                <a:round/>
                <a:headEnd/>
                <a:tailEnd/>
              </a:ln>
            </p:spPr>
            <p:txBody>
              <a:bodyPr/>
              <a:lstStyle/>
              <a:p>
                <a:endParaRPr lang="fa-IR"/>
              </a:p>
            </p:txBody>
          </p:sp>
          <p:sp>
            <p:nvSpPr>
              <p:cNvPr id="24673" name="Freeform 64"/>
              <p:cNvSpPr>
                <a:spLocks/>
              </p:cNvSpPr>
              <p:nvPr/>
            </p:nvSpPr>
            <p:spPr bwMode="auto">
              <a:xfrm>
                <a:off x="780" y="2555"/>
                <a:ext cx="702" cy="607"/>
              </a:xfrm>
              <a:custGeom>
                <a:avLst/>
                <a:gdLst>
                  <a:gd name="T0" fmla="*/ 939 w 1405"/>
                  <a:gd name="T1" fmla="*/ 207 h 1212"/>
                  <a:gd name="T2" fmla="*/ 829 w 1405"/>
                  <a:gd name="T3" fmla="*/ 239 h 1212"/>
                  <a:gd name="T4" fmla="*/ 690 w 1405"/>
                  <a:gd name="T5" fmla="*/ 273 h 1212"/>
                  <a:gd name="T6" fmla="*/ 614 w 1405"/>
                  <a:gd name="T7" fmla="*/ 306 h 1212"/>
                  <a:gd name="T8" fmla="*/ 551 w 1405"/>
                  <a:gd name="T9" fmla="*/ 338 h 1212"/>
                  <a:gd name="T10" fmla="*/ 486 w 1405"/>
                  <a:gd name="T11" fmla="*/ 374 h 1212"/>
                  <a:gd name="T12" fmla="*/ 424 w 1405"/>
                  <a:gd name="T13" fmla="*/ 410 h 1212"/>
                  <a:gd name="T14" fmla="*/ 372 w 1405"/>
                  <a:gd name="T15" fmla="*/ 443 h 1212"/>
                  <a:gd name="T16" fmla="*/ 340 w 1405"/>
                  <a:gd name="T17" fmla="*/ 473 h 1212"/>
                  <a:gd name="T18" fmla="*/ 648 w 1405"/>
                  <a:gd name="T19" fmla="*/ 488 h 1212"/>
                  <a:gd name="T20" fmla="*/ 380 w 1405"/>
                  <a:gd name="T21" fmla="*/ 530 h 1212"/>
                  <a:gd name="T22" fmla="*/ 429 w 1405"/>
                  <a:gd name="T23" fmla="*/ 560 h 1212"/>
                  <a:gd name="T24" fmla="*/ 817 w 1405"/>
                  <a:gd name="T25" fmla="*/ 511 h 1212"/>
                  <a:gd name="T26" fmla="*/ 547 w 1405"/>
                  <a:gd name="T27" fmla="*/ 608 h 1212"/>
                  <a:gd name="T28" fmla="*/ 644 w 1405"/>
                  <a:gd name="T29" fmla="*/ 657 h 1212"/>
                  <a:gd name="T30" fmla="*/ 745 w 1405"/>
                  <a:gd name="T31" fmla="*/ 709 h 1212"/>
                  <a:gd name="T32" fmla="*/ 861 w 1405"/>
                  <a:gd name="T33" fmla="*/ 768 h 1212"/>
                  <a:gd name="T34" fmla="*/ 981 w 1405"/>
                  <a:gd name="T35" fmla="*/ 830 h 1212"/>
                  <a:gd name="T36" fmla="*/ 1089 w 1405"/>
                  <a:gd name="T37" fmla="*/ 889 h 1212"/>
                  <a:gd name="T38" fmla="*/ 1175 w 1405"/>
                  <a:gd name="T39" fmla="*/ 937 h 1212"/>
                  <a:gd name="T40" fmla="*/ 1222 w 1405"/>
                  <a:gd name="T41" fmla="*/ 969 h 1212"/>
                  <a:gd name="T42" fmla="*/ 1268 w 1405"/>
                  <a:gd name="T43" fmla="*/ 998 h 1212"/>
                  <a:gd name="T44" fmla="*/ 1310 w 1405"/>
                  <a:gd name="T45" fmla="*/ 1009 h 1212"/>
                  <a:gd name="T46" fmla="*/ 1350 w 1405"/>
                  <a:gd name="T47" fmla="*/ 1007 h 1212"/>
                  <a:gd name="T48" fmla="*/ 1405 w 1405"/>
                  <a:gd name="T49" fmla="*/ 1108 h 1212"/>
                  <a:gd name="T50" fmla="*/ 1296 w 1405"/>
                  <a:gd name="T51" fmla="*/ 1060 h 1212"/>
                  <a:gd name="T52" fmla="*/ 1194 w 1405"/>
                  <a:gd name="T53" fmla="*/ 1009 h 1212"/>
                  <a:gd name="T54" fmla="*/ 1091 w 1405"/>
                  <a:gd name="T55" fmla="*/ 948 h 1212"/>
                  <a:gd name="T56" fmla="*/ 1024 w 1405"/>
                  <a:gd name="T57" fmla="*/ 910 h 1212"/>
                  <a:gd name="T58" fmla="*/ 933 w 1405"/>
                  <a:gd name="T59" fmla="*/ 863 h 1212"/>
                  <a:gd name="T60" fmla="*/ 825 w 1405"/>
                  <a:gd name="T61" fmla="*/ 809 h 1212"/>
                  <a:gd name="T62" fmla="*/ 713 w 1405"/>
                  <a:gd name="T63" fmla="*/ 756 h 1212"/>
                  <a:gd name="T64" fmla="*/ 604 w 1405"/>
                  <a:gd name="T65" fmla="*/ 707 h 1212"/>
                  <a:gd name="T66" fmla="*/ 515 w 1405"/>
                  <a:gd name="T67" fmla="*/ 667 h 1212"/>
                  <a:gd name="T68" fmla="*/ 429 w 1405"/>
                  <a:gd name="T69" fmla="*/ 629 h 1212"/>
                  <a:gd name="T70" fmla="*/ 340 w 1405"/>
                  <a:gd name="T71" fmla="*/ 661 h 1212"/>
                  <a:gd name="T72" fmla="*/ 253 w 1405"/>
                  <a:gd name="T73" fmla="*/ 720 h 1212"/>
                  <a:gd name="T74" fmla="*/ 279 w 1405"/>
                  <a:gd name="T75" fmla="*/ 792 h 1212"/>
                  <a:gd name="T76" fmla="*/ 302 w 1405"/>
                  <a:gd name="T77" fmla="*/ 838 h 1212"/>
                  <a:gd name="T78" fmla="*/ 279 w 1405"/>
                  <a:gd name="T79" fmla="*/ 861 h 1212"/>
                  <a:gd name="T80" fmla="*/ 226 w 1405"/>
                  <a:gd name="T81" fmla="*/ 918 h 1212"/>
                  <a:gd name="T82" fmla="*/ 171 w 1405"/>
                  <a:gd name="T83" fmla="*/ 981 h 1212"/>
                  <a:gd name="T84" fmla="*/ 139 w 1405"/>
                  <a:gd name="T85" fmla="*/ 1028 h 1212"/>
                  <a:gd name="T86" fmla="*/ 110 w 1405"/>
                  <a:gd name="T87" fmla="*/ 1074 h 1212"/>
                  <a:gd name="T88" fmla="*/ 63 w 1405"/>
                  <a:gd name="T89" fmla="*/ 1134 h 1212"/>
                  <a:gd name="T90" fmla="*/ 21 w 1405"/>
                  <a:gd name="T91" fmla="*/ 1188 h 1212"/>
                  <a:gd name="T92" fmla="*/ 0 w 1405"/>
                  <a:gd name="T93" fmla="*/ 1212 h 1212"/>
                  <a:gd name="T94" fmla="*/ 7 w 1405"/>
                  <a:gd name="T95" fmla="*/ 923 h 1212"/>
                  <a:gd name="T96" fmla="*/ 294 w 1405"/>
                  <a:gd name="T97" fmla="*/ 522 h 1212"/>
                  <a:gd name="T98" fmla="*/ 374 w 1405"/>
                  <a:gd name="T99" fmla="*/ 397 h 1212"/>
                  <a:gd name="T100" fmla="*/ 557 w 1405"/>
                  <a:gd name="T101" fmla="*/ 253 h 1212"/>
                  <a:gd name="T102" fmla="*/ 593 w 1405"/>
                  <a:gd name="T103" fmla="*/ 0 h 1212"/>
                  <a:gd name="T104" fmla="*/ 688 w 1405"/>
                  <a:gd name="T105" fmla="*/ 102 h 1212"/>
                  <a:gd name="T106" fmla="*/ 939 w 1405"/>
                  <a:gd name="T107" fmla="*/ 207 h 1212"/>
                  <a:gd name="T108" fmla="*/ 939 w 1405"/>
                  <a:gd name="T109" fmla="*/ 207 h 1212"/>
                  <a:gd name="T110" fmla="*/ 939 w 1405"/>
                  <a:gd name="T111" fmla="*/ 207 h 1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05"/>
                  <a:gd name="T169" fmla="*/ 0 h 1212"/>
                  <a:gd name="T170" fmla="*/ 1405 w 1405"/>
                  <a:gd name="T171" fmla="*/ 1212 h 12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05" h="1212">
                    <a:moveTo>
                      <a:pt x="939" y="207"/>
                    </a:moveTo>
                    <a:lnTo>
                      <a:pt x="829" y="239"/>
                    </a:lnTo>
                    <a:lnTo>
                      <a:pt x="690" y="273"/>
                    </a:lnTo>
                    <a:lnTo>
                      <a:pt x="614" y="306"/>
                    </a:lnTo>
                    <a:lnTo>
                      <a:pt x="551" y="338"/>
                    </a:lnTo>
                    <a:lnTo>
                      <a:pt x="486" y="374"/>
                    </a:lnTo>
                    <a:lnTo>
                      <a:pt x="424" y="410"/>
                    </a:lnTo>
                    <a:lnTo>
                      <a:pt x="372" y="443"/>
                    </a:lnTo>
                    <a:lnTo>
                      <a:pt x="340" y="473"/>
                    </a:lnTo>
                    <a:lnTo>
                      <a:pt x="648" y="488"/>
                    </a:lnTo>
                    <a:lnTo>
                      <a:pt x="380" y="530"/>
                    </a:lnTo>
                    <a:lnTo>
                      <a:pt x="429" y="560"/>
                    </a:lnTo>
                    <a:lnTo>
                      <a:pt x="817" y="511"/>
                    </a:lnTo>
                    <a:lnTo>
                      <a:pt x="547" y="608"/>
                    </a:lnTo>
                    <a:lnTo>
                      <a:pt x="644" y="657"/>
                    </a:lnTo>
                    <a:lnTo>
                      <a:pt x="745" y="709"/>
                    </a:lnTo>
                    <a:lnTo>
                      <a:pt x="861" y="768"/>
                    </a:lnTo>
                    <a:lnTo>
                      <a:pt x="981" y="830"/>
                    </a:lnTo>
                    <a:lnTo>
                      <a:pt x="1089" y="889"/>
                    </a:lnTo>
                    <a:lnTo>
                      <a:pt x="1175" y="937"/>
                    </a:lnTo>
                    <a:lnTo>
                      <a:pt x="1222" y="969"/>
                    </a:lnTo>
                    <a:lnTo>
                      <a:pt x="1268" y="998"/>
                    </a:lnTo>
                    <a:lnTo>
                      <a:pt x="1310" y="1009"/>
                    </a:lnTo>
                    <a:lnTo>
                      <a:pt x="1350" y="1007"/>
                    </a:lnTo>
                    <a:lnTo>
                      <a:pt x="1405" y="1108"/>
                    </a:lnTo>
                    <a:lnTo>
                      <a:pt x="1296" y="1060"/>
                    </a:lnTo>
                    <a:lnTo>
                      <a:pt x="1194" y="1009"/>
                    </a:lnTo>
                    <a:lnTo>
                      <a:pt x="1091" y="948"/>
                    </a:lnTo>
                    <a:lnTo>
                      <a:pt x="1024" y="910"/>
                    </a:lnTo>
                    <a:lnTo>
                      <a:pt x="933" y="863"/>
                    </a:lnTo>
                    <a:lnTo>
                      <a:pt x="825" y="809"/>
                    </a:lnTo>
                    <a:lnTo>
                      <a:pt x="713" y="756"/>
                    </a:lnTo>
                    <a:lnTo>
                      <a:pt x="604" y="707"/>
                    </a:lnTo>
                    <a:lnTo>
                      <a:pt x="515" y="667"/>
                    </a:lnTo>
                    <a:lnTo>
                      <a:pt x="429" y="629"/>
                    </a:lnTo>
                    <a:lnTo>
                      <a:pt x="340" y="661"/>
                    </a:lnTo>
                    <a:lnTo>
                      <a:pt x="253" y="720"/>
                    </a:lnTo>
                    <a:lnTo>
                      <a:pt x="279" y="792"/>
                    </a:lnTo>
                    <a:lnTo>
                      <a:pt x="302" y="838"/>
                    </a:lnTo>
                    <a:lnTo>
                      <a:pt x="279" y="861"/>
                    </a:lnTo>
                    <a:lnTo>
                      <a:pt x="226" y="918"/>
                    </a:lnTo>
                    <a:lnTo>
                      <a:pt x="171" y="981"/>
                    </a:lnTo>
                    <a:lnTo>
                      <a:pt x="139" y="1028"/>
                    </a:lnTo>
                    <a:lnTo>
                      <a:pt x="110" y="1074"/>
                    </a:lnTo>
                    <a:lnTo>
                      <a:pt x="63" y="1134"/>
                    </a:lnTo>
                    <a:lnTo>
                      <a:pt x="21" y="1188"/>
                    </a:lnTo>
                    <a:lnTo>
                      <a:pt x="0" y="1212"/>
                    </a:lnTo>
                    <a:lnTo>
                      <a:pt x="7" y="923"/>
                    </a:lnTo>
                    <a:lnTo>
                      <a:pt x="294" y="522"/>
                    </a:lnTo>
                    <a:lnTo>
                      <a:pt x="374" y="397"/>
                    </a:lnTo>
                    <a:lnTo>
                      <a:pt x="557" y="253"/>
                    </a:lnTo>
                    <a:lnTo>
                      <a:pt x="593" y="0"/>
                    </a:lnTo>
                    <a:lnTo>
                      <a:pt x="688" y="102"/>
                    </a:lnTo>
                    <a:lnTo>
                      <a:pt x="939" y="207"/>
                    </a:lnTo>
                    <a:close/>
                  </a:path>
                </a:pathLst>
              </a:custGeom>
              <a:solidFill>
                <a:srgbClr val="96ABBA"/>
              </a:solidFill>
              <a:ln w="9525">
                <a:noFill/>
                <a:round/>
                <a:headEnd/>
                <a:tailEnd/>
              </a:ln>
            </p:spPr>
            <p:txBody>
              <a:bodyPr/>
              <a:lstStyle/>
              <a:p>
                <a:endParaRPr lang="fa-IR"/>
              </a:p>
            </p:txBody>
          </p:sp>
          <p:sp>
            <p:nvSpPr>
              <p:cNvPr id="24674" name="Freeform 65"/>
              <p:cNvSpPr>
                <a:spLocks/>
              </p:cNvSpPr>
              <p:nvPr/>
            </p:nvSpPr>
            <p:spPr bwMode="auto">
              <a:xfrm>
                <a:off x="1413" y="2581"/>
                <a:ext cx="336" cy="149"/>
              </a:xfrm>
              <a:custGeom>
                <a:avLst/>
                <a:gdLst>
                  <a:gd name="T0" fmla="*/ 0 w 671"/>
                  <a:gd name="T1" fmla="*/ 0 h 298"/>
                  <a:gd name="T2" fmla="*/ 49 w 671"/>
                  <a:gd name="T3" fmla="*/ 228 h 298"/>
                  <a:gd name="T4" fmla="*/ 104 w 671"/>
                  <a:gd name="T5" fmla="*/ 173 h 298"/>
                  <a:gd name="T6" fmla="*/ 291 w 671"/>
                  <a:gd name="T7" fmla="*/ 298 h 298"/>
                  <a:gd name="T8" fmla="*/ 325 w 671"/>
                  <a:gd name="T9" fmla="*/ 228 h 298"/>
                  <a:gd name="T10" fmla="*/ 306 w 671"/>
                  <a:gd name="T11" fmla="*/ 160 h 298"/>
                  <a:gd name="T12" fmla="*/ 430 w 671"/>
                  <a:gd name="T13" fmla="*/ 264 h 298"/>
                  <a:gd name="T14" fmla="*/ 437 w 671"/>
                  <a:gd name="T15" fmla="*/ 181 h 298"/>
                  <a:gd name="T16" fmla="*/ 623 w 671"/>
                  <a:gd name="T17" fmla="*/ 202 h 298"/>
                  <a:gd name="T18" fmla="*/ 671 w 671"/>
                  <a:gd name="T19" fmla="*/ 139 h 298"/>
                  <a:gd name="T20" fmla="*/ 395 w 671"/>
                  <a:gd name="T21" fmla="*/ 84 h 298"/>
                  <a:gd name="T22" fmla="*/ 312 w 671"/>
                  <a:gd name="T23" fmla="*/ 97 h 298"/>
                  <a:gd name="T24" fmla="*/ 146 w 671"/>
                  <a:gd name="T25" fmla="*/ 70 h 298"/>
                  <a:gd name="T26" fmla="*/ 70 w 671"/>
                  <a:gd name="T27" fmla="*/ 70 h 298"/>
                  <a:gd name="T28" fmla="*/ 0 w 671"/>
                  <a:gd name="T29" fmla="*/ 0 h 298"/>
                  <a:gd name="T30" fmla="*/ 0 w 671"/>
                  <a:gd name="T31" fmla="*/ 0 h 298"/>
                  <a:gd name="T32" fmla="*/ 0 w 671"/>
                  <a:gd name="T33" fmla="*/ 0 h 2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1"/>
                  <a:gd name="T52" fmla="*/ 0 h 298"/>
                  <a:gd name="T53" fmla="*/ 671 w 671"/>
                  <a:gd name="T54" fmla="*/ 298 h 2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1" h="298">
                    <a:moveTo>
                      <a:pt x="0" y="0"/>
                    </a:moveTo>
                    <a:lnTo>
                      <a:pt x="49" y="228"/>
                    </a:lnTo>
                    <a:lnTo>
                      <a:pt x="104" y="173"/>
                    </a:lnTo>
                    <a:lnTo>
                      <a:pt x="291" y="298"/>
                    </a:lnTo>
                    <a:lnTo>
                      <a:pt x="325" y="228"/>
                    </a:lnTo>
                    <a:lnTo>
                      <a:pt x="306" y="160"/>
                    </a:lnTo>
                    <a:lnTo>
                      <a:pt x="430" y="264"/>
                    </a:lnTo>
                    <a:lnTo>
                      <a:pt x="437" y="181"/>
                    </a:lnTo>
                    <a:lnTo>
                      <a:pt x="623" y="202"/>
                    </a:lnTo>
                    <a:lnTo>
                      <a:pt x="671" y="139"/>
                    </a:lnTo>
                    <a:lnTo>
                      <a:pt x="395" y="84"/>
                    </a:lnTo>
                    <a:lnTo>
                      <a:pt x="312" y="97"/>
                    </a:lnTo>
                    <a:lnTo>
                      <a:pt x="146" y="70"/>
                    </a:lnTo>
                    <a:lnTo>
                      <a:pt x="70" y="70"/>
                    </a:lnTo>
                    <a:lnTo>
                      <a:pt x="0" y="0"/>
                    </a:lnTo>
                    <a:close/>
                  </a:path>
                </a:pathLst>
              </a:custGeom>
              <a:solidFill>
                <a:srgbClr val="96ABBA"/>
              </a:solidFill>
              <a:ln w="9525">
                <a:noFill/>
                <a:round/>
                <a:headEnd/>
                <a:tailEnd/>
              </a:ln>
            </p:spPr>
            <p:txBody>
              <a:bodyPr/>
              <a:lstStyle/>
              <a:p>
                <a:endParaRPr lang="fa-IR"/>
              </a:p>
            </p:txBody>
          </p:sp>
          <p:sp>
            <p:nvSpPr>
              <p:cNvPr id="24675" name="Freeform 66"/>
              <p:cNvSpPr>
                <a:spLocks/>
              </p:cNvSpPr>
              <p:nvPr/>
            </p:nvSpPr>
            <p:spPr bwMode="auto">
              <a:xfrm>
                <a:off x="1835" y="2775"/>
                <a:ext cx="776" cy="436"/>
              </a:xfrm>
              <a:custGeom>
                <a:avLst/>
                <a:gdLst>
                  <a:gd name="T0" fmla="*/ 0 w 1551"/>
                  <a:gd name="T1" fmla="*/ 270 h 872"/>
                  <a:gd name="T2" fmla="*/ 68 w 1551"/>
                  <a:gd name="T3" fmla="*/ 222 h 872"/>
                  <a:gd name="T4" fmla="*/ 127 w 1551"/>
                  <a:gd name="T5" fmla="*/ 178 h 872"/>
                  <a:gd name="T6" fmla="*/ 190 w 1551"/>
                  <a:gd name="T7" fmla="*/ 131 h 872"/>
                  <a:gd name="T8" fmla="*/ 255 w 1551"/>
                  <a:gd name="T9" fmla="*/ 82 h 872"/>
                  <a:gd name="T10" fmla="*/ 308 w 1551"/>
                  <a:gd name="T11" fmla="*/ 40 h 872"/>
                  <a:gd name="T12" fmla="*/ 361 w 1551"/>
                  <a:gd name="T13" fmla="*/ 0 h 872"/>
                  <a:gd name="T14" fmla="*/ 139 w 1551"/>
                  <a:gd name="T15" fmla="*/ 215 h 872"/>
                  <a:gd name="T16" fmla="*/ 243 w 1551"/>
                  <a:gd name="T17" fmla="*/ 247 h 872"/>
                  <a:gd name="T18" fmla="*/ 139 w 1551"/>
                  <a:gd name="T19" fmla="*/ 395 h 872"/>
                  <a:gd name="T20" fmla="*/ 319 w 1551"/>
                  <a:gd name="T21" fmla="*/ 374 h 872"/>
                  <a:gd name="T22" fmla="*/ 291 w 1551"/>
                  <a:gd name="T23" fmla="*/ 547 h 872"/>
                  <a:gd name="T24" fmla="*/ 333 w 1551"/>
                  <a:gd name="T25" fmla="*/ 631 h 872"/>
                  <a:gd name="T26" fmla="*/ 416 w 1551"/>
                  <a:gd name="T27" fmla="*/ 568 h 872"/>
                  <a:gd name="T28" fmla="*/ 414 w 1551"/>
                  <a:gd name="T29" fmla="*/ 431 h 872"/>
                  <a:gd name="T30" fmla="*/ 422 w 1551"/>
                  <a:gd name="T31" fmla="*/ 336 h 872"/>
                  <a:gd name="T32" fmla="*/ 443 w 1551"/>
                  <a:gd name="T33" fmla="*/ 291 h 872"/>
                  <a:gd name="T34" fmla="*/ 468 w 1551"/>
                  <a:gd name="T35" fmla="*/ 325 h 872"/>
                  <a:gd name="T36" fmla="*/ 479 w 1551"/>
                  <a:gd name="T37" fmla="*/ 407 h 872"/>
                  <a:gd name="T38" fmla="*/ 485 w 1551"/>
                  <a:gd name="T39" fmla="*/ 526 h 872"/>
                  <a:gd name="T40" fmla="*/ 582 w 1551"/>
                  <a:gd name="T41" fmla="*/ 332 h 872"/>
                  <a:gd name="T42" fmla="*/ 506 w 1551"/>
                  <a:gd name="T43" fmla="*/ 637 h 872"/>
                  <a:gd name="T44" fmla="*/ 692 w 1551"/>
                  <a:gd name="T45" fmla="*/ 367 h 872"/>
                  <a:gd name="T46" fmla="*/ 692 w 1551"/>
                  <a:gd name="T47" fmla="*/ 673 h 872"/>
                  <a:gd name="T48" fmla="*/ 686 w 1551"/>
                  <a:gd name="T49" fmla="*/ 741 h 872"/>
                  <a:gd name="T50" fmla="*/ 762 w 1551"/>
                  <a:gd name="T51" fmla="*/ 652 h 872"/>
                  <a:gd name="T52" fmla="*/ 768 w 1551"/>
                  <a:gd name="T53" fmla="*/ 388 h 872"/>
                  <a:gd name="T54" fmla="*/ 797 w 1551"/>
                  <a:gd name="T55" fmla="*/ 707 h 872"/>
                  <a:gd name="T56" fmla="*/ 935 w 1551"/>
                  <a:gd name="T57" fmla="*/ 319 h 872"/>
                  <a:gd name="T58" fmla="*/ 865 w 1551"/>
                  <a:gd name="T59" fmla="*/ 673 h 872"/>
                  <a:gd name="T60" fmla="*/ 1226 w 1551"/>
                  <a:gd name="T61" fmla="*/ 602 h 872"/>
                  <a:gd name="T62" fmla="*/ 1316 w 1551"/>
                  <a:gd name="T63" fmla="*/ 616 h 872"/>
                  <a:gd name="T64" fmla="*/ 1371 w 1551"/>
                  <a:gd name="T65" fmla="*/ 678 h 872"/>
                  <a:gd name="T66" fmla="*/ 1551 w 1551"/>
                  <a:gd name="T67" fmla="*/ 749 h 872"/>
                  <a:gd name="T68" fmla="*/ 1433 w 1551"/>
                  <a:gd name="T69" fmla="*/ 838 h 872"/>
                  <a:gd name="T70" fmla="*/ 1080 w 1551"/>
                  <a:gd name="T71" fmla="*/ 867 h 872"/>
                  <a:gd name="T72" fmla="*/ 1101 w 1551"/>
                  <a:gd name="T73" fmla="*/ 804 h 872"/>
                  <a:gd name="T74" fmla="*/ 1177 w 1551"/>
                  <a:gd name="T75" fmla="*/ 707 h 872"/>
                  <a:gd name="T76" fmla="*/ 844 w 1551"/>
                  <a:gd name="T77" fmla="*/ 749 h 872"/>
                  <a:gd name="T78" fmla="*/ 603 w 1551"/>
                  <a:gd name="T79" fmla="*/ 754 h 872"/>
                  <a:gd name="T80" fmla="*/ 652 w 1551"/>
                  <a:gd name="T81" fmla="*/ 830 h 872"/>
                  <a:gd name="T82" fmla="*/ 831 w 1551"/>
                  <a:gd name="T83" fmla="*/ 859 h 872"/>
                  <a:gd name="T84" fmla="*/ 637 w 1551"/>
                  <a:gd name="T85" fmla="*/ 872 h 872"/>
                  <a:gd name="T86" fmla="*/ 485 w 1551"/>
                  <a:gd name="T87" fmla="*/ 783 h 872"/>
                  <a:gd name="T88" fmla="*/ 222 w 1551"/>
                  <a:gd name="T89" fmla="*/ 699 h 872"/>
                  <a:gd name="T90" fmla="*/ 152 w 1551"/>
                  <a:gd name="T91" fmla="*/ 555 h 872"/>
                  <a:gd name="T92" fmla="*/ 63 w 1551"/>
                  <a:gd name="T93" fmla="*/ 346 h 872"/>
                  <a:gd name="T94" fmla="*/ 0 w 1551"/>
                  <a:gd name="T95" fmla="*/ 270 h 872"/>
                  <a:gd name="T96" fmla="*/ 0 w 1551"/>
                  <a:gd name="T97" fmla="*/ 270 h 872"/>
                  <a:gd name="T98" fmla="*/ 0 w 1551"/>
                  <a:gd name="T99" fmla="*/ 270 h 8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51"/>
                  <a:gd name="T151" fmla="*/ 0 h 872"/>
                  <a:gd name="T152" fmla="*/ 1551 w 1551"/>
                  <a:gd name="T153" fmla="*/ 872 h 8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51" h="872">
                    <a:moveTo>
                      <a:pt x="0" y="270"/>
                    </a:moveTo>
                    <a:lnTo>
                      <a:pt x="68" y="222"/>
                    </a:lnTo>
                    <a:lnTo>
                      <a:pt x="127" y="178"/>
                    </a:lnTo>
                    <a:lnTo>
                      <a:pt x="190" y="131"/>
                    </a:lnTo>
                    <a:lnTo>
                      <a:pt x="255" y="82"/>
                    </a:lnTo>
                    <a:lnTo>
                      <a:pt x="308" y="40"/>
                    </a:lnTo>
                    <a:lnTo>
                      <a:pt x="361" y="0"/>
                    </a:lnTo>
                    <a:lnTo>
                      <a:pt x="139" y="215"/>
                    </a:lnTo>
                    <a:lnTo>
                      <a:pt x="243" y="247"/>
                    </a:lnTo>
                    <a:lnTo>
                      <a:pt x="139" y="395"/>
                    </a:lnTo>
                    <a:lnTo>
                      <a:pt x="319" y="374"/>
                    </a:lnTo>
                    <a:lnTo>
                      <a:pt x="291" y="547"/>
                    </a:lnTo>
                    <a:lnTo>
                      <a:pt x="333" y="631"/>
                    </a:lnTo>
                    <a:lnTo>
                      <a:pt x="416" y="568"/>
                    </a:lnTo>
                    <a:lnTo>
                      <a:pt x="414" y="431"/>
                    </a:lnTo>
                    <a:lnTo>
                      <a:pt x="422" y="336"/>
                    </a:lnTo>
                    <a:lnTo>
                      <a:pt x="443" y="291"/>
                    </a:lnTo>
                    <a:lnTo>
                      <a:pt x="468" y="325"/>
                    </a:lnTo>
                    <a:lnTo>
                      <a:pt x="479" y="407"/>
                    </a:lnTo>
                    <a:lnTo>
                      <a:pt x="485" y="526"/>
                    </a:lnTo>
                    <a:lnTo>
                      <a:pt x="582" y="332"/>
                    </a:lnTo>
                    <a:lnTo>
                      <a:pt x="506" y="637"/>
                    </a:lnTo>
                    <a:lnTo>
                      <a:pt x="692" y="367"/>
                    </a:lnTo>
                    <a:lnTo>
                      <a:pt x="692" y="673"/>
                    </a:lnTo>
                    <a:lnTo>
                      <a:pt x="686" y="741"/>
                    </a:lnTo>
                    <a:lnTo>
                      <a:pt x="762" y="652"/>
                    </a:lnTo>
                    <a:lnTo>
                      <a:pt x="768" y="388"/>
                    </a:lnTo>
                    <a:lnTo>
                      <a:pt x="797" y="707"/>
                    </a:lnTo>
                    <a:lnTo>
                      <a:pt x="935" y="319"/>
                    </a:lnTo>
                    <a:lnTo>
                      <a:pt x="865" y="673"/>
                    </a:lnTo>
                    <a:lnTo>
                      <a:pt x="1226" y="602"/>
                    </a:lnTo>
                    <a:lnTo>
                      <a:pt x="1316" y="616"/>
                    </a:lnTo>
                    <a:lnTo>
                      <a:pt x="1371" y="678"/>
                    </a:lnTo>
                    <a:lnTo>
                      <a:pt x="1551" y="749"/>
                    </a:lnTo>
                    <a:lnTo>
                      <a:pt x="1433" y="838"/>
                    </a:lnTo>
                    <a:lnTo>
                      <a:pt x="1080" y="867"/>
                    </a:lnTo>
                    <a:lnTo>
                      <a:pt x="1101" y="804"/>
                    </a:lnTo>
                    <a:lnTo>
                      <a:pt x="1177" y="707"/>
                    </a:lnTo>
                    <a:lnTo>
                      <a:pt x="844" y="749"/>
                    </a:lnTo>
                    <a:lnTo>
                      <a:pt x="603" y="754"/>
                    </a:lnTo>
                    <a:lnTo>
                      <a:pt x="652" y="830"/>
                    </a:lnTo>
                    <a:lnTo>
                      <a:pt x="831" y="859"/>
                    </a:lnTo>
                    <a:lnTo>
                      <a:pt x="637" y="872"/>
                    </a:lnTo>
                    <a:lnTo>
                      <a:pt x="485" y="783"/>
                    </a:lnTo>
                    <a:lnTo>
                      <a:pt x="222" y="699"/>
                    </a:lnTo>
                    <a:lnTo>
                      <a:pt x="152" y="555"/>
                    </a:lnTo>
                    <a:lnTo>
                      <a:pt x="63" y="346"/>
                    </a:lnTo>
                    <a:lnTo>
                      <a:pt x="0" y="270"/>
                    </a:lnTo>
                    <a:close/>
                  </a:path>
                </a:pathLst>
              </a:custGeom>
              <a:solidFill>
                <a:srgbClr val="96ABBA"/>
              </a:solidFill>
              <a:ln w="9525">
                <a:noFill/>
                <a:round/>
                <a:headEnd/>
                <a:tailEnd/>
              </a:ln>
            </p:spPr>
            <p:txBody>
              <a:bodyPr/>
              <a:lstStyle/>
              <a:p>
                <a:endParaRPr lang="fa-IR"/>
              </a:p>
            </p:txBody>
          </p:sp>
          <p:sp>
            <p:nvSpPr>
              <p:cNvPr id="24676" name="Freeform 67"/>
              <p:cNvSpPr>
                <a:spLocks/>
              </p:cNvSpPr>
              <p:nvPr/>
            </p:nvSpPr>
            <p:spPr bwMode="auto">
              <a:xfrm>
                <a:off x="1334" y="3662"/>
                <a:ext cx="222" cy="82"/>
              </a:xfrm>
              <a:custGeom>
                <a:avLst/>
                <a:gdLst>
                  <a:gd name="T0" fmla="*/ 0 w 443"/>
                  <a:gd name="T1" fmla="*/ 48 h 166"/>
                  <a:gd name="T2" fmla="*/ 200 w 443"/>
                  <a:gd name="T3" fmla="*/ 76 h 166"/>
                  <a:gd name="T4" fmla="*/ 242 w 443"/>
                  <a:gd name="T5" fmla="*/ 166 h 166"/>
                  <a:gd name="T6" fmla="*/ 443 w 443"/>
                  <a:gd name="T7" fmla="*/ 48 h 166"/>
                  <a:gd name="T8" fmla="*/ 145 w 443"/>
                  <a:gd name="T9" fmla="*/ 0 h 166"/>
                  <a:gd name="T10" fmla="*/ 55 w 443"/>
                  <a:gd name="T11" fmla="*/ 0 h 166"/>
                  <a:gd name="T12" fmla="*/ 0 w 443"/>
                  <a:gd name="T13" fmla="*/ 48 h 166"/>
                  <a:gd name="T14" fmla="*/ 0 w 443"/>
                  <a:gd name="T15" fmla="*/ 48 h 166"/>
                  <a:gd name="T16" fmla="*/ 0 w 443"/>
                  <a:gd name="T17" fmla="*/ 48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166"/>
                  <a:gd name="T29" fmla="*/ 443 w 443"/>
                  <a:gd name="T30" fmla="*/ 166 h 1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166">
                    <a:moveTo>
                      <a:pt x="0" y="48"/>
                    </a:moveTo>
                    <a:lnTo>
                      <a:pt x="200" y="76"/>
                    </a:lnTo>
                    <a:lnTo>
                      <a:pt x="242" y="166"/>
                    </a:lnTo>
                    <a:lnTo>
                      <a:pt x="443" y="48"/>
                    </a:lnTo>
                    <a:lnTo>
                      <a:pt x="145" y="0"/>
                    </a:lnTo>
                    <a:lnTo>
                      <a:pt x="55" y="0"/>
                    </a:lnTo>
                    <a:lnTo>
                      <a:pt x="0" y="48"/>
                    </a:lnTo>
                    <a:close/>
                  </a:path>
                </a:pathLst>
              </a:custGeom>
              <a:solidFill>
                <a:srgbClr val="96ABBA"/>
              </a:solidFill>
              <a:ln w="9525">
                <a:noFill/>
                <a:round/>
                <a:headEnd/>
                <a:tailEnd/>
              </a:ln>
            </p:spPr>
            <p:txBody>
              <a:bodyPr/>
              <a:lstStyle/>
              <a:p>
                <a:endParaRPr lang="fa-IR"/>
              </a:p>
            </p:txBody>
          </p:sp>
          <p:sp>
            <p:nvSpPr>
              <p:cNvPr id="24677" name="Freeform 68"/>
              <p:cNvSpPr>
                <a:spLocks/>
              </p:cNvSpPr>
              <p:nvPr/>
            </p:nvSpPr>
            <p:spPr bwMode="auto">
              <a:xfrm>
                <a:off x="1195" y="3744"/>
                <a:ext cx="247" cy="129"/>
              </a:xfrm>
              <a:custGeom>
                <a:avLst/>
                <a:gdLst>
                  <a:gd name="T0" fmla="*/ 0 w 494"/>
                  <a:gd name="T1" fmla="*/ 0 h 256"/>
                  <a:gd name="T2" fmla="*/ 26 w 494"/>
                  <a:gd name="T3" fmla="*/ 64 h 256"/>
                  <a:gd name="T4" fmla="*/ 28 w 494"/>
                  <a:gd name="T5" fmla="*/ 117 h 256"/>
                  <a:gd name="T6" fmla="*/ 144 w 494"/>
                  <a:gd name="T7" fmla="*/ 256 h 256"/>
                  <a:gd name="T8" fmla="*/ 353 w 494"/>
                  <a:gd name="T9" fmla="*/ 230 h 256"/>
                  <a:gd name="T10" fmla="*/ 380 w 494"/>
                  <a:gd name="T11" fmla="*/ 140 h 256"/>
                  <a:gd name="T12" fmla="*/ 308 w 494"/>
                  <a:gd name="T13" fmla="*/ 171 h 256"/>
                  <a:gd name="T14" fmla="*/ 193 w 494"/>
                  <a:gd name="T15" fmla="*/ 222 h 256"/>
                  <a:gd name="T16" fmla="*/ 494 w 494"/>
                  <a:gd name="T17" fmla="*/ 0 h 256"/>
                  <a:gd name="T18" fmla="*/ 233 w 494"/>
                  <a:gd name="T19" fmla="*/ 125 h 256"/>
                  <a:gd name="T20" fmla="*/ 0 w 494"/>
                  <a:gd name="T21" fmla="*/ 0 h 256"/>
                  <a:gd name="T22" fmla="*/ 0 w 494"/>
                  <a:gd name="T23" fmla="*/ 0 h 256"/>
                  <a:gd name="T24" fmla="*/ 0 w 494"/>
                  <a:gd name="T25" fmla="*/ 0 h 2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4"/>
                  <a:gd name="T40" fmla="*/ 0 h 256"/>
                  <a:gd name="T41" fmla="*/ 494 w 494"/>
                  <a:gd name="T42" fmla="*/ 256 h 2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4" h="256">
                    <a:moveTo>
                      <a:pt x="0" y="0"/>
                    </a:moveTo>
                    <a:lnTo>
                      <a:pt x="26" y="64"/>
                    </a:lnTo>
                    <a:lnTo>
                      <a:pt x="28" y="117"/>
                    </a:lnTo>
                    <a:lnTo>
                      <a:pt x="144" y="256"/>
                    </a:lnTo>
                    <a:lnTo>
                      <a:pt x="353" y="230"/>
                    </a:lnTo>
                    <a:lnTo>
                      <a:pt x="380" y="140"/>
                    </a:lnTo>
                    <a:lnTo>
                      <a:pt x="308" y="171"/>
                    </a:lnTo>
                    <a:lnTo>
                      <a:pt x="193" y="222"/>
                    </a:lnTo>
                    <a:lnTo>
                      <a:pt x="494" y="0"/>
                    </a:lnTo>
                    <a:lnTo>
                      <a:pt x="233" y="125"/>
                    </a:lnTo>
                    <a:lnTo>
                      <a:pt x="0" y="0"/>
                    </a:lnTo>
                    <a:close/>
                  </a:path>
                </a:pathLst>
              </a:custGeom>
              <a:solidFill>
                <a:srgbClr val="96ABBA"/>
              </a:solidFill>
              <a:ln w="9525">
                <a:noFill/>
                <a:round/>
                <a:headEnd/>
                <a:tailEnd/>
              </a:ln>
            </p:spPr>
            <p:txBody>
              <a:bodyPr/>
              <a:lstStyle/>
              <a:p>
                <a:endParaRPr lang="fa-IR"/>
              </a:p>
            </p:txBody>
          </p:sp>
          <p:sp>
            <p:nvSpPr>
              <p:cNvPr id="24678" name="Freeform 69"/>
              <p:cNvSpPr>
                <a:spLocks/>
              </p:cNvSpPr>
              <p:nvPr/>
            </p:nvSpPr>
            <p:spPr bwMode="auto">
              <a:xfrm>
                <a:off x="2716" y="3019"/>
                <a:ext cx="374" cy="453"/>
              </a:xfrm>
              <a:custGeom>
                <a:avLst/>
                <a:gdLst>
                  <a:gd name="T0" fmla="*/ 59 w 748"/>
                  <a:gd name="T1" fmla="*/ 54 h 907"/>
                  <a:gd name="T2" fmla="*/ 8 w 748"/>
                  <a:gd name="T3" fmla="*/ 109 h 907"/>
                  <a:gd name="T4" fmla="*/ 0 w 748"/>
                  <a:gd name="T5" fmla="*/ 156 h 907"/>
                  <a:gd name="T6" fmla="*/ 6 w 748"/>
                  <a:gd name="T7" fmla="*/ 204 h 907"/>
                  <a:gd name="T8" fmla="*/ 40 w 748"/>
                  <a:gd name="T9" fmla="*/ 276 h 907"/>
                  <a:gd name="T10" fmla="*/ 52 w 748"/>
                  <a:gd name="T11" fmla="*/ 358 h 907"/>
                  <a:gd name="T12" fmla="*/ 23 w 748"/>
                  <a:gd name="T13" fmla="*/ 508 h 907"/>
                  <a:gd name="T14" fmla="*/ 99 w 748"/>
                  <a:gd name="T15" fmla="*/ 783 h 907"/>
                  <a:gd name="T16" fmla="*/ 160 w 748"/>
                  <a:gd name="T17" fmla="*/ 856 h 907"/>
                  <a:gd name="T18" fmla="*/ 232 w 748"/>
                  <a:gd name="T19" fmla="*/ 856 h 907"/>
                  <a:gd name="T20" fmla="*/ 248 w 748"/>
                  <a:gd name="T21" fmla="*/ 761 h 907"/>
                  <a:gd name="T22" fmla="*/ 227 w 748"/>
                  <a:gd name="T23" fmla="*/ 565 h 907"/>
                  <a:gd name="T24" fmla="*/ 244 w 748"/>
                  <a:gd name="T25" fmla="*/ 540 h 907"/>
                  <a:gd name="T26" fmla="*/ 324 w 748"/>
                  <a:gd name="T27" fmla="*/ 517 h 907"/>
                  <a:gd name="T28" fmla="*/ 432 w 748"/>
                  <a:gd name="T29" fmla="*/ 565 h 907"/>
                  <a:gd name="T30" fmla="*/ 491 w 748"/>
                  <a:gd name="T31" fmla="*/ 605 h 907"/>
                  <a:gd name="T32" fmla="*/ 603 w 748"/>
                  <a:gd name="T33" fmla="*/ 725 h 907"/>
                  <a:gd name="T34" fmla="*/ 647 w 748"/>
                  <a:gd name="T35" fmla="*/ 791 h 907"/>
                  <a:gd name="T36" fmla="*/ 647 w 748"/>
                  <a:gd name="T37" fmla="*/ 859 h 907"/>
                  <a:gd name="T38" fmla="*/ 675 w 748"/>
                  <a:gd name="T39" fmla="*/ 907 h 907"/>
                  <a:gd name="T40" fmla="*/ 700 w 748"/>
                  <a:gd name="T41" fmla="*/ 907 h 907"/>
                  <a:gd name="T42" fmla="*/ 729 w 748"/>
                  <a:gd name="T43" fmla="*/ 833 h 907"/>
                  <a:gd name="T44" fmla="*/ 732 w 748"/>
                  <a:gd name="T45" fmla="*/ 717 h 907"/>
                  <a:gd name="T46" fmla="*/ 748 w 748"/>
                  <a:gd name="T47" fmla="*/ 609 h 907"/>
                  <a:gd name="T48" fmla="*/ 736 w 748"/>
                  <a:gd name="T49" fmla="*/ 584 h 907"/>
                  <a:gd name="T50" fmla="*/ 744 w 748"/>
                  <a:gd name="T51" fmla="*/ 536 h 907"/>
                  <a:gd name="T52" fmla="*/ 729 w 748"/>
                  <a:gd name="T53" fmla="*/ 460 h 907"/>
                  <a:gd name="T54" fmla="*/ 692 w 748"/>
                  <a:gd name="T55" fmla="*/ 417 h 907"/>
                  <a:gd name="T56" fmla="*/ 639 w 748"/>
                  <a:gd name="T57" fmla="*/ 312 h 907"/>
                  <a:gd name="T58" fmla="*/ 599 w 748"/>
                  <a:gd name="T59" fmla="*/ 249 h 907"/>
                  <a:gd name="T60" fmla="*/ 367 w 748"/>
                  <a:gd name="T61" fmla="*/ 112 h 907"/>
                  <a:gd name="T62" fmla="*/ 211 w 748"/>
                  <a:gd name="T63" fmla="*/ 14 h 907"/>
                  <a:gd name="T64" fmla="*/ 171 w 748"/>
                  <a:gd name="T65" fmla="*/ 0 h 907"/>
                  <a:gd name="T66" fmla="*/ 132 w 748"/>
                  <a:gd name="T67" fmla="*/ 36 h 907"/>
                  <a:gd name="T68" fmla="*/ 59 w 748"/>
                  <a:gd name="T69" fmla="*/ 54 h 907"/>
                  <a:gd name="T70" fmla="*/ 59 w 748"/>
                  <a:gd name="T71" fmla="*/ 54 h 907"/>
                  <a:gd name="T72" fmla="*/ 59 w 748"/>
                  <a:gd name="T73" fmla="*/ 54 h 9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8"/>
                  <a:gd name="T112" fmla="*/ 0 h 907"/>
                  <a:gd name="T113" fmla="*/ 748 w 748"/>
                  <a:gd name="T114" fmla="*/ 907 h 9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8" h="907">
                    <a:moveTo>
                      <a:pt x="59" y="54"/>
                    </a:moveTo>
                    <a:lnTo>
                      <a:pt x="8" y="109"/>
                    </a:lnTo>
                    <a:lnTo>
                      <a:pt x="0" y="156"/>
                    </a:lnTo>
                    <a:lnTo>
                      <a:pt x="6" y="204"/>
                    </a:lnTo>
                    <a:lnTo>
                      <a:pt x="40" y="276"/>
                    </a:lnTo>
                    <a:lnTo>
                      <a:pt x="52" y="358"/>
                    </a:lnTo>
                    <a:lnTo>
                      <a:pt x="23" y="508"/>
                    </a:lnTo>
                    <a:lnTo>
                      <a:pt x="99" y="783"/>
                    </a:lnTo>
                    <a:lnTo>
                      <a:pt x="160" y="856"/>
                    </a:lnTo>
                    <a:lnTo>
                      <a:pt x="232" y="856"/>
                    </a:lnTo>
                    <a:lnTo>
                      <a:pt x="248" y="761"/>
                    </a:lnTo>
                    <a:lnTo>
                      <a:pt x="227" y="565"/>
                    </a:lnTo>
                    <a:lnTo>
                      <a:pt x="244" y="540"/>
                    </a:lnTo>
                    <a:lnTo>
                      <a:pt x="324" y="517"/>
                    </a:lnTo>
                    <a:lnTo>
                      <a:pt x="432" y="565"/>
                    </a:lnTo>
                    <a:lnTo>
                      <a:pt x="491" y="605"/>
                    </a:lnTo>
                    <a:lnTo>
                      <a:pt x="603" y="725"/>
                    </a:lnTo>
                    <a:lnTo>
                      <a:pt x="647" y="791"/>
                    </a:lnTo>
                    <a:lnTo>
                      <a:pt x="647" y="859"/>
                    </a:lnTo>
                    <a:lnTo>
                      <a:pt x="675" y="907"/>
                    </a:lnTo>
                    <a:lnTo>
                      <a:pt x="700" y="907"/>
                    </a:lnTo>
                    <a:lnTo>
                      <a:pt x="729" y="833"/>
                    </a:lnTo>
                    <a:lnTo>
                      <a:pt x="732" y="717"/>
                    </a:lnTo>
                    <a:lnTo>
                      <a:pt x="748" y="609"/>
                    </a:lnTo>
                    <a:lnTo>
                      <a:pt x="736" y="584"/>
                    </a:lnTo>
                    <a:lnTo>
                      <a:pt x="744" y="536"/>
                    </a:lnTo>
                    <a:lnTo>
                      <a:pt x="729" y="460"/>
                    </a:lnTo>
                    <a:lnTo>
                      <a:pt x="692" y="417"/>
                    </a:lnTo>
                    <a:lnTo>
                      <a:pt x="639" y="312"/>
                    </a:lnTo>
                    <a:lnTo>
                      <a:pt x="599" y="249"/>
                    </a:lnTo>
                    <a:lnTo>
                      <a:pt x="367" y="112"/>
                    </a:lnTo>
                    <a:lnTo>
                      <a:pt x="211" y="14"/>
                    </a:lnTo>
                    <a:lnTo>
                      <a:pt x="171" y="0"/>
                    </a:lnTo>
                    <a:lnTo>
                      <a:pt x="132" y="36"/>
                    </a:lnTo>
                    <a:lnTo>
                      <a:pt x="59" y="54"/>
                    </a:lnTo>
                    <a:close/>
                  </a:path>
                </a:pathLst>
              </a:custGeom>
              <a:solidFill>
                <a:srgbClr val="F59E92"/>
              </a:solidFill>
              <a:ln w="9525">
                <a:noFill/>
                <a:round/>
                <a:headEnd/>
                <a:tailEnd/>
              </a:ln>
            </p:spPr>
            <p:txBody>
              <a:bodyPr/>
              <a:lstStyle/>
              <a:p>
                <a:endParaRPr lang="fa-IR"/>
              </a:p>
            </p:txBody>
          </p:sp>
          <p:sp>
            <p:nvSpPr>
              <p:cNvPr id="24679" name="Freeform 70"/>
              <p:cNvSpPr>
                <a:spLocks/>
              </p:cNvSpPr>
              <p:nvPr/>
            </p:nvSpPr>
            <p:spPr bwMode="auto">
              <a:xfrm>
                <a:off x="1148" y="2246"/>
                <a:ext cx="69" cy="138"/>
              </a:xfrm>
              <a:custGeom>
                <a:avLst/>
                <a:gdLst>
                  <a:gd name="T0" fmla="*/ 0 w 138"/>
                  <a:gd name="T1" fmla="*/ 0 h 276"/>
                  <a:gd name="T2" fmla="*/ 64 w 138"/>
                  <a:gd name="T3" fmla="*/ 11 h 276"/>
                  <a:gd name="T4" fmla="*/ 119 w 138"/>
                  <a:gd name="T5" fmla="*/ 32 h 276"/>
                  <a:gd name="T6" fmla="*/ 133 w 138"/>
                  <a:gd name="T7" fmla="*/ 28 h 276"/>
                  <a:gd name="T8" fmla="*/ 138 w 138"/>
                  <a:gd name="T9" fmla="*/ 51 h 276"/>
                  <a:gd name="T10" fmla="*/ 114 w 138"/>
                  <a:gd name="T11" fmla="*/ 65 h 276"/>
                  <a:gd name="T12" fmla="*/ 121 w 138"/>
                  <a:gd name="T13" fmla="*/ 104 h 276"/>
                  <a:gd name="T14" fmla="*/ 131 w 138"/>
                  <a:gd name="T15" fmla="*/ 190 h 276"/>
                  <a:gd name="T16" fmla="*/ 131 w 138"/>
                  <a:gd name="T17" fmla="*/ 276 h 276"/>
                  <a:gd name="T18" fmla="*/ 108 w 138"/>
                  <a:gd name="T19" fmla="*/ 270 h 276"/>
                  <a:gd name="T20" fmla="*/ 106 w 138"/>
                  <a:gd name="T21" fmla="*/ 226 h 276"/>
                  <a:gd name="T22" fmla="*/ 58 w 138"/>
                  <a:gd name="T23" fmla="*/ 270 h 276"/>
                  <a:gd name="T24" fmla="*/ 79 w 138"/>
                  <a:gd name="T25" fmla="*/ 234 h 276"/>
                  <a:gd name="T26" fmla="*/ 98 w 138"/>
                  <a:gd name="T27" fmla="*/ 173 h 276"/>
                  <a:gd name="T28" fmla="*/ 81 w 138"/>
                  <a:gd name="T29" fmla="*/ 118 h 276"/>
                  <a:gd name="T30" fmla="*/ 68 w 138"/>
                  <a:gd name="T31" fmla="*/ 84 h 276"/>
                  <a:gd name="T32" fmla="*/ 0 w 138"/>
                  <a:gd name="T33" fmla="*/ 0 h 276"/>
                  <a:gd name="T34" fmla="*/ 0 w 138"/>
                  <a:gd name="T35" fmla="*/ 0 h 276"/>
                  <a:gd name="T36" fmla="*/ 0 w 138"/>
                  <a:gd name="T37" fmla="*/ 0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276"/>
                  <a:gd name="T59" fmla="*/ 138 w 138"/>
                  <a:gd name="T60" fmla="*/ 276 h 2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276">
                    <a:moveTo>
                      <a:pt x="0" y="0"/>
                    </a:moveTo>
                    <a:lnTo>
                      <a:pt x="64" y="11"/>
                    </a:lnTo>
                    <a:lnTo>
                      <a:pt x="119" y="32"/>
                    </a:lnTo>
                    <a:lnTo>
                      <a:pt x="133" y="28"/>
                    </a:lnTo>
                    <a:lnTo>
                      <a:pt x="138" y="51"/>
                    </a:lnTo>
                    <a:lnTo>
                      <a:pt x="114" y="65"/>
                    </a:lnTo>
                    <a:lnTo>
                      <a:pt x="121" y="104"/>
                    </a:lnTo>
                    <a:lnTo>
                      <a:pt x="131" y="190"/>
                    </a:lnTo>
                    <a:lnTo>
                      <a:pt x="131" y="276"/>
                    </a:lnTo>
                    <a:lnTo>
                      <a:pt x="108" y="270"/>
                    </a:lnTo>
                    <a:lnTo>
                      <a:pt x="106" y="226"/>
                    </a:lnTo>
                    <a:lnTo>
                      <a:pt x="58" y="270"/>
                    </a:lnTo>
                    <a:lnTo>
                      <a:pt x="79" y="234"/>
                    </a:lnTo>
                    <a:lnTo>
                      <a:pt x="98" y="173"/>
                    </a:lnTo>
                    <a:lnTo>
                      <a:pt x="81" y="118"/>
                    </a:lnTo>
                    <a:lnTo>
                      <a:pt x="68" y="84"/>
                    </a:lnTo>
                    <a:lnTo>
                      <a:pt x="0" y="0"/>
                    </a:lnTo>
                    <a:close/>
                  </a:path>
                </a:pathLst>
              </a:custGeom>
              <a:solidFill>
                <a:srgbClr val="A84A3D"/>
              </a:solidFill>
              <a:ln w="9525">
                <a:noFill/>
                <a:round/>
                <a:headEnd/>
                <a:tailEnd/>
              </a:ln>
            </p:spPr>
            <p:txBody>
              <a:bodyPr/>
              <a:lstStyle/>
              <a:p>
                <a:endParaRPr lang="fa-IR"/>
              </a:p>
            </p:txBody>
          </p:sp>
          <p:sp>
            <p:nvSpPr>
              <p:cNvPr id="24680" name="Freeform 71"/>
              <p:cNvSpPr>
                <a:spLocks/>
              </p:cNvSpPr>
              <p:nvPr/>
            </p:nvSpPr>
            <p:spPr bwMode="auto">
              <a:xfrm>
                <a:off x="1284" y="2314"/>
                <a:ext cx="159" cy="334"/>
              </a:xfrm>
              <a:custGeom>
                <a:avLst/>
                <a:gdLst>
                  <a:gd name="T0" fmla="*/ 282 w 320"/>
                  <a:gd name="T1" fmla="*/ 0 h 667"/>
                  <a:gd name="T2" fmla="*/ 276 w 320"/>
                  <a:gd name="T3" fmla="*/ 148 h 667"/>
                  <a:gd name="T4" fmla="*/ 267 w 320"/>
                  <a:gd name="T5" fmla="*/ 256 h 667"/>
                  <a:gd name="T6" fmla="*/ 251 w 320"/>
                  <a:gd name="T7" fmla="*/ 325 h 667"/>
                  <a:gd name="T8" fmla="*/ 229 w 320"/>
                  <a:gd name="T9" fmla="*/ 365 h 667"/>
                  <a:gd name="T10" fmla="*/ 200 w 320"/>
                  <a:gd name="T11" fmla="*/ 412 h 667"/>
                  <a:gd name="T12" fmla="*/ 168 w 320"/>
                  <a:gd name="T13" fmla="*/ 471 h 667"/>
                  <a:gd name="T14" fmla="*/ 137 w 320"/>
                  <a:gd name="T15" fmla="*/ 509 h 667"/>
                  <a:gd name="T16" fmla="*/ 111 w 320"/>
                  <a:gd name="T17" fmla="*/ 542 h 667"/>
                  <a:gd name="T18" fmla="*/ 84 w 320"/>
                  <a:gd name="T19" fmla="*/ 568 h 667"/>
                  <a:gd name="T20" fmla="*/ 31 w 320"/>
                  <a:gd name="T21" fmla="*/ 606 h 667"/>
                  <a:gd name="T22" fmla="*/ 0 w 320"/>
                  <a:gd name="T23" fmla="*/ 623 h 667"/>
                  <a:gd name="T24" fmla="*/ 135 w 320"/>
                  <a:gd name="T25" fmla="*/ 555 h 667"/>
                  <a:gd name="T26" fmla="*/ 175 w 320"/>
                  <a:gd name="T27" fmla="*/ 513 h 667"/>
                  <a:gd name="T28" fmla="*/ 204 w 320"/>
                  <a:gd name="T29" fmla="*/ 481 h 667"/>
                  <a:gd name="T30" fmla="*/ 225 w 320"/>
                  <a:gd name="T31" fmla="*/ 452 h 667"/>
                  <a:gd name="T32" fmla="*/ 232 w 320"/>
                  <a:gd name="T33" fmla="*/ 555 h 667"/>
                  <a:gd name="T34" fmla="*/ 225 w 320"/>
                  <a:gd name="T35" fmla="*/ 667 h 667"/>
                  <a:gd name="T36" fmla="*/ 263 w 320"/>
                  <a:gd name="T37" fmla="*/ 602 h 667"/>
                  <a:gd name="T38" fmla="*/ 259 w 320"/>
                  <a:gd name="T39" fmla="*/ 452 h 667"/>
                  <a:gd name="T40" fmla="*/ 251 w 320"/>
                  <a:gd name="T41" fmla="*/ 403 h 667"/>
                  <a:gd name="T42" fmla="*/ 299 w 320"/>
                  <a:gd name="T43" fmla="*/ 308 h 667"/>
                  <a:gd name="T44" fmla="*/ 310 w 320"/>
                  <a:gd name="T45" fmla="*/ 135 h 667"/>
                  <a:gd name="T46" fmla="*/ 320 w 320"/>
                  <a:gd name="T47" fmla="*/ 101 h 667"/>
                  <a:gd name="T48" fmla="*/ 282 w 320"/>
                  <a:gd name="T49" fmla="*/ 0 h 667"/>
                  <a:gd name="T50" fmla="*/ 282 w 320"/>
                  <a:gd name="T51" fmla="*/ 0 h 667"/>
                  <a:gd name="T52" fmla="*/ 282 w 320"/>
                  <a:gd name="T53" fmla="*/ 0 h 6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0"/>
                  <a:gd name="T82" fmla="*/ 0 h 667"/>
                  <a:gd name="T83" fmla="*/ 320 w 320"/>
                  <a:gd name="T84" fmla="*/ 667 h 6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0" h="667">
                    <a:moveTo>
                      <a:pt x="282" y="0"/>
                    </a:moveTo>
                    <a:lnTo>
                      <a:pt x="276" y="148"/>
                    </a:lnTo>
                    <a:lnTo>
                      <a:pt x="267" y="256"/>
                    </a:lnTo>
                    <a:lnTo>
                      <a:pt x="251" y="325"/>
                    </a:lnTo>
                    <a:lnTo>
                      <a:pt x="229" y="365"/>
                    </a:lnTo>
                    <a:lnTo>
                      <a:pt x="200" y="412"/>
                    </a:lnTo>
                    <a:lnTo>
                      <a:pt x="168" y="471"/>
                    </a:lnTo>
                    <a:lnTo>
                      <a:pt x="137" y="509"/>
                    </a:lnTo>
                    <a:lnTo>
                      <a:pt x="111" y="542"/>
                    </a:lnTo>
                    <a:lnTo>
                      <a:pt x="84" y="568"/>
                    </a:lnTo>
                    <a:lnTo>
                      <a:pt x="31" y="606"/>
                    </a:lnTo>
                    <a:lnTo>
                      <a:pt x="0" y="623"/>
                    </a:lnTo>
                    <a:lnTo>
                      <a:pt x="135" y="555"/>
                    </a:lnTo>
                    <a:lnTo>
                      <a:pt x="175" y="513"/>
                    </a:lnTo>
                    <a:lnTo>
                      <a:pt x="204" y="481"/>
                    </a:lnTo>
                    <a:lnTo>
                      <a:pt x="225" y="452"/>
                    </a:lnTo>
                    <a:lnTo>
                      <a:pt x="232" y="555"/>
                    </a:lnTo>
                    <a:lnTo>
                      <a:pt x="225" y="667"/>
                    </a:lnTo>
                    <a:lnTo>
                      <a:pt x="263" y="602"/>
                    </a:lnTo>
                    <a:lnTo>
                      <a:pt x="259" y="452"/>
                    </a:lnTo>
                    <a:lnTo>
                      <a:pt x="251" y="403"/>
                    </a:lnTo>
                    <a:lnTo>
                      <a:pt x="299" y="308"/>
                    </a:lnTo>
                    <a:lnTo>
                      <a:pt x="310" y="135"/>
                    </a:lnTo>
                    <a:lnTo>
                      <a:pt x="320" y="101"/>
                    </a:lnTo>
                    <a:lnTo>
                      <a:pt x="282" y="0"/>
                    </a:lnTo>
                    <a:close/>
                  </a:path>
                </a:pathLst>
              </a:custGeom>
              <a:solidFill>
                <a:srgbClr val="C7695C"/>
              </a:solidFill>
              <a:ln w="9525">
                <a:noFill/>
                <a:round/>
                <a:headEnd/>
                <a:tailEnd/>
              </a:ln>
            </p:spPr>
            <p:txBody>
              <a:bodyPr/>
              <a:lstStyle/>
              <a:p>
                <a:endParaRPr lang="fa-IR"/>
              </a:p>
            </p:txBody>
          </p:sp>
          <p:sp>
            <p:nvSpPr>
              <p:cNvPr id="24681" name="Freeform 72"/>
              <p:cNvSpPr>
                <a:spLocks/>
              </p:cNvSpPr>
              <p:nvPr/>
            </p:nvSpPr>
            <p:spPr bwMode="auto">
              <a:xfrm>
                <a:off x="935" y="2040"/>
                <a:ext cx="376" cy="591"/>
              </a:xfrm>
              <a:custGeom>
                <a:avLst/>
                <a:gdLst>
                  <a:gd name="T0" fmla="*/ 557 w 753"/>
                  <a:gd name="T1" fmla="*/ 73 h 1183"/>
                  <a:gd name="T2" fmla="*/ 289 w 753"/>
                  <a:gd name="T3" fmla="*/ 114 h 1183"/>
                  <a:gd name="T4" fmla="*/ 258 w 753"/>
                  <a:gd name="T5" fmla="*/ 215 h 1183"/>
                  <a:gd name="T6" fmla="*/ 264 w 753"/>
                  <a:gd name="T7" fmla="*/ 312 h 1183"/>
                  <a:gd name="T8" fmla="*/ 262 w 753"/>
                  <a:gd name="T9" fmla="*/ 360 h 1183"/>
                  <a:gd name="T10" fmla="*/ 241 w 753"/>
                  <a:gd name="T11" fmla="*/ 407 h 1183"/>
                  <a:gd name="T12" fmla="*/ 254 w 753"/>
                  <a:gd name="T13" fmla="*/ 426 h 1183"/>
                  <a:gd name="T14" fmla="*/ 289 w 753"/>
                  <a:gd name="T15" fmla="*/ 436 h 1183"/>
                  <a:gd name="T16" fmla="*/ 340 w 753"/>
                  <a:gd name="T17" fmla="*/ 440 h 1183"/>
                  <a:gd name="T18" fmla="*/ 233 w 753"/>
                  <a:gd name="T19" fmla="*/ 478 h 1183"/>
                  <a:gd name="T20" fmla="*/ 253 w 753"/>
                  <a:gd name="T21" fmla="*/ 498 h 1183"/>
                  <a:gd name="T22" fmla="*/ 292 w 753"/>
                  <a:gd name="T23" fmla="*/ 516 h 1183"/>
                  <a:gd name="T24" fmla="*/ 304 w 753"/>
                  <a:gd name="T25" fmla="*/ 536 h 1183"/>
                  <a:gd name="T26" fmla="*/ 292 w 753"/>
                  <a:gd name="T27" fmla="*/ 563 h 1183"/>
                  <a:gd name="T28" fmla="*/ 228 w 753"/>
                  <a:gd name="T29" fmla="*/ 536 h 1183"/>
                  <a:gd name="T30" fmla="*/ 216 w 753"/>
                  <a:gd name="T31" fmla="*/ 635 h 1183"/>
                  <a:gd name="T32" fmla="*/ 247 w 753"/>
                  <a:gd name="T33" fmla="*/ 719 h 1183"/>
                  <a:gd name="T34" fmla="*/ 275 w 753"/>
                  <a:gd name="T35" fmla="*/ 791 h 1183"/>
                  <a:gd name="T36" fmla="*/ 349 w 753"/>
                  <a:gd name="T37" fmla="*/ 772 h 1183"/>
                  <a:gd name="T38" fmla="*/ 329 w 753"/>
                  <a:gd name="T39" fmla="*/ 797 h 1183"/>
                  <a:gd name="T40" fmla="*/ 304 w 753"/>
                  <a:gd name="T41" fmla="*/ 844 h 1183"/>
                  <a:gd name="T42" fmla="*/ 313 w 753"/>
                  <a:gd name="T43" fmla="*/ 882 h 1183"/>
                  <a:gd name="T44" fmla="*/ 344 w 753"/>
                  <a:gd name="T45" fmla="*/ 934 h 1183"/>
                  <a:gd name="T46" fmla="*/ 380 w 753"/>
                  <a:gd name="T47" fmla="*/ 981 h 1183"/>
                  <a:gd name="T48" fmla="*/ 416 w 753"/>
                  <a:gd name="T49" fmla="*/ 1008 h 1183"/>
                  <a:gd name="T50" fmla="*/ 433 w 753"/>
                  <a:gd name="T51" fmla="*/ 1000 h 1183"/>
                  <a:gd name="T52" fmla="*/ 431 w 753"/>
                  <a:gd name="T53" fmla="*/ 970 h 1183"/>
                  <a:gd name="T54" fmla="*/ 416 w 753"/>
                  <a:gd name="T55" fmla="*/ 920 h 1183"/>
                  <a:gd name="T56" fmla="*/ 475 w 753"/>
                  <a:gd name="T57" fmla="*/ 1000 h 1183"/>
                  <a:gd name="T58" fmla="*/ 484 w 753"/>
                  <a:gd name="T59" fmla="*/ 1036 h 1183"/>
                  <a:gd name="T60" fmla="*/ 498 w 753"/>
                  <a:gd name="T61" fmla="*/ 1067 h 1183"/>
                  <a:gd name="T62" fmla="*/ 517 w 753"/>
                  <a:gd name="T63" fmla="*/ 1092 h 1183"/>
                  <a:gd name="T64" fmla="*/ 560 w 753"/>
                  <a:gd name="T65" fmla="*/ 1122 h 1183"/>
                  <a:gd name="T66" fmla="*/ 608 w 753"/>
                  <a:gd name="T67" fmla="*/ 1131 h 1183"/>
                  <a:gd name="T68" fmla="*/ 703 w 753"/>
                  <a:gd name="T69" fmla="*/ 1130 h 1183"/>
                  <a:gd name="T70" fmla="*/ 753 w 753"/>
                  <a:gd name="T71" fmla="*/ 1147 h 1183"/>
                  <a:gd name="T72" fmla="*/ 701 w 753"/>
                  <a:gd name="T73" fmla="*/ 1173 h 1183"/>
                  <a:gd name="T74" fmla="*/ 661 w 753"/>
                  <a:gd name="T75" fmla="*/ 1183 h 1183"/>
                  <a:gd name="T76" fmla="*/ 541 w 753"/>
                  <a:gd name="T77" fmla="*/ 1179 h 1183"/>
                  <a:gd name="T78" fmla="*/ 361 w 753"/>
                  <a:gd name="T79" fmla="*/ 1103 h 1183"/>
                  <a:gd name="T80" fmla="*/ 289 w 753"/>
                  <a:gd name="T81" fmla="*/ 1019 h 1183"/>
                  <a:gd name="T82" fmla="*/ 245 w 753"/>
                  <a:gd name="T83" fmla="*/ 939 h 1183"/>
                  <a:gd name="T84" fmla="*/ 190 w 753"/>
                  <a:gd name="T85" fmla="*/ 808 h 1183"/>
                  <a:gd name="T86" fmla="*/ 165 w 753"/>
                  <a:gd name="T87" fmla="*/ 804 h 1183"/>
                  <a:gd name="T88" fmla="*/ 121 w 753"/>
                  <a:gd name="T89" fmla="*/ 795 h 1183"/>
                  <a:gd name="T90" fmla="*/ 78 w 753"/>
                  <a:gd name="T91" fmla="*/ 765 h 1183"/>
                  <a:gd name="T92" fmla="*/ 78 w 753"/>
                  <a:gd name="T93" fmla="*/ 683 h 1183"/>
                  <a:gd name="T94" fmla="*/ 40 w 753"/>
                  <a:gd name="T95" fmla="*/ 584 h 1183"/>
                  <a:gd name="T96" fmla="*/ 0 w 753"/>
                  <a:gd name="T97" fmla="*/ 478 h 1183"/>
                  <a:gd name="T98" fmla="*/ 78 w 753"/>
                  <a:gd name="T99" fmla="*/ 145 h 1183"/>
                  <a:gd name="T100" fmla="*/ 292 w 753"/>
                  <a:gd name="T101" fmla="*/ 0 h 1183"/>
                  <a:gd name="T102" fmla="*/ 585 w 753"/>
                  <a:gd name="T103" fmla="*/ 33 h 1183"/>
                  <a:gd name="T104" fmla="*/ 557 w 753"/>
                  <a:gd name="T105" fmla="*/ 73 h 1183"/>
                  <a:gd name="T106" fmla="*/ 557 w 753"/>
                  <a:gd name="T107" fmla="*/ 73 h 1183"/>
                  <a:gd name="T108" fmla="*/ 557 w 753"/>
                  <a:gd name="T109" fmla="*/ 73 h 11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3"/>
                  <a:gd name="T166" fmla="*/ 0 h 1183"/>
                  <a:gd name="T167" fmla="*/ 753 w 753"/>
                  <a:gd name="T168" fmla="*/ 1183 h 11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3" h="1183">
                    <a:moveTo>
                      <a:pt x="557" y="73"/>
                    </a:moveTo>
                    <a:lnTo>
                      <a:pt x="289" y="114"/>
                    </a:lnTo>
                    <a:lnTo>
                      <a:pt x="258" y="215"/>
                    </a:lnTo>
                    <a:lnTo>
                      <a:pt x="264" y="312"/>
                    </a:lnTo>
                    <a:lnTo>
                      <a:pt x="262" y="360"/>
                    </a:lnTo>
                    <a:lnTo>
                      <a:pt x="241" y="407"/>
                    </a:lnTo>
                    <a:lnTo>
                      <a:pt x="254" y="426"/>
                    </a:lnTo>
                    <a:lnTo>
                      <a:pt x="289" y="436"/>
                    </a:lnTo>
                    <a:lnTo>
                      <a:pt x="340" y="440"/>
                    </a:lnTo>
                    <a:lnTo>
                      <a:pt x="233" y="478"/>
                    </a:lnTo>
                    <a:lnTo>
                      <a:pt x="253" y="498"/>
                    </a:lnTo>
                    <a:lnTo>
                      <a:pt x="292" y="516"/>
                    </a:lnTo>
                    <a:lnTo>
                      <a:pt x="304" y="536"/>
                    </a:lnTo>
                    <a:lnTo>
                      <a:pt x="292" y="563"/>
                    </a:lnTo>
                    <a:lnTo>
                      <a:pt x="228" y="536"/>
                    </a:lnTo>
                    <a:lnTo>
                      <a:pt x="216" y="635"/>
                    </a:lnTo>
                    <a:lnTo>
                      <a:pt x="247" y="719"/>
                    </a:lnTo>
                    <a:lnTo>
                      <a:pt x="275" y="791"/>
                    </a:lnTo>
                    <a:lnTo>
                      <a:pt x="349" y="772"/>
                    </a:lnTo>
                    <a:lnTo>
                      <a:pt x="329" y="797"/>
                    </a:lnTo>
                    <a:lnTo>
                      <a:pt x="304" y="844"/>
                    </a:lnTo>
                    <a:lnTo>
                      <a:pt x="313" y="882"/>
                    </a:lnTo>
                    <a:lnTo>
                      <a:pt x="344" y="934"/>
                    </a:lnTo>
                    <a:lnTo>
                      <a:pt x="380" y="981"/>
                    </a:lnTo>
                    <a:lnTo>
                      <a:pt x="416" y="1008"/>
                    </a:lnTo>
                    <a:lnTo>
                      <a:pt x="433" y="1000"/>
                    </a:lnTo>
                    <a:lnTo>
                      <a:pt x="431" y="970"/>
                    </a:lnTo>
                    <a:lnTo>
                      <a:pt x="416" y="920"/>
                    </a:lnTo>
                    <a:lnTo>
                      <a:pt x="475" y="1000"/>
                    </a:lnTo>
                    <a:lnTo>
                      <a:pt x="484" y="1036"/>
                    </a:lnTo>
                    <a:lnTo>
                      <a:pt x="498" y="1067"/>
                    </a:lnTo>
                    <a:lnTo>
                      <a:pt x="517" y="1092"/>
                    </a:lnTo>
                    <a:lnTo>
                      <a:pt x="560" y="1122"/>
                    </a:lnTo>
                    <a:lnTo>
                      <a:pt x="608" y="1131"/>
                    </a:lnTo>
                    <a:lnTo>
                      <a:pt x="703" y="1130"/>
                    </a:lnTo>
                    <a:lnTo>
                      <a:pt x="753" y="1147"/>
                    </a:lnTo>
                    <a:lnTo>
                      <a:pt x="701" y="1173"/>
                    </a:lnTo>
                    <a:lnTo>
                      <a:pt x="661" y="1183"/>
                    </a:lnTo>
                    <a:lnTo>
                      <a:pt x="541" y="1179"/>
                    </a:lnTo>
                    <a:lnTo>
                      <a:pt x="361" y="1103"/>
                    </a:lnTo>
                    <a:lnTo>
                      <a:pt x="289" y="1019"/>
                    </a:lnTo>
                    <a:lnTo>
                      <a:pt x="245" y="939"/>
                    </a:lnTo>
                    <a:lnTo>
                      <a:pt x="190" y="808"/>
                    </a:lnTo>
                    <a:lnTo>
                      <a:pt x="165" y="804"/>
                    </a:lnTo>
                    <a:lnTo>
                      <a:pt x="121" y="795"/>
                    </a:lnTo>
                    <a:lnTo>
                      <a:pt x="78" y="765"/>
                    </a:lnTo>
                    <a:lnTo>
                      <a:pt x="78" y="683"/>
                    </a:lnTo>
                    <a:lnTo>
                      <a:pt x="40" y="584"/>
                    </a:lnTo>
                    <a:lnTo>
                      <a:pt x="0" y="478"/>
                    </a:lnTo>
                    <a:lnTo>
                      <a:pt x="78" y="145"/>
                    </a:lnTo>
                    <a:lnTo>
                      <a:pt x="292" y="0"/>
                    </a:lnTo>
                    <a:lnTo>
                      <a:pt x="585" y="33"/>
                    </a:lnTo>
                    <a:lnTo>
                      <a:pt x="557" y="73"/>
                    </a:lnTo>
                    <a:close/>
                  </a:path>
                </a:pathLst>
              </a:custGeom>
              <a:solidFill>
                <a:srgbClr val="85291C"/>
              </a:solidFill>
              <a:ln w="9525">
                <a:noFill/>
                <a:round/>
                <a:headEnd/>
                <a:tailEnd/>
              </a:ln>
            </p:spPr>
            <p:txBody>
              <a:bodyPr/>
              <a:lstStyle/>
              <a:p>
                <a:endParaRPr lang="fa-IR"/>
              </a:p>
            </p:txBody>
          </p:sp>
          <p:sp>
            <p:nvSpPr>
              <p:cNvPr id="24682" name="Freeform 73"/>
              <p:cNvSpPr>
                <a:spLocks/>
              </p:cNvSpPr>
              <p:nvPr/>
            </p:nvSpPr>
            <p:spPr bwMode="auto">
              <a:xfrm>
                <a:off x="1206" y="3287"/>
                <a:ext cx="445" cy="377"/>
              </a:xfrm>
              <a:custGeom>
                <a:avLst/>
                <a:gdLst>
                  <a:gd name="T0" fmla="*/ 4 w 890"/>
                  <a:gd name="T1" fmla="*/ 57 h 755"/>
                  <a:gd name="T2" fmla="*/ 58 w 890"/>
                  <a:gd name="T3" fmla="*/ 149 h 755"/>
                  <a:gd name="T4" fmla="*/ 46 w 890"/>
                  <a:gd name="T5" fmla="*/ 293 h 755"/>
                  <a:gd name="T6" fmla="*/ 69 w 890"/>
                  <a:gd name="T7" fmla="*/ 430 h 755"/>
                  <a:gd name="T8" fmla="*/ 63 w 890"/>
                  <a:gd name="T9" fmla="*/ 538 h 755"/>
                  <a:gd name="T10" fmla="*/ 88 w 890"/>
                  <a:gd name="T11" fmla="*/ 620 h 755"/>
                  <a:gd name="T12" fmla="*/ 139 w 890"/>
                  <a:gd name="T13" fmla="*/ 725 h 755"/>
                  <a:gd name="T14" fmla="*/ 172 w 890"/>
                  <a:gd name="T15" fmla="*/ 742 h 755"/>
                  <a:gd name="T16" fmla="*/ 219 w 890"/>
                  <a:gd name="T17" fmla="*/ 755 h 755"/>
                  <a:gd name="T18" fmla="*/ 284 w 890"/>
                  <a:gd name="T19" fmla="*/ 726 h 755"/>
                  <a:gd name="T20" fmla="*/ 335 w 890"/>
                  <a:gd name="T21" fmla="*/ 702 h 755"/>
                  <a:gd name="T22" fmla="*/ 383 w 890"/>
                  <a:gd name="T23" fmla="*/ 639 h 755"/>
                  <a:gd name="T24" fmla="*/ 533 w 890"/>
                  <a:gd name="T25" fmla="*/ 591 h 755"/>
                  <a:gd name="T26" fmla="*/ 729 w 890"/>
                  <a:gd name="T27" fmla="*/ 523 h 755"/>
                  <a:gd name="T28" fmla="*/ 826 w 890"/>
                  <a:gd name="T29" fmla="*/ 451 h 755"/>
                  <a:gd name="T30" fmla="*/ 841 w 890"/>
                  <a:gd name="T31" fmla="*/ 420 h 755"/>
                  <a:gd name="T32" fmla="*/ 835 w 890"/>
                  <a:gd name="T33" fmla="*/ 289 h 755"/>
                  <a:gd name="T34" fmla="*/ 831 w 890"/>
                  <a:gd name="T35" fmla="*/ 255 h 755"/>
                  <a:gd name="T36" fmla="*/ 829 w 890"/>
                  <a:gd name="T37" fmla="*/ 240 h 755"/>
                  <a:gd name="T38" fmla="*/ 881 w 890"/>
                  <a:gd name="T39" fmla="*/ 122 h 755"/>
                  <a:gd name="T40" fmla="*/ 890 w 890"/>
                  <a:gd name="T41" fmla="*/ 14 h 755"/>
                  <a:gd name="T42" fmla="*/ 860 w 890"/>
                  <a:gd name="T43" fmla="*/ 2 h 755"/>
                  <a:gd name="T44" fmla="*/ 835 w 890"/>
                  <a:gd name="T45" fmla="*/ 12 h 755"/>
                  <a:gd name="T46" fmla="*/ 805 w 890"/>
                  <a:gd name="T47" fmla="*/ 35 h 755"/>
                  <a:gd name="T48" fmla="*/ 795 w 890"/>
                  <a:gd name="T49" fmla="*/ 52 h 755"/>
                  <a:gd name="T50" fmla="*/ 761 w 890"/>
                  <a:gd name="T51" fmla="*/ 54 h 755"/>
                  <a:gd name="T52" fmla="*/ 725 w 890"/>
                  <a:gd name="T53" fmla="*/ 73 h 755"/>
                  <a:gd name="T54" fmla="*/ 691 w 890"/>
                  <a:gd name="T55" fmla="*/ 124 h 755"/>
                  <a:gd name="T56" fmla="*/ 609 w 890"/>
                  <a:gd name="T57" fmla="*/ 221 h 755"/>
                  <a:gd name="T58" fmla="*/ 504 w 890"/>
                  <a:gd name="T59" fmla="*/ 280 h 755"/>
                  <a:gd name="T60" fmla="*/ 379 w 890"/>
                  <a:gd name="T61" fmla="*/ 304 h 755"/>
                  <a:gd name="T62" fmla="*/ 314 w 890"/>
                  <a:gd name="T63" fmla="*/ 308 h 755"/>
                  <a:gd name="T64" fmla="*/ 223 w 890"/>
                  <a:gd name="T65" fmla="*/ 255 h 755"/>
                  <a:gd name="T66" fmla="*/ 173 w 890"/>
                  <a:gd name="T67" fmla="*/ 227 h 755"/>
                  <a:gd name="T68" fmla="*/ 164 w 890"/>
                  <a:gd name="T69" fmla="*/ 189 h 755"/>
                  <a:gd name="T70" fmla="*/ 156 w 890"/>
                  <a:gd name="T71" fmla="*/ 137 h 755"/>
                  <a:gd name="T72" fmla="*/ 122 w 890"/>
                  <a:gd name="T73" fmla="*/ 65 h 755"/>
                  <a:gd name="T74" fmla="*/ 71 w 890"/>
                  <a:gd name="T75" fmla="*/ 14 h 755"/>
                  <a:gd name="T76" fmla="*/ 38 w 890"/>
                  <a:gd name="T77" fmla="*/ 0 h 755"/>
                  <a:gd name="T78" fmla="*/ 18 w 890"/>
                  <a:gd name="T79" fmla="*/ 10 h 755"/>
                  <a:gd name="T80" fmla="*/ 0 w 890"/>
                  <a:gd name="T81" fmla="*/ 29 h 755"/>
                  <a:gd name="T82" fmla="*/ 4 w 890"/>
                  <a:gd name="T83" fmla="*/ 57 h 755"/>
                  <a:gd name="T84" fmla="*/ 4 w 890"/>
                  <a:gd name="T85" fmla="*/ 57 h 755"/>
                  <a:gd name="T86" fmla="*/ 4 w 890"/>
                  <a:gd name="T87" fmla="*/ 57 h 7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0"/>
                  <a:gd name="T133" fmla="*/ 0 h 755"/>
                  <a:gd name="T134" fmla="*/ 890 w 890"/>
                  <a:gd name="T135" fmla="*/ 755 h 7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0" h="755">
                    <a:moveTo>
                      <a:pt x="4" y="57"/>
                    </a:moveTo>
                    <a:lnTo>
                      <a:pt x="58" y="149"/>
                    </a:lnTo>
                    <a:lnTo>
                      <a:pt x="46" y="293"/>
                    </a:lnTo>
                    <a:lnTo>
                      <a:pt x="69" y="430"/>
                    </a:lnTo>
                    <a:lnTo>
                      <a:pt x="63" y="538"/>
                    </a:lnTo>
                    <a:lnTo>
                      <a:pt x="88" y="620"/>
                    </a:lnTo>
                    <a:lnTo>
                      <a:pt x="139" y="725"/>
                    </a:lnTo>
                    <a:lnTo>
                      <a:pt x="172" y="742"/>
                    </a:lnTo>
                    <a:lnTo>
                      <a:pt x="219" y="755"/>
                    </a:lnTo>
                    <a:lnTo>
                      <a:pt x="284" y="726"/>
                    </a:lnTo>
                    <a:lnTo>
                      <a:pt x="335" y="702"/>
                    </a:lnTo>
                    <a:lnTo>
                      <a:pt x="383" y="639"/>
                    </a:lnTo>
                    <a:lnTo>
                      <a:pt x="533" y="591"/>
                    </a:lnTo>
                    <a:lnTo>
                      <a:pt x="729" y="523"/>
                    </a:lnTo>
                    <a:lnTo>
                      <a:pt x="826" y="451"/>
                    </a:lnTo>
                    <a:lnTo>
                      <a:pt x="841" y="420"/>
                    </a:lnTo>
                    <a:lnTo>
                      <a:pt x="835" y="289"/>
                    </a:lnTo>
                    <a:lnTo>
                      <a:pt x="831" y="255"/>
                    </a:lnTo>
                    <a:lnTo>
                      <a:pt x="829" y="240"/>
                    </a:lnTo>
                    <a:lnTo>
                      <a:pt x="881" y="122"/>
                    </a:lnTo>
                    <a:lnTo>
                      <a:pt x="890" y="14"/>
                    </a:lnTo>
                    <a:lnTo>
                      <a:pt x="860" y="2"/>
                    </a:lnTo>
                    <a:lnTo>
                      <a:pt x="835" y="12"/>
                    </a:lnTo>
                    <a:lnTo>
                      <a:pt x="805" y="35"/>
                    </a:lnTo>
                    <a:lnTo>
                      <a:pt x="795" y="52"/>
                    </a:lnTo>
                    <a:lnTo>
                      <a:pt x="761" y="54"/>
                    </a:lnTo>
                    <a:lnTo>
                      <a:pt x="725" y="73"/>
                    </a:lnTo>
                    <a:lnTo>
                      <a:pt x="691" y="124"/>
                    </a:lnTo>
                    <a:lnTo>
                      <a:pt x="609" y="221"/>
                    </a:lnTo>
                    <a:lnTo>
                      <a:pt x="504" y="280"/>
                    </a:lnTo>
                    <a:lnTo>
                      <a:pt x="379" y="304"/>
                    </a:lnTo>
                    <a:lnTo>
                      <a:pt x="314" y="308"/>
                    </a:lnTo>
                    <a:lnTo>
                      <a:pt x="223" y="255"/>
                    </a:lnTo>
                    <a:lnTo>
                      <a:pt x="173" y="227"/>
                    </a:lnTo>
                    <a:lnTo>
                      <a:pt x="164" y="189"/>
                    </a:lnTo>
                    <a:lnTo>
                      <a:pt x="156" y="137"/>
                    </a:lnTo>
                    <a:lnTo>
                      <a:pt x="122" y="65"/>
                    </a:lnTo>
                    <a:lnTo>
                      <a:pt x="71" y="14"/>
                    </a:lnTo>
                    <a:lnTo>
                      <a:pt x="38" y="0"/>
                    </a:lnTo>
                    <a:lnTo>
                      <a:pt x="18" y="10"/>
                    </a:lnTo>
                    <a:lnTo>
                      <a:pt x="0" y="29"/>
                    </a:lnTo>
                    <a:lnTo>
                      <a:pt x="4" y="57"/>
                    </a:lnTo>
                    <a:close/>
                  </a:path>
                </a:pathLst>
              </a:custGeom>
              <a:solidFill>
                <a:srgbClr val="FFB5A8"/>
              </a:solidFill>
              <a:ln w="9525">
                <a:noFill/>
                <a:round/>
                <a:headEnd/>
                <a:tailEnd/>
              </a:ln>
            </p:spPr>
            <p:txBody>
              <a:bodyPr/>
              <a:lstStyle/>
              <a:p>
                <a:endParaRPr lang="fa-IR"/>
              </a:p>
            </p:txBody>
          </p:sp>
          <p:sp>
            <p:nvSpPr>
              <p:cNvPr id="24683" name="Freeform 74"/>
              <p:cNvSpPr>
                <a:spLocks/>
              </p:cNvSpPr>
              <p:nvPr/>
            </p:nvSpPr>
            <p:spPr bwMode="auto">
              <a:xfrm>
                <a:off x="1112" y="3226"/>
                <a:ext cx="117" cy="282"/>
              </a:xfrm>
              <a:custGeom>
                <a:avLst/>
                <a:gdLst>
                  <a:gd name="T0" fmla="*/ 53 w 234"/>
                  <a:gd name="T1" fmla="*/ 95 h 562"/>
                  <a:gd name="T2" fmla="*/ 63 w 234"/>
                  <a:gd name="T3" fmla="*/ 226 h 562"/>
                  <a:gd name="T4" fmla="*/ 82 w 234"/>
                  <a:gd name="T5" fmla="*/ 327 h 562"/>
                  <a:gd name="T6" fmla="*/ 114 w 234"/>
                  <a:gd name="T7" fmla="*/ 391 h 562"/>
                  <a:gd name="T8" fmla="*/ 156 w 234"/>
                  <a:gd name="T9" fmla="*/ 433 h 562"/>
                  <a:gd name="T10" fmla="*/ 196 w 234"/>
                  <a:gd name="T11" fmla="*/ 479 h 562"/>
                  <a:gd name="T12" fmla="*/ 234 w 234"/>
                  <a:gd name="T13" fmla="*/ 532 h 562"/>
                  <a:gd name="T14" fmla="*/ 234 w 234"/>
                  <a:gd name="T15" fmla="*/ 562 h 562"/>
                  <a:gd name="T16" fmla="*/ 185 w 234"/>
                  <a:gd name="T17" fmla="*/ 505 h 562"/>
                  <a:gd name="T18" fmla="*/ 137 w 234"/>
                  <a:gd name="T19" fmla="*/ 471 h 562"/>
                  <a:gd name="T20" fmla="*/ 90 w 234"/>
                  <a:gd name="T21" fmla="*/ 467 h 562"/>
                  <a:gd name="T22" fmla="*/ 52 w 234"/>
                  <a:gd name="T23" fmla="*/ 460 h 562"/>
                  <a:gd name="T24" fmla="*/ 27 w 234"/>
                  <a:gd name="T25" fmla="*/ 418 h 562"/>
                  <a:gd name="T26" fmla="*/ 10 w 234"/>
                  <a:gd name="T27" fmla="*/ 351 h 562"/>
                  <a:gd name="T28" fmla="*/ 0 w 234"/>
                  <a:gd name="T29" fmla="*/ 0 h 562"/>
                  <a:gd name="T30" fmla="*/ 53 w 234"/>
                  <a:gd name="T31" fmla="*/ 95 h 562"/>
                  <a:gd name="T32" fmla="*/ 53 w 234"/>
                  <a:gd name="T33" fmla="*/ 95 h 562"/>
                  <a:gd name="T34" fmla="*/ 53 w 234"/>
                  <a:gd name="T35" fmla="*/ 95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562"/>
                  <a:gd name="T56" fmla="*/ 234 w 234"/>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562">
                    <a:moveTo>
                      <a:pt x="53" y="95"/>
                    </a:moveTo>
                    <a:lnTo>
                      <a:pt x="63" y="226"/>
                    </a:lnTo>
                    <a:lnTo>
                      <a:pt x="82" y="327"/>
                    </a:lnTo>
                    <a:lnTo>
                      <a:pt x="114" y="391"/>
                    </a:lnTo>
                    <a:lnTo>
                      <a:pt x="156" y="433"/>
                    </a:lnTo>
                    <a:lnTo>
                      <a:pt x="196" y="479"/>
                    </a:lnTo>
                    <a:lnTo>
                      <a:pt x="234" y="532"/>
                    </a:lnTo>
                    <a:lnTo>
                      <a:pt x="234" y="562"/>
                    </a:lnTo>
                    <a:lnTo>
                      <a:pt x="185" y="505"/>
                    </a:lnTo>
                    <a:lnTo>
                      <a:pt x="137" y="471"/>
                    </a:lnTo>
                    <a:lnTo>
                      <a:pt x="90" y="467"/>
                    </a:lnTo>
                    <a:lnTo>
                      <a:pt x="52" y="460"/>
                    </a:lnTo>
                    <a:lnTo>
                      <a:pt x="27" y="418"/>
                    </a:lnTo>
                    <a:lnTo>
                      <a:pt x="10" y="351"/>
                    </a:lnTo>
                    <a:lnTo>
                      <a:pt x="0" y="0"/>
                    </a:lnTo>
                    <a:lnTo>
                      <a:pt x="53" y="95"/>
                    </a:lnTo>
                    <a:close/>
                  </a:path>
                </a:pathLst>
              </a:custGeom>
              <a:solidFill>
                <a:srgbClr val="4A687A"/>
              </a:solidFill>
              <a:ln w="9525">
                <a:noFill/>
                <a:round/>
                <a:headEnd/>
                <a:tailEnd/>
              </a:ln>
            </p:spPr>
            <p:txBody>
              <a:bodyPr/>
              <a:lstStyle/>
              <a:p>
                <a:endParaRPr lang="fa-IR"/>
              </a:p>
            </p:txBody>
          </p:sp>
          <p:sp>
            <p:nvSpPr>
              <p:cNvPr id="24684" name="Freeform 75"/>
              <p:cNvSpPr>
                <a:spLocks/>
              </p:cNvSpPr>
              <p:nvPr/>
            </p:nvSpPr>
            <p:spPr bwMode="auto">
              <a:xfrm>
                <a:off x="1210" y="3287"/>
                <a:ext cx="71" cy="86"/>
              </a:xfrm>
              <a:custGeom>
                <a:avLst/>
                <a:gdLst>
                  <a:gd name="T0" fmla="*/ 10 w 143"/>
                  <a:gd name="T1" fmla="*/ 63 h 171"/>
                  <a:gd name="T2" fmla="*/ 0 w 143"/>
                  <a:gd name="T3" fmla="*/ 19 h 171"/>
                  <a:gd name="T4" fmla="*/ 15 w 143"/>
                  <a:gd name="T5" fmla="*/ 0 h 171"/>
                  <a:gd name="T6" fmla="*/ 80 w 143"/>
                  <a:gd name="T7" fmla="*/ 19 h 171"/>
                  <a:gd name="T8" fmla="*/ 110 w 143"/>
                  <a:gd name="T9" fmla="*/ 57 h 171"/>
                  <a:gd name="T10" fmla="*/ 131 w 143"/>
                  <a:gd name="T11" fmla="*/ 86 h 171"/>
                  <a:gd name="T12" fmla="*/ 143 w 143"/>
                  <a:gd name="T13" fmla="*/ 122 h 171"/>
                  <a:gd name="T14" fmla="*/ 127 w 143"/>
                  <a:gd name="T15" fmla="*/ 171 h 171"/>
                  <a:gd name="T16" fmla="*/ 82 w 143"/>
                  <a:gd name="T17" fmla="*/ 164 h 171"/>
                  <a:gd name="T18" fmla="*/ 10 w 143"/>
                  <a:gd name="T19" fmla="*/ 63 h 171"/>
                  <a:gd name="T20" fmla="*/ 10 w 143"/>
                  <a:gd name="T21" fmla="*/ 63 h 171"/>
                  <a:gd name="T22" fmla="*/ 10 w 143"/>
                  <a:gd name="T23" fmla="*/ 63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71"/>
                  <a:gd name="T38" fmla="*/ 143 w 143"/>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71">
                    <a:moveTo>
                      <a:pt x="10" y="63"/>
                    </a:moveTo>
                    <a:lnTo>
                      <a:pt x="0" y="19"/>
                    </a:lnTo>
                    <a:lnTo>
                      <a:pt x="15" y="0"/>
                    </a:lnTo>
                    <a:lnTo>
                      <a:pt x="80" y="19"/>
                    </a:lnTo>
                    <a:lnTo>
                      <a:pt x="110" y="57"/>
                    </a:lnTo>
                    <a:lnTo>
                      <a:pt x="131" y="86"/>
                    </a:lnTo>
                    <a:lnTo>
                      <a:pt x="143" y="122"/>
                    </a:lnTo>
                    <a:lnTo>
                      <a:pt x="127" y="171"/>
                    </a:lnTo>
                    <a:lnTo>
                      <a:pt x="82" y="164"/>
                    </a:lnTo>
                    <a:lnTo>
                      <a:pt x="10" y="63"/>
                    </a:lnTo>
                    <a:close/>
                  </a:path>
                </a:pathLst>
              </a:custGeom>
              <a:solidFill>
                <a:srgbClr val="F59E92"/>
              </a:solidFill>
              <a:ln w="9525">
                <a:noFill/>
                <a:round/>
                <a:headEnd/>
                <a:tailEnd/>
              </a:ln>
            </p:spPr>
            <p:txBody>
              <a:bodyPr/>
              <a:lstStyle/>
              <a:p>
                <a:endParaRPr lang="fa-IR"/>
              </a:p>
            </p:txBody>
          </p:sp>
          <p:sp>
            <p:nvSpPr>
              <p:cNvPr id="24685" name="Freeform 76"/>
              <p:cNvSpPr>
                <a:spLocks/>
              </p:cNvSpPr>
              <p:nvPr/>
            </p:nvSpPr>
            <p:spPr bwMode="auto">
              <a:xfrm>
                <a:off x="1499" y="3312"/>
                <a:ext cx="112" cy="145"/>
              </a:xfrm>
              <a:custGeom>
                <a:avLst/>
                <a:gdLst>
                  <a:gd name="T0" fmla="*/ 154 w 222"/>
                  <a:gd name="T1" fmla="*/ 4 h 291"/>
                  <a:gd name="T2" fmla="*/ 103 w 222"/>
                  <a:gd name="T3" fmla="*/ 81 h 291"/>
                  <a:gd name="T4" fmla="*/ 57 w 222"/>
                  <a:gd name="T5" fmla="*/ 142 h 291"/>
                  <a:gd name="T6" fmla="*/ 13 w 222"/>
                  <a:gd name="T7" fmla="*/ 184 h 291"/>
                  <a:gd name="T8" fmla="*/ 0 w 222"/>
                  <a:gd name="T9" fmla="*/ 237 h 291"/>
                  <a:gd name="T10" fmla="*/ 23 w 222"/>
                  <a:gd name="T11" fmla="*/ 272 h 291"/>
                  <a:gd name="T12" fmla="*/ 34 w 222"/>
                  <a:gd name="T13" fmla="*/ 291 h 291"/>
                  <a:gd name="T14" fmla="*/ 97 w 222"/>
                  <a:gd name="T15" fmla="*/ 258 h 291"/>
                  <a:gd name="T16" fmla="*/ 175 w 222"/>
                  <a:gd name="T17" fmla="*/ 142 h 291"/>
                  <a:gd name="T18" fmla="*/ 200 w 222"/>
                  <a:gd name="T19" fmla="*/ 112 h 291"/>
                  <a:gd name="T20" fmla="*/ 222 w 222"/>
                  <a:gd name="T21" fmla="*/ 66 h 291"/>
                  <a:gd name="T22" fmla="*/ 219 w 222"/>
                  <a:gd name="T23" fmla="*/ 13 h 291"/>
                  <a:gd name="T24" fmla="*/ 190 w 222"/>
                  <a:gd name="T25" fmla="*/ 0 h 291"/>
                  <a:gd name="T26" fmla="*/ 169 w 222"/>
                  <a:gd name="T27" fmla="*/ 5 h 291"/>
                  <a:gd name="T28" fmla="*/ 154 w 222"/>
                  <a:gd name="T29" fmla="*/ 4 h 291"/>
                  <a:gd name="T30" fmla="*/ 154 w 222"/>
                  <a:gd name="T31" fmla="*/ 4 h 291"/>
                  <a:gd name="T32" fmla="*/ 154 w 222"/>
                  <a:gd name="T33" fmla="*/ 4 h 2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
                  <a:gd name="T52" fmla="*/ 0 h 291"/>
                  <a:gd name="T53" fmla="*/ 222 w 222"/>
                  <a:gd name="T54" fmla="*/ 291 h 2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 h="291">
                    <a:moveTo>
                      <a:pt x="154" y="4"/>
                    </a:moveTo>
                    <a:lnTo>
                      <a:pt x="103" y="81"/>
                    </a:lnTo>
                    <a:lnTo>
                      <a:pt x="57" y="142"/>
                    </a:lnTo>
                    <a:lnTo>
                      <a:pt x="13" y="184"/>
                    </a:lnTo>
                    <a:lnTo>
                      <a:pt x="0" y="237"/>
                    </a:lnTo>
                    <a:lnTo>
                      <a:pt x="23" y="272"/>
                    </a:lnTo>
                    <a:lnTo>
                      <a:pt x="34" y="291"/>
                    </a:lnTo>
                    <a:lnTo>
                      <a:pt x="97" y="258"/>
                    </a:lnTo>
                    <a:lnTo>
                      <a:pt x="175" y="142"/>
                    </a:lnTo>
                    <a:lnTo>
                      <a:pt x="200" y="112"/>
                    </a:lnTo>
                    <a:lnTo>
                      <a:pt x="222" y="66"/>
                    </a:lnTo>
                    <a:lnTo>
                      <a:pt x="219" y="13"/>
                    </a:lnTo>
                    <a:lnTo>
                      <a:pt x="190" y="0"/>
                    </a:lnTo>
                    <a:lnTo>
                      <a:pt x="169" y="5"/>
                    </a:lnTo>
                    <a:lnTo>
                      <a:pt x="154" y="4"/>
                    </a:lnTo>
                    <a:close/>
                  </a:path>
                </a:pathLst>
              </a:custGeom>
              <a:solidFill>
                <a:srgbClr val="FFB5A8"/>
              </a:solidFill>
              <a:ln w="9525">
                <a:noFill/>
                <a:round/>
                <a:headEnd/>
                <a:tailEnd/>
              </a:ln>
            </p:spPr>
            <p:txBody>
              <a:bodyPr/>
              <a:lstStyle/>
              <a:p>
                <a:endParaRPr lang="fa-IR"/>
              </a:p>
            </p:txBody>
          </p:sp>
          <p:sp>
            <p:nvSpPr>
              <p:cNvPr id="24686" name="Freeform 77"/>
              <p:cNvSpPr>
                <a:spLocks/>
              </p:cNvSpPr>
              <p:nvPr/>
            </p:nvSpPr>
            <p:spPr bwMode="auto">
              <a:xfrm>
                <a:off x="1590" y="3429"/>
                <a:ext cx="24" cy="57"/>
              </a:xfrm>
              <a:custGeom>
                <a:avLst/>
                <a:gdLst>
                  <a:gd name="T0" fmla="*/ 49 w 49"/>
                  <a:gd name="T1" fmla="*/ 0 h 114"/>
                  <a:gd name="T2" fmla="*/ 36 w 49"/>
                  <a:gd name="T3" fmla="*/ 79 h 114"/>
                  <a:gd name="T4" fmla="*/ 49 w 49"/>
                  <a:gd name="T5" fmla="*/ 112 h 114"/>
                  <a:gd name="T6" fmla="*/ 15 w 49"/>
                  <a:gd name="T7" fmla="*/ 114 h 114"/>
                  <a:gd name="T8" fmla="*/ 0 w 49"/>
                  <a:gd name="T9" fmla="*/ 91 h 114"/>
                  <a:gd name="T10" fmla="*/ 11 w 49"/>
                  <a:gd name="T11" fmla="*/ 53 h 114"/>
                  <a:gd name="T12" fmla="*/ 38 w 49"/>
                  <a:gd name="T13" fmla="*/ 7 h 114"/>
                  <a:gd name="T14" fmla="*/ 49 w 49"/>
                  <a:gd name="T15" fmla="*/ 0 h 114"/>
                  <a:gd name="T16" fmla="*/ 49 w 49"/>
                  <a:gd name="T17" fmla="*/ 0 h 114"/>
                  <a:gd name="T18" fmla="*/ 49 w 49"/>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14"/>
                  <a:gd name="T32" fmla="*/ 49 w 49"/>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14">
                    <a:moveTo>
                      <a:pt x="49" y="0"/>
                    </a:moveTo>
                    <a:lnTo>
                      <a:pt x="36" y="79"/>
                    </a:lnTo>
                    <a:lnTo>
                      <a:pt x="49" y="112"/>
                    </a:lnTo>
                    <a:lnTo>
                      <a:pt x="15" y="114"/>
                    </a:lnTo>
                    <a:lnTo>
                      <a:pt x="0" y="91"/>
                    </a:lnTo>
                    <a:lnTo>
                      <a:pt x="11" y="53"/>
                    </a:lnTo>
                    <a:lnTo>
                      <a:pt x="38" y="7"/>
                    </a:lnTo>
                    <a:lnTo>
                      <a:pt x="49" y="0"/>
                    </a:lnTo>
                    <a:close/>
                  </a:path>
                </a:pathLst>
              </a:custGeom>
              <a:solidFill>
                <a:srgbClr val="FFE5D9"/>
              </a:solidFill>
              <a:ln w="9525">
                <a:noFill/>
                <a:round/>
                <a:headEnd/>
                <a:tailEnd/>
              </a:ln>
            </p:spPr>
            <p:txBody>
              <a:bodyPr/>
              <a:lstStyle/>
              <a:p>
                <a:endParaRPr lang="fa-IR"/>
              </a:p>
            </p:txBody>
          </p:sp>
          <p:sp>
            <p:nvSpPr>
              <p:cNvPr id="24687" name="Freeform 78"/>
              <p:cNvSpPr>
                <a:spLocks/>
              </p:cNvSpPr>
              <p:nvPr/>
            </p:nvSpPr>
            <p:spPr bwMode="auto">
              <a:xfrm>
                <a:off x="1506" y="3316"/>
                <a:ext cx="100" cy="137"/>
              </a:xfrm>
              <a:custGeom>
                <a:avLst/>
                <a:gdLst>
                  <a:gd name="T0" fmla="*/ 156 w 200"/>
                  <a:gd name="T1" fmla="*/ 12 h 274"/>
                  <a:gd name="T2" fmla="*/ 149 w 200"/>
                  <a:gd name="T3" fmla="*/ 40 h 274"/>
                  <a:gd name="T4" fmla="*/ 145 w 200"/>
                  <a:gd name="T5" fmla="*/ 65 h 274"/>
                  <a:gd name="T6" fmla="*/ 131 w 200"/>
                  <a:gd name="T7" fmla="*/ 74 h 274"/>
                  <a:gd name="T8" fmla="*/ 103 w 200"/>
                  <a:gd name="T9" fmla="*/ 113 h 274"/>
                  <a:gd name="T10" fmla="*/ 63 w 200"/>
                  <a:gd name="T11" fmla="*/ 162 h 274"/>
                  <a:gd name="T12" fmla="*/ 17 w 200"/>
                  <a:gd name="T13" fmla="*/ 204 h 274"/>
                  <a:gd name="T14" fmla="*/ 0 w 200"/>
                  <a:gd name="T15" fmla="*/ 242 h 274"/>
                  <a:gd name="T16" fmla="*/ 25 w 200"/>
                  <a:gd name="T17" fmla="*/ 274 h 274"/>
                  <a:gd name="T18" fmla="*/ 46 w 200"/>
                  <a:gd name="T19" fmla="*/ 253 h 274"/>
                  <a:gd name="T20" fmla="*/ 33 w 200"/>
                  <a:gd name="T21" fmla="*/ 225 h 274"/>
                  <a:gd name="T22" fmla="*/ 55 w 200"/>
                  <a:gd name="T23" fmla="*/ 194 h 274"/>
                  <a:gd name="T24" fmla="*/ 88 w 200"/>
                  <a:gd name="T25" fmla="*/ 156 h 274"/>
                  <a:gd name="T26" fmla="*/ 130 w 200"/>
                  <a:gd name="T27" fmla="*/ 109 h 274"/>
                  <a:gd name="T28" fmla="*/ 160 w 200"/>
                  <a:gd name="T29" fmla="*/ 61 h 274"/>
                  <a:gd name="T30" fmla="*/ 177 w 200"/>
                  <a:gd name="T31" fmla="*/ 55 h 274"/>
                  <a:gd name="T32" fmla="*/ 183 w 200"/>
                  <a:gd name="T33" fmla="*/ 42 h 274"/>
                  <a:gd name="T34" fmla="*/ 169 w 200"/>
                  <a:gd name="T35" fmla="*/ 29 h 274"/>
                  <a:gd name="T36" fmla="*/ 185 w 200"/>
                  <a:gd name="T37" fmla="*/ 12 h 274"/>
                  <a:gd name="T38" fmla="*/ 200 w 200"/>
                  <a:gd name="T39" fmla="*/ 10 h 274"/>
                  <a:gd name="T40" fmla="*/ 171 w 200"/>
                  <a:gd name="T41" fmla="*/ 0 h 274"/>
                  <a:gd name="T42" fmla="*/ 156 w 200"/>
                  <a:gd name="T43" fmla="*/ 12 h 274"/>
                  <a:gd name="T44" fmla="*/ 156 w 200"/>
                  <a:gd name="T45" fmla="*/ 12 h 274"/>
                  <a:gd name="T46" fmla="*/ 156 w 200"/>
                  <a:gd name="T47" fmla="*/ 12 h 2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
                  <a:gd name="T73" fmla="*/ 0 h 274"/>
                  <a:gd name="T74" fmla="*/ 200 w 200"/>
                  <a:gd name="T75" fmla="*/ 274 h 2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 h="274">
                    <a:moveTo>
                      <a:pt x="156" y="12"/>
                    </a:moveTo>
                    <a:lnTo>
                      <a:pt x="149" y="40"/>
                    </a:lnTo>
                    <a:lnTo>
                      <a:pt x="145" y="65"/>
                    </a:lnTo>
                    <a:lnTo>
                      <a:pt x="131" y="74"/>
                    </a:lnTo>
                    <a:lnTo>
                      <a:pt x="103" y="113"/>
                    </a:lnTo>
                    <a:lnTo>
                      <a:pt x="63" y="162"/>
                    </a:lnTo>
                    <a:lnTo>
                      <a:pt x="17" y="204"/>
                    </a:lnTo>
                    <a:lnTo>
                      <a:pt x="0" y="242"/>
                    </a:lnTo>
                    <a:lnTo>
                      <a:pt x="25" y="274"/>
                    </a:lnTo>
                    <a:lnTo>
                      <a:pt x="46" y="253"/>
                    </a:lnTo>
                    <a:lnTo>
                      <a:pt x="33" y="225"/>
                    </a:lnTo>
                    <a:lnTo>
                      <a:pt x="55" y="194"/>
                    </a:lnTo>
                    <a:lnTo>
                      <a:pt x="88" y="156"/>
                    </a:lnTo>
                    <a:lnTo>
                      <a:pt x="130" y="109"/>
                    </a:lnTo>
                    <a:lnTo>
                      <a:pt x="160" y="61"/>
                    </a:lnTo>
                    <a:lnTo>
                      <a:pt x="177" y="55"/>
                    </a:lnTo>
                    <a:lnTo>
                      <a:pt x="183" y="42"/>
                    </a:lnTo>
                    <a:lnTo>
                      <a:pt x="169" y="29"/>
                    </a:lnTo>
                    <a:lnTo>
                      <a:pt x="185" y="12"/>
                    </a:lnTo>
                    <a:lnTo>
                      <a:pt x="200" y="10"/>
                    </a:lnTo>
                    <a:lnTo>
                      <a:pt x="171" y="0"/>
                    </a:lnTo>
                    <a:lnTo>
                      <a:pt x="156" y="12"/>
                    </a:lnTo>
                    <a:close/>
                  </a:path>
                </a:pathLst>
              </a:custGeom>
              <a:solidFill>
                <a:srgbClr val="FFE5D9"/>
              </a:solidFill>
              <a:ln w="9525">
                <a:noFill/>
                <a:round/>
                <a:headEnd/>
                <a:tailEnd/>
              </a:ln>
            </p:spPr>
            <p:txBody>
              <a:bodyPr/>
              <a:lstStyle/>
              <a:p>
                <a:endParaRPr lang="fa-IR"/>
              </a:p>
            </p:txBody>
          </p:sp>
          <p:sp>
            <p:nvSpPr>
              <p:cNvPr id="24688" name="Freeform 79"/>
              <p:cNvSpPr>
                <a:spLocks/>
              </p:cNvSpPr>
              <p:nvPr/>
            </p:nvSpPr>
            <p:spPr bwMode="auto">
              <a:xfrm>
                <a:off x="1299" y="2375"/>
                <a:ext cx="44" cy="32"/>
              </a:xfrm>
              <a:custGeom>
                <a:avLst/>
                <a:gdLst>
                  <a:gd name="T0" fmla="*/ 9 w 87"/>
                  <a:gd name="T1" fmla="*/ 0 h 64"/>
                  <a:gd name="T2" fmla="*/ 45 w 87"/>
                  <a:gd name="T3" fmla="*/ 13 h 64"/>
                  <a:gd name="T4" fmla="*/ 70 w 87"/>
                  <a:gd name="T5" fmla="*/ 34 h 64"/>
                  <a:gd name="T6" fmla="*/ 87 w 87"/>
                  <a:gd name="T7" fmla="*/ 43 h 64"/>
                  <a:gd name="T8" fmla="*/ 0 w 87"/>
                  <a:gd name="T9" fmla="*/ 64 h 64"/>
                  <a:gd name="T10" fmla="*/ 21 w 87"/>
                  <a:gd name="T11" fmla="*/ 24 h 64"/>
                  <a:gd name="T12" fmla="*/ 9 w 87"/>
                  <a:gd name="T13" fmla="*/ 0 h 64"/>
                  <a:gd name="T14" fmla="*/ 9 w 87"/>
                  <a:gd name="T15" fmla="*/ 0 h 64"/>
                  <a:gd name="T16" fmla="*/ 9 w 87"/>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64"/>
                  <a:gd name="T29" fmla="*/ 87 w 8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64">
                    <a:moveTo>
                      <a:pt x="9" y="0"/>
                    </a:moveTo>
                    <a:lnTo>
                      <a:pt x="45" y="13"/>
                    </a:lnTo>
                    <a:lnTo>
                      <a:pt x="70" y="34"/>
                    </a:lnTo>
                    <a:lnTo>
                      <a:pt x="87" y="43"/>
                    </a:lnTo>
                    <a:lnTo>
                      <a:pt x="0" y="64"/>
                    </a:lnTo>
                    <a:lnTo>
                      <a:pt x="21" y="24"/>
                    </a:lnTo>
                    <a:lnTo>
                      <a:pt x="9" y="0"/>
                    </a:lnTo>
                    <a:close/>
                  </a:path>
                </a:pathLst>
              </a:custGeom>
              <a:solidFill>
                <a:srgbClr val="FFB5A8"/>
              </a:solidFill>
              <a:ln w="9525">
                <a:noFill/>
                <a:round/>
                <a:headEnd/>
                <a:tailEnd/>
              </a:ln>
            </p:spPr>
            <p:txBody>
              <a:bodyPr/>
              <a:lstStyle/>
              <a:p>
                <a:endParaRPr lang="fa-IR"/>
              </a:p>
            </p:txBody>
          </p:sp>
          <p:sp>
            <p:nvSpPr>
              <p:cNvPr id="24689" name="Freeform 80"/>
              <p:cNvSpPr>
                <a:spLocks/>
              </p:cNvSpPr>
              <p:nvPr/>
            </p:nvSpPr>
            <p:spPr bwMode="auto">
              <a:xfrm>
                <a:off x="1382" y="2836"/>
                <a:ext cx="379" cy="683"/>
              </a:xfrm>
              <a:custGeom>
                <a:avLst/>
                <a:gdLst>
                  <a:gd name="T0" fmla="*/ 0 w 759"/>
                  <a:gd name="T1" fmla="*/ 0 h 1367"/>
                  <a:gd name="T2" fmla="*/ 25 w 759"/>
                  <a:gd name="T3" fmla="*/ 76 h 1367"/>
                  <a:gd name="T4" fmla="*/ 52 w 759"/>
                  <a:gd name="T5" fmla="*/ 156 h 1367"/>
                  <a:gd name="T6" fmla="*/ 84 w 759"/>
                  <a:gd name="T7" fmla="*/ 249 h 1367"/>
                  <a:gd name="T8" fmla="*/ 118 w 759"/>
                  <a:gd name="T9" fmla="*/ 344 h 1367"/>
                  <a:gd name="T10" fmla="*/ 152 w 759"/>
                  <a:gd name="T11" fmla="*/ 430 h 1367"/>
                  <a:gd name="T12" fmla="*/ 185 w 759"/>
                  <a:gd name="T13" fmla="*/ 495 h 1367"/>
                  <a:gd name="T14" fmla="*/ 211 w 759"/>
                  <a:gd name="T15" fmla="*/ 529 h 1367"/>
                  <a:gd name="T16" fmla="*/ 259 w 759"/>
                  <a:gd name="T17" fmla="*/ 571 h 1367"/>
                  <a:gd name="T18" fmla="*/ 308 w 759"/>
                  <a:gd name="T19" fmla="*/ 630 h 1367"/>
                  <a:gd name="T20" fmla="*/ 354 w 759"/>
                  <a:gd name="T21" fmla="*/ 690 h 1367"/>
                  <a:gd name="T22" fmla="*/ 390 w 759"/>
                  <a:gd name="T23" fmla="*/ 744 h 1367"/>
                  <a:gd name="T24" fmla="*/ 420 w 759"/>
                  <a:gd name="T25" fmla="*/ 793 h 1367"/>
                  <a:gd name="T26" fmla="*/ 449 w 759"/>
                  <a:gd name="T27" fmla="*/ 844 h 1367"/>
                  <a:gd name="T28" fmla="*/ 481 w 759"/>
                  <a:gd name="T29" fmla="*/ 909 h 1367"/>
                  <a:gd name="T30" fmla="*/ 538 w 759"/>
                  <a:gd name="T31" fmla="*/ 911 h 1367"/>
                  <a:gd name="T32" fmla="*/ 542 w 759"/>
                  <a:gd name="T33" fmla="*/ 1042 h 1367"/>
                  <a:gd name="T34" fmla="*/ 620 w 759"/>
                  <a:gd name="T35" fmla="*/ 1168 h 1367"/>
                  <a:gd name="T36" fmla="*/ 694 w 759"/>
                  <a:gd name="T37" fmla="*/ 1253 h 1367"/>
                  <a:gd name="T38" fmla="*/ 734 w 759"/>
                  <a:gd name="T39" fmla="*/ 1289 h 1367"/>
                  <a:gd name="T40" fmla="*/ 759 w 759"/>
                  <a:gd name="T41" fmla="*/ 1295 h 1367"/>
                  <a:gd name="T42" fmla="*/ 755 w 759"/>
                  <a:gd name="T43" fmla="*/ 1337 h 1367"/>
                  <a:gd name="T44" fmla="*/ 728 w 759"/>
                  <a:gd name="T45" fmla="*/ 1367 h 1367"/>
                  <a:gd name="T46" fmla="*/ 698 w 759"/>
                  <a:gd name="T47" fmla="*/ 1352 h 1367"/>
                  <a:gd name="T48" fmla="*/ 666 w 759"/>
                  <a:gd name="T49" fmla="*/ 1303 h 1367"/>
                  <a:gd name="T50" fmla="*/ 540 w 759"/>
                  <a:gd name="T51" fmla="*/ 1312 h 1367"/>
                  <a:gd name="T52" fmla="*/ 635 w 759"/>
                  <a:gd name="T53" fmla="*/ 1276 h 1367"/>
                  <a:gd name="T54" fmla="*/ 633 w 759"/>
                  <a:gd name="T55" fmla="*/ 1226 h 1367"/>
                  <a:gd name="T56" fmla="*/ 591 w 759"/>
                  <a:gd name="T57" fmla="*/ 1232 h 1367"/>
                  <a:gd name="T58" fmla="*/ 538 w 759"/>
                  <a:gd name="T59" fmla="*/ 1190 h 1367"/>
                  <a:gd name="T60" fmla="*/ 515 w 759"/>
                  <a:gd name="T61" fmla="*/ 1112 h 1367"/>
                  <a:gd name="T62" fmla="*/ 506 w 759"/>
                  <a:gd name="T63" fmla="*/ 1084 h 1367"/>
                  <a:gd name="T64" fmla="*/ 525 w 759"/>
                  <a:gd name="T65" fmla="*/ 1029 h 1367"/>
                  <a:gd name="T66" fmla="*/ 527 w 759"/>
                  <a:gd name="T67" fmla="*/ 993 h 1367"/>
                  <a:gd name="T68" fmla="*/ 523 w 759"/>
                  <a:gd name="T69" fmla="*/ 922 h 1367"/>
                  <a:gd name="T70" fmla="*/ 481 w 759"/>
                  <a:gd name="T71" fmla="*/ 919 h 1367"/>
                  <a:gd name="T72" fmla="*/ 462 w 759"/>
                  <a:gd name="T73" fmla="*/ 922 h 1367"/>
                  <a:gd name="T74" fmla="*/ 285 w 759"/>
                  <a:gd name="T75" fmla="*/ 645 h 1367"/>
                  <a:gd name="T76" fmla="*/ 135 w 759"/>
                  <a:gd name="T77" fmla="*/ 495 h 1367"/>
                  <a:gd name="T78" fmla="*/ 15 w 759"/>
                  <a:gd name="T79" fmla="*/ 210 h 1367"/>
                  <a:gd name="T80" fmla="*/ 0 w 759"/>
                  <a:gd name="T81" fmla="*/ 0 h 1367"/>
                  <a:gd name="T82" fmla="*/ 0 w 759"/>
                  <a:gd name="T83" fmla="*/ 0 h 1367"/>
                  <a:gd name="T84" fmla="*/ 0 w 759"/>
                  <a:gd name="T85" fmla="*/ 0 h 13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9"/>
                  <a:gd name="T130" fmla="*/ 0 h 1367"/>
                  <a:gd name="T131" fmla="*/ 759 w 759"/>
                  <a:gd name="T132" fmla="*/ 1367 h 13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9" h="1367">
                    <a:moveTo>
                      <a:pt x="0" y="0"/>
                    </a:moveTo>
                    <a:lnTo>
                      <a:pt x="25" y="76"/>
                    </a:lnTo>
                    <a:lnTo>
                      <a:pt x="52" y="156"/>
                    </a:lnTo>
                    <a:lnTo>
                      <a:pt x="84" y="249"/>
                    </a:lnTo>
                    <a:lnTo>
                      <a:pt x="118" y="344"/>
                    </a:lnTo>
                    <a:lnTo>
                      <a:pt x="152" y="430"/>
                    </a:lnTo>
                    <a:lnTo>
                      <a:pt x="185" y="495"/>
                    </a:lnTo>
                    <a:lnTo>
                      <a:pt x="211" y="529"/>
                    </a:lnTo>
                    <a:lnTo>
                      <a:pt x="259" y="571"/>
                    </a:lnTo>
                    <a:lnTo>
                      <a:pt x="308" y="630"/>
                    </a:lnTo>
                    <a:lnTo>
                      <a:pt x="354" y="690"/>
                    </a:lnTo>
                    <a:lnTo>
                      <a:pt x="390" y="744"/>
                    </a:lnTo>
                    <a:lnTo>
                      <a:pt x="420" y="793"/>
                    </a:lnTo>
                    <a:lnTo>
                      <a:pt x="449" y="844"/>
                    </a:lnTo>
                    <a:lnTo>
                      <a:pt x="481" y="909"/>
                    </a:lnTo>
                    <a:lnTo>
                      <a:pt x="538" y="911"/>
                    </a:lnTo>
                    <a:lnTo>
                      <a:pt x="542" y="1042"/>
                    </a:lnTo>
                    <a:lnTo>
                      <a:pt x="620" y="1168"/>
                    </a:lnTo>
                    <a:lnTo>
                      <a:pt x="694" y="1253"/>
                    </a:lnTo>
                    <a:lnTo>
                      <a:pt x="734" y="1289"/>
                    </a:lnTo>
                    <a:lnTo>
                      <a:pt x="759" y="1295"/>
                    </a:lnTo>
                    <a:lnTo>
                      <a:pt x="755" y="1337"/>
                    </a:lnTo>
                    <a:lnTo>
                      <a:pt x="728" y="1367"/>
                    </a:lnTo>
                    <a:lnTo>
                      <a:pt x="698" y="1352"/>
                    </a:lnTo>
                    <a:lnTo>
                      <a:pt x="666" y="1303"/>
                    </a:lnTo>
                    <a:lnTo>
                      <a:pt x="540" y="1312"/>
                    </a:lnTo>
                    <a:lnTo>
                      <a:pt x="635" y="1276"/>
                    </a:lnTo>
                    <a:lnTo>
                      <a:pt x="633" y="1226"/>
                    </a:lnTo>
                    <a:lnTo>
                      <a:pt x="591" y="1232"/>
                    </a:lnTo>
                    <a:lnTo>
                      <a:pt x="538" y="1190"/>
                    </a:lnTo>
                    <a:lnTo>
                      <a:pt x="515" y="1112"/>
                    </a:lnTo>
                    <a:lnTo>
                      <a:pt x="506" y="1084"/>
                    </a:lnTo>
                    <a:lnTo>
                      <a:pt x="525" y="1029"/>
                    </a:lnTo>
                    <a:lnTo>
                      <a:pt x="527" y="993"/>
                    </a:lnTo>
                    <a:lnTo>
                      <a:pt x="523" y="922"/>
                    </a:lnTo>
                    <a:lnTo>
                      <a:pt x="481" y="919"/>
                    </a:lnTo>
                    <a:lnTo>
                      <a:pt x="462" y="922"/>
                    </a:lnTo>
                    <a:lnTo>
                      <a:pt x="285" y="645"/>
                    </a:lnTo>
                    <a:lnTo>
                      <a:pt x="135" y="495"/>
                    </a:lnTo>
                    <a:lnTo>
                      <a:pt x="15" y="210"/>
                    </a:lnTo>
                    <a:lnTo>
                      <a:pt x="0" y="0"/>
                    </a:lnTo>
                    <a:close/>
                  </a:path>
                </a:pathLst>
              </a:custGeom>
              <a:solidFill>
                <a:srgbClr val="000000"/>
              </a:solidFill>
              <a:ln w="9525">
                <a:noFill/>
                <a:round/>
                <a:headEnd/>
                <a:tailEnd/>
              </a:ln>
            </p:spPr>
            <p:txBody>
              <a:bodyPr/>
              <a:lstStyle/>
              <a:p>
                <a:endParaRPr lang="fa-IR"/>
              </a:p>
            </p:txBody>
          </p:sp>
          <p:sp>
            <p:nvSpPr>
              <p:cNvPr id="24690" name="Freeform 81"/>
              <p:cNvSpPr>
                <a:spLocks/>
              </p:cNvSpPr>
              <p:nvPr/>
            </p:nvSpPr>
            <p:spPr bwMode="auto">
              <a:xfrm>
                <a:off x="893" y="1884"/>
                <a:ext cx="560" cy="478"/>
              </a:xfrm>
              <a:custGeom>
                <a:avLst/>
                <a:gdLst>
                  <a:gd name="T0" fmla="*/ 329 w 1120"/>
                  <a:gd name="T1" fmla="*/ 380 h 956"/>
                  <a:gd name="T2" fmla="*/ 492 w 1120"/>
                  <a:gd name="T3" fmla="*/ 391 h 956"/>
                  <a:gd name="T4" fmla="*/ 665 w 1120"/>
                  <a:gd name="T5" fmla="*/ 374 h 956"/>
                  <a:gd name="T6" fmla="*/ 857 w 1120"/>
                  <a:gd name="T7" fmla="*/ 393 h 956"/>
                  <a:gd name="T8" fmla="*/ 964 w 1120"/>
                  <a:gd name="T9" fmla="*/ 401 h 956"/>
                  <a:gd name="T10" fmla="*/ 989 w 1120"/>
                  <a:gd name="T11" fmla="*/ 511 h 956"/>
                  <a:gd name="T12" fmla="*/ 998 w 1120"/>
                  <a:gd name="T13" fmla="*/ 557 h 956"/>
                  <a:gd name="T14" fmla="*/ 1019 w 1120"/>
                  <a:gd name="T15" fmla="*/ 600 h 956"/>
                  <a:gd name="T16" fmla="*/ 1055 w 1120"/>
                  <a:gd name="T17" fmla="*/ 686 h 956"/>
                  <a:gd name="T18" fmla="*/ 1072 w 1120"/>
                  <a:gd name="T19" fmla="*/ 768 h 956"/>
                  <a:gd name="T20" fmla="*/ 1089 w 1120"/>
                  <a:gd name="T21" fmla="*/ 694 h 956"/>
                  <a:gd name="T22" fmla="*/ 1105 w 1120"/>
                  <a:gd name="T23" fmla="*/ 604 h 956"/>
                  <a:gd name="T24" fmla="*/ 1120 w 1120"/>
                  <a:gd name="T25" fmla="*/ 553 h 956"/>
                  <a:gd name="T26" fmla="*/ 1108 w 1120"/>
                  <a:gd name="T27" fmla="*/ 450 h 956"/>
                  <a:gd name="T28" fmla="*/ 1093 w 1120"/>
                  <a:gd name="T29" fmla="*/ 374 h 956"/>
                  <a:gd name="T30" fmla="*/ 1076 w 1120"/>
                  <a:gd name="T31" fmla="*/ 330 h 956"/>
                  <a:gd name="T32" fmla="*/ 1048 w 1120"/>
                  <a:gd name="T33" fmla="*/ 292 h 956"/>
                  <a:gd name="T34" fmla="*/ 1002 w 1120"/>
                  <a:gd name="T35" fmla="*/ 226 h 956"/>
                  <a:gd name="T36" fmla="*/ 935 w 1120"/>
                  <a:gd name="T37" fmla="*/ 154 h 956"/>
                  <a:gd name="T38" fmla="*/ 895 w 1120"/>
                  <a:gd name="T39" fmla="*/ 121 h 956"/>
                  <a:gd name="T40" fmla="*/ 850 w 1120"/>
                  <a:gd name="T41" fmla="*/ 95 h 956"/>
                  <a:gd name="T42" fmla="*/ 764 w 1120"/>
                  <a:gd name="T43" fmla="*/ 53 h 956"/>
                  <a:gd name="T44" fmla="*/ 696 w 1120"/>
                  <a:gd name="T45" fmla="*/ 24 h 956"/>
                  <a:gd name="T46" fmla="*/ 599 w 1120"/>
                  <a:gd name="T47" fmla="*/ 0 h 956"/>
                  <a:gd name="T48" fmla="*/ 329 w 1120"/>
                  <a:gd name="T49" fmla="*/ 43 h 956"/>
                  <a:gd name="T50" fmla="*/ 278 w 1120"/>
                  <a:gd name="T51" fmla="*/ 95 h 956"/>
                  <a:gd name="T52" fmla="*/ 240 w 1120"/>
                  <a:gd name="T53" fmla="*/ 165 h 956"/>
                  <a:gd name="T54" fmla="*/ 221 w 1120"/>
                  <a:gd name="T55" fmla="*/ 197 h 956"/>
                  <a:gd name="T56" fmla="*/ 181 w 1120"/>
                  <a:gd name="T57" fmla="*/ 222 h 956"/>
                  <a:gd name="T58" fmla="*/ 125 w 1120"/>
                  <a:gd name="T59" fmla="*/ 243 h 956"/>
                  <a:gd name="T60" fmla="*/ 51 w 1120"/>
                  <a:gd name="T61" fmla="*/ 291 h 956"/>
                  <a:gd name="T62" fmla="*/ 27 w 1120"/>
                  <a:gd name="T63" fmla="*/ 365 h 956"/>
                  <a:gd name="T64" fmla="*/ 0 w 1120"/>
                  <a:gd name="T65" fmla="*/ 464 h 956"/>
                  <a:gd name="T66" fmla="*/ 15 w 1120"/>
                  <a:gd name="T67" fmla="*/ 598 h 956"/>
                  <a:gd name="T68" fmla="*/ 30 w 1120"/>
                  <a:gd name="T69" fmla="*/ 682 h 956"/>
                  <a:gd name="T70" fmla="*/ 48 w 1120"/>
                  <a:gd name="T71" fmla="*/ 732 h 956"/>
                  <a:gd name="T72" fmla="*/ 65 w 1120"/>
                  <a:gd name="T73" fmla="*/ 768 h 956"/>
                  <a:gd name="T74" fmla="*/ 89 w 1120"/>
                  <a:gd name="T75" fmla="*/ 811 h 956"/>
                  <a:gd name="T76" fmla="*/ 144 w 1120"/>
                  <a:gd name="T77" fmla="*/ 846 h 956"/>
                  <a:gd name="T78" fmla="*/ 222 w 1120"/>
                  <a:gd name="T79" fmla="*/ 956 h 956"/>
                  <a:gd name="T80" fmla="*/ 211 w 1120"/>
                  <a:gd name="T81" fmla="*/ 884 h 956"/>
                  <a:gd name="T82" fmla="*/ 194 w 1120"/>
                  <a:gd name="T83" fmla="*/ 785 h 956"/>
                  <a:gd name="T84" fmla="*/ 205 w 1120"/>
                  <a:gd name="T85" fmla="*/ 735 h 956"/>
                  <a:gd name="T86" fmla="*/ 224 w 1120"/>
                  <a:gd name="T87" fmla="*/ 627 h 956"/>
                  <a:gd name="T88" fmla="*/ 226 w 1120"/>
                  <a:gd name="T89" fmla="*/ 505 h 956"/>
                  <a:gd name="T90" fmla="*/ 236 w 1120"/>
                  <a:gd name="T91" fmla="*/ 469 h 956"/>
                  <a:gd name="T92" fmla="*/ 262 w 1120"/>
                  <a:gd name="T93" fmla="*/ 443 h 956"/>
                  <a:gd name="T94" fmla="*/ 329 w 1120"/>
                  <a:gd name="T95" fmla="*/ 380 h 956"/>
                  <a:gd name="T96" fmla="*/ 329 w 1120"/>
                  <a:gd name="T97" fmla="*/ 380 h 956"/>
                  <a:gd name="T98" fmla="*/ 329 w 1120"/>
                  <a:gd name="T99" fmla="*/ 380 h 9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0"/>
                  <a:gd name="T151" fmla="*/ 0 h 956"/>
                  <a:gd name="T152" fmla="*/ 1120 w 1120"/>
                  <a:gd name="T153" fmla="*/ 956 h 9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0" h="956">
                    <a:moveTo>
                      <a:pt x="329" y="380"/>
                    </a:moveTo>
                    <a:lnTo>
                      <a:pt x="492" y="391"/>
                    </a:lnTo>
                    <a:lnTo>
                      <a:pt x="665" y="374"/>
                    </a:lnTo>
                    <a:lnTo>
                      <a:pt x="857" y="393"/>
                    </a:lnTo>
                    <a:lnTo>
                      <a:pt x="964" y="401"/>
                    </a:lnTo>
                    <a:lnTo>
                      <a:pt x="989" y="511"/>
                    </a:lnTo>
                    <a:lnTo>
                      <a:pt x="998" y="557"/>
                    </a:lnTo>
                    <a:lnTo>
                      <a:pt x="1019" y="600"/>
                    </a:lnTo>
                    <a:lnTo>
                      <a:pt x="1055" y="686"/>
                    </a:lnTo>
                    <a:lnTo>
                      <a:pt x="1072" y="768"/>
                    </a:lnTo>
                    <a:lnTo>
                      <a:pt x="1089" y="694"/>
                    </a:lnTo>
                    <a:lnTo>
                      <a:pt x="1105" y="604"/>
                    </a:lnTo>
                    <a:lnTo>
                      <a:pt x="1120" y="553"/>
                    </a:lnTo>
                    <a:lnTo>
                      <a:pt x="1108" y="450"/>
                    </a:lnTo>
                    <a:lnTo>
                      <a:pt x="1093" y="374"/>
                    </a:lnTo>
                    <a:lnTo>
                      <a:pt x="1076" y="330"/>
                    </a:lnTo>
                    <a:lnTo>
                      <a:pt x="1048" y="292"/>
                    </a:lnTo>
                    <a:lnTo>
                      <a:pt x="1002" y="226"/>
                    </a:lnTo>
                    <a:lnTo>
                      <a:pt x="935" y="154"/>
                    </a:lnTo>
                    <a:lnTo>
                      <a:pt x="895" y="121"/>
                    </a:lnTo>
                    <a:lnTo>
                      <a:pt x="850" y="95"/>
                    </a:lnTo>
                    <a:lnTo>
                      <a:pt x="764" y="53"/>
                    </a:lnTo>
                    <a:lnTo>
                      <a:pt x="696" y="24"/>
                    </a:lnTo>
                    <a:lnTo>
                      <a:pt x="599" y="0"/>
                    </a:lnTo>
                    <a:lnTo>
                      <a:pt x="329" y="43"/>
                    </a:lnTo>
                    <a:lnTo>
                      <a:pt x="278" y="95"/>
                    </a:lnTo>
                    <a:lnTo>
                      <a:pt x="240" y="165"/>
                    </a:lnTo>
                    <a:lnTo>
                      <a:pt x="221" y="197"/>
                    </a:lnTo>
                    <a:lnTo>
                      <a:pt x="181" y="222"/>
                    </a:lnTo>
                    <a:lnTo>
                      <a:pt x="125" y="243"/>
                    </a:lnTo>
                    <a:lnTo>
                      <a:pt x="51" y="291"/>
                    </a:lnTo>
                    <a:lnTo>
                      <a:pt x="27" y="365"/>
                    </a:lnTo>
                    <a:lnTo>
                      <a:pt x="0" y="464"/>
                    </a:lnTo>
                    <a:lnTo>
                      <a:pt x="15" y="598"/>
                    </a:lnTo>
                    <a:lnTo>
                      <a:pt x="30" y="682"/>
                    </a:lnTo>
                    <a:lnTo>
                      <a:pt x="48" y="732"/>
                    </a:lnTo>
                    <a:lnTo>
                      <a:pt x="65" y="768"/>
                    </a:lnTo>
                    <a:lnTo>
                      <a:pt x="89" y="811"/>
                    </a:lnTo>
                    <a:lnTo>
                      <a:pt x="144" y="846"/>
                    </a:lnTo>
                    <a:lnTo>
                      <a:pt x="222" y="956"/>
                    </a:lnTo>
                    <a:lnTo>
                      <a:pt x="211" y="884"/>
                    </a:lnTo>
                    <a:lnTo>
                      <a:pt x="194" y="785"/>
                    </a:lnTo>
                    <a:lnTo>
                      <a:pt x="205" y="735"/>
                    </a:lnTo>
                    <a:lnTo>
                      <a:pt x="224" y="627"/>
                    </a:lnTo>
                    <a:lnTo>
                      <a:pt x="226" y="505"/>
                    </a:lnTo>
                    <a:lnTo>
                      <a:pt x="236" y="469"/>
                    </a:lnTo>
                    <a:lnTo>
                      <a:pt x="262" y="443"/>
                    </a:lnTo>
                    <a:lnTo>
                      <a:pt x="329" y="380"/>
                    </a:lnTo>
                    <a:close/>
                  </a:path>
                </a:pathLst>
              </a:custGeom>
              <a:solidFill>
                <a:srgbClr val="000000"/>
              </a:solidFill>
              <a:ln w="9525">
                <a:noFill/>
                <a:round/>
                <a:headEnd/>
                <a:tailEnd/>
              </a:ln>
            </p:spPr>
            <p:txBody>
              <a:bodyPr/>
              <a:lstStyle/>
              <a:p>
                <a:endParaRPr lang="fa-IR"/>
              </a:p>
            </p:txBody>
          </p:sp>
          <p:sp>
            <p:nvSpPr>
              <p:cNvPr id="24691" name="Freeform 82"/>
              <p:cNvSpPr>
                <a:spLocks/>
              </p:cNvSpPr>
              <p:nvPr/>
            </p:nvSpPr>
            <p:spPr bwMode="auto">
              <a:xfrm>
                <a:off x="940" y="2297"/>
                <a:ext cx="146" cy="254"/>
              </a:xfrm>
              <a:custGeom>
                <a:avLst/>
                <a:gdLst>
                  <a:gd name="T0" fmla="*/ 0 w 293"/>
                  <a:gd name="T1" fmla="*/ 0 h 507"/>
                  <a:gd name="T2" fmla="*/ 17 w 293"/>
                  <a:gd name="T3" fmla="*/ 49 h 507"/>
                  <a:gd name="T4" fmla="*/ 36 w 293"/>
                  <a:gd name="T5" fmla="*/ 106 h 507"/>
                  <a:gd name="T6" fmla="*/ 59 w 293"/>
                  <a:gd name="T7" fmla="*/ 167 h 507"/>
                  <a:gd name="T8" fmla="*/ 74 w 293"/>
                  <a:gd name="T9" fmla="*/ 256 h 507"/>
                  <a:gd name="T10" fmla="*/ 103 w 293"/>
                  <a:gd name="T11" fmla="*/ 287 h 507"/>
                  <a:gd name="T12" fmla="*/ 129 w 293"/>
                  <a:gd name="T13" fmla="*/ 296 h 507"/>
                  <a:gd name="T14" fmla="*/ 173 w 293"/>
                  <a:gd name="T15" fmla="*/ 298 h 507"/>
                  <a:gd name="T16" fmla="*/ 196 w 293"/>
                  <a:gd name="T17" fmla="*/ 348 h 507"/>
                  <a:gd name="T18" fmla="*/ 217 w 293"/>
                  <a:gd name="T19" fmla="*/ 395 h 507"/>
                  <a:gd name="T20" fmla="*/ 247 w 293"/>
                  <a:gd name="T21" fmla="*/ 458 h 507"/>
                  <a:gd name="T22" fmla="*/ 274 w 293"/>
                  <a:gd name="T23" fmla="*/ 507 h 507"/>
                  <a:gd name="T24" fmla="*/ 293 w 293"/>
                  <a:gd name="T25" fmla="*/ 501 h 507"/>
                  <a:gd name="T26" fmla="*/ 266 w 293"/>
                  <a:gd name="T27" fmla="*/ 456 h 507"/>
                  <a:gd name="T28" fmla="*/ 236 w 293"/>
                  <a:gd name="T29" fmla="*/ 395 h 507"/>
                  <a:gd name="T30" fmla="*/ 217 w 293"/>
                  <a:gd name="T31" fmla="*/ 355 h 507"/>
                  <a:gd name="T32" fmla="*/ 202 w 293"/>
                  <a:gd name="T33" fmla="*/ 325 h 507"/>
                  <a:gd name="T34" fmla="*/ 190 w 293"/>
                  <a:gd name="T35" fmla="*/ 273 h 507"/>
                  <a:gd name="T36" fmla="*/ 175 w 293"/>
                  <a:gd name="T37" fmla="*/ 277 h 507"/>
                  <a:gd name="T38" fmla="*/ 133 w 293"/>
                  <a:gd name="T39" fmla="*/ 279 h 507"/>
                  <a:gd name="T40" fmla="*/ 99 w 293"/>
                  <a:gd name="T41" fmla="*/ 258 h 507"/>
                  <a:gd name="T42" fmla="*/ 76 w 293"/>
                  <a:gd name="T43" fmla="*/ 232 h 507"/>
                  <a:gd name="T44" fmla="*/ 69 w 293"/>
                  <a:gd name="T45" fmla="*/ 157 h 507"/>
                  <a:gd name="T46" fmla="*/ 50 w 293"/>
                  <a:gd name="T47" fmla="*/ 100 h 507"/>
                  <a:gd name="T48" fmla="*/ 31 w 293"/>
                  <a:gd name="T49" fmla="*/ 45 h 507"/>
                  <a:gd name="T50" fmla="*/ 25 w 293"/>
                  <a:gd name="T51" fmla="*/ 17 h 507"/>
                  <a:gd name="T52" fmla="*/ 10 w 293"/>
                  <a:gd name="T53" fmla="*/ 0 h 507"/>
                  <a:gd name="T54" fmla="*/ 0 w 293"/>
                  <a:gd name="T55" fmla="*/ 0 h 507"/>
                  <a:gd name="T56" fmla="*/ 0 w 293"/>
                  <a:gd name="T57" fmla="*/ 0 h 507"/>
                  <a:gd name="T58" fmla="*/ 0 w 293"/>
                  <a:gd name="T59" fmla="*/ 0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507"/>
                  <a:gd name="T92" fmla="*/ 293 w 293"/>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507">
                    <a:moveTo>
                      <a:pt x="0" y="0"/>
                    </a:moveTo>
                    <a:lnTo>
                      <a:pt x="17" y="49"/>
                    </a:lnTo>
                    <a:lnTo>
                      <a:pt x="36" y="106"/>
                    </a:lnTo>
                    <a:lnTo>
                      <a:pt x="59" y="167"/>
                    </a:lnTo>
                    <a:lnTo>
                      <a:pt x="74" y="256"/>
                    </a:lnTo>
                    <a:lnTo>
                      <a:pt x="103" y="287"/>
                    </a:lnTo>
                    <a:lnTo>
                      <a:pt x="129" y="296"/>
                    </a:lnTo>
                    <a:lnTo>
                      <a:pt x="173" y="298"/>
                    </a:lnTo>
                    <a:lnTo>
                      <a:pt x="196" y="348"/>
                    </a:lnTo>
                    <a:lnTo>
                      <a:pt x="217" y="395"/>
                    </a:lnTo>
                    <a:lnTo>
                      <a:pt x="247" y="458"/>
                    </a:lnTo>
                    <a:lnTo>
                      <a:pt x="274" y="507"/>
                    </a:lnTo>
                    <a:lnTo>
                      <a:pt x="293" y="501"/>
                    </a:lnTo>
                    <a:lnTo>
                      <a:pt x="266" y="456"/>
                    </a:lnTo>
                    <a:lnTo>
                      <a:pt x="236" y="395"/>
                    </a:lnTo>
                    <a:lnTo>
                      <a:pt x="217" y="355"/>
                    </a:lnTo>
                    <a:lnTo>
                      <a:pt x="202" y="325"/>
                    </a:lnTo>
                    <a:lnTo>
                      <a:pt x="190" y="273"/>
                    </a:lnTo>
                    <a:lnTo>
                      <a:pt x="175" y="277"/>
                    </a:lnTo>
                    <a:lnTo>
                      <a:pt x="133" y="279"/>
                    </a:lnTo>
                    <a:lnTo>
                      <a:pt x="99" y="258"/>
                    </a:lnTo>
                    <a:lnTo>
                      <a:pt x="76" y="232"/>
                    </a:lnTo>
                    <a:lnTo>
                      <a:pt x="69" y="157"/>
                    </a:lnTo>
                    <a:lnTo>
                      <a:pt x="50" y="100"/>
                    </a:lnTo>
                    <a:lnTo>
                      <a:pt x="31" y="45"/>
                    </a:lnTo>
                    <a:lnTo>
                      <a:pt x="25" y="17"/>
                    </a:lnTo>
                    <a:lnTo>
                      <a:pt x="10" y="0"/>
                    </a:lnTo>
                    <a:lnTo>
                      <a:pt x="0" y="0"/>
                    </a:lnTo>
                    <a:close/>
                  </a:path>
                </a:pathLst>
              </a:custGeom>
              <a:solidFill>
                <a:srgbClr val="000000"/>
              </a:solidFill>
              <a:ln w="9525">
                <a:noFill/>
                <a:round/>
                <a:headEnd/>
                <a:tailEnd/>
              </a:ln>
            </p:spPr>
            <p:txBody>
              <a:bodyPr/>
              <a:lstStyle/>
              <a:p>
                <a:endParaRPr lang="fa-IR"/>
              </a:p>
            </p:txBody>
          </p:sp>
          <p:sp>
            <p:nvSpPr>
              <p:cNvPr id="24692" name="Freeform 83"/>
              <p:cNvSpPr>
                <a:spLocks/>
              </p:cNvSpPr>
              <p:nvPr/>
            </p:nvSpPr>
            <p:spPr bwMode="auto">
              <a:xfrm>
                <a:off x="953" y="2315"/>
                <a:ext cx="34" cy="20"/>
              </a:xfrm>
              <a:custGeom>
                <a:avLst/>
                <a:gdLst>
                  <a:gd name="T0" fmla="*/ 0 w 68"/>
                  <a:gd name="T1" fmla="*/ 0 h 40"/>
                  <a:gd name="T2" fmla="*/ 44 w 68"/>
                  <a:gd name="T3" fmla="*/ 9 h 40"/>
                  <a:gd name="T4" fmla="*/ 68 w 68"/>
                  <a:gd name="T5" fmla="*/ 40 h 40"/>
                  <a:gd name="T6" fmla="*/ 55 w 68"/>
                  <a:gd name="T7" fmla="*/ 26 h 40"/>
                  <a:gd name="T8" fmla="*/ 26 w 68"/>
                  <a:gd name="T9" fmla="*/ 15 h 40"/>
                  <a:gd name="T10" fmla="*/ 0 w 68"/>
                  <a:gd name="T11" fmla="*/ 17 h 40"/>
                  <a:gd name="T12" fmla="*/ 0 w 68"/>
                  <a:gd name="T13" fmla="*/ 0 h 40"/>
                  <a:gd name="T14" fmla="*/ 0 w 68"/>
                  <a:gd name="T15" fmla="*/ 0 h 40"/>
                  <a:gd name="T16" fmla="*/ 0 w 68"/>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40"/>
                  <a:gd name="T29" fmla="*/ 68 w 6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40">
                    <a:moveTo>
                      <a:pt x="0" y="0"/>
                    </a:moveTo>
                    <a:lnTo>
                      <a:pt x="44" y="9"/>
                    </a:lnTo>
                    <a:lnTo>
                      <a:pt x="68" y="40"/>
                    </a:lnTo>
                    <a:lnTo>
                      <a:pt x="55" y="26"/>
                    </a:lnTo>
                    <a:lnTo>
                      <a:pt x="26" y="15"/>
                    </a:lnTo>
                    <a:lnTo>
                      <a:pt x="0" y="17"/>
                    </a:lnTo>
                    <a:lnTo>
                      <a:pt x="0" y="0"/>
                    </a:lnTo>
                    <a:close/>
                  </a:path>
                </a:pathLst>
              </a:custGeom>
              <a:solidFill>
                <a:srgbClr val="000000"/>
              </a:solidFill>
              <a:ln w="9525">
                <a:noFill/>
                <a:round/>
                <a:headEnd/>
                <a:tailEnd/>
              </a:ln>
            </p:spPr>
            <p:txBody>
              <a:bodyPr/>
              <a:lstStyle/>
              <a:p>
                <a:endParaRPr lang="fa-IR"/>
              </a:p>
            </p:txBody>
          </p:sp>
          <p:sp>
            <p:nvSpPr>
              <p:cNvPr id="24693" name="Freeform 84"/>
              <p:cNvSpPr>
                <a:spLocks/>
              </p:cNvSpPr>
              <p:nvPr/>
            </p:nvSpPr>
            <p:spPr bwMode="auto">
              <a:xfrm>
                <a:off x="981" y="2335"/>
                <a:ext cx="24" cy="64"/>
              </a:xfrm>
              <a:custGeom>
                <a:avLst/>
                <a:gdLst>
                  <a:gd name="T0" fmla="*/ 4 w 47"/>
                  <a:gd name="T1" fmla="*/ 4 h 129"/>
                  <a:gd name="T2" fmla="*/ 6 w 47"/>
                  <a:gd name="T3" fmla="*/ 47 h 129"/>
                  <a:gd name="T4" fmla="*/ 0 w 47"/>
                  <a:gd name="T5" fmla="*/ 87 h 129"/>
                  <a:gd name="T6" fmla="*/ 30 w 47"/>
                  <a:gd name="T7" fmla="*/ 97 h 129"/>
                  <a:gd name="T8" fmla="*/ 42 w 47"/>
                  <a:gd name="T9" fmla="*/ 129 h 129"/>
                  <a:gd name="T10" fmla="*/ 47 w 47"/>
                  <a:gd name="T11" fmla="*/ 108 h 129"/>
                  <a:gd name="T12" fmla="*/ 40 w 47"/>
                  <a:gd name="T13" fmla="*/ 93 h 129"/>
                  <a:gd name="T14" fmla="*/ 25 w 47"/>
                  <a:gd name="T15" fmla="*/ 78 h 129"/>
                  <a:gd name="T16" fmla="*/ 13 w 47"/>
                  <a:gd name="T17" fmla="*/ 62 h 129"/>
                  <a:gd name="T18" fmla="*/ 34 w 47"/>
                  <a:gd name="T19" fmla="*/ 34 h 129"/>
                  <a:gd name="T20" fmla="*/ 11 w 47"/>
                  <a:gd name="T21" fmla="*/ 0 h 129"/>
                  <a:gd name="T22" fmla="*/ 4 w 47"/>
                  <a:gd name="T23" fmla="*/ 4 h 129"/>
                  <a:gd name="T24" fmla="*/ 4 w 47"/>
                  <a:gd name="T25" fmla="*/ 4 h 129"/>
                  <a:gd name="T26" fmla="*/ 4 w 47"/>
                  <a:gd name="T27" fmla="*/ 4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129"/>
                  <a:gd name="T44" fmla="*/ 47 w 47"/>
                  <a:gd name="T45" fmla="*/ 129 h 1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129">
                    <a:moveTo>
                      <a:pt x="4" y="4"/>
                    </a:moveTo>
                    <a:lnTo>
                      <a:pt x="6" y="47"/>
                    </a:lnTo>
                    <a:lnTo>
                      <a:pt x="0" y="87"/>
                    </a:lnTo>
                    <a:lnTo>
                      <a:pt x="30" y="97"/>
                    </a:lnTo>
                    <a:lnTo>
                      <a:pt x="42" y="129"/>
                    </a:lnTo>
                    <a:lnTo>
                      <a:pt x="47" y="108"/>
                    </a:lnTo>
                    <a:lnTo>
                      <a:pt x="40" y="93"/>
                    </a:lnTo>
                    <a:lnTo>
                      <a:pt x="25" y="78"/>
                    </a:lnTo>
                    <a:lnTo>
                      <a:pt x="13" y="62"/>
                    </a:lnTo>
                    <a:lnTo>
                      <a:pt x="34" y="34"/>
                    </a:lnTo>
                    <a:lnTo>
                      <a:pt x="11" y="0"/>
                    </a:lnTo>
                    <a:lnTo>
                      <a:pt x="4" y="4"/>
                    </a:lnTo>
                    <a:close/>
                  </a:path>
                </a:pathLst>
              </a:custGeom>
              <a:solidFill>
                <a:srgbClr val="000000"/>
              </a:solidFill>
              <a:ln w="9525">
                <a:noFill/>
                <a:round/>
                <a:headEnd/>
                <a:tailEnd/>
              </a:ln>
            </p:spPr>
            <p:txBody>
              <a:bodyPr/>
              <a:lstStyle/>
              <a:p>
                <a:endParaRPr lang="fa-IR"/>
              </a:p>
            </p:txBody>
          </p:sp>
          <p:sp>
            <p:nvSpPr>
              <p:cNvPr id="24694" name="Freeform 85"/>
              <p:cNvSpPr>
                <a:spLocks/>
              </p:cNvSpPr>
              <p:nvPr/>
            </p:nvSpPr>
            <p:spPr bwMode="auto">
              <a:xfrm>
                <a:off x="1035" y="2240"/>
                <a:ext cx="125" cy="32"/>
              </a:xfrm>
              <a:custGeom>
                <a:avLst/>
                <a:gdLst>
                  <a:gd name="T0" fmla="*/ 244 w 251"/>
                  <a:gd name="T1" fmla="*/ 11 h 64"/>
                  <a:gd name="T2" fmla="*/ 93 w 251"/>
                  <a:gd name="T3" fmla="*/ 5 h 64"/>
                  <a:gd name="T4" fmla="*/ 57 w 251"/>
                  <a:gd name="T5" fmla="*/ 0 h 64"/>
                  <a:gd name="T6" fmla="*/ 36 w 251"/>
                  <a:gd name="T7" fmla="*/ 30 h 64"/>
                  <a:gd name="T8" fmla="*/ 0 w 251"/>
                  <a:gd name="T9" fmla="*/ 64 h 64"/>
                  <a:gd name="T10" fmla="*/ 78 w 251"/>
                  <a:gd name="T11" fmla="*/ 43 h 64"/>
                  <a:gd name="T12" fmla="*/ 166 w 251"/>
                  <a:gd name="T13" fmla="*/ 41 h 64"/>
                  <a:gd name="T14" fmla="*/ 230 w 251"/>
                  <a:gd name="T15" fmla="*/ 49 h 64"/>
                  <a:gd name="T16" fmla="*/ 251 w 251"/>
                  <a:gd name="T17" fmla="*/ 32 h 64"/>
                  <a:gd name="T18" fmla="*/ 244 w 251"/>
                  <a:gd name="T19" fmla="*/ 11 h 64"/>
                  <a:gd name="T20" fmla="*/ 244 w 251"/>
                  <a:gd name="T21" fmla="*/ 11 h 64"/>
                  <a:gd name="T22" fmla="*/ 244 w 251"/>
                  <a:gd name="T23" fmla="*/ 11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1"/>
                  <a:gd name="T37" fmla="*/ 0 h 64"/>
                  <a:gd name="T38" fmla="*/ 251 w 251"/>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1" h="64">
                    <a:moveTo>
                      <a:pt x="244" y="11"/>
                    </a:moveTo>
                    <a:lnTo>
                      <a:pt x="93" y="5"/>
                    </a:lnTo>
                    <a:lnTo>
                      <a:pt x="57" y="0"/>
                    </a:lnTo>
                    <a:lnTo>
                      <a:pt x="36" y="30"/>
                    </a:lnTo>
                    <a:lnTo>
                      <a:pt x="0" y="64"/>
                    </a:lnTo>
                    <a:lnTo>
                      <a:pt x="78" y="43"/>
                    </a:lnTo>
                    <a:lnTo>
                      <a:pt x="166" y="41"/>
                    </a:lnTo>
                    <a:lnTo>
                      <a:pt x="230" y="49"/>
                    </a:lnTo>
                    <a:lnTo>
                      <a:pt x="251" y="32"/>
                    </a:lnTo>
                    <a:lnTo>
                      <a:pt x="244" y="11"/>
                    </a:lnTo>
                    <a:close/>
                  </a:path>
                </a:pathLst>
              </a:custGeom>
              <a:solidFill>
                <a:srgbClr val="000000"/>
              </a:solidFill>
              <a:ln w="9525">
                <a:noFill/>
                <a:round/>
                <a:headEnd/>
                <a:tailEnd/>
              </a:ln>
            </p:spPr>
            <p:txBody>
              <a:bodyPr/>
              <a:lstStyle/>
              <a:p>
                <a:endParaRPr lang="fa-IR"/>
              </a:p>
            </p:txBody>
          </p:sp>
          <p:sp>
            <p:nvSpPr>
              <p:cNvPr id="24695" name="Freeform 86"/>
              <p:cNvSpPr>
                <a:spLocks/>
              </p:cNvSpPr>
              <p:nvPr/>
            </p:nvSpPr>
            <p:spPr bwMode="auto">
              <a:xfrm>
                <a:off x="1157" y="2254"/>
                <a:ext cx="40" cy="48"/>
              </a:xfrm>
              <a:custGeom>
                <a:avLst/>
                <a:gdLst>
                  <a:gd name="T0" fmla="*/ 0 w 79"/>
                  <a:gd name="T1" fmla="*/ 23 h 95"/>
                  <a:gd name="T2" fmla="*/ 36 w 79"/>
                  <a:gd name="T3" fmla="*/ 61 h 95"/>
                  <a:gd name="T4" fmla="*/ 57 w 79"/>
                  <a:gd name="T5" fmla="*/ 95 h 95"/>
                  <a:gd name="T6" fmla="*/ 64 w 79"/>
                  <a:gd name="T7" fmla="*/ 76 h 95"/>
                  <a:gd name="T8" fmla="*/ 79 w 79"/>
                  <a:gd name="T9" fmla="*/ 80 h 95"/>
                  <a:gd name="T10" fmla="*/ 57 w 79"/>
                  <a:gd name="T11" fmla="*/ 61 h 95"/>
                  <a:gd name="T12" fmla="*/ 28 w 79"/>
                  <a:gd name="T13" fmla="*/ 32 h 95"/>
                  <a:gd name="T14" fmla="*/ 13 w 79"/>
                  <a:gd name="T15" fmla="*/ 4 h 95"/>
                  <a:gd name="T16" fmla="*/ 3 w 79"/>
                  <a:gd name="T17" fmla="*/ 0 h 95"/>
                  <a:gd name="T18" fmla="*/ 0 w 79"/>
                  <a:gd name="T19" fmla="*/ 23 h 95"/>
                  <a:gd name="T20" fmla="*/ 0 w 79"/>
                  <a:gd name="T21" fmla="*/ 23 h 95"/>
                  <a:gd name="T22" fmla="*/ 0 w 79"/>
                  <a:gd name="T23" fmla="*/ 23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
                  <a:gd name="T37" fmla="*/ 0 h 95"/>
                  <a:gd name="T38" fmla="*/ 79 w 79"/>
                  <a:gd name="T39" fmla="*/ 95 h 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 h="95">
                    <a:moveTo>
                      <a:pt x="0" y="23"/>
                    </a:moveTo>
                    <a:lnTo>
                      <a:pt x="36" y="61"/>
                    </a:lnTo>
                    <a:lnTo>
                      <a:pt x="57" y="95"/>
                    </a:lnTo>
                    <a:lnTo>
                      <a:pt x="64" y="76"/>
                    </a:lnTo>
                    <a:lnTo>
                      <a:pt x="79" y="80"/>
                    </a:lnTo>
                    <a:lnTo>
                      <a:pt x="57" y="61"/>
                    </a:lnTo>
                    <a:lnTo>
                      <a:pt x="28" y="32"/>
                    </a:lnTo>
                    <a:lnTo>
                      <a:pt x="13" y="4"/>
                    </a:lnTo>
                    <a:lnTo>
                      <a:pt x="3" y="0"/>
                    </a:lnTo>
                    <a:lnTo>
                      <a:pt x="0" y="23"/>
                    </a:lnTo>
                    <a:close/>
                  </a:path>
                </a:pathLst>
              </a:custGeom>
              <a:solidFill>
                <a:srgbClr val="000000"/>
              </a:solidFill>
              <a:ln w="9525">
                <a:noFill/>
                <a:round/>
                <a:headEnd/>
                <a:tailEnd/>
              </a:ln>
            </p:spPr>
            <p:txBody>
              <a:bodyPr/>
              <a:lstStyle/>
              <a:p>
                <a:endParaRPr lang="fa-IR"/>
              </a:p>
            </p:txBody>
          </p:sp>
          <p:sp>
            <p:nvSpPr>
              <p:cNvPr id="24696" name="Freeform 87"/>
              <p:cNvSpPr>
                <a:spLocks/>
              </p:cNvSpPr>
              <p:nvPr/>
            </p:nvSpPr>
            <p:spPr bwMode="auto">
              <a:xfrm>
                <a:off x="1077" y="2285"/>
                <a:ext cx="92" cy="31"/>
              </a:xfrm>
              <a:custGeom>
                <a:avLst/>
                <a:gdLst>
                  <a:gd name="T0" fmla="*/ 177 w 182"/>
                  <a:gd name="T1" fmla="*/ 40 h 61"/>
                  <a:gd name="T2" fmla="*/ 182 w 182"/>
                  <a:gd name="T3" fmla="*/ 30 h 61"/>
                  <a:gd name="T4" fmla="*/ 167 w 182"/>
                  <a:gd name="T5" fmla="*/ 15 h 61"/>
                  <a:gd name="T6" fmla="*/ 142 w 182"/>
                  <a:gd name="T7" fmla="*/ 0 h 61"/>
                  <a:gd name="T8" fmla="*/ 76 w 182"/>
                  <a:gd name="T9" fmla="*/ 4 h 61"/>
                  <a:gd name="T10" fmla="*/ 17 w 182"/>
                  <a:gd name="T11" fmla="*/ 30 h 61"/>
                  <a:gd name="T12" fmla="*/ 0 w 182"/>
                  <a:gd name="T13" fmla="*/ 61 h 61"/>
                  <a:gd name="T14" fmla="*/ 42 w 182"/>
                  <a:gd name="T15" fmla="*/ 53 h 61"/>
                  <a:gd name="T16" fmla="*/ 45 w 182"/>
                  <a:gd name="T17" fmla="*/ 30 h 61"/>
                  <a:gd name="T18" fmla="*/ 61 w 182"/>
                  <a:gd name="T19" fmla="*/ 28 h 61"/>
                  <a:gd name="T20" fmla="*/ 78 w 182"/>
                  <a:gd name="T21" fmla="*/ 51 h 61"/>
                  <a:gd name="T22" fmla="*/ 123 w 182"/>
                  <a:gd name="T23" fmla="*/ 34 h 61"/>
                  <a:gd name="T24" fmla="*/ 120 w 182"/>
                  <a:gd name="T25" fmla="*/ 11 h 61"/>
                  <a:gd name="T26" fmla="*/ 141 w 182"/>
                  <a:gd name="T27" fmla="*/ 17 h 61"/>
                  <a:gd name="T28" fmla="*/ 150 w 182"/>
                  <a:gd name="T29" fmla="*/ 25 h 61"/>
                  <a:gd name="T30" fmla="*/ 150 w 182"/>
                  <a:gd name="T31" fmla="*/ 36 h 61"/>
                  <a:gd name="T32" fmla="*/ 177 w 182"/>
                  <a:gd name="T33" fmla="*/ 40 h 61"/>
                  <a:gd name="T34" fmla="*/ 177 w 182"/>
                  <a:gd name="T35" fmla="*/ 40 h 61"/>
                  <a:gd name="T36" fmla="*/ 177 w 182"/>
                  <a:gd name="T37" fmla="*/ 4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
                  <a:gd name="T58" fmla="*/ 0 h 61"/>
                  <a:gd name="T59" fmla="*/ 182 w 182"/>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 h="61">
                    <a:moveTo>
                      <a:pt x="177" y="40"/>
                    </a:moveTo>
                    <a:lnTo>
                      <a:pt x="182" y="30"/>
                    </a:lnTo>
                    <a:lnTo>
                      <a:pt x="167" y="15"/>
                    </a:lnTo>
                    <a:lnTo>
                      <a:pt x="142" y="0"/>
                    </a:lnTo>
                    <a:lnTo>
                      <a:pt x="76" y="4"/>
                    </a:lnTo>
                    <a:lnTo>
                      <a:pt x="17" y="30"/>
                    </a:lnTo>
                    <a:lnTo>
                      <a:pt x="0" y="61"/>
                    </a:lnTo>
                    <a:lnTo>
                      <a:pt x="42" y="53"/>
                    </a:lnTo>
                    <a:lnTo>
                      <a:pt x="45" y="30"/>
                    </a:lnTo>
                    <a:lnTo>
                      <a:pt x="61" y="28"/>
                    </a:lnTo>
                    <a:lnTo>
                      <a:pt x="78" y="51"/>
                    </a:lnTo>
                    <a:lnTo>
                      <a:pt x="123" y="34"/>
                    </a:lnTo>
                    <a:lnTo>
                      <a:pt x="120" y="11"/>
                    </a:lnTo>
                    <a:lnTo>
                      <a:pt x="141" y="17"/>
                    </a:lnTo>
                    <a:lnTo>
                      <a:pt x="150" y="25"/>
                    </a:lnTo>
                    <a:lnTo>
                      <a:pt x="150" y="36"/>
                    </a:lnTo>
                    <a:lnTo>
                      <a:pt x="177" y="40"/>
                    </a:lnTo>
                    <a:close/>
                  </a:path>
                </a:pathLst>
              </a:custGeom>
              <a:solidFill>
                <a:srgbClr val="000000"/>
              </a:solidFill>
              <a:ln w="9525">
                <a:noFill/>
                <a:round/>
                <a:headEnd/>
                <a:tailEnd/>
              </a:ln>
            </p:spPr>
            <p:txBody>
              <a:bodyPr/>
              <a:lstStyle/>
              <a:p>
                <a:endParaRPr lang="fa-IR"/>
              </a:p>
            </p:txBody>
          </p:sp>
          <p:sp>
            <p:nvSpPr>
              <p:cNvPr id="24697" name="Freeform 88"/>
              <p:cNvSpPr>
                <a:spLocks/>
              </p:cNvSpPr>
              <p:nvPr/>
            </p:nvSpPr>
            <p:spPr bwMode="auto">
              <a:xfrm>
                <a:off x="1047" y="2290"/>
                <a:ext cx="29" cy="26"/>
              </a:xfrm>
              <a:custGeom>
                <a:avLst/>
                <a:gdLst>
                  <a:gd name="T0" fmla="*/ 0 w 57"/>
                  <a:gd name="T1" fmla="*/ 14 h 52"/>
                  <a:gd name="T2" fmla="*/ 25 w 57"/>
                  <a:gd name="T3" fmla="*/ 38 h 52"/>
                  <a:gd name="T4" fmla="*/ 57 w 57"/>
                  <a:gd name="T5" fmla="*/ 52 h 52"/>
                  <a:gd name="T6" fmla="*/ 51 w 57"/>
                  <a:gd name="T7" fmla="*/ 42 h 52"/>
                  <a:gd name="T8" fmla="*/ 29 w 57"/>
                  <a:gd name="T9" fmla="*/ 33 h 52"/>
                  <a:gd name="T10" fmla="*/ 15 w 57"/>
                  <a:gd name="T11" fmla="*/ 14 h 52"/>
                  <a:gd name="T12" fmla="*/ 9 w 57"/>
                  <a:gd name="T13" fmla="*/ 0 h 52"/>
                  <a:gd name="T14" fmla="*/ 0 w 57"/>
                  <a:gd name="T15" fmla="*/ 14 h 52"/>
                  <a:gd name="T16" fmla="*/ 0 w 57"/>
                  <a:gd name="T17" fmla="*/ 14 h 52"/>
                  <a:gd name="T18" fmla="*/ 0 w 57"/>
                  <a:gd name="T19" fmla="*/ 14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0" y="14"/>
                    </a:moveTo>
                    <a:lnTo>
                      <a:pt x="25" y="38"/>
                    </a:lnTo>
                    <a:lnTo>
                      <a:pt x="57" y="52"/>
                    </a:lnTo>
                    <a:lnTo>
                      <a:pt x="51" y="42"/>
                    </a:lnTo>
                    <a:lnTo>
                      <a:pt x="29" y="33"/>
                    </a:lnTo>
                    <a:lnTo>
                      <a:pt x="15" y="14"/>
                    </a:lnTo>
                    <a:lnTo>
                      <a:pt x="9" y="0"/>
                    </a:lnTo>
                    <a:lnTo>
                      <a:pt x="0" y="14"/>
                    </a:lnTo>
                    <a:close/>
                  </a:path>
                </a:pathLst>
              </a:custGeom>
              <a:solidFill>
                <a:srgbClr val="000000"/>
              </a:solidFill>
              <a:ln w="9525">
                <a:noFill/>
                <a:round/>
                <a:headEnd/>
                <a:tailEnd/>
              </a:ln>
            </p:spPr>
            <p:txBody>
              <a:bodyPr/>
              <a:lstStyle/>
              <a:p>
                <a:endParaRPr lang="fa-IR"/>
              </a:p>
            </p:txBody>
          </p:sp>
          <p:sp>
            <p:nvSpPr>
              <p:cNvPr id="24698" name="Freeform 89"/>
              <p:cNvSpPr>
                <a:spLocks/>
              </p:cNvSpPr>
              <p:nvPr/>
            </p:nvSpPr>
            <p:spPr bwMode="auto">
              <a:xfrm>
                <a:off x="1155" y="2351"/>
                <a:ext cx="100" cy="85"/>
              </a:xfrm>
              <a:custGeom>
                <a:avLst/>
                <a:gdLst>
                  <a:gd name="T0" fmla="*/ 93 w 199"/>
                  <a:gd name="T1" fmla="*/ 0 h 169"/>
                  <a:gd name="T2" fmla="*/ 104 w 199"/>
                  <a:gd name="T3" fmla="*/ 84 h 169"/>
                  <a:gd name="T4" fmla="*/ 89 w 199"/>
                  <a:gd name="T5" fmla="*/ 65 h 169"/>
                  <a:gd name="T6" fmla="*/ 61 w 199"/>
                  <a:gd name="T7" fmla="*/ 55 h 169"/>
                  <a:gd name="T8" fmla="*/ 34 w 199"/>
                  <a:gd name="T9" fmla="*/ 93 h 169"/>
                  <a:gd name="T10" fmla="*/ 45 w 199"/>
                  <a:gd name="T11" fmla="*/ 133 h 169"/>
                  <a:gd name="T12" fmla="*/ 99 w 199"/>
                  <a:gd name="T13" fmla="*/ 141 h 169"/>
                  <a:gd name="T14" fmla="*/ 116 w 199"/>
                  <a:gd name="T15" fmla="*/ 143 h 169"/>
                  <a:gd name="T16" fmla="*/ 106 w 199"/>
                  <a:gd name="T17" fmla="*/ 101 h 169"/>
                  <a:gd name="T18" fmla="*/ 125 w 199"/>
                  <a:gd name="T19" fmla="*/ 120 h 169"/>
                  <a:gd name="T20" fmla="*/ 142 w 199"/>
                  <a:gd name="T21" fmla="*/ 137 h 169"/>
                  <a:gd name="T22" fmla="*/ 199 w 199"/>
                  <a:gd name="T23" fmla="*/ 144 h 169"/>
                  <a:gd name="T24" fmla="*/ 156 w 199"/>
                  <a:gd name="T25" fmla="*/ 165 h 169"/>
                  <a:gd name="T26" fmla="*/ 76 w 199"/>
                  <a:gd name="T27" fmla="*/ 169 h 169"/>
                  <a:gd name="T28" fmla="*/ 17 w 199"/>
                  <a:gd name="T29" fmla="*/ 169 h 169"/>
                  <a:gd name="T30" fmla="*/ 0 w 199"/>
                  <a:gd name="T31" fmla="*/ 125 h 169"/>
                  <a:gd name="T32" fmla="*/ 19 w 199"/>
                  <a:gd name="T33" fmla="*/ 84 h 169"/>
                  <a:gd name="T34" fmla="*/ 49 w 199"/>
                  <a:gd name="T35" fmla="*/ 51 h 169"/>
                  <a:gd name="T36" fmla="*/ 64 w 199"/>
                  <a:gd name="T37" fmla="*/ 32 h 169"/>
                  <a:gd name="T38" fmla="*/ 93 w 199"/>
                  <a:gd name="T39" fmla="*/ 0 h 169"/>
                  <a:gd name="T40" fmla="*/ 93 w 199"/>
                  <a:gd name="T41" fmla="*/ 0 h 169"/>
                  <a:gd name="T42" fmla="*/ 93 w 199"/>
                  <a:gd name="T43" fmla="*/ 0 h 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9"/>
                  <a:gd name="T67" fmla="*/ 0 h 169"/>
                  <a:gd name="T68" fmla="*/ 199 w 199"/>
                  <a:gd name="T69" fmla="*/ 169 h 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9" h="169">
                    <a:moveTo>
                      <a:pt x="93" y="0"/>
                    </a:moveTo>
                    <a:lnTo>
                      <a:pt x="104" y="84"/>
                    </a:lnTo>
                    <a:lnTo>
                      <a:pt x="89" y="65"/>
                    </a:lnTo>
                    <a:lnTo>
                      <a:pt x="61" y="55"/>
                    </a:lnTo>
                    <a:lnTo>
                      <a:pt x="34" y="93"/>
                    </a:lnTo>
                    <a:lnTo>
                      <a:pt x="45" y="133"/>
                    </a:lnTo>
                    <a:lnTo>
                      <a:pt x="99" y="141"/>
                    </a:lnTo>
                    <a:lnTo>
                      <a:pt x="116" y="143"/>
                    </a:lnTo>
                    <a:lnTo>
                      <a:pt x="106" y="101"/>
                    </a:lnTo>
                    <a:lnTo>
                      <a:pt x="125" y="120"/>
                    </a:lnTo>
                    <a:lnTo>
                      <a:pt x="142" y="137"/>
                    </a:lnTo>
                    <a:lnTo>
                      <a:pt x="199" y="144"/>
                    </a:lnTo>
                    <a:lnTo>
                      <a:pt x="156" y="165"/>
                    </a:lnTo>
                    <a:lnTo>
                      <a:pt x="76" y="169"/>
                    </a:lnTo>
                    <a:lnTo>
                      <a:pt x="17" y="169"/>
                    </a:lnTo>
                    <a:lnTo>
                      <a:pt x="0" y="125"/>
                    </a:lnTo>
                    <a:lnTo>
                      <a:pt x="19" y="84"/>
                    </a:lnTo>
                    <a:lnTo>
                      <a:pt x="49" y="51"/>
                    </a:lnTo>
                    <a:lnTo>
                      <a:pt x="64" y="32"/>
                    </a:lnTo>
                    <a:lnTo>
                      <a:pt x="93" y="0"/>
                    </a:lnTo>
                    <a:close/>
                  </a:path>
                </a:pathLst>
              </a:custGeom>
              <a:solidFill>
                <a:srgbClr val="000000"/>
              </a:solidFill>
              <a:ln w="9525">
                <a:noFill/>
                <a:round/>
                <a:headEnd/>
                <a:tailEnd/>
              </a:ln>
            </p:spPr>
            <p:txBody>
              <a:bodyPr/>
              <a:lstStyle/>
              <a:p>
                <a:endParaRPr lang="fa-IR"/>
              </a:p>
            </p:txBody>
          </p:sp>
          <p:sp>
            <p:nvSpPr>
              <p:cNvPr id="24699" name="Freeform 90"/>
              <p:cNvSpPr>
                <a:spLocks/>
              </p:cNvSpPr>
              <p:nvPr/>
            </p:nvSpPr>
            <p:spPr bwMode="auto">
              <a:xfrm>
                <a:off x="1302" y="2378"/>
                <a:ext cx="27" cy="26"/>
              </a:xfrm>
              <a:custGeom>
                <a:avLst/>
                <a:gdLst>
                  <a:gd name="T0" fmla="*/ 4 w 56"/>
                  <a:gd name="T1" fmla="*/ 0 h 53"/>
                  <a:gd name="T2" fmla="*/ 39 w 56"/>
                  <a:gd name="T3" fmla="*/ 6 h 53"/>
                  <a:gd name="T4" fmla="*/ 56 w 56"/>
                  <a:gd name="T5" fmla="*/ 23 h 53"/>
                  <a:gd name="T6" fmla="*/ 46 w 56"/>
                  <a:gd name="T7" fmla="*/ 38 h 53"/>
                  <a:gd name="T8" fmla="*/ 25 w 56"/>
                  <a:gd name="T9" fmla="*/ 48 h 53"/>
                  <a:gd name="T10" fmla="*/ 0 w 56"/>
                  <a:gd name="T11" fmla="*/ 53 h 53"/>
                  <a:gd name="T12" fmla="*/ 14 w 56"/>
                  <a:gd name="T13" fmla="*/ 27 h 53"/>
                  <a:gd name="T14" fmla="*/ 4 w 56"/>
                  <a:gd name="T15" fmla="*/ 0 h 53"/>
                  <a:gd name="T16" fmla="*/ 4 w 56"/>
                  <a:gd name="T17" fmla="*/ 0 h 53"/>
                  <a:gd name="T18" fmla="*/ 4 w 56"/>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53"/>
                  <a:gd name="T32" fmla="*/ 56 w 5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53">
                    <a:moveTo>
                      <a:pt x="4" y="0"/>
                    </a:moveTo>
                    <a:lnTo>
                      <a:pt x="39" y="6"/>
                    </a:lnTo>
                    <a:lnTo>
                      <a:pt x="56" y="23"/>
                    </a:lnTo>
                    <a:lnTo>
                      <a:pt x="46" y="38"/>
                    </a:lnTo>
                    <a:lnTo>
                      <a:pt x="25" y="48"/>
                    </a:lnTo>
                    <a:lnTo>
                      <a:pt x="0" y="53"/>
                    </a:lnTo>
                    <a:lnTo>
                      <a:pt x="14" y="27"/>
                    </a:lnTo>
                    <a:lnTo>
                      <a:pt x="4" y="0"/>
                    </a:lnTo>
                    <a:close/>
                  </a:path>
                </a:pathLst>
              </a:custGeom>
              <a:solidFill>
                <a:srgbClr val="FFC4B8"/>
              </a:solidFill>
              <a:ln w="9525">
                <a:noFill/>
                <a:round/>
                <a:headEnd/>
                <a:tailEnd/>
              </a:ln>
            </p:spPr>
            <p:txBody>
              <a:bodyPr/>
              <a:lstStyle/>
              <a:p>
                <a:endParaRPr lang="fa-IR"/>
              </a:p>
            </p:txBody>
          </p:sp>
          <p:sp>
            <p:nvSpPr>
              <p:cNvPr id="24700" name="Freeform 91"/>
              <p:cNvSpPr>
                <a:spLocks/>
              </p:cNvSpPr>
              <p:nvPr/>
            </p:nvSpPr>
            <p:spPr bwMode="auto">
              <a:xfrm>
                <a:off x="1079" y="2316"/>
                <a:ext cx="56" cy="19"/>
              </a:xfrm>
              <a:custGeom>
                <a:avLst/>
                <a:gdLst>
                  <a:gd name="T0" fmla="*/ 0 w 112"/>
                  <a:gd name="T1" fmla="*/ 3 h 38"/>
                  <a:gd name="T2" fmla="*/ 13 w 112"/>
                  <a:gd name="T3" fmla="*/ 21 h 38"/>
                  <a:gd name="T4" fmla="*/ 43 w 112"/>
                  <a:gd name="T5" fmla="*/ 38 h 38"/>
                  <a:gd name="T6" fmla="*/ 112 w 112"/>
                  <a:gd name="T7" fmla="*/ 30 h 38"/>
                  <a:gd name="T8" fmla="*/ 106 w 112"/>
                  <a:gd name="T9" fmla="*/ 21 h 38"/>
                  <a:gd name="T10" fmla="*/ 38 w 112"/>
                  <a:gd name="T11" fmla="*/ 24 h 38"/>
                  <a:gd name="T12" fmla="*/ 19 w 112"/>
                  <a:gd name="T13" fmla="*/ 0 h 38"/>
                  <a:gd name="T14" fmla="*/ 0 w 112"/>
                  <a:gd name="T15" fmla="*/ 3 h 38"/>
                  <a:gd name="T16" fmla="*/ 0 w 112"/>
                  <a:gd name="T17" fmla="*/ 3 h 38"/>
                  <a:gd name="T18" fmla="*/ 0 w 112"/>
                  <a:gd name="T19" fmla="*/ 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38"/>
                  <a:gd name="T32" fmla="*/ 112 w 11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38">
                    <a:moveTo>
                      <a:pt x="0" y="3"/>
                    </a:moveTo>
                    <a:lnTo>
                      <a:pt x="13" y="21"/>
                    </a:lnTo>
                    <a:lnTo>
                      <a:pt x="43" y="38"/>
                    </a:lnTo>
                    <a:lnTo>
                      <a:pt x="112" y="30"/>
                    </a:lnTo>
                    <a:lnTo>
                      <a:pt x="106" y="21"/>
                    </a:lnTo>
                    <a:lnTo>
                      <a:pt x="38" y="24"/>
                    </a:lnTo>
                    <a:lnTo>
                      <a:pt x="19" y="0"/>
                    </a:lnTo>
                    <a:lnTo>
                      <a:pt x="0" y="3"/>
                    </a:lnTo>
                    <a:close/>
                  </a:path>
                </a:pathLst>
              </a:custGeom>
              <a:solidFill>
                <a:srgbClr val="000000"/>
              </a:solidFill>
              <a:ln w="9525">
                <a:noFill/>
                <a:round/>
                <a:headEnd/>
                <a:tailEnd/>
              </a:ln>
            </p:spPr>
            <p:txBody>
              <a:bodyPr/>
              <a:lstStyle/>
              <a:p>
                <a:endParaRPr lang="fa-IR"/>
              </a:p>
            </p:txBody>
          </p:sp>
          <p:sp>
            <p:nvSpPr>
              <p:cNvPr id="24701" name="Freeform 92"/>
              <p:cNvSpPr>
                <a:spLocks/>
              </p:cNvSpPr>
              <p:nvPr/>
            </p:nvSpPr>
            <p:spPr bwMode="auto">
              <a:xfrm>
                <a:off x="1265" y="2403"/>
                <a:ext cx="25" cy="13"/>
              </a:xfrm>
              <a:custGeom>
                <a:avLst/>
                <a:gdLst>
                  <a:gd name="T0" fmla="*/ 0 w 52"/>
                  <a:gd name="T1" fmla="*/ 24 h 24"/>
                  <a:gd name="T2" fmla="*/ 17 w 52"/>
                  <a:gd name="T3" fmla="*/ 1 h 24"/>
                  <a:gd name="T4" fmla="*/ 52 w 52"/>
                  <a:gd name="T5" fmla="*/ 0 h 24"/>
                  <a:gd name="T6" fmla="*/ 52 w 52"/>
                  <a:gd name="T7" fmla="*/ 19 h 24"/>
                  <a:gd name="T8" fmla="*/ 19 w 52"/>
                  <a:gd name="T9" fmla="*/ 19 h 24"/>
                  <a:gd name="T10" fmla="*/ 0 w 52"/>
                  <a:gd name="T11" fmla="*/ 24 h 24"/>
                  <a:gd name="T12" fmla="*/ 0 w 52"/>
                  <a:gd name="T13" fmla="*/ 24 h 24"/>
                  <a:gd name="T14" fmla="*/ 0 w 52"/>
                  <a:gd name="T15" fmla="*/ 24 h 24"/>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4"/>
                  <a:gd name="T26" fmla="*/ 52 w 5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4">
                    <a:moveTo>
                      <a:pt x="0" y="24"/>
                    </a:moveTo>
                    <a:lnTo>
                      <a:pt x="17" y="1"/>
                    </a:lnTo>
                    <a:lnTo>
                      <a:pt x="52" y="0"/>
                    </a:lnTo>
                    <a:lnTo>
                      <a:pt x="52" y="19"/>
                    </a:lnTo>
                    <a:lnTo>
                      <a:pt x="19" y="19"/>
                    </a:lnTo>
                    <a:lnTo>
                      <a:pt x="0" y="24"/>
                    </a:lnTo>
                    <a:close/>
                  </a:path>
                </a:pathLst>
              </a:custGeom>
              <a:solidFill>
                <a:srgbClr val="000000"/>
              </a:solidFill>
              <a:ln w="9525">
                <a:noFill/>
                <a:round/>
                <a:headEnd/>
                <a:tailEnd/>
              </a:ln>
            </p:spPr>
            <p:txBody>
              <a:bodyPr/>
              <a:lstStyle/>
              <a:p>
                <a:endParaRPr lang="fa-IR"/>
              </a:p>
            </p:txBody>
          </p:sp>
          <p:sp>
            <p:nvSpPr>
              <p:cNvPr id="24702" name="Freeform 93"/>
              <p:cNvSpPr>
                <a:spLocks/>
              </p:cNvSpPr>
              <p:nvPr/>
            </p:nvSpPr>
            <p:spPr bwMode="auto">
              <a:xfrm>
                <a:off x="1418" y="3315"/>
                <a:ext cx="165" cy="125"/>
              </a:xfrm>
              <a:custGeom>
                <a:avLst/>
                <a:gdLst>
                  <a:gd name="T0" fmla="*/ 331 w 331"/>
                  <a:gd name="T1" fmla="*/ 0 h 251"/>
                  <a:gd name="T2" fmla="*/ 289 w 331"/>
                  <a:gd name="T3" fmla="*/ 59 h 251"/>
                  <a:gd name="T4" fmla="*/ 229 w 331"/>
                  <a:gd name="T5" fmla="*/ 149 h 251"/>
                  <a:gd name="T6" fmla="*/ 187 w 331"/>
                  <a:gd name="T7" fmla="*/ 175 h 251"/>
                  <a:gd name="T8" fmla="*/ 173 w 331"/>
                  <a:gd name="T9" fmla="*/ 202 h 251"/>
                  <a:gd name="T10" fmla="*/ 147 w 331"/>
                  <a:gd name="T11" fmla="*/ 198 h 251"/>
                  <a:gd name="T12" fmla="*/ 111 w 331"/>
                  <a:gd name="T13" fmla="*/ 223 h 251"/>
                  <a:gd name="T14" fmla="*/ 52 w 331"/>
                  <a:gd name="T15" fmla="*/ 251 h 251"/>
                  <a:gd name="T16" fmla="*/ 0 w 331"/>
                  <a:gd name="T17" fmla="*/ 248 h 251"/>
                  <a:gd name="T18" fmla="*/ 71 w 331"/>
                  <a:gd name="T19" fmla="*/ 219 h 251"/>
                  <a:gd name="T20" fmla="*/ 156 w 331"/>
                  <a:gd name="T21" fmla="*/ 185 h 251"/>
                  <a:gd name="T22" fmla="*/ 168 w 331"/>
                  <a:gd name="T23" fmla="*/ 170 h 251"/>
                  <a:gd name="T24" fmla="*/ 208 w 331"/>
                  <a:gd name="T25" fmla="*/ 139 h 251"/>
                  <a:gd name="T26" fmla="*/ 251 w 331"/>
                  <a:gd name="T27" fmla="*/ 80 h 251"/>
                  <a:gd name="T28" fmla="*/ 289 w 331"/>
                  <a:gd name="T29" fmla="*/ 35 h 251"/>
                  <a:gd name="T30" fmla="*/ 312 w 331"/>
                  <a:gd name="T31" fmla="*/ 6 h 251"/>
                  <a:gd name="T32" fmla="*/ 331 w 331"/>
                  <a:gd name="T33" fmla="*/ 0 h 251"/>
                  <a:gd name="T34" fmla="*/ 331 w 331"/>
                  <a:gd name="T35" fmla="*/ 0 h 251"/>
                  <a:gd name="T36" fmla="*/ 331 w 331"/>
                  <a:gd name="T37" fmla="*/ 0 h 2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1"/>
                  <a:gd name="T58" fmla="*/ 0 h 251"/>
                  <a:gd name="T59" fmla="*/ 331 w 331"/>
                  <a:gd name="T60" fmla="*/ 251 h 2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1" h="251">
                    <a:moveTo>
                      <a:pt x="331" y="0"/>
                    </a:moveTo>
                    <a:lnTo>
                      <a:pt x="289" y="59"/>
                    </a:lnTo>
                    <a:lnTo>
                      <a:pt x="229" y="149"/>
                    </a:lnTo>
                    <a:lnTo>
                      <a:pt x="187" y="175"/>
                    </a:lnTo>
                    <a:lnTo>
                      <a:pt x="173" y="202"/>
                    </a:lnTo>
                    <a:lnTo>
                      <a:pt x="147" y="198"/>
                    </a:lnTo>
                    <a:lnTo>
                      <a:pt x="111" y="223"/>
                    </a:lnTo>
                    <a:lnTo>
                      <a:pt x="52" y="251"/>
                    </a:lnTo>
                    <a:lnTo>
                      <a:pt x="0" y="248"/>
                    </a:lnTo>
                    <a:lnTo>
                      <a:pt x="71" y="219"/>
                    </a:lnTo>
                    <a:lnTo>
                      <a:pt x="156" y="185"/>
                    </a:lnTo>
                    <a:lnTo>
                      <a:pt x="168" y="170"/>
                    </a:lnTo>
                    <a:lnTo>
                      <a:pt x="208" y="139"/>
                    </a:lnTo>
                    <a:lnTo>
                      <a:pt x="251" y="80"/>
                    </a:lnTo>
                    <a:lnTo>
                      <a:pt x="289" y="35"/>
                    </a:lnTo>
                    <a:lnTo>
                      <a:pt x="312" y="6"/>
                    </a:lnTo>
                    <a:lnTo>
                      <a:pt x="331" y="0"/>
                    </a:lnTo>
                    <a:close/>
                  </a:path>
                </a:pathLst>
              </a:custGeom>
              <a:solidFill>
                <a:srgbClr val="C7695C"/>
              </a:solidFill>
              <a:ln w="9525">
                <a:noFill/>
                <a:round/>
                <a:headEnd/>
                <a:tailEnd/>
              </a:ln>
            </p:spPr>
            <p:txBody>
              <a:bodyPr/>
              <a:lstStyle/>
              <a:p>
                <a:endParaRPr lang="fa-IR"/>
              </a:p>
            </p:txBody>
          </p:sp>
          <p:sp>
            <p:nvSpPr>
              <p:cNvPr id="24703" name="Freeform 94"/>
              <p:cNvSpPr>
                <a:spLocks/>
              </p:cNvSpPr>
              <p:nvPr/>
            </p:nvSpPr>
            <p:spPr bwMode="auto">
              <a:xfrm>
                <a:off x="1293" y="2371"/>
                <a:ext cx="16" cy="39"/>
              </a:xfrm>
              <a:custGeom>
                <a:avLst/>
                <a:gdLst>
                  <a:gd name="T0" fmla="*/ 0 w 33"/>
                  <a:gd name="T1" fmla="*/ 78 h 78"/>
                  <a:gd name="T2" fmla="*/ 23 w 33"/>
                  <a:gd name="T3" fmla="*/ 38 h 78"/>
                  <a:gd name="T4" fmla="*/ 6 w 33"/>
                  <a:gd name="T5" fmla="*/ 0 h 78"/>
                  <a:gd name="T6" fmla="*/ 33 w 33"/>
                  <a:gd name="T7" fmla="*/ 21 h 78"/>
                  <a:gd name="T8" fmla="*/ 29 w 33"/>
                  <a:gd name="T9" fmla="*/ 59 h 78"/>
                  <a:gd name="T10" fmla="*/ 0 w 33"/>
                  <a:gd name="T11" fmla="*/ 78 h 78"/>
                  <a:gd name="T12" fmla="*/ 0 w 33"/>
                  <a:gd name="T13" fmla="*/ 78 h 78"/>
                  <a:gd name="T14" fmla="*/ 0 w 33"/>
                  <a:gd name="T15" fmla="*/ 78 h 78"/>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78"/>
                  <a:gd name="T26" fmla="*/ 33 w 33"/>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78">
                    <a:moveTo>
                      <a:pt x="0" y="78"/>
                    </a:moveTo>
                    <a:lnTo>
                      <a:pt x="23" y="38"/>
                    </a:lnTo>
                    <a:lnTo>
                      <a:pt x="6" y="0"/>
                    </a:lnTo>
                    <a:lnTo>
                      <a:pt x="33" y="21"/>
                    </a:lnTo>
                    <a:lnTo>
                      <a:pt x="29" y="59"/>
                    </a:lnTo>
                    <a:lnTo>
                      <a:pt x="0" y="78"/>
                    </a:lnTo>
                    <a:close/>
                  </a:path>
                </a:pathLst>
              </a:custGeom>
              <a:solidFill>
                <a:srgbClr val="000000"/>
              </a:solidFill>
              <a:ln w="9525">
                <a:noFill/>
                <a:round/>
                <a:headEnd/>
                <a:tailEnd/>
              </a:ln>
            </p:spPr>
            <p:txBody>
              <a:bodyPr/>
              <a:lstStyle/>
              <a:p>
                <a:endParaRPr lang="fa-IR"/>
              </a:p>
            </p:txBody>
          </p:sp>
          <p:sp>
            <p:nvSpPr>
              <p:cNvPr id="24704" name="Freeform 95"/>
              <p:cNvSpPr>
                <a:spLocks/>
              </p:cNvSpPr>
              <p:nvPr/>
            </p:nvSpPr>
            <p:spPr bwMode="auto">
              <a:xfrm>
                <a:off x="1249" y="2195"/>
                <a:ext cx="136" cy="46"/>
              </a:xfrm>
              <a:custGeom>
                <a:avLst/>
                <a:gdLst>
                  <a:gd name="T0" fmla="*/ 0 w 274"/>
                  <a:gd name="T1" fmla="*/ 80 h 92"/>
                  <a:gd name="T2" fmla="*/ 55 w 274"/>
                  <a:gd name="T3" fmla="*/ 46 h 92"/>
                  <a:gd name="T4" fmla="*/ 124 w 274"/>
                  <a:gd name="T5" fmla="*/ 12 h 92"/>
                  <a:gd name="T6" fmla="*/ 205 w 274"/>
                  <a:gd name="T7" fmla="*/ 0 h 92"/>
                  <a:gd name="T8" fmla="*/ 245 w 274"/>
                  <a:gd name="T9" fmla="*/ 6 h 92"/>
                  <a:gd name="T10" fmla="*/ 274 w 274"/>
                  <a:gd name="T11" fmla="*/ 54 h 92"/>
                  <a:gd name="T12" fmla="*/ 209 w 274"/>
                  <a:gd name="T13" fmla="*/ 21 h 92"/>
                  <a:gd name="T14" fmla="*/ 171 w 274"/>
                  <a:gd name="T15" fmla="*/ 31 h 92"/>
                  <a:gd name="T16" fmla="*/ 167 w 274"/>
                  <a:gd name="T17" fmla="*/ 54 h 92"/>
                  <a:gd name="T18" fmla="*/ 95 w 274"/>
                  <a:gd name="T19" fmla="*/ 69 h 92"/>
                  <a:gd name="T20" fmla="*/ 38 w 274"/>
                  <a:gd name="T21" fmla="*/ 92 h 92"/>
                  <a:gd name="T22" fmla="*/ 0 w 274"/>
                  <a:gd name="T23" fmla="*/ 80 h 92"/>
                  <a:gd name="T24" fmla="*/ 0 w 274"/>
                  <a:gd name="T25" fmla="*/ 80 h 92"/>
                  <a:gd name="T26" fmla="*/ 0 w 274"/>
                  <a:gd name="T27" fmla="*/ 80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4"/>
                  <a:gd name="T43" fmla="*/ 0 h 92"/>
                  <a:gd name="T44" fmla="*/ 274 w 274"/>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4" h="92">
                    <a:moveTo>
                      <a:pt x="0" y="80"/>
                    </a:moveTo>
                    <a:lnTo>
                      <a:pt x="55" y="46"/>
                    </a:lnTo>
                    <a:lnTo>
                      <a:pt x="124" y="12"/>
                    </a:lnTo>
                    <a:lnTo>
                      <a:pt x="205" y="0"/>
                    </a:lnTo>
                    <a:lnTo>
                      <a:pt x="245" y="6"/>
                    </a:lnTo>
                    <a:lnTo>
                      <a:pt x="274" y="54"/>
                    </a:lnTo>
                    <a:lnTo>
                      <a:pt x="209" y="21"/>
                    </a:lnTo>
                    <a:lnTo>
                      <a:pt x="171" y="31"/>
                    </a:lnTo>
                    <a:lnTo>
                      <a:pt x="167" y="54"/>
                    </a:lnTo>
                    <a:lnTo>
                      <a:pt x="95" y="69"/>
                    </a:lnTo>
                    <a:lnTo>
                      <a:pt x="38" y="92"/>
                    </a:lnTo>
                    <a:lnTo>
                      <a:pt x="0" y="80"/>
                    </a:lnTo>
                    <a:close/>
                  </a:path>
                </a:pathLst>
              </a:custGeom>
              <a:solidFill>
                <a:srgbClr val="000000"/>
              </a:solidFill>
              <a:ln w="9525">
                <a:noFill/>
                <a:round/>
                <a:headEnd/>
                <a:tailEnd/>
              </a:ln>
            </p:spPr>
            <p:txBody>
              <a:bodyPr/>
              <a:lstStyle/>
              <a:p>
                <a:endParaRPr lang="fa-IR"/>
              </a:p>
            </p:txBody>
          </p:sp>
          <p:sp>
            <p:nvSpPr>
              <p:cNvPr id="24705" name="Freeform 96"/>
              <p:cNvSpPr>
                <a:spLocks/>
              </p:cNvSpPr>
              <p:nvPr/>
            </p:nvSpPr>
            <p:spPr bwMode="auto">
              <a:xfrm>
                <a:off x="1269" y="2252"/>
                <a:ext cx="95" cy="35"/>
              </a:xfrm>
              <a:custGeom>
                <a:avLst/>
                <a:gdLst>
                  <a:gd name="T0" fmla="*/ 7 w 188"/>
                  <a:gd name="T1" fmla="*/ 71 h 71"/>
                  <a:gd name="T2" fmla="*/ 0 w 188"/>
                  <a:gd name="T3" fmla="*/ 59 h 71"/>
                  <a:gd name="T4" fmla="*/ 17 w 188"/>
                  <a:gd name="T5" fmla="*/ 38 h 71"/>
                  <a:gd name="T6" fmla="*/ 21 w 188"/>
                  <a:gd name="T7" fmla="*/ 25 h 71"/>
                  <a:gd name="T8" fmla="*/ 44 w 188"/>
                  <a:gd name="T9" fmla="*/ 8 h 71"/>
                  <a:gd name="T10" fmla="*/ 122 w 188"/>
                  <a:gd name="T11" fmla="*/ 0 h 71"/>
                  <a:gd name="T12" fmla="*/ 169 w 188"/>
                  <a:gd name="T13" fmla="*/ 12 h 71"/>
                  <a:gd name="T14" fmla="*/ 188 w 188"/>
                  <a:gd name="T15" fmla="*/ 19 h 71"/>
                  <a:gd name="T16" fmla="*/ 146 w 188"/>
                  <a:gd name="T17" fmla="*/ 35 h 71"/>
                  <a:gd name="T18" fmla="*/ 139 w 188"/>
                  <a:gd name="T19" fmla="*/ 17 h 71"/>
                  <a:gd name="T20" fmla="*/ 118 w 188"/>
                  <a:gd name="T21" fmla="*/ 16 h 71"/>
                  <a:gd name="T22" fmla="*/ 118 w 188"/>
                  <a:gd name="T23" fmla="*/ 38 h 71"/>
                  <a:gd name="T24" fmla="*/ 68 w 188"/>
                  <a:gd name="T25" fmla="*/ 50 h 71"/>
                  <a:gd name="T26" fmla="*/ 51 w 188"/>
                  <a:gd name="T27" fmla="*/ 23 h 71"/>
                  <a:gd name="T28" fmla="*/ 38 w 188"/>
                  <a:gd name="T29" fmla="*/ 29 h 71"/>
                  <a:gd name="T30" fmla="*/ 25 w 188"/>
                  <a:gd name="T31" fmla="*/ 50 h 71"/>
                  <a:gd name="T32" fmla="*/ 7 w 188"/>
                  <a:gd name="T33" fmla="*/ 71 h 71"/>
                  <a:gd name="T34" fmla="*/ 7 w 188"/>
                  <a:gd name="T35" fmla="*/ 71 h 71"/>
                  <a:gd name="T36" fmla="*/ 7 w 188"/>
                  <a:gd name="T37" fmla="*/ 71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71"/>
                  <a:gd name="T59" fmla="*/ 188 w 188"/>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71">
                    <a:moveTo>
                      <a:pt x="7" y="71"/>
                    </a:moveTo>
                    <a:lnTo>
                      <a:pt x="0" y="59"/>
                    </a:lnTo>
                    <a:lnTo>
                      <a:pt x="17" y="38"/>
                    </a:lnTo>
                    <a:lnTo>
                      <a:pt x="21" y="25"/>
                    </a:lnTo>
                    <a:lnTo>
                      <a:pt x="44" y="8"/>
                    </a:lnTo>
                    <a:lnTo>
                      <a:pt x="122" y="0"/>
                    </a:lnTo>
                    <a:lnTo>
                      <a:pt x="169" y="12"/>
                    </a:lnTo>
                    <a:lnTo>
                      <a:pt x="188" y="19"/>
                    </a:lnTo>
                    <a:lnTo>
                      <a:pt x="146" y="35"/>
                    </a:lnTo>
                    <a:lnTo>
                      <a:pt x="139" y="17"/>
                    </a:lnTo>
                    <a:lnTo>
                      <a:pt x="118" y="16"/>
                    </a:lnTo>
                    <a:lnTo>
                      <a:pt x="118" y="38"/>
                    </a:lnTo>
                    <a:lnTo>
                      <a:pt x="68" y="50"/>
                    </a:lnTo>
                    <a:lnTo>
                      <a:pt x="51" y="23"/>
                    </a:lnTo>
                    <a:lnTo>
                      <a:pt x="38" y="29"/>
                    </a:lnTo>
                    <a:lnTo>
                      <a:pt x="25" y="50"/>
                    </a:lnTo>
                    <a:lnTo>
                      <a:pt x="7" y="71"/>
                    </a:lnTo>
                    <a:close/>
                  </a:path>
                </a:pathLst>
              </a:custGeom>
              <a:solidFill>
                <a:srgbClr val="000000"/>
              </a:solidFill>
              <a:ln w="9525">
                <a:noFill/>
                <a:round/>
                <a:headEnd/>
                <a:tailEnd/>
              </a:ln>
            </p:spPr>
            <p:txBody>
              <a:bodyPr/>
              <a:lstStyle/>
              <a:p>
                <a:endParaRPr lang="fa-IR"/>
              </a:p>
            </p:txBody>
          </p:sp>
          <p:sp>
            <p:nvSpPr>
              <p:cNvPr id="24706" name="Freeform 97"/>
              <p:cNvSpPr>
                <a:spLocks/>
              </p:cNvSpPr>
              <p:nvPr/>
            </p:nvSpPr>
            <p:spPr bwMode="auto">
              <a:xfrm>
                <a:off x="1329" y="2244"/>
                <a:ext cx="37" cy="15"/>
              </a:xfrm>
              <a:custGeom>
                <a:avLst/>
                <a:gdLst>
                  <a:gd name="T0" fmla="*/ 0 w 74"/>
                  <a:gd name="T1" fmla="*/ 8 h 31"/>
                  <a:gd name="T2" fmla="*/ 51 w 74"/>
                  <a:gd name="T3" fmla="*/ 17 h 31"/>
                  <a:gd name="T4" fmla="*/ 74 w 74"/>
                  <a:gd name="T5" fmla="*/ 31 h 31"/>
                  <a:gd name="T6" fmla="*/ 70 w 74"/>
                  <a:gd name="T7" fmla="*/ 12 h 31"/>
                  <a:gd name="T8" fmla="*/ 36 w 74"/>
                  <a:gd name="T9" fmla="*/ 2 h 31"/>
                  <a:gd name="T10" fmla="*/ 5 w 74"/>
                  <a:gd name="T11" fmla="*/ 0 h 31"/>
                  <a:gd name="T12" fmla="*/ 0 w 74"/>
                  <a:gd name="T13" fmla="*/ 8 h 31"/>
                  <a:gd name="T14" fmla="*/ 0 w 74"/>
                  <a:gd name="T15" fmla="*/ 8 h 31"/>
                  <a:gd name="T16" fmla="*/ 0 w 74"/>
                  <a:gd name="T17" fmla="*/ 8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31"/>
                  <a:gd name="T29" fmla="*/ 74 w 7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31">
                    <a:moveTo>
                      <a:pt x="0" y="8"/>
                    </a:moveTo>
                    <a:lnTo>
                      <a:pt x="51" y="17"/>
                    </a:lnTo>
                    <a:lnTo>
                      <a:pt x="74" y="31"/>
                    </a:lnTo>
                    <a:lnTo>
                      <a:pt x="70" y="12"/>
                    </a:lnTo>
                    <a:lnTo>
                      <a:pt x="36" y="2"/>
                    </a:lnTo>
                    <a:lnTo>
                      <a:pt x="5" y="0"/>
                    </a:lnTo>
                    <a:lnTo>
                      <a:pt x="0" y="8"/>
                    </a:lnTo>
                    <a:close/>
                  </a:path>
                </a:pathLst>
              </a:custGeom>
              <a:solidFill>
                <a:srgbClr val="000000"/>
              </a:solidFill>
              <a:ln w="9525">
                <a:noFill/>
                <a:round/>
                <a:headEnd/>
                <a:tailEnd/>
              </a:ln>
            </p:spPr>
            <p:txBody>
              <a:bodyPr/>
              <a:lstStyle/>
              <a:p>
                <a:endParaRPr lang="fa-IR"/>
              </a:p>
            </p:txBody>
          </p:sp>
          <p:sp>
            <p:nvSpPr>
              <p:cNvPr id="24707" name="Freeform 98"/>
              <p:cNvSpPr>
                <a:spLocks/>
              </p:cNvSpPr>
              <p:nvPr/>
            </p:nvSpPr>
            <p:spPr bwMode="auto">
              <a:xfrm>
                <a:off x="1158" y="2449"/>
                <a:ext cx="185" cy="41"/>
              </a:xfrm>
              <a:custGeom>
                <a:avLst/>
                <a:gdLst>
                  <a:gd name="T0" fmla="*/ 0 w 369"/>
                  <a:gd name="T1" fmla="*/ 47 h 82"/>
                  <a:gd name="T2" fmla="*/ 168 w 369"/>
                  <a:gd name="T3" fmla="*/ 40 h 82"/>
                  <a:gd name="T4" fmla="*/ 251 w 369"/>
                  <a:gd name="T5" fmla="*/ 25 h 82"/>
                  <a:gd name="T6" fmla="*/ 326 w 369"/>
                  <a:gd name="T7" fmla="*/ 11 h 82"/>
                  <a:gd name="T8" fmla="*/ 369 w 369"/>
                  <a:gd name="T9" fmla="*/ 0 h 82"/>
                  <a:gd name="T10" fmla="*/ 356 w 369"/>
                  <a:gd name="T11" fmla="*/ 17 h 82"/>
                  <a:gd name="T12" fmla="*/ 329 w 369"/>
                  <a:gd name="T13" fmla="*/ 32 h 82"/>
                  <a:gd name="T14" fmla="*/ 316 w 369"/>
                  <a:gd name="T15" fmla="*/ 25 h 82"/>
                  <a:gd name="T16" fmla="*/ 284 w 369"/>
                  <a:gd name="T17" fmla="*/ 30 h 82"/>
                  <a:gd name="T18" fmla="*/ 246 w 369"/>
                  <a:gd name="T19" fmla="*/ 36 h 82"/>
                  <a:gd name="T20" fmla="*/ 215 w 369"/>
                  <a:gd name="T21" fmla="*/ 42 h 82"/>
                  <a:gd name="T22" fmla="*/ 198 w 369"/>
                  <a:gd name="T23" fmla="*/ 49 h 82"/>
                  <a:gd name="T24" fmla="*/ 160 w 369"/>
                  <a:gd name="T25" fmla="*/ 47 h 82"/>
                  <a:gd name="T26" fmla="*/ 153 w 369"/>
                  <a:gd name="T27" fmla="*/ 53 h 82"/>
                  <a:gd name="T28" fmla="*/ 116 w 369"/>
                  <a:gd name="T29" fmla="*/ 59 h 82"/>
                  <a:gd name="T30" fmla="*/ 95 w 369"/>
                  <a:gd name="T31" fmla="*/ 53 h 82"/>
                  <a:gd name="T32" fmla="*/ 80 w 369"/>
                  <a:gd name="T33" fmla="*/ 63 h 82"/>
                  <a:gd name="T34" fmla="*/ 84 w 369"/>
                  <a:gd name="T35" fmla="*/ 82 h 82"/>
                  <a:gd name="T36" fmla="*/ 31 w 369"/>
                  <a:gd name="T37" fmla="*/ 66 h 82"/>
                  <a:gd name="T38" fmla="*/ 0 w 369"/>
                  <a:gd name="T39" fmla="*/ 47 h 82"/>
                  <a:gd name="T40" fmla="*/ 0 w 369"/>
                  <a:gd name="T41" fmla="*/ 47 h 82"/>
                  <a:gd name="T42" fmla="*/ 0 w 369"/>
                  <a:gd name="T43" fmla="*/ 47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9"/>
                  <a:gd name="T67" fmla="*/ 0 h 82"/>
                  <a:gd name="T68" fmla="*/ 369 w 369"/>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9" h="82">
                    <a:moveTo>
                      <a:pt x="0" y="47"/>
                    </a:moveTo>
                    <a:lnTo>
                      <a:pt x="168" y="40"/>
                    </a:lnTo>
                    <a:lnTo>
                      <a:pt x="251" y="25"/>
                    </a:lnTo>
                    <a:lnTo>
                      <a:pt x="326" y="11"/>
                    </a:lnTo>
                    <a:lnTo>
                      <a:pt x="369" y="0"/>
                    </a:lnTo>
                    <a:lnTo>
                      <a:pt x="356" y="17"/>
                    </a:lnTo>
                    <a:lnTo>
                      <a:pt x="329" y="32"/>
                    </a:lnTo>
                    <a:lnTo>
                      <a:pt x="316" y="25"/>
                    </a:lnTo>
                    <a:lnTo>
                      <a:pt x="284" y="30"/>
                    </a:lnTo>
                    <a:lnTo>
                      <a:pt x="246" y="36"/>
                    </a:lnTo>
                    <a:lnTo>
                      <a:pt x="215" y="42"/>
                    </a:lnTo>
                    <a:lnTo>
                      <a:pt x="198" y="49"/>
                    </a:lnTo>
                    <a:lnTo>
                      <a:pt x="160" y="47"/>
                    </a:lnTo>
                    <a:lnTo>
                      <a:pt x="153" y="53"/>
                    </a:lnTo>
                    <a:lnTo>
                      <a:pt x="116" y="59"/>
                    </a:lnTo>
                    <a:lnTo>
                      <a:pt x="95" y="53"/>
                    </a:lnTo>
                    <a:lnTo>
                      <a:pt x="80" y="63"/>
                    </a:lnTo>
                    <a:lnTo>
                      <a:pt x="84" y="82"/>
                    </a:lnTo>
                    <a:lnTo>
                      <a:pt x="31" y="66"/>
                    </a:lnTo>
                    <a:lnTo>
                      <a:pt x="0" y="47"/>
                    </a:lnTo>
                    <a:close/>
                  </a:path>
                </a:pathLst>
              </a:custGeom>
              <a:solidFill>
                <a:srgbClr val="000000"/>
              </a:solidFill>
              <a:ln w="9525">
                <a:noFill/>
                <a:round/>
                <a:headEnd/>
                <a:tailEnd/>
              </a:ln>
            </p:spPr>
            <p:txBody>
              <a:bodyPr/>
              <a:lstStyle/>
              <a:p>
                <a:endParaRPr lang="fa-IR"/>
              </a:p>
            </p:txBody>
          </p:sp>
          <p:sp>
            <p:nvSpPr>
              <p:cNvPr id="24708" name="Freeform 99"/>
              <p:cNvSpPr>
                <a:spLocks/>
              </p:cNvSpPr>
              <p:nvPr/>
            </p:nvSpPr>
            <p:spPr bwMode="auto">
              <a:xfrm>
                <a:off x="1072" y="2533"/>
                <a:ext cx="265" cy="129"/>
              </a:xfrm>
              <a:custGeom>
                <a:avLst/>
                <a:gdLst>
                  <a:gd name="T0" fmla="*/ 0 w 531"/>
                  <a:gd name="T1" fmla="*/ 0 h 259"/>
                  <a:gd name="T2" fmla="*/ 16 w 531"/>
                  <a:gd name="T3" fmla="*/ 17 h 259"/>
                  <a:gd name="T4" fmla="*/ 54 w 531"/>
                  <a:gd name="T5" fmla="*/ 55 h 259"/>
                  <a:gd name="T6" fmla="*/ 103 w 531"/>
                  <a:gd name="T7" fmla="*/ 99 h 259"/>
                  <a:gd name="T8" fmla="*/ 153 w 531"/>
                  <a:gd name="T9" fmla="*/ 129 h 259"/>
                  <a:gd name="T10" fmla="*/ 230 w 531"/>
                  <a:gd name="T11" fmla="*/ 164 h 259"/>
                  <a:gd name="T12" fmla="*/ 280 w 531"/>
                  <a:gd name="T13" fmla="*/ 179 h 259"/>
                  <a:gd name="T14" fmla="*/ 432 w 531"/>
                  <a:gd name="T15" fmla="*/ 177 h 259"/>
                  <a:gd name="T16" fmla="*/ 531 w 531"/>
                  <a:gd name="T17" fmla="*/ 135 h 259"/>
                  <a:gd name="T18" fmla="*/ 462 w 531"/>
                  <a:gd name="T19" fmla="*/ 190 h 259"/>
                  <a:gd name="T20" fmla="*/ 354 w 531"/>
                  <a:gd name="T21" fmla="*/ 259 h 259"/>
                  <a:gd name="T22" fmla="*/ 234 w 531"/>
                  <a:gd name="T23" fmla="*/ 211 h 259"/>
                  <a:gd name="T24" fmla="*/ 145 w 531"/>
                  <a:gd name="T25" fmla="*/ 171 h 259"/>
                  <a:gd name="T26" fmla="*/ 84 w 531"/>
                  <a:gd name="T27" fmla="*/ 135 h 259"/>
                  <a:gd name="T28" fmla="*/ 29 w 531"/>
                  <a:gd name="T29" fmla="*/ 80 h 259"/>
                  <a:gd name="T30" fmla="*/ 8 w 531"/>
                  <a:gd name="T31" fmla="*/ 55 h 259"/>
                  <a:gd name="T32" fmla="*/ 0 w 531"/>
                  <a:gd name="T33" fmla="*/ 0 h 259"/>
                  <a:gd name="T34" fmla="*/ 0 w 531"/>
                  <a:gd name="T35" fmla="*/ 0 h 259"/>
                  <a:gd name="T36" fmla="*/ 0 w 531"/>
                  <a:gd name="T37" fmla="*/ 0 h 2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1"/>
                  <a:gd name="T58" fmla="*/ 0 h 259"/>
                  <a:gd name="T59" fmla="*/ 531 w 531"/>
                  <a:gd name="T60" fmla="*/ 259 h 2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1" h="259">
                    <a:moveTo>
                      <a:pt x="0" y="0"/>
                    </a:moveTo>
                    <a:lnTo>
                      <a:pt x="16" y="17"/>
                    </a:lnTo>
                    <a:lnTo>
                      <a:pt x="54" y="55"/>
                    </a:lnTo>
                    <a:lnTo>
                      <a:pt x="103" y="99"/>
                    </a:lnTo>
                    <a:lnTo>
                      <a:pt x="153" y="129"/>
                    </a:lnTo>
                    <a:lnTo>
                      <a:pt x="230" y="164"/>
                    </a:lnTo>
                    <a:lnTo>
                      <a:pt x="280" y="179"/>
                    </a:lnTo>
                    <a:lnTo>
                      <a:pt x="432" y="177"/>
                    </a:lnTo>
                    <a:lnTo>
                      <a:pt x="531" y="135"/>
                    </a:lnTo>
                    <a:lnTo>
                      <a:pt x="462" y="190"/>
                    </a:lnTo>
                    <a:lnTo>
                      <a:pt x="354" y="259"/>
                    </a:lnTo>
                    <a:lnTo>
                      <a:pt x="234" y="211"/>
                    </a:lnTo>
                    <a:lnTo>
                      <a:pt x="145" y="171"/>
                    </a:lnTo>
                    <a:lnTo>
                      <a:pt x="84" y="135"/>
                    </a:lnTo>
                    <a:lnTo>
                      <a:pt x="29" y="80"/>
                    </a:lnTo>
                    <a:lnTo>
                      <a:pt x="8" y="55"/>
                    </a:lnTo>
                    <a:lnTo>
                      <a:pt x="0" y="0"/>
                    </a:lnTo>
                    <a:close/>
                  </a:path>
                </a:pathLst>
              </a:custGeom>
              <a:solidFill>
                <a:srgbClr val="000000"/>
              </a:solidFill>
              <a:ln w="9525">
                <a:noFill/>
                <a:round/>
                <a:headEnd/>
                <a:tailEnd/>
              </a:ln>
            </p:spPr>
            <p:txBody>
              <a:bodyPr/>
              <a:lstStyle/>
              <a:p>
                <a:endParaRPr lang="fa-IR"/>
              </a:p>
            </p:txBody>
          </p:sp>
          <p:sp>
            <p:nvSpPr>
              <p:cNvPr id="24709" name="Freeform 100"/>
              <p:cNvSpPr>
                <a:spLocks/>
              </p:cNvSpPr>
              <p:nvPr/>
            </p:nvSpPr>
            <p:spPr bwMode="auto">
              <a:xfrm>
                <a:off x="1190" y="2457"/>
                <a:ext cx="141" cy="44"/>
              </a:xfrm>
              <a:custGeom>
                <a:avLst/>
                <a:gdLst>
                  <a:gd name="T0" fmla="*/ 0 w 283"/>
                  <a:gd name="T1" fmla="*/ 59 h 89"/>
                  <a:gd name="T2" fmla="*/ 84 w 283"/>
                  <a:gd name="T3" fmla="*/ 78 h 89"/>
                  <a:gd name="T4" fmla="*/ 139 w 283"/>
                  <a:gd name="T5" fmla="*/ 80 h 89"/>
                  <a:gd name="T6" fmla="*/ 192 w 283"/>
                  <a:gd name="T7" fmla="*/ 59 h 89"/>
                  <a:gd name="T8" fmla="*/ 249 w 283"/>
                  <a:gd name="T9" fmla="*/ 34 h 89"/>
                  <a:gd name="T10" fmla="*/ 268 w 283"/>
                  <a:gd name="T11" fmla="*/ 15 h 89"/>
                  <a:gd name="T12" fmla="*/ 283 w 283"/>
                  <a:gd name="T13" fmla="*/ 0 h 89"/>
                  <a:gd name="T14" fmla="*/ 270 w 283"/>
                  <a:gd name="T15" fmla="*/ 21 h 89"/>
                  <a:gd name="T16" fmla="*/ 257 w 283"/>
                  <a:gd name="T17" fmla="*/ 32 h 89"/>
                  <a:gd name="T18" fmla="*/ 232 w 283"/>
                  <a:gd name="T19" fmla="*/ 51 h 89"/>
                  <a:gd name="T20" fmla="*/ 171 w 283"/>
                  <a:gd name="T21" fmla="*/ 76 h 89"/>
                  <a:gd name="T22" fmla="*/ 139 w 283"/>
                  <a:gd name="T23" fmla="*/ 89 h 89"/>
                  <a:gd name="T24" fmla="*/ 99 w 283"/>
                  <a:gd name="T25" fmla="*/ 86 h 89"/>
                  <a:gd name="T26" fmla="*/ 38 w 283"/>
                  <a:gd name="T27" fmla="*/ 78 h 89"/>
                  <a:gd name="T28" fmla="*/ 0 w 283"/>
                  <a:gd name="T29" fmla="*/ 59 h 89"/>
                  <a:gd name="T30" fmla="*/ 0 w 283"/>
                  <a:gd name="T31" fmla="*/ 59 h 89"/>
                  <a:gd name="T32" fmla="*/ 0 w 283"/>
                  <a:gd name="T33" fmla="*/ 5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3"/>
                  <a:gd name="T52" fmla="*/ 0 h 89"/>
                  <a:gd name="T53" fmla="*/ 283 w 283"/>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3" h="89">
                    <a:moveTo>
                      <a:pt x="0" y="59"/>
                    </a:moveTo>
                    <a:lnTo>
                      <a:pt x="84" y="78"/>
                    </a:lnTo>
                    <a:lnTo>
                      <a:pt x="139" y="80"/>
                    </a:lnTo>
                    <a:lnTo>
                      <a:pt x="192" y="59"/>
                    </a:lnTo>
                    <a:lnTo>
                      <a:pt x="249" y="34"/>
                    </a:lnTo>
                    <a:lnTo>
                      <a:pt x="268" y="15"/>
                    </a:lnTo>
                    <a:lnTo>
                      <a:pt x="283" y="0"/>
                    </a:lnTo>
                    <a:lnTo>
                      <a:pt x="270" y="21"/>
                    </a:lnTo>
                    <a:lnTo>
                      <a:pt x="257" y="32"/>
                    </a:lnTo>
                    <a:lnTo>
                      <a:pt x="232" y="51"/>
                    </a:lnTo>
                    <a:lnTo>
                      <a:pt x="171" y="76"/>
                    </a:lnTo>
                    <a:lnTo>
                      <a:pt x="139" y="89"/>
                    </a:lnTo>
                    <a:lnTo>
                      <a:pt x="99" y="86"/>
                    </a:lnTo>
                    <a:lnTo>
                      <a:pt x="38" y="78"/>
                    </a:lnTo>
                    <a:lnTo>
                      <a:pt x="0" y="59"/>
                    </a:lnTo>
                    <a:close/>
                  </a:path>
                </a:pathLst>
              </a:custGeom>
              <a:solidFill>
                <a:srgbClr val="000000"/>
              </a:solidFill>
              <a:ln w="9525">
                <a:noFill/>
                <a:round/>
                <a:headEnd/>
                <a:tailEnd/>
              </a:ln>
            </p:spPr>
            <p:txBody>
              <a:bodyPr/>
              <a:lstStyle/>
              <a:p>
                <a:endParaRPr lang="fa-IR"/>
              </a:p>
            </p:txBody>
          </p:sp>
          <p:sp>
            <p:nvSpPr>
              <p:cNvPr id="24710" name="Freeform 101"/>
              <p:cNvSpPr>
                <a:spLocks/>
              </p:cNvSpPr>
              <p:nvPr/>
            </p:nvSpPr>
            <p:spPr bwMode="auto">
              <a:xfrm>
                <a:off x="1186" y="2504"/>
                <a:ext cx="106" cy="32"/>
              </a:xfrm>
              <a:custGeom>
                <a:avLst/>
                <a:gdLst>
                  <a:gd name="T0" fmla="*/ 146 w 212"/>
                  <a:gd name="T1" fmla="*/ 36 h 65"/>
                  <a:gd name="T2" fmla="*/ 209 w 212"/>
                  <a:gd name="T3" fmla="*/ 30 h 65"/>
                  <a:gd name="T4" fmla="*/ 212 w 212"/>
                  <a:gd name="T5" fmla="*/ 40 h 65"/>
                  <a:gd name="T6" fmla="*/ 193 w 212"/>
                  <a:gd name="T7" fmla="*/ 59 h 65"/>
                  <a:gd name="T8" fmla="*/ 142 w 212"/>
                  <a:gd name="T9" fmla="*/ 65 h 65"/>
                  <a:gd name="T10" fmla="*/ 102 w 212"/>
                  <a:gd name="T11" fmla="*/ 57 h 65"/>
                  <a:gd name="T12" fmla="*/ 57 w 212"/>
                  <a:gd name="T13" fmla="*/ 40 h 65"/>
                  <a:gd name="T14" fmla="*/ 30 w 212"/>
                  <a:gd name="T15" fmla="*/ 21 h 65"/>
                  <a:gd name="T16" fmla="*/ 0 w 212"/>
                  <a:gd name="T17" fmla="*/ 0 h 65"/>
                  <a:gd name="T18" fmla="*/ 55 w 212"/>
                  <a:gd name="T19" fmla="*/ 21 h 65"/>
                  <a:gd name="T20" fmla="*/ 121 w 212"/>
                  <a:gd name="T21" fmla="*/ 40 h 65"/>
                  <a:gd name="T22" fmla="*/ 146 w 212"/>
                  <a:gd name="T23" fmla="*/ 36 h 65"/>
                  <a:gd name="T24" fmla="*/ 146 w 212"/>
                  <a:gd name="T25" fmla="*/ 36 h 65"/>
                  <a:gd name="T26" fmla="*/ 146 w 212"/>
                  <a:gd name="T27" fmla="*/ 36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2"/>
                  <a:gd name="T43" fmla="*/ 0 h 65"/>
                  <a:gd name="T44" fmla="*/ 212 w 212"/>
                  <a:gd name="T45" fmla="*/ 65 h 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2" h="65">
                    <a:moveTo>
                      <a:pt x="146" y="36"/>
                    </a:moveTo>
                    <a:lnTo>
                      <a:pt x="209" y="30"/>
                    </a:lnTo>
                    <a:lnTo>
                      <a:pt x="212" y="40"/>
                    </a:lnTo>
                    <a:lnTo>
                      <a:pt x="193" y="59"/>
                    </a:lnTo>
                    <a:lnTo>
                      <a:pt x="142" y="65"/>
                    </a:lnTo>
                    <a:lnTo>
                      <a:pt x="102" y="57"/>
                    </a:lnTo>
                    <a:lnTo>
                      <a:pt x="57" y="40"/>
                    </a:lnTo>
                    <a:lnTo>
                      <a:pt x="30" y="21"/>
                    </a:lnTo>
                    <a:lnTo>
                      <a:pt x="0" y="0"/>
                    </a:lnTo>
                    <a:lnTo>
                      <a:pt x="55" y="21"/>
                    </a:lnTo>
                    <a:lnTo>
                      <a:pt x="121" y="40"/>
                    </a:lnTo>
                    <a:lnTo>
                      <a:pt x="146" y="36"/>
                    </a:lnTo>
                    <a:close/>
                  </a:path>
                </a:pathLst>
              </a:custGeom>
              <a:solidFill>
                <a:srgbClr val="000000"/>
              </a:solidFill>
              <a:ln w="9525">
                <a:noFill/>
                <a:round/>
                <a:headEnd/>
                <a:tailEnd/>
              </a:ln>
            </p:spPr>
            <p:txBody>
              <a:bodyPr/>
              <a:lstStyle/>
              <a:p>
                <a:endParaRPr lang="fa-IR"/>
              </a:p>
            </p:txBody>
          </p:sp>
          <p:sp>
            <p:nvSpPr>
              <p:cNvPr id="24711" name="Freeform 102"/>
              <p:cNvSpPr>
                <a:spLocks/>
              </p:cNvSpPr>
              <p:nvPr/>
            </p:nvSpPr>
            <p:spPr bwMode="auto">
              <a:xfrm>
                <a:off x="1145" y="2435"/>
                <a:ext cx="18" cy="45"/>
              </a:xfrm>
              <a:custGeom>
                <a:avLst/>
                <a:gdLst>
                  <a:gd name="T0" fmla="*/ 2 w 36"/>
                  <a:gd name="T1" fmla="*/ 19 h 92"/>
                  <a:gd name="T2" fmla="*/ 0 w 36"/>
                  <a:gd name="T3" fmla="*/ 40 h 92"/>
                  <a:gd name="T4" fmla="*/ 2 w 36"/>
                  <a:gd name="T5" fmla="*/ 82 h 92"/>
                  <a:gd name="T6" fmla="*/ 36 w 36"/>
                  <a:gd name="T7" fmla="*/ 92 h 92"/>
                  <a:gd name="T8" fmla="*/ 19 w 36"/>
                  <a:gd name="T9" fmla="*/ 76 h 92"/>
                  <a:gd name="T10" fmla="*/ 11 w 36"/>
                  <a:gd name="T11" fmla="*/ 31 h 92"/>
                  <a:gd name="T12" fmla="*/ 19 w 36"/>
                  <a:gd name="T13" fmla="*/ 0 h 92"/>
                  <a:gd name="T14" fmla="*/ 2 w 36"/>
                  <a:gd name="T15" fmla="*/ 19 h 92"/>
                  <a:gd name="T16" fmla="*/ 2 w 36"/>
                  <a:gd name="T17" fmla="*/ 19 h 92"/>
                  <a:gd name="T18" fmla="*/ 2 w 36"/>
                  <a:gd name="T19" fmla="*/ 19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92"/>
                  <a:gd name="T32" fmla="*/ 36 w 36"/>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92">
                    <a:moveTo>
                      <a:pt x="2" y="19"/>
                    </a:moveTo>
                    <a:lnTo>
                      <a:pt x="0" y="40"/>
                    </a:lnTo>
                    <a:lnTo>
                      <a:pt x="2" y="82"/>
                    </a:lnTo>
                    <a:lnTo>
                      <a:pt x="36" y="92"/>
                    </a:lnTo>
                    <a:lnTo>
                      <a:pt x="19" y="76"/>
                    </a:lnTo>
                    <a:lnTo>
                      <a:pt x="11" y="31"/>
                    </a:lnTo>
                    <a:lnTo>
                      <a:pt x="19" y="0"/>
                    </a:lnTo>
                    <a:lnTo>
                      <a:pt x="2" y="19"/>
                    </a:lnTo>
                    <a:close/>
                  </a:path>
                </a:pathLst>
              </a:custGeom>
              <a:solidFill>
                <a:srgbClr val="000000"/>
              </a:solidFill>
              <a:ln w="9525">
                <a:noFill/>
                <a:round/>
                <a:headEnd/>
                <a:tailEnd/>
              </a:ln>
            </p:spPr>
            <p:txBody>
              <a:bodyPr/>
              <a:lstStyle/>
              <a:p>
                <a:endParaRPr lang="fa-IR"/>
              </a:p>
            </p:txBody>
          </p:sp>
          <p:sp>
            <p:nvSpPr>
              <p:cNvPr id="24712" name="Freeform 103"/>
              <p:cNvSpPr>
                <a:spLocks/>
              </p:cNvSpPr>
              <p:nvPr/>
            </p:nvSpPr>
            <p:spPr bwMode="auto">
              <a:xfrm>
                <a:off x="1107" y="2419"/>
                <a:ext cx="49" cy="49"/>
              </a:xfrm>
              <a:custGeom>
                <a:avLst/>
                <a:gdLst>
                  <a:gd name="T0" fmla="*/ 99 w 99"/>
                  <a:gd name="T1" fmla="*/ 0 h 97"/>
                  <a:gd name="T2" fmla="*/ 62 w 99"/>
                  <a:gd name="T3" fmla="*/ 40 h 97"/>
                  <a:gd name="T4" fmla="*/ 11 w 99"/>
                  <a:gd name="T5" fmla="*/ 72 h 97"/>
                  <a:gd name="T6" fmla="*/ 0 w 99"/>
                  <a:gd name="T7" fmla="*/ 97 h 97"/>
                  <a:gd name="T8" fmla="*/ 2 w 99"/>
                  <a:gd name="T9" fmla="*/ 63 h 97"/>
                  <a:gd name="T10" fmla="*/ 42 w 99"/>
                  <a:gd name="T11" fmla="*/ 26 h 97"/>
                  <a:gd name="T12" fmla="*/ 82 w 99"/>
                  <a:gd name="T13" fmla="*/ 7 h 97"/>
                  <a:gd name="T14" fmla="*/ 99 w 99"/>
                  <a:gd name="T15" fmla="*/ 0 h 97"/>
                  <a:gd name="T16" fmla="*/ 99 w 99"/>
                  <a:gd name="T17" fmla="*/ 0 h 97"/>
                  <a:gd name="T18" fmla="*/ 99 w 99"/>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97"/>
                  <a:gd name="T32" fmla="*/ 99 w 9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97">
                    <a:moveTo>
                      <a:pt x="99" y="0"/>
                    </a:moveTo>
                    <a:lnTo>
                      <a:pt x="62" y="40"/>
                    </a:lnTo>
                    <a:lnTo>
                      <a:pt x="11" y="72"/>
                    </a:lnTo>
                    <a:lnTo>
                      <a:pt x="0" y="97"/>
                    </a:lnTo>
                    <a:lnTo>
                      <a:pt x="2" y="63"/>
                    </a:lnTo>
                    <a:lnTo>
                      <a:pt x="42" y="26"/>
                    </a:lnTo>
                    <a:lnTo>
                      <a:pt x="82" y="7"/>
                    </a:lnTo>
                    <a:lnTo>
                      <a:pt x="99" y="0"/>
                    </a:lnTo>
                    <a:close/>
                  </a:path>
                </a:pathLst>
              </a:custGeom>
              <a:solidFill>
                <a:srgbClr val="000000"/>
              </a:solidFill>
              <a:ln w="9525">
                <a:noFill/>
                <a:round/>
                <a:headEnd/>
                <a:tailEnd/>
              </a:ln>
            </p:spPr>
            <p:txBody>
              <a:bodyPr/>
              <a:lstStyle/>
              <a:p>
                <a:endParaRPr lang="fa-IR"/>
              </a:p>
            </p:txBody>
          </p:sp>
          <p:sp>
            <p:nvSpPr>
              <p:cNvPr id="24713" name="Freeform 104"/>
              <p:cNvSpPr>
                <a:spLocks/>
              </p:cNvSpPr>
              <p:nvPr/>
            </p:nvSpPr>
            <p:spPr bwMode="auto">
              <a:xfrm>
                <a:off x="1312" y="2372"/>
                <a:ext cx="52" cy="55"/>
              </a:xfrm>
              <a:custGeom>
                <a:avLst/>
                <a:gdLst>
                  <a:gd name="T0" fmla="*/ 0 w 105"/>
                  <a:gd name="T1" fmla="*/ 0 h 110"/>
                  <a:gd name="T2" fmla="*/ 19 w 105"/>
                  <a:gd name="T3" fmla="*/ 19 h 110"/>
                  <a:gd name="T4" fmla="*/ 44 w 105"/>
                  <a:gd name="T5" fmla="*/ 47 h 110"/>
                  <a:gd name="T6" fmla="*/ 80 w 105"/>
                  <a:gd name="T7" fmla="*/ 70 h 110"/>
                  <a:gd name="T8" fmla="*/ 88 w 105"/>
                  <a:gd name="T9" fmla="*/ 110 h 110"/>
                  <a:gd name="T10" fmla="*/ 105 w 105"/>
                  <a:gd name="T11" fmla="*/ 51 h 110"/>
                  <a:gd name="T12" fmla="*/ 82 w 105"/>
                  <a:gd name="T13" fmla="*/ 42 h 110"/>
                  <a:gd name="T14" fmla="*/ 37 w 105"/>
                  <a:gd name="T15" fmla="*/ 23 h 110"/>
                  <a:gd name="T16" fmla="*/ 0 w 105"/>
                  <a:gd name="T17" fmla="*/ 0 h 110"/>
                  <a:gd name="T18" fmla="*/ 0 w 105"/>
                  <a:gd name="T19" fmla="*/ 0 h 110"/>
                  <a:gd name="T20" fmla="*/ 0 w 105"/>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10"/>
                  <a:gd name="T35" fmla="*/ 105 w 105"/>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10">
                    <a:moveTo>
                      <a:pt x="0" y="0"/>
                    </a:moveTo>
                    <a:lnTo>
                      <a:pt x="19" y="19"/>
                    </a:lnTo>
                    <a:lnTo>
                      <a:pt x="44" y="47"/>
                    </a:lnTo>
                    <a:lnTo>
                      <a:pt x="80" y="70"/>
                    </a:lnTo>
                    <a:lnTo>
                      <a:pt x="88" y="110"/>
                    </a:lnTo>
                    <a:lnTo>
                      <a:pt x="105" y="51"/>
                    </a:lnTo>
                    <a:lnTo>
                      <a:pt x="82" y="42"/>
                    </a:lnTo>
                    <a:lnTo>
                      <a:pt x="37" y="23"/>
                    </a:lnTo>
                    <a:lnTo>
                      <a:pt x="0" y="0"/>
                    </a:lnTo>
                    <a:close/>
                  </a:path>
                </a:pathLst>
              </a:custGeom>
              <a:solidFill>
                <a:srgbClr val="000000"/>
              </a:solidFill>
              <a:ln w="9525">
                <a:noFill/>
                <a:round/>
                <a:headEnd/>
                <a:tailEnd/>
              </a:ln>
            </p:spPr>
            <p:txBody>
              <a:bodyPr/>
              <a:lstStyle/>
              <a:p>
                <a:endParaRPr lang="fa-IR"/>
              </a:p>
            </p:txBody>
          </p:sp>
          <p:sp>
            <p:nvSpPr>
              <p:cNvPr id="24714" name="Freeform 105"/>
              <p:cNvSpPr>
                <a:spLocks/>
              </p:cNvSpPr>
              <p:nvPr/>
            </p:nvSpPr>
            <p:spPr bwMode="auto">
              <a:xfrm>
                <a:off x="1369" y="2407"/>
                <a:ext cx="11" cy="42"/>
              </a:xfrm>
              <a:custGeom>
                <a:avLst/>
                <a:gdLst>
                  <a:gd name="T0" fmla="*/ 12 w 21"/>
                  <a:gd name="T1" fmla="*/ 0 h 84"/>
                  <a:gd name="T2" fmla="*/ 2 w 21"/>
                  <a:gd name="T3" fmla="*/ 65 h 84"/>
                  <a:gd name="T4" fmla="*/ 0 w 21"/>
                  <a:gd name="T5" fmla="*/ 84 h 84"/>
                  <a:gd name="T6" fmla="*/ 14 w 21"/>
                  <a:gd name="T7" fmla="*/ 70 h 84"/>
                  <a:gd name="T8" fmla="*/ 21 w 21"/>
                  <a:gd name="T9" fmla="*/ 21 h 84"/>
                  <a:gd name="T10" fmla="*/ 12 w 21"/>
                  <a:gd name="T11" fmla="*/ 0 h 84"/>
                  <a:gd name="T12" fmla="*/ 12 w 21"/>
                  <a:gd name="T13" fmla="*/ 0 h 84"/>
                  <a:gd name="T14" fmla="*/ 12 w 21"/>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84"/>
                  <a:gd name="T26" fmla="*/ 21 w 21"/>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84">
                    <a:moveTo>
                      <a:pt x="12" y="0"/>
                    </a:moveTo>
                    <a:lnTo>
                      <a:pt x="2" y="65"/>
                    </a:lnTo>
                    <a:lnTo>
                      <a:pt x="0" y="84"/>
                    </a:lnTo>
                    <a:lnTo>
                      <a:pt x="14" y="70"/>
                    </a:lnTo>
                    <a:lnTo>
                      <a:pt x="21" y="21"/>
                    </a:lnTo>
                    <a:lnTo>
                      <a:pt x="12" y="0"/>
                    </a:lnTo>
                    <a:close/>
                  </a:path>
                </a:pathLst>
              </a:custGeom>
              <a:solidFill>
                <a:srgbClr val="000000"/>
              </a:solidFill>
              <a:ln w="9525">
                <a:noFill/>
                <a:round/>
                <a:headEnd/>
                <a:tailEnd/>
              </a:ln>
            </p:spPr>
            <p:txBody>
              <a:bodyPr/>
              <a:lstStyle/>
              <a:p>
                <a:endParaRPr lang="fa-IR"/>
              </a:p>
            </p:txBody>
          </p:sp>
          <p:sp>
            <p:nvSpPr>
              <p:cNvPr id="24715" name="Freeform 106"/>
              <p:cNvSpPr>
                <a:spLocks/>
              </p:cNvSpPr>
              <p:nvPr/>
            </p:nvSpPr>
            <p:spPr bwMode="auto">
              <a:xfrm>
                <a:off x="1435" y="2254"/>
                <a:ext cx="20" cy="51"/>
              </a:xfrm>
              <a:custGeom>
                <a:avLst/>
                <a:gdLst>
                  <a:gd name="T0" fmla="*/ 2 w 40"/>
                  <a:gd name="T1" fmla="*/ 46 h 103"/>
                  <a:gd name="T2" fmla="*/ 11 w 40"/>
                  <a:gd name="T3" fmla="*/ 63 h 103"/>
                  <a:gd name="T4" fmla="*/ 7 w 40"/>
                  <a:gd name="T5" fmla="*/ 103 h 103"/>
                  <a:gd name="T6" fmla="*/ 21 w 40"/>
                  <a:gd name="T7" fmla="*/ 86 h 103"/>
                  <a:gd name="T8" fmla="*/ 40 w 40"/>
                  <a:gd name="T9" fmla="*/ 50 h 103"/>
                  <a:gd name="T10" fmla="*/ 19 w 40"/>
                  <a:gd name="T11" fmla="*/ 19 h 103"/>
                  <a:gd name="T12" fmla="*/ 0 w 40"/>
                  <a:gd name="T13" fmla="*/ 0 h 103"/>
                  <a:gd name="T14" fmla="*/ 2 w 40"/>
                  <a:gd name="T15" fmla="*/ 46 h 103"/>
                  <a:gd name="T16" fmla="*/ 2 w 40"/>
                  <a:gd name="T17" fmla="*/ 46 h 103"/>
                  <a:gd name="T18" fmla="*/ 2 w 40"/>
                  <a:gd name="T19" fmla="*/ 46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03"/>
                  <a:gd name="T32" fmla="*/ 40 w 40"/>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03">
                    <a:moveTo>
                      <a:pt x="2" y="46"/>
                    </a:moveTo>
                    <a:lnTo>
                      <a:pt x="11" y="63"/>
                    </a:lnTo>
                    <a:lnTo>
                      <a:pt x="7" y="103"/>
                    </a:lnTo>
                    <a:lnTo>
                      <a:pt x="21" y="86"/>
                    </a:lnTo>
                    <a:lnTo>
                      <a:pt x="40" y="50"/>
                    </a:lnTo>
                    <a:lnTo>
                      <a:pt x="19" y="19"/>
                    </a:lnTo>
                    <a:lnTo>
                      <a:pt x="0" y="0"/>
                    </a:lnTo>
                    <a:lnTo>
                      <a:pt x="2" y="46"/>
                    </a:lnTo>
                    <a:close/>
                  </a:path>
                </a:pathLst>
              </a:custGeom>
              <a:solidFill>
                <a:srgbClr val="000000"/>
              </a:solidFill>
              <a:ln w="9525">
                <a:noFill/>
                <a:round/>
                <a:headEnd/>
                <a:tailEnd/>
              </a:ln>
            </p:spPr>
            <p:txBody>
              <a:bodyPr/>
              <a:lstStyle/>
              <a:p>
                <a:endParaRPr lang="fa-IR"/>
              </a:p>
            </p:txBody>
          </p:sp>
          <p:sp>
            <p:nvSpPr>
              <p:cNvPr id="24716" name="Freeform 107"/>
              <p:cNvSpPr>
                <a:spLocks/>
              </p:cNvSpPr>
              <p:nvPr/>
            </p:nvSpPr>
            <p:spPr bwMode="auto">
              <a:xfrm>
                <a:off x="1440" y="2199"/>
                <a:ext cx="8" cy="42"/>
              </a:xfrm>
              <a:custGeom>
                <a:avLst/>
                <a:gdLst>
                  <a:gd name="T0" fmla="*/ 8 w 17"/>
                  <a:gd name="T1" fmla="*/ 0 h 84"/>
                  <a:gd name="T2" fmla="*/ 17 w 17"/>
                  <a:gd name="T3" fmla="*/ 38 h 84"/>
                  <a:gd name="T4" fmla="*/ 12 w 17"/>
                  <a:gd name="T5" fmla="*/ 84 h 84"/>
                  <a:gd name="T6" fmla="*/ 0 w 17"/>
                  <a:gd name="T7" fmla="*/ 30 h 84"/>
                  <a:gd name="T8" fmla="*/ 8 w 17"/>
                  <a:gd name="T9" fmla="*/ 0 h 84"/>
                  <a:gd name="T10" fmla="*/ 8 w 17"/>
                  <a:gd name="T11" fmla="*/ 0 h 84"/>
                  <a:gd name="T12" fmla="*/ 8 w 17"/>
                  <a:gd name="T13" fmla="*/ 0 h 84"/>
                  <a:gd name="T14" fmla="*/ 0 60000 65536"/>
                  <a:gd name="T15" fmla="*/ 0 60000 65536"/>
                  <a:gd name="T16" fmla="*/ 0 60000 65536"/>
                  <a:gd name="T17" fmla="*/ 0 60000 65536"/>
                  <a:gd name="T18" fmla="*/ 0 60000 65536"/>
                  <a:gd name="T19" fmla="*/ 0 60000 65536"/>
                  <a:gd name="T20" fmla="*/ 0 60000 65536"/>
                  <a:gd name="T21" fmla="*/ 0 w 17"/>
                  <a:gd name="T22" fmla="*/ 0 h 84"/>
                  <a:gd name="T23" fmla="*/ 17 w 17"/>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4">
                    <a:moveTo>
                      <a:pt x="8" y="0"/>
                    </a:moveTo>
                    <a:lnTo>
                      <a:pt x="17" y="38"/>
                    </a:lnTo>
                    <a:lnTo>
                      <a:pt x="12" y="84"/>
                    </a:lnTo>
                    <a:lnTo>
                      <a:pt x="0" y="30"/>
                    </a:lnTo>
                    <a:lnTo>
                      <a:pt x="8" y="0"/>
                    </a:lnTo>
                    <a:close/>
                  </a:path>
                </a:pathLst>
              </a:custGeom>
              <a:solidFill>
                <a:srgbClr val="000000"/>
              </a:solidFill>
              <a:ln w="9525">
                <a:noFill/>
                <a:round/>
                <a:headEnd/>
                <a:tailEnd/>
              </a:ln>
            </p:spPr>
            <p:txBody>
              <a:bodyPr/>
              <a:lstStyle/>
              <a:p>
                <a:endParaRPr lang="fa-IR"/>
              </a:p>
            </p:txBody>
          </p:sp>
          <p:sp>
            <p:nvSpPr>
              <p:cNvPr id="24717" name="Freeform 108"/>
              <p:cNvSpPr>
                <a:spLocks/>
              </p:cNvSpPr>
              <p:nvPr/>
            </p:nvSpPr>
            <p:spPr bwMode="auto">
              <a:xfrm>
                <a:off x="720" y="2565"/>
                <a:ext cx="376" cy="1097"/>
              </a:xfrm>
              <a:custGeom>
                <a:avLst/>
                <a:gdLst>
                  <a:gd name="T0" fmla="*/ 703 w 753"/>
                  <a:gd name="T1" fmla="*/ 28 h 2193"/>
                  <a:gd name="T2" fmla="*/ 684 w 753"/>
                  <a:gd name="T3" fmla="*/ 176 h 2193"/>
                  <a:gd name="T4" fmla="*/ 582 w 753"/>
                  <a:gd name="T5" fmla="*/ 273 h 2193"/>
                  <a:gd name="T6" fmla="*/ 567 w 753"/>
                  <a:gd name="T7" fmla="*/ 289 h 2193"/>
                  <a:gd name="T8" fmla="*/ 527 w 753"/>
                  <a:gd name="T9" fmla="*/ 332 h 2193"/>
                  <a:gd name="T10" fmla="*/ 471 w 753"/>
                  <a:gd name="T11" fmla="*/ 395 h 2193"/>
                  <a:gd name="T12" fmla="*/ 413 w 753"/>
                  <a:gd name="T13" fmla="*/ 473 h 2193"/>
                  <a:gd name="T14" fmla="*/ 356 w 753"/>
                  <a:gd name="T15" fmla="*/ 549 h 2193"/>
                  <a:gd name="T16" fmla="*/ 310 w 753"/>
                  <a:gd name="T17" fmla="*/ 608 h 2193"/>
                  <a:gd name="T18" fmla="*/ 268 w 753"/>
                  <a:gd name="T19" fmla="*/ 663 h 2193"/>
                  <a:gd name="T20" fmla="*/ 249 w 753"/>
                  <a:gd name="T21" fmla="*/ 682 h 2193"/>
                  <a:gd name="T22" fmla="*/ 203 w 753"/>
                  <a:gd name="T23" fmla="*/ 728 h 2193"/>
                  <a:gd name="T24" fmla="*/ 150 w 753"/>
                  <a:gd name="T25" fmla="*/ 785 h 2193"/>
                  <a:gd name="T26" fmla="*/ 108 w 753"/>
                  <a:gd name="T27" fmla="*/ 836 h 2193"/>
                  <a:gd name="T28" fmla="*/ 49 w 753"/>
                  <a:gd name="T29" fmla="*/ 878 h 2193"/>
                  <a:gd name="T30" fmla="*/ 19 w 753"/>
                  <a:gd name="T31" fmla="*/ 962 h 2193"/>
                  <a:gd name="T32" fmla="*/ 10 w 753"/>
                  <a:gd name="T33" fmla="*/ 1182 h 2193"/>
                  <a:gd name="T34" fmla="*/ 0 w 753"/>
                  <a:gd name="T35" fmla="*/ 1315 h 2193"/>
                  <a:gd name="T36" fmla="*/ 42 w 753"/>
                  <a:gd name="T37" fmla="*/ 1395 h 2193"/>
                  <a:gd name="T38" fmla="*/ 29 w 753"/>
                  <a:gd name="T39" fmla="*/ 1667 h 2193"/>
                  <a:gd name="T40" fmla="*/ 13 w 753"/>
                  <a:gd name="T41" fmla="*/ 1878 h 2193"/>
                  <a:gd name="T42" fmla="*/ 25 w 753"/>
                  <a:gd name="T43" fmla="*/ 1937 h 2193"/>
                  <a:gd name="T44" fmla="*/ 51 w 753"/>
                  <a:gd name="T45" fmla="*/ 2045 h 2193"/>
                  <a:gd name="T46" fmla="*/ 76 w 753"/>
                  <a:gd name="T47" fmla="*/ 2146 h 2193"/>
                  <a:gd name="T48" fmla="*/ 87 w 753"/>
                  <a:gd name="T49" fmla="*/ 2193 h 2193"/>
                  <a:gd name="T50" fmla="*/ 116 w 753"/>
                  <a:gd name="T51" fmla="*/ 2132 h 2193"/>
                  <a:gd name="T52" fmla="*/ 141 w 753"/>
                  <a:gd name="T53" fmla="*/ 2077 h 2193"/>
                  <a:gd name="T54" fmla="*/ 167 w 753"/>
                  <a:gd name="T55" fmla="*/ 2022 h 2193"/>
                  <a:gd name="T56" fmla="*/ 175 w 753"/>
                  <a:gd name="T57" fmla="*/ 1994 h 2193"/>
                  <a:gd name="T58" fmla="*/ 156 w 753"/>
                  <a:gd name="T59" fmla="*/ 1994 h 2193"/>
                  <a:gd name="T60" fmla="*/ 118 w 753"/>
                  <a:gd name="T61" fmla="*/ 2013 h 2193"/>
                  <a:gd name="T62" fmla="*/ 84 w 753"/>
                  <a:gd name="T63" fmla="*/ 1914 h 2193"/>
                  <a:gd name="T64" fmla="*/ 103 w 753"/>
                  <a:gd name="T65" fmla="*/ 1539 h 2193"/>
                  <a:gd name="T66" fmla="*/ 232 w 753"/>
                  <a:gd name="T67" fmla="*/ 1176 h 2193"/>
                  <a:gd name="T68" fmla="*/ 308 w 753"/>
                  <a:gd name="T69" fmla="*/ 912 h 2193"/>
                  <a:gd name="T70" fmla="*/ 308 w 753"/>
                  <a:gd name="T71" fmla="*/ 842 h 2193"/>
                  <a:gd name="T72" fmla="*/ 232 w 753"/>
                  <a:gd name="T73" fmla="*/ 1022 h 2193"/>
                  <a:gd name="T74" fmla="*/ 133 w 753"/>
                  <a:gd name="T75" fmla="*/ 1167 h 2193"/>
                  <a:gd name="T76" fmla="*/ 148 w 753"/>
                  <a:gd name="T77" fmla="*/ 903 h 2193"/>
                  <a:gd name="T78" fmla="*/ 243 w 753"/>
                  <a:gd name="T79" fmla="*/ 752 h 2193"/>
                  <a:gd name="T80" fmla="*/ 333 w 753"/>
                  <a:gd name="T81" fmla="*/ 642 h 2193"/>
                  <a:gd name="T82" fmla="*/ 452 w 753"/>
                  <a:gd name="T83" fmla="*/ 522 h 2193"/>
                  <a:gd name="T84" fmla="*/ 576 w 753"/>
                  <a:gd name="T85" fmla="*/ 492 h 2193"/>
                  <a:gd name="T86" fmla="*/ 462 w 753"/>
                  <a:gd name="T87" fmla="*/ 467 h 2193"/>
                  <a:gd name="T88" fmla="*/ 603 w 753"/>
                  <a:gd name="T89" fmla="*/ 310 h 2193"/>
                  <a:gd name="T90" fmla="*/ 686 w 753"/>
                  <a:gd name="T91" fmla="*/ 264 h 2193"/>
                  <a:gd name="T92" fmla="*/ 753 w 753"/>
                  <a:gd name="T93" fmla="*/ 260 h 2193"/>
                  <a:gd name="T94" fmla="*/ 726 w 753"/>
                  <a:gd name="T95" fmla="*/ 45 h 2193"/>
                  <a:gd name="T96" fmla="*/ 711 w 753"/>
                  <a:gd name="T97" fmla="*/ 0 h 2193"/>
                  <a:gd name="T98" fmla="*/ 703 w 753"/>
                  <a:gd name="T99" fmla="*/ 28 h 2193"/>
                  <a:gd name="T100" fmla="*/ 703 w 753"/>
                  <a:gd name="T101" fmla="*/ 28 h 21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3"/>
                  <a:gd name="T154" fmla="*/ 0 h 2193"/>
                  <a:gd name="T155" fmla="*/ 753 w 753"/>
                  <a:gd name="T156" fmla="*/ 2193 h 21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3" h="2193">
                    <a:moveTo>
                      <a:pt x="703" y="28"/>
                    </a:moveTo>
                    <a:lnTo>
                      <a:pt x="684" y="176"/>
                    </a:lnTo>
                    <a:lnTo>
                      <a:pt x="582" y="273"/>
                    </a:lnTo>
                    <a:lnTo>
                      <a:pt x="567" y="289"/>
                    </a:lnTo>
                    <a:lnTo>
                      <a:pt x="527" y="332"/>
                    </a:lnTo>
                    <a:lnTo>
                      <a:pt x="471" y="395"/>
                    </a:lnTo>
                    <a:lnTo>
                      <a:pt x="413" y="473"/>
                    </a:lnTo>
                    <a:lnTo>
                      <a:pt x="356" y="549"/>
                    </a:lnTo>
                    <a:lnTo>
                      <a:pt x="310" y="608"/>
                    </a:lnTo>
                    <a:lnTo>
                      <a:pt x="268" y="663"/>
                    </a:lnTo>
                    <a:lnTo>
                      <a:pt x="249" y="682"/>
                    </a:lnTo>
                    <a:lnTo>
                      <a:pt x="203" y="728"/>
                    </a:lnTo>
                    <a:lnTo>
                      <a:pt x="150" y="785"/>
                    </a:lnTo>
                    <a:lnTo>
                      <a:pt x="108" y="836"/>
                    </a:lnTo>
                    <a:lnTo>
                      <a:pt x="49" y="878"/>
                    </a:lnTo>
                    <a:lnTo>
                      <a:pt x="19" y="962"/>
                    </a:lnTo>
                    <a:lnTo>
                      <a:pt x="10" y="1182"/>
                    </a:lnTo>
                    <a:lnTo>
                      <a:pt x="0" y="1315"/>
                    </a:lnTo>
                    <a:lnTo>
                      <a:pt x="42" y="1395"/>
                    </a:lnTo>
                    <a:lnTo>
                      <a:pt x="29" y="1667"/>
                    </a:lnTo>
                    <a:lnTo>
                      <a:pt x="13" y="1878"/>
                    </a:lnTo>
                    <a:lnTo>
                      <a:pt x="25" y="1937"/>
                    </a:lnTo>
                    <a:lnTo>
                      <a:pt x="51" y="2045"/>
                    </a:lnTo>
                    <a:lnTo>
                      <a:pt x="76" y="2146"/>
                    </a:lnTo>
                    <a:lnTo>
                      <a:pt x="87" y="2193"/>
                    </a:lnTo>
                    <a:lnTo>
                      <a:pt x="116" y="2132"/>
                    </a:lnTo>
                    <a:lnTo>
                      <a:pt x="141" y="2077"/>
                    </a:lnTo>
                    <a:lnTo>
                      <a:pt x="167" y="2022"/>
                    </a:lnTo>
                    <a:lnTo>
                      <a:pt x="175" y="1994"/>
                    </a:lnTo>
                    <a:lnTo>
                      <a:pt x="156" y="1994"/>
                    </a:lnTo>
                    <a:lnTo>
                      <a:pt x="118" y="2013"/>
                    </a:lnTo>
                    <a:lnTo>
                      <a:pt x="84" y="1914"/>
                    </a:lnTo>
                    <a:lnTo>
                      <a:pt x="103" y="1539"/>
                    </a:lnTo>
                    <a:lnTo>
                      <a:pt x="232" y="1176"/>
                    </a:lnTo>
                    <a:lnTo>
                      <a:pt x="308" y="912"/>
                    </a:lnTo>
                    <a:lnTo>
                      <a:pt x="308" y="842"/>
                    </a:lnTo>
                    <a:lnTo>
                      <a:pt x="232" y="1022"/>
                    </a:lnTo>
                    <a:lnTo>
                      <a:pt x="133" y="1167"/>
                    </a:lnTo>
                    <a:lnTo>
                      <a:pt x="148" y="903"/>
                    </a:lnTo>
                    <a:lnTo>
                      <a:pt x="243" y="752"/>
                    </a:lnTo>
                    <a:lnTo>
                      <a:pt x="333" y="642"/>
                    </a:lnTo>
                    <a:lnTo>
                      <a:pt x="452" y="522"/>
                    </a:lnTo>
                    <a:lnTo>
                      <a:pt x="576" y="492"/>
                    </a:lnTo>
                    <a:lnTo>
                      <a:pt x="462" y="467"/>
                    </a:lnTo>
                    <a:lnTo>
                      <a:pt x="603" y="310"/>
                    </a:lnTo>
                    <a:lnTo>
                      <a:pt x="686" y="264"/>
                    </a:lnTo>
                    <a:lnTo>
                      <a:pt x="753" y="260"/>
                    </a:lnTo>
                    <a:lnTo>
                      <a:pt x="726" y="45"/>
                    </a:lnTo>
                    <a:lnTo>
                      <a:pt x="711" y="0"/>
                    </a:lnTo>
                    <a:lnTo>
                      <a:pt x="703" y="28"/>
                    </a:lnTo>
                    <a:close/>
                  </a:path>
                </a:pathLst>
              </a:custGeom>
              <a:solidFill>
                <a:srgbClr val="000000"/>
              </a:solidFill>
              <a:ln w="9525">
                <a:noFill/>
                <a:round/>
                <a:headEnd/>
                <a:tailEnd/>
              </a:ln>
            </p:spPr>
            <p:txBody>
              <a:bodyPr/>
              <a:lstStyle/>
              <a:p>
                <a:endParaRPr lang="fa-IR"/>
              </a:p>
            </p:txBody>
          </p:sp>
          <p:sp>
            <p:nvSpPr>
              <p:cNvPr id="24718" name="Freeform 109"/>
              <p:cNvSpPr>
                <a:spLocks/>
              </p:cNvSpPr>
              <p:nvPr/>
            </p:nvSpPr>
            <p:spPr bwMode="auto">
              <a:xfrm>
                <a:off x="757" y="3569"/>
                <a:ext cx="515" cy="319"/>
              </a:xfrm>
              <a:custGeom>
                <a:avLst/>
                <a:gdLst>
                  <a:gd name="T0" fmla="*/ 164 w 1031"/>
                  <a:gd name="T1" fmla="*/ 0 h 637"/>
                  <a:gd name="T2" fmla="*/ 150 w 1031"/>
                  <a:gd name="T3" fmla="*/ 21 h 637"/>
                  <a:gd name="T4" fmla="*/ 118 w 1031"/>
                  <a:gd name="T5" fmla="*/ 74 h 637"/>
                  <a:gd name="T6" fmla="*/ 82 w 1031"/>
                  <a:gd name="T7" fmla="*/ 139 h 637"/>
                  <a:gd name="T8" fmla="*/ 53 w 1031"/>
                  <a:gd name="T9" fmla="*/ 194 h 637"/>
                  <a:gd name="T10" fmla="*/ 36 w 1031"/>
                  <a:gd name="T11" fmla="*/ 215 h 637"/>
                  <a:gd name="T12" fmla="*/ 21 w 1031"/>
                  <a:gd name="T13" fmla="*/ 203 h 637"/>
                  <a:gd name="T14" fmla="*/ 6 w 1031"/>
                  <a:gd name="T15" fmla="*/ 167 h 637"/>
                  <a:gd name="T16" fmla="*/ 0 w 1031"/>
                  <a:gd name="T17" fmla="*/ 329 h 637"/>
                  <a:gd name="T18" fmla="*/ 148 w 1031"/>
                  <a:gd name="T19" fmla="*/ 492 h 637"/>
                  <a:gd name="T20" fmla="*/ 407 w 1031"/>
                  <a:gd name="T21" fmla="*/ 637 h 637"/>
                  <a:gd name="T22" fmla="*/ 477 w 1031"/>
                  <a:gd name="T23" fmla="*/ 621 h 637"/>
                  <a:gd name="T24" fmla="*/ 622 w 1031"/>
                  <a:gd name="T25" fmla="*/ 597 h 637"/>
                  <a:gd name="T26" fmla="*/ 747 w 1031"/>
                  <a:gd name="T27" fmla="*/ 564 h 637"/>
                  <a:gd name="T28" fmla="*/ 856 w 1031"/>
                  <a:gd name="T29" fmla="*/ 498 h 637"/>
                  <a:gd name="T30" fmla="*/ 915 w 1031"/>
                  <a:gd name="T31" fmla="*/ 450 h 637"/>
                  <a:gd name="T32" fmla="*/ 972 w 1031"/>
                  <a:gd name="T33" fmla="*/ 399 h 637"/>
                  <a:gd name="T34" fmla="*/ 1013 w 1031"/>
                  <a:gd name="T35" fmla="*/ 359 h 637"/>
                  <a:gd name="T36" fmla="*/ 1031 w 1031"/>
                  <a:gd name="T37" fmla="*/ 344 h 637"/>
                  <a:gd name="T38" fmla="*/ 911 w 1031"/>
                  <a:gd name="T39" fmla="*/ 338 h 637"/>
                  <a:gd name="T40" fmla="*/ 671 w 1031"/>
                  <a:gd name="T41" fmla="*/ 473 h 637"/>
                  <a:gd name="T42" fmla="*/ 711 w 1031"/>
                  <a:gd name="T43" fmla="*/ 517 h 637"/>
                  <a:gd name="T44" fmla="*/ 637 w 1031"/>
                  <a:gd name="T45" fmla="*/ 553 h 637"/>
                  <a:gd name="T46" fmla="*/ 551 w 1031"/>
                  <a:gd name="T47" fmla="*/ 488 h 637"/>
                  <a:gd name="T48" fmla="*/ 631 w 1031"/>
                  <a:gd name="T49" fmla="*/ 492 h 637"/>
                  <a:gd name="T50" fmla="*/ 593 w 1031"/>
                  <a:gd name="T51" fmla="*/ 448 h 637"/>
                  <a:gd name="T52" fmla="*/ 591 w 1031"/>
                  <a:gd name="T53" fmla="*/ 433 h 637"/>
                  <a:gd name="T54" fmla="*/ 612 w 1031"/>
                  <a:gd name="T55" fmla="*/ 420 h 637"/>
                  <a:gd name="T56" fmla="*/ 652 w 1031"/>
                  <a:gd name="T57" fmla="*/ 409 h 637"/>
                  <a:gd name="T58" fmla="*/ 801 w 1031"/>
                  <a:gd name="T59" fmla="*/ 369 h 637"/>
                  <a:gd name="T60" fmla="*/ 532 w 1031"/>
                  <a:gd name="T61" fmla="*/ 403 h 637"/>
                  <a:gd name="T62" fmla="*/ 403 w 1031"/>
                  <a:gd name="T63" fmla="*/ 467 h 637"/>
                  <a:gd name="T64" fmla="*/ 283 w 1031"/>
                  <a:gd name="T65" fmla="*/ 424 h 637"/>
                  <a:gd name="T66" fmla="*/ 268 w 1031"/>
                  <a:gd name="T67" fmla="*/ 237 h 637"/>
                  <a:gd name="T68" fmla="*/ 188 w 1031"/>
                  <a:gd name="T69" fmla="*/ 409 h 637"/>
                  <a:gd name="T70" fmla="*/ 124 w 1031"/>
                  <a:gd name="T71" fmla="*/ 108 h 637"/>
                  <a:gd name="T72" fmla="*/ 164 w 1031"/>
                  <a:gd name="T73" fmla="*/ 0 h 637"/>
                  <a:gd name="T74" fmla="*/ 164 w 1031"/>
                  <a:gd name="T75" fmla="*/ 0 h 637"/>
                  <a:gd name="T76" fmla="*/ 164 w 1031"/>
                  <a:gd name="T77" fmla="*/ 0 h 6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1"/>
                  <a:gd name="T118" fmla="*/ 0 h 637"/>
                  <a:gd name="T119" fmla="*/ 1031 w 1031"/>
                  <a:gd name="T120" fmla="*/ 637 h 6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1" h="637">
                    <a:moveTo>
                      <a:pt x="164" y="0"/>
                    </a:moveTo>
                    <a:lnTo>
                      <a:pt x="150" y="21"/>
                    </a:lnTo>
                    <a:lnTo>
                      <a:pt x="118" y="74"/>
                    </a:lnTo>
                    <a:lnTo>
                      <a:pt x="82" y="139"/>
                    </a:lnTo>
                    <a:lnTo>
                      <a:pt x="53" y="194"/>
                    </a:lnTo>
                    <a:lnTo>
                      <a:pt x="36" y="215"/>
                    </a:lnTo>
                    <a:lnTo>
                      <a:pt x="21" y="203"/>
                    </a:lnTo>
                    <a:lnTo>
                      <a:pt x="6" y="167"/>
                    </a:lnTo>
                    <a:lnTo>
                      <a:pt x="0" y="329"/>
                    </a:lnTo>
                    <a:lnTo>
                      <a:pt x="148" y="492"/>
                    </a:lnTo>
                    <a:lnTo>
                      <a:pt x="407" y="637"/>
                    </a:lnTo>
                    <a:lnTo>
                      <a:pt x="477" y="621"/>
                    </a:lnTo>
                    <a:lnTo>
                      <a:pt x="622" y="597"/>
                    </a:lnTo>
                    <a:lnTo>
                      <a:pt x="747" y="564"/>
                    </a:lnTo>
                    <a:lnTo>
                      <a:pt x="856" y="498"/>
                    </a:lnTo>
                    <a:lnTo>
                      <a:pt x="915" y="450"/>
                    </a:lnTo>
                    <a:lnTo>
                      <a:pt x="972" y="399"/>
                    </a:lnTo>
                    <a:lnTo>
                      <a:pt x="1013" y="359"/>
                    </a:lnTo>
                    <a:lnTo>
                      <a:pt x="1031" y="344"/>
                    </a:lnTo>
                    <a:lnTo>
                      <a:pt x="911" y="338"/>
                    </a:lnTo>
                    <a:lnTo>
                      <a:pt x="671" y="473"/>
                    </a:lnTo>
                    <a:lnTo>
                      <a:pt x="711" y="517"/>
                    </a:lnTo>
                    <a:lnTo>
                      <a:pt x="637" y="553"/>
                    </a:lnTo>
                    <a:lnTo>
                      <a:pt x="551" y="488"/>
                    </a:lnTo>
                    <a:lnTo>
                      <a:pt x="631" y="492"/>
                    </a:lnTo>
                    <a:lnTo>
                      <a:pt x="593" y="448"/>
                    </a:lnTo>
                    <a:lnTo>
                      <a:pt x="591" y="433"/>
                    </a:lnTo>
                    <a:lnTo>
                      <a:pt x="612" y="420"/>
                    </a:lnTo>
                    <a:lnTo>
                      <a:pt x="652" y="409"/>
                    </a:lnTo>
                    <a:lnTo>
                      <a:pt x="801" y="369"/>
                    </a:lnTo>
                    <a:lnTo>
                      <a:pt x="532" y="403"/>
                    </a:lnTo>
                    <a:lnTo>
                      <a:pt x="403" y="467"/>
                    </a:lnTo>
                    <a:lnTo>
                      <a:pt x="283" y="424"/>
                    </a:lnTo>
                    <a:lnTo>
                      <a:pt x="268" y="237"/>
                    </a:lnTo>
                    <a:lnTo>
                      <a:pt x="188" y="409"/>
                    </a:lnTo>
                    <a:lnTo>
                      <a:pt x="124" y="108"/>
                    </a:lnTo>
                    <a:lnTo>
                      <a:pt x="164" y="0"/>
                    </a:lnTo>
                    <a:close/>
                  </a:path>
                </a:pathLst>
              </a:custGeom>
              <a:solidFill>
                <a:srgbClr val="000000"/>
              </a:solidFill>
              <a:ln w="9525">
                <a:noFill/>
                <a:round/>
                <a:headEnd/>
                <a:tailEnd/>
              </a:ln>
            </p:spPr>
            <p:txBody>
              <a:bodyPr/>
              <a:lstStyle/>
              <a:p>
                <a:endParaRPr lang="fa-IR"/>
              </a:p>
            </p:txBody>
          </p:sp>
          <p:sp>
            <p:nvSpPr>
              <p:cNvPr id="24719" name="Freeform 110"/>
              <p:cNvSpPr>
                <a:spLocks/>
              </p:cNvSpPr>
              <p:nvPr/>
            </p:nvSpPr>
            <p:spPr bwMode="auto">
              <a:xfrm>
                <a:off x="926" y="3108"/>
                <a:ext cx="202" cy="187"/>
              </a:xfrm>
              <a:custGeom>
                <a:avLst/>
                <a:gdLst>
                  <a:gd name="T0" fmla="*/ 0 w 403"/>
                  <a:gd name="T1" fmla="*/ 25 h 373"/>
                  <a:gd name="T2" fmla="*/ 51 w 403"/>
                  <a:gd name="T3" fmla="*/ 49 h 373"/>
                  <a:gd name="T4" fmla="*/ 169 w 403"/>
                  <a:gd name="T5" fmla="*/ 108 h 373"/>
                  <a:gd name="T6" fmla="*/ 231 w 403"/>
                  <a:gd name="T7" fmla="*/ 144 h 373"/>
                  <a:gd name="T8" fmla="*/ 289 w 403"/>
                  <a:gd name="T9" fmla="*/ 179 h 373"/>
                  <a:gd name="T10" fmla="*/ 353 w 403"/>
                  <a:gd name="T11" fmla="*/ 238 h 373"/>
                  <a:gd name="T12" fmla="*/ 378 w 403"/>
                  <a:gd name="T13" fmla="*/ 335 h 373"/>
                  <a:gd name="T14" fmla="*/ 393 w 403"/>
                  <a:gd name="T15" fmla="*/ 373 h 373"/>
                  <a:gd name="T16" fmla="*/ 403 w 403"/>
                  <a:gd name="T17" fmla="*/ 283 h 373"/>
                  <a:gd name="T18" fmla="*/ 372 w 403"/>
                  <a:gd name="T19" fmla="*/ 209 h 373"/>
                  <a:gd name="T20" fmla="*/ 346 w 403"/>
                  <a:gd name="T21" fmla="*/ 192 h 373"/>
                  <a:gd name="T22" fmla="*/ 285 w 403"/>
                  <a:gd name="T23" fmla="*/ 152 h 373"/>
                  <a:gd name="T24" fmla="*/ 211 w 403"/>
                  <a:gd name="T25" fmla="*/ 105 h 373"/>
                  <a:gd name="T26" fmla="*/ 148 w 403"/>
                  <a:gd name="T27" fmla="*/ 68 h 373"/>
                  <a:gd name="T28" fmla="*/ 79 w 403"/>
                  <a:gd name="T29" fmla="*/ 11 h 373"/>
                  <a:gd name="T30" fmla="*/ 34 w 403"/>
                  <a:gd name="T31" fmla="*/ 0 h 373"/>
                  <a:gd name="T32" fmla="*/ 0 w 403"/>
                  <a:gd name="T33" fmla="*/ 25 h 373"/>
                  <a:gd name="T34" fmla="*/ 0 w 403"/>
                  <a:gd name="T35" fmla="*/ 25 h 373"/>
                  <a:gd name="T36" fmla="*/ 0 w 403"/>
                  <a:gd name="T37" fmla="*/ 25 h 3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3"/>
                  <a:gd name="T58" fmla="*/ 0 h 373"/>
                  <a:gd name="T59" fmla="*/ 403 w 403"/>
                  <a:gd name="T60" fmla="*/ 373 h 3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3" h="373">
                    <a:moveTo>
                      <a:pt x="0" y="25"/>
                    </a:moveTo>
                    <a:lnTo>
                      <a:pt x="51" y="49"/>
                    </a:lnTo>
                    <a:lnTo>
                      <a:pt x="169" y="108"/>
                    </a:lnTo>
                    <a:lnTo>
                      <a:pt x="231" y="144"/>
                    </a:lnTo>
                    <a:lnTo>
                      <a:pt x="289" y="179"/>
                    </a:lnTo>
                    <a:lnTo>
                      <a:pt x="353" y="238"/>
                    </a:lnTo>
                    <a:lnTo>
                      <a:pt x="378" y="335"/>
                    </a:lnTo>
                    <a:lnTo>
                      <a:pt x="393" y="373"/>
                    </a:lnTo>
                    <a:lnTo>
                      <a:pt x="403" y="283"/>
                    </a:lnTo>
                    <a:lnTo>
                      <a:pt x="372" y="209"/>
                    </a:lnTo>
                    <a:lnTo>
                      <a:pt x="346" y="192"/>
                    </a:lnTo>
                    <a:lnTo>
                      <a:pt x="285" y="152"/>
                    </a:lnTo>
                    <a:lnTo>
                      <a:pt x="211" y="105"/>
                    </a:lnTo>
                    <a:lnTo>
                      <a:pt x="148" y="68"/>
                    </a:lnTo>
                    <a:lnTo>
                      <a:pt x="79" y="11"/>
                    </a:lnTo>
                    <a:lnTo>
                      <a:pt x="34" y="0"/>
                    </a:lnTo>
                    <a:lnTo>
                      <a:pt x="0" y="25"/>
                    </a:lnTo>
                    <a:close/>
                  </a:path>
                </a:pathLst>
              </a:custGeom>
              <a:solidFill>
                <a:srgbClr val="000000"/>
              </a:solidFill>
              <a:ln w="9525">
                <a:noFill/>
                <a:round/>
                <a:headEnd/>
                <a:tailEnd/>
              </a:ln>
            </p:spPr>
            <p:txBody>
              <a:bodyPr/>
              <a:lstStyle/>
              <a:p>
                <a:endParaRPr lang="fa-IR"/>
              </a:p>
            </p:txBody>
          </p:sp>
          <p:sp>
            <p:nvSpPr>
              <p:cNvPr id="24720" name="Freeform 111"/>
              <p:cNvSpPr>
                <a:spLocks/>
              </p:cNvSpPr>
              <p:nvPr/>
            </p:nvSpPr>
            <p:spPr bwMode="auto">
              <a:xfrm>
                <a:off x="1108" y="3332"/>
                <a:ext cx="82" cy="212"/>
              </a:xfrm>
              <a:custGeom>
                <a:avLst/>
                <a:gdLst>
                  <a:gd name="T0" fmla="*/ 40 w 163"/>
                  <a:gd name="T1" fmla="*/ 0 h 424"/>
                  <a:gd name="T2" fmla="*/ 0 w 163"/>
                  <a:gd name="T3" fmla="*/ 235 h 424"/>
                  <a:gd name="T4" fmla="*/ 64 w 163"/>
                  <a:gd name="T5" fmla="*/ 405 h 424"/>
                  <a:gd name="T6" fmla="*/ 89 w 163"/>
                  <a:gd name="T7" fmla="*/ 424 h 424"/>
                  <a:gd name="T8" fmla="*/ 163 w 163"/>
                  <a:gd name="T9" fmla="*/ 365 h 424"/>
                  <a:gd name="T10" fmla="*/ 106 w 163"/>
                  <a:gd name="T11" fmla="*/ 329 h 424"/>
                  <a:gd name="T12" fmla="*/ 49 w 163"/>
                  <a:gd name="T13" fmla="*/ 251 h 424"/>
                  <a:gd name="T14" fmla="*/ 55 w 163"/>
                  <a:gd name="T15" fmla="*/ 40 h 424"/>
                  <a:gd name="T16" fmla="*/ 40 w 163"/>
                  <a:gd name="T17" fmla="*/ 0 h 424"/>
                  <a:gd name="T18" fmla="*/ 40 w 163"/>
                  <a:gd name="T19" fmla="*/ 0 h 424"/>
                  <a:gd name="T20" fmla="*/ 40 w 163"/>
                  <a:gd name="T21" fmla="*/ 0 h 4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424"/>
                  <a:gd name="T35" fmla="*/ 163 w 163"/>
                  <a:gd name="T36" fmla="*/ 424 h 4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424">
                    <a:moveTo>
                      <a:pt x="40" y="0"/>
                    </a:moveTo>
                    <a:lnTo>
                      <a:pt x="0" y="235"/>
                    </a:lnTo>
                    <a:lnTo>
                      <a:pt x="64" y="405"/>
                    </a:lnTo>
                    <a:lnTo>
                      <a:pt x="89" y="424"/>
                    </a:lnTo>
                    <a:lnTo>
                      <a:pt x="163" y="365"/>
                    </a:lnTo>
                    <a:lnTo>
                      <a:pt x="106" y="329"/>
                    </a:lnTo>
                    <a:lnTo>
                      <a:pt x="49" y="251"/>
                    </a:lnTo>
                    <a:lnTo>
                      <a:pt x="55" y="40"/>
                    </a:lnTo>
                    <a:lnTo>
                      <a:pt x="40" y="0"/>
                    </a:lnTo>
                    <a:close/>
                  </a:path>
                </a:pathLst>
              </a:custGeom>
              <a:solidFill>
                <a:srgbClr val="000000"/>
              </a:solidFill>
              <a:ln w="9525">
                <a:noFill/>
                <a:round/>
                <a:headEnd/>
                <a:tailEnd/>
              </a:ln>
            </p:spPr>
            <p:txBody>
              <a:bodyPr/>
              <a:lstStyle/>
              <a:p>
                <a:endParaRPr lang="fa-IR"/>
              </a:p>
            </p:txBody>
          </p:sp>
          <p:sp>
            <p:nvSpPr>
              <p:cNvPr id="24721" name="Freeform 112"/>
              <p:cNvSpPr>
                <a:spLocks/>
              </p:cNvSpPr>
              <p:nvPr/>
            </p:nvSpPr>
            <p:spPr bwMode="auto">
              <a:xfrm>
                <a:off x="928" y="3458"/>
                <a:ext cx="160" cy="44"/>
              </a:xfrm>
              <a:custGeom>
                <a:avLst/>
                <a:gdLst>
                  <a:gd name="T0" fmla="*/ 0 w 320"/>
                  <a:gd name="T1" fmla="*/ 88 h 88"/>
                  <a:gd name="T2" fmla="*/ 109 w 320"/>
                  <a:gd name="T3" fmla="*/ 50 h 88"/>
                  <a:gd name="T4" fmla="*/ 200 w 320"/>
                  <a:gd name="T5" fmla="*/ 19 h 88"/>
                  <a:gd name="T6" fmla="*/ 278 w 320"/>
                  <a:gd name="T7" fmla="*/ 0 h 88"/>
                  <a:gd name="T8" fmla="*/ 316 w 320"/>
                  <a:gd name="T9" fmla="*/ 2 h 88"/>
                  <a:gd name="T10" fmla="*/ 320 w 320"/>
                  <a:gd name="T11" fmla="*/ 19 h 88"/>
                  <a:gd name="T12" fmla="*/ 301 w 320"/>
                  <a:gd name="T13" fmla="*/ 50 h 88"/>
                  <a:gd name="T14" fmla="*/ 0 w 320"/>
                  <a:gd name="T15" fmla="*/ 88 h 88"/>
                  <a:gd name="T16" fmla="*/ 0 w 320"/>
                  <a:gd name="T17" fmla="*/ 88 h 88"/>
                  <a:gd name="T18" fmla="*/ 0 w 320"/>
                  <a:gd name="T19" fmla="*/ 88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0"/>
                  <a:gd name="T31" fmla="*/ 0 h 88"/>
                  <a:gd name="T32" fmla="*/ 320 w 32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0" h="88">
                    <a:moveTo>
                      <a:pt x="0" y="88"/>
                    </a:moveTo>
                    <a:lnTo>
                      <a:pt x="109" y="50"/>
                    </a:lnTo>
                    <a:lnTo>
                      <a:pt x="200" y="19"/>
                    </a:lnTo>
                    <a:lnTo>
                      <a:pt x="278" y="0"/>
                    </a:lnTo>
                    <a:lnTo>
                      <a:pt x="316" y="2"/>
                    </a:lnTo>
                    <a:lnTo>
                      <a:pt x="320" y="19"/>
                    </a:lnTo>
                    <a:lnTo>
                      <a:pt x="301" y="50"/>
                    </a:lnTo>
                    <a:lnTo>
                      <a:pt x="0" y="88"/>
                    </a:lnTo>
                    <a:close/>
                  </a:path>
                </a:pathLst>
              </a:custGeom>
              <a:solidFill>
                <a:srgbClr val="000000"/>
              </a:solidFill>
              <a:ln w="9525">
                <a:noFill/>
                <a:round/>
                <a:headEnd/>
                <a:tailEnd/>
              </a:ln>
            </p:spPr>
            <p:txBody>
              <a:bodyPr/>
              <a:lstStyle/>
              <a:p>
                <a:endParaRPr lang="fa-IR"/>
              </a:p>
            </p:txBody>
          </p:sp>
          <p:sp>
            <p:nvSpPr>
              <p:cNvPr id="24722" name="Freeform 113"/>
              <p:cNvSpPr>
                <a:spLocks/>
              </p:cNvSpPr>
              <p:nvPr/>
            </p:nvSpPr>
            <p:spPr bwMode="auto">
              <a:xfrm>
                <a:off x="1168" y="3803"/>
                <a:ext cx="276" cy="235"/>
              </a:xfrm>
              <a:custGeom>
                <a:avLst/>
                <a:gdLst>
                  <a:gd name="T0" fmla="*/ 443 w 554"/>
                  <a:gd name="T1" fmla="*/ 0 h 470"/>
                  <a:gd name="T2" fmla="*/ 358 w 554"/>
                  <a:gd name="T3" fmla="*/ 96 h 470"/>
                  <a:gd name="T4" fmla="*/ 219 w 554"/>
                  <a:gd name="T5" fmla="*/ 120 h 470"/>
                  <a:gd name="T6" fmla="*/ 109 w 554"/>
                  <a:gd name="T7" fmla="*/ 6 h 470"/>
                  <a:gd name="T8" fmla="*/ 0 w 554"/>
                  <a:gd name="T9" fmla="*/ 65 h 470"/>
                  <a:gd name="T10" fmla="*/ 14 w 554"/>
                  <a:gd name="T11" fmla="*/ 128 h 470"/>
                  <a:gd name="T12" fmla="*/ 44 w 554"/>
                  <a:gd name="T13" fmla="*/ 177 h 470"/>
                  <a:gd name="T14" fmla="*/ 105 w 554"/>
                  <a:gd name="T15" fmla="*/ 210 h 470"/>
                  <a:gd name="T16" fmla="*/ 238 w 554"/>
                  <a:gd name="T17" fmla="*/ 255 h 470"/>
                  <a:gd name="T18" fmla="*/ 268 w 554"/>
                  <a:gd name="T19" fmla="*/ 470 h 470"/>
                  <a:gd name="T20" fmla="*/ 554 w 554"/>
                  <a:gd name="T21" fmla="*/ 470 h 470"/>
                  <a:gd name="T22" fmla="*/ 529 w 554"/>
                  <a:gd name="T23" fmla="*/ 445 h 470"/>
                  <a:gd name="T24" fmla="*/ 481 w 554"/>
                  <a:gd name="T25" fmla="*/ 388 h 470"/>
                  <a:gd name="T26" fmla="*/ 441 w 554"/>
                  <a:gd name="T27" fmla="*/ 322 h 470"/>
                  <a:gd name="T28" fmla="*/ 443 w 554"/>
                  <a:gd name="T29" fmla="*/ 270 h 470"/>
                  <a:gd name="T30" fmla="*/ 497 w 554"/>
                  <a:gd name="T31" fmla="*/ 204 h 470"/>
                  <a:gd name="T32" fmla="*/ 518 w 554"/>
                  <a:gd name="T33" fmla="*/ 175 h 470"/>
                  <a:gd name="T34" fmla="*/ 483 w 554"/>
                  <a:gd name="T35" fmla="*/ 135 h 470"/>
                  <a:gd name="T36" fmla="*/ 447 w 554"/>
                  <a:gd name="T37" fmla="*/ 71 h 470"/>
                  <a:gd name="T38" fmla="*/ 443 w 554"/>
                  <a:gd name="T39" fmla="*/ 0 h 470"/>
                  <a:gd name="T40" fmla="*/ 443 w 554"/>
                  <a:gd name="T41" fmla="*/ 0 h 470"/>
                  <a:gd name="T42" fmla="*/ 443 w 554"/>
                  <a:gd name="T43" fmla="*/ 0 h 4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4"/>
                  <a:gd name="T67" fmla="*/ 0 h 470"/>
                  <a:gd name="T68" fmla="*/ 554 w 554"/>
                  <a:gd name="T69" fmla="*/ 470 h 4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4" h="470">
                    <a:moveTo>
                      <a:pt x="443" y="0"/>
                    </a:moveTo>
                    <a:lnTo>
                      <a:pt x="358" y="96"/>
                    </a:lnTo>
                    <a:lnTo>
                      <a:pt x="219" y="120"/>
                    </a:lnTo>
                    <a:lnTo>
                      <a:pt x="109" y="6"/>
                    </a:lnTo>
                    <a:lnTo>
                      <a:pt x="0" y="65"/>
                    </a:lnTo>
                    <a:lnTo>
                      <a:pt x="14" y="128"/>
                    </a:lnTo>
                    <a:lnTo>
                      <a:pt x="44" y="177"/>
                    </a:lnTo>
                    <a:lnTo>
                      <a:pt x="105" y="210"/>
                    </a:lnTo>
                    <a:lnTo>
                      <a:pt x="238" y="255"/>
                    </a:lnTo>
                    <a:lnTo>
                      <a:pt x="268" y="470"/>
                    </a:lnTo>
                    <a:lnTo>
                      <a:pt x="554" y="470"/>
                    </a:lnTo>
                    <a:lnTo>
                      <a:pt x="529" y="445"/>
                    </a:lnTo>
                    <a:lnTo>
                      <a:pt x="481" y="388"/>
                    </a:lnTo>
                    <a:lnTo>
                      <a:pt x="441" y="322"/>
                    </a:lnTo>
                    <a:lnTo>
                      <a:pt x="443" y="270"/>
                    </a:lnTo>
                    <a:lnTo>
                      <a:pt x="497" y="204"/>
                    </a:lnTo>
                    <a:lnTo>
                      <a:pt x="518" y="175"/>
                    </a:lnTo>
                    <a:lnTo>
                      <a:pt x="483" y="135"/>
                    </a:lnTo>
                    <a:lnTo>
                      <a:pt x="447" y="71"/>
                    </a:lnTo>
                    <a:lnTo>
                      <a:pt x="443" y="0"/>
                    </a:lnTo>
                    <a:close/>
                  </a:path>
                </a:pathLst>
              </a:custGeom>
              <a:solidFill>
                <a:srgbClr val="000000"/>
              </a:solidFill>
              <a:ln w="9525">
                <a:noFill/>
                <a:round/>
                <a:headEnd/>
                <a:tailEnd/>
              </a:ln>
            </p:spPr>
            <p:txBody>
              <a:bodyPr/>
              <a:lstStyle/>
              <a:p>
                <a:endParaRPr lang="fa-IR"/>
              </a:p>
            </p:txBody>
          </p:sp>
          <p:sp>
            <p:nvSpPr>
              <p:cNvPr id="24723" name="Freeform 114"/>
              <p:cNvSpPr>
                <a:spLocks/>
              </p:cNvSpPr>
              <p:nvPr/>
            </p:nvSpPr>
            <p:spPr bwMode="auto">
              <a:xfrm>
                <a:off x="973" y="3873"/>
                <a:ext cx="184" cy="165"/>
              </a:xfrm>
              <a:custGeom>
                <a:avLst/>
                <a:gdLst>
                  <a:gd name="T0" fmla="*/ 0 w 369"/>
                  <a:gd name="T1" fmla="*/ 46 h 331"/>
                  <a:gd name="T2" fmla="*/ 285 w 369"/>
                  <a:gd name="T3" fmla="*/ 0 h 331"/>
                  <a:gd name="T4" fmla="*/ 313 w 369"/>
                  <a:gd name="T5" fmla="*/ 196 h 331"/>
                  <a:gd name="T6" fmla="*/ 369 w 369"/>
                  <a:gd name="T7" fmla="*/ 331 h 331"/>
                  <a:gd name="T8" fmla="*/ 95 w 369"/>
                  <a:gd name="T9" fmla="*/ 331 h 331"/>
                  <a:gd name="T10" fmla="*/ 78 w 369"/>
                  <a:gd name="T11" fmla="*/ 285 h 331"/>
                  <a:gd name="T12" fmla="*/ 40 w 369"/>
                  <a:gd name="T13" fmla="*/ 190 h 331"/>
                  <a:gd name="T14" fmla="*/ 0 w 369"/>
                  <a:gd name="T15" fmla="*/ 46 h 331"/>
                  <a:gd name="T16" fmla="*/ 0 w 369"/>
                  <a:gd name="T17" fmla="*/ 46 h 331"/>
                  <a:gd name="T18" fmla="*/ 0 w 369"/>
                  <a:gd name="T19" fmla="*/ 46 h 3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331"/>
                  <a:gd name="T32" fmla="*/ 369 w 369"/>
                  <a:gd name="T33" fmla="*/ 331 h 3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331">
                    <a:moveTo>
                      <a:pt x="0" y="46"/>
                    </a:moveTo>
                    <a:lnTo>
                      <a:pt x="285" y="0"/>
                    </a:lnTo>
                    <a:lnTo>
                      <a:pt x="313" y="196"/>
                    </a:lnTo>
                    <a:lnTo>
                      <a:pt x="369" y="331"/>
                    </a:lnTo>
                    <a:lnTo>
                      <a:pt x="95" y="331"/>
                    </a:lnTo>
                    <a:lnTo>
                      <a:pt x="78" y="285"/>
                    </a:lnTo>
                    <a:lnTo>
                      <a:pt x="40" y="190"/>
                    </a:lnTo>
                    <a:lnTo>
                      <a:pt x="0" y="46"/>
                    </a:lnTo>
                    <a:close/>
                  </a:path>
                </a:pathLst>
              </a:custGeom>
              <a:solidFill>
                <a:srgbClr val="000000"/>
              </a:solidFill>
              <a:ln w="9525">
                <a:noFill/>
                <a:round/>
                <a:headEnd/>
                <a:tailEnd/>
              </a:ln>
            </p:spPr>
            <p:txBody>
              <a:bodyPr/>
              <a:lstStyle/>
              <a:p>
                <a:endParaRPr lang="fa-IR"/>
              </a:p>
            </p:txBody>
          </p:sp>
          <p:sp>
            <p:nvSpPr>
              <p:cNvPr id="24724" name="Freeform 115"/>
              <p:cNvSpPr>
                <a:spLocks/>
              </p:cNvSpPr>
              <p:nvPr/>
            </p:nvSpPr>
            <p:spPr bwMode="auto">
              <a:xfrm>
                <a:off x="1409" y="3551"/>
                <a:ext cx="426" cy="317"/>
              </a:xfrm>
              <a:custGeom>
                <a:avLst/>
                <a:gdLst>
                  <a:gd name="T0" fmla="*/ 0 w 852"/>
                  <a:gd name="T1" fmla="*/ 445 h 633"/>
                  <a:gd name="T2" fmla="*/ 38 w 852"/>
                  <a:gd name="T3" fmla="*/ 410 h 633"/>
                  <a:gd name="T4" fmla="*/ 80 w 852"/>
                  <a:gd name="T5" fmla="*/ 376 h 633"/>
                  <a:gd name="T6" fmla="*/ 133 w 852"/>
                  <a:gd name="T7" fmla="*/ 332 h 633"/>
                  <a:gd name="T8" fmla="*/ 192 w 852"/>
                  <a:gd name="T9" fmla="*/ 287 h 633"/>
                  <a:gd name="T10" fmla="*/ 251 w 852"/>
                  <a:gd name="T11" fmla="*/ 239 h 633"/>
                  <a:gd name="T12" fmla="*/ 310 w 852"/>
                  <a:gd name="T13" fmla="*/ 197 h 633"/>
                  <a:gd name="T14" fmla="*/ 363 w 852"/>
                  <a:gd name="T15" fmla="*/ 165 h 633"/>
                  <a:gd name="T16" fmla="*/ 460 w 852"/>
                  <a:gd name="T17" fmla="*/ 110 h 633"/>
                  <a:gd name="T18" fmla="*/ 550 w 852"/>
                  <a:gd name="T19" fmla="*/ 64 h 633"/>
                  <a:gd name="T20" fmla="*/ 624 w 852"/>
                  <a:gd name="T21" fmla="*/ 26 h 633"/>
                  <a:gd name="T22" fmla="*/ 671 w 852"/>
                  <a:gd name="T23" fmla="*/ 0 h 633"/>
                  <a:gd name="T24" fmla="*/ 704 w 852"/>
                  <a:gd name="T25" fmla="*/ 0 h 633"/>
                  <a:gd name="T26" fmla="*/ 734 w 852"/>
                  <a:gd name="T27" fmla="*/ 28 h 633"/>
                  <a:gd name="T28" fmla="*/ 765 w 852"/>
                  <a:gd name="T29" fmla="*/ 70 h 633"/>
                  <a:gd name="T30" fmla="*/ 797 w 852"/>
                  <a:gd name="T31" fmla="*/ 110 h 633"/>
                  <a:gd name="T32" fmla="*/ 852 w 852"/>
                  <a:gd name="T33" fmla="*/ 169 h 633"/>
                  <a:gd name="T34" fmla="*/ 793 w 852"/>
                  <a:gd name="T35" fmla="*/ 192 h 633"/>
                  <a:gd name="T36" fmla="*/ 751 w 852"/>
                  <a:gd name="T37" fmla="*/ 184 h 633"/>
                  <a:gd name="T38" fmla="*/ 727 w 852"/>
                  <a:gd name="T39" fmla="*/ 135 h 633"/>
                  <a:gd name="T40" fmla="*/ 709 w 852"/>
                  <a:gd name="T41" fmla="*/ 76 h 633"/>
                  <a:gd name="T42" fmla="*/ 683 w 852"/>
                  <a:gd name="T43" fmla="*/ 45 h 633"/>
                  <a:gd name="T44" fmla="*/ 647 w 852"/>
                  <a:gd name="T45" fmla="*/ 36 h 633"/>
                  <a:gd name="T46" fmla="*/ 443 w 852"/>
                  <a:gd name="T47" fmla="*/ 154 h 633"/>
                  <a:gd name="T48" fmla="*/ 502 w 852"/>
                  <a:gd name="T49" fmla="*/ 144 h 633"/>
                  <a:gd name="T50" fmla="*/ 443 w 852"/>
                  <a:gd name="T51" fmla="*/ 196 h 633"/>
                  <a:gd name="T52" fmla="*/ 498 w 852"/>
                  <a:gd name="T53" fmla="*/ 196 h 633"/>
                  <a:gd name="T54" fmla="*/ 462 w 852"/>
                  <a:gd name="T55" fmla="*/ 230 h 633"/>
                  <a:gd name="T56" fmla="*/ 508 w 852"/>
                  <a:gd name="T57" fmla="*/ 234 h 633"/>
                  <a:gd name="T58" fmla="*/ 413 w 852"/>
                  <a:gd name="T59" fmla="*/ 270 h 633"/>
                  <a:gd name="T60" fmla="*/ 405 w 852"/>
                  <a:gd name="T61" fmla="*/ 228 h 633"/>
                  <a:gd name="T62" fmla="*/ 390 w 852"/>
                  <a:gd name="T63" fmla="*/ 207 h 633"/>
                  <a:gd name="T64" fmla="*/ 363 w 852"/>
                  <a:gd name="T65" fmla="*/ 215 h 633"/>
                  <a:gd name="T66" fmla="*/ 329 w 852"/>
                  <a:gd name="T67" fmla="*/ 245 h 633"/>
                  <a:gd name="T68" fmla="*/ 297 w 852"/>
                  <a:gd name="T69" fmla="*/ 273 h 633"/>
                  <a:gd name="T70" fmla="*/ 263 w 852"/>
                  <a:gd name="T71" fmla="*/ 304 h 633"/>
                  <a:gd name="T72" fmla="*/ 308 w 852"/>
                  <a:gd name="T73" fmla="*/ 365 h 633"/>
                  <a:gd name="T74" fmla="*/ 394 w 852"/>
                  <a:gd name="T75" fmla="*/ 344 h 633"/>
                  <a:gd name="T76" fmla="*/ 278 w 852"/>
                  <a:gd name="T77" fmla="*/ 429 h 633"/>
                  <a:gd name="T78" fmla="*/ 278 w 852"/>
                  <a:gd name="T79" fmla="*/ 369 h 633"/>
                  <a:gd name="T80" fmla="*/ 228 w 852"/>
                  <a:gd name="T81" fmla="*/ 329 h 633"/>
                  <a:gd name="T82" fmla="*/ 164 w 852"/>
                  <a:gd name="T83" fmla="*/ 395 h 633"/>
                  <a:gd name="T84" fmla="*/ 198 w 852"/>
                  <a:gd name="T85" fmla="*/ 384 h 633"/>
                  <a:gd name="T86" fmla="*/ 219 w 852"/>
                  <a:gd name="T87" fmla="*/ 395 h 633"/>
                  <a:gd name="T88" fmla="*/ 196 w 852"/>
                  <a:gd name="T89" fmla="*/ 433 h 633"/>
                  <a:gd name="T90" fmla="*/ 185 w 852"/>
                  <a:gd name="T91" fmla="*/ 448 h 633"/>
                  <a:gd name="T92" fmla="*/ 238 w 852"/>
                  <a:gd name="T93" fmla="*/ 445 h 633"/>
                  <a:gd name="T94" fmla="*/ 225 w 852"/>
                  <a:gd name="T95" fmla="*/ 500 h 633"/>
                  <a:gd name="T96" fmla="*/ 95 w 852"/>
                  <a:gd name="T97" fmla="*/ 633 h 633"/>
                  <a:gd name="T98" fmla="*/ 50 w 852"/>
                  <a:gd name="T99" fmla="*/ 606 h 633"/>
                  <a:gd name="T100" fmla="*/ 4 w 852"/>
                  <a:gd name="T101" fmla="*/ 528 h 633"/>
                  <a:gd name="T102" fmla="*/ 0 w 852"/>
                  <a:gd name="T103" fmla="*/ 445 h 633"/>
                  <a:gd name="T104" fmla="*/ 0 w 852"/>
                  <a:gd name="T105" fmla="*/ 445 h 633"/>
                  <a:gd name="T106" fmla="*/ 0 w 852"/>
                  <a:gd name="T107" fmla="*/ 445 h 6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2"/>
                  <a:gd name="T163" fmla="*/ 0 h 633"/>
                  <a:gd name="T164" fmla="*/ 852 w 852"/>
                  <a:gd name="T165" fmla="*/ 633 h 6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2" h="633">
                    <a:moveTo>
                      <a:pt x="0" y="445"/>
                    </a:moveTo>
                    <a:lnTo>
                      <a:pt x="38" y="410"/>
                    </a:lnTo>
                    <a:lnTo>
                      <a:pt x="80" y="376"/>
                    </a:lnTo>
                    <a:lnTo>
                      <a:pt x="133" y="332"/>
                    </a:lnTo>
                    <a:lnTo>
                      <a:pt x="192" y="287"/>
                    </a:lnTo>
                    <a:lnTo>
                      <a:pt x="251" y="239"/>
                    </a:lnTo>
                    <a:lnTo>
                      <a:pt x="310" y="197"/>
                    </a:lnTo>
                    <a:lnTo>
                      <a:pt x="363" y="165"/>
                    </a:lnTo>
                    <a:lnTo>
                      <a:pt x="460" y="110"/>
                    </a:lnTo>
                    <a:lnTo>
                      <a:pt x="550" y="64"/>
                    </a:lnTo>
                    <a:lnTo>
                      <a:pt x="624" y="26"/>
                    </a:lnTo>
                    <a:lnTo>
                      <a:pt x="671" y="0"/>
                    </a:lnTo>
                    <a:lnTo>
                      <a:pt x="704" y="0"/>
                    </a:lnTo>
                    <a:lnTo>
                      <a:pt x="734" y="28"/>
                    </a:lnTo>
                    <a:lnTo>
                      <a:pt x="765" y="70"/>
                    </a:lnTo>
                    <a:lnTo>
                      <a:pt x="797" y="110"/>
                    </a:lnTo>
                    <a:lnTo>
                      <a:pt x="852" y="169"/>
                    </a:lnTo>
                    <a:lnTo>
                      <a:pt x="793" y="192"/>
                    </a:lnTo>
                    <a:lnTo>
                      <a:pt x="751" y="184"/>
                    </a:lnTo>
                    <a:lnTo>
                      <a:pt x="727" y="135"/>
                    </a:lnTo>
                    <a:lnTo>
                      <a:pt x="709" y="76"/>
                    </a:lnTo>
                    <a:lnTo>
                      <a:pt x="683" y="45"/>
                    </a:lnTo>
                    <a:lnTo>
                      <a:pt x="647" y="36"/>
                    </a:lnTo>
                    <a:lnTo>
                      <a:pt x="443" y="154"/>
                    </a:lnTo>
                    <a:lnTo>
                      <a:pt x="502" y="144"/>
                    </a:lnTo>
                    <a:lnTo>
                      <a:pt x="443" y="196"/>
                    </a:lnTo>
                    <a:lnTo>
                      <a:pt x="498" y="196"/>
                    </a:lnTo>
                    <a:lnTo>
                      <a:pt x="462" y="230"/>
                    </a:lnTo>
                    <a:lnTo>
                      <a:pt x="508" y="234"/>
                    </a:lnTo>
                    <a:lnTo>
                      <a:pt x="413" y="270"/>
                    </a:lnTo>
                    <a:lnTo>
                      <a:pt x="405" y="228"/>
                    </a:lnTo>
                    <a:lnTo>
                      <a:pt x="390" y="207"/>
                    </a:lnTo>
                    <a:lnTo>
                      <a:pt x="363" y="215"/>
                    </a:lnTo>
                    <a:lnTo>
                      <a:pt x="329" y="245"/>
                    </a:lnTo>
                    <a:lnTo>
                      <a:pt x="297" y="273"/>
                    </a:lnTo>
                    <a:lnTo>
                      <a:pt x="263" y="304"/>
                    </a:lnTo>
                    <a:lnTo>
                      <a:pt x="308" y="365"/>
                    </a:lnTo>
                    <a:lnTo>
                      <a:pt x="394" y="344"/>
                    </a:lnTo>
                    <a:lnTo>
                      <a:pt x="278" y="429"/>
                    </a:lnTo>
                    <a:lnTo>
                      <a:pt x="278" y="369"/>
                    </a:lnTo>
                    <a:lnTo>
                      <a:pt x="228" y="329"/>
                    </a:lnTo>
                    <a:lnTo>
                      <a:pt x="164" y="395"/>
                    </a:lnTo>
                    <a:lnTo>
                      <a:pt x="198" y="384"/>
                    </a:lnTo>
                    <a:lnTo>
                      <a:pt x="219" y="395"/>
                    </a:lnTo>
                    <a:lnTo>
                      <a:pt x="196" y="433"/>
                    </a:lnTo>
                    <a:lnTo>
                      <a:pt x="185" y="448"/>
                    </a:lnTo>
                    <a:lnTo>
                      <a:pt x="238" y="445"/>
                    </a:lnTo>
                    <a:lnTo>
                      <a:pt x="225" y="500"/>
                    </a:lnTo>
                    <a:lnTo>
                      <a:pt x="95" y="633"/>
                    </a:lnTo>
                    <a:lnTo>
                      <a:pt x="50" y="606"/>
                    </a:lnTo>
                    <a:lnTo>
                      <a:pt x="4" y="528"/>
                    </a:lnTo>
                    <a:lnTo>
                      <a:pt x="0" y="445"/>
                    </a:lnTo>
                    <a:close/>
                  </a:path>
                </a:pathLst>
              </a:custGeom>
              <a:solidFill>
                <a:srgbClr val="000000"/>
              </a:solidFill>
              <a:ln w="9525">
                <a:noFill/>
                <a:round/>
                <a:headEnd/>
                <a:tailEnd/>
              </a:ln>
            </p:spPr>
            <p:txBody>
              <a:bodyPr/>
              <a:lstStyle/>
              <a:p>
                <a:endParaRPr lang="fa-IR"/>
              </a:p>
            </p:txBody>
          </p:sp>
          <p:sp>
            <p:nvSpPr>
              <p:cNvPr id="24725" name="Freeform 116"/>
              <p:cNvSpPr>
                <a:spLocks/>
              </p:cNvSpPr>
              <p:nvPr/>
            </p:nvSpPr>
            <p:spPr bwMode="auto">
              <a:xfrm>
                <a:off x="1457" y="3616"/>
                <a:ext cx="333" cy="224"/>
              </a:xfrm>
              <a:custGeom>
                <a:avLst/>
                <a:gdLst>
                  <a:gd name="T0" fmla="*/ 628 w 668"/>
                  <a:gd name="T1" fmla="*/ 0 h 449"/>
                  <a:gd name="T2" fmla="*/ 586 w 668"/>
                  <a:gd name="T3" fmla="*/ 27 h 449"/>
                  <a:gd name="T4" fmla="*/ 542 w 668"/>
                  <a:gd name="T5" fmla="*/ 55 h 449"/>
                  <a:gd name="T6" fmla="*/ 489 w 668"/>
                  <a:gd name="T7" fmla="*/ 89 h 449"/>
                  <a:gd name="T8" fmla="*/ 434 w 668"/>
                  <a:gd name="T9" fmla="*/ 124 h 449"/>
                  <a:gd name="T10" fmla="*/ 381 w 668"/>
                  <a:gd name="T11" fmla="*/ 158 h 449"/>
                  <a:gd name="T12" fmla="*/ 303 w 668"/>
                  <a:gd name="T13" fmla="*/ 211 h 449"/>
                  <a:gd name="T14" fmla="*/ 253 w 668"/>
                  <a:gd name="T15" fmla="*/ 245 h 449"/>
                  <a:gd name="T16" fmla="*/ 202 w 668"/>
                  <a:gd name="T17" fmla="*/ 279 h 449"/>
                  <a:gd name="T18" fmla="*/ 118 w 668"/>
                  <a:gd name="T19" fmla="*/ 350 h 449"/>
                  <a:gd name="T20" fmla="*/ 84 w 668"/>
                  <a:gd name="T21" fmla="*/ 384 h 449"/>
                  <a:gd name="T22" fmla="*/ 44 w 668"/>
                  <a:gd name="T23" fmla="*/ 416 h 449"/>
                  <a:gd name="T24" fmla="*/ 0 w 668"/>
                  <a:gd name="T25" fmla="*/ 449 h 449"/>
                  <a:gd name="T26" fmla="*/ 118 w 668"/>
                  <a:gd name="T27" fmla="*/ 380 h 449"/>
                  <a:gd name="T28" fmla="*/ 259 w 668"/>
                  <a:gd name="T29" fmla="*/ 266 h 449"/>
                  <a:gd name="T30" fmla="*/ 443 w 668"/>
                  <a:gd name="T31" fmla="*/ 141 h 449"/>
                  <a:gd name="T32" fmla="*/ 668 w 668"/>
                  <a:gd name="T33" fmla="*/ 15 h 449"/>
                  <a:gd name="T34" fmla="*/ 628 w 668"/>
                  <a:gd name="T35" fmla="*/ 0 h 449"/>
                  <a:gd name="T36" fmla="*/ 628 w 668"/>
                  <a:gd name="T37" fmla="*/ 0 h 449"/>
                  <a:gd name="T38" fmla="*/ 628 w 668"/>
                  <a:gd name="T39" fmla="*/ 0 h 4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8"/>
                  <a:gd name="T61" fmla="*/ 0 h 449"/>
                  <a:gd name="T62" fmla="*/ 668 w 668"/>
                  <a:gd name="T63" fmla="*/ 449 h 4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8" h="449">
                    <a:moveTo>
                      <a:pt x="628" y="0"/>
                    </a:moveTo>
                    <a:lnTo>
                      <a:pt x="586" y="27"/>
                    </a:lnTo>
                    <a:lnTo>
                      <a:pt x="542" y="55"/>
                    </a:lnTo>
                    <a:lnTo>
                      <a:pt x="489" y="89"/>
                    </a:lnTo>
                    <a:lnTo>
                      <a:pt x="434" y="124"/>
                    </a:lnTo>
                    <a:lnTo>
                      <a:pt x="381" y="158"/>
                    </a:lnTo>
                    <a:lnTo>
                      <a:pt x="303" y="211"/>
                    </a:lnTo>
                    <a:lnTo>
                      <a:pt x="253" y="245"/>
                    </a:lnTo>
                    <a:lnTo>
                      <a:pt x="202" y="279"/>
                    </a:lnTo>
                    <a:lnTo>
                      <a:pt x="118" y="350"/>
                    </a:lnTo>
                    <a:lnTo>
                      <a:pt x="84" y="384"/>
                    </a:lnTo>
                    <a:lnTo>
                      <a:pt x="44" y="416"/>
                    </a:lnTo>
                    <a:lnTo>
                      <a:pt x="0" y="449"/>
                    </a:lnTo>
                    <a:lnTo>
                      <a:pt x="118" y="380"/>
                    </a:lnTo>
                    <a:lnTo>
                      <a:pt x="259" y="266"/>
                    </a:lnTo>
                    <a:lnTo>
                      <a:pt x="443" y="141"/>
                    </a:lnTo>
                    <a:lnTo>
                      <a:pt x="668" y="15"/>
                    </a:lnTo>
                    <a:lnTo>
                      <a:pt x="628" y="0"/>
                    </a:lnTo>
                    <a:close/>
                  </a:path>
                </a:pathLst>
              </a:custGeom>
              <a:solidFill>
                <a:srgbClr val="000000"/>
              </a:solidFill>
              <a:ln w="9525">
                <a:noFill/>
                <a:round/>
                <a:headEnd/>
                <a:tailEnd/>
              </a:ln>
            </p:spPr>
            <p:txBody>
              <a:bodyPr/>
              <a:lstStyle/>
              <a:p>
                <a:endParaRPr lang="fa-IR"/>
              </a:p>
            </p:txBody>
          </p:sp>
          <p:sp>
            <p:nvSpPr>
              <p:cNvPr id="24726" name="Freeform 117"/>
              <p:cNvSpPr>
                <a:spLocks/>
              </p:cNvSpPr>
              <p:nvPr/>
            </p:nvSpPr>
            <p:spPr bwMode="auto">
              <a:xfrm>
                <a:off x="1505" y="3515"/>
                <a:ext cx="21" cy="16"/>
              </a:xfrm>
              <a:custGeom>
                <a:avLst/>
                <a:gdLst>
                  <a:gd name="T0" fmla="*/ 23 w 42"/>
                  <a:gd name="T1" fmla="*/ 0 h 32"/>
                  <a:gd name="T2" fmla="*/ 0 w 42"/>
                  <a:gd name="T3" fmla="*/ 32 h 32"/>
                  <a:gd name="T4" fmla="*/ 16 w 42"/>
                  <a:gd name="T5" fmla="*/ 19 h 32"/>
                  <a:gd name="T6" fmla="*/ 42 w 42"/>
                  <a:gd name="T7" fmla="*/ 0 h 32"/>
                  <a:gd name="T8" fmla="*/ 23 w 42"/>
                  <a:gd name="T9" fmla="*/ 0 h 32"/>
                  <a:gd name="T10" fmla="*/ 23 w 42"/>
                  <a:gd name="T11" fmla="*/ 0 h 32"/>
                  <a:gd name="T12" fmla="*/ 23 w 42"/>
                  <a:gd name="T13" fmla="*/ 0 h 32"/>
                  <a:gd name="T14" fmla="*/ 0 60000 65536"/>
                  <a:gd name="T15" fmla="*/ 0 60000 65536"/>
                  <a:gd name="T16" fmla="*/ 0 60000 65536"/>
                  <a:gd name="T17" fmla="*/ 0 60000 65536"/>
                  <a:gd name="T18" fmla="*/ 0 60000 65536"/>
                  <a:gd name="T19" fmla="*/ 0 60000 65536"/>
                  <a:gd name="T20" fmla="*/ 0 60000 65536"/>
                  <a:gd name="T21" fmla="*/ 0 w 42"/>
                  <a:gd name="T22" fmla="*/ 0 h 32"/>
                  <a:gd name="T23" fmla="*/ 42 w 4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2">
                    <a:moveTo>
                      <a:pt x="23" y="0"/>
                    </a:moveTo>
                    <a:lnTo>
                      <a:pt x="0" y="32"/>
                    </a:lnTo>
                    <a:lnTo>
                      <a:pt x="16" y="19"/>
                    </a:lnTo>
                    <a:lnTo>
                      <a:pt x="42" y="0"/>
                    </a:lnTo>
                    <a:lnTo>
                      <a:pt x="23" y="0"/>
                    </a:lnTo>
                    <a:close/>
                  </a:path>
                </a:pathLst>
              </a:custGeom>
              <a:solidFill>
                <a:srgbClr val="000000"/>
              </a:solidFill>
              <a:ln w="9525">
                <a:noFill/>
                <a:round/>
                <a:headEnd/>
                <a:tailEnd/>
              </a:ln>
            </p:spPr>
            <p:txBody>
              <a:bodyPr/>
              <a:lstStyle/>
              <a:p>
                <a:endParaRPr lang="fa-IR"/>
              </a:p>
            </p:txBody>
          </p:sp>
          <p:sp>
            <p:nvSpPr>
              <p:cNvPr id="24727" name="Freeform 118"/>
              <p:cNvSpPr>
                <a:spLocks/>
              </p:cNvSpPr>
              <p:nvPr/>
            </p:nvSpPr>
            <p:spPr bwMode="auto">
              <a:xfrm>
                <a:off x="1576" y="3812"/>
                <a:ext cx="159" cy="221"/>
              </a:xfrm>
              <a:custGeom>
                <a:avLst/>
                <a:gdLst>
                  <a:gd name="T0" fmla="*/ 0 w 319"/>
                  <a:gd name="T1" fmla="*/ 0 h 442"/>
                  <a:gd name="T2" fmla="*/ 21 w 319"/>
                  <a:gd name="T3" fmla="*/ 38 h 442"/>
                  <a:gd name="T4" fmla="*/ 72 w 319"/>
                  <a:gd name="T5" fmla="*/ 129 h 442"/>
                  <a:gd name="T6" fmla="*/ 106 w 319"/>
                  <a:gd name="T7" fmla="*/ 184 h 442"/>
                  <a:gd name="T8" fmla="*/ 143 w 319"/>
                  <a:gd name="T9" fmla="*/ 241 h 442"/>
                  <a:gd name="T10" fmla="*/ 181 w 319"/>
                  <a:gd name="T11" fmla="*/ 294 h 442"/>
                  <a:gd name="T12" fmla="*/ 219 w 319"/>
                  <a:gd name="T13" fmla="*/ 338 h 442"/>
                  <a:gd name="T14" fmla="*/ 319 w 319"/>
                  <a:gd name="T15" fmla="*/ 442 h 442"/>
                  <a:gd name="T16" fmla="*/ 25 w 319"/>
                  <a:gd name="T17" fmla="*/ 433 h 442"/>
                  <a:gd name="T18" fmla="*/ 15 w 319"/>
                  <a:gd name="T19" fmla="*/ 439 h 442"/>
                  <a:gd name="T20" fmla="*/ 25 w 319"/>
                  <a:gd name="T21" fmla="*/ 347 h 442"/>
                  <a:gd name="T22" fmla="*/ 46 w 319"/>
                  <a:gd name="T23" fmla="*/ 190 h 442"/>
                  <a:gd name="T24" fmla="*/ 30 w 319"/>
                  <a:gd name="T25" fmla="*/ 93 h 442"/>
                  <a:gd name="T26" fmla="*/ 0 w 319"/>
                  <a:gd name="T27" fmla="*/ 0 h 442"/>
                  <a:gd name="T28" fmla="*/ 0 w 319"/>
                  <a:gd name="T29" fmla="*/ 0 h 442"/>
                  <a:gd name="T30" fmla="*/ 0 w 319"/>
                  <a:gd name="T31" fmla="*/ 0 h 4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9"/>
                  <a:gd name="T49" fmla="*/ 0 h 442"/>
                  <a:gd name="T50" fmla="*/ 319 w 319"/>
                  <a:gd name="T51" fmla="*/ 442 h 4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9" h="442">
                    <a:moveTo>
                      <a:pt x="0" y="0"/>
                    </a:moveTo>
                    <a:lnTo>
                      <a:pt x="21" y="38"/>
                    </a:lnTo>
                    <a:lnTo>
                      <a:pt x="72" y="129"/>
                    </a:lnTo>
                    <a:lnTo>
                      <a:pt x="106" y="184"/>
                    </a:lnTo>
                    <a:lnTo>
                      <a:pt x="143" y="241"/>
                    </a:lnTo>
                    <a:lnTo>
                      <a:pt x="181" y="294"/>
                    </a:lnTo>
                    <a:lnTo>
                      <a:pt x="219" y="338"/>
                    </a:lnTo>
                    <a:lnTo>
                      <a:pt x="319" y="442"/>
                    </a:lnTo>
                    <a:lnTo>
                      <a:pt x="25" y="433"/>
                    </a:lnTo>
                    <a:lnTo>
                      <a:pt x="15" y="439"/>
                    </a:lnTo>
                    <a:lnTo>
                      <a:pt x="25" y="347"/>
                    </a:lnTo>
                    <a:lnTo>
                      <a:pt x="46" y="190"/>
                    </a:lnTo>
                    <a:lnTo>
                      <a:pt x="30" y="93"/>
                    </a:lnTo>
                    <a:lnTo>
                      <a:pt x="0" y="0"/>
                    </a:lnTo>
                    <a:close/>
                  </a:path>
                </a:pathLst>
              </a:custGeom>
              <a:solidFill>
                <a:srgbClr val="000000"/>
              </a:solidFill>
              <a:ln w="9525">
                <a:noFill/>
                <a:round/>
                <a:headEnd/>
                <a:tailEnd/>
              </a:ln>
            </p:spPr>
            <p:txBody>
              <a:bodyPr/>
              <a:lstStyle/>
              <a:p>
                <a:endParaRPr lang="fa-IR"/>
              </a:p>
            </p:txBody>
          </p:sp>
          <p:sp>
            <p:nvSpPr>
              <p:cNvPr id="24728" name="Freeform 119"/>
              <p:cNvSpPr>
                <a:spLocks/>
              </p:cNvSpPr>
              <p:nvPr/>
            </p:nvSpPr>
            <p:spPr bwMode="auto">
              <a:xfrm>
                <a:off x="1645" y="3729"/>
                <a:ext cx="180" cy="200"/>
              </a:xfrm>
              <a:custGeom>
                <a:avLst/>
                <a:gdLst>
                  <a:gd name="T0" fmla="*/ 0 w 359"/>
                  <a:gd name="T1" fmla="*/ 0 h 399"/>
                  <a:gd name="T2" fmla="*/ 36 w 359"/>
                  <a:gd name="T3" fmla="*/ 57 h 399"/>
                  <a:gd name="T4" fmla="*/ 72 w 359"/>
                  <a:gd name="T5" fmla="*/ 107 h 399"/>
                  <a:gd name="T6" fmla="*/ 116 w 359"/>
                  <a:gd name="T7" fmla="*/ 150 h 399"/>
                  <a:gd name="T8" fmla="*/ 146 w 359"/>
                  <a:gd name="T9" fmla="*/ 150 h 399"/>
                  <a:gd name="T10" fmla="*/ 175 w 359"/>
                  <a:gd name="T11" fmla="*/ 194 h 399"/>
                  <a:gd name="T12" fmla="*/ 198 w 359"/>
                  <a:gd name="T13" fmla="*/ 232 h 399"/>
                  <a:gd name="T14" fmla="*/ 228 w 359"/>
                  <a:gd name="T15" fmla="*/ 268 h 399"/>
                  <a:gd name="T16" fmla="*/ 258 w 359"/>
                  <a:gd name="T17" fmla="*/ 302 h 399"/>
                  <a:gd name="T18" fmla="*/ 287 w 359"/>
                  <a:gd name="T19" fmla="*/ 335 h 399"/>
                  <a:gd name="T20" fmla="*/ 338 w 359"/>
                  <a:gd name="T21" fmla="*/ 380 h 399"/>
                  <a:gd name="T22" fmla="*/ 359 w 359"/>
                  <a:gd name="T23" fmla="*/ 399 h 399"/>
                  <a:gd name="T24" fmla="*/ 144 w 359"/>
                  <a:gd name="T25" fmla="*/ 270 h 399"/>
                  <a:gd name="T26" fmla="*/ 121 w 359"/>
                  <a:gd name="T27" fmla="*/ 242 h 399"/>
                  <a:gd name="T28" fmla="*/ 70 w 359"/>
                  <a:gd name="T29" fmla="*/ 179 h 399"/>
                  <a:gd name="T30" fmla="*/ 21 w 359"/>
                  <a:gd name="T31" fmla="*/ 99 h 399"/>
                  <a:gd name="T32" fmla="*/ 61 w 359"/>
                  <a:gd name="T33" fmla="*/ 124 h 399"/>
                  <a:gd name="T34" fmla="*/ 0 w 359"/>
                  <a:gd name="T35" fmla="*/ 0 h 399"/>
                  <a:gd name="T36" fmla="*/ 0 w 359"/>
                  <a:gd name="T37" fmla="*/ 0 h 399"/>
                  <a:gd name="T38" fmla="*/ 0 w 359"/>
                  <a:gd name="T39" fmla="*/ 0 h 3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9"/>
                  <a:gd name="T61" fmla="*/ 0 h 399"/>
                  <a:gd name="T62" fmla="*/ 359 w 359"/>
                  <a:gd name="T63" fmla="*/ 399 h 3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9" h="399">
                    <a:moveTo>
                      <a:pt x="0" y="0"/>
                    </a:moveTo>
                    <a:lnTo>
                      <a:pt x="36" y="57"/>
                    </a:lnTo>
                    <a:lnTo>
                      <a:pt x="72" y="107"/>
                    </a:lnTo>
                    <a:lnTo>
                      <a:pt x="116" y="150"/>
                    </a:lnTo>
                    <a:lnTo>
                      <a:pt x="146" y="150"/>
                    </a:lnTo>
                    <a:lnTo>
                      <a:pt x="175" y="194"/>
                    </a:lnTo>
                    <a:lnTo>
                      <a:pt x="198" y="232"/>
                    </a:lnTo>
                    <a:lnTo>
                      <a:pt x="228" y="268"/>
                    </a:lnTo>
                    <a:lnTo>
                      <a:pt x="258" y="302"/>
                    </a:lnTo>
                    <a:lnTo>
                      <a:pt x="287" y="335"/>
                    </a:lnTo>
                    <a:lnTo>
                      <a:pt x="338" y="380"/>
                    </a:lnTo>
                    <a:lnTo>
                      <a:pt x="359" y="399"/>
                    </a:lnTo>
                    <a:lnTo>
                      <a:pt x="144" y="270"/>
                    </a:lnTo>
                    <a:lnTo>
                      <a:pt x="121" y="242"/>
                    </a:lnTo>
                    <a:lnTo>
                      <a:pt x="70" y="179"/>
                    </a:lnTo>
                    <a:lnTo>
                      <a:pt x="21" y="99"/>
                    </a:lnTo>
                    <a:lnTo>
                      <a:pt x="61" y="124"/>
                    </a:lnTo>
                    <a:lnTo>
                      <a:pt x="0" y="0"/>
                    </a:lnTo>
                    <a:close/>
                  </a:path>
                </a:pathLst>
              </a:custGeom>
              <a:solidFill>
                <a:srgbClr val="000000"/>
              </a:solidFill>
              <a:ln w="9525">
                <a:noFill/>
                <a:round/>
                <a:headEnd/>
                <a:tailEnd/>
              </a:ln>
            </p:spPr>
            <p:txBody>
              <a:bodyPr/>
              <a:lstStyle/>
              <a:p>
                <a:endParaRPr lang="fa-IR"/>
              </a:p>
            </p:txBody>
          </p:sp>
          <p:sp>
            <p:nvSpPr>
              <p:cNvPr id="24729" name="Freeform 120"/>
              <p:cNvSpPr>
                <a:spLocks/>
              </p:cNvSpPr>
              <p:nvPr/>
            </p:nvSpPr>
            <p:spPr bwMode="auto">
              <a:xfrm>
                <a:off x="1763" y="3654"/>
                <a:ext cx="232" cy="137"/>
              </a:xfrm>
              <a:custGeom>
                <a:avLst/>
                <a:gdLst>
                  <a:gd name="T0" fmla="*/ 0 w 463"/>
                  <a:gd name="T1" fmla="*/ 6 h 274"/>
                  <a:gd name="T2" fmla="*/ 144 w 463"/>
                  <a:gd name="T3" fmla="*/ 80 h 274"/>
                  <a:gd name="T4" fmla="*/ 192 w 463"/>
                  <a:gd name="T5" fmla="*/ 160 h 274"/>
                  <a:gd name="T6" fmla="*/ 212 w 463"/>
                  <a:gd name="T7" fmla="*/ 184 h 274"/>
                  <a:gd name="T8" fmla="*/ 249 w 463"/>
                  <a:gd name="T9" fmla="*/ 200 h 274"/>
                  <a:gd name="T10" fmla="*/ 374 w 463"/>
                  <a:gd name="T11" fmla="*/ 238 h 274"/>
                  <a:gd name="T12" fmla="*/ 463 w 463"/>
                  <a:gd name="T13" fmla="*/ 274 h 274"/>
                  <a:gd name="T14" fmla="*/ 420 w 463"/>
                  <a:gd name="T15" fmla="*/ 240 h 274"/>
                  <a:gd name="T16" fmla="*/ 385 w 463"/>
                  <a:gd name="T17" fmla="*/ 209 h 274"/>
                  <a:gd name="T18" fmla="*/ 368 w 463"/>
                  <a:gd name="T19" fmla="*/ 194 h 274"/>
                  <a:gd name="T20" fmla="*/ 300 w 463"/>
                  <a:gd name="T21" fmla="*/ 156 h 274"/>
                  <a:gd name="T22" fmla="*/ 243 w 463"/>
                  <a:gd name="T23" fmla="*/ 116 h 274"/>
                  <a:gd name="T24" fmla="*/ 197 w 463"/>
                  <a:gd name="T25" fmla="*/ 76 h 274"/>
                  <a:gd name="T26" fmla="*/ 159 w 463"/>
                  <a:gd name="T27" fmla="*/ 40 h 274"/>
                  <a:gd name="T28" fmla="*/ 117 w 463"/>
                  <a:gd name="T29" fmla="*/ 17 h 274"/>
                  <a:gd name="T30" fmla="*/ 68 w 463"/>
                  <a:gd name="T31" fmla="*/ 0 h 274"/>
                  <a:gd name="T32" fmla="*/ 0 w 463"/>
                  <a:gd name="T33" fmla="*/ 6 h 274"/>
                  <a:gd name="T34" fmla="*/ 0 w 463"/>
                  <a:gd name="T35" fmla="*/ 6 h 274"/>
                  <a:gd name="T36" fmla="*/ 0 w 463"/>
                  <a:gd name="T37" fmla="*/ 6 h 2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3"/>
                  <a:gd name="T58" fmla="*/ 0 h 274"/>
                  <a:gd name="T59" fmla="*/ 463 w 463"/>
                  <a:gd name="T60" fmla="*/ 274 h 2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3" h="274">
                    <a:moveTo>
                      <a:pt x="0" y="6"/>
                    </a:moveTo>
                    <a:lnTo>
                      <a:pt x="144" y="80"/>
                    </a:lnTo>
                    <a:lnTo>
                      <a:pt x="192" y="160"/>
                    </a:lnTo>
                    <a:lnTo>
                      <a:pt x="212" y="184"/>
                    </a:lnTo>
                    <a:lnTo>
                      <a:pt x="249" y="200"/>
                    </a:lnTo>
                    <a:lnTo>
                      <a:pt x="374" y="238"/>
                    </a:lnTo>
                    <a:lnTo>
                      <a:pt x="463" y="274"/>
                    </a:lnTo>
                    <a:lnTo>
                      <a:pt x="420" y="240"/>
                    </a:lnTo>
                    <a:lnTo>
                      <a:pt x="385" y="209"/>
                    </a:lnTo>
                    <a:lnTo>
                      <a:pt x="368" y="194"/>
                    </a:lnTo>
                    <a:lnTo>
                      <a:pt x="300" y="156"/>
                    </a:lnTo>
                    <a:lnTo>
                      <a:pt x="243" y="116"/>
                    </a:lnTo>
                    <a:lnTo>
                      <a:pt x="197" y="76"/>
                    </a:lnTo>
                    <a:lnTo>
                      <a:pt x="159" y="40"/>
                    </a:lnTo>
                    <a:lnTo>
                      <a:pt x="117" y="17"/>
                    </a:lnTo>
                    <a:lnTo>
                      <a:pt x="68" y="0"/>
                    </a:lnTo>
                    <a:lnTo>
                      <a:pt x="0" y="6"/>
                    </a:lnTo>
                    <a:close/>
                  </a:path>
                </a:pathLst>
              </a:custGeom>
              <a:solidFill>
                <a:srgbClr val="000000"/>
              </a:solidFill>
              <a:ln w="9525">
                <a:noFill/>
                <a:round/>
                <a:headEnd/>
                <a:tailEnd/>
              </a:ln>
            </p:spPr>
            <p:txBody>
              <a:bodyPr/>
              <a:lstStyle/>
              <a:p>
                <a:endParaRPr lang="fa-IR"/>
              </a:p>
            </p:txBody>
          </p:sp>
          <p:sp>
            <p:nvSpPr>
              <p:cNvPr id="24730" name="Freeform 121"/>
              <p:cNvSpPr>
                <a:spLocks/>
              </p:cNvSpPr>
              <p:nvPr/>
            </p:nvSpPr>
            <p:spPr bwMode="auto">
              <a:xfrm>
                <a:off x="1825" y="3818"/>
                <a:ext cx="481" cy="168"/>
              </a:xfrm>
              <a:custGeom>
                <a:avLst/>
                <a:gdLst>
                  <a:gd name="T0" fmla="*/ 21 w 962"/>
                  <a:gd name="T1" fmla="*/ 334 h 334"/>
                  <a:gd name="T2" fmla="*/ 240 w 962"/>
                  <a:gd name="T3" fmla="*/ 245 h 334"/>
                  <a:gd name="T4" fmla="*/ 283 w 962"/>
                  <a:gd name="T5" fmla="*/ 215 h 334"/>
                  <a:gd name="T6" fmla="*/ 329 w 962"/>
                  <a:gd name="T7" fmla="*/ 186 h 334"/>
                  <a:gd name="T8" fmla="*/ 418 w 962"/>
                  <a:gd name="T9" fmla="*/ 137 h 334"/>
                  <a:gd name="T10" fmla="*/ 502 w 962"/>
                  <a:gd name="T11" fmla="*/ 97 h 334"/>
                  <a:gd name="T12" fmla="*/ 574 w 962"/>
                  <a:gd name="T13" fmla="*/ 65 h 334"/>
                  <a:gd name="T14" fmla="*/ 719 w 962"/>
                  <a:gd name="T15" fmla="*/ 32 h 334"/>
                  <a:gd name="T16" fmla="*/ 799 w 962"/>
                  <a:gd name="T17" fmla="*/ 27 h 334"/>
                  <a:gd name="T18" fmla="*/ 962 w 962"/>
                  <a:gd name="T19" fmla="*/ 30 h 334"/>
                  <a:gd name="T20" fmla="*/ 888 w 962"/>
                  <a:gd name="T21" fmla="*/ 0 h 334"/>
                  <a:gd name="T22" fmla="*/ 633 w 962"/>
                  <a:gd name="T23" fmla="*/ 21 h 334"/>
                  <a:gd name="T24" fmla="*/ 493 w 962"/>
                  <a:gd name="T25" fmla="*/ 70 h 334"/>
                  <a:gd name="T26" fmla="*/ 394 w 962"/>
                  <a:gd name="T27" fmla="*/ 110 h 334"/>
                  <a:gd name="T28" fmla="*/ 337 w 962"/>
                  <a:gd name="T29" fmla="*/ 150 h 334"/>
                  <a:gd name="T30" fmla="*/ 285 w 962"/>
                  <a:gd name="T31" fmla="*/ 184 h 334"/>
                  <a:gd name="T32" fmla="*/ 234 w 962"/>
                  <a:gd name="T33" fmla="*/ 211 h 334"/>
                  <a:gd name="T34" fmla="*/ 74 w 962"/>
                  <a:gd name="T35" fmla="*/ 270 h 334"/>
                  <a:gd name="T36" fmla="*/ 0 w 962"/>
                  <a:gd name="T37" fmla="*/ 291 h 334"/>
                  <a:gd name="T38" fmla="*/ 21 w 962"/>
                  <a:gd name="T39" fmla="*/ 334 h 334"/>
                  <a:gd name="T40" fmla="*/ 21 w 962"/>
                  <a:gd name="T41" fmla="*/ 334 h 334"/>
                  <a:gd name="T42" fmla="*/ 21 w 962"/>
                  <a:gd name="T43" fmla="*/ 334 h 3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2"/>
                  <a:gd name="T67" fmla="*/ 0 h 334"/>
                  <a:gd name="T68" fmla="*/ 962 w 962"/>
                  <a:gd name="T69" fmla="*/ 334 h 3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2" h="334">
                    <a:moveTo>
                      <a:pt x="21" y="334"/>
                    </a:moveTo>
                    <a:lnTo>
                      <a:pt x="240" y="245"/>
                    </a:lnTo>
                    <a:lnTo>
                      <a:pt x="283" y="215"/>
                    </a:lnTo>
                    <a:lnTo>
                      <a:pt x="329" y="186"/>
                    </a:lnTo>
                    <a:lnTo>
                      <a:pt x="418" y="137"/>
                    </a:lnTo>
                    <a:lnTo>
                      <a:pt x="502" y="97"/>
                    </a:lnTo>
                    <a:lnTo>
                      <a:pt x="574" y="65"/>
                    </a:lnTo>
                    <a:lnTo>
                      <a:pt x="719" y="32"/>
                    </a:lnTo>
                    <a:lnTo>
                      <a:pt x="799" y="27"/>
                    </a:lnTo>
                    <a:lnTo>
                      <a:pt x="962" y="30"/>
                    </a:lnTo>
                    <a:lnTo>
                      <a:pt x="888" y="0"/>
                    </a:lnTo>
                    <a:lnTo>
                      <a:pt x="633" y="21"/>
                    </a:lnTo>
                    <a:lnTo>
                      <a:pt x="493" y="70"/>
                    </a:lnTo>
                    <a:lnTo>
                      <a:pt x="394" y="110"/>
                    </a:lnTo>
                    <a:lnTo>
                      <a:pt x="337" y="150"/>
                    </a:lnTo>
                    <a:lnTo>
                      <a:pt x="285" y="184"/>
                    </a:lnTo>
                    <a:lnTo>
                      <a:pt x="234" y="211"/>
                    </a:lnTo>
                    <a:lnTo>
                      <a:pt x="74" y="270"/>
                    </a:lnTo>
                    <a:lnTo>
                      <a:pt x="0" y="291"/>
                    </a:lnTo>
                    <a:lnTo>
                      <a:pt x="21" y="334"/>
                    </a:lnTo>
                    <a:close/>
                  </a:path>
                </a:pathLst>
              </a:custGeom>
              <a:solidFill>
                <a:srgbClr val="000000"/>
              </a:solidFill>
              <a:ln w="9525">
                <a:noFill/>
                <a:round/>
                <a:headEnd/>
                <a:tailEnd/>
              </a:ln>
            </p:spPr>
            <p:txBody>
              <a:bodyPr/>
              <a:lstStyle/>
              <a:p>
                <a:endParaRPr lang="fa-IR"/>
              </a:p>
            </p:txBody>
          </p:sp>
          <p:sp>
            <p:nvSpPr>
              <p:cNvPr id="24731" name="Freeform 122"/>
              <p:cNvSpPr>
                <a:spLocks/>
              </p:cNvSpPr>
              <p:nvPr/>
            </p:nvSpPr>
            <p:spPr bwMode="auto">
              <a:xfrm>
                <a:off x="2061" y="3935"/>
                <a:ext cx="369" cy="101"/>
              </a:xfrm>
              <a:custGeom>
                <a:avLst/>
                <a:gdLst>
                  <a:gd name="T0" fmla="*/ 0 w 738"/>
                  <a:gd name="T1" fmla="*/ 201 h 201"/>
                  <a:gd name="T2" fmla="*/ 40 w 738"/>
                  <a:gd name="T3" fmla="*/ 182 h 201"/>
                  <a:gd name="T4" fmla="*/ 134 w 738"/>
                  <a:gd name="T5" fmla="*/ 140 h 201"/>
                  <a:gd name="T6" fmla="*/ 250 w 738"/>
                  <a:gd name="T7" fmla="*/ 93 h 201"/>
                  <a:gd name="T8" fmla="*/ 356 w 738"/>
                  <a:gd name="T9" fmla="*/ 57 h 201"/>
                  <a:gd name="T10" fmla="*/ 497 w 738"/>
                  <a:gd name="T11" fmla="*/ 0 h 201"/>
                  <a:gd name="T12" fmla="*/ 634 w 738"/>
                  <a:gd name="T13" fmla="*/ 5 h 201"/>
                  <a:gd name="T14" fmla="*/ 731 w 738"/>
                  <a:gd name="T15" fmla="*/ 74 h 201"/>
                  <a:gd name="T16" fmla="*/ 738 w 738"/>
                  <a:gd name="T17" fmla="*/ 106 h 201"/>
                  <a:gd name="T18" fmla="*/ 721 w 738"/>
                  <a:gd name="T19" fmla="*/ 59 h 201"/>
                  <a:gd name="T20" fmla="*/ 677 w 738"/>
                  <a:gd name="T21" fmla="*/ 28 h 201"/>
                  <a:gd name="T22" fmla="*/ 594 w 738"/>
                  <a:gd name="T23" fmla="*/ 21 h 201"/>
                  <a:gd name="T24" fmla="*/ 385 w 738"/>
                  <a:gd name="T25" fmla="*/ 61 h 201"/>
                  <a:gd name="T26" fmla="*/ 255 w 738"/>
                  <a:gd name="T27" fmla="*/ 110 h 201"/>
                  <a:gd name="T28" fmla="*/ 219 w 738"/>
                  <a:gd name="T29" fmla="*/ 137 h 201"/>
                  <a:gd name="T30" fmla="*/ 175 w 738"/>
                  <a:gd name="T31" fmla="*/ 161 h 201"/>
                  <a:gd name="T32" fmla="*/ 120 w 738"/>
                  <a:gd name="T33" fmla="*/ 192 h 201"/>
                  <a:gd name="T34" fmla="*/ 0 w 738"/>
                  <a:gd name="T35" fmla="*/ 201 h 201"/>
                  <a:gd name="T36" fmla="*/ 0 w 738"/>
                  <a:gd name="T37" fmla="*/ 201 h 201"/>
                  <a:gd name="T38" fmla="*/ 0 w 738"/>
                  <a:gd name="T39" fmla="*/ 201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8"/>
                  <a:gd name="T61" fmla="*/ 0 h 201"/>
                  <a:gd name="T62" fmla="*/ 738 w 738"/>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8" h="201">
                    <a:moveTo>
                      <a:pt x="0" y="201"/>
                    </a:moveTo>
                    <a:lnTo>
                      <a:pt x="40" y="182"/>
                    </a:lnTo>
                    <a:lnTo>
                      <a:pt x="134" y="140"/>
                    </a:lnTo>
                    <a:lnTo>
                      <a:pt x="250" y="93"/>
                    </a:lnTo>
                    <a:lnTo>
                      <a:pt x="356" y="57"/>
                    </a:lnTo>
                    <a:lnTo>
                      <a:pt x="497" y="0"/>
                    </a:lnTo>
                    <a:lnTo>
                      <a:pt x="634" y="5"/>
                    </a:lnTo>
                    <a:lnTo>
                      <a:pt x="731" y="74"/>
                    </a:lnTo>
                    <a:lnTo>
                      <a:pt x="738" y="106"/>
                    </a:lnTo>
                    <a:lnTo>
                      <a:pt x="721" y="59"/>
                    </a:lnTo>
                    <a:lnTo>
                      <a:pt x="677" y="28"/>
                    </a:lnTo>
                    <a:lnTo>
                      <a:pt x="594" y="21"/>
                    </a:lnTo>
                    <a:lnTo>
                      <a:pt x="385" y="61"/>
                    </a:lnTo>
                    <a:lnTo>
                      <a:pt x="255" y="110"/>
                    </a:lnTo>
                    <a:lnTo>
                      <a:pt x="219" y="137"/>
                    </a:lnTo>
                    <a:lnTo>
                      <a:pt x="175" y="161"/>
                    </a:lnTo>
                    <a:lnTo>
                      <a:pt x="120" y="192"/>
                    </a:lnTo>
                    <a:lnTo>
                      <a:pt x="0" y="201"/>
                    </a:lnTo>
                    <a:close/>
                  </a:path>
                </a:pathLst>
              </a:custGeom>
              <a:solidFill>
                <a:srgbClr val="000000"/>
              </a:solidFill>
              <a:ln w="9525">
                <a:noFill/>
                <a:round/>
                <a:headEnd/>
                <a:tailEnd/>
              </a:ln>
            </p:spPr>
            <p:txBody>
              <a:bodyPr/>
              <a:lstStyle/>
              <a:p>
                <a:endParaRPr lang="fa-IR"/>
              </a:p>
            </p:txBody>
          </p:sp>
          <p:sp>
            <p:nvSpPr>
              <p:cNvPr id="24732" name="Freeform 123"/>
              <p:cNvSpPr>
                <a:spLocks/>
              </p:cNvSpPr>
              <p:nvPr/>
            </p:nvSpPr>
            <p:spPr bwMode="auto">
              <a:xfrm>
                <a:off x="1935" y="3419"/>
                <a:ext cx="92" cy="124"/>
              </a:xfrm>
              <a:custGeom>
                <a:avLst/>
                <a:gdLst>
                  <a:gd name="T0" fmla="*/ 0 w 184"/>
                  <a:gd name="T1" fmla="*/ 0 h 247"/>
                  <a:gd name="T2" fmla="*/ 104 w 184"/>
                  <a:gd name="T3" fmla="*/ 49 h 247"/>
                  <a:gd name="T4" fmla="*/ 108 w 184"/>
                  <a:gd name="T5" fmla="*/ 81 h 247"/>
                  <a:gd name="T6" fmla="*/ 129 w 184"/>
                  <a:gd name="T7" fmla="*/ 95 h 247"/>
                  <a:gd name="T8" fmla="*/ 184 w 184"/>
                  <a:gd name="T9" fmla="*/ 184 h 247"/>
                  <a:gd name="T10" fmla="*/ 178 w 184"/>
                  <a:gd name="T11" fmla="*/ 220 h 247"/>
                  <a:gd name="T12" fmla="*/ 157 w 184"/>
                  <a:gd name="T13" fmla="*/ 247 h 247"/>
                  <a:gd name="T14" fmla="*/ 129 w 184"/>
                  <a:gd name="T15" fmla="*/ 224 h 247"/>
                  <a:gd name="T16" fmla="*/ 104 w 184"/>
                  <a:gd name="T17" fmla="*/ 161 h 247"/>
                  <a:gd name="T18" fmla="*/ 60 w 184"/>
                  <a:gd name="T19" fmla="*/ 89 h 247"/>
                  <a:gd name="T20" fmla="*/ 19 w 184"/>
                  <a:gd name="T21" fmla="*/ 26 h 247"/>
                  <a:gd name="T22" fmla="*/ 0 w 184"/>
                  <a:gd name="T23" fmla="*/ 0 h 247"/>
                  <a:gd name="T24" fmla="*/ 0 w 184"/>
                  <a:gd name="T25" fmla="*/ 0 h 247"/>
                  <a:gd name="T26" fmla="*/ 0 w 184"/>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4"/>
                  <a:gd name="T43" fmla="*/ 0 h 247"/>
                  <a:gd name="T44" fmla="*/ 184 w 184"/>
                  <a:gd name="T45" fmla="*/ 247 h 2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4" h="247">
                    <a:moveTo>
                      <a:pt x="0" y="0"/>
                    </a:moveTo>
                    <a:lnTo>
                      <a:pt x="104" y="49"/>
                    </a:lnTo>
                    <a:lnTo>
                      <a:pt x="108" y="81"/>
                    </a:lnTo>
                    <a:lnTo>
                      <a:pt x="129" y="95"/>
                    </a:lnTo>
                    <a:lnTo>
                      <a:pt x="184" y="184"/>
                    </a:lnTo>
                    <a:lnTo>
                      <a:pt x="178" y="220"/>
                    </a:lnTo>
                    <a:lnTo>
                      <a:pt x="157" y="247"/>
                    </a:lnTo>
                    <a:lnTo>
                      <a:pt x="129" y="224"/>
                    </a:lnTo>
                    <a:lnTo>
                      <a:pt x="104" y="161"/>
                    </a:lnTo>
                    <a:lnTo>
                      <a:pt x="60" y="89"/>
                    </a:lnTo>
                    <a:lnTo>
                      <a:pt x="19" y="26"/>
                    </a:lnTo>
                    <a:lnTo>
                      <a:pt x="0" y="0"/>
                    </a:lnTo>
                    <a:close/>
                  </a:path>
                </a:pathLst>
              </a:custGeom>
              <a:solidFill>
                <a:srgbClr val="000000"/>
              </a:solidFill>
              <a:ln w="9525">
                <a:noFill/>
                <a:round/>
                <a:headEnd/>
                <a:tailEnd/>
              </a:ln>
            </p:spPr>
            <p:txBody>
              <a:bodyPr/>
              <a:lstStyle/>
              <a:p>
                <a:endParaRPr lang="fa-IR"/>
              </a:p>
            </p:txBody>
          </p:sp>
          <p:sp>
            <p:nvSpPr>
              <p:cNvPr id="24733" name="Freeform 124"/>
              <p:cNvSpPr>
                <a:spLocks/>
              </p:cNvSpPr>
              <p:nvPr/>
            </p:nvSpPr>
            <p:spPr bwMode="auto">
              <a:xfrm>
                <a:off x="2027" y="3522"/>
                <a:ext cx="199" cy="65"/>
              </a:xfrm>
              <a:custGeom>
                <a:avLst/>
                <a:gdLst>
                  <a:gd name="T0" fmla="*/ 0 w 397"/>
                  <a:gd name="T1" fmla="*/ 30 h 129"/>
                  <a:gd name="T2" fmla="*/ 93 w 397"/>
                  <a:gd name="T3" fmla="*/ 59 h 129"/>
                  <a:gd name="T4" fmla="*/ 68 w 397"/>
                  <a:gd name="T5" fmla="*/ 85 h 129"/>
                  <a:gd name="T6" fmla="*/ 80 w 397"/>
                  <a:gd name="T7" fmla="*/ 106 h 129"/>
                  <a:gd name="T8" fmla="*/ 145 w 397"/>
                  <a:gd name="T9" fmla="*/ 120 h 129"/>
                  <a:gd name="T10" fmla="*/ 319 w 397"/>
                  <a:gd name="T11" fmla="*/ 110 h 129"/>
                  <a:gd name="T12" fmla="*/ 382 w 397"/>
                  <a:gd name="T13" fmla="*/ 129 h 129"/>
                  <a:gd name="T14" fmla="*/ 397 w 397"/>
                  <a:gd name="T15" fmla="*/ 120 h 129"/>
                  <a:gd name="T16" fmla="*/ 386 w 397"/>
                  <a:gd name="T17" fmla="*/ 80 h 129"/>
                  <a:gd name="T18" fmla="*/ 333 w 397"/>
                  <a:gd name="T19" fmla="*/ 59 h 129"/>
                  <a:gd name="T20" fmla="*/ 175 w 397"/>
                  <a:gd name="T21" fmla="*/ 55 h 129"/>
                  <a:gd name="T22" fmla="*/ 129 w 397"/>
                  <a:gd name="T23" fmla="*/ 55 h 129"/>
                  <a:gd name="T24" fmla="*/ 44 w 397"/>
                  <a:gd name="T25" fmla="*/ 9 h 129"/>
                  <a:gd name="T26" fmla="*/ 0 w 397"/>
                  <a:gd name="T27" fmla="*/ 0 h 129"/>
                  <a:gd name="T28" fmla="*/ 0 w 397"/>
                  <a:gd name="T29" fmla="*/ 30 h 129"/>
                  <a:gd name="T30" fmla="*/ 0 w 397"/>
                  <a:gd name="T31" fmla="*/ 30 h 129"/>
                  <a:gd name="T32" fmla="*/ 0 w 397"/>
                  <a:gd name="T33" fmla="*/ 30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7"/>
                  <a:gd name="T52" fmla="*/ 0 h 129"/>
                  <a:gd name="T53" fmla="*/ 397 w 397"/>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7" h="129">
                    <a:moveTo>
                      <a:pt x="0" y="30"/>
                    </a:moveTo>
                    <a:lnTo>
                      <a:pt x="93" y="59"/>
                    </a:lnTo>
                    <a:lnTo>
                      <a:pt x="68" y="85"/>
                    </a:lnTo>
                    <a:lnTo>
                      <a:pt x="80" y="106"/>
                    </a:lnTo>
                    <a:lnTo>
                      <a:pt x="145" y="120"/>
                    </a:lnTo>
                    <a:lnTo>
                      <a:pt x="319" y="110"/>
                    </a:lnTo>
                    <a:lnTo>
                      <a:pt x="382" y="129"/>
                    </a:lnTo>
                    <a:lnTo>
                      <a:pt x="397" y="120"/>
                    </a:lnTo>
                    <a:lnTo>
                      <a:pt x="386" y="80"/>
                    </a:lnTo>
                    <a:lnTo>
                      <a:pt x="333" y="59"/>
                    </a:lnTo>
                    <a:lnTo>
                      <a:pt x="175" y="55"/>
                    </a:lnTo>
                    <a:lnTo>
                      <a:pt x="129" y="55"/>
                    </a:lnTo>
                    <a:lnTo>
                      <a:pt x="44" y="9"/>
                    </a:lnTo>
                    <a:lnTo>
                      <a:pt x="0" y="0"/>
                    </a:lnTo>
                    <a:lnTo>
                      <a:pt x="0" y="30"/>
                    </a:lnTo>
                    <a:close/>
                  </a:path>
                </a:pathLst>
              </a:custGeom>
              <a:solidFill>
                <a:srgbClr val="000000"/>
              </a:solidFill>
              <a:ln w="9525">
                <a:noFill/>
                <a:round/>
                <a:headEnd/>
                <a:tailEnd/>
              </a:ln>
            </p:spPr>
            <p:txBody>
              <a:bodyPr/>
              <a:lstStyle/>
              <a:p>
                <a:endParaRPr lang="fa-IR"/>
              </a:p>
            </p:txBody>
          </p:sp>
          <p:sp>
            <p:nvSpPr>
              <p:cNvPr id="24734" name="Freeform 125"/>
              <p:cNvSpPr>
                <a:spLocks/>
              </p:cNvSpPr>
              <p:nvPr/>
            </p:nvSpPr>
            <p:spPr bwMode="auto">
              <a:xfrm>
                <a:off x="2074" y="3499"/>
                <a:ext cx="222" cy="285"/>
              </a:xfrm>
              <a:custGeom>
                <a:avLst/>
                <a:gdLst>
                  <a:gd name="T0" fmla="*/ 82 w 445"/>
                  <a:gd name="T1" fmla="*/ 80 h 570"/>
                  <a:gd name="T2" fmla="*/ 135 w 445"/>
                  <a:gd name="T3" fmla="*/ 31 h 570"/>
                  <a:gd name="T4" fmla="*/ 171 w 445"/>
                  <a:gd name="T5" fmla="*/ 10 h 570"/>
                  <a:gd name="T6" fmla="*/ 215 w 445"/>
                  <a:gd name="T7" fmla="*/ 0 h 570"/>
                  <a:gd name="T8" fmla="*/ 399 w 445"/>
                  <a:gd name="T9" fmla="*/ 36 h 570"/>
                  <a:gd name="T10" fmla="*/ 445 w 445"/>
                  <a:gd name="T11" fmla="*/ 95 h 570"/>
                  <a:gd name="T12" fmla="*/ 424 w 445"/>
                  <a:gd name="T13" fmla="*/ 215 h 570"/>
                  <a:gd name="T14" fmla="*/ 415 w 445"/>
                  <a:gd name="T15" fmla="*/ 439 h 570"/>
                  <a:gd name="T16" fmla="*/ 436 w 445"/>
                  <a:gd name="T17" fmla="*/ 570 h 570"/>
                  <a:gd name="T18" fmla="*/ 405 w 445"/>
                  <a:gd name="T19" fmla="*/ 466 h 570"/>
                  <a:gd name="T20" fmla="*/ 375 w 445"/>
                  <a:gd name="T21" fmla="*/ 304 h 570"/>
                  <a:gd name="T22" fmla="*/ 392 w 445"/>
                  <a:gd name="T23" fmla="*/ 186 h 570"/>
                  <a:gd name="T24" fmla="*/ 411 w 445"/>
                  <a:gd name="T25" fmla="*/ 126 h 570"/>
                  <a:gd name="T26" fmla="*/ 386 w 445"/>
                  <a:gd name="T27" fmla="*/ 183 h 570"/>
                  <a:gd name="T28" fmla="*/ 371 w 445"/>
                  <a:gd name="T29" fmla="*/ 215 h 570"/>
                  <a:gd name="T30" fmla="*/ 360 w 445"/>
                  <a:gd name="T31" fmla="*/ 221 h 570"/>
                  <a:gd name="T32" fmla="*/ 346 w 445"/>
                  <a:gd name="T33" fmla="*/ 76 h 570"/>
                  <a:gd name="T34" fmla="*/ 348 w 445"/>
                  <a:gd name="T35" fmla="*/ 40 h 570"/>
                  <a:gd name="T36" fmla="*/ 301 w 445"/>
                  <a:gd name="T37" fmla="*/ 25 h 570"/>
                  <a:gd name="T38" fmla="*/ 230 w 445"/>
                  <a:gd name="T39" fmla="*/ 19 h 570"/>
                  <a:gd name="T40" fmla="*/ 185 w 445"/>
                  <a:gd name="T41" fmla="*/ 31 h 570"/>
                  <a:gd name="T42" fmla="*/ 150 w 445"/>
                  <a:gd name="T43" fmla="*/ 71 h 570"/>
                  <a:gd name="T44" fmla="*/ 131 w 445"/>
                  <a:gd name="T45" fmla="*/ 91 h 570"/>
                  <a:gd name="T46" fmla="*/ 86 w 445"/>
                  <a:gd name="T47" fmla="*/ 126 h 570"/>
                  <a:gd name="T48" fmla="*/ 25 w 445"/>
                  <a:gd name="T49" fmla="*/ 110 h 570"/>
                  <a:gd name="T50" fmla="*/ 0 w 445"/>
                  <a:gd name="T51" fmla="*/ 110 h 570"/>
                  <a:gd name="T52" fmla="*/ 82 w 445"/>
                  <a:gd name="T53" fmla="*/ 80 h 570"/>
                  <a:gd name="T54" fmla="*/ 82 w 445"/>
                  <a:gd name="T55" fmla="*/ 80 h 570"/>
                  <a:gd name="T56" fmla="*/ 82 w 445"/>
                  <a:gd name="T57" fmla="*/ 80 h 5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570"/>
                  <a:gd name="T89" fmla="*/ 445 w 445"/>
                  <a:gd name="T90" fmla="*/ 570 h 5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570">
                    <a:moveTo>
                      <a:pt x="82" y="80"/>
                    </a:moveTo>
                    <a:lnTo>
                      <a:pt x="135" y="31"/>
                    </a:lnTo>
                    <a:lnTo>
                      <a:pt x="171" y="10"/>
                    </a:lnTo>
                    <a:lnTo>
                      <a:pt x="215" y="0"/>
                    </a:lnTo>
                    <a:lnTo>
                      <a:pt x="399" y="36"/>
                    </a:lnTo>
                    <a:lnTo>
                      <a:pt x="445" y="95"/>
                    </a:lnTo>
                    <a:lnTo>
                      <a:pt x="424" y="215"/>
                    </a:lnTo>
                    <a:lnTo>
                      <a:pt x="415" y="439"/>
                    </a:lnTo>
                    <a:lnTo>
                      <a:pt x="436" y="570"/>
                    </a:lnTo>
                    <a:lnTo>
                      <a:pt x="405" y="466"/>
                    </a:lnTo>
                    <a:lnTo>
                      <a:pt x="375" y="304"/>
                    </a:lnTo>
                    <a:lnTo>
                      <a:pt x="392" y="186"/>
                    </a:lnTo>
                    <a:lnTo>
                      <a:pt x="411" y="126"/>
                    </a:lnTo>
                    <a:lnTo>
                      <a:pt x="386" y="183"/>
                    </a:lnTo>
                    <a:lnTo>
                      <a:pt x="371" y="215"/>
                    </a:lnTo>
                    <a:lnTo>
                      <a:pt x="360" y="221"/>
                    </a:lnTo>
                    <a:lnTo>
                      <a:pt x="346" y="76"/>
                    </a:lnTo>
                    <a:lnTo>
                      <a:pt x="348" y="40"/>
                    </a:lnTo>
                    <a:lnTo>
                      <a:pt x="301" y="25"/>
                    </a:lnTo>
                    <a:lnTo>
                      <a:pt x="230" y="19"/>
                    </a:lnTo>
                    <a:lnTo>
                      <a:pt x="185" y="31"/>
                    </a:lnTo>
                    <a:lnTo>
                      <a:pt x="150" y="71"/>
                    </a:lnTo>
                    <a:lnTo>
                      <a:pt x="131" y="91"/>
                    </a:lnTo>
                    <a:lnTo>
                      <a:pt x="86" y="126"/>
                    </a:lnTo>
                    <a:lnTo>
                      <a:pt x="25" y="110"/>
                    </a:lnTo>
                    <a:lnTo>
                      <a:pt x="0" y="110"/>
                    </a:lnTo>
                    <a:lnTo>
                      <a:pt x="82" y="80"/>
                    </a:lnTo>
                    <a:close/>
                  </a:path>
                </a:pathLst>
              </a:custGeom>
              <a:solidFill>
                <a:srgbClr val="000000"/>
              </a:solidFill>
              <a:ln w="9525">
                <a:noFill/>
                <a:round/>
                <a:headEnd/>
                <a:tailEnd/>
              </a:ln>
            </p:spPr>
            <p:txBody>
              <a:bodyPr/>
              <a:lstStyle/>
              <a:p>
                <a:endParaRPr lang="fa-IR"/>
              </a:p>
            </p:txBody>
          </p:sp>
          <p:sp>
            <p:nvSpPr>
              <p:cNvPr id="24735" name="Freeform 126"/>
              <p:cNvSpPr>
                <a:spLocks/>
              </p:cNvSpPr>
              <p:nvPr/>
            </p:nvSpPr>
            <p:spPr bwMode="auto">
              <a:xfrm>
                <a:off x="2764" y="3377"/>
                <a:ext cx="81" cy="82"/>
              </a:xfrm>
              <a:custGeom>
                <a:avLst/>
                <a:gdLst>
                  <a:gd name="T0" fmla="*/ 90 w 164"/>
                  <a:gd name="T1" fmla="*/ 42 h 163"/>
                  <a:gd name="T2" fmla="*/ 37 w 164"/>
                  <a:gd name="T3" fmla="*/ 46 h 163"/>
                  <a:gd name="T4" fmla="*/ 25 w 164"/>
                  <a:gd name="T5" fmla="*/ 63 h 163"/>
                  <a:gd name="T6" fmla="*/ 37 w 164"/>
                  <a:gd name="T7" fmla="*/ 82 h 163"/>
                  <a:gd name="T8" fmla="*/ 73 w 164"/>
                  <a:gd name="T9" fmla="*/ 133 h 163"/>
                  <a:gd name="T10" fmla="*/ 109 w 164"/>
                  <a:gd name="T11" fmla="*/ 137 h 163"/>
                  <a:gd name="T12" fmla="*/ 132 w 164"/>
                  <a:gd name="T13" fmla="*/ 114 h 163"/>
                  <a:gd name="T14" fmla="*/ 143 w 164"/>
                  <a:gd name="T15" fmla="*/ 74 h 163"/>
                  <a:gd name="T16" fmla="*/ 164 w 164"/>
                  <a:gd name="T17" fmla="*/ 163 h 163"/>
                  <a:gd name="T18" fmla="*/ 139 w 164"/>
                  <a:gd name="T19" fmla="*/ 152 h 163"/>
                  <a:gd name="T20" fmla="*/ 97 w 164"/>
                  <a:gd name="T21" fmla="*/ 152 h 163"/>
                  <a:gd name="T22" fmla="*/ 67 w 164"/>
                  <a:gd name="T23" fmla="*/ 152 h 163"/>
                  <a:gd name="T24" fmla="*/ 21 w 164"/>
                  <a:gd name="T25" fmla="*/ 101 h 163"/>
                  <a:gd name="T26" fmla="*/ 0 w 164"/>
                  <a:gd name="T27" fmla="*/ 0 h 163"/>
                  <a:gd name="T28" fmla="*/ 37 w 164"/>
                  <a:gd name="T29" fmla="*/ 19 h 163"/>
                  <a:gd name="T30" fmla="*/ 71 w 164"/>
                  <a:gd name="T31" fmla="*/ 19 h 163"/>
                  <a:gd name="T32" fmla="*/ 90 w 164"/>
                  <a:gd name="T33" fmla="*/ 42 h 163"/>
                  <a:gd name="T34" fmla="*/ 90 w 164"/>
                  <a:gd name="T35" fmla="*/ 42 h 163"/>
                  <a:gd name="T36" fmla="*/ 90 w 164"/>
                  <a:gd name="T37" fmla="*/ 42 h 1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163"/>
                  <a:gd name="T59" fmla="*/ 164 w 164"/>
                  <a:gd name="T60" fmla="*/ 163 h 1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163">
                    <a:moveTo>
                      <a:pt x="90" y="42"/>
                    </a:moveTo>
                    <a:lnTo>
                      <a:pt x="37" y="46"/>
                    </a:lnTo>
                    <a:lnTo>
                      <a:pt x="25" y="63"/>
                    </a:lnTo>
                    <a:lnTo>
                      <a:pt x="37" y="82"/>
                    </a:lnTo>
                    <a:lnTo>
                      <a:pt x="73" y="133"/>
                    </a:lnTo>
                    <a:lnTo>
                      <a:pt x="109" y="137"/>
                    </a:lnTo>
                    <a:lnTo>
                      <a:pt x="132" y="114"/>
                    </a:lnTo>
                    <a:lnTo>
                      <a:pt x="143" y="74"/>
                    </a:lnTo>
                    <a:lnTo>
                      <a:pt x="164" y="163"/>
                    </a:lnTo>
                    <a:lnTo>
                      <a:pt x="139" y="152"/>
                    </a:lnTo>
                    <a:lnTo>
                      <a:pt x="97" y="152"/>
                    </a:lnTo>
                    <a:lnTo>
                      <a:pt x="67" y="152"/>
                    </a:lnTo>
                    <a:lnTo>
                      <a:pt x="21" y="101"/>
                    </a:lnTo>
                    <a:lnTo>
                      <a:pt x="0" y="0"/>
                    </a:lnTo>
                    <a:lnTo>
                      <a:pt x="37" y="19"/>
                    </a:lnTo>
                    <a:lnTo>
                      <a:pt x="71" y="19"/>
                    </a:lnTo>
                    <a:lnTo>
                      <a:pt x="90" y="42"/>
                    </a:lnTo>
                    <a:close/>
                  </a:path>
                </a:pathLst>
              </a:custGeom>
              <a:solidFill>
                <a:srgbClr val="000000"/>
              </a:solidFill>
              <a:ln w="9525">
                <a:noFill/>
                <a:round/>
                <a:headEnd/>
                <a:tailEnd/>
              </a:ln>
            </p:spPr>
            <p:txBody>
              <a:bodyPr/>
              <a:lstStyle/>
              <a:p>
                <a:endParaRPr lang="fa-IR"/>
              </a:p>
            </p:txBody>
          </p:sp>
          <p:sp>
            <p:nvSpPr>
              <p:cNvPr id="24736" name="Freeform 127"/>
              <p:cNvSpPr>
                <a:spLocks/>
              </p:cNvSpPr>
              <p:nvPr/>
            </p:nvSpPr>
            <p:spPr bwMode="auto">
              <a:xfrm>
                <a:off x="2813" y="3259"/>
                <a:ext cx="254" cy="215"/>
              </a:xfrm>
              <a:custGeom>
                <a:avLst/>
                <a:gdLst>
                  <a:gd name="T0" fmla="*/ 35 w 508"/>
                  <a:gd name="T1" fmla="*/ 78 h 432"/>
                  <a:gd name="T2" fmla="*/ 67 w 508"/>
                  <a:gd name="T3" fmla="*/ 63 h 432"/>
                  <a:gd name="T4" fmla="*/ 135 w 508"/>
                  <a:gd name="T5" fmla="*/ 52 h 432"/>
                  <a:gd name="T6" fmla="*/ 249 w 508"/>
                  <a:gd name="T7" fmla="*/ 101 h 432"/>
                  <a:gd name="T8" fmla="*/ 341 w 508"/>
                  <a:gd name="T9" fmla="*/ 179 h 432"/>
                  <a:gd name="T10" fmla="*/ 363 w 508"/>
                  <a:gd name="T11" fmla="*/ 213 h 432"/>
                  <a:gd name="T12" fmla="*/ 390 w 508"/>
                  <a:gd name="T13" fmla="*/ 244 h 432"/>
                  <a:gd name="T14" fmla="*/ 419 w 508"/>
                  <a:gd name="T15" fmla="*/ 274 h 432"/>
                  <a:gd name="T16" fmla="*/ 441 w 508"/>
                  <a:gd name="T17" fmla="*/ 327 h 432"/>
                  <a:gd name="T18" fmla="*/ 458 w 508"/>
                  <a:gd name="T19" fmla="*/ 415 h 432"/>
                  <a:gd name="T20" fmla="*/ 508 w 508"/>
                  <a:gd name="T21" fmla="*/ 432 h 432"/>
                  <a:gd name="T22" fmla="*/ 466 w 508"/>
                  <a:gd name="T23" fmla="*/ 399 h 432"/>
                  <a:gd name="T24" fmla="*/ 457 w 508"/>
                  <a:gd name="T25" fmla="*/ 310 h 432"/>
                  <a:gd name="T26" fmla="*/ 439 w 508"/>
                  <a:gd name="T27" fmla="*/ 272 h 432"/>
                  <a:gd name="T28" fmla="*/ 419 w 508"/>
                  <a:gd name="T29" fmla="*/ 238 h 432"/>
                  <a:gd name="T30" fmla="*/ 379 w 508"/>
                  <a:gd name="T31" fmla="*/ 188 h 432"/>
                  <a:gd name="T32" fmla="*/ 346 w 508"/>
                  <a:gd name="T33" fmla="*/ 154 h 432"/>
                  <a:gd name="T34" fmla="*/ 255 w 508"/>
                  <a:gd name="T35" fmla="*/ 65 h 432"/>
                  <a:gd name="T36" fmla="*/ 173 w 508"/>
                  <a:gd name="T37" fmla="*/ 2 h 432"/>
                  <a:gd name="T38" fmla="*/ 198 w 508"/>
                  <a:gd name="T39" fmla="*/ 50 h 432"/>
                  <a:gd name="T40" fmla="*/ 114 w 508"/>
                  <a:gd name="T41" fmla="*/ 0 h 432"/>
                  <a:gd name="T42" fmla="*/ 141 w 508"/>
                  <a:gd name="T43" fmla="*/ 29 h 432"/>
                  <a:gd name="T44" fmla="*/ 10 w 508"/>
                  <a:gd name="T45" fmla="*/ 23 h 432"/>
                  <a:gd name="T46" fmla="*/ 0 w 508"/>
                  <a:gd name="T47" fmla="*/ 44 h 432"/>
                  <a:gd name="T48" fmla="*/ 55 w 508"/>
                  <a:gd name="T49" fmla="*/ 44 h 432"/>
                  <a:gd name="T50" fmla="*/ 35 w 508"/>
                  <a:gd name="T51" fmla="*/ 78 h 432"/>
                  <a:gd name="T52" fmla="*/ 35 w 508"/>
                  <a:gd name="T53" fmla="*/ 78 h 432"/>
                  <a:gd name="T54" fmla="*/ 35 w 508"/>
                  <a:gd name="T55" fmla="*/ 78 h 4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8"/>
                  <a:gd name="T85" fmla="*/ 0 h 432"/>
                  <a:gd name="T86" fmla="*/ 508 w 508"/>
                  <a:gd name="T87" fmla="*/ 432 h 4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8" h="432">
                    <a:moveTo>
                      <a:pt x="35" y="78"/>
                    </a:moveTo>
                    <a:lnTo>
                      <a:pt x="67" y="63"/>
                    </a:lnTo>
                    <a:lnTo>
                      <a:pt x="135" y="52"/>
                    </a:lnTo>
                    <a:lnTo>
                      <a:pt x="249" y="101"/>
                    </a:lnTo>
                    <a:lnTo>
                      <a:pt x="341" y="179"/>
                    </a:lnTo>
                    <a:lnTo>
                      <a:pt x="363" y="213"/>
                    </a:lnTo>
                    <a:lnTo>
                      <a:pt x="390" y="244"/>
                    </a:lnTo>
                    <a:lnTo>
                      <a:pt x="419" y="274"/>
                    </a:lnTo>
                    <a:lnTo>
                      <a:pt x="441" y="327"/>
                    </a:lnTo>
                    <a:lnTo>
                      <a:pt x="458" y="415"/>
                    </a:lnTo>
                    <a:lnTo>
                      <a:pt x="508" y="432"/>
                    </a:lnTo>
                    <a:lnTo>
                      <a:pt x="466" y="399"/>
                    </a:lnTo>
                    <a:lnTo>
                      <a:pt x="457" y="310"/>
                    </a:lnTo>
                    <a:lnTo>
                      <a:pt x="439" y="272"/>
                    </a:lnTo>
                    <a:lnTo>
                      <a:pt x="419" y="238"/>
                    </a:lnTo>
                    <a:lnTo>
                      <a:pt x="379" y="188"/>
                    </a:lnTo>
                    <a:lnTo>
                      <a:pt x="346" y="154"/>
                    </a:lnTo>
                    <a:lnTo>
                      <a:pt x="255" y="65"/>
                    </a:lnTo>
                    <a:lnTo>
                      <a:pt x="173" y="2"/>
                    </a:lnTo>
                    <a:lnTo>
                      <a:pt x="198" y="50"/>
                    </a:lnTo>
                    <a:lnTo>
                      <a:pt x="114" y="0"/>
                    </a:lnTo>
                    <a:lnTo>
                      <a:pt x="141" y="29"/>
                    </a:lnTo>
                    <a:lnTo>
                      <a:pt x="10" y="23"/>
                    </a:lnTo>
                    <a:lnTo>
                      <a:pt x="0" y="44"/>
                    </a:lnTo>
                    <a:lnTo>
                      <a:pt x="55" y="44"/>
                    </a:lnTo>
                    <a:lnTo>
                      <a:pt x="35" y="78"/>
                    </a:lnTo>
                    <a:close/>
                  </a:path>
                </a:pathLst>
              </a:custGeom>
              <a:solidFill>
                <a:srgbClr val="000000"/>
              </a:solidFill>
              <a:ln w="9525">
                <a:noFill/>
                <a:round/>
                <a:headEnd/>
                <a:tailEnd/>
              </a:ln>
            </p:spPr>
            <p:txBody>
              <a:bodyPr/>
              <a:lstStyle/>
              <a:p>
                <a:endParaRPr lang="fa-IR"/>
              </a:p>
            </p:txBody>
          </p:sp>
          <p:sp>
            <p:nvSpPr>
              <p:cNvPr id="24737" name="Freeform 128"/>
              <p:cNvSpPr>
                <a:spLocks/>
              </p:cNvSpPr>
              <p:nvPr/>
            </p:nvSpPr>
            <p:spPr bwMode="auto">
              <a:xfrm>
                <a:off x="2825" y="3290"/>
                <a:ext cx="20" cy="147"/>
              </a:xfrm>
              <a:custGeom>
                <a:avLst/>
                <a:gdLst>
                  <a:gd name="T0" fmla="*/ 0 w 40"/>
                  <a:gd name="T1" fmla="*/ 17 h 295"/>
                  <a:gd name="T2" fmla="*/ 10 w 40"/>
                  <a:gd name="T3" fmla="*/ 120 h 295"/>
                  <a:gd name="T4" fmla="*/ 23 w 40"/>
                  <a:gd name="T5" fmla="*/ 177 h 295"/>
                  <a:gd name="T6" fmla="*/ 23 w 40"/>
                  <a:gd name="T7" fmla="*/ 234 h 295"/>
                  <a:gd name="T8" fmla="*/ 25 w 40"/>
                  <a:gd name="T9" fmla="*/ 295 h 295"/>
                  <a:gd name="T10" fmla="*/ 40 w 40"/>
                  <a:gd name="T11" fmla="*/ 209 h 295"/>
                  <a:gd name="T12" fmla="*/ 25 w 40"/>
                  <a:gd name="T13" fmla="*/ 116 h 295"/>
                  <a:gd name="T14" fmla="*/ 21 w 40"/>
                  <a:gd name="T15" fmla="*/ 0 h 295"/>
                  <a:gd name="T16" fmla="*/ 0 w 40"/>
                  <a:gd name="T17" fmla="*/ 17 h 295"/>
                  <a:gd name="T18" fmla="*/ 0 w 40"/>
                  <a:gd name="T19" fmla="*/ 17 h 295"/>
                  <a:gd name="T20" fmla="*/ 0 w 40"/>
                  <a:gd name="T21" fmla="*/ 17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295"/>
                  <a:gd name="T35" fmla="*/ 40 w 40"/>
                  <a:gd name="T36" fmla="*/ 295 h 2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295">
                    <a:moveTo>
                      <a:pt x="0" y="17"/>
                    </a:moveTo>
                    <a:lnTo>
                      <a:pt x="10" y="120"/>
                    </a:lnTo>
                    <a:lnTo>
                      <a:pt x="23" y="177"/>
                    </a:lnTo>
                    <a:lnTo>
                      <a:pt x="23" y="234"/>
                    </a:lnTo>
                    <a:lnTo>
                      <a:pt x="25" y="295"/>
                    </a:lnTo>
                    <a:lnTo>
                      <a:pt x="40" y="209"/>
                    </a:lnTo>
                    <a:lnTo>
                      <a:pt x="25" y="116"/>
                    </a:lnTo>
                    <a:lnTo>
                      <a:pt x="21" y="0"/>
                    </a:lnTo>
                    <a:lnTo>
                      <a:pt x="0" y="17"/>
                    </a:lnTo>
                    <a:close/>
                  </a:path>
                </a:pathLst>
              </a:custGeom>
              <a:solidFill>
                <a:srgbClr val="000000"/>
              </a:solidFill>
              <a:ln w="9525">
                <a:noFill/>
                <a:round/>
                <a:headEnd/>
                <a:tailEnd/>
              </a:ln>
            </p:spPr>
            <p:txBody>
              <a:bodyPr/>
              <a:lstStyle/>
              <a:p>
                <a:endParaRPr lang="fa-IR"/>
              </a:p>
            </p:txBody>
          </p:sp>
          <p:sp>
            <p:nvSpPr>
              <p:cNvPr id="24738" name="Freeform 129"/>
              <p:cNvSpPr>
                <a:spLocks/>
              </p:cNvSpPr>
              <p:nvPr/>
            </p:nvSpPr>
            <p:spPr bwMode="auto">
              <a:xfrm>
                <a:off x="2809" y="3021"/>
                <a:ext cx="280" cy="283"/>
              </a:xfrm>
              <a:custGeom>
                <a:avLst/>
                <a:gdLst>
                  <a:gd name="T0" fmla="*/ 0 w 559"/>
                  <a:gd name="T1" fmla="*/ 0 h 567"/>
                  <a:gd name="T2" fmla="*/ 47 w 559"/>
                  <a:gd name="T3" fmla="*/ 29 h 567"/>
                  <a:gd name="T4" fmla="*/ 95 w 559"/>
                  <a:gd name="T5" fmla="*/ 57 h 567"/>
                  <a:gd name="T6" fmla="*/ 150 w 559"/>
                  <a:gd name="T7" fmla="*/ 91 h 567"/>
                  <a:gd name="T8" fmla="*/ 207 w 559"/>
                  <a:gd name="T9" fmla="*/ 127 h 567"/>
                  <a:gd name="T10" fmla="*/ 260 w 559"/>
                  <a:gd name="T11" fmla="*/ 158 h 567"/>
                  <a:gd name="T12" fmla="*/ 321 w 559"/>
                  <a:gd name="T13" fmla="*/ 198 h 567"/>
                  <a:gd name="T14" fmla="*/ 401 w 559"/>
                  <a:gd name="T15" fmla="*/ 251 h 567"/>
                  <a:gd name="T16" fmla="*/ 454 w 559"/>
                  <a:gd name="T17" fmla="*/ 335 h 567"/>
                  <a:gd name="T18" fmla="*/ 481 w 559"/>
                  <a:gd name="T19" fmla="*/ 382 h 567"/>
                  <a:gd name="T20" fmla="*/ 502 w 559"/>
                  <a:gd name="T21" fmla="*/ 424 h 567"/>
                  <a:gd name="T22" fmla="*/ 532 w 559"/>
                  <a:gd name="T23" fmla="*/ 468 h 567"/>
                  <a:gd name="T24" fmla="*/ 545 w 559"/>
                  <a:gd name="T25" fmla="*/ 567 h 567"/>
                  <a:gd name="T26" fmla="*/ 559 w 559"/>
                  <a:gd name="T27" fmla="*/ 555 h 567"/>
                  <a:gd name="T28" fmla="*/ 553 w 559"/>
                  <a:gd name="T29" fmla="*/ 492 h 567"/>
                  <a:gd name="T30" fmla="*/ 542 w 559"/>
                  <a:gd name="T31" fmla="*/ 443 h 567"/>
                  <a:gd name="T32" fmla="*/ 492 w 559"/>
                  <a:gd name="T33" fmla="*/ 386 h 567"/>
                  <a:gd name="T34" fmla="*/ 475 w 559"/>
                  <a:gd name="T35" fmla="*/ 338 h 567"/>
                  <a:gd name="T36" fmla="*/ 454 w 559"/>
                  <a:gd name="T37" fmla="*/ 300 h 567"/>
                  <a:gd name="T38" fmla="*/ 429 w 559"/>
                  <a:gd name="T39" fmla="*/ 264 h 567"/>
                  <a:gd name="T40" fmla="*/ 399 w 559"/>
                  <a:gd name="T41" fmla="*/ 230 h 567"/>
                  <a:gd name="T42" fmla="*/ 325 w 559"/>
                  <a:gd name="T43" fmla="*/ 186 h 567"/>
                  <a:gd name="T44" fmla="*/ 253 w 559"/>
                  <a:gd name="T45" fmla="*/ 141 h 567"/>
                  <a:gd name="T46" fmla="*/ 211 w 559"/>
                  <a:gd name="T47" fmla="*/ 114 h 567"/>
                  <a:gd name="T48" fmla="*/ 135 w 559"/>
                  <a:gd name="T49" fmla="*/ 67 h 567"/>
                  <a:gd name="T50" fmla="*/ 62 w 559"/>
                  <a:gd name="T51" fmla="*/ 21 h 567"/>
                  <a:gd name="T52" fmla="*/ 30 w 559"/>
                  <a:gd name="T53" fmla="*/ 0 h 567"/>
                  <a:gd name="T54" fmla="*/ 0 w 559"/>
                  <a:gd name="T55" fmla="*/ 0 h 567"/>
                  <a:gd name="T56" fmla="*/ 0 w 559"/>
                  <a:gd name="T57" fmla="*/ 0 h 567"/>
                  <a:gd name="T58" fmla="*/ 0 w 559"/>
                  <a:gd name="T59" fmla="*/ 0 h 5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9"/>
                  <a:gd name="T91" fmla="*/ 0 h 567"/>
                  <a:gd name="T92" fmla="*/ 559 w 559"/>
                  <a:gd name="T93" fmla="*/ 567 h 56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9" h="567">
                    <a:moveTo>
                      <a:pt x="0" y="0"/>
                    </a:moveTo>
                    <a:lnTo>
                      <a:pt x="47" y="29"/>
                    </a:lnTo>
                    <a:lnTo>
                      <a:pt x="95" y="57"/>
                    </a:lnTo>
                    <a:lnTo>
                      <a:pt x="150" y="91"/>
                    </a:lnTo>
                    <a:lnTo>
                      <a:pt x="207" y="127"/>
                    </a:lnTo>
                    <a:lnTo>
                      <a:pt x="260" y="158"/>
                    </a:lnTo>
                    <a:lnTo>
                      <a:pt x="321" y="198"/>
                    </a:lnTo>
                    <a:lnTo>
                      <a:pt x="401" y="251"/>
                    </a:lnTo>
                    <a:lnTo>
                      <a:pt x="454" y="335"/>
                    </a:lnTo>
                    <a:lnTo>
                      <a:pt x="481" y="382"/>
                    </a:lnTo>
                    <a:lnTo>
                      <a:pt x="502" y="424"/>
                    </a:lnTo>
                    <a:lnTo>
                      <a:pt x="532" y="468"/>
                    </a:lnTo>
                    <a:lnTo>
                      <a:pt x="545" y="567"/>
                    </a:lnTo>
                    <a:lnTo>
                      <a:pt x="559" y="555"/>
                    </a:lnTo>
                    <a:lnTo>
                      <a:pt x="553" y="492"/>
                    </a:lnTo>
                    <a:lnTo>
                      <a:pt x="542" y="443"/>
                    </a:lnTo>
                    <a:lnTo>
                      <a:pt x="492" y="386"/>
                    </a:lnTo>
                    <a:lnTo>
                      <a:pt x="475" y="338"/>
                    </a:lnTo>
                    <a:lnTo>
                      <a:pt x="454" y="300"/>
                    </a:lnTo>
                    <a:lnTo>
                      <a:pt x="429" y="264"/>
                    </a:lnTo>
                    <a:lnTo>
                      <a:pt x="399" y="230"/>
                    </a:lnTo>
                    <a:lnTo>
                      <a:pt x="325" y="186"/>
                    </a:lnTo>
                    <a:lnTo>
                      <a:pt x="253" y="141"/>
                    </a:lnTo>
                    <a:lnTo>
                      <a:pt x="211" y="114"/>
                    </a:lnTo>
                    <a:lnTo>
                      <a:pt x="135" y="67"/>
                    </a:lnTo>
                    <a:lnTo>
                      <a:pt x="62" y="21"/>
                    </a:lnTo>
                    <a:lnTo>
                      <a:pt x="30" y="0"/>
                    </a:lnTo>
                    <a:lnTo>
                      <a:pt x="0" y="0"/>
                    </a:lnTo>
                    <a:close/>
                  </a:path>
                </a:pathLst>
              </a:custGeom>
              <a:solidFill>
                <a:srgbClr val="000000"/>
              </a:solidFill>
              <a:ln w="9525">
                <a:noFill/>
                <a:round/>
                <a:headEnd/>
                <a:tailEnd/>
              </a:ln>
            </p:spPr>
            <p:txBody>
              <a:bodyPr/>
              <a:lstStyle/>
              <a:p>
                <a:endParaRPr lang="fa-IR"/>
              </a:p>
            </p:txBody>
          </p:sp>
          <p:sp>
            <p:nvSpPr>
              <p:cNvPr id="24739" name="Freeform 130"/>
              <p:cNvSpPr>
                <a:spLocks/>
              </p:cNvSpPr>
              <p:nvPr/>
            </p:nvSpPr>
            <p:spPr bwMode="auto">
              <a:xfrm>
                <a:off x="2770" y="3009"/>
                <a:ext cx="35" cy="31"/>
              </a:xfrm>
              <a:custGeom>
                <a:avLst/>
                <a:gdLst>
                  <a:gd name="T0" fmla="*/ 15 w 68"/>
                  <a:gd name="T1" fmla="*/ 63 h 63"/>
                  <a:gd name="T2" fmla="*/ 64 w 68"/>
                  <a:gd name="T3" fmla="*/ 33 h 63"/>
                  <a:gd name="T4" fmla="*/ 68 w 68"/>
                  <a:gd name="T5" fmla="*/ 10 h 63"/>
                  <a:gd name="T6" fmla="*/ 61 w 68"/>
                  <a:gd name="T7" fmla="*/ 0 h 63"/>
                  <a:gd name="T8" fmla="*/ 38 w 68"/>
                  <a:gd name="T9" fmla="*/ 23 h 63"/>
                  <a:gd name="T10" fmla="*/ 0 w 68"/>
                  <a:gd name="T11" fmla="*/ 44 h 63"/>
                  <a:gd name="T12" fmla="*/ 15 w 68"/>
                  <a:gd name="T13" fmla="*/ 63 h 63"/>
                  <a:gd name="T14" fmla="*/ 15 w 68"/>
                  <a:gd name="T15" fmla="*/ 63 h 63"/>
                  <a:gd name="T16" fmla="*/ 15 w 68"/>
                  <a:gd name="T17" fmla="*/ 63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3"/>
                  <a:gd name="T29" fmla="*/ 68 w 68"/>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3">
                    <a:moveTo>
                      <a:pt x="15" y="63"/>
                    </a:moveTo>
                    <a:lnTo>
                      <a:pt x="64" y="33"/>
                    </a:lnTo>
                    <a:lnTo>
                      <a:pt x="68" y="10"/>
                    </a:lnTo>
                    <a:lnTo>
                      <a:pt x="61" y="0"/>
                    </a:lnTo>
                    <a:lnTo>
                      <a:pt x="38" y="23"/>
                    </a:lnTo>
                    <a:lnTo>
                      <a:pt x="0" y="44"/>
                    </a:lnTo>
                    <a:lnTo>
                      <a:pt x="15" y="63"/>
                    </a:lnTo>
                    <a:close/>
                  </a:path>
                </a:pathLst>
              </a:custGeom>
              <a:solidFill>
                <a:srgbClr val="000000"/>
              </a:solidFill>
              <a:ln w="9525">
                <a:noFill/>
                <a:round/>
                <a:headEnd/>
                <a:tailEnd/>
              </a:ln>
            </p:spPr>
            <p:txBody>
              <a:bodyPr/>
              <a:lstStyle/>
              <a:p>
                <a:endParaRPr lang="fa-IR"/>
              </a:p>
            </p:txBody>
          </p:sp>
          <p:sp>
            <p:nvSpPr>
              <p:cNvPr id="24740" name="Freeform 131"/>
              <p:cNvSpPr>
                <a:spLocks/>
              </p:cNvSpPr>
              <p:nvPr/>
            </p:nvSpPr>
            <p:spPr bwMode="auto">
              <a:xfrm>
                <a:off x="2742" y="3000"/>
                <a:ext cx="40" cy="10"/>
              </a:xfrm>
              <a:custGeom>
                <a:avLst/>
                <a:gdLst>
                  <a:gd name="T0" fmla="*/ 78 w 80"/>
                  <a:gd name="T1" fmla="*/ 15 h 19"/>
                  <a:gd name="T2" fmla="*/ 0 w 80"/>
                  <a:gd name="T3" fmla="*/ 19 h 19"/>
                  <a:gd name="T4" fmla="*/ 9 w 80"/>
                  <a:gd name="T5" fmla="*/ 14 h 19"/>
                  <a:gd name="T6" fmla="*/ 28 w 80"/>
                  <a:gd name="T7" fmla="*/ 2 h 19"/>
                  <a:gd name="T8" fmla="*/ 80 w 80"/>
                  <a:gd name="T9" fmla="*/ 0 h 19"/>
                  <a:gd name="T10" fmla="*/ 78 w 80"/>
                  <a:gd name="T11" fmla="*/ 15 h 19"/>
                  <a:gd name="T12" fmla="*/ 78 w 80"/>
                  <a:gd name="T13" fmla="*/ 15 h 19"/>
                  <a:gd name="T14" fmla="*/ 78 w 80"/>
                  <a:gd name="T15" fmla="*/ 15 h 19"/>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19"/>
                  <a:gd name="T26" fmla="*/ 80 w 8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19">
                    <a:moveTo>
                      <a:pt x="78" y="15"/>
                    </a:moveTo>
                    <a:lnTo>
                      <a:pt x="0" y="19"/>
                    </a:lnTo>
                    <a:lnTo>
                      <a:pt x="9" y="14"/>
                    </a:lnTo>
                    <a:lnTo>
                      <a:pt x="28" y="2"/>
                    </a:lnTo>
                    <a:lnTo>
                      <a:pt x="80" y="0"/>
                    </a:lnTo>
                    <a:lnTo>
                      <a:pt x="78" y="15"/>
                    </a:lnTo>
                    <a:close/>
                  </a:path>
                </a:pathLst>
              </a:custGeom>
              <a:solidFill>
                <a:srgbClr val="000000"/>
              </a:solidFill>
              <a:ln w="9525">
                <a:noFill/>
                <a:round/>
                <a:headEnd/>
                <a:tailEnd/>
              </a:ln>
            </p:spPr>
            <p:txBody>
              <a:bodyPr/>
              <a:lstStyle/>
              <a:p>
                <a:endParaRPr lang="fa-IR"/>
              </a:p>
            </p:txBody>
          </p:sp>
          <p:sp>
            <p:nvSpPr>
              <p:cNvPr id="24741" name="Freeform 132"/>
              <p:cNvSpPr>
                <a:spLocks/>
              </p:cNvSpPr>
              <p:nvPr/>
            </p:nvSpPr>
            <p:spPr bwMode="auto">
              <a:xfrm>
                <a:off x="2215" y="3139"/>
                <a:ext cx="518" cy="80"/>
              </a:xfrm>
              <a:custGeom>
                <a:avLst/>
                <a:gdLst>
                  <a:gd name="T0" fmla="*/ 1037 w 1037"/>
                  <a:gd name="T1" fmla="*/ 66 h 159"/>
                  <a:gd name="T2" fmla="*/ 970 w 1037"/>
                  <a:gd name="T3" fmla="*/ 49 h 159"/>
                  <a:gd name="T4" fmla="*/ 892 w 1037"/>
                  <a:gd name="T5" fmla="*/ 11 h 159"/>
                  <a:gd name="T6" fmla="*/ 780 w 1037"/>
                  <a:gd name="T7" fmla="*/ 0 h 159"/>
                  <a:gd name="T8" fmla="*/ 677 w 1037"/>
                  <a:gd name="T9" fmla="*/ 7 h 159"/>
                  <a:gd name="T10" fmla="*/ 692 w 1037"/>
                  <a:gd name="T11" fmla="*/ 19 h 159"/>
                  <a:gd name="T12" fmla="*/ 677 w 1037"/>
                  <a:gd name="T13" fmla="*/ 57 h 159"/>
                  <a:gd name="T14" fmla="*/ 618 w 1037"/>
                  <a:gd name="T15" fmla="*/ 78 h 159"/>
                  <a:gd name="T16" fmla="*/ 525 w 1037"/>
                  <a:gd name="T17" fmla="*/ 89 h 159"/>
                  <a:gd name="T18" fmla="*/ 404 w 1037"/>
                  <a:gd name="T19" fmla="*/ 97 h 159"/>
                  <a:gd name="T20" fmla="*/ 544 w 1037"/>
                  <a:gd name="T21" fmla="*/ 2 h 159"/>
                  <a:gd name="T22" fmla="*/ 105 w 1037"/>
                  <a:gd name="T23" fmla="*/ 91 h 159"/>
                  <a:gd name="T24" fmla="*/ 189 w 1037"/>
                  <a:gd name="T25" fmla="*/ 42 h 159"/>
                  <a:gd name="T26" fmla="*/ 0 w 1037"/>
                  <a:gd name="T27" fmla="*/ 82 h 159"/>
                  <a:gd name="T28" fmla="*/ 40 w 1037"/>
                  <a:gd name="T29" fmla="*/ 146 h 159"/>
                  <a:gd name="T30" fmla="*/ 238 w 1037"/>
                  <a:gd name="T31" fmla="*/ 159 h 159"/>
                  <a:gd name="T32" fmla="*/ 468 w 1037"/>
                  <a:gd name="T33" fmla="*/ 156 h 159"/>
                  <a:gd name="T34" fmla="*/ 778 w 1037"/>
                  <a:gd name="T35" fmla="*/ 116 h 159"/>
                  <a:gd name="T36" fmla="*/ 962 w 1037"/>
                  <a:gd name="T37" fmla="*/ 91 h 159"/>
                  <a:gd name="T38" fmla="*/ 1037 w 1037"/>
                  <a:gd name="T39" fmla="*/ 66 h 159"/>
                  <a:gd name="T40" fmla="*/ 1037 w 1037"/>
                  <a:gd name="T41" fmla="*/ 66 h 159"/>
                  <a:gd name="T42" fmla="*/ 1037 w 1037"/>
                  <a:gd name="T43" fmla="*/ 66 h 1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7"/>
                  <a:gd name="T67" fmla="*/ 0 h 159"/>
                  <a:gd name="T68" fmla="*/ 1037 w 1037"/>
                  <a:gd name="T69" fmla="*/ 159 h 1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7" h="159">
                    <a:moveTo>
                      <a:pt x="1037" y="66"/>
                    </a:moveTo>
                    <a:lnTo>
                      <a:pt x="970" y="49"/>
                    </a:lnTo>
                    <a:lnTo>
                      <a:pt x="892" y="11"/>
                    </a:lnTo>
                    <a:lnTo>
                      <a:pt x="780" y="0"/>
                    </a:lnTo>
                    <a:lnTo>
                      <a:pt x="677" y="7"/>
                    </a:lnTo>
                    <a:lnTo>
                      <a:pt x="692" y="19"/>
                    </a:lnTo>
                    <a:lnTo>
                      <a:pt x="677" y="57"/>
                    </a:lnTo>
                    <a:lnTo>
                      <a:pt x="618" y="78"/>
                    </a:lnTo>
                    <a:lnTo>
                      <a:pt x="525" y="89"/>
                    </a:lnTo>
                    <a:lnTo>
                      <a:pt x="404" y="97"/>
                    </a:lnTo>
                    <a:lnTo>
                      <a:pt x="544" y="2"/>
                    </a:lnTo>
                    <a:lnTo>
                      <a:pt x="105" y="91"/>
                    </a:lnTo>
                    <a:lnTo>
                      <a:pt x="189" y="42"/>
                    </a:lnTo>
                    <a:lnTo>
                      <a:pt x="0" y="82"/>
                    </a:lnTo>
                    <a:lnTo>
                      <a:pt x="40" y="146"/>
                    </a:lnTo>
                    <a:lnTo>
                      <a:pt x="238" y="159"/>
                    </a:lnTo>
                    <a:lnTo>
                      <a:pt x="468" y="156"/>
                    </a:lnTo>
                    <a:lnTo>
                      <a:pt x="778" y="116"/>
                    </a:lnTo>
                    <a:lnTo>
                      <a:pt x="962" y="91"/>
                    </a:lnTo>
                    <a:lnTo>
                      <a:pt x="1037" y="66"/>
                    </a:lnTo>
                    <a:close/>
                  </a:path>
                </a:pathLst>
              </a:custGeom>
              <a:solidFill>
                <a:srgbClr val="000000"/>
              </a:solidFill>
              <a:ln w="9525">
                <a:noFill/>
                <a:round/>
                <a:headEnd/>
                <a:tailEnd/>
              </a:ln>
            </p:spPr>
            <p:txBody>
              <a:bodyPr/>
              <a:lstStyle/>
              <a:p>
                <a:endParaRPr lang="fa-IR"/>
              </a:p>
            </p:txBody>
          </p:sp>
          <p:sp>
            <p:nvSpPr>
              <p:cNvPr id="24742" name="Freeform 133"/>
              <p:cNvSpPr>
                <a:spLocks/>
              </p:cNvSpPr>
              <p:nvPr/>
            </p:nvSpPr>
            <p:spPr bwMode="auto">
              <a:xfrm>
                <a:off x="1833" y="2896"/>
                <a:ext cx="416" cy="321"/>
              </a:xfrm>
              <a:custGeom>
                <a:avLst/>
                <a:gdLst>
                  <a:gd name="T0" fmla="*/ 31 w 833"/>
                  <a:gd name="T1" fmla="*/ 69 h 643"/>
                  <a:gd name="T2" fmla="*/ 215 w 833"/>
                  <a:gd name="T3" fmla="*/ 544 h 643"/>
                  <a:gd name="T4" fmla="*/ 221 w 833"/>
                  <a:gd name="T5" fmla="*/ 458 h 643"/>
                  <a:gd name="T6" fmla="*/ 380 w 833"/>
                  <a:gd name="T7" fmla="*/ 498 h 643"/>
                  <a:gd name="T8" fmla="*/ 553 w 833"/>
                  <a:gd name="T9" fmla="*/ 603 h 643"/>
                  <a:gd name="T10" fmla="*/ 645 w 833"/>
                  <a:gd name="T11" fmla="*/ 643 h 643"/>
                  <a:gd name="T12" fmla="*/ 833 w 833"/>
                  <a:gd name="T13" fmla="*/ 643 h 643"/>
                  <a:gd name="T14" fmla="*/ 660 w 833"/>
                  <a:gd name="T15" fmla="*/ 608 h 643"/>
                  <a:gd name="T16" fmla="*/ 534 w 833"/>
                  <a:gd name="T17" fmla="*/ 569 h 643"/>
                  <a:gd name="T18" fmla="*/ 529 w 833"/>
                  <a:gd name="T19" fmla="*/ 504 h 643"/>
                  <a:gd name="T20" fmla="*/ 654 w 833"/>
                  <a:gd name="T21" fmla="*/ 468 h 643"/>
                  <a:gd name="T22" fmla="*/ 230 w 833"/>
                  <a:gd name="T23" fmla="*/ 443 h 643"/>
                  <a:gd name="T24" fmla="*/ 185 w 833"/>
                  <a:gd name="T25" fmla="*/ 350 h 643"/>
                  <a:gd name="T26" fmla="*/ 261 w 833"/>
                  <a:gd name="T27" fmla="*/ 215 h 643"/>
                  <a:gd name="T28" fmla="*/ 145 w 833"/>
                  <a:gd name="T29" fmla="*/ 289 h 643"/>
                  <a:gd name="T30" fmla="*/ 150 w 833"/>
                  <a:gd name="T31" fmla="*/ 204 h 643"/>
                  <a:gd name="T32" fmla="*/ 139 w 833"/>
                  <a:gd name="T33" fmla="*/ 135 h 643"/>
                  <a:gd name="T34" fmla="*/ 105 w 833"/>
                  <a:gd name="T35" fmla="*/ 84 h 643"/>
                  <a:gd name="T36" fmla="*/ 29 w 833"/>
                  <a:gd name="T37" fmla="*/ 25 h 643"/>
                  <a:gd name="T38" fmla="*/ 0 w 833"/>
                  <a:gd name="T39" fmla="*/ 0 h 643"/>
                  <a:gd name="T40" fmla="*/ 31 w 833"/>
                  <a:gd name="T41" fmla="*/ 69 h 643"/>
                  <a:gd name="T42" fmla="*/ 31 w 833"/>
                  <a:gd name="T43" fmla="*/ 69 h 643"/>
                  <a:gd name="T44" fmla="*/ 31 w 833"/>
                  <a:gd name="T45" fmla="*/ 69 h 6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3"/>
                  <a:gd name="T70" fmla="*/ 0 h 643"/>
                  <a:gd name="T71" fmla="*/ 833 w 833"/>
                  <a:gd name="T72" fmla="*/ 643 h 6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3" h="643">
                    <a:moveTo>
                      <a:pt x="31" y="69"/>
                    </a:moveTo>
                    <a:lnTo>
                      <a:pt x="215" y="544"/>
                    </a:lnTo>
                    <a:lnTo>
                      <a:pt x="221" y="458"/>
                    </a:lnTo>
                    <a:lnTo>
                      <a:pt x="380" y="498"/>
                    </a:lnTo>
                    <a:lnTo>
                      <a:pt x="553" y="603"/>
                    </a:lnTo>
                    <a:lnTo>
                      <a:pt x="645" y="643"/>
                    </a:lnTo>
                    <a:lnTo>
                      <a:pt x="833" y="643"/>
                    </a:lnTo>
                    <a:lnTo>
                      <a:pt x="660" y="608"/>
                    </a:lnTo>
                    <a:lnTo>
                      <a:pt x="534" y="569"/>
                    </a:lnTo>
                    <a:lnTo>
                      <a:pt x="529" y="504"/>
                    </a:lnTo>
                    <a:lnTo>
                      <a:pt x="654" y="468"/>
                    </a:lnTo>
                    <a:lnTo>
                      <a:pt x="230" y="443"/>
                    </a:lnTo>
                    <a:lnTo>
                      <a:pt x="185" y="350"/>
                    </a:lnTo>
                    <a:lnTo>
                      <a:pt x="261" y="215"/>
                    </a:lnTo>
                    <a:lnTo>
                      <a:pt x="145" y="289"/>
                    </a:lnTo>
                    <a:lnTo>
                      <a:pt x="150" y="204"/>
                    </a:lnTo>
                    <a:lnTo>
                      <a:pt x="139" y="135"/>
                    </a:lnTo>
                    <a:lnTo>
                      <a:pt x="105" y="84"/>
                    </a:lnTo>
                    <a:lnTo>
                      <a:pt x="29" y="25"/>
                    </a:lnTo>
                    <a:lnTo>
                      <a:pt x="0" y="0"/>
                    </a:lnTo>
                    <a:lnTo>
                      <a:pt x="31" y="69"/>
                    </a:lnTo>
                    <a:close/>
                  </a:path>
                </a:pathLst>
              </a:custGeom>
              <a:solidFill>
                <a:srgbClr val="000000"/>
              </a:solidFill>
              <a:ln w="9525">
                <a:noFill/>
                <a:round/>
                <a:headEnd/>
                <a:tailEnd/>
              </a:ln>
            </p:spPr>
            <p:txBody>
              <a:bodyPr/>
              <a:lstStyle/>
              <a:p>
                <a:endParaRPr lang="fa-IR"/>
              </a:p>
            </p:txBody>
          </p:sp>
          <p:sp>
            <p:nvSpPr>
              <p:cNvPr id="24743" name="Freeform 134"/>
              <p:cNvSpPr>
                <a:spLocks/>
              </p:cNvSpPr>
              <p:nvPr/>
            </p:nvSpPr>
            <p:spPr bwMode="auto">
              <a:xfrm>
                <a:off x="1363" y="2588"/>
                <a:ext cx="136" cy="250"/>
              </a:xfrm>
              <a:custGeom>
                <a:avLst/>
                <a:gdLst>
                  <a:gd name="T0" fmla="*/ 10 w 274"/>
                  <a:gd name="T1" fmla="*/ 242 h 500"/>
                  <a:gd name="T2" fmla="*/ 109 w 274"/>
                  <a:gd name="T3" fmla="*/ 291 h 500"/>
                  <a:gd name="T4" fmla="*/ 154 w 274"/>
                  <a:gd name="T5" fmla="*/ 371 h 500"/>
                  <a:gd name="T6" fmla="*/ 200 w 274"/>
                  <a:gd name="T7" fmla="*/ 426 h 500"/>
                  <a:gd name="T8" fmla="*/ 249 w 274"/>
                  <a:gd name="T9" fmla="*/ 474 h 500"/>
                  <a:gd name="T10" fmla="*/ 274 w 274"/>
                  <a:gd name="T11" fmla="*/ 500 h 500"/>
                  <a:gd name="T12" fmla="*/ 259 w 274"/>
                  <a:gd name="T13" fmla="*/ 411 h 500"/>
                  <a:gd name="T14" fmla="*/ 232 w 274"/>
                  <a:gd name="T15" fmla="*/ 265 h 500"/>
                  <a:gd name="T16" fmla="*/ 207 w 274"/>
                  <a:gd name="T17" fmla="*/ 154 h 500"/>
                  <a:gd name="T18" fmla="*/ 188 w 274"/>
                  <a:gd name="T19" fmla="*/ 82 h 500"/>
                  <a:gd name="T20" fmla="*/ 156 w 274"/>
                  <a:gd name="T21" fmla="*/ 23 h 500"/>
                  <a:gd name="T22" fmla="*/ 118 w 274"/>
                  <a:gd name="T23" fmla="*/ 0 h 500"/>
                  <a:gd name="T24" fmla="*/ 158 w 274"/>
                  <a:gd name="T25" fmla="*/ 55 h 500"/>
                  <a:gd name="T26" fmla="*/ 179 w 274"/>
                  <a:gd name="T27" fmla="*/ 147 h 500"/>
                  <a:gd name="T28" fmla="*/ 213 w 274"/>
                  <a:gd name="T29" fmla="*/ 297 h 500"/>
                  <a:gd name="T30" fmla="*/ 244 w 274"/>
                  <a:gd name="T31" fmla="*/ 411 h 500"/>
                  <a:gd name="T32" fmla="*/ 219 w 274"/>
                  <a:gd name="T33" fmla="*/ 394 h 500"/>
                  <a:gd name="T34" fmla="*/ 185 w 274"/>
                  <a:gd name="T35" fmla="*/ 356 h 500"/>
                  <a:gd name="T36" fmla="*/ 156 w 274"/>
                  <a:gd name="T37" fmla="*/ 308 h 500"/>
                  <a:gd name="T38" fmla="*/ 114 w 274"/>
                  <a:gd name="T39" fmla="*/ 257 h 500"/>
                  <a:gd name="T40" fmla="*/ 67 w 274"/>
                  <a:gd name="T41" fmla="*/ 219 h 500"/>
                  <a:gd name="T42" fmla="*/ 44 w 274"/>
                  <a:gd name="T43" fmla="*/ 206 h 500"/>
                  <a:gd name="T44" fmla="*/ 59 w 274"/>
                  <a:gd name="T45" fmla="*/ 177 h 500"/>
                  <a:gd name="T46" fmla="*/ 84 w 274"/>
                  <a:gd name="T47" fmla="*/ 126 h 500"/>
                  <a:gd name="T48" fmla="*/ 103 w 274"/>
                  <a:gd name="T49" fmla="*/ 50 h 500"/>
                  <a:gd name="T50" fmla="*/ 78 w 274"/>
                  <a:gd name="T51" fmla="*/ 92 h 500"/>
                  <a:gd name="T52" fmla="*/ 44 w 274"/>
                  <a:gd name="T53" fmla="*/ 156 h 500"/>
                  <a:gd name="T54" fmla="*/ 0 w 274"/>
                  <a:gd name="T55" fmla="*/ 211 h 500"/>
                  <a:gd name="T56" fmla="*/ 10 w 274"/>
                  <a:gd name="T57" fmla="*/ 242 h 500"/>
                  <a:gd name="T58" fmla="*/ 10 w 274"/>
                  <a:gd name="T59" fmla="*/ 242 h 500"/>
                  <a:gd name="T60" fmla="*/ 10 w 274"/>
                  <a:gd name="T61" fmla="*/ 242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4"/>
                  <a:gd name="T94" fmla="*/ 0 h 500"/>
                  <a:gd name="T95" fmla="*/ 274 w 274"/>
                  <a:gd name="T96" fmla="*/ 500 h 5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4" h="500">
                    <a:moveTo>
                      <a:pt x="10" y="242"/>
                    </a:moveTo>
                    <a:lnTo>
                      <a:pt x="109" y="291"/>
                    </a:lnTo>
                    <a:lnTo>
                      <a:pt x="154" y="371"/>
                    </a:lnTo>
                    <a:lnTo>
                      <a:pt x="200" y="426"/>
                    </a:lnTo>
                    <a:lnTo>
                      <a:pt x="249" y="474"/>
                    </a:lnTo>
                    <a:lnTo>
                      <a:pt x="274" y="500"/>
                    </a:lnTo>
                    <a:lnTo>
                      <a:pt x="259" y="411"/>
                    </a:lnTo>
                    <a:lnTo>
                      <a:pt x="232" y="265"/>
                    </a:lnTo>
                    <a:lnTo>
                      <a:pt x="207" y="154"/>
                    </a:lnTo>
                    <a:lnTo>
                      <a:pt x="188" y="82"/>
                    </a:lnTo>
                    <a:lnTo>
                      <a:pt x="156" y="23"/>
                    </a:lnTo>
                    <a:lnTo>
                      <a:pt x="118" y="0"/>
                    </a:lnTo>
                    <a:lnTo>
                      <a:pt x="158" y="55"/>
                    </a:lnTo>
                    <a:lnTo>
                      <a:pt x="179" y="147"/>
                    </a:lnTo>
                    <a:lnTo>
                      <a:pt x="213" y="297"/>
                    </a:lnTo>
                    <a:lnTo>
                      <a:pt x="244" y="411"/>
                    </a:lnTo>
                    <a:lnTo>
                      <a:pt x="219" y="394"/>
                    </a:lnTo>
                    <a:lnTo>
                      <a:pt x="185" y="356"/>
                    </a:lnTo>
                    <a:lnTo>
                      <a:pt x="156" y="308"/>
                    </a:lnTo>
                    <a:lnTo>
                      <a:pt x="114" y="257"/>
                    </a:lnTo>
                    <a:lnTo>
                      <a:pt x="67" y="219"/>
                    </a:lnTo>
                    <a:lnTo>
                      <a:pt x="44" y="206"/>
                    </a:lnTo>
                    <a:lnTo>
                      <a:pt x="59" y="177"/>
                    </a:lnTo>
                    <a:lnTo>
                      <a:pt x="84" y="126"/>
                    </a:lnTo>
                    <a:lnTo>
                      <a:pt x="103" y="50"/>
                    </a:lnTo>
                    <a:lnTo>
                      <a:pt x="78" y="92"/>
                    </a:lnTo>
                    <a:lnTo>
                      <a:pt x="44" y="156"/>
                    </a:lnTo>
                    <a:lnTo>
                      <a:pt x="0" y="211"/>
                    </a:lnTo>
                    <a:lnTo>
                      <a:pt x="10" y="242"/>
                    </a:lnTo>
                    <a:close/>
                  </a:path>
                </a:pathLst>
              </a:custGeom>
              <a:solidFill>
                <a:srgbClr val="000000"/>
              </a:solidFill>
              <a:ln w="9525">
                <a:noFill/>
                <a:round/>
                <a:headEnd/>
                <a:tailEnd/>
              </a:ln>
            </p:spPr>
            <p:txBody>
              <a:bodyPr/>
              <a:lstStyle/>
              <a:p>
                <a:endParaRPr lang="fa-IR"/>
              </a:p>
            </p:txBody>
          </p:sp>
          <p:sp>
            <p:nvSpPr>
              <p:cNvPr id="24744" name="Freeform 135"/>
              <p:cNvSpPr>
                <a:spLocks/>
              </p:cNvSpPr>
              <p:nvPr/>
            </p:nvSpPr>
            <p:spPr bwMode="auto">
              <a:xfrm>
                <a:off x="1437" y="2596"/>
                <a:ext cx="417" cy="165"/>
              </a:xfrm>
              <a:custGeom>
                <a:avLst/>
                <a:gdLst>
                  <a:gd name="T0" fmla="*/ 0 w 835"/>
                  <a:gd name="T1" fmla="*/ 0 h 329"/>
                  <a:gd name="T2" fmla="*/ 12 w 835"/>
                  <a:gd name="T3" fmla="*/ 16 h 329"/>
                  <a:gd name="T4" fmla="*/ 130 w 835"/>
                  <a:gd name="T5" fmla="*/ 40 h 329"/>
                  <a:gd name="T6" fmla="*/ 375 w 835"/>
                  <a:gd name="T7" fmla="*/ 50 h 329"/>
                  <a:gd name="T8" fmla="*/ 493 w 835"/>
                  <a:gd name="T9" fmla="*/ 78 h 329"/>
                  <a:gd name="T10" fmla="*/ 615 w 835"/>
                  <a:gd name="T11" fmla="*/ 94 h 329"/>
                  <a:gd name="T12" fmla="*/ 677 w 835"/>
                  <a:gd name="T13" fmla="*/ 88 h 329"/>
                  <a:gd name="T14" fmla="*/ 738 w 835"/>
                  <a:gd name="T15" fmla="*/ 99 h 329"/>
                  <a:gd name="T16" fmla="*/ 780 w 835"/>
                  <a:gd name="T17" fmla="*/ 109 h 329"/>
                  <a:gd name="T18" fmla="*/ 814 w 835"/>
                  <a:gd name="T19" fmla="*/ 170 h 329"/>
                  <a:gd name="T20" fmla="*/ 835 w 835"/>
                  <a:gd name="T21" fmla="*/ 286 h 329"/>
                  <a:gd name="T22" fmla="*/ 829 w 835"/>
                  <a:gd name="T23" fmla="*/ 329 h 329"/>
                  <a:gd name="T24" fmla="*/ 774 w 835"/>
                  <a:gd name="T25" fmla="*/ 124 h 329"/>
                  <a:gd name="T26" fmla="*/ 584 w 835"/>
                  <a:gd name="T27" fmla="*/ 105 h 329"/>
                  <a:gd name="T28" fmla="*/ 455 w 835"/>
                  <a:gd name="T29" fmla="*/ 114 h 329"/>
                  <a:gd name="T30" fmla="*/ 341 w 835"/>
                  <a:gd name="T31" fmla="*/ 69 h 329"/>
                  <a:gd name="T32" fmla="*/ 240 w 835"/>
                  <a:gd name="T33" fmla="*/ 130 h 329"/>
                  <a:gd name="T34" fmla="*/ 151 w 835"/>
                  <a:gd name="T35" fmla="*/ 65 h 329"/>
                  <a:gd name="T36" fmla="*/ 86 w 835"/>
                  <a:gd name="T37" fmla="*/ 54 h 329"/>
                  <a:gd name="T38" fmla="*/ 25 w 835"/>
                  <a:gd name="T39" fmla="*/ 35 h 329"/>
                  <a:gd name="T40" fmla="*/ 0 w 835"/>
                  <a:gd name="T41" fmla="*/ 0 h 329"/>
                  <a:gd name="T42" fmla="*/ 0 w 835"/>
                  <a:gd name="T43" fmla="*/ 0 h 329"/>
                  <a:gd name="T44" fmla="*/ 0 w 835"/>
                  <a:gd name="T45" fmla="*/ 0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5"/>
                  <a:gd name="T70" fmla="*/ 0 h 329"/>
                  <a:gd name="T71" fmla="*/ 835 w 835"/>
                  <a:gd name="T72" fmla="*/ 329 h 3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5" h="329">
                    <a:moveTo>
                      <a:pt x="0" y="0"/>
                    </a:moveTo>
                    <a:lnTo>
                      <a:pt x="12" y="16"/>
                    </a:lnTo>
                    <a:lnTo>
                      <a:pt x="130" y="40"/>
                    </a:lnTo>
                    <a:lnTo>
                      <a:pt x="375" y="50"/>
                    </a:lnTo>
                    <a:lnTo>
                      <a:pt x="493" y="78"/>
                    </a:lnTo>
                    <a:lnTo>
                      <a:pt x="615" y="94"/>
                    </a:lnTo>
                    <a:lnTo>
                      <a:pt x="677" y="88"/>
                    </a:lnTo>
                    <a:lnTo>
                      <a:pt x="738" y="99"/>
                    </a:lnTo>
                    <a:lnTo>
                      <a:pt x="780" y="109"/>
                    </a:lnTo>
                    <a:lnTo>
                      <a:pt x="814" y="170"/>
                    </a:lnTo>
                    <a:lnTo>
                      <a:pt x="835" y="286"/>
                    </a:lnTo>
                    <a:lnTo>
                      <a:pt x="829" y="329"/>
                    </a:lnTo>
                    <a:lnTo>
                      <a:pt x="774" y="124"/>
                    </a:lnTo>
                    <a:lnTo>
                      <a:pt x="584" y="105"/>
                    </a:lnTo>
                    <a:lnTo>
                      <a:pt x="455" y="114"/>
                    </a:lnTo>
                    <a:lnTo>
                      <a:pt x="341" y="69"/>
                    </a:lnTo>
                    <a:lnTo>
                      <a:pt x="240" y="130"/>
                    </a:lnTo>
                    <a:lnTo>
                      <a:pt x="151" y="65"/>
                    </a:lnTo>
                    <a:lnTo>
                      <a:pt x="86" y="54"/>
                    </a:lnTo>
                    <a:lnTo>
                      <a:pt x="25" y="35"/>
                    </a:lnTo>
                    <a:lnTo>
                      <a:pt x="0" y="0"/>
                    </a:lnTo>
                    <a:close/>
                  </a:path>
                </a:pathLst>
              </a:custGeom>
              <a:solidFill>
                <a:srgbClr val="000000"/>
              </a:solidFill>
              <a:ln w="9525">
                <a:noFill/>
                <a:round/>
                <a:headEnd/>
                <a:tailEnd/>
              </a:ln>
            </p:spPr>
            <p:txBody>
              <a:bodyPr/>
              <a:lstStyle/>
              <a:p>
                <a:endParaRPr lang="fa-IR"/>
              </a:p>
            </p:txBody>
          </p:sp>
          <p:sp>
            <p:nvSpPr>
              <p:cNvPr id="24745" name="Freeform 136"/>
              <p:cNvSpPr>
                <a:spLocks/>
              </p:cNvSpPr>
              <p:nvPr/>
            </p:nvSpPr>
            <p:spPr bwMode="auto">
              <a:xfrm>
                <a:off x="1839" y="2681"/>
                <a:ext cx="902" cy="324"/>
              </a:xfrm>
              <a:custGeom>
                <a:avLst/>
                <a:gdLst>
                  <a:gd name="T0" fmla="*/ 15 w 1804"/>
                  <a:gd name="T1" fmla="*/ 34 h 648"/>
                  <a:gd name="T2" fmla="*/ 127 w 1804"/>
                  <a:gd name="T3" fmla="*/ 66 h 648"/>
                  <a:gd name="T4" fmla="*/ 218 w 1804"/>
                  <a:gd name="T5" fmla="*/ 114 h 648"/>
                  <a:gd name="T6" fmla="*/ 277 w 1804"/>
                  <a:gd name="T7" fmla="*/ 159 h 648"/>
                  <a:gd name="T8" fmla="*/ 298 w 1804"/>
                  <a:gd name="T9" fmla="*/ 178 h 648"/>
                  <a:gd name="T10" fmla="*/ 583 w 1804"/>
                  <a:gd name="T11" fmla="*/ 199 h 648"/>
                  <a:gd name="T12" fmla="*/ 614 w 1804"/>
                  <a:gd name="T13" fmla="*/ 230 h 648"/>
                  <a:gd name="T14" fmla="*/ 661 w 1804"/>
                  <a:gd name="T15" fmla="*/ 268 h 648"/>
                  <a:gd name="T16" fmla="*/ 703 w 1804"/>
                  <a:gd name="T17" fmla="*/ 300 h 648"/>
                  <a:gd name="T18" fmla="*/ 722 w 1804"/>
                  <a:gd name="T19" fmla="*/ 313 h 648"/>
                  <a:gd name="T20" fmla="*/ 823 w 1804"/>
                  <a:gd name="T21" fmla="*/ 336 h 648"/>
                  <a:gd name="T22" fmla="*/ 876 w 1804"/>
                  <a:gd name="T23" fmla="*/ 359 h 648"/>
                  <a:gd name="T24" fmla="*/ 785 w 1804"/>
                  <a:gd name="T25" fmla="*/ 399 h 648"/>
                  <a:gd name="T26" fmla="*/ 741 w 1804"/>
                  <a:gd name="T27" fmla="*/ 439 h 648"/>
                  <a:gd name="T28" fmla="*/ 813 w 1804"/>
                  <a:gd name="T29" fmla="*/ 414 h 648"/>
                  <a:gd name="T30" fmla="*/ 906 w 1804"/>
                  <a:gd name="T31" fmla="*/ 384 h 648"/>
                  <a:gd name="T32" fmla="*/ 990 w 1804"/>
                  <a:gd name="T33" fmla="*/ 414 h 648"/>
                  <a:gd name="T34" fmla="*/ 1100 w 1804"/>
                  <a:gd name="T35" fmla="*/ 433 h 648"/>
                  <a:gd name="T36" fmla="*/ 1281 w 1804"/>
                  <a:gd name="T37" fmla="*/ 498 h 648"/>
                  <a:gd name="T38" fmla="*/ 1460 w 1804"/>
                  <a:gd name="T39" fmla="*/ 528 h 648"/>
                  <a:gd name="T40" fmla="*/ 1386 w 1804"/>
                  <a:gd name="T41" fmla="*/ 598 h 648"/>
                  <a:gd name="T42" fmla="*/ 1509 w 1804"/>
                  <a:gd name="T43" fmla="*/ 534 h 648"/>
                  <a:gd name="T44" fmla="*/ 1579 w 1804"/>
                  <a:gd name="T45" fmla="*/ 534 h 648"/>
                  <a:gd name="T46" fmla="*/ 1635 w 1804"/>
                  <a:gd name="T47" fmla="*/ 583 h 648"/>
                  <a:gd name="T48" fmla="*/ 1804 w 1804"/>
                  <a:gd name="T49" fmla="*/ 648 h 648"/>
                  <a:gd name="T50" fmla="*/ 1644 w 1804"/>
                  <a:gd name="T51" fmla="*/ 553 h 648"/>
                  <a:gd name="T52" fmla="*/ 1545 w 1804"/>
                  <a:gd name="T53" fmla="*/ 503 h 648"/>
                  <a:gd name="T54" fmla="*/ 1235 w 1804"/>
                  <a:gd name="T55" fmla="*/ 458 h 648"/>
                  <a:gd name="T56" fmla="*/ 906 w 1804"/>
                  <a:gd name="T57" fmla="*/ 353 h 648"/>
                  <a:gd name="T58" fmla="*/ 768 w 1804"/>
                  <a:gd name="T59" fmla="*/ 298 h 648"/>
                  <a:gd name="T60" fmla="*/ 587 w 1804"/>
                  <a:gd name="T61" fmla="*/ 165 h 648"/>
                  <a:gd name="T62" fmla="*/ 317 w 1804"/>
                  <a:gd name="T63" fmla="*/ 150 h 648"/>
                  <a:gd name="T64" fmla="*/ 281 w 1804"/>
                  <a:gd name="T65" fmla="*/ 129 h 648"/>
                  <a:gd name="T66" fmla="*/ 197 w 1804"/>
                  <a:gd name="T67" fmla="*/ 83 h 648"/>
                  <a:gd name="T68" fmla="*/ 106 w 1804"/>
                  <a:gd name="T69" fmla="*/ 36 h 648"/>
                  <a:gd name="T70" fmla="*/ 43 w 1804"/>
                  <a:gd name="T71" fmla="*/ 9 h 648"/>
                  <a:gd name="T72" fmla="*/ 0 w 1804"/>
                  <a:gd name="T73" fmla="*/ 0 h 648"/>
                  <a:gd name="T74" fmla="*/ 15 w 1804"/>
                  <a:gd name="T75" fmla="*/ 34 h 648"/>
                  <a:gd name="T76" fmla="*/ 15 w 1804"/>
                  <a:gd name="T77" fmla="*/ 34 h 6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04"/>
                  <a:gd name="T118" fmla="*/ 0 h 648"/>
                  <a:gd name="T119" fmla="*/ 1804 w 1804"/>
                  <a:gd name="T120" fmla="*/ 648 h 6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04" h="648">
                    <a:moveTo>
                      <a:pt x="15" y="34"/>
                    </a:moveTo>
                    <a:lnTo>
                      <a:pt x="127" y="66"/>
                    </a:lnTo>
                    <a:lnTo>
                      <a:pt x="218" y="114"/>
                    </a:lnTo>
                    <a:lnTo>
                      <a:pt x="277" y="159"/>
                    </a:lnTo>
                    <a:lnTo>
                      <a:pt x="298" y="178"/>
                    </a:lnTo>
                    <a:lnTo>
                      <a:pt x="583" y="199"/>
                    </a:lnTo>
                    <a:lnTo>
                      <a:pt x="614" y="230"/>
                    </a:lnTo>
                    <a:lnTo>
                      <a:pt x="661" y="268"/>
                    </a:lnTo>
                    <a:lnTo>
                      <a:pt x="703" y="300"/>
                    </a:lnTo>
                    <a:lnTo>
                      <a:pt x="722" y="313"/>
                    </a:lnTo>
                    <a:lnTo>
                      <a:pt x="823" y="336"/>
                    </a:lnTo>
                    <a:lnTo>
                      <a:pt x="876" y="359"/>
                    </a:lnTo>
                    <a:lnTo>
                      <a:pt x="785" y="399"/>
                    </a:lnTo>
                    <a:lnTo>
                      <a:pt x="741" y="439"/>
                    </a:lnTo>
                    <a:lnTo>
                      <a:pt x="813" y="414"/>
                    </a:lnTo>
                    <a:lnTo>
                      <a:pt x="906" y="384"/>
                    </a:lnTo>
                    <a:lnTo>
                      <a:pt x="990" y="414"/>
                    </a:lnTo>
                    <a:lnTo>
                      <a:pt x="1100" y="433"/>
                    </a:lnTo>
                    <a:lnTo>
                      <a:pt x="1281" y="498"/>
                    </a:lnTo>
                    <a:lnTo>
                      <a:pt x="1460" y="528"/>
                    </a:lnTo>
                    <a:lnTo>
                      <a:pt x="1386" y="598"/>
                    </a:lnTo>
                    <a:lnTo>
                      <a:pt x="1509" y="534"/>
                    </a:lnTo>
                    <a:lnTo>
                      <a:pt x="1579" y="534"/>
                    </a:lnTo>
                    <a:lnTo>
                      <a:pt x="1635" y="583"/>
                    </a:lnTo>
                    <a:lnTo>
                      <a:pt x="1804" y="648"/>
                    </a:lnTo>
                    <a:lnTo>
                      <a:pt x="1644" y="553"/>
                    </a:lnTo>
                    <a:lnTo>
                      <a:pt x="1545" y="503"/>
                    </a:lnTo>
                    <a:lnTo>
                      <a:pt x="1235" y="458"/>
                    </a:lnTo>
                    <a:lnTo>
                      <a:pt x="906" y="353"/>
                    </a:lnTo>
                    <a:lnTo>
                      <a:pt x="768" y="298"/>
                    </a:lnTo>
                    <a:lnTo>
                      <a:pt x="587" y="165"/>
                    </a:lnTo>
                    <a:lnTo>
                      <a:pt x="317" y="150"/>
                    </a:lnTo>
                    <a:lnTo>
                      <a:pt x="281" y="129"/>
                    </a:lnTo>
                    <a:lnTo>
                      <a:pt x="197" y="83"/>
                    </a:lnTo>
                    <a:lnTo>
                      <a:pt x="106" y="36"/>
                    </a:lnTo>
                    <a:lnTo>
                      <a:pt x="43" y="9"/>
                    </a:lnTo>
                    <a:lnTo>
                      <a:pt x="0" y="0"/>
                    </a:lnTo>
                    <a:lnTo>
                      <a:pt x="15" y="34"/>
                    </a:lnTo>
                    <a:close/>
                  </a:path>
                </a:pathLst>
              </a:custGeom>
              <a:solidFill>
                <a:srgbClr val="000000"/>
              </a:solidFill>
              <a:ln w="9525">
                <a:noFill/>
                <a:round/>
                <a:headEnd/>
                <a:tailEnd/>
              </a:ln>
            </p:spPr>
            <p:txBody>
              <a:bodyPr/>
              <a:lstStyle/>
              <a:p>
                <a:endParaRPr lang="fa-IR"/>
              </a:p>
            </p:txBody>
          </p:sp>
          <p:sp>
            <p:nvSpPr>
              <p:cNvPr id="24746" name="Freeform 137"/>
              <p:cNvSpPr>
                <a:spLocks/>
              </p:cNvSpPr>
              <p:nvPr/>
            </p:nvSpPr>
            <p:spPr bwMode="auto">
              <a:xfrm>
                <a:off x="1360" y="2708"/>
                <a:ext cx="70" cy="131"/>
              </a:xfrm>
              <a:custGeom>
                <a:avLst/>
                <a:gdLst>
                  <a:gd name="T0" fmla="*/ 0 w 141"/>
                  <a:gd name="T1" fmla="*/ 0 h 260"/>
                  <a:gd name="T2" fmla="*/ 31 w 141"/>
                  <a:gd name="T3" fmla="*/ 99 h 260"/>
                  <a:gd name="T4" fmla="*/ 19 w 141"/>
                  <a:gd name="T5" fmla="*/ 224 h 260"/>
                  <a:gd name="T6" fmla="*/ 42 w 141"/>
                  <a:gd name="T7" fmla="*/ 251 h 260"/>
                  <a:gd name="T8" fmla="*/ 84 w 141"/>
                  <a:gd name="T9" fmla="*/ 260 h 260"/>
                  <a:gd name="T10" fmla="*/ 141 w 141"/>
                  <a:gd name="T11" fmla="*/ 258 h 260"/>
                  <a:gd name="T12" fmla="*/ 96 w 141"/>
                  <a:gd name="T13" fmla="*/ 169 h 260"/>
                  <a:gd name="T14" fmla="*/ 90 w 141"/>
                  <a:gd name="T15" fmla="*/ 119 h 260"/>
                  <a:gd name="T16" fmla="*/ 69 w 141"/>
                  <a:gd name="T17" fmla="*/ 68 h 260"/>
                  <a:gd name="T18" fmla="*/ 35 w 141"/>
                  <a:gd name="T19" fmla="*/ 15 h 260"/>
                  <a:gd name="T20" fmla="*/ 0 w 141"/>
                  <a:gd name="T21" fmla="*/ 0 h 260"/>
                  <a:gd name="T22" fmla="*/ 0 w 141"/>
                  <a:gd name="T23" fmla="*/ 0 h 260"/>
                  <a:gd name="T24" fmla="*/ 0 w 141"/>
                  <a:gd name="T25" fmla="*/ 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1"/>
                  <a:gd name="T40" fmla="*/ 0 h 260"/>
                  <a:gd name="T41" fmla="*/ 141 w 141"/>
                  <a:gd name="T42" fmla="*/ 260 h 2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1" h="260">
                    <a:moveTo>
                      <a:pt x="0" y="0"/>
                    </a:moveTo>
                    <a:lnTo>
                      <a:pt x="31" y="99"/>
                    </a:lnTo>
                    <a:lnTo>
                      <a:pt x="19" y="224"/>
                    </a:lnTo>
                    <a:lnTo>
                      <a:pt x="42" y="251"/>
                    </a:lnTo>
                    <a:lnTo>
                      <a:pt x="84" y="260"/>
                    </a:lnTo>
                    <a:lnTo>
                      <a:pt x="141" y="258"/>
                    </a:lnTo>
                    <a:lnTo>
                      <a:pt x="96" y="169"/>
                    </a:lnTo>
                    <a:lnTo>
                      <a:pt x="90" y="119"/>
                    </a:lnTo>
                    <a:lnTo>
                      <a:pt x="69" y="68"/>
                    </a:lnTo>
                    <a:lnTo>
                      <a:pt x="35" y="15"/>
                    </a:lnTo>
                    <a:lnTo>
                      <a:pt x="0" y="0"/>
                    </a:lnTo>
                    <a:close/>
                  </a:path>
                </a:pathLst>
              </a:custGeom>
              <a:solidFill>
                <a:srgbClr val="000000"/>
              </a:solidFill>
              <a:ln w="9525">
                <a:noFill/>
                <a:round/>
                <a:headEnd/>
                <a:tailEnd/>
              </a:ln>
            </p:spPr>
            <p:txBody>
              <a:bodyPr/>
              <a:lstStyle/>
              <a:p>
                <a:endParaRPr lang="fa-IR"/>
              </a:p>
            </p:txBody>
          </p:sp>
          <p:sp>
            <p:nvSpPr>
              <p:cNvPr id="24747" name="Freeform 138"/>
              <p:cNvSpPr>
                <a:spLocks/>
              </p:cNvSpPr>
              <p:nvPr/>
            </p:nvSpPr>
            <p:spPr bwMode="auto">
              <a:xfrm>
                <a:off x="1175" y="2750"/>
                <a:ext cx="184" cy="127"/>
              </a:xfrm>
              <a:custGeom>
                <a:avLst/>
                <a:gdLst>
                  <a:gd name="T0" fmla="*/ 0 w 367"/>
                  <a:gd name="T1" fmla="*/ 0 h 253"/>
                  <a:gd name="T2" fmla="*/ 40 w 367"/>
                  <a:gd name="T3" fmla="*/ 23 h 253"/>
                  <a:gd name="T4" fmla="*/ 133 w 367"/>
                  <a:gd name="T5" fmla="*/ 78 h 253"/>
                  <a:gd name="T6" fmla="*/ 186 w 367"/>
                  <a:gd name="T7" fmla="*/ 111 h 253"/>
                  <a:gd name="T8" fmla="*/ 239 w 367"/>
                  <a:gd name="T9" fmla="*/ 143 h 253"/>
                  <a:gd name="T10" fmla="*/ 319 w 367"/>
                  <a:gd name="T11" fmla="*/ 196 h 253"/>
                  <a:gd name="T12" fmla="*/ 367 w 367"/>
                  <a:gd name="T13" fmla="*/ 236 h 253"/>
                  <a:gd name="T14" fmla="*/ 363 w 367"/>
                  <a:gd name="T15" fmla="*/ 236 h 253"/>
                  <a:gd name="T16" fmla="*/ 306 w 367"/>
                  <a:gd name="T17" fmla="*/ 253 h 253"/>
                  <a:gd name="T18" fmla="*/ 239 w 367"/>
                  <a:gd name="T19" fmla="*/ 215 h 253"/>
                  <a:gd name="T20" fmla="*/ 226 w 367"/>
                  <a:gd name="T21" fmla="*/ 139 h 253"/>
                  <a:gd name="T22" fmla="*/ 199 w 367"/>
                  <a:gd name="T23" fmla="*/ 116 h 253"/>
                  <a:gd name="T24" fmla="*/ 104 w 367"/>
                  <a:gd name="T25" fmla="*/ 101 h 253"/>
                  <a:gd name="T26" fmla="*/ 0 w 367"/>
                  <a:gd name="T27" fmla="*/ 0 h 253"/>
                  <a:gd name="T28" fmla="*/ 0 w 367"/>
                  <a:gd name="T29" fmla="*/ 0 h 253"/>
                  <a:gd name="T30" fmla="*/ 0 w 367"/>
                  <a:gd name="T31" fmla="*/ 0 h 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7"/>
                  <a:gd name="T49" fmla="*/ 0 h 253"/>
                  <a:gd name="T50" fmla="*/ 367 w 367"/>
                  <a:gd name="T51" fmla="*/ 253 h 2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7" h="253">
                    <a:moveTo>
                      <a:pt x="0" y="0"/>
                    </a:moveTo>
                    <a:lnTo>
                      <a:pt x="40" y="23"/>
                    </a:lnTo>
                    <a:lnTo>
                      <a:pt x="133" y="78"/>
                    </a:lnTo>
                    <a:lnTo>
                      <a:pt x="186" y="111"/>
                    </a:lnTo>
                    <a:lnTo>
                      <a:pt x="239" y="143"/>
                    </a:lnTo>
                    <a:lnTo>
                      <a:pt x="319" y="196"/>
                    </a:lnTo>
                    <a:lnTo>
                      <a:pt x="367" y="236"/>
                    </a:lnTo>
                    <a:lnTo>
                      <a:pt x="363" y="236"/>
                    </a:lnTo>
                    <a:lnTo>
                      <a:pt x="306" y="253"/>
                    </a:lnTo>
                    <a:lnTo>
                      <a:pt x="239" y="215"/>
                    </a:lnTo>
                    <a:lnTo>
                      <a:pt x="226" y="139"/>
                    </a:lnTo>
                    <a:lnTo>
                      <a:pt x="199" y="116"/>
                    </a:lnTo>
                    <a:lnTo>
                      <a:pt x="104" y="101"/>
                    </a:lnTo>
                    <a:lnTo>
                      <a:pt x="0" y="0"/>
                    </a:lnTo>
                    <a:close/>
                  </a:path>
                </a:pathLst>
              </a:custGeom>
              <a:solidFill>
                <a:srgbClr val="000000"/>
              </a:solidFill>
              <a:ln w="9525">
                <a:noFill/>
                <a:round/>
                <a:headEnd/>
                <a:tailEnd/>
              </a:ln>
            </p:spPr>
            <p:txBody>
              <a:bodyPr/>
              <a:lstStyle/>
              <a:p>
                <a:endParaRPr lang="fa-IR"/>
              </a:p>
            </p:txBody>
          </p:sp>
          <p:sp>
            <p:nvSpPr>
              <p:cNvPr id="24748" name="Freeform 139"/>
              <p:cNvSpPr>
                <a:spLocks/>
              </p:cNvSpPr>
              <p:nvPr/>
            </p:nvSpPr>
            <p:spPr bwMode="auto">
              <a:xfrm>
                <a:off x="1382" y="2350"/>
                <a:ext cx="78" cy="279"/>
              </a:xfrm>
              <a:custGeom>
                <a:avLst/>
                <a:gdLst>
                  <a:gd name="T0" fmla="*/ 103 w 158"/>
                  <a:gd name="T1" fmla="*/ 31 h 559"/>
                  <a:gd name="T2" fmla="*/ 103 w 158"/>
                  <a:gd name="T3" fmla="*/ 200 h 559"/>
                  <a:gd name="T4" fmla="*/ 80 w 158"/>
                  <a:gd name="T5" fmla="*/ 266 h 559"/>
                  <a:gd name="T6" fmla="*/ 46 w 158"/>
                  <a:gd name="T7" fmla="*/ 314 h 559"/>
                  <a:gd name="T8" fmla="*/ 17 w 158"/>
                  <a:gd name="T9" fmla="*/ 363 h 559"/>
                  <a:gd name="T10" fmla="*/ 0 w 158"/>
                  <a:gd name="T11" fmla="*/ 392 h 559"/>
                  <a:gd name="T12" fmla="*/ 52 w 158"/>
                  <a:gd name="T13" fmla="*/ 344 h 559"/>
                  <a:gd name="T14" fmla="*/ 52 w 158"/>
                  <a:gd name="T15" fmla="*/ 481 h 559"/>
                  <a:gd name="T16" fmla="*/ 52 w 158"/>
                  <a:gd name="T17" fmla="*/ 559 h 559"/>
                  <a:gd name="T18" fmla="*/ 67 w 158"/>
                  <a:gd name="T19" fmla="*/ 523 h 559"/>
                  <a:gd name="T20" fmla="*/ 61 w 158"/>
                  <a:gd name="T21" fmla="*/ 314 h 559"/>
                  <a:gd name="T22" fmla="*/ 91 w 158"/>
                  <a:gd name="T23" fmla="*/ 270 h 559"/>
                  <a:gd name="T24" fmla="*/ 114 w 158"/>
                  <a:gd name="T25" fmla="*/ 200 h 559"/>
                  <a:gd name="T26" fmla="*/ 116 w 158"/>
                  <a:gd name="T27" fmla="*/ 82 h 559"/>
                  <a:gd name="T28" fmla="*/ 118 w 158"/>
                  <a:gd name="T29" fmla="*/ 34 h 559"/>
                  <a:gd name="T30" fmla="*/ 147 w 158"/>
                  <a:gd name="T31" fmla="*/ 23 h 559"/>
                  <a:gd name="T32" fmla="*/ 158 w 158"/>
                  <a:gd name="T33" fmla="*/ 0 h 559"/>
                  <a:gd name="T34" fmla="*/ 135 w 158"/>
                  <a:gd name="T35" fmla="*/ 19 h 559"/>
                  <a:gd name="T36" fmla="*/ 103 w 158"/>
                  <a:gd name="T37" fmla="*/ 17 h 559"/>
                  <a:gd name="T38" fmla="*/ 103 w 158"/>
                  <a:gd name="T39" fmla="*/ 31 h 559"/>
                  <a:gd name="T40" fmla="*/ 103 w 158"/>
                  <a:gd name="T41" fmla="*/ 31 h 559"/>
                  <a:gd name="T42" fmla="*/ 103 w 158"/>
                  <a:gd name="T43" fmla="*/ 31 h 5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8"/>
                  <a:gd name="T67" fmla="*/ 0 h 559"/>
                  <a:gd name="T68" fmla="*/ 158 w 158"/>
                  <a:gd name="T69" fmla="*/ 559 h 5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8" h="559">
                    <a:moveTo>
                      <a:pt x="103" y="31"/>
                    </a:moveTo>
                    <a:lnTo>
                      <a:pt x="103" y="200"/>
                    </a:lnTo>
                    <a:lnTo>
                      <a:pt x="80" y="266"/>
                    </a:lnTo>
                    <a:lnTo>
                      <a:pt x="46" y="314"/>
                    </a:lnTo>
                    <a:lnTo>
                      <a:pt x="17" y="363"/>
                    </a:lnTo>
                    <a:lnTo>
                      <a:pt x="0" y="392"/>
                    </a:lnTo>
                    <a:lnTo>
                      <a:pt x="52" y="344"/>
                    </a:lnTo>
                    <a:lnTo>
                      <a:pt x="52" y="481"/>
                    </a:lnTo>
                    <a:lnTo>
                      <a:pt x="52" y="559"/>
                    </a:lnTo>
                    <a:lnTo>
                      <a:pt x="67" y="523"/>
                    </a:lnTo>
                    <a:lnTo>
                      <a:pt x="61" y="314"/>
                    </a:lnTo>
                    <a:lnTo>
                      <a:pt x="91" y="270"/>
                    </a:lnTo>
                    <a:lnTo>
                      <a:pt x="114" y="200"/>
                    </a:lnTo>
                    <a:lnTo>
                      <a:pt x="116" y="82"/>
                    </a:lnTo>
                    <a:lnTo>
                      <a:pt x="118" y="34"/>
                    </a:lnTo>
                    <a:lnTo>
                      <a:pt x="147" y="23"/>
                    </a:lnTo>
                    <a:lnTo>
                      <a:pt x="158" y="0"/>
                    </a:lnTo>
                    <a:lnTo>
                      <a:pt x="135" y="19"/>
                    </a:lnTo>
                    <a:lnTo>
                      <a:pt x="103" y="17"/>
                    </a:lnTo>
                    <a:lnTo>
                      <a:pt x="103" y="31"/>
                    </a:lnTo>
                    <a:close/>
                  </a:path>
                </a:pathLst>
              </a:custGeom>
              <a:solidFill>
                <a:srgbClr val="000000"/>
              </a:solidFill>
              <a:ln w="9525">
                <a:noFill/>
                <a:round/>
                <a:headEnd/>
                <a:tailEnd/>
              </a:ln>
            </p:spPr>
            <p:txBody>
              <a:bodyPr/>
              <a:lstStyle/>
              <a:p>
                <a:endParaRPr lang="fa-IR"/>
              </a:p>
            </p:txBody>
          </p:sp>
          <p:sp>
            <p:nvSpPr>
              <p:cNvPr id="24749" name="Freeform 140"/>
              <p:cNvSpPr>
                <a:spLocks/>
              </p:cNvSpPr>
              <p:nvPr/>
            </p:nvSpPr>
            <p:spPr bwMode="auto">
              <a:xfrm>
                <a:off x="1953" y="3375"/>
                <a:ext cx="89" cy="99"/>
              </a:xfrm>
              <a:custGeom>
                <a:avLst/>
                <a:gdLst>
                  <a:gd name="T0" fmla="*/ 0 w 178"/>
                  <a:gd name="T1" fmla="*/ 0 h 200"/>
                  <a:gd name="T2" fmla="*/ 38 w 178"/>
                  <a:gd name="T3" fmla="*/ 29 h 200"/>
                  <a:gd name="T4" fmla="*/ 83 w 178"/>
                  <a:gd name="T5" fmla="*/ 90 h 200"/>
                  <a:gd name="T6" fmla="*/ 108 w 178"/>
                  <a:gd name="T7" fmla="*/ 158 h 200"/>
                  <a:gd name="T8" fmla="*/ 123 w 178"/>
                  <a:gd name="T9" fmla="*/ 190 h 200"/>
                  <a:gd name="T10" fmla="*/ 178 w 178"/>
                  <a:gd name="T11" fmla="*/ 200 h 200"/>
                  <a:gd name="T12" fmla="*/ 163 w 178"/>
                  <a:gd name="T13" fmla="*/ 171 h 200"/>
                  <a:gd name="T14" fmla="*/ 123 w 178"/>
                  <a:gd name="T15" fmla="*/ 109 h 200"/>
                  <a:gd name="T16" fmla="*/ 82 w 178"/>
                  <a:gd name="T17" fmla="*/ 44 h 200"/>
                  <a:gd name="T18" fmla="*/ 55 w 178"/>
                  <a:gd name="T19" fmla="*/ 10 h 200"/>
                  <a:gd name="T20" fmla="*/ 0 w 178"/>
                  <a:gd name="T21" fmla="*/ 0 h 200"/>
                  <a:gd name="T22" fmla="*/ 0 w 178"/>
                  <a:gd name="T23" fmla="*/ 0 h 200"/>
                  <a:gd name="T24" fmla="*/ 0 w 178"/>
                  <a:gd name="T25" fmla="*/ 0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200"/>
                  <a:gd name="T41" fmla="*/ 178 w 178"/>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200">
                    <a:moveTo>
                      <a:pt x="0" y="0"/>
                    </a:moveTo>
                    <a:lnTo>
                      <a:pt x="38" y="29"/>
                    </a:lnTo>
                    <a:lnTo>
                      <a:pt x="83" y="90"/>
                    </a:lnTo>
                    <a:lnTo>
                      <a:pt x="108" y="158"/>
                    </a:lnTo>
                    <a:lnTo>
                      <a:pt x="123" y="190"/>
                    </a:lnTo>
                    <a:lnTo>
                      <a:pt x="178" y="200"/>
                    </a:lnTo>
                    <a:lnTo>
                      <a:pt x="163" y="171"/>
                    </a:lnTo>
                    <a:lnTo>
                      <a:pt x="123" y="109"/>
                    </a:lnTo>
                    <a:lnTo>
                      <a:pt x="82" y="44"/>
                    </a:lnTo>
                    <a:lnTo>
                      <a:pt x="55" y="10"/>
                    </a:lnTo>
                    <a:lnTo>
                      <a:pt x="0" y="0"/>
                    </a:lnTo>
                    <a:close/>
                  </a:path>
                </a:pathLst>
              </a:custGeom>
              <a:solidFill>
                <a:srgbClr val="000000"/>
              </a:solidFill>
              <a:ln w="9525">
                <a:noFill/>
                <a:round/>
                <a:headEnd/>
                <a:tailEnd/>
              </a:ln>
            </p:spPr>
            <p:txBody>
              <a:bodyPr/>
              <a:lstStyle/>
              <a:p>
                <a:endParaRPr lang="fa-IR"/>
              </a:p>
            </p:txBody>
          </p:sp>
          <p:sp>
            <p:nvSpPr>
              <p:cNvPr id="24750" name="Freeform 141"/>
              <p:cNvSpPr>
                <a:spLocks/>
              </p:cNvSpPr>
              <p:nvPr/>
            </p:nvSpPr>
            <p:spPr bwMode="auto">
              <a:xfrm>
                <a:off x="1935" y="3133"/>
                <a:ext cx="47" cy="246"/>
              </a:xfrm>
              <a:custGeom>
                <a:avLst/>
                <a:gdLst>
                  <a:gd name="T0" fmla="*/ 5 w 95"/>
                  <a:gd name="T1" fmla="*/ 61 h 493"/>
                  <a:gd name="T2" fmla="*/ 41 w 95"/>
                  <a:gd name="T3" fmla="*/ 99 h 493"/>
                  <a:gd name="T4" fmla="*/ 70 w 95"/>
                  <a:gd name="T5" fmla="*/ 196 h 493"/>
                  <a:gd name="T6" fmla="*/ 64 w 95"/>
                  <a:gd name="T7" fmla="*/ 388 h 493"/>
                  <a:gd name="T8" fmla="*/ 85 w 95"/>
                  <a:gd name="T9" fmla="*/ 493 h 493"/>
                  <a:gd name="T10" fmla="*/ 95 w 95"/>
                  <a:gd name="T11" fmla="*/ 367 h 493"/>
                  <a:gd name="T12" fmla="*/ 95 w 95"/>
                  <a:gd name="T13" fmla="*/ 227 h 493"/>
                  <a:gd name="T14" fmla="*/ 95 w 95"/>
                  <a:gd name="T15" fmla="*/ 168 h 493"/>
                  <a:gd name="T16" fmla="*/ 70 w 95"/>
                  <a:gd name="T17" fmla="*/ 86 h 493"/>
                  <a:gd name="T18" fmla="*/ 24 w 95"/>
                  <a:gd name="T19" fmla="*/ 33 h 493"/>
                  <a:gd name="T20" fmla="*/ 0 w 95"/>
                  <a:gd name="T21" fmla="*/ 0 h 493"/>
                  <a:gd name="T22" fmla="*/ 5 w 95"/>
                  <a:gd name="T23" fmla="*/ 61 h 493"/>
                  <a:gd name="T24" fmla="*/ 5 w 95"/>
                  <a:gd name="T25" fmla="*/ 61 h 493"/>
                  <a:gd name="T26" fmla="*/ 5 w 95"/>
                  <a:gd name="T27" fmla="*/ 61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493"/>
                  <a:gd name="T44" fmla="*/ 95 w 95"/>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493">
                    <a:moveTo>
                      <a:pt x="5" y="61"/>
                    </a:moveTo>
                    <a:lnTo>
                      <a:pt x="41" y="99"/>
                    </a:lnTo>
                    <a:lnTo>
                      <a:pt x="70" y="196"/>
                    </a:lnTo>
                    <a:lnTo>
                      <a:pt x="64" y="388"/>
                    </a:lnTo>
                    <a:lnTo>
                      <a:pt x="85" y="493"/>
                    </a:lnTo>
                    <a:lnTo>
                      <a:pt x="95" y="367"/>
                    </a:lnTo>
                    <a:lnTo>
                      <a:pt x="95" y="227"/>
                    </a:lnTo>
                    <a:lnTo>
                      <a:pt x="95" y="168"/>
                    </a:lnTo>
                    <a:lnTo>
                      <a:pt x="70" y="86"/>
                    </a:lnTo>
                    <a:lnTo>
                      <a:pt x="24" y="33"/>
                    </a:lnTo>
                    <a:lnTo>
                      <a:pt x="0" y="0"/>
                    </a:lnTo>
                    <a:lnTo>
                      <a:pt x="5" y="61"/>
                    </a:lnTo>
                    <a:close/>
                  </a:path>
                </a:pathLst>
              </a:custGeom>
              <a:solidFill>
                <a:srgbClr val="000000"/>
              </a:solidFill>
              <a:ln w="9525">
                <a:noFill/>
                <a:round/>
                <a:headEnd/>
                <a:tailEnd/>
              </a:ln>
            </p:spPr>
            <p:txBody>
              <a:bodyPr/>
              <a:lstStyle/>
              <a:p>
                <a:endParaRPr lang="fa-IR"/>
              </a:p>
            </p:txBody>
          </p:sp>
          <p:sp>
            <p:nvSpPr>
              <p:cNvPr id="24751" name="Freeform 142"/>
              <p:cNvSpPr>
                <a:spLocks/>
              </p:cNvSpPr>
              <p:nvPr/>
            </p:nvSpPr>
            <p:spPr bwMode="auto">
              <a:xfrm>
                <a:off x="2140" y="3623"/>
                <a:ext cx="144" cy="168"/>
              </a:xfrm>
              <a:custGeom>
                <a:avLst/>
                <a:gdLst>
                  <a:gd name="T0" fmla="*/ 27 w 287"/>
                  <a:gd name="T1" fmla="*/ 61 h 337"/>
                  <a:gd name="T2" fmla="*/ 73 w 287"/>
                  <a:gd name="T3" fmla="*/ 42 h 337"/>
                  <a:gd name="T4" fmla="*/ 166 w 287"/>
                  <a:gd name="T5" fmla="*/ 71 h 337"/>
                  <a:gd name="T6" fmla="*/ 251 w 287"/>
                  <a:gd name="T7" fmla="*/ 227 h 337"/>
                  <a:gd name="T8" fmla="*/ 287 w 287"/>
                  <a:gd name="T9" fmla="*/ 337 h 337"/>
                  <a:gd name="T10" fmla="*/ 246 w 287"/>
                  <a:gd name="T11" fmla="*/ 65 h 337"/>
                  <a:gd name="T12" fmla="*/ 162 w 287"/>
                  <a:gd name="T13" fmla="*/ 25 h 337"/>
                  <a:gd name="T14" fmla="*/ 61 w 287"/>
                  <a:gd name="T15" fmla="*/ 0 h 337"/>
                  <a:gd name="T16" fmla="*/ 0 w 287"/>
                  <a:gd name="T17" fmla="*/ 35 h 337"/>
                  <a:gd name="T18" fmla="*/ 27 w 287"/>
                  <a:gd name="T19" fmla="*/ 61 h 337"/>
                  <a:gd name="T20" fmla="*/ 27 w 287"/>
                  <a:gd name="T21" fmla="*/ 61 h 337"/>
                  <a:gd name="T22" fmla="*/ 27 w 287"/>
                  <a:gd name="T23" fmla="*/ 61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7"/>
                  <a:gd name="T37" fmla="*/ 0 h 337"/>
                  <a:gd name="T38" fmla="*/ 287 w 287"/>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7" h="337">
                    <a:moveTo>
                      <a:pt x="27" y="61"/>
                    </a:moveTo>
                    <a:lnTo>
                      <a:pt x="73" y="42"/>
                    </a:lnTo>
                    <a:lnTo>
                      <a:pt x="166" y="71"/>
                    </a:lnTo>
                    <a:lnTo>
                      <a:pt x="251" y="227"/>
                    </a:lnTo>
                    <a:lnTo>
                      <a:pt x="287" y="337"/>
                    </a:lnTo>
                    <a:lnTo>
                      <a:pt x="246" y="65"/>
                    </a:lnTo>
                    <a:lnTo>
                      <a:pt x="162" y="25"/>
                    </a:lnTo>
                    <a:lnTo>
                      <a:pt x="61" y="0"/>
                    </a:lnTo>
                    <a:lnTo>
                      <a:pt x="0" y="35"/>
                    </a:lnTo>
                    <a:lnTo>
                      <a:pt x="27" y="61"/>
                    </a:lnTo>
                    <a:close/>
                  </a:path>
                </a:pathLst>
              </a:custGeom>
              <a:solidFill>
                <a:srgbClr val="000000"/>
              </a:solidFill>
              <a:ln w="9525">
                <a:noFill/>
                <a:round/>
                <a:headEnd/>
                <a:tailEnd/>
              </a:ln>
            </p:spPr>
            <p:txBody>
              <a:bodyPr/>
              <a:lstStyle/>
              <a:p>
                <a:endParaRPr lang="fa-IR"/>
              </a:p>
            </p:txBody>
          </p:sp>
          <p:sp>
            <p:nvSpPr>
              <p:cNvPr id="24752" name="Freeform 143"/>
              <p:cNvSpPr>
                <a:spLocks/>
              </p:cNvSpPr>
              <p:nvPr/>
            </p:nvSpPr>
            <p:spPr bwMode="auto">
              <a:xfrm>
                <a:off x="1452" y="2798"/>
                <a:ext cx="706" cy="840"/>
              </a:xfrm>
              <a:custGeom>
                <a:avLst/>
                <a:gdLst>
                  <a:gd name="T0" fmla="*/ 26 w 1412"/>
                  <a:gd name="T1" fmla="*/ 25 h 1681"/>
                  <a:gd name="T2" fmla="*/ 129 w 1412"/>
                  <a:gd name="T3" fmla="*/ 122 h 1681"/>
                  <a:gd name="T4" fmla="*/ 218 w 1412"/>
                  <a:gd name="T5" fmla="*/ 230 h 1681"/>
                  <a:gd name="T6" fmla="*/ 334 w 1412"/>
                  <a:gd name="T7" fmla="*/ 377 h 1681"/>
                  <a:gd name="T8" fmla="*/ 393 w 1412"/>
                  <a:gd name="T9" fmla="*/ 439 h 1681"/>
                  <a:gd name="T10" fmla="*/ 445 w 1412"/>
                  <a:gd name="T11" fmla="*/ 510 h 1681"/>
                  <a:gd name="T12" fmla="*/ 509 w 1412"/>
                  <a:gd name="T13" fmla="*/ 612 h 1681"/>
                  <a:gd name="T14" fmla="*/ 584 w 1412"/>
                  <a:gd name="T15" fmla="*/ 725 h 1681"/>
                  <a:gd name="T16" fmla="*/ 641 w 1412"/>
                  <a:gd name="T17" fmla="*/ 799 h 1681"/>
                  <a:gd name="T18" fmla="*/ 743 w 1412"/>
                  <a:gd name="T19" fmla="*/ 926 h 1681"/>
                  <a:gd name="T20" fmla="*/ 834 w 1412"/>
                  <a:gd name="T21" fmla="*/ 1052 h 1681"/>
                  <a:gd name="T22" fmla="*/ 931 w 1412"/>
                  <a:gd name="T23" fmla="*/ 1194 h 1681"/>
                  <a:gd name="T24" fmla="*/ 1002 w 1412"/>
                  <a:gd name="T25" fmla="*/ 1320 h 1681"/>
                  <a:gd name="T26" fmla="*/ 1078 w 1412"/>
                  <a:gd name="T27" fmla="*/ 1462 h 1681"/>
                  <a:gd name="T28" fmla="*/ 1148 w 1412"/>
                  <a:gd name="T29" fmla="*/ 1548 h 1681"/>
                  <a:gd name="T30" fmla="*/ 1232 w 1412"/>
                  <a:gd name="T31" fmla="*/ 1628 h 1681"/>
                  <a:gd name="T32" fmla="*/ 1336 w 1412"/>
                  <a:gd name="T33" fmla="*/ 1681 h 1681"/>
                  <a:gd name="T34" fmla="*/ 1251 w 1412"/>
                  <a:gd name="T35" fmla="*/ 1629 h 1681"/>
                  <a:gd name="T36" fmla="*/ 1163 w 1412"/>
                  <a:gd name="T37" fmla="*/ 1527 h 1681"/>
                  <a:gd name="T38" fmla="*/ 1106 w 1412"/>
                  <a:gd name="T39" fmla="*/ 1460 h 1681"/>
                  <a:gd name="T40" fmla="*/ 930 w 1412"/>
                  <a:gd name="T41" fmla="*/ 1135 h 1681"/>
                  <a:gd name="T42" fmla="*/ 857 w 1412"/>
                  <a:gd name="T43" fmla="*/ 1027 h 1681"/>
                  <a:gd name="T44" fmla="*/ 777 w 1412"/>
                  <a:gd name="T45" fmla="*/ 911 h 1681"/>
                  <a:gd name="T46" fmla="*/ 658 w 1412"/>
                  <a:gd name="T47" fmla="*/ 766 h 1681"/>
                  <a:gd name="T48" fmla="*/ 595 w 1412"/>
                  <a:gd name="T49" fmla="*/ 662 h 1681"/>
                  <a:gd name="T50" fmla="*/ 519 w 1412"/>
                  <a:gd name="T51" fmla="*/ 552 h 1681"/>
                  <a:gd name="T52" fmla="*/ 430 w 1412"/>
                  <a:gd name="T53" fmla="*/ 430 h 1681"/>
                  <a:gd name="T54" fmla="*/ 350 w 1412"/>
                  <a:gd name="T55" fmla="*/ 343 h 1681"/>
                  <a:gd name="T56" fmla="*/ 230 w 1412"/>
                  <a:gd name="T57" fmla="*/ 200 h 1681"/>
                  <a:gd name="T58" fmla="*/ 171 w 1412"/>
                  <a:gd name="T59" fmla="*/ 139 h 1681"/>
                  <a:gd name="T60" fmla="*/ 59 w 1412"/>
                  <a:gd name="T61" fmla="*/ 21 h 1681"/>
                  <a:gd name="T62" fmla="*/ 0 w 1412"/>
                  <a:gd name="T63" fmla="*/ 0 h 1681"/>
                  <a:gd name="T64" fmla="*/ 0 w 1412"/>
                  <a:gd name="T65" fmla="*/ 0 h 16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2"/>
                  <a:gd name="T100" fmla="*/ 0 h 1681"/>
                  <a:gd name="T101" fmla="*/ 1412 w 1412"/>
                  <a:gd name="T102" fmla="*/ 1681 h 16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2" h="1681">
                    <a:moveTo>
                      <a:pt x="0" y="0"/>
                    </a:moveTo>
                    <a:lnTo>
                      <a:pt x="26" y="25"/>
                    </a:lnTo>
                    <a:lnTo>
                      <a:pt x="93" y="86"/>
                    </a:lnTo>
                    <a:lnTo>
                      <a:pt x="129" y="122"/>
                    </a:lnTo>
                    <a:lnTo>
                      <a:pt x="165" y="162"/>
                    </a:lnTo>
                    <a:lnTo>
                      <a:pt x="218" y="230"/>
                    </a:lnTo>
                    <a:lnTo>
                      <a:pt x="270" y="301"/>
                    </a:lnTo>
                    <a:lnTo>
                      <a:pt x="334" y="377"/>
                    </a:lnTo>
                    <a:lnTo>
                      <a:pt x="367" y="411"/>
                    </a:lnTo>
                    <a:lnTo>
                      <a:pt x="393" y="439"/>
                    </a:lnTo>
                    <a:lnTo>
                      <a:pt x="418" y="464"/>
                    </a:lnTo>
                    <a:lnTo>
                      <a:pt x="445" y="510"/>
                    </a:lnTo>
                    <a:lnTo>
                      <a:pt x="475" y="557"/>
                    </a:lnTo>
                    <a:lnTo>
                      <a:pt x="509" y="612"/>
                    </a:lnTo>
                    <a:lnTo>
                      <a:pt x="547" y="669"/>
                    </a:lnTo>
                    <a:lnTo>
                      <a:pt x="584" y="725"/>
                    </a:lnTo>
                    <a:lnTo>
                      <a:pt x="616" y="768"/>
                    </a:lnTo>
                    <a:lnTo>
                      <a:pt x="641" y="799"/>
                    </a:lnTo>
                    <a:lnTo>
                      <a:pt x="701" y="871"/>
                    </a:lnTo>
                    <a:lnTo>
                      <a:pt x="743" y="926"/>
                    </a:lnTo>
                    <a:lnTo>
                      <a:pt x="789" y="989"/>
                    </a:lnTo>
                    <a:lnTo>
                      <a:pt x="834" y="1052"/>
                    </a:lnTo>
                    <a:lnTo>
                      <a:pt x="876" y="1109"/>
                    </a:lnTo>
                    <a:lnTo>
                      <a:pt x="931" y="1194"/>
                    </a:lnTo>
                    <a:lnTo>
                      <a:pt x="964" y="1253"/>
                    </a:lnTo>
                    <a:lnTo>
                      <a:pt x="1002" y="1320"/>
                    </a:lnTo>
                    <a:lnTo>
                      <a:pt x="1057" y="1424"/>
                    </a:lnTo>
                    <a:lnTo>
                      <a:pt x="1078" y="1462"/>
                    </a:lnTo>
                    <a:lnTo>
                      <a:pt x="1110" y="1504"/>
                    </a:lnTo>
                    <a:lnTo>
                      <a:pt x="1148" y="1548"/>
                    </a:lnTo>
                    <a:lnTo>
                      <a:pt x="1186" y="1589"/>
                    </a:lnTo>
                    <a:lnTo>
                      <a:pt x="1232" y="1628"/>
                    </a:lnTo>
                    <a:lnTo>
                      <a:pt x="1281" y="1656"/>
                    </a:lnTo>
                    <a:lnTo>
                      <a:pt x="1336" y="1681"/>
                    </a:lnTo>
                    <a:lnTo>
                      <a:pt x="1412" y="1681"/>
                    </a:lnTo>
                    <a:lnTo>
                      <a:pt x="1251" y="1629"/>
                    </a:lnTo>
                    <a:lnTo>
                      <a:pt x="1211" y="1582"/>
                    </a:lnTo>
                    <a:lnTo>
                      <a:pt x="1163" y="1527"/>
                    </a:lnTo>
                    <a:lnTo>
                      <a:pt x="1123" y="1479"/>
                    </a:lnTo>
                    <a:lnTo>
                      <a:pt x="1106" y="1460"/>
                    </a:lnTo>
                    <a:lnTo>
                      <a:pt x="960" y="1185"/>
                    </a:lnTo>
                    <a:lnTo>
                      <a:pt x="930" y="1135"/>
                    </a:lnTo>
                    <a:lnTo>
                      <a:pt x="897" y="1086"/>
                    </a:lnTo>
                    <a:lnTo>
                      <a:pt x="857" y="1027"/>
                    </a:lnTo>
                    <a:lnTo>
                      <a:pt x="817" y="966"/>
                    </a:lnTo>
                    <a:lnTo>
                      <a:pt x="777" y="911"/>
                    </a:lnTo>
                    <a:lnTo>
                      <a:pt x="720" y="842"/>
                    </a:lnTo>
                    <a:lnTo>
                      <a:pt x="658" y="766"/>
                    </a:lnTo>
                    <a:lnTo>
                      <a:pt x="627" y="715"/>
                    </a:lnTo>
                    <a:lnTo>
                      <a:pt x="595" y="662"/>
                    </a:lnTo>
                    <a:lnTo>
                      <a:pt x="549" y="593"/>
                    </a:lnTo>
                    <a:lnTo>
                      <a:pt x="519" y="552"/>
                    </a:lnTo>
                    <a:lnTo>
                      <a:pt x="488" y="508"/>
                    </a:lnTo>
                    <a:lnTo>
                      <a:pt x="430" y="430"/>
                    </a:lnTo>
                    <a:lnTo>
                      <a:pt x="390" y="381"/>
                    </a:lnTo>
                    <a:lnTo>
                      <a:pt x="350" y="343"/>
                    </a:lnTo>
                    <a:lnTo>
                      <a:pt x="296" y="287"/>
                    </a:lnTo>
                    <a:lnTo>
                      <a:pt x="230" y="200"/>
                    </a:lnTo>
                    <a:lnTo>
                      <a:pt x="211" y="175"/>
                    </a:lnTo>
                    <a:lnTo>
                      <a:pt x="171" y="139"/>
                    </a:lnTo>
                    <a:lnTo>
                      <a:pt x="99" y="71"/>
                    </a:lnTo>
                    <a:lnTo>
                      <a:pt x="59" y="21"/>
                    </a:lnTo>
                    <a:lnTo>
                      <a:pt x="28" y="0"/>
                    </a:lnTo>
                    <a:lnTo>
                      <a:pt x="0" y="0"/>
                    </a:lnTo>
                    <a:close/>
                  </a:path>
                </a:pathLst>
              </a:custGeom>
              <a:solidFill>
                <a:srgbClr val="000000"/>
              </a:solidFill>
              <a:ln w="9525">
                <a:noFill/>
                <a:round/>
                <a:headEnd/>
                <a:tailEnd/>
              </a:ln>
            </p:spPr>
            <p:txBody>
              <a:bodyPr/>
              <a:lstStyle/>
              <a:p>
                <a:endParaRPr lang="fa-IR"/>
              </a:p>
            </p:txBody>
          </p:sp>
          <p:sp>
            <p:nvSpPr>
              <p:cNvPr id="24753" name="Freeform 144"/>
              <p:cNvSpPr>
                <a:spLocks/>
              </p:cNvSpPr>
              <p:nvPr/>
            </p:nvSpPr>
            <p:spPr bwMode="auto">
              <a:xfrm>
                <a:off x="1066" y="2661"/>
                <a:ext cx="330" cy="220"/>
              </a:xfrm>
              <a:custGeom>
                <a:avLst/>
                <a:gdLst>
                  <a:gd name="T0" fmla="*/ 0 w 660"/>
                  <a:gd name="T1" fmla="*/ 21 h 441"/>
                  <a:gd name="T2" fmla="*/ 25 w 660"/>
                  <a:gd name="T3" fmla="*/ 43 h 441"/>
                  <a:gd name="T4" fmla="*/ 89 w 660"/>
                  <a:gd name="T5" fmla="*/ 95 h 441"/>
                  <a:gd name="T6" fmla="*/ 125 w 660"/>
                  <a:gd name="T7" fmla="*/ 125 h 441"/>
                  <a:gd name="T8" fmla="*/ 164 w 660"/>
                  <a:gd name="T9" fmla="*/ 156 h 441"/>
                  <a:gd name="T10" fmla="*/ 230 w 660"/>
                  <a:gd name="T11" fmla="*/ 201 h 441"/>
                  <a:gd name="T12" fmla="*/ 314 w 660"/>
                  <a:gd name="T13" fmla="*/ 249 h 441"/>
                  <a:gd name="T14" fmla="*/ 369 w 660"/>
                  <a:gd name="T15" fmla="*/ 281 h 441"/>
                  <a:gd name="T16" fmla="*/ 430 w 660"/>
                  <a:gd name="T17" fmla="*/ 317 h 441"/>
                  <a:gd name="T18" fmla="*/ 489 w 660"/>
                  <a:gd name="T19" fmla="*/ 351 h 441"/>
                  <a:gd name="T20" fmla="*/ 542 w 660"/>
                  <a:gd name="T21" fmla="*/ 382 h 441"/>
                  <a:gd name="T22" fmla="*/ 606 w 660"/>
                  <a:gd name="T23" fmla="*/ 418 h 441"/>
                  <a:gd name="T24" fmla="*/ 660 w 660"/>
                  <a:gd name="T25" fmla="*/ 441 h 441"/>
                  <a:gd name="T26" fmla="*/ 635 w 660"/>
                  <a:gd name="T27" fmla="*/ 406 h 441"/>
                  <a:gd name="T28" fmla="*/ 413 w 660"/>
                  <a:gd name="T29" fmla="*/ 273 h 441"/>
                  <a:gd name="T30" fmla="*/ 384 w 660"/>
                  <a:gd name="T31" fmla="*/ 258 h 441"/>
                  <a:gd name="T32" fmla="*/ 314 w 660"/>
                  <a:gd name="T33" fmla="*/ 220 h 441"/>
                  <a:gd name="T34" fmla="*/ 232 w 660"/>
                  <a:gd name="T35" fmla="*/ 173 h 441"/>
                  <a:gd name="T36" fmla="*/ 162 w 660"/>
                  <a:gd name="T37" fmla="*/ 125 h 441"/>
                  <a:gd name="T38" fmla="*/ 110 w 660"/>
                  <a:gd name="T39" fmla="*/ 83 h 441"/>
                  <a:gd name="T40" fmla="*/ 63 w 660"/>
                  <a:gd name="T41" fmla="*/ 42 h 441"/>
                  <a:gd name="T42" fmla="*/ 15 w 660"/>
                  <a:gd name="T43" fmla="*/ 0 h 441"/>
                  <a:gd name="T44" fmla="*/ 0 w 660"/>
                  <a:gd name="T45" fmla="*/ 21 h 441"/>
                  <a:gd name="T46" fmla="*/ 0 w 660"/>
                  <a:gd name="T47" fmla="*/ 21 h 441"/>
                  <a:gd name="T48" fmla="*/ 0 w 660"/>
                  <a:gd name="T49" fmla="*/ 21 h 4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0"/>
                  <a:gd name="T76" fmla="*/ 0 h 441"/>
                  <a:gd name="T77" fmla="*/ 660 w 660"/>
                  <a:gd name="T78" fmla="*/ 441 h 4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0" h="441">
                    <a:moveTo>
                      <a:pt x="0" y="21"/>
                    </a:moveTo>
                    <a:lnTo>
                      <a:pt x="25" y="43"/>
                    </a:lnTo>
                    <a:lnTo>
                      <a:pt x="89" y="95"/>
                    </a:lnTo>
                    <a:lnTo>
                      <a:pt x="125" y="125"/>
                    </a:lnTo>
                    <a:lnTo>
                      <a:pt x="164" y="156"/>
                    </a:lnTo>
                    <a:lnTo>
                      <a:pt x="230" y="201"/>
                    </a:lnTo>
                    <a:lnTo>
                      <a:pt x="314" y="249"/>
                    </a:lnTo>
                    <a:lnTo>
                      <a:pt x="369" y="281"/>
                    </a:lnTo>
                    <a:lnTo>
                      <a:pt x="430" y="317"/>
                    </a:lnTo>
                    <a:lnTo>
                      <a:pt x="489" y="351"/>
                    </a:lnTo>
                    <a:lnTo>
                      <a:pt x="542" y="382"/>
                    </a:lnTo>
                    <a:lnTo>
                      <a:pt x="606" y="418"/>
                    </a:lnTo>
                    <a:lnTo>
                      <a:pt x="660" y="441"/>
                    </a:lnTo>
                    <a:lnTo>
                      <a:pt x="635" y="406"/>
                    </a:lnTo>
                    <a:lnTo>
                      <a:pt x="413" y="273"/>
                    </a:lnTo>
                    <a:lnTo>
                      <a:pt x="384" y="258"/>
                    </a:lnTo>
                    <a:lnTo>
                      <a:pt x="314" y="220"/>
                    </a:lnTo>
                    <a:lnTo>
                      <a:pt x="232" y="173"/>
                    </a:lnTo>
                    <a:lnTo>
                      <a:pt x="162" y="125"/>
                    </a:lnTo>
                    <a:lnTo>
                      <a:pt x="110" y="83"/>
                    </a:lnTo>
                    <a:lnTo>
                      <a:pt x="63" y="42"/>
                    </a:lnTo>
                    <a:lnTo>
                      <a:pt x="15" y="0"/>
                    </a:lnTo>
                    <a:lnTo>
                      <a:pt x="0" y="21"/>
                    </a:lnTo>
                    <a:close/>
                  </a:path>
                </a:pathLst>
              </a:custGeom>
              <a:solidFill>
                <a:srgbClr val="000000"/>
              </a:solidFill>
              <a:ln w="9525">
                <a:noFill/>
                <a:round/>
                <a:headEnd/>
                <a:tailEnd/>
              </a:ln>
            </p:spPr>
            <p:txBody>
              <a:bodyPr/>
              <a:lstStyle/>
              <a:p>
                <a:endParaRPr lang="fa-IR"/>
              </a:p>
            </p:txBody>
          </p:sp>
          <p:sp>
            <p:nvSpPr>
              <p:cNvPr id="24754" name="Freeform 145"/>
              <p:cNvSpPr>
                <a:spLocks/>
              </p:cNvSpPr>
              <p:nvPr/>
            </p:nvSpPr>
            <p:spPr bwMode="auto">
              <a:xfrm>
                <a:off x="1225" y="2648"/>
                <a:ext cx="150" cy="73"/>
              </a:xfrm>
              <a:custGeom>
                <a:avLst/>
                <a:gdLst>
                  <a:gd name="T0" fmla="*/ 0 w 301"/>
                  <a:gd name="T1" fmla="*/ 11 h 146"/>
                  <a:gd name="T2" fmla="*/ 115 w 301"/>
                  <a:gd name="T3" fmla="*/ 55 h 146"/>
                  <a:gd name="T4" fmla="*/ 200 w 301"/>
                  <a:gd name="T5" fmla="*/ 88 h 146"/>
                  <a:gd name="T6" fmla="*/ 251 w 301"/>
                  <a:gd name="T7" fmla="*/ 112 h 146"/>
                  <a:gd name="T8" fmla="*/ 301 w 301"/>
                  <a:gd name="T9" fmla="*/ 146 h 146"/>
                  <a:gd name="T10" fmla="*/ 301 w 301"/>
                  <a:gd name="T11" fmla="*/ 112 h 146"/>
                  <a:gd name="T12" fmla="*/ 246 w 301"/>
                  <a:gd name="T13" fmla="*/ 84 h 146"/>
                  <a:gd name="T14" fmla="*/ 160 w 301"/>
                  <a:gd name="T15" fmla="*/ 48 h 146"/>
                  <a:gd name="T16" fmla="*/ 78 w 301"/>
                  <a:gd name="T17" fmla="*/ 19 h 146"/>
                  <a:gd name="T18" fmla="*/ 23 w 301"/>
                  <a:gd name="T19" fmla="*/ 0 h 146"/>
                  <a:gd name="T20" fmla="*/ 0 w 301"/>
                  <a:gd name="T21" fmla="*/ 11 h 146"/>
                  <a:gd name="T22" fmla="*/ 0 w 301"/>
                  <a:gd name="T23" fmla="*/ 11 h 146"/>
                  <a:gd name="T24" fmla="*/ 0 w 301"/>
                  <a:gd name="T25" fmla="*/ 11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1"/>
                  <a:gd name="T40" fmla="*/ 0 h 146"/>
                  <a:gd name="T41" fmla="*/ 301 w 301"/>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1" h="146">
                    <a:moveTo>
                      <a:pt x="0" y="11"/>
                    </a:moveTo>
                    <a:lnTo>
                      <a:pt x="115" y="55"/>
                    </a:lnTo>
                    <a:lnTo>
                      <a:pt x="200" y="88"/>
                    </a:lnTo>
                    <a:lnTo>
                      <a:pt x="251" y="112"/>
                    </a:lnTo>
                    <a:lnTo>
                      <a:pt x="301" y="146"/>
                    </a:lnTo>
                    <a:lnTo>
                      <a:pt x="301" y="112"/>
                    </a:lnTo>
                    <a:lnTo>
                      <a:pt x="246" y="84"/>
                    </a:lnTo>
                    <a:lnTo>
                      <a:pt x="160" y="48"/>
                    </a:lnTo>
                    <a:lnTo>
                      <a:pt x="78" y="19"/>
                    </a:lnTo>
                    <a:lnTo>
                      <a:pt x="23" y="0"/>
                    </a:lnTo>
                    <a:lnTo>
                      <a:pt x="0" y="11"/>
                    </a:lnTo>
                    <a:close/>
                  </a:path>
                </a:pathLst>
              </a:custGeom>
              <a:solidFill>
                <a:srgbClr val="000000"/>
              </a:solidFill>
              <a:ln w="9525">
                <a:noFill/>
                <a:round/>
                <a:headEnd/>
                <a:tailEnd/>
              </a:ln>
            </p:spPr>
            <p:txBody>
              <a:bodyPr/>
              <a:lstStyle/>
              <a:p>
                <a:endParaRPr lang="fa-IR"/>
              </a:p>
            </p:txBody>
          </p:sp>
          <p:sp>
            <p:nvSpPr>
              <p:cNvPr id="24755" name="Freeform 146"/>
              <p:cNvSpPr>
                <a:spLocks/>
              </p:cNvSpPr>
              <p:nvPr/>
            </p:nvSpPr>
            <p:spPr bwMode="auto">
              <a:xfrm>
                <a:off x="3045" y="3457"/>
                <a:ext cx="98" cy="567"/>
              </a:xfrm>
              <a:custGeom>
                <a:avLst/>
                <a:gdLst>
                  <a:gd name="T0" fmla="*/ 0 w 196"/>
                  <a:gd name="T1" fmla="*/ 0 h 1132"/>
                  <a:gd name="T2" fmla="*/ 8 w 196"/>
                  <a:gd name="T3" fmla="*/ 226 h 1132"/>
                  <a:gd name="T4" fmla="*/ 34 w 196"/>
                  <a:gd name="T5" fmla="*/ 557 h 1132"/>
                  <a:gd name="T6" fmla="*/ 65 w 196"/>
                  <a:gd name="T7" fmla="*/ 705 h 1132"/>
                  <a:gd name="T8" fmla="*/ 109 w 196"/>
                  <a:gd name="T9" fmla="*/ 895 h 1132"/>
                  <a:gd name="T10" fmla="*/ 148 w 196"/>
                  <a:gd name="T11" fmla="*/ 1058 h 1132"/>
                  <a:gd name="T12" fmla="*/ 164 w 196"/>
                  <a:gd name="T13" fmla="*/ 1127 h 1132"/>
                  <a:gd name="T14" fmla="*/ 196 w 196"/>
                  <a:gd name="T15" fmla="*/ 1132 h 1132"/>
                  <a:gd name="T16" fmla="*/ 175 w 196"/>
                  <a:gd name="T17" fmla="*/ 1056 h 1132"/>
                  <a:gd name="T18" fmla="*/ 131 w 196"/>
                  <a:gd name="T19" fmla="*/ 883 h 1132"/>
                  <a:gd name="T20" fmla="*/ 90 w 196"/>
                  <a:gd name="T21" fmla="*/ 697 h 1132"/>
                  <a:gd name="T22" fmla="*/ 69 w 196"/>
                  <a:gd name="T23" fmla="*/ 581 h 1132"/>
                  <a:gd name="T24" fmla="*/ 53 w 196"/>
                  <a:gd name="T25" fmla="*/ 389 h 1132"/>
                  <a:gd name="T26" fmla="*/ 34 w 196"/>
                  <a:gd name="T27" fmla="*/ 190 h 1132"/>
                  <a:gd name="T28" fmla="*/ 32 w 196"/>
                  <a:gd name="T29" fmla="*/ 49 h 1132"/>
                  <a:gd name="T30" fmla="*/ 0 w 196"/>
                  <a:gd name="T31" fmla="*/ 0 h 1132"/>
                  <a:gd name="T32" fmla="*/ 0 w 196"/>
                  <a:gd name="T33" fmla="*/ 0 h 1132"/>
                  <a:gd name="T34" fmla="*/ 0 w 196"/>
                  <a:gd name="T35" fmla="*/ 0 h 11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1132"/>
                  <a:gd name="T56" fmla="*/ 196 w 196"/>
                  <a:gd name="T57" fmla="*/ 1132 h 11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1132">
                    <a:moveTo>
                      <a:pt x="0" y="0"/>
                    </a:moveTo>
                    <a:lnTo>
                      <a:pt x="8" y="226"/>
                    </a:lnTo>
                    <a:lnTo>
                      <a:pt x="34" y="557"/>
                    </a:lnTo>
                    <a:lnTo>
                      <a:pt x="65" y="705"/>
                    </a:lnTo>
                    <a:lnTo>
                      <a:pt x="109" y="895"/>
                    </a:lnTo>
                    <a:lnTo>
                      <a:pt x="148" y="1058"/>
                    </a:lnTo>
                    <a:lnTo>
                      <a:pt x="164" y="1127"/>
                    </a:lnTo>
                    <a:lnTo>
                      <a:pt x="196" y="1132"/>
                    </a:lnTo>
                    <a:lnTo>
                      <a:pt x="175" y="1056"/>
                    </a:lnTo>
                    <a:lnTo>
                      <a:pt x="131" y="883"/>
                    </a:lnTo>
                    <a:lnTo>
                      <a:pt x="90" y="697"/>
                    </a:lnTo>
                    <a:lnTo>
                      <a:pt x="69" y="581"/>
                    </a:lnTo>
                    <a:lnTo>
                      <a:pt x="53" y="389"/>
                    </a:lnTo>
                    <a:lnTo>
                      <a:pt x="34" y="190"/>
                    </a:lnTo>
                    <a:lnTo>
                      <a:pt x="32" y="49"/>
                    </a:lnTo>
                    <a:lnTo>
                      <a:pt x="0" y="0"/>
                    </a:lnTo>
                    <a:close/>
                  </a:path>
                </a:pathLst>
              </a:custGeom>
              <a:solidFill>
                <a:srgbClr val="000000"/>
              </a:solidFill>
              <a:ln w="9525">
                <a:noFill/>
                <a:round/>
                <a:headEnd/>
                <a:tailEnd/>
              </a:ln>
            </p:spPr>
            <p:txBody>
              <a:bodyPr/>
              <a:lstStyle/>
              <a:p>
                <a:endParaRPr lang="fa-IR"/>
              </a:p>
            </p:txBody>
          </p:sp>
          <p:sp>
            <p:nvSpPr>
              <p:cNvPr id="24756" name="Freeform 147"/>
              <p:cNvSpPr>
                <a:spLocks/>
              </p:cNvSpPr>
              <p:nvPr/>
            </p:nvSpPr>
            <p:spPr bwMode="auto">
              <a:xfrm>
                <a:off x="1197" y="3596"/>
                <a:ext cx="166" cy="147"/>
              </a:xfrm>
              <a:custGeom>
                <a:avLst/>
                <a:gdLst>
                  <a:gd name="T0" fmla="*/ 149 w 331"/>
                  <a:gd name="T1" fmla="*/ 200 h 295"/>
                  <a:gd name="T2" fmla="*/ 227 w 331"/>
                  <a:gd name="T3" fmla="*/ 200 h 295"/>
                  <a:gd name="T4" fmla="*/ 331 w 331"/>
                  <a:gd name="T5" fmla="*/ 146 h 295"/>
                  <a:gd name="T6" fmla="*/ 312 w 331"/>
                  <a:gd name="T7" fmla="*/ 162 h 295"/>
                  <a:gd name="T8" fmla="*/ 268 w 331"/>
                  <a:gd name="T9" fmla="*/ 198 h 295"/>
                  <a:gd name="T10" fmla="*/ 225 w 331"/>
                  <a:gd name="T11" fmla="*/ 238 h 295"/>
                  <a:gd name="T12" fmla="*/ 200 w 331"/>
                  <a:gd name="T13" fmla="*/ 268 h 295"/>
                  <a:gd name="T14" fmla="*/ 88 w 331"/>
                  <a:gd name="T15" fmla="*/ 295 h 295"/>
                  <a:gd name="T16" fmla="*/ 0 w 331"/>
                  <a:gd name="T17" fmla="*/ 295 h 295"/>
                  <a:gd name="T18" fmla="*/ 65 w 331"/>
                  <a:gd name="T19" fmla="*/ 253 h 295"/>
                  <a:gd name="T20" fmla="*/ 109 w 331"/>
                  <a:gd name="T21" fmla="*/ 217 h 295"/>
                  <a:gd name="T22" fmla="*/ 88 w 331"/>
                  <a:gd name="T23" fmla="*/ 70 h 295"/>
                  <a:gd name="T24" fmla="*/ 65 w 331"/>
                  <a:gd name="T25" fmla="*/ 0 h 295"/>
                  <a:gd name="T26" fmla="*/ 88 w 331"/>
                  <a:gd name="T27" fmla="*/ 38 h 295"/>
                  <a:gd name="T28" fmla="*/ 120 w 331"/>
                  <a:gd name="T29" fmla="*/ 103 h 295"/>
                  <a:gd name="T30" fmla="*/ 149 w 331"/>
                  <a:gd name="T31" fmla="*/ 200 h 295"/>
                  <a:gd name="T32" fmla="*/ 149 w 331"/>
                  <a:gd name="T33" fmla="*/ 200 h 295"/>
                  <a:gd name="T34" fmla="*/ 149 w 331"/>
                  <a:gd name="T35" fmla="*/ 200 h 2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1"/>
                  <a:gd name="T55" fmla="*/ 0 h 295"/>
                  <a:gd name="T56" fmla="*/ 331 w 331"/>
                  <a:gd name="T57" fmla="*/ 295 h 2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1" h="295">
                    <a:moveTo>
                      <a:pt x="149" y="200"/>
                    </a:moveTo>
                    <a:lnTo>
                      <a:pt x="227" y="200"/>
                    </a:lnTo>
                    <a:lnTo>
                      <a:pt x="331" y="146"/>
                    </a:lnTo>
                    <a:lnTo>
                      <a:pt x="312" y="162"/>
                    </a:lnTo>
                    <a:lnTo>
                      <a:pt x="268" y="198"/>
                    </a:lnTo>
                    <a:lnTo>
                      <a:pt x="225" y="238"/>
                    </a:lnTo>
                    <a:lnTo>
                      <a:pt x="200" y="268"/>
                    </a:lnTo>
                    <a:lnTo>
                      <a:pt x="88" y="295"/>
                    </a:lnTo>
                    <a:lnTo>
                      <a:pt x="0" y="295"/>
                    </a:lnTo>
                    <a:lnTo>
                      <a:pt x="65" y="253"/>
                    </a:lnTo>
                    <a:lnTo>
                      <a:pt x="109" y="217"/>
                    </a:lnTo>
                    <a:lnTo>
                      <a:pt x="88" y="70"/>
                    </a:lnTo>
                    <a:lnTo>
                      <a:pt x="65" y="0"/>
                    </a:lnTo>
                    <a:lnTo>
                      <a:pt x="88" y="38"/>
                    </a:lnTo>
                    <a:lnTo>
                      <a:pt x="120" y="103"/>
                    </a:lnTo>
                    <a:lnTo>
                      <a:pt x="149" y="200"/>
                    </a:lnTo>
                    <a:close/>
                  </a:path>
                </a:pathLst>
              </a:custGeom>
              <a:solidFill>
                <a:srgbClr val="000000"/>
              </a:solidFill>
              <a:ln w="9525">
                <a:noFill/>
                <a:round/>
                <a:headEnd/>
                <a:tailEnd/>
              </a:ln>
            </p:spPr>
            <p:txBody>
              <a:bodyPr/>
              <a:lstStyle/>
              <a:p>
                <a:endParaRPr lang="fa-IR"/>
              </a:p>
            </p:txBody>
          </p:sp>
          <p:sp>
            <p:nvSpPr>
              <p:cNvPr id="24757" name="Freeform 148"/>
              <p:cNvSpPr>
                <a:spLocks/>
              </p:cNvSpPr>
              <p:nvPr/>
            </p:nvSpPr>
            <p:spPr bwMode="auto">
              <a:xfrm>
                <a:off x="1118" y="3568"/>
                <a:ext cx="73" cy="177"/>
              </a:xfrm>
              <a:custGeom>
                <a:avLst/>
                <a:gdLst>
                  <a:gd name="T0" fmla="*/ 24 w 146"/>
                  <a:gd name="T1" fmla="*/ 0 h 356"/>
                  <a:gd name="T2" fmla="*/ 45 w 146"/>
                  <a:gd name="T3" fmla="*/ 205 h 356"/>
                  <a:gd name="T4" fmla="*/ 72 w 146"/>
                  <a:gd name="T5" fmla="*/ 251 h 356"/>
                  <a:gd name="T6" fmla="*/ 104 w 146"/>
                  <a:gd name="T7" fmla="*/ 300 h 356"/>
                  <a:gd name="T8" fmla="*/ 146 w 146"/>
                  <a:gd name="T9" fmla="*/ 356 h 356"/>
                  <a:gd name="T10" fmla="*/ 68 w 146"/>
                  <a:gd name="T11" fmla="*/ 289 h 356"/>
                  <a:gd name="T12" fmla="*/ 0 w 146"/>
                  <a:gd name="T13" fmla="*/ 156 h 356"/>
                  <a:gd name="T14" fmla="*/ 7 w 146"/>
                  <a:gd name="T15" fmla="*/ 19 h 356"/>
                  <a:gd name="T16" fmla="*/ 24 w 146"/>
                  <a:gd name="T17" fmla="*/ 0 h 356"/>
                  <a:gd name="T18" fmla="*/ 24 w 146"/>
                  <a:gd name="T19" fmla="*/ 0 h 356"/>
                  <a:gd name="T20" fmla="*/ 24 w 146"/>
                  <a:gd name="T21" fmla="*/ 0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6"/>
                  <a:gd name="T34" fmla="*/ 0 h 356"/>
                  <a:gd name="T35" fmla="*/ 146 w 146"/>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6" h="356">
                    <a:moveTo>
                      <a:pt x="24" y="0"/>
                    </a:moveTo>
                    <a:lnTo>
                      <a:pt x="45" y="205"/>
                    </a:lnTo>
                    <a:lnTo>
                      <a:pt x="72" y="251"/>
                    </a:lnTo>
                    <a:lnTo>
                      <a:pt x="104" y="300"/>
                    </a:lnTo>
                    <a:lnTo>
                      <a:pt x="146" y="356"/>
                    </a:lnTo>
                    <a:lnTo>
                      <a:pt x="68" y="289"/>
                    </a:lnTo>
                    <a:lnTo>
                      <a:pt x="0" y="156"/>
                    </a:lnTo>
                    <a:lnTo>
                      <a:pt x="7" y="19"/>
                    </a:lnTo>
                    <a:lnTo>
                      <a:pt x="24" y="0"/>
                    </a:lnTo>
                    <a:close/>
                  </a:path>
                </a:pathLst>
              </a:custGeom>
              <a:solidFill>
                <a:srgbClr val="000000"/>
              </a:solidFill>
              <a:ln w="9525">
                <a:noFill/>
                <a:round/>
                <a:headEnd/>
                <a:tailEnd/>
              </a:ln>
            </p:spPr>
            <p:txBody>
              <a:bodyPr/>
              <a:lstStyle/>
              <a:p>
                <a:endParaRPr lang="fa-IR"/>
              </a:p>
            </p:txBody>
          </p:sp>
          <p:sp>
            <p:nvSpPr>
              <p:cNvPr id="24758" name="Freeform 149"/>
              <p:cNvSpPr>
                <a:spLocks/>
              </p:cNvSpPr>
              <p:nvPr/>
            </p:nvSpPr>
            <p:spPr bwMode="auto">
              <a:xfrm>
                <a:off x="1234" y="2093"/>
                <a:ext cx="101" cy="125"/>
              </a:xfrm>
              <a:custGeom>
                <a:avLst/>
                <a:gdLst>
                  <a:gd name="T0" fmla="*/ 7 w 201"/>
                  <a:gd name="T1" fmla="*/ 4 h 249"/>
                  <a:gd name="T2" fmla="*/ 0 w 201"/>
                  <a:gd name="T3" fmla="*/ 44 h 249"/>
                  <a:gd name="T4" fmla="*/ 5 w 201"/>
                  <a:gd name="T5" fmla="*/ 85 h 249"/>
                  <a:gd name="T6" fmla="*/ 34 w 201"/>
                  <a:gd name="T7" fmla="*/ 112 h 249"/>
                  <a:gd name="T8" fmla="*/ 58 w 201"/>
                  <a:gd name="T9" fmla="*/ 160 h 249"/>
                  <a:gd name="T10" fmla="*/ 55 w 201"/>
                  <a:gd name="T11" fmla="*/ 201 h 249"/>
                  <a:gd name="T12" fmla="*/ 28 w 201"/>
                  <a:gd name="T13" fmla="*/ 249 h 249"/>
                  <a:gd name="T14" fmla="*/ 104 w 201"/>
                  <a:gd name="T15" fmla="*/ 249 h 249"/>
                  <a:gd name="T16" fmla="*/ 152 w 201"/>
                  <a:gd name="T17" fmla="*/ 209 h 249"/>
                  <a:gd name="T18" fmla="*/ 201 w 201"/>
                  <a:gd name="T19" fmla="*/ 201 h 249"/>
                  <a:gd name="T20" fmla="*/ 173 w 201"/>
                  <a:gd name="T21" fmla="*/ 173 h 249"/>
                  <a:gd name="T22" fmla="*/ 129 w 201"/>
                  <a:gd name="T23" fmla="*/ 142 h 249"/>
                  <a:gd name="T24" fmla="*/ 110 w 201"/>
                  <a:gd name="T25" fmla="*/ 125 h 249"/>
                  <a:gd name="T26" fmla="*/ 112 w 201"/>
                  <a:gd name="T27" fmla="*/ 104 h 249"/>
                  <a:gd name="T28" fmla="*/ 146 w 201"/>
                  <a:gd name="T29" fmla="*/ 65 h 249"/>
                  <a:gd name="T30" fmla="*/ 136 w 201"/>
                  <a:gd name="T31" fmla="*/ 21 h 249"/>
                  <a:gd name="T32" fmla="*/ 104 w 201"/>
                  <a:gd name="T33" fmla="*/ 0 h 249"/>
                  <a:gd name="T34" fmla="*/ 7 w 201"/>
                  <a:gd name="T35" fmla="*/ 4 h 249"/>
                  <a:gd name="T36" fmla="*/ 7 w 201"/>
                  <a:gd name="T37" fmla="*/ 4 h 249"/>
                  <a:gd name="T38" fmla="*/ 7 w 201"/>
                  <a:gd name="T39" fmla="*/ 4 h 2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1"/>
                  <a:gd name="T61" fmla="*/ 0 h 249"/>
                  <a:gd name="T62" fmla="*/ 201 w 201"/>
                  <a:gd name="T63" fmla="*/ 249 h 2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1" h="249">
                    <a:moveTo>
                      <a:pt x="7" y="4"/>
                    </a:moveTo>
                    <a:lnTo>
                      <a:pt x="0" y="44"/>
                    </a:lnTo>
                    <a:lnTo>
                      <a:pt x="5" y="85"/>
                    </a:lnTo>
                    <a:lnTo>
                      <a:pt x="34" y="112"/>
                    </a:lnTo>
                    <a:lnTo>
                      <a:pt x="58" y="160"/>
                    </a:lnTo>
                    <a:lnTo>
                      <a:pt x="55" y="201"/>
                    </a:lnTo>
                    <a:lnTo>
                      <a:pt x="28" y="249"/>
                    </a:lnTo>
                    <a:lnTo>
                      <a:pt x="104" y="249"/>
                    </a:lnTo>
                    <a:lnTo>
                      <a:pt x="152" y="209"/>
                    </a:lnTo>
                    <a:lnTo>
                      <a:pt x="201" y="201"/>
                    </a:lnTo>
                    <a:lnTo>
                      <a:pt x="173" y="173"/>
                    </a:lnTo>
                    <a:lnTo>
                      <a:pt x="129" y="142"/>
                    </a:lnTo>
                    <a:lnTo>
                      <a:pt x="110" y="125"/>
                    </a:lnTo>
                    <a:lnTo>
                      <a:pt x="112" y="104"/>
                    </a:lnTo>
                    <a:lnTo>
                      <a:pt x="146" y="65"/>
                    </a:lnTo>
                    <a:lnTo>
                      <a:pt x="136" y="21"/>
                    </a:lnTo>
                    <a:lnTo>
                      <a:pt x="104" y="0"/>
                    </a:lnTo>
                    <a:lnTo>
                      <a:pt x="7" y="4"/>
                    </a:lnTo>
                    <a:close/>
                  </a:path>
                </a:pathLst>
              </a:custGeom>
              <a:solidFill>
                <a:srgbClr val="FFC4B8"/>
              </a:solidFill>
              <a:ln w="9525">
                <a:noFill/>
                <a:round/>
                <a:headEnd/>
                <a:tailEnd/>
              </a:ln>
            </p:spPr>
            <p:txBody>
              <a:bodyPr/>
              <a:lstStyle/>
              <a:p>
                <a:endParaRPr lang="fa-IR"/>
              </a:p>
            </p:txBody>
          </p:sp>
          <p:sp>
            <p:nvSpPr>
              <p:cNvPr id="24759" name="Freeform 150"/>
              <p:cNvSpPr>
                <a:spLocks/>
              </p:cNvSpPr>
              <p:nvPr/>
            </p:nvSpPr>
            <p:spPr bwMode="auto">
              <a:xfrm>
                <a:off x="1251" y="2284"/>
                <a:ext cx="71" cy="90"/>
              </a:xfrm>
              <a:custGeom>
                <a:avLst/>
                <a:gdLst>
                  <a:gd name="T0" fmla="*/ 26 w 140"/>
                  <a:gd name="T1" fmla="*/ 0 h 181"/>
                  <a:gd name="T2" fmla="*/ 38 w 140"/>
                  <a:gd name="T3" fmla="*/ 15 h 181"/>
                  <a:gd name="T4" fmla="*/ 80 w 140"/>
                  <a:gd name="T5" fmla="*/ 46 h 181"/>
                  <a:gd name="T6" fmla="*/ 140 w 140"/>
                  <a:gd name="T7" fmla="*/ 70 h 181"/>
                  <a:gd name="T8" fmla="*/ 104 w 140"/>
                  <a:gd name="T9" fmla="*/ 133 h 181"/>
                  <a:gd name="T10" fmla="*/ 116 w 140"/>
                  <a:gd name="T11" fmla="*/ 167 h 181"/>
                  <a:gd name="T12" fmla="*/ 123 w 140"/>
                  <a:gd name="T13" fmla="*/ 181 h 181"/>
                  <a:gd name="T14" fmla="*/ 61 w 140"/>
                  <a:gd name="T15" fmla="*/ 156 h 181"/>
                  <a:gd name="T16" fmla="*/ 24 w 140"/>
                  <a:gd name="T17" fmla="*/ 122 h 181"/>
                  <a:gd name="T18" fmla="*/ 0 w 140"/>
                  <a:gd name="T19" fmla="*/ 59 h 181"/>
                  <a:gd name="T20" fmla="*/ 5 w 140"/>
                  <a:gd name="T21" fmla="*/ 6 h 181"/>
                  <a:gd name="T22" fmla="*/ 26 w 140"/>
                  <a:gd name="T23" fmla="*/ 0 h 181"/>
                  <a:gd name="T24" fmla="*/ 26 w 140"/>
                  <a:gd name="T25" fmla="*/ 0 h 181"/>
                  <a:gd name="T26" fmla="*/ 26 w 140"/>
                  <a:gd name="T27" fmla="*/ 0 h 1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
                  <a:gd name="T43" fmla="*/ 0 h 181"/>
                  <a:gd name="T44" fmla="*/ 140 w 140"/>
                  <a:gd name="T45" fmla="*/ 181 h 1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 h="181">
                    <a:moveTo>
                      <a:pt x="26" y="0"/>
                    </a:moveTo>
                    <a:lnTo>
                      <a:pt x="38" y="15"/>
                    </a:lnTo>
                    <a:lnTo>
                      <a:pt x="80" y="46"/>
                    </a:lnTo>
                    <a:lnTo>
                      <a:pt x="140" y="70"/>
                    </a:lnTo>
                    <a:lnTo>
                      <a:pt x="104" y="133"/>
                    </a:lnTo>
                    <a:lnTo>
                      <a:pt x="116" y="167"/>
                    </a:lnTo>
                    <a:lnTo>
                      <a:pt x="123" y="181"/>
                    </a:lnTo>
                    <a:lnTo>
                      <a:pt x="61" y="156"/>
                    </a:lnTo>
                    <a:lnTo>
                      <a:pt x="24" y="122"/>
                    </a:lnTo>
                    <a:lnTo>
                      <a:pt x="0" y="59"/>
                    </a:lnTo>
                    <a:lnTo>
                      <a:pt x="5" y="6"/>
                    </a:lnTo>
                    <a:lnTo>
                      <a:pt x="26" y="0"/>
                    </a:lnTo>
                    <a:close/>
                  </a:path>
                </a:pathLst>
              </a:custGeom>
              <a:solidFill>
                <a:srgbClr val="FFB5A8"/>
              </a:solidFill>
              <a:ln w="9525">
                <a:noFill/>
                <a:round/>
                <a:headEnd/>
                <a:tailEnd/>
              </a:ln>
            </p:spPr>
            <p:txBody>
              <a:bodyPr/>
              <a:lstStyle/>
              <a:p>
                <a:endParaRPr lang="fa-IR"/>
              </a:p>
            </p:txBody>
          </p:sp>
          <p:sp>
            <p:nvSpPr>
              <p:cNvPr id="24760" name="Freeform 151"/>
              <p:cNvSpPr>
                <a:spLocks/>
              </p:cNvSpPr>
              <p:nvPr/>
            </p:nvSpPr>
            <p:spPr bwMode="auto">
              <a:xfrm>
                <a:off x="1142" y="2190"/>
                <a:ext cx="58" cy="44"/>
              </a:xfrm>
              <a:custGeom>
                <a:avLst/>
                <a:gdLst>
                  <a:gd name="T0" fmla="*/ 61 w 116"/>
                  <a:gd name="T1" fmla="*/ 0 h 87"/>
                  <a:gd name="T2" fmla="*/ 116 w 116"/>
                  <a:gd name="T3" fmla="*/ 63 h 87"/>
                  <a:gd name="T4" fmla="*/ 101 w 116"/>
                  <a:gd name="T5" fmla="*/ 87 h 87"/>
                  <a:gd name="T6" fmla="*/ 82 w 116"/>
                  <a:gd name="T7" fmla="*/ 85 h 87"/>
                  <a:gd name="T8" fmla="*/ 21 w 116"/>
                  <a:gd name="T9" fmla="*/ 78 h 87"/>
                  <a:gd name="T10" fmla="*/ 0 w 116"/>
                  <a:gd name="T11" fmla="*/ 34 h 87"/>
                  <a:gd name="T12" fmla="*/ 6 w 116"/>
                  <a:gd name="T13" fmla="*/ 17 h 87"/>
                  <a:gd name="T14" fmla="*/ 27 w 116"/>
                  <a:gd name="T15" fmla="*/ 7 h 87"/>
                  <a:gd name="T16" fmla="*/ 61 w 116"/>
                  <a:gd name="T17" fmla="*/ 0 h 87"/>
                  <a:gd name="T18" fmla="*/ 61 w 116"/>
                  <a:gd name="T19" fmla="*/ 0 h 87"/>
                  <a:gd name="T20" fmla="*/ 61 w 116"/>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87"/>
                  <a:gd name="T35" fmla="*/ 116 w 11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87">
                    <a:moveTo>
                      <a:pt x="61" y="0"/>
                    </a:moveTo>
                    <a:lnTo>
                      <a:pt x="116" y="63"/>
                    </a:lnTo>
                    <a:lnTo>
                      <a:pt x="101" y="87"/>
                    </a:lnTo>
                    <a:lnTo>
                      <a:pt x="82" y="85"/>
                    </a:lnTo>
                    <a:lnTo>
                      <a:pt x="21" y="78"/>
                    </a:lnTo>
                    <a:lnTo>
                      <a:pt x="0" y="34"/>
                    </a:lnTo>
                    <a:lnTo>
                      <a:pt x="6" y="17"/>
                    </a:lnTo>
                    <a:lnTo>
                      <a:pt x="27" y="7"/>
                    </a:lnTo>
                    <a:lnTo>
                      <a:pt x="61" y="0"/>
                    </a:lnTo>
                    <a:close/>
                  </a:path>
                </a:pathLst>
              </a:custGeom>
              <a:solidFill>
                <a:srgbClr val="FFC4B8"/>
              </a:solidFill>
              <a:ln w="9525">
                <a:noFill/>
                <a:round/>
                <a:headEnd/>
                <a:tailEnd/>
              </a:ln>
            </p:spPr>
            <p:txBody>
              <a:bodyPr/>
              <a:lstStyle/>
              <a:p>
                <a:endParaRPr lang="fa-IR"/>
              </a:p>
            </p:txBody>
          </p:sp>
          <p:sp>
            <p:nvSpPr>
              <p:cNvPr id="24761" name="Freeform 152"/>
              <p:cNvSpPr>
                <a:spLocks/>
              </p:cNvSpPr>
              <p:nvPr/>
            </p:nvSpPr>
            <p:spPr bwMode="auto">
              <a:xfrm>
                <a:off x="1214" y="2277"/>
                <a:ext cx="20" cy="26"/>
              </a:xfrm>
              <a:custGeom>
                <a:avLst/>
                <a:gdLst>
                  <a:gd name="T0" fmla="*/ 0 w 40"/>
                  <a:gd name="T1" fmla="*/ 4 h 53"/>
                  <a:gd name="T2" fmla="*/ 40 w 40"/>
                  <a:gd name="T3" fmla="*/ 0 h 53"/>
                  <a:gd name="T4" fmla="*/ 36 w 40"/>
                  <a:gd name="T5" fmla="*/ 51 h 53"/>
                  <a:gd name="T6" fmla="*/ 11 w 40"/>
                  <a:gd name="T7" fmla="*/ 53 h 53"/>
                  <a:gd name="T8" fmla="*/ 0 w 40"/>
                  <a:gd name="T9" fmla="*/ 4 h 53"/>
                  <a:gd name="T10" fmla="*/ 0 w 40"/>
                  <a:gd name="T11" fmla="*/ 4 h 53"/>
                  <a:gd name="T12" fmla="*/ 0 w 40"/>
                  <a:gd name="T13" fmla="*/ 4 h 53"/>
                  <a:gd name="T14" fmla="*/ 0 60000 65536"/>
                  <a:gd name="T15" fmla="*/ 0 60000 65536"/>
                  <a:gd name="T16" fmla="*/ 0 60000 65536"/>
                  <a:gd name="T17" fmla="*/ 0 60000 65536"/>
                  <a:gd name="T18" fmla="*/ 0 60000 65536"/>
                  <a:gd name="T19" fmla="*/ 0 60000 65536"/>
                  <a:gd name="T20" fmla="*/ 0 60000 65536"/>
                  <a:gd name="T21" fmla="*/ 0 w 40"/>
                  <a:gd name="T22" fmla="*/ 0 h 53"/>
                  <a:gd name="T23" fmla="*/ 40 w 40"/>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53">
                    <a:moveTo>
                      <a:pt x="0" y="4"/>
                    </a:moveTo>
                    <a:lnTo>
                      <a:pt x="40" y="0"/>
                    </a:lnTo>
                    <a:lnTo>
                      <a:pt x="36" y="51"/>
                    </a:lnTo>
                    <a:lnTo>
                      <a:pt x="11" y="53"/>
                    </a:lnTo>
                    <a:lnTo>
                      <a:pt x="0" y="4"/>
                    </a:lnTo>
                    <a:close/>
                  </a:path>
                </a:pathLst>
              </a:custGeom>
              <a:solidFill>
                <a:srgbClr val="FFD6C9"/>
              </a:solidFill>
              <a:ln w="9525">
                <a:noFill/>
                <a:round/>
                <a:headEnd/>
                <a:tailEnd/>
              </a:ln>
            </p:spPr>
            <p:txBody>
              <a:bodyPr/>
              <a:lstStyle/>
              <a:p>
                <a:endParaRPr lang="fa-IR"/>
              </a:p>
            </p:txBody>
          </p:sp>
          <p:sp>
            <p:nvSpPr>
              <p:cNvPr id="24762" name="Freeform 153"/>
              <p:cNvSpPr>
                <a:spLocks/>
              </p:cNvSpPr>
              <p:nvPr/>
            </p:nvSpPr>
            <p:spPr bwMode="auto">
              <a:xfrm>
                <a:off x="1217" y="2324"/>
                <a:ext cx="37" cy="81"/>
              </a:xfrm>
              <a:custGeom>
                <a:avLst/>
                <a:gdLst>
                  <a:gd name="T0" fmla="*/ 0 w 74"/>
                  <a:gd name="T1" fmla="*/ 0 h 161"/>
                  <a:gd name="T2" fmla="*/ 10 w 74"/>
                  <a:gd name="T3" fmla="*/ 110 h 161"/>
                  <a:gd name="T4" fmla="*/ 19 w 74"/>
                  <a:gd name="T5" fmla="*/ 161 h 161"/>
                  <a:gd name="T6" fmla="*/ 74 w 74"/>
                  <a:gd name="T7" fmla="*/ 152 h 161"/>
                  <a:gd name="T8" fmla="*/ 67 w 74"/>
                  <a:gd name="T9" fmla="*/ 68 h 161"/>
                  <a:gd name="T10" fmla="*/ 52 w 74"/>
                  <a:gd name="T11" fmla="*/ 21 h 161"/>
                  <a:gd name="T12" fmla="*/ 61 w 74"/>
                  <a:gd name="T13" fmla="*/ 11 h 161"/>
                  <a:gd name="T14" fmla="*/ 52 w 74"/>
                  <a:gd name="T15" fmla="*/ 4 h 161"/>
                  <a:gd name="T16" fmla="*/ 0 w 74"/>
                  <a:gd name="T17" fmla="*/ 0 h 161"/>
                  <a:gd name="T18" fmla="*/ 0 w 74"/>
                  <a:gd name="T19" fmla="*/ 0 h 161"/>
                  <a:gd name="T20" fmla="*/ 0 w 74"/>
                  <a:gd name="T21" fmla="*/ 0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161"/>
                  <a:gd name="T35" fmla="*/ 74 w 74"/>
                  <a:gd name="T36" fmla="*/ 161 h 1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161">
                    <a:moveTo>
                      <a:pt x="0" y="0"/>
                    </a:moveTo>
                    <a:lnTo>
                      <a:pt x="10" y="110"/>
                    </a:lnTo>
                    <a:lnTo>
                      <a:pt x="19" y="161"/>
                    </a:lnTo>
                    <a:lnTo>
                      <a:pt x="74" y="152"/>
                    </a:lnTo>
                    <a:lnTo>
                      <a:pt x="67" y="68"/>
                    </a:lnTo>
                    <a:lnTo>
                      <a:pt x="52" y="21"/>
                    </a:lnTo>
                    <a:lnTo>
                      <a:pt x="61" y="11"/>
                    </a:lnTo>
                    <a:lnTo>
                      <a:pt x="52" y="4"/>
                    </a:lnTo>
                    <a:lnTo>
                      <a:pt x="0" y="0"/>
                    </a:lnTo>
                    <a:close/>
                  </a:path>
                </a:pathLst>
              </a:custGeom>
              <a:solidFill>
                <a:srgbClr val="FFB5A8"/>
              </a:solidFill>
              <a:ln w="9525">
                <a:noFill/>
                <a:round/>
                <a:headEnd/>
                <a:tailEnd/>
              </a:ln>
            </p:spPr>
            <p:txBody>
              <a:bodyPr/>
              <a:lstStyle/>
              <a:p>
                <a:endParaRPr lang="fa-IR"/>
              </a:p>
            </p:txBody>
          </p:sp>
          <p:sp>
            <p:nvSpPr>
              <p:cNvPr id="24763" name="Freeform 154"/>
              <p:cNvSpPr>
                <a:spLocks/>
              </p:cNvSpPr>
              <p:nvPr/>
            </p:nvSpPr>
            <p:spPr bwMode="auto">
              <a:xfrm>
                <a:off x="1275" y="2444"/>
                <a:ext cx="93" cy="147"/>
              </a:xfrm>
              <a:custGeom>
                <a:avLst/>
                <a:gdLst>
                  <a:gd name="T0" fmla="*/ 46 w 187"/>
                  <a:gd name="T1" fmla="*/ 152 h 293"/>
                  <a:gd name="T2" fmla="*/ 0 w 187"/>
                  <a:gd name="T3" fmla="*/ 230 h 293"/>
                  <a:gd name="T4" fmla="*/ 15 w 187"/>
                  <a:gd name="T5" fmla="*/ 282 h 293"/>
                  <a:gd name="T6" fmla="*/ 46 w 187"/>
                  <a:gd name="T7" fmla="*/ 293 h 293"/>
                  <a:gd name="T8" fmla="*/ 107 w 187"/>
                  <a:gd name="T9" fmla="*/ 219 h 293"/>
                  <a:gd name="T10" fmla="*/ 118 w 187"/>
                  <a:gd name="T11" fmla="*/ 154 h 293"/>
                  <a:gd name="T12" fmla="*/ 145 w 187"/>
                  <a:gd name="T13" fmla="*/ 82 h 293"/>
                  <a:gd name="T14" fmla="*/ 173 w 187"/>
                  <a:gd name="T15" fmla="*/ 25 h 293"/>
                  <a:gd name="T16" fmla="*/ 187 w 187"/>
                  <a:gd name="T17" fmla="*/ 0 h 293"/>
                  <a:gd name="T18" fmla="*/ 137 w 187"/>
                  <a:gd name="T19" fmla="*/ 21 h 293"/>
                  <a:gd name="T20" fmla="*/ 84 w 187"/>
                  <a:gd name="T21" fmla="*/ 101 h 293"/>
                  <a:gd name="T22" fmla="*/ 46 w 187"/>
                  <a:gd name="T23" fmla="*/ 152 h 293"/>
                  <a:gd name="T24" fmla="*/ 46 w 187"/>
                  <a:gd name="T25" fmla="*/ 152 h 293"/>
                  <a:gd name="T26" fmla="*/ 46 w 187"/>
                  <a:gd name="T27" fmla="*/ 152 h 2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
                  <a:gd name="T43" fmla="*/ 0 h 293"/>
                  <a:gd name="T44" fmla="*/ 187 w 187"/>
                  <a:gd name="T45" fmla="*/ 293 h 2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 h="293">
                    <a:moveTo>
                      <a:pt x="46" y="152"/>
                    </a:moveTo>
                    <a:lnTo>
                      <a:pt x="0" y="230"/>
                    </a:lnTo>
                    <a:lnTo>
                      <a:pt x="15" y="282"/>
                    </a:lnTo>
                    <a:lnTo>
                      <a:pt x="46" y="293"/>
                    </a:lnTo>
                    <a:lnTo>
                      <a:pt x="107" y="219"/>
                    </a:lnTo>
                    <a:lnTo>
                      <a:pt x="118" y="154"/>
                    </a:lnTo>
                    <a:lnTo>
                      <a:pt x="145" y="82"/>
                    </a:lnTo>
                    <a:lnTo>
                      <a:pt x="173" y="25"/>
                    </a:lnTo>
                    <a:lnTo>
                      <a:pt x="187" y="0"/>
                    </a:lnTo>
                    <a:lnTo>
                      <a:pt x="137" y="21"/>
                    </a:lnTo>
                    <a:lnTo>
                      <a:pt x="84" y="101"/>
                    </a:lnTo>
                    <a:lnTo>
                      <a:pt x="46" y="152"/>
                    </a:lnTo>
                    <a:close/>
                  </a:path>
                </a:pathLst>
              </a:custGeom>
              <a:solidFill>
                <a:srgbClr val="FFB5A8"/>
              </a:solidFill>
              <a:ln w="9525">
                <a:noFill/>
                <a:round/>
                <a:headEnd/>
                <a:tailEnd/>
              </a:ln>
            </p:spPr>
            <p:txBody>
              <a:bodyPr/>
              <a:lstStyle/>
              <a:p>
                <a:endParaRPr lang="fa-IR"/>
              </a:p>
            </p:txBody>
          </p:sp>
          <p:sp>
            <p:nvSpPr>
              <p:cNvPr id="24764" name="Freeform 155"/>
              <p:cNvSpPr>
                <a:spLocks/>
              </p:cNvSpPr>
              <p:nvPr/>
            </p:nvSpPr>
            <p:spPr bwMode="auto">
              <a:xfrm>
                <a:off x="1199" y="2537"/>
                <a:ext cx="70" cy="59"/>
              </a:xfrm>
              <a:custGeom>
                <a:avLst/>
                <a:gdLst>
                  <a:gd name="T0" fmla="*/ 67 w 141"/>
                  <a:gd name="T1" fmla="*/ 0 h 117"/>
                  <a:gd name="T2" fmla="*/ 116 w 141"/>
                  <a:gd name="T3" fmla="*/ 19 h 117"/>
                  <a:gd name="T4" fmla="*/ 141 w 141"/>
                  <a:gd name="T5" fmla="*/ 55 h 117"/>
                  <a:gd name="T6" fmla="*/ 129 w 141"/>
                  <a:gd name="T7" fmla="*/ 117 h 117"/>
                  <a:gd name="T8" fmla="*/ 50 w 141"/>
                  <a:gd name="T9" fmla="*/ 116 h 117"/>
                  <a:gd name="T10" fmla="*/ 8 w 141"/>
                  <a:gd name="T11" fmla="*/ 79 h 117"/>
                  <a:gd name="T12" fmla="*/ 0 w 141"/>
                  <a:gd name="T13" fmla="*/ 30 h 117"/>
                  <a:gd name="T14" fmla="*/ 10 w 141"/>
                  <a:gd name="T15" fmla="*/ 7 h 117"/>
                  <a:gd name="T16" fmla="*/ 32 w 141"/>
                  <a:gd name="T17" fmla="*/ 0 h 117"/>
                  <a:gd name="T18" fmla="*/ 67 w 141"/>
                  <a:gd name="T19" fmla="*/ 0 h 117"/>
                  <a:gd name="T20" fmla="*/ 67 w 141"/>
                  <a:gd name="T21" fmla="*/ 0 h 117"/>
                  <a:gd name="T22" fmla="*/ 67 w 141"/>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1"/>
                  <a:gd name="T37" fmla="*/ 0 h 117"/>
                  <a:gd name="T38" fmla="*/ 141 w 141"/>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1" h="117">
                    <a:moveTo>
                      <a:pt x="67" y="0"/>
                    </a:moveTo>
                    <a:lnTo>
                      <a:pt x="116" y="19"/>
                    </a:lnTo>
                    <a:lnTo>
                      <a:pt x="141" y="55"/>
                    </a:lnTo>
                    <a:lnTo>
                      <a:pt x="129" y="117"/>
                    </a:lnTo>
                    <a:lnTo>
                      <a:pt x="50" y="116"/>
                    </a:lnTo>
                    <a:lnTo>
                      <a:pt x="8" y="79"/>
                    </a:lnTo>
                    <a:lnTo>
                      <a:pt x="0" y="30"/>
                    </a:lnTo>
                    <a:lnTo>
                      <a:pt x="10" y="7"/>
                    </a:lnTo>
                    <a:lnTo>
                      <a:pt x="32" y="0"/>
                    </a:lnTo>
                    <a:lnTo>
                      <a:pt x="67" y="0"/>
                    </a:lnTo>
                    <a:close/>
                  </a:path>
                </a:pathLst>
              </a:custGeom>
              <a:solidFill>
                <a:srgbClr val="FFB5A8"/>
              </a:solidFill>
              <a:ln w="9525">
                <a:noFill/>
                <a:round/>
                <a:headEnd/>
                <a:tailEnd/>
              </a:ln>
            </p:spPr>
            <p:txBody>
              <a:bodyPr/>
              <a:lstStyle/>
              <a:p>
                <a:endParaRPr lang="fa-IR"/>
              </a:p>
            </p:txBody>
          </p:sp>
          <p:sp>
            <p:nvSpPr>
              <p:cNvPr id="24765" name="Freeform 156"/>
              <p:cNvSpPr>
                <a:spLocks/>
              </p:cNvSpPr>
              <p:nvPr/>
            </p:nvSpPr>
            <p:spPr bwMode="auto">
              <a:xfrm>
                <a:off x="1097" y="2348"/>
                <a:ext cx="68" cy="53"/>
              </a:xfrm>
              <a:custGeom>
                <a:avLst/>
                <a:gdLst>
                  <a:gd name="T0" fmla="*/ 5 w 135"/>
                  <a:gd name="T1" fmla="*/ 36 h 107"/>
                  <a:gd name="T2" fmla="*/ 13 w 135"/>
                  <a:gd name="T3" fmla="*/ 23 h 107"/>
                  <a:gd name="T4" fmla="*/ 51 w 135"/>
                  <a:gd name="T5" fmla="*/ 0 h 107"/>
                  <a:gd name="T6" fmla="*/ 120 w 135"/>
                  <a:gd name="T7" fmla="*/ 8 h 107"/>
                  <a:gd name="T8" fmla="*/ 135 w 135"/>
                  <a:gd name="T9" fmla="*/ 48 h 107"/>
                  <a:gd name="T10" fmla="*/ 127 w 135"/>
                  <a:gd name="T11" fmla="*/ 80 h 107"/>
                  <a:gd name="T12" fmla="*/ 85 w 135"/>
                  <a:gd name="T13" fmla="*/ 107 h 107"/>
                  <a:gd name="T14" fmla="*/ 11 w 135"/>
                  <a:gd name="T15" fmla="*/ 103 h 107"/>
                  <a:gd name="T16" fmla="*/ 0 w 135"/>
                  <a:gd name="T17" fmla="*/ 76 h 107"/>
                  <a:gd name="T18" fmla="*/ 5 w 135"/>
                  <a:gd name="T19" fmla="*/ 36 h 107"/>
                  <a:gd name="T20" fmla="*/ 5 w 135"/>
                  <a:gd name="T21" fmla="*/ 36 h 107"/>
                  <a:gd name="T22" fmla="*/ 5 w 135"/>
                  <a:gd name="T23" fmla="*/ 36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
                  <a:gd name="T37" fmla="*/ 0 h 107"/>
                  <a:gd name="T38" fmla="*/ 135 w 135"/>
                  <a:gd name="T39" fmla="*/ 107 h 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 h="107">
                    <a:moveTo>
                      <a:pt x="5" y="36"/>
                    </a:moveTo>
                    <a:lnTo>
                      <a:pt x="13" y="23"/>
                    </a:lnTo>
                    <a:lnTo>
                      <a:pt x="51" y="0"/>
                    </a:lnTo>
                    <a:lnTo>
                      <a:pt x="120" y="8"/>
                    </a:lnTo>
                    <a:lnTo>
                      <a:pt x="135" y="48"/>
                    </a:lnTo>
                    <a:lnTo>
                      <a:pt x="127" y="80"/>
                    </a:lnTo>
                    <a:lnTo>
                      <a:pt x="85" y="107"/>
                    </a:lnTo>
                    <a:lnTo>
                      <a:pt x="11" y="103"/>
                    </a:lnTo>
                    <a:lnTo>
                      <a:pt x="0" y="76"/>
                    </a:lnTo>
                    <a:lnTo>
                      <a:pt x="5" y="36"/>
                    </a:lnTo>
                    <a:close/>
                  </a:path>
                </a:pathLst>
              </a:custGeom>
              <a:solidFill>
                <a:srgbClr val="F59E92"/>
              </a:solidFill>
              <a:ln w="9525">
                <a:noFill/>
                <a:round/>
                <a:headEnd/>
                <a:tailEnd/>
              </a:ln>
            </p:spPr>
            <p:txBody>
              <a:bodyPr/>
              <a:lstStyle/>
              <a:p>
                <a:endParaRPr lang="fa-IR"/>
              </a:p>
            </p:txBody>
          </p:sp>
          <p:sp>
            <p:nvSpPr>
              <p:cNvPr id="24766" name="Freeform 157"/>
              <p:cNvSpPr>
                <a:spLocks/>
              </p:cNvSpPr>
              <p:nvPr/>
            </p:nvSpPr>
            <p:spPr bwMode="auto">
              <a:xfrm>
                <a:off x="1270" y="2495"/>
                <a:ext cx="26" cy="18"/>
              </a:xfrm>
              <a:custGeom>
                <a:avLst/>
                <a:gdLst>
                  <a:gd name="T0" fmla="*/ 4 w 51"/>
                  <a:gd name="T1" fmla="*/ 13 h 34"/>
                  <a:gd name="T2" fmla="*/ 45 w 51"/>
                  <a:gd name="T3" fmla="*/ 0 h 34"/>
                  <a:gd name="T4" fmla="*/ 51 w 51"/>
                  <a:gd name="T5" fmla="*/ 25 h 34"/>
                  <a:gd name="T6" fmla="*/ 0 w 51"/>
                  <a:gd name="T7" fmla="*/ 34 h 34"/>
                  <a:gd name="T8" fmla="*/ 4 w 51"/>
                  <a:gd name="T9" fmla="*/ 13 h 34"/>
                  <a:gd name="T10" fmla="*/ 4 w 51"/>
                  <a:gd name="T11" fmla="*/ 13 h 34"/>
                  <a:gd name="T12" fmla="*/ 4 w 51"/>
                  <a:gd name="T13" fmla="*/ 13 h 34"/>
                  <a:gd name="T14" fmla="*/ 0 60000 65536"/>
                  <a:gd name="T15" fmla="*/ 0 60000 65536"/>
                  <a:gd name="T16" fmla="*/ 0 60000 65536"/>
                  <a:gd name="T17" fmla="*/ 0 60000 65536"/>
                  <a:gd name="T18" fmla="*/ 0 60000 65536"/>
                  <a:gd name="T19" fmla="*/ 0 60000 65536"/>
                  <a:gd name="T20" fmla="*/ 0 60000 65536"/>
                  <a:gd name="T21" fmla="*/ 0 w 51"/>
                  <a:gd name="T22" fmla="*/ 0 h 34"/>
                  <a:gd name="T23" fmla="*/ 51 w 5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4">
                    <a:moveTo>
                      <a:pt x="4" y="13"/>
                    </a:moveTo>
                    <a:lnTo>
                      <a:pt x="45" y="0"/>
                    </a:lnTo>
                    <a:lnTo>
                      <a:pt x="51" y="25"/>
                    </a:lnTo>
                    <a:lnTo>
                      <a:pt x="0" y="34"/>
                    </a:lnTo>
                    <a:lnTo>
                      <a:pt x="4" y="13"/>
                    </a:lnTo>
                    <a:close/>
                  </a:path>
                </a:pathLst>
              </a:custGeom>
              <a:solidFill>
                <a:srgbClr val="F79191"/>
              </a:solidFill>
              <a:ln w="9525">
                <a:noFill/>
                <a:round/>
                <a:headEnd/>
                <a:tailEnd/>
              </a:ln>
            </p:spPr>
            <p:txBody>
              <a:bodyPr/>
              <a:lstStyle/>
              <a:p>
                <a:endParaRPr lang="fa-IR"/>
              </a:p>
            </p:txBody>
          </p:sp>
          <p:sp>
            <p:nvSpPr>
              <p:cNvPr id="24767" name="Freeform 158"/>
              <p:cNvSpPr>
                <a:spLocks/>
              </p:cNvSpPr>
              <p:nvPr/>
            </p:nvSpPr>
            <p:spPr bwMode="auto">
              <a:xfrm>
                <a:off x="1345" y="2405"/>
                <a:ext cx="45" cy="115"/>
              </a:xfrm>
              <a:custGeom>
                <a:avLst/>
                <a:gdLst>
                  <a:gd name="T0" fmla="*/ 65 w 89"/>
                  <a:gd name="T1" fmla="*/ 10 h 230"/>
                  <a:gd name="T2" fmla="*/ 51 w 89"/>
                  <a:gd name="T3" fmla="*/ 88 h 230"/>
                  <a:gd name="T4" fmla="*/ 19 w 89"/>
                  <a:gd name="T5" fmla="*/ 170 h 230"/>
                  <a:gd name="T6" fmla="*/ 0 w 89"/>
                  <a:gd name="T7" fmla="*/ 230 h 230"/>
                  <a:gd name="T8" fmla="*/ 28 w 89"/>
                  <a:gd name="T9" fmla="*/ 173 h 230"/>
                  <a:gd name="T10" fmla="*/ 70 w 89"/>
                  <a:gd name="T11" fmla="*/ 101 h 230"/>
                  <a:gd name="T12" fmla="*/ 89 w 89"/>
                  <a:gd name="T13" fmla="*/ 40 h 230"/>
                  <a:gd name="T14" fmla="*/ 80 w 89"/>
                  <a:gd name="T15" fmla="*/ 0 h 230"/>
                  <a:gd name="T16" fmla="*/ 65 w 89"/>
                  <a:gd name="T17" fmla="*/ 10 h 230"/>
                  <a:gd name="T18" fmla="*/ 65 w 89"/>
                  <a:gd name="T19" fmla="*/ 10 h 230"/>
                  <a:gd name="T20" fmla="*/ 65 w 89"/>
                  <a:gd name="T21" fmla="*/ 10 h 2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230"/>
                  <a:gd name="T35" fmla="*/ 89 w 89"/>
                  <a:gd name="T36" fmla="*/ 230 h 2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230">
                    <a:moveTo>
                      <a:pt x="65" y="10"/>
                    </a:moveTo>
                    <a:lnTo>
                      <a:pt x="51" y="88"/>
                    </a:lnTo>
                    <a:lnTo>
                      <a:pt x="19" y="170"/>
                    </a:lnTo>
                    <a:lnTo>
                      <a:pt x="0" y="230"/>
                    </a:lnTo>
                    <a:lnTo>
                      <a:pt x="28" y="173"/>
                    </a:lnTo>
                    <a:lnTo>
                      <a:pt x="70" y="101"/>
                    </a:lnTo>
                    <a:lnTo>
                      <a:pt x="89" y="40"/>
                    </a:lnTo>
                    <a:lnTo>
                      <a:pt x="80" y="0"/>
                    </a:lnTo>
                    <a:lnTo>
                      <a:pt x="65" y="10"/>
                    </a:lnTo>
                    <a:close/>
                  </a:path>
                </a:pathLst>
              </a:custGeom>
              <a:solidFill>
                <a:srgbClr val="FFB5A8"/>
              </a:solidFill>
              <a:ln w="9525">
                <a:noFill/>
                <a:round/>
                <a:headEnd/>
                <a:tailEnd/>
              </a:ln>
            </p:spPr>
            <p:txBody>
              <a:bodyPr/>
              <a:lstStyle/>
              <a:p>
                <a:endParaRPr lang="fa-IR"/>
              </a:p>
            </p:txBody>
          </p:sp>
          <p:sp>
            <p:nvSpPr>
              <p:cNvPr id="24768" name="Freeform 159"/>
              <p:cNvSpPr>
                <a:spLocks/>
              </p:cNvSpPr>
              <p:nvPr/>
            </p:nvSpPr>
            <p:spPr bwMode="auto">
              <a:xfrm>
                <a:off x="1249" y="2431"/>
                <a:ext cx="103" cy="27"/>
              </a:xfrm>
              <a:custGeom>
                <a:avLst/>
                <a:gdLst>
                  <a:gd name="T0" fmla="*/ 0 w 207"/>
                  <a:gd name="T1" fmla="*/ 40 h 55"/>
                  <a:gd name="T2" fmla="*/ 27 w 207"/>
                  <a:gd name="T3" fmla="*/ 55 h 55"/>
                  <a:gd name="T4" fmla="*/ 114 w 207"/>
                  <a:gd name="T5" fmla="*/ 40 h 55"/>
                  <a:gd name="T6" fmla="*/ 177 w 207"/>
                  <a:gd name="T7" fmla="*/ 32 h 55"/>
                  <a:gd name="T8" fmla="*/ 207 w 207"/>
                  <a:gd name="T9" fmla="*/ 0 h 55"/>
                  <a:gd name="T10" fmla="*/ 179 w 207"/>
                  <a:gd name="T11" fmla="*/ 13 h 55"/>
                  <a:gd name="T12" fmla="*/ 122 w 207"/>
                  <a:gd name="T13" fmla="*/ 26 h 55"/>
                  <a:gd name="T14" fmla="*/ 59 w 207"/>
                  <a:gd name="T15" fmla="*/ 40 h 55"/>
                  <a:gd name="T16" fmla="*/ 29 w 207"/>
                  <a:gd name="T17" fmla="*/ 40 h 55"/>
                  <a:gd name="T18" fmla="*/ 0 w 207"/>
                  <a:gd name="T19" fmla="*/ 40 h 55"/>
                  <a:gd name="T20" fmla="*/ 0 w 207"/>
                  <a:gd name="T21" fmla="*/ 40 h 55"/>
                  <a:gd name="T22" fmla="*/ 0 w 207"/>
                  <a:gd name="T23" fmla="*/ 4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7"/>
                  <a:gd name="T37" fmla="*/ 0 h 55"/>
                  <a:gd name="T38" fmla="*/ 207 w 207"/>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7" h="55">
                    <a:moveTo>
                      <a:pt x="0" y="40"/>
                    </a:moveTo>
                    <a:lnTo>
                      <a:pt x="27" y="55"/>
                    </a:lnTo>
                    <a:lnTo>
                      <a:pt x="114" y="40"/>
                    </a:lnTo>
                    <a:lnTo>
                      <a:pt x="177" y="32"/>
                    </a:lnTo>
                    <a:lnTo>
                      <a:pt x="207" y="0"/>
                    </a:lnTo>
                    <a:lnTo>
                      <a:pt x="179" y="13"/>
                    </a:lnTo>
                    <a:lnTo>
                      <a:pt x="122" y="26"/>
                    </a:lnTo>
                    <a:lnTo>
                      <a:pt x="59" y="40"/>
                    </a:lnTo>
                    <a:lnTo>
                      <a:pt x="29" y="40"/>
                    </a:lnTo>
                    <a:lnTo>
                      <a:pt x="0" y="40"/>
                    </a:lnTo>
                    <a:close/>
                  </a:path>
                </a:pathLst>
              </a:custGeom>
              <a:solidFill>
                <a:srgbClr val="FFD6C9"/>
              </a:solidFill>
              <a:ln w="9525">
                <a:noFill/>
                <a:round/>
                <a:headEnd/>
                <a:tailEnd/>
              </a:ln>
            </p:spPr>
            <p:txBody>
              <a:bodyPr/>
              <a:lstStyle/>
              <a:p>
                <a:endParaRPr lang="fa-IR"/>
              </a:p>
            </p:txBody>
          </p:sp>
          <p:sp>
            <p:nvSpPr>
              <p:cNvPr id="24769" name="Freeform 160"/>
              <p:cNvSpPr>
                <a:spLocks/>
              </p:cNvSpPr>
              <p:nvPr/>
            </p:nvSpPr>
            <p:spPr bwMode="auto">
              <a:xfrm>
                <a:off x="1227" y="2440"/>
                <a:ext cx="19" cy="23"/>
              </a:xfrm>
              <a:custGeom>
                <a:avLst/>
                <a:gdLst>
                  <a:gd name="T0" fmla="*/ 16 w 38"/>
                  <a:gd name="T1" fmla="*/ 0 h 45"/>
                  <a:gd name="T2" fmla="*/ 0 w 38"/>
                  <a:gd name="T3" fmla="*/ 24 h 45"/>
                  <a:gd name="T4" fmla="*/ 38 w 38"/>
                  <a:gd name="T5" fmla="*/ 45 h 45"/>
                  <a:gd name="T6" fmla="*/ 27 w 38"/>
                  <a:gd name="T7" fmla="*/ 24 h 45"/>
                  <a:gd name="T8" fmla="*/ 35 w 38"/>
                  <a:gd name="T9" fmla="*/ 0 h 45"/>
                  <a:gd name="T10" fmla="*/ 16 w 38"/>
                  <a:gd name="T11" fmla="*/ 0 h 45"/>
                  <a:gd name="T12" fmla="*/ 16 w 38"/>
                  <a:gd name="T13" fmla="*/ 0 h 45"/>
                  <a:gd name="T14" fmla="*/ 16 w 38"/>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5"/>
                  <a:gd name="T26" fmla="*/ 38 w 38"/>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5">
                    <a:moveTo>
                      <a:pt x="16" y="0"/>
                    </a:moveTo>
                    <a:lnTo>
                      <a:pt x="0" y="24"/>
                    </a:lnTo>
                    <a:lnTo>
                      <a:pt x="38" y="45"/>
                    </a:lnTo>
                    <a:lnTo>
                      <a:pt x="27" y="24"/>
                    </a:lnTo>
                    <a:lnTo>
                      <a:pt x="35" y="0"/>
                    </a:lnTo>
                    <a:lnTo>
                      <a:pt x="16" y="0"/>
                    </a:lnTo>
                    <a:close/>
                  </a:path>
                </a:pathLst>
              </a:custGeom>
              <a:solidFill>
                <a:srgbClr val="FFC4B8"/>
              </a:solidFill>
              <a:ln w="9525">
                <a:noFill/>
                <a:round/>
                <a:headEnd/>
                <a:tailEnd/>
              </a:ln>
            </p:spPr>
            <p:txBody>
              <a:bodyPr/>
              <a:lstStyle/>
              <a:p>
                <a:endParaRPr lang="fa-IR"/>
              </a:p>
            </p:txBody>
          </p:sp>
          <p:sp>
            <p:nvSpPr>
              <p:cNvPr id="24770" name="Freeform 161"/>
              <p:cNvSpPr>
                <a:spLocks/>
              </p:cNvSpPr>
              <p:nvPr/>
            </p:nvSpPr>
            <p:spPr bwMode="auto">
              <a:xfrm>
                <a:off x="1286" y="3426"/>
                <a:ext cx="90" cy="28"/>
              </a:xfrm>
              <a:custGeom>
                <a:avLst/>
                <a:gdLst>
                  <a:gd name="T0" fmla="*/ 0 w 181"/>
                  <a:gd name="T1" fmla="*/ 0 h 57"/>
                  <a:gd name="T2" fmla="*/ 44 w 181"/>
                  <a:gd name="T3" fmla="*/ 23 h 57"/>
                  <a:gd name="T4" fmla="*/ 154 w 181"/>
                  <a:gd name="T5" fmla="*/ 36 h 57"/>
                  <a:gd name="T6" fmla="*/ 181 w 181"/>
                  <a:gd name="T7" fmla="*/ 32 h 57"/>
                  <a:gd name="T8" fmla="*/ 150 w 181"/>
                  <a:gd name="T9" fmla="*/ 40 h 57"/>
                  <a:gd name="T10" fmla="*/ 80 w 181"/>
                  <a:gd name="T11" fmla="*/ 57 h 57"/>
                  <a:gd name="T12" fmla="*/ 25 w 181"/>
                  <a:gd name="T13" fmla="*/ 42 h 57"/>
                  <a:gd name="T14" fmla="*/ 0 w 181"/>
                  <a:gd name="T15" fmla="*/ 0 h 57"/>
                  <a:gd name="T16" fmla="*/ 0 w 181"/>
                  <a:gd name="T17" fmla="*/ 0 h 57"/>
                  <a:gd name="T18" fmla="*/ 0 w 18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57"/>
                  <a:gd name="T32" fmla="*/ 181 w 18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57">
                    <a:moveTo>
                      <a:pt x="0" y="0"/>
                    </a:moveTo>
                    <a:lnTo>
                      <a:pt x="44" y="23"/>
                    </a:lnTo>
                    <a:lnTo>
                      <a:pt x="154" y="36"/>
                    </a:lnTo>
                    <a:lnTo>
                      <a:pt x="181" y="32"/>
                    </a:lnTo>
                    <a:lnTo>
                      <a:pt x="150" y="40"/>
                    </a:lnTo>
                    <a:lnTo>
                      <a:pt x="80" y="57"/>
                    </a:lnTo>
                    <a:lnTo>
                      <a:pt x="25" y="42"/>
                    </a:lnTo>
                    <a:lnTo>
                      <a:pt x="0" y="0"/>
                    </a:lnTo>
                    <a:close/>
                  </a:path>
                </a:pathLst>
              </a:custGeom>
              <a:solidFill>
                <a:srgbClr val="FFD6C9"/>
              </a:solidFill>
              <a:ln w="9525">
                <a:noFill/>
                <a:round/>
                <a:headEnd/>
                <a:tailEnd/>
              </a:ln>
            </p:spPr>
            <p:txBody>
              <a:bodyPr/>
              <a:lstStyle/>
              <a:p>
                <a:endParaRPr lang="fa-IR"/>
              </a:p>
            </p:txBody>
          </p:sp>
          <p:sp>
            <p:nvSpPr>
              <p:cNvPr id="24771" name="Freeform 162"/>
              <p:cNvSpPr>
                <a:spLocks/>
              </p:cNvSpPr>
              <p:nvPr/>
            </p:nvSpPr>
            <p:spPr bwMode="auto">
              <a:xfrm>
                <a:off x="1220" y="3296"/>
                <a:ext cx="47" cy="49"/>
              </a:xfrm>
              <a:custGeom>
                <a:avLst/>
                <a:gdLst>
                  <a:gd name="T0" fmla="*/ 0 w 93"/>
                  <a:gd name="T1" fmla="*/ 14 h 99"/>
                  <a:gd name="T2" fmla="*/ 19 w 93"/>
                  <a:gd name="T3" fmla="*/ 46 h 99"/>
                  <a:gd name="T4" fmla="*/ 65 w 93"/>
                  <a:gd name="T5" fmla="*/ 99 h 99"/>
                  <a:gd name="T6" fmla="*/ 93 w 93"/>
                  <a:gd name="T7" fmla="*/ 99 h 99"/>
                  <a:gd name="T8" fmla="*/ 93 w 93"/>
                  <a:gd name="T9" fmla="*/ 76 h 99"/>
                  <a:gd name="T10" fmla="*/ 68 w 93"/>
                  <a:gd name="T11" fmla="*/ 29 h 99"/>
                  <a:gd name="T12" fmla="*/ 27 w 93"/>
                  <a:gd name="T13" fmla="*/ 0 h 99"/>
                  <a:gd name="T14" fmla="*/ 0 w 93"/>
                  <a:gd name="T15" fmla="*/ 14 h 99"/>
                  <a:gd name="T16" fmla="*/ 0 w 93"/>
                  <a:gd name="T17" fmla="*/ 14 h 99"/>
                  <a:gd name="T18" fmla="*/ 0 w 93"/>
                  <a:gd name="T19" fmla="*/ 14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99"/>
                  <a:gd name="T32" fmla="*/ 93 w 93"/>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99">
                    <a:moveTo>
                      <a:pt x="0" y="14"/>
                    </a:moveTo>
                    <a:lnTo>
                      <a:pt x="19" y="46"/>
                    </a:lnTo>
                    <a:lnTo>
                      <a:pt x="65" y="99"/>
                    </a:lnTo>
                    <a:lnTo>
                      <a:pt x="93" y="99"/>
                    </a:lnTo>
                    <a:lnTo>
                      <a:pt x="93" y="76"/>
                    </a:lnTo>
                    <a:lnTo>
                      <a:pt x="68" y="29"/>
                    </a:lnTo>
                    <a:lnTo>
                      <a:pt x="27" y="0"/>
                    </a:lnTo>
                    <a:lnTo>
                      <a:pt x="0" y="14"/>
                    </a:lnTo>
                    <a:close/>
                  </a:path>
                </a:pathLst>
              </a:custGeom>
              <a:solidFill>
                <a:srgbClr val="FFB5A8"/>
              </a:solidFill>
              <a:ln w="9525">
                <a:noFill/>
                <a:round/>
                <a:headEnd/>
                <a:tailEnd/>
              </a:ln>
            </p:spPr>
            <p:txBody>
              <a:bodyPr/>
              <a:lstStyle/>
              <a:p>
                <a:endParaRPr lang="fa-IR"/>
              </a:p>
            </p:txBody>
          </p:sp>
          <p:sp>
            <p:nvSpPr>
              <p:cNvPr id="24772" name="Freeform 163"/>
              <p:cNvSpPr>
                <a:spLocks/>
              </p:cNvSpPr>
              <p:nvPr/>
            </p:nvSpPr>
            <p:spPr bwMode="auto">
              <a:xfrm>
                <a:off x="1615" y="3333"/>
                <a:ext cx="26" cy="31"/>
              </a:xfrm>
              <a:custGeom>
                <a:avLst/>
                <a:gdLst>
                  <a:gd name="T0" fmla="*/ 4 w 51"/>
                  <a:gd name="T1" fmla="*/ 0 h 62"/>
                  <a:gd name="T2" fmla="*/ 21 w 51"/>
                  <a:gd name="T3" fmla="*/ 20 h 62"/>
                  <a:gd name="T4" fmla="*/ 51 w 51"/>
                  <a:gd name="T5" fmla="*/ 28 h 62"/>
                  <a:gd name="T6" fmla="*/ 26 w 51"/>
                  <a:gd name="T7" fmla="*/ 47 h 62"/>
                  <a:gd name="T8" fmla="*/ 15 w 51"/>
                  <a:gd name="T9" fmla="*/ 57 h 62"/>
                  <a:gd name="T10" fmla="*/ 0 w 51"/>
                  <a:gd name="T11" fmla="*/ 62 h 62"/>
                  <a:gd name="T12" fmla="*/ 4 w 51"/>
                  <a:gd name="T13" fmla="*/ 0 h 62"/>
                  <a:gd name="T14" fmla="*/ 4 w 51"/>
                  <a:gd name="T15" fmla="*/ 0 h 62"/>
                  <a:gd name="T16" fmla="*/ 4 w 5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62"/>
                  <a:gd name="T29" fmla="*/ 51 w 5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62">
                    <a:moveTo>
                      <a:pt x="4" y="0"/>
                    </a:moveTo>
                    <a:lnTo>
                      <a:pt x="21" y="20"/>
                    </a:lnTo>
                    <a:lnTo>
                      <a:pt x="51" y="28"/>
                    </a:lnTo>
                    <a:lnTo>
                      <a:pt x="26" y="47"/>
                    </a:lnTo>
                    <a:lnTo>
                      <a:pt x="15" y="57"/>
                    </a:lnTo>
                    <a:lnTo>
                      <a:pt x="0" y="62"/>
                    </a:lnTo>
                    <a:lnTo>
                      <a:pt x="4" y="0"/>
                    </a:lnTo>
                    <a:close/>
                  </a:path>
                </a:pathLst>
              </a:custGeom>
              <a:solidFill>
                <a:srgbClr val="FFE5D9"/>
              </a:solidFill>
              <a:ln w="9525">
                <a:noFill/>
                <a:round/>
                <a:headEnd/>
                <a:tailEnd/>
              </a:ln>
            </p:spPr>
            <p:txBody>
              <a:bodyPr/>
              <a:lstStyle/>
              <a:p>
                <a:endParaRPr lang="fa-IR"/>
              </a:p>
            </p:txBody>
          </p:sp>
          <p:sp>
            <p:nvSpPr>
              <p:cNvPr id="24773" name="Freeform 164"/>
              <p:cNvSpPr>
                <a:spLocks/>
              </p:cNvSpPr>
              <p:nvPr/>
            </p:nvSpPr>
            <p:spPr bwMode="auto">
              <a:xfrm>
                <a:off x="1555" y="3372"/>
                <a:ext cx="57" cy="79"/>
              </a:xfrm>
              <a:custGeom>
                <a:avLst/>
                <a:gdLst>
                  <a:gd name="T0" fmla="*/ 114 w 114"/>
                  <a:gd name="T1" fmla="*/ 7 h 157"/>
                  <a:gd name="T2" fmla="*/ 93 w 114"/>
                  <a:gd name="T3" fmla="*/ 49 h 157"/>
                  <a:gd name="T4" fmla="*/ 63 w 114"/>
                  <a:gd name="T5" fmla="*/ 106 h 157"/>
                  <a:gd name="T6" fmla="*/ 44 w 114"/>
                  <a:gd name="T7" fmla="*/ 157 h 157"/>
                  <a:gd name="T8" fmla="*/ 0 w 114"/>
                  <a:gd name="T9" fmla="*/ 146 h 157"/>
                  <a:gd name="T10" fmla="*/ 27 w 114"/>
                  <a:gd name="T11" fmla="*/ 123 h 157"/>
                  <a:gd name="T12" fmla="*/ 46 w 114"/>
                  <a:gd name="T13" fmla="*/ 89 h 157"/>
                  <a:gd name="T14" fmla="*/ 63 w 114"/>
                  <a:gd name="T15" fmla="*/ 64 h 157"/>
                  <a:gd name="T16" fmla="*/ 97 w 114"/>
                  <a:gd name="T17" fmla="*/ 0 h 157"/>
                  <a:gd name="T18" fmla="*/ 114 w 114"/>
                  <a:gd name="T19" fmla="*/ 7 h 157"/>
                  <a:gd name="T20" fmla="*/ 114 w 114"/>
                  <a:gd name="T21" fmla="*/ 7 h 157"/>
                  <a:gd name="T22" fmla="*/ 114 w 114"/>
                  <a:gd name="T23" fmla="*/ 7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157"/>
                  <a:gd name="T38" fmla="*/ 114 w 11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157">
                    <a:moveTo>
                      <a:pt x="114" y="7"/>
                    </a:moveTo>
                    <a:lnTo>
                      <a:pt x="93" y="49"/>
                    </a:lnTo>
                    <a:lnTo>
                      <a:pt x="63" y="106"/>
                    </a:lnTo>
                    <a:lnTo>
                      <a:pt x="44" y="157"/>
                    </a:lnTo>
                    <a:lnTo>
                      <a:pt x="0" y="146"/>
                    </a:lnTo>
                    <a:lnTo>
                      <a:pt x="27" y="123"/>
                    </a:lnTo>
                    <a:lnTo>
                      <a:pt x="46" y="89"/>
                    </a:lnTo>
                    <a:lnTo>
                      <a:pt x="63" y="64"/>
                    </a:lnTo>
                    <a:lnTo>
                      <a:pt x="97" y="0"/>
                    </a:lnTo>
                    <a:lnTo>
                      <a:pt x="114" y="7"/>
                    </a:lnTo>
                    <a:close/>
                  </a:path>
                </a:pathLst>
              </a:custGeom>
              <a:solidFill>
                <a:srgbClr val="FFD6C9"/>
              </a:solidFill>
              <a:ln w="9525">
                <a:noFill/>
                <a:round/>
                <a:headEnd/>
                <a:tailEnd/>
              </a:ln>
            </p:spPr>
            <p:txBody>
              <a:bodyPr/>
              <a:lstStyle/>
              <a:p>
                <a:endParaRPr lang="fa-IR"/>
              </a:p>
            </p:txBody>
          </p:sp>
          <p:sp>
            <p:nvSpPr>
              <p:cNvPr id="24774" name="Freeform 165"/>
              <p:cNvSpPr>
                <a:spLocks/>
              </p:cNvSpPr>
              <p:nvPr/>
            </p:nvSpPr>
            <p:spPr bwMode="auto">
              <a:xfrm>
                <a:off x="2805" y="3397"/>
                <a:ext cx="18" cy="40"/>
              </a:xfrm>
              <a:custGeom>
                <a:avLst/>
                <a:gdLst>
                  <a:gd name="T0" fmla="*/ 0 w 36"/>
                  <a:gd name="T1" fmla="*/ 4 h 80"/>
                  <a:gd name="T2" fmla="*/ 13 w 36"/>
                  <a:gd name="T3" fmla="*/ 34 h 80"/>
                  <a:gd name="T4" fmla="*/ 4 w 36"/>
                  <a:gd name="T5" fmla="*/ 80 h 80"/>
                  <a:gd name="T6" fmla="*/ 27 w 36"/>
                  <a:gd name="T7" fmla="*/ 61 h 80"/>
                  <a:gd name="T8" fmla="*/ 36 w 36"/>
                  <a:gd name="T9" fmla="*/ 21 h 80"/>
                  <a:gd name="T10" fmla="*/ 13 w 36"/>
                  <a:gd name="T11" fmla="*/ 0 h 80"/>
                  <a:gd name="T12" fmla="*/ 0 w 36"/>
                  <a:gd name="T13" fmla="*/ 4 h 80"/>
                  <a:gd name="T14" fmla="*/ 0 w 36"/>
                  <a:gd name="T15" fmla="*/ 4 h 80"/>
                  <a:gd name="T16" fmla="*/ 0 w 36"/>
                  <a:gd name="T17" fmla="*/ 4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80"/>
                  <a:gd name="T29" fmla="*/ 36 w 36"/>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80">
                    <a:moveTo>
                      <a:pt x="0" y="4"/>
                    </a:moveTo>
                    <a:lnTo>
                      <a:pt x="13" y="34"/>
                    </a:lnTo>
                    <a:lnTo>
                      <a:pt x="4" y="80"/>
                    </a:lnTo>
                    <a:lnTo>
                      <a:pt x="27" y="61"/>
                    </a:lnTo>
                    <a:lnTo>
                      <a:pt x="36" y="21"/>
                    </a:lnTo>
                    <a:lnTo>
                      <a:pt x="13" y="0"/>
                    </a:lnTo>
                    <a:lnTo>
                      <a:pt x="0" y="4"/>
                    </a:lnTo>
                    <a:close/>
                  </a:path>
                </a:pathLst>
              </a:custGeom>
              <a:solidFill>
                <a:srgbClr val="FFE5D9"/>
              </a:solidFill>
              <a:ln w="9525">
                <a:noFill/>
                <a:round/>
                <a:headEnd/>
                <a:tailEnd/>
              </a:ln>
            </p:spPr>
            <p:txBody>
              <a:bodyPr/>
              <a:lstStyle/>
              <a:p>
                <a:endParaRPr lang="fa-IR"/>
              </a:p>
            </p:txBody>
          </p:sp>
          <p:sp>
            <p:nvSpPr>
              <p:cNvPr id="24775" name="Freeform 166"/>
              <p:cNvSpPr>
                <a:spLocks/>
              </p:cNvSpPr>
              <p:nvPr/>
            </p:nvSpPr>
            <p:spPr bwMode="auto">
              <a:xfrm>
                <a:off x="2935" y="3125"/>
                <a:ext cx="93" cy="54"/>
              </a:xfrm>
              <a:custGeom>
                <a:avLst/>
                <a:gdLst>
                  <a:gd name="T0" fmla="*/ 102 w 186"/>
                  <a:gd name="T1" fmla="*/ 73 h 109"/>
                  <a:gd name="T2" fmla="*/ 173 w 186"/>
                  <a:gd name="T3" fmla="*/ 109 h 109"/>
                  <a:gd name="T4" fmla="*/ 186 w 186"/>
                  <a:gd name="T5" fmla="*/ 84 h 109"/>
                  <a:gd name="T6" fmla="*/ 156 w 186"/>
                  <a:gd name="T7" fmla="*/ 42 h 109"/>
                  <a:gd name="T8" fmla="*/ 62 w 186"/>
                  <a:gd name="T9" fmla="*/ 23 h 109"/>
                  <a:gd name="T10" fmla="*/ 9 w 186"/>
                  <a:gd name="T11" fmla="*/ 0 h 109"/>
                  <a:gd name="T12" fmla="*/ 0 w 186"/>
                  <a:gd name="T13" fmla="*/ 14 h 109"/>
                  <a:gd name="T14" fmla="*/ 79 w 186"/>
                  <a:gd name="T15" fmla="*/ 57 h 109"/>
                  <a:gd name="T16" fmla="*/ 102 w 186"/>
                  <a:gd name="T17" fmla="*/ 73 h 109"/>
                  <a:gd name="T18" fmla="*/ 102 w 186"/>
                  <a:gd name="T19" fmla="*/ 73 h 109"/>
                  <a:gd name="T20" fmla="*/ 102 w 186"/>
                  <a:gd name="T21" fmla="*/ 73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6"/>
                  <a:gd name="T34" fmla="*/ 0 h 109"/>
                  <a:gd name="T35" fmla="*/ 186 w 186"/>
                  <a:gd name="T36" fmla="*/ 109 h 1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6" h="109">
                    <a:moveTo>
                      <a:pt x="102" y="73"/>
                    </a:moveTo>
                    <a:lnTo>
                      <a:pt x="173" y="109"/>
                    </a:lnTo>
                    <a:lnTo>
                      <a:pt x="186" y="84"/>
                    </a:lnTo>
                    <a:lnTo>
                      <a:pt x="156" y="42"/>
                    </a:lnTo>
                    <a:lnTo>
                      <a:pt x="62" y="23"/>
                    </a:lnTo>
                    <a:lnTo>
                      <a:pt x="9" y="0"/>
                    </a:lnTo>
                    <a:lnTo>
                      <a:pt x="0" y="14"/>
                    </a:lnTo>
                    <a:lnTo>
                      <a:pt x="79" y="57"/>
                    </a:lnTo>
                    <a:lnTo>
                      <a:pt x="102" y="73"/>
                    </a:lnTo>
                    <a:close/>
                  </a:path>
                </a:pathLst>
              </a:custGeom>
              <a:solidFill>
                <a:srgbClr val="FFC4B8"/>
              </a:solidFill>
              <a:ln w="9525">
                <a:noFill/>
                <a:round/>
                <a:headEnd/>
                <a:tailEnd/>
              </a:ln>
            </p:spPr>
            <p:txBody>
              <a:bodyPr/>
              <a:lstStyle/>
              <a:p>
                <a:endParaRPr lang="fa-IR"/>
              </a:p>
            </p:txBody>
          </p:sp>
          <p:sp>
            <p:nvSpPr>
              <p:cNvPr id="24776" name="Freeform 167"/>
              <p:cNvSpPr>
                <a:spLocks/>
              </p:cNvSpPr>
              <p:nvPr/>
            </p:nvSpPr>
            <p:spPr bwMode="auto">
              <a:xfrm>
                <a:off x="1558" y="3492"/>
                <a:ext cx="163" cy="173"/>
              </a:xfrm>
              <a:custGeom>
                <a:avLst/>
                <a:gdLst>
                  <a:gd name="T0" fmla="*/ 325 w 325"/>
                  <a:gd name="T1" fmla="*/ 0 h 346"/>
                  <a:gd name="T2" fmla="*/ 289 w 325"/>
                  <a:gd name="T3" fmla="*/ 32 h 346"/>
                  <a:gd name="T4" fmla="*/ 251 w 325"/>
                  <a:gd name="T5" fmla="*/ 66 h 346"/>
                  <a:gd name="T6" fmla="*/ 207 w 325"/>
                  <a:gd name="T7" fmla="*/ 108 h 346"/>
                  <a:gd name="T8" fmla="*/ 161 w 325"/>
                  <a:gd name="T9" fmla="*/ 152 h 346"/>
                  <a:gd name="T10" fmla="*/ 118 w 325"/>
                  <a:gd name="T11" fmla="*/ 194 h 346"/>
                  <a:gd name="T12" fmla="*/ 63 w 325"/>
                  <a:gd name="T13" fmla="*/ 255 h 346"/>
                  <a:gd name="T14" fmla="*/ 19 w 325"/>
                  <a:gd name="T15" fmla="*/ 317 h 346"/>
                  <a:gd name="T16" fmla="*/ 0 w 325"/>
                  <a:gd name="T17" fmla="*/ 346 h 346"/>
                  <a:gd name="T18" fmla="*/ 194 w 325"/>
                  <a:gd name="T19" fmla="*/ 207 h 346"/>
                  <a:gd name="T20" fmla="*/ 325 w 325"/>
                  <a:gd name="T21" fmla="*/ 0 h 346"/>
                  <a:gd name="T22" fmla="*/ 325 w 325"/>
                  <a:gd name="T23" fmla="*/ 0 h 346"/>
                  <a:gd name="T24" fmla="*/ 325 w 325"/>
                  <a:gd name="T25" fmla="*/ 0 h 3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5"/>
                  <a:gd name="T40" fmla="*/ 0 h 346"/>
                  <a:gd name="T41" fmla="*/ 325 w 325"/>
                  <a:gd name="T42" fmla="*/ 346 h 3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5" h="346">
                    <a:moveTo>
                      <a:pt x="325" y="0"/>
                    </a:moveTo>
                    <a:lnTo>
                      <a:pt x="289" y="32"/>
                    </a:lnTo>
                    <a:lnTo>
                      <a:pt x="251" y="66"/>
                    </a:lnTo>
                    <a:lnTo>
                      <a:pt x="207" y="108"/>
                    </a:lnTo>
                    <a:lnTo>
                      <a:pt x="161" y="152"/>
                    </a:lnTo>
                    <a:lnTo>
                      <a:pt x="118" y="194"/>
                    </a:lnTo>
                    <a:lnTo>
                      <a:pt x="63" y="255"/>
                    </a:lnTo>
                    <a:lnTo>
                      <a:pt x="19" y="317"/>
                    </a:lnTo>
                    <a:lnTo>
                      <a:pt x="0" y="346"/>
                    </a:lnTo>
                    <a:lnTo>
                      <a:pt x="194" y="207"/>
                    </a:lnTo>
                    <a:lnTo>
                      <a:pt x="325" y="0"/>
                    </a:lnTo>
                    <a:close/>
                  </a:path>
                </a:pathLst>
              </a:custGeom>
              <a:solidFill>
                <a:srgbClr val="96ABBA"/>
              </a:solidFill>
              <a:ln w="9525">
                <a:noFill/>
                <a:round/>
                <a:headEnd/>
                <a:tailEnd/>
              </a:ln>
            </p:spPr>
            <p:txBody>
              <a:bodyPr/>
              <a:lstStyle/>
              <a:p>
                <a:endParaRPr lang="fa-IR"/>
              </a:p>
            </p:txBody>
          </p:sp>
          <p:sp>
            <p:nvSpPr>
              <p:cNvPr id="24777" name="Freeform 168"/>
              <p:cNvSpPr>
                <a:spLocks/>
              </p:cNvSpPr>
              <p:nvPr/>
            </p:nvSpPr>
            <p:spPr bwMode="auto">
              <a:xfrm>
                <a:off x="1801" y="3111"/>
                <a:ext cx="153" cy="176"/>
              </a:xfrm>
              <a:custGeom>
                <a:avLst/>
                <a:gdLst>
                  <a:gd name="T0" fmla="*/ 0 w 306"/>
                  <a:gd name="T1" fmla="*/ 207 h 351"/>
                  <a:gd name="T2" fmla="*/ 298 w 306"/>
                  <a:gd name="T3" fmla="*/ 351 h 351"/>
                  <a:gd name="T4" fmla="*/ 306 w 306"/>
                  <a:gd name="T5" fmla="*/ 275 h 351"/>
                  <a:gd name="T6" fmla="*/ 294 w 306"/>
                  <a:gd name="T7" fmla="*/ 209 h 351"/>
                  <a:gd name="T8" fmla="*/ 279 w 306"/>
                  <a:gd name="T9" fmla="*/ 178 h 351"/>
                  <a:gd name="T10" fmla="*/ 256 w 306"/>
                  <a:gd name="T11" fmla="*/ 152 h 351"/>
                  <a:gd name="T12" fmla="*/ 169 w 306"/>
                  <a:gd name="T13" fmla="*/ 51 h 351"/>
                  <a:gd name="T14" fmla="*/ 138 w 306"/>
                  <a:gd name="T15" fmla="*/ 0 h 351"/>
                  <a:gd name="T16" fmla="*/ 20 w 306"/>
                  <a:gd name="T17" fmla="*/ 26 h 351"/>
                  <a:gd name="T18" fmla="*/ 0 w 306"/>
                  <a:gd name="T19" fmla="*/ 207 h 351"/>
                  <a:gd name="T20" fmla="*/ 0 w 306"/>
                  <a:gd name="T21" fmla="*/ 207 h 351"/>
                  <a:gd name="T22" fmla="*/ 0 w 306"/>
                  <a:gd name="T23" fmla="*/ 207 h 3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6"/>
                  <a:gd name="T37" fmla="*/ 0 h 351"/>
                  <a:gd name="T38" fmla="*/ 306 w 306"/>
                  <a:gd name="T39" fmla="*/ 351 h 3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6" h="351">
                    <a:moveTo>
                      <a:pt x="0" y="207"/>
                    </a:moveTo>
                    <a:lnTo>
                      <a:pt x="298" y="351"/>
                    </a:lnTo>
                    <a:lnTo>
                      <a:pt x="306" y="275"/>
                    </a:lnTo>
                    <a:lnTo>
                      <a:pt x="294" y="209"/>
                    </a:lnTo>
                    <a:lnTo>
                      <a:pt x="279" y="178"/>
                    </a:lnTo>
                    <a:lnTo>
                      <a:pt x="256" y="152"/>
                    </a:lnTo>
                    <a:lnTo>
                      <a:pt x="169" y="51"/>
                    </a:lnTo>
                    <a:lnTo>
                      <a:pt x="138" y="0"/>
                    </a:lnTo>
                    <a:lnTo>
                      <a:pt x="20" y="26"/>
                    </a:lnTo>
                    <a:lnTo>
                      <a:pt x="0" y="207"/>
                    </a:lnTo>
                    <a:close/>
                  </a:path>
                </a:pathLst>
              </a:custGeom>
              <a:solidFill>
                <a:srgbClr val="96ABBA"/>
              </a:solidFill>
              <a:ln w="9525">
                <a:noFill/>
                <a:round/>
                <a:headEnd/>
                <a:tailEnd/>
              </a:ln>
            </p:spPr>
            <p:txBody>
              <a:bodyPr/>
              <a:lstStyle/>
              <a:p>
                <a:endParaRPr lang="fa-IR"/>
              </a:p>
            </p:txBody>
          </p:sp>
          <p:sp>
            <p:nvSpPr>
              <p:cNvPr id="24778" name="Freeform 169"/>
              <p:cNvSpPr>
                <a:spLocks/>
              </p:cNvSpPr>
              <p:nvPr/>
            </p:nvSpPr>
            <p:spPr bwMode="auto">
              <a:xfrm>
                <a:off x="879" y="3090"/>
                <a:ext cx="88" cy="40"/>
              </a:xfrm>
              <a:custGeom>
                <a:avLst/>
                <a:gdLst>
                  <a:gd name="T0" fmla="*/ 21 w 177"/>
                  <a:gd name="T1" fmla="*/ 0 h 80"/>
                  <a:gd name="T2" fmla="*/ 177 w 177"/>
                  <a:gd name="T3" fmla="*/ 38 h 80"/>
                  <a:gd name="T4" fmla="*/ 132 w 177"/>
                  <a:gd name="T5" fmla="*/ 80 h 80"/>
                  <a:gd name="T6" fmla="*/ 0 w 177"/>
                  <a:gd name="T7" fmla="*/ 59 h 80"/>
                  <a:gd name="T8" fmla="*/ 21 w 177"/>
                  <a:gd name="T9" fmla="*/ 0 h 80"/>
                  <a:gd name="T10" fmla="*/ 21 w 177"/>
                  <a:gd name="T11" fmla="*/ 0 h 80"/>
                  <a:gd name="T12" fmla="*/ 21 w 177"/>
                  <a:gd name="T13" fmla="*/ 0 h 80"/>
                  <a:gd name="T14" fmla="*/ 0 60000 65536"/>
                  <a:gd name="T15" fmla="*/ 0 60000 65536"/>
                  <a:gd name="T16" fmla="*/ 0 60000 65536"/>
                  <a:gd name="T17" fmla="*/ 0 60000 65536"/>
                  <a:gd name="T18" fmla="*/ 0 60000 65536"/>
                  <a:gd name="T19" fmla="*/ 0 60000 65536"/>
                  <a:gd name="T20" fmla="*/ 0 60000 65536"/>
                  <a:gd name="T21" fmla="*/ 0 w 177"/>
                  <a:gd name="T22" fmla="*/ 0 h 80"/>
                  <a:gd name="T23" fmla="*/ 177 w 177"/>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80">
                    <a:moveTo>
                      <a:pt x="21" y="0"/>
                    </a:moveTo>
                    <a:lnTo>
                      <a:pt x="177" y="38"/>
                    </a:lnTo>
                    <a:lnTo>
                      <a:pt x="132" y="80"/>
                    </a:lnTo>
                    <a:lnTo>
                      <a:pt x="0" y="59"/>
                    </a:lnTo>
                    <a:lnTo>
                      <a:pt x="21" y="0"/>
                    </a:lnTo>
                    <a:close/>
                  </a:path>
                </a:pathLst>
              </a:custGeom>
              <a:solidFill>
                <a:srgbClr val="96ABBA"/>
              </a:solidFill>
              <a:ln w="9525">
                <a:noFill/>
                <a:round/>
                <a:headEnd/>
                <a:tailEnd/>
              </a:ln>
            </p:spPr>
            <p:txBody>
              <a:bodyPr/>
              <a:lstStyle/>
              <a:p>
                <a:endParaRPr lang="fa-IR"/>
              </a:p>
            </p:txBody>
          </p:sp>
          <p:sp>
            <p:nvSpPr>
              <p:cNvPr id="24779" name="Freeform 170"/>
              <p:cNvSpPr>
                <a:spLocks/>
              </p:cNvSpPr>
              <p:nvPr/>
            </p:nvSpPr>
            <p:spPr bwMode="auto">
              <a:xfrm>
                <a:off x="1377" y="2822"/>
                <a:ext cx="345" cy="377"/>
              </a:xfrm>
              <a:custGeom>
                <a:avLst/>
                <a:gdLst>
                  <a:gd name="T0" fmla="*/ 59 w 690"/>
                  <a:gd name="T1" fmla="*/ 21 h 753"/>
                  <a:gd name="T2" fmla="*/ 89 w 690"/>
                  <a:gd name="T3" fmla="*/ 158 h 753"/>
                  <a:gd name="T4" fmla="*/ 119 w 690"/>
                  <a:gd name="T5" fmla="*/ 270 h 753"/>
                  <a:gd name="T6" fmla="*/ 150 w 690"/>
                  <a:gd name="T7" fmla="*/ 361 h 753"/>
                  <a:gd name="T8" fmla="*/ 194 w 690"/>
                  <a:gd name="T9" fmla="*/ 429 h 753"/>
                  <a:gd name="T10" fmla="*/ 222 w 690"/>
                  <a:gd name="T11" fmla="*/ 462 h 753"/>
                  <a:gd name="T12" fmla="*/ 256 w 690"/>
                  <a:gd name="T13" fmla="*/ 492 h 753"/>
                  <a:gd name="T14" fmla="*/ 329 w 690"/>
                  <a:gd name="T15" fmla="*/ 547 h 753"/>
                  <a:gd name="T16" fmla="*/ 401 w 690"/>
                  <a:gd name="T17" fmla="*/ 593 h 753"/>
                  <a:gd name="T18" fmla="*/ 484 w 690"/>
                  <a:gd name="T19" fmla="*/ 639 h 753"/>
                  <a:gd name="T20" fmla="*/ 580 w 690"/>
                  <a:gd name="T21" fmla="*/ 692 h 753"/>
                  <a:gd name="T22" fmla="*/ 657 w 690"/>
                  <a:gd name="T23" fmla="*/ 735 h 753"/>
                  <a:gd name="T24" fmla="*/ 690 w 690"/>
                  <a:gd name="T25" fmla="*/ 753 h 753"/>
                  <a:gd name="T26" fmla="*/ 330 w 690"/>
                  <a:gd name="T27" fmla="*/ 673 h 753"/>
                  <a:gd name="T28" fmla="*/ 190 w 690"/>
                  <a:gd name="T29" fmla="*/ 572 h 753"/>
                  <a:gd name="T30" fmla="*/ 70 w 690"/>
                  <a:gd name="T31" fmla="*/ 291 h 753"/>
                  <a:gd name="T32" fmla="*/ 19 w 690"/>
                  <a:gd name="T33" fmla="*/ 91 h 753"/>
                  <a:gd name="T34" fmla="*/ 0 w 690"/>
                  <a:gd name="T35" fmla="*/ 0 h 753"/>
                  <a:gd name="T36" fmla="*/ 59 w 690"/>
                  <a:gd name="T37" fmla="*/ 21 h 753"/>
                  <a:gd name="T38" fmla="*/ 59 w 690"/>
                  <a:gd name="T39" fmla="*/ 21 h 753"/>
                  <a:gd name="T40" fmla="*/ 59 w 690"/>
                  <a:gd name="T41" fmla="*/ 21 h 7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0"/>
                  <a:gd name="T64" fmla="*/ 0 h 753"/>
                  <a:gd name="T65" fmla="*/ 690 w 690"/>
                  <a:gd name="T66" fmla="*/ 753 h 7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0" h="753">
                    <a:moveTo>
                      <a:pt x="59" y="21"/>
                    </a:moveTo>
                    <a:lnTo>
                      <a:pt x="89" y="158"/>
                    </a:lnTo>
                    <a:lnTo>
                      <a:pt x="119" y="270"/>
                    </a:lnTo>
                    <a:lnTo>
                      <a:pt x="150" y="361"/>
                    </a:lnTo>
                    <a:lnTo>
                      <a:pt x="194" y="429"/>
                    </a:lnTo>
                    <a:lnTo>
                      <a:pt x="222" y="462"/>
                    </a:lnTo>
                    <a:lnTo>
                      <a:pt x="256" y="492"/>
                    </a:lnTo>
                    <a:lnTo>
                      <a:pt x="329" y="547"/>
                    </a:lnTo>
                    <a:lnTo>
                      <a:pt x="401" y="593"/>
                    </a:lnTo>
                    <a:lnTo>
                      <a:pt x="484" y="639"/>
                    </a:lnTo>
                    <a:lnTo>
                      <a:pt x="580" y="692"/>
                    </a:lnTo>
                    <a:lnTo>
                      <a:pt x="657" y="735"/>
                    </a:lnTo>
                    <a:lnTo>
                      <a:pt x="690" y="753"/>
                    </a:lnTo>
                    <a:lnTo>
                      <a:pt x="330" y="673"/>
                    </a:lnTo>
                    <a:lnTo>
                      <a:pt x="190" y="572"/>
                    </a:lnTo>
                    <a:lnTo>
                      <a:pt x="70" y="291"/>
                    </a:lnTo>
                    <a:lnTo>
                      <a:pt x="19" y="91"/>
                    </a:lnTo>
                    <a:lnTo>
                      <a:pt x="0" y="0"/>
                    </a:lnTo>
                    <a:lnTo>
                      <a:pt x="59" y="21"/>
                    </a:lnTo>
                    <a:close/>
                  </a:path>
                </a:pathLst>
              </a:custGeom>
              <a:solidFill>
                <a:srgbClr val="000000"/>
              </a:solidFill>
              <a:ln w="9525">
                <a:noFill/>
                <a:round/>
                <a:headEnd/>
                <a:tailEnd/>
              </a:ln>
            </p:spPr>
            <p:txBody>
              <a:bodyPr/>
              <a:lstStyle/>
              <a:p>
                <a:endParaRPr lang="fa-IR"/>
              </a:p>
            </p:txBody>
          </p:sp>
          <p:sp>
            <p:nvSpPr>
              <p:cNvPr id="24780" name="Freeform 171"/>
              <p:cNvSpPr>
                <a:spLocks/>
              </p:cNvSpPr>
              <p:nvPr/>
            </p:nvSpPr>
            <p:spPr bwMode="auto">
              <a:xfrm>
                <a:off x="1209" y="3291"/>
                <a:ext cx="228" cy="219"/>
              </a:xfrm>
              <a:custGeom>
                <a:avLst/>
                <a:gdLst>
                  <a:gd name="T0" fmla="*/ 15 w 456"/>
                  <a:gd name="T1" fmla="*/ 0 h 437"/>
                  <a:gd name="T2" fmla="*/ 23 w 456"/>
                  <a:gd name="T3" fmla="*/ 28 h 437"/>
                  <a:gd name="T4" fmla="*/ 34 w 456"/>
                  <a:gd name="T5" fmla="*/ 63 h 437"/>
                  <a:gd name="T6" fmla="*/ 97 w 456"/>
                  <a:gd name="T7" fmla="*/ 137 h 437"/>
                  <a:gd name="T8" fmla="*/ 97 w 456"/>
                  <a:gd name="T9" fmla="*/ 196 h 437"/>
                  <a:gd name="T10" fmla="*/ 88 w 456"/>
                  <a:gd name="T11" fmla="*/ 253 h 437"/>
                  <a:gd name="T12" fmla="*/ 99 w 456"/>
                  <a:gd name="T13" fmla="*/ 296 h 437"/>
                  <a:gd name="T14" fmla="*/ 137 w 456"/>
                  <a:gd name="T15" fmla="*/ 333 h 437"/>
                  <a:gd name="T16" fmla="*/ 238 w 456"/>
                  <a:gd name="T17" fmla="*/ 365 h 437"/>
                  <a:gd name="T18" fmla="*/ 339 w 456"/>
                  <a:gd name="T19" fmla="*/ 386 h 437"/>
                  <a:gd name="T20" fmla="*/ 422 w 456"/>
                  <a:gd name="T21" fmla="*/ 367 h 437"/>
                  <a:gd name="T22" fmla="*/ 456 w 456"/>
                  <a:gd name="T23" fmla="*/ 384 h 437"/>
                  <a:gd name="T24" fmla="*/ 434 w 456"/>
                  <a:gd name="T25" fmla="*/ 409 h 437"/>
                  <a:gd name="T26" fmla="*/ 369 w 456"/>
                  <a:gd name="T27" fmla="*/ 435 h 437"/>
                  <a:gd name="T28" fmla="*/ 192 w 456"/>
                  <a:gd name="T29" fmla="*/ 437 h 437"/>
                  <a:gd name="T30" fmla="*/ 53 w 456"/>
                  <a:gd name="T31" fmla="*/ 376 h 437"/>
                  <a:gd name="T32" fmla="*/ 34 w 456"/>
                  <a:gd name="T33" fmla="*/ 279 h 437"/>
                  <a:gd name="T34" fmla="*/ 40 w 456"/>
                  <a:gd name="T35" fmla="*/ 122 h 437"/>
                  <a:gd name="T36" fmla="*/ 2 w 456"/>
                  <a:gd name="T37" fmla="*/ 55 h 437"/>
                  <a:gd name="T38" fmla="*/ 0 w 456"/>
                  <a:gd name="T39" fmla="*/ 17 h 437"/>
                  <a:gd name="T40" fmla="*/ 15 w 456"/>
                  <a:gd name="T41" fmla="*/ 0 h 437"/>
                  <a:gd name="T42" fmla="*/ 15 w 456"/>
                  <a:gd name="T43" fmla="*/ 0 h 4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6"/>
                  <a:gd name="T67" fmla="*/ 0 h 437"/>
                  <a:gd name="T68" fmla="*/ 456 w 456"/>
                  <a:gd name="T69" fmla="*/ 437 h 4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6" h="437">
                    <a:moveTo>
                      <a:pt x="15" y="0"/>
                    </a:moveTo>
                    <a:lnTo>
                      <a:pt x="23" y="28"/>
                    </a:lnTo>
                    <a:lnTo>
                      <a:pt x="34" y="63"/>
                    </a:lnTo>
                    <a:lnTo>
                      <a:pt x="97" y="137"/>
                    </a:lnTo>
                    <a:lnTo>
                      <a:pt x="97" y="196"/>
                    </a:lnTo>
                    <a:lnTo>
                      <a:pt x="88" y="253"/>
                    </a:lnTo>
                    <a:lnTo>
                      <a:pt x="99" y="296"/>
                    </a:lnTo>
                    <a:lnTo>
                      <a:pt x="137" y="333"/>
                    </a:lnTo>
                    <a:lnTo>
                      <a:pt x="238" y="365"/>
                    </a:lnTo>
                    <a:lnTo>
                      <a:pt x="339" y="386"/>
                    </a:lnTo>
                    <a:lnTo>
                      <a:pt x="422" y="367"/>
                    </a:lnTo>
                    <a:lnTo>
                      <a:pt x="456" y="384"/>
                    </a:lnTo>
                    <a:lnTo>
                      <a:pt x="434" y="409"/>
                    </a:lnTo>
                    <a:lnTo>
                      <a:pt x="369" y="435"/>
                    </a:lnTo>
                    <a:lnTo>
                      <a:pt x="192" y="437"/>
                    </a:lnTo>
                    <a:lnTo>
                      <a:pt x="53" y="376"/>
                    </a:lnTo>
                    <a:lnTo>
                      <a:pt x="34" y="279"/>
                    </a:lnTo>
                    <a:lnTo>
                      <a:pt x="40" y="122"/>
                    </a:lnTo>
                    <a:lnTo>
                      <a:pt x="2" y="55"/>
                    </a:lnTo>
                    <a:lnTo>
                      <a:pt x="0" y="17"/>
                    </a:lnTo>
                    <a:lnTo>
                      <a:pt x="15" y="0"/>
                    </a:lnTo>
                    <a:close/>
                  </a:path>
                </a:pathLst>
              </a:custGeom>
              <a:solidFill>
                <a:srgbClr val="C7695C"/>
              </a:solidFill>
              <a:ln w="9525">
                <a:noFill/>
                <a:round/>
                <a:headEnd/>
                <a:tailEnd/>
              </a:ln>
            </p:spPr>
            <p:txBody>
              <a:bodyPr/>
              <a:lstStyle/>
              <a:p>
                <a:endParaRPr lang="fa-IR"/>
              </a:p>
            </p:txBody>
          </p:sp>
          <p:sp>
            <p:nvSpPr>
              <p:cNvPr id="24781" name="Freeform 172"/>
              <p:cNvSpPr>
                <a:spLocks/>
              </p:cNvSpPr>
              <p:nvPr/>
            </p:nvSpPr>
            <p:spPr bwMode="auto">
              <a:xfrm>
                <a:off x="1710" y="3510"/>
                <a:ext cx="473" cy="255"/>
              </a:xfrm>
              <a:custGeom>
                <a:avLst/>
                <a:gdLst>
                  <a:gd name="T0" fmla="*/ 80 w 947"/>
                  <a:gd name="T1" fmla="*/ 0 h 511"/>
                  <a:gd name="T2" fmla="*/ 261 w 947"/>
                  <a:gd name="T3" fmla="*/ 261 h 511"/>
                  <a:gd name="T4" fmla="*/ 299 w 947"/>
                  <a:gd name="T5" fmla="*/ 289 h 511"/>
                  <a:gd name="T6" fmla="*/ 337 w 947"/>
                  <a:gd name="T7" fmla="*/ 318 h 511"/>
                  <a:gd name="T8" fmla="*/ 380 w 947"/>
                  <a:gd name="T9" fmla="*/ 350 h 511"/>
                  <a:gd name="T10" fmla="*/ 426 w 947"/>
                  <a:gd name="T11" fmla="*/ 382 h 511"/>
                  <a:gd name="T12" fmla="*/ 468 w 947"/>
                  <a:gd name="T13" fmla="*/ 411 h 511"/>
                  <a:gd name="T14" fmla="*/ 515 w 947"/>
                  <a:gd name="T15" fmla="*/ 437 h 511"/>
                  <a:gd name="T16" fmla="*/ 641 w 947"/>
                  <a:gd name="T17" fmla="*/ 456 h 511"/>
                  <a:gd name="T18" fmla="*/ 751 w 947"/>
                  <a:gd name="T19" fmla="*/ 477 h 511"/>
                  <a:gd name="T20" fmla="*/ 947 w 947"/>
                  <a:gd name="T21" fmla="*/ 456 h 511"/>
                  <a:gd name="T22" fmla="*/ 833 w 947"/>
                  <a:gd name="T23" fmla="*/ 483 h 511"/>
                  <a:gd name="T24" fmla="*/ 692 w 947"/>
                  <a:gd name="T25" fmla="*/ 511 h 511"/>
                  <a:gd name="T26" fmla="*/ 551 w 947"/>
                  <a:gd name="T27" fmla="*/ 466 h 511"/>
                  <a:gd name="T28" fmla="*/ 472 w 947"/>
                  <a:gd name="T29" fmla="*/ 432 h 511"/>
                  <a:gd name="T30" fmla="*/ 435 w 947"/>
                  <a:gd name="T31" fmla="*/ 416 h 511"/>
                  <a:gd name="T32" fmla="*/ 270 w 947"/>
                  <a:gd name="T33" fmla="*/ 306 h 511"/>
                  <a:gd name="T34" fmla="*/ 110 w 947"/>
                  <a:gd name="T35" fmla="*/ 107 h 511"/>
                  <a:gd name="T36" fmla="*/ 0 w 947"/>
                  <a:gd name="T37" fmla="*/ 107 h 511"/>
                  <a:gd name="T38" fmla="*/ 80 w 947"/>
                  <a:gd name="T39" fmla="*/ 0 h 511"/>
                  <a:gd name="T40" fmla="*/ 80 w 947"/>
                  <a:gd name="T41" fmla="*/ 0 h 511"/>
                  <a:gd name="T42" fmla="*/ 80 w 947"/>
                  <a:gd name="T43" fmla="*/ 0 h 5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7"/>
                  <a:gd name="T67" fmla="*/ 0 h 511"/>
                  <a:gd name="T68" fmla="*/ 947 w 947"/>
                  <a:gd name="T69" fmla="*/ 511 h 5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7" h="511">
                    <a:moveTo>
                      <a:pt x="80" y="0"/>
                    </a:moveTo>
                    <a:lnTo>
                      <a:pt x="261" y="261"/>
                    </a:lnTo>
                    <a:lnTo>
                      <a:pt x="299" y="289"/>
                    </a:lnTo>
                    <a:lnTo>
                      <a:pt x="337" y="318"/>
                    </a:lnTo>
                    <a:lnTo>
                      <a:pt x="380" y="350"/>
                    </a:lnTo>
                    <a:lnTo>
                      <a:pt x="426" y="382"/>
                    </a:lnTo>
                    <a:lnTo>
                      <a:pt x="468" y="411"/>
                    </a:lnTo>
                    <a:lnTo>
                      <a:pt x="515" y="437"/>
                    </a:lnTo>
                    <a:lnTo>
                      <a:pt x="641" y="456"/>
                    </a:lnTo>
                    <a:lnTo>
                      <a:pt x="751" y="477"/>
                    </a:lnTo>
                    <a:lnTo>
                      <a:pt x="947" y="456"/>
                    </a:lnTo>
                    <a:lnTo>
                      <a:pt x="833" y="483"/>
                    </a:lnTo>
                    <a:lnTo>
                      <a:pt x="692" y="511"/>
                    </a:lnTo>
                    <a:lnTo>
                      <a:pt x="551" y="466"/>
                    </a:lnTo>
                    <a:lnTo>
                      <a:pt x="472" y="432"/>
                    </a:lnTo>
                    <a:lnTo>
                      <a:pt x="435" y="416"/>
                    </a:lnTo>
                    <a:lnTo>
                      <a:pt x="270" y="306"/>
                    </a:lnTo>
                    <a:lnTo>
                      <a:pt x="110" y="107"/>
                    </a:lnTo>
                    <a:lnTo>
                      <a:pt x="0" y="107"/>
                    </a:lnTo>
                    <a:lnTo>
                      <a:pt x="80" y="0"/>
                    </a:lnTo>
                    <a:close/>
                  </a:path>
                </a:pathLst>
              </a:custGeom>
              <a:solidFill>
                <a:srgbClr val="000000"/>
              </a:solidFill>
              <a:ln w="9525">
                <a:noFill/>
                <a:round/>
                <a:headEnd/>
                <a:tailEnd/>
              </a:ln>
            </p:spPr>
            <p:txBody>
              <a:bodyPr/>
              <a:lstStyle/>
              <a:p>
                <a:endParaRPr lang="fa-IR"/>
              </a:p>
            </p:txBody>
          </p:sp>
          <p:sp>
            <p:nvSpPr>
              <p:cNvPr id="24782" name="Freeform 173"/>
              <p:cNvSpPr>
                <a:spLocks/>
              </p:cNvSpPr>
              <p:nvPr/>
            </p:nvSpPr>
            <p:spPr bwMode="auto">
              <a:xfrm>
                <a:off x="1114" y="2359"/>
                <a:ext cx="43" cy="37"/>
              </a:xfrm>
              <a:custGeom>
                <a:avLst/>
                <a:gdLst>
                  <a:gd name="T0" fmla="*/ 53 w 88"/>
                  <a:gd name="T1" fmla="*/ 0 h 74"/>
                  <a:gd name="T2" fmla="*/ 44 w 88"/>
                  <a:gd name="T3" fmla="*/ 34 h 74"/>
                  <a:gd name="T4" fmla="*/ 0 w 88"/>
                  <a:gd name="T5" fmla="*/ 74 h 74"/>
                  <a:gd name="T6" fmla="*/ 51 w 88"/>
                  <a:gd name="T7" fmla="*/ 71 h 74"/>
                  <a:gd name="T8" fmla="*/ 88 w 88"/>
                  <a:gd name="T9" fmla="*/ 25 h 74"/>
                  <a:gd name="T10" fmla="*/ 53 w 88"/>
                  <a:gd name="T11" fmla="*/ 0 h 74"/>
                  <a:gd name="T12" fmla="*/ 53 w 88"/>
                  <a:gd name="T13" fmla="*/ 0 h 74"/>
                  <a:gd name="T14" fmla="*/ 53 w 88"/>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74"/>
                  <a:gd name="T26" fmla="*/ 88 w 88"/>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74">
                    <a:moveTo>
                      <a:pt x="53" y="0"/>
                    </a:moveTo>
                    <a:lnTo>
                      <a:pt x="44" y="34"/>
                    </a:lnTo>
                    <a:lnTo>
                      <a:pt x="0" y="74"/>
                    </a:lnTo>
                    <a:lnTo>
                      <a:pt x="51" y="71"/>
                    </a:lnTo>
                    <a:lnTo>
                      <a:pt x="88" y="25"/>
                    </a:lnTo>
                    <a:lnTo>
                      <a:pt x="53" y="0"/>
                    </a:lnTo>
                    <a:close/>
                  </a:path>
                </a:pathLst>
              </a:custGeom>
              <a:solidFill>
                <a:srgbClr val="FFB5A8"/>
              </a:solidFill>
              <a:ln w="9525">
                <a:noFill/>
                <a:round/>
                <a:headEnd/>
                <a:tailEnd/>
              </a:ln>
            </p:spPr>
            <p:txBody>
              <a:bodyPr/>
              <a:lstStyle/>
              <a:p>
                <a:endParaRPr lang="fa-IR"/>
              </a:p>
            </p:txBody>
          </p:sp>
          <p:sp>
            <p:nvSpPr>
              <p:cNvPr id="24783" name="Freeform 174"/>
              <p:cNvSpPr>
                <a:spLocks/>
              </p:cNvSpPr>
              <p:nvPr/>
            </p:nvSpPr>
            <p:spPr bwMode="auto">
              <a:xfrm>
                <a:off x="1258" y="2107"/>
                <a:ext cx="47" cy="94"/>
              </a:xfrm>
              <a:custGeom>
                <a:avLst/>
                <a:gdLst>
                  <a:gd name="T0" fmla="*/ 21 w 93"/>
                  <a:gd name="T1" fmla="*/ 0 h 188"/>
                  <a:gd name="T2" fmla="*/ 0 w 93"/>
                  <a:gd name="T3" fmla="*/ 24 h 188"/>
                  <a:gd name="T4" fmla="*/ 10 w 93"/>
                  <a:gd name="T5" fmla="*/ 55 h 188"/>
                  <a:gd name="T6" fmla="*/ 21 w 93"/>
                  <a:gd name="T7" fmla="*/ 68 h 188"/>
                  <a:gd name="T8" fmla="*/ 36 w 93"/>
                  <a:gd name="T9" fmla="*/ 112 h 188"/>
                  <a:gd name="T10" fmla="*/ 25 w 93"/>
                  <a:gd name="T11" fmla="*/ 188 h 188"/>
                  <a:gd name="T12" fmla="*/ 65 w 93"/>
                  <a:gd name="T13" fmla="*/ 176 h 188"/>
                  <a:gd name="T14" fmla="*/ 93 w 93"/>
                  <a:gd name="T15" fmla="*/ 165 h 188"/>
                  <a:gd name="T16" fmla="*/ 68 w 93"/>
                  <a:gd name="T17" fmla="*/ 148 h 188"/>
                  <a:gd name="T18" fmla="*/ 48 w 93"/>
                  <a:gd name="T19" fmla="*/ 133 h 188"/>
                  <a:gd name="T20" fmla="*/ 44 w 93"/>
                  <a:gd name="T21" fmla="*/ 53 h 188"/>
                  <a:gd name="T22" fmla="*/ 61 w 93"/>
                  <a:gd name="T23" fmla="*/ 24 h 188"/>
                  <a:gd name="T24" fmla="*/ 21 w 93"/>
                  <a:gd name="T25" fmla="*/ 0 h 188"/>
                  <a:gd name="T26" fmla="*/ 21 w 93"/>
                  <a:gd name="T27" fmla="*/ 0 h 188"/>
                  <a:gd name="T28" fmla="*/ 21 w 93"/>
                  <a:gd name="T29" fmla="*/ 0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188"/>
                  <a:gd name="T47" fmla="*/ 93 w 93"/>
                  <a:gd name="T48" fmla="*/ 188 h 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188">
                    <a:moveTo>
                      <a:pt x="21" y="0"/>
                    </a:moveTo>
                    <a:lnTo>
                      <a:pt x="0" y="24"/>
                    </a:lnTo>
                    <a:lnTo>
                      <a:pt x="10" y="55"/>
                    </a:lnTo>
                    <a:lnTo>
                      <a:pt x="21" y="68"/>
                    </a:lnTo>
                    <a:lnTo>
                      <a:pt x="36" y="112"/>
                    </a:lnTo>
                    <a:lnTo>
                      <a:pt x="25" y="188"/>
                    </a:lnTo>
                    <a:lnTo>
                      <a:pt x="65" y="176"/>
                    </a:lnTo>
                    <a:lnTo>
                      <a:pt x="93" y="165"/>
                    </a:lnTo>
                    <a:lnTo>
                      <a:pt x="68" y="148"/>
                    </a:lnTo>
                    <a:lnTo>
                      <a:pt x="48" y="133"/>
                    </a:lnTo>
                    <a:lnTo>
                      <a:pt x="44" y="53"/>
                    </a:lnTo>
                    <a:lnTo>
                      <a:pt x="61" y="24"/>
                    </a:lnTo>
                    <a:lnTo>
                      <a:pt x="21" y="0"/>
                    </a:lnTo>
                    <a:close/>
                  </a:path>
                </a:pathLst>
              </a:custGeom>
              <a:solidFill>
                <a:srgbClr val="FFE5D9"/>
              </a:solidFill>
              <a:ln w="9525">
                <a:noFill/>
                <a:round/>
                <a:headEnd/>
                <a:tailEnd/>
              </a:ln>
            </p:spPr>
            <p:txBody>
              <a:bodyPr/>
              <a:lstStyle/>
              <a:p>
                <a:endParaRPr lang="fa-IR"/>
              </a:p>
            </p:txBody>
          </p:sp>
          <p:sp>
            <p:nvSpPr>
              <p:cNvPr id="24784" name="Freeform 175"/>
              <p:cNvSpPr>
                <a:spLocks/>
              </p:cNvSpPr>
              <p:nvPr/>
            </p:nvSpPr>
            <p:spPr bwMode="auto">
              <a:xfrm>
                <a:off x="1233" y="2425"/>
                <a:ext cx="25" cy="33"/>
              </a:xfrm>
              <a:custGeom>
                <a:avLst/>
                <a:gdLst>
                  <a:gd name="T0" fmla="*/ 0 w 49"/>
                  <a:gd name="T1" fmla="*/ 12 h 67"/>
                  <a:gd name="T2" fmla="*/ 22 w 49"/>
                  <a:gd name="T3" fmla="*/ 31 h 67"/>
                  <a:gd name="T4" fmla="*/ 17 w 49"/>
                  <a:gd name="T5" fmla="*/ 52 h 67"/>
                  <a:gd name="T6" fmla="*/ 34 w 49"/>
                  <a:gd name="T7" fmla="*/ 67 h 67"/>
                  <a:gd name="T8" fmla="*/ 41 w 49"/>
                  <a:gd name="T9" fmla="*/ 23 h 67"/>
                  <a:gd name="T10" fmla="*/ 49 w 49"/>
                  <a:gd name="T11" fmla="*/ 0 h 67"/>
                  <a:gd name="T12" fmla="*/ 0 w 49"/>
                  <a:gd name="T13" fmla="*/ 12 h 67"/>
                  <a:gd name="T14" fmla="*/ 0 w 49"/>
                  <a:gd name="T15" fmla="*/ 12 h 67"/>
                  <a:gd name="T16" fmla="*/ 0 w 49"/>
                  <a:gd name="T17" fmla="*/ 12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67"/>
                  <a:gd name="T29" fmla="*/ 49 w 49"/>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67">
                    <a:moveTo>
                      <a:pt x="0" y="12"/>
                    </a:moveTo>
                    <a:lnTo>
                      <a:pt x="22" y="31"/>
                    </a:lnTo>
                    <a:lnTo>
                      <a:pt x="17" y="52"/>
                    </a:lnTo>
                    <a:lnTo>
                      <a:pt x="34" y="67"/>
                    </a:lnTo>
                    <a:lnTo>
                      <a:pt x="41" y="23"/>
                    </a:lnTo>
                    <a:lnTo>
                      <a:pt x="49" y="0"/>
                    </a:lnTo>
                    <a:lnTo>
                      <a:pt x="0" y="12"/>
                    </a:lnTo>
                    <a:close/>
                  </a:path>
                </a:pathLst>
              </a:custGeom>
              <a:solidFill>
                <a:srgbClr val="A84A3D"/>
              </a:solidFill>
              <a:ln w="9525">
                <a:noFill/>
                <a:round/>
                <a:headEnd/>
                <a:tailEnd/>
              </a:ln>
            </p:spPr>
            <p:txBody>
              <a:bodyPr/>
              <a:lstStyle/>
              <a:p>
                <a:endParaRPr lang="fa-IR"/>
              </a:p>
            </p:txBody>
          </p:sp>
          <p:sp>
            <p:nvSpPr>
              <p:cNvPr id="24785" name="Freeform 176"/>
              <p:cNvSpPr>
                <a:spLocks/>
              </p:cNvSpPr>
              <p:nvPr/>
            </p:nvSpPr>
            <p:spPr bwMode="auto">
              <a:xfrm>
                <a:off x="1230" y="2351"/>
                <a:ext cx="17" cy="50"/>
              </a:xfrm>
              <a:custGeom>
                <a:avLst/>
                <a:gdLst>
                  <a:gd name="T0" fmla="*/ 0 w 32"/>
                  <a:gd name="T1" fmla="*/ 10 h 101"/>
                  <a:gd name="T2" fmla="*/ 0 w 32"/>
                  <a:gd name="T3" fmla="*/ 65 h 101"/>
                  <a:gd name="T4" fmla="*/ 17 w 32"/>
                  <a:gd name="T5" fmla="*/ 101 h 101"/>
                  <a:gd name="T6" fmla="*/ 32 w 32"/>
                  <a:gd name="T7" fmla="*/ 82 h 101"/>
                  <a:gd name="T8" fmla="*/ 21 w 32"/>
                  <a:gd name="T9" fmla="*/ 25 h 101"/>
                  <a:gd name="T10" fmla="*/ 9 w 32"/>
                  <a:gd name="T11" fmla="*/ 0 h 101"/>
                  <a:gd name="T12" fmla="*/ 0 w 32"/>
                  <a:gd name="T13" fmla="*/ 10 h 101"/>
                  <a:gd name="T14" fmla="*/ 0 w 32"/>
                  <a:gd name="T15" fmla="*/ 10 h 101"/>
                  <a:gd name="T16" fmla="*/ 0 w 32"/>
                  <a:gd name="T17" fmla="*/ 10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01"/>
                  <a:gd name="T29" fmla="*/ 32 w 32"/>
                  <a:gd name="T30" fmla="*/ 101 h 1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01">
                    <a:moveTo>
                      <a:pt x="0" y="10"/>
                    </a:moveTo>
                    <a:lnTo>
                      <a:pt x="0" y="65"/>
                    </a:lnTo>
                    <a:lnTo>
                      <a:pt x="17" y="101"/>
                    </a:lnTo>
                    <a:lnTo>
                      <a:pt x="32" y="82"/>
                    </a:lnTo>
                    <a:lnTo>
                      <a:pt x="21" y="25"/>
                    </a:lnTo>
                    <a:lnTo>
                      <a:pt x="9" y="0"/>
                    </a:lnTo>
                    <a:lnTo>
                      <a:pt x="0" y="10"/>
                    </a:lnTo>
                    <a:close/>
                  </a:path>
                </a:pathLst>
              </a:custGeom>
              <a:solidFill>
                <a:srgbClr val="FFD6C9"/>
              </a:solidFill>
              <a:ln w="9525">
                <a:noFill/>
                <a:round/>
                <a:headEnd/>
                <a:tailEnd/>
              </a:ln>
            </p:spPr>
            <p:txBody>
              <a:bodyPr/>
              <a:lstStyle/>
              <a:p>
                <a:endParaRPr lang="fa-IR"/>
              </a:p>
            </p:txBody>
          </p:sp>
          <p:sp>
            <p:nvSpPr>
              <p:cNvPr id="24786" name="Freeform 177"/>
              <p:cNvSpPr>
                <a:spLocks/>
              </p:cNvSpPr>
              <p:nvPr/>
            </p:nvSpPr>
            <p:spPr bwMode="auto">
              <a:xfrm>
                <a:off x="1288" y="2453"/>
                <a:ext cx="73" cy="124"/>
              </a:xfrm>
              <a:custGeom>
                <a:avLst/>
                <a:gdLst>
                  <a:gd name="T0" fmla="*/ 125 w 144"/>
                  <a:gd name="T1" fmla="*/ 4 h 249"/>
                  <a:gd name="T2" fmla="*/ 91 w 144"/>
                  <a:gd name="T3" fmla="*/ 59 h 249"/>
                  <a:gd name="T4" fmla="*/ 63 w 144"/>
                  <a:gd name="T5" fmla="*/ 101 h 249"/>
                  <a:gd name="T6" fmla="*/ 44 w 144"/>
                  <a:gd name="T7" fmla="*/ 130 h 249"/>
                  <a:gd name="T8" fmla="*/ 0 w 144"/>
                  <a:gd name="T9" fmla="*/ 190 h 249"/>
                  <a:gd name="T10" fmla="*/ 7 w 144"/>
                  <a:gd name="T11" fmla="*/ 249 h 249"/>
                  <a:gd name="T12" fmla="*/ 53 w 144"/>
                  <a:gd name="T13" fmla="*/ 240 h 249"/>
                  <a:gd name="T14" fmla="*/ 72 w 144"/>
                  <a:gd name="T15" fmla="*/ 130 h 249"/>
                  <a:gd name="T16" fmla="*/ 101 w 144"/>
                  <a:gd name="T17" fmla="*/ 78 h 249"/>
                  <a:gd name="T18" fmla="*/ 125 w 144"/>
                  <a:gd name="T19" fmla="*/ 31 h 249"/>
                  <a:gd name="T20" fmla="*/ 144 w 144"/>
                  <a:gd name="T21" fmla="*/ 0 h 249"/>
                  <a:gd name="T22" fmla="*/ 125 w 144"/>
                  <a:gd name="T23" fmla="*/ 4 h 249"/>
                  <a:gd name="T24" fmla="*/ 125 w 144"/>
                  <a:gd name="T25" fmla="*/ 4 h 249"/>
                  <a:gd name="T26" fmla="*/ 125 w 144"/>
                  <a:gd name="T27" fmla="*/ 4 h 2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249"/>
                  <a:gd name="T44" fmla="*/ 144 w 144"/>
                  <a:gd name="T45" fmla="*/ 249 h 2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249">
                    <a:moveTo>
                      <a:pt x="125" y="4"/>
                    </a:moveTo>
                    <a:lnTo>
                      <a:pt x="91" y="59"/>
                    </a:lnTo>
                    <a:lnTo>
                      <a:pt x="63" y="101"/>
                    </a:lnTo>
                    <a:lnTo>
                      <a:pt x="44" y="130"/>
                    </a:lnTo>
                    <a:lnTo>
                      <a:pt x="0" y="190"/>
                    </a:lnTo>
                    <a:lnTo>
                      <a:pt x="7" y="249"/>
                    </a:lnTo>
                    <a:lnTo>
                      <a:pt x="53" y="240"/>
                    </a:lnTo>
                    <a:lnTo>
                      <a:pt x="72" y="130"/>
                    </a:lnTo>
                    <a:lnTo>
                      <a:pt x="101" y="78"/>
                    </a:lnTo>
                    <a:lnTo>
                      <a:pt x="125" y="31"/>
                    </a:lnTo>
                    <a:lnTo>
                      <a:pt x="144" y="0"/>
                    </a:lnTo>
                    <a:lnTo>
                      <a:pt x="125" y="4"/>
                    </a:lnTo>
                    <a:close/>
                  </a:path>
                </a:pathLst>
              </a:custGeom>
              <a:solidFill>
                <a:srgbClr val="FFC4B8"/>
              </a:solidFill>
              <a:ln w="9525">
                <a:noFill/>
                <a:round/>
                <a:headEnd/>
                <a:tailEnd/>
              </a:ln>
            </p:spPr>
            <p:txBody>
              <a:bodyPr/>
              <a:lstStyle/>
              <a:p>
                <a:endParaRPr lang="fa-IR"/>
              </a:p>
            </p:txBody>
          </p:sp>
          <p:sp>
            <p:nvSpPr>
              <p:cNvPr id="24787" name="Freeform 178"/>
              <p:cNvSpPr>
                <a:spLocks/>
              </p:cNvSpPr>
              <p:nvPr/>
            </p:nvSpPr>
            <p:spPr bwMode="auto">
              <a:xfrm>
                <a:off x="1290" y="2537"/>
                <a:ext cx="24" cy="35"/>
              </a:xfrm>
              <a:custGeom>
                <a:avLst/>
                <a:gdLst>
                  <a:gd name="T0" fmla="*/ 11 w 47"/>
                  <a:gd name="T1" fmla="*/ 7 h 70"/>
                  <a:gd name="T2" fmla="*/ 32 w 47"/>
                  <a:gd name="T3" fmla="*/ 0 h 70"/>
                  <a:gd name="T4" fmla="*/ 47 w 47"/>
                  <a:gd name="T5" fmla="*/ 32 h 70"/>
                  <a:gd name="T6" fmla="*/ 36 w 47"/>
                  <a:gd name="T7" fmla="*/ 70 h 70"/>
                  <a:gd name="T8" fmla="*/ 3 w 47"/>
                  <a:gd name="T9" fmla="*/ 57 h 70"/>
                  <a:gd name="T10" fmla="*/ 0 w 47"/>
                  <a:gd name="T11" fmla="*/ 22 h 70"/>
                  <a:gd name="T12" fmla="*/ 11 w 47"/>
                  <a:gd name="T13" fmla="*/ 7 h 70"/>
                  <a:gd name="T14" fmla="*/ 11 w 47"/>
                  <a:gd name="T15" fmla="*/ 7 h 70"/>
                  <a:gd name="T16" fmla="*/ 11 w 47"/>
                  <a:gd name="T17" fmla="*/ 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70"/>
                  <a:gd name="T29" fmla="*/ 47 w 47"/>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70">
                    <a:moveTo>
                      <a:pt x="11" y="7"/>
                    </a:moveTo>
                    <a:lnTo>
                      <a:pt x="32" y="0"/>
                    </a:lnTo>
                    <a:lnTo>
                      <a:pt x="47" y="32"/>
                    </a:lnTo>
                    <a:lnTo>
                      <a:pt x="36" y="70"/>
                    </a:lnTo>
                    <a:lnTo>
                      <a:pt x="3" y="57"/>
                    </a:lnTo>
                    <a:lnTo>
                      <a:pt x="0" y="22"/>
                    </a:lnTo>
                    <a:lnTo>
                      <a:pt x="11" y="7"/>
                    </a:lnTo>
                    <a:close/>
                  </a:path>
                </a:pathLst>
              </a:custGeom>
              <a:solidFill>
                <a:srgbClr val="FFE5D9"/>
              </a:solidFill>
              <a:ln w="9525">
                <a:noFill/>
                <a:round/>
                <a:headEnd/>
                <a:tailEnd/>
              </a:ln>
            </p:spPr>
            <p:txBody>
              <a:bodyPr/>
              <a:lstStyle/>
              <a:p>
                <a:endParaRPr lang="fa-IR"/>
              </a:p>
            </p:txBody>
          </p:sp>
          <p:sp>
            <p:nvSpPr>
              <p:cNvPr id="24788" name="Freeform 179"/>
              <p:cNvSpPr>
                <a:spLocks/>
              </p:cNvSpPr>
              <p:nvPr/>
            </p:nvSpPr>
            <p:spPr bwMode="auto">
              <a:xfrm>
                <a:off x="1266" y="2278"/>
                <a:ext cx="99" cy="43"/>
              </a:xfrm>
              <a:custGeom>
                <a:avLst/>
                <a:gdLst>
                  <a:gd name="T0" fmla="*/ 0 w 200"/>
                  <a:gd name="T1" fmla="*/ 11 h 85"/>
                  <a:gd name="T2" fmla="*/ 19 w 200"/>
                  <a:gd name="T3" fmla="*/ 34 h 85"/>
                  <a:gd name="T4" fmla="*/ 88 w 200"/>
                  <a:gd name="T5" fmla="*/ 70 h 85"/>
                  <a:gd name="T6" fmla="*/ 154 w 200"/>
                  <a:gd name="T7" fmla="*/ 85 h 85"/>
                  <a:gd name="T8" fmla="*/ 80 w 200"/>
                  <a:gd name="T9" fmla="*/ 49 h 85"/>
                  <a:gd name="T10" fmla="*/ 147 w 200"/>
                  <a:gd name="T11" fmla="*/ 41 h 85"/>
                  <a:gd name="T12" fmla="*/ 200 w 200"/>
                  <a:gd name="T13" fmla="*/ 0 h 85"/>
                  <a:gd name="T14" fmla="*/ 168 w 200"/>
                  <a:gd name="T15" fmla="*/ 15 h 85"/>
                  <a:gd name="T16" fmla="*/ 101 w 200"/>
                  <a:gd name="T17" fmla="*/ 28 h 85"/>
                  <a:gd name="T18" fmla="*/ 21 w 200"/>
                  <a:gd name="T19" fmla="*/ 13 h 85"/>
                  <a:gd name="T20" fmla="*/ 0 w 200"/>
                  <a:gd name="T21" fmla="*/ 11 h 85"/>
                  <a:gd name="T22" fmla="*/ 0 w 200"/>
                  <a:gd name="T23" fmla="*/ 11 h 85"/>
                  <a:gd name="T24" fmla="*/ 0 w 200"/>
                  <a:gd name="T25" fmla="*/ 11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85"/>
                  <a:gd name="T41" fmla="*/ 200 w 200"/>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85">
                    <a:moveTo>
                      <a:pt x="0" y="11"/>
                    </a:moveTo>
                    <a:lnTo>
                      <a:pt x="19" y="34"/>
                    </a:lnTo>
                    <a:lnTo>
                      <a:pt x="88" y="70"/>
                    </a:lnTo>
                    <a:lnTo>
                      <a:pt x="154" y="85"/>
                    </a:lnTo>
                    <a:lnTo>
                      <a:pt x="80" y="49"/>
                    </a:lnTo>
                    <a:lnTo>
                      <a:pt x="147" y="41"/>
                    </a:lnTo>
                    <a:lnTo>
                      <a:pt x="200" y="0"/>
                    </a:lnTo>
                    <a:lnTo>
                      <a:pt x="168" y="15"/>
                    </a:lnTo>
                    <a:lnTo>
                      <a:pt x="101" y="28"/>
                    </a:lnTo>
                    <a:lnTo>
                      <a:pt x="21" y="13"/>
                    </a:lnTo>
                    <a:lnTo>
                      <a:pt x="0" y="11"/>
                    </a:lnTo>
                    <a:close/>
                  </a:path>
                </a:pathLst>
              </a:custGeom>
              <a:solidFill>
                <a:srgbClr val="C7695C"/>
              </a:solidFill>
              <a:ln w="9525">
                <a:noFill/>
                <a:round/>
                <a:headEnd/>
                <a:tailEnd/>
              </a:ln>
            </p:spPr>
            <p:txBody>
              <a:bodyPr/>
              <a:lstStyle/>
              <a:p>
                <a:endParaRPr lang="fa-IR"/>
              </a:p>
            </p:txBody>
          </p:sp>
          <p:sp>
            <p:nvSpPr>
              <p:cNvPr id="24789" name="Freeform 180"/>
              <p:cNvSpPr>
                <a:spLocks/>
              </p:cNvSpPr>
              <p:nvPr/>
            </p:nvSpPr>
            <p:spPr bwMode="auto">
              <a:xfrm>
                <a:off x="1326" y="2271"/>
                <a:ext cx="85" cy="113"/>
              </a:xfrm>
              <a:custGeom>
                <a:avLst/>
                <a:gdLst>
                  <a:gd name="T0" fmla="*/ 93 w 171"/>
                  <a:gd name="T1" fmla="*/ 0 h 227"/>
                  <a:gd name="T2" fmla="*/ 160 w 171"/>
                  <a:gd name="T3" fmla="*/ 25 h 227"/>
                  <a:gd name="T4" fmla="*/ 171 w 171"/>
                  <a:gd name="T5" fmla="*/ 82 h 227"/>
                  <a:gd name="T6" fmla="*/ 167 w 171"/>
                  <a:gd name="T7" fmla="*/ 124 h 227"/>
                  <a:gd name="T8" fmla="*/ 164 w 171"/>
                  <a:gd name="T9" fmla="*/ 162 h 227"/>
                  <a:gd name="T10" fmla="*/ 145 w 171"/>
                  <a:gd name="T11" fmla="*/ 211 h 227"/>
                  <a:gd name="T12" fmla="*/ 86 w 171"/>
                  <a:gd name="T13" fmla="*/ 227 h 227"/>
                  <a:gd name="T14" fmla="*/ 0 w 171"/>
                  <a:gd name="T15" fmla="*/ 164 h 227"/>
                  <a:gd name="T16" fmla="*/ 6 w 171"/>
                  <a:gd name="T17" fmla="*/ 128 h 227"/>
                  <a:gd name="T18" fmla="*/ 27 w 171"/>
                  <a:gd name="T19" fmla="*/ 101 h 227"/>
                  <a:gd name="T20" fmla="*/ 59 w 171"/>
                  <a:gd name="T21" fmla="*/ 78 h 227"/>
                  <a:gd name="T22" fmla="*/ 101 w 171"/>
                  <a:gd name="T23" fmla="*/ 35 h 227"/>
                  <a:gd name="T24" fmla="*/ 93 w 171"/>
                  <a:gd name="T25" fmla="*/ 21 h 227"/>
                  <a:gd name="T26" fmla="*/ 76 w 171"/>
                  <a:gd name="T27" fmla="*/ 10 h 227"/>
                  <a:gd name="T28" fmla="*/ 72 w 171"/>
                  <a:gd name="T29" fmla="*/ 0 h 227"/>
                  <a:gd name="T30" fmla="*/ 93 w 171"/>
                  <a:gd name="T31" fmla="*/ 0 h 227"/>
                  <a:gd name="T32" fmla="*/ 93 w 171"/>
                  <a:gd name="T33" fmla="*/ 0 h 227"/>
                  <a:gd name="T34" fmla="*/ 93 w 171"/>
                  <a:gd name="T35" fmla="*/ 0 h 2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27"/>
                  <a:gd name="T56" fmla="*/ 171 w 171"/>
                  <a:gd name="T57" fmla="*/ 227 h 2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27">
                    <a:moveTo>
                      <a:pt x="93" y="0"/>
                    </a:moveTo>
                    <a:lnTo>
                      <a:pt x="160" y="25"/>
                    </a:lnTo>
                    <a:lnTo>
                      <a:pt x="171" y="82"/>
                    </a:lnTo>
                    <a:lnTo>
                      <a:pt x="167" y="124"/>
                    </a:lnTo>
                    <a:lnTo>
                      <a:pt x="164" y="162"/>
                    </a:lnTo>
                    <a:lnTo>
                      <a:pt x="145" y="211"/>
                    </a:lnTo>
                    <a:lnTo>
                      <a:pt x="86" y="227"/>
                    </a:lnTo>
                    <a:lnTo>
                      <a:pt x="0" y="164"/>
                    </a:lnTo>
                    <a:lnTo>
                      <a:pt x="6" y="128"/>
                    </a:lnTo>
                    <a:lnTo>
                      <a:pt x="27" y="101"/>
                    </a:lnTo>
                    <a:lnTo>
                      <a:pt x="59" y="78"/>
                    </a:lnTo>
                    <a:lnTo>
                      <a:pt x="101" y="35"/>
                    </a:lnTo>
                    <a:lnTo>
                      <a:pt x="93" y="21"/>
                    </a:lnTo>
                    <a:lnTo>
                      <a:pt x="76" y="10"/>
                    </a:lnTo>
                    <a:lnTo>
                      <a:pt x="72" y="0"/>
                    </a:lnTo>
                    <a:lnTo>
                      <a:pt x="93" y="0"/>
                    </a:lnTo>
                    <a:close/>
                  </a:path>
                </a:pathLst>
              </a:custGeom>
              <a:solidFill>
                <a:srgbClr val="F59E92"/>
              </a:solidFill>
              <a:ln w="9525">
                <a:noFill/>
                <a:round/>
                <a:headEnd/>
                <a:tailEnd/>
              </a:ln>
            </p:spPr>
            <p:txBody>
              <a:bodyPr/>
              <a:lstStyle/>
              <a:p>
                <a:endParaRPr lang="fa-IR"/>
              </a:p>
            </p:txBody>
          </p:sp>
          <p:sp>
            <p:nvSpPr>
              <p:cNvPr id="24790" name="Freeform 181"/>
              <p:cNvSpPr>
                <a:spLocks/>
              </p:cNvSpPr>
              <p:nvPr/>
            </p:nvSpPr>
            <p:spPr bwMode="auto">
              <a:xfrm>
                <a:off x="1341" y="2280"/>
                <a:ext cx="63" cy="93"/>
              </a:xfrm>
              <a:custGeom>
                <a:avLst/>
                <a:gdLst>
                  <a:gd name="T0" fmla="*/ 80 w 128"/>
                  <a:gd name="T1" fmla="*/ 0 h 187"/>
                  <a:gd name="T2" fmla="*/ 128 w 128"/>
                  <a:gd name="T3" fmla="*/ 33 h 187"/>
                  <a:gd name="T4" fmla="*/ 111 w 128"/>
                  <a:gd name="T5" fmla="*/ 162 h 187"/>
                  <a:gd name="T6" fmla="*/ 88 w 128"/>
                  <a:gd name="T7" fmla="*/ 187 h 187"/>
                  <a:gd name="T8" fmla="*/ 46 w 128"/>
                  <a:gd name="T9" fmla="*/ 187 h 187"/>
                  <a:gd name="T10" fmla="*/ 0 w 128"/>
                  <a:gd name="T11" fmla="*/ 132 h 187"/>
                  <a:gd name="T12" fmla="*/ 19 w 128"/>
                  <a:gd name="T13" fmla="*/ 94 h 187"/>
                  <a:gd name="T14" fmla="*/ 48 w 128"/>
                  <a:gd name="T15" fmla="*/ 63 h 187"/>
                  <a:gd name="T16" fmla="*/ 82 w 128"/>
                  <a:gd name="T17" fmla="*/ 38 h 187"/>
                  <a:gd name="T18" fmla="*/ 80 w 128"/>
                  <a:gd name="T19" fmla="*/ 0 h 187"/>
                  <a:gd name="T20" fmla="*/ 80 w 128"/>
                  <a:gd name="T21" fmla="*/ 0 h 187"/>
                  <a:gd name="T22" fmla="*/ 80 w 128"/>
                  <a:gd name="T23" fmla="*/ 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187"/>
                  <a:gd name="T38" fmla="*/ 128 w 128"/>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187">
                    <a:moveTo>
                      <a:pt x="80" y="0"/>
                    </a:moveTo>
                    <a:lnTo>
                      <a:pt x="128" y="33"/>
                    </a:lnTo>
                    <a:lnTo>
                      <a:pt x="111" y="162"/>
                    </a:lnTo>
                    <a:lnTo>
                      <a:pt x="88" y="187"/>
                    </a:lnTo>
                    <a:lnTo>
                      <a:pt x="46" y="187"/>
                    </a:lnTo>
                    <a:lnTo>
                      <a:pt x="0" y="132"/>
                    </a:lnTo>
                    <a:lnTo>
                      <a:pt x="19" y="94"/>
                    </a:lnTo>
                    <a:lnTo>
                      <a:pt x="48" y="63"/>
                    </a:lnTo>
                    <a:lnTo>
                      <a:pt x="82" y="38"/>
                    </a:lnTo>
                    <a:lnTo>
                      <a:pt x="80" y="0"/>
                    </a:lnTo>
                    <a:close/>
                  </a:path>
                </a:pathLst>
              </a:custGeom>
              <a:solidFill>
                <a:srgbClr val="FFB5A8"/>
              </a:solidFill>
              <a:ln w="9525">
                <a:noFill/>
                <a:round/>
                <a:headEnd/>
                <a:tailEnd/>
              </a:ln>
            </p:spPr>
            <p:txBody>
              <a:bodyPr/>
              <a:lstStyle/>
              <a:p>
                <a:endParaRPr lang="fa-IR"/>
              </a:p>
            </p:txBody>
          </p:sp>
          <p:sp>
            <p:nvSpPr>
              <p:cNvPr id="24791" name="Freeform 182"/>
              <p:cNvSpPr>
                <a:spLocks/>
              </p:cNvSpPr>
              <p:nvPr/>
            </p:nvSpPr>
            <p:spPr bwMode="auto">
              <a:xfrm>
                <a:off x="1364" y="2293"/>
                <a:ext cx="34" cy="72"/>
              </a:xfrm>
              <a:custGeom>
                <a:avLst/>
                <a:gdLst>
                  <a:gd name="T0" fmla="*/ 44 w 69"/>
                  <a:gd name="T1" fmla="*/ 30 h 145"/>
                  <a:gd name="T2" fmla="*/ 4 w 69"/>
                  <a:gd name="T3" fmla="*/ 82 h 145"/>
                  <a:gd name="T4" fmla="*/ 0 w 69"/>
                  <a:gd name="T5" fmla="*/ 145 h 145"/>
                  <a:gd name="T6" fmla="*/ 42 w 69"/>
                  <a:gd name="T7" fmla="*/ 114 h 145"/>
                  <a:gd name="T8" fmla="*/ 49 w 69"/>
                  <a:gd name="T9" fmla="*/ 84 h 145"/>
                  <a:gd name="T10" fmla="*/ 69 w 69"/>
                  <a:gd name="T11" fmla="*/ 11 h 145"/>
                  <a:gd name="T12" fmla="*/ 48 w 69"/>
                  <a:gd name="T13" fmla="*/ 0 h 145"/>
                  <a:gd name="T14" fmla="*/ 44 w 69"/>
                  <a:gd name="T15" fmla="*/ 30 h 145"/>
                  <a:gd name="T16" fmla="*/ 44 w 69"/>
                  <a:gd name="T17" fmla="*/ 30 h 145"/>
                  <a:gd name="T18" fmla="*/ 44 w 69"/>
                  <a:gd name="T19" fmla="*/ 30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145"/>
                  <a:gd name="T32" fmla="*/ 69 w 69"/>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145">
                    <a:moveTo>
                      <a:pt x="44" y="30"/>
                    </a:moveTo>
                    <a:lnTo>
                      <a:pt x="4" y="82"/>
                    </a:lnTo>
                    <a:lnTo>
                      <a:pt x="0" y="145"/>
                    </a:lnTo>
                    <a:lnTo>
                      <a:pt x="42" y="114"/>
                    </a:lnTo>
                    <a:lnTo>
                      <a:pt x="49" y="84"/>
                    </a:lnTo>
                    <a:lnTo>
                      <a:pt x="69" y="11"/>
                    </a:lnTo>
                    <a:lnTo>
                      <a:pt x="48" y="0"/>
                    </a:lnTo>
                    <a:lnTo>
                      <a:pt x="44" y="30"/>
                    </a:lnTo>
                    <a:close/>
                  </a:path>
                </a:pathLst>
              </a:custGeom>
              <a:solidFill>
                <a:srgbClr val="FFC4B8"/>
              </a:solidFill>
              <a:ln w="9525">
                <a:noFill/>
                <a:round/>
                <a:headEnd/>
                <a:tailEnd/>
              </a:ln>
            </p:spPr>
            <p:txBody>
              <a:bodyPr/>
              <a:lstStyle/>
              <a:p>
                <a:endParaRPr lang="fa-IR"/>
              </a:p>
            </p:txBody>
          </p:sp>
          <p:sp>
            <p:nvSpPr>
              <p:cNvPr id="24792" name="Freeform 183"/>
              <p:cNvSpPr>
                <a:spLocks/>
              </p:cNvSpPr>
              <p:nvPr/>
            </p:nvSpPr>
            <p:spPr bwMode="auto">
              <a:xfrm>
                <a:off x="1249" y="2279"/>
                <a:ext cx="71" cy="45"/>
              </a:xfrm>
              <a:custGeom>
                <a:avLst/>
                <a:gdLst>
                  <a:gd name="T0" fmla="*/ 34 w 141"/>
                  <a:gd name="T1" fmla="*/ 0 h 91"/>
                  <a:gd name="T2" fmla="*/ 28 w 141"/>
                  <a:gd name="T3" fmla="*/ 13 h 91"/>
                  <a:gd name="T4" fmla="*/ 47 w 141"/>
                  <a:gd name="T5" fmla="*/ 32 h 91"/>
                  <a:gd name="T6" fmla="*/ 82 w 141"/>
                  <a:gd name="T7" fmla="*/ 57 h 91"/>
                  <a:gd name="T8" fmla="*/ 129 w 141"/>
                  <a:gd name="T9" fmla="*/ 72 h 91"/>
                  <a:gd name="T10" fmla="*/ 141 w 141"/>
                  <a:gd name="T11" fmla="*/ 87 h 91"/>
                  <a:gd name="T12" fmla="*/ 89 w 141"/>
                  <a:gd name="T13" fmla="*/ 91 h 91"/>
                  <a:gd name="T14" fmla="*/ 53 w 141"/>
                  <a:gd name="T15" fmla="*/ 74 h 91"/>
                  <a:gd name="T16" fmla="*/ 23 w 141"/>
                  <a:gd name="T17" fmla="*/ 58 h 91"/>
                  <a:gd name="T18" fmla="*/ 0 w 141"/>
                  <a:gd name="T19" fmla="*/ 9 h 91"/>
                  <a:gd name="T20" fmla="*/ 19 w 141"/>
                  <a:gd name="T21" fmla="*/ 1 h 91"/>
                  <a:gd name="T22" fmla="*/ 34 w 141"/>
                  <a:gd name="T23" fmla="*/ 0 h 91"/>
                  <a:gd name="T24" fmla="*/ 34 w 141"/>
                  <a:gd name="T25" fmla="*/ 0 h 91"/>
                  <a:gd name="T26" fmla="*/ 34 w 141"/>
                  <a:gd name="T27" fmla="*/ 0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91"/>
                  <a:gd name="T44" fmla="*/ 141 w 141"/>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91">
                    <a:moveTo>
                      <a:pt x="34" y="0"/>
                    </a:moveTo>
                    <a:lnTo>
                      <a:pt x="28" y="13"/>
                    </a:lnTo>
                    <a:lnTo>
                      <a:pt x="47" y="32"/>
                    </a:lnTo>
                    <a:lnTo>
                      <a:pt x="82" y="57"/>
                    </a:lnTo>
                    <a:lnTo>
                      <a:pt x="129" y="72"/>
                    </a:lnTo>
                    <a:lnTo>
                      <a:pt x="141" y="87"/>
                    </a:lnTo>
                    <a:lnTo>
                      <a:pt x="89" y="91"/>
                    </a:lnTo>
                    <a:lnTo>
                      <a:pt x="53" y="74"/>
                    </a:lnTo>
                    <a:lnTo>
                      <a:pt x="23" y="58"/>
                    </a:lnTo>
                    <a:lnTo>
                      <a:pt x="0" y="9"/>
                    </a:lnTo>
                    <a:lnTo>
                      <a:pt x="19" y="1"/>
                    </a:lnTo>
                    <a:lnTo>
                      <a:pt x="34" y="0"/>
                    </a:lnTo>
                    <a:close/>
                  </a:path>
                </a:pathLst>
              </a:custGeom>
              <a:solidFill>
                <a:srgbClr val="FFC4B8"/>
              </a:solidFill>
              <a:ln w="9525">
                <a:noFill/>
                <a:round/>
                <a:headEnd/>
                <a:tailEnd/>
              </a:ln>
            </p:spPr>
            <p:txBody>
              <a:bodyPr/>
              <a:lstStyle/>
              <a:p>
                <a:endParaRPr lang="fa-IR"/>
              </a:p>
            </p:txBody>
          </p:sp>
          <p:sp>
            <p:nvSpPr>
              <p:cNvPr id="24793" name="Freeform 184"/>
              <p:cNvSpPr>
                <a:spLocks/>
              </p:cNvSpPr>
              <p:nvPr/>
            </p:nvSpPr>
            <p:spPr bwMode="auto">
              <a:xfrm>
                <a:off x="1277" y="2498"/>
                <a:ext cx="17" cy="13"/>
              </a:xfrm>
              <a:custGeom>
                <a:avLst/>
                <a:gdLst>
                  <a:gd name="T0" fmla="*/ 0 w 34"/>
                  <a:gd name="T1" fmla="*/ 9 h 24"/>
                  <a:gd name="T2" fmla="*/ 21 w 34"/>
                  <a:gd name="T3" fmla="*/ 0 h 24"/>
                  <a:gd name="T4" fmla="*/ 34 w 34"/>
                  <a:gd name="T5" fmla="*/ 5 h 24"/>
                  <a:gd name="T6" fmla="*/ 23 w 34"/>
                  <a:gd name="T7" fmla="*/ 24 h 24"/>
                  <a:gd name="T8" fmla="*/ 4 w 34"/>
                  <a:gd name="T9" fmla="*/ 21 h 24"/>
                  <a:gd name="T10" fmla="*/ 0 w 34"/>
                  <a:gd name="T11" fmla="*/ 9 h 24"/>
                  <a:gd name="T12" fmla="*/ 0 w 34"/>
                  <a:gd name="T13" fmla="*/ 9 h 24"/>
                  <a:gd name="T14" fmla="*/ 0 w 34"/>
                  <a:gd name="T15" fmla="*/ 9 h 2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4"/>
                  <a:gd name="T26" fmla="*/ 34 w 3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4">
                    <a:moveTo>
                      <a:pt x="0" y="9"/>
                    </a:moveTo>
                    <a:lnTo>
                      <a:pt x="21" y="0"/>
                    </a:lnTo>
                    <a:lnTo>
                      <a:pt x="34" y="5"/>
                    </a:lnTo>
                    <a:lnTo>
                      <a:pt x="23" y="24"/>
                    </a:lnTo>
                    <a:lnTo>
                      <a:pt x="4" y="21"/>
                    </a:lnTo>
                    <a:lnTo>
                      <a:pt x="0" y="9"/>
                    </a:lnTo>
                    <a:close/>
                  </a:path>
                </a:pathLst>
              </a:custGeom>
              <a:solidFill>
                <a:srgbClr val="FAC7C7"/>
              </a:solidFill>
              <a:ln w="9525">
                <a:noFill/>
                <a:round/>
                <a:headEnd/>
                <a:tailEnd/>
              </a:ln>
            </p:spPr>
            <p:txBody>
              <a:bodyPr/>
              <a:lstStyle/>
              <a:p>
                <a:endParaRPr lang="fa-IR"/>
              </a:p>
            </p:txBody>
          </p:sp>
          <p:sp>
            <p:nvSpPr>
              <p:cNvPr id="24794" name="Freeform 185"/>
              <p:cNvSpPr>
                <a:spLocks/>
              </p:cNvSpPr>
              <p:nvPr/>
            </p:nvSpPr>
            <p:spPr bwMode="auto">
              <a:xfrm>
                <a:off x="1233" y="2506"/>
                <a:ext cx="23" cy="9"/>
              </a:xfrm>
              <a:custGeom>
                <a:avLst/>
                <a:gdLst>
                  <a:gd name="T0" fmla="*/ 0 w 45"/>
                  <a:gd name="T1" fmla="*/ 6 h 19"/>
                  <a:gd name="T2" fmla="*/ 19 w 45"/>
                  <a:gd name="T3" fmla="*/ 0 h 19"/>
                  <a:gd name="T4" fmla="*/ 45 w 45"/>
                  <a:gd name="T5" fmla="*/ 6 h 19"/>
                  <a:gd name="T6" fmla="*/ 40 w 45"/>
                  <a:gd name="T7" fmla="*/ 19 h 19"/>
                  <a:gd name="T8" fmla="*/ 7 w 45"/>
                  <a:gd name="T9" fmla="*/ 17 h 19"/>
                  <a:gd name="T10" fmla="*/ 0 w 45"/>
                  <a:gd name="T11" fmla="*/ 6 h 19"/>
                  <a:gd name="T12" fmla="*/ 0 w 45"/>
                  <a:gd name="T13" fmla="*/ 6 h 19"/>
                  <a:gd name="T14" fmla="*/ 0 w 45"/>
                  <a:gd name="T15" fmla="*/ 6 h 19"/>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9"/>
                  <a:gd name="T26" fmla="*/ 45 w 4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9">
                    <a:moveTo>
                      <a:pt x="0" y="6"/>
                    </a:moveTo>
                    <a:lnTo>
                      <a:pt x="19" y="0"/>
                    </a:lnTo>
                    <a:lnTo>
                      <a:pt x="45" y="6"/>
                    </a:lnTo>
                    <a:lnTo>
                      <a:pt x="40" y="19"/>
                    </a:lnTo>
                    <a:lnTo>
                      <a:pt x="7" y="17"/>
                    </a:lnTo>
                    <a:lnTo>
                      <a:pt x="0" y="6"/>
                    </a:lnTo>
                    <a:close/>
                  </a:path>
                </a:pathLst>
              </a:custGeom>
              <a:solidFill>
                <a:srgbClr val="FAADAD"/>
              </a:solidFill>
              <a:ln w="9525">
                <a:noFill/>
                <a:round/>
                <a:headEnd/>
                <a:tailEnd/>
              </a:ln>
            </p:spPr>
            <p:txBody>
              <a:bodyPr/>
              <a:lstStyle/>
              <a:p>
                <a:endParaRPr lang="fa-IR"/>
              </a:p>
            </p:txBody>
          </p:sp>
          <p:sp>
            <p:nvSpPr>
              <p:cNvPr id="24795" name="Freeform 186"/>
              <p:cNvSpPr>
                <a:spLocks/>
              </p:cNvSpPr>
              <p:nvPr/>
            </p:nvSpPr>
            <p:spPr bwMode="auto">
              <a:xfrm>
                <a:off x="1039" y="1901"/>
                <a:ext cx="148" cy="70"/>
              </a:xfrm>
              <a:custGeom>
                <a:avLst/>
                <a:gdLst>
                  <a:gd name="T0" fmla="*/ 0 w 294"/>
                  <a:gd name="T1" fmla="*/ 97 h 139"/>
                  <a:gd name="T2" fmla="*/ 24 w 294"/>
                  <a:gd name="T3" fmla="*/ 65 h 139"/>
                  <a:gd name="T4" fmla="*/ 47 w 294"/>
                  <a:gd name="T5" fmla="*/ 40 h 139"/>
                  <a:gd name="T6" fmla="*/ 78 w 294"/>
                  <a:gd name="T7" fmla="*/ 23 h 139"/>
                  <a:gd name="T8" fmla="*/ 245 w 294"/>
                  <a:gd name="T9" fmla="*/ 0 h 139"/>
                  <a:gd name="T10" fmla="*/ 173 w 294"/>
                  <a:gd name="T11" fmla="*/ 21 h 139"/>
                  <a:gd name="T12" fmla="*/ 294 w 294"/>
                  <a:gd name="T13" fmla="*/ 23 h 139"/>
                  <a:gd name="T14" fmla="*/ 106 w 294"/>
                  <a:gd name="T15" fmla="*/ 59 h 139"/>
                  <a:gd name="T16" fmla="*/ 55 w 294"/>
                  <a:gd name="T17" fmla="*/ 106 h 139"/>
                  <a:gd name="T18" fmla="*/ 23 w 294"/>
                  <a:gd name="T19" fmla="*/ 139 h 139"/>
                  <a:gd name="T20" fmla="*/ 30 w 294"/>
                  <a:gd name="T21" fmla="*/ 106 h 139"/>
                  <a:gd name="T22" fmla="*/ 63 w 294"/>
                  <a:gd name="T23" fmla="*/ 57 h 139"/>
                  <a:gd name="T24" fmla="*/ 45 w 294"/>
                  <a:gd name="T25" fmla="*/ 57 h 139"/>
                  <a:gd name="T26" fmla="*/ 0 w 294"/>
                  <a:gd name="T27" fmla="*/ 97 h 139"/>
                  <a:gd name="T28" fmla="*/ 0 w 294"/>
                  <a:gd name="T29" fmla="*/ 97 h 139"/>
                  <a:gd name="T30" fmla="*/ 0 w 294"/>
                  <a:gd name="T31" fmla="*/ 97 h 1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139"/>
                  <a:gd name="T50" fmla="*/ 294 w 294"/>
                  <a:gd name="T51" fmla="*/ 139 h 1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139">
                    <a:moveTo>
                      <a:pt x="0" y="97"/>
                    </a:moveTo>
                    <a:lnTo>
                      <a:pt x="24" y="65"/>
                    </a:lnTo>
                    <a:lnTo>
                      <a:pt x="47" y="40"/>
                    </a:lnTo>
                    <a:lnTo>
                      <a:pt x="78" y="23"/>
                    </a:lnTo>
                    <a:lnTo>
                      <a:pt x="245" y="0"/>
                    </a:lnTo>
                    <a:lnTo>
                      <a:pt x="173" y="21"/>
                    </a:lnTo>
                    <a:lnTo>
                      <a:pt x="294" y="23"/>
                    </a:lnTo>
                    <a:lnTo>
                      <a:pt x="106" y="59"/>
                    </a:lnTo>
                    <a:lnTo>
                      <a:pt x="55" y="106"/>
                    </a:lnTo>
                    <a:lnTo>
                      <a:pt x="23" y="139"/>
                    </a:lnTo>
                    <a:lnTo>
                      <a:pt x="30" y="106"/>
                    </a:lnTo>
                    <a:lnTo>
                      <a:pt x="63" y="57"/>
                    </a:lnTo>
                    <a:lnTo>
                      <a:pt x="45" y="57"/>
                    </a:lnTo>
                    <a:lnTo>
                      <a:pt x="0" y="97"/>
                    </a:lnTo>
                    <a:close/>
                  </a:path>
                </a:pathLst>
              </a:custGeom>
              <a:solidFill>
                <a:srgbClr val="3F473F"/>
              </a:solidFill>
              <a:ln w="9525">
                <a:noFill/>
                <a:round/>
                <a:headEnd/>
                <a:tailEnd/>
              </a:ln>
            </p:spPr>
            <p:txBody>
              <a:bodyPr/>
              <a:lstStyle/>
              <a:p>
                <a:endParaRPr lang="fa-IR"/>
              </a:p>
            </p:txBody>
          </p:sp>
          <p:sp>
            <p:nvSpPr>
              <p:cNvPr id="24796" name="Freeform 187"/>
              <p:cNvSpPr>
                <a:spLocks/>
              </p:cNvSpPr>
              <p:nvPr/>
            </p:nvSpPr>
            <p:spPr bwMode="auto">
              <a:xfrm>
                <a:off x="1062" y="1922"/>
                <a:ext cx="212" cy="130"/>
              </a:xfrm>
              <a:custGeom>
                <a:avLst/>
                <a:gdLst>
                  <a:gd name="T0" fmla="*/ 0 w 424"/>
                  <a:gd name="T1" fmla="*/ 106 h 258"/>
                  <a:gd name="T2" fmla="*/ 14 w 424"/>
                  <a:gd name="T3" fmla="*/ 85 h 258"/>
                  <a:gd name="T4" fmla="*/ 37 w 424"/>
                  <a:gd name="T5" fmla="*/ 62 h 258"/>
                  <a:gd name="T6" fmla="*/ 76 w 424"/>
                  <a:gd name="T7" fmla="*/ 40 h 258"/>
                  <a:gd name="T8" fmla="*/ 170 w 424"/>
                  <a:gd name="T9" fmla="*/ 7 h 258"/>
                  <a:gd name="T10" fmla="*/ 234 w 424"/>
                  <a:gd name="T11" fmla="*/ 0 h 258"/>
                  <a:gd name="T12" fmla="*/ 295 w 424"/>
                  <a:gd name="T13" fmla="*/ 7 h 258"/>
                  <a:gd name="T14" fmla="*/ 232 w 424"/>
                  <a:gd name="T15" fmla="*/ 17 h 258"/>
                  <a:gd name="T16" fmla="*/ 329 w 424"/>
                  <a:gd name="T17" fmla="*/ 40 h 258"/>
                  <a:gd name="T18" fmla="*/ 274 w 424"/>
                  <a:gd name="T19" fmla="*/ 47 h 258"/>
                  <a:gd name="T20" fmla="*/ 373 w 424"/>
                  <a:gd name="T21" fmla="*/ 87 h 258"/>
                  <a:gd name="T22" fmla="*/ 324 w 424"/>
                  <a:gd name="T23" fmla="*/ 89 h 258"/>
                  <a:gd name="T24" fmla="*/ 394 w 424"/>
                  <a:gd name="T25" fmla="*/ 125 h 258"/>
                  <a:gd name="T26" fmla="*/ 362 w 424"/>
                  <a:gd name="T27" fmla="*/ 129 h 258"/>
                  <a:gd name="T28" fmla="*/ 411 w 424"/>
                  <a:gd name="T29" fmla="*/ 161 h 258"/>
                  <a:gd name="T30" fmla="*/ 354 w 424"/>
                  <a:gd name="T31" fmla="*/ 159 h 258"/>
                  <a:gd name="T32" fmla="*/ 405 w 424"/>
                  <a:gd name="T33" fmla="*/ 188 h 258"/>
                  <a:gd name="T34" fmla="*/ 369 w 424"/>
                  <a:gd name="T35" fmla="*/ 196 h 258"/>
                  <a:gd name="T36" fmla="*/ 424 w 424"/>
                  <a:gd name="T37" fmla="*/ 224 h 258"/>
                  <a:gd name="T38" fmla="*/ 371 w 424"/>
                  <a:gd name="T39" fmla="*/ 224 h 258"/>
                  <a:gd name="T40" fmla="*/ 421 w 424"/>
                  <a:gd name="T41" fmla="*/ 249 h 258"/>
                  <a:gd name="T42" fmla="*/ 369 w 424"/>
                  <a:gd name="T43" fmla="*/ 258 h 258"/>
                  <a:gd name="T44" fmla="*/ 299 w 424"/>
                  <a:gd name="T45" fmla="*/ 253 h 258"/>
                  <a:gd name="T46" fmla="*/ 341 w 424"/>
                  <a:gd name="T47" fmla="*/ 237 h 258"/>
                  <a:gd name="T48" fmla="*/ 282 w 424"/>
                  <a:gd name="T49" fmla="*/ 235 h 258"/>
                  <a:gd name="T50" fmla="*/ 280 w 424"/>
                  <a:gd name="T51" fmla="*/ 226 h 258"/>
                  <a:gd name="T52" fmla="*/ 308 w 424"/>
                  <a:gd name="T53" fmla="*/ 211 h 258"/>
                  <a:gd name="T54" fmla="*/ 306 w 424"/>
                  <a:gd name="T55" fmla="*/ 203 h 258"/>
                  <a:gd name="T56" fmla="*/ 284 w 424"/>
                  <a:gd name="T57" fmla="*/ 196 h 258"/>
                  <a:gd name="T58" fmla="*/ 316 w 424"/>
                  <a:gd name="T59" fmla="*/ 182 h 258"/>
                  <a:gd name="T60" fmla="*/ 230 w 424"/>
                  <a:gd name="T61" fmla="*/ 184 h 258"/>
                  <a:gd name="T62" fmla="*/ 306 w 424"/>
                  <a:gd name="T63" fmla="*/ 152 h 258"/>
                  <a:gd name="T64" fmla="*/ 240 w 424"/>
                  <a:gd name="T65" fmla="*/ 150 h 258"/>
                  <a:gd name="T66" fmla="*/ 282 w 424"/>
                  <a:gd name="T67" fmla="*/ 125 h 258"/>
                  <a:gd name="T68" fmla="*/ 183 w 424"/>
                  <a:gd name="T69" fmla="*/ 127 h 258"/>
                  <a:gd name="T70" fmla="*/ 278 w 424"/>
                  <a:gd name="T71" fmla="*/ 97 h 258"/>
                  <a:gd name="T72" fmla="*/ 185 w 424"/>
                  <a:gd name="T73" fmla="*/ 100 h 258"/>
                  <a:gd name="T74" fmla="*/ 177 w 424"/>
                  <a:gd name="T75" fmla="*/ 95 h 258"/>
                  <a:gd name="T76" fmla="*/ 215 w 424"/>
                  <a:gd name="T77" fmla="*/ 66 h 258"/>
                  <a:gd name="T78" fmla="*/ 248 w 424"/>
                  <a:gd name="T79" fmla="*/ 55 h 258"/>
                  <a:gd name="T80" fmla="*/ 177 w 424"/>
                  <a:gd name="T81" fmla="*/ 62 h 258"/>
                  <a:gd name="T82" fmla="*/ 118 w 424"/>
                  <a:gd name="T83" fmla="*/ 100 h 258"/>
                  <a:gd name="T84" fmla="*/ 132 w 424"/>
                  <a:gd name="T85" fmla="*/ 76 h 258"/>
                  <a:gd name="T86" fmla="*/ 166 w 424"/>
                  <a:gd name="T87" fmla="*/ 45 h 258"/>
                  <a:gd name="T88" fmla="*/ 116 w 424"/>
                  <a:gd name="T89" fmla="*/ 53 h 258"/>
                  <a:gd name="T90" fmla="*/ 80 w 424"/>
                  <a:gd name="T91" fmla="*/ 81 h 258"/>
                  <a:gd name="T92" fmla="*/ 57 w 424"/>
                  <a:gd name="T93" fmla="*/ 106 h 258"/>
                  <a:gd name="T94" fmla="*/ 63 w 424"/>
                  <a:gd name="T95" fmla="*/ 89 h 258"/>
                  <a:gd name="T96" fmla="*/ 75 w 424"/>
                  <a:gd name="T97" fmla="*/ 62 h 258"/>
                  <a:gd name="T98" fmla="*/ 0 w 424"/>
                  <a:gd name="T99" fmla="*/ 106 h 258"/>
                  <a:gd name="T100" fmla="*/ 0 w 424"/>
                  <a:gd name="T101" fmla="*/ 106 h 258"/>
                  <a:gd name="T102" fmla="*/ 0 w 424"/>
                  <a:gd name="T103" fmla="*/ 106 h 2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4"/>
                  <a:gd name="T157" fmla="*/ 0 h 258"/>
                  <a:gd name="T158" fmla="*/ 424 w 424"/>
                  <a:gd name="T159" fmla="*/ 258 h 2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4" h="258">
                    <a:moveTo>
                      <a:pt x="0" y="106"/>
                    </a:moveTo>
                    <a:lnTo>
                      <a:pt x="14" y="85"/>
                    </a:lnTo>
                    <a:lnTo>
                      <a:pt x="37" y="62"/>
                    </a:lnTo>
                    <a:lnTo>
                      <a:pt x="76" y="40"/>
                    </a:lnTo>
                    <a:lnTo>
                      <a:pt x="170" y="7"/>
                    </a:lnTo>
                    <a:lnTo>
                      <a:pt x="234" y="0"/>
                    </a:lnTo>
                    <a:lnTo>
                      <a:pt x="295" y="7"/>
                    </a:lnTo>
                    <a:lnTo>
                      <a:pt x="232" y="17"/>
                    </a:lnTo>
                    <a:lnTo>
                      <a:pt x="329" y="40"/>
                    </a:lnTo>
                    <a:lnTo>
                      <a:pt x="274" y="47"/>
                    </a:lnTo>
                    <a:lnTo>
                      <a:pt x="373" y="87"/>
                    </a:lnTo>
                    <a:lnTo>
                      <a:pt x="324" y="89"/>
                    </a:lnTo>
                    <a:lnTo>
                      <a:pt x="394" y="125"/>
                    </a:lnTo>
                    <a:lnTo>
                      <a:pt x="362" y="129"/>
                    </a:lnTo>
                    <a:lnTo>
                      <a:pt x="411" y="161"/>
                    </a:lnTo>
                    <a:lnTo>
                      <a:pt x="354" y="159"/>
                    </a:lnTo>
                    <a:lnTo>
                      <a:pt x="405" y="188"/>
                    </a:lnTo>
                    <a:lnTo>
                      <a:pt x="369" y="196"/>
                    </a:lnTo>
                    <a:lnTo>
                      <a:pt x="424" y="224"/>
                    </a:lnTo>
                    <a:lnTo>
                      <a:pt x="371" y="224"/>
                    </a:lnTo>
                    <a:lnTo>
                      <a:pt x="421" y="249"/>
                    </a:lnTo>
                    <a:lnTo>
                      <a:pt x="369" y="258"/>
                    </a:lnTo>
                    <a:lnTo>
                      <a:pt x="299" y="253"/>
                    </a:lnTo>
                    <a:lnTo>
                      <a:pt x="341" y="237"/>
                    </a:lnTo>
                    <a:lnTo>
                      <a:pt x="282" y="235"/>
                    </a:lnTo>
                    <a:lnTo>
                      <a:pt x="280" y="226"/>
                    </a:lnTo>
                    <a:lnTo>
                      <a:pt x="308" y="211"/>
                    </a:lnTo>
                    <a:lnTo>
                      <a:pt x="306" y="203"/>
                    </a:lnTo>
                    <a:lnTo>
                      <a:pt x="284" y="196"/>
                    </a:lnTo>
                    <a:lnTo>
                      <a:pt x="316" y="182"/>
                    </a:lnTo>
                    <a:lnTo>
                      <a:pt x="230" y="184"/>
                    </a:lnTo>
                    <a:lnTo>
                      <a:pt x="306" y="152"/>
                    </a:lnTo>
                    <a:lnTo>
                      <a:pt x="240" y="150"/>
                    </a:lnTo>
                    <a:lnTo>
                      <a:pt x="282" y="125"/>
                    </a:lnTo>
                    <a:lnTo>
                      <a:pt x="183" y="127"/>
                    </a:lnTo>
                    <a:lnTo>
                      <a:pt x="278" y="97"/>
                    </a:lnTo>
                    <a:lnTo>
                      <a:pt x="185" y="100"/>
                    </a:lnTo>
                    <a:lnTo>
                      <a:pt x="177" y="95"/>
                    </a:lnTo>
                    <a:lnTo>
                      <a:pt x="215" y="66"/>
                    </a:lnTo>
                    <a:lnTo>
                      <a:pt x="248" y="55"/>
                    </a:lnTo>
                    <a:lnTo>
                      <a:pt x="177" y="62"/>
                    </a:lnTo>
                    <a:lnTo>
                      <a:pt x="118" y="100"/>
                    </a:lnTo>
                    <a:lnTo>
                      <a:pt x="132" y="76"/>
                    </a:lnTo>
                    <a:lnTo>
                      <a:pt x="166" y="45"/>
                    </a:lnTo>
                    <a:lnTo>
                      <a:pt x="116" y="53"/>
                    </a:lnTo>
                    <a:lnTo>
                      <a:pt x="80" y="81"/>
                    </a:lnTo>
                    <a:lnTo>
                      <a:pt x="57" y="106"/>
                    </a:lnTo>
                    <a:lnTo>
                      <a:pt x="63" y="89"/>
                    </a:lnTo>
                    <a:lnTo>
                      <a:pt x="75" y="62"/>
                    </a:lnTo>
                    <a:lnTo>
                      <a:pt x="0" y="106"/>
                    </a:lnTo>
                    <a:close/>
                  </a:path>
                </a:pathLst>
              </a:custGeom>
              <a:solidFill>
                <a:srgbClr val="2E332E"/>
              </a:solidFill>
              <a:ln w="9525">
                <a:noFill/>
                <a:round/>
                <a:headEnd/>
                <a:tailEnd/>
              </a:ln>
            </p:spPr>
            <p:txBody>
              <a:bodyPr/>
              <a:lstStyle/>
              <a:p>
                <a:endParaRPr lang="fa-IR"/>
              </a:p>
            </p:txBody>
          </p:sp>
          <p:sp>
            <p:nvSpPr>
              <p:cNvPr id="24797" name="Freeform 188"/>
              <p:cNvSpPr>
                <a:spLocks/>
              </p:cNvSpPr>
              <p:nvPr/>
            </p:nvSpPr>
            <p:spPr bwMode="auto">
              <a:xfrm>
                <a:off x="1100" y="1926"/>
                <a:ext cx="158" cy="121"/>
              </a:xfrm>
              <a:custGeom>
                <a:avLst/>
                <a:gdLst>
                  <a:gd name="T0" fmla="*/ 38 w 316"/>
                  <a:gd name="T1" fmla="*/ 25 h 242"/>
                  <a:gd name="T2" fmla="*/ 128 w 316"/>
                  <a:gd name="T3" fmla="*/ 0 h 242"/>
                  <a:gd name="T4" fmla="*/ 168 w 316"/>
                  <a:gd name="T5" fmla="*/ 0 h 242"/>
                  <a:gd name="T6" fmla="*/ 132 w 316"/>
                  <a:gd name="T7" fmla="*/ 14 h 242"/>
                  <a:gd name="T8" fmla="*/ 189 w 316"/>
                  <a:gd name="T9" fmla="*/ 27 h 242"/>
                  <a:gd name="T10" fmla="*/ 158 w 316"/>
                  <a:gd name="T11" fmla="*/ 35 h 242"/>
                  <a:gd name="T12" fmla="*/ 255 w 316"/>
                  <a:gd name="T13" fmla="*/ 71 h 242"/>
                  <a:gd name="T14" fmla="*/ 215 w 316"/>
                  <a:gd name="T15" fmla="*/ 78 h 242"/>
                  <a:gd name="T16" fmla="*/ 282 w 316"/>
                  <a:gd name="T17" fmla="*/ 109 h 242"/>
                  <a:gd name="T18" fmla="*/ 240 w 316"/>
                  <a:gd name="T19" fmla="*/ 112 h 242"/>
                  <a:gd name="T20" fmla="*/ 230 w 316"/>
                  <a:gd name="T21" fmla="*/ 116 h 242"/>
                  <a:gd name="T22" fmla="*/ 272 w 316"/>
                  <a:gd name="T23" fmla="*/ 128 h 242"/>
                  <a:gd name="T24" fmla="*/ 297 w 316"/>
                  <a:gd name="T25" fmla="*/ 143 h 242"/>
                  <a:gd name="T26" fmla="*/ 257 w 316"/>
                  <a:gd name="T27" fmla="*/ 141 h 242"/>
                  <a:gd name="T28" fmla="*/ 307 w 316"/>
                  <a:gd name="T29" fmla="*/ 179 h 242"/>
                  <a:gd name="T30" fmla="*/ 259 w 316"/>
                  <a:gd name="T31" fmla="*/ 179 h 242"/>
                  <a:gd name="T32" fmla="*/ 310 w 316"/>
                  <a:gd name="T33" fmla="*/ 206 h 242"/>
                  <a:gd name="T34" fmla="*/ 265 w 316"/>
                  <a:gd name="T35" fmla="*/ 209 h 242"/>
                  <a:gd name="T36" fmla="*/ 316 w 316"/>
                  <a:gd name="T37" fmla="*/ 236 h 242"/>
                  <a:gd name="T38" fmla="*/ 272 w 316"/>
                  <a:gd name="T39" fmla="*/ 242 h 242"/>
                  <a:gd name="T40" fmla="*/ 274 w 316"/>
                  <a:gd name="T41" fmla="*/ 228 h 242"/>
                  <a:gd name="T42" fmla="*/ 232 w 316"/>
                  <a:gd name="T43" fmla="*/ 221 h 242"/>
                  <a:gd name="T44" fmla="*/ 251 w 316"/>
                  <a:gd name="T45" fmla="*/ 206 h 242"/>
                  <a:gd name="T46" fmla="*/ 269 w 316"/>
                  <a:gd name="T47" fmla="*/ 200 h 242"/>
                  <a:gd name="T48" fmla="*/ 240 w 316"/>
                  <a:gd name="T49" fmla="*/ 192 h 242"/>
                  <a:gd name="T50" fmla="*/ 232 w 316"/>
                  <a:gd name="T51" fmla="*/ 189 h 242"/>
                  <a:gd name="T52" fmla="*/ 244 w 316"/>
                  <a:gd name="T53" fmla="*/ 166 h 242"/>
                  <a:gd name="T54" fmla="*/ 261 w 316"/>
                  <a:gd name="T55" fmla="*/ 168 h 242"/>
                  <a:gd name="T56" fmla="*/ 204 w 316"/>
                  <a:gd name="T57" fmla="*/ 170 h 242"/>
                  <a:gd name="T58" fmla="*/ 244 w 316"/>
                  <a:gd name="T59" fmla="*/ 141 h 242"/>
                  <a:gd name="T60" fmla="*/ 198 w 316"/>
                  <a:gd name="T61" fmla="*/ 135 h 242"/>
                  <a:gd name="T62" fmla="*/ 225 w 316"/>
                  <a:gd name="T63" fmla="*/ 111 h 242"/>
                  <a:gd name="T64" fmla="*/ 162 w 316"/>
                  <a:gd name="T65" fmla="*/ 114 h 242"/>
                  <a:gd name="T66" fmla="*/ 217 w 316"/>
                  <a:gd name="T67" fmla="*/ 93 h 242"/>
                  <a:gd name="T68" fmla="*/ 170 w 316"/>
                  <a:gd name="T69" fmla="*/ 74 h 242"/>
                  <a:gd name="T70" fmla="*/ 141 w 316"/>
                  <a:gd name="T71" fmla="*/ 74 h 242"/>
                  <a:gd name="T72" fmla="*/ 191 w 316"/>
                  <a:gd name="T73" fmla="*/ 57 h 242"/>
                  <a:gd name="T74" fmla="*/ 151 w 316"/>
                  <a:gd name="T75" fmla="*/ 38 h 242"/>
                  <a:gd name="T76" fmla="*/ 109 w 316"/>
                  <a:gd name="T77" fmla="*/ 46 h 242"/>
                  <a:gd name="T78" fmla="*/ 84 w 316"/>
                  <a:gd name="T79" fmla="*/ 57 h 242"/>
                  <a:gd name="T80" fmla="*/ 115 w 316"/>
                  <a:gd name="T81" fmla="*/ 33 h 242"/>
                  <a:gd name="T82" fmla="*/ 134 w 316"/>
                  <a:gd name="T83" fmla="*/ 29 h 242"/>
                  <a:gd name="T84" fmla="*/ 67 w 316"/>
                  <a:gd name="T85" fmla="*/ 25 h 242"/>
                  <a:gd name="T86" fmla="*/ 0 w 316"/>
                  <a:gd name="T87" fmla="*/ 54 h 242"/>
                  <a:gd name="T88" fmla="*/ 38 w 316"/>
                  <a:gd name="T89" fmla="*/ 25 h 242"/>
                  <a:gd name="T90" fmla="*/ 38 w 316"/>
                  <a:gd name="T91" fmla="*/ 25 h 242"/>
                  <a:gd name="T92" fmla="*/ 38 w 316"/>
                  <a:gd name="T93" fmla="*/ 25 h 2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6"/>
                  <a:gd name="T142" fmla="*/ 0 h 242"/>
                  <a:gd name="T143" fmla="*/ 316 w 316"/>
                  <a:gd name="T144" fmla="*/ 242 h 2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6" h="242">
                    <a:moveTo>
                      <a:pt x="38" y="25"/>
                    </a:moveTo>
                    <a:lnTo>
                      <a:pt x="128" y="0"/>
                    </a:lnTo>
                    <a:lnTo>
                      <a:pt x="168" y="0"/>
                    </a:lnTo>
                    <a:lnTo>
                      <a:pt x="132" y="14"/>
                    </a:lnTo>
                    <a:lnTo>
                      <a:pt x="189" y="27"/>
                    </a:lnTo>
                    <a:lnTo>
                      <a:pt x="158" y="35"/>
                    </a:lnTo>
                    <a:lnTo>
                      <a:pt x="255" y="71"/>
                    </a:lnTo>
                    <a:lnTo>
                      <a:pt x="215" y="78"/>
                    </a:lnTo>
                    <a:lnTo>
                      <a:pt x="282" y="109"/>
                    </a:lnTo>
                    <a:lnTo>
                      <a:pt x="240" y="112"/>
                    </a:lnTo>
                    <a:lnTo>
                      <a:pt x="230" y="116"/>
                    </a:lnTo>
                    <a:lnTo>
                      <a:pt x="272" y="128"/>
                    </a:lnTo>
                    <a:lnTo>
                      <a:pt x="297" y="143"/>
                    </a:lnTo>
                    <a:lnTo>
                      <a:pt x="257" y="141"/>
                    </a:lnTo>
                    <a:lnTo>
                      <a:pt x="307" y="179"/>
                    </a:lnTo>
                    <a:lnTo>
                      <a:pt x="259" y="179"/>
                    </a:lnTo>
                    <a:lnTo>
                      <a:pt x="310" y="206"/>
                    </a:lnTo>
                    <a:lnTo>
                      <a:pt x="265" y="209"/>
                    </a:lnTo>
                    <a:lnTo>
                      <a:pt x="316" y="236"/>
                    </a:lnTo>
                    <a:lnTo>
                      <a:pt x="272" y="242"/>
                    </a:lnTo>
                    <a:lnTo>
                      <a:pt x="274" y="228"/>
                    </a:lnTo>
                    <a:lnTo>
                      <a:pt x="232" y="221"/>
                    </a:lnTo>
                    <a:lnTo>
                      <a:pt x="251" y="206"/>
                    </a:lnTo>
                    <a:lnTo>
                      <a:pt x="269" y="200"/>
                    </a:lnTo>
                    <a:lnTo>
                      <a:pt x="240" y="192"/>
                    </a:lnTo>
                    <a:lnTo>
                      <a:pt x="232" y="189"/>
                    </a:lnTo>
                    <a:lnTo>
                      <a:pt x="244" y="166"/>
                    </a:lnTo>
                    <a:lnTo>
                      <a:pt x="261" y="168"/>
                    </a:lnTo>
                    <a:lnTo>
                      <a:pt x="204" y="170"/>
                    </a:lnTo>
                    <a:lnTo>
                      <a:pt x="244" y="141"/>
                    </a:lnTo>
                    <a:lnTo>
                      <a:pt x="198" y="135"/>
                    </a:lnTo>
                    <a:lnTo>
                      <a:pt x="225" y="111"/>
                    </a:lnTo>
                    <a:lnTo>
                      <a:pt x="162" y="114"/>
                    </a:lnTo>
                    <a:lnTo>
                      <a:pt x="217" y="93"/>
                    </a:lnTo>
                    <a:lnTo>
                      <a:pt x="170" y="74"/>
                    </a:lnTo>
                    <a:lnTo>
                      <a:pt x="141" y="74"/>
                    </a:lnTo>
                    <a:lnTo>
                      <a:pt x="191" y="57"/>
                    </a:lnTo>
                    <a:lnTo>
                      <a:pt x="151" y="38"/>
                    </a:lnTo>
                    <a:lnTo>
                      <a:pt x="109" y="46"/>
                    </a:lnTo>
                    <a:lnTo>
                      <a:pt x="84" y="57"/>
                    </a:lnTo>
                    <a:lnTo>
                      <a:pt x="115" y="33"/>
                    </a:lnTo>
                    <a:lnTo>
                      <a:pt x="134" y="29"/>
                    </a:lnTo>
                    <a:lnTo>
                      <a:pt x="67" y="25"/>
                    </a:lnTo>
                    <a:lnTo>
                      <a:pt x="0" y="54"/>
                    </a:lnTo>
                    <a:lnTo>
                      <a:pt x="38" y="25"/>
                    </a:lnTo>
                    <a:close/>
                  </a:path>
                </a:pathLst>
              </a:custGeom>
              <a:solidFill>
                <a:srgbClr val="667066"/>
              </a:solidFill>
              <a:ln w="9525">
                <a:noFill/>
                <a:round/>
                <a:headEnd/>
                <a:tailEnd/>
              </a:ln>
            </p:spPr>
            <p:txBody>
              <a:bodyPr/>
              <a:lstStyle/>
              <a:p>
                <a:endParaRPr lang="fa-IR"/>
              </a:p>
            </p:txBody>
          </p:sp>
          <p:sp>
            <p:nvSpPr>
              <p:cNvPr id="24798" name="Freeform 189"/>
              <p:cNvSpPr>
                <a:spLocks/>
              </p:cNvSpPr>
              <p:nvPr/>
            </p:nvSpPr>
            <p:spPr bwMode="auto">
              <a:xfrm>
                <a:off x="1072" y="1915"/>
                <a:ext cx="64" cy="24"/>
              </a:xfrm>
              <a:custGeom>
                <a:avLst/>
                <a:gdLst>
                  <a:gd name="T0" fmla="*/ 19 w 130"/>
                  <a:gd name="T1" fmla="*/ 15 h 47"/>
                  <a:gd name="T2" fmla="*/ 80 w 130"/>
                  <a:gd name="T3" fmla="*/ 0 h 47"/>
                  <a:gd name="T4" fmla="*/ 130 w 130"/>
                  <a:gd name="T5" fmla="*/ 1 h 47"/>
                  <a:gd name="T6" fmla="*/ 52 w 130"/>
                  <a:gd name="T7" fmla="*/ 17 h 47"/>
                  <a:gd name="T8" fmla="*/ 14 w 130"/>
                  <a:gd name="T9" fmla="*/ 47 h 47"/>
                  <a:gd name="T10" fmla="*/ 35 w 130"/>
                  <a:gd name="T11" fmla="*/ 20 h 47"/>
                  <a:gd name="T12" fmla="*/ 0 w 130"/>
                  <a:gd name="T13" fmla="*/ 43 h 47"/>
                  <a:gd name="T14" fmla="*/ 19 w 130"/>
                  <a:gd name="T15" fmla="*/ 15 h 47"/>
                  <a:gd name="T16" fmla="*/ 19 w 130"/>
                  <a:gd name="T17" fmla="*/ 15 h 47"/>
                  <a:gd name="T18" fmla="*/ 19 w 130"/>
                  <a:gd name="T19" fmla="*/ 15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47"/>
                  <a:gd name="T32" fmla="*/ 130 w 13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47">
                    <a:moveTo>
                      <a:pt x="19" y="15"/>
                    </a:moveTo>
                    <a:lnTo>
                      <a:pt x="80" y="0"/>
                    </a:lnTo>
                    <a:lnTo>
                      <a:pt x="130" y="1"/>
                    </a:lnTo>
                    <a:lnTo>
                      <a:pt x="52" y="17"/>
                    </a:lnTo>
                    <a:lnTo>
                      <a:pt x="14" y="47"/>
                    </a:lnTo>
                    <a:lnTo>
                      <a:pt x="35" y="20"/>
                    </a:lnTo>
                    <a:lnTo>
                      <a:pt x="0" y="43"/>
                    </a:lnTo>
                    <a:lnTo>
                      <a:pt x="19" y="15"/>
                    </a:lnTo>
                    <a:close/>
                  </a:path>
                </a:pathLst>
              </a:custGeom>
              <a:solidFill>
                <a:srgbClr val="667066"/>
              </a:solidFill>
              <a:ln w="9525">
                <a:noFill/>
                <a:round/>
                <a:headEnd/>
                <a:tailEnd/>
              </a:ln>
            </p:spPr>
            <p:txBody>
              <a:bodyPr/>
              <a:lstStyle/>
              <a:p>
                <a:endParaRPr lang="fa-IR"/>
              </a:p>
            </p:txBody>
          </p:sp>
          <p:sp>
            <p:nvSpPr>
              <p:cNvPr id="24799" name="Freeform 190"/>
              <p:cNvSpPr>
                <a:spLocks/>
              </p:cNvSpPr>
              <p:nvPr/>
            </p:nvSpPr>
            <p:spPr bwMode="auto">
              <a:xfrm>
                <a:off x="1438" y="2190"/>
                <a:ext cx="29" cy="173"/>
              </a:xfrm>
              <a:custGeom>
                <a:avLst/>
                <a:gdLst>
                  <a:gd name="T0" fmla="*/ 8 w 59"/>
                  <a:gd name="T1" fmla="*/ 13 h 346"/>
                  <a:gd name="T2" fmla="*/ 16 w 59"/>
                  <a:gd name="T3" fmla="*/ 47 h 346"/>
                  <a:gd name="T4" fmla="*/ 25 w 59"/>
                  <a:gd name="T5" fmla="*/ 112 h 346"/>
                  <a:gd name="T6" fmla="*/ 46 w 59"/>
                  <a:gd name="T7" fmla="*/ 177 h 346"/>
                  <a:gd name="T8" fmla="*/ 46 w 59"/>
                  <a:gd name="T9" fmla="*/ 243 h 346"/>
                  <a:gd name="T10" fmla="*/ 46 w 59"/>
                  <a:gd name="T11" fmla="*/ 293 h 346"/>
                  <a:gd name="T12" fmla="*/ 25 w 59"/>
                  <a:gd name="T13" fmla="*/ 332 h 346"/>
                  <a:gd name="T14" fmla="*/ 33 w 59"/>
                  <a:gd name="T15" fmla="*/ 346 h 346"/>
                  <a:gd name="T16" fmla="*/ 48 w 59"/>
                  <a:gd name="T17" fmla="*/ 317 h 346"/>
                  <a:gd name="T18" fmla="*/ 59 w 59"/>
                  <a:gd name="T19" fmla="*/ 256 h 346"/>
                  <a:gd name="T20" fmla="*/ 59 w 59"/>
                  <a:gd name="T21" fmla="*/ 182 h 346"/>
                  <a:gd name="T22" fmla="*/ 44 w 59"/>
                  <a:gd name="T23" fmla="*/ 123 h 346"/>
                  <a:gd name="T24" fmla="*/ 31 w 59"/>
                  <a:gd name="T25" fmla="*/ 85 h 346"/>
                  <a:gd name="T26" fmla="*/ 29 w 59"/>
                  <a:gd name="T27" fmla="*/ 42 h 346"/>
                  <a:gd name="T28" fmla="*/ 25 w 59"/>
                  <a:gd name="T29" fmla="*/ 5 h 346"/>
                  <a:gd name="T30" fmla="*/ 0 w 59"/>
                  <a:gd name="T31" fmla="*/ 0 h 346"/>
                  <a:gd name="T32" fmla="*/ 8 w 59"/>
                  <a:gd name="T33" fmla="*/ 13 h 346"/>
                  <a:gd name="T34" fmla="*/ 8 w 59"/>
                  <a:gd name="T35" fmla="*/ 13 h 346"/>
                  <a:gd name="T36" fmla="*/ 8 w 59"/>
                  <a:gd name="T37" fmla="*/ 13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6"/>
                  <a:gd name="T59" fmla="*/ 59 w 5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6">
                    <a:moveTo>
                      <a:pt x="8" y="13"/>
                    </a:moveTo>
                    <a:lnTo>
                      <a:pt x="16" y="47"/>
                    </a:lnTo>
                    <a:lnTo>
                      <a:pt x="25" y="112"/>
                    </a:lnTo>
                    <a:lnTo>
                      <a:pt x="46" y="177"/>
                    </a:lnTo>
                    <a:lnTo>
                      <a:pt x="46" y="243"/>
                    </a:lnTo>
                    <a:lnTo>
                      <a:pt x="46" y="293"/>
                    </a:lnTo>
                    <a:lnTo>
                      <a:pt x="25" y="332"/>
                    </a:lnTo>
                    <a:lnTo>
                      <a:pt x="33" y="346"/>
                    </a:lnTo>
                    <a:lnTo>
                      <a:pt x="48" y="317"/>
                    </a:lnTo>
                    <a:lnTo>
                      <a:pt x="59" y="256"/>
                    </a:lnTo>
                    <a:lnTo>
                      <a:pt x="59" y="182"/>
                    </a:lnTo>
                    <a:lnTo>
                      <a:pt x="44" y="123"/>
                    </a:lnTo>
                    <a:lnTo>
                      <a:pt x="31" y="85"/>
                    </a:lnTo>
                    <a:lnTo>
                      <a:pt x="29" y="42"/>
                    </a:lnTo>
                    <a:lnTo>
                      <a:pt x="25" y="5"/>
                    </a:lnTo>
                    <a:lnTo>
                      <a:pt x="0" y="0"/>
                    </a:lnTo>
                    <a:lnTo>
                      <a:pt x="8" y="13"/>
                    </a:lnTo>
                    <a:close/>
                  </a:path>
                </a:pathLst>
              </a:custGeom>
              <a:solidFill>
                <a:srgbClr val="000000"/>
              </a:solidFill>
              <a:ln w="9525">
                <a:noFill/>
                <a:round/>
                <a:headEnd/>
                <a:tailEnd/>
              </a:ln>
            </p:spPr>
            <p:txBody>
              <a:bodyPr/>
              <a:lstStyle/>
              <a:p>
                <a:endParaRPr lang="fa-IR"/>
              </a:p>
            </p:txBody>
          </p:sp>
          <p:sp>
            <p:nvSpPr>
              <p:cNvPr id="24800" name="Freeform 191"/>
              <p:cNvSpPr>
                <a:spLocks/>
              </p:cNvSpPr>
              <p:nvPr/>
            </p:nvSpPr>
            <p:spPr bwMode="auto">
              <a:xfrm>
                <a:off x="1237" y="3475"/>
                <a:ext cx="259" cy="188"/>
              </a:xfrm>
              <a:custGeom>
                <a:avLst/>
                <a:gdLst>
                  <a:gd name="T0" fmla="*/ 91 w 517"/>
                  <a:gd name="T1" fmla="*/ 0 h 374"/>
                  <a:gd name="T2" fmla="*/ 149 w 517"/>
                  <a:gd name="T3" fmla="*/ 28 h 374"/>
                  <a:gd name="T4" fmla="*/ 221 w 517"/>
                  <a:gd name="T5" fmla="*/ 55 h 374"/>
                  <a:gd name="T6" fmla="*/ 297 w 517"/>
                  <a:gd name="T7" fmla="*/ 85 h 374"/>
                  <a:gd name="T8" fmla="*/ 358 w 517"/>
                  <a:gd name="T9" fmla="*/ 118 h 374"/>
                  <a:gd name="T10" fmla="*/ 517 w 517"/>
                  <a:gd name="T11" fmla="*/ 167 h 374"/>
                  <a:gd name="T12" fmla="*/ 428 w 517"/>
                  <a:gd name="T13" fmla="*/ 230 h 374"/>
                  <a:gd name="T14" fmla="*/ 346 w 517"/>
                  <a:gd name="T15" fmla="*/ 249 h 374"/>
                  <a:gd name="T16" fmla="*/ 209 w 517"/>
                  <a:gd name="T17" fmla="*/ 355 h 374"/>
                  <a:gd name="T18" fmla="*/ 99 w 517"/>
                  <a:gd name="T19" fmla="*/ 374 h 374"/>
                  <a:gd name="T20" fmla="*/ 78 w 517"/>
                  <a:gd name="T21" fmla="*/ 363 h 374"/>
                  <a:gd name="T22" fmla="*/ 0 w 517"/>
                  <a:gd name="T23" fmla="*/ 180 h 374"/>
                  <a:gd name="T24" fmla="*/ 8 w 517"/>
                  <a:gd name="T25" fmla="*/ 57 h 374"/>
                  <a:gd name="T26" fmla="*/ 91 w 517"/>
                  <a:gd name="T27" fmla="*/ 0 h 374"/>
                  <a:gd name="T28" fmla="*/ 91 w 517"/>
                  <a:gd name="T29" fmla="*/ 0 h 374"/>
                  <a:gd name="T30" fmla="*/ 91 w 517"/>
                  <a:gd name="T31" fmla="*/ 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7"/>
                  <a:gd name="T49" fmla="*/ 0 h 374"/>
                  <a:gd name="T50" fmla="*/ 517 w 517"/>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7" h="374">
                    <a:moveTo>
                      <a:pt x="91" y="0"/>
                    </a:moveTo>
                    <a:lnTo>
                      <a:pt x="149" y="28"/>
                    </a:lnTo>
                    <a:lnTo>
                      <a:pt x="221" y="55"/>
                    </a:lnTo>
                    <a:lnTo>
                      <a:pt x="297" y="85"/>
                    </a:lnTo>
                    <a:lnTo>
                      <a:pt x="358" y="118"/>
                    </a:lnTo>
                    <a:lnTo>
                      <a:pt x="517" y="167"/>
                    </a:lnTo>
                    <a:lnTo>
                      <a:pt x="428" y="230"/>
                    </a:lnTo>
                    <a:lnTo>
                      <a:pt x="346" y="249"/>
                    </a:lnTo>
                    <a:lnTo>
                      <a:pt x="209" y="355"/>
                    </a:lnTo>
                    <a:lnTo>
                      <a:pt x="99" y="374"/>
                    </a:lnTo>
                    <a:lnTo>
                      <a:pt x="78" y="363"/>
                    </a:lnTo>
                    <a:lnTo>
                      <a:pt x="0" y="180"/>
                    </a:lnTo>
                    <a:lnTo>
                      <a:pt x="8" y="57"/>
                    </a:lnTo>
                    <a:lnTo>
                      <a:pt x="91" y="0"/>
                    </a:lnTo>
                    <a:close/>
                  </a:path>
                </a:pathLst>
              </a:custGeom>
              <a:solidFill>
                <a:srgbClr val="400000"/>
              </a:solidFill>
              <a:ln w="9525">
                <a:noFill/>
                <a:round/>
                <a:headEnd/>
                <a:tailEnd/>
              </a:ln>
            </p:spPr>
            <p:txBody>
              <a:bodyPr/>
              <a:lstStyle/>
              <a:p>
                <a:endParaRPr lang="fa-IR"/>
              </a:p>
            </p:txBody>
          </p:sp>
          <p:sp>
            <p:nvSpPr>
              <p:cNvPr id="24801" name="Freeform 192"/>
              <p:cNvSpPr>
                <a:spLocks/>
              </p:cNvSpPr>
              <p:nvPr/>
            </p:nvSpPr>
            <p:spPr bwMode="auto">
              <a:xfrm>
                <a:off x="1425" y="3328"/>
                <a:ext cx="186" cy="193"/>
              </a:xfrm>
              <a:custGeom>
                <a:avLst/>
                <a:gdLst>
                  <a:gd name="T0" fmla="*/ 355 w 370"/>
                  <a:gd name="T1" fmla="*/ 0 h 386"/>
                  <a:gd name="T2" fmla="*/ 323 w 370"/>
                  <a:gd name="T3" fmla="*/ 78 h 386"/>
                  <a:gd name="T4" fmla="*/ 271 w 370"/>
                  <a:gd name="T5" fmla="*/ 148 h 386"/>
                  <a:gd name="T6" fmla="*/ 239 w 370"/>
                  <a:gd name="T7" fmla="*/ 198 h 386"/>
                  <a:gd name="T8" fmla="*/ 197 w 370"/>
                  <a:gd name="T9" fmla="*/ 211 h 386"/>
                  <a:gd name="T10" fmla="*/ 146 w 370"/>
                  <a:gd name="T11" fmla="*/ 234 h 386"/>
                  <a:gd name="T12" fmla="*/ 100 w 370"/>
                  <a:gd name="T13" fmla="*/ 264 h 386"/>
                  <a:gd name="T14" fmla="*/ 34 w 370"/>
                  <a:gd name="T15" fmla="*/ 272 h 386"/>
                  <a:gd name="T16" fmla="*/ 41 w 370"/>
                  <a:gd name="T17" fmla="*/ 325 h 386"/>
                  <a:gd name="T18" fmla="*/ 19 w 370"/>
                  <a:gd name="T19" fmla="*/ 365 h 386"/>
                  <a:gd name="T20" fmla="*/ 0 w 370"/>
                  <a:gd name="T21" fmla="*/ 386 h 386"/>
                  <a:gd name="T22" fmla="*/ 98 w 370"/>
                  <a:gd name="T23" fmla="*/ 335 h 386"/>
                  <a:gd name="T24" fmla="*/ 226 w 370"/>
                  <a:gd name="T25" fmla="*/ 253 h 386"/>
                  <a:gd name="T26" fmla="*/ 296 w 370"/>
                  <a:gd name="T27" fmla="*/ 146 h 386"/>
                  <a:gd name="T28" fmla="*/ 359 w 370"/>
                  <a:gd name="T29" fmla="*/ 57 h 386"/>
                  <a:gd name="T30" fmla="*/ 370 w 370"/>
                  <a:gd name="T31" fmla="*/ 6 h 386"/>
                  <a:gd name="T32" fmla="*/ 355 w 370"/>
                  <a:gd name="T33" fmla="*/ 0 h 386"/>
                  <a:gd name="T34" fmla="*/ 355 w 370"/>
                  <a:gd name="T35" fmla="*/ 0 h 386"/>
                  <a:gd name="T36" fmla="*/ 355 w 370"/>
                  <a:gd name="T37" fmla="*/ 0 h 3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
                  <a:gd name="T58" fmla="*/ 0 h 386"/>
                  <a:gd name="T59" fmla="*/ 370 w 370"/>
                  <a:gd name="T60" fmla="*/ 386 h 3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 h="386">
                    <a:moveTo>
                      <a:pt x="355" y="0"/>
                    </a:moveTo>
                    <a:lnTo>
                      <a:pt x="323" y="78"/>
                    </a:lnTo>
                    <a:lnTo>
                      <a:pt x="271" y="148"/>
                    </a:lnTo>
                    <a:lnTo>
                      <a:pt x="239" y="198"/>
                    </a:lnTo>
                    <a:lnTo>
                      <a:pt x="197" y="211"/>
                    </a:lnTo>
                    <a:lnTo>
                      <a:pt x="146" y="234"/>
                    </a:lnTo>
                    <a:lnTo>
                      <a:pt x="100" y="264"/>
                    </a:lnTo>
                    <a:lnTo>
                      <a:pt x="34" y="272"/>
                    </a:lnTo>
                    <a:lnTo>
                      <a:pt x="41" y="325"/>
                    </a:lnTo>
                    <a:lnTo>
                      <a:pt x="19" y="365"/>
                    </a:lnTo>
                    <a:lnTo>
                      <a:pt x="0" y="386"/>
                    </a:lnTo>
                    <a:lnTo>
                      <a:pt x="98" y="335"/>
                    </a:lnTo>
                    <a:lnTo>
                      <a:pt x="226" y="253"/>
                    </a:lnTo>
                    <a:lnTo>
                      <a:pt x="296" y="146"/>
                    </a:lnTo>
                    <a:lnTo>
                      <a:pt x="359" y="57"/>
                    </a:lnTo>
                    <a:lnTo>
                      <a:pt x="370" y="6"/>
                    </a:lnTo>
                    <a:lnTo>
                      <a:pt x="355" y="0"/>
                    </a:lnTo>
                    <a:close/>
                  </a:path>
                </a:pathLst>
              </a:custGeom>
              <a:solidFill>
                <a:srgbClr val="A84A3D"/>
              </a:solidFill>
              <a:ln w="9525">
                <a:noFill/>
                <a:round/>
                <a:headEnd/>
                <a:tailEnd/>
              </a:ln>
            </p:spPr>
            <p:txBody>
              <a:bodyPr/>
              <a:lstStyle/>
              <a:p>
                <a:endParaRPr lang="fa-IR"/>
              </a:p>
            </p:txBody>
          </p:sp>
          <p:sp>
            <p:nvSpPr>
              <p:cNvPr id="24802" name="Freeform 193"/>
              <p:cNvSpPr>
                <a:spLocks/>
              </p:cNvSpPr>
              <p:nvPr/>
            </p:nvSpPr>
            <p:spPr bwMode="auto">
              <a:xfrm>
                <a:off x="1367" y="3466"/>
                <a:ext cx="246" cy="93"/>
              </a:xfrm>
              <a:custGeom>
                <a:avLst/>
                <a:gdLst>
                  <a:gd name="T0" fmla="*/ 0 w 490"/>
                  <a:gd name="T1" fmla="*/ 64 h 186"/>
                  <a:gd name="T2" fmla="*/ 55 w 490"/>
                  <a:gd name="T3" fmla="*/ 112 h 186"/>
                  <a:gd name="T4" fmla="*/ 161 w 490"/>
                  <a:gd name="T5" fmla="*/ 163 h 186"/>
                  <a:gd name="T6" fmla="*/ 256 w 490"/>
                  <a:gd name="T7" fmla="*/ 186 h 186"/>
                  <a:gd name="T8" fmla="*/ 344 w 490"/>
                  <a:gd name="T9" fmla="*/ 182 h 186"/>
                  <a:gd name="T10" fmla="*/ 490 w 490"/>
                  <a:gd name="T11" fmla="*/ 99 h 186"/>
                  <a:gd name="T12" fmla="*/ 475 w 490"/>
                  <a:gd name="T13" fmla="*/ 110 h 186"/>
                  <a:gd name="T14" fmla="*/ 452 w 490"/>
                  <a:gd name="T15" fmla="*/ 106 h 186"/>
                  <a:gd name="T16" fmla="*/ 405 w 490"/>
                  <a:gd name="T17" fmla="*/ 114 h 186"/>
                  <a:gd name="T18" fmla="*/ 330 w 490"/>
                  <a:gd name="T19" fmla="*/ 135 h 186"/>
                  <a:gd name="T20" fmla="*/ 285 w 490"/>
                  <a:gd name="T21" fmla="*/ 104 h 186"/>
                  <a:gd name="T22" fmla="*/ 268 w 490"/>
                  <a:gd name="T23" fmla="*/ 74 h 186"/>
                  <a:gd name="T24" fmla="*/ 273 w 490"/>
                  <a:gd name="T25" fmla="*/ 15 h 186"/>
                  <a:gd name="T26" fmla="*/ 176 w 490"/>
                  <a:gd name="T27" fmla="*/ 30 h 186"/>
                  <a:gd name="T28" fmla="*/ 171 w 490"/>
                  <a:gd name="T29" fmla="*/ 15 h 186"/>
                  <a:gd name="T30" fmla="*/ 154 w 490"/>
                  <a:gd name="T31" fmla="*/ 0 h 186"/>
                  <a:gd name="T32" fmla="*/ 121 w 490"/>
                  <a:gd name="T33" fmla="*/ 21 h 186"/>
                  <a:gd name="T34" fmla="*/ 100 w 490"/>
                  <a:gd name="T35" fmla="*/ 38 h 186"/>
                  <a:gd name="T36" fmla="*/ 0 w 490"/>
                  <a:gd name="T37" fmla="*/ 64 h 186"/>
                  <a:gd name="T38" fmla="*/ 0 w 490"/>
                  <a:gd name="T39" fmla="*/ 64 h 186"/>
                  <a:gd name="T40" fmla="*/ 0 w 490"/>
                  <a:gd name="T41" fmla="*/ 6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0"/>
                  <a:gd name="T64" fmla="*/ 0 h 186"/>
                  <a:gd name="T65" fmla="*/ 490 w 490"/>
                  <a:gd name="T66" fmla="*/ 186 h 1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0" h="186">
                    <a:moveTo>
                      <a:pt x="0" y="64"/>
                    </a:moveTo>
                    <a:lnTo>
                      <a:pt x="55" y="112"/>
                    </a:lnTo>
                    <a:lnTo>
                      <a:pt x="161" y="163"/>
                    </a:lnTo>
                    <a:lnTo>
                      <a:pt x="256" y="186"/>
                    </a:lnTo>
                    <a:lnTo>
                      <a:pt x="344" y="182"/>
                    </a:lnTo>
                    <a:lnTo>
                      <a:pt x="490" y="99"/>
                    </a:lnTo>
                    <a:lnTo>
                      <a:pt x="475" y="110"/>
                    </a:lnTo>
                    <a:lnTo>
                      <a:pt x="452" y="106"/>
                    </a:lnTo>
                    <a:lnTo>
                      <a:pt x="405" y="114"/>
                    </a:lnTo>
                    <a:lnTo>
                      <a:pt x="330" y="135"/>
                    </a:lnTo>
                    <a:lnTo>
                      <a:pt x="285" y="104"/>
                    </a:lnTo>
                    <a:lnTo>
                      <a:pt x="268" y="74"/>
                    </a:lnTo>
                    <a:lnTo>
                      <a:pt x="273" y="15"/>
                    </a:lnTo>
                    <a:lnTo>
                      <a:pt x="176" y="30"/>
                    </a:lnTo>
                    <a:lnTo>
                      <a:pt x="171" y="15"/>
                    </a:lnTo>
                    <a:lnTo>
                      <a:pt x="154" y="0"/>
                    </a:lnTo>
                    <a:lnTo>
                      <a:pt x="121" y="21"/>
                    </a:lnTo>
                    <a:lnTo>
                      <a:pt x="100" y="38"/>
                    </a:lnTo>
                    <a:lnTo>
                      <a:pt x="0" y="64"/>
                    </a:lnTo>
                    <a:close/>
                  </a:path>
                </a:pathLst>
              </a:custGeom>
              <a:solidFill>
                <a:srgbClr val="E08477"/>
              </a:solidFill>
              <a:ln w="9525">
                <a:noFill/>
                <a:round/>
                <a:headEnd/>
                <a:tailEnd/>
              </a:ln>
            </p:spPr>
            <p:txBody>
              <a:bodyPr/>
              <a:lstStyle/>
              <a:p>
                <a:endParaRPr lang="fa-IR"/>
              </a:p>
            </p:txBody>
          </p:sp>
          <p:sp>
            <p:nvSpPr>
              <p:cNvPr id="24803" name="Freeform 194"/>
              <p:cNvSpPr>
                <a:spLocks/>
              </p:cNvSpPr>
              <p:nvPr/>
            </p:nvSpPr>
            <p:spPr bwMode="auto">
              <a:xfrm>
                <a:off x="1486" y="3448"/>
                <a:ext cx="90" cy="74"/>
              </a:xfrm>
              <a:custGeom>
                <a:avLst/>
                <a:gdLst>
                  <a:gd name="T0" fmla="*/ 181 w 181"/>
                  <a:gd name="T1" fmla="*/ 34 h 148"/>
                  <a:gd name="T2" fmla="*/ 118 w 181"/>
                  <a:gd name="T3" fmla="*/ 0 h 148"/>
                  <a:gd name="T4" fmla="*/ 95 w 181"/>
                  <a:gd name="T5" fmla="*/ 7 h 148"/>
                  <a:gd name="T6" fmla="*/ 74 w 181"/>
                  <a:gd name="T7" fmla="*/ 32 h 148"/>
                  <a:gd name="T8" fmla="*/ 8 w 181"/>
                  <a:gd name="T9" fmla="*/ 74 h 148"/>
                  <a:gd name="T10" fmla="*/ 0 w 181"/>
                  <a:gd name="T11" fmla="*/ 112 h 148"/>
                  <a:gd name="T12" fmla="*/ 16 w 181"/>
                  <a:gd name="T13" fmla="*/ 136 h 148"/>
                  <a:gd name="T14" fmla="*/ 40 w 181"/>
                  <a:gd name="T15" fmla="*/ 148 h 148"/>
                  <a:gd name="T16" fmla="*/ 84 w 181"/>
                  <a:gd name="T17" fmla="*/ 131 h 148"/>
                  <a:gd name="T18" fmla="*/ 162 w 181"/>
                  <a:gd name="T19" fmla="*/ 66 h 148"/>
                  <a:gd name="T20" fmla="*/ 181 w 181"/>
                  <a:gd name="T21" fmla="*/ 34 h 148"/>
                  <a:gd name="T22" fmla="*/ 181 w 181"/>
                  <a:gd name="T23" fmla="*/ 34 h 148"/>
                  <a:gd name="T24" fmla="*/ 181 w 181"/>
                  <a:gd name="T25" fmla="*/ 34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
                  <a:gd name="T40" fmla="*/ 0 h 148"/>
                  <a:gd name="T41" fmla="*/ 181 w 181"/>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 h="148">
                    <a:moveTo>
                      <a:pt x="181" y="34"/>
                    </a:moveTo>
                    <a:lnTo>
                      <a:pt x="118" y="0"/>
                    </a:lnTo>
                    <a:lnTo>
                      <a:pt x="95" y="7"/>
                    </a:lnTo>
                    <a:lnTo>
                      <a:pt x="74" y="32"/>
                    </a:lnTo>
                    <a:lnTo>
                      <a:pt x="8" y="74"/>
                    </a:lnTo>
                    <a:lnTo>
                      <a:pt x="0" y="112"/>
                    </a:lnTo>
                    <a:lnTo>
                      <a:pt x="16" y="136"/>
                    </a:lnTo>
                    <a:lnTo>
                      <a:pt x="40" y="148"/>
                    </a:lnTo>
                    <a:lnTo>
                      <a:pt x="84" y="131"/>
                    </a:lnTo>
                    <a:lnTo>
                      <a:pt x="162" y="66"/>
                    </a:lnTo>
                    <a:lnTo>
                      <a:pt x="181" y="34"/>
                    </a:lnTo>
                    <a:close/>
                  </a:path>
                </a:pathLst>
              </a:custGeom>
              <a:solidFill>
                <a:srgbClr val="A84A3D"/>
              </a:solidFill>
              <a:ln w="9525">
                <a:noFill/>
                <a:round/>
                <a:headEnd/>
                <a:tailEnd/>
              </a:ln>
            </p:spPr>
            <p:txBody>
              <a:bodyPr/>
              <a:lstStyle/>
              <a:p>
                <a:endParaRPr lang="fa-IR"/>
              </a:p>
            </p:txBody>
          </p:sp>
          <p:sp>
            <p:nvSpPr>
              <p:cNvPr id="24804" name="Freeform 195"/>
              <p:cNvSpPr>
                <a:spLocks/>
              </p:cNvSpPr>
              <p:nvPr/>
            </p:nvSpPr>
            <p:spPr bwMode="auto">
              <a:xfrm>
                <a:off x="1499" y="3470"/>
                <a:ext cx="118" cy="86"/>
              </a:xfrm>
              <a:custGeom>
                <a:avLst/>
                <a:gdLst>
                  <a:gd name="T0" fmla="*/ 165 w 238"/>
                  <a:gd name="T1" fmla="*/ 0 h 173"/>
                  <a:gd name="T2" fmla="*/ 171 w 238"/>
                  <a:gd name="T3" fmla="*/ 31 h 173"/>
                  <a:gd name="T4" fmla="*/ 238 w 238"/>
                  <a:gd name="T5" fmla="*/ 42 h 173"/>
                  <a:gd name="T6" fmla="*/ 177 w 238"/>
                  <a:gd name="T7" fmla="*/ 93 h 173"/>
                  <a:gd name="T8" fmla="*/ 57 w 238"/>
                  <a:gd name="T9" fmla="*/ 173 h 173"/>
                  <a:gd name="T10" fmla="*/ 72 w 238"/>
                  <a:gd name="T11" fmla="*/ 137 h 173"/>
                  <a:gd name="T12" fmla="*/ 46 w 238"/>
                  <a:gd name="T13" fmla="*/ 128 h 173"/>
                  <a:gd name="T14" fmla="*/ 0 w 238"/>
                  <a:gd name="T15" fmla="*/ 162 h 173"/>
                  <a:gd name="T16" fmla="*/ 42 w 238"/>
                  <a:gd name="T17" fmla="*/ 90 h 173"/>
                  <a:gd name="T18" fmla="*/ 99 w 238"/>
                  <a:gd name="T19" fmla="*/ 36 h 173"/>
                  <a:gd name="T20" fmla="*/ 165 w 238"/>
                  <a:gd name="T21" fmla="*/ 0 h 173"/>
                  <a:gd name="T22" fmla="*/ 165 w 238"/>
                  <a:gd name="T23" fmla="*/ 0 h 173"/>
                  <a:gd name="T24" fmla="*/ 165 w 238"/>
                  <a:gd name="T25" fmla="*/ 0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8"/>
                  <a:gd name="T40" fmla="*/ 0 h 173"/>
                  <a:gd name="T41" fmla="*/ 238 w 238"/>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8" h="173">
                    <a:moveTo>
                      <a:pt x="165" y="0"/>
                    </a:moveTo>
                    <a:lnTo>
                      <a:pt x="171" y="31"/>
                    </a:lnTo>
                    <a:lnTo>
                      <a:pt x="238" y="42"/>
                    </a:lnTo>
                    <a:lnTo>
                      <a:pt x="177" y="93"/>
                    </a:lnTo>
                    <a:lnTo>
                      <a:pt x="57" y="173"/>
                    </a:lnTo>
                    <a:lnTo>
                      <a:pt x="72" y="137"/>
                    </a:lnTo>
                    <a:lnTo>
                      <a:pt x="46" y="128"/>
                    </a:lnTo>
                    <a:lnTo>
                      <a:pt x="0" y="162"/>
                    </a:lnTo>
                    <a:lnTo>
                      <a:pt x="42" y="90"/>
                    </a:lnTo>
                    <a:lnTo>
                      <a:pt x="99" y="36"/>
                    </a:lnTo>
                    <a:lnTo>
                      <a:pt x="165" y="0"/>
                    </a:lnTo>
                    <a:close/>
                  </a:path>
                </a:pathLst>
              </a:custGeom>
              <a:solidFill>
                <a:srgbClr val="A84A3D"/>
              </a:solidFill>
              <a:ln w="9525">
                <a:noFill/>
                <a:round/>
                <a:headEnd/>
                <a:tailEnd/>
              </a:ln>
            </p:spPr>
            <p:txBody>
              <a:bodyPr/>
              <a:lstStyle/>
              <a:p>
                <a:endParaRPr lang="fa-IR"/>
              </a:p>
            </p:txBody>
          </p:sp>
          <p:sp>
            <p:nvSpPr>
              <p:cNvPr id="24805" name="Freeform 196"/>
              <p:cNvSpPr>
                <a:spLocks/>
              </p:cNvSpPr>
              <p:nvPr/>
            </p:nvSpPr>
            <p:spPr bwMode="auto">
              <a:xfrm>
                <a:off x="1503" y="3290"/>
                <a:ext cx="148" cy="228"/>
              </a:xfrm>
              <a:custGeom>
                <a:avLst/>
                <a:gdLst>
                  <a:gd name="T0" fmla="*/ 294 w 294"/>
                  <a:gd name="T1" fmla="*/ 23 h 456"/>
                  <a:gd name="T2" fmla="*/ 289 w 294"/>
                  <a:gd name="T3" fmla="*/ 112 h 456"/>
                  <a:gd name="T4" fmla="*/ 256 w 294"/>
                  <a:gd name="T5" fmla="*/ 190 h 456"/>
                  <a:gd name="T6" fmla="*/ 235 w 294"/>
                  <a:gd name="T7" fmla="*/ 240 h 456"/>
                  <a:gd name="T8" fmla="*/ 211 w 294"/>
                  <a:gd name="T9" fmla="*/ 287 h 456"/>
                  <a:gd name="T10" fmla="*/ 192 w 294"/>
                  <a:gd name="T11" fmla="*/ 321 h 456"/>
                  <a:gd name="T12" fmla="*/ 171 w 294"/>
                  <a:gd name="T13" fmla="*/ 352 h 456"/>
                  <a:gd name="T14" fmla="*/ 121 w 294"/>
                  <a:gd name="T15" fmla="*/ 395 h 456"/>
                  <a:gd name="T16" fmla="*/ 68 w 294"/>
                  <a:gd name="T17" fmla="*/ 441 h 456"/>
                  <a:gd name="T18" fmla="*/ 19 w 294"/>
                  <a:gd name="T19" fmla="*/ 456 h 456"/>
                  <a:gd name="T20" fmla="*/ 0 w 294"/>
                  <a:gd name="T21" fmla="*/ 409 h 456"/>
                  <a:gd name="T22" fmla="*/ 24 w 294"/>
                  <a:gd name="T23" fmla="*/ 382 h 456"/>
                  <a:gd name="T24" fmla="*/ 41 w 294"/>
                  <a:gd name="T25" fmla="*/ 367 h 456"/>
                  <a:gd name="T26" fmla="*/ 83 w 294"/>
                  <a:gd name="T27" fmla="*/ 365 h 456"/>
                  <a:gd name="T28" fmla="*/ 123 w 294"/>
                  <a:gd name="T29" fmla="*/ 355 h 456"/>
                  <a:gd name="T30" fmla="*/ 100 w 294"/>
                  <a:gd name="T31" fmla="*/ 331 h 456"/>
                  <a:gd name="T32" fmla="*/ 150 w 294"/>
                  <a:gd name="T33" fmla="*/ 336 h 456"/>
                  <a:gd name="T34" fmla="*/ 193 w 294"/>
                  <a:gd name="T35" fmla="*/ 293 h 456"/>
                  <a:gd name="T36" fmla="*/ 211 w 294"/>
                  <a:gd name="T37" fmla="*/ 259 h 456"/>
                  <a:gd name="T38" fmla="*/ 226 w 294"/>
                  <a:gd name="T39" fmla="*/ 234 h 456"/>
                  <a:gd name="T40" fmla="*/ 243 w 294"/>
                  <a:gd name="T41" fmla="*/ 194 h 456"/>
                  <a:gd name="T42" fmla="*/ 262 w 294"/>
                  <a:gd name="T43" fmla="*/ 162 h 456"/>
                  <a:gd name="T44" fmla="*/ 273 w 294"/>
                  <a:gd name="T45" fmla="*/ 131 h 456"/>
                  <a:gd name="T46" fmla="*/ 283 w 294"/>
                  <a:gd name="T47" fmla="*/ 82 h 456"/>
                  <a:gd name="T48" fmla="*/ 285 w 294"/>
                  <a:gd name="T49" fmla="*/ 36 h 456"/>
                  <a:gd name="T50" fmla="*/ 285 w 294"/>
                  <a:gd name="T51" fmla="*/ 11 h 456"/>
                  <a:gd name="T52" fmla="*/ 273 w 294"/>
                  <a:gd name="T53" fmla="*/ 0 h 456"/>
                  <a:gd name="T54" fmla="*/ 292 w 294"/>
                  <a:gd name="T55" fmla="*/ 10 h 456"/>
                  <a:gd name="T56" fmla="*/ 294 w 294"/>
                  <a:gd name="T57" fmla="*/ 23 h 456"/>
                  <a:gd name="T58" fmla="*/ 294 w 294"/>
                  <a:gd name="T59" fmla="*/ 23 h 456"/>
                  <a:gd name="T60" fmla="*/ 294 w 294"/>
                  <a:gd name="T61" fmla="*/ 23 h 4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4"/>
                  <a:gd name="T94" fmla="*/ 0 h 456"/>
                  <a:gd name="T95" fmla="*/ 294 w 294"/>
                  <a:gd name="T96" fmla="*/ 456 h 4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4" h="456">
                    <a:moveTo>
                      <a:pt x="294" y="23"/>
                    </a:moveTo>
                    <a:lnTo>
                      <a:pt x="289" y="112"/>
                    </a:lnTo>
                    <a:lnTo>
                      <a:pt x="256" y="190"/>
                    </a:lnTo>
                    <a:lnTo>
                      <a:pt x="235" y="240"/>
                    </a:lnTo>
                    <a:lnTo>
                      <a:pt x="211" y="287"/>
                    </a:lnTo>
                    <a:lnTo>
                      <a:pt x="192" y="321"/>
                    </a:lnTo>
                    <a:lnTo>
                      <a:pt x="171" y="352"/>
                    </a:lnTo>
                    <a:lnTo>
                      <a:pt x="121" y="395"/>
                    </a:lnTo>
                    <a:lnTo>
                      <a:pt x="68" y="441"/>
                    </a:lnTo>
                    <a:lnTo>
                      <a:pt x="19" y="456"/>
                    </a:lnTo>
                    <a:lnTo>
                      <a:pt x="0" y="409"/>
                    </a:lnTo>
                    <a:lnTo>
                      <a:pt x="24" y="382"/>
                    </a:lnTo>
                    <a:lnTo>
                      <a:pt x="41" y="367"/>
                    </a:lnTo>
                    <a:lnTo>
                      <a:pt x="83" y="365"/>
                    </a:lnTo>
                    <a:lnTo>
                      <a:pt x="123" y="355"/>
                    </a:lnTo>
                    <a:lnTo>
                      <a:pt x="100" y="331"/>
                    </a:lnTo>
                    <a:lnTo>
                      <a:pt x="150" y="336"/>
                    </a:lnTo>
                    <a:lnTo>
                      <a:pt x="193" y="293"/>
                    </a:lnTo>
                    <a:lnTo>
                      <a:pt x="211" y="259"/>
                    </a:lnTo>
                    <a:lnTo>
                      <a:pt x="226" y="234"/>
                    </a:lnTo>
                    <a:lnTo>
                      <a:pt x="243" y="194"/>
                    </a:lnTo>
                    <a:lnTo>
                      <a:pt x="262" y="162"/>
                    </a:lnTo>
                    <a:lnTo>
                      <a:pt x="273" y="131"/>
                    </a:lnTo>
                    <a:lnTo>
                      <a:pt x="283" y="82"/>
                    </a:lnTo>
                    <a:lnTo>
                      <a:pt x="285" y="36"/>
                    </a:lnTo>
                    <a:lnTo>
                      <a:pt x="285" y="11"/>
                    </a:lnTo>
                    <a:lnTo>
                      <a:pt x="273" y="0"/>
                    </a:lnTo>
                    <a:lnTo>
                      <a:pt x="292" y="10"/>
                    </a:lnTo>
                    <a:lnTo>
                      <a:pt x="294" y="23"/>
                    </a:lnTo>
                    <a:close/>
                  </a:path>
                </a:pathLst>
              </a:custGeom>
              <a:solidFill>
                <a:srgbClr val="000000"/>
              </a:solidFill>
              <a:ln w="9525">
                <a:noFill/>
                <a:round/>
                <a:headEnd/>
                <a:tailEnd/>
              </a:ln>
            </p:spPr>
            <p:txBody>
              <a:bodyPr/>
              <a:lstStyle/>
              <a:p>
                <a:endParaRPr lang="fa-IR"/>
              </a:p>
            </p:txBody>
          </p:sp>
          <p:sp>
            <p:nvSpPr>
              <p:cNvPr id="24806" name="Freeform 197"/>
              <p:cNvSpPr>
                <a:spLocks/>
              </p:cNvSpPr>
              <p:nvPr/>
            </p:nvSpPr>
            <p:spPr bwMode="auto">
              <a:xfrm>
                <a:off x="1572" y="3412"/>
                <a:ext cx="53" cy="97"/>
              </a:xfrm>
              <a:custGeom>
                <a:avLst/>
                <a:gdLst>
                  <a:gd name="T0" fmla="*/ 33 w 107"/>
                  <a:gd name="T1" fmla="*/ 139 h 194"/>
                  <a:gd name="T2" fmla="*/ 50 w 107"/>
                  <a:gd name="T3" fmla="*/ 154 h 194"/>
                  <a:gd name="T4" fmla="*/ 95 w 107"/>
                  <a:gd name="T5" fmla="*/ 147 h 194"/>
                  <a:gd name="T6" fmla="*/ 97 w 107"/>
                  <a:gd name="T7" fmla="*/ 48 h 194"/>
                  <a:gd name="T8" fmla="*/ 97 w 107"/>
                  <a:gd name="T9" fmla="*/ 0 h 194"/>
                  <a:gd name="T10" fmla="*/ 105 w 107"/>
                  <a:gd name="T11" fmla="*/ 14 h 194"/>
                  <a:gd name="T12" fmla="*/ 107 w 107"/>
                  <a:gd name="T13" fmla="*/ 84 h 194"/>
                  <a:gd name="T14" fmla="*/ 101 w 107"/>
                  <a:gd name="T15" fmla="*/ 152 h 194"/>
                  <a:gd name="T16" fmla="*/ 80 w 107"/>
                  <a:gd name="T17" fmla="*/ 171 h 194"/>
                  <a:gd name="T18" fmla="*/ 46 w 107"/>
                  <a:gd name="T19" fmla="*/ 179 h 194"/>
                  <a:gd name="T20" fmla="*/ 0 w 107"/>
                  <a:gd name="T21" fmla="*/ 194 h 194"/>
                  <a:gd name="T22" fmla="*/ 18 w 107"/>
                  <a:gd name="T23" fmla="*/ 139 h 194"/>
                  <a:gd name="T24" fmla="*/ 33 w 107"/>
                  <a:gd name="T25" fmla="*/ 126 h 194"/>
                  <a:gd name="T26" fmla="*/ 33 w 107"/>
                  <a:gd name="T27" fmla="*/ 139 h 194"/>
                  <a:gd name="T28" fmla="*/ 33 w 107"/>
                  <a:gd name="T29" fmla="*/ 139 h 194"/>
                  <a:gd name="T30" fmla="*/ 33 w 107"/>
                  <a:gd name="T31" fmla="*/ 139 h 1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194"/>
                  <a:gd name="T50" fmla="*/ 107 w 107"/>
                  <a:gd name="T51" fmla="*/ 194 h 1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194">
                    <a:moveTo>
                      <a:pt x="33" y="139"/>
                    </a:moveTo>
                    <a:lnTo>
                      <a:pt x="50" y="154"/>
                    </a:lnTo>
                    <a:lnTo>
                      <a:pt x="95" y="147"/>
                    </a:lnTo>
                    <a:lnTo>
                      <a:pt x="97" y="48"/>
                    </a:lnTo>
                    <a:lnTo>
                      <a:pt x="97" y="0"/>
                    </a:lnTo>
                    <a:lnTo>
                      <a:pt x="105" y="14"/>
                    </a:lnTo>
                    <a:lnTo>
                      <a:pt x="107" y="84"/>
                    </a:lnTo>
                    <a:lnTo>
                      <a:pt x="101" y="152"/>
                    </a:lnTo>
                    <a:lnTo>
                      <a:pt x="80" y="171"/>
                    </a:lnTo>
                    <a:lnTo>
                      <a:pt x="46" y="179"/>
                    </a:lnTo>
                    <a:lnTo>
                      <a:pt x="0" y="194"/>
                    </a:lnTo>
                    <a:lnTo>
                      <a:pt x="18" y="139"/>
                    </a:lnTo>
                    <a:lnTo>
                      <a:pt x="33" y="126"/>
                    </a:lnTo>
                    <a:lnTo>
                      <a:pt x="33" y="139"/>
                    </a:lnTo>
                    <a:close/>
                  </a:path>
                </a:pathLst>
              </a:custGeom>
              <a:solidFill>
                <a:srgbClr val="000000"/>
              </a:solidFill>
              <a:ln w="9525">
                <a:noFill/>
                <a:round/>
                <a:headEnd/>
                <a:tailEnd/>
              </a:ln>
            </p:spPr>
            <p:txBody>
              <a:bodyPr/>
              <a:lstStyle/>
              <a:p>
                <a:endParaRPr lang="fa-IR"/>
              </a:p>
            </p:txBody>
          </p:sp>
          <p:sp>
            <p:nvSpPr>
              <p:cNvPr id="24807" name="Freeform 198"/>
              <p:cNvSpPr>
                <a:spLocks/>
              </p:cNvSpPr>
              <p:nvPr/>
            </p:nvSpPr>
            <p:spPr bwMode="auto">
              <a:xfrm>
                <a:off x="1205" y="3286"/>
                <a:ext cx="398" cy="159"/>
              </a:xfrm>
              <a:custGeom>
                <a:avLst/>
                <a:gdLst>
                  <a:gd name="T0" fmla="*/ 0 w 796"/>
                  <a:gd name="T1" fmla="*/ 27 h 318"/>
                  <a:gd name="T2" fmla="*/ 30 w 796"/>
                  <a:gd name="T3" fmla="*/ 0 h 318"/>
                  <a:gd name="T4" fmla="*/ 85 w 796"/>
                  <a:gd name="T5" fmla="*/ 18 h 318"/>
                  <a:gd name="T6" fmla="*/ 150 w 796"/>
                  <a:gd name="T7" fmla="*/ 101 h 318"/>
                  <a:gd name="T8" fmla="*/ 167 w 796"/>
                  <a:gd name="T9" fmla="*/ 162 h 318"/>
                  <a:gd name="T10" fmla="*/ 184 w 796"/>
                  <a:gd name="T11" fmla="*/ 225 h 318"/>
                  <a:gd name="T12" fmla="*/ 258 w 796"/>
                  <a:gd name="T13" fmla="*/ 268 h 318"/>
                  <a:gd name="T14" fmla="*/ 334 w 796"/>
                  <a:gd name="T15" fmla="*/ 305 h 318"/>
                  <a:gd name="T16" fmla="*/ 456 w 796"/>
                  <a:gd name="T17" fmla="*/ 289 h 318"/>
                  <a:gd name="T18" fmla="*/ 559 w 796"/>
                  <a:gd name="T19" fmla="*/ 246 h 318"/>
                  <a:gd name="T20" fmla="*/ 606 w 796"/>
                  <a:gd name="T21" fmla="*/ 215 h 318"/>
                  <a:gd name="T22" fmla="*/ 650 w 796"/>
                  <a:gd name="T23" fmla="*/ 175 h 318"/>
                  <a:gd name="T24" fmla="*/ 680 w 796"/>
                  <a:gd name="T25" fmla="*/ 130 h 318"/>
                  <a:gd name="T26" fmla="*/ 711 w 796"/>
                  <a:gd name="T27" fmla="*/ 90 h 318"/>
                  <a:gd name="T28" fmla="*/ 735 w 796"/>
                  <a:gd name="T29" fmla="*/ 63 h 318"/>
                  <a:gd name="T30" fmla="*/ 762 w 796"/>
                  <a:gd name="T31" fmla="*/ 50 h 318"/>
                  <a:gd name="T32" fmla="*/ 796 w 796"/>
                  <a:gd name="T33" fmla="*/ 56 h 318"/>
                  <a:gd name="T34" fmla="*/ 764 w 796"/>
                  <a:gd name="T35" fmla="*/ 59 h 318"/>
                  <a:gd name="T36" fmla="*/ 728 w 796"/>
                  <a:gd name="T37" fmla="*/ 82 h 318"/>
                  <a:gd name="T38" fmla="*/ 695 w 796"/>
                  <a:gd name="T39" fmla="*/ 130 h 318"/>
                  <a:gd name="T40" fmla="*/ 667 w 796"/>
                  <a:gd name="T41" fmla="*/ 172 h 318"/>
                  <a:gd name="T42" fmla="*/ 638 w 796"/>
                  <a:gd name="T43" fmla="*/ 210 h 318"/>
                  <a:gd name="T44" fmla="*/ 579 w 796"/>
                  <a:gd name="T45" fmla="*/ 246 h 318"/>
                  <a:gd name="T46" fmla="*/ 511 w 796"/>
                  <a:gd name="T47" fmla="*/ 284 h 318"/>
                  <a:gd name="T48" fmla="*/ 408 w 796"/>
                  <a:gd name="T49" fmla="*/ 310 h 318"/>
                  <a:gd name="T50" fmla="*/ 346 w 796"/>
                  <a:gd name="T51" fmla="*/ 318 h 318"/>
                  <a:gd name="T52" fmla="*/ 315 w 796"/>
                  <a:gd name="T53" fmla="*/ 314 h 318"/>
                  <a:gd name="T54" fmla="*/ 249 w 796"/>
                  <a:gd name="T55" fmla="*/ 276 h 318"/>
                  <a:gd name="T56" fmla="*/ 174 w 796"/>
                  <a:gd name="T57" fmla="*/ 236 h 318"/>
                  <a:gd name="T58" fmla="*/ 157 w 796"/>
                  <a:gd name="T59" fmla="*/ 177 h 318"/>
                  <a:gd name="T60" fmla="*/ 140 w 796"/>
                  <a:gd name="T61" fmla="*/ 107 h 318"/>
                  <a:gd name="T62" fmla="*/ 114 w 796"/>
                  <a:gd name="T63" fmla="*/ 63 h 318"/>
                  <a:gd name="T64" fmla="*/ 83 w 796"/>
                  <a:gd name="T65" fmla="*/ 31 h 318"/>
                  <a:gd name="T66" fmla="*/ 28 w 796"/>
                  <a:gd name="T67" fmla="*/ 14 h 318"/>
                  <a:gd name="T68" fmla="*/ 11 w 796"/>
                  <a:gd name="T69" fmla="*/ 27 h 318"/>
                  <a:gd name="T70" fmla="*/ 17 w 796"/>
                  <a:gd name="T71" fmla="*/ 63 h 318"/>
                  <a:gd name="T72" fmla="*/ 3 w 796"/>
                  <a:gd name="T73" fmla="*/ 48 h 318"/>
                  <a:gd name="T74" fmla="*/ 0 w 796"/>
                  <a:gd name="T75" fmla="*/ 27 h 318"/>
                  <a:gd name="T76" fmla="*/ 0 w 796"/>
                  <a:gd name="T77" fmla="*/ 27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96"/>
                  <a:gd name="T118" fmla="*/ 0 h 318"/>
                  <a:gd name="T119" fmla="*/ 796 w 796"/>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96" h="318">
                    <a:moveTo>
                      <a:pt x="0" y="27"/>
                    </a:moveTo>
                    <a:lnTo>
                      <a:pt x="30" y="0"/>
                    </a:lnTo>
                    <a:lnTo>
                      <a:pt x="85" y="18"/>
                    </a:lnTo>
                    <a:lnTo>
                      <a:pt x="150" y="101"/>
                    </a:lnTo>
                    <a:lnTo>
                      <a:pt x="167" y="162"/>
                    </a:lnTo>
                    <a:lnTo>
                      <a:pt x="184" y="225"/>
                    </a:lnTo>
                    <a:lnTo>
                      <a:pt x="258" y="268"/>
                    </a:lnTo>
                    <a:lnTo>
                      <a:pt x="334" y="305"/>
                    </a:lnTo>
                    <a:lnTo>
                      <a:pt x="456" y="289"/>
                    </a:lnTo>
                    <a:lnTo>
                      <a:pt x="559" y="246"/>
                    </a:lnTo>
                    <a:lnTo>
                      <a:pt x="606" y="215"/>
                    </a:lnTo>
                    <a:lnTo>
                      <a:pt x="650" y="175"/>
                    </a:lnTo>
                    <a:lnTo>
                      <a:pt x="680" y="130"/>
                    </a:lnTo>
                    <a:lnTo>
                      <a:pt x="711" y="90"/>
                    </a:lnTo>
                    <a:lnTo>
                      <a:pt x="735" y="63"/>
                    </a:lnTo>
                    <a:lnTo>
                      <a:pt x="762" y="50"/>
                    </a:lnTo>
                    <a:lnTo>
                      <a:pt x="796" y="56"/>
                    </a:lnTo>
                    <a:lnTo>
                      <a:pt x="764" y="59"/>
                    </a:lnTo>
                    <a:lnTo>
                      <a:pt x="728" y="82"/>
                    </a:lnTo>
                    <a:lnTo>
                      <a:pt x="695" y="130"/>
                    </a:lnTo>
                    <a:lnTo>
                      <a:pt x="667" y="172"/>
                    </a:lnTo>
                    <a:lnTo>
                      <a:pt x="638" y="210"/>
                    </a:lnTo>
                    <a:lnTo>
                      <a:pt x="579" y="246"/>
                    </a:lnTo>
                    <a:lnTo>
                      <a:pt x="511" y="284"/>
                    </a:lnTo>
                    <a:lnTo>
                      <a:pt x="408" y="310"/>
                    </a:lnTo>
                    <a:lnTo>
                      <a:pt x="346" y="318"/>
                    </a:lnTo>
                    <a:lnTo>
                      <a:pt x="315" y="314"/>
                    </a:lnTo>
                    <a:lnTo>
                      <a:pt x="249" y="276"/>
                    </a:lnTo>
                    <a:lnTo>
                      <a:pt x="174" y="236"/>
                    </a:lnTo>
                    <a:lnTo>
                      <a:pt x="157" y="177"/>
                    </a:lnTo>
                    <a:lnTo>
                      <a:pt x="140" y="107"/>
                    </a:lnTo>
                    <a:lnTo>
                      <a:pt x="114" y="63"/>
                    </a:lnTo>
                    <a:lnTo>
                      <a:pt x="83" y="31"/>
                    </a:lnTo>
                    <a:lnTo>
                      <a:pt x="28" y="14"/>
                    </a:lnTo>
                    <a:lnTo>
                      <a:pt x="11" y="27"/>
                    </a:lnTo>
                    <a:lnTo>
                      <a:pt x="17" y="63"/>
                    </a:lnTo>
                    <a:lnTo>
                      <a:pt x="3" y="48"/>
                    </a:lnTo>
                    <a:lnTo>
                      <a:pt x="0" y="27"/>
                    </a:lnTo>
                    <a:close/>
                  </a:path>
                </a:pathLst>
              </a:custGeom>
              <a:solidFill>
                <a:srgbClr val="000000"/>
              </a:solidFill>
              <a:ln w="9525">
                <a:noFill/>
                <a:round/>
                <a:headEnd/>
                <a:tailEnd/>
              </a:ln>
            </p:spPr>
            <p:txBody>
              <a:bodyPr/>
              <a:lstStyle/>
              <a:p>
                <a:endParaRPr lang="fa-IR"/>
              </a:p>
            </p:txBody>
          </p:sp>
          <p:sp>
            <p:nvSpPr>
              <p:cNvPr id="24808" name="Freeform 199"/>
              <p:cNvSpPr>
                <a:spLocks/>
              </p:cNvSpPr>
              <p:nvPr/>
            </p:nvSpPr>
            <p:spPr bwMode="auto">
              <a:xfrm>
                <a:off x="1603" y="3288"/>
                <a:ext cx="46" cy="25"/>
              </a:xfrm>
              <a:custGeom>
                <a:avLst/>
                <a:gdLst>
                  <a:gd name="T0" fmla="*/ 0 w 91"/>
                  <a:gd name="T1" fmla="*/ 44 h 50"/>
                  <a:gd name="T2" fmla="*/ 36 w 91"/>
                  <a:gd name="T3" fmla="*/ 4 h 50"/>
                  <a:gd name="T4" fmla="*/ 82 w 91"/>
                  <a:gd name="T5" fmla="*/ 0 h 50"/>
                  <a:gd name="T6" fmla="*/ 91 w 91"/>
                  <a:gd name="T7" fmla="*/ 19 h 50"/>
                  <a:gd name="T8" fmla="*/ 50 w 91"/>
                  <a:gd name="T9" fmla="*/ 10 h 50"/>
                  <a:gd name="T10" fmla="*/ 21 w 91"/>
                  <a:gd name="T11" fmla="*/ 25 h 50"/>
                  <a:gd name="T12" fmla="*/ 10 w 91"/>
                  <a:gd name="T13" fmla="*/ 50 h 50"/>
                  <a:gd name="T14" fmla="*/ 0 w 91"/>
                  <a:gd name="T15" fmla="*/ 44 h 50"/>
                  <a:gd name="T16" fmla="*/ 0 w 91"/>
                  <a:gd name="T17" fmla="*/ 44 h 50"/>
                  <a:gd name="T18" fmla="*/ 0 w 91"/>
                  <a:gd name="T19" fmla="*/ 4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
                  <a:gd name="T32" fmla="*/ 91 w 9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
                    <a:moveTo>
                      <a:pt x="0" y="44"/>
                    </a:moveTo>
                    <a:lnTo>
                      <a:pt x="36" y="4"/>
                    </a:lnTo>
                    <a:lnTo>
                      <a:pt x="82" y="0"/>
                    </a:lnTo>
                    <a:lnTo>
                      <a:pt x="91" y="19"/>
                    </a:lnTo>
                    <a:lnTo>
                      <a:pt x="50" y="10"/>
                    </a:lnTo>
                    <a:lnTo>
                      <a:pt x="21" y="25"/>
                    </a:lnTo>
                    <a:lnTo>
                      <a:pt x="10" y="50"/>
                    </a:lnTo>
                    <a:lnTo>
                      <a:pt x="0" y="44"/>
                    </a:lnTo>
                    <a:close/>
                  </a:path>
                </a:pathLst>
              </a:custGeom>
              <a:solidFill>
                <a:srgbClr val="000000"/>
              </a:solidFill>
              <a:ln w="9525">
                <a:noFill/>
                <a:round/>
                <a:headEnd/>
                <a:tailEnd/>
              </a:ln>
            </p:spPr>
            <p:txBody>
              <a:bodyPr/>
              <a:lstStyle/>
              <a:p>
                <a:endParaRPr lang="fa-IR"/>
              </a:p>
            </p:txBody>
          </p:sp>
          <p:sp>
            <p:nvSpPr>
              <p:cNvPr id="24809" name="Freeform 200"/>
              <p:cNvSpPr>
                <a:spLocks/>
              </p:cNvSpPr>
              <p:nvPr/>
            </p:nvSpPr>
            <p:spPr bwMode="auto">
              <a:xfrm>
                <a:off x="1313" y="3486"/>
                <a:ext cx="310" cy="103"/>
              </a:xfrm>
              <a:custGeom>
                <a:avLst/>
                <a:gdLst>
                  <a:gd name="T0" fmla="*/ 128 w 620"/>
                  <a:gd name="T1" fmla="*/ 0 h 207"/>
                  <a:gd name="T2" fmla="*/ 150 w 620"/>
                  <a:gd name="T3" fmla="*/ 40 h 207"/>
                  <a:gd name="T4" fmla="*/ 171 w 620"/>
                  <a:gd name="T5" fmla="*/ 66 h 207"/>
                  <a:gd name="T6" fmla="*/ 187 w 620"/>
                  <a:gd name="T7" fmla="*/ 74 h 207"/>
                  <a:gd name="T8" fmla="*/ 228 w 620"/>
                  <a:gd name="T9" fmla="*/ 51 h 207"/>
                  <a:gd name="T10" fmla="*/ 282 w 620"/>
                  <a:gd name="T11" fmla="*/ 17 h 207"/>
                  <a:gd name="T12" fmla="*/ 282 w 620"/>
                  <a:gd name="T13" fmla="*/ 28 h 207"/>
                  <a:gd name="T14" fmla="*/ 263 w 620"/>
                  <a:gd name="T15" fmla="*/ 70 h 207"/>
                  <a:gd name="T16" fmla="*/ 274 w 620"/>
                  <a:gd name="T17" fmla="*/ 108 h 207"/>
                  <a:gd name="T18" fmla="*/ 335 w 620"/>
                  <a:gd name="T19" fmla="*/ 123 h 207"/>
                  <a:gd name="T20" fmla="*/ 382 w 620"/>
                  <a:gd name="T21" fmla="*/ 142 h 207"/>
                  <a:gd name="T22" fmla="*/ 419 w 620"/>
                  <a:gd name="T23" fmla="*/ 136 h 207"/>
                  <a:gd name="T24" fmla="*/ 445 w 620"/>
                  <a:gd name="T25" fmla="*/ 116 h 207"/>
                  <a:gd name="T26" fmla="*/ 481 w 620"/>
                  <a:gd name="T27" fmla="*/ 93 h 207"/>
                  <a:gd name="T28" fmla="*/ 523 w 620"/>
                  <a:gd name="T29" fmla="*/ 66 h 207"/>
                  <a:gd name="T30" fmla="*/ 552 w 620"/>
                  <a:gd name="T31" fmla="*/ 47 h 207"/>
                  <a:gd name="T32" fmla="*/ 582 w 620"/>
                  <a:gd name="T33" fmla="*/ 26 h 207"/>
                  <a:gd name="T34" fmla="*/ 574 w 620"/>
                  <a:gd name="T35" fmla="*/ 47 h 207"/>
                  <a:gd name="T36" fmla="*/ 527 w 620"/>
                  <a:gd name="T37" fmla="*/ 85 h 207"/>
                  <a:gd name="T38" fmla="*/ 487 w 620"/>
                  <a:gd name="T39" fmla="*/ 114 h 207"/>
                  <a:gd name="T40" fmla="*/ 535 w 620"/>
                  <a:gd name="T41" fmla="*/ 93 h 207"/>
                  <a:gd name="T42" fmla="*/ 578 w 620"/>
                  <a:gd name="T43" fmla="*/ 66 h 207"/>
                  <a:gd name="T44" fmla="*/ 609 w 620"/>
                  <a:gd name="T45" fmla="*/ 45 h 207"/>
                  <a:gd name="T46" fmla="*/ 620 w 620"/>
                  <a:gd name="T47" fmla="*/ 51 h 207"/>
                  <a:gd name="T48" fmla="*/ 592 w 620"/>
                  <a:gd name="T49" fmla="*/ 72 h 207"/>
                  <a:gd name="T50" fmla="*/ 552 w 620"/>
                  <a:gd name="T51" fmla="*/ 100 h 207"/>
                  <a:gd name="T52" fmla="*/ 516 w 620"/>
                  <a:gd name="T53" fmla="*/ 123 h 207"/>
                  <a:gd name="T54" fmla="*/ 455 w 620"/>
                  <a:gd name="T55" fmla="*/ 152 h 207"/>
                  <a:gd name="T56" fmla="*/ 375 w 620"/>
                  <a:gd name="T57" fmla="*/ 182 h 207"/>
                  <a:gd name="T58" fmla="*/ 314 w 620"/>
                  <a:gd name="T59" fmla="*/ 203 h 207"/>
                  <a:gd name="T60" fmla="*/ 268 w 620"/>
                  <a:gd name="T61" fmla="*/ 207 h 207"/>
                  <a:gd name="T62" fmla="*/ 304 w 620"/>
                  <a:gd name="T63" fmla="*/ 176 h 207"/>
                  <a:gd name="T64" fmla="*/ 337 w 620"/>
                  <a:gd name="T65" fmla="*/ 144 h 207"/>
                  <a:gd name="T66" fmla="*/ 297 w 620"/>
                  <a:gd name="T67" fmla="*/ 150 h 207"/>
                  <a:gd name="T68" fmla="*/ 221 w 620"/>
                  <a:gd name="T69" fmla="*/ 127 h 207"/>
                  <a:gd name="T70" fmla="*/ 209 w 620"/>
                  <a:gd name="T71" fmla="*/ 106 h 207"/>
                  <a:gd name="T72" fmla="*/ 183 w 620"/>
                  <a:gd name="T73" fmla="*/ 108 h 207"/>
                  <a:gd name="T74" fmla="*/ 114 w 620"/>
                  <a:gd name="T75" fmla="*/ 85 h 207"/>
                  <a:gd name="T76" fmla="*/ 105 w 620"/>
                  <a:gd name="T77" fmla="*/ 59 h 207"/>
                  <a:gd name="T78" fmla="*/ 25 w 620"/>
                  <a:gd name="T79" fmla="*/ 47 h 207"/>
                  <a:gd name="T80" fmla="*/ 12 w 620"/>
                  <a:gd name="T81" fmla="*/ 24 h 207"/>
                  <a:gd name="T82" fmla="*/ 0 w 620"/>
                  <a:gd name="T83" fmla="*/ 9 h 207"/>
                  <a:gd name="T84" fmla="*/ 31 w 620"/>
                  <a:gd name="T85" fmla="*/ 21 h 207"/>
                  <a:gd name="T86" fmla="*/ 78 w 620"/>
                  <a:gd name="T87" fmla="*/ 26 h 207"/>
                  <a:gd name="T88" fmla="*/ 128 w 620"/>
                  <a:gd name="T89" fmla="*/ 0 h 207"/>
                  <a:gd name="T90" fmla="*/ 128 w 620"/>
                  <a:gd name="T91" fmla="*/ 0 h 207"/>
                  <a:gd name="T92" fmla="*/ 128 w 620"/>
                  <a:gd name="T93" fmla="*/ 0 h 2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0"/>
                  <a:gd name="T142" fmla="*/ 0 h 207"/>
                  <a:gd name="T143" fmla="*/ 620 w 620"/>
                  <a:gd name="T144" fmla="*/ 207 h 2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0" h="207">
                    <a:moveTo>
                      <a:pt x="128" y="0"/>
                    </a:moveTo>
                    <a:lnTo>
                      <a:pt x="150" y="40"/>
                    </a:lnTo>
                    <a:lnTo>
                      <a:pt x="171" y="66"/>
                    </a:lnTo>
                    <a:lnTo>
                      <a:pt x="187" y="74"/>
                    </a:lnTo>
                    <a:lnTo>
                      <a:pt x="228" y="51"/>
                    </a:lnTo>
                    <a:lnTo>
                      <a:pt x="282" y="17"/>
                    </a:lnTo>
                    <a:lnTo>
                      <a:pt x="282" y="28"/>
                    </a:lnTo>
                    <a:lnTo>
                      <a:pt x="263" y="70"/>
                    </a:lnTo>
                    <a:lnTo>
                      <a:pt x="274" y="108"/>
                    </a:lnTo>
                    <a:lnTo>
                      <a:pt x="335" y="123"/>
                    </a:lnTo>
                    <a:lnTo>
                      <a:pt x="382" y="142"/>
                    </a:lnTo>
                    <a:lnTo>
                      <a:pt x="419" y="136"/>
                    </a:lnTo>
                    <a:lnTo>
                      <a:pt x="445" y="116"/>
                    </a:lnTo>
                    <a:lnTo>
                      <a:pt x="481" y="93"/>
                    </a:lnTo>
                    <a:lnTo>
                      <a:pt x="523" y="66"/>
                    </a:lnTo>
                    <a:lnTo>
                      <a:pt x="552" y="47"/>
                    </a:lnTo>
                    <a:lnTo>
                      <a:pt x="582" y="26"/>
                    </a:lnTo>
                    <a:lnTo>
                      <a:pt x="574" y="47"/>
                    </a:lnTo>
                    <a:lnTo>
                      <a:pt x="527" y="85"/>
                    </a:lnTo>
                    <a:lnTo>
                      <a:pt x="487" y="114"/>
                    </a:lnTo>
                    <a:lnTo>
                      <a:pt x="535" y="93"/>
                    </a:lnTo>
                    <a:lnTo>
                      <a:pt x="578" y="66"/>
                    </a:lnTo>
                    <a:lnTo>
                      <a:pt x="609" y="45"/>
                    </a:lnTo>
                    <a:lnTo>
                      <a:pt x="620" y="51"/>
                    </a:lnTo>
                    <a:lnTo>
                      <a:pt x="592" y="72"/>
                    </a:lnTo>
                    <a:lnTo>
                      <a:pt x="552" y="100"/>
                    </a:lnTo>
                    <a:lnTo>
                      <a:pt x="516" y="123"/>
                    </a:lnTo>
                    <a:lnTo>
                      <a:pt x="455" y="152"/>
                    </a:lnTo>
                    <a:lnTo>
                      <a:pt x="375" y="182"/>
                    </a:lnTo>
                    <a:lnTo>
                      <a:pt x="314" y="203"/>
                    </a:lnTo>
                    <a:lnTo>
                      <a:pt x="268" y="207"/>
                    </a:lnTo>
                    <a:lnTo>
                      <a:pt x="304" y="176"/>
                    </a:lnTo>
                    <a:lnTo>
                      <a:pt x="337" y="144"/>
                    </a:lnTo>
                    <a:lnTo>
                      <a:pt x="297" y="150"/>
                    </a:lnTo>
                    <a:lnTo>
                      <a:pt x="221" y="127"/>
                    </a:lnTo>
                    <a:lnTo>
                      <a:pt x="209" y="106"/>
                    </a:lnTo>
                    <a:lnTo>
                      <a:pt x="183" y="108"/>
                    </a:lnTo>
                    <a:lnTo>
                      <a:pt x="114" y="85"/>
                    </a:lnTo>
                    <a:lnTo>
                      <a:pt x="105" y="59"/>
                    </a:lnTo>
                    <a:lnTo>
                      <a:pt x="25" y="47"/>
                    </a:lnTo>
                    <a:lnTo>
                      <a:pt x="12" y="24"/>
                    </a:lnTo>
                    <a:lnTo>
                      <a:pt x="0" y="9"/>
                    </a:lnTo>
                    <a:lnTo>
                      <a:pt x="31" y="21"/>
                    </a:lnTo>
                    <a:lnTo>
                      <a:pt x="78" y="26"/>
                    </a:lnTo>
                    <a:lnTo>
                      <a:pt x="128" y="0"/>
                    </a:lnTo>
                    <a:close/>
                  </a:path>
                </a:pathLst>
              </a:custGeom>
              <a:solidFill>
                <a:srgbClr val="000000"/>
              </a:solidFill>
              <a:ln w="9525">
                <a:noFill/>
                <a:round/>
                <a:headEnd/>
                <a:tailEnd/>
              </a:ln>
            </p:spPr>
            <p:txBody>
              <a:bodyPr/>
              <a:lstStyle/>
              <a:p>
                <a:endParaRPr lang="fa-IR"/>
              </a:p>
            </p:txBody>
          </p:sp>
          <p:sp>
            <p:nvSpPr>
              <p:cNvPr id="24810" name="Freeform 201"/>
              <p:cNvSpPr>
                <a:spLocks/>
              </p:cNvSpPr>
              <p:nvPr/>
            </p:nvSpPr>
            <p:spPr bwMode="auto">
              <a:xfrm>
                <a:off x="1458" y="3319"/>
                <a:ext cx="154" cy="178"/>
              </a:xfrm>
              <a:custGeom>
                <a:avLst/>
                <a:gdLst>
                  <a:gd name="T0" fmla="*/ 301 w 308"/>
                  <a:gd name="T1" fmla="*/ 0 h 355"/>
                  <a:gd name="T2" fmla="*/ 308 w 308"/>
                  <a:gd name="T3" fmla="*/ 17 h 355"/>
                  <a:gd name="T4" fmla="*/ 301 w 308"/>
                  <a:gd name="T5" fmla="*/ 63 h 355"/>
                  <a:gd name="T6" fmla="*/ 274 w 308"/>
                  <a:gd name="T7" fmla="*/ 114 h 355"/>
                  <a:gd name="T8" fmla="*/ 246 w 308"/>
                  <a:gd name="T9" fmla="*/ 152 h 355"/>
                  <a:gd name="T10" fmla="*/ 200 w 308"/>
                  <a:gd name="T11" fmla="*/ 222 h 355"/>
                  <a:gd name="T12" fmla="*/ 164 w 308"/>
                  <a:gd name="T13" fmla="*/ 277 h 355"/>
                  <a:gd name="T14" fmla="*/ 107 w 308"/>
                  <a:gd name="T15" fmla="*/ 308 h 355"/>
                  <a:gd name="T16" fmla="*/ 40 w 308"/>
                  <a:gd name="T17" fmla="*/ 346 h 355"/>
                  <a:gd name="T18" fmla="*/ 0 w 308"/>
                  <a:gd name="T19" fmla="*/ 355 h 355"/>
                  <a:gd name="T20" fmla="*/ 0 w 308"/>
                  <a:gd name="T21" fmla="*/ 310 h 355"/>
                  <a:gd name="T22" fmla="*/ 52 w 308"/>
                  <a:gd name="T23" fmla="*/ 310 h 355"/>
                  <a:gd name="T24" fmla="*/ 82 w 308"/>
                  <a:gd name="T25" fmla="*/ 276 h 355"/>
                  <a:gd name="T26" fmla="*/ 92 w 308"/>
                  <a:gd name="T27" fmla="*/ 241 h 355"/>
                  <a:gd name="T28" fmla="*/ 126 w 308"/>
                  <a:gd name="T29" fmla="*/ 264 h 355"/>
                  <a:gd name="T30" fmla="*/ 139 w 308"/>
                  <a:gd name="T31" fmla="*/ 257 h 355"/>
                  <a:gd name="T32" fmla="*/ 135 w 308"/>
                  <a:gd name="T33" fmla="*/ 249 h 355"/>
                  <a:gd name="T34" fmla="*/ 149 w 308"/>
                  <a:gd name="T35" fmla="*/ 243 h 355"/>
                  <a:gd name="T36" fmla="*/ 181 w 308"/>
                  <a:gd name="T37" fmla="*/ 220 h 355"/>
                  <a:gd name="T38" fmla="*/ 228 w 308"/>
                  <a:gd name="T39" fmla="*/ 162 h 355"/>
                  <a:gd name="T40" fmla="*/ 257 w 308"/>
                  <a:gd name="T41" fmla="*/ 120 h 355"/>
                  <a:gd name="T42" fmla="*/ 289 w 308"/>
                  <a:gd name="T43" fmla="*/ 68 h 355"/>
                  <a:gd name="T44" fmla="*/ 303 w 308"/>
                  <a:gd name="T45" fmla="*/ 30 h 355"/>
                  <a:gd name="T46" fmla="*/ 301 w 308"/>
                  <a:gd name="T47" fmla="*/ 0 h 355"/>
                  <a:gd name="T48" fmla="*/ 301 w 308"/>
                  <a:gd name="T49" fmla="*/ 0 h 355"/>
                  <a:gd name="T50" fmla="*/ 301 w 308"/>
                  <a:gd name="T51" fmla="*/ 0 h 3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55"/>
                  <a:gd name="T80" fmla="*/ 308 w 308"/>
                  <a:gd name="T81" fmla="*/ 355 h 3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55">
                    <a:moveTo>
                      <a:pt x="301" y="0"/>
                    </a:moveTo>
                    <a:lnTo>
                      <a:pt x="308" y="17"/>
                    </a:lnTo>
                    <a:lnTo>
                      <a:pt x="301" y="63"/>
                    </a:lnTo>
                    <a:lnTo>
                      <a:pt x="274" y="114"/>
                    </a:lnTo>
                    <a:lnTo>
                      <a:pt x="246" y="152"/>
                    </a:lnTo>
                    <a:lnTo>
                      <a:pt x="200" y="222"/>
                    </a:lnTo>
                    <a:lnTo>
                      <a:pt x="164" y="277"/>
                    </a:lnTo>
                    <a:lnTo>
                      <a:pt x="107" y="308"/>
                    </a:lnTo>
                    <a:lnTo>
                      <a:pt x="40" y="346"/>
                    </a:lnTo>
                    <a:lnTo>
                      <a:pt x="0" y="355"/>
                    </a:lnTo>
                    <a:lnTo>
                      <a:pt x="0" y="310"/>
                    </a:lnTo>
                    <a:lnTo>
                      <a:pt x="52" y="310"/>
                    </a:lnTo>
                    <a:lnTo>
                      <a:pt x="82" y="276"/>
                    </a:lnTo>
                    <a:lnTo>
                      <a:pt x="92" y="241"/>
                    </a:lnTo>
                    <a:lnTo>
                      <a:pt x="126" y="264"/>
                    </a:lnTo>
                    <a:lnTo>
                      <a:pt x="139" y="257"/>
                    </a:lnTo>
                    <a:lnTo>
                      <a:pt x="135" y="249"/>
                    </a:lnTo>
                    <a:lnTo>
                      <a:pt x="149" y="243"/>
                    </a:lnTo>
                    <a:lnTo>
                      <a:pt x="181" y="220"/>
                    </a:lnTo>
                    <a:lnTo>
                      <a:pt x="228" y="162"/>
                    </a:lnTo>
                    <a:lnTo>
                      <a:pt x="257" y="120"/>
                    </a:lnTo>
                    <a:lnTo>
                      <a:pt x="289" y="68"/>
                    </a:lnTo>
                    <a:lnTo>
                      <a:pt x="303" y="30"/>
                    </a:lnTo>
                    <a:lnTo>
                      <a:pt x="301" y="0"/>
                    </a:lnTo>
                    <a:close/>
                  </a:path>
                </a:pathLst>
              </a:custGeom>
              <a:solidFill>
                <a:srgbClr val="000000"/>
              </a:solidFill>
              <a:ln w="9525">
                <a:noFill/>
                <a:round/>
                <a:headEnd/>
                <a:tailEnd/>
              </a:ln>
            </p:spPr>
            <p:txBody>
              <a:bodyPr/>
              <a:lstStyle/>
              <a:p>
                <a:endParaRPr lang="fa-IR"/>
              </a:p>
            </p:txBody>
          </p:sp>
          <p:sp>
            <p:nvSpPr>
              <p:cNvPr id="24811" name="Freeform 202"/>
              <p:cNvSpPr>
                <a:spLocks/>
              </p:cNvSpPr>
              <p:nvPr/>
            </p:nvSpPr>
            <p:spPr bwMode="auto">
              <a:xfrm>
                <a:off x="1226" y="3300"/>
                <a:ext cx="22" cy="22"/>
              </a:xfrm>
              <a:custGeom>
                <a:avLst/>
                <a:gdLst>
                  <a:gd name="T0" fmla="*/ 0 w 44"/>
                  <a:gd name="T1" fmla="*/ 2 h 46"/>
                  <a:gd name="T2" fmla="*/ 4 w 44"/>
                  <a:gd name="T3" fmla="*/ 27 h 46"/>
                  <a:gd name="T4" fmla="*/ 33 w 44"/>
                  <a:gd name="T5" fmla="*/ 46 h 46"/>
                  <a:gd name="T6" fmla="*/ 44 w 44"/>
                  <a:gd name="T7" fmla="*/ 30 h 46"/>
                  <a:gd name="T8" fmla="*/ 21 w 44"/>
                  <a:gd name="T9" fmla="*/ 0 h 46"/>
                  <a:gd name="T10" fmla="*/ 0 w 44"/>
                  <a:gd name="T11" fmla="*/ 2 h 46"/>
                  <a:gd name="T12" fmla="*/ 0 w 44"/>
                  <a:gd name="T13" fmla="*/ 2 h 46"/>
                  <a:gd name="T14" fmla="*/ 0 w 44"/>
                  <a:gd name="T15" fmla="*/ 2 h 46"/>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6"/>
                  <a:gd name="T26" fmla="*/ 44 w 44"/>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6">
                    <a:moveTo>
                      <a:pt x="0" y="2"/>
                    </a:moveTo>
                    <a:lnTo>
                      <a:pt x="4" y="27"/>
                    </a:lnTo>
                    <a:lnTo>
                      <a:pt x="33" y="46"/>
                    </a:lnTo>
                    <a:lnTo>
                      <a:pt x="44" y="30"/>
                    </a:lnTo>
                    <a:lnTo>
                      <a:pt x="21" y="0"/>
                    </a:lnTo>
                    <a:lnTo>
                      <a:pt x="0" y="2"/>
                    </a:lnTo>
                    <a:close/>
                  </a:path>
                </a:pathLst>
              </a:custGeom>
              <a:solidFill>
                <a:srgbClr val="FFE5D9"/>
              </a:solidFill>
              <a:ln w="9525">
                <a:noFill/>
                <a:round/>
                <a:headEnd/>
                <a:tailEnd/>
              </a:ln>
            </p:spPr>
            <p:txBody>
              <a:bodyPr/>
              <a:lstStyle/>
              <a:p>
                <a:endParaRPr lang="fa-IR"/>
              </a:p>
            </p:txBody>
          </p:sp>
          <p:sp>
            <p:nvSpPr>
              <p:cNvPr id="24812" name="Freeform 203"/>
              <p:cNvSpPr>
                <a:spLocks/>
              </p:cNvSpPr>
              <p:nvPr/>
            </p:nvSpPr>
            <p:spPr bwMode="auto">
              <a:xfrm>
                <a:off x="1365" y="2329"/>
                <a:ext cx="20" cy="27"/>
              </a:xfrm>
              <a:custGeom>
                <a:avLst/>
                <a:gdLst>
                  <a:gd name="T0" fmla="*/ 17 w 40"/>
                  <a:gd name="T1" fmla="*/ 0 h 54"/>
                  <a:gd name="T2" fmla="*/ 0 w 40"/>
                  <a:gd name="T3" fmla="*/ 19 h 54"/>
                  <a:gd name="T4" fmla="*/ 6 w 40"/>
                  <a:gd name="T5" fmla="*/ 54 h 54"/>
                  <a:gd name="T6" fmla="*/ 30 w 40"/>
                  <a:gd name="T7" fmla="*/ 38 h 54"/>
                  <a:gd name="T8" fmla="*/ 40 w 40"/>
                  <a:gd name="T9" fmla="*/ 6 h 54"/>
                  <a:gd name="T10" fmla="*/ 17 w 40"/>
                  <a:gd name="T11" fmla="*/ 0 h 54"/>
                  <a:gd name="T12" fmla="*/ 17 w 40"/>
                  <a:gd name="T13" fmla="*/ 0 h 54"/>
                  <a:gd name="T14" fmla="*/ 17 w 40"/>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4"/>
                  <a:gd name="T26" fmla="*/ 40 w 40"/>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4">
                    <a:moveTo>
                      <a:pt x="17" y="0"/>
                    </a:moveTo>
                    <a:lnTo>
                      <a:pt x="0" y="19"/>
                    </a:lnTo>
                    <a:lnTo>
                      <a:pt x="6" y="54"/>
                    </a:lnTo>
                    <a:lnTo>
                      <a:pt x="30" y="38"/>
                    </a:lnTo>
                    <a:lnTo>
                      <a:pt x="40" y="6"/>
                    </a:lnTo>
                    <a:lnTo>
                      <a:pt x="17" y="0"/>
                    </a:lnTo>
                    <a:close/>
                  </a:path>
                </a:pathLst>
              </a:custGeom>
              <a:solidFill>
                <a:srgbClr val="FFD6C9"/>
              </a:solidFill>
              <a:ln w="9525">
                <a:noFill/>
                <a:round/>
                <a:headEnd/>
                <a:tailEnd/>
              </a:ln>
            </p:spPr>
            <p:txBody>
              <a:bodyPr/>
              <a:lstStyle/>
              <a:p>
                <a:endParaRPr lang="fa-IR"/>
              </a:p>
            </p:txBody>
          </p:sp>
          <p:sp>
            <p:nvSpPr>
              <p:cNvPr id="24813" name="Freeform 204"/>
              <p:cNvSpPr>
                <a:spLocks/>
              </p:cNvSpPr>
              <p:nvPr/>
            </p:nvSpPr>
            <p:spPr bwMode="auto">
              <a:xfrm>
                <a:off x="1238" y="3558"/>
                <a:ext cx="147" cy="107"/>
              </a:xfrm>
              <a:custGeom>
                <a:avLst/>
                <a:gdLst>
                  <a:gd name="T0" fmla="*/ 295 w 295"/>
                  <a:gd name="T1" fmla="*/ 97 h 215"/>
                  <a:gd name="T2" fmla="*/ 112 w 295"/>
                  <a:gd name="T3" fmla="*/ 86 h 215"/>
                  <a:gd name="T4" fmla="*/ 42 w 295"/>
                  <a:gd name="T5" fmla="*/ 34 h 215"/>
                  <a:gd name="T6" fmla="*/ 6 w 295"/>
                  <a:gd name="T7" fmla="*/ 0 h 215"/>
                  <a:gd name="T8" fmla="*/ 0 w 295"/>
                  <a:gd name="T9" fmla="*/ 21 h 215"/>
                  <a:gd name="T10" fmla="*/ 17 w 295"/>
                  <a:gd name="T11" fmla="*/ 63 h 215"/>
                  <a:gd name="T12" fmla="*/ 44 w 295"/>
                  <a:gd name="T13" fmla="*/ 127 h 215"/>
                  <a:gd name="T14" fmla="*/ 67 w 295"/>
                  <a:gd name="T15" fmla="*/ 171 h 215"/>
                  <a:gd name="T16" fmla="*/ 80 w 295"/>
                  <a:gd name="T17" fmla="*/ 196 h 215"/>
                  <a:gd name="T18" fmla="*/ 131 w 295"/>
                  <a:gd name="T19" fmla="*/ 215 h 215"/>
                  <a:gd name="T20" fmla="*/ 268 w 295"/>
                  <a:gd name="T21" fmla="*/ 167 h 215"/>
                  <a:gd name="T22" fmla="*/ 295 w 295"/>
                  <a:gd name="T23" fmla="*/ 97 h 215"/>
                  <a:gd name="T24" fmla="*/ 295 w 295"/>
                  <a:gd name="T25" fmla="*/ 97 h 215"/>
                  <a:gd name="T26" fmla="*/ 295 w 295"/>
                  <a:gd name="T27" fmla="*/ 97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5"/>
                  <a:gd name="T43" fmla="*/ 0 h 215"/>
                  <a:gd name="T44" fmla="*/ 295 w 295"/>
                  <a:gd name="T45" fmla="*/ 215 h 2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5" h="215">
                    <a:moveTo>
                      <a:pt x="295" y="97"/>
                    </a:moveTo>
                    <a:lnTo>
                      <a:pt x="112" y="86"/>
                    </a:lnTo>
                    <a:lnTo>
                      <a:pt x="42" y="34"/>
                    </a:lnTo>
                    <a:lnTo>
                      <a:pt x="6" y="0"/>
                    </a:lnTo>
                    <a:lnTo>
                      <a:pt x="0" y="21"/>
                    </a:lnTo>
                    <a:lnTo>
                      <a:pt x="17" y="63"/>
                    </a:lnTo>
                    <a:lnTo>
                      <a:pt x="44" y="127"/>
                    </a:lnTo>
                    <a:lnTo>
                      <a:pt x="67" y="171"/>
                    </a:lnTo>
                    <a:lnTo>
                      <a:pt x="80" y="196"/>
                    </a:lnTo>
                    <a:lnTo>
                      <a:pt x="131" y="215"/>
                    </a:lnTo>
                    <a:lnTo>
                      <a:pt x="268" y="167"/>
                    </a:lnTo>
                    <a:lnTo>
                      <a:pt x="295" y="97"/>
                    </a:lnTo>
                    <a:close/>
                  </a:path>
                </a:pathLst>
              </a:custGeom>
              <a:solidFill>
                <a:srgbClr val="400000"/>
              </a:solidFill>
              <a:ln w="9525">
                <a:noFill/>
                <a:round/>
                <a:headEnd/>
                <a:tailEnd/>
              </a:ln>
            </p:spPr>
            <p:txBody>
              <a:bodyPr/>
              <a:lstStyle/>
              <a:p>
                <a:endParaRPr lang="fa-IR"/>
              </a:p>
            </p:txBody>
          </p:sp>
        </p:grpSp>
        <p:sp>
          <p:nvSpPr>
            <p:cNvPr id="24586" name="Freeform 205"/>
            <p:cNvSpPr>
              <a:spLocks/>
            </p:cNvSpPr>
            <p:nvPr/>
          </p:nvSpPr>
          <p:spPr bwMode="auto">
            <a:xfrm>
              <a:off x="1278" y="3587"/>
              <a:ext cx="185" cy="97"/>
            </a:xfrm>
            <a:custGeom>
              <a:avLst/>
              <a:gdLst>
                <a:gd name="T0" fmla="*/ 0 w 371"/>
                <a:gd name="T1" fmla="*/ 143 h 196"/>
                <a:gd name="T2" fmla="*/ 154 w 371"/>
                <a:gd name="T3" fmla="*/ 105 h 196"/>
                <a:gd name="T4" fmla="*/ 211 w 371"/>
                <a:gd name="T5" fmla="*/ 50 h 196"/>
                <a:gd name="T6" fmla="*/ 260 w 371"/>
                <a:gd name="T7" fmla="*/ 17 h 196"/>
                <a:gd name="T8" fmla="*/ 336 w 371"/>
                <a:gd name="T9" fmla="*/ 0 h 196"/>
                <a:gd name="T10" fmla="*/ 371 w 371"/>
                <a:gd name="T11" fmla="*/ 0 h 196"/>
                <a:gd name="T12" fmla="*/ 346 w 371"/>
                <a:gd name="T13" fmla="*/ 11 h 196"/>
                <a:gd name="T14" fmla="*/ 268 w 371"/>
                <a:gd name="T15" fmla="*/ 32 h 196"/>
                <a:gd name="T16" fmla="*/ 220 w 371"/>
                <a:gd name="T17" fmla="*/ 61 h 196"/>
                <a:gd name="T18" fmla="*/ 205 w 371"/>
                <a:gd name="T19" fmla="*/ 97 h 196"/>
                <a:gd name="T20" fmla="*/ 220 w 371"/>
                <a:gd name="T21" fmla="*/ 116 h 196"/>
                <a:gd name="T22" fmla="*/ 165 w 371"/>
                <a:gd name="T23" fmla="*/ 139 h 196"/>
                <a:gd name="T24" fmla="*/ 95 w 371"/>
                <a:gd name="T25" fmla="*/ 175 h 196"/>
                <a:gd name="T26" fmla="*/ 15 w 371"/>
                <a:gd name="T27" fmla="*/ 196 h 196"/>
                <a:gd name="T28" fmla="*/ 0 w 371"/>
                <a:gd name="T29" fmla="*/ 143 h 196"/>
                <a:gd name="T30" fmla="*/ 0 w 371"/>
                <a:gd name="T31" fmla="*/ 143 h 196"/>
                <a:gd name="T32" fmla="*/ 0 w 371"/>
                <a:gd name="T33" fmla="*/ 143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1"/>
                <a:gd name="T52" fmla="*/ 0 h 196"/>
                <a:gd name="T53" fmla="*/ 371 w 371"/>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1" h="196">
                  <a:moveTo>
                    <a:pt x="0" y="143"/>
                  </a:moveTo>
                  <a:lnTo>
                    <a:pt x="154" y="105"/>
                  </a:lnTo>
                  <a:lnTo>
                    <a:pt x="211" y="50"/>
                  </a:lnTo>
                  <a:lnTo>
                    <a:pt x="260" y="17"/>
                  </a:lnTo>
                  <a:lnTo>
                    <a:pt x="336" y="0"/>
                  </a:lnTo>
                  <a:lnTo>
                    <a:pt x="371" y="0"/>
                  </a:lnTo>
                  <a:lnTo>
                    <a:pt x="346" y="11"/>
                  </a:lnTo>
                  <a:lnTo>
                    <a:pt x="268" y="32"/>
                  </a:lnTo>
                  <a:lnTo>
                    <a:pt x="220" y="61"/>
                  </a:lnTo>
                  <a:lnTo>
                    <a:pt x="205" y="97"/>
                  </a:lnTo>
                  <a:lnTo>
                    <a:pt x="220" y="116"/>
                  </a:lnTo>
                  <a:lnTo>
                    <a:pt x="165" y="139"/>
                  </a:lnTo>
                  <a:lnTo>
                    <a:pt x="95" y="175"/>
                  </a:lnTo>
                  <a:lnTo>
                    <a:pt x="15" y="196"/>
                  </a:lnTo>
                  <a:lnTo>
                    <a:pt x="0" y="143"/>
                  </a:lnTo>
                  <a:close/>
                </a:path>
              </a:pathLst>
            </a:custGeom>
            <a:solidFill>
              <a:srgbClr val="000000"/>
            </a:solidFill>
            <a:ln w="9525">
              <a:noFill/>
              <a:round/>
              <a:headEnd/>
              <a:tailEnd/>
            </a:ln>
          </p:spPr>
          <p:txBody>
            <a:bodyPr/>
            <a:lstStyle/>
            <a:p>
              <a:endParaRPr lang="fa-IR"/>
            </a:p>
          </p:txBody>
        </p:sp>
        <p:sp>
          <p:nvSpPr>
            <p:cNvPr id="24587" name="Freeform 206"/>
            <p:cNvSpPr>
              <a:spLocks/>
            </p:cNvSpPr>
            <p:nvPr/>
          </p:nvSpPr>
          <p:spPr bwMode="auto">
            <a:xfrm>
              <a:off x="1207" y="3300"/>
              <a:ext cx="87" cy="268"/>
            </a:xfrm>
            <a:custGeom>
              <a:avLst/>
              <a:gdLst>
                <a:gd name="T0" fmla="*/ 2 w 175"/>
                <a:gd name="T1" fmla="*/ 0 h 534"/>
                <a:gd name="T2" fmla="*/ 10 w 175"/>
                <a:gd name="T3" fmla="*/ 23 h 534"/>
                <a:gd name="T4" fmla="*/ 42 w 175"/>
                <a:gd name="T5" fmla="*/ 68 h 534"/>
                <a:gd name="T6" fmla="*/ 94 w 175"/>
                <a:gd name="T7" fmla="*/ 165 h 534"/>
                <a:gd name="T8" fmla="*/ 78 w 175"/>
                <a:gd name="T9" fmla="*/ 207 h 534"/>
                <a:gd name="T10" fmla="*/ 57 w 175"/>
                <a:gd name="T11" fmla="*/ 232 h 534"/>
                <a:gd name="T12" fmla="*/ 69 w 175"/>
                <a:gd name="T13" fmla="*/ 300 h 534"/>
                <a:gd name="T14" fmla="*/ 124 w 175"/>
                <a:gd name="T15" fmla="*/ 315 h 534"/>
                <a:gd name="T16" fmla="*/ 139 w 175"/>
                <a:gd name="T17" fmla="*/ 333 h 534"/>
                <a:gd name="T18" fmla="*/ 175 w 175"/>
                <a:gd name="T19" fmla="*/ 352 h 534"/>
                <a:gd name="T20" fmla="*/ 173 w 175"/>
                <a:gd name="T21" fmla="*/ 363 h 534"/>
                <a:gd name="T22" fmla="*/ 133 w 175"/>
                <a:gd name="T23" fmla="*/ 395 h 534"/>
                <a:gd name="T24" fmla="*/ 84 w 175"/>
                <a:gd name="T25" fmla="*/ 466 h 534"/>
                <a:gd name="T26" fmla="*/ 75 w 175"/>
                <a:gd name="T27" fmla="*/ 523 h 534"/>
                <a:gd name="T28" fmla="*/ 65 w 175"/>
                <a:gd name="T29" fmla="*/ 534 h 534"/>
                <a:gd name="T30" fmla="*/ 57 w 175"/>
                <a:gd name="T31" fmla="*/ 443 h 534"/>
                <a:gd name="T32" fmla="*/ 52 w 175"/>
                <a:gd name="T33" fmla="*/ 346 h 534"/>
                <a:gd name="T34" fmla="*/ 38 w 175"/>
                <a:gd name="T35" fmla="*/ 287 h 534"/>
                <a:gd name="T36" fmla="*/ 35 w 175"/>
                <a:gd name="T37" fmla="*/ 224 h 534"/>
                <a:gd name="T38" fmla="*/ 35 w 175"/>
                <a:gd name="T39" fmla="*/ 122 h 534"/>
                <a:gd name="T40" fmla="*/ 25 w 175"/>
                <a:gd name="T41" fmla="*/ 74 h 534"/>
                <a:gd name="T42" fmla="*/ 16 w 175"/>
                <a:gd name="T43" fmla="*/ 51 h 534"/>
                <a:gd name="T44" fmla="*/ 0 w 175"/>
                <a:gd name="T45" fmla="*/ 23 h 534"/>
                <a:gd name="T46" fmla="*/ 2 w 175"/>
                <a:gd name="T47" fmla="*/ 0 h 534"/>
                <a:gd name="T48" fmla="*/ 2 w 175"/>
                <a:gd name="T49" fmla="*/ 0 h 534"/>
                <a:gd name="T50" fmla="*/ 2 w 175"/>
                <a:gd name="T51" fmla="*/ 0 h 5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534"/>
                <a:gd name="T80" fmla="*/ 175 w 175"/>
                <a:gd name="T81" fmla="*/ 534 h 5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534">
                  <a:moveTo>
                    <a:pt x="2" y="0"/>
                  </a:moveTo>
                  <a:lnTo>
                    <a:pt x="10" y="23"/>
                  </a:lnTo>
                  <a:lnTo>
                    <a:pt x="42" y="68"/>
                  </a:lnTo>
                  <a:lnTo>
                    <a:pt x="94" y="165"/>
                  </a:lnTo>
                  <a:lnTo>
                    <a:pt x="78" y="207"/>
                  </a:lnTo>
                  <a:lnTo>
                    <a:pt x="57" y="232"/>
                  </a:lnTo>
                  <a:lnTo>
                    <a:pt x="69" y="300"/>
                  </a:lnTo>
                  <a:lnTo>
                    <a:pt x="124" y="315"/>
                  </a:lnTo>
                  <a:lnTo>
                    <a:pt x="139" y="333"/>
                  </a:lnTo>
                  <a:lnTo>
                    <a:pt x="175" y="352"/>
                  </a:lnTo>
                  <a:lnTo>
                    <a:pt x="173" y="363"/>
                  </a:lnTo>
                  <a:lnTo>
                    <a:pt x="133" y="395"/>
                  </a:lnTo>
                  <a:lnTo>
                    <a:pt x="84" y="466"/>
                  </a:lnTo>
                  <a:lnTo>
                    <a:pt x="75" y="523"/>
                  </a:lnTo>
                  <a:lnTo>
                    <a:pt x="65" y="534"/>
                  </a:lnTo>
                  <a:lnTo>
                    <a:pt x="57" y="443"/>
                  </a:lnTo>
                  <a:lnTo>
                    <a:pt x="52" y="346"/>
                  </a:lnTo>
                  <a:lnTo>
                    <a:pt x="38" y="287"/>
                  </a:lnTo>
                  <a:lnTo>
                    <a:pt x="35" y="224"/>
                  </a:lnTo>
                  <a:lnTo>
                    <a:pt x="35" y="122"/>
                  </a:lnTo>
                  <a:lnTo>
                    <a:pt x="25" y="74"/>
                  </a:lnTo>
                  <a:lnTo>
                    <a:pt x="16" y="51"/>
                  </a:lnTo>
                  <a:lnTo>
                    <a:pt x="0" y="23"/>
                  </a:lnTo>
                  <a:lnTo>
                    <a:pt x="2" y="0"/>
                  </a:lnTo>
                  <a:close/>
                </a:path>
              </a:pathLst>
            </a:custGeom>
            <a:solidFill>
              <a:srgbClr val="000000"/>
            </a:solidFill>
            <a:ln w="9525">
              <a:noFill/>
              <a:round/>
              <a:headEnd/>
              <a:tailEnd/>
            </a:ln>
          </p:spPr>
          <p:txBody>
            <a:bodyPr/>
            <a:lstStyle/>
            <a:p>
              <a:endParaRPr lang="fa-IR"/>
            </a:p>
          </p:txBody>
        </p:sp>
        <p:sp>
          <p:nvSpPr>
            <p:cNvPr id="24588" name="Freeform 207"/>
            <p:cNvSpPr>
              <a:spLocks/>
            </p:cNvSpPr>
            <p:nvPr/>
          </p:nvSpPr>
          <p:spPr bwMode="auto">
            <a:xfrm>
              <a:off x="1237" y="3548"/>
              <a:ext cx="76" cy="128"/>
            </a:xfrm>
            <a:custGeom>
              <a:avLst/>
              <a:gdLst>
                <a:gd name="T0" fmla="*/ 12 w 152"/>
                <a:gd name="T1" fmla="*/ 0 h 257"/>
                <a:gd name="T2" fmla="*/ 38 w 152"/>
                <a:gd name="T3" fmla="*/ 107 h 257"/>
                <a:gd name="T4" fmla="*/ 50 w 152"/>
                <a:gd name="T5" fmla="*/ 129 h 257"/>
                <a:gd name="T6" fmla="*/ 80 w 152"/>
                <a:gd name="T7" fmla="*/ 169 h 257"/>
                <a:gd name="T8" fmla="*/ 126 w 152"/>
                <a:gd name="T9" fmla="*/ 207 h 257"/>
                <a:gd name="T10" fmla="*/ 152 w 152"/>
                <a:gd name="T11" fmla="*/ 230 h 257"/>
                <a:gd name="T12" fmla="*/ 122 w 152"/>
                <a:gd name="T13" fmla="*/ 257 h 257"/>
                <a:gd name="T14" fmla="*/ 78 w 152"/>
                <a:gd name="T15" fmla="*/ 204 h 257"/>
                <a:gd name="T16" fmla="*/ 27 w 152"/>
                <a:gd name="T17" fmla="*/ 131 h 257"/>
                <a:gd name="T18" fmla="*/ 0 w 152"/>
                <a:gd name="T19" fmla="*/ 51 h 257"/>
                <a:gd name="T20" fmla="*/ 12 w 152"/>
                <a:gd name="T21" fmla="*/ 0 h 257"/>
                <a:gd name="T22" fmla="*/ 12 w 152"/>
                <a:gd name="T23" fmla="*/ 0 h 257"/>
                <a:gd name="T24" fmla="*/ 12 w 152"/>
                <a:gd name="T25" fmla="*/ 0 h 2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257"/>
                <a:gd name="T41" fmla="*/ 152 w 152"/>
                <a:gd name="T42" fmla="*/ 257 h 2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257">
                  <a:moveTo>
                    <a:pt x="12" y="0"/>
                  </a:moveTo>
                  <a:lnTo>
                    <a:pt x="38" y="107"/>
                  </a:lnTo>
                  <a:lnTo>
                    <a:pt x="50" y="129"/>
                  </a:lnTo>
                  <a:lnTo>
                    <a:pt x="80" y="169"/>
                  </a:lnTo>
                  <a:lnTo>
                    <a:pt x="126" y="207"/>
                  </a:lnTo>
                  <a:lnTo>
                    <a:pt x="152" y="230"/>
                  </a:lnTo>
                  <a:lnTo>
                    <a:pt x="122" y="257"/>
                  </a:lnTo>
                  <a:lnTo>
                    <a:pt x="78" y="204"/>
                  </a:lnTo>
                  <a:lnTo>
                    <a:pt x="27" y="131"/>
                  </a:lnTo>
                  <a:lnTo>
                    <a:pt x="0" y="51"/>
                  </a:lnTo>
                  <a:lnTo>
                    <a:pt x="12" y="0"/>
                  </a:lnTo>
                  <a:close/>
                </a:path>
              </a:pathLst>
            </a:custGeom>
            <a:solidFill>
              <a:srgbClr val="000000"/>
            </a:solidFill>
            <a:ln w="9525">
              <a:noFill/>
              <a:round/>
              <a:headEnd/>
              <a:tailEnd/>
            </a:ln>
          </p:spPr>
          <p:txBody>
            <a:bodyPr/>
            <a:lstStyle/>
            <a:p>
              <a:endParaRPr lang="fa-IR"/>
            </a:p>
          </p:txBody>
        </p:sp>
        <p:sp>
          <p:nvSpPr>
            <p:cNvPr id="24589" name="Freeform 208"/>
            <p:cNvSpPr>
              <a:spLocks/>
            </p:cNvSpPr>
            <p:nvPr/>
          </p:nvSpPr>
          <p:spPr bwMode="auto">
            <a:xfrm>
              <a:off x="2762" y="3198"/>
              <a:ext cx="73" cy="175"/>
            </a:xfrm>
            <a:custGeom>
              <a:avLst/>
              <a:gdLst>
                <a:gd name="T0" fmla="*/ 38 w 146"/>
                <a:gd name="T1" fmla="*/ 0 h 349"/>
                <a:gd name="T2" fmla="*/ 121 w 146"/>
                <a:gd name="T3" fmla="*/ 45 h 349"/>
                <a:gd name="T4" fmla="*/ 146 w 146"/>
                <a:gd name="T5" fmla="*/ 83 h 349"/>
                <a:gd name="T6" fmla="*/ 125 w 146"/>
                <a:gd name="T7" fmla="*/ 133 h 349"/>
                <a:gd name="T8" fmla="*/ 100 w 146"/>
                <a:gd name="T9" fmla="*/ 192 h 349"/>
                <a:gd name="T10" fmla="*/ 104 w 146"/>
                <a:gd name="T11" fmla="*/ 323 h 349"/>
                <a:gd name="T12" fmla="*/ 41 w 146"/>
                <a:gd name="T13" fmla="*/ 349 h 349"/>
                <a:gd name="T14" fmla="*/ 21 w 146"/>
                <a:gd name="T15" fmla="*/ 309 h 349"/>
                <a:gd name="T16" fmla="*/ 0 w 146"/>
                <a:gd name="T17" fmla="*/ 220 h 349"/>
                <a:gd name="T18" fmla="*/ 0 w 146"/>
                <a:gd name="T19" fmla="*/ 66 h 349"/>
                <a:gd name="T20" fmla="*/ 24 w 146"/>
                <a:gd name="T21" fmla="*/ 24 h 349"/>
                <a:gd name="T22" fmla="*/ 38 w 146"/>
                <a:gd name="T23" fmla="*/ 0 h 349"/>
                <a:gd name="T24" fmla="*/ 38 w 146"/>
                <a:gd name="T25" fmla="*/ 0 h 349"/>
                <a:gd name="T26" fmla="*/ 38 w 146"/>
                <a:gd name="T27" fmla="*/ 0 h 3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
                <a:gd name="T43" fmla="*/ 0 h 349"/>
                <a:gd name="T44" fmla="*/ 146 w 146"/>
                <a:gd name="T45" fmla="*/ 349 h 3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 h="349">
                  <a:moveTo>
                    <a:pt x="38" y="0"/>
                  </a:moveTo>
                  <a:lnTo>
                    <a:pt x="121" y="45"/>
                  </a:lnTo>
                  <a:lnTo>
                    <a:pt x="146" y="83"/>
                  </a:lnTo>
                  <a:lnTo>
                    <a:pt x="125" y="133"/>
                  </a:lnTo>
                  <a:lnTo>
                    <a:pt x="100" y="192"/>
                  </a:lnTo>
                  <a:lnTo>
                    <a:pt x="104" y="323"/>
                  </a:lnTo>
                  <a:lnTo>
                    <a:pt x="41" y="349"/>
                  </a:lnTo>
                  <a:lnTo>
                    <a:pt x="21" y="309"/>
                  </a:lnTo>
                  <a:lnTo>
                    <a:pt x="0" y="220"/>
                  </a:lnTo>
                  <a:lnTo>
                    <a:pt x="0" y="66"/>
                  </a:lnTo>
                  <a:lnTo>
                    <a:pt x="24" y="24"/>
                  </a:lnTo>
                  <a:lnTo>
                    <a:pt x="38" y="0"/>
                  </a:lnTo>
                  <a:close/>
                </a:path>
              </a:pathLst>
            </a:custGeom>
            <a:solidFill>
              <a:srgbClr val="FFB5A8"/>
            </a:solidFill>
            <a:ln w="9525">
              <a:noFill/>
              <a:round/>
              <a:headEnd/>
              <a:tailEnd/>
            </a:ln>
          </p:spPr>
          <p:txBody>
            <a:bodyPr/>
            <a:lstStyle/>
            <a:p>
              <a:endParaRPr lang="fa-IR"/>
            </a:p>
          </p:txBody>
        </p:sp>
        <p:sp>
          <p:nvSpPr>
            <p:cNvPr id="24590" name="Freeform 209"/>
            <p:cNvSpPr>
              <a:spLocks/>
            </p:cNvSpPr>
            <p:nvPr/>
          </p:nvSpPr>
          <p:spPr bwMode="auto">
            <a:xfrm>
              <a:off x="2772" y="3210"/>
              <a:ext cx="38" cy="88"/>
            </a:xfrm>
            <a:custGeom>
              <a:avLst/>
              <a:gdLst>
                <a:gd name="T0" fmla="*/ 30 w 76"/>
                <a:gd name="T1" fmla="*/ 0 h 175"/>
                <a:gd name="T2" fmla="*/ 0 w 76"/>
                <a:gd name="T3" fmla="*/ 52 h 175"/>
                <a:gd name="T4" fmla="*/ 20 w 76"/>
                <a:gd name="T5" fmla="*/ 113 h 175"/>
                <a:gd name="T6" fmla="*/ 9 w 76"/>
                <a:gd name="T7" fmla="*/ 147 h 175"/>
                <a:gd name="T8" fmla="*/ 20 w 76"/>
                <a:gd name="T9" fmla="*/ 175 h 175"/>
                <a:gd name="T10" fmla="*/ 55 w 76"/>
                <a:gd name="T11" fmla="*/ 164 h 175"/>
                <a:gd name="T12" fmla="*/ 62 w 76"/>
                <a:gd name="T13" fmla="*/ 133 h 175"/>
                <a:gd name="T14" fmla="*/ 76 w 76"/>
                <a:gd name="T15" fmla="*/ 73 h 175"/>
                <a:gd name="T16" fmla="*/ 76 w 76"/>
                <a:gd name="T17" fmla="*/ 31 h 175"/>
                <a:gd name="T18" fmla="*/ 30 w 76"/>
                <a:gd name="T19" fmla="*/ 0 h 175"/>
                <a:gd name="T20" fmla="*/ 30 w 76"/>
                <a:gd name="T21" fmla="*/ 0 h 175"/>
                <a:gd name="T22" fmla="*/ 30 w 76"/>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175"/>
                <a:gd name="T38" fmla="*/ 76 w 76"/>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175">
                  <a:moveTo>
                    <a:pt x="30" y="0"/>
                  </a:moveTo>
                  <a:lnTo>
                    <a:pt x="0" y="52"/>
                  </a:lnTo>
                  <a:lnTo>
                    <a:pt x="20" y="113"/>
                  </a:lnTo>
                  <a:lnTo>
                    <a:pt x="9" y="147"/>
                  </a:lnTo>
                  <a:lnTo>
                    <a:pt x="20" y="175"/>
                  </a:lnTo>
                  <a:lnTo>
                    <a:pt x="55" y="164"/>
                  </a:lnTo>
                  <a:lnTo>
                    <a:pt x="62" y="133"/>
                  </a:lnTo>
                  <a:lnTo>
                    <a:pt x="76" y="73"/>
                  </a:lnTo>
                  <a:lnTo>
                    <a:pt x="76" y="31"/>
                  </a:lnTo>
                  <a:lnTo>
                    <a:pt x="30" y="0"/>
                  </a:lnTo>
                  <a:close/>
                </a:path>
              </a:pathLst>
            </a:custGeom>
            <a:solidFill>
              <a:srgbClr val="FFD6C9"/>
            </a:solidFill>
            <a:ln w="9525">
              <a:noFill/>
              <a:round/>
              <a:headEnd/>
              <a:tailEnd/>
            </a:ln>
          </p:spPr>
          <p:txBody>
            <a:bodyPr/>
            <a:lstStyle/>
            <a:p>
              <a:endParaRPr lang="fa-IR"/>
            </a:p>
          </p:txBody>
        </p:sp>
        <p:sp>
          <p:nvSpPr>
            <p:cNvPr id="24591" name="Freeform 210"/>
            <p:cNvSpPr>
              <a:spLocks/>
            </p:cNvSpPr>
            <p:nvPr/>
          </p:nvSpPr>
          <p:spPr bwMode="auto">
            <a:xfrm>
              <a:off x="2795" y="3166"/>
              <a:ext cx="153" cy="93"/>
            </a:xfrm>
            <a:custGeom>
              <a:avLst/>
              <a:gdLst>
                <a:gd name="T0" fmla="*/ 0 w 306"/>
                <a:gd name="T1" fmla="*/ 8 h 186"/>
                <a:gd name="T2" fmla="*/ 34 w 306"/>
                <a:gd name="T3" fmla="*/ 30 h 186"/>
                <a:gd name="T4" fmla="*/ 88 w 306"/>
                <a:gd name="T5" fmla="*/ 89 h 186"/>
                <a:gd name="T6" fmla="*/ 114 w 306"/>
                <a:gd name="T7" fmla="*/ 124 h 186"/>
                <a:gd name="T8" fmla="*/ 147 w 306"/>
                <a:gd name="T9" fmla="*/ 150 h 186"/>
                <a:gd name="T10" fmla="*/ 221 w 306"/>
                <a:gd name="T11" fmla="*/ 177 h 186"/>
                <a:gd name="T12" fmla="*/ 282 w 306"/>
                <a:gd name="T13" fmla="*/ 186 h 186"/>
                <a:gd name="T14" fmla="*/ 306 w 306"/>
                <a:gd name="T15" fmla="*/ 165 h 186"/>
                <a:gd name="T16" fmla="*/ 302 w 306"/>
                <a:gd name="T17" fmla="*/ 97 h 186"/>
                <a:gd name="T18" fmla="*/ 280 w 306"/>
                <a:gd name="T19" fmla="*/ 68 h 186"/>
                <a:gd name="T20" fmla="*/ 236 w 306"/>
                <a:gd name="T21" fmla="*/ 57 h 186"/>
                <a:gd name="T22" fmla="*/ 76 w 306"/>
                <a:gd name="T23" fmla="*/ 11 h 186"/>
                <a:gd name="T24" fmla="*/ 27 w 306"/>
                <a:gd name="T25" fmla="*/ 0 h 186"/>
                <a:gd name="T26" fmla="*/ 0 w 306"/>
                <a:gd name="T27" fmla="*/ 8 h 186"/>
                <a:gd name="T28" fmla="*/ 0 w 306"/>
                <a:gd name="T29" fmla="*/ 8 h 186"/>
                <a:gd name="T30" fmla="*/ 0 w 306"/>
                <a:gd name="T31" fmla="*/ 8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6"/>
                <a:gd name="T49" fmla="*/ 0 h 186"/>
                <a:gd name="T50" fmla="*/ 306 w 306"/>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6" h="186">
                  <a:moveTo>
                    <a:pt x="0" y="8"/>
                  </a:moveTo>
                  <a:lnTo>
                    <a:pt x="34" y="30"/>
                  </a:lnTo>
                  <a:lnTo>
                    <a:pt x="88" y="89"/>
                  </a:lnTo>
                  <a:lnTo>
                    <a:pt x="114" y="124"/>
                  </a:lnTo>
                  <a:lnTo>
                    <a:pt x="147" y="150"/>
                  </a:lnTo>
                  <a:lnTo>
                    <a:pt x="221" y="177"/>
                  </a:lnTo>
                  <a:lnTo>
                    <a:pt x="282" y="186"/>
                  </a:lnTo>
                  <a:lnTo>
                    <a:pt x="306" y="165"/>
                  </a:lnTo>
                  <a:lnTo>
                    <a:pt x="302" y="97"/>
                  </a:lnTo>
                  <a:lnTo>
                    <a:pt x="280" y="68"/>
                  </a:lnTo>
                  <a:lnTo>
                    <a:pt x="236" y="57"/>
                  </a:lnTo>
                  <a:lnTo>
                    <a:pt x="76" y="11"/>
                  </a:lnTo>
                  <a:lnTo>
                    <a:pt x="27" y="0"/>
                  </a:lnTo>
                  <a:lnTo>
                    <a:pt x="0" y="8"/>
                  </a:lnTo>
                  <a:close/>
                </a:path>
              </a:pathLst>
            </a:custGeom>
            <a:solidFill>
              <a:srgbClr val="FFB5A8"/>
            </a:solidFill>
            <a:ln w="9525">
              <a:noFill/>
              <a:round/>
              <a:headEnd/>
              <a:tailEnd/>
            </a:ln>
          </p:spPr>
          <p:txBody>
            <a:bodyPr/>
            <a:lstStyle/>
            <a:p>
              <a:endParaRPr lang="fa-IR"/>
            </a:p>
          </p:txBody>
        </p:sp>
        <p:sp>
          <p:nvSpPr>
            <p:cNvPr id="24592" name="Freeform 211"/>
            <p:cNvSpPr>
              <a:spLocks/>
            </p:cNvSpPr>
            <p:nvPr/>
          </p:nvSpPr>
          <p:spPr bwMode="auto">
            <a:xfrm>
              <a:off x="2853" y="3198"/>
              <a:ext cx="77" cy="44"/>
            </a:xfrm>
            <a:custGeom>
              <a:avLst/>
              <a:gdLst>
                <a:gd name="T0" fmla="*/ 0 w 154"/>
                <a:gd name="T1" fmla="*/ 0 h 87"/>
                <a:gd name="T2" fmla="*/ 8 w 154"/>
                <a:gd name="T3" fmla="*/ 24 h 87"/>
                <a:gd name="T4" fmla="*/ 31 w 154"/>
                <a:gd name="T5" fmla="*/ 62 h 87"/>
                <a:gd name="T6" fmla="*/ 101 w 154"/>
                <a:gd name="T7" fmla="*/ 87 h 87"/>
                <a:gd name="T8" fmla="*/ 154 w 154"/>
                <a:gd name="T9" fmla="*/ 55 h 87"/>
                <a:gd name="T10" fmla="*/ 107 w 154"/>
                <a:gd name="T11" fmla="*/ 24 h 87"/>
                <a:gd name="T12" fmla="*/ 67 w 154"/>
                <a:gd name="T13" fmla="*/ 13 h 87"/>
                <a:gd name="T14" fmla="*/ 0 w 154"/>
                <a:gd name="T15" fmla="*/ 0 h 87"/>
                <a:gd name="T16" fmla="*/ 0 w 154"/>
                <a:gd name="T17" fmla="*/ 0 h 87"/>
                <a:gd name="T18" fmla="*/ 0 w 154"/>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87"/>
                <a:gd name="T32" fmla="*/ 154 w 15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87">
                  <a:moveTo>
                    <a:pt x="0" y="0"/>
                  </a:moveTo>
                  <a:lnTo>
                    <a:pt x="8" y="24"/>
                  </a:lnTo>
                  <a:lnTo>
                    <a:pt x="31" y="62"/>
                  </a:lnTo>
                  <a:lnTo>
                    <a:pt x="101" y="87"/>
                  </a:lnTo>
                  <a:lnTo>
                    <a:pt x="154" y="55"/>
                  </a:lnTo>
                  <a:lnTo>
                    <a:pt x="107" y="24"/>
                  </a:lnTo>
                  <a:lnTo>
                    <a:pt x="67" y="13"/>
                  </a:lnTo>
                  <a:lnTo>
                    <a:pt x="0" y="0"/>
                  </a:lnTo>
                  <a:close/>
                </a:path>
              </a:pathLst>
            </a:custGeom>
            <a:solidFill>
              <a:srgbClr val="FFC4B8"/>
            </a:solidFill>
            <a:ln w="9525">
              <a:noFill/>
              <a:round/>
              <a:headEnd/>
              <a:tailEnd/>
            </a:ln>
          </p:spPr>
          <p:txBody>
            <a:bodyPr/>
            <a:lstStyle/>
            <a:p>
              <a:endParaRPr lang="fa-IR"/>
            </a:p>
          </p:txBody>
        </p:sp>
        <p:sp>
          <p:nvSpPr>
            <p:cNvPr id="24593" name="Freeform 212"/>
            <p:cNvSpPr>
              <a:spLocks/>
            </p:cNvSpPr>
            <p:nvPr/>
          </p:nvSpPr>
          <p:spPr bwMode="auto">
            <a:xfrm>
              <a:off x="2955" y="3269"/>
              <a:ext cx="88" cy="87"/>
            </a:xfrm>
            <a:custGeom>
              <a:avLst/>
              <a:gdLst>
                <a:gd name="T0" fmla="*/ 0 w 176"/>
                <a:gd name="T1" fmla="*/ 17 h 173"/>
                <a:gd name="T2" fmla="*/ 68 w 176"/>
                <a:gd name="T3" fmla="*/ 23 h 173"/>
                <a:gd name="T4" fmla="*/ 89 w 176"/>
                <a:gd name="T5" fmla="*/ 0 h 173"/>
                <a:gd name="T6" fmla="*/ 155 w 176"/>
                <a:gd name="T7" fmla="*/ 93 h 173"/>
                <a:gd name="T8" fmla="*/ 176 w 176"/>
                <a:gd name="T9" fmla="*/ 137 h 173"/>
                <a:gd name="T10" fmla="*/ 171 w 176"/>
                <a:gd name="T11" fmla="*/ 166 h 173"/>
                <a:gd name="T12" fmla="*/ 142 w 176"/>
                <a:gd name="T13" fmla="*/ 173 h 173"/>
                <a:gd name="T14" fmla="*/ 104 w 176"/>
                <a:gd name="T15" fmla="*/ 145 h 173"/>
                <a:gd name="T16" fmla="*/ 57 w 176"/>
                <a:gd name="T17" fmla="*/ 91 h 173"/>
                <a:gd name="T18" fmla="*/ 17 w 176"/>
                <a:gd name="T19" fmla="*/ 40 h 173"/>
                <a:gd name="T20" fmla="*/ 0 w 176"/>
                <a:gd name="T21" fmla="*/ 17 h 173"/>
                <a:gd name="T22" fmla="*/ 0 w 176"/>
                <a:gd name="T23" fmla="*/ 17 h 173"/>
                <a:gd name="T24" fmla="*/ 0 w 176"/>
                <a:gd name="T25" fmla="*/ 17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73"/>
                <a:gd name="T41" fmla="*/ 176 w 176"/>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73">
                  <a:moveTo>
                    <a:pt x="0" y="17"/>
                  </a:moveTo>
                  <a:lnTo>
                    <a:pt x="68" y="23"/>
                  </a:lnTo>
                  <a:lnTo>
                    <a:pt x="89" y="0"/>
                  </a:lnTo>
                  <a:lnTo>
                    <a:pt x="155" y="93"/>
                  </a:lnTo>
                  <a:lnTo>
                    <a:pt x="176" y="137"/>
                  </a:lnTo>
                  <a:lnTo>
                    <a:pt x="171" y="166"/>
                  </a:lnTo>
                  <a:lnTo>
                    <a:pt x="142" y="173"/>
                  </a:lnTo>
                  <a:lnTo>
                    <a:pt x="104" y="145"/>
                  </a:lnTo>
                  <a:lnTo>
                    <a:pt x="57" y="91"/>
                  </a:lnTo>
                  <a:lnTo>
                    <a:pt x="17" y="40"/>
                  </a:lnTo>
                  <a:lnTo>
                    <a:pt x="0" y="17"/>
                  </a:lnTo>
                  <a:close/>
                </a:path>
              </a:pathLst>
            </a:custGeom>
            <a:solidFill>
              <a:srgbClr val="FFB5A8"/>
            </a:solidFill>
            <a:ln w="9525">
              <a:noFill/>
              <a:round/>
              <a:headEnd/>
              <a:tailEnd/>
            </a:ln>
          </p:spPr>
          <p:txBody>
            <a:bodyPr/>
            <a:lstStyle/>
            <a:p>
              <a:endParaRPr lang="fa-IR"/>
            </a:p>
          </p:txBody>
        </p:sp>
        <p:sp>
          <p:nvSpPr>
            <p:cNvPr id="24594" name="Freeform 213"/>
            <p:cNvSpPr>
              <a:spLocks/>
            </p:cNvSpPr>
            <p:nvPr/>
          </p:nvSpPr>
          <p:spPr bwMode="auto">
            <a:xfrm>
              <a:off x="2954" y="3226"/>
              <a:ext cx="37" cy="37"/>
            </a:xfrm>
            <a:custGeom>
              <a:avLst/>
              <a:gdLst>
                <a:gd name="T0" fmla="*/ 9 w 74"/>
                <a:gd name="T1" fmla="*/ 0 h 74"/>
                <a:gd name="T2" fmla="*/ 51 w 74"/>
                <a:gd name="T3" fmla="*/ 3 h 74"/>
                <a:gd name="T4" fmla="*/ 74 w 74"/>
                <a:gd name="T5" fmla="*/ 24 h 74"/>
                <a:gd name="T6" fmla="*/ 70 w 74"/>
                <a:gd name="T7" fmla="*/ 55 h 74"/>
                <a:gd name="T8" fmla="*/ 68 w 74"/>
                <a:gd name="T9" fmla="*/ 74 h 74"/>
                <a:gd name="T10" fmla="*/ 32 w 74"/>
                <a:gd name="T11" fmla="*/ 59 h 74"/>
                <a:gd name="T12" fmla="*/ 0 w 74"/>
                <a:gd name="T13" fmla="*/ 28 h 74"/>
                <a:gd name="T14" fmla="*/ 0 w 74"/>
                <a:gd name="T15" fmla="*/ 11 h 74"/>
                <a:gd name="T16" fmla="*/ 9 w 74"/>
                <a:gd name="T17" fmla="*/ 0 h 74"/>
                <a:gd name="T18" fmla="*/ 9 w 74"/>
                <a:gd name="T19" fmla="*/ 0 h 74"/>
                <a:gd name="T20" fmla="*/ 9 w 74"/>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74"/>
                <a:gd name="T35" fmla="*/ 74 w 74"/>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74">
                  <a:moveTo>
                    <a:pt x="9" y="0"/>
                  </a:moveTo>
                  <a:lnTo>
                    <a:pt x="51" y="3"/>
                  </a:lnTo>
                  <a:lnTo>
                    <a:pt x="74" y="24"/>
                  </a:lnTo>
                  <a:lnTo>
                    <a:pt x="70" y="55"/>
                  </a:lnTo>
                  <a:lnTo>
                    <a:pt x="68" y="74"/>
                  </a:lnTo>
                  <a:lnTo>
                    <a:pt x="32" y="59"/>
                  </a:lnTo>
                  <a:lnTo>
                    <a:pt x="0" y="28"/>
                  </a:lnTo>
                  <a:lnTo>
                    <a:pt x="0" y="11"/>
                  </a:lnTo>
                  <a:lnTo>
                    <a:pt x="9" y="0"/>
                  </a:lnTo>
                  <a:close/>
                </a:path>
              </a:pathLst>
            </a:custGeom>
            <a:solidFill>
              <a:srgbClr val="FFB5A8"/>
            </a:solidFill>
            <a:ln w="9525">
              <a:noFill/>
              <a:round/>
              <a:headEnd/>
              <a:tailEnd/>
            </a:ln>
          </p:spPr>
          <p:txBody>
            <a:bodyPr/>
            <a:lstStyle/>
            <a:p>
              <a:endParaRPr lang="fa-IR"/>
            </a:p>
          </p:txBody>
        </p:sp>
        <p:sp>
          <p:nvSpPr>
            <p:cNvPr id="24595" name="Freeform 214"/>
            <p:cNvSpPr>
              <a:spLocks/>
            </p:cNvSpPr>
            <p:nvPr/>
          </p:nvSpPr>
          <p:spPr bwMode="auto">
            <a:xfrm>
              <a:off x="2956" y="3232"/>
              <a:ext cx="30" cy="11"/>
            </a:xfrm>
            <a:custGeom>
              <a:avLst/>
              <a:gdLst>
                <a:gd name="T0" fmla="*/ 0 w 61"/>
                <a:gd name="T1" fmla="*/ 0 h 23"/>
                <a:gd name="T2" fmla="*/ 61 w 61"/>
                <a:gd name="T3" fmla="*/ 0 h 23"/>
                <a:gd name="T4" fmla="*/ 61 w 61"/>
                <a:gd name="T5" fmla="*/ 23 h 23"/>
                <a:gd name="T6" fmla="*/ 2 w 61"/>
                <a:gd name="T7" fmla="*/ 23 h 23"/>
                <a:gd name="T8" fmla="*/ 0 w 61"/>
                <a:gd name="T9" fmla="*/ 0 h 23"/>
                <a:gd name="T10" fmla="*/ 0 w 61"/>
                <a:gd name="T11" fmla="*/ 0 h 23"/>
                <a:gd name="T12" fmla="*/ 0 w 61"/>
                <a:gd name="T13" fmla="*/ 0 h 23"/>
                <a:gd name="T14" fmla="*/ 0 60000 65536"/>
                <a:gd name="T15" fmla="*/ 0 60000 65536"/>
                <a:gd name="T16" fmla="*/ 0 60000 65536"/>
                <a:gd name="T17" fmla="*/ 0 60000 65536"/>
                <a:gd name="T18" fmla="*/ 0 60000 65536"/>
                <a:gd name="T19" fmla="*/ 0 60000 65536"/>
                <a:gd name="T20" fmla="*/ 0 60000 65536"/>
                <a:gd name="T21" fmla="*/ 0 w 61"/>
                <a:gd name="T22" fmla="*/ 0 h 23"/>
                <a:gd name="T23" fmla="*/ 61 w 6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3">
                  <a:moveTo>
                    <a:pt x="0" y="0"/>
                  </a:moveTo>
                  <a:lnTo>
                    <a:pt x="61" y="0"/>
                  </a:lnTo>
                  <a:lnTo>
                    <a:pt x="61" y="23"/>
                  </a:lnTo>
                  <a:lnTo>
                    <a:pt x="2" y="23"/>
                  </a:lnTo>
                  <a:lnTo>
                    <a:pt x="0" y="0"/>
                  </a:lnTo>
                  <a:close/>
                </a:path>
              </a:pathLst>
            </a:custGeom>
            <a:solidFill>
              <a:srgbClr val="FFD6C9"/>
            </a:solidFill>
            <a:ln w="9525">
              <a:noFill/>
              <a:round/>
              <a:headEnd/>
              <a:tailEnd/>
            </a:ln>
          </p:spPr>
          <p:txBody>
            <a:bodyPr/>
            <a:lstStyle/>
            <a:p>
              <a:endParaRPr lang="fa-IR"/>
            </a:p>
          </p:txBody>
        </p:sp>
        <p:sp>
          <p:nvSpPr>
            <p:cNvPr id="24596" name="Freeform 215"/>
            <p:cNvSpPr>
              <a:spLocks/>
            </p:cNvSpPr>
            <p:nvPr/>
          </p:nvSpPr>
          <p:spPr bwMode="auto">
            <a:xfrm>
              <a:off x="2902" y="3140"/>
              <a:ext cx="133" cy="83"/>
            </a:xfrm>
            <a:custGeom>
              <a:avLst/>
              <a:gdLst>
                <a:gd name="T0" fmla="*/ 145 w 266"/>
                <a:gd name="T1" fmla="*/ 47 h 167"/>
                <a:gd name="T2" fmla="*/ 188 w 266"/>
                <a:gd name="T3" fmla="*/ 66 h 167"/>
                <a:gd name="T4" fmla="*/ 240 w 266"/>
                <a:gd name="T5" fmla="*/ 93 h 167"/>
                <a:gd name="T6" fmla="*/ 266 w 266"/>
                <a:gd name="T7" fmla="*/ 118 h 167"/>
                <a:gd name="T8" fmla="*/ 264 w 266"/>
                <a:gd name="T9" fmla="*/ 163 h 167"/>
                <a:gd name="T10" fmla="*/ 205 w 266"/>
                <a:gd name="T11" fmla="*/ 167 h 167"/>
                <a:gd name="T12" fmla="*/ 160 w 266"/>
                <a:gd name="T13" fmla="*/ 159 h 167"/>
                <a:gd name="T14" fmla="*/ 53 w 266"/>
                <a:gd name="T15" fmla="*/ 57 h 167"/>
                <a:gd name="T16" fmla="*/ 0 w 266"/>
                <a:gd name="T17" fmla="*/ 0 h 167"/>
                <a:gd name="T18" fmla="*/ 38 w 266"/>
                <a:gd name="T19" fmla="*/ 0 h 167"/>
                <a:gd name="T20" fmla="*/ 95 w 266"/>
                <a:gd name="T21" fmla="*/ 26 h 167"/>
                <a:gd name="T22" fmla="*/ 145 w 266"/>
                <a:gd name="T23" fmla="*/ 47 h 167"/>
                <a:gd name="T24" fmla="*/ 145 w 266"/>
                <a:gd name="T25" fmla="*/ 47 h 167"/>
                <a:gd name="T26" fmla="*/ 145 w 266"/>
                <a:gd name="T27" fmla="*/ 47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167"/>
                <a:gd name="T44" fmla="*/ 266 w 266"/>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167">
                  <a:moveTo>
                    <a:pt x="145" y="47"/>
                  </a:moveTo>
                  <a:lnTo>
                    <a:pt x="188" y="66"/>
                  </a:lnTo>
                  <a:lnTo>
                    <a:pt x="240" y="93"/>
                  </a:lnTo>
                  <a:lnTo>
                    <a:pt x="266" y="118"/>
                  </a:lnTo>
                  <a:lnTo>
                    <a:pt x="264" y="163"/>
                  </a:lnTo>
                  <a:lnTo>
                    <a:pt x="205" y="167"/>
                  </a:lnTo>
                  <a:lnTo>
                    <a:pt x="160" y="159"/>
                  </a:lnTo>
                  <a:lnTo>
                    <a:pt x="53" y="57"/>
                  </a:lnTo>
                  <a:lnTo>
                    <a:pt x="0" y="0"/>
                  </a:lnTo>
                  <a:lnTo>
                    <a:pt x="38" y="0"/>
                  </a:lnTo>
                  <a:lnTo>
                    <a:pt x="95" y="26"/>
                  </a:lnTo>
                  <a:lnTo>
                    <a:pt x="145" y="47"/>
                  </a:lnTo>
                  <a:close/>
                </a:path>
              </a:pathLst>
            </a:custGeom>
            <a:solidFill>
              <a:srgbClr val="FFB5A8"/>
            </a:solidFill>
            <a:ln w="9525">
              <a:noFill/>
              <a:round/>
              <a:headEnd/>
              <a:tailEnd/>
            </a:ln>
          </p:spPr>
          <p:txBody>
            <a:bodyPr/>
            <a:lstStyle/>
            <a:p>
              <a:endParaRPr lang="fa-IR"/>
            </a:p>
          </p:txBody>
        </p:sp>
        <p:sp>
          <p:nvSpPr>
            <p:cNvPr id="24597" name="Freeform 216"/>
            <p:cNvSpPr>
              <a:spLocks/>
            </p:cNvSpPr>
            <p:nvPr/>
          </p:nvSpPr>
          <p:spPr bwMode="auto">
            <a:xfrm>
              <a:off x="2987" y="3193"/>
              <a:ext cx="49" cy="23"/>
            </a:xfrm>
            <a:custGeom>
              <a:avLst/>
              <a:gdLst>
                <a:gd name="T0" fmla="*/ 42 w 97"/>
                <a:gd name="T1" fmla="*/ 10 h 46"/>
                <a:gd name="T2" fmla="*/ 78 w 97"/>
                <a:gd name="T3" fmla="*/ 0 h 46"/>
                <a:gd name="T4" fmla="*/ 97 w 97"/>
                <a:gd name="T5" fmla="*/ 34 h 46"/>
                <a:gd name="T6" fmla="*/ 42 w 97"/>
                <a:gd name="T7" fmla="*/ 46 h 46"/>
                <a:gd name="T8" fmla="*/ 0 w 97"/>
                <a:gd name="T9" fmla="*/ 34 h 46"/>
                <a:gd name="T10" fmla="*/ 42 w 97"/>
                <a:gd name="T11" fmla="*/ 10 h 46"/>
                <a:gd name="T12" fmla="*/ 42 w 97"/>
                <a:gd name="T13" fmla="*/ 10 h 46"/>
                <a:gd name="T14" fmla="*/ 42 w 97"/>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46"/>
                <a:gd name="T26" fmla="*/ 97 w 97"/>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46">
                  <a:moveTo>
                    <a:pt x="42" y="10"/>
                  </a:moveTo>
                  <a:lnTo>
                    <a:pt x="78" y="0"/>
                  </a:lnTo>
                  <a:lnTo>
                    <a:pt x="97" y="34"/>
                  </a:lnTo>
                  <a:lnTo>
                    <a:pt x="42" y="46"/>
                  </a:lnTo>
                  <a:lnTo>
                    <a:pt x="0" y="34"/>
                  </a:lnTo>
                  <a:lnTo>
                    <a:pt x="42" y="10"/>
                  </a:lnTo>
                  <a:close/>
                </a:path>
              </a:pathLst>
            </a:custGeom>
            <a:solidFill>
              <a:srgbClr val="FFC4B8"/>
            </a:solidFill>
            <a:ln w="9525">
              <a:noFill/>
              <a:round/>
              <a:headEnd/>
              <a:tailEnd/>
            </a:ln>
          </p:spPr>
          <p:txBody>
            <a:bodyPr/>
            <a:lstStyle/>
            <a:p>
              <a:endParaRPr lang="fa-IR"/>
            </a:p>
          </p:txBody>
        </p:sp>
        <p:sp>
          <p:nvSpPr>
            <p:cNvPr id="24598" name="Freeform 217"/>
            <p:cNvSpPr>
              <a:spLocks/>
            </p:cNvSpPr>
            <p:nvPr/>
          </p:nvSpPr>
          <p:spPr bwMode="auto">
            <a:xfrm>
              <a:off x="3011" y="3149"/>
              <a:ext cx="12" cy="24"/>
            </a:xfrm>
            <a:custGeom>
              <a:avLst/>
              <a:gdLst>
                <a:gd name="T0" fmla="*/ 0 w 24"/>
                <a:gd name="T1" fmla="*/ 0 h 47"/>
                <a:gd name="T2" fmla="*/ 2 w 24"/>
                <a:gd name="T3" fmla="*/ 26 h 47"/>
                <a:gd name="T4" fmla="*/ 4 w 24"/>
                <a:gd name="T5" fmla="*/ 47 h 47"/>
                <a:gd name="T6" fmla="*/ 24 w 24"/>
                <a:gd name="T7" fmla="*/ 38 h 47"/>
                <a:gd name="T8" fmla="*/ 13 w 24"/>
                <a:gd name="T9" fmla="*/ 13 h 47"/>
                <a:gd name="T10" fmla="*/ 0 w 24"/>
                <a:gd name="T11" fmla="*/ 0 h 47"/>
                <a:gd name="T12" fmla="*/ 0 w 24"/>
                <a:gd name="T13" fmla="*/ 0 h 47"/>
                <a:gd name="T14" fmla="*/ 0 w 24"/>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7"/>
                <a:gd name="T26" fmla="*/ 24 w 24"/>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7">
                  <a:moveTo>
                    <a:pt x="0" y="0"/>
                  </a:moveTo>
                  <a:lnTo>
                    <a:pt x="2" y="26"/>
                  </a:lnTo>
                  <a:lnTo>
                    <a:pt x="4" y="47"/>
                  </a:lnTo>
                  <a:lnTo>
                    <a:pt x="24" y="38"/>
                  </a:lnTo>
                  <a:lnTo>
                    <a:pt x="13" y="13"/>
                  </a:lnTo>
                  <a:lnTo>
                    <a:pt x="0" y="0"/>
                  </a:lnTo>
                  <a:close/>
                </a:path>
              </a:pathLst>
            </a:custGeom>
            <a:solidFill>
              <a:srgbClr val="FFD6C9"/>
            </a:solidFill>
            <a:ln w="9525">
              <a:noFill/>
              <a:round/>
              <a:headEnd/>
              <a:tailEnd/>
            </a:ln>
          </p:spPr>
          <p:txBody>
            <a:bodyPr/>
            <a:lstStyle/>
            <a:p>
              <a:endParaRPr lang="fa-IR"/>
            </a:p>
          </p:txBody>
        </p:sp>
        <p:sp>
          <p:nvSpPr>
            <p:cNvPr id="24599" name="Freeform 218"/>
            <p:cNvSpPr>
              <a:spLocks/>
            </p:cNvSpPr>
            <p:nvPr/>
          </p:nvSpPr>
          <p:spPr bwMode="auto">
            <a:xfrm>
              <a:off x="2737" y="3049"/>
              <a:ext cx="189" cy="132"/>
            </a:xfrm>
            <a:custGeom>
              <a:avLst/>
              <a:gdLst>
                <a:gd name="T0" fmla="*/ 88 w 379"/>
                <a:gd name="T1" fmla="*/ 0 h 264"/>
                <a:gd name="T2" fmla="*/ 34 w 379"/>
                <a:gd name="T3" fmla="*/ 31 h 264"/>
                <a:gd name="T4" fmla="*/ 4 w 379"/>
                <a:gd name="T5" fmla="*/ 53 h 264"/>
                <a:gd name="T6" fmla="*/ 0 w 379"/>
                <a:gd name="T7" fmla="*/ 114 h 264"/>
                <a:gd name="T8" fmla="*/ 34 w 379"/>
                <a:gd name="T9" fmla="*/ 141 h 264"/>
                <a:gd name="T10" fmla="*/ 90 w 379"/>
                <a:gd name="T11" fmla="*/ 171 h 264"/>
                <a:gd name="T12" fmla="*/ 164 w 379"/>
                <a:gd name="T13" fmla="*/ 207 h 264"/>
                <a:gd name="T14" fmla="*/ 211 w 379"/>
                <a:gd name="T15" fmla="*/ 228 h 264"/>
                <a:gd name="T16" fmla="*/ 282 w 379"/>
                <a:gd name="T17" fmla="*/ 249 h 264"/>
                <a:gd name="T18" fmla="*/ 358 w 379"/>
                <a:gd name="T19" fmla="*/ 264 h 264"/>
                <a:gd name="T20" fmla="*/ 323 w 379"/>
                <a:gd name="T21" fmla="*/ 217 h 264"/>
                <a:gd name="T22" fmla="*/ 297 w 379"/>
                <a:gd name="T23" fmla="*/ 179 h 264"/>
                <a:gd name="T24" fmla="*/ 274 w 379"/>
                <a:gd name="T25" fmla="*/ 154 h 264"/>
                <a:gd name="T26" fmla="*/ 226 w 379"/>
                <a:gd name="T27" fmla="*/ 110 h 264"/>
                <a:gd name="T28" fmla="*/ 196 w 379"/>
                <a:gd name="T29" fmla="*/ 82 h 264"/>
                <a:gd name="T30" fmla="*/ 263 w 379"/>
                <a:gd name="T31" fmla="*/ 116 h 264"/>
                <a:gd name="T32" fmla="*/ 348 w 379"/>
                <a:gd name="T33" fmla="*/ 160 h 264"/>
                <a:gd name="T34" fmla="*/ 379 w 379"/>
                <a:gd name="T35" fmla="*/ 171 h 264"/>
                <a:gd name="T36" fmla="*/ 346 w 379"/>
                <a:gd name="T37" fmla="*/ 141 h 264"/>
                <a:gd name="T38" fmla="*/ 297 w 379"/>
                <a:gd name="T39" fmla="*/ 99 h 264"/>
                <a:gd name="T40" fmla="*/ 247 w 379"/>
                <a:gd name="T41" fmla="*/ 50 h 264"/>
                <a:gd name="T42" fmla="*/ 213 w 379"/>
                <a:gd name="T43" fmla="*/ 21 h 264"/>
                <a:gd name="T44" fmla="*/ 177 w 379"/>
                <a:gd name="T45" fmla="*/ 6 h 264"/>
                <a:gd name="T46" fmla="*/ 88 w 379"/>
                <a:gd name="T47" fmla="*/ 0 h 264"/>
                <a:gd name="T48" fmla="*/ 88 w 379"/>
                <a:gd name="T49" fmla="*/ 0 h 2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9"/>
                <a:gd name="T76" fmla="*/ 0 h 264"/>
                <a:gd name="T77" fmla="*/ 379 w 379"/>
                <a:gd name="T78" fmla="*/ 264 h 2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9" h="264">
                  <a:moveTo>
                    <a:pt x="88" y="0"/>
                  </a:moveTo>
                  <a:lnTo>
                    <a:pt x="34" y="31"/>
                  </a:lnTo>
                  <a:lnTo>
                    <a:pt x="4" y="53"/>
                  </a:lnTo>
                  <a:lnTo>
                    <a:pt x="0" y="114"/>
                  </a:lnTo>
                  <a:lnTo>
                    <a:pt x="34" y="141"/>
                  </a:lnTo>
                  <a:lnTo>
                    <a:pt x="90" y="171"/>
                  </a:lnTo>
                  <a:lnTo>
                    <a:pt x="164" y="207"/>
                  </a:lnTo>
                  <a:lnTo>
                    <a:pt x="211" y="228"/>
                  </a:lnTo>
                  <a:lnTo>
                    <a:pt x="282" y="249"/>
                  </a:lnTo>
                  <a:lnTo>
                    <a:pt x="358" y="264"/>
                  </a:lnTo>
                  <a:lnTo>
                    <a:pt x="323" y="217"/>
                  </a:lnTo>
                  <a:lnTo>
                    <a:pt x="297" y="179"/>
                  </a:lnTo>
                  <a:lnTo>
                    <a:pt x="274" y="154"/>
                  </a:lnTo>
                  <a:lnTo>
                    <a:pt x="226" y="110"/>
                  </a:lnTo>
                  <a:lnTo>
                    <a:pt x="196" y="82"/>
                  </a:lnTo>
                  <a:lnTo>
                    <a:pt x="263" y="116"/>
                  </a:lnTo>
                  <a:lnTo>
                    <a:pt x="348" y="160"/>
                  </a:lnTo>
                  <a:lnTo>
                    <a:pt x="379" y="171"/>
                  </a:lnTo>
                  <a:lnTo>
                    <a:pt x="346" y="141"/>
                  </a:lnTo>
                  <a:lnTo>
                    <a:pt x="297" y="99"/>
                  </a:lnTo>
                  <a:lnTo>
                    <a:pt x="247" y="50"/>
                  </a:lnTo>
                  <a:lnTo>
                    <a:pt x="213" y="21"/>
                  </a:lnTo>
                  <a:lnTo>
                    <a:pt x="177" y="6"/>
                  </a:lnTo>
                  <a:lnTo>
                    <a:pt x="88" y="0"/>
                  </a:lnTo>
                  <a:close/>
                </a:path>
              </a:pathLst>
            </a:custGeom>
            <a:solidFill>
              <a:srgbClr val="FFB5A8"/>
            </a:solidFill>
            <a:ln w="9525">
              <a:noFill/>
              <a:round/>
              <a:headEnd/>
              <a:tailEnd/>
            </a:ln>
          </p:spPr>
          <p:txBody>
            <a:bodyPr/>
            <a:lstStyle/>
            <a:p>
              <a:endParaRPr lang="fa-IR"/>
            </a:p>
          </p:txBody>
        </p:sp>
        <p:sp>
          <p:nvSpPr>
            <p:cNvPr id="24600" name="Freeform 219"/>
            <p:cNvSpPr>
              <a:spLocks/>
            </p:cNvSpPr>
            <p:nvPr/>
          </p:nvSpPr>
          <p:spPr bwMode="auto">
            <a:xfrm>
              <a:off x="2748" y="3055"/>
              <a:ext cx="91" cy="81"/>
            </a:xfrm>
            <a:custGeom>
              <a:avLst/>
              <a:gdLst>
                <a:gd name="T0" fmla="*/ 116 w 183"/>
                <a:gd name="T1" fmla="*/ 0 h 161"/>
                <a:gd name="T2" fmla="*/ 44 w 183"/>
                <a:gd name="T3" fmla="*/ 11 h 161"/>
                <a:gd name="T4" fmla="*/ 0 w 183"/>
                <a:gd name="T5" fmla="*/ 49 h 161"/>
                <a:gd name="T6" fmla="*/ 15 w 183"/>
                <a:gd name="T7" fmla="*/ 102 h 161"/>
                <a:gd name="T8" fmla="*/ 44 w 183"/>
                <a:gd name="T9" fmla="*/ 129 h 161"/>
                <a:gd name="T10" fmla="*/ 76 w 183"/>
                <a:gd name="T11" fmla="*/ 146 h 161"/>
                <a:gd name="T12" fmla="*/ 116 w 183"/>
                <a:gd name="T13" fmla="*/ 161 h 161"/>
                <a:gd name="T14" fmla="*/ 152 w 183"/>
                <a:gd name="T15" fmla="*/ 157 h 161"/>
                <a:gd name="T16" fmla="*/ 162 w 183"/>
                <a:gd name="T17" fmla="*/ 93 h 161"/>
                <a:gd name="T18" fmla="*/ 131 w 183"/>
                <a:gd name="T19" fmla="*/ 51 h 161"/>
                <a:gd name="T20" fmla="*/ 177 w 183"/>
                <a:gd name="T21" fmla="*/ 45 h 161"/>
                <a:gd name="T22" fmla="*/ 183 w 183"/>
                <a:gd name="T23" fmla="*/ 28 h 161"/>
                <a:gd name="T24" fmla="*/ 164 w 183"/>
                <a:gd name="T25" fmla="*/ 15 h 161"/>
                <a:gd name="T26" fmla="*/ 116 w 183"/>
                <a:gd name="T27" fmla="*/ 0 h 161"/>
                <a:gd name="T28" fmla="*/ 116 w 183"/>
                <a:gd name="T29" fmla="*/ 0 h 161"/>
                <a:gd name="T30" fmla="*/ 116 w 183"/>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
                <a:gd name="T49" fmla="*/ 0 h 161"/>
                <a:gd name="T50" fmla="*/ 183 w 183"/>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 h="161">
                  <a:moveTo>
                    <a:pt x="116" y="0"/>
                  </a:moveTo>
                  <a:lnTo>
                    <a:pt x="44" y="11"/>
                  </a:lnTo>
                  <a:lnTo>
                    <a:pt x="0" y="49"/>
                  </a:lnTo>
                  <a:lnTo>
                    <a:pt x="15" y="102"/>
                  </a:lnTo>
                  <a:lnTo>
                    <a:pt x="44" y="129"/>
                  </a:lnTo>
                  <a:lnTo>
                    <a:pt x="76" y="146"/>
                  </a:lnTo>
                  <a:lnTo>
                    <a:pt x="116" y="161"/>
                  </a:lnTo>
                  <a:lnTo>
                    <a:pt x="152" y="157"/>
                  </a:lnTo>
                  <a:lnTo>
                    <a:pt x="162" y="93"/>
                  </a:lnTo>
                  <a:lnTo>
                    <a:pt x="131" y="51"/>
                  </a:lnTo>
                  <a:lnTo>
                    <a:pt x="177" y="45"/>
                  </a:lnTo>
                  <a:lnTo>
                    <a:pt x="183" y="28"/>
                  </a:lnTo>
                  <a:lnTo>
                    <a:pt x="164" y="15"/>
                  </a:lnTo>
                  <a:lnTo>
                    <a:pt x="116" y="0"/>
                  </a:lnTo>
                  <a:close/>
                </a:path>
              </a:pathLst>
            </a:custGeom>
            <a:solidFill>
              <a:srgbClr val="FFC4B8"/>
            </a:solidFill>
            <a:ln w="9525">
              <a:noFill/>
              <a:round/>
              <a:headEnd/>
              <a:tailEnd/>
            </a:ln>
          </p:spPr>
          <p:txBody>
            <a:bodyPr/>
            <a:lstStyle/>
            <a:p>
              <a:endParaRPr lang="fa-IR"/>
            </a:p>
          </p:txBody>
        </p:sp>
        <p:sp>
          <p:nvSpPr>
            <p:cNvPr id="24601" name="Freeform 220"/>
            <p:cNvSpPr>
              <a:spLocks/>
            </p:cNvSpPr>
            <p:nvPr/>
          </p:nvSpPr>
          <p:spPr bwMode="auto">
            <a:xfrm>
              <a:off x="2996" y="3237"/>
              <a:ext cx="73" cy="88"/>
            </a:xfrm>
            <a:custGeom>
              <a:avLst/>
              <a:gdLst>
                <a:gd name="T0" fmla="*/ 0 w 147"/>
                <a:gd name="T1" fmla="*/ 0 h 176"/>
                <a:gd name="T2" fmla="*/ 33 w 147"/>
                <a:gd name="T3" fmla="*/ 11 h 176"/>
                <a:gd name="T4" fmla="*/ 86 w 147"/>
                <a:gd name="T5" fmla="*/ 0 h 176"/>
                <a:gd name="T6" fmla="*/ 109 w 147"/>
                <a:gd name="T7" fmla="*/ 78 h 176"/>
                <a:gd name="T8" fmla="*/ 147 w 147"/>
                <a:gd name="T9" fmla="*/ 142 h 176"/>
                <a:gd name="T10" fmla="*/ 131 w 147"/>
                <a:gd name="T11" fmla="*/ 176 h 176"/>
                <a:gd name="T12" fmla="*/ 42 w 147"/>
                <a:gd name="T13" fmla="*/ 79 h 176"/>
                <a:gd name="T14" fmla="*/ 6 w 147"/>
                <a:gd name="T15" fmla="*/ 28 h 176"/>
                <a:gd name="T16" fmla="*/ 0 w 147"/>
                <a:gd name="T17" fmla="*/ 0 h 176"/>
                <a:gd name="T18" fmla="*/ 0 w 147"/>
                <a:gd name="T19" fmla="*/ 0 h 176"/>
                <a:gd name="T20" fmla="*/ 0 w 147"/>
                <a:gd name="T21" fmla="*/ 0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
                <a:gd name="T34" fmla="*/ 0 h 176"/>
                <a:gd name="T35" fmla="*/ 147 w 147"/>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 h="176">
                  <a:moveTo>
                    <a:pt x="0" y="0"/>
                  </a:moveTo>
                  <a:lnTo>
                    <a:pt x="33" y="11"/>
                  </a:lnTo>
                  <a:lnTo>
                    <a:pt x="86" y="0"/>
                  </a:lnTo>
                  <a:lnTo>
                    <a:pt x="109" y="78"/>
                  </a:lnTo>
                  <a:lnTo>
                    <a:pt x="147" y="142"/>
                  </a:lnTo>
                  <a:lnTo>
                    <a:pt x="131" y="176"/>
                  </a:lnTo>
                  <a:lnTo>
                    <a:pt x="42" y="79"/>
                  </a:lnTo>
                  <a:lnTo>
                    <a:pt x="6" y="28"/>
                  </a:lnTo>
                  <a:lnTo>
                    <a:pt x="0" y="0"/>
                  </a:lnTo>
                  <a:close/>
                </a:path>
              </a:pathLst>
            </a:custGeom>
            <a:solidFill>
              <a:srgbClr val="FFB5A8"/>
            </a:solidFill>
            <a:ln w="9525">
              <a:noFill/>
              <a:round/>
              <a:headEnd/>
              <a:tailEnd/>
            </a:ln>
          </p:spPr>
          <p:txBody>
            <a:bodyPr/>
            <a:lstStyle/>
            <a:p>
              <a:endParaRPr lang="fa-IR"/>
            </a:p>
          </p:txBody>
        </p:sp>
        <p:sp>
          <p:nvSpPr>
            <p:cNvPr id="24602" name="Freeform 221"/>
            <p:cNvSpPr>
              <a:spLocks/>
            </p:cNvSpPr>
            <p:nvPr/>
          </p:nvSpPr>
          <p:spPr bwMode="auto">
            <a:xfrm>
              <a:off x="2956" y="3274"/>
              <a:ext cx="53" cy="32"/>
            </a:xfrm>
            <a:custGeom>
              <a:avLst/>
              <a:gdLst>
                <a:gd name="T0" fmla="*/ 88 w 107"/>
                <a:gd name="T1" fmla="*/ 0 h 64"/>
                <a:gd name="T2" fmla="*/ 80 w 107"/>
                <a:gd name="T3" fmla="*/ 11 h 64"/>
                <a:gd name="T4" fmla="*/ 50 w 107"/>
                <a:gd name="T5" fmla="*/ 23 h 64"/>
                <a:gd name="T6" fmla="*/ 0 w 107"/>
                <a:gd name="T7" fmla="*/ 11 h 64"/>
                <a:gd name="T8" fmla="*/ 23 w 107"/>
                <a:gd name="T9" fmla="*/ 36 h 64"/>
                <a:gd name="T10" fmla="*/ 52 w 107"/>
                <a:gd name="T11" fmla="*/ 61 h 64"/>
                <a:gd name="T12" fmla="*/ 107 w 107"/>
                <a:gd name="T13" fmla="*/ 64 h 64"/>
                <a:gd name="T14" fmla="*/ 99 w 107"/>
                <a:gd name="T15" fmla="*/ 24 h 64"/>
                <a:gd name="T16" fmla="*/ 88 w 107"/>
                <a:gd name="T17" fmla="*/ 0 h 64"/>
                <a:gd name="T18" fmla="*/ 88 w 107"/>
                <a:gd name="T19" fmla="*/ 0 h 64"/>
                <a:gd name="T20" fmla="*/ 88 w 107"/>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64"/>
                <a:gd name="T35" fmla="*/ 107 w 107"/>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64">
                  <a:moveTo>
                    <a:pt x="88" y="0"/>
                  </a:moveTo>
                  <a:lnTo>
                    <a:pt x="80" y="11"/>
                  </a:lnTo>
                  <a:lnTo>
                    <a:pt x="50" y="23"/>
                  </a:lnTo>
                  <a:lnTo>
                    <a:pt x="0" y="11"/>
                  </a:lnTo>
                  <a:lnTo>
                    <a:pt x="23" y="36"/>
                  </a:lnTo>
                  <a:lnTo>
                    <a:pt x="52" y="61"/>
                  </a:lnTo>
                  <a:lnTo>
                    <a:pt x="107" y="64"/>
                  </a:lnTo>
                  <a:lnTo>
                    <a:pt x="99" y="24"/>
                  </a:lnTo>
                  <a:lnTo>
                    <a:pt x="88" y="0"/>
                  </a:lnTo>
                  <a:close/>
                </a:path>
              </a:pathLst>
            </a:custGeom>
            <a:solidFill>
              <a:srgbClr val="FFC4B8"/>
            </a:solidFill>
            <a:ln w="9525">
              <a:noFill/>
              <a:round/>
              <a:headEnd/>
              <a:tailEnd/>
            </a:ln>
          </p:spPr>
          <p:txBody>
            <a:bodyPr/>
            <a:lstStyle/>
            <a:p>
              <a:endParaRPr lang="fa-IR"/>
            </a:p>
          </p:txBody>
        </p:sp>
        <p:sp>
          <p:nvSpPr>
            <p:cNvPr id="24603" name="Freeform 222"/>
            <p:cNvSpPr>
              <a:spLocks/>
            </p:cNvSpPr>
            <p:nvPr/>
          </p:nvSpPr>
          <p:spPr bwMode="auto">
            <a:xfrm>
              <a:off x="2752" y="3061"/>
              <a:ext cx="62" cy="62"/>
            </a:xfrm>
            <a:custGeom>
              <a:avLst/>
              <a:gdLst>
                <a:gd name="T0" fmla="*/ 78 w 123"/>
                <a:gd name="T1" fmla="*/ 0 h 123"/>
                <a:gd name="T2" fmla="*/ 11 w 123"/>
                <a:gd name="T3" fmla="*/ 27 h 123"/>
                <a:gd name="T4" fmla="*/ 0 w 123"/>
                <a:gd name="T5" fmla="*/ 65 h 123"/>
                <a:gd name="T6" fmla="*/ 24 w 123"/>
                <a:gd name="T7" fmla="*/ 95 h 123"/>
                <a:gd name="T8" fmla="*/ 55 w 123"/>
                <a:gd name="T9" fmla="*/ 120 h 123"/>
                <a:gd name="T10" fmla="*/ 121 w 123"/>
                <a:gd name="T11" fmla="*/ 123 h 123"/>
                <a:gd name="T12" fmla="*/ 104 w 123"/>
                <a:gd name="T13" fmla="*/ 82 h 123"/>
                <a:gd name="T14" fmla="*/ 98 w 123"/>
                <a:gd name="T15" fmla="*/ 40 h 123"/>
                <a:gd name="T16" fmla="*/ 123 w 123"/>
                <a:gd name="T17" fmla="*/ 8 h 123"/>
                <a:gd name="T18" fmla="*/ 78 w 123"/>
                <a:gd name="T19" fmla="*/ 0 h 123"/>
                <a:gd name="T20" fmla="*/ 78 w 123"/>
                <a:gd name="T21" fmla="*/ 0 h 123"/>
                <a:gd name="T22" fmla="*/ 78 w 123"/>
                <a:gd name="T23" fmla="*/ 0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23"/>
                <a:gd name="T38" fmla="*/ 123 w 123"/>
                <a:gd name="T39" fmla="*/ 123 h 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23">
                  <a:moveTo>
                    <a:pt x="78" y="0"/>
                  </a:moveTo>
                  <a:lnTo>
                    <a:pt x="11" y="27"/>
                  </a:lnTo>
                  <a:lnTo>
                    <a:pt x="0" y="65"/>
                  </a:lnTo>
                  <a:lnTo>
                    <a:pt x="24" y="95"/>
                  </a:lnTo>
                  <a:lnTo>
                    <a:pt x="55" y="120"/>
                  </a:lnTo>
                  <a:lnTo>
                    <a:pt x="121" y="123"/>
                  </a:lnTo>
                  <a:lnTo>
                    <a:pt x="104" y="82"/>
                  </a:lnTo>
                  <a:lnTo>
                    <a:pt x="98" y="40"/>
                  </a:lnTo>
                  <a:lnTo>
                    <a:pt x="123" y="8"/>
                  </a:lnTo>
                  <a:lnTo>
                    <a:pt x="78" y="0"/>
                  </a:lnTo>
                  <a:close/>
                </a:path>
              </a:pathLst>
            </a:custGeom>
            <a:solidFill>
              <a:srgbClr val="FFD6C9"/>
            </a:solidFill>
            <a:ln w="9525">
              <a:noFill/>
              <a:round/>
              <a:headEnd/>
              <a:tailEnd/>
            </a:ln>
          </p:spPr>
          <p:txBody>
            <a:bodyPr/>
            <a:lstStyle/>
            <a:p>
              <a:endParaRPr lang="fa-IR"/>
            </a:p>
          </p:txBody>
        </p:sp>
        <p:sp>
          <p:nvSpPr>
            <p:cNvPr id="24604" name="Freeform 223"/>
            <p:cNvSpPr>
              <a:spLocks/>
            </p:cNvSpPr>
            <p:nvPr/>
          </p:nvSpPr>
          <p:spPr bwMode="auto">
            <a:xfrm>
              <a:off x="2712" y="3053"/>
              <a:ext cx="78" cy="367"/>
            </a:xfrm>
            <a:custGeom>
              <a:avLst/>
              <a:gdLst>
                <a:gd name="T0" fmla="*/ 68 w 156"/>
                <a:gd name="T1" fmla="*/ 0 h 733"/>
                <a:gd name="T2" fmla="*/ 49 w 156"/>
                <a:gd name="T3" fmla="*/ 30 h 733"/>
                <a:gd name="T4" fmla="*/ 34 w 156"/>
                <a:gd name="T5" fmla="*/ 93 h 733"/>
                <a:gd name="T6" fmla="*/ 66 w 156"/>
                <a:gd name="T7" fmla="*/ 173 h 733"/>
                <a:gd name="T8" fmla="*/ 99 w 156"/>
                <a:gd name="T9" fmla="*/ 247 h 733"/>
                <a:gd name="T10" fmla="*/ 87 w 156"/>
                <a:gd name="T11" fmla="*/ 368 h 733"/>
                <a:gd name="T12" fmla="*/ 118 w 156"/>
                <a:gd name="T13" fmla="*/ 606 h 733"/>
                <a:gd name="T14" fmla="*/ 144 w 156"/>
                <a:gd name="T15" fmla="*/ 648 h 733"/>
                <a:gd name="T16" fmla="*/ 156 w 156"/>
                <a:gd name="T17" fmla="*/ 669 h 733"/>
                <a:gd name="T18" fmla="*/ 148 w 156"/>
                <a:gd name="T19" fmla="*/ 733 h 733"/>
                <a:gd name="T20" fmla="*/ 30 w 156"/>
                <a:gd name="T21" fmla="*/ 488 h 733"/>
                <a:gd name="T22" fmla="*/ 30 w 156"/>
                <a:gd name="T23" fmla="*/ 327 h 733"/>
                <a:gd name="T24" fmla="*/ 26 w 156"/>
                <a:gd name="T25" fmla="*/ 190 h 733"/>
                <a:gd name="T26" fmla="*/ 0 w 156"/>
                <a:gd name="T27" fmla="*/ 59 h 733"/>
                <a:gd name="T28" fmla="*/ 68 w 156"/>
                <a:gd name="T29" fmla="*/ 0 h 733"/>
                <a:gd name="T30" fmla="*/ 68 w 156"/>
                <a:gd name="T31" fmla="*/ 0 h 733"/>
                <a:gd name="T32" fmla="*/ 68 w 156"/>
                <a:gd name="T33" fmla="*/ 0 h 7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
                <a:gd name="T52" fmla="*/ 0 h 733"/>
                <a:gd name="T53" fmla="*/ 156 w 156"/>
                <a:gd name="T54" fmla="*/ 733 h 7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 h="733">
                  <a:moveTo>
                    <a:pt x="68" y="0"/>
                  </a:moveTo>
                  <a:lnTo>
                    <a:pt x="49" y="30"/>
                  </a:lnTo>
                  <a:lnTo>
                    <a:pt x="34" y="93"/>
                  </a:lnTo>
                  <a:lnTo>
                    <a:pt x="66" y="173"/>
                  </a:lnTo>
                  <a:lnTo>
                    <a:pt x="99" y="247"/>
                  </a:lnTo>
                  <a:lnTo>
                    <a:pt x="87" y="368"/>
                  </a:lnTo>
                  <a:lnTo>
                    <a:pt x="118" y="606"/>
                  </a:lnTo>
                  <a:lnTo>
                    <a:pt x="144" y="648"/>
                  </a:lnTo>
                  <a:lnTo>
                    <a:pt x="156" y="669"/>
                  </a:lnTo>
                  <a:lnTo>
                    <a:pt x="148" y="733"/>
                  </a:lnTo>
                  <a:lnTo>
                    <a:pt x="30" y="488"/>
                  </a:lnTo>
                  <a:lnTo>
                    <a:pt x="30" y="327"/>
                  </a:lnTo>
                  <a:lnTo>
                    <a:pt x="26" y="190"/>
                  </a:lnTo>
                  <a:lnTo>
                    <a:pt x="0" y="59"/>
                  </a:lnTo>
                  <a:lnTo>
                    <a:pt x="68" y="0"/>
                  </a:lnTo>
                  <a:close/>
                </a:path>
              </a:pathLst>
            </a:custGeom>
            <a:solidFill>
              <a:srgbClr val="C7695C"/>
            </a:solidFill>
            <a:ln w="9525">
              <a:noFill/>
              <a:round/>
              <a:headEnd/>
              <a:tailEnd/>
            </a:ln>
          </p:spPr>
          <p:txBody>
            <a:bodyPr/>
            <a:lstStyle/>
            <a:p>
              <a:endParaRPr lang="fa-IR"/>
            </a:p>
          </p:txBody>
        </p:sp>
        <p:sp>
          <p:nvSpPr>
            <p:cNvPr id="24605" name="Freeform 224"/>
            <p:cNvSpPr>
              <a:spLocks/>
            </p:cNvSpPr>
            <p:nvPr/>
          </p:nvSpPr>
          <p:spPr bwMode="auto">
            <a:xfrm>
              <a:off x="2287" y="3177"/>
              <a:ext cx="505" cy="852"/>
            </a:xfrm>
            <a:custGeom>
              <a:avLst/>
              <a:gdLst>
                <a:gd name="T0" fmla="*/ 27 w 1011"/>
                <a:gd name="T1" fmla="*/ 726 h 1705"/>
                <a:gd name="T2" fmla="*/ 89 w 1011"/>
                <a:gd name="T3" fmla="*/ 669 h 1705"/>
                <a:gd name="T4" fmla="*/ 262 w 1011"/>
                <a:gd name="T5" fmla="*/ 564 h 1705"/>
                <a:gd name="T6" fmla="*/ 432 w 1011"/>
                <a:gd name="T7" fmla="*/ 439 h 1705"/>
                <a:gd name="T8" fmla="*/ 563 w 1011"/>
                <a:gd name="T9" fmla="*/ 300 h 1705"/>
                <a:gd name="T10" fmla="*/ 637 w 1011"/>
                <a:gd name="T11" fmla="*/ 196 h 1705"/>
                <a:gd name="T12" fmla="*/ 751 w 1011"/>
                <a:gd name="T13" fmla="*/ 135 h 1705"/>
                <a:gd name="T14" fmla="*/ 684 w 1011"/>
                <a:gd name="T15" fmla="*/ 302 h 1705"/>
                <a:gd name="T16" fmla="*/ 622 w 1011"/>
                <a:gd name="T17" fmla="*/ 511 h 1705"/>
                <a:gd name="T18" fmla="*/ 578 w 1011"/>
                <a:gd name="T19" fmla="*/ 794 h 1705"/>
                <a:gd name="T20" fmla="*/ 637 w 1011"/>
                <a:gd name="T21" fmla="*/ 785 h 1705"/>
                <a:gd name="T22" fmla="*/ 719 w 1011"/>
                <a:gd name="T23" fmla="*/ 600 h 1705"/>
                <a:gd name="T24" fmla="*/ 802 w 1011"/>
                <a:gd name="T25" fmla="*/ 418 h 1705"/>
                <a:gd name="T26" fmla="*/ 827 w 1011"/>
                <a:gd name="T27" fmla="*/ 300 h 1705"/>
                <a:gd name="T28" fmla="*/ 842 w 1011"/>
                <a:gd name="T29" fmla="*/ 150 h 1705"/>
                <a:gd name="T30" fmla="*/ 823 w 1011"/>
                <a:gd name="T31" fmla="*/ 28 h 1705"/>
                <a:gd name="T32" fmla="*/ 852 w 1011"/>
                <a:gd name="T33" fmla="*/ 0 h 1705"/>
                <a:gd name="T34" fmla="*/ 924 w 1011"/>
                <a:gd name="T35" fmla="*/ 68 h 1705"/>
                <a:gd name="T36" fmla="*/ 897 w 1011"/>
                <a:gd name="T37" fmla="*/ 171 h 1705"/>
                <a:gd name="T38" fmla="*/ 956 w 1011"/>
                <a:gd name="T39" fmla="*/ 401 h 1705"/>
                <a:gd name="T40" fmla="*/ 991 w 1011"/>
                <a:gd name="T41" fmla="*/ 521 h 1705"/>
                <a:gd name="T42" fmla="*/ 996 w 1011"/>
                <a:gd name="T43" fmla="*/ 589 h 1705"/>
                <a:gd name="T44" fmla="*/ 926 w 1011"/>
                <a:gd name="T45" fmla="*/ 564 h 1705"/>
                <a:gd name="T46" fmla="*/ 892 w 1011"/>
                <a:gd name="T47" fmla="*/ 325 h 1705"/>
                <a:gd name="T48" fmla="*/ 827 w 1011"/>
                <a:gd name="T49" fmla="*/ 435 h 1705"/>
                <a:gd name="T50" fmla="*/ 662 w 1011"/>
                <a:gd name="T51" fmla="*/ 825 h 1705"/>
                <a:gd name="T52" fmla="*/ 662 w 1011"/>
                <a:gd name="T53" fmla="*/ 1175 h 1705"/>
                <a:gd name="T54" fmla="*/ 776 w 1011"/>
                <a:gd name="T55" fmla="*/ 1519 h 1705"/>
                <a:gd name="T56" fmla="*/ 781 w 1011"/>
                <a:gd name="T57" fmla="*/ 1693 h 1705"/>
                <a:gd name="T58" fmla="*/ 722 w 1011"/>
                <a:gd name="T59" fmla="*/ 1703 h 1705"/>
                <a:gd name="T60" fmla="*/ 645 w 1011"/>
                <a:gd name="T61" fmla="*/ 1591 h 1705"/>
                <a:gd name="T62" fmla="*/ 338 w 1011"/>
                <a:gd name="T63" fmla="*/ 1503 h 1705"/>
                <a:gd name="T64" fmla="*/ 394 w 1011"/>
                <a:gd name="T65" fmla="*/ 1338 h 1705"/>
                <a:gd name="T66" fmla="*/ 449 w 1011"/>
                <a:gd name="T67" fmla="*/ 1159 h 1705"/>
                <a:gd name="T68" fmla="*/ 492 w 1011"/>
                <a:gd name="T69" fmla="*/ 1119 h 1705"/>
                <a:gd name="T70" fmla="*/ 458 w 1011"/>
                <a:gd name="T71" fmla="*/ 889 h 1705"/>
                <a:gd name="T72" fmla="*/ 538 w 1011"/>
                <a:gd name="T73" fmla="*/ 540 h 1705"/>
                <a:gd name="T74" fmla="*/ 557 w 1011"/>
                <a:gd name="T75" fmla="*/ 365 h 1705"/>
                <a:gd name="T76" fmla="*/ 299 w 1011"/>
                <a:gd name="T77" fmla="*/ 920 h 1705"/>
                <a:gd name="T78" fmla="*/ 253 w 1011"/>
                <a:gd name="T79" fmla="*/ 1144 h 1705"/>
                <a:gd name="T80" fmla="*/ 205 w 1011"/>
                <a:gd name="T81" fmla="*/ 1425 h 1705"/>
                <a:gd name="T82" fmla="*/ 207 w 1011"/>
                <a:gd name="T83" fmla="*/ 1233 h 1705"/>
                <a:gd name="T84" fmla="*/ 249 w 1011"/>
                <a:gd name="T85" fmla="*/ 1000 h 1705"/>
                <a:gd name="T86" fmla="*/ 211 w 1011"/>
                <a:gd name="T87" fmla="*/ 1030 h 1705"/>
                <a:gd name="T88" fmla="*/ 240 w 1011"/>
                <a:gd name="T89" fmla="*/ 880 h 1705"/>
                <a:gd name="T90" fmla="*/ 289 w 1011"/>
                <a:gd name="T91" fmla="*/ 751 h 1705"/>
                <a:gd name="T92" fmla="*/ 340 w 1011"/>
                <a:gd name="T93" fmla="*/ 640 h 1705"/>
                <a:gd name="T94" fmla="*/ 394 w 1011"/>
                <a:gd name="T95" fmla="*/ 538 h 1705"/>
                <a:gd name="T96" fmla="*/ 338 w 1011"/>
                <a:gd name="T97" fmla="*/ 564 h 1705"/>
                <a:gd name="T98" fmla="*/ 314 w 1011"/>
                <a:gd name="T99" fmla="*/ 534 h 1705"/>
                <a:gd name="T100" fmla="*/ 139 w 1011"/>
                <a:gd name="T101" fmla="*/ 680 h 1705"/>
                <a:gd name="T102" fmla="*/ 82 w 1011"/>
                <a:gd name="T103" fmla="*/ 882 h 1705"/>
                <a:gd name="T104" fmla="*/ 61 w 1011"/>
                <a:gd name="T105" fmla="*/ 1059 h 1705"/>
                <a:gd name="T106" fmla="*/ 53 w 1011"/>
                <a:gd name="T107" fmla="*/ 811 h 1705"/>
                <a:gd name="T108" fmla="*/ 0 w 1011"/>
                <a:gd name="T109" fmla="*/ 1022 h 1705"/>
                <a:gd name="T110" fmla="*/ 15 w 1011"/>
                <a:gd name="T111" fmla="*/ 754 h 17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1"/>
                <a:gd name="T169" fmla="*/ 0 h 1705"/>
                <a:gd name="T170" fmla="*/ 1011 w 1011"/>
                <a:gd name="T171" fmla="*/ 1705 h 17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1" h="1705">
                  <a:moveTo>
                    <a:pt x="15" y="754"/>
                  </a:moveTo>
                  <a:lnTo>
                    <a:pt x="27" y="726"/>
                  </a:lnTo>
                  <a:lnTo>
                    <a:pt x="48" y="697"/>
                  </a:lnTo>
                  <a:lnTo>
                    <a:pt x="89" y="669"/>
                  </a:lnTo>
                  <a:lnTo>
                    <a:pt x="194" y="618"/>
                  </a:lnTo>
                  <a:lnTo>
                    <a:pt x="262" y="564"/>
                  </a:lnTo>
                  <a:lnTo>
                    <a:pt x="323" y="500"/>
                  </a:lnTo>
                  <a:lnTo>
                    <a:pt x="432" y="439"/>
                  </a:lnTo>
                  <a:lnTo>
                    <a:pt x="483" y="405"/>
                  </a:lnTo>
                  <a:lnTo>
                    <a:pt x="563" y="300"/>
                  </a:lnTo>
                  <a:lnTo>
                    <a:pt x="612" y="224"/>
                  </a:lnTo>
                  <a:lnTo>
                    <a:pt x="637" y="196"/>
                  </a:lnTo>
                  <a:lnTo>
                    <a:pt x="667" y="175"/>
                  </a:lnTo>
                  <a:lnTo>
                    <a:pt x="751" y="135"/>
                  </a:lnTo>
                  <a:lnTo>
                    <a:pt x="698" y="226"/>
                  </a:lnTo>
                  <a:lnTo>
                    <a:pt x="684" y="302"/>
                  </a:lnTo>
                  <a:lnTo>
                    <a:pt x="654" y="407"/>
                  </a:lnTo>
                  <a:lnTo>
                    <a:pt x="622" y="511"/>
                  </a:lnTo>
                  <a:lnTo>
                    <a:pt x="597" y="595"/>
                  </a:lnTo>
                  <a:lnTo>
                    <a:pt x="578" y="794"/>
                  </a:lnTo>
                  <a:lnTo>
                    <a:pt x="608" y="810"/>
                  </a:lnTo>
                  <a:lnTo>
                    <a:pt x="637" y="785"/>
                  </a:lnTo>
                  <a:lnTo>
                    <a:pt x="686" y="690"/>
                  </a:lnTo>
                  <a:lnTo>
                    <a:pt x="719" y="600"/>
                  </a:lnTo>
                  <a:lnTo>
                    <a:pt x="757" y="509"/>
                  </a:lnTo>
                  <a:lnTo>
                    <a:pt x="802" y="418"/>
                  </a:lnTo>
                  <a:lnTo>
                    <a:pt x="821" y="370"/>
                  </a:lnTo>
                  <a:lnTo>
                    <a:pt x="827" y="300"/>
                  </a:lnTo>
                  <a:lnTo>
                    <a:pt x="818" y="205"/>
                  </a:lnTo>
                  <a:lnTo>
                    <a:pt x="842" y="150"/>
                  </a:lnTo>
                  <a:lnTo>
                    <a:pt x="821" y="101"/>
                  </a:lnTo>
                  <a:lnTo>
                    <a:pt x="823" y="28"/>
                  </a:lnTo>
                  <a:lnTo>
                    <a:pt x="831" y="9"/>
                  </a:lnTo>
                  <a:lnTo>
                    <a:pt x="852" y="0"/>
                  </a:lnTo>
                  <a:lnTo>
                    <a:pt x="911" y="15"/>
                  </a:lnTo>
                  <a:lnTo>
                    <a:pt x="924" y="68"/>
                  </a:lnTo>
                  <a:lnTo>
                    <a:pt x="909" y="135"/>
                  </a:lnTo>
                  <a:lnTo>
                    <a:pt x="897" y="171"/>
                  </a:lnTo>
                  <a:lnTo>
                    <a:pt x="932" y="253"/>
                  </a:lnTo>
                  <a:lnTo>
                    <a:pt x="956" y="401"/>
                  </a:lnTo>
                  <a:lnTo>
                    <a:pt x="970" y="464"/>
                  </a:lnTo>
                  <a:lnTo>
                    <a:pt x="991" y="521"/>
                  </a:lnTo>
                  <a:lnTo>
                    <a:pt x="1011" y="555"/>
                  </a:lnTo>
                  <a:lnTo>
                    <a:pt x="996" y="589"/>
                  </a:lnTo>
                  <a:lnTo>
                    <a:pt x="951" y="604"/>
                  </a:lnTo>
                  <a:lnTo>
                    <a:pt x="926" y="564"/>
                  </a:lnTo>
                  <a:lnTo>
                    <a:pt x="911" y="435"/>
                  </a:lnTo>
                  <a:lnTo>
                    <a:pt x="892" y="325"/>
                  </a:lnTo>
                  <a:lnTo>
                    <a:pt x="857" y="369"/>
                  </a:lnTo>
                  <a:lnTo>
                    <a:pt x="827" y="435"/>
                  </a:lnTo>
                  <a:lnTo>
                    <a:pt x="747" y="625"/>
                  </a:lnTo>
                  <a:lnTo>
                    <a:pt x="662" y="825"/>
                  </a:lnTo>
                  <a:lnTo>
                    <a:pt x="631" y="973"/>
                  </a:lnTo>
                  <a:lnTo>
                    <a:pt x="662" y="1175"/>
                  </a:lnTo>
                  <a:lnTo>
                    <a:pt x="732" y="1473"/>
                  </a:lnTo>
                  <a:lnTo>
                    <a:pt x="776" y="1519"/>
                  </a:lnTo>
                  <a:lnTo>
                    <a:pt x="806" y="1583"/>
                  </a:lnTo>
                  <a:lnTo>
                    <a:pt x="781" y="1693"/>
                  </a:lnTo>
                  <a:lnTo>
                    <a:pt x="751" y="1705"/>
                  </a:lnTo>
                  <a:lnTo>
                    <a:pt x="722" y="1703"/>
                  </a:lnTo>
                  <a:lnTo>
                    <a:pt x="742" y="1538"/>
                  </a:lnTo>
                  <a:lnTo>
                    <a:pt x="645" y="1591"/>
                  </a:lnTo>
                  <a:lnTo>
                    <a:pt x="588" y="1638"/>
                  </a:lnTo>
                  <a:lnTo>
                    <a:pt x="338" y="1503"/>
                  </a:lnTo>
                  <a:lnTo>
                    <a:pt x="356" y="1452"/>
                  </a:lnTo>
                  <a:lnTo>
                    <a:pt x="394" y="1338"/>
                  </a:lnTo>
                  <a:lnTo>
                    <a:pt x="430" y="1220"/>
                  </a:lnTo>
                  <a:lnTo>
                    <a:pt x="449" y="1159"/>
                  </a:lnTo>
                  <a:lnTo>
                    <a:pt x="443" y="1114"/>
                  </a:lnTo>
                  <a:lnTo>
                    <a:pt x="492" y="1119"/>
                  </a:lnTo>
                  <a:lnTo>
                    <a:pt x="487" y="988"/>
                  </a:lnTo>
                  <a:lnTo>
                    <a:pt x="458" y="889"/>
                  </a:lnTo>
                  <a:lnTo>
                    <a:pt x="511" y="682"/>
                  </a:lnTo>
                  <a:lnTo>
                    <a:pt x="538" y="540"/>
                  </a:lnTo>
                  <a:lnTo>
                    <a:pt x="643" y="251"/>
                  </a:lnTo>
                  <a:lnTo>
                    <a:pt x="557" y="365"/>
                  </a:lnTo>
                  <a:lnTo>
                    <a:pt x="462" y="454"/>
                  </a:lnTo>
                  <a:lnTo>
                    <a:pt x="299" y="920"/>
                  </a:lnTo>
                  <a:lnTo>
                    <a:pt x="276" y="1011"/>
                  </a:lnTo>
                  <a:lnTo>
                    <a:pt x="253" y="1144"/>
                  </a:lnTo>
                  <a:lnTo>
                    <a:pt x="238" y="1368"/>
                  </a:lnTo>
                  <a:lnTo>
                    <a:pt x="205" y="1425"/>
                  </a:lnTo>
                  <a:lnTo>
                    <a:pt x="188" y="1439"/>
                  </a:lnTo>
                  <a:lnTo>
                    <a:pt x="207" y="1233"/>
                  </a:lnTo>
                  <a:lnTo>
                    <a:pt x="215" y="1112"/>
                  </a:lnTo>
                  <a:lnTo>
                    <a:pt x="249" y="1000"/>
                  </a:lnTo>
                  <a:lnTo>
                    <a:pt x="236" y="1013"/>
                  </a:lnTo>
                  <a:lnTo>
                    <a:pt x="211" y="1030"/>
                  </a:lnTo>
                  <a:lnTo>
                    <a:pt x="207" y="988"/>
                  </a:lnTo>
                  <a:lnTo>
                    <a:pt x="240" y="880"/>
                  </a:lnTo>
                  <a:lnTo>
                    <a:pt x="264" y="815"/>
                  </a:lnTo>
                  <a:lnTo>
                    <a:pt x="289" y="751"/>
                  </a:lnTo>
                  <a:lnTo>
                    <a:pt x="316" y="692"/>
                  </a:lnTo>
                  <a:lnTo>
                    <a:pt x="340" y="640"/>
                  </a:lnTo>
                  <a:lnTo>
                    <a:pt x="369" y="585"/>
                  </a:lnTo>
                  <a:lnTo>
                    <a:pt x="394" y="538"/>
                  </a:lnTo>
                  <a:lnTo>
                    <a:pt x="409" y="505"/>
                  </a:lnTo>
                  <a:lnTo>
                    <a:pt x="338" y="564"/>
                  </a:lnTo>
                  <a:lnTo>
                    <a:pt x="243" y="764"/>
                  </a:lnTo>
                  <a:lnTo>
                    <a:pt x="314" y="534"/>
                  </a:lnTo>
                  <a:lnTo>
                    <a:pt x="243" y="610"/>
                  </a:lnTo>
                  <a:lnTo>
                    <a:pt x="139" y="680"/>
                  </a:lnTo>
                  <a:lnTo>
                    <a:pt x="93" y="715"/>
                  </a:lnTo>
                  <a:lnTo>
                    <a:pt x="82" y="882"/>
                  </a:lnTo>
                  <a:lnTo>
                    <a:pt x="74" y="1114"/>
                  </a:lnTo>
                  <a:lnTo>
                    <a:pt x="61" y="1059"/>
                  </a:lnTo>
                  <a:lnTo>
                    <a:pt x="51" y="988"/>
                  </a:lnTo>
                  <a:lnTo>
                    <a:pt x="53" y="811"/>
                  </a:lnTo>
                  <a:lnTo>
                    <a:pt x="32" y="933"/>
                  </a:lnTo>
                  <a:lnTo>
                    <a:pt x="0" y="1022"/>
                  </a:lnTo>
                  <a:lnTo>
                    <a:pt x="15" y="754"/>
                  </a:lnTo>
                  <a:close/>
                </a:path>
              </a:pathLst>
            </a:custGeom>
            <a:solidFill>
              <a:srgbClr val="000000"/>
            </a:solidFill>
            <a:ln w="9525">
              <a:noFill/>
              <a:round/>
              <a:headEnd/>
              <a:tailEnd/>
            </a:ln>
          </p:spPr>
          <p:txBody>
            <a:bodyPr/>
            <a:lstStyle/>
            <a:p>
              <a:endParaRPr lang="fa-IR"/>
            </a:p>
          </p:txBody>
        </p:sp>
        <p:sp>
          <p:nvSpPr>
            <p:cNvPr id="24606" name="Freeform 225"/>
            <p:cNvSpPr>
              <a:spLocks/>
            </p:cNvSpPr>
            <p:nvPr/>
          </p:nvSpPr>
          <p:spPr bwMode="auto">
            <a:xfrm>
              <a:off x="2669" y="3029"/>
              <a:ext cx="88" cy="152"/>
            </a:xfrm>
            <a:custGeom>
              <a:avLst/>
              <a:gdLst>
                <a:gd name="T0" fmla="*/ 168 w 177"/>
                <a:gd name="T1" fmla="*/ 36 h 304"/>
                <a:gd name="T2" fmla="*/ 99 w 177"/>
                <a:gd name="T3" fmla="*/ 116 h 304"/>
                <a:gd name="T4" fmla="*/ 111 w 177"/>
                <a:gd name="T5" fmla="*/ 190 h 304"/>
                <a:gd name="T6" fmla="*/ 143 w 177"/>
                <a:gd name="T7" fmla="*/ 238 h 304"/>
                <a:gd name="T8" fmla="*/ 168 w 177"/>
                <a:gd name="T9" fmla="*/ 304 h 304"/>
                <a:gd name="T10" fmla="*/ 156 w 177"/>
                <a:gd name="T11" fmla="*/ 289 h 304"/>
                <a:gd name="T12" fmla="*/ 130 w 177"/>
                <a:gd name="T13" fmla="*/ 268 h 304"/>
                <a:gd name="T14" fmla="*/ 42 w 177"/>
                <a:gd name="T15" fmla="*/ 244 h 304"/>
                <a:gd name="T16" fmla="*/ 0 w 177"/>
                <a:gd name="T17" fmla="*/ 223 h 304"/>
                <a:gd name="T18" fmla="*/ 42 w 177"/>
                <a:gd name="T19" fmla="*/ 55 h 304"/>
                <a:gd name="T20" fmla="*/ 57 w 177"/>
                <a:gd name="T21" fmla="*/ 190 h 304"/>
                <a:gd name="T22" fmla="*/ 112 w 177"/>
                <a:gd name="T23" fmla="*/ 236 h 304"/>
                <a:gd name="T24" fmla="*/ 99 w 177"/>
                <a:gd name="T25" fmla="*/ 202 h 304"/>
                <a:gd name="T26" fmla="*/ 88 w 177"/>
                <a:gd name="T27" fmla="*/ 160 h 304"/>
                <a:gd name="T28" fmla="*/ 93 w 177"/>
                <a:gd name="T29" fmla="*/ 93 h 304"/>
                <a:gd name="T30" fmla="*/ 118 w 177"/>
                <a:gd name="T31" fmla="*/ 61 h 304"/>
                <a:gd name="T32" fmla="*/ 152 w 177"/>
                <a:gd name="T33" fmla="*/ 31 h 304"/>
                <a:gd name="T34" fmla="*/ 90 w 177"/>
                <a:gd name="T35" fmla="*/ 36 h 304"/>
                <a:gd name="T36" fmla="*/ 86 w 177"/>
                <a:gd name="T37" fmla="*/ 0 h 304"/>
                <a:gd name="T38" fmla="*/ 160 w 177"/>
                <a:gd name="T39" fmla="*/ 8 h 304"/>
                <a:gd name="T40" fmla="*/ 177 w 177"/>
                <a:gd name="T41" fmla="*/ 19 h 304"/>
                <a:gd name="T42" fmla="*/ 168 w 177"/>
                <a:gd name="T43" fmla="*/ 36 h 304"/>
                <a:gd name="T44" fmla="*/ 168 w 177"/>
                <a:gd name="T45" fmla="*/ 36 h 304"/>
                <a:gd name="T46" fmla="*/ 168 w 177"/>
                <a:gd name="T47" fmla="*/ 36 h 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7"/>
                <a:gd name="T73" fmla="*/ 0 h 304"/>
                <a:gd name="T74" fmla="*/ 177 w 177"/>
                <a:gd name="T75" fmla="*/ 304 h 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7" h="304">
                  <a:moveTo>
                    <a:pt x="168" y="36"/>
                  </a:moveTo>
                  <a:lnTo>
                    <a:pt x="99" y="116"/>
                  </a:lnTo>
                  <a:lnTo>
                    <a:pt x="111" y="190"/>
                  </a:lnTo>
                  <a:lnTo>
                    <a:pt x="143" y="238"/>
                  </a:lnTo>
                  <a:lnTo>
                    <a:pt x="168" y="304"/>
                  </a:lnTo>
                  <a:lnTo>
                    <a:pt x="156" y="289"/>
                  </a:lnTo>
                  <a:lnTo>
                    <a:pt x="130" y="268"/>
                  </a:lnTo>
                  <a:lnTo>
                    <a:pt x="42" y="244"/>
                  </a:lnTo>
                  <a:lnTo>
                    <a:pt x="0" y="223"/>
                  </a:lnTo>
                  <a:lnTo>
                    <a:pt x="42" y="55"/>
                  </a:lnTo>
                  <a:lnTo>
                    <a:pt x="57" y="190"/>
                  </a:lnTo>
                  <a:lnTo>
                    <a:pt x="112" y="236"/>
                  </a:lnTo>
                  <a:lnTo>
                    <a:pt x="99" y="202"/>
                  </a:lnTo>
                  <a:lnTo>
                    <a:pt x="88" y="160"/>
                  </a:lnTo>
                  <a:lnTo>
                    <a:pt x="93" y="93"/>
                  </a:lnTo>
                  <a:lnTo>
                    <a:pt x="118" y="61"/>
                  </a:lnTo>
                  <a:lnTo>
                    <a:pt x="152" y="31"/>
                  </a:lnTo>
                  <a:lnTo>
                    <a:pt x="90" y="36"/>
                  </a:lnTo>
                  <a:lnTo>
                    <a:pt x="86" y="0"/>
                  </a:lnTo>
                  <a:lnTo>
                    <a:pt x="160" y="8"/>
                  </a:lnTo>
                  <a:lnTo>
                    <a:pt x="177" y="19"/>
                  </a:lnTo>
                  <a:lnTo>
                    <a:pt x="168" y="36"/>
                  </a:lnTo>
                  <a:close/>
                </a:path>
              </a:pathLst>
            </a:custGeom>
            <a:solidFill>
              <a:srgbClr val="000000"/>
            </a:solidFill>
            <a:ln w="9525">
              <a:noFill/>
              <a:round/>
              <a:headEnd/>
              <a:tailEnd/>
            </a:ln>
          </p:spPr>
          <p:txBody>
            <a:bodyPr/>
            <a:lstStyle/>
            <a:p>
              <a:endParaRPr lang="fa-IR"/>
            </a:p>
          </p:txBody>
        </p:sp>
        <p:sp>
          <p:nvSpPr>
            <p:cNvPr id="24607" name="Freeform 226"/>
            <p:cNvSpPr>
              <a:spLocks/>
            </p:cNvSpPr>
            <p:nvPr/>
          </p:nvSpPr>
          <p:spPr bwMode="auto">
            <a:xfrm>
              <a:off x="2972" y="3219"/>
              <a:ext cx="112" cy="255"/>
            </a:xfrm>
            <a:custGeom>
              <a:avLst/>
              <a:gdLst>
                <a:gd name="T0" fmla="*/ 0 w 224"/>
                <a:gd name="T1" fmla="*/ 0 h 512"/>
                <a:gd name="T2" fmla="*/ 34 w 224"/>
                <a:gd name="T3" fmla="*/ 25 h 512"/>
                <a:gd name="T4" fmla="*/ 55 w 224"/>
                <a:gd name="T5" fmla="*/ 82 h 512"/>
                <a:gd name="T6" fmla="*/ 91 w 224"/>
                <a:gd name="T7" fmla="*/ 128 h 512"/>
                <a:gd name="T8" fmla="*/ 116 w 224"/>
                <a:gd name="T9" fmla="*/ 160 h 512"/>
                <a:gd name="T10" fmla="*/ 144 w 224"/>
                <a:gd name="T11" fmla="*/ 191 h 512"/>
                <a:gd name="T12" fmla="*/ 173 w 224"/>
                <a:gd name="T13" fmla="*/ 232 h 512"/>
                <a:gd name="T14" fmla="*/ 171 w 224"/>
                <a:gd name="T15" fmla="*/ 291 h 512"/>
                <a:gd name="T16" fmla="*/ 177 w 224"/>
                <a:gd name="T17" fmla="*/ 322 h 512"/>
                <a:gd name="T18" fmla="*/ 188 w 224"/>
                <a:gd name="T19" fmla="*/ 282 h 512"/>
                <a:gd name="T20" fmla="*/ 203 w 224"/>
                <a:gd name="T21" fmla="*/ 310 h 512"/>
                <a:gd name="T22" fmla="*/ 209 w 224"/>
                <a:gd name="T23" fmla="*/ 386 h 512"/>
                <a:gd name="T24" fmla="*/ 209 w 224"/>
                <a:gd name="T25" fmla="*/ 434 h 512"/>
                <a:gd name="T26" fmla="*/ 184 w 224"/>
                <a:gd name="T27" fmla="*/ 504 h 512"/>
                <a:gd name="T28" fmla="*/ 196 w 224"/>
                <a:gd name="T29" fmla="*/ 512 h 512"/>
                <a:gd name="T30" fmla="*/ 209 w 224"/>
                <a:gd name="T31" fmla="*/ 478 h 512"/>
                <a:gd name="T32" fmla="*/ 224 w 224"/>
                <a:gd name="T33" fmla="*/ 432 h 512"/>
                <a:gd name="T34" fmla="*/ 218 w 224"/>
                <a:gd name="T35" fmla="*/ 320 h 512"/>
                <a:gd name="T36" fmla="*/ 203 w 224"/>
                <a:gd name="T37" fmla="*/ 261 h 512"/>
                <a:gd name="T38" fmla="*/ 188 w 224"/>
                <a:gd name="T39" fmla="*/ 225 h 512"/>
                <a:gd name="T40" fmla="*/ 140 w 224"/>
                <a:gd name="T41" fmla="*/ 168 h 512"/>
                <a:gd name="T42" fmla="*/ 125 w 224"/>
                <a:gd name="T43" fmla="*/ 143 h 512"/>
                <a:gd name="T44" fmla="*/ 97 w 224"/>
                <a:gd name="T45" fmla="*/ 109 h 512"/>
                <a:gd name="T46" fmla="*/ 57 w 224"/>
                <a:gd name="T47" fmla="*/ 57 h 512"/>
                <a:gd name="T48" fmla="*/ 42 w 224"/>
                <a:gd name="T49" fmla="*/ 8 h 512"/>
                <a:gd name="T50" fmla="*/ 0 w 224"/>
                <a:gd name="T51" fmla="*/ 0 h 512"/>
                <a:gd name="T52" fmla="*/ 0 w 224"/>
                <a:gd name="T53" fmla="*/ 0 h 512"/>
                <a:gd name="T54" fmla="*/ 0 w 224"/>
                <a:gd name="T55" fmla="*/ 0 h 5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512"/>
                <a:gd name="T86" fmla="*/ 224 w 224"/>
                <a:gd name="T87" fmla="*/ 512 h 5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512">
                  <a:moveTo>
                    <a:pt x="0" y="0"/>
                  </a:moveTo>
                  <a:lnTo>
                    <a:pt x="34" y="25"/>
                  </a:lnTo>
                  <a:lnTo>
                    <a:pt x="55" y="82"/>
                  </a:lnTo>
                  <a:lnTo>
                    <a:pt x="91" y="128"/>
                  </a:lnTo>
                  <a:lnTo>
                    <a:pt x="116" y="160"/>
                  </a:lnTo>
                  <a:lnTo>
                    <a:pt x="144" y="191"/>
                  </a:lnTo>
                  <a:lnTo>
                    <a:pt x="173" y="232"/>
                  </a:lnTo>
                  <a:lnTo>
                    <a:pt x="171" y="291"/>
                  </a:lnTo>
                  <a:lnTo>
                    <a:pt x="177" y="322"/>
                  </a:lnTo>
                  <a:lnTo>
                    <a:pt x="188" y="282"/>
                  </a:lnTo>
                  <a:lnTo>
                    <a:pt x="203" y="310"/>
                  </a:lnTo>
                  <a:lnTo>
                    <a:pt x="209" y="386"/>
                  </a:lnTo>
                  <a:lnTo>
                    <a:pt x="209" y="434"/>
                  </a:lnTo>
                  <a:lnTo>
                    <a:pt x="184" y="504"/>
                  </a:lnTo>
                  <a:lnTo>
                    <a:pt x="196" y="512"/>
                  </a:lnTo>
                  <a:lnTo>
                    <a:pt x="209" y="478"/>
                  </a:lnTo>
                  <a:lnTo>
                    <a:pt x="224" y="432"/>
                  </a:lnTo>
                  <a:lnTo>
                    <a:pt x="218" y="320"/>
                  </a:lnTo>
                  <a:lnTo>
                    <a:pt x="203" y="261"/>
                  </a:lnTo>
                  <a:lnTo>
                    <a:pt x="188" y="225"/>
                  </a:lnTo>
                  <a:lnTo>
                    <a:pt x="140" y="168"/>
                  </a:lnTo>
                  <a:lnTo>
                    <a:pt x="125" y="143"/>
                  </a:lnTo>
                  <a:lnTo>
                    <a:pt x="97" y="109"/>
                  </a:lnTo>
                  <a:lnTo>
                    <a:pt x="57" y="57"/>
                  </a:lnTo>
                  <a:lnTo>
                    <a:pt x="42" y="8"/>
                  </a:lnTo>
                  <a:lnTo>
                    <a:pt x="0" y="0"/>
                  </a:lnTo>
                  <a:close/>
                </a:path>
              </a:pathLst>
            </a:custGeom>
            <a:solidFill>
              <a:srgbClr val="000000"/>
            </a:solidFill>
            <a:ln w="9525">
              <a:noFill/>
              <a:round/>
              <a:headEnd/>
              <a:tailEnd/>
            </a:ln>
          </p:spPr>
          <p:txBody>
            <a:bodyPr/>
            <a:lstStyle/>
            <a:p>
              <a:endParaRPr lang="fa-IR"/>
            </a:p>
          </p:txBody>
        </p:sp>
        <p:sp>
          <p:nvSpPr>
            <p:cNvPr id="24608" name="Freeform 227"/>
            <p:cNvSpPr>
              <a:spLocks/>
            </p:cNvSpPr>
            <p:nvPr/>
          </p:nvSpPr>
          <p:spPr bwMode="auto">
            <a:xfrm>
              <a:off x="2990" y="3168"/>
              <a:ext cx="100" cy="210"/>
            </a:xfrm>
            <a:custGeom>
              <a:avLst/>
              <a:gdLst>
                <a:gd name="T0" fmla="*/ 0 w 200"/>
                <a:gd name="T1" fmla="*/ 0 h 420"/>
                <a:gd name="T2" fmla="*/ 36 w 200"/>
                <a:gd name="T3" fmla="*/ 23 h 420"/>
                <a:gd name="T4" fmla="*/ 84 w 200"/>
                <a:gd name="T5" fmla="*/ 61 h 420"/>
                <a:gd name="T6" fmla="*/ 112 w 200"/>
                <a:gd name="T7" fmla="*/ 140 h 420"/>
                <a:gd name="T8" fmla="*/ 148 w 200"/>
                <a:gd name="T9" fmla="*/ 235 h 420"/>
                <a:gd name="T10" fmla="*/ 182 w 200"/>
                <a:gd name="T11" fmla="*/ 304 h 420"/>
                <a:gd name="T12" fmla="*/ 181 w 200"/>
                <a:gd name="T13" fmla="*/ 374 h 420"/>
                <a:gd name="T14" fmla="*/ 181 w 200"/>
                <a:gd name="T15" fmla="*/ 397 h 420"/>
                <a:gd name="T16" fmla="*/ 192 w 200"/>
                <a:gd name="T17" fmla="*/ 420 h 420"/>
                <a:gd name="T18" fmla="*/ 200 w 200"/>
                <a:gd name="T19" fmla="*/ 302 h 420"/>
                <a:gd name="T20" fmla="*/ 188 w 200"/>
                <a:gd name="T21" fmla="*/ 279 h 420"/>
                <a:gd name="T22" fmla="*/ 171 w 200"/>
                <a:gd name="T23" fmla="*/ 247 h 420"/>
                <a:gd name="T24" fmla="*/ 133 w 200"/>
                <a:gd name="T25" fmla="*/ 159 h 420"/>
                <a:gd name="T26" fmla="*/ 103 w 200"/>
                <a:gd name="T27" fmla="*/ 62 h 420"/>
                <a:gd name="T28" fmla="*/ 87 w 200"/>
                <a:gd name="T29" fmla="*/ 42 h 420"/>
                <a:gd name="T30" fmla="*/ 70 w 200"/>
                <a:gd name="T31" fmla="*/ 28 h 420"/>
                <a:gd name="T32" fmla="*/ 0 w 200"/>
                <a:gd name="T33" fmla="*/ 0 h 420"/>
                <a:gd name="T34" fmla="*/ 0 w 200"/>
                <a:gd name="T35" fmla="*/ 0 h 420"/>
                <a:gd name="T36" fmla="*/ 0 w 200"/>
                <a:gd name="T37" fmla="*/ 0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420"/>
                <a:gd name="T59" fmla="*/ 200 w 200"/>
                <a:gd name="T60" fmla="*/ 420 h 4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420">
                  <a:moveTo>
                    <a:pt x="0" y="0"/>
                  </a:moveTo>
                  <a:lnTo>
                    <a:pt x="36" y="23"/>
                  </a:lnTo>
                  <a:lnTo>
                    <a:pt x="84" y="61"/>
                  </a:lnTo>
                  <a:lnTo>
                    <a:pt x="112" y="140"/>
                  </a:lnTo>
                  <a:lnTo>
                    <a:pt x="148" y="235"/>
                  </a:lnTo>
                  <a:lnTo>
                    <a:pt x="182" y="304"/>
                  </a:lnTo>
                  <a:lnTo>
                    <a:pt x="181" y="374"/>
                  </a:lnTo>
                  <a:lnTo>
                    <a:pt x="181" y="397"/>
                  </a:lnTo>
                  <a:lnTo>
                    <a:pt x="192" y="420"/>
                  </a:lnTo>
                  <a:lnTo>
                    <a:pt x="200" y="302"/>
                  </a:lnTo>
                  <a:lnTo>
                    <a:pt x="188" y="279"/>
                  </a:lnTo>
                  <a:lnTo>
                    <a:pt x="171" y="247"/>
                  </a:lnTo>
                  <a:lnTo>
                    <a:pt x="133" y="159"/>
                  </a:lnTo>
                  <a:lnTo>
                    <a:pt x="103" y="62"/>
                  </a:lnTo>
                  <a:lnTo>
                    <a:pt x="87" y="42"/>
                  </a:lnTo>
                  <a:lnTo>
                    <a:pt x="70" y="28"/>
                  </a:lnTo>
                  <a:lnTo>
                    <a:pt x="0" y="0"/>
                  </a:lnTo>
                  <a:close/>
                </a:path>
              </a:pathLst>
            </a:custGeom>
            <a:solidFill>
              <a:srgbClr val="000000"/>
            </a:solidFill>
            <a:ln w="9525">
              <a:noFill/>
              <a:round/>
              <a:headEnd/>
              <a:tailEnd/>
            </a:ln>
          </p:spPr>
          <p:txBody>
            <a:bodyPr/>
            <a:lstStyle/>
            <a:p>
              <a:endParaRPr lang="fa-IR"/>
            </a:p>
          </p:txBody>
        </p:sp>
        <p:sp>
          <p:nvSpPr>
            <p:cNvPr id="24609" name="Freeform 228"/>
            <p:cNvSpPr>
              <a:spLocks/>
            </p:cNvSpPr>
            <p:nvPr/>
          </p:nvSpPr>
          <p:spPr bwMode="auto">
            <a:xfrm>
              <a:off x="2743" y="3012"/>
              <a:ext cx="48" cy="16"/>
            </a:xfrm>
            <a:custGeom>
              <a:avLst/>
              <a:gdLst>
                <a:gd name="T0" fmla="*/ 41 w 97"/>
                <a:gd name="T1" fmla="*/ 0 h 30"/>
                <a:gd name="T2" fmla="*/ 0 w 97"/>
                <a:gd name="T3" fmla="*/ 17 h 30"/>
                <a:gd name="T4" fmla="*/ 49 w 97"/>
                <a:gd name="T5" fmla="*/ 30 h 30"/>
                <a:gd name="T6" fmla="*/ 97 w 97"/>
                <a:gd name="T7" fmla="*/ 8 h 30"/>
                <a:gd name="T8" fmla="*/ 41 w 97"/>
                <a:gd name="T9" fmla="*/ 0 h 30"/>
                <a:gd name="T10" fmla="*/ 41 w 97"/>
                <a:gd name="T11" fmla="*/ 0 h 30"/>
                <a:gd name="T12" fmla="*/ 41 w 97"/>
                <a:gd name="T13" fmla="*/ 0 h 30"/>
                <a:gd name="T14" fmla="*/ 0 60000 65536"/>
                <a:gd name="T15" fmla="*/ 0 60000 65536"/>
                <a:gd name="T16" fmla="*/ 0 60000 65536"/>
                <a:gd name="T17" fmla="*/ 0 60000 65536"/>
                <a:gd name="T18" fmla="*/ 0 60000 65536"/>
                <a:gd name="T19" fmla="*/ 0 60000 65536"/>
                <a:gd name="T20" fmla="*/ 0 60000 65536"/>
                <a:gd name="T21" fmla="*/ 0 w 97"/>
                <a:gd name="T22" fmla="*/ 0 h 30"/>
                <a:gd name="T23" fmla="*/ 97 w 9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30">
                  <a:moveTo>
                    <a:pt x="41" y="0"/>
                  </a:moveTo>
                  <a:lnTo>
                    <a:pt x="0" y="17"/>
                  </a:lnTo>
                  <a:lnTo>
                    <a:pt x="49" y="30"/>
                  </a:lnTo>
                  <a:lnTo>
                    <a:pt x="97" y="8"/>
                  </a:lnTo>
                  <a:lnTo>
                    <a:pt x="41" y="0"/>
                  </a:lnTo>
                  <a:close/>
                </a:path>
              </a:pathLst>
            </a:custGeom>
            <a:solidFill>
              <a:srgbClr val="FFFFFF"/>
            </a:solidFill>
            <a:ln w="9525">
              <a:noFill/>
              <a:round/>
              <a:headEnd/>
              <a:tailEnd/>
            </a:ln>
          </p:spPr>
          <p:txBody>
            <a:bodyPr/>
            <a:lstStyle/>
            <a:p>
              <a:endParaRPr lang="fa-IR"/>
            </a:p>
          </p:txBody>
        </p:sp>
        <p:sp>
          <p:nvSpPr>
            <p:cNvPr id="24610" name="Freeform 229"/>
            <p:cNvSpPr>
              <a:spLocks/>
            </p:cNvSpPr>
            <p:nvPr/>
          </p:nvSpPr>
          <p:spPr bwMode="auto">
            <a:xfrm>
              <a:off x="2015" y="3460"/>
              <a:ext cx="25" cy="66"/>
            </a:xfrm>
            <a:custGeom>
              <a:avLst/>
              <a:gdLst>
                <a:gd name="T0" fmla="*/ 6 w 52"/>
                <a:gd name="T1" fmla="*/ 0 h 131"/>
                <a:gd name="T2" fmla="*/ 8 w 52"/>
                <a:gd name="T3" fmla="*/ 48 h 131"/>
                <a:gd name="T4" fmla="*/ 0 w 52"/>
                <a:gd name="T5" fmla="*/ 103 h 131"/>
                <a:gd name="T6" fmla="*/ 8 w 52"/>
                <a:gd name="T7" fmla="*/ 128 h 131"/>
                <a:gd name="T8" fmla="*/ 46 w 52"/>
                <a:gd name="T9" fmla="*/ 131 h 131"/>
                <a:gd name="T10" fmla="*/ 52 w 52"/>
                <a:gd name="T11" fmla="*/ 21 h 131"/>
                <a:gd name="T12" fmla="*/ 6 w 52"/>
                <a:gd name="T13" fmla="*/ 0 h 131"/>
                <a:gd name="T14" fmla="*/ 6 w 52"/>
                <a:gd name="T15" fmla="*/ 0 h 131"/>
                <a:gd name="T16" fmla="*/ 6 w 52"/>
                <a:gd name="T17" fmla="*/ 0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31"/>
                <a:gd name="T29" fmla="*/ 52 w 52"/>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31">
                  <a:moveTo>
                    <a:pt x="6" y="0"/>
                  </a:moveTo>
                  <a:lnTo>
                    <a:pt x="8" y="48"/>
                  </a:lnTo>
                  <a:lnTo>
                    <a:pt x="0" y="103"/>
                  </a:lnTo>
                  <a:lnTo>
                    <a:pt x="8" y="128"/>
                  </a:lnTo>
                  <a:lnTo>
                    <a:pt x="46" y="131"/>
                  </a:lnTo>
                  <a:lnTo>
                    <a:pt x="52" y="21"/>
                  </a:lnTo>
                  <a:lnTo>
                    <a:pt x="6" y="0"/>
                  </a:lnTo>
                  <a:close/>
                </a:path>
              </a:pathLst>
            </a:custGeom>
            <a:solidFill>
              <a:srgbClr val="000000"/>
            </a:solidFill>
            <a:ln w="9525">
              <a:noFill/>
              <a:round/>
              <a:headEnd/>
              <a:tailEnd/>
            </a:ln>
          </p:spPr>
          <p:txBody>
            <a:bodyPr/>
            <a:lstStyle/>
            <a:p>
              <a:endParaRPr lang="fa-IR"/>
            </a:p>
          </p:txBody>
        </p:sp>
        <p:sp>
          <p:nvSpPr>
            <p:cNvPr id="24611" name="Freeform 230"/>
            <p:cNvSpPr>
              <a:spLocks/>
            </p:cNvSpPr>
            <p:nvPr/>
          </p:nvSpPr>
          <p:spPr bwMode="auto">
            <a:xfrm>
              <a:off x="1611" y="3225"/>
              <a:ext cx="386" cy="431"/>
            </a:xfrm>
            <a:custGeom>
              <a:avLst/>
              <a:gdLst>
                <a:gd name="T0" fmla="*/ 0 w 772"/>
                <a:gd name="T1" fmla="*/ 0 h 861"/>
                <a:gd name="T2" fmla="*/ 198 w 772"/>
                <a:gd name="T3" fmla="*/ 197 h 861"/>
                <a:gd name="T4" fmla="*/ 375 w 772"/>
                <a:gd name="T5" fmla="*/ 574 h 861"/>
                <a:gd name="T6" fmla="*/ 411 w 772"/>
                <a:gd name="T7" fmla="*/ 671 h 861"/>
                <a:gd name="T8" fmla="*/ 447 w 772"/>
                <a:gd name="T9" fmla="*/ 741 h 861"/>
                <a:gd name="T10" fmla="*/ 466 w 772"/>
                <a:gd name="T11" fmla="*/ 768 h 861"/>
                <a:gd name="T12" fmla="*/ 485 w 772"/>
                <a:gd name="T13" fmla="*/ 781 h 861"/>
                <a:gd name="T14" fmla="*/ 550 w 772"/>
                <a:gd name="T15" fmla="*/ 802 h 861"/>
                <a:gd name="T16" fmla="*/ 647 w 772"/>
                <a:gd name="T17" fmla="*/ 829 h 861"/>
                <a:gd name="T18" fmla="*/ 772 w 772"/>
                <a:gd name="T19" fmla="*/ 861 h 861"/>
                <a:gd name="T20" fmla="*/ 574 w 772"/>
                <a:gd name="T21" fmla="*/ 713 h 861"/>
                <a:gd name="T22" fmla="*/ 662 w 772"/>
                <a:gd name="T23" fmla="*/ 682 h 861"/>
                <a:gd name="T24" fmla="*/ 476 w 772"/>
                <a:gd name="T25" fmla="*/ 564 h 861"/>
                <a:gd name="T26" fmla="*/ 544 w 772"/>
                <a:gd name="T27" fmla="*/ 543 h 861"/>
                <a:gd name="T28" fmla="*/ 386 w 772"/>
                <a:gd name="T29" fmla="*/ 426 h 861"/>
                <a:gd name="T30" fmla="*/ 476 w 772"/>
                <a:gd name="T31" fmla="*/ 395 h 861"/>
                <a:gd name="T32" fmla="*/ 267 w 772"/>
                <a:gd name="T33" fmla="*/ 256 h 861"/>
                <a:gd name="T34" fmla="*/ 346 w 772"/>
                <a:gd name="T35" fmla="*/ 247 h 861"/>
                <a:gd name="T36" fmla="*/ 198 w 772"/>
                <a:gd name="T37" fmla="*/ 89 h 861"/>
                <a:gd name="T38" fmla="*/ 0 w 772"/>
                <a:gd name="T39" fmla="*/ 0 h 861"/>
                <a:gd name="T40" fmla="*/ 0 w 772"/>
                <a:gd name="T41" fmla="*/ 0 h 861"/>
                <a:gd name="T42" fmla="*/ 0 w 772"/>
                <a:gd name="T43" fmla="*/ 0 h 8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2"/>
                <a:gd name="T67" fmla="*/ 0 h 861"/>
                <a:gd name="T68" fmla="*/ 772 w 772"/>
                <a:gd name="T69" fmla="*/ 861 h 8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2" h="861">
                  <a:moveTo>
                    <a:pt x="0" y="0"/>
                  </a:moveTo>
                  <a:lnTo>
                    <a:pt x="198" y="197"/>
                  </a:lnTo>
                  <a:lnTo>
                    <a:pt x="375" y="574"/>
                  </a:lnTo>
                  <a:lnTo>
                    <a:pt x="411" y="671"/>
                  </a:lnTo>
                  <a:lnTo>
                    <a:pt x="447" y="741"/>
                  </a:lnTo>
                  <a:lnTo>
                    <a:pt x="466" y="768"/>
                  </a:lnTo>
                  <a:lnTo>
                    <a:pt x="485" y="781"/>
                  </a:lnTo>
                  <a:lnTo>
                    <a:pt x="550" y="802"/>
                  </a:lnTo>
                  <a:lnTo>
                    <a:pt x="647" y="829"/>
                  </a:lnTo>
                  <a:lnTo>
                    <a:pt x="772" y="861"/>
                  </a:lnTo>
                  <a:lnTo>
                    <a:pt x="574" y="713"/>
                  </a:lnTo>
                  <a:lnTo>
                    <a:pt x="662" y="682"/>
                  </a:lnTo>
                  <a:lnTo>
                    <a:pt x="476" y="564"/>
                  </a:lnTo>
                  <a:lnTo>
                    <a:pt x="544" y="543"/>
                  </a:lnTo>
                  <a:lnTo>
                    <a:pt x="386" y="426"/>
                  </a:lnTo>
                  <a:lnTo>
                    <a:pt x="476" y="395"/>
                  </a:lnTo>
                  <a:lnTo>
                    <a:pt x="267" y="256"/>
                  </a:lnTo>
                  <a:lnTo>
                    <a:pt x="346" y="247"/>
                  </a:lnTo>
                  <a:lnTo>
                    <a:pt x="198" y="89"/>
                  </a:lnTo>
                  <a:lnTo>
                    <a:pt x="0" y="0"/>
                  </a:lnTo>
                  <a:close/>
                </a:path>
              </a:pathLst>
            </a:custGeom>
            <a:solidFill>
              <a:srgbClr val="FAADAD"/>
            </a:solidFill>
            <a:ln w="9525">
              <a:noFill/>
              <a:round/>
              <a:headEnd/>
              <a:tailEnd/>
            </a:ln>
          </p:spPr>
          <p:txBody>
            <a:bodyPr/>
            <a:lstStyle/>
            <a:p>
              <a:endParaRPr lang="fa-IR"/>
            </a:p>
          </p:txBody>
        </p:sp>
        <p:sp>
          <p:nvSpPr>
            <p:cNvPr id="24612" name="Freeform 231"/>
            <p:cNvSpPr>
              <a:spLocks/>
            </p:cNvSpPr>
            <p:nvPr/>
          </p:nvSpPr>
          <p:spPr bwMode="auto">
            <a:xfrm>
              <a:off x="1179" y="2384"/>
              <a:ext cx="23" cy="33"/>
            </a:xfrm>
            <a:custGeom>
              <a:avLst/>
              <a:gdLst>
                <a:gd name="T0" fmla="*/ 19 w 46"/>
                <a:gd name="T1" fmla="*/ 0 h 64"/>
                <a:gd name="T2" fmla="*/ 0 w 46"/>
                <a:gd name="T3" fmla="*/ 20 h 64"/>
                <a:gd name="T4" fmla="*/ 6 w 46"/>
                <a:gd name="T5" fmla="*/ 55 h 64"/>
                <a:gd name="T6" fmla="*/ 38 w 46"/>
                <a:gd name="T7" fmla="*/ 64 h 64"/>
                <a:gd name="T8" fmla="*/ 46 w 46"/>
                <a:gd name="T9" fmla="*/ 34 h 64"/>
                <a:gd name="T10" fmla="*/ 36 w 46"/>
                <a:gd name="T11" fmla="*/ 5 h 64"/>
                <a:gd name="T12" fmla="*/ 19 w 46"/>
                <a:gd name="T13" fmla="*/ 0 h 64"/>
                <a:gd name="T14" fmla="*/ 19 w 46"/>
                <a:gd name="T15" fmla="*/ 0 h 64"/>
                <a:gd name="T16" fmla="*/ 19 w 46"/>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64"/>
                <a:gd name="T29" fmla="*/ 46 w 46"/>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64">
                  <a:moveTo>
                    <a:pt x="19" y="0"/>
                  </a:moveTo>
                  <a:lnTo>
                    <a:pt x="0" y="20"/>
                  </a:lnTo>
                  <a:lnTo>
                    <a:pt x="6" y="55"/>
                  </a:lnTo>
                  <a:lnTo>
                    <a:pt x="38" y="64"/>
                  </a:lnTo>
                  <a:lnTo>
                    <a:pt x="46" y="34"/>
                  </a:lnTo>
                  <a:lnTo>
                    <a:pt x="36" y="5"/>
                  </a:lnTo>
                  <a:lnTo>
                    <a:pt x="19" y="0"/>
                  </a:lnTo>
                  <a:close/>
                </a:path>
              </a:pathLst>
            </a:custGeom>
            <a:solidFill>
              <a:srgbClr val="C7695C"/>
            </a:solidFill>
            <a:ln w="9525">
              <a:noFill/>
              <a:round/>
              <a:headEnd/>
              <a:tailEnd/>
            </a:ln>
          </p:spPr>
          <p:txBody>
            <a:bodyPr/>
            <a:lstStyle/>
            <a:p>
              <a:endParaRPr lang="fa-IR"/>
            </a:p>
          </p:txBody>
        </p:sp>
        <p:sp>
          <p:nvSpPr>
            <p:cNvPr id="24613" name="Freeform 232"/>
            <p:cNvSpPr>
              <a:spLocks/>
            </p:cNvSpPr>
            <p:nvPr/>
          </p:nvSpPr>
          <p:spPr bwMode="auto">
            <a:xfrm>
              <a:off x="1492" y="2962"/>
              <a:ext cx="139" cy="154"/>
            </a:xfrm>
            <a:custGeom>
              <a:avLst/>
              <a:gdLst>
                <a:gd name="T0" fmla="*/ 9 w 277"/>
                <a:gd name="T1" fmla="*/ 0 h 308"/>
                <a:gd name="T2" fmla="*/ 34 w 277"/>
                <a:gd name="T3" fmla="*/ 46 h 308"/>
                <a:gd name="T4" fmla="*/ 76 w 277"/>
                <a:gd name="T5" fmla="*/ 93 h 308"/>
                <a:gd name="T6" fmla="*/ 108 w 277"/>
                <a:gd name="T7" fmla="*/ 120 h 308"/>
                <a:gd name="T8" fmla="*/ 148 w 277"/>
                <a:gd name="T9" fmla="*/ 150 h 308"/>
                <a:gd name="T10" fmla="*/ 222 w 277"/>
                <a:gd name="T11" fmla="*/ 207 h 308"/>
                <a:gd name="T12" fmla="*/ 268 w 277"/>
                <a:gd name="T13" fmla="*/ 259 h 308"/>
                <a:gd name="T14" fmla="*/ 277 w 277"/>
                <a:gd name="T15" fmla="*/ 295 h 308"/>
                <a:gd name="T16" fmla="*/ 247 w 277"/>
                <a:gd name="T17" fmla="*/ 308 h 308"/>
                <a:gd name="T18" fmla="*/ 171 w 277"/>
                <a:gd name="T19" fmla="*/ 268 h 308"/>
                <a:gd name="T20" fmla="*/ 148 w 277"/>
                <a:gd name="T21" fmla="*/ 228 h 308"/>
                <a:gd name="T22" fmla="*/ 121 w 277"/>
                <a:gd name="T23" fmla="*/ 204 h 308"/>
                <a:gd name="T24" fmla="*/ 78 w 277"/>
                <a:gd name="T25" fmla="*/ 150 h 308"/>
                <a:gd name="T26" fmla="*/ 0 w 277"/>
                <a:gd name="T27" fmla="*/ 52 h 308"/>
                <a:gd name="T28" fmla="*/ 9 w 277"/>
                <a:gd name="T29" fmla="*/ 0 h 308"/>
                <a:gd name="T30" fmla="*/ 9 w 277"/>
                <a:gd name="T31" fmla="*/ 0 h 308"/>
                <a:gd name="T32" fmla="*/ 9 w 277"/>
                <a:gd name="T33" fmla="*/ 0 h 3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7"/>
                <a:gd name="T52" fmla="*/ 0 h 308"/>
                <a:gd name="T53" fmla="*/ 277 w 277"/>
                <a:gd name="T54" fmla="*/ 308 h 3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7" h="308">
                  <a:moveTo>
                    <a:pt x="9" y="0"/>
                  </a:moveTo>
                  <a:lnTo>
                    <a:pt x="34" y="46"/>
                  </a:lnTo>
                  <a:lnTo>
                    <a:pt x="76" y="93"/>
                  </a:lnTo>
                  <a:lnTo>
                    <a:pt x="108" y="120"/>
                  </a:lnTo>
                  <a:lnTo>
                    <a:pt x="148" y="150"/>
                  </a:lnTo>
                  <a:lnTo>
                    <a:pt x="222" y="207"/>
                  </a:lnTo>
                  <a:lnTo>
                    <a:pt x="268" y="259"/>
                  </a:lnTo>
                  <a:lnTo>
                    <a:pt x="277" y="295"/>
                  </a:lnTo>
                  <a:lnTo>
                    <a:pt x="247" y="308"/>
                  </a:lnTo>
                  <a:lnTo>
                    <a:pt x="171" y="268"/>
                  </a:lnTo>
                  <a:lnTo>
                    <a:pt x="148" y="228"/>
                  </a:lnTo>
                  <a:lnTo>
                    <a:pt x="121" y="204"/>
                  </a:lnTo>
                  <a:lnTo>
                    <a:pt x="78" y="150"/>
                  </a:lnTo>
                  <a:lnTo>
                    <a:pt x="0" y="52"/>
                  </a:lnTo>
                  <a:lnTo>
                    <a:pt x="9" y="0"/>
                  </a:lnTo>
                  <a:close/>
                </a:path>
              </a:pathLst>
            </a:custGeom>
            <a:solidFill>
              <a:srgbClr val="FAADAD"/>
            </a:solidFill>
            <a:ln w="9525">
              <a:noFill/>
              <a:round/>
              <a:headEnd/>
              <a:tailEnd/>
            </a:ln>
          </p:spPr>
          <p:txBody>
            <a:bodyPr/>
            <a:lstStyle/>
            <a:p>
              <a:endParaRPr lang="fa-IR"/>
            </a:p>
          </p:txBody>
        </p:sp>
      </p:grpSp>
      <p:sp>
        <p:nvSpPr>
          <p:cNvPr id="277737" name="Line 233"/>
          <p:cNvSpPr>
            <a:spLocks noChangeShapeType="1"/>
          </p:cNvSpPr>
          <p:nvPr/>
        </p:nvSpPr>
        <p:spPr bwMode="auto">
          <a:xfrm>
            <a:off x="1066800" y="2514600"/>
            <a:ext cx="4267200" cy="0"/>
          </a:xfrm>
          <a:prstGeom prst="line">
            <a:avLst/>
          </a:prstGeom>
          <a:noFill/>
          <a:ln w="38100">
            <a:solidFill>
              <a:srgbClr val="CC3300"/>
            </a:solidFill>
            <a:round/>
            <a:headEnd/>
            <a:tailEnd/>
          </a:ln>
        </p:spPr>
        <p:txBody>
          <a:bodyPr/>
          <a:lstStyle/>
          <a:p>
            <a:endParaRPr lang="fa-IR"/>
          </a:p>
        </p:txBody>
      </p:sp>
      <p:sp>
        <p:nvSpPr>
          <p:cNvPr id="277738" name="Text Box 234"/>
          <p:cNvSpPr txBox="1">
            <a:spLocks noChangeArrowheads="1"/>
          </p:cNvSpPr>
          <p:nvPr/>
        </p:nvSpPr>
        <p:spPr bwMode="auto">
          <a:xfrm>
            <a:off x="968375" y="1373188"/>
            <a:ext cx="4648200" cy="1004887"/>
          </a:xfrm>
          <a:prstGeom prst="rect">
            <a:avLst/>
          </a:prstGeom>
          <a:noFill/>
          <a:ln w="9525">
            <a:noFill/>
            <a:miter lim="800000"/>
            <a:headEnd/>
            <a:tailEnd/>
          </a:ln>
        </p:spPr>
        <p:txBody>
          <a:bodyPr>
            <a:spAutoFit/>
          </a:bodyPr>
          <a:lstStyle/>
          <a:p>
            <a:pPr>
              <a:spcBef>
                <a:spcPct val="50000"/>
              </a:spcBef>
            </a:pPr>
            <a:r>
              <a:rPr lang="en-US" sz="2400"/>
              <a:t>Felt Emotions</a:t>
            </a:r>
          </a:p>
          <a:p>
            <a:pPr>
              <a:spcBef>
                <a:spcPct val="50000"/>
              </a:spcBef>
            </a:pPr>
            <a:r>
              <a:rPr lang="en-US" sz="2400" b="0">
                <a:latin typeface="Tahoma" pitchFamily="34" charset="0"/>
              </a:rPr>
              <a:t>An individual’s actual emotions.</a:t>
            </a:r>
          </a:p>
        </p:txBody>
      </p:sp>
      <p:sp>
        <p:nvSpPr>
          <p:cNvPr id="277739" name="Text Box 235"/>
          <p:cNvSpPr txBox="1">
            <a:spLocks noChangeArrowheads="1"/>
          </p:cNvSpPr>
          <p:nvPr/>
        </p:nvSpPr>
        <p:spPr bwMode="auto">
          <a:xfrm>
            <a:off x="958850" y="2743200"/>
            <a:ext cx="5137150" cy="1735138"/>
          </a:xfrm>
          <a:prstGeom prst="rect">
            <a:avLst/>
          </a:prstGeom>
          <a:noFill/>
          <a:ln w="9525">
            <a:noFill/>
            <a:miter lim="800000"/>
            <a:headEnd/>
            <a:tailEnd/>
          </a:ln>
        </p:spPr>
        <p:txBody>
          <a:bodyPr>
            <a:spAutoFit/>
          </a:bodyPr>
          <a:lstStyle/>
          <a:p>
            <a:pPr>
              <a:spcBef>
                <a:spcPct val="50000"/>
              </a:spcBef>
            </a:pPr>
            <a:r>
              <a:rPr lang="en-US" sz="2400" dirty="0"/>
              <a:t>Displayed Emotions</a:t>
            </a:r>
          </a:p>
          <a:p>
            <a:pPr>
              <a:spcBef>
                <a:spcPct val="50000"/>
              </a:spcBef>
            </a:pPr>
            <a:r>
              <a:rPr lang="en-US" sz="2400" b="0" dirty="0">
                <a:latin typeface="Tahoma" pitchFamily="34" charset="0"/>
              </a:rPr>
              <a:t>Emotions that are organizationally required and considered appropriate in a given job.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7738"/>
                                        </p:tgtEl>
                                        <p:attrNameLst>
                                          <p:attrName>style.visibility</p:attrName>
                                        </p:attrNameLst>
                                      </p:cBhvr>
                                      <p:to>
                                        <p:strVal val="visible"/>
                                      </p:to>
                                    </p:set>
                                    <p:animEffect transition="in" filter="wipe(up)">
                                      <p:cBhvr>
                                        <p:cTn id="7" dur="500"/>
                                        <p:tgtEl>
                                          <p:spTgt spid="277738"/>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277737"/>
                                        </p:tgtEl>
                                        <p:attrNameLst>
                                          <p:attrName>style.visibility</p:attrName>
                                        </p:attrNameLst>
                                      </p:cBhvr>
                                      <p:to>
                                        <p:strVal val="visible"/>
                                      </p:to>
                                    </p:set>
                                    <p:anim calcmode="lin" valueType="num">
                                      <p:cBhvr>
                                        <p:cTn id="11" dur="500" fill="hold"/>
                                        <p:tgtEl>
                                          <p:spTgt spid="277737"/>
                                        </p:tgtEl>
                                        <p:attrNameLst>
                                          <p:attrName>ppt_x</p:attrName>
                                        </p:attrNameLst>
                                      </p:cBhvr>
                                      <p:tavLst>
                                        <p:tav tm="0">
                                          <p:val>
                                            <p:strVal val="#ppt_x-#ppt_w/2"/>
                                          </p:val>
                                        </p:tav>
                                        <p:tav tm="100000">
                                          <p:val>
                                            <p:strVal val="#ppt_x"/>
                                          </p:val>
                                        </p:tav>
                                      </p:tavLst>
                                    </p:anim>
                                    <p:anim calcmode="lin" valueType="num">
                                      <p:cBhvr>
                                        <p:cTn id="12" dur="500" fill="hold"/>
                                        <p:tgtEl>
                                          <p:spTgt spid="277737"/>
                                        </p:tgtEl>
                                        <p:attrNameLst>
                                          <p:attrName>ppt_y</p:attrName>
                                        </p:attrNameLst>
                                      </p:cBhvr>
                                      <p:tavLst>
                                        <p:tav tm="0">
                                          <p:val>
                                            <p:strVal val="#ppt_y"/>
                                          </p:val>
                                        </p:tav>
                                        <p:tav tm="100000">
                                          <p:val>
                                            <p:strVal val="#ppt_y"/>
                                          </p:val>
                                        </p:tav>
                                      </p:tavLst>
                                    </p:anim>
                                    <p:anim calcmode="lin" valueType="num">
                                      <p:cBhvr>
                                        <p:cTn id="13" dur="500" fill="hold"/>
                                        <p:tgtEl>
                                          <p:spTgt spid="277737"/>
                                        </p:tgtEl>
                                        <p:attrNameLst>
                                          <p:attrName>ppt_w</p:attrName>
                                        </p:attrNameLst>
                                      </p:cBhvr>
                                      <p:tavLst>
                                        <p:tav tm="0">
                                          <p:val>
                                            <p:fltVal val="0"/>
                                          </p:val>
                                        </p:tav>
                                        <p:tav tm="100000">
                                          <p:val>
                                            <p:strVal val="#ppt_w"/>
                                          </p:val>
                                        </p:tav>
                                      </p:tavLst>
                                    </p:anim>
                                    <p:anim calcmode="lin" valueType="num">
                                      <p:cBhvr>
                                        <p:cTn id="14" dur="500" fill="hold"/>
                                        <p:tgtEl>
                                          <p:spTgt spid="277737"/>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77739"/>
                                        </p:tgtEl>
                                        <p:attrNameLst>
                                          <p:attrName>style.visibility</p:attrName>
                                        </p:attrNameLst>
                                      </p:cBhvr>
                                      <p:to>
                                        <p:strVal val="visible"/>
                                      </p:to>
                                    </p:set>
                                    <p:animEffect transition="in" filter="wipe(up)">
                                      <p:cBhvr>
                                        <p:cTn id="18" dur="500"/>
                                        <p:tgtEl>
                                          <p:spTgt spid="277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737" grpId="0" animBg="1"/>
      <p:bldP spid="277738" grpId="0"/>
      <p:bldP spid="27773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 2005 Prentice Hall Inc. All rights reserved.</a:t>
            </a:r>
          </a:p>
        </p:txBody>
      </p:sp>
      <p:sp>
        <p:nvSpPr>
          <p:cNvPr id="25603" name="Slide Number Placeholder 4"/>
          <p:cNvSpPr>
            <a:spLocks noGrp="1"/>
          </p:cNvSpPr>
          <p:nvPr>
            <p:ph type="sldNum" sz="quarter" idx="11"/>
          </p:nvPr>
        </p:nvSpPr>
        <p:spPr>
          <a:noFill/>
        </p:spPr>
        <p:txBody>
          <a:bodyPr/>
          <a:lstStyle/>
          <a:p>
            <a:r>
              <a:rPr lang="en-US"/>
              <a:t>4–</a:t>
            </a:r>
            <a:fld id="{0EAC2F6A-7C85-40CB-9841-782F1E170BA7}" type="slidenum">
              <a:rPr lang="en-US"/>
              <a:pPr/>
              <a:t>93</a:t>
            </a:fld>
            <a:endParaRPr lang="en-US"/>
          </a:p>
        </p:txBody>
      </p:sp>
      <p:sp>
        <p:nvSpPr>
          <p:cNvPr id="278530" name="Rectangle 2"/>
          <p:cNvSpPr>
            <a:spLocks noGrp="1" noChangeArrowheads="1"/>
          </p:cNvSpPr>
          <p:nvPr>
            <p:ph type="title"/>
          </p:nvPr>
        </p:nvSpPr>
        <p:spPr/>
        <p:txBody>
          <a:bodyPr/>
          <a:lstStyle/>
          <a:p>
            <a:pPr algn="just" rtl="0" eaLnBrk="1" hangingPunct="1">
              <a:defRPr/>
            </a:pPr>
            <a:r>
              <a:rPr lang="en-US" smtClean="0"/>
              <a:t>Emotion Continuum</a:t>
            </a:r>
          </a:p>
        </p:txBody>
      </p:sp>
      <p:sp>
        <p:nvSpPr>
          <p:cNvPr id="25605" name="Rectangle 3"/>
          <p:cNvSpPr>
            <a:spLocks noGrp="1" noChangeArrowheads="1"/>
          </p:cNvSpPr>
          <p:nvPr>
            <p:ph type="body" idx="1"/>
          </p:nvPr>
        </p:nvSpPr>
        <p:spPr>
          <a:xfrm>
            <a:off x="685800" y="1219200"/>
            <a:ext cx="7772400" cy="1143000"/>
          </a:xfrm>
        </p:spPr>
        <p:txBody>
          <a:bodyPr>
            <a:normAutofit fontScale="85000" lnSpcReduction="20000"/>
          </a:bodyPr>
          <a:lstStyle/>
          <a:p>
            <a:pPr algn="just" rtl="0" eaLnBrk="1" hangingPunct="1"/>
            <a:r>
              <a:rPr lang="en-US" smtClean="0"/>
              <a:t>The closer any two emotions are to each other on the continuum, the more likely people are to confuse them.</a:t>
            </a:r>
          </a:p>
        </p:txBody>
      </p:sp>
      <p:pic>
        <p:nvPicPr>
          <p:cNvPr id="278532" name="Picture 4"/>
          <p:cNvPicPr>
            <a:picLocks noChangeAspect="1" noChangeArrowheads="1"/>
          </p:cNvPicPr>
          <p:nvPr/>
        </p:nvPicPr>
        <p:blipFill>
          <a:blip r:embed="rId2"/>
          <a:srcRect/>
          <a:stretch>
            <a:fillRect/>
          </a:stretch>
        </p:blipFill>
        <p:spPr bwMode="auto">
          <a:xfrm>
            <a:off x="609600" y="2971800"/>
            <a:ext cx="7948613" cy="914400"/>
          </a:xfrm>
          <a:prstGeom prst="rect">
            <a:avLst/>
          </a:prstGeom>
          <a:noFill/>
          <a:ln w="9525">
            <a:noFill/>
            <a:miter lim="800000"/>
            <a:headEnd/>
            <a:tailEnd/>
          </a:ln>
        </p:spPr>
      </p:pic>
      <p:sp>
        <p:nvSpPr>
          <p:cNvPr id="278534" name="Text Box 6" descr="BKGD02"/>
          <p:cNvSpPr txBox="1">
            <a:spLocks noChangeArrowheads="1"/>
          </p:cNvSpPr>
          <p:nvPr/>
        </p:nvSpPr>
        <p:spPr bwMode="blackWhite">
          <a:xfrm>
            <a:off x="7162800" y="6096000"/>
            <a:ext cx="1447800" cy="247650"/>
          </a:xfrm>
          <a:prstGeom prst="rect">
            <a:avLst/>
          </a:prstGeom>
          <a:blipFill dpi="0" rotWithShape="1">
            <a:blip r:embed="rId3"/>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4</a:t>
            </a:r>
            <a:r>
              <a:rPr lang="en-US">
                <a:solidFill>
                  <a:schemeClr val="bg1"/>
                </a:solidFill>
                <a:cs typeface="Arial" pitchFamily="34" charset="0"/>
              </a:rPr>
              <a:t>–4</a:t>
            </a:r>
            <a:endParaRPr lang="en-US">
              <a:solidFill>
                <a:schemeClr val="bg1"/>
              </a:solidFill>
            </a:endParaRPr>
          </a:p>
        </p:txBody>
      </p:sp>
      <p:sp>
        <p:nvSpPr>
          <p:cNvPr id="25608" name="Rectangle 7"/>
          <p:cNvSpPr>
            <a:spLocks noChangeArrowheads="1"/>
          </p:cNvSpPr>
          <p:nvPr/>
        </p:nvSpPr>
        <p:spPr bwMode="auto">
          <a:xfrm>
            <a:off x="654050" y="6248400"/>
            <a:ext cx="4527550" cy="228600"/>
          </a:xfrm>
          <a:prstGeom prst="rect">
            <a:avLst/>
          </a:prstGeom>
          <a:noFill/>
          <a:ln w="9525">
            <a:noFill/>
            <a:miter lim="800000"/>
            <a:headEnd/>
            <a:tailEnd/>
          </a:ln>
        </p:spPr>
        <p:txBody>
          <a:bodyPr wrap="none">
            <a:spAutoFit/>
          </a:bodyPr>
          <a:lstStyle/>
          <a:p>
            <a:r>
              <a:rPr lang="en-US" sz="900" b="0" i="1"/>
              <a:t>Source: </a:t>
            </a:r>
            <a:r>
              <a:rPr lang="en-US" sz="900" b="0"/>
              <a:t>Based on R.D. Woodworth, </a:t>
            </a:r>
            <a:r>
              <a:rPr lang="en-US" sz="900" b="0" i="1"/>
              <a:t>Experimental Psychology </a:t>
            </a:r>
            <a:r>
              <a:rPr lang="en-US" sz="900" b="0"/>
              <a:t>(New York: Holt, 1938).</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wipe(left)">
                                      <p:cBhvr>
                                        <p:cTn id="7" dur="500"/>
                                        <p:tgtEl>
                                          <p:spTgt spid="27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 2005 Prentice Hall Inc. All rights reserved.</a:t>
            </a:r>
          </a:p>
        </p:txBody>
      </p:sp>
      <p:sp>
        <p:nvSpPr>
          <p:cNvPr id="26627" name="Slide Number Placeholder 4"/>
          <p:cNvSpPr>
            <a:spLocks noGrp="1"/>
          </p:cNvSpPr>
          <p:nvPr>
            <p:ph type="sldNum" sz="quarter" idx="11"/>
          </p:nvPr>
        </p:nvSpPr>
        <p:spPr>
          <a:noFill/>
        </p:spPr>
        <p:txBody>
          <a:bodyPr/>
          <a:lstStyle/>
          <a:p>
            <a:r>
              <a:rPr lang="en-US"/>
              <a:t>4–</a:t>
            </a:r>
            <a:fld id="{90CD91BD-D796-4239-9CD9-878ADA65DB78}" type="slidenum">
              <a:rPr lang="en-US"/>
              <a:pPr/>
              <a:t>94</a:t>
            </a:fld>
            <a:endParaRPr lang="en-US"/>
          </a:p>
        </p:txBody>
      </p:sp>
      <p:sp>
        <p:nvSpPr>
          <p:cNvPr id="279554" name="Rectangle 2"/>
          <p:cNvSpPr>
            <a:spLocks noGrp="1" noChangeArrowheads="1"/>
          </p:cNvSpPr>
          <p:nvPr>
            <p:ph type="title"/>
          </p:nvPr>
        </p:nvSpPr>
        <p:spPr/>
        <p:txBody>
          <a:bodyPr/>
          <a:lstStyle/>
          <a:p>
            <a:pPr algn="just" rtl="0" eaLnBrk="1" hangingPunct="1">
              <a:defRPr/>
            </a:pPr>
            <a:r>
              <a:rPr lang="en-US" smtClean="0"/>
              <a:t>Emotion Dimensions</a:t>
            </a:r>
          </a:p>
        </p:txBody>
      </p:sp>
      <p:sp>
        <p:nvSpPr>
          <p:cNvPr id="279555" name="Rectangle 3"/>
          <p:cNvSpPr>
            <a:spLocks noGrp="1" noChangeArrowheads="1"/>
          </p:cNvSpPr>
          <p:nvPr>
            <p:ph type="body" idx="1"/>
          </p:nvPr>
        </p:nvSpPr>
        <p:spPr/>
        <p:txBody>
          <a:bodyPr>
            <a:normAutofit lnSpcReduction="10000"/>
          </a:bodyPr>
          <a:lstStyle/>
          <a:p>
            <a:pPr algn="just" rtl="0" eaLnBrk="1" hangingPunct="1"/>
            <a:r>
              <a:rPr lang="en-US" smtClean="0"/>
              <a:t>Variety of emotions</a:t>
            </a:r>
          </a:p>
          <a:p>
            <a:pPr lvl="1" algn="just" rtl="0" eaLnBrk="1" hangingPunct="1"/>
            <a:r>
              <a:rPr lang="en-US" smtClean="0"/>
              <a:t>Positive</a:t>
            </a:r>
          </a:p>
          <a:p>
            <a:pPr lvl="1" algn="just" rtl="0" eaLnBrk="1" hangingPunct="1"/>
            <a:r>
              <a:rPr lang="en-US" smtClean="0"/>
              <a:t>Negative</a:t>
            </a:r>
          </a:p>
          <a:p>
            <a:pPr algn="just" rtl="0" eaLnBrk="1" hangingPunct="1"/>
            <a:r>
              <a:rPr lang="en-US" smtClean="0"/>
              <a:t>Intensity of emotions</a:t>
            </a:r>
          </a:p>
          <a:p>
            <a:pPr lvl="1" algn="just" rtl="0" eaLnBrk="1" hangingPunct="1"/>
            <a:r>
              <a:rPr lang="en-US" smtClean="0"/>
              <a:t>Personality</a:t>
            </a:r>
          </a:p>
          <a:p>
            <a:pPr lvl="1" algn="just" rtl="0" eaLnBrk="1" hangingPunct="1"/>
            <a:r>
              <a:rPr lang="en-US" smtClean="0"/>
              <a:t>Job Requirements</a:t>
            </a:r>
          </a:p>
          <a:p>
            <a:pPr algn="just" rtl="0" eaLnBrk="1" hangingPunct="1"/>
            <a:r>
              <a:rPr lang="en-US" smtClean="0"/>
              <a:t>Frequency and duration of emotions</a:t>
            </a:r>
          </a:p>
          <a:p>
            <a:pPr lvl="1" algn="just" rtl="0" eaLnBrk="1" hangingPunct="1"/>
            <a:r>
              <a:rPr lang="en-US" smtClean="0"/>
              <a:t>How often emotions are exhibited.</a:t>
            </a:r>
          </a:p>
          <a:p>
            <a:pPr lvl="1" algn="just" rtl="0" eaLnBrk="1" hangingPunct="1"/>
            <a:r>
              <a:rPr lang="en-US" smtClean="0"/>
              <a:t>How long emotions are displayed.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Effect transition="in" filter="wipe(left)">
                                      <p:cBhvr>
                                        <p:cTn id="7" dur="500"/>
                                        <p:tgtEl>
                                          <p:spTgt spid="27955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9555">
                                            <p:txEl>
                                              <p:pRg st="1" end="1"/>
                                            </p:txEl>
                                          </p:spTgt>
                                        </p:tgtEl>
                                        <p:attrNameLst>
                                          <p:attrName>style.visibility</p:attrName>
                                        </p:attrNameLst>
                                      </p:cBhvr>
                                      <p:to>
                                        <p:strVal val="visible"/>
                                      </p:to>
                                    </p:set>
                                    <p:animEffect transition="in" filter="wipe(left)">
                                      <p:cBhvr>
                                        <p:cTn id="10" dur="500"/>
                                        <p:tgtEl>
                                          <p:spTgt spid="27955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9555">
                                            <p:txEl>
                                              <p:pRg st="2" end="2"/>
                                            </p:txEl>
                                          </p:spTgt>
                                        </p:tgtEl>
                                        <p:attrNameLst>
                                          <p:attrName>style.visibility</p:attrName>
                                        </p:attrNameLst>
                                      </p:cBhvr>
                                      <p:to>
                                        <p:strVal val="visible"/>
                                      </p:to>
                                    </p:set>
                                    <p:animEffect transition="in" filter="wipe(left)">
                                      <p:cBhvr>
                                        <p:cTn id="13" dur="500"/>
                                        <p:tgtEl>
                                          <p:spTgt spid="27955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9555">
                                            <p:txEl>
                                              <p:pRg st="3" end="3"/>
                                            </p:txEl>
                                          </p:spTgt>
                                        </p:tgtEl>
                                        <p:attrNameLst>
                                          <p:attrName>style.visibility</p:attrName>
                                        </p:attrNameLst>
                                      </p:cBhvr>
                                      <p:to>
                                        <p:strVal val="visible"/>
                                      </p:to>
                                    </p:set>
                                    <p:animEffect transition="in" filter="wipe(left)">
                                      <p:cBhvr>
                                        <p:cTn id="18" dur="500"/>
                                        <p:tgtEl>
                                          <p:spTgt spid="27955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79555">
                                            <p:txEl>
                                              <p:pRg st="4" end="4"/>
                                            </p:txEl>
                                          </p:spTgt>
                                        </p:tgtEl>
                                        <p:attrNameLst>
                                          <p:attrName>style.visibility</p:attrName>
                                        </p:attrNameLst>
                                      </p:cBhvr>
                                      <p:to>
                                        <p:strVal val="visible"/>
                                      </p:to>
                                    </p:set>
                                    <p:animEffect transition="in" filter="wipe(left)">
                                      <p:cBhvr>
                                        <p:cTn id="21" dur="500"/>
                                        <p:tgtEl>
                                          <p:spTgt spid="27955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9555">
                                            <p:txEl>
                                              <p:pRg st="5" end="5"/>
                                            </p:txEl>
                                          </p:spTgt>
                                        </p:tgtEl>
                                        <p:attrNameLst>
                                          <p:attrName>style.visibility</p:attrName>
                                        </p:attrNameLst>
                                      </p:cBhvr>
                                      <p:to>
                                        <p:strVal val="visible"/>
                                      </p:to>
                                    </p:set>
                                    <p:animEffect transition="in" filter="wipe(left)">
                                      <p:cBhvr>
                                        <p:cTn id="24" dur="500"/>
                                        <p:tgtEl>
                                          <p:spTgt spid="27955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9555">
                                            <p:txEl>
                                              <p:pRg st="6" end="6"/>
                                            </p:txEl>
                                          </p:spTgt>
                                        </p:tgtEl>
                                        <p:attrNameLst>
                                          <p:attrName>style.visibility</p:attrName>
                                        </p:attrNameLst>
                                      </p:cBhvr>
                                      <p:to>
                                        <p:strVal val="visible"/>
                                      </p:to>
                                    </p:set>
                                    <p:animEffect transition="in" filter="wipe(left)">
                                      <p:cBhvr>
                                        <p:cTn id="29" dur="500"/>
                                        <p:tgtEl>
                                          <p:spTgt spid="279555">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79555">
                                            <p:txEl>
                                              <p:pRg st="7" end="7"/>
                                            </p:txEl>
                                          </p:spTgt>
                                        </p:tgtEl>
                                        <p:attrNameLst>
                                          <p:attrName>style.visibility</p:attrName>
                                        </p:attrNameLst>
                                      </p:cBhvr>
                                      <p:to>
                                        <p:strVal val="visible"/>
                                      </p:to>
                                    </p:set>
                                    <p:animEffect transition="in" filter="wipe(left)">
                                      <p:cBhvr>
                                        <p:cTn id="32" dur="500"/>
                                        <p:tgtEl>
                                          <p:spTgt spid="279555">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79555">
                                            <p:txEl>
                                              <p:pRg st="8" end="8"/>
                                            </p:txEl>
                                          </p:spTgt>
                                        </p:tgtEl>
                                        <p:attrNameLst>
                                          <p:attrName>style.visibility</p:attrName>
                                        </p:attrNameLst>
                                      </p:cBhvr>
                                      <p:to>
                                        <p:strVal val="visible"/>
                                      </p:to>
                                    </p:set>
                                    <p:animEffect transition="in" filter="wipe(left)">
                                      <p:cBhvr>
                                        <p:cTn id="35" dur="500"/>
                                        <p:tgtEl>
                                          <p:spTgt spid="2795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 2005 Prentice Hall Inc. All rights reserved.</a:t>
            </a:r>
          </a:p>
        </p:txBody>
      </p:sp>
      <p:sp>
        <p:nvSpPr>
          <p:cNvPr id="27651" name="Slide Number Placeholder 4"/>
          <p:cNvSpPr>
            <a:spLocks noGrp="1"/>
          </p:cNvSpPr>
          <p:nvPr>
            <p:ph type="sldNum" sz="quarter" idx="11"/>
          </p:nvPr>
        </p:nvSpPr>
        <p:spPr>
          <a:noFill/>
        </p:spPr>
        <p:txBody>
          <a:bodyPr/>
          <a:lstStyle/>
          <a:p>
            <a:r>
              <a:rPr lang="en-US"/>
              <a:t>4–</a:t>
            </a:r>
            <a:fld id="{66785391-15C9-4707-97C2-0FBBDA36B09F}" type="slidenum">
              <a:rPr lang="en-US"/>
              <a:pPr/>
              <a:t>95</a:t>
            </a:fld>
            <a:endParaRPr lang="en-US"/>
          </a:p>
        </p:txBody>
      </p:sp>
      <p:sp>
        <p:nvSpPr>
          <p:cNvPr id="280578" name="Rectangle 2"/>
          <p:cNvSpPr>
            <a:spLocks noGrp="1" noChangeArrowheads="1"/>
          </p:cNvSpPr>
          <p:nvPr>
            <p:ph type="title"/>
          </p:nvPr>
        </p:nvSpPr>
        <p:spPr/>
        <p:txBody>
          <a:bodyPr/>
          <a:lstStyle/>
          <a:p>
            <a:pPr algn="just" rtl="0" eaLnBrk="1" hangingPunct="1">
              <a:defRPr/>
            </a:pPr>
            <a:r>
              <a:rPr lang="en-US" smtClean="0"/>
              <a:t>Gender and Emotions</a:t>
            </a:r>
          </a:p>
        </p:txBody>
      </p:sp>
      <p:sp>
        <p:nvSpPr>
          <p:cNvPr id="280579" name="Rectangle 3"/>
          <p:cNvSpPr>
            <a:spLocks noGrp="1" noChangeArrowheads="1"/>
          </p:cNvSpPr>
          <p:nvPr>
            <p:ph type="body" idx="1"/>
          </p:nvPr>
        </p:nvSpPr>
        <p:spPr/>
        <p:txBody>
          <a:bodyPr>
            <a:normAutofit fontScale="77500" lnSpcReduction="20000"/>
          </a:bodyPr>
          <a:lstStyle/>
          <a:p>
            <a:pPr algn="just" rtl="0" eaLnBrk="1" hangingPunct="1"/>
            <a:r>
              <a:rPr lang="en-US" smtClean="0"/>
              <a:t>Women</a:t>
            </a:r>
          </a:p>
          <a:p>
            <a:pPr lvl="1" algn="just" rtl="0" eaLnBrk="1" hangingPunct="1"/>
            <a:r>
              <a:rPr lang="en-US" smtClean="0"/>
              <a:t>Can show greater emotional expression.</a:t>
            </a:r>
          </a:p>
          <a:p>
            <a:pPr lvl="1" algn="just" rtl="0" eaLnBrk="1" hangingPunct="1"/>
            <a:r>
              <a:rPr lang="en-US" smtClean="0"/>
              <a:t>Experience emotions more intensely.</a:t>
            </a:r>
          </a:p>
          <a:p>
            <a:pPr lvl="1" algn="just" rtl="0" eaLnBrk="1" hangingPunct="1"/>
            <a:r>
              <a:rPr lang="en-US" smtClean="0"/>
              <a:t>Display emotions more frequently.</a:t>
            </a:r>
          </a:p>
          <a:p>
            <a:pPr lvl="1" algn="just" rtl="0" eaLnBrk="1" hangingPunct="1"/>
            <a:r>
              <a:rPr lang="en-US" smtClean="0"/>
              <a:t>Are more comfortable in expressing emotions.</a:t>
            </a:r>
          </a:p>
          <a:p>
            <a:pPr lvl="1" algn="just" rtl="0" eaLnBrk="1" hangingPunct="1"/>
            <a:r>
              <a:rPr lang="en-US" smtClean="0"/>
              <a:t>Are better at reading others’ emotions.</a:t>
            </a:r>
          </a:p>
          <a:p>
            <a:pPr algn="just" rtl="0" eaLnBrk="1" hangingPunct="1"/>
            <a:r>
              <a:rPr lang="en-US" smtClean="0"/>
              <a:t>Men</a:t>
            </a:r>
          </a:p>
          <a:p>
            <a:pPr lvl="1" algn="just" rtl="0" eaLnBrk="1" hangingPunct="1"/>
            <a:r>
              <a:rPr lang="en-US" smtClean="0"/>
              <a:t>Believe that displaying emotions is inconsistent with the male image.</a:t>
            </a:r>
          </a:p>
          <a:p>
            <a:pPr lvl="1" algn="just" rtl="0" eaLnBrk="1" hangingPunct="1"/>
            <a:r>
              <a:rPr lang="en-US" smtClean="0"/>
              <a:t>Are innately less able to read and to identify with others’ emotions.</a:t>
            </a:r>
          </a:p>
          <a:p>
            <a:pPr lvl="1" algn="just" rtl="0" eaLnBrk="1" hangingPunct="1"/>
            <a:r>
              <a:rPr lang="en-US" smtClean="0"/>
              <a:t>Have less need to seek social approval by showing positive emotions.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Effect transition="in" filter="wipe(up)">
                                      <p:cBhvr>
                                        <p:cTn id="7" dur="500"/>
                                        <p:tgtEl>
                                          <p:spTgt spid="28057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0579">
                                            <p:txEl>
                                              <p:pRg st="1" end="1"/>
                                            </p:txEl>
                                          </p:spTgt>
                                        </p:tgtEl>
                                        <p:attrNameLst>
                                          <p:attrName>style.visibility</p:attrName>
                                        </p:attrNameLst>
                                      </p:cBhvr>
                                      <p:to>
                                        <p:strVal val="visible"/>
                                      </p:to>
                                    </p:set>
                                    <p:animEffect transition="in" filter="wipe(up)">
                                      <p:cBhvr>
                                        <p:cTn id="10" dur="500"/>
                                        <p:tgtEl>
                                          <p:spTgt spid="28057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0579">
                                            <p:txEl>
                                              <p:pRg st="2" end="2"/>
                                            </p:txEl>
                                          </p:spTgt>
                                        </p:tgtEl>
                                        <p:attrNameLst>
                                          <p:attrName>style.visibility</p:attrName>
                                        </p:attrNameLst>
                                      </p:cBhvr>
                                      <p:to>
                                        <p:strVal val="visible"/>
                                      </p:to>
                                    </p:set>
                                    <p:animEffect transition="in" filter="wipe(up)">
                                      <p:cBhvr>
                                        <p:cTn id="13" dur="500"/>
                                        <p:tgtEl>
                                          <p:spTgt spid="28057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80579">
                                            <p:txEl>
                                              <p:pRg st="3" end="3"/>
                                            </p:txEl>
                                          </p:spTgt>
                                        </p:tgtEl>
                                        <p:attrNameLst>
                                          <p:attrName>style.visibility</p:attrName>
                                        </p:attrNameLst>
                                      </p:cBhvr>
                                      <p:to>
                                        <p:strVal val="visible"/>
                                      </p:to>
                                    </p:set>
                                    <p:animEffect transition="in" filter="wipe(up)">
                                      <p:cBhvr>
                                        <p:cTn id="16" dur="500"/>
                                        <p:tgtEl>
                                          <p:spTgt spid="28057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80579">
                                            <p:txEl>
                                              <p:pRg st="4" end="4"/>
                                            </p:txEl>
                                          </p:spTgt>
                                        </p:tgtEl>
                                        <p:attrNameLst>
                                          <p:attrName>style.visibility</p:attrName>
                                        </p:attrNameLst>
                                      </p:cBhvr>
                                      <p:to>
                                        <p:strVal val="visible"/>
                                      </p:to>
                                    </p:set>
                                    <p:animEffect transition="in" filter="wipe(up)">
                                      <p:cBhvr>
                                        <p:cTn id="19" dur="500"/>
                                        <p:tgtEl>
                                          <p:spTgt spid="28057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80579">
                                            <p:txEl>
                                              <p:pRg st="5" end="5"/>
                                            </p:txEl>
                                          </p:spTgt>
                                        </p:tgtEl>
                                        <p:attrNameLst>
                                          <p:attrName>style.visibility</p:attrName>
                                        </p:attrNameLst>
                                      </p:cBhvr>
                                      <p:to>
                                        <p:strVal val="visible"/>
                                      </p:to>
                                    </p:set>
                                    <p:animEffect transition="in" filter="wipe(up)">
                                      <p:cBhvr>
                                        <p:cTn id="22" dur="500"/>
                                        <p:tgtEl>
                                          <p:spTgt spid="28057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80579">
                                            <p:txEl>
                                              <p:pRg st="6" end="6"/>
                                            </p:txEl>
                                          </p:spTgt>
                                        </p:tgtEl>
                                        <p:attrNameLst>
                                          <p:attrName>style.visibility</p:attrName>
                                        </p:attrNameLst>
                                      </p:cBhvr>
                                      <p:to>
                                        <p:strVal val="visible"/>
                                      </p:to>
                                    </p:set>
                                    <p:animEffect transition="in" filter="wipe(up)">
                                      <p:cBhvr>
                                        <p:cTn id="27" dur="500"/>
                                        <p:tgtEl>
                                          <p:spTgt spid="28057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80579">
                                            <p:txEl>
                                              <p:pRg st="7" end="7"/>
                                            </p:txEl>
                                          </p:spTgt>
                                        </p:tgtEl>
                                        <p:attrNameLst>
                                          <p:attrName>style.visibility</p:attrName>
                                        </p:attrNameLst>
                                      </p:cBhvr>
                                      <p:to>
                                        <p:strVal val="visible"/>
                                      </p:to>
                                    </p:set>
                                    <p:animEffect transition="in" filter="wipe(up)">
                                      <p:cBhvr>
                                        <p:cTn id="30" dur="500"/>
                                        <p:tgtEl>
                                          <p:spTgt spid="28057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80579">
                                            <p:txEl>
                                              <p:pRg st="8" end="8"/>
                                            </p:txEl>
                                          </p:spTgt>
                                        </p:tgtEl>
                                        <p:attrNameLst>
                                          <p:attrName>style.visibility</p:attrName>
                                        </p:attrNameLst>
                                      </p:cBhvr>
                                      <p:to>
                                        <p:strVal val="visible"/>
                                      </p:to>
                                    </p:set>
                                    <p:animEffect transition="in" filter="wipe(up)">
                                      <p:cBhvr>
                                        <p:cTn id="33" dur="500"/>
                                        <p:tgtEl>
                                          <p:spTgt spid="28057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80579">
                                            <p:txEl>
                                              <p:pRg st="9" end="9"/>
                                            </p:txEl>
                                          </p:spTgt>
                                        </p:tgtEl>
                                        <p:attrNameLst>
                                          <p:attrName>style.visibility</p:attrName>
                                        </p:attrNameLst>
                                      </p:cBhvr>
                                      <p:to>
                                        <p:strVal val="visible"/>
                                      </p:to>
                                    </p:set>
                                    <p:animEffect transition="in" filter="wipe(up)">
                                      <p:cBhvr>
                                        <p:cTn id="36" dur="500"/>
                                        <p:tgtEl>
                                          <p:spTgt spid="280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0"/>
          </p:nvPr>
        </p:nvSpPr>
        <p:spPr>
          <a:noFill/>
        </p:spPr>
        <p:txBody>
          <a:bodyPr/>
          <a:lstStyle/>
          <a:p>
            <a:r>
              <a:rPr lang="en-US"/>
              <a:t>© 2005 Prentice Hall Inc. All rights reserved.</a:t>
            </a:r>
          </a:p>
        </p:txBody>
      </p:sp>
      <p:sp>
        <p:nvSpPr>
          <p:cNvPr id="28675" name="Slide Number Placeholder 3"/>
          <p:cNvSpPr>
            <a:spLocks noGrp="1"/>
          </p:cNvSpPr>
          <p:nvPr>
            <p:ph type="sldNum" sz="quarter" idx="11"/>
          </p:nvPr>
        </p:nvSpPr>
        <p:spPr>
          <a:noFill/>
        </p:spPr>
        <p:txBody>
          <a:bodyPr/>
          <a:lstStyle/>
          <a:p>
            <a:r>
              <a:rPr lang="en-US"/>
              <a:t>4–</a:t>
            </a:r>
            <a:fld id="{D4BF66DC-8008-4BE6-8468-0E3E76EE2C28}" type="slidenum">
              <a:rPr lang="en-US"/>
              <a:pPr/>
              <a:t>96</a:t>
            </a:fld>
            <a:endParaRPr lang="en-US"/>
          </a:p>
        </p:txBody>
      </p:sp>
      <p:sp>
        <p:nvSpPr>
          <p:cNvPr id="281602" name="Rectangle 2"/>
          <p:cNvSpPr>
            <a:spLocks noGrp="1" noChangeArrowheads="1"/>
          </p:cNvSpPr>
          <p:nvPr>
            <p:ph type="title"/>
          </p:nvPr>
        </p:nvSpPr>
        <p:spPr/>
        <p:txBody>
          <a:bodyPr/>
          <a:lstStyle/>
          <a:p>
            <a:pPr algn="just" rtl="0" eaLnBrk="1" hangingPunct="1">
              <a:defRPr/>
            </a:pPr>
            <a:r>
              <a:rPr lang="en-US" smtClean="0"/>
              <a:t>External Constraints on Emotions</a:t>
            </a:r>
          </a:p>
        </p:txBody>
      </p:sp>
      <p:sp>
        <p:nvSpPr>
          <p:cNvPr id="281603" name="Line 3"/>
          <p:cNvSpPr>
            <a:spLocks noChangeShapeType="1"/>
          </p:cNvSpPr>
          <p:nvPr/>
        </p:nvSpPr>
        <p:spPr bwMode="blackWhite">
          <a:xfrm rot="-8132954">
            <a:off x="2514600" y="3124200"/>
            <a:ext cx="1295400" cy="1588"/>
          </a:xfrm>
          <a:prstGeom prst="line">
            <a:avLst/>
          </a:prstGeom>
          <a:noFill/>
          <a:ln w="76200">
            <a:solidFill>
              <a:srgbClr val="F42E00"/>
            </a:solidFill>
            <a:round/>
            <a:headEnd type="triangle" w="med" len="med"/>
            <a:tailEnd/>
          </a:ln>
        </p:spPr>
        <p:txBody>
          <a:bodyPr wrap="none" anchor="ctr"/>
          <a:lstStyle/>
          <a:p>
            <a:endParaRPr lang="fa-IR"/>
          </a:p>
        </p:txBody>
      </p:sp>
      <p:sp>
        <p:nvSpPr>
          <p:cNvPr id="281604" name="Line 4"/>
          <p:cNvSpPr>
            <a:spLocks noChangeShapeType="1"/>
          </p:cNvSpPr>
          <p:nvPr/>
        </p:nvSpPr>
        <p:spPr bwMode="blackWhite">
          <a:xfrm rot="-2727649">
            <a:off x="5360194" y="3188494"/>
            <a:ext cx="1141412" cy="0"/>
          </a:xfrm>
          <a:prstGeom prst="line">
            <a:avLst/>
          </a:prstGeom>
          <a:noFill/>
          <a:ln w="76200">
            <a:solidFill>
              <a:srgbClr val="F42E00"/>
            </a:solidFill>
            <a:round/>
            <a:headEnd type="triangle" w="med" len="med"/>
            <a:tailEnd/>
          </a:ln>
        </p:spPr>
        <p:txBody>
          <a:bodyPr wrap="none" anchor="ctr"/>
          <a:lstStyle/>
          <a:p>
            <a:endParaRPr lang="fa-IR"/>
          </a:p>
        </p:txBody>
      </p:sp>
      <p:sp>
        <p:nvSpPr>
          <p:cNvPr id="281605" name="Rectangle 5"/>
          <p:cNvSpPr>
            <a:spLocks noChangeArrowheads="1"/>
          </p:cNvSpPr>
          <p:nvPr/>
        </p:nvSpPr>
        <p:spPr bwMode="blackWhite">
          <a:xfrm>
            <a:off x="1069975" y="2057400"/>
            <a:ext cx="2587625" cy="990600"/>
          </a:xfrm>
          <a:prstGeom prst="rect">
            <a:avLst/>
          </a:prstGeom>
          <a:solidFill>
            <a:srgbClr val="996633"/>
          </a:solidFill>
          <a:ln w="12700">
            <a:solidFill>
              <a:schemeClr val="tx1"/>
            </a:solidFill>
            <a:miter lim="800000"/>
            <a:headEnd/>
            <a:tailEnd/>
          </a:ln>
          <a:effectLst>
            <a:outerShdw dist="107763" dir="2700000" algn="ctr" rotWithShape="0">
              <a:schemeClr val="bg2">
                <a:alpha val="50000"/>
              </a:schemeClr>
            </a:outerShdw>
          </a:effectLst>
        </p:spPr>
        <p:txBody>
          <a:bodyPr anchor="ctr"/>
          <a:lstStyle/>
          <a:p>
            <a:pPr algn="ctr" eaLnBrk="0" hangingPunct="0">
              <a:defRPr/>
            </a:pPr>
            <a:r>
              <a:rPr lang="en-US" sz="2000">
                <a:solidFill>
                  <a:schemeClr val="bg1"/>
                </a:solidFill>
                <a:effectLst>
                  <a:outerShdw blurRad="38100" dist="38100" dir="2700000" algn="tl">
                    <a:srgbClr val="000000"/>
                  </a:outerShdw>
                </a:effectLst>
              </a:rPr>
              <a:t>Organizational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Influences</a:t>
            </a:r>
          </a:p>
        </p:txBody>
      </p:sp>
      <p:sp>
        <p:nvSpPr>
          <p:cNvPr id="281606" name="Rectangle 6"/>
          <p:cNvSpPr>
            <a:spLocks noChangeArrowheads="1"/>
          </p:cNvSpPr>
          <p:nvPr/>
        </p:nvSpPr>
        <p:spPr bwMode="blackWhite">
          <a:xfrm>
            <a:off x="5410200" y="2057400"/>
            <a:ext cx="2587625" cy="990600"/>
          </a:xfrm>
          <a:prstGeom prst="rect">
            <a:avLst/>
          </a:prstGeom>
          <a:solidFill>
            <a:schemeClr val="accent2"/>
          </a:solidFill>
          <a:ln w="12700">
            <a:solidFill>
              <a:schemeClr val="tx1"/>
            </a:solidFill>
            <a:miter lim="800000"/>
            <a:headEnd/>
            <a:tailEnd/>
          </a:ln>
          <a:effectLst>
            <a:outerShdw dist="107763" dir="2700000" algn="ctr" rotWithShape="0">
              <a:schemeClr val="bg2">
                <a:alpha val="50000"/>
              </a:schemeClr>
            </a:outerShdw>
          </a:effectLst>
        </p:spPr>
        <p:txBody>
          <a:bodyPr anchor="ctr"/>
          <a:lstStyle/>
          <a:p>
            <a:pPr algn="ctr" eaLnBrk="0" hangingPunct="0">
              <a:defRPr/>
            </a:pPr>
            <a:r>
              <a:rPr lang="en-US" sz="2000">
                <a:solidFill>
                  <a:schemeClr val="bg1"/>
                </a:solidFill>
                <a:effectLst>
                  <a:outerShdw blurRad="38100" dist="38100" dir="2700000" algn="tl">
                    <a:srgbClr val="000000"/>
                  </a:outerShdw>
                </a:effectLst>
              </a:rPr>
              <a:t>Cultural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Influences</a:t>
            </a:r>
          </a:p>
        </p:txBody>
      </p:sp>
      <p:sp>
        <p:nvSpPr>
          <p:cNvPr id="281607" name="Oval 7"/>
          <p:cNvSpPr>
            <a:spLocks noChangeArrowheads="1"/>
          </p:cNvSpPr>
          <p:nvPr/>
        </p:nvSpPr>
        <p:spPr bwMode="blackWhite">
          <a:xfrm>
            <a:off x="3263900" y="3365500"/>
            <a:ext cx="2603500" cy="1358900"/>
          </a:xfrm>
          <a:prstGeom prst="ellipse">
            <a:avLst/>
          </a:prstGeom>
          <a:solidFill>
            <a:srgbClr val="CC3300"/>
          </a:solidFill>
          <a:ln w="12700">
            <a:solidFill>
              <a:schemeClr val="tx1"/>
            </a:solidFill>
            <a:round/>
            <a:headEnd/>
            <a:tailEnd/>
          </a:ln>
          <a:effectLst>
            <a:outerShdw dist="107763" dir="2700000" algn="ctr" rotWithShape="0">
              <a:schemeClr val="bg2"/>
            </a:outerShdw>
          </a:effectLst>
        </p:spPr>
        <p:txBody>
          <a:bodyPr anchor="ctr"/>
          <a:lstStyle/>
          <a:p>
            <a:pPr algn="ctr" eaLnBrk="0" hangingPunct="0">
              <a:defRPr/>
            </a:pPr>
            <a:r>
              <a:rPr lang="en-US" sz="2000">
                <a:solidFill>
                  <a:schemeClr val="bg1"/>
                </a:solidFill>
                <a:effectLst>
                  <a:outerShdw blurRad="38100" dist="38100" dir="2700000" algn="tl">
                    <a:srgbClr val="000000"/>
                  </a:outerShdw>
                </a:effectLst>
              </a:rPr>
              <a:t>Individual</a:t>
            </a:r>
            <a:br>
              <a:rPr lang="en-US" sz="2000">
                <a:solidFill>
                  <a:schemeClr val="bg1"/>
                </a:solidFill>
                <a:effectLst>
                  <a:outerShdw blurRad="38100" dist="38100" dir="2700000" algn="tl">
                    <a:srgbClr val="000000"/>
                  </a:outerShdw>
                </a:effectLst>
              </a:rPr>
            </a:br>
            <a:r>
              <a:rPr lang="en-US" sz="2000">
                <a:solidFill>
                  <a:schemeClr val="bg1"/>
                </a:solidFill>
                <a:effectLst>
                  <a:outerShdw blurRad="38100" dist="38100" dir="2700000" algn="tl">
                    <a:srgbClr val="000000"/>
                  </a:outerShdw>
                </a:effectLst>
              </a:rPr>
              <a:t>Emotions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81607"/>
                                        </p:tgtEl>
                                        <p:attrNameLst>
                                          <p:attrName>style.visibility</p:attrName>
                                        </p:attrNameLst>
                                      </p:cBhvr>
                                      <p:to>
                                        <p:strVal val="visible"/>
                                      </p:to>
                                    </p:set>
                                    <p:animEffect transition="in" filter="box(out)">
                                      <p:cBhvr>
                                        <p:cTn id="7" dur="500"/>
                                        <p:tgtEl>
                                          <p:spTgt spid="281607"/>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81605"/>
                                        </p:tgtEl>
                                        <p:attrNameLst>
                                          <p:attrName>style.visibility</p:attrName>
                                        </p:attrNameLst>
                                      </p:cBhvr>
                                      <p:to>
                                        <p:strVal val="visible"/>
                                      </p:to>
                                    </p:set>
                                    <p:animEffect transition="in" filter="strips(downRight)">
                                      <p:cBhvr>
                                        <p:cTn id="11" dur="500"/>
                                        <p:tgtEl>
                                          <p:spTgt spid="281605"/>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281603"/>
                                        </p:tgtEl>
                                        <p:attrNameLst>
                                          <p:attrName>style.visibility</p:attrName>
                                        </p:attrNameLst>
                                      </p:cBhvr>
                                      <p:to>
                                        <p:strVal val="visible"/>
                                      </p:to>
                                    </p:set>
                                    <p:animEffect transition="in" filter="strips(downRight)">
                                      <p:cBhvr>
                                        <p:cTn id="15" dur="500"/>
                                        <p:tgtEl>
                                          <p:spTgt spid="28160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81606"/>
                                        </p:tgtEl>
                                        <p:attrNameLst>
                                          <p:attrName>style.visibility</p:attrName>
                                        </p:attrNameLst>
                                      </p:cBhvr>
                                      <p:to>
                                        <p:strVal val="visible"/>
                                      </p:to>
                                    </p:set>
                                    <p:animEffect transition="in" filter="wipe(right)">
                                      <p:cBhvr>
                                        <p:cTn id="19" dur="500"/>
                                        <p:tgtEl>
                                          <p:spTgt spid="281606"/>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81604"/>
                                        </p:tgtEl>
                                        <p:attrNameLst>
                                          <p:attrName>style.visibility</p:attrName>
                                        </p:attrNameLst>
                                      </p:cBhvr>
                                      <p:to>
                                        <p:strVal val="visible"/>
                                      </p:to>
                                    </p:set>
                                    <p:animEffect transition="in" filter="strips(downLeft)">
                                      <p:cBhvr>
                                        <p:cTn id="23"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p:bldP spid="281604" grpId="0" animBg="1"/>
      <p:bldP spid="281605" grpId="0" animBg="1" autoUpdateAnimBg="0"/>
      <p:bldP spid="281606" grpId="0" animBg="1" autoUpdateAnimBg="0"/>
      <p:bldP spid="281607"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 2005 Prentice Hall Inc. All rights reserved.</a:t>
            </a:r>
          </a:p>
        </p:txBody>
      </p:sp>
      <p:sp>
        <p:nvSpPr>
          <p:cNvPr id="29699" name="Slide Number Placeholder 4"/>
          <p:cNvSpPr>
            <a:spLocks noGrp="1"/>
          </p:cNvSpPr>
          <p:nvPr>
            <p:ph type="sldNum" sz="quarter" idx="11"/>
          </p:nvPr>
        </p:nvSpPr>
        <p:spPr>
          <a:noFill/>
        </p:spPr>
        <p:txBody>
          <a:bodyPr/>
          <a:lstStyle/>
          <a:p>
            <a:r>
              <a:rPr lang="en-US"/>
              <a:t>4–</a:t>
            </a:r>
            <a:fld id="{F616D23C-10FC-4B52-9233-03E969BC043B}" type="slidenum">
              <a:rPr lang="en-US"/>
              <a:pPr/>
              <a:t>97</a:t>
            </a:fld>
            <a:endParaRPr lang="en-US"/>
          </a:p>
        </p:txBody>
      </p:sp>
      <p:sp>
        <p:nvSpPr>
          <p:cNvPr id="282626" name="Rectangle 2"/>
          <p:cNvSpPr>
            <a:spLocks noGrp="1" noChangeArrowheads="1"/>
          </p:cNvSpPr>
          <p:nvPr>
            <p:ph type="title"/>
          </p:nvPr>
        </p:nvSpPr>
        <p:spPr/>
        <p:txBody>
          <a:bodyPr/>
          <a:lstStyle/>
          <a:p>
            <a:pPr algn="just" rtl="0" eaLnBrk="1" hangingPunct="1">
              <a:defRPr/>
            </a:pPr>
            <a:r>
              <a:rPr lang="en-US" smtClean="0"/>
              <a:t>Affective Events Theory (AET)</a:t>
            </a:r>
          </a:p>
        </p:txBody>
      </p:sp>
      <p:sp>
        <p:nvSpPr>
          <p:cNvPr id="29701" name="Rectangle 3"/>
          <p:cNvSpPr>
            <a:spLocks noGrp="1" noChangeArrowheads="1"/>
          </p:cNvSpPr>
          <p:nvPr>
            <p:ph type="body" idx="1"/>
          </p:nvPr>
        </p:nvSpPr>
        <p:spPr/>
        <p:txBody>
          <a:bodyPr>
            <a:normAutofit lnSpcReduction="10000"/>
          </a:bodyPr>
          <a:lstStyle/>
          <a:p>
            <a:pPr algn="just" rtl="0" eaLnBrk="1" hangingPunct="1">
              <a:spcBef>
                <a:spcPct val="40000"/>
              </a:spcBef>
            </a:pPr>
            <a:r>
              <a:rPr lang="en-US" sz="2000" dirty="0" smtClean="0"/>
              <a:t>Emotions are negative or positive responses to a work environment event.</a:t>
            </a:r>
          </a:p>
          <a:p>
            <a:pPr lvl="1" algn="just" rtl="0" eaLnBrk="1" hangingPunct="1">
              <a:spcBef>
                <a:spcPct val="40000"/>
              </a:spcBef>
            </a:pPr>
            <a:r>
              <a:rPr lang="en-US" sz="2000" dirty="0" smtClean="0"/>
              <a:t>Personality and mood determine the intensity of the emotional response.</a:t>
            </a:r>
          </a:p>
          <a:p>
            <a:pPr lvl="1" algn="just" rtl="0" eaLnBrk="1" hangingPunct="1">
              <a:spcBef>
                <a:spcPct val="40000"/>
              </a:spcBef>
            </a:pPr>
            <a:r>
              <a:rPr lang="en-US" sz="2000" dirty="0" smtClean="0"/>
              <a:t>Emotions can influence a broad range of work performance and job satisfaction variables.</a:t>
            </a:r>
          </a:p>
          <a:p>
            <a:pPr algn="just" rtl="0" eaLnBrk="1" hangingPunct="1">
              <a:spcBef>
                <a:spcPct val="40000"/>
              </a:spcBef>
            </a:pPr>
            <a:r>
              <a:rPr lang="en-US" sz="2000" dirty="0" smtClean="0"/>
              <a:t>Implications of the theory:</a:t>
            </a:r>
          </a:p>
          <a:p>
            <a:pPr lvl="1" algn="just" rtl="0" eaLnBrk="1" hangingPunct="1">
              <a:spcBef>
                <a:spcPct val="40000"/>
              </a:spcBef>
            </a:pPr>
            <a:r>
              <a:rPr lang="en-US" sz="2000" dirty="0" smtClean="0"/>
              <a:t>Individual response reflects emotions and mood cycles.</a:t>
            </a:r>
          </a:p>
          <a:p>
            <a:pPr lvl="1" algn="just" rtl="0" eaLnBrk="1" hangingPunct="1">
              <a:spcBef>
                <a:spcPct val="40000"/>
              </a:spcBef>
            </a:pPr>
            <a:r>
              <a:rPr lang="en-US" sz="2000" dirty="0" smtClean="0"/>
              <a:t>Current and past emotions affect job satisfaction.</a:t>
            </a:r>
          </a:p>
          <a:p>
            <a:pPr lvl="1" algn="just" rtl="0" eaLnBrk="1" hangingPunct="1">
              <a:spcBef>
                <a:spcPct val="40000"/>
              </a:spcBef>
            </a:pPr>
            <a:r>
              <a:rPr lang="en-US" sz="2000" dirty="0" smtClean="0"/>
              <a:t>Emotional fluctuations create variations in job satisfaction.</a:t>
            </a:r>
          </a:p>
          <a:p>
            <a:pPr lvl="1" algn="just" rtl="0" eaLnBrk="1" hangingPunct="1">
              <a:spcBef>
                <a:spcPct val="40000"/>
              </a:spcBef>
            </a:pPr>
            <a:r>
              <a:rPr lang="en-US" sz="2000" dirty="0" smtClean="0"/>
              <a:t>Emotions have only short-term effects on job performance.</a:t>
            </a:r>
          </a:p>
          <a:p>
            <a:pPr lvl="1" algn="just" rtl="0" eaLnBrk="1" hangingPunct="1">
              <a:spcBef>
                <a:spcPct val="40000"/>
              </a:spcBef>
            </a:pPr>
            <a:r>
              <a:rPr lang="en-US" sz="2000" dirty="0" smtClean="0"/>
              <a:t>Both negative and positive emotions can distract workers and reduce job performance. </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 2005 Prentice Hall Inc. All rights reserved.</a:t>
            </a:r>
          </a:p>
        </p:txBody>
      </p:sp>
      <p:sp>
        <p:nvSpPr>
          <p:cNvPr id="30723" name="Slide Number Placeholder 3"/>
          <p:cNvSpPr>
            <a:spLocks noGrp="1"/>
          </p:cNvSpPr>
          <p:nvPr>
            <p:ph type="sldNum" sz="quarter" idx="11"/>
          </p:nvPr>
        </p:nvSpPr>
        <p:spPr>
          <a:noFill/>
        </p:spPr>
        <p:txBody>
          <a:bodyPr/>
          <a:lstStyle/>
          <a:p>
            <a:r>
              <a:rPr lang="en-US"/>
              <a:t>4–</a:t>
            </a:r>
            <a:fld id="{81C18C05-43D7-4235-A10F-8CCD7EADE7B2}" type="slidenum">
              <a:rPr lang="en-US"/>
              <a:pPr/>
              <a:t>98</a:t>
            </a:fld>
            <a:endParaRPr lang="en-US"/>
          </a:p>
        </p:txBody>
      </p:sp>
      <p:sp>
        <p:nvSpPr>
          <p:cNvPr id="283650" name="Rectangle 2"/>
          <p:cNvSpPr>
            <a:spLocks noGrp="1" noChangeArrowheads="1"/>
          </p:cNvSpPr>
          <p:nvPr>
            <p:ph type="title"/>
          </p:nvPr>
        </p:nvSpPr>
        <p:spPr/>
        <p:txBody>
          <a:bodyPr/>
          <a:lstStyle/>
          <a:p>
            <a:pPr algn="just" rtl="0" eaLnBrk="1" hangingPunct="1">
              <a:defRPr/>
            </a:pPr>
            <a:r>
              <a:rPr lang="en-US" smtClean="0"/>
              <a:t>Affective Events Theory (AET)</a:t>
            </a:r>
          </a:p>
        </p:txBody>
      </p:sp>
      <p:sp>
        <p:nvSpPr>
          <p:cNvPr id="283651" name="Text Box 3" descr="BKGD02"/>
          <p:cNvSpPr txBox="1">
            <a:spLocks noChangeArrowheads="1"/>
          </p:cNvSpPr>
          <p:nvPr/>
        </p:nvSpPr>
        <p:spPr bwMode="blackWhite">
          <a:xfrm>
            <a:off x="7162800" y="6096000"/>
            <a:ext cx="1447800" cy="247650"/>
          </a:xfrm>
          <a:prstGeom prst="rect">
            <a:avLst/>
          </a:prstGeom>
          <a:blipFill dpi="0" rotWithShape="1">
            <a:blip r:embed="rId2"/>
            <a:srcRect/>
            <a:stretch>
              <a:fillRect/>
            </a:stretch>
          </a:blipFill>
          <a:ln w="3175" algn="ctr">
            <a:solidFill>
              <a:schemeClr val="tx1"/>
            </a:solidFill>
            <a:miter lim="800000"/>
            <a:headEnd/>
            <a:tailEnd/>
          </a:ln>
          <a:effectLst>
            <a:outerShdw dist="107763" dir="2700000" algn="ctr" rotWithShape="0">
              <a:srgbClr val="B2B2B2">
                <a:alpha val="50000"/>
              </a:srgbClr>
            </a:outerShdw>
          </a:effectLst>
        </p:spPr>
        <p:txBody>
          <a:bodyPr anchor="ctr" anchorCtr="1">
            <a:spAutoFit/>
          </a:bodyPr>
          <a:lstStyle/>
          <a:p>
            <a:pPr algn="ctr">
              <a:spcBef>
                <a:spcPct val="50000"/>
              </a:spcBef>
              <a:defRPr/>
            </a:pPr>
            <a:r>
              <a:rPr lang="en-US">
                <a:solidFill>
                  <a:schemeClr val="bg1"/>
                </a:solidFill>
              </a:rPr>
              <a:t>E X H I B I T  4</a:t>
            </a:r>
            <a:r>
              <a:rPr lang="en-US">
                <a:solidFill>
                  <a:schemeClr val="bg1"/>
                </a:solidFill>
                <a:cs typeface="Arial" pitchFamily="34" charset="0"/>
              </a:rPr>
              <a:t>–5</a:t>
            </a:r>
            <a:endParaRPr lang="en-US">
              <a:solidFill>
                <a:schemeClr val="bg1"/>
              </a:solidFill>
            </a:endParaRPr>
          </a:p>
        </p:txBody>
      </p:sp>
      <p:sp>
        <p:nvSpPr>
          <p:cNvPr id="30726" name="Rectangle 4"/>
          <p:cNvSpPr>
            <a:spLocks noChangeArrowheads="1"/>
          </p:cNvSpPr>
          <p:nvPr/>
        </p:nvSpPr>
        <p:spPr bwMode="auto">
          <a:xfrm>
            <a:off x="663575" y="6111875"/>
            <a:ext cx="4800600" cy="365125"/>
          </a:xfrm>
          <a:prstGeom prst="rect">
            <a:avLst/>
          </a:prstGeom>
          <a:noFill/>
          <a:ln w="9525">
            <a:noFill/>
            <a:miter lim="800000"/>
            <a:headEnd/>
            <a:tailEnd/>
          </a:ln>
        </p:spPr>
        <p:txBody>
          <a:bodyPr>
            <a:spAutoFit/>
          </a:bodyPr>
          <a:lstStyle/>
          <a:p>
            <a:r>
              <a:rPr lang="en-US" sz="900" b="0" i="1"/>
              <a:t>Source: </a:t>
            </a:r>
            <a:r>
              <a:rPr lang="en-US" sz="900" b="0"/>
              <a:t>Based on N.M. Ashkanasy and C.S. Daus, “Emotion in the Workplace: The New Challenge for Managers,” </a:t>
            </a:r>
            <a:r>
              <a:rPr lang="en-US" sz="900" b="0" i="1"/>
              <a:t>Academy of Management Executive</a:t>
            </a:r>
            <a:r>
              <a:rPr lang="en-US" sz="900" b="0"/>
              <a:t>, February 2002, p. 77.</a:t>
            </a:r>
          </a:p>
        </p:txBody>
      </p:sp>
      <p:pic>
        <p:nvPicPr>
          <p:cNvPr id="30727" name="Picture 6"/>
          <p:cNvPicPr>
            <a:picLocks noChangeAspect="1" noChangeArrowheads="1"/>
          </p:cNvPicPr>
          <p:nvPr/>
        </p:nvPicPr>
        <p:blipFill>
          <a:blip r:embed="rId3"/>
          <a:srcRect/>
          <a:stretch>
            <a:fillRect/>
          </a:stretch>
        </p:blipFill>
        <p:spPr bwMode="auto">
          <a:xfrm>
            <a:off x="674688" y="1403350"/>
            <a:ext cx="7867650" cy="431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t>© 2005 Prentice Hall Inc. All rights reserved.</a:t>
            </a:r>
          </a:p>
        </p:txBody>
      </p:sp>
      <p:sp>
        <p:nvSpPr>
          <p:cNvPr id="31747" name="Slide Number Placeholder 4"/>
          <p:cNvSpPr>
            <a:spLocks noGrp="1"/>
          </p:cNvSpPr>
          <p:nvPr>
            <p:ph type="sldNum" sz="quarter" idx="11"/>
          </p:nvPr>
        </p:nvSpPr>
        <p:spPr>
          <a:noFill/>
        </p:spPr>
        <p:txBody>
          <a:bodyPr/>
          <a:lstStyle/>
          <a:p>
            <a:r>
              <a:rPr lang="en-US"/>
              <a:t>4–</a:t>
            </a:r>
            <a:fld id="{4D18C399-502C-4093-9EE5-9C3F918C0E26}" type="slidenum">
              <a:rPr lang="en-US"/>
              <a:pPr/>
              <a:t>99</a:t>
            </a:fld>
            <a:endParaRPr lang="en-US"/>
          </a:p>
        </p:txBody>
      </p:sp>
      <p:sp>
        <p:nvSpPr>
          <p:cNvPr id="284674" name="Rectangle 2"/>
          <p:cNvSpPr>
            <a:spLocks noGrp="1" noChangeArrowheads="1"/>
          </p:cNvSpPr>
          <p:nvPr>
            <p:ph type="title"/>
          </p:nvPr>
        </p:nvSpPr>
        <p:spPr/>
        <p:txBody>
          <a:bodyPr>
            <a:normAutofit fontScale="90000"/>
          </a:bodyPr>
          <a:lstStyle/>
          <a:p>
            <a:pPr algn="just" rtl="0" eaLnBrk="1" hangingPunct="1">
              <a:defRPr/>
            </a:pPr>
            <a:r>
              <a:rPr lang="en-US" smtClean="0"/>
              <a:t>OB Applications of Understanding Emotions</a:t>
            </a:r>
          </a:p>
        </p:txBody>
      </p:sp>
      <p:sp>
        <p:nvSpPr>
          <p:cNvPr id="284675" name="Rectangle 3"/>
          <p:cNvSpPr>
            <a:spLocks noGrp="1" noChangeArrowheads="1"/>
          </p:cNvSpPr>
          <p:nvPr>
            <p:ph type="body" idx="1"/>
          </p:nvPr>
        </p:nvSpPr>
        <p:spPr/>
        <p:txBody>
          <a:bodyPr>
            <a:normAutofit fontScale="92500" lnSpcReduction="20000"/>
          </a:bodyPr>
          <a:lstStyle/>
          <a:p>
            <a:pPr algn="just" rtl="0" eaLnBrk="1" hangingPunct="1"/>
            <a:r>
              <a:rPr lang="en-US" smtClean="0"/>
              <a:t>Ability and Selection</a:t>
            </a:r>
          </a:p>
          <a:p>
            <a:pPr lvl="1" algn="just" rtl="0" eaLnBrk="1" hangingPunct="1"/>
            <a:r>
              <a:rPr lang="en-US" smtClean="0"/>
              <a:t>Emotions affect employee effectiveness.</a:t>
            </a:r>
          </a:p>
          <a:p>
            <a:pPr algn="just" rtl="0" eaLnBrk="1" hangingPunct="1"/>
            <a:r>
              <a:rPr lang="en-US" smtClean="0"/>
              <a:t>Decision Making</a:t>
            </a:r>
          </a:p>
          <a:p>
            <a:pPr lvl="1" algn="just" rtl="0" eaLnBrk="1" hangingPunct="1"/>
            <a:r>
              <a:rPr lang="en-US" smtClean="0"/>
              <a:t>Emotions are an important part of the decision-making process in organizations.</a:t>
            </a:r>
          </a:p>
          <a:p>
            <a:pPr algn="just" rtl="0" eaLnBrk="1" hangingPunct="1"/>
            <a:r>
              <a:rPr lang="en-US" smtClean="0"/>
              <a:t>Motivation</a:t>
            </a:r>
          </a:p>
          <a:p>
            <a:pPr lvl="1" algn="just" rtl="0" eaLnBrk="1" hangingPunct="1"/>
            <a:r>
              <a:rPr lang="en-US" smtClean="0"/>
              <a:t>Emotional commitment to work and high motivation are strongly linked.</a:t>
            </a:r>
          </a:p>
          <a:p>
            <a:pPr algn="just" rtl="0" eaLnBrk="1" hangingPunct="1"/>
            <a:r>
              <a:rPr lang="en-US" smtClean="0"/>
              <a:t>Leadership</a:t>
            </a:r>
          </a:p>
          <a:p>
            <a:pPr lvl="1" algn="just" rtl="0" eaLnBrk="1" hangingPunct="1"/>
            <a:r>
              <a:rPr lang="en-US" smtClean="0"/>
              <a:t>Emotions are important to acceptance of messages from organizational leaders.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4675">
                                            <p:txEl>
                                              <p:pRg st="0" end="0"/>
                                            </p:txEl>
                                          </p:spTgt>
                                        </p:tgtEl>
                                        <p:attrNameLst>
                                          <p:attrName>style.visibility</p:attrName>
                                        </p:attrNameLst>
                                      </p:cBhvr>
                                      <p:to>
                                        <p:strVal val="visible"/>
                                      </p:to>
                                    </p:set>
                                    <p:animEffect transition="in" filter="wipe(left)">
                                      <p:cBhvr>
                                        <p:cTn id="7" dur="500"/>
                                        <p:tgtEl>
                                          <p:spTgt spid="28467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4675">
                                            <p:txEl>
                                              <p:pRg st="1" end="1"/>
                                            </p:txEl>
                                          </p:spTgt>
                                        </p:tgtEl>
                                        <p:attrNameLst>
                                          <p:attrName>style.visibility</p:attrName>
                                        </p:attrNameLst>
                                      </p:cBhvr>
                                      <p:to>
                                        <p:strVal val="visible"/>
                                      </p:to>
                                    </p:set>
                                    <p:animEffect transition="in" filter="wipe(left)">
                                      <p:cBhvr>
                                        <p:cTn id="10" dur="500"/>
                                        <p:tgtEl>
                                          <p:spTgt spid="28467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4675">
                                            <p:txEl>
                                              <p:pRg st="2" end="2"/>
                                            </p:txEl>
                                          </p:spTgt>
                                        </p:tgtEl>
                                        <p:attrNameLst>
                                          <p:attrName>style.visibility</p:attrName>
                                        </p:attrNameLst>
                                      </p:cBhvr>
                                      <p:to>
                                        <p:strVal val="visible"/>
                                      </p:to>
                                    </p:set>
                                    <p:animEffect transition="in" filter="wipe(left)">
                                      <p:cBhvr>
                                        <p:cTn id="15" dur="500"/>
                                        <p:tgtEl>
                                          <p:spTgt spid="28467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4675">
                                            <p:txEl>
                                              <p:pRg st="3" end="3"/>
                                            </p:txEl>
                                          </p:spTgt>
                                        </p:tgtEl>
                                        <p:attrNameLst>
                                          <p:attrName>style.visibility</p:attrName>
                                        </p:attrNameLst>
                                      </p:cBhvr>
                                      <p:to>
                                        <p:strVal val="visible"/>
                                      </p:to>
                                    </p:set>
                                    <p:animEffect transition="in" filter="wipe(left)">
                                      <p:cBhvr>
                                        <p:cTn id="18" dur="500"/>
                                        <p:tgtEl>
                                          <p:spTgt spid="28467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4675">
                                            <p:txEl>
                                              <p:pRg st="4" end="4"/>
                                            </p:txEl>
                                          </p:spTgt>
                                        </p:tgtEl>
                                        <p:attrNameLst>
                                          <p:attrName>style.visibility</p:attrName>
                                        </p:attrNameLst>
                                      </p:cBhvr>
                                      <p:to>
                                        <p:strVal val="visible"/>
                                      </p:to>
                                    </p:set>
                                    <p:animEffect transition="in" filter="wipe(left)">
                                      <p:cBhvr>
                                        <p:cTn id="23" dur="500"/>
                                        <p:tgtEl>
                                          <p:spTgt spid="284675">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4675">
                                            <p:txEl>
                                              <p:pRg st="5" end="5"/>
                                            </p:txEl>
                                          </p:spTgt>
                                        </p:tgtEl>
                                        <p:attrNameLst>
                                          <p:attrName>style.visibility</p:attrName>
                                        </p:attrNameLst>
                                      </p:cBhvr>
                                      <p:to>
                                        <p:strVal val="visible"/>
                                      </p:to>
                                    </p:set>
                                    <p:animEffect transition="in" filter="wipe(left)">
                                      <p:cBhvr>
                                        <p:cTn id="26" dur="500"/>
                                        <p:tgtEl>
                                          <p:spTgt spid="28467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4675">
                                            <p:txEl>
                                              <p:pRg st="6" end="6"/>
                                            </p:txEl>
                                          </p:spTgt>
                                        </p:tgtEl>
                                        <p:attrNameLst>
                                          <p:attrName>style.visibility</p:attrName>
                                        </p:attrNameLst>
                                      </p:cBhvr>
                                      <p:to>
                                        <p:strVal val="visible"/>
                                      </p:to>
                                    </p:set>
                                    <p:animEffect transition="in" filter="wipe(left)">
                                      <p:cBhvr>
                                        <p:cTn id="31" dur="500"/>
                                        <p:tgtEl>
                                          <p:spTgt spid="284675">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4675">
                                            <p:txEl>
                                              <p:pRg st="7" end="7"/>
                                            </p:txEl>
                                          </p:spTgt>
                                        </p:tgtEl>
                                        <p:attrNameLst>
                                          <p:attrName>style.visibility</p:attrName>
                                        </p:attrNameLst>
                                      </p:cBhvr>
                                      <p:to>
                                        <p:strVal val="visible"/>
                                      </p:to>
                                    </p:set>
                                    <p:animEffect transition="in" filter="wipe(left)">
                                      <p:cBhvr>
                                        <p:cTn id="34" dur="500"/>
                                        <p:tgtEl>
                                          <p:spTgt spid="2846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uild="p"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TotalTime>
  <Words>27667</Words>
  <Application>Microsoft Office PowerPoint</Application>
  <PresentationFormat>On-screen Show (4:3)</PresentationFormat>
  <Paragraphs>4145</Paragraphs>
  <Slides>530</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530</vt:i4>
      </vt:variant>
    </vt:vector>
  </HeadingPairs>
  <TitlesOfParts>
    <vt:vector size="543" baseType="lpstr">
      <vt:lpstr>Arial</vt:lpstr>
      <vt:lpstr>Calibri</vt:lpstr>
      <vt:lpstr>Frutiger</vt:lpstr>
      <vt:lpstr>NewBaskerville-Roman</vt:lpstr>
      <vt:lpstr>Tahoma</vt:lpstr>
      <vt:lpstr>Times New Roman</vt:lpstr>
      <vt:lpstr>Verona</vt:lpstr>
      <vt:lpstr>Wingdings</vt:lpstr>
      <vt:lpstr>Zar</vt:lpstr>
      <vt:lpstr>Office Theme</vt:lpstr>
      <vt:lpstr>Document</vt:lpstr>
      <vt:lpstr>Photo Editor Photo</vt:lpstr>
      <vt:lpstr>Clip</vt:lpstr>
      <vt:lpstr>PowerPoint Presentation</vt:lpstr>
      <vt:lpstr>Chapter One</vt:lpstr>
      <vt:lpstr>What Managers Do</vt:lpstr>
      <vt:lpstr>Management Functions</vt:lpstr>
      <vt:lpstr>Mintzberg’s Managerial Roles</vt:lpstr>
      <vt:lpstr>Mintzberg’s Managerial Roles (cont’d)</vt:lpstr>
      <vt:lpstr>Mintzberg’s Managerial Roles (cont’d)</vt:lpstr>
      <vt:lpstr>Management Skills</vt:lpstr>
      <vt:lpstr>Effective Versus Successful Managerial Activities (Luthans)</vt:lpstr>
      <vt:lpstr>Replacing Intuition with Systematic Study</vt:lpstr>
      <vt:lpstr>Toward an OB Discipline</vt:lpstr>
      <vt:lpstr>Contributing Disciplines to the OB Field</vt:lpstr>
      <vt:lpstr>Contributing Disciplines to the OB Field (cont’d)</vt:lpstr>
      <vt:lpstr>Contributing Disciplines to the OB Field (cont’d)</vt:lpstr>
      <vt:lpstr>Contributing Disciplines to the OB Field (cont’d)</vt:lpstr>
      <vt:lpstr>Contributing Disciplines to the OB Field (cont’d)</vt:lpstr>
      <vt:lpstr>There Are Few Absolutes in OB</vt:lpstr>
      <vt:lpstr>Basic OB Model, Stage I</vt:lpstr>
      <vt:lpstr>The Dependent Variables</vt:lpstr>
      <vt:lpstr>The Dependent Variables (cont’d)</vt:lpstr>
      <vt:lpstr>The Dependent Variables (cont’d)</vt:lpstr>
      <vt:lpstr>The Dependent Variables (cont’d)</vt:lpstr>
      <vt:lpstr>The Dependent Variables (cont’d)</vt:lpstr>
      <vt:lpstr>The Independent Variables</vt:lpstr>
      <vt:lpstr>Basic OB Model, Stage II</vt:lpstr>
      <vt:lpstr>PowerPoint Presentation</vt:lpstr>
      <vt:lpstr>Chapter 2</vt:lpstr>
      <vt:lpstr>Biographical Characteristics</vt:lpstr>
      <vt:lpstr>Ability, Intellect, and Intelligence</vt:lpstr>
      <vt:lpstr>Dimensions of Intellectual Ability</vt:lpstr>
      <vt:lpstr>Physical Abilities</vt:lpstr>
      <vt:lpstr>The Ability-Job Fit</vt:lpstr>
      <vt:lpstr>Learning</vt:lpstr>
      <vt:lpstr>Theories of Learning</vt:lpstr>
      <vt:lpstr>Theories of Learning (cont’d)</vt:lpstr>
      <vt:lpstr>Theories of Learning (cont’d)</vt:lpstr>
      <vt:lpstr>Theories of Learning (cont’d)</vt:lpstr>
      <vt:lpstr>Types of Reinforcement</vt:lpstr>
      <vt:lpstr>Schedules of Reinforcement</vt:lpstr>
      <vt:lpstr>Schedules of Reinforcement (cont’d)</vt:lpstr>
      <vt:lpstr>OB MOD Organizational Applications</vt:lpstr>
      <vt:lpstr>PowerPoint Presentation</vt:lpstr>
      <vt:lpstr>Chapter 3</vt:lpstr>
      <vt:lpstr>Values</vt:lpstr>
      <vt:lpstr>Importance of Values</vt:lpstr>
      <vt:lpstr>Types of Values –- Rokeach Value Survey</vt:lpstr>
      <vt:lpstr>Values in the Rokeach Survey</vt:lpstr>
      <vt:lpstr>Values in the Rokeach Survey (cont’d)</vt:lpstr>
      <vt:lpstr>Hofstede’s Framework for Assessing Cultures</vt:lpstr>
      <vt:lpstr>Hofstede’s Framework (cont’d)</vt:lpstr>
      <vt:lpstr>Hofstede’s Framework (cont’d)</vt:lpstr>
      <vt:lpstr>Hofstede’s Framework (cont’d)</vt:lpstr>
      <vt:lpstr>Hofstede’s Framework (cont’d)</vt:lpstr>
      <vt:lpstr>The GLOBE  Framework  for  Assessing  Cultures</vt:lpstr>
      <vt:lpstr>Attitudes</vt:lpstr>
      <vt:lpstr>Types of Attitudes</vt:lpstr>
      <vt:lpstr>Sample Attitude Survey</vt:lpstr>
      <vt:lpstr>How Employees Can Express Dissatisfaction</vt:lpstr>
      <vt:lpstr>Responses to Job Dissatisfaction</vt:lpstr>
      <vt:lpstr>Job Satisfaction and OCB</vt:lpstr>
      <vt:lpstr>Job Satisfaction and Customer Satisfaction</vt:lpstr>
      <vt:lpstr>PowerPoint Presentation</vt:lpstr>
      <vt:lpstr>PowerPoint Presentation</vt:lpstr>
      <vt:lpstr>Chapter 4</vt:lpstr>
      <vt:lpstr>What is Personality?</vt:lpstr>
      <vt:lpstr>The Myers-Briggs Type Indicator</vt:lpstr>
      <vt:lpstr>MBTI Preferences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Myers-Briggs Sixteen Primary Traits</vt:lpstr>
      <vt:lpstr>MBTI در موارد زير بخوبي عمل مي‌كند:  - شناخت بهتر خود (خودشناسي) - شناخت بهتر ديگران و تفاوت‌هاي فردي - بررسي و توسعه شغلي - توسعه سازماني - آموزش رهبران و مديران - مشاوره در ارتباطات - توسعه برنامه‌هاي آموزشي و پرورشي - مشاوره آموزشي ـ تحصيلي - حل مسئله - آموزش‌هاي متنوع و چندفرهنگه - ايجاد تيم و تشکيل گروه  </vt:lpstr>
      <vt:lpstr>The Big Five Model of Personality Dimensions</vt:lpstr>
      <vt:lpstr>Major Personality Attributes Influencing OB</vt:lpstr>
      <vt:lpstr>Locus of Control</vt:lpstr>
      <vt:lpstr>Machiavellianism</vt:lpstr>
      <vt:lpstr>Self-Esteem and Self-Monitoring</vt:lpstr>
      <vt:lpstr>Risk-Taking</vt:lpstr>
      <vt:lpstr>Personality Types</vt:lpstr>
      <vt:lpstr>PowerPoint Presentation</vt:lpstr>
      <vt:lpstr>Personality Types</vt:lpstr>
      <vt:lpstr>Achieving Person-Job Fit</vt:lpstr>
      <vt:lpstr>Holland’s Typology of Personality and Congruent Occupations</vt:lpstr>
      <vt:lpstr>Relationships among Occupational Personality Types</vt:lpstr>
      <vt:lpstr>Emotions- Why Emotions Were Ignored in OB</vt:lpstr>
      <vt:lpstr>What Are Emotions?</vt:lpstr>
      <vt:lpstr>What Are Emotions? (cont’d)</vt:lpstr>
      <vt:lpstr>Felt versus Displayed Emotions</vt:lpstr>
      <vt:lpstr>Emotion Continuum</vt:lpstr>
      <vt:lpstr>Emotion Dimensions</vt:lpstr>
      <vt:lpstr>Gender and Emotions</vt:lpstr>
      <vt:lpstr>External Constraints on Emotions</vt:lpstr>
      <vt:lpstr>Affective Events Theory (AET)</vt:lpstr>
      <vt:lpstr>Affective Events Theory (AET)</vt:lpstr>
      <vt:lpstr>OB Applications of Understanding Emotions</vt:lpstr>
      <vt:lpstr>OB Applications… (cont’d)</vt:lpstr>
      <vt:lpstr>Ability and Selection</vt:lpstr>
      <vt:lpstr>PowerPoint Presentation</vt:lpstr>
      <vt:lpstr>Chapter 5</vt:lpstr>
      <vt:lpstr>After studying this chapter, you should be able to:</vt:lpstr>
      <vt:lpstr>After studying this chapter, you should be able to:</vt:lpstr>
      <vt:lpstr>What Is Perception, and Why Is It Important?</vt:lpstr>
      <vt:lpstr>Factors That Influence Perception</vt:lpstr>
      <vt:lpstr>Person Perception: Making Judgments About Others</vt:lpstr>
      <vt:lpstr>Attribution Theory</vt:lpstr>
      <vt:lpstr>Errors and Biases in Attributions</vt:lpstr>
      <vt:lpstr>Errors and Biases in Attributions (cont’d)</vt:lpstr>
      <vt:lpstr>Frequently Used Shortcuts in Judging Others</vt:lpstr>
      <vt:lpstr>Frequently Used Shortcuts in Judging Others</vt:lpstr>
      <vt:lpstr>Frequently Used Shortcuts in Judging Others</vt:lpstr>
      <vt:lpstr>Specific Applications in Organizations</vt:lpstr>
      <vt:lpstr>Specific Applications in Organizations (cont’d)</vt:lpstr>
      <vt:lpstr>The Link Between Perceptions and Individual Decision Making</vt:lpstr>
      <vt:lpstr>Assumptions of the Rational Decision-Making Model</vt:lpstr>
      <vt:lpstr>Steps in the Rational Decision-Making Model</vt:lpstr>
      <vt:lpstr>The Three Components of Creativity</vt:lpstr>
      <vt:lpstr>How Are Decisions Actually Made in Organizations</vt:lpstr>
      <vt:lpstr>How Are Decisions Actually Made in Organizations (cont’d)</vt:lpstr>
      <vt:lpstr>Common Biases and Errors</vt:lpstr>
      <vt:lpstr>Common Biases and Errors</vt:lpstr>
      <vt:lpstr>Intuition</vt:lpstr>
      <vt:lpstr>Decision-Style Model</vt:lpstr>
      <vt:lpstr>Organizational Constraints on Decision Makers</vt:lpstr>
      <vt:lpstr>Cultural Differences in Decision Making</vt:lpstr>
      <vt:lpstr>Ethics in Decision Making</vt:lpstr>
      <vt:lpstr>Ethics in Decision Making</vt:lpstr>
      <vt:lpstr>Ways to Improve Decision Making</vt:lpstr>
      <vt:lpstr>Toward Reducing Bias and Errors</vt:lpstr>
      <vt:lpstr>PowerPoint Presentation</vt:lpstr>
      <vt:lpstr>Chapter 6</vt:lpstr>
      <vt:lpstr>After studying this chapter, you should be able to:</vt:lpstr>
      <vt:lpstr>After studying this chapter, you should be able to:</vt:lpstr>
      <vt:lpstr>Defining Motivation</vt:lpstr>
      <vt:lpstr>Hierarchy of Needs Theory (Maslow)</vt:lpstr>
      <vt:lpstr>Maslow’s Hierarchy of Needs</vt:lpstr>
      <vt:lpstr>Theory X and Theory Y (Douglas McGregor)</vt:lpstr>
      <vt:lpstr>Two-Factor Theory (Frederick Herzberg)</vt:lpstr>
      <vt:lpstr>Comparison of Satisfiers and Dissatisfiers</vt:lpstr>
      <vt:lpstr>Contrasting Views of Satisfaction and Dissatisfaction</vt:lpstr>
      <vt:lpstr>ERG Theory (Clayton Alderfer)</vt:lpstr>
      <vt:lpstr>David McClelland’s Theory of Needs</vt:lpstr>
      <vt:lpstr>Matching High Achievers and Jobs</vt:lpstr>
      <vt:lpstr>Cognitive Evaluation Theory</vt:lpstr>
      <vt:lpstr>PowerPoint Presentation</vt:lpstr>
      <vt:lpstr>Goal-Setting Theory (Edwin Locke)</vt:lpstr>
      <vt:lpstr>Reinforcement Theory</vt:lpstr>
      <vt:lpstr>Job Design Theory</vt:lpstr>
      <vt:lpstr>Job Design Theory (cont’d)</vt:lpstr>
      <vt:lpstr>The Job Characteristics Model</vt:lpstr>
      <vt:lpstr>Job Design Theory (cont’d)</vt:lpstr>
      <vt:lpstr>Job Design Theory (cont’d)</vt:lpstr>
      <vt:lpstr>Job Design Theory (cont’d)</vt:lpstr>
      <vt:lpstr>Computing a Motivating Potential Score</vt:lpstr>
      <vt:lpstr>Job Design Theory (cont’d)</vt:lpstr>
      <vt:lpstr>Social Information Processing Model (SIP)</vt:lpstr>
      <vt:lpstr>Equity Theory</vt:lpstr>
      <vt:lpstr>Equity Theory (cont’d)</vt:lpstr>
      <vt:lpstr>Equity Theory (cont’d)</vt:lpstr>
      <vt:lpstr>Equity Theory (cont’d)</vt:lpstr>
      <vt:lpstr>Equity Theory (cont’d)</vt:lpstr>
      <vt:lpstr>Expectancy Theory</vt:lpstr>
      <vt:lpstr>Expectancy Theory Relationships</vt:lpstr>
      <vt:lpstr>Performance Dimensions</vt:lpstr>
      <vt:lpstr>Integrating Contemporary Theories of Motivation</vt:lpstr>
      <vt:lpstr>PowerPoint Presentation</vt:lpstr>
      <vt:lpstr>Chapter 7</vt:lpstr>
      <vt:lpstr>After studying this chapter, you should be able to:</vt:lpstr>
      <vt:lpstr>After studying this chapter, you should be able to:</vt:lpstr>
      <vt:lpstr>What is MBO?</vt:lpstr>
      <vt:lpstr>Cascading of Objectives</vt:lpstr>
      <vt:lpstr>Linking MBO and Goal-Setting Theory</vt:lpstr>
      <vt:lpstr>Why MBO’s Fail</vt:lpstr>
      <vt:lpstr>Employee Recognition Programs</vt:lpstr>
      <vt:lpstr>PowerPoint Presentation</vt:lpstr>
      <vt:lpstr>What is Employee Involvement?</vt:lpstr>
      <vt:lpstr>PowerPoint Presentation</vt:lpstr>
      <vt:lpstr>Examples of Employee Involvement Programs</vt:lpstr>
      <vt:lpstr>Examples of Employee Involvement Programs (cont’d)</vt:lpstr>
      <vt:lpstr>Examples of Employee Involvement Programs (cont’d)</vt:lpstr>
      <vt:lpstr>Examples of Employee Involvement Programs (cont’d)</vt:lpstr>
      <vt:lpstr>Linking EI Programs and Motivation Theories</vt:lpstr>
      <vt:lpstr>Job Design and Scheduling</vt:lpstr>
      <vt:lpstr>Guidelines for Enriching a Job</vt:lpstr>
      <vt:lpstr>Work Schedule Options</vt:lpstr>
      <vt:lpstr>Example of a Flextime Schedule</vt:lpstr>
      <vt:lpstr>Work Schedule Options</vt:lpstr>
      <vt:lpstr>Telecommuting</vt:lpstr>
      <vt:lpstr>Variable Pay Programs</vt:lpstr>
      <vt:lpstr>Variable Pay Programs (cont’d)</vt:lpstr>
      <vt:lpstr>Skill-Based Pay Plans</vt:lpstr>
      <vt:lpstr>Skill-Based Pay Plans (cont’d)</vt:lpstr>
      <vt:lpstr>Flexible Benefits</vt:lpstr>
      <vt:lpstr>Implications for Managers</vt:lpstr>
      <vt:lpstr>PowerPoint Presentation</vt:lpstr>
      <vt:lpstr>Chapter 8</vt:lpstr>
      <vt:lpstr>After studying this chapter, you should be able to:</vt:lpstr>
      <vt:lpstr>After studying this chapter, you should be able to:</vt:lpstr>
      <vt:lpstr>Defining and Classifying Groups</vt:lpstr>
      <vt:lpstr>Defining and Classifying Groups (cont’d)</vt:lpstr>
      <vt:lpstr>Why People Join Groups</vt:lpstr>
      <vt:lpstr>The Five-Stage Model of Group Development</vt:lpstr>
      <vt:lpstr>…Group Development (cont’d)</vt:lpstr>
      <vt:lpstr>Stages of Group Development</vt:lpstr>
      <vt:lpstr>An Alternative Model: Temporary Groups with Deadlines</vt:lpstr>
      <vt:lpstr>The Punctuated-Equilibrium Model</vt:lpstr>
      <vt:lpstr>Group Structure - Roles (cont’d)</vt:lpstr>
      <vt:lpstr>Group Structure - Roles (cont’d)</vt:lpstr>
      <vt:lpstr>Group Structure - Norms</vt:lpstr>
      <vt:lpstr>The Hawthorne Studies</vt:lpstr>
      <vt:lpstr>Group Structure - Norms (cont’d)</vt:lpstr>
      <vt:lpstr>Examples of Cards Used in Asch’s Study</vt:lpstr>
      <vt:lpstr>Group Structure - Norms (cont’d)</vt:lpstr>
      <vt:lpstr>Typology of Deviant Workplace Behavior</vt:lpstr>
      <vt:lpstr>Group Structure - Status</vt:lpstr>
      <vt:lpstr>Group Structure - Size</vt:lpstr>
      <vt:lpstr>Group Structure - Composition</vt:lpstr>
      <vt:lpstr>Group Structure - Cohesiveness</vt:lpstr>
      <vt:lpstr>Relationship Between Group Cohesiveness, Performance Norms, and Productivity</vt:lpstr>
      <vt:lpstr>PowerPoint Presentation</vt:lpstr>
      <vt:lpstr>Group Tasks</vt:lpstr>
      <vt:lpstr>Group Decision Making</vt:lpstr>
      <vt:lpstr>Group Decision Making (cont’d)</vt:lpstr>
      <vt:lpstr>Symptoms Of The Groupthink Phenomenon </vt:lpstr>
      <vt:lpstr>Group Decision-Making Techniques</vt:lpstr>
      <vt:lpstr>Group Decision-Making Techniques</vt:lpstr>
      <vt:lpstr>Evaluating Group Effectiveness</vt:lpstr>
      <vt:lpstr>PowerPoint Presentation</vt:lpstr>
      <vt:lpstr>Chapter 9</vt:lpstr>
      <vt:lpstr>After studying this chapter, you should be able to:</vt:lpstr>
      <vt:lpstr>Why Have Teams Become So Popular</vt:lpstr>
      <vt:lpstr>Team Versus Group: What’s the Difference</vt:lpstr>
      <vt:lpstr>Comparing Work Groups and Work Teams</vt:lpstr>
      <vt:lpstr>Types of Teams</vt:lpstr>
      <vt:lpstr>Types of Teams (cont’d)</vt:lpstr>
      <vt:lpstr>Types of Teams (cont’d)</vt:lpstr>
      <vt:lpstr>A Team-Effectiveness Model</vt:lpstr>
      <vt:lpstr>Creating Effective Teams</vt:lpstr>
      <vt:lpstr>Creating Effective Teams (cont’d)</vt:lpstr>
      <vt:lpstr>Key Roles of Teams</vt:lpstr>
      <vt:lpstr>Creating Effective Teams (cont’d)</vt:lpstr>
      <vt:lpstr>Creating Effective Teams (cont’d)</vt:lpstr>
      <vt:lpstr>Effects of Group Processes</vt:lpstr>
      <vt:lpstr>Creating Effective Teams: Diversity</vt:lpstr>
      <vt:lpstr>Turning Individuals Into Team Players</vt:lpstr>
      <vt:lpstr>Teams and Quality Management</vt:lpstr>
      <vt:lpstr>Beware: Teams Aren’t Always the Answer</vt:lpstr>
      <vt:lpstr>PowerPoint Presentation</vt:lpstr>
      <vt:lpstr>Chapter 10</vt:lpstr>
      <vt:lpstr>After studying this chapter, you should be able to:</vt:lpstr>
      <vt:lpstr>After studying this chapter, you should be able to:</vt:lpstr>
      <vt:lpstr>Functions of Communication</vt:lpstr>
      <vt:lpstr>Elements of the Communication Process</vt:lpstr>
      <vt:lpstr>The Communication Process Model</vt:lpstr>
      <vt:lpstr>The Communication Process</vt:lpstr>
      <vt:lpstr>Direction of Communication</vt:lpstr>
      <vt:lpstr>Interpersonal Communication</vt:lpstr>
      <vt:lpstr>Intonations: It’s the Way You Say It!</vt:lpstr>
      <vt:lpstr>Three Common Formal Small-Group Networks</vt:lpstr>
      <vt:lpstr>Small-Group Networks and Effectiveness Criteria</vt:lpstr>
      <vt:lpstr>Grapevine</vt:lpstr>
      <vt:lpstr>Suggestions for Reducing the Negative Consequences of Rumors</vt:lpstr>
      <vt:lpstr>Computer-Aided Communication</vt:lpstr>
      <vt:lpstr>Emoticons:  Showing Emotion in E-Mail</vt:lpstr>
      <vt:lpstr>Computer-Aided Communication (cont’d)</vt:lpstr>
      <vt:lpstr>Knowledge Management (KM)</vt:lpstr>
      <vt:lpstr>Choice of Communication Channel</vt:lpstr>
      <vt:lpstr>Information Richness of Communication Channels</vt:lpstr>
      <vt:lpstr>Barriers to Effective Communication</vt:lpstr>
      <vt:lpstr>Barriers to Effective Communication (cont’d)</vt:lpstr>
      <vt:lpstr>Communication Barriers Between Men and Women</vt:lpstr>
      <vt:lpstr>“Politically Correct” Communication</vt:lpstr>
      <vt:lpstr>PowerPoint Presentation</vt:lpstr>
      <vt:lpstr>Cross-Cultural Communication</vt:lpstr>
      <vt:lpstr>Hand Gestures Mean Different Things in Different Countries</vt:lpstr>
      <vt:lpstr>Hand Gestures Mean Different Things in Different Countries (cont’d)</vt:lpstr>
      <vt:lpstr>Communication Barriers and Cultural Context</vt:lpstr>
      <vt:lpstr>High- vs. Low-Context Cultures</vt:lpstr>
      <vt:lpstr>PowerPoint Presentation</vt:lpstr>
      <vt:lpstr>Chapter 11</vt:lpstr>
      <vt:lpstr>After studying this chapter, you should be able to:</vt:lpstr>
      <vt:lpstr>After studying this chapter, you should be able to:</vt:lpstr>
      <vt:lpstr>What Is Leadership?</vt:lpstr>
      <vt:lpstr>Trait Theories</vt:lpstr>
      <vt:lpstr>Trait Theories</vt:lpstr>
      <vt:lpstr>Behavioral Theories</vt:lpstr>
      <vt:lpstr>Ohio State Studies</vt:lpstr>
      <vt:lpstr>University of Michigan Studies</vt:lpstr>
      <vt:lpstr>The Managerial Grid (Blake and Mouton)</vt:lpstr>
      <vt:lpstr>Scandinavian Studies</vt:lpstr>
      <vt:lpstr>Contingency Theories</vt:lpstr>
      <vt:lpstr>Fiedler’s Model: Defining the Situation</vt:lpstr>
      <vt:lpstr>Findings from Fiedler Model</vt:lpstr>
      <vt:lpstr>Cognitive Resource Theory</vt:lpstr>
      <vt:lpstr>Hersey and Blanchard’s Situational Leadership Theory</vt:lpstr>
      <vt:lpstr>Leadership Styles and Follower Readiness (Hersey and Blanchard) </vt:lpstr>
      <vt:lpstr>Leader–Member Exchange Theory</vt:lpstr>
      <vt:lpstr>Leader-Member Exchange Theory</vt:lpstr>
      <vt:lpstr>Path-Goal Theory</vt:lpstr>
      <vt:lpstr>The Path-Goal Theory</vt:lpstr>
      <vt:lpstr>Leader-Participation Model</vt:lpstr>
      <vt:lpstr>Contingency Variables in the Revised  Leader-Participation Model</vt:lpstr>
      <vt:lpstr>PowerPoint Presentation</vt:lpstr>
      <vt:lpstr>Chapter 12</vt:lpstr>
      <vt:lpstr>After studying this chapter, you should be able to:</vt:lpstr>
      <vt:lpstr>After studying this chapter, you should be able to:</vt:lpstr>
      <vt:lpstr>Trust: The Foundation of Leadership</vt:lpstr>
      <vt:lpstr>Dimensions of Trust</vt:lpstr>
      <vt:lpstr>Trust and Leadership</vt:lpstr>
      <vt:lpstr>Employees’ Trust in Their CEOs</vt:lpstr>
      <vt:lpstr>Three Types of Trust</vt:lpstr>
      <vt:lpstr>Basic Principles of Trust</vt:lpstr>
      <vt:lpstr>Framing: Using Words to Shape Meaning and Inspire Others</vt:lpstr>
      <vt:lpstr>Inspirational Approaches to Leadership</vt:lpstr>
      <vt:lpstr>Key Characteristics of Charismatic Leaders</vt:lpstr>
      <vt:lpstr>Beyond Charismatic Leadership </vt:lpstr>
      <vt:lpstr>Transactional and Transformational Leadership</vt:lpstr>
      <vt:lpstr>Characteristics of Transactional Leaders</vt:lpstr>
      <vt:lpstr>Characteristics of Transformational Leaders</vt:lpstr>
      <vt:lpstr>Emotional Intelligence and Leadership Effectiveness</vt:lpstr>
      <vt:lpstr>Contemporary Leadership Roles: Providing Team Leadership</vt:lpstr>
      <vt:lpstr>PowerPoint Presentation</vt:lpstr>
      <vt:lpstr>Contemporary Leadership Roles: Mentoring</vt:lpstr>
      <vt:lpstr>Contemporary Leadership Roles:  Self-Leadership</vt:lpstr>
      <vt:lpstr>Ethical Leadership</vt:lpstr>
      <vt:lpstr>Online Leadership</vt:lpstr>
      <vt:lpstr>Challenges to the Leadership Construct</vt:lpstr>
      <vt:lpstr>Substitutes and Neutralizers for Leadership</vt:lpstr>
      <vt:lpstr>Finding and Creating Effective Leaders</vt:lpstr>
      <vt:lpstr>PowerPoint Presentation</vt:lpstr>
      <vt:lpstr>Chapter 13</vt:lpstr>
      <vt:lpstr>After studying this chapter, you should be able to:</vt:lpstr>
      <vt:lpstr>After studying this chapter, you should be able to:</vt:lpstr>
      <vt:lpstr>A Definition of Power</vt:lpstr>
      <vt:lpstr>Contrasting Leadership and Power</vt:lpstr>
      <vt:lpstr>Bases of Power: Formal Power</vt:lpstr>
      <vt:lpstr>Bases of Power: Formal Power (cont’d)</vt:lpstr>
      <vt:lpstr>Bases of Power: Personal Power</vt:lpstr>
      <vt:lpstr>PowerPoint Presentation</vt:lpstr>
      <vt:lpstr>Dependency: The Key To Power</vt:lpstr>
      <vt:lpstr>Power Tactics</vt:lpstr>
      <vt:lpstr>Preferred Power Tactics by Influence Direction</vt:lpstr>
      <vt:lpstr>Factors Influencing the Choice and Effectiveness of Power Tactics</vt:lpstr>
      <vt:lpstr>Power in Groups: Coalitions</vt:lpstr>
      <vt:lpstr>Sexual Harassment: Unequal Power in the Workplace </vt:lpstr>
      <vt:lpstr>Politics: Power in Action</vt:lpstr>
      <vt:lpstr>Politics Is in the Eye of the Beholder</vt:lpstr>
      <vt:lpstr>Factors That Influence Political Behaviors</vt:lpstr>
      <vt:lpstr>Employee Responses to Organizational Politics</vt:lpstr>
      <vt:lpstr>Defensive Behaviors</vt:lpstr>
      <vt:lpstr>Impression Management (IM)</vt:lpstr>
      <vt:lpstr>Is A Political Action Ethical?</vt:lpstr>
      <vt:lpstr>PowerPoint Presentation</vt:lpstr>
      <vt:lpstr>Chapter 14</vt:lpstr>
      <vt:lpstr>After studying this chapter, you should be able to:</vt:lpstr>
      <vt:lpstr>After studying this chapter, you should be able to:</vt:lpstr>
      <vt:lpstr>Conflict</vt:lpstr>
      <vt:lpstr>Transitions in Conflict Thought</vt:lpstr>
      <vt:lpstr>Transitions in Conflict Thought (cont’d)</vt:lpstr>
      <vt:lpstr>Functional versus Dysfunctional Conflict</vt:lpstr>
      <vt:lpstr>Types of Conflict</vt:lpstr>
      <vt:lpstr>The Conflict Process</vt:lpstr>
      <vt:lpstr>Stage I: Potential Opposition or Incompatibility</vt:lpstr>
      <vt:lpstr>Stage II: Cognition and Personalization</vt:lpstr>
      <vt:lpstr>Stage III: Intentions</vt:lpstr>
      <vt:lpstr>Dimensions of Conflict-Handling Intentions</vt:lpstr>
      <vt:lpstr>Stage III: Intentions (cont’d)</vt:lpstr>
      <vt:lpstr>Stage III: Intentions (cont’d)</vt:lpstr>
      <vt:lpstr>Stage IV: Behavior</vt:lpstr>
      <vt:lpstr>Conflict-Intensity Continuum</vt:lpstr>
      <vt:lpstr>Conflict Management Techniques</vt:lpstr>
      <vt:lpstr>Conflict Management Techniques</vt:lpstr>
      <vt:lpstr>Stage V: Outcomes</vt:lpstr>
      <vt:lpstr>Stage V: Outcomes</vt:lpstr>
      <vt:lpstr>Negotiation</vt:lpstr>
      <vt:lpstr>Bargaining Strategies</vt:lpstr>
      <vt:lpstr>Distributive Versus Integrative Bargaining</vt:lpstr>
      <vt:lpstr>Staking Out the Bargaining Zone</vt:lpstr>
      <vt:lpstr>The Negotiation Process</vt:lpstr>
      <vt:lpstr>Issues in Negotiation</vt:lpstr>
      <vt:lpstr>Why American Managers Might Have Trouble in Cross-Cultural Negotiations</vt:lpstr>
      <vt:lpstr>Third-Party Negotiations</vt:lpstr>
      <vt:lpstr>Third-Party Negotiations (cont’d)</vt:lpstr>
      <vt:lpstr>Conflict  and Unit Performance</vt:lpstr>
      <vt:lpstr>Conflict-Handling Intention: Competition </vt:lpstr>
      <vt:lpstr>Conflict-Handling Intention: Collaboration </vt:lpstr>
      <vt:lpstr>Conflict-Handling Intention: Avoidance </vt:lpstr>
      <vt:lpstr>Conflict-Handling Intention: Accommodation </vt:lpstr>
      <vt:lpstr>Conflict-Handling Intention: Compromise </vt:lpstr>
      <vt:lpstr>PowerPoint Presentation</vt:lpstr>
      <vt:lpstr>Chapter 15</vt:lpstr>
      <vt:lpstr>After studying this chapter, you should be able to:</vt:lpstr>
      <vt:lpstr>After studying this chapter, you should be able to:</vt:lpstr>
      <vt:lpstr>What Is Organizational Structure?</vt:lpstr>
      <vt:lpstr>Key Design Questions and Answers for Designing the Proper Organization Structure</vt:lpstr>
      <vt:lpstr>What Is Organizational Structure? (cont’d)</vt:lpstr>
      <vt:lpstr>Economies and Diseconomies of Work Specialization</vt:lpstr>
      <vt:lpstr>What Is Organizational Structure? (cont’d)</vt:lpstr>
      <vt:lpstr>What Is Organizational Structure? (cont’d)</vt:lpstr>
      <vt:lpstr>What Is Organizational Structure? (cont’d)</vt:lpstr>
      <vt:lpstr>Contrasting Spans of Control</vt:lpstr>
      <vt:lpstr>What Is Organizational Structure? (cont’d)</vt:lpstr>
      <vt:lpstr>PowerPoint Presentation</vt:lpstr>
      <vt:lpstr>Common Organization Designs</vt:lpstr>
      <vt:lpstr>Common Organization Designs (cont’d)</vt:lpstr>
      <vt:lpstr>The Bureaucracy</vt:lpstr>
      <vt:lpstr>Common Organization Designs (cont’d)</vt:lpstr>
      <vt:lpstr>Matrix Structure (College of Business Administration)</vt:lpstr>
      <vt:lpstr>New Design Options</vt:lpstr>
      <vt:lpstr>New Design Options (cont’d)</vt:lpstr>
      <vt:lpstr>A Virtual Organization</vt:lpstr>
      <vt:lpstr>New Design Options (cont’d)</vt:lpstr>
      <vt:lpstr>Why Do Structures Differ?</vt:lpstr>
      <vt:lpstr>Why Do Structures Differ?</vt:lpstr>
      <vt:lpstr>Mechanistic Versus Organic Models</vt:lpstr>
      <vt:lpstr>Why Do Structures Differ? – Strategy</vt:lpstr>
      <vt:lpstr>The Strategy-Structure Relationship</vt:lpstr>
      <vt:lpstr>Why Do Structures Differ? – Size</vt:lpstr>
      <vt:lpstr>Why Do Structures Differ? – Technology</vt:lpstr>
      <vt:lpstr>Why Do Structures Differ? – Environment</vt:lpstr>
      <vt:lpstr>The Three Dimensional Model of the Environment</vt:lpstr>
      <vt:lpstr>“Bureaucracy Is Dead”</vt:lpstr>
      <vt:lpstr>Organizational Designs and Employee Behavior</vt:lpstr>
      <vt:lpstr>Organization Structure: Its Determinants and Outcomes</vt:lpstr>
      <vt:lpstr>PowerPoint Presentation</vt:lpstr>
      <vt:lpstr>Chapter 16</vt:lpstr>
      <vt:lpstr>After studying this chapter, you should be able to:</vt:lpstr>
      <vt:lpstr>After studying this chapter, you should be able to:</vt:lpstr>
      <vt:lpstr>Institutionalization: A Forerunner of Culture</vt:lpstr>
      <vt:lpstr>What Is Organizational Culture?</vt:lpstr>
      <vt:lpstr>Contrasting Organizational Cultures</vt:lpstr>
      <vt:lpstr>Contrasting Organizational Cultures (cont’d)</vt:lpstr>
      <vt:lpstr>Do Organizations Have Uniform Cultures?</vt:lpstr>
      <vt:lpstr>Do Organizations Have Uniform Cultures? (cont’d)</vt:lpstr>
      <vt:lpstr>What Is Organizational Culture? (cont’d)</vt:lpstr>
      <vt:lpstr>What Do Cultures Do?</vt:lpstr>
      <vt:lpstr>What Do Cultures Do?</vt:lpstr>
      <vt:lpstr>How Culture Begins</vt:lpstr>
      <vt:lpstr>Keeping Culture Alive</vt:lpstr>
      <vt:lpstr>Stages in the Socialization Process</vt:lpstr>
      <vt:lpstr>A Socialization Model</vt:lpstr>
      <vt:lpstr>Entry Socialization Options</vt:lpstr>
      <vt:lpstr>How Organization Cultures Form</vt:lpstr>
      <vt:lpstr>How Employees Learn Culture</vt:lpstr>
      <vt:lpstr>Creating An Ethical Organizational Culture</vt:lpstr>
      <vt:lpstr>Creating a Customer-Responsive Culture</vt:lpstr>
      <vt:lpstr>Creating a Customer-Responsive Culture (cont’d)</vt:lpstr>
      <vt:lpstr>Creating a Customer-Responsive Culture (cont’d)</vt:lpstr>
      <vt:lpstr>Spirituality and Organizational Culture</vt:lpstr>
      <vt:lpstr>Reasons for the Growing Interest in Spirituality</vt:lpstr>
      <vt:lpstr>How Organizational Cultures Have an Impact on Performance and Satisfaction</vt:lpstr>
      <vt:lpstr>PowerPoint Presentation</vt:lpstr>
      <vt:lpstr>Chapter 17</vt:lpstr>
      <vt:lpstr>After studying this chapter, you should be able to:</vt:lpstr>
      <vt:lpstr>After studying this chapter, you should be able to:</vt:lpstr>
      <vt:lpstr>Selection Devices</vt:lpstr>
      <vt:lpstr>Selection Devices (cont’d)</vt:lpstr>
      <vt:lpstr>Selection Devices (cont’d)</vt:lpstr>
      <vt:lpstr>Training and Development Programs</vt:lpstr>
      <vt:lpstr>What About Ethics Training?</vt:lpstr>
      <vt:lpstr>Training Methods</vt:lpstr>
      <vt:lpstr>Individualizing Formal Training to Fit the Employee’s Learning Style</vt:lpstr>
      <vt:lpstr>Career Development Responsibilities</vt:lpstr>
      <vt:lpstr>Performance Evaluation</vt:lpstr>
      <vt:lpstr>Performance Evaluation (cont’d)</vt:lpstr>
      <vt:lpstr>Performance Evaluation (cont’d)</vt:lpstr>
      <vt:lpstr>Performance Evaluation (cont’d)</vt:lpstr>
      <vt:lpstr>360-Degree Evaluations</vt:lpstr>
      <vt:lpstr>Methods of Performance Evaluation</vt:lpstr>
      <vt:lpstr>Methods of Performance Evaluation (cont’d)</vt:lpstr>
      <vt:lpstr>Methods of Performance Evaluation (cont’d)</vt:lpstr>
      <vt:lpstr>Methods of Performance Evaluation (cont’d)</vt:lpstr>
      <vt:lpstr>Methods of Performance Evaluation (cont’d)</vt:lpstr>
      <vt:lpstr>Suggestions for Improving Performance Evaluations</vt:lpstr>
      <vt:lpstr>Providing Performance Feedback</vt:lpstr>
      <vt:lpstr>Providing Performance Feedback (cont’d)</vt:lpstr>
      <vt:lpstr>International HR Practices: Selected Issues</vt:lpstr>
      <vt:lpstr>Managing Diversity in Organizations</vt:lpstr>
      <vt:lpstr>Work/Life Initiatives</vt:lpstr>
      <vt:lpstr>Work/Life Initiatives</vt:lpstr>
      <vt:lpstr>Managing Diversity in Organizations (cont’)</vt:lpstr>
      <vt:lpstr>PowerPoint Presentation</vt:lpstr>
      <vt:lpstr>Chapter 18</vt:lpstr>
      <vt:lpstr>After studying this chapter, you should be able to:</vt:lpstr>
      <vt:lpstr>After studying this chapter, you should be able to:</vt:lpstr>
      <vt:lpstr>Forces for Change</vt:lpstr>
      <vt:lpstr>Forces for Change</vt:lpstr>
      <vt:lpstr>Managing Planned Change</vt:lpstr>
      <vt:lpstr>Resistance to Change</vt:lpstr>
      <vt:lpstr>Sources of Individual Resistance to Change</vt:lpstr>
      <vt:lpstr>Sources of Organizational Resistance to Change</vt:lpstr>
      <vt:lpstr>Overcoming Resistance to Change</vt:lpstr>
      <vt:lpstr>The Politics of Change</vt:lpstr>
      <vt:lpstr>Lewin’s Three-Step Change Model</vt:lpstr>
      <vt:lpstr>Lewin’s Three-Step Change Model</vt:lpstr>
      <vt:lpstr>Unfreezing the Status Quo</vt:lpstr>
      <vt:lpstr>Kotter’s Eight-Step Plan for Implementing Change</vt:lpstr>
      <vt:lpstr>Action Research</vt:lpstr>
      <vt:lpstr>Organizational Development</vt:lpstr>
      <vt:lpstr>Organizational Development Techniques</vt:lpstr>
      <vt:lpstr>Organizational Development Techniques (cont’d)</vt:lpstr>
      <vt:lpstr>Organizational Development Techniques (cont’d)</vt:lpstr>
      <vt:lpstr>Organizational Development Techniques (cont’d)</vt:lpstr>
      <vt:lpstr>Organizational Development Techniques (cont’d)</vt:lpstr>
      <vt:lpstr>Organizational Development Techniques (cont’d)</vt:lpstr>
      <vt:lpstr>Contemporary Change Issues For Today’s Managers</vt:lpstr>
      <vt:lpstr>Technology in the Workplace</vt:lpstr>
      <vt:lpstr>Technology in the Workplace</vt:lpstr>
      <vt:lpstr>Contemporary Change Issues for Today’s Managers: Stimulating Innovation</vt:lpstr>
      <vt:lpstr>Contemporary Change Issues for Today’s Managers: Stimulating Innovation (cont’d)</vt:lpstr>
      <vt:lpstr>Creating a Learning Organization</vt:lpstr>
      <vt:lpstr>Creating a Learning Organization</vt:lpstr>
      <vt:lpstr>Creating a Learning Organization</vt:lpstr>
      <vt:lpstr>Managing a Learning Organization</vt:lpstr>
      <vt:lpstr>Mastering Change: It’s Culture-Bound</vt:lpstr>
      <vt:lpstr>Too Much Work, Too Little Time</vt:lpstr>
      <vt:lpstr>Work Stress and Its Management</vt:lpstr>
      <vt:lpstr>Work Stress and Its Management</vt:lpstr>
      <vt:lpstr>PowerPoint Presentation</vt:lpstr>
      <vt:lpstr>Potential Sources of Stress </vt:lpstr>
      <vt:lpstr>Potential Sources of Stress </vt:lpstr>
      <vt:lpstr>Potential Sources of Stress (cont’d) </vt:lpstr>
      <vt:lpstr>Consequences of Stress</vt:lpstr>
      <vt:lpstr>A Model of Stress</vt:lpstr>
      <vt:lpstr>Inverted-U Relationship between Stress and Job Performance</vt:lpstr>
      <vt:lpstr>Managing Stress</vt:lpstr>
      <vt:lpstr>Managing Stress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MOHAMMAD</dc:creator>
  <cp:lastModifiedBy>Mohammad</cp:lastModifiedBy>
  <cp:revision>22</cp:revision>
  <dcterms:created xsi:type="dcterms:W3CDTF">2011-12-11T11:07:01Z</dcterms:created>
  <dcterms:modified xsi:type="dcterms:W3CDTF">2015-04-20T18:33:36Z</dcterms:modified>
</cp:coreProperties>
</file>